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650" r:id="rId2"/>
  </p:sldMasterIdLst>
  <p:notesMasterIdLst>
    <p:notesMasterId r:id="rId54"/>
  </p:notesMasterIdLst>
  <p:sldIdLst>
    <p:sldId id="469" r:id="rId3"/>
    <p:sldId id="548" r:id="rId4"/>
    <p:sldId id="551" r:id="rId5"/>
    <p:sldId id="552" r:id="rId6"/>
    <p:sldId id="553" r:id="rId7"/>
    <p:sldId id="475" r:id="rId8"/>
    <p:sldId id="476" r:id="rId9"/>
    <p:sldId id="477" r:id="rId10"/>
    <p:sldId id="478" r:id="rId11"/>
    <p:sldId id="547" r:id="rId12"/>
    <p:sldId id="480" r:id="rId13"/>
    <p:sldId id="482" r:id="rId14"/>
    <p:sldId id="483" r:id="rId15"/>
    <p:sldId id="486" r:id="rId16"/>
    <p:sldId id="487" r:id="rId17"/>
    <p:sldId id="489" r:id="rId18"/>
    <p:sldId id="490" r:id="rId19"/>
    <p:sldId id="491" r:id="rId20"/>
    <p:sldId id="494" r:id="rId21"/>
    <p:sldId id="499" r:id="rId22"/>
    <p:sldId id="501" r:id="rId23"/>
    <p:sldId id="502" r:id="rId24"/>
    <p:sldId id="505" r:id="rId25"/>
    <p:sldId id="509" r:id="rId26"/>
    <p:sldId id="498" r:id="rId27"/>
    <p:sldId id="511" r:id="rId28"/>
    <p:sldId id="514" r:id="rId29"/>
    <p:sldId id="515" r:id="rId30"/>
    <p:sldId id="549" r:id="rId31"/>
    <p:sldId id="508" r:id="rId32"/>
    <p:sldId id="518" r:id="rId33"/>
    <p:sldId id="519" r:id="rId34"/>
    <p:sldId id="521" r:id="rId35"/>
    <p:sldId id="523" r:id="rId36"/>
    <p:sldId id="522" r:id="rId37"/>
    <p:sldId id="550" r:id="rId38"/>
    <p:sldId id="525" r:id="rId39"/>
    <p:sldId id="526" r:id="rId40"/>
    <p:sldId id="534" r:id="rId41"/>
    <p:sldId id="533" r:id="rId42"/>
    <p:sldId id="535" r:id="rId43"/>
    <p:sldId id="554" r:id="rId44"/>
    <p:sldId id="536" r:id="rId45"/>
    <p:sldId id="537" r:id="rId46"/>
    <p:sldId id="538" r:id="rId47"/>
    <p:sldId id="555" r:id="rId48"/>
    <p:sldId id="556" r:id="rId49"/>
    <p:sldId id="557" r:id="rId50"/>
    <p:sldId id="558" r:id="rId51"/>
    <p:sldId id="540" r:id="rId52"/>
    <p:sldId id="543" r:id="rId53"/>
  </p:sldIdLst>
  <p:sldSz cx="12192000" cy="6858000"/>
  <p:notesSz cx="6858000" cy="9144000"/>
  <p:defaultTextStyle>
    <a:defPPr>
      <a:defRPr lang="en-US"/>
    </a:defPPr>
    <a:lvl1pPr marL="0" algn="l" defTabSz="914356" rtl="0" eaLnBrk="1" latinLnBrk="0" hangingPunct="1">
      <a:defRPr sz="1800" kern="1200">
        <a:solidFill>
          <a:schemeClr val="tx1"/>
        </a:solidFill>
        <a:latin typeface="+mn-lt"/>
        <a:ea typeface="+mn-ea"/>
        <a:cs typeface="+mn-cs"/>
      </a:defRPr>
    </a:lvl1pPr>
    <a:lvl2pPr marL="457178" algn="l" defTabSz="914356" rtl="0" eaLnBrk="1" latinLnBrk="0" hangingPunct="1">
      <a:defRPr sz="1800" kern="1200">
        <a:solidFill>
          <a:schemeClr val="tx1"/>
        </a:solidFill>
        <a:latin typeface="+mn-lt"/>
        <a:ea typeface="+mn-ea"/>
        <a:cs typeface="+mn-cs"/>
      </a:defRPr>
    </a:lvl2pPr>
    <a:lvl3pPr marL="914356" algn="l" defTabSz="914356" rtl="0" eaLnBrk="1" latinLnBrk="0" hangingPunct="1">
      <a:defRPr sz="1800" kern="1200">
        <a:solidFill>
          <a:schemeClr val="tx1"/>
        </a:solidFill>
        <a:latin typeface="+mn-lt"/>
        <a:ea typeface="+mn-ea"/>
        <a:cs typeface="+mn-cs"/>
      </a:defRPr>
    </a:lvl3pPr>
    <a:lvl4pPr marL="1371535" algn="l" defTabSz="914356" rtl="0" eaLnBrk="1" latinLnBrk="0" hangingPunct="1">
      <a:defRPr sz="1800" kern="1200">
        <a:solidFill>
          <a:schemeClr val="tx1"/>
        </a:solidFill>
        <a:latin typeface="+mn-lt"/>
        <a:ea typeface="+mn-ea"/>
        <a:cs typeface="+mn-cs"/>
      </a:defRPr>
    </a:lvl4pPr>
    <a:lvl5pPr marL="1828713" algn="l" defTabSz="914356" rtl="0" eaLnBrk="1" latinLnBrk="0" hangingPunct="1">
      <a:defRPr sz="1800" kern="1200">
        <a:solidFill>
          <a:schemeClr val="tx1"/>
        </a:solidFill>
        <a:latin typeface="+mn-lt"/>
        <a:ea typeface="+mn-ea"/>
        <a:cs typeface="+mn-cs"/>
      </a:defRPr>
    </a:lvl5pPr>
    <a:lvl6pPr marL="2285892" algn="l" defTabSz="914356" rtl="0" eaLnBrk="1" latinLnBrk="0" hangingPunct="1">
      <a:defRPr sz="1800" kern="1200">
        <a:solidFill>
          <a:schemeClr val="tx1"/>
        </a:solidFill>
        <a:latin typeface="+mn-lt"/>
        <a:ea typeface="+mn-ea"/>
        <a:cs typeface="+mn-cs"/>
      </a:defRPr>
    </a:lvl6pPr>
    <a:lvl7pPr marL="2743070" algn="l" defTabSz="914356" rtl="0" eaLnBrk="1" latinLnBrk="0" hangingPunct="1">
      <a:defRPr sz="1800" kern="1200">
        <a:solidFill>
          <a:schemeClr val="tx1"/>
        </a:solidFill>
        <a:latin typeface="+mn-lt"/>
        <a:ea typeface="+mn-ea"/>
        <a:cs typeface="+mn-cs"/>
      </a:defRPr>
    </a:lvl7pPr>
    <a:lvl8pPr marL="3200248" algn="l" defTabSz="914356" rtl="0" eaLnBrk="1" latinLnBrk="0" hangingPunct="1">
      <a:defRPr sz="1800" kern="1200">
        <a:solidFill>
          <a:schemeClr val="tx1"/>
        </a:solidFill>
        <a:latin typeface="+mn-lt"/>
        <a:ea typeface="+mn-ea"/>
        <a:cs typeface="+mn-cs"/>
      </a:defRPr>
    </a:lvl8pPr>
    <a:lvl9pPr marL="3657427" algn="l" defTabSz="91435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userDrawn="1">
          <p15:clr>
            <a:srgbClr val="A4A3A4"/>
          </p15:clr>
        </p15:guide>
        <p15:guide id="2" pos="4824" userDrawn="1">
          <p15:clr>
            <a:srgbClr val="A4A3A4"/>
          </p15:clr>
        </p15:guide>
        <p15:guide id="3" pos="600" userDrawn="1">
          <p15:clr>
            <a:srgbClr val="A4A3A4"/>
          </p15:clr>
        </p15:guide>
        <p15:guide id="4" pos="1296" userDrawn="1">
          <p15:clr>
            <a:srgbClr val="A4A3A4"/>
          </p15:clr>
        </p15:guide>
        <p15:guide id="5" orient="horz" userDrawn="1">
          <p15:clr>
            <a:srgbClr val="A4A3A4"/>
          </p15:clr>
        </p15:guide>
        <p15:guide id="6" orient="horz" pos="4272" userDrawn="1">
          <p15:clr>
            <a:srgbClr val="A4A3A4"/>
          </p15:clr>
        </p15:guide>
        <p15:guide id="8" pos="6288" userDrawn="1">
          <p15:clr>
            <a:srgbClr val="A4A3A4"/>
          </p15:clr>
        </p15:guide>
        <p15:guide id="9" orient="horz" pos="2183" userDrawn="1">
          <p15:clr>
            <a:srgbClr val="A4A3A4"/>
          </p15:clr>
        </p15:guide>
        <p15:guide id="10" pos="3840" userDrawn="1">
          <p15:clr>
            <a:srgbClr val="A4A3A4"/>
          </p15:clr>
        </p15:guide>
        <p15:guide id="11" orient="horz" pos="3312" userDrawn="1">
          <p15:clr>
            <a:srgbClr val="A4A3A4"/>
          </p15:clr>
        </p15:guide>
        <p15:guide id="12" pos="7488" userDrawn="1">
          <p15:clr>
            <a:srgbClr val="A4A3A4"/>
          </p15:clr>
        </p15:guide>
        <p15:guide id="13" orient="horz" pos="3888" userDrawn="1">
          <p15:clr>
            <a:srgbClr val="A4A3A4"/>
          </p15:clr>
        </p15:guide>
        <p15:guide id="14" orient="horz" pos="624" userDrawn="1">
          <p15:clr>
            <a:srgbClr val="A4A3A4"/>
          </p15:clr>
        </p15:guide>
        <p15:guide id="15" pos="144" userDrawn="1">
          <p15:clr>
            <a:srgbClr val="A4A3A4"/>
          </p15:clr>
        </p15:guide>
        <p15:guide id="16" orient="horz" pos="2664" userDrawn="1">
          <p15:clr>
            <a:srgbClr val="A4A3A4"/>
          </p15:clr>
        </p15:guide>
        <p15:guide id="17" pos="3576" userDrawn="1">
          <p15:clr>
            <a:srgbClr val="A4A3A4"/>
          </p15:clr>
        </p15:guide>
        <p15:guide id="18" userDrawn="1">
          <p15:clr>
            <a:srgbClr val="A4A3A4"/>
          </p15:clr>
        </p15:guide>
        <p15:guide id="19" pos="7680" userDrawn="1">
          <p15:clr>
            <a:srgbClr val="A4A3A4"/>
          </p15:clr>
        </p15:guide>
        <p15:guide id="20" pos="7536" userDrawn="1">
          <p15:clr>
            <a:srgbClr val="A4A3A4"/>
          </p15:clr>
        </p15:guide>
        <p15:guide id="21" orient="horz" pos="890" userDrawn="1">
          <p15:clr>
            <a:srgbClr val="A4A3A4"/>
          </p15:clr>
        </p15:guide>
        <p15:guide id="22" orient="horz" pos="13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F0FF"/>
    <a:srgbClr val="004676"/>
    <a:srgbClr val="990000"/>
    <a:srgbClr val="FDDE2E"/>
    <a:srgbClr val="AFE2FF"/>
    <a:srgbClr val="0082C9"/>
    <a:srgbClr val="85D3FF"/>
    <a:srgbClr val="003C64"/>
    <a:srgbClr val="69C2FF"/>
    <a:srgbClr val="0055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93" autoAdjust="0"/>
    <p:restoredTop sz="92066" autoAdjust="0"/>
  </p:normalViewPr>
  <p:slideViewPr>
    <p:cSldViewPr snapToGrid="0" showGuides="1">
      <p:cViewPr varScale="1">
        <p:scale>
          <a:sx n="74" d="100"/>
          <a:sy n="74" d="100"/>
        </p:scale>
        <p:origin x="192" y="56"/>
      </p:cViewPr>
      <p:guideLst>
        <p:guide orient="horz" pos="4080"/>
        <p:guide pos="4824"/>
        <p:guide pos="600"/>
        <p:guide pos="1296"/>
        <p:guide orient="horz"/>
        <p:guide orient="horz" pos="4272"/>
        <p:guide pos="6288"/>
        <p:guide orient="horz" pos="2183"/>
        <p:guide pos="3840"/>
        <p:guide orient="horz" pos="3312"/>
        <p:guide pos="7488"/>
        <p:guide orient="horz" pos="3888"/>
        <p:guide orient="horz" pos="624"/>
        <p:guide pos="144"/>
        <p:guide orient="horz" pos="2664"/>
        <p:guide pos="3576"/>
        <p:guide/>
        <p:guide pos="7680"/>
        <p:guide pos="7536"/>
        <p:guide orient="horz" pos="890"/>
        <p:guide orient="horz" pos="134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76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6C3885-01B4-4CE7-BB67-251776DE2746}" type="datetimeFigureOut">
              <a:rPr lang="en-IN" smtClean="0"/>
              <a:pPr/>
              <a:t>28-11-2023</a:t>
            </a:fld>
            <a:endParaRPr lang="en-I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45F30B-72FA-401B-A1A4-05444845A699}" type="slidenum">
              <a:rPr lang="en-IN" smtClean="0"/>
              <a:pPr/>
              <a:t>‹#›</a:t>
            </a:fld>
            <a:endParaRPr lang="en-IN"/>
          </a:p>
        </p:txBody>
      </p:sp>
    </p:spTree>
    <p:extLst>
      <p:ext uri="{BB962C8B-B14F-4D97-AF65-F5344CB8AC3E}">
        <p14:creationId xmlns:p14="http://schemas.microsoft.com/office/powerpoint/2010/main" val="4274469985"/>
      </p:ext>
    </p:extLst>
  </p:cSld>
  <p:clrMap bg1="lt1" tx1="dk1" bg2="lt2" tx2="dk2" accent1="accent1" accent2="accent2" accent3="accent3" accent4="accent4" accent5="accent5" accent6="accent6" hlink="hlink" folHlink="folHlink"/>
  <p:notesStyle>
    <a:lvl1pPr marL="0" algn="l" defTabSz="914356" rtl="0" eaLnBrk="1" latinLnBrk="0" hangingPunct="1">
      <a:defRPr sz="1200" kern="1200">
        <a:solidFill>
          <a:schemeClr val="tx1"/>
        </a:solidFill>
        <a:latin typeface="+mn-lt"/>
        <a:ea typeface="+mn-ea"/>
        <a:cs typeface="+mn-cs"/>
      </a:defRPr>
    </a:lvl1pPr>
    <a:lvl2pPr marL="457178" algn="l" defTabSz="914356" rtl="0" eaLnBrk="1" latinLnBrk="0" hangingPunct="1">
      <a:defRPr sz="1200" kern="1200">
        <a:solidFill>
          <a:schemeClr val="tx1"/>
        </a:solidFill>
        <a:latin typeface="+mn-lt"/>
        <a:ea typeface="+mn-ea"/>
        <a:cs typeface="+mn-cs"/>
      </a:defRPr>
    </a:lvl2pPr>
    <a:lvl3pPr marL="914356" algn="l" defTabSz="914356" rtl="0" eaLnBrk="1" latinLnBrk="0" hangingPunct="1">
      <a:defRPr sz="1200" kern="1200">
        <a:solidFill>
          <a:schemeClr val="tx1"/>
        </a:solidFill>
        <a:latin typeface="+mn-lt"/>
        <a:ea typeface="+mn-ea"/>
        <a:cs typeface="+mn-cs"/>
      </a:defRPr>
    </a:lvl3pPr>
    <a:lvl4pPr marL="1371535" algn="l" defTabSz="914356" rtl="0" eaLnBrk="1" latinLnBrk="0" hangingPunct="1">
      <a:defRPr sz="1200" kern="1200">
        <a:solidFill>
          <a:schemeClr val="tx1"/>
        </a:solidFill>
        <a:latin typeface="+mn-lt"/>
        <a:ea typeface="+mn-ea"/>
        <a:cs typeface="+mn-cs"/>
      </a:defRPr>
    </a:lvl4pPr>
    <a:lvl5pPr marL="1828713" algn="l" defTabSz="914356" rtl="0" eaLnBrk="1" latinLnBrk="0" hangingPunct="1">
      <a:defRPr sz="1200" kern="1200">
        <a:solidFill>
          <a:schemeClr val="tx1"/>
        </a:solidFill>
        <a:latin typeface="+mn-lt"/>
        <a:ea typeface="+mn-ea"/>
        <a:cs typeface="+mn-cs"/>
      </a:defRPr>
    </a:lvl5pPr>
    <a:lvl6pPr marL="2285892" algn="l" defTabSz="914356" rtl="0" eaLnBrk="1" latinLnBrk="0" hangingPunct="1">
      <a:defRPr sz="1200" kern="1200">
        <a:solidFill>
          <a:schemeClr val="tx1"/>
        </a:solidFill>
        <a:latin typeface="+mn-lt"/>
        <a:ea typeface="+mn-ea"/>
        <a:cs typeface="+mn-cs"/>
      </a:defRPr>
    </a:lvl6pPr>
    <a:lvl7pPr marL="2743070" algn="l" defTabSz="914356" rtl="0" eaLnBrk="1" latinLnBrk="0" hangingPunct="1">
      <a:defRPr sz="1200" kern="1200">
        <a:solidFill>
          <a:schemeClr val="tx1"/>
        </a:solidFill>
        <a:latin typeface="+mn-lt"/>
        <a:ea typeface="+mn-ea"/>
        <a:cs typeface="+mn-cs"/>
      </a:defRPr>
    </a:lvl7pPr>
    <a:lvl8pPr marL="3200248" algn="l" defTabSz="914356" rtl="0" eaLnBrk="1" latinLnBrk="0" hangingPunct="1">
      <a:defRPr sz="1200" kern="1200">
        <a:solidFill>
          <a:schemeClr val="tx1"/>
        </a:solidFill>
        <a:latin typeface="+mn-lt"/>
        <a:ea typeface="+mn-ea"/>
        <a:cs typeface="+mn-cs"/>
      </a:defRPr>
    </a:lvl8pPr>
    <a:lvl9pPr marL="3657427" algn="l" defTabSz="91435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Font for</a:t>
            </a:r>
            <a:r>
              <a:rPr lang="en-IN" baseline="0" dirty="0"/>
              <a:t> the entire presentation to be changed. The font must look big and bright. The aspect ratio of all our brand logos to be kept as per the original format.</a:t>
            </a:r>
            <a:endParaRPr lang="en-IN" dirty="0"/>
          </a:p>
        </p:txBody>
      </p:sp>
      <p:sp>
        <p:nvSpPr>
          <p:cNvPr id="4" name="Slide Number Placeholder 3"/>
          <p:cNvSpPr>
            <a:spLocks noGrp="1"/>
          </p:cNvSpPr>
          <p:nvPr>
            <p:ph type="sldNum" sz="quarter" idx="10"/>
          </p:nvPr>
        </p:nvSpPr>
        <p:spPr/>
        <p:txBody>
          <a:bodyPr/>
          <a:lstStyle/>
          <a:p>
            <a:fld id="{0B45F30B-72FA-401B-A1A4-05444845A699}" type="slidenum">
              <a:rPr lang="en-IN" smtClean="0"/>
              <a:pPr/>
              <a:t>1</a:t>
            </a:fld>
            <a:endParaRPr lang="en-IN" dirty="0"/>
          </a:p>
        </p:txBody>
      </p:sp>
    </p:spTree>
    <p:extLst>
      <p:ext uri="{BB962C8B-B14F-4D97-AF65-F5344CB8AC3E}">
        <p14:creationId xmlns:p14="http://schemas.microsoft.com/office/powerpoint/2010/main" val="870296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Slides to be formatted. Mumbai Mono</a:t>
            </a:r>
            <a:r>
              <a:rPr lang="en-IN" baseline="0" dirty="0"/>
              <a:t> rail to be 1st</a:t>
            </a:r>
            <a:endParaRPr lang="en-IN" dirty="0"/>
          </a:p>
        </p:txBody>
      </p:sp>
      <p:sp>
        <p:nvSpPr>
          <p:cNvPr id="4" name="Slide Number Placeholder 3"/>
          <p:cNvSpPr>
            <a:spLocks noGrp="1"/>
          </p:cNvSpPr>
          <p:nvPr>
            <p:ph type="sldNum" sz="quarter" idx="10"/>
          </p:nvPr>
        </p:nvSpPr>
        <p:spPr/>
        <p:txBody>
          <a:bodyPr/>
          <a:lstStyle/>
          <a:p>
            <a:fld id="{0B45F30B-72FA-401B-A1A4-05444845A699}" type="slidenum">
              <a:rPr lang="en-IN" smtClean="0"/>
              <a:pPr/>
              <a:t>45</a:t>
            </a:fld>
            <a:endParaRPr lang="en-IN" dirty="0"/>
          </a:p>
        </p:txBody>
      </p:sp>
    </p:spTree>
    <p:extLst>
      <p:ext uri="{BB962C8B-B14F-4D97-AF65-F5344CB8AC3E}">
        <p14:creationId xmlns:p14="http://schemas.microsoft.com/office/powerpoint/2010/main" val="3479173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6E2038-EF98-4E7B-8E52-220260BD05E3}" type="slidenum">
              <a:rPr lang="en-IN"/>
              <a:pPr fontAlgn="base">
                <a:spcBef>
                  <a:spcPct val="0"/>
                </a:spcBef>
                <a:spcAft>
                  <a:spcPct val="0"/>
                </a:spcAft>
                <a:defRPr/>
              </a:pPr>
              <a:t>48</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Colour of the map to be of a darker shade. Back ground to be of</a:t>
            </a:r>
            <a:r>
              <a:rPr lang="en-IN" baseline="0" dirty="0"/>
              <a:t> our RMC plant to be used. Location icons to be of a brighter colour</a:t>
            </a:r>
            <a:endParaRPr lang="en-IN" dirty="0"/>
          </a:p>
        </p:txBody>
      </p:sp>
      <p:sp>
        <p:nvSpPr>
          <p:cNvPr id="4" name="Slide Number Placeholder 3"/>
          <p:cNvSpPr>
            <a:spLocks noGrp="1"/>
          </p:cNvSpPr>
          <p:nvPr>
            <p:ph type="sldNum" sz="quarter" idx="10"/>
          </p:nvPr>
        </p:nvSpPr>
        <p:spPr/>
        <p:txBody>
          <a:bodyPr/>
          <a:lstStyle/>
          <a:p>
            <a:fld id="{0B45F30B-72FA-401B-A1A4-05444845A699}" type="slidenum">
              <a:rPr lang="en-IN" smtClean="0"/>
              <a:pPr/>
              <a:t>3</a:t>
            </a:fld>
            <a:endParaRPr lang="en-IN"/>
          </a:p>
        </p:txBody>
      </p:sp>
    </p:spTree>
    <p:extLst>
      <p:ext uri="{BB962C8B-B14F-4D97-AF65-F5344CB8AC3E}">
        <p14:creationId xmlns:p14="http://schemas.microsoft.com/office/powerpoint/2010/main" val="1633942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UltraTech</a:t>
            </a:r>
            <a:r>
              <a:rPr lang="en-IN" baseline="0" dirty="0"/>
              <a:t> RMC plant image to be inserted</a:t>
            </a:r>
            <a:endParaRPr lang="en-IN" dirty="0"/>
          </a:p>
        </p:txBody>
      </p:sp>
      <p:sp>
        <p:nvSpPr>
          <p:cNvPr id="4" name="Slide Number Placeholder 3"/>
          <p:cNvSpPr>
            <a:spLocks noGrp="1"/>
          </p:cNvSpPr>
          <p:nvPr>
            <p:ph type="sldNum" sz="quarter" idx="10"/>
          </p:nvPr>
        </p:nvSpPr>
        <p:spPr/>
        <p:txBody>
          <a:bodyPr/>
          <a:lstStyle/>
          <a:p>
            <a:fld id="{0B45F30B-72FA-401B-A1A4-05444845A699}" type="slidenum">
              <a:rPr lang="en-IN" smtClean="0"/>
              <a:pPr/>
              <a:t>4</a:t>
            </a:fld>
            <a:endParaRPr lang="en-IN"/>
          </a:p>
        </p:txBody>
      </p:sp>
    </p:spTree>
    <p:extLst>
      <p:ext uri="{BB962C8B-B14F-4D97-AF65-F5344CB8AC3E}">
        <p14:creationId xmlns:p14="http://schemas.microsoft.com/office/powerpoint/2010/main" val="2395475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56" rtl="0" eaLnBrk="1" fontAlgn="auto" latinLnBrk="0" hangingPunct="1">
              <a:lnSpc>
                <a:spcPct val="100000"/>
              </a:lnSpc>
              <a:spcBef>
                <a:spcPts val="0"/>
              </a:spcBef>
              <a:spcAft>
                <a:spcPts val="0"/>
              </a:spcAft>
              <a:buClrTx/>
              <a:buSzTx/>
              <a:buFontTx/>
              <a:buNone/>
              <a:tabLst/>
              <a:defRPr/>
            </a:pPr>
            <a:r>
              <a:rPr lang="en-IN" dirty="0"/>
              <a:t>No change. Use RMC logo</a:t>
            </a:r>
          </a:p>
          <a:p>
            <a:endParaRPr lang="en-IN" dirty="0"/>
          </a:p>
        </p:txBody>
      </p:sp>
      <p:sp>
        <p:nvSpPr>
          <p:cNvPr id="4" name="Slide Number Placeholder 3"/>
          <p:cNvSpPr>
            <a:spLocks noGrp="1"/>
          </p:cNvSpPr>
          <p:nvPr>
            <p:ph type="sldNum" sz="quarter" idx="10"/>
          </p:nvPr>
        </p:nvSpPr>
        <p:spPr/>
        <p:txBody>
          <a:bodyPr/>
          <a:lstStyle/>
          <a:p>
            <a:fld id="{0B45F30B-72FA-401B-A1A4-05444845A699}" type="slidenum">
              <a:rPr lang="en-IN" smtClean="0"/>
              <a:pPr/>
              <a:t>5</a:t>
            </a:fld>
            <a:endParaRPr lang="en-IN"/>
          </a:p>
        </p:txBody>
      </p:sp>
    </p:spTree>
    <p:extLst>
      <p:ext uri="{BB962C8B-B14F-4D97-AF65-F5344CB8AC3E}">
        <p14:creationId xmlns:p14="http://schemas.microsoft.com/office/powerpoint/2010/main" val="319360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56" rtl="0" eaLnBrk="1" fontAlgn="auto" latinLnBrk="0" hangingPunct="1">
              <a:lnSpc>
                <a:spcPct val="100000"/>
              </a:lnSpc>
              <a:spcBef>
                <a:spcPts val="0"/>
              </a:spcBef>
              <a:spcAft>
                <a:spcPts val="0"/>
              </a:spcAft>
              <a:buClrTx/>
              <a:buSzTx/>
              <a:buFontTx/>
              <a:buNone/>
              <a:tabLst/>
              <a:defRPr/>
            </a:pPr>
            <a:r>
              <a:rPr lang="en-IN" dirty="0"/>
              <a:t>Attractive</a:t>
            </a:r>
            <a:r>
              <a:rPr lang="en-IN" baseline="0" dirty="0"/>
              <a:t> font to be used</a:t>
            </a:r>
            <a:endParaRPr lang="en-IN" dirty="0"/>
          </a:p>
          <a:p>
            <a:endParaRPr lang="en-IN" dirty="0"/>
          </a:p>
        </p:txBody>
      </p:sp>
      <p:sp>
        <p:nvSpPr>
          <p:cNvPr id="4" name="Slide Number Placeholder 3"/>
          <p:cNvSpPr>
            <a:spLocks noGrp="1"/>
          </p:cNvSpPr>
          <p:nvPr>
            <p:ph type="sldNum" sz="quarter" idx="10"/>
          </p:nvPr>
        </p:nvSpPr>
        <p:spPr/>
        <p:txBody>
          <a:bodyPr/>
          <a:lstStyle/>
          <a:p>
            <a:fld id="{0B45F30B-72FA-401B-A1A4-05444845A699}" type="slidenum">
              <a:rPr lang="en-IN" smtClean="0"/>
              <a:pPr/>
              <a:t>40</a:t>
            </a:fld>
            <a:endParaRPr lang="en-IN"/>
          </a:p>
        </p:txBody>
      </p:sp>
    </p:spTree>
    <p:extLst>
      <p:ext uri="{BB962C8B-B14F-4D97-AF65-F5344CB8AC3E}">
        <p14:creationId xmlns:p14="http://schemas.microsoft.com/office/powerpoint/2010/main" val="2148590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Logos to be as per our brand guidelines. Logo</a:t>
            </a:r>
            <a:r>
              <a:rPr lang="en-IN" baseline="0" dirty="0"/>
              <a:t> to be used from artwork files</a:t>
            </a:r>
            <a:endParaRPr lang="en-IN" dirty="0"/>
          </a:p>
        </p:txBody>
      </p:sp>
      <p:sp>
        <p:nvSpPr>
          <p:cNvPr id="4" name="Slide Number Placeholder 3"/>
          <p:cNvSpPr>
            <a:spLocks noGrp="1"/>
          </p:cNvSpPr>
          <p:nvPr>
            <p:ph type="sldNum" sz="quarter" idx="10"/>
          </p:nvPr>
        </p:nvSpPr>
        <p:spPr/>
        <p:txBody>
          <a:bodyPr/>
          <a:lstStyle/>
          <a:p>
            <a:fld id="{0B45F30B-72FA-401B-A1A4-05444845A699}" type="slidenum">
              <a:rPr lang="en-IN" smtClean="0"/>
              <a:pPr/>
              <a:t>41</a:t>
            </a:fld>
            <a:endParaRPr lang="en-IN"/>
          </a:p>
        </p:txBody>
      </p:sp>
    </p:spTree>
    <p:extLst>
      <p:ext uri="{BB962C8B-B14F-4D97-AF65-F5344CB8AC3E}">
        <p14:creationId xmlns:p14="http://schemas.microsoft.com/office/powerpoint/2010/main" val="3487380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Logos to be as per our brand guidelines. Logo</a:t>
            </a:r>
            <a:r>
              <a:rPr lang="en-IN" baseline="0" dirty="0"/>
              <a:t> to be used from artwork files</a:t>
            </a:r>
            <a:endParaRPr lang="en-IN" dirty="0"/>
          </a:p>
        </p:txBody>
      </p:sp>
      <p:sp>
        <p:nvSpPr>
          <p:cNvPr id="4" name="Slide Number Placeholder 3"/>
          <p:cNvSpPr>
            <a:spLocks noGrp="1"/>
          </p:cNvSpPr>
          <p:nvPr>
            <p:ph type="sldNum" sz="quarter" idx="10"/>
          </p:nvPr>
        </p:nvSpPr>
        <p:spPr/>
        <p:txBody>
          <a:bodyPr/>
          <a:lstStyle/>
          <a:p>
            <a:fld id="{0B45F30B-72FA-401B-A1A4-05444845A699}" type="slidenum">
              <a:rPr lang="en-IN" smtClean="0"/>
              <a:pPr/>
              <a:t>42</a:t>
            </a:fld>
            <a:endParaRPr lang="en-IN"/>
          </a:p>
        </p:txBody>
      </p:sp>
    </p:spTree>
    <p:extLst>
      <p:ext uri="{BB962C8B-B14F-4D97-AF65-F5344CB8AC3E}">
        <p14:creationId xmlns:p14="http://schemas.microsoft.com/office/powerpoint/2010/main" val="3487380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56" rtl="0" eaLnBrk="1" fontAlgn="auto" latinLnBrk="0" hangingPunct="1">
              <a:lnSpc>
                <a:spcPct val="100000"/>
              </a:lnSpc>
              <a:spcBef>
                <a:spcPts val="0"/>
              </a:spcBef>
              <a:spcAft>
                <a:spcPts val="0"/>
              </a:spcAft>
              <a:buClrTx/>
              <a:buSzTx/>
              <a:buFontTx/>
              <a:buNone/>
              <a:tabLst/>
              <a:defRPr/>
            </a:pPr>
            <a:r>
              <a:rPr lang="en-IN" dirty="0"/>
              <a:t>Slides to be formatted</a:t>
            </a:r>
          </a:p>
          <a:p>
            <a:endParaRPr lang="en-IN" dirty="0"/>
          </a:p>
        </p:txBody>
      </p:sp>
      <p:sp>
        <p:nvSpPr>
          <p:cNvPr id="4" name="Slide Number Placeholder 3"/>
          <p:cNvSpPr>
            <a:spLocks noGrp="1"/>
          </p:cNvSpPr>
          <p:nvPr>
            <p:ph type="sldNum" sz="quarter" idx="10"/>
          </p:nvPr>
        </p:nvSpPr>
        <p:spPr/>
        <p:txBody>
          <a:bodyPr/>
          <a:lstStyle/>
          <a:p>
            <a:fld id="{0B45F30B-72FA-401B-A1A4-05444845A699}" type="slidenum">
              <a:rPr lang="en-IN" smtClean="0"/>
              <a:pPr/>
              <a:t>43</a:t>
            </a:fld>
            <a:endParaRPr lang="en-IN" dirty="0"/>
          </a:p>
        </p:txBody>
      </p:sp>
    </p:spTree>
    <p:extLst>
      <p:ext uri="{BB962C8B-B14F-4D97-AF65-F5344CB8AC3E}">
        <p14:creationId xmlns:p14="http://schemas.microsoft.com/office/powerpoint/2010/main" val="3796659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56" rtl="0" eaLnBrk="1" fontAlgn="auto" latinLnBrk="0" hangingPunct="1">
              <a:lnSpc>
                <a:spcPct val="100000"/>
              </a:lnSpc>
              <a:spcBef>
                <a:spcPts val="0"/>
              </a:spcBef>
              <a:spcAft>
                <a:spcPts val="0"/>
              </a:spcAft>
              <a:buClrTx/>
              <a:buSzTx/>
              <a:buFontTx/>
              <a:buNone/>
              <a:tabLst/>
              <a:defRPr/>
            </a:pPr>
            <a:r>
              <a:rPr lang="en-IN" dirty="0"/>
              <a:t>Slides to be formatted</a:t>
            </a:r>
          </a:p>
          <a:p>
            <a:endParaRPr lang="en-IN" dirty="0"/>
          </a:p>
        </p:txBody>
      </p:sp>
      <p:sp>
        <p:nvSpPr>
          <p:cNvPr id="4" name="Slide Number Placeholder 3"/>
          <p:cNvSpPr>
            <a:spLocks noGrp="1"/>
          </p:cNvSpPr>
          <p:nvPr>
            <p:ph type="sldNum" sz="quarter" idx="10"/>
          </p:nvPr>
        </p:nvSpPr>
        <p:spPr/>
        <p:txBody>
          <a:bodyPr/>
          <a:lstStyle/>
          <a:p>
            <a:fld id="{0B45F30B-72FA-401B-A1A4-05444845A699}" type="slidenum">
              <a:rPr lang="en-IN" smtClean="0"/>
              <a:pPr/>
              <a:t>44</a:t>
            </a:fld>
            <a:endParaRPr lang="en-IN" dirty="0"/>
          </a:p>
        </p:txBody>
      </p:sp>
    </p:spTree>
    <p:extLst>
      <p:ext uri="{BB962C8B-B14F-4D97-AF65-F5344CB8AC3E}">
        <p14:creationId xmlns:p14="http://schemas.microsoft.com/office/powerpoint/2010/main" val="1105328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7" descr="topBand3.jpg"/>
          <p:cNvPicPr>
            <a:picLocks noChangeAspect="1"/>
          </p:cNvPicPr>
          <p:nvPr/>
        </p:nvPicPr>
        <p:blipFill>
          <a:blip r:embed="rId2" cstate="email"/>
          <a:srcRect/>
          <a:stretch>
            <a:fillRect/>
          </a:stretch>
        </p:blipFill>
        <p:spPr bwMode="auto">
          <a:xfrm>
            <a:off x="0" y="0"/>
            <a:ext cx="12192000" cy="838002"/>
          </a:xfrm>
          <a:prstGeom prst="rect">
            <a:avLst/>
          </a:prstGeom>
          <a:noFill/>
          <a:ln w="9525">
            <a:noFill/>
            <a:miter lim="800000"/>
            <a:headEnd/>
            <a:tailEnd/>
          </a:ln>
        </p:spPr>
      </p:pic>
      <p:sp>
        <p:nvSpPr>
          <p:cNvPr id="8" name="TextBox 7"/>
          <p:cNvSpPr txBox="1"/>
          <p:nvPr/>
        </p:nvSpPr>
        <p:spPr>
          <a:xfrm>
            <a:off x="1118248" y="6708415"/>
            <a:ext cx="2336333" cy="187685"/>
          </a:xfrm>
          <a:prstGeom prst="rect">
            <a:avLst/>
          </a:prstGeom>
          <a:noFill/>
        </p:spPr>
        <p:txBody>
          <a:bodyPr lIns="63949" tIns="31975" rIns="63949" bIns="31975">
            <a:spAutoFit/>
          </a:bodyPr>
          <a:lstStyle/>
          <a:p>
            <a:pPr defTabSz="914163" fontAlgn="auto">
              <a:spcBef>
                <a:spcPts val="0"/>
              </a:spcBef>
              <a:spcAft>
                <a:spcPts val="0"/>
              </a:spcAft>
              <a:defRPr/>
            </a:pPr>
            <a:r>
              <a:rPr lang="en-US" sz="800" b="1" dirty="0">
                <a:solidFill>
                  <a:schemeClr val="tx1">
                    <a:lumMod val="75000"/>
                    <a:lumOff val="25000"/>
                  </a:schemeClr>
                </a:solidFill>
                <a:latin typeface="Verdana" pitchFamily="34" charset="0"/>
                <a:ea typeface="Verdana" pitchFamily="34" charset="0"/>
                <a:cs typeface="Verdana" pitchFamily="34" charset="0"/>
              </a:rPr>
              <a:t>www.ultratechconcrete.com</a:t>
            </a:r>
          </a:p>
        </p:txBody>
      </p:sp>
      <p:sp>
        <p:nvSpPr>
          <p:cNvPr id="3" name="Content Placeholder 2"/>
          <p:cNvSpPr>
            <a:spLocks noGrp="1"/>
          </p:cNvSpPr>
          <p:nvPr>
            <p:ph idx="1"/>
          </p:nvPr>
        </p:nvSpPr>
        <p:spPr>
          <a:xfrm>
            <a:off x="266700" y="1143000"/>
            <a:ext cx="11315700" cy="4983163"/>
          </a:xfrm>
          <a:prstGeom prst="rect">
            <a:avLst/>
          </a:prstGeom>
        </p:spPr>
        <p:txBody>
          <a:bodyPr>
            <a:normAutofit/>
          </a:bodyPr>
          <a:lstStyle>
            <a:lvl1pPr>
              <a:defRPr sz="3600">
                <a:solidFill>
                  <a:schemeClr val="tx1">
                    <a:lumMod val="75000"/>
                    <a:lumOff val="25000"/>
                  </a:schemeClr>
                </a:solidFill>
                <a:latin typeface="Verdana" pitchFamily="34" charset="0"/>
                <a:ea typeface="Verdana" pitchFamily="34" charset="0"/>
                <a:cs typeface="Verdana" pitchFamily="34" charset="0"/>
              </a:defRPr>
            </a:lvl1pPr>
            <a:lvl2pPr>
              <a:defRPr sz="2800">
                <a:solidFill>
                  <a:schemeClr val="tx1">
                    <a:lumMod val="75000"/>
                    <a:lumOff val="25000"/>
                  </a:schemeClr>
                </a:solidFill>
                <a:latin typeface="Verdana" pitchFamily="34" charset="0"/>
                <a:ea typeface="Verdana" pitchFamily="34" charset="0"/>
                <a:cs typeface="Verdana" pitchFamily="34" charset="0"/>
              </a:defRPr>
            </a:lvl2pPr>
            <a:lvl3pPr>
              <a:defRPr sz="2400">
                <a:solidFill>
                  <a:schemeClr val="tx1">
                    <a:lumMod val="75000"/>
                    <a:lumOff val="25000"/>
                  </a:schemeClr>
                </a:solidFill>
                <a:latin typeface="Verdana" pitchFamily="34" charset="0"/>
                <a:ea typeface="Verdana" pitchFamily="34" charset="0"/>
                <a:cs typeface="Verdana" pitchFamily="34" charset="0"/>
              </a:defRPr>
            </a:lvl3pPr>
            <a:lvl4pPr>
              <a:defRPr sz="2000">
                <a:solidFill>
                  <a:schemeClr val="tx1">
                    <a:lumMod val="75000"/>
                    <a:lumOff val="25000"/>
                  </a:schemeClr>
                </a:solidFill>
                <a:latin typeface="Verdana" pitchFamily="34" charset="0"/>
                <a:ea typeface="Verdana" pitchFamily="34" charset="0"/>
                <a:cs typeface="Verdana" pitchFamily="34" charset="0"/>
              </a:defRPr>
            </a:lvl4pPr>
            <a:lvl5pPr>
              <a:defRPr sz="2000">
                <a:solidFill>
                  <a:schemeClr val="tx1">
                    <a:lumMod val="75000"/>
                    <a:lumOff val="25000"/>
                  </a:schemeClr>
                </a:solidFill>
                <a:latin typeface="Verdana" pitchFamily="34" charset="0"/>
                <a:ea typeface="Verdana" pitchFamily="34" charset="0"/>
                <a:cs typeface="Verdan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12"/>
          </p:nvPr>
        </p:nvSpPr>
        <p:spPr>
          <a:xfrm>
            <a:off x="9352707" y="6575382"/>
            <a:ext cx="637181" cy="364883"/>
          </a:xfrm>
          <a:prstGeom prst="rect">
            <a:avLst/>
          </a:prstGeom>
        </p:spPr>
        <p:txBody>
          <a:bodyPr/>
          <a:lstStyle>
            <a:lvl1pPr>
              <a:defRPr/>
            </a:lvl1pPr>
          </a:lstStyle>
          <a:p>
            <a:fld id="{48FB4E3F-4E3B-4A1D-8A8B-2ABCBC0B1D1A}" type="slidenum">
              <a:rPr lang="en-IN" smtClean="0"/>
              <a:pPr/>
              <a:t>‹#›</a:t>
            </a:fld>
            <a:endParaRPr lang="en-IN"/>
          </a:p>
        </p:txBody>
      </p:sp>
      <p:sp>
        <p:nvSpPr>
          <p:cNvPr id="13" name="Title 1"/>
          <p:cNvSpPr>
            <a:spLocks noGrp="1"/>
          </p:cNvSpPr>
          <p:nvPr>
            <p:ph type="title"/>
          </p:nvPr>
        </p:nvSpPr>
        <p:spPr>
          <a:xfrm>
            <a:off x="63500" y="127000"/>
            <a:ext cx="12001541" cy="511156"/>
          </a:xfrm>
          <a:prstGeom prst="rect">
            <a:avLst/>
          </a:prstGeom>
        </p:spPr>
        <p:txBody>
          <a:bodyPr anchor="ctr">
            <a:noAutofit/>
          </a:bodyPr>
          <a:lstStyle>
            <a:lvl1pPr algn="ctr">
              <a:defRPr lang="en-US" sz="3200" b="1" kern="1200" dirty="0" smtClean="0">
                <a:solidFill>
                  <a:schemeClr val="tx1"/>
                </a:solidFill>
                <a:latin typeface="Arial Unicode MS" pitchFamily="34" charset="-128"/>
                <a:ea typeface="Arial Unicode MS" pitchFamily="34" charset="-128"/>
                <a:cs typeface="Arial Unicode MS" pitchFamily="34" charset="-128"/>
              </a:defRPr>
            </a:lvl1pPr>
          </a:lstStyle>
          <a:p>
            <a:r>
              <a:rPr lang="en-US"/>
              <a:t>Click to edit Master 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412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63D7F0DB-2070-4728-BBC7-B20642A65F34}" type="datetimeFigureOut">
              <a:rPr lang="en-IN" smtClean="0"/>
              <a:pPr/>
              <a:t>28-11-2023</a:t>
            </a:fld>
            <a:endParaRPr lang="en-IN"/>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IN"/>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48FB4E3F-4E3B-4A1D-8A8B-2ABCBC0B1D1A}"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0638"/>
            <a:ext cx="8763000" cy="857251"/>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a:xfrm>
            <a:off x="8737600" y="6356351"/>
            <a:ext cx="2844800" cy="365125"/>
          </a:xfrm>
          <a:prstGeom prst="rect">
            <a:avLst/>
          </a:prstGeom>
        </p:spPr>
        <p:txBody>
          <a:bodyPr/>
          <a:lstStyle>
            <a:lvl1pPr>
              <a:defRPr/>
            </a:lvl1pPr>
          </a:lstStyle>
          <a:p>
            <a:fld id="{90D47214-8925-40EE-A4F1-B6A22933F65A}" type="slidenum">
              <a:rPr lang="en-US" smtClean="0"/>
              <a:pPr/>
              <a:t>‹#›</a:t>
            </a:fld>
            <a:endParaRPr lang="en-US"/>
          </a:p>
        </p:txBody>
      </p:sp>
      <p:pic>
        <p:nvPicPr>
          <p:cNvPr id="4" name="Picture 3" descr="P4080156.jpg"/>
          <p:cNvPicPr>
            <a:picLocks noChangeAspect="1"/>
          </p:cNvPicPr>
          <p:nvPr userDrawn="1"/>
        </p:nvPicPr>
        <p:blipFill>
          <a:blip r:embed="rId2" cstate="print">
            <a:grayscl/>
            <a:lum bright="30000"/>
          </a:blip>
          <a:srcRect/>
          <a:stretch>
            <a:fillRect/>
          </a:stretch>
        </p:blipFill>
        <p:spPr>
          <a:xfrm>
            <a:off x="0" y="3425588"/>
            <a:ext cx="12196451" cy="3325181"/>
          </a:xfrm>
          <a:prstGeom prst="rect">
            <a:avLst/>
          </a:prstGeom>
        </p:spPr>
      </p:pic>
      <p:pic>
        <p:nvPicPr>
          <p:cNvPr id="5" name="Picture 4" descr="DSC09910.JPG"/>
          <p:cNvPicPr>
            <a:picLocks noChangeAspect="1"/>
          </p:cNvPicPr>
          <p:nvPr userDrawn="1"/>
        </p:nvPicPr>
        <p:blipFill>
          <a:blip r:embed="rId3" cstate="print">
            <a:duotone>
              <a:schemeClr val="bg2">
                <a:shade val="45000"/>
                <a:satMod val="135000"/>
              </a:schemeClr>
              <a:prstClr val="white"/>
            </a:duotone>
          </a:blip>
          <a:srcRect/>
          <a:stretch>
            <a:fillRect/>
          </a:stretch>
        </p:blipFill>
        <p:spPr>
          <a:xfrm rot="5400000">
            <a:off x="4349085" y="-4349087"/>
            <a:ext cx="3493827" cy="12192001"/>
          </a:xfrm>
          <a:prstGeom prst="rect">
            <a:avLst/>
          </a:prstGeom>
        </p:spPr>
      </p:pic>
      <p:pic>
        <p:nvPicPr>
          <p:cNvPr id="6" name="Picture 5"/>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676451" y="5896624"/>
            <a:ext cx="1366512" cy="778407"/>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Title Only">
    <p:spTree>
      <p:nvGrpSpPr>
        <p:cNvPr id="1" name=""/>
        <p:cNvGrpSpPr/>
        <p:nvPr/>
      </p:nvGrpSpPr>
      <p:grpSpPr>
        <a:xfrm>
          <a:off x="0" y="0"/>
          <a:ext cx="0" cy="0"/>
          <a:chOff x="0" y="0"/>
          <a:chExt cx="0" cy="0"/>
        </a:xfrm>
      </p:grpSpPr>
      <p:sp>
        <p:nvSpPr>
          <p:cNvPr id="9" name="Title 1"/>
          <p:cNvSpPr>
            <a:spLocks noGrp="1"/>
          </p:cNvSpPr>
          <p:nvPr>
            <p:ph type="title"/>
          </p:nvPr>
        </p:nvSpPr>
        <p:spPr>
          <a:xfrm>
            <a:off x="190459" y="71414"/>
            <a:ext cx="9239315" cy="511156"/>
          </a:xfrm>
          <a:prstGeom prst="rect">
            <a:avLst/>
          </a:prstGeom>
        </p:spPr>
        <p:txBody>
          <a:bodyPr>
            <a:normAutofit/>
          </a:bodyPr>
          <a:lstStyle>
            <a:lvl1pPr algn="l">
              <a:defRPr lang="en-US" sz="2800" b="1" kern="1200" dirty="0" smtClean="0">
                <a:solidFill>
                  <a:schemeClr val="tx1"/>
                </a:solidFill>
                <a:latin typeface="Arial Black" pitchFamily="34" charset="0"/>
                <a:ea typeface="+mj-ea"/>
                <a:cs typeface="+mj-cs"/>
              </a:defRPr>
            </a:lvl1pPr>
          </a:lstStyle>
          <a:p>
            <a:r>
              <a:rPr lang="en-US"/>
              <a:t>Click to edit Master title style</a:t>
            </a:r>
            <a:endParaRPr lang="en-US" dirty="0"/>
          </a:p>
        </p:txBody>
      </p:sp>
      <p:sp>
        <p:nvSpPr>
          <p:cNvPr id="3" name="Slide Number Placeholder 4"/>
          <p:cNvSpPr>
            <a:spLocks noGrp="1"/>
          </p:cNvSpPr>
          <p:nvPr>
            <p:ph type="sldNum" sz="quarter" idx="10"/>
          </p:nvPr>
        </p:nvSpPr>
        <p:spPr>
          <a:xfrm>
            <a:off x="9347200" y="6492876"/>
            <a:ext cx="2844800" cy="365125"/>
          </a:xfrm>
          <a:prstGeom prst="rect">
            <a:avLst/>
          </a:prstGeom>
        </p:spPr>
        <p:txBody>
          <a:bodyPr/>
          <a:lstStyle>
            <a:lvl1pPr>
              <a:defRPr/>
            </a:lvl1pPr>
          </a:lstStyle>
          <a:p>
            <a:pPr>
              <a:defRPr/>
            </a:pPr>
            <a:fld id="{39842539-2BD8-4C5C-8B0D-436EBB2ADA69}" type="slidenum">
              <a:rPr lang="en-US"/>
              <a:pPr>
                <a:defRPr/>
              </a:pPr>
              <a:t>‹#›</a:t>
            </a:fld>
            <a:endParaRPr lang="en-US"/>
          </a:p>
        </p:txBody>
      </p:sp>
      <p:pic>
        <p:nvPicPr>
          <p:cNvPr id="4" name="Picture 3" descr="P4080156.jpg"/>
          <p:cNvPicPr>
            <a:picLocks noChangeAspect="1"/>
          </p:cNvPicPr>
          <p:nvPr userDrawn="1"/>
        </p:nvPicPr>
        <p:blipFill>
          <a:blip r:embed="rId2" cstate="print">
            <a:grayscl/>
            <a:lum bright="30000"/>
          </a:blip>
          <a:srcRect/>
          <a:stretch>
            <a:fillRect/>
          </a:stretch>
        </p:blipFill>
        <p:spPr>
          <a:xfrm>
            <a:off x="0" y="3425588"/>
            <a:ext cx="12196451" cy="3325181"/>
          </a:xfrm>
          <a:prstGeom prst="rect">
            <a:avLst/>
          </a:prstGeom>
        </p:spPr>
      </p:pic>
      <p:pic>
        <p:nvPicPr>
          <p:cNvPr id="5" name="Picture 4" descr="DSC09910.JPG"/>
          <p:cNvPicPr>
            <a:picLocks noChangeAspect="1"/>
          </p:cNvPicPr>
          <p:nvPr userDrawn="1"/>
        </p:nvPicPr>
        <p:blipFill>
          <a:blip r:embed="rId3" cstate="print">
            <a:duotone>
              <a:schemeClr val="bg2">
                <a:shade val="45000"/>
                <a:satMod val="135000"/>
              </a:schemeClr>
              <a:prstClr val="white"/>
            </a:duotone>
          </a:blip>
          <a:srcRect/>
          <a:stretch>
            <a:fillRect/>
          </a:stretch>
        </p:blipFill>
        <p:spPr>
          <a:xfrm rot="5400000">
            <a:off x="4349085" y="-4349087"/>
            <a:ext cx="3493827" cy="12192001"/>
          </a:xfrm>
          <a:prstGeom prst="rect">
            <a:avLst/>
          </a:prstGeom>
        </p:spPr>
      </p:pic>
      <p:pic>
        <p:nvPicPr>
          <p:cNvPr id="6" name="Picture 5"/>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676451" y="5896624"/>
            <a:ext cx="1366512" cy="77840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7_Title Only">
    <p:spTree>
      <p:nvGrpSpPr>
        <p:cNvPr id="1" name=""/>
        <p:cNvGrpSpPr/>
        <p:nvPr/>
      </p:nvGrpSpPr>
      <p:grpSpPr>
        <a:xfrm>
          <a:off x="0" y="0"/>
          <a:ext cx="0" cy="0"/>
          <a:chOff x="0" y="0"/>
          <a:chExt cx="0" cy="0"/>
        </a:xfrm>
      </p:grpSpPr>
      <p:sp>
        <p:nvSpPr>
          <p:cNvPr id="9" name="Title 1"/>
          <p:cNvSpPr>
            <a:spLocks noGrp="1"/>
          </p:cNvSpPr>
          <p:nvPr>
            <p:ph type="title"/>
          </p:nvPr>
        </p:nvSpPr>
        <p:spPr>
          <a:xfrm>
            <a:off x="190459" y="71414"/>
            <a:ext cx="9239315" cy="511156"/>
          </a:xfrm>
          <a:prstGeom prst="rect">
            <a:avLst/>
          </a:prstGeom>
        </p:spPr>
        <p:txBody>
          <a:bodyPr>
            <a:normAutofit/>
          </a:bodyPr>
          <a:lstStyle>
            <a:lvl1pPr algn="l">
              <a:defRPr lang="en-US" sz="2800" b="1" kern="1200" dirty="0" smtClean="0">
                <a:solidFill>
                  <a:schemeClr val="tx1"/>
                </a:solidFill>
                <a:latin typeface="Arial Black" pitchFamily="34" charset="0"/>
                <a:ea typeface="+mj-ea"/>
                <a:cs typeface="+mj-cs"/>
              </a:defRPr>
            </a:lvl1pPr>
          </a:lstStyle>
          <a:p>
            <a:r>
              <a:rPr lang="en-US"/>
              <a:t>Click to edit Master title style</a:t>
            </a:r>
            <a:endParaRPr lang="en-US" dirty="0"/>
          </a:p>
        </p:txBody>
      </p:sp>
      <p:sp>
        <p:nvSpPr>
          <p:cNvPr id="3" name="Slide Number Placeholder 4"/>
          <p:cNvSpPr>
            <a:spLocks noGrp="1"/>
          </p:cNvSpPr>
          <p:nvPr>
            <p:ph type="sldNum" sz="quarter" idx="10"/>
          </p:nvPr>
        </p:nvSpPr>
        <p:spPr>
          <a:xfrm>
            <a:off x="9347200" y="6492876"/>
            <a:ext cx="2844800" cy="365125"/>
          </a:xfrm>
          <a:prstGeom prst="rect">
            <a:avLst/>
          </a:prstGeom>
        </p:spPr>
        <p:txBody>
          <a:bodyPr/>
          <a:lstStyle>
            <a:lvl1pPr>
              <a:defRPr/>
            </a:lvl1pPr>
          </a:lstStyle>
          <a:p>
            <a:pPr>
              <a:defRPr/>
            </a:pPr>
            <a:fld id="{39842539-2BD8-4C5C-8B0D-436EBB2ADA69}" type="slidenum">
              <a:rPr lang="en-US"/>
              <a:pPr>
                <a:defRPr/>
              </a:pPr>
              <a:t>‹#›</a:t>
            </a:fld>
            <a:endParaRPr lang="en-US"/>
          </a:p>
        </p:txBody>
      </p:sp>
      <p:pic>
        <p:nvPicPr>
          <p:cNvPr id="4" name="Picture 3" descr="P4080156.jpg"/>
          <p:cNvPicPr>
            <a:picLocks noChangeAspect="1"/>
          </p:cNvPicPr>
          <p:nvPr userDrawn="1"/>
        </p:nvPicPr>
        <p:blipFill>
          <a:blip r:embed="rId2" cstate="print">
            <a:grayscl/>
            <a:lum bright="30000"/>
          </a:blip>
          <a:srcRect/>
          <a:stretch>
            <a:fillRect/>
          </a:stretch>
        </p:blipFill>
        <p:spPr>
          <a:xfrm>
            <a:off x="0" y="3425588"/>
            <a:ext cx="12196451" cy="3325181"/>
          </a:xfrm>
          <a:prstGeom prst="rect">
            <a:avLst/>
          </a:prstGeom>
        </p:spPr>
      </p:pic>
      <p:pic>
        <p:nvPicPr>
          <p:cNvPr id="5" name="Picture 4" descr="DSC09910.JPG"/>
          <p:cNvPicPr>
            <a:picLocks noChangeAspect="1"/>
          </p:cNvPicPr>
          <p:nvPr userDrawn="1"/>
        </p:nvPicPr>
        <p:blipFill>
          <a:blip r:embed="rId3" cstate="print">
            <a:duotone>
              <a:schemeClr val="bg2">
                <a:shade val="45000"/>
                <a:satMod val="135000"/>
              </a:schemeClr>
              <a:prstClr val="white"/>
            </a:duotone>
          </a:blip>
          <a:srcRect/>
          <a:stretch>
            <a:fillRect/>
          </a:stretch>
        </p:blipFill>
        <p:spPr>
          <a:xfrm rot="5400000">
            <a:off x="4349085" y="-4349087"/>
            <a:ext cx="3493827" cy="12192001"/>
          </a:xfrm>
          <a:prstGeom prst="rect">
            <a:avLst/>
          </a:prstGeom>
        </p:spPr>
      </p:pic>
      <p:pic>
        <p:nvPicPr>
          <p:cNvPr id="6" name="Picture 5"/>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676451" y="5896624"/>
            <a:ext cx="1366512" cy="778407"/>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27_Title Only">
    <p:spTree>
      <p:nvGrpSpPr>
        <p:cNvPr id="1" name=""/>
        <p:cNvGrpSpPr/>
        <p:nvPr/>
      </p:nvGrpSpPr>
      <p:grpSpPr>
        <a:xfrm>
          <a:off x="0" y="0"/>
          <a:ext cx="0" cy="0"/>
          <a:chOff x="0" y="0"/>
          <a:chExt cx="0" cy="0"/>
        </a:xfrm>
      </p:grpSpPr>
      <p:sp>
        <p:nvSpPr>
          <p:cNvPr id="9" name="Title 1"/>
          <p:cNvSpPr>
            <a:spLocks noGrp="1"/>
          </p:cNvSpPr>
          <p:nvPr>
            <p:ph type="title"/>
          </p:nvPr>
        </p:nvSpPr>
        <p:spPr>
          <a:xfrm>
            <a:off x="190459" y="71414"/>
            <a:ext cx="9239315" cy="511156"/>
          </a:xfrm>
          <a:prstGeom prst="rect">
            <a:avLst/>
          </a:prstGeom>
        </p:spPr>
        <p:txBody>
          <a:bodyPr>
            <a:normAutofit/>
          </a:bodyPr>
          <a:lstStyle>
            <a:lvl1pPr algn="l">
              <a:defRPr lang="en-US" sz="2800" b="1" kern="1200" dirty="0" smtClean="0">
                <a:solidFill>
                  <a:schemeClr val="tx1"/>
                </a:solidFill>
                <a:latin typeface="Arial Black" pitchFamily="34" charset="0"/>
                <a:ea typeface="+mj-ea"/>
                <a:cs typeface="+mj-cs"/>
              </a:defRPr>
            </a:lvl1pPr>
          </a:lstStyle>
          <a:p>
            <a:r>
              <a:rPr lang="en-US"/>
              <a:t>Click to edit Master title style</a:t>
            </a:r>
            <a:endParaRPr lang="en-US" dirty="0"/>
          </a:p>
        </p:txBody>
      </p:sp>
      <p:sp>
        <p:nvSpPr>
          <p:cNvPr id="3" name="Slide Number Placeholder 4"/>
          <p:cNvSpPr>
            <a:spLocks noGrp="1"/>
          </p:cNvSpPr>
          <p:nvPr>
            <p:ph type="sldNum" sz="quarter" idx="10"/>
          </p:nvPr>
        </p:nvSpPr>
        <p:spPr>
          <a:xfrm>
            <a:off x="9347200" y="6492876"/>
            <a:ext cx="2844800" cy="365125"/>
          </a:xfrm>
          <a:prstGeom prst="rect">
            <a:avLst/>
          </a:prstGeom>
        </p:spPr>
        <p:txBody>
          <a:bodyPr/>
          <a:lstStyle>
            <a:lvl1pPr>
              <a:defRPr/>
            </a:lvl1pPr>
          </a:lstStyle>
          <a:p>
            <a:pPr>
              <a:defRPr/>
            </a:pPr>
            <a:fld id="{39842539-2BD8-4C5C-8B0D-436EBB2ADA6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7" descr="topBand3.jpg"/>
          <p:cNvPicPr>
            <a:picLocks noChangeAspect="1"/>
          </p:cNvPicPr>
          <p:nvPr/>
        </p:nvPicPr>
        <p:blipFill>
          <a:blip r:embed="rId2" cstate="email"/>
          <a:srcRect/>
          <a:stretch>
            <a:fillRect/>
          </a:stretch>
        </p:blipFill>
        <p:spPr bwMode="auto">
          <a:xfrm>
            <a:off x="0" y="0"/>
            <a:ext cx="12192000" cy="838002"/>
          </a:xfrm>
          <a:prstGeom prst="rect">
            <a:avLst/>
          </a:prstGeom>
          <a:noFill/>
          <a:ln w="9525">
            <a:noFill/>
            <a:miter lim="800000"/>
            <a:headEnd/>
            <a:tailEnd/>
          </a:ln>
        </p:spPr>
      </p:pic>
      <p:sp>
        <p:nvSpPr>
          <p:cNvPr id="8" name="TextBox 7"/>
          <p:cNvSpPr txBox="1"/>
          <p:nvPr/>
        </p:nvSpPr>
        <p:spPr>
          <a:xfrm>
            <a:off x="1118248" y="6708415"/>
            <a:ext cx="2336333" cy="187685"/>
          </a:xfrm>
          <a:prstGeom prst="rect">
            <a:avLst/>
          </a:prstGeom>
          <a:noFill/>
        </p:spPr>
        <p:txBody>
          <a:bodyPr lIns="63949" tIns="31975" rIns="63949" bIns="31975">
            <a:spAutoFit/>
          </a:bodyPr>
          <a:lstStyle/>
          <a:p>
            <a:pPr defTabSz="914163" fontAlgn="auto">
              <a:spcBef>
                <a:spcPts val="0"/>
              </a:spcBef>
              <a:spcAft>
                <a:spcPts val="0"/>
              </a:spcAft>
              <a:defRPr/>
            </a:pPr>
            <a:r>
              <a:rPr lang="en-US" sz="800" b="1" dirty="0">
                <a:solidFill>
                  <a:schemeClr val="tx1">
                    <a:lumMod val="75000"/>
                    <a:lumOff val="25000"/>
                  </a:schemeClr>
                </a:solidFill>
                <a:latin typeface="Verdana" pitchFamily="34" charset="0"/>
                <a:ea typeface="Verdana" pitchFamily="34" charset="0"/>
                <a:cs typeface="Verdana" pitchFamily="34" charset="0"/>
              </a:rPr>
              <a:t>www.ultratechconcrete.com</a:t>
            </a:r>
          </a:p>
        </p:txBody>
      </p:sp>
      <p:sp>
        <p:nvSpPr>
          <p:cNvPr id="3" name="Content Placeholder 2"/>
          <p:cNvSpPr>
            <a:spLocks noGrp="1"/>
          </p:cNvSpPr>
          <p:nvPr>
            <p:ph idx="1"/>
          </p:nvPr>
        </p:nvSpPr>
        <p:spPr>
          <a:xfrm>
            <a:off x="266700" y="1143000"/>
            <a:ext cx="11315700" cy="4983163"/>
          </a:xfrm>
          <a:prstGeom prst="rect">
            <a:avLst/>
          </a:prstGeom>
        </p:spPr>
        <p:txBody>
          <a:bodyPr>
            <a:normAutofit/>
          </a:bodyPr>
          <a:lstStyle>
            <a:lvl1pPr>
              <a:defRPr sz="3600">
                <a:solidFill>
                  <a:schemeClr val="tx1">
                    <a:lumMod val="75000"/>
                    <a:lumOff val="25000"/>
                  </a:schemeClr>
                </a:solidFill>
                <a:latin typeface="Verdana" pitchFamily="34" charset="0"/>
                <a:ea typeface="Verdana" pitchFamily="34" charset="0"/>
                <a:cs typeface="Verdana" pitchFamily="34" charset="0"/>
              </a:defRPr>
            </a:lvl1pPr>
            <a:lvl2pPr>
              <a:defRPr sz="2800">
                <a:solidFill>
                  <a:schemeClr val="tx1">
                    <a:lumMod val="75000"/>
                    <a:lumOff val="25000"/>
                  </a:schemeClr>
                </a:solidFill>
                <a:latin typeface="Verdana" pitchFamily="34" charset="0"/>
                <a:ea typeface="Verdana" pitchFamily="34" charset="0"/>
                <a:cs typeface="Verdana" pitchFamily="34" charset="0"/>
              </a:defRPr>
            </a:lvl2pPr>
            <a:lvl3pPr>
              <a:defRPr sz="2400">
                <a:solidFill>
                  <a:schemeClr val="tx1">
                    <a:lumMod val="75000"/>
                    <a:lumOff val="25000"/>
                  </a:schemeClr>
                </a:solidFill>
                <a:latin typeface="Verdana" pitchFamily="34" charset="0"/>
                <a:ea typeface="Verdana" pitchFamily="34" charset="0"/>
                <a:cs typeface="Verdana" pitchFamily="34" charset="0"/>
              </a:defRPr>
            </a:lvl3pPr>
            <a:lvl4pPr>
              <a:defRPr sz="2000">
                <a:solidFill>
                  <a:schemeClr val="tx1">
                    <a:lumMod val="75000"/>
                    <a:lumOff val="25000"/>
                  </a:schemeClr>
                </a:solidFill>
                <a:latin typeface="Verdana" pitchFamily="34" charset="0"/>
                <a:ea typeface="Verdana" pitchFamily="34" charset="0"/>
                <a:cs typeface="Verdana" pitchFamily="34" charset="0"/>
              </a:defRPr>
            </a:lvl4pPr>
            <a:lvl5pPr>
              <a:defRPr sz="2000">
                <a:solidFill>
                  <a:schemeClr val="tx1">
                    <a:lumMod val="75000"/>
                    <a:lumOff val="25000"/>
                  </a:schemeClr>
                </a:solidFill>
                <a:latin typeface="Verdana" pitchFamily="34" charset="0"/>
                <a:ea typeface="Verdana" pitchFamily="34" charset="0"/>
                <a:cs typeface="Verdan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12"/>
          </p:nvPr>
        </p:nvSpPr>
        <p:spPr>
          <a:xfrm>
            <a:off x="9352707" y="6575382"/>
            <a:ext cx="637181" cy="364883"/>
          </a:xfrm>
          <a:prstGeom prst="rect">
            <a:avLst/>
          </a:prstGeom>
        </p:spPr>
        <p:txBody>
          <a:bodyPr/>
          <a:lstStyle>
            <a:lvl1pPr>
              <a:defRPr/>
            </a:lvl1pPr>
          </a:lstStyle>
          <a:p>
            <a:fld id="{48FB4E3F-4E3B-4A1D-8A8B-2ABCBC0B1D1A}" type="slidenum">
              <a:rPr lang="en-IN" smtClean="0"/>
              <a:pPr/>
              <a:t>‹#›</a:t>
            </a:fld>
            <a:endParaRPr lang="en-IN"/>
          </a:p>
        </p:txBody>
      </p:sp>
      <p:sp>
        <p:nvSpPr>
          <p:cNvPr id="13" name="Title 1"/>
          <p:cNvSpPr>
            <a:spLocks noGrp="1"/>
          </p:cNvSpPr>
          <p:nvPr>
            <p:ph type="title"/>
          </p:nvPr>
        </p:nvSpPr>
        <p:spPr>
          <a:xfrm>
            <a:off x="63500" y="127000"/>
            <a:ext cx="12001541" cy="511156"/>
          </a:xfrm>
          <a:prstGeom prst="rect">
            <a:avLst/>
          </a:prstGeom>
        </p:spPr>
        <p:txBody>
          <a:bodyPr anchor="ctr">
            <a:noAutofit/>
          </a:bodyPr>
          <a:lstStyle>
            <a:lvl1pPr algn="ctr">
              <a:defRPr lang="en-US" sz="3200" b="1" kern="1200" dirty="0" smtClean="0">
                <a:solidFill>
                  <a:schemeClr val="tx1"/>
                </a:solidFill>
                <a:latin typeface="Arial Unicode MS" pitchFamily="34" charset="-128"/>
                <a:ea typeface="Arial Unicode MS" pitchFamily="34" charset="-128"/>
                <a:cs typeface="Arial Unicode MS" pitchFamily="34" charset="-128"/>
              </a:defRPr>
            </a:lvl1pPr>
          </a:lstStyle>
          <a:p>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6.jpe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p:cNvGrpSpPr/>
          <p:nvPr/>
        </p:nvGrpSpPr>
        <p:grpSpPr>
          <a:xfrm>
            <a:off x="0" y="6731209"/>
            <a:ext cx="12192000" cy="136478"/>
            <a:chOff x="0" y="6744272"/>
            <a:chExt cx="12192000" cy="136478"/>
          </a:xfrm>
        </p:grpSpPr>
        <p:sp>
          <p:nvSpPr>
            <p:cNvPr id="3" name="Rectangle 2"/>
            <p:cNvSpPr/>
            <p:nvPr/>
          </p:nvSpPr>
          <p:spPr>
            <a:xfrm>
              <a:off x="0" y="6744272"/>
              <a:ext cx="12192000" cy="136478"/>
            </a:xfrm>
            <a:prstGeom prst="rect">
              <a:avLst/>
            </a:prstGeom>
            <a:solidFill>
              <a:srgbClr val="FDDE2E"/>
            </a:solidFill>
            <a:ln w="12700" cap="flat" cmpd="sng" algn="ctr">
              <a:noFill/>
              <a:prstDash val="solid"/>
              <a:miter lim="800000"/>
            </a:ln>
            <a:effectLst/>
          </p:spPr>
          <p:txBody>
            <a:bodyPr rtlCol="0" anchor="ctr"/>
            <a:lstStyle/>
            <a:p>
              <a:pPr algn="ctr" defTabSz="914400">
                <a:defRPr/>
              </a:pPr>
              <a:endParaRPr lang="en-GB" kern="0">
                <a:solidFill>
                  <a:prstClr val="white"/>
                </a:solidFill>
              </a:endParaRPr>
            </a:p>
          </p:txBody>
        </p:sp>
        <p:sp>
          <p:nvSpPr>
            <p:cNvPr id="4" name="Parallelogram 3"/>
            <p:cNvSpPr/>
            <p:nvPr/>
          </p:nvSpPr>
          <p:spPr>
            <a:xfrm>
              <a:off x="10198753" y="6744272"/>
              <a:ext cx="1512000" cy="136478"/>
            </a:xfrm>
            <a:prstGeom prst="parallelogram">
              <a:avLst>
                <a:gd name="adj" fmla="val 41281"/>
              </a:avLst>
            </a:prstGeom>
            <a:solidFill>
              <a:srgbClr val="131516"/>
            </a:solidFill>
            <a:ln w="12700" cap="flat" cmpd="sng" algn="ctr">
              <a:noFill/>
              <a:prstDash val="solid"/>
              <a:miter lim="800000"/>
            </a:ln>
            <a:effectLst/>
          </p:spPr>
          <p:txBody>
            <a:bodyPr rtlCol="0" anchor="ctr"/>
            <a:lstStyle/>
            <a:p>
              <a:pPr algn="ctr" defTabSz="914400">
                <a:defRPr/>
              </a:pPr>
              <a:endParaRPr lang="en-GB" kern="0">
                <a:solidFill>
                  <a:prstClr val="white"/>
                </a:solidFill>
              </a:endParaRPr>
            </a:p>
          </p:txBody>
        </p:sp>
        <p:sp>
          <p:nvSpPr>
            <p:cNvPr id="5" name="Parallelogram 4"/>
            <p:cNvSpPr/>
            <p:nvPr/>
          </p:nvSpPr>
          <p:spPr>
            <a:xfrm>
              <a:off x="199489" y="6744272"/>
              <a:ext cx="144000" cy="136478"/>
            </a:xfrm>
            <a:prstGeom prst="parallelogram">
              <a:avLst>
                <a:gd name="adj" fmla="val 41281"/>
              </a:avLst>
            </a:prstGeom>
            <a:solidFill>
              <a:srgbClr val="131516"/>
            </a:solidFill>
            <a:ln w="12700" cap="flat" cmpd="sng" algn="ctr">
              <a:noFill/>
              <a:prstDash val="solid"/>
              <a:miter lim="800000"/>
            </a:ln>
            <a:effectLst/>
          </p:spPr>
          <p:txBody>
            <a:bodyPr rtlCol="0" anchor="ctr"/>
            <a:lstStyle/>
            <a:p>
              <a:pPr algn="ctr" defTabSz="914400">
                <a:defRPr/>
              </a:pPr>
              <a:endParaRPr lang="en-GB" kern="0">
                <a:solidFill>
                  <a:prstClr val="white"/>
                </a:solidFill>
              </a:endParaRPr>
            </a:p>
          </p:txBody>
        </p:sp>
        <p:sp>
          <p:nvSpPr>
            <p:cNvPr id="6" name="Parallelogram 5"/>
            <p:cNvSpPr/>
            <p:nvPr/>
          </p:nvSpPr>
          <p:spPr>
            <a:xfrm>
              <a:off x="351889" y="6744272"/>
              <a:ext cx="144000" cy="136478"/>
            </a:xfrm>
            <a:prstGeom prst="parallelogram">
              <a:avLst>
                <a:gd name="adj" fmla="val 41281"/>
              </a:avLst>
            </a:prstGeom>
            <a:solidFill>
              <a:srgbClr val="131516"/>
            </a:solidFill>
            <a:ln w="12700" cap="flat" cmpd="sng" algn="ctr">
              <a:noFill/>
              <a:prstDash val="solid"/>
              <a:miter lim="800000"/>
            </a:ln>
            <a:effectLst/>
          </p:spPr>
          <p:txBody>
            <a:bodyPr rtlCol="0" anchor="ctr"/>
            <a:lstStyle/>
            <a:p>
              <a:pPr algn="ctr" defTabSz="914400">
                <a:defRPr/>
              </a:pPr>
              <a:endParaRPr lang="en-GB" kern="0">
                <a:solidFill>
                  <a:prstClr val="white"/>
                </a:solidFill>
              </a:endParaRPr>
            </a:p>
          </p:txBody>
        </p:sp>
      </p:grpSp>
      <p:pic>
        <p:nvPicPr>
          <p:cNvPr id="10" name="Picture 9"/>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0944664" y="5659394"/>
            <a:ext cx="1233268" cy="1043245"/>
          </a:xfrm>
          <a:prstGeom prst="rect">
            <a:avLst/>
          </a:prstGeom>
        </p:spPr>
      </p:pic>
    </p:spTree>
    <p:extLst>
      <p:ext uri="{BB962C8B-B14F-4D97-AF65-F5344CB8AC3E}">
        <p14:creationId xmlns:p14="http://schemas.microsoft.com/office/powerpoint/2010/main" val="3157910096"/>
      </p:ext>
    </p:extLst>
  </p:cSld>
  <p:clrMap bg1="lt1" tx1="dk1" bg2="lt2" tx2="dk2" accent1="accent1" accent2="accent2" accent3="accent3" accent4="accent4" accent5="accent5" accent6="accent6" hlink="hlink" folHlink="folHlink"/>
  <p:sldLayoutIdLst>
    <p:sldLayoutId id="2147483681" r:id="rId1"/>
    <p:sldLayoutId id="2147483651" r:id="rId2"/>
    <p:sldLayoutId id="2147483682" r:id="rId3"/>
    <p:sldLayoutId id="2147483696" r:id="rId4"/>
    <p:sldLayoutId id="2147483697" r:id="rId5"/>
    <p:sldLayoutId id="2147483698" r:id="rId6"/>
    <p:sldLayoutId id="214748369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p:cNvGrpSpPr/>
          <p:nvPr/>
        </p:nvGrpSpPr>
        <p:grpSpPr>
          <a:xfrm>
            <a:off x="0" y="6731209"/>
            <a:ext cx="12192000" cy="136478"/>
            <a:chOff x="0" y="6744272"/>
            <a:chExt cx="12192000" cy="136478"/>
          </a:xfrm>
        </p:grpSpPr>
        <p:sp>
          <p:nvSpPr>
            <p:cNvPr id="3" name="Rectangle 2"/>
            <p:cNvSpPr/>
            <p:nvPr/>
          </p:nvSpPr>
          <p:spPr>
            <a:xfrm>
              <a:off x="0" y="6744272"/>
              <a:ext cx="12192000" cy="136478"/>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356"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Open Sans Light"/>
                <a:ea typeface="+mn-ea"/>
                <a:cs typeface="+mn-cs"/>
              </a:endParaRPr>
            </a:p>
          </p:txBody>
        </p:sp>
        <p:sp>
          <p:nvSpPr>
            <p:cNvPr id="4" name="Parallelogram 3"/>
            <p:cNvSpPr/>
            <p:nvPr/>
          </p:nvSpPr>
          <p:spPr>
            <a:xfrm>
              <a:off x="10198753" y="6744272"/>
              <a:ext cx="1512000" cy="136478"/>
            </a:xfrm>
            <a:prstGeom prst="parallelogram">
              <a:avLst>
                <a:gd name="adj" fmla="val 41281"/>
              </a:avLst>
            </a:prstGeom>
            <a:solidFill>
              <a:schemeClr val="accent2"/>
            </a:solidFill>
            <a:ln w="12700" cap="flat" cmpd="sng" algn="ctr">
              <a:noFill/>
              <a:prstDash val="solid"/>
              <a:miter lim="800000"/>
            </a:ln>
            <a:effectLst/>
          </p:spPr>
          <p:txBody>
            <a:bodyPr rtlCol="0" anchor="ctr"/>
            <a:lstStyle/>
            <a:p>
              <a:pPr marL="0" marR="0" lvl="0" indent="0" algn="ctr" defTabSz="914356"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Open Sans Light"/>
                <a:ea typeface="+mn-ea"/>
                <a:cs typeface="+mn-cs"/>
              </a:endParaRPr>
            </a:p>
          </p:txBody>
        </p:sp>
        <p:sp>
          <p:nvSpPr>
            <p:cNvPr id="5" name="Parallelogram 4"/>
            <p:cNvSpPr/>
            <p:nvPr/>
          </p:nvSpPr>
          <p:spPr>
            <a:xfrm>
              <a:off x="199489" y="6744272"/>
              <a:ext cx="144000" cy="136478"/>
            </a:xfrm>
            <a:prstGeom prst="parallelogram">
              <a:avLst>
                <a:gd name="adj" fmla="val 41281"/>
              </a:avLst>
            </a:prstGeom>
            <a:solidFill>
              <a:schemeClr val="accent2"/>
            </a:solidFill>
            <a:ln w="12700" cap="flat" cmpd="sng" algn="ctr">
              <a:noFill/>
              <a:prstDash val="solid"/>
              <a:miter lim="800000"/>
            </a:ln>
            <a:effectLst/>
          </p:spPr>
          <p:txBody>
            <a:bodyPr rtlCol="0" anchor="ctr"/>
            <a:lstStyle/>
            <a:p>
              <a:pPr marL="0" marR="0" lvl="0" indent="0" algn="ctr" defTabSz="914356"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Open Sans Light"/>
                <a:ea typeface="+mn-ea"/>
                <a:cs typeface="+mn-cs"/>
              </a:endParaRPr>
            </a:p>
          </p:txBody>
        </p:sp>
        <p:sp>
          <p:nvSpPr>
            <p:cNvPr id="6" name="Parallelogram 5"/>
            <p:cNvSpPr/>
            <p:nvPr/>
          </p:nvSpPr>
          <p:spPr>
            <a:xfrm>
              <a:off x="351889" y="6744272"/>
              <a:ext cx="144000" cy="136478"/>
            </a:xfrm>
            <a:prstGeom prst="parallelogram">
              <a:avLst>
                <a:gd name="adj" fmla="val 41281"/>
              </a:avLst>
            </a:prstGeom>
            <a:solidFill>
              <a:schemeClr val="accent2"/>
            </a:solidFill>
            <a:ln w="12700" cap="flat" cmpd="sng" algn="ctr">
              <a:noFill/>
              <a:prstDash val="solid"/>
              <a:miter lim="800000"/>
            </a:ln>
            <a:effectLst/>
          </p:spPr>
          <p:txBody>
            <a:bodyPr rtlCol="0" anchor="ctr"/>
            <a:lstStyle/>
            <a:p>
              <a:pPr marL="0" marR="0" lvl="0" indent="0" algn="ctr" defTabSz="914356"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Open Sans Light"/>
                <a:ea typeface="+mn-ea"/>
                <a:cs typeface="+mn-cs"/>
              </a:endParaRPr>
            </a:p>
          </p:txBody>
        </p:sp>
      </p:grpSp>
      <p:pic>
        <p:nvPicPr>
          <p:cNvPr id="10" name="Picture 9"/>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944664" y="5659394"/>
            <a:ext cx="1233268" cy="1043245"/>
          </a:xfrm>
          <a:prstGeom prst="rect">
            <a:avLst/>
          </a:prstGeom>
        </p:spPr>
      </p:pic>
      <p:pic>
        <p:nvPicPr>
          <p:cNvPr id="12" name="Picture 5" descr="C:\Documents and Settings\Shantanu Garg\My Documents\My Pictures\ppt images\tm_small.jpg"/>
          <p:cNvPicPr>
            <a:picLocks noChangeAspect="1" noChangeArrowheads="1"/>
          </p:cNvPicPr>
          <p:nvPr userDrawn="1"/>
        </p:nvPicPr>
        <p:blipFill>
          <a:blip r:embed="rId5" cstate="print"/>
          <a:srcRect/>
          <a:stretch>
            <a:fillRect/>
          </a:stretch>
        </p:blipFill>
        <p:spPr bwMode="auto">
          <a:xfrm>
            <a:off x="1" y="2205990"/>
            <a:ext cx="6362700" cy="4514850"/>
          </a:xfrm>
          <a:prstGeom prst="rect">
            <a:avLst/>
          </a:prstGeom>
          <a:noFill/>
          <a:ln w="9525">
            <a:noFill/>
            <a:miter lim="800000"/>
            <a:headEnd/>
            <a:tailEnd/>
          </a:ln>
        </p:spPr>
      </p:pic>
      <p:sp>
        <p:nvSpPr>
          <p:cNvPr id="13" name="Diagonal Stripe 12"/>
          <p:cNvSpPr/>
          <p:nvPr userDrawn="1"/>
        </p:nvSpPr>
        <p:spPr>
          <a:xfrm rot="10800000">
            <a:off x="2336800" y="4572000"/>
            <a:ext cx="9855200" cy="2286000"/>
          </a:xfrm>
          <a:prstGeom prst="diagStripe">
            <a:avLst>
              <a:gd name="adj" fmla="val 62712"/>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14" name="Diagonal Stripe 13"/>
          <p:cNvSpPr/>
          <p:nvPr userDrawn="1"/>
        </p:nvSpPr>
        <p:spPr>
          <a:xfrm>
            <a:off x="0" y="0"/>
            <a:ext cx="8636000" cy="1752600"/>
          </a:xfrm>
          <a:prstGeom prst="diagStripe">
            <a:avLst>
              <a:gd name="adj" fmla="val 57278"/>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Tree>
    <p:extLst>
      <p:ext uri="{BB962C8B-B14F-4D97-AF65-F5344CB8AC3E}">
        <p14:creationId xmlns:p14="http://schemas.microsoft.com/office/powerpoint/2010/main" val="3836271639"/>
      </p:ext>
    </p:extLst>
  </p:cSld>
  <p:clrMap bg1="lt1" tx1="dk1" bg2="lt2" tx2="dk2" accent1="accent1" accent2="accent2" accent3="accent3" accent4="accent4" accent5="accent5" accent6="accent6" hlink="hlink" folHlink="folHlink"/>
  <p:sldLayoutIdLst>
    <p:sldLayoutId id="2147483694" r:id="rId1"/>
    <p:sldLayoutId id="2147483695" r:id="rId2"/>
  </p:sldLayoutIdLst>
  <p:txStyles>
    <p:titleStyle>
      <a:lvl1pPr algn="l" defTabSz="91435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8" indent="-228589" algn="l" defTabSz="91435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6" indent="-228589" algn="l" defTabSz="91435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4" indent="-228589" algn="l" defTabSz="9143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02" indent="-228589" algn="l" defTabSz="9143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81" indent="-228589" algn="l" defTabSz="9143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9" indent="-228589" algn="l" defTabSz="9143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7" indent="-228589" algn="l" defTabSz="9143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16" indent="-228589" algn="l" defTabSz="9143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6" rtl="0" eaLnBrk="1" latinLnBrk="0" hangingPunct="1">
        <a:defRPr sz="1800" kern="1200">
          <a:solidFill>
            <a:schemeClr val="tx1"/>
          </a:solidFill>
          <a:latin typeface="+mn-lt"/>
          <a:ea typeface="+mn-ea"/>
          <a:cs typeface="+mn-cs"/>
        </a:defRPr>
      </a:lvl1pPr>
      <a:lvl2pPr marL="457178" algn="l" defTabSz="914356" rtl="0" eaLnBrk="1" latinLnBrk="0" hangingPunct="1">
        <a:defRPr sz="1800" kern="1200">
          <a:solidFill>
            <a:schemeClr val="tx1"/>
          </a:solidFill>
          <a:latin typeface="+mn-lt"/>
          <a:ea typeface="+mn-ea"/>
          <a:cs typeface="+mn-cs"/>
        </a:defRPr>
      </a:lvl2pPr>
      <a:lvl3pPr marL="914356" algn="l" defTabSz="914356" rtl="0" eaLnBrk="1" latinLnBrk="0" hangingPunct="1">
        <a:defRPr sz="1800" kern="1200">
          <a:solidFill>
            <a:schemeClr val="tx1"/>
          </a:solidFill>
          <a:latin typeface="+mn-lt"/>
          <a:ea typeface="+mn-ea"/>
          <a:cs typeface="+mn-cs"/>
        </a:defRPr>
      </a:lvl3pPr>
      <a:lvl4pPr marL="1371535" algn="l" defTabSz="914356" rtl="0" eaLnBrk="1" latinLnBrk="0" hangingPunct="1">
        <a:defRPr sz="1800" kern="1200">
          <a:solidFill>
            <a:schemeClr val="tx1"/>
          </a:solidFill>
          <a:latin typeface="+mn-lt"/>
          <a:ea typeface="+mn-ea"/>
          <a:cs typeface="+mn-cs"/>
        </a:defRPr>
      </a:lvl4pPr>
      <a:lvl5pPr marL="1828713" algn="l" defTabSz="914356" rtl="0" eaLnBrk="1" latinLnBrk="0" hangingPunct="1">
        <a:defRPr sz="1800" kern="1200">
          <a:solidFill>
            <a:schemeClr val="tx1"/>
          </a:solidFill>
          <a:latin typeface="+mn-lt"/>
          <a:ea typeface="+mn-ea"/>
          <a:cs typeface="+mn-cs"/>
        </a:defRPr>
      </a:lvl5pPr>
      <a:lvl6pPr marL="2285892" algn="l" defTabSz="914356" rtl="0" eaLnBrk="1" latinLnBrk="0" hangingPunct="1">
        <a:defRPr sz="1800" kern="1200">
          <a:solidFill>
            <a:schemeClr val="tx1"/>
          </a:solidFill>
          <a:latin typeface="+mn-lt"/>
          <a:ea typeface="+mn-ea"/>
          <a:cs typeface="+mn-cs"/>
        </a:defRPr>
      </a:lvl6pPr>
      <a:lvl7pPr marL="2743070" algn="l" defTabSz="914356" rtl="0" eaLnBrk="1" latinLnBrk="0" hangingPunct="1">
        <a:defRPr sz="1800" kern="1200">
          <a:solidFill>
            <a:schemeClr val="tx1"/>
          </a:solidFill>
          <a:latin typeface="+mn-lt"/>
          <a:ea typeface="+mn-ea"/>
          <a:cs typeface="+mn-cs"/>
        </a:defRPr>
      </a:lvl7pPr>
      <a:lvl8pPr marL="3200248" algn="l" defTabSz="914356" rtl="0" eaLnBrk="1" latinLnBrk="0" hangingPunct="1">
        <a:defRPr sz="1800" kern="1200">
          <a:solidFill>
            <a:schemeClr val="tx1"/>
          </a:solidFill>
          <a:latin typeface="+mn-lt"/>
          <a:ea typeface="+mn-ea"/>
          <a:cs typeface="+mn-cs"/>
        </a:defRPr>
      </a:lvl8pPr>
      <a:lvl9pPr marL="3657427" algn="l" defTabSz="91435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video" Target="file:///D:\008%20Office%20Archives%20new\UTCL%20office%20Sync\8%20Dkp%20Info\1-PapersPresentations\Traning\concrete_in_africa.wmv"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 Id="rId4" Type="http://schemas.openxmlformats.org/officeDocument/2006/relationships/image" Target="../media/image59.wmf"/></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3.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1.xml"/><Relationship Id="rId5" Type="http://schemas.openxmlformats.org/officeDocument/2006/relationships/image" Target="../media/image78.jpeg"/><Relationship Id="rId4" Type="http://schemas.openxmlformats.org/officeDocument/2006/relationships/image" Target="../media/image77.jpe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oleObject" Target="../embeddings/oleObject1.bin"/><Relationship Id="rId1" Type="http://schemas.openxmlformats.org/officeDocument/2006/relationships/slideLayout" Target="../slideLayouts/slideLayout1.xml"/><Relationship Id="rId5" Type="http://schemas.openxmlformats.org/officeDocument/2006/relationships/image" Target="../media/image81.jpeg"/><Relationship Id="rId4" Type="http://schemas.openxmlformats.org/officeDocument/2006/relationships/image" Target="../media/image80.jpeg"/></Relationships>
</file>

<file path=ppt/slides/_rels/slide2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oleObject" Target="../embeddings/oleObject2.bin"/><Relationship Id="rId1" Type="http://schemas.openxmlformats.org/officeDocument/2006/relationships/slideLayout" Target="../slideLayouts/slideLayout1.xml"/><Relationship Id="rId4" Type="http://schemas.openxmlformats.org/officeDocument/2006/relationships/image" Target="../media/image86.jpeg"/></Relationships>
</file>

<file path=ppt/slides/_rels/slide3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png"/><Relationship Id="rId7" Type="http://schemas.openxmlformats.org/officeDocument/2006/relationships/image" Target="../media/image94.jpeg"/><Relationship Id="rId2" Type="http://schemas.openxmlformats.org/officeDocument/2006/relationships/oleObject" Target="../embeddings/oleObject3.bin"/><Relationship Id="rId1" Type="http://schemas.openxmlformats.org/officeDocument/2006/relationships/slideLayout" Target="../slideLayouts/slideLayout1.xml"/><Relationship Id="rId6" Type="http://schemas.openxmlformats.org/officeDocument/2006/relationships/image" Target="../media/image93.jpeg"/><Relationship Id="rId5" Type="http://schemas.openxmlformats.org/officeDocument/2006/relationships/image" Target="../media/image92.jpeg"/><Relationship Id="rId10" Type="http://schemas.openxmlformats.org/officeDocument/2006/relationships/image" Target="../media/image96.png"/><Relationship Id="rId4" Type="http://schemas.openxmlformats.org/officeDocument/2006/relationships/image" Target="../media/image91.jpeg"/><Relationship Id="rId9" Type="http://schemas.openxmlformats.org/officeDocument/2006/relationships/oleObject" Target="../embeddings/oleObject4.bin"/></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image" Target="../media/image102.gif"/><Relationship Id="rId1" Type="http://schemas.openxmlformats.org/officeDocument/2006/relationships/slideLayout" Target="../slideLayouts/slideLayout1.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jpeg"/><Relationship Id="rId12" Type="http://schemas.openxmlformats.org/officeDocument/2006/relationships/image" Target="../media/image11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1.jpeg"/><Relationship Id="rId11" Type="http://schemas.openxmlformats.org/officeDocument/2006/relationships/image" Target="../media/image116.png"/><Relationship Id="rId5" Type="http://schemas.openxmlformats.org/officeDocument/2006/relationships/image" Target="../media/image110.jpe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41.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18" Type="http://schemas.openxmlformats.org/officeDocument/2006/relationships/image" Target="../media/image133.png"/><Relationship Id="rId3" Type="http://schemas.openxmlformats.org/officeDocument/2006/relationships/image" Target="../media/image118.jpeg"/><Relationship Id="rId7" Type="http://schemas.openxmlformats.org/officeDocument/2006/relationships/image" Target="../media/image122.png"/><Relationship Id="rId12" Type="http://schemas.openxmlformats.org/officeDocument/2006/relationships/image" Target="../media/image127.png"/><Relationship Id="rId17" Type="http://schemas.openxmlformats.org/officeDocument/2006/relationships/image" Target="../media/image132.png"/><Relationship Id="rId2" Type="http://schemas.openxmlformats.org/officeDocument/2006/relationships/notesSlide" Target="../notesSlides/notesSlide6.xml"/><Relationship Id="rId16" Type="http://schemas.openxmlformats.org/officeDocument/2006/relationships/image" Target="../media/image131.png"/><Relationship Id="rId1" Type="http://schemas.openxmlformats.org/officeDocument/2006/relationships/slideLayout" Target="../slideLayouts/slideLayout1.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5" Type="http://schemas.openxmlformats.org/officeDocument/2006/relationships/image" Target="../media/image130.png"/><Relationship Id="rId10" Type="http://schemas.openxmlformats.org/officeDocument/2006/relationships/image" Target="../media/image125.png"/><Relationship Id="rId19" Type="http://schemas.openxmlformats.org/officeDocument/2006/relationships/image" Target="../media/image134.pn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9.png"/></Relationships>
</file>

<file path=ppt/slides/_rels/slide42.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18" Type="http://schemas.openxmlformats.org/officeDocument/2006/relationships/image" Target="../media/image133.png"/><Relationship Id="rId3" Type="http://schemas.openxmlformats.org/officeDocument/2006/relationships/image" Target="../media/image118.jpeg"/><Relationship Id="rId7" Type="http://schemas.openxmlformats.org/officeDocument/2006/relationships/image" Target="../media/image122.png"/><Relationship Id="rId12" Type="http://schemas.openxmlformats.org/officeDocument/2006/relationships/image" Target="../media/image127.png"/><Relationship Id="rId17" Type="http://schemas.openxmlformats.org/officeDocument/2006/relationships/image" Target="../media/image132.png"/><Relationship Id="rId2" Type="http://schemas.openxmlformats.org/officeDocument/2006/relationships/notesSlide" Target="../notesSlides/notesSlide7.xml"/><Relationship Id="rId16" Type="http://schemas.openxmlformats.org/officeDocument/2006/relationships/image" Target="../media/image131.png"/><Relationship Id="rId1" Type="http://schemas.openxmlformats.org/officeDocument/2006/relationships/slideLayout" Target="../slideLayouts/slideLayout1.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5" Type="http://schemas.openxmlformats.org/officeDocument/2006/relationships/image" Target="../media/image130.png"/><Relationship Id="rId10" Type="http://schemas.openxmlformats.org/officeDocument/2006/relationships/image" Target="../media/image125.png"/><Relationship Id="rId19" Type="http://schemas.openxmlformats.org/officeDocument/2006/relationships/image" Target="../media/image134.pn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9.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38.png"/><Relationship Id="rId2" Type="http://schemas.openxmlformats.org/officeDocument/2006/relationships/slideLayout" Target="../slideLayouts/slideLayout1.xml"/><Relationship Id="rId1" Type="http://schemas.openxmlformats.org/officeDocument/2006/relationships/video" Target="file:///D:\011%20Office%20current\OfficeNewBackups\TechPresentations\Successful%20SCC%20pour%201%20-%20Lakhani%2027122007036%20(6).mp4" TargetMode="External"/><Relationship Id="rId6" Type="http://schemas.openxmlformats.org/officeDocument/2006/relationships/image" Target="../media/image137.jpeg"/><Relationship Id="rId5" Type="http://schemas.openxmlformats.org/officeDocument/2006/relationships/image" Target="../media/image136.png"/><Relationship Id="rId4" Type="http://schemas.openxmlformats.org/officeDocument/2006/relationships/image" Target="../media/image135.jpeg"/></Relationships>
</file>

<file path=ppt/slides/_rels/slide4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1.jpeg"/><Relationship Id="rId5" Type="http://schemas.openxmlformats.org/officeDocument/2006/relationships/image" Target="../media/image26.jpeg"/><Relationship Id="rId4" Type="http://schemas.openxmlformats.org/officeDocument/2006/relationships/image" Target="../media/image140.png"/></Relationships>
</file>

<file path=ppt/slides/_rels/slide4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4.jpeg"/><Relationship Id="rId5" Type="http://schemas.openxmlformats.org/officeDocument/2006/relationships/image" Target="../media/image143.png"/><Relationship Id="rId4" Type="http://schemas.openxmlformats.org/officeDocument/2006/relationships/image" Target="../media/image26.jpeg"/></Relationships>
</file>

<file path=ppt/slides/_rels/slide4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slideLayout" Target="../slideLayouts/slideLayout4.xml"/><Relationship Id="rId1" Type="http://schemas.openxmlformats.org/officeDocument/2006/relationships/video" Target="file:///D:\011%20Office%20current\OfficeNewBackups\TechPresentations\UltraTech_Aquaseal%20concrete.mp4" TargetMode="External"/><Relationship Id="rId5" Type="http://schemas.openxmlformats.org/officeDocument/2006/relationships/image" Target="../media/image147.png"/><Relationship Id="rId4" Type="http://schemas.openxmlformats.org/officeDocument/2006/relationships/image" Target="../media/image146.emf"/></Relationships>
</file>

<file path=ppt/slides/_rels/slide47.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video" Target="file:///D:\011%20Office%20current\OfficeNewBackups\TechPresentations\UltraTech%20Concrete-%20ACETECH%20MUMBAI.mp4" TargetMode="External"/><Relationship Id="rId7" Type="http://schemas.openxmlformats.org/officeDocument/2006/relationships/image" Target="../media/image150.jpeg"/><Relationship Id="rId2" Type="http://schemas.openxmlformats.org/officeDocument/2006/relationships/video" Target="file:///D:\011%20Office%20current\OfficeNewBackups\TechPresentations\20150423_103609.mp4" TargetMode="External"/><Relationship Id="rId1" Type="http://schemas.openxmlformats.org/officeDocument/2006/relationships/video" Target="file:///D:\011%20Office%20current\OfficeNewBackups\TechPresentations\20150423_102545.mp4" TargetMode="External"/><Relationship Id="rId6" Type="http://schemas.openxmlformats.org/officeDocument/2006/relationships/image" Target="../media/image149.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slideLayout" Target="../slideLayouts/slideLayout5.xml"/><Relationship Id="rId9" Type="http://schemas.openxmlformats.org/officeDocument/2006/relationships/image" Target="../media/image15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57.png"/><Relationship Id="rId2" Type="http://schemas.openxmlformats.org/officeDocument/2006/relationships/slideLayout" Target="../slideLayouts/slideLayout6.xml"/><Relationship Id="rId1" Type="http://schemas.openxmlformats.org/officeDocument/2006/relationships/video" Target="file:///D:\011%20Office%20current\OfficeNewBackups\TechPresentations\ULTRATECH%20-%20DECOR%20(2).mp4" TargetMode="External"/><Relationship Id="rId6" Type="http://schemas.openxmlformats.org/officeDocument/2006/relationships/image" Target="../media/image156.png"/><Relationship Id="rId5" Type="http://schemas.openxmlformats.org/officeDocument/2006/relationships/image" Target="../media/image155.jpeg"/><Relationship Id="rId4" Type="http://schemas.openxmlformats.org/officeDocument/2006/relationships/image" Target="../media/image154.jpeg"/></Relationships>
</file>

<file path=ppt/slides/_rels/slide4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7.xml"/><Relationship Id="rId4" Type="http://schemas.openxmlformats.org/officeDocument/2006/relationships/image" Target="../media/image160.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jpeg"/></Relationships>
</file>

<file path=ppt/slides/_rels/slide50.xml.rels><?xml version="1.0" encoding="UTF-8" standalone="yes"?>
<Relationships xmlns="http://schemas.openxmlformats.org/package/2006/relationships"><Relationship Id="rId8" Type="http://schemas.openxmlformats.org/officeDocument/2006/relationships/image" Target="../media/image166.jpeg"/><Relationship Id="rId13" Type="http://schemas.openxmlformats.org/officeDocument/2006/relationships/hyperlink" Target="http://itdcem.co.in/default.htm" TargetMode="External"/><Relationship Id="rId18" Type="http://schemas.openxmlformats.org/officeDocument/2006/relationships/image" Target="../media/image173.gif"/><Relationship Id="rId26" Type="http://schemas.openxmlformats.org/officeDocument/2006/relationships/image" Target="../media/image179.gif"/><Relationship Id="rId3" Type="http://schemas.openxmlformats.org/officeDocument/2006/relationships/image" Target="../media/image162.gif"/><Relationship Id="rId21" Type="http://schemas.openxmlformats.org/officeDocument/2006/relationships/hyperlink" Target="http://www.acilnet.com/web/index.php" TargetMode="External"/><Relationship Id="rId7" Type="http://schemas.openxmlformats.org/officeDocument/2006/relationships/hyperlink" Target="http://www.ncclimited.com/index.html" TargetMode="External"/><Relationship Id="rId12" Type="http://schemas.openxmlformats.org/officeDocument/2006/relationships/image" Target="../media/image169.jpeg"/><Relationship Id="rId17" Type="http://schemas.openxmlformats.org/officeDocument/2006/relationships/hyperlink" Target="http://www.jmcprojects.com/index.html" TargetMode="External"/><Relationship Id="rId25" Type="http://schemas.openxmlformats.org/officeDocument/2006/relationships/image" Target="../media/image178.gif"/><Relationship Id="rId2" Type="http://schemas.openxmlformats.org/officeDocument/2006/relationships/image" Target="../media/image161.jpeg"/><Relationship Id="rId16" Type="http://schemas.openxmlformats.org/officeDocument/2006/relationships/image" Target="../media/image172.jpeg"/><Relationship Id="rId20" Type="http://schemas.openxmlformats.org/officeDocument/2006/relationships/image" Target="../media/image175.jpeg"/><Relationship Id="rId29" Type="http://schemas.openxmlformats.org/officeDocument/2006/relationships/image" Target="../media/image182.jpeg"/><Relationship Id="rId1" Type="http://schemas.openxmlformats.org/officeDocument/2006/relationships/slideLayout" Target="../slideLayouts/slideLayout1.xml"/><Relationship Id="rId6" Type="http://schemas.openxmlformats.org/officeDocument/2006/relationships/image" Target="../media/image165.jpeg"/><Relationship Id="rId11" Type="http://schemas.openxmlformats.org/officeDocument/2006/relationships/image" Target="../media/image168.gif"/><Relationship Id="rId24" Type="http://schemas.openxmlformats.org/officeDocument/2006/relationships/image" Target="../media/image177.jpeg"/><Relationship Id="rId5" Type="http://schemas.openxmlformats.org/officeDocument/2006/relationships/image" Target="../media/image164.jpeg"/><Relationship Id="rId15" Type="http://schemas.openxmlformats.org/officeDocument/2006/relationships/image" Target="../media/image171.jpeg"/><Relationship Id="rId23" Type="http://schemas.openxmlformats.org/officeDocument/2006/relationships/hyperlink" Target="http://www.eragroup.co.in/index.html" TargetMode="External"/><Relationship Id="rId28" Type="http://schemas.openxmlformats.org/officeDocument/2006/relationships/image" Target="../media/image181.png"/><Relationship Id="rId10" Type="http://schemas.openxmlformats.org/officeDocument/2006/relationships/hyperlink" Target="http://www.soma.co.in/index.php" TargetMode="External"/><Relationship Id="rId19" Type="http://schemas.openxmlformats.org/officeDocument/2006/relationships/image" Target="../media/image174.gif"/><Relationship Id="rId4" Type="http://schemas.openxmlformats.org/officeDocument/2006/relationships/image" Target="../media/image163.jpeg"/><Relationship Id="rId9" Type="http://schemas.openxmlformats.org/officeDocument/2006/relationships/image" Target="../media/image167.gif"/><Relationship Id="rId14" Type="http://schemas.openxmlformats.org/officeDocument/2006/relationships/image" Target="../media/image170.jpeg"/><Relationship Id="rId22" Type="http://schemas.openxmlformats.org/officeDocument/2006/relationships/image" Target="../media/image176.png"/><Relationship Id="rId27" Type="http://schemas.openxmlformats.org/officeDocument/2006/relationships/image" Target="../media/image180.jpeg"/></Relationships>
</file>

<file path=ppt/slides/_rels/slide51.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jpe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allelogram 5"/>
          <p:cNvSpPr/>
          <p:nvPr/>
        </p:nvSpPr>
        <p:spPr>
          <a:xfrm>
            <a:off x="5664200" y="714238"/>
            <a:ext cx="6527800" cy="3540262"/>
          </a:xfrm>
          <a:prstGeom prst="parallelogram">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US" sz="3200" b="1" dirty="0">
                <a:solidFill>
                  <a:srgbClr val="131516"/>
                </a:solidFill>
                <a:latin typeface="Century Gothic"/>
              </a:rPr>
              <a:t>Best Practices in Usage of RMC in Infra Projects</a:t>
            </a:r>
          </a:p>
          <a:p>
            <a:pPr algn="ctr"/>
            <a:endParaRPr lang="en-US" sz="2400" b="1" i="1" dirty="0">
              <a:solidFill>
                <a:srgbClr val="131516"/>
              </a:solidFill>
            </a:endParaRPr>
          </a:p>
          <a:p>
            <a:pPr algn="ctr"/>
            <a:r>
              <a:rPr lang="en-US" sz="2400" b="1" i="1" dirty="0">
                <a:solidFill>
                  <a:srgbClr val="131516"/>
                </a:solidFill>
              </a:rPr>
              <a:t>28th November 2018</a:t>
            </a:r>
          </a:p>
          <a:p>
            <a:pPr algn="ctr"/>
            <a:endParaRPr lang="en-US" sz="3200" b="1" dirty="0">
              <a:solidFill>
                <a:srgbClr val="131516"/>
              </a:solidFill>
              <a:latin typeface="Century Gothic"/>
            </a:endParaRPr>
          </a:p>
          <a:p>
            <a:pPr algn="ctr"/>
            <a:r>
              <a:rPr lang="en-US" sz="1400" b="1" i="1" dirty="0">
                <a:solidFill>
                  <a:srgbClr val="131516"/>
                </a:solidFill>
              </a:rPr>
              <a:t>Additional focus - Developments in Performance oriented Concrete</a:t>
            </a:r>
            <a:endParaRPr lang="en-IN" sz="1400" b="1" i="1" dirty="0">
              <a:solidFill>
                <a:srgbClr val="131516"/>
              </a:solidFill>
            </a:endParaRPr>
          </a:p>
        </p:txBody>
      </p:sp>
      <p:sp>
        <p:nvSpPr>
          <p:cNvPr id="3" name="TextBox 2"/>
          <p:cNvSpPr txBox="1"/>
          <p:nvPr/>
        </p:nvSpPr>
        <p:spPr>
          <a:xfrm rot="20760000">
            <a:off x="6780628" y="5598941"/>
            <a:ext cx="3999813" cy="369332"/>
          </a:xfrm>
          <a:prstGeom prst="rect">
            <a:avLst/>
          </a:prstGeom>
          <a:noFill/>
        </p:spPr>
        <p:txBody>
          <a:bodyPr wrap="none" rtlCol="0">
            <a:spAutoFit/>
          </a:bodyPr>
          <a:lstStyle/>
          <a:p>
            <a:r>
              <a:rPr lang="en-US" b="1" i="1" dirty="0"/>
              <a:t>devendra.pandey@adityabirla.com</a:t>
            </a:r>
          </a:p>
        </p:txBody>
      </p:sp>
    </p:spTree>
    <p:extLst>
      <p:ext uri="{BB962C8B-B14F-4D97-AF65-F5344CB8AC3E}">
        <p14:creationId xmlns:p14="http://schemas.microsoft.com/office/powerpoint/2010/main" val="1434079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a:buNone/>
            </a:pPr>
            <a:r>
              <a:rPr lang="en-US" sz="2400" dirty="0">
                <a:solidFill>
                  <a:schemeClr val="tx1">
                    <a:lumMod val="50000"/>
                    <a:lumOff val="50000"/>
                  </a:schemeClr>
                </a:solidFill>
              </a:rPr>
              <a:t>	Produce better</a:t>
            </a:r>
          </a:p>
          <a:p>
            <a:pPr>
              <a:buNone/>
            </a:pPr>
            <a:r>
              <a:rPr lang="en-US" sz="2400" dirty="0"/>
              <a:t>	</a:t>
            </a:r>
            <a:r>
              <a:rPr lang="en-US" sz="2400" dirty="0">
                <a:solidFill>
                  <a:schemeClr val="accent6">
                    <a:lumMod val="50000"/>
                  </a:schemeClr>
                </a:solidFill>
              </a:rPr>
              <a:t>Handle better </a:t>
            </a:r>
          </a:p>
          <a:p>
            <a:pPr>
              <a:buNone/>
            </a:pPr>
            <a:r>
              <a:rPr lang="en-US" sz="2400" dirty="0"/>
              <a:t>	</a:t>
            </a:r>
            <a:r>
              <a:rPr lang="en-US" sz="2400" dirty="0">
                <a:solidFill>
                  <a:schemeClr val="tx1">
                    <a:lumMod val="50000"/>
                    <a:lumOff val="50000"/>
                  </a:schemeClr>
                </a:solidFill>
              </a:rPr>
              <a:t>Protect better </a:t>
            </a:r>
          </a:p>
          <a:p>
            <a:pPr>
              <a:buNone/>
            </a:pPr>
            <a:r>
              <a:rPr lang="en-US" sz="2400" dirty="0"/>
              <a:t>	</a:t>
            </a:r>
            <a:r>
              <a:rPr lang="en-US" sz="2400" dirty="0">
                <a:solidFill>
                  <a:schemeClr val="tx1">
                    <a:lumMod val="50000"/>
                    <a:lumOff val="50000"/>
                  </a:schemeClr>
                </a:solidFill>
              </a:rPr>
              <a:t>Specify better </a:t>
            </a:r>
            <a:br>
              <a:rPr lang="en-US" sz="2400" dirty="0"/>
            </a:br>
            <a:endParaRPr lang="en-US" sz="2400" dirty="0"/>
          </a:p>
        </p:txBody>
      </p:sp>
      <p:sp>
        <p:nvSpPr>
          <p:cNvPr id="132098" name="Rectangle 2"/>
          <p:cNvSpPr>
            <a:spLocks noGrp="1" noChangeArrowheads="1"/>
          </p:cNvSpPr>
          <p:nvPr>
            <p:ph type="title"/>
          </p:nvPr>
        </p:nvSpPr>
        <p:spPr>
          <a:xfrm>
            <a:off x="0" y="-20638"/>
            <a:ext cx="12192000" cy="857251"/>
          </a:xfrm>
          <a:prstGeom prst="rect">
            <a:avLst/>
          </a:prstGeom>
        </p:spPr>
        <p:txBody>
          <a:bodyPr>
            <a:normAutofit fontScale="90000"/>
          </a:bodyPr>
          <a:lstStyle/>
          <a:p>
            <a:pPr eaLnBrk="1" hangingPunct="1">
              <a:defRPr/>
            </a:pPr>
            <a:r>
              <a:rPr lang="en-US" sz="2800" dirty="0"/>
              <a:t>Ready Mixed Advantage  for BETTER Concrete</a:t>
            </a:r>
            <a:br>
              <a:rPr lang="en-US" sz="2800" dirty="0"/>
            </a:br>
            <a:r>
              <a:rPr lang="en-US" sz="2800" dirty="0"/>
              <a:t>Four legged approach</a:t>
            </a:r>
          </a:p>
        </p:txBody>
      </p:sp>
      <p:pic>
        <p:nvPicPr>
          <p:cNvPr id="5" name="Picture 2" descr="C:\Users\Hemendra\Desktop\Wagholi, Pune plant.JPG"/>
          <p:cNvPicPr>
            <a:picLocks noChangeAspect="1" noChangeArrowheads="1"/>
          </p:cNvPicPr>
          <p:nvPr/>
        </p:nvPicPr>
        <p:blipFill>
          <a:blip r:embed="rId2" cstate="email"/>
          <a:srcRect/>
          <a:stretch>
            <a:fillRect/>
          </a:stretch>
        </p:blipFill>
        <p:spPr bwMode="auto">
          <a:xfrm>
            <a:off x="5717821" y="841374"/>
            <a:ext cx="6474179" cy="3641726"/>
          </a:xfrm>
          <a:prstGeom prst="rect">
            <a:avLst/>
          </a:prstGeom>
          <a:ln>
            <a:noFill/>
          </a:ln>
          <a:effectLst>
            <a:softEdge rad="112500"/>
          </a:effectLst>
        </p:spPr>
      </p:pic>
      <p:pic>
        <p:nvPicPr>
          <p:cNvPr id="6" name="Picture 2"/>
          <p:cNvPicPr>
            <a:picLocks noChangeAspect="1" noChangeArrowheads="1"/>
          </p:cNvPicPr>
          <p:nvPr/>
        </p:nvPicPr>
        <p:blipFill>
          <a:blip r:embed="rId3" cstate="email"/>
          <a:srcRect/>
          <a:stretch>
            <a:fillRect/>
          </a:stretch>
        </p:blipFill>
        <p:spPr bwMode="auto">
          <a:xfrm>
            <a:off x="2971" y="3530599"/>
            <a:ext cx="5800929" cy="2933701"/>
          </a:xfrm>
          <a:prstGeom prst="rect">
            <a:avLst/>
          </a:prstGeom>
          <a:ln>
            <a:noFill/>
          </a:ln>
          <a:effectLst>
            <a:softEdge rad="1125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crete_in_africa.wmv">
            <a:hlinkClick r:id="" action="ppaction://media"/>
          </p:cNvPr>
          <p:cNvPicPr>
            <a:picLocks noGrp="1" noRot="1" noChangeAspect="1"/>
          </p:cNvPicPr>
          <p:nvPr>
            <p:ph idx="1"/>
            <a:videoFile r:link="rId1"/>
          </p:nvPr>
        </p:nvPicPr>
        <p:blipFill>
          <a:blip r:embed="rId3"/>
          <a:stretch>
            <a:fillRect/>
          </a:stretch>
        </p:blipFill>
        <p:spPr>
          <a:xfrm>
            <a:off x="1099595" y="1017766"/>
            <a:ext cx="6840638" cy="5473401"/>
          </a:xfrm>
          <a:prstGeom prst="rect">
            <a:avLst/>
          </a:prstGeom>
          <a:ln>
            <a:noFill/>
          </a:ln>
          <a:effectLst>
            <a:softEdge rad="112500"/>
          </a:effectLst>
        </p:spPr>
      </p:pic>
      <p:sp>
        <p:nvSpPr>
          <p:cNvPr id="3" name="Title 2"/>
          <p:cNvSpPr>
            <a:spLocks noGrp="1"/>
          </p:cNvSpPr>
          <p:nvPr>
            <p:ph type="title"/>
          </p:nvPr>
        </p:nvSpPr>
        <p:spPr>
          <a:xfrm>
            <a:off x="0" y="71438"/>
            <a:ext cx="9239250" cy="511175"/>
          </a:xfrm>
          <a:prstGeom prst="rect">
            <a:avLst/>
          </a:prstGeom>
        </p:spPr>
        <p:txBody>
          <a:bodyPr>
            <a:normAutofit fontScale="90000"/>
          </a:bodyPr>
          <a:lstStyle/>
          <a:p>
            <a:r>
              <a:rPr lang="en-US" dirty="0"/>
              <a:t>Placing Concrete – Many methods!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2" cstate="email"/>
          <a:srcRect/>
          <a:stretch>
            <a:fillRect/>
          </a:stretch>
        </p:blipFill>
        <p:spPr>
          <a:xfrm>
            <a:off x="3808578" y="1273218"/>
            <a:ext cx="4541676" cy="2326512"/>
          </a:xfrm>
          <a:prstGeom prst="rect">
            <a:avLst/>
          </a:prstGeom>
          <a:noFill/>
        </p:spPr>
      </p:pic>
      <p:sp>
        <p:nvSpPr>
          <p:cNvPr id="267268" name="Rectangle 4"/>
          <p:cNvSpPr>
            <a:spLocks noGrp="1" noChangeArrowheads="1"/>
          </p:cNvSpPr>
          <p:nvPr>
            <p:ph idx="1"/>
          </p:nvPr>
        </p:nvSpPr>
        <p:spPr>
          <a:xfrm>
            <a:off x="266700" y="1143000"/>
            <a:ext cx="5335447" cy="4983163"/>
          </a:xfrm>
        </p:spPr>
        <p:txBody>
          <a:bodyPr>
            <a:noAutofit/>
          </a:bodyPr>
          <a:lstStyle/>
          <a:p>
            <a:pPr eaLnBrk="1" hangingPunct="1">
              <a:lnSpc>
                <a:spcPct val="90000"/>
              </a:lnSpc>
              <a:defRPr/>
            </a:pPr>
            <a:r>
              <a:rPr lang="en-US" sz="2400" dirty="0">
                <a:effectLst/>
              </a:rPr>
              <a:t>Pump Placement</a:t>
            </a:r>
          </a:p>
          <a:p>
            <a:pPr eaLnBrk="1" hangingPunct="1">
              <a:lnSpc>
                <a:spcPct val="90000"/>
              </a:lnSpc>
              <a:defRPr/>
            </a:pPr>
            <a:r>
              <a:rPr lang="en-US" sz="2400" dirty="0" err="1">
                <a:effectLst/>
              </a:rPr>
              <a:t>Ttransit</a:t>
            </a:r>
            <a:r>
              <a:rPr lang="en-US" sz="2400" dirty="0">
                <a:effectLst/>
              </a:rPr>
              <a:t> mixer movement planning</a:t>
            </a:r>
          </a:p>
          <a:p>
            <a:pPr eaLnBrk="1" hangingPunct="1">
              <a:lnSpc>
                <a:spcPct val="90000"/>
              </a:lnSpc>
              <a:defRPr/>
            </a:pPr>
            <a:r>
              <a:rPr lang="en-US" sz="2400" dirty="0">
                <a:effectLst/>
              </a:rPr>
              <a:t>Pump </a:t>
            </a:r>
            <a:r>
              <a:rPr lang="en-US" sz="2400" dirty="0" err="1">
                <a:effectLst/>
              </a:rPr>
              <a:t>levelling</a:t>
            </a:r>
            <a:endParaRPr lang="en-US" sz="2400" dirty="0"/>
          </a:p>
          <a:p>
            <a:pPr eaLnBrk="1" hangingPunct="1">
              <a:lnSpc>
                <a:spcPct val="90000"/>
              </a:lnSpc>
              <a:defRPr/>
            </a:pPr>
            <a:r>
              <a:rPr lang="en-US" sz="2400" dirty="0"/>
              <a:t>Minimum bends</a:t>
            </a:r>
          </a:p>
          <a:p>
            <a:pPr eaLnBrk="1" hangingPunct="1">
              <a:lnSpc>
                <a:spcPct val="90000"/>
              </a:lnSpc>
              <a:defRPr/>
            </a:pPr>
            <a:r>
              <a:rPr lang="en-US" sz="2400" dirty="0"/>
              <a:t>Sturdy shuttering</a:t>
            </a:r>
          </a:p>
          <a:p>
            <a:pPr eaLnBrk="1" hangingPunct="1">
              <a:lnSpc>
                <a:spcPct val="90000"/>
              </a:lnSpc>
              <a:defRPr/>
            </a:pPr>
            <a:r>
              <a:rPr lang="en-US" sz="2400" dirty="0"/>
              <a:t>Vertical clamping</a:t>
            </a:r>
          </a:p>
          <a:p>
            <a:pPr eaLnBrk="1" hangingPunct="1">
              <a:lnSpc>
                <a:spcPct val="90000"/>
              </a:lnSpc>
              <a:defRPr/>
            </a:pPr>
            <a:r>
              <a:rPr lang="en-US" sz="2400" dirty="0"/>
              <a:t>Support manpower &amp; equipment</a:t>
            </a:r>
          </a:p>
          <a:p>
            <a:pPr eaLnBrk="1" hangingPunct="1">
              <a:lnSpc>
                <a:spcPct val="90000"/>
              </a:lnSpc>
              <a:defRPr/>
            </a:pPr>
            <a:r>
              <a:rPr lang="en-US" sz="2400" dirty="0">
                <a:effectLst/>
              </a:rPr>
              <a:t>Pour from extreme end</a:t>
            </a:r>
          </a:p>
          <a:p>
            <a:pPr eaLnBrk="1" hangingPunct="1">
              <a:lnSpc>
                <a:spcPct val="90000"/>
              </a:lnSpc>
              <a:defRPr/>
            </a:pPr>
            <a:endParaRPr lang="en-US" sz="2400" dirty="0"/>
          </a:p>
        </p:txBody>
      </p:sp>
      <p:sp>
        <p:nvSpPr>
          <p:cNvPr id="267267" name="Rectangle 3"/>
          <p:cNvSpPr>
            <a:spLocks noGrp="1" noChangeArrowheads="1"/>
          </p:cNvSpPr>
          <p:nvPr>
            <p:ph type="title"/>
          </p:nvPr>
        </p:nvSpPr>
        <p:spPr>
          <a:xfrm>
            <a:off x="0" y="0"/>
            <a:ext cx="8331200" cy="762000"/>
          </a:xfrm>
          <a:prstGeom prst="rect">
            <a:avLst/>
          </a:prstGeom>
        </p:spPr>
        <p:txBody>
          <a:bodyPr>
            <a:normAutofit/>
          </a:bodyPr>
          <a:lstStyle/>
          <a:p>
            <a:pPr algn="ctr" eaLnBrk="1" hangingPunct="1">
              <a:defRPr/>
            </a:pPr>
            <a:r>
              <a:rPr lang="en-US" dirty="0"/>
              <a:t>Concrete Pumping</a:t>
            </a:r>
          </a:p>
        </p:txBody>
      </p:sp>
      <p:pic>
        <p:nvPicPr>
          <p:cNvPr id="6" name="Picture 2" descr="99032307"/>
          <p:cNvPicPr>
            <a:picLocks noChangeAspect="1" noChangeArrowheads="1"/>
          </p:cNvPicPr>
          <p:nvPr/>
        </p:nvPicPr>
        <p:blipFill>
          <a:blip r:embed="rId3" cstate="email">
            <a:lum bright="6000" contrast="60000"/>
          </a:blip>
          <a:srcRect/>
          <a:stretch>
            <a:fillRect/>
          </a:stretch>
        </p:blipFill>
        <p:spPr bwMode="auto">
          <a:xfrm>
            <a:off x="8380821" y="827274"/>
            <a:ext cx="3811180" cy="2992372"/>
          </a:xfrm>
          <a:prstGeom prst="rect">
            <a:avLst/>
          </a:prstGeom>
          <a:ln>
            <a:noFill/>
          </a:ln>
          <a:effectLst>
            <a:softEdge rad="112500"/>
          </a:effectLst>
        </p:spPr>
      </p:pic>
      <p:pic>
        <p:nvPicPr>
          <p:cNvPr id="7" name="Picture 3" descr="99032305"/>
          <p:cNvPicPr>
            <a:picLocks noChangeAspect="1" noChangeArrowheads="1"/>
          </p:cNvPicPr>
          <p:nvPr/>
        </p:nvPicPr>
        <p:blipFill>
          <a:blip r:embed="rId4" cstate="email">
            <a:lum contrast="60000"/>
          </a:blip>
          <a:srcRect/>
          <a:stretch>
            <a:fillRect/>
          </a:stretch>
        </p:blipFill>
        <p:spPr bwMode="auto">
          <a:xfrm>
            <a:off x="4421529" y="3990848"/>
            <a:ext cx="4004840" cy="2578748"/>
          </a:xfrm>
          <a:prstGeom prst="rect">
            <a:avLst/>
          </a:prstGeom>
          <a:ln>
            <a:noFill/>
          </a:ln>
          <a:effectLst>
            <a:softEdge rad="11250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descr="fail2"/>
          <p:cNvPicPr>
            <a:picLocks noChangeAspect="1" noChangeArrowheads="1"/>
          </p:cNvPicPr>
          <p:nvPr/>
        </p:nvPicPr>
        <p:blipFill>
          <a:blip r:embed="rId2" cstate="print">
            <a:lum contrast="6000"/>
          </a:blip>
          <a:srcRect/>
          <a:stretch>
            <a:fillRect/>
          </a:stretch>
        </p:blipFill>
        <p:spPr bwMode="auto">
          <a:xfrm>
            <a:off x="4673600" y="762000"/>
            <a:ext cx="7518400" cy="5638800"/>
          </a:xfrm>
          <a:prstGeom prst="rect">
            <a:avLst/>
          </a:prstGeom>
          <a:noFill/>
          <a:ln w="9525">
            <a:noFill/>
            <a:miter lim="800000"/>
            <a:headEnd/>
            <a:tailEnd/>
          </a:ln>
        </p:spPr>
      </p:pic>
      <p:pic>
        <p:nvPicPr>
          <p:cNvPr id="24580" name="Picture 4" descr="slab collapse bangalore"/>
          <p:cNvPicPr>
            <a:picLocks noChangeAspect="1" noChangeArrowheads="1"/>
          </p:cNvPicPr>
          <p:nvPr/>
        </p:nvPicPr>
        <p:blipFill>
          <a:blip r:embed="rId3" cstate="email">
            <a:lum contrast="36000"/>
          </a:blip>
          <a:srcRect/>
          <a:stretch>
            <a:fillRect/>
          </a:stretch>
        </p:blipFill>
        <p:spPr bwMode="auto">
          <a:xfrm>
            <a:off x="8057616" y="3505200"/>
            <a:ext cx="4134385" cy="3352800"/>
          </a:xfrm>
          <a:prstGeom prst="rect">
            <a:avLst/>
          </a:prstGeom>
          <a:noFill/>
          <a:ln w="9525">
            <a:noFill/>
            <a:miter lim="800000"/>
            <a:headEnd/>
            <a:tailEnd/>
          </a:ln>
        </p:spPr>
      </p:pic>
      <p:pic>
        <p:nvPicPr>
          <p:cNvPr id="24581" name="Picture 5"/>
          <p:cNvPicPr>
            <a:picLocks noChangeAspect="1" noChangeArrowheads="1"/>
          </p:cNvPicPr>
          <p:nvPr/>
        </p:nvPicPr>
        <p:blipFill>
          <a:blip r:embed="rId4" cstate="email"/>
          <a:srcRect/>
          <a:stretch>
            <a:fillRect/>
          </a:stretch>
        </p:blipFill>
        <p:spPr bwMode="auto">
          <a:xfrm>
            <a:off x="10972800" y="0"/>
            <a:ext cx="1219200" cy="609600"/>
          </a:xfrm>
          <a:prstGeom prst="rect">
            <a:avLst/>
          </a:prstGeom>
          <a:noFill/>
          <a:ln w="9525">
            <a:noFill/>
            <a:miter lim="800000"/>
            <a:headEnd/>
            <a:tailEnd/>
          </a:ln>
        </p:spPr>
      </p:pic>
      <p:sp>
        <p:nvSpPr>
          <p:cNvPr id="8" name="Content Placeholder 7"/>
          <p:cNvSpPr>
            <a:spLocks noGrp="1"/>
          </p:cNvSpPr>
          <p:nvPr>
            <p:ph idx="1"/>
          </p:nvPr>
        </p:nvSpPr>
        <p:spPr/>
        <p:txBody>
          <a:bodyPr/>
          <a:lstStyle/>
          <a:p>
            <a:endParaRPr lang="en-US"/>
          </a:p>
        </p:txBody>
      </p:sp>
      <p:pic>
        <p:nvPicPr>
          <p:cNvPr id="7" name="Picture 4" descr="Shuttering supports and bracing"/>
          <p:cNvPicPr>
            <a:picLocks noChangeAspect="1" noChangeArrowheads="1"/>
          </p:cNvPicPr>
          <p:nvPr/>
        </p:nvPicPr>
        <p:blipFill>
          <a:blip r:embed="rId5" cstate="email">
            <a:lum contrast="12000"/>
          </a:blip>
          <a:srcRect/>
          <a:stretch>
            <a:fillRect/>
          </a:stretch>
        </p:blipFill>
        <p:spPr bwMode="auto">
          <a:xfrm>
            <a:off x="0" y="2907506"/>
            <a:ext cx="6400800" cy="3950494"/>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0" y="152400"/>
            <a:ext cx="10058400" cy="477838"/>
          </a:xfrm>
          <a:prstGeom prst="rect">
            <a:avLst/>
          </a:prstGeom>
        </p:spPr>
        <p:txBody>
          <a:bodyPr>
            <a:normAutofit fontScale="90000"/>
          </a:bodyPr>
          <a:lstStyle/>
          <a:p>
            <a:pPr eaLnBrk="1" hangingPunct="1">
              <a:defRPr/>
            </a:pPr>
            <a:r>
              <a:rPr lang="en-US" sz="3200" b="0" dirty="0"/>
              <a:t>Workability works !!!</a:t>
            </a:r>
          </a:p>
        </p:txBody>
      </p:sp>
      <p:pic>
        <p:nvPicPr>
          <p:cNvPr id="4" name="Picture 2"/>
          <p:cNvPicPr>
            <a:picLocks noChangeAspect="1" noChangeArrowheads="1"/>
          </p:cNvPicPr>
          <p:nvPr/>
        </p:nvPicPr>
        <p:blipFill>
          <a:blip r:embed="rId2" cstate="print"/>
          <a:srcRect/>
          <a:stretch>
            <a:fillRect/>
          </a:stretch>
        </p:blipFill>
        <p:spPr bwMode="auto">
          <a:xfrm>
            <a:off x="1" y="768725"/>
            <a:ext cx="12198191" cy="32766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4004840" y="3894880"/>
            <a:ext cx="4645559" cy="2766349"/>
          </a:xfrm>
          <a:prstGeom prst="rect">
            <a:avLst/>
          </a:prstGeom>
          <a:noFill/>
          <a:ln w="9525">
            <a:noFill/>
            <a:miter lim="800000"/>
            <a:headEnd/>
            <a:tailEnd/>
          </a:ln>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30" name="Rectangle 6"/>
          <p:cNvSpPr>
            <a:spLocks noGrp="1" noChangeArrowheads="1"/>
          </p:cNvSpPr>
          <p:nvPr>
            <p:ph type="title"/>
          </p:nvPr>
        </p:nvSpPr>
        <p:spPr>
          <a:xfrm>
            <a:off x="0" y="71438"/>
            <a:ext cx="9239250" cy="511175"/>
          </a:xfrm>
          <a:prstGeom prst="rect">
            <a:avLst/>
          </a:prstGeom>
        </p:spPr>
        <p:txBody>
          <a:bodyPr>
            <a:normAutofit fontScale="90000"/>
          </a:bodyPr>
          <a:lstStyle/>
          <a:p>
            <a:pPr eaLnBrk="1" hangingPunct="1">
              <a:defRPr/>
            </a:pPr>
            <a:r>
              <a:rPr lang="en-US" dirty="0"/>
              <a:t>Re-tempering of RMC</a:t>
            </a:r>
          </a:p>
        </p:txBody>
      </p:sp>
      <p:pic>
        <p:nvPicPr>
          <p:cNvPr id="4" name="Picture 4" descr="14080_161_1"/>
          <p:cNvPicPr>
            <a:picLocks noChangeAspect="1" noChangeArrowheads="1"/>
          </p:cNvPicPr>
          <p:nvPr/>
        </p:nvPicPr>
        <p:blipFill>
          <a:blip r:embed="rId2" cstate="print"/>
          <a:srcRect/>
          <a:stretch>
            <a:fillRect/>
          </a:stretch>
        </p:blipFill>
        <p:spPr bwMode="auto">
          <a:xfrm>
            <a:off x="138725" y="914400"/>
            <a:ext cx="7457831" cy="4089400"/>
          </a:xfrm>
          <a:prstGeom prst="rect">
            <a:avLst/>
          </a:prstGeom>
          <a:noFill/>
          <a:ln w="57150">
            <a:solidFill>
              <a:srgbClr val="990000"/>
            </a:solidFill>
            <a:miter lim="800000"/>
            <a:headEnd/>
            <a:tailEnd/>
          </a:ln>
        </p:spPr>
      </p:pic>
      <p:pic>
        <p:nvPicPr>
          <p:cNvPr id="5" name="Picture 4" descr="tm"/>
          <p:cNvPicPr>
            <a:picLocks noChangeAspect="1" noChangeArrowheads="1"/>
          </p:cNvPicPr>
          <p:nvPr/>
        </p:nvPicPr>
        <p:blipFill>
          <a:blip r:embed="rId3" cstate="print"/>
          <a:srcRect/>
          <a:stretch>
            <a:fillRect/>
          </a:stretch>
        </p:blipFill>
        <p:spPr bwMode="auto">
          <a:xfrm>
            <a:off x="7315200" y="4424365"/>
            <a:ext cx="4775200" cy="2357437"/>
          </a:xfrm>
          <a:prstGeom prst="rect">
            <a:avLst/>
          </a:prstGeom>
          <a:noFill/>
          <a:ln w="57150">
            <a:solidFill>
              <a:srgbClr val="990000"/>
            </a:solidFill>
            <a:miter lim="800000"/>
            <a:headEnd/>
            <a:tailEnd/>
          </a:ln>
        </p:spPr>
      </p:pic>
      <p:pic>
        <p:nvPicPr>
          <p:cNvPr id="7" name="Picture 5"/>
          <p:cNvPicPr>
            <a:picLocks noGrp="1" noChangeAspect="1" noChangeArrowheads="1"/>
          </p:cNvPicPr>
          <p:nvPr>
            <p:ph idx="1"/>
          </p:nvPr>
        </p:nvPicPr>
        <p:blipFill>
          <a:blip r:embed="rId4" cstate="print"/>
          <a:srcRect/>
          <a:stretch>
            <a:fillRect/>
          </a:stretch>
        </p:blipFill>
        <p:spPr bwMode="auto">
          <a:xfrm>
            <a:off x="8253706" y="1146025"/>
            <a:ext cx="3158933" cy="2713548"/>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524000" y="0"/>
            <a:ext cx="10668000" cy="3873500"/>
            <a:chOff x="0" y="0"/>
            <a:chExt cx="5040" cy="2440"/>
          </a:xfrm>
        </p:grpSpPr>
        <p:pic>
          <p:nvPicPr>
            <p:cNvPr id="32773" name="Picture 5"/>
            <p:cNvPicPr>
              <a:picLocks noChangeAspect="1" noChangeArrowheads="1"/>
            </p:cNvPicPr>
            <p:nvPr/>
          </p:nvPicPr>
          <p:blipFill>
            <a:blip r:embed="rId2" cstate="print"/>
            <a:srcRect/>
            <a:stretch>
              <a:fillRect/>
            </a:stretch>
          </p:blipFill>
          <p:spPr bwMode="auto">
            <a:xfrm>
              <a:off x="0" y="0"/>
              <a:ext cx="5040" cy="2440"/>
            </a:xfrm>
            <a:prstGeom prst="rect">
              <a:avLst/>
            </a:prstGeom>
            <a:noFill/>
            <a:ln w="9525">
              <a:noFill/>
              <a:miter lim="800000"/>
              <a:headEnd/>
              <a:tailEnd/>
            </a:ln>
          </p:spPr>
        </p:pic>
        <p:sp>
          <p:nvSpPr>
            <p:cNvPr id="32774" name="Text Box 6"/>
            <p:cNvSpPr txBox="1">
              <a:spLocks noChangeArrowheads="1"/>
            </p:cNvSpPr>
            <p:nvPr/>
          </p:nvSpPr>
          <p:spPr bwMode="auto">
            <a:xfrm>
              <a:off x="1248" y="829"/>
              <a:ext cx="1344" cy="173"/>
            </a:xfrm>
            <a:prstGeom prst="rect">
              <a:avLst/>
            </a:prstGeom>
            <a:noFill/>
            <a:ln w="9525">
              <a:noFill/>
              <a:miter lim="800000"/>
              <a:headEnd/>
              <a:tailEnd/>
            </a:ln>
          </p:spPr>
          <p:txBody>
            <a:bodyPr>
              <a:spAutoFit/>
            </a:bodyPr>
            <a:lstStyle/>
            <a:p>
              <a:pPr>
                <a:spcBef>
                  <a:spcPct val="50000"/>
                </a:spcBef>
              </a:pPr>
              <a:r>
                <a:rPr lang="en-US" sz="1200" b="1" dirty="0">
                  <a:solidFill>
                    <a:srgbClr val="FF0000"/>
                  </a:solidFill>
                </a:rPr>
                <a:t>(</a:t>
              </a:r>
              <a:r>
                <a:rPr lang="en-US" sz="1200" b="1" dirty="0" err="1">
                  <a:solidFill>
                    <a:srgbClr val="FF0000"/>
                  </a:solidFill>
                </a:rPr>
                <a:t>Water+admixture</a:t>
              </a:r>
              <a:r>
                <a:rPr lang="en-US" sz="1200" b="1" dirty="0">
                  <a:solidFill>
                    <a:srgbClr val="FF0000"/>
                  </a:solidFill>
                </a:rPr>
                <a:t>)</a:t>
              </a:r>
            </a:p>
          </p:txBody>
        </p:sp>
      </p:grpSp>
      <p:pic>
        <p:nvPicPr>
          <p:cNvPr id="32772" name="Picture 4"/>
          <p:cNvPicPr>
            <a:picLocks noChangeAspect="1" noChangeArrowheads="1"/>
          </p:cNvPicPr>
          <p:nvPr/>
        </p:nvPicPr>
        <p:blipFill>
          <a:blip r:embed="rId3" cstate="print"/>
          <a:srcRect/>
          <a:stretch>
            <a:fillRect/>
          </a:stretch>
        </p:blipFill>
        <p:spPr bwMode="auto">
          <a:xfrm>
            <a:off x="0" y="3657600"/>
            <a:ext cx="5181600" cy="32004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idx="1"/>
          </p:nvPr>
        </p:nvSpPr>
        <p:spPr>
          <a:xfrm>
            <a:off x="-300941" y="4453359"/>
            <a:ext cx="6667018" cy="1519177"/>
          </a:xfrm>
        </p:spPr>
        <p:txBody>
          <a:bodyPr>
            <a:normAutofit lnSpcReduction="10000"/>
          </a:bodyPr>
          <a:lstStyle/>
          <a:p>
            <a:pPr lvl="1" algn="just" eaLnBrk="1" hangingPunct="1">
              <a:lnSpc>
                <a:spcPct val="90000"/>
              </a:lnSpc>
              <a:buNone/>
              <a:defRPr/>
            </a:pPr>
            <a:r>
              <a:rPr lang="en-US" sz="2400" b="1" dirty="0"/>
              <a:t>Consequences of entrapped air</a:t>
            </a:r>
          </a:p>
          <a:p>
            <a:pPr lvl="2" algn="just" eaLnBrk="1" hangingPunct="1">
              <a:lnSpc>
                <a:spcPct val="90000"/>
              </a:lnSpc>
              <a:defRPr/>
            </a:pPr>
            <a:r>
              <a:rPr lang="en-US" sz="2000" dirty="0"/>
              <a:t>5% voids reduces ---- 30% strength of concrete</a:t>
            </a:r>
          </a:p>
          <a:p>
            <a:pPr lvl="2" algn="just" eaLnBrk="1" hangingPunct="1">
              <a:lnSpc>
                <a:spcPct val="90000"/>
              </a:lnSpc>
              <a:defRPr/>
            </a:pPr>
            <a:r>
              <a:rPr lang="en-US" sz="2000" dirty="0"/>
              <a:t>10% voids reduce ---- 50% strength of concrete</a:t>
            </a:r>
          </a:p>
          <a:p>
            <a:pPr lvl="2" algn="just" eaLnBrk="1" hangingPunct="1">
              <a:lnSpc>
                <a:spcPct val="90000"/>
              </a:lnSpc>
              <a:buFont typeface="Wingdings" pitchFamily="2" charset="2"/>
              <a:buNone/>
              <a:defRPr/>
            </a:pPr>
            <a:endParaRPr lang="en-US" sz="2000" dirty="0"/>
          </a:p>
          <a:p>
            <a:pPr lvl="2" algn="just" eaLnBrk="1" hangingPunct="1">
              <a:lnSpc>
                <a:spcPct val="90000"/>
              </a:lnSpc>
              <a:defRPr/>
            </a:pPr>
            <a:endParaRPr lang="en-US" sz="2000" dirty="0"/>
          </a:p>
          <a:p>
            <a:pPr lvl="2" algn="just" eaLnBrk="1" hangingPunct="1">
              <a:lnSpc>
                <a:spcPct val="90000"/>
              </a:lnSpc>
              <a:defRPr/>
            </a:pPr>
            <a:endParaRPr lang="en-US" sz="2000" dirty="0"/>
          </a:p>
        </p:txBody>
      </p:sp>
      <p:sp>
        <p:nvSpPr>
          <p:cNvPr id="283651" name="Rectangle 3"/>
          <p:cNvSpPr>
            <a:spLocks noGrp="1" noChangeArrowheads="1"/>
          </p:cNvSpPr>
          <p:nvPr>
            <p:ph type="title"/>
          </p:nvPr>
        </p:nvSpPr>
        <p:spPr>
          <a:xfrm>
            <a:off x="0" y="0"/>
            <a:ext cx="8534400" cy="838200"/>
          </a:xfrm>
          <a:prstGeom prst="rect">
            <a:avLst/>
          </a:prstGeom>
        </p:spPr>
        <p:txBody>
          <a:bodyPr>
            <a:normAutofit/>
          </a:bodyPr>
          <a:lstStyle/>
          <a:p>
            <a:pPr algn="ctr" eaLnBrk="1" hangingPunct="1">
              <a:defRPr/>
            </a:pPr>
            <a:r>
              <a:rPr lang="en-US" b="0" dirty="0"/>
              <a:t>COMPACTION OF CONCRETE</a:t>
            </a:r>
          </a:p>
        </p:txBody>
      </p:sp>
      <p:pic>
        <p:nvPicPr>
          <p:cNvPr id="34820" name="Picture 4"/>
          <p:cNvPicPr>
            <a:picLocks noChangeAspect="1" noChangeArrowheads="1"/>
          </p:cNvPicPr>
          <p:nvPr/>
        </p:nvPicPr>
        <p:blipFill>
          <a:blip r:embed="rId2" cstate="email"/>
          <a:srcRect/>
          <a:stretch>
            <a:fillRect/>
          </a:stretch>
        </p:blipFill>
        <p:spPr bwMode="auto">
          <a:xfrm>
            <a:off x="10972800" y="0"/>
            <a:ext cx="1219200" cy="609600"/>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6748040" y="3553493"/>
            <a:ext cx="4132161" cy="2581625"/>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l="3991" r="5542"/>
          <a:stretch>
            <a:fillRect/>
          </a:stretch>
        </p:blipFill>
        <p:spPr bwMode="auto">
          <a:xfrm>
            <a:off x="-4" y="821795"/>
            <a:ext cx="6987648" cy="2697437"/>
          </a:xfrm>
          <a:prstGeom prst="rect">
            <a:avLst/>
          </a:prstGeom>
          <a:noFill/>
          <a:ln w="9525">
            <a:noFill/>
            <a:miter lim="800000"/>
            <a:headEnd/>
            <a:tailEnd/>
          </a:ln>
        </p:spPr>
      </p:pic>
      <p:pic>
        <p:nvPicPr>
          <p:cNvPr id="7" name="Picture 2"/>
          <p:cNvPicPr>
            <a:picLocks noChangeAspect="1" noChangeArrowheads="1"/>
          </p:cNvPicPr>
          <p:nvPr/>
        </p:nvPicPr>
        <p:blipFill>
          <a:blip r:embed="rId5" cstate="email"/>
          <a:srcRect/>
          <a:stretch>
            <a:fillRect/>
          </a:stretch>
        </p:blipFill>
        <p:spPr bwMode="auto">
          <a:xfrm>
            <a:off x="8009680" y="907262"/>
            <a:ext cx="3981692" cy="2254856"/>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3" name="Picture 5"/>
          <p:cNvPicPr>
            <a:picLocks noChangeAspect="1" noChangeArrowheads="1"/>
          </p:cNvPicPr>
          <p:nvPr/>
        </p:nvPicPr>
        <p:blipFill>
          <a:blip r:embed="rId2" cstate="print"/>
          <a:srcRect/>
          <a:stretch>
            <a:fillRect/>
          </a:stretch>
        </p:blipFill>
        <p:spPr bwMode="auto">
          <a:xfrm>
            <a:off x="7724170" y="2550772"/>
            <a:ext cx="4038600" cy="2628900"/>
          </a:xfrm>
          <a:prstGeom prst="rect">
            <a:avLst/>
          </a:prstGeom>
          <a:noFill/>
          <a:ln w="9525">
            <a:noFill/>
            <a:miter lim="800000"/>
            <a:headEnd/>
            <a:tailEnd/>
          </a:ln>
        </p:spPr>
      </p:pic>
      <p:pic>
        <p:nvPicPr>
          <p:cNvPr id="12" name="Picture 2"/>
          <p:cNvPicPr>
            <a:picLocks noChangeAspect="1" noChangeArrowheads="1"/>
          </p:cNvPicPr>
          <p:nvPr/>
        </p:nvPicPr>
        <p:blipFill>
          <a:blip r:embed="rId3" cstate="email"/>
          <a:srcRect/>
          <a:stretch>
            <a:fillRect/>
          </a:stretch>
        </p:blipFill>
        <p:spPr bwMode="auto">
          <a:xfrm>
            <a:off x="972275" y="3137944"/>
            <a:ext cx="4954306" cy="3407539"/>
          </a:xfrm>
          <a:prstGeom prst="rect">
            <a:avLst/>
          </a:prstGeom>
          <a:noFill/>
          <a:ln w="9525">
            <a:noFill/>
            <a:miter lim="800000"/>
            <a:headEnd/>
            <a:tailEnd/>
          </a:ln>
        </p:spPr>
      </p:pic>
      <p:pic>
        <p:nvPicPr>
          <p:cNvPr id="104450" name="Picture 2"/>
          <p:cNvPicPr>
            <a:picLocks noChangeAspect="1" noChangeArrowheads="1"/>
          </p:cNvPicPr>
          <p:nvPr/>
        </p:nvPicPr>
        <p:blipFill>
          <a:blip r:embed="rId4" cstate="print"/>
          <a:srcRect/>
          <a:stretch>
            <a:fillRect/>
          </a:stretch>
        </p:blipFill>
        <p:spPr bwMode="auto">
          <a:xfrm>
            <a:off x="0" y="907649"/>
            <a:ext cx="2338086" cy="3267075"/>
          </a:xfrm>
          <a:prstGeom prst="rect">
            <a:avLst/>
          </a:prstGeom>
          <a:noFill/>
          <a:ln w="9525">
            <a:noFill/>
            <a:miter lim="800000"/>
            <a:headEnd/>
            <a:tailEnd/>
          </a:ln>
        </p:spPr>
      </p:pic>
      <p:pic>
        <p:nvPicPr>
          <p:cNvPr id="104451" name="Picture 3"/>
          <p:cNvPicPr>
            <a:picLocks noChangeAspect="1" noChangeArrowheads="1"/>
          </p:cNvPicPr>
          <p:nvPr/>
        </p:nvPicPr>
        <p:blipFill>
          <a:blip r:embed="rId5" cstate="print"/>
          <a:srcRect/>
          <a:stretch>
            <a:fillRect/>
          </a:stretch>
        </p:blipFill>
        <p:spPr bwMode="auto">
          <a:xfrm>
            <a:off x="5704109" y="867646"/>
            <a:ext cx="2907456" cy="1867838"/>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Picture 3"/>
          <p:cNvPicPr>
            <a:picLocks noGrp="1" noChangeAspect="1" noChangeArrowheads="1"/>
          </p:cNvPicPr>
          <p:nvPr>
            <p:ph idx="1"/>
          </p:nvPr>
        </p:nvPicPr>
        <p:blipFill>
          <a:blip r:embed="rId2" cstate="email"/>
          <a:stretch>
            <a:fillRect/>
          </a:stretch>
        </p:blipFill>
        <p:spPr bwMode="auto">
          <a:xfrm>
            <a:off x="8404522" y="982917"/>
            <a:ext cx="3253740" cy="2575560"/>
          </a:xfrm>
          <a:prstGeom prst="rect">
            <a:avLst/>
          </a:prstGeom>
          <a:noFill/>
          <a:ln w="9525">
            <a:noFill/>
            <a:miter lim="800000"/>
            <a:headEnd/>
            <a:tailEnd/>
          </a:ln>
        </p:spPr>
      </p:pic>
      <p:pic>
        <p:nvPicPr>
          <p:cNvPr id="107522" name="Picture 2"/>
          <p:cNvPicPr>
            <a:picLocks noChangeAspect="1" noChangeArrowheads="1"/>
          </p:cNvPicPr>
          <p:nvPr/>
        </p:nvPicPr>
        <p:blipFill>
          <a:blip r:embed="rId3" cstate="print"/>
          <a:srcRect/>
          <a:stretch>
            <a:fillRect/>
          </a:stretch>
        </p:blipFill>
        <p:spPr bwMode="auto">
          <a:xfrm>
            <a:off x="5428528" y="3551587"/>
            <a:ext cx="4757195" cy="2594834"/>
          </a:xfrm>
          <a:prstGeom prst="rect">
            <a:avLst/>
          </a:prstGeom>
          <a:noFill/>
          <a:ln w="9525">
            <a:noFill/>
            <a:miter lim="800000"/>
            <a:headEnd/>
            <a:tailEnd/>
          </a:ln>
        </p:spPr>
      </p:pic>
      <p:pic>
        <p:nvPicPr>
          <p:cNvPr id="5" name="Picture 4"/>
          <p:cNvPicPr>
            <a:picLocks noChangeAspect="1" noChangeArrowheads="1"/>
          </p:cNvPicPr>
          <p:nvPr/>
        </p:nvPicPr>
        <p:blipFill>
          <a:blip r:embed="rId4" cstate="email"/>
          <a:srcRect/>
          <a:stretch>
            <a:fillRect/>
          </a:stretch>
        </p:blipFill>
        <p:spPr bwMode="auto">
          <a:xfrm>
            <a:off x="293080" y="1048796"/>
            <a:ext cx="3901440" cy="2926080"/>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193226" y="4145665"/>
            <a:ext cx="4113199" cy="2301433"/>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a:buNone/>
            </a:pPr>
            <a:r>
              <a:rPr lang="en-US" sz="2400" dirty="0">
                <a:solidFill>
                  <a:schemeClr val="tx1">
                    <a:lumMod val="50000"/>
                    <a:lumOff val="50000"/>
                  </a:schemeClr>
                </a:solidFill>
              </a:rPr>
              <a:t>	</a:t>
            </a:r>
            <a:r>
              <a:rPr lang="en-US" sz="2400" dirty="0">
                <a:solidFill>
                  <a:schemeClr val="accent6">
                    <a:lumMod val="50000"/>
                  </a:schemeClr>
                </a:solidFill>
              </a:rPr>
              <a:t>Produce better</a:t>
            </a:r>
          </a:p>
          <a:p>
            <a:pPr>
              <a:buNone/>
            </a:pPr>
            <a:r>
              <a:rPr lang="en-US" sz="2400" dirty="0"/>
              <a:t>	</a:t>
            </a:r>
            <a:r>
              <a:rPr lang="en-US" sz="2400" dirty="0">
                <a:solidFill>
                  <a:schemeClr val="tx1">
                    <a:lumMod val="50000"/>
                    <a:lumOff val="50000"/>
                  </a:schemeClr>
                </a:solidFill>
              </a:rPr>
              <a:t>Handle better </a:t>
            </a:r>
          </a:p>
          <a:p>
            <a:pPr>
              <a:buNone/>
            </a:pPr>
            <a:r>
              <a:rPr lang="en-US" sz="2400" dirty="0"/>
              <a:t>	</a:t>
            </a:r>
            <a:r>
              <a:rPr lang="en-US" sz="2400" dirty="0">
                <a:solidFill>
                  <a:schemeClr val="tx1">
                    <a:lumMod val="50000"/>
                    <a:lumOff val="50000"/>
                  </a:schemeClr>
                </a:solidFill>
              </a:rPr>
              <a:t>Protect better </a:t>
            </a:r>
          </a:p>
          <a:p>
            <a:pPr>
              <a:buNone/>
            </a:pPr>
            <a:r>
              <a:rPr lang="en-US" sz="2400" dirty="0"/>
              <a:t>	</a:t>
            </a:r>
            <a:r>
              <a:rPr lang="en-US" sz="2400" dirty="0">
                <a:solidFill>
                  <a:schemeClr val="tx1">
                    <a:lumMod val="50000"/>
                    <a:lumOff val="50000"/>
                  </a:schemeClr>
                </a:solidFill>
              </a:rPr>
              <a:t>Specify better </a:t>
            </a:r>
            <a:br>
              <a:rPr lang="en-US" sz="2400" dirty="0"/>
            </a:br>
            <a:endParaRPr lang="en-US" sz="2400" dirty="0"/>
          </a:p>
        </p:txBody>
      </p:sp>
      <p:sp>
        <p:nvSpPr>
          <p:cNvPr id="132098" name="Rectangle 2"/>
          <p:cNvSpPr>
            <a:spLocks noGrp="1" noChangeArrowheads="1"/>
          </p:cNvSpPr>
          <p:nvPr>
            <p:ph type="title"/>
          </p:nvPr>
        </p:nvSpPr>
        <p:spPr>
          <a:prstGeom prst="rect">
            <a:avLst/>
          </a:prstGeom>
        </p:spPr>
        <p:txBody>
          <a:bodyPr>
            <a:normAutofit fontScale="90000"/>
          </a:bodyPr>
          <a:lstStyle/>
          <a:p>
            <a:pPr eaLnBrk="1" hangingPunct="1">
              <a:defRPr/>
            </a:pPr>
            <a:r>
              <a:rPr lang="en-US" sz="2800" dirty="0"/>
              <a:t>Ready Mixed Advantage  for BETTER Concrete</a:t>
            </a:r>
            <a:br>
              <a:rPr lang="en-US" sz="2800" dirty="0"/>
            </a:br>
            <a:r>
              <a:rPr lang="en-US" sz="2800" dirty="0"/>
              <a:t>Four legged approach</a:t>
            </a:r>
          </a:p>
        </p:txBody>
      </p:sp>
      <p:pic>
        <p:nvPicPr>
          <p:cNvPr id="5" name="Picture 2" descr="C:\Users\Hemendra\Desktop\Wagholi, Pune plant.JPG"/>
          <p:cNvPicPr>
            <a:picLocks noChangeAspect="1" noChangeArrowheads="1"/>
          </p:cNvPicPr>
          <p:nvPr/>
        </p:nvPicPr>
        <p:blipFill>
          <a:blip r:embed="rId2" cstate="email"/>
          <a:srcRect/>
          <a:stretch>
            <a:fillRect/>
          </a:stretch>
        </p:blipFill>
        <p:spPr bwMode="auto">
          <a:xfrm>
            <a:off x="5717821" y="841374"/>
            <a:ext cx="6474179" cy="3641726"/>
          </a:xfrm>
          <a:prstGeom prst="rect">
            <a:avLst/>
          </a:prstGeom>
          <a:ln>
            <a:noFill/>
          </a:ln>
          <a:effectLst>
            <a:softEdge rad="112500"/>
          </a:effectLst>
        </p:spPr>
      </p:pic>
      <p:pic>
        <p:nvPicPr>
          <p:cNvPr id="6" name="Picture 2"/>
          <p:cNvPicPr>
            <a:picLocks noChangeAspect="1" noChangeArrowheads="1"/>
          </p:cNvPicPr>
          <p:nvPr/>
        </p:nvPicPr>
        <p:blipFill>
          <a:blip r:embed="rId3" cstate="email"/>
          <a:srcRect/>
          <a:stretch>
            <a:fillRect/>
          </a:stretch>
        </p:blipFill>
        <p:spPr bwMode="auto">
          <a:xfrm>
            <a:off x="2971" y="3530599"/>
            <a:ext cx="5800929" cy="2933701"/>
          </a:xfrm>
          <a:prstGeom prst="rect">
            <a:avLst/>
          </a:prstGeom>
          <a:ln>
            <a:noFill/>
          </a:ln>
          <a:effectLst>
            <a:softEdge rad="1125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idx="1"/>
          </p:nvPr>
        </p:nvSpPr>
        <p:spPr>
          <a:xfrm>
            <a:off x="266700" y="2939970"/>
            <a:ext cx="5416470" cy="3495553"/>
          </a:xfrm>
        </p:spPr>
        <p:txBody>
          <a:bodyPr>
            <a:normAutofit fontScale="70000" lnSpcReduction="20000"/>
          </a:bodyPr>
          <a:lstStyle/>
          <a:p>
            <a:pPr eaLnBrk="1" hangingPunct="1">
              <a:lnSpc>
                <a:spcPct val="90000"/>
              </a:lnSpc>
              <a:buFont typeface="Wingdings" pitchFamily="2" charset="2"/>
              <a:buNone/>
              <a:defRPr/>
            </a:pPr>
            <a:r>
              <a:rPr lang="en-US" sz="2400" dirty="0">
                <a:latin typeface="Bookman Old Style" pitchFamily="18" charset="0"/>
              </a:rPr>
              <a:t>“ </a:t>
            </a:r>
            <a:r>
              <a:rPr lang="en-US" sz="2400" i="1" dirty="0">
                <a:latin typeface="Bookman Old Style" pitchFamily="18" charset="0"/>
              </a:rPr>
              <a:t>Sampling and testing of concrete is an engineering art</a:t>
            </a:r>
            <a:r>
              <a:rPr lang="en-US" sz="2400" dirty="0">
                <a:latin typeface="Bookman Old Style" pitchFamily="18" charset="0"/>
              </a:rPr>
              <a:t>.”</a:t>
            </a:r>
          </a:p>
          <a:p>
            <a:pPr eaLnBrk="1" hangingPunct="1">
              <a:lnSpc>
                <a:spcPct val="90000"/>
              </a:lnSpc>
              <a:buFont typeface="Wingdings" pitchFamily="2" charset="2"/>
              <a:buNone/>
              <a:defRPr/>
            </a:pPr>
            <a:endParaRPr lang="en-US" sz="2400" dirty="0"/>
          </a:p>
          <a:p>
            <a:pPr eaLnBrk="1" hangingPunct="1">
              <a:lnSpc>
                <a:spcPct val="90000"/>
              </a:lnSpc>
              <a:defRPr/>
            </a:pPr>
            <a:r>
              <a:rPr lang="en-US" sz="2400" dirty="0"/>
              <a:t>Poor sampling and handling -- inconsistent and false results</a:t>
            </a:r>
          </a:p>
          <a:p>
            <a:pPr eaLnBrk="1" hangingPunct="1">
              <a:lnSpc>
                <a:spcPct val="90000"/>
              </a:lnSpc>
              <a:defRPr/>
            </a:pPr>
            <a:endParaRPr lang="en-US" sz="2400" dirty="0"/>
          </a:p>
          <a:p>
            <a:pPr eaLnBrk="1" hangingPunct="1">
              <a:lnSpc>
                <a:spcPct val="90000"/>
              </a:lnSpc>
              <a:defRPr/>
            </a:pPr>
            <a:r>
              <a:rPr lang="en-US" sz="2400" dirty="0"/>
              <a:t>Truly </a:t>
            </a:r>
            <a:r>
              <a:rPr lang="en-US" sz="2400" dirty="0">
                <a:solidFill>
                  <a:srgbClr val="0070C0"/>
                </a:solidFill>
              </a:rPr>
              <a:t>random</a:t>
            </a:r>
            <a:r>
              <a:rPr lang="en-US" sz="2400" dirty="0"/>
              <a:t> basis</a:t>
            </a:r>
          </a:p>
          <a:p>
            <a:pPr eaLnBrk="1" hangingPunct="1">
              <a:lnSpc>
                <a:spcPct val="90000"/>
              </a:lnSpc>
              <a:defRPr/>
            </a:pPr>
            <a:endParaRPr lang="en-US" sz="2400" dirty="0"/>
          </a:p>
          <a:p>
            <a:pPr eaLnBrk="1" hangingPunct="1">
              <a:lnSpc>
                <a:spcPct val="90000"/>
              </a:lnSpc>
              <a:defRPr/>
            </a:pPr>
            <a:r>
              <a:rPr lang="en-US" sz="2400" dirty="0"/>
              <a:t>Instead of sampling concrete microscopically - ensure </a:t>
            </a:r>
            <a:r>
              <a:rPr lang="en-US" sz="2400" dirty="0">
                <a:solidFill>
                  <a:srgbClr val="0070C0"/>
                </a:solidFill>
              </a:rPr>
              <a:t>representative</a:t>
            </a:r>
            <a:r>
              <a:rPr lang="en-US" sz="2400" dirty="0"/>
              <a:t>-</a:t>
            </a:r>
            <a:r>
              <a:rPr lang="en-US" sz="2400" dirty="0" err="1"/>
              <a:t>ness</a:t>
            </a:r>
            <a:endParaRPr lang="en-US" sz="2400" dirty="0"/>
          </a:p>
          <a:p>
            <a:pPr eaLnBrk="1" hangingPunct="1">
              <a:lnSpc>
                <a:spcPct val="90000"/>
              </a:lnSpc>
              <a:defRPr/>
            </a:pPr>
            <a:endParaRPr lang="en-US" sz="2400" dirty="0"/>
          </a:p>
          <a:p>
            <a:pPr eaLnBrk="1" hangingPunct="1">
              <a:lnSpc>
                <a:spcPct val="90000"/>
              </a:lnSpc>
              <a:defRPr/>
            </a:pPr>
            <a:r>
              <a:rPr lang="en-US" sz="2400" dirty="0"/>
              <a:t>Remix thoroughly</a:t>
            </a:r>
          </a:p>
        </p:txBody>
      </p:sp>
      <p:sp>
        <p:nvSpPr>
          <p:cNvPr id="144386" name="Rectangle 2"/>
          <p:cNvSpPr>
            <a:spLocks noGrp="1" noChangeArrowheads="1"/>
          </p:cNvSpPr>
          <p:nvPr>
            <p:ph type="title"/>
          </p:nvPr>
        </p:nvSpPr>
        <p:spPr>
          <a:xfrm>
            <a:off x="0" y="0"/>
            <a:ext cx="9956800" cy="1250066"/>
          </a:xfrm>
          <a:prstGeom prst="rect">
            <a:avLst/>
          </a:prstGeom>
        </p:spPr>
        <p:txBody>
          <a:bodyPr>
            <a:normAutofit/>
          </a:bodyPr>
          <a:lstStyle/>
          <a:p>
            <a:pPr eaLnBrk="1" hangingPunct="1">
              <a:defRPr/>
            </a:pPr>
            <a:r>
              <a:rPr lang="en-US" sz="3800" dirty="0"/>
              <a:t>Sampling            </a:t>
            </a:r>
            <a:br>
              <a:rPr lang="en-US" sz="3800" dirty="0"/>
            </a:br>
            <a:r>
              <a:rPr lang="en-US" sz="2400" dirty="0">
                <a:solidFill>
                  <a:srgbClr val="0070C0"/>
                </a:solidFill>
              </a:rPr>
              <a:t>!!! This is a very important issue !!!</a:t>
            </a:r>
            <a:r>
              <a:rPr lang="en-US" sz="3800" dirty="0">
                <a:solidFill>
                  <a:srgbClr val="0070C0"/>
                </a:solidFill>
              </a:rPr>
              <a:t>  </a:t>
            </a:r>
          </a:p>
        </p:txBody>
      </p:sp>
      <p:grpSp>
        <p:nvGrpSpPr>
          <p:cNvPr id="4" name="Group 3"/>
          <p:cNvGrpSpPr/>
          <p:nvPr/>
        </p:nvGrpSpPr>
        <p:grpSpPr>
          <a:xfrm>
            <a:off x="3495555" y="1274180"/>
            <a:ext cx="8414795" cy="3459866"/>
            <a:chOff x="0" y="838200"/>
            <a:chExt cx="9144000" cy="4910554"/>
          </a:xfrm>
        </p:grpSpPr>
        <p:grpSp>
          <p:nvGrpSpPr>
            <p:cNvPr id="5" name="Group 4"/>
            <p:cNvGrpSpPr>
              <a:grpSpLocks/>
            </p:cNvGrpSpPr>
            <p:nvPr/>
          </p:nvGrpSpPr>
          <p:grpSpPr bwMode="auto">
            <a:xfrm>
              <a:off x="76205" y="838200"/>
              <a:ext cx="2133601" cy="1295400"/>
              <a:chOff x="960" y="1152"/>
              <a:chExt cx="1344" cy="816"/>
            </a:xfrm>
          </p:grpSpPr>
          <p:sp>
            <p:nvSpPr>
              <p:cNvPr id="91" name="Line 3"/>
              <p:cNvSpPr>
                <a:spLocks noChangeShapeType="1"/>
              </p:cNvSpPr>
              <p:nvPr/>
            </p:nvSpPr>
            <p:spPr bwMode="auto">
              <a:xfrm>
                <a:off x="1371" y="1536"/>
                <a:ext cx="240" cy="240"/>
              </a:xfrm>
              <a:prstGeom prst="line">
                <a:avLst/>
              </a:prstGeom>
              <a:noFill/>
              <a:ln w="12700">
                <a:solidFill>
                  <a:schemeClr val="tx1"/>
                </a:solidFill>
                <a:round/>
                <a:headEnd/>
                <a:tailEnd/>
              </a:ln>
            </p:spPr>
            <p:txBody>
              <a:bodyPr/>
              <a:lstStyle/>
              <a:p>
                <a:endParaRPr lang="en-US"/>
              </a:p>
            </p:txBody>
          </p:sp>
          <p:sp>
            <p:nvSpPr>
              <p:cNvPr id="92" name="Line 4"/>
              <p:cNvSpPr>
                <a:spLocks noChangeShapeType="1"/>
              </p:cNvSpPr>
              <p:nvPr/>
            </p:nvSpPr>
            <p:spPr bwMode="auto">
              <a:xfrm flipV="1">
                <a:off x="1584" y="1152"/>
                <a:ext cx="576" cy="192"/>
              </a:xfrm>
              <a:prstGeom prst="line">
                <a:avLst/>
              </a:prstGeom>
              <a:noFill/>
              <a:ln w="12700">
                <a:solidFill>
                  <a:schemeClr val="tx1"/>
                </a:solidFill>
                <a:round/>
                <a:headEnd/>
                <a:tailEnd/>
              </a:ln>
            </p:spPr>
            <p:txBody>
              <a:bodyPr/>
              <a:lstStyle/>
              <a:p>
                <a:endParaRPr lang="en-US"/>
              </a:p>
            </p:txBody>
          </p:sp>
          <p:sp>
            <p:nvSpPr>
              <p:cNvPr id="93" name="Line 5"/>
              <p:cNvSpPr>
                <a:spLocks noChangeShapeType="1"/>
              </p:cNvSpPr>
              <p:nvPr/>
            </p:nvSpPr>
            <p:spPr bwMode="auto">
              <a:xfrm>
                <a:off x="2160" y="1152"/>
                <a:ext cx="144" cy="240"/>
              </a:xfrm>
              <a:prstGeom prst="line">
                <a:avLst/>
              </a:prstGeom>
              <a:noFill/>
              <a:ln w="12700">
                <a:solidFill>
                  <a:schemeClr val="tx1"/>
                </a:solidFill>
                <a:round/>
                <a:headEnd/>
                <a:tailEnd/>
              </a:ln>
            </p:spPr>
            <p:txBody>
              <a:bodyPr/>
              <a:lstStyle/>
              <a:p>
                <a:endParaRPr lang="en-US"/>
              </a:p>
            </p:txBody>
          </p:sp>
          <p:sp>
            <p:nvSpPr>
              <p:cNvPr id="94" name="Line 6"/>
              <p:cNvSpPr>
                <a:spLocks noChangeShapeType="1"/>
              </p:cNvSpPr>
              <p:nvPr/>
            </p:nvSpPr>
            <p:spPr bwMode="auto">
              <a:xfrm>
                <a:off x="1584" y="1776"/>
                <a:ext cx="336" cy="0"/>
              </a:xfrm>
              <a:prstGeom prst="line">
                <a:avLst/>
              </a:prstGeom>
              <a:noFill/>
              <a:ln w="12700">
                <a:solidFill>
                  <a:schemeClr val="tx1"/>
                </a:solidFill>
                <a:round/>
                <a:headEnd/>
                <a:tailEnd/>
              </a:ln>
            </p:spPr>
            <p:txBody>
              <a:bodyPr/>
              <a:lstStyle/>
              <a:p>
                <a:endParaRPr lang="en-US"/>
              </a:p>
            </p:txBody>
          </p:sp>
          <p:sp>
            <p:nvSpPr>
              <p:cNvPr id="95" name="Line 7"/>
              <p:cNvSpPr>
                <a:spLocks noChangeShapeType="1"/>
              </p:cNvSpPr>
              <p:nvPr/>
            </p:nvSpPr>
            <p:spPr bwMode="auto">
              <a:xfrm flipH="1">
                <a:off x="1344" y="1344"/>
                <a:ext cx="240" cy="192"/>
              </a:xfrm>
              <a:prstGeom prst="line">
                <a:avLst/>
              </a:prstGeom>
              <a:noFill/>
              <a:ln w="12700">
                <a:solidFill>
                  <a:schemeClr val="tx1"/>
                </a:solidFill>
                <a:round/>
                <a:headEnd/>
                <a:tailEnd/>
              </a:ln>
            </p:spPr>
            <p:txBody>
              <a:bodyPr/>
              <a:lstStyle/>
              <a:p>
                <a:endParaRPr lang="en-US"/>
              </a:p>
            </p:txBody>
          </p:sp>
          <p:sp>
            <p:nvSpPr>
              <p:cNvPr id="96" name="Oval 8"/>
              <p:cNvSpPr>
                <a:spLocks noChangeArrowheads="1"/>
              </p:cNvSpPr>
              <p:nvPr/>
            </p:nvSpPr>
            <p:spPr bwMode="auto">
              <a:xfrm>
                <a:off x="1248" y="1584"/>
                <a:ext cx="240" cy="192"/>
              </a:xfrm>
              <a:prstGeom prst="ellipse">
                <a:avLst/>
              </a:prstGeom>
              <a:noFill/>
              <a:ln w="12700">
                <a:solidFill>
                  <a:schemeClr val="tx1"/>
                </a:solidFill>
                <a:round/>
                <a:headEnd/>
                <a:tailEnd/>
              </a:ln>
            </p:spPr>
            <p:txBody>
              <a:bodyPr wrap="none" anchor="ctr"/>
              <a:lstStyle/>
              <a:p>
                <a:endParaRPr lang="en-US"/>
              </a:p>
            </p:txBody>
          </p:sp>
          <p:sp>
            <p:nvSpPr>
              <p:cNvPr id="97" name="Line 9"/>
              <p:cNvSpPr>
                <a:spLocks noChangeShapeType="1"/>
              </p:cNvSpPr>
              <p:nvPr/>
            </p:nvSpPr>
            <p:spPr bwMode="auto">
              <a:xfrm>
                <a:off x="1248" y="1776"/>
                <a:ext cx="768" cy="0"/>
              </a:xfrm>
              <a:prstGeom prst="line">
                <a:avLst/>
              </a:prstGeom>
              <a:noFill/>
              <a:ln w="28575">
                <a:solidFill>
                  <a:schemeClr val="tx1"/>
                </a:solidFill>
                <a:round/>
                <a:headEnd/>
                <a:tailEnd/>
              </a:ln>
            </p:spPr>
            <p:txBody>
              <a:bodyPr/>
              <a:lstStyle/>
              <a:p>
                <a:endParaRPr lang="en-US"/>
              </a:p>
            </p:txBody>
          </p:sp>
          <p:sp>
            <p:nvSpPr>
              <p:cNvPr id="98" name="Line 10"/>
              <p:cNvSpPr>
                <a:spLocks noChangeShapeType="1"/>
              </p:cNvSpPr>
              <p:nvPr/>
            </p:nvSpPr>
            <p:spPr bwMode="auto">
              <a:xfrm flipV="1">
                <a:off x="1248" y="1488"/>
                <a:ext cx="0" cy="288"/>
              </a:xfrm>
              <a:prstGeom prst="line">
                <a:avLst/>
              </a:prstGeom>
              <a:noFill/>
              <a:ln w="12700">
                <a:solidFill>
                  <a:schemeClr val="tx1"/>
                </a:solidFill>
                <a:round/>
                <a:headEnd/>
                <a:tailEnd/>
              </a:ln>
            </p:spPr>
            <p:txBody>
              <a:bodyPr/>
              <a:lstStyle/>
              <a:p>
                <a:endParaRPr lang="en-US"/>
              </a:p>
            </p:txBody>
          </p:sp>
          <p:sp>
            <p:nvSpPr>
              <p:cNvPr id="99" name="Line 11"/>
              <p:cNvSpPr>
                <a:spLocks noChangeShapeType="1"/>
              </p:cNvSpPr>
              <p:nvPr/>
            </p:nvSpPr>
            <p:spPr bwMode="auto">
              <a:xfrm flipH="1">
                <a:off x="1056" y="1488"/>
                <a:ext cx="192" cy="0"/>
              </a:xfrm>
              <a:prstGeom prst="line">
                <a:avLst/>
              </a:prstGeom>
              <a:noFill/>
              <a:ln w="12700">
                <a:solidFill>
                  <a:schemeClr val="tx1"/>
                </a:solidFill>
                <a:round/>
                <a:headEnd/>
                <a:tailEnd/>
              </a:ln>
            </p:spPr>
            <p:txBody>
              <a:bodyPr/>
              <a:lstStyle/>
              <a:p>
                <a:endParaRPr lang="en-US"/>
              </a:p>
            </p:txBody>
          </p:sp>
          <p:sp>
            <p:nvSpPr>
              <p:cNvPr id="100" name="Line 12"/>
              <p:cNvSpPr>
                <a:spLocks noChangeShapeType="1"/>
              </p:cNvSpPr>
              <p:nvPr/>
            </p:nvSpPr>
            <p:spPr bwMode="auto">
              <a:xfrm flipH="1">
                <a:off x="960" y="1488"/>
                <a:ext cx="96" cy="192"/>
              </a:xfrm>
              <a:prstGeom prst="line">
                <a:avLst/>
              </a:prstGeom>
              <a:noFill/>
              <a:ln w="12700">
                <a:solidFill>
                  <a:schemeClr val="tx1"/>
                </a:solidFill>
                <a:round/>
                <a:headEnd/>
                <a:tailEnd/>
              </a:ln>
            </p:spPr>
            <p:txBody>
              <a:bodyPr/>
              <a:lstStyle/>
              <a:p>
                <a:endParaRPr lang="en-US"/>
              </a:p>
            </p:txBody>
          </p:sp>
          <p:sp>
            <p:nvSpPr>
              <p:cNvPr id="101" name="Line 13"/>
              <p:cNvSpPr>
                <a:spLocks noChangeShapeType="1"/>
              </p:cNvSpPr>
              <p:nvPr/>
            </p:nvSpPr>
            <p:spPr bwMode="auto">
              <a:xfrm>
                <a:off x="960" y="1680"/>
                <a:ext cx="0" cy="240"/>
              </a:xfrm>
              <a:prstGeom prst="line">
                <a:avLst/>
              </a:prstGeom>
              <a:noFill/>
              <a:ln w="12700">
                <a:solidFill>
                  <a:schemeClr val="tx1"/>
                </a:solidFill>
                <a:round/>
                <a:headEnd/>
                <a:tailEnd/>
              </a:ln>
            </p:spPr>
            <p:txBody>
              <a:bodyPr/>
              <a:lstStyle/>
              <a:p>
                <a:endParaRPr lang="en-US"/>
              </a:p>
            </p:txBody>
          </p:sp>
          <p:sp>
            <p:nvSpPr>
              <p:cNvPr id="102" name="Line 14"/>
              <p:cNvSpPr>
                <a:spLocks noChangeShapeType="1"/>
              </p:cNvSpPr>
              <p:nvPr/>
            </p:nvSpPr>
            <p:spPr bwMode="auto">
              <a:xfrm>
                <a:off x="1056" y="1488"/>
                <a:ext cx="0" cy="192"/>
              </a:xfrm>
              <a:prstGeom prst="line">
                <a:avLst/>
              </a:prstGeom>
              <a:noFill/>
              <a:ln w="12700">
                <a:solidFill>
                  <a:schemeClr val="tx1"/>
                </a:solidFill>
                <a:round/>
                <a:headEnd/>
                <a:tailEnd/>
              </a:ln>
            </p:spPr>
            <p:txBody>
              <a:bodyPr/>
              <a:lstStyle/>
              <a:p>
                <a:endParaRPr lang="en-US"/>
              </a:p>
            </p:txBody>
          </p:sp>
          <p:sp>
            <p:nvSpPr>
              <p:cNvPr id="103" name="Line 15"/>
              <p:cNvSpPr>
                <a:spLocks noChangeShapeType="1"/>
              </p:cNvSpPr>
              <p:nvPr/>
            </p:nvSpPr>
            <p:spPr bwMode="auto">
              <a:xfrm>
                <a:off x="960" y="1680"/>
                <a:ext cx="192" cy="0"/>
              </a:xfrm>
              <a:prstGeom prst="line">
                <a:avLst/>
              </a:prstGeom>
              <a:noFill/>
              <a:ln w="12700">
                <a:solidFill>
                  <a:schemeClr val="tx1"/>
                </a:solidFill>
                <a:round/>
                <a:headEnd/>
                <a:tailEnd/>
              </a:ln>
            </p:spPr>
            <p:txBody>
              <a:bodyPr/>
              <a:lstStyle/>
              <a:p>
                <a:endParaRPr lang="en-US"/>
              </a:p>
            </p:txBody>
          </p:sp>
          <p:sp>
            <p:nvSpPr>
              <p:cNvPr id="104" name="Line 16"/>
              <p:cNvSpPr>
                <a:spLocks noChangeShapeType="1"/>
              </p:cNvSpPr>
              <p:nvPr/>
            </p:nvSpPr>
            <p:spPr bwMode="auto">
              <a:xfrm>
                <a:off x="960" y="1920"/>
                <a:ext cx="144" cy="0"/>
              </a:xfrm>
              <a:prstGeom prst="line">
                <a:avLst/>
              </a:prstGeom>
              <a:noFill/>
              <a:ln w="12700">
                <a:solidFill>
                  <a:schemeClr val="tx1"/>
                </a:solidFill>
                <a:round/>
                <a:headEnd/>
                <a:tailEnd/>
              </a:ln>
            </p:spPr>
            <p:txBody>
              <a:bodyPr/>
              <a:lstStyle/>
              <a:p>
                <a:endParaRPr lang="en-US"/>
              </a:p>
            </p:txBody>
          </p:sp>
          <p:sp>
            <p:nvSpPr>
              <p:cNvPr id="105" name="Freeform 17"/>
              <p:cNvSpPr>
                <a:spLocks/>
              </p:cNvSpPr>
              <p:nvPr/>
            </p:nvSpPr>
            <p:spPr bwMode="auto">
              <a:xfrm>
                <a:off x="1115" y="1780"/>
                <a:ext cx="149" cy="142"/>
              </a:xfrm>
              <a:custGeom>
                <a:avLst/>
                <a:gdLst>
                  <a:gd name="T0" fmla="*/ 0 w 149"/>
                  <a:gd name="T1" fmla="*/ 142 h 142"/>
                  <a:gd name="T2" fmla="*/ 37 w 149"/>
                  <a:gd name="T3" fmla="*/ 45 h 142"/>
                  <a:gd name="T4" fmla="*/ 59 w 149"/>
                  <a:gd name="T5" fmla="*/ 23 h 142"/>
                  <a:gd name="T6" fmla="*/ 104 w 149"/>
                  <a:gd name="T7" fmla="*/ 8 h 142"/>
                  <a:gd name="T8" fmla="*/ 149 w 149"/>
                  <a:gd name="T9" fmla="*/ 0 h 142"/>
                  <a:gd name="T10" fmla="*/ 0 60000 65536"/>
                  <a:gd name="T11" fmla="*/ 0 60000 65536"/>
                  <a:gd name="T12" fmla="*/ 0 60000 65536"/>
                  <a:gd name="T13" fmla="*/ 0 60000 65536"/>
                  <a:gd name="T14" fmla="*/ 0 60000 65536"/>
                  <a:gd name="T15" fmla="*/ 0 w 149"/>
                  <a:gd name="T16" fmla="*/ 0 h 142"/>
                  <a:gd name="T17" fmla="*/ 149 w 149"/>
                  <a:gd name="T18" fmla="*/ 142 h 142"/>
                </a:gdLst>
                <a:ahLst/>
                <a:cxnLst>
                  <a:cxn ang="T10">
                    <a:pos x="T0" y="T1"/>
                  </a:cxn>
                  <a:cxn ang="T11">
                    <a:pos x="T2" y="T3"/>
                  </a:cxn>
                  <a:cxn ang="T12">
                    <a:pos x="T4" y="T5"/>
                  </a:cxn>
                  <a:cxn ang="T13">
                    <a:pos x="T6" y="T7"/>
                  </a:cxn>
                  <a:cxn ang="T14">
                    <a:pos x="T8" y="T9"/>
                  </a:cxn>
                </a:cxnLst>
                <a:rect l="T15" t="T16" r="T17" b="T18"/>
                <a:pathLst>
                  <a:path w="149" h="142">
                    <a:moveTo>
                      <a:pt x="0" y="142"/>
                    </a:moveTo>
                    <a:cubicBezTo>
                      <a:pt x="4" y="125"/>
                      <a:pt x="28" y="60"/>
                      <a:pt x="37" y="45"/>
                    </a:cubicBezTo>
                    <a:cubicBezTo>
                      <a:pt x="43" y="36"/>
                      <a:pt x="50" y="28"/>
                      <a:pt x="59" y="23"/>
                    </a:cubicBezTo>
                    <a:cubicBezTo>
                      <a:pt x="73" y="15"/>
                      <a:pt x="104" y="8"/>
                      <a:pt x="104" y="8"/>
                    </a:cubicBezTo>
                    <a:cubicBezTo>
                      <a:pt x="141" y="17"/>
                      <a:pt x="127" y="22"/>
                      <a:pt x="149" y="0"/>
                    </a:cubicBezTo>
                  </a:path>
                </a:pathLst>
              </a:custGeom>
              <a:noFill/>
              <a:ln w="12700">
                <a:solidFill>
                  <a:schemeClr val="tx1"/>
                </a:solidFill>
                <a:round/>
                <a:headEnd/>
                <a:tailEnd/>
              </a:ln>
            </p:spPr>
            <p:txBody>
              <a:bodyPr/>
              <a:lstStyle/>
              <a:p>
                <a:endParaRPr lang="en-US"/>
              </a:p>
            </p:txBody>
          </p:sp>
          <p:sp>
            <p:nvSpPr>
              <p:cNvPr id="106" name="AutoShape 18"/>
              <p:cNvSpPr>
                <a:spLocks noChangeArrowheads="1"/>
              </p:cNvSpPr>
              <p:nvPr/>
            </p:nvSpPr>
            <p:spPr bwMode="auto">
              <a:xfrm>
                <a:off x="1152" y="1776"/>
                <a:ext cx="192" cy="19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12700">
                <a:solidFill>
                  <a:schemeClr val="tx1"/>
                </a:solidFill>
                <a:round/>
                <a:headEnd/>
                <a:tailEnd/>
              </a:ln>
            </p:spPr>
            <p:txBody>
              <a:bodyPr wrap="none" anchor="ctr"/>
              <a:lstStyle/>
              <a:p>
                <a:endParaRPr lang="en-US"/>
              </a:p>
            </p:txBody>
          </p:sp>
          <p:sp>
            <p:nvSpPr>
              <p:cNvPr id="107" name="AutoShape 19"/>
              <p:cNvSpPr>
                <a:spLocks noChangeArrowheads="1"/>
              </p:cNvSpPr>
              <p:nvPr/>
            </p:nvSpPr>
            <p:spPr bwMode="auto">
              <a:xfrm>
                <a:off x="1632" y="1776"/>
                <a:ext cx="192" cy="19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12700">
                <a:solidFill>
                  <a:schemeClr val="tx1"/>
                </a:solidFill>
                <a:round/>
                <a:headEnd/>
                <a:tailEnd/>
              </a:ln>
            </p:spPr>
            <p:txBody>
              <a:bodyPr wrap="none" anchor="ctr"/>
              <a:lstStyle/>
              <a:p>
                <a:endParaRPr lang="en-US"/>
              </a:p>
            </p:txBody>
          </p:sp>
          <p:sp>
            <p:nvSpPr>
              <p:cNvPr id="108" name="AutoShape 20"/>
              <p:cNvSpPr>
                <a:spLocks noChangeArrowheads="1"/>
              </p:cNvSpPr>
              <p:nvPr/>
            </p:nvSpPr>
            <p:spPr bwMode="auto">
              <a:xfrm>
                <a:off x="1824" y="1776"/>
                <a:ext cx="192" cy="19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12700">
                <a:solidFill>
                  <a:schemeClr val="tx1"/>
                </a:solidFill>
                <a:round/>
                <a:headEnd/>
                <a:tailEnd/>
              </a:ln>
            </p:spPr>
            <p:txBody>
              <a:bodyPr wrap="none" anchor="ctr"/>
              <a:lstStyle/>
              <a:p>
                <a:endParaRPr lang="en-US"/>
              </a:p>
            </p:txBody>
          </p:sp>
          <p:sp>
            <p:nvSpPr>
              <p:cNvPr id="109" name="Line 21"/>
              <p:cNvSpPr>
                <a:spLocks noChangeShapeType="1"/>
              </p:cNvSpPr>
              <p:nvPr/>
            </p:nvSpPr>
            <p:spPr bwMode="auto">
              <a:xfrm flipH="1">
                <a:off x="1824" y="1392"/>
                <a:ext cx="480" cy="384"/>
              </a:xfrm>
              <a:prstGeom prst="line">
                <a:avLst/>
              </a:prstGeom>
              <a:noFill/>
              <a:ln w="12700">
                <a:solidFill>
                  <a:schemeClr val="tx1"/>
                </a:solidFill>
                <a:round/>
                <a:headEnd/>
                <a:tailEnd/>
              </a:ln>
            </p:spPr>
            <p:txBody>
              <a:bodyPr/>
              <a:lstStyle/>
              <a:p>
                <a:endParaRPr lang="en-US"/>
              </a:p>
            </p:txBody>
          </p:sp>
        </p:grpSp>
        <p:grpSp>
          <p:nvGrpSpPr>
            <p:cNvPr id="6" name="Group 22"/>
            <p:cNvGrpSpPr>
              <a:grpSpLocks/>
            </p:cNvGrpSpPr>
            <p:nvPr/>
          </p:nvGrpSpPr>
          <p:grpSpPr bwMode="auto">
            <a:xfrm>
              <a:off x="4572005" y="838200"/>
              <a:ext cx="2133601" cy="1295400"/>
              <a:chOff x="960" y="1152"/>
              <a:chExt cx="1344" cy="816"/>
            </a:xfrm>
          </p:grpSpPr>
          <p:sp>
            <p:nvSpPr>
              <p:cNvPr id="72" name="Line 23"/>
              <p:cNvSpPr>
                <a:spLocks noChangeShapeType="1"/>
              </p:cNvSpPr>
              <p:nvPr/>
            </p:nvSpPr>
            <p:spPr bwMode="auto">
              <a:xfrm>
                <a:off x="1371" y="1536"/>
                <a:ext cx="240" cy="240"/>
              </a:xfrm>
              <a:prstGeom prst="line">
                <a:avLst/>
              </a:prstGeom>
              <a:noFill/>
              <a:ln w="12700">
                <a:solidFill>
                  <a:schemeClr val="tx1"/>
                </a:solidFill>
                <a:round/>
                <a:headEnd/>
                <a:tailEnd/>
              </a:ln>
            </p:spPr>
            <p:txBody>
              <a:bodyPr/>
              <a:lstStyle/>
              <a:p>
                <a:endParaRPr lang="en-US"/>
              </a:p>
            </p:txBody>
          </p:sp>
          <p:sp>
            <p:nvSpPr>
              <p:cNvPr id="73" name="Line 24"/>
              <p:cNvSpPr>
                <a:spLocks noChangeShapeType="1"/>
              </p:cNvSpPr>
              <p:nvPr/>
            </p:nvSpPr>
            <p:spPr bwMode="auto">
              <a:xfrm flipV="1">
                <a:off x="1584" y="1152"/>
                <a:ext cx="576" cy="192"/>
              </a:xfrm>
              <a:prstGeom prst="line">
                <a:avLst/>
              </a:prstGeom>
              <a:noFill/>
              <a:ln w="12700">
                <a:solidFill>
                  <a:schemeClr val="tx1"/>
                </a:solidFill>
                <a:round/>
                <a:headEnd/>
                <a:tailEnd/>
              </a:ln>
            </p:spPr>
            <p:txBody>
              <a:bodyPr/>
              <a:lstStyle/>
              <a:p>
                <a:endParaRPr lang="en-US"/>
              </a:p>
            </p:txBody>
          </p:sp>
          <p:sp>
            <p:nvSpPr>
              <p:cNvPr id="74" name="Line 25"/>
              <p:cNvSpPr>
                <a:spLocks noChangeShapeType="1"/>
              </p:cNvSpPr>
              <p:nvPr/>
            </p:nvSpPr>
            <p:spPr bwMode="auto">
              <a:xfrm>
                <a:off x="2160" y="1152"/>
                <a:ext cx="144" cy="240"/>
              </a:xfrm>
              <a:prstGeom prst="line">
                <a:avLst/>
              </a:prstGeom>
              <a:noFill/>
              <a:ln w="12700">
                <a:solidFill>
                  <a:schemeClr val="tx1"/>
                </a:solidFill>
                <a:round/>
                <a:headEnd/>
                <a:tailEnd/>
              </a:ln>
            </p:spPr>
            <p:txBody>
              <a:bodyPr/>
              <a:lstStyle/>
              <a:p>
                <a:endParaRPr lang="en-US"/>
              </a:p>
            </p:txBody>
          </p:sp>
          <p:sp>
            <p:nvSpPr>
              <p:cNvPr id="75" name="Line 26"/>
              <p:cNvSpPr>
                <a:spLocks noChangeShapeType="1"/>
              </p:cNvSpPr>
              <p:nvPr/>
            </p:nvSpPr>
            <p:spPr bwMode="auto">
              <a:xfrm>
                <a:off x="1584" y="1776"/>
                <a:ext cx="336" cy="0"/>
              </a:xfrm>
              <a:prstGeom prst="line">
                <a:avLst/>
              </a:prstGeom>
              <a:noFill/>
              <a:ln w="12700">
                <a:solidFill>
                  <a:schemeClr val="tx1"/>
                </a:solidFill>
                <a:round/>
                <a:headEnd/>
                <a:tailEnd/>
              </a:ln>
            </p:spPr>
            <p:txBody>
              <a:bodyPr/>
              <a:lstStyle/>
              <a:p>
                <a:endParaRPr lang="en-US"/>
              </a:p>
            </p:txBody>
          </p:sp>
          <p:sp>
            <p:nvSpPr>
              <p:cNvPr id="76" name="Line 27"/>
              <p:cNvSpPr>
                <a:spLocks noChangeShapeType="1"/>
              </p:cNvSpPr>
              <p:nvPr/>
            </p:nvSpPr>
            <p:spPr bwMode="auto">
              <a:xfrm flipH="1">
                <a:off x="1344" y="1344"/>
                <a:ext cx="240" cy="192"/>
              </a:xfrm>
              <a:prstGeom prst="line">
                <a:avLst/>
              </a:prstGeom>
              <a:noFill/>
              <a:ln w="12700">
                <a:solidFill>
                  <a:schemeClr val="tx1"/>
                </a:solidFill>
                <a:round/>
                <a:headEnd/>
                <a:tailEnd/>
              </a:ln>
            </p:spPr>
            <p:txBody>
              <a:bodyPr/>
              <a:lstStyle/>
              <a:p>
                <a:endParaRPr lang="en-US"/>
              </a:p>
            </p:txBody>
          </p:sp>
          <p:sp>
            <p:nvSpPr>
              <p:cNvPr id="77" name="Oval 28"/>
              <p:cNvSpPr>
                <a:spLocks noChangeArrowheads="1"/>
              </p:cNvSpPr>
              <p:nvPr/>
            </p:nvSpPr>
            <p:spPr bwMode="auto">
              <a:xfrm>
                <a:off x="1248" y="1584"/>
                <a:ext cx="240" cy="192"/>
              </a:xfrm>
              <a:prstGeom prst="ellipse">
                <a:avLst/>
              </a:prstGeom>
              <a:noFill/>
              <a:ln w="12700">
                <a:solidFill>
                  <a:schemeClr val="tx1"/>
                </a:solidFill>
                <a:round/>
                <a:headEnd/>
                <a:tailEnd/>
              </a:ln>
            </p:spPr>
            <p:txBody>
              <a:bodyPr wrap="none" anchor="ctr"/>
              <a:lstStyle/>
              <a:p>
                <a:endParaRPr lang="en-US"/>
              </a:p>
            </p:txBody>
          </p:sp>
          <p:sp>
            <p:nvSpPr>
              <p:cNvPr id="78" name="Line 29"/>
              <p:cNvSpPr>
                <a:spLocks noChangeShapeType="1"/>
              </p:cNvSpPr>
              <p:nvPr/>
            </p:nvSpPr>
            <p:spPr bwMode="auto">
              <a:xfrm>
                <a:off x="1248" y="1776"/>
                <a:ext cx="768" cy="0"/>
              </a:xfrm>
              <a:prstGeom prst="line">
                <a:avLst/>
              </a:prstGeom>
              <a:noFill/>
              <a:ln w="28575">
                <a:solidFill>
                  <a:schemeClr val="tx1"/>
                </a:solidFill>
                <a:round/>
                <a:headEnd/>
                <a:tailEnd/>
              </a:ln>
            </p:spPr>
            <p:txBody>
              <a:bodyPr/>
              <a:lstStyle/>
              <a:p>
                <a:endParaRPr lang="en-US"/>
              </a:p>
            </p:txBody>
          </p:sp>
          <p:sp>
            <p:nvSpPr>
              <p:cNvPr id="79" name="Line 30"/>
              <p:cNvSpPr>
                <a:spLocks noChangeShapeType="1"/>
              </p:cNvSpPr>
              <p:nvPr/>
            </p:nvSpPr>
            <p:spPr bwMode="auto">
              <a:xfrm flipV="1">
                <a:off x="1248" y="1488"/>
                <a:ext cx="0" cy="288"/>
              </a:xfrm>
              <a:prstGeom prst="line">
                <a:avLst/>
              </a:prstGeom>
              <a:noFill/>
              <a:ln w="12700">
                <a:solidFill>
                  <a:schemeClr val="tx1"/>
                </a:solidFill>
                <a:round/>
                <a:headEnd/>
                <a:tailEnd/>
              </a:ln>
            </p:spPr>
            <p:txBody>
              <a:bodyPr/>
              <a:lstStyle/>
              <a:p>
                <a:endParaRPr lang="en-US"/>
              </a:p>
            </p:txBody>
          </p:sp>
          <p:sp>
            <p:nvSpPr>
              <p:cNvPr id="80" name="Line 31"/>
              <p:cNvSpPr>
                <a:spLocks noChangeShapeType="1"/>
              </p:cNvSpPr>
              <p:nvPr/>
            </p:nvSpPr>
            <p:spPr bwMode="auto">
              <a:xfrm flipH="1">
                <a:off x="1056" y="1488"/>
                <a:ext cx="192" cy="0"/>
              </a:xfrm>
              <a:prstGeom prst="line">
                <a:avLst/>
              </a:prstGeom>
              <a:noFill/>
              <a:ln w="12700">
                <a:solidFill>
                  <a:schemeClr val="tx1"/>
                </a:solidFill>
                <a:round/>
                <a:headEnd/>
                <a:tailEnd/>
              </a:ln>
            </p:spPr>
            <p:txBody>
              <a:bodyPr/>
              <a:lstStyle/>
              <a:p>
                <a:endParaRPr lang="en-US"/>
              </a:p>
            </p:txBody>
          </p:sp>
          <p:sp>
            <p:nvSpPr>
              <p:cNvPr id="81" name="Line 32"/>
              <p:cNvSpPr>
                <a:spLocks noChangeShapeType="1"/>
              </p:cNvSpPr>
              <p:nvPr/>
            </p:nvSpPr>
            <p:spPr bwMode="auto">
              <a:xfrm flipH="1">
                <a:off x="960" y="1488"/>
                <a:ext cx="96" cy="192"/>
              </a:xfrm>
              <a:prstGeom prst="line">
                <a:avLst/>
              </a:prstGeom>
              <a:noFill/>
              <a:ln w="12700">
                <a:solidFill>
                  <a:schemeClr val="tx1"/>
                </a:solidFill>
                <a:round/>
                <a:headEnd/>
                <a:tailEnd/>
              </a:ln>
            </p:spPr>
            <p:txBody>
              <a:bodyPr/>
              <a:lstStyle/>
              <a:p>
                <a:endParaRPr lang="en-US"/>
              </a:p>
            </p:txBody>
          </p:sp>
          <p:sp>
            <p:nvSpPr>
              <p:cNvPr id="82" name="Line 33"/>
              <p:cNvSpPr>
                <a:spLocks noChangeShapeType="1"/>
              </p:cNvSpPr>
              <p:nvPr/>
            </p:nvSpPr>
            <p:spPr bwMode="auto">
              <a:xfrm>
                <a:off x="960" y="1680"/>
                <a:ext cx="0" cy="240"/>
              </a:xfrm>
              <a:prstGeom prst="line">
                <a:avLst/>
              </a:prstGeom>
              <a:noFill/>
              <a:ln w="12700">
                <a:solidFill>
                  <a:schemeClr val="tx1"/>
                </a:solidFill>
                <a:round/>
                <a:headEnd/>
                <a:tailEnd/>
              </a:ln>
            </p:spPr>
            <p:txBody>
              <a:bodyPr/>
              <a:lstStyle/>
              <a:p>
                <a:endParaRPr lang="en-US"/>
              </a:p>
            </p:txBody>
          </p:sp>
          <p:sp>
            <p:nvSpPr>
              <p:cNvPr id="83" name="Line 34"/>
              <p:cNvSpPr>
                <a:spLocks noChangeShapeType="1"/>
              </p:cNvSpPr>
              <p:nvPr/>
            </p:nvSpPr>
            <p:spPr bwMode="auto">
              <a:xfrm>
                <a:off x="1056" y="1488"/>
                <a:ext cx="0" cy="192"/>
              </a:xfrm>
              <a:prstGeom prst="line">
                <a:avLst/>
              </a:prstGeom>
              <a:noFill/>
              <a:ln w="12700">
                <a:solidFill>
                  <a:schemeClr val="tx1"/>
                </a:solidFill>
                <a:round/>
                <a:headEnd/>
                <a:tailEnd/>
              </a:ln>
            </p:spPr>
            <p:txBody>
              <a:bodyPr/>
              <a:lstStyle/>
              <a:p>
                <a:endParaRPr lang="en-US"/>
              </a:p>
            </p:txBody>
          </p:sp>
          <p:sp>
            <p:nvSpPr>
              <p:cNvPr id="84" name="Line 35"/>
              <p:cNvSpPr>
                <a:spLocks noChangeShapeType="1"/>
              </p:cNvSpPr>
              <p:nvPr/>
            </p:nvSpPr>
            <p:spPr bwMode="auto">
              <a:xfrm>
                <a:off x="960" y="1680"/>
                <a:ext cx="192" cy="0"/>
              </a:xfrm>
              <a:prstGeom prst="line">
                <a:avLst/>
              </a:prstGeom>
              <a:noFill/>
              <a:ln w="12700">
                <a:solidFill>
                  <a:schemeClr val="tx1"/>
                </a:solidFill>
                <a:round/>
                <a:headEnd/>
                <a:tailEnd/>
              </a:ln>
            </p:spPr>
            <p:txBody>
              <a:bodyPr/>
              <a:lstStyle/>
              <a:p>
                <a:endParaRPr lang="en-US"/>
              </a:p>
            </p:txBody>
          </p:sp>
          <p:sp>
            <p:nvSpPr>
              <p:cNvPr id="85" name="Line 36"/>
              <p:cNvSpPr>
                <a:spLocks noChangeShapeType="1"/>
              </p:cNvSpPr>
              <p:nvPr/>
            </p:nvSpPr>
            <p:spPr bwMode="auto">
              <a:xfrm>
                <a:off x="960" y="1920"/>
                <a:ext cx="144" cy="0"/>
              </a:xfrm>
              <a:prstGeom prst="line">
                <a:avLst/>
              </a:prstGeom>
              <a:noFill/>
              <a:ln w="12700">
                <a:solidFill>
                  <a:schemeClr val="tx1"/>
                </a:solidFill>
                <a:round/>
                <a:headEnd/>
                <a:tailEnd/>
              </a:ln>
            </p:spPr>
            <p:txBody>
              <a:bodyPr/>
              <a:lstStyle/>
              <a:p>
                <a:endParaRPr lang="en-US"/>
              </a:p>
            </p:txBody>
          </p:sp>
          <p:sp>
            <p:nvSpPr>
              <p:cNvPr id="86" name="Freeform 37"/>
              <p:cNvSpPr>
                <a:spLocks/>
              </p:cNvSpPr>
              <p:nvPr/>
            </p:nvSpPr>
            <p:spPr bwMode="auto">
              <a:xfrm>
                <a:off x="1115" y="1780"/>
                <a:ext cx="149" cy="142"/>
              </a:xfrm>
              <a:custGeom>
                <a:avLst/>
                <a:gdLst>
                  <a:gd name="T0" fmla="*/ 0 w 149"/>
                  <a:gd name="T1" fmla="*/ 142 h 142"/>
                  <a:gd name="T2" fmla="*/ 37 w 149"/>
                  <a:gd name="T3" fmla="*/ 45 h 142"/>
                  <a:gd name="T4" fmla="*/ 59 w 149"/>
                  <a:gd name="T5" fmla="*/ 23 h 142"/>
                  <a:gd name="T6" fmla="*/ 104 w 149"/>
                  <a:gd name="T7" fmla="*/ 8 h 142"/>
                  <a:gd name="T8" fmla="*/ 149 w 149"/>
                  <a:gd name="T9" fmla="*/ 0 h 142"/>
                  <a:gd name="T10" fmla="*/ 0 60000 65536"/>
                  <a:gd name="T11" fmla="*/ 0 60000 65536"/>
                  <a:gd name="T12" fmla="*/ 0 60000 65536"/>
                  <a:gd name="T13" fmla="*/ 0 60000 65536"/>
                  <a:gd name="T14" fmla="*/ 0 60000 65536"/>
                  <a:gd name="T15" fmla="*/ 0 w 149"/>
                  <a:gd name="T16" fmla="*/ 0 h 142"/>
                  <a:gd name="T17" fmla="*/ 149 w 149"/>
                  <a:gd name="T18" fmla="*/ 142 h 142"/>
                </a:gdLst>
                <a:ahLst/>
                <a:cxnLst>
                  <a:cxn ang="T10">
                    <a:pos x="T0" y="T1"/>
                  </a:cxn>
                  <a:cxn ang="T11">
                    <a:pos x="T2" y="T3"/>
                  </a:cxn>
                  <a:cxn ang="T12">
                    <a:pos x="T4" y="T5"/>
                  </a:cxn>
                  <a:cxn ang="T13">
                    <a:pos x="T6" y="T7"/>
                  </a:cxn>
                  <a:cxn ang="T14">
                    <a:pos x="T8" y="T9"/>
                  </a:cxn>
                </a:cxnLst>
                <a:rect l="T15" t="T16" r="T17" b="T18"/>
                <a:pathLst>
                  <a:path w="149" h="142">
                    <a:moveTo>
                      <a:pt x="0" y="142"/>
                    </a:moveTo>
                    <a:cubicBezTo>
                      <a:pt x="4" y="125"/>
                      <a:pt x="28" y="60"/>
                      <a:pt x="37" y="45"/>
                    </a:cubicBezTo>
                    <a:cubicBezTo>
                      <a:pt x="43" y="36"/>
                      <a:pt x="50" y="28"/>
                      <a:pt x="59" y="23"/>
                    </a:cubicBezTo>
                    <a:cubicBezTo>
                      <a:pt x="73" y="15"/>
                      <a:pt x="104" y="8"/>
                      <a:pt x="104" y="8"/>
                    </a:cubicBezTo>
                    <a:cubicBezTo>
                      <a:pt x="141" y="17"/>
                      <a:pt x="127" y="22"/>
                      <a:pt x="149" y="0"/>
                    </a:cubicBezTo>
                  </a:path>
                </a:pathLst>
              </a:custGeom>
              <a:noFill/>
              <a:ln w="12700">
                <a:solidFill>
                  <a:schemeClr val="tx1"/>
                </a:solidFill>
                <a:round/>
                <a:headEnd/>
                <a:tailEnd/>
              </a:ln>
            </p:spPr>
            <p:txBody>
              <a:bodyPr/>
              <a:lstStyle/>
              <a:p>
                <a:endParaRPr lang="en-US"/>
              </a:p>
            </p:txBody>
          </p:sp>
          <p:sp>
            <p:nvSpPr>
              <p:cNvPr id="87" name="AutoShape 38"/>
              <p:cNvSpPr>
                <a:spLocks noChangeArrowheads="1"/>
              </p:cNvSpPr>
              <p:nvPr/>
            </p:nvSpPr>
            <p:spPr bwMode="auto">
              <a:xfrm>
                <a:off x="1152" y="1776"/>
                <a:ext cx="192" cy="19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12700">
                <a:solidFill>
                  <a:schemeClr val="tx1"/>
                </a:solidFill>
                <a:round/>
                <a:headEnd/>
                <a:tailEnd/>
              </a:ln>
            </p:spPr>
            <p:txBody>
              <a:bodyPr wrap="none" anchor="ctr"/>
              <a:lstStyle/>
              <a:p>
                <a:endParaRPr lang="en-US"/>
              </a:p>
            </p:txBody>
          </p:sp>
          <p:sp>
            <p:nvSpPr>
              <p:cNvPr id="88" name="AutoShape 39"/>
              <p:cNvSpPr>
                <a:spLocks noChangeArrowheads="1"/>
              </p:cNvSpPr>
              <p:nvPr/>
            </p:nvSpPr>
            <p:spPr bwMode="auto">
              <a:xfrm>
                <a:off x="1632" y="1776"/>
                <a:ext cx="192" cy="19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12700">
                <a:solidFill>
                  <a:schemeClr val="tx1"/>
                </a:solidFill>
                <a:round/>
                <a:headEnd/>
                <a:tailEnd/>
              </a:ln>
            </p:spPr>
            <p:txBody>
              <a:bodyPr wrap="none" anchor="ctr"/>
              <a:lstStyle/>
              <a:p>
                <a:endParaRPr lang="en-US"/>
              </a:p>
            </p:txBody>
          </p:sp>
          <p:sp>
            <p:nvSpPr>
              <p:cNvPr id="89" name="AutoShape 40"/>
              <p:cNvSpPr>
                <a:spLocks noChangeArrowheads="1"/>
              </p:cNvSpPr>
              <p:nvPr/>
            </p:nvSpPr>
            <p:spPr bwMode="auto">
              <a:xfrm>
                <a:off x="1824" y="1776"/>
                <a:ext cx="192" cy="19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12700">
                <a:solidFill>
                  <a:schemeClr val="tx1"/>
                </a:solidFill>
                <a:round/>
                <a:headEnd/>
                <a:tailEnd/>
              </a:ln>
            </p:spPr>
            <p:txBody>
              <a:bodyPr wrap="none" anchor="ctr"/>
              <a:lstStyle/>
              <a:p>
                <a:endParaRPr lang="en-US"/>
              </a:p>
            </p:txBody>
          </p:sp>
          <p:sp>
            <p:nvSpPr>
              <p:cNvPr id="90" name="Line 41"/>
              <p:cNvSpPr>
                <a:spLocks noChangeShapeType="1"/>
              </p:cNvSpPr>
              <p:nvPr/>
            </p:nvSpPr>
            <p:spPr bwMode="auto">
              <a:xfrm flipH="1">
                <a:off x="1824" y="1392"/>
                <a:ext cx="480" cy="384"/>
              </a:xfrm>
              <a:prstGeom prst="line">
                <a:avLst/>
              </a:prstGeom>
              <a:noFill/>
              <a:ln w="12700">
                <a:solidFill>
                  <a:schemeClr val="tx1"/>
                </a:solidFill>
                <a:round/>
                <a:headEnd/>
                <a:tailEnd/>
              </a:ln>
            </p:spPr>
            <p:txBody>
              <a:bodyPr/>
              <a:lstStyle/>
              <a:p>
                <a:endParaRPr lang="en-US"/>
              </a:p>
            </p:txBody>
          </p:sp>
        </p:grpSp>
        <p:grpSp>
          <p:nvGrpSpPr>
            <p:cNvPr id="7" name="Group 42"/>
            <p:cNvGrpSpPr>
              <a:grpSpLocks/>
            </p:cNvGrpSpPr>
            <p:nvPr/>
          </p:nvGrpSpPr>
          <p:grpSpPr bwMode="auto">
            <a:xfrm>
              <a:off x="2362205" y="838200"/>
              <a:ext cx="2133601" cy="1295400"/>
              <a:chOff x="960" y="1152"/>
              <a:chExt cx="1344" cy="816"/>
            </a:xfrm>
          </p:grpSpPr>
          <p:sp>
            <p:nvSpPr>
              <p:cNvPr id="53" name="Line 43"/>
              <p:cNvSpPr>
                <a:spLocks noChangeShapeType="1"/>
              </p:cNvSpPr>
              <p:nvPr/>
            </p:nvSpPr>
            <p:spPr bwMode="auto">
              <a:xfrm>
                <a:off x="1371" y="1536"/>
                <a:ext cx="240" cy="240"/>
              </a:xfrm>
              <a:prstGeom prst="line">
                <a:avLst/>
              </a:prstGeom>
              <a:noFill/>
              <a:ln w="12700">
                <a:solidFill>
                  <a:schemeClr val="tx1"/>
                </a:solidFill>
                <a:round/>
                <a:headEnd/>
                <a:tailEnd/>
              </a:ln>
            </p:spPr>
            <p:txBody>
              <a:bodyPr/>
              <a:lstStyle/>
              <a:p>
                <a:endParaRPr lang="en-US"/>
              </a:p>
            </p:txBody>
          </p:sp>
          <p:sp>
            <p:nvSpPr>
              <p:cNvPr id="54" name="Line 44"/>
              <p:cNvSpPr>
                <a:spLocks noChangeShapeType="1"/>
              </p:cNvSpPr>
              <p:nvPr/>
            </p:nvSpPr>
            <p:spPr bwMode="auto">
              <a:xfrm flipV="1">
                <a:off x="1584" y="1152"/>
                <a:ext cx="576" cy="192"/>
              </a:xfrm>
              <a:prstGeom prst="line">
                <a:avLst/>
              </a:prstGeom>
              <a:noFill/>
              <a:ln w="12700">
                <a:solidFill>
                  <a:schemeClr val="tx1"/>
                </a:solidFill>
                <a:round/>
                <a:headEnd/>
                <a:tailEnd/>
              </a:ln>
            </p:spPr>
            <p:txBody>
              <a:bodyPr/>
              <a:lstStyle/>
              <a:p>
                <a:endParaRPr lang="en-US"/>
              </a:p>
            </p:txBody>
          </p:sp>
          <p:sp>
            <p:nvSpPr>
              <p:cNvPr id="55" name="Line 45"/>
              <p:cNvSpPr>
                <a:spLocks noChangeShapeType="1"/>
              </p:cNvSpPr>
              <p:nvPr/>
            </p:nvSpPr>
            <p:spPr bwMode="auto">
              <a:xfrm>
                <a:off x="2160" y="1152"/>
                <a:ext cx="144" cy="240"/>
              </a:xfrm>
              <a:prstGeom prst="line">
                <a:avLst/>
              </a:prstGeom>
              <a:noFill/>
              <a:ln w="12700">
                <a:solidFill>
                  <a:schemeClr val="tx1"/>
                </a:solidFill>
                <a:round/>
                <a:headEnd/>
                <a:tailEnd/>
              </a:ln>
            </p:spPr>
            <p:txBody>
              <a:bodyPr/>
              <a:lstStyle/>
              <a:p>
                <a:endParaRPr lang="en-US"/>
              </a:p>
            </p:txBody>
          </p:sp>
          <p:sp>
            <p:nvSpPr>
              <p:cNvPr id="56" name="Line 46"/>
              <p:cNvSpPr>
                <a:spLocks noChangeShapeType="1"/>
              </p:cNvSpPr>
              <p:nvPr/>
            </p:nvSpPr>
            <p:spPr bwMode="auto">
              <a:xfrm>
                <a:off x="1584" y="1776"/>
                <a:ext cx="336" cy="0"/>
              </a:xfrm>
              <a:prstGeom prst="line">
                <a:avLst/>
              </a:prstGeom>
              <a:noFill/>
              <a:ln w="12700">
                <a:solidFill>
                  <a:schemeClr val="tx1"/>
                </a:solidFill>
                <a:round/>
                <a:headEnd/>
                <a:tailEnd/>
              </a:ln>
            </p:spPr>
            <p:txBody>
              <a:bodyPr/>
              <a:lstStyle/>
              <a:p>
                <a:endParaRPr lang="en-US"/>
              </a:p>
            </p:txBody>
          </p:sp>
          <p:sp>
            <p:nvSpPr>
              <p:cNvPr id="57" name="Line 47"/>
              <p:cNvSpPr>
                <a:spLocks noChangeShapeType="1"/>
              </p:cNvSpPr>
              <p:nvPr/>
            </p:nvSpPr>
            <p:spPr bwMode="auto">
              <a:xfrm flipH="1">
                <a:off x="1344" y="1344"/>
                <a:ext cx="240" cy="192"/>
              </a:xfrm>
              <a:prstGeom prst="line">
                <a:avLst/>
              </a:prstGeom>
              <a:noFill/>
              <a:ln w="12700">
                <a:solidFill>
                  <a:schemeClr val="tx1"/>
                </a:solidFill>
                <a:round/>
                <a:headEnd/>
                <a:tailEnd/>
              </a:ln>
            </p:spPr>
            <p:txBody>
              <a:bodyPr/>
              <a:lstStyle/>
              <a:p>
                <a:endParaRPr lang="en-US"/>
              </a:p>
            </p:txBody>
          </p:sp>
          <p:sp>
            <p:nvSpPr>
              <p:cNvPr id="58" name="Oval 48"/>
              <p:cNvSpPr>
                <a:spLocks noChangeArrowheads="1"/>
              </p:cNvSpPr>
              <p:nvPr/>
            </p:nvSpPr>
            <p:spPr bwMode="auto">
              <a:xfrm>
                <a:off x="1248" y="1584"/>
                <a:ext cx="240" cy="192"/>
              </a:xfrm>
              <a:prstGeom prst="ellipse">
                <a:avLst/>
              </a:prstGeom>
              <a:noFill/>
              <a:ln w="12700">
                <a:solidFill>
                  <a:schemeClr val="tx1"/>
                </a:solidFill>
                <a:round/>
                <a:headEnd/>
                <a:tailEnd/>
              </a:ln>
            </p:spPr>
            <p:txBody>
              <a:bodyPr wrap="none" anchor="ctr"/>
              <a:lstStyle/>
              <a:p>
                <a:endParaRPr lang="en-US"/>
              </a:p>
            </p:txBody>
          </p:sp>
          <p:sp>
            <p:nvSpPr>
              <p:cNvPr id="59" name="Line 49"/>
              <p:cNvSpPr>
                <a:spLocks noChangeShapeType="1"/>
              </p:cNvSpPr>
              <p:nvPr/>
            </p:nvSpPr>
            <p:spPr bwMode="auto">
              <a:xfrm>
                <a:off x="1248" y="1776"/>
                <a:ext cx="768" cy="0"/>
              </a:xfrm>
              <a:prstGeom prst="line">
                <a:avLst/>
              </a:prstGeom>
              <a:noFill/>
              <a:ln w="28575">
                <a:solidFill>
                  <a:schemeClr val="tx1"/>
                </a:solidFill>
                <a:round/>
                <a:headEnd/>
                <a:tailEnd/>
              </a:ln>
            </p:spPr>
            <p:txBody>
              <a:bodyPr/>
              <a:lstStyle/>
              <a:p>
                <a:endParaRPr lang="en-US"/>
              </a:p>
            </p:txBody>
          </p:sp>
          <p:sp>
            <p:nvSpPr>
              <p:cNvPr id="60" name="Line 50"/>
              <p:cNvSpPr>
                <a:spLocks noChangeShapeType="1"/>
              </p:cNvSpPr>
              <p:nvPr/>
            </p:nvSpPr>
            <p:spPr bwMode="auto">
              <a:xfrm flipV="1">
                <a:off x="1248" y="1488"/>
                <a:ext cx="0" cy="288"/>
              </a:xfrm>
              <a:prstGeom prst="line">
                <a:avLst/>
              </a:prstGeom>
              <a:noFill/>
              <a:ln w="12700">
                <a:solidFill>
                  <a:schemeClr val="tx1"/>
                </a:solidFill>
                <a:round/>
                <a:headEnd/>
                <a:tailEnd/>
              </a:ln>
            </p:spPr>
            <p:txBody>
              <a:bodyPr/>
              <a:lstStyle/>
              <a:p>
                <a:endParaRPr lang="en-US"/>
              </a:p>
            </p:txBody>
          </p:sp>
          <p:sp>
            <p:nvSpPr>
              <p:cNvPr id="61" name="Line 51"/>
              <p:cNvSpPr>
                <a:spLocks noChangeShapeType="1"/>
              </p:cNvSpPr>
              <p:nvPr/>
            </p:nvSpPr>
            <p:spPr bwMode="auto">
              <a:xfrm flipH="1">
                <a:off x="1056" y="1488"/>
                <a:ext cx="192" cy="0"/>
              </a:xfrm>
              <a:prstGeom prst="line">
                <a:avLst/>
              </a:prstGeom>
              <a:noFill/>
              <a:ln w="12700">
                <a:solidFill>
                  <a:schemeClr val="tx1"/>
                </a:solidFill>
                <a:round/>
                <a:headEnd/>
                <a:tailEnd/>
              </a:ln>
            </p:spPr>
            <p:txBody>
              <a:bodyPr/>
              <a:lstStyle/>
              <a:p>
                <a:endParaRPr lang="en-US"/>
              </a:p>
            </p:txBody>
          </p:sp>
          <p:sp>
            <p:nvSpPr>
              <p:cNvPr id="62" name="Line 52"/>
              <p:cNvSpPr>
                <a:spLocks noChangeShapeType="1"/>
              </p:cNvSpPr>
              <p:nvPr/>
            </p:nvSpPr>
            <p:spPr bwMode="auto">
              <a:xfrm flipH="1">
                <a:off x="960" y="1488"/>
                <a:ext cx="96" cy="192"/>
              </a:xfrm>
              <a:prstGeom prst="line">
                <a:avLst/>
              </a:prstGeom>
              <a:noFill/>
              <a:ln w="12700">
                <a:solidFill>
                  <a:schemeClr val="tx1"/>
                </a:solidFill>
                <a:round/>
                <a:headEnd/>
                <a:tailEnd/>
              </a:ln>
            </p:spPr>
            <p:txBody>
              <a:bodyPr/>
              <a:lstStyle/>
              <a:p>
                <a:endParaRPr lang="en-US"/>
              </a:p>
            </p:txBody>
          </p:sp>
          <p:sp>
            <p:nvSpPr>
              <p:cNvPr id="63" name="Line 53"/>
              <p:cNvSpPr>
                <a:spLocks noChangeShapeType="1"/>
              </p:cNvSpPr>
              <p:nvPr/>
            </p:nvSpPr>
            <p:spPr bwMode="auto">
              <a:xfrm>
                <a:off x="960" y="1680"/>
                <a:ext cx="0" cy="240"/>
              </a:xfrm>
              <a:prstGeom prst="line">
                <a:avLst/>
              </a:prstGeom>
              <a:noFill/>
              <a:ln w="12700">
                <a:solidFill>
                  <a:schemeClr val="tx1"/>
                </a:solidFill>
                <a:round/>
                <a:headEnd/>
                <a:tailEnd/>
              </a:ln>
            </p:spPr>
            <p:txBody>
              <a:bodyPr/>
              <a:lstStyle/>
              <a:p>
                <a:endParaRPr lang="en-US"/>
              </a:p>
            </p:txBody>
          </p:sp>
          <p:sp>
            <p:nvSpPr>
              <p:cNvPr id="64" name="Line 54"/>
              <p:cNvSpPr>
                <a:spLocks noChangeShapeType="1"/>
              </p:cNvSpPr>
              <p:nvPr/>
            </p:nvSpPr>
            <p:spPr bwMode="auto">
              <a:xfrm>
                <a:off x="1056" y="1488"/>
                <a:ext cx="0" cy="192"/>
              </a:xfrm>
              <a:prstGeom prst="line">
                <a:avLst/>
              </a:prstGeom>
              <a:noFill/>
              <a:ln w="12700">
                <a:solidFill>
                  <a:schemeClr val="tx1"/>
                </a:solidFill>
                <a:round/>
                <a:headEnd/>
                <a:tailEnd/>
              </a:ln>
            </p:spPr>
            <p:txBody>
              <a:bodyPr/>
              <a:lstStyle/>
              <a:p>
                <a:endParaRPr lang="en-US"/>
              </a:p>
            </p:txBody>
          </p:sp>
          <p:sp>
            <p:nvSpPr>
              <p:cNvPr id="65" name="Line 55"/>
              <p:cNvSpPr>
                <a:spLocks noChangeShapeType="1"/>
              </p:cNvSpPr>
              <p:nvPr/>
            </p:nvSpPr>
            <p:spPr bwMode="auto">
              <a:xfrm>
                <a:off x="960" y="1680"/>
                <a:ext cx="192" cy="0"/>
              </a:xfrm>
              <a:prstGeom prst="line">
                <a:avLst/>
              </a:prstGeom>
              <a:noFill/>
              <a:ln w="12700">
                <a:solidFill>
                  <a:schemeClr val="tx1"/>
                </a:solidFill>
                <a:round/>
                <a:headEnd/>
                <a:tailEnd/>
              </a:ln>
            </p:spPr>
            <p:txBody>
              <a:bodyPr/>
              <a:lstStyle/>
              <a:p>
                <a:endParaRPr lang="en-US"/>
              </a:p>
            </p:txBody>
          </p:sp>
          <p:sp>
            <p:nvSpPr>
              <p:cNvPr id="66" name="Line 56"/>
              <p:cNvSpPr>
                <a:spLocks noChangeShapeType="1"/>
              </p:cNvSpPr>
              <p:nvPr/>
            </p:nvSpPr>
            <p:spPr bwMode="auto">
              <a:xfrm>
                <a:off x="960" y="1920"/>
                <a:ext cx="144" cy="0"/>
              </a:xfrm>
              <a:prstGeom prst="line">
                <a:avLst/>
              </a:prstGeom>
              <a:noFill/>
              <a:ln w="12700">
                <a:solidFill>
                  <a:schemeClr val="tx1"/>
                </a:solidFill>
                <a:round/>
                <a:headEnd/>
                <a:tailEnd/>
              </a:ln>
            </p:spPr>
            <p:txBody>
              <a:bodyPr/>
              <a:lstStyle/>
              <a:p>
                <a:endParaRPr lang="en-US"/>
              </a:p>
            </p:txBody>
          </p:sp>
          <p:sp>
            <p:nvSpPr>
              <p:cNvPr id="67" name="Freeform 57"/>
              <p:cNvSpPr>
                <a:spLocks/>
              </p:cNvSpPr>
              <p:nvPr/>
            </p:nvSpPr>
            <p:spPr bwMode="auto">
              <a:xfrm>
                <a:off x="1115" y="1780"/>
                <a:ext cx="149" cy="142"/>
              </a:xfrm>
              <a:custGeom>
                <a:avLst/>
                <a:gdLst>
                  <a:gd name="T0" fmla="*/ 0 w 149"/>
                  <a:gd name="T1" fmla="*/ 142 h 142"/>
                  <a:gd name="T2" fmla="*/ 37 w 149"/>
                  <a:gd name="T3" fmla="*/ 45 h 142"/>
                  <a:gd name="T4" fmla="*/ 59 w 149"/>
                  <a:gd name="T5" fmla="*/ 23 h 142"/>
                  <a:gd name="T6" fmla="*/ 104 w 149"/>
                  <a:gd name="T7" fmla="*/ 8 h 142"/>
                  <a:gd name="T8" fmla="*/ 149 w 149"/>
                  <a:gd name="T9" fmla="*/ 0 h 142"/>
                  <a:gd name="T10" fmla="*/ 0 60000 65536"/>
                  <a:gd name="T11" fmla="*/ 0 60000 65536"/>
                  <a:gd name="T12" fmla="*/ 0 60000 65536"/>
                  <a:gd name="T13" fmla="*/ 0 60000 65536"/>
                  <a:gd name="T14" fmla="*/ 0 60000 65536"/>
                  <a:gd name="T15" fmla="*/ 0 w 149"/>
                  <a:gd name="T16" fmla="*/ 0 h 142"/>
                  <a:gd name="T17" fmla="*/ 149 w 149"/>
                  <a:gd name="T18" fmla="*/ 142 h 142"/>
                </a:gdLst>
                <a:ahLst/>
                <a:cxnLst>
                  <a:cxn ang="T10">
                    <a:pos x="T0" y="T1"/>
                  </a:cxn>
                  <a:cxn ang="T11">
                    <a:pos x="T2" y="T3"/>
                  </a:cxn>
                  <a:cxn ang="T12">
                    <a:pos x="T4" y="T5"/>
                  </a:cxn>
                  <a:cxn ang="T13">
                    <a:pos x="T6" y="T7"/>
                  </a:cxn>
                  <a:cxn ang="T14">
                    <a:pos x="T8" y="T9"/>
                  </a:cxn>
                </a:cxnLst>
                <a:rect l="T15" t="T16" r="T17" b="T18"/>
                <a:pathLst>
                  <a:path w="149" h="142">
                    <a:moveTo>
                      <a:pt x="0" y="142"/>
                    </a:moveTo>
                    <a:cubicBezTo>
                      <a:pt x="4" y="125"/>
                      <a:pt x="28" y="60"/>
                      <a:pt x="37" y="45"/>
                    </a:cubicBezTo>
                    <a:cubicBezTo>
                      <a:pt x="43" y="36"/>
                      <a:pt x="50" y="28"/>
                      <a:pt x="59" y="23"/>
                    </a:cubicBezTo>
                    <a:cubicBezTo>
                      <a:pt x="73" y="15"/>
                      <a:pt x="104" y="8"/>
                      <a:pt x="104" y="8"/>
                    </a:cubicBezTo>
                    <a:cubicBezTo>
                      <a:pt x="141" y="17"/>
                      <a:pt x="127" y="22"/>
                      <a:pt x="149" y="0"/>
                    </a:cubicBezTo>
                  </a:path>
                </a:pathLst>
              </a:custGeom>
              <a:noFill/>
              <a:ln w="12700">
                <a:solidFill>
                  <a:schemeClr val="tx1"/>
                </a:solidFill>
                <a:round/>
                <a:headEnd/>
                <a:tailEnd/>
              </a:ln>
            </p:spPr>
            <p:txBody>
              <a:bodyPr/>
              <a:lstStyle/>
              <a:p>
                <a:endParaRPr lang="en-US"/>
              </a:p>
            </p:txBody>
          </p:sp>
          <p:sp>
            <p:nvSpPr>
              <p:cNvPr id="68" name="AutoShape 58"/>
              <p:cNvSpPr>
                <a:spLocks noChangeArrowheads="1"/>
              </p:cNvSpPr>
              <p:nvPr/>
            </p:nvSpPr>
            <p:spPr bwMode="auto">
              <a:xfrm>
                <a:off x="1152" y="1776"/>
                <a:ext cx="192" cy="19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12700">
                <a:solidFill>
                  <a:schemeClr val="tx1"/>
                </a:solidFill>
                <a:round/>
                <a:headEnd/>
                <a:tailEnd/>
              </a:ln>
            </p:spPr>
            <p:txBody>
              <a:bodyPr wrap="none" anchor="ctr"/>
              <a:lstStyle/>
              <a:p>
                <a:endParaRPr lang="en-US"/>
              </a:p>
            </p:txBody>
          </p:sp>
          <p:sp>
            <p:nvSpPr>
              <p:cNvPr id="69" name="AutoShape 59"/>
              <p:cNvSpPr>
                <a:spLocks noChangeArrowheads="1"/>
              </p:cNvSpPr>
              <p:nvPr/>
            </p:nvSpPr>
            <p:spPr bwMode="auto">
              <a:xfrm>
                <a:off x="1632" y="1776"/>
                <a:ext cx="192" cy="19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12700">
                <a:solidFill>
                  <a:schemeClr val="tx1"/>
                </a:solidFill>
                <a:round/>
                <a:headEnd/>
                <a:tailEnd/>
              </a:ln>
            </p:spPr>
            <p:txBody>
              <a:bodyPr wrap="none" anchor="ctr"/>
              <a:lstStyle/>
              <a:p>
                <a:endParaRPr lang="en-US"/>
              </a:p>
            </p:txBody>
          </p:sp>
          <p:sp>
            <p:nvSpPr>
              <p:cNvPr id="70" name="AutoShape 60"/>
              <p:cNvSpPr>
                <a:spLocks noChangeArrowheads="1"/>
              </p:cNvSpPr>
              <p:nvPr/>
            </p:nvSpPr>
            <p:spPr bwMode="auto">
              <a:xfrm>
                <a:off x="1824" y="1776"/>
                <a:ext cx="192" cy="19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12700">
                <a:solidFill>
                  <a:schemeClr val="tx1"/>
                </a:solidFill>
                <a:round/>
                <a:headEnd/>
                <a:tailEnd/>
              </a:ln>
            </p:spPr>
            <p:txBody>
              <a:bodyPr wrap="none" anchor="ctr"/>
              <a:lstStyle/>
              <a:p>
                <a:endParaRPr lang="en-US"/>
              </a:p>
            </p:txBody>
          </p:sp>
          <p:sp>
            <p:nvSpPr>
              <p:cNvPr id="71" name="Line 61"/>
              <p:cNvSpPr>
                <a:spLocks noChangeShapeType="1"/>
              </p:cNvSpPr>
              <p:nvPr/>
            </p:nvSpPr>
            <p:spPr bwMode="auto">
              <a:xfrm flipH="1">
                <a:off x="1824" y="1392"/>
                <a:ext cx="480" cy="384"/>
              </a:xfrm>
              <a:prstGeom prst="line">
                <a:avLst/>
              </a:prstGeom>
              <a:noFill/>
              <a:ln w="12700">
                <a:solidFill>
                  <a:schemeClr val="tx1"/>
                </a:solidFill>
                <a:round/>
                <a:headEnd/>
                <a:tailEnd/>
              </a:ln>
            </p:spPr>
            <p:txBody>
              <a:bodyPr/>
              <a:lstStyle/>
              <a:p>
                <a:endParaRPr lang="en-US"/>
              </a:p>
            </p:txBody>
          </p:sp>
        </p:grpSp>
        <p:grpSp>
          <p:nvGrpSpPr>
            <p:cNvPr id="8" name="Group 62"/>
            <p:cNvGrpSpPr>
              <a:grpSpLocks/>
            </p:cNvGrpSpPr>
            <p:nvPr/>
          </p:nvGrpSpPr>
          <p:grpSpPr bwMode="auto">
            <a:xfrm>
              <a:off x="6858005" y="838200"/>
              <a:ext cx="2133601" cy="1295400"/>
              <a:chOff x="960" y="1152"/>
              <a:chExt cx="1344" cy="816"/>
            </a:xfrm>
          </p:grpSpPr>
          <p:sp>
            <p:nvSpPr>
              <p:cNvPr id="34" name="Line 63"/>
              <p:cNvSpPr>
                <a:spLocks noChangeShapeType="1"/>
              </p:cNvSpPr>
              <p:nvPr/>
            </p:nvSpPr>
            <p:spPr bwMode="auto">
              <a:xfrm>
                <a:off x="1371" y="1536"/>
                <a:ext cx="240" cy="240"/>
              </a:xfrm>
              <a:prstGeom prst="line">
                <a:avLst/>
              </a:prstGeom>
              <a:noFill/>
              <a:ln w="12700">
                <a:solidFill>
                  <a:schemeClr val="tx1"/>
                </a:solidFill>
                <a:round/>
                <a:headEnd/>
                <a:tailEnd/>
              </a:ln>
            </p:spPr>
            <p:txBody>
              <a:bodyPr/>
              <a:lstStyle/>
              <a:p>
                <a:endParaRPr lang="en-US"/>
              </a:p>
            </p:txBody>
          </p:sp>
          <p:sp>
            <p:nvSpPr>
              <p:cNvPr id="35" name="Line 64"/>
              <p:cNvSpPr>
                <a:spLocks noChangeShapeType="1"/>
              </p:cNvSpPr>
              <p:nvPr/>
            </p:nvSpPr>
            <p:spPr bwMode="auto">
              <a:xfrm flipV="1">
                <a:off x="1584" y="1152"/>
                <a:ext cx="576" cy="192"/>
              </a:xfrm>
              <a:prstGeom prst="line">
                <a:avLst/>
              </a:prstGeom>
              <a:noFill/>
              <a:ln w="12700">
                <a:solidFill>
                  <a:schemeClr val="tx1"/>
                </a:solidFill>
                <a:round/>
                <a:headEnd/>
                <a:tailEnd/>
              </a:ln>
            </p:spPr>
            <p:txBody>
              <a:bodyPr/>
              <a:lstStyle/>
              <a:p>
                <a:endParaRPr lang="en-US"/>
              </a:p>
            </p:txBody>
          </p:sp>
          <p:sp>
            <p:nvSpPr>
              <p:cNvPr id="36" name="Line 65"/>
              <p:cNvSpPr>
                <a:spLocks noChangeShapeType="1"/>
              </p:cNvSpPr>
              <p:nvPr/>
            </p:nvSpPr>
            <p:spPr bwMode="auto">
              <a:xfrm>
                <a:off x="2160" y="1152"/>
                <a:ext cx="144" cy="240"/>
              </a:xfrm>
              <a:prstGeom prst="line">
                <a:avLst/>
              </a:prstGeom>
              <a:noFill/>
              <a:ln w="12700">
                <a:solidFill>
                  <a:schemeClr val="tx1"/>
                </a:solidFill>
                <a:round/>
                <a:headEnd/>
                <a:tailEnd/>
              </a:ln>
            </p:spPr>
            <p:txBody>
              <a:bodyPr/>
              <a:lstStyle/>
              <a:p>
                <a:endParaRPr lang="en-US"/>
              </a:p>
            </p:txBody>
          </p:sp>
          <p:sp>
            <p:nvSpPr>
              <p:cNvPr id="37" name="Line 66"/>
              <p:cNvSpPr>
                <a:spLocks noChangeShapeType="1"/>
              </p:cNvSpPr>
              <p:nvPr/>
            </p:nvSpPr>
            <p:spPr bwMode="auto">
              <a:xfrm>
                <a:off x="1584" y="1776"/>
                <a:ext cx="336" cy="0"/>
              </a:xfrm>
              <a:prstGeom prst="line">
                <a:avLst/>
              </a:prstGeom>
              <a:noFill/>
              <a:ln w="12700">
                <a:solidFill>
                  <a:schemeClr val="tx1"/>
                </a:solidFill>
                <a:round/>
                <a:headEnd/>
                <a:tailEnd/>
              </a:ln>
            </p:spPr>
            <p:txBody>
              <a:bodyPr/>
              <a:lstStyle/>
              <a:p>
                <a:endParaRPr lang="en-US"/>
              </a:p>
            </p:txBody>
          </p:sp>
          <p:sp>
            <p:nvSpPr>
              <p:cNvPr id="38" name="Line 67"/>
              <p:cNvSpPr>
                <a:spLocks noChangeShapeType="1"/>
              </p:cNvSpPr>
              <p:nvPr/>
            </p:nvSpPr>
            <p:spPr bwMode="auto">
              <a:xfrm flipH="1">
                <a:off x="1344" y="1344"/>
                <a:ext cx="240" cy="192"/>
              </a:xfrm>
              <a:prstGeom prst="line">
                <a:avLst/>
              </a:prstGeom>
              <a:noFill/>
              <a:ln w="12700">
                <a:solidFill>
                  <a:schemeClr val="tx1"/>
                </a:solidFill>
                <a:round/>
                <a:headEnd/>
                <a:tailEnd/>
              </a:ln>
            </p:spPr>
            <p:txBody>
              <a:bodyPr/>
              <a:lstStyle/>
              <a:p>
                <a:endParaRPr lang="en-US"/>
              </a:p>
            </p:txBody>
          </p:sp>
          <p:sp>
            <p:nvSpPr>
              <p:cNvPr id="39" name="Oval 68"/>
              <p:cNvSpPr>
                <a:spLocks noChangeArrowheads="1"/>
              </p:cNvSpPr>
              <p:nvPr/>
            </p:nvSpPr>
            <p:spPr bwMode="auto">
              <a:xfrm>
                <a:off x="1248" y="1584"/>
                <a:ext cx="240" cy="192"/>
              </a:xfrm>
              <a:prstGeom prst="ellipse">
                <a:avLst/>
              </a:prstGeom>
              <a:noFill/>
              <a:ln w="12700">
                <a:solidFill>
                  <a:schemeClr val="tx1"/>
                </a:solidFill>
                <a:round/>
                <a:headEnd/>
                <a:tailEnd/>
              </a:ln>
            </p:spPr>
            <p:txBody>
              <a:bodyPr wrap="none" anchor="ctr"/>
              <a:lstStyle/>
              <a:p>
                <a:endParaRPr lang="en-US"/>
              </a:p>
            </p:txBody>
          </p:sp>
          <p:sp>
            <p:nvSpPr>
              <p:cNvPr id="40" name="Line 69"/>
              <p:cNvSpPr>
                <a:spLocks noChangeShapeType="1"/>
              </p:cNvSpPr>
              <p:nvPr/>
            </p:nvSpPr>
            <p:spPr bwMode="auto">
              <a:xfrm>
                <a:off x="1248" y="1776"/>
                <a:ext cx="768" cy="0"/>
              </a:xfrm>
              <a:prstGeom prst="line">
                <a:avLst/>
              </a:prstGeom>
              <a:noFill/>
              <a:ln w="28575">
                <a:solidFill>
                  <a:schemeClr val="tx1"/>
                </a:solidFill>
                <a:round/>
                <a:headEnd/>
                <a:tailEnd/>
              </a:ln>
            </p:spPr>
            <p:txBody>
              <a:bodyPr/>
              <a:lstStyle/>
              <a:p>
                <a:endParaRPr lang="en-US"/>
              </a:p>
            </p:txBody>
          </p:sp>
          <p:sp>
            <p:nvSpPr>
              <p:cNvPr id="41" name="Line 70"/>
              <p:cNvSpPr>
                <a:spLocks noChangeShapeType="1"/>
              </p:cNvSpPr>
              <p:nvPr/>
            </p:nvSpPr>
            <p:spPr bwMode="auto">
              <a:xfrm flipV="1">
                <a:off x="1248" y="1488"/>
                <a:ext cx="0" cy="288"/>
              </a:xfrm>
              <a:prstGeom prst="line">
                <a:avLst/>
              </a:prstGeom>
              <a:noFill/>
              <a:ln w="12700">
                <a:solidFill>
                  <a:schemeClr val="tx1"/>
                </a:solidFill>
                <a:round/>
                <a:headEnd/>
                <a:tailEnd/>
              </a:ln>
            </p:spPr>
            <p:txBody>
              <a:bodyPr/>
              <a:lstStyle/>
              <a:p>
                <a:endParaRPr lang="en-US"/>
              </a:p>
            </p:txBody>
          </p:sp>
          <p:sp>
            <p:nvSpPr>
              <p:cNvPr id="42" name="Line 71"/>
              <p:cNvSpPr>
                <a:spLocks noChangeShapeType="1"/>
              </p:cNvSpPr>
              <p:nvPr/>
            </p:nvSpPr>
            <p:spPr bwMode="auto">
              <a:xfrm flipH="1">
                <a:off x="1056" y="1488"/>
                <a:ext cx="192" cy="0"/>
              </a:xfrm>
              <a:prstGeom prst="line">
                <a:avLst/>
              </a:prstGeom>
              <a:noFill/>
              <a:ln w="12700">
                <a:solidFill>
                  <a:schemeClr val="tx1"/>
                </a:solidFill>
                <a:round/>
                <a:headEnd/>
                <a:tailEnd/>
              </a:ln>
            </p:spPr>
            <p:txBody>
              <a:bodyPr/>
              <a:lstStyle/>
              <a:p>
                <a:endParaRPr lang="en-US"/>
              </a:p>
            </p:txBody>
          </p:sp>
          <p:sp>
            <p:nvSpPr>
              <p:cNvPr id="43" name="Line 72"/>
              <p:cNvSpPr>
                <a:spLocks noChangeShapeType="1"/>
              </p:cNvSpPr>
              <p:nvPr/>
            </p:nvSpPr>
            <p:spPr bwMode="auto">
              <a:xfrm flipH="1">
                <a:off x="960" y="1488"/>
                <a:ext cx="96" cy="192"/>
              </a:xfrm>
              <a:prstGeom prst="line">
                <a:avLst/>
              </a:prstGeom>
              <a:noFill/>
              <a:ln w="12700">
                <a:solidFill>
                  <a:schemeClr val="tx1"/>
                </a:solidFill>
                <a:round/>
                <a:headEnd/>
                <a:tailEnd/>
              </a:ln>
            </p:spPr>
            <p:txBody>
              <a:bodyPr/>
              <a:lstStyle/>
              <a:p>
                <a:endParaRPr lang="en-US"/>
              </a:p>
            </p:txBody>
          </p:sp>
          <p:sp>
            <p:nvSpPr>
              <p:cNvPr id="44" name="Line 73"/>
              <p:cNvSpPr>
                <a:spLocks noChangeShapeType="1"/>
              </p:cNvSpPr>
              <p:nvPr/>
            </p:nvSpPr>
            <p:spPr bwMode="auto">
              <a:xfrm>
                <a:off x="960" y="1680"/>
                <a:ext cx="0" cy="240"/>
              </a:xfrm>
              <a:prstGeom prst="line">
                <a:avLst/>
              </a:prstGeom>
              <a:noFill/>
              <a:ln w="12700">
                <a:solidFill>
                  <a:schemeClr val="tx1"/>
                </a:solidFill>
                <a:round/>
                <a:headEnd/>
                <a:tailEnd/>
              </a:ln>
            </p:spPr>
            <p:txBody>
              <a:bodyPr/>
              <a:lstStyle/>
              <a:p>
                <a:endParaRPr lang="en-US"/>
              </a:p>
            </p:txBody>
          </p:sp>
          <p:sp>
            <p:nvSpPr>
              <p:cNvPr id="45" name="Line 74"/>
              <p:cNvSpPr>
                <a:spLocks noChangeShapeType="1"/>
              </p:cNvSpPr>
              <p:nvPr/>
            </p:nvSpPr>
            <p:spPr bwMode="auto">
              <a:xfrm>
                <a:off x="1056" y="1488"/>
                <a:ext cx="0" cy="192"/>
              </a:xfrm>
              <a:prstGeom prst="line">
                <a:avLst/>
              </a:prstGeom>
              <a:noFill/>
              <a:ln w="12700">
                <a:solidFill>
                  <a:schemeClr val="tx1"/>
                </a:solidFill>
                <a:round/>
                <a:headEnd/>
                <a:tailEnd/>
              </a:ln>
            </p:spPr>
            <p:txBody>
              <a:bodyPr/>
              <a:lstStyle/>
              <a:p>
                <a:endParaRPr lang="en-US"/>
              </a:p>
            </p:txBody>
          </p:sp>
          <p:sp>
            <p:nvSpPr>
              <p:cNvPr id="46" name="Line 75"/>
              <p:cNvSpPr>
                <a:spLocks noChangeShapeType="1"/>
              </p:cNvSpPr>
              <p:nvPr/>
            </p:nvSpPr>
            <p:spPr bwMode="auto">
              <a:xfrm>
                <a:off x="960" y="1680"/>
                <a:ext cx="192" cy="0"/>
              </a:xfrm>
              <a:prstGeom prst="line">
                <a:avLst/>
              </a:prstGeom>
              <a:noFill/>
              <a:ln w="12700">
                <a:solidFill>
                  <a:schemeClr val="tx1"/>
                </a:solidFill>
                <a:round/>
                <a:headEnd/>
                <a:tailEnd/>
              </a:ln>
            </p:spPr>
            <p:txBody>
              <a:bodyPr/>
              <a:lstStyle/>
              <a:p>
                <a:endParaRPr lang="en-US"/>
              </a:p>
            </p:txBody>
          </p:sp>
          <p:sp>
            <p:nvSpPr>
              <p:cNvPr id="47" name="Line 76"/>
              <p:cNvSpPr>
                <a:spLocks noChangeShapeType="1"/>
              </p:cNvSpPr>
              <p:nvPr/>
            </p:nvSpPr>
            <p:spPr bwMode="auto">
              <a:xfrm>
                <a:off x="960" y="1920"/>
                <a:ext cx="144" cy="0"/>
              </a:xfrm>
              <a:prstGeom prst="line">
                <a:avLst/>
              </a:prstGeom>
              <a:noFill/>
              <a:ln w="12700">
                <a:solidFill>
                  <a:schemeClr val="tx1"/>
                </a:solidFill>
                <a:round/>
                <a:headEnd/>
                <a:tailEnd/>
              </a:ln>
            </p:spPr>
            <p:txBody>
              <a:bodyPr/>
              <a:lstStyle/>
              <a:p>
                <a:endParaRPr lang="en-US"/>
              </a:p>
            </p:txBody>
          </p:sp>
          <p:sp>
            <p:nvSpPr>
              <p:cNvPr id="48" name="Freeform 77"/>
              <p:cNvSpPr>
                <a:spLocks/>
              </p:cNvSpPr>
              <p:nvPr/>
            </p:nvSpPr>
            <p:spPr bwMode="auto">
              <a:xfrm>
                <a:off x="1115" y="1780"/>
                <a:ext cx="149" cy="142"/>
              </a:xfrm>
              <a:custGeom>
                <a:avLst/>
                <a:gdLst>
                  <a:gd name="T0" fmla="*/ 0 w 149"/>
                  <a:gd name="T1" fmla="*/ 142 h 142"/>
                  <a:gd name="T2" fmla="*/ 37 w 149"/>
                  <a:gd name="T3" fmla="*/ 45 h 142"/>
                  <a:gd name="T4" fmla="*/ 59 w 149"/>
                  <a:gd name="T5" fmla="*/ 23 h 142"/>
                  <a:gd name="T6" fmla="*/ 104 w 149"/>
                  <a:gd name="T7" fmla="*/ 8 h 142"/>
                  <a:gd name="T8" fmla="*/ 149 w 149"/>
                  <a:gd name="T9" fmla="*/ 0 h 142"/>
                  <a:gd name="T10" fmla="*/ 0 60000 65536"/>
                  <a:gd name="T11" fmla="*/ 0 60000 65536"/>
                  <a:gd name="T12" fmla="*/ 0 60000 65536"/>
                  <a:gd name="T13" fmla="*/ 0 60000 65536"/>
                  <a:gd name="T14" fmla="*/ 0 60000 65536"/>
                  <a:gd name="T15" fmla="*/ 0 w 149"/>
                  <a:gd name="T16" fmla="*/ 0 h 142"/>
                  <a:gd name="T17" fmla="*/ 149 w 149"/>
                  <a:gd name="T18" fmla="*/ 142 h 142"/>
                </a:gdLst>
                <a:ahLst/>
                <a:cxnLst>
                  <a:cxn ang="T10">
                    <a:pos x="T0" y="T1"/>
                  </a:cxn>
                  <a:cxn ang="T11">
                    <a:pos x="T2" y="T3"/>
                  </a:cxn>
                  <a:cxn ang="T12">
                    <a:pos x="T4" y="T5"/>
                  </a:cxn>
                  <a:cxn ang="T13">
                    <a:pos x="T6" y="T7"/>
                  </a:cxn>
                  <a:cxn ang="T14">
                    <a:pos x="T8" y="T9"/>
                  </a:cxn>
                </a:cxnLst>
                <a:rect l="T15" t="T16" r="T17" b="T18"/>
                <a:pathLst>
                  <a:path w="149" h="142">
                    <a:moveTo>
                      <a:pt x="0" y="142"/>
                    </a:moveTo>
                    <a:cubicBezTo>
                      <a:pt x="4" y="125"/>
                      <a:pt x="28" y="60"/>
                      <a:pt x="37" y="45"/>
                    </a:cubicBezTo>
                    <a:cubicBezTo>
                      <a:pt x="43" y="36"/>
                      <a:pt x="50" y="28"/>
                      <a:pt x="59" y="23"/>
                    </a:cubicBezTo>
                    <a:cubicBezTo>
                      <a:pt x="73" y="15"/>
                      <a:pt x="104" y="8"/>
                      <a:pt x="104" y="8"/>
                    </a:cubicBezTo>
                    <a:cubicBezTo>
                      <a:pt x="141" y="17"/>
                      <a:pt x="127" y="22"/>
                      <a:pt x="149" y="0"/>
                    </a:cubicBezTo>
                  </a:path>
                </a:pathLst>
              </a:custGeom>
              <a:noFill/>
              <a:ln w="12700">
                <a:solidFill>
                  <a:schemeClr val="tx1"/>
                </a:solidFill>
                <a:round/>
                <a:headEnd/>
                <a:tailEnd/>
              </a:ln>
            </p:spPr>
            <p:txBody>
              <a:bodyPr/>
              <a:lstStyle/>
              <a:p>
                <a:endParaRPr lang="en-US"/>
              </a:p>
            </p:txBody>
          </p:sp>
          <p:sp>
            <p:nvSpPr>
              <p:cNvPr id="49" name="AutoShape 78"/>
              <p:cNvSpPr>
                <a:spLocks noChangeArrowheads="1"/>
              </p:cNvSpPr>
              <p:nvPr/>
            </p:nvSpPr>
            <p:spPr bwMode="auto">
              <a:xfrm>
                <a:off x="1152" y="1776"/>
                <a:ext cx="192" cy="19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12700">
                <a:solidFill>
                  <a:schemeClr val="tx1"/>
                </a:solidFill>
                <a:round/>
                <a:headEnd/>
                <a:tailEnd/>
              </a:ln>
            </p:spPr>
            <p:txBody>
              <a:bodyPr wrap="none" anchor="ctr"/>
              <a:lstStyle/>
              <a:p>
                <a:endParaRPr lang="en-US"/>
              </a:p>
            </p:txBody>
          </p:sp>
          <p:sp>
            <p:nvSpPr>
              <p:cNvPr id="50" name="AutoShape 79"/>
              <p:cNvSpPr>
                <a:spLocks noChangeArrowheads="1"/>
              </p:cNvSpPr>
              <p:nvPr/>
            </p:nvSpPr>
            <p:spPr bwMode="auto">
              <a:xfrm>
                <a:off x="1632" y="1776"/>
                <a:ext cx="192" cy="19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12700">
                <a:solidFill>
                  <a:schemeClr val="tx1"/>
                </a:solidFill>
                <a:round/>
                <a:headEnd/>
                <a:tailEnd/>
              </a:ln>
            </p:spPr>
            <p:txBody>
              <a:bodyPr wrap="none" anchor="ctr"/>
              <a:lstStyle/>
              <a:p>
                <a:endParaRPr lang="en-US"/>
              </a:p>
            </p:txBody>
          </p:sp>
          <p:sp>
            <p:nvSpPr>
              <p:cNvPr id="51" name="AutoShape 80"/>
              <p:cNvSpPr>
                <a:spLocks noChangeArrowheads="1"/>
              </p:cNvSpPr>
              <p:nvPr/>
            </p:nvSpPr>
            <p:spPr bwMode="auto">
              <a:xfrm>
                <a:off x="1824" y="1776"/>
                <a:ext cx="192" cy="19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12700">
                <a:solidFill>
                  <a:schemeClr val="tx1"/>
                </a:solidFill>
                <a:round/>
                <a:headEnd/>
                <a:tailEnd/>
              </a:ln>
            </p:spPr>
            <p:txBody>
              <a:bodyPr wrap="none" anchor="ctr"/>
              <a:lstStyle/>
              <a:p>
                <a:endParaRPr lang="en-US"/>
              </a:p>
            </p:txBody>
          </p:sp>
          <p:sp>
            <p:nvSpPr>
              <p:cNvPr id="52" name="Line 81"/>
              <p:cNvSpPr>
                <a:spLocks noChangeShapeType="1"/>
              </p:cNvSpPr>
              <p:nvPr/>
            </p:nvSpPr>
            <p:spPr bwMode="auto">
              <a:xfrm flipH="1">
                <a:off x="1824" y="1392"/>
                <a:ext cx="480" cy="384"/>
              </a:xfrm>
              <a:prstGeom prst="line">
                <a:avLst/>
              </a:prstGeom>
              <a:noFill/>
              <a:ln w="12700">
                <a:solidFill>
                  <a:schemeClr val="tx1"/>
                </a:solidFill>
                <a:round/>
                <a:headEnd/>
                <a:tailEnd/>
              </a:ln>
            </p:spPr>
            <p:txBody>
              <a:bodyPr/>
              <a:lstStyle/>
              <a:p>
                <a:endParaRPr lang="en-US"/>
              </a:p>
            </p:txBody>
          </p:sp>
        </p:grpSp>
        <p:sp>
          <p:nvSpPr>
            <p:cNvPr id="9" name="Text Box 104"/>
            <p:cNvSpPr txBox="1">
              <a:spLocks noChangeArrowheads="1"/>
            </p:cNvSpPr>
            <p:nvPr/>
          </p:nvSpPr>
          <p:spPr bwMode="auto">
            <a:xfrm>
              <a:off x="3445982" y="5410200"/>
              <a:ext cx="868844" cy="338554"/>
            </a:xfrm>
            <a:prstGeom prst="rect">
              <a:avLst/>
            </a:prstGeom>
            <a:solidFill>
              <a:schemeClr val="bg1"/>
            </a:solidFill>
            <a:ln w="12700">
              <a:noFill/>
              <a:miter lim="800000"/>
              <a:headEnd/>
              <a:tailEnd/>
            </a:ln>
          </p:spPr>
          <p:txBody>
            <a:bodyPr wrap="none">
              <a:spAutoFit/>
            </a:bodyPr>
            <a:lstStyle/>
            <a:p>
              <a:pPr algn="r"/>
              <a:r>
                <a:rPr lang="en-US" sz="1600"/>
                <a:t>AVERAGE</a:t>
              </a:r>
            </a:p>
          </p:txBody>
        </p:sp>
        <p:grpSp>
          <p:nvGrpSpPr>
            <p:cNvPr id="10" name="Group 107"/>
            <p:cNvGrpSpPr/>
            <p:nvPr/>
          </p:nvGrpSpPr>
          <p:grpSpPr>
            <a:xfrm>
              <a:off x="0" y="1295400"/>
              <a:ext cx="9144000" cy="4064000"/>
              <a:chOff x="0" y="1295400"/>
              <a:chExt cx="9144000" cy="4064000"/>
            </a:xfrm>
          </p:grpSpPr>
          <p:sp>
            <p:nvSpPr>
              <p:cNvPr id="11" name="Freeform 82"/>
              <p:cNvSpPr>
                <a:spLocks/>
              </p:cNvSpPr>
              <p:nvPr/>
            </p:nvSpPr>
            <p:spPr bwMode="auto">
              <a:xfrm>
                <a:off x="685800" y="1295400"/>
                <a:ext cx="1447800" cy="533400"/>
              </a:xfrm>
              <a:custGeom>
                <a:avLst/>
                <a:gdLst>
                  <a:gd name="T0" fmla="*/ 362902502 w 912"/>
                  <a:gd name="T1" fmla="*/ 0 h 336"/>
                  <a:gd name="T2" fmla="*/ 2147483647 w 912"/>
                  <a:gd name="T3" fmla="*/ 0 h 336"/>
                  <a:gd name="T4" fmla="*/ 1209675073 w 912"/>
                  <a:gd name="T5" fmla="*/ 846772589 h 336"/>
                  <a:gd name="T6" fmla="*/ 604837537 w 912"/>
                  <a:gd name="T7" fmla="*/ 846772589 h 336"/>
                  <a:gd name="T8" fmla="*/ 0 w 912"/>
                  <a:gd name="T9" fmla="*/ 241935011 h 336"/>
                  <a:gd name="T10" fmla="*/ 362902502 w 912"/>
                  <a:gd name="T11" fmla="*/ 0 h 336"/>
                  <a:gd name="T12" fmla="*/ 0 60000 65536"/>
                  <a:gd name="T13" fmla="*/ 0 60000 65536"/>
                  <a:gd name="T14" fmla="*/ 0 60000 65536"/>
                  <a:gd name="T15" fmla="*/ 0 60000 65536"/>
                  <a:gd name="T16" fmla="*/ 0 60000 65536"/>
                  <a:gd name="T17" fmla="*/ 0 60000 65536"/>
                  <a:gd name="T18" fmla="*/ 0 w 912"/>
                  <a:gd name="T19" fmla="*/ 0 h 336"/>
                  <a:gd name="T20" fmla="*/ 912 w 912"/>
                  <a:gd name="T21" fmla="*/ 336 h 336"/>
                </a:gdLst>
                <a:ahLst/>
                <a:cxnLst>
                  <a:cxn ang="T12">
                    <a:pos x="T0" y="T1"/>
                  </a:cxn>
                  <a:cxn ang="T13">
                    <a:pos x="T2" y="T3"/>
                  </a:cxn>
                  <a:cxn ang="T14">
                    <a:pos x="T4" y="T5"/>
                  </a:cxn>
                  <a:cxn ang="T15">
                    <a:pos x="T6" y="T7"/>
                  </a:cxn>
                  <a:cxn ang="T16">
                    <a:pos x="T8" y="T9"/>
                  </a:cxn>
                  <a:cxn ang="T17">
                    <a:pos x="T10" y="T11"/>
                  </a:cxn>
                </a:cxnLst>
                <a:rect l="T18" t="T19" r="T20" b="T21"/>
                <a:pathLst>
                  <a:path w="912" h="336">
                    <a:moveTo>
                      <a:pt x="144" y="0"/>
                    </a:moveTo>
                    <a:lnTo>
                      <a:pt x="912" y="0"/>
                    </a:lnTo>
                    <a:lnTo>
                      <a:pt x="480" y="336"/>
                    </a:lnTo>
                    <a:lnTo>
                      <a:pt x="240" y="336"/>
                    </a:lnTo>
                    <a:lnTo>
                      <a:pt x="0" y="96"/>
                    </a:lnTo>
                    <a:lnTo>
                      <a:pt x="144" y="0"/>
                    </a:lnTo>
                    <a:close/>
                  </a:path>
                </a:pathLst>
              </a:custGeom>
              <a:solidFill>
                <a:schemeClr val="folHlink"/>
              </a:solidFill>
              <a:ln w="12700">
                <a:solidFill>
                  <a:schemeClr val="tx1"/>
                </a:solidFill>
                <a:round/>
                <a:headEnd/>
                <a:tailEnd/>
              </a:ln>
            </p:spPr>
            <p:txBody>
              <a:bodyPr/>
              <a:lstStyle/>
              <a:p>
                <a:endParaRPr lang="en-US"/>
              </a:p>
            </p:txBody>
          </p:sp>
          <p:sp>
            <p:nvSpPr>
              <p:cNvPr id="12" name="Freeform 83"/>
              <p:cNvSpPr>
                <a:spLocks/>
              </p:cNvSpPr>
              <p:nvPr/>
            </p:nvSpPr>
            <p:spPr bwMode="auto">
              <a:xfrm>
                <a:off x="3025775" y="1447800"/>
                <a:ext cx="1143000" cy="381000"/>
              </a:xfrm>
              <a:custGeom>
                <a:avLst/>
                <a:gdLst>
                  <a:gd name="T0" fmla="*/ 0 w 720"/>
                  <a:gd name="T1" fmla="*/ 0 h 240"/>
                  <a:gd name="T2" fmla="*/ 1814512678 w 720"/>
                  <a:gd name="T3" fmla="*/ 0 h 240"/>
                  <a:gd name="T4" fmla="*/ 1209674987 w 720"/>
                  <a:gd name="T5" fmla="*/ 604837545 h 240"/>
                  <a:gd name="T6" fmla="*/ 604837493 w 720"/>
                  <a:gd name="T7" fmla="*/ 604837545 h 240"/>
                  <a:gd name="T8" fmla="*/ 0 w 720"/>
                  <a:gd name="T9" fmla="*/ 0 h 240"/>
                  <a:gd name="T10" fmla="*/ 0 60000 65536"/>
                  <a:gd name="T11" fmla="*/ 0 60000 65536"/>
                  <a:gd name="T12" fmla="*/ 0 60000 65536"/>
                  <a:gd name="T13" fmla="*/ 0 60000 65536"/>
                  <a:gd name="T14" fmla="*/ 0 60000 65536"/>
                  <a:gd name="T15" fmla="*/ 0 w 720"/>
                  <a:gd name="T16" fmla="*/ 0 h 240"/>
                  <a:gd name="T17" fmla="*/ 720 w 720"/>
                  <a:gd name="T18" fmla="*/ 240 h 240"/>
                </a:gdLst>
                <a:ahLst/>
                <a:cxnLst>
                  <a:cxn ang="T10">
                    <a:pos x="T0" y="T1"/>
                  </a:cxn>
                  <a:cxn ang="T11">
                    <a:pos x="T2" y="T3"/>
                  </a:cxn>
                  <a:cxn ang="T12">
                    <a:pos x="T4" y="T5"/>
                  </a:cxn>
                  <a:cxn ang="T13">
                    <a:pos x="T6" y="T7"/>
                  </a:cxn>
                  <a:cxn ang="T14">
                    <a:pos x="T8" y="T9"/>
                  </a:cxn>
                </a:cxnLst>
                <a:rect l="T15" t="T16" r="T17" b="T18"/>
                <a:pathLst>
                  <a:path w="720" h="240">
                    <a:moveTo>
                      <a:pt x="0" y="0"/>
                    </a:moveTo>
                    <a:lnTo>
                      <a:pt x="720" y="0"/>
                    </a:lnTo>
                    <a:lnTo>
                      <a:pt x="480" y="240"/>
                    </a:lnTo>
                    <a:lnTo>
                      <a:pt x="240" y="240"/>
                    </a:lnTo>
                    <a:lnTo>
                      <a:pt x="0" y="0"/>
                    </a:lnTo>
                    <a:close/>
                  </a:path>
                </a:pathLst>
              </a:custGeom>
              <a:solidFill>
                <a:schemeClr val="folHlink"/>
              </a:solidFill>
              <a:ln w="12700">
                <a:solidFill>
                  <a:schemeClr val="tx1"/>
                </a:solidFill>
                <a:round/>
                <a:headEnd/>
                <a:tailEnd/>
              </a:ln>
            </p:spPr>
            <p:txBody>
              <a:bodyPr/>
              <a:lstStyle/>
              <a:p>
                <a:endParaRPr lang="en-US"/>
              </a:p>
            </p:txBody>
          </p:sp>
          <p:sp>
            <p:nvSpPr>
              <p:cNvPr id="13" name="Line 84"/>
              <p:cNvSpPr>
                <a:spLocks noChangeShapeType="1"/>
              </p:cNvSpPr>
              <p:nvPr/>
            </p:nvSpPr>
            <p:spPr bwMode="auto">
              <a:xfrm>
                <a:off x="0" y="2133600"/>
                <a:ext cx="9144000" cy="0"/>
              </a:xfrm>
              <a:prstGeom prst="line">
                <a:avLst/>
              </a:prstGeom>
              <a:noFill/>
              <a:ln w="12700">
                <a:solidFill>
                  <a:schemeClr val="tx1"/>
                </a:solidFill>
                <a:round/>
                <a:headEnd/>
                <a:tailEnd/>
              </a:ln>
            </p:spPr>
            <p:txBody>
              <a:bodyPr/>
              <a:lstStyle/>
              <a:p>
                <a:endParaRPr lang="en-US"/>
              </a:p>
            </p:txBody>
          </p:sp>
          <p:sp>
            <p:nvSpPr>
              <p:cNvPr id="14" name="Freeform 85"/>
              <p:cNvSpPr>
                <a:spLocks/>
              </p:cNvSpPr>
              <p:nvPr/>
            </p:nvSpPr>
            <p:spPr bwMode="auto">
              <a:xfrm>
                <a:off x="5399088" y="1600200"/>
                <a:ext cx="762000" cy="228600"/>
              </a:xfrm>
              <a:custGeom>
                <a:avLst/>
                <a:gdLst>
                  <a:gd name="T0" fmla="*/ 0 w 480"/>
                  <a:gd name="T1" fmla="*/ 0 h 144"/>
                  <a:gd name="T2" fmla="*/ 1209675089 w 480"/>
                  <a:gd name="T3" fmla="*/ 0 h 144"/>
                  <a:gd name="T4" fmla="*/ 846772682 w 480"/>
                  <a:gd name="T5" fmla="*/ 362902445 h 144"/>
                  <a:gd name="T6" fmla="*/ 362902507 w 480"/>
                  <a:gd name="T7" fmla="*/ 362902445 h 144"/>
                  <a:gd name="T8" fmla="*/ 0 w 480"/>
                  <a:gd name="T9" fmla="*/ 0 h 144"/>
                  <a:gd name="T10" fmla="*/ 0 60000 65536"/>
                  <a:gd name="T11" fmla="*/ 0 60000 65536"/>
                  <a:gd name="T12" fmla="*/ 0 60000 65536"/>
                  <a:gd name="T13" fmla="*/ 0 60000 65536"/>
                  <a:gd name="T14" fmla="*/ 0 60000 65536"/>
                  <a:gd name="T15" fmla="*/ 0 w 480"/>
                  <a:gd name="T16" fmla="*/ 0 h 144"/>
                  <a:gd name="T17" fmla="*/ 480 w 480"/>
                  <a:gd name="T18" fmla="*/ 144 h 144"/>
                </a:gdLst>
                <a:ahLst/>
                <a:cxnLst>
                  <a:cxn ang="T10">
                    <a:pos x="T0" y="T1"/>
                  </a:cxn>
                  <a:cxn ang="T11">
                    <a:pos x="T2" y="T3"/>
                  </a:cxn>
                  <a:cxn ang="T12">
                    <a:pos x="T4" y="T5"/>
                  </a:cxn>
                  <a:cxn ang="T13">
                    <a:pos x="T6" y="T7"/>
                  </a:cxn>
                  <a:cxn ang="T14">
                    <a:pos x="T8" y="T9"/>
                  </a:cxn>
                </a:cxnLst>
                <a:rect l="T15" t="T16" r="T17" b="T18"/>
                <a:pathLst>
                  <a:path w="480" h="144">
                    <a:moveTo>
                      <a:pt x="0" y="0"/>
                    </a:moveTo>
                    <a:lnTo>
                      <a:pt x="480" y="0"/>
                    </a:lnTo>
                    <a:lnTo>
                      <a:pt x="336" y="144"/>
                    </a:lnTo>
                    <a:lnTo>
                      <a:pt x="144" y="144"/>
                    </a:lnTo>
                    <a:lnTo>
                      <a:pt x="0" y="0"/>
                    </a:lnTo>
                    <a:close/>
                  </a:path>
                </a:pathLst>
              </a:custGeom>
              <a:solidFill>
                <a:schemeClr val="folHlink"/>
              </a:solidFill>
              <a:ln w="12700">
                <a:solidFill>
                  <a:schemeClr val="tx1"/>
                </a:solidFill>
                <a:round/>
                <a:headEnd/>
                <a:tailEnd/>
              </a:ln>
            </p:spPr>
            <p:txBody>
              <a:bodyPr/>
              <a:lstStyle/>
              <a:p>
                <a:endParaRPr lang="en-US"/>
              </a:p>
            </p:txBody>
          </p:sp>
          <p:sp>
            <p:nvSpPr>
              <p:cNvPr id="15" name="Freeform 86"/>
              <p:cNvSpPr>
                <a:spLocks/>
              </p:cNvSpPr>
              <p:nvPr/>
            </p:nvSpPr>
            <p:spPr bwMode="auto">
              <a:xfrm>
                <a:off x="7772400" y="1676400"/>
                <a:ext cx="609600" cy="152400"/>
              </a:xfrm>
              <a:custGeom>
                <a:avLst/>
                <a:gdLst>
                  <a:gd name="T0" fmla="*/ 0 w 384"/>
                  <a:gd name="T1" fmla="*/ 0 h 96"/>
                  <a:gd name="T2" fmla="*/ 967740089 w 384"/>
                  <a:gd name="T3" fmla="*/ 0 h 96"/>
                  <a:gd name="T4" fmla="*/ 725804968 w 384"/>
                  <a:gd name="T5" fmla="*/ 241935022 h 96"/>
                  <a:gd name="T6" fmla="*/ 120967511 w 384"/>
                  <a:gd name="T7" fmla="*/ 241935022 h 96"/>
                  <a:gd name="T8" fmla="*/ 0 w 384"/>
                  <a:gd name="T9" fmla="*/ 0 h 96"/>
                  <a:gd name="T10" fmla="*/ 0 60000 65536"/>
                  <a:gd name="T11" fmla="*/ 0 60000 65536"/>
                  <a:gd name="T12" fmla="*/ 0 60000 65536"/>
                  <a:gd name="T13" fmla="*/ 0 60000 65536"/>
                  <a:gd name="T14" fmla="*/ 0 60000 65536"/>
                  <a:gd name="T15" fmla="*/ 0 w 384"/>
                  <a:gd name="T16" fmla="*/ 0 h 96"/>
                  <a:gd name="T17" fmla="*/ 384 w 384"/>
                  <a:gd name="T18" fmla="*/ 96 h 96"/>
                </a:gdLst>
                <a:ahLst/>
                <a:cxnLst>
                  <a:cxn ang="T10">
                    <a:pos x="T0" y="T1"/>
                  </a:cxn>
                  <a:cxn ang="T11">
                    <a:pos x="T2" y="T3"/>
                  </a:cxn>
                  <a:cxn ang="T12">
                    <a:pos x="T4" y="T5"/>
                  </a:cxn>
                  <a:cxn ang="T13">
                    <a:pos x="T6" y="T7"/>
                  </a:cxn>
                  <a:cxn ang="T14">
                    <a:pos x="T8" y="T9"/>
                  </a:cxn>
                </a:cxnLst>
                <a:rect l="T15" t="T16" r="T17" b="T18"/>
                <a:pathLst>
                  <a:path w="384" h="96">
                    <a:moveTo>
                      <a:pt x="0" y="0"/>
                    </a:moveTo>
                    <a:lnTo>
                      <a:pt x="384" y="0"/>
                    </a:lnTo>
                    <a:lnTo>
                      <a:pt x="288" y="96"/>
                    </a:lnTo>
                    <a:lnTo>
                      <a:pt x="48" y="96"/>
                    </a:lnTo>
                    <a:lnTo>
                      <a:pt x="0" y="0"/>
                    </a:lnTo>
                    <a:close/>
                  </a:path>
                </a:pathLst>
              </a:custGeom>
              <a:solidFill>
                <a:schemeClr val="folHlink"/>
              </a:solidFill>
              <a:ln w="12700">
                <a:solidFill>
                  <a:schemeClr val="tx1"/>
                </a:solidFill>
                <a:round/>
                <a:headEnd/>
                <a:tailEnd/>
              </a:ln>
            </p:spPr>
            <p:txBody>
              <a:bodyPr/>
              <a:lstStyle/>
              <a:p>
                <a:endParaRPr lang="en-US"/>
              </a:p>
            </p:txBody>
          </p:sp>
          <p:sp>
            <p:nvSpPr>
              <p:cNvPr id="16" name="AutoShape 87"/>
              <p:cNvSpPr>
                <a:spLocks noChangeArrowheads="1"/>
              </p:cNvSpPr>
              <p:nvPr/>
            </p:nvSpPr>
            <p:spPr bwMode="auto">
              <a:xfrm>
                <a:off x="3429000" y="3124200"/>
                <a:ext cx="762000" cy="565150"/>
              </a:xfrm>
              <a:custGeom>
                <a:avLst/>
                <a:gdLst>
                  <a:gd name="T0" fmla="*/ 829784680 w 21600"/>
                  <a:gd name="T1" fmla="*/ 193443292 h 21600"/>
                  <a:gd name="T2" fmla="*/ 474162654 w 21600"/>
                  <a:gd name="T3" fmla="*/ 386886584 h 21600"/>
                  <a:gd name="T4" fmla="*/ 118540664 w 21600"/>
                  <a:gd name="T5" fmla="*/ 193443292 h 21600"/>
                  <a:gd name="T6" fmla="*/ 474162654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noFill/>
              <a:ln w="12700">
                <a:solidFill>
                  <a:schemeClr val="tx1"/>
                </a:solidFill>
                <a:miter lim="800000"/>
                <a:headEnd/>
                <a:tailEnd/>
              </a:ln>
            </p:spPr>
            <p:txBody>
              <a:bodyPr wrap="none" anchor="ctr"/>
              <a:lstStyle/>
              <a:p>
                <a:endParaRPr lang="en-US"/>
              </a:p>
            </p:txBody>
          </p:sp>
          <p:sp>
            <p:nvSpPr>
              <p:cNvPr id="17" name="Line 88"/>
              <p:cNvSpPr>
                <a:spLocks noChangeShapeType="1"/>
              </p:cNvSpPr>
              <p:nvPr/>
            </p:nvSpPr>
            <p:spPr bwMode="auto">
              <a:xfrm>
                <a:off x="3609975" y="3568700"/>
                <a:ext cx="436563" cy="0"/>
              </a:xfrm>
              <a:prstGeom prst="line">
                <a:avLst/>
              </a:prstGeom>
              <a:noFill/>
              <a:ln w="12700">
                <a:solidFill>
                  <a:schemeClr val="tx1"/>
                </a:solidFill>
                <a:round/>
                <a:headEnd/>
                <a:tailEnd/>
              </a:ln>
            </p:spPr>
            <p:txBody>
              <a:bodyPr/>
              <a:lstStyle/>
              <a:p>
                <a:endParaRPr lang="en-US"/>
              </a:p>
            </p:txBody>
          </p:sp>
          <p:sp>
            <p:nvSpPr>
              <p:cNvPr id="18" name="Line 89"/>
              <p:cNvSpPr>
                <a:spLocks noChangeShapeType="1"/>
              </p:cNvSpPr>
              <p:nvPr/>
            </p:nvSpPr>
            <p:spPr bwMode="auto">
              <a:xfrm>
                <a:off x="3573463" y="3467100"/>
                <a:ext cx="508000" cy="0"/>
              </a:xfrm>
              <a:prstGeom prst="line">
                <a:avLst/>
              </a:prstGeom>
              <a:noFill/>
              <a:ln w="12700">
                <a:solidFill>
                  <a:schemeClr val="tx1"/>
                </a:solidFill>
                <a:round/>
                <a:headEnd/>
                <a:tailEnd/>
              </a:ln>
            </p:spPr>
            <p:txBody>
              <a:bodyPr/>
              <a:lstStyle/>
              <a:p>
                <a:endParaRPr lang="en-US"/>
              </a:p>
            </p:txBody>
          </p:sp>
          <p:sp>
            <p:nvSpPr>
              <p:cNvPr id="19" name="Line 90"/>
              <p:cNvSpPr>
                <a:spLocks noChangeShapeType="1"/>
              </p:cNvSpPr>
              <p:nvPr/>
            </p:nvSpPr>
            <p:spPr bwMode="auto">
              <a:xfrm>
                <a:off x="3538538" y="3367088"/>
                <a:ext cx="579437" cy="0"/>
              </a:xfrm>
              <a:prstGeom prst="line">
                <a:avLst/>
              </a:prstGeom>
              <a:noFill/>
              <a:ln w="12700">
                <a:solidFill>
                  <a:schemeClr val="tx1"/>
                </a:solidFill>
                <a:round/>
                <a:headEnd/>
                <a:tailEnd/>
              </a:ln>
            </p:spPr>
            <p:txBody>
              <a:bodyPr/>
              <a:lstStyle/>
              <a:p>
                <a:endParaRPr lang="en-US"/>
              </a:p>
            </p:txBody>
          </p:sp>
          <p:sp>
            <p:nvSpPr>
              <p:cNvPr id="20" name="Line 91"/>
              <p:cNvSpPr>
                <a:spLocks noChangeShapeType="1"/>
              </p:cNvSpPr>
              <p:nvPr/>
            </p:nvSpPr>
            <p:spPr bwMode="auto">
              <a:xfrm>
                <a:off x="3502025" y="3265488"/>
                <a:ext cx="652463" cy="0"/>
              </a:xfrm>
              <a:prstGeom prst="line">
                <a:avLst/>
              </a:prstGeom>
              <a:noFill/>
              <a:ln w="12700">
                <a:solidFill>
                  <a:schemeClr val="tx1"/>
                </a:solidFill>
                <a:round/>
                <a:headEnd/>
                <a:tailEnd/>
              </a:ln>
            </p:spPr>
            <p:txBody>
              <a:bodyPr/>
              <a:lstStyle/>
              <a:p>
                <a:endParaRPr lang="en-US"/>
              </a:p>
            </p:txBody>
          </p:sp>
          <p:sp>
            <p:nvSpPr>
              <p:cNvPr id="21" name="Line 92"/>
              <p:cNvSpPr>
                <a:spLocks noChangeShapeType="1"/>
              </p:cNvSpPr>
              <p:nvPr/>
            </p:nvSpPr>
            <p:spPr bwMode="auto">
              <a:xfrm>
                <a:off x="3733800" y="2209800"/>
                <a:ext cx="0" cy="914400"/>
              </a:xfrm>
              <a:prstGeom prst="line">
                <a:avLst/>
              </a:prstGeom>
              <a:noFill/>
              <a:ln w="12700">
                <a:solidFill>
                  <a:schemeClr val="tx1"/>
                </a:solidFill>
                <a:round/>
                <a:headEnd/>
                <a:tailEnd/>
              </a:ln>
            </p:spPr>
            <p:txBody>
              <a:bodyPr/>
              <a:lstStyle/>
              <a:p>
                <a:endParaRPr lang="en-US"/>
              </a:p>
            </p:txBody>
          </p:sp>
          <p:sp>
            <p:nvSpPr>
              <p:cNvPr id="22" name="Line 93"/>
              <p:cNvSpPr>
                <a:spLocks noChangeShapeType="1"/>
              </p:cNvSpPr>
              <p:nvPr/>
            </p:nvSpPr>
            <p:spPr bwMode="auto">
              <a:xfrm flipH="1">
                <a:off x="3886200" y="2209800"/>
                <a:ext cx="1600200" cy="914400"/>
              </a:xfrm>
              <a:prstGeom prst="line">
                <a:avLst/>
              </a:prstGeom>
              <a:noFill/>
              <a:ln w="12700">
                <a:solidFill>
                  <a:schemeClr val="tx1"/>
                </a:solidFill>
                <a:round/>
                <a:headEnd/>
                <a:tailEnd/>
              </a:ln>
            </p:spPr>
            <p:txBody>
              <a:bodyPr/>
              <a:lstStyle/>
              <a:p>
                <a:endParaRPr lang="en-US"/>
              </a:p>
            </p:txBody>
          </p:sp>
          <p:sp>
            <p:nvSpPr>
              <p:cNvPr id="23" name="Line 94"/>
              <p:cNvSpPr>
                <a:spLocks noChangeShapeType="1"/>
              </p:cNvSpPr>
              <p:nvPr/>
            </p:nvSpPr>
            <p:spPr bwMode="auto">
              <a:xfrm flipH="1">
                <a:off x="4191000" y="2133600"/>
                <a:ext cx="3352800" cy="914400"/>
              </a:xfrm>
              <a:prstGeom prst="line">
                <a:avLst/>
              </a:prstGeom>
              <a:noFill/>
              <a:ln w="12700">
                <a:solidFill>
                  <a:schemeClr val="tx1"/>
                </a:solidFill>
                <a:round/>
                <a:headEnd/>
                <a:tailEnd/>
              </a:ln>
            </p:spPr>
            <p:txBody>
              <a:bodyPr/>
              <a:lstStyle/>
              <a:p>
                <a:endParaRPr lang="en-US"/>
              </a:p>
            </p:txBody>
          </p:sp>
          <p:sp>
            <p:nvSpPr>
              <p:cNvPr id="24" name="Line 95"/>
              <p:cNvSpPr>
                <a:spLocks noChangeShapeType="1"/>
              </p:cNvSpPr>
              <p:nvPr/>
            </p:nvSpPr>
            <p:spPr bwMode="auto">
              <a:xfrm>
                <a:off x="1143000" y="2209800"/>
                <a:ext cx="2362200" cy="914400"/>
              </a:xfrm>
              <a:prstGeom prst="line">
                <a:avLst/>
              </a:prstGeom>
              <a:noFill/>
              <a:ln w="12700">
                <a:solidFill>
                  <a:schemeClr val="tx1"/>
                </a:solidFill>
                <a:round/>
                <a:headEnd/>
                <a:tailEnd/>
              </a:ln>
            </p:spPr>
            <p:txBody>
              <a:bodyPr/>
              <a:lstStyle/>
              <a:p>
                <a:endParaRPr lang="en-US"/>
              </a:p>
            </p:txBody>
          </p:sp>
          <p:sp>
            <p:nvSpPr>
              <p:cNvPr id="25" name="Text Box 96"/>
              <p:cNvSpPr txBox="1">
                <a:spLocks noChangeArrowheads="1"/>
              </p:cNvSpPr>
              <p:nvPr/>
            </p:nvSpPr>
            <p:spPr bwMode="auto">
              <a:xfrm>
                <a:off x="3507449" y="4037013"/>
                <a:ext cx="686726" cy="369332"/>
              </a:xfrm>
              <a:prstGeom prst="rect">
                <a:avLst/>
              </a:prstGeom>
              <a:noFill/>
              <a:ln w="12700">
                <a:solidFill>
                  <a:schemeClr val="tx1"/>
                </a:solidFill>
                <a:miter lim="800000"/>
                <a:headEnd/>
                <a:tailEnd/>
              </a:ln>
            </p:spPr>
            <p:txBody>
              <a:bodyPr wrap="none">
                <a:spAutoFit/>
              </a:bodyPr>
              <a:lstStyle/>
              <a:p>
                <a:pPr algn="r"/>
                <a:r>
                  <a:rPr lang="en-US"/>
                  <a:t>REMIX</a:t>
                </a:r>
              </a:p>
            </p:txBody>
          </p:sp>
          <p:grpSp>
            <p:nvGrpSpPr>
              <p:cNvPr id="26" name="Group 97"/>
              <p:cNvGrpSpPr>
                <a:grpSpLocks/>
              </p:cNvGrpSpPr>
              <p:nvPr/>
            </p:nvGrpSpPr>
            <p:grpSpPr bwMode="auto">
              <a:xfrm>
                <a:off x="3200400" y="4724400"/>
                <a:ext cx="1219200" cy="635000"/>
                <a:chOff x="1920" y="2976"/>
                <a:chExt cx="768" cy="400"/>
              </a:xfrm>
            </p:grpSpPr>
            <p:sp>
              <p:nvSpPr>
                <p:cNvPr id="32" name="Freeform 98"/>
                <p:cNvSpPr>
                  <a:spLocks/>
                </p:cNvSpPr>
                <p:nvPr/>
              </p:nvSpPr>
              <p:spPr bwMode="auto">
                <a:xfrm>
                  <a:off x="1920" y="2976"/>
                  <a:ext cx="278" cy="400"/>
                </a:xfrm>
                <a:custGeom>
                  <a:avLst/>
                  <a:gdLst>
                    <a:gd name="T0" fmla="*/ 278 w 278"/>
                    <a:gd name="T1" fmla="*/ 336 h 400"/>
                    <a:gd name="T2" fmla="*/ 9 w 278"/>
                    <a:gd name="T3" fmla="*/ 254 h 400"/>
                    <a:gd name="T4" fmla="*/ 1 w 278"/>
                    <a:gd name="T5" fmla="*/ 142 h 400"/>
                    <a:gd name="T6" fmla="*/ 69 w 278"/>
                    <a:gd name="T7" fmla="*/ 0 h 400"/>
                    <a:gd name="T8" fmla="*/ 144 w 278"/>
                    <a:gd name="T9" fmla="*/ 29 h 400"/>
                    <a:gd name="T10" fmla="*/ 203 w 278"/>
                    <a:gd name="T11" fmla="*/ 82 h 400"/>
                    <a:gd name="T12" fmla="*/ 241 w 278"/>
                    <a:gd name="T13" fmla="*/ 194 h 400"/>
                    <a:gd name="T14" fmla="*/ 256 w 278"/>
                    <a:gd name="T15" fmla="*/ 239 h 400"/>
                    <a:gd name="T16" fmla="*/ 278 w 278"/>
                    <a:gd name="T17" fmla="*/ 336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8"/>
                    <a:gd name="T28" fmla="*/ 0 h 400"/>
                    <a:gd name="T29" fmla="*/ 278 w 278"/>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8" h="400">
                      <a:moveTo>
                        <a:pt x="278" y="336"/>
                      </a:moveTo>
                      <a:cubicBezTo>
                        <a:pt x="66" y="330"/>
                        <a:pt x="29" y="400"/>
                        <a:pt x="9" y="254"/>
                      </a:cubicBezTo>
                      <a:cubicBezTo>
                        <a:pt x="20" y="216"/>
                        <a:pt x="30" y="60"/>
                        <a:pt x="1" y="142"/>
                      </a:cubicBezTo>
                      <a:cubicBezTo>
                        <a:pt x="7" y="77"/>
                        <a:pt x="0" y="21"/>
                        <a:pt x="69" y="0"/>
                      </a:cubicBezTo>
                      <a:cubicBezTo>
                        <a:pt x="98" y="7"/>
                        <a:pt x="116" y="21"/>
                        <a:pt x="144" y="29"/>
                      </a:cubicBezTo>
                      <a:cubicBezTo>
                        <a:pt x="196" y="64"/>
                        <a:pt x="178" y="44"/>
                        <a:pt x="203" y="82"/>
                      </a:cubicBezTo>
                      <a:cubicBezTo>
                        <a:pt x="210" y="124"/>
                        <a:pt x="227" y="154"/>
                        <a:pt x="241" y="194"/>
                      </a:cubicBezTo>
                      <a:cubicBezTo>
                        <a:pt x="246" y="209"/>
                        <a:pt x="256" y="239"/>
                        <a:pt x="256" y="239"/>
                      </a:cubicBezTo>
                      <a:cubicBezTo>
                        <a:pt x="260" y="264"/>
                        <a:pt x="278" y="311"/>
                        <a:pt x="278" y="336"/>
                      </a:cubicBezTo>
                      <a:close/>
                    </a:path>
                  </a:pathLst>
                </a:custGeom>
                <a:solidFill>
                  <a:schemeClr val="folHlink"/>
                </a:solidFill>
                <a:ln w="12700">
                  <a:solidFill>
                    <a:schemeClr val="tx1"/>
                  </a:solidFill>
                  <a:round/>
                  <a:headEnd/>
                  <a:tailEnd/>
                </a:ln>
              </p:spPr>
              <p:txBody>
                <a:bodyPr/>
                <a:lstStyle/>
                <a:p>
                  <a:endParaRPr lang="en-US"/>
                </a:p>
              </p:txBody>
            </p:sp>
            <p:sp>
              <p:nvSpPr>
                <p:cNvPr id="33" name="Freeform 99"/>
                <p:cNvSpPr>
                  <a:spLocks/>
                </p:cNvSpPr>
                <p:nvPr/>
              </p:nvSpPr>
              <p:spPr bwMode="auto">
                <a:xfrm>
                  <a:off x="2352" y="2976"/>
                  <a:ext cx="336" cy="384"/>
                </a:xfrm>
                <a:custGeom>
                  <a:avLst/>
                  <a:gdLst>
                    <a:gd name="T0" fmla="*/ 67 w 330"/>
                    <a:gd name="T1" fmla="*/ 406 h 335"/>
                    <a:gd name="T2" fmla="*/ 161 w 330"/>
                    <a:gd name="T3" fmla="*/ 406 h 335"/>
                    <a:gd name="T4" fmla="*/ 230 w 330"/>
                    <a:gd name="T5" fmla="*/ 397 h 335"/>
                    <a:gd name="T6" fmla="*/ 277 w 330"/>
                    <a:gd name="T7" fmla="*/ 377 h 335"/>
                    <a:gd name="T8" fmla="*/ 270 w 330"/>
                    <a:gd name="T9" fmla="*/ 406 h 335"/>
                    <a:gd name="T10" fmla="*/ 245 w 330"/>
                    <a:gd name="T11" fmla="*/ 397 h 335"/>
                    <a:gd name="T12" fmla="*/ 292 w 330"/>
                    <a:gd name="T13" fmla="*/ 367 h 335"/>
                    <a:gd name="T14" fmla="*/ 339 w 330"/>
                    <a:gd name="T15" fmla="*/ 397 h 335"/>
                    <a:gd name="T16" fmla="*/ 30 w 330"/>
                    <a:gd name="T17" fmla="*/ 397 h 335"/>
                    <a:gd name="T18" fmla="*/ 92 w 330"/>
                    <a:gd name="T19" fmla="*/ 72 h 335"/>
                    <a:gd name="T20" fmla="*/ 223 w 330"/>
                    <a:gd name="T21" fmla="*/ 42 h 335"/>
                    <a:gd name="T22" fmla="*/ 254 w 330"/>
                    <a:gd name="T23" fmla="*/ 111 h 335"/>
                    <a:gd name="T24" fmla="*/ 324 w 330"/>
                    <a:gd name="T25" fmla="*/ 347 h 335"/>
                    <a:gd name="T26" fmla="*/ 332 w 330"/>
                    <a:gd name="T27" fmla="*/ 397 h 3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0"/>
                    <a:gd name="T43" fmla="*/ 0 h 335"/>
                    <a:gd name="T44" fmla="*/ 330 w 330"/>
                    <a:gd name="T45" fmla="*/ 335 h 3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0" h="335">
                      <a:moveTo>
                        <a:pt x="65" y="309"/>
                      </a:moveTo>
                      <a:cubicBezTo>
                        <a:pt x="108" y="288"/>
                        <a:pt x="111" y="299"/>
                        <a:pt x="155" y="309"/>
                      </a:cubicBezTo>
                      <a:cubicBezTo>
                        <a:pt x="177" y="307"/>
                        <a:pt x="200" y="306"/>
                        <a:pt x="222" y="302"/>
                      </a:cubicBezTo>
                      <a:cubicBezTo>
                        <a:pt x="238" y="299"/>
                        <a:pt x="267" y="287"/>
                        <a:pt x="267" y="287"/>
                      </a:cubicBezTo>
                      <a:cubicBezTo>
                        <a:pt x="265" y="294"/>
                        <a:pt x="267" y="306"/>
                        <a:pt x="260" y="309"/>
                      </a:cubicBezTo>
                      <a:cubicBezTo>
                        <a:pt x="253" y="313"/>
                        <a:pt x="237" y="310"/>
                        <a:pt x="237" y="302"/>
                      </a:cubicBezTo>
                      <a:cubicBezTo>
                        <a:pt x="237" y="293"/>
                        <a:pt x="277" y="281"/>
                        <a:pt x="282" y="279"/>
                      </a:cubicBezTo>
                      <a:cubicBezTo>
                        <a:pt x="330" y="295"/>
                        <a:pt x="327" y="278"/>
                        <a:pt x="327" y="302"/>
                      </a:cubicBezTo>
                      <a:cubicBezTo>
                        <a:pt x="252" y="251"/>
                        <a:pt x="119" y="294"/>
                        <a:pt x="28" y="302"/>
                      </a:cubicBezTo>
                      <a:cubicBezTo>
                        <a:pt x="6" y="239"/>
                        <a:pt x="0" y="82"/>
                        <a:pt x="88" y="55"/>
                      </a:cubicBezTo>
                      <a:cubicBezTo>
                        <a:pt x="105" y="0"/>
                        <a:pt x="164" y="28"/>
                        <a:pt x="215" y="32"/>
                      </a:cubicBezTo>
                      <a:cubicBezTo>
                        <a:pt x="252" y="45"/>
                        <a:pt x="234" y="32"/>
                        <a:pt x="245" y="85"/>
                      </a:cubicBezTo>
                      <a:cubicBezTo>
                        <a:pt x="258" y="147"/>
                        <a:pt x="276" y="212"/>
                        <a:pt x="312" y="264"/>
                      </a:cubicBezTo>
                      <a:cubicBezTo>
                        <a:pt x="321" y="322"/>
                        <a:pt x="320" y="335"/>
                        <a:pt x="320" y="302"/>
                      </a:cubicBezTo>
                    </a:path>
                  </a:pathLst>
                </a:custGeom>
                <a:solidFill>
                  <a:schemeClr val="folHlink"/>
                </a:solidFill>
                <a:ln w="12700">
                  <a:solidFill>
                    <a:schemeClr val="tx1"/>
                  </a:solidFill>
                  <a:round/>
                  <a:headEnd/>
                  <a:tailEnd/>
                </a:ln>
              </p:spPr>
              <p:txBody>
                <a:bodyPr/>
                <a:lstStyle/>
                <a:p>
                  <a:endParaRPr lang="en-US"/>
                </a:p>
              </p:txBody>
            </p:sp>
          </p:grpSp>
          <p:sp>
            <p:nvSpPr>
              <p:cNvPr id="27" name="Text Box 100"/>
              <p:cNvSpPr txBox="1">
                <a:spLocks noChangeArrowheads="1"/>
              </p:cNvSpPr>
              <p:nvPr/>
            </p:nvSpPr>
            <p:spPr bwMode="auto">
              <a:xfrm>
                <a:off x="2133600" y="2209800"/>
                <a:ext cx="3515674" cy="461665"/>
              </a:xfrm>
              <a:prstGeom prst="rect">
                <a:avLst/>
              </a:prstGeom>
              <a:solidFill>
                <a:schemeClr val="bg1"/>
              </a:solidFill>
              <a:ln w="12700">
                <a:solidFill>
                  <a:schemeClr val="tx1"/>
                </a:solidFill>
                <a:miter lim="800000"/>
                <a:headEnd/>
                <a:tailEnd/>
              </a:ln>
            </p:spPr>
            <p:txBody>
              <a:bodyPr wrap="none">
                <a:spAutoFit/>
              </a:bodyPr>
              <a:lstStyle/>
              <a:p>
                <a:r>
                  <a:rPr lang="en-US" sz="2400"/>
                  <a:t>SAMPLE THROUGH THE LOAD</a:t>
                </a:r>
              </a:p>
            </p:txBody>
          </p:sp>
          <p:sp>
            <p:nvSpPr>
              <p:cNvPr id="28" name="Line 101"/>
              <p:cNvSpPr>
                <a:spLocks noChangeShapeType="1"/>
              </p:cNvSpPr>
              <p:nvPr/>
            </p:nvSpPr>
            <p:spPr bwMode="auto">
              <a:xfrm>
                <a:off x="3810000" y="3733800"/>
                <a:ext cx="0" cy="381000"/>
              </a:xfrm>
              <a:prstGeom prst="line">
                <a:avLst/>
              </a:prstGeom>
              <a:noFill/>
              <a:ln w="12700">
                <a:solidFill>
                  <a:schemeClr val="bg1"/>
                </a:solidFill>
                <a:round/>
                <a:headEnd/>
                <a:tailEnd type="triangle" w="med" len="med"/>
              </a:ln>
            </p:spPr>
            <p:txBody>
              <a:bodyPr/>
              <a:lstStyle/>
              <a:p>
                <a:endParaRPr lang="en-US"/>
              </a:p>
            </p:txBody>
          </p:sp>
          <p:sp>
            <p:nvSpPr>
              <p:cNvPr id="29" name="Line 102"/>
              <p:cNvSpPr>
                <a:spLocks noChangeShapeType="1"/>
              </p:cNvSpPr>
              <p:nvPr/>
            </p:nvSpPr>
            <p:spPr bwMode="auto">
              <a:xfrm>
                <a:off x="3733800" y="4419600"/>
                <a:ext cx="0" cy="533400"/>
              </a:xfrm>
              <a:prstGeom prst="line">
                <a:avLst/>
              </a:prstGeom>
              <a:noFill/>
              <a:ln w="12700">
                <a:solidFill>
                  <a:schemeClr val="bg1"/>
                </a:solidFill>
                <a:round/>
                <a:headEnd/>
                <a:tailEnd type="triangle" w="med" len="med"/>
              </a:ln>
            </p:spPr>
            <p:txBody>
              <a:bodyPr/>
              <a:lstStyle/>
              <a:p>
                <a:endParaRPr lang="en-US"/>
              </a:p>
            </p:txBody>
          </p:sp>
          <p:sp>
            <p:nvSpPr>
              <p:cNvPr id="30" name="Text Box 103"/>
              <p:cNvSpPr txBox="1">
                <a:spLocks noChangeArrowheads="1"/>
              </p:cNvSpPr>
              <p:nvPr/>
            </p:nvSpPr>
            <p:spPr bwMode="auto">
              <a:xfrm>
                <a:off x="4651724" y="4800600"/>
                <a:ext cx="758477" cy="338554"/>
              </a:xfrm>
              <a:prstGeom prst="rect">
                <a:avLst/>
              </a:prstGeom>
              <a:solidFill>
                <a:schemeClr val="bg1"/>
              </a:solidFill>
              <a:ln w="12700">
                <a:noFill/>
                <a:miter lim="800000"/>
                <a:headEnd/>
                <a:tailEnd/>
              </a:ln>
            </p:spPr>
            <p:txBody>
              <a:bodyPr wrap="none">
                <a:spAutoFit/>
              </a:bodyPr>
              <a:lstStyle/>
              <a:p>
                <a:pPr algn="r"/>
                <a:r>
                  <a:rPr lang="en-US" sz="1600"/>
                  <a:t>2 TESTS</a:t>
                </a:r>
              </a:p>
            </p:txBody>
          </p:sp>
          <p:sp>
            <p:nvSpPr>
              <p:cNvPr id="31" name="Text Box 107"/>
              <p:cNvSpPr txBox="1">
                <a:spLocks noChangeArrowheads="1"/>
              </p:cNvSpPr>
              <p:nvPr/>
            </p:nvSpPr>
            <p:spPr bwMode="auto">
              <a:xfrm>
                <a:off x="4343400" y="3276600"/>
                <a:ext cx="2389260" cy="369332"/>
              </a:xfrm>
              <a:prstGeom prst="rect">
                <a:avLst/>
              </a:prstGeom>
              <a:solidFill>
                <a:schemeClr val="bg1"/>
              </a:solidFill>
              <a:ln w="12700">
                <a:solidFill>
                  <a:schemeClr val="tx1"/>
                </a:solidFill>
                <a:miter lim="800000"/>
                <a:headEnd/>
                <a:tailEnd/>
              </a:ln>
            </p:spPr>
            <p:txBody>
              <a:bodyPr wrap="none">
                <a:spAutoFit/>
              </a:bodyPr>
              <a:lstStyle/>
              <a:p>
                <a:r>
                  <a:rPr lang="en-US"/>
                  <a:t>AT LEAST 3 INCREAMENTS</a:t>
                </a:r>
              </a:p>
            </p:txBody>
          </p:sp>
        </p:grpSp>
      </p:grpSp>
      <p:pic>
        <p:nvPicPr>
          <p:cNvPr id="110" name="Picture 2" descr="21B&amp;W1"/>
          <p:cNvPicPr>
            <a:picLocks noChangeAspect="1" noChangeArrowheads="1"/>
          </p:cNvPicPr>
          <p:nvPr/>
        </p:nvPicPr>
        <p:blipFill>
          <a:blip r:embed="rId2" cstate="print"/>
          <a:srcRect/>
          <a:stretch>
            <a:fillRect/>
          </a:stretch>
        </p:blipFill>
        <p:spPr bwMode="auto">
          <a:xfrm>
            <a:off x="9762604" y="3843760"/>
            <a:ext cx="1761948" cy="966399"/>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0" y="71438"/>
            <a:ext cx="8039100" cy="511175"/>
          </a:xfrm>
          <a:prstGeom prst="rect">
            <a:avLst/>
          </a:prstGeom>
        </p:spPr>
        <p:txBody>
          <a:bodyPr>
            <a:noAutofit/>
          </a:bodyPr>
          <a:lstStyle/>
          <a:p>
            <a:pPr algn="ctr" eaLnBrk="1" hangingPunct="1">
              <a:defRPr/>
            </a:pPr>
            <a:r>
              <a:rPr lang="en-US" dirty="0"/>
              <a:t>Point to Reflect  : Slump or Workability??</a:t>
            </a:r>
          </a:p>
        </p:txBody>
      </p:sp>
      <p:pic>
        <p:nvPicPr>
          <p:cNvPr id="50179" name="Picture 4"/>
          <p:cNvPicPr>
            <a:picLocks noChangeAspect="1" noChangeArrowheads="1"/>
          </p:cNvPicPr>
          <p:nvPr/>
        </p:nvPicPr>
        <p:blipFill>
          <a:blip r:embed="rId2" cstate="print"/>
          <a:srcRect/>
          <a:stretch>
            <a:fillRect/>
          </a:stretch>
        </p:blipFill>
        <p:spPr bwMode="auto">
          <a:xfrm>
            <a:off x="1422400" y="1676400"/>
            <a:ext cx="7112000" cy="3998912"/>
          </a:xfrm>
          <a:prstGeom prst="rect">
            <a:avLst/>
          </a:prstGeom>
          <a:noFill/>
          <a:ln w="9525">
            <a:noFill/>
            <a:miter lim="800000"/>
            <a:headEnd/>
            <a:tailEnd/>
          </a:ln>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idx="1"/>
          </p:nvPr>
        </p:nvSpPr>
        <p:spPr>
          <a:xfrm>
            <a:off x="266700" y="1689904"/>
            <a:ext cx="6678110" cy="4737201"/>
          </a:xfrm>
        </p:spPr>
        <p:txBody>
          <a:bodyPr>
            <a:normAutofit fontScale="77500" lnSpcReduction="20000"/>
          </a:bodyPr>
          <a:lstStyle/>
          <a:p>
            <a:pPr eaLnBrk="1" hangingPunct="1">
              <a:defRPr/>
            </a:pPr>
            <a:r>
              <a:rPr lang="en-US" sz="3600" dirty="0"/>
              <a:t>Is one cube a ‘sample’? …… </a:t>
            </a:r>
            <a:r>
              <a:rPr lang="en-US" sz="3600" dirty="0">
                <a:solidFill>
                  <a:srgbClr val="0070C0"/>
                </a:solidFill>
              </a:rPr>
              <a:t>NO!</a:t>
            </a:r>
          </a:p>
          <a:p>
            <a:pPr eaLnBrk="1" hangingPunct="1">
              <a:defRPr/>
            </a:pPr>
            <a:endParaRPr lang="en-US" sz="3600" dirty="0">
              <a:solidFill>
                <a:srgbClr val="0070C0"/>
              </a:solidFill>
            </a:endParaRPr>
          </a:p>
          <a:p>
            <a:pPr eaLnBrk="1" hangingPunct="1">
              <a:defRPr/>
            </a:pPr>
            <a:r>
              <a:rPr lang="en-US" sz="3600" dirty="0"/>
              <a:t>Should we find an average of strengths from cubes of different samples? …… </a:t>
            </a:r>
            <a:r>
              <a:rPr lang="en-US" sz="3600" dirty="0">
                <a:solidFill>
                  <a:srgbClr val="0070C0"/>
                </a:solidFill>
              </a:rPr>
              <a:t>NO!</a:t>
            </a:r>
          </a:p>
          <a:p>
            <a:pPr eaLnBrk="1" hangingPunct="1">
              <a:defRPr/>
            </a:pPr>
            <a:endParaRPr lang="en-US" sz="3600" dirty="0">
              <a:solidFill>
                <a:srgbClr val="0070C0"/>
              </a:solidFill>
            </a:endParaRPr>
          </a:p>
          <a:p>
            <a:pPr eaLnBrk="1" hangingPunct="1">
              <a:defRPr/>
            </a:pPr>
            <a:r>
              <a:rPr lang="en-US" sz="3600" dirty="0"/>
              <a:t>Should we take samples from every TM? …… </a:t>
            </a:r>
            <a:r>
              <a:rPr lang="en-US" sz="3600" dirty="0">
                <a:solidFill>
                  <a:srgbClr val="0070C0"/>
                </a:solidFill>
              </a:rPr>
              <a:t>NO! (1 every 50 Cum)</a:t>
            </a:r>
          </a:p>
          <a:p>
            <a:pPr eaLnBrk="1" hangingPunct="1">
              <a:defRPr/>
            </a:pPr>
            <a:endParaRPr lang="en-US" sz="3600" dirty="0">
              <a:solidFill>
                <a:srgbClr val="0070C0"/>
              </a:solidFill>
            </a:endParaRPr>
          </a:p>
          <a:p>
            <a:pPr eaLnBrk="1" hangingPunct="1">
              <a:defRPr/>
            </a:pPr>
            <a:r>
              <a:rPr lang="en-US" sz="3600" dirty="0">
                <a:solidFill>
                  <a:srgbClr val="0070C0"/>
                </a:solidFill>
              </a:rPr>
              <a:t>For reduced errors, cast more cubes from lesser samples</a:t>
            </a:r>
          </a:p>
        </p:txBody>
      </p:sp>
      <p:sp>
        <p:nvSpPr>
          <p:cNvPr id="145410" name="Rectangle 2"/>
          <p:cNvSpPr>
            <a:spLocks noGrp="1" noChangeArrowheads="1"/>
          </p:cNvSpPr>
          <p:nvPr>
            <p:ph type="title"/>
          </p:nvPr>
        </p:nvSpPr>
        <p:spPr>
          <a:xfrm>
            <a:off x="0" y="0"/>
            <a:ext cx="11176000" cy="1371600"/>
          </a:xfrm>
          <a:prstGeom prst="rect">
            <a:avLst/>
          </a:prstGeom>
        </p:spPr>
        <p:txBody>
          <a:bodyPr>
            <a:normAutofit fontScale="90000"/>
          </a:bodyPr>
          <a:lstStyle/>
          <a:p>
            <a:pPr eaLnBrk="1" hangingPunct="1">
              <a:defRPr/>
            </a:pPr>
            <a:r>
              <a:rPr lang="en-US" dirty="0"/>
              <a:t>Definition of ‘Sample’</a:t>
            </a:r>
            <a:br>
              <a:rPr lang="en-US" dirty="0"/>
            </a:br>
            <a:br>
              <a:rPr lang="en-US" dirty="0"/>
            </a:br>
            <a:r>
              <a:rPr lang="en-US" sz="2800" i="1" dirty="0"/>
              <a:t>(Clause 6.3.2 of IS 4926-2003)</a:t>
            </a:r>
            <a:r>
              <a:rPr lang="en-US" dirty="0"/>
              <a:t>   </a:t>
            </a:r>
          </a:p>
        </p:txBody>
      </p:sp>
      <p:pic>
        <p:nvPicPr>
          <p:cNvPr id="4" name="Picture 2" descr="C:\movie\LAB8.PCX"/>
          <p:cNvPicPr>
            <a:picLocks noChangeAspect="1" noChangeArrowheads="1"/>
          </p:cNvPicPr>
          <p:nvPr/>
        </p:nvPicPr>
        <p:blipFill>
          <a:blip r:embed="rId2" cstate="email">
            <a:lum bright="24000"/>
          </a:blip>
          <a:srcRect/>
          <a:stretch>
            <a:fillRect/>
          </a:stretch>
        </p:blipFill>
        <p:spPr bwMode="auto">
          <a:xfrm>
            <a:off x="8285735" y="960699"/>
            <a:ext cx="3501152" cy="1716911"/>
          </a:xfrm>
          <a:prstGeom prst="rect">
            <a:avLst/>
          </a:prstGeom>
          <a:noFill/>
        </p:spPr>
      </p:pic>
      <p:pic>
        <p:nvPicPr>
          <p:cNvPr id="5" name="Picture 4"/>
          <p:cNvPicPr>
            <a:picLocks noChangeAspect="1" noChangeArrowheads="1"/>
          </p:cNvPicPr>
          <p:nvPr/>
        </p:nvPicPr>
        <p:blipFill>
          <a:blip r:embed="rId3" cstate="email"/>
          <a:srcRect/>
          <a:stretch>
            <a:fillRect/>
          </a:stretch>
        </p:blipFill>
        <p:spPr bwMode="auto">
          <a:xfrm>
            <a:off x="10278320" y="2951685"/>
            <a:ext cx="1660094" cy="1660826"/>
          </a:xfrm>
          <a:prstGeom prst="rect">
            <a:avLst/>
          </a:prstGeom>
          <a:noFill/>
          <a:ln w="9525">
            <a:noFill/>
            <a:miter lim="800000"/>
            <a:headEnd/>
            <a:tailEnd/>
          </a:ln>
        </p:spPr>
      </p:pic>
      <p:pic>
        <p:nvPicPr>
          <p:cNvPr id="6" name="Picture 5"/>
          <p:cNvPicPr>
            <a:picLocks noChangeAspect="1" noChangeArrowheads="1"/>
          </p:cNvPicPr>
          <p:nvPr/>
        </p:nvPicPr>
        <p:blipFill>
          <a:blip r:embed="rId4" cstate="email"/>
          <a:srcRect/>
          <a:stretch>
            <a:fillRect/>
          </a:stretch>
        </p:blipFill>
        <p:spPr bwMode="auto">
          <a:xfrm>
            <a:off x="6724892" y="5046562"/>
            <a:ext cx="1934064" cy="1406324"/>
          </a:xfrm>
          <a:prstGeom prst="rect">
            <a:avLst/>
          </a:prstGeom>
          <a:noFill/>
          <a:ln w="9525">
            <a:noFill/>
            <a:miter lim="800000"/>
            <a:headEnd/>
            <a:tailEnd/>
          </a:ln>
        </p:spPr>
      </p:pic>
      <p:grpSp>
        <p:nvGrpSpPr>
          <p:cNvPr id="7" name="Group 8"/>
          <p:cNvGrpSpPr/>
          <p:nvPr/>
        </p:nvGrpSpPr>
        <p:grpSpPr>
          <a:xfrm>
            <a:off x="8218025" y="3819647"/>
            <a:ext cx="1956122" cy="1160463"/>
            <a:chOff x="0" y="0"/>
            <a:chExt cx="4800600" cy="3598863"/>
          </a:xfrm>
        </p:grpSpPr>
        <p:pic>
          <p:nvPicPr>
            <p:cNvPr id="8" name="Picture 6"/>
            <p:cNvPicPr>
              <a:picLocks noChangeAspect="1" noChangeArrowheads="1"/>
            </p:cNvPicPr>
            <p:nvPr/>
          </p:nvPicPr>
          <p:blipFill>
            <a:blip r:embed="rId5" cstate="email"/>
            <a:srcRect/>
            <a:stretch>
              <a:fillRect/>
            </a:stretch>
          </p:blipFill>
          <p:spPr bwMode="auto">
            <a:xfrm>
              <a:off x="0" y="0"/>
              <a:ext cx="4800600" cy="3598863"/>
            </a:xfrm>
            <a:prstGeom prst="rect">
              <a:avLst/>
            </a:prstGeom>
            <a:noFill/>
            <a:ln w="9525">
              <a:noFill/>
              <a:miter lim="800000"/>
              <a:headEnd/>
              <a:tailEnd/>
            </a:ln>
          </p:spPr>
        </p:pic>
        <p:sp>
          <p:nvSpPr>
            <p:cNvPr id="9" name="Freeform 9"/>
            <p:cNvSpPr>
              <a:spLocks/>
            </p:cNvSpPr>
            <p:nvPr/>
          </p:nvSpPr>
          <p:spPr bwMode="auto">
            <a:xfrm>
              <a:off x="660400" y="2209800"/>
              <a:ext cx="1333500" cy="1143000"/>
            </a:xfrm>
            <a:custGeom>
              <a:avLst/>
              <a:gdLst>
                <a:gd name="T0" fmla="*/ 1491932463 w 840"/>
                <a:gd name="T1" fmla="*/ 241935017 h 720"/>
                <a:gd name="T2" fmla="*/ 282257517 w 840"/>
                <a:gd name="T3" fmla="*/ 241935017 h 720"/>
                <a:gd name="T4" fmla="*/ 282257517 w 840"/>
                <a:gd name="T5" fmla="*/ 1451609905 h 720"/>
                <a:gd name="T6" fmla="*/ 1975802719 w 840"/>
                <a:gd name="T7" fmla="*/ 1572577364 h 720"/>
                <a:gd name="T8" fmla="*/ 1129030069 w 840"/>
                <a:gd name="T9" fmla="*/ 0 h 720"/>
                <a:gd name="T10" fmla="*/ 0 60000 65536"/>
                <a:gd name="T11" fmla="*/ 0 60000 65536"/>
                <a:gd name="T12" fmla="*/ 0 60000 65536"/>
                <a:gd name="T13" fmla="*/ 0 60000 65536"/>
                <a:gd name="T14" fmla="*/ 0 60000 65536"/>
                <a:gd name="T15" fmla="*/ 0 w 840"/>
                <a:gd name="T16" fmla="*/ 0 h 720"/>
                <a:gd name="T17" fmla="*/ 840 w 840"/>
                <a:gd name="T18" fmla="*/ 720 h 720"/>
              </a:gdLst>
              <a:ahLst/>
              <a:cxnLst>
                <a:cxn ang="T10">
                  <a:pos x="T0" y="T1"/>
                </a:cxn>
                <a:cxn ang="T11">
                  <a:pos x="T2" y="T3"/>
                </a:cxn>
                <a:cxn ang="T12">
                  <a:pos x="T4" y="T5"/>
                </a:cxn>
                <a:cxn ang="T13">
                  <a:pos x="T6" y="T7"/>
                </a:cxn>
                <a:cxn ang="T14">
                  <a:pos x="T8" y="T9"/>
                </a:cxn>
              </a:cxnLst>
              <a:rect l="T15" t="T16" r="T17" b="T18"/>
              <a:pathLst>
                <a:path w="840" h="720">
                  <a:moveTo>
                    <a:pt x="592" y="96"/>
                  </a:moveTo>
                  <a:cubicBezTo>
                    <a:pt x="392" y="56"/>
                    <a:pt x="192" y="16"/>
                    <a:pt x="112" y="96"/>
                  </a:cubicBezTo>
                  <a:cubicBezTo>
                    <a:pt x="32" y="176"/>
                    <a:pt x="0" y="488"/>
                    <a:pt x="112" y="576"/>
                  </a:cubicBezTo>
                  <a:cubicBezTo>
                    <a:pt x="224" y="664"/>
                    <a:pt x="728" y="720"/>
                    <a:pt x="784" y="624"/>
                  </a:cubicBezTo>
                  <a:cubicBezTo>
                    <a:pt x="840" y="528"/>
                    <a:pt x="504" y="104"/>
                    <a:pt x="448" y="0"/>
                  </a:cubicBezTo>
                </a:path>
              </a:pathLst>
            </a:custGeom>
            <a:noFill/>
            <a:ln w="38100">
              <a:solidFill>
                <a:srgbClr val="FF0000"/>
              </a:solidFill>
              <a:round/>
              <a:headEnd/>
              <a:tailEnd/>
            </a:ln>
          </p:spPr>
          <p:txBody>
            <a:bodyPr/>
            <a:lstStyle/>
            <a:p>
              <a:endParaRPr lang="en-US"/>
            </a:p>
          </p:txBody>
        </p:sp>
        <p:sp>
          <p:nvSpPr>
            <p:cNvPr id="10" name="Freeform 10"/>
            <p:cNvSpPr>
              <a:spLocks/>
            </p:cNvSpPr>
            <p:nvPr/>
          </p:nvSpPr>
          <p:spPr bwMode="auto">
            <a:xfrm rot="-1883968">
              <a:off x="3082925" y="620713"/>
              <a:ext cx="1333500" cy="990600"/>
            </a:xfrm>
            <a:custGeom>
              <a:avLst/>
              <a:gdLst>
                <a:gd name="T0" fmla="*/ 1491932463 w 840"/>
                <a:gd name="T1" fmla="*/ 181720091 h 720"/>
                <a:gd name="T2" fmla="*/ 282257517 w 840"/>
                <a:gd name="T3" fmla="*/ 181720091 h 720"/>
                <a:gd name="T4" fmla="*/ 282257517 w 840"/>
                <a:gd name="T5" fmla="*/ 1090320374 h 720"/>
                <a:gd name="T6" fmla="*/ 1975802719 w 840"/>
                <a:gd name="T7" fmla="*/ 1181180377 h 720"/>
                <a:gd name="T8" fmla="*/ 1129030069 w 840"/>
                <a:gd name="T9" fmla="*/ 0 h 720"/>
                <a:gd name="T10" fmla="*/ 0 60000 65536"/>
                <a:gd name="T11" fmla="*/ 0 60000 65536"/>
                <a:gd name="T12" fmla="*/ 0 60000 65536"/>
                <a:gd name="T13" fmla="*/ 0 60000 65536"/>
                <a:gd name="T14" fmla="*/ 0 60000 65536"/>
                <a:gd name="T15" fmla="*/ 0 w 840"/>
                <a:gd name="T16" fmla="*/ 0 h 720"/>
                <a:gd name="T17" fmla="*/ 840 w 840"/>
                <a:gd name="T18" fmla="*/ 720 h 720"/>
              </a:gdLst>
              <a:ahLst/>
              <a:cxnLst>
                <a:cxn ang="T10">
                  <a:pos x="T0" y="T1"/>
                </a:cxn>
                <a:cxn ang="T11">
                  <a:pos x="T2" y="T3"/>
                </a:cxn>
                <a:cxn ang="T12">
                  <a:pos x="T4" y="T5"/>
                </a:cxn>
                <a:cxn ang="T13">
                  <a:pos x="T6" y="T7"/>
                </a:cxn>
                <a:cxn ang="T14">
                  <a:pos x="T8" y="T9"/>
                </a:cxn>
              </a:cxnLst>
              <a:rect l="T15" t="T16" r="T17" b="T18"/>
              <a:pathLst>
                <a:path w="840" h="720">
                  <a:moveTo>
                    <a:pt x="592" y="96"/>
                  </a:moveTo>
                  <a:cubicBezTo>
                    <a:pt x="392" y="56"/>
                    <a:pt x="192" y="16"/>
                    <a:pt x="112" y="96"/>
                  </a:cubicBezTo>
                  <a:cubicBezTo>
                    <a:pt x="32" y="176"/>
                    <a:pt x="0" y="488"/>
                    <a:pt x="112" y="576"/>
                  </a:cubicBezTo>
                  <a:cubicBezTo>
                    <a:pt x="224" y="664"/>
                    <a:pt x="728" y="720"/>
                    <a:pt x="784" y="624"/>
                  </a:cubicBezTo>
                  <a:cubicBezTo>
                    <a:pt x="840" y="528"/>
                    <a:pt x="504" y="104"/>
                    <a:pt x="448" y="0"/>
                  </a:cubicBezTo>
                </a:path>
              </a:pathLst>
            </a:custGeom>
            <a:noFill/>
            <a:ln w="38100">
              <a:solidFill>
                <a:srgbClr val="FF0000"/>
              </a:solidFill>
              <a:round/>
              <a:headEnd/>
              <a:tailEnd/>
            </a:ln>
          </p:spPr>
          <p:txBody>
            <a:bodyPr/>
            <a:lstStyle/>
            <a:p>
              <a:endParaRPr lang="en-US"/>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555" name="Rectangle 3"/>
          <p:cNvSpPr>
            <a:spLocks noGrp="1" noChangeArrowheads="1"/>
          </p:cNvSpPr>
          <p:nvPr>
            <p:ph idx="1"/>
          </p:nvPr>
        </p:nvSpPr>
        <p:spPr>
          <a:xfrm>
            <a:off x="266700" y="1143001"/>
            <a:ext cx="3020510" cy="3903562"/>
          </a:xfrm>
        </p:spPr>
        <p:txBody>
          <a:bodyPr>
            <a:normAutofit lnSpcReduction="10000"/>
          </a:bodyPr>
          <a:lstStyle/>
          <a:p>
            <a:pPr eaLnBrk="1" hangingPunct="1">
              <a:defRPr/>
            </a:pPr>
            <a:r>
              <a:rPr lang="en-US" sz="2400" dirty="0"/>
              <a:t>Calibration</a:t>
            </a:r>
          </a:p>
          <a:p>
            <a:pPr eaLnBrk="1" hangingPunct="1">
              <a:defRPr/>
            </a:pPr>
            <a:endParaRPr lang="en-US" sz="2400" dirty="0"/>
          </a:p>
          <a:p>
            <a:pPr eaLnBrk="1" hangingPunct="1">
              <a:defRPr/>
            </a:pPr>
            <a:r>
              <a:rPr lang="en-US" sz="2400" dirty="0"/>
              <a:t>Bottom platen – horizontal, plane</a:t>
            </a:r>
          </a:p>
          <a:p>
            <a:pPr eaLnBrk="1" hangingPunct="1">
              <a:defRPr/>
            </a:pPr>
            <a:endParaRPr lang="en-US" sz="2400" dirty="0"/>
          </a:p>
          <a:p>
            <a:pPr eaLnBrk="1" hangingPunct="1">
              <a:defRPr/>
            </a:pPr>
            <a:r>
              <a:rPr lang="en-US" sz="2400" dirty="0"/>
              <a:t>Top platen – swivel</a:t>
            </a:r>
          </a:p>
          <a:p>
            <a:pPr eaLnBrk="1" hangingPunct="1">
              <a:defRPr/>
            </a:pPr>
            <a:endParaRPr lang="en-US" sz="2400" dirty="0"/>
          </a:p>
          <a:p>
            <a:pPr eaLnBrk="1" hangingPunct="1">
              <a:defRPr/>
            </a:pPr>
            <a:r>
              <a:rPr lang="en-US" sz="2400" dirty="0"/>
              <a:t>Do not place on casting faces</a:t>
            </a:r>
          </a:p>
        </p:txBody>
      </p:sp>
      <p:sp>
        <p:nvSpPr>
          <p:cNvPr id="151554" name="Rectangle 2"/>
          <p:cNvSpPr>
            <a:spLocks noGrp="1" noChangeArrowheads="1"/>
          </p:cNvSpPr>
          <p:nvPr>
            <p:ph type="title"/>
          </p:nvPr>
        </p:nvSpPr>
        <p:spPr>
          <a:xfrm>
            <a:off x="0" y="0"/>
            <a:ext cx="9956800" cy="838200"/>
          </a:xfrm>
          <a:prstGeom prst="rect">
            <a:avLst/>
          </a:prstGeom>
        </p:spPr>
        <p:txBody>
          <a:bodyPr/>
          <a:lstStyle/>
          <a:p>
            <a:pPr eaLnBrk="1" hangingPunct="1">
              <a:defRPr/>
            </a:pPr>
            <a:r>
              <a:rPr lang="en-US" dirty="0"/>
              <a:t>Testing compressive strength</a:t>
            </a:r>
          </a:p>
        </p:txBody>
      </p:sp>
      <p:graphicFrame>
        <p:nvGraphicFramePr>
          <p:cNvPr id="4098" name="Object 2"/>
          <p:cNvGraphicFramePr>
            <a:graphicFrameLocks noChangeAspect="1"/>
          </p:cNvGraphicFramePr>
          <p:nvPr/>
        </p:nvGraphicFramePr>
        <p:xfrm>
          <a:off x="7801336" y="902825"/>
          <a:ext cx="4390663" cy="2754775"/>
        </p:xfrm>
        <a:graphic>
          <a:graphicData uri="http://schemas.openxmlformats.org/presentationml/2006/ole">
            <mc:AlternateContent xmlns:mc="http://schemas.openxmlformats.org/markup-compatibility/2006">
              <mc:Choice xmlns:v="urn:schemas-microsoft-com:vml" Requires="v">
                <p:oleObj name="Photo Editor Photo" r:id="rId2" imgW="12193702" imgH="9142857" progId="">
                  <p:embed/>
                </p:oleObj>
              </mc:Choice>
              <mc:Fallback>
                <p:oleObj name="Photo Editor Photo" r:id="rId2" imgW="12193702" imgH="9142857" progId="">
                  <p:embed/>
                  <p:pic>
                    <p:nvPicPr>
                      <p:cNvPr id="409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1336" y="902825"/>
                        <a:ext cx="4390663" cy="275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3"/>
          <p:cNvPicPr>
            <a:picLocks noChangeAspect="1" noChangeArrowheads="1"/>
          </p:cNvPicPr>
          <p:nvPr/>
        </p:nvPicPr>
        <p:blipFill>
          <a:blip r:embed="rId4" cstate="print"/>
          <a:srcRect/>
          <a:stretch>
            <a:fillRect/>
          </a:stretch>
        </p:blipFill>
        <p:spPr bwMode="auto">
          <a:xfrm>
            <a:off x="7885870" y="3754316"/>
            <a:ext cx="2948033" cy="2948833"/>
          </a:xfrm>
          <a:prstGeom prst="rect">
            <a:avLst/>
          </a:prstGeom>
          <a:noFill/>
          <a:ln w="9525">
            <a:noFill/>
            <a:miter lim="800000"/>
            <a:headEnd/>
            <a:tailEnd/>
          </a:ln>
        </p:spPr>
      </p:pic>
      <p:grpSp>
        <p:nvGrpSpPr>
          <p:cNvPr id="6" name="Group 9"/>
          <p:cNvGrpSpPr>
            <a:grpSpLocks/>
          </p:cNvGrpSpPr>
          <p:nvPr/>
        </p:nvGrpSpPr>
        <p:grpSpPr bwMode="auto">
          <a:xfrm>
            <a:off x="3430634" y="1354238"/>
            <a:ext cx="3884566" cy="4589362"/>
            <a:chOff x="2237" y="48"/>
            <a:chExt cx="3401" cy="3600"/>
          </a:xfrm>
        </p:grpSpPr>
        <p:pic>
          <p:nvPicPr>
            <p:cNvPr id="7" name="Picture 2" descr="cube"/>
            <p:cNvPicPr>
              <a:picLocks noChangeAspect="1" noChangeArrowheads="1"/>
            </p:cNvPicPr>
            <p:nvPr/>
          </p:nvPicPr>
          <p:blipFill>
            <a:blip r:embed="rId5" cstate="email"/>
            <a:srcRect/>
            <a:stretch>
              <a:fillRect/>
            </a:stretch>
          </p:blipFill>
          <p:spPr bwMode="auto">
            <a:xfrm>
              <a:off x="2237" y="48"/>
              <a:ext cx="3401" cy="3600"/>
            </a:xfrm>
            <a:prstGeom prst="rect">
              <a:avLst/>
            </a:prstGeom>
            <a:noFill/>
            <a:ln w="9525">
              <a:noFill/>
              <a:miter lim="800000"/>
              <a:headEnd/>
              <a:tailEnd/>
            </a:ln>
          </p:spPr>
        </p:pic>
        <p:sp>
          <p:nvSpPr>
            <p:cNvPr id="8" name="Text Box 3"/>
            <p:cNvSpPr txBox="1">
              <a:spLocks noChangeArrowheads="1"/>
            </p:cNvSpPr>
            <p:nvPr/>
          </p:nvSpPr>
          <p:spPr bwMode="auto">
            <a:xfrm>
              <a:off x="3206" y="769"/>
              <a:ext cx="924" cy="236"/>
            </a:xfrm>
            <a:prstGeom prst="rect">
              <a:avLst/>
            </a:prstGeom>
            <a:solidFill>
              <a:schemeClr val="bg2"/>
            </a:solidFill>
            <a:ln w="9525">
              <a:noFill/>
              <a:miter lim="800000"/>
              <a:headEnd/>
              <a:tailEnd/>
            </a:ln>
          </p:spPr>
          <p:txBody>
            <a:bodyPr wrap="none">
              <a:spAutoFit/>
            </a:bodyPr>
            <a:lstStyle/>
            <a:p>
              <a:pPr eaLnBrk="1" hangingPunct="1"/>
              <a:r>
                <a:rPr lang="en-US" dirty="0">
                  <a:latin typeface="Arial" charset="0"/>
                </a:rPr>
                <a:t>True failures</a:t>
              </a:r>
            </a:p>
          </p:txBody>
        </p:sp>
        <p:sp>
          <p:nvSpPr>
            <p:cNvPr id="9" name="Text Box 4"/>
            <p:cNvSpPr txBox="1">
              <a:spLocks noChangeArrowheads="1"/>
            </p:cNvSpPr>
            <p:nvPr/>
          </p:nvSpPr>
          <p:spPr bwMode="auto">
            <a:xfrm>
              <a:off x="2632" y="1200"/>
              <a:ext cx="2123" cy="236"/>
            </a:xfrm>
            <a:prstGeom prst="rect">
              <a:avLst/>
            </a:prstGeom>
            <a:solidFill>
              <a:schemeClr val="bg2"/>
            </a:solidFill>
            <a:ln w="9525">
              <a:noFill/>
              <a:miter lim="800000"/>
              <a:headEnd/>
              <a:tailEnd/>
            </a:ln>
          </p:spPr>
          <p:txBody>
            <a:bodyPr wrap="none">
              <a:spAutoFit/>
            </a:bodyPr>
            <a:lstStyle/>
            <a:p>
              <a:pPr eaLnBrk="1" hangingPunct="1"/>
              <a:r>
                <a:rPr lang="en-US" dirty="0">
                  <a:latin typeface="Arial" charset="0"/>
                </a:rPr>
                <a:t>One sided or Abnormal failures</a:t>
              </a:r>
            </a:p>
          </p:txBody>
        </p:sp>
        <p:sp>
          <p:nvSpPr>
            <p:cNvPr id="10" name="Line 5"/>
            <p:cNvSpPr>
              <a:spLocks noChangeShapeType="1"/>
            </p:cNvSpPr>
            <p:nvPr/>
          </p:nvSpPr>
          <p:spPr bwMode="auto">
            <a:xfrm flipH="1" flipV="1">
              <a:off x="3072" y="576"/>
              <a:ext cx="288" cy="384"/>
            </a:xfrm>
            <a:prstGeom prst="line">
              <a:avLst/>
            </a:prstGeom>
            <a:noFill/>
            <a:ln w="9525">
              <a:solidFill>
                <a:schemeClr val="bg1"/>
              </a:solidFill>
              <a:round/>
              <a:headEnd/>
              <a:tailEnd type="triangle" w="med" len="med"/>
            </a:ln>
          </p:spPr>
          <p:txBody>
            <a:bodyPr/>
            <a:lstStyle/>
            <a:p>
              <a:endParaRPr lang="en-US"/>
            </a:p>
          </p:txBody>
        </p:sp>
        <p:sp>
          <p:nvSpPr>
            <p:cNvPr id="11" name="Line 7"/>
            <p:cNvSpPr>
              <a:spLocks noChangeShapeType="1"/>
            </p:cNvSpPr>
            <p:nvPr/>
          </p:nvSpPr>
          <p:spPr bwMode="auto">
            <a:xfrm flipH="1">
              <a:off x="4368" y="1440"/>
              <a:ext cx="480" cy="240"/>
            </a:xfrm>
            <a:prstGeom prst="line">
              <a:avLst/>
            </a:prstGeom>
            <a:noFill/>
            <a:ln w="9525">
              <a:solidFill>
                <a:schemeClr val="bg1"/>
              </a:solidFill>
              <a:round/>
              <a:headEnd/>
              <a:tailEnd type="triangle" w="med" len="med"/>
            </a:ln>
          </p:spPr>
          <p:txBody>
            <a:bodyPr/>
            <a:lstStyle/>
            <a:p>
              <a:endParaRPr lang="en-US"/>
            </a:p>
          </p:txBody>
        </p:sp>
      </p:gr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ctrTitle"/>
          </p:nvPr>
        </p:nvSpPr>
        <p:spPr>
          <a:xfrm>
            <a:off x="1727200" y="0"/>
            <a:ext cx="10464800" cy="3200400"/>
          </a:xfrm>
          <a:prstGeom prst="rect">
            <a:avLst/>
          </a:prstGeom>
        </p:spPr>
        <p:txBody>
          <a:bodyPr/>
          <a:lstStyle/>
          <a:p>
            <a:pPr eaLnBrk="1" hangingPunct="1">
              <a:defRPr/>
            </a:pPr>
            <a:r>
              <a:rPr lang="en-US" sz="4000" dirty="0"/>
              <a:t>Cube Strength Failures</a:t>
            </a:r>
            <a:br>
              <a:rPr lang="en-US" sz="4000" dirty="0"/>
            </a:br>
            <a:br>
              <a:rPr lang="en-US" sz="4000" dirty="0"/>
            </a:br>
            <a:r>
              <a:rPr lang="en-US" sz="4000" dirty="0"/>
              <a:t>POOR CONCRETE ?</a:t>
            </a:r>
            <a:br>
              <a:rPr lang="en-US" sz="4000" dirty="0"/>
            </a:br>
            <a:r>
              <a:rPr lang="en-US" sz="4000" dirty="0"/>
              <a:t>OR</a:t>
            </a:r>
            <a:br>
              <a:rPr lang="en-US" sz="4000" dirty="0"/>
            </a:br>
            <a:r>
              <a:rPr lang="en-US" sz="4000" dirty="0"/>
              <a:t>POOR TESTING ?</a:t>
            </a:r>
          </a:p>
        </p:txBody>
      </p:sp>
      <p:pic>
        <p:nvPicPr>
          <p:cNvPr id="3" name="Picture 4"/>
          <p:cNvPicPr>
            <a:picLocks noChangeAspect="1" noChangeArrowheads="1"/>
          </p:cNvPicPr>
          <p:nvPr/>
        </p:nvPicPr>
        <p:blipFill>
          <a:blip r:embed="rId2" cstate="print"/>
          <a:srcRect/>
          <a:stretch>
            <a:fillRect/>
          </a:stretch>
        </p:blipFill>
        <p:spPr bwMode="auto">
          <a:xfrm>
            <a:off x="406400" y="4065588"/>
            <a:ext cx="11277600" cy="2792413"/>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5"/>
          <p:cNvGrpSpPr>
            <a:grpSpLocks/>
          </p:cNvGrpSpPr>
          <p:nvPr/>
        </p:nvGrpSpPr>
        <p:grpSpPr bwMode="auto">
          <a:xfrm>
            <a:off x="182600" y="1"/>
            <a:ext cx="10677263" cy="6481822"/>
            <a:chOff x="0" y="0"/>
            <a:chExt cx="5472" cy="4328"/>
          </a:xfrm>
        </p:grpSpPr>
        <p:sp>
          <p:nvSpPr>
            <p:cNvPr id="39939" name="Line 2"/>
            <p:cNvSpPr>
              <a:spLocks noChangeShapeType="1"/>
            </p:cNvSpPr>
            <p:nvPr/>
          </p:nvSpPr>
          <p:spPr bwMode="auto">
            <a:xfrm>
              <a:off x="2304" y="3975"/>
              <a:ext cx="2880" cy="0"/>
            </a:xfrm>
            <a:prstGeom prst="line">
              <a:avLst/>
            </a:prstGeom>
            <a:noFill/>
            <a:ln w="9525">
              <a:solidFill>
                <a:schemeClr val="tx1"/>
              </a:solidFill>
              <a:round/>
              <a:headEnd/>
              <a:tailEnd/>
            </a:ln>
          </p:spPr>
          <p:txBody>
            <a:bodyPr wrap="none" anchor="ctr"/>
            <a:lstStyle/>
            <a:p>
              <a:endParaRPr lang="en-US"/>
            </a:p>
          </p:txBody>
        </p:sp>
        <p:sp>
          <p:nvSpPr>
            <p:cNvPr id="39940" name="Line 3"/>
            <p:cNvSpPr>
              <a:spLocks noChangeShapeType="1"/>
            </p:cNvSpPr>
            <p:nvPr/>
          </p:nvSpPr>
          <p:spPr bwMode="auto">
            <a:xfrm>
              <a:off x="4608" y="231"/>
              <a:ext cx="0" cy="3792"/>
            </a:xfrm>
            <a:prstGeom prst="line">
              <a:avLst/>
            </a:prstGeom>
            <a:noFill/>
            <a:ln w="57150">
              <a:solidFill>
                <a:schemeClr val="tx1"/>
              </a:solidFill>
              <a:round/>
              <a:headEnd/>
              <a:tailEnd/>
            </a:ln>
          </p:spPr>
          <p:txBody>
            <a:bodyPr wrap="none" anchor="ctr"/>
            <a:lstStyle/>
            <a:p>
              <a:endParaRPr lang="en-US"/>
            </a:p>
          </p:txBody>
        </p:sp>
        <p:sp>
          <p:nvSpPr>
            <p:cNvPr id="39941" name="Line 4"/>
            <p:cNvSpPr>
              <a:spLocks noChangeShapeType="1"/>
            </p:cNvSpPr>
            <p:nvPr/>
          </p:nvSpPr>
          <p:spPr bwMode="auto">
            <a:xfrm>
              <a:off x="4032" y="3975"/>
              <a:ext cx="0" cy="48"/>
            </a:xfrm>
            <a:prstGeom prst="line">
              <a:avLst/>
            </a:prstGeom>
            <a:noFill/>
            <a:ln w="9525">
              <a:solidFill>
                <a:schemeClr val="tx1"/>
              </a:solidFill>
              <a:round/>
              <a:headEnd/>
              <a:tailEnd/>
            </a:ln>
          </p:spPr>
          <p:txBody>
            <a:bodyPr wrap="none" anchor="ctr"/>
            <a:lstStyle/>
            <a:p>
              <a:endParaRPr lang="en-US"/>
            </a:p>
          </p:txBody>
        </p:sp>
        <p:sp>
          <p:nvSpPr>
            <p:cNvPr id="39942" name="Line 5"/>
            <p:cNvSpPr>
              <a:spLocks noChangeShapeType="1"/>
            </p:cNvSpPr>
            <p:nvPr/>
          </p:nvSpPr>
          <p:spPr bwMode="auto">
            <a:xfrm>
              <a:off x="3456" y="3975"/>
              <a:ext cx="0" cy="48"/>
            </a:xfrm>
            <a:prstGeom prst="line">
              <a:avLst/>
            </a:prstGeom>
            <a:noFill/>
            <a:ln w="9525">
              <a:solidFill>
                <a:schemeClr val="tx1"/>
              </a:solidFill>
              <a:round/>
              <a:headEnd/>
              <a:tailEnd/>
            </a:ln>
          </p:spPr>
          <p:txBody>
            <a:bodyPr wrap="none" anchor="ctr"/>
            <a:lstStyle/>
            <a:p>
              <a:endParaRPr lang="en-US"/>
            </a:p>
          </p:txBody>
        </p:sp>
        <p:sp>
          <p:nvSpPr>
            <p:cNvPr id="39943" name="Line 6"/>
            <p:cNvSpPr>
              <a:spLocks noChangeShapeType="1"/>
            </p:cNvSpPr>
            <p:nvPr/>
          </p:nvSpPr>
          <p:spPr bwMode="auto">
            <a:xfrm>
              <a:off x="2880" y="3975"/>
              <a:ext cx="0" cy="48"/>
            </a:xfrm>
            <a:prstGeom prst="line">
              <a:avLst/>
            </a:prstGeom>
            <a:noFill/>
            <a:ln w="9525">
              <a:solidFill>
                <a:schemeClr val="tx1"/>
              </a:solidFill>
              <a:round/>
              <a:headEnd/>
              <a:tailEnd/>
            </a:ln>
          </p:spPr>
          <p:txBody>
            <a:bodyPr wrap="none" anchor="ctr"/>
            <a:lstStyle/>
            <a:p>
              <a:endParaRPr lang="en-US"/>
            </a:p>
          </p:txBody>
        </p:sp>
        <p:sp>
          <p:nvSpPr>
            <p:cNvPr id="39944" name="Line 7"/>
            <p:cNvSpPr>
              <a:spLocks noChangeShapeType="1"/>
            </p:cNvSpPr>
            <p:nvPr/>
          </p:nvSpPr>
          <p:spPr bwMode="auto">
            <a:xfrm>
              <a:off x="2304" y="3975"/>
              <a:ext cx="0" cy="48"/>
            </a:xfrm>
            <a:prstGeom prst="line">
              <a:avLst/>
            </a:prstGeom>
            <a:noFill/>
            <a:ln w="9525">
              <a:solidFill>
                <a:schemeClr val="tx1"/>
              </a:solidFill>
              <a:round/>
              <a:headEnd/>
              <a:tailEnd/>
            </a:ln>
          </p:spPr>
          <p:txBody>
            <a:bodyPr wrap="none" anchor="ctr"/>
            <a:lstStyle/>
            <a:p>
              <a:endParaRPr lang="en-US"/>
            </a:p>
          </p:txBody>
        </p:sp>
        <p:sp>
          <p:nvSpPr>
            <p:cNvPr id="39945" name="Line 8"/>
            <p:cNvSpPr>
              <a:spLocks noChangeShapeType="1"/>
            </p:cNvSpPr>
            <p:nvPr/>
          </p:nvSpPr>
          <p:spPr bwMode="auto">
            <a:xfrm>
              <a:off x="5184" y="3975"/>
              <a:ext cx="0" cy="48"/>
            </a:xfrm>
            <a:prstGeom prst="line">
              <a:avLst/>
            </a:prstGeom>
            <a:noFill/>
            <a:ln w="9525">
              <a:solidFill>
                <a:schemeClr val="tx1"/>
              </a:solidFill>
              <a:round/>
              <a:headEnd/>
              <a:tailEnd/>
            </a:ln>
          </p:spPr>
          <p:txBody>
            <a:bodyPr wrap="none" anchor="ctr"/>
            <a:lstStyle/>
            <a:p>
              <a:endParaRPr lang="en-US"/>
            </a:p>
          </p:txBody>
        </p:sp>
        <p:sp>
          <p:nvSpPr>
            <p:cNvPr id="39946" name="Rectangle 9"/>
            <p:cNvSpPr>
              <a:spLocks noChangeArrowheads="1"/>
            </p:cNvSpPr>
            <p:nvPr/>
          </p:nvSpPr>
          <p:spPr bwMode="auto">
            <a:xfrm>
              <a:off x="3168" y="3591"/>
              <a:ext cx="2016" cy="201"/>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39947" name="Rectangle 10"/>
            <p:cNvSpPr>
              <a:spLocks noChangeArrowheads="1"/>
            </p:cNvSpPr>
            <p:nvPr/>
          </p:nvSpPr>
          <p:spPr bwMode="auto">
            <a:xfrm>
              <a:off x="3456" y="3159"/>
              <a:ext cx="1440" cy="201"/>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39948" name="Rectangle 11"/>
            <p:cNvSpPr>
              <a:spLocks noChangeArrowheads="1"/>
            </p:cNvSpPr>
            <p:nvPr/>
          </p:nvSpPr>
          <p:spPr bwMode="auto">
            <a:xfrm>
              <a:off x="2592" y="2727"/>
              <a:ext cx="2016" cy="201"/>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39949" name="Rectangle 12"/>
            <p:cNvSpPr>
              <a:spLocks noChangeArrowheads="1"/>
            </p:cNvSpPr>
            <p:nvPr/>
          </p:nvSpPr>
          <p:spPr bwMode="auto">
            <a:xfrm>
              <a:off x="4032" y="2295"/>
              <a:ext cx="1152" cy="201"/>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39950" name="Rectangle 13"/>
            <p:cNvSpPr>
              <a:spLocks noChangeArrowheads="1"/>
            </p:cNvSpPr>
            <p:nvPr/>
          </p:nvSpPr>
          <p:spPr bwMode="auto">
            <a:xfrm>
              <a:off x="3456" y="1863"/>
              <a:ext cx="1152" cy="201"/>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39951" name="Rectangle 14"/>
            <p:cNvSpPr>
              <a:spLocks noChangeArrowheads="1"/>
            </p:cNvSpPr>
            <p:nvPr/>
          </p:nvSpPr>
          <p:spPr bwMode="auto">
            <a:xfrm>
              <a:off x="3600" y="1431"/>
              <a:ext cx="1392" cy="201"/>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39952" name="Rectangle 15"/>
            <p:cNvSpPr>
              <a:spLocks noChangeArrowheads="1"/>
            </p:cNvSpPr>
            <p:nvPr/>
          </p:nvSpPr>
          <p:spPr bwMode="auto">
            <a:xfrm>
              <a:off x="3600" y="999"/>
              <a:ext cx="1008" cy="201"/>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39953" name="Rectangle 16"/>
            <p:cNvSpPr>
              <a:spLocks noChangeArrowheads="1"/>
            </p:cNvSpPr>
            <p:nvPr/>
          </p:nvSpPr>
          <p:spPr bwMode="auto">
            <a:xfrm>
              <a:off x="3888" y="567"/>
              <a:ext cx="1296" cy="201"/>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39954" name="Text Box 17"/>
            <p:cNvSpPr txBox="1">
              <a:spLocks noChangeArrowheads="1"/>
            </p:cNvSpPr>
            <p:nvPr/>
          </p:nvSpPr>
          <p:spPr bwMode="auto">
            <a:xfrm>
              <a:off x="2256" y="4050"/>
              <a:ext cx="217" cy="224"/>
            </a:xfrm>
            <a:prstGeom prst="rect">
              <a:avLst/>
            </a:prstGeom>
            <a:noFill/>
            <a:ln w="9525">
              <a:noFill/>
              <a:miter lim="800000"/>
              <a:headEnd/>
              <a:tailEnd/>
            </a:ln>
          </p:spPr>
          <p:txBody>
            <a:bodyPr wrap="none">
              <a:spAutoFit/>
            </a:bodyPr>
            <a:lstStyle/>
            <a:p>
              <a:r>
                <a:rPr lang="en-US" sz="1400" b="1">
                  <a:latin typeface="Times New Roman" pitchFamily="18" charset="0"/>
                </a:rPr>
                <a:t>-40</a:t>
              </a:r>
            </a:p>
          </p:txBody>
        </p:sp>
        <p:sp>
          <p:nvSpPr>
            <p:cNvPr id="39955" name="Text Box 18"/>
            <p:cNvSpPr txBox="1">
              <a:spLocks noChangeArrowheads="1"/>
            </p:cNvSpPr>
            <p:nvPr/>
          </p:nvSpPr>
          <p:spPr bwMode="auto">
            <a:xfrm>
              <a:off x="2737" y="4041"/>
              <a:ext cx="217" cy="224"/>
            </a:xfrm>
            <a:prstGeom prst="rect">
              <a:avLst/>
            </a:prstGeom>
            <a:noFill/>
            <a:ln w="9525">
              <a:noFill/>
              <a:miter lim="800000"/>
              <a:headEnd/>
              <a:tailEnd/>
            </a:ln>
          </p:spPr>
          <p:txBody>
            <a:bodyPr wrap="none">
              <a:spAutoFit/>
            </a:bodyPr>
            <a:lstStyle/>
            <a:p>
              <a:r>
                <a:rPr lang="en-US" sz="1400" b="1">
                  <a:latin typeface="Times New Roman" pitchFamily="18" charset="0"/>
                </a:rPr>
                <a:t>-30</a:t>
              </a:r>
            </a:p>
          </p:txBody>
        </p:sp>
        <p:sp>
          <p:nvSpPr>
            <p:cNvPr id="39956" name="Text Box 19"/>
            <p:cNvSpPr txBox="1">
              <a:spLocks noChangeArrowheads="1"/>
            </p:cNvSpPr>
            <p:nvPr/>
          </p:nvSpPr>
          <p:spPr bwMode="auto">
            <a:xfrm>
              <a:off x="3313" y="4041"/>
              <a:ext cx="217" cy="224"/>
            </a:xfrm>
            <a:prstGeom prst="rect">
              <a:avLst/>
            </a:prstGeom>
            <a:noFill/>
            <a:ln w="9525">
              <a:noFill/>
              <a:miter lim="800000"/>
              <a:headEnd/>
              <a:tailEnd/>
            </a:ln>
          </p:spPr>
          <p:txBody>
            <a:bodyPr wrap="none">
              <a:spAutoFit/>
            </a:bodyPr>
            <a:lstStyle/>
            <a:p>
              <a:r>
                <a:rPr lang="en-US" sz="1400" b="1">
                  <a:latin typeface="Times New Roman" pitchFamily="18" charset="0"/>
                </a:rPr>
                <a:t>-20</a:t>
              </a:r>
            </a:p>
          </p:txBody>
        </p:sp>
        <p:sp>
          <p:nvSpPr>
            <p:cNvPr id="39957" name="Text Box 20"/>
            <p:cNvSpPr txBox="1">
              <a:spLocks noChangeArrowheads="1"/>
            </p:cNvSpPr>
            <p:nvPr/>
          </p:nvSpPr>
          <p:spPr bwMode="auto">
            <a:xfrm>
              <a:off x="3889" y="4041"/>
              <a:ext cx="217" cy="224"/>
            </a:xfrm>
            <a:prstGeom prst="rect">
              <a:avLst/>
            </a:prstGeom>
            <a:noFill/>
            <a:ln w="9525">
              <a:noFill/>
              <a:miter lim="800000"/>
              <a:headEnd/>
              <a:tailEnd/>
            </a:ln>
          </p:spPr>
          <p:txBody>
            <a:bodyPr wrap="none">
              <a:spAutoFit/>
            </a:bodyPr>
            <a:lstStyle/>
            <a:p>
              <a:r>
                <a:rPr lang="en-US" sz="1400" b="1">
                  <a:latin typeface="Times New Roman" pitchFamily="18" charset="0"/>
                </a:rPr>
                <a:t>-10</a:t>
              </a:r>
            </a:p>
          </p:txBody>
        </p:sp>
        <p:sp>
          <p:nvSpPr>
            <p:cNvPr id="39958" name="Text Box 21"/>
            <p:cNvSpPr txBox="1">
              <a:spLocks noChangeArrowheads="1"/>
            </p:cNvSpPr>
            <p:nvPr/>
          </p:nvSpPr>
          <p:spPr bwMode="auto">
            <a:xfrm>
              <a:off x="4512" y="4041"/>
              <a:ext cx="141" cy="224"/>
            </a:xfrm>
            <a:prstGeom prst="rect">
              <a:avLst/>
            </a:prstGeom>
            <a:noFill/>
            <a:ln w="9525">
              <a:noFill/>
              <a:miter lim="800000"/>
              <a:headEnd/>
              <a:tailEnd/>
            </a:ln>
          </p:spPr>
          <p:txBody>
            <a:bodyPr wrap="none">
              <a:spAutoFit/>
            </a:bodyPr>
            <a:lstStyle/>
            <a:p>
              <a:r>
                <a:rPr lang="en-US" sz="1400" b="1">
                  <a:latin typeface="Times New Roman" pitchFamily="18" charset="0"/>
                </a:rPr>
                <a:t>0</a:t>
              </a:r>
            </a:p>
          </p:txBody>
        </p:sp>
        <p:sp>
          <p:nvSpPr>
            <p:cNvPr id="39959" name="Text Box 22"/>
            <p:cNvSpPr txBox="1">
              <a:spLocks noChangeArrowheads="1"/>
            </p:cNvSpPr>
            <p:nvPr/>
          </p:nvSpPr>
          <p:spPr bwMode="auto">
            <a:xfrm>
              <a:off x="5041" y="4023"/>
              <a:ext cx="431" cy="224"/>
            </a:xfrm>
            <a:prstGeom prst="rect">
              <a:avLst/>
            </a:prstGeom>
            <a:noFill/>
            <a:ln w="9525">
              <a:noFill/>
              <a:miter lim="800000"/>
              <a:headEnd/>
              <a:tailEnd/>
            </a:ln>
          </p:spPr>
          <p:txBody>
            <a:bodyPr>
              <a:spAutoFit/>
            </a:bodyPr>
            <a:lstStyle/>
            <a:p>
              <a:r>
                <a:rPr lang="en-US" sz="1400" b="1">
                  <a:latin typeface="Times New Roman" pitchFamily="18" charset="0"/>
                </a:rPr>
                <a:t>+10</a:t>
              </a:r>
            </a:p>
          </p:txBody>
        </p:sp>
        <p:sp>
          <p:nvSpPr>
            <p:cNvPr id="39960" name="Text Box 23"/>
            <p:cNvSpPr txBox="1">
              <a:spLocks noChangeArrowheads="1"/>
            </p:cNvSpPr>
            <p:nvPr/>
          </p:nvSpPr>
          <p:spPr bwMode="auto">
            <a:xfrm>
              <a:off x="5280" y="4059"/>
              <a:ext cx="187" cy="224"/>
            </a:xfrm>
            <a:prstGeom prst="rect">
              <a:avLst/>
            </a:prstGeom>
            <a:noFill/>
            <a:ln w="9525">
              <a:noFill/>
              <a:miter lim="800000"/>
              <a:headEnd/>
              <a:tailEnd/>
            </a:ln>
          </p:spPr>
          <p:txBody>
            <a:bodyPr wrap="none">
              <a:spAutoFit/>
            </a:bodyPr>
            <a:lstStyle/>
            <a:p>
              <a:r>
                <a:rPr lang="en-US" sz="1400" b="1">
                  <a:latin typeface="Times New Roman" pitchFamily="18" charset="0"/>
                </a:rPr>
                <a:t>%</a:t>
              </a:r>
              <a:endParaRPr lang="en-US" sz="1400">
                <a:latin typeface="Times New Roman" pitchFamily="18" charset="0"/>
              </a:endParaRPr>
            </a:p>
          </p:txBody>
        </p:sp>
        <p:sp>
          <p:nvSpPr>
            <p:cNvPr id="39961" name="Text Box 24"/>
            <p:cNvSpPr txBox="1">
              <a:spLocks noChangeArrowheads="1"/>
            </p:cNvSpPr>
            <p:nvPr/>
          </p:nvSpPr>
          <p:spPr bwMode="auto">
            <a:xfrm>
              <a:off x="289" y="0"/>
              <a:ext cx="4224" cy="604"/>
            </a:xfrm>
            <a:prstGeom prst="rect">
              <a:avLst/>
            </a:prstGeom>
            <a:noFill/>
            <a:ln w="9525">
              <a:noFill/>
              <a:miter lim="800000"/>
              <a:headEnd/>
              <a:tailEnd/>
            </a:ln>
          </p:spPr>
          <p:txBody>
            <a:bodyPr>
              <a:spAutoFit/>
            </a:bodyPr>
            <a:lstStyle/>
            <a:p>
              <a:pPr algn="ctr"/>
              <a:r>
                <a:rPr lang="en-US" sz="2400" b="1">
                  <a:latin typeface="Times New Roman" pitchFamily="18" charset="0"/>
                </a:rPr>
                <a:t>TRUE AVERAGE CUBE STRENGTH OF</a:t>
              </a:r>
            </a:p>
            <a:p>
              <a:pPr algn="ctr"/>
              <a:r>
                <a:rPr lang="en-US" sz="2400" b="1">
                  <a:latin typeface="Times New Roman" pitchFamily="18" charset="0"/>
                </a:rPr>
                <a:t>BATCH OF CONCRETE (BS 1881)</a:t>
              </a:r>
              <a:endParaRPr lang="en-US" sz="2400">
                <a:latin typeface="Times New Roman" pitchFamily="18" charset="0"/>
              </a:endParaRPr>
            </a:p>
          </p:txBody>
        </p:sp>
        <p:sp>
          <p:nvSpPr>
            <p:cNvPr id="39962" name="Text Box 25"/>
            <p:cNvSpPr txBox="1">
              <a:spLocks noChangeArrowheads="1"/>
            </p:cNvSpPr>
            <p:nvPr/>
          </p:nvSpPr>
          <p:spPr bwMode="auto">
            <a:xfrm>
              <a:off x="144" y="699"/>
              <a:ext cx="895" cy="224"/>
            </a:xfrm>
            <a:prstGeom prst="rect">
              <a:avLst/>
            </a:prstGeom>
            <a:solidFill>
              <a:schemeClr val="bg1"/>
            </a:solidFill>
            <a:ln w="9525">
              <a:noFill/>
              <a:miter lim="800000"/>
              <a:headEnd/>
              <a:tailEnd/>
            </a:ln>
          </p:spPr>
          <p:txBody>
            <a:bodyPr wrap="none">
              <a:spAutoFit/>
            </a:bodyPr>
            <a:lstStyle/>
            <a:p>
              <a:r>
                <a:rPr lang="en-US" sz="1400">
                  <a:latin typeface="Times New Roman" pitchFamily="18" charset="0"/>
                </a:rPr>
                <a:t>SAMPLING ERROR</a:t>
              </a:r>
            </a:p>
          </p:txBody>
        </p:sp>
        <p:sp>
          <p:nvSpPr>
            <p:cNvPr id="39963" name="Text Box 26"/>
            <p:cNvSpPr txBox="1">
              <a:spLocks noChangeArrowheads="1"/>
            </p:cNvSpPr>
            <p:nvPr/>
          </p:nvSpPr>
          <p:spPr bwMode="auto">
            <a:xfrm>
              <a:off x="144" y="1131"/>
              <a:ext cx="1322" cy="224"/>
            </a:xfrm>
            <a:prstGeom prst="rect">
              <a:avLst/>
            </a:prstGeom>
            <a:solidFill>
              <a:schemeClr val="bg1"/>
            </a:solidFill>
            <a:ln w="9525">
              <a:noFill/>
              <a:miter lim="800000"/>
              <a:headEnd/>
              <a:tailEnd/>
            </a:ln>
          </p:spPr>
          <p:txBody>
            <a:bodyPr wrap="none">
              <a:spAutoFit/>
            </a:bodyPr>
            <a:lstStyle/>
            <a:p>
              <a:r>
                <a:rPr lang="en-US" sz="1400">
                  <a:latin typeface="Times New Roman" pitchFamily="18" charset="0"/>
                </a:rPr>
                <a:t>FAILURE TO REMIX SAMPLE</a:t>
              </a:r>
            </a:p>
          </p:txBody>
        </p:sp>
        <p:sp>
          <p:nvSpPr>
            <p:cNvPr id="39964" name="Text Box 27"/>
            <p:cNvSpPr txBox="1">
              <a:spLocks noChangeArrowheads="1"/>
            </p:cNvSpPr>
            <p:nvPr/>
          </p:nvSpPr>
          <p:spPr bwMode="auto">
            <a:xfrm>
              <a:off x="144" y="1467"/>
              <a:ext cx="1666" cy="380"/>
            </a:xfrm>
            <a:prstGeom prst="rect">
              <a:avLst/>
            </a:prstGeom>
            <a:solidFill>
              <a:schemeClr val="bg1"/>
            </a:solidFill>
            <a:ln w="9525">
              <a:noFill/>
              <a:miter lim="800000"/>
              <a:headEnd/>
              <a:tailEnd/>
            </a:ln>
          </p:spPr>
          <p:txBody>
            <a:bodyPr wrap="none">
              <a:spAutoFit/>
            </a:bodyPr>
            <a:lstStyle/>
            <a:p>
              <a:r>
                <a:rPr lang="en-US" sz="1400">
                  <a:latin typeface="Times New Roman" pitchFamily="18" charset="0"/>
                </a:rPr>
                <a:t>DISTORTED CUBE MOULD; LACK OF</a:t>
              </a:r>
            </a:p>
            <a:p>
              <a:r>
                <a:rPr lang="en-US" sz="1400">
                  <a:latin typeface="Times New Roman" pitchFamily="18" charset="0"/>
                </a:rPr>
                <a:t>MOULD OIL</a:t>
              </a:r>
            </a:p>
          </p:txBody>
        </p:sp>
        <p:sp>
          <p:nvSpPr>
            <p:cNvPr id="39965" name="Text Box 28"/>
            <p:cNvSpPr txBox="1">
              <a:spLocks noChangeArrowheads="1"/>
            </p:cNvSpPr>
            <p:nvPr/>
          </p:nvSpPr>
          <p:spPr bwMode="auto">
            <a:xfrm>
              <a:off x="144" y="1947"/>
              <a:ext cx="1949" cy="224"/>
            </a:xfrm>
            <a:prstGeom prst="rect">
              <a:avLst/>
            </a:prstGeom>
            <a:solidFill>
              <a:schemeClr val="bg1"/>
            </a:solidFill>
            <a:ln w="9525">
              <a:noFill/>
              <a:miter lim="800000"/>
              <a:headEnd/>
              <a:tailEnd/>
            </a:ln>
          </p:spPr>
          <p:txBody>
            <a:bodyPr wrap="none">
              <a:spAutoFit/>
            </a:bodyPr>
            <a:lstStyle/>
            <a:p>
              <a:r>
                <a:rPr lang="en-US" sz="1400">
                  <a:latin typeface="Times New Roman" pitchFamily="18" charset="0"/>
                </a:rPr>
                <a:t>INCOMPLETE COMPACTION OF CONCRETE</a:t>
              </a:r>
            </a:p>
          </p:txBody>
        </p:sp>
        <p:sp>
          <p:nvSpPr>
            <p:cNvPr id="39966" name="Text Box 29"/>
            <p:cNvSpPr txBox="1">
              <a:spLocks noChangeArrowheads="1"/>
            </p:cNvSpPr>
            <p:nvPr/>
          </p:nvSpPr>
          <p:spPr bwMode="auto">
            <a:xfrm>
              <a:off x="144" y="2234"/>
              <a:ext cx="1566" cy="380"/>
            </a:xfrm>
            <a:prstGeom prst="rect">
              <a:avLst/>
            </a:prstGeom>
            <a:solidFill>
              <a:schemeClr val="bg1"/>
            </a:solidFill>
            <a:ln w="9525">
              <a:noFill/>
              <a:miter lim="800000"/>
              <a:headEnd/>
              <a:tailEnd/>
            </a:ln>
          </p:spPr>
          <p:txBody>
            <a:bodyPr wrap="none">
              <a:spAutoFit/>
            </a:bodyPr>
            <a:lstStyle/>
            <a:p>
              <a:r>
                <a:rPr lang="en-US" sz="1400">
                  <a:latin typeface="Times New Roman" pitchFamily="18" charset="0"/>
                </a:rPr>
                <a:t>CURING TEMPERATURE OUTSIDE </a:t>
              </a:r>
            </a:p>
            <a:p>
              <a:r>
                <a:rPr lang="en-US" sz="1400">
                  <a:latin typeface="Times New Roman" pitchFamily="18" charset="0"/>
                </a:rPr>
                <a:t>OF PERMITTED RANGE</a:t>
              </a:r>
            </a:p>
          </p:txBody>
        </p:sp>
        <p:sp>
          <p:nvSpPr>
            <p:cNvPr id="39967" name="Text Box 30"/>
            <p:cNvSpPr txBox="1">
              <a:spLocks noChangeArrowheads="1"/>
            </p:cNvSpPr>
            <p:nvPr/>
          </p:nvSpPr>
          <p:spPr bwMode="auto">
            <a:xfrm>
              <a:off x="144" y="2715"/>
              <a:ext cx="1107" cy="380"/>
            </a:xfrm>
            <a:prstGeom prst="rect">
              <a:avLst/>
            </a:prstGeom>
            <a:solidFill>
              <a:schemeClr val="bg1"/>
            </a:solidFill>
            <a:ln w="9525">
              <a:noFill/>
              <a:miter lim="800000"/>
              <a:headEnd/>
              <a:tailEnd/>
            </a:ln>
          </p:spPr>
          <p:txBody>
            <a:bodyPr wrap="none">
              <a:spAutoFit/>
            </a:bodyPr>
            <a:lstStyle/>
            <a:p>
              <a:r>
                <a:rPr lang="en-US" sz="1400">
                  <a:latin typeface="Times New Roman" pitchFamily="18" charset="0"/>
                </a:rPr>
                <a:t>LACK OF CONTINUOUS</a:t>
              </a:r>
            </a:p>
            <a:p>
              <a:r>
                <a:rPr lang="en-US" sz="1400">
                  <a:latin typeface="Times New Roman" pitchFamily="18" charset="0"/>
                </a:rPr>
                <a:t>MOIST CURING</a:t>
              </a:r>
            </a:p>
          </p:txBody>
        </p:sp>
        <p:sp>
          <p:nvSpPr>
            <p:cNvPr id="39968" name="Text Box 31"/>
            <p:cNvSpPr txBox="1">
              <a:spLocks noChangeArrowheads="1"/>
            </p:cNvSpPr>
            <p:nvPr/>
          </p:nvSpPr>
          <p:spPr bwMode="auto">
            <a:xfrm>
              <a:off x="144" y="3195"/>
              <a:ext cx="1913" cy="380"/>
            </a:xfrm>
            <a:prstGeom prst="rect">
              <a:avLst/>
            </a:prstGeom>
            <a:solidFill>
              <a:schemeClr val="bg1"/>
            </a:solidFill>
            <a:ln w="9525">
              <a:noFill/>
              <a:miter lim="800000"/>
              <a:headEnd/>
              <a:tailEnd/>
            </a:ln>
          </p:spPr>
          <p:txBody>
            <a:bodyPr wrap="none">
              <a:spAutoFit/>
            </a:bodyPr>
            <a:lstStyle/>
            <a:p>
              <a:r>
                <a:rPr lang="en-US" sz="1400">
                  <a:latin typeface="Times New Roman" pitchFamily="18" charset="0"/>
                </a:rPr>
                <a:t>FAULTY CUBE LOCATION IN MACHINE OR</a:t>
              </a:r>
            </a:p>
            <a:p>
              <a:r>
                <a:rPr lang="en-US" sz="1400">
                  <a:latin typeface="Times New Roman" pitchFamily="18" charset="0"/>
                </a:rPr>
                <a:t>OTHER OPERATOR FAULT</a:t>
              </a:r>
            </a:p>
          </p:txBody>
        </p:sp>
        <p:sp>
          <p:nvSpPr>
            <p:cNvPr id="39969" name="Text Box 32"/>
            <p:cNvSpPr txBox="1">
              <a:spLocks noChangeArrowheads="1"/>
            </p:cNvSpPr>
            <p:nvPr/>
          </p:nvSpPr>
          <p:spPr bwMode="auto">
            <a:xfrm>
              <a:off x="144" y="3675"/>
              <a:ext cx="1129" cy="224"/>
            </a:xfrm>
            <a:prstGeom prst="rect">
              <a:avLst/>
            </a:prstGeom>
            <a:solidFill>
              <a:schemeClr val="bg1"/>
            </a:solidFill>
            <a:ln w="9525">
              <a:noFill/>
              <a:miter lim="800000"/>
              <a:headEnd/>
              <a:tailEnd/>
            </a:ln>
          </p:spPr>
          <p:txBody>
            <a:bodyPr wrap="none">
              <a:spAutoFit/>
            </a:bodyPr>
            <a:lstStyle/>
            <a:p>
              <a:r>
                <a:rPr lang="en-US" sz="1400">
                  <a:latin typeface="Times New Roman" pitchFamily="18" charset="0"/>
                </a:rPr>
                <a:t>FAULTY TEST MACHINE</a:t>
              </a:r>
            </a:p>
          </p:txBody>
        </p:sp>
        <p:sp>
          <p:nvSpPr>
            <p:cNvPr id="39970" name="Text Box 33"/>
            <p:cNvSpPr txBox="1">
              <a:spLocks noChangeArrowheads="1"/>
            </p:cNvSpPr>
            <p:nvPr/>
          </p:nvSpPr>
          <p:spPr bwMode="auto">
            <a:xfrm>
              <a:off x="0" y="3946"/>
              <a:ext cx="2296" cy="382"/>
            </a:xfrm>
            <a:prstGeom prst="rect">
              <a:avLst/>
            </a:prstGeom>
            <a:noFill/>
            <a:ln w="9525">
              <a:solidFill>
                <a:schemeClr val="tx1"/>
              </a:solidFill>
              <a:miter lim="800000"/>
              <a:headEnd/>
              <a:tailEnd/>
            </a:ln>
          </p:spPr>
          <p:txBody>
            <a:bodyPr>
              <a:spAutoFit/>
            </a:bodyPr>
            <a:lstStyle/>
            <a:p>
              <a:r>
                <a:rPr lang="en-US" sz="1400">
                  <a:latin typeface="Times New Roman" pitchFamily="18" charset="0"/>
                </a:rPr>
                <a:t>Strength of cube relative to true</a:t>
              </a:r>
            </a:p>
            <a:p>
              <a:r>
                <a:rPr lang="en-US" sz="1400">
                  <a:latin typeface="Times New Roman" pitchFamily="18" charset="0"/>
                </a:rPr>
                <a:t>average cube strength of batch of concrete</a:t>
              </a:r>
            </a:p>
          </p:txBody>
        </p:sp>
        <p:sp>
          <p:nvSpPr>
            <p:cNvPr id="39971" name="Line 34"/>
            <p:cNvSpPr>
              <a:spLocks noChangeShapeType="1"/>
            </p:cNvSpPr>
            <p:nvPr/>
          </p:nvSpPr>
          <p:spPr bwMode="auto">
            <a:xfrm>
              <a:off x="3264" y="336"/>
              <a:ext cx="1344" cy="0"/>
            </a:xfrm>
            <a:prstGeom prst="line">
              <a:avLst/>
            </a:prstGeom>
            <a:noFill/>
            <a:ln w="12700">
              <a:solidFill>
                <a:srgbClr val="FF0000"/>
              </a:solidFill>
              <a:round/>
              <a:headEnd/>
              <a:tailEnd type="triangle" w="med" len="med"/>
            </a:ln>
          </p:spPr>
          <p:txBody>
            <a:bodyPr/>
            <a:lstStyle/>
            <a:p>
              <a:endParaRPr lang="en-US"/>
            </a:p>
          </p:txBody>
        </p:sp>
      </p:gr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Rectangle 3"/>
          <p:cNvSpPr>
            <a:spLocks noGrp="1" noChangeArrowheads="1"/>
          </p:cNvSpPr>
          <p:nvPr>
            <p:ph idx="1"/>
          </p:nvPr>
        </p:nvSpPr>
        <p:spPr/>
        <p:txBody>
          <a:bodyPr>
            <a:normAutofit/>
          </a:bodyPr>
          <a:lstStyle/>
          <a:p>
            <a:pPr eaLnBrk="1" hangingPunct="1">
              <a:defRPr/>
            </a:pPr>
            <a:r>
              <a:rPr lang="en-US" sz="2400" dirty="0"/>
              <a:t>Unsymmetrical Failure Pattern</a:t>
            </a:r>
          </a:p>
          <a:p>
            <a:pPr eaLnBrk="1" hangingPunct="1">
              <a:defRPr/>
            </a:pPr>
            <a:r>
              <a:rPr lang="en-US" sz="2400" dirty="0"/>
              <a:t>Variation in individual cube weights, strengths</a:t>
            </a:r>
          </a:p>
          <a:p>
            <a:pPr eaLnBrk="1" hangingPunct="1">
              <a:defRPr/>
            </a:pPr>
            <a:r>
              <a:rPr lang="en-US" sz="2400" dirty="0"/>
              <a:t>Horizontal cracks / Cracks on top or bottom surface</a:t>
            </a:r>
            <a:endParaRPr lang="en-US" sz="2400" dirty="0">
              <a:latin typeface="Bookman Old Style" pitchFamily="18" charset="0"/>
            </a:endParaRPr>
          </a:p>
          <a:p>
            <a:pPr eaLnBrk="1" hangingPunct="1">
              <a:defRPr/>
            </a:pPr>
            <a:r>
              <a:rPr lang="en-US" sz="2400" dirty="0"/>
              <a:t>Extreme variation in test results of cubes from the same sample</a:t>
            </a:r>
          </a:p>
          <a:p>
            <a:pPr eaLnBrk="1" hangingPunct="1">
              <a:defRPr/>
            </a:pPr>
            <a:r>
              <a:rPr lang="en-US" sz="2400" dirty="0"/>
              <a:t>Poor repeatability / Vague results</a:t>
            </a:r>
          </a:p>
          <a:p>
            <a:pPr eaLnBrk="1" hangingPunct="1">
              <a:defRPr/>
            </a:pPr>
            <a:endParaRPr lang="en-US" sz="2400" dirty="0"/>
          </a:p>
        </p:txBody>
      </p:sp>
      <p:sp>
        <p:nvSpPr>
          <p:cNvPr id="152578" name="Rectangle 2"/>
          <p:cNvSpPr>
            <a:spLocks noGrp="1" noChangeArrowheads="1"/>
          </p:cNvSpPr>
          <p:nvPr>
            <p:ph type="title"/>
          </p:nvPr>
        </p:nvSpPr>
        <p:spPr>
          <a:xfrm>
            <a:off x="0" y="0"/>
            <a:ext cx="8534400" cy="914400"/>
          </a:xfrm>
          <a:prstGeom prst="rect">
            <a:avLst/>
          </a:prstGeom>
        </p:spPr>
        <p:txBody>
          <a:bodyPr>
            <a:normAutofit/>
          </a:bodyPr>
          <a:lstStyle/>
          <a:p>
            <a:pPr algn="ctr" eaLnBrk="1" hangingPunct="1">
              <a:defRPr/>
            </a:pPr>
            <a:r>
              <a:rPr lang="en-US" dirty="0"/>
              <a:t>Diagnostics – CBC count!</a:t>
            </a:r>
          </a:p>
        </p:txBody>
      </p:sp>
      <p:grpSp>
        <p:nvGrpSpPr>
          <p:cNvPr id="10" name="Group 15"/>
          <p:cNvGrpSpPr>
            <a:grpSpLocks/>
          </p:cNvGrpSpPr>
          <p:nvPr/>
        </p:nvGrpSpPr>
        <p:grpSpPr bwMode="auto">
          <a:xfrm>
            <a:off x="2098876" y="4352081"/>
            <a:ext cx="8827625" cy="2342950"/>
            <a:chOff x="576" y="1152"/>
            <a:chExt cx="4944" cy="2606"/>
          </a:xfrm>
        </p:grpSpPr>
        <p:grpSp>
          <p:nvGrpSpPr>
            <p:cNvPr id="11" name="Group 12"/>
            <p:cNvGrpSpPr>
              <a:grpSpLocks/>
            </p:cNvGrpSpPr>
            <p:nvPr/>
          </p:nvGrpSpPr>
          <p:grpSpPr bwMode="auto">
            <a:xfrm>
              <a:off x="576" y="1152"/>
              <a:ext cx="4944" cy="2606"/>
              <a:chOff x="576" y="1090"/>
              <a:chExt cx="4944" cy="2606"/>
            </a:xfrm>
          </p:grpSpPr>
          <p:pic>
            <p:nvPicPr>
              <p:cNvPr id="13" name="Picture 5"/>
              <p:cNvPicPr>
                <a:picLocks noChangeAspect="1" noChangeArrowheads="1"/>
              </p:cNvPicPr>
              <p:nvPr/>
            </p:nvPicPr>
            <p:blipFill>
              <a:blip r:embed="rId2" cstate="print"/>
              <a:srcRect/>
              <a:stretch>
                <a:fillRect/>
              </a:stretch>
            </p:blipFill>
            <p:spPr bwMode="auto">
              <a:xfrm>
                <a:off x="576" y="1090"/>
                <a:ext cx="4944" cy="2510"/>
              </a:xfrm>
              <a:prstGeom prst="rect">
                <a:avLst/>
              </a:prstGeom>
              <a:noFill/>
              <a:ln w="9525">
                <a:noFill/>
                <a:miter lim="800000"/>
                <a:headEnd/>
                <a:tailEnd/>
              </a:ln>
            </p:spPr>
          </p:pic>
          <p:sp>
            <p:nvSpPr>
              <p:cNvPr id="14" name="Oval 6"/>
              <p:cNvSpPr>
                <a:spLocks noChangeArrowheads="1"/>
              </p:cNvSpPr>
              <p:nvPr/>
            </p:nvSpPr>
            <p:spPr bwMode="auto">
              <a:xfrm>
                <a:off x="1968" y="1200"/>
                <a:ext cx="768" cy="2496"/>
              </a:xfrm>
              <a:prstGeom prst="ellipse">
                <a:avLst/>
              </a:prstGeom>
              <a:noFill/>
              <a:ln w="28575">
                <a:solidFill>
                  <a:srgbClr val="FF0000"/>
                </a:solidFill>
                <a:round/>
                <a:headEnd/>
                <a:tailEnd/>
              </a:ln>
            </p:spPr>
            <p:txBody>
              <a:bodyPr wrap="none" anchor="ctr"/>
              <a:lstStyle/>
              <a:p>
                <a:endParaRPr lang="en-US"/>
              </a:p>
            </p:txBody>
          </p:sp>
          <p:sp>
            <p:nvSpPr>
              <p:cNvPr id="15" name="Rectangle 7"/>
              <p:cNvSpPr>
                <a:spLocks noChangeArrowheads="1"/>
              </p:cNvSpPr>
              <p:nvPr/>
            </p:nvSpPr>
            <p:spPr bwMode="auto">
              <a:xfrm>
                <a:off x="3024" y="2112"/>
                <a:ext cx="432" cy="192"/>
              </a:xfrm>
              <a:prstGeom prst="rect">
                <a:avLst/>
              </a:prstGeom>
              <a:solidFill>
                <a:srgbClr val="FFFF00">
                  <a:alpha val="32156"/>
                </a:srgbClr>
              </a:solidFill>
              <a:ln w="9525">
                <a:solidFill>
                  <a:schemeClr val="tx1"/>
                </a:solidFill>
                <a:miter lim="800000"/>
                <a:headEnd/>
                <a:tailEnd/>
              </a:ln>
            </p:spPr>
            <p:txBody>
              <a:bodyPr wrap="none" anchor="ctr"/>
              <a:lstStyle/>
              <a:p>
                <a:endParaRPr lang="en-US"/>
              </a:p>
            </p:txBody>
          </p:sp>
          <p:sp>
            <p:nvSpPr>
              <p:cNvPr id="16" name="Rectangle 8"/>
              <p:cNvSpPr>
                <a:spLocks noChangeArrowheads="1"/>
              </p:cNvSpPr>
              <p:nvPr/>
            </p:nvSpPr>
            <p:spPr bwMode="auto">
              <a:xfrm>
                <a:off x="3648" y="1728"/>
                <a:ext cx="432" cy="192"/>
              </a:xfrm>
              <a:prstGeom prst="rect">
                <a:avLst/>
              </a:prstGeom>
              <a:solidFill>
                <a:srgbClr val="FFFF00">
                  <a:alpha val="32156"/>
                </a:srgbClr>
              </a:solidFill>
              <a:ln w="9525">
                <a:solidFill>
                  <a:schemeClr val="tx1"/>
                </a:solidFill>
                <a:miter lim="800000"/>
                <a:headEnd/>
                <a:tailEnd/>
              </a:ln>
            </p:spPr>
            <p:txBody>
              <a:bodyPr wrap="none" anchor="ctr"/>
              <a:lstStyle/>
              <a:p>
                <a:endParaRPr lang="en-US"/>
              </a:p>
            </p:txBody>
          </p:sp>
          <p:sp>
            <p:nvSpPr>
              <p:cNvPr id="17" name="Rectangle 9"/>
              <p:cNvSpPr>
                <a:spLocks noChangeArrowheads="1"/>
              </p:cNvSpPr>
              <p:nvPr/>
            </p:nvSpPr>
            <p:spPr bwMode="auto">
              <a:xfrm>
                <a:off x="3648" y="1536"/>
                <a:ext cx="432" cy="192"/>
              </a:xfrm>
              <a:prstGeom prst="rect">
                <a:avLst/>
              </a:prstGeom>
              <a:solidFill>
                <a:srgbClr val="FFFF00">
                  <a:alpha val="32156"/>
                </a:srgbClr>
              </a:solidFill>
              <a:ln w="9525">
                <a:solidFill>
                  <a:schemeClr val="tx1"/>
                </a:solidFill>
                <a:miter lim="800000"/>
                <a:headEnd/>
                <a:tailEnd/>
              </a:ln>
            </p:spPr>
            <p:txBody>
              <a:bodyPr wrap="none" anchor="ctr"/>
              <a:lstStyle/>
              <a:p>
                <a:endParaRPr lang="en-US"/>
              </a:p>
            </p:txBody>
          </p:sp>
          <p:sp>
            <p:nvSpPr>
              <p:cNvPr id="18" name="Rectangle 10"/>
              <p:cNvSpPr>
                <a:spLocks noChangeArrowheads="1"/>
              </p:cNvSpPr>
              <p:nvPr/>
            </p:nvSpPr>
            <p:spPr bwMode="auto">
              <a:xfrm>
                <a:off x="3648" y="1344"/>
                <a:ext cx="432" cy="192"/>
              </a:xfrm>
              <a:prstGeom prst="rect">
                <a:avLst/>
              </a:prstGeom>
              <a:solidFill>
                <a:srgbClr val="FFFF00">
                  <a:alpha val="32156"/>
                </a:srgbClr>
              </a:solidFill>
              <a:ln w="9525">
                <a:solidFill>
                  <a:schemeClr val="tx1"/>
                </a:solidFill>
                <a:miter lim="800000"/>
                <a:headEnd/>
                <a:tailEnd/>
              </a:ln>
            </p:spPr>
            <p:txBody>
              <a:bodyPr wrap="none" anchor="ctr"/>
              <a:lstStyle/>
              <a:p>
                <a:endParaRPr lang="en-US"/>
              </a:p>
            </p:txBody>
          </p:sp>
          <p:sp>
            <p:nvSpPr>
              <p:cNvPr id="19" name="Rectangle 11"/>
              <p:cNvSpPr>
                <a:spLocks noChangeArrowheads="1"/>
              </p:cNvSpPr>
              <p:nvPr/>
            </p:nvSpPr>
            <p:spPr bwMode="auto">
              <a:xfrm>
                <a:off x="4320" y="2448"/>
                <a:ext cx="432" cy="192"/>
              </a:xfrm>
              <a:prstGeom prst="rect">
                <a:avLst/>
              </a:prstGeom>
              <a:solidFill>
                <a:srgbClr val="FFFF00">
                  <a:alpha val="32156"/>
                </a:srgbClr>
              </a:solidFill>
              <a:ln w="9525">
                <a:solidFill>
                  <a:schemeClr val="tx1"/>
                </a:solidFill>
                <a:miter lim="800000"/>
                <a:headEnd/>
                <a:tailEnd/>
              </a:ln>
            </p:spPr>
            <p:txBody>
              <a:bodyPr wrap="none" anchor="ctr"/>
              <a:lstStyle/>
              <a:p>
                <a:endParaRPr lang="en-US"/>
              </a:p>
            </p:txBody>
          </p:sp>
        </p:grpSp>
        <p:sp>
          <p:nvSpPr>
            <p:cNvPr id="12" name="Text Box 13"/>
            <p:cNvSpPr txBox="1">
              <a:spLocks noChangeArrowheads="1"/>
            </p:cNvSpPr>
            <p:nvPr/>
          </p:nvSpPr>
          <p:spPr bwMode="auto">
            <a:xfrm>
              <a:off x="1687" y="1200"/>
              <a:ext cx="809" cy="192"/>
            </a:xfrm>
            <a:prstGeom prst="rect">
              <a:avLst/>
            </a:prstGeom>
            <a:solidFill>
              <a:schemeClr val="tx2">
                <a:alpha val="89803"/>
              </a:schemeClr>
            </a:solidFill>
            <a:ln w="9525">
              <a:noFill/>
              <a:miter lim="800000"/>
              <a:headEnd/>
              <a:tailEnd/>
            </a:ln>
          </p:spPr>
          <p:txBody>
            <a:bodyPr>
              <a:spAutoFit/>
            </a:bodyPr>
            <a:lstStyle/>
            <a:p>
              <a:pPr>
                <a:spcBef>
                  <a:spcPct val="50000"/>
                </a:spcBef>
              </a:pPr>
              <a:r>
                <a:rPr lang="en-US" sz="1400" b="1">
                  <a:solidFill>
                    <a:srgbClr val="000000"/>
                  </a:solidFill>
                  <a:latin typeface="Arial" charset="0"/>
                </a:rPr>
                <a:t>% Variation</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7" name="Rectangle 3"/>
          <p:cNvSpPr>
            <a:spLocks noGrp="1" noChangeArrowheads="1"/>
          </p:cNvSpPr>
          <p:nvPr>
            <p:ph idx="1"/>
          </p:nvPr>
        </p:nvSpPr>
        <p:spPr/>
        <p:txBody>
          <a:bodyPr>
            <a:normAutofit fontScale="92500" lnSpcReduction="10000"/>
          </a:bodyPr>
          <a:lstStyle/>
          <a:p>
            <a:pPr eaLnBrk="1" hangingPunct="1">
              <a:lnSpc>
                <a:spcPct val="80000"/>
              </a:lnSpc>
              <a:defRPr/>
            </a:pPr>
            <a:r>
              <a:rPr lang="en-US" sz="2400" dirty="0">
                <a:solidFill>
                  <a:schemeClr val="tx1"/>
                </a:solidFill>
              </a:rPr>
              <a:t>Low average strength &amp; High Standard Deviations</a:t>
            </a:r>
          </a:p>
          <a:p>
            <a:pPr lvl="1" eaLnBrk="1" hangingPunct="1">
              <a:lnSpc>
                <a:spcPct val="80000"/>
              </a:lnSpc>
              <a:defRPr/>
            </a:pPr>
            <a:r>
              <a:rPr lang="en-US" sz="2400" dirty="0">
                <a:solidFill>
                  <a:schemeClr val="tx1"/>
                </a:solidFill>
              </a:rPr>
              <a:t>Rework the design, Reevaluate the supplier</a:t>
            </a:r>
          </a:p>
          <a:p>
            <a:pPr eaLnBrk="1" hangingPunct="1">
              <a:lnSpc>
                <a:spcPct val="80000"/>
              </a:lnSpc>
              <a:defRPr/>
            </a:pPr>
            <a:r>
              <a:rPr lang="en-US" sz="2400" dirty="0">
                <a:solidFill>
                  <a:schemeClr val="tx1"/>
                </a:solidFill>
              </a:rPr>
              <a:t>Medium average strengths (&gt; Fck+3) &amp; Low standard deviation</a:t>
            </a:r>
          </a:p>
          <a:p>
            <a:pPr lvl="1" eaLnBrk="1" hangingPunct="1">
              <a:lnSpc>
                <a:spcPct val="80000"/>
              </a:lnSpc>
              <a:defRPr/>
            </a:pPr>
            <a:r>
              <a:rPr lang="en-US" sz="2400" dirty="0">
                <a:solidFill>
                  <a:schemeClr val="tx1"/>
                </a:solidFill>
              </a:rPr>
              <a:t>No change, optimized concrete</a:t>
            </a:r>
          </a:p>
          <a:p>
            <a:pPr eaLnBrk="1" hangingPunct="1">
              <a:lnSpc>
                <a:spcPct val="80000"/>
              </a:lnSpc>
              <a:defRPr/>
            </a:pPr>
            <a:r>
              <a:rPr lang="en-US" sz="2400" dirty="0">
                <a:solidFill>
                  <a:schemeClr val="tx1"/>
                </a:solidFill>
              </a:rPr>
              <a:t>Low average strengths (&lt; Fck+3) &amp; Low standard deviation</a:t>
            </a:r>
          </a:p>
          <a:p>
            <a:pPr lvl="1" eaLnBrk="1" hangingPunct="1">
              <a:lnSpc>
                <a:spcPct val="80000"/>
              </a:lnSpc>
              <a:defRPr/>
            </a:pPr>
            <a:r>
              <a:rPr lang="en-US" sz="2400" dirty="0">
                <a:solidFill>
                  <a:schemeClr val="tx1"/>
                </a:solidFill>
              </a:rPr>
              <a:t>Increase Cement content, reduce w/c</a:t>
            </a:r>
          </a:p>
          <a:p>
            <a:pPr eaLnBrk="1" hangingPunct="1">
              <a:lnSpc>
                <a:spcPct val="80000"/>
              </a:lnSpc>
              <a:defRPr/>
            </a:pPr>
            <a:r>
              <a:rPr lang="en-US" sz="2400" dirty="0">
                <a:solidFill>
                  <a:schemeClr val="tx1"/>
                </a:solidFill>
              </a:rPr>
              <a:t>Low strengths coupled with unpredictable results &amp; symptoms of testing errors</a:t>
            </a:r>
          </a:p>
          <a:p>
            <a:pPr lvl="1" eaLnBrk="1" hangingPunct="1">
              <a:lnSpc>
                <a:spcPct val="80000"/>
              </a:lnSpc>
              <a:defRPr/>
            </a:pPr>
            <a:r>
              <a:rPr lang="en-US" sz="2400" dirty="0">
                <a:solidFill>
                  <a:schemeClr val="tx1"/>
                </a:solidFill>
              </a:rPr>
              <a:t>Check testing equipment condition &amp; calibration, Use trained manpower for sampling &amp; testing</a:t>
            </a:r>
          </a:p>
          <a:p>
            <a:pPr lvl="1" eaLnBrk="1" hangingPunct="1">
              <a:lnSpc>
                <a:spcPct val="80000"/>
              </a:lnSpc>
              <a:defRPr/>
            </a:pPr>
            <a:r>
              <a:rPr lang="en-US" sz="2400" dirty="0">
                <a:solidFill>
                  <a:schemeClr val="tx1"/>
                </a:solidFill>
              </a:rPr>
              <a:t>No change in design, Verify tests done by RMC supplier</a:t>
            </a:r>
          </a:p>
          <a:p>
            <a:pPr eaLnBrk="1" hangingPunct="1">
              <a:lnSpc>
                <a:spcPct val="80000"/>
              </a:lnSpc>
              <a:defRPr/>
            </a:pPr>
            <a:r>
              <a:rPr lang="en-US" sz="2400" dirty="0">
                <a:solidFill>
                  <a:schemeClr val="tx1"/>
                </a:solidFill>
              </a:rPr>
              <a:t>Low average strength &amp; High within sample variation</a:t>
            </a:r>
          </a:p>
          <a:p>
            <a:pPr lvl="1" eaLnBrk="1" hangingPunct="1">
              <a:lnSpc>
                <a:spcPct val="80000"/>
              </a:lnSpc>
              <a:defRPr/>
            </a:pPr>
            <a:r>
              <a:rPr lang="en-US" sz="2400" dirty="0">
                <a:solidFill>
                  <a:schemeClr val="tx1"/>
                </a:solidFill>
              </a:rPr>
              <a:t>Discard lower results, find the average of  remaining cubes</a:t>
            </a:r>
          </a:p>
          <a:p>
            <a:pPr eaLnBrk="1" hangingPunct="1">
              <a:lnSpc>
                <a:spcPct val="80000"/>
              </a:lnSpc>
              <a:defRPr/>
            </a:pPr>
            <a:r>
              <a:rPr lang="en-US" sz="2400" dirty="0">
                <a:solidFill>
                  <a:schemeClr val="tx1"/>
                </a:solidFill>
              </a:rPr>
              <a:t>Two sets of extremely varying results – one passing, one failing</a:t>
            </a:r>
          </a:p>
          <a:p>
            <a:pPr lvl="1" eaLnBrk="1" hangingPunct="1">
              <a:lnSpc>
                <a:spcPct val="80000"/>
              </a:lnSpc>
              <a:defRPr/>
            </a:pPr>
            <a:r>
              <a:rPr lang="en-US" sz="2400" dirty="0">
                <a:solidFill>
                  <a:schemeClr val="tx1"/>
                </a:solidFill>
              </a:rPr>
              <a:t>Accept the high result &amp; investigate the reason for discrepancy</a:t>
            </a:r>
          </a:p>
          <a:p>
            <a:pPr lvl="1" eaLnBrk="1" hangingPunct="1">
              <a:lnSpc>
                <a:spcPct val="80000"/>
              </a:lnSpc>
              <a:defRPr/>
            </a:pPr>
            <a:endParaRPr lang="en-US" sz="2400" dirty="0">
              <a:solidFill>
                <a:schemeClr val="tx1"/>
              </a:solidFill>
            </a:endParaRPr>
          </a:p>
        </p:txBody>
      </p:sp>
      <p:sp>
        <p:nvSpPr>
          <p:cNvPr id="221186" name="Rectangle 2"/>
          <p:cNvSpPr>
            <a:spLocks noGrp="1" noChangeArrowheads="1"/>
          </p:cNvSpPr>
          <p:nvPr>
            <p:ph type="title"/>
          </p:nvPr>
        </p:nvSpPr>
        <p:spPr>
          <a:xfrm>
            <a:off x="0" y="0"/>
            <a:ext cx="9956800" cy="835025"/>
          </a:xfrm>
          <a:prstGeom prst="rect">
            <a:avLst/>
          </a:prstGeom>
        </p:spPr>
        <p:txBody>
          <a:bodyPr/>
          <a:lstStyle/>
          <a:p>
            <a:pPr eaLnBrk="1" hangingPunct="1">
              <a:defRPr/>
            </a:pPr>
            <a:r>
              <a:rPr lang="en-US" dirty="0"/>
              <a:t>CORRECTIVE ACTIONS</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4"/>
          <p:cNvSpPr>
            <a:spLocks noGrp="1" noChangeArrowheads="1"/>
          </p:cNvSpPr>
          <p:nvPr>
            <p:ph idx="1"/>
          </p:nvPr>
        </p:nvSpPr>
        <p:spPr>
          <a:xfrm>
            <a:off x="266700" y="1143000"/>
            <a:ext cx="7453614" cy="4983163"/>
          </a:xfrm>
          <a:noFill/>
        </p:spPr>
        <p:txBody>
          <a:bodyPr>
            <a:noAutofit/>
          </a:bodyPr>
          <a:lstStyle/>
          <a:p>
            <a:pPr eaLnBrk="1" hangingPunct="1"/>
            <a:r>
              <a:rPr lang="en-US" sz="2400" dirty="0">
                <a:effectLst/>
              </a:rPr>
              <a:t>Statistical control and the </a:t>
            </a:r>
            <a:r>
              <a:rPr lang="en-US" sz="2400" dirty="0">
                <a:solidFill>
                  <a:schemeClr val="accent5"/>
                </a:solidFill>
                <a:effectLst/>
              </a:rPr>
              <a:t>variability</a:t>
            </a:r>
            <a:r>
              <a:rPr lang="en-US" sz="2400" dirty="0">
                <a:solidFill>
                  <a:srgbClr val="FFFF00"/>
                </a:solidFill>
                <a:effectLst/>
              </a:rPr>
              <a:t> </a:t>
            </a:r>
            <a:r>
              <a:rPr lang="en-US" sz="2400" dirty="0">
                <a:effectLst/>
              </a:rPr>
              <a:t>– Standard Deviation</a:t>
            </a:r>
          </a:p>
          <a:p>
            <a:pPr eaLnBrk="1" hangingPunct="1"/>
            <a:r>
              <a:rPr lang="en-US" sz="2400" dirty="0">
                <a:effectLst/>
              </a:rPr>
              <a:t>Recognition of testing errors, leading to </a:t>
            </a:r>
            <a:r>
              <a:rPr lang="en-US" sz="2400" dirty="0">
                <a:solidFill>
                  <a:schemeClr val="accent5"/>
                </a:solidFill>
                <a:effectLst/>
              </a:rPr>
              <a:t>discarding of low result</a:t>
            </a:r>
          </a:p>
          <a:p>
            <a:pPr eaLnBrk="1" hangingPunct="1"/>
            <a:r>
              <a:rPr lang="en-US" sz="2400" dirty="0">
                <a:effectLst/>
              </a:rPr>
              <a:t>Attempt to ensure that no unsatisfactory concrete is produced rather than to try to detect individual unsatisfactory truckloads.</a:t>
            </a:r>
          </a:p>
          <a:p>
            <a:pPr eaLnBrk="1" hangingPunct="1"/>
            <a:r>
              <a:rPr lang="en-US" sz="2400" dirty="0">
                <a:effectLst/>
              </a:rPr>
              <a:t>Recognition that the concrete supplier is in a far better position to control his concrete than the purchaser, leading to </a:t>
            </a:r>
            <a:r>
              <a:rPr lang="en-US" sz="2400" dirty="0">
                <a:solidFill>
                  <a:schemeClr val="accent5"/>
                </a:solidFill>
                <a:effectLst/>
              </a:rPr>
              <a:t>certification of suppliers instead of control of supplied concrete</a:t>
            </a:r>
            <a:r>
              <a:rPr lang="en-US" sz="2400" dirty="0">
                <a:effectLst/>
              </a:rPr>
              <a:t> by purchaser</a:t>
            </a:r>
            <a:r>
              <a:rPr lang="en-US" sz="2400" dirty="0"/>
              <a:t> - QCI</a:t>
            </a:r>
            <a:endParaRPr lang="en-AU" sz="2400" dirty="0">
              <a:effectLst/>
            </a:endParaRPr>
          </a:p>
        </p:txBody>
      </p:sp>
      <p:sp>
        <p:nvSpPr>
          <p:cNvPr id="202754" name="Rectangle 2"/>
          <p:cNvSpPr>
            <a:spLocks noGrp="1" noChangeArrowheads="1"/>
          </p:cNvSpPr>
          <p:nvPr>
            <p:ph type="title"/>
          </p:nvPr>
        </p:nvSpPr>
        <p:spPr>
          <a:xfrm>
            <a:off x="0" y="0"/>
            <a:ext cx="7721600" cy="838200"/>
          </a:xfrm>
          <a:prstGeom prst="rect">
            <a:avLst/>
          </a:prstGeom>
        </p:spPr>
        <p:txBody>
          <a:bodyPr>
            <a:normAutofit/>
          </a:bodyPr>
          <a:lstStyle/>
          <a:p>
            <a:pPr algn="ctr" eaLnBrk="1" hangingPunct="1">
              <a:defRPr/>
            </a:pPr>
            <a:r>
              <a:rPr lang="en-AU" sz="3200" dirty="0"/>
              <a:t>Quality Control - Macro</a:t>
            </a:r>
            <a:endParaRPr lang="en-US" sz="3200" dirty="0"/>
          </a:p>
        </p:txBody>
      </p:sp>
      <p:pic>
        <p:nvPicPr>
          <p:cNvPr id="4" name="Picture 2"/>
          <p:cNvPicPr>
            <a:picLocks noChangeAspect="1" noChangeArrowheads="1"/>
          </p:cNvPicPr>
          <p:nvPr/>
        </p:nvPicPr>
        <p:blipFill>
          <a:blip r:embed="rId2" cstate="email"/>
          <a:srcRect/>
          <a:stretch>
            <a:fillRect/>
          </a:stretch>
        </p:blipFill>
        <p:spPr bwMode="auto">
          <a:xfrm>
            <a:off x="7679241" y="985599"/>
            <a:ext cx="4512759" cy="2897707"/>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a:buNone/>
            </a:pPr>
            <a:r>
              <a:rPr lang="en-US" sz="2400" dirty="0">
                <a:solidFill>
                  <a:schemeClr val="tx1">
                    <a:lumMod val="50000"/>
                    <a:lumOff val="50000"/>
                  </a:schemeClr>
                </a:solidFill>
              </a:rPr>
              <a:t>	Produce better</a:t>
            </a:r>
          </a:p>
          <a:p>
            <a:pPr>
              <a:buNone/>
            </a:pPr>
            <a:r>
              <a:rPr lang="en-US" sz="2400" dirty="0"/>
              <a:t>	</a:t>
            </a:r>
            <a:r>
              <a:rPr lang="en-US" sz="2400" dirty="0">
                <a:solidFill>
                  <a:schemeClr val="tx1">
                    <a:lumMod val="50000"/>
                    <a:lumOff val="50000"/>
                  </a:schemeClr>
                </a:solidFill>
              </a:rPr>
              <a:t>Handle better </a:t>
            </a:r>
          </a:p>
          <a:p>
            <a:pPr>
              <a:buNone/>
            </a:pPr>
            <a:r>
              <a:rPr lang="en-US" sz="2400" dirty="0"/>
              <a:t>	</a:t>
            </a:r>
            <a:r>
              <a:rPr lang="en-US" sz="2400" dirty="0">
                <a:solidFill>
                  <a:schemeClr val="accent6">
                    <a:lumMod val="50000"/>
                  </a:schemeClr>
                </a:solidFill>
              </a:rPr>
              <a:t>Protect better </a:t>
            </a:r>
          </a:p>
          <a:p>
            <a:pPr>
              <a:buNone/>
            </a:pPr>
            <a:r>
              <a:rPr lang="en-US" sz="2400" dirty="0"/>
              <a:t>	</a:t>
            </a:r>
            <a:r>
              <a:rPr lang="en-US" sz="2400" dirty="0">
                <a:solidFill>
                  <a:schemeClr val="tx1">
                    <a:lumMod val="50000"/>
                    <a:lumOff val="50000"/>
                  </a:schemeClr>
                </a:solidFill>
              </a:rPr>
              <a:t>Specify better </a:t>
            </a:r>
            <a:br>
              <a:rPr lang="en-US" sz="2400" dirty="0"/>
            </a:br>
            <a:endParaRPr lang="en-US" sz="2400" dirty="0"/>
          </a:p>
        </p:txBody>
      </p:sp>
      <p:sp>
        <p:nvSpPr>
          <p:cNvPr id="132098" name="Rectangle 2"/>
          <p:cNvSpPr>
            <a:spLocks noGrp="1" noChangeArrowheads="1"/>
          </p:cNvSpPr>
          <p:nvPr>
            <p:ph type="title"/>
          </p:nvPr>
        </p:nvSpPr>
        <p:spPr>
          <a:xfrm>
            <a:off x="0" y="-20638"/>
            <a:ext cx="12192000" cy="857251"/>
          </a:xfrm>
          <a:prstGeom prst="rect">
            <a:avLst/>
          </a:prstGeom>
        </p:spPr>
        <p:txBody>
          <a:bodyPr>
            <a:normAutofit fontScale="90000"/>
          </a:bodyPr>
          <a:lstStyle/>
          <a:p>
            <a:pPr eaLnBrk="1" hangingPunct="1">
              <a:defRPr/>
            </a:pPr>
            <a:r>
              <a:rPr lang="en-US" sz="2800" dirty="0"/>
              <a:t>Ready Mixed Advantage  for BETTER Concrete</a:t>
            </a:r>
            <a:br>
              <a:rPr lang="en-US" sz="2800" dirty="0"/>
            </a:br>
            <a:r>
              <a:rPr lang="en-US" sz="2800" dirty="0"/>
              <a:t>Four legged approach</a:t>
            </a:r>
          </a:p>
        </p:txBody>
      </p:sp>
      <p:pic>
        <p:nvPicPr>
          <p:cNvPr id="5" name="Picture 2" descr="C:\Users\Hemendra\Desktop\Wagholi, Pune plant.JPG"/>
          <p:cNvPicPr>
            <a:picLocks noChangeAspect="1" noChangeArrowheads="1"/>
          </p:cNvPicPr>
          <p:nvPr/>
        </p:nvPicPr>
        <p:blipFill>
          <a:blip r:embed="rId2" cstate="email"/>
          <a:srcRect/>
          <a:stretch>
            <a:fillRect/>
          </a:stretch>
        </p:blipFill>
        <p:spPr bwMode="auto">
          <a:xfrm>
            <a:off x="5717821" y="841374"/>
            <a:ext cx="6474179" cy="3641726"/>
          </a:xfrm>
          <a:prstGeom prst="rect">
            <a:avLst/>
          </a:prstGeom>
          <a:ln>
            <a:noFill/>
          </a:ln>
          <a:effectLst>
            <a:softEdge rad="112500"/>
          </a:effectLst>
        </p:spPr>
      </p:pic>
      <p:pic>
        <p:nvPicPr>
          <p:cNvPr id="6" name="Picture 2"/>
          <p:cNvPicPr>
            <a:picLocks noChangeAspect="1" noChangeArrowheads="1"/>
          </p:cNvPicPr>
          <p:nvPr/>
        </p:nvPicPr>
        <p:blipFill>
          <a:blip r:embed="rId3" cstate="email"/>
          <a:srcRect/>
          <a:stretch>
            <a:fillRect/>
          </a:stretch>
        </p:blipFill>
        <p:spPr bwMode="auto">
          <a:xfrm>
            <a:off x="2971" y="3530599"/>
            <a:ext cx="5800929" cy="2933701"/>
          </a:xfrm>
          <a:prstGeom prst="rect">
            <a:avLst/>
          </a:prstGeom>
          <a:ln>
            <a:noFill/>
          </a:ln>
          <a:effectLst>
            <a:softEdge rad="112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2"/>
          <p:cNvSpPr/>
          <p:nvPr/>
        </p:nvSpPr>
        <p:spPr>
          <a:xfrm>
            <a:off x="739775" y="161111"/>
            <a:ext cx="6675120" cy="371152"/>
          </a:xfrm>
          <a:prstGeom prst="parallelogram">
            <a:avLst>
              <a:gd name="adj" fmla="val 386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prstClr val="white"/>
              </a:solidFill>
            </a:endParaRPr>
          </a:p>
        </p:txBody>
      </p:sp>
      <p:sp>
        <p:nvSpPr>
          <p:cNvPr id="21" name="Parallelogram 20"/>
          <p:cNvSpPr/>
          <p:nvPr/>
        </p:nvSpPr>
        <p:spPr>
          <a:xfrm>
            <a:off x="225161" y="0"/>
            <a:ext cx="584535" cy="982319"/>
          </a:xfrm>
          <a:prstGeom prst="parallelogram">
            <a:avLst>
              <a:gd name="adj" fmla="val 65707"/>
            </a:avLst>
          </a:prstGeom>
          <a:solidFill>
            <a:schemeClr val="accent2"/>
          </a:solidFill>
          <a:ln w="12700" cap="flat" cmpd="sng" algn="ctr">
            <a:noFill/>
            <a:prstDash val="solid"/>
            <a:miter lim="800000"/>
          </a:ln>
          <a:effectLst/>
        </p:spPr>
        <p:txBody>
          <a:bodyPr rtlCol="0" anchor="ctr"/>
          <a:lstStyle/>
          <a:p>
            <a:pPr algn="ctr" defTabSz="914400">
              <a:defRPr/>
            </a:pPr>
            <a:endParaRPr lang="en-GB" kern="0" dirty="0">
              <a:solidFill>
                <a:prstClr val="white"/>
              </a:solidFill>
            </a:endParaRPr>
          </a:p>
        </p:txBody>
      </p:sp>
      <p:sp>
        <p:nvSpPr>
          <p:cNvPr id="2" name="TextBox 1"/>
          <p:cNvSpPr txBox="1"/>
          <p:nvPr/>
        </p:nvSpPr>
        <p:spPr>
          <a:xfrm>
            <a:off x="828747" y="79026"/>
            <a:ext cx="5328126" cy="535531"/>
          </a:xfrm>
          <a:prstGeom prst="rect">
            <a:avLst/>
          </a:prstGeom>
          <a:noFill/>
        </p:spPr>
        <p:txBody>
          <a:bodyPr wrap="square" rtlCol="0">
            <a:spAutoFit/>
          </a:bodyPr>
          <a:lstStyle/>
          <a:p>
            <a:pPr defTabSz="914400">
              <a:lnSpc>
                <a:spcPct val="120000"/>
              </a:lnSpc>
            </a:pPr>
            <a:r>
              <a:rPr lang="en-GB" sz="2400" b="1" dirty="0">
                <a:solidFill>
                  <a:prstClr val="black"/>
                </a:solidFill>
                <a:latin typeface="Century Gothic" panose="020B0502020202020204" pitchFamily="34" charset="0"/>
              </a:rPr>
              <a:t>UltraTech RMC Plants</a:t>
            </a:r>
          </a:p>
        </p:txBody>
      </p:sp>
      <p:grpSp>
        <p:nvGrpSpPr>
          <p:cNvPr id="5" name="Group 8"/>
          <p:cNvGrpSpPr/>
          <p:nvPr/>
        </p:nvGrpSpPr>
        <p:grpSpPr>
          <a:xfrm>
            <a:off x="6784415" y="169398"/>
            <a:ext cx="5153202" cy="5668192"/>
            <a:chOff x="5880101" y="-3581400"/>
            <a:chExt cx="4940300" cy="5434013"/>
          </a:xfrm>
          <a:solidFill>
            <a:schemeClr val="bg1">
              <a:lumMod val="65000"/>
            </a:schemeClr>
          </a:solidFill>
        </p:grpSpPr>
        <p:sp>
          <p:nvSpPr>
            <p:cNvPr id="10" name="Freeform 9"/>
            <p:cNvSpPr>
              <a:spLocks/>
            </p:cNvSpPr>
            <p:nvPr/>
          </p:nvSpPr>
          <p:spPr bwMode="auto">
            <a:xfrm>
              <a:off x="6859588" y="-1636713"/>
              <a:ext cx="1550988" cy="1052513"/>
            </a:xfrm>
            <a:custGeom>
              <a:avLst/>
              <a:gdLst>
                <a:gd name="T0" fmla="*/ 526 w 666"/>
                <a:gd name="T1" fmla="*/ 385 h 452"/>
                <a:gd name="T2" fmla="*/ 553 w 666"/>
                <a:gd name="T3" fmla="*/ 353 h 452"/>
                <a:gd name="T4" fmla="*/ 589 w 666"/>
                <a:gd name="T5" fmla="*/ 323 h 452"/>
                <a:gd name="T6" fmla="*/ 585 w 666"/>
                <a:gd name="T7" fmla="*/ 273 h 452"/>
                <a:gd name="T8" fmla="*/ 627 w 666"/>
                <a:gd name="T9" fmla="*/ 254 h 452"/>
                <a:gd name="T10" fmla="*/ 656 w 666"/>
                <a:gd name="T11" fmla="*/ 243 h 452"/>
                <a:gd name="T12" fmla="*/ 656 w 666"/>
                <a:gd name="T13" fmla="*/ 225 h 452"/>
                <a:gd name="T14" fmla="*/ 662 w 666"/>
                <a:gd name="T15" fmla="*/ 186 h 452"/>
                <a:gd name="T16" fmla="*/ 626 w 666"/>
                <a:gd name="T17" fmla="*/ 185 h 452"/>
                <a:gd name="T18" fmla="*/ 599 w 666"/>
                <a:gd name="T19" fmla="*/ 166 h 452"/>
                <a:gd name="T20" fmla="*/ 567 w 666"/>
                <a:gd name="T21" fmla="*/ 146 h 452"/>
                <a:gd name="T22" fmla="*/ 546 w 666"/>
                <a:gd name="T23" fmla="*/ 157 h 452"/>
                <a:gd name="T24" fmla="*/ 519 w 666"/>
                <a:gd name="T25" fmla="*/ 140 h 452"/>
                <a:gd name="T26" fmla="*/ 505 w 666"/>
                <a:gd name="T27" fmla="*/ 144 h 452"/>
                <a:gd name="T28" fmla="*/ 485 w 666"/>
                <a:gd name="T29" fmla="*/ 150 h 452"/>
                <a:gd name="T30" fmla="*/ 490 w 666"/>
                <a:gd name="T31" fmla="*/ 132 h 452"/>
                <a:gd name="T32" fmla="*/ 449 w 666"/>
                <a:gd name="T33" fmla="*/ 139 h 452"/>
                <a:gd name="T34" fmla="*/ 414 w 666"/>
                <a:gd name="T35" fmla="*/ 123 h 452"/>
                <a:gd name="T36" fmla="*/ 391 w 666"/>
                <a:gd name="T37" fmla="*/ 134 h 452"/>
                <a:gd name="T38" fmla="*/ 379 w 666"/>
                <a:gd name="T39" fmla="*/ 121 h 452"/>
                <a:gd name="T40" fmla="*/ 374 w 666"/>
                <a:gd name="T41" fmla="*/ 107 h 452"/>
                <a:gd name="T42" fmla="*/ 354 w 666"/>
                <a:gd name="T43" fmla="*/ 123 h 452"/>
                <a:gd name="T44" fmla="*/ 381 w 666"/>
                <a:gd name="T45" fmla="*/ 180 h 452"/>
                <a:gd name="T46" fmla="*/ 363 w 666"/>
                <a:gd name="T47" fmla="*/ 206 h 452"/>
                <a:gd name="T48" fmla="*/ 334 w 666"/>
                <a:gd name="T49" fmla="*/ 186 h 452"/>
                <a:gd name="T50" fmla="*/ 342 w 666"/>
                <a:gd name="T51" fmla="*/ 127 h 452"/>
                <a:gd name="T52" fmla="*/ 369 w 666"/>
                <a:gd name="T53" fmla="*/ 96 h 452"/>
                <a:gd name="T54" fmla="*/ 388 w 666"/>
                <a:gd name="T55" fmla="*/ 59 h 452"/>
                <a:gd name="T56" fmla="*/ 382 w 666"/>
                <a:gd name="T57" fmla="*/ 7 h 452"/>
                <a:gd name="T58" fmla="*/ 336 w 666"/>
                <a:gd name="T59" fmla="*/ 0 h 452"/>
                <a:gd name="T60" fmla="*/ 275 w 666"/>
                <a:gd name="T61" fmla="*/ 33 h 452"/>
                <a:gd name="T62" fmla="*/ 205 w 666"/>
                <a:gd name="T63" fmla="*/ 83 h 452"/>
                <a:gd name="T64" fmla="*/ 267 w 666"/>
                <a:gd name="T65" fmla="*/ 109 h 452"/>
                <a:gd name="T66" fmla="*/ 232 w 666"/>
                <a:gd name="T67" fmla="*/ 136 h 452"/>
                <a:gd name="T68" fmla="*/ 237 w 666"/>
                <a:gd name="T69" fmla="*/ 183 h 452"/>
                <a:gd name="T70" fmla="*/ 211 w 666"/>
                <a:gd name="T71" fmla="*/ 199 h 452"/>
                <a:gd name="T72" fmla="*/ 167 w 666"/>
                <a:gd name="T73" fmla="*/ 212 h 452"/>
                <a:gd name="T74" fmla="*/ 126 w 666"/>
                <a:gd name="T75" fmla="*/ 227 h 452"/>
                <a:gd name="T76" fmla="*/ 145 w 666"/>
                <a:gd name="T77" fmla="*/ 189 h 452"/>
                <a:gd name="T78" fmla="*/ 132 w 666"/>
                <a:gd name="T79" fmla="*/ 159 h 452"/>
                <a:gd name="T80" fmla="*/ 97 w 666"/>
                <a:gd name="T81" fmla="*/ 142 h 452"/>
                <a:gd name="T82" fmla="*/ 77 w 666"/>
                <a:gd name="T83" fmla="*/ 159 h 452"/>
                <a:gd name="T84" fmla="*/ 84 w 666"/>
                <a:gd name="T85" fmla="*/ 192 h 452"/>
                <a:gd name="T86" fmla="*/ 53 w 666"/>
                <a:gd name="T87" fmla="*/ 255 h 452"/>
                <a:gd name="T88" fmla="*/ 33 w 666"/>
                <a:gd name="T89" fmla="*/ 283 h 452"/>
                <a:gd name="T90" fmla="*/ 21 w 666"/>
                <a:gd name="T91" fmla="*/ 326 h 452"/>
                <a:gd name="T92" fmla="*/ 12 w 666"/>
                <a:gd name="T93" fmla="*/ 377 h 452"/>
                <a:gd name="T94" fmla="*/ 82 w 666"/>
                <a:gd name="T95" fmla="*/ 412 h 452"/>
                <a:gd name="T96" fmla="*/ 155 w 666"/>
                <a:gd name="T97" fmla="*/ 429 h 452"/>
                <a:gd name="T98" fmla="*/ 188 w 666"/>
                <a:gd name="T99" fmla="*/ 444 h 452"/>
                <a:gd name="T100" fmla="*/ 209 w 666"/>
                <a:gd name="T101" fmla="*/ 412 h 452"/>
                <a:gd name="T102" fmla="*/ 264 w 666"/>
                <a:gd name="T103" fmla="*/ 423 h 452"/>
                <a:gd name="T104" fmla="*/ 304 w 666"/>
                <a:gd name="T105" fmla="*/ 428 h 452"/>
                <a:gd name="T106" fmla="*/ 345 w 666"/>
                <a:gd name="T107" fmla="*/ 430 h 452"/>
                <a:gd name="T108" fmla="*/ 390 w 666"/>
                <a:gd name="T109" fmla="*/ 413 h 452"/>
                <a:gd name="T110" fmla="*/ 456 w 666"/>
                <a:gd name="T111" fmla="*/ 426 h 452"/>
                <a:gd name="T112" fmla="*/ 503 w 666"/>
                <a:gd name="T113" fmla="*/ 416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6" h="452">
                  <a:moveTo>
                    <a:pt x="503" y="416"/>
                  </a:moveTo>
                  <a:cubicBezTo>
                    <a:pt x="510" y="417"/>
                    <a:pt x="514" y="412"/>
                    <a:pt x="512" y="406"/>
                  </a:cubicBezTo>
                  <a:cubicBezTo>
                    <a:pt x="512" y="403"/>
                    <a:pt x="510" y="400"/>
                    <a:pt x="510" y="397"/>
                  </a:cubicBezTo>
                  <a:cubicBezTo>
                    <a:pt x="510" y="393"/>
                    <a:pt x="514" y="394"/>
                    <a:pt x="516" y="393"/>
                  </a:cubicBezTo>
                  <a:cubicBezTo>
                    <a:pt x="517" y="390"/>
                    <a:pt x="516" y="386"/>
                    <a:pt x="517" y="383"/>
                  </a:cubicBezTo>
                  <a:cubicBezTo>
                    <a:pt x="520" y="383"/>
                    <a:pt x="523" y="386"/>
                    <a:pt x="526" y="385"/>
                  </a:cubicBezTo>
                  <a:cubicBezTo>
                    <a:pt x="526" y="383"/>
                    <a:pt x="526" y="381"/>
                    <a:pt x="526" y="380"/>
                  </a:cubicBezTo>
                  <a:cubicBezTo>
                    <a:pt x="522" y="378"/>
                    <a:pt x="528" y="372"/>
                    <a:pt x="528" y="370"/>
                  </a:cubicBezTo>
                  <a:cubicBezTo>
                    <a:pt x="530" y="370"/>
                    <a:pt x="532" y="370"/>
                    <a:pt x="534" y="370"/>
                  </a:cubicBezTo>
                  <a:cubicBezTo>
                    <a:pt x="534" y="365"/>
                    <a:pt x="534" y="360"/>
                    <a:pt x="534" y="355"/>
                  </a:cubicBezTo>
                  <a:cubicBezTo>
                    <a:pt x="539" y="355"/>
                    <a:pt x="543" y="356"/>
                    <a:pt x="547" y="354"/>
                  </a:cubicBezTo>
                  <a:cubicBezTo>
                    <a:pt x="549" y="354"/>
                    <a:pt x="550" y="352"/>
                    <a:pt x="553" y="353"/>
                  </a:cubicBezTo>
                  <a:cubicBezTo>
                    <a:pt x="555" y="353"/>
                    <a:pt x="557" y="355"/>
                    <a:pt x="559" y="355"/>
                  </a:cubicBezTo>
                  <a:cubicBezTo>
                    <a:pt x="559" y="349"/>
                    <a:pt x="568" y="351"/>
                    <a:pt x="571" y="347"/>
                  </a:cubicBezTo>
                  <a:cubicBezTo>
                    <a:pt x="573" y="344"/>
                    <a:pt x="572" y="344"/>
                    <a:pt x="575" y="342"/>
                  </a:cubicBezTo>
                  <a:cubicBezTo>
                    <a:pt x="578" y="341"/>
                    <a:pt x="582" y="340"/>
                    <a:pt x="582" y="336"/>
                  </a:cubicBezTo>
                  <a:cubicBezTo>
                    <a:pt x="582" y="333"/>
                    <a:pt x="581" y="331"/>
                    <a:pt x="584" y="329"/>
                  </a:cubicBezTo>
                  <a:cubicBezTo>
                    <a:pt x="586" y="327"/>
                    <a:pt x="589" y="326"/>
                    <a:pt x="589" y="323"/>
                  </a:cubicBezTo>
                  <a:cubicBezTo>
                    <a:pt x="590" y="320"/>
                    <a:pt x="590" y="317"/>
                    <a:pt x="592" y="316"/>
                  </a:cubicBezTo>
                  <a:cubicBezTo>
                    <a:pt x="594" y="314"/>
                    <a:pt x="596" y="313"/>
                    <a:pt x="595" y="310"/>
                  </a:cubicBezTo>
                  <a:cubicBezTo>
                    <a:pt x="605" y="310"/>
                    <a:pt x="612" y="310"/>
                    <a:pt x="611" y="298"/>
                  </a:cubicBezTo>
                  <a:cubicBezTo>
                    <a:pt x="610" y="292"/>
                    <a:pt x="604" y="281"/>
                    <a:pt x="598" y="281"/>
                  </a:cubicBezTo>
                  <a:cubicBezTo>
                    <a:pt x="598" y="278"/>
                    <a:pt x="595" y="275"/>
                    <a:pt x="593" y="275"/>
                  </a:cubicBezTo>
                  <a:cubicBezTo>
                    <a:pt x="591" y="280"/>
                    <a:pt x="588" y="274"/>
                    <a:pt x="585" y="273"/>
                  </a:cubicBezTo>
                  <a:cubicBezTo>
                    <a:pt x="581" y="271"/>
                    <a:pt x="577" y="277"/>
                    <a:pt x="574" y="274"/>
                  </a:cubicBezTo>
                  <a:cubicBezTo>
                    <a:pt x="567" y="268"/>
                    <a:pt x="571" y="264"/>
                    <a:pt x="576" y="260"/>
                  </a:cubicBezTo>
                  <a:cubicBezTo>
                    <a:pt x="583" y="254"/>
                    <a:pt x="577" y="253"/>
                    <a:pt x="573" y="249"/>
                  </a:cubicBezTo>
                  <a:cubicBezTo>
                    <a:pt x="567" y="245"/>
                    <a:pt x="584" y="238"/>
                    <a:pt x="583" y="249"/>
                  </a:cubicBezTo>
                  <a:cubicBezTo>
                    <a:pt x="587" y="250"/>
                    <a:pt x="617" y="245"/>
                    <a:pt x="616" y="253"/>
                  </a:cubicBezTo>
                  <a:cubicBezTo>
                    <a:pt x="619" y="253"/>
                    <a:pt x="627" y="250"/>
                    <a:pt x="627" y="254"/>
                  </a:cubicBezTo>
                  <a:cubicBezTo>
                    <a:pt x="630" y="255"/>
                    <a:pt x="633" y="253"/>
                    <a:pt x="635" y="254"/>
                  </a:cubicBezTo>
                  <a:cubicBezTo>
                    <a:pt x="637" y="255"/>
                    <a:pt x="637" y="260"/>
                    <a:pt x="639" y="259"/>
                  </a:cubicBezTo>
                  <a:cubicBezTo>
                    <a:pt x="641" y="258"/>
                    <a:pt x="640" y="253"/>
                    <a:pt x="642" y="252"/>
                  </a:cubicBezTo>
                  <a:cubicBezTo>
                    <a:pt x="643" y="251"/>
                    <a:pt x="646" y="253"/>
                    <a:pt x="647" y="252"/>
                  </a:cubicBezTo>
                  <a:cubicBezTo>
                    <a:pt x="650" y="251"/>
                    <a:pt x="649" y="248"/>
                    <a:pt x="649" y="246"/>
                  </a:cubicBezTo>
                  <a:cubicBezTo>
                    <a:pt x="650" y="243"/>
                    <a:pt x="654" y="244"/>
                    <a:pt x="656" y="243"/>
                  </a:cubicBezTo>
                  <a:cubicBezTo>
                    <a:pt x="658" y="243"/>
                    <a:pt x="660" y="241"/>
                    <a:pt x="661" y="239"/>
                  </a:cubicBezTo>
                  <a:cubicBezTo>
                    <a:pt x="661" y="239"/>
                    <a:pt x="661" y="238"/>
                    <a:pt x="661" y="237"/>
                  </a:cubicBezTo>
                  <a:cubicBezTo>
                    <a:pt x="657" y="237"/>
                    <a:pt x="659" y="234"/>
                    <a:pt x="658" y="232"/>
                  </a:cubicBezTo>
                  <a:cubicBezTo>
                    <a:pt x="657" y="230"/>
                    <a:pt x="655" y="228"/>
                    <a:pt x="653" y="227"/>
                  </a:cubicBezTo>
                  <a:cubicBezTo>
                    <a:pt x="653" y="227"/>
                    <a:pt x="653" y="225"/>
                    <a:pt x="653" y="225"/>
                  </a:cubicBezTo>
                  <a:cubicBezTo>
                    <a:pt x="654" y="225"/>
                    <a:pt x="655" y="224"/>
                    <a:pt x="656" y="225"/>
                  </a:cubicBezTo>
                  <a:cubicBezTo>
                    <a:pt x="657" y="219"/>
                    <a:pt x="659" y="217"/>
                    <a:pt x="660" y="213"/>
                  </a:cubicBezTo>
                  <a:cubicBezTo>
                    <a:pt x="662" y="209"/>
                    <a:pt x="662" y="205"/>
                    <a:pt x="657" y="205"/>
                  </a:cubicBezTo>
                  <a:cubicBezTo>
                    <a:pt x="657" y="203"/>
                    <a:pt x="657" y="201"/>
                    <a:pt x="657" y="199"/>
                  </a:cubicBezTo>
                  <a:cubicBezTo>
                    <a:pt x="657" y="199"/>
                    <a:pt x="656" y="199"/>
                    <a:pt x="655" y="199"/>
                  </a:cubicBezTo>
                  <a:cubicBezTo>
                    <a:pt x="655" y="196"/>
                    <a:pt x="655" y="194"/>
                    <a:pt x="655" y="192"/>
                  </a:cubicBezTo>
                  <a:cubicBezTo>
                    <a:pt x="660" y="194"/>
                    <a:pt x="666" y="191"/>
                    <a:pt x="662" y="186"/>
                  </a:cubicBezTo>
                  <a:cubicBezTo>
                    <a:pt x="661" y="185"/>
                    <a:pt x="659" y="186"/>
                    <a:pt x="658" y="185"/>
                  </a:cubicBezTo>
                  <a:cubicBezTo>
                    <a:pt x="658" y="184"/>
                    <a:pt x="658" y="183"/>
                    <a:pt x="657" y="181"/>
                  </a:cubicBezTo>
                  <a:cubicBezTo>
                    <a:pt x="656" y="180"/>
                    <a:pt x="653" y="179"/>
                    <a:pt x="651" y="179"/>
                  </a:cubicBezTo>
                  <a:cubicBezTo>
                    <a:pt x="648" y="184"/>
                    <a:pt x="637" y="181"/>
                    <a:pt x="631" y="181"/>
                  </a:cubicBezTo>
                  <a:cubicBezTo>
                    <a:pt x="631" y="184"/>
                    <a:pt x="632" y="186"/>
                    <a:pt x="632" y="188"/>
                  </a:cubicBezTo>
                  <a:cubicBezTo>
                    <a:pt x="629" y="189"/>
                    <a:pt x="629" y="185"/>
                    <a:pt x="626" y="185"/>
                  </a:cubicBezTo>
                  <a:cubicBezTo>
                    <a:pt x="625" y="184"/>
                    <a:pt x="626" y="182"/>
                    <a:pt x="626" y="181"/>
                  </a:cubicBezTo>
                  <a:cubicBezTo>
                    <a:pt x="624" y="181"/>
                    <a:pt x="622" y="181"/>
                    <a:pt x="621" y="180"/>
                  </a:cubicBezTo>
                  <a:cubicBezTo>
                    <a:pt x="621" y="178"/>
                    <a:pt x="621" y="175"/>
                    <a:pt x="621" y="172"/>
                  </a:cubicBezTo>
                  <a:cubicBezTo>
                    <a:pt x="618" y="172"/>
                    <a:pt x="615" y="172"/>
                    <a:pt x="612" y="172"/>
                  </a:cubicBezTo>
                  <a:cubicBezTo>
                    <a:pt x="612" y="171"/>
                    <a:pt x="612" y="169"/>
                    <a:pt x="612" y="168"/>
                  </a:cubicBezTo>
                  <a:cubicBezTo>
                    <a:pt x="609" y="168"/>
                    <a:pt x="601" y="170"/>
                    <a:pt x="599" y="166"/>
                  </a:cubicBezTo>
                  <a:cubicBezTo>
                    <a:pt x="597" y="163"/>
                    <a:pt x="598" y="158"/>
                    <a:pt x="598" y="155"/>
                  </a:cubicBezTo>
                  <a:cubicBezTo>
                    <a:pt x="594" y="154"/>
                    <a:pt x="587" y="157"/>
                    <a:pt x="585" y="151"/>
                  </a:cubicBezTo>
                  <a:cubicBezTo>
                    <a:pt x="584" y="147"/>
                    <a:pt x="579" y="149"/>
                    <a:pt x="576" y="149"/>
                  </a:cubicBezTo>
                  <a:cubicBezTo>
                    <a:pt x="575" y="145"/>
                    <a:pt x="579" y="141"/>
                    <a:pt x="576" y="138"/>
                  </a:cubicBezTo>
                  <a:cubicBezTo>
                    <a:pt x="574" y="136"/>
                    <a:pt x="570" y="137"/>
                    <a:pt x="568" y="137"/>
                  </a:cubicBezTo>
                  <a:cubicBezTo>
                    <a:pt x="569" y="141"/>
                    <a:pt x="566" y="143"/>
                    <a:pt x="567" y="146"/>
                  </a:cubicBezTo>
                  <a:cubicBezTo>
                    <a:pt x="564" y="146"/>
                    <a:pt x="563" y="145"/>
                    <a:pt x="561" y="143"/>
                  </a:cubicBezTo>
                  <a:cubicBezTo>
                    <a:pt x="561" y="142"/>
                    <a:pt x="561" y="141"/>
                    <a:pt x="560" y="140"/>
                  </a:cubicBezTo>
                  <a:cubicBezTo>
                    <a:pt x="557" y="139"/>
                    <a:pt x="555" y="142"/>
                    <a:pt x="554" y="144"/>
                  </a:cubicBezTo>
                  <a:cubicBezTo>
                    <a:pt x="553" y="143"/>
                    <a:pt x="553" y="142"/>
                    <a:pt x="553" y="141"/>
                  </a:cubicBezTo>
                  <a:cubicBezTo>
                    <a:pt x="552" y="141"/>
                    <a:pt x="550" y="140"/>
                    <a:pt x="549" y="142"/>
                  </a:cubicBezTo>
                  <a:cubicBezTo>
                    <a:pt x="553" y="148"/>
                    <a:pt x="544" y="151"/>
                    <a:pt x="546" y="157"/>
                  </a:cubicBezTo>
                  <a:cubicBezTo>
                    <a:pt x="543" y="157"/>
                    <a:pt x="528" y="158"/>
                    <a:pt x="528" y="155"/>
                  </a:cubicBezTo>
                  <a:cubicBezTo>
                    <a:pt x="524" y="155"/>
                    <a:pt x="522" y="160"/>
                    <a:pt x="518" y="159"/>
                  </a:cubicBezTo>
                  <a:cubicBezTo>
                    <a:pt x="520" y="155"/>
                    <a:pt x="521" y="152"/>
                    <a:pt x="521" y="148"/>
                  </a:cubicBezTo>
                  <a:cubicBezTo>
                    <a:pt x="521" y="146"/>
                    <a:pt x="521" y="144"/>
                    <a:pt x="522" y="142"/>
                  </a:cubicBezTo>
                  <a:cubicBezTo>
                    <a:pt x="523" y="142"/>
                    <a:pt x="524" y="141"/>
                    <a:pt x="524" y="140"/>
                  </a:cubicBezTo>
                  <a:cubicBezTo>
                    <a:pt x="523" y="140"/>
                    <a:pt x="521" y="140"/>
                    <a:pt x="519" y="140"/>
                  </a:cubicBezTo>
                  <a:cubicBezTo>
                    <a:pt x="519" y="141"/>
                    <a:pt x="519" y="143"/>
                    <a:pt x="518" y="144"/>
                  </a:cubicBezTo>
                  <a:cubicBezTo>
                    <a:pt x="518" y="143"/>
                    <a:pt x="518" y="142"/>
                    <a:pt x="518" y="141"/>
                  </a:cubicBezTo>
                  <a:cubicBezTo>
                    <a:pt x="516" y="141"/>
                    <a:pt x="513" y="140"/>
                    <a:pt x="511" y="141"/>
                  </a:cubicBezTo>
                  <a:cubicBezTo>
                    <a:pt x="511" y="143"/>
                    <a:pt x="512" y="144"/>
                    <a:pt x="513" y="144"/>
                  </a:cubicBezTo>
                  <a:cubicBezTo>
                    <a:pt x="513" y="144"/>
                    <a:pt x="513" y="145"/>
                    <a:pt x="513" y="145"/>
                  </a:cubicBezTo>
                  <a:cubicBezTo>
                    <a:pt x="511" y="145"/>
                    <a:pt x="506" y="146"/>
                    <a:pt x="505" y="144"/>
                  </a:cubicBezTo>
                  <a:cubicBezTo>
                    <a:pt x="504" y="142"/>
                    <a:pt x="504" y="140"/>
                    <a:pt x="501" y="141"/>
                  </a:cubicBezTo>
                  <a:cubicBezTo>
                    <a:pt x="501" y="142"/>
                    <a:pt x="501" y="143"/>
                    <a:pt x="500" y="144"/>
                  </a:cubicBezTo>
                  <a:cubicBezTo>
                    <a:pt x="499" y="142"/>
                    <a:pt x="497" y="142"/>
                    <a:pt x="495" y="143"/>
                  </a:cubicBezTo>
                  <a:cubicBezTo>
                    <a:pt x="496" y="146"/>
                    <a:pt x="497" y="154"/>
                    <a:pt x="492" y="153"/>
                  </a:cubicBezTo>
                  <a:cubicBezTo>
                    <a:pt x="492" y="150"/>
                    <a:pt x="493" y="146"/>
                    <a:pt x="490" y="145"/>
                  </a:cubicBezTo>
                  <a:cubicBezTo>
                    <a:pt x="487" y="145"/>
                    <a:pt x="484" y="147"/>
                    <a:pt x="485" y="150"/>
                  </a:cubicBezTo>
                  <a:cubicBezTo>
                    <a:pt x="483" y="150"/>
                    <a:pt x="481" y="150"/>
                    <a:pt x="479" y="150"/>
                  </a:cubicBezTo>
                  <a:cubicBezTo>
                    <a:pt x="479" y="148"/>
                    <a:pt x="480" y="147"/>
                    <a:pt x="482" y="147"/>
                  </a:cubicBezTo>
                  <a:cubicBezTo>
                    <a:pt x="483" y="146"/>
                    <a:pt x="483" y="146"/>
                    <a:pt x="484" y="146"/>
                  </a:cubicBezTo>
                  <a:cubicBezTo>
                    <a:pt x="484" y="145"/>
                    <a:pt x="485" y="144"/>
                    <a:pt x="485" y="143"/>
                  </a:cubicBezTo>
                  <a:cubicBezTo>
                    <a:pt x="485" y="143"/>
                    <a:pt x="484" y="143"/>
                    <a:pt x="484" y="143"/>
                  </a:cubicBezTo>
                  <a:cubicBezTo>
                    <a:pt x="483" y="138"/>
                    <a:pt x="491" y="138"/>
                    <a:pt x="490" y="132"/>
                  </a:cubicBezTo>
                  <a:cubicBezTo>
                    <a:pt x="488" y="131"/>
                    <a:pt x="485" y="127"/>
                    <a:pt x="483" y="125"/>
                  </a:cubicBezTo>
                  <a:cubicBezTo>
                    <a:pt x="480" y="123"/>
                    <a:pt x="480" y="121"/>
                    <a:pt x="480" y="118"/>
                  </a:cubicBezTo>
                  <a:cubicBezTo>
                    <a:pt x="478" y="118"/>
                    <a:pt x="470" y="120"/>
                    <a:pt x="470" y="122"/>
                  </a:cubicBezTo>
                  <a:cubicBezTo>
                    <a:pt x="468" y="121"/>
                    <a:pt x="465" y="121"/>
                    <a:pt x="462" y="121"/>
                  </a:cubicBezTo>
                  <a:cubicBezTo>
                    <a:pt x="465" y="126"/>
                    <a:pt x="456" y="131"/>
                    <a:pt x="453" y="129"/>
                  </a:cubicBezTo>
                  <a:cubicBezTo>
                    <a:pt x="448" y="126"/>
                    <a:pt x="449" y="137"/>
                    <a:pt x="449" y="139"/>
                  </a:cubicBezTo>
                  <a:cubicBezTo>
                    <a:pt x="443" y="139"/>
                    <a:pt x="436" y="140"/>
                    <a:pt x="431" y="139"/>
                  </a:cubicBezTo>
                  <a:cubicBezTo>
                    <a:pt x="430" y="135"/>
                    <a:pt x="425" y="133"/>
                    <a:pt x="425" y="139"/>
                  </a:cubicBezTo>
                  <a:cubicBezTo>
                    <a:pt x="423" y="139"/>
                    <a:pt x="420" y="137"/>
                    <a:pt x="417" y="139"/>
                  </a:cubicBezTo>
                  <a:cubicBezTo>
                    <a:pt x="415" y="140"/>
                    <a:pt x="417" y="143"/>
                    <a:pt x="417" y="145"/>
                  </a:cubicBezTo>
                  <a:cubicBezTo>
                    <a:pt x="405" y="143"/>
                    <a:pt x="422" y="131"/>
                    <a:pt x="421" y="127"/>
                  </a:cubicBezTo>
                  <a:cubicBezTo>
                    <a:pt x="417" y="127"/>
                    <a:pt x="413" y="128"/>
                    <a:pt x="414" y="123"/>
                  </a:cubicBezTo>
                  <a:cubicBezTo>
                    <a:pt x="411" y="123"/>
                    <a:pt x="409" y="120"/>
                    <a:pt x="406" y="120"/>
                  </a:cubicBezTo>
                  <a:cubicBezTo>
                    <a:pt x="407" y="123"/>
                    <a:pt x="412" y="132"/>
                    <a:pt x="408" y="132"/>
                  </a:cubicBezTo>
                  <a:cubicBezTo>
                    <a:pt x="408" y="133"/>
                    <a:pt x="408" y="135"/>
                    <a:pt x="408" y="136"/>
                  </a:cubicBezTo>
                  <a:cubicBezTo>
                    <a:pt x="404" y="137"/>
                    <a:pt x="402" y="136"/>
                    <a:pt x="399" y="135"/>
                  </a:cubicBezTo>
                  <a:cubicBezTo>
                    <a:pt x="396" y="134"/>
                    <a:pt x="394" y="136"/>
                    <a:pt x="391" y="136"/>
                  </a:cubicBezTo>
                  <a:cubicBezTo>
                    <a:pt x="392" y="135"/>
                    <a:pt x="391" y="134"/>
                    <a:pt x="391" y="134"/>
                  </a:cubicBezTo>
                  <a:cubicBezTo>
                    <a:pt x="388" y="133"/>
                    <a:pt x="391" y="130"/>
                    <a:pt x="389" y="128"/>
                  </a:cubicBezTo>
                  <a:cubicBezTo>
                    <a:pt x="387" y="127"/>
                    <a:pt x="384" y="129"/>
                    <a:pt x="383" y="129"/>
                  </a:cubicBezTo>
                  <a:cubicBezTo>
                    <a:pt x="383" y="131"/>
                    <a:pt x="381" y="132"/>
                    <a:pt x="379" y="132"/>
                  </a:cubicBezTo>
                  <a:cubicBezTo>
                    <a:pt x="379" y="131"/>
                    <a:pt x="379" y="129"/>
                    <a:pt x="380" y="129"/>
                  </a:cubicBezTo>
                  <a:cubicBezTo>
                    <a:pt x="383" y="127"/>
                    <a:pt x="383" y="125"/>
                    <a:pt x="383" y="121"/>
                  </a:cubicBezTo>
                  <a:cubicBezTo>
                    <a:pt x="382" y="121"/>
                    <a:pt x="380" y="121"/>
                    <a:pt x="379" y="121"/>
                  </a:cubicBezTo>
                  <a:cubicBezTo>
                    <a:pt x="379" y="123"/>
                    <a:pt x="378" y="125"/>
                    <a:pt x="378" y="126"/>
                  </a:cubicBezTo>
                  <a:cubicBezTo>
                    <a:pt x="377" y="126"/>
                    <a:pt x="376" y="125"/>
                    <a:pt x="375" y="124"/>
                  </a:cubicBezTo>
                  <a:cubicBezTo>
                    <a:pt x="374" y="118"/>
                    <a:pt x="379" y="117"/>
                    <a:pt x="384" y="117"/>
                  </a:cubicBezTo>
                  <a:cubicBezTo>
                    <a:pt x="383" y="114"/>
                    <a:pt x="380" y="111"/>
                    <a:pt x="381" y="108"/>
                  </a:cubicBezTo>
                  <a:cubicBezTo>
                    <a:pt x="382" y="106"/>
                    <a:pt x="384" y="104"/>
                    <a:pt x="383" y="102"/>
                  </a:cubicBezTo>
                  <a:cubicBezTo>
                    <a:pt x="379" y="103"/>
                    <a:pt x="378" y="107"/>
                    <a:pt x="374" y="107"/>
                  </a:cubicBezTo>
                  <a:cubicBezTo>
                    <a:pt x="374" y="109"/>
                    <a:pt x="374" y="110"/>
                    <a:pt x="374" y="112"/>
                  </a:cubicBezTo>
                  <a:cubicBezTo>
                    <a:pt x="372" y="112"/>
                    <a:pt x="371" y="112"/>
                    <a:pt x="370" y="112"/>
                  </a:cubicBezTo>
                  <a:cubicBezTo>
                    <a:pt x="369" y="118"/>
                    <a:pt x="369" y="118"/>
                    <a:pt x="363" y="117"/>
                  </a:cubicBezTo>
                  <a:cubicBezTo>
                    <a:pt x="363" y="111"/>
                    <a:pt x="360" y="110"/>
                    <a:pt x="355" y="113"/>
                  </a:cubicBezTo>
                  <a:cubicBezTo>
                    <a:pt x="353" y="116"/>
                    <a:pt x="351" y="120"/>
                    <a:pt x="347" y="120"/>
                  </a:cubicBezTo>
                  <a:cubicBezTo>
                    <a:pt x="346" y="123"/>
                    <a:pt x="352" y="122"/>
                    <a:pt x="354" y="123"/>
                  </a:cubicBezTo>
                  <a:cubicBezTo>
                    <a:pt x="359" y="126"/>
                    <a:pt x="356" y="132"/>
                    <a:pt x="358" y="136"/>
                  </a:cubicBezTo>
                  <a:cubicBezTo>
                    <a:pt x="364" y="135"/>
                    <a:pt x="360" y="150"/>
                    <a:pt x="362" y="153"/>
                  </a:cubicBezTo>
                  <a:cubicBezTo>
                    <a:pt x="364" y="157"/>
                    <a:pt x="368" y="154"/>
                    <a:pt x="369" y="158"/>
                  </a:cubicBezTo>
                  <a:cubicBezTo>
                    <a:pt x="370" y="164"/>
                    <a:pt x="367" y="171"/>
                    <a:pt x="367" y="177"/>
                  </a:cubicBezTo>
                  <a:cubicBezTo>
                    <a:pt x="371" y="178"/>
                    <a:pt x="375" y="175"/>
                    <a:pt x="378" y="175"/>
                  </a:cubicBezTo>
                  <a:cubicBezTo>
                    <a:pt x="378" y="178"/>
                    <a:pt x="380" y="178"/>
                    <a:pt x="381" y="180"/>
                  </a:cubicBezTo>
                  <a:cubicBezTo>
                    <a:pt x="382" y="182"/>
                    <a:pt x="381" y="184"/>
                    <a:pt x="381" y="186"/>
                  </a:cubicBezTo>
                  <a:cubicBezTo>
                    <a:pt x="379" y="185"/>
                    <a:pt x="378" y="187"/>
                    <a:pt x="378" y="189"/>
                  </a:cubicBezTo>
                  <a:cubicBezTo>
                    <a:pt x="382" y="190"/>
                    <a:pt x="383" y="192"/>
                    <a:pt x="385" y="195"/>
                  </a:cubicBezTo>
                  <a:cubicBezTo>
                    <a:pt x="382" y="197"/>
                    <a:pt x="382" y="200"/>
                    <a:pt x="381" y="203"/>
                  </a:cubicBezTo>
                  <a:cubicBezTo>
                    <a:pt x="377" y="204"/>
                    <a:pt x="374" y="208"/>
                    <a:pt x="370" y="210"/>
                  </a:cubicBezTo>
                  <a:cubicBezTo>
                    <a:pt x="370" y="205"/>
                    <a:pt x="366" y="205"/>
                    <a:pt x="363" y="206"/>
                  </a:cubicBezTo>
                  <a:cubicBezTo>
                    <a:pt x="363" y="207"/>
                    <a:pt x="362" y="208"/>
                    <a:pt x="362" y="209"/>
                  </a:cubicBezTo>
                  <a:cubicBezTo>
                    <a:pt x="356" y="208"/>
                    <a:pt x="359" y="200"/>
                    <a:pt x="355" y="198"/>
                  </a:cubicBezTo>
                  <a:cubicBezTo>
                    <a:pt x="352" y="196"/>
                    <a:pt x="348" y="198"/>
                    <a:pt x="347" y="193"/>
                  </a:cubicBezTo>
                  <a:cubicBezTo>
                    <a:pt x="343" y="196"/>
                    <a:pt x="343" y="198"/>
                    <a:pt x="342" y="203"/>
                  </a:cubicBezTo>
                  <a:cubicBezTo>
                    <a:pt x="340" y="203"/>
                    <a:pt x="339" y="202"/>
                    <a:pt x="337" y="202"/>
                  </a:cubicBezTo>
                  <a:cubicBezTo>
                    <a:pt x="336" y="197"/>
                    <a:pt x="341" y="188"/>
                    <a:pt x="334" y="186"/>
                  </a:cubicBezTo>
                  <a:cubicBezTo>
                    <a:pt x="330" y="185"/>
                    <a:pt x="327" y="186"/>
                    <a:pt x="328" y="181"/>
                  </a:cubicBezTo>
                  <a:cubicBezTo>
                    <a:pt x="338" y="179"/>
                    <a:pt x="324" y="158"/>
                    <a:pt x="324" y="154"/>
                  </a:cubicBezTo>
                  <a:cubicBezTo>
                    <a:pt x="327" y="154"/>
                    <a:pt x="331" y="151"/>
                    <a:pt x="333" y="149"/>
                  </a:cubicBezTo>
                  <a:cubicBezTo>
                    <a:pt x="337" y="146"/>
                    <a:pt x="336" y="142"/>
                    <a:pt x="337" y="138"/>
                  </a:cubicBezTo>
                  <a:cubicBezTo>
                    <a:pt x="341" y="138"/>
                    <a:pt x="339" y="132"/>
                    <a:pt x="344" y="133"/>
                  </a:cubicBezTo>
                  <a:cubicBezTo>
                    <a:pt x="344" y="131"/>
                    <a:pt x="343" y="129"/>
                    <a:pt x="342" y="127"/>
                  </a:cubicBezTo>
                  <a:cubicBezTo>
                    <a:pt x="337" y="127"/>
                    <a:pt x="338" y="120"/>
                    <a:pt x="338" y="116"/>
                  </a:cubicBezTo>
                  <a:cubicBezTo>
                    <a:pt x="338" y="114"/>
                    <a:pt x="337" y="112"/>
                    <a:pt x="338" y="110"/>
                  </a:cubicBezTo>
                  <a:cubicBezTo>
                    <a:pt x="340" y="107"/>
                    <a:pt x="343" y="110"/>
                    <a:pt x="345" y="109"/>
                  </a:cubicBezTo>
                  <a:cubicBezTo>
                    <a:pt x="345" y="105"/>
                    <a:pt x="344" y="100"/>
                    <a:pt x="349" y="99"/>
                  </a:cubicBezTo>
                  <a:cubicBezTo>
                    <a:pt x="353" y="99"/>
                    <a:pt x="359" y="102"/>
                    <a:pt x="363" y="99"/>
                  </a:cubicBezTo>
                  <a:cubicBezTo>
                    <a:pt x="365" y="98"/>
                    <a:pt x="366" y="96"/>
                    <a:pt x="369" y="96"/>
                  </a:cubicBezTo>
                  <a:cubicBezTo>
                    <a:pt x="371" y="97"/>
                    <a:pt x="373" y="97"/>
                    <a:pt x="374" y="95"/>
                  </a:cubicBezTo>
                  <a:cubicBezTo>
                    <a:pt x="376" y="92"/>
                    <a:pt x="371" y="89"/>
                    <a:pt x="371" y="86"/>
                  </a:cubicBezTo>
                  <a:cubicBezTo>
                    <a:pt x="372" y="86"/>
                    <a:pt x="372" y="86"/>
                    <a:pt x="373" y="86"/>
                  </a:cubicBezTo>
                  <a:cubicBezTo>
                    <a:pt x="373" y="84"/>
                    <a:pt x="373" y="77"/>
                    <a:pt x="376" y="81"/>
                  </a:cubicBezTo>
                  <a:cubicBezTo>
                    <a:pt x="377" y="77"/>
                    <a:pt x="380" y="74"/>
                    <a:pt x="381" y="70"/>
                  </a:cubicBezTo>
                  <a:cubicBezTo>
                    <a:pt x="385" y="69"/>
                    <a:pt x="384" y="61"/>
                    <a:pt x="388" y="59"/>
                  </a:cubicBezTo>
                  <a:cubicBezTo>
                    <a:pt x="388" y="57"/>
                    <a:pt x="388" y="54"/>
                    <a:pt x="389" y="52"/>
                  </a:cubicBezTo>
                  <a:cubicBezTo>
                    <a:pt x="392" y="52"/>
                    <a:pt x="390" y="46"/>
                    <a:pt x="396" y="46"/>
                  </a:cubicBezTo>
                  <a:cubicBezTo>
                    <a:pt x="395" y="41"/>
                    <a:pt x="398" y="35"/>
                    <a:pt x="396" y="30"/>
                  </a:cubicBezTo>
                  <a:cubicBezTo>
                    <a:pt x="394" y="26"/>
                    <a:pt x="390" y="23"/>
                    <a:pt x="391" y="19"/>
                  </a:cubicBezTo>
                  <a:cubicBezTo>
                    <a:pt x="391" y="15"/>
                    <a:pt x="391" y="13"/>
                    <a:pt x="387" y="11"/>
                  </a:cubicBezTo>
                  <a:cubicBezTo>
                    <a:pt x="385" y="11"/>
                    <a:pt x="381" y="10"/>
                    <a:pt x="382" y="7"/>
                  </a:cubicBezTo>
                  <a:cubicBezTo>
                    <a:pt x="377" y="4"/>
                    <a:pt x="376" y="2"/>
                    <a:pt x="370" y="2"/>
                  </a:cubicBezTo>
                  <a:cubicBezTo>
                    <a:pt x="370" y="2"/>
                    <a:pt x="370" y="3"/>
                    <a:pt x="370" y="4"/>
                  </a:cubicBezTo>
                  <a:cubicBezTo>
                    <a:pt x="366" y="4"/>
                    <a:pt x="362" y="4"/>
                    <a:pt x="358" y="4"/>
                  </a:cubicBezTo>
                  <a:cubicBezTo>
                    <a:pt x="354" y="3"/>
                    <a:pt x="351" y="1"/>
                    <a:pt x="348" y="0"/>
                  </a:cubicBezTo>
                  <a:cubicBezTo>
                    <a:pt x="344" y="0"/>
                    <a:pt x="341" y="2"/>
                    <a:pt x="338" y="1"/>
                  </a:cubicBezTo>
                  <a:cubicBezTo>
                    <a:pt x="337" y="1"/>
                    <a:pt x="336" y="1"/>
                    <a:pt x="336" y="0"/>
                  </a:cubicBezTo>
                  <a:cubicBezTo>
                    <a:pt x="334" y="2"/>
                    <a:pt x="331" y="5"/>
                    <a:pt x="331" y="6"/>
                  </a:cubicBezTo>
                  <a:cubicBezTo>
                    <a:pt x="330" y="7"/>
                    <a:pt x="328" y="12"/>
                    <a:pt x="329" y="12"/>
                  </a:cubicBezTo>
                  <a:cubicBezTo>
                    <a:pt x="320" y="14"/>
                    <a:pt x="305" y="8"/>
                    <a:pt x="303" y="21"/>
                  </a:cubicBezTo>
                  <a:cubicBezTo>
                    <a:pt x="300" y="22"/>
                    <a:pt x="296" y="22"/>
                    <a:pt x="293" y="24"/>
                  </a:cubicBezTo>
                  <a:cubicBezTo>
                    <a:pt x="292" y="25"/>
                    <a:pt x="291" y="27"/>
                    <a:pt x="289" y="28"/>
                  </a:cubicBezTo>
                  <a:cubicBezTo>
                    <a:pt x="285" y="31"/>
                    <a:pt x="280" y="33"/>
                    <a:pt x="275" y="33"/>
                  </a:cubicBezTo>
                  <a:cubicBezTo>
                    <a:pt x="273" y="38"/>
                    <a:pt x="264" y="38"/>
                    <a:pt x="260" y="40"/>
                  </a:cubicBezTo>
                  <a:cubicBezTo>
                    <a:pt x="257" y="41"/>
                    <a:pt x="256" y="44"/>
                    <a:pt x="255" y="46"/>
                  </a:cubicBezTo>
                  <a:cubicBezTo>
                    <a:pt x="252" y="50"/>
                    <a:pt x="248" y="49"/>
                    <a:pt x="244" y="50"/>
                  </a:cubicBezTo>
                  <a:cubicBezTo>
                    <a:pt x="237" y="52"/>
                    <a:pt x="231" y="59"/>
                    <a:pt x="227" y="66"/>
                  </a:cubicBezTo>
                  <a:cubicBezTo>
                    <a:pt x="224" y="71"/>
                    <a:pt x="218" y="73"/>
                    <a:pt x="211" y="73"/>
                  </a:cubicBezTo>
                  <a:cubicBezTo>
                    <a:pt x="208" y="75"/>
                    <a:pt x="211" y="84"/>
                    <a:pt x="205" y="83"/>
                  </a:cubicBezTo>
                  <a:cubicBezTo>
                    <a:pt x="207" y="90"/>
                    <a:pt x="210" y="97"/>
                    <a:pt x="211" y="105"/>
                  </a:cubicBezTo>
                  <a:cubicBezTo>
                    <a:pt x="212" y="110"/>
                    <a:pt x="215" y="111"/>
                    <a:pt x="219" y="113"/>
                  </a:cubicBezTo>
                  <a:cubicBezTo>
                    <a:pt x="226" y="116"/>
                    <a:pt x="236" y="118"/>
                    <a:pt x="244" y="116"/>
                  </a:cubicBezTo>
                  <a:cubicBezTo>
                    <a:pt x="247" y="116"/>
                    <a:pt x="249" y="114"/>
                    <a:pt x="251" y="115"/>
                  </a:cubicBezTo>
                  <a:cubicBezTo>
                    <a:pt x="254" y="115"/>
                    <a:pt x="255" y="117"/>
                    <a:pt x="257" y="117"/>
                  </a:cubicBezTo>
                  <a:cubicBezTo>
                    <a:pt x="259" y="111"/>
                    <a:pt x="260" y="109"/>
                    <a:pt x="267" y="109"/>
                  </a:cubicBezTo>
                  <a:cubicBezTo>
                    <a:pt x="267" y="112"/>
                    <a:pt x="265" y="119"/>
                    <a:pt x="270" y="118"/>
                  </a:cubicBezTo>
                  <a:cubicBezTo>
                    <a:pt x="270" y="124"/>
                    <a:pt x="270" y="129"/>
                    <a:pt x="270" y="135"/>
                  </a:cubicBezTo>
                  <a:cubicBezTo>
                    <a:pt x="267" y="135"/>
                    <a:pt x="264" y="136"/>
                    <a:pt x="262" y="136"/>
                  </a:cubicBezTo>
                  <a:cubicBezTo>
                    <a:pt x="262" y="135"/>
                    <a:pt x="262" y="133"/>
                    <a:pt x="262" y="132"/>
                  </a:cubicBezTo>
                  <a:cubicBezTo>
                    <a:pt x="258" y="133"/>
                    <a:pt x="254" y="136"/>
                    <a:pt x="249" y="137"/>
                  </a:cubicBezTo>
                  <a:cubicBezTo>
                    <a:pt x="243" y="137"/>
                    <a:pt x="237" y="136"/>
                    <a:pt x="232" y="136"/>
                  </a:cubicBezTo>
                  <a:cubicBezTo>
                    <a:pt x="231" y="139"/>
                    <a:pt x="230" y="142"/>
                    <a:pt x="231" y="144"/>
                  </a:cubicBezTo>
                  <a:cubicBezTo>
                    <a:pt x="232" y="147"/>
                    <a:pt x="235" y="148"/>
                    <a:pt x="235" y="151"/>
                  </a:cubicBezTo>
                  <a:cubicBezTo>
                    <a:pt x="235" y="156"/>
                    <a:pt x="229" y="155"/>
                    <a:pt x="226" y="155"/>
                  </a:cubicBezTo>
                  <a:cubicBezTo>
                    <a:pt x="228" y="161"/>
                    <a:pt x="231" y="162"/>
                    <a:pt x="237" y="163"/>
                  </a:cubicBezTo>
                  <a:cubicBezTo>
                    <a:pt x="242" y="165"/>
                    <a:pt x="245" y="168"/>
                    <a:pt x="244" y="173"/>
                  </a:cubicBezTo>
                  <a:cubicBezTo>
                    <a:pt x="244" y="177"/>
                    <a:pt x="242" y="184"/>
                    <a:pt x="237" y="183"/>
                  </a:cubicBezTo>
                  <a:cubicBezTo>
                    <a:pt x="233" y="182"/>
                    <a:pt x="232" y="177"/>
                    <a:pt x="227" y="178"/>
                  </a:cubicBezTo>
                  <a:cubicBezTo>
                    <a:pt x="229" y="184"/>
                    <a:pt x="226" y="202"/>
                    <a:pt x="232" y="204"/>
                  </a:cubicBezTo>
                  <a:cubicBezTo>
                    <a:pt x="232" y="209"/>
                    <a:pt x="224" y="208"/>
                    <a:pt x="224" y="212"/>
                  </a:cubicBezTo>
                  <a:cubicBezTo>
                    <a:pt x="220" y="213"/>
                    <a:pt x="219" y="210"/>
                    <a:pt x="219" y="207"/>
                  </a:cubicBezTo>
                  <a:cubicBezTo>
                    <a:pt x="216" y="207"/>
                    <a:pt x="214" y="205"/>
                    <a:pt x="211" y="205"/>
                  </a:cubicBezTo>
                  <a:cubicBezTo>
                    <a:pt x="211" y="203"/>
                    <a:pt x="211" y="201"/>
                    <a:pt x="211" y="199"/>
                  </a:cubicBezTo>
                  <a:cubicBezTo>
                    <a:pt x="211" y="199"/>
                    <a:pt x="210" y="199"/>
                    <a:pt x="210" y="200"/>
                  </a:cubicBezTo>
                  <a:cubicBezTo>
                    <a:pt x="208" y="200"/>
                    <a:pt x="206" y="200"/>
                    <a:pt x="204" y="200"/>
                  </a:cubicBezTo>
                  <a:cubicBezTo>
                    <a:pt x="204" y="201"/>
                    <a:pt x="203" y="203"/>
                    <a:pt x="203" y="204"/>
                  </a:cubicBezTo>
                  <a:cubicBezTo>
                    <a:pt x="198" y="202"/>
                    <a:pt x="193" y="202"/>
                    <a:pt x="188" y="201"/>
                  </a:cubicBezTo>
                  <a:cubicBezTo>
                    <a:pt x="183" y="199"/>
                    <a:pt x="177" y="197"/>
                    <a:pt x="172" y="198"/>
                  </a:cubicBezTo>
                  <a:cubicBezTo>
                    <a:pt x="172" y="203"/>
                    <a:pt x="169" y="208"/>
                    <a:pt x="167" y="212"/>
                  </a:cubicBezTo>
                  <a:cubicBezTo>
                    <a:pt x="165" y="215"/>
                    <a:pt x="161" y="214"/>
                    <a:pt x="158" y="215"/>
                  </a:cubicBezTo>
                  <a:cubicBezTo>
                    <a:pt x="158" y="218"/>
                    <a:pt x="160" y="220"/>
                    <a:pt x="160" y="224"/>
                  </a:cubicBezTo>
                  <a:cubicBezTo>
                    <a:pt x="157" y="224"/>
                    <a:pt x="155" y="224"/>
                    <a:pt x="154" y="227"/>
                  </a:cubicBezTo>
                  <a:cubicBezTo>
                    <a:pt x="150" y="227"/>
                    <a:pt x="144" y="225"/>
                    <a:pt x="140" y="226"/>
                  </a:cubicBezTo>
                  <a:cubicBezTo>
                    <a:pt x="139" y="228"/>
                    <a:pt x="140" y="232"/>
                    <a:pt x="138" y="234"/>
                  </a:cubicBezTo>
                  <a:cubicBezTo>
                    <a:pt x="133" y="230"/>
                    <a:pt x="134" y="227"/>
                    <a:pt x="126" y="227"/>
                  </a:cubicBezTo>
                  <a:cubicBezTo>
                    <a:pt x="125" y="223"/>
                    <a:pt x="125" y="209"/>
                    <a:pt x="131" y="213"/>
                  </a:cubicBezTo>
                  <a:cubicBezTo>
                    <a:pt x="135" y="215"/>
                    <a:pt x="137" y="216"/>
                    <a:pt x="142" y="215"/>
                  </a:cubicBezTo>
                  <a:cubicBezTo>
                    <a:pt x="146" y="214"/>
                    <a:pt x="149" y="211"/>
                    <a:pt x="153" y="210"/>
                  </a:cubicBezTo>
                  <a:cubicBezTo>
                    <a:pt x="153" y="207"/>
                    <a:pt x="148" y="208"/>
                    <a:pt x="147" y="204"/>
                  </a:cubicBezTo>
                  <a:cubicBezTo>
                    <a:pt x="147" y="201"/>
                    <a:pt x="149" y="198"/>
                    <a:pt x="149" y="195"/>
                  </a:cubicBezTo>
                  <a:cubicBezTo>
                    <a:pt x="150" y="189"/>
                    <a:pt x="146" y="192"/>
                    <a:pt x="145" y="189"/>
                  </a:cubicBezTo>
                  <a:cubicBezTo>
                    <a:pt x="145" y="186"/>
                    <a:pt x="146" y="181"/>
                    <a:pt x="150" y="180"/>
                  </a:cubicBezTo>
                  <a:cubicBezTo>
                    <a:pt x="157" y="188"/>
                    <a:pt x="158" y="175"/>
                    <a:pt x="158" y="171"/>
                  </a:cubicBezTo>
                  <a:cubicBezTo>
                    <a:pt x="156" y="171"/>
                    <a:pt x="153" y="170"/>
                    <a:pt x="151" y="169"/>
                  </a:cubicBezTo>
                  <a:cubicBezTo>
                    <a:pt x="151" y="165"/>
                    <a:pt x="151" y="161"/>
                    <a:pt x="151" y="157"/>
                  </a:cubicBezTo>
                  <a:cubicBezTo>
                    <a:pt x="145" y="156"/>
                    <a:pt x="143" y="157"/>
                    <a:pt x="139" y="159"/>
                  </a:cubicBezTo>
                  <a:cubicBezTo>
                    <a:pt x="136" y="161"/>
                    <a:pt x="130" y="166"/>
                    <a:pt x="132" y="159"/>
                  </a:cubicBezTo>
                  <a:cubicBezTo>
                    <a:pt x="124" y="158"/>
                    <a:pt x="117" y="158"/>
                    <a:pt x="110" y="157"/>
                  </a:cubicBezTo>
                  <a:cubicBezTo>
                    <a:pt x="104" y="155"/>
                    <a:pt x="107" y="149"/>
                    <a:pt x="112" y="149"/>
                  </a:cubicBezTo>
                  <a:cubicBezTo>
                    <a:pt x="112" y="145"/>
                    <a:pt x="111" y="140"/>
                    <a:pt x="116" y="140"/>
                  </a:cubicBezTo>
                  <a:cubicBezTo>
                    <a:pt x="116" y="137"/>
                    <a:pt x="117" y="133"/>
                    <a:pt x="116" y="130"/>
                  </a:cubicBezTo>
                  <a:cubicBezTo>
                    <a:pt x="112" y="129"/>
                    <a:pt x="105" y="128"/>
                    <a:pt x="102" y="132"/>
                  </a:cubicBezTo>
                  <a:cubicBezTo>
                    <a:pt x="100" y="136"/>
                    <a:pt x="102" y="140"/>
                    <a:pt x="97" y="142"/>
                  </a:cubicBezTo>
                  <a:cubicBezTo>
                    <a:pt x="94" y="144"/>
                    <a:pt x="89" y="144"/>
                    <a:pt x="86" y="141"/>
                  </a:cubicBezTo>
                  <a:cubicBezTo>
                    <a:pt x="85" y="138"/>
                    <a:pt x="85" y="134"/>
                    <a:pt x="81" y="133"/>
                  </a:cubicBezTo>
                  <a:cubicBezTo>
                    <a:pt x="75" y="143"/>
                    <a:pt x="90" y="149"/>
                    <a:pt x="90" y="158"/>
                  </a:cubicBezTo>
                  <a:cubicBezTo>
                    <a:pt x="86" y="158"/>
                    <a:pt x="85" y="155"/>
                    <a:pt x="83" y="153"/>
                  </a:cubicBezTo>
                  <a:cubicBezTo>
                    <a:pt x="81" y="151"/>
                    <a:pt x="79" y="154"/>
                    <a:pt x="80" y="150"/>
                  </a:cubicBezTo>
                  <a:cubicBezTo>
                    <a:pt x="72" y="148"/>
                    <a:pt x="77" y="156"/>
                    <a:pt x="77" y="159"/>
                  </a:cubicBezTo>
                  <a:cubicBezTo>
                    <a:pt x="77" y="162"/>
                    <a:pt x="72" y="162"/>
                    <a:pt x="71" y="165"/>
                  </a:cubicBezTo>
                  <a:cubicBezTo>
                    <a:pt x="70" y="167"/>
                    <a:pt x="71" y="171"/>
                    <a:pt x="71" y="173"/>
                  </a:cubicBezTo>
                  <a:cubicBezTo>
                    <a:pt x="74" y="173"/>
                    <a:pt x="77" y="174"/>
                    <a:pt x="78" y="177"/>
                  </a:cubicBezTo>
                  <a:cubicBezTo>
                    <a:pt x="75" y="179"/>
                    <a:pt x="77" y="183"/>
                    <a:pt x="76" y="186"/>
                  </a:cubicBezTo>
                  <a:cubicBezTo>
                    <a:pt x="75" y="188"/>
                    <a:pt x="72" y="190"/>
                    <a:pt x="71" y="192"/>
                  </a:cubicBezTo>
                  <a:cubicBezTo>
                    <a:pt x="75" y="192"/>
                    <a:pt x="79" y="192"/>
                    <a:pt x="84" y="192"/>
                  </a:cubicBezTo>
                  <a:cubicBezTo>
                    <a:pt x="84" y="196"/>
                    <a:pt x="84" y="201"/>
                    <a:pt x="86" y="205"/>
                  </a:cubicBezTo>
                  <a:cubicBezTo>
                    <a:pt x="87" y="208"/>
                    <a:pt x="88" y="210"/>
                    <a:pt x="86" y="214"/>
                  </a:cubicBezTo>
                  <a:cubicBezTo>
                    <a:pt x="84" y="217"/>
                    <a:pt x="82" y="218"/>
                    <a:pt x="81" y="222"/>
                  </a:cubicBezTo>
                  <a:cubicBezTo>
                    <a:pt x="81" y="226"/>
                    <a:pt x="81" y="229"/>
                    <a:pt x="81" y="232"/>
                  </a:cubicBezTo>
                  <a:cubicBezTo>
                    <a:pt x="81" y="238"/>
                    <a:pt x="81" y="244"/>
                    <a:pt x="75" y="248"/>
                  </a:cubicBezTo>
                  <a:cubicBezTo>
                    <a:pt x="68" y="251"/>
                    <a:pt x="60" y="252"/>
                    <a:pt x="53" y="255"/>
                  </a:cubicBezTo>
                  <a:cubicBezTo>
                    <a:pt x="52" y="260"/>
                    <a:pt x="55" y="261"/>
                    <a:pt x="51" y="265"/>
                  </a:cubicBezTo>
                  <a:cubicBezTo>
                    <a:pt x="53" y="266"/>
                    <a:pt x="67" y="270"/>
                    <a:pt x="63" y="274"/>
                  </a:cubicBezTo>
                  <a:cubicBezTo>
                    <a:pt x="58" y="280"/>
                    <a:pt x="47" y="277"/>
                    <a:pt x="43" y="284"/>
                  </a:cubicBezTo>
                  <a:cubicBezTo>
                    <a:pt x="42" y="283"/>
                    <a:pt x="37" y="281"/>
                    <a:pt x="36" y="283"/>
                  </a:cubicBezTo>
                  <a:cubicBezTo>
                    <a:pt x="35" y="284"/>
                    <a:pt x="35" y="284"/>
                    <a:pt x="34" y="283"/>
                  </a:cubicBezTo>
                  <a:cubicBezTo>
                    <a:pt x="34" y="283"/>
                    <a:pt x="34" y="283"/>
                    <a:pt x="33" y="283"/>
                  </a:cubicBezTo>
                  <a:cubicBezTo>
                    <a:pt x="33" y="285"/>
                    <a:pt x="33" y="287"/>
                    <a:pt x="32" y="289"/>
                  </a:cubicBezTo>
                  <a:cubicBezTo>
                    <a:pt x="32" y="292"/>
                    <a:pt x="32" y="298"/>
                    <a:pt x="37" y="299"/>
                  </a:cubicBezTo>
                  <a:cubicBezTo>
                    <a:pt x="41" y="300"/>
                    <a:pt x="44" y="298"/>
                    <a:pt x="44" y="304"/>
                  </a:cubicBezTo>
                  <a:cubicBezTo>
                    <a:pt x="44" y="309"/>
                    <a:pt x="41" y="312"/>
                    <a:pt x="37" y="316"/>
                  </a:cubicBezTo>
                  <a:cubicBezTo>
                    <a:pt x="33" y="320"/>
                    <a:pt x="31" y="319"/>
                    <a:pt x="25" y="320"/>
                  </a:cubicBezTo>
                  <a:cubicBezTo>
                    <a:pt x="24" y="322"/>
                    <a:pt x="23" y="325"/>
                    <a:pt x="21" y="326"/>
                  </a:cubicBezTo>
                  <a:cubicBezTo>
                    <a:pt x="17" y="329"/>
                    <a:pt x="13" y="327"/>
                    <a:pt x="9" y="327"/>
                  </a:cubicBezTo>
                  <a:cubicBezTo>
                    <a:pt x="6" y="339"/>
                    <a:pt x="27" y="330"/>
                    <a:pt x="25" y="342"/>
                  </a:cubicBezTo>
                  <a:cubicBezTo>
                    <a:pt x="24" y="343"/>
                    <a:pt x="0" y="343"/>
                    <a:pt x="6" y="349"/>
                  </a:cubicBezTo>
                  <a:cubicBezTo>
                    <a:pt x="8" y="353"/>
                    <a:pt x="10" y="356"/>
                    <a:pt x="12" y="360"/>
                  </a:cubicBezTo>
                  <a:cubicBezTo>
                    <a:pt x="13" y="362"/>
                    <a:pt x="9" y="367"/>
                    <a:pt x="10" y="370"/>
                  </a:cubicBezTo>
                  <a:cubicBezTo>
                    <a:pt x="10" y="373"/>
                    <a:pt x="11" y="375"/>
                    <a:pt x="12" y="377"/>
                  </a:cubicBezTo>
                  <a:cubicBezTo>
                    <a:pt x="15" y="377"/>
                    <a:pt x="17" y="379"/>
                    <a:pt x="20" y="380"/>
                  </a:cubicBezTo>
                  <a:cubicBezTo>
                    <a:pt x="27" y="382"/>
                    <a:pt x="26" y="373"/>
                    <a:pt x="32" y="373"/>
                  </a:cubicBezTo>
                  <a:cubicBezTo>
                    <a:pt x="32" y="373"/>
                    <a:pt x="40" y="381"/>
                    <a:pt x="40" y="381"/>
                  </a:cubicBezTo>
                  <a:cubicBezTo>
                    <a:pt x="42" y="388"/>
                    <a:pt x="40" y="395"/>
                    <a:pt x="46" y="401"/>
                  </a:cubicBezTo>
                  <a:cubicBezTo>
                    <a:pt x="51" y="406"/>
                    <a:pt x="61" y="401"/>
                    <a:pt x="68" y="401"/>
                  </a:cubicBezTo>
                  <a:cubicBezTo>
                    <a:pt x="76" y="402"/>
                    <a:pt x="79" y="405"/>
                    <a:pt x="82" y="412"/>
                  </a:cubicBezTo>
                  <a:cubicBezTo>
                    <a:pt x="85" y="418"/>
                    <a:pt x="87" y="422"/>
                    <a:pt x="95" y="422"/>
                  </a:cubicBezTo>
                  <a:cubicBezTo>
                    <a:pt x="98" y="422"/>
                    <a:pt x="100" y="424"/>
                    <a:pt x="104" y="423"/>
                  </a:cubicBezTo>
                  <a:cubicBezTo>
                    <a:pt x="108" y="422"/>
                    <a:pt x="110" y="422"/>
                    <a:pt x="114" y="423"/>
                  </a:cubicBezTo>
                  <a:cubicBezTo>
                    <a:pt x="121" y="427"/>
                    <a:pt x="132" y="423"/>
                    <a:pt x="140" y="424"/>
                  </a:cubicBezTo>
                  <a:cubicBezTo>
                    <a:pt x="143" y="424"/>
                    <a:pt x="146" y="423"/>
                    <a:pt x="148" y="427"/>
                  </a:cubicBezTo>
                  <a:cubicBezTo>
                    <a:pt x="149" y="429"/>
                    <a:pt x="153" y="428"/>
                    <a:pt x="155" y="429"/>
                  </a:cubicBezTo>
                  <a:cubicBezTo>
                    <a:pt x="159" y="431"/>
                    <a:pt x="160" y="443"/>
                    <a:pt x="158" y="447"/>
                  </a:cubicBezTo>
                  <a:cubicBezTo>
                    <a:pt x="158" y="447"/>
                    <a:pt x="158" y="447"/>
                    <a:pt x="158" y="447"/>
                  </a:cubicBezTo>
                  <a:cubicBezTo>
                    <a:pt x="158" y="452"/>
                    <a:pt x="167" y="450"/>
                    <a:pt x="170" y="450"/>
                  </a:cubicBezTo>
                  <a:cubicBezTo>
                    <a:pt x="173" y="450"/>
                    <a:pt x="175" y="451"/>
                    <a:pt x="178" y="451"/>
                  </a:cubicBezTo>
                  <a:cubicBezTo>
                    <a:pt x="181" y="450"/>
                    <a:pt x="180" y="446"/>
                    <a:pt x="180" y="444"/>
                  </a:cubicBezTo>
                  <a:cubicBezTo>
                    <a:pt x="183" y="444"/>
                    <a:pt x="186" y="445"/>
                    <a:pt x="188" y="444"/>
                  </a:cubicBezTo>
                  <a:cubicBezTo>
                    <a:pt x="191" y="444"/>
                    <a:pt x="192" y="441"/>
                    <a:pt x="195" y="441"/>
                  </a:cubicBezTo>
                  <a:cubicBezTo>
                    <a:pt x="196" y="437"/>
                    <a:pt x="194" y="436"/>
                    <a:pt x="191" y="435"/>
                  </a:cubicBezTo>
                  <a:cubicBezTo>
                    <a:pt x="193" y="433"/>
                    <a:pt x="195" y="429"/>
                    <a:pt x="198" y="429"/>
                  </a:cubicBezTo>
                  <a:cubicBezTo>
                    <a:pt x="199" y="426"/>
                    <a:pt x="200" y="426"/>
                    <a:pt x="202" y="425"/>
                  </a:cubicBezTo>
                  <a:cubicBezTo>
                    <a:pt x="206" y="424"/>
                    <a:pt x="205" y="420"/>
                    <a:pt x="205" y="417"/>
                  </a:cubicBezTo>
                  <a:cubicBezTo>
                    <a:pt x="208" y="417"/>
                    <a:pt x="209" y="415"/>
                    <a:pt x="209" y="412"/>
                  </a:cubicBezTo>
                  <a:cubicBezTo>
                    <a:pt x="215" y="412"/>
                    <a:pt x="218" y="409"/>
                    <a:pt x="223" y="407"/>
                  </a:cubicBezTo>
                  <a:cubicBezTo>
                    <a:pt x="226" y="407"/>
                    <a:pt x="233" y="406"/>
                    <a:pt x="232" y="410"/>
                  </a:cubicBezTo>
                  <a:cubicBezTo>
                    <a:pt x="234" y="409"/>
                    <a:pt x="238" y="410"/>
                    <a:pt x="240" y="410"/>
                  </a:cubicBezTo>
                  <a:cubicBezTo>
                    <a:pt x="243" y="404"/>
                    <a:pt x="247" y="401"/>
                    <a:pt x="255" y="402"/>
                  </a:cubicBezTo>
                  <a:cubicBezTo>
                    <a:pt x="263" y="404"/>
                    <a:pt x="263" y="415"/>
                    <a:pt x="268" y="420"/>
                  </a:cubicBezTo>
                  <a:cubicBezTo>
                    <a:pt x="266" y="421"/>
                    <a:pt x="265" y="422"/>
                    <a:pt x="264" y="423"/>
                  </a:cubicBezTo>
                  <a:cubicBezTo>
                    <a:pt x="264" y="422"/>
                    <a:pt x="263" y="421"/>
                    <a:pt x="263" y="420"/>
                  </a:cubicBezTo>
                  <a:cubicBezTo>
                    <a:pt x="261" y="421"/>
                    <a:pt x="256" y="420"/>
                    <a:pt x="253" y="420"/>
                  </a:cubicBezTo>
                  <a:cubicBezTo>
                    <a:pt x="254" y="423"/>
                    <a:pt x="255" y="432"/>
                    <a:pt x="259" y="433"/>
                  </a:cubicBezTo>
                  <a:cubicBezTo>
                    <a:pt x="259" y="431"/>
                    <a:pt x="262" y="425"/>
                    <a:pt x="264" y="429"/>
                  </a:cubicBezTo>
                  <a:cubicBezTo>
                    <a:pt x="267" y="433"/>
                    <a:pt x="268" y="431"/>
                    <a:pt x="272" y="432"/>
                  </a:cubicBezTo>
                  <a:cubicBezTo>
                    <a:pt x="284" y="435"/>
                    <a:pt x="292" y="428"/>
                    <a:pt x="304" y="428"/>
                  </a:cubicBezTo>
                  <a:cubicBezTo>
                    <a:pt x="304" y="423"/>
                    <a:pt x="309" y="418"/>
                    <a:pt x="315" y="420"/>
                  </a:cubicBezTo>
                  <a:cubicBezTo>
                    <a:pt x="317" y="421"/>
                    <a:pt x="319" y="423"/>
                    <a:pt x="322" y="422"/>
                  </a:cubicBezTo>
                  <a:cubicBezTo>
                    <a:pt x="324" y="421"/>
                    <a:pt x="323" y="417"/>
                    <a:pt x="327" y="418"/>
                  </a:cubicBezTo>
                  <a:cubicBezTo>
                    <a:pt x="327" y="420"/>
                    <a:pt x="326" y="423"/>
                    <a:pt x="327" y="425"/>
                  </a:cubicBezTo>
                  <a:cubicBezTo>
                    <a:pt x="328" y="430"/>
                    <a:pt x="332" y="426"/>
                    <a:pt x="333" y="424"/>
                  </a:cubicBezTo>
                  <a:cubicBezTo>
                    <a:pt x="338" y="423"/>
                    <a:pt x="341" y="429"/>
                    <a:pt x="345" y="430"/>
                  </a:cubicBezTo>
                  <a:cubicBezTo>
                    <a:pt x="351" y="433"/>
                    <a:pt x="359" y="429"/>
                    <a:pt x="365" y="430"/>
                  </a:cubicBezTo>
                  <a:cubicBezTo>
                    <a:pt x="366" y="426"/>
                    <a:pt x="365" y="423"/>
                    <a:pt x="365" y="420"/>
                  </a:cubicBezTo>
                  <a:cubicBezTo>
                    <a:pt x="370" y="420"/>
                    <a:pt x="375" y="423"/>
                    <a:pt x="380" y="423"/>
                  </a:cubicBezTo>
                  <a:cubicBezTo>
                    <a:pt x="379" y="422"/>
                    <a:pt x="380" y="421"/>
                    <a:pt x="380" y="420"/>
                  </a:cubicBezTo>
                  <a:cubicBezTo>
                    <a:pt x="381" y="420"/>
                    <a:pt x="383" y="419"/>
                    <a:pt x="384" y="420"/>
                  </a:cubicBezTo>
                  <a:cubicBezTo>
                    <a:pt x="385" y="418"/>
                    <a:pt x="386" y="410"/>
                    <a:pt x="390" y="413"/>
                  </a:cubicBezTo>
                  <a:cubicBezTo>
                    <a:pt x="394" y="416"/>
                    <a:pt x="393" y="420"/>
                    <a:pt x="398" y="420"/>
                  </a:cubicBezTo>
                  <a:cubicBezTo>
                    <a:pt x="402" y="420"/>
                    <a:pt x="406" y="420"/>
                    <a:pt x="406" y="425"/>
                  </a:cubicBezTo>
                  <a:cubicBezTo>
                    <a:pt x="406" y="429"/>
                    <a:pt x="416" y="426"/>
                    <a:pt x="418" y="426"/>
                  </a:cubicBezTo>
                  <a:cubicBezTo>
                    <a:pt x="424" y="425"/>
                    <a:pt x="428" y="426"/>
                    <a:pt x="433" y="429"/>
                  </a:cubicBezTo>
                  <a:cubicBezTo>
                    <a:pt x="437" y="431"/>
                    <a:pt x="442" y="431"/>
                    <a:pt x="446" y="431"/>
                  </a:cubicBezTo>
                  <a:cubicBezTo>
                    <a:pt x="451" y="430"/>
                    <a:pt x="453" y="430"/>
                    <a:pt x="456" y="426"/>
                  </a:cubicBezTo>
                  <a:cubicBezTo>
                    <a:pt x="457" y="425"/>
                    <a:pt x="459" y="423"/>
                    <a:pt x="461" y="425"/>
                  </a:cubicBezTo>
                  <a:cubicBezTo>
                    <a:pt x="462" y="427"/>
                    <a:pt x="463" y="427"/>
                    <a:pt x="466" y="427"/>
                  </a:cubicBezTo>
                  <a:cubicBezTo>
                    <a:pt x="467" y="430"/>
                    <a:pt x="472" y="429"/>
                    <a:pt x="473" y="433"/>
                  </a:cubicBezTo>
                  <a:cubicBezTo>
                    <a:pt x="475" y="439"/>
                    <a:pt x="480" y="445"/>
                    <a:pt x="487" y="446"/>
                  </a:cubicBezTo>
                  <a:cubicBezTo>
                    <a:pt x="490" y="446"/>
                    <a:pt x="493" y="447"/>
                    <a:pt x="495" y="448"/>
                  </a:cubicBezTo>
                  <a:cubicBezTo>
                    <a:pt x="502" y="441"/>
                    <a:pt x="503" y="422"/>
                    <a:pt x="503" y="41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11" name="Freeform 6"/>
            <p:cNvSpPr>
              <a:spLocks/>
            </p:cNvSpPr>
            <p:nvPr/>
          </p:nvSpPr>
          <p:spPr bwMode="auto">
            <a:xfrm>
              <a:off x="5880101" y="-1331913"/>
              <a:ext cx="1081088" cy="885825"/>
            </a:xfrm>
            <a:custGeom>
              <a:avLst/>
              <a:gdLst>
                <a:gd name="T0" fmla="*/ 345 w 464"/>
                <a:gd name="T1" fmla="*/ 377 h 380"/>
                <a:gd name="T2" fmla="*/ 358 w 464"/>
                <a:gd name="T3" fmla="*/ 376 h 380"/>
                <a:gd name="T4" fmla="*/ 375 w 464"/>
                <a:gd name="T5" fmla="*/ 339 h 380"/>
                <a:gd name="T6" fmla="*/ 409 w 464"/>
                <a:gd name="T7" fmla="*/ 336 h 380"/>
                <a:gd name="T8" fmla="*/ 402 w 464"/>
                <a:gd name="T9" fmla="*/ 302 h 380"/>
                <a:gd name="T10" fmla="*/ 437 w 464"/>
                <a:gd name="T11" fmla="*/ 283 h 380"/>
                <a:gd name="T12" fmla="*/ 407 w 464"/>
                <a:gd name="T13" fmla="*/ 254 h 380"/>
                <a:gd name="T14" fmla="*/ 430 w 464"/>
                <a:gd name="T15" fmla="*/ 239 h 380"/>
                <a:gd name="T16" fmla="*/ 445 w 464"/>
                <a:gd name="T17" fmla="*/ 189 h 380"/>
                <a:gd name="T18" fmla="*/ 450 w 464"/>
                <a:gd name="T19" fmla="*/ 152 h 380"/>
                <a:gd name="T20" fmla="*/ 429 w 464"/>
                <a:gd name="T21" fmla="*/ 130 h 380"/>
                <a:gd name="T22" fmla="*/ 400 w 464"/>
                <a:gd name="T23" fmla="*/ 78 h 380"/>
                <a:gd name="T24" fmla="*/ 382 w 464"/>
                <a:gd name="T25" fmla="*/ 35 h 380"/>
                <a:gd name="T26" fmla="*/ 332 w 464"/>
                <a:gd name="T27" fmla="*/ 34 h 380"/>
                <a:gd name="T28" fmla="*/ 296 w 464"/>
                <a:gd name="T29" fmla="*/ 12 h 380"/>
                <a:gd name="T30" fmla="*/ 254 w 464"/>
                <a:gd name="T31" fmla="*/ 11 h 380"/>
                <a:gd name="T32" fmla="*/ 230 w 464"/>
                <a:gd name="T33" fmla="*/ 6 h 380"/>
                <a:gd name="T34" fmla="*/ 223 w 464"/>
                <a:gd name="T35" fmla="*/ 25 h 380"/>
                <a:gd name="T36" fmla="*/ 178 w 464"/>
                <a:gd name="T37" fmla="*/ 17 h 380"/>
                <a:gd name="T38" fmla="*/ 125 w 464"/>
                <a:gd name="T39" fmla="*/ 24 h 380"/>
                <a:gd name="T40" fmla="*/ 93 w 464"/>
                <a:gd name="T41" fmla="*/ 17 h 380"/>
                <a:gd name="T42" fmla="*/ 59 w 464"/>
                <a:gd name="T43" fmla="*/ 9 h 380"/>
                <a:gd name="T44" fmla="*/ 18 w 464"/>
                <a:gd name="T45" fmla="*/ 34 h 380"/>
                <a:gd name="T46" fmla="*/ 0 w 464"/>
                <a:gd name="T47" fmla="*/ 64 h 380"/>
                <a:gd name="T48" fmla="*/ 41 w 464"/>
                <a:gd name="T49" fmla="*/ 54 h 380"/>
                <a:gd name="T50" fmla="*/ 20 w 464"/>
                <a:gd name="T51" fmla="*/ 75 h 380"/>
                <a:gd name="T52" fmla="*/ 34 w 464"/>
                <a:gd name="T53" fmla="*/ 94 h 380"/>
                <a:gd name="T54" fmla="*/ 51 w 464"/>
                <a:gd name="T55" fmla="*/ 116 h 380"/>
                <a:gd name="T56" fmla="*/ 106 w 464"/>
                <a:gd name="T57" fmla="*/ 142 h 380"/>
                <a:gd name="T58" fmla="*/ 151 w 464"/>
                <a:gd name="T59" fmla="*/ 133 h 380"/>
                <a:gd name="T60" fmla="*/ 178 w 464"/>
                <a:gd name="T61" fmla="*/ 124 h 380"/>
                <a:gd name="T62" fmla="*/ 150 w 464"/>
                <a:gd name="T63" fmla="*/ 166 h 380"/>
                <a:gd name="T64" fmla="*/ 131 w 464"/>
                <a:gd name="T65" fmla="*/ 166 h 380"/>
                <a:gd name="T66" fmla="*/ 109 w 464"/>
                <a:gd name="T67" fmla="*/ 178 h 380"/>
                <a:gd name="T68" fmla="*/ 91 w 464"/>
                <a:gd name="T69" fmla="*/ 179 h 380"/>
                <a:gd name="T70" fmla="*/ 71 w 464"/>
                <a:gd name="T71" fmla="*/ 180 h 380"/>
                <a:gd name="T72" fmla="*/ 56 w 464"/>
                <a:gd name="T73" fmla="*/ 165 h 380"/>
                <a:gd name="T74" fmla="*/ 87 w 464"/>
                <a:gd name="T75" fmla="*/ 229 h 380"/>
                <a:gd name="T76" fmla="*/ 136 w 464"/>
                <a:gd name="T77" fmla="*/ 285 h 380"/>
                <a:gd name="T78" fmla="*/ 178 w 464"/>
                <a:gd name="T79" fmla="*/ 315 h 380"/>
                <a:gd name="T80" fmla="*/ 223 w 464"/>
                <a:gd name="T81" fmla="*/ 309 h 380"/>
                <a:gd name="T82" fmla="*/ 259 w 464"/>
                <a:gd name="T83" fmla="*/ 298 h 380"/>
                <a:gd name="T84" fmla="*/ 296 w 464"/>
                <a:gd name="T85" fmla="*/ 268 h 380"/>
                <a:gd name="T86" fmla="*/ 306 w 464"/>
                <a:gd name="T87" fmla="*/ 218 h 380"/>
                <a:gd name="T88" fmla="*/ 321 w 464"/>
                <a:gd name="T89" fmla="*/ 206 h 380"/>
                <a:gd name="T90" fmla="*/ 353 w 464"/>
                <a:gd name="T91" fmla="*/ 207 h 380"/>
                <a:gd name="T92" fmla="*/ 324 w 464"/>
                <a:gd name="T93" fmla="*/ 222 h 380"/>
                <a:gd name="T94" fmla="*/ 322 w 464"/>
                <a:gd name="T95" fmla="*/ 245 h 380"/>
                <a:gd name="T96" fmla="*/ 324 w 464"/>
                <a:gd name="T97" fmla="*/ 262 h 380"/>
                <a:gd name="T98" fmla="*/ 325 w 464"/>
                <a:gd name="T99" fmla="*/ 273 h 380"/>
                <a:gd name="T100" fmla="*/ 330 w 464"/>
                <a:gd name="T101" fmla="*/ 295 h 380"/>
                <a:gd name="T102" fmla="*/ 340 w 464"/>
                <a:gd name="T103" fmla="*/ 309 h 380"/>
                <a:gd name="T104" fmla="*/ 332 w 464"/>
                <a:gd name="T105" fmla="*/ 344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 h="380">
                  <a:moveTo>
                    <a:pt x="331" y="353"/>
                  </a:moveTo>
                  <a:cubicBezTo>
                    <a:pt x="331" y="354"/>
                    <a:pt x="331" y="354"/>
                    <a:pt x="331" y="354"/>
                  </a:cubicBezTo>
                  <a:cubicBezTo>
                    <a:pt x="336" y="355"/>
                    <a:pt x="347" y="364"/>
                    <a:pt x="348" y="368"/>
                  </a:cubicBezTo>
                  <a:cubicBezTo>
                    <a:pt x="348" y="372"/>
                    <a:pt x="344" y="371"/>
                    <a:pt x="341" y="371"/>
                  </a:cubicBezTo>
                  <a:cubicBezTo>
                    <a:pt x="341" y="374"/>
                    <a:pt x="338" y="372"/>
                    <a:pt x="338" y="374"/>
                  </a:cubicBezTo>
                  <a:cubicBezTo>
                    <a:pt x="337" y="378"/>
                    <a:pt x="343" y="377"/>
                    <a:pt x="345" y="377"/>
                  </a:cubicBezTo>
                  <a:cubicBezTo>
                    <a:pt x="345" y="376"/>
                    <a:pt x="345" y="376"/>
                    <a:pt x="345" y="375"/>
                  </a:cubicBezTo>
                  <a:cubicBezTo>
                    <a:pt x="346" y="375"/>
                    <a:pt x="347" y="375"/>
                    <a:pt x="348" y="375"/>
                  </a:cubicBezTo>
                  <a:cubicBezTo>
                    <a:pt x="348" y="375"/>
                    <a:pt x="349" y="375"/>
                    <a:pt x="349" y="375"/>
                  </a:cubicBezTo>
                  <a:cubicBezTo>
                    <a:pt x="349" y="376"/>
                    <a:pt x="349" y="378"/>
                    <a:pt x="349" y="379"/>
                  </a:cubicBezTo>
                  <a:cubicBezTo>
                    <a:pt x="351" y="378"/>
                    <a:pt x="354" y="380"/>
                    <a:pt x="356" y="379"/>
                  </a:cubicBezTo>
                  <a:cubicBezTo>
                    <a:pt x="357" y="379"/>
                    <a:pt x="358" y="376"/>
                    <a:pt x="358" y="376"/>
                  </a:cubicBezTo>
                  <a:cubicBezTo>
                    <a:pt x="360" y="376"/>
                    <a:pt x="362" y="376"/>
                    <a:pt x="364" y="376"/>
                  </a:cubicBezTo>
                  <a:cubicBezTo>
                    <a:pt x="364" y="373"/>
                    <a:pt x="363" y="367"/>
                    <a:pt x="366" y="365"/>
                  </a:cubicBezTo>
                  <a:cubicBezTo>
                    <a:pt x="369" y="364"/>
                    <a:pt x="367" y="359"/>
                    <a:pt x="368" y="356"/>
                  </a:cubicBezTo>
                  <a:cubicBezTo>
                    <a:pt x="369" y="353"/>
                    <a:pt x="374" y="341"/>
                    <a:pt x="367" y="340"/>
                  </a:cubicBezTo>
                  <a:cubicBezTo>
                    <a:pt x="368" y="338"/>
                    <a:pt x="369" y="336"/>
                    <a:pt x="370" y="334"/>
                  </a:cubicBezTo>
                  <a:cubicBezTo>
                    <a:pt x="373" y="334"/>
                    <a:pt x="373" y="337"/>
                    <a:pt x="375" y="339"/>
                  </a:cubicBezTo>
                  <a:cubicBezTo>
                    <a:pt x="377" y="341"/>
                    <a:pt x="381" y="341"/>
                    <a:pt x="384" y="341"/>
                  </a:cubicBezTo>
                  <a:cubicBezTo>
                    <a:pt x="384" y="343"/>
                    <a:pt x="384" y="345"/>
                    <a:pt x="384" y="346"/>
                  </a:cubicBezTo>
                  <a:cubicBezTo>
                    <a:pt x="387" y="346"/>
                    <a:pt x="388" y="348"/>
                    <a:pt x="389" y="350"/>
                  </a:cubicBezTo>
                  <a:cubicBezTo>
                    <a:pt x="391" y="344"/>
                    <a:pt x="401" y="349"/>
                    <a:pt x="401" y="343"/>
                  </a:cubicBezTo>
                  <a:cubicBezTo>
                    <a:pt x="401" y="341"/>
                    <a:pt x="399" y="340"/>
                    <a:pt x="399" y="338"/>
                  </a:cubicBezTo>
                  <a:cubicBezTo>
                    <a:pt x="399" y="336"/>
                    <a:pt x="407" y="337"/>
                    <a:pt x="409" y="336"/>
                  </a:cubicBezTo>
                  <a:cubicBezTo>
                    <a:pt x="410" y="326"/>
                    <a:pt x="408" y="320"/>
                    <a:pt x="401" y="314"/>
                  </a:cubicBezTo>
                  <a:cubicBezTo>
                    <a:pt x="397" y="310"/>
                    <a:pt x="396" y="308"/>
                    <a:pt x="391" y="308"/>
                  </a:cubicBezTo>
                  <a:cubicBezTo>
                    <a:pt x="390" y="308"/>
                    <a:pt x="387" y="308"/>
                    <a:pt x="386" y="307"/>
                  </a:cubicBezTo>
                  <a:cubicBezTo>
                    <a:pt x="386" y="307"/>
                    <a:pt x="386" y="304"/>
                    <a:pt x="386" y="304"/>
                  </a:cubicBezTo>
                  <a:cubicBezTo>
                    <a:pt x="389" y="304"/>
                    <a:pt x="393" y="305"/>
                    <a:pt x="396" y="304"/>
                  </a:cubicBezTo>
                  <a:cubicBezTo>
                    <a:pt x="398" y="304"/>
                    <a:pt x="400" y="302"/>
                    <a:pt x="402" y="302"/>
                  </a:cubicBezTo>
                  <a:cubicBezTo>
                    <a:pt x="406" y="301"/>
                    <a:pt x="404" y="297"/>
                    <a:pt x="405" y="294"/>
                  </a:cubicBezTo>
                  <a:cubicBezTo>
                    <a:pt x="408" y="291"/>
                    <a:pt x="414" y="292"/>
                    <a:pt x="418" y="291"/>
                  </a:cubicBezTo>
                  <a:cubicBezTo>
                    <a:pt x="418" y="290"/>
                    <a:pt x="418" y="288"/>
                    <a:pt x="418" y="287"/>
                  </a:cubicBezTo>
                  <a:cubicBezTo>
                    <a:pt x="421" y="287"/>
                    <a:pt x="423" y="287"/>
                    <a:pt x="425" y="286"/>
                  </a:cubicBezTo>
                  <a:cubicBezTo>
                    <a:pt x="426" y="285"/>
                    <a:pt x="427" y="283"/>
                    <a:pt x="428" y="282"/>
                  </a:cubicBezTo>
                  <a:cubicBezTo>
                    <a:pt x="431" y="282"/>
                    <a:pt x="434" y="283"/>
                    <a:pt x="437" y="283"/>
                  </a:cubicBezTo>
                  <a:cubicBezTo>
                    <a:pt x="440" y="283"/>
                    <a:pt x="442" y="281"/>
                    <a:pt x="445" y="281"/>
                  </a:cubicBezTo>
                  <a:cubicBezTo>
                    <a:pt x="439" y="276"/>
                    <a:pt x="427" y="270"/>
                    <a:pt x="420" y="276"/>
                  </a:cubicBezTo>
                  <a:cubicBezTo>
                    <a:pt x="410" y="285"/>
                    <a:pt x="413" y="270"/>
                    <a:pt x="408" y="271"/>
                  </a:cubicBezTo>
                  <a:cubicBezTo>
                    <a:pt x="407" y="268"/>
                    <a:pt x="410" y="265"/>
                    <a:pt x="411" y="264"/>
                  </a:cubicBezTo>
                  <a:cubicBezTo>
                    <a:pt x="412" y="262"/>
                    <a:pt x="412" y="260"/>
                    <a:pt x="412" y="258"/>
                  </a:cubicBezTo>
                  <a:cubicBezTo>
                    <a:pt x="409" y="257"/>
                    <a:pt x="406" y="258"/>
                    <a:pt x="407" y="254"/>
                  </a:cubicBezTo>
                  <a:cubicBezTo>
                    <a:pt x="409" y="254"/>
                    <a:pt x="412" y="255"/>
                    <a:pt x="414" y="254"/>
                  </a:cubicBezTo>
                  <a:cubicBezTo>
                    <a:pt x="417" y="253"/>
                    <a:pt x="417" y="249"/>
                    <a:pt x="421" y="248"/>
                  </a:cubicBezTo>
                  <a:cubicBezTo>
                    <a:pt x="422" y="248"/>
                    <a:pt x="424" y="248"/>
                    <a:pt x="425" y="248"/>
                  </a:cubicBezTo>
                  <a:cubicBezTo>
                    <a:pt x="428" y="248"/>
                    <a:pt x="429" y="246"/>
                    <a:pt x="431" y="246"/>
                  </a:cubicBezTo>
                  <a:cubicBezTo>
                    <a:pt x="432" y="246"/>
                    <a:pt x="432" y="246"/>
                    <a:pt x="432" y="246"/>
                  </a:cubicBezTo>
                  <a:cubicBezTo>
                    <a:pt x="431" y="244"/>
                    <a:pt x="430" y="242"/>
                    <a:pt x="430" y="239"/>
                  </a:cubicBezTo>
                  <a:cubicBezTo>
                    <a:pt x="429" y="236"/>
                    <a:pt x="433" y="231"/>
                    <a:pt x="432" y="229"/>
                  </a:cubicBezTo>
                  <a:cubicBezTo>
                    <a:pt x="430" y="225"/>
                    <a:pt x="428" y="222"/>
                    <a:pt x="426" y="218"/>
                  </a:cubicBezTo>
                  <a:cubicBezTo>
                    <a:pt x="420" y="212"/>
                    <a:pt x="444" y="212"/>
                    <a:pt x="445" y="211"/>
                  </a:cubicBezTo>
                  <a:cubicBezTo>
                    <a:pt x="447" y="199"/>
                    <a:pt x="426" y="208"/>
                    <a:pt x="429" y="196"/>
                  </a:cubicBezTo>
                  <a:cubicBezTo>
                    <a:pt x="433" y="196"/>
                    <a:pt x="437" y="198"/>
                    <a:pt x="441" y="195"/>
                  </a:cubicBezTo>
                  <a:cubicBezTo>
                    <a:pt x="443" y="194"/>
                    <a:pt x="444" y="191"/>
                    <a:pt x="445" y="189"/>
                  </a:cubicBezTo>
                  <a:cubicBezTo>
                    <a:pt x="451" y="188"/>
                    <a:pt x="453" y="189"/>
                    <a:pt x="457" y="185"/>
                  </a:cubicBezTo>
                  <a:cubicBezTo>
                    <a:pt x="461" y="181"/>
                    <a:pt x="464" y="178"/>
                    <a:pt x="464" y="173"/>
                  </a:cubicBezTo>
                  <a:cubicBezTo>
                    <a:pt x="464" y="167"/>
                    <a:pt x="461" y="169"/>
                    <a:pt x="457" y="168"/>
                  </a:cubicBezTo>
                  <a:cubicBezTo>
                    <a:pt x="452" y="167"/>
                    <a:pt x="452" y="161"/>
                    <a:pt x="452" y="158"/>
                  </a:cubicBezTo>
                  <a:cubicBezTo>
                    <a:pt x="453" y="156"/>
                    <a:pt x="453" y="154"/>
                    <a:pt x="453" y="152"/>
                  </a:cubicBezTo>
                  <a:cubicBezTo>
                    <a:pt x="452" y="152"/>
                    <a:pt x="451" y="152"/>
                    <a:pt x="450" y="152"/>
                  </a:cubicBezTo>
                  <a:cubicBezTo>
                    <a:pt x="451" y="152"/>
                    <a:pt x="452" y="152"/>
                    <a:pt x="453" y="152"/>
                  </a:cubicBezTo>
                  <a:cubicBezTo>
                    <a:pt x="453" y="149"/>
                    <a:pt x="453" y="145"/>
                    <a:pt x="450" y="145"/>
                  </a:cubicBezTo>
                  <a:cubicBezTo>
                    <a:pt x="448" y="144"/>
                    <a:pt x="440" y="148"/>
                    <a:pt x="441" y="142"/>
                  </a:cubicBezTo>
                  <a:cubicBezTo>
                    <a:pt x="441" y="139"/>
                    <a:pt x="443" y="136"/>
                    <a:pt x="440" y="133"/>
                  </a:cubicBezTo>
                  <a:cubicBezTo>
                    <a:pt x="437" y="131"/>
                    <a:pt x="432" y="132"/>
                    <a:pt x="429" y="131"/>
                  </a:cubicBezTo>
                  <a:cubicBezTo>
                    <a:pt x="429" y="131"/>
                    <a:pt x="429" y="131"/>
                    <a:pt x="429" y="130"/>
                  </a:cubicBezTo>
                  <a:cubicBezTo>
                    <a:pt x="424" y="131"/>
                    <a:pt x="425" y="125"/>
                    <a:pt x="421" y="124"/>
                  </a:cubicBezTo>
                  <a:cubicBezTo>
                    <a:pt x="418" y="123"/>
                    <a:pt x="412" y="125"/>
                    <a:pt x="409" y="122"/>
                  </a:cubicBezTo>
                  <a:cubicBezTo>
                    <a:pt x="404" y="117"/>
                    <a:pt x="415" y="101"/>
                    <a:pt x="400" y="108"/>
                  </a:cubicBezTo>
                  <a:cubicBezTo>
                    <a:pt x="398" y="105"/>
                    <a:pt x="400" y="100"/>
                    <a:pt x="398" y="98"/>
                  </a:cubicBezTo>
                  <a:cubicBezTo>
                    <a:pt x="396" y="95"/>
                    <a:pt x="392" y="96"/>
                    <a:pt x="390" y="93"/>
                  </a:cubicBezTo>
                  <a:cubicBezTo>
                    <a:pt x="388" y="88"/>
                    <a:pt x="398" y="83"/>
                    <a:pt x="400" y="78"/>
                  </a:cubicBezTo>
                  <a:cubicBezTo>
                    <a:pt x="402" y="72"/>
                    <a:pt x="396" y="64"/>
                    <a:pt x="391" y="71"/>
                  </a:cubicBezTo>
                  <a:cubicBezTo>
                    <a:pt x="387" y="76"/>
                    <a:pt x="383" y="72"/>
                    <a:pt x="385" y="66"/>
                  </a:cubicBezTo>
                  <a:cubicBezTo>
                    <a:pt x="379" y="66"/>
                    <a:pt x="376" y="61"/>
                    <a:pt x="377" y="56"/>
                  </a:cubicBezTo>
                  <a:cubicBezTo>
                    <a:pt x="378" y="50"/>
                    <a:pt x="383" y="49"/>
                    <a:pt x="387" y="46"/>
                  </a:cubicBezTo>
                  <a:cubicBezTo>
                    <a:pt x="385" y="45"/>
                    <a:pt x="383" y="45"/>
                    <a:pt x="381" y="45"/>
                  </a:cubicBezTo>
                  <a:cubicBezTo>
                    <a:pt x="380" y="42"/>
                    <a:pt x="382" y="39"/>
                    <a:pt x="382" y="35"/>
                  </a:cubicBezTo>
                  <a:cubicBezTo>
                    <a:pt x="378" y="35"/>
                    <a:pt x="373" y="33"/>
                    <a:pt x="371" y="36"/>
                  </a:cubicBezTo>
                  <a:cubicBezTo>
                    <a:pt x="370" y="39"/>
                    <a:pt x="370" y="47"/>
                    <a:pt x="365" y="45"/>
                  </a:cubicBezTo>
                  <a:cubicBezTo>
                    <a:pt x="364" y="40"/>
                    <a:pt x="354" y="42"/>
                    <a:pt x="349" y="42"/>
                  </a:cubicBezTo>
                  <a:cubicBezTo>
                    <a:pt x="349" y="39"/>
                    <a:pt x="349" y="37"/>
                    <a:pt x="349" y="35"/>
                  </a:cubicBezTo>
                  <a:cubicBezTo>
                    <a:pt x="345" y="34"/>
                    <a:pt x="341" y="27"/>
                    <a:pt x="338" y="28"/>
                  </a:cubicBezTo>
                  <a:cubicBezTo>
                    <a:pt x="336" y="30"/>
                    <a:pt x="336" y="33"/>
                    <a:pt x="332" y="34"/>
                  </a:cubicBezTo>
                  <a:cubicBezTo>
                    <a:pt x="332" y="30"/>
                    <a:pt x="331" y="28"/>
                    <a:pt x="328" y="26"/>
                  </a:cubicBezTo>
                  <a:cubicBezTo>
                    <a:pt x="325" y="23"/>
                    <a:pt x="326" y="21"/>
                    <a:pt x="325" y="18"/>
                  </a:cubicBezTo>
                  <a:cubicBezTo>
                    <a:pt x="322" y="15"/>
                    <a:pt x="316" y="18"/>
                    <a:pt x="313" y="16"/>
                  </a:cubicBezTo>
                  <a:cubicBezTo>
                    <a:pt x="309" y="15"/>
                    <a:pt x="310" y="11"/>
                    <a:pt x="309" y="8"/>
                  </a:cubicBezTo>
                  <a:cubicBezTo>
                    <a:pt x="306" y="8"/>
                    <a:pt x="300" y="10"/>
                    <a:pt x="299" y="14"/>
                  </a:cubicBezTo>
                  <a:cubicBezTo>
                    <a:pt x="297" y="15"/>
                    <a:pt x="296" y="13"/>
                    <a:pt x="296" y="12"/>
                  </a:cubicBezTo>
                  <a:cubicBezTo>
                    <a:pt x="293" y="11"/>
                    <a:pt x="291" y="15"/>
                    <a:pt x="291" y="18"/>
                  </a:cubicBezTo>
                  <a:cubicBezTo>
                    <a:pt x="288" y="18"/>
                    <a:pt x="287" y="15"/>
                    <a:pt x="286" y="12"/>
                  </a:cubicBezTo>
                  <a:cubicBezTo>
                    <a:pt x="285" y="9"/>
                    <a:pt x="282" y="8"/>
                    <a:pt x="278" y="9"/>
                  </a:cubicBezTo>
                  <a:cubicBezTo>
                    <a:pt x="274" y="9"/>
                    <a:pt x="272" y="8"/>
                    <a:pt x="268" y="7"/>
                  </a:cubicBezTo>
                  <a:cubicBezTo>
                    <a:pt x="264" y="5"/>
                    <a:pt x="259" y="7"/>
                    <a:pt x="254" y="7"/>
                  </a:cubicBezTo>
                  <a:cubicBezTo>
                    <a:pt x="254" y="8"/>
                    <a:pt x="254" y="9"/>
                    <a:pt x="254" y="11"/>
                  </a:cubicBezTo>
                  <a:cubicBezTo>
                    <a:pt x="251" y="12"/>
                    <a:pt x="248" y="11"/>
                    <a:pt x="247" y="9"/>
                  </a:cubicBezTo>
                  <a:cubicBezTo>
                    <a:pt x="246" y="7"/>
                    <a:pt x="247" y="3"/>
                    <a:pt x="246" y="2"/>
                  </a:cubicBezTo>
                  <a:cubicBezTo>
                    <a:pt x="243" y="0"/>
                    <a:pt x="233" y="3"/>
                    <a:pt x="231" y="4"/>
                  </a:cubicBezTo>
                  <a:cubicBezTo>
                    <a:pt x="230" y="4"/>
                    <a:pt x="229" y="5"/>
                    <a:pt x="228" y="5"/>
                  </a:cubicBezTo>
                  <a:cubicBezTo>
                    <a:pt x="228" y="5"/>
                    <a:pt x="228" y="5"/>
                    <a:pt x="228" y="5"/>
                  </a:cubicBezTo>
                  <a:cubicBezTo>
                    <a:pt x="229" y="5"/>
                    <a:pt x="229" y="6"/>
                    <a:pt x="230" y="6"/>
                  </a:cubicBezTo>
                  <a:cubicBezTo>
                    <a:pt x="230" y="10"/>
                    <a:pt x="227" y="14"/>
                    <a:pt x="228" y="18"/>
                  </a:cubicBezTo>
                  <a:cubicBezTo>
                    <a:pt x="232" y="19"/>
                    <a:pt x="235" y="18"/>
                    <a:pt x="239" y="19"/>
                  </a:cubicBezTo>
                  <a:cubicBezTo>
                    <a:pt x="239" y="19"/>
                    <a:pt x="239" y="20"/>
                    <a:pt x="239" y="20"/>
                  </a:cubicBezTo>
                  <a:cubicBezTo>
                    <a:pt x="238" y="20"/>
                    <a:pt x="238" y="21"/>
                    <a:pt x="237" y="21"/>
                  </a:cubicBezTo>
                  <a:cubicBezTo>
                    <a:pt x="234" y="21"/>
                    <a:pt x="231" y="24"/>
                    <a:pt x="229" y="26"/>
                  </a:cubicBezTo>
                  <a:cubicBezTo>
                    <a:pt x="228" y="25"/>
                    <a:pt x="225" y="25"/>
                    <a:pt x="223" y="25"/>
                  </a:cubicBezTo>
                  <a:cubicBezTo>
                    <a:pt x="223" y="25"/>
                    <a:pt x="223" y="26"/>
                    <a:pt x="223" y="26"/>
                  </a:cubicBezTo>
                  <a:cubicBezTo>
                    <a:pt x="219" y="26"/>
                    <a:pt x="217" y="29"/>
                    <a:pt x="217" y="33"/>
                  </a:cubicBezTo>
                  <a:cubicBezTo>
                    <a:pt x="212" y="33"/>
                    <a:pt x="204" y="34"/>
                    <a:pt x="200" y="32"/>
                  </a:cubicBezTo>
                  <a:cubicBezTo>
                    <a:pt x="193" y="29"/>
                    <a:pt x="198" y="22"/>
                    <a:pt x="197" y="16"/>
                  </a:cubicBezTo>
                  <a:cubicBezTo>
                    <a:pt x="193" y="16"/>
                    <a:pt x="188" y="16"/>
                    <a:pt x="184" y="16"/>
                  </a:cubicBezTo>
                  <a:cubicBezTo>
                    <a:pt x="182" y="16"/>
                    <a:pt x="180" y="16"/>
                    <a:pt x="178" y="17"/>
                  </a:cubicBezTo>
                  <a:cubicBezTo>
                    <a:pt x="176" y="17"/>
                    <a:pt x="175" y="19"/>
                    <a:pt x="172" y="20"/>
                  </a:cubicBezTo>
                  <a:cubicBezTo>
                    <a:pt x="170" y="21"/>
                    <a:pt x="168" y="21"/>
                    <a:pt x="166" y="21"/>
                  </a:cubicBezTo>
                  <a:cubicBezTo>
                    <a:pt x="162" y="21"/>
                    <a:pt x="162" y="21"/>
                    <a:pt x="160" y="23"/>
                  </a:cubicBezTo>
                  <a:cubicBezTo>
                    <a:pt x="157" y="25"/>
                    <a:pt x="154" y="27"/>
                    <a:pt x="152" y="29"/>
                  </a:cubicBezTo>
                  <a:cubicBezTo>
                    <a:pt x="151" y="33"/>
                    <a:pt x="141" y="31"/>
                    <a:pt x="138" y="31"/>
                  </a:cubicBezTo>
                  <a:cubicBezTo>
                    <a:pt x="131" y="31"/>
                    <a:pt x="129" y="29"/>
                    <a:pt x="125" y="24"/>
                  </a:cubicBezTo>
                  <a:cubicBezTo>
                    <a:pt x="124" y="22"/>
                    <a:pt x="122" y="19"/>
                    <a:pt x="120" y="18"/>
                  </a:cubicBezTo>
                  <a:cubicBezTo>
                    <a:pt x="119" y="17"/>
                    <a:pt x="115" y="18"/>
                    <a:pt x="113" y="18"/>
                  </a:cubicBezTo>
                  <a:cubicBezTo>
                    <a:pt x="110" y="18"/>
                    <a:pt x="108" y="17"/>
                    <a:pt x="106" y="16"/>
                  </a:cubicBezTo>
                  <a:cubicBezTo>
                    <a:pt x="104" y="16"/>
                    <a:pt x="102" y="15"/>
                    <a:pt x="102" y="19"/>
                  </a:cubicBezTo>
                  <a:cubicBezTo>
                    <a:pt x="99" y="19"/>
                    <a:pt x="99" y="18"/>
                    <a:pt x="97" y="17"/>
                  </a:cubicBezTo>
                  <a:cubicBezTo>
                    <a:pt x="94" y="16"/>
                    <a:pt x="95" y="16"/>
                    <a:pt x="93" y="17"/>
                  </a:cubicBezTo>
                  <a:cubicBezTo>
                    <a:pt x="89" y="17"/>
                    <a:pt x="86" y="19"/>
                    <a:pt x="82" y="17"/>
                  </a:cubicBezTo>
                  <a:cubicBezTo>
                    <a:pt x="81" y="17"/>
                    <a:pt x="80" y="14"/>
                    <a:pt x="78" y="14"/>
                  </a:cubicBezTo>
                  <a:cubicBezTo>
                    <a:pt x="77" y="14"/>
                    <a:pt x="76" y="16"/>
                    <a:pt x="75" y="16"/>
                  </a:cubicBezTo>
                  <a:cubicBezTo>
                    <a:pt x="69" y="18"/>
                    <a:pt x="70" y="15"/>
                    <a:pt x="68" y="11"/>
                  </a:cubicBezTo>
                  <a:cubicBezTo>
                    <a:pt x="66" y="10"/>
                    <a:pt x="63" y="16"/>
                    <a:pt x="62" y="19"/>
                  </a:cubicBezTo>
                  <a:cubicBezTo>
                    <a:pt x="59" y="19"/>
                    <a:pt x="60" y="11"/>
                    <a:pt x="59" y="9"/>
                  </a:cubicBezTo>
                  <a:cubicBezTo>
                    <a:pt x="56" y="3"/>
                    <a:pt x="55" y="12"/>
                    <a:pt x="55" y="15"/>
                  </a:cubicBezTo>
                  <a:cubicBezTo>
                    <a:pt x="55" y="19"/>
                    <a:pt x="54" y="22"/>
                    <a:pt x="53" y="26"/>
                  </a:cubicBezTo>
                  <a:cubicBezTo>
                    <a:pt x="52" y="29"/>
                    <a:pt x="52" y="34"/>
                    <a:pt x="50" y="37"/>
                  </a:cubicBezTo>
                  <a:cubicBezTo>
                    <a:pt x="43" y="37"/>
                    <a:pt x="35" y="36"/>
                    <a:pt x="27" y="36"/>
                  </a:cubicBezTo>
                  <a:cubicBezTo>
                    <a:pt x="25" y="36"/>
                    <a:pt x="23" y="36"/>
                    <a:pt x="22" y="36"/>
                  </a:cubicBezTo>
                  <a:cubicBezTo>
                    <a:pt x="20" y="36"/>
                    <a:pt x="19" y="34"/>
                    <a:pt x="18" y="34"/>
                  </a:cubicBezTo>
                  <a:cubicBezTo>
                    <a:pt x="15" y="34"/>
                    <a:pt x="16" y="36"/>
                    <a:pt x="14" y="37"/>
                  </a:cubicBezTo>
                  <a:cubicBezTo>
                    <a:pt x="13" y="38"/>
                    <a:pt x="11" y="38"/>
                    <a:pt x="9" y="38"/>
                  </a:cubicBezTo>
                  <a:cubicBezTo>
                    <a:pt x="8" y="39"/>
                    <a:pt x="7" y="40"/>
                    <a:pt x="6" y="41"/>
                  </a:cubicBezTo>
                  <a:cubicBezTo>
                    <a:pt x="5" y="44"/>
                    <a:pt x="7" y="46"/>
                    <a:pt x="4" y="47"/>
                  </a:cubicBezTo>
                  <a:cubicBezTo>
                    <a:pt x="4" y="50"/>
                    <a:pt x="3" y="52"/>
                    <a:pt x="2" y="55"/>
                  </a:cubicBezTo>
                  <a:cubicBezTo>
                    <a:pt x="0" y="64"/>
                    <a:pt x="0" y="64"/>
                    <a:pt x="0" y="64"/>
                  </a:cubicBezTo>
                  <a:cubicBezTo>
                    <a:pt x="2" y="65"/>
                    <a:pt x="8" y="65"/>
                    <a:pt x="11" y="66"/>
                  </a:cubicBezTo>
                  <a:cubicBezTo>
                    <a:pt x="18" y="66"/>
                    <a:pt x="16" y="60"/>
                    <a:pt x="19" y="56"/>
                  </a:cubicBezTo>
                  <a:cubicBezTo>
                    <a:pt x="22" y="52"/>
                    <a:pt x="28" y="55"/>
                    <a:pt x="32" y="54"/>
                  </a:cubicBezTo>
                  <a:cubicBezTo>
                    <a:pt x="34" y="54"/>
                    <a:pt x="37" y="52"/>
                    <a:pt x="38" y="51"/>
                  </a:cubicBezTo>
                  <a:cubicBezTo>
                    <a:pt x="40" y="50"/>
                    <a:pt x="41" y="47"/>
                    <a:pt x="43" y="47"/>
                  </a:cubicBezTo>
                  <a:cubicBezTo>
                    <a:pt x="42" y="49"/>
                    <a:pt x="42" y="53"/>
                    <a:pt x="41" y="54"/>
                  </a:cubicBezTo>
                  <a:cubicBezTo>
                    <a:pt x="40" y="56"/>
                    <a:pt x="37" y="55"/>
                    <a:pt x="35" y="56"/>
                  </a:cubicBezTo>
                  <a:cubicBezTo>
                    <a:pt x="34" y="56"/>
                    <a:pt x="32" y="59"/>
                    <a:pt x="31" y="60"/>
                  </a:cubicBezTo>
                  <a:cubicBezTo>
                    <a:pt x="28" y="61"/>
                    <a:pt x="29" y="61"/>
                    <a:pt x="25" y="61"/>
                  </a:cubicBezTo>
                  <a:cubicBezTo>
                    <a:pt x="23" y="61"/>
                    <a:pt x="22" y="61"/>
                    <a:pt x="22" y="62"/>
                  </a:cubicBezTo>
                  <a:cubicBezTo>
                    <a:pt x="21" y="62"/>
                    <a:pt x="21" y="63"/>
                    <a:pt x="21" y="64"/>
                  </a:cubicBezTo>
                  <a:cubicBezTo>
                    <a:pt x="20" y="66"/>
                    <a:pt x="20" y="72"/>
                    <a:pt x="20" y="75"/>
                  </a:cubicBezTo>
                  <a:cubicBezTo>
                    <a:pt x="23" y="74"/>
                    <a:pt x="25" y="75"/>
                    <a:pt x="26" y="78"/>
                  </a:cubicBezTo>
                  <a:cubicBezTo>
                    <a:pt x="27" y="81"/>
                    <a:pt x="25" y="79"/>
                    <a:pt x="22" y="82"/>
                  </a:cubicBezTo>
                  <a:cubicBezTo>
                    <a:pt x="25" y="82"/>
                    <a:pt x="29" y="83"/>
                    <a:pt x="31" y="84"/>
                  </a:cubicBezTo>
                  <a:cubicBezTo>
                    <a:pt x="35" y="86"/>
                    <a:pt x="28" y="89"/>
                    <a:pt x="29" y="93"/>
                  </a:cubicBezTo>
                  <a:cubicBezTo>
                    <a:pt x="32" y="93"/>
                    <a:pt x="32" y="89"/>
                    <a:pt x="35" y="88"/>
                  </a:cubicBezTo>
                  <a:cubicBezTo>
                    <a:pt x="35" y="91"/>
                    <a:pt x="35" y="92"/>
                    <a:pt x="34" y="94"/>
                  </a:cubicBezTo>
                  <a:cubicBezTo>
                    <a:pt x="33" y="95"/>
                    <a:pt x="30" y="94"/>
                    <a:pt x="32" y="97"/>
                  </a:cubicBezTo>
                  <a:cubicBezTo>
                    <a:pt x="34" y="96"/>
                    <a:pt x="37" y="91"/>
                    <a:pt x="40" y="92"/>
                  </a:cubicBezTo>
                  <a:cubicBezTo>
                    <a:pt x="40" y="93"/>
                    <a:pt x="40" y="93"/>
                    <a:pt x="40" y="94"/>
                  </a:cubicBezTo>
                  <a:cubicBezTo>
                    <a:pt x="36" y="94"/>
                    <a:pt x="37" y="100"/>
                    <a:pt x="34" y="100"/>
                  </a:cubicBezTo>
                  <a:cubicBezTo>
                    <a:pt x="36" y="102"/>
                    <a:pt x="37" y="103"/>
                    <a:pt x="38" y="107"/>
                  </a:cubicBezTo>
                  <a:cubicBezTo>
                    <a:pt x="43" y="107"/>
                    <a:pt x="47" y="114"/>
                    <a:pt x="51" y="116"/>
                  </a:cubicBezTo>
                  <a:cubicBezTo>
                    <a:pt x="57" y="119"/>
                    <a:pt x="61" y="121"/>
                    <a:pt x="65" y="125"/>
                  </a:cubicBezTo>
                  <a:cubicBezTo>
                    <a:pt x="67" y="127"/>
                    <a:pt x="69" y="129"/>
                    <a:pt x="71" y="131"/>
                  </a:cubicBezTo>
                  <a:cubicBezTo>
                    <a:pt x="73" y="133"/>
                    <a:pt x="75" y="136"/>
                    <a:pt x="78" y="137"/>
                  </a:cubicBezTo>
                  <a:cubicBezTo>
                    <a:pt x="82" y="138"/>
                    <a:pt x="90" y="135"/>
                    <a:pt x="90" y="142"/>
                  </a:cubicBezTo>
                  <a:cubicBezTo>
                    <a:pt x="91" y="142"/>
                    <a:pt x="93" y="143"/>
                    <a:pt x="95" y="142"/>
                  </a:cubicBezTo>
                  <a:cubicBezTo>
                    <a:pt x="94" y="139"/>
                    <a:pt x="104" y="141"/>
                    <a:pt x="106" y="142"/>
                  </a:cubicBezTo>
                  <a:cubicBezTo>
                    <a:pt x="109" y="142"/>
                    <a:pt x="112" y="143"/>
                    <a:pt x="115" y="143"/>
                  </a:cubicBezTo>
                  <a:cubicBezTo>
                    <a:pt x="117" y="143"/>
                    <a:pt x="119" y="141"/>
                    <a:pt x="122" y="142"/>
                  </a:cubicBezTo>
                  <a:cubicBezTo>
                    <a:pt x="122" y="141"/>
                    <a:pt x="122" y="141"/>
                    <a:pt x="122" y="140"/>
                  </a:cubicBezTo>
                  <a:cubicBezTo>
                    <a:pt x="126" y="137"/>
                    <a:pt x="132" y="140"/>
                    <a:pt x="138" y="138"/>
                  </a:cubicBezTo>
                  <a:cubicBezTo>
                    <a:pt x="141" y="137"/>
                    <a:pt x="141" y="134"/>
                    <a:pt x="144" y="133"/>
                  </a:cubicBezTo>
                  <a:cubicBezTo>
                    <a:pt x="146" y="133"/>
                    <a:pt x="149" y="134"/>
                    <a:pt x="151" y="133"/>
                  </a:cubicBezTo>
                  <a:cubicBezTo>
                    <a:pt x="152" y="133"/>
                    <a:pt x="155" y="129"/>
                    <a:pt x="153" y="129"/>
                  </a:cubicBezTo>
                  <a:cubicBezTo>
                    <a:pt x="152" y="129"/>
                    <a:pt x="150" y="129"/>
                    <a:pt x="149" y="129"/>
                  </a:cubicBezTo>
                  <a:cubicBezTo>
                    <a:pt x="149" y="127"/>
                    <a:pt x="152" y="124"/>
                    <a:pt x="154" y="126"/>
                  </a:cubicBezTo>
                  <a:cubicBezTo>
                    <a:pt x="157" y="127"/>
                    <a:pt x="155" y="131"/>
                    <a:pt x="160" y="128"/>
                  </a:cubicBezTo>
                  <a:cubicBezTo>
                    <a:pt x="159" y="122"/>
                    <a:pt x="166" y="120"/>
                    <a:pt x="170" y="120"/>
                  </a:cubicBezTo>
                  <a:cubicBezTo>
                    <a:pt x="170" y="126"/>
                    <a:pt x="175" y="127"/>
                    <a:pt x="178" y="124"/>
                  </a:cubicBezTo>
                  <a:cubicBezTo>
                    <a:pt x="177" y="126"/>
                    <a:pt x="177" y="127"/>
                    <a:pt x="175" y="129"/>
                  </a:cubicBezTo>
                  <a:cubicBezTo>
                    <a:pt x="173" y="131"/>
                    <a:pt x="172" y="130"/>
                    <a:pt x="170" y="133"/>
                  </a:cubicBezTo>
                  <a:cubicBezTo>
                    <a:pt x="168" y="138"/>
                    <a:pt x="167" y="142"/>
                    <a:pt x="166" y="147"/>
                  </a:cubicBezTo>
                  <a:cubicBezTo>
                    <a:pt x="162" y="148"/>
                    <a:pt x="159" y="153"/>
                    <a:pt x="156" y="156"/>
                  </a:cubicBezTo>
                  <a:cubicBezTo>
                    <a:pt x="155" y="157"/>
                    <a:pt x="152" y="159"/>
                    <a:pt x="151" y="160"/>
                  </a:cubicBezTo>
                  <a:cubicBezTo>
                    <a:pt x="150" y="162"/>
                    <a:pt x="150" y="164"/>
                    <a:pt x="150" y="166"/>
                  </a:cubicBezTo>
                  <a:cubicBezTo>
                    <a:pt x="147" y="166"/>
                    <a:pt x="144" y="165"/>
                    <a:pt x="141" y="165"/>
                  </a:cubicBezTo>
                  <a:cubicBezTo>
                    <a:pt x="140" y="165"/>
                    <a:pt x="141" y="167"/>
                    <a:pt x="139" y="167"/>
                  </a:cubicBezTo>
                  <a:cubicBezTo>
                    <a:pt x="137" y="166"/>
                    <a:pt x="137" y="164"/>
                    <a:pt x="136" y="163"/>
                  </a:cubicBezTo>
                  <a:cubicBezTo>
                    <a:pt x="135" y="163"/>
                    <a:pt x="132" y="163"/>
                    <a:pt x="132" y="164"/>
                  </a:cubicBezTo>
                  <a:cubicBezTo>
                    <a:pt x="130" y="164"/>
                    <a:pt x="128" y="165"/>
                    <a:pt x="126" y="166"/>
                  </a:cubicBezTo>
                  <a:cubicBezTo>
                    <a:pt x="128" y="166"/>
                    <a:pt x="129" y="166"/>
                    <a:pt x="131" y="166"/>
                  </a:cubicBezTo>
                  <a:cubicBezTo>
                    <a:pt x="130" y="170"/>
                    <a:pt x="124" y="172"/>
                    <a:pt x="124" y="175"/>
                  </a:cubicBezTo>
                  <a:cubicBezTo>
                    <a:pt x="123" y="175"/>
                    <a:pt x="122" y="176"/>
                    <a:pt x="121" y="176"/>
                  </a:cubicBezTo>
                  <a:cubicBezTo>
                    <a:pt x="121" y="176"/>
                    <a:pt x="121" y="176"/>
                    <a:pt x="121" y="177"/>
                  </a:cubicBezTo>
                  <a:cubicBezTo>
                    <a:pt x="120" y="177"/>
                    <a:pt x="119" y="177"/>
                    <a:pt x="118" y="177"/>
                  </a:cubicBezTo>
                  <a:cubicBezTo>
                    <a:pt x="120" y="171"/>
                    <a:pt x="112" y="174"/>
                    <a:pt x="110" y="175"/>
                  </a:cubicBezTo>
                  <a:cubicBezTo>
                    <a:pt x="109" y="176"/>
                    <a:pt x="110" y="177"/>
                    <a:pt x="109" y="178"/>
                  </a:cubicBezTo>
                  <a:cubicBezTo>
                    <a:pt x="109" y="178"/>
                    <a:pt x="108" y="177"/>
                    <a:pt x="107" y="178"/>
                  </a:cubicBezTo>
                  <a:cubicBezTo>
                    <a:pt x="106" y="179"/>
                    <a:pt x="104" y="177"/>
                    <a:pt x="104" y="181"/>
                  </a:cubicBezTo>
                  <a:cubicBezTo>
                    <a:pt x="104" y="181"/>
                    <a:pt x="103" y="181"/>
                    <a:pt x="102" y="181"/>
                  </a:cubicBezTo>
                  <a:cubicBezTo>
                    <a:pt x="102" y="180"/>
                    <a:pt x="102" y="179"/>
                    <a:pt x="102" y="178"/>
                  </a:cubicBezTo>
                  <a:cubicBezTo>
                    <a:pt x="98" y="177"/>
                    <a:pt x="94" y="178"/>
                    <a:pt x="89" y="178"/>
                  </a:cubicBezTo>
                  <a:cubicBezTo>
                    <a:pt x="90" y="179"/>
                    <a:pt x="90" y="179"/>
                    <a:pt x="91" y="179"/>
                  </a:cubicBezTo>
                  <a:cubicBezTo>
                    <a:pt x="91" y="180"/>
                    <a:pt x="91" y="181"/>
                    <a:pt x="91" y="182"/>
                  </a:cubicBezTo>
                  <a:cubicBezTo>
                    <a:pt x="87" y="183"/>
                    <a:pt x="87" y="179"/>
                    <a:pt x="85" y="179"/>
                  </a:cubicBezTo>
                  <a:cubicBezTo>
                    <a:pt x="83" y="178"/>
                    <a:pt x="81" y="180"/>
                    <a:pt x="79" y="181"/>
                  </a:cubicBezTo>
                  <a:cubicBezTo>
                    <a:pt x="77" y="181"/>
                    <a:pt x="74" y="181"/>
                    <a:pt x="72" y="182"/>
                  </a:cubicBezTo>
                  <a:cubicBezTo>
                    <a:pt x="70" y="183"/>
                    <a:pt x="69" y="184"/>
                    <a:pt x="68" y="185"/>
                  </a:cubicBezTo>
                  <a:cubicBezTo>
                    <a:pt x="68" y="182"/>
                    <a:pt x="71" y="183"/>
                    <a:pt x="71" y="180"/>
                  </a:cubicBezTo>
                  <a:cubicBezTo>
                    <a:pt x="63" y="181"/>
                    <a:pt x="70" y="174"/>
                    <a:pt x="72" y="170"/>
                  </a:cubicBezTo>
                  <a:cubicBezTo>
                    <a:pt x="70" y="172"/>
                    <a:pt x="68" y="170"/>
                    <a:pt x="65" y="170"/>
                  </a:cubicBezTo>
                  <a:cubicBezTo>
                    <a:pt x="64" y="170"/>
                    <a:pt x="63" y="172"/>
                    <a:pt x="61" y="172"/>
                  </a:cubicBezTo>
                  <a:cubicBezTo>
                    <a:pt x="58" y="171"/>
                    <a:pt x="56" y="169"/>
                    <a:pt x="59" y="167"/>
                  </a:cubicBezTo>
                  <a:cubicBezTo>
                    <a:pt x="60" y="165"/>
                    <a:pt x="63" y="167"/>
                    <a:pt x="63" y="164"/>
                  </a:cubicBezTo>
                  <a:cubicBezTo>
                    <a:pt x="61" y="164"/>
                    <a:pt x="58" y="163"/>
                    <a:pt x="56" y="165"/>
                  </a:cubicBezTo>
                  <a:cubicBezTo>
                    <a:pt x="55" y="166"/>
                    <a:pt x="56" y="167"/>
                    <a:pt x="56" y="168"/>
                  </a:cubicBezTo>
                  <a:cubicBezTo>
                    <a:pt x="55" y="170"/>
                    <a:pt x="54" y="170"/>
                    <a:pt x="54" y="171"/>
                  </a:cubicBezTo>
                  <a:cubicBezTo>
                    <a:pt x="46" y="174"/>
                    <a:pt x="55" y="184"/>
                    <a:pt x="58" y="188"/>
                  </a:cubicBezTo>
                  <a:cubicBezTo>
                    <a:pt x="59" y="191"/>
                    <a:pt x="61" y="195"/>
                    <a:pt x="63" y="198"/>
                  </a:cubicBezTo>
                  <a:cubicBezTo>
                    <a:pt x="68" y="206"/>
                    <a:pt x="74" y="212"/>
                    <a:pt x="79" y="220"/>
                  </a:cubicBezTo>
                  <a:cubicBezTo>
                    <a:pt x="82" y="224"/>
                    <a:pt x="83" y="226"/>
                    <a:pt x="87" y="229"/>
                  </a:cubicBezTo>
                  <a:cubicBezTo>
                    <a:pt x="91" y="231"/>
                    <a:pt x="93" y="235"/>
                    <a:pt x="96" y="238"/>
                  </a:cubicBezTo>
                  <a:cubicBezTo>
                    <a:pt x="100" y="241"/>
                    <a:pt x="102" y="243"/>
                    <a:pt x="105" y="247"/>
                  </a:cubicBezTo>
                  <a:cubicBezTo>
                    <a:pt x="106" y="251"/>
                    <a:pt x="108" y="254"/>
                    <a:pt x="112" y="254"/>
                  </a:cubicBezTo>
                  <a:cubicBezTo>
                    <a:pt x="111" y="254"/>
                    <a:pt x="112" y="254"/>
                    <a:pt x="111" y="255"/>
                  </a:cubicBezTo>
                  <a:cubicBezTo>
                    <a:pt x="111" y="263"/>
                    <a:pt x="121" y="271"/>
                    <a:pt x="126" y="276"/>
                  </a:cubicBezTo>
                  <a:cubicBezTo>
                    <a:pt x="130" y="279"/>
                    <a:pt x="132" y="282"/>
                    <a:pt x="136" y="285"/>
                  </a:cubicBezTo>
                  <a:cubicBezTo>
                    <a:pt x="138" y="287"/>
                    <a:pt x="140" y="288"/>
                    <a:pt x="142" y="290"/>
                  </a:cubicBezTo>
                  <a:cubicBezTo>
                    <a:pt x="143" y="292"/>
                    <a:pt x="145" y="294"/>
                    <a:pt x="147" y="295"/>
                  </a:cubicBezTo>
                  <a:cubicBezTo>
                    <a:pt x="150" y="298"/>
                    <a:pt x="154" y="300"/>
                    <a:pt x="157" y="303"/>
                  </a:cubicBezTo>
                  <a:cubicBezTo>
                    <a:pt x="159" y="304"/>
                    <a:pt x="160" y="306"/>
                    <a:pt x="162" y="308"/>
                  </a:cubicBezTo>
                  <a:cubicBezTo>
                    <a:pt x="164" y="309"/>
                    <a:pt x="165" y="309"/>
                    <a:pt x="168" y="309"/>
                  </a:cubicBezTo>
                  <a:cubicBezTo>
                    <a:pt x="172" y="310"/>
                    <a:pt x="174" y="315"/>
                    <a:pt x="178" y="315"/>
                  </a:cubicBezTo>
                  <a:cubicBezTo>
                    <a:pt x="181" y="315"/>
                    <a:pt x="181" y="313"/>
                    <a:pt x="183" y="313"/>
                  </a:cubicBezTo>
                  <a:cubicBezTo>
                    <a:pt x="186" y="313"/>
                    <a:pt x="187" y="315"/>
                    <a:pt x="189" y="316"/>
                  </a:cubicBezTo>
                  <a:cubicBezTo>
                    <a:pt x="192" y="314"/>
                    <a:pt x="196" y="316"/>
                    <a:pt x="198" y="318"/>
                  </a:cubicBezTo>
                  <a:cubicBezTo>
                    <a:pt x="200" y="316"/>
                    <a:pt x="204" y="316"/>
                    <a:pt x="206" y="314"/>
                  </a:cubicBezTo>
                  <a:cubicBezTo>
                    <a:pt x="210" y="313"/>
                    <a:pt x="214" y="314"/>
                    <a:pt x="217" y="312"/>
                  </a:cubicBezTo>
                  <a:cubicBezTo>
                    <a:pt x="219" y="311"/>
                    <a:pt x="220" y="310"/>
                    <a:pt x="223" y="309"/>
                  </a:cubicBezTo>
                  <a:cubicBezTo>
                    <a:pt x="225" y="309"/>
                    <a:pt x="227" y="309"/>
                    <a:pt x="229" y="309"/>
                  </a:cubicBezTo>
                  <a:cubicBezTo>
                    <a:pt x="231" y="306"/>
                    <a:pt x="233" y="305"/>
                    <a:pt x="237" y="304"/>
                  </a:cubicBezTo>
                  <a:cubicBezTo>
                    <a:pt x="239" y="304"/>
                    <a:pt x="245" y="305"/>
                    <a:pt x="245" y="301"/>
                  </a:cubicBezTo>
                  <a:cubicBezTo>
                    <a:pt x="242" y="301"/>
                    <a:pt x="239" y="301"/>
                    <a:pt x="239" y="304"/>
                  </a:cubicBezTo>
                  <a:cubicBezTo>
                    <a:pt x="236" y="300"/>
                    <a:pt x="245" y="299"/>
                    <a:pt x="247" y="299"/>
                  </a:cubicBezTo>
                  <a:cubicBezTo>
                    <a:pt x="251" y="299"/>
                    <a:pt x="255" y="300"/>
                    <a:pt x="259" y="298"/>
                  </a:cubicBezTo>
                  <a:cubicBezTo>
                    <a:pt x="261" y="295"/>
                    <a:pt x="264" y="295"/>
                    <a:pt x="267" y="295"/>
                  </a:cubicBezTo>
                  <a:cubicBezTo>
                    <a:pt x="270" y="294"/>
                    <a:pt x="273" y="293"/>
                    <a:pt x="276" y="291"/>
                  </a:cubicBezTo>
                  <a:cubicBezTo>
                    <a:pt x="278" y="289"/>
                    <a:pt x="280" y="286"/>
                    <a:pt x="284" y="287"/>
                  </a:cubicBezTo>
                  <a:cubicBezTo>
                    <a:pt x="284" y="285"/>
                    <a:pt x="284" y="284"/>
                    <a:pt x="284" y="282"/>
                  </a:cubicBezTo>
                  <a:cubicBezTo>
                    <a:pt x="284" y="282"/>
                    <a:pt x="285" y="282"/>
                    <a:pt x="285" y="282"/>
                  </a:cubicBezTo>
                  <a:cubicBezTo>
                    <a:pt x="288" y="276"/>
                    <a:pt x="292" y="272"/>
                    <a:pt x="296" y="268"/>
                  </a:cubicBezTo>
                  <a:cubicBezTo>
                    <a:pt x="301" y="264"/>
                    <a:pt x="300" y="258"/>
                    <a:pt x="300" y="252"/>
                  </a:cubicBezTo>
                  <a:cubicBezTo>
                    <a:pt x="304" y="251"/>
                    <a:pt x="302" y="245"/>
                    <a:pt x="302" y="243"/>
                  </a:cubicBezTo>
                  <a:cubicBezTo>
                    <a:pt x="302" y="241"/>
                    <a:pt x="302" y="239"/>
                    <a:pt x="302" y="237"/>
                  </a:cubicBezTo>
                  <a:cubicBezTo>
                    <a:pt x="302" y="235"/>
                    <a:pt x="300" y="235"/>
                    <a:pt x="300" y="233"/>
                  </a:cubicBezTo>
                  <a:cubicBezTo>
                    <a:pt x="299" y="230"/>
                    <a:pt x="301" y="227"/>
                    <a:pt x="302" y="224"/>
                  </a:cubicBezTo>
                  <a:cubicBezTo>
                    <a:pt x="303" y="222"/>
                    <a:pt x="306" y="220"/>
                    <a:pt x="306" y="218"/>
                  </a:cubicBezTo>
                  <a:cubicBezTo>
                    <a:pt x="307" y="217"/>
                    <a:pt x="307" y="217"/>
                    <a:pt x="308" y="216"/>
                  </a:cubicBezTo>
                  <a:cubicBezTo>
                    <a:pt x="306" y="216"/>
                    <a:pt x="304" y="216"/>
                    <a:pt x="302" y="215"/>
                  </a:cubicBezTo>
                  <a:cubicBezTo>
                    <a:pt x="305" y="213"/>
                    <a:pt x="305" y="211"/>
                    <a:pt x="306" y="208"/>
                  </a:cubicBezTo>
                  <a:cubicBezTo>
                    <a:pt x="310" y="207"/>
                    <a:pt x="311" y="210"/>
                    <a:pt x="314" y="211"/>
                  </a:cubicBezTo>
                  <a:cubicBezTo>
                    <a:pt x="317" y="211"/>
                    <a:pt x="317" y="208"/>
                    <a:pt x="321" y="208"/>
                  </a:cubicBezTo>
                  <a:cubicBezTo>
                    <a:pt x="321" y="208"/>
                    <a:pt x="321" y="207"/>
                    <a:pt x="321" y="206"/>
                  </a:cubicBezTo>
                  <a:cubicBezTo>
                    <a:pt x="318" y="206"/>
                    <a:pt x="315" y="206"/>
                    <a:pt x="313" y="206"/>
                  </a:cubicBezTo>
                  <a:cubicBezTo>
                    <a:pt x="314" y="204"/>
                    <a:pt x="316" y="204"/>
                    <a:pt x="318" y="204"/>
                  </a:cubicBezTo>
                  <a:cubicBezTo>
                    <a:pt x="319" y="196"/>
                    <a:pt x="331" y="205"/>
                    <a:pt x="334" y="207"/>
                  </a:cubicBezTo>
                  <a:cubicBezTo>
                    <a:pt x="338" y="210"/>
                    <a:pt x="348" y="209"/>
                    <a:pt x="353" y="207"/>
                  </a:cubicBezTo>
                  <a:cubicBezTo>
                    <a:pt x="353" y="207"/>
                    <a:pt x="353" y="206"/>
                    <a:pt x="354" y="206"/>
                  </a:cubicBezTo>
                  <a:cubicBezTo>
                    <a:pt x="353" y="207"/>
                    <a:pt x="353" y="207"/>
                    <a:pt x="353" y="207"/>
                  </a:cubicBezTo>
                  <a:cubicBezTo>
                    <a:pt x="351" y="208"/>
                    <a:pt x="348" y="212"/>
                    <a:pt x="345" y="213"/>
                  </a:cubicBezTo>
                  <a:cubicBezTo>
                    <a:pt x="343" y="215"/>
                    <a:pt x="343" y="213"/>
                    <a:pt x="340" y="213"/>
                  </a:cubicBezTo>
                  <a:cubicBezTo>
                    <a:pt x="338" y="212"/>
                    <a:pt x="336" y="212"/>
                    <a:pt x="334" y="211"/>
                  </a:cubicBezTo>
                  <a:cubicBezTo>
                    <a:pt x="330" y="209"/>
                    <a:pt x="330" y="203"/>
                    <a:pt x="325" y="208"/>
                  </a:cubicBezTo>
                  <a:cubicBezTo>
                    <a:pt x="323" y="211"/>
                    <a:pt x="324" y="217"/>
                    <a:pt x="321" y="218"/>
                  </a:cubicBezTo>
                  <a:cubicBezTo>
                    <a:pt x="322" y="219"/>
                    <a:pt x="324" y="220"/>
                    <a:pt x="324" y="222"/>
                  </a:cubicBezTo>
                  <a:cubicBezTo>
                    <a:pt x="321" y="222"/>
                    <a:pt x="321" y="230"/>
                    <a:pt x="321" y="233"/>
                  </a:cubicBezTo>
                  <a:cubicBezTo>
                    <a:pt x="323" y="233"/>
                    <a:pt x="324" y="233"/>
                    <a:pt x="326" y="233"/>
                  </a:cubicBezTo>
                  <a:cubicBezTo>
                    <a:pt x="327" y="230"/>
                    <a:pt x="339" y="229"/>
                    <a:pt x="342" y="231"/>
                  </a:cubicBezTo>
                  <a:cubicBezTo>
                    <a:pt x="338" y="233"/>
                    <a:pt x="335" y="235"/>
                    <a:pt x="331" y="235"/>
                  </a:cubicBezTo>
                  <a:cubicBezTo>
                    <a:pt x="328" y="235"/>
                    <a:pt x="323" y="233"/>
                    <a:pt x="322" y="237"/>
                  </a:cubicBezTo>
                  <a:cubicBezTo>
                    <a:pt x="321" y="239"/>
                    <a:pt x="322" y="242"/>
                    <a:pt x="322" y="245"/>
                  </a:cubicBezTo>
                  <a:cubicBezTo>
                    <a:pt x="322" y="247"/>
                    <a:pt x="319" y="251"/>
                    <a:pt x="320" y="253"/>
                  </a:cubicBezTo>
                  <a:cubicBezTo>
                    <a:pt x="321" y="253"/>
                    <a:pt x="335" y="254"/>
                    <a:pt x="335" y="256"/>
                  </a:cubicBezTo>
                  <a:cubicBezTo>
                    <a:pt x="335" y="256"/>
                    <a:pt x="335" y="257"/>
                    <a:pt x="335" y="257"/>
                  </a:cubicBezTo>
                  <a:cubicBezTo>
                    <a:pt x="330" y="257"/>
                    <a:pt x="326" y="256"/>
                    <a:pt x="321" y="257"/>
                  </a:cubicBezTo>
                  <a:cubicBezTo>
                    <a:pt x="322" y="258"/>
                    <a:pt x="322" y="259"/>
                    <a:pt x="323" y="259"/>
                  </a:cubicBezTo>
                  <a:cubicBezTo>
                    <a:pt x="323" y="260"/>
                    <a:pt x="324" y="261"/>
                    <a:pt x="324" y="262"/>
                  </a:cubicBezTo>
                  <a:cubicBezTo>
                    <a:pt x="327" y="262"/>
                    <a:pt x="330" y="262"/>
                    <a:pt x="333" y="260"/>
                  </a:cubicBezTo>
                  <a:cubicBezTo>
                    <a:pt x="335" y="258"/>
                    <a:pt x="336" y="256"/>
                    <a:pt x="340" y="258"/>
                  </a:cubicBezTo>
                  <a:cubicBezTo>
                    <a:pt x="339" y="258"/>
                    <a:pt x="338" y="258"/>
                    <a:pt x="338" y="258"/>
                  </a:cubicBezTo>
                  <a:cubicBezTo>
                    <a:pt x="337" y="261"/>
                    <a:pt x="333" y="263"/>
                    <a:pt x="332" y="265"/>
                  </a:cubicBezTo>
                  <a:cubicBezTo>
                    <a:pt x="330" y="267"/>
                    <a:pt x="330" y="268"/>
                    <a:pt x="329" y="269"/>
                  </a:cubicBezTo>
                  <a:cubicBezTo>
                    <a:pt x="327" y="270"/>
                    <a:pt x="324" y="270"/>
                    <a:pt x="325" y="273"/>
                  </a:cubicBezTo>
                  <a:cubicBezTo>
                    <a:pt x="326" y="273"/>
                    <a:pt x="326" y="273"/>
                    <a:pt x="326" y="273"/>
                  </a:cubicBezTo>
                  <a:cubicBezTo>
                    <a:pt x="326" y="276"/>
                    <a:pt x="326" y="278"/>
                    <a:pt x="325" y="281"/>
                  </a:cubicBezTo>
                  <a:cubicBezTo>
                    <a:pt x="324" y="282"/>
                    <a:pt x="323" y="282"/>
                    <a:pt x="323" y="284"/>
                  </a:cubicBezTo>
                  <a:cubicBezTo>
                    <a:pt x="323" y="286"/>
                    <a:pt x="323" y="287"/>
                    <a:pt x="325" y="288"/>
                  </a:cubicBezTo>
                  <a:cubicBezTo>
                    <a:pt x="323" y="289"/>
                    <a:pt x="322" y="291"/>
                    <a:pt x="323" y="293"/>
                  </a:cubicBezTo>
                  <a:cubicBezTo>
                    <a:pt x="325" y="294"/>
                    <a:pt x="330" y="293"/>
                    <a:pt x="330" y="295"/>
                  </a:cubicBezTo>
                  <a:cubicBezTo>
                    <a:pt x="328" y="295"/>
                    <a:pt x="326" y="297"/>
                    <a:pt x="326" y="299"/>
                  </a:cubicBezTo>
                  <a:cubicBezTo>
                    <a:pt x="329" y="299"/>
                    <a:pt x="332" y="298"/>
                    <a:pt x="335" y="299"/>
                  </a:cubicBezTo>
                  <a:cubicBezTo>
                    <a:pt x="335" y="299"/>
                    <a:pt x="335" y="300"/>
                    <a:pt x="335" y="300"/>
                  </a:cubicBezTo>
                  <a:cubicBezTo>
                    <a:pt x="333" y="300"/>
                    <a:pt x="331" y="301"/>
                    <a:pt x="329" y="302"/>
                  </a:cubicBezTo>
                  <a:cubicBezTo>
                    <a:pt x="332" y="303"/>
                    <a:pt x="331" y="307"/>
                    <a:pt x="331" y="309"/>
                  </a:cubicBezTo>
                  <a:cubicBezTo>
                    <a:pt x="334" y="309"/>
                    <a:pt x="337" y="308"/>
                    <a:pt x="340" y="309"/>
                  </a:cubicBezTo>
                  <a:cubicBezTo>
                    <a:pt x="339" y="310"/>
                    <a:pt x="339" y="312"/>
                    <a:pt x="339" y="313"/>
                  </a:cubicBezTo>
                  <a:cubicBezTo>
                    <a:pt x="336" y="313"/>
                    <a:pt x="334" y="314"/>
                    <a:pt x="331" y="315"/>
                  </a:cubicBezTo>
                  <a:cubicBezTo>
                    <a:pt x="331" y="317"/>
                    <a:pt x="332" y="320"/>
                    <a:pt x="334" y="321"/>
                  </a:cubicBezTo>
                  <a:cubicBezTo>
                    <a:pt x="335" y="323"/>
                    <a:pt x="337" y="322"/>
                    <a:pt x="340" y="322"/>
                  </a:cubicBezTo>
                  <a:cubicBezTo>
                    <a:pt x="340" y="326"/>
                    <a:pt x="336" y="325"/>
                    <a:pt x="334" y="327"/>
                  </a:cubicBezTo>
                  <a:cubicBezTo>
                    <a:pt x="333" y="333"/>
                    <a:pt x="334" y="338"/>
                    <a:pt x="332" y="344"/>
                  </a:cubicBezTo>
                  <a:cubicBezTo>
                    <a:pt x="331" y="345"/>
                    <a:pt x="330" y="346"/>
                    <a:pt x="330" y="348"/>
                  </a:cubicBezTo>
                  <a:cubicBezTo>
                    <a:pt x="329" y="349"/>
                    <a:pt x="330" y="350"/>
                    <a:pt x="329" y="352"/>
                  </a:cubicBezTo>
                  <a:cubicBezTo>
                    <a:pt x="330" y="352"/>
                    <a:pt x="330" y="353"/>
                    <a:pt x="331" y="35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12" name="Freeform 7"/>
            <p:cNvSpPr>
              <a:spLocks/>
            </p:cNvSpPr>
            <p:nvPr/>
          </p:nvSpPr>
          <p:spPr bwMode="auto">
            <a:xfrm>
              <a:off x="6702426" y="-852488"/>
              <a:ext cx="3175" cy="3175"/>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1"/>
                    <a:pt x="1" y="0"/>
                  </a:cubicBezTo>
                  <a:cubicBezTo>
                    <a:pt x="0" y="0"/>
                    <a:pt x="0" y="1"/>
                    <a:pt x="0" y="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14" name="Freeform 8"/>
            <p:cNvSpPr>
              <a:spLocks/>
            </p:cNvSpPr>
            <p:nvPr/>
          </p:nvSpPr>
          <p:spPr bwMode="auto">
            <a:xfrm>
              <a:off x="6700838" y="352425"/>
              <a:ext cx="115888" cy="174625"/>
            </a:xfrm>
            <a:custGeom>
              <a:avLst/>
              <a:gdLst>
                <a:gd name="T0" fmla="*/ 33 w 50"/>
                <a:gd name="T1" fmla="*/ 71 h 75"/>
                <a:gd name="T2" fmla="*/ 40 w 50"/>
                <a:gd name="T3" fmla="*/ 74 h 75"/>
                <a:gd name="T4" fmla="*/ 43 w 50"/>
                <a:gd name="T5" fmla="*/ 68 h 75"/>
                <a:gd name="T6" fmla="*/ 44 w 50"/>
                <a:gd name="T7" fmla="*/ 58 h 75"/>
                <a:gd name="T8" fmla="*/ 45 w 50"/>
                <a:gd name="T9" fmla="*/ 58 h 75"/>
                <a:gd name="T10" fmla="*/ 41 w 50"/>
                <a:gd name="T11" fmla="*/ 51 h 75"/>
                <a:gd name="T12" fmla="*/ 47 w 50"/>
                <a:gd name="T13" fmla="*/ 50 h 75"/>
                <a:gd name="T14" fmla="*/ 49 w 50"/>
                <a:gd name="T15" fmla="*/ 49 h 75"/>
                <a:gd name="T16" fmla="*/ 43 w 50"/>
                <a:gd name="T17" fmla="*/ 41 h 75"/>
                <a:gd name="T18" fmla="*/ 45 w 50"/>
                <a:gd name="T19" fmla="*/ 30 h 75"/>
                <a:gd name="T20" fmla="*/ 43 w 50"/>
                <a:gd name="T21" fmla="*/ 22 h 75"/>
                <a:gd name="T22" fmla="*/ 37 w 50"/>
                <a:gd name="T23" fmla="*/ 18 h 75"/>
                <a:gd name="T24" fmla="*/ 35 w 50"/>
                <a:gd name="T25" fmla="*/ 18 h 75"/>
                <a:gd name="T26" fmla="*/ 20 w 50"/>
                <a:gd name="T27" fmla="*/ 16 h 75"/>
                <a:gd name="T28" fmla="*/ 13 w 50"/>
                <a:gd name="T29" fmla="*/ 0 h 75"/>
                <a:gd name="T30" fmla="*/ 6 w 50"/>
                <a:gd name="T31" fmla="*/ 4 h 75"/>
                <a:gd name="T32" fmla="*/ 0 w 50"/>
                <a:gd name="T33" fmla="*/ 4 h 75"/>
                <a:gd name="T34" fmla="*/ 3 w 50"/>
                <a:gd name="T35" fmla="*/ 12 h 75"/>
                <a:gd name="T36" fmla="*/ 7 w 50"/>
                <a:gd name="T37" fmla="*/ 21 h 75"/>
                <a:gd name="T38" fmla="*/ 16 w 50"/>
                <a:gd name="T39" fmla="*/ 24 h 75"/>
                <a:gd name="T40" fmla="*/ 11 w 50"/>
                <a:gd name="T41" fmla="*/ 28 h 75"/>
                <a:gd name="T42" fmla="*/ 20 w 50"/>
                <a:gd name="T43" fmla="*/ 30 h 75"/>
                <a:gd name="T44" fmla="*/ 13 w 50"/>
                <a:gd name="T45" fmla="*/ 31 h 75"/>
                <a:gd name="T46" fmla="*/ 20 w 50"/>
                <a:gd name="T47" fmla="*/ 51 h 75"/>
                <a:gd name="T48" fmla="*/ 19 w 50"/>
                <a:gd name="T49" fmla="*/ 51 h 75"/>
                <a:gd name="T50" fmla="*/ 22 w 50"/>
                <a:gd name="T51" fmla="*/ 57 h 75"/>
                <a:gd name="T52" fmla="*/ 26 w 50"/>
                <a:gd name="T53" fmla="*/ 64 h 75"/>
                <a:gd name="T54" fmla="*/ 28 w 50"/>
                <a:gd name="T55" fmla="*/ 71 h 75"/>
                <a:gd name="T56" fmla="*/ 32 w 50"/>
                <a:gd name="T57" fmla="*/ 75 h 75"/>
                <a:gd name="T58" fmla="*/ 34 w 50"/>
                <a:gd name="T59" fmla="*/ 75 h 75"/>
                <a:gd name="T60" fmla="*/ 33 w 50"/>
                <a:gd name="T61" fmla="*/ 7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 h="75">
                  <a:moveTo>
                    <a:pt x="33" y="71"/>
                  </a:moveTo>
                  <a:cubicBezTo>
                    <a:pt x="36" y="72"/>
                    <a:pt x="37" y="75"/>
                    <a:pt x="40" y="74"/>
                  </a:cubicBezTo>
                  <a:cubicBezTo>
                    <a:pt x="41" y="71"/>
                    <a:pt x="40" y="70"/>
                    <a:pt x="43" y="68"/>
                  </a:cubicBezTo>
                  <a:cubicBezTo>
                    <a:pt x="45" y="66"/>
                    <a:pt x="44" y="61"/>
                    <a:pt x="44" y="58"/>
                  </a:cubicBezTo>
                  <a:cubicBezTo>
                    <a:pt x="45" y="58"/>
                    <a:pt x="45" y="58"/>
                    <a:pt x="45" y="58"/>
                  </a:cubicBezTo>
                  <a:cubicBezTo>
                    <a:pt x="47" y="54"/>
                    <a:pt x="41" y="55"/>
                    <a:pt x="41" y="51"/>
                  </a:cubicBezTo>
                  <a:cubicBezTo>
                    <a:pt x="42" y="51"/>
                    <a:pt x="46" y="52"/>
                    <a:pt x="47" y="50"/>
                  </a:cubicBezTo>
                  <a:cubicBezTo>
                    <a:pt x="47" y="49"/>
                    <a:pt x="48" y="48"/>
                    <a:pt x="49" y="49"/>
                  </a:cubicBezTo>
                  <a:cubicBezTo>
                    <a:pt x="50" y="44"/>
                    <a:pt x="47" y="42"/>
                    <a:pt x="43" y="41"/>
                  </a:cubicBezTo>
                  <a:cubicBezTo>
                    <a:pt x="43" y="38"/>
                    <a:pt x="46" y="33"/>
                    <a:pt x="45" y="30"/>
                  </a:cubicBezTo>
                  <a:cubicBezTo>
                    <a:pt x="49" y="29"/>
                    <a:pt x="45" y="24"/>
                    <a:pt x="43" y="22"/>
                  </a:cubicBezTo>
                  <a:cubicBezTo>
                    <a:pt x="40" y="19"/>
                    <a:pt x="39" y="19"/>
                    <a:pt x="37" y="18"/>
                  </a:cubicBezTo>
                  <a:cubicBezTo>
                    <a:pt x="36" y="18"/>
                    <a:pt x="35" y="18"/>
                    <a:pt x="35" y="18"/>
                  </a:cubicBezTo>
                  <a:cubicBezTo>
                    <a:pt x="30" y="19"/>
                    <a:pt x="25" y="16"/>
                    <a:pt x="20" y="16"/>
                  </a:cubicBezTo>
                  <a:cubicBezTo>
                    <a:pt x="20" y="9"/>
                    <a:pt x="15" y="6"/>
                    <a:pt x="13" y="0"/>
                  </a:cubicBezTo>
                  <a:cubicBezTo>
                    <a:pt x="10" y="0"/>
                    <a:pt x="7" y="0"/>
                    <a:pt x="6" y="4"/>
                  </a:cubicBezTo>
                  <a:cubicBezTo>
                    <a:pt x="4" y="4"/>
                    <a:pt x="2" y="4"/>
                    <a:pt x="0" y="4"/>
                  </a:cubicBezTo>
                  <a:cubicBezTo>
                    <a:pt x="1" y="6"/>
                    <a:pt x="2" y="9"/>
                    <a:pt x="3" y="12"/>
                  </a:cubicBezTo>
                  <a:cubicBezTo>
                    <a:pt x="4" y="15"/>
                    <a:pt x="4" y="19"/>
                    <a:pt x="7" y="21"/>
                  </a:cubicBezTo>
                  <a:cubicBezTo>
                    <a:pt x="8" y="22"/>
                    <a:pt x="15" y="24"/>
                    <a:pt x="16" y="24"/>
                  </a:cubicBezTo>
                  <a:cubicBezTo>
                    <a:pt x="14" y="24"/>
                    <a:pt x="7" y="24"/>
                    <a:pt x="11" y="28"/>
                  </a:cubicBezTo>
                  <a:cubicBezTo>
                    <a:pt x="13" y="31"/>
                    <a:pt x="18" y="28"/>
                    <a:pt x="20" y="30"/>
                  </a:cubicBezTo>
                  <a:cubicBezTo>
                    <a:pt x="18" y="31"/>
                    <a:pt x="14" y="30"/>
                    <a:pt x="13" y="31"/>
                  </a:cubicBezTo>
                  <a:cubicBezTo>
                    <a:pt x="16" y="37"/>
                    <a:pt x="20" y="43"/>
                    <a:pt x="20" y="51"/>
                  </a:cubicBezTo>
                  <a:cubicBezTo>
                    <a:pt x="19" y="51"/>
                    <a:pt x="19" y="51"/>
                    <a:pt x="19" y="51"/>
                  </a:cubicBezTo>
                  <a:cubicBezTo>
                    <a:pt x="18" y="54"/>
                    <a:pt x="21" y="55"/>
                    <a:pt x="22" y="57"/>
                  </a:cubicBezTo>
                  <a:cubicBezTo>
                    <a:pt x="24" y="59"/>
                    <a:pt x="24" y="62"/>
                    <a:pt x="26" y="64"/>
                  </a:cubicBezTo>
                  <a:cubicBezTo>
                    <a:pt x="28" y="67"/>
                    <a:pt x="27" y="69"/>
                    <a:pt x="28" y="71"/>
                  </a:cubicBezTo>
                  <a:cubicBezTo>
                    <a:pt x="29" y="73"/>
                    <a:pt x="31" y="74"/>
                    <a:pt x="32" y="75"/>
                  </a:cubicBezTo>
                  <a:cubicBezTo>
                    <a:pt x="33" y="75"/>
                    <a:pt x="33" y="75"/>
                    <a:pt x="34" y="75"/>
                  </a:cubicBezTo>
                  <a:cubicBezTo>
                    <a:pt x="33" y="74"/>
                    <a:pt x="34" y="72"/>
                    <a:pt x="33" y="7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15" name="Freeform 9"/>
            <p:cNvSpPr>
              <a:spLocks/>
            </p:cNvSpPr>
            <p:nvPr/>
          </p:nvSpPr>
          <p:spPr bwMode="auto">
            <a:xfrm>
              <a:off x="6754813" y="-84138"/>
              <a:ext cx="827088" cy="1271588"/>
            </a:xfrm>
            <a:custGeom>
              <a:avLst/>
              <a:gdLst>
                <a:gd name="T0" fmla="*/ 79 w 355"/>
                <a:gd name="T1" fmla="*/ 457 h 546"/>
                <a:gd name="T2" fmla="*/ 93 w 355"/>
                <a:gd name="T3" fmla="*/ 468 h 546"/>
                <a:gd name="T4" fmla="*/ 103 w 355"/>
                <a:gd name="T5" fmla="*/ 484 h 546"/>
                <a:gd name="T6" fmla="*/ 143 w 355"/>
                <a:gd name="T7" fmla="*/ 515 h 546"/>
                <a:gd name="T8" fmla="*/ 163 w 355"/>
                <a:gd name="T9" fmla="*/ 526 h 546"/>
                <a:gd name="T10" fmla="*/ 189 w 355"/>
                <a:gd name="T11" fmla="*/ 546 h 546"/>
                <a:gd name="T12" fmla="*/ 229 w 355"/>
                <a:gd name="T13" fmla="*/ 531 h 546"/>
                <a:gd name="T14" fmla="*/ 264 w 355"/>
                <a:gd name="T15" fmla="*/ 523 h 546"/>
                <a:gd name="T16" fmla="*/ 263 w 355"/>
                <a:gd name="T17" fmla="*/ 496 h 546"/>
                <a:gd name="T18" fmla="*/ 288 w 355"/>
                <a:gd name="T19" fmla="*/ 459 h 546"/>
                <a:gd name="T20" fmla="*/ 325 w 355"/>
                <a:gd name="T21" fmla="*/ 455 h 546"/>
                <a:gd name="T22" fmla="*/ 342 w 355"/>
                <a:gd name="T23" fmla="*/ 446 h 546"/>
                <a:gd name="T24" fmla="*/ 339 w 355"/>
                <a:gd name="T25" fmla="*/ 410 h 546"/>
                <a:gd name="T26" fmla="*/ 322 w 355"/>
                <a:gd name="T27" fmla="*/ 390 h 546"/>
                <a:gd name="T28" fmla="*/ 317 w 355"/>
                <a:gd name="T29" fmla="*/ 365 h 546"/>
                <a:gd name="T30" fmla="*/ 306 w 355"/>
                <a:gd name="T31" fmla="*/ 361 h 546"/>
                <a:gd name="T32" fmla="*/ 283 w 355"/>
                <a:gd name="T33" fmla="*/ 370 h 546"/>
                <a:gd name="T34" fmla="*/ 264 w 355"/>
                <a:gd name="T35" fmla="*/ 364 h 546"/>
                <a:gd name="T36" fmla="*/ 232 w 355"/>
                <a:gd name="T37" fmla="*/ 359 h 546"/>
                <a:gd name="T38" fmla="*/ 224 w 355"/>
                <a:gd name="T39" fmla="*/ 335 h 546"/>
                <a:gd name="T40" fmla="*/ 264 w 355"/>
                <a:gd name="T41" fmla="*/ 352 h 546"/>
                <a:gd name="T42" fmla="*/ 263 w 355"/>
                <a:gd name="T43" fmla="*/ 326 h 546"/>
                <a:gd name="T44" fmla="*/ 248 w 355"/>
                <a:gd name="T45" fmla="*/ 326 h 546"/>
                <a:gd name="T46" fmla="*/ 225 w 355"/>
                <a:gd name="T47" fmla="*/ 320 h 546"/>
                <a:gd name="T48" fmla="*/ 221 w 355"/>
                <a:gd name="T49" fmla="*/ 310 h 546"/>
                <a:gd name="T50" fmla="*/ 223 w 355"/>
                <a:gd name="T51" fmla="*/ 273 h 546"/>
                <a:gd name="T52" fmla="*/ 245 w 355"/>
                <a:gd name="T53" fmla="*/ 269 h 546"/>
                <a:gd name="T54" fmla="*/ 242 w 355"/>
                <a:gd name="T55" fmla="*/ 230 h 546"/>
                <a:gd name="T56" fmla="*/ 284 w 355"/>
                <a:gd name="T57" fmla="*/ 172 h 546"/>
                <a:gd name="T58" fmla="*/ 275 w 355"/>
                <a:gd name="T59" fmla="*/ 155 h 546"/>
                <a:gd name="T60" fmla="*/ 282 w 355"/>
                <a:gd name="T61" fmla="*/ 133 h 546"/>
                <a:gd name="T62" fmla="*/ 305 w 355"/>
                <a:gd name="T63" fmla="*/ 78 h 546"/>
                <a:gd name="T64" fmla="*/ 293 w 355"/>
                <a:gd name="T65" fmla="*/ 59 h 546"/>
                <a:gd name="T66" fmla="*/ 304 w 355"/>
                <a:gd name="T67" fmla="*/ 18 h 546"/>
                <a:gd name="T68" fmla="*/ 295 w 355"/>
                <a:gd name="T69" fmla="*/ 11 h 546"/>
                <a:gd name="T70" fmla="*/ 252 w 355"/>
                <a:gd name="T71" fmla="*/ 22 h 546"/>
                <a:gd name="T72" fmla="*/ 237 w 355"/>
                <a:gd name="T73" fmla="*/ 37 h 546"/>
                <a:gd name="T74" fmla="*/ 227 w 355"/>
                <a:gd name="T75" fmla="*/ 49 h 546"/>
                <a:gd name="T76" fmla="*/ 202 w 355"/>
                <a:gd name="T77" fmla="*/ 63 h 546"/>
                <a:gd name="T78" fmla="*/ 179 w 355"/>
                <a:gd name="T79" fmla="*/ 74 h 546"/>
                <a:gd name="T80" fmla="*/ 143 w 355"/>
                <a:gd name="T81" fmla="*/ 62 h 546"/>
                <a:gd name="T82" fmla="*/ 139 w 355"/>
                <a:gd name="T83" fmla="*/ 106 h 546"/>
                <a:gd name="T84" fmla="*/ 101 w 355"/>
                <a:gd name="T85" fmla="*/ 111 h 546"/>
                <a:gd name="T86" fmla="*/ 64 w 355"/>
                <a:gd name="T87" fmla="*/ 124 h 546"/>
                <a:gd name="T88" fmla="*/ 35 w 355"/>
                <a:gd name="T89" fmla="*/ 132 h 546"/>
                <a:gd name="T90" fmla="*/ 32 w 355"/>
                <a:gd name="T91" fmla="*/ 155 h 546"/>
                <a:gd name="T92" fmla="*/ 32 w 355"/>
                <a:gd name="T93" fmla="*/ 194 h 546"/>
                <a:gd name="T94" fmla="*/ 14 w 355"/>
                <a:gd name="T95" fmla="*/ 205 h 546"/>
                <a:gd name="T96" fmla="*/ 20 w 355"/>
                <a:gd name="T97" fmla="*/ 228 h 546"/>
                <a:gd name="T98" fmla="*/ 21 w 355"/>
                <a:gd name="T99" fmla="*/ 245 h 546"/>
                <a:gd name="T100" fmla="*/ 9 w 355"/>
                <a:gd name="T101" fmla="*/ 262 h 546"/>
                <a:gd name="T102" fmla="*/ 14 w 355"/>
                <a:gd name="T103" fmla="*/ 274 h 546"/>
                <a:gd name="T104" fmla="*/ 26 w 355"/>
                <a:gd name="T105" fmla="*/ 296 h 546"/>
                <a:gd name="T106" fmla="*/ 30 w 355"/>
                <a:gd name="T107" fmla="*/ 311 h 546"/>
                <a:gd name="T108" fmla="*/ 43 w 355"/>
                <a:gd name="T109" fmla="*/ 353 h 546"/>
                <a:gd name="T110" fmla="*/ 45 w 355"/>
                <a:gd name="T111" fmla="*/ 383 h 546"/>
                <a:gd name="T112" fmla="*/ 51 w 355"/>
                <a:gd name="T113" fmla="*/ 413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5" h="546">
                  <a:moveTo>
                    <a:pt x="67" y="446"/>
                  </a:moveTo>
                  <a:cubicBezTo>
                    <a:pt x="69" y="445"/>
                    <a:pt x="72" y="449"/>
                    <a:pt x="70" y="450"/>
                  </a:cubicBezTo>
                  <a:cubicBezTo>
                    <a:pt x="70" y="452"/>
                    <a:pt x="71" y="453"/>
                    <a:pt x="73" y="453"/>
                  </a:cubicBezTo>
                  <a:cubicBezTo>
                    <a:pt x="74" y="449"/>
                    <a:pt x="75" y="449"/>
                    <a:pt x="78" y="451"/>
                  </a:cubicBezTo>
                  <a:cubicBezTo>
                    <a:pt x="82" y="453"/>
                    <a:pt x="78" y="454"/>
                    <a:pt x="79" y="457"/>
                  </a:cubicBezTo>
                  <a:cubicBezTo>
                    <a:pt x="80" y="457"/>
                    <a:pt x="82" y="457"/>
                    <a:pt x="83" y="457"/>
                  </a:cubicBezTo>
                  <a:cubicBezTo>
                    <a:pt x="83" y="458"/>
                    <a:pt x="83" y="460"/>
                    <a:pt x="83" y="461"/>
                  </a:cubicBezTo>
                  <a:cubicBezTo>
                    <a:pt x="84" y="460"/>
                    <a:pt x="87" y="457"/>
                    <a:pt x="88" y="457"/>
                  </a:cubicBezTo>
                  <a:cubicBezTo>
                    <a:pt x="88" y="459"/>
                    <a:pt x="89" y="461"/>
                    <a:pt x="88" y="462"/>
                  </a:cubicBezTo>
                  <a:cubicBezTo>
                    <a:pt x="91" y="463"/>
                    <a:pt x="91" y="465"/>
                    <a:pt x="93" y="468"/>
                  </a:cubicBezTo>
                  <a:cubicBezTo>
                    <a:pt x="93" y="468"/>
                    <a:pt x="94" y="468"/>
                    <a:pt x="95" y="468"/>
                  </a:cubicBezTo>
                  <a:cubicBezTo>
                    <a:pt x="95" y="465"/>
                    <a:pt x="100" y="466"/>
                    <a:pt x="99" y="468"/>
                  </a:cubicBezTo>
                  <a:cubicBezTo>
                    <a:pt x="98" y="470"/>
                    <a:pt x="95" y="471"/>
                    <a:pt x="95" y="473"/>
                  </a:cubicBezTo>
                  <a:cubicBezTo>
                    <a:pt x="95" y="475"/>
                    <a:pt x="97" y="476"/>
                    <a:pt x="97" y="478"/>
                  </a:cubicBezTo>
                  <a:cubicBezTo>
                    <a:pt x="96" y="483"/>
                    <a:pt x="98" y="483"/>
                    <a:pt x="103" y="484"/>
                  </a:cubicBezTo>
                  <a:cubicBezTo>
                    <a:pt x="106" y="484"/>
                    <a:pt x="110" y="492"/>
                    <a:pt x="110" y="495"/>
                  </a:cubicBezTo>
                  <a:cubicBezTo>
                    <a:pt x="114" y="495"/>
                    <a:pt x="116" y="499"/>
                    <a:pt x="119" y="501"/>
                  </a:cubicBezTo>
                  <a:cubicBezTo>
                    <a:pt x="121" y="504"/>
                    <a:pt x="129" y="502"/>
                    <a:pt x="129" y="506"/>
                  </a:cubicBezTo>
                  <a:cubicBezTo>
                    <a:pt x="130" y="511"/>
                    <a:pt x="131" y="513"/>
                    <a:pt x="137" y="515"/>
                  </a:cubicBezTo>
                  <a:cubicBezTo>
                    <a:pt x="139" y="515"/>
                    <a:pt x="141" y="516"/>
                    <a:pt x="143" y="515"/>
                  </a:cubicBezTo>
                  <a:cubicBezTo>
                    <a:pt x="146" y="515"/>
                    <a:pt x="149" y="513"/>
                    <a:pt x="152" y="514"/>
                  </a:cubicBezTo>
                  <a:cubicBezTo>
                    <a:pt x="152" y="516"/>
                    <a:pt x="152" y="519"/>
                    <a:pt x="152" y="521"/>
                  </a:cubicBezTo>
                  <a:cubicBezTo>
                    <a:pt x="154" y="520"/>
                    <a:pt x="158" y="520"/>
                    <a:pt x="160" y="522"/>
                  </a:cubicBezTo>
                  <a:cubicBezTo>
                    <a:pt x="161" y="523"/>
                    <a:pt x="161" y="527"/>
                    <a:pt x="163" y="527"/>
                  </a:cubicBezTo>
                  <a:cubicBezTo>
                    <a:pt x="163" y="527"/>
                    <a:pt x="163" y="527"/>
                    <a:pt x="163" y="526"/>
                  </a:cubicBezTo>
                  <a:cubicBezTo>
                    <a:pt x="166" y="526"/>
                    <a:pt x="167" y="531"/>
                    <a:pt x="170" y="532"/>
                  </a:cubicBezTo>
                  <a:cubicBezTo>
                    <a:pt x="173" y="533"/>
                    <a:pt x="177" y="531"/>
                    <a:pt x="178" y="535"/>
                  </a:cubicBezTo>
                  <a:cubicBezTo>
                    <a:pt x="178" y="535"/>
                    <a:pt x="179" y="537"/>
                    <a:pt x="179" y="538"/>
                  </a:cubicBezTo>
                  <a:cubicBezTo>
                    <a:pt x="181" y="538"/>
                    <a:pt x="185" y="537"/>
                    <a:pt x="187" y="539"/>
                  </a:cubicBezTo>
                  <a:cubicBezTo>
                    <a:pt x="188" y="539"/>
                    <a:pt x="189" y="546"/>
                    <a:pt x="189" y="546"/>
                  </a:cubicBezTo>
                  <a:cubicBezTo>
                    <a:pt x="191" y="546"/>
                    <a:pt x="193" y="545"/>
                    <a:pt x="195" y="544"/>
                  </a:cubicBezTo>
                  <a:cubicBezTo>
                    <a:pt x="198" y="544"/>
                    <a:pt x="201" y="545"/>
                    <a:pt x="204" y="545"/>
                  </a:cubicBezTo>
                  <a:cubicBezTo>
                    <a:pt x="211" y="546"/>
                    <a:pt x="211" y="545"/>
                    <a:pt x="212" y="538"/>
                  </a:cubicBezTo>
                  <a:cubicBezTo>
                    <a:pt x="213" y="533"/>
                    <a:pt x="217" y="531"/>
                    <a:pt x="222" y="530"/>
                  </a:cubicBezTo>
                  <a:cubicBezTo>
                    <a:pt x="224" y="529"/>
                    <a:pt x="227" y="529"/>
                    <a:pt x="229" y="531"/>
                  </a:cubicBezTo>
                  <a:cubicBezTo>
                    <a:pt x="230" y="532"/>
                    <a:pt x="231" y="535"/>
                    <a:pt x="234" y="535"/>
                  </a:cubicBezTo>
                  <a:cubicBezTo>
                    <a:pt x="234" y="534"/>
                    <a:pt x="234" y="532"/>
                    <a:pt x="234" y="531"/>
                  </a:cubicBezTo>
                  <a:cubicBezTo>
                    <a:pt x="239" y="530"/>
                    <a:pt x="243" y="531"/>
                    <a:pt x="247" y="532"/>
                  </a:cubicBezTo>
                  <a:cubicBezTo>
                    <a:pt x="251" y="533"/>
                    <a:pt x="257" y="535"/>
                    <a:pt x="260" y="535"/>
                  </a:cubicBezTo>
                  <a:cubicBezTo>
                    <a:pt x="260" y="531"/>
                    <a:pt x="261" y="526"/>
                    <a:pt x="264" y="523"/>
                  </a:cubicBezTo>
                  <a:cubicBezTo>
                    <a:pt x="268" y="519"/>
                    <a:pt x="274" y="521"/>
                    <a:pt x="279" y="521"/>
                  </a:cubicBezTo>
                  <a:cubicBezTo>
                    <a:pt x="280" y="518"/>
                    <a:pt x="279" y="516"/>
                    <a:pt x="281" y="515"/>
                  </a:cubicBezTo>
                  <a:cubicBezTo>
                    <a:pt x="283" y="514"/>
                    <a:pt x="284" y="513"/>
                    <a:pt x="284" y="512"/>
                  </a:cubicBezTo>
                  <a:cubicBezTo>
                    <a:pt x="285" y="509"/>
                    <a:pt x="285" y="505"/>
                    <a:pt x="285" y="502"/>
                  </a:cubicBezTo>
                  <a:cubicBezTo>
                    <a:pt x="283" y="496"/>
                    <a:pt x="267" y="500"/>
                    <a:pt x="263" y="496"/>
                  </a:cubicBezTo>
                  <a:cubicBezTo>
                    <a:pt x="266" y="494"/>
                    <a:pt x="271" y="491"/>
                    <a:pt x="273" y="488"/>
                  </a:cubicBezTo>
                  <a:cubicBezTo>
                    <a:pt x="276" y="485"/>
                    <a:pt x="275" y="479"/>
                    <a:pt x="275" y="475"/>
                  </a:cubicBezTo>
                  <a:cubicBezTo>
                    <a:pt x="275" y="476"/>
                    <a:pt x="274" y="475"/>
                    <a:pt x="273" y="475"/>
                  </a:cubicBezTo>
                  <a:cubicBezTo>
                    <a:pt x="274" y="472"/>
                    <a:pt x="273" y="466"/>
                    <a:pt x="274" y="462"/>
                  </a:cubicBezTo>
                  <a:cubicBezTo>
                    <a:pt x="278" y="462"/>
                    <a:pt x="286" y="464"/>
                    <a:pt x="288" y="459"/>
                  </a:cubicBezTo>
                  <a:cubicBezTo>
                    <a:pt x="290" y="456"/>
                    <a:pt x="290" y="452"/>
                    <a:pt x="291" y="448"/>
                  </a:cubicBezTo>
                  <a:cubicBezTo>
                    <a:pt x="292" y="444"/>
                    <a:pt x="301" y="447"/>
                    <a:pt x="303" y="449"/>
                  </a:cubicBezTo>
                  <a:cubicBezTo>
                    <a:pt x="308" y="456"/>
                    <a:pt x="308" y="446"/>
                    <a:pt x="313" y="448"/>
                  </a:cubicBezTo>
                  <a:cubicBezTo>
                    <a:pt x="315" y="449"/>
                    <a:pt x="316" y="452"/>
                    <a:pt x="318" y="453"/>
                  </a:cubicBezTo>
                  <a:cubicBezTo>
                    <a:pt x="321" y="454"/>
                    <a:pt x="323" y="454"/>
                    <a:pt x="325" y="455"/>
                  </a:cubicBezTo>
                  <a:cubicBezTo>
                    <a:pt x="325" y="455"/>
                    <a:pt x="325" y="455"/>
                    <a:pt x="326" y="456"/>
                  </a:cubicBezTo>
                  <a:cubicBezTo>
                    <a:pt x="326" y="452"/>
                    <a:pt x="328" y="449"/>
                    <a:pt x="329" y="448"/>
                  </a:cubicBezTo>
                  <a:cubicBezTo>
                    <a:pt x="331" y="447"/>
                    <a:pt x="336" y="447"/>
                    <a:pt x="335" y="444"/>
                  </a:cubicBezTo>
                  <a:cubicBezTo>
                    <a:pt x="332" y="444"/>
                    <a:pt x="327" y="439"/>
                    <a:pt x="332" y="438"/>
                  </a:cubicBezTo>
                  <a:cubicBezTo>
                    <a:pt x="337" y="438"/>
                    <a:pt x="338" y="446"/>
                    <a:pt x="342" y="446"/>
                  </a:cubicBezTo>
                  <a:cubicBezTo>
                    <a:pt x="346" y="446"/>
                    <a:pt x="342" y="436"/>
                    <a:pt x="343" y="434"/>
                  </a:cubicBezTo>
                  <a:cubicBezTo>
                    <a:pt x="343" y="430"/>
                    <a:pt x="346" y="430"/>
                    <a:pt x="350" y="430"/>
                  </a:cubicBezTo>
                  <a:cubicBezTo>
                    <a:pt x="350" y="428"/>
                    <a:pt x="349" y="424"/>
                    <a:pt x="352" y="424"/>
                  </a:cubicBezTo>
                  <a:cubicBezTo>
                    <a:pt x="352" y="422"/>
                    <a:pt x="355" y="412"/>
                    <a:pt x="352" y="411"/>
                  </a:cubicBezTo>
                  <a:cubicBezTo>
                    <a:pt x="348" y="408"/>
                    <a:pt x="343" y="410"/>
                    <a:pt x="339" y="410"/>
                  </a:cubicBezTo>
                  <a:cubicBezTo>
                    <a:pt x="338" y="408"/>
                    <a:pt x="338" y="407"/>
                    <a:pt x="337" y="405"/>
                  </a:cubicBezTo>
                  <a:cubicBezTo>
                    <a:pt x="337" y="403"/>
                    <a:pt x="337" y="400"/>
                    <a:pt x="338" y="398"/>
                  </a:cubicBezTo>
                  <a:cubicBezTo>
                    <a:pt x="338" y="396"/>
                    <a:pt x="339" y="389"/>
                    <a:pt x="337" y="388"/>
                  </a:cubicBezTo>
                  <a:cubicBezTo>
                    <a:pt x="335" y="387"/>
                    <a:pt x="324" y="387"/>
                    <a:pt x="324" y="390"/>
                  </a:cubicBezTo>
                  <a:cubicBezTo>
                    <a:pt x="324" y="390"/>
                    <a:pt x="323" y="390"/>
                    <a:pt x="322" y="390"/>
                  </a:cubicBezTo>
                  <a:cubicBezTo>
                    <a:pt x="322" y="388"/>
                    <a:pt x="324" y="385"/>
                    <a:pt x="323" y="383"/>
                  </a:cubicBezTo>
                  <a:cubicBezTo>
                    <a:pt x="322" y="383"/>
                    <a:pt x="321" y="382"/>
                    <a:pt x="321" y="382"/>
                  </a:cubicBezTo>
                  <a:cubicBezTo>
                    <a:pt x="319" y="381"/>
                    <a:pt x="317" y="383"/>
                    <a:pt x="316" y="382"/>
                  </a:cubicBezTo>
                  <a:cubicBezTo>
                    <a:pt x="313" y="379"/>
                    <a:pt x="316" y="379"/>
                    <a:pt x="318" y="379"/>
                  </a:cubicBezTo>
                  <a:cubicBezTo>
                    <a:pt x="318" y="376"/>
                    <a:pt x="321" y="367"/>
                    <a:pt x="317" y="365"/>
                  </a:cubicBezTo>
                  <a:cubicBezTo>
                    <a:pt x="315" y="364"/>
                    <a:pt x="308" y="364"/>
                    <a:pt x="309" y="367"/>
                  </a:cubicBezTo>
                  <a:cubicBezTo>
                    <a:pt x="308" y="368"/>
                    <a:pt x="307" y="368"/>
                    <a:pt x="306" y="367"/>
                  </a:cubicBezTo>
                  <a:cubicBezTo>
                    <a:pt x="306" y="363"/>
                    <a:pt x="309" y="362"/>
                    <a:pt x="309" y="357"/>
                  </a:cubicBezTo>
                  <a:cubicBezTo>
                    <a:pt x="308" y="357"/>
                    <a:pt x="307" y="357"/>
                    <a:pt x="306" y="357"/>
                  </a:cubicBezTo>
                  <a:cubicBezTo>
                    <a:pt x="306" y="359"/>
                    <a:pt x="306" y="360"/>
                    <a:pt x="306" y="361"/>
                  </a:cubicBezTo>
                  <a:cubicBezTo>
                    <a:pt x="305" y="361"/>
                    <a:pt x="304" y="361"/>
                    <a:pt x="303" y="361"/>
                  </a:cubicBezTo>
                  <a:cubicBezTo>
                    <a:pt x="303" y="358"/>
                    <a:pt x="297" y="358"/>
                    <a:pt x="294" y="359"/>
                  </a:cubicBezTo>
                  <a:cubicBezTo>
                    <a:pt x="296" y="360"/>
                    <a:pt x="295" y="362"/>
                    <a:pt x="295" y="364"/>
                  </a:cubicBezTo>
                  <a:cubicBezTo>
                    <a:pt x="293" y="364"/>
                    <a:pt x="291" y="366"/>
                    <a:pt x="290" y="368"/>
                  </a:cubicBezTo>
                  <a:cubicBezTo>
                    <a:pt x="288" y="370"/>
                    <a:pt x="285" y="370"/>
                    <a:pt x="283" y="370"/>
                  </a:cubicBezTo>
                  <a:cubicBezTo>
                    <a:pt x="283" y="370"/>
                    <a:pt x="282" y="371"/>
                    <a:pt x="282" y="371"/>
                  </a:cubicBezTo>
                  <a:cubicBezTo>
                    <a:pt x="278" y="371"/>
                    <a:pt x="274" y="371"/>
                    <a:pt x="269" y="371"/>
                  </a:cubicBezTo>
                  <a:cubicBezTo>
                    <a:pt x="269" y="372"/>
                    <a:pt x="270" y="374"/>
                    <a:pt x="268" y="375"/>
                  </a:cubicBezTo>
                  <a:cubicBezTo>
                    <a:pt x="268" y="374"/>
                    <a:pt x="267" y="372"/>
                    <a:pt x="268" y="372"/>
                  </a:cubicBezTo>
                  <a:cubicBezTo>
                    <a:pt x="263" y="372"/>
                    <a:pt x="264" y="367"/>
                    <a:pt x="264" y="364"/>
                  </a:cubicBezTo>
                  <a:cubicBezTo>
                    <a:pt x="260" y="363"/>
                    <a:pt x="253" y="364"/>
                    <a:pt x="249" y="361"/>
                  </a:cubicBezTo>
                  <a:cubicBezTo>
                    <a:pt x="247" y="359"/>
                    <a:pt x="246" y="356"/>
                    <a:pt x="242" y="357"/>
                  </a:cubicBezTo>
                  <a:cubicBezTo>
                    <a:pt x="242" y="359"/>
                    <a:pt x="244" y="368"/>
                    <a:pt x="242" y="368"/>
                  </a:cubicBezTo>
                  <a:cubicBezTo>
                    <a:pt x="238" y="369"/>
                    <a:pt x="234" y="368"/>
                    <a:pt x="231" y="368"/>
                  </a:cubicBezTo>
                  <a:cubicBezTo>
                    <a:pt x="230" y="365"/>
                    <a:pt x="232" y="362"/>
                    <a:pt x="232" y="359"/>
                  </a:cubicBezTo>
                  <a:cubicBezTo>
                    <a:pt x="238" y="359"/>
                    <a:pt x="238" y="354"/>
                    <a:pt x="235" y="350"/>
                  </a:cubicBezTo>
                  <a:cubicBezTo>
                    <a:pt x="234" y="349"/>
                    <a:pt x="232" y="349"/>
                    <a:pt x="231" y="348"/>
                  </a:cubicBezTo>
                  <a:cubicBezTo>
                    <a:pt x="229" y="346"/>
                    <a:pt x="231" y="343"/>
                    <a:pt x="231" y="341"/>
                  </a:cubicBezTo>
                  <a:cubicBezTo>
                    <a:pt x="229" y="340"/>
                    <a:pt x="226" y="338"/>
                    <a:pt x="224" y="338"/>
                  </a:cubicBezTo>
                  <a:cubicBezTo>
                    <a:pt x="224" y="337"/>
                    <a:pt x="224" y="336"/>
                    <a:pt x="224" y="335"/>
                  </a:cubicBezTo>
                  <a:cubicBezTo>
                    <a:pt x="230" y="335"/>
                    <a:pt x="234" y="338"/>
                    <a:pt x="236" y="344"/>
                  </a:cubicBezTo>
                  <a:cubicBezTo>
                    <a:pt x="238" y="349"/>
                    <a:pt x="244" y="345"/>
                    <a:pt x="244" y="352"/>
                  </a:cubicBezTo>
                  <a:cubicBezTo>
                    <a:pt x="246" y="353"/>
                    <a:pt x="247" y="352"/>
                    <a:pt x="247" y="350"/>
                  </a:cubicBezTo>
                  <a:cubicBezTo>
                    <a:pt x="253" y="349"/>
                    <a:pt x="258" y="351"/>
                    <a:pt x="260" y="357"/>
                  </a:cubicBezTo>
                  <a:cubicBezTo>
                    <a:pt x="263" y="364"/>
                    <a:pt x="271" y="355"/>
                    <a:pt x="264" y="352"/>
                  </a:cubicBezTo>
                  <a:cubicBezTo>
                    <a:pt x="260" y="351"/>
                    <a:pt x="259" y="344"/>
                    <a:pt x="263" y="341"/>
                  </a:cubicBezTo>
                  <a:cubicBezTo>
                    <a:pt x="265" y="338"/>
                    <a:pt x="274" y="342"/>
                    <a:pt x="273" y="337"/>
                  </a:cubicBezTo>
                  <a:cubicBezTo>
                    <a:pt x="270" y="337"/>
                    <a:pt x="269" y="334"/>
                    <a:pt x="268" y="332"/>
                  </a:cubicBezTo>
                  <a:cubicBezTo>
                    <a:pt x="268" y="331"/>
                    <a:pt x="267" y="330"/>
                    <a:pt x="267" y="329"/>
                  </a:cubicBezTo>
                  <a:cubicBezTo>
                    <a:pt x="267" y="326"/>
                    <a:pt x="265" y="327"/>
                    <a:pt x="263" y="326"/>
                  </a:cubicBezTo>
                  <a:cubicBezTo>
                    <a:pt x="263" y="327"/>
                    <a:pt x="265" y="334"/>
                    <a:pt x="264" y="335"/>
                  </a:cubicBezTo>
                  <a:cubicBezTo>
                    <a:pt x="264" y="336"/>
                    <a:pt x="260" y="331"/>
                    <a:pt x="257" y="331"/>
                  </a:cubicBezTo>
                  <a:cubicBezTo>
                    <a:pt x="257" y="329"/>
                    <a:pt x="257" y="327"/>
                    <a:pt x="257" y="324"/>
                  </a:cubicBezTo>
                  <a:cubicBezTo>
                    <a:pt x="257" y="325"/>
                    <a:pt x="256" y="325"/>
                    <a:pt x="256" y="325"/>
                  </a:cubicBezTo>
                  <a:cubicBezTo>
                    <a:pt x="255" y="328"/>
                    <a:pt x="251" y="326"/>
                    <a:pt x="248" y="326"/>
                  </a:cubicBezTo>
                  <a:cubicBezTo>
                    <a:pt x="243" y="325"/>
                    <a:pt x="243" y="329"/>
                    <a:pt x="242" y="333"/>
                  </a:cubicBezTo>
                  <a:cubicBezTo>
                    <a:pt x="241" y="333"/>
                    <a:pt x="239" y="333"/>
                    <a:pt x="238" y="333"/>
                  </a:cubicBezTo>
                  <a:cubicBezTo>
                    <a:pt x="237" y="330"/>
                    <a:pt x="233" y="331"/>
                    <a:pt x="231" y="331"/>
                  </a:cubicBezTo>
                  <a:cubicBezTo>
                    <a:pt x="227" y="331"/>
                    <a:pt x="229" y="326"/>
                    <a:pt x="229" y="324"/>
                  </a:cubicBezTo>
                  <a:cubicBezTo>
                    <a:pt x="226" y="324"/>
                    <a:pt x="226" y="322"/>
                    <a:pt x="225" y="320"/>
                  </a:cubicBezTo>
                  <a:cubicBezTo>
                    <a:pt x="226" y="320"/>
                    <a:pt x="226" y="320"/>
                    <a:pt x="226" y="320"/>
                  </a:cubicBezTo>
                  <a:cubicBezTo>
                    <a:pt x="227" y="319"/>
                    <a:pt x="227" y="319"/>
                    <a:pt x="228" y="318"/>
                  </a:cubicBezTo>
                  <a:cubicBezTo>
                    <a:pt x="228" y="316"/>
                    <a:pt x="229" y="315"/>
                    <a:pt x="231" y="315"/>
                  </a:cubicBezTo>
                  <a:cubicBezTo>
                    <a:pt x="232" y="312"/>
                    <a:pt x="230" y="313"/>
                    <a:pt x="227" y="313"/>
                  </a:cubicBezTo>
                  <a:cubicBezTo>
                    <a:pt x="224" y="313"/>
                    <a:pt x="223" y="311"/>
                    <a:pt x="221" y="310"/>
                  </a:cubicBezTo>
                  <a:cubicBezTo>
                    <a:pt x="221" y="307"/>
                    <a:pt x="220" y="307"/>
                    <a:pt x="218" y="305"/>
                  </a:cubicBezTo>
                  <a:cubicBezTo>
                    <a:pt x="216" y="304"/>
                    <a:pt x="217" y="301"/>
                    <a:pt x="217" y="298"/>
                  </a:cubicBezTo>
                  <a:cubicBezTo>
                    <a:pt x="217" y="297"/>
                    <a:pt x="219" y="289"/>
                    <a:pt x="219" y="289"/>
                  </a:cubicBezTo>
                  <a:cubicBezTo>
                    <a:pt x="220" y="289"/>
                    <a:pt x="221" y="289"/>
                    <a:pt x="222" y="289"/>
                  </a:cubicBezTo>
                  <a:cubicBezTo>
                    <a:pt x="222" y="284"/>
                    <a:pt x="223" y="279"/>
                    <a:pt x="223" y="273"/>
                  </a:cubicBezTo>
                  <a:cubicBezTo>
                    <a:pt x="218" y="273"/>
                    <a:pt x="217" y="272"/>
                    <a:pt x="218" y="266"/>
                  </a:cubicBezTo>
                  <a:cubicBezTo>
                    <a:pt x="220" y="266"/>
                    <a:pt x="220" y="264"/>
                    <a:pt x="221" y="263"/>
                  </a:cubicBezTo>
                  <a:cubicBezTo>
                    <a:pt x="223" y="265"/>
                    <a:pt x="225" y="270"/>
                    <a:pt x="229" y="270"/>
                  </a:cubicBezTo>
                  <a:cubicBezTo>
                    <a:pt x="232" y="270"/>
                    <a:pt x="235" y="268"/>
                    <a:pt x="238" y="269"/>
                  </a:cubicBezTo>
                  <a:cubicBezTo>
                    <a:pt x="241" y="270"/>
                    <a:pt x="243" y="272"/>
                    <a:pt x="245" y="269"/>
                  </a:cubicBezTo>
                  <a:cubicBezTo>
                    <a:pt x="247" y="265"/>
                    <a:pt x="252" y="264"/>
                    <a:pt x="250" y="259"/>
                  </a:cubicBezTo>
                  <a:cubicBezTo>
                    <a:pt x="250" y="259"/>
                    <a:pt x="248" y="258"/>
                    <a:pt x="247" y="258"/>
                  </a:cubicBezTo>
                  <a:cubicBezTo>
                    <a:pt x="246" y="256"/>
                    <a:pt x="247" y="252"/>
                    <a:pt x="247" y="250"/>
                  </a:cubicBezTo>
                  <a:cubicBezTo>
                    <a:pt x="247" y="245"/>
                    <a:pt x="241" y="242"/>
                    <a:pt x="238" y="239"/>
                  </a:cubicBezTo>
                  <a:cubicBezTo>
                    <a:pt x="235" y="236"/>
                    <a:pt x="241" y="234"/>
                    <a:pt x="242" y="230"/>
                  </a:cubicBezTo>
                  <a:cubicBezTo>
                    <a:pt x="242" y="225"/>
                    <a:pt x="242" y="223"/>
                    <a:pt x="248" y="222"/>
                  </a:cubicBezTo>
                  <a:cubicBezTo>
                    <a:pt x="248" y="221"/>
                    <a:pt x="247" y="219"/>
                    <a:pt x="247" y="217"/>
                  </a:cubicBezTo>
                  <a:cubicBezTo>
                    <a:pt x="243" y="216"/>
                    <a:pt x="243" y="211"/>
                    <a:pt x="244" y="207"/>
                  </a:cubicBezTo>
                  <a:cubicBezTo>
                    <a:pt x="249" y="192"/>
                    <a:pt x="271" y="203"/>
                    <a:pt x="281" y="202"/>
                  </a:cubicBezTo>
                  <a:cubicBezTo>
                    <a:pt x="282" y="194"/>
                    <a:pt x="278" y="179"/>
                    <a:pt x="284" y="172"/>
                  </a:cubicBezTo>
                  <a:cubicBezTo>
                    <a:pt x="288" y="172"/>
                    <a:pt x="291" y="173"/>
                    <a:pt x="291" y="167"/>
                  </a:cubicBezTo>
                  <a:cubicBezTo>
                    <a:pt x="290" y="167"/>
                    <a:pt x="289" y="167"/>
                    <a:pt x="287" y="167"/>
                  </a:cubicBezTo>
                  <a:cubicBezTo>
                    <a:pt x="286" y="164"/>
                    <a:pt x="280" y="164"/>
                    <a:pt x="278" y="164"/>
                  </a:cubicBezTo>
                  <a:cubicBezTo>
                    <a:pt x="272" y="164"/>
                    <a:pt x="268" y="160"/>
                    <a:pt x="262" y="160"/>
                  </a:cubicBezTo>
                  <a:cubicBezTo>
                    <a:pt x="261" y="152"/>
                    <a:pt x="271" y="156"/>
                    <a:pt x="275" y="155"/>
                  </a:cubicBezTo>
                  <a:cubicBezTo>
                    <a:pt x="275" y="153"/>
                    <a:pt x="277" y="149"/>
                    <a:pt x="280" y="149"/>
                  </a:cubicBezTo>
                  <a:cubicBezTo>
                    <a:pt x="280" y="148"/>
                    <a:pt x="280" y="146"/>
                    <a:pt x="281" y="146"/>
                  </a:cubicBezTo>
                  <a:cubicBezTo>
                    <a:pt x="282" y="143"/>
                    <a:pt x="281" y="142"/>
                    <a:pt x="279" y="142"/>
                  </a:cubicBezTo>
                  <a:cubicBezTo>
                    <a:pt x="280" y="139"/>
                    <a:pt x="277" y="136"/>
                    <a:pt x="278" y="133"/>
                  </a:cubicBezTo>
                  <a:cubicBezTo>
                    <a:pt x="280" y="133"/>
                    <a:pt x="281" y="133"/>
                    <a:pt x="282" y="133"/>
                  </a:cubicBezTo>
                  <a:cubicBezTo>
                    <a:pt x="283" y="129"/>
                    <a:pt x="279" y="126"/>
                    <a:pt x="281" y="123"/>
                  </a:cubicBezTo>
                  <a:cubicBezTo>
                    <a:pt x="284" y="118"/>
                    <a:pt x="284" y="114"/>
                    <a:pt x="285" y="109"/>
                  </a:cubicBezTo>
                  <a:cubicBezTo>
                    <a:pt x="287" y="103"/>
                    <a:pt x="283" y="105"/>
                    <a:pt x="280" y="103"/>
                  </a:cubicBezTo>
                  <a:cubicBezTo>
                    <a:pt x="275" y="101"/>
                    <a:pt x="280" y="95"/>
                    <a:pt x="283" y="96"/>
                  </a:cubicBezTo>
                  <a:cubicBezTo>
                    <a:pt x="285" y="87"/>
                    <a:pt x="297" y="78"/>
                    <a:pt x="305" y="78"/>
                  </a:cubicBezTo>
                  <a:cubicBezTo>
                    <a:pt x="306" y="74"/>
                    <a:pt x="299" y="73"/>
                    <a:pt x="297" y="73"/>
                  </a:cubicBezTo>
                  <a:cubicBezTo>
                    <a:pt x="294" y="73"/>
                    <a:pt x="292" y="73"/>
                    <a:pt x="290" y="73"/>
                  </a:cubicBezTo>
                  <a:cubicBezTo>
                    <a:pt x="287" y="73"/>
                    <a:pt x="286" y="70"/>
                    <a:pt x="282" y="70"/>
                  </a:cubicBezTo>
                  <a:cubicBezTo>
                    <a:pt x="282" y="66"/>
                    <a:pt x="285" y="66"/>
                    <a:pt x="288" y="66"/>
                  </a:cubicBezTo>
                  <a:cubicBezTo>
                    <a:pt x="289" y="61"/>
                    <a:pt x="289" y="60"/>
                    <a:pt x="293" y="59"/>
                  </a:cubicBezTo>
                  <a:cubicBezTo>
                    <a:pt x="293" y="57"/>
                    <a:pt x="293" y="55"/>
                    <a:pt x="294" y="53"/>
                  </a:cubicBezTo>
                  <a:cubicBezTo>
                    <a:pt x="297" y="54"/>
                    <a:pt x="303" y="48"/>
                    <a:pt x="304" y="45"/>
                  </a:cubicBezTo>
                  <a:cubicBezTo>
                    <a:pt x="305" y="41"/>
                    <a:pt x="298" y="31"/>
                    <a:pt x="305" y="31"/>
                  </a:cubicBezTo>
                  <a:cubicBezTo>
                    <a:pt x="305" y="29"/>
                    <a:pt x="305" y="27"/>
                    <a:pt x="305" y="26"/>
                  </a:cubicBezTo>
                  <a:cubicBezTo>
                    <a:pt x="303" y="25"/>
                    <a:pt x="304" y="20"/>
                    <a:pt x="304" y="18"/>
                  </a:cubicBezTo>
                  <a:cubicBezTo>
                    <a:pt x="305" y="18"/>
                    <a:pt x="306" y="18"/>
                    <a:pt x="307" y="18"/>
                  </a:cubicBezTo>
                  <a:cubicBezTo>
                    <a:pt x="307" y="18"/>
                    <a:pt x="305" y="13"/>
                    <a:pt x="305" y="13"/>
                  </a:cubicBezTo>
                  <a:cubicBezTo>
                    <a:pt x="305" y="13"/>
                    <a:pt x="298" y="11"/>
                    <a:pt x="295" y="11"/>
                  </a:cubicBezTo>
                  <a:cubicBezTo>
                    <a:pt x="295" y="14"/>
                    <a:pt x="295" y="16"/>
                    <a:pt x="294" y="17"/>
                  </a:cubicBezTo>
                  <a:cubicBezTo>
                    <a:pt x="295" y="16"/>
                    <a:pt x="295" y="14"/>
                    <a:pt x="295" y="11"/>
                  </a:cubicBezTo>
                  <a:cubicBezTo>
                    <a:pt x="295" y="12"/>
                    <a:pt x="294" y="12"/>
                    <a:pt x="294" y="12"/>
                  </a:cubicBezTo>
                  <a:cubicBezTo>
                    <a:pt x="287" y="22"/>
                    <a:pt x="288" y="4"/>
                    <a:pt x="288" y="1"/>
                  </a:cubicBezTo>
                  <a:cubicBezTo>
                    <a:pt x="281" y="0"/>
                    <a:pt x="283" y="2"/>
                    <a:pt x="280" y="7"/>
                  </a:cubicBezTo>
                  <a:cubicBezTo>
                    <a:pt x="278" y="11"/>
                    <a:pt x="273" y="12"/>
                    <a:pt x="271" y="16"/>
                  </a:cubicBezTo>
                  <a:cubicBezTo>
                    <a:pt x="266" y="22"/>
                    <a:pt x="255" y="11"/>
                    <a:pt x="252" y="22"/>
                  </a:cubicBezTo>
                  <a:cubicBezTo>
                    <a:pt x="254" y="22"/>
                    <a:pt x="255" y="24"/>
                    <a:pt x="255" y="26"/>
                  </a:cubicBezTo>
                  <a:cubicBezTo>
                    <a:pt x="255" y="30"/>
                    <a:pt x="255" y="29"/>
                    <a:pt x="251" y="30"/>
                  </a:cubicBezTo>
                  <a:cubicBezTo>
                    <a:pt x="251" y="31"/>
                    <a:pt x="252" y="33"/>
                    <a:pt x="251" y="35"/>
                  </a:cubicBezTo>
                  <a:cubicBezTo>
                    <a:pt x="251" y="34"/>
                    <a:pt x="249" y="36"/>
                    <a:pt x="249" y="36"/>
                  </a:cubicBezTo>
                  <a:cubicBezTo>
                    <a:pt x="245" y="39"/>
                    <a:pt x="241" y="39"/>
                    <a:pt x="237" y="37"/>
                  </a:cubicBezTo>
                  <a:cubicBezTo>
                    <a:pt x="237" y="36"/>
                    <a:pt x="237" y="35"/>
                    <a:pt x="237" y="34"/>
                  </a:cubicBezTo>
                  <a:cubicBezTo>
                    <a:pt x="237" y="34"/>
                    <a:pt x="237" y="34"/>
                    <a:pt x="236" y="34"/>
                  </a:cubicBezTo>
                  <a:cubicBezTo>
                    <a:pt x="236" y="37"/>
                    <a:pt x="234" y="40"/>
                    <a:pt x="237" y="42"/>
                  </a:cubicBezTo>
                  <a:cubicBezTo>
                    <a:pt x="240" y="44"/>
                    <a:pt x="239" y="46"/>
                    <a:pt x="235" y="47"/>
                  </a:cubicBezTo>
                  <a:cubicBezTo>
                    <a:pt x="231" y="49"/>
                    <a:pt x="230" y="59"/>
                    <a:pt x="227" y="49"/>
                  </a:cubicBezTo>
                  <a:cubicBezTo>
                    <a:pt x="224" y="50"/>
                    <a:pt x="221" y="48"/>
                    <a:pt x="218" y="48"/>
                  </a:cubicBezTo>
                  <a:cubicBezTo>
                    <a:pt x="214" y="49"/>
                    <a:pt x="214" y="51"/>
                    <a:pt x="212" y="54"/>
                  </a:cubicBezTo>
                  <a:cubicBezTo>
                    <a:pt x="210" y="55"/>
                    <a:pt x="211" y="60"/>
                    <a:pt x="209" y="60"/>
                  </a:cubicBezTo>
                  <a:cubicBezTo>
                    <a:pt x="206" y="60"/>
                    <a:pt x="204" y="58"/>
                    <a:pt x="201" y="58"/>
                  </a:cubicBezTo>
                  <a:cubicBezTo>
                    <a:pt x="200" y="60"/>
                    <a:pt x="201" y="61"/>
                    <a:pt x="202" y="63"/>
                  </a:cubicBezTo>
                  <a:cubicBezTo>
                    <a:pt x="203" y="65"/>
                    <a:pt x="201" y="67"/>
                    <a:pt x="200" y="69"/>
                  </a:cubicBezTo>
                  <a:cubicBezTo>
                    <a:pt x="200" y="72"/>
                    <a:pt x="201" y="77"/>
                    <a:pt x="205" y="78"/>
                  </a:cubicBezTo>
                  <a:cubicBezTo>
                    <a:pt x="205" y="80"/>
                    <a:pt x="203" y="81"/>
                    <a:pt x="202" y="83"/>
                  </a:cubicBezTo>
                  <a:cubicBezTo>
                    <a:pt x="198" y="80"/>
                    <a:pt x="196" y="78"/>
                    <a:pt x="191" y="78"/>
                  </a:cubicBezTo>
                  <a:cubicBezTo>
                    <a:pt x="190" y="78"/>
                    <a:pt x="179" y="74"/>
                    <a:pt x="179" y="74"/>
                  </a:cubicBezTo>
                  <a:cubicBezTo>
                    <a:pt x="179" y="75"/>
                    <a:pt x="179" y="76"/>
                    <a:pt x="179" y="76"/>
                  </a:cubicBezTo>
                  <a:cubicBezTo>
                    <a:pt x="176" y="78"/>
                    <a:pt x="171" y="76"/>
                    <a:pt x="168" y="76"/>
                  </a:cubicBezTo>
                  <a:cubicBezTo>
                    <a:pt x="167" y="73"/>
                    <a:pt x="163" y="67"/>
                    <a:pt x="159" y="68"/>
                  </a:cubicBezTo>
                  <a:cubicBezTo>
                    <a:pt x="158" y="70"/>
                    <a:pt x="153" y="68"/>
                    <a:pt x="152" y="67"/>
                  </a:cubicBezTo>
                  <a:cubicBezTo>
                    <a:pt x="149" y="64"/>
                    <a:pt x="148" y="61"/>
                    <a:pt x="143" y="62"/>
                  </a:cubicBezTo>
                  <a:cubicBezTo>
                    <a:pt x="143" y="66"/>
                    <a:pt x="142" y="69"/>
                    <a:pt x="142" y="73"/>
                  </a:cubicBezTo>
                  <a:cubicBezTo>
                    <a:pt x="141" y="77"/>
                    <a:pt x="145" y="80"/>
                    <a:pt x="144" y="84"/>
                  </a:cubicBezTo>
                  <a:cubicBezTo>
                    <a:pt x="141" y="86"/>
                    <a:pt x="140" y="88"/>
                    <a:pt x="141" y="91"/>
                  </a:cubicBezTo>
                  <a:cubicBezTo>
                    <a:pt x="143" y="95"/>
                    <a:pt x="142" y="97"/>
                    <a:pt x="143" y="101"/>
                  </a:cubicBezTo>
                  <a:cubicBezTo>
                    <a:pt x="143" y="102"/>
                    <a:pt x="143" y="108"/>
                    <a:pt x="139" y="106"/>
                  </a:cubicBezTo>
                  <a:cubicBezTo>
                    <a:pt x="136" y="104"/>
                    <a:pt x="139" y="101"/>
                    <a:pt x="133" y="102"/>
                  </a:cubicBezTo>
                  <a:cubicBezTo>
                    <a:pt x="133" y="103"/>
                    <a:pt x="133" y="105"/>
                    <a:pt x="133" y="106"/>
                  </a:cubicBezTo>
                  <a:cubicBezTo>
                    <a:pt x="126" y="106"/>
                    <a:pt x="116" y="103"/>
                    <a:pt x="109" y="106"/>
                  </a:cubicBezTo>
                  <a:cubicBezTo>
                    <a:pt x="110" y="108"/>
                    <a:pt x="111" y="110"/>
                    <a:pt x="109" y="111"/>
                  </a:cubicBezTo>
                  <a:cubicBezTo>
                    <a:pt x="106" y="113"/>
                    <a:pt x="102" y="113"/>
                    <a:pt x="101" y="111"/>
                  </a:cubicBezTo>
                  <a:cubicBezTo>
                    <a:pt x="96" y="105"/>
                    <a:pt x="89" y="104"/>
                    <a:pt x="82" y="105"/>
                  </a:cubicBezTo>
                  <a:cubicBezTo>
                    <a:pt x="84" y="105"/>
                    <a:pt x="83" y="110"/>
                    <a:pt x="83" y="112"/>
                  </a:cubicBezTo>
                  <a:cubicBezTo>
                    <a:pt x="82" y="112"/>
                    <a:pt x="81" y="112"/>
                    <a:pt x="80" y="112"/>
                  </a:cubicBezTo>
                  <a:cubicBezTo>
                    <a:pt x="80" y="116"/>
                    <a:pt x="78" y="120"/>
                    <a:pt x="74" y="120"/>
                  </a:cubicBezTo>
                  <a:cubicBezTo>
                    <a:pt x="71" y="120"/>
                    <a:pt x="65" y="121"/>
                    <a:pt x="64" y="124"/>
                  </a:cubicBezTo>
                  <a:cubicBezTo>
                    <a:pt x="59" y="123"/>
                    <a:pt x="56" y="127"/>
                    <a:pt x="60" y="131"/>
                  </a:cubicBezTo>
                  <a:cubicBezTo>
                    <a:pt x="57" y="131"/>
                    <a:pt x="54" y="133"/>
                    <a:pt x="50" y="132"/>
                  </a:cubicBezTo>
                  <a:cubicBezTo>
                    <a:pt x="50" y="130"/>
                    <a:pt x="50" y="127"/>
                    <a:pt x="47" y="126"/>
                  </a:cubicBezTo>
                  <a:cubicBezTo>
                    <a:pt x="45" y="126"/>
                    <a:pt x="40" y="125"/>
                    <a:pt x="39" y="128"/>
                  </a:cubicBezTo>
                  <a:cubicBezTo>
                    <a:pt x="37" y="131"/>
                    <a:pt x="40" y="131"/>
                    <a:pt x="35" y="132"/>
                  </a:cubicBezTo>
                  <a:cubicBezTo>
                    <a:pt x="32" y="132"/>
                    <a:pt x="32" y="134"/>
                    <a:pt x="32" y="137"/>
                  </a:cubicBezTo>
                  <a:cubicBezTo>
                    <a:pt x="28" y="137"/>
                    <a:pt x="28" y="134"/>
                    <a:pt x="24" y="134"/>
                  </a:cubicBezTo>
                  <a:cubicBezTo>
                    <a:pt x="24" y="138"/>
                    <a:pt x="34" y="144"/>
                    <a:pt x="31" y="148"/>
                  </a:cubicBezTo>
                  <a:cubicBezTo>
                    <a:pt x="28" y="150"/>
                    <a:pt x="27" y="149"/>
                    <a:pt x="28" y="154"/>
                  </a:cubicBezTo>
                  <a:cubicBezTo>
                    <a:pt x="28" y="156"/>
                    <a:pt x="31" y="159"/>
                    <a:pt x="32" y="155"/>
                  </a:cubicBezTo>
                  <a:cubicBezTo>
                    <a:pt x="39" y="154"/>
                    <a:pt x="42" y="166"/>
                    <a:pt x="41" y="171"/>
                  </a:cubicBezTo>
                  <a:cubicBezTo>
                    <a:pt x="37" y="171"/>
                    <a:pt x="34" y="171"/>
                    <a:pt x="31" y="172"/>
                  </a:cubicBezTo>
                  <a:cubicBezTo>
                    <a:pt x="29" y="177"/>
                    <a:pt x="35" y="176"/>
                    <a:pt x="38" y="178"/>
                  </a:cubicBezTo>
                  <a:cubicBezTo>
                    <a:pt x="42" y="181"/>
                    <a:pt x="35" y="187"/>
                    <a:pt x="32" y="188"/>
                  </a:cubicBezTo>
                  <a:cubicBezTo>
                    <a:pt x="32" y="190"/>
                    <a:pt x="32" y="192"/>
                    <a:pt x="32" y="194"/>
                  </a:cubicBezTo>
                  <a:cubicBezTo>
                    <a:pt x="28" y="194"/>
                    <a:pt x="26" y="192"/>
                    <a:pt x="23" y="192"/>
                  </a:cubicBezTo>
                  <a:cubicBezTo>
                    <a:pt x="23" y="192"/>
                    <a:pt x="23" y="193"/>
                    <a:pt x="23" y="193"/>
                  </a:cubicBezTo>
                  <a:cubicBezTo>
                    <a:pt x="25" y="193"/>
                    <a:pt x="25" y="195"/>
                    <a:pt x="26" y="196"/>
                  </a:cubicBezTo>
                  <a:cubicBezTo>
                    <a:pt x="21" y="195"/>
                    <a:pt x="8" y="197"/>
                    <a:pt x="10" y="205"/>
                  </a:cubicBezTo>
                  <a:cubicBezTo>
                    <a:pt x="11" y="205"/>
                    <a:pt x="13" y="205"/>
                    <a:pt x="14" y="205"/>
                  </a:cubicBezTo>
                  <a:cubicBezTo>
                    <a:pt x="16" y="205"/>
                    <a:pt x="20" y="205"/>
                    <a:pt x="20" y="205"/>
                  </a:cubicBezTo>
                  <a:cubicBezTo>
                    <a:pt x="20" y="205"/>
                    <a:pt x="16" y="205"/>
                    <a:pt x="14" y="205"/>
                  </a:cubicBezTo>
                  <a:cubicBezTo>
                    <a:pt x="16" y="206"/>
                    <a:pt x="17" y="206"/>
                    <a:pt x="20" y="209"/>
                  </a:cubicBezTo>
                  <a:cubicBezTo>
                    <a:pt x="22" y="211"/>
                    <a:pt x="26" y="216"/>
                    <a:pt x="22" y="217"/>
                  </a:cubicBezTo>
                  <a:cubicBezTo>
                    <a:pt x="23" y="220"/>
                    <a:pt x="20" y="225"/>
                    <a:pt x="20" y="228"/>
                  </a:cubicBezTo>
                  <a:cubicBezTo>
                    <a:pt x="24" y="229"/>
                    <a:pt x="27" y="231"/>
                    <a:pt x="26" y="236"/>
                  </a:cubicBezTo>
                  <a:cubicBezTo>
                    <a:pt x="25" y="235"/>
                    <a:pt x="24" y="236"/>
                    <a:pt x="24" y="237"/>
                  </a:cubicBezTo>
                  <a:cubicBezTo>
                    <a:pt x="23" y="239"/>
                    <a:pt x="19" y="238"/>
                    <a:pt x="18" y="238"/>
                  </a:cubicBezTo>
                  <a:cubicBezTo>
                    <a:pt x="18" y="242"/>
                    <a:pt x="24" y="241"/>
                    <a:pt x="22" y="245"/>
                  </a:cubicBezTo>
                  <a:cubicBezTo>
                    <a:pt x="22" y="245"/>
                    <a:pt x="22" y="245"/>
                    <a:pt x="21" y="245"/>
                  </a:cubicBezTo>
                  <a:cubicBezTo>
                    <a:pt x="21" y="248"/>
                    <a:pt x="22" y="253"/>
                    <a:pt x="20" y="255"/>
                  </a:cubicBezTo>
                  <a:cubicBezTo>
                    <a:pt x="17" y="257"/>
                    <a:pt x="18" y="258"/>
                    <a:pt x="17" y="261"/>
                  </a:cubicBezTo>
                  <a:cubicBezTo>
                    <a:pt x="14" y="262"/>
                    <a:pt x="13" y="259"/>
                    <a:pt x="10" y="258"/>
                  </a:cubicBezTo>
                  <a:cubicBezTo>
                    <a:pt x="11" y="259"/>
                    <a:pt x="10" y="261"/>
                    <a:pt x="11" y="262"/>
                  </a:cubicBezTo>
                  <a:cubicBezTo>
                    <a:pt x="10" y="262"/>
                    <a:pt x="10" y="262"/>
                    <a:pt x="9" y="262"/>
                  </a:cubicBezTo>
                  <a:cubicBezTo>
                    <a:pt x="10" y="262"/>
                    <a:pt x="10" y="262"/>
                    <a:pt x="10" y="263"/>
                  </a:cubicBezTo>
                  <a:cubicBezTo>
                    <a:pt x="7" y="263"/>
                    <a:pt x="0" y="261"/>
                    <a:pt x="2" y="266"/>
                  </a:cubicBezTo>
                  <a:cubicBezTo>
                    <a:pt x="5" y="267"/>
                    <a:pt x="4" y="269"/>
                    <a:pt x="5" y="270"/>
                  </a:cubicBezTo>
                  <a:cubicBezTo>
                    <a:pt x="7" y="270"/>
                    <a:pt x="10" y="269"/>
                    <a:pt x="11" y="270"/>
                  </a:cubicBezTo>
                  <a:cubicBezTo>
                    <a:pt x="13" y="271"/>
                    <a:pt x="13" y="273"/>
                    <a:pt x="14" y="274"/>
                  </a:cubicBezTo>
                  <a:cubicBezTo>
                    <a:pt x="16" y="275"/>
                    <a:pt x="18" y="273"/>
                    <a:pt x="20" y="275"/>
                  </a:cubicBezTo>
                  <a:cubicBezTo>
                    <a:pt x="20" y="276"/>
                    <a:pt x="20" y="280"/>
                    <a:pt x="20" y="281"/>
                  </a:cubicBezTo>
                  <a:cubicBezTo>
                    <a:pt x="21" y="283"/>
                    <a:pt x="22" y="283"/>
                    <a:pt x="22" y="285"/>
                  </a:cubicBezTo>
                  <a:cubicBezTo>
                    <a:pt x="23" y="289"/>
                    <a:pt x="23" y="292"/>
                    <a:pt x="28" y="292"/>
                  </a:cubicBezTo>
                  <a:cubicBezTo>
                    <a:pt x="29" y="294"/>
                    <a:pt x="26" y="294"/>
                    <a:pt x="26" y="296"/>
                  </a:cubicBezTo>
                  <a:cubicBezTo>
                    <a:pt x="26" y="297"/>
                    <a:pt x="27" y="300"/>
                    <a:pt x="27" y="301"/>
                  </a:cubicBezTo>
                  <a:cubicBezTo>
                    <a:pt x="28" y="303"/>
                    <a:pt x="28" y="304"/>
                    <a:pt x="29" y="305"/>
                  </a:cubicBezTo>
                  <a:cubicBezTo>
                    <a:pt x="30" y="307"/>
                    <a:pt x="32" y="306"/>
                    <a:pt x="31" y="309"/>
                  </a:cubicBezTo>
                  <a:cubicBezTo>
                    <a:pt x="31" y="309"/>
                    <a:pt x="30" y="309"/>
                    <a:pt x="30" y="309"/>
                  </a:cubicBezTo>
                  <a:cubicBezTo>
                    <a:pt x="30" y="310"/>
                    <a:pt x="30" y="311"/>
                    <a:pt x="30" y="311"/>
                  </a:cubicBezTo>
                  <a:cubicBezTo>
                    <a:pt x="35" y="311"/>
                    <a:pt x="31" y="321"/>
                    <a:pt x="30" y="323"/>
                  </a:cubicBezTo>
                  <a:cubicBezTo>
                    <a:pt x="33" y="326"/>
                    <a:pt x="39" y="332"/>
                    <a:pt x="40" y="336"/>
                  </a:cubicBezTo>
                  <a:cubicBezTo>
                    <a:pt x="41" y="337"/>
                    <a:pt x="41" y="339"/>
                    <a:pt x="42" y="341"/>
                  </a:cubicBezTo>
                  <a:cubicBezTo>
                    <a:pt x="42" y="342"/>
                    <a:pt x="43" y="342"/>
                    <a:pt x="43" y="344"/>
                  </a:cubicBezTo>
                  <a:cubicBezTo>
                    <a:pt x="44" y="347"/>
                    <a:pt x="43" y="350"/>
                    <a:pt x="43" y="353"/>
                  </a:cubicBezTo>
                  <a:cubicBezTo>
                    <a:pt x="45" y="353"/>
                    <a:pt x="49" y="353"/>
                    <a:pt x="48" y="356"/>
                  </a:cubicBezTo>
                  <a:cubicBezTo>
                    <a:pt x="41" y="358"/>
                    <a:pt x="46" y="361"/>
                    <a:pt x="47" y="366"/>
                  </a:cubicBezTo>
                  <a:cubicBezTo>
                    <a:pt x="48" y="370"/>
                    <a:pt x="47" y="374"/>
                    <a:pt x="47" y="378"/>
                  </a:cubicBezTo>
                  <a:cubicBezTo>
                    <a:pt x="46" y="378"/>
                    <a:pt x="41" y="380"/>
                    <a:pt x="41" y="380"/>
                  </a:cubicBezTo>
                  <a:cubicBezTo>
                    <a:pt x="41" y="382"/>
                    <a:pt x="44" y="382"/>
                    <a:pt x="45" y="383"/>
                  </a:cubicBezTo>
                  <a:cubicBezTo>
                    <a:pt x="47" y="385"/>
                    <a:pt x="47" y="384"/>
                    <a:pt x="48" y="387"/>
                  </a:cubicBezTo>
                  <a:cubicBezTo>
                    <a:pt x="48" y="389"/>
                    <a:pt x="49" y="391"/>
                    <a:pt x="50" y="393"/>
                  </a:cubicBezTo>
                  <a:cubicBezTo>
                    <a:pt x="51" y="396"/>
                    <a:pt x="51" y="397"/>
                    <a:pt x="51" y="400"/>
                  </a:cubicBezTo>
                  <a:cubicBezTo>
                    <a:pt x="51" y="402"/>
                    <a:pt x="51" y="404"/>
                    <a:pt x="51" y="407"/>
                  </a:cubicBezTo>
                  <a:cubicBezTo>
                    <a:pt x="51" y="409"/>
                    <a:pt x="51" y="411"/>
                    <a:pt x="51" y="413"/>
                  </a:cubicBezTo>
                  <a:cubicBezTo>
                    <a:pt x="52" y="415"/>
                    <a:pt x="54" y="414"/>
                    <a:pt x="56" y="416"/>
                  </a:cubicBezTo>
                  <a:cubicBezTo>
                    <a:pt x="52" y="419"/>
                    <a:pt x="56" y="424"/>
                    <a:pt x="58" y="428"/>
                  </a:cubicBezTo>
                  <a:cubicBezTo>
                    <a:pt x="59" y="434"/>
                    <a:pt x="59" y="439"/>
                    <a:pt x="62" y="444"/>
                  </a:cubicBezTo>
                  <a:cubicBezTo>
                    <a:pt x="65" y="445"/>
                    <a:pt x="67" y="446"/>
                    <a:pt x="67" y="44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16" name="Freeform 10"/>
            <p:cNvSpPr>
              <a:spLocks/>
            </p:cNvSpPr>
            <p:nvPr/>
          </p:nvSpPr>
          <p:spPr bwMode="auto">
            <a:xfrm>
              <a:off x="7045326" y="-2414588"/>
              <a:ext cx="519113" cy="627063"/>
            </a:xfrm>
            <a:custGeom>
              <a:avLst/>
              <a:gdLst>
                <a:gd name="T0" fmla="*/ 208 w 223"/>
                <a:gd name="T1" fmla="*/ 243 h 269"/>
                <a:gd name="T2" fmla="*/ 205 w 223"/>
                <a:gd name="T3" fmla="*/ 224 h 269"/>
                <a:gd name="T4" fmla="*/ 196 w 223"/>
                <a:gd name="T5" fmla="*/ 210 h 269"/>
                <a:gd name="T6" fmla="*/ 191 w 223"/>
                <a:gd name="T7" fmla="*/ 196 h 269"/>
                <a:gd name="T8" fmla="*/ 187 w 223"/>
                <a:gd name="T9" fmla="*/ 200 h 269"/>
                <a:gd name="T10" fmla="*/ 182 w 223"/>
                <a:gd name="T11" fmla="*/ 200 h 269"/>
                <a:gd name="T12" fmla="*/ 180 w 223"/>
                <a:gd name="T13" fmla="*/ 195 h 269"/>
                <a:gd name="T14" fmla="*/ 177 w 223"/>
                <a:gd name="T15" fmla="*/ 194 h 269"/>
                <a:gd name="T16" fmla="*/ 174 w 223"/>
                <a:gd name="T17" fmla="*/ 194 h 269"/>
                <a:gd name="T18" fmla="*/ 167 w 223"/>
                <a:gd name="T19" fmla="*/ 194 h 269"/>
                <a:gd name="T20" fmla="*/ 164 w 223"/>
                <a:gd name="T21" fmla="*/ 190 h 269"/>
                <a:gd name="T22" fmla="*/ 168 w 223"/>
                <a:gd name="T23" fmla="*/ 186 h 269"/>
                <a:gd name="T24" fmla="*/ 171 w 223"/>
                <a:gd name="T25" fmla="*/ 182 h 269"/>
                <a:gd name="T26" fmla="*/ 170 w 223"/>
                <a:gd name="T27" fmla="*/ 175 h 269"/>
                <a:gd name="T28" fmla="*/ 177 w 223"/>
                <a:gd name="T29" fmla="*/ 171 h 269"/>
                <a:gd name="T30" fmla="*/ 182 w 223"/>
                <a:gd name="T31" fmla="*/ 172 h 269"/>
                <a:gd name="T32" fmla="*/ 183 w 223"/>
                <a:gd name="T33" fmla="*/ 109 h 269"/>
                <a:gd name="T34" fmla="*/ 196 w 223"/>
                <a:gd name="T35" fmla="*/ 84 h 269"/>
                <a:gd name="T36" fmla="*/ 219 w 223"/>
                <a:gd name="T37" fmla="*/ 55 h 269"/>
                <a:gd name="T38" fmla="*/ 217 w 223"/>
                <a:gd name="T39" fmla="*/ 49 h 269"/>
                <a:gd name="T40" fmla="*/ 215 w 223"/>
                <a:gd name="T41" fmla="*/ 44 h 269"/>
                <a:gd name="T42" fmla="*/ 193 w 223"/>
                <a:gd name="T43" fmla="*/ 22 h 269"/>
                <a:gd name="T44" fmla="*/ 173 w 223"/>
                <a:gd name="T45" fmla="*/ 0 h 269"/>
                <a:gd name="T46" fmla="*/ 174 w 223"/>
                <a:gd name="T47" fmla="*/ 31 h 269"/>
                <a:gd name="T48" fmla="*/ 165 w 223"/>
                <a:gd name="T49" fmla="*/ 35 h 269"/>
                <a:gd name="T50" fmla="*/ 161 w 223"/>
                <a:gd name="T51" fmla="*/ 47 h 269"/>
                <a:gd name="T52" fmla="*/ 150 w 223"/>
                <a:gd name="T53" fmla="*/ 53 h 269"/>
                <a:gd name="T54" fmla="*/ 145 w 223"/>
                <a:gd name="T55" fmla="*/ 65 h 269"/>
                <a:gd name="T56" fmla="*/ 127 w 223"/>
                <a:gd name="T57" fmla="*/ 58 h 269"/>
                <a:gd name="T58" fmla="*/ 127 w 223"/>
                <a:gd name="T59" fmla="*/ 82 h 269"/>
                <a:gd name="T60" fmla="*/ 118 w 223"/>
                <a:gd name="T61" fmla="*/ 90 h 269"/>
                <a:gd name="T62" fmla="*/ 111 w 223"/>
                <a:gd name="T63" fmla="*/ 93 h 269"/>
                <a:gd name="T64" fmla="*/ 75 w 223"/>
                <a:gd name="T65" fmla="*/ 87 h 269"/>
                <a:gd name="T66" fmla="*/ 54 w 223"/>
                <a:gd name="T67" fmla="*/ 107 h 269"/>
                <a:gd name="T68" fmla="*/ 54 w 223"/>
                <a:gd name="T69" fmla="*/ 86 h 269"/>
                <a:gd name="T70" fmla="*/ 47 w 223"/>
                <a:gd name="T71" fmla="*/ 75 h 269"/>
                <a:gd name="T72" fmla="*/ 15 w 223"/>
                <a:gd name="T73" fmla="*/ 70 h 269"/>
                <a:gd name="T74" fmla="*/ 0 w 223"/>
                <a:gd name="T75" fmla="*/ 69 h 269"/>
                <a:gd name="T76" fmla="*/ 7 w 223"/>
                <a:gd name="T77" fmla="*/ 81 h 269"/>
                <a:gd name="T78" fmla="*/ 7 w 223"/>
                <a:gd name="T79" fmla="*/ 102 h 269"/>
                <a:gd name="T80" fmla="*/ 6 w 223"/>
                <a:gd name="T81" fmla="*/ 118 h 269"/>
                <a:gd name="T82" fmla="*/ 34 w 223"/>
                <a:gd name="T83" fmla="*/ 123 h 269"/>
                <a:gd name="T84" fmla="*/ 58 w 223"/>
                <a:gd name="T85" fmla="*/ 130 h 269"/>
                <a:gd name="T86" fmla="*/ 64 w 223"/>
                <a:gd name="T87" fmla="*/ 150 h 269"/>
                <a:gd name="T88" fmla="*/ 74 w 223"/>
                <a:gd name="T89" fmla="*/ 193 h 269"/>
                <a:gd name="T90" fmla="*/ 103 w 223"/>
                <a:gd name="T91" fmla="*/ 220 h 269"/>
                <a:gd name="T92" fmla="*/ 114 w 223"/>
                <a:gd name="T93" fmla="*/ 251 h 269"/>
                <a:gd name="T94" fmla="*/ 122 w 223"/>
                <a:gd name="T95" fmla="*/ 228 h 269"/>
                <a:gd name="T96" fmla="*/ 146 w 223"/>
                <a:gd name="T97" fmla="*/ 238 h 269"/>
                <a:gd name="T98" fmla="*/ 157 w 223"/>
                <a:gd name="T99" fmla="*/ 224 h 269"/>
                <a:gd name="T100" fmla="*/ 163 w 223"/>
                <a:gd name="T101" fmla="*/ 252 h 269"/>
                <a:gd name="T102" fmla="*/ 174 w 223"/>
                <a:gd name="T103" fmla="*/ 257 h 269"/>
                <a:gd name="T104" fmla="*/ 197 w 223"/>
                <a:gd name="T105" fmla="*/ 245 h 269"/>
                <a:gd name="T106" fmla="*/ 208 w 223"/>
                <a:gd name="T107" fmla="*/ 247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3" h="269">
                  <a:moveTo>
                    <a:pt x="208" y="247"/>
                  </a:moveTo>
                  <a:cubicBezTo>
                    <a:pt x="208" y="246"/>
                    <a:pt x="209" y="245"/>
                    <a:pt x="208" y="244"/>
                  </a:cubicBezTo>
                  <a:cubicBezTo>
                    <a:pt x="208" y="243"/>
                    <a:pt x="208" y="243"/>
                    <a:pt x="208" y="243"/>
                  </a:cubicBezTo>
                  <a:cubicBezTo>
                    <a:pt x="207" y="241"/>
                    <a:pt x="207" y="240"/>
                    <a:pt x="207" y="239"/>
                  </a:cubicBezTo>
                  <a:cubicBezTo>
                    <a:pt x="207" y="238"/>
                    <a:pt x="207" y="238"/>
                    <a:pt x="207" y="237"/>
                  </a:cubicBezTo>
                  <a:cubicBezTo>
                    <a:pt x="207" y="233"/>
                    <a:pt x="207" y="228"/>
                    <a:pt x="205" y="224"/>
                  </a:cubicBezTo>
                  <a:cubicBezTo>
                    <a:pt x="205" y="223"/>
                    <a:pt x="205" y="223"/>
                    <a:pt x="204" y="223"/>
                  </a:cubicBezTo>
                  <a:cubicBezTo>
                    <a:pt x="204" y="223"/>
                    <a:pt x="204" y="222"/>
                    <a:pt x="204" y="222"/>
                  </a:cubicBezTo>
                  <a:cubicBezTo>
                    <a:pt x="202" y="218"/>
                    <a:pt x="200" y="213"/>
                    <a:pt x="196" y="210"/>
                  </a:cubicBezTo>
                  <a:cubicBezTo>
                    <a:pt x="193" y="206"/>
                    <a:pt x="194" y="203"/>
                    <a:pt x="193" y="199"/>
                  </a:cubicBezTo>
                  <a:cubicBezTo>
                    <a:pt x="193" y="199"/>
                    <a:pt x="192" y="197"/>
                    <a:pt x="191" y="196"/>
                  </a:cubicBezTo>
                  <a:cubicBezTo>
                    <a:pt x="191" y="196"/>
                    <a:pt x="191" y="196"/>
                    <a:pt x="191" y="196"/>
                  </a:cubicBezTo>
                  <a:cubicBezTo>
                    <a:pt x="190" y="197"/>
                    <a:pt x="190" y="196"/>
                    <a:pt x="190" y="196"/>
                  </a:cubicBezTo>
                  <a:cubicBezTo>
                    <a:pt x="189" y="196"/>
                    <a:pt x="188" y="196"/>
                    <a:pt x="187" y="197"/>
                  </a:cubicBezTo>
                  <a:cubicBezTo>
                    <a:pt x="185" y="198"/>
                    <a:pt x="187" y="198"/>
                    <a:pt x="187" y="200"/>
                  </a:cubicBezTo>
                  <a:cubicBezTo>
                    <a:pt x="187" y="201"/>
                    <a:pt x="184" y="202"/>
                    <a:pt x="182" y="202"/>
                  </a:cubicBezTo>
                  <a:cubicBezTo>
                    <a:pt x="182" y="201"/>
                    <a:pt x="183" y="201"/>
                    <a:pt x="182" y="201"/>
                  </a:cubicBezTo>
                  <a:cubicBezTo>
                    <a:pt x="182" y="201"/>
                    <a:pt x="182" y="200"/>
                    <a:pt x="182" y="200"/>
                  </a:cubicBezTo>
                  <a:cubicBezTo>
                    <a:pt x="181" y="199"/>
                    <a:pt x="180" y="199"/>
                    <a:pt x="180" y="198"/>
                  </a:cubicBezTo>
                  <a:cubicBezTo>
                    <a:pt x="179" y="198"/>
                    <a:pt x="179" y="197"/>
                    <a:pt x="180" y="196"/>
                  </a:cubicBezTo>
                  <a:cubicBezTo>
                    <a:pt x="180" y="196"/>
                    <a:pt x="180" y="196"/>
                    <a:pt x="180" y="195"/>
                  </a:cubicBezTo>
                  <a:cubicBezTo>
                    <a:pt x="180" y="195"/>
                    <a:pt x="179" y="195"/>
                    <a:pt x="179" y="195"/>
                  </a:cubicBezTo>
                  <a:cubicBezTo>
                    <a:pt x="178" y="194"/>
                    <a:pt x="179" y="194"/>
                    <a:pt x="178" y="194"/>
                  </a:cubicBezTo>
                  <a:cubicBezTo>
                    <a:pt x="178" y="194"/>
                    <a:pt x="177" y="194"/>
                    <a:pt x="177" y="194"/>
                  </a:cubicBezTo>
                  <a:cubicBezTo>
                    <a:pt x="176" y="194"/>
                    <a:pt x="175" y="193"/>
                    <a:pt x="175" y="193"/>
                  </a:cubicBezTo>
                  <a:cubicBezTo>
                    <a:pt x="174" y="192"/>
                    <a:pt x="173" y="192"/>
                    <a:pt x="174" y="193"/>
                  </a:cubicBezTo>
                  <a:cubicBezTo>
                    <a:pt x="175" y="193"/>
                    <a:pt x="174" y="194"/>
                    <a:pt x="174" y="194"/>
                  </a:cubicBezTo>
                  <a:cubicBezTo>
                    <a:pt x="173" y="194"/>
                    <a:pt x="173" y="194"/>
                    <a:pt x="172" y="194"/>
                  </a:cubicBezTo>
                  <a:cubicBezTo>
                    <a:pt x="171" y="194"/>
                    <a:pt x="171" y="194"/>
                    <a:pt x="170" y="194"/>
                  </a:cubicBezTo>
                  <a:cubicBezTo>
                    <a:pt x="169" y="194"/>
                    <a:pt x="168" y="194"/>
                    <a:pt x="167" y="194"/>
                  </a:cubicBezTo>
                  <a:cubicBezTo>
                    <a:pt x="166" y="195"/>
                    <a:pt x="167" y="194"/>
                    <a:pt x="167" y="193"/>
                  </a:cubicBezTo>
                  <a:cubicBezTo>
                    <a:pt x="167" y="193"/>
                    <a:pt x="166" y="192"/>
                    <a:pt x="166" y="192"/>
                  </a:cubicBezTo>
                  <a:cubicBezTo>
                    <a:pt x="165" y="191"/>
                    <a:pt x="164" y="191"/>
                    <a:pt x="164" y="190"/>
                  </a:cubicBezTo>
                  <a:cubicBezTo>
                    <a:pt x="164" y="188"/>
                    <a:pt x="165" y="189"/>
                    <a:pt x="166" y="188"/>
                  </a:cubicBezTo>
                  <a:cubicBezTo>
                    <a:pt x="166" y="188"/>
                    <a:pt x="166" y="187"/>
                    <a:pt x="167" y="186"/>
                  </a:cubicBezTo>
                  <a:cubicBezTo>
                    <a:pt x="167" y="186"/>
                    <a:pt x="168" y="186"/>
                    <a:pt x="168" y="186"/>
                  </a:cubicBezTo>
                  <a:cubicBezTo>
                    <a:pt x="169" y="185"/>
                    <a:pt x="169" y="185"/>
                    <a:pt x="169" y="184"/>
                  </a:cubicBezTo>
                  <a:cubicBezTo>
                    <a:pt x="170" y="184"/>
                    <a:pt x="170" y="184"/>
                    <a:pt x="171" y="183"/>
                  </a:cubicBezTo>
                  <a:cubicBezTo>
                    <a:pt x="171" y="183"/>
                    <a:pt x="171" y="182"/>
                    <a:pt x="171" y="182"/>
                  </a:cubicBezTo>
                  <a:cubicBezTo>
                    <a:pt x="171" y="181"/>
                    <a:pt x="171" y="181"/>
                    <a:pt x="171" y="181"/>
                  </a:cubicBezTo>
                  <a:cubicBezTo>
                    <a:pt x="170" y="180"/>
                    <a:pt x="172" y="179"/>
                    <a:pt x="171" y="178"/>
                  </a:cubicBezTo>
                  <a:cubicBezTo>
                    <a:pt x="170" y="178"/>
                    <a:pt x="170" y="175"/>
                    <a:pt x="170" y="175"/>
                  </a:cubicBezTo>
                  <a:cubicBezTo>
                    <a:pt x="171" y="174"/>
                    <a:pt x="172" y="173"/>
                    <a:pt x="173" y="173"/>
                  </a:cubicBezTo>
                  <a:cubicBezTo>
                    <a:pt x="174" y="172"/>
                    <a:pt x="175" y="173"/>
                    <a:pt x="175" y="173"/>
                  </a:cubicBezTo>
                  <a:cubicBezTo>
                    <a:pt x="176" y="173"/>
                    <a:pt x="176" y="171"/>
                    <a:pt x="177" y="171"/>
                  </a:cubicBezTo>
                  <a:cubicBezTo>
                    <a:pt x="178" y="170"/>
                    <a:pt x="179" y="170"/>
                    <a:pt x="180" y="171"/>
                  </a:cubicBezTo>
                  <a:cubicBezTo>
                    <a:pt x="181" y="171"/>
                    <a:pt x="181" y="171"/>
                    <a:pt x="181" y="171"/>
                  </a:cubicBezTo>
                  <a:cubicBezTo>
                    <a:pt x="181" y="171"/>
                    <a:pt x="181" y="172"/>
                    <a:pt x="182" y="172"/>
                  </a:cubicBezTo>
                  <a:cubicBezTo>
                    <a:pt x="181" y="161"/>
                    <a:pt x="181" y="144"/>
                    <a:pt x="179" y="136"/>
                  </a:cubicBezTo>
                  <a:cubicBezTo>
                    <a:pt x="176" y="128"/>
                    <a:pt x="179" y="117"/>
                    <a:pt x="182" y="109"/>
                  </a:cubicBezTo>
                  <a:cubicBezTo>
                    <a:pt x="183" y="109"/>
                    <a:pt x="183" y="109"/>
                    <a:pt x="183" y="109"/>
                  </a:cubicBezTo>
                  <a:cubicBezTo>
                    <a:pt x="185" y="106"/>
                    <a:pt x="185" y="103"/>
                    <a:pt x="187" y="101"/>
                  </a:cubicBezTo>
                  <a:cubicBezTo>
                    <a:pt x="189" y="99"/>
                    <a:pt x="190" y="97"/>
                    <a:pt x="190" y="94"/>
                  </a:cubicBezTo>
                  <a:cubicBezTo>
                    <a:pt x="191" y="90"/>
                    <a:pt x="189" y="84"/>
                    <a:pt x="196" y="84"/>
                  </a:cubicBezTo>
                  <a:cubicBezTo>
                    <a:pt x="196" y="82"/>
                    <a:pt x="198" y="82"/>
                    <a:pt x="199" y="79"/>
                  </a:cubicBezTo>
                  <a:cubicBezTo>
                    <a:pt x="199" y="76"/>
                    <a:pt x="203" y="76"/>
                    <a:pt x="205" y="76"/>
                  </a:cubicBezTo>
                  <a:cubicBezTo>
                    <a:pt x="206" y="67"/>
                    <a:pt x="215" y="63"/>
                    <a:pt x="219" y="55"/>
                  </a:cubicBezTo>
                  <a:cubicBezTo>
                    <a:pt x="219" y="54"/>
                    <a:pt x="221" y="53"/>
                    <a:pt x="223" y="52"/>
                  </a:cubicBezTo>
                  <a:cubicBezTo>
                    <a:pt x="221" y="51"/>
                    <a:pt x="220" y="49"/>
                    <a:pt x="219" y="48"/>
                  </a:cubicBezTo>
                  <a:cubicBezTo>
                    <a:pt x="218" y="48"/>
                    <a:pt x="218" y="49"/>
                    <a:pt x="217" y="49"/>
                  </a:cubicBezTo>
                  <a:cubicBezTo>
                    <a:pt x="218" y="49"/>
                    <a:pt x="218" y="48"/>
                    <a:pt x="219" y="48"/>
                  </a:cubicBezTo>
                  <a:cubicBezTo>
                    <a:pt x="219" y="47"/>
                    <a:pt x="219" y="47"/>
                    <a:pt x="219" y="47"/>
                  </a:cubicBezTo>
                  <a:cubicBezTo>
                    <a:pt x="217" y="48"/>
                    <a:pt x="215" y="49"/>
                    <a:pt x="215" y="44"/>
                  </a:cubicBezTo>
                  <a:cubicBezTo>
                    <a:pt x="211" y="43"/>
                    <a:pt x="207" y="44"/>
                    <a:pt x="205" y="41"/>
                  </a:cubicBezTo>
                  <a:cubicBezTo>
                    <a:pt x="202" y="37"/>
                    <a:pt x="198" y="35"/>
                    <a:pt x="193" y="35"/>
                  </a:cubicBezTo>
                  <a:cubicBezTo>
                    <a:pt x="193" y="31"/>
                    <a:pt x="193" y="27"/>
                    <a:pt x="193" y="22"/>
                  </a:cubicBezTo>
                  <a:cubicBezTo>
                    <a:pt x="193" y="19"/>
                    <a:pt x="188" y="17"/>
                    <a:pt x="186" y="15"/>
                  </a:cubicBezTo>
                  <a:cubicBezTo>
                    <a:pt x="183" y="13"/>
                    <a:pt x="180" y="9"/>
                    <a:pt x="177" y="6"/>
                  </a:cubicBezTo>
                  <a:cubicBezTo>
                    <a:pt x="176" y="5"/>
                    <a:pt x="175" y="3"/>
                    <a:pt x="173" y="0"/>
                  </a:cubicBezTo>
                  <a:cubicBezTo>
                    <a:pt x="173" y="4"/>
                    <a:pt x="170" y="12"/>
                    <a:pt x="167" y="14"/>
                  </a:cubicBezTo>
                  <a:cubicBezTo>
                    <a:pt x="169" y="17"/>
                    <a:pt x="171" y="21"/>
                    <a:pt x="173" y="23"/>
                  </a:cubicBezTo>
                  <a:cubicBezTo>
                    <a:pt x="176" y="25"/>
                    <a:pt x="174" y="28"/>
                    <a:pt x="174" y="31"/>
                  </a:cubicBezTo>
                  <a:cubicBezTo>
                    <a:pt x="174" y="33"/>
                    <a:pt x="175" y="44"/>
                    <a:pt x="173" y="44"/>
                  </a:cubicBezTo>
                  <a:cubicBezTo>
                    <a:pt x="171" y="42"/>
                    <a:pt x="171" y="39"/>
                    <a:pt x="169" y="38"/>
                  </a:cubicBezTo>
                  <a:cubicBezTo>
                    <a:pt x="167" y="38"/>
                    <a:pt x="165" y="37"/>
                    <a:pt x="165" y="35"/>
                  </a:cubicBezTo>
                  <a:cubicBezTo>
                    <a:pt x="163" y="35"/>
                    <a:pt x="161" y="35"/>
                    <a:pt x="160" y="36"/>
                  </a:cubicBezTo>
                  <a:cubicBezTo>
                    <a:pt x="159" y="39"/>
                    <a:pt x="159" y="40"/>
                    <a:pt x="162" y="40"/>
                  </a:cubicBezTo>
                  <a:cubicBezTo>
                    <a:pt x="162" y="42"/>
                    <a:pt x="161" y="45"/>
                    <a:pt x="161" y="47"/>
                  </a:cubicBezTo>
                  <a:cubicBezTo>
                    <a:pt x="159" y="47"/>
                    <a:pt x="157" y="47"/>
                    <a:pt x="155" y="48"/>
                  </a:cubicBezTo>
                  <a:cubicBezTo>
                    <a:pt x="153" y="49"/>
                    <a:pt x="153" y="52"/>
                    <a:pt x="150" y="52"/>
                  </a:cubicBezTo>
                  <a:cubicBezTo>
                    <a:pt x="150" y="52"/>
                    <a:pt x="150" y="52"/>
                    <a:pt x="150" y="53"/>
                  </a:cubicBezTo>
                  <a:cubicBezTo>
                    <a:pt x="154" y="53"/>
                    <a:pt x="155" y="54"/>
                    <a:pt x="155" y="57"/>
                  </a:cubicBezTo>
                  <a:cubicBezTo>
                    <a:pt x="155" y="61"/>
                    <a:pt x="153" y="61"/>
                    <a:pt x="150" y="63"/>
                  </a:cubicBezTo>
                  <a:cubicBezTo>
                    <a:pt x="149" y="64"/>
                    <a:pt x="148" y="67"/>
                    <a:pt x="145" y="65"/>
                  </a:cubicBezTo>
                  <a:cubicBezTo>
                    <a:pt x="144" y="63"/>
                    <a:pt x="144" y="61"/>
                    <a:pt x="144" y="59"/>
                  </a:cubicBezTo>
                  <a:cubicBezTo>
                    <a:pt x="143" y="54"/>
                    <a:pt x="139" y="55"/>
                    <a:pt x="139" y="60"/>
                  </a:cubicBezTo>
                  <a:cubicBezTo>
                    <a:pt x="138" y="64"/>
                    <a:pt x="130" y="59"/>
                    <a:pt x="127" y="58"/>
                  </a:cubicBezTo>
                  <a:cubicBezTo>
                    <a:pt x="126" y="61"/>
                    <a:pt x="126" y="65"/>
                    <a:pt x="125" y="68"/>
                  </a:cubicBezTo>
                  <a:cubicBezTo>
                    <a:pt x="125" y="70"/>
                    <a:pt x="124" y="72"/>
                    <a:pt x="124" y="73"/>
                  </a:cubicBezTo>
                  <a:cubicBezTo>
                    <a:pt x="123" y="76"/>
                    <a:pt x="123" y="82"/>
                    <a:pt x="127" y="82"/>
                  </a:cubicBezTo>
                  <a:cubicBezTo>
                    <a:pt x="127" y="83"/>
                    <a:pt x="125" y="84"/>
                    <a:pt x="125" y="85"/>
                  </a:cubicBezTo>
                  <a:cubicBezTo>
                    <a:pt x="123" y="86"/>
                    <a:pt x="121" y="85"/>
                    <a:pt x="120" y="86"/>
                  </a:cubicBezTo>
                  <a:cubicBezTo>
                    <a:pt x="119" y="87"/>
                    <a:pt x="120" y="89"/>
                    <a:pt x="118" y="90"/>
                  </a:cubicBezTo>
                  <a:cubicBezTo>
                    <a:pt x="118" y="89"/>
                    <a:pt x="117" y="88"/>
                    <a:pt x="116" y="88"/>
                  </a:cubicBezTo>
                  <a:cubicBezTo>
                    <a:pt x="116" y="88"/>
                    <a:pt x="116" y="89"/>
                    <a:pt x="116" y="90"/>
                  </a:cubicBezTo>
                  <a:cubicBezTo>
                    <a:pt x="113" y="92"/>
                    <a:pt x="115" y="94"/>
                    <a:pt x="111" y="93"/>
                  </a:cubicBezTo>
                  <a:cubicBezTo>
                    <a:pt x="108" y="92"/>
                    <a:pt x="105" y="92"/>
                    <a:pt x="103" y="92"/>
                  </a:cubicBezTo>
                  <a:cubicBezTo>
                    <a:pt x="102" y="84"/>
                    <a:pt x="87" y="83"/>
                    <a:pt x="88" y="90"/>
                  </a:cubicBezTo>
                  <a:cubicBezTo>
                    <a:pt x="83" y="90"/>
                    <a:pt x="79" y="89"/>
                    <a:pt x="75" y="87"/>
                  </a:cubicBezTo>
                  <a:cubicBezTo>
                    <a:pt x="70" y="84"/>
                    <a:pt x="69" y="89"/>
                    <a:pt x="66" y="92"/>
                  </a:cubicBezTo>
                  <a:cubicBezTo>
                    <a:pt x="64" y="95"/>
                    <a:pt x="59" y="97"/>
                    <a:pt x="59" y="101"/>
                  </a:cubicBezTo>
                  <a:cubicBezTo>
                    <a:pt x="59" y="106"/>
                    <a:pt x="59" y="107"/>
                    <a:pt x="54" y="107"/>
                  </a:cubicBezTo>
                  <a:cubicBezTo>
                    <a:pt x="54" y="104"/>
                    <a:pt x="54" y="102"/>
                    <a:pt x="52" y="100"/>
                  </a:cubicBezTo>
                  <a:cubicBezTo>
                    <a:pt x="51" y="99"/>
                    <a:pt x="48" y="97"/>
                    <a:pt x="48" y="96"/>
                  </a:cubicBezTo>
                  <a:cubicBezTo>
                    <a:pt x="49" y="92"/>
                    <a:pt x="53" y="90"/>
                    <a:pt x="54" y="86"/>
                  </a:cubicBezTo>
                  <a:cubicBezTo>
                    <a:pt x="54" y="85"/>
                    <a:pt x="54" y="82"/>
                    <a:pt x="52" y="82"/>
                  </a:cubicBezTo>
                  <a:cubicBezTo>
                    <a:pt x="50" y="82"/>
                    <a:pt x="52" y="84"/>
                    <a:pt x="51" y="85"/>
                  </a:cubicBezTo>
                  <a:cubicBezTo>
                    <a:pt x="45" y="90"/>
                    <a:pt x="47" y="76"/>
                    <a:pt x="47" y="75"/>
                  </a:cubicBezTo>
                  <a:cubicBezTo>
                    <a:pt x="43" y="71"/>
                    <a:pt x="43" y="82"/>
                    <a:pt x="37" y="73"/>
                  </a:cubicBezTo>
                  <a:cubicBezTo>
                    <a:pt x="34" y="67"/>
                    <a:pt x="24" y="67"/>
                    <a:pt x="18" y="67"/>
                  </a:cubicBezTo>
                  <a:cubicBezTo>
                    <a:pt x="17" y="68"/>
                    <a:pt x="16" y="69"/>
                    <a:pt x="15" y="70"/>
                  </a:cubicBezTo>
                  <a:cubicBezTo>
                    <a:pt x="10" y="73"/>
                    <a:pt x="6" y="68"/>
                    <a:pt x="1" y="67"/>
                  </a:cubicBezTo>
                  <a:cubicBezTo>
                    <a:pt x="1" y="67"/>
                    <a:pt x="0" y="67"/>
                    <a:pt x="0" y="67"/>
                  </a:cubicBezTo>
                  <a:cubicBezTo>
                    <a:pt x="0" y="67"/>
                    <a:pt x="0" y="68"/>
                    <a:pt x="0" y="69"/>
                  </a:cubicBezTo>
                  <a:cubicBezTo>
                    <a:pt x="0" y="71"/>
                    <a:pt x="0" y="74"/>
                    <a:pt x="3" y="75"/>
                  </a:cubicBezTo>
                  <a:cubicBezTo>
                    <a:pt x="3" y="75"/>
                    <a:pt x="7" y="76"/>
                    <a:pt x="7" y="76"/>
                  </a:cubicBezTo>
                  <a:cubicBezTo>
                    <a:pt x="8" y="78"/>
                    <a:pt x="8" y="80"/>
                    <a:pt x="7" y="81"/>
                  </a:cubicBezTo>
                  <a:cubicBezTo>
                    <a:pt x="1" y="81"/>
                    <a:pt x="3" y="87"/>
                    <a:pt x="3" y="91"/>
                  </a:cubicBezTo>
                  <a:cubicBezTo>
                    <a:pt x="5" y="91"/>
                    <a:pt x="7" y="91"/>
                    <a:pt x="9" y="92"/>
                  </a:cubicBezTo>
                  <a:cubicBezTo>
                    <a:pt x="9" y="96"/>
                    <a:pt x="9" y="98"/>
                    <a:pt x="7" y="102"/>
                  </a:cubicBezTo>
                  <a:cubicBezTo>
                    <a:pt x="5" y="105"/>
                    <a:pt x="7" y="110"/>
                    <a:pt x="7" y="114"/>
                  </a:cubicBezTo>
                  <a:cubicBezTo>
                    <a:pt x="5" y="114"/>
                    <a:pt x="2" y="114"/>
                    <a:pt x="0" y="114"/>
                  </a:cubicBezTo>
                  <a:cubicBezTo>
                    <a:pt x="0" y="117"/>
                    <a:pt x="3" y="118"/>
                    <a:pt x="6" y="118"/>
                  </a:cubicBezTo>
                  <a:cubicBezTo>
                    <a:pt x="5" y="120"/>
                    <a:pt x="6" y="121"/>
                    <a:pt x="6" y="122"/>
                  </a:cubicBezTo>
                  <a:cubicBezTo>
                    <a:pt x="11" y="121"/>
                    <a:pt x="15" y="121"/>
                    <a:pt x="20" y="123"/>
                  </a:cubicBezTo>
                  <a:cubicBezTo>
                    <a:pt x="21" y="115"/>
                    <a:pt x="29" y="121"/>
                    <a:pt x="34" y="123"/>
                  </a:cubicBezTo>
                  <a:cubicBezTo>
                    <a:pt x="33" y="125"/>
                    <a:pt x="34" y="127"/>
                    <a:pt x="34" y="129"/>
                  </a:cubicBezTo>
                  <a:cubicBezTo>
                    <a:pt x="35" y="129"/>
                    <a:pt x="36" y="129"/>
                    <a:pt x="37" y="129"/>
                  </a:cubicBezTo>
                  <a:cubicBezTo>
                    <a:pt x="39" y="139"/>
                    <a:pt x="53" y="129"/>
                    <a:pt x="58" y="130"/>
                  </a:cubicBezTo>
                  <a:cubicBezTo>
                    <a:pt x="58" y="131"/>
                    <a:pt x="58" y="132"/>
                    <a:pt x="58" y="133"/>
                  </a:cubicBezTo>
                  <a:cubicBezTo>
                    <a:pt x="65" y="133"/>
                    <a:pt x="64" y="138"/>
                    <a:pt x="64" y="143"/>
                  </a:cubicBezTo>
                  <a:cubicBezTo>
                    <a:pt x="63" y="145"/>
                    <a:pt x="63" y="148"/>
                    <a:pt x="64" y="150"/>
                  </a:cubicBezTo>
                  <a:cubicBezTo>
                    <a:pt x="65" y="150"/>
                    <a:pt x="69" y="153"/>
                    <a:pt x="69" y="152"/>
                  </a:cubicBezTo>
                  <a:cubicBezTo>
                    <a:pt x="68" y="161"/>
                    <a:pt x="65" y="174"/>
                    <a:pt x="70" y="182"/>
                  </a:cubicBezTo>
                  <a:cubicBezTo>
                    <a:pt x="73" y="186"/>
                    <a:pt x="73" y="189"/>
                    <a:pt x="74" y="193"/>
                  </a:cubicBezTo>
                  <a:cubicBezTo>
                    <a:pt x="76" y="197"/>
                    <a:pt x="82" y="196"/>
                    <a:pt x="85" y="196"/>
                  </a:cubicBezTo>
                  <a:cubicBezTo>
                    <a:pt x="85" y="201"/>
                    <a:pt x="86" y="204"/>
                    <a:pt x="92" y="206"/>
                  </a:cubicBezTo>
                  <a:cubicBezTo>
                    <a:pt x="97" y="209"/>
                    <a:pt x="101" y="215"/>
                    <a:pt x="103" y="220"/>
                  </a:cubicBezTo>
                  <a:cubicBezTo>
                    <a:pt x="105" y="228"/>
                    <a:pt x="89" y="247"/>
                    <a:pt x="104" y="250"/>
                  </a:cubicBezTo>
                  <a:cubicBezTo>
                    <a:pt x="105" y="250"/>
                    <a:pt x="106" y="249"/>
                    <a:pt x="108" y="249"/>
                  </a:cubicBezTo>
                  <a:cubicBezTo>
                    <a:pt x="110" y="249"/>
                    <a:pt x="111" y="251"/>
                    <a:pt x="114" y="251"/>
                  </a:cubicBezTo>
                  <a:cubicBezTo>
                    <a:pt x="114" y="247"/>
                    <a:pt x="112" y="243"/>
                    <a:pt x="112" y="239"/>
                  </a:cubicBezTo>
                  <a:cubicBezTo>
                    <a:pt x="113" y="234"/>
                    <a:pt x="121" y="237"/>
                    <a:pt x="124" y="236"/>
                  </a:cubicBezTo>
                  <a:cubicBezTo>
                    <a:pt x="123" y="234"/>
                    <a:pt x="122" y="231"/>
                    <a:pt x="122" y="228"/>
                  </a:cubicBezTo>
                  <a:cubicBezTo>
                    <a:pt x="123" y="228"/>
                    <a:pt x="124" y="227"/>
                    <a:pt x="124" y="227"/>
                  </a:cubicBezTo>
                  <a:cubicBezTo>
                    <a:pt x="122" y="227"/>
                    <a:pt x="120" y="226"/>
                    <a:pt x="120" y="224"/>
                  </a:cubicBezTo>
                  <a:cubicBezTo>
                    <a:pt x="133" y="221"/>
                    <a:pt x="135" y="238"/>
                    <a:pt x="146" y="238"/>
                  </a:cubicBezTo>
                  <a:cubicBezTo>
                    <a:pt x="148" y="236"/>
                    <a:pt x="146" y="232"/>
                    <a:pt x="148" y="230"/>
                  </a:cubicBezTo>
                  <a:cubicBezTo>
                    <a:pt x="150" y="229"/>
                    <a:pt x="155" y="230"/>
                    <a:pt x="157" y="230"/>
                  </a:cubicBezTo>
                  <a:cubicBezTo>
                    <a:pt x="157" y="228"/>
                    <a:pt x="157" y="226"/>
                    <a:pt x="157" y="224"/>
                  </a:cubicBezTo>
                  <a:cubicBezTo>
                    <a:pt x="161" y="221"/>
                    <a:pt x="165" y="229"/>
                    <a:pt x="169" y="230"/>
                  </a:cubicBezTo>
                  <a:cubicBezTo>
                    <a:pt x="169" y="230"/>
                    <a:pt x="169" y="231"/>
                    <a:pt x="169" y="232"/>
                  </a:cubicBezTo>
                  <a:cubicBezTo>
                    <a:pt x="163" y="234"/>
                    <a:pt x="164" y="247"/>
                    <a:pt x="163" y="252"/>
                  </a:cubicBezTo>
                  <a:cubicBezTo>
                    <a:pt x="163" y="256"/>
                    <a:pt x="159" y="269"/>
                    <a:pt x="167" y="267"/>
                  </a:cubicBezTo>
                  <a:cubicBezTo>
                    <a:pt x="168" y="262"/>
                    <a:pt x="171" y="262"/>
                    <a:pt x="175" y="262"/>
                  </a:cubicBezTo>
                  <a:cubicBezTo>
                    <a:pt x="175" y="260"/>
                    <a:pt x="175" y="259"/>
                    <a:pt x="174" y="257"/>
                  </a:cubicBezTo>
                  <a:cubicBezTo>
                    <a:pt x="178" y="259"/>
                    <a:pt x="187" y="258"/>
                    <a:pt x="190" y="256"/>
                  </a:cubicBezTo>
                  <a:cubicBezTo>
                    <a:pt x="193" y="254"/>
                    <a:pt x="195" y="250"/>
                    <a:pt x="199" y="248"/>
                  </a:cubicBezTo>
                  <a:cubicBezTo>
                    <a:pt x="199" y="247"/>
                    <a:pt x="198" y="246"/>
                    <a:pt x="197" y="245"/>
                  </a:cubicBezTo>
                  <a:cubicBezTo>
                    <a:pt x="198" y="246"/>
                    <a:pt x="199" y="247"/>
                    <a:pt x="199" y="248"/>
                  </a:cubicBezTo>
                  <a:cubicBezTo>
                    <a:pt x="199" y="248"/>
                    <a:pt x="199" y="248"/>
                    <a:pt x="199" y="248"/>
                  </a:cubicBezTo>
                  <a:cubicBezTo>
                    <a:pt x="202" y="247"/>
                    <a:pt x="206" y="249"/>
                    <a:pt x="208" y="24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17" name="Freeform 11"/>
            <p:cNvSpPr>
              <a:spLocks/>
            </p:cNvSpPr>
            <p:nvPr/>
          </p:nvSpPr>
          <p:spPr bwMode="auto">
            <a:xfrm>
              <a:off x="6596063" y="-768350"/>
              <a:ext cx="1455738" cy="1165225"/>
            </a:xfrm>
            <a:custGeom>
              <a:avLst/>
              <a:gdLst>
                <a:gd name="T0" fmla="*/ 78 w 625"/>
                <a:gd name="T1" fmla="*/ 499 h 500"/>
                <a:gd name="T2" fmla="*/ 106 w 625"/>
                <a:gd name="T3" fmla="*/ 472 h 500"/>
                <a:gd name="T4" fmla="*/ 92 w 625"/>
                <a:gd name="T5" fmla="*/ 428 h 500"/>
                <a:gd name="T6" fmla="*/ 128 w 625"/>
                <a:gd name="T7" fmla="*/ 425 h 500"/>
                <a:gd name="T8" fmla="*/ 169 w 625"/>
                <a:gd name="T9" fmla="*/ 405 h 500"/>
                <a:gd name="T10" fmla="*/ 211 w 625"/>
                <a:gd name="T11" fmla="*/ 395 h 500"/>
                <a:gd name="T12" fmla="*/ 227 w 625"/>
                <a:gd name="T13" fmla="*/ 362 h 500"/>
                <a:gd name="T14" fmla="*/ 273 w 625"/>
                <a:gd name="T15" fmla="*/ 372 h 500"/>
                <a:gd name="T16" fmla="*/ 286 w 625"/>
                <a:gd name="T17" fmla="*/ 342 h 500"/>
                <a:gd name="T18" fmla="*/ 305 w 625"/>
                <a:gd name="T19" fmla="*/ 331 h 500"/>
                <a:gd name="T20" fmla="*/ 339 w 625"/>
                <a:gd name="T21" fmla="*/ 310 h 500"/>
                <a:gd name="T22" fmla="*/ 366 w 625"/>
                <a:gd name="T23" fmla="*/ 292 h 500"/>
                <a:gd name="T24" fmla="*/ 390 w 625"/>
                <a:gd name="T25" fmla="*/ 260 h 500"/>
                <a:gd name="T26" fmla="*/ 400 w 625"/>
                <a:gd name="T27" fmla="*/ 219 h 500"/>
                <a:gd name="T28" fmla="*/ 425 w 625"/>
                <a:gd name="T29" fmla="*/ 211 h 500"/>
                <a:gd name="T30" fmla="*/ 441 w 625"/>
                <a:gd name="T31" fmla="*/ 186 h 500"/>
                <a:gd name="T32" fmla="*/ 474 w 625"/>
                <a:gd name="T33" fmla="*/ 209 h 500"/>
                <a:gd name="T34" fmla="*/ 499 w 625"/>
                <a:gd name="T35" fmla="*/ 201 h 500"/>
                <a:gd name="T36" fmla="*/ 518 w 625"/>
                <a:gd name="T37" fmla="*/ 208 h 500"/>
                <a:gd name="T38" fmla="*/ 554 w 625"/>
                <a:gd name="T39" fmla="*/ 223 h 500"/>
                <a:gd name="T40" fmla="*/ 569 w 625"/>
                <a:gd name="T41" fmla="*/ 281 h 500"/>
                <a:gd name="T42" fmla="*/ 580 w 625"/>
                <a:gd name="T43" fmla="*/ 270 h 500"/>
                <a:gd name="T44" fmla="*/ 605 w 625"/>
                <a:gd name="T45" fmla="*/ 234 h 500"/>
                <a:gd name="T46" fmla="*/ 624 w 625"/>
                <a:gd name="T47" fmla="*/ 218 h 500"/>
                <a:gd name="T48" fmla="*/ 592 w 625"/>
                <a:gd name="T49" fmla="*/ 189 h 500"/>
                <a:gd name="T50" fmla="*/ 591 w 625"/>
                <a:gd name="T51" fmla="*/ 155 h 500"/>
                <a:gd name="T52" fmla="*/ 593 w 625"/>
                <a:gd name="T53" fmla="*/ 102 h 500"/>
                <a:gd name="T54" fmla="*/ 608 w 625"/>
                <a:gd name="T55" fmla="*/ 75 h 500"/>
                <a:gd name="T56" fmla="*/ 574 w 625"/>
                <a:gd name="T57" fmla="*/ 52 h 500"/>
                <a:gd name="T58" fmla="*/ 511 w 625"/>
                <a:gd name="T59" fmla="*/ 47 h 500"/>
                <a:gd name="T60" fmla="*/ 478 w 625"/>
                <a:gd name="T61" fmla="*/ 57 h 500"/>
                <a:gd name="T62" fmla="*/ 428 w 625"/>
                <a:gd name="T63" fmla="*/ 47 h 500"/>
                <a:gd name="T64" fmla="*/ 376 w 625"/>
                <a:gd name="T65" fmla="*/ 47 h 500"/>
                <a:gd name="T66" fmla="*/ 336 w 625"/>
                <a:gd name="T67" fmla="*/ 34 h 500"/>
                <a:gd name="T68" fmla="*/ 308 w 625"/>
                <a:gd name="T69" fmla="*/ 68 h 500"/>
                <a:gd name="T70" fmla="*/ 271 w 625"/>
                <a:gd name="T71" fmla="*/ 74 h 500"/>
                <a:gd name="T72" fmla="*/ 208 w 625"/>
                <a:gd name="T73" fmla="*/ 49 h 500"/>
                <a:gd name="T74" fmla="*/ 133 w 625"/>
                <a:gd name="T75" fmla="*/ 7 h 500"/>
                <a:gd name="T76" fmla="*/ 114 w 625"/>
                <a:gd name="T77" fmla="*/ 6 h 500"/>
                <a:gd name="T78" fmla="*/ 113 w 625"/>
                <a:gd name="T79" fmla="*/ 34 h 500"/>
                <a:gd name="T80" fmla="*/ 111 w 625"/>
                <a:gd name="T81" fmla="*/ 49 h 500"/>
                <a:gd name="T82" fmla="*/ 84 w 625"/>
                <a:gd name="T83" fmla="*/ 66 h 500"/>
                <a:gd name="T84" fmla="*/ 77 w 625"/>
                <a:gd name="T85" fmla="*/ 104 h 500"/>
                <a:gd name="T86" fmla="*/ 59 w 625"/>
                <a:gd name="T87" fmla="*/ 123 h 500"/>
                <a:gd name="T88" fmla="*/ 18 w 625"/>
                <a:gd name="T89" fmla="*/ 135 h 500"/>
                <a:gd name="T90" fmla="*/ 6 w 625"/>
                <a:gd name="T91" fmla="*/ 133 h 500"/>
                <a:gd name="T92" fmla="*/ 4 w 625"/>
                <a:gd name="T93" fmla="*/ 152 h 500"/>
                <a:gd name="T94" fmla="*/ 4 w 625"/>
                <a:gd name="T95" fmla="*/ 183 h 500"/>
                <a:gd name="T96" fmla="*/ 7 w 625"/>
                <a:gd name="T97" fmla="*/ 212 h 500"/>
                <a:gd name="T98" fmla="*/ 21 w 625"/>
                <a:gd name="T99" fmla="*/ 213 h 500"/>
                <a:gd name="T100" fmla="*/ 17 w 625"/>
                <a:gd name="T101" fmla="*/ 231 h 500"/>
                <a:gd name="T102" fmla="*/ 10 w 625"/>
                <a:gd name="T103" fmla="*/ 252 h 500"/>
                <a:gd name="T104" fmla="*/ 11 w 625"/>
                <a:gd name="T105" fmla="*/ 270 h 500"/>
                <a:gd name="T106" fmla="*/ 13 w 625"/>
                <a:gd name="T107" fmla="*/ 284 h 500"/>
                <a:gd name="T108" fmla="*/ 24 w 625"/>
                <a:gd name="T109" fmla="*/ 333 h 500"/>
                <a:gd name="T110" fmla="*/ 26 w 625"/>
                <a:gd name="T111" fmla="*/ 368 h 500"/>
                <a:gd name="T112" fmla="*/ 26 w 625"/>
                <a:gd name="T113" fmla="*/ 412 h 500"/>
                <a:gd name="T114" fmla="*/ 29 w 625"/>
                <a:gd name="T115" fmla="*/ 457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25" h="500">
                  <a:moveTo>
                    <a:pt x="51" y="485"/>
                  </a:moveTo>
                  <a:cubicBezTo>
                    <a:pt x="52" y="481"/>
                    <a:pt x="55" y="481"/>
                    <a:pt x="58" y="481"/>
                  </a:cubicBezTo>
                  <a:cubicBezTo>
                    <a:pt x="60" y="487"/>
                    <a:pt x="65" y="490"/>
                    <a:pt x="65" y="497"/>
                  </a:cubicBezTo>
                  <a:cubicBezTo>
                    <a:pt x="70" y="497"/>
                    <a:pt x="75" y="500"/>
                    <a:pt x="80" y="499"/>
                  </a:cubicBezTo>
                  <a:cubicBezTo>
                    <a:pt x="80" y="499"/>
                    <a:pt x="81" y="499"/>
                    <a:pt x="82" y="499"/>
                  </a:cubicBezTo>
                  <a:cubicBezTo>
                    <a:pt x="81" y="499"/>
                    <a:pt x="79" y="499"/>
                    <a:pt x="78" y="499"/>
                  </a:cubicBezTo>
                  <a:cubicBezTo>
                    <a:pt x="76" y="491"/>
                    <a:pt x="89" y="489"/>
                    <a:pt x="94" y="490"/>
                  </a:cubicBezTo>
                  <a:cubicBezTo>
                    <a:pt x="93" y="489"/>
                    <a:pt x="93" y="487"/>
                    <a:pt x="91" y="487"/>
                  </a:cubicBezTo>
                  <a:cubicBezTo>
                    <a:pt x="91" y="487"/>
                    <a:pt x="91" y="486"/>
                    <a:pt x="91" y="486"/>
                  </a:cubicBezTo>
                  <a:cubicBezTo>
                    <a:pt x="94" y="486"/>
                    <a:pt x="96" y="488"/>
                    <a:pt x="100" y="488"/>
                  </a:cubicBezTo>
                  <a:cubicBezTo>
                    <a:pt x="100" y="486"/>
                    <a:pt x="100" y="484"/>
                    <a:pt x="100" y="482"/>
                  </a:cubicBezTo>
                  <a:cubicBezTo>
                    <a:pt x="103" y="481"/>
                    <a:pt x="110" y="475"/>
                    <a:pt x="106" y="472"/>
                  </a:cubicBezTo>
                  <a:cubicBezTo>
                    <a:pt x="103" y="470"/>
                    <a:pt x="97" y="471"/>
                    <a:pt x="99" y="466"/>
                  </a:cubicBezTo>
                  <a:cubicBezTo>
                    <a:pt x="102" y="465"/>
                    <a:pt x="105" y="465"/>
                    <a:pt x="109" y="465"/>
                  </a:cubicBezTo>
                  <a:cubicBezTo>
                    <a:pt x="110" y="460"/>
                    <a:pt x="107" y="448"/>
                    <a:pt x="100" y="449"/>
                  </a:cubicBezTo>
                  <a:cubicBezTo>
                    <a:pt x="99" y="453"/>
                    <a:pt x="96" y="450"/>
                    <a:pt x="96" y="448"/>
                  </a:cubicBezTo>
                  <a:cubicBezTo>
                    <a:pt x="95" y="443"/>
                    <a:pt x="96" y="444"/>
                    <a:pt x="99" y="442"/>
                  </a:cubicBezTo>
                  <a:cubicBezTo>
                    <a:pt x="102" y="438"/>
                    <a:pt x="92" y="432"/>
                    <a:pt x="92" y="428"/>
                  </a:cubicBezTo>
                  <a:cubicBezTo>
                    <a:pt x="96" y="428"/>
                    <a:pt x="96" y="431"/>
                    <a:pt x="100" y="431"/>
                  </a:cubicBezTo>
                  <a:cubicBezTo>
                    <a:pt x="100" y="428"/>
                    <a:pt x="100" y="426"/>
                    <a:pt x="103" y="426"/>
                  </a:cubicBezTo>
                  <a:cubicBezTo>
                    <a:pt x="108" y="425"/>
                    <a:pt x="105" y="425"/>
                    <a:pt x="107" y="422"/>
                  </a:cubicBezTo>
                  <a:cubicBezTo>
                    <a:pt x="108" y="419"/>
                    <a:pt x="113" y="420"/>
                    <a:pt x="115" y="420"/>
                  </a:cubicBezTo>
                  <a:cubicBezTo>
                    <a:pt x="118" y="421"/>
                    <a:pt x="118" y="424"/>
                    <a:pt x="118" y="426"/>
                  </a:cubicBezTo>
                  <a:cubicBezTo>
                    <a:pt x="122" y="427"/>
                    <a:pt x="125" y="425"/>
                    <a:pt x="128" y="425"/>
                  </a:cubicBezTo>
                  <a:cubicBezTo>
                    <a:pt x="124" y="421"/>
                    <a:pt x="127" y="417"/>
                    <a:pt x="132" y="418"/>
                  </a:cubicBezTo>
                  <a:cubicBezTo>
                    <a:pt x="133" y="415"/>
                    <a:pt x="139" y="414"/>
                    <a:pt x="142" y="414"/>
                  </a:cubicBezTo>
                  <a:cubicBezTo>
                    <a:pt x="146" y="414"/>
                    <a:pt x="148" y="410"/>
                    <a:pt x="148" y="406"/>
                  </a:cubicBezTo>
                  <a:cubicBezTo>
                    <a:pt x="149" y="406"/>
                    <a:pt x="150" y="406"/>
                    <a:pt x="151" y="406"/>
                  </a:cubicBezTo>
                  <a:cubicBezTo>
                    <a:pt x="151" y="404"/>
                    <a:pt x="152" y="399"/>
                    <a:pt x="150" y="399"/>
                  </a:cubicBezTo>
                  <a:cubicBezTo>
                    <a:pt x="157" y="398"/>
                    <a:pt x="164" y="399"/>
                    <a:pt x="169" y="405"/>
                  </a:cubicBezTo>
                  <a:cubicBezTo>
                    <a:pt x="170" y="407"/>
                    <a:pt x="174" y="407"/>
                    <a:pt x="177" y="405"/>
                  </a:cubicBezTo>
                  <a:cubicBezTo>
                    <a:pt x="179" y="404"/>
                    <a:pt x="178" y="402"/>
                    <a:pt x="177" y="400"/>
                  </a:cubicBezTo>
                  <a:cubicBezTo>
                    <a:pt x="184" y="397"/>
                    <a:pt x="194" y="400"/>
                    <a:pt x="201" y="400"/>
                  </a:cubicBezTo>
                  <a:cubicBezTo>
                    <a:pt x="201" y="399"/>
                    <a:pt x="201" y="397"/>
                    <a:pt x="201" y="396"/>
                  </a:cubicBezTo>
                  <a:cubicBezTo>
                    <a:pt x="207" y="395"/>
                    <a:pt x="204" y="398"/>
                    <a:pt x="207" y="400"/>
                  </a:cubicBezTo>
                  <a:cubicBezTo>
                    <a:pt x="211" y="402"/>
                    <a:pt x="211" y="396"/>
                    <a:pt x="211" y="395"/>
                  </a:cubicBezTo>
                  <a:cubicBezTo>
                    <a:pt x="210" y="391"/>
                    <a:pt x="211" y="389"/>
                    <a:pt x="209" y="385"/>
                  </a:cubicBezTo>
                  <a:cubicBezTo>
                    <a:pt x="208" y="382"/>
                    <a:pt x="209" y="380"/>
                    <a:pt x="212" y="378"/>
                  </a:cubicBezTo>
                  <a:cubicBezTo>
                    <a:pt x="213" y="374"/>
                    <a:pt x="209" y="371"/>
                    <a:pt x="210" y="367"/>
                  </a:cubicBezTo>
                  <a:cubicBezTo>
                    <a:pt x="210" y="363"/>
                    <a:pt x="211" y="360"/>
                    <a:pt x="211" y="356"/>
                  </a:cubicBezTo>
                  <a:cubicBezTo>
                    <a:pt x="216" y="355"/>
                    <a:pt x="217" y="358"/>
                    <a:pt x="220" y="361"/>
                  </a:cubicBezTo>
                  <a:cubicBezTo>
                    <a:pt x="221" y="362"/>
                    <a:pt x="226" y="364"/>
                    <a:pt x="227" y="362"/>
                  </a:cubicBezTo>
                  <a:cubicBezTo>
                    <a:pt x="231" y="361"/>
                    <a:pt x="235" y="367"/>
                    <a:pt x="236" y="370"/>
                  </a:cubicBezTo>
                  <a:cubicBezTo>
                    <a:pt x="239" y="370"/>
                    <a:pt x="244" y="372"/>
                    <a:pt x="247" y="370"/>
                  </a:cubicBezTo>
                  <a:cubicBezTo>
                    <a:pt x="247" y="370"/>
                    <a:pt x="247" y="369"/>
                    <a:pt x="247" y="368"/>
                  </a:cubicBezTo>
                  <a:cubicBezTo>
                    <a:pt x="247" y="368"/>
                    <a:pt x="258" y="372"/>
                    <a:pt x="259" y="372"/>
                  </a:cubicBezTo>
                  <a:cubicBezTo>
                    <a:pt x="264" y="372"/>
                    <a:pt x="266" y="374"/>
                    <a:pt x="270" y="377"/>
                  </a:cubicBezTo>
                  <a:cubicBezTo>
                    <a:pt x="271" y="375"/>
                    <a:pt x="273" y="374"/>
                    <a:pt x="273" y="372"/>
                  </a:cubicBezTo>
                  <a:cubicBezTo>
                    <a:pt x="269" y="371"/>
                    <a:pt x="268" y="366"/>
                    <a:pt x="268" y="363"/>
                  </a:cubicBezTo>
                  <a:cubicBezTo>
                    <a:pt x="269" y="361"/>
                    <a:pt x="271" y="359"/>
                    <a:pt x="270" y="357"/>
                  </a:cubicBezTo>
                  <a:cubicBezTo>
                    <a:pt x="269" y="355"/>
                    <a:pt x="268" y="354"/>
                    <a:pt x="269" y="352"/>
                  </a:cubicBezTo>
                  <a:cubicBezTo>
                    <a:pt x="272" y="352"/>
                    <a:pt x="274" y="354"/>
                    <a:pt x="277" y="354"/>
                  </a:cubicBezTo>
                  <a:cubicBezTo>
                    <a:pt x="279" y="354"/>
                    <a:pt x="278" y="349"/>
                    <a:pt x="280" y="348"/>
                  </a:cubicBezTo>
                  <a:cubicBezTo>
                    <a:pt x="282" y="345"/>
                    <a:pt x="282" y="343"/>
                    <a:pt x="286" y="342"/>
                  </a:cubicBezTo>
                  <a:cubicBezTo>
                    <a:pt x="289" y="342"/>
                    <a:pt x="292" y="344"/>
                    <a:pt x="295" y="343"/>
                  </a:cubicBezTo>
                  <a:cubicBezTo>
                    <a:pt x="298" y="353"/>
                    <a:pt x="299" y="343"/>
                    <a:pt x="303" y="341"/>
                  </a:cubicBezTo>
                  <a:cubicBezTo>
                    <a:pt x="307" y="340"/>
                    <a:pt x="308" y="338"/>
                    <a:pt x="305" y="336"/>
                  </a:cubicBezTo>
                  <a:cubicBezTo>
                    <a:pt x="302" y="334"/>
                    <a:pt x="304" y="331"/>
                    <a:pt x="304" y="328"/>
                  </a:cubicBezTo>
                  <a:cubicBezTo>
                    <a:pt x="305" y="328"/>
                    <a:pt x="305" y="328"/>
                    <a:pt x="305" y="328"/>
                  </a:cubicBezTo>
                  <a:cubicBezTo>
                    <a:pt x="305" y="329"/>
                    <a:pt x="305" y="330"/>
                    <a:pt x="305" y="331"/>
                  </a:cubicBezTo>
                  <a:cubicBezTo>
                    <a:pt x="309" y="333"/>
                    <a:pt x="313" y="333"/>
                    <a:pt x="317" y="330"/>
                  </a:cubicBezTo>
                  <a:cubicBezTo>
                    <a:pt x="317" y="330"/>
                    <a:pt x="319" y="328"/>
                    <a:pt x="319" y="329"/>
                  </a:cubicBezTo>
                  <a:cubicBezTo>
                    <a:pt x="320" y="327"/>
                    <a:pt x="319" y="325"/>
                    <a:pt x="319" y="324"/>
                  </a:cubicBezTo>
                  <a:cubicBezTo>
                    <a:pt x="323" y="323"/>
                    <a:pt x="323" y="324"/>
                    <a:pt x="323" y="320"/>
                  </a:cubicBezTo>
                  <a:cubicBezTo>
                    <a:pt x="323" y="318"/>
                    <a:pt x="322" y="316"/>
                    <a:pt x="320" y="316"/>
                  </a:cubicBezTo>
                  <a:cubicBezTo>
                    <a:pt x="323" y="305"/>
                    <a:pt x="334" y="316"/>
                    <a:pt x="339" y="310"/>
                  </a:cubicBezTo>
                  <a:cubicBezTo>
                    <a:pt x="341" y="306"/>
                    <a:pt x="346" y="305"/>
                    <a:pt x="348" y="301"/>
                  </a:cubicBezTo>
                  <a:cubicBezTo>
                    <a:pt x="351" y="296"/>
                    <a:pt x="349" y="294"/>
                    <a:pt x="356" y="295"/>
                  </a:cubicBezTo>
                  <a:cubicBezTo>
                    <a:pt x="356" y="298"/>
                    <a:pt x="355" y="316"/>
                    <a:pt x="362" y="306"/>
                  </a:cubicBezTo>
                  <a:cubicBezTo>
                    <a:pt x="362" y="306"/>
                    <a:pt x="363" y="306"/>
                    <a:pt x="363" y="305"/>
                  </a:cubicBezTo>
                  <a:cubicBezTo>
                    <a:pt x="363" y="304"/>
                    <a:pt x="364" y="303"/>
                    <a:pt x="364" y="303"/>
                  </a:cubicBezTo>
                  <a:cubicBezTo>
                    <a:pt x="365" y="300"/>
                    <a:pt x="367" y="296"/>
                    <a:pt x="366" y="292"/>
                  </a:cubicBezTo>
                  <a:cubicBezTo>
                    <a:pt x="365" y="290"/>
                    <a:pt x="363" y="290"/>
                    <a:pt x="364" y="287"/>
                  </a:cubicBezTo>
                  <a:cubicBezTo>
                    <a:pt x="365" y="286"/>
                    <a:pt x="365" y="284"/>
                    <a:pt x="365" y="282"/>
                  </a:cubicBezTo>
                  <a:cubicBezTo>
                    <a:pt x="367" y="283"/>
                    <a:pt x="369" y="281"/>
                    <a:pt x="368" y="279"/>
                  </a:cubicBezTo>
                  <a:cubicBezTo>
                    <a:pt x="371" y="278"/>
                    <a:pt x="374" y="280"/>
                    <a:pt x="377" y="279"/>
                  </a:cubicBezTo>
                  <a:cubicBezTo>
                    <a:pt x="378" y="279"/>
                    <a:pt x="380" y="272"/>
                    <a:pt x="380" y="270"/>
                  </a:cubicBezTo>
                  <a:cubicBezTo>
                    <a:pt x="383" y="266"/>
                    <a:pt x="385" y="262"/>
                    <a:pt x="390" y="260"/>
                  </a:cubicBezTo>
                  <a:cubicBezTo>
                    <a:pt x="393" y="258"/>
                    <a:pt x="394" y="257"/>
                    <a:pt x="394" y="254"/>
                  </a:cubicBezTo>
                  <a:cubicBezTo>
                    <a:pt x="394" y="254"/>
                    <a:pt x="391" y="253"/>
                    <a:pt x="391" y="253"/>
                  </a:cubicBezTo>
                  <a:cubicBezTo>
                    <a:pt x="391" y="248"/>
                    <a:pt x="377" y="241"/>
                    <a:pt x="387" y="237"/>
                  </a:cubicBezTo>
                  <a:cubicBezTo>
                    <a:pt x="392" y="236"/>
                    <a:pt x="389" y="231"/>
                    <a:pt x="391" y="227"/>
                  </a:cubicBezTo>
                  <a:cubicBezTo>
                    <a:pt x="393" y="224"/>
                    <a:pt x="396" y="224"/>
                    <a:pt x="395" y="220"/>
                  </a:cubicBezTo>
                  <a:cubicBezTo>
                    <a:pt x="397" y="219"/>
                    <a:pt x="398" y="219"/>
                    <a:pt x="400" y="219"/>
                  </a:cubicBezTo>
                  <a:cubicBezTo>
                    <a:pt x="400" y="224"/>
                    <a:pt x="406" y="225"/>
                    <a:pt x="404" y="229"/>
                  </a:cubicBezTo>
                  <a:cubicBezTo>
                    <a:pt x="406" y="226"/>
                    <a:pt x="411" y="227"/>
                    <a:pt x="414" y="227"/>
                  </a:cubicBezTo>
                  <a:cubicBezTo>
                    <a:pt x="414" y="226"/>
                    <a:pt x="415" y="226"/>
                    <a:pt x="416" y="225"/>
                  </a:cubicBezTo>
                  <a:cubicBezTo>
                    <a:pt x="414" y="223"/>
                    <a:pt x="414" y="221"/>
                    <a:pt x="412" y="219"/>
                  </a:cubicBezTo>
                  <a:cubicBezTo>
                    <a:pt x="410" y="218"/>
                    <a:pt x="409" y="218"/>
                    <a:pt x="409" y="216"/>
                  </a:cubicBezTo>
                  <a:cubicBezTo>
                    <a:pt x="416" y="215"/>
                    <a:pt x="420" y="216"/>
                    <a:pt x="425" y="211"/>
                  </a:cubicBezTo>
                  <a:cubicBezTo>
                    <a:pt x="427" y="208"/>
                    <a:pt x="427" y="199"/>
                    <a:pt x="427" y="196"/>
                  </a:cubicBezTo>
                  <a:cubicBezTo>
                    <a:pt x="426" y="194"/>
                    <a:pt x="424" y="195"/>
                    <a:pt x="425" y="192"/>
                  </a:cubicBezTo>
                  <a:cubicBezTo>
                    <a:pt x="426" y="191"/>
                    <a:pt x="428" y="191"/>
                    <a:pt x="429" y="190"/>
                  </a:cubicBezTo>
                  <a:cubicBezTo>
                    <a:pt x="433" y="185"/>
                    <a:pt x="426" y="183"/>
                    <a:pt x="426" y="179"/>
                  </a:cubicBezTo>
                  <a:cubicBezTo>
                    <a:pt x="427" y="178"/>
                    <a:pt x="428" y="177"/>
                    <a:pt x="429" y="176"/>
                  </a:cubicBezTo>
                  <a:cubicBezTo>
                    <a:pt x="431" y="179"/>
                    <a:pt x="442" y="182"/>
                    <a:pt x="441" y="186"/>
                  </a:cubicBezTo>
                  <a:cubicBezTo>
                    <a:pt x="446" y="187"/>
                    <a:pt x="451" y="184"/>
                    <a:pt x="456" y="185"/>
                  </a:cubicBezTo>
                  <a:cubicBezTo>
                    <a:pt x="460" y="187"/>
                    <a:pt x="464" y="186"/>
                    <a:pt x="468" y="187"/>
                  </a:cubicBezTo>
                  <a:cubicBezTo>
                    <a:pt x="468" y="191"/>
                    <a:pt x="467" y="195"/>
                    <a:pt x="468" y="198"/>
                  </a:cubicBezTo>
                  <a:cubicBezTo>
                    <a:pt x="471" y="199"/>
                    <a:pt x="475" y="197"/>
                    <a:pt x="478" y="198"/>
                  </a:cubicBezTo>
                  <a:cubicBezTo>
                    <a:pt x="479" y="201"/>
                    <a:pt x="477" y="201"/>
                    <a:pt x="476" y="202"/>
                  </a:cubicBezTo>
                  <a:cubicBezTo>
                    <a:pt x="473" y="203"/>
                    <a:pt x="473" y="207"/>
                    <a:pt x="474" y="209"/>
                  </a:cubicBezTo>
                  <a:cubicBezTo>
                    <a:pt x="478" y="210"/>
                    <a:pt x="482" y="209"/>
                    <a:pt x="486" y="210"/>
                  </a:cubicBezTo>
                  <a:cubicBezTo>
                    <a:pt x="487" y="209"/>
                    <a:pt x="487" y="209"/>
                    <a:pt x="487" y="209"/>
                  </a:cubicBezTo>
                  <a:cubicBezTo>
                    <a:pt x="491" y="208"/>
                    <a:pt x="492" y="214"/>
                    <a:pt x="497" y="213"/>
                  </a:cubicBezTo>
                  <a:cubicBezTo>
                    <a:pt x="495" y="212"/>
                    <a:pt x="494" y="208"/>
                    <a:pt x="497" y="207"/>
                  </a:cubicBezTo>
                  <a:cubicBezTo>
                    <a:pt x="497" y="205"/>
                    <a:pt x="497" y="203"/>
                    <a:pt x="497" y="201"/>
                  </a:cubicBezTo>
                  <a:cubicBezTo>
                    <a:pt x="498" y="200"/>
                    <a:pt x="498" y="200"/>
                    <a:pt x="499" y="201"/>
                  </a:cubicBezTo>
                  <a:cubicBezTo>
                    <a:pt x="500" y="201"/>
                    <a:pt x="500" y="203"/>
                    <a:pt x="501" y="204"/>
                  </a:cubicBezTo>
                  <a:cubicBezTo>
                    <a:pt x="503" y="205"/>
                    <a:pt x="506" y="205"/>
                    <a:pt x="508" y="205"/>
                  </a:cubicBezTo>
                  <a:cubicBezTo>
                    <a:pt x="508" y="205"/>
                    <a:pt x="508" y="207"/>
                    <a:pt x="508" y="207"/>
                  </a:cubicBezTo>
                  <a:cubicBezTo>
                    <a:pt x="509" y="207"/>
                    <a:pt x="510" y="208"/>
                    <a:pt x="511" y="208"/>
                  </a:cubicBezTo>
                  <a:cubicBezTo>
                    <a:pt x="511" y="211"/>
                    <a:pt x="515" y="216"/>
                    <a:pt x="518" y="213"/>
                  </a:cubicBezTo>
                  <a:cubicBezTo>
                    <a:pt x="519" y="211"/>
                    <a:pt x="517" y="209"/>
                    <a:pt x="518" y="208"/>
                  </a:cubicBezTo>
                  <a:cubicBezTo>
                    <a:pt x="520" y="207"/>
                    <a:pt x="522" y="209"/>
                    <a:pt x="521" y="211"/>
                  </a:cubicBezTo>
                  <a:cubicBezTo>
                    <a:pt x="524" y="211"/>
                    <a:pt x="525" y="208"/>
                    <a:pt x="525" y="206"/>
                  </a:cubicBezTo>
                  <a:cubicBezTo>
                    <a:pt x="529" y="206"/>
                    <a:pt x="532" y="208"/>
                    <a:pt x="535" y="207"/>
                  </a:cubicBezTo>
                  <a:cubicBezTo>
                    <a:pt x="537" y="206"/>
                    <a:pt x="538" y="207"/>
                    <a:pt x="539" y="208"/>
                  </a:cubicBezTo>
                  <a:cubicBezTo>
                    <a:pt x="542" y="212"/>
                    <a:pt x="547" y="216"/>
                    <a:pt x="551" y="217"/>
                  </a:cubicBezTo>
                  <a:cubicBezTo>
                    <a:pt x="551" y="219"/>
                    <a:pt x="554" y="221"/>
                    <a:pt x="554" y="223"/>
                  </a:cubicBezTo>
                  <a:cubicBezTo>
                    <a:pt x="554" y="226"/>
                    <a:pt x="553" y="228"/>
                    <a:pt x="552" y="230"/>
                  </a:cubicBezTo>
                  <a:cubicBezTo>
                    <a:pt x="550" y="235"/>
                    <a:pt x="552" y="241"/>
                    <a:pt x="549" y="245"/>
                  </a:cubicBezTo>
                  <a:cubicBezTo>
                    <a:pt x="545" y="248"/>
                    <a:pt x="543" y="252"/>
                    <a:pt x="548" y="254"/>
                  </a:cubicBezTo>
                  <a:cubicBezTo>
                    <a:pt x="552" y="256"/>
                    <a:pt x="553" y="266"/>
                    <a:pt x="552" y="269"/>
                  </a:cubicBezTo>
                  <a:cubicBezTo>
                    <a:pt x="547" y="270"/>
                    <a:pt x="552" y="274"/>
                    <a:pt x="554" y="276"/>
                  </a:cubicBezTo>
                  <a:cubicBezTo>
                    <a:pt x="558" y="279"/>
                    <a:pt x="563" y="280"/>
                    <a:pt x="569" y="281"/>
                  </a:cubicBezTo>
                  <a:cubicBezTo>
                    <a:pt x="570" y="281"/>
                    <a:pt x="570" y="281"/>
                    <a:pt x="571" y="281"/>
                  </a:cubicBezTo>
                  <a:cubicBezTo>
                    <a:pt x="571" y="281"/>
                    <a:pt x="571" y="281"/>
                    <a:pt x="571" y="281"/>
                  </a:cubicBezTo>
                  <a:cubicBezTo>
                    <a:pt x="571" y="281"/>
                    <a:pt x="571" y="281"/>
                    <a:pt x="571" y="281"/>
                  </a:cubicBezTo>
                  <a:cubicBezTo>
                    <a:pt x="572" y="281"/>
                    <a:pt x="572" y="281"/>
                    <a:pt x="572" y="281"/>
                  </a:cubicBezTo>
                  <a:cubicBezTo>
                    <a:pt x="573" y="279"/>
                    <a:pt x="573" y="277"/>
                    <a:pt x="572" y="277"/>
                  </a:cubicBezTo>
                  <a:cubicBezTo>
                    <a:pt x="571" y="271"/>
                    <a:pt x="576" y="272"/>
                    <a:pt x="580" y="270"/>
                  </a:cubicBezTo>
                  <a:cubicBezTo>
                    <a:pt x="587" y="267"/>
                    <a:pt x="578" y="263"/>
                    <a:pt x="577" y="260"/>
                  </a:cubicBezTo>
                  <a:cubicBezTo>
                    <a:pt x="576" y="258"/>
                    <a:pt x="574" y="249"/>
                    <a:pt x="578" y="248"/>
                  </a:cubicBezTo>
                  <a:cubicBezTo>
                    <a:pt x="582" y="247"/>
                    <a:pt x="578" y="240"/>
                    <a:pt x="583" y="239"/>
                  </a:cubicBezTo>
                  <a:cubicBezTo>
                    <a:pt x="583" y="238"/>
                    <a:pt x="583" y="238"/>
                    <a:pt x="583" y="237"/>
                  </a:cubicBezTo>
                  <a:cubicBezTo>
                    <a:pt x="588" y="238"/>
                    <a:pt x="596" y="226"/>
                    <a:pt x="599" y="227"/>
                  </a:cubicBezTo>
                  <a:cubicBezTo>
                    <a:pt x="601" y="229"/>
                    <a:pt x="602" y="233"/>
                    <a:pt x="605" y="234"/>
                  </a:cubicBezTo>
                  <a:cubicBezTo>
                    <a:pt x="608" y="235"/>
                    <a:pt x="611" y="236"/>
                    <a:pt x="615" y="235"/>
                  </a:cubicBezTo>
                  <a:cubicBezTo>
                    <a:pt x="616" y="234"/>
                    <a:pt x="617" y="234"/>
                    <a:pt x="619" y="232"/>
                  </a:cubicBezTo>
                  <a:cubicBezTo>
                    <a:pt x="620" y="231"/>
                    <a:pt x="619" y="232"/>
                    <a:pt x="621" y="231"/>
                  </a:cubicBezTo>
                  <a:cubicBezTo>
                    <a:pt x="620" y="228"/>
                    <a:pt x="622" y="228"/>
                    <a:pt x="624" y="226"/>
                  </a:cubicBezTo>
                  <a:cubicBezTo>
                    <a:pt x="623" y="226"/>
                    <a:pt x="622" y="225"/>
                    <a:pt x="621" y="225"/>
                  </a:cubicBezTo>
                  <a:cubicBezTo>
                    <a:pt x="620" y="222"/>
                    <a:pt x="625" y="221"/>
                    <a:pt x="624" y="218"/>
                  </a:cubicBezTo>
                  <a:cubicBezTo>
                    <a:pt x="623" y="213"/>
                    <a:pt x="616" y="213"/>
                    <a:pt x="612" y="213"/>
                  </a:cubicBezTo>
                  <a:cubicBezTo>
                    <a:pt x="612" y="212"/>
                    <a:pt x="612" y="211"/>
                    <a:pt x="612" y="209"/>
                  </a:cubicBezTo>
                  <a:cubicBezTo>
                    <a:pt x="606" y="209"/>
                    <a:pt x="606" y="206"/>
                    <a:pt x="606" y="201"/>
                  </a:cubicBezTo>
                  <a:cubicBezTo>
                    <a:pt x="602" y="199"/>
                    <a:pt x="603" y="194"/>
                    <a:pt x="600" y="193"/>
                  </a:cubicBezTo>
                  <a:cubicBezTo>
                    <a:pt x="596" y="190"/>
                    <a:pt x="593" y="194"/>
                    <a:pt x="590" y="196"/>
                  </a:cubicBezTo>
                  <a:cubicBezTo>
                    <a:pt x="588" y="192"/>
                    <a:pt x="591" y="192"/>
                    <a:pt x="592" y="189"/>
                  </a:cubicBezTo>
                  <a:cubicBezTo>
                    <a:pt x="593" y="187"/>
                    <a:pt x="590" y="185"/>
                    <a:pt x="591" y="182"/>
                  </a:cubicBezTo>
                  <a:cubicBezTo>
                    <a:pt x="597" y="182"/>
                    <a:pt x="598" y="182"/>
                    <a:pt x="598" y="175"/>
                  </a:cubicBezTo>
                  <a:cubicBezTo>
                    <a:pt x="599" y="169"/>
                    <a:pt x="596" y="168"/>
                    <a:pt x="592" y="166"/>
                  </a:cubicBezTo>
                  <a:cubicBezTo>
                    <a:pt x="591" y="167"/>
                    <a:pt x="590" y="167"/>
                    <a:pt x="588" y="167"/>
                  </a:cubicBezTo>
                  <a:cubicBezTo>
                    <a:pt x="588" y="165"/>
                    <a:pt x="587" y="163"/>
                    <a:pt x="588" y="161"/>
                  </a:cubicBezTo>
                  <a:cubicBezTo>
                    <a:pt x="589" y="159"/>
                    <a:pt x="592" y="158"/>
                    <a:pt x="591" y="155"/>
                  </a:cubicBezTo>
                  <a:cubicBezTo>
                    <a:pt x="592" y="159"/>
                    <a:pt x="602" y="153"/>
                    <a:pt x="603" y="151"/>
                  </a:cubicBezTo>
                  <a:cubicBezTo>
                    <a:pt x="604" y="148"/>
                    <a:pt x="603" y="144"/>
                    <a:pt x="604" y="141"/>
                  </a:cubicBezTo>
                  <a:cubicBezTo>
                    <a:pt x="604" y="137"/>
                    <a:pt x="605" y="134"/>
                    <a:pt x="605" y="131"/>
                  </a:cubicBezTo>
                  <a:cubicBezTo>
                    <a:pt x="602" y="130"/>
                    <a:pt x="599" y="133"/>
                    <a:pt x="597" y="132"/>
                  </a:cubicBezTo>
                  <a:cubicBezTo>
                    <a:pt x="596" y="124"/>
                    <a:pt x="607" y="116"/>
                    <a:pt x="601" y="107"/>
                  </a:cubicBezTo>
                  <a:cubicBezTo>
                    <a:pt x="599" y="104"/>
                    <a:pt x="595" y="105"/>
                    <a:pt x="593" y="102"/>
                  </a:cubicBezTo>
                  <a:cubicBezTo>
                    <a:pt x="592" y="99"/>
                    <a:pt x="593" y="96"/>
                    <a:pt x="593" y="92"/>
                  </a:cubicBezTo>
                  <a:cubicBezTo>
                    <a:pt x="593" y="90"/>
                    <a:pt x="592" y="88"/>
                    <a:pt x="592" y="86"/>
                  </a:cubicBezTo>
                  <a:cubicBezTo>
                    <a:pt x="594" y="86"/>
                    <a:pt x="596" y="86"/>
                    <a:pt x="596" y="89"/>
                  </a:cubicBezTo>
                  <a:cubicBezTo>
                    <a:pt x="599" y="90"/>
                    <a:pt x="601" y="86"/>
                    <a:pt x="603" y="85"/>
                  </a:cubicBezTo>
                  <a:cubicBezTo>
                    <a:pt x="606" y="85"/>
                    <a:pt x="608" y="84"/>
                    <a:pt x="609" y="81"/>
                  </a:cubicBezTo>
                  <a:cubicBezTo>
                    <a:pt x="611" y="78"/>
                    <a:pt x="610" y="76"/>
                    <a:pt x="608" y="75"/>
                  </a:cubicBezTo>
                  <a:cubicBezTo>
                    <a:pt x="606" y="76"/>
                    <a:pt x="604" y="77"/>
                    <a:pt x="602" y="78"/>
                  </a:cubicBezTo>
                  <a:cubicBezTo>
                    <a:pt x="604" y="77"/>
                    <a:pt x="606" y="76"/>
                    <a:pt x="608" y="75"/>
                  </a:cubicBezTo>
                  <a:cubicBezTo>
                    <a:pt x="606" y="74"/>
                    <a:pt x="603" y="73"/>
                    <a:pt x="600" y="73"/>
                  </a:cubicBezTo>
                  <a:cubicBezTo>
                    <a:pt x="593" y="72"/>
                    <a:pt x="588" y="66"/>
                    <a:pt x="586" y="60"/>
                  </a:cubicBezTo>
                  <a:cubicBezTo>
                    <a:pt x="585" y="56"/>
                    <a:pt x="580" y="57"/>
                    <a:pt x="579" y="54"/>
                  </a:cubicBezTo>
                  <a:cubicBezTo>
                    <a:pt x="576" y="54"/>
                    <a:pt x="575" y="54"/>
                    <a:pt x="574" y="52"/>
                  </a:cubicBezTo>
                  <a:cubicBezTo>
                    <a:pt x="572" y="50"/>
                    <a:pt x="570" y="52"/>
                    <a:pt x="569" y="53"/>
                  </a:cubicBezTo>
                  <a:cubicBezTo>
                    <a:pt x="566" y="57"/>
                    <a:pt x="564" y="57"/>
                    <a:pt x="559" y="58"/>
                  </a:cubicBezTo>
                  <a:cubicBezTo>
                    <a:pt x="555" y="58"/>
                    <a:pt x="550" y="58"/>
                    <a:pt x="546" y="56"/>
                  </a:cubicBezTo>
                  <a:cubicBezTo>
                    <a:pt x="541" y="53"/>
                    <a:pt x="537" y="52"/>
                    <a:pt x="531" y="53"/>
                  </a:cubicBezTo>
                  <a:cubicBezTo>
                    <a:pt x="529" y="53"/>
                    <a:pt x="519" y="56"/>
                    <a:pt x="519" y="52"/>
                  </a:cubicBezTo>
                  <a:cubicBezTo>
                    <a:pt x="519" y="47"/>
                    <a:pt x="515" y="47"/>
                    <a:pt x="511" y="47"/>
                  </a:cubicBezTo>
                  <a:cubicBezTo>
                    <a:pt x="506" y="47"/>
                    <a:pt x="507" y="43"/>
                    <a:pt x="503" y="40"/>
                  </a:cubicBezTo>
                  <a:cubicBezTo>
                    <a:pt x="499" y="37"/>
                    <a:pt x="498" y="45"/>
                    <a:pt x="497" y="47"/>
                  </a:cubicBezTo>
                  <a:cubicBezTo>
                    <a:pt x="496" y="46"/>
                    <a:pt x="494" y="47"/>
                    <a:pt x="493" y="47"/>
                  </a:cubicBezTo>
                  <a:cubicBezTo>
                    <a:pt x="493" y="48"/>
                    <a:pt x="492" y="49"/>
                    <a:pt x="493" y="50"/>
                  </a:cubicBezTo>
                  <a:cubicBezTo>
                    <a:pt x="488" y="50"/>
                    <a:pt x="483" y="47"/>
                    <a:pt x="478" y="47"/>
                  </a:cubicBezTo>
                  <a:cubicBezTo>
                    <a:pt x="478" y="50"/>
                    <a:pt x="479" y="53"/>
                    <a:pt x="478" y="57"/>
                  </a:cubicBezTo>
                  <a:cubicBezTo>
                    <a:pt x="472" y="56"/>
                    <a:pt x="464" y="60"/>
                    <a:pt x="458" y="57"/>
                  </a:cubicBezTo>
                  <a:cubicBezTo>
                    <a:pt x="454" y="56"/>
                    <a:pt x="451" y="50"/>
                    <a:pt x="446" y="51"/>
                  </a:cubicBezTo>
                  <a:cubicBezTo>
                    <a:pt x="445" y="53"/>
                    <a:pt x="441" y="57"/>
                    <a:pt x="440" y="52"/>
                  </a:cubicBezTo>
                  <a:cubicBezTo>
                    <a:pt x="439" y="50"/>
                    <a:pt x="440" y="47"/>
                    <a:pt x="440" y="45"/>
                  </a:cubicBezTo>
                  <a:cubicBezTo>
                    <a:pt x="436" y="44"/>
                    <a:pt x="437" y="48"/>
                    <a:pt x="435" y="49"/>
                  </a:cubicBezTo>
                  <a:cubicBezTo>
                    <a:pt x="432" y="50"/>
                    <a:pt x="430" y="48"/>
                    <a:pt x="428" y="47"/>
                  </a:cubicBezTo>
                  <a:cubicBezTo>
                    <a:pt x="422" y="45"/>
                    <a:pt x="417" y="50"/>
                    <a:pt x="417" y="55"/>
                  </a:cubicBezTo>
                  <a:cubicBezTo>
                    <a:pt x="405" y="55"/>
                    <a:pt x="397" y="62"/>
                    <a:pt x="385" y="59"/>
                  </a:cubicBezTo>
                  <a:cubicBezTo>
                    <a:pt x="381" y="58"/>
                    <a:pt x="380" y="60"/>
                    <a:pt x="377" y="56"/>
                  </a:cubicBezTo>
                  <a:cubicBezTo>
                    <a:pt x="375" y="52"/>
                    <a:pt x="372" y="58"/>
                    <a:pt x="372" y="60"/>
                  </a:cubicBezTo>
                  <a:cubicBezTo>
                    <a:pt x="368" y="59"/>
                    <a:pt x="367" y="50"/>
                    <a:pt x="366" y="47"/>
                  </a:cubicBezTo>
                  <a:cubicBezTo>
                    <a:pt x="369" y="47"/>
                    <a:pt x="374" y="48"/>
                    <a:pt x="376" y="47"/>
                  </a:cubicBezTo>
                  <a:cubicBezTo>
                    <a:pt x="376" y="48"/>
                    <a:pt x="377" y="49"/>
                    <a:pt x="377" y="50"/>
                  </a:cubicBezTo>
                  <a:cubicBezTo>
                    <a:pt x="378" y="49"/>
                    <a:pt x="379" y="48"/>
                    <a:pt x="381" y="47"/>
                  </a:cubicBezTo>
                  <a:cubicBezTo>
                    <a:pt x="376" y="42"/>
                    <a:pt x="376" y="31"/>
                    <a:pt x="368" y="29"/>
                  </a:cubicBezTo>
                  <a:cubicBezTo>
                    <a:pt x="360" y="28"/>
                    <a:pt x="356" y="31"/>
                    <a:pt x="353" y="37"/>
                  </a:cubicBezTo>
                  <a:cubicBezTo>
                    <a:pt x="351" y="37"/>
                    <a:pt x="347" y="36"/>
                    <a:pt x="345" y="37"/>
                  </a:cubicBezTo>
                  <a:cubicBezTo>
                    <a:pt x="346" y="33"/>
                    <a:pt x="339" y="34"/>
                    <a:pt x="336" y="34"/>
                  </a:cubicBezTo>
                  <a:cubicBezTo>
                    <a:pt x="331" y="36"/>
                    <a:pt x="328" y="39"/>
                    <a:pt x="322" y="39"/>
                  </a:cubicBezTo>
                  <a:cubicBezTo>
                    <a:pt x="322" y="42"/>
                    <a:pt x="321" y="44"/>
                    <a:pt x="318" y="44"/>
                  </a:cubicBezTo>
                  <a:cubicBezTo>
                    <a:pt x="318" y="47"/>
                    <a:pt x="319" y="51"/>
                    <a:pt x="315" y="52"/>
                  </a:cubicBezTo>
                  <a:cubicBezTo>
                    <a:pt x="313" y="53"/>
                    <a:pt x="312" y="53"/>
                    <a:pt x="311" y="56"/>
                  </a:cubicBezTo>
                  <a:cubicBezTo>
                    <a:pt x="308" y="56"/>
                    <a:pt x="306" y="60"/>
                    <a:pt x="304" y="62"/>
                  </a:cubicBezTo>
                  <a:cubicBezTo>
                    <a:pt x="307" y="63"/>
                    <a:pt x="309" y="64"/>
                    <a:pt x="308" y="68"/>
                  </a:cubicBezTo>
                  <a:cubicBezTo>
                    <a:pt x="305" y="68"/>
                    <a:pt x="304" y="71"/>
                    <a:pt x="301" y="71"/>
                  </a:cubicBezTo>
                  <a:cubicBezTo>
                    <a:pt x="299" y="72"/>
                    <a:pt x="296" y="71"/>
                    <a:pt x="293" y="71"/>
                  </a:cubicBezTo>
                  <a:cubicBezTo>
                    <a:pt x="293" y="73"/>
                    <a:pt x="294" y="77"/>
                    <a:pt x="291" y="78"/>
                  </a:cubicBezTo>
                  <a:cubicBezTo>
                    <a:pt x="288" y="78"/>
                    <a:pt x="286" y="77"/>
                    <a:pt x="283" y="77"/>
                  </a:cubicBezTo>
                  <a:cubicBezTo>
                    <a:pt x="280" y="77"/>
                    <a:pt x="271" y="79"/>
                    <a:pt x="271" y="74"/>
                  </a:cubicBezTo>
                  <a:cubicBezTo>
                    <a:pt x="271" y="74"/>
                    <a:pt x="271" y="74"/>
                    <a:pt x="271" y="74"/>
                  </a:cubicBezTo>
                  <a:cubicBezTo>
                    <a:pt x="273" y="70"/>
                    <a:pt x="272" y="58"/>
                    <a:pt x="268" y="56"/>
                  </a:cubicBezTo>
                  <a:cubicBezTo>
                    <a:pt x="266" y="55"/>
                    <a:pt x="262" y="56"/>
                    <a:pt x="261" y="54"/>
                  </a:cubicBezTo>
                  <a:cubicBezTo>
                    <a:pt x="259" y="50"/>
                    <a:pt x="256" y="51"/>
                    <a:pt x="253" y="51"/>
                  </a:cubicBezTo>
                  <a:cubicBezTo>
                    <a:pt x="245" y="50"/>
                    <a:pt x="234" y="54"/>
                    <a:pt x="227" y="50"/>
                  </a:cubicBezTo>
                  <a:cubicBezTo>
                    <a:pt x="223" y="49"/>
                    <a:pt x="221" y="49"/>
                    <a:pt x="217" y="50"/>
                  </a:cubicBezTo>
                  <a:cubicBezTo>
                    <a:pt x="213" y="51"/>
                    <a:pt x="211" y="49"/>
                    <a:pt x="208" y="49"/>
                  </a:cubicBezTo>
                  <a:cubicBezTo>
                    <a:pt x="200" y="49"/>
                    <a:pt x="198" y="45"/>
                    <a:pt x="195" y="39"/>
                  </a:cubicBezTo>
                  <a:cubicBezTo>
                    <a:pt x="192" y="32"/>
                    <a:pt x="189" y="29"/>
                    <a:pt x="181" y="28"/>
                  </a:cubicBezTo>
                  <a:cubicBezTo>
                    <a:pt x="174" y="28"/>
                    <a:pt x="164" y="33"/>
                    <a:pt x="159" y="28"/>
                  </a:cubicBezTo>
                  <a:cubicBezTo>
                    <a:pt x="153" y="22"/>
                    <a:pt x="155" y="15"/>
                    <a:pt x="153" y="8"/>
                  </a:cubicBezTo>
                  <a:cubicBezTo>
                    <a:pt x="153" y="8"/>
                    <a:pt x="145" y="0"/>
                    <a:pt x="145" y="0"/>
                  </a:cubicBezTo>
                  <a:cubicBezTo>
                    <a:pt x="139" y="0"/>
                    <a:pt x="140" y="9"/>
                    <a:pt x="133" y="7"/>
                  </a:cubicBezTo>
                  <a:cubicBezTo>
                    <a:pt x="130" y="6"/>
                    <a:pt x="128" y="4"/>
                    <a:pt x="125" y="4"/>
                  </a:cubicBezTo>
                  <a:cubicBezTo>
                    <a:pt x="126" y="4"/>
                    <a:pt x="126" y="4"/>
                    <a:pt x="126" y="4"/>
                  </a:cubicBezTo>
                  <a:cubicBezTo>
                    <a:pt x="126" y="4"/>
                    <a:pt x="126" y="4"/>
                    <a:pt x="125" y="4"/>
                  </a:cubicBezTo>
                  <a:cubicBezTo>
                    <a:pt x="125" y="4"/>
                    <a:pt x="125" y="4"/>
                    <a:pt x="124" y="4"/>
                  </a:cubicBezTo>
                  <a:cubicBezTo>
                    <a:pt x="122" y="4"/>
                    <a:pt x="121" y="6"/>
                    <a:pt x="118" y="6"/>
                  </a:cubicBezTo>
                  <a:cubicBezTo>
                    <a:pt x="117" y="6"/>
                    <a:pt x="115" y="6"/>
                    <a:pt x="114" y="6"/>
                  </a:cubicBezTo>
                  <a:cubicBezTo>
                    <a:pt x="110" y="7"/>
                    <a:pt x="110" y="11"/>
                    <a:pt x="107" y="12"/>
                  </a:cubicBezTo>
                  <a:cubicBezTo>
                    <a:pt x="105" y="13"/>
                    <a:pt x="102" y="12"/>
                    <a:pt x="100" y="12"/>
                  </a:cubicBezTo>
                  <a:cubicBezTo>
                    <a:pt x="99" y="16"/>
                    <a:pt x="102" y="15"/>
                    <a:pt x="105" y="16"/>
                  </a:cubicBezTo>
                  <a:cubicBezTo>
                    <a:pt x="105" y="18"/>
                    <a:pt x="105" y="20"/>
                    <a:pt x="104" y="22"/>
                  </a:cubicBezTo>
                  <a:cubicBezTo>
                    <a:pt x="103" y="23"/>
                    <a:pt x="100" y="26"/>
                    <a:pt x="101" y="29"/>
                  </a:cubicBezTo>
                  <a:cubicBezTo>
                    <a:pt x="106" y="28"/>
                    <a:pt x="103" y="43"/>
                    <a:pt x="113" y="34"/>
                  </a:cubicBezTo>
                  <a:cubicBezTo>
                    <a:pt x="120" y="28"/>
                    <a:pt x="132" y="34"/>
                    <a:pt x="138" y="39"/>
                  </a:cubicBezTo>
                  <a:cubicBezTo>
                    <a:pt x="135" y="39"/>
                    <a:pt x="133" y="41"/>
                    <a:pt x="130" y="41"/>
                  </a:cubicBezTo>
                  <a:cubicBezTo>
                    <a:pt x="127" y="41"/>
                    <a:pt x="124" y="40"/>
                    <a:pt x="121" y="40"/>
                  </a:cubicBezTo>
                  <a:cubicBezTo>
                    <a:pt x="120" y="41"/>
                    <a:pt x="119" y="43"/>
                    <a:pt x="118" y="44"/>
                  </a:cubicBezTo>
                  <a:cubicBezTo>
                    <a:pt x="116" y="45"/>
                    <a:pt x="114" y="45"/>
                    <a:pt x="111" y="45"/>
                  </a:cubicBezTo>
                  <a:cubicBezTo>
                    <a:pt x="111" y="46"/>
                    <a:pt x="111" y="48"/>
                    <a:pt x="111" y="49"/>
                  </a:cubicBezTo>
                  <a:cubicBezTo>
                    <a:pt x="107" y="50"/>
                    <a:pt x="101" y="49"/>
                    <a:pt x="98" y="52"/>
                  </a:cubicBezTo>
                  <a:cubicBezTo>
                    <a:pt x="97" y="55"/>
                    <a:pt x="99" y="59"/>
                    <a:pt x="95" y="60"/>
                  </a:cubicBezTo>
                  <a:cubicBezTo>
                    <a:pt x="93" y="60"/>
                    <a:pt x="91" y="62"/>
                    <a:pt x="89" y="62"/>
                  </a:cubicBezTo>
                  <a:cubicBezTo>
                    <a:pt x="86" y="63"/>
                    <a:pt x="82" y="62"/>
                    <a:pt x="79" y="62"/>
                  </a:cubicBezTo>
                  <a:cubicBezTo>
                    <a:pt x="79" y="62"/>
                    <a:pt x="79" y="65"/>
                    <a:pt x="79" y="65"/>
                  </a:cubicBezTo>
                  <a:cubicBezTo>
                    <a:pt x="80" y="66"/>
                    <a:pt x="83" y="66"/>
                    <a:pt x="84" y="66"/>
                  </a:cubicBezTo>
                  <a:cubicBezTo>
                    <a:pt x="89" y="66"/>
                    <a:pt x="90" y="68"/>
                    <a:pt x="94" y="72"/>
                  </a:cubicBezTo>
                  <a:cubicBezTo>
                    <a:pt x="101" y="78"/>
                    <a:pt x="103" y="84"/>
                    <a:pt x="102" y="94"/>
                  </a:cubicBezTo>
                  <a:cubicBezTo>
                    <a:pt x="100" y="95"/>
                    <a:pt x="92" y="94"/>
                    <a:pt x="92" y="96"/>
                  </a:cubicBezTo>
                  <a:cubicBezTo>
                    <a:pt x="92" y="98"/>
                    <a:pt x="94" y="99"/>
                    <a:pt x="94" y="101"/>
                  </a:cubicBezTo>
                  <a:cubicBezTo>
                    <a:pt x="94" y="107"/>
                    <a:pt x="84" y="102"/>
                    <a:pt x="82" y="108"/>
                  </a:cubicBezTo>
                  <a:cubicBezTo>
                    <a:pt x="81" y="106"/>
                    <a:pt x="80" y="104"/>
                    <a:pt x="77" y="104"/>
                  </a:cubicBezTo>
                  <a:cubicBezTo>
                    <a:pt x="77" y="103"/>
                    <a:pt x="77" y="101"/>
                    <a:pt x="77" y="99"/>
                  </a:cubicBezTo>
                  <a:cubicBezTo>
                    <a:pt x="74" y="99"/>
                    <a:pt x="70" y="99"/>
                    <a:pt x="68" y="97"/>
                  </a:cubicBezTo>
                  <a:cubicBezTo>
                    <a:pt x="66" y="95"/>
                    <a:pt x="66" y="92"/>
                    <a:pt x="63" y="92"/>
                  </a:cubicBezTo>
                  <a:cubicBezTo>
                    <a:pt x="62" y="94"/>
                    <a:pt x="61" y="96"/>
                    <a:pt x="60" y="98"/>
                  </a:cubicBezTo>
                  <a:cubicBezTo>
                    <a:pt x="67" y="99"/>
                    <a:pt x="62" y="111"/>
                    <a:pt x="61" y="114"/>
                  </a:cubicBezTo>
                  <a:cubicBezTo>
                    <a:pt x="60" y="117"/>
                    <a:pt x="62" y="122"/>
                    <a:pt x="59" y="123"/>
                  </a:cubicBezTo>
                  <a:cubicBezTo>
                    <a:pt x="56" y="125"/>
                    <a:pt x="57" y="131"/>
                    <a:pt x="57" y="134"/>
                  </a:cubicBezTo>
                  <a:cubicBezTo>
                    <a:pt x="55" y="134"/>
                    <a:pt x="53" y="134"/>
                    <a:pt x="51" y="134"/>
                  </a:cubicBezTo>
                  <a:cubicBezTo>
                    <a:pt x="51" y="134"/>
                    <a:pt x="50" y="137"/>
                    <a:pt x="49" y="137"/>
                  </a:cubicBezTo>
                  <a:cubicBezTo>
                    <a:pt x="47" y="138"/>
                    <a:pt x="44" y="136"/>
                    <a:pt x="42" y="137"/>
                  </a:cubicBezTo>
                  <a:cubicBezTo>
                    <a:pt x="42" y="139"/>
                    <a:pt x="42" y="141"/>
                    <a:pt x="41" y="143"/>
                  </a:cubicBezTo>
                  <a:cubicBezTo>
                    <a:pt x="25" y="144"/>
                    <a:pt x="23" y="158"/>
                    <a:pt x="18" y="135"/>
                  </a:cubicBezTo>
                  <a:cubicBezTo>
                    <a:pt x="18" y="132"/>
                    <a:pt x="18" y="121"/>
                    <a:pt x="19" y="116"/>
                  </a:cubicBezTo>
                  <a:cubicBezTo>
                    <a:pt x="19" y="116"/>
                    <a:pt x="18" y="116"/>
                    <a:pt x="17" y="116"/>
                  </a:cubicBezTo>
                  <a:cubicBezTo>
                    <a:pt x="17" y="117"/>
                    <a:pt x="17" y="118"/>
                    <a:pt x="16" y="119"/>
                  </a:cubicBezTo>
                  <a:cubicBezTo>
                    <a:pt x="15" y="121"/>
                    <a:pt x="10" y="119"/>
                    <a:pt x="9" y="122"/>
                  </a:cubicBezTo>
                  <a:cubicBezTo>
                    <a:pt x="9" y="124"/>
                    <a:pt x="12" y="126"/>
                    <a:pt x="11" y="128"/>
                  </a:cubicBezTo>
                  <a:cubicBezTo>
                    <a:pt x="10" y="132"/>
                    <a:pt x="8" y="129"/>
                    <a:pt x="6" y="133"/>
                  </a:cubicBezTo>
                  <a:cubicBezTo>
                    <a:pt x="3" y="138"/>
                    <a:pt x="11" y="141"/>
                    <a:pt x="10" y="146"/>
                  </a:cubicBezTo>
                  <a:cubicBezTo>
                    <a:pt x="9" y="144"/>
                    <a:pt x="8" y="144"/>
                    <a:pt x="8" y="142"/>
                  </a:cubicBezTo>
                  <a:cubicBezTo>
                    <a:pt x="6" y="142"/>
                    <a:pt x="5" y="141"/>
                    <a:pt x="4" y="142"/>
                  </a:cubicBezTo>
                  <a:cubicBezTo>
                    <a:pt x="2" y="144"/>
                    <a:pt x="3" y="145"/>
                    <a:pt x="4" y="147"/>
                  </a:cubicBezTo>
                  <a:cubicBezTo>
                    <a:pt x="4" y="148"/>
                    <a:pt x="7" y="152"/>
                    <a:pt x="7" y="152"/>
                  </a:cubicBezTo>
                  <a:cubicBezTo>
                    <a:pt x="6" y="152"/>
                    <a:pt x="5" y="153"/>
                    <a:pt x="4" y="152"/>
                  </a:cubicBezTo>
                  <a:cubicBezTo>
                    <a:pt x="3" y="156"/>
                    <a:pt x="2" y="159"/>
                    <a:pt x="2" y="163"/>
                  </a:cubicBezTo>
                  <a:cubicBezTo>
                    <a:pt x="8" y="163"/>
                    <a:pt x="0" y="178"/>
                    <a:pt x="2" y="178"/>
                  </a:cubicBezTo>
                  <a:cubicBezTo>
                    <a:pt x="4" y="178"/>
                    <a:pt x="5" y="178"/>
                    <a:pt x="7" y="178"/>
                  </a:cubicBezTo>
                  <a:cubicBezTo>
                    <a:pt x="7" y="176"/>
                    <a:pt x="6" y="173"/>
                    <a:pt x="8" y="172"/>
                  </a:cubicBezTo>
                  <a:cubicBezTo>
                    <a:pt x="9" y="172"/>
                    <a:pt x="12" y="176"/>
                    <a:pt x="13" y="177"/>
                  </a:cubicBezTo>
                  <a:cubicBezTo>
                    <a:pt x="11" y="180"/>
                    <a:pt x="5" y="179"/>
                    <a:pt x="4" y="183"/>
                  </a:cubicBezTo>
                  <a:cubicBezTo>
                    <a:pt x="4" y="185"/>
                    <a:pt x="5" y="185"/>
                    <a:pt x="6" y="187"/>
                  </a:cubicBezTo>
                  <a:cubicBezTo>
                    <a:pt x="6" y="189"/>
                    <a:pt x="6" y="191"/>
                    <a:pt x="6" y="193"/>
                  </a:cubicBezTo>
                  <a:cubicBezTo>
                    <a:pt x="9" y="194"/>
                    <a:pt x="13" y="194"/>
                    <a:pt x="16" y="194"/>
                  </a:cubicBezTo>
                  <a:cubicBezTo>
                    <a:pt x="13" y="196"/>
                    <a:pt x="6" y="193"/>
                    <a:pt x="5" y="197"/>
                  </a:cubicBezTo>
                  <a:cubicBezTo>
                    <a:pt x="4" y="198"/>
                    <a:pt x="6" y="207"/>
                    <a:pt x="7" y="208"/>
                  </a:cubicBezTo>
                  <a:cubicBezTo>
                    <a:pt x="7" y="209"/>
                    <a:pt x="7" y="211"/>
                    <a:pt x="7" y="212"/>
                  </a:cubicBezTo>
                  <a:cubicBezTo>
                    <a:pt x="4" y="213"/>
                    <a:pt x="7" y="215"/>
                    <a:pt x="6" y="218"/>
                  </a:cubicBezTo>
                  <a:cubicBezTo>
                    <a:pt x="4" y="218"/>
                    <a:pt x="3" y="225"/>
                    <a:pt x="7" y="225"/>
                  </a:cubicBezTo>
                  <a:cubicBezTo>
                    <a:pt x="8" y="222"/>
                    <a:pt x="10" y="220"/>
                    <a:pt x="11" y="216"/>
                  </a:cubicBezTo>
                  <a:cubicBezTo>
                    <a:pt x="13" y="216"/>
                    <a:pt x="15" y="217"/>
                    <a:pt x="17" y="216"/>
                  </a:cubicBezTo>
                  <a:cubicBezTo>
                    <a:pt x="18" y="214"/>
                    <a:pt x="17" y="207"/>
                    <a:pt x="20" y="208"/>
                  </a:cubicBezTo>
                  <a:cubicBezTo>
                    <a:pt x="19" y="210"/>
                    <a:pt x="21" y="211"/>
                    <a:pt x="21" y="213"/>
                  </a:cubicBezTo>
                  <a:cubicBezTo>
                    <a:pt x="22" y="215"/>
                    <a:pt x="21" y="217"/>
                    <a:pt x="20" y="219"/>
                  </a:cubicBezTo>
                  <a:cubicBezTo>
                    <a:pt x="19" y="219"/>
                    <a:pt x="17" y="218"/>
                    <a:pt x="16" y="219"/>
                  </a:cubicBezTo>
                  <a:cubicBezTo>
                    <a:pt x="14" y="220"/>
                    <a:pt x="15" y="220"/>
                    <a:pt x="14" y="222"/>
                  </a:cubicBezTo>
                  <a:cubicBezTo>
                    <a:pt x="12" y="223"/>
                    <a:pt x="7" y="227"/>
                    <a:pt x="12" y="228"/>
                  </a:cubicBezTo>
                  <a:cubicBezTo>
                    <a:pt x="12" y="229"/>
                    <a:pt x="12" y="230"/>
                    <a:pt x="12" y="231"/>
                  </a:cubicBezTo>
                  <a:cubicBezTo>
                    <a:pt x="14" y="232"/>
                    <a:pt x="15" y="231"/>
                    <a:pt x="17" y="231"/>
                  </a:cubicBezTo>
                  <a:cubicBezTo>
                    <a:pt x="18" y="232"/>
                    <a:pt x="19" y="233"/>
                    <a:pt x="20" y="234"/>
                  </a:cubicBezTo>
                  <a:cubicBezTo>
                    <a:pt x="18" y="236"/>
                    <a:pt x="14" y="235"/>
                    <a:pt x="12" y="235"/>
                  </a:cubicBezTo>
                  <a:cubicBezTo>
                    <a:pt x="12" y="234"/>
                    <a:pt x="11" y="234"/>
                    <a:pt x="11" y="233"/>
                  </a:cubicBezTo>
                  <a:cubicBezTo>
                    <a:pt x="5" y="232"/>
                    <a:pt x="4" y="241"/>
                    <a:pt x="6" y="245"/>
                  </a:cubicBezTo>
                  <a:cubicBezTo>
                    <a:pt x="7" y="246"/>
                    <a:pt x="8" y="247"/>
                    <a:pt x="9" y="248"/>
                  </a:cubicBezTo>
                  <a:cubicBezTo>
                    <a:pt x="9" y="249"/>
                    <a:pt x="9" y="251"/>
                    <a:pt x="10" y="252"/>
                  </a:cubicBezTo>
                  <a:cubicBezTo>
                    <a:pt x="10" y="254"/>
                    <a:pt x="12" y="256"/>
                    <a:pt x="14" y="258"/>
                  </a:cubicBezTo>
                  <a:cubicBezTo>
                    <a:pt x="13" y="258"/>
                    <a:pt x="12" y="258"/>
                    <a:pt x="11" y="258"/>
                  </a:cubicBezTo>
                  <a:cubicBezTo>
                    <a:pt x="11" y="258"/>
                    <a:pt x="11" y="257"/>
                    <a:pt x="11" y="257"/>
                  </a:cubicBezTo>
                  <a:cubicBezTo>
                    <a:pt x="10" y="257"/>
                    <a:pt x="10" y="257"/>
                    <a:pt x="9" y="257"/>
                  </a:cubicBezTo>
                  <a:cubicBezTo>
                    <a:pt x="8" y="260"/>
                    <a:pt x="8" y="265"/>
                    <a:pt x="8" y="269"/>
                  </a:cubicBezTo>
                  <a:cubicBezTo>
                    <a:pt x="9" y="269"/>
                    <a:pt x="10" y="270"/>
                    <a:pt x="11" y="270"/>
                  </a:cubicBezTo>
                  <a:cubicBezTo>
                    <a:pt x="12" y="272"/>
                    <a:pt x="12" y="275"/>
                    <a:pt x="10" y="276"/>
                  </a:cubicBezTo>
                  <a:cubicBezTo>
                    <a:pt x="12" y="276"/>
                    <a:pt x="13" y="277"/>
                    <a:pt x="15" y="276"/>
                  </a:cubicBezTo>
                  <a:cubicBezTo>
                    <a:pt x="15" y="275"/>
                    <a:pt x="16" y="274"/>
                    <a:pt x="18" y="274"/>
                  </a:cubicBezTo>
                  <a:cubicBezTo>
                    <a:pt x="17" y="277"/>
                    <a:pt x="18" y="279"/>
                    <a:pt x="18" y="281"/>
                  </a:cubicBezTo>
                  <a:cubicBezTo>
                    <a:pt x="17" y="277"/>
                    <a:pt x="12" y="278"/>
                    <a:pt x="9" y="278"/>
                  </a:cubicBezTo>
                  <a:cubicBezTo>
                    <a:pt x="7" y="283"/>
                    <a:pt x="11" y="282"/>
                    <a:pt x="13" y="284"/>
                  </a:cubicBezTo>
                  <a:cubicBezTo>
                    <a:pt x="14" y="287"/>
                    <a:pt x="11" y="290"/>
                    <a:pt x="11" y="292"/>
                  </a:cubicBezTo>
                  <a:cubicBezTo>
                    <a:pt x="11" y="292"/>
                    <a:pt x="12" y="292"/>
                    <a:pt x="13" y="292"/>
                  </a:cubicBezTo>
                  <a:cubicBezTo>
                    <a:pt x="13" y="295"/>
                    <a:pt x="14" y="302"/>
                    <a:pt x="18" y="301"/>
                  </a:cubicBezTo>
                  <a:cubicBezTo>
                    <a:pt x="11" y="303"/>
                    <a:pt x="16" y="310"/>
                    <a:pt x="18" y="314"/>
                  </a:cubicBezTo>
                  <a:cubicBezTo>
                    <a:pt x="22" y="320"/>
                    <a:pt x="19" y="325"/>
                    <a:pt x="20" y="331"/>
                  </a:cubicBezTo>
                  <a:cubicBezTo>
                    <a:pt x="21" y="331"/>
                    <a:pt x="23" y="332"/>
                    <a:pt x="24" y="333"/>
                  </a:cubicBezTo>
                  <a:cubicBezTo>
                    <a:pt x="23" y="334"/>
                    <a:pt x="21" y="334"/>
                    <a:pt x="20" y="335"/>
                  </a:cubicBezTo>
                  <a:cubicBezTo>
                    <a:pt x="22" y="340"/>
                    <a:pt x="25" y="350"/>
                    <a:pt x="20" y="355"/>
                  </a:cubicBezTo>
                  <a:cubicBezTo>
                    <a:pt x="22" y="355"/>
                    <a:pt x="24" y="355"/>
                    <a:pt x="25" y="355"/>
                  </a:cubicBezTo>
                  <a:cubicBezTo>
                    <a:pt x="26" y="358"/>
                    <a:pt x="23" y="357"/>
                    <a:pt x="23" y="358"/>
                  </a:cubicBezTo>
                  <a:cubicBezTo>
                    <a:pt x="22" y="360"/>
                    <a:pt x="23" y="362"/>
                    <a:pt x="23" y="364"/>
                  </a:cubicBezTo>
                  <a:cubicBezTo>
                    <a:pt x="25" y="364"/>
                    <a:pt x="27" y="365"/>
                    <a:pt x="26" y="368"/>
                  </a:cubicBezTo>
                  <a:cubicBezTo>
                    <a:pt x="24" y="368"/>
                    <a:pt x="23" y="370"/>
                    <a:pt x="24" y="372"/>
                  </a:cubicBezTo>
                  <a:cubicBezTo>
                    <a:pt x="28" y="372"/>
                    <a:pt x="25" y="379"/>
                    <a:pt x="25" y="382"/>
                  </a:cubicBezTo>
                  <a:cubicBezTo>
                    <a:pt x="26" y="382"/>
                    <a:pt x="27" y="383"/>
                    <a:pt x="28" y="383"/>
                  </a:cubicBezTo>
                  <a:cubicBezTo>
                    <a:pt x="28" y="385"/>
                    <a:pt x="26" y="385"/>
                    <a:pt x="24" y="385"/>
                  </a:cubicBezTo>
                  <a:cubicBezTo>
                    <a:pt x="27" y="389"/>
                    <a:pt x="26" y="399"/>
                    <a:pt x="26" y="404"/>
                  </a:cubicBezTo>
                  <a:cubicBezTo>
                    <a:pt x="27" y="406"/>
                    <a:pt x="26" y="410"/>
                    <a:pt x="26" y="412"/>
                  </a:cubicBezTo>
                  <a:cubicBezTo>
                    <a:pt x="26" y="416"/>
                    <a:pt x="27" y="419"/>
                    <a:pt x="28" y="423"/>
                  </a:cubicBezTo>
                  <a:cubicBezTo>
                    <a:pt x="28" y="426"/>
                    <a:pt x="27" y="429"/>
                    <a:pt x="29" y="432"/>
                  </a:cubicBezTo>
                  <a:cubicBezTo>
                    <a:pt x="30" y="435"/>
                    <a:pt x="30" y="438"/>
                    <a:pt x="31" y="441"/>
                  </a:cubicBezTo>
                  <a:cubicBezTo>
                    <a:pt x="31" y="443"/>
                    <a:pt x="30" y="446"/>
                    <a:pt x="31" y="448"/>
                  </a:cubicBezTo>
                  <a:cubicBezTo>
                    <a:pt x="31" y="449"/>
                    <a:pt x="33" y="450"/>
                    <a:pt x="33" y="451"/>
                  </a:cubicBezTo>
                  <a:cubicBezTo>
                    <a:pt x="34" y="454"/>
                    <a:pt x="31" y="455"/>
                    <a:pt x="29" y="457"/>
                  </a:cubicBezTo>
                  <a:cubicBezTo>
                    <a:pt x="30" y="460"/>
                    <a:pt x="32" y="460"/>
                    <a:pt x="34" y="462"/>
                  </a:cubicBezTo>
                  <a:cubicBezTo>
                    <a:pt x="35" y="463"/>
                    <a:pt x="37" y="465"/>
                    <a:pt x="38" y="467"/>
                  </a:cubicBezTo>
                  <a:cubicBezTo>
                    <a:pt x="41" y="471"/>
                    <a:pt x="41" y="476"/>
                    <a:pt x="43" y="480"/>
                  </a:cubicBezTo>
                  <a:cubicBezTo>
                    <a:pt x="44" y="482"/>
                    <a:pt x="44" y="483"/>
                    <a:pt x="45" y="485"/>
                  </a:cubicBezTo>
                  <a:cubicBezTo>
                    <a:pt x="47" y="485"/>
                    <a:pt x="49" y="485"/>
                    <a:pt x="51" y="48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18" name="Freeform 12"/>
            <p:cNvSpPr>
              <a:spLocks/>
            </p:cNvSpPr>
            <p:nvPr/>
          </p:nvSpPr>
          <p:spPr bwMode="auto">
            <a:xfrm>
              <a:off x="6172201" y="-2293938"/>
              <a:ext cx="1471613" cy="1319213"/>
            </a:xfrm>
            <a:custGeom>
              <a:avLst/>
              <a:gdLst>
                <a:gd name="T0" fmla="*/ 129 w 632"/>
                <a:gd name="T1" fmla="*/ 420 h 566"/>
                <a:gd name="T2" fmla="*/ 166 w 632"/>
                <a:gd name="T3" fmla="*/ 431 h 566"/>
                <a:gd name="T4" fmla="*/ 188 w 632"/>
                <a:gd name="T5" fmla="*/ 429 h 566"/>
                <a:gd name="T6" fmla="*/ 213 w 632"/>
                <a:gd name="T7" fmla="*/ 441 h 566"/>
                <a:gd name="T8" fmla="*/ 246 w 632"/>
                <a:gd name="T9" fmla="*/ 449 h 566"/>
                <a:gd name="T10" fmla="*/ 252 w 632"/>
                <a:gd name="T11" fmla="*/ 469 h 566"/>
                <a:gd name="T12" fmla="*/ 265 w 632"/>
                <a:gd name="T13" fmla="*/ 506 h 566"/>
                <a:gd name="T14" fmla="*/ 296 w 632"/>
                <a:gd name="T15" fmla="*/ 537 h 566"/>
                <a:gd name="T16" fmla="*/ 316 w 632"/>
                <a:gd name="T17" fmla="*/ 555 h 566"/>
                <a:gd name="T18" fmla="*/ 331 w 632"/>
                <a:gd name="T19" fmla="*/ 565 h 566"/>
                <a:gd name="T20" fmla="*/ 348 w 632"/>
                <a:gd name="T21" fmla="*/ 537 h 566"/>
                <a:gd name="T22" fmla="*/ 381 w 632"/>
                <a:gd name="T23" fmla="*/ 496 h 566"/>
                <a:gd name="T24" fmla="*/ 371 w 632"/>
                <a:gd name="T25" fmla="*/ 468 h 566"/>
                <a:gd name="T26" fmla="*/ 372 w 632"/>
                <a:gd name="T27" fmla="*/ 441 h 566"/>
                <a:gd name="T28" fmla="*/ 376 w 632"/>
                <a:gd name="T29" fmla="*/ 415 h 566"/>
                <a:gd name="T30" fmla="*/ 411 w 632"/>
                <a:gd name="T31" fmla="*/ 412 h 566"/>
                <a:gd name="T32" fmla="*/ 427 w 632"/>
                <a:gd name="T33" fmla="*/ 441 h 566"/>
                <a:gd name="T34" fmla="*/ 453 w 632"/>
                <a:gd name="T35" fmla="*/ 453 h 566"/>
                <a:gd name="T36" fmla="*/ 442 w 632"/>
                <a:gd name="T37" fmla="*/ 486 h 566"/>
                <a:gd name="T38" fmla="*/ 421 w 632"/>
                <a:gd name="T39" fmla="*/ 509 h 566"/>
                <a:gd name="T40" fmla="*/ 455 w 632"/>
                <a:gd name="T41" fmla="*/ 506 h 566"/>
                <a:gd name="T42" fmla="*/ 483 w 632"/>
                <a:gd name="T43" fmla="*/ 483 h 566"/>
                <a:gd name="T44" fmla="*/ 506 w 632"/>
                <a:gd name="T45" fmla="*/ 481 h 566"/>
                <a:gd name="T46" fmla="*/ 527 w 632"/>
                <a:gd name="T47" fmla="*/ 486 h 566"/>
                <a:gd name="T48" fmla="*/ 532 w 632"/>
                <a:gd name="T49" fmla="*/ 445 h 566"/>
                <a:gd name="T50" fmla="*/ 527 w 632"/>
                <a:gd name="T51" fmla="*/ 418 h 566"/>
                <a:gd name="T52" fmla="*/ 565 w 632"/>
                <a:gd name="T53" fmla="*/ 417 h 566"/>
                <a:gd name="T54" fmla="*/ 546 w 632"/>
                <a:gd name="T55" fmla="*/ 397 h 566"/>
                <a:gd name="T56" fmla="*/ 500 w 632"/>
                <a:gd name="T57" fmla="*/ 365 h 566"/>
                <a:gd name="T58" fmla="*/ 550 w 632"/>
                <a:gd name="T59" fmla="*/ 328 h 566"/>
                <a:gd name="T60" fmla="*/ 588 w 632"/>
                <a:gd name="T61" fmla="*/ 306 h 566"/>
                <a:gd name="T62" fmla="*/ 631 w 632"/>
                <a:gd name="T63" fmla="*/ 282 h 566"/>
                <a:gd name="T64" fmla="*/ 621 w 632"/>
                <a:gd name="T65" fmla="*/ 274 h 566"/>
                <a:gd name="T66" fmla="*/ 594 w 632"/>
                <a:gd name="T67" fmla="*/ 274 h 566"/>
                <a:gd name="T68" fmla="*/ 579 w 632"/>
                <a:gd name="T69" fmla="*/ 273 h 566"/>
                <a:gd name="T70" fmla="*/ 589 w 632"/>
                <a:gd name="T71" fmla="*/ 257 h 566"/>
                <a:gd name="T72" fmla="*/ 584 w 632"/>
                <a:gd name="T73" fmla="*/ 239 h 566"/>
                <a:gd name="T74" fmla="*/ 565 w 632"/>
                <a:gd name="T75" fmla="*/ 204 h 566"/>
                <a:gd name="T76" fmla="*/ 538 w 632"/>
                <a:gd name="T77" fmla="*/ 200 h 566"/>
                <a:gd name="T78" fmla="*/ 532 w 632"/>
                <a:gd name="T79" fmla="*/ 178 h 566"/>
                <a:gd name="T80" fmla="*/ 499 w 632"/>
                <a:gd name="T81" fmla="*/ 175 h 566"/>
                <a:gd name="T82" fmla="*/ 489 w 632"/>
                <a:gd name="T83" fmla="*/ 199 h 566"/>
                <a:gd name="T84" fmla="*/ 467 w 632"/>
                <a:gd name="T85" fmla="*/ 154 h 566"/>
                <a:gd name="T86" fmla="*/ 444 w 632"/>
                <a:gd name="T87" fmla="*/ 100 h 566"/>
                <a:gd name="T88" fmla="*/ 433 w 632"/>
                <a:gd name="T89" fmla="*/ 78 h 566"/>
                <a:gd name="T90" fmla="*/ 395 w 632"/>
                <a:gd name="T91" fmla="*/ 71 h 566"/>
                <a:gd name="T92" fmla="*/ 382 w 632"/>
                <a:gd name="T93" fmla="*/ 62 h 566"/>
                <a:gd name="T94" fmla="*/ 382 w 632"/>
                <a:gd name="T95" fmla="*/ 29 h 566"/>
                <a:gd name="T96" fmla="*/ 375 w 632"/>
                <a:gd name="T97" fmla="*/ 15 h 566"/>
                <a:gd name="T98" fmla="*/ 334 w 632"/>
                <a:gd name="T99" fmla="*/ 0 h 566"/>
                <a:gd name="T100" fmla="*/ 296 w 632"/>
                <a:gd name="T101" fmla="*/ 32 h 566"/>
                <a:gd name="T102" fmla="*/ 240 w 632"/>
                <a:gd name="T103" fmla="*/ 93 h 566"/>
                <a:gd name="T104" fmla="*/ 203 w 632"/>
                <a:gd name="T105" fmla="*/ 131 h 566"/>
                <a:gd name="T106" fmla="*/ 130 w 632"/>
                <a:gd name="T107" fmla="*/ 164 h 566"/>
                <a:gd name="T108" fmla="*/ 62 w 632"/>
                <a:gd name="T109" fmla="*/ 152 h 566"/>
                <a:gd name="T110" fmla="*/ 18 w 632"/>
                <a:gd name="T111" fmla="*/ 195 h 566"/>
                <a:gd name="T112" fmla="*/ 25 w 632"/>
                <a:gd name="T113" fmla="*/ 250 h 566"/>
                <a:gd name="T114" fmla="*/ 50 w 632"/>
                <a:gd name="T115" fmla="*/ 271 h 566"/>
                <a:gd name="T116" fmla="*/ 45 w 632"/>
                <a:gd name="T117" fmla="*/ 307 h 566"/>
                <a:gd name="T118" fmla="*/ 72 w 632"/>
                <a:gd name="T119" fmla="*/ 326 h 566"/>
                <a:gd name="T120" fmla="*/ 95 w 632"/>
                <a:gd name="T121" fmla="*/ 381 h 566"/>
                <a:gd name="T122" fmla="*/ 106 w 632"/>
                <a:gd name="T123" fmla="*/ 417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2" h="566">
                  <a:moveTo>
                    <a:pt x="121" y="415"/>
                  </a:moveTo>
                  <a:cubicBezTo>
                    <a:pt x="122" y="416"/>
                    <a:pt x="121" y="420"/>
                    <a:pt x="122" y="422"/>
                  </a:cubicBezTo>
                  <a:cubicBezTo>
                    <a:pt x="123" y="424"/>
                    <a:pt x="126" y="425"/>
                    <a:pt x="129" y="424"/>
                  </a:cubicBezTo>
                  <a:cubicBezTo>
                    <a:pt x="129" y="422"/>
                    <a:pt x="129" y="421"/>
                    <a:pt x="129" y="420"/>
                  </a:cubicBezTo>
                  <a:cubicBezTo>
                    <a:pt x="134" y="420"/>
                    <a:pt x="139" y="418"/>
                    <a:pt x="143" y="420"/>
                  </a:cubicBezTo>
                  <a:cubicBezTo>
                    <a:pt x="147" y="421"/>
                    <a:pt x="149" y="422"/>
                    <a:pt x="153" y="422"/>
                  </a:cubicBezTo>
                  <a:cubicBezTo>
                    <a:pt x="157" y="421"/>
                    <a:pt x="160" y="422"/>
                    <a:pt x="161" y="425"/>
                  </a:cubicBezTo>
                  <a:cubicBezTo>
                    <a:pt x="162" y="428"/>
                    <a:pt x="163" y="431"/>
                    <a:pt x="166" y="431"/>
                  </a:cubicBezTo>
                  <a:cubicBezTo>
                    <a:pt x="166" y="428"/>
                    <a:pt x="168" y="424"/>
                    <a:pt x="171" y="425"/>
                  </a:cubicBezTo>
                  <a:cubicBezTo>
                    <a:pt x="171" y="426"/>
                    <a:pt x="172" y="428"/>
                    <a:pt x="174" y="427"/>
                  </a:cubicBezTo>
                  <a:cubicBezTo>
                    <a:pt x="175" y="423"/>
                    <a:pt x="181" y="421"/>
                    <a:pt x="184" y="421"/>
                  </a:cubicBezTo>
                  <a:cubicBezTo>
                    <a:pt x="185" y="424"/>
                    <a:pt x="184" y="428"/>
                    <a:pt x="188" y="429"/>
                  </a:cubicBezTo>
                  <a:cubicBezTo>
                    <a:pt x="191" y="431"/>
                    <a:pt x="197" y="428"/>
                    <a:pt x="200" y="431"/>
                  </a:cubicBezTo>
                  <a:cubicBezTo>
                    <a:pt x="201" y="434"/>
                    <a:pt x="200" y="436"/>
                    <a:pt x="203" y="439"/>
                  </a:cubicBezTo>
                  <a:cubicBezTo>
                    <a:pt x="206" y="441"/>
                    <a:pt x="207" y="443"/>
                    <a:pt x="207" y="447"/>
                  </a:cubicBezTo>
                  <a:cubicBezTo>
                    <a:pt x="211" y="446"/>
                    <a:pt x="211" y="443"/>
                    <a:pt x="213" y="441"/>
                  </a:cubicBezTo>
                  <a:cubicBezTo>
                    <a:pt x="216" y="440"/>
                    <a:pt x="220" y="447"/>
                    <a:pt x="224" y="448"/>
                  </a:cubicBezTo>
                  <a:cubicBezTo>
                    <a:pt x="224" y="450"/>
                    <a:pt x="224" y="452"/>
                    <a:pt x="224" y="455"/>
                  </a:cubicBezTo>
                  <a:cubicBezTo>
                    <a:pt x="229" y="455"/>
                    <a:pt x="239" y="453"/>
                    <a:pt x="240" y="458"/>
                  </a:cubicBezTo>
                  <a:cubicBezTo>
                    <a:pt x="245" y="460"/>
                    <a:pt x="245" y="452"/>
                    <a:pt x="246" y="449"/>
                  </a:cubicBezTo>
                  <a:cubicBezTo>
                    <a:pt x="248" y="446"/>
                    <a:pt x="253" y="448"/>
                    <a:pt x="257" y="448"/>
                  </a:cubicBezTo>
                  <a:cubicBezTo>
                    <a:pt x="257" y="452"/>
                    <a:pt x="255" y="455"/>
                    <a:pt x="256" y="458"/>
                  </a:cubicBezTo>
                  <a:cubicBezTo>
                    <a:pt x="258" y="458"/>
                    <a:pt x="260" y="458"/>
                    <a:pt x="262" y="459"/>
                  </a:cubicBezTo>
                  <a:cubicBezTo>
                    <a:pt x="258" y="462"/>
                    <a:pt x="253" y="463"/>
                    <a:pt x="252" y="469"/>
                  </a:cubicBezTo>
                  <a:cubicBezTo>
                    <a:pt x="251" y="474"/>
                    <a:pt x="254" y="479"/>
                    <a:pt x="260" y="479"/>
                  </a:cubicBezTo>
                  <a:cubicBezTo>
                    <a:pt x="258" y="485"/>
                    <a:pt x="262" y="489"/>
                    <a:pt x="266" y="484"/>
                  </a:cubicBezTo>
                  <a:cubicBezTo>
                    <a:pt x="271" y="477"/>
                    <a:pt x="277" y="485"/>
                    <a:pt x="275" y="491"/>
                  </a:cubicBezTo>
                  <a:cubicBezTo>
                    <a:pt x="273" y="496"/>
                    <a:pt x="263" y="501"/>
                    <a:pt x="265" y="506"/>
                  </a:cubicBezTo>
                  <a:cubicBezTo>
                    <a:pt x="267" y="509"/>
                    <a:pt x="271" y="508"/>
                    <a:pt x="273" y="511"/>
                  </a:cubicBezTo>
                  <a:cubicBezTo>
                    <a:pt x="275" y="513"/>
                    <a:pt x="273" y="518"/>
                    <a:pt x="275" y="521"/>
                  </a:cubicBezTo>
                  <a:cubicBezTo>
                    <a:pt x="290" y="514"/>
                    <a:pt x="279" y="530"/>
                    <a:pt x="284" y="535"/>
                  </a:cubicBezTo>
                  <a:cubicBezTo>
                    <a:pt x="287" y="538"/>
                    <a:pt x="293" y="536"/>
                    <a:pt x="296" y="537"/>
                  </a:cubicBezTo>
                  <a:cubicBezTo>
                    <a:pt x="300" y="538"/>
                    <a:pt x="299" y="544"/>
                    <a:pt x="304" y="543"/>
                  </a:cubicBezTo>
                  <a:cubicBezTo>
                    <a:pt x="304" y="544"/>
                    <a:pt x="304" y="544"/>
                    <a:pt x="304" y="544"/>
                  </a:cubicBezTo>
                  <a:cubicBezTo>
                    <a:pt x="307" y="545"/>
                    <a:pt x="312" y="544"/>
                    <a:pt x="315" y="546"/>
                  </a:cubicBezTo>
                  <a:cubicBezTo>
                    <a:pt x="318" y="549"/>
                    <a:pt x="316" y="552"/>
                    <a:pt x="316" y="555"/>
                  </a:cubicBezTo>
                  <a:cubicBezTo>
                    <a:pt x="315" y="561"/>
                    <a:pt x="323" y="557"/>
                    <a:pt x="325" y="558"/>
                  </a:cubicBezTo>
                  <a:cubicBezTo>
                    <a:pt x="328" y="558"/>
                    <a:pt x="328" y="562"/>
                    <a:pt x="328" y="565"/>
                  </a:cubicBezTo>
                  <a:cubicBezTo>
                    <a:pt x="329" y="565"/>
                    <a:pt x="329" y="565"/>
                    <a:pt x="329" y="565"/>
                  </a:cubicBezTo>
                  <a:cubicBezTo>
                    <a:pt x="330" y="566"/>
                    <a:pt x="330" y="566"/>
                    <a:pt x="331" y="565"/>
                  </a:cubicBezTo>
                  <a:cubicBezTo>
                    <a:pt x="332" y="563"/>
                    <a:pt x="337" y="565"/>
                    <a:pt x="338" y="566"/>
                  </a:cubicBezTo>
                  <a:cubicBezTo>
                    <a:pt x="342" y="559"/>
                    <a:pt x="353" y="562"/>
                    <a:pt x="358" y="556"/>
                  </a:cubicBezTo>
                  <a:cubicBezTo>
                    <a:pt x="362" y="552"/>
                    <a:pt x="348" y="548"/>
                    <a:pt x="346" y="547"/>
                  </a:cubicBezTo>
                  <a:cubicBezTo>
                    <a:pt x="350" y="543"/>
                    <a:pt x="347" y="542"/>
                    <a:pt x="348" y="537"/>
                  </a:cubicBezTo>
                  <a:cubicBezTo>
                    <a:pt x="355" y="534"/>
                    <a:pt x="363" y="533"/>
                    <a:pt x="370" y="530"/>
                  </a:cubicBezTo>
                  <a:cubicBezTo>
                    <a:pt x="376" y="526"/>
                    <a:pt x="376" y="520"/>
                    <a:pt x="376" y="514"/>
                  </a:cubicBezTo>
                  <a:cubicBezTo>
                    <a:pt x="376" y="511"/>
                    <a:pt x="376" y="508"/>
                    <a:pt x="376" y="504"/>
                  </a:cubicBezTo>
                  <a:cubicBezTo>
                    <a:pt x="377" y="500"/>
                    <a:pt x="379" y="499"/>
                    <a:pt x="381" y="496"/>
                  </a:cubicBezTo>
                  <a:cubicBezTo>
                    <a:pt x="383" y="492"/>
                    <a:pt x="382" y="490"/>
                    <a:pt x="381" y="487"/>
                  </a:cubicBezTo>
                  <a:cubicBezTo>
                    <a:pt x="379" y="483"/>
                    <a:pt x="379" y="478"/>
                    <a:pt x="379" y="474"/>
                  </a:cubicBezTo>
                  <a:cubicBezTo>
                    <a:pt x="374" y="474"/>
                    <a:pt x="370" y="474"/>
                    <a:pt x="366" y="474"/>
                  </a:cubicBezTo>
                  <a:cubicBezTo>
                    <a:pt x="367" y="472"/>
                    <a:pt x="370" y="470"/>
                    <a:pt x="371" y="468"/>
                  </a:cubicBezTo>
                  <a:cubicBezTo>
                    <a:pt x="372" y="465"/>
                    <a:pt x="370" y="461"/>
                    <a:pt x="373" y="459"/>
                  </a:cubicBezTo>
                  <a:cubicBezTo>
                    <a:pt x="372" y="456"/>
                    <a:pt x="369" y="455"/>
                    <a:pt x="366" y="455"/>
                  </a:cubicBezTo>
                  <a:cubicBezTo>
                    <a:pt x="366" y="453"/>
                    <a:pt x="365" y="449"/>
                    <a:pt x="366" y="447"/>
                  </a:cubicBezTo>
                  <a:cubicBezTo>
                    <a:pt x="367" y="444"/>
                    <a:pt x="372" y="444"/>
                    <a:pt x="372" y="441"/>
                  </a:cubicBezTo>
                  <a:cubicBezTo>
                    <a:pt x="372" y="438"/>
                    <a:pt x="367" y="430"/>
                    <a:pt x="375" y="432"/>
                  </a:cubicBezTo>
                  <a:cubicBezTo>
                    <a:pt x="374" y="436"/>
                    <a:pt x="376" y="433"/>
                    <a:pt x="378" y="435"/>
                  </a:cubicBezTo>
                  <a:cubicBezTo>
                    <a:pt x="380" y="437"/>
                    <a:pt x="381" y="440"/>
                    <a:pt x="385" y="440"/>
                  </a:cubicBezTo>
                  <a:cubicBezTo>
                    <a:pt x="385" y="431"/>
                    <a:pt x="370" y="425"/>
                    <a:pt x="376" y="415"/>
                  </a:cubicBezTo>
                  <a:cubicBezTo>
                    <a:pt x="380" y="416"/>
                    <a:pt x="380" y="420"/>
                    <a:pt x="381" y="423"/>
                  </a:cubicBezTo>
                  <a:cubicBezTo>
                    <a:pt x="384" y="426"/>
                    <a:pt x="389" y="426"/>
                    <a:pt x="392" y="424"/>
                  </a:cubicBezTo>
                  <a:cubicBezTo>
                    <a:pt x="397" y="422"/>
                    <a:pt x="395" y="418"/>
                    <a:pt x="397" y="414"/>
                  </a:cubicBezTo>
                  <a:cubicBezTo>
                    <a:pt x="400" y="410"/>
                    <a:pt x="407" y="411"/>
                    <a:pt x="411" y="412"/>
                  </a:cubicBezTo>
                  <a:cubicBezTo>
                    <a:pt x="412" y="415"/>
                    <a:pt x="411" y="419"/>
                    <a:pt x="411" y="422"/>
                  </a:cubicBezTo>
                  <a:cubicBezTo>
                    <a:pt x="406" y="422"/>
                    <a:pt x="407" y="427"/>
                    <a:pt x="407" y="431"/>
                  </a:cubicBezTo>
                  <a:cubicBezTo>
                    <a:pt x="402" y="431"/>
                    <a:pt x="399" y="437"/>
                    <a:pt x="405" y="439"/>
                  </a:cubicBezTo>
                  <a:cubicBezTo>
                    <a:pt x="412" y="440"/>
                    <a:pt x="419" y="440"/>
                    <a:pt x="427" y="441"/>
                  </a:cubicBezTo>
                  <a:cubicBezTo>
                    <a:pt x="425" y="448"/>
                    <a:pt x="431" y="443"/>
                    <a:pt x="434" y="441"/>
                  </a:cubicBezTo>
                  <a:cubicBezTo>
                    <a:pt x="438" y="439"/>
                    <a:pt x="440" y="438"/>
                    <a:pt x="446" y="439"/>
                  </a:cubicBezTo>
                  <a:cubicBezTo>
                    <a:pt x="446" y="443"/>
                    <a:pt x="446" y="447"/>
                    <a:pt x="446" y="451"/>
                  </a:cubicBezTo>
                  <a:cubicBezTo>
                    <a:pt x="448" y="452"/>
                    <a:pt x="451" y="453"/>
                    <a:pt x="453" y="453"/>
                  </a:cubicBezTo>
                  <a:cubicBezTo>
                    <a:pt x="453" y="457"/>
                    <a:pt x="452" y="470"/>
                    <a:pt x="445" y="462"/>
                  </a:cubicBezTo>
                  <a:cubicBezTo>
                    <a:pt x="441" y="463"/>
                    <a:pt x="440" y="468"/>
                    <a:pt x="440" y="471"/>
                  </a:cubicBezTo>
                  <a:cubicBezTo>
                    <a:pt x="441" y="474"/>
                    <a:pt x="445" y="471"/>
                    <a:pt x="444" y="477"/>
                  </a:cubicBezTo>
                  <a:cubicBezTo>
                    <a:pt x="444" y="480"/>
                    <a:pt x="442" y="483"/>
                    <a:pt x="442" y="486"/>
                  </a:cubicBezTo>
                  <a:cubicBezTo>
                    <a:pt x="443" y="490"/>
                    <a:pt x="448" y="489"/>
                    <a:pt x="448" y="492"/>
                  </a:cubicBezTo>
                  <a:cubicBezTo>
                    <a:pt x="444" y="493"/>
                    <a:pt x="441" y="496"/>
                    <a:pt x="437" y="497"/>
                  </a:cubicBezTo>
                  <a:cubicBezTo>
                    <a:pt x="432" y="498"/>
                    <a:pt x="430" y="497"/>
                    <a:pt x="426" y="495"/>
                  </a:cubicBezTo>
                  <a:cubicBezTo>
                    <a:pt x="420" y="491"/>
                    <a:pt x="420" y="505"/>
                    <a:pt x="421" y="509"/>
                  </a:cubicBezTo>
                  <a:cubicBezTo>
                    <a:pt x="429" y="509"/>
                    <a:pt x="428" y="512"/>
                    <a:pt x="433" y="516"/>
                  </a:cubicBezTo>
                  <a:cubicBezTo>
                    <a:pt x="435" y="514"/>
                    <a:pt x="434" y="510"/>
                    <a:pt x="435" y="508"/>
                  </a:cubicBezTo>
                  <a:cubicBezTo>
                    <a:pt x="439" y="507"/>
                    <a:pt x="445" y="509"/>
                    <a:pt x="449" y="509"/>
                  </a:cubicBezTo>
                  <a:cubicBezTo>
                    <a:pt x="450" y="506"/>
                    <a:pt x="452" y="506"/>
                    <a:pt x="455" y="506"/>
                  </a:cubicBezTo>
                  <a:cubicBezTo>
                    <a:pt x="455" y="502"/>
                    <a:pt x="453" y="500"/>
                    <a:pt x="453" y="497"/>
                  </a:cubicBezTo>
                  <a:cubicBezTo>
                    <a:pt x="456" y="496"/>
                    <a:pt x="460" y="497"/>
                    <a:pt x="462" y="494"/>
                  </a:cubicBezTo>
                  <a:cubicBezTo>
                    <a:pt x="464" y="490"/>
                    <a:pt x="467" y="485"/>
                    <a:pt x="467" y="480"/>
                  </a:cubicBezTo>
                  <a:cubicBezTo>
                    <a:pt x="472" y="479"/>
                    <a:pt x="478" y="481"/>
                    <a:pt x="483" y="483"/>
                  </a:cubicBezTo>
                  <a:cubicBezTo>
                    <a:pt x="488" y="484"/>
                    <a:pt x="493" y="484"/>
                    <a:pt x="498" y="486"/>
                  </a:cubicBezTo>
                  <a:cubicBezTo>
                    <a:pt x="498" y="485"/>
                    <a:pt x="499" y="483"/>
                    <a:pt x="499" y="482"/>
                  </a:cubicBezTo>
                  <a:cubicBezTo>
                    <a:pt x="501" y="482"/>
                    <a:pt x="503" y="482"/>
                    <a:pt x="505" y="482"/>
                  </a:cubicBezTo>
                  <a:cubicBezTo>
                    <a:pt x="505" y="481"/>
                    <a:pt x="506" y="481"/>
                    <a:pt x="506" y="481"/>
                  </a:cubicBezTo>
                  <a:cubicBezTo>
                    <a:pt x="506" y="483"/>
                    <a:pt x="506" y="485"/>
                    <a:pt x="506" y="487"/>
                  </a:cubicBezTo>
                  <a:cubicBezTo>
                    <a:pt x="509" y="487"/>
                    <a:pt x="511" y="489"/>
                    <a:pt x="514" y="489"/>
                  </a:cubicBezTo>
                  <a:cubicBezTo>
                    <a:pt x="514" y="492"/>
                    <a:pt x="515" y="495"/>
                    <a:pt x="519" y="494"/>
                  </a:cubicBezTo>
                  <a:cubicBezTo>
                    <a:pt x="519" y="490"/>
                    <a:pt x="527" y="491"/>
                    <a:pt x="527" y="486"/>
                  </a:cubicBezTo>
                  <a:cubicBezTo>
                    <a:pt x="521" y="484"/>
                    <a:pt x="524" y="466"/>
                    <a:pt x="522" y="460"/>
                  </a:cubicBezTo>
                  <a:cubicBezTo>
                    <a:pt x="527" y="459"/>
                    <a:pt x="528" y="464"/>
                    <a:pt x="532" y="465"/>
                  </a:cubicBezTo>
                  <a:cubicBezTo>
                    <a:pt x="537" y="466"/>
                    <a:pt x="539" y="459"/>
                    <a:pt x="539" y="455"/>
                  </a:cubicBezTo>
                  <a:cubicBezTo>
                    <a:pt x="540" y="450"/>
                    <a:pt x="537" y="447"/>
                    <a:pt x="532" y="445"/>
                  </a:cubicBezTo>
                  <a:cubicBezTo>
                    <a:pt x="526" y="444"/>
                    <a:pt x="523" y="443"/>
                    <a:pt x="521" y="437"/>
                  </a:cubicBezTo>
                  <a:cubicBezTo>
                    <a:pt x="524" y="437"/>
                    <a:pt x="530" y="438"/>
                    <a:pt x="530" y="433"/>
                  </a:cubicBezTo>
                  <a:cubicBezTo>
                    <a:pt x="530" y="430"/>
                    <a:pt x="527" y="429"/>
                    <a:pt x="526" y="426"/>
                  </a:cubicBezTo>
                  <a:cubicBezTo>
                    <a:pt x="525" y="424"/>
                    <a:pt x="526" y="421"/>
                    <a:pt x="527" y="418"/>
                  </a:cubicBezTo>
                  <a:cubicBezTo>
                    <a:pt x="532" y="418"/>
                    <a:pt x="538" y="419"/>
                    <a:pt x="544" y="419"/>
                  </a:cubicBezTo>
                  <a:cubicBezTo>
                    <a:pt x="549" y="418"/>
                    <a:pt x="553" y="415"/>
                    <a:pt x="557" y="414"/>
                  </a:cubicBezTo>
                  <a:cubicBezTo>
                    <a:pt x="557" y="415"/>
                    <a:pt x="557" y="417"/>
                    <a:pt x="557" y="418"/>
                  </a:cubicBezTo>
                  <a:cubicBezTo>
                    <a:pt x="559" y="418"/>
                    <a:pt x="562" y="417"/>
                    <a:pt x="565" y="417"/>
                  </a:cubicBezTo>
                  <a:cubicBezTo>
                    <a:pt x="565" y="411"/>
                    <a:pt x="565" y="406"/>
                    <a:pt x="565" y="400"/>
                  </a:cubicBezTo>
                  <a:cubicBezTo>
                    <a:pt x="560" y="401"/>
                    <a:pt x="562" y="394"/>
                    <a:pt x="562" y="391"/>
                  </a:cubicBezTo>
                  <a:cubicBezTo>
                    <a:pt x="555" y="391"/>
                    <a:pt x="554" y="393"/>
                    <a:pt x="552" y="399"/>
                  </a:cubicBezTo>
                  <a:cubicBezTo>
                    <a:pt x="550" y="399"/>
                    <a:pt x="549" y="397"/>
                    <a:pt x="546" y="397"/>
                  </a:cubicBezTo>
                  <a:cubicBezTo>
                    <a:pt x="544" y="396"/>
                    <a:pt x="542" y="398"/>
                    <a:pt x="539" y="398"/>
                  </a:cubicBezTo>
                  <a:cubicBezTo>
                    <a:pt x="531" y="400"/>
                    <a:pt x="521" y="398"/>
                    <a:pt x="514" y="395"/>
                  </a:cubicBezTo>
                  <a:cubicBezTo>
                    <a:pt x="510" y="393"/>
                    <a:pt x="507" y="392"/>
                    <a:pt x="506" y="387"/>
                  </a:cubicBezTo>
                  <a:cubicBezTo>
                    <a:pt x="505" y="379"/>
                    <a:pt x="502" y="372"/>
                    <a:pt x="500" y="365"/>
                  </a:cubicBezTo>
                  <a:cubicBezTo>
                    <a:pt x="506" y="366"/>
                    <a:pt x="503" y="357"/>
                    <a:pt x="506" y="355"/>
                  </a:cubicBezTo>
                  <a:cubicBezTo>
                    <a:pt x="513" y="355"/>
                    <a:pt x="519" y="353"/>
                    <a:pt x="522" y="348"/>
                  </a:cubicBezTo>
                  <a:cubicBezTo>
                    <a:pt x="526" y="341"/>
                    <a:pt x="532" y="334"/>
                    <a:pt x="539" y="332"/>
                  </a:cubicBezTo>
                  <a:cubicBezTo>
                    <a:pt x="543" y="331"/>
                    <a:pt x="547" y="332"/>
                    <a:pt x="550" y="328"/>
                  </a:cubicBezTo>
                  <a:cubicBezTo>
                    <a:pt x="551" y="326"/>
                    <a:pt x="552" y="323"/>
                    <a:pt x="555" y="322"/>
                  </a:cubicBezTo>
                  <a:cubicBezTo>
                    <a:pt x="559" y="320"/>
                    <a:pt x="568" y="320"/>
                    <a:pt x="570" y="315"/>
                  </a:cubicBezTo>
                  <a:cubicBezTo>
                    <a:pt x="575" y="315"/>
                    <a:pt x="580" y="313"/>
                    <a:pt x="584" y="310"/>
                  </a:cubicBezTo>
                  <a:cubicBezTo>
                    <a:pt x="586" y="309"/>
                    <a:pt x="587" y="307"/>
                    <a:pt x="588" y="306"/>
                  </a:cubicBezTo>
                  <a:cubicBezTo>
                    <a:pt x="591" y="304"/>
                    <a:pt x="595" y="304"/>
                    <a:pt x="598" y="303"/>
                  </a:cubicBezTo>
                  <a:cubicBezTo>
                    <a:pt x="600" y="290"/>
                    <a:pt x="615" y="296"/>
                    <a:pt x="624" y="294"/>
                  </a:cubicBezTo>
                  <a:cubicBezTo>
                    <a:pt x="623" y="294"/>
                    <a:pt x="625" y="289"/>
                    <a:pt x="626" y="288"/>
                  </a:cubicBezTo>
                  <a:cubicBezTo>
                    <a:pt x="626" y="287"/>
                    <a:pt x="629" y="284"/>
                    <a:pt x="631" y="282"/>
                  </a:cubicBezTo>
                  <a:cubicBezTo>
                    <a:pt x="630" y="281"/>
                    <a:pt x="630" y="278"/>
                    <a:pt x="632" y="277"/>
                  </a:cubicBezTo>
                  <a:cubicBezTo>
                    <a:pt x="629" y="277"/>
                    <a:pt x="627" y="274"/>
                    <a:pt x="626" y="271"/>
                  </a:cubicBezTo>
                  <a:cubicBezTo>
                    <a:pt x="624" y="271"/>
                    <a:pt x="624" y="272"/>
                    <a:pt x="623" y="274"/>
                  </a:cubicBezTo>
                  <a:cubicBezTo>
                    <a:pt x="623" y="274"/>
                    <a:pt x="622" y="274"/>
                    <a:pt x="621" y="274"/>
                  </a:cubicBezTo>
                  <a:cubicBezTo>
                    <a:pt x="620" y="276"/>
                    <a:pt x="619" y="278"/>
                    <a:pt x="619" y="281"/>
                  </a:cubicBezTo>
                  <a:cubicBezTo>
                    <a:pt x="615" y="282"/>
                    <a:pt x="615" y="278"/>
                    <a:pt x="615" y="275"/>
                  </a:cubicBezTo>
                  <a:cubicBezTo>
                    <a:pt x="612" y="274"/>
                    <a:pt x="606" y="280"/>
                    <a:pt x="604" y="278"/>
                  </a:cubicBezTo>
                  <a:cubicBezTo>
                    <a:pt x="601" y="274"/>
                    <a:pt x="599" y="274"/>
                    <a:pt x="594" y="274"/>
                  </a:cubicBezTo>
                  <a:cubicBezTo>
                    <a:pt x="594" y="276"/>
                    <a:pt x="593" y="278"/>
                    <a:pt x="594" y="280"/>
                  </a:cubicBezTo>
                  <a:cubicBezTo>
                    <a:pt x="586" y="280"/>
                    <a:pt x="575" y="276"/>
                    <a:pt x="575" y="287"/>
                  </a:cubicBezTo>
                  <a:cubicBezTo>
                    <a:pt x="569" y="287"/>
                    <a:pt x="572" y="274"/>
                    <a:pt x="579" y="274"/>
                  </a:cubicBezTo>
                  <a:cubicBezTo>
                    <a:pt x="579" y="273"/>
                    <a:pt x="579" y="273"/>
                    <a:pt x="579" y="273"/>
                  </a:cubicBezTo>
                  <a:cubicBezTo>
                    <a:pt x="582" y="272"/>
                    <a:pt x="586" y="273"/>
                    <a:pt x="589" y="273"/>
                  </a:cubicBezTo>
                  <a:cubicBezTo>
                    <a:pt x="589" y="269"/>
                    <a:pt x="594" y="269"/>
                    <a:pt x="597" y="269"/>
                  </a:cubicBezTo>
                  <a:cubicBezTo>
                    <a:pt x="596" y="263"/>
                    <a:pt x="589" y="264"/>
                    <a:pt x="584" y="264"/>
                  </a:cubicBezTo>
                  <a:cubicBezTo>
                    <a:pt x="584" y="260"/>
                    <a:pt x="584" y="255"/>
                    <a:pt x="589" y="257"/>
                  </a:cubicBezTo>
                  <a:cubicBezTo>
                    <a:pt x="589" y="255"/>
                    <a:pt x="589" y="253"/>
                    <a:pt x="591" y="252"/>
                  </a:cubicBezTo>
                  <a:cubicBezTo>
                    <a:pt x="594" y="245"/>
                    <a:pt x="585" y="250"/>
                    <a:pt x="585" y="245"/>
                  </a:cubicBezTo>
                  <a:cubicBezTo>
                    <a:pt x="585" y="244"/>
                    <a:pt x="591" y="244"/>
                    <a:pt x="589" y="242"/>
                  </a:cubicBezTo>
                  <a:cubicBezTo>
                    <a:pt x="588" y="240"/>
                    <a:pt x="586" y="240"/>
                    <a:pt x="584" y="239"/>
                  </a:cubicBezTo>
                  <a:cubicBezTo>
                    <a:pt x="580" y="238"/>
                    <a:pt x="574" y="238"/>
                    <a:pt x="574" y="233"/>
                  </a:cubicBezTo>
                  <a:cubicBezTo>
                    <a:pt x="574" y="224"/>
                    <a:pt x="563" y="211"/>
                    <a:pt x="571" y="203"/>
                  </a:cubicBezTo>
                  <a:cubicBezTo>
                    <a:pt x="573" y="201"/>
                    <a:pt x="574" y="199"/>
                    <a:pt x="574" y="196"/>
                  </a:cubicBezTo>
                  <a:cubicBezTo>
                    <a:pt x="570" y="198"/>
                    <a:pt x="568" y="202"/>
                    <a:pt x="565" y="204"/>
                  </a:cubicBezTo>
                  <a:cubicBezTo>
                    <a:pt x="562" y="206"/>
                    <a:pt x="553" y="207"/>
                    <a:pt x="549" y="205"/>
                  </a:cubicBezTo>
                  <a:cubicBezTo>
                    <a:pt x="550" y="207"/>
                    <a:pt x="550" y="208"/>
                    <a:pt x="550" y="210"/>
                  </a:cubicBezTo>
                  <a:cubicBezTo>
                    <a:pt x="546" y="210"/>
                    <a:pt x="543" y="210"/>
                    <a:pt x="542" y="215"/>
                  </a:cubicBezTo>
                  <a:cubicBezTo>
                    <a:pt x="534" y="217"/>
                    <a:pt x="538" y="204"/>
                    <a:pt x="538" y="200"/>
                  </a:cubicBezTo>
                  <a:cubicBezTo>
                    <a:pt x="539" y="195"/>
                    <a:pt x="538" y="182"/>
                    <a:pt x="544" y="180"/>
                  </a:cubicBezTo>
                  <a:cubicBezTo>
                    <a:pt x="544" y="179"/>
                    <a:pt x="544" y="178"/>
                    <a:pt x="544" y="178"/>
                  </a:cubicBezTo>
                  <a:cubicBezTo>
                    <a:pt x="540" y="177"/>
                    <a:pt x="536" y="169"/>
                    <a:pt x="532" y="172"/>
                  </a:cubicBezTo>
                  <a:cubicBezTo>
                    <a:pt x="532" y="174"/>
                    <a:pt x="532" y="176"/>
                    <a:pt x="532" y="178"/>
                  </a:cubicBezTo>
                  <a:cubicBezTo>
                    <a:pt x="530" y="178"/>
                    <a:pt x="525" y="177"/>
                    <a:pt x="523" y="178"/>
                  </a:cubicBezTo>
                  <a:cubicBezTo>
                    <a:pt x="521" y="180"/>
                    <a:pt x="523" y="184"/>
                    <a:pt x="521" y="186"/>
                  </a:cubicBezTo>
                  <a:cubicBezTo>
                    <a:pt x="510" y="186"/>
                    <a:pt x="508" y="169"/>
                    <a:pt x="495" y="172"/>
                  </a:cubicBezTo>
                  <a:cubicBezTo>
                    <a:pt x="495" y="174"/>
                    <a:pt x="497" y="175"/>
                    <a:pt x="499" y="175"/>
                  </a:cubicBezTo>
                  <a:cubicBezTo>
                    <a:pt x="499" y="175"/>
                    <a:pt x="498" y="176"/>
                    <a:pt x="497" y="176"/>
                  </a:cubicBezTo>
                  <a:cubicBezTo>
                    <a:pt x="497" y="179"/>
                    <a:pt x="498" y="182"/>
                    <a:pt x="499" y="184"/>
                  </a:cubicBezTo>
                  <a:cubicBezTo>
                    <a:pt x="496" y="185"/>
                    <a:pt x="488" y="182"/>
                    <a:pt x="487" y="187"/>
                  </a:cubicBezTo>
                  <a:cubicBezTo>
                    <a:pt x="487" y="191"/>
                    <a:pt x="489" y="195"/>
                    <a:pt x="489" y="199"/>
                  </a:cubicBezTo>
                  <a:cubicBezTo>
                    <a:pt x="486" y="199"/>
                    <a:pt x="485" y="197"/>
                    <a:pt x="483" y="197"/>
                  </a:cubicBezTo>
                  <a:cubicBezTo>
                    <a:pt x="481" y="197"/>
                    <a:pt x="480" y="198"/>
                    <a:pt x="479" y="198"/>
                  </a:cubicBezTo>
                  <a:cubicBezTo>
                    <a:pt x="464" y="195"/>
                    <a:pt x="480" y="176"/>
                    <a:pt x="478" y="168"/>
                  </a:cubicBezTo>
                  <a:cubicBezTo>
                    <a:pt x="476" y="163"/>
                    <a:pt x="472" y="157"/>
                    <a:pt x="467" y="154"/>
                  </a:cubicBezTo>
                  <a:cubicBezTo>
                    <a:pt x="461" y="152"/>
                    <a:pt x="460" y="149"/>
                    <a:pt x="460" y="144"/>
                  </a:cubicBezTo>
                  <a:cubicBezTo>
                    <a:pt x="457" y="144"/>
                    <a:pt x="451" y="145"/>
                    <a:pt x="449" y="141"/>
                  </a:cubicBezTo>
                  <a:cubicBezTo>
                    <a:pt x="448" y="137"/>
                    <a:pt x="448" y="134"/>
                    <a:pt x="445" y="130"/>
                  </a:cubicBezTo>
                  <a:cubicBezTo>
                    <a:pt x="440" y="122"/>
                    <a:pt x="443" y="109"/>
                    <a:pt x="444" y="100"/>
                  </a:cubicBezTo>
                  <a:cubicBezTo>
                    <a:pt x="444" y="101"/>
                    <a:pt x="440" y="98"/>
                    <a:pt x="439" y="98"/>
                  </a:cubicBezTo>
                  <a:cubicBezTo>
                    <a:pt x="438" y="96"/>
                    <a:pt x="438" y="93"/>
                    <a:pt x="439" y="91"/>
                  </a:cubicBezTo>
                  <a:cubicBezTo>
                    <a:pt x="439" y="86"/>
                    <a:pt x="440" y="81"/>
                    <a:pt x="433" y="81"/>
                  </a:cubicBezTo>
                  <a:cubicBezTo>
                    <a:pt x="433" y="80"/>
                    <a:pt x="433" y="79"/>
                    <a:pt x="433" y="78"/>
                  </a:cubicBezTo>
                  <a:cubicBezTo>
                    <a:pt x="428" y="77"/>
                    <a:pt x="414" y="87"/>
                    <a:pt x="412" y="77"/>
                  </a:cubicBezTo>
                  <a:cubicBezTo>
                    <a:pt x="411" y="77"/>
                    <a:pt x="410" y="77"/>
                    <a:pt x="409" y="77"/>
                  </a:cubicBezTo>
                  <a:cubicBezTo>
                    <a:pt x="409" y="75"/>
                    <a:pt x="408" y="73"/>
                    <a:pt x="409" y="71"/>
                  </a:cubicBezTo>
                  <a:cubicBezTo>
                    <a:pt x="404" y="69"/>
                    <a:pt x="396" y="63"/>
                    <a:pt x="395" y="71"/>
                  </a:cubicBezTo>
                  <a:cubicBezTo>
                    <a:pt x="390" y="69"/>
                    <a:pt x="386" y="69"/>
                    <a:pt x="381" y="70"/>
                  </a:cubicBezTo>
                  <a:cubicBezTo>
                    <a:pt x="381" y="69"/>
                    <a:pt x="380" y="68"/>
                    <a:pt x="381" y="66"/>
                  </a:cubicBezTo>
                  <a:cubicBezTo>
                    <a:pt x="378" y="66"/>
                    <a:pt x="375" y="65"/>
                    <a:pt x="375" y="62"/>
                  </a:cubicBezTo>
                  <a:cubicBezTo>
                    <a:pt x="377" y="62"/>
                    <a:pt x="380" y="62"/>
                    <a:pt x="382" y="62"/>
                  </a:cubicBezTo>
                  <a:cubicBezTo>
                    <a:pt x="382" y="58"/>
                    <a:pt x="380" y="53"/>
                    <a:pt x="382" y="50"/>
                  </a:cubicBezTo>
                  <a:cubicBezTo>
                    <a:pt x="384" y="46"/>
                    <a:pt x="384" y="44"/>
                    <a:pt x="384" y="40"/>
                  </a:cubicBezTo>
                  <a:cubicBezTo>
                    <a:pt x="382" y="39"/>
                    <a:pt x="380" y="39"/>
                    <a:pt x="378" y="39"/>
                  </a:cubicBezTo>
                  <a:cubicBezTo>
                    <a:pt x="378" y="35"/>
                    <a:pt x="376" y="29"/>
                    <a:pt x="382" y="29"/>
                  </a:cubicBezTo>
                  <a:cubicBezTo>
                    <a:pt x="383" y="28"/>
                    <a:pt x="383" y="26"/>
                    <a:pt x="382" y="24"/>
                  </a:cubicBezTo>
                  <a:cubicBezTo>
                    <a:pt x="382" y="24"/>
                    <a:pt x="378" y="23"/>
                    <a:pt x="378" y="23"/>
                  </a:cubicBezTo>
                  <a:cubicBezTo>
                    <a:pt x="375" y="22"/>
                    <a:pt x="375" y="19"/>
                    <a:pt x="375" y="17"/>
                  </a:cubicBezTo>
                  <a:cubicBezTo>
                    <a:pt x="375" y="16"/>
                    <a:pt x="375" y="15"/>
                    <a:pt x="375" y="15"/>
                  </a:cubicBezTo>
                  <a:cubicBezTo>
                    <a:pt x="370" y="14"/>
                    <a:pt x="365" y="15"/>
                    <a:pt x="361" y="14"/>
                  </a:cubicBezTo>
                  <a:cubicBezTo>
                    <a:pt x="356" y="12"/>
                    <a:pt x="353" y="11"/>
                    <a:pt x="348" y="11"/>
                  </a:cubicBezTo>
                  <a:cubicBezTo>
                    <a:pt x="345" y="11"/>
                    <a:pt x="339" y="12"/>
                    <a:pt x="340" y="8"/>
                  </a:cubicBezTo>
                  <a:cubicBezTo>
                    <a:pt x="340" y="5"/>
                    <a:pt x="337" y="2"/>
                    <a:pt x="334" y="0"/>
                  </a:cubicBezTo>
                  <a:cubicBezTo>
                    <a:pt x="332" y="3"/>
                    <a:pt x="331" y="5"/>
                    <a:pt x="328" y="5"/>
                  </a:cubicBezTo>
                  <a:cubicBezTo>
                    <a:pt x="324" y="5"/>
                    <a:pt x="320" y="4"/>
                    <a:pt x="316" y="4"/>
                  </a:cubicBezTo>
                  <a:cubicBezTo>
                    <a:pt x="310" y="4"/>
                    <a:pt x="307" y="6"/>
                    <a:pt x="302" y="8"/>
                  </a:cubicBezTo>
                  <a:cubicBezTo>
                    <a:pt x="301" y="16"/>
                    <a:pt x="299" y="24"/>
                    <a:pt x="296" y="32"/>
                  </a:cubicBezTo>
                  <a:cubicBezTo>
                    <a:pt x="294" y="36"/>
                    <a:pt x="293" y="40"/>
                    <a:pt x="291" y="45"/>
                  </a:cubicBezTo>
                  <a:cubicBezTo>
                    <a:pt x="290" y="49"/>
                    <a:pt x="287" y="53"/>
                    <a:pt x="284" y="56"/>
                  </a:cubicBezTo>
                  <a:cubicBezTo>
                    <a:pt x="275" y="63"/>
                    <a:pt x="274" y="74"/>
                    <a:pt x="264" y="80"/>
                  </a:cubicBezTo>
                  <a:cubicBezTo>
                    <a:pt x="257" y="86"/>
                    <a:pt x="248" y="87"/>
                    <a:pt x="240" y="93"/>
                  </a:cubicBezTo>
                  <a:cubicBezTo>
                    <a:pt x="237" y="96"/>
                    <a:pt x="233" y="95"/>
                    <a:pt x="229" y="96"/>
                  </a:cubicBezTo>
                  <a:cubicBezTo>
                    <a:pt x="221" y="98"/>
                    <a:pt x="217" y="107"/>
                    <a:pt x="214" y="113"/>
                  </a:cubicBezTo>
                  <a:cubicBezTo>
                    <a:pt x="208" y="114"/>
                    <a:pt x="212" y="122"/>
                    <a:pt x="211" y="125"/>
                  </a:cubicBezTo>
                  <a:cubicBezTo>
                    <a:pt x="209" y="129"/>
                    <a:pt x="207" y="130"/>
                    <a:pt x="203" y="131"/>
                  </a:cubicBezTo>
                  <a:cubicBezTo>
                    <a:pt x="200" y="133"/>
                    <a:pt x="196" y="135"/>
                    <a:pt x="194" y="138"/>
                  </a:cubicBezTo>
                  <a:cubicBezTo>
                    <a:pt x="189" y="144"/>
                    <a:pt x="190" y="152"/>
                    <a:pt x="183" y="157"/>
                  </a:cubicBezTo>
                  <a:cubicBezTo>
                    <a:pt x="174" y="166"/>
                    <a:pt x="161" y="161"/>
                    <a:pt x="149" y="161"/>
                  </a:cubicBezTo>
                  <a:cubicBezTo>
                    <a:pt x="142" y="161"/>
                    <a:pt x="136" y="162"/>
                    <a:pt x="130" y="164"/>
                  </a:cubicBezTo>
                  <a:cubicBezTo>
                    <a:pt x="123" y="167"/>
                    <a:pt x="116" y="173"/>
                    <a:pt x="108" y="171"/>
                  </a:cubicBezTo>
                  <a:cubicBezTo>
                    <a:pt x="103" y="170"/>
                    <a:pt x="96" y="162"/>
                    <a:pt x="95" y="158"/>
                  </a:cubicBezTo>
                  <a:cubicBezTo>
                    <a:pt x="94" y="152"/>
                    <a:pt x="96" y="149"/>
                    <a:pt x="92" y="145"/>
                  </a:cubicBezTo>
                  <a:cubicBezTo>
                    <a:pt x="83" y="137"/>
                    <a:pt x="69" y="144"/>
                    <a:pt x="62" y="152"/>
                  </a:cubicBezTo>
                  <a:cubicBezTo>
                    <a:pt x="61" y="154"/>
                    <a:pt x="60" y="156"/>
                    <a:pt x="59" y="158"/>
                  </a:cubicBezTo>
                  <a:cubicBezTo>
                    <a:pt x="55" y="162"/>
                    <a:pt x="52" y="166"/>
                    <a:pt x="49" y="171"/>
                  </a:cubicBezTo>
                  <a:cubicBezTo>
                    <a:pt x="45" y="175"/>
                    <a:pt x="40" y="182"/>
                    <a:pt x="35" y="185"/>
                  </a:cubicBezTo>
                  <a:cubicBezTo>
                    <a:pt x="30" y="189"/>
                    <a:pt x="24" y="191"/>
                    <a:pt x="18" y="195"/>
                  </a:cubicBezTo>
                  <a:cubicBezTo>
                    <a:pt x="10" y="200"/>
                    <a:pt x="11" y="204"/>
                    <a:pt x="9" y="213"/>
                  </a:cubicBezTo>
                  <a:cubicBezTo>
                    <a:pt x="8" y="217"/>
                    <a:pt x="5" y="219"/>
                    <a:pt x="4" y="223"/>
                  </a:cubicBezTo>
                  <a:cubicBezTo>
                    <a:pt x="0" y="237"/>
                    <a:pt x="11" y="238"/>
                    <a:pt x="20" y="245"/>
                  </a:cubicBezTo>
                  <a:cubicBezTo>
                    <a:pt x="22" y="246"/>
                    <a:pt x="23" y="248"/>
                    <a:pt x="25" y="250"/>
                  </a:cubicBezTo>
                  <a:cubicBezTo>
                    <a:pt x="26" y="251"/>
                    <a:pt x="26" y="252"/>
                    <a:pt x="28" y="253"/>
                  </a:cubicBezTo>
                  <a:cubicBezTo>
                    <a:pt x="30" y="253"/>
                    <a:pt x="30" y="251"/>
                    <a:pt x="31" y="251"/>
                  </a:cubicBezTo>
                  <a:cubicBezTo>
                    <a:pt x="36" y="250"/>
                    <a:pt x="43" y="252"/>
                    <a:pt x="47" y="255"/>
                  </a:cubicBezTo>
                  <a:cubicBezTo>
                    <a:pt x="52" y="259"/>
                    <a:pt x="50" y="265"/>
                    <a:pt x="50" y="271"/>
                  </a:cubicBezTo>
                  <a:cubicBezTo>
                    <a:pt x="50" y="275"/>
                    <a:pt x="50" y="277"/>
                    <a:pt x="48" y="280"/>
                  </a:cubicBezTo>
                  <a:cubicBezTo>
                    <a:pt x="46" y="282"/>
                    <a:pt x="44" y="283"/>
                    <a:pt x="42" y="286"/>
                  </a:cubicBezTo>
                  <a:cubicBezTo>
                    <a:pt x="40" y="289"/>
                    <a:pt x="39" y="298"/>
                    <a:pt x="41" y="302"/>
                  </a:cubicBezTo>
                  <a:cubicBezTo>
                    <a:pt x="42" y="305"/>
                    <a:pt x="45" y="305"/>
                    <a:pt x="45" y="307"/>
                  </a:cubicBezTo>
                  <a:cubicBezTo>
                    <a:pt x="46" y="309"/>
                    <a:pt x="45" y="313"/>
                    <a:pt x="45" y="315"/>
                  </a:cubicBezTo>
                  <a:cubicBezTo>
                    <a:pt x="50" y="316"/>
                    <a:pt x="48" y="318"/>
                    <a:pt x="50" y="320"/>
                  </a:cubicBezTo>
                  <a:cubicBezTo>
                    <a:pt x="52" y="322"/>
                    <a:pt x="54" y="323"/>
                    <a:pt x="56" y="323"/>
                  </a:cubicBezTo>
                  <a:cubicBezTo>
                    <a:pt x="61" y="325"/>
                    <a:pt x="66" y="326"/>
                    <a:pt x="72" y="326"/>
                  </a:cubicBezTo>
                  <a:cubicBezTo>
                    <a:pt x="81" y="326"/>
                    <a:pt x="80" y="328"/>
                    <a:pt x="80" y="336"/>
                  </a:cubicBezTo>
                  <a:cubicBezTo>
                    <a:pt x="80" y="342"/>
                    <a:pt x="80" y="347"/>
                    <a:pt x="82" y="352"/>
                  </a:cubicBezTo>
                  <a:cubicBezTo>
                    <a:pt x="83" y="357"/>
                    <a:pt x="86" y="362"/>
                    <a:pt x="88" y="367"/>
                  </a:cubicBezTo>
                  <a:cubicBezTo>
                    <a:pt x="90" y="372"/>
                    <a:pt x="94" y="376"/>
                    <a:pt x="95" y="381"/>
                  </a:cubicBezTo>
                  <a:cubicBezTo>
                    <a:pt x="96" y="387"/>
                    <a:pt x="99" y="389"/>
                    <a:pt x="102" y="394"/>
                  </a:cubicBezTo>
                  <a:cubicBezTo>
                    <a:pt x="105" y="399"/>
                    <a:pt x="113" y="408"/>
                    <a:pt x="112" y="414"/>
                  </a:cubicBezTo>
                  <a:cubicBezTo>
                    <a:pt x="108" y="413"/>
                    <a:pt x="104" y="414"/>
                    <a:pt x="103" y="418"/>
                  </a:cubicBezTo>
                  <a:cubicBezTo>
                    <a:pt x="104" y="418"/>
                    <a:pt x="105" y="417"/>
                    <a:pt x="106" y="417"/>
                  </a:cubicBezTo>
                  <a:cubicBezTo>
                    <a:pt x="108" y="416"/>
                    <a:pt x="118" y="413"/>
                    <a:pt x="121" y="41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19" name="Freeform 13"/>
            <p:cNvSpPr>
              <a:spLocks/>
            </p:cNvSpPr>
            <p:nvPr/>
          </p:nvSpPr>
          <p:spPr bwMode="auto">
            <a:xfrm>
              <a:off x="7554913" y="-2509838"/>
              <a:ext cx="581025" cy="542925"/>
            </a:xfrm>
            <a:custGeom>
              <a:avLst/>
              <a:gdLst>
                <a:gd name="T0" fmla="*/ 96 w 249"/>
                <a:gd name="T1" fmla="*/ 34 h 233"/>
                <a:gd name="T2" fmla="*/ 69 w 249"/>
                <a:gd name="T3" fmla="*/ 23 h 233"/>
                <a:gd name="T4" fmla="*/ 40 w 249"/>
                <a:gd name="T5" fmla="*/ 25 h 233"/>
                <a:gd name="T6" fmla="*/ 32 w 249"/>
                <a:gd name="T7" fmla="*/ 28 h 233"/>
                <a:gd name="T8" fmla="*/ 22 w 249"/>
                <a:gd name="T9" fmla="*/ 40 h 233"/>
                <a:gd name="T10" fmla="*/ 17 w 249"/>
                <a:gd name="T11" fmla="*/ 49 h 233"/>
                <a:gd name="T12" fmla="*/ 17 w 249"/>
                <a:gd name="T13" fmla="*/ 51 h 233"/>
                <a:gd name="T14" fmla="*/ 11 w 249"/>
                <a:gd name="T15" fmla="*/ 76 h 233"/>
                <a:gd name="T16" fmla="*/ 0 w 249"/>
                <a:gd name="T17" fmla="*/ 89 h 233"/>
                <a:gd name="T18" fmla="*/ 6 w 249"/>
                <a:gd name="T19" fmla="*/ 90 h 233"/>
                <a:gd name="T20" fmla="*/ 9 w 249"/>
                <a:gd name="T21" fmla="*/ 97 h 233"/>
                <a:gd name="T22" fmla="*/ 19 w 249"/>
                <a:gd name="T23" fmla="*/ 107 h 233"/>
                <a:gd name="T24" fmla="*/ 8 w 249"/>
                <a:gd name="T25" fmla="*/ 134 h 233"/>
                <a:gd name="T26" fmla="*/ 25 w 249"/>
                <a:gd name="T27" fmla="*/ 145 h 233"/>
                <a:gd name="T28" fmla="*/ 32 w 249"/>
                <a:gd name="T29" fmla="*/ 157 h 233"/>
                <a:gd name="T30" fmla="*/ 46 w 249"/>
                <a:gd name="T31" fmla="*/ 144 h 233"/>
                <a:gd name="T32" fmla="*/ 66 w 249"/>
                <a:gd name="T33" fmla="*/ 155 h 233"/>
                <a:gd name="T34" fmla="*/ 92 w 249"/>
                <a:gd name="T35" fmla="*/ 175 h 233"/>
                <a:gd name="T36" fmla="*/ 81 w 249"/>
                <a:gd name="T37" fmla="*/ 185 h 233"/>
                <a:gd name="T38" fmla="*/ 101 w 249"/>
                <a:gd name="T39" fmla="*/ 196 h 233"/>
                <a:gd name="T40" fmla="*/ 123 w 249"/>
                <a:gd name="T41" fmla="*/ 212 h 233"/>
                <a:gd name="T42" fmla="*/ 142 w 249"/>
                <a:gd name="T43" fmla="*/ 220 h 233"/>
                <a:gd name="T44" fmla="*/ 159 w 249"/>
                <a:gd name="T45" fmla="*/ 226 h 233"/>
                <a:gd name="T46" fmla="*/ 168 w 249"/>
                <a:gd name="T47" fmla="*/ 233 h 233"/>
                <a:gd name="T48" fmla="*/ 183 w 249"/>
                <a:gd name="T49" fmla="*/ 221 h 233"/>
                <a:gd name="T50" fmla="*/ 182 w 249"/>
                <a:gd name="T51" fmla="*/ 209 h 233"/>
                <a:gd name="T52" fmla="*/ 197 w 249"/>
                <a:gd name="T53" fmla="*/ 186 h 233"/>
                <a:gd name="T54" fmla="*/ 202 w 249"/>
                <a:gd name="T55" fmla="*/ 183 h 233"/>
                <a:gd name="T56" fmla="*/ 199 w 249"/>
                <a:gd name="T57" fmla="*/ 167 h 233"/>
                <a:gd name="T58" fmla="*/ 207 w 249"/>
                <a:gd name="T59" fmla="*/ 157 h 233"/>
                <a:gd name="T60" fmla="*/ 214 w 249"/>
                <a:gd name="T61" fmla="*/ 138 h 233"/>
                <a:gd name="T62" fmla="*/ 223 w 249"/>
                <a:gd name="T63" fmla="*/ 125 h 233"/>
                <a:gd name="T64" fmla="*/ 238 w 249"/>
                <a:gd name="T65" fmla="*/ 113 h 233"/>
                <a:gd name="T66" fmla="*/ 244 w 249"/>
                <a:gd name="T67" fmla="*/ 104 h 233"/>
                <a:gd name="T68" fmla="*/ 230 w 249"/>
                <a:gd name="T69" fmla="*/ 94 h 233"/>
                <a:gd name="T70" fmla="*/ 220 w 249"/>
                <a:gd name="T71" fmla="*/ 85 h 233"/>
                <a:gd name="T72" fmla="*/ 203 w 249"/>
                <a:gd name="T73" fmla="*/ 79 h 233"/>
                <a:gd name="T74" fmla="*/ 192 w 249"/>
                <a:gd name="T75" fmla="*/ 63 h 233"/>
                <a:gd name="T76" fmla="*/ 185 w 249"/>
                <a:gd name="T77" fmla="*/ 56 h 233"/>
                <a:gd name="T78" fmla="*/ 175 w 249"/>
                <a:gd name="T79" fmla="*/ 53 h 233"/>
                <a:gd name="T80" fmla="*/ 159 w 249"/>
                <a:gd name="T81" fmla="*/ 40 h 233"/>
                <a:gd name="T82" fmla="*/ 151 w 249"/>
                <a:gd name="T83" fmla="*/ 44 h 233"/>
                <a:gd name="T84" fmla="*/ 132 w 249"/>
                <a:gd name="T85" fmla="*/ 30 h 233"/>
                <a:gd name="T86" fmla="*/ 126 w 249"/>
                <a:gd name="T87" fmla="*/ 11 h 233"/>
                <a:gd name="T88" fmla="*/ 113 w 249"/>
                <a:gd name="T89" fmla="*/ 0 h 233"/>
                <a:gd name="T90" fmla="*/ 109 w 249"/>
                <a:gd name="T91" fmla="*/ 6 h 233"/>
                <a:gd name="T92" fmla="*/ 102 w 249"/>
                <a:gd name="T93" fmla="*/ 14 h 233"/>
                <a:gd name="T94" fmla="*/ 108 w 249"/>
                <a:gd name="T95" fmla="*/ 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 h="233">
                  <a:moveTo>
                    <a:pt x="108" y="33"/>
                  </a:moveTo>
                  <a:cubicBezTo>
                    <a:pt x="108" y="35"/>
                    <a:pt x="98" y="34"/>
                    <a:pt x="96" y="34"/>
                  </a:cubicBezTo>
                  <a:cubicBezTo>
                    <a:pt x="97" y="27"/>
                    <a:pt x="86" y="25"/>
                    <a:pt x="81" y="25"/>
                  </a:cubicBezTo>
                  <a:cubicBezTo>
                    <a:pt x="76" y="25"/>
                    <a:pt x="73" y="25"/>
                    <a:pt x="69" y="23"/>
                  </a:cubicBezTo>
                  <a:cubicBezTo>
                    <a:pt x="65" y="22"/>
                    <a:pt x="58" y="21"/>
                    <a:pt x="54" y="21"/>
                  </a:cubicBezTo>
                  <a:cubicBezTo>
                    <a:pt x="51" y="26"/>
                    <a:pt x="45" y="22"/>
                    <a:pt x="40" y="25"/>
                  </a:cubicBezTo>
                  <a:cubicBezTo>
                    <a:pt x="40" y="27"/>
                    <a:pt x="39" y="31"/>
                    <a:pt x="37" y="32"/>
                  </a:cubicBezTo>
                  <a:cubicBezTo>
                    <a:pt x="35" y="32"/>
                    <a:pt x="33" y="29"/>
                    <a:pt x="32" y="28"/>
                  </a:cubicBezTo>
                  <a:cubicBezTo>
                    <a:pt x="27" y="27"/>
                    <a:pt x="19" y="36"/>
                    <a:pt x="20" y="40"/>
                  </a:cubicBezTo>
                  <a:cubicBezTo>
                    <a:pt x="20" y="40"/>
                    <a:pt x="21" y="40"/>
                    <a:pt x="22" y="40"/>
                  </a:cubicBezTo>
                  <a:cubicBezTo>
                    <a:pt x="23" y="44"/>
                    <a:pt x="18" y="42"/>
                    <a:pt x="15" y="42"/>
                  </a:cubicBezTo>
                  <a:cubicBezTo>
                    <a:pt x="15" y="45"/>
                    <a:pt x="16" y="47"/>
                    <a:pt x="17" y="49"/>
                  </a:cubicBezTo>
                  <a:cubicBezTo>
                    <a:pt x="17" y="49"/>
                    <a:pt x="17" y="49"/>
                    <a:pt x="17" y="49"/>
                  </a:cubicBezTo>
                  <a:cubicBezTo>
                    <a:pt x="17" y="50"/>
                    <a:pt x="17" y="51"/>
                    <a:pt x="17" y="51"/>
                  </a:cubicBezTo>
                  <a:cubicBezTo>
                    <a:pt x="14" y="50"/>
                    <a:pt x="10" y="61"/>
                    <a:pt x="10" y="64"/>
                  </a:cubicBezTo>
                  <a:cubicBezTo>
                    <a:pt x="15" y="64"/>
                    <a:pt x="11" y="73"/>
                    <a:pt x="11" y="76"/>
                  </a:cubicBezTo>
                  <a:cubicBezTo>
                    <a:pt x="14" y="76"/>
                    <a:pt x="16" y="80"/>
                    <a:pt x="13" y="81"/>
                  </a:cubicBezTo>
                  <a:cubicBezTo>
                    <a:pt x="11" y="83"/>
                    <a:pt x="4" y="87"/>
                    <a:pt x="0" y="89"/>
                  </a:cubicBezTo>
                  <a:cubicBezTo>
                    <a:pt x="1" y="90"/>
                    <a:pt x="2" y="92"/>
                    <a:pt x="4" y="93"/>
                  </a:cubicBezTo>
                  <a:cubicBezTo>
                    <a:pt x="5" y="92"/>
                    <a:pt x="6" y="91"/>
                    <a:pt x="6" y="90"/>
                  </a:cubicBezTo>
                  <a:cubicBezTo>
                    <a:pt x="6" y="91"/>
                    <a:pt x="5" y="92"/>
                    <a:pt x="4" y="93"/>
                  </a:cubicBezTo>
                  <a:cubicBezTo>
                    <a:pt x="5" y="95"/>
                    <a:pt x="7" y="96"/>
                    <a:pt x="9" y="97"/>
                  </a:cubicBezTo>
                  <a:cubicBezTo>
                    <a:pt x="14" y="102"/>
                    <a:pt x="21" y="102"/>
                    <a:pt x="26" y="105"/>
                  </a:cubicBezTo>
                  <a:cubicBezTo>
                    <a:pt x="24" y="105"/>
                    <a:pt x="22" y="106"/>
                    <a:pt x="19" y="107"/>
                  </a:cubicBezTo>
                  <a:cubicBezTo>
                    <a:pt x="18" y="112"/>
                    <a:pt x="17" y="118"/>
                    <a:pt x="14" y="122"/>
                  </a:cubicBezTo>
                  <a:cubicBezTo>
                    <a:pt x="11" y="125"/>
                    <a:pt x="5" y="129"/>
                    <a:pt x="8" y="134"/>
                  </a:cubicBezTo>
                  <a:cubicBezTo>
                    <a:pt x="10" y="137"/>
                    <a:pt x="8" y="144"/>
                    <a:pt x="11" y="146"/>
                  </a:cubicBezTo>
                  <a:cubicBezTo>
                    <a:pt x="15" y="148"/>
                    <a:pt x="21" y="146"/>
                    <a:pt x="25" y="145"/>
                  </a:cubicBezTo>
                  <a:cubicBezTo>
                    <a:pt x="24" y="147"/>
                    <a:pt x="26" y="150"/>
                    <a:pt x="24" y="152"/>
                  </a:cubicBezTo>
                  <a:cubicBezTo>
                    <a:pt x="26" y="153"/>
                    <a:pt x="30" y="159"/>
                    <a:pt x="32" y="157"/>
                  </a:cubicBezTo>
                  <a:cubicBezTo>
                    <a:pt x="36" y="154"/>
                    <a:pt x="33" y="151"/>
                    <a:pt x="39" y="150"/>
                  </a:cubicBezTo>
                  <a:cubicBezTo>
                    <a:pt x="43" y="148"/>
                    <a:pt x="42" y="143"/>
                    <a:pt x="46" y="144"/>
                  </a:cubicBezTo>
                  <a:cubicBezTo>
                    <a:pt x="51" y="144"/>
                    <a:pt x="53" y="140"/>
                    <a:pt x="58" y="143"/>
                  </a:cubicBezTo>
                  <a:cubicBezTo>
                    <a:pt x="62" y="146"/>
                    <a:pt x="63" y="151"/>
                    <a:pt x="66" y="155"/>
                  </a:cubicBezTo>
                  <a:cubicBezTo>
                    <a:pt x="70" y="160"/>
                    <a:pt x="77" y="164"/>
                    <a:pt x="82" y="168"/>
                  </a:cubicBezTo>
                  <a:cubicBezTo>
                    <a:pt x="84" y="170"/>
                    <a:pt x="92" y="173"/>
                    <a:pt x="92" y="175"/>
                  </a:cubicBezTo>
                  <a:cubicBezTo>
                    <a:pt x="93" y="179"/>
                    <a:pt x="85" y="178"/>
                    <a:pt x="83" y="179"/>
                  </a:cubicBezTo>
                  <a:cubicBezTo>
                    <a:pt x="81" y="181"/>
                    <a:pt x="81" y="183"/>
                    <a:pt x="81" y="185"/>
                  </a:cubicBezTo>
                  <a:cubicBezTo>
                    <a:pt x="85" y="186"/>
                    <a:pt x="86" y="192"/>
                    <a:pt x="90" y="192"/>
                  </a:cubicBezTo>
                  <a:cubicBezTo>
                    <a:pt x="90" y="200"/>
                    <a:pt x="97" y="196"/>
                    <a:pt x="101" y="196"/>
                  </a:cubicBezTo>
                  <a:cubicBezTo>
                    <a:pt x="109" y="197"/>
                    <a:pt x="108" y="200"/>
                    <a:pt x="108" y="206"/>
                  </a:cubicBezTo>
                  <a:cubicBezTo>
                    <a:pt x="114" y="206"/>
                    <a:pt x="118" y="211"/>
                    <a:pt x="123" y="212"/>
                  </a:cubicBezTo>
                  <a:cubicBezTo>
                    <a:pt x="128" y="213"/>
                    <a:pt x="129" y="214"/>
                    <a:pt x="129" y="219"/>
                  </a:cubicBezTo>
                  <a:cubicBezTo>
                    <a:pt x="134" y="219"/>
                    <a:pt x="138" y="219"/>
                    <a:pt x="142" y="220"/>
                  </a:cubicBezTo>
                  <a:cubicBezTo>
                    <a:pt x="148" y="222"/>
                    <a:pt x="153" y="218"/>
                    <a:pt x="159" y="220"/>
                  </a:cubicBezTo>
                  <a:cubicBezTo>
                    <a:pt x="159" y="222"/>
                    <a:pt x="159" y="224"/>
                    <a:pt x="159" y="226"/>
                  </a:cubicBezTo>
                  <a:cubicBezTo>
                    <a:pt x="160" y="226"/>
                    <a:pt x="161" y="226"/>
                    <a:pt x="163" y="226"/>
                  </a:cubicBezTo>
                  <a:cubicBezTo>
                    <a:pt x="163" y="230"/>
                    <a:pt x="169" y="226"/>
                    <a:pt x="168" y="233"/>
                  </a:cubicBezTo>
                  <a:cubicBezTo>
                    <a:pt x="170" y="233"/>
                    <a:pt x="172" y="233"/>
                    <a:pt x="174" y="233"/>
                  </a:cubicBezTo>
                  <a:cubicBezTo>
                    <a:pt x="176" y="231"/>
                    <a:pt x="180" y="225"/>
                    <a:pt x="183" y="221"/>
                  </a:cubicBezTo>
                  <a:cubicBezTo>
                    <a:pt x="181" y="220"/>
                    <a:pt x="179" y="220"/>
                    <a:pt x="178" y="218"/>
                  </a:cubicBezTo>
                  <a:cubicBezTo>
                    <a:pt x="177" y="215"/>
                    <a:pt x="180" y="211"/>
                    <a:pt x="182" y="209"/>
                  </a:cubicBezTo>
                  <a:cubicBezTo>
                    <a:pt x="186" y="205"/>
                    <a:pt x="189" y="201"/>
                    <a:pt x="191" y="196"/>
                  </a:cubicBezTo>
                  <a:cubicBezTo>
                    <a:pt x="193" y="193"/>
                    <a:pt x="194" y="188"/>
                    <a:pt x="197" y="186"/>
                  </a:cubicBezTo>
                  <a:cubicBezTo>
                    <a:pt x="197" y="185"/>
                    <a:pt x="197" y="184"/>
                    <a:pt x="198" y="183"/>
                  </a:cubicBezTo>
                  <a:cubicBezTo>
                    <a:pt x="199" y="183"/>
                    <a:pt x="201" y="184"/>
                    <a:pt x="202" y="183"/>
                  </a:cubicBezTo>
                  <a:cubicBezTo>
                    <a:pt x="203" y="182"/>
                    <a:pt x="203" y="180"/>
                    <a:pt x="201" y="180"/>
                  </a:cubicBezTo>
                  <a:cubicBezTo>
                    <a:pt x="199" y="176"/>
                    <a:pt x="197" y="171"/>
                    <a:pt x="199" y="167"/>
                  </a:cubicBezTo>
                  <a:cubicBezTo>
                    <a:pt x="201" y="166"/>
                    <a:pt x="200" y="162"/>
                    <a:pt x="201" y="160"/>
                  </a:cubicBezTo>
                  <a:cubicBezTo>
                    <a:pt x="203" y="157"/>
                    <a:pt x="205" y="159"/>
                    <a:pt x="207" y="157"/>
                  </a:cubicBezTo>
                  <a:cubicBezTo>
                    <a:pt x="211" y="154"/>
                    <a:pt x="206" y="146"/>
                    <a:pt x="208" y="141"/>
                  </a:cubicBezTo>
                  <a:cubicBezTo>
                    <a:pt x="209" y="138"/>
                    <a:pt x="212" y="138"/>
                    <a:pt x="214" y="138"/>
                  </a:cubicBezTo>
                  <a:cubicBezTo>
                    <a:pt x="217" y="136"/>
                    <a:pt x="218" y="135"/>
                    <a:pt x="220" y="132"/>
                  </a:cubicBezTo>
                  <a:cubicBezTo>
                    <a:pt x="220" y="129"/>
                    <a:pt x="221" y="126"/>
                    <a:pt x="223" y="125"/>
                  </a:cubicBezTo>
                  <a:cubicBezTo>
                    <a:pt x="224" y="123"/>
                    <a:pt x="228" y="124"/>
                    <a:pt x="230" y="124"/>
                  </a:cubicBezTo>
                  <a:cubicBezTo>
                    <a:pt x="232" y="120"/>
                    <a:pt x="236" y="117"/>
                    <a:pt x="238" y="113"/>
                  </a:cubicBezTo>
                  <a:cubicBezTo>
                    <a:pt x="240" y="110"/>
                    <a:pt x="241" y="109"/>
                    <a:pt x="245" y="110"/>
                  </a:cubicBezTo>
                  <a:cubicBezTo>
                    <a:pt x="249" y="111"/>
                    <a:pt x="244" y="104"/>
                    <a:pt x="244" y="104"/>
                  </a:cubicBezTo>
                  <a:cubicBezTo>
                    <a:pt x="242" y="101"/>
                    <a:pt x="242" y="100"/>
                    <a:pt x="238" y="99"/>
                  </a:cubicBezTo>
                  <a:cubicBezTo>
                    <a:pt x="234" y="98"/>
                    <a:pt x="232" y="99"/>
                    <a:pt x="230" y="94"/>
                  </a:cubicBezTo>
                  <a:cubicBezTo>
                    <a:pt x="228" y="91"/>
                    <a:pt x="228" y="88"/>
                    <a:pt x="225" y="87"/>
                  </a:cubicBezTo>
                  <a:cubicBezTo>
                    <a:pt x="223" y="86"/>
                    <a:pt x="221" y="86"/>
                    <a:pt x="220" y="85"/>
                  </a:cubicBezTo>
                  <a:cubicBezTo>
                    <a:pt x="217" y="84"/>
                    <a:pt x="216" y="82"/>
                    <a:pt x="213" y="81"/>
                  </a:cubicBezTo>
                  <a:cubicBezTo>
                    <a:pt x="210" y="80"/>
                    <a:pt x="206" y="79"/>
                    <a:pt x="203" y="79"/>
                  </a:cubicBezTo>
                  <a:cubicBezTo>
                    <a:pt x="200" y="79"/>
                    <a:pt x="195" y="79"/>
                    <a:pt x="194" y="76"/>
                  </a:cubicBezTo>
                  <a:cubicBezTo>
                    <a:pt x="191" y="73"/>
                    <a:pt x="191" y="67"/>
                    <a:pt x="192" y="63"/>
                  </a:cubicBezTo>
                  <a:cubicBezTo>
                    <a:pt x="189" y="63"/>
                    <a:pt x="188" y="61"/>
                    <a:pt x="187" y="59"/>
                  </a:cubicBezTo>
                  <a:cubicBezTo>
                    <a:pt x="186" y="58"/>
                    <a:pt x="186" y="57"/>
                    <a:pt x="185" y="56"/>
                  </a:cubicBezTo>
                  <a:cubicBezTo>
                    <a:pt x="185" y="55"/>
                    <a:pt x="183" y="54"/>
                    <a:pt x="181" y="54"/>
                  </a:cubicBezTo>
                  <a:cubicBezTo>
                    <a:pt x="179" y="53"/>
                    <a:pt x="177" y="54"/>
                    <a:pt x="175" y="53"/>
                  </a:cubicBezTo>
                  <a:cubicBezTo>
                    <a:pt x="173" y="52"/>
                    <a:pt x="167" y="46"/>
                    <a:pt x="167" y="43"/>
                  </a:cubicBezTo>
                  <a:cubicBezTo>
                    <a:pt x="164" y="42"/>
                    <a:pt x="162" y="39"/>
                    <a:pt x="159" y="40"/>
                  </a:cubicBezTo>
                  <a:cubicBezTo>
                    <a:pt x="156" y="41"/>
                    <a:pt x="154" y="43"/>
                    <a:pt x="151" y="43"/>
                  </a:cubicBezTo>
                  <a:cubicBezTo>
                    <a:pt x="151" y="44"/>
                    <a:pt x="151" y="44"/>
                    <a:pt x="151" y="44"/>
                  </a:cubicBezTo>
                  <a:cubicBezTo>
                    <a:pt x="145" y="46"/>
                    <a:pt x="143" y="38"/>
                    <a:pt x="139" y="34"/>
                  </a:cubicBezTo>
                  <a:cubicBezTo>
                    <a:pt x="137" y="32"/>
                    <a:pt x="134" y="33"/>
                    <a:pt x="132" y="30"/>
                  </a:cubicBezTo>
                  <a:cubicBezTo>
                    <a:pt x="131" y="27"/>
                    <a:pt x="132" y="25"/>
                    <a:pt x="130" y="23"/>
                  </a:cubicBezTo>
                  <a:cubicBezTo>
                    <a:pt x="124" y="22"/>
                    <a:pt x="127" y="16"/>
                    <a:pt x="126" y="11"/>
                  </a:cubicBezTo>
                  <a:cubicBezTo>
                    <a:pt x="124" y="11"/>
                    <a:pt x="122" y="10"/>
                    <a:pt x="120" y="10"/>
                  </a:cubicBezTo>
                  <a:cubicBezTo>
                    <a:pt x="124" y="10"/>
                    <a:pt x="115" y="0"/>
                    <a:pt x="113" y="0"/>
                  </a:cubicBezTo>
                  <a:cubicBezTo>
                    <a:pt x="113" y="1"/>
                    <a:pt x="114" y="4"/>
                    <a:pt x="113" y="5"/>
                  </a:cubicBezTo>
                  <a:cubicBezTo>
                    <a:pt x="112" y="6"/>
                    <a:pt x="110" y="5"/>
                    <a:pt x="109" y="6"/>
                  </a:cubicBezTo>
                  <a:cubicBezTo>
                    <a:pt x="106" y="8"/>
                    <a:pt x="108" y="10"/>
                    <a:pt x="106" y="12"/>
                  </a:cubicBezTo>
                  <a:cubicBezTo>
                    <a:pt x="105" y="14"/>
                    <a:pt x="103" y="15"/>
                    <a:pt x="102" y="14"/>
                  </a:cubicBezTo>
                  <a:cubicBezTo>
                    <a:pt x="102" y="20"/>
                    <a:pt x="103" y="25"/>
                    <a:pt x="104" y="26"/>
                  </a:cubicBezTo>
                  <a:cubicBezTo>
                    <a:pt x="105" y="28"/>
                    <a:pt x="107" y="30"/>
                    <a:pt x="108" y="3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20" name="Freeform 14"/>
            <p:cNvSpPr>
              <a:spLocks/>
            </p:cNvSpPr>
            <p:nvPr/>
          </p:nvSpPr>
          <p:spPr bwMode="auto">
            <a:xfrm>
              <a:off x="7454901" y="-2293938"/>
              <a:ext cx="1255713" cy="1236663"/>
            </a:xfrm>
            <a:custGeom>
              <a:avLst/>
              <a:gdLst>
                <a:gd name="T0" fmla="*/ 172 w 539"/>
                <a:gd name="T1" fmla="*/ 126 h 531"/>
                <a:gd name="T2" fmla="*/ 126 w 539"/>
                <a:gd name="T3" fmla="*/ 86 h 531"/>
                <a:gd name="T4" fmla="*/ 82 w 539"/>
                <a:gd name="T5" fmla="*/ 57 h 531"/>
                <a:gd name="T6" fmla="*/ 57 w 539"/>
                <a:gd name="T7" fmla="*/ 29 h 531"/>
                <a:gd name="T8" fmla="*/ 29 w 539"/>
                <a:gd name="T9" fmla="*/ 24 h 531"/>
                <a:gd name="T10" fmla="*/ 6 w 539"/>
                <a:gd name="T11" fmla="*/ 57 h 531"/>
                <a:gd name="T12" fmla="*/ 8 w 539"/>
                <a:gd name="T13" fmla="*/ 123 h 531"/>
                <a:gd name="T14" fmla="*/ 12 w 539"/>
                <a:gd name="T15" fmla="*/ 128 h 531"/>
                <a:gd name="T16" fmla="*/ 15 w 539"/>
                <a:gd name="T17" fmla="*/ 140 h 531"/>
                <a:gd name="T18" fmla="*/ 29 w 539"/>
                <a:gd name="T19" fmla="*/ 172 h 531"/>
                <a:gd name="T20" fmla="*/ 23 w 539"/>
                <a:gd name="T21" fmla="*/ 196 h 531"/>
                <a:gd name="T22" fmla="*/ 34 w 539"/>
                <a:gd name="T23" fmla="*/ 245 h 531"/>
                <a:gd name="T24" fmla="*/ 28 w 539"/>
                <a:gd name="T25" fmla="*/ 273 h 531"/>
                <a:gd name="T26" fmla="*/ 64 w 539"/>
                <a:gd name="T27" fmla="*/ 275 h 531"/>
                <a:gd name="T28" fmla="*/ 80 w 539"/>
                <a:gd name="T29" fmla="*/ 282 h 531"/>
                <a:gd name="T30" fmla="*/ 114 w 539"/>
                <a:gd name="T31" fmla="*/ 286 h 531"/>
                <a:gd name="T32" fmla="*/ 140 w 539"/>
                <a:gd name="T33" fmla="*/ 328 h 531"/>
                <a:gd name="T34" fmla="*/ 115 w 539"/>
                <a:gd name="T35" fmla="*/ 368 h 531"/>
                <a:gd name="T36" fmla="*/ 82 w 539"/>
                <a:gd name="T37" fmla="*/ 392 h 531"/>
                <a:gd name="T38" fmla="*/ 68 w 539"/>
                <a:gd name="T39" fmla="*/ 436 h 531"/>
                <a:gd name="T40" fmla="*/ 99 w 539"/>
                <a:gd name="T41" fmla="*/ 480 h 531"/>
                <a:gd name="T42" fmla="*/ 122 w 539"/>
                <a:gd name="T43" fmla="*/ 471 h 531"/>
                <a:gd name="T44" fmla="*/ 106 w 539"/>
                <a:gd name="T45" fmla="*/ 435 h 531"/>
                <a:gd name="T46" fmla="*/ 114 w 539"/>
                <a:gd name="T47" fmla="*/ 394 h 531"/>
                <a:gd name="T48" fmla="*/ 119 w 539"/>
                <a:gd name="T49" fmla="*/ 406 h 531"/>
                <a:gd name="T50" fmla="*/ 127 w 539"/>
                <a:gd name="T51" fmla="*/ 411 h 531"/>
                <a:gd name="T52" fmla="*/ 152 w 539"/>
                <a:gd name="T53" fmla="*/ 414 h 531"/>
                <a:gd name="T54" fmla="*/ 169 w 539"/>
                <a:gd name="T55" fmla="*/ 421 h 531"/>
                <a:gd name="T56" fmla="*/ 224 w 539"/>
                <a:gd name="T57" fmla="*/ 400 h 531"/>
                <a:gd name="T58" fmla="*/ 226 w 539"/>
                <a:gd name="T59" fmla="*/ 429 h 531"/>
                <a:gd name="T60" fmla="*/ 244 w 539"/>
                <a:gd name="T61" fmla="*/ 426 h 531"/>
                <a:gd name="T62" fmla="*/ 262 w 539"/>
                <a:gd name="T63" fmla="*/ 423 h 531"/>
                <a:gd name="T64" fmla="*/ 262 w 539"/>
                <a:gd name="T65" fmla="*/ 441 h 531"/>
                <a:gd name="T66" fmla="*/ 304 w 539"/>
                <a:gd name="T67" fmla="*/ 422 h 531"/>
                <a:gd name="T68" fmla="*/ 329 w 539"/>
                <a:gd name="T69" fmla="*/ 433 h 531"/>
                <a:gd name="T70" fmla="*/ 365 w 539"/>
                <a:gd name="T71" fmla="*/ 462 h 531"/>
                <a:gd name="T72" fmla="*/ 401 w 539"/>
                <a:gd name="T73" fmla="*/ 463 h 531"/>
                <a:gd name="T74" fmla="*/ 401 w 539"/>
                <a:gd name="T75" fmla="*/ 487 h 531"/>
                <a:gd name="T76" fmla="*/ 405 w 539"/>
                <a:gd name="T77" fmla="*/ 519 h 531"/>
                <a:gd name="T78" fmla="*/ 438 w 539"/>
                <a:gd name="T79" fmla="*/ 516 h 531"/>
                <a:gd name="T80" fmla="*/ 446 w 539"/>
                <a:gd name="T81" fmla="*/ 503 h 531"/>
                <a:gd name="T82" fmla="*/ 450 w 539"/>
                <a:gd name="T83" fmla="*/ 478 h 531"/>
                <a:gd name="T84" fmla="*/ 454 w 539"/>
                <a:gd name="T85" fmla="*/ 417 h 531"/>
                <a:gd name="T86" fmla="*/ 508 w 539"/>
                <a:gd name="T87" fmla="*/ 385 h 531"/>
                <a:gd name="T88" fmla="*/ 503 w 539"/>
                <a:gd name="T89" fmla="*/ 352 h 531"/>
                <a:gd name="T90" fmla="*/ 493 w 539"/>
                <a:gd name="T91" fmla="*/ 315 h 531"/>
                <a:gd name="T92" fmla="*/ 511 w 539"/>
                <a:gd name="T93" fmla="*/ 291 h 531"/>
                <a:gd name="T94" fmla="*/ 472 w 539"/>
                <a:gd name="T95" fmla="*/ 239 h 531"/>
                <a:gd name="T96" fmla="*/ 419 w 539"/>
                <a:gd name="T97" fmla="*/ 236 h 531"/>
                <a:gd name="T98" fmla="*/ 370 w 539"/>
                <a:gd name="T99" fmla="*/ 208 h 531"/>
                <a:gd name="T100" fmla="*/ 324 w 539"/>
                <a:gd name="T101" fmla="*/ 190 h 531"/>
                <a:gd name="T102" fmla="*/ 290 w 539"/>
                <a:gd name="T103" fmla="*/ 160 h 531"/>
                <a:gd name="T104" fmla="*/ 251 w 539"/>
                <a:gd name="T105" fmla="*/ 135 h 531"/>
                <a:gd name="T106" fmla="*/ 225 w 539"/>
                <a:gd name="T107" fmla="*/ 132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9" h="531">
                  <a:moveTo>
                    <a:pt x="211" y="140"/>
                  </a:moveTo>
                  <a:cubicBezTo>
                    <a:pt x="212" y="133"/>
                    <a:pt x="206" y="137"/>
                    <a:pt x="206" y="133"/>
                  </a:cubicBezTo>
                  <a:cubicBezTo>
                    <a:pt x="204" y="133"/>
                    <a:pt x="203" y="133"/>
                    <a:pt x="202" y="133"/>
                  </a:cubicBezTo>
                  <a:cubicBezTo>
                    <a:pt x="202" y="131"/>
                    <a:pt x="202" y="129"/>
                    <a:pt x="202" y="127"/>
                  </a:cubicBezTo>
                  <a:cubicBezTo>
                    <a:pt x="196" y="125"/>
                    <a:pt x="191" y="129"/>
                    <a:pt x="185" y="127"/>
                  </a:cubicBezTo>
                  <a:cubicBezTo>
                    <a:pt x="181" y="126"/>
                    <a:pt x="177" y="126"/>
                    <a:pt x="172" y="126"/>
                  </a:cubicBezTo>
                  <a:cubicBezTo>
                    <a:pt x="172" y="121"/>
                    <a:pt x="171" y="120"/>
                    <a:pt x="166" y="119"/>
                  </a:cubicBezTo>
                  <a:cubicBezTo>
                    <a:pt x="161" y="118"/>
                    <a:pt x="157" y="113"/>
                    <a:pt x="151" y="113"/>
                  </a:cubicBezTo>
                  <a:cubicBezTo>
                    <a:pt x="151" y="107"/>
                    <a:pt x="152" y="104"/>
                    <a:pt x="144" y="103"/>
                  </a:cubicBezTo>
                  <a:cubicBezTo>
                    <a:pt x="140" y="103"/>
                    <a:pt x="133" y="107"/>
                    <a:pt x="133" y="99"/>
                  </a:cubicBezTo>
                  <a:cubicBezTo>
                    <a:pt x="129" y="99"/>
                    <a:pt x="128" y="93"/>
                    <a:pt x="124" y="92"/>
                  </a:cubicBezTo>
                  <a:cubicBezTo>
                    <a:pt x="124" y="90"/>
                    <a:pt x="124" y="88"/>
                    <a:pt x="126" y="86"/>
                  </a:cubicBezTo>
                  <a:cubicBezTo>
                    <a:pt x="128" y="85"/>
                    <a:pt x="136" y="86"/>
                    <a:pt x="135" y="82"/>
                  </a:cubicBezTo>
                  <a:cubicBezTo>
                    <a:pt x="135" y="80"/>
                    <a:pt x="127" y="77"/>
                    <a:pt x="125" y="75"/>
                  </a:cubicBezTo>
                  <a:cubicBezTo>
                    <a:pt x="120" y="71"/>
                    <a:pt x="113" y="67"/>
                    <a:pt x="109" y="62"/>
                  </a:cubicBezTo>
                  <a:cubicBezTo>
                    <a:pt x="106" y="58"/>
                    <a:pt x="105" y="53"/>
                    <a:pt x="101" y="50"/>
                  </a:cubicBezTo>
                  <a:cubicBezTo>
                    <a:pt x="96" y="47"/>
                    <a:pt x="94" y="51"/>
                    <a:pt x="89" y="51"/>
                  </a:cubicBezTo>
                  <a:cubicBezTo>
                    <a:pt x="85" y="50"/>
                    <a:pt x="86" y="55"/>
                    <a:pt x="82" y="57"/>
                  </a:cubicBezTo>
                  <a:cubicBezTo>
                    <a:pt x="76" y="58"/>
                    <a:pt x="79" y="61"/>
                    <a:pt x="75" y="64"/>
                  </a:cubicBezTo>
                  <a:cubicBezTo>
                    <a:pt x="73" y="66"/>
                    <a:pt x="69" y="60"/>
                    <a:pt x="67" y="59"/>
                  </a:cubicBezTo>
                  <a:cubicBezTo>
                    <a:pt x="69" y="57"/>
                    <a:pt x="67" y="54"/>
                    <a:pt x="68" y="52"/>
                  </a:cubicBezTo>
                  <a:cubicBezTo>
                    <a:pt x="64" y="53"/>
                    <a:pt x="58" y="55"/>
                    <a:pt x="54" y="53"/>
                  </a:cubicBezTo>
                  <a:cubicBezTo>
                    <a:pt x="51" y="51"/>
                    <a:pt x="53" y="44"/>
                    <a:pt x="51" y="41"/>
                  </a:cubicBezTo>
                  <a:cubicBezTo>
                    <a:pt x="48" y="36"/>
                    <a:pt x="54" y="32"/>
                    <a:pt x="57" y="29"/>
                  </a:cubicBezTo>
                  <a:cubicBezTo>
                    <a:pt x="60" y="25"/>
                    <a:pt x="61" y="19"/>
                    <a:pt x="62" y="14"/>
                  </a:cubicBezTo>
                  <a:cubicBezTo>
                    <a:pt x="65" y="13"/>
                    <a:pt x="67" y="12"/>
                    <a:pt x="69" y="12"/>
                  </a:cubicBezTo>
                  <a:cubicBezTo>
                    <a:pt x="64" y="9"/>
                    <a:pt x="57" y="9"/>
                    <a:pt x="52" y="4"/>
                  </a:cubicBezTo>
                  <a:cubicBezTo>
                    <a:pt x="50" y="3"/>
                    <a:pt x="48" y="2"/>
                    <a:pt x="47" y="0"/>
                  </a:cubicBezTo>
                  <a:cubicBezTo>
                    <a:pt x="45" y="1"/>
                    <a:pt x="43" y="2"/>
                    <a:pt x="43" y="3"/>
                  </a:cubicBezTo>
                  <a:cubicBezTo>
                    <a:pt x="39" y="11"/>
                    <a:pt x="30" y="15"/>
                    <a:pt x="29" y="24"/>
                  </a:cubicBezTo>
                  <a:cubicBezTo>
                    <a:pt x="27" y="24"/>
                    <a:pt x="23" y="24"/>
                    <a:pt x="23" y="27"/>
                  </a:cubicBezTo>
                  <a:cubicBezTo>
                    <a:pt x="22" y="30"/>
                    <a:pt x="20" y="30"/>
                    <a:pt x="20" y="32"/>
                  </a:cubicBezTo>
                  <a:cubicBezTo>
                    <a:pt x="13" y="32"/>
                    <a:pt x="15" y="38"/>
                    <a:pt x="14" y="42"/>
                  </a:cubicBezTo>
                  <a:cubicBezTo>
                    <a:pt x="14" y="45"/>
                    <a:pt x="13" y="47"/>
                    <a:pt x="11" y="49"/>
                  </a:cubicBezTo>
                  <a:cubicBezTo>
                    <a:pt x="9" y="51"/>
                    <a:pt x="9" y="54"/>
                    <a:pt x="7" y="57"/>
                  </a:cubicBezTo>
                  <a:cubicBezTo>
                    <a:pt x="7" y="57"/>
                    <a:pt x="7" y="57"/>
                    <a:pt x="6" y="57"/>
                  </a:cubicBezTo>
                  <a:cubicBezTo>
                    <a:pt x="3" y="65"/>
                    <a:pt x="0" y="76"/>
                    <a:pt x="3" y="84"/>
                  </a:cubicBezTo>
                  <a:cubicBezTo>
                    <a:pt x="5" y="92"/>
                    <a:pt x="5" y="109"/>
                    <a:pt x="6" y="120"/>
                  </a:cubicBezTo>
                  <a:cubicBezTo>
                    <a:pt x="6" y="120"/>
                    <a:pt x="6" y="120"/>
                    <a:pt x="6" y="120"/>
                  </a:cubicBezTo>
                  <a:cubicBezTo>
                    <a:pt x="7" y="120"/>
                    <a:pt x="7" y="119"/>
                    <a:pt x="8" y="119"/>
                  </a:cubicBezTo>
                  <a:cubicBezTo>
                    <a:pt x="9" y="120"/>
                    <a:pt x="10" y="122"/>
                    <a:pt x="10" y="122"/>
                  </a:cubicBezTo>
                  <a:cubicBezTo>
                    <a:pt x="10" y="123"/>
                    <a:pt x="9" y="122"/>
                    <a:pt x="8" y="123"/>
                  </a:cubicBezTo>
                  <a:cubicBezTo>
                    <a:pt x="8" y="123"/>
                    <a:pt x="9" y="124"/>
                    <a:pt x="9" y="124"/>
                  </a:cubicBezTo>
                  <a:cubicBezTo>
                    <a:pt x="10" y="124"/>
                    <a:pt x="10" y="125"/>
                    <a:pt x="10" y="125"/>
                  </a:cubicBezTo>
                  <a:cubicBezTo>
                    <a:pt x="10" y="125"/>
                    <a:pt x="10" y="125"/>
                    <a:pt x="10" y="125"/>
                  </a:cubicBezTo>
                  <a:cubicBezTo>
                    <a:pt x="11" y="125"/>
                    <a:pt x="10" y="126"/>
                    <a:pt x="11" y="126"/>
                  </a:cubicBezTo>
                  <a:cubicBezTo>
                    <a:pt x="11" y="127"/>
                    <a:pt x="11" y="126"/>
                    <a:pt x="12" y="127"/>
                  </a:cubicBezTo>
                  <a:cubicBezTo>
                    <a:pt x="12" y="127"/>
                    <a:pt x="12" y="128"/>
                    <a:pt x="12" y="128"/>
                  </a:cubicBezTo>
                  <a:cubicBezTo>
                    <a:pt x="13" y="129"/>
                    <a:pt x="13" y="128"/>
                    <a:pt x="13" y="130"/>
                  </a:cubicBezTo>
                  <a:cubicBezTo>
                    <a:pt x="13" y="130"/>
                    <a:pt x="15" y="129"/>
                    <a:pt x="16" y="129"/>
                  </a:cubicBezTo>
                  <a:cubicBezTo>
                    <a:pt x="16" y="130"/>
                    <a:pt x="16" y="131"/>
                    <a:pt x="15" y="132"/>
                  </a:cubicBezTo>
                  <a:cubicBezTo>
                    <a:pt x="15" y="132"/>
                    <a:pt x="15" y="133"/>
                    <a:pt x="15" y="134"/>
                  </a:cubicBezTo>
                  <a:cubicBezTo>
                    <a:pt x="16" y="136"/>
                    <a:pt x="18" y="136"/>
                    <a:pt x="15" y="137"/>
                  </a:cubicBezTo>
                  <a:cubicBezTo>
                    <a:pt x="13" y="138"/>
                    <a:pt x="14" y="139"/>
                    <a:pt x="15" y="140"/>
                  </a:cubicBezTo>
                  <a:cubicBezTo>
                    <a:pt x="16" y="142"/>
                    <a:pt x="17" y="143"/>
                    <a:pt x="15" y="144"/>
                  </a:cubicBezTo>
                  <a:cubicBezTo>
                    <a:pt x="16" y="145"/>
                    <a:pt x="17" y="147"/>
                    <a:pt x="17" y="147"/>
                  </a:cubicBezTo>
                  <a:cubicBezTo>
                    <a:pt x="18" y="151"/>
                    <a:pt x="17" y="154"/>
                    <a:pt x="20" y="158"/>
                  </a:cubicBezTo>
                  <a:cubicBezTo>
                    <a:pt x="24" y="161"/>
                    <a:pt x="26" y="166"/>
                    <a:pt x="28" y="170"/>
                  </a:cubicBezTo>
                  <a:cubicBezTo>
                    <a:pt x="28" y="170"/>
                    <a:pt x="28" y="171"/>
                    <a:pt x="28" y="171"/>
                  </a:cubicBezTo>
                  <a:cubicBezTo>
                    <a:pt x="29" y="171"/>
                    <a:pt x="29" y="171"/>
                    <a:pt x="29" y="172"/>
                  </a:cubicBezTo>
                  <a:cubicBezTo>
                    <a:pt x="31" y="176"/>
                    <a:pt x="31" y="181"/>
                    <a:pt x="31" y="185"/>
                  </a:cubicBezTo>
                  <a:cubicBezTo>
                    <a:pt x="31" y="186"/>
                    <a:pt x="31" y="186"/>
                    <a:pt x="31" y="187"/>
                  </a:cubicBezTo>
                  <a:cubicBezTo>
                    <a:pt x="31" y="188"/>
                    <a:pt x="31" y="189"/>
                    <a:pt x="32" y="191"/>
                  </a:cubicBezTo>
                  <a:cubicBezTo>
                    <a:pt x="32" y="191"/>
                    <a:pt x="32" y="191"/>
                    <a:pt x="32" y="192"/>
                  </a:cubicBezTo>
                  <a:cubicBezTo>
                    <a:pt x="33" y="193"/>
                    <a:pt x="32" y="194"/>
                    <a:pt x="32" y="195"/>
                  </a:cubicBezTo>
                  <a:cubicBezTo>
                    <a:pt x="30" y="197"/>
                    <a:pt x="26" y="195"/>
                    <a:pt x="23" y="196"/>
                  </a:cubicBezTo>
                  <a:cubicBezTo>
                    <a:pt x="23" y="196"/>
                    <a:pt x="23" y="196"/>
                    <a:pt x="23" y="196"/>
                  </a:cubicBezTo>
                  <a:cubicBezTo>
                    <a:pt x="23" y="199"/>
                    <a:pt x="22" y="201"/>
                    <a:pt x="20" y="203"/>
                  </a:cubicBezTo>
                  <a:cubicBezTo>
                    <a:pt x="12" y="211"/>
                    <a:pt x="23" y="224"/>
                    <a:pt x="23" y="233"/>
                  </a:cubicBezTo>
                  <a:cubicBezTo>
                    <a:pt x="23" y="238"/>
                    <a:pt x="29" y="238"/>
                    <a:pt x="33" y="239"/>
                  </a:cubicBezTo>
                  <a:cubicBezTo>
                    <a:pt x="35" y="240"/>
                    <a:pt x="37" y="240"/>
                    <a:pt x="38" y="242"/>
                  </a:cubicBezTo>
                  <a:cubicBezTo>
                    <a:pt x="40" y="244"/>
                    <a:pt x="34" y="244"/>
                    <a:pt x="34" y="245"/>
                  </a:cubicBezTo>
                  <a:cubicBezTo>
                    <a:pt x="34" y="250"/>
                    <a:pt x="43" y="245"/>
                    <a:pt x="40" y="252"/>
                  </a:cubicBezTo>
                  <a:cubicBezTo>
                    <a:pt x="38" y="253"/>
                    <a:pt x="38" y="255"/>
                    <a:pt x="38" y="257"/>
                  </a:cubicBezTo>
                  <a:cubicBezTo>
                    <a:pt x="33" y="255"/>
                    <a:pt x="33" y="260"/>
                    <a:pt x="33" y="264"/>
                  </a:cubicBezTo>
                  <a:cubicBezTo>
                    <a:pt x="38" y="264"/>
                    <a:pt x="45" y="263"/>
                    <a:pt x="46" y="269"/>
                  </a:cubicBezTo>
                  <a:cubicBezTo>
                    <a:pt x="43" y="269"/>
                    <a:pt x="38" y="269"/>
                    <a:pt x="38" y="273"/>
                  </a:cubicBezTo>
                  <a:cubicBezTo>
                    <a:pt x="35" y="273"/>
                    <a:pt x="31" y="272"/>
                    <a:pt x="28" y="273"/>
                  </a:cubicBezTo>
                  <a:cubicBezTo>
                    <a:pt x="28" y="273"/>
                    <a:pt x="28" y="273"/>
                    <a:pt x="28" y="274"/>
                  </a:cubicBezTo>
                  <a:cubicBezTo>
                    <a:pt x="21" y="274"/>
                    <a:pt x="18" y="287"/>
                    <a:pt x="24" y="287"/>
                  </a:cubicBezTo>
                  <a:cubicBezTo>
                    <a:pt x="24" y="276"/>
                    <a:pt x="35" y="280"/>
                    <a:pt x="43" y="280"/>
                  </a:cubicBezTo>
                  <a:cubicBezTo>
                    <a:pt x="42" y="278"/>
                    <a:pt x="43" y="276"/>
                    <a:pt x="43" y="274"/>
                  </a:cubicBezTo>
                  <a:cubicBezTo>
                    <a:pt x="48" y="274"/>
                    <a:pt x="50" y="274"/>
                    <a:pt x="53" y="278"/>
                  </a:cubicBezTo>
                  <a:cubicBezTo>
                    <a:pt x="55" y="280"/>
                    <a:pt x="61" y="274"/>
                    <a:pt x="64" y="275"/>
                  </a:cubicBezTo>
                  <a:cubicBezTo>
                    <a:pt x="64" y="278"/>
                    <a:pt x="64" y="282"/>
                    <a:pt x="68" y="281"/>
                  </a:cubicBezTo>
                  <a:cubicBezTo>
                    <a:pt x="68" y="278"/>
                    <a:pt x="69" y="276"/>
                    <a:pt x="70" y="274"/>
                  </a:cubicBezTo>
                  <a:cubicBezTo>
                    <a:pt x="71" y="274"/>
                    <a:pt x="72" y="274"/>
                    <a:pt x="72" y="274"/>
                  </a:cubicBezTo>
                  <a:cubicBezTo>
                    <a:pt x="73" y="272"/>
                    <a:pt x="73" y="271"/>
                    <a:pt x="75" y="271"/>
                  </a:cubicBezTo>
                  <a:cubicBezTo>
                    <a:pt x="76" y="274"/>
                    <a:pt x="78" y="277"/>
                    <a:pt x="81" y="277"/>
                  </a:cubicBezTo>
                  <a:cubicBezTo>
                    <a:pt x="79" y="278"/>
                    <a:pt x="79" y="281"/>
                    <a:pt x="80" y="282"/>
                  </a:cubicBezTo>
                  <a:cubicBezTo>
                    <a:pt x="82" y="280"/>
                    <a:pt x="84" y="279"/>
                    <a:pt x="85" y="279"/>
                  </a:cubicBezTo>
                  <a:cubicBezTo>
                    <a:pt x="84" y="279"/>
                    <a:pt x="82" y="280"/>
                    <a:pt x="80" y="282"/>
                  </a:cubicBezTo>
                  <a:cubicBezTo>
                    <a:pt x="80" y="283"/>
                    <a:pt x="81" y="283"/>
                    <a:pt x="82" y="283"/>
                  </a:cubicBezTo>
                  <a:cubicBezTo>
                    <a:pt x="85" y="284"/>
                    <a:pt x="88" y="282"/>
                    <a:pt x="92" y="282"/>
                  </a:cubicBezTo>
                  <a:cubicBezTo>
                    <a:pt x="95" y="283"/>
                    <a:pt x="98" y="285"/>
                    <a:pt x="102" y="286"/>
                  </a:cubicBezTo>
                  <a:cubicBezTo>
                    <a:pt x="106" y="286"/>
                    <a:pt x="110" y="286"/>
                    <a:pt x="114" y="286"/>
                  </a:cubicBezTo>
                  <a:cubicBezTo>
                    <a:pt x="114" y="285"/>
                    <a:pt x="114" y="284"/>
                    <a:pt x="114" y="284"/>
                  </a:cubicBezTo>
                  <a:cubicBezTo>
                    <a:pt x="120" y="284"/>
                    <a:pt x="121" y="286"/>
                    <a:pt x="126" y="289"/>
                  </a:cubicBezTo>
                  <a:cubicBezTo>
                    <a:pt x="125" y="292"/>
                    <a:pt x="129" y="293"/>
                    <a:pt x="131" y="293"/>
                  </a:cubicBezTo>
                  <a:cubicBezTo>
                    <a:pt x="135" y="295"/>
                    <a:pt x="135" y="297"/>
                    <a:pt x="135" y="301"/>
                  </a:cubicBezTo>
                  <a:cubicBezTo>
                    <a:pt x="134" y="305"/>
                    <a:pt x="138" y="308"/>
                    <a:pt x="140" y="312"/>
                  </a:cubicBezTo>
                  <a:cubicBezTo>
                    <a:pt x="142" y="317"/>
                    <a:pt x="139" y="323"/>
                    <a:pt x="140" y="328"/>
                  </a:cubicBezTo>
                  <a:cubicBezTo>
                    <a:pt x="134" y="328"/>
                    <a:pt x="136" y="334"/>
                    <a:pt x="133" y="334"/>
                  </a:cubicBezTo>
                  <a:cubicBezTo>
                    <a:pt x="132" y="336"/>
                    <a:pt x="132" y="339"/>
                    <a:pt x="132" y="341"/>
                  </a:cubicBezTo>
                  <a:cubicBezTo>
                    <a:pt x="128" y="343"/>
                    <a:pt x="129" y="351"/>
                    <a:pt x="125" y="352"/>
                  </a:cubicBezTo>
                  <a:cubicBezTo>
                    <a:pt x="124" y="356"/>
                    <a:pt x="121" y="359"/>
                    <a:pt x="120" y="363"/>
                  </a:cubicBezTo>
                  <a:cubicBezTo>
                    <a:pt x="117" y="359"/>
                    <a:pt x="117" y="366"/>
                    <a:pt x="117" y="368"/>
                  </a:cubicBezTo>
                  <a:cubicBezTo>
                    <a:pt x="116" y="368"/>
                    <a:pt x="116" y="368"/>
                    <a:pt x="115" y="368"/>
                  </a:cubicBezTo>
                  <a:cubicBezTo>
                    <a:pt x="115" y="371"/>
                    <a:pt x="120" y="374"/>
                    <a:pt x="118" y="377"/>
                  </a:cubicBezTo>
                  <a:cubicBezTo>
                    <a:pt x="117" y="379"/>
                    <a:pt x="115" y="379"/>
                    <a:pt x="113" y="378"/>
                  </a:cubicBezTo>
                  <a:cubicBezTo>
                    <a:pt x="110" y="378"/>
                    <a:pt x="109" y="380"/>
                    <a:pt x="107" y="381"/>
                  </a:cubicBezTo>
                  <a:cubicBezTo>
                    <a:pt x="103" y="384"/>
                    <a:pt x="97" y="381"/>
                    <a:pt x="93" y="381"/>
                  </a:cubicBezTo>
                  <a:cubicBezTo>
                    <a:pt x="88" y="382"/>
                    <a:pt x="89" y="387"/>
                    <a:pt x="89" y="391"/>
                  </a:cubicBezTo>
                  <a:cubicBezTo>
                    <a:pt x="87" y="392"/>
                    <a:pt x="84" y="389"/>
                    <a:pt x="82" y="392"/>
                  </a:cubicBezTo>
                  <a:cubicBezTo>
                    <a:pt x="81" y="394"/>
                    <a:pt x="82" y="396"/>
                    <a:pt x="82" y="398"/>
                  </a:cubicBezTo>
                  <a:cubicBezTo>
                    <a:pt x="82" y="402"/>
                    <a:pt x="81" y="409"/>
                    <a:pt x="86" y="409"/>
                  </a:cubicBezTo>
                  <a:cubicBezTo>
                    <a:pt x="87" y="411"/>
                    <a:pt x="88" y="413"/>
                    <a:pt x="88" y="415"/>
                  </a:cubicBezTo>
                  <a:cubicBezTo>
                    <a:pt x="83" y="414"/>
                    <a:pt x="85" y="420"/>
                    <a:pt x="81" y="420"/>
                  </a:cubicBezTo>
                  <a:cubicBezTo>
                    <a:pt x="80" y="424"/>
                    <a:pt x="81" y="428"/>
                    <a:pt x="77" y="431"/>
                  </a:cubicBezTo>
                  <a:cubicBezTo>
                    <a:pt x="75" y="433"/>
                    <a:pt x="71" y="436"/>
                    <a:pt x="68" y="436"/>
                  </a:cubicBezTo>
                  <a:cubicBezTo>
                    <a:pt x="68" y="440"/>
                    <a:pt x="82" y="461"/>
                    <a:pt x="72" y="463"/>
                  </a:cubicBezTo>
                  <a:cubicBezTo>
                    <a:pt x="71" y="468"/>
                    <a:pt x="74" y="467"/>
                    <a:pt x="78" y="468"/>
                  </a:cubicBezTo>
                  <a:cubicBezTo>
                    <a:pt x="85" y="470"/>
                    <a:pt x="80" y="479"/>
                    <a:pt x="81" y="484"/>
                  </a:cubicBezTo>
                  <a:cubicBezTo>
                    <a:pt x="83" y="484"/>
                    <a:pt x="84" y="485"/>
                    <a:pt x="86" y="485"/>
                  </a:cubicBezTo>
                  <a:cubicBezTo>
                    <a:pt x="87" y="480"/>
                    <a:pt x="87" y="478"/>
                    <a:pt x="91" y="475"/>
                  </a:cubicBezTo>
                  <a:cubicBezTo>
                    <a:pt x="92" y="480"/>
                    <a:pt x="96" y="478"/>
                    <a:pt x="99" y="480"/>
                  </a:cubicBezTo>
                  <a:cubicBezTo>
                    <a:pt x="103" y="482"/>
                    <a:pt x="100" y="490"/>
                    <a:pt x="106" y="491"/>
                  </a:cubicBezTo>
                  <a:cubicBezTo>
                    <a:pt x="106" y="490"/>
                    <a:pt x="107" y="489"/>
                    <a:pt x="107" y="488"/>
                  </a:cubicBezTo>
                  <a:cubicBezTo>
                    <a:pt x="110" y="487"/>
                    <a:pt x="114" y="487"/>
                    <a:pt x="114" y="492"/>
                  </a:cubicBezTo>
                  <a:cubicBezTo>
                    <a:pt x="118" y="490"/>
                    <a:pt x="121" y="486"/>
                    <a:pt x="125" y="485"/>
                  </a:cubicBezTo>
                  <a:cubicBezTo>
                    <a:pt x="126" y="482"/>
                    <a:pt x="126" y="479"/>
                    <a:pt x="129" y="477"/>
                  </a:cubicBezTo>
                  <a:cubicBezTo>
                    <a:pt x="127" y="474"/>
                    <a:pt x="126" y="472"/>
                    <a:pt x="122" y="471"/>
                  </a:cubicBezTo>
                  <a:cubicBezTo>
                    <a:pt x="122" y="469"/>
                    <a:pt x="123" y="467"/>
                    <a:pt x="125" y="468"/>
                  </a:cubicBezTo>
                  <a:cubicBezTo>
                    <a:pt x="125" y="466"/>
                    <a:pt x="126" y="464"/>
                    <a:pt x="125" y="462"/>
                  </a:cubicBezTo>
                  <a:cubicBezTo>
                    <a:pt x="124" y="460"/>
                    <a:pt x="122" y="460"/>
                    <a:pt x="122" y="457"/>
                  </a:cubicBezTo>
                  <a:cubicBezTo>
                    <a:pt x="119" y="457"/>
                    <a:pt x="115" y="460"/>
                    <a:pt x="111" y="459"/>
                  </a:cubicBezTo>
                  <a:cubicBezTo>
                    <a:pt x="111" y="453"/>
                    <a:pt x="114" y="446"/>
                    <a:pt x="113" y="440"/>
                  </a:cubicBezTo>
                  <a:cubicBezTo>
                    <a:pt x="112" y="436"/>
                    <a:pt x="108" y="439"/>
                    <a:pt x="106" y="435"/>
                  </a:cubicBezTo>
                  <a:cubicBezTo>
                    <a:pt x="104" y="432"/>
                    <a:pt x="108" y="417"/>
                    <a:pt x="102" y="418"/>
                  </a:cubicBezTo>
                  <a:cubicBezTo>
                    <a:pt x="100" y="414"/>
                    <a:pt x="103" y="408"/>
                    <a:pt x="98" y="405"/>
                  </a:cubicBezTo>
                  <a:cubicBezTo>
                    <a:pt x="96" y="404"/>
                    <a:pt x="90" y="405"/>
                    <a:pt x="91" y="402"/>
                  </a:cubicBezTo>
                  <a:cubicBezTo>
                    <a:pt x="95" y="402"/>
                    <a:pt x="97" y="398"/>
                    <a:pt x="99" y="395"/>
                  </a:cubicBezTo>
                  <a:cubicBezTo>
                    <a:pt x="104" y="392"/>
                    <a:pt x="107" y="393"/>
                    <a:pt x="107" y="399"/>
                  </a:cubicBezTo>
                  <a:cubicBezTo>
                    <a:pt x="113" y="400"/>
                    <a:pt x="113" y="400"/>
                    <a:pt x="114" y="394"/>
                  </a:cubicBezTo>
                  <a:cubicBezTo>
                    <a:pt x="115" y="394"/>
                    <a:pt x="116" y="394"/>
                    <a:pt x="118" y="394"/>
                  </a:cubicBezTo>
                  <a:cubicBezTo>
                    <a:pt x="118" y="392"/>
                    <a:pt x="118" y="391"/>
                    <a:pt x="118" y="389"/>
                  </a:cubicBezTo>
                  <a:cubicBezTo>
                    <a:pt x="122" y="389"/>
                    <a:pt x="123" y="385"/>
                    <a:pt x="127" y="384"/>
                  </a:cubicBezTo>
                  <a:cubicBezTo>
                    <a:pt x="128" y="386"/>
                    <a:pt x="126" y="388"/>
                    <a:pt x="125" y="390"/>
                  </a:cubicBezTo>
                  <a:cubicBezTo>
                    <a:pt x="124" y="393"/>
                    <a:pt x="127" y="396"/>
                    <a:pt x="128" y="399"/>
                  </a:cubicBezTo>
                  <a:cubicBezTo>
                    <a:pt x="123" y="399"/>
                    <a:pt x="118" y="400"/>
                    <a:pt x="119" y="406"/>
                  </a:cubicBezTo>
                  <a:cubicBezTo>
                    <a:pt x="120" y="407"/>
                    <a:pt x="121" y="408"/>
                    <a:pt x="122" y="408"/>
                  </a:cubicBezTo>
                  <a:cubicBezTo>
                    <a:pt x="122" y="407"/>
                    <a:pt x="123" y="405"/>
                    <a:pt x="123" y="403"/>
                  </a:cubicBezTo>
                  <a:cubicBezTo>
                    <a:pt x="124" y="403"/>
                    <a:pt x="126" y="403"/>
                    <a:pt x="127" y="403"/>
                  </a:cubicBezTo>
                  <a:cubicBezTo>
                    <a:pt x="127" y="407"/>
                    <a:pt x="127" y="409"/>
                    <a:pt x="124" y="411"/>
                  </a:cubicBezTo>
                  <a:cubicBezTo>
                    <a:pt x="123" y="411"/>
                    <a:pt x="123" y="413"/>
                    <a:pt x="123" y="414"/>
                  </a:cubicBezTo>
                  <a:cubicBezTo>
                    <a:pt x="125" y="414"/>
                    <a:pt x="127" y="413"/>
                    <a:pt x="127" y="411"/>
                  </a:cubicBezTo>
                  <a:cubicBezTo>
                    <a:pt x="128" y="411"/>
                    <a:pt x="131" y="409"/>
                    <a:pt x="133" y="410"/>
                  </a:cubicBezTo>
                  <a:cubicBezTo>
                    <a:pt x="135" y="412"/>
                    <a:pt x="132" y="415"/>
                    <a:pt x="135" y="416"/>
                  </a:cubicBezTo>
                  <a:cubicBezTo>
                    <a:pt x="135" y="416"/>
                    <a:pt x="136" y="417"/>
                    <a:pt x="135" y="418"/>
                  </a:cubicBezTo>
                  <a:cubicBezTo>
                    <a:pt x="138" y="418"/>
                    <a:pt x="140" y="416"/>
                    <a:pt x="143" y="417"/>
                  </a:cubicBezTo>
                  <a:cubicBezTo>
                    <a:pt x="146" y="418"/>
                    <a:pt x="148" y="419"/>
                    <a:pt x="152" y="418"/>
                  </a:cubicBezTo>
                  <a:cubicBezTo>
                    <a:pt x="152" y="417"/>
                    <a:pt x="152" y="415"/>
                    <a:pt x="152" y="414"/>
                  </a:cubicBezTo>
                  <a:cubicBezTo>
                    <a:pt x="156" y="414"/>
                    <a:pt x="151" y="405"/>
                    <a:pt x="150" y="402"/>
                  </a:cubicBezTo>
                  <a:cubicBezTo>
                    <a:pt x="153" y="402"/>
                    <a:pt x="155" y="405"/>
                    <a:pt x="158" y="405"/>
                  </a:cubicBezTo>
                  <a:cubicBezTo>
                    <a:pt x="157" y="410"/>
                    <a:pt x="161" y="409"/>
                    <a:pt x="165" y="409"/>
                  </a:cubicBezTo>
                  <a:cubicBezTo>
                    <a:pt x="166" y="413"/>
                    <a:pt x="149" y="425"/>
                    <a:pt x="161" y="427"/>
                  </a:cubicBezTo>
                  <a:cubicBezTo>
                    <a:pt x="161" y="425"/>
                    <a:pt x="159" y="422"/>
                    <a:pt x="161" y="421"/>
                  </a:cubicBezTo>
                  <a:cubicBezTo>
                    <a:pt x="164" y="419"/>
                    <a:pt x="167" y="421"/>
                    <a:pt x="169" y="421"/>
                  </a:cubicBezTo>
                  <a:cubicBezTo>
                    <a:pt x="169" y="415"/>
                    <a:pt x="174" y="417"/>
                    <a:pt x="175" y="421"/>
                  </a:cubicBezTo>
                  <a:cubicBezTo>
                    <a:pt x="180" y="422"/>
                    <a:pt x="187" y="421"/>
                    <a:pt x="193" y="421"/>
                  </a:cubicBezTo>
                  <a:cubicBezTo>
                    <a:pt x="193" y="419"/>
                    <a:pt x="192" y="408"/>
                    <a:pt x="197" y="411"/>
                  </a:cubicBezTo>
                  <a:cubicBezTo>
                    <a:pt x="200" y="413"/>
                    <a:pt x="209" y="408"/>
                    <a:pt x="206" y="403"/>
                  </a:cubicBezTo>
                  <a:cubicBezTo>
                    <a:pt x="209" y="403"/>
                    <a:pt x="212" y="403"/>
                    <a:pt x="214" y="404"/>
                  </a:cubicBezTo>
                  <a:cubicBezTo>
                    <a:pt x="214" y="402"/>
                    <a:pt x="222" y="400"/>
                    <a:pt x="224" y="400"/>
                  </a:cubicBezTo>
                  <a:cubicBezTo>
                    <a:pt x="224" y="403"/>
                    <a:pt x="224" y="405"/>
                    <a:pt x="227" y="407"/>
                  </a:cubicBezTo>
                  <a:cubicBezTo>
                    <a:pt x="229" y="409"/>
                    <a:pt x="232" y="413"/>
                    <a:pt x="234" y="414"/>
                  </a:cubicBezTo>
                  <a:cubicBezTo>
                    <a:pt x="235" y="420"/>
                    <a:pt x="227" y="420"/>
                    <a:pt x="228" y="425"/>
                  </a:cubicBezTo>
                  <a:cubicBezTo>
                    <a:pt x="228" y="425"/>
                    <a:pt x="229" y="425"/>
                    <a:pt x="229" y="425"/>
                  </a:cubicBezTo>
                  <a:cubicBezTo>
                    <a:pt x="229" y="426"/>
                    <a:pt x="228" y="427"/>
                    <a:pt x="228" y="428"/>
                  </a:cubicBezTo>
                  <a:cubicBezTo>
                    <a:pt x="227" y="428"/>
                    <a:pt x="227" y="428"/>
                    <a:pt x="226" y="429"/>
                  </a:cubicBezTo>
                  <a:cubicBezTo>
                    <a:pt x="224" y="429"/>
                    <a:pt x="223" y="430"/>
                    <a:pt x="223" y="432"/>
                  </a:cubicBezTo>
                  <a:cubicBezTo>
                    <a:pt x="225" y="432"/>
                    <a:pt x="227" y="432"/>
                    <a:pt x="229" y="432"/>
                  </a:cubicBezTo>
                  <a:cubicBezTo>
                    <a:pt x="228" y="429"/>
                    <a:pt x="231" y="427"/>
                    <a:pt x="234" y="427"/>
                  </a:cubicBezTo>
                  <a:cubicBezTo>
                    <a:pt x="237" y="428"/>
                    <a:pt x="236" y="432"/>
                    <a:pt x="236" y="435"/>
                  </a:cubicBezTo>
                  <a:cubicBezTo>
                    <a:pt x="241" y="436"/>
                    <a:pt x="240" y="428"/>
                    <a:pt x="239" y="425"/>
                  </a:cubicBezTo>
                  <a:cubicBezTo>
                    <a:pt x="241" y="424"/>
                    <a:pt x="243" y="424"/>
                    <a:pt x="244" y="426"/>
                  </a:cubicBezTo>
                  <a:cubicBezTo>
                    <a:pt x="245" y="425"/>
                    <a:pt x="245" y="424"/>
                    <a:pt x="245" y="423"/>
                  </a:cubicBezTo>
                  <a:cubicBezTo>
                    <a:pt x="248" y="422"/>
                    <a:pt x="248" y="424"/>
                    <a:pt x="249" y="426"/>
                  </a:cubicBezTo>
                  <a:cubicBezTo>
                    <a:pt x="250" y="428"/>
                    <a:pt x="255" y="427"/>
                    <a:pt x="257" y="427"/>
                  </a:cubicBezTo>
                  <a:cubicBezTo>
                    <a:pt x="257" y="427"/>
                    <a:pt x="257" y="426"/>
                    <a:pt x="257" y="426"/>
                  </a:cubicBezTo>
                  <a:cubicBezTo>
                    <a:pt x="256" y="426"/>
                    <a:pt x="255" y="425"/>
                    <a:pt x="255" y="423"/>
                  </a:cubicBezTo>
                  <a:cubicBezTo>
                    <a:pt x="257" y="422"/>
                    <a:pt x="260" y="423"/>
                    <a:pt x="262" y="423"/>
                  </a:cubicBezTo>
                  <a:cubicBezTo>
                    <a:pt x="262" y="424"/>
                    <a:pt x="262" y="425"/>
                    <a:pt x="262" y="426"/>
                  </a:cubicBezTo>
                  <a:cubicBezTo>
                    <a:pt x="263" y="425"/>
                    <a:pt x="263" y="423"/>
                    <a:pt x="263" y="422"/>
                  </a:cubicBezTo>
                  <a:cubicBezTo>
                    <a:pt x="265" y="422"/>
                    <a:pt x="267" y="422"/>
                    <a:pt x="268" y="422"/>
                  </a:cubicBezTo>
                  <a:cubicBezTo>
                    <a:pt x="268" y="423"/>
                    <a:pt x="267" y="424"/>
                    <a:pt x="266" y="424"/>
                  </a:cubicBezTo>
                  <a:cubicBezTo>
                    <a:pt x="265" y="426"/>
                    <a:pt x="265" y="428"/>
                    <a:pt x="265" y="430"/>
                  </a:cubicBezTo>
                  <a:cubicBezTo>
                    <a:pt x="265" y="434"/>
                    <a:pt x="264" y="437"/>
                    <a:pt x="262" y="441"/>
                  </a:cubicBezTo>
                  <a:cubicBezTo>
                    <a:pt x="266" y="442"/>
                    <a:pt x="268" y="437"/>
                    <a:pt x="272" y="437"/>
                  </a:cubicBezTo>
                  <a:cubicBezTo>
                    <a:pt x="272" y="440"/>
                    <a:pt x="287" y="439"/>
                    <a:pt x="290" y="439"/>
                  </a:cubicBezTo>
                  <a:cubicBezTo>
                    <a:pt x="288" y="433"/>
                    <a:pt x="297" y="430"/>
                    <a:pt x="293" y="424"/>
                  </a:cubicBezTo>
                  <a:cubicBezTo>
                    <a:pt x="294" y="422"/>
                    <a:pt x="296" y="423"/>
                    <a:pt x="297" y="423"/>
                  </a:cubicBezTo>
                  <a:cubicBezTo>
                    <a:pt x="297" y="424"/>
                    <a:pt x="297" y="425"/>
                    <a:pt x="298" y="426"/>
                  </a:cubicBezTo>
                  <a:cubicBezTo>
                    <a:pt x="299" y="424"/>
                    <a:pt x="301" y="421"/>
                    <a:pt x="304" y="422"/>
                  </a:cubicBezTo>
                  <a:cubicBezTo>
                    <a:pt x="305" y="423"/>
                    <a:pt x="305" y="424"/>
                    <a:pt x="305" y="425"/>
                  </a:cubicBezTo>
                  <a:cubicBezTo>
                    <a:pt x="307" y="427"/>
                    <a:pt x="308" y="428"/>
                    <a:pt x="311" y="428"/>
                  </a:cubicBezTo>
                  <a:cubicBezTo>
                    <a:pt x="310" y="425"/>
                    <a:pt x="313" y="423"/>
                    <a:pt x="312" y="419"/>
                  </a:cubicBezTo>
                  <a:cubicBezTo>
                    <a:pt x="314" y="419"/>
                    <a:pt x="318" y="418"/>
                    <a:pt x="320" y="420"/>
                  </a:cubicBezTo>
                  <a:cubicBezTo>
                    <a:pt x="323" y="423"/>
                    <a:pt x="319" y="427"/>
                    <a:pt x="320" y="431"/>
                  </a:cubicBezTo>
                  <a:cubicBezTo>
                    <a:pt x="323" y="431"/>
                    <a:pt x="328" y="429"/>
                    <a:pt x="329" y="433"/>
                  </a:cubicBezTo>
                  <a:cubicBezTo>
                    <a:pt x="331" y="439"/>
                    <a:pt x="338" y="436"/>
                    <a:pt x="342" y="437"/>
                  </a:cubicBezTo>
                  <a:cubicBezTo>
                    <a:pt x="342" y="440"/>
                    <a:pt x="341" y="445"/>
                    <a:pt x="343" y="448"/>
                  </a:cubicBezTo>
                  <a:cubicBezTo>
                    <a:pt x="345" y="452"/>
                    <a:pt x="353" y="450"/>
                    <a:pt x="356" y="450"/>
                  </a:cubicBezTo>
                  <a:cubicBezTo>
                    <a:pt x="356" y="451"/>
                    <a:pt x="356" y="453"/>
                    <a:pt x="356" y="454"/>
                  </a:cubicBezTo>
                  <a:cubicBezTo>
                    <a:pt x="359" y="454"/>
                    <a:pt x="362" y="454"/>
                    <a:pt x="365" y="454"/>
                  </a:cubicBezTo>
                  <a:cubicBezTo>
                    <a:pt x="365" y="457"/>
                    <a:pt x="365" y="460"/>
                    <a:pt x="365" y="462"/>
                  </a:cubicBezTo>
                  <a:cubicBezTo>
                    <a:pt x="366" y="463"/>
                    <a:pt x="368" y="463"/>
                    <a:pt x="370" y="463"/>
                  </a:cubicBezTo>
                  <a:cubicBezTo>
                    <a:pt x="370" y="464"/>
                    <a:pt x="369" y="466"/>
                    <a:pt x="370" y="467"/>
                  </a:cubicBezTo>
                  <a:cubicBezTo>
                    <a:pt x="373" y="467"/>
                    <a:pt x="373" y="471"/>
                    <a:pt x="376" y="470"/>
                  </a:cubicBezTo>
                  <a:cubicBezTo>
                    <a:pt x="376" y="468"/>
                    <a:pt x="375" y="466"/>
                    <a:pt x="375" y="463"/>
                  </a:cubicBezTo>
                  <a:cubicBezTo>
                    <a:pt x="381" y="463"/>
                    <a:pt x="392" y="466"/>
                    <a:pt x="395" y="461"/>
                  </a:cubicBezTo>
                  <a:cubicBezTo>
                    <a:pt x="397" y="461"/>
                    <a:pt x="400" y="462"/>
                    <a:pt x="401" y="463"/>
                  </a:cubicBezTo>
                  <a:cubicBezTo>
                    <a:pt x="402" y="465"/>
                    <a:pt x="402" y="466"/>
                    <a:pt x="402" y="467"/>
                  </a:cubicBezTo>
                  <a:cubicBezTo>
                    <a:pt x="403" y="468"/>
                    <a:pt x="405" y="467"/>
                    <a:pt x="406" y="468"/>
                  </a:cubicBezTo>
                  <a:cubicBezTo>
                    <a:pt x="410" y="473"/>
                    <a:pt x="404" y="476"/>
                    <a:pt x="399" y="474"/>
                  </a:cubicBezTo>
                  <a:cubicBezTo>
                    <a:pt x="399" y="476"/>
                    <a:pt x="399" y="478"/>
                    <a:pt x="399" y="481"/>
                  </a:cubicBezTo>
                  <a:cubicBezTo>
                    <a:pt x="400" y="481"/>
                    <a:pt x="401" y="481"/>
                    <a:pt x="401" y="481"/>
                  </a:cubicBezTo>
                  <a:cubicBezTo>
                    <a:pt x="401" y="483"/>
                    <a:pt x="401" y="485"/>
                    <a:pt x="401" y="487"/>
                  </a:cubicBezTo>
                  <a:cubicBezTo>
                    <a:pt x="406" y="487"/>
                    <a:pt x="406" y="491"/>
                    <a:pt x="404" y="495"/>
                  </a:cubicBezTo>
                  <a:cubicBezTo>
                    <a:pt x="403" y="499"/>
                    <a:pt x="401" y="501"/>
                    <a:pt x="400" y="507"/>
                  </a:cubicBezTo>
                  <a:cubicBezTo>
                    <a:pt x="399" y="506"/>
                    <a:pt x="398" y="507"/>
                    <a:pt x="397" y="507"/>
                  </a:cubicBezTo>
                  <a:cubicBezTo>
                    <a:pt x="397" y="507"/>
                    <a:pt x="397" y="509"/>
                    <a:pt x="397" y="509"/>
                  </a:cubicBezTo>
                  <a:cubicBezTo>
                    <a:pt x="399" y="510"/>
                    <a:pt x="401" y="512"/>
                    <a:pt x="402" y="514"/>
                  </a:cubicBezTo>
                  <a:cubicBezTo>
                    <a:pt x="403" y="516"/>
                    <a:pt x="401" y="519"/>
                    <a:pt x="405" y="519"/>
                  </a:cubicBezTo>
                  <a:cubicBezTo>
                    <a:pt x="405" y="520"/>
                    <a:pt x="405" y="521"/>
                    <a:pt x="405" y="521"/>
                  </a:cubicBezTo>
                  <a:cubicBezTo>
                    <a:pt x="406" y="520"/>
                    <a:pt x="407" y="519"/>
                    <a:pt x="408" y="518"/>
                  </a:cubicBezTo>
                  <a:cubicBezTo>
                    <a:pt x="407" y="519"/>
                    <a:pt x="406" y="520"/>
                    <a:pt x="405" y="521"/>
                  </a:cubicBezTo>
                  <a:cubicBezTo>
                    <a:pt x="406" y="524"/>
                    <a:pt x="411" y="523"/>
                    <a:pt x="414" y="524"/>
                  </a:cubicBezTo>
                  <a:cubicBezTo>
                    <a:pt x="414" y="531"/>
                    <a:pt x="430" y="531"/>
                    <a:pt x="434" y="528"/>
                  </a:cubicBezTo>
                  <a:cubicBezTo>
                    <a:pt x="439" y="526"/>
                    <a:pt x="435" y="520"/>
                    <a:pt x="438" y="516"/>
                  </a:cubicBezTo>
                  <a:cubicBezTo>
                    <a:pt x="440" y="514"/>
                    <a:pt x="441" y="517"/>
                    <a:pt x="441" y="514"/>
                  </a:cubicBezTo>
                  <a:cubicBezTo>
                    <a:pt x="442" y="511"/>
                    <a:pt x="445" y="512"/>
                    <a:pt x="447" y="512"/>
                  </a:cubicBezTo>
                  <a:cubicBezTo>
                    <a:pt x="447" y="511"/>
                    <a:pt x="446" y="510"/>
                    <a:pt x="446" y="509"/>
                  </a:cubicBezTo>
                  <a:cubicBezTo>
                    <a:pt x="446" y="509"/>
                    <a:pt x="446" y="509"/>
                    <a:pt x="446" y="509"/>
                  </a:cubicBezTo>
                  <a:cubicBezTo>
                    <a:pt x="446" y="509"/>
                    <a:pt x="446" y="509"/>
                    <a:pt x="446" y="509"/>
                  </a:cubicBezTo>
                  <a:cubicBezTo>
                    <a:pt x="445" y="507"/>
                    <a:pt x="443" y="505"/>
                    <a:pt x="446" y="503"/>
                  </a:cubicBezTo>
                  <a:cubicBezTo>
                    <a:pt x="448" y="501"/>
                    <a:pt x="452" y="500"/>
                    <a:pt x="449" y="497"/>
                  </a:cubicBezTo>
                  <a:cubicBezTo>
                    <a:pt x="447" y="493"/>
                    <a:pt x="449" y="491"/>
                    <a:pt x="451" y="488"/>
                  </a:cubicBezTo>
                  <a:cubicBezTo>
                    <a:pt x="453" y="486"/>
                    <a:pt x="450" y="485"/>
                    <a:pt x="450" y="483"/>
                  </a:cubicBezTo>
                  <a:cubicBezTo>
                    <a:pt x="449" y="481"/>
                    <a:pt x="450" y="480"/>
                    <a:pt x="450" y="478"/>
                  </a:cubicBezTo>
                  <a:cubicBezTo>
                    <a:pt x="448" y="478"/>
                    <a:pt x="447" y="477"/>
                    <a:pt x="446" y="477"/>
                  </a:cubicBezTo>
                  <a:cubicBezTo>
                    <a:pt x="447" y="477"/>
                    <a:pt x="448" y="478"/>
                    <a:pt x="450" y="478"/>
                  </a:cubicBezTo>
                  <a:cubicBezTo>
                    <a:pt x="450" y="478"/>
                    <a:pt x="450" y="478"/>
                    <a:pt x="450" y="477"/>
                  </a:cubicBezTo>
                  <a:cubicBezTo>
                    <a:pt x="455" y="477"/>
                    <a:pt x="459" y="475"/>
                    <a:pt x="459" y="470"/>
                  </a:cubicBezTo>
                  <a:cubicBezTo>
                    <a:pt x="459" y="463"/>
                    <a:pt x="456" y="460"/>
                    <a:pt x="452" y="457"/>
                  </a:cubicBezTo>
                  <a:cubicBezTo>
                    <a:pt x="446" y="454"/>
                    <a:pt x="448" y="448"/>
                    <a:pt x="446" y="443"/>
                  </a:cubicBezTo>
                  <a:cubicBezTo>
                    <a:pt x="444" y="437"/>
                    <a:pt x="444" y="432"/>
                    <a:pt x="446" y="426"/>
                  </a:cubicBezTo>
                  <a:cubicBezTo>
                    <a:pt x="447" y="422"/>
                    <a:pt x="449" y="418"/>
                    <a:pt x="454" y="417"/>
                  </a:cubicBezTo>
                  <a:cubicBezTo>
                    <a:pt x="460" y="415"/>
                    <a:pt x="463" y="412"/>
                    <a:pt x="468" y="409"/>
                  </a:cubicBezTo>
                  <a:cubicBezTo>
                    <a:pt x="472" y="407"/>
                    <a:pt x="477" y="407"/>
                    <a:pt x="480" y="403"/>
                  </a:cubicBezTo>
                  <a:cubicBezTo>
                    <a:pt x="483" y="399"/>
                    <a:pt x="484" y="394"/>
                    <a:pt x="490" y="393"/>
                  </a:cubicBezTo>
                  <a:cubicBezTo>
                    <a:pt x="491" y="390"/>
                    <a:pt x="494" y="391"/>
                    <a:pt x="496" y="390"/>
                  </a:cubicBezTo>
                  <a:cubicBezTo>
                    <a:pt x="498" y="388"/>
                    <a:pt x="498" y="386"/>
                    <a:pt x="499" y="384"/>
                  </a:cubicBezTo>
                  <a:cubicBezTo>
                    <a:pt x="500" y="379"/>
                    <a:pt x="509" y="380"/>
                    <a:pt x="508" y="385"/>
                  </a:cubicBezTo>
                  <a:cubicBezTo>
                    <a:pt x="512" y="386"/>
                    <a:pt x="512" y="383"/>
                    <a:pt x="515" y="382"/>
                  </a:cubicBezTo>
                  <a:cubicBezTo>
                    <a:pt x="519" y="379"/>
                    <a:pt x="525" y="383"/>
                    <a:pt x="529" y="383"/>
                  </a:cubicBezTo>
                  <a:cubicBezTo>
                    <a:pt x="539" y="384"/>
                    <a:pt x="538" y="374"/>
                    <a:pt x="531" y="372"/>
                  </a:cubicBezTo>
                  <a:cubicBezTo>
                    <a:pt x="523" y="370"/>
                    <a:pt x="518" y="365"/>
                    <a:pt x="511" y="362"/>
                  </a:cubicBezTo>
                  <a:cubicBezTo>
                    <a:pt x="509" y="361"/>
                    <a:pt x="507" y="360"/>
                    <a:pt x="505" y="358"/>
                  </a:cubicBezTo>
                  <a:cubicBezTo>
                    <a:pt x="503" y="357"/>
                    <a:pt x="504" y="354"/>
                    <a:pt x="503" y="352"/>
                  </a:cubicBezTo>
                  <a:cubicBezTo>
                    <a:pt x="500" y="347"/>
                    <a:pt x="495" y="346"/>
                    <a:pt x="493" y="340"/>
                  </a:cubicBezTo>
                  <a:cubicBezTo>
                    <a:pt x="497" y="341"/>
                    <a:pt x="502" y="339"/>
                    <a:pt x="505" y="337"/>
                  </a:cubicBezTo>
                  <a:cubicBezTo>
                    <a:pt x="507" y="335"/>
                    <a:pt x="505" y="331"/>
                    <a:pt x="505" y="329"/>
                  </a:cubicBezTo>
                  <a:cubicBezTo>
                    <a:pt x="504" y="326"/>
                    <a:pt x="502" y="327"/>
                    <a:pt x="499" y="327"/>
                  </a:cubicBezTo>
                  <a:cubicBezTo>
                    <a:pt x="495" y="326"/>
                    <a:pt x="492" y="324"/>
                    <a:pt x="489" y="323"/>
                  </a:cubicBezTo>
                  <a:cubicBezTo>
                    <a:pt x="487" y="319"/>
                    <a:pt x="487" y="315"/>
                    <a:pt x="493" y="315"/>
                  </a:cubicBezTo>
                  <a:cubicBezTo>
                    <a:pt x="498" y="315"/>
                    <a:pt x="496" y="312"/>
                    <a:pt x="500" y="310"/>
                  </a:cubicBezTo>
                  <a:cubicBezTo>
                    <a:pt x="506" y="309"/>
                    <a:pt x="512" y="311"/>
                    <a:pt x="518" y="310"/>
                  </a:cubicBezTo>
                  <a:cubicBezTo>
                    <a:pt x="521" y="310"/>
                    <a:pt x="523" y="308"/>
                    <a:pt x="521" y="305"/>
                  </a:cubicBezTo>
                  <a:cubicBezTo>
                    <a:pt x="519" y="304"/>
                    <a:pt x="516" y="304"/>
                    <a:pt x="514" y="304"/>
                  </a:cubicBezTo>
                  <a:cubicBezTo>
                    <a:pt x="514" y="302"/>
                    <a:pt x="513" y="301"/>
                    <a:pt x="511" y="301"/>
                  </a:cubicBezTo>
                  <a:cubicBezTo>
                    <a:pt x="510" y="298"/>
                    <a:pt x="511" y="295"/>
                    <a:pt x="511" y="291"/>
                  </a:cubicBezTo>
                  <a:cubicBezTo>
                    <a:pt x="506" y="290"/>
                    <a:pt x="501" y="292"/>
                    <a:pt x="498" y="289"/>
                  </a:cubicBezTo>
                  <a:cubicBezTo>
                    <a:pt x="493" y="286"/>
                    <a:pt x="496" y="280"/>
                    <a:pt x="496" y="276"/>
                  </a:cubicBezTo>
                  <a:cubicBezTo>
                    <a:pt x="495" y="270"/>
                    <a:pt x="488" y="273"/>
                    <a:pt x="489" y="268"/>
                  </a:cubicBezTo>
                  <a:cubicBezTo>
                    <a:pt x="491" y="263"/>
                    <a:pt x="485" y="260"/>
                    <a:pt x="485" y="255"/>
                  </a:cubicBezTo>
                  <a:cubicBezTo>
                    <a:pt x="482" y="255"/>
                    <a:pt x="480" y="249"/>
                    <a:pt x="480" y="244"/>
                  </a:cubicBezTo>
                  <a:cubicBezTo>
                    <a:pt x="477" y="243"/>
                    <a:pt x="474" y="241"/>
                    <a:pt x="472" y="239"/>
                  </a:cubicBezTo>
                  <a:cubicBezTo>
                    <a:pt x="466" y="237"/>
                    <a:pt x="460" y="237"/>
                    <a:pt x="453" y="237"/>
                  </a:cubicBezTo>
                  <a:cubicBezTo>
                    <a:pt x="453" y="239"/>
                    <a:pt x="452" y="241"/>
                    <a:pt x="450" y="243"/>
                  </a:cubicBezTo>
                  <a:cubicBezTo>
                    <a:pt x="449" y="244"/>
                    <a:pt x="445" y="245"/>
                    <a:pt x="444" y="247"/>
                  </a:cubicBezTo>
                  <a:cubicBezTo>
                    <a:pt x="441" y="248"/>
                    <a:pt x="440" y="243"/>
                    <a:pt x="439" y="241"/>
                  </a:cubicBezTo>
                  <a:cubicBezTo>
                    <a:pt x="438" y="239"/>
                    <a:pt x="436" y="237"/>
                    <a:pt x="434" y="236"/>
                  </a:cubicBezTo>
                  <a:cubicBezTo>
                    <a:pt x="429" y="234"/>
                    <a:pt x="423" y="236"/>
                    <a:pt x="419" y="236"/>
                  </a:cubicBezTo>
                  <a:cubicBezTo>
                    <a:pt x="418" y="231"/>
                    <a:pt x="408" y="233"/>
                    <a:pt x="404" y="233"/>
                  </a:cubicBezTo>
                  <a:cubicBezTo>
                    <a:pt x="404" y="230"/>
                    <a:pt x="405" y="227"/>
                    <a:pt x="405" y="224"/>
                  </a:cubicBezTo>
                  <a:cubicBezTo>
                    <a:pt x="404" y="221"/>
                    <a:pt x="402" y="219"/>
                    <a:pt x="401" y="216"/>
                  </a:cubicBezTo>
                  <a:cubicBezTo>
                    <a:pt x="395" y="214"/>
                    <a:pt x="389" y="219"/>
                    <a:pt x="383" y="218"/>
                  </a:cubicBezTo>
                  <a:cubicBezTo>
                    <a:pt x="380" y="217"/>
                    <a:pt x="380" y="214"/>
                    <a:pt x="377" y="212"/>
                  </a:cubicBezTo>
                  <a:cubicBezTo>
                    <a:pt x="375" y="209"/>
                    <a:pt x="373" y="209"/>
                    <a:pt x="370" y="208"/>
                  </a:cubicBezTo>
                  <a:cubicBezTo>
                    <a:pt x="366" y="206"/>
                    <a:pt x="361" y="203"/>
                    <a:pt x="356" y="201"/>
                  </a:cubicBezTo>
                  <a:cubicBezTo>
                    <a:pt x="353" y="199"/>
                    <a:pt x="353" y="198"/>
                    <a:pt x="349" y="200"/>
                  </a:cubicBezTo>
                  <a:cubicBezTo>
                    <a:pt x="347" y="201"/>
                    <a:pt x="346" y="204"/>
                    <a:pt x="343" y="204"/>
                  </a:cubicBezTo>
                  <a:cubicBezTo>
                    <a:pt x="342" y="200"/>
                    <a:pt x="337" y="198"/>
                    <a:pt x="334" y="197"/>
                  </a:cubicBezTo>
                  <a:cubicBezTo>
                    <a:pt x="330" y="196"/>
                    <a:pt x="328" y="195"/>
                    <a:pt x="324" y="193"/>
                  </a:cubicBezTo>
                  <a:cubicBezTo>
                    <a:pt x="325" y="192"/>
                    <a:pt x="324" y="191"/>
                    <a:pt x="324" y="190"/>
                  </a:cubicBezTo>
                  <a:cubicBezTo>
                    <a:pt x="320" y="188"/>
                    <a:pt x="317" y="187"/>
                    <a:pt x="314" y="184"/>
                  </a:cubicBezTo>
                  <a:cubicBezTo>
                    <a:pt x="310" y="181"/>
                    <a:pt x="309" y="178"/>
                    <a:pt x="304" y="179"/>
                  </a:cubicBezTo>
                  <a:cubicBezTo>
                    <a:pt x="304" y="179"/>
                    <a:pt x="304" y="180"/>
                    <a:pt x="304" y="180"/>
                  </a:cubicBezTo>
                  <a:cubicBezTo>
                    <a:pt x="301" y="181"/>
                    <a:pt x="302" y="173"/>
                    <a:pt x="301" y="170"/>
                  </a:cubicBezTo>
                  <a:cubicBezTo>
                    <a:pt x="300" y="167"/>
                    <a:pt x="298" y="163"/>
                    <a:pt x="295" y="162"/>
                  </a:cubicBezTo>
                  <a:cubicBezTo>
                    <a:pt x="293" y="161"/>
                    <a:pt x="292" y="162"/>
                    <a:pt x="290" y="160"/>
                  </a:cubicBezTo>
                  <a:cubicBezTo>
                    <a:pt x="288" y="160"/>
                    <a:pt x="287" y="158"/>
                    <a:pt x="285" y="158"/>
                  </a:cubicBezTo>
                  <a:cubicBezTo>
                    <a:pt x="283" y="157"/>
                    <a:pt x="280" y="154"/>
                    <a:pt x="279" y="154"/>
                  </a:cubicBezTo>
                  <a:cubicBezTo>
                    <a:pt x="278" y="153"/>
                    <a:pt x="275" y="154"/>
                    <a:pt x="273" y="154"/>
                  </a:cubicBezTo>
                  <a:cubicBezTo>
                    <a:pt x="273" y="153"/>
                    <a:pt x="273" y="151"/>
                    <a:pt x="273" y="150"/>
                  </a:cubicBezTo>
                  <a:cubicBezTo>
                    <a:pt x="266" y="150"/>
                    <a:pt x="262" y="146"/>
                    <a:pt x="257" y="141"/>
                  </a:cubicBezTo>
                  <a:cubicBezTo>
                    <a:pt x="255" y="139"/>
                    <a:pt x="254" y="135"/>
                    <a:pt x="251" y="135"/>
                  </a:cubicBezTo>
                  <a:cubicBezTo>
                    <a:pt x="246" y="135"/>
                    <a:pt x="247" y="140"/>
                    <a:pt x="247" y="144"/>
                  </a:cubicBezTo>
                  <a:cubicBezTo>
                    <a:pt x="244" y="144"/>
                    <a:pt x="243" y="139"/>
                    <a:pt x="240" y="138"/>
                  </a:cubicBezTo>
                  <a:cubicBezTo>
                    <a:pt x="237" y="136"/>
                    <a:pt x="235" y="139"/>
                    <a:pt x="232" y="135"/>
                  </a:cubicBezTo>
                  <a:cubicBezTo>
                    <a:pt x="231" y="134"/>
                    <a:pt x="230" y="132"/>
                    <a:pt x="229" y="130"/>
                  </a:cubicBezTo>
                  <a:cubicBezTo>
                    <a:pt x="229" y="130"/>
                    <a:pt x="228" y="129"/>
                    <a:pt x="227" y="129"/>
                  </a:cubicBezTo>
                  <a:cubicBezTo>
                    <a:pt x="226" y="130"/>
                    <a:pt x="224" y="132"/>
                    <a:pt x="225" y="132"/>
                  </a:cubicBezTo>
                  <a:cubicBezTo>
                    <a:pt x="224" y="132"/>
                    <a:pt x="226" y="130"/>
                    <a:pt x="227" y="129"/>
                  </a:cubicBezTo>
                  <a:cubicBezTo>
                    <a:pt x="227" y="129"/>
                    <a:pt x="227" y="128"/>
                    <a:pt x="226" y="128"/>
                  </a:cubicBezTo>
                  <a:cubicBezTo>
                    <a:pt x="223" y="132"/>
                    <a:pt x="219" y="138"/>
                    <a:pt x="217" y="140"/>
                  </a:cubicBezTo>
                  <a:cubicBezTo>
                    <a:pt x="215" y="140"/>
                    <a:pt x="213" y="140"/>
                    <a:pt x="211" y="14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22" name="Freeform 15"/>
            <p:cNvSpPr>
              <a:spLocks/>
            </p:cNvSpPr>
            <p:nvPr/>
          </p:nvSpPr>
          <p:spPr bwMode="auto">
            <a:xfrm>
              <a:off x="6899276" y="950913"/>
              <a:ext cx="439738" cy="863600"/>
            </a:xfrm>
            <a:custGeom>
              <a:avLst/>
              <a:gdLst>
                <a:gd name="T0" fmla="*/ 167 w 189"/>
                <a:gd name="T1" fmla="*/ 362 h 371"/>
                <a:gd name="T2" fmla="*/ 166 w 189"/>
                <a:gd name="T3" fmla="*/ 338 h 371"/>
                <a:gd name="T4" fmla="*/ 172 w 189"/>
                <a:gd name="T5" fmla="*/ 308 h 371"/>
                <a:gd name="T6" fmla="*/ 178 w 189"/>
                <a:gd name="T7" fmla="*/ 271 h 371"/>
                <a:gd name="T8" fmla="*/ 174 w 189"/>
                <a:gd name="T9" fmla="*/ 247 h 371"/>
                <a:gd name="T10" fmla="*/ 164 w 189"/>
                <a:gd name="T11" fmla="*/ 209 h 371"/>
                <a:gd name="T12" fmla="*/ 144 w 189"/>
                <a:gd name="T13" fmla="*/ 203 h 371"/>
                <a:gd name="T14" fmla="*/ 132 w 189"/>
                <a:gd name="T15" fmla="*/ 158 h 371"/>
                <a:gd name="T16" fmla="*/ 114 w 189"/>
                <a:gd name="T17" fmla="*/ 135 h 371"/>
                <a:gd name="T18" fmla="*/ 114 w 189"/>
                <a:gd name="T19" fmla="*/ 116 h 371"/>
                <a:gd name="T20" fmla="*/ 109 w 189"/>
                <a:gd name="T21" fmla="*/ 103 h 371"/>
                <a:gd name="T22" fmla="*/ 108 w 189"/>
                <a:gd name="T23" fmla="*/ 88 h 371"/>
                <a:gd name="T24" fmla="*/ 90 w 189"/>
                <a:gd name="T25" fmla="*/ 77 h 371"/>
                <a:gd name="T26" fmla="*/ 67 w 189"/>
                <a:gd name="T27" fmla="*/ 62 h 371"/>
                <a:gd name="T28" fmla="*/ 35 w 189"/>
                <a:gd name="T29" fmla="*/ 34 h 371"/>
                <a:gd name="T30" fmla="*/ 31 w 189"/>
                <a:gd name="T31" fmla="*/ 24 h 371"/>
                <a:gd name="T32" fmla="*/ 21 w 189"/>
                <a:gd name="T33" fmla="*/ 13 h 371"/>
                <a:gd name="T34" fmla="*/ 8 w 189"/>
                <a:gd name="T35" fmla="*/ 6 h 371"/>
                <a:gd name="T36" fmla="*/ 7 w 189"/>
                <a:gd name="T37" fmla="*/ 16 h 371"/>
                <a:gd name="T38" fmla="*/ 18 w 189"/>
                <a:gd name="T39" fmla="*/ 55 h 371"/>
                <a:gd name="T40" fmla="*/ 25 w 189"/>
                <a:gd name="T41" fmla="*/ 59 h 371"/>
                <a:gd name="T42" fmla="*/ 33 w 189"/>
                <a:gd name="T43" fmla="*/ 72 h 371"/>
                <a:gd name="T44" fmla="*/ 48 w 189"/>
                <a:gd name="T45" fmla="*/ 86 h 371"/>
                <a:gd name="T46" fmla="*/ 50 w 189"/>
                <a:gd name="T47" fmla="*/ 96 h 371"/>
                <a:gd name="T48" fmla="*/ 56 w 189"/>
                <a:gd name="T49" fmla="*/ 106 h 371"/>
                <a:gd name="T50" fmla="*/ 61 w 189"/>
                <a:gd name="T51" fmla="*/ 114 h 371"/>
                <a:gd name="T52" fmla="*/ 65 w 189"/>
                <a:gd name="T53" fmla="*/ 126 h 371"/>
                <a:gd name="T54" fmla="*/ 69 w 189"/>
                <a:gd name="T55" fmla="*/ 139 h 371"/>
                <a:gd name="T56" fmla="*/ 74 w 189"/>
                <a:gd name="T57" fmla="*/ 161 h 371"/>
                <a:gd name="T58" fmla="*/ 76 w 189"/>
                <a:gd name="T59" fmla="*/ 161 h 371"/>
                <a:gd name="T60" fmla="*/ 78 w 189"/>
                <a:gd name="T61" fmla="*/ 168 h 371"/>
                <a:gd name="T62" fmla="*/ 80 w 189"/>
                <a:gd name="T63" fmla="*/ 178 h 371"/>
                <a:gd name="T64" fmla="*/ 84 w 189"/>
                <a:gd name="T65" fmla="*/ 183 h 371"/>
                <a:gd name="T66" fmla="*/ 87 w 189"/>
                <a:gd name="T67" fmla="*/ 195 h 371"/>
                <a:gd name="T68" fmla="*/ 90 w 189"/>
                <a:gd name="T69" fmla="*/ 209 h 371"/>
                <a:gd name="T70" fmla="*/ 94 w 189"/>
                <a:gd name="T71" fmla="*/ 211 h 371"/>
                <a:gd name="T72" fmla="*/ 93 w 189"/>
                <a:gd name="T73" fmla="*/ 218 h 371"/>
                <a:gd name="T74" fmla="*/ 105 w 189"/>
                <a:gd name="T75" fmla="*/ 238 h 371"/>
                <a:gd name="T76" fmla="*/ 111 w 189"/>
                <a:gd name="T77" fmla="*/ 262 h 371"/>
                <a:gd name="T78" fmla="*/ 103 w 189"/>
                <a:gd name="T79" fmla="*/ 262 h 371"/>
                <a:gd name="T80" fmla="*/ 101 w 189"/>
                <a:gd name="T81" fmla="*/ 241 h 371"/>
                <a:gd name="T82" fmla="*/ 94 w 189"/>
                <a:gd name="T83" fmla="*/ 226 h 371"/>
                <a:gd name="T84" fmla="*/ 102 w 189"/>
                <a:gd name="T85" fmla="*/ 273 h 371"/>
                <a:gd name="T86" fmla="*/ 111 w 189"/>
                <a:gd name="T87" fmla="*/ 301 h 371"/>
                <a:gd name="T88" fmla="*/ 111 w 189"/>
                <a:gd name="T89" fmla="*/ 295 h 371"/>
                <a:gd name="T90" fmla="*/ 113 w 189"/>
                <a:gd name="T91" fmla="*/ 300 h 371"/>
                <a:gd name="T92" fmla="*/ 115 w 189"/>
                <a:gd name="T93" fmla="*/ 312 h 371"/>
                <a:gd name="T94" fmla="*/ 119 w 189"/>
                <a:gd name="T95" fmla="*/ 314 h 371"/>
                <a:gd name="T96" fmla="*/ 126 w 189"/>
                <a:gd name="T97" fmla="*/ 321 h 371"/>
                <a:gd name="T98" fmla="*/ 144 w 189"/>
                <a:gd name="T99" fmla="*/ 351 h 371"/>
                <a:gd name="T100" fmla="*/ 161 w 189"/>
                <a:gd name="T101" fmla="*/ 37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 h="371">
                  <a:moveTo>
                    <a:pt x="163" y="370"/>
                  </a:moveTo>
                  <a:cubicBezTo>
                    <a:pt x="163" y="370"/>
                    <a:pt x="164" y="370"/>
                    <a:pt x="164" y="370"/>
                  </a:cubicBezTo>
                  <a:cubicBezTo>
                    <a:pt x="165" y="367"/>
                    <a:pt x="165" y="365"/>
                    <a:pt x="165" y="362"/>
                  </a:cubicBezTo>
                  <a:cubicBezTo>
                    <a:pt x="165" y="362"/>
                    <a:pt x="166" y="362"/>
                    <a:pt x="167" y="362"/>
                  </a:cubicBezTo>
                  <a:cubicBezTo>
                    <a:pt x="167" y="360"/>
                    <a:pt x="167" y="358"/>
                    <a:pt x="167" y="357"/>
                  </a:cubicBezTo>
                  <a:cubicBezTo>
                    <a:pt x="174" y="360"/>
                    <a:pt x="172" y="353"/>
                    <a:pt x="171" y="349"/>
                  </a:cubicBezTo>
                  <a:cubicBezTo>
                    <a:pt x="170" y="349"/>
                    <a:pt x="170" y="349"/>
                    <a:pt x="170" y="349"/>
                  </a:cubicBezTo>
                  <a:cubicBezTo>
                    <a:pt x="170" y="345"/>
                    <a:pt x="166" y="342"/>
                    <a:pt x="166" y="338"/>
                  </a:cubicBezTo>
                  <a:cubicBezTo>
                    <a:pt x="167" y="336"/>
                    <a:pt x="170" y="332"/>
                    <a:pt x="173" y="332"/>
                  </a:cubicBezTo>
                  <a:cubicBezTo>
                    <a:pt x="174" y="329"/>
                    <a:pt x="174" y="326"/>
                    <a:pt x="173" y="323"/>
                  </a:cubicBezTo>
                  <a:cubicBezTo>
                    <a:pt x="170" y="323"/>
                    <a:pt x="167" y="317"/>
                    <a:pt x="167" y="314"/>
                  </a:cubicBezTo>
                  <a:cubicBezTo>
                    <a:pt x="166" y="311"/>
                    <a:pt x="170" y="311"/>
                    <a:pt x="172" y="308"/>
                  </a:cubicBezTo>
                  <a:cubicBezTo>
                    <a:pt x="174" y="304"/>
                    <a:pt x="174" y="289"/>
                    <a:pt x="180" y="291"/>
                  </a:cubicBezTo>
                  <a:cubicBezTo>
                    <a:pt x="180" y="288"/>
                    <a:pt x="182" y="279"/>
                    <a:pt x="184" y="278"/>
                  </a:cubicBezTo>
                  <a:cubicBezTo>
                    <a:pt x="189" y="275"/>
                    <a:pt x="183" y="272"/>
                    <a:pt x="183" y="268"/>
                  </a:cubicBezTo>
                  <a:cubicBezTo>
                    <a:pt x="180" y="267"/>
                    <a:pt x="179" y="269"/>
                    <a:pt x="178" y="271"/>
                  </a:cubicBezTo>
                  <a:cubicBezTo>
                    <a:pt x="174" y="272"/>
                    <a:pt x="172" y="267"/>
                    <a:pt x="168" y="266"/>
                  </a:cubicBezTo>
                  <a:cubicBezTo>
                    <a:pt x="173" y="266"/>
                    <a:pt x="169" y="254"/>
                    <a:pt x="175" y="252"/>
                  </a:cubicBezTo>
                  <a:cubicBezTo>
                    <a:pt x="174" y="251"/>
                    <a:pt x="174" y="249"/>
                    <a:pt x="174" y="247"/>
                  </a:cubicBezTo>
                  <a:cubicBezTo>
                    <a:pt x="174" y="247"/>
                    <a:pt x="174" y="247"/>
                    <a:pt x="174" y="247"/>
                  </a:cubicBezTo>
                  <a:cubicBezTo>
                    <a:pt x="172" y="242"/>
                    <a:pt x="186" y="232"/>
                    <a:pt x="174" y="230"/>
                  </a:cubicBezTo>
                  <a:cubicBezTo>
                    <a:pt x="174" y="228"/>
                    <a:pt x="173" y="227"/>
                    <a:pt x="173" y="225"/>
                  </a:cubicBezTo>
                  <a:cubicBezTo>
                    <a:pt x="180" y="226"/>
                    <a:pt x="180" y="210"/>
                    <a:pt x="175" y="207"/>
                  </a:cubicBezTo>
                  <a:cubicBezTo>
                    <a:pt x="172" y="206"/>
                    <a:pt x="167" y="206"/>
                    <a:pt x="164" y="209"/>
                  </a:cubicBezTo>
                  <a:cubicBezTo>
                    <a:pt x="162" y="212"/>
                    <a:pt x="156" y="211"/>
                    <a:pt x="156" y="217"/>
                  </a:cubicBezTo>
                  <a:cubicBezTo>
                    <a:pt x="155" y="217"/>
                    <a:pt x="155" y="217"/>
                    <a:pt x="154" y="217"/>
                  </a:cubicBezTo>
                  <a:cubicBezTo>
                    <a:pt x="153" y="213"/>
                    <a:pt x="150" y="214"/>
                    <a:pt x="147" y="212"/>
                  </a:cubicBezTo>
                  <a:cubicBezTo>
                    <a:pt x="145" y="211"/>
                    <a:pt x="145" y="206"/>
                    <a:pt x="144" y="203"/>
                  </a:cubicBezTo>
                  <a:cubicBezTo>
                    <a:pt x="143" y="199"/>
                    <a:pt x="144" y="195"/>
                    <a:pt x="145" y="191"/>
                  </a:cubicBezTo>
                  <a:cubicBezTo>
                    <a:pt x="146" y="187"/>
                    <a:pt x="144" y="181"/>
                    <a:pt x="148" y="179"/>
                  </a:cubicBezTo>
                  <a:cubicBezTo>
                    <a:pt x="149" y="175"/>
                    <a:pt x="149" y="169"/>
                    <a:pt x="147" y="165"/>
                  </a:cubicBezTo>
                  <a:cubicBezTo>
                    <a:pt x="145" y="163"/>
                    <a:pt x="135" y="158"/>
                    <a:pt x="132" y="158"/>
                  </a:cubicBezTo>
                  <a:cubicBezTo>
                    <a:pt x="133" y="155"/>
                    <a:pt x="132" y="152"/>
                    <a:pt x="134" y="149"/>
                  </a:cubicBezTo>
                  <a:cubicBezTo>
                    <a:pt x="135" y="149"/>
                    <a:pt x="136" y="149"/>
                    <a:pt x="137" y="149"/>
                  </a:cubicBezTo>
                  <a:cubicBezTo>
                    <a:pt x="138" y="145"/>
                    <a:pt x="139" y="138"/>
                    <a:pt x="134" y="135"/>
                  </a:cubicBezTo>
                  <a:cubicBezTo>
                    <a:pt x="129" y="132"/>
                    <a:pt x="120" y="135"/>
                    <a:pt x="114" y="135"/>
                  </a:cubicBezTo>
                  <a:cubicBezTo>
                    <a:pt x="115" y="135"/>
                    <a:pt x="115" y="135"/>
                    <a:pt x="115" y="135"/>
                  </a:cubicBezTo>
                  <a:cubicBezTo>
                    <a:pt x="116" y="132"/>
                    <a:pt x="121" y="125"/>
                    <a:pt x="123" y="124"/>
                  </a:cubicBezTo>
                  <a:cubicBezTo>
                    <a:pt x="124" y="121"/>
                    <a:pt x="121" y="121"/>
                    <a:pt x="119" y="120"/>
                  </a:cubicBezTo>
                  <a:cubicBezTo>
                    <a:pt x="117" y="120"/>
                    <a:pt x="116" y="117"/>
                    <a:pt x="114" y="116"/>
                  </a:cubicBezTo>
                  <a:cubicBezTo>
                    <a:pt x="112" y="115"/>
                    <a:pt x="110" y="115"/>
                    <a:pt x="108" y="114"/>
                  </a:cubicBezTo>
                  <a:cubicBezTo>
                    <a:pt x="106" y="112"/>
                    <a:pt x="103" y="112"/>
                    <a:pt x="100" y="112"/>
                  </a:cubicBezTo>
                  <a:cubicBezTo>
                    <a:pt x="100" y="108"/>
                    <a:pt x="100" y="103"/>
                    <a:pt x="101" y="100"/>
                  </a:cubicBezTo>
                  <a:cubicBezTo>
                    <a:pt x="104" y="101"/>
                    <a:pt x="105" y="103"/>
                    <a:pt x="109" y="103"/>
                  </a:cubicBezTo>
                  <a:cubicBezTo>
                    <a:pt x="110" y="97"/>
                    <a:pt x="116" y="101"/>
                    <a:pt x="116" y="94"/>
                  </a:cubicBezTo>
                  <a:cubicBezTo>
                    <a:pt x="116" y="94"/>
                    <a:pt x="117" y="94"/>
                    <a:pt x="117" y="94"/>
                  </a:cubicBezTo>
                  <a:cubicBezTo>
                    <a:pt x="117" y="93"/>
                    <a:pt x="116" y="91"/>
                    <a:pt x="116" y="91"/>
                  </a:cubicBezTo>
                  <a:cubicBezTo>
                    <a:pt x="115" y="87"/>
                    <a:pt x="111" y="89"/>
                    <a:pt x="108" y="88"/>
                  </a:cubicBezTo>
                  <a:cubicBezTo>
                    <a:pt x="105" y="87"/>
                    <a:pt x="104" y="82"/>
                    <a:pt x="101" y="82"/>
                  </a:cubicBezTo>
                  <a:cubicBezTo>
                    <a:pt x="101" y="83"/>
                    <a:pt x="101" y="83"/>
                    <a:pt x="101" y="83"/>
                  </a:cubicBezTo>
                  <a:cubicBezTo>
                    <a:pt x="99" y="83"/>
                    <a:pt x="99" y="79"/>
                    <a:pt x="98" y="78"/>
                  </a:cubicBezTo>
                  <a:cubicBezTo>
                    <a:pt x="96" y="76"/>
                    <a:pt x="92" y="76"/>
                    <a:pt x="90" y="77"/>
                  </a:cubicBezTo>
                  <a:cubicBezTo>
                    <a:pt x="90" y="75"/>
                    <a:pt x="90" y="72"/>
                    <a:pt x="90" y="70"/>
                  </a:cubicBezTo>
                  <a:cubicBezTo>
                    <a:pt x="87" y="69"/>
                    <a:pt x="84" y="71"/>
                    <a:pt x="81" y="71"/>
                  </a:cubicBezTo>
                  <a:cubicBezTo>
                    <a:pt x="79" y="72"/>
                    <a:pt x="77" y="71"/>
                    <a:pt x="75" y="71"/>
                  </a:cubicBezTo>
                  <a:cubicBezTo>
                    <a:pt x="69" y="69"/>
                    <a:pt x="68" y="67"/>
                    <a:pt x="67" y="62"/>
                  </a:cubicBezTo>
                  <a:cubicBezTo>
                    <a:pt x="67" y="58"/>
                    <a:pt x="59" y="60"/>
                    <a:pt x="57" y="57"/>
                  </a:cubicBezTo>
                  <a:cubicBezTo>
                    <a:pt x="54" y="55"/>
                    <a:pt x="52" y="51"/>
                    <a:pt x="48" y="51"/>
                  </a:cubicBezTo>
                  <a:cubicBezTo>
                    <a:pt x="48" y="48"/>
                    <a:pt x="44" y="40"/>
                    <a:pt x="41" y="40"/>
                  </a:cubicBezTo>
                  <a:cubicBezTo>
                    <a:pt x="36" y="39"/>
                    <a:pt x="34" y="39"/>
                    <a:pt x="35" y="34"/>
                  </a:cubicBezTo>
                  <a:cubicBezTo>
                    <a:pt x="35" y="32"/>
                    <a:pt x="33" y="31"/>
                    <a:pt x="33" y="29"/>
                  </a:cubicBezTo>
                  <a:cubicBezTo>
                    <a:pt x="33" y="27"/>
                    <a:pt x="36" y="26"/>
                    <a:pt x="37" y="24"/>
                  </a:cubicBezTo>
                  <a:cubicBezTo>
                    <a:pt x="38" y="22"/>
                    <a:pt x="33" y="21"/>
                    <a:pt x="33" y="24"/>
                  </a:cubicBezTo>
                  <a:cubicBezTo>
                    <a:pt x="32" y="24"/>
                    <a:pt x="31" y="24"/>
                    <a:pt x="31" y="24"/>
                  </a:cubicBezTo>
                  <a:cubicBezTo>
                    <a:pt x="29" y="21"/>
                    <a:pt x="29" y="19"/>
                    <a:pt x="26" y="18"/>
                  </a:cubicBezTo>
                  <a:cubicBezTo>
                    <a:pt x="27" y="17"/>
                    <a:pt x="26" y="15"/>
                    <a:pt x="26" y="13"/>
                  </a:cubicBezTo>
                  <a:cubicBezTo>
                    <a:pt x="25" y="13"/>
                    <a:pt x="22" y="16"/>
                    <a:pt x="21" y="17"/>
                  </a:cubicBezTo>
                  <a:cubicBezTo>
                    <a:pt x="21" y="16"/>
                    <a:pt x="21" y="14"/>
                    <a:pt x="21" y="13"/>
                  </a:cubicBezTo>
                  <a:cubicBezTo>
                    <a:pt x="20" y="13"/>
                    <a:pt x="18" y="13"/>
                    <a:pt x="17" y="13"/>
                  </a:cubicBezTo>
                  <a:cubicBezTo>
                    <a:pt x="16" y="10"/>
                    <a:pt x="20" y="9"/>
                    <a:pt x="16" y="7"/>
                  </a:cubicBezTo>
                  <a:cubicBezTo>
                    <a:pt x="13" y="5"/>
                    <a:pt x="12" y="5"/>
                    <a:pt x="11" y="9"/>
                  </a:cubicBezTo>
                  <a:cubicBezTo>
                    <a:pt x="9" y="9"/>
                    <a:pt x="8" y="8"/>
                    <a:pt x="8" y="6"/>
                  </a:cubicBezTo>
                  <a:cubicBezTo>
                    <a:pt x="10" y="5"/>
                    <a:pt x="7" y="1"/>
                    <a:pt x="5" y="2"/>
                  </a:cubicBezTo>
                  <a:cubicBezTo>
                    <a:pt x="5" y="2"/>
                    <a:pt x="3" y="1"/>
                    <a:pt x="0" y="0"/>
                  </a:cubicBezTo>
                  <a:cubicBezTo>
                    <a:pt x="0" y="0"/>
                    <a:pt x="0" y="0"/>
                    <a:pt x="1" y="0"/>
                  </a:cubicBezTo>
                  <a:cubicBezTo>
                    <a:pt x="3" y="5"/>
                    <a:pt x="7" y="10"/>
                    <a:pt x="7" y="16"/>
                  </a:cubicBezTo>
                  <a:cubicBezTo>
                    <a:pt x="8" y="21"/>
                    <a:pt x="9" y="26"/>
                    <a:pt x="11" y="31"/>
                  </a:cubicBezTo>
                  <a:cubicBezTo>
                    <a:pt x="13" y="35"/>
                    <a:pt x="14" y="40"/>
                    <a:pt x="16" y="44"/>
                  </a:cubicBezTo>
                  <a:cubicBezTo>
                    <a:pt x="17" y="46"/>
                    <a:pt x="18" y="48"/>
                    <a:pt x="18" y="50"/>
                  </a:cubicBezTo>
                  <a:cubicBezTo>
                    <a:pt x="18" y="51"/>
                    <a:pt x="17" y="54"/>
                    <a:pt x="18" y="55"/>
                  </a:cubicBezTo>
                  <a:cubicBezTo>
                    <a:pt x="19" y="57"/>
                    <a:pt x="19" y="56"/>
                    <a:pt x="20" y="56"/>
                  </a:cubicBezTo>
                  <a:cubicBezTo>
                    <a:pt x="21" y="56"/>
                    <a:pt x="22" y="56"/>
                    <a:pt x="23" y="57"/>
                  </a:cubicBezTo>
                  <a:cubicBezTo>
                    <a:pt x="23" y="57"/>
                    <a:pt x="25" y="56"/>
                    <a:pt x="26" y="57"/>
                  </a:cubicBezTo>
                  <a:cubicBezTo>
                    <a:pt x="26" y="58"/>
                    <a:pt x="26" y="59"/>
                    <a:pt x="25" y="59"/>
                  </a:cubicBezTo>
                  <a:cubicBezTo>
                    <a:pt x="25" y="59"/>
                    <a:pt x="31" y="63"/>
                    <a:pt x="33" y="64"/>
                  </a:cubicBezTo>
                  <a:cubicBezTo>
                    <a:pt x="31" y="64"/>
                    <a:pt x="30" y="64"/>
                    <a:pt x="28" y="64"/>
                  </a:cubicBezTo>
                  <a:cubicBezTo>
                    <a:pt x="28" y="65"/>
                    <a:pt x="30" y="67"/>
                    <a:pt x="31" y="68"/>
                  </a:cubicBezTo>
                  <a:cubicBezTo>
                    <a:pt x="32" y="70"/>
                    <a:pt x="31" y="71"/>
                    <a:pt x="33" y="72"/>
                  </a:cubicBezTo>
                  <a:cubicBezTo>
                    <a:pt x="35" y="73"/>
                    <a:pt x="37" y="74"/>
                    <a:pt x="38" y="75"/>
                  </a:cubicBezTo>
                  <a:cubicBezTo>
                    <a:pt x="39" y="76"/>
                    <a:pt x="40" y="77"/>
                    <a:pt x="42" y="77"/>
                  </a:cubicBezTo>
                  <a:cubicBezTo>
                    <a:pt x="42" y="79"/>
                    <a:pt x="43" y="80"/>
                    <a:pt x="45" y="81"/>
                  </a:cubicBezTo>
                  <a:cubicBezTo>
                    <a:pt x="46" y="83"/>
                    <a:pt x="48" y="84"/>
                    <a:pt x="48" y="86"/>
                  </a:cubicBezTo>
                  <a:cubicBezTo>
                    <a:pt x="49" y="88"/>
                    <a:pt x="48" y="89"/>
                    <a:pt x="49" y="91"/>
                  </a:cubicBezTo>
                  <a:cubicBezTo>
                    <a:pt x="50" y="93"/>
                    <a:pt x="50" y="95"/>
                    <a:pt x="52" y="95"/>
                  </a:cubicBezTo>
                  <a:cubicBezTo>
                    <a:pt x="52" y="95"/>
                    <a:pt x="52" y="95"/>
                    <a:pt x="52" y="96"/>
                  </a:cubicBezTo>
                  <a:cubicBezTo>
                    <a:pt x="51" y="96"/>
                    <a:pt x="50" y="96"/>
                    <a:pt x="50" y="96"/>
                  </a:cubicBezTo>
                  <a:cubicBezTo>
                    <a:pt x="50" y="97"/>
                    <a:pt x="51" y="98"/>
                    <a:pt x="51" y="99"/>
                  </a:cubicBezTo>
                  <a:cubicBezTo>
                    <a:pt x="52" y="100"/>
                    <a:pt x="51" y="102"/>
                    <a:pt x="52" y="103"/>
                  </a:cubicBezTo>
                  <a:cubicBezTo>
                    <a:pt x="52" y="104"/>
                    <a:pt x="53" y="104"/>
                    <a:pt x="54" y="105"/>
                  </a:cubicBezTo>
                  <a:cubicBezTo>
                    <a:pt x="55" y="105"/>
                    <a:pt x="55" y="105"/>
                    <a:pt x="56" y="106"/>
                  </a:cubicBezTo>
                  <a:cubicBezTo>
                    <a:pt x="57" y="107"/>
                    <a:pt x="58" y="108"/>
                    <a:pt x="58" y="109"/>
                  </a:cubicBezTo>
                  <a:cubicBezTo>
                    <a:pt x="59" y="110"/>
                    <a:pt x="59" y="111"/>
                    <a:pt x="59" y="112"/>
                  </a:cubicBezTo>
                  <a:cubicBezTo>
                    <a:pt x="60" y="113"/>
                    <a:pt x="65" y="111"/>
                    <a:pt x="65" y="114"/>
                  </a:cubicBezTo>
                  <a:cubicBezTo>
                    <a:pt x="64" y="114"/>
                    <a:pt x="62" y="113"/>
                    <a:pt x="61" y="114"/>
                  </a:cubicBezTo>
                  <a:cubicBezTo>
                    <a:pt x="61" y="115"/>
                    <a:pt x="62" y="115"/>
                    <a:pt x="63" y="116"/>
                  </a:cubicBezTo>
                  <a:cubicBezTo>
                    <a:pt x="63" y="117"/>
                    <a:pt x="63" y="118"/>
                    <a:pt x="63" y="119"/>
                  </a:cubicBezTo>
                  <a:cubicBezTo>
                    <a:pt x="63" y="122"/>
                    <a:pt x="64" y="124"/>
                    <a:pt x="64" y="126"/>
                  </a:cubicBezTo>
                  <a:cubicBezTo>
                    <a:pt x="65" y="126"/>
                    <a:pt x="65" y="126"/>
                    <a:pt x="65" y="126"/>
                  </a:cubicBezTo>
                  <a:cubicBezTo>
                    <a:pt x="66" y="126"/>
                    <a:pt x="68" y="125"/>
                    <a:pt x="69" y="126"/>
                  </a:cubicBezTo>
                  <a:cubicBezTo>
                    <a:pt x="69" y="127"/>
                    <a:pt x="66" y="127"/>
                    <a:pt x="66" y="129"/>
                  </a:cubicBezTo>
                  <a:cubicBezTo>
                    <a:pt x="66" y="131"/>
                    <a:pt x="67" y="133"/>
                    <a:pt x="68" y="134"/>
                  </a:cubicBezTo>
                  <a:cubicBezTo>
                    <a:pt x="68" y="136"/>
                    <a:pt x="68" y="138"/>
                    <a:pt x="69" y="139"/>
                  </a:cubicBezTo>
                  <a:cubicBezTo>
                    <a:pt x="69" y="141"/>
                    <a:pt x="69" y="143"/>
                    <a:pt x="70" y="145"/>
                  </a:cubicBezTo>
                  <a:cubicBezTo>
                    <a:pt x="70" y="147"/>
                    <a:pt x="71" y="148"/>
                    <a:pt x="71" y="150"/>
                  </a:cubicBezTo>
                  <a:cubicBezTo>
                    <a:pt x="72" y="152"/>
                    <a:pt x="72" y="154"/>
                    <a:pt x="72" y="156"/>
                  </a:cubicBezTo>
                  <a:cubicBezTo>
                    <a:pt x="72" y="158"/>
                    <a:pt x="74" y="159"/>
                    <a:pt x="74" y="161"/>
                  </a:cubicBezTo>
                  <a:cubicBezTo>
                    <a:pt x="74" y="163"/>
                    <a:pt x="73" y="165"/>
                    <a:pt x="74" y="167"/>
                  </a:cubicBezTo>
                  <a:cubicBezTo>
                    <a:pt x="74" y="165"/>
                    <a:pt x="74" y="164"/>
                    <a:pt x="75" y="163"/>
                  </a:cubicBezTo>
                  <a:cubicBezTo>
                    <a:pt x="75" y="163"/>
                    <a:pt x="75" y="163"/>
                    <a:pt x="75" y="163"/>
                  </a:cubicBezTo>
                  <a:cubicBezTo>
                    <a:pt x="75" y="162"/>
                    <a:pt x="76" y="161"/>
                    <a:pt x="76" y="161"/>
                  </a:cubicBezTo>
                  <a:cubicBezTo>
                    <a:pt x="76" y="161"/>
                    <a:pt x="76" y="161"/>
                    <a:pt x="76" y="161"/>
                  </a:cubicBezTo>
                  <a:cubicBezTo>
                    <a:pt x="78" y="162"/>
                    <a:pt x="78" y="162"/>
                    <a:pt x="78" y="163"/>
                  </a:cubicBezTo>
                  <a:cubicBezTo>
                    <a:pt x="79" y="164"/>
                    <a:pt x="79" y="165"/>
                    <a:pt x="77" y="165"/>
                  </a:cubicBezTo>
                  <a:cubicBezTo>
                    <a:pt x="77" y="166"/>
                    <a:pt x="78" y="167"/>
                    <a:pt x="78" y="168"/>
                  </a:cubicBezTo>
                  <a:cubicBezTo>
                    <a:pt x="77" y="167"/>
                    <a:pt x="76" y="167"/>
                    <a:pt x="75" y="167"/>
                  </a:cubicBezTo>
                  <a:cubicBezTo>
                    <a:pt x="75" y="169"/>
                    <a:pt x="75" y="170"/>
                    <a:pt x="75" y="171"/>
                  </a:cubicBezTo>
                  <a:cubicBezTo>
                    <a:pt x="77" y="171"/>
                    <a:pt x="79" y="174"/>
                    <a:pt x="79" y="175"/>
                  </a:cubicBezTo>
                  <a:cubicBezTo>
                    <a:pt x="79" y="176"/>
                    <a:pt x="79" y="177"/>
                    <a:pt x="80" y="178"/>
                  </a:cubicBezTo>
                  <a:cubicBezTo>
                    <a:pt x="80" y="180"/>
                    <a:pt x="81" y="182"/>
                    <a:pt x="82" y="182"/>
                  </a:cubicBezTo>
                  <a:cubicBezTo>
                    <a:pt x="82" y="180"/>
                    <a:pt x="84" y="181"/>
                    <a:pt x="85" y="182"/>
                  </a:cubicBezTo>
                  <a:cubicBezTo>
                    <a:pt x="86" y="183"/>
                    <a:pt x="87" y="185"/>
                    <a:pt x="87" y="186"/>
                  </a:cubicBezTo>
                  <a:cubicBezTo>
                    <a:pt x="84" y="186"/>
                    <a:pt x="84" y="186"/>
                    <a:pt x="84" y="183"/>
                  </a:cubicBezTo>
                  <a:cubicBezTo>
                    <a:pt x="84" y="183"/>
                    <a:pt x="83" y="183"/>
                    <a:pt x="83" y="183"/>
                  </a:cubicBezTo>
                  <a:cubicBezTo>
                    <a:pt x="83" y="185"/>
                    <a:pt x="85" y="187"/>
                    <a:pt x="85" y="189"/>
                  </a:cubicBezTo>
                  <a:cubicBezTo>
                    <a:pt x="86" y="190"/>
                    <a:pt x="86" y="191"/>
                    <a:pt x="86" y="193"/>
                  </a:cubicBezTo>
                  <a:cubicBezTo>
                    <a:pt x="87" y="194"/>
                    <a:pt x="87" y="194"/>
                    <a:pt x="87" y="195"/>
                  </a:cubicBezTo>
                  <a:cubicBezTo>
                    <a:pt x="88" y="196"/>
                    <a:pt x="88" y="198"/>
                    <a:pt x="88" y="199"/>
                  </a:cubicBezTo>
                  <a:cubicBezTo>
                    <a:pt x="88" y="199"/>
                    <a:pt x="88" y="200"/>
                    <a:pt x="88" y="201"/>
                  </a:cubicBezTo>
                  <a:cubicBezTo>
                    <a:pt x="88" y="201"/>
                    <a:pt x="89" y="201"/>
                    <a:pt x="89" y="202"/>
                  </a:cubicBezTo>
                  <a:cubicBezTo>
                    <a:pt x="90" y="204"/>
                    <a:pt x="90" y="207"/>
                    <a:pt x="90" y="209"/>
                  </a:cubicBezTo>
                  <a:cubicBezTo>
                    <a:pt x="91" y="208"/>
                    <a:pt x="93" y="208"/>
                    <a:pt x="94" y="208"/>
                  </a:cubicBezTo>
                  <a:cubicBezTo>
                    <a:pt x="94" y="207"/>
                    <a:pt x="93" y="206"/>
                    <a:pt x="93" y="204"/>
                  </a:cubicBezTo>
                  <a:cubicBezTo>
                    <a:pt x="95" y="206"/>
                    <a:pt x="96" y="213"/>
                    <a:pt x="98" y="213"/>
                  </a:cubicBezTo>
                  <a:cubicBezTo>
                    <a:pt x="96" y="213"/>
                    <a:pt x="96" y="211"/>
                    <a:pt x="94" y="211"/>
                  </a:cubicBezTo>
                  <a:cubicBezTo>
                    <a:pt x="94" y="211"/>
                    <a:pt x="94" y="211"/>
                    <a:pt x="94" y="210"/>
                  </a:cubicBezTo>
                  <a:cubicBezTo>
                    <a:pt x="92" y="210"/>
                    <a:pt x="93" y="213"/>
                    <a:pt x="93" y="214"/>
                  </a:cubicBezTo>
                  <a:cubicBezTo>
                    <a:pt x="93" y="214"/>
                    <a:pt x="92" y="214"/>
                    <a:pt x="92" y="214"/>
                  </a:cubicBezTo>
                  <a:cubicBezTo>
                    <a:pt x="92" y="215"/>
                    <a:pt x="93" y="217"/>
                    <a:pt x="93" y="218"/>
                  </a:cubicBezTo>
                  <a:cubicBezTo>
                    <a:pt x="93" y="220"/>
                    <a:pt x="93" y="221"/>
                    <a:pt x="95" y="223"/>
                  </a:cubicBezTo>
                  <a:cubicBezTo>
                    <a:pt x="96" y="225"/>
                    <a:pt x="97" y="227"/>
                    <a:pt x="99" y="229"/>
                  </a:cubicBezTo>
                  <a:cubicBezTo>
                    <a:pt x="100" y="230"/>
                    <a:pt x="101" y="231"/>
                    <a:pt x="102" y="233"/>
                  </a:cubicBezTo>
                  <a:cubicBezTo>
                    <a:pt x="103" y="235"/>
                    <a:pt x="105" y="236"/>
                    <a:pt x="105" y="238"/>
                  </a:cubicBezTo>
                  <a:cubicBezTo>
                    <a:pt x="106" y="240"/>
                    <a:pt x="105" y="242"/>
                    <a:pt x="105" y="244"/>
                  </a:cubicBezTo>
                  <a:cubicBezTo>
                    <a:pt x="105" y="246"/>
                    <a:pt x="107" y="247"/>
                    <a:pt x="107" y="249"/>
                  </a:cubicBezTo>
                  <a:cubicBezTo>
                    <a:pt x="107" y="253"/>
                    <a:pt x="107" y="257"/>
                    <a:pt x="107" y="262"/>
                  </a:cubicBezTo>
                  <a:cubicBezTo>
                    <a:pt x="108" y="262"/>
                    <a:pt x="110" y="262"/>
                    <a:pt x="111" y="262"/>
                  </a:cubicBezTo>
                  <a:cubicBezTo>
                    <a:pt x="111" y="261"/>
                    <a:pt x="111" y="261"/>
                    <a:pt x="111" y="261"/>
                  </a:cubicBezTo>
                  <a:cubicBezTo>
                    <a:pt x="113" y="262"/>
                    <a:pt x="115" y="263"/>
                    <a:pt x="114" y="266"/>
                  </a:cubicBezTo>
                  <a:cubicBezTo>
                    <a:pt x="112" y="266"/>
                    <a:pt x="110" y="265"/>
                    <a:pt x="108" y="265"/>
                  </a:cubicBezTo>
                  <a:cubicBezTo>
                    <a:pt x="105" y="264"/>
                    <a:pt x="103" y="265"/>
                    <a:pt x="103" y="262"/>
                  </a:cubicBezTo>
                  <a:cubicBezTo>
                    <a:pt x="103" y="260"/>
                    <a:pt x="103" y="258"/>
                    <a:pt x="104" y="256"/>
                  </a:cubicBezTo>
                  <a:cubicBezTo>
                    <a:pt x="104" y="254"/>
                    <a:pt x="106" y="253"/>
                    <a:pt x="105" y="251"/>
                  </a:cubicBezTo>
                  <a:cubicBezTo>
                    <a:pt x="105" y="249"/>
                    <a:pt x="102" y="250"/>
                    <a:pt x="102" y="248"/>
                  </a:cubicBezTo>
                  <a:cubicBezTo>
                    <a:pt x="101" y="245"/>
                    <a:pt x="102" y="243"/>
                    <a:pt x="101" y="241"/>
                  </a:cubicBezTo>
                  <a:cubicBezTo>
                    <a:pt x="100" y="239"/>
                    <a:pt x="100" y="238"/>
                    <a:pt x="99" y="236"/>
                  </a:cubicBezTo>
                  <a:cubicBezTo>
                    <a:pt x="99" y="234"/>
                    <a:pt x="98" y="233"/>
                    <a:pt x="97" y="231"/>
                  </a:cubicBezTo>
                  <a:cubicBezTo>
                    <a:pt x="97" y="230"/>
                    <a:pt x="96" y="229"/>
                    <a:pt x="96" y="228"/>
                  </a:cubicBezTo>
                  <a:cubicBezTo>
                    <a:pt x="95" y="227"/>
                    <a:pt x="94" y="227"/>
                    <a:pt x="94" y="226"/>
                  </a:cubicBezTo>
                  <a:cubicBezTo>
                    <a:pt x="94" y="233"/>
                    <a:pt x="98" y="238"/>
                    <a:pt x="98" y="244"/>
                  </a:cubicBezTo>
                  <a:cubicBezTo>
                    <a:pt x="99" y="248"/>
                    <a:pt x="99" y="251"/>
                    <a:pt x="99" y="255"/>
                  </a:cubicBezTo>
                  <a:cubicBezTo>
                    <a:pt x="99" y="258"/>
                    <a:pt x="99" y="262"/>
                    <a:pt x="100" y="265"/>
                  </a:cubicBezTo>
                  <a:cubicBezTo>
                    <a:pt x="100" y="267"/>
                    <a:pt x="101" y="270"/>
                    <a:pt x="102" y="273"/>
                  </a:cubicBezTo>
                  <a:cubicBezTo>
                    <a:pt x="103" y="275"/>
                    <a:pt x="103" y="278"/>
                    <a:pt x="103" y="281"/>
                  </a:cubicBezTo>
                  <a:cubicBezTo>
                    <a:pt x="104" y="283"/>
                    <a:pt x="105" y="286"/>
                    <a:pt x="106" y="288"/>
                  </a:cubicBezTo>
                  <a:cubicBezTo>
                    <a:pt x="108" y="291"/>
                    <a:pt x="109" y="294"/>
                    <a:pt x="110" y="297"/>
                  </a:cubicBezTo>
                  <a:cubicBezTo>
                    <a:pt x="110" y="298"/>
                    <a:pt x="110" y="299"/>
                    <a:pt x="111" y="301"/>
                  </a:cubicBezTo>
                  <a:cubicBezTo>
                    <a:pt x="111" y="302"/>
                    <a:pt x="111" y="304"/>
                    <a:pt x="112" y="304"/>
                  </a:cubicBezTo>
                  <a:cubicBezTo>
                    <a:pt x="112" y="303"/>
                    <a:pt x="112" y="302"/>
                    <a:pt x="112" y="301"/>
                  </a:cubicBezTo>
                  <a:cubicBezTo>
                    <a:pt x="112" y="300"/>
                    <a:pt x="111" y="299"/>
                    <a:pt x="111" y="298"/>
                  </a:cubicBezTo>
                  <a:cubicBezTo>
                    <a:pt x="111" y="296"/>
                    <a:pt x="112" y="296"/>
                    <a:pt x="111" y="295"/>
                  </a:cubicBezTo>
                  <a:cubicBezTo>
                    <a:pt x="110" y="294"/>
                    <a:pt x="110" y="293"/>
                    <a:pt x="110" y="291"/>
                  </a:cubicBezTo>
                  <a:cubicBezTo>
                    <a:pt x="110" y="292"/>
                    <a:pt x="111" y="293"/>
                    <a:pt x="111" y="294"/>
                  </a:cubicBezTo>
                  <a:cubicBezTo>
                    <a:pt x="111" y="294"/>
                    <a:pt x="112" y="295"/>
                    <a:pt x="112" y="296"/>
                  </a:cubicBezTo>
                  <a:cubicBezTo>
                    <a:pt x="112" y="297"/>
                    <a:pt x="112" y="298"/>
                    <a:pt x="113" y="300"/>
                  </a:cubicBezTo>
                  <a:cubicBezTo>
                    <a:pt x="113" y="301"/>
                    <a:pt x="113" y="302"/>
                    <a:pt x="113" y="303"/>
                  </a:cubicBezTo>
                  <a:cubicBezTo>
                    <a:pt x="113" y="303"/>
                    <a:pt x="114" y="304"/>
                    <a:pt x="114" y="305"/>
                  </a:cubicBezTo>
                  <a:cubicBezTo>
                    <a:pt x="114" y="306"/>
                    <a:pt x="112" y="306"/>
                    <a:pt x="112" y="307"/>
                  </a:cubicBezTo>
                  <a:cubicBezTo>
                    <a:pt x="114" y="308"/>
                    <a:pt x="114" y="310"/>
                    <a:pt x="115" y="312"/>
                  </a:cubicBezTo>
                  <a:cubicBezTo>
                    <a:pt x="115" y="310"/>
                    <a:pt x="117" y="312"/>
                    <a:pt x="118" y="311"/>
                  </a:cubicBezTo>
                  <a:cubicBezTo>
                    <a:pt x="118" y="310"/>
                    <a:pt x="118" y="309"/>
                    <a:pt x="119" y="308"/>
                  </a:cubicBezTo>
                  <a:cubicBezTo>
                    <a:pt x="121" y="307"/>
                    <a:pt x="123" y="310"/>
                    <a:pt x="124" y="311"/>
                  </a:cubicBezTo>
                  <a:cubicBezTo>
                    <a:pt x="123" y="313"/>
                    <a:pt x="120" y="313"/>
                    <a:pt x="119" y="314"/>
                  </a:cubicBezTo>
                  <a:cubicBezTo>
                    <a:pt x="119" y="315"/>
                    <a:pt x="120" y="316"/>
                    <a:pt x="120" y="316"/>
                  </a:cubicBezTo>
                  <a:cubicBezTo>
                    <a:pt x="120" y="316"/>
                    <a:pt x="118" y="316"/>
                    <a:pt x="117" y="316"/>
                  </a:cubicBezTo>
                  <a:cubicBezTo>
                    <a:pt x="117" y="318"/>
                    <a:pt x="119" y="320"/>
                    <a:pt x="121" y="321"/>
                  </a:cubicBezTo>
                  <a:cubicBezTo>
                    <a:pt x="121" y="321"/>
                    <a:pt x="126" y="320"/>
                    <a:pt x="126" y="321"/>
                  </a:cubicBezTo>
                  <a:cubicBezTo>
                    <a:pt x="126" y="322"/>
                    <a:pt x="126" y="323"/>
                    <a:pt x="126" y="324"/>
                  </a:cubicBezTo>
                  <a:cubicBezTo>
                    <a:pt x="125" y="323"/>
                    <a:pt x="124" y="323"/>
                    <a:pt x="123" y="323"/>
                  </a:cubicBezTo>
                  <a:cubicBezTo>
                    <a:pt x="123" y="327"/>
                    <a:pt x="130" y="334"/>
                    <a:pt x="132" y="337"/>
                  </a:cubicBezTo>
                  <a:cubicBezTo>
                    <a:pt x="136" y="342"/>
                    <a:pt x="140" y="346"/>
                    <a:pt x="144" y="351"/>
                  </a:cubicBezTo>
                  <a:cubicBezTo>
                    <a:pt x="146" y="354"/>
                    <a:pt x="147" y="356"/>
                    <a:pt x="148" y="359"/>
                  </a:cubicBezTo>
                  <a:cubicBezTo>
                    <a:pt x="149" y="363"/>
                    <a:pt x="151" y="362"/>
                    <a:pt x="154" y="364"/>
                  </a:cubicBezTo>
                  <a:cubicBezTo>
                    <a:pt x="156" y="365"/>
                    <a:pt x="158" y="367"/>
                    <a:pt x="159" y="369"/>
                  </a:cubicBezTo>
                  <a:cubicBezTo>
                    <a:pt x="160" y="369"/>
                    <a:pt x="161" y="370"/>
                    <a:pt x="161" y="371"/>
                  </a:cubicBezTo>
                  <a:cubicBezTo>
                    <a:pt x="162" y="371"/>
                    <a:pt x="163" y="371"/>
                    <a:pt x="163" y="37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23" name="Freeform 16"/>
            <p:cNvSpPr>
              <a:spLocks/>
            </p:cNvSpPr>
            <p:nvPr/>
          </p:nvSpPr>
          <p:spPr bwMode="auto">
            <a:xfrm>
              <a:off x="8489951" y="-1747838"/>
              <a:ext cx="827088" cy="623888"/>
            </a:xfrm>
            <a:custGeom>
              <a:avLst/>
              <a:gdLst>
                <a:gd name="T0" fmla="*/ 52 w 355"/>
                <a:gd name="T1" fmla="*/ 42 h 268"/>
                <a:gd name="T2" fmla="*/ 67 w 355"/>
                <a:gd name="T3" fmla="*/ 67 h 268"/>
                <a:gd name="T4" fmla="*/ 74 w 355"/>
                <a:gd name="T5" fmla="*/ 76 h 268"/>
                <a:gd name="T6" fmla="*/ 45 w 355"/>
                <a:gd name="T7" fmla="*/ 89 h 268"/>
                <a:gd name="T8" fmla="*/ 61 w 355"/>
                <a:gd name="T9" fmla="*/ 103 h 268"/>
                <a:gd name="T10" fmla="*/ 61 w 355"/>
                <a:gd name="T11" fmla="*/ 124 h 268"/>
                <a:gd name="T12" fmla="*/ 85 w 355"/>
                <a:gd name="T13" fmla="*/ 149 h 268"/>
                <a:gd name="T14" fmla="*/ 55 w 355"/>
                <a:gd name="T15" fmla="*/ 150 h 268"/>
                <a:gd name="T16" fmla="*/ 36 w 355"/>
                <a:gd name="T17" fmla="*/ 169 h 268"/>
                <a:gd name="T18" fmla="*/ 2 w 355"/>
                <a:gd name="T19" fmla="*/ 192 h 268"/>
                <a:gd name="T20" fmla="*/ 15 w 355"/>
                <a:gd name="T21" fmla="*/ 236 h 268"/>
                <a:gd name="T22" fmla="*/ 12 w 355"/>
                <a:gd name="T23" fmla="*/ 246 h 268"/>
                <a:gd name="T24" fmla="*/ 60 w 355"/>
                <a:gd name="T25" fmla="*/ 252 h 268"/>
                <a:gd name="T26" fmla="*/ 95 w 355"/>
                <a:gd name="T27" fmla="*/ 268 h 268"/>
                <a:gd name="T28" fmla="*/ 110 w 355"/>
                <a:gd name="T29" fmla="*/ 252 h 268"/>
                <a:gd name="T30" fmla="*/ 131 w 355"/>
                <a:gd name="T31" fmla="*/ 260 h 268"/>
                <a:gd name="T32" fmla="*/ 162 w 355"/>
                <a:gd name="T33" fmla="*/ 248 h 268"/>
                <a:gd name="T34" fmla="*/ 170 w 355"/>
                <a:gd name="T35" fmla="*/ 239 h 268"/>
                <a:gd name="T36" fmla="*/ 182 w 355"/>
                <a:gd name="T37" fmla="*/ 229 h 268"/>
                <a:gd name="T38" fmla="*/ 203 w 355"/>
                <a:gd name="T39" fmla="*/ 237 h 268"/>
                <a:gd name="T40" fmla="*/ 215 w 355"/>
                <a:gd name="T41" fmla="*/ 259 h 268"/>
                <a:gd name="T42" fmla="*/ 233 w 355"/>
                <a:gd name="T43" fmla="*/ 248 h 268"/>
                <a:gd name="T44" fmla="*/ 249 w 355"/>
                <a:gd name="T45" fmla="*/ 242 h 268"/>
                <a:gd name="T46" fmla="*/ 266 w 355"/>
                <a:gd name="T47" fmla="*/ 240 h 268"/>
                <a:gd name="T48" fmla="*/ 278 w 355"/>
                <a:gd name="T49" fmla="*/ 205 h 268"/>
                <a:gd name="T50" fmla="*/ 300 w 355"/>
                <a:gd name="T51" fmla="*/ 188 h 268"/>
                <a:gd name="T52" fmla="*/ 322 w 355"/>
                <a:gd name="T53" fmla="*/ 190 h 268"/>
                <a:gd name="T54" fmla="*/ 328 w 355"/>
                <a:gd name="T55" fmla="*/ 167 h 268"/>
                <a:gd name="T56" fmla="*/ 329 w 355"/>
                <a:gd name="T57" fmla="*/ 141 h 268"/>
                <a:gd name="T58" fmla="*/ 332 w 355"/>
                <a:gd name="T59" fmla="*/ 119 h 268"/>
                <a:gd name="T60" fmla="*/ 345 w 355"/>
                <a:gd name="T61" fmla="*/ 104 h 268"/>
                <a:gd name="T62" fmla="*/ 347 w 355"/>
                <a:gd name="T63" fmla="*/ 72 h 268"/>
                <a:gd name="T64" fmla="*/ 340 w 355"/>
                <a:gd name="T65" fmla="*/ 73 h 268"/>
                <a:gd name="T66" fmla="*/ 324 w 355"/>
                <a:gd name="T67" fmla="*/ 80 h 268"/>
                <a:gd name="T68" fmla="*/ 306 w 355"/>
                <a:gd name="T69" fmla="*/ 87 h 268"/>
                <a:gd name="T70" fmla="*/ 279 w 355"/>
                <a:gd name="T71" fmla="*/ 89 h 268"/>
                <a:gd name="T72" fmla="*/ 269 w 355"/>
                <a:gd name="T73" fmla="*/ 72 h 268"/>
                <a:gd name="T74" fmla="*/ 260 w 355"/>
                <a:gd name="T75" fmla="*/ 80 h 268"/>
                <a:gd name="T76" fmla="*/ 239 w 355"/>
                <a:gd name="T77" fmla="*/ 81 h 268"/>
                <a:gd name="T78" fmla="*/ 223 w 355"/>
                <a:gd name="T79" fmla="*/ 74 h 268"/>
                <a:gd name="T80" fmla="*/ 196 w 355"/>
                <a:gd name="T81" fmla="*/ 68 h 268"/>
                <a:gd name="T82" fmla="*/ 183 w 355"/>
                <a:gd name="T83" fmla="*/ 76 h 268"/>
                <a:gd name="T84" fmla="*/ 174 w 355"/>
                <a:gd name="T85" fmla="*/ 52 h 268"/>
                <a:gd name="T86" fmla="*/ 147 w 355"/>
                <a:gd name="T87" fmla="*/ 62 h 268"/>
                <a:gd name="T88" fmla="*/ 127 w 355"/>
                <a:gd name="T89" fmla="*/ 52 h 268"/>
                <a:gd name="T90" fmla="*/ 99 w 355"/>
                <a:gd name="T91" fmla="*/ 30 h 268"/>
                <a:gd name="T92" fmla="*/ 73 w 355"/>
                <a:gd name="T93" fmla="*/ 9 h 268"/>
                <a:gd name="T94" fmla="*/ 59 w 355"/>
                <a:gd name="T95" fmla="*/ 0 h 268"/>
                <a:gd name="T96" fmla="*/ 39 w 355"/>
                <a:gd name="T97" fmla="*/ 1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5" h="268">
                  <a:moveTo>
                    <a:pt x="41" y="21"/>
                  </a:moveTo>
                  <a:cubicBezTo>
                    <a:pt x="41" y="26"/>
                    <a:pt x="47" y="29"/>
                    <a:pt x="45" y="34"/>
                  </a:cubicBezTo>
                  <a:cubicBezTo>
                    <a:pt x="44" y="39"/>
                    <a:pt x="51" y="36"/>
                    <a:pt x="52" y="42"/>
                  </a:cubicBezTo>
                  <a:cubicBezTo>
                    <a:pt x="52" y="46"/>
                    <a:pt x="49" y="52"/>
                    <a:pt x="54" y="55"/>
                  </a:cubicBezTo>
                  <a:cubicBezTo>
                    <a:pt x="57" y="58"/>
                    <a:pt x="62" y="56"/>
                    <a:pt x="67" y="57"/>
                  </a:cubicBezTo>
                  <a:cubicBezTo>
                    <a:pt x="67" y="61"/>
                    <a:pt x="66" y="64"/>
                    <a:pt x="67" y="67"/>
                  </a:cubicBezTo>
                  <a:cubicBezTo>
                    <a:pt x="69" y="67"/>
                    <a:pt x="70" y="68"/>
                    <a:pt x="70" y="70"/>
                  </a:cubicBezTo>
                  <a:cubicBezTo>
                    <a:pt x="72" y="70"/>
                    <a:pt x="75" y="70"/>
                    <a:pt x="77" y="71"/>
                  </a:cubicBezTo>
                  <a:cubicBezTo>
                    <a:pt x="79" y="74"/>
                    <a:pt x="77" y="76"/>
                    <a:pt x="74" y="76"/>
                  </a:cubicBezTo>
                  <a:cubicBezTo>
                    <a:pt x="68" y="77"/>
                    <a:pt x="62" y="75"/>
                    <a:pt x="56" y="76"/>
                  </a:cubicBezTo>
                  <a:cubicBezTo>
                    <a:pt x="52" y="78"/>
                    <a:pt x="54" y="81"/>
                    <a:pt x="49" y="81"/>
                  </a:cubicBezTo>
                  <a:cubicBezTo>
                    <a:pt x="43" y="81"/>
                    <a:pt x="43" y="85"/>
                    <a:pt x="45" y="89"/>
                  </a:cubicBezTo>
                  <a:cubicBezTo>
                    <a:pt x="48" y="90"/>
                    <a:pt x="51" y="92"/>
                    <a:pt x="55" y="93"/>
                  </a:cubicBezTo>
                  <a:cubicBezTo>
                    <a:pt x="58" y="93"/>
                    <a:pt x="60" y="92"/>
                    <a:pt x="61" y="95"/>
                  </a:cubicBezTo>
                  <a:cubicBezTo>
                    <a:pt x="61" y="97"/>
                    <a:pt x="63" y="101"/>
                    <a:pt x="61" y="103"/>
                  </a:cubicBezTo>
                  <a:cubicBezTo>
                    <a:pt x="58" y="105"/>
                    <a:pt x="53" y="107"/>
                    <a:pt x="49" y="106"/>
                  </a:cubicBezTo>
                  <a:cubicBezTo>
                    <a:pt x="51" y="112"/>
                    <a:pt x="56" y="113"/>
                    <a:pt x="59" y="118"/>
                  </a:cubicBezTo>
                  <a:cubicBezTo>
                    <a:pt x="60" y="120"/>
                    <a:pt x="59" y="123"/>
                    <a:pt x="61" y="124"/>
                  </a:cubicBezTo>
                  <a:cubicBezTo>
                    <a:pt x="63" y="126"/>
                    <a:pt x="65" y="127"/>
                    <a:pt x="67" y="128"/>
                  </a:cubicBezTo>
                  <a:cubicBezTo>
                    <a:pt x="74" y="131"/>
                    <a:pt x="79" y="136"/>
                    <a:pt x="87" y="138"/>
                  </a:cubicBezTo>
                  <a:cubicBezTo>
                    <a:pt x="94" y="140"/>
                    <a:pt x="95" y="150"/>
                    <a:pt x="85" y="149"/>
                  </a:cubicBezTo>
                  <a:cubicBezTo>
                    <a:pt x="81" y="149"/>
                    <a:pt x="75" y="145"/>
                    <a:pt x="71" y="148"/>
                  </a:cubicBezTo>
                  <a:cubicBezTo>
                    <a:pt x="68" y="149"/>
                    <a:pt x="68" y="152"/>
                    <a:pt x="64" y="151"/>
                  </a:cubicBezTo>
                  <a:cubicBezTo>
                    <a:pt x="65" y="146"/>
                    <a:pt x="56" y="145"/>
                    <a:pt x="55" y="150"/>
                  </a:cubicBezTo>
                  <a:cubicBezTo>
                    <a:pt x="54" y="152"/>
                    <a:pt x="54" y="154"/>
                    <a:pt x="52" y="156"/>
                  </a:cubicBezTo>
                  <a:cubicBezTo>
                    <a:pt x="50" y="157"/>
                    <a:pt x="47" y="156"/>
                    <a:pt x="46" y="159"/>
                  </a:cubicBezTo>
                  <a:cubicBezTo>
                    <a:pt x="40" y="160"/>
                    <a:pt x="39" y="165"/>
                    <a:pt x="36" y="169"/>
                  </a:cubicBezTo>
                  <a:cubicBezTo>
                    <a:pt x="33" y="173"/>
                    <a:pt x="28" y="173"/>
                    <a:pt x="24" y="175"/>
                  </a:cubicBezTo>
                  <a:cubicBezTo>
                    <a:pt x="19" y="178"/>
                    <a:pt x="16" y="181"/>
                    <a:pt x="10" y="183"/>
                  </a:cubicBezTo>
                  <a:cubicBezTo>
                    <a:pt x="5" y="184"/>
                    <a:pt x="3" y="188"/>
                    <a:pt x="2" y="192"/>
                  </a:cubicBezTo>
                  <a:cubicBezTo>
                    <a:pt x="0" y="198"/>
                    <a:pt x="0" y="203"/>
                    <a:pt x="2" y="209"/>
                  </a:cubicBezTo>
                  <a:cubicBezTo>
                    <a:pt x="4" y="214"/>
                    <a:pt x="2" y="220"/>
                    <a:pt x="8" y="223"/>
                  </a:cubicBezTo>
                  <a:cubicBezTo>
                    <a:pt x="12" y="226"/>
                    <a:pt x="15" y="229"/>
                    <a:pt x="15" y="236"/>
                  </a:cubicBezTo>
                  <a:cubicBezTo>
                    <a:pt x="15" y="241"/>
                    <a:pt x="11" y="243"/>
                    <a:pt x="6" y="243"/>
                  </a:cubicBezTo>
                  <a:cubicBezTo>
                    <a:pt x="6" y="244"/>
                    <a:pt x="6" y="244"/>
                    <a:pt x="6" y="244"/>
                  </a:cubicBezTo>
                  <a:cubicBezTo>
                    <a:pt x="8" y="245"/>
                    <a:pt x="11" y="245"/>
                    <a:pt x="12" y="246"/>
                  </a:cubicBezTo>
                  <a:cubicBezTo>
                    <a:pt x="19" y="251"/>
                    <a:pt x="30" y="249"/>
                    <a:pt x="38" y="250"/>
                  </a:cubicBezTo>
                  <a:cubicBezTo>
                    <a:pt x="45" y="250"/>
                    <a:pt x="49" y="251"/>
                    <a:pt x="50" y="243"/>
                  </a:cubicBezTo>
                  <a:cubicBezTo>
                    <a:pt x="57" y="243"/>
                    <a:pt x="58" y="248"/>
                    <a:pt x="60" y="252"/>
                  </a:cubicBezTo>
                  <a:cubicBezTo>
                    <a:pt x="63" y="257"/>
                    <a:pt x="69" y="251"/>
                    <a:pt x="72" y="250"/>
                  </a:cubicBezTo>
                  <a:cubicBezTo>
                    <a:pt x="79" y="249"/>
                    <a:pt x="77" y="257"/>
                    <a:pt x="78" y="260"/>
                  </a:cubicBezTo>
                  <a:cubicBezTo>
                    <a:pt x="79" y="268"/>
                    <a:pt x="89" y="268"/>
                    <a:pt x="95" y="268"/>
                  </a:cubicBezTo>
                  <a:cubicBezTo>
                    <a:pt x="96" y="266"/>
                    <a:pt x="95" y="263"/>
                    <a:pt x="96" y="261"/>
                  </a:cubicBezTo>
                  <a:cubicBezTo>
                    <a:pt x="99" y="261"/>
                    <a:pt x="102" y="262"/>
                    <a:pt x="104" y="259"/>
                  </a:cubicBezTo>
                  <a:cubicBezTo>
                    <a:pt x="106" y="256"/>
                    <a:pt x="105" y="253"/>
                    <a:pt x="110" y="252"/>
                  </a:cubicBezTo>
                  <a:cubicBezTo>
                    <a:pt x="115" y="252"/>
                    <a:pt x="116" y="260"/>
                    <a:pt x="120" y="263"/>
                  </a:cubicBezTo>
                  <a:cubicBezTo>
                    <a:pt x="122" y="263"/>
                    <a:pt x="124" y="265"/>
                    <a:pt x="126" y="264"/>
                  </a:cubicBezTo>
                  <a:cubicBezTo>
                    <a:pt x="128" y="263"/>
                    <a:pt x="128" y="260"/>
                    <a:pt x="131" y="260"/>
                  </a:cubicBezTo>
                  <a:cubicBezTo>
                    <a:pt x="134" y="259"/>
                    <a:pt x="142" y="261"/>
                    <a:pt x="141" y="255"/>
                  </a:cubicBezTo>
                  <a:cubicBezTo>
                    <a:pt x="147" y="251"/>
                    <a:pt x="153" y="253"/>
                    <a:pt x="159" y="252"/>
                  </a:cubicBezTo>
                  <a:cubicBezTo>
                    <a:pt x="160" y="252"/>
                    <a:pt x="161" y="249"/>
                    <a:pt x="162" y="248"/>
                  </a:cubicBezTo>
                  <a:cubicBezTo>
                    <a:pt x="162" y="245"/>
                    <a:pt x="163" y="246"/>
                    <a:pt x="165" y="245"/>
                  </a:cubicBezTo>
                  <a:cubicBezTo>
                    <a:pt x="167" y="245"/>
                    <a:pt x="169" y="245"/>
                    <a:pt x="169" y="243"/>
                  </a:cubicBezTo>
                  <a:cubicBezTo>
                    <a:pt x="169" y="242"/>
                    <a:pt x="169" y="241"/>
                    <a:pt x="170" y="239"/>
                  </a:cubicBezTo>
                  <a:cubicBezTo>
                    <a:pt x="170" y="237"/>
                    <a:pt x="172" y="237"/>
                    <a:pt x="172" y="235"/>
                  </a:cubicBezTo>
                  <a:cubicBezTo>
                    <a:pt x="173" y="233"/>
                    <a:pt x="171" y="230"/>
                    <a:pt x="174" y="228"/>
                  </a:cubicBezTo>
                  <a:cubicBezTo>
                    <a:pt x="176" y="227"/>
                    <a:pt x="180" y="228"/>
                    <a:pt x="182" y="229"/>
                  </a:cubicBezTo>
                  <a:cubicBezTo>
                    <a:pt x="182" y="235"/>
                    <a:pt x="194" y="230"/>
                    <a:pt x="197" y="230"/>
                  </a:cubicBezTo>
                  <a:cubicBezTo>
                    <a:pt x="197" y="231"/>
                    <a:pt x="198" y="231"/>
                    <a:pt x="198" y="231"/>
                  </a:cubicBezTo>
                  <a:cubicBezTo>
                    <a:pt x="199" y="234"/>
                    <a:pt x="201" y="235"/>
                    <a:pt x="203" y="237"/>
                  </a:cubicBezTo>
                  <a:cubicBezTo>
                    <a:pt x="205" y="239"/>
                    <a:pt x="203" y="244"/>
                    <a:pt x="204" y="247"/>
                  </a:cubicBezTo>
                  <a:cubicBezTo>
                    <a:pt x="209" y="249"/>
                    <a:pt x="215" y="242"/>
                    <a:pt x="215" y="251"/>
                  </a:cubicBezTo>
                  <a:cubicBezTo>
                    <a:pt x="215" y="253"/>
                    <a:pt x="213" y="257"/>
                    <a:pt x="215" y="259"/>
                  </a:cubicBezTo>
                  <a:cubicBezTo>
                    <a:pt x="217" y="261"/>
                    <a:pt x="222" y="258"/>
                    <a:pt x="222" y="262"/>
                  </a:cubicBezTo>
                  <a:cubicBezTo>
                    <a:pt x="229" y="264"/>
                    <a:pt x="227" y="255"/>
                    <a:pt x="229" y="251"/>
                  </a:cubicBezTo>
                  <a:cubicBezTo>
                    <a:pt x="230" y="249"/>
                    <a:pt x="232" y="249"/>
                    <a:pt x="233" y="248"/>
                  </a:cubicBezTo>
                  <a:cubicBezTo>
                    <a:pt x="234" y="247"/>
                    <a:pt x="233" y="245"/>
                    <a:pt x="234" y="244"/>
                  </a:cubicBezTo>
                  <a:cubicBezTo>
                    <a:pt x="238" y="242"/>
                    <a:pt x="239" y="247"/>
                    <a:pt x="239" y="249"/>
                  </a:cubicBezTo>
                  <a:cubicBezTo>
                    <a:pt x="243" y="250"/>
                    <a:pt x="248" y="246"/>
                    <a:pt x="249" y="242"/>
                  </a:cubicBezTo>
                  <a:cubicBezTo>
                    <a:pt x="252" y="243"/>
                    <a:pt x="254" y="250"/>
                    <a:pt x="259" y="248"/>
                  </a:cubicBezTo>
                  <a:cubicBezTo>
                    <a:pt x="259" y="245"/>
                    <a:pt x="257" y="242"/>
                    <a:pt x="261" y="241"/>
                  </a:cubicBezTo>
                  <a:cubicBezTo>
                    <a:pt x="262" y="241"/>
                    <a:pt x="265" y="242"/>
                    <a:pt x="266" y="240"/>
                  </a:cubicBezTo>
                  <a:cubicBezTo>
                    <a:pt x="267" y="237"/>
                    <a:pt x="268" y="232"/>
                    <a:pt x="268" y="228"/>
                  </a:cubicBezTo>
                  <a:cubicBezTo>
                    <a:pt x="267" y="224"/>
                    <a:pt x="271" y="225"/>
                    <a:pt x="273" y="222"/>
                  </a:cubicBezTo>
                  <a:cubicBezTo>
                    <a:pt x="275" y="216"/>
                    <a:pt x="269" y="206"/>
                    <a:pt x="278" y="205"/>
                  </a:cubicBezTo>
                  <a:cubicBezTo>
                    <a:pt x="283" y="205"/>
                    <a:pt x="284" y="197"/>
                    <a:pt x="286" y="193"/>
                  </a:cubicBezTo>
                  <a:cubicBezTo>
                    <a:pt x="289" y="193"/>
                    <a:pt x="293" y="193"/>
                    <a:pt x="297" y="193"/>
                  </a:cubicBezTo>
                  <a:cubicBezTo>
                    <a:pt x="298" y="191"/>
                    <a:pt x="296" y="188"/>
                    <a:pt x="300" y="188"/>
                  </a:cubicBezTo>
                  <a:cubicBezTo>
                    <a:pt x="300" y="188"/>
                    <a:pt x="300" y="183"/>
                    <a:pt x="300" y="183"/>
                  </a:cubicBezTo>
                  <a:cubicBezTo>
                    <a:pt x="305" y="182"/>
                    <a:pt x="310" y="184"/>
                    <a:pt x="314" y="187"/>
                  </a:cubicBezTo>
                  <a:cubicBezTo>
                    <a:pt x="315" y="188"/>
                    <a:pt x="319" y="189"/>
                    <a:pt x="322" y="190"/>
                  </a:cubicBezTo>
                  <a:cubicBezTo>
                    <a:pt x="323" y="187"/>
                    <a:pt x="327" y="185"/>
                    <a:pt x="328" y="183"/>
                  </a:cubicBezTo>
                  <a:cubicBezTo>
                    <a:pt x="325" y="181"/>
                    <a:pt x="320" y="170"/>
                    <a:pt x="321" y="167"/>
                  </a:cubicBezTo>
                  <a:cubicBezTo>
                    <a:pt x="323" y="167"/>
                    <a:pt x="326" y="167"/>
                    <a:pt x="328" y="167"/>
                  </a:cubicBezTo>
                  <a:cubicBezTo>
                    <a:pt x="328" y="163"/>
                    <a:pt x="328" y="160"/>
                    <a:pt x="333" y="159"/>
                  </a:cubicBezTo>
                  <a:cubicBezTo>
                    <a:pt x="336" y="159"/>
                    <a:pt x="338" y="163"/>
                    <a:pt x="341" y="162"/>
                  </a:cubicBezTo>
                  <a:cubicBezTo>
                    <a:pt x="340" y="153"/>
                    <a:pt x="340" y="142"/>
                    <a:pt x="329" y="141"/>
                  </a:cubicBezTo>
                  <a:cubicBezTo>
                    <a:pt x="328" y="137"/>
                    <a:pt x="323" y="137"/>
                    <a:pt x="322" y="134"/>
                  </a:cubicBezTo>
                  <a:cubicBezTo>
                    <a:pt x="320" y="129"/>
                    <a:pt x="325" y="124"/>
                    <a:pt x="325" y="119"/>
                  </a:cubicBezTo>
                  <a:cubicBezTo>
                    <a:pt x="327" y="119"/>
                    <a:pt x="329" y="119"/>
                    <a:pt x="332" y="119"/>
                  </a:cubicBezTo>
                  <a:cubicBezTo>
                    <a:pt x="332" y="117"/>
                    <a:pt x="333" y="115"/>
                    <a:pt x="334" y="113"/>
                  </a:cubicBezTo>
                  <a:cubicBezTo>
                    <a:pt x="336" y="111"/>
                    <a:pt x="339" y="112"/>
                    <a:pt x="340" y="110"/>
                  </a:cubicBezTo>
                  <a:cubicBezTo>
                    <a:pt x="341" y="107"/>
                    <a:pt x="342" y="105"/>
                    <a:pt x="345" y="104"/>
                  </a:cubicBezTo>
                  <a:cubicBezTo>
                    <a:pt x="347" y="103"/>
                    <a:pt x="349" y="102"/>
                    <a:pt x="351" y="100"/>
                  </a:cubicBezTo>
                  <a:cubicBezTo>
                    <a:pt x="355" y="95"/>
                    <a:pt x="349" y="88"/>
                    <a:pt x="350" y="82"/>
                  </a:cubicBezTo>
                  <a:cubicBezTo>
                    <a:pt x="350" y="79"/>
                    <a:pt x="351" y="74"/>
                    <a:pt x="347" y="72"/>
                  </a:cubicBezTo>
                  <a:cubicBezTo>
                    <a:pt x="347" y="72"/>
                    <a:pt x="347" y="72"/>
                    <a:pt x="347" y="72"/>
                  </a:cubicBezTo>
                  <a:cubicBezTo>
                    <a:pt x="347" y="75"/>
                    <a:pt x="346" y="76"/>
                    <a:pt x="340" y="76"/>
                  </a:cubicBezTo>
                  <a:cubicBezTo>
                    <a:pt x="340" y="75"/>
                    <a:pt x="340" y="74"/>
                    <a:pt x="340" y="73"/>
                  </a:cubicBezTo>
                  <a:cubicBezTo>
                    <a:pt x="338" y="76"/>
                    <a:pt x="339" y="78"/>
                    <a:pt x="338" y="81"/>
                  </a:cubicBezTo>
                  <a:cubicBezTo>
                    <a:pt x="337" y="84"/>
                    <a:pt x="336" y="87"/>
                    <a:pt x="335" y="89"/>
                  </a:cubicBezTo>
                  <a:cubicBezTo>
                    <a:pt x="333" y="90"/>
                    <a:pt x="328" y="81"/>
                    <a:pt x="324" y="80"/>
                  </a:cubicBezTo>
                  <a:cubicBezTo>
                    <a:pt x="325" y="81"/>
                    <a:pt x="324" y="82"/>
                    <a:pt x="324" y="83"/>
                  </a:cubicBezTo>
                  <a:cubicBezTo>
                    <a:pt x="324" y="82"/>
                    <a:pt x="311" y="85"/>
                    <a:pt x="310" y="85"/>
                  </a:cubicBezTo>
                  <a:cubicBezTo>
                    <a:pt x="309" y="85"/>
                    <a:pt x="308" y="86"/>
                    <a:pt x="306" y="87"/>
                  </a:cubicBezTo>
                  <a:cubicBezTo>
                    <a:pt x="301" y="88"/>
                    <a:pt x="297" y="84"/>
                    <a:pt x="293" y="85"/>
                  </a:cubicBezTo>
                  <a:cubicBezTo>
                    <a:pt x="289" y="86"/>
                    <a:pt x="291" y="91"/>
                    <a:pt x="287" y="92"/>
                  </a:cubicBezTo>
                  <a:cubicBezTo>
                    <a:pt x="285" y="93"/>
                    <a:pt x="283" y="88"/>
                    <a:pt x="279" y="89"/>
                  </a:cubicBezTo>
                  <a:cubicBezTo>
                    <a:pt x="279" y="88"/>
                    <a:pt x="279" y="87"/>
                    <a:pt x="279" y="87"/>
                  </a:cubicBezTo>
                  <a:cubicBezTo>
                    <a:pt x="277" y="86"/>
                    <a:pt x="274" y="86"/>
                    <a:pt x="272" y="86"/>
                  </a:cubicBezTo>
                  <a:cubicBezTo>
                    <a:pt x="272" y="82"/>
                    <a:pt x="271" y="76"/>
                    <a:pt x="269" y="72"/>
                  </a:cubicBezTo>
                  <a:cubicBezTo>
                    <a:pt x="267" y="73"/>
                    <a:pt x="267" y="76"/>
                    <a:pt x="265" y="77"/>
                  </a:cubicBezTo>
                  <a:cubicBezTo>
                    <a:pt x="264" y="77"/>
                    <a:pt x="263" y="77"/>
                    <a:pt x="262" y="77"/>
                  </a:cubicBezTo>
                  <a:cubicBezTo>
                    <a:pt x="260" y="78"/>
                    <a:pt x="261" y="79"/>
                    <a:pt x="260" y="80"/>
                  </a:cubicBezTo>
                  <a:cubicBezTo>
                    <a:pt x="256" y="83"/>
                    <a:pt x="253" y="85"/>
                    <a:pt x="247" y="85"/>
                  </a:cubicBezTo>
                  <a:cubicBezTo>
                    <a:pt x="246" y="85"/>
                    <a:pt x="246" y="86"/>
                    <a:pt x="245" y="87"/>
                  </a:cubicBezTo>
                  <a:cubicBezTo>
                    <a:pt x="243" y="87"/>
                    <a:pt x="241" y="83"/>
                    <a:pt x="239" y="81"/>
                  </a:cubicBezTo>
                  <a:cubicBezTo>
                    <a:pt x="237" y="79"/>
                    <a:pt x="234" y="79"/>
                    <a:pt x="231" y="77"/>
                  </a:cubicBezTo>
                  <a:cubicBezTo>
                    <a:pt x="230" y="77"/>
                    <a:pt x="230" y="76"/>
                    <a:pt x="228" y="75"/>
                  </a:cubicBezTo>
                  <a:cubicBezTo>
                    <a:pt x="226" y="75"/>
                    <a:pt x="224" y="75"/>
                    <a:pt x="223" y="74"/>
                  </a:cubicBezTo>
                  <a:cubicBezTo>
                    <a:pt x="220" y="73"/>
                    <a:pt x="214" y="69"/>
                    <a:pt x="214" y="72"/>
                  </a:cubicBezTo>
                  <a:cubicBezTo>
                    <a:pt x="210" y="74"/>
                    <a:pt x="206" y="73"/>
                    <a:pt x="203" y="71"/>
                  </a:cubicBezTo>
                  <a:cubicBezTo>
                    <a:pt x="201" y="70"/>
                    <a:pt x="199" y="68"/>
                    <a:pt x="196" y="68"/>
                  </a:cubicBezTo>
                  <a:cubicBezTo>
                    <a:pt x="194" y="68"/>
                    <a:pt x="194" y="69"/>
                    <a:pt x="192" y="71"/>
                  </a:cubicBezTo>
                  <a:cubicBezTo>
                    <a:pt x="190" y="71"/>
                    <a:pt x="189" y="72"/>
                    <a:pt x="188" y="73"/>
                  </a:cubicBezTo>
                  <a:cubicBezTo>
                    <a:pt x="187" y="74"/>
                    <a:pt x="184" y="76"/>
                    <a:pt x="183" y="76"/>
                  </a:cubicBezTo>
                  <a:cubicBezTo>
                    <a:pt x="182" y="76"/>
                    <a:pt x="181" y="73"/>
                    <a:pt x="179" y="72"/>
                  </a:cubicBezTo>
                  <a:cubicBezTo>
                    <a:pt x="178" y="71"/>
                    <a:pt x="175" y="70"/>
                    <a:pt x="173" y="70"/>
                  </a:cubicBezTo>
                  <a:cubicBezTo>
                    <a:pt x="173" y="64"/>
                    <a:pt x="174" y="58"/>
                    <a:pt x="174" y="52"/>
                  </a:cubicBezTo>
                  <a:cubicBezTo>
                    <a:pt x="170" y="52"/>
                    <a:pt x="166" y="52"/>
                    <a:pt x="163" y="53"/>
                  </a:cubicBezTo>
                  <a:cubicBezTo>
                    <a:pt x="161" y="54"/>
                    <a:pt x="155" y="58"/>
                    <a:pt x="155" y="59"/>
                  </a:cubicBezTo>
                  <a:cubicBezTo>
                    <a:pt x="151" y="61"/>
                    <a:pt x="152" y="62"/>
                    <a:pt x="147" y="62"/>
                  </a:cubicBezTo>
                  <a:cubicBezTo>
                    <a:pt x="145" y="62"/>
                    <a:pt x="141" y="63"/>
                    <a:pt x="139" y="60"/>
                  </a:cubicBezTo>
                  <a:cubicBezTo>
                    <a:pt x="137" y="58"/>
                    <a:pt x="139" y="54"/>
                    <a:pt x="136" y="53"/>
                  </a:cubicBezTo>
                  <a:cubicBezTo>
                    <a:pt x="134" y="52"/>
                    <a:pt x="130" y="53"/>
                    <a:pt x="127" y="52"/>
                  </a:cubicBezTo>
                  <a:cubicBezTo>
                    <a:pt x="126" y="47"/>
                    <a:pt x="122" y="45"/>
                    <a:pt x="118" y="43"/>
                  </a:cubicBezTo>
                  <a:cubicBezTo>
                    <a:pt x="113" y="41"/>
                    <a:pt x="107" y="43"/>
                    <a:pt x="102" y="42"/>
                  </a:cubicBezTo>
                  <a:cubicBezTo>
                    <a:pt x="95" y="40"/>
                    <a:pt x="97" y="35"/>
                    <a:pt x="99" y="30"/>
                  </a:cubicBezTo>
                  <a:cubicBezTo>
                    <a:pt x="100" y="28"/>
                    <a:pt x="101" y="26"/>
                    <a:pt x="100" y="23"/>
                  </a:cubicBezTo>
                  <a:cubicBezTo>
                    <a:pt x="100" y="20"/>
                    <a:pt x="98" y="17"/>
                    <a:pt x="98" y="15"/>
                  </a:cubicBezTo>
                  <a:cubicBezTo>
                    <a:pt x="91" y="13"/>
                    <a:pt x="79" y="16"/>
                    <a:pt x="73" y="9"/>
                  </a:cubicBezTo>
                  <a:cubicBezTo>
                    <a:pt x="72" y="8"/>
                    <a:pt x="72" y="5"/>
                    <a:pt x="71" y="4"/>
                  </a:cubicBezTo>
                  <a:cubicBezTo>
                    <a:pt x="70" y="3"/>
                    <a:pt x="67" y="4"/>
                    <a:pt x="65" y="3"/>
                  </a:cubicBezTo>
                  <a:cubicBezTo>
                    <a:pt x="63" y="2"/>
                    <a:pt x="62" y="0"/>
                    <a:pt x="59" y="0"/>
                  </a:cubicBezTo>
                  <a:cubicBezTo>
                    <a:pt x="58" y="4"/>
                    <a:pt x="59" y="4"/>
                    <a:pt x="55" y="5"/>
                  </a:cubicBezTo>
                  <a:cubicBezTo>
                    <a:pt x="50" y="6"/>
                    <a:pt x="47" y="6"/>
                    <a:pt x="43" y="7"/>
                  </a:cubicBezTo>
                  <a:cubicBezTo>
                    <a:pt x="41" y="8"/>
                    <a:pt x="40" y="10"/>
                    <a:pt x="39" y="10"/>
                  </a:cubicBezTo>
                  <a:cubicBezTo>
                    <a:pt x="38" y="10"/>
                    <a:pt x="37" y="10"/>
                    <a:pt x="36" y="10"/>
                  </a:cubicBezTo>
                  <a:cubicBezTo>
                    <a:pt x="36" y="15"/>
                    <a:pt x="38" y="21"/>
                    <a:pt x="41" y="2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24" name="Freeform 17"/>
            <p:cNvSpPr>
              <a:spLocks/>
            </p:cNvSpPr>
            <p:nvPr/>
          </p:nvSpPr>
          <p:spPr bwMode="auto">
            <a:xfrm>
              <a:off x="6950076" y="-2722563"/>
              <a:ext cx="504825" cy="557213"/>
            </a:xfrm>
            <a:custGeom>
              <a:avLst/>
              <a:gdLst>
                <a:gd name="T0" fmla="*/ 27 w 217"/>
                <a:gd name="T1" fmla="*/ 198 h 239"/>
                <a:gd name="T2" fmla="*/ 41 w 217"/>
                <a:gd name="T3" fmla="*/ 199 h 239"/>
                <a:gd name="T4" fmla="*/ 59 w 217"/>
                <a:gd name="T5" fmla="*/ 199 h 239"/>
                <a:gd name="T6" fmla="*/ 92 w 217"/>
                <a:gd name="T7" fmla="*/ 217 h 239"/>
                <a:gd name="T8" fmla="*/ 89 w 217"/>
                <a:gd name="T9" fmla="*/ 228 h 239"/>
                <a:gd name="T10" fmla="*/ 100 w 217"/>
                <a:gd name="T11" fmla="*/ 233 h 239"/>
                <a:gd name="T12" fmla="*/ 129 w 217"/>
                <a:gd name="T13" fmla="*/ 222 h 239"/>
                <a:gd name="T14" fmla="*/ 157 w 217"/>
                <a:gd name="T15" fmla="*/ 222 h 239"/>
                <a:gd name="T16" fmla="*/ 161 w 217"/>
                <a:gd name="T17" fmla="*/ 218 h 239"/>
                <a:gd name="T18" fmla="*/ 165 w 217"/>
                <a:gd name="T19" fmla="*/ 205 h 239"/>
                <a:gd name="T20" fmla="*/ 180 w 217"/>
                <a:gd name="T21" fmla="*/ 192 h 239"/>
                <a:gd name="T22" fmla="*/ 191 w 217"/>
                <a:gd name="T23" fmla="*/ 195 h 239"/>
                <a:gd name="T24" fmla="*/ 191 w 217"/>
                <a:gd name="T25" fmla="*/ 184 h 239"/>
                <a:gd name="T26" fmla="*/ 203 w 217"/>
                <a:gd name="T27" fmla="*/ 172 h 239"/>
                <a:gd name="T28" fmla="*/ 210 w 217"/>
                <a:gd name="T29" fmla="*/ 170 h 239"/>
                <a:gd name="T30" fmla="*/ 214 w 217"/>
                <a:gd name="T31" fmla="*/ 155 h 239"/>
                <a:gd name="T32" fmla="*/ 207 w 217"/>
                <a:gd name="T33" fmla="*/ 147 h 239"/>
                <a:gd name="T34" fmla="*/ 203 w 217"/>
                <a:gd name="T35" fmla="*/ 144 h 239"/>
                <a:gd name="T36" fmla="*/ 209 w 217"/>
                <a:gd name="T37" fmla="*/ 127 h 239"/>
                <a:gd name="T38" fmla="*/ 194 w 217"/>
                <a:gd name="T39" fmla="*/ 118 h 239"/>
                <a:gd name="T40" fmla="*/ 193 w 217"/>
                <a:gd name="T41" fmla="*/ 101 h 239"/>
                <a:gd name="T42" fmla="*/ 176 w 217"/>
                <a:gd name="T43" fmla="*/ 89 h 239"/>
                <a:gd name="T44" fmla="*/ 158 w 217"/>
                <a:gd name="T45" fmla="*/ 71 h 239"/>
                <a:gd name="T46" fmla="*/ 136 w 217"/>
                <a:gd name="T47" fmla="*/ 36 h 239"/>
                <a:gd name="T48" fmla="*/ 133 w 217"/>
                <a:gd name="T49" fmla="*/ 25 h 239"/>
                <a:gd name="T50" fmla="*/ 152 w 217"/>
                <a:gd name="T51" fmla="*/ 11 h 239"/>
                <a:gd name="T52" fmla="*/ 143 w 217"/>
                <a:gd name="T53" fmla="*/ 3 h 239"/>
                <a:gd name="T54" fmla="*/ 129 w 217"/>
                <a:gd name="T55" fmla="*/ 12 h 239"/>
                <a:gd name="T56" fmla="*/ 118 w 217"/>
                <a:gd name="T57" fmla="*/ 19 h 239"/>
                <a:gd name="T58" fmla="*/ 95 w 217"/>
                <a:gd name="T59" fmla="*/ 28 h 239"/>
                <a:gd name="T60" fmla="*/ 73 w 217"/>
                <a:gd name="T61" fmla="*/ 38 h 239"/>
                <a:gd name="T62" fmla="*/ 61 w 217"/>
                <a:gd name="T63" fmla="*/ 49 h 239"/>
                <a:gd name="T64" fmla="*/ 63 w 217"/>
                <a:gd name="T65" fmla="*/ 70 h 239"/>
                <a:gd name="T66" fmla="*/ 61 w 217"/>
                <a:gd name="T67" fmla="*/ 82 h 239"/>
                <a:gd name="T68" fmla="*/ 63 w 217"/>
                <a:gd name="T69" fmla="*/ 100 h 239"/>
                <a:gd name="T70" fmla="*/ 69 w 217"/>
                <a:gd name="T71" fmla="*/ 102 h 239"/>
                <a:gd name="T72" fmla="*/ 59 w 217"/>
                <a:gd name="T73" fmla="*/ 106 h 239"/>
                <a:gd name="T74" fmla="*/ 48 w 217"/>
                <a:gd name="T75" fmla="*/ 118 h 239"/>
                <a:gd name="T76" fmla="*/ 32 w 217"/>
                <a:gd name="T77" fmla="*/ 132 h 239"/>
                <a:gd name="T78" fmla="*/ 20 w 217"/>
                <a:gd name="T79" fmla="*/ 145 h 239"/>
                <a:gd name="T80" fmla="*/ 15 w 217"/>
                <a:gd name="T81" fmla="*/ 152 h 239"/>
                <a:gd name="T82" fmla="*/ 11 w 217"/>
                <a:gd name="T83" fmla="*/ 172 h 239"/>
                <a:gd name="T84" fmla="*/ 0 w 217"/>
                <a:gd name="T85" fmla="*/ 18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7" h="239">
                  <a:moveTo>
                    <a:pt x="6" y="192"/>
                  </a:moveTo>
                  <a:cubicBezTo>
                    <a:pt x="5" y="196"/>
                    <a:pt x="11" y="195"/>
                    <a:pt x="14" y="195"/>
                  </a:cubicBezTo>
                  <a:cubicBezTo>
                    <a:pt x="19" y="195"/>
                    <a:pt x="22" y="196"/>
                    <a:pt x="27" y="198"/>
                  </a:cubicBezTo>
                  <a:cubicBezTo>
                    <a:pt x="31" y="199"/>
                    <a:pt x="36" y="198"/>
                    <a:pt x="41" y="199"/>
                  </a:cubicBezTo>
                  <a:cubicBezTo>
                    <a:pt x="41" y="197"/>
                    <a:pt x="41" y="194"/>
                    <a:pt x="40" y="194"/>
                  </a:cubicBezTo>
                  <a:cubicBezTo>
                    <a:pt x="41" y="194"/>
                    <a:pt x="41" y="197"/>
                    <a:pt x="41" y="199"/>
                  </a:cubicBezTo>
                  <a:cubicBezTo>
                    <a:pt x="41" y="199"/>
                    <a:pt x="42" y="199"/>
                    <a:pt x="42" y="199"/>
                  </a:cubicBezTo>
                  <a:cubicBezTo>
                    <a:pt x="47" y="200"/>
                    <a:pt x="51" y="205"/>
                    <a:pt x="56" y="202"/>
                  </a:cubicBezTo>
                  <a:cubicBezTo>
                    <a:pt x="57" y="201"/>
                    <a:pt x="58" y="200"/>
                    <a:pt x="59" y="199"/>
                  </a:cubicBezTo>
                  <a:cubicBezTo>
                    <a:pt x="65" y="199"/>
                    <a:pt x="75" y="199"/>
                    <a:pt x="78" y="205"/>
                  </a:cubicBezTo>
                  <a:cubicBezTo>
                    <a:pt x="84" y="214"/>
                    <a:pt x="84" y="203"/>
                    <a:pt x="88" y="207"/>
                  </a:cubicBezTo>
                  <a:cubicBezTo>
                    <a:pt x="88" y="208"/>
                    <a:pt x="86" y="222"/>
                    <a:pt x="92" y="217"/>
                  </a:cubicBezTo>
                  <a:cubicBezTo>
                    <a:pt x="93" y="216"/>
                    <a:pt x="91" y="214"/>
                    <a:pt x="93" y="214"/>
                  </a:cubicBezTo>
                  <a:cubicBezTo>
                    <a:pt x="95" y="214"/>
                    <a:pt x="95" y="217"/>
                    <a:pt x="95" y="218"/>
                  </a:cubicBezTo>
                  <a:cubicBezTo>
                    <a:pt x="94" y="222"/>
                    <a:pt x="90" y="224"/>
                    <a:pt x="89" y="228"/>
                  </a:cubicBezTo>
                  <a:cubicBezTo>
                    <a:pt x="89" y="229"/>
                    <a:pt x="92" y="231"/>
                    <a:pt x="93" y="232"/>
                  </a:cubicBezTo>
                  <a:cubicBezTo>
                    <a:pt x="95" y="234"/>
                    <a:pt x="95" y="236"/>
                    <a:pt x="95" y="239"/>
                  </a:cubicBezTo>
                  <a:cubicBezTo>
                    <a:pt x="100" y="239"/>
                    <a:pt x="100" y="238"/>
                    <a:pt x="100" y="233"/>
                  </a:cubicBezTo>
                  <a:cubicBezTo>
                    <a:pt x="100" y="229"/>
                    <a:pt x="105" y="227"/>
                    <a:pt x="107" y="224"/>
                  </a:cubicBezTo>
                  <a:cubicBezTo>
                    <a:pt x="110" y="221"/>
                    <a:pt x="111" y="216"/>
                    <a:pt x="116" y="219"/>
                  </a:cubicBezTo>
                  <a:cubicBezTo>
                    <a:pt x="120" y="221"/>
                    <a:pt x="124" y="222"/>
                    <a:pt x="129" y="222"/>
                  </a:cubicBezTo>
                  <a:cubicBezTo>
                    <a:pt x="128" y="215"/>
                    <a:pt x="143" y="216"/>
                    <a:pt x="144" y="224"/>
                  </a:cubicBezTo>
                  <a:cubicBezTo>
                    <a:pt x="146" y="224"/>
                    <a:pt x="149" y="224"/>
                    <a:pt x="152" y="225"/>
                  </a:cubicBezTo>
                  <a:cubicBezTo>
                    <a:pt x="156" y="226"/>
                    <a:pt x="154" y="224"/>
                    <a:pt x="157" y="222"/>
                  </a:cubicBezTo>
                  <a:cubicBezTo>
                    <a:pt x="157" y="221"/>
                    <a:pt x="157" y="220"/>
                    <a:pt x="157" y="220"/>
                  </a:cubicBezTo>
                  <a:cubicBezTo>
                    <a:pt x="158" y="220"/>
                    <a:pt x="159" y="221"/>
                    <a:pt x="159" y="222"/>
                  </a:cubicBezTo>
                  <a:cubicBezTo>
                    <a:pt x="161" y="221"/>
                    <a:pt x="160" y="219"/>
                    <a:pt x="161" y="218"/>
                  </a:cubicBezTo>
                  <a:cubicBezTo>
                    <a:pt x="162" y="217"/>
                    <a:pt x="164" y="218"/>
                    <a:pt x="166" y="217"/>
                  </a:cubicBezTo>
                  <a:cubicBezTo>
                    <a:pt x="166" y="216"/>
                    <a:pt x="168" y="215"/>
                    <a:pt x="168" y="214"/>
                  </a:cubicBezTo>
                  <a:cubicBezTo>
                    <a:pt x="164" y="214"/>
                    <a:pt x="164" y="208"/>
                    <a:pt x="165" y="205"/>
                  </a:cubicBezTo>
                  <a:cubicBezTo>
                    <a:pt x="165" y="204"/>
                    <a:pt x="166" y="202"/>
                    <a:pt x="166" y="200"/>
                  </a:cubicBezTo>
                  <a:cubicBezTo>
                    <a:pt x="167" y="197"/>
                    <a:pt x="167" y="193"/>
                    <a:pt x="168" y="190"/>
                  </a:cubicBezTo>
                  <a:cubicBezTo>
                    <a:pt x="171" y="191"/>
                    <a:pt x="179" y="196"/>
                    <a:pt x="180" y="192"/>
                  </a:cubicBezTo>
                  <a:cubicBezTo>
                    <a:pt x="180" y="187"/>
                    <a:pt x="184" y="186"/>
                    <a:pt x="185" y="191"/>
                  </a:cubicBezTo>
                  <a:cubicBezTo>
                    <a:pt x="185" y="193"/>
                    <a:pt x="185" y="195"/>
                    <a:pt x="186" y="197"/>
                  </a:cubicBezTo>
                  <a:cubicBezTo>
                    <a:pt x="189" y="199"/>
                    <a:pt x="190" y="196"/>
                    <a:pt x="191" y="195"/>
                  </a:cubicBezTo>
                  <a:cubicBezTo>
                    <a:pt x="194" y="193"/>
                    <a:pt x="196" y="193"/>
                    <a:pt x="196" y="189"/>
                  </a:cubicBezTo>
                  <a:cubicBezTo>
                    <a:pt x="196" y="186"/>
                    <a:pt x="195" y="185"/>
                    <a:pt x="191" y="185"/>
                  </a:cubicBezTo>
                  <a:cubicBezTo>
                    <a:pt x="191" y="184"/>
                    <a:pt x="191" y="184"/>
                    <a:pt x="191" y="184"/>
                  </a:cubicBezTo>
                  <a:cubicBezTo>
                    <a:pt x="194" y="184"/>
                    <a:pt x="194" y="181"/>
                    <a:pt x="196" y="180"/>
                  </a:cubicBezTo>
                  <a:cubicBezTo>
                    <a:pt x="198" y="179"/>
                    <a:pt x="200" y="179"/>
                    <a:pt x="202" y="179"/>
                  </a:cubicBezTo>
                  <a:cubicBezTo>
                    <a:pt x="202" y="177"/>
                    <a:pt x="203" y="174"/>
                    <a:pt x="203" y="172"/>
                  </a:cubicBezTo>
                  <a:cubicBezTo>
                    <a:pt x="200" y="172"/>
                    <a:pt x="200" y="171"/>
                    <a:pt x="201" y="168"/>
                  </a:cubicBezTo>
                  <a:cubicBezTo>
                    <a:pt x="202" y="167"/>
                    <a:pt x="204" y="167"/>
                    <a:pt x="206" y="167"/>
                  </a:cubicBezTo>
                  <a:cubicBezTo>
                    <a:pt x="206" y="169"/>
                    <a:pt x="208" y="170"/>
                    <a:pt x="210" y="170"/>
                  </a:cubicBezTo>
                  <a:cubicBezTo>
                    <a:pt x="212" y="171"/>
                    <a:pt x="212" y="174"/>
                    <a:pt x="214" y="176"/>
                  </a:cubicBezTo>
                  <a:cubicBezTo>
                    <a:pt x="216" y="176"/>
                    <a:pt x="215" y="165"/>
                    <a:pt x="215" y="163"/>
                  </a:cubicBezTo>
                  <a:cubicBezTo>
                    <a:pt x="215" y="160"/>
                    <a:pt x="217" y="157"/>
                    <a:pt x="214" y="155"/>
                  </a:cubicBezTo>
                  <a:cubicBezTo>
                    <a:pt x="212" y="153"/>
                    <a:pt x="210" y="149"/>
                    <a:pt x="208" y="146"/>
                  </a:cubicBezTo>
                  <a:cubicBezTo>
                    <a:pt x="208" y="146"/>
                    <a:pt x="208" y="147"/>
                    <a:pt x="207" y="147"/>
                  </a:cubicBezTo>
                  <a:cubicBezTo>
                    <a:pt x="207" y="147"/>
                    <a:pt x="207" y="147"/>
                    <a:pt x="207" y="147"/>
                  </a:cubicBezTo>
                  <a:cubicBezTo>
                    <a:pt x="207" y="147"/>
                    <a:pt x="207" y="147"/>
                    <a:pt x="207" y="147"/>
                  </a:cubicBezTo>
                  <a:cubicBezTo>
                    <a:pt x="207" y="147"/>
                    <a:pt x="206" y="147"/>
                    <a:pt x="205" y="147"/>
                  </a:cubicBezTo>
                  <a:cubicBezTo>
                    <a:pt x="206" y="147"/>
                    <a:pt x="203" y="143"/>
                    <a:pt x="203" y="144"/>
                  </a:cubicBezTo>
                  <a:cubicBezTo>
                    <a:pt x="203" y="143"/>
                    <a:pt x="203" y="142"/>
                    <a:pt x="203" y="140"/>
                  </a:cubicBezTo>
                  <a:cubicBezTo>
                    <a:pt x="203" y="139"/>
                    <a:pt x="201" y="139"/>
                    <a:pt x="201" y="138"/>
                  </a:cubicBezTo>
                  <a:cubicBezTo>
                    <a:pt x="202" y="136"/>
                    <a:pt x="206" y="126"/>
                    <a:pt x="209" y="127"/>
                  </a:cubicBezTo>
                  <a:cubicBezTo>
                    <a:pt x="209" y="127"/>
                    <a:pt x="210" y="127"/>
                    <a:pt x="212" y="128"/>
                  </a:cubicBezTo>
                  <a:cubicBezTo>
                    <a:pt x="211" y="128"/>
                    <a:pt x="211" y="127"/>
                    <a:pt x="210" y="127"/>
                  </a:cubicBezTo>
                  <a:cubicBezTo>
                    <a:pt x="205" y="123"/>
                    <a:pt x="198" y="124"/>
                    <a:pt x="194" y="118"/>
                  </a:cubicBezTo>
                  <a:cubicBezTo>
                    <a:pt x="192" y="115"/>
                    <a:pt x="194" y="113"/>
                    <a:pt x="195" y="111"/>
                  </a:cubicBezTo>
                  <a:cubicBezTo>
                    <a:pt x="196" y="109"/>
                    <a:pt x="195" y="104"/>
                    <a:pt x="195" y="101"/>
                  </a:cubicBezTo>
                  <a:cubicBezTo>
                    <a:pt x="194" y="101"/>
                    <a:pt x="194" y="101"/>
                    <a:pt x="193" y="101"/>
                  </a:cubicBezTo>
                  <a:cubicBezTo>
                    <a:pt x="193" y="96"/>
                    <a:pt x="191" y="98"/>
                    <a:pt x="187" y="98"/>
                  </a:cubicBezTo>
                  <a:cubicBezTo>
                    <a:pt x="184" y="97"/>
                    <a:pt x="183" y="91"/>
                    <a:pt x="181" y="88"/>
                  </a:cubicBezTo>
                  <a:cubicBezTo>
                    <a:pt x="178" y="84"/>
                    <a:pt x="177" y="85"/>
                    <a:pt x="176" y="89"/>
                  </a:cubicBezTo>
                  <a:cubicBezTo>
                    <a:pt x="175" y="94"/>
                    <a:pt x="168" y="93"/>
                    <a:pt x="164" y="92"/>
                  </a:cubicBezTo>
                  <a:cubicBezTo>
                    <a:pt x="164" y="88"/>
                    <a:pt x="165" y="84"/>
                    <a:pt x="164" y="80"/>
                  </a:cubicBezTo>
                  <a:cubicBezTo>
                    <a:pt x="163" y="77"/>
                    <a:pt x="160" y="74"/>
                    <a:pt x="158" y="71"/>
                  </a:cubicBezTo>
                  <a:cubicBezTo>
                    <a:pt x="157" y="69"/>
                    <a:pt x="144" y="53"/>
                    <a:pt x="154" y="55"/>
                  </a:cubicBezTo>
                  <a:cubicBezTo>
                    <a:pt x="155" y="53"/>
                    <a:pt x="148" y="43"/>
                    <a:pt x="147" y="42"/>
                  </a:cubicBezTo>
                  <a:cubicBezTo>
                    <a:pt x="144" y="39"/>
                    <a:pt x="140" y="38"/>
                    <a:pt x="136" y="36"/>
                  </a:cubicBezTo>
                  <a:cubicBezTo>
                    <a:pt x="134" y="35"/>
                    <a:pt x="130" y="36"/>
                    <a:pt x="127" y="34"/>
                  </a:cubicBezTo>
                  <a:cubicBezTo>
                    <a:pt x="128" y="33"/>
                    <a:pt x="131" y="33"/>
                    <a:pt x="132" y="33"/>
                  </a:cubicBezTo>
                  <a:cubicBezTo>
                    <a:pt x="135" y="31"/>
                    <a:pt x="133" y="27"/>
                    <a:pt x="133" y="25"/>
                  </a:cubicBezTo>
                  <a:cubicBezTo>
                    <a:pt x="132" y="20"/>
                    <a:pt x="138" y="21"/>
                    <a:pt x="142" y="21"/>
                  </a:cubicBezTo>
                  <a:cubicBezTo>
                    <a:pt x="141" y="21"/>
                    <a:pt x="144" y="15"/>
                    <a:pt x="144" y="15"/>
                  </a:cubicBezTo>
                  <a:cubicBezTo>
                    <a:pt x="146" y="12"/>
                    <a:pt x="149" y="12"/>
                    <a:pt x="152" y="11"/>
                  </a:cubicBezTo>
                  <a:cubicBezTo>
                    <a:pt x="153" y="8"/>
                    <a:pt x="149" y="6"/>
                    <a:pt x="148" y="3"/>
                  </a:cubicBezTo>
                  <a:cubicBezTo>
                    <a:pt x="147" y="3"/>
                    <a:pt x="147" y="2"/>
                    <a:pt x="146" y="1"/>
                  </a:cubicBezTo>
                  <a:cubicBezTo>
                    <a:pt x="145" y="1"/>
                    <a:pt x="145" y="0"/>
                    <a:pt x="143" y="3"/>
                  </a:cubicBezTo>
                  <a:cubicBezTo>
                    <a:pt x="142" y="5"/>
                    <a:pt x="143" y="6"/>
                    <a:pt x="140" y="7"/>
                  </a:cubicBezTo>
                  <a:cubicBezTo>
                    <a:pt x="137" y="7"/>
                    <a:pt x="135" y="6"/>
                    <a:pt x="132" y="6"/>
                  </a:cubicBezTo>
                  <a:cubicBezTo>
                    <a:pt x="132" y="9"/>
                    <a:pt x="128" y="9"/>
                    <a:pt x="129" y="12"/>
                  </a:cubicBezTo>
                  <a:cubicBezTo>
                    <a:pt x="125" y="12"/>
                    <a:pt x="123" y="11"/>
                    <a:pt x="120" y="10"/>
                  </a:cubicBezTo>
                  <a:cubicBezTo>
                    <a:pt x="120" y="10"/>
                    <a:pt x="120" y="10"/>
                    <a:pt x="120" y="10"/>
                  </a:cubicBezTo>
                  <a:cubicBezTo>
                    <a:pt x="119" y="13"/>
                    <a:pt x="118" y="16"/>
                    <a:pt x="118" y="19"/>
                  </a:cubicBezTo>
                  <a:cubicBezTo>
                    <a:pt x="118" y="21"/>
                    <a:pt x="117" y="22"/>
                    <a:pt x="115" y="24"/>
                  </a:cubicBezTo>
                  <a:cubicBezTo>
                    <a:pt x="114" y="25"/>
                    <a:pt x="112" y="26"/>
                    <a:pt x="111" y="28"/>
                  </a:cubicBezTo>
                  <a:cubicBezTo>
                    <a:pt x="106" y="28"/>
                    <a:pt x="101" y="28"/>
                    <a:pt x="95" y="28"/>
                  </a:cubicBezTo>
                  <a:cubicBezTo>
                    <a:pt x="93" y="27"/>
                    <a:pt x="89" y="27"/>
                    <a:pt x="87" y="28"/>
                  </a:cubicBezTo>
                  <a:cubicBezTo>
                    <a:pt x="85" y="29"/>
                    <a:pt x="86" y="33"/>
                    <a:pt x="83" y="33"/>
                  </a:cubicBezTo>
                  <a:cubicBezTo>
                    <a:pt x="83" y="39"/>
                    <a:pt x="78" y="36"/>
                    <a:pt x="73" y="38"/>
                  </a:cubicBezTo>
                  <a:cubicBezTo>
                    <a:pt x="71" y="39"/>
                    <a:pt x="70" y="40"/>
                    <a:pt x="68" y="42"/>
                  </a:cubicBezTo>
                  <a:cubicBezTo>
                    <a:pt x="66" y="44"/>
                    <a:pt x="67" y="45"/>
                    <a:pt x="66" y="47"/>
                  </a:cubicBezTo>
                  <a:cubicBezTo>
                    <a:pt x="64" y="51"/>
                    <a:pt x="63" y="48"/>
                    <a:pt x="61" y="49"/>
                  </a:cubicBezTo>
                  <a:cubicBezTo>
                    <a:pt x="59" y="51"/>
                    <a:pt x="63" y="57"/>
                    <a:pt x="64" y="58"/>
                  </a:cubicBezTo>
                  <a:cubicBezTo>
                    <a:pt x="65" y="61"/>
                    <a:pt x="66" y="65"/>
                    <a:pt x="66" y="69"/>
                  </a:cubicBezTo>
                  <a:cubicBezTo>
                    <a:pt x="65" y="69"/>
                    <a:pt x="64" y="69"/>
                    <a:pt x="63" y="70"/>
                  </a:cubicBezTo>
                  <a:cubicBezTo>
                    <a:pt x="68" y="70"/>
                    <a:pt x="68" y="71"/>
                    <a:pt x="68" y="75"/>
                  </a:cubicBezTo>
                  <a:cubicBezTo>
                    <a:pt x="68" y="76"/>
                    <a:pt x="65" y="77"/>
                    <a:pt x="65" y="77"/>
                  </a:cubicBezTo>
                  <a:cubicBezTo>
                    <a:pt x="63" y="78"/>
                    <a:pt x="61" y="80"/>
                    <a:pt x="61" y="82"/>
                  </a:cubicBezTo>
                  <a:cubicBezTo>
                    <a:pt x="60" y="84"/>
                    <a:pt x="56" y="98"/>
                    <a:pt x="60" y="98"/>
                  </a:cubicBezTo>
                  <a:cubicBezTo>
                    <a:pt x="60" y="99"/>
                    <a:pt x="60" y="99"/>
                    <a:pt x="60" y="100"/>
                  </a:cubicBezTo>
                  <a:cubicBezTo>
                    <a:pt x="61" y="100"/>
                    <a:pt x="62" y="100"/>
                    <a:pt x="63" y="100"/>
                  </a:cubicBezTo>
                  <a:cubicBezTo>
                    <a:pt x="63" y="99"/>
                    <a:pt x="64" y="98"/>
                    <a:pt x="64" y="98"/>
                  </a:cubicBezTo>
                  <a:cubicBezTo>
                    <a:pt x="65" y="97"/>
                    <a:pt x="68" y="97"/>
                    <a:pt x="69" y="98"/>
                  </a:cubicBezTo>
                  <a:cubicBezTo>
                    <a:pt x="69" y="99"/>
                    <a:pt x="70" y="101"/>
                    <a:pt x="69" y="102"/>
                  </a:cubicBezTo>
                  <a:cubicBezTo>
                    <a:pt x="68" y="103"/>
                    <a:pt x="66" y="102"/>
                    <a:pt x="65" y="102"/>
                  </a:cubicBezTo>
                  <a:cubicBezTo>
                    <a:pt x="63" y="103"/>
                    <a:pt x="64" y="103"/>
                    <a:pt x="63" y="105"/>
                  </a:cubicBezTo>
                  <a:cubicBezTo>
                    <a:pt x="61" y="106"/>
                    <a:pt x="61" y="106"/>
                    <a:pt x="59" y="106"/>
                  </a:cubicBezTo>
                  <a:cubicBezTo>
                    <a:pt x="58" y="107"/>
                    <a:pt x="58" y="107"/>
                    <a:pt x="57" y="108"/>
                  </a:cubicBezTo>
                  <a:cubicBezTo>
                    <a:pt x="56" y="110"/>
                    <a:pt x="55" y="110"/>
                    <a:pt x="54" y="111"/>
                  </a:cubicBezTo>
                  <a:cubicBezTo>
                    <a:pt x="52" y="113"/>
                    <a:pt x="50" y="116"/>
                    <a:pt x="48" y="118"/>
                  </a:cubicBezTo>
                  <a:cubicBezTo>
                    <a:pt x="46" y="120"/>
                    <a:pt x="44" y="120"/>
                    <a:pt x="41" y="121"/>
                  </a:cubicBezTo>
                  <a:cubicBezTo>
                    <a:pt x="37" y="123"/>
                    <a:pt x="39" y="125"/>
                    <a:pt x="38" y="128"/>
                  </a:cubicBezTo>
                  <a:cubicBezTo>
                    <a:pt x="37" y="130"/>
                    <a:pt x="34" y="130"/>
                    <a:pt x="32" y="132"/>
                  </a:cubicBezTo>
                  <a:cubicBezTo>
                    <a:pt x="30" y="135"/>
                    <a:pt x="30" y="136"/>
                    <a:pt x="26" y="136"/>
                  </a:cubicBezTo>
                  <a:cubicBezTo>
                    <a:pt x="26" y="137"/>
                    <a:pt x="26" y="139"/>
                    <a:pt x="26" y="140"/>
                  </a:cubicBezTo>
                  <a:cubicBezTo>
                    <a:pt x="23" y="141"/>
                    <a:pt x="23" y="145"/>
                    <a:pt x="20" y="145"/>
                  </a:cubicBezTo>
                  <a:cubicBezTo>
                    <a:pt x="20" y="145"/>
                    <a:pt x="20" y="145"/>
                    <a:pt x="20" y="146"/>
                  </a:cubicBezTo>
                  <a:cubicBezTo>
                    <a:pt x="17" y="146"/>
                    <a:pt x="11" y="145"/>
                    <a:pt x="12" y="149"/>
                  </a:cubicBezTo>
                  <a:cubicBezTo>
                    <a:pt x="14" y="149"/>
                    <a:pt x="15" y="150"/>
                    <a:pt x="15" y="152"/>
                  </a:cubicBezTo>
                  <a:cubicBezTo>
                    <a:pt x="15" y="152"/>
                    <a:pt x="10" y="153"/>
                    <a:pt x="10" y="153"/>
                  </a:cubicBezTo>
                  <a:cubicBezTo>
                    <a:pt x="7" y="156"/>
                    <a:pt x="10" y="159"/>
                    <a:pt x="12" y="160"/>
                  </a:cubicBezTo>
                  <a:cubicBezTo>
                    <a:pt x="12" y="164"/>
                    <a:pt x="12" y="168"/>
                    <a:pt x="11" y="172"/>
                  </a:cubicBezTo>
                  <a:cubicBezTo>
                    <a:pt x="10" y="175"/>
                    <a:pt x="11" y="176"/>
                    <a:pt x="8" y="177"/>
                  </a:cubicBezTo>
                  <a:cubicBezTo>
                    <a:pt x="5" y="179"/>
                    <a:pt x="3" y="180"/>
                    <a:pt x="1" y="182"/>
                  </a:cubicBezTo>
                  <a:cubicBezTo>
                    <a:pt x="0" y="183"/>
                    <a:pt x="0" y="184"/>
                    <a:pt x="0" y="184"/>
                  </a:cubicBezTo>
                  <a:cubicBezTo>
                    <a:pt x="3" y="186"/>
                    <a:pt x="6" y="189"/>
                    <a:pt x="6" y="19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25" name="Freeform 18"/>
            <p:cNvSpPr>
              <a:spLocks/>
            </p:cNvSpPr>
            <p:nvPr/>
          </p:nvSpPr>
          <p:spPr bwMode="auto">
            <a:xfrm>
              <a:off x="7926388" y="-1108075"/>
              <a:ext cx="730250" cy="1182688"/>
            </a:xfrm>
            <a:custGeom>
              <a:avLst/>
              <a:gdLst>
                <a:gd name="T0" fmla="*/ 300 w 314"/>
                <a:gd name="T1" fmla="*/ 87 h 508"/>
                <a:gd name="T2" fmla="*/ 288 w 314"/>
                <a:gd name="T3" fmla="*/ 41 h 508"/>
                <a:gd name="T4" fmla="*/ 270 w 314"/>
                <a:gd name="T5" fmla="*/ 27 h 508"/>
                <a:gd name="T6" fmla="*/ 244 w 314"/>
                <a:gd name="T7" fmla="*/ 0 h 508"/>
                <a:gd name="T8" fmla="*/ 236 w 314"/>
                <a:gd name="T9" fmla="*/ 7 h 508"/>
                <a:gd name="T10" fmla="*/ 203 w 314"/>
                <a:gd name="T11" fmla="*/ 12 h 508"/>
                <a:gd name="T12" fmla="*/ 189 w 314"/>
                <a:gd name="T13" fmla="*/ 25 h 508"/>
                <a:gd name="T14" fmla="*/ 177 w 314"/>
                <a:gd name="T15" fmla="*/ 27 h 508"/>
                <a:gd name="T16" fmla="*/ 125 w 314"/>
                <a:gd name="T17" fmla="*/ 22 h 508"/>
                <a:gd name="T18" fmla="*/ 116 w 314"/>
                <a:gd name="T19" fmla="*/ 47 h 508"/>
                <a:gd name="T20" fmla="*/ 140 w 314"/>
                <a:gd name="T21" fmla="*/ 54 h 508"/>
                <a:gd name="T22" fmla="*/ 134 w 314"/>
                <a:gd name="T23" fmla="*/ 89 h 508"/>
                <a:gd name="T24" fmla="*/ 124 w 314"/>
                <a:gd name="T25" fmla="*/ 109 h 508"/>
                <a:gd name="T26" fmla="*/ 101 w 314"/>
                <a:gd name="T27" fmla="*/ 128 h 508"/>
                <a:gd name="T28" fmla="*/ 76 w 314"/>
                <a:gd name="T29" fmla="*/ 128 h 508"/>
                <a:gd name="T30" fmla="*/ 68 w 314"/>
                <a:gd name="T31" fmla="*/ 153 h 508"/>
                <a:gd name="T32" fmla="*/ 58 w 314"/>
                <a:gd name="T33" fmla="*/ 166 h 508"/>
                <a:gd name="T34" fmla="*/ 45 w 314"/>
                <a:gd name="T35" fmla="*/ 189 h 508"/>
                <a:gd name="T36" fmla="*/ 32 w 314"/>
                <a:gd name="T37" fmla="*/ 231 h 508"/>
                <a:gd name="T38" fmla="*/ 22 w 314"/>
                <a:gd name="T39" fmla="*/ 238 h 508"/>
                <a:gd name="T40" fmla="*/ 26 w 314"/>
                <a:gd name="T41" fmla="*/ 278 h 508"/>
                <a:gd name="T42" fmla="*/ 32 w 314"/>
                <a:gd name="T43" fmla="*/ 297 h 508"/>
                <a:gd name="T44" fmla="*/ 17 w 314"/>
                <a:gd name="T45" fmla="*/ 313 h 508"/>
                <a:gd name="T46" fmla="*/ 20 w 314"/>
                <a:gd name="T47" fmla="*/ 328 h 508"/>
                <a:gd name="T48" fmla="*/ 29 w 314"/>
                <a:gd name="T49" fmla="*/ 339 h 508"/>
                <a:gd name="T50" fmla="*/ 41 w 314"/>
                <a:gd name="T51" fmla="*/ 359 h 508"/>
                <a:gd name="T52" fmla="*/ 53 w 314"/>
                <a:gd name="T53" fmla="*/ 372 h 508"/>
                <a:gd name="T54" fmla="*/ 44 w 314"/>
                <a:gd name="T55" fmla="*/ 381 h 508"/>
                <a:gd name="T56" fmla="*/ 12 w 314"/>
                <a:gd name="T57" fmla="*/ 383 h 508"/>
                <a:gd name="T58" fmla="*/ 6 w 314"/>
                <a:gd name="T59" fmla="*/ 406 h 508"/>
                <a:gd name="T60" fmla="*/ 1 w 314"/>
                <a:gd name="T61" fmla="*/ 427 h 508"/>
                <a:gd name="T62" fmla="*/ 17 w 314"/>
                <a:gd name="T63" fmla="*/ 434 h 508"/>
                <a:gd name="T64" fmla="*/ 38 w 314"/>
                <a:gd name="T65" fmla="*/ 472 h 508"/>
                <a:gd name="T66" fmla="*/ 55 w 314"/>
                <a:gd name="T67" fmla="*/ 473 h 508"/>
                <a:gd name="T68" fmla="*/ 58 w 314"/>
                <a:gd name="T69" fmla="*/ 495 h 508"/>
                <a:gd name="T70" fmla="*/ 81 w 314"/>
                <a:gd name="T71" fmla="*/ 501 h 508"/>
                <a:gd name="T72" fmla="*/ 93 w 314"/>
                <a:gd name="T73" fmla="*/ 467 h 508"/>
                <a:gd name="T74" fmla="*/ 110 w 314"/>
                <a:gd name="T75" fmla="*/ 459 h 508"/>
                <a:gd name="T76" fmla="*/ 123 w 314"/>
                <a:gd name="T77" fmla="*/ 432 h 508"/>
                <a:gd name="T78" fmla="*/ 143 w 314"/>
                <a:gd name="T79" fmla="*/ 413 h 508"/>
                <a:gd name="T80" fmla="*/ 146 w 314"/>
                <a:gd name="T81" fmla="*/ 372 h 508"/>
                <a:gd name="T82" fmla="*/ 140 w 314"/>
                <a:gd name="T83" fmla="*/ 343 h 508"/>
                <a:gd name="T84" fmla="*/ 127 w 314"/>
                <a:gd name="T85" fmla="*/ 317 h 508"/>
                <a:gd name="T86" fmla="*/ 164 w 314"/>
                <a:gd name="T87" fmla="*/ 338 h 508"/>
                <a:gd name="T88" fmla="*/ 188 w 314"/>
                <a:gd name="T89" fmla="*/ 338 h 508"/>
                <a:gd name="T90" fmla="*/ 165 w 314"/>
                <a:gd name="T91" fmla="*/ 321 h 508"/>
                <a:gd name="T92" fmla="*/ 163 w 314"/>
                <a:gd name="T93" fmla="*/ 284 h 508"/>
                <a:gd name="T94" fmla="*/ 168 w 314"/>
                <a:gd name="T95" fmla="*/ 251 h 508"/>
                <a:gd name="T96" fmla="*/ 184 w 314"/>
                <a:gd name="T97" fmla="*/ 230 h 508"/>
                <a:gd name="T98" fmla="*/ 227 w 314"/>
                <a:gd name="T99" fmla="*/ 235 h 508"/>
                <a:gd name="T100" fmla="*/ 244 w 314"/>
                <a:gd name="T101" fmla="*/ 217 h 508"/>
                <a:gd name="T102" fmla="*/ 249 w 314"/>
                <a:gd name="T103" fmla="*/ 191 h 508"/>
                <a:gd name="T104" fmla="*/ 256 w 314"/>
                <a:gd name="T105" fmla="*/ 161 h 508"/>
                <a:gd name="T106" fmla="*/ 284 w 314"/>
                <a:gd name="T107" fmla="*/ 138 h 508"/>
                <a:gd name="T108" fmla="*/ 295 w 314"/>
                <a:gd name="T109" fmla="*/ 123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4" h="508">
                  <a:moveTo>
                    <a:pt x="312" y="104"/>
                  </a:moveTo>
                  <a:cubicBezTo>
                    <a:pt x="312" y="99"/>
                    <a:pt x="313" y="95"/>
                    <a:pt x="314" y="91"/>
                  </a:cubicBezTo>
                  <a:cubicBezTo>
                    <a:pt x="309" y="90"/>
                    <a:pt x="304" y="92"/>
                    <a:pt x="300" y="87"/>
                  </a:cubicBezTo>
                  <a:cubicBezTo>
                    <a:pt x="299" y="84"/>
                    <a:pt x="298" y="80"/>
                    <a:pt x="294" y="80"/>
                  </a:cubicBezTo>
                  <a:cubicBezTo>
                    <a:pt x="293" y="76"/>
                    <a:pt x="295" y="64"/>
                    <a:pt x="289" y="66"/>
                  </a:cubicBezTo>
                  <a:cubicBezTo>
                    <a:pt x="287" y="58"/>
                    <a:pt x="295" y="46"/>
                    <a:pt x="288" y="41"/>
                  </a:cubicBezTo>
                  <a:cubicBezTo>
                    <a:pt x="286" y="39"/>
                    <a:pt x="281" y="41"/>
                    <a:pt x="278" y="40"/>
                  </a:cubicBezTo>
                  <a:cubicBezTo>
                    <a:pt x="275" y="39"/>
                    <a:pt x="275" y="35"/>
                    <a:pt x="275" y="33"/>
                  </a:cubicBezTo>
                  <a:cubicBezTo>
                    <a:pt x="272" y="33"/>
                    <a:pt x="271" y="29"/>
                    <a:pt x="270" y="27"/>
                  </a:cubicBezTo>
                  <a:cubicBezTo>
                    <a:pt x="269" y="23"/>
                    <a:pt x="267" y="21"/>
                    <a:pt x="265" y="20"/>
                  </a:cubicBezTo>
                  <a:cubicBezTo>
                    <a:pt x="258" y="16"/>
                    <a:pt x="256" y="14"/>
                    <a:pt x="256" y="7"/>
                  </a:cubicBezTo>
                  <a:cubicBezTo>
                    <a:pt x="255" y="1"/>
                    <a:pt x="250" y="0"/>
                    <a:pt x="244" y="0"/>
                  </a:cubicBezTo>
                  <a:cubicBezTo>
                    <a:pt x="244" y="1"/>
                    <a:pt x="245" y="2"/>
                    <a:pt x="245" y="3"/>
                  </a:cubicBezTo>
                  <a:cubicBezTo>
                    <a:pt x="243" y="3"/>
                    <a:pt x="240" y="2"/>
                    <a:pt x="239" y="5"/>
                  </a:cubicBezTo>
                  <a:cubicBezTo>
                    <a:pt x="239" y="8"/>
                    <a:pt x="238" y="5"/>
                    <a:pt x="236" y="7"/>
                  </a:cubicBezTo>
                  <a:cubicBezTo>
                    <a:pt x="233" y="11"/>
                    <a:pt x="237" y="17"/>
                    <a:pt x="232" y="19"/>
                  </a:cubicBezTo>
                  <a:cubicBezTo>
                    <a:pt x="228" y="22"/>
                    <a:pt x="212" y="22"/>
                    <a:pt x="212" y="15"/>
                  </a:cubicBezTo>
                  <a:cubicBezTo>
                    <a:pt x="209" y="14"/>
                    <a:pt x="204" y="15"/>
                    <a:pt x="203" y="12"/>
                  </a:cubicBezTo>
                  <a:cubicBezTo>
                    <a:pt x="202" y="14"/>
                    <a:pt x="200" y="16"/>
                    <a:pt x="198" y="16"/>
                  </a:cubicBezTo>
                  <a:cubicBezTo>
                    <a:pt x="196" y="17"/>
                    <a:pt x="192" y="16"/>
                    <a:pt x="191" y="19"/>
                  </a:cubicBezTo>
                  <a:cubicBezTo>
                    <a:pt x="191" y="21"/>
                    <a:pt x="192" y="24"/>
                    <a:pt x="189" y="25"/>
                  </a:cubicBezTo>
                  <a:cubicBezTo>
                    <a:pt x="188" y="26"/>
                    <a:pt x="185" y="24"/>
                    <a:pt x="184" y="25"/>
                  </a:cubicBezTo>
                  <a:cubicBezTo>
                    <a:pt x="182" y="26"/>
                    <a:pt x="183" y="31"/>
                    <a:pt x="181" y="32"/>
                  </a:cubicBezTo>
                  <a:cubicBezTo>
                    <a:pt x="179" y="33"/>
                    <a:pt x="179" y="28"/>
                    <a:pt x="177" y="27"/>
                  </a:cubicBezTo>
                  <a:cubicBezTo>
                    <a:pt x="175" y="26"/>
                    <a:pt x="172" y="28"/>
                    <a:pt x="169" y="27"/>
                  </a:cubicBezTo>
                  <a:cubicBezTo>
                    <a:pt x="169" y="23"/>
                    <a:pt x="161" y="26"/>
                    <a:pt x="158" y="26"/>
                  </a:cubicBezTo>
                  <a:cubicBezTo>
                    <a:pt x="159" y="18"/>
                    <a:pt x="129" y="23"/>
                    <a:pt x="125" y="22"/>
                  </a:cubicBezTo>
                  <a:cubicBezTo>
                    <a:pt x="126" y="11"/>
                    <a:pt x="109" y="18"/>
                    <a:pt x="115" y="22"/>
                  </a:cubicBezTo>
                  <a:cubicBezTo>
                    <a:pt x="119" y="26"/>
                    <a:pt x="125" y="27"/>
                    <a:pt x="118" y="33"/>
                  </a:cubicBezTo>
                  <a:cubicBezTo>
                    <a:pt x="113" y="37"/>
                    <a:pt x="109" y="41"/>
                    <a:pt x="116" y="47"/>
                  </a:cubicBezTo>
                  <a:cubicBezTo>
                    <a:pt x="119" y="50"/>
                    <a:pt x="123" y="44"/>
                    <a:pt x="127" y="46"/>
                  </a:cubicBezTo>
                  <a:cubicBezTo>
                    <a:pt x="130" y="47"/>
                    <a:pt x="133" y="53"/>
                    <a:pt x="135" y="48"/>
                  </a:cubicBezTo>
                  <a:cubicBezTo>
                    <a:pt x="137" y="48"/>
                    <a:pt x="140" y="51"/>
                    <a:pt x="140" y="54"/>
                  </a:cubicBezTo>
                  <a:cubicBezTo>
                    <a:pt x="146" y="54"/>
                    <a:pt x="152" y="65"/>
                    <a:pt x="153" y="71"/>
                  </a:cubicBezTo>
                  <a:cubicBezTo>
                    <a:pt x="154" y="83"/>
                    <a:pt x="147" y="83"/>
                    <a:pt x="137" y="83"/>
                  </a:cubicBezTo>
                  <a:cubicBezTo>
                    <a:pt x="138" y="86"/>
                    <a:pt x="136" y="87"/>
                    <a:pt x="134" y="89"/>
                  </a:cubicBezTo>
                  <a:cubicBezTo>
                    <a:pt x="132" y="90"/>
                    <a:pt x="132" y="93"/>
                    <a:pt x="131" y="96"/>
                  </a:cubicBezTo>
                  <a:cubicBezTo>
                    <a:pt x="131" y="99"/>
                    <a:pt x="128" y="100"/>
                    <a:pt x="126" y="102"/>
                  </a:cubicBezTo>
                  <a:cubicBezTo>
                    <a:pt x="123" y="104"/>
                    <a:pt x="124" y="106"/>
                    <a:pt x="124" y="109"/>
                  </a:cubicBezTo>
                  <a:cubicBezTo>
                    <a:pt x="124" y="113"/>
                    <a:pt x="120" y="114"/>
                    <a:pt x="117" y="115"/>
                  </a:cubicBezTo>
                  <a:cubicBezTo>
                    <a:pt x="114" y="117"/>
                    <a:pt x="115" y="117"/>
                    <a:pt x="113" y="120"/>
                  </a:cubicBezTo>
                  <a:cubicBezTo>
                    <a:pt x="110" y="124"/>
                    <a:pt x="101" y="122"/>
                    <a:pt x="101" y="128"/>
                  </a:cubicBezTo>
                  <a:cubicBezTo>
                    <a:pt x="99" y="128"/>
                    <a:pt x="97" y="126"/>
                    <a:pt x="95" y="126"/>
                  </a:cubicBezTo>
                  <a:cubicBezTo>
                    <a:pt x="92" y="125"/>
                    <a:pt x="91" y="127"/>
                    <a:pt x="89" y="127"/>
                  </a:cubicBezTo>
                  <a:cubicBezTo>
                    <a:pt x="85" y="129"/>
                    <a:pt x="81" y="128"/>
                    <a:pt x="76" y="128"/>
                  </a:cubicBezTo>
                  <a:cubicBezTo>
                    <a:pt x="76" y="133"/>
                    <a:pt x="76" y="138"/>
                    <a:pt x="76" y="143"/>
                  </a:cubicBezTo>
                  <a:cubicBezTo>
                    <a:pt x="74" y="143"/>
                    <a:pt x="72" y="143"/>
                    <a:pt x="70" y="143"/>
                  </a:cubicBezTo>
                  <a:cubicBezTo>
                    <a:pt x="70" y="145"/>
                    <a:pt x="64" y="151"/>
                    <a:pt x="68" y="153"/>
                  </a:cubicBezTo>
                  <a:cubicBezTo>
                    <a:pt x="68" y="154"/>
                    <a:pt x="68" y="156"/>
                    <a:pt x="68" y="158"/>
                  </a:cubicBezTo>
                  <a:cubicBezTo>
                    <a:pt x="65" y="159"/>
                    <a:pt x="62" y="156"/>
                    <a:pt x="59" y="156"/>
                  </a:cubicBezTo>
                  <a:cubicBezTo>
                    <a:pt x="58" y="159"/>
                    <a:pt x="59" y="163"/>
                    <a:pt x="58" y="166"/>
                  </a:cubicBezTo>
                  <a:cubicBezTo>
                    <a:pt x="56" y="167"/>
                    <a:pt x="52" y="166"/>
                    <a:pt x="52" y="170"/>
                  </a:cubicBezTo>
                  <a:cubicBezTo>
                    <a:pt x="52" y="173"/>
                    <a:pt x="54" y="176"/>
                    <a:pt x="54" y="179"/>
                  </a:cubicBezTo>
                  <a:cubicBezTo>
                    <a:pt x="56" y="185"/>
                    <a:pt x="52" y="190"/>
                    <a:pt x="45" y="189"/>
                  </a:cubicBezTo>
                  <a:cubicBezTo>
                    <a:pt x="45" y="195"/>
                    <a:pt x="44" y="214"/>
                    <a:pt x="37" y="221"/>
                  </a:cubicBezTo>
                  <a:cubicBezTo>
                    <a:pt x="39" y="222"/>
                    <a:pt x="40" y="224"/>
                    <a:pt x="38" y="227"/>
                  </a:cubicBezTo>
                  <a:cubicBezTo>
                    <a:pt x="37" y="230"/>
                    <a:pt x="35" y="231"/>
                    <a:pt x="32" y="231"/>
                  </a:cubicBezTo>
                  <a:cubicBezTo>
                    <a:pt x="30" y="232"/>
                    <a:pt x="28" y="236"/>
                    <a:pt x="25" y="235"/>
                  </a:cubicBezTo>
                  <a:cubicBezTo>
                    <a:pt x="25" y="232"/>
                    <a:pt x="23" y="232"/>
                    <a:pt x="21" y="232"/>
                  </a:cubicBezTo>
                  <a:cubicBezTo>
                    <a:pt x="21" y="234"/>
                    <a:pt x="22" y="236"/>
                    <a:pt x="22" y="238"/>
                  </a:cubicBezTo>
                  <a:cubicBezTo>
                    <a:pt x="22" y="242"/>
                    <a:pt x="21" y="245"/>
                    <a:pt x="22" y="248"/>
                  </a:cubicBezTo>
                  <a:cubicBezTo>
                    <a:pt x="24" y="251"/>
                    <a:pt x="28" y="250"/>
                    <a:pt x="30" y="253"/>
                  </a:cubicBezTo>
                  <a:cubicBezTo>
                    <a:pt x="36" y="262"/>
                    <a:pt x="25" y="270"/>
                    <a:pt x="26" y="278"/>
                  </a:cubicBezTo>
                  <a:cubicBezTo>
                    <a:pt x="28" y="279"/>
                    <a:pt x="31" y="276"/>
                    <a:pt x="34" y="277"/>
                  </a:cubicBezTo>
                  <a:cubicBezTo>
                    <a:pt x="34" y="280"/>
                    <a:pt x="33" y="283"/>
                    <a:pt x="33" y="287"/>
                  </a:cubicBezTo>
                  <a:cubicBezTo>
                    <a:pt x="32" y="290"/>
                    <a:pt x="33" y="294"/>
                    <a:pt x="32" y="297"/>
                  </a:cubicBezTo>
                  <a:cubicBezTo>
                    <a:pt x="31" y="299"/>
                    <a:pt x="21" y="305"/>
                    <a:pt x="20" y="301"/>
                  </a:cubicBezTo>
                  <a:cubicBezTo>
                    <a:pt x="21" y="304"/>
                    <a:pt x="18" y="305"/>
                    <a:pt x="17" y="307"/>
                  </a:cubicBezTo>
                  <a:cubicBezTo>
                    <a:pt x="16" y="309"/>
                    <a:pt x="17" y="311"/>
                    <a:pt x="17" y="313"/>
                  </a:cubicBezTo>
                  <a:cubicBezTo>
                    <a:pt x="19" y="313"/>
                    <a:pt x="20" y="313"/>
                    <a:pt x="21" y="312"/>
                  </a:cubicBezTo>
                  <a:cubicBezTo>
                    <a:pt x="25" y="314"/>
                    <a:pt x="28" y="315"/>
                    <a:pt x="27" y="321"/>
                  </a:cubicBezTo>
                  <a:cubicBezTo>
                    <a:pt x="27" y="328"/>
                    <a:pt x="26" y="328"/>
                    <a:pt x="20" y="328"/>
                  </a:cubicBezTo>
                  <a:cubicBezTo>
                    <a:pt x="19" y="331"/>
                    <a:pt x="22" y="333"/>
                    <a:pt x="21" y="335"/>
                  </a:cubicBezTo>
                  <a:cubicBezTo>
                    <a:pt x="20" y="338"/>
                    <a:pt x="17" y="338"/>
                    <a:pt x="19" y="342"/>
                  </a:cubicBezTo>
                  <a:cubicBezTo>
                    <a:pt x="22" y="340"/>
                    <a:pt x="25" y="336"/>
                    <a:pt x="29" y="339"/>
                  </a:cubicBezTo>
                  <a:cubicBezTo>
                    <a:pt x="32" y="340"/>
                    <a:pt x="31" y="345"/>
                    <a:pt x="35" y="347"/>
                  </a:cubicBezTo>
                  <a:cubicBezTo>
                    <a:pt x="35" y="352"/>
                    <a:pt x="35" y="355"/>
                    <a:pt x="41" y="355"/>
                  </a:cubicBezTo>
                  <a:cubicBezTo>
                    <a:pt x="41" y="357"/>
                    <a:pt x="41" y="358"/>
                    <a:pt x="41" y="359"/>
                  </a:cubicBezTo>
                  <a:cubicBezTo>
                    <a:pt x="45" y="359"/>
                    <a:pt x="52" y="359"/>
                    <a:pt x="53" y="364"/>
                  </a:cubicBezTo>
                  <a:cubicBezTo>
                    <a:pt x="54" y="367"/>
                    <a:pt x="49" y="368"/>
                    <a:pt x="50" y="371"/>
                  </a:cubicBezTo>
                  <a:cubicBezTo>
                    <a:pt x="51" y="371"/>
                    <a:pt x="52" y="372"/>
                    <a:pt x="53" y="372"/>
                  </a:cubicBezTo>
                  <a:cubicBezTo>
                    <a:pt x="51" y="374"/>
                    <a:pt x="49" y="374"/>
                    <a:pt x="50" y="377"/>
                  </a:cubicBezTo>
                  <a:cubicBezTo>
                    <a:pt x="48" y="378"/>
                    <a:pt x="49" y="377"/>
                    <a:pt x="48" y="378"/>
                  </a:cubicBezTo>
                  <a:cubicBezTo>
                    <a:pt x="46" y="380"/>
                    <a:pt x="45" y="380"/>
                    <a:pt x="44" y="381"/>
                  </a:cubicBezTo>
                  <a:cubicBezTo>
                    <a:pt x="40" y="382"/>
                    <a:pt x="37" y="381"/>
                    <a:pt x="34" y="380"/>
                  </a:cubicBezTo>
                  <a:cubicBezTo>
                    <a:pt x="31" y="379"/>
                    <a:pt x="30" y="375"/>
                    <a:pt x="28" y="373"/>
                  </a:cubicBezTo>
                  <a:cubicBezTo>
                    <a:pt x="25" y="372"/>
                    <a:pt x="17" y="384"/>
                    <a:pt x="12" y="383"/>
                  </a:cubicBezTo>
                  <a:cubicBezTo>
                    <a:pt x="12" y="384"/>
                    <a:pt x="12" y="384"/>
                    <a:pt x="12" y="385"/>
                  </a:cubicBezTo>
                  <a:cubicBezTo>
                    <a:pt x="7" y="386"/>
                    <a:pt x="11" y="393"/>
                    <a:pt x="7" y="394"/>
                  </a:cubicBezTo>
                  <a:cubicBezTo>
                    <a:pt x="3" y="395"/>
                    <a:pt x="5" y="404"/>
                    <a:pt x="6" y="406"/>
                  </a:cubicBezTo>
                  <a:cubicBezTo>
                    <a:pt x="7" y="409"/>
                    <a:pt x="16" y="413"/>
                    <a:pt x="9" y="416"/>
                  </a:cubicBezTo>
                  <a:cubicBezTo>
                    <a:pt x="5" y="418"/>
                    <a:pt x="0" y="417"/>
                    <a:pt x="1" y="423"/>
                  </a:cubicBezTo>
                  <a:cubicBezTo>
                    <a:pt x="2" y="423"/>
                    <a:pt x="2" y="425"/>
                    <a:pt x="1" y="427"/>
                  </a:cubicBezTo>
                  <a:cubicBezTo>
                    <a:pt x="2" y="427"/>
                    <a:pt x="3" y="428"/>
                    <a:pt x="4" y="428"/>
                  </a:cubicBezTo>
                  <a:cubicBezTo>
                    <a:pt x="5" y="430"/>
                    <a:pt x="6" y="431"/>
                    <a:pt x="8" y="433"/>
                  </a:cubicBezTo>
                  <a:cubicBezTo>
                    <a:pt x="9" y="435"/>
                    <a:pt x="15" y="437"/>
                    <a:pt x="17" y="434"/>
                  </a:cubicBezTo>
                  <a:cubicBezTo>
                    <a:pt x="22" y="428"/>
                    <a:pt x="32" y="446"/>
                    <a:pt x="34" y="450"/>
                  </a:cubicBezTo>
                  <a:cubicBezTo>
                    <a:pt x="37" y="454"/>
                    <a:pt x="37" y="458"/>
                    <a:pt x="39" y="462"/>
                  </a:cubicBezTo>
                  <a:cubicBezTo>
                    <a:pt x="41" y="466"/>
                    <a:pt x="36" y="468"/>
                    <a:pt x="38" y="472"/>
                  </a:cubicBezTo>
                  <a:cubicBezTo>
                    <a:pt x="41" y="473"/>
                    <a:pt x="44" y="469"/>
                    <a:pt x="49" y="469"/>
                  </a:cubicBezTo>
                  <a:cubicBezTo>
                    <a:pt x="48" y="471"/>
                    <a:pt x="49" y="473"/>
                    <a:pt x="49" y="474"/>
                  </a:cubicBezTo>
                  <a:cubicBezTo>
                    <a:pt x="52" y="475"/>
                    <a:pt x="52" y="473"/>
                    <a:pt x="55" y="473"/>
                  </a:cubicBezTo>
                  <a:cubicBezTo>
                    <a:pt x="55" y="473"/>
                    <a:pt x="55" y="473"/>
                    <a:pt x="55" y="473"/>
                  </a:cubicBezTo>
                  <a:cubicBezTo>
                    <a:pt x="57" y="476"/>
                    <a:pt x="52" y="479"/>
                    <a:pt x="55" y="483"/>
                  </a:cubicBezTo>
                  <a:cubicBezTo>
                    <a:pt x="58" y="486"/>
                    <a:pt x="58" y="491"/>
                    <a:pt x="58" y="495"/>
                  </a:cubicBezTo>
                  <a:cubicBezTo>
                    <a:pt x="57" y="508"/>
                    <a:pt x="64" y="499"/>
                    <a:pt x="71" y="498"/>
                  </a:cubicBezTo>
                  <a:cubicBezTo>
                    <a:pt x="75" y="498"/>
                    <a:pt x="77" y="502"/>
                    <a:pt x="80" y="501"/>
                  </a:cubicBezTo>
                  <a:cubicBezTo>
                    <a:pt x="80" y="501"/>
                    <a:pt x="81" y="501"/>
                    <a:pt x="81" y="501"/>
                  </a:cubicBezTo>
                  <a:cubicBezTo>
                    <a:pt x="81" y="499"/>
                    <a:pt x="81" y="498"/>
                    <a:pt x="81" y="497"/>
                  </a:cubicBezTo>
                  <a:cubicBezTo>
                    <a:pt x="81" y="491"/>
                    <a:pt x="85" y="489"/>
                    <a:pt x="88" y="484"/>
                  </a:cubicBezTo>
                  <a:cubicBezTo>
                    <a:pt x="92" y="479"/>
                    <a:pt x="92" y="473"/>
                    <a:pt x="93" y="467"/>
                  </a:cubicBezTo>
                  <a:cubicBezTo>
                    <a:pt x="96" y="466"/>
                    <a:pt x="98" y="464"/>
                    <a:pt x="101" y="462"/>
                  </a:cubicBezTo>
                  <a:cubicBezTo>
                    <a:pt x="102" y="460"/>
                    <a:pt x="102" y="459"/>
                    <a:pt x="104" y="459"/>
                  </a:cubicBezTo>
                  <a:cubicBezTo>
                    <a:pt x="106" y="458"/>
                    <a:pt x="108" y="460"/>
                    <a:pt x="110" y="459"/>
                  </a:cubicBezTo>
                  <a:cubicBezTo>
                    <a:pt x="116" y="456"/>
                    <a:pt x="116" y="447"/>
                    <a:pt x="121" y="443"/>
                  </a:cubicBezTo>
                  <a:cubicBezTo>
                    <a:pt x="123" y="443"/>
                    <a:pt x="126" y="442"/>
                    <a:pt x="128" y="442"/>
                  </a:cubicBezTo>
                  <a:cubicBezTo>
                    <a:pt x="129" y="436"/>
                    <a:pt x="128" y="435"/>
                    <a:pt x="123" y="432"/>
                  </a:cubicBezTo>
                  <a:cubicBezTo>
                    <a:pt x="126" y="431"/>
                    <a:pt x="129" y="431"/>
                    <a:pt x="132" y="431"/>
                  </a:cubicBezTo>
                  <a:cubicBezTo>
                    <a:pt x="133" y="426"/>
                    <a:pt x="138" y="428"/>
                    <a:pt x="141" y="425"/>
                  </a:cubicBezTo>
                  <a:cubicBezTo>
                    <a:pt x="143" y="422"/>
                    <a:pt x="143" y="417"/>
                    <a:pt x="143" y="413"/>
                  </a:cubicBezTo>
                  <a:cubicBezTo>
                    <a:pt x="145" y="413"/>
                    <a:pt x="147" y="413"/>
                    <a:pt x="149" y="413"/>
                  </a:cubicBezTo>
                  <a:cubicBezTo>
                    <a:pt x="150" y="403"/>
                    <a:pt x="146" y="394"/>
                    <a:pt x="146" y="384"/>
                  </a:cubicBezTo>
                  <a:cubicBezTo>
                    <a:pt x="146" y="380"/>
                    <a:pt x="148" y="375"/>
                    <a:pt x="146" y="372"/>
                  </a:cubicBezTo>
                  <a:cubicBezTo>
                    <a:pt x="144" y="369"/>
                    <a:pt x="141" y="368"/>
                    <a:pt x="140" y="365"/>
                  </a:cubicBezTo>
                  <a:cubicBezTo>
                    <a:pt x="139" y="365"/>
                    <a:pt x="137" y="364"/>
                    <a:pt x="135" y="364"/>
                  </a:cubicBezTo>
                  <a:cubicBezTo>
                    <a:pt x="135" y="357"/>
                    <a:pt x="142" y="350"/>
                    <a:pt x="140" y="343"/>
                  </a:cubicBezTo>
                  <a:cubicBezTo>
                    <a:pt x="138" y="338"/>
                    <a:pt x="132" y="341"/>
                    <a:pt x="131" y="336"/>
                  </a:cubicBezTo>
                  <a:cubicBezTo>
                    <a:pt x="129" y="336"/>
                    <a:pt x="127" y="336"/>
                    <a:pt x="125" y="336"/>
                  </a:cubicBezTo>
                  <a:cubicBezTo>
                    <a:pt x="121" y="329"/>
                    <a:pt x="127" y="324"/>
                    <a:pt x="127" y="317"/>
                  </a:cubicBezTo>
                  <a:cubicBezTo>
                    <a:pt x="130" y="317"/>
                    <a:pt x="136" y="316"/>
                    <a:pt x="136" y="321"/>
                  </a:cubicBezTo>
                  <a:cubicBezTo>
                    <a:pt x="144" y="322"/>
                    <a:pt x="150" y="323"/>
                    <a:pt x="157" y="328"/>
                  </a:cubicBezTo>
                  <a:cubicBezTo>
                    <a:pt x="158" y="332"/>
                    <a:pt x="157" y="339"/>
                    <a:pt x="164" y="338"/>
                  </a:cubicBezTo>
                  <a:cubicBezTo>
                    <a:pt x="163" y="330"/>
                    <a:pt x="176" y="333"/>
                    <a:pt x="180" y="334"/>
                  </a:cubicBezTo>
                  <a:cubicBezTo>
                    <a:pt x="180" y="337"/>
                    <a:pt x="180" y="340"/>
                    <a:pt x="180" y="342"/>
                  </a:cubicBezTo>
                  <a:cubicBezTo>
                    <a:pt x="184" y="343"/>
                    <a:pt x="185" y="340"/>
                    <a:pt x="188" y="338"/>
                  </a:cubicBezTo>
                  <a:cubicBezTo>
                    <a:pt x="188" y="335"/>
                    <a:pt x="189" y="329"/>
                    <a:pt x="187" y="326"/>
                  </a:cubicBezTo>
                  <a:cubicBezTo>
                    <a:pt x="187" y="326"/>
                    <a:pt x="177" y="326"/>
                    <a:pt x="176" y="326"/>
                  </a:cubicBezTo>
                  <a:cubicBezTo>
                    <a:pt x="172" y="325"/>
                    <a:pt x="166" y="325"/>
                    <a:pt x="165" y="321"/>
                  </a:cubicBezTo>
                  <a:cubicBezTo>
                    <a:pt x="165" y="317"/>
                    <a:pt x="166" y="313"/>
                    <a:pt x="167" y="309"/>
                  </a:cubicBezTo>
                  <a:cubicBezTo>
                    <a:pt x="168" y="302"/>
                    <a:pt x="172" y="294"/>
                    <a:pt x="167" y="288"/>
                  </a:cubicBezTo>
                  <a:cubicBezTo>
                    <a:pt x="166" y="286"/>
                    <a:pt x="163" y="287"/>
                    <a:pt x="163" y="284"/>
                  </a:cubicBezTo>
                  <a:cubicBezTo>
                    <a:pt x="163" y="282"/>
                    <a:pt x="163" y="279"/>
                    <a:pt x="163" y="276"/>
                  </a:cubicBezTo>
                  <a:cubicBezTo>
                    <a:pt x="163" y="267"/>
                    <a:pt x="163" y="259"/>
                    <a:pt x="163" y="251"/>
                  </a:cubicBezTo>
                  <a:cubicBezTo>
                    <a:pt x="165" y="250"/>
                    <a:pt x="166" y="251"/>
                    <a:pt x="168" y="251"/>
                  </a:cubicBezTo>
                  <a:cubicBezTo>
                    <a:pt x="168" y="254"/>
                    <a:pt x="170" y="258"/>
                    <a:pt x="173" y="257"/>
                  </a:cubicBezTo>
                  <a:cubicBezTo>
                    <a:pt x="175" y="257"/>
                    <a:pt x="177" y="252"/>
                    <a:pt x="178" y="251"/>
                  </a:cubicBezTo>
                  <a:cubicBezTo>
                    <a:pt x="181" y="244"/>
                    <a:pt x="184" y="238"/>
                    <a:pt x="184" y="230"/>
                  </a:cubicBezTo>
                  <a:cubicBezTo>
                    <a:pt x="192" y="230"/>
                    <a:pt x="200" y="232"/>
                    <a:pt x="209" y="231"/>
                  </a:cubicBezTo>
                  <a:cubicBezTo>
                    <a:pt x="211" y="231"/>
                    <a:pt x="216" y="230"/>
                    <a:pt x="218" y="233"/>
                  </a:cubicBezTo>
                  <a:cubicBezTo>
                    <a:pt x="221" y="235"/>
                    <a:pt x="223" y="235"/>
                    <a:pt x="227" y="235"/>
                  </a:cubicBezTo>
                  <a:cubicBezTo>
                    <a:pt x="227" y="232"/>
                    <a:pt x="229" y="230"/>
                    <a:pt x="230" y="227"/>
                  </a:cubicBezTo>
                  <a:cubicBezTo>
                    <a:pt x="231" y="224"/>
                    <a:pt x="229" y="221"/>
                    <a:pt x="231" y="219"/>
                  </a:cubicBezTo>
                  <a:cubicBezTo>
                    <a:pt x="233" y="215"/>
                    <a:pt x="241" y="217"/>
                    <a:pt x="244" y="217"/>
                  </a:cubicBezTo>
                  <a:cubicBezTo>
                    <a:pt x="245" y="214"/>
                    <a:pt x="241" y="212"/>
                    <a:pt x="241" y="209"/>
                  </a:cubicBezTo>
                  <a:cubicBezTo>
                    <a:pt x="241" y="205"/>
                    <a:pt x="241" y="199"/>
                    <a:pt x="243" y="196"/>
                  </a:cubicBezTo>
                  <a:cubicBezTo>
                    <a:pt x="245" y="194"/>
                    <a:pt x="249" y="193"/>
                    <a:pt x="249" y="191"/>
                  </a:cubicBezTo>
                  <a:cubicBezTo>
                    <a:pt x="250" y="189"/>
                    <a:pt x="248" y="186"/>
                    <a:pt x="251" y="186"/>
                  </a:cubicBezTo>
                  <a:cubicBezTo>
                    <a:pt x="252" y="179"/>
                    <a:pt x="256" y="178"/>
                    <a:pt x="261" y="174"/>
                  </a:cubicBezTo>
                  <a:cubicBezTo>
                    <a:pt x="259" y="170"/>
                    <a:pt x="253" y="167"/>
                    <a:pt x="256" y="161"/>
                  </a:cubicBezTo>
                  <a:cubicBezTo>
                    <a:pt x="258" y="158"/>
                    <a:pt x="260" y="160"/>
                    <a:pt x="260" y="156"/>
                  </a:cubicBezTo>
                  <a:cubicBezTo>
                    <a:pt x="260" y="152"/>
                    <a:pt x="265" y="150"/>
                    <a:pt x="267" y="148"/>
                  </a:cubicBezTo>
                  <a:cubicBezTo>
                    <a:pt x="272" y="145"/>
                    <a:pt x="279" y="139"/>
                    <a:pt x="284" y="138"/>
                  </a:cubicBezTo>
                  <a:cubicBezTo>
                    <a:pt x="293" y="136"/>
                    <a:pt x="293" y="133"/>
                    <a:pt x="292" y="124"/>
                  </a:cubicBezTo>
                  <a:cubicBezTo>
                    <a:pt x="292" y="124"/>
                    <a:pt x="291" y="124"/>
                    <a:pt x="291" y="123"/>
                  </a:cubicBezTo>
                  <a:cubicBezTo>
                    <a:pt x="292" y="123"/>
                    <a:pt x="294" y="123"/>
                    <a:pt x="295" y="123"/>
                  </a:cubicBezTo>
                  <a:cubicBezTo>
                    <a:pt x="296" y="119"/>
                    <a:pt x="299" y="115"/>
                    <a:pt x="303" y="111"/>
                  </a:cubicBezTo>
                  <a:cubicBezTo>
                    <a:pt x="306" y="109"/>
                    <a:pt x="312" y="109"/>
                    <a:pt x="312" y="10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26" name="Freeform 19"/>
            <p:cNvSpPr>
              <a:spLocks/>
            </p:cNvSpPr>
            <p:nvPr/>
          </p:nvSpPr>
          <p:spPr bwMode="auto">
            <a:xfrm>
              <a:off x="7245351" y="-2849563"/>
              <a:ext cx="561975" cy="549275"/>
            </a:xfrm>
            <a:custGeom>
              <a:avLst/>
              <a:gdLst>
                <a:gd name="T0" fmla="*/ 206 w 241"/>
                <a:gd name="T1" fmla="*/ 70 h 236"/>
                <a:gd name="T2" fmla="*/ 196 w 241"/>
                <a:gd name="T3" fmla="*/ 68 h 236"/>
                <a:gd name="T4" fmla="*/ 196 w 241"/>
                <a:gd name="T5" fmla="*/ 46 h 236"/>
                <a:gd name="T6" fmla="*/ 191 w 241"/>
                <a:gd name="T7" fmla="*/ 49 h 236"/>
                <a:gd name="T8" fmla="*/ 181 w 241"/>
                <a:gd name="T9" fmla="*/ 51 h 236"/>
                <a:gd name="T10" fmla="*/ 174 w 241"/>
                <a:gd name="T11" fmla="*/ 43 h 236"/>
                <a:gd name="T12" fmla="*/ 163 w 241"/>
                <a:gd name="T13" fmla="*/ 31 h 236"/>
                <a:gd name="T14" fmla="*/ 151 w 241"/>
                <a:gd name="T15" fmla="*/ 27 h 236"/>
                <a:gd name="T16" fmla="*/ 125 w 241"/>
                <a:gd name="T17" fmla="*/ 26 h 236"/>
                <a:gd name="T18" fmla="*/ 112 w 241"/>
                <a:gd name="T19" fmla="*/ 23 h 236"/>
                <a:gd name="T20" fmla="*/ 103 w 241"/>
                <a:gd name="T21" fmla="*/ 12 h 236"/>
                <a:gd name="T22" fmla="*/ 93 w 241"/>
                <a:gd name="T23" fmla="*/ 3 h 236"/>
                <a:gd name="T24" fmla="*/ 60 w 241"/>
                <a:gd name="T25" fmla="*/ 6 h 236"/>
                <a:gd name="T26" fmla="*/ 44 w 241"/>
                <a:gd name="T27" fmla="*/ 15 h 236"/>
                <a:gd name="T28" fmla="*/ 40 w 241"/>
                <a:gd name="T29" fmla="*/ 21 h 236"/>
                <a:gd name="T30" fmla="*/ 34 w 241"/>
                <a:gd name="T31" fmla="*/ 24 h 236"/>
                <a:gd name="T32" fmla="*/ 27 w 241"/>
                <a:gd name="T33" fmla="*/ 20 h 236"/>
                <a:gd name="T34" fmla="*/ 31 w 241"/>
                <a:gd name="T35" fmla="*/ 31 h 236"/>
                <a:gd name="T36" fmla="*/ 26 w 241"/>
                <a:gd name="T37" fmla="*/ 51 h 236"/>
                <a:gd name="T38" fmla="*/ 22 w 241"/>
                <a:gd name="T39" fmla="*/ 54 h 236"/>
                <a:gd name="T40" fmla="*/ 19 w 241"/>
                <a:gd name="T41" fmla="*/ 56 h 236"/>
                <a:gd name="T42" fmla="*/ 25 w 241"/>
                <a:gd name="T43" fmla="*/ 66 h 236"/>
                <a:gd name="T44" fmla="*/ 15 w 241"/>
                <a:gd name="T45" fmla="*/ 76 h 236"/>
                <a:gd name="T46" fmla="*/ 5 w 241"/>
                <a:gd name="T47" fmla="*/ 88 h 236"/>
                <a:gd name="T48" fmla="*/ 9 w 241"/>
                <a:gd name="T49" fmla="*/ 91 h 236"/>
                <a:gd name="T50" fmla="*/ 27 w 241"/>
                <a:gd name="T51" fmla="*/ 110 h 236"/>
                <a:gd name="T52" fmla="*/ 37 w 241"/>
                <a:gd name="T53" fmla="*/ 135 h 236"/>
                <a:gd name="T54" fmla="*/ 49 w 241"/>
                <a:gd name="T55" fmla="*/ 144 h 236"/>
                <a:gd name="T56" fmla="*/ 60 w 241"/>
                <a:gd name="T57" fmla="*/ 153 h 236"/>
                <a:gd name="T58" fmla="*/ 68 w 241"/>
                <a:gd name="T59" fmla="*/ 156 h 236"/>
                <a:gd name="T60" fmla="*/ 67 w 241"/>
                <a:gd name="T61" fmla="*/ 173 h 236"/>
                <a:gd name="T62" fmla="*/ 85 w 241"/>
                <a:gd name="T63" fmla="*/ 183 h 236"/>
                <a:gd name="T64" fmla="*/ 87 w 241"/>
                <a:gd name="T65" fmla="*/ 187 h 236"/>
                <a:gd name="T66" fmla="*/ 100 w 241"/>
                <a:gd name="T67" fmla="*/ 202 h 236"/>
                <a:gd name="T68" fmla="*/ 107 w 241"/>
                <a:gd name="T69" fmla="*/ 222 h 236"/>
                <a:gd name="T70" fmla="*/ 129 w 241"/>
                <a:gd name="T71" fmla="*/ 231 h 236"/>
                <a:gd name="T72" fmla="*/ 133 w 241"/>
                <a:gd name="T73" fmla="*/ 233 h 236"/>
                <a:gd name="T74" fmla="*/ 138 w 241"/>
                <a:gd name="T75" fmla="*/ 231 h 236"/>
                <a:gd name="T76" fmla="*/ 133 w 241"/>
                <a:gd name="T77" fmla="*/ 235 h 236"/>
                <a:gd name="T78" fmla="*/ 144 w 241"/>
                <a:gd name="T79" fmla="*/ 222 h 236"/>
                <a:gd name="T80" fmla="*/ 150 w 241"/>
                <a:gd name="T81" fmla="*/ 197 h 236"/>
                <a:gd name="T82" fmla="*/ 150 w 241"/>
                <a:gd name="T83" fmla="*/ 195 h 236"/>
                <a:gd name="T84" fmla="*/ 155 w 241"/>
                <a:gd name="T85" fmla="*/ 186 h 236"/>
                <a:gd name="T86" fmla="*/ 165 w 241"/>
                <a:gd name="T87" fmla="*/ 174 h 236"/>
                <a:gd name="T88" fmla="*/ 173 w 241"/>
                <a:gd name="T89" fmla="*/ 171 h 236"/>
                <a:gd name="T90" fmla="*/ 202 w 241"/>
                <a:gd name="T91" fmla="*/ 169 h 236"/>
                <a:gd name="T92" fmla="*/ 229 w 241"/>
                <a:gd name="T93" fmla="*/ 180 h 236"/>
                <a:gd name="T94" fmla="*/ 237 w 241"/>
                <a:gd name="T95" fmla="*/ 172 h 236"/>
                <a:gd name="T96" fmla="*/ 233 w 241"/>
                <a:gd name="T97" fmla="*/ 159 h 236"/>
                <a:gd name="T98" fmla="*/ 229 w 241"/>
                <a:gd name="T99" fmla="*/ 151 h 236"/>
                <a:gd name="T100" fmla="*/ 230 w 241"/>
                <a:gd name="T101" fmla="*/ 136 h 236"/>
                <a:gd name="T102" fmla="*/ 223 w 241"/>
                <a:gd name="T103" fmla="*/ 104 h 236"/>
                <a:gd name="T104" fmla="*/ 219 w 241"/>
                <a:gd name="T105" fmla="*/ 97 h 236"/>
                <a:gd name="T106" fmla="*/ 218 w 241"/>
                <a:gd name="T107" fmla="*/ 85 h 236"/>
                <a:gd name="T108" fmla="*/ 215 w 241"/>
                <a:gd name="T109" fmla="*/ 75 h 236"/>
                <a:gd name="T110" fmla="*/ 211 w 241"/>
                <a:gd name="T111" fmla="*/ 7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1" h="236">
                  <a:moveTo>
                    <a:pt x="211" y="72"/>
                  </a:moveTo>
                  <a:cubicBezTo>
                    <a:pt x="208" y="72"/>
                    <a:pt x="208" y="72"/>
                    <a:pt x="206" y="70"/>
                  </a:cubicBezTo>
                  <a:cubicBezTo>
                    <a:pt x="205" y="68"/>
                    <a:pt x="205" y="67"/>
                    <a:pt x="203" y="67"/>
                  </a:cubicBezTo>
                  <a:cubicBezTo>
                    <a:pt x="201" y="67"/>
                    <a:pt x="198" y="67"/>
                    <a:pt x="196" y="68"/>
                  </a:cubicBezTo>
                  <a:cubicBezTo>
                    <a:pt x="197" y="66"/>
                    <a:pt x="198" y="64"/>
                    <a:pt x="200" y="64"/>
                  </a:cubicBezTo>
                  <a:cubicBezTo>
                    <a:pt x="202" y="60"/>
                    <a:pt x="207" y="41"/>
                    <a:pt x="196" y="46"/>
                  </a:cubicBezTo>
                  <a:cubicBezTo>
                    <a:pt x="195" y="47"/>
                    <a:pt x="194" y="48"/>
                    <a:pt x="194" y="48"/>
                  </a:cubicBezTo>
                  <a:cubicBezTo>
                    <a:pt x="193" y="49"/>
                    <a:pt x="192" y="48"/>
                    <a:pt x="191" y="49"/>
                  </a:cubicBezTo>
                  <a:cubicBezTo>
                    <a:pt x="189" y="50"/>
                    <a:pt x="189" y="52"/>
                    <a:pt x="187" y="52"/>
                  </a:cubicBezTo>
                  <a:cubicBezTo>
                    <a:pt x="185" y="53"/>
                    <a:pt x="183" y="51"/>
                    <a:pt x="181" y="51"/>
                  </a:cubicBezTo>
                  <a:cubicBezTo>
                    <a:pt x="178" y="51"/>
                    <a:pt x="176" y="51"/>
                    <a:pt x="174" y="51"/>
                  </a:cubicBezTo>
                  <a:cubicBezTo>
                    <a:pt x="174" y="48"/>
                    <a:pt x="175" y="45"/>
                    <a:pt x="174" y="43"/>
                  </a:cubicBezTo>
                  <a:cubicBezTo>
                    <a:pt x="173" y="41"/>
                    <a:pt x="171" y="38"/>
                    <a:pt x="170" y="36"/>
                  </a:cubicBezTo>
                  <a:cubicBezTo>
                    <a:pt x="168" y="34"/>
                    <a:pt x="164" y="33"/>
                    <a:pt x="163" y="31"/>
                  </a:cubicBezTo>
                  <a:cubicBezTo>
                    <a:pt x="161" y="29"/>
                    <a:pt x="162" y="26"/>
                    <a:pt x="162" y="23"/>
                  </a:cubicBezTo>
                  <a:cubicBezTo>
                    <a:pt x="158" y="22"/>
                    <a:pt x="154" y="26"/>
                    <a:pt x="151" y="27"/>
                  </a:cubicBezTo>
                  <a:cubicBezTo>
                    <a:pt x="147" y="28"/>
                    <a:pt x="142" y="30"/>
                    <a:pt x="138" y="30"/>
                  </a:cubicBezTo>
                  <a:cubicBezTo>
                    <a:pt x="132" y="31"/>
                    <a:pt x="128" y="31"/>
                    <a:pt x="125" y="26"/>
                  </a:cubicBezTo>
                  <a:cubicBezTo>
                    <a:pt x="123" y="24"/>
                    <a:pt x="123" y="23"/>
                    <a:pt x="120" y="22"/>
                  </a:cubicBezTo>
                  <a:cubicBezTo>
                    <a:pt x="118" y="22"/>
                    <a:pt x="115" y="23"/>
                    <a:pt x="112" y="23"/>
                  </a:cubicBezTo>
                  <a:cubicBezTo>
                    <a:pt x="112" y="20"/>
                    <a:pt x="109" y="18"/>
                    <a:pt x="107" y="16"/>
                  </a:cubicBezTo>
                  <a:cubicBezTo>
                    <a:pt x="106" y="13"/>
                    <a:pt x="106" y="13"/>
                    <a:pt x="103" y="12"/>
                  </a:cubicBezTo>
                  <a:cubicBezTo>
                    <a:pt x="100" y="11"/>
                    <a:pt x="97" y="12"/>
                    <a:pt x="95" y="10"/>
                  </a:cubicBezTo>
                  <a:cubicBezTo>
                    <a:pt x="93" y="8"/>
                    <a:pt x="94" y="6"/>
                    <a:pt x="93" y="3"/>
                  </a:cubicBezTo>
                  <a:cubicBezTo>
                    <a:pt x="87" y="2"/>
                    <a:pt x="81" y="2"/>
                    <a:pt x="75" y="2"/>
                  </a:cubicBezTo>
                  <a:cubicBezTo>
                    <a:pt x="69" y="2"/>
                    <a:pt x="63" y="0"/>
                    <a:pt x="60" y="6"/>
                  </a:cubicBezTo>
                  <a:cubicBezTo>
                    <a:pt x="57" y="8"/>
                    <a:pt x="58" y="13"/>
                    <a:pt x="55" y="15"/>
                  </a:cubicBezTo>
                  <a:cubicBezTo>
                    <a:pt x="52" y="17"/>
                    <a:pt x="48" y="15"/>
                    <a:pt x="44" y="15"/>
                  </a:cubicBezTo>
                  <a:cubicBezTo>
                    <a:pt x="44" y="17"/>
                    <a:pt x="44" y="19"/>
                    <a:pt x="42" y="20"/>
                  </a:cubicBezTo>
                  <a:cubicBezTo>
                    <a:pt x="42" y="21"/>
                    <a:pt x="41" y="21"/>
                    <a:pt x="40" y="21"/>
                  </a:cubicBezTo>
                  <a:cubicBezTo>
                    <a:pt x="40" y="22"/>
                    <a:pt x="39" y="22"/>
                    <a:pt x="38" y="23"/>
                  </a:cubicBezTo>
                  <a:cubicBezTo>
                    <a:pt x="37" y="25"/>
                    <a:pt x="37" y="25"/>
                    <a:pt x="34" y="24"/>
                  </a:cubicBezTo>
                  <a:cubicBezTo>
                    <a:pt x="32" y="23"/>
                    <a:pt x="32" y="22"/>
                    <a:pt x="31" y="20"/>
                  </a:cubicBezTo>
                  <a:cubicBezTo>
                    <a:pt x="30" y="20"/>
                    <a:pt x="28" y="20"/>
                    <a:pt x="27" y="20"/>
                  </a:cubicBezTo>
                  <a:cubicBezTo>
                    <a:pt x="26" y="23"/>
                    <a:pt x="25" y="25"/>
                    <a:pt x="26" y="27"/>
                  </a:cubicBezTo>
                  <a:cubicBezTo>
                    <a:pt x="29" y="27"/>
                    <a:pt x="30" y="27"/>
                    <a:pt x="31" y="31"/>
                  </a:cubicBezTo>
                  <a:cubicBezTo>
                    <a:pt x="31" y="33"/>
                    <a:pt x="30" y="36"/>
                    <a:pt x="30" y="39"/>
                  </a:cubicBezTo>
                  <a:cubicBezTo>
                    <a:pt x="30" y="43"/>
                    <a:pt x="30" y="48"/>
                    <a:pt x="26" y="51"/>
                  </a:cubicBezTo>
                  <a:cubicBezTo>
                    <a:pt x="26" y="52"/>
                    <a:pt x="24" y="52"/>
                    <a:pt x="23" y="53"/>
                  </a:cubicBezTo>
                  <a:cubicBezTo>
                    <a:pt x="23" y="53"/>
                    <a:pt x="22" y="53"/>
                    <a:pt x="22" y="54"/>
                  </a:cubicBezTo>
                  <a:cubicBezTo>
                    <a:pt x="22" y="54"/>
                    <a:pt x="22" y="55"/>
                    <a:pt x="22" y="55"/>
                  </a:cubicBezTo>
                  <a:cubicBezTo>
                    <a:pt x="21" y="56"/>
                    <a:pt x="20" y="56"/>
                    <a:pt x="19" y="56"/>
                  </a:cubicBezTo>
                  <a:cubicBezTo>
                    <a:pt x="20" y="57"/>
                    <a:pt x="20" y="58"/>
                    <a:pt x="21" y="58"/>
                  </a:cubicBezTo>
                  <a:cubicBezTo>
                    <a:pt x="22" y="61"/>
                    <a:pt x="26" y="63"/>
                    <a:pt x="25" y="66"/>
                  </a:cubicBezTo>
                  <a:cubicBezTo>
                    <a:pt x="22" y="67"/>
                    <a:pt x="19" y="67"/>
                    <a:pt x="17" y="70"/>
                  </a:cubicBezTo>
                  <a:cubicBezTo>
                    <a:pt x="17" y="70"/>
                    <a:pt x="14" y="76"/>
                    <a:pt x="15" y="76"/>
                  </a:cubicBezTo>
                  <a:cubicBezTo>
                    <a:pt x="11" y="76"/>
                    <a:pt x="5" y="75"/>
                    <a:pt x="6" y="80"/>
                  </a:cubicBezTo>
                  <a:cubicBezTo>
                    <a:pt x="6" y="82"/>
                    <a:pt x="8" y="86"/>
                    <a:pt x="5" y="88"/>
                  </a:cubicBezTo>
                  <a:cubicBezTo>
                    <a:pt x="4" y="88"/>
                    <a:pt x="1" y="88"/>
                    <a:pt x="0" y="89"/>
                  </a:cubicBezTo>
                  <a:cubicBezTo>
                    <a:pt x="3" y="91"/>
                    <a:pt x="7" y="90"/>
                    <a:pt x="9" y="91"/>
                  </a:cubicBezTo>
                  <a:cubicBezTo>
                    <a:pt x="13" y="93"/>
                    <a:pt x="17" y="94"/>
                    <a:pt x="20" y="97"/>
                  </a:cubicBezTo>
                  <a:cubicBezTo>
                    <a:pt x="21" y="98"/>
                    <a:pt x="28" y="108"/>
                    <a:pt x="27" y="110"/>
                  </a:cubicBezTo>
                  <a:cubicBezTo>
                    <a:pt x="17" y="108"/>
                    <a:pt x="30" y="124"/>
                    <a:pt x="31" y="126"/>
                  </a:cubicBezTo>
                  <a:cubicBezTo>
                    <a:pt x="33" y="129"/>
                    <a:pt x="36" y="132"/>
                    <a:pt x="37" y="135"/>
                  </a:cubicBezTo>
                  <a:cubicBezTo>
                    <a:pt x="38" y="139"/>
                    <a:pt x="37" y="143"/>
                    <a:pt x="37" y="147"/>
                  </a:cubicBezTo>
                  <a:cubicBezTo>
                    <a:pt x="41" y="148"/>
                    <a:pt x="48" y="149"/>
                    <a:pt x="49" y="144"/>
                  </a:cubicBezTo>
                  <a:cubicBezTo>
                    <a:pt x="50" y="140"/>
                    <a:pt x="51" y="139"/>
                    <a:pt x="54" y="143"/>
                  </a:cubicBezTo>
                  <a:cubicBezTo>
                    <a:pt x="56" y="146"/>
                    <a:pt x="57" y="152"/>
                    <a:pt x="60" y="153"/>
                  </a:cubicBezTo>
                  <a:cubicBezTo>
                    <a:pt x="64" y="153"/>
                    <a:pt x="66" y="151"/>
                    <a:pt x="66" y="156"/>
                  </a:cubicBezTo>
                  <a:cubicBezTo>
                    <a:pt x="67" y="156"/>
                    <a:pt x="67" y="156"/>
                    <a:pt x="68" y="156"/>
                  </a:cubicBezTo>
                  <a:cubicBezTo>
                    <a:pt x="68" y="159"/>
                    <a:pt x="69" y="164"/>
                    <a:pt x="68" y="166"/>
                  </a:cubicBezTo>
                  <a:cubicBezTo>
                    <a:pt x="67" y="168"/>
                    <a:pt x="65" y="170"/>
                    <a:pt x="67" y="173"/>
                  </a:cubicBezTo>
                  <a:cubicBezTo>
                    <a:pt x="71" y="179"/>
                    <a:pt x="78" y="178"/>
                    <a:pt x="83" y="182"/>
                  </a:cubicBezTo>
                  <a:cubicBezTo>
                    <a:pt x="84" y="182"/>
                    <a:pt x="84" y="183"/>
                    <a:pt x="85" y="183"/>
                  </a:cubicBezTo>
                  <a:cubicBezTo>
                    <a:pt x="86" y="184"/>
                    <a:pt x="87" y="185"/>
                    <a:pt x="88" y="185"/>
                  </a:cubicBezTo>
                  <a:cubicBezTo>
                    <a:pt x="88" y="186"/>
                    <a:pt x="88" y="186"/>
                    <a:pt x="87" y="187"/>
                  </a:cubicBezTo>
                  <a:cubicBezTo>
                    <a:pt x="89" y="190"/>
                    <a:pt x="90" y="192"/>
                    <a:pt x="91" y="193"/>
                  </a:cubicBezTo>
                  <a:cubicBezTo>
                    <a:pt x="94" y="196"/>
                    <a:pt x="97" y="200"/>
                    <a:pt x="100" y="202"/>
                  </a:cubicBezTo>
                  <a:cubicBezTo>
                    <a:pt x="102" y="204"/>
                    <a:pt x="107" y="206"/>
                    <a:pt x="107" y="209"/>
                  </a:cubicBezTo>
                  <a:cubicBezTo>
                    <a:pt x="107" y="214"/>
                    <a:pt x="107" y="218"/>
                    <a:pt x="107" y="222"/>
                  </a:cubicBezTo>
                  <a:cubicBezTo>
                    <a:pt x="112" y="222"/>
                    <a:pt x="116" y="224"/>
                    <a:pt x="119" y="228"/>
                  </a:cubicBezTo>
                  <a:cubicBezTo>
                    <a:pt x="121" y="231"/>
                    <a:pt x="125" y="230"/>
                    <a:pt x="129" y="231"/>
                  </a:cubicBezTo>
                  <a:cubicBezTo>
                    <a:pt x="129" y="236"/>
                    <a:pt x="131" y="235"/>
                    <a:pt x="133" y="234"/>
                  </a:cubicBezTo>
                  <a:cubicBezTo>
                    <a:pt x="133" y="233"/>
                    <a:pt x="133" y="233"/>
                    <a:pt x="133" y="233"/>
                  </a:cubicBezTo>
                  <a:cubicBezTo>
                    <a:pt x="133" y="233"/>
                    <a:pt x="133" y="233"/>
                    <a:pt x="133" y="234"/>
                  </a:cubicBezTo>
                  <a:cubicBezTo>
                    <a:pt x="135" y="233"/>
                    <a:pt x="136" y="232"/>
                    <a:pt x="138" y="231"/>
                  </a:cubicBezTo>
                  <a:cubicBezTo>
                    <a:pt x="136" y="232"/>
                    <a:pt x="135" y="233"/>
                    <a:pt x="133" y="234"/>
                  </a:cubicBezTo>
                  <a:cubicBezTo>
                    <a:pt x="133" y="234"/>
                    <a:pt x="133" y="234"/>
                    <a:pt x="133" y="235"/>
                  </a:cubicBezTo>
                  <a:cubicBezTo>
                    <a:pt x="137" y="233"/>
                    <a:pt x="144" y="229"/>
                    <a:pt x="146" y="227"/>
                  </a:cubicBezTo>
                  <a:cubicBezTo>
                    <a:pt x="149" y="226"/>
                    <a:pt x="147" y="222"/>
                    <a:pt x="144" y="222"/>
                  </a:cubicBezTo>
                  <a:cubicBezTo>
                    <a:pt x="144" y="219"/>
                    <a:pt x="148" y="210"/>
                    <a:pt x="143" y="210"/>
                  </a:cubicBezTo>
                  <a:cubicBezTo>
                    <a:pt x="143" y="207"/>
                    <a:pt x="147" y="196"/>
                    <a:pt x="150" y="197"/>
                  </a:cubicBezTo>
                  <a:cubicBezTo>
                    <a:pt x="150" y="197"/>
                    <a:pt x="150" y="196"/>
                    <a:pt x="150" y="195"/>
                  </a:cubicBezTo>
                  <a:cubicBezTo>
                    <a:pt x="150" y="195"/>
                    <a:pt x="150" y="195"/>
                    <a:pt x="150" y="195"/>
                  </a:cubicBezTo>
                  <a:cubicBezTo>
                    <a:pt x="149" y="193"/>
                    <a:pt x="148" y="191"/>
                    <a:pt x="148" y="188"/>
                  </a:cubicBezTo>
                  <a:cubicBezTo>
                    <a:pt x="151" y="188"/>
                    <a:pt x="156" y="190"/>
                    <a:pt x="155" y="186"/>
                  </a:cubicBezTo>
                  <a:cubicBezTo>
                    <a:pt x="154" y="186"/>
                    <a:pt x="153" y="186"/>
                    <a:pt x="153" y="186"/>
                  </a:cubicBezTo>
                  <a:cubicBezTo>
                    <a:pt x="152" y="182"/>
                    <a:pt x="160" y="173"/>
                    <a:pt x="165" y="174"/>
                  </a:cubicBezTo>
                  <a:cubicBezTo>
                    <a:pt x="166" y="175"/>
                    <a:pt x="168" y="178"/>
                    <a:pt x="170" y="178"/>
                  </a:cubicBezTo>
                  <a:cubicBezTo>
                    <a:pt x="172" y="177"/>
                    <a:pt x="173" y="173"/>
                    <a:pt x="173" y="171"/>
                  </a:cubicBezTo>
                  <a:cubicBezTo>
                    <a:pt x="178" y="168"/>
                    <a:pt x="184" y="172"/>
                    <a:pt x="187" y="167"/>
                  </a:cubicBezTo>
                  <a:cubicBezTo>
                    <a:pt x="191" y="167"/>
                    <a:pt x="198" y="168"/>
                    <a:pt x="202" y="169"/>
                  </a:cubicBezTo>
                  <a:cubicBezTo>
                    <a:pt x="206" y="171"/>
                    <a:pt x="209" y="171"/>
                    <a:pt x="214" y="171"/>
                  </a:cubicBezTo>
                  <a:cubicBezTo>
                    <a:pt x="219" y="171"/>
                    <a:pt x="230" y="173"/>
                    <a:pt x="229" y="180"/>
                  </a:cubicBezTo>
                  <a:cubicBezTo>
                    <a:pt x="231" y="180"/>
                    <a:pt x="241" y="181"/>
                    <a:pt x="241" y="179"/>
                  </a:cubicBezTo>
                  <a:cubicBezTo>
                    <a:pt x="240" y="176"/>
                    <a:pt x="238" y="174"/>
                    <a:pt x="237" y="172"/>
                  </a:cubicBezTo>
                  <a:cubicBezTo>
                    <a:pt x="236" y="171"/>
                    <a:pt x="235" y="166"/>
                    <a:pt x="235" y="160"/>
                  </a:cubicBezTo>
                  <a:cubicBezTo>
                    <a:pt x="234" y="160"/>
                    <a:pt x="233" y="160"/>
                    <a:pt x="233" y="159"/>
                  </a:cubicBezTo>
                  <a:cubicBezTo>
                    <a:pt x="231" y="157"/>
                    <a:pt x="232" y="152"/>
                    <a:pt x="232" y="150"/>
                  </a:cubicBezTo>
                  <a:cubicBezTo>
                    <a:pt x="231" y="150"/>
                    <a:pt x="230" y="150"/>
                    <a:pt x="229" y="151"/>
                  </a:cubicBezTo>
                  <a:cubicBezTo>
                    <a:pt x="228" y="152"/>
                    <a:pt x="226" y="142"/>
                    <a:pt x="227" y="141"/>
                  </a:cubicBezTo>
                  <a:cubicBezTo>
                    <a:pt x="227" y="139"/>
                    <a:pt x="229" y="138"/>
                    <a:pt x="230" y="136"/>
                  </a:cubicBezTo>
                  <a:cubicBezTo>
                    <a:pt x="232" y="133"/>
                    <a:pt x="231" y="128"/>
                    <a:pt x="231" y="125"/>
                  </a:cubicBezTo>
                  <a:cubicBezTo>
                    <a:pt x="231" y="118"/>
                    <a:pt x="224" y="112"/>
                    <a:pt x="223" y="104"/>
                  </a:cubicBezTo>
                  <a:cubicBezTo>
                    <a:pt x="223" y="103"/>
                    <a:pt x="224" y="100"/>
                    <a:pt x="223" y="99"/>
                  </a:cubicBezTo>
                  <a:cubicBezTo>
                    <a:pt x="222" y="97"/>
                    <a:pt x="221" y="99"/>
                    <a:pt x="219" y="97"/>
                  </a:cubicBezTo>
                  <a:cubicBezTo>
                    <a:pt x="217" y="95"/>
                    <a:pt x="217" y="93"/>
                    <a:pt x="218" y="90"/>
                  </a:cubicBezTo>
                  <a:cubicBezTo>
                    <a:pt x="218" y="88"/>
                    <a:pt x="218" y="86"/>
                    <a:pt x="218" y="85"/>
                  </a:cubicBezTo>
                  <a:cubicBezTo>
                    <a:pt x="216" y="83"/>
                    <a:pt x="213" y="83"/>
                    <a:pt x="212" y="80"/>
                  </a:cubicBezTo>
                  <a:cubicBezTo>
                    <a:pt x="211" y="78"/>
                    <a:pt x="214" y="77"/>
                    <a:pt x="215" y="75"/>
                  </a:cubicBezTo>
                  <a:cubicBezTo>
                    <a:pt x="215" y="75"/>
                    <a:pt x="216" y="73"/>
                    <a:pt x="216" y="72"/>
                  </a:cubicBezTo>
                  <a:cubicBezTo>
                    <a:pt x="214" y="72"/>
                    <a:pt x="212" y="72"/>
                    <a:pt x="211" y="7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27" name="Freeform 20"/>
            <p:cNvSpPr>
              <a:spLocks/>
            </p:cNvSpPr>
            <p:nvPr/>
          </p:nvSpPr>
          <p:spPr bwMode="auto">
            <a:xfrm>
              <a:off x="8113713" y="-823913"/>
              <a:ext cx="1104900" cy="882650"/>
            </a:xfrm>
            <a:custGeom>
              <a:avLst/>
              <a:gdLst>
                <a:gd name="T0" fmla="*/ 442 w 474"/>
                <a:gd name="T1" fmla="*/ 54 h 379"/>
                <a:gd name="T2" fmla="*/ 415 w 474"/>
                <a:gd name="T3" fmla="*/ 28 h 379"/>
                <a:gd name="T4" fmla="*/ 397 w 474"/>
                <a:gd name="T5" fmla="*/ 21 h 379"/>
                <a:gd name="T6" fmla="*/ 357 w 474"/>
                <a:gd name="T7" fmla="*/ 4 h 379"/>
                <a:gd name="T8" fmla="*/ 346 w 474"/>
                <a:gd name="T9" fmla="*/ 44 h 379"/>
                <a:gd name="T10" fmla="*/ 304 w 474"/>
                <a:gd name="T11" fmla="*/ 40 h 379"/>
                <a:gd name="T12" fmla="*/ 293 w 474"/>
                <a:gd name="T13" fmla="*/ 4 h 379"/>
                <a:gd name="T14" fmla="*/ 246 w 474"/>
                <a:gd name="T15" fmla="*/ 15 h 379"/>
                <a:gd name="T16" fmla="*/ 214 w 474"/>
                <a:gd name="T17" fmla="*/ 1 h 379"/>
                <a:gd name="T18" fmla="*/ 203 w 474"/>
                <a:gd name="T19" fmla="*/ 16 h 379"/>
                <a:gd name="T20" fmla="*/ 180 w 474"/>
                <a:gd name="T21" fmla="*/ 52 h 379"/>
                <a:gd name="T22" fmla="*/ 160 w 474"/>
                <a:gd name="T23" fmla="*/ 87 h 379"/>
                <a:gd name="T24" fmla="*/ 146 w 474"/>
                <a:gd name="T25" fmla="*/ 113 h 379"/>
                <a:gd name="T26" fmla="*/ 97 w 474"/>
                <a:gd name="T27" fmla="*/ 129 h 379"/>
                <a:gd name="T28" fmla="*/ 82 w 474"/>
                <a:gd name="T29" fmla="*/ 154 h 379"/>
                <a:gd name="T30" fmla="*/ 84 w 474"/>
                <a:gd name="T31" fmla="*/ 199 h 379"/>
                <a:gd name="T32" fmla="*/ 99 w 474"/>
                <a:gd name="T33" fmla="*/ 220 h 379"/>
                <a:gd name="T34" fmla="*/ 55 w 474"/>
                <a:gd name="T35" fmla="*/ 199 h 379"/>
                <a:gd name="T36" fmla="*/ 59 w 474"/>
                <a:gd name="T37" fmla="*/ 221 h 379"/>
                <a:gd name="T38" fmla="*/ 65 w 474"/>
                <a:gd name="T39" fmla="*/ 262 h 379"/>
                <a:gd name="T40" fmla="*/ 51 w 474"/>
                <a:gd name="T41" fmla="*/ 309 h 379"/>
                <a:gd name="T42" fmla="*/ 29 w 474"/>
                <a:gd name="T43" fmla="*/ 337 h 379"/>
                <a:gd name="T44" fmla="*/ 7 w 474"/>
                <a:gd name="T45" fmla="*/ 362 h 379"/>
                <a:gd name="T46" fmla="*/ 25 w 474"/>
                <a:gd name="T47" fmla="*/ 375 h 379"/>
                <a:gd name="T48" fmla="*/ 58 w 474"/>
                <a:gd name="T49" fmla="*/ 361 h 379"/>
                <a:gd name="T50" fmla="*/ 78 w 474"/>
                <a:gd name="T51" fmla="*/ 361 h 379"/>
                <a:gd name="T52" fmla="*/ 79 w 474"/>
                <a:gd name="T53" fmla="*/ 345 h 379"/>
                <a:gd name="T54" fmla="*/ 88 w 474"/>
                <a:gd name="T55" fmla="*/ 325 h 379"/>
                <a:gd name="T56" fmla="*/ 112 w 474"/>
                <a:gd name="T57" fmla="*/ 333 h 379"/>
                <a:gd name="T58" fmla="*/ 131 w 474"/>
                <a:gd name="T59" fmla="*/ 334 h 379"/>
                <a:gd name="T60" fmla="*/ 133 w 474"/>
                <a:gd name="T61" fmla="*/ 314 h 379"/>
                <a:gd name="T62" fmla="*/ 160 w 474"/>
                <a:gd name="T63" fmla="*/ 296 h 379"/>
                <a:gd name="T64" fmla="*/ 166 w 474"/>
                <a:gd name="T65" fmla="*/ 282 h 379"/>
                <a:gd name="T66" fmla="*/ 178 w 474"/>
                <a:gd name="T67" fmla="*/ 277 h 379"/>
                <a:gd name="T68" fmla="*/ 203 w 474"/>
                <a:gd name="T69" fmla="*/ 303 h 379"/>
                <a:gd name="T70" fmla="*/ 239 w 474"/>
                <a:gd name="T71" fmla="*/ 298 h 379"/>
                <a:gd name="T72" fmla="*/ 254 w 474"/>
                <a:gd name="T73" fmla="*/ 283 h 379"/>
                <a:gd name="T74" fmla="*/ 266 w 474"/>
                <a:gd name="T75" fmla="*/ 280 h 379"/>
                <a:gd name="T76" fmla="*/ 294 w 474"/>
                <a:gd name="T77" fmla="*/ 250 h 379"/>
                <a:gd name="T78" fmla="*/ 305 w 474"/>
                <a:gd name="T79" fmla="*/ 236 h 379"/>
                <a:gd name="T80" fmla="*/ 296 w 474"/>
                <a:gd name="T81" fmla="*/ 239 h 379"/>
                <a:gd name="T82" fmla="*/ 295 w 474"/>
                <a:gd name="T83" fmla="*/ 230 h 379"/>
                <a:gd name="T84" fmla="*/ 321 w 474"/>
                <a:gd name="T85" fmla="*/ 226 h 379"/>
                <a:gd name="T86" fmla="*/ 320 w 474"/>
                <a:gd name="T87" fmla="*/ 231 h 379"/>
                <a:gd name="T88" fmla="*/ 388 w 474"/>
                <a:gd name="T89" fmla="*/ 202 h 379"/>
                <a:gd name="T90" fmla="*/ 419 w 474"/>
                <a:gd name="T91" fmla="*/ 171 h 379"/>
                <a:gd name="T92" fmla="*/ 438 w 474"/>
                <a:gd name="T93" fmla="*/ 142 h 379"/>
                <a:gd name="T94" fmla="*/ 426 w 474"/>
                <a:gd name="T95" fmla="*/ 148 h 379"/>
                <a:gd name="T96" fmla="*/ 425 w 474"/>
                <a:gd name="T97" fmla="*/ 116 h 379"/>
                <a:gd name="T98" fmla="*/ 456 w 474"/>
                <a:gd name="T99" fmla="*/ 79 h 379"/>
                <a:gd name="T100" fmla="*/ 466 w 474"/>
                <a:gd name="T101" fmla="*/ 64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74" h="379">
                  <a:moveTo>
                    <a:pt x="466" y="64"/>
                  </a:moveTo>
                  <a:cubicBezTo>
                    <a:pt x="462" y="61"/>
                    <a:pt x="456" y="62"/>
                    <a:pt x="455" y="56"/>
                  </a:cubicBezTo>
                  <a:cubicBezTo>
                    <a:pt x="454" y="53"/>
                    <a:pt x="453" y="48"/>
                    <a:pt x="449" y="48"/>
                  </a:cubicBezTo>
                  <a:cubicBezTo>
                    <a:pt x="446" y="53"/>
                    <a:pt x="447" y="53"/>
                    <a:pt x="442" y="54"/>
                  </a:cubicBezTo>
                  <a:cubicBezTo>
                    <a:pt x="442" y="59"/>
                    <a:pt x="437" y="55"/>
                    <a:pt x="436" y="53"/>
                  </a:cubicBezTo>
                  <a:cubicBezTo>
                    <a:pt x="433" y="49"/>
                    <a:pt x="438" y="43"/>
                    <a:pt x="433" y="39"/>
                  </a:cubicBezTo>
                  <a:cubicBezTo>
                    <a:pt x="428" y="33"/>
                    <a:pt x="420" y="39"/>
                    <a:pt x="418" y="29"/>
                  </a:cubicBezTo>
                  <a:cubicBezTo>
                    <a:pt x="417" y="29"/>
                    <a:pt x="416" y="29"/>
                    <a:pt x="415" y="28"/>
                  </a:cubicBezTo>
                  <a:cubicBezTo>
                    <a:pt x="415" y="28"/>
                    <a:pt x="415" y="28"/>
                    <a:pt x="415" y="28"/>
                  </a:cubicBezTo>
                  <a:cubicBezTo>
                    <a:pt x="415" y="28"/>
                    <a:pt x="415" y="28"/>
                    <a:pt x="415" y="28"/>
                  </a:cubicBezTo>
                  <a:cubicBezTo>
                    <a:pt x="414" y="28"/>
                    <a:pt x="413" y="28"/>
                    <a:pt x="412" y="28"/>
                  </a:cubicBezTo>
                  <a:cubicBezTo>
                    <a:pt x="414" y="20"/>
                    <a:pt x="399" y="11"/>
                    <a:pt x="397" y="21"/>
                  </a:cubicBezTo>
                  <a:cubicBezTo>
                    <a:pt x="396" y="22"/>
                    <a:pt x="394" y="22"/>
                    <a:pt x="393" y="22"/>
                  </a:cubicBezTo>
                  <a:cubicBezTo>
                    <a:pt x="394" y="18"/>
                    <a:pt x="388" y="12"/>
                    <a:pt x="386" y="10"/>
                  </a:cubicBezTo>
                  <a:cubicBezTo>
                    <a:pt x="382" y="5"/>
                    <a:pt x="375" y="7"/>
                    <a:pt x="369" y="7"/>
                  </a:cubicBezTo>
                  <a:cubicBezTo>
                    <a:pt x="370" y="0"/>
                    <a:pt x="361" y="3"/>
                    <a:pt x="357" y="4"/>
                  </a:cubicBezTo>
                  <a:cubicBezTo>
                    <a:pt x="358" y="7"/>
                    <a:pt x="367" y="21"/>
                    <a:pt x="360" y="23"/>
                  </a:cubicBezTo>
                  <a:cubicBezTo>
                    <a:pt x="360" y="28"/>
                    <a:pt x="364" y="30"/>
                    <a:pt x="362" y="35"/>
                  </a:cubicBezTo>
                  <a:cubicBezTo>
                    <a:pt x="356" y="35"/>
                    <a:pt x="358" y="42"/>
                    <a:pt x="356" y="45"/>
                  </a:cubicBezTo>
                  <a:cubicBezTo>
                    <a:pt x="352" y="46"/>
                    <a:pt x="349" y="44"/>
                    <a:pt x="346" y="44"/>
                  </a:cubicBezTo>
                  <a:cubicBezTo>
                    <a:pt x="348" y="41"/>
                    <a:pt x="351" y="38"/>
                    <a:pt x="346" y="36"/>
                  </a:cubicBezTo>
                  <a:cubicBezTo>
                    <a:pt x="341" y="41"/>
                    <a:pt x="336" y="36"/>
                    <a:pt x="331" y="34"/>
                  </a:cubicBezTo>
                  <a:cubicBezTo>
                    <a:pt x="326" y="32"/>
                    <a:pt x="319" y="30"/>
                    <a:pt x="314" y="32"/>
                  </a:cubicBezTo>
                  <a:cubicBezTo>
                    <a:pt x="310" y="34"/>
                    <a:pt x="309" y="40"/>
                    <a:pt x="304" y="40"/>
                  </a:cubicBezTo>
                  <a:cubicBezTo>
                    <a:pt x="297" y="41"/>
                    <a:pt x="292" y="36"/>
                    <a:pt x="286" y="36"/>
                  </a:cubicBezTo>
                  <a:cubicBezTo>
                    <a:pt x="287" y="33"/>
                    <a:pt x="291" y="33"/>
                    <a:pt x="291" y="29"/>
                  </a:cubicBezTo>
                  <a:cubicBezTo>
                    <a:pt x="292" y="29"/>
                    <a:pt x="292" y="29"/>
                    <a:pt x="292" y="29"/>
                  </a:cubicBezTo>
                  <a:cubicBezTo>
                    <a:pt x="293" y="21"/>
                    <a:pt x="293" y="12"/>
                    <a:pt x="293" y="4"/>
                  </a:cubicBezTo>
                  <a:cubicBezTo>
                    <a:pt x="289" y="3"/>
                    <a:pt x="286" y="7"/>
                    <a:pt x="282" y="8"/>
                  </a:cubicBezTo>
                  <a:cubicBezTo>
                    <a:pt x="278" y="10"/>
                    <a:pt x="274" y="10"/>
                    <a:pt x="270" y="11"/>
                  </a:cubicBezTo>
                  <a:cubicBezTo>
                    <a:pt x="265" y="12"/>
                    <a:pt x="259" y="10"/>
                    <a:pt x="254" y="11"/>
                  </a:cubicBezTo>
                  <a:cubicBezTo>
                    <a:pt x="251" y="11"/>
                    <a:pt x="248" y="13"/>
                    <a:pt x="246" y="15"/>
                  </a:cubicBezTo>
                  <a:cubicBezTo>
                    <a:pt x="240" y="18"/>
                    <a:pt x="227" y="16"/>
                    <a:pt x="223" y="11"/>
                  </a:cubicBezTo>
                  <a:cubicBezTo>
                    <a:pt x="221" y="9"/>
                    <a:pt x="221" y="5"/>
                    <a:pt x="218" y="3"/>
                  </a:cubicBezTo>
                  <a:cubicBezTo>
                    <a:pt x="217" y="2"/>
                    <a:pt x="215" y="1"/>
                    <a:pt x="214" y="1"/>
                  </a:cubicBezTo>
                  <a:cubicBezTo>
                    <a:pt x="214" y="1"/>
                    <a:pt x="214" y="1"/>
                    <a:pt x="214" y="1"/>
                  </a:cubicBezTo>
                  <a:cubicBezTo>
                    <a:pt x="214" y="1"/>
                    <a:pt x="214" y="1"/>
                    <a:pt x="214" y="1"/>
                  </a:cubicBezTo>
                  <a:cubicBezTo>
                    <a:pt x="213" y="1"/>
                    <a:pt x="211" y="1"/>
                    <a:pt x="210" y="1"/>
                  </a:cubicBezTo>
                  <a:cubicBezTo>
                    <a:pt x="210" y="2"/>
                    <a:pt x="211" y="2"/>
                    <a:pt x="211" y="2"/>
                  </a:cubicBezTo>
                  <a:cubicBezTo>
                    <a:pt x="212" y="11"/>
                    <a:pt x="212" y="14"/>
                    <a:pt x="203" y="16"/>
                  </a:cubicBezTo>
                  <a:cubicBezTo>
                    <a:pt x="198" y="17"/>
                    <a:pt x="191" y="23"/>
                    <a:pt x="186" y="26"/>
                  </a:cubicBezTo>
                  <a:cubicBezTo>
                    <a:pt x="184" y="28"/>
                    <a:pt x="179" y="30"/>
                    <a:pt x="179" y="34"/>
                  </a:cubicBezTo>
                  <a:cubicBezTo>
                    <a:pt x="179" y="38"/>
                    <a:pt x="177" y="36"/>
                    <a:pt x="175" y="39"/>
                  </a:cubicBezTo>
                  <a:cubicBezTo>
                    <a:pt x="172" y="45"/>
                    <a:pt x="178" y="48"/>
                    <a:pt x="180" y="52"/>
                  </a:cubicBezTo>
                  <a:cubicBezTo>
                    <a:pt x="175" y="56"/>
                    <a:pt x="171" y="57"/>
                    <a:pt x="170" y="64"/>
                  </a:cubicBezTo>
                  <a:cubicBezTo>
                    <a:pt x="167" y="64"/>
                    <a:pt x="169" y="67"/>
                    <a:pt x="168" y="69"/>
                  </a:cubicBezTo>
                  <a:cubicBezTo>
                    <a:pt x="168" y="71"/>
                    <a:pt x="164" y="72"/>
                    <a:pt x="162" y="74"/>
                  </a:cubicBezTo>
                  <a:cubicBezTo>
                    <a:pt x="160" y="77"/>
                    <a:pt x="160" y="83"/>
                    <a:pt x="160" y="87"/>
                  </a:cubicBezTo>
                  <a:cubicBezTo>
                    <a:pt x="160" y="90"/>
                    <a:pt x="164" y="92"/>
                    <a:pt x="163" y="95"/>
                  </a:cubicBezTo>
                  <a:cubicBezTo>
                    <a:pt x="160" y="95"/>
                    <a:pt x="152" y="93"/>
                    <a:pt x="150" y="97"/>
                  </a:cubicBezTo>
                  <a:cubicBezTo>
                    <a:pt x="148" y="99"/>
                    <a:pt x="150" y="102"/>
                    <a:pt x="149" y="105"/>
                  </a:cubicBezTo>
                  <a:cubicBezTo>
                    <a:pt x="148" y="108"/>
                    <a:pt x="146" y="110"/>
                    <a:pt x="146" y="113"/>
                  </a:cubicBezTo>
                  <a:cubicBezTo>
                    <a:pt x="142" y="113"/>
                    <a:pt x="140" y="113"/>
                    <a:pt x="137" y="111"/>
                  </a:cubicBezTo>
                  <a:cubicBezTo>
                    <a:pt x="135" y="108"/>
                    <a:pt x="130" y="109"/>
                    <a:pt x="128" y="109"/>
                  </a:cubicBezTo>
                  <a:cubicBezTo>
                    <a:pt x="119" y="110"/>
                    <a:pt x="111" y="108"/>
                    <a:pt x="103" y="108"/>
                  </a:cubicBezTo>
                  <a:cubicBezTo>
                    <a:pt x="103" y="116"/>
                    <a:pt x="100" y="122"/>
                    <a:pt x="97" y="129"/>
                  </a:cubicBezTo>
                  <a:cubicBezTo>
                    <a:pt x="96" y="130"/>
                    <a:pt x="94" y="135"/>
                    <a:pt x="92" y="135"/>
                  </a:cubicBezTo>
                  <a:cubicBezTo>
                    <a:pt x="89" y="136"/>
                    <a:pt x="87" y="132"/>
                    <a:pt x="87" y="129"/>
                  </a:cubicBezTo>
                  <a:cubicBezTo>
                    <a:pt x="85" y="129"/>
                    <a:pt x="84" y="128"/>
                    <a:pt x="82" y="129"/>
                  </a:cubicBezTo>
                  <a:cubicBezTo>
                    <a:pt x="82" y="137"/>
                    <a:pt x="82" y="145"/>
                    <a:pt x="82" y="154"/>
                  </a:cubicBezTo>
                  <a:cubicBezTo>
                    <a:pt x="82" y="157"/>
                    <a:pt x="82" y="160"/>
                    <a:pt x="82" y="162"/>
                  </a:cubicBezTo>
                  <a:cubicBezTo>
                    <a:pt x="82" y="165"/>
                    <a:pt x="85" y="164"/>
                    <a:pt x="86" y="166"/>
                  </a:cubicBezTo>
                  <a:cubicBezTo>
                    <a:pt x="91" y="172"/>
                    <a:pt x="87" y="180"/>
                    <a:pt x="86" y="187"/>
                  </a:cubicBezTo>
                  <a:cubicBezTo>
                    <a:pt x="85" y="191"/>
                    <a:pt x="84" y="195"/>
                    <a:pt x="84" y="199"/>
                  </a:cubicBezTo>
                  <a:cubicBezTo>
                    <a:pt x="85" y="203"/>
                    <a:pt x="91" y="203"/>
                    <a:pt x="95" y="204"/>
                  </a:cubicBezTo>
                  <a:cubicBezTo>
                    <a:pt x="96" y="204"/>
                    <a:pt x="106" y="204"/>
                    <a:pt x="106" y="204"/>
                  </a:cubicBezTo>
                  <a:cubicBezTo>
                    <a:pt x="108" y="207"/>
                    <a:pt x="107" y="213"/>
                    <a:pt x="107" y="216"/>
                  </a:cubicBezTo>
                  <a:cubicBezTo>
                    <a:pt x="104" y="218"/>
                    <a:pt x="103" y="221"/>
                    <a:pt x="99" y="220"/>
                  </a:cubicBezTo>
                  <a:cubicBezTo>
                    <a:pt x="99" y="218"/>
                    <a:pt x="99" y="215"/>
                    <a:pt x="99" y="212"/>
                  </a:cubicBezTo>
                  <a:cubicBezTo>
                    <a:pt x="95" y="211"/>
                    <a:pt x="82" y="208"/>
                    <a:pt x="83" y="216"/>
                  </a:cubicBezTo>
                  <a:cubicBezTo>
                    <a:pt x="76" y="217"/>
                    <a:pt x="77" y="210"/>
                    <a:pt x="76" y="206"/>
                  </a:cubicBezTo>
                  <a:cubicBezTo>
                    <a:pt x="69" y="201"/>
                    <a:pt x="63" y="200"/>
                    <a:pt x="55" y="199"/>
                  </a:cubicBezTo>
                  <a:cubicBezTo>
                    <a:pt x="55" y="194"/>
                    <a:pt x="49" y="195"/>
                    <a:pt x="46" y="195"/>
                  </a:cubicBezTo>
                  <a:cubicBezTo>
                    <a:pt x="46" y="202"/>
                    <a:pt x="40" y="207"/>
                    <a:pt x="44" y="214"/>
                  </a:cubicBezTo>
                  <a:cubicBezTo>
                    <a:pt x="46" y="214"/>
                    <a:pt x="48" y="214"/>
                    <a:pt x="50" y="214"/>
                  </a:cubicBezTo>
                  <a:cubicBezTo>
                    <a:pt x="51" y="219"/>
                    <a:pt x="57" y="216"/>
                    <a:pt x="59" y="221"/>
                  </a:cubicBezTo>
                  <a:cubicBezTo>
                    <a:pt x="61" y="228"/>
                    <a:pt x="54" y="235"/>
                    <a:pt x="54" y="242"/>
                  </a:cubicBezTo>
                  <a:cubicBezTo>
                    <a:pt x="56" y="242"/>
                    <a:pt x="58" y="243"/>
                    <a:pt x="59" y="243"/>
                  </a:cubicBezTo>
                  <a:cubicBezTo>
                    <a:pt x="60" y="246"/>
                    <a:pt x="63" y="247"/>
                    <a:pt x="65" y="250"/>
                  </a:cubicBezTo>
                  <a:cubicBezTo>
                    <a:pt x="67" y="253"/>
                    <a:pt x="65" y="258"/>
                    <a:pt x="65" y="262"/>
                  </a:cubicBezTo>
                  <a:cubicBezTo>
                    <a:pt x="65" y="272"/>
                    <a:pt x="69" y="281"/>
                    <a:pt x="68" y="291"/>
                  </a:cubicBezTo>
                  <a:cubicBezTo>
                    <a:pt x="66" y="291"/>
                    <a:pt x="64" y="291"/>
                    <a:pt x="62" y="291"/>
                  </a:cubicBezTo>
                  <a:cubicBezTo>
                    <a:pt x="62" y="295"/>
                    <a:pt x="62" y="300"/>
                    <a:pt x="60" y="303"/>
                  </a:cubicBezTo>
                  <a:cubicBezTo>
                    <a:pt x="57" y="306"/>
                    <a:pt x="52" y="304"/>
                    <a:pt x="51" y="309"/>
                  </a:cubicBezTo>
                  <a:cubicBezTo>
                    <a:pt x="48" y="309"/>
                    <a:pt x="45" y="309"/>
                    <a:pt x="42" y="310"/>
                  </a:cubicBezTo>
                  <a:cubicBezTo>
                    <a:pt x="47" y="313"/>
                    <a:pt x="48" y="314"/>
                    <a:pt x="47" y="320"/>
                  </a:cubicBezTo>
                  <a:cubicBezTo>
                    <a:pt x="45" y="320"/>
                    <a:pt x="42" y="321"/>
                    <a:pt x="40" y="321"/>
                  </a:cubicBezTo>
                  <a:cubicBezTo>
                    <a:pt x="35" y="325"/>
                    <a:pt x="35" y="334"/>
                    <a:pt x="29" y="337"/>
                  </a:cubicBezTo>
                  <a:cubicBezTo>
                    <a:pt x="27" y="338"/>
                    <a:pt x="25" y="336"/>
                    <a:pt x="23" y="337"/>
                  </a:cubicBezTo>
                  <a:cubicBezTo>
                    <a:pt x="21" y="337"/>
                    <a:pt x="21" y="338"/>
                    <a:pt x="20" y="340"/>
                  </a:cubicBezTo>
                  <a:cubicBezTo>
                    <a:pt x="17" y="342"/>
                    <a:pt x="15" y="344"/>
                    <a:pt x="12" y="345"/>
                  </a:cubicBezTo>
                  <a:cubicBezTo>
                    <a:pt x="11" y="351"/>
                    <a:pt x="11" y="357"/>
                    <a:pt x="7" y="362"/>
                  </a:cubicBezTo>
                  <a:cubicBezTo>
                    <a:pt x="4" y="367"/>
                    <a:pt x="0" y="369"/>
                    <a:pt x="0" y="375"/>
                  </a:cubicBezTo>
                  <a:cubicBezTo>
                    <a:pt x="0" y="376"/>
                    <a:pt x="0" y="377"/>
                    <a:pt x="0" y="379"/>
                  </a:cubicBezTo>
                  <a:cubicBezTo>
                    <a:pt x="5" y="378"/>
                    <a:pt x="10" y="377"/>
                    <a:pt x="15" y="378"/>
                  </a:cubicBezTo>
                  <a:cubicBezTo>
                    <a:pt x="19" y="378"/>
                    <a:pt x="21" y="377"/>
                    <a:pt x="25" y="375"/>
                  </a:cubicBezTo>
                  <a:cubicBezTo>
                    <a:pt x="27" y="375"/>
                    <a:pt x="29" y="376"/>
                    <a:pt x="31" y="376"/>
                  </a:cubicBezTo>
                  <a:cubicBezTo>
                    <a:pt x="33" y="375"/>
                    <a:pt x="35" y="374"/>
                    <a:pt x="37" y="374"/>
                  </a:cubicBezTo>
                  <a:cubicBezTo>
                    <a:pt x="37" y="367"/>
                    <a:pt x="41" y="368"/>
                    <a:pt x="46" y="368"/>
                  </a:cubicBezTo>
                  <a:cubicBezTo>
                    <a:pt x="51" y="367"/>
                    <a:pt x="53" y="360"/>
                    <a:pt x="58" y="361"/>
                  </a:cubicBezTo>
                  <a:cubicBezTo>
                    <a:pt x="61" y="361"/>
                    <a:pt x="65" y="361"/>
                    <a:pt x="66" y="363"/>
                  </a:cubicBezTo>
                  <a:cubicBezTo>
                    <a:pt x="67" y="365"/>
                    <a:pt x="67" y="368"/>
                    <a:pt x="69" y="368"/>
                  </a:cubicBezTo>
                  <a:cubicBezTo>
                    <a:pt x="73" y="368"/>
                    <a:pt x="72" y="365"/>
                    <a:pt x="73" y="363"/>
                  </a:cubicBezTo>
                  <a:cubicBezTo>
                    <a:pt x="75" y="361"/>
                    <a:pt x="76" y="362"/>
                    <a:pt x="78" y="361"/>
                  </a:cubicBezTo>
                  <a:cubicBezTo>
                    <a:pt x="78" y="359"/>
                    <a:pt x="77" y="356"/>
                    <a:pt x="80" y="356"/>
                  </a:cubicBezTo>
                  <a:cubicBezTo>
                    <a:pt x="80" y="355"/>
                    <a:pt x="81" y="354"/>
                    <a:pt x="80" y="353"/>
                  </a:cubicBezTo>
                  <a:cubicBezTo>
                    <a:pt x="79" y="353"/>
                    <a:pt x="78" y="352"/>
                    <a:pt x="77" y="352"/>
                  </a:cubicBezTo>
                  <a:cubicBezTo>
                    <a:pt x="77" y="350"/>
                    <a:pt x="76" y="346"/>
                    <a:pt x="79" y="345"/>
                  </a:cubicBezTo>
                  <a:cubicBezTo>
                    <a:pt x="80" y="344"/>
                    <a:pt x="81" y="344"/>
                    <a:pt x="81" y="342"/>
                  </a:cubicBezTo>
                  <a:cubicBezTo>
                    <a:pt x="81" y="342"/>
                    <a:pt x="80" y="342"/>
                    <a:pt x="80" y="342"/>
                  </a:cubicBezTo>
                  <a:cubicBezTo>
                    <a:pt x="80" y="338"/>
                    <a:pt x="78" y="335"/>
                    <a:pt x="79" y="332"/>
                  </a:cubicBezTo>
                  <a:cubicBezTo>
                    <a:pt x="84" y="331"/>
                    <a:pt x="85" y="329"/>
                    <a:pt x="88" y="325"/>
                  </a:cubicBezTo>
                  <a:cubicBezTo>
                    <a:pt x="94" y="327"/>
                    <a:pt x="97" y="334"/>
                    <a:pt x="98" y="338"/>
                  </a:cubicBezTo>
                  <a:cubicBezTo>
                    <a:pt x="102" y="340"/>
                    <a:pt x="97" y="343"/>
                    <a:pt x="96" y="344"/>
                  </a:cubicBezTo>
                  <a:cubicBezTo>
                    <a:pt x="98" y="353"/>
                    <a:pt x="107" y="338"/>
                    <a:pt x="112" y="339"/>
                  </a:cubicBezTo>
                  <a:cubicBezTo>
                    <a:pt x="112" y="337"/>
                    <a:pt x="112" y="335"/>
                    <a:pt x="112" y="333"/>
                  </a:cubicBezTo>
                  <a:cubicBezTo>
                    <a:pt x="115" y="333"/>
                    <a:pt x="117" y="333"/>
                    <a:pt x="119" y="336"/>
                  </a:cubicBezTo>
                  <a:cubicBezTo>
                    <a:pt x="120" y="338"/>
                    <a:pt x="121" y="340"/>
                    <a:pt x="124" y="340"/>
                  </a:cubicBezTo>
                  <a:cubicBezTo>
                    <a:pt x="127" y="340"/>
                    <a:pt x="129" y="335"/>
                    <a:pt x="133" y="336"/>
                  </a:cubicBezTo>
                  <a:cubicBezTo>
                    <a:pt x="133" y="334"/>
                    <a:pt x="133" y="334"/>
                    <a:pt x="131" y="334"/>
                  </a:cubicBezTo>
                  <a:cubicBezTo>
                    <a:pt x="131" y="331"/>
                    <a:pt x="132" y="328"/>
                    <a:pt x="135" y="329"/>
                  </a:cubicBezTo>
                  <a:cubicBezTo>
                    <a:pt x="136" y="327"/>
                    <a:pt x="136" y="325"/>
                    <a:pt x="134" y="325"/>
                  </a:cubicBezTo>
                  <a:cubicBezTo>
                    <a:pt x="133" y="322"/>
                    <a:pt x="129" y="322"/>
                    <a:pt x="129" y="318"/>
                  </a:cubicBezTo>
                  <a:cubicBezTo>
                    <a:pt x="130" y="316"/>
                    <a:pt x="131" y="314"/>
                    <a:pt x="133" y="314"/>
                  </a:cubicBezTo>
                  <a:cubicBezTo>
                    <a:pt x="138" y="313"/>
                    <a:pt x="135" y="306"/>
                    <a:pt x="137" y="306"/>
                  </a:cubicBezTo>
                  <a:cubicBezTo>
                    <a:pt x="139" y="305"/>
                    <a:pt x="142" y="306"/>
                    <a:pt x="144" y="306"/>
                  </a:cubicBezTo>
                  <a:cubicBezTo>
                    <a:pt x="147" y="306"/>
                    <a:pt x="150" y="305"/>
                    <a:pt x="152" y="304"/>
                  </a:cubicBezTo>
                  <a:cubicBezTo>
                    <a:pt x="155" y="303"/>
                    <a:pt x="157" y="296"/>
                    <a:pt x="160" y="296"/>
                  </a:cubicBezTo>
                  <a:cubicBezTo>
                    <a:pt x="159" y="296"/>
                    <a:pt x="159" y="296"/>
                    <a:pt x="158" y="296"/>
                  </a:cubicBezTo>
                  <a:cubicBezTo>
                    <a:pt x="158" y="294"/>
                    <a:pt x="150" y="292"/>
                    <a:pt x="153" y="289"/>
                  </a:cubicBezTo>
                  <a:cubicBezTo>
                    <a:pt x="159" y="285"/>
                    <a:pt x="160" y="290"/>
                    <a:pt x="164" y="293"/>
                  </a:cubicBezTo>
                  <a:cubicBezTo>
                    <a:pt x="164" y="290"/>
                    <a:pt x="165" y="285"/>
                    <a:pt x="166" y="282"/>
                  </a:cubicBezTo>
                  <a:cubicBezTo>
                    <a:pt x="168" y="283"/>
                    <a:pt x="168" y="286"/>
                    <a:pt x="169" y="288"/>
                  </a:cubicBezTo>
                  <a:cubicBezTo>
                    <a:pt x="169" y="287"/>
                    <a:pt x="170" y="285"/>
                    <a:pt x="171" y="284"/>
                  </a:cubicBezTo>
                  <a:cubicBezTo>
                    <a:pt x="176" y="289"/>
                    <a:pt x="176" y="279"/>
                    <a:pt x="176" y="276"/>
                  </a:cubicBezTo>
                  <a:cubicBezTo>
                    <a:pt x="177" y="276"/>
                    <a:pt x="178" y="276"/>
                    <a:pt x="178" y="277"/>
                  </a:cubicBezTo>
                  <a:cubicBezTo>
                    <a:pt x="178" y="280"/>
                    <a:pt x="181" y="289"/>
                    <a:pt x="186" y="288"/>
                  </a:cubicBezTo>
                  <a:cubicBezTo>
                    <a:pt x="186" y="287"/>
                    <a:pt x="187" y="286"/>
                    <a:pt x="189" y="286"/>
                  </a:cubicBezTo>
                  <a:cubicBezTo>
                    <a:pt x="190" y="291"/>
                    <a:pt x="194" y="294"/>
                    <a:pt x="195" y="300"/>
                  </a:cubicBezTo>
                  <a:cubicBezTo>
                    <a:pt x="195" y="304"/>
                    <a:pt x="200" y="303"/>
                    <a:pt x="203" y="303"/>
                  </a:cubicBezTo>
                  <a:cubicBezTo>
                    <a:pt x="208" y="303"/>
                    <a:pt x="210" y="305"/>
                    <a:pt x="215" y="307"/>
                  </a:cubicBezTo>
                  <a:cubicBezTo>
                    <a:pt x="219" y="308"/>
                    <a:pt x="224" y="307"/>
                    <a:pt x="229" y="307"/>
                  </a:cubicBezTo>
                  <a:cubicBezTo>
                    <a:pt x="228" y="306"/>
                    <a:pt x="229" y="305"/>
                    <a:pt x="229" y="304"/>
                  </a:cubicBezTo>
                  <a:cubicBezTo>
                    <a:pt x="234" y="304"/>
                    <a:pt x="233" y="298"/>
                    <a:pt x="239" y="298"/>
                  </a:cubicBezTo>
                  <a:cubicBezTo>
                    <a:pt x="238" y="297"/>
                    <a:pt x="235" y="292"/>
                    <a:pt x="235" y="291"/>
                  </a:cubicBezTo>
                  <a:cubicBezTo>
                    <a:pt x="236" y="290"/>
                    <a:pt x="238" y="291"/>
                    <a:pt x="239" y="291"/>
                  </a:cubicBezTo>
                  <a:cubicBezTo>
                    <a:pt x="240" y="290"/>
                    <a:pt x="241" y="289"/>
                    <a:pt x="242" y="288"/>
                  </a:cubicBezTo>
                  <a:cubicBezTo>
                    <a:pt x="245" y="285"/>
                    <a:pt x="255" y="287"/>
                    <a:pt x="254" y="283"/>
                  </a:cubicBezTo>
                  <a:cubicBezTo>
                    <a:pt x="253" y="283"/>
                    <a:pt x="251" y="282"/>
                    <a:pt x="252" y="280"/>
                  </a:cubicBezTo>
                  <a:cubicBezTo>
                    <a:pt x="255" y="278"/>
                    <a:pt x="256" y="277"/>
                    <a:pt x="260" y="278"/>
                  </a:cubicBezTo>
                  <a:cubicBezTo>
                    <a:pt x="260" y="280"/>
                    <a:pt x="262" y="282"/>
                    <a:pt x="265" y="283"/>
                  </a:cubicBezTo>
                  <a:cubicBezTo>
                    <a:pt x="266" y="282"/>
                    <a:pt x="266" y="281"/>
                    <a:pt x="266" y="280"/>
                  </a:cubicBezTo>
                  <a:cubicBezTo>
                    <a:pt x="268" y="276"/>
                    <a:pt x="273" y="274"/>
                    <a:pt x="275" y="271"/>
                  </a:cubicBezTo>
                  <a:cubicBezTo>
                    <a:pt x="276" y="268"/>
                    <a:pt x="276" y="266"/>
                    <a:pt x="278" y="264"/>
                  </a:cubicBezTo>
                  <a:cubicBezTo>
                    <a:pt x="280" y="261"/>
                    <a:pt x="282" y="257"/>
                    <a:pt x="285" y="255"/>
                  </a:cubicBezTo>
                  <a:cubicBezTo>
                    <a:pt x="287" y="252"/>
                    <a:pt x="291" y="252"/>
                    <a:pt x="294" y="250"/>
                  </a:cubicBezTo>
                  <a:cubicBezTo>
                    <a:pt x="297" y="247"/>
                    <a:pt x="297" y="245"/>
                    <a:pt x="300" y="243"/>
                  </a:cubicBezTo>
                  <a:cubicBezTo>
                    <a:pt x="304" y="241"/>
                    <a:pt x="305" y="239"/>
                    <a:pt x="309" y="238"/>
                  </a:cubicBezTo>
                  <a:cubicBezTo>
                    <a:pt x="309" y="237"/>
                    <a:pt x="309" y="237"/>
                    <a:pt x="309" y="236"/>
                  </a:cubicBezTo>
                  <a:cubicBezTo>
                    <a:pt x="308" y="236"/>
                    <a:pt x="307" y="236"/>
                    <a:pt x="305" y="236"/>
                  </a:cubicBezTo>
                  <a:cubicBezTo>
                    <a:pt x="304" y="238"/>
                    <a:pt x="302" y="237"/>
                    <a:pt x="300" y="237"/>
                  </a:cubicBezTo>
                  <a:cubicBezTo>
                    <a:pt x="300" y="235"/>
                    <a:pt x="304" y="234"/>
                    <a:pt x="305" y="232"/>
                  </a:cubicBezTo>
                  <a:cubicBezTo>
                    <a:pt x="304" y="232"/>
                    <a:pt x="303" y="231"/>
                    <a:pt x="302" y="231"/>
                  </a:cubicBezTo>
                  <a:cubicBezTo>
                    <a:pt x="301" y="233"/>
                    <a:pt x="298" y="237"/>
                    <a:pt x="296" y="239"/>
                  </a:cubicBezTo>
                  <a:cubicBezTo>
                    <a:pt x="295" y="240"/>
                    <a:pt x="294" y="240"/>
                    <a:pt x="293" y="241"/>
                  </a:cubicBezTo>
                  <a:cubicBezTo>
                    <a:pt x="292" y="241"/>
                    <a:pt x="291" y="242"/>
                    <a:pt x="290" y="242"/>
                  </a:cubicBezTo>
                  <a:cubicBezTo>
                    <a:pt x="291" y="241"/>
                    <a:pt x="292" y="241"/>
                    <a:pt x="293" y="241"/>
                  </a:cubicBezTo>
                  <a:cubicBezTo>
                    <a:pt x="295" y="238"/>
                    <a:pt x="294" y="233"/>
                    <a:pt x="295" y="230"/>
                  </a:cubicBezTo>
                  <a:cubicBezTo>
                    <a:pt x="296" y="229"/>
                    <a:pt x="298" y="226"/>
                    <a:pt x="300" y="225"/>
                  </a:cubicBezTo>
                  <a:cubicBezTo>
                    <a:pt x="303" y="222"/>
                    <a:pt x="307" y="221"/>
                    <a:pt x="311" y="218"/>
                  </a:cubicBezTo>
                  <a:cubicBezTo>
                    <a:pt x="315" y="215"/>
                    <a:pt x="321" y="210"/>
                    <a:pt x="325" y="216"/>
                  </a:cubicBezTo>
                  <a:cubicBezTo>
                    <a:pt x="328" y="220"/>
                    <a:pt x="324" y="224"/>
                    <a:pt x="321" y="226"/>
                  </a:cubicBezTo>
                  <a:cubicBezTo>
                    <a:pt x="320" y="227"/>
                    <a:pt x="310" y="232"/>
                    <a:pt x="310" y="231"/>
                  </a:cubicBezTo>
                  <a:cubicBezTo>
                    <a:pt x="310" y="233"/>
                    <a:pt x="310" y="234"/>
                    <a:pt x="310" y="236"/>
                  </a:cubicBezTo>
                  <a:cubicBezTo>
                    <a:pt x="313" y="236"/>
                    <a:pt x="312" y="234"/>
                    <a:pt x="314" y="233"/>
                  </a:cubicBezTo>
                  <a:cubicBezTo>
                    <a:pt x="315" y="232"/>
                    <a:pt x="318" y="232"/>
                    <a:pt x="320" y="231"/>
                  </a:cubicBezTo>
                  <a:cubicBezTo>
                    <a:pt x="324" y="230"/>
                    <a:pt x="327" y="230"/>
                    <a:pt x="331" y="228"/>
                  </a:cubicBezTo>
                  <a:cubicBezTo>
                    <a:pt x="337" y="225"/>
                    <a:pt x="344" y="222"/>
                    <a:pt x="350" y="219"/>
                  </a:cubicBezTo>
                  <a:cubicBezTo>
                    <a:pt x="358" y="216"/>
                    <a:pt x="366" y="217"/>
                    <a:pt x="373" y="214"/>
                  </a:cubicBezTo>
                  <a:cubicBezTo>
                    <a:pt x="379" y="211"/>
                    <a:pt x="386" y="209"/>
                    <a:pt x="388" y="202"/>
                  </a:cubicBezTo>
                  <a:cubicBezTo>
                    <a:pt x="390" y="199"/>
                    <a:pt x="390" y="194"/>
                    <a:pt x="394" y="193"/>
                  </a:cubicBezTo>
                  <a:cubicBezTo>
                    <a:pt x="395" y="189"/>
                    <a:pt x="405" y="187"/>
                    <a:pt x="409" y="184"/>
                  </a:cubicBezTo>
                  <a:cubicBezTo>
                    <a:pt x="411" y="183"/>
                    <a:pt x="415" y="182"/>
                    <a:pt x="417" y="181"/>
                  </a:cubicBezTo>
                  <a:cubicBezTo>
                    <a:pt x="419" y="179"/>
                    <a:pt x="419" y="174"/>
                    <a:pt x="419" y="171"/>
                  </a:cubicBezTo>
                  <a:cubicBezTo>
                    <a:pt x="417" y="171"/>
                    <a:pt x="416" y="171"/>
                    <a:pt x="414" y="171"/>
                  </a:cubicBezTo>
                  <a:cubicBezTo>
                    <a:pt x="413" y="164"/>
                    <a:pt x="422" y="161"/>
                    <a:pt x="427" y="158"/>
                  </a:cubicBezTo>
                  <a:cubicBezTo>
                    <a:pt x="433" y="154"/>
                    <a:pt x="438" y="148"/>
                    <a:pt x="441" y="142"/>
                  </a:cubicBezTo>
                  <a:cubicBezTo>
                    <a:pt x="440" y="142"/>
                    <a:pt x="439" y="142"/>
                    <a:pt x="438" y="142"/>
                  </a:cubicBezTo>
                  <a:cubicBezTo>
                    <a:pt x="436" y="143"/>
                    <a:pt x="437" y="144"/>
                    <a:pt x="436" y="144"/>
                  </a:cubicBezTo>
                  <a:cubicBezTo>
                    <a:pt x="435" y="145"/>
                    <a:pt x="434" y="144"/>
                    <a:pt x="433" y="145"/>
                  </a:cubicBezTo>
                  <a:cubicBezTo>
                    <a:pt x="433" y="145"/>
                    <a:pt x="432" y="146"/>
                    <a:pt x="431" y="146"/>
                  </a:cubicBezTo>
                  <a:cubicBezTo>
                    <a:pt x="429" y="147"/>
                    <a:pt x="428" y="147"/>
                    <a:pt x="426" y="148"/>
                  </a:cubicBezTo>
                  <a:cubicBezTo>
                    <a:pt x="424" y="148"/>
                    <a:pt x="423" y="149"/>
                    <a:pt x="421" y="150"/>
                  </a:cubicBezTo>
                  <a:cubicBezTo>
                    <a:pt x="422" y="143"/>
                    <a:pt x="423" y="142"/>
                    <a:pt x="431" y="142"/>
                  </a:cubicBezTo>
                  <a:cubicBezTo>
                    <a:pt x="439" y="141"/>
                    <a:pt x="433" y="134"/>
                    <a:pt x="431" y="130"/>
                  </a:cubicBezTo>
                  <a:cubicBezTo>
                    <a:pt x="428" y="125"/>
                    <a:pt x="426" y="121"/>
                    <a:pt x="425" y="116"/>
                  </a:cubicBezTo>
                  <a:cubicBezTo>
                    <a:pt x="425" y="113"/>
                    <a:pt x="424" y="102"/>
                    <a:pt x="428" y="101"/>
                  </a:cubicBezTo>
                  <a:cubicBezTo>
                    <a:pt x="429" y="98"/>
                    <a:pt x="432" y="94"/>
                    <a:pt x="435" y="92"/>
                  </a:cubicBezTo>
                  <a:cubicBezTo>
                    <a:pt x="438" y="89"/>
                    <a:pt x="441" y="86"/>
                    <a:pt x="444" y="84"/>
                  </a:cubicBezTo>
                  <a:cubicBezTo>
                    <a:pt x="447" y="82"/>
                    <a:pt x="453" y="80"/>
                    <a:pt x="456" y="79"/>
                  </a:cubicBezTo>
                  <a:cubicBezTo>
                    <a:pt x="458" y="78"/>
                    <a:pt x="460" y="78"/>
                    <a:pt x="463" y="78"/>
                  </a:cubicBezTo>
                  <a:cubicBezTo>
                    <a:pt x="465" y="79"/>
                    <a:pt x="468" y="81"/>
                    <a:pt x="471" y="81"/>
                  </a:cubicBezTo>
                  <a:cubicBezTo>
                    <a:pt x="471" y="81"/>
                    <a:pt x="473" y="78"/>
                    <a:pt x="474" y="76"/>
                  </a:cubicBezTo>
                  <a:cubicBezTo>
                    <a:pt x="474" y="69"/>
                    <a:pt x="471" y="69"/>
                    <a:pt x="466" y="6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28" name="Freeform 21"/>
            <p:cNvSpPr>
              <a:spLocks/>
            </p:cNvSpPr>
            <p:nvPr/>
          </p:nvSpPr>
          <p:spPr bwMode="auto">
            <a:xfrm>
              <a:off x="9832976" y="-1203325"/>
              <a:ext cx="188913" cy="271463"/>
            </a:xfrm>
            <a:custGeom>
              <a:avLst/>
              <a:gdLst>
                <a:gd name="T0" fmla="*/ 80 w 81"/>
                <a:gd name="T1" fmla="*/ 38 h 117"/>
                <a:gd name="T2" fmla="*/ 78 w 81"/>
                <a:gd name="T3" fmla="*/ 32 h 117"/>
                <a:gd name="T4" fmla="*/ 79 w 81"/>
                <a:gd name="T5" fmla="*/ 25 h 117"/>
                <a:gd name="T6" fmla="*/ 75 w 81"/>
                <a:gd name="T7" fmla="*/ 21 h 117"/>
                <a:gd name="T8" fmla="*/ 75 w 81"/>
                <a:gd name="T9" fmla="*/ 12 h 117"/>
                <a:gd name="T10" fmla="*/ 68 w 81"/>
                <a:gd name="T11" fmla="*/ 13 h 117"/>
                <a:gd name="T12" fmla="*/ 66 w 81"/>
                <a:gd name="T13" fmla="*/ 0 h 117"/>
                <a:gd name="T14" fmla="*/ 65 w 81"/>
                <a:gd name="T15" fmla="*/ 1 h 117"/>
                <a:gd name="T16" fmla="*/ 65 w 81"/>
                <a:gd name="T17" fmla="*/ 1 h 117"/>
                <a:gd name="T18" fmla="*/ 63 w 81"/>
                <a:gd name="T19" fmla="*/ 6 h 117"/>
                <a:gd name="T20" fmla="*/ 57 w 81"/>
                <a:gd name="T21" fmla="*/ 3 h 117"/>
                <a:gd name="T22" fmla="*/ 55 w 81"/>
                <a:gd name="T23" fmla="*/ 7 h 117"/>
                <a:gd name="T24" fmla="*/ 55 w 81"/>
                <a:gd name="T25" fmla="*/ 10 h 117"/>
                <a:gd name="T26" fmla="*/ 53 w 81"/>
                <a:gd name="T27" fmla="*/ 12 h 117"/>
                <a:gd name="T28" fmla="*/ 51 w 81"/>
                <a:gd name="T29" fmla="*/ 23 h 117"/>
                <a:gd name="T30" fmla="*/ 45 w 81"/>
                <a:gd name="T31" fmla="*/ 18 h 117"/>
                <a:gd name="T32" fmla="*/ 40 w 81"/>
                <a:gd name="T33" fmla="*/ 22 h 117"/>
                <a:gd name="T34" fmla="*/ 35 w 81"/>
                <a:gd name="T35" fmla="*/ 19 h 117"/>
                <a:gd name="T36" fmla="*/ 33 w 81"/>
                <a:gd name="T37" fmla="*/ 24 h 117"/>
                <a:gd name="T38" fmla="*/ 29 w 81"/>
                <a:gd name="T39" fmla="*/ 28 h 117"/>
                <a:gd name="T40" fmla="*/ 22 w 81"/>
                <a:gd name="T41" fmla="*/ 28 h 117"/>
                <a:gd name="T42" fmla="*/ 16 w 81"/>
                <a:gd name="T43" fmla="*/ 28 h 117"/>
                <a:gd name="T44" fmla="*/ 16 w 81"/>
                <a:gd name="T45" fmla="*/ 33 h 117"/>
                <a:gd name="T46" fmla="*/ 7 w 81"/>
                <a:gd name="T47" fmla="*/ 36 h 117"/>
                <a:gd name="T48" fmla="*/ 7 w 81"/>
                <a:gd name="T49" fmla="*/ 46 h 117"/>
                <a:gd name="T50" fmla="*/ 2 w 81"/>
                <a:gd name="T51" fmla="*/ 54 h 117"/>
                <a:gd name="T52" fmla="*/ 6 w 81"/>
                <a:gd name="T53" fmla="*/ 63 h 117"/>
                <a:gd name="T54" fmla="*/ 5 w 81"/>
                <a:gd name="T55" fmla="*/ 67 h 117"/>
                <a:gd name="T56" fmla="*/ 7 w 81"/>
                <a:gd name="T57" fmla="*/ 73 h 117"/>
                <a:gd name="T58" fmla="*/ 10 w 81"/>
                <a:gd name="T59" fmla="*/ 78 h 117"/>
                <a:gd name="T60" fmla="*/ 11 w 81"/>
                <a:gd name="T61" fmla="*/ 84 h 117"/>
                <a:gd name="T62" fmla="*/ 14 w 81"/>
                <a:gd name="T63" fmla="*/ 92 h 117"/>
                <a:gd name="T64" fmla="*/ 13 w 81"/>
                <a:gd name="T65" fmla="*/ 98 h 117"/>
                <a:gd name="T66" fmla="*/ 14 w 81"/>
                <a:gd name="T67" fmla="*/ 105 h 117"/>
                <a:gd name="T68" fmla="*/ 18 w 81"/>
                <a:gd name="T69" fmla="*/ 106 h 117"/>
                <a:gd name="T70" fmla="*/ 24 w 81"/>
                <a:gd name="T71" fmla="*/ 90 h 117"/>
                <a:gd name="T72" fmla="*/ 30 w 81"/>
                <a:gd name="T73" fmla="*/ 111 h 117"/>
                <a:gd name="T74" fmla="*/ 47 w 81"/>
                <a:gd name="T75" fmla="*/ 103 h 117"/>
                <a:gd name="T76" fmla="*/ 45 w 81"/>
                <a:gd name="T77" fmla="*/ 97 h 117"/>
                <a:gd name="T78" fmla="*/ 44 w 81"/>
                <a:gd name="T79" fmla="*/ 88 h 117"/>
                <a:gd name="T80" fmla="*/ 49 w 81"/>
                <a:gd name="T81" fmla="*/ 79 h 117"/>
                <a:gd name="T82" fmla="*/ 56 w 81"/>
                <a:gd name="T83" fmla="*/ 75 h 117"/>
                <a:gd name="T84" fmla="*/ 53 w 81"/>
                <a:gd name="T85" fmla="*/ 65 h 117"/>
                <a:gd name="T86" fmla="*/ 54 w 81"/>
                <a:gd name="T87" fmla="*/ 54 h 117"/>
                <a:gd name="T88" fmla="*/ 58 w 81"/>
                <a:gd name="T89" fmla="*/ 60 h 117"/>
                <a:gd name="T90" fmla="*/ 70 w 81"/>
                <a:gd name="T91" fmla="*/ 54 h 117"/>
                <a:gd name="T92" fmla="*/ 73 w 81"/>
                <a:gd name="T93" fmla="*/ 58 h 117"/>
                <a:gd name="T94" fmla="*/ 76 w 81"/>
                <a:gd name="T95" fmla="*/ 55 h 117"/>
                <a:gd name="T96" fmla="*/ 79 w 81"/>
                <a:gd name="T97" fmla="*/ 50 h 117"/>
                <a:gd name="T98" fmla="*/ 80 w 81"/>
                <a:gd name="T99" fmla="*/ 3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1" h="117">
                  <a:moveTo>
                    <a:pt x="80" y="38"/>
                  </a:moveTo>
                  <a:cubicBezTo>
                    <a:pt x="80" y="36"/>
                    <a:pt x="78" y="34"/>
                    <a:pt x="78" y="32"/>
                  </a:cubicBezTo>
                  <a:cubicBezTo>
                    <a:pt x="78" y="30"/>
                    <a:pt x="78" y="27"/>
                    <a:pt x="79" y="25"/>
                  </a:cubicBezTo>
                  <a:cubicBezTo>
                    <a:pt x="79" y="23"/>
                    <a:pt x="75" y="21"/>
                    <a:pt x="75" y="21"/>
                  </a:cubicBezTo>
                  <a:cubicBezTo>
                    <a:pt x="75" y="18"/>
                    <a:pt x="75" y="15"/>
                    <a:pt x="75" y="12"/>
                  </a:cubicBezTo>
                  <a:cubicBezTo>
                    <a:pt x="72" y="13"/>
                    <a:pt x="68" y="13"/>
                    <a:pt x="68" y="13"/>
                  </a:cubicBezTo>
                  <a:cubicBezTo>
                    <a:pt x="69" y="8"/>
                    <a:pt x="68" y="3"/>
                    <a:pt x="66" y="0"/>
                  </a:cubicBezTo>
                  <a:cubicBezTo>
                    <a:pt x="66" y="0"/>
                    <a:pt x="65" y="1"/>
                    <a:pt x="65" y="1"/>
                  </a:cubicBezTo>
                  <a:cubicBezTo>
                    <a:pt x="65" y="1"/>
                    <a:pt x="65" y="1"/>
                    <a:pt x="65" y="1"/>
                  </a:cubicBezTo>
                  <a:cubicBezTo>
                    <a:pt x="64" y="3"/>
                    <a:pt x="64" y="5"/>
                    <a:pt x="63" y="6"/>
                  </a:cubicBezTo>
                  <a:cubicBezTo>
                    <a:pt x="61" y="7"/>
                    <a:pt x="59" y="3"/>
                    <a:pt x="57" y="3"/>
                  </a:cubicBezTo>
                  <a:cubicBezTo>
                    <a:pt x="56" y="5"/>
                    <a:pt x="55" y="5"/>
                    <a:pt x="55" y="7"/>
                  </a:cubicBezTo>
                  <a:cubicBezTo>
                    <a:pt x="54" y="8"/>
                    <a:pt x="55" y="9"/>
                    <a:pt x="55" y="10"/>
                  </a:cubicBezTo>
                  <a:cubicBezTo>
                    <a:pt x="54" y="11"/>
                    <a:pt x="53" y="11"/>
                    <a:pt x="53" y="12"/>
                  </a:cubicBezTo>
                  <a:cubicBezTo>
                    <a:pt x="51" y="15"/>
                    <a:pt x="54" y="20"/>
                    <a:pt x="51" y="23"/>
                  </a:cubicBezTo>
                  <a:cubicBezTo>
                    <a:pt x="49" y="21"/>
                    <a:pt x="48" y="18"/>
                    <a:pt x="45" y="18"/>
                  </a:cubicBezTo>
                  <a:cubicBezTo>
                    <a:pt x="41" y="17"/>
                    <a:pt x="40" y="19"/>
                    <a:pt x="40" y="22"/>
                  </a:cubicBezTo>
                  <a:cubicBezTo>
                    <a:pt x="37" y="23"/>
                    <a:pt x="36" y="20"/>
                    <a:pt x="35" y="19"/>
                  </a:cubicBezTo>
                  <a:cubicBezTo>
                    <a:pt x="33" y="20"/>
                    <a:pt x="34" y="22"/>
                    <a:pt x="33" y="24"/>
                  </a:cubicBezTo>
                  <a:cubicBezTo>
                    <a:pt x="32" y="25"/>
                    <a:pt x="30" y="27"/>
                    <a:pt x="29" y="28"/>
                  </a:cubicBezTo>
                  <a:cubicBezTo>
                    <a:pt x="26" y="30"/>
                    <a:pt x="25" y="29"/>
                    <a:pt x="22" y="28"/>
                  </a:cubicBezTo>
                  <a:cubicBezTo>
                    <a:pt x="20" y="28"/>
                    <a:pt x="18" y="28"/>
                    <a:pt x="16" y="28"/>
                  </a:cubicBezTo>
                  <a:cubicBezTo>
                    <a:pt x="15" y="29"/>
                    <a:pt x="16" y="31"/>
                    <a:pt x="16" y="33"/>
                  </a:cubicBezTo>
                  <a:cubicBezTo>
                    <a:pt x="12" y="33"/>
                    <a:pt x="11" y="36"/>
                    <a:pt x="7" y="36"/>
                  </a:cubicBezTo>
                  <a:cubicBezTo>
                    <a:pt x="6" y="39"/>
                    <a:pt x="7" y="42"/>
                    <a:pt x="7" y="46"/>
                  </a:cubicBezTo>
                  <a:cubicBezTo>
                    <a:pt x="6" y="49"/>
                    <a:pt x="3" y="51"/>
                    <a:pt x="2" y="54"/>
                  </a:cubicBezTo>
                  <a:cubicBezTo>
                    <a:pt x="0" y="59"/>
                    <a:pt x="5" y="59"/>
                    <a:pt x="6" y="63"/>
                  </a:cubicBezTo>
                  <a:cubicBezTo>
                    <a:pt x="6" y="64"/>
                    <a:pt x="5" y="66"/>
                    <a:pt x="5" y="67"/>
                  </a:cubicBezTo>
                  <a:cubicBezTo>
                    <a:pt x="5" y="69"/>
                    <a:pt x="7" y="71"/>
                    <a:pt x="7" y="73"/>
                  </a:cubicBezTo>
                  <a:cubicBezTo>
                    <a:pt x="8" y="74"/>
                    <a:pt x="9" y="76"/>
                    <a:pt x="10" y="78"/>
                  </a:cubicBezTo>
                  <a:cubicBezTo>
                    <a:pt x="11" y="80"/>
                    <a:pt x="10" y="82"/>
                    <a:pt x="11" y="84"/>
                  </a:cubicBezTo>
                  <a:cubicBezTo>
                    <a:pt x="11" y="87"/>
                    <a:pt x="14" y="89"/>
                    <a:pt x="14" y="92"/>
                  </a:cubicBezTo>
                  <a:cubicBezTo>
                    <a:pt x="14" y="94"/>
                    <a:pt x="13" y="96"/>
                    <a:pt x="13" y="98"/>
                  </a:cubicBezTo>
                  <a:cubicBezTo>
                    <a:pt x="13" y="100"/>
                    <a:pt x="13" y="103"/>
                    <a:pt x="14" y="105"/>
                  </a:cubicBezTo>
                  <a:cubicBezTo>
                    <a:pt x="14" y="105"/>
                    <a:pt x="18" y="108"/>
                    <a:pt x="18" y="106"/>
                  </a:cubicBezTo>
                  <a:cubicBezTo>
                    <a:pt x="18" y="103"/>
                    <a:pt x="16" y="85"/>
                    <a:pt x="24" y="90"/>
                  </a:cubicBezTo>
                  <a:cubicBezTo>
                    <a:pt x="30" y="95"/>
                    <a:pt x="24" y="106"/>
                    <a:pt x="30" y="111"/>
                  </a:cubicBezTo>
                  <a:cubicBezTo>
                    <a:pt x="35" y="117"/>
                    <a:pt x="47" y="109"/>
                    <a:pt x="47" y="103"/>
                  </a:cubicBezTo>
                  <a:cubicBezTo>
                    <a:pt x="47" y="101"/>
                    <a:pt x="45" y="99"/>
                    <a:pt x="45" y="97"/>
                  </a:cubicBezTo>
                  <a:cubicBezTo>
                    <a:pt x="44" y="94"/>
                    <a:pt x="42" y="90"/>
                    <a:pt x="44" y="88"/>
                  </a:cubicBezTo>
                  <a:cubicBezTo>
                    <a:pt x="45" y="84"/>
                    <a:pt x="49" y="83"/>
                    <a:pt x="49" y="79"/>
                  </a:cubicBezTo>
                  <a:cubicBezTo>
                    <a:pt x="50" y="76"/>
                    <a:pt x="52" y="75"/>
                    <a:pt x="56" y="75"/>
                  </a:cubicBezTo>
                  <a:cubicBezTo>
                    <a:pt x="57" y="71"/>
                    <a:pt x="53" y="68"/>
                    <a:pt x="53" y="65"/>
                  </a:cubicBezTo>
                  <a:cubicBezTo>
                    <a:pt x="53" y="62"/>
                    <a:pt x="52" y="56"/>
                    <a:pt x="54" y="54"/>
                  </a:cubicBezTo>
                  <a:cubicBezTo>
                    <a:pt x="59" y="53"/>
                    <a:pt x="56" y="58"/>
                    <a:pt x="58" y="60"/>
                  </a:cubicBezTo>
                  <a:cubicBezTo>
                    <a:pt x="63" y="63"/>
                    <a:pt x="66" y="55"/>
                    <a:pt x="70" y="54"/>
                  </a:cubicBezTo>
                  <a:cubicBezTo>
                    <a:pt x="72" y="54"/>
                    <a:pt x="72" y="56"/>
                    <a:pt x="73" y="58"/>
                  </a:cubicBezTo>
                  <a:cubicBezTo>
                    <a:pt x="72" y="57"/>
                    <a:pt x="76" y="56"/>
                    <a:pt x="76" y="55"/>
                  </a:cubicBezTo>
                  <a:cubicBezTo>
                    <a:pt x="77" y="54"/>
                    <a:pt x="78" y="51"/>
                    <a:pt x="79" y="50"/>
                  </a:cubicBezTo>
                  <a:cubicBezTo>
                    <a:pt x="80" y="46"/>
                    <a:pt x="81" y="42"/>
                    <a:pt x="80" y="3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29" name="Freeform 22"/>
            <p:cNvSpPr>
              <a:spLocks/>
            </p:cNvSpPr>
            <p:nvPr/>
          </p:nvSpPr>
          <p:spPr bwMode="auto">
            <a:xfrm>
              <a:off x="7681913" y="1624013"/>
              <a:ext cx="46038" cy="31750"/>
            </a:xfrm>
            <a:custGeom>
              <a:avLst/>
              <a:gdLst>
                <a:gd name="T0" fmla="*/ 2 w 20"/>
                <a:gd name="T1" fmla="*/ 6 h 14"/>
                <a:gd name="T2" fmla="*/ 11 w 20"/>
                <a:gd name="T3" fmla="*/ 8 h 14"/>
                <a:gd name="T4" fmla="*/ 16 w 20"/>
                <a:gd name="T5" fmla="*/ 11 h 14"/>
                <a:gd name="T6" fmla="*/ 20 w 20"/>
                <a:gd name="T7" fmla="*/ 14 h 14"/>
                <a:gd name="T8" fmla="*/ 19 w 20"/>
                <a:gd name="T9" fmla="*/ 11 h 14"/>
                <a:gd name="T10" fmla="*/ 15 w 20"/>
                <a:gd name="T11" fmla="*/ 8 h 14"/>
                <a:gd name="T12" fmla="*/ 13 w 20"/>
                <a:gd name="T13" fmla="*/ 1 h 14"/>
                <a:gd name="T14" fmla="*/ 10 w 20"/>
                <a:gd name="T15" fmla="*/ 3 h 14"/>
                <a:gd name="T16" fmla="*/ 5 w 20"/>
                <a:gd name="T17" fmla="*/ 4 h 14"/>
                <a:gd name="T18" fmla="*/ 0 w 20"/>
                <a:gd name="T19" fmla="*/ 4 h 14"/>
                <a:gd name="T20" fmla="*/ 2 w 20"/>
                <a:gd name="T2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4">
                  <a:moveTo>
                    <a:pt x="2" y="6"/>
                  </a:moveTo>
                  <a:cubicBezTo>
                    <a:pt x="4" y="5"/>
                    <a:pt x="9" y="7"/>
                    <a:pt x="11" y="8"/>
                  </a:cubicBezTo>
                  <a:cubicBezTo>
                    <a:pt x="13" y="9"/>
                    <a:pt x="14" y="10"/>
                    <a:pt x="16" y="11"/>
                  </a:cubicBezTo>
                  <a:cubicBezTo>
                    <a:pt x="17" y="12"/>
                    <a:pt x="18" y="14"/>
                    <a:pt x="20" y="14"/>
                  </a:cubicBezTo>
                  <a:cubicBezTo>
                    <a:pt x="19" y="13"/>
                    <a:pt x="19" y="12"/>
                    <a:pt x="19" y="11"/>
                  </a:cubicBezTo>
                  <a:cubicBezTo>
                    <a:pt x="18" y="9"/>
                    <a:pt x="16" y="9"/>
                    <a:pt x="15" y="8"/>
                  </a:cubicBezTo>
                  <a:cubicBezTo>
                    <a:pt x="12" y="6"/>
                    <a:pt x="13" y="4"/>
                    <a:pt x="13" y="1"/>
                  </a:cubicBezTo>
                  <a:cubicBezTo>
                    <a:pt x="11" y="0"/>
                    <a:pt x="10" y="2"/>
                    <a:pt x="10" y="3"/>
                  </a:cubicBezTo>
                  <a:cubicBezTo>
                    <a:pt x="8" y="4"/>
                    <a:pt x="7" y="4"/>
                    <a:pt x="5" y="4"/>
                  </a:cubicBezTo>
                  <a:cubicBezTo>
                    <a:pt x="3" y="4"/>
                    <a:pt x="1" y="5"/>
                    <a:pt x="0" y="4"/>
                  </a:cubicBezTo>
                  <a:cubicBezTo>
                    <a:pt x="1" y="5"/>
                    <a:pt x="2" y="6"/>
                    <a:pt x="2" y="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30" name="Freeform 23"/>
            <p:cNvSpPr>
              <a:spLocks/>
            </p:cNvSpPr>
            <p:nvPr/>
          </p:nvSpPr>
          <p:spPr bwMode="auto">
            <a:xfrm>
              <a:off x="9986963" y="-1212850"/>
              <a:ext cx="7938" cy="9525"/>
            </a:xfrm>
            <a:custGeom>
              <a:avLst/>
              <a:gdLst>
                <a:gd name="T0" fmla="*/ 2 w 3"/>
                <a:gd name="T1" fmla="*/ 3 h 4"/>
                <a:gd name="T2" fmla="*/ 3 w 3"/>
                <a:gd name="T3" fmla="*/ 0 h 4"/>
                <a:gd name="T4" fmla="*/ 0 w 3"/>
                <a:gd name="T5" fmla="*/ 3 h 4"/>
                <a:gd name="T6" fmla="*/ 2 w 3"/>
                <a:gd name="T7" fmla="*/ 3 h 4"/>
              </a:gdLst>
              <a:ahLst/>
              <a:cxnLst>
                <a:cxn ang="0">
                  <a:pos x="T0" y="T1"/>
                </a:cxn>
                <a:cxn ang="0">
                  <a:pos x="T2" y="T3"/>
                </a:cxn>
                <a:cxn ang="0">
                  <a:pos x="T4" y="T5"/>
                </a:cxn>
                <a:cxn ang="0">
                  <a:pos x="T6" y="T7"/>
                </a:cxn>
              </a:cxnLst>
              <a:rect l="0" t="0" r="r" b="b"/>
              <a:pathLst>
                <a:path w="3" h="4">
                  <a:moveTo>
                    <a:pt x="2" y="3"/>
                  </a:moveTo>
                  <a:cubicBezTo>
                    <a:pt x="3" y="2"/>
                    <a:pt x="3" y="1"/>
                    <a:pt x="3" y="0"/>
                  </a:cubicBezTo>
                  <a:cubicBezTo>
                    <a:pt x="2" y="1"/>
                    <a:pt x="1" y="2"/>
                    <a:pt x="0" y="3"/>
                  </a:cubicBezTo>
                  <a:cubicBezTo>
                    <a:pt x="1" y="3"/>
                    <a:pt x="2" y="4"/>
                    <a:pt x="2" y="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31" name="Freeform 24"/>
            <p:cNvSpPr>
              <a:spLocks/>
            </p:cNvSpPr>
            <p:nvPr/>
          </p:nvSpPr>
          <p:spPr bwMode="auto">
            <a:xfrm>
              <a:off x="7672388" y="1633538"/>
              <a:ext cx="9525" cy="0"/>
            </a:xfrm>
            <a:custGeom>
              <a:avLst/>
              <a:gdLst>
                <a:gd name="T0" fmla="*/ 4 w 4"/>
                <a:gd name="T1" fmla="*/ 1 w 4"/>
                <a:gd name="T2" fmla="*/ 0 w 4"/>
                <a:gd name="T3" fmla="*/ 2 w 4"/>
                <a:gd name="T4" fmla="*/ 4 w 4"/>
              </a:gdLst>
              <a:ahLst/>
              <a:cxnLst>
                <a:cxn ang="0">
                  <a:pos x="T0" y="0"/>
                </a:cxn>
                <a:cxn ang="0">
                  <a:pos x="T1" y="0"/>
                </a:cxn>
                <a:cxn ang="0">
                  <a:pos x="T2" y="0"/>
                </a:cxn>
                <a:cxn ang="0">
                  <a:pos x="T3" y="0"/>
                </a:cxn>
                <a:cxn ang="0">
                  <a:pos x="T4" y="0"/>
                </a:cxn>
              </a:cxnLst>
              <a:rect l="0" t="0" r="r" b="b"/>
              <a:pathLst>
                <a:path w="4">
                  <a:moveTo>
                    <a:pt x="4" y="0"/>
                  </a:moveTo>
                  <a:cubicBezTo>
                    <a:pt x="3" y="0"/>
                    <a:pt x="2" y="0"/>
                    <a:pt x="1" y="0"/>
                  </a:cubicBezTo>
                  <a:cubicBezTo>
                    <a:pt x="1" y="0"/>
                    <a:pt x="1" y="0"/>
                    <a:pt x="0" y="0"/>
                  </a:cubicBezTo>
                  <a:cubicBezTo>
                    <a:pt x="1" y="0"/>
                    <a:pt x="2" y="0"/>
                    <a:pt x="2" y="0"/>
                  </a:cubicBezTo>
                  <a:cubicBezTo>
                    <a:pt x="3" y="0"/>
                    <a:pt x="3" y="0"/>
                    <a:pt x="4"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32" name="Freeform 25"/>
            <p:cNvSpPr>
              <a:spLocks/>
            </p:cNvSpPr>
            <p:nvPr/>
          </p:nvSpPr>
          <p:spPr bwMode="auto">
            <a:xfrm>
              <a:off x="10125076" y="-1460500"/>
              <a:ext cx="301625" cy="322263"/>
            </a:xfrm>
            <a:custGeom>
              <a:avLst/>
              <a:gdLst>
                <a:gd name="T0" fmla="*/ 107 w 130"/>
                <a:gd name="T1" fmla="*/ 1 h 138"/>
                <a:gd name="T2" fmla="*/ 101 w 130"/>
                <a:gd name="T3" fmla="*/ 9 h 138"/>
                <a:gd name="T4" fmla="*/ 93 w 130"/>
                <a:gd name="T5" fmla="*/ 14 h 138"/>
                <a:gd name="T6" fmla="*/ 83 w 130"/>
                <a:gd name="T7" fmla="*/ 17 h 138"/>
                <a:gd name="T8" fmla="*/ 77 w 130"/>
                <a:gd name="T9" fmla="*/ 16 h 138"/>
                <a:gd name="T10" fmla="*/ 67 w 130"/>
                <a:gd name="T11" fmla="*/ 15 h 138"/>
                <a:gd name="T12" fmla="*/ 51 w 130"/>
                <a:gd name="T13" fmla="*/ 20 h 138"/>
                <a:gd name="T14" fmla="*/ 50 w 130"/>
                <a:gd name="T15" fmla="*/ 31 h 138"/>
                <a:gd name="T16" fmla="*/ 36 w 130"/>
                <a:gd name="T17" fmla="*/ 37 h 138"/>
                <a:gd name="T18" fmla="*/ 32 w 130"/>
                <a:gd name="T19" fmla="*/ 36 h 138"/>
                <a:gd name="T20" fmla="*/ 23 w 130"/>
                <a:gd name="T21" fmla="*/ 43 h 138"/>
                <a:gd name="T22" fmla="*/ 20 w 130"/>
                <a:gd name="T23" fmla="*/ 55 h 138"/>
                <a:gd name="T24" fmla="*/ 16 w 130"/>
                <a:gd name="T25" fmla="*/ 65 h 138"/>
                <a:gd name="T26" fmla="*/ 7 w 130"/>
                <a:gd name="T27" fmla="*/ 74 h 138"/>
                <a:gd name="T28" fmla="*/ 4 w 130"/>
                <a:gd name="T29" fmla="*/ 99 h 138"/>
                <a:gd name="T30" fmla="*/ 1 w 130"/>
                <a:gd name="T31" fmla="*/ 107 h 138"/>
                <a:gd name="T32" fmla="*/ 3 w 130"/>
                <a:gd name="T33" fmla="*/ 120 h 138"/>
                <a:gd name="T34" fmla="*/ 11 w 130"/>
                <a:gd name="T35" fmla="*/ 126 h 138"/>
                <a:gd name="T36" fmla="*/ 20 w 130"/>
                <a:gd name="T37" fmla="*/ 128 h 138"/>
                <a:gd name="T38" fmla="*/ 30 w 130"/>
                <a:gd name="T39" fmla="*/ 128 h 138"/>
                <a:gd name="T40" fmla="*/ 33 w 130"/>
                <a:gd name="T41" fmla="*/ 121 h 138"/>
                <a:gd name="T42" fmla="*/ 45 w 130"/>
                <a:gd name="T43" fmla="*/ 130 h 138"/>
                <a:gd name="T44" fmla="*/ 60 w 130"/>
                <a:gd name="T45" fmla="*/ 125 h 138"/>
                <a:gd name="T46" fmla="*/ 77 w 130"/>
                <a:gd name="T47" fmla="*/ 129 h 138"/>
                <a:gd name="T48" fmla="*/ 97 w 130"/>
                <a:gd name="T49" fmla="*/ 114 h 138"/>
                <a:gd name="T50" fmla="*/ 101 w 130"/>
                <a:gd name="T51" fmla="*/ 103 h 138"/>
                <a:gd name="T52" fmla="*/ 105 w 130"/>
                <a:gd name="T53" fmla="*/ 94 h 138"/>
                <a:gd name="T54" fmla="*/ 107 w 130"/>
                <a:gd name="T55" fmla="*/ 86 h 138"/>
                <a:gd name="T56" fmla="*/ 115 w 130"/>
                <a:gd name="T57" fmla="*/ 78 h 138"/>
                <a:gd name="T58" fmla="*/ 120 w 130"/>
                <a:gd name="T59" fmla="*/ 68 h 138"/>
                <a:gd name="T60" fmla="*/ 125 w 130"/>
                <a:gd name="T61" fmla="*/ 57 h 138"/>
                <a:gd name="T62" fmla="*/ 129 w 130"/>
                <a:gd name="T63" fmla="*/ 44 h 138"/>
                <a:gd name="T64" fmla="*/ 123 w 130"/>
                <a:gd name="T65" fmla="*/ 37 h 138"/>
                <a:gd name="T66" fmla="*/ 118 w 130"/>
                <a:gd name="T67" fmla="*/ 24 h 138"/>
                <a:gd name="T68" fmla="*/ 121 w 130"/>
                <a:gd name="T69" fmla="*/ 18 h 138"/>
                <a:gd name="T70" fmla="*/ 110 w 130"/>
                <a:gd name="T71" fmla="*/ 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138">
                  <a:moveTo>
                    <a:pt x="110" y="2"/>
                  </a:moveTo>
                  <a:cubicBezTo>
                    <a:pt x="109" y="2"/>
                    <a:pt x="108" y="1"/>
                    <a:pt x="107" y="1"/>
                  </a:cubicBezTo>
                  <a:cubicBezTo>
                    <a:pt x="107" y="0"/>
                    <a:pt x="103" y="6"/>
                    <a:pt x="103" y="7"/>
                  </a:cubicBezTo>
                  <a:cubicBezTo>
                    <a:pt x="102" y="8"/>
                    <a:pt x="101" y="8"/>
                    <a:pt x="101" y="9"/>
                  </a:cubicBezTo>
                  <a:cubicBezTo>
                    <a:pt x="100" y="11"/>
                    <a:pt x="101" y="12"/>
                    <a:pt x="100" y="13"/>
                  </a:cubicBezTo>
                  <a:cubicBezTo>
                    <a:pt x="98" y="14"/>
                    <a:pt x="95" y="14"/>
                    <a:pt x="93" y="14"/>
                  </a:cubicBezTo>
                  <a:cubicBezTo>
                    <a:pt x="90" y="14"/>
                    <a:pt x="89" y="15"/>
                    <a:pt x="86" y="16"/>
                  </a:cubicBezTo>
                  <a:cubicBezTo>
                    <a:pt x="85" y="16"/>
                    <a:pt x="84" y="17"/>
                    <a:pt x="83" y="17"/>
                  </a:cubicBezTo>
                  <a:cubicBezTo>
                    <a:pt x="82" y="16"/>
                    <a:pt x="82" y="15"/>
                    <a:pt x="80" y="15"/>
                  </a:cubicBezTo>
                  <a:cubicBezTo>
                    <a:pt x="80" y="15"/>
                    <a:pt x="78" y="16"/>
                    <a:pt x="77" y="16"/>
                  </a:cubicBezTo>
                  <a:cubicBezTo>
                    <a:pt x="76" y="17"/>
                    <a:pt x="75" y="16"/>
                    <a:pt x="74" y="15"/>
                  </a:cubicBezTo>
                  <a:cubicBezTo>
                    <a:pt x="71" y="15"/>
                    <a:pt x="69" y="15"/>
                    <a:pt x="67" y="15"/>
                  </a:cubicBezTo>
                  <a:cubicBezTo>
                    <a:pt x="63" y="14"/>
                    <a:pt x="61" y="15"/>
                    <a:pt x="59" y="16"/>
                  </a:cubicBezTo>
                  <a:cubicBezTo>
                    <a:pt x="56" y="17"/>
                    <a:pt x="52" y="17"/>
                    <a:pt x="51" y="20"/>
                  </a:cubicBezTo>
                  <a:cubicBezTo>
                    <a:pt x="55" y="20"/>
                    <a:pt x="56" y="23"/>
                    <a:pt x="54" y="26"/>
                  </a:cubicBezTo>
                  <a:cubicBezTo>
                    <a:pt x="52" y="28"/>
                    <a:pt x="51" y="29"/>
                    <a:pt x="50" y="31"/>
                  </a:cubicBezTo>
                  <a:cubicBezTo>
                    <a:pt x="47" y="33"/>
                    <a:pt x="46" y="37"/>
                    <a:pt x="44" y="40"/>
                  </a:cubicBezTo>
                  <a:cubicBezTo>
                    <a:pt x="42" y="39"/>
                    <a:pt x="39" y="38"/>
                    <a:pt x="36" y="37"/>
                  </a:cubicBezTo>
                  <a:cubicBezTo>
                    <a:pt x="36" y="36"/>
                    <a:pt x="34" y="35"/>
                    <a:pt x="31" y="35"/>
                  </a:cubicBezTo>
                  <a:cubicBezTo>
                    <a:pt x="32" y="35"/>
                    <a:pt x="32" y="36"/>
                    <a:pt x="32" y="36"/>
                  </a:cubicBezTo>
                  <a:cubicBezTo>
                    <a:pt x="29" y="36"/>
                    <a:pt x="28" y="37"/>
                    <a:pt x="27" y="39"/>
                  </a:cubicBezTo>
                  <a:cubicBezTo>
                    <a:pt x="26" y="39"/>
                    <a:pt x="23" y="42"/>
                    <a:pt x="23" y="43"/>
                  </a:cubicBezTo>
                  <a:cubicBezTo>
                    <a:pt x="22" y="45"/>
                    <a:pt x="22" y="48"/>
                    <a:pt x="22" y="50"/>
                  </a:cubicBezTo>
                  <a:cubicBezTo>
                    <a:pt x="22" y="52"/>
                    <a:pt x="21" y="53"/>
                    <a:pt x="20" y="55"/>
                  </a:cubicBezTo>
                  <a:cubicBezTo>
                    <a:pt x="19" y="55"/>
                    <a:pt x="17" y="55"/>
                    <a:pt x="16" y="55"/>
                  </a:cubicBezTo>
                  <a:cubicBezTo>
                    <a:pt x="18" y="59"/>
                    <a:pt x="17" y="62"/>
                    <a:pt x="16" y="65"/>
                  </a:cubicBezTo>
                  <a:cubicBezTo>
                    <a:pt x="16" y="68"/>
                    <a:pt x="16" y="71"/>
                    <a:pt x="15" y="74"/>
                  </a:cubicBezTo>
                  <a:cubicBezTo>
                    <a:pt x="12" y="74"/>
                    <a:pt x="9" y="73"/>
                    <a:pt x="7" y="74"/>
                  </a:cubicBezTo>
                  <a:cubicBezTo>
                    <a:pt x="6" y="79"/>
                    <a:pt x="6" y="85"/>
                    <a:pt x="6" y="90"/>
                  </a:cubicBezTo>
                  <a:cubicBezTo>
                    <a:pt x="6" y="94"/>
                    <a:pt x="5" y="96"/>
                    <a:pt x="4" y="99"/>
                  </a:cubicBezTo>
                  <a:cubicBezTo>
                    <a:pt x="2" y="102"/>
                    <a:pt x="2" y="104"/>
                    <a:pt x="2" y="107"/>
                  </a:cubicBezTo>
                  <a:cubicBezTo>
                    <a:pt x="2" y="107"/>
                    <a:pt x="2" y="107"/>
                    <a:pt x="1" y="107"/>
                  </a:cubicBezTo>
                  <a:cubicBezTo>
                    <a:pt x="3" y="110"/>
                    <a:pt x="4" y="113"/>
                    <a:pt x="4" y="115"/>
                  </a:cubicBezTo>
                  <a:cubicBezTo>
                    <a:pt x="4" y="116"/>
                    <a:pt x="4" y="118"/>
                    <a:pt x="3" y="120"/>
                  </a:cubicBezTo>
                  <a:cubicBezTo>
                    <a:pt x="2" y="121"/>
                    <a:pt x="0" y="122"/>
                    <a:pt x="1" y="124"/>
                  </a:cubicBezTo>
                  <a:cubicBezTo>
                    <a:pt x="4" y="126"/>
                    <a:pt x="7" y="125"/>
                    <a:pt x="11" y="126"/>
                  </a:cubicBezTo>
                  <a:cubicBezTo>
                    <a:pt x="13" y="126"/>
                    <a:pt x="13" y="127"/>
                    <a:pt x="15" y="128"/>
                  </a:cubicBezTo>
                  <a:cubicBezTo>
                    <a:pt x="16" y="129"/>
                    <a:pt x="18" y="128"/>
                    <a:pt x="20" y="128"/>
                  </a:cubicBezTo>
                  <a:cubicBezTo>
                    <a:pt x="23" y="128"/>
                    <a:pt x="28" y="126"/>
                    <a:pt x="30" y="128"/>
                  </a:cubicBezTo>
                  <a:cubicBezTo>
                    <a:pt x="30" y="128"/>
                    <a:pt x="30" y="128"/>
                    <a:pt x="30" y="128"/>
                  </a:cubicBezTo>
                  <a:cubicBezTo>
                    <a:pt x="31" y="128"/>
                    <a:pt x="31" y="127"/>
                    <a:pt x="31" y="127"/>
                  </a:cubicBezTo>
                  <a:cubicBezTo>
                    <a:pt x="32" y="125"/>
                    <a:pt x="31" y="122"/>
                    <a:pt x="33" y="121"/>
                  </a:cubicBezTo>
                  <a:cubicBezTo>
                    <a:pt x="35" y="121"/>
                    <a:pt x="38" y="125"/>
                    <a:pt x="39" y="126"/>
                  </a:cubicBezTo>
                  <a:cubicBezTo>
                    <a:pt x="40" y="128"/>
                    <a:pt x="42" y="130"/>
                    <a:pt x="45" y="130"/>
                  </a:cubicBezTo>
                  <a:cubicBezTo>
                    <a:pt x="49" y="131"/>
                    <a:pt x="48" y="127"/>
                    <a:pt x="48" y="124"/>
                  </a:cubicBezTo>
                  <a:cubicBezTo>
                    <a:pt x="51" y="124"/>
                    <a:pt x="57" y="123"/>
                    <a:pt x="60" y="125"/>
                  </a:cubicBezTo>
                  <a:cubicBezTo>
                    <a:pt x="62" y="126"/>
                    <a:pt x="63" y="132"/>
                    <a:pt x="65" y="132"/>
                  </a:cubicBezTo>
                  <a:cubicBezTo>
                    <a:pt x="65" y="127"/>
                    <a:pt x="73" y="127"/>
                    <a:pt x="77" y="129"/>
                  </a:cubicBezTo>
                  <a:cubicBezTo>
                    <a:pt x="81" y="130"/>
                    <a:pt x="84" y="134"/>
                    <a:pt x="86" y="138"/>
                  </a:cubicBezTo>
                  <a:cubicBezTo>
                    <a:pt x="92" y="138"/>
                    <a:pt x="96" y="118"/>
                    <a:pt x="97" y="114"/>
                  </a:cubicBezTo>
                  <a:cubicBezTo>
                    <a:pt x="98" y="112"/>
                    <a:pt x="98" y="110"/>
                    <a:pt x="98" y="108"/>
                  </a:cubicBezTo>
                  <a:cubicBezTo>
                    <a:pt x="99" y="106"/>
                    <a:pt x="100" y="105"/>
                    <a:pt x="101" y="103"/>
                  </a:cubicBezTo>
                  <a:cubicBezTo>
                    <a:pt x="102" y="101"/>
                    <a:pt x="102" y="99"/>
                    <a:pt x="104" y="97"/>
                  </a:cubicBezTo>
                  <a:cubicBezTo>
                    <a:pt x="104" y="95"/>
                    <a:pt x="105" y="96"/>
                    <a:pt x="105" y="94"/>
                  </a:cubicBezTo>
                  <a:cubicBezTo>
                    <a:pt x="106" y="93"/>
                    <a:pt x="105" y="92"/>
                    <a:pt x="105" y="91"/>
                  </a:cubicBezTo>
                  <a:cubicBezTo>
                    <a:pt x="105" y="89"/>
                    <a:pt x="106" y="88"/>
                    <a:pt x="107" y="86"/>
                  </a:cubicBezTo>
                  <a:cubicBezTo>
                    <a:pt x="108" y="83"/>
                    <a:pt x="107" y="82"/>
                    <a:pt x="110" y="81"/>
                  </a:cubicBezTo>
                  <a:cubicBezTo>
                    <a:pt x="112" y="80"/>
                    <a:pt x="114" y="81"/>
                    <a:pt x="115" y="78"/>
                  </a:cubicBezTo>
                  <a:cubicBezTo>
                    <a:pt x="116" y="76"/>
                    <a:pt x="115" y="74"/>
                    <a:pt x="115" y="72"/>
                  </a:cubicBezTo>
                  <a:cubicBezTo>
                    <a:pt x="117" y="71"/>
                    <a:pt x="119" y="70"/>
                    <a:pt x="120" y="68"/>
                  </a:cubicBezTo>
                  <a:cubicBezTo>
                    <a:pt x="120" y="67"/>
                    <a:pt x="120" y="65"/>
                    <a:pt x="120" y="63"/>
                  </a:cubicBezTo>
                  <a:cubicBezTo>
                    <a:pt x="121" y="59"/>
                    <a:pt x="123" y="60"/>
                    <a:pt x="125" y="57"/>
                  </a:cubicBezTo>
                  <a:cubicBezTo>
                    <a:pt x="127" y="55"/>
                    <a:pt x="126" y="51"/>
                    <a:pt x="127" y="48"/>
                  </a:cubicBezTo>
                  <a:cubicBezTo>
                    <a:pt x="129" y="44"/>
                    <a:pt x="129" y="44"/>
                    <a:pt x="129" y="44"/>
                  </a:cubicBezTo>
                  <a:cubicBezTo>
                    <a:pt x="129" y="43"/>
                    <a:pt x="130" y="41"/>
                    <a:pt x="129" y="39"/>
                  </a:cubicBezTo>
                  <a:cubicBezTo>
                    <a:pt x="126" y="38"/>
                    <a:pt x="125" y="38"/>
                    <a:pt x="123" y="37"/>
                  </a:cubicBezTo>
                  <a:cubicBezTo>
                    <a:pt x="122" y="36"/>
                    <a:pt x="119" y="34"/>
                    <a:pt x="118" y="34"/>
                  </a:cubicBezTo>
                  <a:cubicBezTo>
                    <a:pt x="118" y="31"/>
                    <a:pt x="117" y="26"/>
                    <a:pt x="118" y="24"/>
                  </a:cubicBezTo>
                  <a:cubicBezTo>
                    <a:pt x="119" y="22"/>
                    <a:pt x="120" y="22"/>
                    <a:pt x="121" y="21"/>
                  </a:cubicBezTo>
                  <a:cubicBezTo>
                    <a:pt x="121" y="21"/>
                    <a:pt x="121" y="20"/>
                    <a:pt x="121" y="18"/>
                  </a:cubicBezTo>
                  <a:cubicBezTo>
                    <a:pt x="117" y="18"/>
                    <a:pt x="114" y="16"/>
                    <a:pt x="110" y="16"/>
                  </a:cubicBezTo>
                  <a:cubicBezTo>
                    <a:pt x="109" y="11"/>
                    <a:pt x="110" y="7"/>
                    <a:pt x="110" y="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33" name="Freeform 26"/>
            <p:cNvSpPr>
              <a:spLocks/>
            </p:cNvSpPr>
            <p:nvPr/>
          </p:nvSpPr>
          <p:spPr bwMode="auto">
            <a:xfrm>
              <a:off x="9871076" y="-2193925"/>
              <a:ext cx="949325" cy="827088"/>
            </a:xfrm>
            <a:custGeom>
              <a:avLst/>
              <a:gdLst>
                <a:gd name="T0" fmla="*/ 397 w 408"/>
                <a:gd name="T1" fmla="*/ 87 h 355"/>
                <a:gd name="T2" fmla="*/ 372 w 408"/>
                <a:gd name="T3" fmla="*/ 81 h 355"/>
                <a:gd name="T4" fmla="*/ 336 w 408"/>
                <a:gd name="T5" fmla="*/ 83 h 355"/>
                <a:gd name="T6" fmla="*/ 330 w 408"/>
                <a:gd name="T7" fmla="*/ 71 h 355"/>
                <a:gd name="T8" fmla="*/ 346 w 408"/>
                <a:gd name="T9" fmla="*/ 51 h 355"/>
                <a:gd name="T10" fmla="*/ 317 w 408"/>
                <a:gd name="T11" fmla="*/ 46 h 355"/>
                <a:gd name="T12" fmla="*/ 313 w 408"/>
                <a:gd name="T13" fmla="*/ 30 h 355"/>
                <a:gd name="T14" fmla="*/ 310 w 408"/>
                <a:gd name="T15" fmla="*/ 11 h 355"/>
                <a:gd name="T16" fmla="*/ 296 w 408"/>
                <a:gd name="T17" fmla="*/ 6 h 355"/>
                <a:gd name="T18" fmla="*/ 268 w 408"/>
                <a:gd name="T19" fmla="*/ 28 h 355"/>
                <a:gd name="T20" fmla="*/ 245 w 408"/>
                <a:gd name="T21" fmla="*/ 36 h 355"/>
                <a:gd name="T22" fmla="*/ 197 w 408"/>
                <a:gd name="T23" fmla="*/ 31 h 355"/>
                <a:gd name="T24" fmla="*/ 163 w 408"/>
                <a:gd name="T25" fmla="*/ 55 h 355"/>
                <a:gd name="T26" fmla="*/ 141 w 408"/>
                <a:gd name="T27" fmla="*/ 79 h 355"/>
                <a:gd name="T28" fmla="*/ 108 w 408"/>
                <a:gd name="T29" fmla="*/ 93 h 355"/>
                <a:gd name="T30" fmla="*/ 93 w 408"/>
                <a:gd name="T31" fmla="*/ 114 h 355"/>
                <a:gd name="T32" fmla="*/ 73 w 408"/>
                <a:gd name="T33" fmla="*/ 134 h 355"/>
                <a:gd name="T34" fmla="*/ 44 w 408"/>
                <a:gd name="T35" fmla="*/ 152 h 355"/>
                <a:gd name="T36" fmla="*/ 30 w 408"/>
                <a:gd name="T37" fmla="*/ 163 h 355"/>
                <a:gd name="T38" fmla="*/ 3 w 408"/>
                <a:gd name="T39" fmla="*/ 176 h 355"/>
                <a:gd name="T40" fmla="*/ 28 w 408"/>
                <a:gd name="T41" fmla="*/ 185 h 355"/>
                <a:gd name="T42" fmla="*/ 37 w 408"/>
                <a:gd name="T43" fmla="*/ 203 h 355"/>
                <a:gd name="T44" fmla="*/ 32 w 408"/>
                <a:gd name="T45" fmla="*/ 233 h 355"/>
                <a:gd name="T46" fmla="*/ 48 w 408"/>
                <a:gd name="T47" fmla="*/ 232 h 355"/>
                <a:gd name="T48" fmla="*/ 74 w 408"/>
                <a:gd name="T49" fmla="*/ 223 h 355"/>
                <a:gd name="T50" fmla="*/ 111 w 408"/>
                <a:gd name="T51" fmla="*/ 226 h 355"/>
                <a:gd name="T52" fmla="*/ 141 w 408"/>
                <a:gd name="T53" fmla="*/ 219 h 355"/>
                <a:gd name="T54" fmla="*/ 160 w 408"/>
                <a:gd name="T55" fmla="*/ 205 h 355"/>
                <a:gd name="T56" fmla="*/ 176 w 408"/>
                <a:gd name="T57" fmla="*/ 185 h 355"/>
                <a:gd name="T58" fmla="*/ 181 w 408"/>
                <a:gd name="T59" fmla="*/ 167 h 355"/>
                <a:gd name="T60" fmla="*/ 204 w 408"/>
                <a:gd name="T61" fmla="*/ 165 h 355"/>
                <a:gd name="T62" fmla="*/ 227 w 408"/>
                <a:gd name="T63" fmla="*/ 154 h 355"/>
                <a:gd name="T64" fmla="*/ 236 w 408"/>
                <a:gd name="T65" fmla="*/ 149 h 355"/>
                <a:gd name="T66" fmla="*/ 252 w 408"/>
                <a:gd name="T67" fmla="*/ 143 h 355"/>
                <a:gd name="T68" fmla="*/ 270 w 408"/>
                <a:gd name="T69" fmla="*/ 136 h 355"/>
                <a:gd name="T70" fmla="*/ 304 w 408"/>
                <a:gd name="T71" fmla="*/ 129 h 355"/>
                <a:gd name="T72" fmla="*/ 300 w 408"/>
                <a:gd name="T73" fmla="*/ 159 h 355"/>
                <a:gd name="T74" fmla="*/ 311 w 408"/>
                <a:gd name="T75" fmla="*/ 175 h 355"/>
                <a:gd name="T76" fmla="*/ 275 w 408"/>
                <a:gd name="T77" fmla="*/ 189 h 355"/>
                <a:gd name="T78" fmla="*/ 262 w 408"/>
                <a:gd name="T79" fmla="*/ 204 h 355"/>
                <a:gd name="T80" fmla="*/ 243 w 408"/>
                <a:gd name="T81" fmla="*/ 214 h 355"/>
                <a:gd name="T82" fmla="*/ 206 w 408"/>
                <a:gd name="T83" fmla="*/ 244 h 355"/>
                <a:gd name="T84" fmla="*/ 196 w 408"/>
                <a:gd name="T85" fmla="*/ 249 h 355"/>
                <a:gd name="T86" fmla="*/ 175 w 408"/>
                <a:gd name="T87" fmla="*/ 288 h 355"/>
                <a:gd name="T88" fmla="*/ 152 w 408"/>
                <a:gd name="T89" fmla="*/ 300 h 355"/>
                <a:gd name="T90" fmla="*/ 130 w 408"/>
                <a:gd name="T91" fmla="*/ 329 h 355"/>
                <a:gd name="T92" fmla="*/ 145 w 408"/>
                <a:gd name="T93" fmla="*/ 352 h 355"/>
                <a:gd name="T94" fmla="*/ 168 w 408"/>
                <a:gd name="T95" fmla="*/ 331 h 355"/>
                <a:gd name="T96" fmla="*/ 192 w 408"/>
                <a:gd name="T97" fmla="*/ 332 h 355"/>
                <a:gd name="T98" fmla="*/ 212 w 408"/>
                <a:gd name="T99" fmla="*/ 322 h 355"/>
                <a:gd name="T100" fmla="*/ 231 w 408"/>
                <a:gd name="T101" fmla="*/ 325 h 355"/>
                <a:gd name="T102" fmla="*/ 245 w 408"/>
                <a:gd name="T103" fmla="*/ 312 h 355"/>
                <a:gd name="T104" fmla="*/ 259 w 408"/>
                <a:gd name="T105" fmla="*/ 281 h 355"/>
                <a:gd name="T106" fmla="*/ 254 w 408"/>
                <a:gd name="T107" fmla="*/ 254 h 355"/>
                <a:gd name="T108" fmla="*/ 275 w 408"/>
                <a:gd name="T109" fmla="*/ 228 h 355"/>
                <a:gd name="T110" fmla="*/ 307 w 408"/>
                <a:gd name="T111" fmla="*/ 199 h 355"/>
                <a:gd name="T112" fmla="*/ 341 w 408"/>
                <a:gd name="T113" fmla="*/ 174 h 355"/>
                <a:gd name="T114" fmla="*/ 363 w 408"/>
                <a:gd name="T115" fmla="*/ 165 h 355"/>
                <a:gd name="T116" fmla="*/ 387 w 408"/>
                <a:gd name="T117" fmla="*/ 181 h 355"/>
                <a:gd name="T118" fmla="*/ 385 w 408"/>
                <a:gd name="T119" fmla="*/ 164 h 355"/>
                <a:gd name="T120" fmla="*/ 383 w 408"/>
                <a:gd name="T121" fmla="*/ 134 h 355"/>
                <a:gd name="T122" fmla="*/ 408 w 408"/>
                <a:gd name="T123" fmla="*/ 10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8" h="355">
                  <a:moveTo>
                    <a:pt x="408" y="108"/>
                  </a:moveTo>
                  <a:cubicBezTo>
                    <a:pt x="408" y="105"/>
                    <a:pt x="405" y="105"/>
                    <a:pt x="404" y="102"/>
                  </a:cubicBezTo>
                  <a:cubicBezTo>
                    <a:pt x="403" y="101"/>
                    <a:pt x="404" y="98"/>
                    <a:pt x="404" y="97"/>
                  </a:cubicBezTo>
                  <a:cubicBezTo>
                    <a:pt x="404" y="93"/>
                    <a:pt x="404" y="93"/>
                    <a:pt x="401" y="91"/>
                  </a:cubicBezTo>
                  <a:cubicBezTo>
                    <a:pt x="399" y="90"/>
                    <a:pt x="397" y="89"/>
                    <a:pt x="397" y="87"/>
                  </a:cubicBezTo>
                  <a:cubicBezTo>
                    <a:pt x="396" y="86"/>
                    <a:pt x="395" y="86"/>
                    <a:pt x="394" y="85"/>
                  </a:cubicBezTo>
                  <a:cubicBezTo>
                    <a:pt x="393" y="84"/>
                    <a:pt x="392" y="82"/>
                    <a:pt x="391" y="82"/>
                  </a:cubicBezTo>
                  <a:cubicBezTo>
                    <a:pt x="389" y="81"/>
                    <a:pt x="384" y="81"/>
                    <a:pt x="382" y="82"/>
                  </a:cubicBezTo>
                  <a:cubicBezTo>
                    <a:pt x="380" y="82"/>
                    <a:pt x="379" y="85"/>
                    <a:pt x="376" y="84"/>
                  </a:cubicBezTo>
                  <a:cubicBezTo>
                    <a:pt x="374" y="84"/>
                    <a:pt x="374" y="82"/>
                    <a:pt x="372" y="81"/>
                  </a:cubicBezTo>
                  <a:cubicBezTo>
                    <a:pt x="370" y="81"/>
                    <a:pt x="370" y="82"/>
                    <a:pt x="369" y="82"/>
                  </a:cubicBezTo>
                  <a:cubicBezTo>
                    <a:pt x="365" y="83"/>
                    <a:pt x="363" y="84"/>
                    <a:pt x="360" y="81"/>
                  </a:cubicBezTo>
                  <a:cubicBezTo>
                    <a:pt x="357" y="80"/>
                    <a:pt x="354" y="77"/>
                    <a:pt x="351" y="76"/>
                  </a:cubicBezTo>
                  <a:cubicBezTo>
                    <a:pt x="349" y="76"/>
                    <a:pt x="345" y="78"/>
                    <a:pt x="343" y="79"/>
                  </a:cubicBezTo>
                  <a:cubicBezTo>
                    <a:pt x="341" y="80"/>
                    <a:pt x="338" y="82"/>
                    <a:pt x="336" y="83"/>
                  </a:cubicBezTo>
                  <a:cubicBezTo>
                    <a:pt x="334" y="84"/>
                    <a:pt x="336" y="86"/>
                    <a:pt x="335" y="88"/>
                  </a:cubicBezTo>
                  <a:cubicBezTo>
                    <a:pt x="333" y="88"/>
                    <a:pt x="332" y="87"/>
                    <a:pt x="331" y="87"/>
                  </a:cubicBezTo>
                  <a:cubicBezTo>
                    <a:pt x="329" y="87"/>
                    <a:pt x="327" y="87"/>
                    <a:pt x="325" y="87"/>
                  </a:cubicBezTo>
                  <a:cubicBezTo>
                    <a:pt x="324" y="82"/>
                    <a:pt x="331" y="82"/>
                    <a:pt x="330" y="79"/>
                  </a:cubicBezTo>
                  <a:cubicBezTo>
                    <a:pt x="327" y="78"/>
                    <a:pt x="329" y="72"/>
                    <a:pt x="330" y="71"/>
                  </a:cubicBezTo>
                  <a:cubicBezTo>
                    <a:pt x="332" y="71"/>
                    <a:pt x="333" y="69"/>
                    <a:pt x="334" y="67"/>
                  </a:cubicBezTo>
                  <a:cubicBezTo>
                    <a:pt x="337" y="65"/>
                    <a:pt x="335" y="66"/>
                    <a:pt x="335" y="63"/>
                  </a:cubicBezTo>
                  <a:cubicBezTo>
                    <a:pt x="335" y="58"/>
                    <a:pt x="341" y="58"/>
                    <a:pt x="343" y="55"/>
                  </a:cubicBezTo>
                  <a:cubicBezTo>
                    <a:pt x="343" y="55"/>
                    <a:pt x="343" y="54"/>
                    <a:pt x="343" y="53"/>
                  </a:cubicBezTo>
                  <a:cubicBezTo>
                    <a:pt x="344" y="52"/>
                    <a:pt x="345" y="53"/>
                    <a:pt x="346" y="51"/>
                  </a:cubicBezTo>
                  <a:cubicBezTo>
                    <a:pt x="346" y="50"/>
                    <a:pt x="340" y="47"/>
                    <a:pt x="339" y="45"/>
                  </a:cubicBezTo>
                  <a:cubicBezTo>
                    <a:pt x="337" y="43"/>
                    <a:pt x="335" y="40"/>
                    <a:pt x="334" y="38"/>
                  </a:cubicBezTo>
                  <a:cubicBezTo>
                    <a:pt x="333" y="36"/>
                    <a:pt x="334" y="33"/>
                    <a:pt x="333" y="31"/>
                  </a:cubicBezTo>
                  <a:cubicBezTo>
                    <a:pt x="326" y="31"/>
                    <a:pt x="319" y="34"/>
                    <a:pt x="318" y="41"/>
                  </a:cubicBezTo>
                  <a:cubicBezTo>
                    <a:pt x="318" y="43"/>
                    <a:pt x="319" y="45"/>
                    <a:pt x="317" y="46"/>
                  </a:cubicBezTo>
                  <a:cubicBezTo>
                    <a:pt x="315" y="47"/>
                    <a:pt x="314" y="46"/>
                    <a:pt x="314" y="44"/>
                  </a:cubicBezTo>
                  <a:cubicBezTo>
                    <a:pt x="313" y="41"/>
                    <a:pt x="315" y="39"/>
                    <a:pt x="314" y="36"/>
                  </a:cubicBezTo>
                  <a:cubicBezTo>
                    <a:pt x="312" y="35"/>
                    <a:pt x="310" y="35"/>
                    <a:pt x="308" y="35"/>
                  </a:cubicBezTo>
                  <a:cubicBezTo>
                    <a:pt x="308" y="33"/>
                    <a:pt x="310" y="32"/>
                    <a:pt x="310" y="30"/>
                  </a:cubicBezTo>
                  <a:cubicBezTo>
                    <a:pt x="311" y="31"/>
                    <a:pt x="312" y="30"/>
                    <a:pt x="313" y="30"/>
                  </a:cubicBezTo>
                  <a:cubicBezTo>
                    <a:pt x="313" y="29"/>
                    <a:pt x="317" y="22"/>
                    <a:pt x="319" y="22"/>
                  </a:cubicBezTo>
                  <a:cubicBezTo>
                    <a:pt x="320" y="21"/>
                    <a:pt x="322" y="23"/>
                    <a:pt x="323" y="21"/>
                  </a:cubicBezTo>
                  <a:cubicBezTo>
                    <a:pt x="324" y="19"/>
                    <a:pt x="322" y="17"/>
                    <a:pt x="323" y="16"/>
                  </a:cubicBezTo>
                  <a:cubicBezTo>
                    <a:pt x="320" y="15"/>
                    <a:pt x="319" y="16"/>
                    <a:pt x="317" y="16"/>
                  </a:cubicBezTo>
                  <a:cubicBezTo>
                    <a:pt x="313" y="17"/>
                    <a:pt x="312" y="14"/>
                    <a:pt x="310" y="11"/>
                  </a:cubicBezTo>
                  <a:cubicBezTo>
                    <a:pt x="309" y="10"/>
                    <a:pt x="310" y="10"/>
                    <a:pt x="309" y="9"/>
                  </a:cubicBezTo>
                  <a:cubicBezTo>
                    <a:pt x="307" y="7"/>
                    <a:pt x="305" y="7"/>
                    <a:pt x="304" y="6"/>
                  </a:cubicBezTo>
                  <a:cubicBezTo>
                    <a:pt x="303" y="4"/>
                    <a:pt x="303" y="1"/>
                    <a:pt x="300" y="0"/>
                  </a:cubicBezTo>
                  <a:cubicBezTo>
                    <a:pt x="300" y="3"/>
                    <a:pt x="299" y="2"/>
                    <a:pt x="298" y="3"/>
                  </a:cubicBezTo>
                  <a:cubicBezTo>
                    <a:pt x="297" y="4"/>
                    <a:pt x="297" y="5"/>
                    <a:pt x="296" y="6"/>
                  </a:cubicBezTo>
                  <a:cubicBezTo>
                    <a:pt x="295" y="7"/>
                    <a:pt x="294" y="7"/>
                    <a:pt x="293" y="8"/>
                  </a:cubicBezTo>
                  <a:cubicBezTo>
                    <a:pt x="290" y="10"/>
                    <a:pt x="286" y="12"/>
                    <a:pt x="282" y="14"/>
                  </a:cubicBezTo>
                  <a:cubicBezTo>
                    <a:pt x="278" y="16"/>
                    <a:pt x="274" y="18"/>
                    <a:pt x="271" y="21"/>
                  </a:cubicBezTo>
                  <a:cubicBezTo>
                    <a:pt x="269" y="22"/>
                    <a:pt x="266" y="24"/>
                    <a:pt x="266" y="25"/>
                  </a:cubicBezTo>
                  <a:cubicBezTo>
                    <a:pt x="266" y="26"/>
                    <a:pt x="267" y="27"/>
                    <a:pt x="268" y="28"/>
                  </a:cubicBezTo>
                  <a:cubicBezTo>
                    <a:pt x="268" y="29"/>
                    <a:pt x="268" y="30"/>
                    <a:pt x="268" y="31"/>
                  </a:cubicBezTo>
                  <a:cubicBezTo>
                    <a:pt x="266" y="31"/>
                    <a:pt x="265" y="31"/>
                    <a:pt x="264" y="31"/>
                  </a:cubicBezTo>
                  <a:cubicBezTo>
                    <a:pt x="265" y="33"/>
                    <a:pt x="265" y="36"/>
                    <a:pt x="263" y="38"/>
                  </a:cubicBezTo>
                  <a:cubicBezTo>
                    <a:pt x="261" y="40"/>
                    <a:pt x="258" y="40"/>
                    <a:pt x="256" y="40"/>
                  </a:cubicBezTo>
                  <a:cubicBezTo>
                    <a:pt x="252" y="40"/>
                    <a:pt x="249" y="38"/>
                    <a:pt x="245" y="36"/>
                  </a:cubicBezTo>
                  <a:cubicBezTo>
                    <a:pt x="242" y="34"/>
                    <a:pt x="240" y="33"/>
                    <a:pt x="236" y="33"/>
                  </a:cubicBezTo>
                  <a:cubicBezTo>
                    <a:pt x="233" y="33"/>
                    <a:pt x="230" y="34"/>
                    <a:pt x="227" y="34"/>
                  </a:cubicBezTo>
                  <a:cubicBezTo>
                    <a:pt x="223" y="34"/>
                    <a:pt x="220" y="34"/>
                    <a:pt x="216" y="31"/>
                  </a:cubicBezTo>
                  <a:cubicBezTo>
                    <a:pt x="212" y="28"/>
                    <a:pt x="207" y="23"/>
                    <a:pt x="201" y="23"/>
                  </a:cubicBezTo>
                  <a:cubicBezTo>
                    <a:pt x="201" y="27"/>
                    <a:pt x="201" y="29"/>
                    <a:pt x="197" y="31"/>
                  </a:cubicBezTo>
                  <a:cubicBezTo>
                    <a:pt x="194" y="32"/>
                    <a:pt x="190" y="32"/>
                    <a:pt x="187" y="33"/>
                  </a:cubicBezTo>
                  <a:cubicBezTo>
                    <a:pt x="183" y="34"/>
                    <a:pt x="182" y="38"/>
                    <a:pt x="179" y="40"/>
                  </a:cubicBezTo>
                  <a:cubicBezTo>
                    <a:pt x="176" y="42"/>
                    <a:pt x="174" y="44"/>
                    <a:pt x="173" y="47"/>
                  </a:cubicBezTo>
                  <a:cubicBezTo>
                    <a:pt x="173" y="48"/>
                    <a:pt x="171" y="54"/>
                    <a:pt x="170" y="54"/>
                  </a:cubicBezTo>
                  <a:cubicBezTo>
                    <a:pt x="168" y="54"/>
                    <a:pt x="164" y="54"/>
                    <a:pt x="163" y="55"/>
                  </a:cubicBezTo>
                  <a:cubicBezTo>
                    <a:pt x="162" y="56"/>
                    <a:pt x="165" y="58"/>
                    <a:pt x="165" y="60"/>
                  </a:cubicBezTo>
                  <a:cubicBezTo>
                    <a:pt x="164" y="62"/>
                    <a:pt x="157" y="65"/>
                    <a:pt x="156" y="65"/>
                  </a:cubicBezTo>
                  <a:cubicBezTo>
                    <a:pt x="156" y="68"/>
                    <a:pt x="151" y="70"/>
                    <a:pt x="149" y="72"/>
                  </a:cubicBezTo>
                  <a:cubicBezTo>
                    <a:pt x="148" y="73"/>
                    <a:pt x="147" y="73"/>
                    <a:pt x="146" y="74"/>
                  </a:cubicBezTo>
                  <a:cubicBezTo>
                    <a:pt x="144" y="76"/>
                    <a:pt x="143" y="78"/>
                    <a:pt x="141" y="79"/>
                  </a:cubicBezTo>
                  <a:cubicBezTo>
                    <a:pt x="139" y="79"/>
                    <a:pt x="136" y="78"/>
                    <a:pt x="134" y="79"/>
                  </a:cubicBezTo>
                  <a:cubicBezTo>
                    <a:pt x="132" y="79"/>
                    <a:pt x="131" y="80"/>
                    <a:pt x="129" y="80"/>
                  </a:cubicBezTo>
                  <a:cubicBezTo>
                    <a:pt x="126" y="82"/>
                    <a:pt x="123" y="83"/>
                    <a:pt x="119" y="84"/>
                  </a:cubicBezTo>
                  <a:cubicBezTo>
                    <a:pt x="116" y="86"/>
                    <a:pt x="113" y="84"/>
                    <a:pt x="110" y="85"/>
                  </a:cubicBezTo>
                  <a:cubicBezTo>
                    <a:pt x="107" y="86"/>
                    <a:pt x="108" y="90"/>
                    <a:pt x="108" y="93"/>
                  </a:cubicBezTo>
                  <a:cubicBezTo>
                    <a:pt x="107" y="97"/>
                    <a:pt x="107" y="99"/>
                    <a:pt x="105" y="102"/>
                  </a:cubicBezTo>
                  <a:cubicBezTo>
                    <a:pt x="105" y="104"/>
                    <a:pt x="104" y="105"/>
                    <a:pt x="103" y="106"/>
                  </a:cubicBezTo>
                  <a:cubicBezTo>
                    <a:pt x="102" y="107"/>
                    <a:pt x="101" y="108"/>
                    <a:pt x="100" y="109"/>
                  </a:cubicBezTo>
                  <a:cubicBezTo>
                    <a:pt x="99" y="110"/>
                    <a:pt x="99" y="111"/>
                    <a:pt x="98" y="112"/>
                  </a:cubicBezTo>
                  <a:cubicBezTo>
                    <a:pt x="97" y="113"/>
                    <a:pt x="94" y="113"/>
                    <a:pt x="93" y="114"/>
                  </a:cubicBezTo>
                  <a:cubicBezTo>
                    <a:pt x="92" y="116"/>
                    <a:pt x="92" y="117"/>
                    <a:pt x="90" y="118"/>
                  </a:cubicBezTo>
                  <a:cubicBezTo>
                    <a:pt x="89" y="119"/>
                    <a:pt x="88" y="120"/>
                    <a:pt x="87" y="120"/>
                  </a:cubicBezTo>
                  <a:cubicBezTo>
                    <a:pt x="84" y="122"/>
                    <a:pt x="79" y="122"/>
                    <a:pt x="78" y="125"/>
                  </a:cubicBezTo>
                  <a:cubicBezTo>
                    <a:pt x="77" y="126"/>
                    <a:pt x="78" y="127"/>
                    <a:pt x="76" y="129"/>
                  </a:cubicBezTo>
                  <a:cubicBezTo>
                    <a:pt x="75" y="131"/>
                    <a:pt x="72" y="131"/>
                    <a:pt x="73" y="134"/>
                  </a:cubicBezTo>
                  <a:cubicBezTo>
                    <a:pt x="74" y="135"/>
                    <a:pt x="77" y="135"/>
                    <a:pt x="78" y="137"/>
                  </a:cubicBezTo>
                  <a:cubicBezTo>
                    <a:pt x="83" y="144"/>
                    <a:pt x="63" y="146"/>
                    <a:pt x="64" y="152"/>
                  </a:cubicBezTo>
                  <a:cubicBezTo>
                    <a:pt x="62" y="154"/>
                    <a:pt x="57" y="151"/>
                    <a:pt x="54" y="153"/>
                  </a:cubicBezTo>
                  <a:cubicBezTo>
                    <a:pt x="51" y="155"/>
                    <a:pt x="50" y="158"/>
                    <a:pt x="49" y="152"/>
                  </a:cubicBezTo>
                  <a:cubicBezTo>
                    <a:pt x="47" y="152"/>
                    <a:pt x="46" y="152"/>
                    <a:pt x="44" y="152"/>
                  </a:cubicBezTo>
                  <a:cubicBezTo>
                    <a:pt x="45" y="152"/>
                    <a:pt x="45" y="152"/>
                    <a:pt x="45" y="152"/>
                  </a:cubicBezTo>
                  <a:cubicBezTo>
                    <a:pt x="45" y="153"/>
                    <a:pt x="45" y="155"/>
                    <a:pt x="45" y="156"/>
                  </a:cubicBezTo>
                  <a:cubicBezTo>
                    <a:pt x="42" y="156"/>
                    <a:pt x="39" y="156"/>
                    <a:pt x="36" y="157"/>
                  </a:cubicBezTo>
                  <a:cubicBezTo>
                    <a:pt x="35" y="158"/>
                    <a:pt x="34" y="158"/>
                    <a:pt x="32" y="159"/>
                  </a:cubicBezTo>
                  <a:cubicBezTo>
                    <a:pt x="31" y="161"/>
                    <a:pt x="31" y="162"/>
                    <a:pt x="30" y="163"/>
                  </a:cubicBezTo>
                  <a:cubicBezTo>
                    <a:pt x="28" y="164"/>
                    <a:pt x="27" y="164"/>
                    <a:pt x="25" y="164"/>
                  </a:cubicBezTo>
                  <a:cubicBezTo>
                    <a:pt x="22" y="163"/>
                    <a:pt x="18" y="162"/>
                    <a:pt x="15" y="162"/>
                  </a:cubicBezTo>
                  <a:cubicBezTo>
                    <a:pt x="11" y="161"/>
                    <a:pt x="7" y="161"/>
                    <a:pt x="3" y="161"/>
                  </a:cubicBezTo>
                  <a:cubicBezTo>
                    <a:pt x="3" y="164"/>
                    <a:pt x="4" y="170"/>
                    <a:pt x="0" y="170"/>
                  </a:cubicBezTo>
                  <a:cubicBezTo>
                    <a:pt x="0" y="172"/>
                    <a:pt x="2" y="174"/>
                    <a:pt x="3" y="176"/>
                  </a:cubicBezTo>
                  <a:cubicBezTo>
                    <a:pt x="3" y="177"/>
                    <a:pt x="3" y="180"/>
                    <a:pt x="4" y="181"/>
                  </a:cubicBezTo>
                  <a:cubicBezTo>
                    <a:pt x="5" y="183"/>
                    <a:pt x="8" y="184"/>
                    <a:pt x="10" y="184"/>
                  </a:cubicBezTo>
                  <a:cubicBezTo>
                    <a:pt x="13" y="186"/>
                    <a:pt x="12" y="187"/>
                    <a:pt x="14" y="190"/>
                  </a:cubicBezTo>
                  <a:cubicBezTo>
                    <a:pt x="16" y="187"/>
                    <a:pt x="18" y="187"/>
                    <a:pt x="21" y="187"/>
                  </a:cubicBezTo>
                  <a:cubicBezTo>
                    <a:pt x="25" y="187"/>
                    <a:pt x="26" y="186"/>
                    <a:pt x="28" y="185"/>
                  </a:cubicBezTo>
                  <a:cubicBezTo>
                    <a:pt x="32" y="183"/>
                    <a:pt x="32" y="185"/>
                    <a:pt x="34" y="188"/>
                  </a:cubicBezTo>
                  <a:cubicBezTo>
                    <a:pt x="35" y="189"/>
                    <a:pt x="36" y="191"/>
                    <a:pt x="38" y="193"/>
                  </a:cubicBezTo>
                  <a:cubicBezTo>
                    <a:pt x="39" y="194"/>
                    <a:pt x="41" y="196"/>
                    <a:pt x="40" y="197"/>
                  </a:cubicBezTo>
                  <a:cubicBezTo>
                    <a:pt x="40" y="198"/>
                    <a:pt x="38" y="198"/>
                    <a:pt x="37" y="199"/>
                  </a:cubicBezTo>
                  <a:cubicBezTo>
                    <a:pt x="37" y="200"/>
                    <a:pt x="37" y="202"/>
                    <a:pt x="37" y="203"/>
                  </a:cubicBezTo>
                  <a:cubicBezTo>
                    <a:pt x="36" y="204"/>
                    <a:pt x="34" y="204"/>
                    <a:pt x="33" y="205"/>
                  </a:cubicBezTo>
                  <a:cubicBezTo>
                    <a:pt x="33" y="206"/>
                    <a:pt x="32" y="210"/>
                    <a:pt x="32" y="212"/>
                  </a:cubicBezTo>
                  <a:cubicBezTo>
                    <a:pt x="33" y="214"/>
                    <a:pt x="38" y="217"/>
                    <a:pt x="40" y="217"/>
                  </a:cubicBezTo>
                  <a:cubicBezTo>
                    <a:pt x="40" y="222"/>
                    <a:pt x="43" y="225"/>
                    <a:pt x="42" y="230"/>
                  </a:cubicBezTo>
                  <a:cubicBezTo>
                    <a:pt x="41" y="233"/>
                    <a:pt x="36" y="233"/>
                    <a:pt x="32" y="233"/>
                  </a:cubicBezTo>
                  <a:cubicBezTo>
                    <a:pt x="32" y="233"/>
                    <a:pt x="32" y="232"/>
                    <a:pt x="32" y="232"/>
                  </a:cubicBezTo>
                  <a:cubicBezTo>
                    <a:pt x="32" y="231"/>
                    <a:pt x="30" y="231"/>
                    <a:pt x="29" y="231"/>
                  </a:cubicBezTo>
                  <a:cubicBezTo>
                    <a:pt x="30" y="232"/>
                    <a:pt x="32" y="233"/>
                    <a:pt x="33" y="233"/>
                  </a:cubicBezTo>
                  <a:cubicBezTo>
                    <a:pt x="36" y="234"/>
                    <a:pt x="39" y="234"/>
                    <a:pt x="42" y="233"/>
                  </a:cubicBezTo>
                  <a:cubicBezTo>
                    <a:pt x="44" y="232"/>
                    <a:pt x="46" y="232"/>
                    <a:pt x="48" y="232"/>
                  </a:cubicBezTo>
                  <a:cubicBezTo>
                    <a:pt x="49" y="231"/>
                    <a:pt x="51" y="231"/>
                    <a:pt x="52" y="231"/>
                  </a:cubicBezTo>
                  <a:cubicBezTo>
                    <a:pt x="54" y="231"/>
                    <a:pt x="55" y="230"/>
                    <a:pt x="57" y="229"/>
                  </a:cubicBezTo>
                  <a:cubicBezTo>
                    <a:pt x="59" y="228"/>
                    <a:pt x="61" y="228"/>
                    <a:pt x="63" y="228"/>
                  </a:cubicBezTo>
                  <a:cubicBezTo>
                    <a:pt x="66" y="228"/>
                    <a:pt x="68" y="226"/>
                    <a:pt x="71" y="225"/>
                  </a:cubicBezTo>
                  <a:cubicBezTo>
                    <a:pt x="72" y="224"/>
                    <a:pt x="73" y="223"/>
                    <a:pt x="74" y="223"/>
                  </a:cubicBezTo>
                  <a:cubicBezTo>
                    <a:pt x="75" y="223"/>
                    <a:pt x="76" y="223"/>
                    <a:pt x="77" y="223"/>
                  </a:cubicBezTo>
                  <a:cubicBezTo>
                    <a:pt x="79" y="222"/>
                    <a:pt x="79" y="220"/>
                    <a:pt x="82" y="220"/>
                  </a:cubicBezTo>
                  <a:cubicBezTo>
                    <a:pt x="86" y="220"/>
                    <a:pt x="90" y="221"/>
                    <a:pt x="94" y="222"/>
                  </a:cubicBezTo>
                  <a:cubicBezTo>
                    <a:pt x="97" y="223"/>
                    <a:pt x="99" y="224"/>
                    <a:pt x="101" y="225"/>
                  </a:cubicBezTo>
                  <a:cubicBezTo>
                    <a:pt x="105" y="227"/>
                    <a:pt x="107" y="226"/>
                    <a:pt x="111" y="226"/>
                  </a:cubicBezTo>
                  <a:cubicBezTo>
                    <a:pt x="113" y="226"/>
                    <a:pt x="116" y="226"/>
                    <a:pt x="118" y="224"/>
                  </a:cubicBezTo>
                  <a:cubicBezTo>
                    <a:pt x="121" y="221"/>
                    <a:pt x="125" y="221"/>
                    <a:pt x="130" y="222"/>
                  </a:cubicBezTo>
                  <a:cubicBezTo>
                    <a:pt x="132" y="222"/>
                    <a:pt x="134" y="222"/>
                    <a:pt x="136" y="221"/>
                  </a:cubicBezTo>
                  <a:cubicBezTo>
                    <a:pt x="137" y="221"/>
                    <a:pt x="137" y="220"/>
                    <a:pt x="138" y="220"/>
                  </a:cubicBezTo>
                  <a:cubicBezTo>
                    <a:pt x="139" y="219"/>
                    <a:pt x="140" y="219"/>
                    <a:pt x="141" y="219"/>
                  </a:cubicBezTo>
                  <a:cubicBezTo>
                    <a:pt x="144" y="219"/>
                    <a:pt x="146" y="220"/>
                    <a:pt x="148" y="219"/>
                  </a:cubicBezTo>
                  <a:cubicBezTo>
                    <a:pt x="150" y="219"/>
                    <a:pt x="152" y="218"/>
                    <a:pt x="153" y="216"/>
                  </a:cubicBezTo>
                  <a:cubicBezTo>
                    <a:pt x="154" y="215"/>
                    <a:pt x="155" y="213"/>
                    <a:pt x="156" y="212"/>
                  </a:cubicBezTo>
                  <a:cubicBezTo>
                    <a:pt x="157" y="210"/>
                    <a:pt x="158" y="210"/>
                    <a:pt x="161" y="210"/>
                  </a:cubicBezTo>
                  <a:cubicBezTo>
                    <a:pt x="161" y="208"/>
                    <a:pt x="160" y="207"/>
                    <a:pt x="160" y="205"/>
                  </a:cubicBezTo>
                  <a:cubicBezTo>
                    <a:pt x="160" y="203"/>
                    <a:pt x="161" y="201"/>
                    <a:pt x="162" y="200"/>
                  </a:cubicBezTo>
                  <a:cubicBezTo>
                    <a:pt x="164" y="197"/>
                    <a:pt x="166" y="195"/>
                    <a:pt x="169" y="192"/>
                  </a:cubicBezTo>
                  <a:cubicBezTo>
                    <a:pt x="169" y="192"/>
                    <a:pt x="170" y="191"/>
                    <a:pt x="171" y="190"/>
                  </a:cubicBezTo>
                  <a:cubicBezTo>
                    <a:pt x="171" y="190"/>
                    <a:pt x="172" y="189"/>
                    <a:pt x="172" y="189"/>
                  </a:cubicBezTo>
                  <a:cubicBezTo>
                    <a:pt x="174" y="187"/>
                    <a:pt x="175" y="186"/>
                    <a:pt x="176" y="185"/>
                  </a:cubicBezTo>
                  <a:cubicBezTo>
                    <a:pt x="178" y="184"/>
                    <a:pt x="179" y="183"/>
                    <a:pt x="180" y="182"/>
                  </a:cubicBezTo>
                  <a:cubicBezTo>
                    <a:pt x="181" y="180"/>
                    <a:pt x="182" y="178"/>
                    <a:pt x="184" y="178"/>
                  </a:cubicBezTo>
                  <a:cubicBezTo>
                    <a:pt x="184" y="178"/>
                    <a:pt x="184" y="178"/>
                    <a:pt x="185" y="177"/>
                  </a:cubicBezTo>
                  <a:cubicBezTo>
                    <a:pt x="185" y="175"/>
                    <a:pt x="185" y="170"/>
                    <a:pt x="183" y="168"/>
                  </a:cubicBezTo>
                  <a:cubicBezTo>
                    <a:pt x="182" y="168"/>
                    <a:pt x="182" y="168"/>
                    <a:pt x="181" y="167"/>
                  </a:cubicBezTo>
                  <a:cubicBezTo>
                    <a:pt x="181" y="166"/>
                    <a:pt x="182" y="165"/>
                    <a:pt x="182" y="164"/>
                  </a:cubicBezTo>
                  <a:cubicBezTo>
                    <a:pt x="184" y="164"/>
                    <a:pt x="187" y="165"/>
                    <a:pt x="188" y="166"/>
                  </a:cubicBezTo>
                  <a:cubicBezTo>
                    <a:pt x="190" y="167"/>
                    <a:pt x="192" y="169"/>
                    <a:pt x="194" y="169"/>
                  </a:cubicBezTo>
                  <a:cubicBezTo>
                    <a:pt x="196" y="169"/>
                    <a:pt x="197" y="167"/>
                    <a:pt x="199" y="167"/>
                  </a:cubicBezTo>
                  <a:cubicBezTo>
                    <a:pt x="201" y="166"/>
                    <a:pt x="204" y="167"/>
                    <a:pt x="204" y="165"/>
                  </a:cubicBezTo>
                  <a:cubicBezTo>
                    <a:pt x="207" y="164"/>
                    <a:pt x="208" y="165"/>
                    <a:pt x="210" y="164"/>
                  </a:cubicBezTo>
                  <a:cubicBezTo>
                    <a:pt x="212" y="162"/>
                    <a:pt x="215" y="161"/>
                    <a:pt x="216" y="160"/>
                  </a:cubicBezTo>
                  <a:cubicBezTo>
                    <a:pt x="218" y="159"/>
                    <a:pt x="220" y="159"/>
                    <a:pt x="222" y="157"/>
                  </a:cubicBezTo>
                  <a:cubicBezTo>
                    <a:pt x="223" y="156"/>
                    <a:pt x="223" y="155"/>
                    <a:pt x="225" y="155"/>
                  </a:cubicBezTo>
                  <a:cubicBezTo>
                    <a:pt x="225" y="154"/>
                    <a:pt x="226" y="154"/>
                    <a:pt x="227" y="154"/>
                  </a:cubicBezTo>
                  <a:cubicBezTo>
                    <a:pt x="227" y="154"/>
                    <a:pt x="227" y="153"/>
                    <a:pt x="228" y="154"/>
                  </a:cubicBezTo>
                  <a:cubicBezTo>
                    <a:pt x="228" y="153"/>
                    <a:pt x="228" y="153"/>
                    <a:pt x="228" y="153"/>
                  </a:cubicBezTo>
                  <a:cubicBezTo>
                    <a:pt x="229" y="152"/>
                    <a:pt x="229" y="152"/>
                    <a:pt x="230" y="152"/>
                  </a:cubicBezTo>
                  <a:cubicBezTo>
                    <a:pt x="231" y="151"/>
                    <a:pt x="233" y="151"/>
                    <a:pt x="233" y="151"/>
                  </a:cubicBezTo>
                  <a:cubicBezTo>
                    <a:pt x="234" y="150"/>
                    <a:pt x="235" y="150"/>
                    <a:pt x="236" y="149"/>
                  </a:cubicBezTo>
                  <a:cubicBezTo>
                    <a:pt x="237" y="149"/>
                    <a:pt x="237" y="149"/>
                    <a:pt x="238" y="148"/>
                  </a:cubicBezTo>
                  <a:cubicBezTo>
                    <a:pt x="240" y="146"/>
                    <a:pt x="242" y="147"/>
                    <a:pt x="244" y="146"/>
                  </a:cubicBezTo>
                  <a:cubicBezTo>
                    <a:pt x="245" y="146"/>
                    <a:pt x="246" y="145"/>
                    <a:pt x="247" y="144"/>
                  </a:cubicBezTo>
                  <a:cubicBezTo>
                    <a:pt x="247" y="144"/>
                    <a:pt x="249" y="144"/>
                    <a:pt x="249" y="144"/>
                  </a:cubicBezTo>
                  <a:cubicBezTo>
                    <a:pt x="251" y="144"/>
                    <a:pt x="251" y="144"/>
                    <a:pt x="252" y="143"/>
                  </a:cubicBezTo>
                  <a:cubicBezTo>
                    <a:pt x="253" y="142"/>
                    <a:pt x="253" y="141"/>
                    <a:pt x="254" y="140"/>
                  </a:cubicBezTo>
                  <a:cubicBezTo>
                    <a:pt x="255" y="140"/>
                    <a:pt x="256" y="141"/>
                    <a:pt x="257" y="140"/>
                  </a:cubicBezTo>
                  <a:cubicBezTo>
                    <a:pt x="258" y="140"/>
                    <a:pt x="257" y="139"/>
                    <a:pt x="258" y="138"/>
                  </a:cubicBezTo>
                  <a:cubicBezTo>
                    <a:pt x="260" y="138"/>
                    <a:pt x="263" y="138"/>
                    <a:pt x="264" y="137"/>
                  </a:cubicBezTo>
                  <a:cubicBezTo>
                    <a:pt x="266" y="137"/>
                    <a:pt x="269" y="137"/>
                    <a:pt x="270" y="136"/>
                  </a:cubicBezTo>
                  <a:cubicBezTo>
                    <a:pt x="272" y="135"/>
                    <a:pt x="273" y="133"/>
                    <a:pt x="275" y="133"/>
                  </a:cubicBezTo>
                  <a:cubicBezTo>
                    <a:pt x="278" y="133"/>
                    <a:pt x="278" y="133"/>
                    <a:pt x="280" y="131"/>
                  </a:cubicBezTo>
                  <a:cubicBezTo>
                    <a:pt x="282" y="128"/>
                    <a:pt x="283" y="129"/>
                    <a:pt x="286" y="129"/>
                  </a:cubicBezTo>
                  <a:cubicBezTo>
                    <a:pt x="288" y="129"/>
                    <a:pt x="290" y="128"/>
                    <a:pt x="292" y="128"/>
                  </a:cubicBezTo>
                  <a:cubicBezTo>
                    <a:pt x="295" y="128"/>
                    <a:pt x="302" y="126"/>
                    <a:pt x="304" y="129"/>
                  </a:cubicBezTo>
                  <a:cubicBezTo>
                    <a:pt x="304" y="130"/>
                    <a:pt x="302" y="132"/>
                    <a:pt x="301" y="134"/>
                  </a:cubicBezTo>
                  <a:cubicBezTo>
                    <a:pt x="300" y="135"/>
                    <a:pt x="299" y="136"/>
                    <a:pt x="298" y="137"/>
                  </a:cubicBezTo>
                  <a:cubicBezTo>
                    <a:pt x="297" y="137"/>
                    <a:pt x="296" y="138"/>
                    <a:pt x="295" y="139"/>
                  </a:cubicBezTo>
                  <a:cubicBezTo>
                    <a:pt x="294" y="140"/>
                    <a:pt x="294" y="144"/>
                    <a:pt x="294" y="146"/>
                  </a:cubicBezTo>
                  <a:cubicBezTo>
                    <a:pt x="294" y="152"/>
                    <a:pt x="294" y="157"/>
                    <a:pt x="300" y="159"/>
                  </a:cubicBezTo>
                  <a:cubicBezTo>
                    <a:pt x="300" y="162"/>
                    <a:pt x="299" y="164"/>
                    <a:pt x="300" y="166"/>
                  </a:cubicBezTo>
                  <a:cubicBezTo>
                    <a:pt x="301" y="167"/>
                    <a:pt x="302" y="169"/>
                    <a:pt x="302" y="171"/>
                  </a:cubicBezTo>
                  <a:cubicBezTo>
                    <a:pt x="304" y="171"/>
                    <a:pt x="305" y="171"/>
                    <a:pt x="306" y="171"/>
                  </a:cubicBezTo>
                  <a:cubicBezTo>
                    <a:pt x="308" y="170"/>
                    <a:pt x="308" y="168"/>
                    <a:pt x="309" y="168"/>
                  </a:cubicBezTo>
                  <a:cubicBezTo>
                    <a:pt x="312" y="167"/>
                    <a:pt x="311" y="173"/>
                    <a:pt x="311" y="175"/>
                  </a:cubicBezTo>
                  <a:cubicBezTo>
                    <a:pt x="310" y="179"/>
                    <a:pt x="305" y="183"/>
                    <a:pt x="300" y="182"/>
                  </a:cubicBezTo>
                  <a:cubicBezTo>
                    <a:pt x="300" y="184"/>
                    <a:pt x="296" y="184"/>
                    <a:pt x="295" y="184"/>
                  </a:cubicBezTo>
                  <a:cubicBezTo>
                    <a:pt x="293" y="185"/>
                    <a:pt x="292" y="186"/>
                    <a:pt x="291" y="186"/>
                  </a:cubicBezTo>
                  <a:cubicBezTo>
                    <a:pt x="288" y="187"/>
                    <a:pt x="281" y="187"/>
                    <a:pt x="280" y="185"/>
                  </a:cubicBezTo>
                  <a:cubicBezTo>
                    <a:pt x="277" y="185"/>
                    <a:pt x="276" y="185"/>
                    <a:pt x="275" y="189"/>
                  </a:cubicBezTo>
                  <a:cubicBezTo>
                    <a:pt x="275" y="190"/>
                    <a:pt x="275" y="193"/>
                    <a:pt x="274" y="194"/>
                  </a:cubicBezTo>
                  <a:cubicBezTo>
                    <a:pt x="274" y="196"/>
                    <a:pt x="270" y="196"/>
                    <a:pt x="269" y="197"/>
                  </a:cubicBezTo>
                  <a:cubicBezTo>
                    <a:pt x="268" y="198"/>
                    <a:pt x="266" y="201"/>
                    <a:pt x="265" y="201"/>
                  </a:cubicBezTo>
                  <a:cubicBezTo>
                    <a:pt x="264" y="202"/>
                    <a:pt x="265" y="202"/>
                    <a:pt x="266" y="202"/>
                  </a:cubicBezTo>
                  <a:cubicBezTo>
                    <a:pt x="265" y="203"/>
                    <a:pt x="263" y="203"/>
                    <a:pt x="262" y="204"/>
                  </a:cubicBezTo>
                  <a:cubicBezTo>
                    <a:pt x="261" y="204"/>
                    <a:pt x="259" y="204"/>
                    <a:pt x="257" y="204"/>
                  </a:cubicBezTo>
                  <a:cubicBezTo>
                    <a:pt x="255" y="205"/>
                    <a:pt x="255" y="206"/>
                    <a:pt x="254" y="207"/>
                  </a:cubicBezTo>
                  <a:cubicBezTo>
                    <a:pt x="253" y="209"/>
                    <a:pt x="251" y="210"/>
                    <a:pt x="250" y="211"/>
                  </a:cubicBezTo>
                  <a:cubicBezTo>
                    <a:pt x="249" y="212"/>
                    <a:pt x="248" y="213"/>
                    <a:pt x="247" y="214"/>
                  </a:cubicBezTo>
                  <a:cubicBezTo>
                    <a:pt x="245" y="214"/>
                    <a:pt x="244" y="214"/>
                    <a:pt x="243" y="214"/>
                  </a:cubicBezTo>
                  <a:cubicBezTo>
                    <a:pt x="241" y="215"/>
                    <a:pt x="238" y="215"/>
                    <a:pt x="236" y="216"/>
                  </a:cubicBezTo>
                  <a:cubicBezTo>
                    <a:pt x="235" y="217"/>
                    <a:pt x="236" y="219"/>
                    <a:pt x="235" y="221"/>
                  </a:cubicBezTo>
                  <a:cubicBezTo>
                    <a:pt x="233" y="221"/>
                    <a:pt x="232" y="224"/>
                    <a:pt x="231" y="226"/>
                  </a:cubicBezTo>
                  <a:cubicBezTo>
                    <a:pt x="229" y="228"/>
                    <a:pt x="227" y="229"/>
                    <a:pt x="225" y="230"/>
                  </a:cubicBezTo>
                  <a:cubicBezTo>
                    <a:pt x="218" y="234"/>
                    <a:pt x="209" y="236"/>
                    <a:pt x="206" y="244"/>
                  </a:cubicBezTo>
                  <a:cubicBezTo>
                    <a:pt x="205" y="246"/>
                    <a:pt x="205" y="248"/>
                    <a:pt x="204" y="250"/>
                  </a:cubicBezTo>
                  <a:cubicBezTo>
                    <a:pt x="204" y="252"/>
                    <a:pt x="201" y="253"/>
                    <a:pt x="200" y="255"/>
                  </a:cubicBezTo>
                  <a:cubicBezTo>
                    <a:pt x="199" y="256"/>
                    <a:pt x="199" y="256"/>
                    <a:pt x="198" y="257"/>
                  </a:cubicBezTo>
                  <a:cubicBezTo>
                    <a:pt x="197" y="257"/>
                    <a:pt x="196" y="256"/>
                    <a:pt x="196" y="255"/>
                  </a:cubicBezTo>
                  <a:cubicBezTo>
                    <a:pt x="195" y="254"/>
                    <a:pt x="196" y="251"/>
                    <a:pt x="196" y="249"/>
                  </a:cubicBezTo>
                  <a:cubicBezTo>
                    <a:pt x="195" y="249"/>
                    <a:pt x="192" y="250"/>
                    <a:pt x="191" y="250"/>
                  </a:cubicBezTo>
                  <a:cubicBezTo>
                    <a:pt x="188" y="254"/>
                    <a:pt x="189" y="260"/>
                    <a:pt x="187" y="264"/>
                  </a:cubicBezTo>
                  <a:cubicBezTo>
                    <a:pt x="185" y="266"/>
                    <a:pt x="183" y="266"/>
                    <a:pt x="181" y="268"/>
                  </a:cubicBezTo>
                  <a:cubicBezTo>
                    <a:pt x="181" y="268"/>
                    <a:pt x="174" y="281"/>
                    <a:pt x="174" y="280"/>
                  </a:cubicBezTo>
                  <a:cubicBezTo>
                    <a:pt x="176" y="284"/>
                    <a:pt x="179" y="284"/>
                    <a:pt x="175" y="288"/>
                  </a:cubicBezTo>
                  <a:cubicBezTo>
                    <a:pt x="172" y="291"/>
                    <a:pt x="172" y="290"/>
                    <a:pt x="173" y="294"/>
                  </a:cubicBezTo>
                  <a:cubicBezTo>
                    <a:pt x="175" y="300"/>
                    <a:pt x="173" y="306"/>
                    <a:pt x="166" y="306"/>
                  </a:cubicBezTo>
                  <a:cubicBezTo>
                    <a:pt x="163" y="306"/>
                    <a:pt x="162" y="306"/>
                    <a:pt x="161" y="303"/>
                  </a:cubicBezTo>
                  <a:cubicBezTo>
                    <a:pt x="160" y="302"/>
                    <a:pt x="158" y="299"/>
                    <a:pt x="160" y="297"/>
                  </a:cubicBezTo>
                  <a:cubicBezTo>
                    <a:pt x="158" y="299"/>
                    <a:pt x="155" y="299"/>
                    <a:pt x="152" y="300"/>
                  </a:cubicBezTo>
                  <a:cubicBezTo>
                    <a:pt x="151" y="302"/>
                    <a:pt x="152" y="304"/>
                    <a:pt x="154" y="305"/>
                  </a:cubicBezTo>
                  <a:cubicBezTo>
                    <a:pt x="152" y="310"/>
                    <a:pt x="146" y="310"/>
                    <a:pt x="143" y="314"/>
                  </a:cubicBezTo>
                  <a:cubicBezTo>
                    <a:pt x="141" y="316"/>
                    <a:pt x="143" y="318"/>
                    <a:pt x="142" y="320"/>
                  </a:cubicBezTo>
                  <a:cubicBezTo>
                    <a:pt x="141" y="322"/>
                    <a:pt x="139" y="321"/>
                    <a:pt x="139" y="325"/>
                  </a:cubicBezTo>
                  <a:cubicBezTo>
                    <a:pt x="137" y="325"/>
                    <a:pt x="132" y="327"/>
                    <a:pt x="130" y="329"/>
                  </a:cubicBezTo>
                  <a:cubicBezTo>
                    <a:pt x="129" y="331"/>
                    <a:pt x="130" y="330"/>
                    <a:pt x="131" y="332"/>
                  </a:cubicBezTo>
                  <a:cubicBezTo>
                    <a:pt x="131" y="332"/>
                    <a:pt x="133" y="335"/>
                    <a:pt x="134" y="335"/>
                  </a:cubicBezTo>
                  <a:cubicBezTo>
                    <a:pt x="138" y="338"/>
                    <a:pt x="140" y="334"/>
                    <a:pt x="140" y="341"/>
                  </a:cubicBezTo>
                  <a:cubicBezTo>
                    <a:pt x="140" y="344"/>
                    <a:pt x="139" y="347"/>
                    <a:pt x="140" y="350"/>
                  </a:cubicBezTo>
                  <a:cubicBezTo>
                    <a:pt x="143" y="350"/>
                    <a:pt x="145" y="351"/>
                    <a:pt x="145" y="352"/>
                  </a:cubicBezTo>
                  <a:cubicBezTo>
                    <a:pt x="148" y="353"/>
                    <a:pt x="151" y="354"/>
                    <a:pt x="153" y="355"/>
                  </a:cubicBezTo>
                  <a:cubicBezTo>
                    <a:pt x="155" y="352"/>
                    <a:pt x="156" y="348"/>
                    <a:pt x="159" y="346"/>
                  </a:cubicBezTo>
                  <a:cubicBezTo>
                    <a:pt x="160" y="344"/>
                    <a:pt x="161" y="343"/>
                    <a:pt x="163" y="341"/>
                  </a:cubicBezTo>
                  <a:cubicBezTo>
                    <a:pt x="165" y="338"/>
                    <a:pt x="164" y="335"/>
                    <a:pt x="160" y="335"/>
                  </a:cubicBezTo>
                  <a:cubicBezTo>
                    <a:pt x="161" y="332"/>
                    <a:pt x="165" y="332"/>
                    <a:pt x="168" y="331"/>
                  </a:cubicBezTo>
                  <a:cubicBezTo>
                    <a:pt x="170" y="330"/>
                    <a:pt x="172" y="329"/>
                    <a:pt x="176" y="330"/>
                  </a:cubicBezTo>
                  <a:cubicBezTo>
                    <a:pt x="178" y="330"/>
                    <a:pt x="180" y="330"/>
                    <a:pt x="183" y="330"/>
                  </a:cubicBezTo>
                  <a:cubicBezTo>
                    <a:pt x="184" y="331"/>
                    <a:pt x="185" y="332"/>
                    <a:pt x="186" y="331"/>
                  </a:cubicBezTo>
                  <a:cubicBezTo>
                    <a:pt x="187" y="331"/>
                    <a:pt x="189" y="330"/>
                    <a:pt x="189" y="330"/>
                  </a:cubicBezTo>
                  <a:cubicBezTo>
                    <a:pt x="191" y="330"/>
                    <a:pt x="191" y="331"/>
                    <a:pt x="192" y="332"/>
                  </a:cubicBezTo>
                  <a:cubicBezTo>
                    <a:pt x="193" y="332"/>
                    <a:pt x="194" y="331"/>
                    <a:pt x="195" y="331"/>
                  </a:cubicBezTo>
                  <a:cubicBezTo>
                    <a:pt x="198" y="330"/>
                    <a:pt x="199" y="329"/>
                    <a:pt x="202" y="329"/>
                  </a:cubicBezTo>
                  <a:cubicBezTo>
                    <a:pt x="204" y="329"/>
                    <a:pt x="207" y="329"/>
                    <a:pt x="209" y="328"/>
                  </a:cubicBezTo>
                  <a:cubicBezTo>
                    <a:pt x="210" y="327"/>
                    <a:pt x="209" y="326"/>
                    <a:pt x="210" y="324"/>
                  </a:cubicBezTo>
                  <a:cubicBezTo>
                    <a:pt x="210" y="323"/>
                    <a:pt x="211" y="323"/>
                    <a:pt x="212" y="322"/>
                  </a:cubicBezTo>
                  <a:cubicBezTo>
                    <a:pt x="212" y="321"/>
                    <a:pt x="216" y="315"/>
                    <a:pt x="216" y="316"/>
                  </a:cubicBezTo>
                  <a:cubicBezTo>
                    <a:pt x="217" y="316"/>
                    <a:pt x="218" y="317"/>
                    <a:pt x="219" y="317"/>
                  </a:cubicBezTo>
                  <a:cubicBezTo>
                    <a:pt x="219" y="322"/>
                    <a:pt x="218" y="326"/>
                    <a:pt x="219" y="331"/>
                  </a:cubicBezTo>
                  <a:cubicBezTo>
                    <a:pt x="223" y="331"/>
                    <a:pt x="226" y="333"/>
                    <a:pt x="230" y="333"/>
                  </a:cubicBezTo>
                  <a:cubicBezTo>
                    <a:pt x="231" y="330"/>
                    <a:pt x="231" y="325"/>
                    <a:pt x="231" y="325"/>
                  </a:cubicBezTo>
                  <a:cubicBezTo>
                    <a:pt x="233" y="324"/>
                    <a:pt x="235" y="324"/>
                    <a:pt x="237" y="324"/>
                  </a:cubicBezTo>
                  <a:cubicBezTo>
                    <a:pt x="239" y="323"/>
                    <a:pt x="238" y="322"/>
                    <a:pt x="239" y="320"/>
                  </a:cubicBezTo>
                  <a:cubicBezTo>
                    <a:pt x="240" y="318"/>
                    <a:pt x="243" y="317"/>
                    <a:pt x="244" y="316"/>
                  </a:cubicBezTo>
                  <a:cubicBezTo>
                    <a:pt x="245" y="315"/>
                    <a:pt x="245" y="316"/>
                    <a:pt x="245" y="315"/>
                  </a:cubicBezTo>
                  <a:cubicBezTo>
                    <a:pt x="246" y="314"/>
                    <a:pt x="245" y="312"/>
                    <a:pt x="245" y="312"/>
                  </a:cubicBezTo>
                  <a:cubicBezTo>
                    <a:pt x="247" y="311"/>
                    <a:pt x="247" y="309"/>
                    <a:pt x="248" y="308"/>
                  </a:cubicBezTo>
                  <a:cubicBezTo>
                    <a:pt x="248" y="306"/>
                    <a:pt x="249" y="305"/>
                    <a:pt x="250" y="303"/>
                  </a:cubicBezTo>
                  <a:cubicBezTo>
                    <a:pt x="253" y="301"/>
                    <a:pt x="256" y="301"/>
                    <a:pt x="256" y="297"/>
                  </a:cubicBezTo>
                  <a:cubicBezTo>
                    <a:pt x="255" y="293"/>
                    <a:pt x="252" y="292"/>
                    <a:pt x="254" y="288"/>
                  </a:cubicBezTo>
                  <a:cubicBezTo>
                    <a:pt x="255" y="285"/>
                    <a:pt x="257" y="284"/>
                    <a:pt x="259" y="281"/>
                  </a:cubicBezTo>
                  <a:cubicBezTo>
                    <a:pt x="261" y="279"/>
                    <a:pt x="261" y="276"/>
                    <a:pt x="261" y="273"/>
                  </a:cubicBezTo>
                  <a:cubicBezTo>
                    <a:pt x="258" y="273"/>
                    <a:pt x="259" y="270"/>
                    <a:pt x="259" y="268"/>
                  </a:cubicBezTo>
                  <a:cubicBezTo>
                    <a:pt x="259" y="266"/>
                    <a:pt x="258" y="265"/>
                    <a:pt x="257" y="264"/>
                  </a:cubicBezTo>
                  <a:cubicBezTo>
                    <a:pt x="257" y="263"/>
                    <a:pt x="257" y="262"/>
                    <a:pt x="256" y="261"/>
                  </a:cubicBezTo>
                  <a:cubicBezTo>
                    <a:pt x="256" y="258"/>
                    <a:pt x="254" y="257"/>
                    <a:pt x="254" y="254"/>
                  </a:cubicBezTo>
                  <a:cubicBezTo>
                    <a:pt x="254" y="248"/>
                    <a:pt x="254" y="247"/>
                    <a:pt x="257" y="242"/>
                  </a:cubicBezTo>
                  <a:cubicBezTo>
                    <a:pt x="258" y="241"/>
                    <a:pt x="258" y="240"/>
                    <a:pt x="259" y="239"/>
                  </a:cubicBezTo>
                  <a:cubicBezTo>
                    <a:pt x="260" y="237"/>
                    <a:pt x="262" y="235"/>
                    <a:pt x="263" y="233"/>
                  </a:cubicBezTo>
                  <a:cubicBezTo>
                    <a:pt x="265" y="231"/>
                    <a:pt x="267" y="229"/>
                    <a:pt x="270" y="229"/>
                  </a:cubicBezTo>
                  <a:cubicBezTo>
                    <a:pt x="272" y="228"/>
                    <a:pt x="274" y="229"/>
                    <a:pt x="275" y="228"/>
                  </a:cubicBezTo>
                  <a:cubicBezTo>
                    <a:pt x="276" y="224"/>
                    <a:pt x="280" y="221"/>
                    <a:pt x="282" y="217"/>
                  </a:cubicBezTo>
                  <a:cubicBezTo>
                    <a:pt x="283" y="215"/>
                    <a:pt x="286" y="213"/>
                    <a:pt x="288" y="212"/>
                  </a:cubicBezTo>
                  <a:cubicBezTo>
                    <a:pt x="290" y="212"/>
                    <a:pt x="290" y="212"/>
                    <a:pt x="292" y="211"/>
                  </a:cubicBezTo>
                  <a:cubicBezTo>
                    <a:pt x="293" y="211"/>
                    <a:pt x="294" y="210"/>
                    <a:pt x="295" y="210"/>
                  </a:cubicBezTo>
                  <a:cubicBezTo>
                    <a:pt x="300" y="206"/>
                    <a:pt x="301" y="199"/>
                    <a:pt x="307" y="199"/>
                  </a:cubicBezTo>
                  <a:cubicBezTo>
                    <a:pt x="311" y="198"/>
                    <a:pt x="311" y="197"/>
                    <a:pt x="313" y="193"/>
                  </a:cubicBezTo>
                  <a:cubicBezTo>
                    <a:pt x="315" y="188"/>
                    <a:pt x="320" y="181"/>
                    <a:pt x="325" y="178"/>
                  </a:cubicBezTo>
                  <a:cubicBezTo>
                    <a:pt x="326" y="177"/>
                    <a:pt x="328" y="177"/>
                    <a:pt x="330" y="176"/>
                  </a:cubicBezTo>
                  <a:cubicBezTo>
                    <a:pt x="332" y="175"/>
                    <a:pt x="334" y="175"/>
                    <a:pt x="337" y="174"/>
                  </a:cubicBezTo>
                  <a:cubicBezTo>
                    <a:pt x="338" y="174"/>
                    <a:pt x="339" y="174"/>
                    <a:pt x="341" y="174"/>
                  </a:cubicBezTo>
                  <a:cubicBezTo>
                    <a:pt x="342" y="174"/>
                    <a:pt x="343" y="172"/>
                    <a:pt x="345" y="172"/>
                  </a:cubicBezTo>
                  <a:cubicBezTo>
                    <a:pt x="347" y="171"/>
                    <a:pt x="350" y="171"/>
                    <a:pt x="353" y="170"/>
                  </a:cubicBezTo>
                  <a:cubicBezTo>
                    <a:pt x="355" y="169"/>
                    <a:pt x="354" y="166"/>
                    <a:pt x="356" y="164"/>
                  </a:cubicBezTo>
                  <a:cubicBezTo>
                    <a:pt x="357" y="165"/>
                    <a:pt x="358" y="167"/>
                    <a:pt x="360" y="167"/>
                  </a:cubicBezTo>
                  <a:cubicBezTo>
                    <a:pt x="362" y="168"/>
                    <a:pt x="361" y="166"/>
                    <a:pt x="363" y="165"/>
                  </a:cubicBezTo>
                  <a:cubicBezTo>
                    <a:pt x="365" y="164"/>
                    <a:pt x="368" y="164"/>
                    <a:pt x="370" y="165"/>
                  </a:cubicBezTo>
                  <a:cubicBezTo>
                    <a:pt x="371" y="166"/>
                    <a:pt x="371" y="167"/>
                    <a:pt x="372" y="168"/>
                  </a:cubicBezTo>
                  <a:cubicBezTo>
                    <a:pt x="373" y="168"/>
                    <a:pt x="375" y="169"/>
                    <a:pt x="376" y="169"/>
                  </a:cubicBezTo>
                  <a:cubicBezTo>
                    <a:pt x="377" y="171"/>
                    <a:pt x="376" y="174"/>
                    <a:pt x="376" y="177"/>
                  </a:cubicBezTo>
                  <a:cubicBezTo>
                    <a:pt x="381" y="177"/>
                    <a:pt x="384" y="179"/>
                    <a:pt x="387" y="181"/>
                  </a:cubicBezTo>
                  <a:cubicBezTo>
                    <a:pt x="389" y="181"/>
                    <a:pt x="392" y="184"/>
                    <a:pt x="393" y="183"/>
                  </a:cubicBezTo>
                  <a:cubicBezTo>
                    <a:pt x="395" y="183"/>
                    <a:pt x="395" y="180"/>
                    <a:pt x="397" y="180"/>
                  </a:cubicBezTo>
                  <a:cubicBezTo>
                    <a:pt x="397" y="177"/>
                    <a:pt x="393" y="173"/>
                    <a:pt x="391" y="171"/>
                  </a:cubicBezTo>
                  <a:cubicBezTo>
                    <a:pt x="390" y="169"/>
                    <a:pt x="389" y="168"/>
                    <a:pt x="388" y="167"/>
                  </a:cubicBezTo>
                  <a:cubicBezTo>
                    <a:pt x="388" y="166"/>
                    <a:pt x="385" y="164"/>
                    <a:pt x="385" y="164"/>
                  </a:cubicBezTo>
                  <a:cubicBezTo>
                    <a:pt x="384" y="163"/>
                    <a:pt x="383" y="162"/>
                    <a:pt x="382" y="161"/>
                  </a:cubicBezTo>
                  <a:cubicBezTo>
                    <a:pt x="382" y="160"/>
                    <a:pt x="382" y="159"/>
                    <a:pt x="381" y="158"/>
                  </a:cubicBezTo>
                  <a:cubicBezTo>
                    <a:pt x="380" y="158"/>
                    <a:pt x="378" y="157"/>
                    <a:pt x="378" y="157"/>
                  </a:cubicBezTo>
                  <a:cubicBezTo>
                    <a:pt x="377" y="154"/>
                    <a:pt x="372" y="139"/>
                    <a:pt x="378" y="140"/>
                  </a:cubicBezTo>
                  <a:cubicBezTo>
                    <a:pt x="379" y="138"/>
                    <a:pt x="381" y="134"/>
                    <a:pt x="383" y="134"/>
                  </a:cubicBezTo>
                  <a:cubicBezTo>
                    <a:pt x="385" y="130"/>
                    <a:pt x="394" y="127"/>
                    <a:pt x="393" y="121"/>
                  </a:cubicBezTo>
                  <a:cubicBezTo>
                    <a:pt x="395" y="119"/>
                    <a:pt x="396" y="118"/>
                    <a:pt x="399" y="118"/>
                  </a:cubicBezTo>
                  <a:cubicBezTo>
                    <a:pt x="402" y="118"/>
                    <a:pt x="404" y="118"/>
                    <a:pt x="406" y="118"/>
                  </a:cubicBezTo>
                  <a:cubicBezTo>
                    <a:pt x="407" y="115"/>
                    <a:pt x="406" y="111"/>
                    <a:pt x="407" y="108"/>
                  </a:cubicBezTo>
                  <a:cubicBezTo>
                    <a:pt x="407" y="108"/>
                    <a:pt x="408" y="108"/>
                    <a:pt x="408" y="10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34" name="Freeform 27"/>
            <p:cNvSpPr>
              <a:spLocks/>
            </p:cNvSpPr>
            <p:nvPr/>
          </p:nvSpPr>
          <p:spPr bwMode="auto">
            <a:xfrm>
              <a:off x="9583738" y="-1498600"/>
              <a:ext cx="508000" cy="176213"/>
            </a:xfrm>
            <a:custGeom>
              <a:avLst/>
              <a:gdLst>
                <a:gd name="T0" fmla="*/ 217 w 218"/>
                <a:gd name="T1" fmla="*/ 63 h 76"/>
                <a:gd name="T2" fmla="*/ 205 w 218"/>
                <a:gd name="T3" fmla="*/ 45 h 76"/>
                <a:gd name="T4" fmla="*/ 199 w 218"/>
                <a:gd name="T5" fmla="*/ 32 h 76"/>
                <a:gd name="T6" fmla="*/ 182 w 218"/>
                <a:gd name="T7" fmla="*/ 26 h 76"/>
                <a:gd name="T8" fmla="*/ 173 w 218"/>
                <a:gd name="T9" fmla="*/ 19 h 76"/>
                <a:gd name="T10" fmla="*/ 174 w 218"/>
                <a:gd name="T11" fmla="*/ 6 h 76"/>
                <a:gd name="T12" fmla="*/ 168 w 218"/>
                <a:gd name="T13" fmla="*/ 3 h 76"/>
                <a:gd name="T14" fmla="*/ 144 w 218"/>
                <a:gd name="T15" fmla="*/ 2 h 76"/>
                <a:gd name="T16" fmla="*/ 139 w 218"/>
                <a:gd name="T17" fmla="*/ 16 h 76"/>
                <a:gd name="T18" fmla="*/ 129 w 218"/>
                <a:gd name="T19" fmla="*/ 8 h 76"/>
                <a:gd name="T20" fmla="*/ 123 w 218"/>
                <a:gd name="T21" fmla="*/ 20 h 76"/>
                <a:gd name="T22" fmla="*/ 110 w 218"/>
                <a:gd name="T23" fmla="*/ 26 h 76"/>
                <a:gd name="T24" fmla="*/ 101 w 218"/>
                <a:gd name="T25" fmla="*/ 28 h 76"/>
                <a:gd name="T26" fmla="*/ 96 w 218"/>
                <a:gd name="T27" fmla="*/ 21 h 76"/>
                <a:gd name="T28" fmla="*/ 89 w 218"/>
                <a:gd name="T29" fmla="*/ 19 h 76"/>
                <a:gd name="T30" fmla="*/ 73 w 218"/>
                <a:gd name="T31" fmla="*/ 15 h 76"/>
                <a:gd name="T32" fmla="*/ 55 w 218"/>
                <a:gd name="T33" fmla="*/ 15 h 76"/>
                <a:gd name="T34" fmla="*/ 41 w 218"/>
                <a:gd name="T35" fmla="*/ 13 h 76"/>
                <a:gd name="T36" fmla="*/ 15 w 218"/>
                <a:gd name="T37" fmla="*/ 18 h 76"/>
                <a:gd name="T38" fmla="*/ 5 w 218"/>
                <a:gd name="T39" fmla="*/ 26 h 76"/>
                <a:gd name="T40" fmla="*/ 7 w 218"/>
                <a:gd name="T41" fmla="*/ 32 h 76"/>
                <a:gd name="T42" fmla="*/ 0 w 218"/>
                <a:gd name="T43" fmla="*/ 44 h 76"/>
                <a:gd name="T44" fmla="*/ 14 w 218"/>
                <a:gd name="T45" fmla="*/ 60 h 76"/>
                <a:gd name="T46" fmla="*/ 35 w 218"/>
                <a:gd name="T47" fmla="*/ 67 h 76"/>
                <a:gd name="T48" fmla="*/ 65 w 218"/>
                <a:gd name="T49" fmla="*/ 69 h 76"/>
                <a:gd name="T50" fmla="*/ 94 w 218"/>
                <a:gd name="T51" fmla="*/ 68 h 76"/>
                <a:gd name="T52" fmla="*/ 112 w 218"/>
                <a:gd name="T53" fmla="*/ 68 h 76"/>
                <a:gd name="T54" fmla="*/ 129 w 218"/>
                <a:gd name="T55" fmla="*/ 70 h 76"/>
                <a:gd name="T56" fmla="*/ 132 w 218"/>
                <a:gd name="T57" fmla="*/ 71 h 76"/>
                <a:gd name="T58" fmla="*/ 144 w 218"/>
                <a:gd name="T59" fmla="*/ 68 h 76"/>
                <a:gd name="T60" fmla="*/ 169 w 218"/>
                <a:gd name="T61" fmla="*/ 68 h 76"/>
                <a:gd name="T62" fmla="*/ 193 w 218"/>
                <a:gd name="T63" fmla="*/ 76 h 76"/>
                <a:gd name="T64" fmla="*/ 203 w 218"/>
                <a:gd name="T65" fmla="*/ 7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8" h="76">
                  <a:moveTo>
                    <a:pt x="212" y="64"/>
                  </a:moveTo>
                  <a:cubicBezTo>
                    <a:pt x="213" y="64"/>
                    <a:pt x="215" y="63"/>
                    <a:pt x="217" y="63"/>
                  </a:cubicBezTo>
                  <a:cubicBezTo>
                    <a:pt x="218" y="60"/>
                    <a:pt x="218" y="56"/>
                    <a:pt x="216" y="54"/>
                  </a:cubicBezTo>
                  <a:cubicBezTo>
                    <a:pt x="214" y="50"/>
                    <a:pt x="206" y="50"/>
                    <a:pt x="205" y="45"/>
                  </a:cubicBezTo>
                  <a:cubicBezTo>
                    <a:pt x="204" y="43"/>
                    <a:pt x="205" y="34"/>
                    <a:pt x="208" y="33"/>
                  </a:cubicBezTo>
                  <a:cubicBezTo>
                    <a:pt x="205" y="34"/>
                    <a:pt x="201" y="33"/>
                    <a:pt x="199" y="32"/>
                  </a:cubicBezTo>
                  <a:cubicBezTo>
                    <a:pt x="195" y="30"/>
                    <a:pt x="196" y="26"/>
                    <a:pt x="192" y="25"/>
                  </a:cubicBezTo>
                  <a:cubicBezTo>
                    <a:pt x="189" y="24"/>
                    <a:pt x="184" y="26"/>
                    <a:pt x="182" y="26"/>
                  </a:cubicBezTo>
                  <a:cubicBezTo>
                    <a:pt x="178" y="27"/>
                    <a:pt x="176" y="30"/>
                    <a:pt x="172" y="29"/>
                  </a:cubicBezTo>
                  <a:cubicBezTo>
                    <a:pt x="172" y="26"/>
                    <a:pt x="173" y="22"/>
                    <a:pt x="173" y="19"/>
                  </a:cubicBezTo>
                  <a:cubicBezTo>
                    <a:pt x="174" y="15"/>
                    <a:pt x="175" y="12"/>
                    <a:pt x="170" y="11"/>
                  </a:cubicBezTo>
                  <a:cubicBezTo>
                    <a:pt x="170" y="9"/>
                    <a:pt x="172" y="6"/>
                    <a:pt x="174" y="6"/>
                  </a:cubicBezTo>
                  <a:cubicBezTo>
                    <a:pt x="175" y="5"/>
                    <a:pt x="179" y="5"/>
                    <a:pt x="178" y="2"/>
                  </a:cubicBezTo>
                  <a:cubicBezTo>
                    <a:pt x="175" y="2"/>
                    <a:pt x="172" y="3"/>
                    <a:pt x="168" y="3"/>
                  </a:cubicBezTo>
                  <a:cubicBezTo>
                    <a:pt x="166" y="3"/>
                    <a:pt x="163" y="3"/>
                    <a:pt x="160" y="3"/>
                  </a:cubicBezTo>
                  <a:cubicBezTo>
                    <a:pt x="156" y="9"/>
                    <a:pt x="149" y="0"/>
                    <a:pt x="144" y="2"/>
                  </a:cubicBezTo>
                  <a:cubicBezTo>
                    <a:pt x="141" y="4"/>
                    <a:pt x="143" y="7"/>
                    <a:pt x="142" y="10"/>
                  </a:cubicBezTo>
                  <a:cubicBezTo>
                    <a:pt x="141" y="12"/>
                    <a:pt x="139" y="13"/>
                    <a:pt x="139" y="16"/>
                  </a:cubicBezTo>
                  <a:cubicBezTo>
                    <a:pt x="136" y="15"/>
                    <a:pt x="137" y="11"/>
                    <a:pt x="135" y="9"/>
                  </a:cubicBezTo>
                  <a:cubicBezTo>
                    <a:pt x="133" y="7"/>
                    <a:pt x="131" y="8"/>
                    <a:pt x="129" y="8"/>
                  </a:cubicBezTo>
                  <a:cubicBezTo>
                    <a:pt x="128" y="11"/>
                    <a:pt x="124" y="11"/>
                    <a:pt x="123" y="14"/>
                  </a:cubicBezTo>
                  <a:cubicBezTo>
                    <a:pt x="123" y="18"/>
                    <a:pt x="129" y="19"/>
                    <a:pt x="123" y="20"/>
                  </a:cubicBezTo>
                  <a:cubicBezTo>
                    <a:pt x="119" y="21"/>
                    <a:pt x="115" y="19"/>
                    <a:pt x="114" y="25"/>
                  </a:cubicBezTo>
                  <a:cubicBezTo>
                    <a:pt x="112" y="26"/>
                    <a:pt x="111" y="25"/>
                    <a:pt x="110" y="26"/>
                  </a:cubicBezTo>
                  <a:cubicBezTo>
                    <a:pt x="108" y="27"/>
                    <a:pt x="108" y="29"/>
                    <a:pt x="108" y="31"/>
                  </a:cubicBezTo>
                  <a:cubicBezTo>
                    <a:pt x="104" y="31"/>
                    <a:pt x="102" y="31"/>
                    <a:pt x="101" y="28"/>
                  </a:cubicBezTo>
                  <a:cubicBezTo>
                    <a:pt x="101" y="26"/>
                    <a:pt x="102" y="23"/>
                    <a:pt x="102" y="20"/>
                  </a:cubicBezTo>
                  <a:cubicBezTo>
                    <a:pt x="99" y="20"/>
                    <a:pt x="98" y="20"/>
                    <a:pt x="96" y="21"/>
                  </a:cubicBezTo>
                  <a:cubicBezTo>
                    <a:pt x="95" y="22"/>
                    <a:pt x="96" y="25"/>
                    <a:pt x="93" y="25"/>
                  </a:cubicBezTo>
                  <a:cubicBezTo>
                    <a:pt x="90" y="24"/>
                    <a:pt x="91" y="21"/>
                    <a:pt x="89" y="19"/>
                  </a:cubicBezTo>
                  <a:cubicBezTo>
                    <a:pt x="87" y="16"/>
                    <a:pt x="84" y="18"/>
                    <a:pt x="81" y="17"/>
                  </a:cubicBezTo>
                  <a:cubicBezTo>
                    <a:pt x="78" y="16"/>
                    <a:pt x="76" y="15"/>
                    <a:pt x="73" y="15"/>
                  </a:cubicBezTo>
                  <a:cubicBezTo>
                    <a:pt x="70" y="15"/>
                    <a:pt x="68" y="16"/>
                    <a:pt x="65" y="16"/>
                  </a:cubicBezTo>
                  <a:cubicBezTo>
                    <a:pt x="62" y="16"/>
                    <a:pt x="58" y="16"/>
                    <a:pt x="55" y="15"/>
                  </a:cubicBezTo>
                  <a:cubicBezTo>
                    <a:pt x="52" y="15"/>
                    <a:pt x="51" y="14"/>
                    <a:pt x="49" y="13"/>
                  </a:cubicBezTo>
                  <a:cubicBezTo>
                    <a:pt x="46" y="12"/>
                    <a:pt x="44" y="12"/>
                    <a:pt x="41" y="13"/>
                  </a:cubicBezTo>
                  <a:cubicBezTo>
                    <a:pt x="38" y="14"/>
                    <a:pt x="36" y="14"/>
                    <a:pt x="32" y="14"/>
                  </a:cubicBezTo>
                  <a:cubicBezTo>
                    <a:pt x="32" y="20"/>
                    <a:pt x="19" y="18"/>
                    <a:pt x="15" y="18"/>
                  </a:cubicBezTo>
                  <a:cubicBezTo>
                    <a:pt x="12" y="19"/>
                    <a:pt x="13" y="18"/>
                    <a:pt x="11" y="20"/>
                  </a:cubicBezTo>
                  <a:cubicBezTo>
                    <a:pt x="9" y="23"/>
                    <a:pt x="8" y="26"/>
                    <a:pt x="5" y="26"/>
                  </a:cubicBezTo>
                  <a:cubicBezTo>
                    <a:pt x="5" y="28"/>
                    <a:pt x="5" y="30"/>
                    <a:pt x="5" y="31"/>
                  </a:cubicBezTo>
                  <a:cubicBezTo>
                    <a:pt x="5" y="31"/>
                    <a:pt x="6" y="32"/>
                    <a:pt x="7" y="32"/>
                  </a:cubicBezTo>
                  <a:cubicBezTo>
                    <a:pt x="8" y="34"/>
                    <a:pt x="11" y="42"/>
                    <a:pt x="8" y="44"/>
                  </a:cubicBezTo>
                  <a:cubicBezTo>
                    <a:pt x="7" y="45"/>
                    <a:pt x="4" y="45"/>
                    <a:pt x="0" y="44"/>
                  </a:cubicBezTo>
                  <a:cubicBezTo>
                    <a:pt x="0" y="49"/>
                    <a:pt x="0" y="54"/>
                    <a:pt x="3" y="58"/>
                  </a:cubicBezTo>
                  <a:cubicBezTo>
                    <a:pt x="5" y="62"/>
                    <a:pt x="10" y="60"/>
                    <a:pt x="14" y="60"/>
                  </a:cubicBezTo>
                  <a:cubicBezTo>
                    <a:pt x="19" y="59"/>
                    <a:pt x="21" y="63"/>
                    <a:pt x="25" y="65"/>
                  </a:cubicBezTo>
                  <a:cubicBezTo>
                    <a:pt x="28" y="66"/>
                    <a:pt x="33" y="66"/>
                    <a:pt x="35" y="67"/>
                  </a:cubicBezTo>
                  <a:cubicBezTo>
                    <a:pt x="39" y="68"/>
                    <a:pt x="41" y="69"/>
                    <a:pt x="45" y="70"/>
                  </a:cubicBezTo>
                  <a:cubicBezTo>
                    <a:pt x="51" y="70"/>
                    <a:pt x="58" y="70"/>
                    <a:pt x="65" y="69"/>
                  </a:cubicBezTo>
                  <a:cubicBezTo>
                    <a:pt x="72" y="68"/>
                    <a:pt x="79" y="69"/>
                    <a:pt x="86" y="69"/>
                  </a:cubicBezTo>
                  <a:cubicBezTo>
                    <a:pt x="89" y="69"/>
                    <a:pt x="92" y="68"/>
                    <a:pt x="94" y="68"/>
                  </a:cubicBezTo>
                  <a:cubicBezTo>
                    <a:pt x="97" y="68"/>
                    <a:pt x="100" y="70"/>
                    <a:pt x="103" y="71"/>
                  </a:cubicBezTo>
                  <a:cubicBezTo>
                    <a:pt x="107" y="71"/>
                    <a:pt x="109" y="68"/>
                    <a:pt x="112" y="68"/>
                  </a:cubicBezTo>
                  <a:cubicBezTo>
                    <a:pt x="116" y="67"/>
                    <a:pt x="119" y="72"/>
                    <a:pt x="123" y="71"/>
                  </a:cubicBezTo>
                  <a:cubicBezTo>
                    <a:pt x="125" y="71"/>
                    <a:pt x="127" y="69"/>
                    <a:pt x="129" y="70"/>
                  </a:cubicBezTo>
                  <a:cubicBezTo>
                    <a:pt x="129" y="70"/>
                    <a:pt x="130" y="71"/>
                    <a:pt x="130" y="71"/>
                  </a:cubicBezTo>
                  <a:cubicBezTo>
                    <a:pt x="131" y="72"/>
                    <a:pt x="132" y="71"/>
                    <a:pt x="132" y="71"/>
                  </a:cubicBezTo>
                  <a:cubicBezTo>
                    <a:pt x="134" y="71"/>
                    <a:pt x="141" y="73"/>
                    <a:pt x="142" y="71"/>
                  </a:cubicBezTo>
                  <a:cubicBezTo>
                    <a:pt x="143" y="70"/>
                    <a:pt x="142" y="69"/>
                    <a:pt x="144" y="68"/>
                  </a:cubicBezTo>
                  <a:cubicBezTo>
                    <a:pt x="146" y="67"/>
                    <a:pt x="148" y="68"/>
                    <a:pt x="150" y="68"/>
                  </a:cubicBezTo>
                  <a:cubicBezTo>
                    <a:pt x="156" y="68"/>
                    <a:pt x="163" y="68"/>
                    <a:pt x="169" y="68"/>
                  </a:cubicBezTo>
                  <a:cubicBezTo>
                    <a:pt x="174" y="69"/>
                    <a:pt x="180" y="70"/>
                    <a:pt x="183" y="76"/>
                  </a:cubicBezTo>
                  <a:cubicBezTo>
                    <a:pt x="186" y="76"/>
                    <a:pt x="191" y="75"/>
                    <a:pt x="193" y="76"/>
                  </a:cubicBezTo>
                  <a:cubicBezTo>
                    <a:pt x="193" y="76"/>
                    <a:pt x="194" y="76"/>
                    <a:pt x="194" y="76"/>
                  </a:cubicBezTo>
                  <a:cubicBezTo>
                    <a:pt x="196" y="75"/>
                    <a:pt x="200" y="75"/>
                    <a:pt x="203" y="73"/>
                  </a:cubicBezTo>
                  <a:cubicBezTo>
                    <a:pt x="206" y="71"/>
                    <a:pt x="209" y="67"/>
                    <a:pt x="212" y="6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35" name="Freeform 28"/>
            <p:cNvSpPr>
              <a:spLocks/>
            </p:cNvSpPr>
            <p:nvPr/>
          </p:nvSpPr>
          <p:spPr bwMode="auto">
            <a:xfrm>
              <a:off x="10007601" y="-1223963"/>
              <a:ext cx="219075" cy="458788"/>
            </a:xfrm>
            <a:custGeom>
              <a:avLst/>
              <a:gdLst>
                <a:gd name="T0" fmla="*/ 65 w 94"/>
                <a:gd name="T1" fmla="*/ 27 h 197"/>
                <a:gd name="T2" fmla="*/ 51 w 94"/>
                <a:gd name="T3" fmla="*/ 23 h 197"/>
                <a:gd name="T4" fmla="*/ 54 w 94"/>
                <a:gd name="T5" fmla="*/ 14 h 197"/>
                <a:gd name="T6" fmla="*/ 44 w 94"/>
                <a:gd name="T7" fmla="*/ 6 h 197"/>
                <a:gd name="T8" fmla="*/ 30 w 94"/>
                <a:gd name="T9" fmla="*/ 0 h 197"/>
                <a:gd name="T10" fmla="*/ 23 w 94"/>
                <a:gd name="T11" fmla="*/ 14 h 197"/>
                <a:gd name="T12" fmla="*/ 19 w 94"/>
                <a:gd name="T13" fmla="*/ 19 h 197"/>
                <a:gd name="T14" fmla="*/ 9 w 94"/>
                <a:gd name="T15" fmla="*/ 29 h 197"/>
                <a:gd name="T16" fmla="*/ 0 w 94"/>
                <a:gd name="T17" fmla="*/ 21 h 197"/>
                <a:gd name="T18" fmla="*/ 4 w 94"/>
                <a:gd name="T19" fmla="*/ 34 h 197"/>
                <a:gd name="T20" fmla="*/ 5 w 94"/>
                <a:gd name="T21" fmla="*/ 47 h 197"/>
                <a:gd name="T22" fmla="*/ 4 w 94"/>
                <a:gd name="T23" fmla="*/ 59 h 197"/>
                <a:gd name="T24" fmla="*/ 10 w 94"/>
                <a:gd name="T25" fmla="*/ 75 h 197"/>
                <a:gd name="T26" fmla="*/ 15 w 94"/>
                <a:gd name="T27" fmla="*/ 87 h 197"/>
                <a:gd name="T28" fmla="*/ 14 w 94"/>
                <a:gd name="T29" fmla="*/ 109 h 197"/>
                <a:gd name="T30" fmla="*/ 18 w 94"/>
                <a:gd name="T31" fmla="*/ 125 h 197"/>
                <a:gd name="T32" fmla="*/ 26 w 94"/>
                <a:gd name="T33" fmla="*/ 140 h 197"/>
                <a:gd name="T34" fmla="*/ 29 w 94"/>
                <a:gd name="T35" fmla="*/ 149 h 197"/>
                <a:gd name="T36" fmla="*/ 33 w 94"/>
                <a:gd name="T37" fmla="*/ 162 h 197"/>
                <a:gd name="T38" fmla="*/ 37 w 94"/>
                <a:gd name="T39" fmla="*/ 190 h 197"/>
                <a:gd name="T40" fmla="*/ 42 w 94"/>
                <a:gd name="T41" fmla="*/ 187 h 197"/>
                <a:gd name="T42" fmla="*/ 47 w 94"/>
                <a:gd name="T43" fmla="*/ 183 h 197"/>
                <a:gd name="T44" fmla="*/ 54 w 94"/>
                <a:gd name="T45" fmla="*/ 192 h 197"/>
                <a:gd name="T46" fmla="*/ 63 w 94"/>
                <a:gd name="T47" fmla="*/ 196 h 197"/>
                <a:gd name="T48" fmla="*/ 70 w 94"/>
                <a:gd name="T49" fmla="*/ 185 h 197"/>
                <a:gd name="T50" fmla="*/ 79 w 94"/>
                <a:gd name="T51" fmla="*/ 179 h 197"/>
                <a:gd name="T52" fmla="*/ 81 w 94"/>
                <a:gd name="T53" fmla="*/ 175 h 197"/>
                <a:gd name="T54" fmla="*/ 81 w 94"/>
                <a:gd name="T55" fmla="*/ 159 h 197"/>
                <a:gd name="T56" fmla="*/ 76 w 94"/>
                <a:gd name="T57" fmla="*/ 147 h 197"/>
                <a:gd name="T58" fmla="*/ 76 w 94"/>
                <a:gd name="T59" fmla="*/ 125 h 197"/>
                <a:gd name="T60" fmla="*/ 70 w 94"/>
                <a:gd name="T61" fmla="*/ 116 h 197"/>
                <a:gd name="T62" fmla="*/ 81 w 94"/>
                <a:gd name="T63" fmla="*/ 117 h 197"/>
                <a:gd name="T64" fmla="*/ 89 w 94"/>
                <a:gd name="T65" fmla="*/ 107 h 197"/>
                <a:gd name="T66" fmla="*/ 93 w 94"/>
                <a:gd name="T67" fmla="*/ 93 h 197"/>
                <a:gd name="T68" fmla="*/ 91 w 94"/>
                <a:gd name="T69" fmla="*/ 60 h 197"/>
                <a:gd name="T70" fmla="*/ 83 w 94"/>
                <a:gd name="T71" fmla="*/ 41 h 197"/>
                <a:gd name="T72" fmla="*/ 80 w 94"/>
                <a:gd name="T73" fmla="*/ 32 h 197"/>
                <a:gd name="T74" fmla="*/ 80 w 94"/>
                <a:gd name="T75" fmla="*/ 2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 h="197">
                  <a:moveTo>
                    <a:pt x="70" y="27"/>
                  </a:moveTo>
                  <a:cubicBezTo>
                    <a:pt x="68" y="27"/>
                    <a:pt x="66" y="28"/>
                    <a:pt x="65" y="27"/>
                  </a:cubicBezTo>
                  <a:cubicBezTo>
                    <a:pt x="63" y="26"/>
                    <a:pt x="63" y="25"/>
                    <a:pt x="61" y="25"/>
                  </a:cubicBezTo>
                  <a:cubicBezTo>
                    <a:pt x="57" y="24"/>
                    <a:pt x="54" y="25"/>
                    <a:pt x="51" y="23"/>
                  </a:cubicBezTo>
                  <a:cubicBezTo>
                    <a:pt x="50" y="21"/>
                    <a:pt x="52" y="20"/>
                    <a:pt x="53" y="19"/>
                  </a:cubicBezTo>
                  <a:cubicBezTo>
                    <a:pt x="54" y="17"/>
                    <a:pt x="54" y="15"/>
                    <a:pt x="54" y="14"/>
                  </a:cubicBezTo>
                  <a:cubicBezTo>
                    <a:pt x="54" y="12"/>
                    <a:pt x="53" y="9"/>
                    <a:pt x="51" y="6"/>
                  </a:cubicBezTo>
                  <a:cubicBezTo>
                    <a:pt x="49" y="7"/>
                    <a:pt x="46" y="5"/>
                    <a:pt x="44" y="6"/>
                  </a:cubicBezTo>
                  <a:cubicBezTo>
                    <a:pt x="42" y="6"/>
                    <a:pt x="40" y="9"/>
                    <a:pt x="37" y="9"/>
                  </a:cubicBezTo>
                  <a:cubicBezTo>
                    <a:pt x="36" y="5"/>
                    <a:pt x="31" y="3"/>
                    <a:pt x="30" y="0"/>
                  </a:cubicBezTo>
                  <a:cubicBezTo>
                    <a:pt x="30" y="3"/>
                    <a:pt x="30" y="8"/>
                    <a:pt x="27" y="11"/>
                  </a:cubicBezTo>
                  <a:cubicBezTo>
                    <a:pt x="26" y="12"/>
                    <a:pt x="24" y="12"/>
                    <a:pt x="23" y="14"/>
                  </a:cubicBezTo>
                  <a:cubicBezTo>
                    <a:pt x="23" y="15"/>
                    <a:pt x="23" y="18"/>
                    <a:pt x="23" y="19"/>
                  </a:cubicBezTo>
                  <a:cubicBezTo>
                    <a:pt x="21" y="19"/>
                    <a:pt x="20" y="19"/>
                    <a:pt x="19" y="19"/>
                  </a:cubicBezTo>
                  <a:cubicBezTo>
                    <a:pt x="18" y="22"/>
                    <a:pt x="19" y="24"/>
                    <a:pt x="16" y="26"/>
                  </a:cubicBezTo>
                  <a:cubicBezTo>
                    <a:pt x="15" y="28"/>
                    <a:pt x="12" y="29"/>
                    <a:pt x="9" y="29"/>
                  </a:cubicBezTo>
                  <a:cubicBezTo>
                    <a:pt x="9" y="26"/>
                    <a:pt x="9" y="23"/>
                    <a:pt x="9" y="20"/>
                  </a:cubicBezTo>
                  <a:cubicBezTo>
                    <a:pt x="8" y="20"/>
                    <a:pt x="4" y="21"/>
                    <a:pt x="0" y="21"/>
                  </a:cubicBezTo>
                  <a:cubicBezTo>
                    <a:pt x="0" y="24"/>
                    <a:pt x="0" y="27"/>
                    <a:pt x="0" y="30"/>
                  </a:cubicBezTo>
                  <a:cubicBezTo>
                    <a:pt x="0" y="30"/>
                    <a:pt x="4" y="32"/>
                    <a:pt x="4" y="34"/>
                  </a:cubicBezTo>
                  <a:cubicBezTo>
                    <a:pt x="3" y="36"/>
                    <a:pt x="3" y="39"/>
                    <a:pt x="3" y="41"/>
                  </a:cubicBezTo>
                  <a:cubicBezTo>
                    <a:pt x="3" y="43"/>
                    <a:pt x="5" y="45"/>
                    <a:pt x="5" y="47"/>
                  </a:cubicBezTo>
                  <a:cubicBezTo>
                    <a:pt x="6" y="51"/>
                    <a:pt x="5" y="55"/>
                    <a:pt x="4" y="59"/>
                  </a:cubicBezTo>
                  <a:cubicBezTo>
                    <a:pt x="4" y="59"/>
                    <a:pt x="4" y="59"/>
                    <a:pt x="4" y="59"/>
                  </a:cubicBezTo>
                  <a:cubicBezTo>
                    <a:pt x="8" y="57"/>
                    <a:pt x="9" y="67"/>
                    <a:pt x="10" y="69"/>
                  </a:cubicBezTo>
                  <a:cubicBezTo>
                    <a:pt x="11" y="71"/>
                    <a:pt x="11" y="73"/>
                    <a:pt x="10" y="75"/>
                  </a:cubicBezTo>
                  <a:cubicBezTo>
                    <a:pt x="10" y="77"/>
                    <a:pt x="9" y="80"/>
                    <a:pt x="11" y="81"/>
                  </a:cubicBezTo>
                  <a:cubicBezTo>
                    <a:pt x="12" y="84"/>
                    <a:pt x="15" y="85"/>
                    <a:pt x="15" y="87"/>
                  </a:cubicBezTo>
                  <a:cubicBezTo>
                    <a:pt x="16" y="92"/>
                    <a:pt x="15" y="97"/>
                    <a:pt x="14" y="102"/>
                  </a:cubicBezTo>
                  <a:cubicBezTo>
                    <a:pt x="14" y="104"/>
                    <a:pt x="14" y="107"/>
                    <a:pt x="14" y="109"/>
                  </a:cubicBezTo>
                  <a:cubicBezTo>
                    <a:pt x="14" y="112"/>
                    <a:pt x="15" y="114"/>
                    <a:pt x="16" y="117"/>
                  </a:cubicBezTo>
                  <a:cubicBezTo>
                    <a:pt x="17" y="120"/>
                    <a:pt x="17" y="123"/>
                    <a:pt x="18" y="125"/>
                  </a:cubicBezTo>
                  <a:cubicBezTo>
                    <a:pt x="19" y="126"/>
                    <a:pt x="20" y="127"/>
                    <a:pt x="21" y="129"/>
                  </a:cubicBezTo>
                  <a:cubicBezTo>
                    <a:pt x="23" y="132"/>
                    <a:pt x="24" y="136"/>
                    <a:pt x="26" y="140"/>
                  </a:cubicBezTo>
                  <a:cubicBezTo>
                    <a:pt x="26" y="141"/>
                    <a:pt x="26" y="143"/>
                    <a:pt x="27" y="144"/>
                  </a:cubicBezTo>
                  <a:cubicBezTo>
                    <a:pt x="27" y="146"/>
                    <a:pt x="29" y="148"/>
                    <a:pt x="29" y="149"/>
                  </a:cubicBezTo>
                  <a:cubicBezTo>
                    <a:pt x="30" y="151"/>
                    <a:pt x="30" y="152"/>
                    <a:pt x="31" y="154"/>
                  </a:cubicBezTo>
                  <a:cubicBezTo>
                    <a:pt x="31" y="157"/>
                    <a:pt x="33" y="159"/>
                    <a:pt x="33" y="162"/>
                  </a:cubicBezTo>
                  <a:cubicBezTo>
                    <a:pt x="33" y="169"/>
                    <a:pt x="34" y="176"/>
                    <a:pt x="35" y="183"/>
                  </a:cubicBezTo>
                  <a:cubicBezTo>
                    <a:pt x="35" y="186"/>
                    <a:pt x="37" y="187"/>
                    <a:pt x="37" y="190"/>
                  </a:cubicBezTo>
                  <a:cubicBezTo>
                    <a:pt x="37" y="192"/>
                    <a:pt x="37" y="193"/>
                    <a:pt x="40" y="193"/>
                  </a:cubicBezTo>
                  <a:cubicBezTo>
                    <a:pt x="43" y="192"/>
                    <a:pt x="42" y="190"/>
                    <a:pt x="42" y="187"/>
                  </a:cubicBezTo>
                  <a:cubicBezTo>
                    <a:pt x="42" y="185"/>
                    <a:pt x="42" y="181"/>
                    <a:pt x="44" y="181"/>
                  </a:cubicBezTo>
                  <a:cubicBezTo>
                    <a:pt x="46" y="181"/>
                    <a:pt x="46" y="182"/>
                    <a:pt x="47" y="183"/>
                  </a:cubicBezTo>
                  <a:cubicBezTo>
                    <a:pt x="48" y="184"/>
                    <a:pt x="49" y="185"/>
                    <a:pt x="50" y="186"/>
                  </a:cubicBezTo>
                  <a:cubicBezTo>
                    <a:pt x="52" y="188"/>
                    <a:pt x="53" y="189"/>
                    <a:pt x="54" y="192"/>
                  </a:cubicBezTo>
                  <a:cubicBezTo>
                    <a:pt x="55" y="194"/>
                    <a:pt x="55" y="196"/>
                    <a:pt x="57" y="197"/>
                  </a:cubicBezTo>
                  <a:cubicBezTo>
                    <a:pt x="59" y="197"/>
                    <a:pt x="62" y="196"/>
                    <a:pt x="63" y="196"/>
                  </a:cubicBezTo>
                  <a:cubicBezTo>
                    <a:pt x="64" y="194"/>
                    <a:pt x="64" y="191"/>
                    <a:pt x="66" y="189"/>
                  </a:cubicBezTo>
                  <a:cubicBezTo>
                    <a:pt x="68" y="187"/>
                    <a:pt x="70" y="188"/>
                    <a:pt x="70" y="185"/>
                  </a:cubicBezTo>
                  <a:cubicBezTo>
                    <a:pt x="71" y="182"/>
                    <a:pt x="70" y="180"/>
                    <a:pt x="72" y="179"/>
                  </a:cubicBezTo>
                  <a:cubicBezTo>
                    <a:pt x="75" y="176"/>
                    <a:pt x="77" y="181"/>
                    <a:pt x="79" y="179"/>
                  </a:cubicBezTo>
                  <a:cubicBezTo>
                    <a:pt x="80" y="179"/>
                    <a:pt x="80" y="177"/>
                    <a:pt x="80" y="177"/>
                  </a:cubicBezTo>
                  <a:cubicBezTo>
                    <a:pt x="81" y="176"/>
                    <a:pt x="81" y="176"/>
                    <a:pt x="81" y="175"/>
                  </a:cubicBezTo>
                  <a:cubicBezTo>
                    <a:pt x="82" y="173"/>
                    <a:pt x="80" y="165"/>
                    <a:pt x="83" y="164"/>
                  </a:cubicBezTo>
                  <a:cubicBezTo>
                    <a:pt x="84" y="162"/>
                    <a:pt x="82" y="161"/>
                    <a:pt x="81" y="159"/>
                  </a:cubicBezTo>
                  <a:cubicBezTo>
                    <a:pt x="80" y="158"/>
                    <a:pt x="79" y="157"/>
                    <a:pt x="78" y="156"/>
                  </a:cubicBezTo>
                  <a:cubicBezTo>
                    <a:pt x="76" y="154"/>
                    <a:pt x="76" y="150"/>
                    <a:pt x="76" y="147"/>
                  </a:cubicBezTo>
                  <a:cubicBezTo>
                    <a:pt x="76" y="144"/>
                    <a:pt x="74" y="141"/>
                    <a:pt x="75" y="137"/>
                  </a:cubicBezTo>
                  <a:cubicBezTo>
                    <a:pt x="77" y="134"/>
                    <a:pt x="76" y="129"/>
                    <a:pt x="76" y="125"/>
                  </a:cubicBezTo>
                  <a:cubicBezTo>
                    <a:pt x="73" y="126"/>
                    <a:pt x="72" y="126"/>
                    <a:pt x="71" y="124"/>
                  </a:cubicBezTo>
                  <a:cubicBezTo>
                    <a:pt x="71" y="122"/>
                    <a:pt x="70" y="118"/>
                    <a:pt x="70" y="116"/>
                  </a:cubicBezTo>
                  <a:cubicBezTo>
                    <a:pt x="73" y="115"/>
                    <a:pt x="73" y="116"/>
                    <a:pt x="75" y="117"/>
                  </a:cubicBezTo>
                  <a:cubicBezTo>
                    <a:pt x="77" y="118"/>
                    <a:pt x="79" y="117"/>
                    <a:pt x="81" y="117"/>
                  </a:cubicBezTo>
                  <a:cubicBezTo>
                    <a:pt x="84" y="117"/>
                    <a:pt x="86" y="117"/>
                    <a:pt x="87" y="114"/>
                  </a:cubicBezTo>
                  <a:cubicBezTo>
                    <a:pt x="88" y="111"/>
                    <a:pt x="88" y="109"/>
                    <a:pt x="89" y="107"/>
                  </a:cubicBezTo>
                  <a:cubicBezTo>
                    <a:pt x="90" y="106"/>
                    <a:pt x="91" y="105"/>
                    <a:pt x="91" y="103"/>
                  </a:cubicBezTo>
                  <a:cubicBezTo>
                    <a:pt x="92" y="100"/>
                    <a:pt x="93" y="97"/>
                    <a:pt x="93" y="93"/>
                  </a:cubicBezTo>
                  <a:cubicBezTo>
                    <a:pt x="94" y="87"/>
                    <a:pt x="94" y="81"/>
                    <a:pt x="94" y="75"/>
                  </a:cubicBezTo>
                  <a:cubicBezTo>
                    <a:pt x="94" y="70"/>
                    <a:pt x="93" y="65"/>
                    <a:pt x="91" y="60"/>
                  </a:cubicBezTo>
                  <a:cubicBezTo>
                    <a:pt x="89" y="57"/>
                    <a:pt x="90" y="53"/>
                    <a:pt x="88" y="49"/>
                  </a:cubicBezTo>
                  <a:cubicBezTo>
                    <a:pt x="87" y="46"/>
                    <a:pt x="84" y="43"/>
                    <a:pt x="83" y="41"/>
                  </a:cubicBezTo>
                  <a:cubicBezTo>
                    <a:pt x="83" y="39"/>
                    <a:pt x="83" y="38"/>
                    <a:pt x="82" y="36"/>
                  </a:cubicBezTo>
                  <a:cubicBezTo>
                    <a:pt x="82" y="34"/>
                    <a:pt x="82" y="34"/>
                    <a:pt x="80" y="32"/>
                  </a:cubicBezTo>
                  <a:cubicBezTo>
                    <a:pt x="78" y="30"/>
                    <a:pt x="79" y="29"/>
                    <a:pt x="80" y="27"/>
                  </a:cubicBezTo>
                  <a:cubicBezTo>
                    <a:pt x="80" y="27"/>
                    <a:pt x="80" y="27"/>
                    <a:pt x="80" y="27"/>
                  </a:cubicBezTo>
                  <a:cubicBezTo>
                    <a:pt x="78" y="25"/>
                    <a:pt x="73" y="27"/>
                    <a:pt x="70" y="2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36" name="Freeform 29"/>
            <p:cNvSpPr>
              <a:spLocks/>
            </p:cNvSpPr>
            <p:nvPr/>
          </p:nvSpPr>
          <p:spPr bwMode="auto">
            <a:xfrm>
              <a:off x="7258051" y="-358775"/>
              <a:ext cx="1473200" cy="1368425"/>
            </a:xfrm>
            <a:custGeom>
              <a:avLst/>
              <a:gdLst>
                <a:gd name="T0" fmla="*/ 603 w 633"/>
                <a:gd name="T1" fmla="*/ 91 h 587"/>
                <a:gd name="T2" fmla="*/ 563 w 633"/>
                <a:gd name="T3" fmla="*/ 100 h 587"/>
                <a:gd name="T4" fmla="*/ 537 w 633"/>
                <a:gd name="T5" fmla="*/ 88 h 587"/>
                <a:gd name="T6" fmla="*/ 520 w 633"/>
                <a:gd name="T7" fmla="*/ 104 h 587"/>
                <a:gd name="T8" fmla="*/ 503 w 633"/>
                <a:gd name="T9" fmla="*/ 129 h 587"/>
                <a:gd name="T10" fmla="*/ 480 w 633"/>
                <a:gd name="T11" fmla="*/ 139 h 587"/>
                <a:gd name="T12" fmla="*/ 449 w 633"/>
                <a:gd name="T13" fmla="*/ 142 h 587"/>
                <a:gd name="T14" fmla="*/ 441 w 633"/>
                <a:gd name="T15" fmla="*/ 163 h 587"/>
                <a:gd name="T16" fmla="*/ 399 w 633"/>
                <a:gd name="T17" fmla="*/ 176 h 587"/>
                <a:gd name="T18" fmla="*/ 367 w 633"/>
                <a:gd name="T19" fmla="*/ 179 h 587"/>
                <a:gd name="T20" fmla="*/ 336 w 633"/>
                <a:gd name="T21" fmla="*/ 152 h 587"/>
                <a:gd name="T22" fmla="*/ 295 w 633"/>
                <a:gd name="T23" fmla="*/ 111 h 587"/>
                <a:gd name="T24" fmla="*/ 270 w 633"/>
                <a:gd name="T25" fmla="*/ 100 h 587"/>
                <a:gd name="T26" fmla="*/ 267 w 633"/>
                <a:gd name="T27" fmla="*/ 41 h 587"/>
                <a:gd name="T28" fmla="*/ 234 w 633"/>
                <a:gd name="T29" fmla="*/ 37 h 587"/>
                <a:gd name="T30" fmla="*/ 213 w 633"/>
                <a:gd name="T31" fmla="*/ 25 h 587"/>
                <a:gd name="T32" fmla="*/ 192 w 633"/>
                <a:gd name="T33" fmla="*/ 26 h 587"/>
                <a:gd name="T34" fmla="*/ 145 w 633"/>
                <a:gd name="T35" fmla="*/ 0 h 587"/>
                <a:gd name="T36" fmla="*/ 125 w 633"/>
                <a:gd name="T37" fmla="*/ 40 h 587"/>
                <a:gd name="T38" fmla="*/ 111 w 633"/>
                <a:gd name="T39" fmla="*/ 44 h 587"/>
                <a:gd name="T40" fmla="*/ 96 w 633"/>
                <a:gd name="T41" fmla="*/ 94 h 587"/>
                <a:gd name="T42" fmla="*/ 80 w 633"/>
                <a:gd name="T43" fmla="*/ 127 h 587"/>
                <a:gd name="T44" fmla="*/ 89 w 633"/>
                <a:gd name="T45" fmla="*/ 149 h 587"/>
                <a:gd name="T46" fmla="*/ 74 w 633"/>
                <a:gd name="T47" fmla="*/ 191 h 587"/>
                <a:gd name="T48" fmla="*/ 65 w 633"/>
                <a:gd name="T49" fmla="*/ 241 h 587"/>
                <a:gd name="T50" fmla="*/ 59 w 633"/>
                <a:gd name="T51" fmla="*/ 273 h 587"/>
                <a:gd name="T52" fmla="*/ 65 w 633"/>
                <a:gd name="T53" fmla="*/ 320 h 587"/>
                <a:gd name="T54" fmla="*/ 31 w 633"/>
                <a:gd name="T55" fmla="*/ 368 h 587"/>
                <a:gd name="T56" fmla="*/ 5 w 633"/>
                <a:gd name="T57" fmla="*/ 381 h 587"/>
                <a:gd name="T58" fmla="*/ 2 w 633"/>
                <a:gd name="T59" fmla="*/ 423 h 587"/>
                <a:gd name="T60" fmla="*/ 9 w 633"/>
                <a:gd name="T61" fmla="*/ 438 h 587"/>
                <a:gd name="T62" fmla="*/ 40 w 633"/>
                <a:gd name="T63" fmla="*/ 443 h 587"/>
                <a:gd name="T64" fmla="*/ 52 w 633"/>
                <a:gd name="T65" fmla="*/ 450 h 587"/>
                <a:gd name="T66" fmla="*/ 28 w 633"/>
                <a:gd name="T67" fmla="*/ 470 h 587"/>
                <a:gd name="T68" fmla="*/ 19 w 633"/>
                <a:gd name="T69" fmla="*/ 468 h 587"/>
                <a:gd name="T70" fmla="*/ 48 w 633"/>
                <a:gd name="T71" fmla="*/ 482 h 587"/>
                <a:gd name="T72" fmla="*/ 74 w 633"/>
                <a:gd name="T73" fmla="*/ 486 h 587"/>
                <a:gd name="T74" fmla="*/ 93 w 633"/>
                <a:gd name="T75" fmla="*/ 475 h 587"/>
                <a:gd name="T76" fmla="*/ 105 w 633"/>
                <a:gd name="T77" fmla="*/ 500 h 587"/>
                <a:gd name="T78" fmla="*/ 121 w 633"/>
                <a:gd name="T79" fmla="*/ 523 h 587"/>
                <a:gd name="T80" fmla="*/ 126 w 633"/>
                <a:gd name="T81" fmla="*/ 564 h 587"/>
                <a:gd name="T82" fmla="*/ 119 w 633"/>
                <a:gd name="T83" fmla="*/ 584 h 587"/>
                <a:gd name="T84" fmla="*/ 169 w 633"/>
                <a:gd name="T85" fmla="*/ 548 h 587"/>
                <a:gd name="T86" fmla="*/ 206 w 633"/>
                <a:gd name="T87" fmla="*/ 534 h 587"/>
                <a:gd name="T88" fmla="*/ 245 w 633"/>
                <a:gd name="T89" fmla="*/ 535 h 587"/>
                <a:gd name="T90" fmla="*/ 259 w 633"/>
                <a:gd name="T91" fmla="*/ 518 h 587"/>
                <a:gd name="T92" fmla="*/ 267 w 633"/>
                <a:gd name="T93" fmla="*/ 495 h 587"/>
                <a:gd name="T94" fmla="*/ 281 w 633"/>
                <a:gd name="T95" fmla="*/ 515 h 587"/>
                <a:gd name="T96" fmla="*/ 272 w 633"/>
                <a:gd name="T97" fmla="*/ 451 h 587"/>
                <a:gd name="T98" fmla="*/ 279 w 633"/>
                <a:gd name="T99" fmla="*/ 421 h 587"/>
                <a:gd name="T100" fmla="*/ 292 w 633"/>
                <a:gd name="T101" fmla="*/ 336 h 587"/>
                <a:gd name="T102" fmla="*/ 328 w 633"/>
                <a:gd name="T103" fmla="*/ 330 h 587"/>
                <a:gd name="T104" fmla="*/ 340 w 633"/>
                <a:gd name="T105" fmla="*/ 334 h 587"/>
                <a:gd name="T106" fmla="*/ 357 w 633"/>
                <a:gd name="T107" fmla="*/ 309 h 587"/>
                <a:gd name="T108" fmla="*/ 368 w 633"/>
                <a:gd name="T109" fmla="*/ 290 h 587"/>
                <a:gd name="T110" fmla="*/ 400 w 633"/>
                <a:gd name="T111" fmla="*/ 293 h 587"/>
                <a:gd name="T112" fmla="*/ 443 w 633"/>
                <a:gd name="T113" fmla="*/ 275 h 587"/>
                <a:gd name="T114" fmla="*/ 445 w 633"/>
                <a:gd name="T115" fmla="*/ 246 h 587"/>
                <a:gd name="T116" fmla="*/ 475 w 633"/>
                <a:gd name="T117" fmla="*/ 217 h 587"/>
                <a:gd name="T118" fmla="*/ 524 w 633"/>
                <a:gd name="T119" fmla="*/ 183 h 587"/>
                <a:gd name="T120" fmla="*/ 584 w 633"/>
                <a:gd name="T121" fmla="*/ 140 h 587"/>
                <a:gd name="T122" fmla="*/ 615 w 633"/>
                <a:gd name="T123" fmla="*/ 106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3" h="587">
                  <a:moveTo>
                    <a:pt x="628" y="78"/>
                  </a:moveTo>
                  <a:cubicBezTo>
                    <a:pt x="624" y="77"/>
                    <a:pt x="623" y="78"/>
                    <a:pt x="620" y="80"/>
                  </a:cubicBezTo>
                  <a:cubicBezTo>
                    <a:pt x="619" y="82"/>
                    <a:pt x="621" y="83"/>
                    <a:pt x="622" y="83"/>
                  </a:cubicBezTo>
                  <a:cubicBezTo>
                    <a:pt x="623" y="87"/>
                    <a:pt x="613" y="85"/>
                    <a:pt x="610" y="88"/>
                  </a:cubicBezTo>
                  <a:cubicBezTo>
                    <a:pt x="609" y="89"/>
                    <a:pt x="608" y="90"/>
                    <a:pt x="607" y="91"/>
                  </a:cubicBezTo>
                  <a:cubicBezTo>
                    <a:pt x="606" y="91"/>
                    <a:pt x="604" y="90"/>
                    <a:pt x="603" y="91"/>
                  </a:cubicBezTo>
                  <a:cubicBezTo>
                    <a:pt x="603" y="92"/>
                    <a:pt x="606" y="97"/>
                    <a:pt x="607" y="98"/>
                  </a:cubicBezTo>
                  <a:cubicBezTo>
                    <a:pt x="601" y="98"/>
                    <a:pt x="602" y="104"/>
                    <a:pt x="597" y="104"/>
                  </a:cubicBezTo>
                  <a:cubicBezTo>
                    <a:pt x="597" y="105"/>
                    <a:pt x="596" y="106"/>
                    <a:pt x="597" y="107"/>
                  </a:cubicBezTo>
                  <a:cubicBezTo>
                    <a:pt x="592" y="107"/>
                    <a:pt x="587" y="108"/>
                    <a:pt x="583" y="107"/>
                  </a:cubicBezTo>
                  <a:cubicBezTo>
                    <a:pt x="578" y="105"/>
                    <a:pt x="576" y="103"/>
                    <a:pt x="571" y="103"/>
                  </a:cubicBezTo>
                  <a:cubicBezTo>
                    <a:pt x="568" y="103"/>
                    <a:pt x="563" y="104"/>
                    <a:pt x="563" y="100"/>
                  </a:cubicBezTo>
                  <a:cubicBezTo>
                    <a:pt x="562" y="94"/>
                    <a:pt x="558" y="91"/>
                    <a:pt x="557" y="86"/>
                  </a:cubicBezTo>
                  <a:cubicBezTo>
                    <a:pt x="555" y="86"/>
                    <a:pt x="554" y="87"/>
                    <a:pt x="554" y="88"/>
                  </a:cubicBezTo>
                  <a:cubicBezTo>
                    <a:pt x="549" y="89"/>
                    <a:pt x="546" y="80"/>
                    <a:pt x="546" y="77"/>
                  </a:cubicBezTo>
                  <a:cubicBezTo>
                    <a:pt x="546" y="76"/>
                    <a:pt x="545" y="76"/>
                    <a:pt x="544" y="76"/>
                  </a:cubicBezTo>
                  <a:cubicBezTo>
                    <a:pt x="544" y="79"/>
                    <a:pt x="544" y="89"/>
                    <a:pt x="539" y="84"/>
                  </a:cubicBezTo>
                  <a:cubicBezTo>
                    <a:pt x="538" y="85"/>
                    <a:pt x="537" y="87"/>
                    <a:pt x="537" y="88"/>
                  </a:cubicBezTo>
                  <a:cubicBezTo>
                    <a:pt x="536" y="86"/>
                    <a:pt x="536" y="83"/>
                    <a:pt x="534" y="82"/>
                  </a:cubicBezTo>
                  <a:cubicBezTo>
                    <a:pt x="533" y="85"/>
                    <a:pt x="532" y="90"/>
                    <a:pt x="532" y="93"/>
                  </a:cubicBezTo>
                  <a:cubicBezTo>
                    <a:pt x="528" y="90"/>
                    <a:pt x="527" y="85"/>
                    <a:pt x="521" y="89"/>
                  </a:cubicBezTo>
                  <a:cubicBezTo>
                    <a:pt x="518" y="92"/>
                    <a:pt x="526" y="94"/>
                    <a:pt x="526" y="96"/>
                  </a:cubicBezTo>
                  <a:cubicBezTo>
                    <a:pt x="527" y="96"/>
                    <a:pt x="527" y="96"/>
                    <a:pt x="528" y="96"/>
                  </a:cubicBezTo>
                  <a:cubicBezTo>
                    <a:pt x="525" y="96"/>
                    <a:pt x="523" y="103"/>
                    <a:pt x="520" y="104"/>
                  </a:cubicBezTo>
                  <a:cubicBezTo>
                    <a:pt x="518" y="105"/>
                    <a:pt x="515" y="106"/>
                    <a:pt x="512" y="106"/>
                  </a:cubicBezTo>
                  <a:cubicBezTo>
                    <a:pt x="510" y="106"/>
                    <a:pt x="507" y="105"/>
                    <a:pt x="505" y="106"/>
                  </a:cubicBezTo>
                  <a:cubicBezTo>
                    <a:pt x="503" y="106"/>
                    <a:pt x="506" y="113"/>
                    <a:pt x="501" y="114"/>
                  </a:cubicBezTo>
                  <a:cubicBezTo>
                    <a:pt x="499" y="114"/>
                    <a:pt x="498" y="116"/>
                    <a:pt x="497" y="118"/>
                  </a:cubicBezTo>
                  <a:cubicBezTo>
                    <a:pt x="497" y="122"/>
                    <a:pt x="501" y="122"/>
                    <a:pt x="502" y="125"/>
                  </a:cubicBezTo>
                  <a:cubicBezTo>
                    <a:pt x="504" y="125"/>
                    <a:pt x="504" y="127"/>
                    <a:pt x="503" y="129"/>
                  </a:cubicBezTo>
                  <a:cubicBezTo>
                    <a:pt x="500" y="128"/>
                    <a:pt x="499" y="131"/>
                    <a:pt x="499" y="134"/>
                  </a:cubicBezTo>
                  <a:cubicBezTo>
                    <a:pt x="501" y="134"/>
                    <a:pt x="501" y="134"/>
                    <a:pt x="501" y="136"/>
                  </a:cubicBezTo>
                  <a:cubicBezTo>
                    <a:pt x="497" y="135"/>
                    <a:pt x="495" y="140"/>
                    <a:pt x="492" y="140"/>
                  </a:cubicBezTo>
                  <a:cubicBezTo>
                    <a:pt x="489" y="140"/>
                    <a:pt x="488" y="138"/>
                    <a:pt x="487" y="136"/>
                  </a:cubicBezTo>
                  <a:cubicBezTo>
                    <a:pt x="485" y="133"/>
                    <a:pt x="483" y="133"/>
                    <a:pt x="480" y="133"/>
                  </a:cubicBezTo>
                  <a:cubicBezTo>
                    <a:pt x="480" y="135"/>
                    <a:pt x="480" y="137"/>
                    <a:pt x="480" y="139"/>
                  </a:cubicBezTo>
                  <a:cubicBezTo>
                    <a:pt x="475" y="138"/>
                    <a:pt x="466" y="153"/>
                    <a:pt x="464" y="144"/>
                  </a:cubicBezTo>
                  <a:cubicBezTo>
                    <a:pt x="465" y="143"/>
                    <a:pt x="470" y="140"/>
                    <a:pt x="466" y="138"/>
                  </a:cubicBezTo>
                  <a:cubicBezTo>
                    <a:pt x="465" y="134"/>
                    <a:pt x="462" y="127"/>
                    <a:pt x="456" y="125"/>
                  </a:cubicBezTo>
                  <a:cubicBezTo>
                    <a:pt x="453" y="129"/>
                    <a:pt x="452" y="131"/>
                    <a:pt x="447" y="132"/>
                  </a:cubicBezTo>
                  <a:cubicBezTo>
                    <a:pt x="446" y="135"/>
                    <a:pt x="448" y="138"/>
                    <a:pt x="448" y="142"/>
                  </a:cubicBezTo>
                  <a:cubicBezTo>
                    <a:pt x="448" y="142"/>
                    <a:pt x="449" y="142"/>
                    <a:pt x="449" y="142"/>
                  </a:cubicBezTo>
                  <a:cubicBezTo>
                    <a:pt x="449" y="144"/>
                    <a:pt x="448" y="144"/>
                    <a:pt x="447" y="145"/>
                  </a:cubicBezTo>
                  <a:cubicBezTo>
                    <a:pt x="444" y="146"/>
                    <a:pt x="445" y="150"/>
                    <a:pt x="445" y="152"/>
                  </a:cubicBezTo>
                  <a:cubicBezTo>
                    <a:pt x="446" y="152"/>
                    <a:pt x="447" y="153"/>
                    <a:pt x="448" y="153"/>
                  </a:cubicBezTo>
                  <a:cubicBezTo>
                    <a:pt x="449" y="154"/>
                    <a:pt x="448" y="155"/>
                    <a:pt x="448" y="156"/>
                  </a:cubicBezTo>
                  <a:cubicBezTo>
                    <a:pt x="445" y="156"/>
                    <a:pt x="446" y="159"/>
                    <a:pt x="446" y="161"/>
                  </a:cubicBezTo>
                  <a:cubicBezTo>
                    <a:pt x="444" y="162"/>
                    <a:pt x="443" y="161"/>
                    <a:pt x="441" y="163"/>
                  </a:cubicBezTo>
                  <a:cubicBezTo>
                    <a:pt x="440" y="165"/>
                    <a:pt x="441" y="168"/>
                    <a:pt x="437" y="168"/>
                  </a:cubicBezTo>
                  <a:cubicBezTo>
                    <a:pt x="435" y="168"/>
                    <a:pt x="435" y="165"/>
                    <a:pt x="434" y="163"/>
                  </a:cubicBezTo>
                  <a:cubicBezTo>
                    <a:pt x="433" y="161"/>
                    <a:pt x="429" y="161"/>
                    <a:pt x="426" y="161"/>
                  </a:cubicBezTo>
                  <a:cubicBezTo>
                    <a:pt x="421" y="160"/>
                    <a:pt x="419" y="167"/>
                    <a:pt x="414" y="168"/>
                  </a:cubicBezTo>
                  <a:cubicBezTo>
                    <a:pt x="409" y="168"/>
                    <a:pt x="405" y="167"/>
                    <a:pt x="405" y="174"/>
                  </a:cubicBezTo>
                  <a:cubicBezTo>
                    <a:pt x="403" y="174"/>
                    <a:pt x="401" y="175"/>
                    <a:pt x="399" y="176"/>
                  </a:cubicBezTo>
                  <a:cubicBezTo>
                    <a:pt x="397" y="176"/>
                    <a:pt x="395" y="175"/>
                    <a:pt x="393" y="175"/>
                  </a:cubicBezTo>
                  <a:cubicBezTo>
                    <a:pt x="389" y="177"/>
                    <a:pt x="387" y="178"/>
                    <a:pt x="383" y="178"/>
                  </a:cubicBezTo>
                  <a:cubicBezTo>
                    <a:pt x="378" y="177"/>
                    <a:pt x="373" y="178"/>
                    <a:pt x="368" y="179"/>
                  </a:cubicBezTo>
                  <a:cubicBezTo>
                    <a:pt x="368" y="180"/>
                    <a:pt x="368" y="182"/>
                    <a:pt x="368" y="183"/>
                  </a:cubicBezTo>
                  <a:cubicBezTo>
                    <a:pt x="368" y="182"/>
                    <a:pt x="368" y="180"/>
                    <a:pt x="368" y="179"/>
                  </a:cubicBezTo>
                  <a:cubicBezTo>
                    <a:pt x="368" y="179"/>
                    <a:pt x="367" y="179"/>
                    <a:pt x="367" y="179"/>
                  </a:cubicBezTo>
                  <a:cubicBezTo>
                    <a:pt x="364" y="180"/>
                    <a:pt x="362" y="176"/>
                    <a:pt x="358" y="176"/>
                  </a:cubicBezTo>
                  <a:cubicBezTo>
                    <a:pt x="351" y="177"/>
                    <a:pt x="344" y="186"/>
                    <a:pt x="345" y="173"/>
                  </a:cubicBezTo>
                  <a:cubicBezTo>
                    <a:pt x="345" y="169"/>
                    <a:pt x="345" y="164"/>
                    <a:pt x="342" y="161"/>
                  </a:cubicBezTo>
                  <a:cubicBezTo>
                    <a:pt x="339" y="157"/>
                    <a:pt x="344" y="154"/>
                    <a:pt x="342" y="151"/>
                  </a:cubicBezTo>
                  <a:cubicBezTo>
                    <a:pt x="342" y="151"/>
                    <a:pt x="342" y="151"/>
                    <a:pt x="342" y="151"/>
                  </a:cubicBezTo>
                  <a:cubicBezTo>
                    <a:pt x="339" y="151"/>
                    <a:pt x="339" y="153"/>
                    <a:pt x="336" y="152"/>
                  </a:cubicBezTo>
                  <a:cubicBezTo>
                    <a:pt x="336" y="151"/>
                    <a:pt x="335" y="149"/>
                    <a:pt x="336" y="147"/>
                  </a:cubicBezTo>
                  <a:cubicBezTo>
                    <a:pt x="331" y="147"/>
                    <a:pt x="328" y="151"/>
                    <a:pt x="325" y="150"/>
                  </a:cubicBezTo>
                  <a:cubicBezTo>
                    <a:pt x="323" y="146"/>
                    <a:pt x="328" y="144"/>
                    <a:pt x="326" y="140"/>
                  </a:cubicBezTo>
                  <a:cubicBezTo>
                    <a:pt x="324" y="136"/>
                    <a:pt x="324" y="132"/>
                    <a:pt x="321" y="128"/>
                  </a:cubicBezTo>
                  <a:cubicBezTo>
                    <a:pt x="319" y="124"/>
                    <a:pt x="309" y="106"/>
                    <a:pt x="304" y="112"/>
                  </a:cubicBezTo>
                  <a:cubicBezTo>
                    <a:pt x="302" y="115"/>
                    <a:pt x="296" y="113"/>
                    <a:pt x="295" y="111"/>
                  </a:cubicBezTo>
                  <a:cubicBezTo>
                    <a:pt x="293" y="109"/>
                    <a:pt x="292" y="108"/>
                    <a:pt x="291" y="106"/>
                  </a:cubicBezTo>
                  <a:cubicBezTo>
                    <a:pt x="290" y="106"/>
                    <a:pt x="289" y="105"/>
                    <a:pt x="288" y="105"/>
                  </a:cubicBezTo>
                  <a:cubicBezTo>
                    <a:pt x="288" y="108"/>
                    <a:pt x="288" y="110"/>
                    <a:pt x="288" y="110"/>
                  </a:cubicBezTo>
                  <a:cubicBezTo>
                    <a:pt x="282" y="114"/>
                    <a:pt x="287" y="107"/>
                    <a:pt x="287" y="105"/>
                  </a:cubicBezTo>
                  <a:cubicBezTo>
                    <a:pt x="286" y="105"/>
                    <a:pt x="286" y="105"/>
                    <a:pt x="285" y="105"/>
                  </a:cubicBezTo>
                  <a:cubicBezTo>
                    <a:pt x="279" y="104"/>
                    <a:pt x="274" y="103"/>
                    <a:pt x="270" y="100"/>
                  </a:cubicBezTo>
                  <a:cubicBezTo>
                    <a:pt x="268" y="98"/>
                    <a:pt x="263" y="94"/>
                    <a:pt x="268" y="93"/>
                  </a:cubicBezTo>
                  <a:cubicBezTo>
                    <a:pt x="269" y="90"/>
                    <a:pt x="268" y="80"/>
                    <a:pt x="264" y="78"/>
                  </a:cubicBezTo>
                  <a:cubicBezTo>
                    <a:pt x="259" y="76"/>
                    <a:pt x="261" y="72"/>
                    <a:pt x="265" y="69"/>
                  </a:cubicBezTo>
                  <a:cubicBezTo>
                    <a:pt x="268" y="65"/>
                    <a:pt x="266" y="59"/>
                    <a:pt x="268" y="54"/>
                  </a:cubicBezTo>
                  <a:cubicBezTo>
                    <a:pt x="269" y="52"/>
                    <a:pt x="270" y="50"/>
                    <a:pt x="270" y="47"/>
                  </a:cubicBezTo>
                  <a:cubicBezTo>
                    <a:pt x="270" y="45"/>
                    <a:pt x="267" y="43"/>
                    <a:pt x="267" y="41"/>
                  </a:cubicBezTo>
                  <a:cubicBezTo>
                    <a:pt x="263" y="40"/>
                    <a:pt x="258" y="36"/>
                    <a:pt x="255" y="32"/>
                  </a:cubicBezTo>
                  <a:cubicBezTo>
                    <a:pt x="254" y="31"/>
                    <a:pt x="253" y="30"/>
                    <a:pt x="251" y="31"/>
                  </a:cubicBezTo>
                  <a:cubicBezTo>
                    <a:pt x="248" y="32"/>
                    <a:pt x="245" y="30"/>
                    <a:pt x="241" y="30"/>
                  </a:cubicBezTo>
                  <a:cubicBezTo>
                    <a:pt x="241" y="32"/>
                    <a:pt x="240" y="35"/>
                    <a:pt x="237" y="35"/>
                  </a:cubicBezTo>
                  <a:cubicBezTo>
                    <a:pt x="238" y="33"/>
                    <a:pt x="236" y="31"/>
                    <a:pt x="234" y="32"/>
                  </a:cubicBezTo>
                  <a:cubicBezTo>
                    <a:pt x="233" y="33"/>
                    <a:pt x="235" y="35"/>
                    <a:pt x="234" y="37"/>
                  </a:cubicBezTo>
                  <a:cubicBezTo>
                    <a:pt x="231" y="40"/>
                    <a:pt x="227" y="35"/>
                    <a:pt x="227" y="32"/>
                  </a:cubicBezTo>
                  <a:cubicBezTo>
                    <a:pt x="226" y="32"/>
                    <a:pt x="225" y="31"/>
                    <a:pt x="224" y="31"/>
                  </a:cubicBezTo>
                  <a:cubicBezTo>
                    <a:pt x="224" y="31"/>
                    <a:pt x="224" y="29"/>
                    <a:pt x="224" y="29"/>
                  </a:cubicBezTo>
                  <a:cubicBezTo>
                    <a:pt x="222" y="29"/>
                    <a:pt x="219" y="29"/>
                    <a:pt x="217" y="28"/>
                  </a:cubicBezTo>
                  <a:cubicBezTo>
                    <a:pt x="216" y="27"/>
                    <a:pt x="216" y="25"/>
                    <a:pt x="215" y="25"/>
                  </a:cubicBezTo>
                  <a:cubicBezTo>
                    <a:pt x="214" y="24"/>
                    <a:pt x="214" y="24"/>
                    <a:pt x="213" y="25"/>
                  </a:cubicBezTo>
                  <a:cubicBezTo>
                    <a:pt x="213" y="27"/>
                    <a:pt x="213" y="29"/>
                    <a:pt x="213" y="31"/>
                  </a:cubicBezTo>
                  <a:cubicBezTo>
                    <a:pt x="210" y="32"/>
                    <a:pt x="211" y="36"/>
                    <a:pt x="213" y="37"/>
                  </a:cubicBezTo>
                  <a:cubicBezTo>
                    <a:pt x="208" y="38"/>
                    <a:pt x="207" y="32"/>
                    <a:pt x="203" y="33"/>
                  </a:cubicBezTo>
                  <a:cubicBezTo>
                    <a:pt x="203" y="33"/>
                    <a:pt x="203" y="33"/>
                    <a:pt x="202" y="34"/>
                  </a:cubicBezTo>
                  <a:cubicBezTo>
                    <a:pt x="198" y="33"/>
                    <a:pt x="194" y="34"/>
                    <a:pt x="190" y="33"/>
                  </a:cubicBezTo>
                  <a:cubicBezTo>
                    <a:pt x="189" y="31"/>
                    <a:pt x="189" y="27"/>
                    <a:pt x="192" y="26"/>
                  </a:cubicBezTo>
                  <a:cubicBezTo>
                    <a:pt x="193" y="25"/>
                    <a:pt x="195" y="25"/>
                    <a:pt x="194" y="22"/>
                  </a:cubicBezTo>
                  <a:cubicBezTo>
                    <a:pt x="191" y="21"/>
                    <a:pt x="187" y="23"/>
                    <a:pt x="184" y="22"/>
                  </a:cubicBezTo>
                  <a:cubicBezTo>
                    <a:pt x="183" y="19"/>
                    <a:pt x="184" y="15"/>
                    <a:pt x="184" y="11"/>
                  </a:cubicBezTo>
                  <a:cubicBezTo>
                    <a:pt x="180" y="10"/>
                    <a:pt x="176" y="11"/>
                    <a:pt x="172" y="9"/>
                  </a:cubicBezTo>
                  <a:cubicBezTo>
                    <a:pt x="167" y="8"/>
                    <a:pt x="162" y="11"/>
                    <a:pt x="157" y="10"/>
                  </a:cubicBezTo>
                  <a:cubicBezTo>
                    <a:pt x="158" y="6"/>
                    <a:pt x="147" y="3"/>
                    <a:pt x="145" y="0"/>
                  </a:cubicBezTo>
                  <a:cubicBezTo>
                    <a:pt x="144" y="1"/>
                    <a:pt x="143" y="2"/>
                    <a:pt x="142" y="3"/>
                  </a:cubicBezTo>
                  <a:cubicBezTo>
                    <a:pt x="142" y="7"/>
                    <a:pt x="149" y="9"/>
                    <a:pt x="145" y="14"/>
                  </a:cubicBezTo>
                  <a:cubicBezTo>
                    <a:pt x="144" y="15"/>
                    <a:pt x="142" y="15"/>
                    <a:pt x="141" y="16"/>
                  </a:cubicBezTo>
                  <a:cubicBezTo>
                    <a:pt x="140" y="19"/>
                    <a:pt x="142" y="18"/>
                    <a:pt x="143" y="20"/>
                  </a:cubicBezTo>
                  <a:cubicBezTo>
                    <a:pt x="143" y="23"/>
                    <a:pt x="143" y="32"/>
                    <a:pt x="141" y="35"/>
                  </a:cubicBezTo>
                  <a:cubicBezTo>
                    <a:pt x="136" y="40"/>
                    <a:pt x="132" y="39"/>
                    <a:pt x="125" y="40"/>
                  </a:cubicBezTo>
                  <a:cubicBezTo>
                    <a:pt x="125" y="42"/>
                    <a:pt x="126" y="42"/>
                    <a:pt x="128" y="43"/>
                  </a:cubicBezTo>
                  <a:cubicBezTo>
                    <a:pt x="130" y="45"/>
                    <a:pt x="130" y="47"/>
                    <a:pt x="132" y="49"/>
                  </a:cubicBezTo>
                  <a:cubicBezTo>
                    <a:pt x="131" y="50"/>
                    <a:pt x="130" y="50"/>
                    <a:pt x="130" y="51"/>
                  </a:cubicBezTo>
                  <a:cubicBezTo>
                    <a:pt x="127" y="51"/>
                    <a:pt x="122" y="50"/>
                    <a:pt x="120" y="53"/>
                  </a:cubicBezTo>
                  <a:cubicBezTo>
                    <a:pt x="122" y="49"/>
                    <a:pt x="116" y="48"/>
                    <a:pt x="116" y="43"/>
                  </a:cubicBezTo>
                  <a:cubicBezTo>
                    <a:pt x="114" y="43"/>
                    <a:pt x="113" y="43"/>
                    <a:pt x="111" y="44"/>
                  </a:cubicBezTo>
                  <a:cubicBezTo>
                    <a:pt x="112" y="48"/>
                    <a:pt x="109" y="48"/>
                    <a:pt x="107" y="51"/>
                  </a:cubicBezTo>
                  <a:cubicBezTo>
                    <a:pt x="105" y="55"/>
                    <a:pt x="108" y="60"/>
                    <a:pt x="103" y="61"/>
                  </a:cubicBezTo>
                  <a:cubicBezTo>
                    <a:pt x="93" y="65"/>
                    <a:pt x="107" y="72"/>
                    <a:pt x="107" y="77"/>
                  </a:cubicBezTo>
                  <a:cubicBezTo>
                    <a:pt x="107" y="77"/>
                    <a:pt x="110" y="78"/>
                    <a:pt x="110" y="78"/>
                  </a:cubicBezTo>
                  <a:cubicBezTo>
                    <a:pt x="110" y="81"/>
                    <a:pt x="109" y="82"/>
                    <a:pt x="106" y="84"/>
                  </a:cubicBezTo>
                  <a:cubicBezTo>
                    <a:pt x="101" y="86"/>
                    <a:pt x="99" y="90"/>
                    <a:pt x="96" y="94"/>
                  </a:cubicBezTo>
                  <a:cubicBezTo>
                    <a:pt x="96" y="96"/>
                    <a:pt x="94" y="103"/>
                    <a:pt x="93" y="103"/>
                  </a:cubicBezTo>
                  <a:cubicBezTo>
                    <a:pt x="90" y="104"/>
                    <a:pt x="87" y="102"/>
                    <a:pt x="84" y="103"/>
                  </a:cubicBezTo>
                  <a:cubicBezTo>
                    <a:pt x="85" y="105"/>
                    <a:pt x="83" y="107"/>
                    <a:pt x="81" y="106"/>
                  </a:cubicBezTo>
                  <a:cubicBezTo>
                    <a:pt x="81" y="108"/>
                    <a:pt x="81" y="110"/>
                    <a:pt x="80" y="111"/>
                  </a:cubicBezTo>
                  <a:cubicBezTo>
                    <a:pt x="79" y="114"/>
                    <a:pt x="81" y="114"/>
                    <a:pt x="82" y="116"/>
                  </a:cubicBezTo>
                  <a:cubicBezTo>
                    <a:pt x="83" y="120"/>
                    <a:pt x="81" y="124"/>
                    <a:pt x="80" y="127"/>
                  </a:cubicBezTo>
                  <a:cubicBezTo>
                    <a:pt x="80" y="127"/>
                    <a:pt x="79" y="128"/>
                    <a:pt x="79" y="129"/>
                  </a:cubicBezTo>
                  <a:cubicBezTo>
                    <a:pt x="82" y="129"/>
                    <a:pt x="89" y="131"/>
                    <a:pt x="89" y="131"/>
                  </a:cubicBezTo>
                  <a:cubicBezTo>
                    <a:pt x="89" y="131"/>
                    <a:pt x="91" y="136"/>
                    <a:pt x="91" y="136"/>
                  </a:cubicBezTo>
                  <a:cubicBezTo>
                    <a:pt x="90" y="136"/>
                    <a:pt x="89" y="136"/>
                    <a:pt x="88" y="136"/>
                  </a:cubicBezTo>
                  <a:cubicBezTo>
                    <a:pt x="88" y="138"/>
                    <a:pt x="87" y="143"/>
                    <a:pt x="89" y="144"/>
                  </a:cubicBezTo>
                  <a:cubicBezTo>
                    <a:pt x="89" y="145"/>
                    <a:pt x="89" y="147"/>
                    <a:pt x="89" y="149"/>
                  </a:cubicBezTo>
                  <a:cubicBezTo>
                    <a:pt x="82" y="149"/>
                    <a:pt x="89" y="159"/>
                    <a:pt x="88" y="163"/>
                  </a:cubicBezTo>
                  <a:cubicBezTo>
                    <a:pt x="87" y="166"/>
                    <a:pt x="81" y="172"/>
                    <a:pt x="78" y="171"/>
                  </a:cubicBezTo>
                  <a:cubicBezTo>
                    <a:pt x="77" y="173"/>
                    <a:pt x="77" y="175"/>
                    <a:pt x="77" y="177"/>
                  </a:cubicBezTo>
                  <a:cubicBezTo>
                    <a:pt x="73" y="178"/>
                    <a:pt x="73" y="179"/>
                    <a:pt x="72" y="184"/>
                  </a:cubicBezTo>
                  <a:cubicBezTo>
                    <a:pt x="69" y="184"/>
                    <a:pt x="66" y="184"/>
                    <a:pt x="66" y="188"/>
                  </a:cubicBezTo>
                  <a:cubicBezTo>
                    <a:pt x="70" y="188"/>
                    <a:pt x="71" y="191"/>
                    <a:pt x="74" y="191"/>
                  </a:cubicBezTo>
                  <a:cubicBezTo>
                    <a:pt x="76" y="191"/>
                    <a:pt x="78" y="191"/>
                    <a:pt x="81" y="191"/>
                  </a:cubicBezTo>
                  <a:cubicBezTo>
                    <a:pt x="83" y="191"/>
                    <a:pt x="90" y="192"/>
                    <a:pt x="89" y="196"/>
                  </a:cubicBezTo>
                  <a:cubicBezTo>
                    <a:pt x="81" y="196"/>
                    <a:pt x="69" y="205"/>
                    <a:pt x="67" y="214"/>
                  </a:cubicBezTo>
                  <a:cubicBezTo>
                    <a:pt x="64" y="213"/>
                    <a:pt x="59" y="219"/>
                    <a:pt x="64" y="221"/>
                  </a:cubicBezTo>
                  <a:cubicBezTo>
                    <a:pt x="67" y="223"/>
                    <a:pt x="71" y="221"/>
                    <a:pt x="69" y="227"/>
                  </a:cubicBezTo>
                  <a:cubicBezTo>
                    <a:pt x="68" y="232"/>
                    <a:pt x="68" y="236"/>
                    <a:pt x="65" y="241"/>
                  </a:cubicBezTo>
                  <a:cubicBezTo>
                    <a:pt x="63" y="244"/>
                    <a:pt x="67" y="247"/>
                    <a:pt x="66" y="251"/>
                  </a:cubicBezTo>
                  <a:cubicBezTo>
                    <a:pt x="65" y="251"/>
                    <a:pt x="64" y="251"/>
                    <a:pt x="62" y="251"/>
                  </a:cubicBezTo>
                  <a:cubicBezTo>
                    <a:pt x="61" y="254"/>
                    <a:pt x="64" y="257"/>
                    <a:pt x="63" y="260"/>
                  </a:cubicBezTo>
                  <a:cubicBezTo>
                    <a:pt x="65" y="260"/>
                    <a:pt x="66" y="261"/>
                    <a:pt x="65" y="264"/>
                  </a:cubicBezTo>
                  <a:cubicBezTo>
                    <a:pt x="64" y="264"/>
                    <a:pt x="64" y="266"/>
                    <a:pt x="64" y="267"/>
                  </a:cubicBezTo>
                  <a:cubicBezTo>
                    <a:pt x="61" y="267"/>
                    <a:pt x="59" y="271"/>
                    <a:pt x="59" y="273"/>
                  </a:cubicBezTo>
                  <a:cubicBezTo>
                    <a:pt x="55" y="274"/>
                    <a:pt x="45" y="270"/>
                    <a:pt x="46" y="278"/>
                  </a:cubicBezTo>
                  <a:cubicBezTo>
                    <a:pt x="52" y="278"/>
                    <a:pt x="56" y="282"/>
                    <a:pt x="62" y="282"/>
                  </a:cubicBezTo>
                  <a:cubicBezTo>
                    <a:pt x="64" y="282"/>
                    <a:pt x="70" y="282"/>
                    <a:pt x="71" y="285"/>
                  </a:cubicBezTo>
                  <a:cubicBezTo>
                    <a:pt x="73" y="285"/>
                    <a:pt x="74" y="285"/>
                    <a:pt x="75" y="285"/>
                  </a:cubicBezTo>
                  <a:cubicBezTo>
                    <a:pt x="75" y="291"/>
                    <a:pt x="72" y="290"/>
                    <a:pt x="68" y="290"/>
                  </a:cubicBezTo>
                  <a:cubicBezTo>
                    <a:pt x="62" y="297"/>
                    <a:pt x="66" y="312"/>
                    <a:pt x="65" y="320"/>
                  </a:cubicBezTo>
                  <a:cubicBezTo>
                    <a:pt x="55" y="321"/>
                    <a:pt x="33" y="310"/>
                    <a:pt x="28" y="325"/>
                  </a:cubicBezTo>
                  <a:cubicBezTo>
                    <a:pt x="27" y="329"/>
                    <a:pt x="27" y="334"/>
                    <a:pt x="31" y="335"/>
                  </a:cubicBezTo>
                  <a:cubicBezTo>
                    <a:pt x="31" y="337"/>
                    <a:pt x="32" y="339"/>
                    <a:pt x="32" y="340"/>
                  </a:cubicBezTo>
                  <a:cubicBezTo>
                    <a:pt x="26" y="341"/>
                    <a:pt x="26" y="343"/>
                    <a:pt x="26" y="348"/>
                  </a:cubicBezTo>
                  <a:cubicBezTo>
                    <a:pt x="25" y="352"/>
                    <a:pt x="19" y="354"/>
                    <a:pt x="22" y="357"/>
                  </a:cubicBezTo>
                  <a:cubicBezTo>
                    <a:pt x="25" y="360"/>
                    <a:pt x="31" y="363"/>
                    <a:pt x="31" y="368"/>
                  </a:cubicBezTo>
                  <a:cubicBezTo>
                    <a:pt x="31" y="370"/>
                    <a:pt x="30" y="374"/>
                    <a:pt x="31" y="376"/>
                  </a:cubicBezTo>
                  <a:cubicBezTo>
                    <a:pt x="32" y="376"/>
                    <a:pt x="34" y="377"/>
                    <a:pt x="34" y="377"/>
                  </a:cubicBezTo>
                  <a:cubicBezTo>
                    <a:pt x="36" y="382"/>
                    <a:pt x="31" y="383"/>
                    <a:pt x="29" y="387"/>
                  </a:cubicBezTo>
                  <a:cubicBezTo>
                    <a:pt x="27" y="390"/>
                    <a:pt x="25" y="388"/>
                    <a:pt x="22" y="387"/>
                  </a:cubicBezTo>
                  <a:cubicBezTo>
                    <a:pt x="19" y="386"/>
                    <a:pt x="16" y="388"/>
                    <a:pt x="13" y="388"/>
                  </a:cubicBezTo>
                  <a:cubicBezTo>
                    <a:pt x="9" y="388"/>
                    <a:pt x="7" y="383"/>
                    <a:pt x="5" y="381"/>
                  </a:cubicBezTo>
                  <a:cubicBezTo>
                    <a:pt x="4" y="382"/>
                    <a:pt x="4" y="384"/>
                    <a:pt x="2" y="384"/>
                  </a:cubicBezTo>
                  <a:cubicBezTo>
                    <a:pt x="1" y="390"/>
                    <a:pt x="2" y="391"/>
                    <a:pt x="7" y="391"/>
                  </a:cubicBezTo>
                  <a:cubicBezTo>
                    <a:pt x="7" y="397"/>
                    <a:pt x="6" y="402"/>
                    <a:pt x="6" y="407"/>
                  </a:cubicBezTo>
                  <a:cubicBezTo>
                    <a:pt x="5" y="407"/>
                    <a:pt x="4" y="407"/>
                    <a:pt x="3" y="407"/>
                  </a:cubicBezTo>
                  <a:cubicBezTo>
                    <a:pt x="3" y="407"/>
                    <a:pt x="1" y="415"/>
                    <a:pt x="1" y="416"/>
                  </a:cubicBezTo>
                  <a:cubicBezTo>
                    <a:pt x="1" y="419"/>
                    <a:pt x="0" y="422"/>
                    <a:pt x="2" y="423"/>
                  </a:cubicBezTo>
                  <a:cubicBezTo>
                    <a:pt x="4" y="425"/>
                    <a:pt x="5" y="425"/>
                    <a:pt x="5" y="428"/>
                  </a:cubicBezTo>
                  <a:cubicBezTo>
                    <a:pt x="7" y="429"/>
                    <a:pt x="8" y="431"/>
                    <a:pt x="11" y="431"/>
                  </a:cubicBezTo>
                  <a:cubicBezTo>
                    <a:pt x="14" y="431"/>
                    <a:pt x="16" y="430"/>
                    <a:pt x="15" y="433"/>
                  </a:cubicBezTo>
                  <a:cubicBezTo>
                    <a:pt x="13" y="433"/>
                    <a:pt x="12" y="434"/>
                    <a:pt x="12" y="436"/>
                  </a:cubicBezTo>
                  <a:cubicBezTo>
                    <a:pt x="11" y="437"/>
                    <a:pt x="11" y="437"/>
                    <a:pt x="10" y="438"/>
                  </a:cubicBezTo>
                  <a:cubicBezTo>
                    <a:pt x="10" y="438"/>
                    <a:pt x="10" y="438"/>
                    <a:pt x="9" y="438"/>
                  </a:cubicBezTo>
                  <a:cubicBezTo>
                    <a:pt x="10" y="440"/>
                    <a:pt x="10" y="442"/>
                    <a:pt x="13" y="442"/>
                  </a:cubicBezTo>
                  <a:cubicBezTo>
                    <a:pt x="13" y="444"/>
                    <a:pt x="11" y="449"/>
                    <a:pt x="15" y="449"/>
                  </a:cubicBezTo>
                  <a:cubicBezTo>
                    <a:pt x="17" y="449"/>
                    <a:pt x="21" y="448"/>
                    <a:pt x="22" y="451"/>
                  </a:cubicBezTo>
                  <a:cubicBezTo>
                    <a:pt x="23" y="451"/>
                    <a:pt x="25" y="451"/>
                    <a:pt x="26" y="451"/>
                  </a:cubicBezTo>
                  <a:cubicBezTo>
                    <a:pt x="27" y="447"/>
                    <a:pt x="27" y="443"/>
                    <a:pt x="32" y="444"/>
                  </a:cubicBezTo>
                  <a:cubicBezTo>
                    <a:pt x="35" y="444"/>
                    <a:pt x="39" y="446"/>
                    <a:pt x="40" y="443"/>
                  </a:cubicBezTo>
                  <a:cubicBezTo>
                    <a:pt x="40" y="443"/>
                    <a:pt x="41" y="443"/>
                    <a:pt x="41" y="442"/>
                  </a:cubicBezTo>
                  <a:cubicBezTo>
                    <a:pt x="41" y="445"/>
                    <a:pt x="41" y="447"/>
                    <a:pt x="41" y="449"/>
                  </a:cubicBezTo>
                  <a:cubicBezTo>
                    <a:pt x="44" y="449"/>
                    <a:pt x="48" y="454"/>
                    <a:pt x="48" y="453"/>
                  </a:cubicBezTo>
                  <a:cubicBezTo>
                    <a:pt x="49" y="452"/>
                    <a:pt x="47" y="445"/>
                    <a:pt x="47" y="444"/>
                  </a:cubicBezTo>
                  <a:cubicBezTo>
                    <a:pt x="49" y="445"/>
                    <a:pt x="51" y="444"/>
                    <a:pt x="51" y="447"/>
                  </a:cubicBezTo>
                  <a:cubicBezTo>
                    <a:pt x="51" y="448"/>
                    <a:pt x="52" y="449"/>
                    <a:pt x="52" y="450"/>
                  </a:cubicBezTo>
                  <a:cubicBezTo>
                    <a:pt x="53" y="452"/>
                    <a:pt x="54" y="455"/>
                    <a:pt x="57" y="455"/>
                  </a:cubicBezTo>
                  <a:cubicBezTo>
                    <a:pt x="58" y="460"/>
                    <a:pt x="49" y="456"/>
                    <a:pt x="47" y="459"/>
                  </a:cubicBezTo>
                  <a:cubicBezTo>
                    <a:pt x="43" y="462"/>
                    <a:pt x="44" y="469"/>
                    <a:pt x="48" y="470"/>
                  </a:cubicBezTo>
                  <a:cubicBezTo>
                    <a:pt x="55" y="473"/>
                    <a:pt x="47" y="482"/>
                    <a:pt x="44" y="475"/>
                  </a:cubicBezTo>
                  <a:cubicBezTo>
                    <a:pt x="42" y="469"/>
                    <a:pt x="37" y="467"/>
                    <a:pt x="31" y="468"/>
                  </a:cubicBezTo>
                  <a:cubicBezTo>
                    <a:pt x="31" y="470"/>
                    <a:pt x="30" y="471"/>
                    <a:pt x="28" y="470"/>
                  </a:cubicBezTo>
                  <a:cubicBezTo>
                    <a:pt x="28" y="463"/>
                    <a:pt x="22" y="467"/>
                    <a:pt x="20" y="462"/>
                  </a:cubicBezTo>
                  <a:cubicBezTo>
                    <a:pt x="18" y="456"/>
                    <a:pt x="14" y="453"/>
                    <a:pt x="8" y="453"/>
                  </a:cubicBezTo>
                  <a:cubicBezTo>
                    <a:pt x="8" y="454"/>
                    <a:pt x="8" y="455"/>
                    <a:pt x="8" y="456"/>
                  </a:cubicBezTo>
                  <a:cubicBezTo>
                    <a:pt x="10" y="456"/>
                    <a:pt x="13" y="458"/>
                    <a:pt x="15" y="459"/>
                  </a:cubicBezTo>
                  <a:cubicBezTo>
                    <a:pt x="15" y="461"/>
                    <a:pt x="13" y="464"/>
                    <a:pt x="15" y="466"/>
                  </a:cubicBezTo>
                  <a:cubicBezTo>
                    <a:pt x="16" y="467"/>
                    <a:pt x="18" y="467"/>
                    <a:pt x="19" y="468"/>
                  </a:cubicBezTo>
                  <a:cubicBezTo>
                    <a:pt x="22" y="472"/>
                    <a:pt x="22" y="477"/>
                    <a:pt x="16" y="477"/>
                  </a:cubicBezTo>
                  <a:cubicBezTo>
                    <a:pt x="16" y="480"/>
                    <a:pt x="14" y="483"/>
                    <a:pt x="15" y="486"/>
                  </a:cubicBezTo>
                  <a:cubicBezTo>
                    <a:pt x="18" y="486"/>
                    <a:pt x="22" y="487"/>
                    <a:pt x="26" y="486"/>
                  </a:cubicBezTo>
                  <a:cubicBezTo>
                    <a:pt x="28" y="486"/>
                    <a:pt x="26" y="477"/>
                    <a:pt x="26" y="475"/>
                  </a:cubicBezTo>
                  <a:cubicBezTo>
                    <a:pt x="30" y="474"/>
                    <a:pt x="31" y="477"/>
                    <a:pt x="33" y="479"/>
                  </a:cubicBezTo>
                  <a:cubicBezTo>
                    <a:pt x="37" y="482"/>
                    <a:pt x="44" y="481"/>
                    <a:pt x="48" y="482"/>
                  </a:cubicBezTo>
                  <a:cubicBezTo>
                    <a:pt x="48" y="485"/>
                    <a:pt x="47" y="490"/>
                    <a:pt x="52" y="490"/>
                  </a:cubicBezTo>
                  <a:cubicBezTo>
                    <a:pt x="51" y="490"/>
                    <a:pt x="52" y="492"/>
                    <a:pt x="52" y="493"/>
                  </a:cubicBezTo>
                  <a:cubicBezTo>
                    <a:pt x="54" y="492"/>
                    <a:pt x="53" y="490"/>
                    <a:pt x="53" y="489"/>
                  </a:cubicBezTo>
                  <a:cubicBezTo>
                    <a:pt x="58" y="489"/>
                    <a:pt x="62" y="489"/>
                    <a:pt x="66" y="489"/>
                  </a:cubicBezTo>
                  <a:cubicBezTo>
                    <a:pt x="66" y="489"/>
                    <a:pt x="67" y="488"/>
                    <a:pt x="67" y="488"/>
                  </a:cubicBezTo>
                  <a:cubicBezTo>
                    <a:pt x="69" y="488"/>
                    <a:pt x="72" y="488"/>
                    <a:pt x="74" y="486"/>
                  </a:cubicBezTo>
                  <a:cubicBezTo>
                    <a:pt x="75" y="484"/>
                    <a:pt x="77" y="482"/>
                    <a:pt x="79" y="482"/>
                  </a:cubicBezTo>
                  <a:cubicBezTo>
                    <a:pt x="79" y="480"/>
                    <a:pt x="80" y="478"/>
                    <a:pt x="78" y="477"/>
                  </a:cubicBezTo>
                  <a:cubicBezTo>
                    <a:pt x="81" y="476"/>
                    <a:pt x="87" y="476"/>
                    <a:pt x="87" y="479"/>
                  </a:cubicBezTo>
                  <a:cubicBezTo>
                    <a:pt x="88" y="479"/>
                    <a:pt x="89" y="479"/>
                    <a:pt x="90" y="479"/>
                  </a:cubicBezTo>
                  <a:cubicBezTo>
                    <a:pt x="90" y="478"/>
                    <a:pt x="90" y="477"/>
                    <a:pt x="90" y="475"/>
                  </a:cubicBezTo>
                  <a:cubicBezTo>
                    <a:pt x="91" y="475"/>
                    <a:pt x="92" y="475"/>
                    <a:pt x="93" y="475"/>
                  </a:cubicBezTo>
                  <a:cubicBezTo>
                    <a:pt x="93" y="480"/>
                    <a:pt x="90" y="481"/>
                    <a:pt x="90" y="485"/>
                  </a:cubicBezTo>
                  <a:cubicBezTo>
                    <a:pt x="91" y="486"/>
                    <a:pt x="92" y="486"/>
                    <a:pt x="93" y="485"/>
                  </a:cubicBezTo>
                  <a:cubicBezTo>
                    <a:pt x="92" y="482"/>
                    <a:pt x="99" y="482"/>
                    <a:pt x="101" y="483"/>
                  </a:cubicBezTo>
                  <a:cubicBezTo>
                    <a:pt x="105" y="485"/>
                    <a:pt x="102" y="494"/>
                    <a:pt x="102" y="497"/>
                  </a:cubicBezTo>
                  <a:cubicBezTo>
                    <a:pt x="100" y="497"/>
                    <a:pt x="97" y="497"/>
                    <a:pt x="100" y="500"/>
                  </a:cubicBezTo>
                  <a:cubicBezTo>
                    <a:pt x="101" y="501"/>
                    <a:pt x="103" y="499"/>
                    <a:pt x="105" y="500"/>
                  </a:cubicBezTo>
                  <a:cubicBezTo>
                    <a:pt x="105" y="500"/>
                    <a:pt x="106" y="501"/>
                    <a:pt x="107" y="501"/>
                  </a:cubicBezTo>
                  <a:cubicBezTo>
                    <a:pt x="108" y="503"/>
                    <a:pt x="106" y="506"/>
                    <a:pt x="106" y="508"/>
                  </a:cubicBezTo>
                  <a:cubicBezTo>
                    <a:pt x="107" y="508"/>
                    <a:pt x="108" y="508"/>
                    <a:pt x="108" y="508"/>
                  </a:cubicBezTo>
                  <a:cubicBezTo>
                    <a:pt x="108" y="505"/>
                    <a:pt x="119" y="505"/>
                    <a:pt x="121" y="506"/>
                  </a:cubicBezTo>
                  <a:cubicBezTo>
                    <a:pt x="123" y="507"/>
                    <a:pt x="122" y="514"/>
                    <a:pt x="122" y="516"/>
                  </a:cubicBezTo>
                  <a:cubicBezTo>
                    <a:pt x="121" y="518"/>
                    <a:pt x="121" y="521"/>
                    <a:pt x="121" y="523"/>
                  </a:cubicBezTo>
                  <a:cubicBezTo>
                    <a:pt x="122" y="525"/>
                    <a:pt x="122" y="526"/>
                    <a:pt x="123" y="528"/>
                  </a:cubicBezTo>
                  <a:cubicBezTo>
                    <a:pt x="127" y="528"/>
                    <a:pt x="132" y="526"/>
                    <a:pt x="136" y="529"/>
                  </a:cubicBezTo>
                  <a:cubicBezTo>
                    <a:pt x="139" y="530"/>
                    <a:pt x="136" y="540"/>
                    <a:pt x="136" y="542"/>
                  </a:cubicBezTo>
                  <a:cubicBezTo>
                    <a:pt x="133" y="542"/>
                    <a:pt x="134" y="546"/>
                    <a:pt x="134" y="548"/>
                  </a:cubicBezTo>
                  <a:cubicBezTo>
                    <a:pt x="130" y="548"/>
                    <a:pt x="127" y="548"/>
                    <a:pt x="127" y="552"/>
                  </a:cubicBezTo>
                  <a:cubicBezTo>
                    <a:pt x="126" y="554"/>
                    <a:pt x="130" y="564"/>
                    <a:pt x="126" y="564"/>
                  </a:cubicBezTo>
                  <a:cubicBezTo>
                    <a:pt x="122" y="564"/>
                    <a:pt x="121" y="556"/>
                    <a:pt x="116" y="556"/>
                  </a:cubicBezTo>
                  <a:cubicBezTo>
                    <a:pt x="111" y="557"/>
                    <a:pt x="116" y="562"/>
                    <a:pt x="119" y="562"/>
                  </a:cubicBezTo>
                  <a:cubicBezTo>
                    <a:pt x="120" y="565"/>
                    <a:pt x="115" y="565"/>
                    <a:pt x="113" y="566"/>
                  </a:cubicBezTo>
                  <a:cubicBezTo>
                    <a:pt x="112" y="567"/>
                    <a:pt x="110" y="570"/>
                    <a:pt x="110" y="574"/>
                  </a:cubicBezTo>
                  <a:cubicBezTo>
                    <a:pt x="110" y="575"/>
                    <a:pt x="110" y="577"/>
                    <a:pt x="110" y="578"/>
                  </a:cubicBezTo>
                  <a:cubicBezTo>
                    <a:pt x="112" y="580"/>
                    <a:pt x="116" y="583"/>
                    <a:pt x="119" y="584"/>
                  </a:cubicBezTo>
                  <a:cubicBezTo>
                    <a:pt x="124" y="587"/>
                    <a:pt x="128" y="581"/>
                    <a:pt x="132" y="578"/>
                  </a:cubicBezTo>
                  <a:cubicBezTo>
                    <a:pt x="135" y="576"/>
                    <a:pt x="137" y="568"/>
                    <a:pt x="141" y="568"/>
                  </a:cubicBezTo>
                  <a:cubicBezTo>
                    <a:pt x="142" y="565"/>
                    <a:pt x="142" y="561"/>
                    <a:pt x="142" y="558"/>
                  </a:cubicBezTo>
                  <a:cubicBezTo>
                    <a:pt x="141" y="557"/>
                    <a:pt x="141" y="557"/>
                    <a:pt x="141" y="557"/>
                  </a:cubicBezTo>
                  <a:cubicBezTo>
                    <a:pt x="141" y="556"/>
                    <a:pt x="141" y="554"/>
                    <a:pt x="141" y="552"/>
                  </a:cubicBezTo>
                  <a:cubicBezTo>
                    <a:pt x="149" y="548"/>
                    <a:pt x="161" y="546"/>
                    <a:pt x="169" y="548"/>
                  </a:cubicBezTo>
                  <a:cubicBezTo>
                    <a:pt x="173" y="549"/>
                    <a:pt x="174" y="554"/>
                    <a:pt x="178" y="555"/>
                  </a:cubicBezTo>
                  <a:cubicBezTo>
                    <a:pt x="181" y="555"/>
                    <a:pt x="186" y="555"/>
                    <a:pt x="186" y="551"/>
                  </a:cubicBezTo>
                  <a:cubicBezTo>
                    <a:pt x="187" y="551"/>
                    <a:pt x="188" y="551"/>
                    <a:pt x="189" y="551"/>
                  </a:cubicBezTo>
                  <a:cubicBezTo>
                    <a:pt x="190" y="541"/>
                    <a:pt x="194" y="553"/>
                    <a:pt x="197" y="548"/>
                  </a:cubicBezTo>
                  <a:cubicBezTo>
                    <a:pt x="198" y="544"/>
                    <a:pt x="199" y="543"/>
                    <a:pt x="203" y="542"/>
                  </a:cubicBezTo>
                  <a:cubicBezTo>
                    <a:pt x="206" y="541"/>
                    <a:pt x="203" y="536"/>
                    <a:pt x="206" y="534"/>
                  </a:cubicBezTo>
                  <a:cubicBezTo>
                    <a:pt x="199" y="531"/>
                    <a:pt x="206" y="529"/>
                    <a:pt x="210" y="530"/>
                  </a:cubicBezTo>
                  <a:cubicBezTo>
                    <a:pt x="216" y="530"/>
                    <a:pt x="217" y="532"/>
                    <a:pt x="217" y="538"/>
                  </a:cubicBezTo>
                  <a:cubicBezTo>
                    <a:pt x="218" y="538"/>
                    <a:pt x="219" y="537"/>
                    <a:pt x="220" y="536"/>
                  </a:cubicBezTo>
                  <a:cubicBezTo>
                    <a:pt x="221" y="529"/>
                    <a:pt x="228" y="536"/>
                    <a:pt x="227" y="540"/>
                  </a:cubicBezTo>
                  <a:cubicBezTo>
                    <a:pt x="229" y="541"/>
                    <a:pt x="232" y="541"/>
                    <a:pt x="234" y="541"/>
                  </a:cubicBezTo>
                  <a:cubicBezTo>
                    <a:pt x="233" y="533"/>
                    <a:pt x="238" y="535"/>
                    <a:pt x="245" y="535"/>
                  </a:cubicBezTo>
                  <a:cubicBezTo>
                    <a:pt x="245" y="532"/>
                    <a:pt x="243" y="531"/>
                    <a:pt x="243" y="529"/>
                  </a:cubicBezTo>
                  <a:cubicBezTo>
                    <a:pt x="249" y="526"/>
                    <a:pt x="246" y="519"/>
                    <a:pt x="253" y="520"/>
                  </a:cubicBezTo>
                  <a:cubicBezTo>
                    <a:pt x="253" y="517"/>
                    <a:pt x="253" y="515"/>
                    <a:pt x="253" y="512"/>
                  </a:cubicBezTo>
                  <a:cubicBezTo>
                    <a:pt x="255" y="512"/>
                    <a:pt x="257" y="512"/>
                    <a:pt x="257" y="514"/>
                  </a:cubicBezTo>
                  <a:cubicBezTo>
                    <a:pt x="258" y="514"/>
                    <a:pt x="258" y="514"/>
                    <a:pt x="259" y="514"/>
                  </a:cubicBezTo>
                  <a:cubicBezTo>
                    <a:pt x="259" y="515"/>
                    <a:pt x="259" y="516"/>
                    <a:pt x="259" y="518"/>
                  </a:cubicBezTo>
                  <a:cubicBezTo>
                    <a:pt x="262" y="519"/>
                    <a:pt x="263" y="516"/>
                    <a:pt x="264" y="514"/>
                  </a:cubicBezTo>
                  <a:cubicBezTo>
                    <a:pt x="267" y="515"/>
                    <a:pt x="272" y="517"/>
                    <a:pt x="276" y="518"/>
                  </a:cubicBezTo>
                  <a:cubicBezTo>
                    <a:pt x="276" y="517"/>
                    <a:pt x="276" y="517"/>
                    <a:pt x="276" y="516"/>
                  </a:cubicBezTo>
                  <a:cubicBezTo>
                    <a:pt x="275" y="513"/>
                    <a:pt x="275" y="512"/>
                    <a:pt x="271" y="512"/>
                  </a:cubicBezTo>
                  <a:cubicBezTo>
                    <a:pt x="271" y="510"/>
                    <a:pt x="268" y="508"/>
                    <a:pt x="268" y="505"/>
                  </a:cubicBezTo>
                  <a:cubicBezTo>
                    <a:pt x="273" y="506"/>
                    <a:pt x="267" y="497"/>
                    <a:pt x="267" y="495"/>
                  </a:cubicBezTo>
                  <a:cubicBezTo>
                    <a:pt x="266" y="492"/>
                    <a:pt x="267" y="487"/>
                    <a:pt x="267" y="483"/>
                  </a:cubicBezTo>
                  <a:cubicBezTo>
                    <a:pt x="267" y="483"/>
                    <a:pt x="268" y="483"/>
                    <a:pt x="269" y="483"/>
                  </a:cubicBezTo>
                  <a:cubicBezTo>
                    <a:pt x="269" y="490"/>
                    <a:pt x="274" y="495"/>
                    <a:pt x="275" y="502"/>
                  </a:cubicBezTo>
                  <a:cubicBezTo>
                    <a:pt x="275" y="505"/>
                    <a:pt x="276" y="505"/>
                    <a:pt x="277" y="507"/>
                  </a:cubicBezTo>
                  <a:cubicBezTo>
                    <a:pt x="277" y="509"/>
                    <a:pt x="277" y="511"/>
                    <a:pt x="277" y="512"/>
                  </a:cubicBezTo>
                  <a:cubicBezTo>
                    <a:pt x="277" y="513"/>
                    <a:pt x="279" y="516"/>
                    <a:pt x="281" y="515"/>
                  </a:cubicBezTo>
                  <a:cubicBezTo>
                    <a:pt x="282" y="513"/>
                    <a:pt x="280" y="512"/>
                    <a:pt x="280" y="511"/>
                  </a:cubicBezTo>
                  <a:cubicBezTo>
                    <a:pt x="279" y="509"/>
                    <a:pt x="280" y="505"/>
                    <a:pt x="280" y="502"/>
                  </a:cubicBezTo>
                  <a:cubicBezTo>
                    <a:pt x="279" y="497"/>
                    <a:pt x="278" y="492"/>
                    <a:pt x="277" y="486"/>
                  </a:cubicBezTo>
                  <a:cubicBezTo>
                    <a:pt x="277" y="482"/>
                    <a:pt x="277" y="478"/>
                    <a:pt x="276" y="474"/>
                  </a:cubicBezTo>
                  <a:cubicBezTo>
                    <a:pt x="275" y="470"/>
                    <a:pt x="274" y="466"/>
                    <a:pt x="274" y="462"/>
                  </a:cubicBezTo>
                  <a:cubicBezTo>
                    <a:pt x="274" y="458"/>
                    <a:pt x="272" y="455"/>
                    <a:pt x="272" y="451"/>
                  </a:cubicBezTo>
                  <a:cubicBezTo>
                    <a:pt x="270" y="451"/>
                    <a:pt x="268" y="451"/>
                    <a:pt x="268" y="453"/>
                  </a:cubicBezTo>
                  <a:cubicBezTo>
                    <a:pt x="267" y="449"/>
                    <a:pt x="270" y="450"/>
                    <a:pt x="273" y="450"/>
                  </a:cubicBezTo>
                  <a:cubicBezTo>
                    <a:pt x="273" y="447"/>
                    <a:pt x="273" y="446"/>
                    <a:pt x="274" y="444"/>
                  </a:cubicBezTo>
                  <a:cubicBezTo>
                    <a:pt x="275" y="442"/>
                    <a:pt x="277" y="442"/>
                    <a:pt x="278" y="439"/>
                  </a:cubicBezTo>
                  <a:cubicBezTo>
                    <a:pt x="279" y="435"/>
                    <a:pt x="278" y="431"/>
                    <a:pt x="279" y="426"/>
                  </a:cubicBezTo>
                  <a:cubicBezTo>
                    <a:pt x="279" y="425"/>
                    <a:pt x="279" y="422"/>
                    <a:pt x="279" y="421"/>
                  </a:cubicBezTo>
                  <a:cubicBezTo>
                    <a:pt x="278" y="416"/>
                    <a:pt x="275" y="412"/>
                    <a:pt x="274" y="407"/>
                  </a:cubicBezTo>
                  <a:cubicBezTo>
                    <a:pt x="273" y="401"/>
                    <a:pt x="271" y="395"/>
                    <a:pt x="271" y="390"/>
                  </a:cubicBezTo>
                  <a:cubicBezTo>
                    <a:pt x="270" y="384"/>
                    <a:pt x="271" y="378"/>
                    <a:pt x="273" y="373"/>
                  </a:cubicBezTo>
                  <a:cubicBezTo>
                    <a:pt x="274" y="371"/>
                    <a:pt x="275" y="370"/>
                    <a:pt x="276" y="368"/>
                  </a:cubicBezTo>
                  <a:cubicBezTo>
                    <a:pt x="277" y="362"/>
                    <a:pt x="279" y="354"/>
                    <a:pt x="284" y="350"/>
                  </a:cubicBezTo>
                  <a:cubicBezTo>
                    <a:pt x="289" y="346"/>
                    <a:pt x="288" y="340"/>
                    <a:pt x="292" y="336"/>
                  </a:cubicBezTo>
                  <a:cubicBezTo>
                    <a:pt x="293" y="333"/>
                    <a:pt x="295" y="329"/>
                    <a:pt x="299" y="328"/>
                  </a:cubicBezTo>
                  <a:cubicBezTo>
                    <a:pt x="301" y="328"/>
                    <a:pt x="303" y="329"/>
                    <a:pt x="305" y="328"/>
                  </a:cubicBezTo>
                  <a:cubicBezTo>
                    <a:pt x="307" y="328"/>
                    <a:pt x="309" y="326"/>
                    <a:pt x="311" y="325"/>
                  </a:cubicBezTo>
                  <a:cubicBezTo>
                    <a:pt x="311" y="325"/>
                    <a:pt x="311" y="324"/>
                    <a:pt x="311" y="324"/>
                  </a:cubicBezTo>
                  <a:cubicBezTo>
                    <a:pt x="315" y="321"/>
                    <a:pt x="321" y="322"/>
                    <a:pt x="327" y="322"/>
                  </a:cubicBezTo>
                  <a:cubicBezTo>
                    <a:pt x="326" y="325"/>
                    <a:pt x="328" y="327"/>
                    <a:pt x="328" y="330"/>
                  </a:cubicBezTo>
                  <a:cubicBezTo>
                    <a:pt x="328" y="332"/>
                    <a:pt x="326" y="337"/>
                    <a:pt x="330" y="336"/>
                  </a:cubicBezTo>
                  <a:cubicBezTo>
                    <a:pt x="330" y="334"/>
                    <a:pt x="330" y="332"/>
                    <a:pt x="333" y="331"/>
                  </a:cubicBezTo>
                  <a:cubicBezTo>
                    <a:pt x="333" y="333"/>
                    <a:pt x="332" y="335"/>
                    <a:pt x="332" y="337"/>
                  </a:cubicBezTo>
                  <a:cubicBezTo>
                    <a:pt x="336" y="337"/>
                    <a:pt x="335" y="330"/>
                    <a:pt x="336" y="327"/>
                  </a:cubicBezTo>
                  <a:cubicBezTo>
                    <a:pt x="337" y="329"/>
                    <a:pt x="336" y="333"/>
                    <a:pt x="340" y="333"/>
                  </a:cubicBezTo>
                  <a:cubicBezTo>
                    <a:pt x="340" y="333"/>
                    <a:pt x="340" y="334"/>
                    <a:pt x="340" y="334"/>
                  </a:cubicBezTo>
                  <a:cubicBezTo>
                    <a:pt x="340" y="334"/>
                    <a:pt x="341" y="334"/>
                    <a:pt x="342" y="334"/>
                  </a:cubicBezTo>
                  <a:cubicBezTo>
                    <a:pt x="342" y="333"/>
                    <a:pt x="342" y="332"/>
                    <a:pt x="342" y="331"/>
                  </a:cubicBezTo>
                  <a:cubicBezTo>
                    <a:pt x="342" y="332"/>
                    <a:pt x="344" y="333"/>
                    <a:pt x="345" y="332"/>
                  </a:cubicBezTo>
                  <a:cubicBezTo>
                    <a:pt x="342" y="332"/>
                    <a:pt x="343" y="327"/>
                    <a:pt x="345" y="325"/>
                  </a:cubicBezTo>
                  <a:cubicBezTo>
                    <a:pt x="349" y="321"/>
                    <a:pt x="354" y="321"/>
                    <a:pt x="356" y="315"/>
                  </a:cubicBezTo>
                  <a:cubicBezTo>
                    <a:pt x="356" y="313"/>
                    <a:pt x="356" y="311"/>
                    <a:pt x="357" y="309"/>
                  </a:cubicBezTo>
                  <a:cubicBezTo>
                    <a:pt x="359" y="307"/>
                    <a:pt x="361" y="306"/>
                    <a:pt x="362" y="304"/>
                  </a:cubicBezTo>
                  <a:cubicBezTo>
                    <a:pt x="364" y="302"/>
                    <a:pt x="364" y="302"/>
                    <a:pt x="364" y="298"/>
                  </a:cubicBezTo>
                  <a:cubicBezTo>
                    <a:pt x="365" y="293"/>
                    <a:pt x="367" y="292"/>
                    <a:pt x="372" y="292"/>
                  </a:cubicBezTo>
                  <a:cubicBezTo>
                    <a:pt x="375" y="291"/>
                    <a:pt x="379" y="291"/>
                    <a:pt x="382" y="290"/>
                  </a:cubicBezTo>
                  <a:cubicBezTo>
                    <a:pt x="383" y="287"/>
                    <a:pt x="377" y="286"/>
                    <a:pt x="375" y="287"/>
                  </a:cubicBezTo>
                  <a:cubicBezTo>
                    <a:pt x="372" y="288"/>
                    <a:pt x="372" y="290"/>
                    <a:pt x="368" y="290"/>
                  </a:cubicBezTo>
                  <a:cubicBezTo>
                    <a:pt x="369" y="286"/>
                    <a:pt x="378" y="287"/>
                    <a:pt x="382" y="287"/>
                  </a:cubicBezTo>
                  <a:cubicBezTo>
                    <a:pt x="384" y="287"/>
                    <a:pt x="387" y="287"/>
                    <a:pt x="390" y="288"/>
                  </a:cubicBezTo>
                  <a:cubicBezTo>
                    <a:pt x="393" y="288"/>
                    <a:pt x="395" y="291"/>
                    <a:pt x="398" y="291"/>
                  </a:cubicBezTo>
                  <a:cubicBezTo>
                    <a:pt x="398" y="292"/>
                    <a:pt x="398" y="292"/>
                    <a:pt x="398" y="293"/>
                  </a:cubicBezTo>
                  <a:cubicBezTo>
                    <a:pt x="398" y="291"/>
                    <a:pt x="398" y="289"/>
                    <a:pt x="399" y="287"/>
                  </a:cubicBezTo>
                  <a:cubicBezTo>
                    <a:pt x="401" y="287"/>
                    <a:pt x="400" y="291"/>
                    <a:pt x="400" y="293"/>
                  </a:cubicBezTo>
                  <a:cubicBezTo>
                    <a:pt x="405" y="294"/>
                    <a:pt x="410" y="292"/>
                    <a:pt x="414" y="290"/>
                  </a:cubicBezTo>
                  <a:cubicBezTo>
                    <a:pt x="419" y="289"/>
                    <a:pt x="421" y="285"/>
                    <a:pt x="425" y="284"/>
                  </a:cubicBezTo>
                  <a:cubicBezTo>
                    <a:pt x="429" y="282"/>
                    <a:pt x="434" y="281"/>
                    <a:pt x="438" y="279"/>
                  </a:cubicBezTo>
                  <a:cubicBezTo>
                    <a:pt x="439" y="278"/>
                    <a:pt x="440" y="277"/>
                    <a:pt x="441" y="275"/>
                  </a:cubicBezTo>
                  <a:cubicBezTo>
                    <a:pt x="442" y="273"/>
                    <a:pt x="441" y="270"/>
                    <a:pt x="443" y="269"/>
                  </a:cubicBezTo>
                  <a:cubicBezTo>
                    <a:pt x="443" y="271"/>
                    <a:pt x="443" y="273"/>
                    <a:pt x="443" y="275"/>
                  </a:cubicBezTo>
                  <a:cubicBezTo>
                    <a:pt x="444" y="275"/>
                    <a:pt x="444" y="275"/>
                    <a:pt x="445" y="275"/>
                  </a:cubicBezTo>
                  <a:cubicBezTo>
                    <a:pt x="446" y="274"/>
                    <a:pt x="445" y="266"/>
                    <a:pt x="445" y="265"/>
                  </a:cubicBezTo>
                  <a:cubicBezTo>
                    <a:pt x="446" y="262"/>
                    <a:pt x="447" y="259"/>
                    <a:pt x="448" y="256"/>
                  </a:cubicBezTo>
                  <a:cubicBezTo>
                    <a:pt x="449" y="253"/>
                    <a:pt x="451" y="252"/>
                    <a:pt x="451" y="249"/>
                  </a:cubicBezTo>
                  <a:cubicBezTo>
                    <a:pt x="450" y="247"/>
                    <a:pt x="447" y="243"/>
                    <a:pt x="445" y="243"/>
                  </a:cubicBezTo>
                  <a:cubicBezTo>
                    <a:pt x="445" y="244"/>
                    <a:pt x="445" y="245"/>
                    <a:pt x="445" y="246"/>
                  </a:cubicBezTo>
                  <a:cubicBezTo>
                    <a:pt x="446" y="246"/>
                    <a:pt x="446" y="246"/>
                    <a:pt x="447" y="246"/>
                  </a:cubicBezTo>
                  <a:cubicBezTo>
                    <a:pt x="447" y="249"/>
                    <a:pt x="447" y="254"/>
                    <a:pt x="445" y="257"/>
                  </a:cubicBezTo>
                  <a:cubicBezTo>
                    <a:pt x="438" y="258"/>
                    <a:pt x="445" y="240"/>
                    <a:pt x="446" y="237"/>
                  </a:cubicBezTo>
                  <a:cubicBezTo>
                    <a:pt x="449" y="234"/>
                    <a:pt x="453" y="234"/>
                    <a:pt x="456" y="232"/>
                  </a:cubicBezTo>
                  <a:cubicBezTo>
                    <a:pt x="460" y="229"/>
                    <a:pt x="463" y="226"/>
                    <a:pt x="467" y="224"/>
                  </a:cubicBezTo>
                  <a:cubicBezTo>
                    <a:pt x="470" y="222"/>
                    <a:pt x="473" y="221"/>
                    <a:pt x="475" y="217"/>
                  </a:cubicBezTo>
                  <a:cubicBezTo>
                    <a:pt x="478" y="213"/>
                    <a:pt x="481" y="212"/>
                    <a:pt x="487" y="209"/>
                  </a:cubicBezTo>
                  <a:cubicBezTo>
                    <a:pt x="491" y="207"/>
                    <a:pt x="496" y="205"/>
                    <a:pt x="501" y="204"/>
                  </a:cubicBezTo>
                  <a:cubicBezTo>
                    <a:pt x="504" y="203"/>
                    <a:pt x="507" y="202"/>
                    <a:pt x="510" y="201"/>
                  </a:cubicBezTo>
                  <a:cubicBezTo>
                    <a:pt x="513" y="199"/>
                    <a:pt x="513" y="196"/>
                    <a:pt x="516" y="195"/>
                  </a:cubicBezTo>
                  <a:cubicBezTo>
                    <a:pt x="517" y="193"/>
                    <a:pt x="520" y="192"/>
                    <a:pt x="522" y="190"/>
                  </a:cubicBezTo>
                  <a:cubicBezTo>
                    <a:pt x="523" y="188"/>
                    <a:pt x="523" y="185"/>
                    <a:pt x="524" y="183"/>
                  </a:cubicBezTo>
                  <a:cubicBezTo>
                    <a:pt x="527" y="178"/>
                    <a:pt x="531" y="175"/>
                    <a:pt x="535" y="171"/>
                  </a:cubicBezTo>
                  <a:cubicBezTo>
                    <a:pt x="541" y="166"/>
                    <a:pt x="549" y="163"/>
                    <a:pt x="556" y="159"/>
                  </a:cubicBezTo>
                  <a:cubicBezTo>
                    <a:pt x="557" y="157"/>
                    <a:pt x="559" y="156"/>
                    <a:pt x="560" y="155"/>
                  </a:cubicBezTo>
                  <a:cubicBezTo>
                    <a:pt x="562" y="153"/>
                    <a:pt x="564" y="153"/>
                    <a:pt x="566" y="152"/>
                  </a:cubicBezTo>
                  <a:cubicBezTo>
                    <a:pt x="569" y="150"/>
                    <a:pt x="574" y="149"/>
                    <a:pt x="577" y="147"/>
                  </a:cubicBezTo>
                  <a:cubicBezTo>
                    <a:pt x="579" y="145"/>
                    <a:pt x="580" y="141"/>
                    <a:pt x="584" y="140"/>
                  </a:cubicBezTo>
                  <a:cubicBezTo>
                    <a:pt x="587" y="139"/>
                    <a:pt x="585" y="133"/>
                    <a:pt x="586" y="131"/>
                  </a:cubicBezTo>
                  <a:cubicBezTo>
                    <a:pt x="587" y="129"/>
                    <a:pt x="590" y="129"/>
                    <a:pt x="592" y="128"/>
                  </a:cubicBezTo>
                  <a:cubicBezTo>
                    <a:pt x="595" y="126"/>
                    <a:pt x="599" y="122"/>
                    <a:pt x="602" y="122"/>
                  </a:cubicBezTo>
                  <a:cubicBezTo>
                    <a:pt x="602" y="120"/>
                    <a:pt x="603" y="119"/>
                    <a:pt x="605" y="119"/>
                  </a:cubicBezTo>
                  <a:cubicBezTo>
                    <a:pt x="606" y="116"/>
                    <a:pt x="608" y="113"/>
                    <a:pt x="610" y="110"/>
                  </a:cubicBezTo>
                  <a:cubicBezTo>
                    <a:pt x="612" y="108"/>
                    <a:pt x="614" y="107"/>
                    <a:pt x="615" y="106"/>
                  </a:cubicBezTo>
                  <a:cubicBezTo>
                    <a:pt x="616" y="104"/>
                    <a:pt x="616" y="102"/>
                    <a:pt x="617" y="100"/>
                  </a:cubicBezTo>
                  <a:cubicBezTo>
                    <a:pt x="619" y="98"/>
                    <a:pt x="622" y="95"/>
                    <a:pt x="624" y="93"/>
                  </a:cubicBezTo>
                  <a:cubicBezTo>
                    <a:pt x="627" y="91"/>
                    <a:pt x="630" y="89"/>
                    <a:pt x="632" y="86"/>
                  </a:cubicBezTo>
                  <a:cubicBezTo>
                    <a:pt x="633" y="85"/>
                    <a:pt x="633" y="84"/>
                    <a:pt x="633" y="83"/>
                  </a:cubicBezTo>
                  <a:cubicBezTo>
                    <a:pt x="630" y="82"/>
                    <a:pt x="628" y="80"/>
                    <a:pt x="628" y="7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37" name="Freeform 30"/>
            <p:cNvSpPr>
              <a:spLocks/>
            </p:cNvSpPr>
            <p:nvPr/>
          </p:nvSpPr>
          <p:spPr bwMode="auto">
            <a:xfrm>
              <a:off x="8924926" y="-1697038"/>
              <a:ext cx="666750" cy="1049338"/>
            </a:xfrm>
            <a:custGeom>
              <a:avLst/>
              <a:gdLst>
                <a:gd name="T0" fmla="*/ 286 w 286"/>
                <a:gd name="T1" fmla="*/ 59 h 451"/>
                <a:gd name="T2" fmla="*/ 282 w 286"/>
                <a:gd name="T3" fmla="*/ 35 h 451"/>
                <a:gd name="T4" fmla="*/ 254 w 286"/>
                <a:gd name="T5" fmla="*/ 31 h 451"/>
                <a:gd name="T6" fmla="*/ 222 w 286"/>
                <a:gd name="T7" fmla="*/ 21 h 451"/>
                <a:gd name="T8" fmla="*/ 206 w 286"/>
                <a:gd name="T9" fmla="*/ 5 h 451"/>
                <a:gd name="T10" fmla="*/ 182 w 286"/>
                <a:gd name="T11" fmla="*/ 3 h 451"/>
                <a:gd name="T12" fmla="*/ 153 w 286"/>
                <a:gd name="T13" fmla="*/ 8 h 451"/>
                <a:gd name="T14" fmla="*/ 155 w 286"/>
                <a:gd name="T15" fmla="*/ 11 h 451"/>
                <a:gd name="T16" fmla="*/ 165 w 286"/>
                <a:gd name="T17" fmla="*/ 38 h 451"/>
                <a:gd name="T18" fmla="*/ 160 w 286"/>
                <a:gd name="T19" fmla="*/ 50 h 451"/>
                <a:gd name="T20" fmla="*/ 153 w 286"/>
                <a:gd name="T21" fmla="*/ 88 h 451"/>
                <a:gd name="T22" fmla="*/ 135 w 286"/>
                <a:gd name="T23" fmla="*/ 112 h 451"/>
                <a:gd name="T24" fmla="*/ 141 w 286"/>
                <a:gd name="T25" fmla="*/ 145 h 451"/>
                <a:gd name="T26" fmla="*/ 146 w 286"/>
                <a:gd name="T27" fmla="*/ 171 h 451"/>
                <a:gd name="T28" fmla="*/ 143 w 286"/>
                <a:gd name="T29" fmla="*/ 197 h 451"/>
                <a:gd name="T30" fmla="*/ 137 w 286"/>
                <a:gd name="T31" fmla="*/ 215 h 451"/>
                <a:gd name="T32" fmla="*/ 131 w 286"/>
                <a:gd name="T33" fmla="*/ 247 h 451"/>
                <a:gd name="T34" fmla="*/ 117 w 286"/>
                <a:gd name="T35" fmla="*/ 262 h 451"/>
                <a:gd name="T36" fmla="*/ 102 w 286"/>
                <a:gd name="T37" fmla="*/ 267 h 451"/>
                <a:gd name="T38" fmla="*/ 79 w 286"/>
                <a:gd name="T39" fmla="*/ 271 h 451"/>
                <a:gd name="T40" fmla="*/ 45 w 286"/>
                <a:gd name="T41" fmla="*/ 295 h 451"/>
                <a:gd name="T42" fmla="*/ 15 w 286"/>
                <a:gd name="T43" fmla="*/ 297 h 451"/>
                <a:gd name="T44" fmla="*/ 0 w 286"/>
                <a:gd name="T45" fmla="*/ 325 h 451"/>
                <a:gd name="T46" fmla="*/ 27 w 286"/>
                <a:gd name="T47" fmla="*/ 339 h 451"/>
                <a:gd name="T48" fmla="*/ 52 w 286"/>
                <a:gd name="T49" fmla="*/ 346 h 451"/>
                <a:gd name="T50" fmla="*/ 59 w 286"/>
                <a:gd name="T51" fmla="*/ 373 h 451"/>
                <a:gd name="T52" fmla="*/ 74 w 286"/>
                <a:gd name="T53" fmla="*/ 392 h 451"/>
                <a:gd name="T54" fmla="*/ 70 w 286"/>
                <a:gd name="T55" fmla="*/ 404 h 451"/>
                <a:gd name="T56" fmla="*/ 101 w 286"/>
                <a:gd name="T57" fmla="*/ 423 h 451"/>
                <a:gd name="T58" fmla="*/ 128 w 286"/>
                <a:gd name="T59" fmla="*/ 448 h 451"/>
                <a:gd name="T60" fmla="*/ 155 w 286"/>
                <a:gd name="T61" fmla="*/ 428 h 451"/>
                <a:gd name="T62" fmla="*/ 168 w 286"/>
                <a:gd name="T63" fmla="*/ 415 h 451"/>
                <a:gd name="T64" fmla="*/ 171 w 286"/>
                <a:gd name="T65" fmla="*/ 396 h 451"/>
                <a:gd name="T66" fmla="*/ 179 w 286"/>
                <a:gd name="T67" fmla="*/ 425 h 451"/>
                <a:gd name="T68" fmla="*/ 194 w 286"/>
                <a:gd name="T69" fmla="*/ 425 h 451"/>
                <a:gd name="T70" fmla="*/ 205 w 286"/>
                <a:gd name="T71" fmla="*/ 404 h 451"/>
                <a:gd name="T72" fmla="*/ 230 w 286"/>
                <a:gd name="T73" fmla="*/ 392 h 451"/>
                <a:gd name="T74" fmla="*/ 228 w 286"/>
                <a:gd name="T75" fmla="*/ 362 h 451"/>
                <a:gd name="T76" fmla="*/ 224 w 286"/>
                <a:gd name="T77" fmla="*/ 337 h 451"/>
                <a:gd name="T78" fmla="*/ 220 w 286"/>
                <a:gd name="T79" fmla="*/ 312 h 451"/>
                <a:gd name="T80" fmla="*/ 213 w 286"/>
                <a:gd name="T81" fmla="*/ 295 h 451"/>
                <a:gd name="T82" fmla="*/ 197 w 286"/>
                <a:gd name="T83" fmla="*/ 284 h 451"/>
                <a:gd name="T84" fmla="*/ 206 w 286"/>
                <a:gd name="T85" fmla="*/ 259 h 451"/>
                <a:gd name="T86" fmla="*/ 188 w 286"/>
                <a:gd name="T87" fmla="*/ 225 h 451"/>
                <a:gd name="T88" fmla="*/ 162 w 286"/>
                <a:gd name="T89" fmla="*/ 207 h 451"/>
                <a:gd name="T90" fmla="*/ 163 w 286"/>
                <a:gd name="T91" fmla="*/ 191 h 451"/>
                <a:gd name="T92" fmla="*/ 180 w 286"/>
                <a:gd name="T93" fmla="*/ 184 h 451"/>
                <a:gd name="T94" fmla="*/ 187 w 286"/>
                <a:gd name="T95" fmla="*/ 160 h 451"/>
                <a:gd name="T96" fmla="*/ 224 w 286"/>
                <a:gd name="T97" fmla="*/ 144 h 451"/>
                <a:gd name="T98" fmla="*/ 208 w 286"/>
                <a:gd name="T99" fmla="*/ 132 h 451"/>
                <a:gd name="T100" fmla="*/ 184 w 286"/>
                <a:gd name="T101" fmla="*/ 123 h 451"/>
                <a:gd name="T102" fmla="*/ 161 w 286"/>
                <a:gd name="T103" fmla="*/ 113 h 451"/>
                <a:gd name="T104" fmla="*/ 176 w 286"/>
                <a:gd name="T105" fmla="*/ 78 h 451"/>
                <a:gd name="T106" fmla="*/ 178 w 286"/>
                <a:gd name="T107" fmla="*/ 57 h 451"/>
                <a:gd name="T108" fmla="*/ 181 w 286"/>
                <a:gd name="T109" fmla="*/ 50 h 451"/>
                <a:gd name="T110" fmla="*/ 195 w 286"/>
                <a:gd name="T111" fmla="*/ 64 h 451"/>
                <a:gd name="T112" fmla="*/ 205 w 286"/>
                <a:gd name="T113" fmla="*/ 78 h 451"/>
                <a:gd name="T114" fmla="*/ 211 w 286"/>
                <a:gd name="T115" fmla="*/ 78 h 451"/>
                <a:gd name="T116" fmla="*/ 225 w 286"/>
                <a:gd name="T117" fmla="*/ 76 h 451"/>
                <a:gd name="T118" fmla="*/ 229 w 286"/>
                <a:gd name="T119" fmla="*/ 65 h 451"/>
                <a:gd name="T120" fmla="*/ 251 w 286"/>
                <a:gd name="T121" fmla="*/ 92 h 451"/>
                <a:gd name="T122" fmla="*/ 266 w 286"/>
                <a:gd name="T123" fmla="*/ 8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6" h="451">
                  <a:moveTo>
                    <a:pt x="274" y="74"/>
                  </a:moveTo>
                  <a:cubicBezTo>
                    <a:pt x="275" y="73"/>
                    <a:pt x="276" y="72"/>
                    <a:pt x="277" y="70"/>
                  </a:cubicBezTo>
                  <a:cubicBezTo>
                    <a:pt x="279" y="68"/>
                    <a:pt x="281" y="67"/>
                    <a:pt x="283" y="65"/>
                  </a:cubicBezTo>
                  <a:cubicBezTo>
                    <a:pt x="284" y="63"/>
                    <a:pt x="285" y="61"/>
                    <a:pt x="286" y="59"/>
                  </a:cubicBezTo>
                  <a:cubicBezTo>
                    <a:pt x="283" y="60"/>
                    <a:pt x="282" y="58"/>
                    <a:pt x="281" y="56"/>
                  </a:cubicBezTo>
                  <a:cubicBezTo>
                    <a:pt x="280" y="52"/>
                    <a:pt x="282" y="46"/>
                    <a:pt x="283" y="43"/>
                  </a:cubicBezTo>
                  <a:cubicBezTo>
                    <a:pt x="284" y="40"/>
                    <a:pt x="285" y="38"/>
                    <a:pt x="286" y="34"/>
                  </a:cubicBezTo>
                  <a:cubicBezTo>
                    <a:pt x="284" y="35"/>
                    <a:pt x="283" y="35"/>
                    <a:pt x="282" y="35"/>
                  </a:cubicBezTo>
                  <a:cubicBezTo>
                    <a:pt x="278" y="36"/>
                    <a:pt x="273" y="36"/>
                    <a:pt x="269" y="36"/>
                  </a:cubicBezTo>
                  <a:cubicBezTo>
                    <a:pt x="265" y="35"/>
                    <a:pt x="261" y="36"/>
                    <a:pt x="258" y="38"/>
                  </a:cubicBezTo>
                  <a:cubicBezTo>
                    <a:pt x="257" y="35"/>
                    <a:pt x="260" y="34"/>
                    <a:pt x="261" y="32"/>
                  </a:cubicBezTo>
                  <a:cubicBezTo>
                    <a:pt x="259" y="32"/>
                    <a:pt x="256" y="32"/>
                    <a:pt x="254" y="31"/>
                  </a:cubicBezTo>
                  <a:cubicBezTo>
                    <a:pt x="252" y="30"/>
                    <a:pt x="250" y="27"/>
                    <a:pt x="248" y="26"/>
                  </a:cubicBezTo>
                  <a:cubicBezTo>
                    <a:pt x="241" y="24"/>
                    <a:pt x="239" y="30"/>
                    <a:pt x="233" y="29"/>
                  </a:cubicBezTo>
                  <a:cubicBezTo>
                    <a:pt x="230" y="29"/>
                    <a:pt x="228" y="29"/>
                    <a:pt x="226" y="26"/>
                  </a:cubicBezTo>
                  <a:cubicBezTo>
                    <a:pt x="225" y="23"/>
                    <a:pt x="226" y="22"/>
                    <a:pt x="222" y="21"/>
                  </a:cubicBezTo>
                  <a:cubicBezTo>
                    <a:pt x="218" y="21"/>
                    <a:pt x="218" y="22"/>
                    <a:pt x="215" y="19"/>
                  </a:cubicBezTo>
                  <a:cubicBezTo>
                    <a:pt x="214" y="18"/>
                    <a:pt x="212" y="17"/>
                    <a:pt x="211" y="15"/>
                  </a:cubicBezTo>
                  <a:cubicBezTo>
                    <a:pt x="209" y="13"/>
                    <a:pt x="210" y="10"/>
                    <a:pt x="209" y="9"/>
                  </a:cubicBezTo>
                  <a:cubicBezTo>
                    <a:pt x="206" y="6"/>
                    <a:pt x="206" y="6"/>
                    <a:pt x="206" y="5"/>
                  </a:cubicBezTo>
                  <a:cubicBezTo>
                    <a:pt x="203" y="5"/>
                    <a:pt x="201" y="4"/>
                    <a:pt x="200" y="4"/>
                  </a:cubicBezTo>
                  <a:cubicBezTo>
                    <a:pt x="199" y="5"/>
                    <a:pt x="198" y="6"/>
                    <a:pt x="197" y="7"/>
                  </a:cubicBezTo>
                  <a:cubicBezTo>
                    <a:pt x="195" y="2"/>
                    <a:pt x="195" y="6"/>
                    <a:pt x="191" y="5"/>
                  </a:cubicBezTo>
                  <a:cubicBezTo>
                    <a:pt x="188" y="5"/>
                    <a:pt x="186" y="0"/>
                    <a:pt x="182" y="3"/>
                  </a:cubicBezTo>
                  <a:cubicBezTo>
                    <a:pt x="182" y="4"/>
                    <a:pt x="182" y="6"/>
                    <a:pt x="182" y="7"/>
                  </a:cubicBezTo>
                  <a:cubicBezTo>
                    <a:pt x="177" y="10"/>
                    <a:pt x="175" y="14"/>
                    <a:pt x="169" y="11"/>
                  </a:cubicBezTo>
                  <a:cubicBezTo>
                    <a:pt x="166" y="9"/>
                    <a:pt x="165" y="9"/>
                    <a:pt x="161" y="9"/>
                  </a:cubicBezTo>
                  <a:cubicBezTo>
                    <a:pt x="159" y="9"/>
                    <a:pt x="155" y="9"/>
                    <a:pt x="153" y="8"/>
                  </a:cubicBezTo>
                  <a:cubicBezTo>
                    <a:pt x="153" y="8"/>
                    <a:pt x="150" y="6"/>
                    <a:pt x="150" y="6"/>
                  </a:cubicBezTo>
                  <a:cubicBezTo>
                    <a:pt x="150" y="5"/>
                    <a:pt x="149" y="5"/>
                    <a:pt x="149" y="4"/>
                  </a:cubicBezTo>
                  <a:cubicBezTo>
                    <a:pt x="149" y="6"/>
                    <a:pt x="149" y="9"/>
                    <a:pt x="150" y="10"/>
                  </a:cubicBezTo>
                  <a:cubicBezTo>
                    <a:pt x="151" y="11"/>
                    <a:pt x="154" y="9"/>
                    <a:pt x="155" y="11"/>
                  </a:cubicBezTo>
                  <a:cubicBezTo>
                    <a:pt x="157" y="13"/>
                    <a:pt x="154" y="16"/>
                    <a:pt x="158" y="16"/>
                  </a:cubicBezTo>
                  <a:cubicBezTo>
                    <a:pt x="158" y="18"/>
                    <a:pt x="158" y="21"/>
                    <a:pt x="158" y="23"/>
                  </a:cubicBezTo>
                  <a:cubicBezTo>
                    <a:pt x="158" y="27"/>
                    <a:pt x="160" y="27"/>
                    <a:pt x="162" y="30"/>
                  </a:cubicBezTo>
                  <a:cubicBezTo>
                    <a:pt x="163" y="32"/>
                    <a:pt x="166" y="36"/>
                    <a:pt x="165" y="38"/>
                  </a:cubicBezTo>
                  <a:cubicBezTo>
                    <a:pt x="165" y="39"/>
                    <a:pt x="162" y="40"/>
                    <a:pt x="161" y="41"/>
                  </a:cubicBezTo>
                  <a:cubicBezTo>
                    <a:pt x="160" y="43"/>
                    <a:pt x="160" y="45"/>
                    <a:pt x="160" y="47"/>
                  </a:cubicBezTo>
                  <a:cubicBezTo>
                    <a:pt x="160" y="48"/>
                    <a:pt x="160" y="49"/>
                    <a:pt x="160" y="50"/>
                  </a:cubicBezTo>
                  <a:cubicBezTo>
                    <a:pt x="160" y="50"/>
                    <a:pt x="160" y="50"/>
                    <a:pt x="160" y="50"/>
                  </a:cubicBezTo>
                  <a:cubicBezTo>
                    <a:pt x="164" y="52"/>
                    <a:pt x="163" y="57"/>
                    <a:pt x="163" y="60"/>
                  </a:cubicBezTo>
                  <a:cubicBezTo>
                    <a:pt x="162" y="66"/>
                    <a:pt x="168" y="73"/>
                    <a:pt x="164" y="78"/>
                  </a:cubicBezTo>
                  <a:cubicBezTo>
                    <a:pt x="162" y="80"/>
                    <a:pt x="160" y="81"/>
                    <a:pt x="158" y="82"/>
                  </a:cubicBezTo>
                  <a:cubicBezTo>
                    <a:pt x="155" y="83"/>
                    <a:pt x="154" y="85"/>
                    <a:pt x="153" y="88"/>
                  </a:cubicBezTo>
                  <a:cubicBezTo>
                    <a:pt x="152" y="90"/>
                    <a:pt x="149" y="89"/>
                    <a:pt x="147" y="91"/>
                  </a:cubicBezTo>
                  <a:cubicBezTo>
                    <a:pt x="146" y="93"/>
                    <a:pt x="145" y="95"/>
                    <a:pt x="145" y="97"/>
                  </a:cubicBezTo>
                  <a:cubicBezTo>
                    <a:pt x="142" y="97"/>
                    <a:pt x="140" y="97"/>
                    <a:pt x="138" y="97"/>
                  </a:cubicBezTo>
                  <a:cubicBezTo>
                    <a:pt x="138" y="102"/>
                    <a:pt x="133" y="107"/>
                    <a:pt x="135" y="112"/>
                  </a:cubicBezTo>
                  <a:cubicBezTo>
                    <a:pt x="136" y="115"/>
                    <a:pt x="141" y="115"/>
                    <a:pt x="142" y="119"/>
                  </a:cubicBezTo>
                  <a:cubicBezTo>
                    <a:pt x="153" y="120"/>
                    <a:pt x="153" y="131"/>
                    <a:pt x="154" y="140"/>
                  </a:cubicBezTo>
                  <a:cubicBezTo>
                    <a:pt x="151" y="141"/>
                    <a:pt x="149" y="137"/>
                    <a:pt x="146" y="137"/>
                  </a:cubicBezTo>
                  <a:cubicBezTo>
                    <a:pt x="141" y="138"/>
                    <a:pt x="141" y="141"/>
                    <a:pt x="141" y="145"/>
                  </a:cubicBezTo>
                  <a:cubicBezTo>
                    <a:pt x="139" y="145"/>
                    <a:pt x="136" y="145"/>
                    <a:pt x="134" y="145"/>
                  </a:cubicBezTo>
                  <a:cubicBezTo>
                    <a:pt x="133" y="148"/>
                    <a:pt x="138" y="159"/>
                    <a:pt x="141" y="161"/>
                  </a:cubicBezTo>
                  <a:cubicBezTo>
                    <a:pt x="140" y="163"/>
                    <a:pt x="136" y="165"/>
                    <a:pt x="135" y="168"/>
                  </a:cubicBezTo>
                  <a:cubicBezTo>
                    <a:pt x="140" y="169"/>
                    <a:pt x="144" y="170"/>
                    <a:pt x="146" y="171"/>
                  </a:cubicBezTo>
                  <a:cubicBezTo>
                    <a:pt x="144" y="170"/>
                    <a:pt x="140" y="169"/>
                    <a:pt x="135" y="168"/>
                  </a:cubicBezTo>
                  <a:cubicBezTo>
                    <a:pt x="135" y="168"/>
                    <a:pt x="135" y="168"/>
                    <a:pt x="135" y="169"/>
                  </a:cubicBezTo>
                  <a:cubicBezTo>
                    <a:pt x="135" y="171"/>
                    <a:pt x="140" y="174"/>
                    <a:pt x="142" y="176"/>
                  </a:cubicBezTo>
                  <a:cubicBezTo>
                    <a:pt x="146" y="182"/>
                    <a:pt x="143" y="190"/>
                    <a:pt x="143" y="197"/>
                  </a:cubicBezTo>
                  <a:cubicBezTo>
                    <a:pt x="141" y="197"/>
                    <a:pt x="141" y="198"/>
                    <a:pt x="140" y="198"/>
                  </a:cubicBezTo>
                  <a:cubicBezTo>
                    <a:pt x="139" y="202"/>
                    <a:pt x="143" y="202"/>
                    <a:pt x="145" y="205"/>
                  </a:cubicBezTo>
                  <a:cubicBezTo>
                    <a:pt x="147" y="207"/>
                    <a:pt x="145" y="212"/>
                    <a:pt x="145" y="215"/>
                  </a:cubicBezTo>
                  <a:cubicBezTo>
                    <a:pt x="142" y="215"/>
                    <a:pt x="140" y="214"/>
                    <a:pt x="137" y="215"/>
                  </a:cubicBezTo>
                  <a:cubicBezTo>
                    <a:pt x="138" y="217"/>
                    <a:pt x="132" y="221"/>
                    <a:pt x="139" y="223"/>
                  </a:cubicBezTo>
                  <a:cubicBezTo>
                    <a:pt x="139" y="229"/>
                    <a:pt x="138" y="232"/>
                    <a:pt x="134" y="237"/>
                  </a:cubicBezTo>
                  <a:cubicBezTo>
                    <a:pt x="133" y="239"/>
                    <a:pt x="127" y="241"/>
                    <a:pt x="128" y="244"/>
                  </a:cubicBezTo>
                  <a:cubicBezTo>
                    <a:pt x="129" y="244"/>
                    <a:pt x="131" y="246"/>
                    <a:pt x="131" y="247"/>
                  </a:cubicBezTo>
                  <a:cubicBezTo>
                    <a:pt x="128" y="248"/>
                    <a:pt x="124" y="247"/>
                    <a:pt x="124" y="251"/>
                  </a:cubicBezTo>
                  <a:cubicBezTo>
                    <a:pt x="118" y="247"/>
                    <a:pt x="118" y="253"/>
                    <a:pt x="118" y="257"/>
                  </a:cubicBezTo>
                  <a:cubicBezTo>
                    <a:pt x="118" y="257"/>
                    <a:pt x="117" y="257"/>
                    <a:pt x="117" y="257"/>
                  </a:cubicBezTo>
                  <a:cubicBezTo>
                    <a:pt x="117" y="259"/>
                    <a:pt x="117" y="261"/>
                    <a:pt x="117" y="262"/>
                  </a:cubicBezTo>
                  <a:cubicBezTo>
                    <a:pt x="112" y="262"/>
                    <a:pt x="113" y="259"/>
                    <a:pt x="110" y="258"/>
                  </a:cubicBezTo>
                  <a:cubicBezTo>
                    <a:pt x="108" y="257"/>
                    <a:pt x="104" y="256"/>
                    <a:pt x="102" y="257"/>
                  </a:cubicBezTo>
                  <a:cubicBezTo>
                    <a:pt x="99" y="257"/>
                    <a:pt x="104" y="262"/>
                    <a:pt x="104" y="263"/>
                  </a:cubicBezTo>
                  <a:cubicBezTo>
                    <a:pt x="104" y="265"/>
                    <a:pt x="103" y="265"/>
                    <a:pt x="102" y="267"/>
                  </a:cubicBezTo>
                  <a:cubicBezTo>
                    <a:pt x="102" y="269"/>
                    <a:pt x="102" y="270"/>
                    <a:pt x="102" y="272"/>
                  </a:cubicBezTo>
                  <a:cubicBezTo>
                    <a:pt x="99" y="272"/>
                    <a:pt x="97" y="270"/>
                    <a:pt x="94" y="270"/>
                  </a:cubicBezTo>
                  <a:cubicBezTo>
                    <a:pt x="96" y="271"/>
                    <a:pt x="96" y="274"/>
                    <a:pt x="96" y="276"/>
                  </a:cubicBezTo>
                  <a:cubicBezTo>
                    <a:pt x="89" y="276"/>
                    <a:pt x="85" y="272"/>
                    <a:pt x="79" y="271"/>
                  </a:cubicBezTo>
                  <a:cubicBezTo>
                    <a:pt x="76" y="271"/>
                    <a:pt x="76" y="276"/>
                    <a:pt x="76" y="277"/>
                  </a:cubicBezTo>
                  <a:cubicBezTo>
                    <a:pt x="70" y="271"/>
                    <a:pt x="72" y="285"/>
                    <a:pt x="67" y="286"/>
                  </a:cubicBezTo>
                  <a:cubicBezTo>
                    <a:pt x="63" y="287"/>
                    <a:pt x="59" y="286"/>
                    <a:pt x="55" y="288"/>
                  </a:cubicBezTo>
                  <a:cubicBezTo>
                    <a:pt x="52" y="290"/>
                    <a:pt x="48" y="293"/>
                    <a:pt x="45" y="295"/>
                  </a:cubicBezTo>
                  <a:cubicBezTo>
                    <a:pt x="41" y="298"/>
                    <a:pt x="40" y="299"/>
                    <a:pt x="39" y="303"/>
                  </a:cubicBezTo>
                  <a:cubicBezTo>
                    <a:pt x="38" y="306"/>
                    <a:pt x="37" y="306"/>
                    <a:pt x="34" y="306"/>
                  </a:cubicBezTo>
                  <a:cubicBezTo>
                    <a:pt x="27" y="306"/>
                    <a:pt x="25" y="303"/>
                    <a:pt x="24" y="297"/>
                  </a:cubicBezTo>
                  <a:cubicBezTo>
                    <a:pt x="21" y="297"/>
                    <a:pt x="18" y="296"/>
                    <a:pt x="15" y="297"/>
                  </a:cubicBezTo>
                  <a:cubicBezTo>
                    <a:pt x="14" y="300"/>
                    <a:pt x="17" y="301"/>
                    <a:pt x="16" y="304"/>
                  </a:cubicBezTo>
                  <a:cubicBezTo>
                    <a:pt x="12" y="304"/>
                    <a:pt x="8" y="303"/>
                    <a:pt x="4" y="304"/>
                  </a:cubicBezTo>
                  <a:cubicBezTo>
                    <a:pt x="6" y="306"/>
                    <a:pt x="7" y="316"/>
                    <a:pt x="3" y="316"/>
                  </a:cubicBezTo>
                  <a:cubicBezTo>
                    <a:pt x="1" y="318"/>
                    <a:pt x="0" y="322"/>
                    <a:pt x="0" y="325"/>
                  </a:cubicBezTo>
                  <a:cubicBezTo>
                    <a:pt x="2" y="325"/>
                    <a:pt x="6" y="324"/>
                    <a:pt x="6" y="327"/>
                  </a:cubicBezTo>
                  <a:cubicBezTo>
                    <a:pt x="6" y="329"/>
                    <a:pt x="6" y="329"/>
                    <a:pt x="9" y="329"/>
                  </a:cubicBezTo>
                  <a:cubicBezTo>
                    <a:pt x="14" y="329"/>
                    <a:pt x="17" y="329"/>
                    <a:pt x="19" y="334"/>
                  </a:cubicBezTo>
                  <a:cubicBezTo>
                    <a:pt x="24" y="333"/>
                    <a:pt x="25" y="336"/>
                    <a:pt x="27" y="339"/>
                  </a:cubicBezTo>
                  <a:cubicBezTo>
                    <a:pt x="30" y="344"/>
                    <a:pt x="34" y="341"/>
                    <a:pt x="38" y="341"/>
                  </a:cubicBezTo>
                  <a:cubicBezTo>
                    <a:pt x="38" y="343"/>
                    <a:pt x="39" y="344"/>
                    <a:pt x="41" y="344"/>
                  </a:cubicBezTo>
                  <a:cubicBezTo>
                    <a:pt x="41" y="343"/>
                    <a:pt x="41" y="343"/>
                    <a:pt x="41" y="343"/>
                  </a:cubicBezTo>
                  <a:cubicBezTo>
                    <a:pt x="44" y="343"/>
                    <a:pt x="54" y="342"/>
                    <a:pt x="52" y="346"/>
                  </a:cubicBezTo>
                  <a:cubicBezTo>
                    <a:pt x="48" y="348"/>
                    <a:pt x="43" y="353"/>
                    <a:pt x="47" y="358"/>
                  </a:cubicBezTo>
                  <a:cubicBezTo>
                    <a:pt x="48" y="360"/>
                    <a:pt x="50" y="362"/>
                    <a:pt x="51" y="363"/>
                  </a:cubicBezTo>
                  <a:cubicBezTo>
                    <a:pt x="53" y="365"/>
                    <a:pt x="57" y="367"/>
                    <a:pt x="60" y="367"/>
                  </a:cubicBezTo>
                  <a:cubicBezTo>
                    <a:pt x="60" y="369"/>
                    <a:pt x="59" y="371"/>
                    <a:pt x="59" y="373"/>
                  </a:cubicBezTo>
                  <a:cubicBezTo>
                    <a:pt x="61" y="373"/>
                    <a:pt x="63" y="372"/>
                    <a:pt x="65" y="372"/>
                  </a:cubicBezTo>
                  <a:cubicBezTo>
                    <a:pt x="64" y="376"/>
                    <a:pt x="70" y="378"/>
                    <a:pt x="71" y="380"/>
                  </a:cubicBezTo>
                  <a:cubicBezTo>
                    <a:pt x="72" y="384"/>
                    <a:pt x="69" y="383"/>
                    <a:pt x="68" y="385"/>
                  </a:cubicBezTo>
                  <a:cubicBezTo>
                    <a:pt x="71" y="388"/>
                    <a:pt x="74" y="388"/>
                    <a:pt x="74" y="392"/>
                  </a:cubicBezTo>
                  <a:cubicBezTo>
                    <a:pt x="75" y="397"/>
                    <a:pt x="76" y="394"/>
                    <a:pt x="79" y="398"/>
                  </a:cubicBezTo>
                  <a:cubicBezTo>
                    <a:pt x="76" y="398"/>
                    <a:pt x="74" y="402"/>
                    <a:pt x="70" y="402"/>
                  </a:cubicBezTo>
                  <a:cubicBezTo>
                    <a:pt x="69" y="402"/>
                    <a:pt x="68" y="403"/>
                    <a:pt x="67" y="403"/>
                  </a:cubicBezTo>
                  <a:cubicBezTo>
                    <a:pt x="68" y="404"/>
                    <a:pt x="69" y="404"/>
                    <a:pt x="70" y="404"/>
                  </a:cubicBezTo>
                  <a:cubicBezTo>
                    <a:pt x="72" y="414"/>
                    <a:pt x="80" y="408"/>
                    <a:pt x="85" y="414"/>
                  </a:cubicBezTo>
                  <a:cubicBezTo>
                    <a:pt x="90" y="418"/>
                    <a:pt x="85" y="424"/>
                    <a:pt x="88" y="428"/>
                  </a:cubicBezTo>
                  <a:cubicBezTo>
                    <a:pt x="89" y="430"/>
                    <a:pt x="94" y="434"/>
                    <a:pt x="94" y="429"/>
                  </a:cubicBezTo>
                  <a:cubicBezTo>
                    <a:pt x="99" y="428"/>
                    <a:pt x="98" y="428"/>
                    <a:pt x="101" y="423"/>
                  </a:cubicBezTo>
                  <a:cubicBezTo>
                    <a:pt x="105" y="423"/>
                    <a:pt x="106" y="428"/>
                    <a:pt x="107" y="431"/>
                  </a:cubicBezTo>
                  <a:cubicBezTo>
                    <a:pt x="108" y="437"/>
                    <a:pt x="114" y="436"/>
                    <a:pt x="118" y="439"/>
                  </a:cubicBezTo>
                  <a:cubicBezTo>
                    <a:pt x="123" y="444"/>
                    <a:pt x="126" y="444"/>
                    <a:pt x="126" y="451"/>
                  </a:cubicBezTo>
                  <a:cubicBezTo>
                    <a:pt x="127" y="450"/>
                    <a:pt x="128" y="449"/>
                    <a:pt x="128" y="448"/>
                  </a:cubicBezTo>
                  <a:cubicBezTo>
                    <a:pt x="132" y="446"/>
                    <a:pt x="133" y="443"/>
                    <a:pt x="138" y="442"/>
                  </a:cubicBezTo>
                  <a:cubicBezTo>
                    <a:pt x="142" y="441"/>
                    <a:pt x="147" y="442"/>
                    <a:pt x="148" y="436"/>
                  </a:cubicBezTo>
                  <a:cubicBezTo>
                    <a:pt x="149" y="434"/>
                    <a:pt x="148" y="433"/>
                    <a:pt x="149" y="432"/>
                  </a:cubicBezTo>
                  <a:cubicBezTo>
                    <a:pt x="151" y="430"/>
                    <a:pt x="153" y="430"/>
                    <a:pt x="155" y="428"/>
                  </a:cubicBezTo>
                  <a:cubicBezTo>
                    <a:pt x="156" y="426"/>
                    <a:pt x="156" y="424"/>
                    <a:pt x="157" y="423"/>
                  </a:cubicBezTo>
                  <a:cubicBezTo>
                    <a:pt x="158" y="422"/>
                    <a:pt x="159" y="422"/>
                    <a:pt x="160" y="421"/>
                  </a:cubicBezTo>
                  <a:cubicBezTo>
                    <a:pt x="161" y="420"/>
                    <a:pt x="162" y="418"/>
                    <a:pt x="163" y="417"/>
                  </a:cubicBezTo>
                  <a:cubicBezTo>
                    <a:pt x="166" y="416"/>
                    <a:pt x="166" y="418"/>
                    <a:pt x="168" y="415"/>
                  </a:cubicBezTo>
                  <a:cubicBezTo>
                    <a:pt x="169" y="413"/>
                    <a:pt x="167" y="413"/>
                    <a:pt x="170" y="412"/>
                  </a:cubicBezTo>
                  <a:cubicBezTo>
                    <a:pt x="171" y="411"/>
                    <a:pt x="173" y="411"/>
                    <a:pt x="174" y="411"/>
                  </a:cubicBezTo>
                  <a:cubicBezTo>
                    <a:pt x="175" y="408"/>
                    <a:pt x="175" y="405"/>
                    <a:pt x="175" y="402"/>
                  </a:cubicBezTo>
                  <a:cubicBezTo>
                    <a:pt x="174" y="399"/>
                    <a:pt x="172" y="398"/>
                    <a:pt x="171" y="396"/>
                  </a:cubicBezTo>
                  <a:cubicBezTo>
                    <a:pt x="178" y="394"/>
                    <a:pt x="179" y="403"/>
                    <a:pt x="178" y="408"/>
                  </a:cubicBezTo>
                  <a:cubicBezTo>
                    <a:pt x="177" y="411"/>
                    <a:pt x="175" y="412"/>
                    <a:pt x="174" y="415"/>
                  </a:cubicBezTo>
                  <a:cubicBezTo>
                    <a:pt x="174" y="417"/>
                    <a:pt x="176" y="419"/>
                    <a:pt x="177" y="421"/>
                  </a:cubicBezTo>
                  <a:cubicBezTo>
                    <a:pt x="178" y="423"/>
                    <a:pt x="179" y="423"/>
                    <a:pt x="179" y="425"/>
                  </a:cubicBezTo>
                  <a:cubicBezTo>
                    <a:pt x="179" y="426"/>
                    <a:pt x="178" y="429"/>
                    <a:pt x="179" y="430"/>
                  </a:cubicBezTo>
                  <a:cubicBezTo>
                    <a:pt x="181" y="432"/>
                    <a:pt x="184" y="428"/>
                    <a:pt x="185" y="426"/>
                  </a:cubicBezTo>
                  <a:cubicBezTo>
                    <a:pt x="186" y="424"/>
                    <a:pt x="186" y="422"/>
                    <a:pt x="189" y="421"/>
                  </a:cubicBezTo>
                  <a:cubicBezTo>
                    <a:pt x="192" y="420"/>
                    <a:pt x="194" y="422"/>
                    <a:pt x="194" y="425"/>
                  </a:cubicBezTo>
                  <a:cubicBezTo>
                    <a:pt x="195" y="425"/>
                    <a:pt x="196" y="425"/>
                    <a:pt x="197" y="425"/>
                  </a:cubicBezTo>
                  <a:cubicBezTo>
                    <a:pt x="198" y="420"/>
                    <a:pt x="198" y="420"/>
                    <a:pt x="203" y="420"/>
                  </a:cubicBezTo>
                  <a:cubicBezTo>
                    <a:pt x="203" y="418"/>
                    <a:pt x="202" y="413"/>
                    <a:pt x="203" y="412"/>
                  </a:cubicBezTo>
                  <a:cubicBezTo>
                    <a:pt x="203" y="409"/>
                    <a:pt x="205" y="408"/>
                    <a:pt x="205" y="404"/>
                  </a:cubicBezTo>
                  <a:cubicBezTo>
                    <a:pt x="208" y="404"/>
                    <a:pt x="216" y="406"/>
                    <a:pt x="215" y="400"/>
                  </a:cubicBezTo>
                  <a:cubicBezTo>
                    <a:pt x="219" y="399"/>
                    <a:pt x="220" y="398"/>
                    <a:pt x="222" y="395"/>
                  </a:cubicBezTo>
                  <a:cubicBezTo>
                    <a:pt x="223" y="393"/>
                    <a:pt x="222" y="393"/>
                    <a:pt x="224" y="391"/>
                  </a:cubicBezTo>
                  <a:cubicBezTo>
                    <a:pt x="226" y="391"/>
                    <a:pt x="228" y="391"/>
                    <a:pt x="230" y="392"/>
                  </a:cubicBezTo>
                  <a:cubicBezTo>
                    <a:pt x="232" y="393"/>
                    <a:pt x="235" y="396"/>
                    <a:pt x="237" y="398"/>
                  </a:cubicBezTo>
                  <a:cubicBezTo>
                    <a:pt x="236" y="393"/>
                    <a:pt x="236" y="393"/>
                    <a:pt x="236" y="393"/>
                  </a:cubicBezTo>
                  <a:cubicBezTo>
                    <a:pt x="233" y="387"/>
                    <a:pt x="232" y="384"/>
                    <a:pt x="232" y="378"/>
                  </a:cubicBezTo>
                  <a:cubicBezTo>
                    <a:pt x="232" y="371"/>
                    <a:pt x="230" y="368"/>
                    <a:pt x="228" y="362"/>
                  </a:cubicBezTo>
                  <a:cubicBezTo>
                    <a:pt x="227" y="359"/>
                    <a:pt x="227" y="357"/>
                    <a:pt x="227" y="354"/>
                  </a:cubicBezTo>
                  <a:cubicBezTo>
                    <a:pt x="226" y="351"/>
                    <a:pt x="224" y="349"/>
                    <a:pt x="227" y="348"/>
                  </a:cubicBezTo>
                  <a:cubicBezTo>
                    <a:pt x="227" y="345"/>
                    <a:pt x="227" y="343"/>
                    <a:pt x="227" y="341"/>
                  </a:cubicBezTo>
                  <a:cubicBezTo>
                    <a:pt x="226" y="338"/>
                    <a:pt x="224" y="338"/>
                    <a:pt x="224" y="337"/>
                  </a:cubicBezTo>
                  <a:cubicBezTo>
                    <a:pt x="223" y="335"/>
                    <a:pt x="222" y="334"/>
                    <a:pt x="221" y="334"/>
                  </a:cubicBezTo>
                  <a:cubicBezTo>
                    <a:pt x="222" y="330"/>
                    <a:pt x="220" y="322"/>
                    <a:pt x="225" y="320"/>
                  </a:cubicBezTo>
                  <a:cubicBezTo>
                    <a:pt x="226" y="317"/>
                    <a:pt x="227" y="315"/>
                    <a:pt x="230" y="316"/>
                  </a:cubicBezTo>
                  <a:cubicBezTo>
                    <a:pt x="228" y="315"/>
                    <a:pt x="222" y="312"/>
                    <a:pt x="220" y="312"/>
                  </a:cubicBezTo>
                  <a:cubicBezTo>
                    <a:pt x="215" y="312"/>
                    <a:pt x="212" y="319"/>
                    <a:pt x="210" y="314"/>
                  </a:cubicBezTo>
                  <a:cubicBezTo>
                    <a:pt x="208" y="311"/>
                    <a:pt x="210" y="305"/>
                    <a:pt x="211" y="302"/>
                  </a:cubicBezTo>
                  <a:cubicBezTo>
                    <a:pt x="211" y="300"/>
                    <a:pt x="211" y="299"/>
                    <a:pt x="211" y="298"/>
                  </a:cubicBezTo>
                  <a:cubicBezTo>
                    <a:pt x="212" y="297"/>
                    <a:pt x="213" y="297"/>
                    <a:pt x="213" y="295"/>
                  </a:cubicBezTo>
                  <a:cubicBezTo>
                    <a:pt x="214" y="292"/>
                    <a:pt x="211" y="292"/>
                    <a:pt x="209" y="291"/>
                  </a:cubicBezTo>
                  <a:cubicBezTo>
                    <a:pt x="206" y="290"/>
                    <a:pt x="204" y="288"/>
                    <a:pt x="202" y="286"/>
                  </a:cubicBezTo>
                  <a:cubicBezTo>
                    <a:pt x="202" y="286"/>
                    <a:pt x="202" y="285"/>
                    <a:pt x="201" y="284"/>
                  </a:cubicBezTo>
                  <a:cubicBezTo>
                    <a:pt x="200" y="283"/>
                    <a:pt x="198" y="284"/>
                    <a:pt x="197" y="284"/>
                  </a:cubicBezTo>
                  <a:cubicBezTo>
                    <a:pt x="197" y="279"/>
                    <a:pt x="196" y="274"/>
                    <a:pt x="197" y="269"/>
                  </a:cubicBezTo>
                  <a:cubicBezTo>
                    <a:pt x="197" y="268"/>
                    <a:pt x="197" y="264"/>
                    <a:pt x="198" y="263"/>
                  </a:cubicBezTo>
                  <a:cubicBezTo>
                    <a:pt x="200" y="262"/>
                    <a:pt x="202" y="264"/>
                    <a:pt x="204" y="263"/>
                  </a:cubicBezTo>
                  <a:cubicBezTo>
                    <a:pt x="206" y="262"/>
                    <a:pt x="205" y="261"/>
                    <a:pt x="206" y="259"/>
                  </a:cubicBezTo>
                  <a:cubicBezTo>
                    <a:pt x="208" y="254"/>
                    <a:pt x="210" y="252"/>
                    <a:pt x="211" y="247"/>
                  </a:cubicBezTo>
                  <a:cubicBezTo>
                    <a:pt x="212" y="242"/>
                    <a:pt x="209" y="232"/>
                    <a:pt x="205" y="229"/>
                  </a:cubicBezTo>
                  <a:cubicBezTo>
                    <a:pt x="202" y="228"/>
                    <a:pt x="199" y="228"/>
                    <a:pt x="196" y="228"/>
                  </a:cubicBezTo>
                  <a:cubicBezTo>
                    <a:pt x="193" y="228"/>
                    <a:pt x="191" y="226"/>
                    <a:pt x="188" y="225"/>
                  </a:cubicBezTo>
                  <a:cubicBezTo>
                    <a:pt x="185" y="224"/>
                    <a:pt x="182" y="224"/>
                    <a:pt x="178" y="224"/>
                  </a:cubicBezTo>
                  <a:cubicBezTo>
                    <a:pt x="179" y="220"/>
                    <a:pt x="176" y="219"/>
                    <a:pt x="173" y="218"/>
                  </a:cubicBezTo>
                  <a:cubicBezTo>
                    <a:pt x="171" y="216"/>
                    <a:pt x="166" y="215"/>
                    <a:pt x="164" y="212"/>
                  </a:cubicBezTo>
                  <a:cubicBezTo>
                    <a:pt x="163" y="210"/>
                    <a:pt x="163" y="208"/>
                    <a:pt x="162" y="207"/>
                  </a:cubicBezTo>
                  <a:cubicBezTo>
                    <a:pt x="161" y="205"/>
                    <a:pt x="158" y="204"/>
                    <a:pt x="157" y="202"/>
                  </a:cubicBezTo>
                  <a:cubicBezTo>
                    <a:pt x="156" y="199"/>
                    <a:pt x="159" y="200"/>
                    <a:pt x="160" y="198"/>
                  </a:cubicBezTo>
                  <a:cubicBezTo>
                    <a:pt x="160" y="197"/>
                    <a:pt x="160" y="195"/>
                    <a:pt x="160" y="194"/>
                  </a:cubicBezTo>
                  <a:cubicBezTo>
                    <a:pt x="161" y="193"/>
                    <a:pt x="162" y="193"/>
                    <a:pt x="163" y="191"/>
                  </a:cubicBezTo>
                  <a:cubicBezTo>
                    <a:pt x="165" y="188"/>
                    <a:pt x="164" y="183"/>
                    <a:pt x="165" y="179"/>
                  </a:cubicBezTo>
                  <a:cubicBezTo>
                    <a:pt x="167" y="179"/>
                    <a:pt x="173" y="178"/>
                    <a:pt x="174" y="179"/>
                  </a:cubicBezTo>
                  <a:cubicBezTo>
                    <a:pt x="175" y="181"/>
                    <a:pt x="174" y="183"/>
                    <a:pt x="175" y="184"/>
                  </a:cubicBezTo>
                  <a:cubicBezTo>
                    <a:pt x="176" y="185"/>
                    <a:pt x="179" y="184"/>
                    <a:pt x="180" y="184"/>
                  </a:cubicBezTo>
                  <a:cubicBezTo>
                    <a:pt x="178" y="183"/>
                    <a:pt x="177" y="182"/>
                    <a:pt x="177" y="179"/>
                  </a:cubicBezTo>
                  <a:cubicBezTo>
                    <a:pt x="179" y="179"/>
                    <a:pt x="181" y="179"/>
                    <a:pt x="183" y="179"/>
                  </a:cubicBezTo>
                  <a:cubicBezTo>
                    <a:pt x="184" y="174"/>
                    <a:pt x="183" y="173"/>
                    <a:pt x="188" y="172"/>
                  </a:cubicBezTo>
                  <a:cubicBezTo>
                    <a:pt x="189" y="168"/>
                    <a:pt x="186" y="165"/>
                    <a:pt x="187" y="160"/>
                  </a:cubicBezTo>
                  <a:cubicBezTo>
                    <a:pt x="190" y="159"/>
                    <a:pt x="195" y="159"/>
                    <a:pt x="198" y="159"/>
                  </a:cubicBezTo>
                  <a:cubicBezTo>
                    <a:pt x="203" y="158"/>
                    <a:pt x="207" y="159"/>
                    <a:pt x="211" y="159"/>
                  </a:cubicBezTo>
                  <a:cubicBezTo>
                    <a:pt x="212" y="155"/>
                    <a:pt x="218" y="160"/>
                    <a:pt x="220" y="158"/>
                  </a:cubicBezTo>
                  <a:cubicBezTo>
                    <a:pt x="222" y="157"/>
                    <a:pt x="225" y="146"/>
                    <a:pt x="224" y="144"/>
                  </a:cubicBezTo>
                  <a:cubicBezTo>
                    <a:pt x="220" y="143"/>
                    <a:pt x="222" y="147"/>
                    <a:pt x="220" y="148"/>
                  </a:cubicBezTo>
                  <a:cubicBezTo>
                    <a:pt x="218" y="149"/>
                    <a:pt x="215" y="146"/>
                    <a:pt x="214" y="144"/>
                  </a:cubicBezTo>
                  <a:cubicBezTo>
                    <a:pt x="212" y="142"/>
                    <a:pt x="212" y="140"/>
                    <a:pt x="211" y="138"/>
                  </a:cubicBezTo>
                  <a:cubicBezTo>
                    <a:pt x="210" y="136"/>
                    <a:pt x="209" y="134"/>
                    <a:pt x="208" y="132"/>
                  </a:cubicBezTo>
                  <a:cubicBezTo>
                    <a:pt x="206" y="134"/>
                    <a:pt x="205" y="135"/>
                    <a:pt x="202" y="136"/>
                  </a:cubicBezTo>
                  <a:cubicBezTo>
                    <a:pt x="198" y="138"/>
                    <a:pt x="197" y="137"/>
                    <a:pt x="194" y="136"/>
                  </a:cubicBezTo>
                  <a:cubicBezTo>
                    <a:pt x="191" y="134"/>
                    <a:pt x="185" y="132"/>
                    <a:pt x="184" y="127"/>
                  </a:cubicBezTo>
                  <a:cubicBezTo>
                    <a:pt x="183" y="126"/>
                    <a:pt x="184" y="124"/>
                    <a:pt x="184" y="123"/>
                  </a:cubicBezTo>
                  <a:cubicBezTo>
                    <a:pt x="183" y="121"/>
                    <a:pt x="181" y="120"/>
                    <a:pt x="180" y="119"/>
                  </a:cubicBezTo>
                  <a:cubicBezTo>
                    <a:pt x="178" y="117"/>
                    <a:pt x="177" y="116"/>
                    <a:pt x="175" y="115"/>
                  </a:cubicBezTo>
                  <a:cubicBezTo>
                    <a:pt x="173" y="114"/>
                    <a:pt x="171" y="114"/>
                    <a:pt x="169" y="113"/>
                  </a:cubicBezTo>
                  <a:cubicBezTo>
                    <a:pt x="166" y="112"/>
                    <a:pt x="164" y="113"/>
                    <a:pt x="161" y="113"/>
                  </a:cubicBezTo>
                  <a:cubicBezTo>
                    <a:pt x="161" y="108"/>
                    <a:pt x="159" y="97"/>
                    <a:pt x="166" y="95"/>
                  </a:cubicBezTo>
                  <a:cubicBezTo>
                    <a:pt x="166" y="93"/>
                    <a:pt x="164" y="92"/>
                    <a:pt x="164" y="90"/>
                  </a:cubicBezTo>
                  <a:cubicBezTo>
                    <a:pt x="163" y="87"/>
                    <a:pt x="165" y="86"/>
                    <a:pt x="166" y="84"/>
                  </a:cubicBezTo>
                  <a:cubicBezTo>
                    <a:pt x="169" y="80"/>
                    <a:pt x="173" y="81"/>
                    <a:pt x="176" y="78"/>
                  </a:cubicBezTo>
                  <a:cubicBezTo>
                    <a:pt x="179" y="76"/>
                    <a:pt x="177" y="73"/>
                    <a:pt x="180" y="70"/>
                  </a:cubicBezTo>
                  <a:cubicBezTo>
                    <a:pt x="182" y="69"/>
                    <a:pt x="184" y="68"/>
                    <a:pt x="187" y="68"/>
                  </a:cubicBezTo>
                  <a:cubicBezTo>
                    <a:pt x="187" y="66"/>
                    <a:pt x="186" y="64"/>
                    <a:pt x="185" y="62"/>
                  </a:cubicBezTo>
                  <a:cubicBezTo>
                    <a:pt x="180" y="61"/>
                    <a:pt x="180" y="61"/>
                    <a:pt x="178" y="57"/>
                  </a:cubicBezTo>
                  <a:cubicBezTo>
                    <a:pt x="177" y="55"/>
                    <a:pt x="175" y="54"/>
                    <a:pt x="176" y="51"/>
                  </a:cubicBezTo>
                  <a:cubicBezTo>
                    <a:pt x="177" y="49"/>
                    <a:pt x="178" y="48"/>
                    <a:pt x="178" y="46"/>
                  </a:cubicBezTo>
                  <a:cubicBezTo>
                    <a:pt x="178" y="46"/>
                    <a:pt x="178" y="48"/>
                    <a:pt x="178" y="50"/>
                  </a:cubicBezTo>
                  <a:cubicBezTo>
                    <a:pt x="179" y="49"/>
                    <a:pt x="180" y="50"/>
                    <a:pt x="181" y="50"/>
                  </a:cubicBezTo>
                  <a:cubicBezTo>
                    <a:pt x="181" y="53"/>
                    <a:pt x="187" y="57"/>
                    <a:pt x="189" y="56"/>
                  </a:cubicBezTo>
                  <a:cubicBezTo>
                    <a:pt x="189" y="57"/>
                    <a:pt x="190" y="59"/>
                    <a:pt x="189" y="60"/>
                  </a:cubicBezTo>
                  <a:cubicBezTo>
                    <a:pt x="192" y="60"/>
                    <a:pt x="194" y="60"/>
                    <a:pt x="196" y="60"/>
                  </a:cubicBezTo>
                  <a:cubicBezTo>
                    <a:pt x="196" y="62"/>
                    <a:pt x="195" y="63"/>
                    <a:pt x="195" y="64"/>
                  </a:cubicBezTo>
                  <a:cubicBezTo>
                    <a:pt x="197" y="64"/>
                    <a:pt x="200" y="65"/>
                    <a:pt x="202" y="65"/>
                  </a:cubicBezTo>
                  <a:cubicBezTo>
                    <a:pt x="202" y="67"/>
                    <a:pt x="203" y="70"/>
                    <a:pt x="202" y="72"/>
                  </a:cubicBezTo>
                  <a:cubicBezTo>
                    <a:pt x="201" y="74"/>
                    <a:pt x="199" y="76"/>
                    <a:pt x="199" y="78"/>
                  </a:cubicBezTo>
                  <a:cubicBezTo>
                    <a:pt x="201" y="79"/>
                    <a:pt x="203" y="78"/>
                    <a:pt x="205" y="78"/>
                  </a:cubicBezTo>
                  <a:cubicBezTo>
                    <a:pt x="205" y="81"/>
                    <a:pt x="204" y="84"/>
                    <a:pt x="205" y="86"/>
                  </a:cubicBezTo>
                  <a:cubicBezTo>
                    <a:pt x="205" y="84"/>
                    <a:pt x="206" y="82"/>
                    <a:pt x="206" y="80"/>
                  </a:cubicBezTo>
                  <a:cubicBezTo>
                    <a:pt x="209" y="79"/>
                    <a:pt x="206" y="73"/>
                    <a:pt x="210" y="73"/>
                  </a:cubicBezTo>
                  <a:cubicBezTo>
                    <a:pt x="210" y="75"/>
                    <a:pt x="211" y="76"/>
                    <a:pt x="211" y="78"/>
                  </a:cubicBezTo>
                  <a:cubicBezTo>
                    <a:pt x="212" y="77"/>
                    <a:pt x="211" y="74"/>
                    <a:pt x="212" y="74"/>
                  </a:cubicBezTo>
                  <a:cubicBezTo>
                    <a:pt x="214" y="71"/>
                    <a:pt x="214" y="73"/>
                    <a:pt x="216" y="74"/>
                  </a:cubicBezTo>
                  <a:cubicBezTo>
                    <a:pt x="218" y="74"/>
                    <a:pt x="217" y="75"/>
                    <a:pt x="220" y="76"/>
                  </a:cubicBezTo>
                  <a:cubicBezTo>
                    <a:pt x="221" y="76"/>
                    <a:pt x="223" y="76"/>
                    <a:pt x="225" y="76"/>
                  </a:cubicBezTo>
                  <a:cubicBezTo>
                    <a:pt x="223" y="73"/>
                    <a:pt x="222" y="71"/>
                    <a:pt x="220" y="69"/>
                  </a:cubicBezTo>
                  <a:cubicBezTo>
                    <a:pt x="218" y="66"/>
                    <a:pt x="215" y="65"/>
                    <a:pt x="216" y="61"/>
                  </a:cubicBezTo>
                  <a:cubicBezTo>
                    <a:pt x="218" y="60"/>
                    <a:pt x="221" y="60"/>
                    <a:pt x="224" y="60"/>
                  </a:cubicBezTo>
                  <a:cubicBezTo>
                    <a:pt x="223" y="64"/>
                    <a:pt x="228" y="63"/>
                    <a:pt x="229" y="65"/>
                  </a:cubicBezTo>
                  <a:cubicBezTo>
                    <a:pt x="230" y="67"/>
                    <a:pt x="230" y="71"/>
                    <a:pt x="231" y="73"/>
                  </a:cubicBezTo>
                  <a:cubicBezTo>
                    <a:pt x="231" y="76"/>
                    <a:pt x="231" y="77"/>
                    <a:pt x="232" y="79"/>
                  </a:cubicBezTo>
                  <a:cubicBezTo>
                    <a:pt x="233" y="83"/>
                    <a:pt x="234" y="84"/>
                    <a:pt x="237" y="85"/>
                  </a:cubicBezTo>
                  <a:cubicBezTo>
                    <a:pt x="242" y="88"/>
                    <a:pt x="246" y="92"/>
                    <a:pt x="251" y="92"/>
                  </a:cubicBezTo>
                  <a:cubicBezTo>
                    <a:pt x="253" y="93"/>
                    <a:pt x="260" y="94"/>
                    <a:pt x="262" y="93"/>
                  </a:cubicBezTo>
                  <a:cubicBezTo>
                    <a:pt x="263" y="92"/>
                    <a:pt x="263" y="90"/>
                    <a:pt x="263" y="89"/>
                  </a:cubicBezTo>
                  <a:cubicBezTo>
                    <a:pt x="264" y="87"/>
                    <a:pt x="265" y="86"/>
                    <a:pt x="266" y="85"/>
                  </a:cubicBezTo>
                  <a:cubicBezTo>
                    <a:pt x="266" y="85"/>
                    <a:pt x="266" y="83"/>
                    <a:pt x="266" y="83"/>
                  </a:cubicBezTo>
                  <a:cubicBezTo>
                    <a:pt x="267" y="81"/>
                    <a:pt x="268" y="81"/>
                    <a:pt x="269" y="80"/>
                  </a:cubicBezTo>
                  <a:cubicBezTo>
                    <a:pt x="270" y="78"/>
                    <a:pt x="271" y="76"/>
                    <a:pt x="274" y="7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38" name="Freeform 31"/>
            <p:cNvSpPr>
              <a:spLocks/>
            </p:cNvSpPr>
            <p:nvPr/>
          </p:nvSpPr>
          <p:spPr bwMode="auto">
            <a:xfrm>
              <a:off x="9267826" y="-1874838"/>
              <a:ext cx="150813" cy="209550"/>
            </a:xfrm>
            <a:custGeom>
              <a:avLst/>
              <a:gdLst>
                <a:gd name="T0" fmla="*/ 6 w 65"/>
                <a:gd name="T1" fmla="*/ 84 h 90"/>
                <a:gd name="T2" fmla="*/ 14 w 65"/>
                <a:gd name="T3" fmla="*/ 85 h 90"/>
                <a:gd name="T4" fmla="*/ 22 w 65"/>
                <a:gd name="T5" fmla="*/ 87 h 90"/>
                <a:gd name="T6" fmla="*/ 35 w 65"/>
                <a:gd name="T7" fmla="*/ 83 h 90"/>
                <a:gd name="T8" fmla="*/ 35 w 65"/>
                <a:gd name="T9" fmla="*/ 79 h 90"/>
                <a:gd name="T10" fmla="*/ 44 w 65"/>
                <a:gd name="T11" fmla="*/ 81 h 90"/>
                <a:gd name="T12" fmla="*/ 50 w 65"/>
                <a:gd name="T13" fmla="*/ 83 h 90"/>
                <a:gd name="T14" fmla="*/ 53 w 65"/>
                <a:gd name="T15" fmla="*/ 80 h 90"/>
                <a:gd name="T16" fmla="*/ 59 w 65"/>
                <a:gd name="T17" fmla="*/ 81 h 90"/>
                <a:gd name="T18" fmla="*/ 59 w 65"/>
                <a:gd name="T19" fmla="*/ 78 h 90"/>
                <a:gd name="T20" fmla="*/ 64 w 65"/>
                <a:gd name="T21" fmla="*/ 71 h 90"/>
                <a:gd name="T22" fmla="*/ 65 w 65"/>
                <a:gd name="T23" fmla="*/ 64 h 90"/>
                <a:gd name="T24" fmla="*/ 61 w 65"/>
                <a:gd name="T25" fmla="*/ 60 h 90"/>
                <a:gd name="T26" fmla="*/ 57 w 65"/>
                <a:gd name="T27" fmla="*/ 48 h 90"/>
                <a:gd name="T28" fmla="*/ 57 w 65"/>
                <a:gd name="T29" fmla="*/ 47 h 90"/>
                <a:gd name="T30" fmla="*/ 56 w 65"/>
                <a:gd name="T31" fmla="*/ 45 h 90"/>
                <a:gd name="T32" fmla="*/ 58 w 65"/>
                <a:gd name="T33" fmla="*/ 45 h 90"/>
                <a:gd name="T34" fmla="*/ 62 w 65"/>
                <a:gd name="T35" fmla="*/ 37 h 90"/>
                <a:gd name="T36" fmla="*/ 64 w 65"/>
                <a:gd name="T37" fmla="*/ 30 h 90"/>
                <a:gd name="T38" fmla="*/ 63 w 65"/>
                <a:gd name="T39" fmla="*/ 25 h 90"/>
                <a:gd name="T40" fmla="*/ 64 w 65"/>
                <a:gd name="T41" fmla="*/ 18 h 90"/>
                <a:gd name="T42" fmla="*/ 61 w 65"/>
                <a:gd name="T43" fmla="*/ 12 h 90"/>
                <a:gd name="T44" fmla="*/ 58 w 65"/>
                <a:gd name="T45" fmla="*/ 5 h 90"/>
                <a:gd name="T46" fmla="*/ 53 w 65"/>
                <a:gd name="T47" fmla="*/ 3 h 90"/>
                <a:gd name="T48" fmla="*/ 50 w 65"/>
                <a:gd name="T49" fmla="*/ 4 h 90"/>
                <a:gd name="T50" fmla="*/ 48 w 65"/>
                <a:gd name="T51" fmla="*/ 0 h 90"/>
                <a:gd name="T52" fmla="*/ 44 w 65"/>
                <a:gd name="T53" fmla="*/ 0 h 90"/>
                <a:gd name="T54" fmla="*/ 44 w 65"/>
                <a:gd name="T55" fmla="*/ 3 h 90"/>
                <a:gd name="T56" fmla="*/ 41 w 65"/>
                <a:gd name="T57" fmla="*/ 3 h 90"/>
                <a:gd name="T58" fmla="*/ 40 w 65"/>
                <a:gd name="T59" fmla="*/ 7 h 90"/>
                <a:gd name="T60" fmla="*/ 36 w 65"/>
                <a:gd name="T61" fmla="*/ 5 h 90"/>
                <a:gd name="T62" fmla="*/ 33 w 65"/>
                <a:gd name="T63" fmla="*/ 9 h 90"/>
                <a:gd name="T64" fmla="*/ 32 w 65"/>
                <a:gd name="T65" fmla="*/ 12 h 90"/>
                <a:gd name="T66" fmla="*/ 30 w 65"/>
                <a:gd name="T67" fmla="*/ 9 h 90"/>
                <a:gd name="T68" fmla="*/ 23 w 65"/>
                <a:gd name="T69" fmla="*/ 13 h 90"/>
                <a:gd name="T70" fmla="*/ 16 w 65"/>
                <a:gd name="T71" fmla="*/ 13 h 90"/>
                <a:gd name="T72" fmla="*/ 11 w 65"/>
                <a:gd name="T73" fmla="*/ 13 h 90"/>
                <a:gd name="T74" fmla="*/ 15 w 65"/>
                <a:gd name="T75" fmla="*/ 21 h 90"/>
                <a:gd name="T76" fmla="*/ 13 w 65"/>
                <a:gd name="T77" fmla="*/ 29 h 90"/>
                <a:gd name="T78" fmla="*/ 11 w 65"/>
                <a:gd name="T79" fmla="*/ 34 h 90"/>
                <a:gd name="T80" fmla="*/ 9 w 65"/>
                <a:gd name="T81" fmla="*/ 37 h 90"/>
                <a:gd name="T82" fmla="*/ 8 w 65"/>
                <a:gd name="T83" fmla="*/ 41 h 90"/>
                <a:gd name="T84" fmla="*/ 3 w 65"/>
                <a:gd name="T85" fmla="*/ 47 h 90"/>
                <a:gd name="T86" fmla="*/ 4 w 65"/>
                <a:gd name="T87" fmla="*/ 56 h 90"/>
                <a:gd name="T88" fmla="*/ 3 w 65"/>
                <a:gd name="T89" fmla="*/ 62 h 90"/>
                <a:gd name="T90" fmla="*/ 0 w 65"/>
                <a:gd name="T91" fmla="*/ 71 h 90"/>
                <a:gd name="T92" fmla="*/ 2 w 65"/>
                <a:gd name="T93" fmla="*/ 72 h 90"/>
                <a:gd name="T94" fmla="*/ 2 w 65"/>
                <a:gd name="T95" fmla="*/ 80 h 90"/>
                <a:gd name="T96" fmla="*/ 3 w 65"/>
                <a:gd name="T97" fmla="*/ 82 h 90"/>
                <a:gd name="T98" fmla="*/ 6 w 65"/>
                <a:gd name="T99" fmla="*/ 8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 h="90">
                  <a:moveTo>
                    <a:pt x="6" y="84"/>
                  </a:moveTo>
                  <a:cubicBezTo>
                    <a:pt x="8" y="85"/>
                    <a:pt x="12" y="85"/>
                    <a:pt x="14" y="85"/>
                  </a:cubicBezTo>
                  <a:cubicBezTo>
                    <a:pt x="18" y="85"/>
                    <a:pt x="19" y="85"/>
                    <a:pt x="22" y="87"/>
                  </a:cubicBezTo>
                  <a:cubicBezTo>
                    <a:pt x="28" y="90"/>
                    <a:pt x="30" y="86"/>
                    <a:pt x="35" y="83"/>
                  </a:cubicBezTo>
                  <a:cubicBezTo>
                    <a:pt x="35" y="82"/>
                    <a:pt x="35" y="80"/>
                    <a:pt x="35" y="79"/>
                  </a:cubicBezTo>
                  <a:cubicBezTo>
                    <a:pt x="39" y="76"/>
                    <a:pt x="41" y="81"/>
                    <a:pt x="44" y="81"/>
                  </a:cubicBezTo>
                  <a:cubicBezTo>
                    <a:pt x="48" y="82"/>
                    <a:pt x="48" y="78"/>
                    <a:pt x="50" y="83"/>
                  </a:cubicBezTo>
                  <a:cubicBezTo>
                    <a:pt x="51" y="82"/>
                    <a:pt x="52" y="81"/>
                    <a:pt x="53" y="80"/>
                  </a:cubicBezTo>
                  <a:cubicBezTo>
                    <a:pt x="54" y="80"/>
                    <a:pt x="56" y="81"/>
                    <a:pt x="59" y="81"/>
                  </a:cubicBezTo>
                  <a:cubicBezTo>
                    <a:pt x="59" y="80"/>
                    <a:pt x="59" y="80"/>
                    <a:pt x="59" y="78"/>
                  </a:cubicBezTo>
                  <a:cubicBezTo>
                    <a:pt x="60" y="74"/>
                    <a:pt x="58" y="70"/>
                    <a:pt x="64" y="71"/>
                  </a:cubicBezTo>
                  <a:cubicBezTo>
                    <a:pt x="64" y="69"/>
                    <a:pt x="65" y="66"/>
                    <a:pt x="65" y="64"/>
                  </a:cubicBezTo>
                  <a:cubicBezTo>
                    <a:pt x="65" y="61"/>
                    <a:pt x="63" y="61"/>
                    <a:pt x="61" y="60"/>
                  </a:cubicBezTo>
                  <a:cubicBezTo>
                    <a:pt x="58" y="57"/>
                    <a:pt x="57" y="52"/>
                    <a:pt x="57" y="48"/>
                  </a:cubicBezTo>
                  <a:cubicBezTo>
                    <a:pt x="57" y="48"/>
                    <a:pt x="57" y="48"/>
                    <a:pt x="57" y="47"/>
                  </a:cubicBezTo>
                  <a:cubicBezTo>
                    <a:pt x="56" y="47"/>
                    <a:pt x="56" y="46"/>
                    <a:pt x="56" y="45"/>
                  </a:cubicBezTo>
                  <a:cubicBezTo>
                    <a:pt x="57" y="45"/>
                    <a:pt x="58" y="45"/>
                    <a:pt x="58" y="45"/>
                  </a:cubicBezTo>
                  <a:cubicBezTo>
                    <a:pt x="58" y="42"/>
                    <a:pt x="61" y="40"/>
                    <a:pt x="62" y="37"/>
                  </a:cubicBezTo>
                  <a:cubicBezTo>
                    <a:pt x="63" y="35"/>
                    <a:pt x="64" y="32"/>
                    <a:pt x="64" y="30"/>
                  </a:cubicBezTo>
                  <a:cubicBezTo>
                    <a:pt x="60" y="30"/>
                    <a:pt x="62" y="26"/>
                    <a:pt x="63" y="25"/>
                  </a:cubicBezTo>
                  <a:cubicBezTo>
                    <a:pt x="64" y="22"/>
                    <a:pt x="65" y="21"/>
                    <a:pt x="64" y="18"/>
                  </a:cubicBezTo>
                  <a:cubicBezTo>
                    <a:pt x="59" y="19"/>
                    <a:pt x="62" y="16"/>
                    <a:pt x="61" y="12"/>
                  </a:cubicBezTo>
                  <a:cubicBezTo>
                    <a:pt x="61" y="9"/>
                    <a:pt x="61" y="6"/>
                    <a:pt x="58" y="5"/>
                  </a:cubicBezTo>
                  <a:cubicBezTo>
                    <a:pt x="57" y="5"/>
                    <a:pt x="54" y="4"/>
                    <a:pt x="53" y="3"/>
                  </a:cubicBezTo>
                  <a:cubicBezTo>
                    <a:pt x="52" y="3"/>
                    <a:pt x="51" y="4"/>
                    <a:pt x="50" y="4"/>
                  </a:cubicBezTo>
                  <a:cubicBezTo>
                    <a:pt x="47" y="3"/>
                    <a:pt x="50" y="2"/>
                    <a:pt x="48" y="0"/>
                  </a:cubicBezTo>
                  <a:cubicBezTo>
                    <a:pt x="47" y="0"/>
                    <a:pt x="45" y="0"/>
                    <a:pt x="44" y="0"/>
                  </a:cubicBezTo>
                  <a:cubicBezTo>
                    <a:pt x="44" y="1"/>
                    <a:pt x="44" y="2"/>
                    <a:pt x="44" y="3"/>
                  </a:cubicBezTo>
                  <a:cubicBezTo>
                    <a:pt x="43" y="3"/>
                    <a:pt x="42" y="3"/>
                    <a:pt x="41" y="3"/>
                  </a:cubicBezTo>
                  <a:cubicBezTo>
                    <a:pt x="41" y="4"/>
                    <a:pt x="41" y="6"/>
                    <a:pt x="40" y="7"/>
                  </a:cubicBezTo>
                  <a:cubicBezTo>
                    <a:pt x="39" y="8"/>
                    <a:pt x="38" y="5"/>
                    <a:pt x="36" y="5"/>
                  </a:cubicBezTo>
                  <a:cubicBezTo>
                    <a:pt x="35" y="7"/>
                    <a:pt x="34" y="8"/>
                    <a:pt x="33" y="9"/>
                  </a:cubicBezTo>
                  <a:cubicBezTo>
                    <a:pt x="33" y="9"/>
                    <a:pt x="32" y="11"/>
                    <a:pt x="32" y="12"/>
                  </a:cubicBezTo>
                  <a:cubicBezTo>
                    <a:pt x="29" y="13"/>
                    <a:pt x="31" y="9"/>
                    <a:pt x="30" y="9"/>
                  </a:cubicBezTo>
                  <a:cubicBezTo>
                    <a:pt x="24" y="8"/>
                    <a:pt x="27" y="12"/>
                    <a:pt x="23" y="13"/>
                  </a:cubicBezTo>
                  <a:cubicBezTo>
                    <a:pt x="22" y="13"/>
                    <a:pt x="16" y="11"/>
                    <a:pt x="16" y="13"/>
                  </a:cubicBezTo>
                  <a:cubicBezTo>
                    <a:pt x="15" y="13"/>
                    <a:pt x="13" y="13"/>
                    <a:pt x="11" y="13"/>
                  </a:cubicBezTo>
                  <a:cubicBezTo>
                    <a:pt x="11" y="17"/>
                    <a:pt x="14" y="18"/>
                    <a:pt x="15" y="21"/>
                  </a:cubicBezTo>
                  <a:cubicBezTo>
                    <a:pt x="15" y="22"/>
                    <a:pt x="14" y="27"/>
                    <a:pt x="13" y="29"/>
                  </a:cubicBezTo>
                  <a:cubicBezTo>
                    <a:pt x="13" y="31"/>
                    <a:pt x="11" y="32"/>
                    <a:pt x="11" y="34"/>
                  </a:cubicBezTo>
                  <a:cubicBezTo>
                    <a:pt x="10" y="35"/>
                    <a:pt x="10" y="36"/>
                    <a:pt x="9" y="37"/>
                  </a:cubicBezTo>
                  <a:cubicBezTo>
                    <a:pt x="9" y="38"/>
                    <a:pt x="8" y="40"/>
                    <a:pt x="8" y="41"/>
                  </a:cubicBezTo>
                  <a:cubicBezTo>
                    <a:pt x="7" y="44"/>
                    <a:pt x="3" y="44"/>
                    <a:pt x="3" y="47"/>
                  </a:cubicBezTo>
                  <a:cubicBezTo>
                    <a:pt x="3" y="50"/>
                    <a:pt x="5" y="53"/>
                    <a:pt x="4" y="56"/>
                  </a:cubicBezTo>
                  <a:cubicBezTo>
                    <a:pt x="4" y="58"/>
                    <a:pt x="2" y="59"/>
                    <a:pt x="3" y="62"/>
                  </a:cubicBezTo>
                  <a:cubicBezTo>
                    <a:pt x="3" y="67"/>
                    <a:pt x="5" y="69"/>
                    <a:pt x="0" y="71"/>
                  </a:cubicBezTo>
                  <a:cubicBezTo>
                    <a:pt x="0" y="71"/>
                    <a:pt x="2" y="72"/>
                    <a:pt x="2" y="72"/>
                  </a:cubicBezTo>
                  <a:cubicBezTo>
                    <a:pt x="3" y="74"/>
                    <a:pt x="2" y="77"/>
                    <a:pt x="2" y="80"/>
                  </a:cubicBezTo>
                  <a:cubicBezTo>
                    <a:pt x="2" y="81"/>
                    <a:pt x="3" y="81"/>
                    <a:pt x="3" y="82"/>
                  </a:cubicBezTo>
                  <a:cubicBezTo>
                    <a:pt x="3" y="82"/>
                    <a:pt x="6" y="84"/>
                    <a:pt x="6" y="8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39" name="Freeform 32"/>
            <p:cNvSpPr>
              <a:spLocks/>
            </p:cNvSpPr>
            <p:nvPr/>
          </p:nvSpPr>
          <p:spPr bwMode="auto">
            <a:xfrm>
              <a:off x="7913688" y="-114300"/>
              <a:ext cx="14288" cy="22225"/>
            </a:xfrm>
            <a:custGeom>
              <a:avLst/>
              <a:gdLst>
                <a:gd name="T0" fmla="*/ 5 w 6"/>
                <a:gd name="T1" fmla="*/ 0 h 9"/>
                <a:gd name="T2" fmla="*/ 6 w 6"/>
                <a:gd name="T3" fmla="*/ 5 h 9"/>
                <a:gd name="T4" fmla="*/ 6 w 6"/>
                <a:gd name="T5" fmla="*/ 0 h 9"/>
                <a:gd name="T6" fmla="*/ 5 w 6"/>
                <a:gd name="T7" fmla="*/ 0 h 9"/>
              </a:gdLst>
              <a:ahLst/>
              <a:cxnLst>
                <a:cxn ang="0">
                  <a:pos x="T0" y="T1"/>
                </a:cxn>
                <a:cxn ang="0">
                  <a:pos x="T2" y="T3"/>
                </a:cxn>
                <a:cxn ang="0">
                  <a:pos x="T4" y="T5"/>
                </a:cxn>
                <a:cxn ang="0">
                  <a:pos x="T6" y="T7"/>
                </a:cxn>
              </a:cxnLst>
              <a:rect l="0" t="0" r="r" b="b"/>
              <a:pathLst>
                <a:path w="6" h="9">
                  <a:moveTo>
                    <a:pt x="5" y="0"/>
                  </a:moveTo>
                  <a:cubicBezTo>
                    <a:pt x="5" y="2"/>
                    <a:pt x="0" y="9"/>
                    <a:pt x="6" y="5"/>
                  </a:cubicBezTo>
                  <a:cubicBezTo>
                    <a:pt x="6" y="5"/>
                    <a:pt x="6" y="3"/>
                    <a:pt x="6" y="0"/>
                  </a:cubicBezTo>
                  <a:cubicBezTo>
                    <a:pt x="6" y="0"/>
                    <a:pt x="6" y="0"/>
                    <a:pt x="5"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40" name="Freeform 33"/>
            <p:cNvSpPr>
              <a:spLocks noEditPoints="1"/>
            </p:cNvSpPr>
            <p:nvPr/>
          </p:nvSpPr>
          <p:spPr bwMode="auto">
            <a:xfrm>
              <a:off x="7131051" y="835025"/>
              <a:ext cx="785813" cy="1017588"/>
            </a:xfrm>
            <a:custGeom>
              <a:avLst/>
              <a:gdLst>
                <a:gd name="T0" fmla="*/ 307 w 337"/>
                <a:gd name="T1" fmla="*/ 0 h 437"/>
                <a:gd name="T2" fmla="*/ 288 w 337"/>
                <a:gd name="T3" fmla="*/ 29 h 437"/>
                <a:gd name="T4" fmla="*/ 264 w 337"/>
                <a:gd name="T5" fmla="*/ 18 h 437"/>
                <a:gd name="T6" fmla="*/ 243 w 337"/>
                <a:gd name="T7" fmla="*/ 39 h 437"/>
                <a:gd name="T8" fmla="*/ 195 w 337"/>
                <a:gd name="T9" fmla="*/ 40 h 437"/>
                <a:gd name="T10" fmla="*/ 186 w 337"/>
                <a:gd name="T11" fmla="*/ 66 h 437"/>
                <a:gd name="T12" fmla="*/ 162 w 337"/>
                <a:gd name="T13" fmla="*/ 69 h 437"/>
                <a:gd name="T14" fmla="*/ 151 w 337"/>
                <a:gd name="T15" fmla="*/ 54 h 437"/>
                <a:gd name="T16" fmla="*/ 112 w 337"/>
                <a:gd name="T17" fmla="*/ 68 h 437"/>
                <a:gd name="T18" fmla="*/ 101 w 337"/>
                <a:gd name="T19" fmla="*/ 102 h 437"/>
                <a:gd name="T20" fmla="*/ 117 w 337"/>
                <a:gd name="T21" fmla="*/ 127 h 437"/>
                <a:gd name="T22" fmla="*/ 72 w 337"/>
                <a:gd name="T23" fmla="*/ 137 h 437"/>
                <a:gd name="T24" fmla="*/ 50 w 337"/>
                <a:gd name="T25" fmla="*/ 144 h 437"/>
                <a:gd name="T26" fmla="*/ 25 w 337"/>
                <a:gd name="T27" fmla="*/ 145 h 437"/>
                <a:gd name="T28" fmla="*/ 16 w 337"/>
                <a:gd name="T29" fmla="*/ 144 h 437"/>
                <a:gd name="T30" fmla="*/ 8 w 337"/>
                <a:gd name="T31" fmla="*/ 164 h 437"/>
                <a:gd name="T32" fmla="*/ 15 w 337"/>
                <a:gd name="T33" fmla="*/ 185 h 437"/>
                <a:gd name="T34" fmla="*/ 34 w 337"/>
                <a:gd name="T35" fmla="*/ 199 h 437"/>
                <a:gd name="T36" fmla="*/ 45 w 337"/>
                <a:gd name="T37" fmla="*/ 241 h 437"/>
                <a:gd name="T38" fmla="*/ 56 w 337"/>
                <a:gd name="T39" fmla="*/ 267 h 437"/>
                <a:gd name="T40" fmla="*/ 74 w 337"/>
                <a:gd name="T41" fmla="*/ 280 h 437"/>
                <a:gd name="T42" fmla="*/ 68 w 337"/>
                <a:gd name="T43" fmla="*/ 316 h 437"/>
                <a:gd name="T44" fmla="*/ 80 w 337"/>
                <a:gd name="T45" fmla="*/ 341 h 437"/>
                <a:gd name="T46" fmla="*/ 73 w 337"/>
                <a:gd name="T47" fmla="*/ 382 h 437"/>
                <a:gd name="T48" fmla="*/ 67 w 337"/>
                <a:gd name="T49" fmla="*/ 407 h 437"/>
                <a:gd name="T50" fmla="*/ 63 w 337"/>
                <a:gd name="T51" fmla="*/ 420 h 437"/>
                <a:gd name="T52" fmla="*/ 89 w 337"/>
                <a:gd name="T53" fmla="*/ 436 h 437"/>
                <a:gd name="T54" fmla="*/ 100 w 337"/>
                <a:gd name="T55" fmla="*/ 435 h 437"/>
                <a:gd name="T56" fmla="*/ 119 w 337"/>
                <a:gd name="T57" fmla="*/ 427 h 437"/>
                <a:gd name="T58" fmla="*/ 133 w 337"/>
                <a:gd name="T59" fmla="*/ 418 h 437"/>
                <a:gd name="T60" fmla="*/ 148 w 337"/>
                <a:gd name="T61" fmla="*/ 400 h 437"/>
                <a:gd name="T62" fmla="*/ 147 w 337"/>
                <a:gd name="T63" fmla="*/ 394 h 437"/>
                <a:gd name="T64" fmla="*/ 154 w 337"/>
                <a:gd name="T65" fmla="*/ 365 h 437"/>
                <a:gd name="T66" fmla="*/ 170 w 337"/>
                <a:gd name="T67" fmla="*/ 355 h 437"/>
                <a:gd name="T68" fmla="*/ 196 w 337"/>
                <a:gd name="T69" fmla="*/ 348 h 437"/>
                <a:gd name="T70" fmla="*/ 220 w 337"/>
                <a:gd name="T71" fmla="*/ 343 h 437"/>
                <a:gd name="T72" fmla="*/ 227 w 337"/>
                <a:gd name="T73" fmla="*/ 339 h 437"/>
                <a:gd name="T74" fmla="*/ 226 w 337"/>
                <a:gd name="T75" fmla="*/ 304 h 437"/>
                <a:gd name="T76" fmla="*/ 245 w 337"/>
                <a:gd name="T77" fmla="*/ 282 h 437"/>
                <a:gd name="T78" fmla="*/ 251 w 337"/>
                <a:gd name="T79" fmla="*/ 260 h 437"/>
                <a:gd name="T80" fmla="*/ 270 w 337"/>
                <a:gd name="T81" fmla="*/ 261 h 437"/>
                <a:gd name="T82" fmla="*/ 284 w 337"/>
                <a:gd name="T83" fmla="*/ 257 h 437"/>
                <a:gd name="T84" fmla="*/ 291 w 337"/>
                <a:gd name="T85" fmla="*/ 263 h 437"/>
                <a:gd name="T86" fmla="*/ 293 w 337"/>
                <a:gd name="T87" fmla="*/ 187 h 437"/>
                <a:gd name="T88" fmla="*/ 289 w 337"/>
                <a:gd name="T89" fmla="*/ 166 h 437"/>
                <a:gd name="T90" fmla="*/ 286 w 337"/>
                <a:gd name="T91" fmla="*/ 147 h 437"/>
                <a:gd name="T92" fmla="*/ 279 w 337"/>
                <a:gd name="T93" fmla="*/ 144 h 437"/>
                <a:gd name="T94" fmla="*/ 275 w 337"/>
                <a:gd name="T95" fmla="*/ 130 h 437"/>
                <a:gd name="T96" fmla="*/ 280 w 337"/>
                <a:gd name="T97" fmla="*/ 128 h 437"/>
                <a:gd name="T98" fmla="*/ 283 w 337"/>
                <a:gd name="T99" fmla="*/ 132 h 437"/>
                <a:gd name="T100" fmla="*/ 296 w 337"/>
                <a:gd name="T101" fmla="*/ 120 h 437"/>
                <a:gd name="T102" fmla="*/ 298 w 337"/>
                <a:gd name="T103" fmla="*/ 114 h 437"/>
                <a:gd name="T104" fmla="*/ 302 w 337"/>
                <a:gd name="T105" fmla="*/ 106 h 437"/>
                <a:gd name="T106" fmla="*/ 317 w 337"/>
                <a:gd name="T107" fmla="*/ 90 h 437"/>
                <a:gd name="T108" fmla="*/ 315 w 337"/>
                <a:gd name="T109" fmla="*/ 81 h 437"/>
                <a:gd name="T110" fmla="*/ 330 w 337"/>
                <a:gd name="T111" fmla="*/ 48 h 437"/>
                <a:gd name="T112" fmla="*/ 318 w 337"/>
                <a:gd name="T113" fmla="*/ 2 h 437"/>
                <a:gd name="T114" fmla="*/ 291 w 337"/>
                <a:gd name="T115" fmla="*/ 213 h 437"/>
                <a:gd name="T116" fmla="*/ 283 w 337"/>
                <a:gd name="T117" fmla="*/ 219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7" h="437">
                  <a:moveTo>
                    <a:pt x="313" y="6"/>
                  </a:moveTo>
                  <a:cubicBezTo>
                    <a:pt x="313" y="4"/>
                    <a:pt x="313" y="3"/>
                    <a:pt x="313" y="2"/>
                  </a:cubicBezTo>
                  <a:cubicBezTo>
                    <a:pt x="312" y="2"/>
                    <a:pt x="312" y="2"/>
                    <a:pt x="311" y="2"/>
                  </a:cubicBezTo>
                  <a:cubicBezTo>
                    <a:pt x="311" y="0"/>
                    <a:pt x="309" y="0"/>
                    <a:pt x="307" y="0"/>
                  </a:cubicBezTo>
                  <a:cubicBezTo>
                    <a:pt x="307" y="3"/>
                    <a:pt x="307" y="5"/>
                    <a:pt x="307" y="8"/>
                  </a:cubicBezTo>
                  <a:cubicBezTo>
                    <a:pt x="300" y="7"/>
                    <a:pt x="303" y="14"/>
                    <a:pt x="297" y="17"/>
                  </a:cubicBezTo>
                  <a:cubicBezTo>
                    <a:pt x="297" y="19"/>
                    <a:pt x="299" y="20"/>
                    <a:pt x="299" y="23"/>
                  </a:cubicBezTo>
                  <a:cubicBezTo>
                    <a:pt x="292" y="23"/>
                    <a:pt x="287" y="21"/>
                    <a:pt x="288" y="29"/>
                  </a:cubicBezTo>
                  <a:cubicBezTo>
                    <a:pt x="286" y="29"/>
                    <a:pt x="283" y="29"/>
                    <a:pt x="281" y="28"/>
                  </a:cubicBezTo>
                  <a:cubicBezTo>
                    <a:pt x="282" y="24"/>
                    <a:pt x="275" y="17"/>
                    <a:pt x="274" y="24"/>
                  </a:cubicBezTo>
                  <a:cubicBezTo>
                    <a:pt x="273" y="25"/>
                    <a:pt x="272" y="26"/>
                    <a:pt x="271" y="26"/>
                  </a:cubicBezTo>
                  <a:cubicBezTo>
                    <a:pt x="271" y="20"/>
                    <a:pt x="270" y="18"/>
                    <a:pt x="264" y="18"/>
                  </a:cubicBezTo>
                  <a:cubicBezTo>
                    <a:pt x="260" y="17"/>
                    <a:pt x="253" y="19"/>
                    <a:pt x="260" y="22"/>
                  </a:cubicBezTo>
                  <a:cubicBezTo>
                    <a:pt x="257" y="24"/>
                    <a:pt x="260" y="29"/>
                    <a:pt x="257" y="30"/>
                  </a:cubicBezTo>
                  <a:cubicBezTo>
                    <a:pt x="253" y="31"/>
                    <a:pt x="252" y="32"/>
                    <a:pt x="251" y="36"/>
                  </a:cubicBezTo>
                  <a:cubicBezTo>
                    <a:pt x="248" y="41"/>
                    <a:pt x="244" y="29"/>
                    <a:pt x="243" y="39"/>
                  </a:cubicBezTo>
                  <a:cubicBezTo>
                    <a:pt x="242" y="39"/>
                    <a:pt x="241" y="39"/>
                    <a:pt x="240" y="39"/>
                  </a:cubicBezTo>
                  <a:cubicBezTo>
                    <a:pt x="240" y="43"/>
                    <a:pt x="235" y="43"/>
                    <a:pt x="232" y="43"/>
                  </a:cubicBezTo>
                  <a:cubicBezTo>
                    <a:pt x="228" y="42"/>
                    <a:pt x="227" y="37"/>
                    <a:pt x="223" y="36"/>
                  </a:cubicBezTo>
                  <a:cubicBezTo>
                    <a:pt x="215" y="34"/>
                    <a:pt x="203" y="36"/>
                    <a:pt x="195" y="40"/>
                  </a:cubicBezTo>
                  <a:cubicBezTo>
                    <a:pt x="195" y="42"/>
                    <a:pt x="195" y="44"/>
                    <a:pt x="195" y="45"/>
                  </a:cubicBezTo>
                  <a:cubicBezTo>
                    <a:pt x="195" y="45"/>
                    <a:pt x="195" y="45"/>
                    <a:pt x="196" y="46"/>
                  </a:cubicBezTo>
                  <a:cubicBezTo>
                    <a:pt x="196" y="49"/>
                    <a:pt x="196" y="53"/>
                    <a:pt x="195" y="56"/>
                  </a:cubicBezTo>
                  <a:cubicBezTo>
                    <a:pt x="191" y="56"/>
                    <a:pt x="189" y="64"/>
                    <a:pt x="186" y="66"/>
                  </a:cubicBezTo>
                  <a:cubicBezTo>
                    <a:pt x="182" y="69"/>
                    <a:pt x="178" y="75"/>
                    <a:pt x="173" y="72"/>
                  </a:cubicBezTo>
                  <a:cubicBezTo>
                    <a:pt x="170" y="71"/>
                    <a:pt x="166" y="68"/>
                    <a:pt x="164" y="66"/>
                  </a:cubicBezTo>
                  <a:cubicBezTo>
                    <a:pt x="164" y="65"/>
                    <a:pt x="164" y="63"/>
                    <a:pt x="164" y="62"/>
                  </a:cubicBezTo>
                  <a:cubicBezTo>
                    <a:pt x="163" y="65"/>
                    <a:pt x="162" y="68"/>
                    <a:pt x="162" y="69"/>
                  </a:cubicBezTo>
                  <a:cubicBezTo>
                    <a:pt x="162" y="68"/>
                    <a:pt x="163" y="65"/>
                    <a:pt x="164" y="62"/>
                  </a:cubicBezTo>
                  <a:cubicBezTo>
                    <a:pt x="163" y="61"/>
                    <a:pt x="163" y="61"/>
                    <a:pt x="163" y="61"/>
                  </a:cubicBezTo>
                  <a:cubicBezTo>
                    <a:pt x="161" y="60"/>
                    <a:pt x="159" y="60"/>
                    <a:pt x="156" y="59"/>
                  </a:cubicBezTo>
                  <a:cubicBezTo>
                    <a:pt x="154" y="58"/>
                    <a:pt x="153" y="55"/>
                    <a:pt x="151" y="54"/>
                  </a:cubicBezTo>
                  <a:cubicBezTo>
                    <a:pt x="146" y="52"/>
                    <a:pt x="146" y="62"/>
                    <a:pt x="141" y="55"/>
                  </a:cubicBezTo>
                  <a:cubicBezTo>
                    <a:pt x="139" y="53"/>
                    <a:pt x="130" y="50"/>
                    <a:pt x="129" y="54"/>
                  </a:cubicBezTo>
                  <a:cubicBezTo>
                    <a:pt x="128" y="58"/>
                    <a:pt x="128" y="62"/>
                    <a:pt x="126" y="65"/>
                  </a:cubicBezTo>
                  <a:cubicBezTo>
                    <a:pt x="124" y="70"/>
                    <a:pt x="116" y="68"/>
                    <a:pt x="112" y="68"/>
                  </a:cubicBezTo>
                  <a:cubicBezTo>
                    <a:pt x="111" y="72"/>
                    <a:pt x="112" y="78"/>
                    <a:pt x="111" y="81"/>
                  </a:cubicBezTo>
                  <a:cubicBezTo>
                    <a:pt x="112" y="81"/>
                    <a:pt x="113" y="82"/>
                    <a:pt x="113" y="81"/>
                  </a:cubicBezTo>
                  <a:cubicBezTo>
                    <a:pt x="113" y="85"/>
                    <a:pt x="114" y="91"/>
                    <a:pt x="111" y="94"/>
                  </a:cubicBezTo>
                  <a:cubicBezTo>
                    <a:pt x="109" y="97"/>
                    <a:pt x="104" y="100"/>
                    <a:pt x="101" y="102"/>
                  </a:cubicBezTo>
                  <a:cubicBezTo>
                    <a:pt x="105" y="106"/>
                    <a:pt x="121" y="102"/>
                    <a:pt x="123" y="108"/>
                  </a:cubicBezTo>
                  <a:cubicBezTo>
                    <a:pt x="123" y="111"/>
                    <a:pt x="123" y="115"/>
                    <a:pt x="122" y="118"/>
                  </a:cubicBezTo>
                  <a:cubicBezTo>
                    <a:pt x="122" y="119"/>
                    <a:pt x="121" y="120"/>
                    <a:pt x="119" y="121"/>
                  </a:cubicBezTo>
                  <a:cubicBezTo>
                    <a:pt x="117" y="122"/>
                    <a:pt x="118" y="124"/>
                    <a:pt x="117" y="127"/>
                  </a:cubicBezTo>
                  <a:cubicBezTo>
                    <a:pt x="112" y="127"/>
                    <a:pt x="106" y="125"/>
                    <a:pt x="102" y="129"/>
                  </a:cubicBezTo>
                  <a:cubicBezTo>
                    <a:pt x="99" y="132"/>
                    <a:pt x="98" y="137"/>
                    <a:pt x="98" y="141"/>
                  </a:cubicBezTo>
                  <a:cubicBezTo>
                    <a:pt x="95" y="141"/>
                    <a:pt x="89" y="139"/>
                    <a:pt x="85" y="138"/>
                  </a:cubicBezTo>
                  <a:cubicBezTo>
                    <a:pt x="81" y="137"/>
                    <a:pt x="77" y="136"/>
                    <a:pt x="72" y="137"/>
                  </a:cubicBezTo>
                  <a:cubicBezTo>
                    <a:pt x="72" y="138"/>
                    <a:pt x="72" y="140"/>
                    <a:pt x="72" y="141"/>
                  </a:cubicBezTo>
                  <a:cubicBezTo>
                    <a:pt x="69" y="141"/>
                    <a:pt x="68" y="138"/>
                    <a:pt x="67" y="137"/>
                  </a:cubicBezTo>
                  <a:cubicBezTo>
                    <a:pt x="65" y="135"/>
                    <a:pt x="62" y="135"/>
                    <a:pt x="60" y="136"/>
                  </a:cubicBezTo>
                  <a:cubicBezTo>
                    <a:pt x="55" y="137"/>
                    <a:pt x="51" y="139"/>
                    <a:pt x="50" y="144"/>
                  </a:cubicBezTo>
                  <a:cubicBezTo>
                    <a:pt x="49" y="151"/>
                    <a:pt x="49" y="152"/>
                    <a:pt x="42" y="151"/>
                  </a:cubicBezTo>
                  <a:cubicBezTo>
                    <a:pt x="39" y="151"/>
                    <a:pt x="36" y="150"/>
                    <a:pt x="33" y="150"/>
                  </a:cubicBezTo>
                  <a:cubicBezTo>
                    <a:pt x="31" y="151"/>
                    <a:pt x="29" y="152"/>
                    <a:pt x="27" y="152"/>
                  </a:cubicBezTo>
                  <a:cubicBezTo>
                    <a:pt x="27" y="152"/>
                    <a:pt x="26" y="145"/>
                    <a:pt x="25" y="145"/>
                  </a:cubicBezTo>
                  <a:cubicBezTo>
                    <a:pt x="23" y="143"/>
                    <a:pt x="19" y="144"/>
                    <a:pt x="17" y="144"/>
                  </a:cubicBezTo>
                  <a:cubicBezTo>
                    <a:pt x="17" y="148"/>
                    <a:pt x="17" y="152"/>
                    <a:pt x="18" y="153"/>
                  </a:cubicBezTo>
                  <a:cubicBezTo>
                    <a:pt x="17" y="152"/>
                    <a:pt x="17" y="148"/>
                    <a:pt x="17" y="144"/>
                  </a:cubicBezTo>
                  <a:cubicBezTo>
                    <a:pt x="17" y="144"/>
                    <a:pt x="16" y="144"/>
                    <a:pt x="16" y="144"/>
                  </a:cubicBezTo>
                  <a:cubicBezTo>
                    <a:pt x="16" y="151"/>
                    <a:pt x="10" y="147"/>
                    <a:pt x="9" y="153"/>
                  </a:cubicBezTo>
                  <a:cubicBezTo>
                    <a:pt x="5" y="153"/>
                    <a:pt x="4" y="151"/>
                    <a:pt x="1" y="150"/>
                  </a:cubicBezTo>
                  <a:cubicBezTo>
                    <a:pt x="0" y="153"/>
                    <a:pt x="0" y="158"/>
                    <a:pt x="0" y="162"/>
                  </a:cubicBezTo>
                  <a:cubicBezTo>
                    <a:pt x="3" y="162"/>
                    <a:pt x="6" y="162"/>
                    <a:pt x="8" y="164"/>
                  </a:cubicBezTo>
                  <a:cubicBezTo>
                    <a:pt x="10" y="165"/>
                    <a:pt x="12" y="165"/>
                    <a:pt x="14" y="166"/>
                  </a:cubicBezTo>
                  <a:cubicBezTo>
                    <a:pt x="16" y="167"/>
                    <a:pt x="17" y="170"/>
                    <a:pt x="19" y="170"/>
                  </a:cubicBezTo>
                  <a:cubicBezTo>
                    <a:pt x="21" y="171"/>
                    <a:pt x="24" y="171"/>
                    <a:pt x="23" y="174"/>
                  </a:cubicBezTo>
                  <a:cubicBezTo>
                    <a:pt x="21" y="175"/>
                    <a:pt x="16" y="182"/>
                    <a:pt x="15" y="185"/>
                  </a:cubicBezTo>
                  <a:cubicBezTo>
                    <a:pt x="15" y="185"/>
                    <a:pt x="15" y="185"/>
                    <a:pt x="14" y="185"/>
                  </a:cubicBezTo>
                  <a:cubicBezTo>
                    <a:pt x="20" y="185"/>
                    <a:pt x="29" y="182"/>
                    <a:pt x="34" y="185"/>
                  </a:cubicBezTo>
                  <a:cubicBezTo>
                    <a:pt x="39" y="188"/>
                    <a:pt x="38" y="195"/>
                    <a:pt x="37" y="199"/>
                  </a:cubicBezTo>
                  <a:cubicBezTo>
                    <a:pt x="36" y="199"/>
                    <a:pt x="35" y="199"/>
                    <a:pt x="34" y="199"/>
                  </a:cubicBezTo>
                  <a:cubicBezTo>
                    <a:pt x="32" y="202"/>
                    <a:pt x="33" y="205"/>
                    <a:pt x="32" y="208"/>
                  </a:cubicBezTo>
                  <a:cubicBezTo>
                    <a:pt x="35" y="208"/>
                    <a:pt x="45" y="213"/>
                    <a:pt x="47" y="215"/>
                  </a:cubicBezTo>
                  <a:cubicBezTo>
                    <a:pt x="49" y="219"/>
                    <a:pt x="49" y="225"/>
                    <a:pt x="48" y="229"/>
                  </a:cubicBezTo>
                  <a:cubicBezTo>
                    <a:pt x="44" y="231"/>
                    <a:pt x="46" y="237"/>
                    <a:pt x="45" y="241"/>
                  </a:cubicBezTo>
                  <a:cubicBezTo>
                    <a:pt x="44" y="245"/>
                    <a:pt x="43" y="249"/>
                    <a:pt x="44" y="253"/>
                  </a:cubicBezTo>
                  <a:cubicBezTo>
                    <a:pt x="45" y="256"/>
                    <a:pt x="45" y="261"/>
                    <a:pt x="47" y="262"/>
                  </a:cubicBezTo>
                  <a:cubicBezTo>
                    <a:pt x="50" y="264"/>
                    <a:pt x="53" y="263"/>
                    <a:pt x="54" y="267"/>
                  </a:cubicBezTo>
                  <a:cubicBezTo>
                    <a:pt x="55" y="267"/>
                    <a:pt x="55" y="267"/>
                    <a:pt x="56" y="267"/>
                  </a:cubicBezTo>
                  <a:cubicBezTo>
                    <a:pt x="56" y="261"/>
                    <a:pt x="62" y="262"/>
                    <a:pt x="64" y="259"/>
                  </a:cubicBezTo>
                  <a:cubicBezTo>
                    <a:pt x="67" y="256"/>
                    <a:pt x="72" y="256"/>
                    <a:pt x="75" y="257"/>
                  </a:cubicBezTo>
                  <a:cubicBezTo>
                    <a:pt x="80" y="260"/>
                    <a:pt x="80" y="276"/>
                    <a:pt x="73" y="275"/>
                  </a:cubicBezTo>
                  <a:cubicBezTo>
                    <a:pt x="73" y="277"/>
                    <a:pt x="74" y="278"/>
                    <a:pt x="74" y="280"/>
                  </a:cubicBezTo>
                  <a:cubicBezTo>
                    <a:pt x="86" y="282"/>
                    <a:pt x="72" y="292"/>
                    <a:pt x="74" y="297"/>
                  </a:cubicBezTo>
                  <a:cubicBezTo>
                    <a:pt x="74" y="297"/>
                    <a:pt x="74" y="297"/>
                    <a:pt x="74" y="297"/>
                  </a:cubicBezTo>
                  <a:cubicBezTo>
                    <a:pt x="74" y="299"/>
                    <a:pt x="74" y="301"/>
                    <a:pt x="75" y="302"/>
                  </a:cubicBezTo>
                  <a:cubicBezTo>
                    <a:pt x="69" y="304"/>
                    <a:pt x="73" y="316"/>
                    <a:pt x="68" y="316"/>
                  </a:cubicBezTo>
                  <a:cubicBezTo>
                    <a:pt x="72" y="317"/>
                    <a:pt x="74" y="322"/>
                    <a:pt x="78" y="321"/>
                  </a:cubicBezTo>
                  <a:cubicBezTo>
                    <a:pt x="79" y="319"/>
                    <a:pt x="80" y="317"/>
                    <a:pt x="83" y="318"/>
                  </a:cubicBezTo>
                  <a:cubicBezTo>
                    <a:pt x="83" y="322"/>
                    <a:pt x="89" y="325"/>
                    <a:pt x="84" y="328"/>
                  </a:cubicBezTo>
                  <a:cubicBezTo>
                    <a:pt x="82" y="329"/>
                    <a:pt x="80" y="338"/>
                    <a:pt x="80" y="341"/>
                  </a:cubicBezTo>
                  <a:cubicBezTo>
                    <a:pt x="74" y="339"/>
                    <a:pt x="74" y="354"/>
                    <a:pt x="72" y="358"/>
                  </a:cubicBezTo>
                  <a:cubicBezTo>
                    <a:pt x="70" y="361"/>
                    <a:pt x="66" y="361"/>
                    <a:pt x="67" y="364"/>
                  </a:cubicBezTo>
                  <a:cubicBezTo>
                    <a:pt x="67" y="367"/>
                    <a:pt x="70" y="373"/>
                    <a:pt x="73" y="373"/>
                  </a:cubicBezTo>
                  <a:cubicBezTo>
                    <a:pt x="74" y="376"/>
                    <a:pt x="74" y="379"/>
                    <a:pt x="73" y="382"/>
                  </a:cubicBezTo>
                  <a:cubicBezTo>
                    <a:pt x="70" y="382"/>
                    <a:pt x="67" y="386"/>
                    <a:pt x="66" y="388"/>
                  </a:cubicBezTo>
                  <a:cubicBezTo>
                    <a:pt x="66" y="392"/>
                    <a:pt x="70" y="395"/>
                    <a:pt x="70" y="399"/>
                  </a:cubicBezTo>
                  <a:cubicBezTo>
                    <a:pt x="70" y="399"/>
                    <a:pt x="70" y="399"/>
                    <a:pt x="71" y="399"/>
                  </a:cubicBezTo>
                  <a:cubicBezTo>
                    <a:pt x="72" y="403"/>
                    <a:pt x="74" y="410"/>
                    <a:pt x="67" y="407"/>
                  </a:cubicBezTo>
                  <a:cubicBezTo>
                    <a:pt x="67" y="408"/>
                    <a:pt x="67" y="410"/>
                    <a:pt x="67" y="412"/>
                  </a:cubicBezTo>
                  <a:cubicBezTo>
                    <a:pt x="66" y="412"/>
                    <a:pt x="65" y="412"/>
                    <a:pt x="65" y="412"/>
                  </a:cubicBezTo>
                  <a:cubicBezTo>
                    <a:pt x="65" y="415"/>
                    <a:pt x="65" y="417"/>
                    <a:pt x="64" y="420"/>
                  </a:cubicBezTo>
                  <a:cubicBezTo>
                    <a:pt x="64" y="420"/>
                    <a:pt x="63" y="420"/>
                    <a:pt x="63" y="420"/>
                  </a:cubicBezTo>
                  <a:cubicBezTo>
                    <a:pt x="63" y="421"/>
                    <a:pt x="62" y="421"/>
                    <a:pt x="61" y="421"/>
                  </a:cubicBezTo>
                  <a:cubicBezTo>
                    <a:pt x="62" y="423"/>
                    <a:pt x="62" y="425"/>
                    <a:pt x="64" y="426"/>
                  </a:cubicBezTo>
                  <a:cubicBezTo>
                    <a:pt x="67" y="428"/>
                    <a:pt x="71" y="430"/>
                    <a:pt x="74" y="431"/>
                  </a:cubicBezTo>
                  <a:cubicBezTo>
                    <a:pt x="79" y="433"/>
                    <a:pt x="84" y="435"/>
                    <a:pt x="89" y="436"/>
                  </a:cubicBezTo>
                  <a:cubicBezTo>
                    <a:pt x="92" y="437"/>
                    <a:pt x="94" y="437"/>
                    <a:pt x="96" y="437"/>
                  </a:cubicBezTo>
                  <a:cubicBezTo>
                    <a:pt x="97" y="437"/>
                    <a:pt x="98" y="437"/>
                    <a:pt x="98" y="437"/>
                  </a:cubicBezTo>
                  <a:cubicBezTo>
                    <a:pt x="99" y="437"/>
                    <a:pt x="100" y="435"/>
                    <a:pt x="100" y="435"/>
                  </a:cubicBezTo>
                  <a:cubicBezTo>
                    <a:pt x="100" y="435"/>
                    <a:pt x="100" y="435"/>
                    <a:pt x="100" y="435"/>
                  </a:cubicBezTo>
                  <a:cubicBezTo>
                    <a:pt x="101" y="434"/>
                    <a:pt x="101" y="432"/>
                    <a:pt x="103" y="431"/>
                  </a:cubicBezTo>
                  <a:cubicBezTo>
                    <a:pt x="104" y="430"/>
                    <a:pt x="107" y="431"/>
                    <a:pt x="108" y="431"/>
                  </a:cubicBezTo>
                  <a:cubicBezTo>
                    <a:pt x="111" y="431"/>
                    <a:pt x="113" y="430"/>
                    <a:pt x="115" y="429"/>
                  </a:cubicBezTo>
                  <a:cubicBezTo>
                    <a:pt x="117" y="429"/>
                    <a:pt x="118" y="428"/>
                    <a:pt x="119" y="427"/>
                  </a:cubicBezTo>
                  <a:cubicBezTo>
                    <a:pt x="120" y="425"/>
                    <a:pt x="120" y="423"/>
                    <a:pt x="122" y="421"/>
                  </a:cubicBezTo>
                  <a:cubicBezTo>
                    <a:pt x="123" y="421"/>
                    <a:pt x="126" y="420"/>
                    <a:pt x="127" y="420"/>
                  </a:cubicBezTo>
                  <a:cubicBezTo>
                    <a:pt x="128" y="420"/>
                    <a:pt x="129" y="420"/>
                    <a:pt x="130" y="420"/>
                  </a:cubicBezTo>
                  <a:cubicBezTo>
                    <a:pt x="131" y="419"/>
                    <a:pt x="132" y="418"/>
                    <a:pt x="133" y="418"/>
                  </a:cubicBezTo>
                  <a:cubicBezTo>
                    <a:pt x="136" y="417"/>
                    <a:pt x="137" y="416"/>
                    <a:pt x="139" y="414"/>
                  </a:cubicBezTo>
                  <a:cubicBezTo>
                    <a:pt x="141" y="412"/>
                    <a:pt x="143" y="410"/>
                    <a:pt x="144" y="407"/>
                  </a:cubicBezTo>
                  <a:cubicBezTo>
                    <a:pt x="144" y="406"/>
                    <a:pt x="145" y="404"/>
                    <a:pt x="145" y="403"/>
                  </a:cubicBezTo>
                  <a:cubicBezTo>
                    <a:pt x="147" y="402"/>
                    <a:pt x="147" y="402"/>
                    <a:pt x="148" y="400"/>
                  </a:cubicBezTo>
                  <a:cubicBezTo>
                    <a:pt x="148" y="399"/>
                    <a:pt x="148" y="397"/>
                    <a:pt x="147" y="396"/>
                  </a:cubicBezTo>
                  <a:cubicBezTo>
                    <a:pt x="147" y="395"/>
                    <a:pt x="144" y="394"/>
                    <a:pt x="144" y="396"/>
                  </a:cubicBezTo>
                  <a:cubicBezTo>
                    <a:pt x="142" y="396"/>
                    <a:pt x="140" y="396"/>
                    <a:pt x="138" y="396"/>
                  </a:cubicBezTo>
                  <a:cubicBezTo>
                    <a:pt x="139" y="392"/>
                    <a:pt x="145" y="394"/>
                    <a:pt x="147" y="394"/>
                  </a:cubicBezTo>
                  <a:cubicBezTo>
                    <a:pt x="148" y="392"/>
                    <a:pt x="148" y="390"/>
                    <a:pt x="149" y="388"/>
                  </a:cubicBezTo>
                  <a:cubicBezTo>
                    <a:pt x="150" y="387"/>
                    <a:pt x="151" y="386"/>
                    <a:pt x="152" y="384"/>
                  </a:cubicBezTo>
                  <a:cubicBezTo>
                    <a:pt x="153" y="381"/>
                    <a:pt x="152" y="376"/>
                    <a:pt x="152" y="372"/>
                  </a:cubicBezTo>
                  <a:cubicBezTo>
                    <a:pt x="152" y="370"/>
                    <a:pt x="153" y="366"/>
                    <a:pt x="154" y="365"/>
                  </a:cubicBezTo>
                  <a:cubicBezTo>
                    <a:pt x="155" y="364"/>
                    <a:pt x="156" y="365"/>
                    <a:pt x="157" y="364"/>
                  </a:cubicBezTo>
                  <a:cubicBezTo>
                    <a:pt x="158" y="364"/>
                    <a:pt x="158" y="363"/>
                    <a:pt x="159" y="362"/>
                  </a:cubicBezTo>
                  <a:cubicBezTo>
                    <a:pt x="161" y="361"/>
                    <a:pt x="164" y="362"/>
                    <a:pt x="165" y="360"/>
                  </a:cubicBezTo>
                  <a:cubicBezTo>
                    <a:pt x="167" y="359"/>
                    <a:pt x="168" y="356"/>
                    <a:pt x="170" y="355"/>
                  </a:cubicBezTo>
                  <a:cubicBezTo>
                    <a:pt x="171" y="354"/>
                    <a:pt x="174" y="354"/>
                    <a:pt x="176" y="354"/>
                  </a:cubicBezTo>
                  <a:cubicBezTo>
                    <a:pt x="182" y="353"/>
                    <a:pt x="187" y="352"/>
                    <a:pt x="192" y="351"/>
                  </a:cubicBezTo>
                  <a:cubicBezTo>
                    <a:pt x="194" y="350"/>
                    <a:pt x="195" y="350"/>
                    <a:pt x="196" y="350"/>
                  </a:cubicBezTo>
                  <a:cubicBezTo>
                    <a:pt x="196" y="349"/>
                    <a:pt x="197" y="349"/>
                    <a:pt x="196" y="348"/>
                  </a:cubicBezTo>
                  <a:cubicBezTo>
                    <a:pt x="198" y="348"/>
                    <a:pt x="200" y="347"/>
                    <a:pt x="202" y="347"/>
                  </a:cubicBezTo>
                  <a:cubicBezTo>
                    <a:pt x="203" y="346"/>
                    <a:pt x="203" y="345"/>
                    <a:pt x="204" y="345"/>
                  </a:cubicBezTo>
                  <a:cubicBezTo>
                    <a:pt x="205" y="345"/>
                    <a:pt x="206" y="345"/>
                    <a:pt x="207" y="344"/>
                  </a:cubicBezTo>
                  <a:cubicBezTo>
                    <a:pt x="211" y="344"/>
                    <a:pt x="215" y="342"/>
                    <a:pt x="220" y="343"/>
                  </a:cubicBezTo>
                  <a:cubicBezTo>
                    <a:pt x="222" y="343"/>
                    <a:pt x="225" y="344"/>
                    <a:pt x="228" y="344"/>
                  </a:cubicBezTo>
                  <a:cubicBezTo>
                    <a:pt x="229" y="344"/>
                    <a:pt x="231" y="343"/>
                    <a:pt x="232" y="343"/>
                  </a:cubicBezTo>
                  <a:cubicBezTo>
                    <a:pt x="231" y="342"/>
                    <a:pt x="230" y="342"/>
                    <a:pt x="229" y="341"/>
                  </a:cubicBezTo>
                  <a:cubicBezTo>
                    <a:pt x="229" y="341"/>
                    <a:pt x="228" y="340"/>
                    <a:pt x="227" y="339"/>
                  </a:cubicBezTo>
                  <a:cubicBezTo>
                    <a:pt x="227" y="339"/>
                    <a:pt x="226" y="339"/>
                    <a:pt x="225" y="338"/>
                  </a:cubicBezTo>
                  <a:cubicBezTo>
                    <a:pt x="223" y="337"/>
                    <a:pt x="221" y="336"/>
                    <a:pt x="219" y="335"/>
                  </a:cubicBezTo>
                  <a:cubicBezTo>
                    <a:pt x="211" y="331"/>
                    <a:pt x="216" y="319"/>
                    <a:pt x="218" y="313"/>
                  </a:cubicBezTo>
                  <a:cubicBezTo>
                    <a:pt x="220" y="310"/>
                    <a:pt x="224" y="308"/>
                    <a:pt x="226" y="304"/>
                  </a:cubicBezTo>
                  <a:cubicBezTo>
                    <a:pt x="227" y="301"/>
                    <a:pt x="228" y="299"/>
                    <a:pt x="231" y="297"/>
                  </a:cubicBezTo>
                  <a:cubicBezTo>
                    <a:pt x="231" y="293"/>
                    <a:pt x="236" y="290"/>
                    <a:pt x="239" y="287"/>
                  </a:cubicBezTo>
                  <a:cubicBezTo>
                    <a:pt x="240" y="286"/>
                    <a:pt x="241" y="284"/>
                    <a:pt x="242" y="283"/>
                  </a:cubicBezTo>
                  <a:cubicBezTo>
                    <a:pt x="242" y="283"/>
                    <a:pt x="244" y="283"/>
                    <a:pt x="245" y="282"/>
                  </a:cubicBezTo>
                  <a:cubicBezTo>
                    <a:pt x="247" y="280"/>
                    <a:pt x="244" y="279"/>
                    <a:pt x="242" y="279"/>
                  </a:cubicBezTo>
                  <a:cubicBezTo>
                    <a:pt x="242" y="277"/>
                    <a:pt x="243" y="269"/>
                    <a:pt x="245" y="270"/>
                  </a:cubicBezTo>
                  <a:cubicBezTo>
                    <a:pt x="245" y="268"/>
                    <a:pt x="245" y="267"/>
                    <a:pt x="246" y="266"/>
                  </a:cubicBezTo>
                  <a:cubicBezTo>
                    <a:pt x="247" y="264"/>
                    <a:pt x="250" y="261"/>
                    <a:pt x="251" y="260"/>
                  </a:cubicBezTo>
                  <a:cubicBezTo>
                    <a:pt x="253" y="259"/>
                    <a:pt x="255" y="259"/>
                    <a:pt x="257" y="259"/>
                  </a:cubicBezTo>
                  <a:cubicBezTo>
                    <a:pt x="259" y="259"/>
                    <a:pt x="260" y="260"/>
                    <a:pt x="261" y="260"/>
                  </a:cubicBezTo>
                  <a:cubicBezTo>
                    <a:pt x="262" y="260"/>
                    <a:pt x="263" y="260"/>
                    <a:pt x="264" y="260"/>
                  </a:cubicBezTo>
                  <a:cubicBezTo>
                    <a:pt x="266" y="260"/>
                    <a:pt x="268" y="262"/>
                    <a:pt x="270" y="261"/>
                  </a:cubicBezTo>
                  <a:cubicBezTo>
                    <a:pt x="270" y="260"/>
                    <a:pt x="269" y="258"/>
                    <a:pt x="268" y="257"/>
                  </a:cubicBezTo>
                  <a:cubicBezTo>
                    <a:pt x="269" y="256"/>
                    <a:pt x="270" y="256"/>
                    <a:pt x="271" y="256"/>
                  </a:cubicBezTo>
                  <a:cubicBezTo>
                    <a:pt x="275" y="257"/>
                    <a:pt x="278" y="257"/>
                    <a:pt x="281" y="257"/>
                  </a:cubicBezTo>
                  <a:cubicBezTo>
                    <a:pt x="282" y="257"/>
                    <a:pt x="283" y="257"/>
                    <a:pt x="284" y="257"/>
                  </a:cubicBezTo>
                  <a:cubicBezTo>
                    <a:pt x="286" y="258"/>
                    <a:pt x="286" y="259"/>
                    <a:pt x="288" y="259"/>
                  </a:cubicBezTo>
                  <a:cubicBezTo>
                    <a:pt x="289" y="259"/>
                    <a:pt x="290" y="258"/>
                    <a:pt x="291" y="259"/>
                  </a:cubicBezTo>
                  <a:cubicBezTo>
                    <a:pt x="293" y="260"/>
                    <a:pt x="289" y="262"/>
                    <a:pt x="289" y="262"/>
                  </a:cubicBezTo>
                  <a:cubicBezTo>
                    <a:pt x="289" y="263"/>
                    <a:pt x="290" y="263"/>
                    <a:pt x="291" y="263"/>
                  </a:cubicBezTo>
                  <a:cubicBezTo>
                    <a:pt x="294" y="256"/>
                    <a:pt x="294" y="256"/>
                    <a:pt x="294" y="256"/>
                  </a:cubicBezTo>
                  <a:cubicBezTo>
                    <a:pt x="294" y="251"/>
                    <a:pt x="294" y="246"/>
                    <a:pt x="294" y="241"/>
                  </a:cubicBezTo>
                  <a:cubicBezTo>
                    <a:pt x="294" y="231"/>
                    <a:pt x="293" y="222"/>
                    <a:pt x="293" y="212"/>
                  </a:cubicBezTo>
                  <a:cubicBezTo>
                    <a:pt x="292" y="204"/>
                    <a:pt x="293" y="196"/>
                    <a:pt x="293" y="187"/>
                  </a:cubicBezTo>
                  <a:cubicBezTo>
                    <a:pt x="293" y="183"/>
                    <a:pt x="293" y="179"/>
                    <a:pt x="292" y="174"/>
                  </a:cubicBezTo>
                  <a:cubicBezTo>
                    <a:pt x="292" y="174"/>
                    <a:pt x="291" y="173"/>
                    <a:pt x="291" y="172"/>
                  </a:cubicBezTo>
                  <a:cubicBezTo>
                    <a:pt x="291" y="171"/>
                    <a:pt x="291" y="170"/>
                    <a:pt x="291" y="168"/>
                  </a:cubicBezTo>
                  <a:cubicBezTo>
                    <a:pt x="291" y="167"/>
                    <a:pt x="290" y="167"/>
                    <a:pt x="289" y="166"/>
                  </a:cubicBezTo>
                  <a:cubicBezTo>
                    <a:pt x="287" y="162"/>
                    <a:pt x="289" y="154"/>
                    <a:pt x="290" y="151"/>
                  </a:cubicBezTo>
                  <a:cubicBezTo>
                    <a:pt x="290" y="149"/>
                    <a:pt x="290" y="148"/>
                    <a:pt x="290" y="147"/>
                  </a:cubicBezTo>
                  <a:cubicBezTo>
                    <a:pt x="289" y="147"/>
                    <a:pt x="288" y="147"/>
                    <a:pt x="287" y="147"/>
                  </a:cubicBezTo>
                  <a:cubicBezTo>
                    <a:pt x="287" y="147"/>
                    <a:pt x="286" y="147"/>
                    <a:pt x="286" y="147"/>
                  </a:cubicBezTo>
                  <a:cubicBezTo>
                    <a:pt x="285" y="147"/>
                    <a:pt x="285" y="147"/>
                    <a:pt x="284" y="147"/>
                  </a:cubicBezTo>
                  <a:cubicBezTo>
                    <a:pt x="284" y="147"/>
                    <a:pt x="284" y="145"/>
                    <a:pt x="284" y="145"/>
                  </a:cubicBezTo>
                  <a:cubicBezTo>
                    <a:pt x="283" y="144"/>
                    <a:pt x="283" y="144"/>
                    <a:pt x="282" y="144"/>
                  </a:cubicBezTo>
                  <a:cubicBezTo>
                    <a:pt x="282" y="146"/>
                    <a:pt x="279" y="146"/>
                    <a:pt x="279" y="144"/>
                  </a:cubicBezTo>
                  <a:cubicBezTo>
                    <a:pt x="277" y="144"/>
                    <a:pt x="276" y="143"/>
                    <a:pt x="275" y="142"/>
                  </a:cubicBezTo>
                  <a:cubicBezTo>
                    <a:pt x="277" y="139"/>
                    <a:pt x="271" y="137"/>
                    <a:pt x="268" y="137"/>
                  </a:cubicBezTo>
                  <a:cubicBezTo>
                    <a:pt x="269" y="134"/>
                    <a:pt x="274" y="135"/>
                    <a:pt x="274" y="135"/>
                  </a:cubicBezTo>
                  <a:cubicBezTo>
                    <a:pt x="274" y="133"/>
                    <a:pt x="273" y="131"/>
                    <a:pt x="275" y="130"/>
                  </a:cubicBezTo>
                  <a:cubicBezTo>
                    <a:pt x="275" y="130"/>
                    <a:pt x="275" y="129"/>
                    <a:pt x="275" y="128"/>
                  </a:cubicBezTo>
                  <a:cubicBezTo>
                    <a:pt x="273" y="129"/>
                    <a:pt x="273" y="127"/>
                    <a:pt x="274" y="125"/>
                  </a:cubicBezTo>
                  <a:cubicBezTo>
                    <a:pt x="275" y="125"/>
                    <a:pt x="277" y="124"/>
                    <a:pt x="278" y="126"/>
                  </a:cubicBezTo>
                  <a:cubicBezTo>
                    <a:pt x="279" y="126"/>
                    <a:pt x="278" y="129"/>
                    <a:pt x="280" y="128"/>
                  </a:cubicBezTo>
                  <a:cubicBezTo>
                    <a:pt x="282" y="127"/>
                    <a:pt x="281" y="124"/>
                    <a:pt x="283" y="125"/>
                  </a:cubicBezTo>
                  <a:cubicBezTo>
                    <a:pt x="285" y="125"/>
                    <a:pt x="284" y="128"/>
                    <a:pt x="283" y="129"/>
                  </a:cubicBezTo>
                  <a:cubicBezTo>
                    <a:pt x="283" y="129"/>
                    <a:pt x="284" y="130"/>
                    <a:pt x="284" y="130"/>
                  </a:cubicBezTo>
                  <a:cubicBezTo>
                    <a:pt x="283" y="130"/>
                    <a:pt x="283" y="131"/>
                    <a:pt x="283" y="132"/>
                  </a:cubicBezTo>
                  <a:cubicBezTo>
                    <a:pt x="284" y="132"/>
                    <a:pt x="285" y="132"/>
                    <a:pt x="286" y="132"/>
                  </a:cubicBezTo>
                  <a:cubicBezTo>
                    <a:pt x="288" y="131"/>
                    <a:pt x="290" y="130"/>
                    <a:pt x="292" y="131"/>
                  </a:cubicBezTo>
                  <a:cubicBezTo>
                    <a:pt x="293" y="129"/>
                    <a:pt x="294" y="127"/>
                    <a:pt x="295" y="125"/>
                  </a:cubicBezTo>
                  <a:cubicBezTo>
                    <a:pt x="295" y="123"/>
                    <a:pt x="296" y="122"/>
                    <a:pt x="296" y="120"/>
                  </a:cubicBezTo>
                  <a:cubicBezTo>
                    <a:pt x="296" y="119"/>
                    <a:pt x="297" y="117"/>
                    <a:pt x="297" y="116"/>
                  </a:cubicBezTo>
                  <a:cubicBezTo>
                    <a:pt x="296" y="114"/>
                    <a:pt x="293" y="116"/>
                    <a:pt x="292" y="114"/>
                  </a:cubicBezTo>
                  <a:cubicBezTo>
                    <a:pt x="292" y="113"/>
                    <a:pt x="295" y="110"/>
                    <a:pt x="297" y="111"/>
                  </a:cubicBezTo>
                  <a:cubicBezTo>
                    <a:pt x="298" y="111"/>
                    <a:pt x="299" y="114"/>
                    <a:pt x="298" y="114"/>
                  </a:cubicBezTo>
                  <a:cubicBezTo>
                    <a:pt x="300" y="114"/>
                    <a:pt x="300" y="113"/>
                    <a:pt x="300" y="112"/>
                  </a:cubicBezTo>
                  <a:cubicBezTo>
                    <a:pt x="301" y="112"/>
                    <a:pt x="300" y="111"/>
                    <a:pt x="300" y="111"/>
                  </a:cubicBezTo>
                  <a:cubicBezTo>
                    <a:pt x="300" y="110"/>
                    <a:pt x="301" y="110"/>
                    <a:pt x="301" y="109"/>
                  </a:cubicBezTo>
                  <a:cubicBezTo>
                    <a:pt x="302" y="108"/>
                    <a:pt x="301" y="107"/>
                    <a:pt x="302" y="106"/>
                  </a:cubicBezTo>
                  <a:cubicBezTo>
                    <a:pt x="303" y="105"/>
                    <a:pt x="304" y="104"/>
                    <a:pt x="305" y="104"/>
                  </a:cubicBezTo>
                  <a:cubicBezTo>
                    <a:pt x="307" y="101"/>
                    <a:pt x="310" y="99"/>
                    <a:pt x="313" y="97"/>
                  </a:cubicBezTo>
                  <a:cubicBezTo>
                    <a:pt x="314" y="95"/>
                    <a:pt x="314" y="95"/>
                    <a:pt x="314" y="93"/>
                  </a:cubicBezTo>
                  <a:cubicBezTo>
                    <a:pt x="315" y="92"/>
                    <a:pt x="316" y="91"/>
                    <a:pt x="317" y="90"/>
                  </a:cubicBezTo>
                  <a:cubicBezTo>
                    <a:pt x="318" y="88"/>
                    <a:pt x="318" y="87"/>
                    <a:pt x="318" y="85"/>
                  </a:cubicBezTo>
                  <a:cubicBezTo>
                    <a:pt x="317" y="83"/>
                    <a:pt x="316" y="84"/>
                    <a:pt x="315" y="83"/>
                  </a:cubicBezTo>
                  <a:cubicBezTo>
                    <a:pt x="314" y="82"/>
                    <a:pt x="313" y="81"/>
                    <a:pt x="312" y="81"/>
                  </a:cubicBezTo>
                  <a:cubicBezTo>
                    <a:pt x="313" y="81"/>
                    <a:pt x="314" y="81"/>
                    <a:pt x="315" y="81"/>
                  </a:cubicBezTo>
                  <a:cubicBezTo>
                    <a:pt x="316" y="82"/>
                    <a:pt x="317" y="83"/>
                    <a:pt x="317" y="83"/>
                  </a:cubicBezTo>
                  <a:cubicBezTo>
                    <a:pt x="322" y="83"/>
                    <a:pt x="326" y="71"/>
                    <a:pt x="327" y="68"/>
                  </a:cubicBezTo>
                  <a:cubicBezTo>
                    <a:pt x="328" y="64"/>
                    <a:pt x="330" y="63"/>
                    <a:pt x="330" y="59"/>
                  </a:cubicBezTo>
                  <a:cubicBezTo>
                    <a:pt x="330" y="55"/>
                    <a:pt x="330" y="52"/>
                    <a:pt x="330" y="48"/>
                  </a:cubicBezTo>
                  <a:cubicBezTo>
                    <a:pt x="330" y="42"/>
                    <a:pt x="336" y="38"/>
                    <a:pt x="336" y="31"/>
                  </a:cubicBezTo>
                  <a:cubicBezTo>
                    <a:pt x="337" y="26"/>
                    <a:pt x="337" y="20"/>
                    <a:pt x="335" y="14"/>
                  </a:cubicBezTo>
                  <a:cubicBezTo>
                    <a:pt x="335" y="11"/>
                    <a:pt x="332" y="9"/>
                    <a:pt x="330" y="6"/>
                  </a:cubicBezTo>
                  <a:cubicBezTo>
                    <a:pt x="326" y="5"/>
                    <a:pt x="321" y="3"/>
                    <a:pt x="318" y="2"/>
                  </a:cubicBezTo>
                  <a:cubicBezTo>
                    <a:pt x="317" y="4"/>
                    <a:pt x="316" y="7"/>
                    <a:pt x="313" y="6"/>
                  </a:cubicBezTo>
                  <a:close/>
                  <a:moveTo>
                    <a:pt x="282" y="209"/>
                  </a:moveTo>
                  <a:cubicBezTo>
                    <a:pt x="284" y="208"/>
                    <a:pt x="286" y="208"/>
                    <a:pt x="288" y="209"/>
                  </a:cubicBezTo>
                  <a:cubicBezTo>
                    <a:pt x="289" y="210"/>
                    <a:pt x="290" y="211"/>
                    <a:pt x="291" y="213"/>
                  </a:cubicBezTo>
                  <a:cubicBezTo>
                    <a:pt x="292" y="216"/>
                    <a:pt x="292" y="220"/>
                    <a:pt x="291" y="223"/>
                  </a:cubicBezTo>
                  <a:cubicBezTo>
                    <a:pt x="289" y="224"/>
                    <a:pt x="289" y="223"/>
                    <a:pt x="287" y="222"/>
                  </a:cubicBezTo>
                  <a:cubicBezTo>
                    <a:pt x="286" y="221"/>
                    <a:pt x="285" y="221"/>
                    <a:pt x="284" y="220"/>
                  </a:cubicBezTo>
                  <a:cubicBezTo>
                    <a:pt x="284" y="220"/>
                    <a:pt x="284" y="219"/>
                    <a:pt x="283" y="219"/>
                  </a:cubicBezTo>
                  <a:cubicBezTo>
                    <a:pt x="283" y="219"/>
                    <a:pt x="283" y="218"/>
                    <a:pt x="283" y="218"/>
                  </a:cubicBezTo>
                  <a:cubicBezTo>
                    <a:pt x="281" y="218"/>
                    <a:pt x="278" y="215"/>
                    <a:pt x="278" y="213"/>
                  </a:cubicBezTo>
                  <a:cubicBezTo>
                    <a:pt x="281" y="213"/>
                    <a:pt x="279" y="209"/>
                    <a:pt x="282" y="20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41" name="Freeform 34"/>
            <p:cNvSpPr>
              <a:spLocks/>
            </p:cNvSpPr>
            <p:nvPr/>
          </p:nvSpPr>
          <p:spPr bwMode="auto">
            <a:xfrm>
              <a:off x="8486776" y="-1323975"/>
              <a:ext cx="781050" cy="606425"/>
            </a:xfrm>
            <a:custGeom>
              <a:avLst/>
              <a:gdLst>
                <a:gd name="T0" fmla="*/ 298 w 335"/>
                <a:gd name="T1" fmla="*/ 11 h 261"/>
                <a:gd name="T2" fmla="*/ 274 w 335"/>
                <a:gd name="T3" fmla="*/ 40 h 261"/>
                <a:gd name="T4" fmla="*/ 262 w 335"/>
                <a:gd name="T5" fmla="*/ 59 h 261"/>
                <a:gd name="T6" fmla="*/ 240 w 335"/>
                <a:gd name="T7" fmla="*/ 67 h 261"/>
                <a:gd name="T8" fmla="*/ 230 w 335"/>
                <a:gd name="T9" fmla="*/ 69 h 261"/>
                <a:gd name="T10" fmla="*/ 216 w 335"/>
                <a:gd name="T11" fmla="*/ 69 h 261"/>
                <a:gd name="T12" fmla="*/ 199 w 335"/>
                <a:gd name="T13" fmla="*/ 49 h 261"/>
                <a:gd name="T14" fmla="*/ 175 w 335"/>
                <a:gd name="T15" fmla="*/ 46 h 261"/>
                <a:gd name="T16" fmla="*/ 170 w 335"/>
                <a:gd name="T17" fmla="*/ 61 h 261"/>
                <a:gd name="T18" fmla="*/ 160 w 335"/>
                <a:gd name="T19" fmla="*/ 70 h 261"/>
                <a:gd name="T20" fmla="*/ 127 w 335"/>
                <a:gd name="T21" fmla="*/ 82 h 261"/>
                <a:gd name="T22" fmla="*/ 105 w 335"/>
                <a:gd name="T23" fmla="*/ 77 h 261"/>
                <a:gd name="T24" fmla="*/ 79 w 335"/>
                <a:gd name="T25" fmla="*/ 78 h 261"/>
                <a:gd name="T26" fmla="*/ 51 w 335"/>
                <a:gd name="T27" fmla="*/ 61 h 261"/>
                <a:gd name="T28" fmla="*/ 7 w 335"/>
                <a:gd name="T29" fmla="*/ 62 h 261"/>
                <a:gd name="T30" fmla="*/ 6 w 335"/>
                <a:gd name="T31" fmla="*/ 81 h 261"/>
                <a:gd name="T32" fmla="*/ 15 w 335"/>
                <a:gd name="T33" fmla="*/ 100 h 261"/>
                <a:gd name="T34" fmla="*/ 34 w 335"/>
                <a:gd name="T35" fmla="*/ 126 h 261"/>
                <a:gd name="T36" fmla="*/ 48 w 335"/>
                <a:gd name="T37" fmla="*/ 159 h 261"/>
                <a:gd name="T38" fmla="*/ 73 w 335"/>
                <a:gd name="T39" fmla="*/ 184 h 261"/>
                <a:gd name="T40" fmla="*/ 54 w 335"/>
                <a:gd name="T41" fmla="*/ 216 h 261"/>
                <a:gd name="T42" fmla="*/ 86 w 335"/>
                <a:gd name="T43" fmla="*/ 230 h 261"/>
                <a:gd name="T44" fmla="*/ 122 w 335"/>
                <a:gd name="T45" fmla="*/ 223 h 261"/>
                <a:gd name="T46" fmla="*/ 131 w 335"/>
                <a:gd name="T47" fmla="*/ 244 h 261"/>
                <a:gd name="T48" fmla="*/ 154 w 335"/>
                <a:gd name="T49" fmla="*/ 247 h 261"/>
                <a:gd name="T50" fmla="*/ 186 w 335"/>
                <a:gd name="T51" fmla="*/ 259 h 261"/>
                <a:gd name="T52" fmla="*/ 200 w 335"/>
                <a:gd name="T53" fmla="*/ 238 h 261"/>
                <a:gd name="T54" fmla="*/ 226 w 335"/>
                <a:gd name="T55" fmla="*/ 225 h 261"/>
                <a:gd name="T56" fmla="*/ 252 w 335"/>
                <a:gd name="T57" fmla="*/ 243 h 261"/>
                <a:gd name="T58" fmla="*/ 267 w 335"/>
                <a:gd name="T59" fmla="*/ 238 h 261"/>
                <a:gd name="T60" fmla="*/ 259 w 335"/>
                <a:gd name="T61" fmla="*/ 220 h 261"/>
                <a:gd name="T62" fmla="*/ 248 w 335"/>
                <a:gd name="T63" fmla="*/ 207 h 261"/>
                <a:gd name="T64" fmla="*/ 240 w 335"/>
                <a:gd name="T65" fmla="*/ 186 h 261"/>
                <a:gd name="T66" fmla="*/ 226 w 335"/>
                <a:gd name="T67" fmla="*/ 181 h 261"/>
                <a:gd name="T68" fmla="*/ 197 w 335"/>
                <a:gd name="T69" fmla="*/ 169 h 261"/>
                <a:gd name="T70" fmla="*/ 191 w 335"/>
                <a:gd name="T71" fmla="*/ 156 h 261"/>
                <a:gd name="T72" fmla="*/ 203 w 335"/>
                <a:gd name="T73" fmla="*/ 137 h 261"/>
                <a:gd name="T74" fmla="*/ 227 w 335"/>
                <a:gd name="T75" fmla="*/ 143 h 261"/>
                <a:gd name="T76" fmla="*/ 255 w 335"/>
                <a:gd name="T77" fmla="*/ 126 h 261"/>
                <a:gd name="T78" fmla="*/ 284 w 335"/>
                <a:gd name="T79" fmla="*/ 116 h 261"/>
                <a:gd name="T80" fmla="*/ 290 w 335"/>
                <a:gd name="T81" fmla="*/ 107 h 261"/>
                <a:gd name="T82" fmla="*/ 298 w 335"/>
                <a:gd name="T83" fmla="*/ 98 h 261"/>
                <a:gd name="T84" fmla="*/ 306 w 335"/>
                <a:gd name="T85" fmla="*/ 97 h 261"/>
                <a:gd name="T86" fmla="*/ 316 w 335"/>
                <a:gd name="T87" fmla="*/ 84 h 261"/>
                <a:gd name="T88" fmla="*/ 325 w 335"/>
                <a:gd name="T89" fmla="*/ 55 h 261"/>
                <a:gd name="T90" fmla="*/ 328 w 335"/>
                <a:gd name="T91" fmla="*/ 38 h 261"/>
                <a:gd name="T92" fmla="*/ 323 w 335"/>
                <a:gd name="T93" fmla="*/ 9 h 261"/>
                <a:gd name="T94" fmla="*/ 301 w 335"/>
                <a:gd name="T95" fmla="*/ 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5" h="261">
                  <a:moveTo>
                    <a:pt x="301" y="1"/>
                  </a:moveTo>
                  <a:cubicBezTo>
                    <a:pt x="301" y="1"/>
                    <a:pt x="301" y="6"/>
                    <a:pt x="301" y="6"/>
                  </a:cubicBezTo>
                  <a:cubicBezTo>
                    <a:pt x="297" y="6"/>
                    <a:pt x="299" y="9"/>
                    <a:pt x="298" y="11"/>
                  </a:cubicBezTo>
                  <a:cubicBezTo>
                    <a:pt x="294" y="11"/>
                    <a:pt x="290" y="11"/>
                    <a:pt x="287" y="11"/>
                  </a:cubicBezTo>
                  <a:cubicBezTo>
                    <a:pt x="285" y="15"/>
                    <a:pt x="284" y="23"/>
                    <a:pt x="279" y="23"/>
                  </a:cubicBezTo>
                  <a:cubicBezTo>
                    <a:pt x="270" y="24"/>
                    <a:pt x="276" y="34"/>
                    <a:pt x="274" y="40"/>
                  </a:cubicBezTo>
                  <a:cubicBezTo>
                    <a:pt x="272" y="43"/>
                    <a:pt x="268" y="42"/>
                    <a:pt x="269" y="46"/>
                  </a:cubicBezTo>
                  <a:cubicBezTo>
                    <a:pt x="269" y="50"/>
                    <a:pt x="268" y="55"/>
                    <a:pt x="267" y="58"/>
                  </a:cubicBezTo>
                  <a:cubicBezTo>
                    <a:pt x="266" y="60"/>
                    <a:pt x="263" y="59"/>
                    <a:pt x="262" y="59"/>
                  </a:cubicBezTo>
                  <a:cubicBezTo>
                    <a:pt x="258" y="60"/>
                    <a:pt x="260" y="63"/>
                    <a:pt x="260" y="66"/>
                  </a:cubicBezTo>
                  <a:cubicBezTo>
                    <a:pt x="255" y="68"/>
                    <a:pt x="253" y="61"/>
                    <a:pt x="250" y="60"/>
                  </a:cubicBezTo>
                  <a:cubicBezTo>
                    <a:pt x="249" y="64"/>
                    <a:pt x="244" y="68"/>
                    <a:pt x="240" y="67"/>
                  </a:cubicBezTo>
                  <a:cubicBezTo>
                    <a:pt x="240" y="65"/>
                    <a:pt x="239" y="60"/>
                    <a:pt x="235" y="62"/>
                  </a:cubicBezTo>
                  <a:cubicBezTo>
                    <a:pt x="234" y="63"/>
                    <a:pt x="235" y="65"/>
                    <a:pt x="234" y="66"/>
                  </a:cubicBezTo>
                  <a:cubicBezTo>
                    <a:pt x="233" y="67"/>
                    <a:pt x="231" y="67"/>
                    <a:pt x="230" y="69"/>
                  </a:cubicBezTo>
                  <a:cubicBezTo>
                    <a:pt x="228" y="73"/>
                    <a:pt x="230" y="82"/>
                    <a:pt x="223" y="80"/>
                  </a:cubicBezTo>
                  <a:cubicBezTo>
                    <a:pt x="223" y="76"/>
                    <a:pt x="218" y="79"/>
                    <a:pt x="216" y="77"/>
                  </a:cubicBezTo>
                  <a:cubicBezTo>
                    <a:pt x="214" y="75"/>
                    <a:pt x="216" y="71"/>
                    <a:pt x="216" y="69"/>
                  </a:cubicBezTo>
                  <a:cubicBezTo>
                    <a:pt x="216" y="60"/>
                    <a:pt x="210" y="67"/>
                    <a:pt x="205" y="65"/>
                  </a:cubicBezTo>
                  <a:cubicBezTo>
                    <a:pt x="204" y="62"/>
                    <a:pt x="206" y="57"/>
                    <a:pt x="204" y="55"/>
                  </a:cubicBezTo>
                  <a:cubicBezTo>
                    <a:pt x="202" y="53"/>
                    <a:pt x="200" y="52"/>
                    <a:pt x="199" y="49"/>
                  </a:cubicBezTo>
                  <a:cubicBezTo>
                    <a:pt x="199" y="49"/>
                    <a:pt x="198" y="49"/>
                    <a:pt x="198" y="48"/>
                  </a:cubicBezTo>
                  <a:cubicBezTo>
                    <a:pt x="195" y="48"/>
                    <a:pt x="183" y="53"/>
                    <a:pt x="183" y="47"/>
                  </a:cubicBezTo>
                  <a:cubicBezTo>
                    <a:pt x="181" y="46"/>
                    <a:pt x="177" y="45"/>
                    <a:pt x="175" y="46"/>
                  </a:cubicBezTo>
                  <a:cubicBezTo>
                    <a:pt x="172" y="48"/>
                    <a:pt x="174" y="51"/>
                    <a:pt x="173" y="53"/>
                  </a:cubicBezTo>
                  <a:cubicBezTo>
                    <a:pt x="173" y="55"/>
                    <a:pt x="171" y="55"/>
                    <a:pt x="171" y="57"/>
                  </a:cubicBezTo>
                  <a:cubicBezTo>
                    <a:pt x="170" y="59"/>
                    <a:pt x="170" y="60"/>
                    <a:pt x="170" y="61"/>
                  </a:cubicBezTo>
                  <a:cubicBezTo>
                    <a:pt x="170" y="63"/>
                    <a:pt x="168" y="63"/>
                    <a:pt x="166" y="63"/>
                  </a:cubicBezTo>
                  <a:cubicBezTo>
                    <a:pt x="164" y="64"/>
                    <a:pt x="163" y="63"/>
                    <a:pt x="163" y="66"/>
                  </a:cubicBezTo>
                  <a:cubicBezTo>
                    <a:pt x="162" y="67"/>
                    <a:pt x="161" y="70"/>
                    <a:pt x="160" y="70"/>
                  </a:cubicBezTo>
                  <a:cubicBezTo>
                    <a:pt x="154" y="71"/>
                    <a:pt x="148" y="69"/>
                    <a:pt x="142" y="73"/>
                  </a:cubicBezTo>
                  <a:cubicBezTo>
                    <a:pt x="143" y="79"/>
                    <a:pt x="135" y="77"/>
                    <a:pt x="132" y="78"/>
                  </a:cubicBezTo>
                  <a:cubicBezTo>
                    <a:pt x="129" y="78"/>
                    <a:pt x="129" y="81"/>
                    <a:pt x="127" y="82"/>
                  </a:cubicBezTo>
                  <a:cubicBezTo>
                    <a:pt x="125" y="83"/>
                    <a:pt x="123" y="81"/>
                    <a:pt x="121" y="81"/>
                  </a:cubicBezTo>
                  <a:cubicBezTo>
                    <a:pt x="117" y="78"/>
                    <a:pt x="116" y="70"/>
                    <a:pt x="111" y="70"/>
                  </a:cubicBezTo>
                  <a:cubicBezTo>
                    <a:pt x="106" y="71"/>
                    <a:pt x="107" y="74"/>
                    <a:pt x="105" y="77"/>
                  </a:cubicBezTo>
                  <a:cubicBezTo>
                    <a:pt x="103" y="80"/>
                    <a:pt x="100" y="79"/>
                    <a:pt x="97" y="79"/>
                  </a:cubicBezTo>
                  <a:cubicBezTo>
                    <a:pt x="96" y="81"/>
                    <a:pt x="97" y="84"/>
                    <a:pt x="96" y="86"/>
                  </a:cubicBezTo>
                  <a:cubicBezTo>
                    <a:pt x="90" y="86"/>
                    <a:pt x="80" y="86"/>
                    <a:pt x="79" y="78"/>
                  </a:cubicBezTo>
                  <a:cubicBezTo>
                    <a:pt x="78" y="75"/>
                    <a:pt x="80" y="67"/>
                    <a:pt x="73" y="68"/>
                  </a:cubicBezTo>
                  <a:cubicBezTo>
                    <a:pt x="70" y="69"/>
                    <a:pt x="64" y="75"/>
                    <a:pt x="61" y="70"/>
                  </a:cubicBezTo>
                  <a:cubicBezTo>
                    <a:pt x="59" y="66"/>
                    <a:pt x="58" y="61"/>
                    <a:pt x="51" y="61"/>
                  </a:cubicBezTo>
                  <a:cubicBezTo>
                    <a:pt x="50" y="69"/>
                    <a:pt x="46" y="68"/>
                    <a:pt x="39" y="68"/>
                  </a:cubicBezTo>
                  <a:cubicBezTo>
                    <a:pt x="31" y="67"/>
                    <a:pt x="20" y="69"/>
                    <a:pt x="13" y="64"/>
                  </a:cubicBezTo>
                  <a:cubicBezTo>
                    <a:pt x="12" y="63"/>
                    <a:pt x="9" y="63"/>
                    <a:pt x="7" y="62"/>
                  </a:cubicBezTo>
                  <a:cubicBezTo>
                    <a:pt x="7" y="64"/>
                    <a:pt x="6" y="65"/>
                    <a:pt x="7" y="67"/>
                  </a:cubicBezTo>
                  <a:cubicBezTo>
                    <a:pt x="7" y="69"/>
                    <a:pt x="10" y="70"/>
                    <a:pt x="8" y="72"/>
                  </a:cubicBezTo>
                  <a:cubicBezTo>
                    <a:pt x="6" y="75"/>
                    <a:pt x="4" y="77"/>
                    <a:pt x="6" y="81"/>
                  </a:cubicBezTo>
                  <a:cubicBezTo>
                    <a:pt x="9" y="84"/>
                    <a:pt x="5" y="85"/>
                    <a:pt x="3" y="87"/>
                  </a:cubicBezTo>
                  <a:cubicBezTo>
                    <a:pt x="0" y="89"/>
                    <a:pt x="2" y="91"/>
                    <a:pt x="3" y="93"/>
                  </a:cubicBezTo>
                  <a:cubicBezTo>
                    <a:pt x="9" y="93"/>
                    <a:pt x="14" y="94"/>
                    <a:pt x="15" y="100"/>
                  </a:cubicBezTo>
                  <a:cubicBezTo>
                    <a:pt x="15" y="107"/>
                    <a:pt x="17" y="109"/>
                    <a:pt x="24" y="113"/>
                  </a:cubicBezTo>
                  <a:cubicBezTo>
                    <a:pt x="26" y="114"/>
                    <a:pt x="28" y="116"/>
                    <a:pt x="29" y="120"/>
                  </a:cubicBezTo>
                  <a:cubicBezTo>
                    <a:pt x="30" y="122"/>
                    <a:pt x="31" y="126"/>
                    <a:pt x="34" y="126"/>
                  </a:cubicBezTo>
                  <a:cubicBezTo>
                    <a:pt x="34" y="128"/>
                    <a:pt x="34" y="132"/>
                    <a:pt x="37" y="133"/>
                  </a:cubicBezTo>
                  <a:cubicBezTo>
                    <a:pt x="40" y="134"/>
                    <a:pt x="45" y="132"/>
                    <a:pt x="47" y="134"/>
                  </a:cubicBezTo>
                  <a:cubicBezTo>
                    <a:pt x="54" y="139"/>
                    <a:pt x="46" y="151"/>
                    <a:pt x="48" y="159"/>
                  </a:cubicBezTo>
                  <a:cubicBezTo>
                    <a:pt x="54" y="157"/>
                    <a:pt x="52" y="169"/>
                    <a:pt x="53" y="173"/>
                  </a:cubicBezTo>
                  <a:cubicBezTo>
                    <a:pt x="57" y="173"/>
                    <a:pt x="58" y="177"/>
                    <a:pt x="59" y="180"/>
                  </a:cubicBezTo>
                  <a:cubicBezTo>
                    <a:pt x="63" y="185"/>
                    <a:pt x="68" y="183"/>
                    <a:pt x="73" y="184"/>
                  </a:cubicBezTo>
                  <a:cubicBezTo>
                    <a:pt x="72" y="188"/>
                    <a:pt x="71" y="192"/>
                    <a:pt x="71" y="197"/>
                  </a:cubicBezTo>
                  <a:cubicBezTo>
                    <a:pt x="71" y="202"/>
                    <a:pt x="65" y="202"/>
                    <a:pt x="62" y="204"/>
                  </a:cubicBezTo>
                  <a:cubicBezTo>
                    <a:pt x="58" y="208"/>
                    <a:pt x="55" y="212"/>
                    <a:pt x="54" y="216"/>
                  </a:cubicBezTo>
                  <a:cubicBezTo>
                    <a:pt x="55" y="216"/>
                    <a:pt x="57" y="217"/>
                    <a:pt x="58" y="218"/>
                  </a:cubicBezTo>
                  <a:cubicBezTo>
                    <a:pt x="61" y="220"/>
                    <a:pt x="61" y="224"/>
                    <a:pt x="63" y="226"/>
                  </a:cubicBezTo>
                  <a:cubicBezTo>
                    <a:pt x="67" y="231"/>
                    <a:pt x="80" y="233"/>
                    <a:pt x="86" y="230"/>
                  </a:cubicBezTo>
                  <a:cubicBezTo>
                    <a:pt x="88" y="228"/>
                    <a:pt x="91" y="226"/>
                    <a:pt x="94" y="226"/>
                  </a:cubicBezTo>
                  <a:cubicBezTo>
                    <a:pt x="99" y="225"/>
                    <a:pt x="105" y="227"/>
                    <a:pt x="110" y="226"/>
                  </a:cubicBezTo>
                  <a:cubicBezTo>
                    <a:pt x="114" y="225"/>
                    <a:pt x="118" y="225"/>
                    <a:pt x="122" y="223"/>
                  </a:cubicBezTo>
                  <a:cubicBezTo>
                    <a:pt x="126" y="222"/>
                    <a:pt x="129" y="218"/>
                    <a:pt x="133" y="219"/>
                  </a:cubicBezTo>
                  <a:cubicBezTo>
                    <a:pt x="133" y="227"/>
                    <a:pt x="133" y="236"/>
                    <a:pt x="132" y="244"/>
                  </a:cubicBezTo>
                  <a:cubicBezTo>
                    <a:pt x="132" y="244"/>
                    <a:pt x="132" y="244"/>
                    <a:pt x="131" y="244"/>
                  </a:cubicBezTo>
                  <a:cubicBezTo>
                    <a:pt x="131" y="248"/>
                    <a:pt x="127" y="248"/>
                    <a:pt x="126" y="251"/>
                  </a:cubicBezTo>
                  <a:cubicBezTo>
                    <a:pt x="132" y="251"/>
                    <a:pt x="137" y="256"/>
                    <a:pt x="144" y="255"/>
                  </a:cubicBezTo>
                  <a:cubicBezTo>
                    <a:pt x="149" y="255"/>
                    <a:pt x="150" y="249"/>
                    <a:pt x="154" y="247"/>
                  </a:cubicBezTo>
                  <a:cubicBezTo>
                    <a:pt x="159" y="245"/>
                    <a:pt x="166" y="247"/>
                    <a:pt x="171" y="249"/>
                  </a:cubicBezTo>
                  <a:cubicBezTo>
                    <a:pt x="176" y="251"/>
                    <a:pt x="181" y="256"/>
                    <a:pt x="186" y="251"/>
                  </a:cubicBezTo>
                  <a:cubicBezTo>
                    <a:pt x="191" y="253"/>
                    <a:pt x="188" y="256"/>
                    <a:pt x="186" y="259"/>
                  </a:cubicBezTo>
                  <a:cubicBezTo>
                    <a:pt x="189" y="259"/>
                    <a:pt x="192" y="261"/>
                    <a:pt x="196" y="260"/>
                  </a:cubicBezTo>
                  <a:cubicBezTo>
                    <a:pt x="198" y="257"/>
                    <a:pt x="196" y="250"/>
                    <a:pt x="202" y="250"/>
                  </a:cubicBezTo>
                  <a:cubicBezTo>
                    <a:pt x="204" y="245"/>
                    <a:pt x="200" y="243"/>
                    <a:pt x="200" y="238"/>
                  </a:cubicBezTo>
                  <a:cubicBezTo>
                    <a:pt x="207" y="236"/>
                    <a:pt x="198" y="222"/>
                    <a:pt x="197" y="219"/>
                  </a:cubicBezTo>
                  <a:cubicBezTo>
                    <a:pt x="201" y="218"/>
                    <a:pt x="210" y="215"/>
                    <a:pt x="209" y="222"/>
                  </a:cubicBezTo>
                  <a:cubicBezTo>
                    <a:pt x="215" y="222"/>
                    <a:pt x="222" y="220"/>
                    <a:pt x="226" y="225"/>
                  </a:cubicBezTo>
                  <a:cubicBezTo>
                    <a:pt x="228" y="227"/>
                    <a:pt x="234" y="233"/>
                    <a:pt x="233" y="237"/>
                  </a:cubicBezTo>
                  <a:cubicBezTo>
                    <a:pt x="234" y="237"/>
                    <a:pt x="236" y="237"/>
                    <a:pt x="237" y="236"/>
                  </a:cubicBezTo>
                  <a:cubicBezTo>
                    <a:pt x="239" y="226"/>
                    <a:pt x="254" y="235"/>
                    <a:pt x="252" y="243"/>
                  </a:cubicBezTo>
                  <a:cubicBezTo>
                    <a:pt x="253" y="243"/>
                    <a:pt x="254" y="243"/>
                    <a:pt x="255" y="243"/>
                  </a:cubicBezTo>
                  <a:cubicBezTo>
                    <a:pt x="256" y="243"/>
                    <a:pt x="257" y="242"/>
                    <a:pt x="258" y="242"/>
                  </a:cubicBezTo>
                  <a:cubicBezTo>
                    <a:pt x="262" y="242"/>
                    <a:pt x="264" y="238"/>
                    <a:pt x="267" y="238"/>
                  </a:cubicBezTo>
                  <a:cubicBezTo>
                    <a:pt x="264" y="234"/>
                    <a:pt x="263" y="237"/>
                    <a:pt x="262" y="232"/>
                  </a:cubicBezTo>
                  <a:cubicBezTo>
                    <a:pt x="262" y="228"/>
                    <a:pt x="259" y="228"/>
                    <a:pt x="256" y="225"/>
                  </a:cubicBezTo>
                  <a:cubicBezTo>
                    <a:pt x="257" y="223"/>
                    <a:pt x="260" y="224"/>
                    <a:pt x="259" y="220"/>
                  </a:cubicBezTo>
                  <a:cubicBezTo>
                    <a:pt x="258" y="218"/>
                    <a:pt x="252" y="216"/>
                    <a:pt x="253" y="212"/>
                  </a:cubicBezTo>
                  <a:cubicBezTo>
                    <a:pt x="251" y="212"/>
                    <a:pt x="249" y="213"/>
                    <a:pt x="247" y="213"/>
                  </a:cubicBezTo>
                  <a:cubicBezTo>
                    <a:pt x="247" y="211"/>
                    <a:pt x="248" y="209"/>
                    <a:pt x="248" y="207"/>
                  </a:cubicBezTo>
                  <a:cubicBezTo>
                    <a:pt x="245" y="207"/>
                    <a:pt x="241" y="205"/>
                    <a:pt x="239" y="203"/>
                  </a:cubicBezTo>
                  <a:cubicBezTo>
                    <a:pt x="238" y="202"/>
                    <a:pt x="236" y="200"/>
                    <a:pt x="235" y="198"/>
                  </a:cubicBezTo>
                  <a:cubicBezTo>
                    <a:pt x="231" y="193"/>
                    <a:pt x="236" y="188"/>
                    <a:pt x="240" y="186"/>
                  </a:cubicBezTo>
                  <a:cubicBezTo>
                    <a:pt x="242" y="182"/>
                    <a:pt x="232" y="183"/>
                    <a:pt x="229" y="183"/>
                  </a:cubicBezTo>
                  <a:cubicBezTo>
                    <a:pt x="229" y="183"/>
                    <a:pt x="229" y="183"/>
                    <a:pt x="229" y="184"/>
                  </a:cubicBezTo>
                  <a:cubicBezTo>
                    <a:pt x="227" y="184"/>
                    <a:pt x="226" y="183"/>
                    <a:pt x="226" y="181"/>
                  </a:cubicBezTo>
                  <a:cubicBezTo>
                    <a:pt x="222" y="181"/>
                    <a:pt x="218" y="184"/>
                    <a:pt x="215" y="179"/>
                  </a:cubicBezTo>
                  <a:cubicBezTo>
                    <a:pt x="213" y="176"/>
                    <a:pt x="212" y="173"/>
                    <a:pt x="207" y="174"/>
                  </a:cubicBezTo>
                  <a:cubicBezTo>
                    <a:pt x="205" y="169"/>
                    <a:pt x="202" y="169"/>
                    <a:pt x="197" y="169"/>
                  </a:cubicBezTo>
                  <a:cubicBezTo>
                    <a:pt x="194" y="169"/>
                    <a:pt x="194" y="169"/>
                    <a:pt x="194" y="167"/>
                  </a:cubicBezTo>
                  <a:cubicBezTo>
                    <a:pt x="194" y="164"/>
                    <a:pt x="190" y="165"/>
                    <a:pt x="188" y="165"/>
                  </a:cubicBezTo>
                  <a:cubicBezTo>
                    <a:pt x="188" y="162"/>
                    <a:pt x="189" y="158"/>
                    <a:pt x="191" y="156"/>
                  </a:cubicBezTo>
                  <a:cubicBezTo>
                    <a:pt x="195" y="156"/>
                    <a:pt x="194" y="146"/>
                    <a:pt x="192" y="144"/>
                  </a:cubicBezTo>
                  <a:cubicBezTo>
                    <a:pt x="196" y="143"/>
                    <a:pt x="200" y="144"/>
                    <a:pt x="204" y="144"/>
                  </a:cubicBezTo>
                  <a:cubicBezTo>
                    <a:pt x="205" y="141"/>
                    <a:pt x="202" y="140"/>
                    <a:pt x="203" y="137"/>
                  </a:cubicBezTo>
                  <a:cubicBezTo>
                    <a:pt x="206" y="136"/>
                    <a:pt x="209" y="137"/>
                    <a:pt x="212" y="137"/>
                  </a:cubicBezTo>
                  <a:cubicBezTo>
                    <a:pt x="213" y="143"/>
                    <a:pt x="215" y="146"/>
                    <a:pt x="222" y="146"/>
                  </a:cubicBezTo>
                  <a:cubicBezTo>
                    <a:pt x="225" y="146"/>
                    <a:pt x="226" y="146"/>
                    <a:pt x="227" y="143"/>
                  </a:cubicBezTo>
                  <a:cubicBezTo>
                    <a:pt x="228" y="139"/>
                    <a:pt x="229" y="138"/>
                    <a:pt x="233" y="135"/>
                  </a:cubicBezTo>
                  <a:cubicBezTo>
                    <a:pt x="236" y="133"/>
                    <a:pt x="240" y="130"/>
                    <a:pt x="243" y="128"/>
                  </a:cubicBezTo>
                  <a:cubicBezTo>
                    <a:pt x="247" y="126"/>
                    <a:pt x="251" y="127"/>
                    <a:pt x="255" y="126"/>
                  </a:cubicBezTo>
                  <a:cubicBezTo>
                    <a:pt x="260" y="125"/>
                    <a:pt x="258" y="111"/>
                    <a:pt x="264" y="117"/>
                  </a:cubicBezTo>
                  <a:cubicBezTo>
                    <a:pt x="264" y="116"/>
                    <a:pt x="264" y="111"/>
                    <a:pt x="267" y="111"/>
                  </a:cubicBezTo>
                  <a:cubicBezTo>
                    <a:pt x="273" y="112"/>
                    <a:pt x="277" y="116"/>
                    <a:pt x="284" y="116"/>
                  </a:cubicBezTo>
                  <a:cubicBezTo>
                    <a:pt x="284" y="114"/>
                    <a:pt x="284" y="111"/>
                    <a:pt x="282" y="110"/>
                  </a:cubicBezTo>
                  <a:cubicBezTo>
                    <a:pt x="285" y="110"/>
                    <a:pt x="287" y="112"/>
                    <a:pt x="290" y="112"/>
                  </a:cubicBezTo>
                  <a:cubicBezTo>
                    <a:pt x="290" y="110"/>
                    <a:pt x="290" y="109"/>
                    <a:pt x="290" y="107"/>
                  </a:cubicBezTo>
                  <a:cubicBezTo>
                    <a:pt x="291" y="105"/>
                    <a:pt x="292" y="105"/>
                    <a:pt x="292" y="103"/>
                  </a:cubicBezTo>
                  <a:cubicBezTo>
                    <a:pt x="292" y="102"/>
                    <a:pt x="287" y="97"/>
                    <a:pt x="290" y="97"/>
                  </a:cubicBezTo>
                  <a:cubicBezTo>
                    <a:pt x="292" y="96"/>
                    <a:pt x="296" y="97"/>
                    <a:pt x="298" y="98"/>
                  </a:cubicBezTo>
                  <a:cubicBezTo>
                    <a:pt x="301" y="99"/>
                    <a:pt x="300" y="102"/>
                    <a:pt x="305" y="102"/>
                  </a:cubicBezTo>
                  <a:cubicBezTo>
                    <a:pt x="305" y="101"/>
                    <a:pt x="305" y="99"/>
                    <a:pt x="305" y="97"/>
                  </a:cubicBezTo>
                  <a:cubicBezTo>
                    <a:pt x="305" y="97"/>
                    <a:pt x="306" y="97"/>
                    <a:pt x="306" y="97"/>
                  </a:cubicBezTo>
                  <a:cubicBezTo>
                    <a:pt x="306" y="93"/>
                    <a:pt x="306" y="87"/>
                    <a:pt x="312" y="91"/>
                  </a:cubicBezTo>
                  <a:cubicBezTo>
                    <a:pt x="312" y="87"/>
                    <a:pt x="316" y="88"/>
                    <a:pt x="319" y="87"/>
                  </a:cubicBezTo>
                  <a:cubicBezTo>
                    <a:pt x="319" y="86"/>
                    <a:pt x="317" y="84"/>
                    <a:pt x="316" y="84"/>
                  </a:cubicBezTo>
                  <a:cubicBezTo>
                    <a:pt x="315" y="81"/>
                    <a:pt x="321" y="79"/>
                    <a:pt x="322" y="77"/>
                  </a:cubicBezTo>
                  <a:cubicBezTo>
                    <a:pt x="326" y="72"/>
                    <a:pt x="327" y="69"/>
                    <a:pt x="327" y="63"/>
                  </a:cubicBezTo>
                  <a:cubicBezTo>
                    <a:pt x="320" y="61"/>
                    <a:pt x="326" y="57"/>
                    <a:pt x="325" y="55"/>
                  </a:cubicBezTo>
                  <a:cubicBezTo>
                    <a:pt x="328" y="54"/>
                    <a:pt x="330" y="55"/>
                    <a:pt x="333" y="55"/>
                  </a:cubicBezTo>
                  <a:cubicBezTo>
                    <a:pt x="333" y="52"/>
                    <a:pt x="335" y="47"/>
                    <a:pt x="333" y="45"/>
                  </a:cubicBezTo>
                  <a:cubicBezTo>
                    <a:pt x="331" y="42"/>
                    <a:pt x="327" y="42"/>
                    <a:pt x="328" y="38"/>
                  </a:cubicBezTo>
                  <a:cubicBezTo>
                    <a:pt x="329" y="38"/>
                    <a:pt x="329" y="37"/>
                    <a:pt x="331" y="37"/>
                  </a:cubicBezTo>
                  <a:cubicBezTo>
                    <a:pt x="331" y="30"/>
                    <a:pt x="334" y="22"/>
                    <a:pt x="330" y="16"/>
                  </a:cubicBezTo>
                  <a:cubicBezTo>
                    <a:pt x="328" y="14"/>
                    <a:pt x="323" y="11"/>
                    <a:pt x="323" y="9"/>
                  </a:cubicBezTo>
                  <a:cubicBezTo>
                    <a:pt x="323" y="8"/>
                    <a:pt x="323" y="8"/>
                    <a:pt x="323" y="8"/>
                  </a:cubicBezTo>
                  <a:cubicBezTo>
                    <a:pt x="320" y="7"/>
                    <a:pt x="316" y="6"/>
                    <a:pt x="315" y="5"/>
                  </a:cubicBezTo>
                  <a:cubicBezTo>
                    <a:pt x="311" y="2"/>
                    <a:pt x="306" y="0"/>
                    <a:pt x="301" y="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42" name="Freeform 35"/>
            <p:cNvSpPr>
              <a:spLocks/>
            </p:cNvSpPr>
            <p:nvPr/>
          </p:nvSpPr>
          <p:spPr bwMode="auto">
            <a:xfrm>
              <a:off x="8789988" y="-261938"/>
              <a:ext cx="6350" cy="1588"/>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2" y="0"/>
                    <a:pt x="1" y="0"/>
                    <a:pt x="0" y="1"/>
                  </a:cubicBezTo>
                  <a:cubicBezTo>
                    <a:pt x="1" y="1"/>
                    <a:pt x="2" y="0"/>
                    <a:pt x="3"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43" name="Freeform 36"/>
            <p:cNvSpPr>
              <a:spLocks/>
            </p:cNvSpPr>
            <p:nvPr/>
          </p:nvSpPr>
          <p:spPr bwMode="auto">
            <a:xfrm>
              <a:off x="7427913" y="-2019300"/>
              <a:ext cx="69850" cy="74613"/>
            </a:xfrm>
            <a:custGeom>
              <a:avLst/>
              <a:gdLst>
                <a:gd name="T0" fmla="*/ 16 w 30"/>
                <a:gd name="T1" fmla="*/ 1 h 32"/>
                <a:gd name="T2" fmla="*/ 13 w 30"/>
                <a:gd name="T3" fmla="*/ 1 h 32"/>
                <a:gd name="T4" fmla="*/ 11 w 30"/>
                <a:gd name="T5" fmla="*/ 3 h 32"/>
                <a:gd name="T6" fmla="*/ 9 w 30"/>
                <a:gd name="T7" fmla="*/ 3 h 32"/>
                <a:gd name="T8" fmla="*/ 6 w 30"/>
                <a:gd name="T9" fmla="*/ 5 h 32"/>
                <a:gd name="T10" fmla="*/ 7 w 30"/>
                <a:gd name="T11" fmla="*/ 8 h 32"/>
                <a:gd name="T12" fmla="*/ 7 w 30"/>
                <a:gd name="T13" fmla="*/ 11 h 32"/>
                <a:gd name="T14" fmla="*/ 7 w 30"/>
                <a:gd name="T15" fmla="*/ 12 h 32"/>
                <a:gd name="T16" fmla="*/ 7 w 30"/>
                <a:gd name="T17" fmla="*/ 13 h 32"/>
                <a:gd name="T18" fmla="*/ 5 w 30"/>
                <a:gd name="T19" fmla="*/ 14 h 32"/>
                <a:gd name="T20" fmla="*/ 4 w 30"/>
                <a:gd name="T21" fmla="*/ 16 h 32"/>
                <a:gd name="T22" fmla="*/ 3 w 30"/>
                <a:gd name="T23" fmla="*/ 16 h 32"/>
                <a:gd name="T24" fmla="*/ 2 w 30"/>
                <a:gd name="T25" fmla="*/ 18 h 32"/>
                <a:gd name="T26" fmla="*/ 0 w 30"/>
                <a:gd name="T27" fmla="*/ 20 h 32"/>
                <a:gd name="T28" fmla="*/ 2 w 30"/>
                <a:gd name="T29" fmla="*/ 22 h 32"/>
                <a:gd name="T30" fmla="*/ 3 w 30"/>
                <a:gd name="T31" fmla="*/ 23 h 32"/>
                <a:gd name="T32" fmla="*/ 3 w 30"/>
                <a:gd name="T33" fmla="*/ 24 h 32"/>
                <a:gd name="T34" fmla="*/ 6 w 30"/>
                <a:gd name="T35" fmla="*/ 24 h 32"/>
                <a:gd name="T36" fmla="*/ 8 w 30"/>
                <a:gd name="T37" fmla="*/ 24 h 32"/>
                <a:gd name="T38" fmla="*/ 10 w 30"/>
                <a:gd name="T39" fmla="*/ 24 h 32"/>
                <a:gd name="T40" fmla="*/ 10 w 30"/>
                <a:gd name="T41" fmla="*/ 23 h 32"/>
                <a:gd name="T42" fmla="*/ 11 w 30"/>
                <a:gd name="T43" fmla="*/ 23 h 32"/>
                <a:gd name="T44" fmla="*/ 13 w 30"/>
                <a:gd name="T45" fmla="*/ 24 h 32"/>
                <a:gd name="T46" fmla="*/ 14 w 30"/>
                <a:gd name="T47" fmla="*/ 24 h 32"/>
                <a:gd name="T48" fmla="*/ 15 w 30"/>
                <a:gd name="T49" fmla="*/ 25 h 32"/>
                <a:gd name="T50" fmla="*/ 16 w 30"/>
                <a:gd name="T51" fmla="*/ 25 h 32"/>
                <a:gd name="T52" fmla="*/ 16 w 30"/>
                <a:gd name="T53" fmla="*/ 26 h 32"/>
                <a:gd name="T54" fmla="*/ 16 w 30"/>
                <a:gd name="T55" fmla="*/ 28 h 32"/>
                <a:gd name="T56" fmla="*/ 18 w 30"/>
                <a:gd name="T57" fmla="*/ 30 h 32"/>
                <a:gd name="T58" fmla="*/ 18 w 30"/>
                <a:gd name="T59" fmla="*/ 31 h 32"/>
                <a:gd name="T60" fmla="*/ 18 w 30"/>
                <a:gd name="T61" fmla="*/ 32 h 32"/>
                <a:gd name="T62" fmla="*/ 23 w 30"/>
                <a:gd name="T63" fmla="*/ 30 h 32"/>
                <a:gd name="T64" fmla="*/ 23 w 30"/>
                <a:gd name="T65" fmla="*/ 27 h 32"/>
                <a:gd name="T66" fmla="*/ 26 w 30"/>
                <a:gd name="T67" fmla="*/ 26 h 32"/>
                <a:gd name="T68" fmla="*/ 27 w 30"/>
                <a:gd name="T69" fmla="*/ 26 h 32"/>
                <a:gd name="T70" fmla="*/ 27 w 30"/>
                <a:gd name="T71" fmla="*/ 26 h 32"/>
                <a:gd name="T72" fmla="*/ 23 w 30"/>
                <a:gd name="T73" fmla="*/ 22 h 32"/>
                <a:gd name="T74" fmla="*/ 27 w 30"/>
                <a:gd name="T75" fmla="*/ 26 h 32"/>
                <a:gd name="T76" fmla="*/ 27 w 30"/>
                <a:gd name="T77" fmla="*/ 22 h 32"/>
                <a:gd name="T78" fmla="*/ 27 w 30"/>
                <a:gd name="T79" fmla="*/ 19 h 32"/>
                <a:gd name="T80" fmla="*/ 27 w 30"/>
                <a:gd name="T81" fmla="*/ 16 h 32"/>
                <a:gd name="T82" fmla="*/ 27 w 30"/>
                <a:gd name="T83" fmla="*/ 14 h 32"/>
                <a:gd name="T84" fmla="*/ 28 w 30"/>
                <a:gd name="T85" fmla="*/ 11 h 32"/>
                <a:gd name="T86" fmla="*/ 25 w 30"/>
                <a:gd name="T87" fmla="*/ 12 h 32"/>
                <a:gd name="T88" fmla="*/ 24 w 30"/>
                <a:gd name="T89" fmla="*/ 10 h 32"/>
                <a:gd name="T90" fmla="*/ 24 w 30"/>
                <a:gd name="T91" fmla="*/ 9 h 32"/>
                <a:gd name="T92" fmla="*/ 23 w 30"/>
                <a:gd name="T93" fmla="*/ 8 h 32"/>
                <a:gd name="T94" fmla="*/ 22 w 30"/>
                <a:gd name="T95" fmla="*/ 7 h 32"/>
                <a:gd name="T96" fmla="*/ 22 w 30"/>
                <a:gd name="T97" fmla="*/ 7 h 32"/>
                <a:gd name="T98" fmla="*/ 21 w 30"/>
                <a:gd name="T99" fmla="*/ 6 h 32"/>
                <a:gd name="T100" fmla="*/ 20 w 30"/>
                <a:gd name="T101" fmla="*/ 5 h 32"/>
                <a:gd name="T102" fmla="*/ 22 w 30"/>
                <a:gd name="T103" fmla="*/ 4 h 32"/>
                <a:gd name="T104" fmla="*/ 20 w 30"/>
                <a:gd name="T105" fmla="*/ 1 h 32"/>
                <a:gd name="T106" fmla="*/ 18 w 30"/>
                <a:gd name="T107" fmla="*/ 2 h 32"/>
                <a:gd name="T108" fmla="*/ 18 w 30"/>
                <a:gd name="T109" fmla="*/ 2 h 32"/>
                <a:gd name="T110" fmla="*/ 18 w 30"/>
                <a:gd name="T111" fmla="*/ 6 h 32"/>
                <a:gd name="T112" fmla="*/ 18 w 30"/>
                <a:gd name="T113" fmla="*/ 2 h 32"/>
                <a:gd name="T114" fmla="*/ 17 w 30"/>
                <a:gd name="T115" fmla="*/ 1 h 32"/>
                <a:gd name="T116" fmla="*/ 16 w 30"/>
                <a:gd name="T117"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 h="32">
                  <a:moveTo>
                    <a:pt x="16" y="1"/>
                  </a:moveTo>
                  <a:cubicBezTo>
                    <a:pt x="15" y="0"/>
                    <a:pt x="14" y="0"/>
                    <a:pt x="13" y="1"/>
                  </a:cubicBezTo>
                  <a:cubicBezTo>
                    <a:pt x="12" y="1"/>
                    <a:pt x="12" y="3"/>
                    <a:pt x="11" y="3"/>
                  </a:cubicBezTo>
                  <a:cubicBezTo>
                    <a:pt x="11" y="3"/>
                    <a:pt x="10" y="2"/>
                    <a:pt x="9" y="3"/>
                  </a:cubicBezTo>
                  <a:cubicBezTo>
                    <a:pt x="8" y="3"/>
                    <a:pt x="7" y="4"/>
                    <a:pt x="6" y="5"/>
                  </a:cubicBezTo>
                  <a:cubicBezTo>
                    <a:pt x="6" y="5"/>
                    <a:pt x="6" y="8"/>
                    <a:pt x="7" y="8"/>
                  </a:cubicBezTo>
                  <a:cubicBezTo>
                    <a:pt x="8" y="9"/>
                    <a:pt x="6" y="10"/>
                    <a:pt x="7" y="11"/>
                  </a:cubicBezTo>
                  <a:cubicBezTo>
                    <a:pt x="7" y="11"/>
                    <a:pt x="7" y="11"/>
                    <a:pt x="7" y="12"/>
                  </a:cubicBezTo>
                  <a:cubicBezTo>
                    <a:pt x="7" y="12"/>
                    <a:pt x="7" y="13"/>
                    <a:pt x="7" y="13"/>
                  </a:cubicBezTo>
                  <a:cubicBezTo>
                    <a:pt x="6" y="14"/>
                    <a:pt x="6" y="14"/>
                    <a:pt x="5" y="14"/>
                  </a:cubicBezTo>
                  <a:cubicBezTo>
                    <a:pt x="5" y="15"/>
                    <a:pt x="5" y="15"/>
                    <a:pt x="4" y="16"/>
                  </a:cubicBezTo>
                  <a:cubicBezTo>
                    <a:pt x="4" y="16"/>
                    <a:pt x="3" y="16"/>
                    <a:pt x="3" y="16"/>
                  </a:cubicBezTo>
                  <a:cubicBezTo>
                    <a:pt x="2" y="17"/>
                    <a:pt x="2" y="18"/>
                    <a:pt x="2" y="18"/>
                  </a:cubicBezTo>
                  <a:cubicBezTo>
                    <a:pt x="1" y="19"/>
                    <a:pt x="0" y="18"/>
                    <a:pt x="0" y="20"/>
                  </a:cubicBezTo>
                  <a:cubicBezTo>
                    <a:pt x="0" y="21"/>
                    <a:pt x="1" y="21"/>
                    <a:pt x="2" y="22"/>
                  </a:cubicBezTo>
                  <a:cubicBezTo>
                    <a:pt x="2" y="22"/>
                    <a:pt x="3" y="23"/>
                    <a:pt x="3" y="23"/>
                  </a:cubicBezTo>
                  <a:cubicBezTo>
                    <a:pt x="3" y="24"/>
                    <a:pt x="2" y="25"/>
                    <a:pt x="3" y="24"/>
                  </a:cubicBezTo>
                  <a:cubicBezTo>
                    <a:pt x="4" y="24"/>
                    <a:pt x="5" y="24"/>
                    <a:pt x="6" y="24"/>
                  </a:cubicBezTo>
                  <a:cubicBezTo>
                    <a:pt x="7" y="24"/>
                    <a:pt x="7" y="24"/>
                    <a:pt x="8" y="24"/>
                  </a:cubicBezTo>
                  <a:cubicBezTo>
                    <a:pt x="9" y="24"/>
                    <a:pt x="9" y="24"/>
                    <a:pt x="10" y="24"/>
                  </a:cubicBezTo>
                  <a:cubicBezTo>
                    <a:pt x="10" y="24"/>
                    <a:pt x="11" y="23"/>
                    <a:pt x="10" y="23"/>
                  </a:cubicBezTo>
                  <a:cubicBezTo>
                    <a:pt x="9" y="22"/>
                    <a:pt x="10" y="22"/>
                    <a:pt x="11" y="23"/>
                  </a:cubicBezTo>
                  <a:cubicBezTo>
                    <a:pt x="11" y="23"/>
                    <a:pt x="12" y="24"/>
                    <a:pt x="13" y="24"/>
                  </a:cubicBezTo>
                  <a:cubicBezTo>
                    <a:pt x="13" y="24"/>
                    <a:pt x="14" y="24"/>
                    <a:pt x="14" y="24"/>
                  </a:cubicBezTo>
                  <a:cubicBezTo>
                    <a:pt x="15" y="24"/>
                    <a:pt x="14" y="24"/>
                    <a:pt x="15" y="25"/>
                  </a:cubicBezTo>
                  <a:cubicBezTo>
                    <a:pt x="15" y="25"/>
                    <a:pt x="16" y="25"/>
                    <a:pt x="16" y="25"/>
                  </a:cubicBezTo>
                  <a:cubicBezTo>
                    <a:pt x="16" y="26"/>
                    <a:pt x="16" y="26"/>
                    <a:pt x="16" y="26"/>
                  </a:cubicBezTo>
                  <a:cubicBezTo>
                    <a:pt x="15" y="27"/>
                    <a:pt x="15" y="28"/>
                    <a:pt x="16" y="28"/>
                  </a:cubicBezTo>
                  <a:cubicBezTo>
                    <a:pt x="16" y="29"/>
                    <a:pt x="17" y="29"/>
                    <a:pt x="18" y="30"/>
                  </a:cubicBezTo>
                  <a:cubicBezTo>
                    <a:pt x="18" y="30"/>
                    <a:pt x="18" y="31"/>
                    <a:pt x="18" y="31"/>
                  </a:cubicBezTo>
                  <a:cubicBezTo>
                    <a:pt x="19" y="31"/>
                    <a:pt x="18" y="31"/>
                    <a:pt x="18" y="32"/>
                  </a:cubicBezTo>
                  <a:cubicBezTo>
                    <a:pt x="20" y="32"/>
                    <a:pt x="23" y="31"/>
                    <a:pt x="23" y="30"/>
                  </a:cubicBezTo>
                  <a:cubicBezTo>
                    <a:pt x="23" y="28"/>
                    <a:pt x="21" y="28"/>
                    <a:pt x="23" y="27"/>
                  </a:cubicBezTo>
                  <a:cubicBezTo>
                    <a:pt x="24" y="26"/>
                    <a:pt x="25" y="26"/>
                    <a:pt x="26" y="26"/>
                  </a:cubicBezTo>
                  <a:cubicBezTo>
                    <a:pt x="26" y="26"/>
                    <a:pt x="26" y="27"/>
                    <a:pt x="27" y="26"/>
                  </a:cubicBezTo>
                  <a:cubicBezTo>
                    <a:pt x="27" y="26"/>
                    <a:pt x="27" y="26"/>
                    <a:pt x="27" y="26"/>
                  </a:cubicBezTo>
                  <a:cubicBezTo>
                    <a:pt x="26" y="25"/>
                    <a:pt x="24" y="23"/>
                    <a:pt x="23" y="22"/>
                  </a:cubicBezTo>
                  <a:cubicBezTo>
                    <a:pt x="24" y="23"/>
                    <a:pt x="26" y="25"/>
                    <a:pt x="27" y="26"/>
                  </a:cubicBezTo>
                  <a:cubicBezTo>
                    <a:pt x="29" y="25"/>
                    <a:pt x="28" y="24"/>
                    <a:pt x="27" y="22"/>
                  </a:cubicBezTo>
                  <a:cubicBezTo>
                    <a:pt x="26" y="21"/>
                    <a:pt x="25" y="20"/>
                    <a:pt x="27" y="19"/>
                  </a:cubicBezTo>
                  <a:cubicBezTo>
                    <a:pt x="30" y="18"/>
                    <a:pt x="28" y="18"/>
                    <a:pt x="27" y="16"/>
                  </a:cubicBezTo>
                  <a:cubicBezTo>
                    <a:pt x="27" y="15"/>
                    <a:pt x="27" y="14"/>
                    <a:pt x="27" y="14"/>
                  </a:cubicBezTo>
                  <a:cubicBezTo>
                    <a:pt x="28" y="13"/>
                    <a:pt x="28" y="12"/>
                    <a:pt x="28" y="11"/>
                  </a:cubicBezTo>
                  <a:cubicBezTo>
                    <a:pt x="27" y="11"/>
                    <a:pt x="25" y="12"/>
                    <a:pt x="25" y="12"/>
                  </a:cubicBezTo>
                  <a:cubicBezTo>
                    <a:pt x="25" y="10"/>
                    <a:pt x="25" y="11"/>
                    <a:pt x="24" y="10"/>
                  </a:cubicBezTo>
                  <a:cubicBezTo>
                    <a:pt x="24" y="10"/>
                    <a:pt x="24" y="9"/>
                    <a:pt x="24" y="9"/>
                  </a:cubicBezTo>
                  <a:cubicBezTo>
                    <a:pt x="23" y="8"/>
                    <a:pt x="23" y="9"/>
                    <a:pt x="23" y="8"/>
                  </a:cubicBezTo>
                  <a:cubicBezTo>
                    <a:pt x="22" y="8"/>
                    <a:pt x="23" y="7"/>
                    <a:pt x="22" y="7"/>
                  </a:cubicBezTo>
                  <a:cubicBezTo>
                    <a:pt x="22" y="7"/>
                    <a:pt x="22" y="7"/>
                    <a:pt x="22" y="7"/>
                  </a:cubicBezTo>
                  <a:cubicBezTo>
                    <a:pt x="22" y="7"/>
                    <a:pt x="22" y="6"/>
                    <a:pt x="21" y="6"/>
                  </a:cubicBezTo>
                  <a:cubicBezTo>
                    <a:pt x="21" y="6"/>
                    <a:pt x="20" y="5"/>
                    <a:pt x="20" y="5"/>
                  </a:cubicBezTo>
                  <a:cubicBezTo>
                    <a:pt x="21" y="4"/>
                    <a:pt x="22" y="5"/>
                    <a:pt x="22" y="4"/>
                  </a:cubicBezTo>
                  <a:cubicBezTo>
                    <a:pt x="22" y="4"/>
                    <a:pt x="21" y="2"/>
                    <a:pt x="20" y="1"/>
                  </a:cubicBezTo>
                  <a:cubicBezTo>
                    <a:pt x="19" y="1"/>
                    <a:pt x="19" y="2"/>
                    <a:pt x="18" y="2"/>
                  </a:cubicBezTo>
                  <a:cubicBezTo>
                    <a:pt x="18" y="2"/>
                    <a:pt x="18" y="2"/>
                    <a:pt x="18" y="2"/>
                  </a:cubicBezTo>
                  <a:cubicBezTo>
                    <a:pt x="18" y="3"/>
                    <a:pt x="18" y="5"/>
                    <a:pt x="18" y="6"/>
                  </a:cubicBezTo>
                  <a:cubicBezTo>
                    <a:pt x="18" y="5"/>
                    <a:pt x="18" y="3"/>
                    <a:pt x="18" y="2"/>
                  </a:cubicBezTo>
                  <a:cubicBezTo>
                    <a:pt x="17" y="2"/>
                    <a:pt x="17" y="1"/>
                    <a:pt x="17" y="1"/>
                  </a:cubicBezTo>
                  <a:cubicBezTo>
                    <a:pt x="17" y="1"/>
                    <a:pt x="17" y="1"/>
                    <a:pt x="16" y="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44" name="Freeform 37"/>
            <p:cNvSpPr>
              <a:spLocks/>
            </p:cNvSpPr>
            <p:nvPr/>
          </p:nvSpPr>
          <p:spPr bwMode="auto">
            <a:xfrm>
              <a:off x="6840538" y="-3581400"/>
              <a:ext cx="1212850" cy="911225"/>
            </a:xfrm>
            <a:custGeom>
              <a:avLst/>
              <a:gdLst>
                <a:gd name="T0" fmla="*/ 193 w 521"/>
                <a:gd name="T1" fmla="*/ 370 h 391"/>
                <a:gd name="T2" fmla="*/ 197 w 521"/>
                <a:gd name="T3" fmla="*/ 367 h 391"/>
                <a:gd name="T4" fmla="*/ 201 w 521"/>
                <a:gd name="T5" fmla="*/ 334 h 391"/>
                <a:gd name="T6" fmla="*/ 216 w 521"/>
                <a:gd name="T7" fmla="*/ 334 h 391"/>
                <a:gd name="T8" fmla="*/ 267 w 521"/>
                <a:gd name="T9" fmla="*/ 317 h 391"/>
                <a:gd name="T10" fmla="*/ 294 w 521"/>
                <a:gd name="T11" fmla="*/ 336 h 391"/>
                <a:gd name="T12" fmla="*/ 337 w 521"/>
                <a:gd name="T13" fmla="*/ 345 h 391"/>
                <a:gd name="T14" fmla="*/ 361 w 521"/>
                <a:gd name="T15" fmla="*/ 366 h 391"/>
                <a:gd name="T16" fmla="*/ 370 w 521"/>
                <a:gd name="T17" fmla="*/ 382 h 391"/>
                <a:gd name="T18" fmla="*/ 390 w 521"/>
                <a:gd name="T19" fmla="*/ 384 h 391"/>
                <a:gd name="T20" fmla="*/ 404 w 521"/>
                <a:gd name="T21" fmla="*/ 359 h 391"/>
                <a:gd name="T22" fmla="*/ 416 w 521"/>
                <a:gd name="T23" fmla="*/ 385 h 391"/>
                <a:gd name="T24" fmla="*/ 430 w 521"/>
                <a:gd name="T25" fmla="*/ 379 h 391"/>
                <a:gd name="T26" fmla="*/ 455 w 521"/>
                <a:gd name="T27" fmla="*/ 364 h 391"/>
                <a:gd name="T28" fmla="*/ 446 w 521"/>
                <a:gd name="T29" fmla="*/ 333 h 391"/>
                <a:gd name="T30" fmla="*/ 431 w 521"/>
                <a:gd name="T31" fmla="*/ 284 h 391"/>
                <a:gd name="T32" fmla="*/ 433 w 521"/>
                <a:gd name="T33" fmla="*/ 252 h 391"/>
                <a:gd name="T34" fmla="*/ 459 w 521"/>
                <a:gd name="T35" fmla="*/ 247 h 391"/>
                <a:gd name="T36" fmla="*/ 472 w 521"/>
                <a:gd name="T37" fmla="*/ 219 h 391"/>
                <a:gd name="T38" fmla="*/ 503 w 521"/>
                <a:gd name="T39" fmla="*/ 191 h 391"/>
                <a:gd name="T40" fmla="*/ 519 w 521"/>
                <a:gd name="T41" fmla="*/ 140 h 391"/>
                <a:gd name="T42" fmla="*/ 490 w 521"/>
                <a:gd name="T43" fmla="*/ 119 h 391"/>
                <a:gd name="T44" fmla="*/ 442 w 521"/>
                <a:gd name="T45" fmla="*/ 113 h 391"/>
                <a:gd name="T46" fmla="*/ 389 w 521"/>
                <a:gd name="T47" fmla="*/ 121 h 391"/>
                <a:gd name="T48" fmla="*/ 362 w 521"/>
                <a:gd name="T49" fmla="*/ 128 h 391"/>
                <a:gd name="T50" fmla="*/ 327 w 521"/>
                <a:gd name="T51" fmla="*/ 134 h 391"/>
                <a:gd name="T52" fmla="*/ 324 w 521"/>
                <a:gd name="T53" fmla="*/ 118 h 391"/>
                <a:gd name="T54" fmla="*/ 284 w 521"/>
                <a:gd name="T55" fmla="*/ 103 h 391"/>
                <a:gd name="T56" fmla="*/ 244 w 521"/>
                <a:gd name="T57" fmla="*/ 63 h 391"/>
                <a:gd name="T58" fmla="*/ 206 w 521"/>
                <a:gd name="T59" fmla="*/ 26 h 391"/>
                <a:gd name="T60" fmla="*/ 179 w 521"/>
                <a:gd name="T61" fmla="*/ 7 h 391"/>
                <a:gd name="T62" fmla="*/ 154 w 521"/>
                <a:gd name="T63" fmla="*/ 1 h 391"/>
                <a:gd name="T64" fmla="*/ 114 w 521"/>
                <a:gd name="T65" fmla="*/ 10 h 391"/>
                <a:gd name="T66" fmla="*/ 95 w 521"/>
                <a:gd name="T67" fmla="*/ 17 h 391"/>
                <a:gd name="T68" fmla="*/ 54 w 521"/>
                <a:gd name="T69" fmla="*/ 20 h 391"/>
                <a:gd name="T70" fmla="*/ 27 w 521"/>
                <a:gd name="T71" fmla="*/ 38 h 391"/>
                <a:gd name="T72" fmla="*/ 1 w 521"/>
                <a:gd name="T73" fmla="*/ 64 h 391"/>
                <a:gd name="T74" fmla="*/ 11 w 521"/>
                <a:gd name="T75" fmla="*/ 86 h 391"/>
                <a:gd name="T76" fmla="*/ 32 w 521"/>
                <a:gd name="T77" fmla="*/ 85 h 391"/>
                <a:gd name="T78" fmla="*/ 50 w 521"/>
                <a:gd name="T79" fmla="*/ 105 h 391"/>
                <a:gd name="T80" fmla="*/ 81 w 521"/>
                <a:gd name="T81" fmla="*/ 119 h 391"/>
                <a:gd name="T82" fmla="*/ 92 w 521"/>
                <a:gd name="T83" fmla="*/ 146 h 391"/>
                <a:gd name="T84" fmla="*/ 91 w 521"/>
                <a:gd name="T85" fmla="*/ 167 h 391"/>
                <a:gd name="T86" fmla="*/ 71 w 521"/>
                <a:gd name="T87" fmla="*/ 174 h 391"/>
                <a:gd name="T88" fmla="*/ 50 w 521"/>
                <a:gd name="T89" fmla="*/ 196 h 391"/>
                <a:gd name="T90" fmla="*/ 56 w 521"/>
                <a:gd name="T91" fmla="*/ 249 h 391"/>
                <a:gd name="T92" fmla="*/ 55 w 521"/>
                <a:gd name="T93" fmla="*/ 272 h 391"/>
                <a:gd name="T94" fmla="*/ 55 w 521"/>
                <a:gd name="T95" fmla="*/ 298 h 391"/>
                <a:gd name="T96" fmla="*/ 89 w 521"/>
                <a:gd name="T97" fmla="*/ 326 h 391"/>
                <a:gd name="T98" fmla="*/ 119 w 521"/>
                <a:gd name="T99" fmla="*/ 333 h 391"/>
                <a:gd name="T100" fmla="*/ 122 w 521"/>
                <a:gd name="T101" fmla="*/ 355 h 391"/>
                <a:gd name="T102" fmla="*/ 140 w 521"/>
                <a:gd name="T103" fmla="*/ 364 h 391"/>
                <a:gd name="T104" fmla="*/ 153 w 521"/>
                <a:gd name="T105" fmla="*/ 367 h 391"/>
                <a:gd name="T106" fmla="*/ 176 w 521"/>
                <a:gd name="T107" fmla="*/ 38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1" h="391">
                  <a:moveTo>
                    <a:pt x="176" y="381"/>
                  </a:moveTo>
                  <a:cubicBezTo>
                    <a:pt x="175" y="378"/>
                    <a:pt x="179" y="378"/>
                    <a:pt x="179" y="375"/>
                  </a:cubicBezTo>
                  <a:cubicBezTo>
                    <a:pt x="182" y="375"/>
                    <a:pt x="184" y="376"/>
                    <a:pt x="187" y="376"/>
                  </a:cubicBezTo>
                  <a:cubicBezTo>
                    <a:pt x="190" y="375"/>
                    <a:pt x="189" y="374"/>
                    <a:pt x="190" y="372"/>
                  </a:cubicBezTo>
                  <a:cubicBezTo>
                    <a:pt x="192" y="369"/>
                    <a:pt x="192" y="370"/>
                    <a:pt x="193" y="370"/>
                  </a:cubicBezTo>
                  <a:cubicBezTo>
                    <a:pt x="193" y="368"/>
                    <a:pt x="192" y="365"/>
                    <a:pt x="191" y="365"/>
                  </a:cubicBezTo>
                  <a:cubicBezTo>
                    <a:pt x="192" y="365"/>
                    <a:pt x="193" y="368"/>
                    <a:pt x="193" y="370"/>
                  </a:cubicBezTo>
                  <a:cubicBezTo>
                    <a:pt x="194" y="370"/>
                    <a:pt x="195" y="370"/>
                    <a:pt x="196" y="369"/>
                  </a:cubicBezTo>
                  <a:cubicBezTo>
                    <a:pt x="196" y="369"/>
                    <a:pt x="196" y="368"/>
                    <a:pt x="196" y="368"/>
                  </a:cubicBezTo>
                  <a:cubicBezTo>
                    <a:pt x="196" y="367"/>
                    <a:pt x="197" y="367"/>
                    <a:pt x="197" y="367"/>
                  </a:cubicBezTo>
                  <a:cubicBezTo>
                    <a:pt x="198" y="366"/>
                    <a:pt x="200" y="366"/>
                    <a:pt x="200" y="365"/>
                  </a:cubicBezTo>
                  <a:cubicBezTo>
                    <a:pt x="204" y="362"/>
                    <a:pt x="204" y="357"/>
                    <a:pt x="204" y="353"/>
                  </a:cubicBezTo>
                  <a:cubicBezTo>
                    <a:pt x="204" y="350"/>
                    <a:pt x="205" y="347"/>
                    <a:pt x="205" y="345"/>
                  </a:cubicBezTo>
                  <a:cubicBezTo>
                    <a:pt x="204" y="341"/>
                    <a:pt x="203" y="341"/>
                    <a:pt x="200" y="341"/>
                  </a:cubicBezTo>
                  <a:cubicBezTo>
                    <a:pt x="199" y="339"/>
                    <a:pt x="200" y="337"/>
                    <a:pt x="201" y="334"/>
                  </a:cubicBezTo>
                  <a:cubicBezTo>
                    <a:pt x="202" y="334"/>
                    <a:pt x="204" y="334"/>
                    <a:pt x="205" y="334"/>
                  </a:cubicBezTo>
                  <a:cubicBezTo>
                    <a:pt x="206" y="336"/>
                    <a:pt x="206" y="337"/>
                    <a:pt x="208" y="338"/>
                  </a:cubicBezTo>
                  <a:cubicBezTo>
                    <a:pt x="211" y="339"/>
                    <a:pt x="211" y="339"/>
                    <a:pt x="212" y="337"/>
                  </a:cubicBezTo>
                  <a:cubicBezTo>
                    <a:pt x="213" y="336"/>
                    <a:pt x="214" y="336"/>
                    <a:pt x="214" y="335"/>
                  </a:cubicBezTo>
                  <a:cubicBezTo>
                    <a:pt x="215" y="335"/>
                    <a:pt x="216" y="335"/>
                    <a:pt x="216" y="334"/>
                  </a:cubicBezTo>
                  <a:cubicBezTo>
                    <a:pt x="218" y="333"/>
                    <a:pt x="218" y="331"/>
                    <a:pt x="218" y="329"/>
                  </a:cubicBezTo>
                  <a:cubicBezTo>
                    <a:pt x="222" y="329"/>
                    <a:pt x="226" y="331"/>
                    <a:pt x="229" y="329"/>
                  </a:cubicBezTo>
                  <a:cubicBezTo>
                    <a:pt x="232" y="327"/>
                    <a:pt x="231" y="322"/>
                    <a:pt x="234" y="320"/>
                  </a:cubicBezTo>
                  <a:cubicBezTo>
                    <a:pt x="237" y="314"/>
                    <a:pt x="243" y="316"/>
                    <a:pt x="249" y="316"/>
                  </a:cubicBezTo>
                  <a:cubicBezTo>
                    <a:pt x="255" y="316"/>
                    <a:pt x="261" y="316"/>
                    <a:pt x="267" y="317"/>
                  </a:cubicBezTo>
                  <a:cubicBezTo>
                    <a:pt x="268" y="320"/>
                    <a:pt x="267" y="322"/>
                    <a:pt x="269" y="324"/>
                  </a:cubicBezTo>
                  <a:cubicBezTo>
                    <a:pt x="271" y="326"/>
                    <a:pt x="274" y="325"/>
                    <a:pt x="277" y="326"/>
                  </a:cubicBezTo>
                  <a:cubicBezTo>
                    <a:pt x="280" y="327"/>
                    <a:pt x="280" y="327"/>
                    <a:pt x="281" y="330"/>
                  </a:cubicBezTo>
                  <a:cubicBezTo>
                    <a:pt x="283" y="332"/>
                    <a:pt x="286" y="334"/>
                    <a:pt x="286" y="337"/>
                  </a:cubicBezTo>
                  <a:cubicBezTo>
                    <a:pt x="289" y="337"/>
                    <a:pt x="292" y="336"/>
                    <a:pt x="294" y="336"/>
                  </a:cubicBezTo>
                  <a:cubicBezTo>
                    <a:pt x="297" y="337"/>
                    <a:pt x="297" y="338"/>
                    <a:pt x="299" y="340"/>
                  </a:cubicBezTo>
                  <a:cubicBezTo>
                    <a:pt x="302" y="345"/>
                    <a:pt x="306" y="345"/>
                    <a:pt x="312" y="344"/>
                  </a:cubicBezTo>
                  <a:cubicBezTo>
                    <a:pt x="316" y="344"/>
                    <a:pt x="321" y="342"/>
                    <a:pt x="325" y="341"/>
                  </a:cubicBezTo>
                  <a:cubicBezTo>
                    <a:pt x="328" y="340"/>
                    <a:pt x="332" y="336"/>
                    <a:pt x="336" y="337"/>
                  </a:cubicBezTo>
                  <a:cubicBezTo>
                    <a:pt x="336" y="340"/>
                    <a:pt x="335" y="343"/>
                    <a:pt x="337" y="345"/>
                  </a:cubicBezTo>
                  <a:cubicBezTo>
                    <a:pt x="338" y="347"/>
                    <a:pt x="342" y="348"/>
                    <a:pt x="344" y="350"/>
                  </a:cubicBezTo>
                  <a:cubicBezTo>
                    <a:pt x="345" y="352"/>
                    <a:pt x="347" y="355"/>
                    <a:pt x="348" y="357"/>
                  </a:cubicBezTo>
                  <a:cubicBezTo>
                    <a:pt x="349" y="359"/>
                    <a:pt x="348" y="362"/>
                    <a:pt x="348" y="365"/>
                  </a:cubicBezTo>
                  <a:cubicBezTo>
                    <a:pt x="350" y="365"/>
                    <a:pt x="352" y="365"/>
                    <a:pt x="355" y="365"/>
                  </a:cubicBezTo>
                  <a:cubicBezTo>
                    <a:pt x="357" y="365"/>
                    <a:pt x="359" y="367"/>
                    <a:pt x="361" y="366"/>
                  </a:cubicBezTo>
                  <a:cubicBezTo>
                    <a:pt x="363" y="366"/>
                    <a:pt x="363" y="364"/>
                    <a:pt x="365" y="363"/>
                  </a:cubicBezTo>
                  <a:cubicBezTo>
                    <a:pt x="366" y="362"/>
                    <a:pt x="367" y="363"/>
                    <a:pt x="368" y="362"/>
                  </a:cubicBezTo>
                  <a:cubicBezTo>
                    <a:pt x="368" y="362"/>
                    <a:pt x="369" y="361"/>
                    <a:pt x="370" y="360"/>
                  </a:cubicBezTo>
                  <a:cubicBezTo>
                    <a:pt x="381" y="355"/>
                    <a:pt x="376" y="374"/>
                    <a:pt x="374" y="378"/>
                  </a:cubicBezTo>
                  <a:cubicBezTo>
                    <a:pt x="372" y="378"/>
                    <a:pt x="371" y="380"/>
                    <a:pt x="370" y="382"/>
                  </a:cubicBezTo>
                  <a:cubicBezTo>
                    <a:pt x="372" y="381"/>
                    <a:pt x="375" y="381"/>
                    <a:pt x="377" y="381"/>
                  </a:cubicBezTo>
                  <a:cubicBezTo>
                    <a:pt x="379" y="381"/>
                    <a:pt x="379" y="382"/>
                    <a:pt x="380" y="384"/>
                  </a:cubicBezTo>
                  <a:cubicBezTo>
                    <a:pt x="382" y="386"/>
                    <a:pt x="382" y="386"/>
                    <a:pt x="385" y="386"/>
                  </a:cubicBezTo>
                  <a:cubicBezTo>
                    <a:pt x="386" y="386"/>
                    <a:pt x="388" y="386"/>
                    <a:pt x="390" y="386"/>
                  </a:cubicBezTo>
                  <a:cubicBezTo>
                    <a:pt x="390" y="385"/>
                    <a:pt x="390" y="384"/>
                    <a:pt x="390" y="384"/>
                  </a:cubicBezTo>
                  <a:cubicBezTo>
                    <a:pt x="389" y="381"/>
                    <a:pt x="388" y="378"/>
                    <a:pt x="386" y="376"/>
                  </a:cubicBezTo>
                  <a:cubicBezTo>
                    <a:pt x="385" y="375"/>
                    <a:pt x="382" y="375"/>
                    <a:pt x="382" y="374"/>
                  </a:cubicBezTo>
                  <a:cubicBezTo>
                    <a:pt x="381" y="372"/>
                    <a:pt x="385" y="371"/>
                    <a:pt x="386" y="371"/>
                  </a:cubicBezTo>
                  <a:cubicBezTo>
                    <a:pt x="388" y="365"/>
                    <a:pt x="396" y="365"/>
                    <a:pt x="401" y="364"/>
                  </a:cubicBezTo>
                  <a:cubicBezTo>
                    <a:pt x="401" y="362"/>
                    <a:pt x="403" y="361"/>
                    <a:pt x="404" y="359"/>
                  </a:cubicBezTo>
                  <a:cubicBezTo>
                    <a:pt x="405" y="359"/>
                    <a:pt x="405" y="359"/>
                    <a:pt x="406" y="359"/>
                  </a:cubicBezTo>
                  <a:cubicBezTo>
                    <a:pt x="406" y="365"/>
                    <a:pt x="404" y="369"/>
                    <a:pt x="404" y="374"/>
                  </a:cubicBezTo>
                  <a:cubicBezTo>
                    <a:pt x="406" y="375"/>
                    <a:pt x="407" y="375"/>
                    <a:pt x="409" y="376"/>
                  </a:cubicBezTo>
                  <a:cubicBezTo>
                    <a:pt x="409" y="377"/>
                    <a:pt x="408" y="379"/>
                    <a:pt x="409" y="381"/>
                  </a:cubicBezTo>
                  <a:cubicBezTo>
                    <a:pt x="412" y="381"/>
                    <a:pt x="414" y="383"/>
                    <a:pt x="416" y="385"/>
                  </a:cubicBezTo>
                  <a:cubicBezTo>
                    <a:pt x="416" y="386"/>
                    <a:pt x="421" y="391"/>
                    <a:pt x="421" y="389"/>
                  </a:cubicBezTo>
                  <a:cubicBezTo>
                    <a:pt x="421" y="385"/>
                    <a:pt x="423" y="385"/>
                    <a:pt x="425" y="384"/>
                  </a:cubicBezTo>
                  <a:cubicBezTo>
                    <a:pt x="426" y="383"/>
                    <a:pt x="427" y="384"/>
                    <a:pt x="427" y="383"/>
                  </a:cubicBezTo>
                  <a:cubicBezTo>
                    <a:pt x="428" y="383"/>
                    <a:pt x="427" y="382"/>
                    <a:pt x="428" y="382"/>
                  </a:cubicBezTo>
                  <a:cubicBezTo>
                    <a:pt x="429" y="381"/>
                    <a:pt x="429" y="380"/>
                    <a:pt x="430" y="379"/>
                  </a:cubicBezTo>
                  <a:cubicBezTo>
                    <a:pt x="431" y="379"/>
                    <a:pt x="436" y="378"/>
                    <a:pt x="436" y="378"/>
                  </a:cubicBezTo>
                  <a:cubicBezTo>
                    <a:pt x="436" y="374"/>
                    <a:pt x="439" y="371"/>
                    <a:pt x="442" y="369"/>
                  </a:cubicBezTo>
                  <a:cubicBezTo>
                    <a:pt x="442" y="371"/>
                    <a:pt x="445" y="373"/>
                    <a:pt x="447" y="373"/>
                  </a:cubicBezTo>
                  <a:cubicBezTo>
                    <a:pt x="450" y="372"/>
                    <a:pt x="449" y="370"/>
                    <a:pt x="451" y="368"/>
                  </a:cubicBezTo>
                  <a:cubicBezTo>
                    <a:pt x="452" y="365"/>
                    <a:pt x="452" y="365"/>
                    <a:pt x="455" y="364"/>
                  </a:cubicBezTo>
                  <a:cubicBezTo>
                    <a:pt x="457" y="363"/>
                    <a:pt x="459" y="362"/>
                    <a:pt x="462" y="361"/>
                  </a:cubicBezTo>
                  <a:cubicBezTo>
                    <a:pt x="459" y="358"/>
                    <a:pt x="461" y="355"/>
                    <a:pt x="459" y="352"/>
                  </a:cubicBezTo>
                  <a:cubicBezTo>
                    <a:pt x="458" y="350"/>
                    <a:pt x="456" y="349"/>
                    <a:pt x="455" y="348"/>
                  </a:cubicBezTo>
                  <a:cubicBezTo>
                    <a:pt x="454" y="346"/>
                    <a:pt x="454" y="345"/>
                    <a:pt x="453" y="343"/>
                  </a:cubicBezTo>
                  <a:cubicBezTo>
                    <a:pt x="451" y="340"/>
                    <a:pt x="447" y="337"/>
                    <a:pt x="446" y="333"/>
                  </a:cubicBezTo>
                  <a:cubicBezTo>
                    <a:pt x="445" y="328"/>
                    <a:pt x="448" y="326"/>
                    <a:pt x="450" y="322"/>
                  </a:cubicBezTo>
                  <a:cubicBezTo>
                    <a:pt x="457" y="313"/>
                    <a:pt x="441" y="314"/>
                    <a:pt x="436" y="313"/>
                  </a:cubicBezTo>
                  <a:cubicBezTo>
                    <a:pt x="429" y="312"/>
                    <a:pt x="422" y="305"/>
                    <a:pt x="421" y="298"/>
                  </a:cubicBezTo>
                  <a:cubicBezTo>
                    <a:pt x="421" y="294"/>
                    <a:pt x="423" y="289"/>
                    <a:pt x="421" y="285"/>
                  </a:cubicBezTo>
                  <a:cubicBezTo>
                    <a:pt x="420" y="285"/>
                    <a:pt x="431" y="284"/>
                    <a:pt x="431" y="284"/>
                  </a:cubicBezTo>
                  <a:cubicBezTo>
                    <a:pt x="432" y="281"/>
                    <a:pt x="431" y="281"/>
                    <a:pt x="430" y="279"/>
                  </a:cubicBezTo>
                  <a:cubicBezTo>
                    <a:pt x="427" y="272"/>
                    <a:pt x="426" y="263"/>
                    <a:pt x="423" y="256"/>
                  </a:cubicBezTo>
                  <a:cubicBezTo>
                    <a:pt x="423" y="255"/>
                    <a:pt x="423" y="255"/>
                    <a:pt x="422" y="255"/>
                  </a:cubicBezTo>
                  <a:cubicBezTo>
                    <a:pt x="424" y="254"/>
                    <a:pt x="427" y="251"/>
                    <a:pt x="429" y="251"/>
                  </a:cubicBezTo>
                  <a:cubicBezTo>
                    <a:pt x="431" y="250"/>
                    <a:pt x="432" y="252"/>
                    <a:pt x="433" y="252"/>
                  </a:cubicBezTo>
                  <a:cubicBezTo>
                    <a:pt x="435" y="252"/>
                    <a:pt x="437" y="252"/>
                    <a:pt x="438" y="252"/>
                  </a:cubicBezTo>
                  <a:cubicBezTo>
                    <a:pt x="442" y="253"/>
                    <a:pt x="443" y="255"/>
                    <a:pt x="447" y="254"/>
                  </a:cubicBezTo>
                  <a:cubicBezTo>
                    <a:pt x="451" y="254"/>
                    <a:pt x="453" y="254"/>
                    <a:pt x="457" y="254"/>
                  </a:cubicBezTo>
                  <a:cubicBezTo>
                    <a:pt x="456" y="253"/>
                    <a:pt x="455" y="250"/>
                    <a:pt x="455" y="250"/>
                  </a:cubicBezTo>
                  <a:cubicBezTo>
                    <a:pt x="456" y="247"/>
                    <a:pt x="457" y="248"/>
                    <a:pt x="459" y="247"/>
                  </a:cubicBezTo>
                  <a:cubicBezTo>
                    <a:pt x="463" y="245"/>
                    <a:pt x="465" y="242"/>
                    <a:pt x="465" y="238"/>
                  </a:cubicBezTo>
                  <a:cubicBezTo>
                    <a:pt x="465" y="237"/>
                    <a:pt x="464" y="235"/>
                    <a:pt x="464" y="234"/>
                  </a:cubicBezTo>
                  <a:cubicBezTo>
                    <a:pt x="464" y="231"/>
                    <a:pt x="466" y="230"/>
                    <a:pt x="465" y="228"/>
                  </a:cubicBezTo>
                  <a:cubicBezTo>
                    <a:pt x="465" y="226"/>
                    <a:pt x="463" y="222"/>
                    <a:pt x="462" y="221"/>
                  </a:cubicBezTo>
                  <a:cubicBezTo>
                    <a:pt x="466" y="220"/>
                    <a:pt x="468" y="219"/>
                    <a:pt x="472" y="219"/>
                  </a:cubicBezTo>
                  <a:cubicBezTo>
                    <a:pt x="474" y="219"/>
                    <a:pt x="478" y="220"/>
                    <a:pt x="479" y="219"/>
                  </a:cubicBezTo>
                  <a:cubicBezTo>
                    <a:pt x="481" y="218"/>
                    <a:pt x="479" y="215"/>
                    <a:pt x="480" y="213"/>
                  </a:cubicBezTo>
                  <a:cubicBezTo>
                    <a:pt x="481" y="209"/>
                    <a:pt x="485" y="207"/>
                    <a:pt x="488" y="205"/>
                  </a:cubicBezTo>
                  <a:cubicBezTo>
                    <a:pt x="492" y="203"/>
                    <a:pt x="496" y="204"/>
                    <a:pt x="500" y="204"/>
                  </a:cubicBezTo>
                  <a:cubicBezTo>
                    <a:pt x="501" y="199"/>
                    <a:pt x="500" y="195"/>
                    <a:pt x="503" y="191"/>
                  </a:cubicBezTo>
                  <a:cubicBezTo>
                    <a:pt x="504" y="190"/>
                    <a:pt x="505" y="189"/>
                    <a:pt x="506" y="187"/>
                  </a:cubicBezTo>
                  <a:cubicBezTo>
                    <a:pt x="507" y="184"/>
                    <a:pt x="507" y="182"/>
                    <a:pt x="509" y="181"/>
                  </a:cubicBezTo>
                  <a:cubicBezTo>
                    <a:pt x="510" y="176"/>
                    <a:pt x="507" y="166"/>
                    <a:pt x="514" y="165"/>
                  </a:cubicBezTo>
                  <a:cubicBezTo>
                    <a:pt x="517" y="160"/>
                    <a:pt x="513" y="153"/>
                    <a:pt x="516" y="147"/>
                  </a:cubicBezTo>
                  <a:cubicBezTo>
                    <a:pt x="517" y="144"/>
                    <a:pt x="521" y="145"/>
                    <a:pt x="519" y="140"/>
                  </a:cubicBezTo>
                  <a:cubicBezTo>
                    <a:pt x="517" y="138"/>
                    <a:pt x="516" y="137"/>
                    <a:pt x="515" y="134"/>
                  </a:cubicBezTo>
                  <a:cubicBezTo>
                    <a:pt x="514" y="134"/>
                    <a:pt x="513" y="133"/>
                    <a:pt x="512" y="132"/>
                  </a:cubicBezTo>
                  <a:cubicBezTo>
                    <a:pt x="511" y="132"/>
                    <a:pt x="509" y="132"/>
                    <a:pt x="508" y="132"/>
                  </a:cubicBezTo>
                  <a:cubicBezTo>
                    <a:pt x="505" y="130"/>
                    <a:pt x="504" y="127"/>
                    <a:pt x="503" y="124"/>
                  </a:cubicBezTo>
                  <a:cubicBezTo>
                    <a:pt x="499" y="119"/>
                    <a:pt x="497" y="117"/>
                    <a:pt x="490" y="119"/>
                  </a:cubicBezTo>
                  <a:cubicBezTo>
                    <a:pt x="483" y="120"/>
                    <a:pt x="480" y="118"/>
                    <a:pt x="474" y="116"/>
                  </a:cubicBezTo>
                  <a:cubicBezTo>
                    <a:pt x="469" y="114"/>
                    <a:pt x="462" y="110"/>
                    <a:pt x="458" y="110"/>
                  </a:cubicBezTo>
                  <a:cubicBezTo>
                    <a:pt x="458" y="107"/>
                    <a:pt x="457" y="105"/>
                    <a:pt x="454" y="104"/>
                  </a:cubicBezTo>
                  <a:cubicBezTo>
                    <a:pt x="450" y="103"/>
                    <a:pt x="448" y="106"/>
                    <a:pt x="446" y="106"/>
                  </a:cubicBezTo>
                  <a:cubicBezTo>
                    <a:pt x="444" y="108"/>
                    <a:pt x="445" y="112"/>
                    <a:pt x="442" y="113"/>
                  </a:cubicBezTo>
                  <a:cubicBezTo>
                    <a:pt x="439" y="114"/>
                    <a:pt x="434" y="113"/>
                    <a:pt x="432" y="112"/>
                  </a:cubicBezTo>
                  <a:cubicBezTo>
                    <a:pt x="427" y="111"/>
                    <a:pt x="418" y="109"/>
                    <a:pt x="413" y="111"/>
                  </a:cubicBezTo>
                  <a:cubicBezTo>
                    <a:pt x="409" y="111"/>
                    <a:pt x="407" y="114"/>
                    <a:pt x="403" y="115"/>
                  </a:cubicBezTo>
                  <a:cubicBezTo>
                    <a:pt x="400" y="116"/>
                    <a:pt x="397" y="117"/>
                    <a:pt x="394" y="119"/>
                  </a:cubicBezTo>
                  <a:cubicBezTo>
                    <a:pt x="392" y="120"/>
                    <a:pt x="391" y="121"/>
                    <a:pt x="389" y="121"/>
                  </a:cubicBezTo>
                  <a:cubicBezTo>
                    <a:pt x="387" y="121"/>
                    <a:pt x="385" y="120"/>
                    <a:pt x="384" y="121"/>
                  </a:cubicBezTo>
                  <a:cubicBezTo>
                    <a:pt x="382" y="121"/>
                    <a:pt x="382" y="123"/>
                    <a:pt x="380" y="124"/>
                  </a:cubicBezTo>
                  <a:cubicBezTo>
                    <a:pt x="379" y="125"/>
                    <a:pt x="377" y="125"/>
                    <a:pt x="376" y="125"/>
                  </a:cubicBezTo>
                  <a:cubicBezTo>
                    <a:pt x="376" y="126"/>
                    <a:pt x="375" y="127"/>
                    <a:pt x="375" y="128"/>
                  </a:cubicBezTo>
                  <a:cubicBezTo>
                    <a:pt x="371" y="129"/>
                    <a:pt x="366" y="127"/>
                    <a:pt x="362" y="128"/>
                  </a:cubicBezTo>
                  <a:cubicBezTo>
                    <a:pt x="358" y="128"/>
                    <a:pt x="359" y="131"/>
                    <a:pt x="356" y="133"/>
                  </a:cubicBezTo>
                  <a:cubicBezTo>
                    <a:pt x="354" y="136"/>
                    <a:pt x="353" y="135"/>
                    <a:pt x="350" y="133"/>
                  </a:cubicBezTo>
                  <a:cubicBezTo>
                    <a:pt x="346" y="132"/>
                    <a:pt x="347" y="133"/>
                    <a:pt x="343" y="134"/>
                  </a:cubicBezTo>
                  <a:cubicBezTo>
                    <a:pt x="340" y="135"/>
                    <a:pt x="337" y="134"/>
                    <a:pt x="335" y="134"/>
                  </a:cubicBezTo>
                  <a:cubicBezTo>
                    <a:pt x="332" y="134"/>
                    <a:pt x="330" y="134"/>
                    <a:pt x="327" y="134"/>
                  </a:cubicBezTo>
                  <a:cubicBezTo>
                    <a:pt x="325" y="134"/>
                    <a:pt x="320" y="136"/>
                    <a:pt x="319" y="135"/>
                  </a:cubicBezTo>
                  <a:cubicBezTo>
                    <a:pt x="312" y="133"/>
                    <a:pt x="326" y="127"/>
                    <a:pt x="329" y="126"/>
                  </a:cubicBezTo>
                  <a:cubicBezTo>
                    <a:pt x="329" y="124"/>
                    <a:pt x="329" y="123"/>
                    <a:pt x="327" y="121"/>
                  </a:cubicBezTo>
                  <a:cubicBezTo>
                    <a:pt x="327" y="121"/>
                    <a:pt x="326" y="121"/>
                    <a:pt x="325" y="120"/>
                  </a:cubicBezTo>
                  <a:cubicBezTo>
                    <a:pt x="324" y="120"/>
                    <a:pt x="324" y="118"/>
                    <a:pt x="324" y="118"/>
                  </a:cubicBezTo>
                  <a:cubicBezTo>
                    <a:pt x="320" y="115"/>
                    <a:pt x="318" y="116"/>
                    <a:pt x="314" y="115"/>
                  </a:cubicBezTo>
                  <a:cubicBezTo>
                    <a:pt x="312" y="115"/>
                    <a:pt x="310" y="114"/>
                    <a:pt x="309" y="113"/>
                  </a:cubicBezTo>
                  <a:cubicBezTo>
                    <a:pt x="307" y="112"/>
                    <a:pt x="307" y="110"/>
                    <a:pt x="306" y="109"/>
                  </a:cubicBezTo>
                  <a:cubicBezTo>
                    <a:pt x="304" y="107"/>
                    <a:pt x="298" y="108"/>
                    <a:pt x="295" y="108"/>
                  </a:cubicBezTo>
                  <a:cubicBezTo>
                    <a:pt x="289" y="107"/>
                    <a:pt x="288" y="108"/>
                    <a:pt x="284" y="103"/>
                  </a:cubicBezTo>
                  <a:cubicBezTo>
                    <a:pt x="279" y="99"/>
                    <a:pt x="281" y="95"/>
                    <a:pt x="280" y="89"/>
                  </a:cubicBezTo>
                  <a:cubicBezTo>
                    <a:pt x="280" y="86"/>
                    <a:pt x="278" y="83"/>
                    <a:pt x="276" y="80"/>
                  </a:cubicBezTo>
                  <a:cubicBezTo>
                    <a:pt x="273" y="77"/>
                    <a:pt x="271" y="78"/>
                    <a:pt x="267" y="78"/>
                  </a:cubicBezTo>
                  <a:cubicBezTo>
                    <a:pt x="261" y="76"/>
                    <a:pt x="260" y="72"/>
                    <a:pt x="258" y="67"/>
                  </a:cubicBezTo>
                  <a:cubicBezTo>
                    <a:pt x="255" y="62"/>
                    <a:pt x="248" y="66"/>
                    <a:pt x="244" y="63"/>
                  </a:cubicBezTo>
                  <a:cubicBezTo>
                    <a:pt x="242" y="62"/>
                    <a:pt x="241" y="59"/>
                    <a:pt x="239" y="58"/>
                  </a:cubicBezTo>
                  <a:cubicBezTo>
                    <a:pt x="238" y="56"/>
                    <a:pt x="235" y="55"/>
                    <a:pt x="233" y="54"/>
                  </a:cubicBezTo>
                  <a:cubicBezTo>
                    <a:pt x="231" y="52"/>
                    <a:pt x="230" y="47"/>
                    <a:pt x="229" y="45"/>
                  </a:cubicBezTo>
                  <a:cubicBezTo>
                    <a:pt x="227" y="41"/>
                    <a:pt x="227" y="38"/>
                    <a:pt x="225" y="35"/>
                  </a:cubicBezTo>
                  <a:cubicBezTo>
                    <a:pt x="221" y="29"/>
                    <a:pt x="214" y="23"/>
                    <a:pt x="206" y="26"/>
                  </a:cubicBezTo>
                  <a:cubicBezTo>
                    <a:pt x="204" y="27"/>
                    <a:pt x="205" y="28"/>
                    <a:pt x="203" y="29"/>
                  </a:cubicBezTo>
                  <a:cubicBezTo>
                    <a:pt x="201" y="30"/>
                    <a:pt x="199" y="28"/>
                    <a:pt x="198" y="27"/>
                  </a:cubicBezTo>
                  <a:cubicBezTo>
                    <a:pt x="197" y="24"/>
                    <a:pt x="198" y="18"/>
                    <a:pt x="198" y="15"/>
                  </a:cubicBezTo>
                  <a:cubicBezTo>
                    <a:pt x="199" y="9"/>
                    <a:pt x="196" y="9"/>
                    <a:pt x="191" y="9"/>
                  </a:cubicBezTo>
                  <a:cubicBezTo>
                    <a:pt x="186" y="9"/>
                    <a:pt x="183" y="9"/>
                    <a:pt x="179" y="7"/>
                  </a:cubicBezTo>
                  <a:cubicBezTo>
                    <a:pt x="179" y="7"/>
                    <a:pt x="179" y="6"/>
                    <a:pt x="178" y="6"/>
                  </a:cubicBezTo>
                  <a:cubicBezTo>
                    <a:pt x="177" y="6"/>
                    <a:pt x="175" y="6"/>
                    <a:pt x="175" y="6"/>
                  </a:cubicBezTo>
                  <a:cubicBezTo>
                    <a:pt x="172" y="6"/>
                    <a:pt x="170" y="6"/>
                    <a:pt x="168" y="6"/>
                  </a:cubicBezTo>
                  <a:cubicBezTo>
                    <a:pt x="164" y="8"/>
                    <a:pt x="160" y="11"/>
                    <a:pt x="158" y="4"/>
                  </a:cubicBezTo>
                  <a:cubicBezTo>
                    <a:pt x="156" y="4"/>
                    <a:pt x="156" y="2"/>
                    <a:pt x="154" y="1"/>
                  </a:cubicBezTo>
                  <a:cubicBezTo>
                    <a:pt x="153" y="0"/>
                    <a:pt x="149" y="1"/>
                    <a:pt x="148" y="1"/>
                  </a:cubicBezTo>
                  <a:cubicBezTo>
                    <a:pt x="145" y="2"/>
                    <a:pt x="145" y="5"/>
                    <a:pt x="143" y="6"/>
                  </a:cubicBezTo>
                  <a:cubicBezTo>
                    <a:pt x="141" y="7"/>
                    <a:pt x="140" y="5"/>
                    <a:pt x="138" y="4"/>
                  </a:cubicBezTo>
                  <a:cubicBezTo>
                    <a:pt x="133" y="3"/>
                    <a:pt x="130" y="6"/>
                    <a:pt x="126" y="7"/>
                  </a:cubicBezTo>
                  <a:cubicBezTo>
                    <a:pt x="122" y="8"/>
                    <a:pt x="119" y="10"/>
                    <a:pt x="114" y="10"/>
                  </a:cubicBezTo>
                  <a:cubicBezTo>
                    <a:pt x="114" y="11"/>
                    <a:pt x="114" y="12"/>
                    <a:pt x="113" y="14"/>
                  </a:cubicBezTo>
                  <a:cubicBezTo>
                    <a:pt x="107" y="14"/>
                    <a:pt x="104" y="12"/>
                    <a:pt x="98" y="11"/>
                  </a:cubicBezTo>
                  <a:cubicBezTo>
                    <a:pt x="94" y="9"/>
                    <a:pt x="84" y="7"/>
                    <a:pt x="81" y="9"/>
                  </a:cubicBezTo>
                  <a:cubicBezTo>
                    <a:pt x="85" y="11"/>
                    <a:pt x="90" y="8"/>
                    <a:pt x="91" y="15"/>
                  </a:cubicBezTo>
                  <a:cubicBezTo>
                    <a:pt x="93" y="16"/>
                    <a:pt x="94" y="16"/>
                    <a:pt x="95" y="17"/>
                  </a:cubicBezTo>
                  <a:cubicBezTo>
                    <a:pt x="95" y="18"/>
                    <a:pt x="95" y="20"/>
                    <a:pt x="95" y="21"/>
                  </a:cubicBezTo>
                  <a:cubicBezTo>
                    <a:pt x="93" y="22"/>
                    <a:pt x="91" y="22"/>
                    <a:pt x="89" y="22"/>
                  </a:cubicBezTo>
                  <a:cubicBezTo>
                    <a:pt x="86" y="22"/>
                    <a:pt x="84" y="23"/>
                    <a:pt x="81" y="23"/>
                  </a:cubicBezTo>
                  <a:cubicBezTo>
                    <a:pt x="76" y="24"/>
                    <a:pt x="73" y="21"/>
                    <a:pt x="68" y="20"/>
                  </a:cubicBezTo>
                  <a:cubicBezTo>
                    <a:pt x="63" y="19"/>
                    <a:pt x="59" y="20"/>
                    <a:pt x="54" y="20"/>
                  </a:cubicBezTo>
                  <a:cubicBezTo>
                    <a:pt x="52" y="20"/>
                    <a:pt x="49" y="19"/>
                    <a:pt x="47" y="20"/>
                  </a:cubicBezTo>
                  <a:cubicBezTo>
                    <a:pt x="45" y="21"/>
                    <a:pt x="43" y="24"/>
                    <a:pt x="42" y="25"/>
                  </a:cubicBezTo>
                  <a:cubicBezTo>
                    <a:pt x="42" y="28"/>
                    <a:pt x="41" y="30"/>
                    <a:pt x="37" y="30"/>
                  </a:cubicBezTo>
                  <a:cubicBezTo>
                    <a:pt x="36" y="33"/>
                    <a:pt x="35" y="35"/>
                    <a:pt x="35" y="38"/>
                  </a:cubicBezTo>
                  <a:cubicBezTo>
                    <a:pt x="32" y="38"/>
                    <a:pt x="30" y="38"/>
                    <a:pt x="27" y="38"/>
                  </a:cubicBezTo>
                  <a:cubicBezTo>
                    <a:pt x="27" y="47"/>
                    <a:pt x="15" y="45"/>
                    <a:pt x="15" y="53"/>
                  </a:cubicBezTo>
                  <a:cubicBezTo>
                    <a:pt x="14" y="54"/>
                    <a:pt x="14" y="54"/>
                    <a:pt x="14" y="54"/>
                  </a:cubicBezTo>
                  <a:cubicBezTo>
                    <a:pt x="10" y="55"/>
                    <a:pt x="8" y="50"/>
                    <a:pt x="5" y="54"/>
                  </a:cubicBezTo>
                  <a:cubicBezTo>
                    <a:pt x="4" y="56"/>
                    <a:pt x="5" y="58"/>
                    <a:pt x="4" y="60"/>
                  </a:cubicBezTo>
                  <a:cubicBezTo>
                    <a:pt x="4" y="61"/>
                    <a:pt x="1" y="64"/>
                    <a:pt x="1" y="64"/>
                  </a:cubicBezTo>
                  <a:cubicBezTo>
                    <a:pt x="1" y="66"/>
                    <a:pt x="2" y="66"/>
                    <a:pt x="3" y="68"/>
                  </a:cubicBezTo>
                  <a:cubicBezTo>
                    <a:pt x="3" y="70"/>
                    <a:pt x="3" y="73"/>
                    <a:pt x="2" y="75"/>
                  </a:cubicBezTo>
                  <a:cubicBezTo>
                    <a:pt x="2" y="77"/>
                    <a:pt x="0" y="77"/>
                    <a:pt x="1" y="79"/>
                  </a:cubicBezTo>
                  <a:cubicBezTo>
                    <a:pt x="2" y="79"/>
                    <a:pt x="5" y="79"/>
                    <a:pt x="6" y="79"/>
                  </a:cubicBezTo>
                  <a:cubicBezTo>
                    <a:pt x="5" y="83"/>
                    <a:pt x="12" y="82"/>
                    <a:pt x="11" y="86"/>
                  </a:cubicBezTo>
                  <a:cubicBezTo>
                    <a:pt x="15" y="87"/>
                    <a:pt x="15" y="82"/>
                    <a:pt x="19" y="83"/>
                  </a:cubicBezTo>
                  <a:cubicBezTo>
                    <a:pt x="19" y="83"/>
                    <a:pt x="19" y="84"/>
                    <a:pt x="19" y="84"/>
                  </a:cubicBezTo>
                  <a:cubicBezTo>
                    <a:pt x="23" y="85"/>
                    <a:pt x="25" y="82"/>
                    <a:pt x="28" y="83"/>
                  </a:cubicBezTo>
                  <a:cubicBezTo>
                    <a:pt x="29" y="83"/>
                    <a:pt x="29" y="85"/>
                    <a:pt x="30" y="85"/>
                  </a:cubicBezTo>
                  <a:cubicBezTo>
                    <a:pt x="30" y="85"/>
                    <a:pt x="31" y="85"/>
                    <a:pt x="32" y="85"/>
                  </a:cubicBezTo>
                  <a:cubicBezTo>
                    <a:pt x="34" y="85"/>
                    <a:pt x="35" y="85"/>
                    <a:pt x="37" y="85"/>
                  </a:cubicBezTo>
                  <a:cubicBezTo>
                    <a:pt x="37" y="88"/>
                    <a:pt x="39" y="90"/>
                    <a:pt x="40" y="91"/>
                  </a:cubicBezTo>
                  <a:cubicBezTo>
                    <a:pt x="41" y="93"/>
                    <a:pt x="40" y="96"/>
                    <a:pt x="41" y="98"/>
                  </a:cubicBezTo>
                  <a:cubicBezTo>
                    <a:pt x="42" y="101"/>
                    <a:pt x="44" y="99"/>
                    <a:pt x="46" y="101"/>
                  </a:cubicBezTo>
                  <a:cubicBezTo>
                    <a:pt x="48" y="102"/>
                    <a:pt x="47" y="105"/>
                    <a:pt x="50" y="105"/>
                  </a:cubicBezTo>
                  <a:cubicBezTo>
                    <a:pt x="51" y="107"/>
                    <a:pt x="55" y="106"/>
                    <a:pt x="57" y="107"/>
                  </a:cubicBezTo>
                  <a:cubicBezTo>
                    <a:pt x="59" y="108"/>
                    <a:pt x="59" y="110"/>
                    <a:pt x="61" y="111"/>
                  </a:cubicBezTo>
                  <a:cubicBezTo>
                    <a:pt x="62" y="112"/>
                    <a:pt x="64" y="112"/>
                    <a:pt x="65" y="113"/>
                  </a:cubicBezTo>
                  <a:cubicBezTo>
                    <a:pt x="71" y="114"/>
                    <a:pt x="77" y="112"/>
                    <a:pt x="81" y="115"/>
                  </a:cubicBezTo>
                  <a:cubicBezTo>
                    <a:pt x="82" y="116"/>
                    <a:pt x="82" y="118"/>
                    <a:pt x="81" y="119"/>
                  </a:cubicBezTo>
                  <a:cubicBezTo>
                    <a:pt x="80" y="119"/>
                    <a:pt x="79" y="120"/>
                    <a:pt x="79" y="122"/>
                  </a:cubicBezTo>
                  <a:cubicBezTo>
                    <a:pt x="74" y="122"/>
                    <a:pt x="73" y="134"/>
                    <a:pt x="77" y="136"/>
                  </a:cubicBezTo>
                  <a:cubicBezTo>
                    <a:pt x="78" y="137"/>
                    <a:pt x="80" y="136"/>
                    <a:pt x="81" y="136"/>
                  </a:cubicBezTo>
                  <a:cubicBezTo>
                    <a:pt x="84" y="137"/>
                    <a:pt x="83" y="139"/>
                    <a:pt x="85" y="140"/>
                  </a:cubicBezTo>
                  <a:cubicBezTo>
                    <a:pt x="87" y="142"/>
                    <a:pt x="91" y="142"/>
                    <a:pt x="92" y="146"/>
                  </a:cubicBezTo>
                  <a:cubicBezTo>
                    <a:pt x="95" y="146"/>
                    <a:pt x="99" y="145"/>
                    <a:pt x="100" y="148"/>
                  </a:cubicBezTo>
                  <a:cubicBezTo>
                    <a:pt x="101" y="151"/>
                    <a:pt x="99" y="154"/>
                    <a:pt x="98" y="156"/>
                  </a:cubicBezTo>
                  <a:cubicBezTo>
                    <a:pt x="97" y="158"/>
                    <a:pt x="96" y="159"/>
                    <a:pt x="96" y="160"/>
                  </a:cubicBezTo>
                  <a:cubicBezTo>
                    <a:pt x="95" y="162"/>
                    <a:pt x="96" y="164"/>
                    <a:pt x="95" y="165"/>
                  </a:cubicBezTo>
                  <a:cubicBezTo>
                    <a:pt x="95" y="166"/>
                    <a:pt x="92" y="166"/>
                    <a:pt x="91" y="167"/>
                  </a:cubicBezTo>
                  <a:cubicBezTo>
                    <a:pt x="90" y="167"/>
                    <a:pt x="90" y="170"/>
                    <a:pt x="89" y="170"/>
                  </a:cubicBezTo>
                  <a:cubicBezTo>
                    <a:pt x="87" y="171"/>
                    <a:pt x="85" y="170"/>
                    <a:pt x="83" y="170"/>
                  </a:cubicBezTo>
                  <a:cubicBezTo>
                    <a:pt x="82" y="170"/>
                    <a:pt x="81" y="170"/>
                    <a:pt x="80" y="171"/>
                  </a:cubicBezTo>
                  <a:cubicBezTo>
                    <a:pt x="78" y="171"/>
                    <a:pt x="78" y="172"/>
                    <a:pt x="77" y="173"/>
                  </a:cubicBezTo>
                  <a:cubicBezTo>
                    <a:pt x="76" y="173"/>
                    <a:pt x="72" y="173"/>
                    <a:pt x="71" y="174"/>
                  </a:cubicBezTo>
                  <a:cubicBezTo>
                    <a:pt x="69" y="175"/>
                    <a:pt x="70" y="179"/>
                    <a:pt x="70" y="181"/>
                  </a:cubicBezTo>
                  <a:cubicBezTo>
                    <a:pt x="70" y="183"/>
                    <a:pt x="69" y="184"/>
                    <a:pt x="68" y="187"/>
                  </a:cubicBezTo>
                  <a:cubicBezTo>
                    <a:pt x="66" y="190"/>
                    <a:pt x="67" y="190"/>
                    <a:pt x="64" y="190"/>
                  </a:cubicBezTo>
                  <a:cubicBezTo>
                    <a:pt x="62" y="190"/>
                    <a:pt x="54" y="188"/>
                    <a:pt x="52" y="190"/>
                  </a:cubicBezTo>
                  <a:cubicBezTo>
                    <a:pt x="51" y="191"/>
                    <a:pt x="51" y="194"/>
                    <a:pt x="50" y="196"/>
                  </a:cubicBezTo>
                  <a:cubicBezTo>
                    <a:pt x="50" y="198"/>
                    <a:pt x="47" y="204"/>
                    <a:pt x="50" y="205"/>
                  </a:cubicBezTo>
                  <a:cubicBezTo>
                    <a:pt x="50" y="210"/>
                    <a:pt x="50" y="214"/>
                    <a:pt x="51" y="218"/>
                  </a:cubicBezTo>
                  <a:cubicBezTo>
                    <a:pt x="51" y="218"/>
                    <a:pt x="52" y="218"/>
                    <a:pt x="52" y="218"/>
                  </a:cubicBezTo>
                  <a:cubicBezTo>
                    <a:pt x="52" y="225"/>
                    <a:pt x="52" y="232"/>
                    <a:pt x="54" y="239"/>
                  </a:cubicBezTo>
                  <a:cubicBezTo>
                    <a:pt x="55" y="242"/>
                    <a:pt x="56" y="245"/>
                    <a:pt x="56" y="249"/>
                  </a:cubicBezTo>
                  <a:cubicBezTo>
                    <a:pt x="56" y="250"/>
                    <a:pt x="55" y="251"/>
                    <a:pt x="55" y="253"/>
                  </a:cubicBezTo>
                  <a:cubicBezTo>
                    <a:pt x="55" y="254"/>
                    <a:pt x="56" y="254"/>
                    <a:pt x="56" y="255"/>
                  </a:cubicBezTo>
                  <a:cubicBezTo>
                    <a:pt x="56" y="256"/>
                    <a:pt x="56" y="257"/>
                    <a:pt x="56" y="258"/>
                  </a:cubicBezTo>
                  <a:cubicBezTo>
                    <a:pt x="56" y="261"/>
                    <a:pt x="54" y="264"/>
                    <a:pt x="54" y="268"/>
                  </a:cubicBezTo>
                  <a:cubicBezTo>
                    <a:pt x="54" y="269"/>
                    <a:pt x="55" y="271"/>
                    <a:pt x="55" y="272"/>
                  </a:cubicBezTo>
                  <a:cubicBezTo>
                    <a:pt x="56" y="275"/>
                    <a:pt x="56" y="277"/>
                    <a:pt x="56" y="279"/>
                  </a:cubicBezTo>
                  <a:cubicBezTo>
                    <a:pt x="56" y="281"/>
                    <a:pt x="56" y="283"/>
                    <a:pt x="56" y="285"/>
                  </a:cubicBezTo>
                  <a:cubicBezTo>
                    <a:pt x="55" y="286"/>
                    <a:pt x="53" y="288"/>
                    <a:pt x="53" y="289"/>
                  </a:cubicBezTo>
                  <a:cubicBezTo>
                    <a:pt x="53" y="291"/>
                    <a:pt x="54" y="291"/>
                    <a:pt x="55" y="293"/>
                  </a:cubicBezTo>
                  <a:cubicBezTo>
                    <a:pt x="55" y="294"/>
                    <a:pt x="55" y="297"/>
                    <a:pt x="55" y="298"/>
                  </a:cubicBezTo>
                  <a:cubicBezTo>
                    <a:pt x="55" y="299"/>
                    <a:pt x="55" y="299"/>
                    <a:pt x="55" y="299"/>
                  </a:cubicBezTo>
                  <a:cubicBezTo>
                    <a:pt x="56" y="302"/>
                    <a:pt x="55" y="304"/>
                    <a:pt x="54" y="307"/>
                  </a:cubicBezTo>
                  <a:cubicBezTo>
                    <a:pt x="59" y="307"/>
                    <a:pt x="64" y="308"/>
                    <a:pt x="63" y="314"/>
                  </a:cubicBezTo>
                  <a:cubicBezTo>
                    <a:pt x="68" y="315"/>
                    <a:pt x="83" y="315"/>
                    <a:pt x="84" y="321"/>
                  </a:cubicBezTo>
                  <a:cubicBezTo>
                    <a:pt x="87" y="322"/>
                    <a:pt x="87" y="325"/>
                    <a:pt x="89" y="326"/>
                  </a:cubicBezTo>
                  <a:cubicBezTo>
                    <a:pt x="91" y="327"/>
                    <a:pt x="94" y="326"/>
                    <a:pt x="95" y="327"/>
                  </a:cubicBezTo>
                  <a:cubicBezTo>
                    <a:pt x="99" y="329"/>
                    <a:pt x="96" y="338"/>
                    <a:pt x="104" y="337"/>
                  </a:cubicBezTo>
                  <a:cubicBezTo>
                    <a:pt x="104" y="336"/>
                    <a:pt x="104" y="336"/>
                    <a:pt x="104" y="335"/>
                  </a:cubicBezTo>
                  <a:cubicBezTo>
                    <a:pt x="110" y="335"/>
                    <a:pt x="113" y="338"/>
                    <a:pt x="119" y="338"/>
                  </a:cubicBezTo>
                  <a:cubicBezTo>
                    <a:pt x="119" y="336"/>
                    <a:pt x="119" y="335"/>
                    <a:pt x="119" y="333"/>
                  </a:cubicBezTo>
                  <a:cubicBezTo>
                    <a:pt x="121" y="332"/>
                    <a:pt x="123" y="331"/>
                    <a:pt x="125" y="332"/>
                  </a:cubicBezTo>
                  <a:cubicBezTo>
                    <a:pt x="125" y="336"/>
                    <a:pt x="122" y="339"/>
                    <a:pt x="122" y="343"/>
                  </a:cubicBezTo>
                  <a:cubicBezTo>
                    <a:pt x="123" y="343"/>
                    <a:pt x="123" y="343"/>
                    <a:pt x="123" y="343"/>
                  </a:cubicBezTo>
                  <a:cubicBezTo>
                    <a:pt x="123" y="345"/>
                    <a:pt x="124" y="347"/>
                    <a:pt x="123" y="350"/>
                  </a:cubicBezTo>
                  <a:cubicBezTo>
                    <a:pt x="122" y="351"/>
                    <a:pt x="117" y="354"/>
                    <a:pt x="122" y="355"/>
                  </a:cubicBezTo>
                  <a:cubicBezTo>
                    <a:pt x="122" y="357"/>
                    <a:pt x="121" y="359"/>
                    <a:pt x="122" y="360"/>
                  </a:cubicBezTo>
                  <a:cubicBezTo>
                    <a:pt x="125" y="356"/>
                    <a:pt x="133" y="358"/>
                    <a:pt x="137" y="358"/>
                  </a:cubicBezTo>
                  <a:cubicBezTo>
                    <a:pt x="137" y="360"/>
                    <a:pt x="138" y="361"/>
                    <a:pt x="138" y="363"/>
                  </a:cubicBezTo>
                  <a:cubicBezTo>
                    <a:pt x="139" y="363"/>
                    <a:pt x="140" y="363"/>
                    <a:pt x="140" y="363"/>
                  </a:cubicBezTo>
                  <a:cubicBezTo>
                    <a:pt x="140" y="363"/>
                    <a:pt x="140" y="363"/>
                    <a:pt x="140" y="364"/>
                  </a:cubicBezTo>
                  <a:cubicBezTo>
                    <a:pt x="141" y="364"/>
                    <a:pt x="143" y="364"/>
                    <a:pt x="144" y="364"/>
                  </a:cubicBezTo>
                  <a:cubicBezTo>
                    <a:pt x="144" y="362"/>
                    <a:pt x="145" y="361"/>
                    <a:pt x="146" y="361"/>
                  </a:cubicBezTo>
                  <a:cubicBezTo>
                    <a:pt x="147" y="361"/>
                    <a:pt x="147" y="361"/>
                    <a:pt x="147" y="361"/>
                  </a:cubicBezTo>
                  <a:cubicBezTo>
                    <a:pt x="148" y="361"/>
                    <a:pt x="149" y="361"/>
                    <a:pt x="151" y="361"/>
                  </a:cubicBezTo>
                  <a:cubicBezTo>
                    <a:pt x="151" y="363"/>
                    <a:pt x="154" y="364"/>
                    <a:pt x="153" y="367"/>
                  </a:cubicBezTo>
                  <a:cubicBezTo>
                    <a:pt x="155" y="367"/>
                    <a:pt x="158" y="367"/>
                    <a:pt x="159" y="367"/>
                  </a:cubicBezTo>
                  <a:cubicBezTo>
                    <a:pt x="162" y="368"/>
                    <a:pt x="167" y="372"/>
                    <a:pt x="167" y="375"/>
                  </a:cubicBezTo>
                  <a:cubicBezTo>
                    <a:pt x="167" y="376"/>
                    <a:pt x="167" y="377"/>
                    <a:pt x="167" y="379"/>
                  </a:cubicBezTo>
                  <a:cubicBezTo>
                    <a:pt x="167" y="379"/>
                    <a:pt x="167" y="379"/>
                    <a:pt x="167" y="379"/>
                  </a:cubicBezTo>
                  <a:cubicBezTo>
                    <a:pt x="170" y="380"/>
                    <a:pt x="172" y="381"/>
                    <a:pt x="176" y="38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45" name="Freeform 38"/>
            <p:cNvSpPr>
              <a:spLocks/>
            </p:cNvSpPr>
            <p:nvPr/>
          </p:nvSpPr>
          <p:spPr bwMode="auto">
            <a:xfrm>
              <a:off x="9551988" y="-1900238"/>
              <a:ext cx="1046163" cy="742950"/>
            </a:xfrm>
            <a:custGeom>
              <a:avLst/>
              <a:gdLst>
                <a:gd name="T0" fmla="*/ 196 w 449"/>
                <a:gd name="T1" fmla="*/ 311 h 319"/>
                <a:gd name="T2" fmla="*/ 215 w 449"/>
                <a:gd name="T3" fmla="*/ 309 h 319"/>
                <a:gd name="T4" fmla="*/ 226 w 449"/>
                <a:gd name="T5" fmla="*/ 290 h 319"/>
                <a:gd name="T6" fmla="*/ 244 w 449"/>
                <a:gd name="T7" fmla="*/ 289 h 319"/>
                <a:gd name="T8" fmla="*/ 252 w 449"/>
                <a:gd name="T9" fmla="*/ 279 h 319"/>
                <a:gd name="T10" fmla="*/ 262 w 449"/>
                <a:gd name="T11" fmla="*/ 244 h 319"/>
                <a:gd name="T12" fmla="*/ 273 w 449"/>
                <a:gd name="T13" fmla="*/ 228 h 319"/>
                <a:gd name="T14" fmla="*/ 277 w 449"/>
                <a:gd name="T15" fmla="*/ 224 h 319"/>
                <a:gd name="T16" fmla="*/ 267 w 449"/>
                <a:gd name="T17" fmla="*/ 203 h 319"/>
                <a:gd name="T18" fmla="*/ 291 w 449"/>
                <a:gd name="T19" fmla="*/ 179 h 319"/>
                <a:gd name="T20" fmla="*/ 303 w 449"/>
                <a:gd name="T21" fmla="*/ 180 h 319"/>
                <a:gd name="T22" fmla="*/ 318 w 449"/>
                <a:gd name="T23" fmla="*/ 142 h 319"/>
                <a:gd name="T24" fmla="*/ 333 w 449"/>
                <a:gd name="T25" fmla="*/ 129 h 319"/>
                <a:gd name="T26" fmla="*/ 343 w 449"/>
                <a:gd name="T27" fmla="*/ 118 h 319"/>
                <a:gd name="T28" fmla="*/ 373 w 449"/>
                <a:gd name="T29" fmla="*/ 90 h 319"/>
                <a:gd name="T30" fmla="*/ 391 w 449"/>
                <a:gd name="T31" fmla="*/ 81 h 319"/>
                <a:gd name="T32" fmla="*/ 402 w 449"/>
                <a:gd name="T33" fmla="*/ 75 h 319"/>
                <a:gd name="T34" fmla="*/ 417 w 449"/>
                <a:gd name="T35" fmla="*/ 59 h 319"/>
                <a:gd name="T36" fmla="*/ 448 w 449"/>
                <a:gd name="T37" fmla="*/ 49 h 319"/>
                <a:gd name="T38" fmla="*/ 437 w 449"/>
                <a:gd name="T39" fmla="*/ 40 h 319"/>
                <a:gd name="T40" fmla="*/ 435 w 449"/>
                <a:gd name="T41" fmla="*/ 11 h 319"/>
                <a:gd name="T42" fmla="*/ 423 w 449"/>
                <a:gd name="T43" fmla="*/ 3 h 319"/>
                <a:gd name="T44" fmla="*/ 401 w 449"/>
                <a:gd name="T45" fmla="*/ 11 h 319"/>
                <a:gd name="T46" fmla="*/ 389 w 449"/>
                <a:gd name="T47" fmla="*/ 17 h 319"/>
                <a:gd name="T48" fmla="*/ 375 w 449"/>
                <a:gd name="T49" fmla="*/ 22 h 319"/>
                <a:gd name="T50" fmla="*/ 365 w 449"/>
                <a:gd name="T51" fmla="*/ 27 h 319"/>
                <a:gd name="T52" fmla="*/ 359 w 449"/>
                <a:gd name="T53" fmla="*/ 31 h 319"/>
                <a:gd name="T54" fmla="*/ 336 w 449"/>
                <a:gd name="T55" fmla="*/ 41 h 319"/>
                <a:gd name="T56" fmla="*/ 318 w 449"/>
                <a:gd name="T57" fmla="*/ 41 h 319"/>
                <a:gd name="T58" fmla="*/ 317 w 449"/>
                <a:gd name="T59" fmla="*/ 56 h 319"/>
                <a:gd name="T60" fmla="*/ 306 w 449"/>
                <a:gd name="T61" fmla="*/ 66 h 319"/>
                <a:gd name="T62" fmla="*/ 293 w 449"/>
                <a:gd name="T63" fmla="*/ 86 h 319"/>
                <a:gd name="T64" fmla="*/ 275 w 449"/>
                <a:gd name="T65" fmla="*/ 94 h 319"/>
                <a:gd name="T66" fmla="*/ 248 w 449"/>
                <a:gd name="T67" fmla="*/ 100 h 319"/>
                <a:gd name="T68" fmla="*/ 214 w 449"/>
                <a:gd name="T69" fmla="*/ 97 h 319"/>
                <a:gd name="T70" fmla="*/ 194 w 449"/>
                <a:gd name="T71" fmla="*/ 103 h 319"/>
                <a:gd name="T72" fmla="*/ 170 w 449"/>
                <a:gd name="T73" fmla="*/ 107 h 319"/>
                <a:gd name="T74" fmla="*/ 162 w 449"/>
                <a:gd name="T75" fmla="*/ 114 h 319"/>
                <a:gd name="T76" fmla="*/ 136 w 449"/>
                <a:gd name="T77" fmla="*/ 115 h 319"/>
                <a:gd name="T78" fmla="*/ 125 w 449"/>
                <a:gd name="T79" fmla="*/ 115 h 319"/>
                <a:gd name="T80" fmla="*/ 87 w 449"/>
                <a:gd name="T81" fmla="*/ 116 h 319"/>
                <a:gd name="T82" fmla="*/ 47 w 449"/>
                <a:gd name="T83" fmla="*/ 106 h 319"/>
                <a:gd name="T84" fmla="*/ 17 w 449"/>
                <a:gd name="T85" fmla="*/ 121 h 319"/>
                <a:gd name="T86" fmla="*/ 14 w 449"/>
                <a:gd name="T87" fmla="*/ 152 h 319"/>
                <a:gd name="T88" fmla="*/ 1 w 449"/>
                <a:gd name="T89" fmla="*/ 166 h 319"/>
                <a:gd name="T90" fmla="*/ 15 w 449"/>
                <a:gd name="T91" fmla="*/ 203 h 319"/>
                <a:gd name="T92" fmla="*/ 19 w 449"/>
                <a:gd name="T93" fmla="*/ 203 h 319"/>
                <a:gd name="T94" fmla="*/ 46 w 449"/>
                <a:gd name="T95" fmla="*/ 186 h 319"/>
                <a:gd name="T96" fmla="*/ 79 w 449"/>
                <a:gd name="T97" fmla="*/ 188 h 319"/>
                <a:gd name="T98" fmla="*/ 107 w 449"/>
                <a:gd name="T99" fmla="*/ 197 h 319"/>
                <a:gd name="T100" fmla="*/ 122 w 449"/>
                <a:gd name="T101" fmla="*/ 203 h 319"/>
                <a:gd name="T102" fmla="*/ 137 w 449"/>
                <a:gd name="T103" fmla="*/ 186 h 319"/>
                <a:gd name="T104" fmla="*/ 156 w 449"/>
                <a:gd name="T105" fmla="*/ 182 h 319"/>
                <a:gd name="T106" fmla="*/ 192 w 449"/>
                <a:gd name="T107" fmla="*/ 174 h 319"/>
                <a:gd name="T108" fmla="*/ 186 w 449"/>
                <a:gd name="T109" fmla="*/ 201 h 319"/>
                <a:gd name="T110" fmla="*/ 222 w 449"/>
                <a:gd name="T111" fmla="*/ 205 h 319"/>
                <a:gd name="T112" fmla="*/ 226 w 449"/>
                <a:gd name="T113" fmla="*/ 236 h 319"/>
                <a:gd name="T114" fmla="*/ 215 w 449"/>
                <a:gd name="T115" fmla="*/ 258 h 319"/>
                <a:gd name="T116" fmla="*/ 197 w 449"/>
                <a:gd name="T117" fmla="*/ 278 h 319"/>
                <a:gd name="T118" fmla="*/ 189 w 449"/>
                <a:gd name="T119" fmla="*/ 29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9" h="319">
                  <a:moveTo>
                    <a:pt x="189" y="312"/>
                  </a:moveTo>
                  <a:cubicBezTo>
                    <a:pt x="189" y="312"/>
                    <a:pt x="193" y="312"/>
                    <a:pt x="196" y="311"/>
                  </a:cubicBezTo>
                  <a:cubicBezTo>
                    <a:pt x="196" y="310"/>
                    <a:pt x="196" y="309"/>
                    <a:pt x="197" y="309"/>
                  </a:cubicBezTo>
                  <a:cubicBezTo>
                    <a:pt x="196" y="309"/>
                    <a:pt x="196" y="310"/>
                    <a:pt x="196" y="311"/>
                  </a:cubicBezTo>
                  <a:cubicBezTo>
                    <a:pt x="200" y="311"/>
                    <a:pt x="204" y="310"/>
                    <a:pt x="205" y="310"/>
                  </a:cubicBezTo>
                  <a:cubicBezTo>
                    <a:pt x="205" y="313"/>
                    <a:pt x="205" y="316"/>
                    <a:pt x="205" y="319"/>
                  </a:cubicBezTo>
                  <a:cubicBezTo>
                    <a:pt x="208" y="319"/>
                    <a:pt x="211" y="318"/>
                    <a:pt x="212" y="316"/>
                  </a:cubicBezTo>
                  <a:cubicBezTo>
                    <a:pt x="215" y="314"/>
                    <a:pt x="214" y="312"/>
                    <a:pt x="215" y="309"/>
                  </a:cubicBezTo>
                  <a:cubicBezTo>
                    <a:pt x="216" y="309"/>
                    <a:pt x="217" y="309"/>
                    <a:pt x="219" y="309"/>
                  </a:cubicBezTo>
                  <a:cubicBezTo>
                    <a:pt x="219" y="308"/>
                    <a:pt x="219" y="305"/>
                    <a:pt x="219" y="304"/>
                  </a:cubicBezTo>
                  <a:cubicBezTo>
                    <a:pt x="220" y="302"/>
                    <a:pt x="222" y="302"/>
                    <a:pt x="223" y="301"/>
                  </a:cubicBezTo>
                  <a:cubicBezTo>
                    <a:pt x="226" y="298"/>
                    <a:pt x="226" y="293"/>
                    <a:pt x="226" y="290"/>
                  </a:cubicBezTo>
                  <a:cubicBezTo>
                    <a:pt x="227" y="293"/>
                    <a:pt x="232" y="295"/>
                    <a:pt x="233" y="299"/>
                  </a:cubicBezTo>
                  <a:cubicBezTo>
                    <a:pt x="236" y="299"/>
                    <a:pt x="238" y="296"/>
                    <a:pt x="240" y="296"/>
                  </a:cubicBezTo>
                  <a:cubicBezTo>
                    <a:pt x="242" y="295"/>
                    <a:pt x="245" y="297"/>
                    <a:pt x="247" y="296"/>
                  </a:cubicBezTo>
                  <a:cubicBezTo>
                    <a:pt x="246" y="293"/>
                    <a:pt x="245" y="290"/>
                    <a:pt x="244" y="289"/>
                  </a:cubicBezTo>
                  <a:cubicBezTo>
                    <a:pt x="245" y="290"/>
                    <a:pt x="246" y="293"/>
                    <a:pt x="247" y="296"/>
                  </a:cubicBezTo>
                  <a:cubicBezTo>
                    <a:pt x="248" y="296"/>
                    <a:pt x="248" y="296"/>
                    <a:pt x="248" y="296"/>
                  </a:cubicBezTo>
                  <a:cubicBezTo>
                    <a:pt x="248" y="293"/>
                    <a:pt x="248" y="291"/>
                    <a:pt x="250" y="288"/>
                  </a:cubicBezTo>
                  <a:cubicBezTo>
                    <a:pt x="251" y="285"/>
                    <a:pt x="252" y="283"/>
                    <a:pt x="252" y="279"/>
                  </a:cubicBezTo>
                  <a:cubicBezTo>
                    <a:pt x="252" y="274"/>
                    <a:pt x="252" y="268"/>
                    <a:pt x="253" y="263"/>
                  </a:cubicBezTo>
                  <a:cubicBezTo>
                    <a:pt x="255" y="262"/>
                    <a:pt x="258" y="263"/>
                    <a:pt x="261" y="263"/>
                  </a:cubicBezTo>
                  <a:cubicBezTo>
                    <a:pt x="262" y="260"/>
                    <a:pt x="262" y="257"/>
                    <a:pt x="262" y="254"/>
                  </a:cubicBezTo>
                  <a:cubicBezTo>
                    <a:pt x="263" y="251"/>
                    <a:pt x="264" y="248"/>
                    <a:pt x="262" y="244"/>
                  </a:cubicBezTo>
                  <a:cubicBezTo>
                    <a:pt x="263" y="244"/>
                    <a:pt x="265" y="244"/>
                    <a:pt x="266" y="244"/>
                  </a:cubicBezTo>
                  <a:cubicBezTo>
                    <a:pt x="267" y="242"/>
                    <a:pt x="268" y="241"/>
                    <a:pt x="268" y="239"/>
                  </a:cubicBezTo>
                  <a:cubicBezTo>
                    <a:pt x="268" y="237"/>
                    <a:pt x="268" y="234"/>
                    <a:pt x="269" y="232"/>
                  </a:cubicBezTo>
                  <a:cubicBezTo>
                    <a:pt x="269" y="231"/>
                    <a:pt x="272" y="228"/>
                    <a:pt x="273" y="228"/>
                  </a:cubicBezTo>
                  <a:cubicBezTo>
                    <a:pt x="274" y="226"/>
                    <a:pt x="275" y="225"/>
                    <a:pt x="278" y="225"/>
                  </a:cubicBezTo>
                  <a:cubicBezTo>
                    <a:pt x="278" y="225"/>
                    <a:pt x="278" y="224"/>
                    <a:pt x="277" y="224"/>
                  </a:cubicBezTo>
                  <a:cubicBezTo>
                    <a:pt x="274" y="224"/>
                    <a:pt x="271" y="224"/>
                    <a:pt x="270" y="224"/>
                  </a:cubicBezTo>
                  <a:cubicBezTo>
                    <a:pt x="271" y="224"/>
                    <a:pt x="274" y="224"/>
                    <a:pt x="277" y="224"/>
                  </a:cubicBezTo>
                  <a:cubicBezTo>
                    <a:pt x="276" y="221"/>
                    <a:pt x="277" y="218"/>
                    <a:pt x="277" y="215"/>
                  </a:cubicBezTo>
                  <a:cubicBezTo>
                    <a:pt x="277" y="208"/>
                    <a:pt x="275" y="212"/>
                    <a:pt x="271" y="209"/>
                  </a:cubicBezTo>
                  <a:cubicBezTo>
                    <a:pt x="270" y="209"/>
                    <a:pt x="268" y="206"/>
                    <a:pt x="268" y="206"/>
                  </a:cubicBezTo>
                  <a:cubicBezTo>
                    <a:pt x="267" y="204"/>
                    <a:pt x="266" y="205"/>
                    <a:pt x="267" y="203"/>
                  </a:cubicBezTo>
                  <a:cubicBezTo>
                    <a:pt x="269" y="201"/>
                    <a:pt x="274" y="199"/>
                    <a:pt x="276" y="199"/>
                  </a:cubicBezTo>
                  <a:cubicBezTo>
                    <a:pt x="276" y="195"/>
                    <a:pt x="278" y="196"/>
                    <a:pt x="279" y="194"/>
                  </a:cubicBezTo>
                  <a:cubicBezTo>
                    <a:pt x="280" y="192"/>
                    <a:pt x="278" y="190"/>
                    <a:pt x="280" y="188"/>
                  </a:cubicBezTo>
                  <a:cubicBezTo>
                    <a:pt x="283" y="184"/>
                    <a:pt x="289" y="184"/>
                    <a:pt x="291" y="179"/>
                  </a:cubicBezTo>
                  <a:cubicBezTo>
                    <a:pt x="289" y="178"/>
                    <a:pt x="288" y="176"/>
                    <a:pt x="289" y="174"/>
                  </a:cubicBezTo>
                  <a:cubicBezTo>
                    <a:pt x="292" y="173"/>
                    <a:pt x="295" y="173"/>
                    <a:pt x="297" y="171"/>
                  </a:cubicBezTo>
                  <a:cubicBezTo>
                    <a:pt x="295" y="173"/>
                    <a:pt x="297" y="176"/>
                    <a:pt x="298" y="177"/>
                  </a:cubicBezTo>
                  <a:cubicBezTo>
                    <a:pt x="299" y="180"/>
                    <a:pt x="300" y="180"/>
                    <a:pt x="303" y="180"/>
                  </a:cubicBezTo>
                  <a:cubicBezTo>
                    <a:pt x="310" y="180"/>
                    <a:pt x="312" y="174"/>
                    <a:pt x="310" y="168"/>
                  </a:cubicBezTo>
                  <a:cubicBezTo>
                    <a:pt x="309" y="164"/>
                    <a:pt x="309" y="165"/>
                    <a:pt x="312" y="162"/>
                  </a:cubicBezTo>
                  <a:cubicBezTo>
                    <a:pt x="316" y="158"/>
                    <a:pt x="313" y="158"/>
                    <a:pt x="311" y="154"/>
                  </a:cubicBezTo>
                  <a:cubicBezTo>
                    <a:pt x="311" y="155"/>
                    <a:pt x="318" y="142"/>
                    <a:pt x="318" y="142"/>
                  </a:cubicBezTo>
                  <a:cubicBezTo>
                    <a:pt x="320" y="140"/>
                    <a:pt x="322" y="140"/>
                    <a:pt x="324" y="138"/>
                  </a:cubicBezTo>
                  <a:cubicBezTo>
                    <a:pt x="326" y="134"/>
                    <a:pt x="325" y="128"/>
                    <a:pt x="328" y="124"/>
                  </a:cubicBezTo>
                  <a:cubicBezTo>
                    <a:pt x="329" y="124"/>
                    <a:pt x="332" y="123"/>
                    <a:pt x="333" y="123"/>
                  </a:cubicBezTo>
                  <a:cubicBezTo>
                    <a:pt x="333" y="125"/>
                    <a:pt x="332" y="128"/>
                    <a:pt x="333" y="129"/>
                  </a:cubicBezTo>
                  <a:cubicBezTo>
                    <a:pt x="333" y="130"/>
                    <a:pt x="334" y="131"/>
                    <a:pt x="335" y="131"/>
                  </a:cubicBezTo>
                  <a:cubicBezTo>
                    <a:pt x="336" y="130"/>
                    <a:pt x="336" y="130"/>
                    <a:pt x="337" y="129"/>
                  </a:cubicBezTo>
                  <a:cubicBezTo>
                    <a:pt x="338" y="127"/>
                    <a:pt x="341" y="126"/>
                    <a:pt x="341" y="124"/>
                  </a:cubicBezTo>
                  <a:cubicBezTo>
                    <a:pt x="342" y="122"/>
                    <a:pt x="342" y="120"/>
                    <a:pt x="343" y="118"/>
                  </a:cubicBezTo>
                  <a:cubicBezTo>
                    <a:pt x="346" y="110"/>
                    <a:pt x="355" y="108"/>
                    <a:pt x="362" y="104"/>
                  </a:cubicBezTo>
                  <a:cubicBezTo>
                    <a:pt x="364" y="103"/>
                    <a:pt x="366" y="102"/>
                    <a:pt x="368" y="100"/>
                  </a:cubicBezTo>
                  <a:cubicBezTo>
                    <a:pt x="369" y="98"/>
                    <a:pt x="370" y="95"/>
                    <a:pt x="372" y="95"/>
                  </a:cubicBezTo>
                  <a:cubicBezTo>
                    <a:pt x="373" y="93"/>
                    <a:pt x="372" y="91"/>
                    <a:pt x="373" y="90"/>
                  </a:cubicBezTo>
                  <a:cubicBezTo>
                    <a:pt x="375" y="89"/>
                    <a:pt x="378" y="89"/>
                    <a:pt x="380" y="88"/>
                  </a:cubicBezTo>
                  <a:cubicBezTo>
                    <a:pt x="381" y="88"/>
                    <a:pt x="382" y="88"/>
                    <a:pt x="384" y="88"/>
                  </a:cubicBezTo>
                  <a:cubicBezTo>
                    <a:pt x="385" y="87"/>
                    <a:pt x="386" y="86"/>
                    <a:pt x="387" y="85"/>
                  </a:cubicBezTo>
                  <a:cubicBezTo>
                    <a:pt x="388" y="84"/>
                    <a:pt x="390" y="83"/>
                    <a:pt x="391" y="81"/>
                  </a:cubicBezTo>
                  <a:cubicBezTo>
                    <a:pt x="392" y="80"/>
                    <a:pt x="392" y="79"/>
                    <a:pt x="394" y="78"/>
                  </a:cubicBezTo>
                  <a:cubicBezTo>
                    <a:pt x="396" y="78"/>
                    <a:pt x="398" y="78"/>
                    <a:pt x="399" y="78"/>
                  </a:cubicBezTo>
                  <a:cubicBezTo>
                    <a:pt x="400" y="77"/>
                    <a:pt x="402" y="77"/>
                    <a:pt x="403" y="76"/>
                  </a:cubicBezTo>
                  <a:cubicBezTo>
                    <a:pt x="402" y="76"/>
                    <a:pt x="401" y="76"/>
                    <a:pt x="402" y="75"/>
                  </a:cubicBezTo>
                  <a:cubicBezTo>
                    <a:pt x="403" y="75"/>
                    <a:pt x="405" y="72"/>
                    <a:pt x="406" y="71"/>
                  </a:cubicBezTo>
                  <a:cubicBezTo>
                    <a:pt x="407" y="70"/>
                    <a:pt x="411" y="70"/>
                    <a:pt x="411" y="68"/>
                  </a:cubicBezTo>
                  <a:cubicBezTo>
                    <a:pt x="412" y="67"/>
                    <a:pt x="412" y="64"/>
                    <a:pt x="412" y="63"/>
                  </a:cubicBezTo>
                  <a:cubicBezTo>
                    <a:pt x="413" y="59"/>
                    <a:pt x="414" y="59"/>
                    <a:pt x="417" y="59"/>
                  </a:cubicBezTo>
                  <a:cubicBezTo>
                    <a:pt x="418" y="61"/>
                    <a:pt x="425" y="61"/>
                    <a:pt x="428" y="60"/>
                  </a:cubicBezTo>
                  <a:cubicBezTo>
                    <a:pt x="429" y="60"/>
                    <a:pt x="430" y="59"/>
                    <a:pt x="432" y="58"/>
                  </a:cubicBezTo>
                  <a:cubicBezTo>
                    <a:pt x="433" y="58"/>
                    <a:pt x="437" y="58"/>
                    <a:pt x="437" y="56"/>
                  </a:cubicBezTo>
                  <a:cubicBezTo>
                    <a:pt x="442" y="57"/>
                    <a:pt x="447" y="53"/>
                    <a:pt x="448" y="49"/>
                  </a:cubicBezTo>
                  <a:cubicBezTo>
                    <a:pt x="448" y="47"/>
                    <a:pt x="449" y="41"/>
                    <a:pt x="446" y="42"/>
                  </a:cubicBezTo>
                  <a:cubicBezTo>
                    <a:pt x="445" y="42"/>
                    <a:pt x="445" y="44"/>
                    <a:pt x="443" y="45"/>
                  </a:cubicBezTo>
                  <a:cubicBezTo>
                    <a:pt x="442" y="45"/>
                    <a:pt x="441" y="45"/>
                    <a:pt x="439" y="45"/>
                  </a:cubicBezTo>
                  <a:cubicBezTo>
                    <a:pt x="439" y="43"/>
                    <a:pt x="438" y="41"/>
                    <a:pt x="437" y="40"/>
                  </a:cubicBezTo>
                  <a:cubicBezTo>
                    <a:pt x="436" y="38"/>
                    <a:pt x="437" y="36"/>
                    <a:pt x="437" y="33"/>
                  </a:cubicBezTo>
                  <a:cubicBezTo>
                    <a:pt x="431" y="31"/>
                    <a:pt x="431" y="26"/>
                    <a:pt x="431" y="20"/>
                  </a:cubicBezTo>
                  <a:cubicBezTo>
                    <a:pt x="431" y="18"/>
                    <a:pt x="431" y="14"/>
                    <a:pt x="432" y="13"/>
                  </a:cubicBezTo>
                  <a:cubicBezTo>
                    <a:pt x="433" y="12"/>
                    <a:pt x="434" y="11"/>
                    <a:pt x="435" y="11"/>
                  </a:cubicBezTo>
                  <a:cubicBezTo>
                    <a:pt x="436" y="10"/>
                    <a:pt x="437" y="9"/>
                    <a:pt x="438" y="8"/>
                  </a:cubicBezTo>
                  <a:cubicBezTo>
                    <a:pt x="439" y="6"/>
                    <a:pt x="441" y="4"/>
                    <a:pt x="441" y="3"/>
                  </a:cubicBezTo>
                  <a:cubicBezTo>
                    <a:pt x="439" y="0"/>
                    <a:pt x="432" y="2"/>
                    <a:pt x="429" y="2"/>
                  </a:cubicBezTo>
                  <a:cubicBezTo>
                    <a:pt x="427" y="2"/>
                    <a:pt x="425" y="3"/>
                    <a:pt x="423" y="3"/>
                  </a:cubicBezTo>
                  <a:cubicBezTo>
                    <a:pt x="420" y="3"/>
                    <a:pt x="419" y="2"/>
                    <a:pt x="417" y="5"/>
                  </a:cubicBezTo>
                  <a:cubicBezTo>
                    <a:pt x="415" y="7"/>
                    <a:pt x="415" y="7"/>
                    <a:pt x="412" y="7"/>
                  </a:cubicBezTo>
                  <a:cubicBezTo>
                    <a:pt x="410" y="7"/>
                    <a:pt x="409" y="9"/>
                    <a:pt x="407" y="10"/>
                  </a:cubicBezTo>
                  <a:cubicBezTo>
                    <a:pt x="406" y="11"/>
                    <a:pt x="403" y="11"/>
                    <a:pt x="401" y="11"/>
                  </a:cubicBezTo>
                  <a:cubicBezTo>
                    <a:pt x="400" y="12"/>
                    <a:pt x="397" y="12"/>
                    <a:pt x="395" y="12"/>
                  </a:cubicBezTo>
                  <a:cubicBezTo>
                    <a:pt x="394" y="13"/>
                    <a:pt x="395" y="14"/>
                    <a:pt x="394" y="14"/>
                  </a:cubicBezTo>
                  <a:cubicBezTo>
                    <a:pt x="393" y="15"/>
                    <a:pt x="392" y="14"/>
                    <a:pt x="391" y="14"/>
                  </a:cubicBezTo>
                  <a:cubicBezTo>
                    <a:pt x="390" y="15"/>
                    <a:pt x="390" y="16"/>
                    <a:pt x="389" y="17"/>
                  </a:cubicBezTo>
                  <a:cubicBezTo>
                    <a:pt x="388" y="18"/>
                    <a:pt x="388" y="18"/>
                    <a:pt x="386" y="18"/>
                  </a:cubicBezTo>
                  <a:cubicBezTo>
                    <a:pt x="386" y="18"/>
                    <a:pt x="384" y="18"/>
                    <a:pt x="384" y="18"/>
                  </a:cubicBezTo>
                  <a:cubicBezTo>
                    <a:pt x="383" y="19"/>
                    <a:pt x="382" y="20"/>
                    <a:pt x="381" y="20"/>
                  </a:cubicBezTo>
                  <a:cubicBezTo>
                    <a:pt x="379" y="21"/>
                    <a:pt x="377" y="20"/>
                    <a:pt x="375" y="22"/>
                  </a:cubicBezTo>
                  <a:cubicBezTo>
                    <a:pt x="374" y="23"/>
                    <a:pt x="374" y="23"/>
                    <a:pt x="373" y="23"/>
                  </a:cubicBezTo>
                  <a:cubicBezTo>
                    <a:pt x="372" y="24"/>
                    <a:pt x="371" y="24"/>
                    <a:pt x="370" y="25"/>
                  </a:cubicBezTo>
                  <a:cubicBezTo>
                    <a:pt x="370" y="25"/>
                    <a:pt x="368" y="25"/>
                    <a:pt x="367" y="26"/>
                  </a:cubicBezTo>
                  <a:cubicBezTo>
                    <a:pt x="366" y="26"/>
                    <a:pt x="366" y="26"/>
                    <a:pt x="365" y="27"/>
                  </a:cubicBezTo>
                  <a:cubicBezTo>
                    <a:pt x="365" y="27"/>
                    <a:pt x="365" y="27"/>
                    <a:pt x="365" y="28"/>
                  </a:cubicBezTo>
                  <a:cubicBezTo>
                    <a:pt x="364" y="27"/>
                    <a:pt x="364" y="28"/>
                    <a:pt x="364" y="28"/>
                  </a:cubicBezTo>
                  <a:cubicBezTo>
                    <a:pt x="363" y="28"/>
                    <a:pt x="362" y="28"/>
                    <a:pt x="362" y="29"/>
                  </a:cubicBezTo>
                  <a:cubicBezTo>
                    <a:pt x="360" y="29"/>
                    <a:pt x="360" y="30"/>
                    <a:pt x="359" y="31"/>
                  </a:cubicBezTo>
                  <a:cubicBezTo>
                    <a:pt x="357" y="33"/>
                    <a:pt x="355" y="33"/>
                    <a:pt x="353" y="34"/>
                  </a:cubicBezTo>
                  <a:cubicBezTo>
                    <a:pt x="352" y="35"/>
                    <a:pt x="349" y="36"/>
                    <a:pt x="347" y="38"/>
                  </a:cubicBezTo>
                  <a:cubicBezTo>
                    <a:pt x="345" y="39"/>
                    <a:pt x="344" y="38"/>
                    <a:pt x="341" y="39"/>
                  </a:cubicBezTo>
                  <a:cubicBezTo>
                    <a:pt x="341" y="41"/>
                    <a:pt x="338" y="40"/>
                    <a:pt x="336" y="41"/>
                  </a:cubicBezTo>
                  <a:cubicBezTo>
                    <a:pt x="334" y="41"/>
                    <a:pt x="333" y="43"/>
                    <a:pt x="331" y="43"/>
                  </a:cubicBezTo>
                  <a:cubicBezTo>
                    <a:pt x="329" y="43"/>
                    <a:pt x="327" y="41"/>
                    <a:pt x="325" y="40"/>
                  </a:cubicBezTo>
                  <a:cubicBezTo>
                    <a:pt x="324" y="39"/>
                    <a:pt x="321" y="38"/>
                    <a:pt x="319" y="38"/>
                  </a:cubicBezTo>
                  <a:cubicBezTo>
                    <a:pt x="319" y="39"/>
                    <a:pt x="318" y="40"/>
                    <a:pt x="318" y="41"/>
                  </a:cubicBezTo>
                  <a:cubicBezTo>
                    <a:pt x="319" y="42"/>
                    <a:pt x="319" y="42"/>
                    <a:pt x="320" y="42"/>
                  </a:cubicBezTo>
                  <a:cubicBezTo>
                    <a:pt x="322" y="44"/>
                    <a:pt x="322" y="49"/>
                    <a:pt x="322" y="51"/>
                  </a:cubicBezTo>
                  <a:cubicBezTo>
                    <a:pt x="321" y="52"/>
                    <a:pt x="321" y="52"/>
                    <a:pt x="321" y="52"/>
                  </a:cubicBezTo>
                  <a:cubicBezTo>
                    <a:pt x="319" y="52"/>
                    <a:pt x="318" y="54"/>
                    <a:pt x="317" y="56"/>
                  </a:cubicBezTo>
                  <a:cubicBezTo>
                    <a:pt x="316" y="57"/>
                    <a:pt x="315" y="58"/>
                    <a:pt x="313" y="59"/>
                  </a:cubicBezTo>
                  <a:cubicBezTo>
                    <a:pt x="312" y="60"/>
                    <a:pt x="311" y="61"/>
                    <a:pt x="309" y="63"/>
                  </a:cubicBezTo>
                  <a:cubicBezTo>
                    <a:pt x="309" y="63"/>
                    <a:pt x="308" y="64"/>
                    <a:pt x="308" y="64"/>
                  </a:cubicBezTo>
                  <a:cubicBezTo>
                    <a:pt x="307" y="65"/>
                    <a:pt x="306" y="66"/>
                    <a:pt x="306" y="66"/>
                  </a:cubicBezTo>
                  <a:cubicBezTo>
                    <a:pt x="303" y="69"/>
                    <a:pt x="301" y="71"/>
                    <a:pt x="299" y="74"/>
                  </a:cubicBezTo>
                  <a:cubicBezTo>
                    <a:pt x="298" y="75"/>
                    <a:pt x="297" y="77"/>
                    <a:pt x="297" y="79"/>
                  </a:cubicBezTo>
                  <a:cubicBezTo>
                    <a:pt x="297" y="81"/>
                    <a:pt x="298" y="82"/>
                    <a:pt x="298" y="84"/>
                  </a:cubicBezTo>
                  <a:cubicBezTo>
                    <a:pt x="295" y="84"/>
                    <a:pt x="294" y="84"/>
                    <a:pt x="293" y="86"/>
                  </a:cubicBezTo>
                  <a:cubicBezTo>
                    <a:pt x="292" y="87"/>
                    <a:pt x="291" y="89"/>
                    <a:pt x="290" y="90"/>
                  </a:cubicBezTo>
                  <a:cubicBezTo>
                    <a:pt x="289" y="92"/>
                    <a:pt x="287" y="93"/>
                    <a:pt x="285" y="93"/>
                  </a:cubicBezTo>
                  <a:cubicBezTo>
                    <a:pt x="283" y="94"/>
                    <a:pt x="281" y="93"/>
                    <a:pt x="278" y="93"/>
                  </a:cubicBezTo>
                  <a:cubicBezTo>
                    <a:pt x="277" y="93"/>
                    <a:pt x="276" y="93"/>
                    <a:pt x="275" y="94"/>
                  </a:cubicBezTo>
                  <a:cubicBezTo>
                    <a:pt x="274" y="94"/>
                    <a:pt x="274" y="95"/>
                    <a:pt x="273" y="95"/>
                  </a:cubicBezTo>
                  <a:cubicBezTo>
                    <a:pt x="271" y="96"/>
                    <a:pt x="269" y="96"/>
                    <a:pt x="267" y="96"/>
                  </a:cubicBezTo>
                  <a:cubicBezTo>
                    <a:pt x="262" y="95"/>
                    <a:pt x="258" y="95"/>
                    <a:pt x="255" y="98"/>
                  </a:cubicBezTo>
                  <a:cubicBezTo>
                    <a:pt x="253" y="100"/>
                    <a:pt x="250" y="100"/>
                    <a:pt x="248" y="100"/>
                  </a:cubicBezTo>
                  <a:cubicBezTo>
                    <a:pt x="244" y="100"/>
                    <a:pt x="242" y="101"/>
                    <a:pt x="238" y="99"/>
                  </a:cubicBezTo>
                  <a:cubicBezTo>
                    <a:pt x="236" y="98"/>
                    <a:pt x="234" y="97"/>
                    <a:pt x="231" y="96"/>
                  </a:cubicBezTo>
                  <a:cubicBezTo>
                    <a:pt x="227" y="95"/>
                    <a:pt x="223" y="94"/>
                    <a:pt x="219" y="94"/>
                  </a:cubicBezTo>
                  <a:cubicBezTo>
                    <a:pt x="216" y="94"/>
                    <a:pt x="216" y="96"/>
                    <a:pt x="214" y="97"/>
                  </a:cubicBezTo>
                  <a:cubicBezTo>
                    <a:pt x="213" y="97"/>
                    <a:pt x="212" y="97"/>
                    <a:pt x="211" y="97"/>
                  </a:cubicBezTo>
                  <a:cubicBezTo>
                    <a:pt x="210" y="97"/>
                    <a:pt x="209" y="98"/>
                    <a:pt x="208" y="99"/>
                  </a:cubicBezTo>
                  <a:cubicBezTo>
                    <a:pt x="205" y="100"/>
                    <a:pt x="203" y="102"/>
                    <a:pt x="200" y="102"/>
                  </a:cubicBezTo>
                  <a:cubicBezTo>
                    <a:pt x="198" y="102"/>
                    <a:pt x="196" y="102"/>
                    <a:pt x="194" y="103"/>
                  </a:cubicBezTo>
                  <a:cubicBezTo>
                    <a:pt x="192" y="104"/>
                    <a:pt x="191" y="105"/>
                    <a:pt x="189" y="105"/>
                  </a:cubicBezTo>
                  <a:cubicBezTo>
                    <a:pt x="188" y="105"/>
                    <a:pt x="186" y="105"/>
                    <a:pt x="185" y="106"/>
                  </a:cubicBezTo>
                  <a:cubicBezTo>
                    <a:pt x="183" y="106"/>
                    <a:pt x="181" y="106"/>
                    <a:pt x="179" y="107"/>
                  </a:cubicBezTo>
                  <a:cubicBezTo>
                    <a:pt x="176" y="108"/>
                    <a:pt x="173" y="108"/>
                    <a:pt x="170" y="107"/>
                  </a:cubicBezTo>
                  <a:cubicBezTo>
                    <a:pt x="169" y="107"/>
                    <a:pt x="167" y="106"/>
                    <a:pt x="166" y="105"/>
                  </a:cubicBezTo>
                  <a:cubicBezTo>
                    <a:pt x="166" y="105"/>
                    <a:pt x="165" y="105"/>
                    <a:pt x="165" y="105"/>
                  </a:cubicBezTo>
                  <a:cubicBezTo>
                    <a:pt x="163" y="106"/>
                    <a:pt x="164" y="106"/>
                    <a:pt x="164" y="108"/>
                  </a:cubicBezTo>
                  <a:cubicBezTo>
                    <a:pt x="164" y="110"/>
                    <a:pt x="165" y="112"/>
                    <a:pt x="162" y="114"/>
                  </a:cubicBezTo>
                  <a:cubicBezTo>
                    <a:pt x="162" y="111"/>
                    <a:pt x="162" y="109"/>
                    <a:pt x="160" y="108"/>
                  </a:cubicBezTo>
                  <a:cubicBezTo>
                    <a:pt x="156" y="107"/>
                    <a:pt x="156" y="110"/>
                    <a:pt x="155" y="111"/>
                  </a:cubicBezTo>
                  <a:cubicBezTo>
                    <a:pt x="152" y="114"/>
                    <a:pt x="148" y="112"/>
                    <a:pt x="145" y="112"/>
                  </a:cubicBezTo>
                  <a:cubicBezTo>
                    <a:pt x="141" y="113"/>
                    <a:pt x="139" y="116"/>
                    <a:pt x="136" y="115"/>
                  </a:cubicBezTo>
                  <a:cubicBezTo>
                    <a:pt x="136" y="113"/>
                    <a:pt x="136" y="112"/>
                    <a:pt x="136" y="110"/>
                  </a:cubicBezTo>
                  <a:cubicBezTo>
                    <a:pt x="134" y="110"/>
                    <a:pt x="133" y="109"/>
                    <a:pt x="132" y="110"/>
                  </a:cubicBezTo>
                  <a:cubicBezTo>
                    <a:pt x="131" y="110"/>
                    <a:pt x="129" y="110"/>
                    <a:pt x="129" y="111"/>
                  </a:cubicBezTo>
                  <a:cubicBezTo>
                    <a:pt x="126" y="112"/>
                    <a:pt x="125" y="113"/>
                    <a:pt x="125" y="115"/>
                  </a:cubicBezTo>
                  <a:cubicBezTo>
                    <a:pt x="122" y="117"/>
                    <a:pt x="116" y="117"/>
                    <a:pt x="112" y="116"/>
                  </a:cubicBezTo>
                  <a:cubicBezTo>
                    <a:pt x="110" y="116"/>
                    <a:pt x="108" y="114"/>
                    <a:pt x="105" y="115"/>
                  </a:cubicBezTo>
                  <a:cubicBezTo>
                    <a:pt x="102" y="116"/>
                    <a:pt x="101" y="118"/>
                    <a:pt x="98" y="117"/>
                  </a:cubicBezTo>
                  <a:cubicBezTo>
                    <a:pt x="94" y="117"/>
                    <a:pt x="91" y="116"/>
                    <a:pt x="87" y="116"/>
                  </a:cubicBezTo>
                  <a:cubicBezTo>
                    <a:pt x="83" y="116"/>
                    <a:pt x="79" y="116"/>
                    <a:pt x="75" y="115"/>
                  </a:cubicBezTo>
                  <a:cubicBezTo>
                    <a:pt x="73" y="114"/>
                    <a:pt x="69" y="111"/>
                    <a:pt x="67" y="110"/>
                  </a:cubicBezTo>
                  <a:cubicBezTo>
                    <a:pt x="64" y="108"/>
                    <a:pt x="62" y="106"/>
                    <a:pt x="59" y="106"/>
                  </a:cubicBezTo>
                  <a:cubicBezTo>
                    <a:pt x="56" y="106"/>
                    <a:pt x="51" y="106"/>
                    <a:pt x="47" y="106"/>
                  </a:cubicBezTo>
                  <a:cubicBezTo>
                    <a:pt x="47" y="110"/>
                    <a:pt x="47" y="113"/>
                    <a:pt x="43" y="114"/>
                  </a:cubicBezTo>
                  <a:cubicBezTo>
                    <a:pt x="39" y="115"/>
                    <a:pt x="36" y="116"/>
                    <a:pt x="33" y="117"/>
                  </a:cubicBezTo>
                  <a:cubicBezTo>
                    <a:pt x="30" y="118"/>
                    <a:pt x="27" y="118"/>
                    <a:pt x="24" y="119"/>
                  </a:cubicBezTo>
                  <a:cubicBezTo>
                    <a:pt x="22" y="119"/>
                    <a:pt x="19" y="120"/>
                    <a:pt x="17" y="121"/>
                  </a:cubicBezTo>
                  <a:cubicBezTo>
                    <a:pt x="16" y="125"/>
                    <a:pt x="15" y="127"/>
                    <a:pt x="14" y="130"/>
                  </a:cubicBezTo>
                  <a:cubicBezTo>
                    <a:pt x="13" y="133"/>
                    <a:pt x="11" y="139"/>
                    <a:pt x="12" y="143"/>
                  </a:cubicBezTo>
                  <a:cubicBezTo>
                    <a:pt x="13" y="145"/>
                    <a:pt x="14" y="147"/>
                    <a:pt x="17" y="146"/>
                  </a:cubicBezTo>
                  <a:cubicBezTo>
                    <a:pt x="16" y="148"/>
                    <a:pt x="15" y="150"/>
                    <a:pt x="14" y="152"/>
                  </a:cubicBezTo>
                  <a:cubicBezTo>
                    <a:pt x="12" y="154"/>
                    <a:pt x="10" y="155"/>
                    <a:pt x="8" y="157"/>
                  </a:cubicBezTo>
                  <a:cubicBezTo>
                    <a:pt x="7" y="159"/>
                    <a:pt x="6" y="160"/>
                    <a:pt x="5" y="161"/>
                  </a:cubicBezTo>
                  <a:cubicBezTo>
                    <a:pt x="2" y="163"/>
                    <a:pt x="1" y="165"/>
                    <a:pt x="0" y="167"/>
                  </a:cubicBezTo>
                  <a:cubicBezTo>
                    <a:pt x="0" y="167"/>
                    <a:pt x="1" y="167"/>
                    <a:pt x="1" y="166"/>
                  </a:cubicBezTo>
                  <a:cubicBezTo>
                    <a:pt x="2" y="165"/>
                    <a:pt x="3" y="164"/>
                    <a:pt x="4" y="163"/>
                  </a:cubicBezTo>
                  <a:cubicBezTo>
                    <a:pt x="15" y="158"/>
                    <a:pt x="9" y="178"/>
                    <a:pt x="15" y="181"/>
                  </a:cubicBezTo>
                  <a:cubicBezTo>
                    <a:pt x="16" y="185"/>
                    <a:pt x="14" y="188"/>
                    <a:pt x="14" y="192"/>
                  </a:cubicBezTo>
                  <a:cubicBezTo>
                    <a:pt x="14" y="195"/>
                    <a:pt x="15" y="199"/>
                    <a:pt x="15" y="203"/>
                  </a:cubicBezTo>
                  <a:cubicBezTo>
                    <a:pt x="15" y="207"/>
                    <a:pt x="14" y="212"/>
                    <a:pt x="14" y="216"/>
                  </a:cubicBezTo>
                  <a:cubicBezTo>
                    <a:pt x="18" y="217"/>
                    <a:pt x="21" y="217"/>
                    <a:pt x="22" y="216"/>
                  </a:cubicBezTo>
                  <a:cubicBezTo>
                    <a:pt x="25" y="214"/>
                    <a:pt x="22" y="206"/>
                    <a:pt x="21" y="204"/>
                  </a:cubicBezTo>
                  <a:cubicBezTo>
                    <a:pt x="20" y="204"/>
                    <a:pt x="19" y="203"/>
                    <a:pt x="19" y="203"/>
                  </a:cubicBezTo>
                  <a:cubicBezTo>
                    <a:pt x="19" y="202"/>
                    <a:pt x="19" y="200"/>
                    <a:pt x="19" y="198"/>
                  </a:cubicBezTo>
                  <a:cubicBezTo>
                    <a:pt x="22" y="198"/>
                    <a:pt x="23" y="195"/>
                    <a:pt x="25" y="192"/>
                  </a:cubicBezTo>
                  <a:cubicBezTo>
                    <a:pt x="27" y="190"/>
                    <a:pt x="26" y="191"/>
                    <a:pt x="29" y="190"/>
                  </a:cubicBezTo>
                  <a:cubicBezTo>
                    <a:pt x="33" y="190"/>
                    <a:pt x="46" y="192"/>
                    <a:pt x="46" y="186"/>
                  </a:cubicBezTo>
                  <a:cubicBezTo>
                    <a:pt x="50" y="186"/>
                    <a:pt x="52" y="186"/>
                    <a:pt x="55" y="185"/>
                  </a:cubicBezTo>
                  <a:cubicBezTo>
                    <a:pt x="58" y="184"/>
                    <a:pt x="60" y="184"/>
                    <a:pt x="63" y="185"/>
                  </a:cubicBezTo>
                  <a:cubicBezTo>
                    <a:pt x="65" y="186"/>
                    <a:pt x="66" y="187"/>
                    <a:pt x="69" y="187"/>
                  </a:cubicBezTo>
                  <a:cubicBezTo>
                    <a:pt x="72" y="188"/>
                    <a:pt x="76" y="188"/>
                    <a:pt x="79" y="188"/>
                  </a:cubicBezTo>
                  <a:cubicBezTo>
                    <a:pt x="82" y="188"/>
                    <a:pt x="84" y="187"/>
                    <a:pt x="87" y="187"/>
                  </a:cubicBezTo>
                  <a:cubicBezTo>
                    <a:pt x="90" y="187"/>
                    <a:pt x="92" y="188"/>
                    <a:pt x="95" y="189"/>
                  </a:cubicBezTo>
                  <a:cubicBezTo>
                    <a:pt x="98" y="190"/>
                    <a:pt x="101" y="188"/>
                    <a:pt x="103" y="191"/>
                  </a:cubicBezTo>
                  <a:cubicBezTo>
                    <a:pt x="105" y="193"/>
                    <a:pt x="104" y="196"/>
                    <a:pt x="107" y="197"/>
                  </a:cubicBezTo>
                  <a:cubicBezTo>
                    <a:pt x="110" y="197"/>
                    <a:pt x="109" y="194"/>
                    <a:pt x="110" y="193"/>
                  </a:cubicBezTo>
                  <a:cubicBezTo>
                    <a:pt x="112" y="192"/>
                    <a:pt x="113" y="192"/>
                    <a:pt x="116" y="192"/>
                  </a:cubicBezTo>
                  <a:cubicBezTo>
                    <a:pt x="116" y="195"/>
                    <a:pt x="115" y="198"/>
                    <a:pt x="115" y="200"/>
                  </a:cubicBezTo>
                  <a:cubicBezTo>
                    <a:pt x="116" y="203"/>
                    <a:pt x="118" y="203"/>
                    <a:pt x="122" y="203"/>
                  </a:cubicBezTo>
                  <a:cubicBezTo>
                    <a:pt x="122" y="201"/>
                    <a:pt x="122" y="199"/>
                    <a:pt x="124" y="198"/>
                  </a:cubicBezTo>
                  <a:cubicBezTo>
                    <a:pt x="125" y="197"/>
                    <a:pt x="126" y="198"/>
                    <a:pt x="128" y="197"/>
                  </a:cubicBezTo>
                  <a:cubicBezTo>
                    <a:pt x="129" y="191"/>
                    <a:pt x="133" y="193"/>
                    <a:pt x="137" y="192"/>
                  </a:cubicBezTo>
                  <a:cubicBezTo>
                    <a:pt x="143" y="191"/>
                    <a:pt x="137" y="190"/>
                    <a:pt x="137" y="186"/>
                  </a:cubicBezTo>
                  <a:cubicBezTo>
                    <a:pt x="138" y="183"/>
                    <a:pt x="142" y="183"/>
                    <a:pt x="143" y="180"/>
                  </a:cubicBezTo>
                  <a:cubicBezTo>
                    <a:pt x="145" y="180"/>
                    <a:pt x="147" y="179"/>
                    <a:pt x="149" y="181"/>
                  </a:cubicBezTo>
                  <a:cubicBezTo>
                    <a:pt x="151" y="183"/>
                    <a:pt x="150" y="187"/>
                    <a:pt x="153" y="188"/>
                  </a:cubicBezTo>
                  <a:cubicBezTo>
                    <a:pt x="153" y="185"/>
                    <a:pt x="155" y="184"/>
                    <a:pt x="156" y="182"/>
                  </a:cubicBezTo>
                  <a:cubicBezTo>
                    <a:pt x="157" y="179"/>
                    <a:pt x="155" y="176"/>
                    <a:pt x="158" y="174"/>
                  </a:cubicBezTo>
                  <a:cubicBezTo>
                    <a:pt x="163" y="172"/>
                    <a:pt x="170" y="181"/>
                    <a:pt x="174" y="175"/>
                  </a:cubicBezTo>
                  <a:cubicBezTo>
                    <a:pt x="177" y="175"/>
                    <a:pt x="180" y="175"/>
                    <a:pt x="182" y="175"/>
                  </a:cubicBezTo>
                  <a:cubicBezTo>
                    <a:pt x="186" y="175"/>
                    <a:pt x="189" y="174"/>
                    <a:pt x="192" y="174"/>
                  </a:cubicBezTo>
                  <a:cubicBezTo>
                    <a:pt x="193" y="177"/>
                    <a:pt x="189" y="177"/>
                    <a:pt x="188" y="178"/>
                  </a:cubicBezTo>
                  <a:cubicBezTo>
                    <a:pt x="186" y="178"/>
                    <a:pt x="184" y="181"/>
                    <a:pt x="184" y="183"/>
                  </a:cubicBezTo>
                  <a:cubicBezTo>
                    <a:pt x="189" y="184"/>
                    <a:pt x="188" y="187"/>
                    <a:pt x="187" y="191"/>
                  </a:cubicBezTo>
                  <a:cubicBezTo>
                    <a:pt x="187" y="194"/>
                    <a:pt x="186" y="198"/>
                    <a:pt x="186" y="201"/>
                  </a:cubicBezTo>
                  <a:cubicBezTo>
                    <a:pt x="190" y="202"/>
                    <a:pt x="192" y="199"/>
                    <a:pt x="196" y="198"/>
                  </a:cubicBezTo>
                  <a:cubicBezTo>
                    <a:pt x="198" y="198"/>
                    <a:pt x="203" y="196"/>
                    <a:pt x="206" y="197"/>
                  </a:cubicBezTo>
                  <a:cubicBezTo>
                    <a:pt x="210" y="198"/>
                    <a:pt x="209" y="202"/>
                    <a:pt x="213" y="204"/>
                  </a:cubicBezTo>
                  <a:cubicBezTo>
                    <a:pt x="215" y="205"/>
                    <a:pt x="219" y="206"/>
                    <a:pt x="222" y="205"/>
                  </a:cubicBezTo>
                  <a:cubicBezTo>
                    <a:pt x="219" y="206"/>
                    <a:pt x="218" y="215"/>
                    <a:pt x="219" y="217"/>
                  </a:cubicBezTo>
                  <a:cubicBezTo>
                    <a:pt x="220" y="222"/>
                    <a:pt x="228" y="222"/>
                    <a:pt x="230" y="226"/>
                  </a:cubicBezTo>
                  <a:cubicBezTo>
                    <a:pt x="232" y="228"/>
                    <a:pt x="232" y="232"/>
                    <a:pt x="231" y="235"/>
                  </a:cubicBezTo>
                  <a:cubicBezTo>
                    <a:pt x="229" y="235"/>
                    <a:pt x="227" y="236"/>
                    <a:pt x="226" y="236"/>
                  </a:cubicBezTo>
                  <a:cubicBezTo>
                    <a:pt x="223" y="239"/>
                    <a:pt x="220" y="243"/>
                    <a:pt x="217" y="245"/>
                  </a:cubicBezTo>
                  <a:cubicBezTo>
                    <a:pt x="214" y="247"/>
                    <a:pt x="210" y="247"/>
                    <a:pt x="208" y="248"/>
                  </a:cubicBezTo>
                  <a:cubicBezTo>
                    <a:pt x="210" y="250"/>
                    <a:pt x="209" y="254"/>
                    <a:pt x="209" y="257"/>
                  </a:cubicBezTo>
                  <a:cubicBezTo>
                    <a:pt x="211" y="257"/>
                    <a:pt x="214" y="257"/>
                    <a:pt x="215" y="258"/>
                  </a:cubicBezTo>
                  <a:cubicBezTo>
                    <a:pt x="216" y="259"/>
                    <a:pt x="217" y="264"/>
                    <a:pt x="216" y="265"/>
                  </a:cubicBezTo>
                  <a:cubicBezTo>
                    <a:pt x="212" y="270"/>
                    <a:pt x="203" y="261"/>
                    <a:pt x="198" y="261"/>
                  </a:cubicBezTo>
                  <a:cubicBezTo>
                    <a:pt x="196" y="266"/>
                    <a:pt x="199" y="266"/>
                    <a:pt x="201" y="270"/>
                  </a:cubicBezTo>
                  <a:cubicBezTo>
                    <a:pt x="203" y="275"/>
                    <a:pt x="199" y="276"/>
                    <a:pt x="197" y="278"/>
                  </a:cubicBezTo>
                  <a:cubicBezTo>
                    <a:pt x="196" y="281"/>
                    <a:pt x="196" y="283"/>
                    <a:pt x="196" y="285"/>
                  </a:cubicBezTo>
                  <a:cubicBezTo>
                    <a:pt x="195" y="289"/>
                    <a:pt x="195" y="289"/>
                    <a:pt x="193" y="292"/>
                  </a:cubicBezTo>
                  <a:cubicBezTo>
                    <a:pt x="192" y="293"/>
                    <a:pt x="191" y="294"/>
                    <a:pt x="190" y="295"/>
                  </a:cubicBezTo>
                  <a:cubicBezTo>
                    <a:pt x="190" y="296"/>
                    <a:pt x="190" y="297"/>
                    <a:pt x="189" y="298"/>
                  </a:cubicBezTo>
                  <a:cubicBezTo>
                    <a:pt x="189" y="299"/>
                    <a:pt x="188" y="298"/>
                    <a:pt x="187" y="298"/>
                  </a:cubicBezTo>
                  <a:cubicBezTo>
                    <a:pt x="187" y="299"/>
                    <a:pt x="187" y="299"/>
                    <a:pt x="187" y="299"/>
                  </a:cubicBezTo>
                  <a:cubicBezTo>
                    <a:pt x="189" y="302"/>
                    <a:pt x="190" y="307"/>
                    <a:pt x="189" y="31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46" name="Freeform 39"/>
            <p:cNvSpPr>
              <a:spLocks/>
            </p:cNvSpPr>
            <p:nvPr/>
          </p:nvSpPr>
          <p:spPr bwMode="auto">
            <a:xfrm>
              <a:off x="6635751" y="-511175"/>
              <a:ext cx="15875" cy="12700"/>
            </a:xfrm>
            <a:custGeom>
              <a:avLst/>
              <a:gdLst>
                <a:gd name="T0" fmla="*/ 2 w 7"/>
                <a:gd name="T1" fmla="*/ 6 h 6"/>
                <a:gd name="T2" fmla="*/ 4 w 7"/>
                <a:gd name="T3" fmla="*/ 2 h 6"/>
                <a:gd name="T4" fmla="*/ 7 w 7"/>
                <a:gd name="T5" fmla="*/ 2 h 6"/>
                <a:gd name="T6" fmla="*/ 7 w 7"/>
                <a:gd name="T7" fmla="*/ 1 h 6"/>
                <a:gd name="T8" fmla="*/ 5 w 7"/>
                <a:gd name="T9" fmla="*/ 0 h 6"/>
                <a:gd name="T10" fmla="*/ 4 w 7"/>
                <a:gd name="T11" fmla="*/ 0 h 6"/>
                <a:gd name="T12" fmla="*/ 1 w 7"/>
                <a:gd name="T13" fmla="*/ 3 h 6"/>
                <a:gd name="T14" fmla="*/ 0 w 7"/>
                <a:gd name="T15" fmla="*/ 6 h 6"/>
                <a:gd name="T16" fmla="*/ 2 w 7"/>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2" y="6"/>
                  </a:moveTo>
                  <a:cubicBezTo>
                    <a:pt x="3" y="4"/>
                    <a:pt x="3" y="3"/>
                    <a:pt x="4" y="2"/>
                  </a:cubicBezTo>
                  <a:cubicBezTo>
                    <a:pt x="5" y="2"/>
                    <a:pt x="6" y="2"/>
                    <a:pt x="7" y="2"/>
                  </a:cubicBezTo>
                  <a:cubicBezTo>
                    <a:pt x="7" y="2"/>
                    <a:pt x="7" y="2"/>
                    <a:pt x="7" y="1"/>
                  </a:cubicBezTo>
                  <a:cubicBezTo>
                    <a:pt x="6" y="1"/>
                    <a:pt x="6" y="0"/>
                    <a:pt x="5" y="0"/>
                  </a:cubicBezTo>
                  <a:cubicBezTo>
                    <a:pt x="5" y="0"/>
                    <a:pt x="5" y="0"/>
                    <a:pt x="4" y="0"/>
                  </a:cubicBezTo>
                  <a:cubicBezTo>
                    <a:pt x="4" y="1"/>
                    <a:pt x="2" y="1"/>
                    <a:pt x="1" y="3"/>
                  </a:cubicBezTo>
                  <a:cubicBezTo>
                    <a:pt x="0" y="3"/>
                    <a:pt x="0" y="5"/>
                    <a:pt x="0" y="6"/>
                  </a:cubicBezTo>
                  <a:cubicBezTo>
                    <a:pt x="1" y="6"/>
                    <a:pt x="2" y="6"/>
                    <a:pt x="2" y="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47" name="Freeform 40"/>
            <p:cNvSpPr>
              <a:spLocks/>
            </p:cNvSpPr>
            <p:nvPr/>
          </p:nvSpPr>
          <p:spPr bwMode="auto">
            <a:xfrm>
              <a:off x="7418388" y="-2428875"/>
              <a:ext cx="30163" cy="49213"/>
            </a:xfrm>
            <a:custGeom>
              <a:avLst/>
              <a:gdLst>
                <a:gd name="T0" fmla="*/ 13 w 13"/>
                <a:gd name="T1" fmla="*/ 6 h 21"/>
                <a:gd name="T2" fmla="*/ 11 w 13"/>
                <a:gd name="T3" fmla="*/ 2 h 21"/>
                <a:gd name="T4" fmla="*/ 8 w 13"/>
                <a:gd name="T5" fmla="*/ 1 h 21"/>
                <a:gd name="T6" fmla="*/ 0 w 13"/>
                <a:gd name="T7" fmla="*/ 12 h 21"/>
                <a:gd name="T8" fmla="*/ 2 w 13"/>
                <a:gd name="T9" fmla="*/ 14 h 21"/>
                <a:gd name="T10" fmla="*/ 2 w 13"/>
                <a:gd name="T11" fmla="*/ 18 h 21"/>
                <a:gd name="T12" fmla="*/ 4 w 13"/>
                <a:gd name="T13" fmla="*/ 21 h 21"/>
                <a:gd name="T14" fmla="*/ 6 w 13"/>
                <a:gd name="T15" fmla="*/ 21 h 21"/>
                <a:gd name="T16" fmla="*/ 7 w 13"/>
                <a:gd name="T17" fmla="*/ 18 h 21"/>
                <a:gd name="T18" fmla="*/ 7 w 13"/>
                <a:gd name="T19" fmla="*/ 20 h 21"/>
                <a:gd name="T20" fmla="*/ 13 w 13"/>
                <a:gd name="T21"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21">
                  <a:moveTo>
                    <a:pt x="13" y="6"/>
                  </a:moveTo>
                  <a:cubicBezTo>
                    <a:pt x="12" y="5"/>
                    <a:pt x="12" y="4"/>
                    <a:pt x="11" y="2"/>
                  </a:cubicBezTo>
                  <a:cubicBezTo>
                    <a:pt x="9" y="1"/>
                    <a:pt x="8" y="1"/>
                    <a:pt x="8" y="1"/>
                  </a:cubicBezTo>
                  <a:cubicBezTo>
                    <a:pt x="5" y="0"/>
                    <a:pt x="1" y="10"/>
                    <a:pt x="0" y="12"/>
                  </a:cubicBezTo>
                  <a:cubicBezTo>
                    <a:pt x="0" y="13"/>
                    <a:pt x="2" y="13"/>
                    <a:pt x="2" y="14"/>
                  </a:cubicBezTo>
                  <a:cubicBezTo>
                    <a:pt x="2" y="16"/>
                    <a:pt x="2" y="17"/>
                    <a:pt x="2" y="18"/>
                  </a:cubicBezTo>
                  <a:cubicBezTo>
                    <a:pt x="2" y="17"/>
                    <a:pt x="5" y="21"/>
                    <a:pt x="4" y="21"/>
                  </a:cubicBezTo>
                  <a:cubicBezTo>
                    <a:pt x="5" y="21"/>
                    <a:pt x="6" y="21"/>
                    <a:pt x="6" y="21"/>
                  </a:cubicBezTo>
                  <a:cubicBezTo>
                    <a:pt x="6" y="20"/>
                    <a:pt x="6" y="17"/>
                    <a:pt x="7" y="18"/>
                  </a:cubicBezTo>
                  <a:cubicBezTo>
                    <a:pt x="7" y="18"/>
                    <a:pt x="7" y="19"/>
                    <a:pt x="7" y="20"/>
                  </a:cubicBezTo>
                  <a:cubicBezTo>
                    <a:pt x="10" y="18"/>
                    <a:pt x="13" y="10"/>
                    <a:pt x="13" y="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48" name="Freeform 41"/>
            <p:cNvSpPr>
              <a:spLocks/>
            </p:cNvSpPr>
            <p:nvPr/>
          </p:nvSpPr>
          <p:spPr bwMode="auto">
            <a:xfrm>
              <a:off x="7432676" y="-2389188"/>
              <a:ext cx="1588" cy="9525"/>
            </a:xfrm>
            <a:custGeom>
              <a:avLst/>
              <a:gdLst>
                <a:gd name="T0" fmla="*/ 0 w 1"/>
                <a:gd name="T1" fmla="*/ 4 h 4"/>
                <a:gd name="T2" fmla="*/ 1 w 1"/>
                <a:gd name="T3" fmla="*/ 3 h 4"/>
                <a:gd name="T4" fmla="*/ 1 w 1"/>
                <a:gd name="T5" fmla="*/ 1 h 4"/>
                <a:gd name="T6" fmla="*/ 0 w 1"/>
                <a:gd name="T7" fmla="*/ 4 h 4"/>
              </a:gdLst>
              <a:ahLst/>
              <a:cxnLst>
                <a:cxn ang="0">
                  <a:pos x="T0" y="T1"/>
                </a:cxn>
                <a:cxn ang="0">
                  <a:pos x="T2" y="T3"/>
                </a:cxn>
                <a:cxn ang="0">
                  <a:pos x="T4" y="T5"/>
                </a:cxn>
                <a:cxn ang="0">
                  <a:pos x="T6" y="T7"/>
                </a:cxn>
              </a:cxnLst>
              <a:rect l="0" t="0" r="r" b="b"/>
              <a:pathLst>
                <a:path w="1" h="4">
                  <a:moveTo>
                    <a:pt x="0" y="4"/>
                  </a:moveTo>
                  <a:cubicBezTo>
                    <a:pt x="1" y="4"/>
                    <a:pt x="1" y="3"/>
                    <a:pt x="1" y="3"/>
                  </a:cubicBezTo>
                  <a:cubicBezTo>
                    <a:pt x="1" y="2"/>
                    <a:pt x="1" y="1"/>
                    <a:pt x="1" y="1"/>
                  </a:cubicBezTo>
                  <a:cubicBezTo>
                    <a:pt x="0" y="0"/>
                    <a:pt x="0" y="3"/>
                    <a:pt x="0" y="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49" name="Freeform 42"/>
            <p:cNvSpPr>
              <a:spLocks/>
            </p:cNvSpPr>
            <p:nvPr/>
          </p:nvSpPr>
          <p:spPr bwMode="auto">
            <a:xfrm>
              <a:off x="7443788" y="-2424113"/>
              <a:ext cx="6350" cy="9525"/>
            </a:xfrm>
            <a:custGeom>
              <a:avLst/>
              <a:gdLst>
                <a:gd name="T0" fmla="*/ 3 w 3"/>
                <a:gd name="T1" fmla="*/ 2 h 4"/>
                <a:gd name="T2" fmla="*/ 0 w 3"/>
                <a:gd name="T3" fmla="*/ 0 h 4"/>
                <a:gd name="T4" fmla="*/ 2 w 3"/>
                <a:gd name="T5" fmla="*/ 4 h 4"/>
                <a:gd name="T6" fmla="*/ 3 w 3"/>
                <a:gd name="T7" fmla="*/ 2 h 4"/>
              </a:gdLst>
              <a:ahLst/>
              <a:cxnLst>
                <a:cxn ang="0">
                  <a:pos x="T0" y="T1"/>
                </a:cxn>
                <a:cxn ang="0">
                  <a:pos x="T2" y="T3"/>
                </a:cxn>
                <a:cxn ang="0">
                  <a:pos x="T4" y="T5"/>
                </a:cxn>
                <a:cxn ang="0">
                  <a:pos x="T6" y="T7"/>
                </a:cxn>
              </a:cxnLst>
              <a:rect l="0" t="0" r="r" b="b"/>
              <a:pathLst>
                <a:path w="3" h="4">
                  <a:moveTo>
                    <a:pt x="3" y="2"/>
                  </a:moveTo>
                  <a:cubicBezTo>
                    <a:pt x="2" y="2"/>
                    <a:pt x="1" y="1"/>
                    <a:pt x="0" y="0"/>
                  </a:cubicBezTo>
                  <a:cubicBezTo>
                    <a:pt x="1" y="2"/>
                    <a:pt x="1" y="3"/>
                    <a:pt x="2" y="4"/>
                  </a:cubicBezTo>
                  <a:cubicBezTo>
                    <a:pt x="3" y="3"/>
                    <a:pt x="3" y="3"/>
                    <a:pt x="3" y="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50" name="Freeform 43"/>
            <p:cNvSpPr>
              <a:spLocks/>
            </p:cNvSpPr>
            <p:nvPr/>
          </p:nvSpPr>
          <p:spPr bwMode="auto">
            <a:xfrm>
              <a:off x="7756526" y="1122363"/>
              <a:ext cx="55563" cy="53975"/>
            </a:xfrm>
            <a:custGeom>
              <a:avLst/>
              <a:gdLst>
                <a:gd name="T0" fmla="*/ 18 w 24"/>
                <a:gd name="T1" fmla="*/ 8 h 23"/>
                <a:gd name="T2" fmla="*/ 15 w 24"/>
                <a:gd name="T3" fmla="*/ 8 h 23"/>
                <a:gd name="T4" fmla="*/ 16 w 24"/>
                <a:gd name="T5" fmla="*/ 6 h 23"/>
                <a:gd name="T6" fmla="*/ 15 w 24"/>
                <a:gd name="T7" fmla="*/ 5 h 23"/>
                <a:gd name="T8" fmla="*/ 15 w 24"/>
                <a:gd name="T9" fmla="*/ 1 h 23"/>
                <a:gd name="T10" fmla="*/ 12 w 24"/>
                <a:gd name="T11" fmla="*/ 4 h 23"/>
                <a:gd name="T12" fmla="*/ 10 w 24"/>
                <a:gd name="T13" fmla="*/ 2 h 23"/>
                <a:gd name="T14" fmla="*/ 6 w 24"/>
                <a:gd name="T15" fmla="*/ 1 h 23"/>
                <a:gd name="T16" fmla="*/ 7 w 24"/>
                <a:gd name="T17" fmla="*/ 4 h 23"/>
                <a:gd name="T18" fmla="*/ 7 w 24"/>
                <a:gd name="T19" fmla="*/ 6 h 23"/>
                <a:gd name="T20" fmla="*/ 6 w 24"/>
                <a:gd name="T21" fmla="*/ 11 h 23"/>
                <a:gd name="T22" fmla="*/ 0 w 24"/>
                <a:gd name="T23" fmla="*/ 13 h 23"/>
                <a:gd name="T24" fmla="*/ 7 w 24"/>
                <a:gd name="T25" fmla="*/ 18 h 23"/>
                <a:gd name="T26" fmla="*/ 11 w 24"/>
                <a:gd name="T27" fmla="*/ 20 h 23"/>
                <a:gd name="T28" fmla="*/ 14 w 24"/>
                <a:gd name="T29" fmla="*/ 20 h 23"/>
                <a:gd name="T30" fmla="*/ 16 w 24"/>
                <a:gd name="T31" fmla="*/ 21 h 23"/>
                <a:gd name="T32" fmla="*/ 16 w 24"/>
                <a:gd name="T33" fmla="*/ 23 h 23"/>
                <a:gd name="T34" fmla="*/ 18 w 24"/>
                <a:gd name="T35" fmla="*/ 23 h 23"/>
                <a:gd name="T36" fmla="*/ 19 w 24"/>
                <a:gd name="T37" fmla="*/ 23 h 23"/>
                <a:gd name="T38" fmla="*/ 22 w 24"/>
                <a:gd name="T39" fmla="*/ 23 h 23"/>
                <a:gd name="T40" fmla="*/ 23 w 24"/>
                <a:gd name="T41" fmla="*/ 18 h 23"/>
                <a:gd name="T42" fmla="*/ 24 w 24"/>
                <a:gd name="T43" fmla="*/ 9 h 23"/>
                <a:gd name="T44" fmla="*/ 24 w 24"/>
                <a:gd name="T45" fmla="*/ 7 h 23"/>
                <a:gd name="T46" fmla="*/ 18 w 24"/>
                <a:gd name="T47"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23">
                  <a:moveTo>
                    <a:pt x="18" y="8"/>
                  </a:moveTo>
                  <a:cubicBezTo>
                    <a:pt x="17" y="8"/>
                    <a:pt x="16" y="8"/>
                    <a:pt x="15" y="8"/>
                  </a:cubicBezTo>
                  <a:cubicBezTo>
                    <a:pt x="15" y="7"/>
                    <a:pt x="15" y="6"/>
                    <a:pt x="16" y="6"/>
                  </a:cubicBezTo>
                  <a:cubicBezTo>
                    <a:pt x="16" y="6"/>
                    <a:pt x="15" y="5"/>
                    <a:pt x="15" y="5"/>
                  </a:cubicBezTo>
                  <a:cubicBezTo>
                    <a:pt x="16" y="4"/>
                    <a:pt x="17" y="1"/>
                    <a:pt x="15" y="1"/>
                  </a:cubicBezTo>
                  <a:cubicBezTo>
                    <a:pt x="13" y="0"/>
                    <a:pt x="14" y="3"/>
                    <a:pt x="12" y="4"/>
                  </a:cubicBezTo>
                  <a:cubicBezTo>
                    <a:pt x="10" y="5"/>
                    <a:pt x="11" y="2"/>
                    <a:pt x="10" y="2"/>
                  </a:cubicBezTo>
                  <a:cubicBezTo>
                    <a:pt x="9" y="0"/>
                    <a:pt x="7" y="1"/>
                    <a:pt x="6" y="1"/>
                  </a:cubicBezTo>
                  <a:cubicBezTo>
                    <a:pt x="5" y="3"/>
                    <a:pt x="5" y="5"/>
                    <a:pt x="7" y="4"/>
                  </a:cubicBezTo>
                  <a:cubicBezTo>
                    <a:pt x="7" y="5"/>
                    <a:pt x="7" y="6"/>
                    <a:pt x="7" y="6"/>
                  </a:cubicBezTo>
                  <a:cubicBezTo>
                    <a:pt x="5" y="7"/>
                    <a:pt x="6" y="9"/>
                    <a:pt x="6" y="11"/>
                  </a:cubicBezTo>
                  <a:cubicBezTo>
                    <a:pt x="6" y="11"/>
                    <a:pt x="1" y="10"/>
                    <a:pt x="0" y="13"/>
                  </a:cubicBezTo>
                  <a:cubicBezTo>
                    <a:pt x="3" y="13"/>
                    <a:pt x="9" y="15"/>
                    <a:pt x="7" y="18"/>
                  </a:cubicBezTo>
                  <a:cubicBezTo>
                    <a:pt x="8" y="19"/>
                    <a:pt x="9" y="20"/>
                    <a:pt x="11" y="20"/>
                  </a:cubicBezTo>
                  <a:cubicBezTo>
                    <a:pt x="11" y="22"/>
                    <a:pt x="14" y="22"/>
                    <a:pt x="14" y="20"/>
                  </a:cubicBezTo>
                  <a:cubicBezTo>
                    <a:pt x="15" y="20"/>
                    <a:pt x="15" y="20"/>
                    <a:pt x="16" y="21"/>
                  </a:cubicBezTo>
                  <a:cubicBezTo>
                    <a:pt x="16" y="21"/>
                    <a:pt x="16" y="23"/>
                    <a:pt x="16" y="23"/>
                  </a:cubicBezTo>
                  <a:cubicBezTo>
                    <a:pt x="17" y="23"/>
                    <a:pt x="17" y="23"/>
                    <a:pt x="18" y="23"/>
                  </a:cubicBezTo>
                  <a:cubicBezTo>
                    <a:pt x="18" y="23"/>
                    <a:pt x="19" y="23"/>
                    <a:pt x="19" y="23"/>
                  </a:cubicBezTo>
                  <a:cubicBezTo>
                    <a:pt x="20" y="23"/>
                    <a:pt x="21" y="23"/>
                    <a:pt x="22" y="23"/>
                  </a:cubicBezTo>
                  <a:cubicBezTo>
                    <a:pt x="23" y="21"/>
                    <a:pt x="23" y="20"/>
                    <a:pt x="23" y="18"/>
                  </a:cubicBezTo>
                  <a:cubicBezTo>
                    <a:pt x="23" y="15"/>
                    <a:pt x="23" y="12"/>
                    <a:pt x="24" y="9"/>
                  </a:cubicBezTo>
                  <a:cubicBezTo>
                    <a:pt x="24" y="8"/>
                    <a:pt x="24" y="7"/>
                    <a:pt x="24" y="7"/>
                  </a:cubicBezTo>
                  <a:cubicBezTo>
                    <a:pt x="22" y="6"/>
                    <a:pt x="20" y="7"/>
                    <a:pt x="18" y="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51" name="Freeform 44"/>
            <p:cNvSpPr>
              <a:spLocks/>
            </p:cNvSpPr>
            <p:nvPr/>
          </p:nvSpPr>
          <p:spPr bwMode="auto">
            <a:xfrm>
              <a:off x="7778751" y="1319213"/>
              <a:ext cx="33338" cy="36513"/>
            </a:xfrm>
            <a:custGeom>
              <a:avLst/>
              <a:gdLst>
                <a:gd name="T0" fmla="*/ 5 w 14"/>
                <a:gd name="T1" fmla="*/ 10 h 16"/>
                <a:gd name="T2" fmla="*/ 5 w 14"/>
                <a:gd name="T3" fmla="*/ 11 h 16"/>
                <a:gd name="T4" fmla="*/ 6 w 14"/>
                <a:gd name="T5" fmla="*/ 12 h 16"/>
                <a:gd name="T6" fmla="*/ 9 w 14"/>
                <a:gd name="T7" fmla="*/ 14 h 16"/>
                <a:gd name="T8" fmla="*/ 13 w 14"/>
                <a:gd name="T9" fmla="*/ 15 h 16"/>
                <a:gd name="T10" fmla="*/ 13 w 14"/>
                <a:gd name="T11" fmla="*/ 5 h 16"/>
                <a:gd name="T12" fmla="*/ 10 w 14"/>
                <a:gd name="T13" fmla="*/ 1 h 16"/>
                <a:gd name="T14" fmla="*/ 4 w 14"/>
                <a:gd name="T15" fmla="*/ 1 h 16"/>
                <a:gd name="T16" fmla="*/ 0 w 14"/>
                <a:gd name="T17" fmla="*/ 5 h 16"/>
                <a:gd name="T18" fmla="*/ 5 w 14"/>
                <a:gd name="T19"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6">
                  <a:moveTo>
                    <a:pt x="5" y="10"/>
                  </a:moveTo>
                  <a:cubicBezTo>
                    <a:pt x="5" y="10"/>
                    <a:pt x="5" y="11"/>
                    <a:pt x="5" y="11"/>
                  </a:cubicBezTo>
                  <a:cubicBezTo>
                    <a:pt x="6" y="11"/>
                    <a:pt x="6" y="12"/>
                    <a:pt x="6" y="12"/>
                  </a:cubicBezTo>
                  <a:cubicBezTo>
                    <a:pt x="7" y="13"/>
                    <a:pt x="8" y="13"/>
                    <a:pt x="9" y="14"/>
                  </a:cubicBezTo>
                  <a:cubicBezTo>
                    <a:pt x="11" y="15"/>
                    <a:pt x="11" y="16"/>
                    <a:pt x="13" y="15"/>
                  </a:cubicBezTo>
                  <a:cubicBezTo>
                    <a:pt x="14" y="12"/>
                    <a:pt x="14" y="8"/>
                    <a:pt x="13" y="5"/>
                  </a:cubicBezTo>
                  <a:cubicBezTo>
                    <a:pt x="12" y="3"/>
                    <a:pt x="11" y="2"/>
                    <a:pt x="10" y="1"/>
                  </a:cubicBezTo>
                  <a:cubicBezTo>
                    <a:pt x="8" y="0"/>
                    <a:pt x="6" y="0"/>
                    <a:pt x="4" y="1"/>
                  </a:cubicBezTo>
                  <a:cubicBezTo>
                    <a:pt x="1" y="1"/>
                    <a:pt x="3" y="5"/>
                    <a:pt x="0" y="5"/>
                  </a:cubicBezTo>
                  <a:cubicBezTo>
                    <a:pt x="0" y="7"/>
                    <a:pt x="3" y="10"/>
                    <a:pt x="5" y="1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52" name="Freeform 45"/>
            <p:cNvSpPr>
              <a:spLocks/>
            </p:cNvSpPr>
            <p:nvPr/>
          </p:nvSpPr>
          <p:spPr bwMode="auto">
            <a:xfrm>
              <a:off x="6637338" y="-508000"/>
              <a:ext cx="55563" cy="107950"/>
            </a:xfrm>
            <a:custGeom>
              <a:avLst/>
              <a:gdLst>
                <a:gd name="T0" fmla="*/ 23 w 24"/>
                <a:gd name="T1" fmla="*/ 21 h 46"/>
                <a:gd name="T2" fmla="*/ 20 w 24"/>
                <a:gd name="T3" fmla="*/ 21 h 46"/>
                <a:gd name="T4" fmla="*/ 20 w 24"/>
                <a:gd name="T5" fmla="*/ 23 h 46"/>
                <a:gd name="T6" fmla="*/ 13 w 24"/>
                <a:gd name="T7" fmla="*/ 20 h 46"/>
                <a:gd name="T8" fmla="*/ 16 w 24"/>
                <a:gd name="T9" fmla="*/ 17 h 46"/>
                <a:gd name="T10" fmla="*/ 23 w 24"/>
                <a:gd name="T11" fmla="*/ 14 h 46"/>
                <a:gd name="T12" fmla="*/ 6 w 24"/>
                <a:gd name="T13" fmla="*/ 0 h 46"/>
                <a:gd name="T14" fmla="*/ 2 w 24"/>
                <a:gd name="T15" fmla="*/ 4 h 46"/>
                <a:gd name="T16" fmla="*/ 1 w 24"/>
                <a:gd name="T17" fmla="*/ 4 h 46"/>
                <a:gd name="T18" fmla="*/ 0 w 24"/>
                <a:gd name="T19" fmla="*/ 23 h 46"/>
                <a:gd name="T20" fmla="*/ 23 w 24"/>
                <a:gd name="T21" fmla="*/ 31 h 46"/>
                <a:gd name="T22" fmla="*/ 24 w 24"/>
                <a:gd name="T23" fmla="*/ 25 h 46"/>
                <a:gd name="T24" fmla="*/ 24 w 24"/>
                <a:gd name="T25" fmla="*/ 25 h 46"/>
                <a:gd name="T26" fmla="*/ 24 w 24"/>
                <a:gd name="T27" fmla="*/ 25 h 46"/>
                <a:gd name="T28" fmla="*/ 24 w 24"/>
                <a:gd name="T29" fmla="*/ 21 h 46"/>
                <a:gd name="T30" fmla="*/ 23 w 24"/>
                <a:gd name="T31" fmla="*/ 2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46">
                  <a:moveTo>
                    <a:pt x="23" y="21"/>
                  </a:moveTo>
                  <a:cubicBezTo>
                    <a:pt x="22" y="21"/>
                    <a:pt x="21" y="21"/>
                    <a:pt x="20" y="21"/>
                  </a:cubicBezTo>
                  <a:cubicBezTo>
                    <a:pt x="20" y="22"/>
                    <a:pt x="20" y="22"/>
                    <a:pt x="20" y="23"/>
                  </a:cubicBezTo>
                  <a:cubicBezTo>
                    <a:pt x="18" y="23"/>
                    <a:pt x="12" y="24"/>
                    <a:pt x="13" y="20"/>
                  </a:cubicBezTo>
                  <a:cubicBezTo>
                    <a:pt x="13" y="18"/>
                    <a:pt x="16" y="20"/>
                    <a:pt x="16" y="17"/>
                  </a:cubicBezTo>
                  <a:cubicBezTo>
                    <a:pt x="19" y="17"/>
                    <a:pt x="23" y="18"/>
                    <a:pt x="23" y="14"/>
                  </a:cubicBezTo>
                  <a:cubicBezTo>
                    <a:pt x="22" y="10"/>
                    <a:pt x="11" y="1"/>
                    <a:pt x="6" y="0"/>
                  </a:cubicBezTo>
                  <a:cubicBezTo>
                    <a:pt x="5" y="2"/>
                    <a:pt x="3" y="2"/>
                    <a:pt x="2" y="4"/>
                  </a:cubicBezTo>
                  <a:cubicBezTo>
                    <a:pt x="2" y="4"/>
                    <a:pt x="1" y="4"/>
                    <a:pt x="1" y="4"/>
                  </a:cubicBezTo>
                  <a:cubicBezTo>
                    <a:pt x="0" y="9"/>
                    <a:pt x="0" y="20"/>
                    <a:pt x="0" y="23"/>
                  </a:cubicBezTo>
                  <a:cubicBezTo>
                    <a:pt x="5" y="46"/>
                    <a:pt x="7" y="32"/>
                    <a:pt x="23" y="31"/>
                  </a:cubicBezTo>
                  <a:cubicBezTo>
                    <a:pt x="24" y="29"/>
                    <a:pt x="24" y="27"/>
                    <a:pt x="24" y="25"/>
                  </a:cubicBezTo>
                  <a:cubicBezTo>
                    <a:pt x="24" y="25"/>
                    <a:pt x="24" y="25"/>
                    <a:pt x="24" y="25"/>
                  </a:cubicBezTo>
                  <a:cubicBezTo>
                    <a:pt x="24" y="25"/>
                    <a:pt x="24" y="25"/>
                    <a:pt x="24" y="25"/>
                  </a:cubicBezTo>
                  <a:cubicBezTo>
                    <a:pt x="24" y="24"/>
                    <a:pt x="24" y="22"/>
                    <a:pt x="24" y="21"/>
                  </a:cubicBezTo>
                  <a:cubicBezTo>
                    <a:pt x="24" y="21"/>
                    <a:pt x="23" y="21"/>
                    <a:pt x="23" y="2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sp>
          <p:nvSpPr>
            <p:cNvPr id="53" name="Freeform 46"/>
            <p:cNvSpPr>
              <a:spLocks/>
            </p:cNvSpPr>
            <p:nvPr/>
          </p:nvSpPr>
          <p:spPr bwMode="auto">
            <a:xfrm>
              <a:off x="6640513" y="-508000"/>
              <a:ext cx="11113" cy="9525"/>
            </a:xfrm>
            <a:custGeom>
              <a:avLst/>
              <a:gdLst>
                <a:gd name="T0" fmla="*/ 5 w 5"/>
                <a:gd name="T1" fmla="*/ 0 h 4"/>
                <a:gd name="T2" fmla="*/ 2 w 5"/>
                <a:gd name="T3" fmla="*/ 0 h 4"/>
                <a:gd name="T4" fmla="*/ 0 w 5"/>
                <a:gd name="T5" fmla="*/ 4 h 4"/>
                <a:gd name="T6" fmla="*/ 1 w 5"/>
                <a:gd name="T7" fmla="*/ 4 h 4"/>
                <a:gd name="T8" fmla="*/ 5 w 5"/>
                <a:gd name="T9" fmla="*/ 0 h 4"/>
              </a:gdLst>
              <a:ahLst/>
              <a:cxnLst>
                <a:cxn ang="0">
                  <a:pos x="T0" y="T1"/>
                </a:cxn>
                <a:cxn ang="0">
                  <a:pos x="T2" y="T3"/>
                </a:cxn>
                <a:cxn ang="0">
                  <a:pos x="T4" y="T5"/>
                </a:cxn>
                <a:cxn ang="0">
                  <a:pos x="T6" y="T7"/>
                </a:cxn>
                <a:cxn ang="0">
                  <a:pos x="T8" y="T9"/>
                </a:cxn>
              </a:cxnLst>
              <a:rect l="0" t="0" r="r" b="b"/>
              <a:pathLst>
                <a:path w="5" h="4">
                  <a:moveTo>
                    <a:pt x="5" y="0"/>
                  </a:moveTo>
                  <a:cubicBezTo>
                    <a:pt x="4" y="0"/>
                    <a:pt x="3" y="0"/>
                    <a:pt x="2" y="0"/>
                  </a:cubicBezTo>
                  <a:cubicBezTo>
                    <a:pt x="1" y="1"/>
                    <a:pt x="1" y="2"/>
                    <a:pt x="0" y="4"/>
                  </a:cubicBezTo>
                  <a:cubicBezTo>
                    <a:pt x="0" y="4"/>
                    <a:pt x="1" y="4"/>
                    <a:pt x="1" y="4"/>
                  </a:cubicBezTo>
                  <a:cubicBezTo>
                    <a:pt x="2" y="2"/>
                    <a:pt x="4" y="2"/>
                    <a:pt x="5"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id-ID" kern="0">
                <a:solidFill>
                  <a:prstClr val="black"/>
                </a:solidFill>
                <a:latin typeface="calibri"/>
              </a:endParaRPr>
            </a:p>
          </p:txBody>
        </p:sp>
      </p:grpSp>
      <p:sp>
        <p:nvSpPr>
          <p:cNvPr id="54" name="Rectangle 53"/>
          <p:cNvSpPr/>
          <p:nvPr/>
        </p:nvSpPr>
        <p:spPr>
          <a:xfrm>
            <a:off x="0" y="5950226"/>
            <a:ext cx="12178748" cy="5830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prstClr val="white"/>
              </a:solidFill>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81001" y="4539271"/>
            <a:ext cx="4866860" cy="2191736"/>
          </a:xfrm>
          <a:prstGeom prst="rect">
            <a:avLst/>
          </a:prstGeom>
        </p:spPr>
      </p:pic>
      <p:grpSp>
        <p:nvGrpSpPr>
          <p:cNvPr id="6" name="Group 5"/>
          <p:cNvGrpSpPr/>
          <p:nvPr/>
        </p:nvGrpSpPr>
        <p:grpSpPr>
          <a:xfrm>
            <a:off x="7355867" y="1228282"/>
            <a:ext cx="3041751" cy="4437734"/>
            <a:chOff x="7355867" y="1228282"/>
            <a:chExt cx="3041751" cy="4437734"/>
          </a:xfrm>
          <a:solidFill>
            <a:schemeClr val="accent1"/>
          </a:solidFill>
        </p:grpSpPr>
        <p:sp>
          <p:nvSpPr>
            <p:cNvPr id="56" name="Freeform 40"/>
            <p:cNvSpPr>
              <a:spLocks noEditPoints="1"/>
            </p:cNvSpPr>
            <p:nvPr/>
          </p:nvSpPr>
          <p:spPr bwMode="auto">
            <a:xfrm>
              <a:off x="9446264" y="2946670"/>
              <a:ext cx="164000" cy="234384"/>
            </a:xfrm>
            <a:custGeom>
              <a:avLst/>
              <a:gdLst>
                <a:gd name="T0" fmla="*/ 631 w 1262"/>
                <a:gd name="T1" fmla="*/ 0 h 1802"/>
                <a:gd name="T2" fmla="*/ 0 w 1262"/>
                <a:gd name="T3" fmla="*/ 631 h 1802"/>
                <a:gd name="T4" fmla="*/ 631 w 1262"/>
                <a:gd name="T5" fmla="*/ 1802 h 1802"/>
                <a:gd name="T6" fmla="*/ 1262 w 1262"/>
                <a:gd name="T7" fmla="*/ 631 h 1802"/>
                <a:gd name="T8" fmla="*/ 631 w 1262"/>
                <a:gd name="T9" fmla="*/ 0 h 1802"/>
                <a:gd name="T10" fmla="*/ 631 w 1262"/>
                <a:gd name="T11" fmla="*/ 856 h 1802"/>
                <a:gd name="T12" fmla="*/ 406 w 1262"/>
                <a:gd name="T13" fmla="*/ 631 h 1802"/>
                <a:gd name="T14" fmla="*/ 631 w 1262"/>
                <a:gd name="T15" fmla="*/ 405 h 1802"/>
                <a:gd name="T16" fmla="*/ 856 w 1262"/>
                <a:gd name="T17" fmla="*/ 631 h 1802"/>
                <a:gd name="T18" fmla="*/ 631 w 1262"/>
                <a:gd name="T19" fmla="*/ 856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2" h="1802">
                  <a:moveTo>
                    <a:pt x="631" y="0"/>
                  </a:moveTo>
                  <a:cubicBezTo>
                    <a:pt x="283" y="0"/>
                    <a:pt x="0" y="282"/>
                    <a:pt x="0" y="631"/>
                  </a:cubicBezTo>
                  <a:cubicBezTo>
                    <a:pt x="0" y="1104"/>
                    <a:pt x="631" y="1802"/>
                    <a:pt x="631" y="1802"/>
                  </a:cubicBezTo>
                  <a:cubicBezTo>
                    <a:pt x="631" y="1802"/>
                    <a:pt x="1262" y="1104"/>
                    <a:pt x="1262" y="631"/>
                  </a:cubicBezTo>
                  <a:cubicBezTo>
                    <a:pt x="1262" y="282"/>
                    <a:pt x="979" y="0"/>
                    <a:pt x="631" y="0"/>
                  </a:cubicBezTo>
                  <a:close/>
                  <a:moveTo>
                    <a:pt x="631" y="856"/>
                  </a:moveTo>
                  <a:cubicBezTo>
                    <a:pt x="507" y="856"/>
                    <a:pt x="406" y="755"/>
                    <a:pt x="406" y="631"/>
                  </a:cubicBezTo>
                  <a:cubicBezTo>
                    <a:pt x="406" y="506"/>
                    <a:pt x="507" y="405"/>
                    <a:pt x="631" y="405"/>
                  </a:cubicBezTo>
                  <a:cubicBezTo>
                    <a:pt x="755" y="405"/>
                    <a:pt x="856" y="506"/>
                    <a:pt x="856" y="631"/>
                  </a:cubicBezTo>
                  <a:cubicBezTo>
                    <a:pt x="856" y="755"/>
                    <a:pt x="755" y="856"/>
                    <a:pt x="631" y="856"/>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57" name="Freeform 40"/>
            <p:cNvSpPr>
              <a:spLocks noEditPoints="1"/>
            </p:cNvSpPr>
            <p:nvPr/>
          </p:nvSpPr>
          <p:spPr bwMode="auto">
            <a:xfrm>
              <a:off x="10233618" y="2920718"/>
              <a:ext cx="164000" cy="234384"/>
            </a:xfrm>
            <a:custGeom>
              <a:avLst/>
              <a:gdLst>
                <a:gd name="T0" fmla="*/ 631 w 1262"/>
                <a:gd name="T1" fmla="*/ 0 h 1802"/>
                <a:gd name="T2" fmla="*/ 0 w 1262"/>
                <a:gd name="T3" fmla="*/ 631 h 1802"/>
                <a:gd name="T4" fmla="*/ 631 w 1262"/>
                <a:gd name="T5" fmla="*/ 1802 h 1802"/>
                <a:gd name="T6" fmla="*/ 1262 w 1262"/>
                <a:gd name="T7" fmla="*/ 631 h 1802"/>
                <a:gd name="T8" fmla="*/ 631 w 1262"/>
                <a:gd name="T9" fmla="*/ 0 h 1802"/>
                <a:gd name="T10" fmla="*/ 631 w 1262"/>
                <a:gd name="T11" fmla="*/ 856 h 1802"/>
                <a:gd name="T12" fmla="*/ 406 w 1262"/>
                <a:gd name="T13" fmla="*/ 631 h 1802"/>
                <a:gd name="T14" fmla="*/ 631 w 1262"/>
                <a:gd name="T15" fmla="*/ 405 h 1802"/>
                <a:gd name="T16" fmla="*/ 856 w 1262"/>
                <a:gd name="T17" fmla="*/ 631 h 1802"/>
                <a:gd name="T18" fmla="*/ 631 w 1262"/>
                <a:gd name="T19" fmla="*/ 856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2" h="1802">
                  <a:moveTo>
                    <a:pt x="631" y="0"/>
                  </a:moveTo>
                  <a:cubicBezTo>
                    <a:pt x="283" y="0"/>
                    <a:pt x="0" y="282"/>
                    <a:pt x="0" y="631"/>
                  </a:cubicBezTo>
                  <a:cubicBezTo>
                    <a:pt x="0" y="1104"/>
                    <a:pt x="631" y="1802"/>
                    <a:pt x="631" y="1802"/>
                  </a:cubicBezTo>
                  <a:cubicBezTo>
                    <a:pt x="631" y="1802"/>
                    <a:pt x="1262" y="1104"/>
                    <a:pt x="1262" y="631"/>
                  </a:cubicBezTo>
                  <a:cubicBezTo>
                    <a:pt x="1262" y="282"/>
                    <a:pt x="979" y="0"/>
                    <a:pt x="631" y="0"/>
                  </a:cubicBezTo>
                  <a:close/>
                  <a:moveTo>
                    <a:pt x="631" y="856"/>
                  </a:moveTo>
                  <a:cubicBezTo>
                    <a:pt x="507" y="856"/>
                    <a:pt x="406" y="755"/>
                    <a:pt x="406" y="631"/>
                  </a:cubicBezTo>
                  <a:cubicBezTo>
                    <a:pt x="406" y="506"/>
                    <a:pt x="507" y="405"/>
                    <a:pt x="631" y="405"/>
                  </a:cubicBezTo>
                  <a:cubicBezTo>
                    <a:pt x="755" y="405"/>
                    <a:pt x="856" y="506"/>
                    <a:pt x="856" y="631"/>
                  </a:cubicBezTo>
                  <a:cubicBezTo>
                    <a:pt x="856" y="755"/>
                    <a:pt x="755" y="856"/>
                    <a:pt x="631" y="856"/>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58" name="Freeform 40"/>
            <p:cNvSpPr>
              <a:spLocks noEditPoints="1"/>
            </p:cNvSpPr>
            <p:nvPr/>
          </p:nvSpPr>
          <p:spPr bwMode="auto">
            <a:xfrm>
              <a:off x="9231718" y="2295970"/>
              <a:ext cx="164000" cy="234384"/>
            </a:xfrm>
            <a:custGeom>
              <a:avLst/>
              <a:gdLst>
                <a:gd name="T0" fmla="*/ 631 w 1262"/>
                <a:gd name="T1" fmla="*/ 0 h 1802"/>
                <a:gd name="T2" fmla="*/ 0 w 1262"/>
                <a:gd name="T3" fmla="*/ 631 h 1802"/>
                <a:gd name="T4" fmla="*/ 631 w 1262"/>
                <a:gd name="T5" fmla="*/ 1802 h 1802"/>
                <a:gd name="T6" fmla="*/ 1262 w 1262"/>
                <a:gd name="T7" fmla="*/ 631 h 1802"/>
                <a:gd name="T8" fmla="*/ 631 w 1262"/>
                <a:gd name="T9" fmla="*/ 0 h 1802"/>
                <a:gd name="T10" fmla="*/ 631 w 1262"/>
                <a:gd name="T11" fmla="*/ 856 h 1802"/>
                <a:gd name="T12" fmla="*/ 406 w 1262"/>
                <a:gd name="T13" fmla="*/ 631 h 1802"/>
                <a:gd name="T14" fmla="*/ 631 w 1262"/>
                <a:gd name="T15" fmla="*/ 405 h 1802"/>
                <a:gd name="T16" fmla="*/ 856 w 1262"/>
                <a:gd name="T17" fmla="*/ 631 h 1802"/>
                <a:gd name="T18" fmla="*/ 631 w 1262"/>
                <a:gd name="T19" fmla="*/ 856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2" h="1802">
                  <a:moveTo>
                    <a:pt x="631" y="0"/>
                  </a:moveTo>
                  <a:cubicBezTo>
                    <a:pt x="283" y="0"/>
                    <a:pt x="0" y="282"/>
                    <a:pt x="0" y="631"/>
                  </a:cubicBezTo>
                  <a:cubicBezTo>
                    <a:pt x="0" y="1104"/>
                    <a:pt x="631" y="1802"/>
                    <a:pt x="631" y="1802"/>
                  </a:cubicBezTo>
                  <a:cubicBezTo>
                    <a:pt x="631" y="1802"/>
                    <a:pt x="1262" y="1104"/>
                    <a:pt x="1262" y="631"/>
                  </a:cubicBezTo>
                  <a:cubicBezTo>
                    <a:pt x="1262" y="282"/>
                    <a:pt x="979" y="0"/>
                    <a:pt x="631" y="0"/>
                  </a:cubicBezTo>
                  <a:close/>
                  <a:moveTo>
                    <a:pt x="631" y="856"/>
                  </a:moveTo>
                  <a:cubicBezTo>
                    <a:pt x="507" y="856"/>
                    <a:pt x="406" y="755"/>
                    <a:pt x="406" y="631"/>
                  </a:cubicBezTo>
                  <a:cubicBezTo>
                    <a:pt x="406" y="506"/>
                    <a:pt x="507" y="405"/>
                    <a:pt x="631" y="405"/>
                  </a:cubicBezTo>
                  <a:cubicBezTo>
                    <a:pt x="755" y="405"/>
                    <a:pt x="856" y="506"/>
                    <a:pt x="856" y="631"/>
                  </a:cubicBezTo>
                  <a:cubicBezTo>
                    <a:pt x="856" y="755"/>
                    <a:pt x="755" y="856"/>
                    <a:pt x="631" y="856"/>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59" name="Freeform 40"/>
            <p:cNvSpPr>
              <a:spLocks noEditPoints="1"/>
            </p:cNvSpPr>
            <p:nvPr/>
          </p:nvSpPr>
          <p:spPr bwMode="auto">
            <a:xfrm>
              <a:off x="8509375" y="1660950"/>
              <a:ext cx="164000" cy="234384"/>
            </a:xfrm>
            <a:custGeom>
              <a:avLst/>
              <a:gdLst>
                <a:gd name="T0" fmla="*/ 631 w 1262"/>
                <a:gd name="T1" fmla="*/ 0 h 1802"/>
                <a:gd name="T2" fmla="*/ 0 w 1262"/>
                <a:gd name="T3" fmla="*/ 631 h 1802"/>
                <a:gd name="T4" fmla="*/ 631 w 1262"/>
                <a:gd name="T5" fmla="*/ 1802 h 1802"/>
                <a:gd name="T6" fmla="*/ 1262 w 1262"/>
                <a:gd name="T7" fmla="*/ 631 h 1802"/>
                <a:gd name="T8" fmla="*/ 631 w 1262"/>
                <a:gd name="T9" fmla="*/ 0 h 1802"/>
                <a:gd name="T10" fmla="*/ 631 w 1262"/>
                <a:gd name="T11" fmla="*/ 856 h 1802"/>
                <a:gd name="T12" fmla="*/ 406 w 1262"/>
                <a:gd name="T13" fmla="*/ 631 h 1802"/>
                <a:gd name="T14" fmla="*/ 631 w 1262"/>
                <a:gd name="T15" fmla="*/ 405 h 1802"/>
                <a:gd name="T16" fmla="*/ 856 w 1262"/>
                <a:gd name="T17" fmla="*/ 631 h 1802"/>
                <a:gd name="T18" fmla="*/ 631 w 1262"/>
                <a:gd name="T19" fmla="*/ 856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2" h="1802">
                  <a:moveTo>
                    <a:pt x="631" y="0"/>
                  </a:moveTo>
                  <a:cubicBezTo>
                    <a:pt x="283" y="0"/>
                    <a:pt x="0" y="282"/>
                    <a:pt x="0" y="631"/>
                  </a:cubicBezTo>
                  <a:cubicBezTo>
                    <a:pt x="0" y="1104"/>
                    <a:pt x="631" y="1802"/>
                    <a:pt x="631" y="1802"/>
                  </a:cubicBezTo>
                  <a:cubicBezTo>
                    <a:pt x="631" y="1802"/>
                    <a:pt x="1262" y="1104"/>
                    <a:pt x="1262" y="631"/>
                  </a:cubicBezTo>
                  <a:cubicBezTo>
                    <a:pt x="1262" y="282"/>
                    <a:pt x="979" y="0"/>
                    <a:pt x="631" y="0"/>
                  </a:cubicBezTo>
                  <a:close/>
                  <a:moveTo>
                    <a:pt x="631" y="856"/>
                  </a:moveTo>
                  <a:cubicBezTo>
                    <a:pt x="507" y="856"/>
                    <a:pt x="406" y="755"/>
                    <a:pt x="406" y="631"/>
                  </a:cubicBezTo>
                  <a:cubicBezTo>
                    <a:pt x="406" y="506"/>
                    <a:pt x="507" y="405"/>
                    <a:pt x="631" y="405"/>
                  </a:cubicBezTo>
                  <a:cubicBezTo>
                    <a:pt x="755" y="405"/>
                    <a:pt x="856" y="506"/>
                    <a:pt x="856" y="631"/>
                  </a:cubicBezTo>
                  <a:cubicBezTo>
                    <a:pt x="856" y="755"/>
                    <a:pt x="755" y="856"/>
                    <a:pt x="631" y="856"/>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60" name="Freeform 40"/>
            <p:cNvSpPr>
              <a:spLocks noEditPoints="1"/>
            </p:cNvSpPr>
            <p:nvPr/>
          </p:nvSpPr>
          <p:spPr bwMode="auto">
            <a:xfrm>
              <a:off x="8167006" y="1228282"/>
              <a:ext cx="164000" cy="234384"/>
            </a:xfrm>
            <a:custGeom>
              <a:avLst/>
              <a:gdLst>
                <a:gd name="T0" fmla="*/ 631 w 1262"/>
                <a:gd name="T1" fmla="*/ 0 h 1802"/>
                <a:gd name="T2" fmla="*/ 0 w 1262"/>
                <a:gd name="T3" fmla="*/ 631 h 1802"/>
                <a:gd name="T4" fmla="*/ 631 w 1262"/>
                <a:gd name="T5" fmla="*/ 1802 h 1802"/>
                <a:gd name="T6" fmla="*/ 1262 w 1262"/>
                <a:gd name="T7" fmla="*/ 631 h 1802"/>
                <a:gd name="T8" fmla="*/ 631 w 1262"/>
                <a:gd name="T9" fmla="*/ 0 h 1802"/>
                <a:gd name="T10" fmla="*/ 631 w 1262"/>
                <a:gd name="T11" fmla="*/ 856 h 1802"/>
                <a:gd name="T12" fmla="*/ 406 w 1262"/>
                <a:gd name="T13" fmla="*/ 631 h 1802"/>
                <a:gd name="T14" fmla="*/ 631 w 1262"/>
                <a:gd name="T15" fmla="*/ 405 h 1802"/>
                <a:gd name="T16" fmla="*/ 856 w 1262"/>
                <a:gd name="T17" fmla="*/ 631 h 1802"/>
                <a:gd name="T18" fmla="*/ 631 w 1262"/>
                <a:gd name="T19" fmla="*/ 856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2" h="1802">
                  <a:moveTo>
                    <a:pt x="631" y="0"/>
                  </a:moveTo>
                  <a:cubicBezTo>
                    <a:pt x="283" y="0"/>
                    <a:pt x="0" y="282"/>
                    <a:pt x="0" y="631"/>
                  </a:cubicBezTo>
                  <a:cubicBezTo>
                    <a:pt x="0" y="1104"/>
                    <a:pt x="631" y="1802"/>
                    <a:pt x="631" y="1802"/>
                  </a:cubicBezTo>
                  <a:cubicBezTo>
                    <a:pt x="631" y="1802"/>
                    <a:pt x="1262" y="1104"/>
                    <a:pt x="1262" y="631"/>
                  </a:cubicBezTo>
                  <a:cubicBezTo>
                    <a:pt x="1262" y="282"/>
                    <a:pt x="979" y="0"/>
                    <a:pt x="631" y="0"/>
                  </a:cubicBezTo>
                  <a:close/>
                  <a:moveTo>
                    <a:pt x="631" y="856"/>
                  </a:moveTo>
                  <a:cubicBezTo>
                    <a:pt x="507" y="856"/>
                    <a:pt x="406" y="755"/>
                    <a:pt x="406" y="631"/>
                  </a:cubicBezTo>
                  <a:cubicBezTo>
                    <a:pt x="406" y="506"/>
                    <a:pt x="507" y="405"/>
                    <a:pt x="631" y="405"/>
                  </a:cubicBezTo>
                  <a:cubicBezTo>
                    <a:pt x="755" y="405"/>
                    <a:pt x="856" y="506"/>
                    <a:pt x="856" y="631"/>
                  </a:cubicBezTo>
                  <a:cubicBezTo>
                    <a:pt x="856" y="755"/>
                    <a:pt x="755" y="856"/>
                    <a:pt x="631" y="856"/>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61" name="Freeform 40"/>
            <p:cNvSpPr>
              <a:spLocks noEditPoints="1"/>
            </p:cNvSpPr>
            <p:nvPr/>
          </p:nvSpPr>
          <p:spPr bwMode="auto">
            <a:xfrm>
              <a:off x="7939317" y="1862514"/>
              <a:ext cx="164000" cy="234384"/>
            </a:xfrm>
            <a:custGeom>
              <a:avLst/>
              <a:gdLst>
                <a:gd name="T0" fmla="*/ 631 w 1262"/>
                <a:gd name="T1" fmla="*/ 0 h 1802"/>
                <a:gd name="T2" fmla="*/ 0 w 1262"/>
                <a:gd name="T3" fmla="*/ 631 h 1802"/>
                <a:gd name="T4" fmla="*/ 631 w 1262"/>
                <a:gd name="T5" fmla="*/ 1802 h 1802"/>
                <a:gd name="T6" fmla="*/ 1262 w 1262"/>
                <a:gd name="T7" fmla="*/ 631 h 1802"/>
                <a:gd name="T8" fmla="*/ 631 w 1262"/>
                <a:gd name="T9" fmla="*/ 0 h 1802"/>
                <a:gd name="T10" fmla="*/ 631 w 1262"/>
                <a:gd name="T11" fmla="*/ 856 h 1802"/>
                <a:gd name="T12" fmla="*/ 406 w 1262"/>
                <a:gd name="T13" fmla="*/ 631 h 1802"/>
                <a:gd name="T14" fmla="*/ 631 w 1262"/>
                <a:gd name="T15" fmla="*/ 405 h 1802"/>
                <a:gd name="T16" fmla="*/ 856 w 1262"/>
                <a:gd name="T17" fmla="*/ 631 h 1802"/>
                <a:gd name="T18" fmla="*/ 631 w 1262"/>
                <a:gd name="T19" fmla="*/ 856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2" h="1802">
                  <a:moveTo>
                    <a:pt x="631" y="0"/>
                  </a:moveTo>
                  <a:cubicBezTo>
                    <a:pt x="283" y="0"/>
                    <a:pt x="0" y="282"/>
                    <a:pt x="0" y="631"/>
                  </a:cubicBezTo>
                  <a:cubicBezTo>
                    <a:pt x="0" y="1104"/>
                    <a:pt x="631" y="1802"/>
                    <a:pt x="631" y="1802"/>
                  </a:cubicBezTo>
                  <a:cubicBezTo>
                    <a:pt x="631" y="1802"/>
                    <a:pt x="1262" y="1104"/>
                    <a:pt x="1262" y="631"/>
                  </a:cubicBezTo>
                  <a:cubicBezTo>
                    <a:pt x="1262" y="282"/>
                    <a:pt x="979" y="0"/>
                    <a:pt x="631" y="0"/>
                  </a:cubicBezTo>
                  <a:close/>
                  <a:moveTo>
                    <a:pt x="631" y="856"/>
                  </a:moveTo>
                  <a:cubicBezTo>
                    <a:pt x="507" y="856"/>
                    <a:pt x="406" y="755"/>
                    <a:pt x="406" y="631"/>
                  </a:cubicBezTo>
                  <a:cubicBezTo>
                    <a:pt x="406" y="506"/>
                    <a:pt x="507" y="405"/>
                    <a:pt x="631" y="405"/>
                  </a:cubicBezTo>
                  <a:cubicBezTo>
                    <a:pt x="755" y="405"/>
                    <a:pt x="856" y="506"/>
                    <a:pt x="856" y="631"/>
                  </a:cubicBezTo>
                  <a:cubicBezTo>
                    <a:pt x="856" y="755"/>
                    <a:pt x="755" y="856"/>
                    <a:pt x="631" y="856"/>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62" name="Freeform 40"/>
            <p:cNvSpPr>
              <a:spLocks noEditPoints="1"/>
            </p:cNvSpPr>
            <p:nvPr/>
          </p:nvSpPr>
          <p:spPr bwMode="auto">
            <a:xfrm>
              <a:off x="8066065" y="2244219"/>
              <a:ext cx="164000" cy="234384"/>
            </a:xfrm>
            <a:custGeom>
              <a:avLst/>
              <a:gdLst>
                <a:gd name="T0" fmla="*/ 631 w 1262"/>
                <a:gd name="T1" fmla="*/ 0 h 1802"/>
                <a:gd name="T2" fmla="*/ 0 w 1262"/>
                <a:gd name="T3" fmla="*/ 631 h 1802"/>
                <a:gd name="T4" fmla="*/ 631 w 1262"/>
                <a:gd name="T5" fmla="*/ 1802 h 1802"/>
                <a:gd name="T6" fmla="*/ 1262 w 1262"/>
                <a:gd name="T7" fmla="*/ 631 h 1802"/>
                <a:gd name="T8" fmla="*/ 631 w 1262"/>
                <a:gd name="T9" fmla="*/ 0 h 1802"/>
                <a:gd name="T10" fmla="*/ 631 w 1262"/>
                <a:gd name="T11" fmla="*/ 856 h 1802"/>
                <a:gd name="T12" fmla="*/ 406 w 1262"/>
                <a:gd name="T13" fmla="*/ 631 h 1802"/>
                <a:gd name="T14" fmla="*/ 631 w 1262"/>
                <a:gd name="T15" fmla="*/ 405 h 1802"/>
                <a:gd name="T16" fmla="*/ 856 w 1262"/>
                <a:gd name="T17" fmla="*/ 631 h 1802"/>
                <a:gd name="T18" fmla="*/ 631 w 1262"/>
                <a:gd name="T19" fmla="*/ 856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2" h="1802">
                  <a:moveTo>
                    <a:pt x="631" y="0"/>
                  </a:moveTo>
                  <a:cubicBezTo>
                    <a:pt x="283" y="0"/>
                    <a:pt x="0" y="282"/>
                    <a:pt x="0" y="631"/>
                  </a:cubicBezTo>
                  <a:cubicBezTo>
                    <a:pt x="0" y="1104"/>
                    <a:pt x="631" y="1802"/>
                    <a:pt x="631" y="1802"/>
                  </a:cubicBezTo>
                  <a:cubicBezTo>
                    <a:pt x="631" y="1802"/>
                    <a:pt x="1262" y="1104"/>
                    <a:pt x="1262" y="631"/>
                  </a:cubicBezTo>
                  <a:cubicBezTo>
                    <a:pt x="1262" y="282"/>
                    <a:pt x="979" y="0"/>
                    <a:pt x="631" y="0"/>
                  </a:cubicBezTo>
                  <a:close/>
                  <a:moveTo>
                    <a:pt x="631" y="856"/>
                  </a:moveTo>
                  <a:cubicBezTo>
                    <a:pt x="507" y="856"/>
                    <a:pt x="406" y="755"/>
                    <a:pt x="406" y="631"/>
                  </a:cubicBezTo>
                  <a:cubicBezTo>
                    <a:pt x="406" y="506"/>
                    <a:pt x="507" y="405"/>
                    <a:pt x="631" y="405"/>
                  </a:cubicBezTo>
                  <a:cubicBezTo>
                    <a:pt x="755" y="405"/>
                    <a:pt x="856" y="506"/>
                    <a:pt x="856" y="631"/>
                  </a:cubicBezTo>
                  <a:cubicBezTo>
                    <a:pt x="856" y="755"/>
                    <a:pt x="755" y="856"/>
                    <a:pt x="631" y="856"/>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63" name="Freeform 40"/>
            <p:cNvSpPr>
              <a:spLocks noEditPoints="1"/>
            </p:cNvSpPr>
            <p:nvPr/>
          </p:nvSpPr>
          <p:spPr bwMode="auto">
            <a:xfrm>
              <a:off x="8434281" y="2650244"/>
              <a:ext cx="164000" cy="234384"/>
            </a:xfrm>
            <a:custGeom>
              <a:avLst/>
              <a:gdLst>
                <a:gd name="T0" fmla="*/ 631 w 1262"/>
                <a:gd name="T1" fmla="*/ 0 h 1802"/>
                <a:gd name="T2" fmla="*/ 0 w 1262"/>
                <a:gd name="T3" fmla="*/ 631 h 1802"/>
                <a:gd name="T4" fmla="*/ 631 w 1262"/>
                <a:gd name="T5" fmla="*/ 1802 h 1802"/>
                <a:gd name="T6" fmla="*/ 1262 w 1262"/>
                <a:gd name="T7" fmla="*/ 631 h 1802"/>
                <a:gd name="T8" fmla="*/ 631 w 1262"/>
                <a:gd name="T9" fmla="*/ 0 h 1802"/>
                <a:gd name="T10" fmla="*/ 631 w 1262"/>
                <a:gd name="T11" fmla="*/ 856 h 1802"/>
                <a:gd name="T12" fmla="*/ 406 w 1262"/>
                <a:gd name="T13" fmla="*/ 631 h 1802"/>
                <a:gd name="T14" fmla="*/ 631 w 1262"/>
                <a:gd name="T15" fmla="*/ 405 h 1802"/>
                <a:gd name="T16" fmla="*/ 856 w 1262"/>
                <a:gd name="T17" fmla="*/ 631 h 1802"/>
                <a:gd name="T18" fmla="*/ 631 w 1262"/>
                <a:gd name="T19" fmla="*/ 856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2" h="1802">
                  <a:moveTo>
                    <a:pt x="631" y="0"/>
                  </a:moveTo>
                  <a:cubicBezTo>
                    <a:pt x="283" y="0"/>
                    <a:pt x="0" y="282"/>
                    <a:pt x="0" y="631"/>
                  </a:cubicBezTo>
                  <a:cubicBezTo>
                    <a:pt x="0" y="1104"/>
                    <a:pt x="631" y="1802"/>
                    <a:pt x="631" y="1802"/>
                  </a:cubicBezTo>
                  <a:cubicBezTo>
                    <a:pt x="631" y="1802"/>
                    <a:pt x="1262" y="1104"/>
                    <a:pt x="1262" y="631"/>
                  </a:cubicBezTo>
                  <a:cubicBezTo>
                    <a:pt x="1262" y="282"/>
                    <a:pt x="979" y="0"/>
                    <a:pt x="631" y="0"/>
                  </a:cubicBezTo>
                  <a:close/>
                  <a:moveTo>
                    <a:pt x="631" y="856"/>
                  </a:moveTo>
                  <a:cubicBezTo>
                    <a:pt x="507" y="856"/>
                    <a:pt x="406" y="755"/>
                    <a:pt x="406" y="631"/>
                  </a:cubicBezTo>
                  <a:cubicBezTo>
                    <a:pt x="406" y="506"/>
                    <a:pt x="507" y="405"/>
                    <a:pt x="631" y="405"/>
                  </a:cubicBezTo>
                  <a:cubicBezTo>
                    <a:pt x="755" y="405"/>
                    <a:pt x="856" y="506"/>
                    <a:pt x="856" y="631"/>
                  </a:cubicBezTo>
                  <a:cubicBezTo>
                    <a:pt x="856" y="755"/>
                    <a:pt x="755" y="856"/>
                    <a:pt x="631" y="856"/>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64" name="Freeform 40"/>
            <p:cNvSpPr>
              <a:spLocks noEditPoints="1"/>
            </p:cNvSpPr>
            <p:nvPr/>
          </p:nvSpPr>
          <p:spPr bwMode="auto">
            <a:xfrm>
              <a:off x="8191942" y="2903242"/>
              <a:ext cx="164000" cy="234384"/>
            </a:xfrm>
            <a:custGeom>
              <a:avLst/>
              <a:gdLst>
                <a:gd name="T0" fmla="*/ 631 w 1262"/>
                <a:gd name="T1" fmla="*/ 0 h 1802"/>
                <a:gd name="T2" fmla="*/ 0 w 1262"/>
                <a:gd name="T3" fmla="*/ 631 h 1802"/>
                <a:gd name="T4" fmla="*/ 631 w 1262"/>
                <a:gd name="T5" fmla="*/ 1802 h 1802"/>
                <a:gd name="T6" fmla="*/ 1262 w 1262"/>
                <a:gd name="T7" fmla="*/ 631 h 1802"/>
                <a:gd name="T8" fmla="*/ 631 w 1262"/>
                <a:gd name="T9" fmla="*/ 0 h 1802"/>
                <a:gd name="T10" fmla="*/ 631 w 1262"/>
                <a:gd name="T11" fmla="*/ 856 h 1802"/>
                <a:gd name="T12" fmla="*/ 406 w 1262"/>
                <a:gd name="T13" fmla="*/ 631 h 1802"/>
                <a:gd name="T14" fmla="*/ 631 w 1262"/>
                <a:gd name="T15" fmla="*/ 405 h 1802"/>
                <a:gd name="T16" fmla="*/ 856 w 1262"/>
                <a:gd name="T17" fmla="*/ 631 h 1802"/>
                <a:gd name="T18" fmla="*/ 631 w 1262"/>
                <a:gd name="T19" fmla="*/ 856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2" h="1802">
                  <a:moveTo>
                    <a:pt x="631" y="0"/>
                  </a:moveTo>
                  <a:cubicBezTo>
                    <a:pt x="283" y="0"/>
                    <a:pt x="0" y="282"/>
                    <a:pt x="0" y="631"/>
                  </a:cubicBezTo>
                  <a:cubicBezTo>
                    <a:pt x="0" y="1104"/>
                    <a:pt x="631" y="1802"/>
                    <a:pt x="631" y="1802"/>
                  </a:cubicBezTo>
                  <a:cubicBezTo>
                    <a:pt x="631" y="1802"/>
                    <a:pt x="1262" y="1104"/>
                    <a:pt x="1262" y="631"/>
                  </a:cubicBezTo>
                  <a:cubicBezTo>
                    <a:pt x="1262" y="282"/>
                    <a:pt x="979" y="0"/>
                    <a:pt x="631" y="0"/>
                  </a:cubicBezTo>
                  <a:close/>
                  <a:moveTo>
                    <a:pt x="631" y="856"/>
                  </a:moveTo>
                  <a:cubicBezTo>
                    <a:pt x="507" y="856"/>
                    <a:pt x="406" y="755"/>
                    <a:pt x="406" y="631"/>
                  </a:cubicBezTo>
                  <a:cubicBezTo>
                    <a:pt x="406" y="506"/>
                    <a:pt x="507" y="405"/>
                    <a:pt x="631" y="405"/>
                  </a:cubicBezTo>
                  <a:cubicBezTo>
                    <a:pt x="755" y="405"/>
                    <a:pt x="856" y="506"/>
                    <a:pt x="856" y="631"/>
                  </a:cubicBezTo>
                  <a:cubicBezTo>
                    <a:pt x="856" y="755"/>
                    <a:pt x="755" y="856"/>
                    <a:pt x="631" y="856"/>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65" name="Freeform 40"/>
            <p:cNvSpPr>
              <a:spLocks noEditPoints="1"/>
            </p:cNvSpPr>
            <p:nvPr/>
          </p:nvSpPr>
          <p:spPr bwMode="auto">
            <a:xfrm>
              <a:off x="8700274" y="3233143"/>
              <a:ext cx="164000" cy="234384"/>
            </a:xfrm>
            <a:custGeom>
              <a:avLst/>
              <a:gdLst>
                <a:gd name="T0" fmla="*/ 631 w 1262"/>
                <a:gd name="T1" fmla="*/ 0 h 1802"/>
                <a:gd name="T2" fmla="*/ 0 w 1262"/>
                <a:gd name="T3" fmla="*/ 631 h 1802"/>
                <a:gd name="T4" fmla="*/ 631 w 1262"/>
                <a:gd name="T5" fmla="*/ 1802 h 1802"/>
                <a:gd name="T6" fmla="*/ 1262 w 1262"/>
                <a:gd name="T7" fmla="*/ 631 h 1802"/>
                <a:gd name="T8" fmla="*/ 631 w 1262"/>
                <a:gd name="T9" fmla="*/ 0 h 1802"/>
                <a:gd name="T10" fmla="*/ 631 w 1262"/>
                <a:gd name="T11" fmla="*/ 856 h 1802"/>
                <a:gd name="T12" fmla="*/ 406 w 1262"/>
                <a:gd name="T13" fmla="*/ 631 h 1802"/>
                <a:gd name="T14" fmla="*/ 631 w 1262"/>
                <a:gd name="T15" fmla="*/ 405 h 1802"/>
                <a:gd name="T16" fmla="*/ 856 w 1262"/>
                <a:gd name="T17" fmla="*/ 631 h 1802"/>
                <a:gd name="T18" fmla="*/ 631 w 1262"/>
                <a:gd name="T19" fmla="*/ 856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2" h="1802">
                  <a:moveTo>
                    <a:pt x="631" y="0"/>
                  </a:moveTo>
                  <a:cubicBezTo>
                    <a:pt x="283" y="0"/>
                    <a:pt x="0" y="282"/>
                    <a:pt x="0" y="631"/>
                  </a:cubicBezTo>
                  <a:cubicBezTo>
                    <a:pt x="0" y="1104"/>
                    <a:pt x="631" y="1802"/>
                    <a:pt x="631" y="1802"/>
                  </a:cubicBezTo>
                  <a:cubicBezTo>
                    <a:pt x="631" y="1802"/>
                    <a:pt x="1262" y="1104"/>
                    <a:pt x="1262" y="631"/>
                  </a:cubicBezTo>
                  <a:cubicBezTo>
                    <a:pt x="1262" y="282"/>
                    <a:pt x="979" y="0"/>
                    <a:pt x="631" y="0"/>
                  </a:cubicBezTo>
                  <a:close/>
                  <a:moveTo>
                    <a:pt x="631" y="856"/>
                  </a:moveTo>
                  <a:cubicBezTo>
                    <a:pt x="507" y="856"/>
                    <a:pt x="406" y="755"/>
                    <a:pt x="406" y="631"/>
                  </a:cubicBezTo>
                  <a:cubicBezTo>
                    <a:pt x="406" y="506"/>
                    <a:pt x="507" y="405"/>
                    <a:pt x="631" y="405"/>
                  </a:cubicBezTo>
                  <a:cubicBezTo>
                    <a:pt x="755" y="405"/>
                    <a:pt x="856" y="506"/>
                    <a:pt x="856" y="631"/>
                  </a:cubicBezTo>
                  <a:cubicBezTo>
                    <a:pt x="856" y="755"/>
                    <a:pt x="755" y="856"/>
                    <a:pt x="631" y="856"/>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66" name="Freeform 40"/>
            <p:cNvSpPr>
              <a:spLocks noEditPoints="1"/>
            </p:cNvSpPr>
            <p:nvPr/>
          </p:nvSpPr>
          <p:spPr bwMode="auto">
            <a:xfrm>
              <a:off x="8040215" y="3207998"/>
              <a:ext cx="164000" cy="234384"/>
            </a:xfrm>
            <a:custGeom>
              <a:avLst/>
              <a:gdLst>
                <a:gd name="T0" fmla="*/ 631 w 1262"/>
                <a:gd name="T1" fmla="*/ 0 h 1802"/>
                <a:gd name="T2" fmla="*/ 0 w 1262"/>
                <a:gd name="T3" fmla="*/ 631 h 1802"/>
                <a:gd name="T4" fmla="*/ 631 w 1262"/>
                <a:gd name="T5" fmla="*/ 1802 h 1802"/>
                <a:gd name="T6" fmla="*/ 1262 w 1262"/>
                <a:gd name="T7" fmla="*/ 631 h 1802"/>
                <a:gd name="T8" fmla="*/ 631 w 1262"/>
                <a:gd name="T9" fmla="*/ 0 h 1802"/>
                <a:gd name="T10" fmla="*/ 631 w 1262"/>
                <a:gd name="T11" fmla="*/ 856 h 1802"/>
                <a:gd name="T12" fmla="*/ 406 w 1262"/>
                <a:gd name="T13" fmla="*/ 631 h 1802"/>
                <a:gd name="T14" fmla="*/ 631 w 1262"/>
                <a:gd name="T15" fmla="*/ 405 h 1802"/>
                <a:gd name="T16" fmla="*/ 856 w 1262"/>
                <a:gd name="T17" fmla="*/ 631 h 1802"/>
                <a:gd name="T18" fmla="*/ 631 w 1262"/>
                <a:gd name="T19" fmla="*/ 856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2" h="1802">
                  <a:moveTo>
                    <a:pt x="631" y="0"/>
                  </a:moveTo>
                  <a:cubicBezTo>
                    <a:pt x="283" y="0"/>
                    <a:pt x="0" y="282"/>
                    <a:pt x="0" y="631"/>
                  </a:cubicBezTo>
                  <a:cubicBezTo>
                    <a:pt x="0" y="1104"/>
                    <a:pt x="631" y="1802"/>
                    <a:pt x="631" y="1802"/>
                  </a:cubicBezTo>
                  <a:cubicBezTo>
                    <a:pt x="631" y="1802"/>
                    <a:pt x="1262" y="1104"/>
                    <a:pt x="1262" y="631"/>
                  </a:cubicBezTo>
                  <a:cubicBezTo>
                    <a:pt x="1262" y="282"/>
                    <a:pt x="979" y="0"/>
                    <a:pt x="631" y="0"/>
                  </a:cubicBezTo>
                  <a:close/>
                  <a:moveTo>
                    <a:pt x="631" y="856"/>
                  </a:moveTo>
                  <a:cubicBezTo>
                    <a:pt x="507" y="856"/>
                    <a:pt x="406" y="755"/>
                    <a:pt x="406" y="631"/>
                  </a:cubicBezTo>
                  <a:cubicBezTo>
                    <a:pt x="406" y="506"/>
                    <a:pt x="507" y="405"/>
                    <a:pt x="631" y="405"/>
                  </a:cubicBezTo>
                  <a:cubicBezTo>
                    <a:pt x="755" y="405"/>
                    <a:pt x="856" y="506"/>
                    <a:pt x="856" y="631"/>
                  </a:cubicBezTo>
                  <a:cubicBezTo>
                    <a:pt x="856" y="755"/>
                    <a:pt x="755" y="856"/>
                    <a:pt x="631" y="856"/>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67" name="Freeform 40"/>
            <p:cNvSpPr>
              <a:spLocks noEditPoints="1"/>
            </p:cNvSpPr>
            <p:nvPr/>
          </p:nvSpPr>
          <p:spPr bwMode="auto">
            <a:xfrm>
              <a:off x="7824330" y="3525562"/>
              <a:ext cx="164000" cy="234384"/>
            </a:xfrm>
            <a:custGeom>
              <a:avLst/>
              <a:gdLst>
                <a:gd name="T0" fmla="*/ 631 w 1262"/>
                <a:gd name="T1" fmla="*/ 0 h 1802"/>
                <a:gd name="T2" fmla="*/ 0 w 1262"/>
                <a:gd name="T3" fmla="*/ 631 h 1802"/>
                <a:gd name="T4" fmla="*/ 631 w 1262"/>
                <a:gd name="T5" fmla="*/ 1802 h 1802"/>
                <a:gd name="T6" fmla="*/ 1262 w 1262"/>
                <a:gd name="T7" fmla="*/ 631 h 1802"/>
                <a:gd name="T8" fmla="*/ 631 w 1262"/>
                <a:gd name="T9" fmla="*/ 0 h 1802"/>
                <a:gd name="T10" fmla="*/ 631 w 1262"/>
                <a:gd name="T11" fmla="*/ 856 h 1802"/>
                <a:gd name="T12" fmla="*/ 406 w 1262"/>
                <a:gd name="T13" fmla="*/ 631 h 1802"/>
                <a:gd name="T14" fmla="*/ 631 w 1262"/>
                <a:gd name="T15" fmla="*/ 405 h 1802"/>
                <a:gd name="T16" fmla="*/ 856 w 1262"/>
                <a:gd name="T17" fmla="*/ 631 h 1802"/>
                <a:gd name="T18" fmla="*/ 631 w 1262"/>
                <a:gd name="T19" fmla="*/ 856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2" h="1802">
                  <a:moveTo>
                    <a:pt x="631" y="0"/>
                  </a:moveTo>
                  <a:cubicBezTo>
                    <a:pt x="283" y="0"/>
                    <a:pt x="0" y="282"/>
                    <a:pt x="0" y="631"/>
                  </a:cubicBezTo>
                  <a:cubicBezTo>
                    <a:pt x="0" y="1104"/>
                    <a:pt x="631" y="1802"/>
                    <a:pt x="631" y="1802"/>
                  </a:cubicBezTo>
                  <a:cubicBezTo>
                    <a:pt x="631" y="1802"/>
                    <a:pt x="1262" y="1104"/>
                    <a:pt x="1262" y="631"/>
                  </a:cubicBezTo>
                  <a:cubicBezTo>
                    <a:pt x="1262" y="282"/>
                    <a:pt x="979" y="0"/>
                    <a:pt x="631" y="0"/>
                  </a:cubicBezTo>
                  <a:close/>
                  <a:moveTo>
                    <a:pt x="631" y="856"/>
                  </a:moveTo>
                  <a:cubicBezTo>
                    <a:pt x="507" y="856"/>
                    <a:pt x="406" y="755"/>
                    <a:pt x="406" y="631"/>
                  </a:cubicBezTo>
                  <a:cubicBezTo>
                    <a:pt x="406" y="506"/>
                    <a:pt x="507" y="405"/>
                    <a:pt x="631" y="405"/>
                  </a:cubicBezTo>
                  <a:cubicBezTo>
                    <a:pt x="755" y="405"/>
                    <a:pt x="856" y="506"/>
                    <a:pt x="856" y="631"/>
                  </a:cubicBezTo>
                  <a:cubicBezTo>
                    <a:pt x="856" y="755"/>
                    <a:pt x="755" y="856"/>
                    <a:pt x="631" y="856"/>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68" name="Freeform 40"/>
            <p:cNvSpPr>
              <a:spLocks noEditPoints="1"/>
            </p:cNvSpPr>
            <p:nvPr/>
          </p:nvSpPr>
          <p:spPr bwMode="auto">
            <a:xfrm>
              <a:off x="7544261" y="3397886"/>
              <a:ext cx="164000" cy="234384"/>
            </a:xfrm>
            <a:custGeom>
              <a:avLst/>
              <a:gdLst>
                <a:gd name="T0" fmla="*/ 631 w 1262"/>
                <a:gd name="T1" fmla="*/ 0 h 1802"/>
                <a:gd name="T2" fmla="*/ 0 w 1262"/>
                <a:gd name="T3" fmla="*/ 631 h 1802"/>
                <a:gd name="T4" fmla="*/ 631 w 1262"/>
                <a:gd name="T5" fmla="*/ 1802 h 1802"/>
                <a:gd name="T6" fmla="*/ 1262 w 1262"/>
                <a:gd name="T7" fmla="*/ 631 h 1802"/>
                <a:gd name="T8" fmla="*/ 631 w 1262"/>
                <a:gd name="T9" fmla="*/ 0 h 1802"/>
                <a:gd name="T10" fmla="*/ 631 w 1262"/>
                <a:gd name="T11" fmla="*/ 856 h 1802"/>
                <a:gd name="T12" fmla="*/ 406 w 1262"/>
                <a:gd name="T13" fmla="*/ 631 h 1802"/>
                <a:gd name="T14" fmla="*/ 631 w 1262"/>
                <a:gd name="T15" fmla="*/ 405 h 1802"/>
                <a:gd name="T16" fmla="*/ 856 w 1262"/>
                <a:gd name="T17" fmla="*/ 631 h 1802"/>
                <a:gd name="T18" fmla="*/ 631 w 1262"/>
                <a:gd name="T19" fmla="*/ 856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2" h="1802">
                  <a:moveTo>
                    <a:pt x="631" y="0"/>
                  </a:moveTo>
                  <a:cubicBezTo>
                    <a:pt x="283" y="0"/>
                    <a:pt x="0" y="282"/>
                    <a:pt x="0" y="631"/>
                  </a:cubicBezTo>
                  <a:cubicBezTo>
                    <a:pt x="0" y="1104"/>
                    <a:pt x="631" y="1802"/>
                    <a:pt x="631" y="1802"/>
                  </a:cubicBezTo>
                  <a:cubicBezTo>
                    <a:pt x="631" y="1802"/>
                    <a:pt x="1262" y="1104"/>
                    <a:pt x="1262" y="631"/>
                  </a:cubicBezTo>
                  <a:cubicBezTo>
                    <a:pt x="1262" y="282"/>
                    <a:pt x="979" y="0"/>
                    <a:pt x="631" y="0"/>
                  </a:cubicBezTo>
                  <a:close/>
                  <a:moveTo>
                    <a:pt x="631" y="856"/>
                  </a:moveTo>
                  <a:cubicBezTo>
                    <a:pt x="507" y="856"/>
                    <a:pt x="406" y="755"/>
                    <a:pt x="406" y="631"/>
                  </a:cubicBezTo>
                  <a:cubicBezTo>
                    <a:pt x="406" y="506"/>
                    <a:pt x="507" y="405"/>
                    <a:pt x="631" y="405"/>
                  </a:cubicBezTo>
                  <a:cubicBezTo>
                    <a:pt x="755" y="405"/>
                    <a:pt x="856" y="506"/>
                    <a:pt x="856" y="631"/>
                  </a:cubicBezTo>
                  <a:cubicBezTo>
                    <a:pt x="856" y="755"/>
                    <a:pt x="755" y="856"/>
                    <a:pt x="631" y="856"/>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71" name="Freeform 40"/>
            <p:cNvSpPr>
              <a:spLocks noEditPoints="1"/>
            </p:cNvSpPr>
            <p:nvPr/>
          </p:nvSpPr>
          <p:spPr bwMode="auto">
            <a:xfrm>
              <a:off x="7618995" y="3753496"/>
              <a:ext cx="164000" cy="234384"/>
            </a:xfrm>
            <a:custGeom>
              <a:avLst/>
              <a:gdLst>
                <a:gd name="T0" fmla="*/ 631 w 1262"/>
                <a:gd name="T1" fmla="*/ 0 h 1802"/>
                <a:gd name="T2" fmla="*/ 0 w 1262"/>
                <a:gd name="T3" fmla="*/ 631 h 1802"/>
                <a:gd name="T4" fmla="*/ 631 w 1262"/>
                <a:gd name="T5" fmla="*/ 1802 h 1802"/>
                <a:gd name="T6" fmla="*/ 1262 w 1262"/>
                <a:gd name="T7" fmla="*/ 631 h 1802"/>
                <a:gd name="T8" fmla="*/ 631 w 1262"/>
                <a:gd name="T9" fmla="*/ 0 h 1802"/>
                <a:gd name="T10" fmla="*/ 631 w 1262"/>
                <a:gd name="T11" fmla="*/ 856 h 1802"/>
                <a:gd name="T12" fmla="*/ 406 w 1262"/>
                <a:gd name="T13" fmla="*/ 631 h 1802"/>
                <a:gd name="T14" fmla="*/ 631 w 1262"/>
                <a:gd name="T15" fmla="*/ 405 h 1802"/>
                <a:gd name="T16" fmla="*/ 856 w 1262"/>
                <a:gd name="T17" fmla="*/ 631 h 1802"/>
                <a:gd name="T18" fmla="*/ 631 w 1262"/>
                <a:gd name="T19" fmla="*/ 856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2" h="1802">
                  <a:moveTo>
                    <a:pt x="631" y="0"/>
                  </a:moveTo>
                  <a:cubicBezTo>
                    <a:pt x="283" y="0"/>
                    <a:pt x="0" y="282"/>
                    <a:pt x="0" y="631"/>
                  </a:cubicBezTo>
                  <a:cubicBezTo>
                    <a:pt x="0" y="1104"/>
                    <a:pt x="631" y="1802"/>
                    <a:pt x="631" y="1802"/>
                  </a:cubicBezTo>
                  <a:cubicBezTo>
                    <a:pt x="631" y="1802"/>
                    <a:pt x="1262" y="1104"/>
                    <a:pt x="1262" y="631"/>
                  </a:cubicBezTo>
                  <a:cubicBezTo>
                    <a:pt x="1262" y="282"/>
                    <a:pt x="979" y="0"/>
                    <a:pt x="631" y="0"/>
                  </a:cubicBezTo>
                  <a:close/>
                  <a:moveTo>
                    <a:pt x="631" y="856"/>
                  </a:moveTo>
                  <a:cubicBezTo>
                    <a:pt x="507" y="856"/>
                    <a:pt x="406" y="755"/>
                    <a:pt x="406" y="631"/>
                  </a:cubicBezTo>
                  <a:cubicBezTo>
                    <a:pt x="406" y="506"/>
                    <a:pt x="507" y="405"/>
                    <a:pt x="631" y="405"/>
                  </a:cubicBezTo>
                  <a:cubicBezTo>
                    <a:pt x="755" y="405"/>
                    <a:pt x="856" y="506"/>
                    <a:pt x="856" y="631"/>
                  </a:cubicBezTo>
                  <a:cubicBezTo>
                    <a:pt x="856" y="755"/>
                    <a:pt x="755" y="856"/>
                    <a:pt x="631" y="856"/>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72" name="Freeform 40"/>
            <p:cNvSpPr>
              <a:spLocks noEditPoints="1"/>
            </p:cNvSpPr>
            <p:nvPr/>
          </p:nvSpPr>
          <p:spPr bwMode="auto">
            <a:xfrm>
              <a:off x="7643895" y="4186126"/>
              <a:ext cx="164000" cy="234384"/>
            </a:xfrm>
            <a:custGeom>
              <a:avLst/>
              <a:gdLst>
                <a:gd name="T0" fmla="*/ 631 w 1262"/>
                <a:gd name="T1" fmla="*/ 0 h 1802"/>
                <a:gd name="T2" fmla="*/ 0 w 1262"/>
                <a:gd name="T3" fmla="*/ 631 h 1802"/>
                <a:gd name="T4" fmla="*/ 631 w 1262"/>
                <a:gd name="T5" fmla="*/ 1802 h 1802"/>
                <a:gd name="T6" fmla="*/ 1262 w 1262"/>
                <a:gd name="T7" fmla="*/ 631 h 1802"/>
                <a:gd name="T8" fmla="*/ 631 w 1262"/>
                <a:gd name="T9" fmla="*/ 0 h 1802"/>
                <a:gd name="T10" fmla="*/ 631 w 1262"/>
                <a:gd name="T11" fmla="*/ 856 h 1802"/>
                <a:gd name="T12" fmla="*/ 406 w 1262"/>
                <a:gd name="T13" fmla="*/ 631 h 1802"/>
                <a:gd name="T14" fmla="*/ 631 w 1262"/>
                <a:gd name="T15" fmla="*/ 405 h 1802"/>
                <a:gd name="T16" fmla="*/ 856 w 1262"/>
                <a:gd name="T17" fmla="*/ 631 h 1802"/>
                <a:gd name="T18" fmla="*/ 631 w 1262"/>
                <a:gd name="T19" fmla="*/ 856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2" h="1802">
                  <a:moveTo>
                    <a:pt x="631" y="0"/>
                  </a:moveTo>
                  <a:cubicBezTo>
                    <a:pt x="283" y="0"/>
                    <a:pt x="0" y="282"/>
                    <a:pt x="0" y="631"/>
                  </a:cubicBezTo>
                  <a:cubicBezTo>
                    <a:pt x="0" y="1104"/>
                    <a:pt x="631" y="1802"/>
                    <a:pt x="631" y="1802"/>
                  </a:cubicBezTo>
                  <a:cubicBezTo>
                    <a:pt x="631" y="1802"/>
                    <a:pt x="1262" y="1104"/>
                    <a:pt x="1262" y="631"/>
                  </a:cubicBezTo>
                  <a:cubicBezTo>
                    <a:pt x="1262" y="282"/>
                    <a:pt x="979" y="0"/>
                    <a:pt x="631" y="0"/>
                  </a:cubicBezTo>
                  <a:close/>
                  <a:moveTo>
                    <a:pt x="631" y="856"/>
                  </a:moveTo>
                  <a:cubicBezTo>
                    <a:pt x="507" y="856"/>
                    <a:pt x="406" y="755"/>
                    <a:pt x="406" y="631"/>
                  </a:cubicBezTo>
                  <a:cubicBezTo>
                    <a:pt x="406" y="506"/>
                    <a:pt x="507" y="405"/>
                    <a:pt x="631" y="405"/>
                  </a:cubicBezTo>
                  <a:cubicBezTo>
                    <a:pt x="755" y="405"/>
                    <a:pt x="856" y="506"/>
                    <a:pt x="856" y="631"/>
                  </a:cubicBezTo>
                  <a:cubicBezTo>
                    <a:pt x="856" y="755"/>
                    <a:pt x="755" y="856"/>
                    <a:pt x="631" y="856"/>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73" name="Freeform 40"/>
            <p:cNvSpPr>
              <a:spLocks noEditPoints="1"/>
            </p:cNvSpPr>
            <p:nvPr/>
          </p:nvSpPr>
          <p:spPr bwMode="auto">
            <a:xfrm>
              <a:off x="8538254" y="3691904"/>
              <a:ext cx="164000" cy="234384"/>
            </a:xfrm>
            <a:custGeom>
              <a:avLst/>
              <a:gdLst>
                <a:gd name="T0" fmla="*/ 631 w 1262"/>
                <a:gd name="T1" fmla="*/ 0 h 1802"/>
                <a:gd name="T2" fmla="*/ 0 w 1262"/>
                <a:gd name="T3" fmla="*/ 631 h 1802"/>
                <a:gd name="T4" fmla="*/ 631 w 1262"/>
                <a:gd name="T5" fmla="*/ 1802 h 1802"/>
                <a:gd name="T6" fmla="*/ 1262 w 1262"/>
                <a:gd name="T7" fmla="*/ 631 h 1802"/>
                <a:gd name="T8" fmla="*/ 631 w 1262"/>
                <a:gd name="T9" fmla="*/ 0 h 1802"/>
                <a:gd name="T10" fmla="*/ 631 w 1262"/>
                <a:gd name="T11" fmla="*/ 856 h 1802"/>
                <a:gd name="T12" fmla="*/ 406 w 1262"/>
                <a:gd name="T13" fmla="*/ 631 h 1802"/>
                <a:gd name="T14" fmla="*/ 631 w 1262"/>
                <a:gd name="T15" fmla="*/ 405 h 1802"/>
                <a:gd name="T16" fmla="*/ 856 w 1262"/>
                <a:gd name="T17" fmla="*/ 631 h 1802"/>
                <a:gd name="T18" fmla="*/ 631 w 1262"/>
                <a:gd name="T19" fmla="*/ 856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2" h="1802">
                  <a:moveTo>
                    <a:pt x="631" y="0"/>
                  </a:moveTo>
                  <a:cubicBezTo>
                    <a:pt x="283" y="0"/>
                    <a:pt x="0" y="282"/>
                    <a:pt x="0" y="631"/>
                  </a:cubicBezTo>
                  <a:cubicBezTo>
                    <a:pt x="0" y="1104"/>
                    <a:pt x="631" y="1802"/>
                    <a:pt x="631" y="1802"/>
                  </a:cubicBezTo>
                  <a:cubicBezTo>
                    <a:pt x="631" y="1802"/>
                    <a:pt x="1262" y="1104"/>
                    <a:pt x="1262" y="631"/>
                  </a:cubicBezTo>
                  <a:cubicBezTo>
                    <a:pt x="1262" y="282"/>
                    <a:pt x="979" y="0"/>
                    <a:pt x="631" y="0"/>
                  </a:cubicBezTo>
                  <a:close/>
                  <a:moveTo>
                    <a:pt x="631" y="856"/>
                  </a:moveTo>
                  <a:cubicBezTo>
                    <a:pt x="507" y="856"/>
                    <a:pt x="406" y="755"/>
                    <a:pt x="406" y="631"/>
                  </a:cubicBezTo>
                  <a:cubicBezTo>
                    <a:pt x="406" y="506"/>
                    <a:pt x="507" y="405"/>
                    <a:pt x="631" y="405"/>
                  </a:cubicBezTo>
                  <a:cubicBezTo>
                    <a:pt x="755" y="405"/>
                    <a:pt x="856" y="506"/>
                    <a:pt x="856" y="631"/>
                  </a:cubicBezTo>
                  <a:cubicBezTo>
                    <a:pt x="856" y="755"/>
                    <a:pt x="755" y="856"/>
                    <a:pt x="631" y="856"/>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74" name="Freeform 40"/>
            <p:cNvSpPr>
              <a:spLocks noEditPoints="1"/>
            </p:cNvSpPr>
            <p:nvPr/>
          </p:nvSpPr>
          <p:spPr bwMode="auto">
            <a:xfrm>
              <a:off x="7392356" y="2586919"/>
              <a:ext cx="164000" cy="234384"/>
            </a:xfrm>
            <a:custGeom>
              <a:avLst/>
              <a:gdLst>
                <a:gd name="T0" fmla="*/ 631 w 1262"/>
                <a:gd name="T1" fmla="*/ 0 h 1802"/>
                <a:gd name="T2" fmla="*/ 0 w 1262"/>
                <a:gd name="T3" fmla="*/ 631 h 1802"/>
                <a:gd name="T4" fmla="*/ 631 w 1262"/>
                <a:gd name="T5" fmla="*/ 1802 h 1802"/>
                <a:gd name="T6" fmla="*/ 1262 w 1262"/>
                <a:gd name="T7" fmla="*/ 631 h 1802"/>
                <a:gd name="T8" fmla="*/ 631 w 1262"/>
                <a:gd name="T9" fmla="*/ 0 h 1802"/>
                <a:gd name="T10" fmla="*/ 631 w 1262"/>
                <a:gd name="T11" fmla="*/ 856 h 1802"/>
                <a:gd name="T12" fmla="*/ 406 w 1262"/>
                <a:gd name="T13" fmla="*/ 631 h 1802"/>
                <a:gd name="T14" fmla="*/ 631 w 1262"/>
                <a:gd name="T15" fmla="*/ 405 h 1802"/>
                <a:gd name="T16" fmla="*/ 856 w 1262"/>
                <a:gd name="T17" fmla="*/ 631 h 1802"/>
                <a:gd name="T18" fmla="*/ 631 w 1262"/>
                <a:gd name="T19" fmla="*/ 856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2" h="1802">
                  <a:moveTo>
                    <a:pt x="631" y="0"/>
                  </a:moveTo>
                  <a:cubicBezTo>
                    <a:pt x="283" y="0"/>
                    <a:pt x="0" y="282"/>
                    <a:pt x="0" y="631"/>
                  </a:cubicBezTo>
                  <a:cubicBezTo>
                    <a:pt x="0" y="1104"/>
                    <a:pt x="631" y="1802"/>
                    <a:pt x="631" y="1802"/>
                  </a:cubicBezTo>
                  <a:cubicBezTo>
                    <a:pt x="631" y="1802"/>
                    <a:pt x="1262" y="1104"/>
                    <a:pt x="1262" y="631"/>
                  </a:cubicBezTo>
                  <a:cubicBezTo>
                    <a:pt x="1262" y="282"/>
                    <a:pt x="979" y="0"/>
                    <a:pt x="631" y="0"/>
                  </a:cubicBezTo>
                  <a:close/>
                  <a:moveTo>
                    <a:pt x="631" y="856"/>
                  </a:moveTo>
                  <a:cubicBezTo>
                    <a:pt x="507" y="856"/>
                    <a:pt x="406" y="755"/>
                    <a:pt x="406" y="631"/>
                  </a:cubicBezTo>
                  <a:cubicBezTo>
                    <a:pt x="406" y="506"/>
                    <a:pt x="507" y="405"/>
                    <a:pt x="631" y="405"/>
                  </a:cubicBezTo>
                  <a:cubicBezTo>
                    <a:pt x="755" y="405"/>
                    <a:pt x="856" y="506"/>
                    <a:pt x="856" y="631"/>
                  </a:cubicBezTo>
                  <a:cubicBezTo>
                    <a:pt x="856" y="755"/>
                    <a:pt x="755" y="856"/>
                    <a:pt x="631" y="856"/>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119" name="Freeform 40"/>
            <p:cNvSpPr>
              <a:spLocks noEditPoints="1"/>
            </p:cNvSpPr>
            <p:nvPr/>
          </p:nvSpPr>
          <p:spPr bwMode="auto">
            <a:xfrm>
              <a:off x="7355867" y="2930816"/>
              <a:ext cx="164000" cy="234384"/>
            </a:xfrm>
            <a:custGeom>
              <a:avLst/>
              <a:gdLst>
                <a:gd name="T0" fmla="*/ 631 w 1262"/>
                <a:gd name="T1" fmla="*/ 0 h 1802"/>
                <a:gd name="T2" fmla="*/ 0 w 1262"/>
                <a:gd name="T3" fmla="*/ 631 h 1802"/>
                <a:gd name="T4" fmla="*/ 631 w 1262"/>
                <a:gd name="T5" fmla="*/ 1802 h 1802"/>
                <a:gd name="T6" fmla="*/ 1262 w 1262"/>
                <a:gd name="T7" fmla="*/ 631 h 1802"/>
                <a:gd name="T8" fmla="*/ 631 w 1262"/>
                <a:gd name="T9" fmla="*/ 0 h 1802"/>
                <a:gd name="T10" fmla="*/ 631 w 1262"/>
                <a:gd name="T11" fmla="*/ 856 h 1802"/>
                <a:gd name="T12" fmla="*/ 406 w 1262"/>
                <a:gd name="T13" fmla="*/ 631 h 1802"/>
                <a:gd name="T14" fmla="*/ 631 w 1262"/>
                <a:gd name="T15" fmla="*/ 405 h 1802"/>
                <a:gd name="T16" fmla="*/ 856 w 1262"/>
                <a:gd name="T17" fmla="*/ 631 h 1802"/>
                <a:gd name="T18" fmla="*/ 631 w 1262"/>
                <a:gd name="T19" fmla="*/ 856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2" h="1802">
                  <a:moveTo>
                    <a:pt x="631" y="0"/>
                  </a:moveTo>
                  <a:cubicBezTo>
                    <a:pt x="283" y="0"/>
                    <a:pt x="0" y="282"/>
                    <a:pt x="0" y="631"/>
                  </a:cubicBezTo>
                  <a:cubicBezTo>
                    <a:pt x="0" y="1104"/>
                    <a:pt x="631" y="1802"/>
                    <a:pt x="631" y="1802"/>
                  </a:cubicBezTo>
                  <a:cubicBezTo>
                    <a:pt x="631" y="1802"/>
                    <a:pt x="1262" y="1104"/>
                    <a:pt x="1262" y="631"/>
                  </a:cubicBezTo>
                  <a:cubicBezTo>
                    <a:pt x="1262" y="282"/>
                    <a:pt x="979" y="0"/>
                    <a:pt x="631" y="0"/>
                  </a:cubicBezTo>
                  <a:close/>
                  <a:moveTo>
                    <a:pt x="631" y="856"/>
                  </a:moveTo>
                  <a:cubicBezTo>
                    <a:pt x="507" y="856"/>
                    <a:pt x="406" y="755"/>
                    <a:pt x="406" y="631"/>
                  </a:cubicBezTo>
                  <a:cubicBezTo>
                    <a:pt x="406" y="506"/>
                    <a:pt x="507" y="405"/>
                    <a:pt x="631" y="405"/>
                  </a:cubicBezTo>
                  <a:cubicBezTo>
                    <a:pt x="755" y="405"/>
                    <a:pt x="856" y="506"/>
                    <a:pt x="856" y="631"/>
                  </a:cubicBezTo>
                  <a:cubicBezTo>
                    <a:pt x="856" y="755"/>
                    <a:pt x="755" y="856"/>
                    <a:pt x="631" y="856"/>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120" name="Freeform 40"/>
            <p:cNvSpPr>
              <a:spLocks noEditPoints="1"/>
            </p:cNvSpPr>
            <p:nvPr/>
          </p:nvSpPr>
          <p:spPr bwMode="auto">
            <a:xfrm>
              <a:off x="7796128" y="4630708"/>
              <a:ext cx="164000" cy="234384"/>
            </a:xfrm>
            <a:custGeom>
              <a:avLst/>
              <a:gdLst>
                <a:gd name="T0" fmla="*/ 631 w 1262"/>
                <a:gd name="T1" fmla="*/ 0 h 1802"/>
                <a:gd name="T2" fmla="*/ 0 w 1262"/>
                <a:gd name="T3" fmla="*/ 631 h 1802"/>
                <a:gd name="T4" fmla="*/ 631 w 1262"/>
                <a:gd name="T5" fmla="*/ 1802 h 1802"/>
                <a:gd name="T6" fmla="*/ 1262 w 1262"/>
                <a:gd name="T7" fmla="*/ 631 h 1802"/>
                <a:gd name="T8" fmla="*/ 631 w 1262"/>
                <a:gd name="T9" fmla="*/ 0 h 1802"/>
                <a:gd name="T10" fmla="*/ 631 w 1262"/>
                <a:gd name="T11" fmla="*/ 856 h 1802"/>
                <a:gd name="T12" fmla="*/ 406 w 1262"/>
                <a:gd name="T13" fmla="*/ 631 h 1802"/>
                <a:gd name="T14" fmla="*/ 631 w 1262"/>
                <a:gd name="T15" fmla="*/ 405 h 1802"/>
                <a:gd name="T16" fmla="*/ 856 w 1262"/>
                <a:gd name="T17" fmla="*/ 631 h 1802"/>
                <a:gd name="T18" fmla="*/ 631 w 1262"/>
                <a:gd name="T19" fmla="*/ 856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2" h="1802">
                  <a:moveTo>
                    <a:pt x="631" y="0"/>
                  </a:moveTo>
                  <a:cubicBezTo>
                    <a:pt x="283" y="0"/>
                    <a:pt x="0" y="282"/>
                    <a:pt x="0" y="631"/>
                  </a:cubicBezTo>
                  <a:cubicBezTo>
                    <a:pt x="0" y="1104"/>
                    <a:pt x="631" y="1802"/>
                    <a:pt x="631" y="1802"/>
                  </a:cubicBezTo>
                  <a:cubicBezTo>
                    <a:pt x="631" y="1802"/>
                    <a:pt x="1262" y="1104"/>
                    <a:pt x="1262" y="631"/>
                  </a:cubicBezTo>
                  <a:cubicBezTo>
                    <a:pt x="1262" y="282"/>
                    <a:pt x="979" y="0"/>
                    <a:pt x="631" y="0"/>
                  </a:cubicBezTo>
                  <a:close/>
                  <a:moveTo>
                    <a:pt x="631" y="856"/>
                  </a:moveTo>
                  <a:cubicBezTo>
                    <a:pt x="507" y="856"/>
                    <a:pt x="406" y="755"/>
                    <a:pt x="406" y="631"/>
                  </a:cubicBezTo>
                  <a:cubicBezTo>
                    <a:pt x="406" y="506"/>
                    <a:pt x="507" y="405"/>
                    <a:pt x="631" y="405"/>
                  </a:cubicBezTo>
                  <a:cubicBezTo>
                    <a:pt x="755" y="405"/>
                    <a:pt x="856" y="506"/>
                    <a:pt x="856" y="631"/>
                  </a:cubicBezTo>
                  <a:cubicBezTo>
                    <a:pt x="856" y="755"/>
                    <a:pt x="755" y="856"/>
                    <a:pt x="631" y="856"/>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121" name="Freeform 40"/>
            <p:cNvSpPr>
              <a:spLocks noEditPoints="1"/>
            </p:cNvSpPr>
            <p:nvPr/>
          </p:nvSpPr>
          <p:spPr bwMode="auto">
            <a:xfrm>
              <a:off x="8148065" y="4551772"/>
              <a:ext cx="164000" cy="234384"/>
            </a:xfrm>
            <a:custGeom>
              <a:avLst/>
              <a:gdLst>
                <a:gd name="T0" fmla="*/ 631 w 1262"/>
                <a:gd name="T1" fmla="*/ 0 h 1802"/>
                <a:gd name="T2" fmla="*/ 0 w 1262"/>
                <a:gd name="T3" fmla="*/ 631 h 1802"/>
                <a:gd name="T4" fmla="*/ 631 w 1262"/>
                <a:gd name="T5" fmla="*/ 1802 h 1802"/>
                <a:gd name="T6" fmla="*/ 1262 w 1262"/>
                <a:gd name="T7" fmla="*/ 631 h 1802"/>
                <a:gd name="T8" fmla="*/ 631 w 1262"/>
                <a:gd name="T9" fmla="*/ 0 h 1802"/>
                <a:gd name="T10" fmla="*/ 631 w 1262"/>
                <a:gd name="T11" fmla="*/ 856 h 1802"/>
                <a:gd name="T12" fmla="*/ 406 w 1262"/>
                <a:gd name="T13" fmla="*/ 631 h 1802"/>
                <a:gd name="T14" fmla="*/ 631 w 1262"/>
                <a:gd name="T15" fmla="*/ 405 h 1802"/>
                <a:gd name="T16" fmla="*/ 856 w 1262"/>
                <a:gd name="T17" fmla="*/ 631 h 1802"/>
                <a:gd name="T18" fmla="*/ 631 w 1262"/>
                <a:gd name="T19" fmla="*/ 856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2" h="1802">
                  <a:moveTo>
                    <a:pt x="631" y="0"/>
                  </a:moveTo>
                  <a:cubicBezTo>
                    <a:pt x="283" y="0"/>
                    <a:pt x="0" y="282"/>
                    <a:pt x="0" y="631"/>
                  </a:cubicBezTo>
                  <a:cubicBezTo>
                    <a:pt x="0" y="1104"/>
                    <a:pt x="631" y="1802"/>
                    <a:pt x="631" y="1802"/>
                  </a:cubicBezTo>
                  <a:cubicBezTo>
                    <a:pt x="631" y="1802"/>
                    <a:pt x="1262" y="1104"/>
                    <a:pt x="1262" y="631"/>
                  </a:cubicBezTo>
                  <a:cubicBezTo>
                    <a:pt x="1262" y="282"/>
                    <a:pt x="979" y="0"/>
                    <a:pt x="631" y="0"/>
                  </a:cubicBezTo>
                  <a:close/>
                  <a:moveTo>
                    <a:pt x="631" y="856"/>
                  </a:moveTo>
                  <a:cubicBezTo>
                    <a:pt x="507" y="856"/>
                    <a:pt x="406" y="755"/>
                    <a:pt x="406" y="631"/>
                  </a:cubicBezTo>
                  <a:cubicBezTo>
                    <a:pt x="406" y="506"/>
                    <a:pt x="507" y="405"/>
                    <a:pt x="631" y="405"/>
                  </a:cubicBezTo>
                  <a:cubicBezTo>
                    <a:pt x="755" y="405"/>
                    <a:pt x="856" y="506"/>
                    <a:pt x="856" y="631"/>
                  </a:cubicBezTo>
                  <a:cubicBezTo>
                    <a:pt x="856" y="755"/>
                    <a:pt x="755" y="856"/>
                    <a:pt x="631" y="856"/>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122" name="Freeform 40"/>
            <p:cNvSpPr>
              <a:spLocks noEditPoints="1"/>
            </p:cNvSpPr>
            <p:nvPr/>
          </p:nvSpPr>
          <p:spPr bwMode="auto">
            <a:xfrm>
              <a:off x="8635661" y="4492974"/>
              <a:ext cx="164000" cy="234384"/>
            </a:xfrm>
            <a:custGeom>
              <a:avLst/>
              <a:gdLst>
                <a:gd name="T0" fmla="*/ 631 w 1262"/>
                <a:gd name="T1" fmla="*/ 0 h 1802"/>
                <a:gd name="T2" fmla="*/ 0 w 1262"/>
                <a:gd name="T3" fmla="*/ 631 h 1802"/>
                <a:gd name="T4" fmla="*/ 631 w 1262"/>
                <a:gd name="T5" fmla="*/ 1802 h 1802"/>
                <a:gd name="T6" fmla="*/ 1262 w 1262"/>
                <a:gd name="T7" fmla="*/ 631 h 1802"/>
                <a:gd name="T8" fmla="*/ 631 w 1262"/>
                <a:gd name="T9" fmla="*/ 0 h 1802"/>
                <a:gd name="T10" fmla="*/ 631 w 1262"/>
                <a:gd name="T11" fmla="*/ 856 h 1802"/>
                <a:gd name="T12" fmla="*/ 406 w 1262"/>
                <a:gd name="T13" fmla="*/ 631 h 1802"/>
                <a:gd name="T14" fmla="*/ 631 w 1262"/>
                <a:gd name="T15" fmla="*/ 405 h 1802"/>
                <a:gd name="T16" fmla="*/ 856 w 1262"/>
                <a:gd name="T17" fmla="*/ 631 h 1802"/>
                <a:gd name="T18" fmla="*/ 631 w 1262"/>
                <a:gd name="T19" fmla="*/ 856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2" h="1802">
                  <a:moveTo>
                    <a:pt x="631" y="0"/>
                  </a:moveTo>
                  <a:cubicBezTo>
                    <a:pt x="283" y="0"/>
                    <a:pt x="0" y="282"/>
                    <a:pt x="0" y="631"/>
                  </a:cubicBezTo>
                  <a:cubicBezTo>
                    <a:pt x="0" y="1104"/>
                    <a:pt x="631" y="1802"/>
                    <a:pt x="631" y="1802"/>
                  </a:cubicBezTo>
                  <a:cubicBezTo>
                    <a:pt x="631" y="1802"/>
                    <a:pt x="1262" y="1104"/>
                    <a:pt x="1262" y="631"/>
                  </a:cubicBezTo>
                  <a:cubicBezTo>
                    <a:pt x="1262" y="282"/>
                    <a:pt x="979" y="0"/>
                    <a:pt x="631" y="0"/>
                  </a:cubicBezTo>
                  <a:close/>
                  <a:moveTo>
                    <a:pt x="631" y="856"/>
                  </a:moveTo>
                  <a:cubicBezTo>
                    <a:pt x="507" y="856"/>
                    <a:pt x="406" y="755"/>
                    <a:pt x="406" y="631"/>
                  </a:cubicBezTo>
                  <a:cubicBezTo>
                    <a:pt x="406" y="506"/>
                    <a:pt x="507" y="405"/>
                    <a:pt x="631" y="405"/>
                  </a:cubicBezTo>
                  <a:cubicBezTo>
                    <a:pt x="755" y="405"/>
                    <a:pt x="856" y="506"/>
                    <a:pt x="856" y="631"/>
                  </a:cubicBezTo>
                  <a:cubicBezTo>
                    <a:pt x="856" y="755"/>
                    <a:pt x="755" y="856"/>
                    <a:pt x="631" y="856"/>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123" name="Freeform 40"/>
            <p:cNvSpPr>
              <a:spLocks noEditPoints="1"/>
            </p:cNvSpPr>
            <p:nvPr/>
          </p:nvSpPr>
          <p:spPr bwMode="auto">
            <a:xfrm>
              <a:off x="8891054" y="4087131"/>
              <a:ext cx="164000" cy="234384"/>
            </a:xfrm>
            <a:custGeom>
              <a:avLst/>
              <a:gdLst>
                <a:gd name="T0" fmla="*/ 631 w 1262"/>
                <a:gd name="T1" fmla="*/ 0 h 1802"/>
                <a:gd name="T2" fmla="*/ 0 w 1262"/>
                <a:gd name="T3" fmla="*/ 631 h 1802"/>
                <a:gd name="T4" fmla="*/ 631 w 1262"/>
                <a:gd name="T5" fmla="*/ 1802 h 1802"/>
                <a:gd name="T6" fmla="*/ 1262 w 1262"/>
                <a:gd name="T7" fmla="*/ 631 h 1802"/>
                <a:gd name="T8" fmla="*/ 631 w 1262"/>
                <a:gd name="T9" fmla="*/ 0 h 1802"/>
                <a:gd name="T10" fmla="*/ 631 w 1262"/>
                <a:gd name="T11" fmla="*/ 856 h 1802"/>
                <a:gd name="T12" fmla="*/ 406 w 1262"/>
                <a:gd name="T13" fmla="*/ 631 h 1802"/>
                <a:gd name="T14" fmla="*/ 631 w 1262"/>
                <a:gd name="T15" fmla="*/ 405 h 1802"/>
                <a:gd name="T16" fmla="*/ 856 w 1262"/>
                <a:gd name="T17" fmla="*/ 631 h 1802"/>
                <a:gd name="T18" fmla="*/ 631 w 1262"/>
                <a:gd name="T19" fmla="*/ 856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2" h="1802">
                  <a:moveTo>
                    <a:pt x="631" y="0"/>
                  </a:moveTo>
                  <a:cubicBezTo>
                    <a:pt x="283" y="0"/>
                    <a:pt x="0" y="282"/>
                    <a:pt x="0" y="631"/>
                  </a:cubicBezTo>
                  <a:cubicBezTo>
                    <a:pt x="0" y="1104"/>
                    <a:pt x="631" y="1802"/>
                    <a:pt x="631" y="1802"/>
                  </a:cubicBezTo>
                  <a:cubicBezTo>
                    <a:pt x="631" y="1802"/>
                    <a:pt x="1262" y="1104"/>
                    <a:pt x="1262" y="631"/>
                  </a:cubicBezTo>
                  <a:cubicBezTo>
                    <a:pt x="1262" y="282"/>
                    <a:pt x="979" y="0"/>
                    <a:pt x="631" y="0"/>
                  </a:cubicBezTo>
                  <a:close/>
                  <a:moveTo>
                    <a:pt x="631" y="856"/>
                  </a:moveTo>
                  <a:cubicBezTo>
                    <a:pt x="507" y="856"/>
                    <a:pt x="406" y="755"/>
                    <a:pt x="406" y="631"/>
                  </a:cubicBezTo>
                  <a:cubicBezTo>
                    <a:pt x="406" y="506"/>
                    <a:pt x="507" y="405"/>
                    <a:pt x="631" y="405"/>
                  </a:cubicBezTo>
                  <a:cubicBezTo>
                    <a:pt x="755" y="405"/>
                    <a:pt x="856" y="506"/>
                    <a:pt x="856" y="631"/>
                  </a:cubicBezTo>
                  <a:cubicBezTo>
                    <a:pt x="856" y="755"/>
                    <a:pt x="755" y="856"/>
                    <a:pt x="631" y="856"/>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124" name="Freeform 40"/>
            <p:cNvSpPr>
              <a:spLocks noEditPoints="1"/>
            </p:cNvSpPr>
            <p:nvPr/>
          </p:nvSpPr>
          <p:spPr bwMode="auto">
            <a:xfrm>
              <a:off x="9259625" y="3863466"/>
              <a:ext cx="164000" cy="234384"/>
            </a:xfrm>
            <a:custGeom>
              <a:avLst/>
              <a:gdLst>
                <a:gd name="T0" fmla="*/ 631 w 1262"/>
                <a:gd name="T1" fmla="*/ 0 h 1802"/>
                <a:gd name="T2" fmla="*/ 0 w 1262"/>
                <a:gd name="T3" fmla="*/ 631 h 1802"/>
                <a:gd name="T4" fmla="*/ 631 w 1262"/>
                <a:gd name="T5" fmla="*/ 1802 h 1802"/>
                <a:gd name="T6" fmla="*/ 1262 w 1262"/>
                <a:gd name="T7" fmla="*/ 631 h 1802"/>
                <a:gd name="T8" fmla="*/ 631 w 1262"/>
                <a:gd name="T9" fmla="*/ 0 h 1802"/>
                <a:gd name="T10" fmla="*/ 631 w 1262"/>
                <a:gd name="T11" fmla="*/ 856 h 1802"/>
                <a:gd name="T12" fmla="*/ 406 w 1262"/>
                <a:gd name="T13" fmla="*/ 631 h 1802"/>
                <a:gd name="T14" fmla="*/ 631 w 1262"/>
                <a:gd name="T15" fmla="*/ 405 h 1802"/>
                <a:gd name="T16" fmla="*/ 856 w 1262"/>
                <a:gd name="T17" fmla="*/ 631 h 1802"/>
                <a:gd name="T18" fmla="*/ 631 w 1262"/>
                <a:gd name="T19" fmla="*/ 856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2" h="1802">
                  <a:moveTo>
                    <a:pt x="631" y="0"/>
                  </a:moveTo>
                  <a:cubicBezTo>
                    <a:pt x="283" y="0"/>
                    <a:pt x="0" y="282"/>
                    <a:pt x="0" y="631"/>
                  </a:cubicBezTo>
                  <a:cubicBezTo>
                    <a:pt x="0" y="1104"/>
                    <a:pt x="631" y="1802"/>
                    <a:pt x="631" y="1802"/>
                  </a:cubicBezTo>
                  <a:cubicBezTo>
                    <a:pt x="631" y="1802"/>
                    <a:pt x="1262" y="1104"/>
                    <a:pt x="1262" y="631"/>
                  </a:cubicBezTo>
                  <a:cubicBezTo>
                    <a:pt x="1262" y="282"/>
                    <a:pt x="979" y="0"/>
                    <a:pt x="631" y="0"/>
                  </a:cubicBezTo>
                  <a:close/>
                  <a:moveTo>
                    <a:pt x="631" y="856"/>
                  </a:moveTo>
                  <a:cubicBezTo>
                    <a:pt x="507" y="856"/>
                    <a:pt x="406" y="755"/>
                    <a:pt x="406" y="631"/>
                  </a:cubicBezTo>
                  <a:cubicBezTo>
                    <a:pt x="406" y="506"/>
                    <a:pt x="507" y="405"/>
                    <a:pt x="631" y="405"/>
                  </a:cubicBezTo>
                  <a:cubicBezTo>
                    <a:pt x="755" y="405"/>
                    <a:pt x="856" y="506"/>
                    <a:pt x="856" y="631"/>
                  </a:cubicBezTo>
                  <a:cubicBezTo>
                    <a:pt x="856" y="755"/>
                    <a:pt x="755" y="856"/>
                    <a:pt x="631" y="856"/>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125" name="Freeform 40"/>
            <p:cNvSpPr>
              <a:spLocks noEditPoints="1"/>
            </p:cNvSpPr>
            <p:nvPr/>
          </p:nvSpPr>
          <p:spPr bwMode="auto">
            <a:xfrm>
              <a:off x="8057748" y="5050958"/>
              <a:ext cx="164000" cy="234384"/>
            </a:xfrm>
            <a:custGeom>
              <a:avLst/>
              <a:gdLst>
                <a:gd name="T0" fmla="*/ 631 w 1262"/>
                <a:gd name="T1" fmla="*/ 0 h 1802"/>
                <a:gd name="T2" fmla="*/ 0 w 1262"/>
                <a:gd name="T3" fmla="*/ 631 h 1802"/>
                <a:gd name="T4" fmla="*/ 631 w 1262"/>
                <a:gd name="T5" fmla="*/ 1802 h 1802"/>
                <a:gd name="T6" fmla="*/ 1262 w 1262"/>
                <a:gd name="T7" fmla="*/ 631 h 1802"/>
                <a:gd name="T8" fmla="*/ 631 w 1262"/>
                <a:gd name="T9" fmla="*/ 0 h 1802"/>
                <a:gd name="T10" fmla="*/ 631 w 1262"/>
                <a:gd name="T11" fmla="*/ 856 h 1802"/>
                <a:gd name="T12" fmla="*/ 406 w 1262"/>
                <a:gd name="T13" fmla="*/ 631 h 1802"/>
                <a:gd name="T14" fmla="*/ 631 w 1262"/>
                <a:gd name="T15" fmla="*/ 405 h 1802"/>
                <a:gd name="T16" fmla="*/ 856 w 1262"/>
                <a:gd name="T17" fmla="*/ 631 h 1802"/>
                <a:gd name="T18" fmla="*/ 631 w 1262"/>
                <a:gd name="T19" fmla="*/ 856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2" h="1802">
                  <a:moveTo>
                    <a:pt x="631" y="0"/>
                  </a:moveTo>
                  <a:cubicBezTo>
                    <a:pt x="283" y="0"/>
                    <a:pt x="0" y="282"/>
                    <a:pt x="0" y="631"/>
                  </a:cubicBezTo>
                  <a:cubicBezTo>
                    <a:pt x="0" y="1104"/>
                    <a:pt x="631" y="1802"/>
                    <a:pt x="631" y="1802"/>
                  </a:cubicBezTo>
                  <a:cubicBezTo>
                    <a:pt x="631" y="1802"/>
                    <a:pt x="1262" y="1104"/>
                    <a:pt x="1262" y="631"/>
                  </a:cubicBezTo>
                  <a:cubicBezTo>
                    <a:pt x="1262" y="282"/>
                    <a:pt x="979" y="0"/>
                    <a:pt x="631" y="0"/>
                  </a:cubicBezTo>
                  <a:close/>
                  <a:moveTo>
                    <a:pt x="631" y="856"/>
                  </a:moveTo>
                  <a:cubicBezTo>
                    <a:pt x="507" y="856"/>
                    <a:pt x="406" y="755"/>
                    <a:pt x="406" y="631"/>
                  </a:cubicBezTo>
                  <a:cubicBezTo>
                    <a:pt x="406" y="506"/>
                    <a:pt x="507" y="405"/>
                    <a:pt x="631" y="405"/>
                  </a:cubicBezTo>
                  <a:cubicBezTo>
                    <a:pt x="755" y="405"/>
                    <a:pt x="856" y="506"/>
                    <a:pt x="856" y="631"/>
                  </a:cubicBezTo>
                  <a:cubicBezTo>
                    <a:pt x="856" y="755"/>
                    <a:pt x="755" y="856"/>
                    <a:pt x="631" y="856"/>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126" name="Freeform 40"/>
            <p:cNvSpPr>
              <a:spLocks noEditPoints="1"/>
            </p:cNvSpPr>
            <p:nvPr/>
          </p:nvSpPr>
          <p:spPr bwMode="auto">
            <a:xfrm>
              <a:off x="8120892" y="5431632"/>
              <a:ext cx="164000" cy="234384"/>
            </a:xfrm>
            <a:custGeom>
              <a:avLst/>
              <a:gdLst>
                <a:gd name="T0" fmla="*/ 631 w 1262"/>
                <a:gd name="T1" fmla="*/ 0 h 1802"/>
                <a:gd name="T2" fmla="*/ 0 w 1262"/>
                <a:gd name="T3" fmla="*/ 631 h 1802"/>
                <a:gd name="T4" fmla="*/ 631 w 1262"/>
                <a:gd name="T5" fmla="*/ 1802 h 1802"/>
                <a:gd name="T6" fmla="*/ 1262 w 1262"/>
                <a:gd name="T7" fmla="*/ 631 h 1802"/>
                <a:gd name="T8" fmla="*/ 631 w 1262"/>
                <a:gd name="T9" fmla="*/ 0 h 1802"/>
                <a:gd name="T10" fmla="*/ 631 w 1262"/>
                <a:gd name="T11" fmla="*/ 856 h 1802"/>
                <a:gd name="T12" fmla="*/ 406 w 1262"/>
                <a:gd name="T13" fmla="*/ 631 h 1802"/>
                <a:gd name="T14" fmla="*/ 631 w 1262"/>
                <a:gd name="T15" fmla="*/ 405 h 1802"/>
                <a:gd name="T16" fmla="*/ 856 w 1262"/>
                <a:gd name="T17" fmla="*/ 631 h 1802"/>
                <a:gd name="T18" fmla="*/ 631 w 1262"/>
                <a:gd name="T19" fmla="*/ 856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2" h="1802">
                  <a:moveTo>
                    <a:pt x="631" y="0"/>
                  </a:moveTo>
                  <a:cubicBezTo>
                    <a:pt x="283" y="0"/>
                    <a:pt x="0" y="282"/>
                    <a:pt x="0" y="631"/>
                  </a:cubicBezTo>
                  <a:cubicBezTo>
                    <a:pt x="0" y="1104"/>
                    <a:pt x="631" y="1802"/>
                    <a:pt x="631" y="1802"/>
                  </a:cubicBezTo>
                  <a:cubicBezTo>
                    <a:pt x="631" y="1802"/>
                    <a:pt x="1262" y="1104"/>
                    <a:pt x="1262" y="631"/>
                  </a:cubicBezTo>
                  <a:cubicBezTo>
                    <a:pt x="1262" y="282"/>
                    <a:pt x="979" y="0"/>
                    <a:pt x="631" y="0"/>
                  </a:cubicBezTo>
                  <a:close/>
                  <a:moveTo>
                    <a:pt x="631" y="856"/>
                  </a:moveTo>
                  <a:cubicBezTo>
                    <a:pt x="507" y="856"/>
                    <a:pt x="406" y="755"/>
                    <a:pt x="406" y="631"/>
                  </a:cubicBezTo>
                  <a:cubicBezTo>
                    <a:pt x="406" y="506"/>
                    <a:pt x="507" y="405"/>
                    <a:pt x="631" y="405"/>
                  </a:cubicBezTo>
                  <a:cubicBezTo>
                    <a:pt x="755" y="405"/>
                    <a:pt x="856" y="506"/>
                    <a:pt x="856" y="631"/>
                  </a:cubicBezTo>
                  <a:cubicBezTo>
                    <a:pt x="856" y="755"/>
                    <a:pt x="755" y="856"/>
                    <a:pt x="631" y="856"/>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127" name="Freeform 40"/>
            <p:cNvSpPr>
              <a:spLocks noEditPoints="1"/>
            </p:cNvSpPr>
            <p:nvPr/>
          </p:nvSpPr>
          <p:spPr bwMode="auto">
            <a:xfrm>
              <a:off x="8566666" y="5050197"/>
              <a:ext cx="164000" cy="234384"/>
            </a:xfrm>
            <a:custGeom>
              <a:avLst/>
              <a:gdLst>
                <a:gd name="T0" fmla="*/ 631 w 1262"/>
                <a:gd name="T1" fmla="*/ 0 h 1802"/>
                <a:gd name="T2" fmla="*/ 0 w 1262"/>
                <a:gd name="T3" fmla="*/ 631 h 1802"/>
                <a:gd name="T4" fmla="*/ 631 w 1262"/>
                <a:gd name="T5" fmla="*/ 1802 h 1802"/>
                <a:gd name="T6" fmla="*/ 1262 w 1262"/>
                <a:gd name="T7" fmla="*/ 631 h 1802"/>
                <a:gd name="T8" fmla="*/ 631 w 1262"/>
                <a:gd name="T9" fmla="*/ 0 h 1802"/>
                <a:gd name="T10" fmla="*/ 631 w 1262"/>
                <a:gd name="T11" fmla="*/ 856 h 1802"/>
                <a:gd name="T12" fmla="*/ 406 w 1262"/>
                <a:gd name="T13" fmla="*/ 631 h 1802"/>
                <a:gd name="T14" fmla="*/ 631 w 1262"/>
                <a:gd name="T15" fmla="*/ 405 h 1802"/>
                <a:gd name="T16" fmla="*/ 856 w 1262"/>
                <a:gd name="T17" fmla="*/ 631 h 1802"/>
                <a:gd name="T18" fmla="*/ 631 w 1262"/>
                <a:gd name="T19" fmla="*/ 856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2" h="1802">
                  <a:moveTo>
                    <a:pt x="631" y="0"/>
                  </a:moveTo>
                  <a:cubicBezTo>
                    <a:pt x="283" y="0"/>
                    <a:pt x="0" y="282"/>
                    <a:pt x="0" y="631"/>
                  </a:cubicBezTo>
                  <a:cubicBezTo>
                    <a:pt x="0" y="1104"/>
                    <a:pt x="631" y="1802"/>
                    <a:pt x="631" y="1802"/>
                  </a:cubicBezTo>
                  <a:cubicBezTo>
                    <a:pt x="631" y="1802"/>
                    <a:pt x="1262" y="1104"/>
                    <a:pt x="1262" y="631"/>
                  </a:cubicBezTo>
                  <a:cubicBezTo>
                    <a:pt x="1262" y="282"/>
                    <a:pt x="979" y="0"/>
                    <a:pt x="631" y="0"/>
                  </a:cubicBezTo>
                  <a:close/>
                  <a:moveTo>
                    <a:pt x="631" y="856"/>
                  </a:moveTo>
                  <a:cubicBezTo>
                    <a:pt x="507" y="856"/>
                    <a:pt x="406" y="755"/>
                    <a:pt x="406" y="631"/>
                  </a:cubicBezTo>
                  <a:cubicBezTo>
                    <a:pt x="406" y="506"/>
                    <a:pt x="507" y="405"/>
                    <a:pt x="631" y="405"/>
                  </a:cubicBezTo>
                  <a:cubicBezTo>
                    <a:pt x="755" y="405"/>
                    <a:pt x="856" y="506"/>
                    <a:pt x="856" y="631"/>
                  </a:cubicBezTo>
                  <a:cubicBezTo>
                    <a:pt x="856" y="755"/>
                    <a:pt x="755" y="856"/>
                    <a:pt x="631" y="856"/>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142" name="Freeform 40"/>
            <p:cNvSpPr>
              <a:spLocks noEditPoints="1"/>
            </p:cNvSpPr>
            <p:nvPr/>
          </p:nvSpPr>
          <p:spPr bwMode="auto">
            <a:xfrm>
              <a:off x="8383963" y="5335847"/>
              <a:ext cx="164000" cy="234384"/>
            </a:xfrm>
            <a:custGeom>
              <a:avLst/>
              <a:gdLst>
                <a:gd name="T0" fmla="*/ 631 w 1262"/>
                <a:gd name="T1" fmla="*/ 0 h 1802"/>
                <a:gd name="T2" fmla="*/ 0 w 1262"/>
                <a:gd name="T3" fmla="*/ 631 h 1802"/>
                <a:gd name="T4" fmla="*/ 631 w 1262"/>
                <a:gd name="T5" fmla="*/ 1802 h 1802"/>
                <a:gd name="T6" fmla="*/ 1262 w 1262"/>
                <a:gd name="T7" fmla="*/ 631 h 1802"/>
                <a:gd name="T8" fmla="*/ 631 w 1262"/>
                <a:gd name="T9" fmla="*/ 0 h 1802"/>
                <a:gd name="T10" fmla="*/ 631 w 1262"/>
                <a:gd name="T11" fmla="*/ 856 h 1802"/>
                <a:gd name="T12" fmla="*/ 406 w 1262"/>
                <a:gd name="T13" fmla="*/ 631 h 1802"/>
                <a:gd name="T14" fmla="*/ 631 w 1262"/>
                <a:gd name="T15" fmla="*/ 405 h 1802"/>
                <a:gd name="T16" fmla="*/ 856 w 1262"/>
                <a:gd name="T17" fmla="*/ 631 h 1802"/>
                <a:gd name="T18" fmla="*/ 631 w 1262"/>
                <a:gd name="T19" fmla="*/ 856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2" h="1802">
                  <a:moveTo>
                    <a:pt x="631" y="0"/>
                  </a:moveTo>
                  <a:cubicBezTo>
                    <a:pt x="283" y="0"/>
                    <a:pt x="0" y="282"/>
                    <a:pt x="0" y="631"/>
                  </a:cubicBezTo>
                  <a:cubicBezTo>
                    <a:pt x="0" y="1104"/>
                    <a:pt x="631" y="1802"/>
                    <a:pt x="631" y="1802"/>
                  </a:cubicBezTo>
                  <a:cubicBezTo>
                    <a:pt x="631" y="1802"/>
                    <a:pt x="1262" y="1104"/>
                    <a:pt x="1262" y="631"/>
                  </a:cubicBezTo>
                  <a:cubicBezTo>
                    <a:pt x="1262" y="282"/>
                    <a:pt x="979" y="0"/>
                    <a:pt x="631" y="0"/>
                  </a:cubicBezTo>
                  <a:close/>
                  <a:moveTo>
                    <a:pt x="631" y="856"/>
                  </a:moveTo>
                  <a:cubicBezTo>
                    <a:pt x="507" y="856"/>
                    <a:pt x="406" y="755"/>
                    <a:pt x="406" y="631"/>
                  </a:cubicBezTo>
                  <a:cubicBezTo>
                    <a:pt x="406" y="506"/>
                    <a:pt x="507" y="405"/>
                    <a:pt x="631" y="405"/>
                  </a:cubicBezTo>
                  <a:cubicBezTo>
                    <a:pt x="755" y="405"/>
                    <a:pt x="856" y="506"/>
                    <a:pt x="856" y="631"/>
                  </a:cubicBezTo>
                  <a:cubicBezTo>
                    <a:pt x="856" y="755"/>
                    <a:pt x="755" y="856"/>
                    <a:pt x="631" y="856"/>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grpSp>
      <p:grpSp>
        <p:nvGrpSpPr>
          <p:cNvPr id="7" name="Group 6"/>
          <p:cNvGrpSpPr/>
          <p:nvPr/>
        </p:nvGrpSpPr>
        <p:grpSpPr>
          <a:xfrm>
            <a:off x="6437021" y="1198077"/>
            <a:ext cx="4624491" cy="4475098"/>
            <a:chOff x="6437021" y="1198077"/>
            <a:chExt cx="4624491" cy="4475098"/>
          </a:xfrm>
        </p:grpSpPr>
        <p:sp>
          <p:nvSpPr>
            <p:cNvPr id="128" name="Rectangle 127"/>
            <p:cNvSpPr/>
            <p:nvPr/>
          </p:nvSpPr>
          <p:spPr>
            <a:xfrm>
              <a:off x="7242955" y="1198077"/>
              <a:ext cx="970137" cy="261610"/>
            </a:xfrm>
            <a:prstGeom prst="rect">
              <a:avLst/>
            </a:prstGeom>
          </p:spPr>
          <p:txBody>
            <a:bodyPr wrap="none">
              <a:spAutoFit/>
            </a:bodyPr>
            <a:lstStyle/>
            <a:p>
              <a:pPr defTabSz="914400"/>
              <a:r>
                <a:rPr lang="en-US" sz="1100" b="1" dirty="0">
                  <a:ea typeface="Open Sans" panose="020B0606030504020204" pitchFamily="34" charset="0"/>
                  <a:cs typeface="Open Sans" panose="020B0606030504020204" pitchFamily="34" charset="0"/>
                </a:rPr>
                <a:t>Chandigarh</a:t>
              </a:r>
              <a:endParaRPr lang="en-IN" sz="1100" b="1" dirty="0">
                <a:ea typeface="Open Sans" panose="020B0606030504020204" pitchFamily="34" charset="0"/>
                <a:cs typeface="Open Sans" panose="020B0606030504020204" pitchFamily="34" charset="0"/>
              </a:endParaRPr>
            </a:p>
          </p:txBody>
        </p:sp>
        <p:sp>
          <p:nvSpPr>
            <p:cNvPr id="129" name="Rectangle 128"/>
            <p:cNvSpPr/>
            <p:nvPr/>
          </p:nvSpPr>
          <p:spPr>
            <a:xfrm>
              <a:off x="7203831" y="1832069"/>
              <a:ext cx="772969" cy="261610"/>
            </a:xfrm>
            <a:prstGeom prst="rect">
              <a:avLst/>
            </a:prstGeom>
          </p:spPr>
          <p:txBody>
            <a:bodyPr wrap="none">
              <a:spAutoFit/>
            </a:bodyPr>
            <a:lstStyle/>
            <a:p>
              <a:pPr defTabSz="914400"/>
              <a:r>
                <a:rPr lang="en-US" sz="1100" b="1" dirty="0">
                  <a:ea typeface="Open Sans" panose="020B0606030504020204" pitchFamily="34" charset="0"/>
                  <a:cs typeface="Open Sans" panose="020B0606030504020204" pitchFamily="34" charset="0"/>
                </a:rPr>
                <a:t>Gurgaon</a:t>
              </a:r>
              <a:endParaRPr lang="en-IN" sz="1100" b="1" dirty="0">
                <a:ea typeface="Open Sans" panose="020B0606030504020204" pitchFamily="34" charset="0"/>
                <a:cs typeface="Open Sans" panose="020B0606030504020204" pitchFamily="34" charset="0"/>
              </a:endParaRPr>
            </a:p>
          </p:txBody>
        </p:sp>
        <p:sp>
          <p:nvSpPr>
            <p:cNvPr id="130" name="Rectangle 129"/>
            <p:cNvSpPr/>
            <p:nvPr/>
          </p:nvSpPr>
          <p:spPr>
            <a:xfrm>
              <a:off x="8640221" y="1653835"/>
              <a:ext cx="577402" cy="261610"/>
            </a:xfrm>
            <a:prstGeom prst="rect">
              <a:avLst/>
            </a:prstGeom>
          </p:spPr>
          <p:txBody>
            <a:bodyPr wrap="none">
              <a:spAutoFit/>
            </a:bodyPr>
            <a:lstStyle/>
            <a:p>
              <a:pPr defTabSz="914400"/>
              <a:r>
                <a:rPr lang="en-US" sz="1100" b="1" dirty="0">
                  <a:ea typeface="Open Sans" panose="020B0606030504020204" pitchFamily="34" charset="0"/>
                  <a:cs typeface="Open Sans" panose="020B0606030504020204" pitchFamily="34" charset="0"/>
                </a:rPr>
                <a:t>Noida</a:t>
              </a:r>
              <a:endParaRPr lang="en-IN" sz="1100" b="1" dirty="0">
                <a:ea typeface="Open Sans" panose="020B0606030504020204" pitchFamily="34" charset="0"/>
                <a:cs typeface="Open Sans" panose="020B0606030504020204" pitchFamily="34" charset="0"/>
              </a:endParaRPr>
            </a:p>
          </p:txBody>
        </p:sp>
        <p:sp>
          <p:nvSpPr>
            <p:cNvPr id="131" name="Rectangle 130"/>
            <p:cNvSpPr/>
            <p:nvPr/>
          </p:nvSpPr>
          <p:spPr>
            <a:xfrm>
              <a:off x="7491309" y="2224600"/>
              <a:ext cx="607859" cy="261610"/>
            </a:xfrm>
            <a:prstGeom prst="rect">
              <a:avLst/>
            </a:prstGeom>
          </p:spPr>
          <p:txBody>
            <a:bodyPr wrap="none">
              <a:spAutoFit/>
            </a:bodyPr>
            <a:lstStyle/>
            <a:p>
              <a:pPr algn="r" defTabSz="914400"/>
              <a:r>
                <a:rPr lang="en-US" sz="1100" b="1" dirty="0">
                  <a:ea typeface="Open Sans" panose="020B0606030504020204" pitchFamily="34" charset="0"/>
                  <a:cs typeface="Open Sans" panose="020B0606030504020204" pitchFamily="34" charset="0"/>
                </a:rPr>
                <a:t>Jaipur</a:t>
              </a:r>
              <a:endParaRPr lang="en-IN" sz="1100" b="1" dirty="0">
                <a:ea typeface="Open Sans" panose="020B0606030504020204" pitchFamily="34" charset="0"/>
                <a:cs typeface="Open Sans" panose="020B0606030504020204" pitchFamily="34" charset="0"/>
              </a:endParaRPr>
            </a:p>
          </p:txBody>
        </p:sp>
        <p:sp>
          <p:nvSpPr>
            <p:cNvPr id="132" name="Rectangle 131"/>
            <p:cNvSpPr/>
            <p:nvPr/>
          </p:nvSpPr>
          <p:spPr>
            <a:xfrm>
              <a:off x="9365102" y="2277365"/>
              <a:ext cx="797013" cy="261610"/>
            </a:xfrm>
            <a:prstGeom prst="rect">
              <a:avLst/>
            </a:prstGeom>
          </p:spPr>
          <p:txBody>
            <a:bodyPr wrap="none">
              <a:spAutoFit/>
            </a:bodyPr>
            <a:lstStyle/>
            <a:p>
              <a:pPr defTabSz="914400"/>
              <a:r>
                <a:rPr lang="en-US" sz="1100" b="1" dirty="0">
                  <a:ea typeface="Open Sans" panose="020B0606030504020204" pitchFamily="34" charset="0"/>
                  <a:cs typeface="Open Sans" panose="020B0606030504020204" pitchFamily="34" charset="0"/>
                </a:rPr>
                <a:t>Lucknow</a:t>
              </a:r>
              <a:endParaRPr lang="en-IN" sz="1100" b="1" dirty="0">
                <a:ea typeface="Open Sans" panose="020B0606030504020204" pitchFamily="34" charset="0"/>
                <a:cs typeface="Open Sans" panose="020B0606030504020204" pitchFamily="34" charset="0"/>
              </a:endParaRPr>
            </a:p>
          </p:txBody>
        </p:sp>
        <p:sp>
          <p:nvSpPr>
            <p:cNvPr id="133" name="Rectangle 132"/>
            <p:cNvSpPr/>
            <p:nvPr/>
          </p:nvSpPr>
          <p:spPr>
            <a:xfrm>
              <a:off x="10367091" y="2887591"/>
              <a:ext cx="694421" cy="261610"/>
            </a:xfrm>
            <a:prstGeom prst="rect">
              <a:avLst/>
            </a:prstGeom>
          </p:spPr>
          <p:txBody>
            <a:bodyPr wrap="none">
              <a:spAutoFit/>
            </a:bodyPr>
            <a:lstStyle/>
            <a:p>
              <a:pPr defTabSz="914400"/>
              <a:r>
                <a:rPr lang="en-US" sz="1100" b="1" dirty="0">
                  <a:ea typeface="Open Sans" panose="020B0606030504020204" pitchFamily="34" charset="0"/>
                  <a:cs typeface="Open Sans" panose="020B0606030504020204" pitchFamily="34" charset="0"/>
                </a:rPr>
                <a:t>Kolkata</a:t>
              </a:r>
              <a:endParaRPr lang="en-IN" sz="1100" b="1" dirty="0">
                <a:ea typeface="Open Sans" panose="020B0606030504020204" pitchFamily="34" charset="0"/>
                <a:cs typeface="Open Sans" panose="020B0606030504020204" pitchFamily="34" charset="0"/>
              </a:endParaRPr>
            </a:p>
          </p:txBody>
        </p:sp>
        <p:sp>
          <p:nvSpPr>
            <p:cNvPr id="134" name="Rectangle 133"/>
            <p:cNvSpPr/>
            <p:nvPr/>
          </p:nvSpPr>
          <p:spPr>
            <a:xfrm>
              <a:off x="9386554" y="3847245"/>
              <a:ext cx="553357" cy="261610"/>
            </a:xfrm>
            <a:prstGeom prst="rect">
              <a:avLst/>
            </a:prstGeom>
          </p:spPr>
          <p:txBody>
            <a:bodyPr wrap="none">
              <a:spAutoFit/>
            </a:bodyPr>
            <a:lstStyle/>
            <a:p>
              <a:pPr defTabSz="914400"/>
              <a:r>
                <a:rPr lang="en-US" sz="1100" b="1" dirty="0">
                  <a:ea typeface="Open Sans" panose="020B0606030504020204" pitchFamily="34" charset="0"/>
                  <a:cs typeface="Open Sans" panose="020B0606030504020204" pitchFamily="34" charset="0"/>
                </a:rPr>
                <a:t>Vizag</a:t>
              </a:r>
              <a:endParaRPr lang="en-IN" sz="1100" b="1" dirty="0">
                <a:ea typeface="Open Sans" panose="020B0606030504020204" pitchFamily="34" charset="0"/>
                <a:cs typeface="Open Sans" panose="020B0606030504020204" pitchFamily="34" charset="0"/>
              </a:endParaRPr>
            </a:p>
          </p:txBody>
        </p:sp>
        <p:sp>
          <p:nvSpPr>
            <p:cNvPr id="135" name="Rectangle 134"/>
            <p:cNvSpPr/>
            <p:nvPr/>
          </p:nvSpPr>
          <p:spPr>
            <a:xfrm>
              <a:off x="9576553" y="2926418"/>
              <a:ext cx="631904" cy="261610"/>
            </a:xfrm>
            <a:prstGeom prst="rect">
              <a:avLst/>
            </a:prstGeom>
          </p:spPr>
          <p:txBody>
            <a:bodyPr wrap="none">
              <a:spAutoFit/>
            </a:bodyPr>
            <a:lstStyle/>
            <a:p>
              <a:pPr defTabSz="914400"/>
              <a:r>
                <a:rPr lang="en-US" sz="1100" b="1" dirty="0">
                  <a:ea typeface="Open Sans" panose="020B0606030504020204" pitchFamily="34" charset="0"/>
                  <a:cs typeface="Open Sans" panose="020B0606030504020204" pitchFamily="34" charset="0"/>
                </a:rPr>
                <a:t>Raipur</a:t>
              </a:r>
              <a:endParaRPr lang="en-IN" sz="1100" b="1" dirty="0">
                <a:ea typeface="Open Sans" panose="020B0606030504020204" pitchFamily="34" charset="0"/>
                <a:cs typeface="Open Sans" panose="020B0606030504020204" pitchFamily="34" charset="0"/>
              </a:endParaRPr>
            </a:p>
          </p:txBody>
        </p:sp>
        <p:sp>
          <p:nvSpPr>
            <p:cNvPr id="136" name="Rectangle 135"/>
            <p:cNvSpPr/>
            <p:nvPr/>
          </p:nvSpPr>
          <p:spPr>
            <a:xfrm>
              <a:off x="8825562" y="3205626"/>
              <a:ext cx="679994" cy="261610"/>
            </a:xfrm>
            <a:prstGeom prst="rect">
              <a:avLst/>
            </a:prstGeom>
          </p:spPr>
          <p:txBody>
            <a:bodyPr wrap="none">
              <a:spAutoFit/>
            </a:bodyPr>
            <a:lstStyle/>
            <a:p>
              <a:pPr defTabSz="914400"/>
              <a:r>
                <a:rPr lang="en-US" sz="1100" b="1" dirty="0">
                  <a:ea typeface="Open Sans" panose="020B0606030504020204" pitchFamily="34" charset="0"/>
                  <a:cs typeface="Open Sans" panose="020B0606030504020204" pitchFamily="34" charset="0"/>
                </a:rPr>
                <a:t>Nagpur</a:t>
              </a:r>
              <a:endParaRPr lang="en-IN" sz="1100" b="1" dirty="0">
                <a:ea typeface="Open Sans" panose="020B0606030504020204" pitchFamily="34" charset="0"/>
                <a:cs typeface="Open Sans" panose="020B0606030504020204" pitchFamily="34" charset="0"/>
              </a:endParaRPr>
            </a:p>
          </p:txBody>
        </p:sp>
        <p:sp>
          <p:nvSpPr>
            <p:cNvPr id="137" name="Rectangle 136"/>
            <p:cNvSpPr/>
            <p:nvPr/>
          </p:nvSpPr>
          <p:spPr>
            <a:xfrm>
              <a:off x="9013072" y="4115868"/>
              <a:ext cx="865943" cy="261610"/>
            </a:xfrm>
            <a:prstGeom prst="rect">
              <a:avLst/>
            </a:prstGeom>
          </p:spPr>
          <p:txBody>
            <a:bodyPr wrap="none">
              <a:spAutoFit/>
            </a:bodyPr>
            <a:lstStyle/>
            <a:p>
              <a:pPr defTabSz="914400"/>
              <a:r>
                <a:rPr lang="en-US" sz="1100" b="1" dirty="0" err="1">
                  <a:ea typeface="Open Sans" panose="020B0606030504020204" pitchFamily="34" charset="0"/>
                  <a:cs typeface="Open Sans" panose="020B0606030504020204" pitchFamily="34" charset="0"/>
                </a:rPr>
                <a:t>Vijaywada</a:t>
              </a:r>
              <a:endParaRPr lang="en-IN" sz="1100" b="1" dirty="0">
                <a:ea typeface="Open Sans" panose="020B0606030504020204" pitchFamily="34" charset="0"/>
                <a:cs typeface="Open Sans" panose="020B0606030504020204" pitchFamily="34" charset="0"/>
              </a:endParaRPr>
            </a:p>
          </p:txBody>
        </p:sp>
        <p:sp>
          <p:nvSpPr>
            <p:cNvPr id="138" name="Rectangle 137"/>
            <p:cNvSpPr/>
            <p:nvPr/>
          </p:nvSpPr>
          <p:spPr>
            <a:xfrm>
              <a:off x="8664171" y="3639325"/>
              <a:ext cx="915635" cy="261610"/>
            </a:xfrm>
            <a:prstGeom prst="rect">
              <a:avLst/>
            </a:prstGeom>
          </p:spPr>
          <p:txBody>
            <a:bodyPr wrap="none">
              <a:spAutoFit/>
            </a:bodyPr>
            <a:lstStyle/>
            <a:p>
              <a:pPr defTabSz="914400"/>
              <a:r>
                <a:rPr lang="en-US" sz="1100" b="1" dirty="0">
                  <a:ea typeface="Open Sans" panose="020B0606030504020204" pitchFamily="34" charset="0"/>
                  <a:cs typeface="Open Sans" panose="020B0606030504020204" pitchFamily="34" charset="0"/>
                </a:rPr>
                <a:t>Hyderabad</a:t>
              </a:r>
              <a:endParaRPr lang="en-IN" sz="1100" b="1" dirty="0">
                <a:ea typeface="Open Sans" panose="020B0606030504020204" pitchFamily="34" charset="0"/>
                <a:cs typeface="Open Sans" panose="020B0606030504020204" pitchFamily="34" charset="0"/>
              </a:endParaRPr>
            </a:p>
          </p:txBody>
        </p:sp>
        <p:sp>
          <p:nvSpPr>
            <p:cNvPr id="139" name="Rectangle 138"/>
            <p:cNvSpPr/>
            <p:nvPr/>
          </p:nvSpPr>
          <p:spPr>
            <a:xfrm>
              <a:off x="8751533" y="4472063"/>
              <a:ext cx="700833" cy="261610"/>
            </a:xfrm>
            <a:prstGeom prst="rect">
              <a:avLst/>
            </a:prstGeom>
          </p:spPr>
          <p:txBody>
            <a:bodyPr wrap="none">
              <a:spAutoFit/>
            </a:bodyPr>
            <a:lstStyle/>
            <a:p>
              <a:pPr defTabSz="914400"/>
              <a:r>
                <a:rPr lang="en-US" sz="1100" b="1" dirty="0" err="1">
                  <a:ea typeface="Open Sans" panose="020B0606030504020204" pitchFamily="34" charset="0"/>
                  <a:cs typeface="Open Sans" panose="020B0606030504020204" pitchFamily="34" charset="0"/>
                </a:rPr>
                <a:t>Tirupati</a:t>
              </a:r>
              <a:endParaRPr lang="en-IN" sz="1100" b="1" dirty="0">
                <a:ea typeface="Open Sans" panose="020B0606030504020204" pitchFamily="34" charset="0"/>
                <a:cs typeface="Open Sans" panose="020B0606030504020204" pitchFamily="34" charset="0"/>
              </a:endParaRPr>
            </a:p>
          </p:txBody>
        </p:sp>
        <p:sp>
          <p:nvSpPr>
            <p:cNvPr id="140" name="Rectangle 139"/>
            <p:cNvSpPr/>
            <p:nvPr/>
          </p:nvSpPr>
          <p:spPr>
            <a:xfrm>
              <a:off x="8679892" y="5048990"/>
              <a:ext cx="742511" cy="261610"/>
            </a:xfrm>
            <a:prstGeom prst="rect">
              <a:avLst/>
            </a:prstGeom>
          </p:spPr>
          <p:txBody>
            <a:bodyPr wrap="none">
              <a:spAutoFit/>
            </a:bodyPr>
            <a:lstStyle/>
            <a:p>
              <a:pPr defTabSz="914400"/>
              <a:r>
                <a:rPr lang="en-US" sz="1100" b="1" dirty="0">
                  <a:ea typeface="Open Sans" panose="020B0606030504020204" pitchFamily="34" charset="0"/>
                  <a:cs typeface="Open Sans" panose="020B0606030504020204" pitchFamily="34" charset="0"/>
                </a:rPr>
                <a:t>Chennai</a:t>
              </a:r>
              <a:endParaRPr lang="en-IN" sz="1100" b="1" dirty="0">
                <a:ea typeface="Open Sans" panose="020B0606030504020204" pitchFamily="34" charset="0"/>
                <a:cs typeface="Open Sans" panose="020B0606030504020204" pitchFamily="34" charset="0"/>
              </a:endParaRPr>
            </a:p>
          </p:txBody>
        </p:sp>
        <p:sp>
          <p:nvSpPr>
            <p:cNvPr id="141" name="Rectangle 140"/>
            <p:cNvSpPr/>
            <p:nvPr/>
          </p:nvSpPr>
          <p:spPr>
            <a:xfrm>
              <a:off x="8474582" y="5387950"/>
              <a:ext cx="968535" cy="261610"/>
            </a:xfrm>
            <a:prstGeom prst="rect">
              <a:avLst/>
            </a:prstGeom>
          </p:spPr>
          <p:txBody>
            <a:bodyPr wrap="none">
              <a:spAutoFit/>
            </a:bodyPr>
            <a:lstStyle/>
            <a:p>
              <a:pPr defTabSz="914400"/>
              <a:r>
                <a:rPr lang="en-US" sz="1100" b="1" dirty="0">
                  <a:ea typeface="Open Sans" panose="020B0606030504020204" pitchFamily="34" charset="0"/>
                  <a:cs typeface="Open Sans" panose="020B0606030504020204" pitchFamily="34" charset="0"/>
                </a:rPr>
                <a:t>Coimbatore</a:t>
              </a:r>
              <a:endParaRPr lang="en-IN" sz="1100" b="1" dirty="0">
                <a:ea typeface="Open Sans" panose="020B0606030504020204" pitchFamily="34" charset="0"/>
                <a:cs typeface="Open Sans" panose="020B0606030504020204" pitchFamily="34" charset="0"/>
              </a:endParaRPr>
            </a:p>
          </p:txBody>
        </p:sp>
        <p:sp>
          <p:nvSpPr>
            <p:cNvPr id="143" name="Rectangle 142"/>
            <p:cNvSpPr/>
            <p:nvPr/>
          </p:nvSpPr>
          <p:spPr>
            <a:xfrm>
              <a:off x="7493442" y="5411565"/>
              <a:ext cx="663964" cy="261610"/>
            </a:xfrm>
            <a:prstGeom prst="rect">
              <a:avLst/>
            </a:prstGeom>
          </p:spPr>
          <p:txBody>
            <a:bodyPr wrap="none">
              <a:spAutoFit/>
            </a:bodyPr>
            <a:lstStyle/>
            <a:p>
              <a:pPr algn="r" defTabSz="914400"/>
              <a:r>
                <a:rPr lang="en-US" sz="1100" b="1" dirty="0">
                  <a:ea typeface="Open Sans" panose="020B0606030504020204" pitchFamily="34" charset="0"/>
                  <a:cs typeface="Open Sans" panose="020B0606030504020204" pitchFamily="34" charset="0"/>
                </a:rPr>
                <a:t>Cochin</a:t>
              </a:r>
              <a:endParaRPr lang="en-IN" sz="1100" b="1" dirty="0">
                <a:ea typeface="Open Sans" panose="020B0606030504020204" pitchFamily="34" charset="0"/>
                <a:cs typeface="Open Sans" panose="020B0606030504020204" pitchFamily="34" charset="0"/>
              </a:endParaRPr>
            </a:p>
          </p:txBody>
        </p:sp>
        <p:sp>
          <p:nvSpPr>
            <p:cNvPr id="144" name="Rectangle 143"/>
            <p:cNvSpPr/>
            <p:nvPr/>
          </p:nvSpPr>
          <p:spPr>
            <a:xfrm>
              <a:off x="7421219" y="5039507"/>
              <a:ext cx="678391" cy="261610"/>
            </a:xfrm>
            <a:prstGeom prst="rect">
              <a:avLst/>
            </a:prstGeom>
          </p:spPr>
          <p:txBody>
            <a:bodyPr wrap="none">
              <a:spAutoFit/>
            </a:bodyPr>
            <a:lstStyle/>
            <a:p>
              <a:pPr algn="r" defTabSz="914400"/>
              <a:r>
                <a:rPr lang="en-US" sz="1100" b="1" dirty="0">
                  <a:ea typeface="Open Sans" panose="020B0606030504020204" pitchFamily="34" charset="0"/>
                  <a:cs typeface="Open Sans" panose="020B0606030504020204" pitchFamily="34" charset="0"/>
                </a:rPr>
                <a:t>Mysore</a:t>
              </a:r>
              <a:endParaRPr lang="en-IN" sz="1100" b="1" dirty="0">
                <a:ea typeface="Open Sans" panose="020B0606030504020204" pitchFamily="34" charset="0"/>
                <a:cs typeface="Open Sans" panose="020B0606030504020204" pitchFamily="34" charset="0"/>
              </a:endParaRPr>
            </a:p>
          </p:txBody>
        </p:sp>
        <p:sp>
          <p:nvSpPr>
            <p:cNvPr id="145" name="Rectangle 144"/>
            <p:cNvSpPr/>
            <p:nvPr/>
          </p:nvSpPr>
          <p:spPr>
            <a:xfrm>
              <a:off x="6940695" y="4598818"/>
              <a:ext cx="889988" cy="261610"/>
            </a:xfrm>
            <a:prstGeom prst="rect">
              <a:avLst/>
            </a:prstGeom>
          </p:spPr>
          <p:txBody>
            <a:bodyPr wrap="none">
              <a:spAutoFit/>
            </a:bodyPr>
            <a:lstStyle/>
            <a:p>
              <a:pPr algn="r" defTabSz="914400"/>
              <a:r>
                <a:rPr lang="en-US" sz="1100" b="1" dirty="0">
                  <a:ea typeface="Open Sans" panose="020B0606030504020204" pitchFamily="34" charset="0"/>
                  <a:cs typeface="Open Sans" panose="020B0606030504020204" pitchFamily="34" charset="0"/>
                </a:rPr>
                <a:t>Mangalore</a:t>
              </a:r>
              <a:endParaRPr lang="en-IN" sz="1100" b="1" dirty="0">
                <a:ea typeface="Open Sans" panose="020B0606030504020204" pitchFamily="34" charset="0"/>
                <a:cs typeface="Open Sans" panose="020B0606030504020204" pitchFamily="34" charset="0"/>
              </a:endParaRPr>
            </a:p>
          </p:txBody>
        </p:sp>
        <p:sp>
          <p:nvSpPr>
            <p:cNvPr id="146" name="Rectangle 145"/>
            <p:cNvSpPr/>
            <p:nvPr/>
          </p:nvSpPr>
          <p:spPr>
            <a:xfrm>
              <a:off x="7985427" y="4745643"/>
              <a:ext cx="875561" cy="261610"/>
            </a:xfrm>
            <a:prstGeom prst="rect">
              <a:avLst/>
            </a:prstGeom>
          </p:spPr>
          <p:txBody>
            <a:bodyPr wrap="none">
              <a:spAutoFit/>
            </a:bodyPr>
            <a:lstStyle/>
            <a:p>
              <a:pPr algn="r" defTabSz="914400"/>
              <a:r>
                <a:rPr lang="en-US" sz="1100" b="1" dirty="0">
                  <a:ea typeface="Open Sans" panose="020B0606030504020204" pitchFamily="34" charset="0"/>
                  <a:cs typeface="Open Sans" panose="020B0606030504020204" pitchFamily="34" charset="0"/>
                </a:rPr>
                <a:t>Bangalore</a:t>
              </a:r>
              <a:endParaRPr lang="en-IN" sz="1100" b="1" dirty="0">
                <a:ea typeface="Open Sans" panose="020B0606030504020204" pitchFamily="34" charset="0"/>
                <a:cs typeface="Open Sans" panose="020B0606030504020204" pitchFamily="34" charset="0"/>
              </a:endParaRPr>
            </a:p>
          </p:txBody>
        </p:sp>
        <p:sp>
          <p:nvSpPr>
            <p:cNvPr id="147" name="Rectangle 146"/>
            <p:cNvSpPr/>
            <p:nvPr/>
          </p:nvSpPr>
          <p:spPr>
            <a:xfrm>
              <a:off x="7232571" y="4146699"/>
              <a:ext cx="458780" cy="261610"/>
            </a:xfrm>
            <a:prstGeom prst="rect">
              <a:avLst/>
            </a:prstGeom>
          </p:spPr>
          <p:txBody>
            <a:bodyPr wrap="none">
              <a:spAutoFit/>
            </a:bodyPr>
            <a:lstStyle/>
            <a:p>
              <a:pPr algn="r" defTabSz="914400"/>
              <a:r>
                <a:rPr lang="en-US" sz="1100" b="1" dirty="0">
                  <a:ea typeface="Open Sans" panose="020B0606030504020204" pitchFamily="34" charset="0"/>
                  <a:cs typeface="Open Sans" panose="020B0606030504020204" pitchFamily="34" charset="0"/>
                </a:rPr>
                <a:t>Goa</a:t>
              </a:r>
              <a:endParaRPr lang="en-IN" sz="1100" b="1" dirty="0">
                <a:ea typeface="Open Sans" panose="020B0606030504020204" pitchFamily="34" charset="0"/>
                <a:cs typeface="Open Sans" panose="020B0606030504020204" pitchFamily="34" charset="0"/>
              </a:endParaRPr>
            </a:p>
          </p:txBody>
        </p:sp>
        <p:sp>
          <p:nvSpPr>
            <p:cNvPr id="148" name="Rectangle 147"/>
            <p:cNvSpPr/>
            <p:nvPr/>
          </p:nvSpPr>
          <p:spPr>
            <a:xfrm>
              <a:off x="6857328" y="3720465"/>
              <a:ext cx="805029" cy="261610"/>
            </a:xfrm>
            <a:prstGeom prst="rect">
              <a:avLst/>
            </a:prstGeom>
          </p:spPr>
          <p:txBody>
            <a:bodyPr wrap="none">
              <a:spAutoFit/>
            </a:bodyPr>
            <a:lstStyle/>
            <a:p>
              <a:pPr algn="r" defTabSz="914400"/>
              <a:r>
                <a:rPr lang="en-US" sz="1100" b="1" dirty="0">
                  <a:ea typeface="Open Sans" panose="020B0606030504020204" pitchFamily="34" charset="0"/>
                  <a:cs typeface="Open Sans" panose="020B0606030504020204" pitchFamily="34" charset="0"/>
                </a:rPr>
                <a:t>Kolhapur</a:t>
              </a:r>
              <a:endParaRPr lang="en-IN" sz="1100" b="1" dirty="0">
                <a:ea typeface="Open Sans" panose="020B0606030504020204" pitchFamily="34" charset="0"/>
                <a:cs typeface="Open Sans" panose="020B0606030504020204" pitchFamily="34" charset="0"/>
              </a:endParaRPr>
            </a:p>
          </p:txBody>
        </p:sp>
        <p:sp>
          <p:nvSpPr>
            <p:cNvPr id="149" name="Rectangle 148"/>
            <p:cNvSpPr/>
            <p:nvPr/>
          </p:nvSpPr>
          <p:spPr>
            <a:xfrm>
              <a:off x="6877887" y="3361790"/>
              <a:ext cx="716864" cy="261610"/>
            </a:xfrm>
            <a:prstGeom prst="rect">
              <a:avLst/>
            </a:prstGeom>
          </p:spPr>
          <p:txBody>
            <a:bodyPr wrap="none">
              <a:spAutoFit/>
            </a:bodyPr>
            <a:lstStyle/>
            <a:p>
              <a:pPr algn="r" defTabSz="914400"/>
              <a:r>
                <a:rPr lang="en-US" sz="1100" b="1" dirty="0">
                  <a:ea typeface="Open Sans" panose="020B0606030504020204" pitchFamily="34" charset="0"/>
                  <a:cs typeface="Open Sans" panose="020B0606030504020204" pitchFamily="34" charset="0"/>
                </a:rPr>
                <a:t>Mumbai</a:t>
              </a:r>
              <a:endParaRPr lang="en-IN" sz="1100" b="1" dirty="0">
                <a:ea typeface="Open Sans" panose="020B0606030504020204" pitchFamily="34" charset="0"/>
                <a:cs typeface="Open Sans" panose="020B0606030504020204" pitchFamily="34" charset="0"/>
              </a:endParaRPr>
            </a:p>
          </p:txBody>
        </p:sp>
        <p:sp>
          <p:nvSpPr>
            <p:cNvPr id="150" name="Rectangle 149"/>
            <p:cNvSpPr/>
            <p:nvPr/>
          </p:nvSpPr>
          <p:spPr>
            <a:xfrm>
              <a:off x="7935279" y="3559803"/>
              <a:ext cx="530915" cy="261610"/>
            </a:xfrm>
            <a:prstGeom prst="rect">
              <a:avLst/>
            </a:prstGeom>
          </p:spPr>
          <p:txBody>
            <a:bodyPr wrap="none">
              <a:spAutoFit/>
            </a:bodyPr>
            <a:lstStyle/>
            <a:p>
              <a:pPr defTabSz="914400"/>
              <a:r>
                <a:rPr lang="en-US" sz="1100" b="1" dirty="0">
                  <a:ea typeface="Open Sans" panose="020B0606030504020204" pitchFamily="34" charset="0"/>
                  <a:cs typeface="Open Sans" panose="020B0606030504020204" pitchFamily="34" charset="0"/>
                </a:rPr>
                <a:t>Pune</a:t>
              </a:r>
              <a:endParaRPr lang="en-IN" sz="1100" b="1" dirty="0">
                <a:ea typeface="Open Sans" panose="020B0606030504020204" pitchFamily="34" charset="0"/>
                <a:cs typeface="Open Sans" panose="020B0606030504020204" pitchFamily="34" charset="0"/>
              </a:endParaRPr>
            </a:p>
          </p:txBody>
        </p:sp>
        <p:sp>
          <p:nvSpPr>
            <p:cNvPr id="151" name="Rectangle 150"/>
            <p:cNvSpPr/>
            <p:nvPr/>
          </p:nvSpPr>
          <p:spPr>
            <a:xfrm>
              <a:off x="8163791" y="3244834"/>
              <a:ext cx="561372" cy="261610"/>
            </a:xfrm>
            <a:prstGeom prst="rect">
              <a:avLst/>
            </a:prstGeom>
          </p:spPr>
          <p:txBody>
            <a:bodyPr wrap="none">
              <a:spAutoFit/>
            </a:bodyPr>
            <a:lstStyle/>
            <a:p>
              <a:pPr defTabSz="914400"/>
              <a:r>
                <a:rPr lang="en-US" sz="1100" b="1" dirty="0">
                  <a:ea typeface="Open Sans" panose="020B0606030504020204" pitchFamily="34" charset="0"/>
                  <a:cs typeface="Open Sans" panose="020B0606030504020204" pitchFamily="34" charset="0"/>
                </a:rPr>
                <a:t>Nasik</a:t>
              </a:r>
              <a:endParaRPr lang="en-IN" sz="1100" b="1" dirty="0">
                <a:ea typeface="Open Sans" panose="020B0606030504020204" pitchFamily="34" charset="0"/>
                <a:cs typeface="Open Sans" panose="020B0606030504020204" pitchFamily="34" charset="0"/>
              </a:endParaRPr>
            </a:p>
          </p:txBody>
        </p:sp>
        <p:sp>
          <p:nvSpPr>
            <p:cNvPr id="152" name="Rectangle 151"/>
            <p:cNvSpPr/>
            <p:nvPr/>
          </p:nvSpPr>
          <p:spPr>
            <a:xfrm>
              <a:off x="8322568" y="2920835"/>
              <a:ext cx="615874" cy="261610"/>
            </a:xfrm>
            <a:prstGeom prst="rect">
              <a:avLst/>
            </a:prstGeom>
          </p:spPr>
          <p:txBody>
            <a:bodyPr wrap="none">
              <a:spAutoFit/>
            </a:bodyPr>
            <a:lstStyle/>
            <a:p>
              <a:pPr defTabSz="914400"/>
              <a:r>
                <a:rPr lang="en-US" sz="1100" b="1" dirty="0">
                  <a:ea typeface="Open Sans" panose="020B0606030504020204" pitchFamily="34" charset="0"/>
                  <a:cs typeface="Open Sans" panose="020B0606030504020204" pitchFamily="34" charset="0"/>
                </a:rPr>
                <a:t>Indore</a:t>
              </a:r>
              <a:endParaRPr lang="en-IN" sz="1100" b="1" dirty="0">
                <a:ea typeface="Open Sans" panose="020B0606030504020204" pitchFamily="34" charset="0"/>
                <a:cs typeface="Open Sans" panose="020B0606030504020204" pitchFamily="34" charset="0"/>
              </a:endParaRPr>
            </a:p>
          </p:txBody>
        </p:sp>
        <p:sp>
          <p:nvSpPr>
            <p:cNvPr id="153" name="Rectangle 152"/>
            <p:cNvSpPr/>
            <p:nvPr/>
          </p:nvSpPr>
          <p:spPr>
            <a:xfrm>
              <a:off x="8564308" y="2642524"/>
              <a:ext cx="663964" cy="261610"/>
            </a:xfrm>
            <a:prstGeom prst="rect">
              <a:avLst/>
            </a:prstGeom>
          </p:spPr>
          <p:txBody>
            <a:bodyPr wrap="none">
              <a:spAutoFit/>
            </a:bodyPr>
            <a:lstStyle/>
            <a:p>
              <a:pPr defTabSz="914400"/>
              <a:r>
                <a:rPr lang="en-US" sz="1100" b="1" dirty="0">
                  <a:ea typeface="Open Sans" panose="020B0606030504020204" pitchFamily="34" charset="0"/>
                  <a:cs typeface="Open Sans" panose="020B0606030504020204" pitchFamily="34" charset="0"/>
                </a:rPr>
                <a:t>Bhopal</a:t>
              </a:r>
              <a:endParaRPr lang="en-IN" sz="1100" b="1" dirty="0">
                <a:ea typeface="Open Sans" panose="020B0606030504020204" pitchFamily="34" charset="0"/>
                <a:cs typeface="Open Sans" panose="020B0606030504020204" pitchFamily="34" charset="0"/>
              </a:endParaRPr>
            </a:p>
          </p:txBody>
        </p:sp>
        <p:sp>
          <p:nvSpPr>
            <p:cNvPr id="154" name="Rectangle 153"/>
            <p:cNvSpPr/>
            <p:nvPr/>
          </p:nvSpPr>
          <p:spPr>
            <a:xfrm>
              <a:off x="6437021" y="2554712"/>
              <a:ext cx="994183" cy="261610"/>
            </a:xfrm>
            <a:prstGeom prst="rect">
              <a:avLst/>
            </a:prstGeom>
          </p:spPr>
          <p:txBody>
            <a:bodyPr wrap="none">
              <a:spAutoFit/>
            </a:bodyPr>
            <a:lstStyle/>
            <a:p>
              <a:pPr defTabSz="914400"/>
              <a:r>
                <a:rPr lang="en-US" sz="1100" b="1" dirty="0">
                  <a:ea typeface="Open Sans" panose="020B0606030504020204" pitchFamily="34" charset="0"/>
                  <a:cs typeface="Open Sans" panose="020B0606030504020204" pitchFamily="34" charset="0"/>
                </a:rPr>
                <a:t>Ahmedabad</a:t>
              </a:r>
              <a:endParaRPr lang="en-IN" sz="1100" b="1" dirty="0">
                <a:ea typeface="Open Sans" panose="020B0606030504020204" pitchFamily="34" charset="0"/>
                <a:cs typeface="Open Sans" panose="020B0606030504020204" pitchFamily="34" charset="0"/>
              </a:endParaRPr>
            </a:p>
          </p:txBody>
        </p:sp>
        <p:sp>
          <p:nvSpPr>
            <p:cNvPr id="155" name="Rectangle 154"/>
            <p:cNvSpPr/>
            <p:nvPr/>
          </p:nvSpPr>
          <p:spPr>
            <a:xfrm>
              <a:off x="6773617" y="2953172"/>
              <a:ext cx="615874" cy="261610"/>
            </a:xfrm>
            <a:prstGeom prst="rect">
              <a:avLst/>
            </a:prstGeom>
          </p:spPr>
          <p:txBody>
            <a:bodyPr wrap="none">
              <a:spAutoFit/>
            </a:bodyPr>
            <a:lstStyle/>
            <a:p>
              <a:pPr defTabSz="914400"/>
              <a:r>
                <a:rPr lang="en-US" sz="1100" b="1" dirty="0">
                  <a:ea typeface="Open Sans" panose="020B0606030504020204" pitchFamily="34" charset="0"/>
                  <a:cs typeface="Open Sans" panose="020B0606030504020204" pitchFamily="34" charset="0"/>
                </a:rPr>
                <a:t>Rajkot</a:t>
              </a:r>
              <a:endParaRPr lang="en-IN" sz="1100" b="1" dirty="0">
                <a:ea typeface="Open Sans" panose="020B0606030504020204" pitchFamily="34" charset="0"/>
                <a:cs typeface="Open Sans" panose="020B0606030504020204" pitchFamily="34" charset="0"/>
              </a:endParaRPr>
            </a:p>
          </p:txBody>
        </p:sp>
      </p:grpSp>
      <p:grpSp>
        <p:nvGrpSpPr>
          <p:cNvPr id="8" name="Group 7"/>
          <p:cNvGrpSpPr/>
          <p:nvPr/>
        </p:nvGrpSpPr>
        <p:grpSpPr>
          <a:xfrm>
            <a:off x="353497" y="1140438"/>
            <a:ext cx="5852160" cy="3337560"/>
            <a:chOff x="337455" y="1124396"/>
            <a:chExt cx="5852160" cy="3337560"/>
          </a:xfrm>
        </p:grpSpPr>
        <p:sp>
          <p:nvSpPr>
            <p:cNvPr id="109" name="Rectangle 108"/>
            <p:cNvSpPr/>
            <p:nvPr/>
          </p:nvSpPr>
          <p:spPr>
            <a:xfrm>
              <a:off x="337455" y="1124396"/>
              <a:ext cx="5852160" cy="33375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074" name="Picture 2" descr="C:\Users\clinton.p\Desktop\Mumbai Metro\Photographs\20111115_020.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07751" y="1186616"/>
              <a:ext cx="5711569" cy="32131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8484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graphicFrame>
        <p:nvGraphicFramePr>
          <p:cNvPr id="3" name="Object 2"/>
          <p:cNvGraphicFramePr>
            <a:graphicFrameLocks noChangeAspect="1"/>
          </p:cNvGraphicFramePr>
          <p:nvPr/>
        </p:nvGraphicFramePr>
        <p:xfrm>
          <a:off x="1" y="1284288"/>
          <a:ext cx="9029700" cy="4887913"/>
        </p:xfrm>
        <a:graphic>
          <a:graphicData uri="http://schemas.openxmlformats.org/presentationml/2006/ole">
            <mc:AlternateContent xmlns:mc="http://schemas.openxmlformats.org/markup-compatibility/2006">
              <mc:Choice xmlns:v="urn:schemas-microsoft-com:vml" Requires="v">
                <p:oleObj name="Slide" r:id="rId2" imgW="5062855" imgH="3797677" progId="PowerPoint.Slide.8">
                  <p:embed/>
                </p:oleObj>
              </mc:Choice>
              <mc:Fallback>
                <p:oleObj name="Slide" r:id="rId2" imgW="5062855" imgH="3797677" progId="PowerPoint.Slide.8">
                  <p:embed/>
                  <p:pic>
                    <p:nvPicPr>
                      <p:cNvPr id="3" name="Object 2"/>
                      <p:cNvPicPr>
                        <a:picLocks noChangeAspect="1" noChangeArrowheads="1"/>
                      </p:cNvPicPr>
                      <p:nvPr/>
                    </p:nvPicPr>
                    <p:blipFill>
                      <a:blip r:embed="rId3">
                        <a:lum contrast="-10000"/>
                        <a:grayscl/>
                        <a:extLst>
                          <a:ext uri="{28A0092B-C50C-407E-A947-70E740481C1C}">
                            <a14:useLocalDpi xmlns:a14="http://schemas.microsoft.com/office/drawing/2010/main" val="0"/>
                          </a:ext>
                        </a:extLst>
                      </a:blip>
                      <a:srcRect l="5057" t="6741" r="5057" b="6741"/>
                      <a:stretch>
                        <a:fillRect/>
                      </a:stretch>
                    </p:blipFill>
                    <p:spPr bwMode="auto">
                      <a:xfrm>
                        <a:off x="1" y="1284288"/>
                        <a:ext cx="9029700" cy="488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Picture 3" descr="30052007(001)"/>
          <p:cNvPicPr>
            <a:picLocks noChangeAspect="1" noChangeArrowheads="1"/>
          </p:cNvPicPr>
          <p:nvPr/>
        </p:nvPicPr>
        <p:blipFill>
          <a:blip r:embed="rId4" cstate="email"/>
          <a:srcRect/>
          <a:stretch>
            <a:fillRect/>
          </a:stretch>
        </p:blipFill>
        <p:spPr bwMode="auto">
          <a:xfrm>
            <a:off x="7924800" y="1754188"/>
            <a:ext cx="4267200" cy="2398713"/>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pic>
        <p:nvPicPr>
          <p:cNvPr id="73732" name="Picture 4"/>
          <p:cNvPicPr>
            <a:picLocks noChangeAspect="1" noChangeArrowheads="1"/>
          </p:cNvPicPr>
          <p:nvPr/>
        </p:nvPicPr>
        <p:blipFill>
          <a:blip r:embed="rId2" cstate="print"/>
          <a:srcRect/>
          <a:stretch>
            <a:fillRect/>
          </a:stretch>
        </p:blipFill>
        <p:spPr bwMode="auto">
          <a:xfrm>
            <a:off x="0" y="-171450"/>
            <a:ext cx="12496800" cy="702945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pic>
        <p:nvPicPr>
          <p:cNvPr id="3" name="Picture 2" descr="PG20"/>
          <p:cNvPicPr>
            <a:picLocks noChangeAspect="1" noChangeArrowheads="1"/>
          </p:cNvPicPr>
          <p:nvPr/>
        </p:nvPicPr>
        <p:blipFill>
          <a:blip r:embed="rId2" cstate="print">
            <a:lum bright="-36000" contrast="24000"/>
          </a:blip>
          <a:srcRect/>
          <a:stretch>
            <a:fillRect/>
          </a:stretch>
        </p:blipFill>
        <p:spPr bwMode="auto">
          <a:xfrm>
            <a:off x="0" y="1597068"/>
            <a:ext cx="5689600" cy="5260932"/>
          </a:xfrm>
          <a:prstGeom prst="rect">
            <a:avLst/>
          </a:prstGeom>
          <a:noFill/>
          <a:ln w="9525">
            <a:noFill/>
            <a:miter lim="800000"/>
            <a:headEnd/>
            <a:tailEnd/>
          </a:ln>
        </p:spPr>
      </p:pic>
      <p:pic>
        <p:nvPicPr>
          <p:cNvPr id="4" name="Picture 2" descr="PG31"/>
          <p:cNvPicPr>
            <a:picLocks noChangeAspect="1" noChangeArrowheads="1"/>
          </p:cNvPicPr>
          <p:nvPr/>
        </p:nvPicPr>
        <p:blipFill>
          <a:blip r:embed="rId3" cstate="print">
            <a:lum bright="-20000" contrast="10000"/>
          </a:blip>
          <a:srcRect/>
          <a:stretch>
            <a:fillRect/>
          </a:stretch>
        </p:blipFill>
        <p:spPr bwMode="auto">
          <a:xfrm>
            <a:off x="6834717" y="0"/>
            <a:ext cx="5357283" cy="68580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169912"/>
            <a:ext cx="9239250" cy="511175"/>
          </a:xfrm>
          <a:prstGeom prst="rect">
            <a:avLst/>
          </a:prstGeom>
        </p:spPr>
        <p:txBody>
          <a:bodyPr>
            <a:normAutofit fontScale="90000"/>
          </a:bodyPr>
          <a:lstStyle/>
          <a:p>
            <a:r>
              <a:rPr>
                <a:solidFill>
                  <a:schemeClr val="tx2"/>
                </a:solidFill>
                <a:effectLst>
                  <a:outerShdw blurRad="38100" dist="38100" dir="2700000" algn="tl">
                    <a:srgbClr val="000000"/>
                  </a:outerShdw>
                </a:effectLst>
                <a:latin typeface="Lucida Sans Unicode" pitchFamily="34" charset="0"/>
              </a:rPr>
              <a:t>Theory of Plastic Shrinkage Cracking</a:t>
            </a:r>
            <a:endParaRPr lang="en-US" dirty="0"/>
          </a:p>
        </p:txBody>
      </p:sp>
      <p:grpSp>
        <p:nvGrpSpPr>
          <p:cNvPr id="2" name="Group 25"/>
          <p:cNvGrpSpPr>
            <a:grpSpLocks/>
          </p:cNvGrpSpPr>
          <p:nvPr/>
        </p:nvGrpSpPr>
        <p:grpSpPr bwMode="auto">
          <a:xfrm>
            <a:off x="0" y="762000"/>
            <a:ext cx="11508316" cy="5703887"/>
            <a:chOff x="240" y="96"/>
            <a:chExt cx="5437" cy="3593"/>
          </a:xfrm>
        </p:grpSpPr>
        <p:sp>
          <p:nvSpPr>
            <p:cNvPr id="4" name="Text Box 9"/>
            <p:cNvSpPr txBox="1">
              <a:spLocks noChangeArrowheads="1"/>
            </p:cNvSpPr>
            <p:nvPr/>
          </p:nvSpPr>
          <p:spPr bwMode="auto">
            <a:xfrm>
              <a:off x="1824" y="3360"/>
              <a:ext cx="960" cy="327"/>
            </a:xfrm>
            <a:prstGeom prst="rect">
              <a:avLst/>
            </a:prstGeom>
            <a:noFill/>
            <a:ln w="9525">
              <a:noFill/>
              <a:miter lim="800000"/>
              <a:headEnd/>
              <a:tailEnd/>
            </a:ln>
            <a:effectLst/>
          </p:spPr>
          <p:txBody>
            <a:bodyPr>
              <a:spAutoFit/>
            </a:bodyPr>
            <a:lstStyle/>
            <a:p>
              <a:pPr algn="ctr">
                <a:defRPr/>
              </a:pPr>
              <a:r>
                <a:rPr lang="en-US" sz="2800" b="1">
                  <a:solidFill>
                    <a:srgbClr val="FF9900"/>
                  </a:solidFill>
                  <a:effectLst>
                    <a:outerShdw blurRad="38100" dist="38100" dir="2700000" algn="tl">
                      <a:srgbClr val="000000"/>
                    </a:outerShdw>
                  </a:effectLst>
                  <a:latin typeface="Copperplate Gothic Light" pitchFamily="34" charset="0"/>
                </a:rPr>
                <a:t>TIME</a:t>
              </a:r>
              <a:endParaRPr lang="en-US" sz="2800">
                <a:latin typeface="Copperplate Gothic Light" pitchFamily="34" charset="0"/>
              </a:endParaRPr>
            </a:p>
          </p:txBody>
        </p:sp>
        <p:sp>
          <p:nvSpPr>
            <p:cNvPr id="5" name="Line 2"/>
            <p:cNvSpPr>
              <a:spLocks noChangeShapeType="1"/>
            </p:cNvSpPr>
            <p:nvPr/>
          </p:nvSpPr>
          <p:spPr bwMode="auto">
            <a:xfrm>
              <a:off x="576" y="3264"/>
              <a:ext cx="4608" cy="0"/>
            </a:xfrm>
            <a:prstGeom prst="line">
              <a:avLst/>
            </a:prstGeom>
            <a:noFill/>
            <a:ln w="19050">
              <a:solidFill>
                <a:srgbClr val="FF9900"/>
              </a:solidFill>
              <a:round/>
              <a:headEnd/>
              <a:tailEnd type="triangle" w="med" len="med"/>
            </a:ln>
          </p:spPr>
          <p:txBody>
            <a:bodyPr wrap="none" anchor="ctr"/>
            <a:lstStyle/>
            <a:p>
              <a:endParaRPr lang="en-US"/>
            </a:p>
          </p:txBody>
        </p:sp>
        <p:sp>
          <p:nvSpPr>
            <p:cNvPr id="6" name="Line 3"/>
            <p:cNvSpPr>
              <a:spLocks noChangeShapeType="1"/>
            </p:cNvSpPr>
            <p:nvPr/>
          </p:nvSpPr>
          <p:spPr bwMode="auto">
            <a:xfrm flipV="1">
              <a:off x="576" y="240"/>
              <a:ext cx="0" cy="3072"/>
            </a:xfrm>
            <a:prstGeom prst="line">
              <a:avLst/>
            </a:prstGeom>
            <a:noFill/>
            <a:ln w="19050">
              <a:solidFill>
                <a:srgbClr val="FF9900"/>
              </a:solidFill>
              <a:round/>
              <a:headEnd/>
              <a:tailEnd type="triangle" w="med" len="med"/>
            </a:ln>
          </p:spPr>
          <p:txBody>
            <a:bodyPr wrap="none" anchor="ctr"/>
            <a:lstStyle/>
            <a:p>
              <a:endParaRPr lang="en-US"/>
            </a:p>
          </p:txBody>
        </p:sp>
        <p:sp>
          <p:nvSpPr>
            <p:cNvPr id="7" name="Freeform 4"/>
            <p:cNvSpPr>
              <a:spLocks/>
            </p:cNvSpPr>
            <p:nvPr/>
          </p:nvSpPr>
          <p:spPr bwMode="auto">
            <a:xfrm>
              <a:off x="720" y="2352"/>
              <a:ext cx="3672" cy="696"/>
            </a:xfrm>
            <a:custGeom>
              <a:avLst/>
              <a:gdLst>
                <a:gd name="T0" fmla="*/ 0 w 3672"/>
                <a:gd name="T1" fmla="*/ 696 h 696"/>
                <a:gd name="T2" fmla="*/ 192 w 3672"/>
                <a:gd name="T3" fmla="*/ 504 h 696"/>
                <a:gd name="T4" fmla="*/ 432 w 3672"/>
                <a:gd name="T5" fmla="*/ 360 h 696"/>
                <a:gd name="T6" fmla="*/ 768 w 3672"/>
                <a:gd name="T7" fmla="*/ 216 h 696"/>
                <a:gd name="T8" fmla="*/ 1152 w 3672"/>
                <a:gd name="T9" fmla="*/ 120 h 696"/>
                <a:gd name="T10" fmla="*/ 1824 w 3672"/>
                <a:gd name="T11" fmla="*/ 24 h 696"/>
                <a:gd name="T12" fmla="*/ 2544 w 3672"/>
                <a:gd name="T13" fmla="*/ 24 h 696"/>
                <a:gd name="T14" fmla="*/ 3216 w 3672"/>
                <a:gd name="T15" fmla="*/ 168 h 696"/>
                <a:gd name="T16" fmla="*/ 3600 w 3672"/>
                <a:gd name="T17" fmla="*/ 312 h 696"/>
                <a:gd name="T18" fmla="*/ 3648 w 3672"/>
                <a:gd name="T19" fmla="*/ 312 h 6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72"/>
                <a:gd name="T31" fmla="*/ 0 h 696"/>
                <a:gd name="T32" fmla="*/ 3672 w 3672"/>
                <a:gd name="T33" fmla="*/ 696 h 6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72" h="696">
                  <a:moveTo>
                    <a:pt x="0" y="696"/>
                  </a:moveTo>
                  <a:cubicBezTo>
                    <a:pt x="60" y="628"/>
                    <a:pt x="120" y="560"/>
                    <a:pt x="192" y="504"/>
                  </a:cubicBezTo>
                  <a:cubicBezTo>
                    <a:pt x="264" y="448"/>
                    <a:pt x="336" y="408"/>
                    <a:pt x="432" y="360"/>
                  </a:cubicBezTo>
                  <a:cubicBezTo>
                    <a:pt x="528" y="312"/>
                    <a:pt x="648" y="256"/>
                    <a:pt x="768" y="216"/>
                  </a:cubicBezTo>
                  <a:cubicBezTo>
                    <a:pt x="888" y="176"/>
                    <a:pt x="976" y="152"/>
                    <a:pt x="1152" y="120"/>
                  </a:cubicBezTo>
                  <a:cubicBezTo>
                    <a:pt x="1328" y="88"/>
                    <a:pt x="1592" y="40"/>
                    <a:pt x="1824" y="24"/>
                  </a:cubicBezTo>
                  <a:cubicBezTo>
                    <a:pt x="2056" y="8"/>
                    <a:pt x="2312" y="0"/>
                    <a:pt x="2544" y="24"/>
                  </a:cubicBezTo>
                  <a:cubicBezTo>
                    <a:pt x="2776" y="48"/>
                    <a:pt x="3040" y="120"/>
                    <a:pt x="3216" y="168"/>
                  </a:cubicBezTo>
                  <a:cubicBezTo>
                    <a:pt x="3392" y="216"/>
                    <a:pt x="3528" y="288"/>
                    <a:pt x="3600" y="312"/>
                  </a:cubicBezTo>
                  <a:cubicBezTo>
                    <a:pt x="3672" y="336"/>
                    <a:pt x="3660" y="324"/>
                    <a:pt x="3648" y="312"/>
                  </a:cubicBezTo>
                </a:path>
              </a:pathLst>
            </a:custGeom>
            <a:noFill/>
            <a:ln w="38100">
              <a:solidFill>
                <a:schemeClr val="tx1"/>
              </a:solidFill>
              <a:round/>
              <a:headEnd/>
              <a:tailEnd/>
            </a:ln>
          </p:spPr>
          <p:txBody>
            <a:bodyPr wrap="none" anchor="ctr"/>
            <a:lstStyle/>
            <a:p>
              <a:endParaRPr lang="en-US"/>
            </a:p>
          </p:txBody>
        </p:sp>
        <p:sp>
          <p:nvSpPr>
            <p:cNvPr id="8" name="Freeform 5"/>
            <p:cNvSpPr>
              <a:spLocks/>
            </p:cNvSpPr>
            <p:nvPr/>
          </p:nvSpPr>
          <p:spPr bwMode="auto">
            <a:xfrm>
              <a:off x="672" y="1152"/>
              <a:ext cx="3072" cy="1032"/>
            </a:xfrm>
            <a:custGeom>
              <a:avLst/>
              <a:gdLst>
                <a:gd name="T0" fmla="*/ 0 w 3072"/>
                <a:gd name="T1" fmla="*/ 0 h 1032"/>
                <a:gd name="T2" fmla="*/ 288 w 3072"/>
                <a:gd name="T3" fmla="*/ 672 h 1032"/>
                <a:gd name="T4" fmla="*/ 720 w 3072"/>
                <a:gd name="T5" fmla="*/ 960 h 1032"/>
                <a:gd name="T6" fmla="*/ 1392 w 3072"/>
                <a:gd name="T7" fmla="*/ 1008 h 1032"/>
                <a:gd name="T8" fmla="*/ 2352 w 3072"/>
                <a:gd name="T9" fmla="*/ 816 h 1032"/>
                <a:gd name="T10" fmla="*/ 3072 w 3072"/>
                <a:gd name="T11" fmla="*/ 576 h 1032"/>
                <a:gd name="T12" fmla="*/ 0 60000 65536"/>
                <a:gd name="T13" fmla="*/ 0 60000 65536"/>
                <a:gd name="T14" fmla="*/ 0 60000 65536"/>
                <a:gd name="T15" fmla="*/ 0 60000 65536"/>
                <a:gd name="T16" fmla="*/ 0 60000 65536"/>
                <a:gd name="T17" fmla="*/ 0 60000 65536"/>
                <a:gd name="T18" fmla="*/ 0 w 3072"/>
                <a:gd name="T19" fmla="*/ 0 h 1032"/>
                <a:gd name="T20" fmla="*/ 3072 w 3072"/>
                <a:gd name="T21" fmla="*/ 1032 h 1032"/>
              </a:gdLst>
              <a:ahLst/>
              <a:cxnLst>
                <a:cxn ang="T12">
                  <a:pos x="T0" y="T1"/>
                </a:cxn>
                <a:cxn ang="T13">
                  <a:pos x="T2" y="T3"/>
                </a:cxn>
                <a:cxn ang="T14">
                  <a:pos x="T4" y="T5"/>
                </a:cxn>
                <a:cxn ang="T15">
                  <a:pos x="T6" y="T7"/>
                </a:cxn>
                <a:cxn ang="T16">
                  <a:pos x="T8" y="T9"/>
                </a:cxn>
                <a:cxn ang="T17">
                  <a:pos x="T10" y="T11"/>
                </a:cxn>
              </a:cxnLst>
              <a:rect l="T18" t="T19" r="T20" b="T21"/>
              <a:pathLst>
                <a:path w="3072" h="1032">
                  <a:moveTo>
                    <a:pt x="0" y="0"/>
                  </a:moveTo>
                  <a:cubicBezTo>
                    <a:pt x="84" y="256"/>
                    <a:pt x="168" y="512"/>
                    <a:pt x="288" y="672"/>
                  </a:cubicBezTo>
                  <a:cubicBezTo>
                    <a:pt x="408" y="832"/>
                    <a:pt x="536" y="904"/>
                    <a:pt x="720" y="960"/>
                  </a:cubicBezTo>
                  <a:cubicBezTo>
                    <a:pt x="904" y="1016"/>
                    <a:pt x="1120" y="1032"/>
                    <a:pt x="1392" y="1008"/>
                  </a:cubicBezTo>
                  <a:cubicBezTo>
                    <a:pt x="1664" y="984"/>
                    <a:pt x="2072" y="888"/>
                    <a:pt x="2352" y="816"/>
                  </a:cubicBezTo>
                  <a:cubicBezTo>
                    <a:pt x="2632" y="744"/>
                    <a:pt x="2952" y="616"/>
                    <a:pt x="3072" y="576"/>
                  </a:cubicBezTo>
                </a:path>
              </a:pathLst>
            </a:custGeom>
            <a:noFill/>
            <a:ln w="57150">
              <a:solidFill>
                <a:srgbClr val="FF9900"/>
              </a:solidFill>
              <a:round/>
              <a:headEnd/>
              <a:tailEnd/>
            </a:ln>
          </p:spPr>
          <p:txBody>
            <a:bodyPr wrap="none" anchor="ctr"/>
            <a:lstStyle/>
            <a:p>
              <a:endParaRPr lang="en-US"/>
            </a:p>
          </p:txBody>
        </p:sp>
        <p:sp>
          <p:nvSpPr>
            <p:cNvPr id="9" name="Freeform 6"/>
            <p:cNvSpPr>
              <a:spLocks/>
            </p:cNvSpPr>
            <p:nvPr/>
          </p:nvSpPr>
          <p:spPr bwMode="auto">
            <a:xfrm>
              <a:off x="672" y="1008"/>
              <a:ext cx="3264" cy="1512"/>
            </a:xfrm>
            <a:custGeom>
              <a:avLst/>
              <a:gdLst>
                <a:gd name="T0" fmla="*/ 0 w 3264"/>
                <a:gd name="T1" fmla="*/ 0 h 1512"/>
                <a:gd name="T2" fmla="*/ 144 w 3264"/>
                <a:gd name="T3" fmla="*/ 672 h 1512"/>
                <a:gd name="T4" fmla="*/ 336 w 3264"/>
                <a:gd name="T5" fmla="*/ 1104 h 1512"/>
                <a:gd name="T6" fmla="*/ 576 w 3264"/>
                <a:gd name="T7" fmla="*/ 1344 h 1512"/>
                <a:gd name="T8" fmla="*/ 1008 w 3264"/>
                <a:gd name="T9" fmla="*/ 1488 h 1512"/>
                <a:gd name="T10" fmla="*/ 1632 w 3264"/>
                <a:gd name="T11" fmla="*/ 1488 h 1512"/>
                <a:gd name="T12" fmla="*/ 2160 w 3264"/>
                <a:gd name="T13" fmla="*/ 1392 h 1512"/>
                <a:gd name="T14" fmla="*/ 2736 w 3264"/>
                <a:gd name="T15" fmla="*/ 1200 h 1512"/>
                <a:gd name="T16" fmla="*/ 3264 w 3264"/>
                <a:gd name="T17" fmla="*/ 1008 h 15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64"/>
                <a:gd name="T28" fmla="*/ 0 h 1512"/>
                <a:gd name="T29" fmla="*/ 3264 w 3264"/>
                <a:gd name="T30" fmla="*/ 1512 h 15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64" h="1512">
                  <a:moveTo>
                    <a:pt x="0" y="0"/>
                  </a:moveTo>
                  <a:cubicBezTo>
                    <a:pt x="44" y="244"/>
                    <a:pt x="88" y="488"/>
                    <a:pt x="144" y="672"/>
                  </a:cubicBezTo>
                  <a:cubicBezTo>
                    <a:pt x="200" y="856"/>
                    <a:pt x="264" y="992"/>
                    <a:pt x="336" y="1104"/>
                  </a:cubicBezTo>
                  <a:cubicBezTo>
                    <a:pt x="408" y="1216"/>
                    <a:pt x="464" y="1280"/>
                    <a:pt x="576" y="1344"/>
                  </a:cubicBezTo>
                  <a:cubicBezTo>
                    <a:pt x="688" y="1408"/>
                    <a:pt x="832" y="1464"/>
                    <a:pt x="1008" y="1488"/>
                  </a:cubicBezTo>
                  <a:cubicBezTo>
                    <a:pt x="1184" y="1512"/>
                    <a:pt x="1440" y="1504"/>
                    <a:pt x="1632" y="1488"/>
                  </a:cubicBezTo>
                  <a:cubicBezTo>
                    <a:pt x="1824" y="1472"/>
                    <a:pt x="1976" y="1440"/>
                    <a:pt x="2160" y="1392"/>
                  </a:cubicBezTo>
                  <a:cubicBezTo>
                    <a:pt x="2344" y="1344"/>
                    <a:pt x="2552" y="1264"/>
                    <a:pt x="2736" y="1200"/>
                  </a:cubicBezTo>
                  <a:cubicBezTo>
                    <a:pt x="2920" y="1136"/>
                    <a:pt x="3176" y="1040"/>
                    <a:pt x="3264" y="1008"/>
                  </a:cubicBezTo>
                </a:path>
              </a:pathLst>
            </a:custGeom>
            <a:noFill/>
            <a:ln w="38100">
              <a:solidFill>
                <a:schemeClr val="tx1"/>
              </a:solidFill>
              <a:round/>
              <a:headEnd/>
              <a:tailEnd/>
            </a:ln>
          </p:spPr>
          <p:txBody>
            <a:bodyPr wrap="none" anchor="ctr"/>
            <a:lstStyle/>
            <a:p>
              <a:endParaRPr lang="en-US"/>
            </a:p>
          </p:txBody>
        </p:sp>
        <p:sp>
          <p:nvSpPr>
            <p:cNvPr id="10" name="Rectangle 7"/>
            <p:cNvSpPr>
              <a:spLocks noChangeArrowheads="1"/>
            </p:cNvSpPr>
            <p:nvPr/>
          </p:nvSpPr>
          <p:spPr bwMode="auto">
            <a:xfrm>
              <a:off x="1536" y="1344"/>
              <a:ext cx="1440" cy="1968"/>
            </a:xfrm>
            <a:prstGeom prst="rect">
              <a:avLst/>
            </a:prstGeom>
            <a:noFill/>
            <a:ln w="38100">
              <a:solidFill>
                <a:srgbClr val="66FF33"/>
              </a:solidFill>
              <a:miter lim="800000"/>
              <a:headEnd/>
              <a:tailEnd/>
            </a:ln>
          </p:spPr>
          <p:txBody>
            <a:bodyPr wrap="none" anchor="ctr"/>
            <a:lstStyle/>
            <a:p>
              <a:endParaRPr lang="en-US"/>
            </a:p>
          </p:txBody>
        </p:sp>
        <p:sp>
          <p:nvSpPr>
            <p:cNvPr id="11" name="Text Box 8"/>
            <p:cNvSpPr txBox="1">
              <a:spLocks noChangeArrowheads="1"/>
            </p:cNvSpPr>
            <p:nvPr/>
          </p:nvSpPr>
          <p:spPr bwMode="auto">
            <a:xfrm>
              <a:off x="240" y="1212"/>
              <a:ext cx="168" cy="1687"/>
            </a:xfrm>
            <a:prstGeom prst="rect">
              <a:avLst/>
            </a:prstGeom>
            <a:solidFill>
              <a:schemeClr val="accent2"/>
            </a:solidFill>
            <a:ln w="9525">
              <a:noFill/>
              <a:miter lim="800000"/>
              <a:headEnd/>
              <a:tailEnd/>
            </a:ln>
            <a:effectLst>
              <a:prstShdw prst="shdw18" dist="17961" dir="13500000">
                <a:schemeClr val="accent2">
                  <a:gamma/>
                  <a:shade val="60000"/>
                  <a:invGamma/>
                </a:schemeClr>
              </a:prstShdw>
            </a:effectLst>
          </p:spPr>
          <p:txBody>
            <a:bodyPr wrap="none">
              <a:spAutoFit/>
            </a:bodyPr>
            <a:lstStyle/>
            <a:p>
              <a:pPr>
                <a:defRPr/>
              </a:pPr>
              <a:r>
                <a:rPr lang="en-US" sz="2400">
                  <a:solidFill>
                    <a:srgbClr val="FFFFFF"/>
                  </a:solidFill>
                  <a:latin typeface="Copperplate Gothic Light" pitchFamily="34" charset="0"/>
                </a:rPr>
                <a:t>S</a:t>
              </a:r>
            </a:p>
            <a:p>
              <a:pPr>
                <a:defRPr/>
              </a:pPr>
              <a:r>
                <a:rPr lang="en-US" sz="2400">
                  <a:solidFill>
                    <a:srgbClr val="FFFFFF"/>
                  </a:solidFill>
                  <a:latin typeface="Copperplate Gothic Light" pitchFamily="34" charset="0"/>
                </a:rPr>
                <a:t>T</a:t>
              </a:r>
            </a:p>
            <a:p>
              <a:pPr>
                <a:defRPr/>
              </a:pPr>
              <a:r>
                <a:rPr lang="en-US" sz="2400">
                  <a:solidFill>
                    <a:srgbClr val="FFFFFF"/>
                  </a:solidFill>
                  <a:latin typeface="Copperplate Gothic Light" pitchFamily="34" charset="0"/>
                </a:rPr>
                <a:t>R</a:t>
              </a:r>
            </a:p>
            <a:p>
              <a:pPr>
                <a:defRPr/>
              </a:pPr>
              <a:r>
                <a:rPr lang="en-US" sz="2400">
                  <a:solidFill>
                    <a:srgbClr val="FFFFFF"/>
                  </a:solidFill>
                  <a:latin typeface="Copperplate Gothic Light" pitchFamily="34" charset="0"/>
                </a:rPr>
                <a:t>A</a:t>
              </a:r>
            </a:p>
            <a:p>
              <a:pPr>
                <a:defRPr/>
              </a:pPr>
              <a:r>
                <a:rPr lang="en-US" sz="2400">
                  <a:solidFill>
                    <a:srgbClr val="FFFFFF"/>
                  </a:solidFill>
                  <a:latin typeface="Copperplate Gothic Light" pitchFamily="34" charset="0"/>
                </a:rPr>
                <a:t>I</a:t>
              </a:r>
            </a:p>
            <a:p>
              <a:pPr>
                <a:defRPr/>
              </a:pPr>
              <a:r>
                <a:rPr lang="en-US" sz="2400">
                  <a:solidFill>
                    <a:srgbClr val="FFFFFF"/>
                  </a:solidFill>
                  <a:latin typeface="Copperplate Gothic Light" pitchFamily="34" charset="0"/>
                </a:rPr>
                <a:t>N</a:t>
              </a:r>
              <a:endParaRPr lang="en-US" sz="2400">
                <a:latin typeface="Copperplate Gothic Light" pitchFamily="34" charset="0"/>
              </a:endParaRPr>
            </a:p>
            <a:p>
              <a:pPr>
                <a:defRPr/>
              </a:pPr>
              <a:endParaRPr lang="en-US" sz="2400">
                <a:latin typeface="Copperplate Gothic Light" pitchFamily="34" charset="0"/>
              </a:endParaRPr>
            </a:p>
          </p:txBody>
        </p:sp>
        <p:sp>
          <p:nvSpPr>
            <p:cNvPr id="13" name="Text Box 10"/>
            <p:cNvSpPr txBox="1">
              <a:spLocks noChangeArrowheads="1"/>
            </p:cNvSpPr>
            <p:nvPr/>
          </p:nvSpPr>
          <p:spPr bwMode="auto">
            <a:xfrm>
              <a:off x="1776" y="1396"/>
              <a:ext cx="557" cy="523"/>
            </a:xfrm>
            <a:prstGeom prst="rect">
              <a:avLst/>
            </a:prstGeom>
            <a:solidFill>
              <a:schemeClr val="bg1"/>
            </a:solidFill>
            <a:ln w="9525">
              <a:noFill/>
              <a:miter lim="800000"/>
              <a:headEnd/>
              <a:tailEnd/>
            </a:ln>
            <a:effectLst>
              <a:prstShdw prst="shdw18" dist="17961" dir="13500000">
                <a:schemeClr val="bg1">
                  <a:gamma/>
                  <a:shade val="60000"/>
                  <a:invGamma/>
                </a:schemeClr>
              </a:prstShdw>
            </a:effectLst>
          </p:spPr>
          <p:txBody>
            <a:bodyPr wrap="none">
              <a:spAutoFit/>
            </a:bodyPr>
            <a:lstStyle/>
            <a:p>
              <a:pPr>
                <a:defRPr/>
              </a:pPr>
              <a:r>
                <a:rPr lang="en-US" sz="2400">
                  <a:latin typeface="Copperplate Gothic Light" pitchFamily="34" charset="0"/>
                </a:rPr>
                <a:t>SETTING</a:t>
              </a:r>
            </a:p>
            <a:p>
              <a:pPr>
                <a:defRPr/>
              </a:pPr>
              <a:r>
                <a:rPr lang="en-US" sz="2400">
                  <a:latin typeface="Copperplate Gothic Light" pitchFamily="34" charset="0"/>
                </a:rPr>
                <a:t>PERIOD</a:t>
              </a:r>
            </a:p>
          </p:txBody>
        </p:sp>
        <p:sp>
          <p:nvSpPr>
            <p:cNvPr id="14" name="Text Box 11"/>
            <p:cNvSpPr txBox="1">
              <a:spLocks noChangeArrowheads="1"/>
            </p:cNvSpPr>
            <p:nvPr/>
          </p:nvSpPr>
          <p:spPr bwMode="auto">
            <a:xfrm>
              <a:off x="3792" y="1296"/>
              <a:ext cx="1392" cy="442"/>
            </a:xfrm>
            <a:prstGeom prst="rect">
              <a:avLst/>
            </a:prstGeom>
            <a:solidFill>
              <a:schemeClr val="bg1"/>
            </a:solidFill>
            <a:ln w="9525">
              <a:noFill/>
              <a:miter lim="800000"/>
              <a:headEnd/>
              <a:tailEnd/>
            </a:ln>
            <a:effectLst/>
          </p:spPr>
          <p:txBody>
            <a:bodyPr>
              <a:prstTxWarp prst="textChevron">
                <a:avLst/>
              </a:prstTxWarp>
              <a:spAutoFit/>
            </a:bodyPr>
            <a:lstStyle/>
            <a:p>
              <a:pPr>
                <a:defRPr/>
              </a:pPr>
              <a:r>
                <a:rPr lang="en-US" sz="2000" dirty="0">
                  <a:solidFill>
                    <a:srgbClr val="FF9933"/>
                  </a:solidFill>
                  <a:effectLst>
                    <a:glow rad="101600">
                      <a:schemeClr val="accent4">
                        <a:satMod val="175000"/>
                        <a:alpha val="40000"/>
                      </a:schemeClr>
                    </a:glow>
                    <a:outerShdw blurRad="38100" dist="38100" dir="2700000" algn="tl">
                      <a:srgbClr val="000000"/>
                    </a:outerShdw>
                  </a:effectLst>
                </a:rPr>
                <a:t>CONCRETE WITH FIBRES</a:t>
              </a:r>
              <a:endParaRPr lang="en-US" sz="2400" dirty="0">
                <a:solidFill>
                  <a:srgbClr val="FF9933"/>
                </a:solidFill>
                <a:effectLst>
                  <a:glow rad="101600">
                    <a:schemeClr val="accent4">
                      <a:satMod val="175000"/>
                      <a:alpha val="40000"/>
                    </a:schemeClr>
                  </a:glow>
                  <a:outerShdw blurRad="38100" dist="38100" dir="2700000" algn="tl">
                    <a:srgbClr val="000000"/>
                  </a:outerShdw>
                </a:effectLst>
              </a:endParaRPr>
            </a:p>
          </p:txBody>
        </p:sp>
        <p:sp>
          <p:nvSpPr>
            <p:cNvPr id="15" name="Text Box 12"/>
            <p:cNvSpPr txBox="1">
              <a:spLocks noChangeArrowheads="1"/>
            </p:cNvSpPr>
            <p:nvPr/>
          </p:nvSpPr>
          <p:spPr bwMode="auto">
            <a:xfrm>
              <a:off x="4464" y="2352"/>
              <a:ext cx="915" cy="446"/>
            </a:xfrm>
            <a:prstGeom prst="rect">
              <a:avLst/>
            </a:prstGeom>
            <a:solidFill>
              <a:schemeClr val="bg1"/>
            </a:solidFill>
            <a:ln w="9525" algn="ctr">
              <a:noFill/>
              <a:miter lim="800000"/>
              <a:headEnd/>
              <a:tailEnd/>
            </a:ln>
            <a:effectLst/>
          </p:spPr>
          <p:txBody>
            <a:bodyPr wrap="none">
              <a:spAutoFit/>
            </a:bodyPr>
            <a:lstStyle/>
            <a:p>
              <a:pPr>
                <a:defRPr/>
              </a:pPr>
              <a:r>
                <a:rPr lang="en-US" sz="2000" dirty="0"/>
                <a:t>RMC without </a:t>
              </a:r>
            </a:p>
            <a:p>
              <a:pPr>
                <a:defRPr/>
              </a:pPr>
              <a:r>
                <a:rPr lang="en-US" sz="2000" dirty="0"/>
                <a:t>early protection</a:t>
              </a:r>
            </a:p>
          </p:txBody>
        </p:sp>
        <p:sp>
          <p:nvSpPr>
            <p:cNvPr id="16" name="Text Box 13"/>
            <p:cNvSpPr txBox="1">
              <a:spLocks noChangeArrowheads="1"/>
            </p:cNvSpPr>
            <p:nvPr/>
          </p:nvSpPr>
          <p:spPr bwMode="auto">
            <a:xfrm>
              <a:off x="1296" y="768"/>
              <a:ext cx="1731" cy="252"/>
            </a:xfrm>
            <a:prstGeom prst="rect">
              <a:avLst/>
            </a:prstGeom>
            <a:solidFill>
              <a:schemeClr val="bg1"/>
            </a:solidFill>
            <a:ln w="9525">
              <a:noFill/>
              <a:miter lim="800000"/>
              <a:headEnd/>
              <a:tailEnd/>
            </a:ln>
            <a:effectLst/>
          </p:spPr>
          <p:txBody>
            <a:bodyPr wrap="none">
              <a:spAutoFit/>
            </a:bodyPr>
            <a:lstStyle/>
            <a:p>
              <a:pPr>
                <a:defRPr/>
              </a:pPr>
              <a:r>
                <a:rPr lang="en-US" sz="2000" b="1">
                  <a:effectLst>
                    <a:outerShdw blurRad="38100" dist="38100" dir="2700000" algn="tl">
                      <a:srgbClr val="000000"/>
                    </a:outerShdw>
                  </a:effectLst>
                </a:rPr>
                <a:t>TENSILE STRAIN CAPACITY</a:t>
              </a:r>
              <a:endParaRPr lang="en-US" sz="2400"/>
            </a:p>
          </p:txBody>
        </p:sp>
        <p:sp>
          <p:nvSpPr>
            <p:cNvPr id="17" name="Line 14"/>
            <p:cNvSpPr>
              <a:spLocks noChangeShapeType="1"/>
            </p:cNvSpPr>
            <p:nvPr/>
          </p:nvSpPr>
          <p:spPr bwMode="auto">
            <a:xfrm flipH="1">
              <a:off x="1056" y="1008"/>
              <a:ext cx="432" cy="1152"/>
            </a:xfrm>
            <a:prstGeom prst="line">
              <a:avLst/>
            </a:prstGeom>
            <a:noFill/>
            <a:ln w="9525">
              <a:solidFill>
                <a:srgbClr val="FF99CC"/>
              </a:solidFill>
              <a:round/>
              <a:headEnd/>
              <a:tailEnd type="triangle" w="med" len="med"/>
            </a:ln>
          </p:spPr>
          <p:txBody>
            <a:bodyPr wrap="none" anchor="ctr"/>
            <a:lstStyle/>
            <a:p>
              <a:endParaRPr lang="en-US"/>
            </a:p>
          </p:txBody>
        </p:sp>
        <p:sp>
          <p:nvSpPr>
            <p:cNvPr id="18" name="Line 15"/>
            <p:cNvSpPr>
              <a:spLocks noChangeShapeType="1"/>
            </p:cNvSpPr>
            <p:nvPr/>
          </p:nvSpPr>
          <p:spPr bwMode="auto">
            <a:xfrm flipH="1">
              <a:off x="912" y="1104"/>
              <a:ext cx="528" cy="672"/>
            </a:xfrm>
            <a:prstGeom prst="line">
              <a:avLst/>
            </a:prstGeom>
            <a:noFill/>
            <a:ln w="9525">
              <a:solidFill>
                <a:srgbClr val="FF99CC"/>
              </a:solidFill>
              <a:round/>
              <a:headEnd/>
              <a:tailEnd type="triangle" w="med" len="med"/>
            </a:ln>
          </p:spPr>
          <p:txBody>
            <a:bodyPr wrap="none" anchor="ctr"/>
            <a:lstStyle/>
            <a:p>
              <a:endParaRPr lang="en-US"/>
            </a:p>
          </p:txBody>
        </p:sp>
        <p:sp>
          <p:nvSpPr>
            <p:cNvPr id="19" name="Text Box 16"/>
            <p:cNvSpPr txBox="1">
              <a:spLocks noChangeArrowheads="1"/>
            </p:cNvSpPr>
            <p:nvPr/>
          </p:nvSpPr>
          <p:spPr bwMode="auto">
            <a:xfrm>
              <a:off x="3120" y="3456"/>
              <a:ext cx="1644" cy="233"/>
            </a:xfrm>
            <a:prstGeom prst="rect">
              <a:avLst/>
            </a:prstGeom>
            <a:solidFill>
              <a:schemeClr val="bg1"/>
            </a:solidFill>
            <a:ln w="9525">
              <a:noFill/>
              <a:miter lim="800000"/>
              <a:headEnd/>
              <a:tailEnd/>
            </a:ln>
          </p:spPr>
          <p:txBody>
            <a:bodyPr wrap="none">
              <a:spAutoFit/>
            </a:bodyPr>
            <a:lstStyle/>
            <a:p>
              <a:r>
                <a:rPr lang="en-US"/>
                <a:t>PLASTIC SHRINKAGE STRAIN</a:t>
              </a:r>
              <a:endParaRPr lang="en-US" sz="2400"/>
            </a:p>
          </p:txBody>
        </p:sp>
        <p:sp>
          <p:nvSpPr>
            <p:cNvPr id="20" name="Freeform 19"/>
            <p:cNvSpPr>
              <a:spLocks/>
            </p:cNvSpPr>
            <p:nvPr/>
          </p:nvSpPr>
          <p:spPr bwMode="auto">
            <a:xfrm>
              <a:off x="720" y="2640"/>
              <a:ext cx="3648" cy="552"/>
            </a:xfrm>
            <a:custGeom>
              <a:avLst/>
              <a:gdLst>
                <a:gd name="T0" fmla="*/ 0 w 3672"/>
                <a:gd name="T1" fmla="*/ 438 h 696"/>
                <a:gd name="T2" fmla="*/ 190 w 3672"/>
                <a:gd name="T3" fmla="*/ 317 h 696"/>
                <a:gd name="T4" fmla="*/ 426 w 3672"/>
                <a:gd name="T5" fmla="*/ 227 h 696"/>
                <a:gd name="T6" fmla="*/ 758 w 3672"/>
                <a:gd name="T7" fmla="*/ 136 h 696"/>
                <a:gd name="T8" fmla="*/ 1137 w 3672"/>
                <a:gd name="T9" fmla="*/ 75 h 696"/>
                <a:gd name="T10" fmla="*/ 1800 w 3672"/>
                <a:gd name="T11" fmla="*/ 15 h 696"/>
                <a:gd name="T12" fmla="*/ 2510 w 3672"/>
                <a:gd name="T13" fmla="*/ 15 h 696"/>
                <a:gd name="T14" fmla="*/ 3174 w 3672"/>
                <a:gd name="T15" fmla="*/ 105 h 696"/>
                <a:gd name="T16" fmla="*/ 3553 w 3672"/>
                <a:gd name="T17" fmla="*/ 196 h 696"/>
                <a:gd name="T18" fmla="*/ 3600 w 3672"/>
                <a:gd name="T19" fmla="*/ 196 h 6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72"/>
                <a:gd name="T31" fmla="*/ 0 h 696"/>
                <a:gd name="T32" fmla="*/ 3672 w 3672"/>
                <a:gd name="T33" fmla="*/ 696 h 6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72" h="696">
                  <a:moveTo>
                    <a:pt x="0" y="696"/>
                  </a:moveTo>
                  <a:cubicBezTo>
                    <a:pt x="60" y="628"/>
                    <a:pt x="120" y="560"/>
                    <a:pt x="192" y="504"/>
                  </a:cubicBezTo>
                  <a:cubicBezTo>
                    <a:pt x="264" y="448"/>
                    <a:pt x="336" y="408"/>
                    <a:pt x="432" y="360"/>
                  </a:cubicBezTo>
                  <a:cubicBezTo>
                    <a:pt x="528" y="312"/>
                    <a:pt x="648" y="256"/>
                    <a:pt x="768" y="216"/>
                  </a:cubicBezTo>
                  <a:cubicBezTo>
                    <a:pt x="888" y="176"/>
                    <a:pt x="976" y="152"/>
                    <a:pt x="1152" y="120"/>
                  </a:cubicBezTo>
                  <a:cubicBezTo>
                    <a:pt x="1328" y="88"/>
                    <a:pt x="1592" y="40"/>
                    <a:pt x="1824" y="24"/>
                  </a:cubicBezTo>
                  <a:cubicBezTo>
                    <a:pt x="2056" y="8"/>
                    <a:pt x="2312" y="0"/>
                    <a:pt x="2544" y="24"/>
                  </a:cubicBezTo>
                  <a:cubicBezTo>
                    <a:pt x="2776" y="48"/>
                    <a:pt x="3040" y="120"/>
                    <a:pt x="3216" y="168"/>
                  </a:cubicBezTo>
                  <a:cubicBezTo>
                    <a:pt x="3392" y="216"/>
                    <a:pt x="3528" y="288"/>
                    <a:pt x="3600" y="312"/>
                  </a:cubicBezTo>
                  <a:cubicBezTo>
                    <a:pt x="3672" y="336"/>
                    <a:pt x="3660" y="324"/>
                    <a:pt x="3648" y="312"/>
                  </a:cubicBezTo>
                </a:path>
              </a:pathLst>
            </a:custGeom>
            <a:noFill/>
            <a:ln w="38100">
              <a:solidFill>
                <a:srgbClr val="FFFF00"/>
              </a:solidFill>
              <a:round/>
              <a:headEnd/>
              <a:tailEnd/>
            </a:ln>
          </p:spPr>
          <p:txBody>
            <a:bodyPr wrap="none" anchor="ctr"/>
            <a:lstStyle/>
            <a:p>
              <a:endParaRPr lang="en-US"/>
            </a:p>
          </p:txBody>
        </p:sp>
        <p:sp>
          <p:nvSpPr>
            <p:cNvPr id="21" name="Text Box 20"/>
            <p:cNvSpPr txBox="1">
              <a:spLocks noChangeArrowheads="1"/>
            </p:cNvSpPr>
            <p:nvPr/>
          </p:nvSpPr>
          <p:spPr bwMode="auto">
            <a:xfrm>
              <a:off x="3984" y="1872"/>
              <a:ext cx="984" cy="252"/>
            </a:xfrm>
            <a:prstGeom prst="rect">
              <a:avLst/>
            </a:prstGeom>
            <a:solidFill>
              <a:schemeClr val="bg1"/>
            </a:solidFill>
            <a:ln w="9525" algn="ctr">
              <a:noFill/>
              <a:miter lim="800000"/>
              <a:headEnd/>
              <a:tailEnd/>
            </a:ln>
            <a:effectLst/>
          </p:spPr>
          <p:txBody>
            <a:bodyPr wrap="none">
              <a:spAutoFit/>
            </a:bodyPr>
            <a:lstStyle/>
            <a:p>
              <a:pPr>
                <a:defRPr/>
              </a:pPr>
              <a:r>
                <a:rPr lang="en-US" sz="2000" dirty="0">
                  <a:effectLst>
                    <a:outerShdw blurRad="38100" dist="38100" dir="2700000" algn="tl">
                      <a:srgbClr val="000000"/>
                    </a:outerShdw>
                  </a:effectLst>
                </a:rPr>
                <a:t>REGULAR RMC</a:t>
              </a:r>
            </a:p>
          </p:txBody>
        </p:sp>
        <p:sp>
          <p:nvSpPr>
            <p:cNvPr id="22" name="Line 21"/>
            <p:cNvSpPr>
              <a:spLocks noChangeShapeType="1"/>
            </p:cNvSpPr>
            <p:nvPr/>
          </p:nvSpPr>
          <p:spPr bwMode="auto">
            <a:xfrm flipH="1" flipV="1">
              <a:off x="3648" y="2448"/>
              <a:ext cx="384" cy="960"/>
            </a:xfrm>
            <a:prstGeom prst="line">
              <a:avLst/>
            </a:prstGeom>
            <a:noFill/>
            <a:ln w="9525">
              <a:solidFill>
                <a:srgbClr val="FF99CC"/>
              </a:solidFill>
              <a:round/>
              <a:headEnd/>
              <a:tailEnd type="triangle" w="med" len="med"/>
            </a:ln>
          </p:spPr>
          <p:txBody>
            <a:bodyPr wrap="none" anchor="ctr"/>
            <a:lstStyle/>
            <a:p>
              <a:endParaRPr lang="en-US"/>
            </a:p>
          </p:txBody>
        </p:sp>
        <p:sp>
          <p:nvSpPr>
            <p:cNvPr id="23" name="Line 22"/>
            <p:cNvSpPr>
              <a:spLocks noChangeShapeType="1"/>
            </p:cNvSpPr>
            <p:nvPr/>
          </p:nvSpPr>
          <p:spPr bwMode="auto">
            <a:xfrm flipH="1" flipV="1">
              <a:off x="3360" y="2688"/>
              <a:ext cx="720" cy="768"/>
            </a:xfrm>
            <a:prstGeom prst="line">
              <a:avLst/>
            </a:prstGeom>
            <a:noFill/>
            <a:ln w="9525">
              <a:solidFill>
                <a:srgbClr val="FF99CC"/>
              </a:solidFill>
              <a:round/>
              <a:headEnd/>
              <a:tailEnd type="triangle" w="med" len="med"/>
            </a:ln>
          </p:spPr>
          <p:txBody>
            <a:bodyPr wrap="none" anchor="ctr"/>
            <a:lstStyle/>
            <a:p>
              <a:endParaRPr lang="en-US"/>
            </a:p>
          </p:txBody>
        </p:sp>
        <p:sp>
          <p:nvSpPr>
            <p:cNvPr id="24" name="Text Box 23"/>
            <p:cNvSpPr txBox="1">
              <a:spLocks noChangeArrowheads="1"/>
            </p:cNvSpPr>
            <p:nvPr/>
          </p:nvSpPr>
          <p:spPr bwMode="auto">
            <a:xfrm>
              <a:off x="4478" y="2832"/>
              <a:ext cx="1199" cy="252"/>
            </a:xfrm>
            <a:prstGeom prst="rect">
              <a:avLst/>
            </a:prstGeom>
            <a:solidFill>
              <a:schemeClr val="bg1"/>
            </a:solidFill>
            <a:ln w="9525" algn="ctr">
              <a:noFill/>
              <a:miter lim="800000"/>
              <a:headEnd/>
              <a:tailEnd/>
            </a:ln>
            <a:effectLst/>
          </p:spPr>
          <p:txBody>
            <a:bodyPr wrap="none">
              <a:prstTxWarp prst="textChevronInverted">
                <a:avLst/>
              </a:prstTxWarp>
              <a:spAutoFit/>
            </a:bodyPr>
            <a:lstStyle/>
            <a:p>
              <a:pPr>
                <a:defRPr/>
              </a:pPr>
              <a:r>
                <a:rPr lang="en-US" sz="2000" dirty="0">
                  <a:solidFill>
                    <a:srgbClr val="FFFF00"/>
                  </a:solidFill>
                  <a:effectLst>
                    <a:outerShdw blurRad="38100" dist="38100" dir="2700000" algn="tl">
                      <a:srgbClr val="000000"/>
                    </a:outerShdw>
                  </a:effectLst>
                </a:rPr>
                <a:t>Well cured RMC</a:t>
              </a:r>
            </a:p>
          </p:txBody>
        </p:sp>
        <p:sp>
          <p:nvSpPr>
            <p:cNvPr id="25" name="Text Box 24"/>
            <p:cNvSpPr txBox="1">
              <a:spLocks noChangeArrowheads="1"/>
            </p:cNvSpPr>
            <p:nvPr/>
          </p:nvSpPr>
          <p:spPr bwMode="auto">
            <a:xfrm>
              <a:off x="816" y="96"/>
              <a:ext cx="4272" cy="327"/>
            </a:xfrm>
            <a:prstGeom prst="rect">
              <a:avLst/>
            </a:prstGeom>
            <a:noFill/>
            <a:ln w="9525">
              <a:noFill/>
              <a:miter lim="800000"/>
              <a:headEnd/>
              <a:tailEnd/>
            </a:ln>
            <a:effectLst/>
          </p:spPr>
          <p:txBody>
            <a:bodyPr>
              <a:spAutoFit/>
            </a:bodyPr>
            <a:lstStyle/>
            <a:p>
              <a:pPr algn="ctr">
                <a:spcBef>
                  <a:spcPct val="50000"/>
                </a:spcBef>
                <a:defRPr/>
              </a:pPr>
              <a:endParaRPr lang="en-US" sz="2800" b="1" dirty="0">
                <a:solidFill>
                  <a:schemeClr val="tx2"/>
                </a:solidFill>
                <a:effectLst>
                  <a:outerShdw blurRad="38100" dist="38100" dir="2700000" algn="tl">
                    <a:srgbClr val="000000"/>
                  </a:outerShdw>
                </a:effectLst>
                <a:latin typeface="Lucida Sans Unicode" pitchFamily="34" charset="0"/>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2754" name="Object 2"/>
          <p:cNvGraphicFramePr>
            <a:graphicFrameLocks noChangeAspect="1"/>
          </p:cNvGraphicFramePr>
          <p:nvPr/>
        </p:nvGraphicFramePr>
        <p:xfrm>
          <a:off x="0" y="762000"/>
          <a:ext cx="5641576" cy="3016250"/>
        </p:xfrm>
        <a:graphic>
          <a:graphicData uri="http://schemas.openxmlformats.org/presentationml/2006/ole">
            <mc:AlternateContent xmlns:mc="http://schemas.openxmlformats.org/markup-compatibility/2006">
              <mc:Choice xmlns:v="urn:schemas-microsoft-com:vml" Requires="v">
                <p:oleObj name="Photo Editor Photo" r:id="rId2" imgW="9380952" imgH="6676190" progId="">
                  <p:embed/>
                </p:oleObj>
              </mc:Choice>
              <mc:Fallback>
                <p:oleObj name="Photo Editor Photo" r:id="rId2" imgW="9380952" imgH="6676190" progId="">
                  <p:embed/>
                  <p:pic>
                    <p:nvPicPr>
                      <p:cNvPr id="20275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5641576"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Title 11"/>
          <p:cNvSpPr>
            <a:spLocks noGrp="1"/>
          </p:cNvSpPr>
          <p:nvPr>
            <p:ph type="title"/>
          </p:nvPr>
        </p:nvSpPr>
        <p:spPr>
          <a:xfrm>
            <a:off x="0" y="71438"/>
            <a:ext cx="8445500" cy="511175"/>
          </a:xfrm>
          <a:prstGeom prst="rect">
            <a:avLst/>
          </a:prstGeom>
        </p:spPr>
        <p:txBody>
          <a:bodyPr>
            <a:normAutofit fontScale="90000"/>
          </a:bodyPr>
          <a:lstStyle/>
          <a:p>
            <a:pPr algn="ctr"/>
            <a:r>
              <a:t>Please Protect the Baby</a:t>
            </a:r>
            <a:endParaRPr lang="en-US" dirty="0"/>
          </a:p>
        </p:txBody>
      </p:sp>
      <p:pic>
        <p:nvPicPr>
          <p:cNvPr id="3" name="Picture 4" descr="98121701"/>
          <p:cNvPicPr>
            <a:picLocks noChangeAspect="1" noChangeArrowheads="1"/>
          </p:cNvPicPr>
          <p:nvPr/>
        </p:nvPicPr>
        <p:blipFill>
          <a:blip r:embed="rId4" cstate="print">
            <a:lum contrast="30000"/>
          </a:blip>
          <a:srcRect/>
          <a:stretch>
            <a:fillRect/>
          </a:stretch>
        </p:blipFill>
        <p:spPr bwMode="auto">
          <a:xfrm>
            <a:off x="8128000" y="4857750"/>
            <a:ext cx="4064000" cy="2000250"/>
          </a:xfrm>
          <a:prstGeom prst="rect">
            <a:avLst/>
          </a:prstGeom>
          <a:noFill/>
          <a:ln w="9525">
            <a:noFill/>
            <a:miter lim="800000"/>
            <a:headEnd/>
            <a:tailEnd/>
          </a:ln>
        </p:spPr>
      </p:pic>
      <p:pic>
        <p:nvPicPr>
          <p:cNvPr id="4" name="Picture 5" descr="images"/>
          <p:cNvPicPr>
            <a:picLocks noChangeAspect="1" noChangeArrowheads="1"/>
          </p:cNvPicPr>
          <p:nvPr/>
        </p:nvPicPr>
        <p:blipFill>
          <a:blip r:embed="rId5" cstate="print">
            <a:lum contrast="54000"/>
          </a:blip>
          <a:srcRect/>
          <a:stretch>
            <a:fillRect/>
          </a:stretch>
        </p:blipFill>
        <p:spPr bwMode="auto">
          <a:xfrm>
            <a:off x="0" y="3581400"/>
            <a:ext cx="3149600" cy="1752600"/>
          </a:xfrm>
          <a:prstGeom prst="rect">
            <a:avLst/>
          </a:prstGeom>
          <a:noFill/>
          <a:ln w="9525">
            <a:noFill/>
            <a:miter lim="800000"/>
            <a:headEnd/>
            <a:tailEnd/>
          </a:ln>
        </p:spPr>
      </p:pic>
      <p:pic>
        <p:nvPicPr>
          <p:cNvPr id="6" name="Picture 7" descr="124"/>
          <p:cNvPicPr>
            <a:picLocks noChangeAspect="1" noChangeArrowheads="1"/>
          </p:cNvPicPr>
          <p:nvPr/>
        </p:nvPicPr>
        <p:blipFill>
          <a:blip r:embed="rId6" cstate="print">
            <a:lum contrast="42000"/>
          </a:blip>
          <a:srcRect/>
          <a:stretch>
            <a:fillRect/>
          </a:stretch>
        </p:blipFill>
        <p:spPr bwMode="auto">
          <a:xfrm>
            <a:off x="0" y="5257800"/>
            <a:ext cx="3657600" cy="1600200"/>
          </a:xfrm>
          <a:prstGeom prst="rect">
            <a:avLst/>
          </a:prstGeom>
          <a:noFill/>
          <a:ln w="9525">
            <a:noFill/>
            <a:miter lim="800000"/>
            <a:headEnd/>
            <a:tailEnd/>
          </a:ln>
        </p:spPr>
      </p:pic>
      <p:pic>
        <p:nvPicPr>
          <p:cNvPr id="7" name="Picture 8" descr="spraying and wet covering"/>
          <p:cNvPicPr>
            <a:picLocks noChangeAspect="1" noChangeArrowheads="1"/>
          </p:cNvPicPr>
          <p:nvPr/>
        </p:nvPicPr>
        <p:blipFill>
          <a:blip r:embed="rId7" cstate="print">
            <a:lum bright="-12000" contrast="24000"/>
          </a:blip>
          <a:srcRect/>
          <a:stretch>
            <a:fillRect/>
          </a:stretch>
        </p:blipFill>
        <p:spPr bwMode="auto">
          <a:xfrm>
            <a:off x="9753600" y="3276600"/>
            <a:ext cx="2438400" cy="1655762"/>
          </a:xfrm>
          <a:prstGeom prst="rect">
            <a:avLst/>
          </a:prstGeom>
          <a:noFill/>
          <a:ln w="9525">
            <a:noFill/>
            <a:miter lim="800000"/>
            <a:headEnd/>
            <a:tailEnd/>
          </a:ln>
        </p:spPr>
      </p:pic>
      <p:pic>
        <p:nvPicPr>
          <p:cNvPr id="9" name="Picture 2" descr="scn41"/>
          <p:cNvPicPr>
            <a:picLocks noChangeAspect="1" noChangeArrowheads="1"/>
          </p:cNvPicPr>
          <p:nvPr/>
        </p:nvPicPr>
        <p:blipFill>
          <a:blip r:embed="rId8" cstate="email">
            <a:lum contrast="-6000"/>
          </a:blip>
          <a:srcRect/>
          <a:stretch>
            <a:fillRect/>
          </a:stretch>
        </p:blipFill>
        <p:spPr bwMode="auto">
          <a:xfrm>
            <a:off x="3657600" y="4495800"/>
            <a:ext cx="5588000" cy="2362200"/>
          </a:xfrm>
          <a:prstGeom prst="rect">
            <a:avLst/>
          </a:prstGeom>
          <a:noFill/>
          <a:ln w="9525">
            <a:noFill/>
            <a:miter lim="800000"/>
            <a:headEnd/>
            <a:tailEnd/>
          </a:ln>
        </p:spPr>
      </p:pic>
      <p:graphicFrame>
        <p:nvGraphicFramePr>
          <p:cNvPr id="202755" name="Object 3"/>
          <p:cNvGraphicFramePr>
            <a:graphicFrameLocks noChangeAspect="1"/>
          </p:cNvGraphicFramePr>
          <p:nvPr/>
        </p:nvGraphicFramePr>
        <p:xfrm>
          <a:off x="4368801" y="838200"/>
          <a:ext cx="5472953" cy="2819400"/>
        </p:xfrm>
        <a:graphic>
          <a:graphicData uri="http://schemas.openxmlformats.org/presentationml/2006/ole">
            <mc:AlternateContent xmlns:mc="http://schemas.openxmlformats.org/markup-compatibility/2006">
              <mc:Choice xmlns:v="urn:schemas-microsoft-com:vml" Requires="v">
                <p:oleObj name="Photo Editor Photo" r:id="rId9" imgW="9380952" imgH="6609524" progId="">
                  <p:embed/>
                </p:oleObj>
              </mc:Choice>
              <mc:Fallback>
                <p:oleObj name="Photo Editor Photo" r:id="rId9" imgW="9380952" imgH="6609524" progId="">
                  <p:embed/>
                  <p:pic>
                    <p:nvPicPr>
                      <p:cNvPr id="202755"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8801" y="838200"/>
                        <a:ext cx="5472953"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noChangeArrowheads="1"/>
          </p:cNvPicPr>
          <p:nvPr>
            <p:ph idx="1"/>
          </p:nvPr>
        </p:nvPicPr>
        <p:blipFill>
          <a:blip r:embed="rId2" cstate="print"/>
          <a:stretch>
            <a:fillRect/>
          </a:stretch>
        </p:blipFill>
        <p:spPr bwMode="auto">
          <a:xfrm>
            <a:off x="4734141" y="1562583"/>
            <a:ext cx="2989625" cy="2680779"/>
          </a:xfrm>
          <a:prstGeom prst="rect">
            <a:avLst/>
          </a:prstGeom>
          <a:noFill/>
          <a:ln w="9525">
            <a:noFill/>
            <a:miter lim="800000"/>
            <a:headEnd/>
            <a:tailEnd/>
          </a:ln>
        </p:spPr>
      </p:pic>
      <p:sp>
        <p:nvSpPr>
          <p:cNvPr id="12" name="Title 11"/>
          <p:cNvSpPr>
            <a:spLocks noGrp="1"/>
          </p:cNvSpPr>
          <p:nvPr>
            <p:ph type="title"/>
          </p:nvPr>
        </p:nvSpPr>
        <p:spPr>
          <a:xfrm>
            <a:off x="1294228" y="154748"/>
            <a:ext cx="8343900" cy="511175"/>
          </a:xfrm>
          <a:prstGeom prst="rect">
            <a:avLst/>
          </a:prstGeom>
        </p:spPr>
        <p:txBody>
          <a:bodyPr>
            <a:normAutofit fontScale="90000"/>
          </a:bodyPr>
          <a:lstStyle/>
          <a:p>
            <a:pPr algn="ctr"/>
            <a:r>
              <a:t>Prevention is the Real Cure</a:t>
            </a:r>
            <a:endParaRPr lang="en-US" dirty="0"/>
          </a:p>
        </p:txBody>
      </p:sp>
      <p:pic>
        <p:nvPicPr>
          <p:cNvPr id="5" name="Picture 2"/>
          <p:cNvPicPr>
            <a:picLocks noChangeAspect="1" noChangeArrowheads="1"/>
          </p:cNvPicPr>
          <p:nvPr/>
        </p:nvPicPr>
        <p:blipFill>
          <a:blip r:embed="rId3" cstate="print"/>
          <a:srcRect/>
          <a:stretch>
            <a:fillRect/>
          </a:stretch>
        </p:blipFill>
        <p:spPr bwMode="auto">
          <a:xfrm>
            <a:off x="1018573" y="3070185"/>
            <a:ext cx="3086100" cy="2457450"/>
          </a:xfrm>
          <a:prstGeom prst="rect">
            <a:avLst/>
          </a:prstGeom>
          <a:noFill/>
          <a:ln w="9525">
            <a:noFill/>
            <a:miter lim="800000"/>
            <a:headEnd/>
            <a:tailEnd/>
          </a:ln>
        </p:spPr>
      </p:pic>
      <p:pic>
        <p:nvPicPr>
          <p:cNvPr id="7" name="Picture 4"/>
          <p:cNvPicPr>
            <a:picLocks noChangeAspect="1" noChangeArrowheads="1"/>
          </p:cNvPicPr>
          <p:nvPr/>
        </p:nvPicPr>
        <p:blipFill>
          <a:blip r:embed="rId4" cstate="print"/>
          <a:srcRect/>
          <a:stretch>
            <a:fillRect/>
          </a:stretch>
        </p:blipFill>
        <p:spPr bwMode="auto">
          <a:xfrm>
            <a:off x="8045808" y="3429000"/>
            <a:ext cx="4146193" cy="24384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a:buNone/>
            </a:pPr>
            <a:r>
              <a:rPr lang="en-US" sz="2400" dirty="0">
                <a:solidFill>
                  <a:schemeClr val="tx1">
                    <a:lumMod val="50000"/>
                    <a:lumOff val="50000"/>
                  </a:schemeClr>
                </a:solidFill>
              </a:rPr>
              <a:t>	Produce better</a:t>
            </a:r>
          </a:p>
          <a:p>
            <a:pPr>
              <a:buNone/>
            </a:pPr>
            <a:r>
              <a:rPr lang="en-US" sz="2400" dirty="0"/>
              <a:t>	</a:t>
            </a:r>
            <a:r>
              <a:rPr lang="en-US" sz="2400" dirty="0">
                <a:solidFill>
                  <a:schemeClr val="tx1">
                    <a:lumMod val="50000"/>
                    <a:lumOff val="50000"/>
                  </a:schemeClr>
                </a:solidFill>
              </a:rPr>
              <a:t>Handle better </a:t>
            </a:r>
          </a:p>
          <a:p>
            <a:pPr>
              <a:buNone/>
            </a:pPr>
            <a:r>
              <a:rPr lang="en-US" sz="2400" dirty="0"/>
              <a:t>	</a:t>
            </a:r>
            <a:r>
              <a:rPr lang="en-US" sz="2400" dirty="0">
                <a:solidFill>
                  <a:schemeClr val="tx1">
                    <a:lumMod val="50000"/>
                    <a:lumOff val="50000"/>
                  </a:schemeClr>
                </a:solidFill>
              </a:rPr>
              <a:t>Protect better </a:t>
            </a:r>
          </a:p>
          <a:p>
            <a:pPr>
              <a:buNone/>
            </a:pPr>
            <a:r>
              <a:rPr lang="en-US" sz="2400" dirty="0">
                <a:solidFill>
                  <a:schemeClr val="accent6">
                    <a:lumMod val="50000"/>
                  </a:schemeClr>
                </a:solidFill>
              </a:rPr>
              <a:t>	Specify better </a:t>
            </a:r>
            <a:br>
              <a:rPr lang="en-US" sz="2400" dirty="0"/>
            </a:br>
            <a:endParaRPr lang="en-US" sz="2400" dirty="0"/>
          </a:p>
        </p:txBody>
      </p:sp>
      <p:sp>
        <p:nvSpPr>
          <p:cNvPr id="132098" name="Rectangle 2"/>
          <p:cNvSpPr>
            <a:spLocks noGrp="1" noChangeArrowheads="1"/>
          </p:cNvSpPr>
          <p:nvPr>
            <p:ph type="title"/>
          </p:nvPr>
        </p:nvSpPr>
        <p:spPr>
          <a:xfrm>
            <a:off x="0" y="-20638"/>
            <a:ext cx="12192000" cy="857251"/>
          </a:xfrm>
          <a:prstGeom prst="rect">
            <a:avLst/>
          </a:prstGeom>
        </p:spPr>
        <p:txBody>
          <a:bodyPr>
            <a:normAutofit fontScale="90000"/>
          </a:bodyPr>
          <a:lstStyle/>
          <a:p>
            <a:pPr eaLnBrk="1" hangingPunct="1">
              <a:defRPr/>
            </a:pPr>
            <a:r>
              <a:rPr lang="en-US" sz="2800" dirty="0"/>
              <a:t>Ready Mixed Advantage  for BETTER Concrete</a:t>
            </a:r>
            <a:br>
              <a:rPr lang="en-US" sz="2800" dirty="0"/>
            </a:br>
            <a:r>
              <a:rPr lang="en-US" sz="2800" dirty="0"/>
              <a:t>Four legged approach</a:t>
            </a:r>
          </a:p>
        </p:txBody>
      </p:sp>
      <p:pic>
        <p:nvPicPr>
          <p:cNvPr id="5" name="Picture 2" descr="C:\Users\Hemendra\Desktop\Wagholi, Pune plant.JPG"/>
          <p:cNvPicPr>
            <a:picLocks noChangeAspect="1" noChangeArrowheads="1"/>
          </p:cNvPicPr>
          <p:nvPr/>
        </p:nvPicPr>
        <p:blipFill>
          <a:blip r:embed="rId2" cstate="email"/>
          <a:srcRect/>
          <a:stretch>
            <a:fillRect/>
          </a:stretch>
        </p:blipFill>
        <p:spPr bwMode="auto">
          <a:xfrm>
            <a:off x="5717821" y="841374"/>
            <a:ext cx="6474179" cy="3641726"/>
          </a:xfrm>
          <a:prstGeom prst="rect">
            <a:avLst/>
          </a:prstGeom>
          <a:ln>
            <a:noFill/>
          </a:ln>
          <a:effectLst>
            <a:softEdge rad="112500"/>
          </a:effectLst>
        </p:spPr>
      </p:pic>
      <p:pic>
        <p:nvPicPr>
          <p:cNvPr id="6" name="Picture 2"/>
          <p:cNvPicPr>
            <a:picLocks noChangeAspect="1" noChangeArrowheads="1"/>
          </p:cNvPicPr>
          <p:nvPr/>
        </p:nvPicPr>
        <p:blipFill>
          <a:blip r:embed="rId3" cstate="email"/>
          <a:srcRect/>
          <a:stretch>
            <a:fillRect/>
          </a:stretch>
        </p:blipFill>
        <p:spPr bwMode="auto">
          <a:xfrm>
            <a:off x="2971" y="3530599"/>
            <a:ext cx="5800929" cy="2933701"/>
          </a:xfrm>
          <a:prstGeom prst="rect">
            <a:avLst/>
          </a:prstGeom>
          <a:ln>
            <a:noFill/>
          </a:ln>
          <a:effectLst>
            <a:softEdge rad="112500"/>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SITEMIX2"/>
          <p:cNvPicPr>
            <a:picLocks noChangeAspect="1" noChangeArrowheads="1"/>
          </p:cNvPicPr>
          <p:nvPr/>
        </p:nvPicPr>
        <p:blipFill>
          <a:blip r:embed="rId2" cstate="print">
            <a:lum bright="-24000"/>
          </a:blip>
          <a:srcRect/>
          <a:stretch>
            <a:fillRect/>
          </a:stretch>
        </p:blipFill>
        <p:spPr bwMode="auto">
          <a:xfrm>
            <a:off x="203200" y="914400"/>
            <a:ext cx="7137400" cy="3524250"/>
          </a:xfrm>
          <a:prstGeom prst="rect">
            <a:avLst/>
          </a:prstGeom>
          <a:noFill/>
          <a:ln w="9525">
            <a:noFill/>
            <a:miter lim="800000"/>
            <a:headEnd/>
            <a:tailEnd/>
          </a:ln>
        </p:spPr>
      </p:pic>
      <p:sp>
        <p:nvSpPr>
          <p:cNvPr id="207876" name="Rectangle 4"/>
          <p:cNvSpPr>
            <a:spLocks noGrp="1" noChangeArrowheads="1"/>
          </p:cNvSpPr>
          <p:nvPr>
            <p:ph type="title"/>
          </p:nvPr>
        </p:nvSpPr>
        <p:spPr>
          <a:xfrm>
            <a:off x="0" y="152400"/>
            <a:ext cx="10058400" cy="533400"/>
          </a:xfrm>
          <a:prstGeom prst="rect">
            <a:avLst/>
          </a:prstGeom>
        </p:spPr>
        <p:txBody>
          <a:bodyPr>
            <a:normAutofit/>
          </a:bodyPr>
          <a:lstStyle/>
          <a:p>
            <a:pPr algn="ctr" eaLnBrk="1" hangingPunct="1">
              <a:defRPr/>
            </a:pPr>
            <a:r>
              <a:rPr lang="en-US" dirty="0"/>
              <a:t>Are all plants same as RMC?</a:t>
            </a:r>
          </a:p>
        </p:txBody>
      </p:sp>
      <p:pic>
        <p:nvPicPr>
          <p:cNvPr id="82949" name="Picture 6" descr="SITEMIX3"/>
          <p:cNvPicPr>
            <a:picLocks noChangeAspect="1" noChangeArrowheads="1"/>
          </p:cNvPicPr>
          <p:nvPr/>
        </p:nvPicPr>
        <p:blipFill>
          <a:blip r:embed="rId3" cstate="print">
            <a:lum bright="-24000"/>
          </a:blip>
          <a:srcRect/>
          <a:stretch>
            <a:fillRect/>
          </a:stretch>
        </p:blipFill>
        <p:spPr bwMode="auto">
          <a:xfrm>
            <a:off x="5689600" y="3657600"/>
            <a:ext cx="6502400" cy="3233738"/>
          </a:xfrm>
          <a:prstGeom prst="rect">
            <a:avLst/>
          </a:prstGeom>
          <a:noFill/>
          <a:ln w="9525">
            <a:noFill/>
            <a:miter lim="800000"/>
            <a:headEnd/>
            <a:tailEnd/>
          </a:ln>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3" name="Rectangle 3"/>
          <p:cNvSpPr>
            <a:spLocks noGrp="1" noChangeArrowheads="1"/>
          </p:cNvSpPr>
          <p:nvPr>
            <p:ph idx="1"/>
          </p:nvPr>
        </p:nvSpPr>
        <p:spPr/>
        <p:txBody>
          <a:bodyPr/>
          <a:lstStyle/>
          <a:p>
            <a:pPr eaLnBrk="1" hangingPunct="1">
              <a:defRPr/>
            </a:pPr>
            <a:r>
              <a:rPr lang="en-US" sz="4000" dirty="0"/>
              <a:t>What about NDT or core tests?</a:t>
            </a:r>
          </a:p>
          <a:p>
            <a:pPr lvl="1" eaLnBrk="1" hangingPunct="1">
              <a:defRPr/>
            </a:pPr>
            <a:r>
              <a:rPr lang="en-US" dirty="0">
                <a:solidFill>
                  <a:schemeClr val="accent5"/>
                </a:solidFill>
              </a:rPr>
              <a:t>More chances of error than cubes !</a:t>
            </a:r>
          </a:p>
          <a:p>
            <a:pPr eaLnBrk="1" hangingPunct="1">
              <a:defRPr/>
            </a:pPr>
            <a:r>
              <a:rPr lang="en-US" sz="4000" dirty="0"/>
              <a:t>Can we prescribe our own mix design?</a:t>
            </a:r>
          </a:p>
          <a:p>
            <a:pPr lvl="1" eaLnBrk="1" hangingPunct="1">
              <a:defRPr/>
            </a:pPr>
            <a:r>
              <a:rPr lang="en-US" dirty="0">
                <a:solidFill>
                  <a:schemeClr val="accent5"/>
                </a:solidFill>
              </a:rPr>
              <a:t>Uneconomical &amp; no performance guarantee</a:t>
            </a:r>
          </a:p>
          <a:p>
            <a:pPr eaLnBrk="1" hangingPunct="1">
              <a:defRPr/>
            </a:pPr>
            <a:r>
              <a:rPr lang="en-US" sz="4000" dirty="0"/>
              <a:t>Does fly ash / GGBS addition mean inferior or cheaper concrete?</a:t>
            </a:r>
          </a:p>
          <a:p>
            <a:pPr lvl="1" eaLnBrk="1" hangingPunct="1">
              <a:defRPr/>
            </a:pPr>
            <a:r>
              <a:rPr lang="en-US" dirty="0">
                <a:solidFill>
                  <a:schemeClr val="accent5"/>
                </a:solidFill>
              </a:rPr>
              <a:t>Do we spend more to have a longer life? DURABILITY !</a:t>
            </a:r>
          </a:p>
        </p:txBody>
      </p:sp>
      <p:sp>
        <p:nvSpPr>
          <p:cNvPr id="256002" name="Rectangle 2"/>
          <p:cNvSpPr>
            <a:spLocks noGrp="1" noChangeArrowheads="1"/>
          </p:cNvSpPr>
          <p:nvPr>
            <p:ph type="title"/>
          </p:nvPr>
        </p:nvSpPr>
        <p:spPr>
          <a:xfrm>
            <a:off x="0" y="71438"/>
            <a:ext cx="9239250" cy="511175"/>
          </a:xfrm>
          <a:prstGeom prst="rect">
            <a:avLst/>
          </a:prstGeom>
        </p:spPr>
        <p:txBody>
          <a:bodyPr>
            <a:noAutofit/>
          </a:bodyPr>
          <a:lstStyle/>
          <a:p>
            <a:pPr eaLnBrk="1" hangingPunct="1">
              <a:defRPr/>
            </a:pPr>
            <a:r>
              <a:rPr lang="en-US" dirty="0"/>
              <a:t>Some queries to resolve!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2"/>
          <p:cNvSpPr/>
          <p:nvPr/>
        </p:nvSpPr>
        <p:spPr>
          <a:xfrm>
            <a:off x="225162" y="1"/>
            <a:ext cx="584535" cy="982319"/>
          </a:xfrm>
          <a:prstGeom prst="parallelogram">
            <a:avLst>
              <a:gd name="adj" fmla="val 65707"/>
            </a:avLst>
          </a:prstGeom>
          <a:solidFill>
            <a:srgbClr val="131516"/>
          </a:solidFill>
          <a:ln w="12700" cap="flat" cmpd="sng" algn="ctr">
            <a:noFill/>
            <a:prstDash val="solid"/>
            <a:miter lim="800000"/>
          </a:ln>
          <a:effectLst/>
        </p:spPr>
        <p:txBody>
          <a:bodyPr lIns="91435" tIns="45718" rIns="91435" bIns="45718" rtlCol="0" anchor="ctr"/>
          <a:lstStyle/>
          <a:p>
            <a:pPr algn="ctr">
              <a:defRPr/>
            </a:pPr>
            <a:endParaRPr lang="en-GB" kern="0">
              <a:solidFill>
                <a:prstClr val="white"/>
              </a:solidFill>
              <a:latin typeface="Open Sans Light"/>
            </a:endParaRPr>
          </a:p>
        </p:txBody>
      </p:sp>
      <p:grpSp>
        <p:nvGrpSpPr>
          <p:cNvPr id="2" name="Group 29"/>
          <p:cNvGrpSpPr/>
          <p:nvPr/>
        </p:nvGrpSpPr>
        <p:grpSpPr>
          <a:xfrm>
            <a:off x="561694" y="889001"/>
            <a:ext cx="6369194" cy="3913685"/>
            <a:chOff x="561693" y="889001"/>
            <a:chExt cx="6541481" cy="4019550"/>
          </a:xfrm>
        </p:grpSpPr>
        <p:grpSp>
          <p:nvGrpSpPr>
            <p:cNvPr id="4" name="Group 6"/>
            <p:cNvGrpSpPr/>
            <p:nvPr/>
          </p:nvGrpSpPr>
          <p:grpSpPr>
            <a:xfrm>
              <a:off x="561693" y="1075957"/>
              <a:ext cx="6541481" cy="3832594"/>
              <a:chOff x="1928812" y="1866900"/>
              <a:chExt cx="5286375" cy="3124200"/>
            </a:xfrm>
          </p:grpSpPr>
          <p:pic>
            <p:nvPicPr>
              <p:cNvPr id="12" name="Picture 2" descr="E:\ABG\RMC EA\WCM\RMC PIcs\Process01.gif"/>
              <p:cNvPicPr>
                <a:picLocks noChangeAspect="1" noChangeArrowheads="1"/>
              </p:cNvPicPr>
              <p:nvPr/>
            </p:nvPicPr>
            <p:blipFill>
              <a:blip r:embed="rId2" cstate="print"/>
              <a:srcRect/>
              <a:stretch>
                <a:fillRect/>
              </a:stretch>
            </p:blipFill>
            <p:spPr bwMode="auto">
              <a:xfrm>
                <a:off x="1928812" y="1866900"/>
                <a:ext cx="5286375" cy="3124200"/>
              </a:xfrm>
              <a:prstGeom prst="rect">
                <a:avLst/>
              </a:prstGeom>
              <a:noFill/>
            </p:spPr>
          </p:pic>
          <p:pic>
            <p:nvPicPr>
              <p:cNvPr id="13" name="Picture 22" descr="logo"/>
              <p:cNvPicPr>
                <a:picLocks noChangeAspect="1" noChangeArrowheads="1"/>
              </p:cNvPicPr>
              <p:nvPr/>
            </p:nvPicPr>
            <p:blipFill>
              <a:blip r:embed="rId3" cstate="email"/>
              <a:srcRect/>
              <a:stretch>
                <a:fillRect/>
              </a:stretch>
            </p:blipFill>
            <p:spPr bwMode="auto">
              <a:xfrm>
                <a:off x="5836920" y="3657600"/>
                <a:ext cx="1295400" cy="685800"/>
              </a:xfrm>
              <a:prstGeom prst="rect">
                <a:avLst/>
              </a:prstGeom>
              <a:noFill/>
              <a:ln w="38100">
                <a:noFill/>
                <a:miter lim="800000"/>
                <a:headEnd/>
                <a:tailEnd/>
              </a:ln>
            </p:spPr>
          </p:pic>
        </p:grpSp>
        <p:grpSp>
          <p:nvGrpSpPr>
            <p:cNvPr id="5" name="Group 7"/>
            <p:cNvGrpSpPr/>
            <p:nvPr/>
          </p:nvGrpSpPr>
          <p:grpSpPr>
            <a:xfrm>
              <a:off x="5370566" y="3038993"/>
              <a:ext cx="660041" cy="280434"/>
              <a:chOff x="4038600" y="4267200"/>
              <a:chExt cx="533400" cy="228600"/>
            </a:xfrm>
          </p:grpSpPr>
          <p:sp>
            <p:nvSpPr>
              <p:cNvPr id="9" name="Rectangle 8"/>
              <p:cNvSpPr/>
              <p:nvPr/>
            </p:nvSpPr>
            <p:spPr>
              <a:xfrm>
                <a:off x="4038600" y="4267200"/>
                <a:ext cx="533400" cy="228600"/>
              </a:xfrm>
              <a:prstGeom prst="rect">
                <a:avLst/>
              </a:prstGeom>
              <a:solidFill>
                <a:srgbClr val="038E0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97063"/>
                <a:endParaRPr lang="en-IN">
                  <a:solidFill>
                    <a:prstClr val="white"/>
                  </a:solidFill>
                </a:endParaRPr>
              </a:p>
            </p:txBody>
          </p:sp>
          <p:cxnSp>
            <p:nvCxnSpPr>
              <p:cNvPr id="10" name="Straight Connector 9"/>
              <p:cNvCxnSpPr>
                <a:stCxn id="9" idx="0"/>
              </p:cNvCxnSpPr>
              <p:nvPr/>
            </p:nvCxnSpPr>
            <p:spPr>
              <a:xfrm flipH="1">
                <a:off x="4038600" y="4267200"/>
                <a:ext cx="266700" cy="1905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305300" y="4305300"/>
                <a:ext cx="266700" cy="1905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13"/>
            <p:cNvGrpSpPr/>
            <p:nvPr/>
          </p:nvGrpSpPr>
          <p:grpSpPr>
            <a:xfrm>
              <a:off x="4616122" y="889001"/>
              <a:ext cx="660041" cy="2523903"/>
              <a:chOff x="3748314" y="685800"/>
              <a:chExt cx="533400" cy="2057400"/>
            </a:xfrm>
          </p:grpSpPr>
          <p:pic>
            <p:nvPicPr>
              <p:cNvPr id="15" name="Picture 2" descr="E:\ABG\RMC EA\WCM\RMC PIcs\Process01.gif"/>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3">
                    <a:tint val="45000"/>
                    <a:satMod val="400000"/>
                  </a:schemeClr>
                </a:duotone>
                <a:lum bright="21000"/>
              </a:blip>
              <a:srcRect l="73514" r="16396" b="53659"/>
              <a:stretch>
                <a:fillRect/>
              </a:stretch>
            </p:blipFill>
            <p:spPr bwMode="auto">
              <a:xfrm>
                <a:off x="3748314" y="685800"/>
                <a:ext cx="533400" cy="1752600"/>
              </a:xfrm>
              <a:prstGeom prst="rect">
                <a:avLst/>
              </a:prstGeom>
              <a:noFill/>
            </p:spPr>
          </p:pic>
          <p:sp>
            <p:nvSpPr>
              <p:cNvPr id="16" name="Freeform 15"/>
              <p:cNvSpPr/>
              <p:nvPr/>
            </p:nvSpPr>
            <p:spPr>
              <a:xfrm>
                <a:off x="3915228" y="2438400"/>
                <a:ext cx="319314" cy="304800"/>
              </a:xfrm>
              <a:custGeom>
                <a:avLst/>
                <a:gdLst>
                  <a:gd name="connsiteX0" fmla="*/ 0 w 1596571"/>
                  <a:gd name="connsiteY0" fmla="*/ 0 h 667658"/>
                  <a:gd name="connsiteX1" fmla="*/ 769257 w 1596571"/>
                  <a:gd name="connsiteY1" fmla="*/ 14515 h 667658"/>
                  <a:gd name="connsiteX2" fmla="*/ 1596571 w 1596571"/>
                  <a:gd name="connsiteY2" fmla="*/ 667658 h 667658"/>
                  <a:gd name="connsiteX3" fmla="*/ 0 w 1596571"/>
                  <a:gd name="connsiteY3" fmla="*/ 0 h 667658"/>
                </a:gdLst>
                <a:ahLst/>
                <a:cxnLst>
                  <a:cxn ang="0">
                    <a:pos x="connsiteX0" y="connsiteY0"/>
                  </a:cxn>
                  <a:cxn ang="0">
                    <a:pos x="connsiteX1" y="connsiteY1"/>
                  </a:cxn>
                  <a:cxn ang="0">
                    <a:pos x="connsiteX2" y="connsiteY2"/>
                  </a:cxn>
                  <a:cxn ang="0">
                    <a:pos x="connsiteX3" y="connsiteY3"/>
                  </a:cxn>
                </a:cxnLst>
                <a:rect l="l" t="t" r="r" b="b"/>
                <a:pathLst>
                  <a:path w="1596571" h="667658">
                    <a:moveTo>
                      <a:pt x="0" y="0"/>
                    </a:moveTo>
                    <a:lnTo>
                      <a:pt x="769257" y="14515"/>
                    </a:lnTo>
                    <a:lnTo>
                      <a:pt x="1596571" y="667658"/>
                    </a:lnTo>
                    <a:lnTo>
                      <a:pt x="0" y="0"/>
                    </a:lnTo>
                    <a:close/>
                  </a:path>
                </a:pathLst>
              </a:custGeom>
              <a:solidFill>
                <a:schemeClr val="accent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97063"/>
                <a:endParaRPr lang="en-IN">
                  <a:solidFill>
                    <a:prstClr val="white"/>
                  </a:solidFill>
                </a:endParaRPr>
              </a:p>
            </p:txBody>
          </p:sp>
        </p:grpSp>
        <p:pic>
          <p:nvPicPr>
            <p:cNvPr id="18" name="Picture 37" descr="sap_logo.gif"/>
            <p:cNvPicPr>
              <a:picLocks noChangeAspect="1"/>
            </p:cNvPicPr>
            <p:nvPr/>
          </p:nvPicPr>
          <p:blipFill>
            <a:blip r:embed="rId4" cstate="print"/>
            <a:srcRect/>
            <a:stretch>
              <a:fillRect/>
            </a:stretch>
          </p:blipFill>
          <p:spPr bwMode="auto">
            <a:xfrm>
              <a:off x="2164544" y="3038995"/>
              <a:ext cx="960595" cy="494654"/>
            </a:xfrm>
            <a:prstGeom prst="rect">
              <a:avLst/>
            </a:prstGeom>
            <a:noFill/>
            <a:ln w="9525">
              <a:noFill/>
              <a:miter lim="800000"/>
              <a:headEnd/>
              <a:tailEnd/>
            </a:ln>
          </p:spPr>
        </p:pic>
      </p:grpSp>
      <p:pic>
        <p:nvPicPr>
          <p:cNvPr id="23" name="Picture 11" descr="DSC_7218"/>
          <p:cNvPicPr>
            <a:picLocks noChangeAspect="1" noChangeArrowheads="1"/>
          </p:cNvPicPr>
          <p:nvPr/>
        </p:nvPicPr>
        <p:blipFill>
          <a:blip r:embed="rId5" cstate="email"/>
          <a:srcRect/>
          <a:stretch>
            <a:fillRect/>
          </a:stretch>
        </p:blipFill>
        <p:spPr bwMode="auto">
          <a:xfrm>
            <a:off x="2463800" y="4743450"/>
            <a:ext cx="1910939" cy="1401804"/>
          </a:xfrm>
          <a:prstGeom prst="rect">
            <a:avLst/>
          </a:prstGeom>
          <a:ln>
            <a:noFill/>
          </a:ln>
          <a:effectLst/>
        </p:spPr>
      </p:pic>
      <p:grpSp>
        <p:nvGrpSpPr>
          <p:cNvPr id="7" name="Group 27"/>
          <p:cNvGrpSpPr/>
          <p:nvPr/>
        </p:nvGrpSpPr>
        <p:grpSpPr>
          <a:xfrm>
            <a:off x="466726" y="1118742"/>
            <a:ext cx="2926080" cy="1195833"/>
            <a:chOff x="466725" y="1118741"/>
            <a:chExt cx="2926080" cy="1195833"/>
          </a:xfrm>
        </p:grpSpPr>
        <p:sp>
          <p:nvSpPr>
            <p:cNvPr id="26" name="Rectangle 25"/>
            <p:cNvSpPr/>
            <p:nvPr/>
          </p:nvSpPr>
          <p:spPr>
            <a:xfrm>
              <a:off x="466725" y="1625599"/>
              <a:ext cx="2926080" cy="68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8" name="Group 24"/>
            <p:cNvGrpSpPr/>
            <p:nvPr/>
          </p:nvGrpSpPr>
          <p:grpSpPr>
            <a:xfrm>
              <a:off x="473993" y="1118741"/>
              <a:ext cx="2911544" cy="1174103"/>
              <a:chOff x="-4007139" y="1373856"/>
              <a:chExt cx="2911544" cy="1174103"/>
            </a:xfrm>
          </p:grpSpPr>
          <p:sp>
            <p:nvSpPr>
              <p:cNvPr id="17" name="Rectangle 16"/>
              <p:cNvSpPr/>
              <p:nvPr/>
            </p:nvSpPr>
            <p:spPr>
              <a:xfrm>
                <a:off x="-4007139" y="1373856"/>
                <a:ext cx="2911544" cy="491532"/>
              </a:xfrm>
              <a:prstGeom prst="rect">
                <a:avLst/>
              </a:prstGeom>
            </p:spPr>
            <p:txBody>
              <a:bodyPr wrap="square" lIns="129718" tIns="64871" rIns="129718" bIns="64871" anchor="ctr">
                <a:noAutofit/>
              </a:bodyPr>
              <a:lstStyle/>
              <a:p>
                <a:pPr algn="ctr" defTabSz="1297063"/>
                <a:r>
                  <a:rPr lang="en-IN" sz="2800" b="1" dirty="0">
                    <a:solidFill>
                      <a:schemeClr val="tx1">
                        <a:lumMod val="85000"/>
                        <a:lumOff val="15000"/>
                      </a:schemeClr>
                    </a:solidFill>
                    <a:ea typeface="Open Sans" panose="020B0606030504020204" pitchFamily="34" charset="0"/>
                    <a:cs typeface="Open Sans" panose="020B0606030504020204" pitchFamily="34" charset="0"/>
                  </a:rPr>
                  <a:t>Made to Order</a:t>
                </a:r>
              </a:p>
            </p:txBody>
          </p:sp>
          <p:sp>
            <p:nvSpPr>
              <p:cNvPr id="21" name="Rounded Rectangle 4"/>
              <p:cNvSpPr/>
              <p:nvPr/>
            </p:nvSpPr>
            <p:spPr>
              <a:xfrm>
                <a:off x="-3949954" y="1902443"/>
                <a:ext cx="2797175" cy="64551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algn="ctr" defTabSz="1134938">
                  <a:lnSpc>
                    <a:spcPct val="114000"/>
                  </a:lnSpc>
                </a:pPr>
                <a:r>
                  <a:rPr lang="en-US" sz="1600" b="1" dirty="0">
                    <a:solidFill>
                      <a:schemeClr val="tx1">
                        <a:lumMod val="85000"/>
                        <a:lumOff val="15000"/>
                      </a:schemeClr>
                    </a:solidFill>
                  </a:rPr>
                  <a:t>Raw Material Characteristic database and Analysis</a:t>
                </a:r>
                <a:endParaRPr lang="en-IN" sz="1600" b="1" dirty="0">
                  <a:solidFill>
                    <a:schemeClr val="tx1">
                      <a:lumMod val="85000"/>
                      <a:lumOff val="15000"/>
                    </a:schemeClr>
                  </a:solidFill>
                </a:endParaRPr>
              </a:p>
            </p:txBody>
          </p:sp>
        </p:grpSp>
      </p:grpSp>
      <p:pic>
        <p:nvPicPr>
          <p:cNvPr id="31" name="Picture 38" descr="labsys.JPG"/>
          <p:cNvPicPr>
            <a:picLocks noChangeAspect="1"/>
          </p:cNvPicPr>
          <p:nvPr/>
        </p:nvPicPr>
        <p:blipFill>
          <a:blip r:embed="rId6" cstate="print"/>
          <a:srcRect/>
          <a:stretch>
            <a:fillRect/>
          </a:stretch>
        </p:blipFill>
        <p:spPr bwMode="auto">
          <a:xfrm>
            <a:off x="1229693" y="5170089"/>
            <a:ext cx="1098549" cy="980164"/>
          </a:xfrm>
          <a:prstGeom prst="rect">
            <a:avLst/>
          </a:prstGeom>
          <a:noFill/>
          <a:ln w="9525">
            <a:noFill/>
            <a:miter lim="800000"/>
            <a:headEnd/>
            <a:tailEnd/>
          </a:ln>
        </p:spPr>
      </p:pic>
      <p:sp>
        <p:nvSpPr>
          <p:cNvPr id="32" name="Rectangle 31"/>
          <p:cNvSpPr/>
          <p:nvPr/>
        </p:nvSpPr>
        <p:spPr>
          <a:xfrm>
            <a:off x="1166192" y="6236066"/>
            <a:ext cx="3218484" cy="3662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IN" sz="1400" b="1" dirty="0">
                <a:solidFill>
                  <a:schemeClr val="tx1">
                    <a:lumMod val="85000"/>
                    <a:lumOff val="15000"/>
                  </a:schemeClr>
                </a:solidFill>
              </a:rPr>
              <a:t>Centralized Mix Design Approval</a:t>
            </a:r>
          </a:p>
        </p:txBody>
      </p:sp>
      <p:sp>
        <p:nvSpPr>
          <p:cNvPr id="33" name="Rectangle 32"/>
          <p:cNvSpPr/>
          <p:nvPr/>
        </p:nvSpPr>
        <p:spPr>
          <a:xfrm>
            <a:off x="2463801" y="4398978"/>
            <a:ext cx="1910940" cy="291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IN" sz="1600" b="1" dirty="0">
                <a:solidFill>
                  <a:schemeClr val="tx1">
                    <a:lumMod val="85000"/>
                    <a:lumOff val="15000"/>
                  </a:schemeClr>
                </a:solidFill>
                <a:ea typeface="Open Sans" panose="020B0606030504020204" pitchFamily="34" charset="0"/>
                <a:cs typeface="Open Sans" panose="020B0606030504020204" pitchFamily="34" charset="0"/>
              </a:rPr>
              <a:t>Mix Design</a:t>
            </a:r>
          </a:p>
        </p:txBody>
      </p:sp>
      <p:cxnSp>
        <p:nvCxnSpPr>
          <p:cNvPr id="35" name="Straight Connector 34"/>
          <p:cNvCxnSpPr/>
          <p:nvPr/>
        </p:nvCxnSpPr>
        <p:spPr>
          <a:xfrm>
            <a:off x="4533900" y="4660900"/>
            <a:ext cx="0" cy="15113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Elbow Connector 39"/>
          <p:cNvCxnSpPr/>
          <p:nvPr/>
        </p:nvCxnSpPr>
        <p:spPr>
          <a:xfrm rot="5400000">
            <a:off x="3964723" y="4269622"/>
            <a:ext cx="1716107" cy="577751"/>
          </a:xfrm>
          <a:prstGeom prst="bentConnector2">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7515887" y="4393170"/>
            <a:ext cx="3185796" cy="291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IN" sz="1600" b="1" dirty="0">
                <a:solidFill>
                  <a:schemeClr val="tx1">
                    <a:lumMod val="85000"/>
                    <a:lumOff val="15000"/>
                  </a:schemeClr>
                </a:solidFill>
                <a:ea typeface="Open Sans" panose="020B0606030504020204" pitchFamily="34" charset="0"/>
                <a:cs typeface="Open Sans" panose="020B0606030504020204" pitchFamily="34" charset="0"/>
              </a:rPr>
              <a:t>Tracking</a:t>
            </a:r>
          </a:p>
        </p:txBody>
      </p:sp>
      <p:cxnSp>
        <p:nvCxnSpPr>
          <p:cNvPr id="52" name="Straight Connector 51"/>
          <p:cNvCxnSpPr/>
          <p:nvPr/>
        </p:nvCxnSpPr>
        <p:spPr>
          <a:xfrm>
            <a:off x="8080319" y="4255770"/>
            <a:ext cx="204354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Elbow Connector 56"/>
          <p:cNvCxnSpPr/>
          <p:nvPr/>
        </p:nvCxnSpPr>
        <p:spPr>
          <a:xfrm>
            <a:off x="6758285" y="3671865"/>
            <a:ext cx="2343806" cy="588648"/>
          </a:xfrm>
          <a:prstGeom prst="bentConnector2">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7410451" y="2697835"/>
            <a:ext cx="4375992" cy="307773"/>
          </a:xfrm>
          <a:prstGeom prst="rect">
            <a:avLst/>
          </a:prstGeom>
          <a:solidFill>
            <a:schemeClr val="accent1"/>
          </a:solidFill>
        </p:spPr>
        <p:txBody>
          <a:bodyPr wrap="square" lIns="91435" tIns="45718" rIns="91435" bIns="45718">
            <a:spAutoFit/>
          </a:bodyPr>
          <a:lstStyle/>
          <a:p>
            <a:pPr algn="ctr"/>
            <a:r>
              <a:rPr lang="en-IN" sz="1400" b="1" dirty="0">
                <a:solidFill>
                  <a:schemeClr val="tx1">
                    <a:lumMod val="85000"/>
                    <a:lumOff val="15000"/>
                  </a:schemeClr>
                </a:solidFill>
              </a:rPr>
              <a:t>Mix Design: Flexibility in Design Methodology</a:t>
            </a:r>
          </a:p>
        </p:txBody>
      </p:sp>
      <p:sp>
        <p:nvSpPr>
          <p:cNvPr id="60" name="Rectangle 59"/>
          <p:cNvSpPr/>
          <p:nvPr/>
        </p:nvSpPr>
        <p:spPr>
          <a:xfrm>
            <a:off x="7411596" y="3121464"/>
            <a:ext cx="4373743" cy="307773"/>
          </a:xfrm>
          <a:prstGeom prst="rect">
            <a:avLst/>
          </a:prstGeom>
          <a:solidFill>
            <a:schemeClr val="accent1"/>
          </a:solidFill>
        </p:spPr>
        <p:txBody>
          <a:bodyPr wrap="square" lIns="91435" tIns="45718" rIns="91435" bIns="45718">
            <a:spAutoFit/>
          </a:bodyPr>
          <a:lstStyle/>
          <a:p>
            <a:pPr algn="ctr"/>
            <a:r>
              <a:rPr lang="en-IN" sz="1400" b="1" dirty="0">
                <a:solidFill>
                  <a:schemeClr val="tx1">
                    <a:lumMod val="85000"/>
                    <a:lumOff val="15000"/>
                  </a:schemeClr>
                </a:solidFill>
              </a:rPr>
              <a:t>Online Design mix development and analysis</a:t>
            </a:r>
          </a:p>
        </p:txBody>
      </p:sp>
      <p:sp>
        <p:nvSpPr>
          <p:cNvPr id="62" name="Rectangle 61"/>
          <p:cNvSpPr/>
          <p:nvPr/>
        </p:nvSpPr>
        <p:spPr>
          <a:xfrm>
            <a:off x="7413228" y="1036026"/>
            <a:ext cx="1486297" cy="291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IN" sz="1600" b="1" dirty="0">
                <a:solidFill>
                  <a:schemeClr val="tx1">
                    <a:lumMod val="85000"/>
                    <a:lumOff val="15000"/>
                  </a:schemeClr>
                </a:solidFill>
                <a:ea typeface="Open Sans" panose="020B0606030504020204" pitchFamily="34" charset="0"/>
                <a:cs typeface="Open Sans" panose="020B0606030504020204" pitchFamily="34" charset="0"/>
              </a:rPr>
              <a:t>Batching</a:t>
            </a:r>
          </a:p>
        </p:txBody>
      </p:sp>
      <p:sp>
        <p:nvSpPr>
          <p:cNvPr id="63" name="Rectangle 62"/>
          <p:cNvSpPr/>
          <p:nvPr/>
        </p:nvSpPr>
        <p:spPr>
          <a:xfrm>
            <a:off x="8966200" y="1041751"/>
            <a:ext cx="2752725" cy="291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IN" sz="1600" b="1" dirty="0">
                <a:solidFill>
                  <a:schemeClr val="tx1">
                    <a:lumMod val="85000"/>
                    <a:lumOff val="15000"/>
                  </a:schemeClr>
                </a:solidFill>
                <a:ea typeface="Open Sans" panose="020B0606030504020204" pitchFamily="34" charset="0"/>
                <a:cs typeface="Open Sans" panose="020B0606030504020204" pitchFamily="34" charset="0"/>
              </a:rPr>
              <a:t>Scheduling</a:t>
            </a:r>
          </a:p>
        </p:txBody>
      </p:sp>
      <p:pic>
        <p:nvPicPr>
          <p:cNvPr id="64" name="Picture 37" descr="sap_logo.gif"/>
          <p:cNvPicPr>
            <a:picLocks noChangeAspect="1"/>
          </p:cNvPicPr>
          <p:nvPr/>
        </p:nvPicPr>
        <p:blipFill>
          <a:blip r:embed="rId4" cstate="print"/>
          <a:srcRect/>
          <a:stretch>
            <a:fillRect/>
          </a:stretch>
        </p:blipFill>
        <p:spPr bwMode="auto">
          <a:xfrm>
            <a:off x="9055524" y="1936601"/>
            <a:ext cx="1214956" cy="625635"/>
          </a:xfrm>
          <a:prstGeom prst="rect">
            <a:avLst/>
          </a:prstGeom>
          <a:noFill/>
          <a:ln w="9525">
            <a:noFill/>
            <a:miter lim="800000"/>
            <a:headEnd/>
            <a:tailEnd/>
          </a:ln>
        </p:spPr>
      </p:pic>
      <p:cxnSp>
        <p:nvCxnSpPr>
          <p:cNvPr id="70" name="Straight Connector 69"/>
          <p:cNvCxnSpPr/>
          <p:nvPr/>
        </p:nvCxnSpPr>
        <p:spPr>
          <a:xfrm>
            <a:off x="7289800" y="1336674"/>
            <a:ext cx="0" cy="12827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Elbow Connector 73"/>
          <p:cNvCxnSpPr/>
          <p:nvPr/>
        </p:nvCxnSpPr>
        <p:spPr>
          <a:xfrm flipV="1">
            <a:off x="5886450" y="1978025"/>
            <a:ext cx="1403350" cy="1136651"/>
          </a:xfrm>
          <a:prstGeom prst="bentConnector3">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9" name="Picture 38"/>
          <p:cNvPicPr/>
          <p:nvPr/>
        </p:nvPicPr>
        <p:blipFill>
          <a:blip r:embed="rId7" cstate="email"/>
          <a:srcRect/>
          <a:stretch>
            <a:fillRect/>
          </a:stretch>
        </p:blipFill>
        <p:spPr bwMode="auto">
          <a:xfrm>
            <a:off x="7515887" y="4758396"/>
            <a:ext cx="3185796" cy="1843893"/>
          </a:xfrm>
          <a:prstGeom prst="rect">
            <a:avLst/>
          </a:prstGeom>
          <a:noFill/>
          <a:ln w="9525">
            <a:noFill/>
            <a:miter lim="800000"/>
            <a:headEnd/>
            <a:tailEnd/>
          </a:ln>
        </p:spPr>
      </p:pic>
      <p:sp>
        <p:nvSpPr>
          <p:cNvPr id="42" name="Parallelogram 41"/>
          <p:cNvSpPr/>
          <p:nvPr/>
        </p:nvSpPr>
        <p:spPr>
          <a:xfrm>
            <a:off x="739775" y="161111"/>
            <a:ext cx="9116568" cy="371152"/>
          </a:xfrm>
          <a:prstGeom prst="parallelogram">
            <a:avLst>
              <a:gd name="adj" fmla="val 386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GB"/>
          </a:p>
        </p:txBody>
      </p:sp>
      <p:sp>
        <p:nvSpPr>
          <p:cNvPr id="44" name="Parallelogram 43"/>
          <p:cNvSpPr/>
          <p:nvPr/>
        </p:nvSpPr>
        <p:spPr>
          <a:xfrm>
            <a:off x="568088" y="611167"/>
            <a:ext cx="6429060" cy="371152"/>
          </a:xfrm>
          <a:prstGeom prst="parallelogram">
            <a:avLst>
              <a:gd name="adj" fmla="val 38687"/>
            </a:avLst>
          </a:prstGeom>
          <a:solidFill>
            <a:srgbClr val="FDDE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GB">
              <a:solidFill>
                <a:prstClr val="white"/>
              </a:solidFill>
            </a:endParaRPr>
          </a:p>
        </p:txBody>
      </p:sp>
      <p:sp>
        <p:nvSpPr>
          <p:cNvPr id="45" name="TextBox 44"/>
          <p:cNvSpPr txBox="1"/>
          <p:nvPr/>
        </p:nvSpPr>
        <p:spPr>
          <a:xfrm>
            <a:off x="828746" y="79027"/>
            <a:ext cx="8752576" cy="978725"/>
          </a:xfrm>
          <a:prstGeom prst="rect">
            <a:avLst/>
          </a:prstGeom>
          <a:noFill/>
        </p:spPr>
        <p:txBody>
          <a:bodyPr wrap="square" lIns="91435" tIns="45718" rIns="91435" bIns="45718" rtlCol="0">
            <a:spAutoFit/>
          </a:bodyPr>
          <a:lstStyle/>
          <a:p>
            <a:pPr>
              <a:lnSpc>
                <a:spcPct val="120000"/>
              </a:lnSpc>
            </a:pPr>
            <a:r>
              <a:rPr lang="en-IN" sz="2400" b="1" dirty="0" err="1">
                <a:solidFill>
                  <a:srgbClr val="131516"/>
                </a:solidFill>
                <a:latin typeface="Century Gothic" panose="020B0502020202020204" pitchFamily="34" charset="0"/>
              </a:rPr>
              <a:t>UltraTech</a:t>
            </a:r>
            <a:r>
              <a:rPr lang="en-IN" sz="2400" b="1" dirty="0">
                <a:solidFill>
                  <a:srgbClr val="131516"/>
                </a:solidFill>
                <a:latin typeface="Century Gothic" panose="020B0502020202020204" pitchFamily="34" charset="0"/>
              </a:rPr>
              <a:t> Concrete</a:t>
            </a:r>
          </a:p>
          <a:p>
            <a:pPr>
              <a:lnSpc>
                <a:spcPct val="120000"/>
              </a:lnSpc>
            </a:pPr>
            <a:r>
              <a:rPr lang="en-IN" sz="2400" b="1" dirty="0">
                <a:solidFill>
                  <a:srgbClr val="131516"/>
                </a:solidFill>
                <a:latin typeface="Century Gothic" panose="020B0502020202020204" pitchFamily="34" charset="0"/>
              </a:rPr>
              <a:t>Key Processes</a:t>
            </a:r>
          </a:p>
        </p:txBody>
      </p:sp>
    </p:spTree>
    <p:extLst>
      <p:ext uri="{BB962C8B-B14F-4D97-AF65-F5344CB8AC3E}">
        <p14:creationId xmlns:p14="http://schemas.microsoft.com/office/powerpoint/2010/main" val="3243942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flipH="1">
            <a:off x="7315198" y="-4973"/>
            <a:ext cx="4892844" cy="6872660"/>
          </a:xfrm>
          <a:prstGeom prst="rect">
            <a:avLst/>
          </a:prstGeom>
        </p:spPr>
      </p:pic>
      <p:grpSp>
        <p:nvGrpSpPr>
          <p:cNvPr id="5" name="Group 13"/>
          <p:cNvGrpSpPr/>
          <p:nvPr/>
        </p:nvGrpSpPr>
        <p:grpSpPr>
          <a:xfrm>
            <a:off x="464018" y="3225402"/>
            <a:ext cx="6882678" cy="1355371"/>
            <a:chOff x="480060" y="3221145"/>
            <a:chExt cx="6882678" cy="1355371"/>
          </a:xfrm>
        </p:grpSpPr>
        <p:sp>
          <p:nvSpPr>
            <p:cNvPr id="18" name="Rectangle 17"/>
            <p:cNvSpPr/>
            <p:nvPr/>
          </p:nvSpPr>
          <p:spPr>
            <a:xfrm>
              <a:off x="480060" y="3289348"/>
              <a:ext cx="1203960" cy="1203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1741038" y="3221145"/>
              <a:ext cx="5621700" cy="1355371"/>
            </a:xfrm>
            <a:prstGeom prst="rect">
              <a:avLst/>
            </a:prstGeom>
          </p:spPr>
          <p:txBody>
            <a:bodyPr wrap="square">
              <a:spAutoFit/>
            </a:bodyPr>
            <a:lstStyle/>
            <a:p>
              <a:pPr>
                <a:lnSpc>
                  <a:spcPct val="114000"/>
                </a:lnSpc>
              </a:pPr>
              <a:r>
                <a:rPr lang="en-IN" sz="1600" b="1" dirty="0">
                  <a:solidFill>
                    <a:schemeClr val="tx1">
                      <a:lumMod val="85000"/>
                      <a:lumOff val="15000"/>
                    </a:schemeClr>
                  </a:solidFill>
                </a:rPr>
                <a:t>IT Systems</a:t>
              </a:r>
            </a:p>
            <a:p>
              <a:pPr marL="285737" indent="-285737">
                <a:lnSpc>
                  <a:spcPct val="114000"/>
                </a:lnSpc>
                <a:buFont typeface="Wingdings" panose="05000000000000000000" pitchFamily="2" charset="2"/>
                <a:buChar char="§"/>
              </a:pPr>
              <a:r>
                <a:rPr lang="en-IN" sz="1400" dirty="0">
                  <a:solidFill>
                    <a:schemeClr val="tx1">
                      <a:lumMod val="85000"/>
                      <a:lumOff val="15000"/>
                    </a:schemeClr>
                  </a:solidFill>
                </a:rPr>
                <a:t>Production Management (SAP)</a:t>
              </a:r>
            </a:p>
            <a:p>
              <a:pPr marL="285737" indent="-285737">
                <a:lnSpc>
                  <a:spcPct val="114000"/>
                </a:lnSpc>
                <a:buFont typeface="Wingdings" panose="05000000000000000000" pitchFamily="2" charset="2"/>
                <a:buChar char="§"/>
              </a:pPr>
              <a:r>
                <a:rPr lang="en-IN" sz="1400" dirty="0">
                  <a:solidFill>
                    <a:schemeClr val="tx1">
                      <a:lumMod val="85000"/>
                      <a:lumOff val="15000"/>
                    </a:schemeClr>
                  </a:solidFill>
                </a:rPr>
                <a:t>Quality Management (</a:t>
              </a:r>
              <a:r>
                <a:rPr lang="en-IN" sz="1400" dirty="0" err="1">
                  <a:solidFill>
                    <a:schemeClr val="tx1">
                      <a:lumMod val="85000"/>
                      <a:lumOff val="15000"/>
                    </a:schemeClr>
                  </a:solidFill>
                </a:rPr>
                <a:t>Labsys</a:t>
              </a:r>
              <a:r>
                <a:rPr lang="en-IN" sz="1400" dirty="0">
                  <a:solidFill>
                    <a:schemeClr val="tx1">
                      <a:lumMod val="85000"/>
                      <a:lumOff val="15000"/>
                    </a:schemeClr>
                  </a:solidFill>
                </a:rPr>
                <a:t>)</a:t>
              </a:r>
            </a:p>
            <a:p>
              <a:pPr marL="285737" indent="-285737">
                <a:lnSpc>
                  <a:spcPct val="114000"/>
                </a:lnSpc>
                <a:buFont typeface="Wingdings" panose="05000000000000000000" pitchFamily="2" charset="2"/>
                <a:buChar char="§"/>
              </a:pPr>
              <a:r>
                <a:rPr lang="en-IN" sz="1400" dirty="0">
                  <a:solidFill>
                    <a:schemeClr val="tx1">
                      <a:lumMod val="85000"/>
                      <a:lumOff val="15000"/>
                    </a:schemeClr>
                  </a:solidFill>
                </a:rPr>
                <a:t>Outbound Logistics (Vehicle Tracking System/M Zone)</a:t>
              </a:r>
            </a:p>
            <a:p>
              <a:pPr marL="285737" indent="-285737">
                <a:lnSpc>
                  <a:spcPct val="114000"/>
                </a:lnSpc>
                <a:buFont typeface="Wingdings" panose="05000000000000000000" pitchFamily="2" charset="2"/>
                <a:buChar char="§"/>
              </a:pPr>
              <a:r>
                <a:rPr lang="en-IN" sz="1400" dirty="0">
                  <a:solidFill>
                    <a:schemeClr val="tx1">
                      <a:lumMod val="85000"/>
                      <a:lumOff val="15000"/>
                    </a:schemeClr>
                  </a:solidFill>
                </a:rPr>
                <a:t>Integration with Finance Management (SAP)</a:t>
              </a:r>
            </a:p>
          </p:txBody>
        </p:sp>
      </p:gr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6799" t="17770" r="7082" b="31727"/>
          <a:stretch/>
        </p:blipFill>
        <p:spPr>
          <a:xfrm>
            <a:off x="616418" y="3642361"/>
            <a:ext cx="905420" cy="530962"/>
          </a:xfrm>
          <a:prstGeom prst="rect">
            <a:avLst/>
          </a:prstGeom>
        </p:spPr>
      </p:pic>
      <p:grpSp>
        <p:nvGrpSpPr>
          <p:cNvPr id="6" name="Group 14"/>
          <p:cNvGrpSpPr/>
          <p:nvPr/>
        </p:nvGrpSpPr>
        <p:grpSpPr>
          <a:xfrm>
            <a:off x="464018" y="1480095"/>
            <a:ext cx="6882678" cy="1203960"/>
            <a:chOff x="480060" y="1480095"/>
            <a:chExt cx="6882678" cy="1203960"/>
          </a:xfrm>
        </p:grpSpPr>
        <p:sp>
          <p:nvSpPr>
            <p:cNvPr id="7" name="Rectangle 6"/>
            <p:cNvSpPr/>
            <p:nvPr/>
          </p:nvSpPr>
          <p:spPr>
            <a:xfrm>
              <a:off x="480060" y="1480095"/>
              <a:ext cx="1203960" cy="1203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1741038" y="1534682"/>
              <a:ext cx="5621700" cy="1109791"/>
            </a:xfrm>
            <a:prstGeom prst="rect">
              <a:avLst/>
            </a:prstGeom>
          </p:spPr>
          <p:txBody>
            <a:bodyPr wrap="square">
              <a:spAutoFit/>
            </a:bodyPr>
            <a:lstStyle/>
            <a:p>
              <a:pPr>
                <a:lnSpc>
                  <a:spcPct val="114000"/>
                </a:lnSpc>
              </a:pPr>
              <a:r>
                <a:rPr lang="en-IN" sz="1600" b="1" dirty="0">
                  <a:solidFill>
                    <a:schemeClr val="tx1">
                      <a:lumMod val="85000"/>
                      <a:lumOff val="15000"/>
                    </a:schemeClr>
                  </a:solidFill>
                </a:rPr>
                <a:t>Quality Assurance and Control</a:t>
              </a:r>
            </a:p>
            <a:p>
              <a:pPr marL="285737" indent="-285737">
                <a:lnSpc>
                  <a:spcPct val="114000"/>
                </a:lnSpc>
                <a:buFont typeface="Wingdings" panose="05000000000000000000" pitchFamily="2" charset="2"/>
                <a:buChar char="§"/>
              </a:pPr>
              <a:r>
                <a:rPr lang="en-IN" sz="1400" dirty="0">
                  <a:solidFill>
                    <a:schemeClr val="tx1">
                      <a:lumMod val="85000"/>
                      <a:lumOff val="15000"/>
                    </a:schemeClr>
                  </a:solidFill>
                </a:rPr>
                <a:t>Standardized processes to ensure quality production</a:t>
              </a:r>
            </a:p>
            <a:p>
              <a:pPr marL="285737" indent="-285737">
                <a:lnSpc>
                  <a:spcPct val="114000"/>
                </a:lnSpc>
                <a:buFont typeface="Wingdings" panose="05000000000000000000" pitchFamily="2" charset="2"/>
                <a:buChar char="§"/>
              </a:pPr>
              <a:r>
                <a:rPr lang="en-IN" sz="1400" dirty="0">
                  <a:solidFill>
                    <a:schemeClr val="tx1">
                      <a:lumMod val="85000"/>
                      <a:lumOff val="15000"/>
                    </a:schemeClr>
                  </a:solidFill>
                </a:rPr>
                <a:t>Strong Quality Management Systems</a:t>
              </a:r>
            </a:p>
            <a:p>
              <a:pPr marL="285737" indent="-285737">
                <a:lnSpc>
                  <a:spcPct val="114000"/>
                </a:lnSpc>
                <a:buFont typeface="Wingdings" panose="05000000000000000000" pitchFamily="2" charset="2"/>
                <a:buChar char="§"/>
              </a:pPr>
              <a:r>
                <a:rPr lang="en-IN" sz="1400" dirty="0">
                  <a:solidFill>
                    <a:schemeClr val="tx1">
                      <a:lumMod val="85000"/>
                      <a:lumOff val="15000"/>
                    </a:schemeClr>
                  </a:solidFill>
                </a:rPr>
                <a:t>Superior quality Control leveraging IT Systems</a:t>
              </a:r>
            </a:p>
          </p:txBody>
        </p:sp>
      </p:grpSp>
      <p:pic>
        <p:nvPicPr>
          <p:cNvPr id="3" name="Picture 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6103" y="1647310"/>
            <a:ext cx="842477" cy="842477"/>
          </a:xfrm>
          <a:prstGeom prst="rect">
            <a:avLst/>
          </a:prstGeom>
        </p:spPr>
      </p:pic>
      <p:sp>
        <p:nvSpPr>
          <p:cNvPr id="357" name="Parallelogram 356"/>
          <p:cNvSpPr/>
          <p:nvPr/>
        </p:nvSpPr>
        <p:spPr>
          <a:xfrm>
            <a:off x="739776" y="161111"/>
            <a:ext cx="6346824" cy="371152"/>
          </a:xfrm>
          <a:prstGeom prst="parallelogram">
            <a:avLst>
              <a:gd name="adj" fmla="val 386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GB"/>
          </a:p>
        </p:txBody>
      </p:sp>
      <p:sp>
        <p:nvSpPr>
          <p:cNvPr id="358" name="Parallelogram 357"/>
          <p:cNvSpPr/>
          <p:nvPr/>
        </p:nvSpPr>
        <p:spPr>
          <a:xfrm>
            <a:off x="568088" y="611167"/>
            <a:ext cx="4023360" cy="371152"/>
          </a:xfrm>
          <a:prstGeom prst="parallelogram">
            <a:avLst>
              <a:gd name="adj" fmla="val 38687"/>
            </a:avLst>
          </a:prstGeom>
          <a:solidFill>
            <a:srgbClr val="FDDE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GB"/>
          </a:p>
        </p:txBody>
      </p:sp>
      <p:sp>
        <p:nvSpPr>
          <p:cNvPr id="359" name="Parallelogram 358"/>
          <p:cNvSpPr/>
          <p:nvPr/>
        </p:nvSpPr>
        <p:spPr>
          <a:xfrm>
            <a:off x="225162" y="1"/>
            <a:ext cx="584535" cy="982319"/>
          </a:xfrm>
          <a:prstGeom prst="parallelogram">
            <a:avLst>
              <a:gd name="adj" fmla="val 65707"/>
            </a:avLst>
          </a:prstGeom>
          <a:solidFill>
            <a:srgbClr val="131516"/>
          </a:solidFill>
          <a:ln w="12700" cap="flat" cmpd="sng" algn="ctr">
            <a:noFill/>
            <a:prstDash val="solid"/>
            <a:miter lim="800000"/>
          </a:ln>
          <a:effectLst/>
        </p:spPr>
        <p:txBody>
          <a:bodyPr lIns="91435" tIns="45718" rIns="91435" bIns="45718" rtlCol="0" anchor="ctr"/>
          <a:lstStyle/>
          <a:p>
            <a:pPr algn="ctr">
              <a:defRPr/>
            </a:pPr>
            <a:endParaRPr lang="en-GB" kern="0">
              <a:solidFill>
                <a:prstClr val="white"/>
              </a:solidFill>
              <a:latin typeface="Open Sans Light"/>
            </a:endParaRPr>
          </a:p>
        </p:txBody>
      </p:sp>
      <p:sp>
        <p:nvSpPr>
          <p:cNvPr id="360" name="TextBox 359"/>
          <p:cNvSpPr txBox="1"/>
          <p:nvPr/>
        </p:nvSpPr>
        <p:spPr>
          <a:xfrm>
            <a:off x="828746" y="79026"/>
            <a:ext cx="7378438" cy="978725"/>
          </a:xfrm>
          <a:prstGeom prst="rect">
            <a:avLst/>
          </a:prstGeom>
          <a:noFill/>
        </p:spPr>
        <p:txBody>
          <a:bodyPr wrap="square" lIns="91435" tIns="45718" rIns="91435" bIns="45718" rtlCol="0">
            <a:spAutoFit/>
          </a:bodyPr>
          <a:lstStyle/>
          <a:p>
            <a:pPr>
              <a:lnSpc>
                <a:spcPct val="120000"/>
              </a:lnSpc>
            </a:pPr>
            <a:r>
              <a:rPr lang="en-IN" sz="2400" b="1" dirty="0">
                <a:solidFill>
                  <a:schemeClr val="accent2"/>
                </a:solidFill>
                <a:latin typeface="Century Gothic" panose="020B0502020202020204" pitchFamily="34" charset="0"/>
              </a:rPr>
              <a:t>UltraTech Concrete With World Class Manufacturing</a:t>
            </a:r>
          </a:p>
        </p:txBody>
      </p:sp>
      <p:grpSp>
        <p:nvGrpSpPr>
          <p:cNvPr id="9" name="Group 15"/>
          <p:cNvGrpSpPr/>
          <p:nvPr/>
        </p:nvGrpSpPr>
        <p:grpSpPr>
          <a:xfrm>
            <a:off x="464018" y="5107115"/>
            <a:ext cx="6882678" cy="1203960"/>
            <a:chOff x="480060" y="5107115"/>
            <a:chExt cx="6882678" cy="1203960"/>
          </a:xfrm>
        </p:grpSpPr>
        <p:sp>
          <p:nvSpPr>
            <p:cNvPr id="19" name="Rectangle 18"/>
            <p:cNvSpPr/>
            <p:nvPr/>
          </p:nvSpPr>
          <p:spPr>
            <a:xfrm>
              <a:off x="480060" y="5107115"/>
              <a:ext cx="1203960" cy="1203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1741038" y="5161702"/>
              <a:ext cx="5621700" cy="1109791"/>
            </a:xfrm>
            <a:prstGeom prst="rect">
              <a:avLst/>
            </a:prstGeom>
          </p:spPr>
          <p:txBody>
            <a:bodyPr wrap="square">
              <a:spAutoFit/>
            </a:bodyPr>
            <a:lstStyle/>
            <a:p>
              <a:pPr>
                <a:lnSpc>
                  <a:spcPct val="114000"/>
                </a:lnSpc>
              </a:pPr>
              <a:r>
                <a:rPr lang="en-IN" sz="1600" b="1" dirty="0">
                  <a:solidFill>
                    <a:schemeClr val="tx1">
                      <a:lumMod val="85000"/>
                      <a:lumOff val="15000"/>
                    </a:schemeClr>
                  </a:solidFill>
                </a:rPr>
                <a:t>World Class Manufacturing</a:t>
              </a:r>
            </a:p>
            <a:p>
              <a:pPr marL="285737" indent="-285737">
                <a:lnSpc>
                  <a:spcPct val="114000"/>
                </a:lnSpc>
                <a:buFont typeface="Wingdings" panose="05000000000000000000" pitchFamily="2" charset="2"/>
                <a:buChar char="§"/>
              </a:pPr>
              <a:r>
                <a:rPr lang="en-IN" sz="1400" dirty="0">
                  <a:solidFill>
                    <a:schemeClr val="tx1">
                      <a:lumMod val="85000"/>
                      <a:lumOff val="15000"/>
                    </a:schemeClr>
                  </a:solidFill>
                </a:rPr>
                <a:t>A Blend of Superior IT Systems, Manpower, Quality assurance and control and customer focus has led us to this position of </a:t>
              </a:r>
              <a:r>
                <a:rPr lang="en-IN" sz="1400" b="1" dirty="0">
                  <a:solidFill>
                    <a:schemeClr val="tx1">
                      <a:lumMod val="85000"/>
                      <a:lumOff val="15000"/>
                    </a:schemeClr>
                  </a:solidFill>
                </a:rPr>
                <a:t>World Class Manufacturer</a:t>
              </a:r>
            </a:p>
          </p:txBody>
        </p:sp>
      </p:grpSp>
      <p:cxnSp>
        <p:nvCxnSpPr>
          <p:cNvPr id="13" name="Straight Connector 12"/>
          <p:cNvCxnSpPr/>
          <p:nvPr/>
        </p:nvCxnSpPr>
        <p:spPr>
          <a:xfrm>
            <a:off x="459874" y="3002854"/>
            <a:ext cx="658368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45362" y="4804357"/>
            <a:ext cx="658368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28803" y="5275090"/>
            <a:ext cx="842477" cy="807148"/>
          </a:xfrm>
          <a:prstGeom prst="rect">
            <a:avLst/>
          </a:prstGeom>
        </p:spPr>
      </p:pic>
      <p:sp>
        <p:nvSpPr>
          <p:cNvPr id="25" name="Rectangle 24"/>
          <p:cNvSpPr/>
          <p:nvPr/>
        </p:nvSpPr>
        <p:spPr>
          <a:xfrm>
            <a:off x="466786" y="2623845"/>
            <a:ext cx="1195946" cy="6526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IN"/>
          </a:p>
        </p:txBody>
      </p:sp>
      <p:sp>
        <p:nvSpPr>
          <p:cNvPr id="37" name="Rectangle 36"/>
          <p:cNvSpPr/>
          <p:nvPr/>
        </p:nvSpPr>
        <p:spPr>
          <a:xfrm>
            <a:off x="466786" y="4431975"/>
            <a:ext cx="1195946" cy="6526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IN"/>
          </a:p>
        </p:txBody>
      </p:sp>
      <p:sp>
        <p:nvSpPr>
          <p:cNvPr id="38" name="Rectangle 37"/>
          <p:cNvSpPr/>
          <p:nvPr/>
        </p:nvSpPr>
        <p:spPr>
          <a:xfrm>
            <a:off x="466786" y="6258487"/>
            <a:ext cx="1195946" cy="6526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IN"/>
          </a:p>
        </p:txBody>
      </p:sp>
      <p:grpSp>
        <p:nvGrpSpPr>
          <p:cNvPr id="10" name="Group 25"/>
          <p:cNvGrpSpPr/>
          <p:nvPr/>
        </p:nvGrpSpPr>
        <p:grpSpPr>
          <a:xfrm>
            <a:off x="0" y="6731209"/>
            <a:ext cx="12192000" cy="136478"/>
            <a:chOff x="0" y="6744272"/>
            <a:chExt cx="12192000" cy="136478"/>
          </a:xfrm>
        </p:grpSpPr>
        <p:sp>
          <p:nvSpPr>
            <p:cNvPr id="29" name="Rectangle 28"/>
            <p:cNvSpPr/>
            <p:nvPr/>
          </p:nvSpPr>
          <p:spPr>
            <a:xfrm>
              <a:off x="0" y="6744272"/>
              <a:ext cx="12192000" cy="136478"/>
            </a:xfrm>
            <a:prstGeom prst="rect">
              <a:avLst/>
            </a:prstGeom>
            <a:solidFill>
              <a:schemeClr val="accent1"/>
            </a:solidFill>
            <a:ln w="12700" cap="flat" cmpd="sng" algn="ctr">
              <a:noFill/>
              <a:prstDash val="solid"/>
              <a:miter lim="800000"/>
            </a:ln>
            <a:effectLst/>
          </p:spPr>
          <p:txBody>
            <a:bodyPr rtlCol="0" anchor="ctr"/>
            <a:lstStyle/>
            <a:p>
              <a:pPr algn="ctr">
                <a:defRPr/>
              </a:pPr>
              <a:endParaRPr lang="en-GB" kern="0">
                <a:solidFill>
                  <a:prstClr val="white"/>
                </a:solidFill>
                <a:latin typeface="Open Sans Light"/>
              </a:endParaRPr>
            </a:p>
          </p:txBody>
        </p:sp>
        <p:sp>
          <p:nvSpPr>
            <p:cNvPr id="30" name="Parallelogram 29"/>
            <p:cNvSpPr/>
            <p:nvPr/>
          </p:nvSpPr>
          <p:spPr>
            <a:xfrm>
              <a:off x="10198753" y="6744272"/>
              <a:ext cx="1512000" cy="136478"/>
            </a:xfrm>
            <a:prstGeom prst="parallelogram">
              <a:avLst>
                <a:gd name="adj" fmla="val 41281"/>
              </a:avLst>
            </a:prstGeom>
            <a:solidFill>
              <a:schemeClr val="accent2"/>
            </a:solidFill>
            <a:ln w="12700" cap="flat" cmpd="sng" algn="ctr">
              <a:noFill/>
              <a:prstDash val="solid"/>
              <a:miter lim="800000"/>
            </a:ln>
            <a:effectLst/>
          </p:spPr>
          <p:txBody>
            <a:bodyPr rtlCol="0" anchor="ctr"/>
            <a:lstStyle/>
            <a:p>
              <a:pPr algn="ctr">
                <a:defRPr/>
              </a:pPr>
              <a:endParaRPr lang="en-GB" kern="0">
                <a:solidFill>
                  <a:prstClr val="white"/>
                </a:solidFill>
                <a:latin typeface="Open Sans Light"/>
              </a:endParaRPr>
            </a:p>
          </p:txBody>
        </p:sp>
        <p:sp>
          <p:nvSpPr>
            <p:cNvPr id="31" name="Parallelogram 30"/>
            <p:cNvSpPr/>
            <p:nvPr/>
          </p:nvSpPr>
          <p:spPr>
            <a:xfrm>
              <a:off x="199489" y="6744272"/>
              <a:ext cx="144000" cy="136478"/>
            </a:xfrm>
            <a:prstGeom prst="parallelogram">
              <a:avLst>
                <a:gd name="adj" fmla="val 41281"/>
              </a:avLst>
            </a:prstGeom>
            <a:solidFill>
              <a:schemeClr val="accent2"/>
            </a:solidFill>
            <a:ln w="12700" cap="flat" cmpd="sng" algn="ctr">
              <a:noFill/>
              <a:prstDash val="solid"/>
              <a:miter lim="800000"/>
            </a:ln>
            <a:effectLst/>
          </p:spPr>
          <p:txBody>
            <a:bodyPr rtlCol="0" anchor="ctr"/>
            <a:lstStyle/>
            <a:p>
              <a:pPr algn="ctr">
                <a:defRPr/>
              </a:pPr>
              <a:endParaRPr lang="en-GB" kern="0">
                <a:solidFill>
                  <a:prstClr val="white"/>
                </a:solidFill>
                <a:latin typeface="Open Sans Light"/>
              </a:endParaRPr>
            </a:p>
          </p:txBody>
        </p:sp>
        <p:sp>
          <p:nvSpPr>
            <p:cNvPr id="32" name="Parallelogram 31"/>
            <p:cNvSpPr/>
            <p:nvPr/>
          </p:nvSpPr>
          <p:spPr>
            <a:xfrm>
              <a:off x="351889" y="6744272"/>
              <a:ext cx="144000" cy="136478"/>
            </a:xfrm>
            <a:prstGeom prst="parallelogram">
              <a:avLst>
                <a:gd name="adj" fmla="val 41281"/>
              </a:avLst>
            </a:prstGeom>
            <a:solidFill>
              <a:schemeClr val="accent2"/>
            </a:solidFill>
            <a:ln w="12700" cap="flat" cmpd="sng" algn="ctr">
              <a:noFill/>
              <a:prstDash val="solid"/>
              <a:miter lim="800000"/>
            </a:ln>
            <a:effectLst/>
          </p:spPr>
          <p:txBody>
            <a:bodyPr rtlCol="0" anchor="ctr"/>
            <a:lstStyle/>
            <a:p>
              <a:pPr algn="ctr">
                <a:defRPr/>
              </a:pPr>
              <a:endParaRPr lang="en-GB" kern="0">
                <a:solidFill>
                  <a:prstClr val="white"/>
                </a:solidFill>
                <a:latin typeface="Open Sans Light"/>
              </a:endParaRPr>
            </a:p>
          </p:txBody>
        </p:sp>
      </p:grpSp>
    </p:spTree>
    <p:extLst>
      <p:ext uri="{BB962C8B-B14F-4D97-AF65-F5344CB8AC3E}">
        <p14:creationId xmlns:p14="http://schemas.microsoft.com/office/powerpoint/2010/main" val="7912312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Rectangle 360"/>
          <p:cNvSpPr/>
          <p:nvPr/>
        </p:nvSpPr>
        <p:spPr>
          <a:xfrm>
            <a:off x="-1" y="1384300"/>
            <a:ext cx="12190330" cy="19748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IN"/>
          </a:p>
        </p:txBody>
      </p:sp>
      <p:pic>
        <p:nvPicPr>
          <p:cNvPr id="354" name="Picture 5" descr="C:\D drive\Local Disk\Site photo 8\Raipur-Rawan plant_2.7.12 to 5.7.12\P1010571.JPG"/>
          <p:cNvPicPr>
            <a:picLocks noChangeAspect="1" noChangeArrowheads="1"/>
          </p:cNvPicPr>
          <p:nvPr/>
        </p:nvPicPr>
        <p:blipFill>
          <a:blip r:embed="rId3" cstate="email"/>
          <a:srcRect/>
          <a:stretch>
            <a:fillRect/>
          </a:stretch>
        </p:blipFill>
        <p:spPr bwMode="auto">
          <a:xfrm>
            <a:off x="7388387" y="1444586"/>
            <a:ext cx="2286328" cy="1860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57" name="Parallelogram 356"/>
          <p:cNvSpPr/>
          <p:nvPr/>
        </p:nvSpPr>
        <p:spPr>
          <a:xfrm>
            <a:off x="739776" y="161111"/>
            <a:ext cx="9344025" cy="371152"/>
          </a:xfrm>
          <a:prstGeom prst="parallelogram">
            <a:avLst>
              <a:gd name="adj" fmla="val 386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GB"/>
          </a:p>
        </p:txBody>
      </p:sp>
      <p:sp>
        <p:nvSpPr>
          <p:cNvPr id="358" name="Parallelogram 357"/>
          <p:cNvSpPr/>
          <p:nvPr/>
        </p:nvSpPr>
        <p:spPr>
          <a:xfrm>
            <a:off x="568088" y="611167"/>
            <a:ext cx="5820013" cy="371152"/>
          </a:xfrm>
          <a:prstGeom prst="parallelogram">
            <a:avLst>
              <a:gd name="adj" fmla="val 38687"/>
            </a:avLst>
          </a:prstGeom>
          <a:solidFill>
            <a:srgbClr val="FDDE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GB"/>
          </a:p>
        </p:txBody>
      </p:sp>
      <p:sp>
        <p:nvSpPr>
          <p:cNvPr id="359" name="Parallelogram 358"/>
          <p:cNvSpPr/>
          <p:nvPr/>
        </p:nvSpPr>
        <p:spPr>
          <a:xfrm>
            <a:off x="225162" y="1"/>
            <a:ext cx="584535" cy="982319"/>
          </a:xfrm>
          <a:prstGeom prst="parallelogram">
            <a:avLst>
              <a:gd name="adj" fmla="val 65707"/>
            </a:avLst>
          </a:prstGeom>
          <a:solidFill>
            <a:srgbClr val="131516"/>
          </a:solidFill>
          <a:ln w="12700" cap="flat" cmpd="sng" algn="ctr">
            <a:noFill/>
            <a:prstDash val="solid"/>
            <a:miter lim="800000"/>
          </a:ln>
          <a:effectLst/>
        </p:spPr>
        <p:txBody>
          <a:bodyPr lIns="91435" tIns="45718" rIns="91435" bIns="45718" rtlCol="0" anchor="ctr"/>
          <a:lstStyle/>
          <a:p>
            <a:pPr algn="ctr">
              <a:defRPr/>
            </a:pPr>
            <a:endParaRPr lang="en-GB" kern="0">
              <a:solidFill>
                <a:prstClr val="white"/>
              </a:solidFill>
              <a:latin typeface="Open Sans Light"/>
            </a:endParaRPr>
          </a:p>
        </p:txBody>
      </p:sp>
      <p:sp>
        <p:nvSpPr>
          <p:cNvPr id="360" name="TextBox 359"/>
          <p:cNvSpPr txBox="1"/>
          <p:nvPr/>
        </p:nvSpPr>
        <p:spPr>
          <a:xfrm>
            <a:off x="828746" y="79027"/>
            <a:ext cx="9477304" cy="535527"/>
          </a:xfrm>
          <a:prstGeom prst="rect">
            <a:avLst/>
          </a:prstGeom>
          <a:noFill/>
        </p:spPr>
        <p:txBody>
          <a:bodyPr wrap="square" lIns="91435" tIns="45718" rIns="91435" bIns="45718" rtlCol="0">
            <a:spAutoFit/>
          </a:bodyPr>
          <a:lstStyle/>
          <a:p>
            <a:pPr>
              <a:lnSpc>
                <a:spcPct val="120000"/>
              </a:lnSpc>
            </a:pPr>
            <a:r>
              <a:rPr lang="en-IN" sz="2400" b="1" dirty="0">
                <a:solidFill>
                  <a:schemeClr val="accent2"/>
                </a:solidFill>
                <a:latin typeface="Century Gothic" panose="020B0502020202020204" pitchFamily="34" charset="0"/>
              </a:rPr>
              <a:t> Site Based Activities</a:t>
            </a:r>
          </a:p>
        </p:txBody>
      </p:sp>
      <p:sp>
        <p:nvSpPr>
          <p:cNvPr id="362" name="Rectangle 361"/>
          <p:cNvSpPr/>
          <p:nvPr/>
        </p:nvSpPr>
        <p:spPr>
          <a:xfrm>
            <a:off x="68537" y="4779790"/>
            <a:ext cx="2286000" cy="1169547"/>
          </a:xfrm>
          <a:prstGeom prst="rect">
            <a:avLst/>
          </a:prstGeom>
        </p:spPr>
        <p:txBody>
          <a:bodyPr wrap="square" lIns="91435" tIns="45718" rIns="91435" bIns="45718">
            <a:spAutoFit/>
          </a:bodyPr>
          <a:lstStyle/>
          <a:p>
            <a:pPr algn="ctr">
              <a:lnSpc>
                <a:spcPct val="125000"/>
              </a:lnSpc>
            </a:pPr>
            <a:r>
              <a:rPr lang="en-IN" sz="1400" dirty="0">
                <a:solidFill>
                  <a:schemeClr val="tx1">
                    <a:lumMod val="85000"/>
                    <a:lumOff val="15000"/>
                  </a:schemeClr>
                </a:solidFill>
              </a:rPr>
              <a:t>Training programmes on cement &amp; concrete technology for site Managers &amp; Engineers</a:t>
            </a:r>
          </a:p>
        </p:txBody>
      </p:sp>
      <p:sp>
        <p:nvSpPr>
          <p:cNvPr id="363" name="Rectangle 362"/>
          <p:cNvSpPr/>
          <p:nvPr/>
        </p:nvSpPr>
        <p:spPr>
          <a:xfrm>
            <a:off x="2509694" y="4779790"/>
            <a:ext cx="2286000" cy="900242"/>
          </a:xfrm>
          <a:prstGeom prst="rect">
            <a:avLst/>
          </a:prstGeom>
        </p:spPr>
        <p:txBody>
          <a:bodyPr wrap="square" lIns="91435" tIns="45718" rIns="91435" bIns="45718">
            <a:spAutoFit/>
          </a:bodyPr>
          <a:lstStyle/>
          <a:p>
            <a:pPr algn="ctr">
              <a:lnSpc>
                <a:spcPct val="125000"/>
              </a:lnSpc>
            </a:pPr>
            <a:r>
              <a:rPr lang="en-IN" sz="1400" dirty="0">
                <a:solidFill>
                  <a:schemeClr val="tx1">
                    <a:lumMod val="85000"/>
                    <a:lumOff val="15000"/>
                  </a:schemeClr>
                </a:solidFill>
              </a:rPr>
              <a:t>Assistance on regular field construction related queries.</a:t>
            </a:r>
          </a:p>
        </p:txBody>
      </p:sp>
      <p:sp>
        <p:nvSpPr>
          <p:cNvPr id="364" name="Rectangle 363"/>
          <p:cNvSpPr/>
          <p:nvPr/>
        </p:nvSpPr>
        <p:spPr>
          <a:xfrm>
            <a:off x="4950851" y="4779790"/>
            <a:ext cx="2286000" cy="900242"/>
          </a:xfrm>
          <a:prstGeom prst="rect">
            <a:avLst/>
          </a:prstGeom>
        </p:spPr>
        <p:txBody>
          <a:bodyPr wrap="square" lIns="91435" tIns="45718" rIns="91435" bIns="45718">
            <a:spAutoFit/>
          </a:bodyPr>
          <a:lstStyle/>
          <a:p>
            <a:pPr algn="ctr">
              <a:lnSpc>
                <a:spcPct val="125000"/>
              </a:lnSpc>
            </a:pPr>
            <a:r>
              <a:rPr lang="en-IN" sz="1400" dirty="0">
                <a:solidFill>
                  <a:schemeClr val="tx1">
                    <a:lumMod val="85000"/>
                    <a:lumOff val="15000"/>
                  </a:schemeClr>
                </a:solidFill>
              </a:rPr>
              <a:t>Field Demo &amp; Guidance on Good Construction Practices.</a:t>
            </a:r>
          </a:p>
        </p:txBody>
      </p:sp>
      <p:sp>
        <p:nvSpPr>
          <p:cNvPr id="365" name="Rectangle 364"/>
          <p:cNvSpPr/>
          <p:nvPr/>
        </p:nvSpPr>
        <p:spPr>
          <a:xfrm>
            <a:off x="7392008" y="4779790"/>
            <a:ext cx="2286000" cy="1438851"/>
          </a:xfrm>
          <a:prstGeom prst="rect">
            <a:avLst/>
          </a:prstGeom>
        </p:spPr>
        <p:txBody>
          <a:bodyPr wrap="square" lIns="91435" tIns="45718" rIns="91435" bIns="45718">
            <a:spAutoFit/>
          </a:bodyPr>
          <a:lstStyle/>
          <a:p>
            <a:pPr algn="ctr">
              <a:lnSpc>
                <a:spcPct val="125000"/>
              </a:lnSpc>
            </a:pPr>
            <a:r>
              <a:rPr lang="en-IN" sz="1400" dirty="0">
                <a:solidFill>
                  <a:schemeClr val="tx1">
                    <a:lumMod val="85000"/>
                    <a:lumOff val="15000"/>
                  </a:schemeClr>
                </a:solidFill>
              </a:rPr>
              <a:t>Training of Quality Control Team / Lab Technicians on cement testing by our experienced plant Q/C personnel</a:t>
            </a:r>
          </a:p>
        </p:txBody>
      </p:sp>
      <p:sp>
        <p:nvSpPr>
          <p:cNvPr id="366" name="Rectangle 365"/>
          <p:cNvSpPr/>
          <p:nvPr/>
        </p:nvSpPr>
        <p:spPr>
          <a:xfrm>
            <a:off x="9833164" y="4779790"/>
            <a:ext cx="2286000" cy="630938"/>
          </a:xfrm>
          <a:prstGeom prst="rect">
            <a:avLst/>
          </a:prstGeom>
        </p:spPr>
        <p:txBody>
          <a:bodyPr wrap="square" lIns="91435" tIns="45718" rIns="91435" bIns="45718">
            <a:spAutoFit/>
          </a:bodyPr>
          <a:lstStyle/>
          <a:p>
            <a:pPr algn="ctr">
              <a:lnSpc>
                <a:spcPct val="125000"/>
              </a:lnSpc>
            </a:pPr>
            <a:r>
              <a:rPr lang="en-IN" sz="1400" dirty="0">
                <a:solidFill>
                  <a:schemeClr val="tx1">
                    <a:lumMod val="85000"/>
                    <a:lumOff val="15000"/>
                  </a:schemeClr>
                </a:solidFill>
              </a:rPr>
              <a:t>Training of QC team / Lab team on concrete testing</a:t>
            </a:r>
          </a:p>
        </p:txBody>
      </p:sp>
      <p:cxnSp>
        <p:nvCxnSpPr>
          <p:cNvPr id="370" name="Straight Connector 369"/>
          <p:cNvCxnSpPr/>
          <p:nvPr/>
        </p:nvCxnSpPr>
        <p:spPr>
          <a:xfrm>
            <a:off x="4871544" y="3660044"/>
            <a:ext cx="0" cy="2743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374" name="Picture 37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53253" y="3762866"/>
            <a:ext cx="842477" cy="842477"/>
          </a:xfrm>
          <a:prstGeom prst="rect">
            <a:avLst/>
          </a:prstGeom>
        </p:spPr>
      </p:pic>
      <p:pic>
        <p:nvPicPr>
          <p:cNvPr id="27" name="Picture 4" descr="E:\Hemendra Main\Training Prog for Customers\North zone\DMRC\DMRC TRAINING PROGRAM 8_9 July'11_FINAL\Photos\P1010513.jpg"/>
          <p:cNvPicPr preferRelativeResize="0">
            <a:picLocks noChangeArrowheads="1"/>
          </p:cNvPicPr>
          <p:nvPr/>
        </p:nvPicPr>
        <p:blipFill>
          <a:blip r:embed="rId5" cstate="email"/>
          <a:srcRect/>
          <a:stretch>
            <a:fillRect/>
          </a:stretch>
        </p:blipFill>
        <p:spPr bwMode="auto">
          <a:xfrm>
            <a:off x="9833164" y="1449772"/>
            <a:ext cx="2286000" cy="18549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2" descr="E:\Hemendra Main\Training Prog for Customers\North zone\DMRC\DMRC Sept Trg Prog\DMRC batch 4 photos\Compressed\DSC01367.JPG"/>
          <p:cNvPicPr preferRelativeResize="0">
            <a:picLocks noChangeArrowheads="1"/>
          </p:cNvPicPr>
          <p:nvPr/>
        </p:nvPicPr>
        <p:blipFill>
          <a:blip r:embed="rId6" cstate="email"/>
          <a:srcRect/>
          <a:stretch>
            <a:fillRect/>
          </a:stretch>
        </p:blipFill>
        <p:spPr bwMode="auto">
          <a:xfrm>
            <a:off x="68536" y="1444585"/>
            <a:ext cx="2286000" cy="18603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1" descr="image001"/>
          <p:cNvPicPr preferRelativeResize="0">
            <a:picLocks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507034" y="1444585"/>
            <a:ext cx="2289015" cy="18603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cxnSp>
        <p:nvCxnSpPr>
          <p:cNvPr id="368" name="Straight Connector 367"/>
          <p:cNvCxnSpPr/>
          <p:nvPr/>
        </p:nvCxnSpPr>
        <p:spPr>
          <a:xfrm>
            <a:off x="2431539" y="3660044"/>
            <a:ext cx="0" cy="2743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a:off x="7311549" y="3660044"/>
            <a:ext cx="0" cy="2743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a:off x="9751554" y="3660044"/>
            <a:ext cx="0" cy="2743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4958134" y="1443295"/>
            <a:ext cx="2288660" cy="18626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p:cNvPicPr>
            <a:picLocks noChangeAspect="1"/>
          </p:cNvPicPr>
          <p:nvPr/>
        </p:nvPicPr>
        <p:blipFill rotWithShape="1">
          <a:blip r:embed="rId9" cstate="print">
            <a:extLst>
              <a:ext uri="{28A0092B-C50C-407E-A947-70E740481C1C}">
                <a14:useLocalDpi xmlns:a14="http://schemas.microsoft.com/office/drawing/2010/main" val="0"/>
              </a:ext>
            </a:extLst>
          </a:blip>
          <a:srcRect l="1795" t="10877" r="2463" b="10137"/>
          <a:stretch/>
        </p:blipFill>
        <p:spPr>
          <a:xfrm>
            <a:off x="10440194" y="3855971"/>
            <a:ext cx="806602" cy="665441"/>
          </a:xfrm>
          <a:prstGeom prst="rect">
            <a:avLst/>
          </a:prstGeom>
        </p:spPr>
      </p:pic>
      <p:pic>
        <p:nvPicPr>
          <p:cNvPr id="23" name="Picture 22"/>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3082925" y="3733800"/>
            <a:ext cx="1028700" cy="1028700"/>
          </a:xfrm>
          <a:prstGeom prst="rect">
            <a:avLst/>
          </a:prstGeom>
        </p:spPr>
      </p:pic>
      <p:pic>
        <p:nvPicPr>
          <p:cNvPr id="24" name="Picture 23"/>
          <p:cNvPicPr>
            <a:picLocks noChangeAspect="1"/>
          </p:cNvPicPr>
          <p:nvPr/>
        </p:nvPicPr>
        <p:blipFill rotWithShape="1">
          <a:blip r:embed="rId11" cstate="email">
            <a:extLst>
              <a:ext uri="{28A0092B-C50C-407E-A947-70E740481C1C}">
                <a14:useLocalDpi xmlns:a14="http://schemas.microsoft.com/office/drawing/2010/main" val="0"/>
              </a:ext>
            </a:extLst>
          </a:blip>
          <a:srcRect/>
          <a:stretch/>
        </p:blipFill>
        <p:spPr>
          <a:xfrm>
            <a:off x="8039100" y="3761129"/>
            <a:ext cx="872642" cy="779177"/>
          </a:xfrm>
          <a:prstGeom prst="rect">
            <a:avLst/>
          </a:prstGeom>
        </p:spPr>
      </p:pic>
      <p:pic>
        <p:nvPicPr>
          <p:cNvPr id="25" name="Picture 24"/>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537471" y="3637216"/>
            <a:ext cx="1093774" cy="1093774"/>
          </a:xfrm>
          <a:prstGeom prst="rect">
            <a:avLst/>
          </a:prstGeom>
        </p:spPr>
      </p:pic>
    </p:spTree>
    <p:extLst>
      <p:ext uri="{BB962C8B-B14F-4D97-AF65-F5344CB8AC3E}">
        <p14:creationId xmlns:p14="http://schemas.microsoft.com/office/powerpoint/2010/main" val="31306489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 name="Parallelogram 859"/>
          <p:cNvSpPr/>
          <p:nvPr/>
        </p:nvSpPr>
        <p:spPr>
          <a:xfrm>
            <a:off x="568088" y="611167"/>
            <a:ext cx="6429060" cy="371152"/>
          </a:xfrm>
          <a:prstGeom prst="parallelogram">
            <a:avLst>
              <a:gd name="adj" fmla="val 38687"/>
            </a:avLst>
          </a:prstGeom>
          <a:solidFill>
            <a:srgbClr val="FDDE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GB"/>
          </a:p>
        </p:txBody>
      </p:sp>
      <p:sp>
        <p:nvSpPr>
          <p:cNvPr id="861" name="Parallelogram 860"/>
          <p:cNvSpPr/>
          <p:nvPr/>
        </p:nvSpPr>
        <p:spPr>
          <a:xfrm>
            <a:off x="739776" y="161111"/>
            <a:ext cx="9116568" cy="371152"/>
          </a:xfrm>
          <a:prstGeom prst="parallelogram">
            <a:avLst>
              <a:gd name="adj" fmla="val 386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GB"/>
          </a:p>
        </p:txBody>
      </p:sp>
      <p:sp>
        <p:nvSpPr>
          <p:cNvPr id="862" name="Parallelogram 861"/>
          <p:cNvSpPr/>
          <p:nvPr/>
        </p:nvSpPr>
        <p:spPr>
          <a:xfrm>
            <a:off x="225162" y="1"/>
            <a:ext cx="584535" cy="982319"/>
          </a:xfrm>
          <a:prstGeom prst="parallelogram">
            <a:avLst>
              <a:gd name="adj" fmla="val 65707"/>
            </a:avLst>
          </a:prstGeom>
          <a:solidFill>
            <a:srgbClr val="131516"/>
          </a:solidFill>
          <a:ln w="12700" cap="flat" cmpd="sng" algn="ctr">
            <a:noFill/>
            <a:prstDash val="solid"/>
            <a:miter lim="800000"/>
          </a:ln>
          <a:effectLst/>
        </p:spPr>
        <p:txBody>
          <a:bodyPr lIns="91435" tIns="45718" rIns="91435" bIns="45718" rtlCol="0" anchor="ctr"/>
          <a:lstStyle/>
          <a:p>
            <a:pPr algn="ctr">
              <a:defRPr/>
            </a:pPr>
            <a:endParaRPr lang="en-GB" kern="0">
              <a:solidFill>
                <a:prstClr val="white"/>
              </a:solidFill>
              <a:latin typeface="Open Sans Light"/>
            </a:endParaRPr>
          </a:p>
        </p:txBody>
      </p:sp>
      <p:sp>
        <p:nvSpPr>
          <p:cNvPr id="863" name="TextBox 862"/>
          <p:cNvSpPr txBox="1"/>
          <p:nvPr/>
        </p:nvSpPr>
        <p:spPr>
          <a:xfrm>
            <a:off x="828746" y="79027"/>
            <a:ext cx="6168402" cy="535527"/>
          </a:xfrm>
          <a:prstGeom prst="rect">
            <a:avLst/>
          </a:prstGeom>
          <a:noFill/>
        </p:spPr>
        <p:txBody>
          <a:bodyPr wrap="square" lIns="91435" tIns="45718" rIns="91435" bIns="45718" rtlCol="0">
            <a:spAutoFit/>
          </a:bodyPr>
          <a:lstStyle/>
          <a:p>
            <a:pPr>
              <a:lnSpc>
                <a:spcPct val="120000"/>
              </a:lnSpc>
            </a:pPr>
            <a:r>
              <a:rPr lang="en-IN" sz="2400" b="1" dirty="0">
                <a:solidFill>
                  <a:schemeClr val="accent2"/>
                </a:solidFill>
                <a:latin typeface="Century Gothic" panose="020B0502020202020204" pitchFamily="34" charset="0"/>
              </a:rPr>
              <a:t>UltraTech Specialty Concrete Offerings</a:t>
            </a:r>
          </a:p>
        </p:txBody>
      </p:sp>
      <p:grpSp>
        <p:nvGrpSpPr>
          <p:cNvPr id="18" name="Group 2670"/>
          <p:cNvGrpSpPr/>
          <p:nvPr/>
        </p:nvGrpSpPr>
        <p:grpSpPr>
          <a:xfrm>
            <a:off x="6024346" y="1086678"/>
            <a:ext cx="6162988" cy="5654399"/>
            <a:chOff x="5867400" y="1185863"/>
            <a:chExt cx="6040438" cy="5541962"/>
          </a:xfrm>
        </p:grpSpPr>
        <p:grpSp>
          <p:nvGrpSpPr>
            <p:cNvPr id="19" name="Group 1053"/>
            <p:cNvGrpSpPr>
              <a:grpSpLocks/>
            </p:cNvGrpSpPr>
            <p:nvPr/>
          </p:nvGrpSpPr>
          <p:grpSpPr bwMode="auto">
            <a:xfrm>
              <a:off x="6134100" y="1185863"/>
              <a:ext cx="5438775" cy="5537200"/>
              <a:chOff x="3864" y="747"/>
              <a:chExt cx="3426" cy="3488"/>
            </a:xfrm>
          </p:grpSpPr>
          <p:sp>
            <p:nvSpPr>
              <p:cNvPr id="2471" name="Rectangle 853"/>
              <p:cNvSpPr>
                <a:spLocks noChangeArrowheads="1"/>
              </p:cNvSpPr>
              <p:nvPr/>
            </p:nvSpPr>
            <p:spPr bwMode="auto">
              <a:xfrm>
                <a:off x="4082" y="3421"/>
                <a:ext cx="4" cy="814"/>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72" name="Rectangle 854"/>
              <p:cNvSpPr>
                <a:spLocks noChangeArrowheads="1"/>
              </p:cNvSpPr>
              <p:nvPr/>
            </p:nvSpPr>
            <p:spPr bwMode="auto">
              <a:xfrm>
                <a:off x="4071" y="3413"/>
                <a:ext cx="4" cy="822"/>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73" name="Freeform 855"/>
              <p:cNvSpPr>
                <a:spLocks/>
              </p:cNvSpPr>
              <p:nvPr/>
            </p:nvSpPr>
            <p:spPr bwMode="auto">
              <a:xfrm>
                <a:off x="4065" y="3411"/>
                <a:ext cx="165" cy="123"/>
              </a:xfrm>
              <a:custGeom>
                <a:avLst/>
                <a:gdLst>
                  <a:gd name="T0" fmla="*/ 1909 w 1909"/>
                  <a:gd name="T1" fmla="*/ 1385 h 1425"/>
                  <a:gd name="T2" fmla="*/ 30 w 1909"/>
                  <a:gd name="T3" fmla="*/ 0 h 1425"/>
                  <a:gd name="T4" fmla="*/ 0 w 1909"/>
                  <a:gd name="T5" fmla="*/ 40 h 1425"/>
                  <a:gd name="T6" fmla="*/ 1879 w 1909"/>
                  <a:gd name="T7" fmla="*/ 1425 h 1425"/>
                </a:gdLst>
                <a:ahLst/>
                <a:cxnLst>
                  <a:cxn ang="0">
                    <a:pos x="T0" y="T1"/>
                  </a:cxn>
                  <a:cxn ang="0">
                    <a:pos x="T2" y="T3"/>
                  </a:cxn>
                  <a:cxn ang="0">
                    <a:pos x="T4" y="T5"/>
                  </a:cxn>
                  <a:cxn ang="0">
                    <a:pos x="T6" y="T7"/>
                  </a:cxn>
                </a:cxnLst>
                <a:rect l="0" t="0" r="r" b="b"/>
                <a:pathLst>
                  <a:path w="1909" h="1425">
                    <a:moveTo>
                      <a:pt x="1909" y="1385"/>
                    </a:moveTo>
                    <a:lnTo>
                      <a:pt x="30" y="0"/>
                    </a:lnTo>
                    <a:lnTo>
                      <a:pt x="0" y="40"/>
                    </a:lnTo>
                    <a:lnTo>
                      <a:pt x="1879" y="1425"/>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74" name="Rectangle 856"/>
              <p:cNvSpPr>
                <a:spLocks noChangeArrowheads="1"/>
              </p:cNvSpPr>
              <p:nvPr/>
            </p:nvSpPr>
            <p:spPr bwMode="auto">
              <a:xfrm>
                <a:off x="4216" y="3516"/>
                <a:ext cx="4" cy="134"/>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75" name="Freeform 857"/>
              <p:cNvSpPr>
                <a:spLocks/>
              </p:cNvSpPr>
              <p:nvPr/>
            </p:nvSpPr>
            <p:spPr bwMode="auto">
              <a:xfrm>
                <a:off x="4146" y="3607"/>
                <a:ext cx="118" cy="75"/>
              </a:xfrm>
              <a:custGeom>
                <a:avLst/>
                <a:gdLst>
                  <a:gd name="T0" fmla="*/ 118 w 118"/>
                  <a:gd name="T1" fmla="*/ 71 h 75"/>
                  <a:gd name="T2" fmla="*/ 3 w 118"/>
                  <a:gd name="T3" fmla="*/ 0 h 75"/>
                  <a:gd name="T4" fmla="*/ 0 w 118"/>
                  <a:gd name="T5" fmla="*/ 4 h 75"/>
                  <a:gd name="T6" fmla="*/ 116 w 118"/>
                  <a:gd name="T7" fmla="*/ 75 h 75"/>
                  <a:gd name="T8" fmla="*/ 118 w 118"/>
                  <a:gd name="T9" fmla="*/ 71 h 75"/>
                </a:gdLst>
                <a:ahLst/>
                <a:cxnLst>
                  <a:cxn ang="0">
                    <a:pos x="T0" y="T1"/>
                  </a:cxn>
                  <a:cxn ang="0">
                    <a:pos x="T2" y="T3"/>
                  </a:cxn>
                  <a:cxn ang="0">
                    <a:pos x="T4" y="T5"/>
                  </a:cxn>
                  <a:cxn ang="0">
                    <a:pos x="T6" y="T7"/>
                  </a:cxn>
                  <a:cxn ang="0">
                    <a:pos x="T8" y="T9"/>
                  </a:cxn>
                </a:cxnLst>
                <a:rect l="0" t="0" r="r" b="b"/>
                <a:pathLst>
                  <a:path w="118" h="75">
                    <a:moveTo>
                      <a:pt x="118" y="71"/>
                    </a:moveTo>
                    <a:lnTo>
                      <a:pt x="3" y="0"/>
                    </a:lnTo>
                    <a:lnTo>
                      <a:pt x="0" y="4"/>
                    </a:lnTo>
                    <a:lnTo>
                      <a:pt x="116" y="75"/>
                    </a:lnTo>
                    <a:lnTo>
                      <a:pt x="118" y="71"/>
                    </a:lnTo>
                    <a:close/>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76" name="Freeform 858"/>
              <p:cNvSpPr>
                <a:spLocks/>
              </p:cNvSpPr>
              <p:nvPr/>
            </p:nvSpPr>
            <p:spPr bwMode="auto">
              <a:xfrm>
                <a:off x="4093" y="3612"/>
                <a:ext cx="63" cy="40"/>
              </a:xfrm>
              <a:custGeom>
                <a:avLst/>
                <a:gdLst>
                  <a:gd name="T0" fmla="*/ 697 w 722"/>
                  <a:gd name="T1" fmla="*/ 0 h 458"/>
                  <a:gd name="T2" fmla="*/ 0 w 722"/>
                  <a:gd name="T3" fmla="*/ 415 h 458"/>
                  <a:gd name="T4" fmla="*/ 25 w 722"/>
                  <a:gd name="T5" fmla="*/ 458 h 458"/>
                  <a:gd name="T6" fmla="*/ 722 w 722"/>
                  <a:gd name="T7" fmla="*/ 43 h 458"/>
                </a:gdLst>
                <a:ahLst/>
                <a:cxnLst>
                  <a:cxn ang="0">
                    <a:pos x="T0" y="T1"/>
                  </a:cxn>
                  <a:cxn ang="0">
                    <a:pos x="T2" y="T3"/>
                  </a:cxn>
                  <a:cxn ang="0">
                    <a:pos x="T4" y="T5"/>
                  </a:cxn>
                  <a:cxn ang="0">
                    <a:pos x="T6" y="T7"/>
                  </a:cxn>
                </a:cxnLst>
                <a:rect l="0" t="0" r="r" b="b"/>
                <a:pathLst>
                  <a:path w="722" h="458">
                    <a:moveTo>
                      <a:pt x="697" y="0"/>
                    </a:moveTo>
                    <a:lnTo>
                      <a:pt x="0" y="415"/>
                    </a:lnTo>
                    <a:lnTo>
                      <a:pt x="25" y="458"/>
                    </a:lnTo>
                    <a:lnTo>
                      <a:pt x="722" y="43"/>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77" name="Rectangle 859"/>
              <p:cNvSpPr>
                <a:spLocks noChangeArrowheads="1"/>
              </p:cNvSpPr>
              <p:nvPr/>
            </p:nvSpPr>
            <p:spPr bwMode="auto">
              <a:xfrm>
                <a:off x="4102" y="3632"/>
                <a:ext cx="4" cy="603"/>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78" name="Freeform 860"/>
              <p:cNvSpPr>
                <a:spLocks/>
              </p:cNvSpPr>
              <p:nvPr/>
            </p:nvSpPr>
            <p:spPr bwMode="auto">
              <a:xfrm>
                <a:off x="4089" y="3409"/>
                <a:ext cx="130" cy="95"/>
              </a:xfrm>
              <a:custGeom>
                <a:avLst/>
                <a:gdLst>
                  <a:gd name="T0" fmla="*/ 1505 w 1505"/>
                  <a:gd name="T1" fmla="*/ 1059 h 1099"/>
                  <a:gd name="T2" fmla="*/ 30 w 1505"/>
                  <a:gd name="T3" fmla="*/ 0 h 1099"/>
                  <a:gd name="T4" fmla="*/ 0 w 1505"/>
                  <a:gd name="T5" fmla="*/ 41 h 1099"/>
                  <a:gd name="T6" fmla="*/ 1476 w 1505"/>
                  <a:gd name="T7" fmla="*/ 1099 h 1099"/>
                </a:gdLst>
                <a:ahLst/>
                <a:cxnLst>
                  <a:cxn ang="0">
                    <a:pos x="T0" y="T1"/>
                  </a:cxn>
                  <a:cxn ang="0">
                    <a:pos x="T2" y="T3"/>
                  </a:cxn>
                  <a:cxn ang="0">
                    <a:pos x="T4" y="T5"/>
                  </a:cxn>
                  <a:cxn ang="0">
                    <a:pos x="T6" y="T7"/>
                  </a:cxn>
                </a:cxnLst>
                <a:rect l="0" t="0" r="r" b="b"/>
                <a:pathLst>
                  <a:path w="1505" h="1099">
                    <a:moveTo>
                      <a:pt x="1505" y="1059"/>
                    </a:moveTo>
                    <a:lnTo>
                      <a:pt x="30" y="0"/>
                    </a:lnTo>
                    <a:lnTo>
                      <a:pt x="0" y="41"/>
                    </a:lnTo>
                    <a:lnTo>
                      <a:pt x="1476" y="1099"/>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79" name="Rectangle 861"/>
              <p:cNvSpPr>
                <a:spLocks noChangeArrowheads="1"/>
              </p:cNvSpPr>
              <p:nvPr/>
            </p:nvSpPr>
            <p:spPr bwMode="auto">
              <a:xfrm>
                <a:off x="4254" y="3664"/>
                <a:ext cx="4" cy="571"/>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80" name="Rectangle 862"/>
              <p:cNvSpPr>
                <a:spLocks noChangeArrowheads="1"/>
              </p:cNvSpPr>
              <p:nvPr/>
            </p:nvSpPr>
            <p:spPr bwMode="auto">
              <a:xfrm>
                <a:off x="4207" y="3629"/>
                <a:ext cx="4" cy="606"/>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81" name="Freeform 863"/>
              <p:cNvSpPr>
                <a:spLocks/>
              </p:cNvSpPr>
              <p:nvPr/>
            </p:nvSpPr>
            <p:spPr bwMode="auto">
              <a:xfrm>
                <a:off x="4099" y="3632"/>
                <a:ext cx="60" cy="34"/>
              </a:xfrm>
              <a:custGeom>
                <a:avLst/>
                <a:gdLst>
                  <a:gd name="T0" fmla="*/ 670 w 694"/>
                  <a:gd name="T1" fmla="*/ 0 h 395"/>
                  <a:gd name="T2" fmla="*/ 0 w 694"/>
                  <a:gd name="T3" fmla="*/ 351 h 395"/>
                  <a:gd name="T4" fmla="*/ 23 w 694"/>
                  <a:gd name="T5" fmla="*/ 395 h 395"/>
                  <a:gd name="T6" fmla="*/ 694 w 694"/>
                  <a:gd name="T7" fmla="*/ 45 h 395"/>
                </a:gdLst>
                <a:ahLst/>
                <a:cxnLst>
                  <a:cxn ang="0">
                    <a:pos x="T0" y="T1"/>
                  </a:cxn>
                  <a:cxn ang="0">
                    <a:pos x="T2" y="T3"/>
                  </a:cxn>
                  <a:cxn ang="0">
                    <a:pos x="T4" y="T5"/>
                  </a:cxn>
                  <a:cxn ang="0">
                    <a:pos x="T6" y="T7"/>
                  </a:cxn>
                </a:cxnLst>
                <a:rect l="0" t="0" r="r" b="b"/>
                <a:pathLst>
                  <a:path w="694" h="395">
                    <a:moveTo>
                      <a:pt x="670" y="0"/>
                    </a:moveTo>
                    <a:lnTo>
                      <a:pt x="0" y="351"/>
                    </a:lnTo>
                    <a:lnTo>
                      <a:pt x="23" y="395"/>
                    </a:lnTo>
                    <a:lnTo>
                      <a:pt x="694" y="45"/>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82" name="Freeform 864"/>
              <p:cNvSpPr>
                <a:spLocks/>
              </p:cNvSpPr>
              <p:nvPr/>
            </p:nvSpPr>
            <p:spPr bwMode="auto">
              <a:xfrm>
                <a:off x="4144" y="3632"/>
                <a:ext cx="120" cy="71"/>
              </a:xfrm>
              <a:custGeom>
                <a:avLst/>
                <a:gdLst>
                  <a:gd name="T0" fmla="*/ 120 w 120"/>
                  <a:gd name="T1" fmla="*/ 68 h 71"/>
                  <a:gd name="T2" fmla="*/ 2 w 120"/>
                  <a:gd name="T3" fmla="*/ 0 h 71"/>
                  <a:gd name="T4" fmla="*/ 0 w 120"/>
                  <a:gd name="T5" fmla="*/ 4 h 71"/>
                  <a:gd name="T6" fmla="*/ 118 w 120"/>
                  <a:gd name="T7" fmla="*/ 71 h 71"/>
                  <a:gd name="T8" fmla="*/ 120 w 120"/>
                  <a:gd name="T9" fmla="*/ 68 h 71"/>
                </a:gdLst>
                <a:ahLst/>
                <a:cxnLst>
                  <a:cxn ang="0">
                    <a:pos x="T0" y="T1"/>
                  </a:cxn>
                  <a:cxn ang="0">
                    <a:pos x="T2" y="T3"/>
                  </a:cxn>
                  <a:cxn ang="0">
                    <a:pos x="T4" y="T5"/>
                  </a:cxn>
                  <a:cxn ang="0">
                    <a:pos x="T6" y="T7"/>
                  </a:cxn>
                  <a:cxn ang="0">
                    <a:pos x="T8" y="T9"/>
                  </a:cxn>
                </a:cxnLst>
                <a:rect l="0" t="0" r="r" b="b"/>
                <a:pathLst>
                  <a:path w="120" h="71">
                    <a:moveTo>
                      <a:pt x="120" y="68"/>
                    </a:moveTo>
                    <a:lnTo>
                      <a:pt x="2" y="0"/>
                    </a:lnTo>
                    <a:lnTo>
                      <a:pt x="0" y="4"/>
                    </a:lnTo>
                    <a:lnTo>
                      <a:pt x="118" y="71"/>
                    </a:lnTo>
                    <a:lnTo>
                      <a:pt x="120" y="68"/>
                    </a:lnTo>
                    <a:close/>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83" name="Freeform 865"/>
              <p:cNvSpPr>
                <a:spLocks/>
              </p:cNvSpPr>
              <p:nvPr/>
            </p:nvSpPr>
            <p:spPr bwMode="auto">
              <a:xfrm>
                <a:off x="4099" y="3656"/>
                <a:ext cx="60" cy="34"/>
              </a:xfrm>
              <a:custGeom>
                <a:avLst/>
                <a:gdLst>
                  <a:gd name="T0" fmla="*/ 670 w 694"/>
                  <a:gd name="T1" fmla="*/ 0 h 395"/>
                  <a:gd name="T2" fmla="*/ 0 w 694"/>
                  <a:gd name="T3" fmla="*/ 350 h 395"/>
                  <a:gd name="T4" fmla="*/ 23 w 694"/>
                  <a:gd name="T5" fmla="*/ 395 h 395"/>
                  <a:gd name="T6" fmla="*/ 694 w 694"/>
                  <a:gd name="T7" fmla="*/ 44 h 395"/>
                </a:gdLst>
                <a:ahLst/>
                <a:cxnLst>
                  <a:cxn ang="0">
                    <a:pos x="T0" y="T1"/>
                  </a:cxn>
                  <a:cxn ang="0">
                    <a:pos x="T2" y="T3"/>
                  </a:cxn>
                  <a:cxn ang="0">
                    <a:pos x="T4" y="T5"/>
                  </a:cxn>
                  <a:cxn ang="0">
                    <a:pos x="T6" y="T7"/>
                  </a:cxn>
                </a:cxnLst>
                <a:rect l="0" t="0" r="r" b="b"/>
                <a:pathLst>
                  <a:path w="694" h="395">
                    <a:moveTo>
                      <a:pt x="670" y="0"/>
                    </a:moveTo>
                    <a:lnTo>
                      <a:pt x="0" y="350"/>
                    </a:lnTo>
                    <a:lnTo>
                      <a:pt x="23" y="395"/>
                    </a:lnTo>
                    <a:lnTo>
                      <a:pt x="694" y="44"/>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84" name="Freeform 866"/>
              <p:cNvSpPr>
                <a:spLocks/>
              </p:cNvSpPr>
              <p:nvPr/>
            </p:nvSpPr>
            <p:spPr bwMode="auto">
              <a:xfrm>
                <a:off x="4099" y="3679"/>
                <a:ext cx="60" cy="34"/>
              </a:xfrm>
              <a:custGeom>
                <a:avLst/>
                <a:gdLst>
                  <a:gd name="T0" fmla="*/ 670 w 694"/>
                  <a:gd name="T1" fmla="*/ 0 h 394"/>
                  <a:gd name="T2" fmla="*/ 0 w 694"/>
                  <a:gd name="T3" fmla="*/ 350 h 394"/>
                  <a:gd name="T4" fmla="*/ 23 w 694"/>
                  <a:gd name="T5" fmla="*/ 394 h 394"/>
                  <a:gd name="T6" fmla="*/ 694 w 694"/>
                  <a:gd name="T7" fmla="*/ 44 h 394"/>
                </a:gdLst>
                <a:ahLst/>
                <a:cxnLst>
                  <a:cxn ang="0">
                    <a:pos x="T0" y="T1"/>
                  </a:cxn>
                  <a:cxn ang="0">
                    <a:pos x="T2" y="T3"/>
                  </a:cxn>
                  <a:cxn ang="0">
                    <a:pos x="T4" y="T5"/>
                  </a:cxn>
                  <a:cxn ang="0">
                    <a:pos x="T6" y="T7"/>
                  </a:cxn>
                </a:cxnLst>
                <a:rect l="0" t="0" r="r" b="b"/>
                <a:pathLst>
                  <a:path w="694" h="394">
                    <a:moveTo>
                      <a:pt x="670" y="0"/>
                    </a:moveTo>
                    <a:lnTo>
                      <a:pt x="0" y="350"/>
                    </a:lnTo>
                    <a:lnTo>
                      <a:pt x="23" y="394"/>
                    </a:lnTo>
                    <a:lnTo>
                      <a:pt x="694" y="44"/>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85" name="Freeform 867"/>
              <p:cNvSpPr>
                <a:spLocks/>
              </p:cNvSpPr>
              <p:nvPr/>
            </p:nvSpPr>
            <p:spPr bwMode="auto">
              <a:xfrm>
                <a:off x="4099" y="3702"/>
                <a:ext cx="60" cy="34"/>
              </a:xfrm>
              <a:custGeom>
                <a:avLst/>
                <a:gdLst>
                  <a:gd name="T0" fmla="*/ 670 w 694"/>
                  <a:gd name="T1" fmla="*/ 0 h 395"/>
                  <a:gd name="T2" fmla="*/ 0 w 694"/>
                  <a:gd name="T3" fmla="*/ 351 h 395"/>
                  <a:gd name="T4" fmla="*/ 23 w 694"/>
                  <a:gd name="T5" fmla="*/ 395 h 395"/>
                  <a:gd name="T6" fmla="*/ 694 w 694"/>
                  <a:gd name="T7" fmla="*/ 45 h 395"/>
                </a:gdLst>
                <a:ahLst/>
                <a:cxnLst>
                  <a:cxn ang="0">
                    <a:pos x="T0" y="T1"/>
                  </a:cxn>
                  <a:cxn ang="0">
                    <a:pos x="T2" y="T3"/>
                  </a:cxn>
                  <a:cxn ang="0">
                    <a:pos x="T4" y="T5"/>
                  </a:cxn>
                  <a:cxn ang="0">
                    <a:pos x="T6" y="T7"/>
                  </a:cxn>
                </a:cxnLst>
                <a:rect l="0" t="0" r="r" b="b"/>
                <a:pathLst>
                  <a:path w="694" h="395">
                    <a:moveTo>
                      <a:pt x="670" y="0"/>
                    </a:moveTo>
                    <a:lnTo>
                      <a:pt x="0" y="351"/>
                    </a:lnTo>
                    <a:lnTo>
                      <a:pt x="23" y="395"/>
                    </a:lnTo>
                    <a:lnTo>
                      <a:pt x="694" y="45"/>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86" name="Freeform 868"/>
              <p:cNvSpPr>
                <a:spLocks/>
              </p:cNvSpPr>
              <p:nvPr/>
            </p:nvSpPr>
            <p:spPr bwMode="auto">
              <a:xfrm>
                <a:off x="4144" y="3656"/>
                <a:ext cx="120" cy="72"/>
              </a:xfrm>
              <a:custGeom>
                <a:avLst/>
                <a:gdLst>
                  <a:gd name="T0" fmla="*/ 120 w 120"/>
                  <a:gd name="T1" fmla="*/ 68 h 72"/>
                  <a:gd name="T2" fmla="*/ 2 w 120"/>
                  <a:gd name="T3" fmla="*/ 0 h 72"/>
                  <a:gd name="T4" fmla="*/ 0 w 120"/>
                  <a:gd name="T5" fmla="*/ 4 h 72"/>
                  <a:gd name="T6" fmla="*/ 118 w 120"/>
                  <a:gd name="T7" fmla="*/ 72 h 72"/>
                  <a:gd name="T8" fmla="*/ 120 w 120"/>
                  <a:gd name="T9" fmla="*/ 68 h 72"/>
                </a:gdLst>
                <a:ahLst/>
                <a:cxnLst>
                  <a:cxn ang="0">
                    <a:pos x="T0" y="T1"/>
                  </a:cxn>
                  <a:cxn ang="0">
                    <a:pos x="T2" y="T3"/>
                  </a:cxn>
                  <a:cxn ang="0">
                    <a:pos x="T4" y="T5"/>
                  </a:cxn>
                  <a:cxn ang="0">
                    <a:pos x="T6" y="T7"/>
                  </a:cxn>
                  <a:cxn ang="0">
                    <a:pos x="T8" y="T9"/>
                  </a:cxn>
                </a:cxnLst>
                <a:rect l="0" t="0" r="r" b="b"/>
                <a:pathLst>
                  <a:path w="120" h="72">
                    <a:moveTo>
                      <a:pt x="120" y="68"/>
                    </a:moveTo>
                    <a:lnTo>
                      <a:pt x="2" y="0"/>
                    </a:lnTo>
                    <a:lnTo>
                      <a:pt x="0" y="4"/>
                    </a:lnTo>
                    <a:lnTo>
                      <a:pt x="118" y="72"/>
                    </a:lnTo>
                    <a:lnTo>
                      <a:pt x="120" y="68"/>
                    </a:lnTo>
                    <a:close/>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87" name="Freeform 869"/>
              <p:cNvSpPr>
                <a:spLocks/>
              </p:cNvSpPr>
              <p:nvPr/>
            </p:nvSpPr>
            <p:spPr bwMode="auto">
              <a:xfrm>
                <a:off x="4190" y="3719"/>
                <a:ext cx="74" cy="45"/>
              </a:xfrm>
              <a:custGeom>
                <a:avLst/>
                <a:gdLst>
                  <a:gd name="T0" fmla="*/ 74 w 74"/>
                  <a:gd name="T1" fmla="*/ 41 h 45"/>
                  <a:gd name="T2" fmla="*/ 3 w 74"/>
                  <a:gd name="T3" fmla="*/ 0 h 45"/>
                  <a:gd name="T4" fmla="*/ 0 w 74"/>
                  <a:gd name="T5" fmla="*/ 4 h 45"/>
                  <a:gd name="T6" fmla="*/ 72 w 74"/>
                  <a:gd name="T7" fmla="*/ 45 h 45"/>
                  <a:gd name="T8" fmla="*/ 74 w 74"/>
                  <a:gd name="T9" fmla="*/ 41 h 45"/>
                </a:gdLst>
                <a:ahLst/>
                <a:cxnLst>
                  <a:cxn ang="0">
                    <a:pos x="T0" y="T1"/>
                  </a:cxn>
                  <a:cxn ang="0">
                    <a:pos x="T2" y="T3"/>
                  </a:cxn>
                  <a:cxn ang="0">
                    <a:pos x="T4" y="T5"/>
                  </a:cxn>
                  <a:cxn ang="0">
                    <a:pos x="T6" y="T7"/>
                  </a:cxn>
                  <a:cxn ang="0">
                    <a:pos x="T8" y="T9"/>
                  </a:cxn>
                </a:cxnLst>
                <a:rect l="0" t="0" r="r" b="b"/>
                <a:pathLst>
                  <a:path w="74" h="45">
                    <a:moveTo>
                      <a:pt x="74" y="41"/>
                    </a:moveTo>
                    <a:lnTo>
                      <a:pt x="3" y="0"/>
                    </a:lnTo>
                    <a:lnTo>
                      <a:pt x="0" y="4"/>
                    </a:lnTo>
                    <a:lnTo>
                      <a:pt x="72" y="45"/>
                    </a:lnTo>
                    <a:lnTo>
                      <a:pt x="74" y="41"/>
                    </a:lnTo>
                    <a:close/>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88" name="Freeform 870"/>
              <p:cNvSpPr>
                <a:spLocks/>
              </p:cNvSpPr>
              <p:nvPr/>
            </p:nvSpPr>
            <p:spPr bwMode="auto">
              <a:xfrm>
                <a:off x="4204" y="3764"/>
                <a:ext cx="60" cy="37"/>
              </a:xfrm>
              <a:custGeom>
                <a:avLst/>
                <a:gdLst>
                  <a:gd name="T0" fmla="*/ 60 w 60"/>
                  <a:gd name="T1" fmla="*/ 33 h 37"/>
                  <a:gd name="T2" fmla="*/ 2 w 60"/>
                  <a:gd name="T3" fmla="*/ 0 h 37"/>
                  <a:gd name="T4" fmla="*/ 0 w 60"/>
                  <a:gd name="T5" fmla="*/ 3 h 37"/>
                  <a:gd name="T6" fmla="*/ 58 w 60"/>
                  <a:gd name="T7" fmla="*/ 37 h 37"/>
                  <a:gd name="T8" fmla="*/ 60 w 60"/>
                  <a:gd name="T9" fmla="*/ 33 h 37"/>
                </a:gdLst>
                <a:ahLst/>
                <a:cxnLst>
                  <a:cxn ang="0">
                    <a:pos x="T0" y="T1"/>
                  </a:cxn>
                  <a:cxn ang="0">
                    <a:pos x="T2" y="T3"/>
                  </a:cxn>
                  <a:cxn ang="0">
                    <a:pos x="T4" y="T5"/>
                  </a:cxn>
                  <a:cxn ang="0">
                    <a:pos x="T6" y="T7"/>
                  </a:cxn>
                  <a:cxn ang="0">
                    <a:pos x="T8" y="T9"/>
                  </a:cxn>
                </a:cxnLst>
                <a:rect l="0" t="0" r="r" b="b"/>
                <a:pathLst>
                  <a:path w="60" h="37">
                    <a:moveTo>
                      <a:pt x="60" y="33"/>
                    </a:moveTo>
                    <a:lnTo>
                      <a:pt x="2" y="0"/>
                    </a:lnTo>
                    <a:lnTo>
                      <a:pt x="0" y="3"/>
                    </a:lnTo>
                    <a:lnTo>
                      <a:pt x="58" y="37"/>
                    </a:lnTo>
                    <a:lnTo>
                      <a:pt x="60" y="33"/>
                    </a:lnTo>
                    <a:close/>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89" name="Freeform 871"/>
              <p:cNvSpPr>
                <a:spLocks/>
              </p:cNvSpPr>
              <p:nvPr/>
            </p:nvSpPr>
            <p:spPr bwMode="auto">
              <a:xfrm>
                <a:off x="3924" y="3570"/>
                <a:ext cx="150" cy="81"/>
              </a:xfrm>
              <a:custGeom>
                <a:avLst/>
                <a:gdLst>
                  <a:gd name="T0" fmla="*/ 1713 w 1736"/>
                  <a:gd name="T1" fmla="*/ 0 h 939"/>
                  <a:gd name="T2" fmla="*/ 0 w 1736"/>
                  <a:gd name="T3" fmla="*/ 895 h 939"/>
                  <a:gd name="T4" fmla="*/ 23 w 1736"/>
                  <a:gd name="T5" fmla="*/ 939 h 939"/>
                  <a:gd name="T6" fmla="*/ 1736 w 1736"/>
                  <a:gd name="T7" fmla="*/ 44 h 939"/>
                </a:gdLst>
                <a:ahLst/>
                <a:cxnLst>
                  <a:cxn ang="0">
                    <a:pos x="T0" y="T1"/>
                  </a:cxn>
                  <a:cxn ang="0">
                    <a:pos x="T2" y="T3"/>
                  </a:cxn>
                  <a:cxn ang="0">
                    <a:pos x="T4" y="T5"/>
                  </a:cxn>
                  <a:cxn ang="0">
                    <a:pos x="T6" y="T7"/>
                  </a:cxn>
                </a:cxnLst>
                <a:rect l="0" t="0" r="r" b="b"/>
                <a:pathLst>
                  <a:path w="1736" h="939">
                    <a:moveTo>
                      <a:pt x="1713" y="0"/>
                    </a:moveTo>
                    <a:lnTo>
                      <a:pt x="0" y="895"/>
                    </a:lnTo>
                    <a:lnTo>
                      <a:pt x="23" y="939"/>
                    </a:lnTo>
                    <a:lnTo>
                      <a:pt x="1736" y="44"/>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90" name="Rectangle 872"/>
              <p:cNvSpPr>
                <a:spLocks noChangeArrowheads="1"/>
              </p:cNvSpPr>
              <p:nvPr/>
            </p:nvSpPr>
            <p:spPr bwMode="auto">
              <a:xfrm>
                <a:off x="3928" y="3629"/>
                <a:ext cx="4" cy="51"/>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91" name="Freeform 873"/>
              <p:cNvSpPr>
                <a:spLocks/>
              </p:cNvSpPr>
              <p:nvPr/>
            </p:nvSpPr>
            <p:spPr bwMode="auto">
              <a:xfrm>
                <a:off x="3920" y="3602"/>
                <a:ext cx="154" cy="82"/>
              </a:xfrm>
              <a:custGeom>
                <a:avLst/>
                <a:gdLst>
                  <a:gd name="T0" fmla="*/ 1759 w 1782"/>
                  <a:gd name="T1" fmla="*/ 0 h 959"/>
                  <a:gd name="T2" fmla="*/ 0 w 1782"/>
                  <a:gd name="T3" fmla="*/ 914 h 959"/>
                  <a:gd name="T4" fmla="*/ 23 w 1782"/>
                  <a:gd name="T5" fmla="*/ 959 h 959"/>
                  <a:gd name="T6" fmla="*/ 1782 w 1782"/>
                  <a:gd name="T7" fmla="*/ 45 h 959"/>
                </a:gdLst>
                <a:ahLst/>
                <a:cxnLst>
                  <a:cxn ang="0">
                    <a:pos x="T0" y="T1"/>
                  </a:cxn>
                  <a:cxn ang="0">
                    <a:pos x="T2" y="T3"/>
                  </a:cxn>
                  <a:cxn ang="0">
                    <a:pos x="T4" y="T5"/>
                  </a:cxn>
                  <a:cxn ang="0">
                    <a:pos x="T6" y="T7"/>
                  </a:cxn>
                </a:cxnLst>
                <a:rect l="0" t="0" r="r" b="b"/>
                <a:pathLst>
                  <a:path w="1782" h="959">
                    <a:moveTo>
                      <a:pt x="1759" y="0"/>
                    </a:moveTo>
                    <a:lnTo>
                      <a:pt x="0" y="914"/>
                    </a:lnTo>
                    <a:lnTo>
                      <a:pt x="23" y="959"/>
                    </a:lnTo>
                    <a:lnTo>
                      <a:pt x="1782" y="45"/>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92" name="Rectangle 874"/>
              <p:cNvSpPr>
                <a:spLocks noChangeArrowheads="1"/>
              </p:cNvSpPr>
              <p:nvPr/>
            </p:nvSpPr>
            <p:spPr bwMode="auto">
              <a:xfrm>
                <a:off x="3928" y="3674"/>
                <a:ext cx="4" cy="44"/>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93" name="Freeform 875"/>
              <p:cNvSpPr>
                <a:spLocks/>
              </p:cNvSpPr>
              <p:nvPr/>
            </p:nvSpPr>
            <p:spPr bwMode="auto">
              <a:xfrm>
                <a:off x="3920" y="3647"/>
                <a:ext cx="154" cy="76"/>
              </a:xfrm>
              <a:custGeom>
                <a:avLst/>
                <a:gdLst>
                  <a:gd name="T0" fmla="*/ 1759 w 1780"/>
                  <a:gd name="T1" fmla="*/ 0 h 884"/>
                  <a:gd name="T2" fmla="*/ 0 w 1780"/>
                  <a:gd name="T3" fmla="*/ 839 h 884"/>
                  <a:gd name="T4" fmla="*/ 22 w 1780"/>
                  <a:gd name="T5" fmla="*/ 884 h 884"/>
                  <a:gd name="T6" fmla="*/ 1780 w 1780"/>
                  <a:gd name="T7" fmla="*/ 45 h 884"/>
                </a:gdLst>
                <a:ahLst/>
                <a:cxnLst>
                  <a:cxn ang="0">
                    <a:pos x="T0" y="T1"/>
                  </a:cxn>
                  <a:cxn ang="0">
                    <a:pos x="T2" y="T3"/>
                  </a:cxn>
                  <a:cxn ang="0">
                    <a:pos x="T4" y="T5"/>
                  </a:cxn>
                  <a:cxn ang="0">
                    <a:pos x="T6" y="T7"/>
                  </a:cxn>
                </a:cxnLst>
                <a:rect l="0" t="0" r="r" b="b"/>
                <a:pathLst>
                  <a:path w="1780" h="884">
                    <a:moveTo>
                      <a:pt x="1759" y="0"/>
                    </a:moveTo>
                    <a:lnTo>
                      <a:pt x="0" y="839"/>
                    </a:lnTo>
                    <a:lnTo>
                      <a:pt x="22" y="884"/>
                    </a:lnTo>
                    <a:lnTo>
                      <a:pt x="1780" y="45"/>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94" name="Freeform 876"/>
              <p:cNvSpPr>
                <a:spLocks/>
              </p:cNvSpPr>
              <p:nvPr/>
            </p:nvSpPr>
            <p:spPr bwMode="auto">
              <a:xfrm>
                <a:off x="3920" y="3690"/>
                <a:ext cx="154" cy="76"/>
              </a:xfrm>
              <a:custGeom>
                <a:avLst/>
                <a:gdLst>
                  <a:gd name="T0" fmla="*/ 1759 w 1780"/>
                  <a:gd name="T1" fmla="*/ 0 h 884"/>
                  <a:gd name="T2" fmla="*/ 0 w 1780"/>
                  <a:gd name="T3" fmla="*/ 839 h 884"/>
                  <a:gd name="T4" fmla="*/ 22 w 1780"/>
                  <a:gd name="T5" fmla="*/ 884 h 884"/>
                  <a:gd name="T6" fmla="*/ 1780 w 1780"/>
                  <a:gd name="T7" fmla="*/ 45 h 884"/>
                </a:gdLst>
                <a:ahLst/>
                <a:cxnLst>
                  <a:cxn ang="0">
                    <a:pos x="T0" y="T1"/>
                  </a:cxn>
                  <a:cxn ang="0">
                    <a:pos x="T2" y="T3"/>
                  </a:cxn>
                  <a:cxn ang="0">
                    <a:pos x="T4" y="T5"/>
                  </a:cxn>
                  <a:cxn ang="0">
                    <a:pos x="T6" y="T7"/>
                  </a:cxn>
                </a:cxnLst>
                <a:rect l="0" t="0" r="r" b="b"/>
                <a:pathLst>
                  <a:path w="1780" h="884">
                    <a:moveTo>
                      <a:pt x="1759" y="0"/>
                    </a:moveTo>
                    <a:lnTo>
                      <a:pt x="0" y="839"/>
                    </a:lnTo>
                    <a:lnTo>
                      <a:pt x="22" y="884"/>
                    </a:lnTo>
                    <a:lnTo>
                      <a:pt x="1780" y="45"/>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95" name="Rectangle 877"/>
              <p:cNvSpPr>
                <a:spLocks noChangeArrowheads="1"/>
              </p:cNvSpPr>
              <p:nvPr/>
            </p:nvSpPr>
            <p:spPr bwMode="auto">
              <a:xfrm>
                <a:off x="3928" y="3720"/>
                <a:ext cx="4" cy="86"/>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96" name="Freeform 878"/>
              <p:cNvSpPr>
                <a:spLocks/>
              </p:cNvSpPr>
              <p:nvPr/>
            </p:nvSpPr>
            <p:spPr bwMode="auto">
              <a:xfrm>
                <a:off x="3872" y="3738"/>
                <a:ext cx="202" cy="94"/>
              </a:xfrm>
              <a:custGeom>
                <a:avLst/>
                <a:gdLst>
                  <a:gd name="T0" fmla="*/ 200 w 202"/>
                  <a:gd name="T1" fmla="*/ 0 h 94"/>
                  <a:gd name="T2" fmla="*/ 0 w 202"/>
                  <a:gd name="T3" fmla="*/ 90 h 94"/>
                  <a:gd name="T4" fmla="*/ 1 w 202"/>
                  <a:gd name="T5" fmla="*/ 94 h 94"/>
                  <a:gd name="T6" fmla="*/ 202 w 202"/>
                  <a:gd name="T7" fmla="*/ 4 h 94"/>
                  <a:gd name="T8" fmla="*/ 200 w 202"/>
                  <a:gd name="T9" fmla="*/ 0 h 94"/>
                </a:gdLst>
                <a:ahLst/>
                <a:cxnLst>
                  <a:cxn ang="0">
                    <a:pos x="T0" y="T1"/>
                  </a:cxn>
                  <a:cxn ang="0">
                    <a:pos x="T2" y="T3"/>
                  </a:cxn>
                  <a:cxn ang="0">
                    <a:pos x="T4" y="T5"/>
                  </a:cxn>
                  <a:cxn ang="0">
                    <a:pos x="T6" y="T7"/>
                  </a:cxn>
                  <a:cxn ang="0">
                    <a:pos x="T8" y="T9"/>
                  </a:cxn>
                </a:cxnLst>
                <a:rect l="0" t="0" r="r" b="b"/>
                <a:pathLst>
                  <a:path w="202" h="94">
                    <a:moveTo>
                      <a:pt x="200" y="0"/>
                    </a:moveTo>
                    <a:lnTo>
                      <a:pt x="0" y="90"/>
                    </a:lnTo>
                    <a:lnTo>
                      <a:pt x="1" y="94"/>
                    </a:lnTo>
                    <a:lnTo>
                      <a:pt x="202" y="4"/>
                    </a:lnTo>
                    <a:lnTo>
                      <a:pt x="200" y="0"/>
                    </a:lnTo>
                    <a:close/>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97" name="Rectangle 879"/>
              <p:cNvSpPr>
                <a:spLocks noChangeArrowheads="1"/>
              </p:cNvSpPr>
              <p:nvPr/>
            </p:nvSpPr>
            <p:spPr bwMode="auto">
              <a:xfrm>
                <a:off x="3870" y="3806"/>
                <a:ext cx="5" cy="429"/>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98" name="Rectangle 880"/>
              <p:cNvSpPr>
                <a:spLocks noChangeArrowheads="1"/>
              </p:cNvSpPr>
              <p:nvPr/>
            </p:nvSpPr>
            <p:spPr bwMode="auto">
              <a:xfrm>
                <a:off x="3882" y="3785"/>
                <a:ext cx="4" cy="450"/>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99" name="Freeform 881"/>
              <p:cNvSpPr>
                <a:spLocks/>
              </p:cNvSpPr>
              <p:nvPr/>
            </p:nvSpPr>
            <p:spPr bwMode="auto">
              <a:xfrm>
                <a:off x="3943" y="3555"/>
                <a:ext cx="124" cy="69"/>
              </a:xfrm>
              <a:custGeom>
                <a:avLst/>
                <a:gdLst>
                  <a:gd name="T0" fmla="*/ 1420 w 1444"/>
                  <a:gd name="T1" fmla="*/ 0 h 798"/>
                  <a:gd name="T2" fmla="*/ 0 w 1444"/>
                  <a:gd name="T3" fmla="*/ 754 h 798"/>
                  <a:gd name="T4" fmla="*/ 23 w 1444"/>
                  <a:gd name="T5" fmla="*/ 798 h 798"/>
                  <a:gd name="T6" fmla="*/ 1444 w 1444"/>
                  <a:gd name="T7" fmla="*/ 44 h 798"/>
                </a:gdLst>
                <a:ahLst/>
                <a:cxnLst>
                  <a:cxn ang="0">
                    <a:pos x="T0" y="T1"/>
                  </a:cxn>
                  <a:cxn ang="0">
                    <a:pos x="T2" y="T3"/>
                  </a:cxn>
                  <a:cxn ang="0">
                    <a:pos x="T4" y="T5"/>
                  </a:cxn>
                  <a:cxn ang="0">
                    <a:pos x="T6" y="T7"/>
                  </a:cxn>
                </a:cxnLst>
                <a:rect l="0" t="0" r="r" b="b"/>
                <a:pathLst>
                  <a:path w="1444" h="798">
                    <a:moveTo>
                      <a:pt x="1420" y="0"/>
                    </a:moveTo>
                    <a:lnTo>
                      <a:pt x="0" y="754"/>
                    </a:lnTo>
                    <a:lnTo>
                      <a:pt x="23" y="798"/>
                    </a:lnTo>
                    <a:lnTo>
                      <a:pt x="1444" y="44"/>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00" name="Rectangle 882"/>
              <p:cNvSpPr>
                <a:spLocks noChangeArrowheads="1"/>
              </p:cNvSpPr>
              <p:nvPr/>
            </p:nvSpPr>
            <p:spPr bwMode="auto">
              <a:xfrm>
                <a:off x="3923" y="3629"/>
                <a:ext cx="5" cy="77"/>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01" name="Freeform 883"/>
              <p:cNvSpPr>
                <a:spLocks/>
              </p:cNvSpPr>
              <p:nvPr/>
            </p:nvSpPr>
            <p:spPr bwMode="auto">
              <a:xfrm>
                <a:off x="3864" y="3797"/>
                <a:ext cx="38" cy="20"/>
              </a:xfrm>
              <a:custGeom>
                <a:avLst/>
                <a:gdLst>
                  <a:gd name="T0" fmla="*/ 420 w 440"/>
                  <a:gd name="T1" fmla="*/ 0 h 236"/>
                  <a:gd name="T2" fmla="*/ 0 w 440"/>
                  <a:gd name="T3" fmla="*/ 191 h 236"/>
                  <a:gd name="T4" fmla="*/ 20 w 440"/>
                  <a:gd name="T5" fmla="*/ 236 h 236"/>
                  <a:gd name="T6" fmla="*/ 440 w 440"/>
                  <a:gd name="T7" fmla="*/ 46 h 236"/>
                </a:gdLst>
                <a:ahLst/>
                <a:cxnLst>
                  <a:cxn ang="0">
                    <a:pos x="T0" y="T1"/>
                  </a:cxn>
                  <a:cxn ang="0">
                    <a:pos x="T2" y="T3"/>
                  </a:cxn>
                  <a:cxn ang="0">
                    <a:pos x="T4" y="T5"/>
                  </a:cxn>
                  <a:cxn ang="0">
                    <a:pos x="T6" y="T7"/>
                  </a:cxn>
                </a:cxnLst>
                <a:rect l="0" t="0" r="r" b="b"/>
                <a:pathLst>
                  <a:path w="440" h="236">
                    <a:moveTo>
                      <a:pt x="420" y="0"/>
                    </a:moveTo>
                    <a:lnTo>
                      <a:pt x="0" y="191"/>
                    </a:lnTo>
                    <a:lnTo>
                      <a:pt x="20" y="236"/>
                    </a:lnTo>
                    <a:lnTo>
                      <a:pt x="440" y="46"/>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02" name="Freeform 884"/>
              <p:cNvSpPr>
                <a:spLocks/>
              </p:cNvSpPr>
              <p:nvPr/>
            </p:nvSpPr>
            <p:spPr bwMode="auto">
              <a:xfrm>
                <a:off x="3996" y="3730"/>
                <a:ext cx="78" cy="40"/>
              </a:xfrm>
              <a:custGeom>
                <a:avLst/>
                <a:gdLst>
                  <a:gd name="T0" fmla="*/ 76 w 78"/>
                  <a:gd name="T1" fmla="*/ 0 h 40"/>
                  <a:gd name="T2" fmla="*/ 0 w 78"/>
                  <a:gd name="T3" fmla="*/ 36 h 40"/>
                  <a:gd name="T4" fmla="*/ 2 w 78"/>
                  <a:gd name="T5" fmla="*/ 40 h 40"/>
                  <a:gd name="T6" fmla="*/ 78 w 78"/>
                  <a:gd name="T7" fmla="*/ 4 h 40"/>
                  <a:gd name="T8" fmla="*/ 76 w 78"/>
                  <a:gd name="T9" fmla="*/ 0 h 40"/>
                </a:gdLst>
                <a:ahLst/>
                <a:cxnLst>
                  <a:cxn ang="0">
                    <a:pos x="T0" y="T1"/>
                  </a:cxn>
                  <a:cxn ang="0">
                    <a:pos x="T2" y="T3"/>
                  </a:cxn>
                  <a:cxn ang="0">
                    <a:pos x="T4" y="T5"/>
                  </a:cxn>
                  <a:cxn ang="0">
                    <a:pos x="T6" y="T7"/>
                  </a:cxn>
                  <a:cxn ang="0">
                    <a:pos x="T8" y="T9"/>
                  </a:cxn>
                </a:cxnLst>
                <a:rect l="0" t="0" r="r" b="b"/>
                <a:pathLst>
                  <a:path w="78" h="40">
                    <a:moveTo>
                      <a:pt x="76" y="0"/>
                    </a:moveTo>
                    <a:lnTo>
                      <a:pt x="0" y="36"/>
                    </a:lnTo>
                    <a:lnTo>
                      <a:pt x="2" y="40"/>
                    </a:lnTo>
                    <a:lnTo>
                      <a:pt x="78" y="4"/>
                    </a:lnTo>
                    <a:lnTo>
                      <a:pt x="76" y="0"/>
                    </a:lnTo>
                    <a:close/>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03" name="Rectangle 885"/>
              <p:cNvSpPr>
                <a:spLocks noChangeArrowheads="1"/>
              </p:cNvSpPr>
              <p:nvPr/>
            </p:nvSpPr>
            <p:spPr bwMode="auto">
              <a:xfrm>
                <a:off x="4127" y="3632"/>
                <a:ext cx="4" cy="558"/>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04" name="Rectangle 886"/>
              <p:cNvSpPr>
                <a:spLocks noChangeArrowheads="1"/>
              </p:cNvSpPr>
              <p:nvPr/>
            </p:nvSpPr>
            <p:spPr bwMode="auto">
              <a:xfrm>
                <a:off x="3919" y="3808"/>
                <a:ext cx="5" cy="383"/>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05" name="Rectangle 887"/>
              <p:cNvSpPr>
                <a:spLocks noChangeArrowheads="1"/>
              </p:cNvSpPr>
              <p:nvPr/>
            </p:nvSpPr>
            <p:spPr bwMode="auto">
              <a:xfrm>
                <a:off x="3995" y="3768"/>
                <a:ext cx="4" cy="467"/>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06" name="Freeform 888"/>
              <p:cNvSpPr>
                <a:spLocks/>
              </p:cNvSpPr>
              <p:nvPr/>
            </p:nvSpPr>
            <p:spPr bwMode="auto">
              <a:xfrm>
                <a:off x="3864" y="3783"/>
                <a:ext cx="194" cy="87"/>
              </a:xfrm>
              <a:custGeom>
                <a:avLst/>
                <a:gdLst>
                  <a:gd name="T0" fmla="*/ 2 w 194"/>
                  <a:gd name="T1" fmla="*/ 87 h 87"/>
                  <a:gd name="T2" fmla="*/ 194 w 194"/>
                  <a:gd name="T3" fmla="*/ 4 h 87"/>
                  <a:gd name="T4" fmla="*/ 192 w 194"/>
                  <a:gd name="T5" fmla="*/ 0 h 87"/>
                  <a:gd name="T6" fmla="*/ 0 w 194"/>
                  <a:gd name="T7" fmla="*/ 83 h 87"/>
                  <a:gd name="T8" fmla="*/ 2 w 194"/>
                  <a:gd name="T9" fmla="*/ 87 h 87"/>
                </a:gdLst>
                <a:ahLst/>
                <a:cxnLst>
                  <a:cxn ang="0">
                    <a:pos x="T0" y="T1"/>
                  </a:cxn>
                  <a:cxn ang="0">
                    <a:pos x="T2" y="T3"/>
                  </a:cxn>
                  <a:cxn ang="0">
                    <a:pos x="T4" y="T5"/>
                  </a:cxn>
                  <a:cxn ang="0">
                    <a:pos x="T6" y="T7"/>
                  </a:cxn>
                  <a:cxn ang="0">
                    <a:pos x="T8" y="T9"/>
                  </a:cxn>
                </a:cxnLst>
                <a:rect l="0" t="0" r="r" b="b"/>
                <a:pathLst>
                  <a:path w="194" h="87">
                    <a:moveTo>
                      <a:pt x="2" y="87"/>
                    </a:moveTo>
                    <a:lnTo>
                      <a:pt x="194" y="4"/>
                    </a:lnTo>
                    <a:lnTo>
                      <a:pt x="192" y="0"/>
                    </a:lnTo>
                    <a:lnTo>
                      <a:pt x="0" y="83"/>
                    </a:lnTo>
                    <a:lnTo>
                      <a:pt x="2" y="87"/>
                    </a:lnTo>
                    <a:close/>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07" name="Freeform 889"/>
              <p:cNvSpPr>
                <a:spLocks/>
              </p:cNvSpPr>
              <p:nvPr/>
            </p:nvSpPr>
            <p:spPr bwMode="auto">
              <a:xfrm>
                <a:off x="3864" y="3828"/>
                <a:ext cx="168" cy="73"/>
              </a:xfrm>
              <a:custGeom>
                <a:avLst/>
                <a:gdLst>
                  <a:gd name="T0" fmla="*/ 2 w 168"/>
                  <a:gd name="T1" fmla="*/ 73 h 73"/>
                  <a:gd name="T2" fmla="*/ 168 w 168"/>
                  <a:gd name="T3" fmla="*/ 4 h 73"/>
                  <a:gd name="T4" fmla="*/ 166 w 168"/>
                  <a:gd name="T5" fmla="*/ 0 h 73"/>
                  <a:gd name="T6" fmla="*/ 0 w 168"/>
                  <a:gd name="T7" fmla="*/ 69 h 73"/>
                  <a:gd name="T8" fmla="*/ 2 w 168"/>
                  <a:gd name="T9" fmla="*/ 73 h 73"/>
                </a:gdLst>
                <a:ahLst/>
                <a:cxnLst>
                  <a:cxn ang="0">
                    <a:pos x="T0" y="T1"/>
                  </a:cxn>
                  <a:cxn ang="0">
                    <a:pos x="T2" y="T3"/>
                  </a:cxn>
                  <a:cxn ang="0">
                    <a:pos x="T4" y="T5"/>
                  </a:cxn>
                  <a:cxn ang="0">
                    <a:pos x="T6" y="T7"/>
                  </a:cxn>
                  <a:cxn ang="0">
                    <a:pos x="T8" y="T9"/>
                  </a:cxn>
                </a:cxnLst>
                <a:rect l="0" t="0" r="r" b="b"/>
                <a:pathLst>
                  <a:path w="168" h="73">
                    <a:moveTo>
                      <a:pt x="2" y="73"/>
                    </a:moveTo>
                    <a:lnTo>
                      <a:pt x="168" y="4"/>
                    </a:lnTo>
                    <a:lnTo>
                      <a:pt x="166" y="0"/>
                    </a:lnTo>
                    <a:lnTo>
                      <a:pt x="0" y="69"/>
                    </a:lnTo>
                    <a:lnTo>
                      <a:pt x="2" y="73"/>
                    </a:lnTo>
                    <a:close/>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08" name="Freeform 890"/>
              <p:cNvSpPr>
                <a:spLocks/>
              </p:cNvSpPr>
              <p:nvPr/>
            </p:nvSpPr>
            <p:spPr bwMode="auto">
              <a:xfrm>
                <a:off x="3864" y="3866"/>
                <a:ext cx="154" cy="68"/>
              </a:xfrm>
              <a:custGeom>
                <a:avLst/>
                <a:gdLst>
                  <a:gd name="T0" fmla="*/ 2 w 154"/>
                  <a:gd name="T1" fmla="*/ 68 h 68"/>
                  <a:gd name="T2" fmla="*/ 154 w 154"/>
                  <a:gd name="T3" fmla="*/ 4 h 68"/>
                  <a:gd name="T4" fmla="*/ 152 w 154"/>
                  <a:gd name="T5" fmla="*/ 0 h 68"/>
                  <a:gd name="T6" fmla="*/ 0 w 154"/>
                  <a:gd name="T7" fmla="*/ 64 h 68"/>
                  <a:gd name="T8" fmla="*/ 2 w 154"/>
                  <a:gd name="T9" fmla="*/ 68 h 68"/>
                </a:gdLst>
                <a:ahLst/>
                <a:cxnLst>
                  <a:cxn ang="0">
                    <a:pos x="T0" y="T1"/>
                  </a:cxn>
                  <a:cxn ang="0">
                    <a:pos x="T2" y="T3"/>
                  </a:cxn>
                  <a:cxn ang="0">
                    <a:pos x="T4" y="T5"/>
                  </a:cxn>
                  <a:cxn ang="0">
                    <a:pos x="T6" y="T7"/>
                  </a:cxn>
                  <a:cxn ang="0">
                    <a:pos x="T8" y="T9"/>
                  </a:cxn>
                </a:cxnLst>
                <a:rect l="0" t="0" r="r" b="b"/>
                <a:pathLst>
                  <a:path w="154" h="68">
                    <a:moveTo>
                      <a:pt x="2" y="68"/>
                    </a:moveTo>
                    <a:lnTo>
                      <a:pt x="154" y="4"/>
                    </a:lnTo>
                    <a:lnTo>
                      <a:pt x="152" y="0"/>
                    </a:lnTo>
                    <a:lnTo>
                      <a:pt x="0" y="64"/>
                    </a:lnTo>
                    <a:lnTo>
                      <a:pt x="2" y="68"/>
                    </a:lnTo>
                    <a:close/>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09" name="Freeform 891"/>
              <p:cNvSpPr>
                <a:spLocks/>
              </p:cNvSpPr>
              <p:nvPr/>
            </p:nvSpPr>
            <p:spPr bwMode="auto">
              <a:xfrm>
                <a:off x="3864" y="3834"/>
                <a:ext cx="134" cy="76"/>
              </a:xfrm>
              <a:custGeom>
                <a:avLst/>
                <a:gdLst>
                  <a:gd name="T0" fmla="*/ 0 w 1556"/>
                  <a:gd name="T1" fmla="*/ 44 h 886"/>
                  <a:gd name="T2" fmla="*/ 1532 w 1556"/>
                  <a:gd name="T3" fmla="*/ 886 h 886"/>
                  <a:gd name="T4" fmla="*/ 1556 w 1556"/>
                  <a:gd name="T5" fmla="*/ 843 h 886"/>
                  <a:gd name="T6" fmla="*/ 24 w 1556"/>
                  <a:gd name="T7" fmla="*/ 0 h 886"/>
                </a:gdLst>
                <a:ahLst/>
                <a:cxnLst>
                  <a:cxn ang="0">
                    <a:pos x="T0" y="T1"/>
                  </a:cxn>
                  <a:cxn ang="0">
                    <a:pos x="T2" y="T3"/>
                  </a:cxn>
                  <a:cxn ang="0">
                    <a:pos x="T4" y="T5"/>
                  </a:cxn>
                  <a:cxn ang="0">
                    <a:pos x="T6" y="T7"/>
                  </a:cxn>
                </a:cxnLst>
                <a:rect l="0" t="0" r="r" b="b"/>
                <a:pathLst>
                  <a:path w="1556" h="886">
                    <a:moveTo>
                      <a:pt x="0" y="44"/>
                    </a:moveTo>
                    <a:lnTo>
                      <a:pt x="1532" y="886"/>
                    </a:lnTo>
                    <a:lnTo>
                      <a:pt x="1556" y="843"/>
                    </a:lnTo>
                    <a:lnTo>
                      <a:pt x="24" y="0"/>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10" name="Rectangle 892"/>
              <p:cNvSpPr>
                <a:spLocks noChangeArrowheads="1"/>
              </p:cNvSpPr>
              <p:nvPr/>
            </p:nvSpPr>
            <p:spPr bwMode="auto">
              <a:xfrm>
                <a:off x="4029" y="3626"/>
                <a:ext cx="4" cy="42"/>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11" name="Rectangle 893"/>
              <p:cNvSpPr>
                <a:spLocks noChangeArrowheads="1"/>
              </p:cNvSpPr>
              <p:nvPr/>
            </p:nvSpPr>
            <p:spPr bwMode="auto">
              <a:xfrm>
                <a:off x="3971" y="3656"/>
                <a:ext cx="4" cy="40"/>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12" name="Freeform 894"/>
              <p:cNvSpPr>
                <a:spLocks/>
              </p:cNvSpPr>
              <p:nvPr/>
            </p:nvSpPr>
            <p:spPr bwMode="auto">
              <a:xfrm>
                <a:off x="3937" y="3612"/>
                <a:ext cx="137" cy="72"/>
              </a:xfrm>
              <a:custGeom>
                <a:avLst/>
                <a:gdLst>
                  <a:gd name="T0" fmla="*/ 1564 w 1587"/>
                  <a:gd name="T1" fmla="*/ 0 h 839"/>
                  <a:gd name="T2" fmla="*/ 0 w 1587"/>
                  <a:gd name="T3" fmla="*/ 794 h 839"/>
                  <a:gd name="T4" fmla="*/ 22 w 1587"/>
                  <a:gd name="T5" fmla="*/ 839 h 839"/>
                  <a:gd name="T6" fmla="*/ 1587 w 1587"/>
                  <a:gd name="T7" fmla="*/ 45 h 839"/>
                </a:gdLst>
                <a:ahLst/>
                <a:cxnLst>
                  <a:cxn ang="0">
                    <a:pos x="T0" y="T1"/>
                  </a:cxn>
                  <a:cxn ang="0">
                    <a:pos x="T2" y="T3"/>
                  </a:cxn>
                  <a:cxn ang="0">
                    <a:pos x="T4" y="T5"/>
                  </a:cxn>
                  <a:cxn ang="0">
                    <a:pos x="T6" y="T7"/>
                  </a:cxn>
                </a:cxnLst>
                <a:rect l="0" t="0" r="r" b="b"/>
                <a:pathLst>
                  <a:path w="1587" h="839">
                    <a:moveTo>
                      <a:pt x="1564" y="0"/>
                    </a:moveTo>
                    <a:lnTo>
                      <a:pt x="0" y="794"/>
                    </a:lnTo>
                    <a:lnTo>
                      <a:pt x="22" y="839"/>
                    </a:lnTo>
                    <a:lnTo>
                      <a:pt x="1587" y="45"/>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13" name="Rectangle 895"/>
              <p:cNvSpPr>
                <a:spLocks noChangeArrowheads="1"/>
              </p:cNvSpPr>
              <p:nvPr/>
            </p:nvSpPr>
            <p:spPr bwMode="auto">
              <a:xfrm>
                <a:off x="4039" y="3620"/>
                <a:ext cx="4" cy="35"/>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14" name="Freeform 896"/>
              <p:cNvSpPr>
                <a:spLocks/>
              </p:cNvSpPr>
              <p:nvPr/>
            </p:nvSpPr>
            <p:spPr bwMode="auto">
              <a:xfrm>
                <a:off x="4040" y="3637"/>
                <a:ext cx="34" cy="20"/>
              </a:xfrm>
              <a:custGeom>
                <a:avLst/>
                <a:gdLst>
                  <a:gd name="T0" fmla="*/ 372 w 395"/>
                  <a:gd name="T1" fmla="*/ 0 h 234"/>
                  <a:gd name="T2" fmla="*/ 0 w 395"/>
                  <a:gd name="T3" fmla="*/ 190 h 234"/>
                  <a:gd name="T4" fmla="*/ 23 w 395"/>
                  <a:gd name="T5" fmla="*/ 234 h 234"/>
                  <a:gd name="T6" fmla="*/ 395 w 395"/>
                  <a:gd name="T7" fmla="*/ 45 h 234"/>
                </a:gdLst>
                <a:ahLst/>
                <a:cxnLst>
                  <a:cxn ang="0">
                    <a:pos x="T0" y="T1"/>
                  </a:cxn>
                  <a:cxn ang="0">
                    <a:pos x="T2" y="T3"/>
                  </a:cxn>
                  <a:cxn ang="0">
                    <a:pos x="T4" y="T5"/>
                  </a:cxn>
                  <a:cxn ang="0">
                    <a:pos x="T6" y="T7"/>
                  </a:cxn>
                </a:cxnLst>
                <a:rect l="0" t="0" r="r" b="b"/>
                <a:pathLst>
                  <a:path w="395" h="234">
                    <a:moveTo>
                      <a:pt x="372" y="0"/>
                    </a:moveTo>
                    <a:lnTo>
                      <a:pt x="0" y="190"/>
                    </a:lnTo>
                    <a:lnTo>
                      <a:pt x="23" y="234"/>
                    </a:lnTo>
                    <a:lnTo>
                      <a:pt x="395" y="45"/>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15" name="Rectangle 897"/>
              <p:cNvSpPr>
                <a:spLocks noChangeArrowheads="1"/>
              </p:cNvSpPr>
              <p:nvPr/>
            </p:nvSpPr>
            <p:spPr bwMode="auto">
              <a:xfrm>
                <a:off x="3978" y="3650"/>
                <a:ext cx="4" cy="32"/>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16" name="Freeform 898"/>
              <p:cNvSpPr>
                <a:spLocks/>
              </p:cNvSpPr>
              <p:nvPr/>
            </p:nvSpPr>
            <p:spPr bwMode="auto">
              <a:xfrm>
                <a:off x="3966" y="3657"/>
                <a:ext cx="63" cy="35"/>
              </a:xfrm>
              <a:custGeom>
                <a:avLst/>
                <a:gdLst>
                  <a:gd name="T0" fmla="*/ 701 w 724"/>
                  <a:gd name="T1" fmla="*/ 0 h 408"/>
                  <a:gd name="T2" fmla="*/ 0 w 724"/>
                  <a:gd name="T3" fmla="*/ 363 h 408"/>
                  <a:gd name="T4" fmla="*/ 23 w 724"/>
                  <a:gd name="T5" fmla="*/ 408 h 408"/>
                  <a:gd name="T6" fmla="*/ 724 w 724"/>
                  <a:gd name="T7" fmla="*/ 45 h 408"/>
                </a:gdLst>
                <a:ahLst/>
                <a:cxnLst>
                  <a:cxn ang="0">
                    <a:pos x="T0" y="T1"/>
                  </a:cxn>
                  <a:cxn ang="0">
                    <a:pos x="T2" y="T3"/>
                  </a:cxn>
                  <a:cxn ang="0">
                    <a:pos x="T4" y="T5"/>
                  </a:cxn>
                  <a:cxn ang="0">
                    <a:pos x="T6" y="T7"/>
                  </a:cxn>
                </a:cxnLst>
                <a:rect l="0" t="0" r="r" b="b"/>
                <a:pathLst>
                  <a:path w="724" h="408">
                    <a:moveTo>
                      <a:pt x="701" y="0"/>
                    </a:moveTo>
                    <a:lnTo>
                      <a:pt x="0" y="363"/>
                    </a:lnTo>
                    <a:lnTo>
                      <a:pt x="23" y="408"/>
                    </a:lnTo>
                    <a:lnTo>
                      <a:pt x="724" y="45"/>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17" name="Rectangle 899"/>
              <p:cNvSpPr>
                <a:spLocks noChangeArrowheads="1"/>
              </p:cNvSpPr>
              <p:nvPr/>
            </p:nvSpPr>
            <p:spPr bwMode="auto">
              <a:xfrm>
                <a:off x="4029" y="3670"/>
                <a:ext cx="4" cy="42"/>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18" name="Rectangle 900"/>
              <p:cNvSpPr>
                <a:spLocks noChangeArrowheads="1"/>
              </p:cNvSpPr>
              <p:nvPr/>
            </p:nvSpPr>
            <p:spPr bwMode="auto">
              <a:xfrm>
                <a:off x="3971" y="3700"/>
                <a:ext cx="4" cy="40"/>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19" name="Freeform 901"/>
              <p:cNvSpPr>
                <a:spLocks/>
              </p:cNvSpPr>
              <p:nvPr/>
            </p:nvSpPr>
            <p:spPr bwMode="auto">
              <a:xfrm>
                <a:off x="3937" y="3656"/>
                <a:ext cx="137" cy="72"/>
              </a:xfrm>
              <a:custGeom>
                <a:avLst/>
                <a:gdLst>
                  <a:gd name="T0" fmla="*/ 1564 w 1587"/>
                  <a:gd name="T1" fmla="*/ 0 h 838"/>
                  <a:gd name="T2" fmla="*/ 0 w 1587"/>
                  <a:gd name="T3" fmla="*/ 794 h 838"/>
                  <a:gd name="T4" fmla="*/ 22 w 1587"/>
                  <a:gd name="T5" fmla="*/ 838 h 838"/>
                  <a:gd name="T6" fmla="*/ 1587 w 1587"/>
                  <a:gd name="T7" fmla="*/ 45 h 838"/>
                </a:gdLst>
                <a:ahLst/>
                <a:cxnLst>
                  <a:cxn ang="0">
                    <a:pos x="T0" y="T1"/>
                  </a:cxn>
                  <a:cxn ang="0">
                    <a:pos x="T2" y="T3"/>
                  </a:cxn>
                  <a:cxn ang="0">
                    <a:pos x="T4" y="T5"/>
                  </a:cxn>
                  <a:cxn ang="0">
                    <a:pos x="T6" y="T7"/>
                  </a:cxn>
                </a:cxnLst>
                <a:rect l="0" t="0" r="r" b="b"/>
                <a:pathLst>
                  <a:path w="1587" h="838">
                    <a:moveTo>
                      <a:pt x="1564" y="0"/>
                    </a:moveTo>
                    <a:lnTo>
                      <a:pt x="0" y="794"/>
                    </a:lnTo>
                    <a:lnTo>
                      <a:pt x="22" y="838"/>
                    </a:lnTo>
                    <a:lnTo>
                      <a:pt x="1587" y="45"/>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20" name="Rectangle 902"/>
              <p:cNvSpPr>
                <a:spLocks noChangeArrowheads="1"/>
              </p:cNvSpPr>
              <p:nvPr/>
            </p:nvSpPr>
            <p:spPr bwMode="auto">
              <a:xfrm>
                <a:off x="4039" y="3664"/>
                <a:ext cx="4" cy="35"/>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21" name="Freeform 903"/>
              <p:cNvSpPr>
                <a:spLocks/>
              </p:cNvSpPr>
              <p:nvPr/>
            </p:nvSpPr>
            <p:spPr bwMode="auto">
              <a:xfrm>
                <a:off x="4040" y="3680"/>
                <a:ext cx="34" cy="21"/>
              </a:xfrm>
              <a:custGeom>
                <a:avLst/>
                <a:gdLst>
                  <a:gd name="T0" fmla="*/ 372 w 395"/>
                  <a:gd name="T1" fmla="*/ 0 h 234"/>
                  <a:gd name="T2" fmla="*/ 0 w 395"/>
                  <a:gd name="T3" fmla="*/ 190 h 234"/>
                  <a:gd name="T4" fmla="*/ 23 w 395"/>
                  <a:gd name="T5" fmla="*/ 234 h 234"/>
                  <a:gd name="T6" fmla="*/ 395 w 395"/>
                  <a:gd name="T7" fmla="*/ 45 h 234"/>
                </a:gdLst>
                <a:ahLst/>
                <a:cxnLst>
                  <a:cxn ang="0">
                    <a:pos x="T0" y="T1"/>
                  </a:cxn>
                  <a:cxn ang="0">
                    <a:pos x="T2" y="T3"/>
                  </a:cxn>
                  <a:cxn ang="0">
                    <a:pos x="T4" y="T5"/>
                  </a:cxn>
                  <a:cxn ang="0">
                    <a:pos x="T6" y="T7"/>
                  </a:cxn>
                </a:cxnLst>
                <a:rect l="0" t="0" r="r" b="b"/>
                <a:pathLst>
                  <a:path w="395" h="234">
                    <a:moveTo>
                      <a:pt x="372" y="0"/>
                    </a:moveTo>
                    <a:lnTo>
                      <a:pt x="0" y="190"/>
                    </a:lnTo>
                    <a:lnTo>
                      <a:pt x="23" y="234"/>
                    </a:lnTo>
                    <a:lnTo>
                      <a:pt x="395" y="45"/>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22" name="Rectangle 904"/>
              <p:cNvSpPr>
                <a:spLocks noChangeArrowheads="1"/>
              </p:cNvSpPr>
              <p:nvPr/>
            </p:nvSpPr>
            <p:spPr bwMode="auto">
              <a:xfrm>
                <a:off x="3978" y="3694"/>
                <a:ext cx="4" cy="32"/>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23" name="Freeform 905"/>
              <p:cNvSpPr>
                <a:spLocks/>
              </p:cNvSpPr>
              <p:nvPr/>
            </p:nvSpPr>
            <p:spPr bwMode="auto">
              <a:xfrm>
                <a:off x="3966" y="3701"/>
                <a:ext cx="63" cy="35"/>
              </a:xfrm>
              <a:custGeom>
                <a:avLst/>
                <a:gdLst>
                  <a:gd name="T0" fmla="*/ 701 w 724"/>
                  <a:gd name="T1" fmla="*/ 0 h 407"/>
                  <a:gd name="T2" fmla="*/ 0 w 724"/>
                  <a:gd name="T3" fmla="*/ 363 h 407"/>
                  <a:gd name="T4" fmla="*/ 23 w 724"/>
                  <a:gd name="T5" fmla="*/ 407 h 407"/>
                  <a:gd name="T6" fmla="*/ 724 w 724"/>
                  <a:gd name="T7" fmla="*/ 44 h 407"/>
                </a:gdLst>
                <a:ahLst/>
                <a:cxnLst>
                  <a:cxn ang="0">
                    <a:pos x="T0" y="T1"/>
                  </a:cxn>
                  <a:cxn ang="0">
                    <a:pos x="T2" y="T3"/>
                  </a:cxn>
                  <a:cxn ang="0">
                    <a:pos x="T4" y="T5"/>
                  </a:cxn>
                  <a:cxn ang="0">
                    <a:pos x="T6" y="T7"/>
                  </a:cxn>
                </a:cxnLst>
                <a:rect l="0" t="0" r="r" b="b"/>
                <a:pathLst>
                  <a:path w="724" h="407">
                    <a:moveTo>
                      <a:pt x="701" y="0"/>
                    </a:moveTo>
                    <a:lnTo>
                      <a:pt x="0" y="363"/>
                    </a:lnTo>
                    <a:lnTo>
                      <a:pt x="23" y="407"/>
                    </a:lnTo>
                    <a:lnTo>
                      <a:pt x="724" y="44"/>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24" name="Rectangle 906"/>
              <p:cNvSpPr>
                <a:spLocks noChangeArrowheads="1"/>
              </p:cNvSpPr>
              <p:nvPr/>
            </p:nvSpPr>
            <p:spPr bwMode="auto">
              <a:xfrm>
                <a:off x="3934" y="3675"/>
                <a:ext cx="4" cy="31"/>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25" name="Freeform 907"/>
              <p:cNvSpPr>
                <a:spLocks/>
              </p:cNvSpPr>
              <p:nvPr/>
            </p:nvSpPr>
            <p:spPr bwMode="auto">
              <a:xfrm>
                <a:off x="4139" y="3479"/>
                <a:ext cx="91" cy="66"/>
              </a:xfrm>
              <a:custGeom>
                <a:avLst/>
                <a:gdLst>
                  <a:gd name="T0" fmla="*/ 1048 w 1048"/>
                  <a:gd name="T1" fmla="*/ 721 h 762"/>
                  <a:gd name="T2" fmla="*/ 29 w 1048"/>
                  <a:gd name="T3" fmla="*/ 0 h 762"/>
                  <a:gd name="T4" fmla="*/ 0 w 1048"/>
                  <a:gd name="T5" fmla="*/ 40 h 762"/>
                  <a:gd name="T6" fmla="*/ 1019 w 1048"/>
                  <a:gd name="T7" fmla="*/ 762 h 762"/>
                </a:gdLst>
                <a:ahLst/>
                <a:cxnLst>
                  <a:cxn ang="0">
                    <a:pos x="T0" y="T1"/>
                  </a:cxn>
                  <a:cxn ang="0">
                    <a:pos x="T2" y="T3"/>
                  </a:cxn>
                  <a:cxn ang="0">
                    <a:pos x="T4" y="T5"/>
                  </a:cxn>
                  <a:cxn ang="0">
                    <a:pos x="T6" y="T7"/>
                  </a:cxn>
                </a:cxnLst>
                <a:rect l="0" t="0" r="r" b="b"/>
                <a:pathLst>
                  <a:path w="1048" h="762">
                    <a:moveTo>
                      <a:pt x="1048" y="721"/>
                    </a:moveTo>
                    <a:lnTo>
                      <a:pt x="29" y="0"/>
                    </a:lnTo>
                    <a:lnTo>
                      <a:pt x="0" y="40"/>
                    </a:lnTo>
                    <a:lnTo>
                      <a:pt x="1019" y="762"/>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26" name="Rectangle 908"/>
              <p:cNvSpPr>
                <a:spLocks noChangeArrowheads="1"/>
              </p:cNvSpPr>
              <p:nvPr/>
            </p:nvSpPr>
            <p:spPr bwMode="auto">
              <a:xfrm>
                <a:off x="4209" y="3512"/>
                <a:ext cx="5" cy="102"/>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27" name="Freeform 909"/>
              <p:cNvSpPr>
                <a:spLocks/>
              </p:cNvSpPr>
              <p:nvPr/>
            </p:nvSpPr>
            <p:spPr bwMode="auto">
              <a:xfrm>
                <a:off x="4176" y="3620"/>
                <a:ext cx="88" cy="56"/>
              </a:xfrm>
              <a:custGeom>
                <a:avLst/>
                <a:gdLst>
                  <a:gd name="T0" fmla="*/ 1017 w 1017"/>
                  <a:gd name="T1" fmla="*/ 605 h 648"/>
                  <a:gd name="T2" fmla="*/ 26 w 1017"/>
                  <a:gd name="T3" fmla="*/ 0 h 648"/>
                  <a:gd name="T4" fmla="*/ 0 w 1017"/>
                  <a:gd name="T5" fmla="*/ 43 h 648"/>
                  <a:gd name="T6" fmla="*/ 991 w 1017"/>
                  <a:gd name="T7" fmla="*/ 648 h 648"/>
                </a:gdLst>
                <a:ahLst/>
                <a:cxnLst>
                  <a:cxn ang="0">
                    <a:pos x="T0" y="T1"/>
                  </a:cxn>
                  <a:cxn ang="0">
                    <a:pos x="T2" y="T3"/>
                  </a:cxn>
                  <a:cxn ang="0">
                    <a:pos x="T4" y="T5"/>
                  </a:cxn>
                  <a:cxn ang="0">
                    <a:pos x="T6" y="T7"/>
                  </a:cxn>
                </a:cxnLst>
                <a:rect l="0" t="0" r="r" b="b"/>
                <a:pathLst>
                  <a:path w="1017" h="648">
                    <a:moveTo>
                      <a:pt x="1017" y="605"/>
                    </a:moveTo>
                    <a:lnTo>
                      <a:pt x="26" y="0"/>
                    </a:lnTo>
                    <a:lnTo>
                      <a:pt x="0" y="43"/>
                    </a:lnTo>
                    <a:lnTo>
                      <a:pt x="991" y="648"/>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28" name="Rectangle 910"/>
              <p:cNvSpPr>
                <a:spLocks noChangeArrowheads="1"/>
              </p:cNvSpPr>
              <p:nvPr/>
            </p:nvSpPr>
            <p:spPr bwMode="auto">
              <a:xfrm>
                <a:off x="4244" y="3676"/>
                <a:ext cx="5" cy="268"/>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29" name="Freeform 911"/>
              <p:cNvSpPr>
                <a:spLocks/>
              </p:cNvSpPr>
              <p:nvPr/>
            </p:nvSpPr>
            <p:spPr bwMode="auto">
              <a:xfrm>
                <a:off x="4930" y="2853"/>
                <a:ext cx="374" cy="108"/>
              </a:xfrm>
              <a:custGeom>
                <a:avLst/>
                <a:gdLst>
                  <a:gd name="T0" fmla="*/ 2 w 374"/>
                  <a:gd name="T1" fmla="*/ 108 h 108"/>
                  <a:gd name="T2" fmla="*/ 374 w 374"/>
                  <a:gd name="T3" fmla="*/ 5 h 108"/>
                  <a:gd name="T4" fmla="*/ 372 w 374"/>
                  <a:gd name="T5" fmla="*/ 0 h 108"/>
                  <a:gd name="T6" fmla="*/ 0 w 374"/>
                  <a:gd name="T7" fmla="*/ 104 h 108"/>
                  <a:gd name="T8" fmla="*/ 2 w 374"/>
                  <a:gd name="T9" fmla="*/ 108 h 108"/>
                </a:gdLst>
                <a:ahLst/>
                <a:cxnLst>
                  <a:cxn ang="0">
                    <a:pos x="T0" y="T1"/>
                  </a:cxn>
                  <a:cxn ang="0">
                    <a:pos x="T2" y="T3"/>
                  </a:cxn>
                  <a:cxn ang="0">
                    <a:pos x="T4" y="T5"/>
                  </a:cxn>
                  <a:cxn ang="0">
                    <a:pos x="T6" y="T7"/>
                  </a:cxn>
                  <a:cxn ang="0">
                    <a:pos x="T8" y="T9"/>
                  </a:cxn>
                </a:cxnLst>
                <a:rect l="0" t="0" r="r" b="b"/>
                <a:pathLst>
                  <a:path w="374" h="108">
                    <a:moveTo>
                      <a:pt x="2" y="108"/>
                    </a:moveTo>
                    <a:lnTo>
                      <a:pt x="374" y="5"/>
                    </a:lnTo>
                    <a:lnTo>
                      <a:pt x="372" y="0"/>
                    </a:lnTo>
                    <a:lnTo>
                      <a:pt x="0" y="104"/>
                    </a:lnTo>
                    <a:lnTo>
                      <a:pt x="2" y="10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30" name="Freeform 912"/>
              <p:cNvSpPr>
                <a:spLocks/>
              </p:cNvSpPr>
              <p:nvPr/>
            </p:nvSpPr>
            <p:spPr bwMode="auto">
              <a:xfrm>
                <a:off x="4915" y="2838"/>
                <a:ext cx="389" cy="113"/>
              </a:xfrm>
              <a:custGeom>
                <a:avLst/>
                <a:gdLst>
                  <a:gd name="T0" fmla="*/ 1 w 389"/>
                  <a:gd name="T1" fmla="*/ 113 h 113"/>
                  <a:gd name="T2" fmla="*/ 389 w 389"/>
                  <a:gd name="T3" fmla="*/ 4 h 113"/>
                  <a:gd name="T4" fmla="*/ 387 w 389"/>
                  <a:gd name="T5" fmla="*/ 0 h 113"/>
                  <a:gd name="T6" fmla="*/ 0 w 389"/>
                  <a:gd name="T7" fmla="*/ 109 h 113"/>
                  <a:gd name="T8" fmla="*/ 1 w 389"/>
                  <a:gd name="T9" fmla="*/ 113 h 113"/>
                </a:gdLst>
                <a:ahLst/>
                <a:cxnLst>
                  <a:cxn ang="0">
                    <a:pos x="T0" y="T1"/>
                  </a:cxn>
                  <a:cxn ang="0">
                    <a:pos x="T2" y="T3"/>
                  </a:cxn>
                  <a:cxn ang="0">
                    <a:pos x="T4" y="T5"/>
                  </a:cxn>
                  <a:cxn ang="0">
                    <a:pos x="T6" y="T7"/>
                  </a:cxn>
                  <a:cxn ang="0">
                    <a:pos x="T8" y="T9"/>
                  </a:cxn>
                </a:cxnLst>
                <a:rect l="0" t="0" r="r" b="b"/>
                <a:pathLst>
                  <a:path w="389" h="113">
                    <a:moveTo>
                      <a:pt x="1" y="113"/>
                    </a:moveTo>
                    <a:lnTo>
                      <a:pt x="389" y="4"/>
                    </a:lnTo>
                    <a:lnTo>
                      <a:pt x="387" y="0"/>
                    </a:lnTo>
                    <a:lnTo>
                      <a:pt x="0" y="109"/>
                    </a:lnTo>
                    <a:lnTo>
                      <a:pt x="1" y="11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31" name="Freeform 913"/>
              <p:cNvSpPr>
                <a:spLocks/>
              </p:cNvSpPr>
              <p:nvPr/>
            </p:nvSpPr>
            <p:spPr bwMode="auto">
              <a:xfrm>
                <a:off x="5285" y="2846"/>
                <a:ext cx="216" cy="155"/>
              </a:xfrm>
              <a:custGeom>
                <a:avLst/>
                <a:gdLst>
                  <a:gd name="T0" fmla="*/ 0 w 216"/>
                  <a:gd name="T1" fmla="*/ 4 h 155"/>
                  <a:gd name="T2" fmla="*/ 213 w 216"/>
                  <a:gd name="T3" fmla="*/ 155 h 155"/>
                  <a:gd name="T4" fmla="*/ 216 w 216"/>
                  <a:gd name="T5" fmla="*/ 151 h 155"/>
                  <a:gd name="T6" fmla="*/ 3 w 216"/>
                  <a:gd name="T7" fmla="*/ 0 h 155"/>
                  <a:gd name="T8" fmla="*/ 0 w 216"/>
                  <a:gd name="T9" fmla="*/ 4 h 155"/>
                </a:gdLst>
                <a:ahLst/>
                <a:cxnLst>
                  <a:cxn ang="0">
                    <a:pos x="T0" y="T1"/>
                  </a:cxn>
                  <a:cxn ang="0">
                    <a:pos x="T2" y="T3"/>
                  </a:cxn>
                  <a:cxn ang="0">
                    <a:pos x="T4" y="T5"/>
                  </a:cxn>
                  <a:cxn ang="0">
                    <a:pos x="T6" y="T7"/>
                  </a:cxn>
                  <a:cxn ang="0">
                    <a:pos x="T8" y="T9"/>
                  </a:cxn>
                </a:cxnLst>
                <a:rect l="0" t="0" r="r" b="b"/>
                <a:pathLst>
                  <a:path w="216" h="155">
                    <a:moveTo>
                      <a:pt x="0" y="4"/>
                    </a:moveTo>
                    <a:lnTo>
                      <a:pt x="213" y="155"/>
                    </a:lnTo>
                    <a:lnTo>
                      <a:pt x="216" y="151"/>
                    </a:lnTo>
                    <a:lnTo>
                      <a:pt x="3"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32" name="Freeform 914"/>
              <p:cNvSpPr>
                <a:spLocks/>
              </p:cNvSpPr>
              <p:nvPr/>
            </p:nvSpPr>
            <p:spPr bwMode="auto">
              <a:xfrm>
                <a:off x="5293" y="2834"/>
                <a:ext cx="208" cy="148"/>
              </a:xfrm>
              <a:custGeom>
                <a:avLst/>
                <a:gdLst>
                  <a:gd name="T0" fmla="*/ 0 w 208"/>
                  <a:gd name="T1" fmla="*/ 4 h 148"/>
                  <a:gd name="T2" fmla="*/ 205 w 208"/>
                  <a:gd name="T3" fmla="*/ 148 h 148"/>
                  <a:gd name="T4" fmla="*/ 208 w 208"/>
                  <a:gd name="T5" fmla="*/ 144 h 148"/>
                  <a:gd name="T6" fmla="*/ 3 w 208"/>
                  <a:gd name="T7" fmla="*/ 0 h 148"/>
                  <a:gd name="T8" fmla="*/ 0 w 208"/>
                  <a:gd name="T9" fmla="*/ 4 h 148"/>
                </a:gdLst>
                <a:ahLst/>
                <a:cxnLst>
                  <a:cxn ang="0">
                    <a:pos x="T0" y="T1"/>
                  </a:cxn>
                  <a:cxn ang="0">
                    <a:pos x="T2" y="T3"/>
                  </a:cxn>
                  <a:cxn ang="0">
                    <a:pos x="T4" y="T5"/>
                  </a:cxn>
                  <a:cxn ang="0">
                    <a:pos x="T6" y="T7"/>
                  </a:cxn>
                  <a:cxn ang="0">
                    <a:pos x="T8" y="T9"/>
                  </a:cxn>
                </a:cxnLst>
                <a:rect l="0" t="0" r="r" b="b"/>
                <a:pathLst>
                  <a:path w="208" h="148">
                    <a:moveTo>
                      <a:pt x="0" y="4"/>
                    </a:moveTo>
                    <a:lnTo>
                      <a:pt x="205" y="148"/>
                    </a:lnTo>
                    <a:lnTo>
                      <a:pt x="208" y="144"/>
                    </a:lnTo>
                    <a:lnTo>
                      <a:pt x="3"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33" name="Rectangle 915"/>
              <p:cNvSpPr>
                <a:spLocks noChangeArrowheads="1"/>
              </p:cNvSpPr>
              <p:nvPr/>
            </p:nvSpPr>
            <p:spPr bwMode="auto">
              <a:xfrm>
                <a:off x="5478" y="2945"/>
                <a:ext cx="5" cy="1290"/>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34" name="Rectangle 916"/>
              <p:cNvSpPr>
                <a:spLocks noChangeArrowheads="1"/>
              </p:cNvSpPr>
              <p:nvPr/>
            </p:nvSpPr>
            <p:spPr bwMode="auto">
              <a:xfrm>
                <a:off x="4929" y="2920"/>
                <a:ext cx="4" cy="131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35" name="Rectangle 917"/>
              <p:cNvSpPr>
                <a:spLocks noChangeArrowheads="1"/>
              </p:cNvSpPr>
              <p:nvPr/>
            </p:nvSpPr>
            <p:spPr bwMode="auto">
              <a:xfrm>
                <a:off x="5054" y="2907"/>
                <a:ext cx="5" cy="1328"/>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36" name="Rectangle 918"/>
              <p:cNvSpPr>
                <a:spLocks noChangeArrowheads="1"/>
              </p:cNvSpPr>
              <p:nvPr/>
            </p:nvSpPr>
            <p:spPr bwMode="auto">
              <a:xfrm>
                <a:off x="5301" y="2819"/>
                <a:ext cx="4" cy="1416"/>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37" name="Rectangle 919"/>
              <p:cNvSpPr>
                <a:spLocks noChangeArrowheads="1"/>
              </p:cNvSpPr>
              <p:nvPr/>
            </p:nvSpPr>
            <p:spPr bwMode="auto">
              <a:xfrm>
                <a:off x="4929" y="2552"/>
                <a:ext cx="4" cy="356"/>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38" name="Rectangle 920"/>
              <p:cNvSpPr>
                <a:spLocks noChangeArrowheads="1"/>
              </p:cNvSpPr>
              <p:nvPr/>
            </p:nvSpPr>
            <p:spPr bwMode="auto">
              <a:xfrm>
                <a:off x="5054" y="2465"/>
                <a:ext cx="5" cy="429"/>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39" name="Freeform 921"/>
              <p:cNvSpPr>
                <a:spLocks/>
              </p:cNvSpPr>
              <p:nvPr/>
            </p:nvSpPr>
            <p:spPr bwMode="auto">
              <a:xfrm>
                <a:off x="5035" y="2456"/>
                <a:ext cx="253" cy="187"/>
              </a:xfrm>
              <a:custGeom>
                <a:avLst/>
                <a:gdLst>
                  <a:gd name="T0" fmla="*/ 0 w 253"/>
                  <a:gd name="T1" fmla="*/ 3 h 187"/>
                  <a:gd name="T2" fmla="*/ 250 w 253"/>
                  <a:gd name="T3" fmla="*/ 187 h 187"/>
                  <a:gd name="T4" fmla="*/ 253 w 253"/>
                  <a:gd name="T5" fmla="*/ 183 h 187"/>
                  <a:gd name="T6" fmla="*/ 3 w 253"/>
                  <a:gd name="T7" fmla="*/ 0 h 187"/>
                  <a:gd name="T8" fmla="*/ 0 w 253"/>
                  <a:gd name="T9" fmla="*/ 3 h 187"/>
                </a:gdLst>
                <a:ahLst/>
                <a:cxnLst>
                  <a:cxn ang="0">
                    <a:pos x="T0" y="T1"/>
                  </a:cxn>
                  <a:cxn ang="0">
                    <a:pos x="T2" y="T3"/>
                  </a:cxn>
                  <a:cxn ang="0">
                    <a:pos x="T4" y="T5"/>
                  </a:cxn>
                  <a:cxn ang="0">
                    <a:pos x="T6" y="T7"/>
                  </a:cxn>
                  <a:cxn ang="0">
                    <a:pos x="T8" y="T9"/>
                  </a:cxn>
                </a:cxnLst>
                <a:rect l="0" t="0" r="r" b="b"/>
                <a:pathLst>
                  <a:path w="253" h="187">
                    <a:moveTo>
                      <a:pt x="0" y="3"/>
                    </a:moveTo>
                    <a:lnTo>
                      <a:pt x="250" y="187"/>
                    </a:lnTo>
                    <a:lnTo>
                      <a:pt x="253" y="183"/>
                    </a:lnTo>
                    <a:lnTo>
                      <a:pt x="3" y="0"/>
                    </a:lnTo>
                    <a:lnTo>
                      <a:pt x="0"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40" name="Freeform 922"/>
              <p:cNvSpPr>
                <a:spLocks/>
              </p:cNvSpPr>
              <p:nvPr/>
            </p:nvSpPr>
            <p:spPr bwMode="auto">
              <a:xfrm>
                <a:off x="5045" y="2446"/>
                <a:ext cx="252" cy="187"/>
              </a:xfrm>
              <a:custGeom>
                <a:avLst/>
                <a:gdLst>
                  <a:gd name="T0" fmla="*/ 0 w 252"/>
                  <a:gd name="T1" fmla="*/ 4 h 187"/>
                  <a:gd name="T2" fmla="*/ 250 w 252"/>
                  <a:gd name="T3" fmla="*/ 187 h 187"/>
                  <a:gd name="T4" fmla="*/ 252 w 252"/>
                  <a:gd name="T5" fmla="*/ 184 h 187"/>
                  <a:gd name="T6" fmla="*/ 3 w 252"/>
                  <a:gd name="T7" fmla="*/ 0 h 187"/>
                  <a:gd name="T8" fmla="*/ 0 w 252"/>
                  <a:gd name="T9" fmla="*/ 4 h 187"/>
                </a:gdLst>
                <a:ahLst/>
                <a:cxnLst>
                  <a:cxn ang="0">
                    <a:pos x="T0" y="T1"/>
                  </a:cxn>
                  <a:cxn ang="0">
                    <a:pos x="T2" y="T3"/>
                  </a:cxn>
                  <a:cxn ang="0">
                    <a:pos x="T4" y="T5"/>
                  </a:cxn>
                  <a:cxn ang="0">
                    <a:pos x="T6" y="T7"/>
                  </a:cxn>
                  <a:cxn ang="0">
                    <a:pos x="T8" y="T9"/>
                  </a:cxn>
                </a:cxnLst>
                <a:rect l="0" t="0" r="r" b="b"/>
                <a:pathLst>
                  <a:path w="252" h="187">
                    <a:moveTo>
                      <a:pt x="0" y="4"/>
                    </a:moveTo>
                    <a:lnTo>
                      <a:pt x="250" y="187"/>
                    </a:lnTo>
                    <a:lnTo>
                      <a:pt x="252" y="184"/>
                    </a:lnTo>
                    <a:lnTo>
                      <a:pt x="3"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41" name="Rectangle 923"/>
              <p:cNvSpPr>
                <a:spLocks noChangeArrowheads="1"/>
              </p:cNvSpPr>
              <p:nvPr/>
            </p:nvSpPr>
            <p:spPr bwMode="auto">
              <a:xfrm>
                <a:off x="5264" y="2614"/>
                <a:ext cx="4" cy="256"/>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42" name="Freeform 924"/>
              <p:cNvSpPr>
                <a:spLocks/>
              </p:cNvSpPr>
              <p:nvPr/>
            </p:nvSpPr>
            <p:spPr bwMode="auto">
              <a:xfrm>
                <a:off x="4914" y="2463"/>
                <a:ext cx="144" cy="111"/>
              </a:xfrm>
              <a:custGeom>
                <a:avLst/>
                <a:gdLst>
                  <a:gd name="T0" fmla="*/ 3 w 144"/>
                  <a:gd name="T1" fmla="*/ 111 h 111"/>
                  <a:gd name="T2" fmla="*/ 144 w 144"/>
                  <a:gd name="T3" fmla="*/ 3 h 111"/>
                  <a:gd name="T4" fmla="*/ 141 w 144"/>
                  <a:gd name="T5" fmla="*/ 0 h 111"/>
                  <a:gd name="T6" fmla="*/ 0 w 144"/>
                  <a:gd name="T7" fmla="*/ 108 h 111"/>
                  <a:gd name="T8" fmla="*/ 3 w 144"/>
                  <a:gd name="T9" fmla="*/ 111 h 111"/>
                </a:gdLst>
                <a:ahLst/>
                <a:cxnLst>
                  <a:cxn ang="0">
                    <a:pos x="T0" y="T1"/>
                  </a:cxn>
                  <a:cxn ang="0">
                    <a:pos x="T2" y="T3"/>
                  </a:cxn>
                  <a:cxn ang="0">
                    <a:pos x="T4" y="T5"/>
                  </a:cxn>
                  <a:cxn ang="0">
                    <a:pos x="T6" y="T7"/>
                  </a:cxn>
                  <a:cxn ang="0">
                    <a:pos x="T8" y="T9"/>
                  </a:cxn>
                </a:cxnLst>
                <a:rect l="0" t="0" r="r" b="b"/>
                <a:pathLst>
                  <a:path w="144" h="111">
                    <a:moveTo>
                      <a:pt x="3" y="111"/>
                    </a:moveTo>
                    <a:lnTo>
                      <a:pt x="144" y="3"/>
                    </a:lnTo>
                    <a:lnTo>
                      <a:pt x="141" y="0"/>
                    </a:lnTo>
                    <a:lnTo>
                      <a:pt x="0" y="108"/>
                    </a:lnTo>
                    <a:lnTo>
                      <a:pt x="3" y="1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43" name="Freeform 925"/>
              <p:cNvSpPr>
                <a:spLocks/>
              </p:cNvSpPr>
              <p:nvPr/>
            </p:nvSpPr>
            <p:spPr bwMode="auto">
              <a:xfrm>
                <a:off x="4914" y="2550"/>
                <a:ext cx="144" cy="112"/>
              </a:xfrm>
              <a:custGeom>
                <a:avLst/>
                <a:gdLst>
                  <a:gd name="T0" fmla="*/ 3 w 144"/>
                  <a:gd name="T1" fmla="*/ 112 h 112"/>
                  <a:gd name="T2" fmla="*/ 144 w 144"/>
                  <a:gd name="T3" fmla="*/ 4 h 112"/>
                  <a:gd name="T4" fmla="*/ 141 w 144"/>
                  <a:gd name="T5" fmla="*/ 0 h 112"/>
                  <a:gd name="T6" fmla="*/ 0 w 144"/>
                  <a:gd name="T7" fmla="*/ 108 h 112"/>
                  <a:gd name="T8" fmla="*/ 3 w 144"/>
                  <a:gd name="T9" fmla="*/ 112 h 112"/>
                </a:gdLst>
                <a:ahLst/>
                <a:cxnLst>
                  <a:cxn ang="0">
                    <a:pos x="T0" y="T1"/>
                  </a:cxn>
                  <a:cxn ang="0">
                    <a:pos x="T2" y="T3"/>
                  </a:cxn>
                  <a:cxn ang="0">
                    <a:pos x="T4" y="T5"/>
                  </a:cxn>
                  <a:cxn ang="0">
                    <a:pos x="T6" y="T7"/>
                  </a:cxn>
                  <a:cxn ang="0">
                    <a:pos x="T8" y="T9"/>
                  </a:cxn>
                </a:cxnLst>
                <a:rect l="0" t="0" r="r" b="b"/>
                <a:pathLst>
                  <a:path w="144" h="112">
                    <a:moveTo>
                      <a:pt x="3" y="112"/>
                    </a:moveTo>
                    <a:lnTo>
                      <a:pt x="144" y="4"/>
                    </a:lnTo>
                    <a:lnTo>
                      <a:pt x="141" y="0"/>
                    </a:lnTo>
                    <a:lnTo>
                      <a:pt x="0" y="108"/>
                    </a:lnTo>
                    <a:lnTo>
                      <a:pt x="3" y="11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44" name="Freeform 926"/>
              <p:cNvSpPr>
                <a:spLocks/>
              </p:cNvSpPr>
              <p:nvPr/>
            </p:nvSpPr>
            <p:spPr bwMode="auto">
              <a:xfrm>
                <a:off x="4954" y="2643"/>
                <a:ext cx="104" cy="78"/>
              </a:xfrm>
              <a:custGeom>
                <a:avLst/>
                <a:gdLst>
                  <a:gd name="T0" fmla="*/ 30 w 1203"/>
                  <a:gd name="T1" fmla="*/ 906 h 906"/>
                  <a:gd name="T2" fmla="*/ 1203 w 1203"/>
                  <a:gd name="T3" fmla="*/ 41 h 906"/>
                  <a:gd name="T4" fmla="*/ 1173 w 1203"/>
                  <a:gd name="T5" fmla="*/ 0 h 906"/>
                  <a:gd name="T6" fmla="*/ 0 w 1203"/>
                  <a:gd name="T7" fmla="*/ 866 h 906"/>
                </a:gdLst>
                <a:ahLst/>
                <a:cxnLst>
                  <a:cxn ang="0">
                    <a:pos x="T0" y="T1"/>
                  </a:cxn>
                  <a:cxn ang="0">
                    <a:pos x="T2" y="T3"/>
                  </a:cxn>
                  <a:cxn ang="0">
                    <a:pos x="T4" y="T5"/>
                  </a:cxn>
                  <a:cxn ang="0">
                    <a:pos x="T6" y="T7"/>
                  </a:cxn>
                </a:cxnLst>
                <a:rect l="0" t="0" r="r" b="b"/>
                <a:pathLst>
                  <a:path w="1203" h="906">
                    <a:moveTo>
                      <a:pt x="30" y="906"/>
                    </a:moveTo>
                    <a:lnTo>
                      <a:pt x="1203" y="41"/>
                    </a:lnTo>
                    <a:lnTo>
                      <a:pt x="1173" y="0"/>
                    </a:lnTo>
                    <a:lnTo>
                      <a:pt x="0" y="86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45" name="Freeform 927"/>
              <p:cNvSpPr>
                <a:spLocks/>
              </p:cNvSpPr>
              <p:nvPr/>
            </p:nvSpPr>
            <p:spPr bwMode="auto">
              <a:xfrm>
                <a:off x="4985" y="2724"/>
                <a:ext cx="73" cy="57"/>
              </a:xfrm>
              <a:custGeom>
                <a:avLst/>
                <a:gdLst>
                  <a:gd name="T0" fmla="*/ 30 w 847"/>
                  <a:gd name="T1" fmla="*/ 664 h 664"/>
                  <a:gd name="T2" fmla="*/ 847 w 847"/>
                  <a:gd name="T3" fmla="*/ 40 h 664"/>
                  <a:gd name="T4" fmla="*/ 816 w 847"/>
                  <a:gd name="T5" fmla="*/ 0 h 664"/>
                  <a:gd name="T6" fmla="*/ 0 w 847"/>
                  <a:gd name="T7" fmla="*/ 625 h 664"/>
                </a:gdLst>
                <a:ahLst/>
                <a:cxnLst>
                  <a:cxn ang="0">
                    <a:pos x="T0" y="T1"/>
                  </a:cxn>
                  <a:cxn ang="0">
                    <a:pos x="T2" y="T3"/>
                  </a:cxn>
                  <a:cxn ang="0">
                    <a:pos x="T4" y="T5"/>
                  </a:cxn>
                  <a:cxn ang="0">
                    <a:pos x="T6" y="T7"/>
                  </a:cxn>
                </a:cxnLst>
                <a:rect l="0" t="0" r="r" b="b"/>
                <a:pathLst>
                  <a:path w="847" h="664">
                    <a:moveTo>
                      <a:pt x="30" y="664"/>
                    </a:moveTo>
                    <a:lnTo>
                      <a:pt x="847" y="40"/>
                    </a:lnTo>
                    <a:lnTo>
                      <a:pt x="816" y="0"/>
                    </a:lnTo>
                    <a:lnTo>
                      <a:pt x="0" y="62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46" name="Rectangle 928"/>
              <p:cNvSpPr>
                <a:spLocks noChangeArrowheads="1"/>
              </p:cNvSpPr>
              <p:nvPr/>
            </p:nvSpPr>
            <p:spPr bwMode="auto">
              <a:xfrm>
                <a:off x="5223" y="2583"/>
                <a:ext cx="4" cy="27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47" name="Freeform 929"/>
              <p:cNvSpPr>
                <a:spLocks/>
              </p:cNvSpPr>
              <p:nvPr/>
            </p:nvSpPr>
            <p:spPr bwMode="auto">
              <a:xfrm>
                <a:off x="5159" y="2581"/>
                <a:ext cx="20" cy="59"/>
              </a:xfrm>
              <a:custGeom>
                <a:avLst/>
                <a:gdLst>
                  <a:gd name="T0" fmla="*/ 18 w 20"/>
                  <a:gd name="T1" fmla="*/ 57 h 59"/>
                  <a:gd name="T2" fmla="*/ 18 w 20"/>
                  <a:gd name="T3" fmla="*/ 55 h 59"/>
                  <a:gd name="T4" fmla="*/ 5 w 20"/>
                  <a:gd name="T5" fmla="*/ 55 h 59"/>
                  <a:gd name="T6" fmla="*/ 5 w 20"/>
                  <a:gd name="T7" fmla="*/ 4 h 59"/>
                  <a:gd name="T8" fmla="*/ 16 w 20"/>
                  <a:gd name="T9" fmla="*/ 4 h 59"/>
                  <a:gd name="T10" fmla="*/ 16 w 20"/>
                  <a:gd name="T11" fmla="*/ 57 h 59"/>
                  <a:gd name="T12" fmla="*/ 18 w 20"/>
                  <a:gd name="T13" fmla="*/ 57 h 59"/>
                  <a:gd name="T14" fmla="*/ 18 w 20"/>
                  <a:gd name="T15" fmla="*/ 55 h 59"/>
                  <a:gd name="T16" fmla="*/ 18 w 20"/>
                  <a:gd name="T17" fmla="*/ 57 h 59"/>
                  <a:gd name="T18" fmla="*/ 20 w 20"/>
                  <a:gd name="T19" fmla="*/ 57 h 59"/>
                  <a:gd name="T20" fmla="*/ 20 w 20"/>
                  <a:gd name="T21" fmla="*/ 0 h 59"/>
                  <a:gd name="T22" fmla="*/ 0 w 20"/>
                  <a:gd name="T23" fmla="*/ 0 h 59"/>
                  <a:gd name="T24" fmla="*/ 0 w 20"/>
                  <a:gd name="T25" fmla="*/ 59 h 59"/>
                  <a:gd name="T26" fmla="*/ 20 w 20"/>
                  <a:gd name="T27" fmla="*/ 59 h 59"/>
                  <a:gd name="T28" fmla="*/ 20 w 20"/>
                  <a:gd name="T29" fmla="*/ 57 h 59"/>
                  <a:gd name="T30" fmla="*/ 18 w 20"/>
                  <a:gd name="T31" fmla="*/ 5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59">
                    <a:moveTo>
                      <a:pt x="18" y="57"/>
                    </a:moveTo>
                    <a:lnTo>
                      <a:pt x="18" y="55"/>
                    </a:lnTo>
                    <a:lnTo>
                      <a:pt x="5" y="55"/>
                    </a:lnTo>
                    <a:lnTo>
                      <a:pt x="5" y="4"/>
                    </a:lnTo>
                    <a:lnTo>
                      <a:pt x="16" y="4"/>
                    </a:lnTo>
                    <a:lnTo>
                      <a:pt x="16" y="57"/>
                    </a:lnTo>
                    <a:lnTo>
                      <a:pt x="18" y="57"/>
                    </a:lnTo>
                    <a:lnTo>
                      <a:pt x="18" y="55"/>
                    </a:lnTo>
                    <a:lnTo>
                      <a:pt x="18" y="57"/>
                    </a:lnTo>
                    <a:lnTo>
                      <a:pt x="20" y="57"/>
                    </a:lnTo>
                    <a:lnTo>
                      <a:pt x="20" y="0"/>
                    </a:lnTo>
                    <a:lnTo>
                      <a:pt x="0" y="0"/>
                    </a:lnTo>
                    <a:lnTo>
                      <a:pt x="0" y="59"/>
                    </a:lnTo>
                    <a:lnTo>
                      <a:pt x="20" y="59"/>
                    </a:lnTo>
                    <a:lnTo>
                      <a:pt x="20" y="57"/>
                    </a:lnTo>
                    <a:lnTo>
                      <a:pt x="18" y="5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48" name="Freeform 930"/>
              <p:cNvSpPr>
                <a:spLocks/>
              </p:cNvSpPr>
              <p:nvPr/>
            </p:nvSpPr>
            <p:spPr bwMode="auto">
              <a:xfrm>
                <a:off x="5353" y="3196"/>
                <a:ext cx="20" cy="60"/>
              </a:xfrm>
              <a:custGeom>
                <a:avLst/>
                <a:gdLst>
                  <a:gd name="T0" fmla="*/ 18 w 20"/>
                  <a:gd name="T1" fmla="*/ 58 h 60"/>
                  <a:gd name="T2" fmla="*/ 18 w 20"/>
                  <a:gd name="T3" fmla="*/ 56 h 60"/>
                  <a:gd name="T4" fmla="*/ 4 w 20"/>
                  <a:gd name="T5" fmla="*/ 56 h 60"/>
                  <a:gd name="T6" fmla="*/ 4 w 20"/>
                  <a:gd name="T7" fmla="*/ 5 h 60"/>
                  <a:gd name="T8" fmla="*/ 16 w 20"/>
                  <a:gd name="T9" fmla="*/ 5 h 60"/>
                  <a:gd name="T10" fmla="*/ 16 w 20"/>
                  <a:gd name="T11" fmla="*/ 58 h 60"/>
                  <a:gd name="T12" fmla="*/ 18 w 20"/>
                  <a:gd name="T13" fmla="*/ 58 h 60"/>
                  <a:gd name="T14" fmla="*/ 18 w 20"/>
                  <a:gd name="T15" fmla="*/ 56 h 60"/>
                  <a:gd name="T16" fmla="*/ 18 w 20"/>
                  <a:gd name="T17" fmla="*/ 58 h 60"/>
                  <a:gd name="T18" fmla="*/ 20 w 20"/>
                  <a:gd name="T19" fmla="*/ 58 h 60"/>
                  <a:gd name="T20" fmla="*/ 20 w 20"/>
                  <a:gd name="T21" fmla="*/ 0 h 60"/>
                  <a:gd name="T22" fmla="*/ 0 w 20"/>
                  <a:gd name="T23" fmla="*/ 0 h 60"/>
                  <a:gd name="T24" fmla="*/ 0 w 20"/>
                  <a:gd name="T25" fmla="*/ 60 h 60"/>
                  <a:gd name="T26" fmla="*/ 20 w 20"/>
                  <a:gd name="T27" fmla="*/ 60 h 60"/>
                  <a:gd name="T28" fmla="*/ 20 w 20"/>
                  <a:gd name="T29" fmla="*/ 58 h 60"/>
                  <a:gd name="T30" fmla="*/ 18 w 20"/>
                  <a:gd name="T31"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60">
                    <a:moveTo>
                      <a:pt x="18" y="58"/>
                    </a:moveTo>
                    <a:lnTo>
                      <a:pt x="18" y="56"/>
                    </a:lnTo>
                    <a:lnTo>
                      <a:pt x="4" y="56"/>
                    </a:lnTo>
                    <a:lnTo>
                      <a:pt x="4" y="5"/>
                    </a:lnTo>
                    <a:lnTo>
                      <a:pt x="16" y="5"/>
                    </a:lnTo>
                    <a:lnTo>
                      <a:pt x="16" y="58"/>
                    </a:lnTo>
                    <a:lnTo>
                      <a:pt x="18" y="58"/>
                    </a:lnTo>
                    <a:lnTo>
                      <a:pt x="18" y="56"/>
                    </a:lnTo>
                    <a:lnTo>
                      <a:pt x="18" y="58"/>
                    </a:lnTo>
                    <a:lnTo>
                      <a:pt x="20" y="58"/>
                    </a:lnTo>
                    <a:lnTo>
                      <a:pt x="20" y="0"/>
                    </a:lnTo>
                    <a:lnTo>
                      <a:pt x="0" y="0"/>
                    </a:lnTo>
                    <a:lnTo>
                      <a:pt x="0" y="60"/>
                    </a:lnTo>
                    <a:lnTo>
                      <a:pt x="20" y="60"/>
                    </a:lnTo>
                    <a:lnTo>
                      <a:pt x="20" y="58"/>
                    </a:lnTo>
                    <a:lnTo>
                      <a:pt x="18" y="5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49" name="Freeform 931"/>
              <p:cNvSpPr>
                <a:spLocks/>
              </p:cNvSpPr>
              <p:nvPr/>
            </p:nvSpPr>
            <p:spPr bwMode="auto">
              <a:xfrm>
                <a:off x="5353" y="3282"/>
                <a:ext cx="20" cy="60"/>
              </a:xfrm>
              <a:custGeom>
                <a:avLst/>
                <a:gdLst>
                  <a:gd name="T0" fmla="*/ 18 w 20"/>
                  <a:gd name="T1" fmla="*/ 57 h 60"/>
                  <a:gd name="T2" fmla="*/ 18 w 20"/>
                  <a:gd name="T3" fmla="*/ 55 h 60"/>
                  <a:gd name="T4" fmla="*/ 4 w 20"/>
                  <a:gd name="T5" fmla="*/ 55 h 60"/>
                  <a:gd name="T6" fmla="*/ 4 w 20"/>
                  <a:gd name="T7" fmla="*/ 4 h 60"/>
                  <a:gd name="T8" fmla="*/ 16 w 20"/>
                  <a:gd name="T9" fmla="*/ 4 h 60"/>
                  <a:gd name="T10" fmla="*/ 16 w 20"/>
                  <a:gd name="T11" fmla="*/ 57 h 60"/>
                  <a:gd name="T12" fmla="*/ 18 w 20"/>
                  <a:gd name="T13" fmla="*/ 57 h 60"/>
                  <a:gd name="T14" fmla="*/ 18 w 20"/>
                  <a:gd name="T15" fmla="*/ 55 h 60"/>
                  <a:gd name="T16" fmla="*/ 18 w 20"/>
                  <a:gd name="T17" fmla="*/ 57 h 60"/>
                  <a:gd name="T18" fmla="*/ 20 w 20"/>
                  <a:gd name="T19" fmla="*/ 57 h 60"/>
                  <a:gd name="T20" fmla="*/ 20 w 20"/>
                  <a:gd name="T21" fmla="*/ 0 h 60"/>
                  <a:gd name="T22" fmla="*/ 0 w 20"/>
                  <a:gd name="T23" fmla="*/ 0 h 60"/>
                  <a:gd name="T24" fmla="*/ 0 w 20"/>
                  <a:gd name="T25" fmla="*/ 60 h 60"/>
                  <a:gd name="T26" fmla="*/ 20 w 20"/>
                  <a:gd name="T27" fmla="*/ 60 h 60"/>
                  <a:gd name="T28" fmla="*/ 20 w 20"/>
                  <a:gd name="T29" fmla="*/ 57 h 60"/>
                  <a:gd name="T30" fmla="*/ 18 w 20"/>
                  <a:gd name="T31"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60">
                    <a:moveTo>
                      <a:pt x="18" y="57"/>
                    </a:moveTo>
                    <a:lnTo>
                      <a:pt x="18" y="55"/>
                    </a:lnTo>
                    <a:lnTo>
                      <a:pt x="4" y="55"/>
                    </a:lnTo>
                    <a:lnTo>
                      <a:pt x="4" y="4"/>
                    </a:lnTo>
                    <a:lnTo>
                      <a:pt x="16" y="4"/>
                    </a:lnTo>
                    <a:lnTo>
                      <a:pt x="16" y="57"/>
                    </a:lnTo>
                    <a:lnTo>
                      <a:pt x="18" y="57"/>
                    </a:lnTo>
                    <a:lnTo>
                      <a:pt x="18" y="55"/>
                    </a:lnTo>
                    <a:lnTo>
                      <a:pt x="18" y="57"/>
                    </a:lnTo>
                    <a:lnTo>
                      <a:pt x="20" y="57"/>
                    </a:lnTo>
                    <a:lnTo>
                      <a:pt x="20" y="0"/>
                    </a:lnTo>
                    <a:lnTo>
                      <a:pt x="0" y="0"/>
                    </a:lnTo>
                    <a:lnTo>
                      <a:pt x="0" y="60"/>
                    </a:lnTo>
                    <a:lnTo>
                      <a:pt x="20" y="60"/>
                    </a:lnTo>
                    <a:lnTo>
                      <a:pt x="20" y="57"/>
                    </a:lnTo>
                    <a:lnTo>
                      <a:pt x="18" y="5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50" name="Freeform 932"/>
              <p:cNvSpPr>
                <a:spLocks/>
              </p:cNvSpPr>
              <p:nvPr/>
            </p:nvSpPr>
            <p:spPr bwMode="auto">
              <a:xfrm>
                <a:off x="5353" y="3368"/>
                <a:ext cx="20" cy="59"/>
              </a:xfrm>
              <a:custGeom>
                <a:avLst/>
                <a:gdLst>
                  <a:gd name="T0" fmla="*/ 18 w 20"/>
                  <a:gd name="T1" fmla="*/ 57 h 59"/>
                  <a:gd name="T2" fmla="*/ 18 w 20"/>
                  <a:gd name="T3" fmla="*/ 55 h 59"/>
                  <a:gd name="T4" fmla="*/ 4 w 20"/>
                  <a:gd name="T5" fmla="*/ 55 h 59"/>
                  <a:gd name="T6" fmla="*/ 4 w 20"/>
                  <a:gd name="T7" fmla="*/ 4 h 59"/>
                  <a:gd name="T8" fmla="*/ 16 w 20"/>
                  <a:gd name="T9" fmla="*/ 4 h 59"/>
                  <a:gd name="T10" fmla="*/ 16 w 20"/>
                  <a:gd name="T11" fmla="*/ 57 h 59"/>
                  <a:gd name="T12" fmla="*/ 18 w 20"/>
                  <a:gd name="T13" fmla="*/ 57 h 59"/>
                  <a:gd name="T14" fmla="*/ 18 w 20"/>
                  <a:gd name="T15" fmla="*/ 55 h 59"/>
                  <a:gd name="T16" fmla="*/ 18 w 20"/>
                  <a:gd name="T17" fmla="*/ 57 h 59"/>
                  <a:gd name="T18" fmla="*/ 20 w 20"/>
                  <a:gd name="T19" fmla="*/ 57 h 59"/>
                  <a:gd name="T20" fmla="*/ 20 w 20"/>
                  <a:gd name="T21" fmla="*/ 0 h 59"/>
                  <a:gd name="T22" fmla="*/ 0 w 20"/>
                  <a:gd name="T23" fmla="*/ 0 h 59"/>
                  <a:gd name="T24" fmla="*/ 0 w 20"/>
                  <a:gd name="T25" fmla="*/ 59 h 59"/>
                  <a:gd name="T26" fmla="*/ 20 w 20"/>
                  <a:gd name="T27" fmla="*/ 59 h 59"/>
                  <a:gd name="T28" fmla="*/ 20 w 20"/>
                  <a:gd name="T29" fmla="*/ 57 h 59"/>
                  <a:gd name="T30" fmla="*/ 18 w 20"/>
                  <a:gd name="T31" fmla="*/ 5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59">
                    <a:moveTo>
                      <a:pt x="18" y="57"/>
                    </a:moveTo>
                    <a:lnTo>
                      <a:pt x="18" y="55"/>
                    </a:lnTo>
                    <a:lnTo>
                      <a:pt x="4" y="55"/>
                    </a:lnTo>
                    <a:lnTo>
                      <a:pt x="4" y="4"/>
                    </a:lnTo>
                    <a:lnTo>
                      <a:pt x="16" y="4"/>
                    </a:lnTo>
                    <a:lnTo>
                      <a:pt x="16" y="57"/>
                    </a:lnTo>
                    <a:lnTo>
                      <a:pt x="18" y="57"/>
                    </a:lnTo>
                    <a:lnTo>
                      <a:pt x="18" y="55"/>
                    </a:lnTo>
                    <a:lnTo>
                      <a:pt x="18" y="57"/>
                    </a:lnTo>
                    <a:lnTo>
                      <a:pt x="20" y="57"/>
                    </a:lnTo>
                    <a:lnTo>
                      <a:pt x="20" y="0"/>
                    </a:lnTo>
                    <a:lnTo>
                      <a:pt x="0" y="0"/>
                    </a:lnTo>
                    <a:lnTo>
                      <a:pt x="0" y="59"/>
                    </a:lnTo>
                    <a:lnTo>
                      <a:pt x="20" y="59"/>
                    </a:lnTo>
                    <a:lnTo>
                      <a:pt x="20" y="57"/>
                    </a:lnTo>
                    <a:lnTo>
                      <a:pt x="18" y="5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51" name="Rectangle 933"/>
              <p:cNvSpPr>
                <a:spLocks noChangeArrowheads="1"/>
              </p:cNvSpPr>
              <p:nvPr/>
            </p:nvSpPr>
            <p:spPr bwMode="auto">
              <a:xfrm>
                <a:off x="5159" y="2666"/>
                <a:ext cx="5" cy="5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52" name="Rectangle 934"/>
              <p:cNvSpPr>
                <a:spLocks noChangeArrowheads="1"/>
              </p:cNvSpPr>
              <p:nvPr/>
            </p:nvSpPr>
            <p:spPr bwMode="auto">
              <a:xfrm>
                <a:off x="5158" y="2667"/>
                <a:ext cx="19"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53" name="Rectangle 935"/>
              <p:cNvSpPr>
                <a:spLocks noChangeArrowheads="1"/>
              </p:cNvSpPr>
              <p:nvPr/>
            </p:nvSpPr>
            <p:spPr bwMode="auto">
              <a:xfrm>
                <a:off x="5175" y="2664"/>
                <a:ext cx="4" cy="5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54" name="Rectangle 936"/>
              <p:cNvSpPr>
                <a:spLocks noChangeArrowheads="1"/>
              </p:cNvSpPr>
              <p:nvPr/>
            </p:nvSpPr>
            <p:spPr bwMode="auto">
              <a:xfrm>
                <a:off x="5154" y="2717"/>
                <a:ext cx="32"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55" name="Rectangle 937"/>
              <p:cNvSpPr>
                <a:spLocks noChangeArrowheads="1"/>
              </p:cNvSpPr>
              <p:nvPr/>
            </p:nvSpPr>
            <p:spPr bwMode="auto">
              <a:xfrm>
                <a:off x="5353" y="2939"/>
                <a:ext cx="4" cy="5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56" name="Rectangle 938"/>
              <p:cNvSpPr>
                <a:spLocks noChangeArrowheads="1"/>
              </p:cNvSpPr>
              <p:nvPr/>
            </p:nvSpPr>
            <p:spPr bwMode="auto">
              <a:xfrm>
                <a:off x="5351" y="2940"/>
                <a:ext cx="19"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57" name="Rectangle 939"/>
              <p:cNvSpPr>
                <a:spLocks noChangeArrowheads="1"/>
              </p:cNvSpPr>
              <p:nvPr/>
            </p:nvSpPr>
            <p:spPr bwMode="auto">
              <a:xfrm>
                <a:off x="5368" y="2937"/>
                <a:ext cx="4" cy="5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58" name="Rectangle 940"/>
              <p:cNvSpPr>
                <a:spLocks noChangeArrowheads="1"/>
              </p:cNvSpPr>
              <p:nvPr/>
            </p:nvSpPr>
            <p:spPr bwMode="auto">
              <a:xfrm>
                <a:off x="5347" y="2990"/>
                <a:ext cx="32"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59" name="Rectangle 941"/>
              <p:cNvSpPr>
                <a:spLocks noChangeArrowheads="1"/>
              </p:cNvSpPr>
              <p:nvPr/>
            </p:nvSpPr>
            <p:spPr bwMode="auto">
              <a:xfrm>
                <a:off x="5353" y="3025"/>
                <a:ext cx="4" cy="5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60" name="Rectangle 942"/>
              <p:cNvSpPr>
                <a:spLocks noChangeArrowheads="1"/>
              </p:cNvSpPr>
              <p:nvPr/>
            </p:nvSpPr>
            <p:spPr bwMode="auto">
              <a:xfrm>
                <a:off x="5351" y="3026"/>
                <a:ext cx="19"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61" name="Rectangle 943"/>
              <p:cNvSpPr>
                <a:spLocks noChangeArrowheads="1"/>
              </p:cNvSpPr>
              <p:nvPr/>
            </p:nvSpPr>
            <p:spPr bwMode="auto">
              <a:xfrm>
                <a:off x="5368" y="3023"/>
                <a:ext cx="4" cy="5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62" name="Rectangle 944"/>
              <p:cNvSpPr>
                <a:spLocks noChangeArrowheads="1"/>
              </p:cNvSpPr>
              <p:nvPr/>
            </p:nvSpPr>
            <p:spPr bwMode="auto">
              <a:xfrm>
                <a:off x="5347" y="3076"/>
                <a:ext cx="32"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63" name="Rectangle 945"/>
              <p:cNvSpPr>
                <a:spLocks noChangeArrowheads="1"/>
              </p:cNvSpPr>
              <p:nvPr/>
            </p:nvSpPr>
            <p:spPr bwMode="auto">
              <a:xfrm>
                <a:off x="5353" y="3111"/>
                <a:ext cx="4" cy="5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64" name="Rectangle 946"/>
              <p:cNvSpPr>
                <a:spLocks noChangeArrowheads="1"/>
              </p:cNvSpPr>
              <p:nvPr/>
            </p:nvSpPr>
            <p:spPr bwMode="auto">
              <a:xfrm>
                <a:off x="5351" y="3111"/>
                <a:ext cx="19" cy="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65" name="Rectangle 947"/>
              <p:cNvSpPr>
                <a:spLocks noChangeArrowheads="1"/>
              </p:cNvSpPr>
              <p:nvPr/>
            </p:nvSpPr>
            <p:spPr bwMode="auto">
              <a:xfrm>
                <a:off x="5368" y="3109"/>
                <a:ext cx="4" cy="5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66" name="Rectangle 948"/>
              <p:cNvSpPr>
                <a:spLocks noChangeArrowheads="1"/>
              </p:cNvSpPr>
              <p:nvPr/>
            </p:nvSpPr>
            <p:spPr bwMode="auto">
              <a:xfrm>
                <a:off x="5347" y="3161"/>
                <a:ext cx="32" cy="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67" name="Rectangle 949"/>
              <p:cNvSpPr>
                <a:spLocks noChangeArrowheads="1"/>
              </p:cNvSpPr>
              <p:nvPr/>
            </p:nvSpPr>
            <p:spPr bwMode="auto">
              <a:xfrm>
                <a:off x="5353" y="3463"/>
                <a:ext cx="4" cy="5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68" name="Rectangle 950"/>
              <p:cNvSpPr>
                <a:spLocks noChangeArrowheads="1"/>
              </p:cNvSpPr>
              <p:nvPr/>
            </p:nvSpPr>
            <p:spPr bwMode="auto">
              <a:xfrm>
                <a:off x="5351" y="3463"/>
                <a:ext cx="19" cy="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69" name="Rectangle 951"/>
              <p:cNvSpPr>
                <a:spLocks noChangeArrowheads="1"/>
              </p:cNvSpPr>
              <p:nvPr/>
            </p:nvSpPr>
            <p:spPr bwMode="auto">
              <a:xfrm>
                <a:off x="5368" y="3461"/>
                <a:ext cx="4" cy="5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70" name="Rectangle 952"/>
              <p:cNvSpPr>
                <a:spLocks noChangeArrowheads="1"/>
              </p:cNvSpPr>
              <p:nvPr/>
            </p:nvSpPr>
            <p:spPr bwMode="auto">
              <a:xfrm>
                <a:off x="5347" y="3514"/>
                <a:ext cx="32"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71" name="Rectangle 953"/>
              <p:cNvSpPr>
                <a:spLocks noChangeArrowheads="1"/>
              </p:cNvSpPr>
              <p:nvPr/>
            </p:nvSpPr>
            <p:spPr bwMode="auto">
              <a:xfrm>
                <a:off x="5159" y="2756"/>
                <a:ext cx="5" cy="5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72" name="Rectangle 954"/>
              <p:cNvSpPr>
                <a:spLocks noChangeArrowheads="1"/>
              </p:cNvSpPr>
              <p:nvPr/>
            </p:nvSpPr>
            <p:spPr bwMode="auto">
              <a:xfrm>
                <a:off x="5158" y="2757"/>
                <a:ext cx="19"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73" name="Rectangle 955"/>
              <p:cNvSpPr>
                <a:spLocks noChangeArrowheads="1"/>
              </p:cNvSpPr>
              <p:nvPr/>
            </p:nvSpPr>
            <p:spPr bwMode="auto">
              <a:xfrm>
                <a:off x="5175" y="2755"/>
                <a:ext cx="4" cy="5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74" name="Rectangle 956"/>
              <p:cNvSpPr>
                <a:spLocks noChangeArrowheads="1"/>
              </p:cNvSpPr>
              <p:nvPr/>
            </p:nvSpPr>
            <p:spPr bwMode="auto">
              <a:xfrm>
                <a:off x="5154" y="2807"/>
                <a:ext cx="32"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75" name="Freeform 957"/>
              <p:cNvSpPr>
                <a:spLocks/>
              </p:cNvSpPr>
              <p:nvPr/>
            </p:nvSpPr>
            <p:spPr bwMode="auto">
              <a:xfrm>
                <a:off x="5224" y="2617"/>
                <a:ext cx="51" cy="36"/>
              </a:xfrm>
              <a:custGeom>
                <a:avLst/>
                <a:gdLst>
                  <a:gd name="T0" fmla="*/ 0 w 51"/>
                  <a:gd name="T1" fmla="*/ 4 h 36"/>
                  <a:gd name="T2" fmla="*/ 48 w 51"/>
                  <a:gd name="T3" fmla="*/ 36 h 36"/>
                  <a:gd name="T4" fmla="*/ 51 w 51"/>
                  <a:gd name="T5" fmla="*/ 33 h 36"/>
                  <a:gd name="T6" fmla="*/ 2 w 51"/>
                  <a:gd name="T7" fmla="*/ 0 h 36"/>
                  <a:gd name="T8" fmla="*/ 0 w 51"/>
                  <a:gd name="T9" fmla="*/ 4 h 36"/>
                </a:gdLst>
                <a:ahLst/>
                <a:cxnLst>
                  <a:cxn ang="0">
                    <a:pos x="T0" y="T1"/>
                  </a:cxn>
                  <a:cxn ang="0">
                    <a:pos x="T2" y="T3"/>
                  </a:cxn>
                  <a:cxn ang="0">
                    <a:pos x="T4" y="T5"/>
                  </a:cxn>
                  <a:cxn ang="0">
                    <a:pos x="T6" y="T7"/>
                  </a:cxn>
                  <a:cxn ang="0">
                    <a:pos x="T8" y="T9"/>
                  </a:cxn>
                </a:cxnLst>
                <a:rect l="0" t="0" r="r" b="b"/>
                <a:pathLst>
                  <a:path w="51" h="36">
                    <a:moveTo>
                      <a:pt x="0" y="4"/>
                    </a:moveTo>
                    <a:lnTo>
                      <a:pt x="48" y="36"/>
                    </a:lnTo>
                    <a:lnTo>
                      <a:pt x="51" y="33"/>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76" name="Freeform 958"/>
              <p:cNvSpPr>
                <a:spLocks/>
              </p:cNvSpPr>
              <p:nvPr/>
            </p:nvSpPr>
            <p:spPr bwMode="auto">
              <a:xfrm>
                <a:off x="5224" y="2636"/>
                <a:ext cx="51" cy="36"/>
              </a:xfrm>
              <a:custGeom>
                <a:avLst/>
                <a:gdLst>
                  <a:gd name="T0" fmla="*/ 0 w 51"/>
                  <a:gd name="T1" fmla="*/ 4 h 36"/>
                  <a:gd name="T2" fmla="*/ 48 w 51"/>
                  <a:gd name="T3" fmla="*/ 36 h 36"/>
                  <a:gd name="T4" fmla="*/ 51 w 51"/>
                  <a:gd name="T5" fmla="*/ 33 h 36"/>
                  <a:gd name="T6" fmla="*/ 2 w 51"/>
                  <a:gd name="T7" fmla="*/ 0 h 36"/>
                  <a:gd name="T8" fmla="*/ 0 w 51"/>
                  <a:gd name="T9" fmla="*/ 4 h 36"/>
                </a:gdLst>
                <a:ahLst/>
                <a:cxnLst>
                  <a:cxn ang="0">
                    <a:pos x="T0" y="T1"/>
                  </a:cxn>
                  <a:cxn ang="0">
                    <a:pos x="T2" y="T3"/>
                  </a:cxn>
                  <a:cxn ang="0">
                    <a:pos x="T4" y="T5"/>
                  </a:cxn>
                  <a:cxn ang="0">
                    <a:pos x="T6" y="T7"/>
                  </a:cxn>
                  <a:cxn ang="0">
                    <a:pos x="T8" y="T9"/>
                  </a:cxn>
                </a:cxnLst>
                <a:rect l="0" t="0" r="r" b="b"/>
                <a:pathLst>
                  <a:path w="51" h="36">
                    <a:moveTo>
                      <a:pt x="0" y="4"/>
                    </a:moveTo>
                    <a:lnTo>
                      <a:pt x="48" y="36"/>
                    </a:lnTo>
                    <a:lnTo>
                      <a:pt x="51" y="33"/>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77" name="Freeform 959"/>
              <p:cNvSpPr>
                <a:spLocks/>
              </p:cNvSpPr>
              <p:nvPr/>
            </p:nvSpPr>
            <p:spPr bwMode="auto">
              <a:xfrm>
                <a:off x="5224" y="2655"/>
                <a:ext cx="51" cy="36"/>
              </a:xfrm>
              <a:custGeom>
                <a:avLst/>
                <a:gdLst>
                  <a:gd name="T0" fmla="*/ 0 w 51"/>
                  <a:gd name="T1" fmla="*/ 4 h 36"/>
                  <a:gd name="T2" fmla="*/ 48 w 51"/>
                  <a:gd name="T3" fmla="*/ 36 h 36"/>
                  <a:gd name="T4" fmla="*/ 51 w 51"/>
                  <a:gd name="T5" fmla="*/ 32 h 36"/>
                  <a:gd name="T6" fmla="*/ 2 w 51"/>
                  <a:gd name="T7" fmla="*/ 0 h 36"/>
                  <a:gd name="T8" fmla="*/ 0 w 51"/>
                  <a:gd name="T9" fmla="*/ 4 h 36"/>
                </a:gdLst>
                <a:ahLst/>
                <a:cxnLst>
                  <a:cxn ang="0">
                    <a:pos x="T0" y="T1"/>
                  </a:cxn>
                  <a:cxn ang="0">
                    <a:pos x="T2" y="T3"/>
                  </a:cxn>
                  <a:cxn ang="0">
                    <a:pos x="T4" y="T5"/>
                  </a:cxn>
                  <a:cxn ang="0">
                    <a:pos x="T6" y="T7"/>
                  </a:cxn>
                  <a:cxn ang="0">
                    <a:pos x="T8" y="T9"/>
                  </a:cxn>
                </a:cxnLst>
                <a:rect l="0" t="0" r="r" b="b"/>
                <a:pathLst>
                  <a:path w="51" h="36">
                    <a:moveTo>
                      <a:pt x="0" y="4"/>
                    </a:moveTo>
                    <a:lnTo>
                      <a:pt x="48" y="36"/>
                    </a:lnTo>
                    <a:lnTo>
                      <a:pt x="51" y="32"/>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78" name="Freeform 960"/>
              <p:cNvSpPr>
                <a:spLocks/>
              </p:cNvSpPr>
              <p:nvPr/>
            </p:nvSpPr>
            <p:spPr bwMode="auto">
              <a:xfrm>
                <a:off x="5224" y="2674"/>
                <a:ext cx="51" cy="36"/>
              </a:xfrm>
              <a:custGeom>
                <a:avLst/>
                <a:gdLst>
                  <a:gd name="T0" fmla="*/ 0 w 51"/>
                  <a:gd name="T1" fmla="*/ 4 h 36"/>
                  <a:gd name="T2" fmla="*/ 48 w 51"/>
                  <a:gd name="T3" fmla="*/ 36 h 36"/>
                  <a:gd name="T4" fmla="*/ 51 w 51"/>
                  <a:gd name="T5" fmla="*/ 32 h 36"/>
                  <a:gd name="T6" fmla="*/ 2 w 51"/>
                  <a:gd name="T7" fmla="*/ 0 h 36"/>
                  <a:gd name="T8" fmla="*/ 0 w 51"/>
                  <a:gd name="T9" fmla="*/ 4 h 36"/>
                </a:gdLst>
                <a:ahLst/>
                <a:cxnLst>
                  <a:cxn ang="0">
                    <a:pos x="T0" y="T1"/>
                  </a:cxn>
                  <a:cxn ang="0">
                    <a:pos x="T2" y="T3"/>
                  </a:cxn>
                  <a:cxn ang="0">
                    <a:pos x="T4" y="T5"/>
                  </a:cxn>
                  <a:cxn ang="0">
                    <a:pos x="T6" y="T7"/>
                  </a:cxn>
                  <a:cxn ang="0">
                    <a:pos x="T8" y="T9"/>
                  </a:cxn>
                </a:cxnLst>
                <a:rect l="0" t="0" r="r" b="b"/>
                <a:pathLst>
                  <a:path w="51" h="36">
                    <a:moveTo>
                      <a:pt x="0" y="4"/>
                    </a:moveTo>
                    <a:lnTo>
                      <a:pt x="48" y="36"/>
                    </a:lnTo>
                    <a:lnTo>
                      <a:pt x="51" y="32"/>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79" name="Freeform 961"/>
              <p:cNvSpPr>
                <a:spLocks/>
              </p:cNvSpPr>
              <p:nvPr/>
            </p:nvSpPr>
            <p:spPr bwMode="auto">
              <a:xfrm>
                <a:off x="5224" y="2697"/>
                <a:ext cx="51" cy="35"/>
              </a:xfrm>
              <a:custGeom>
                <a:avLst/>
                <a:gdLst>
                  <a:gd name="T0" fmla="*/ 0 w 51"/>
                  <a:gd name="T1" fmla="*/ 3 h 35"/>
                  <a:gd name="T2" fmla="*/ 48 w 51"/>
                  <a:gd name="T3" fmla="*/ 35 h 35"/>
                  <a:gd name="T4" fmla="*/ 51 w 51"/>
                  <a:gd name="T5" fmla="*/ 32 h 35"/>
                  <a:gd name="T6" fmla="*/ 2 w 51"/>
                  <a:gd name="T7" fmla="*/ 0 h 35"/>
                  <a:gd name="T8" fmla="*/ 0 w 51"/>
                  <a:gd name="T9" fmla="*/ 3 h 35"/>
                </a:gdLst>
                <a:ahLst/>
                <a:cxnLst>
                  <a:cxn ang="0">
                    <a:pos x="T0" y="T1"/>
                  </a:cxn>
                  <a:cxn ang="0">
                    <a:pos x="T2" y="T3"/>
                  </a:cxn>
                  <a:cxn ang="0">
                    <a:pos x="T4" y="T5"/>
                  </a:cxn>
                  <a:cxn ang="0">
                    <a:pos x="T6" y="T7"/>
                  </a:cxn>
                  <a:cxn ang="0">
                    <a:pos x="T8" y="T9"/>
                  </a:cxn>
                </a:cxnLst>
                <a:rect l="0" t="0" r="r" b="b"/>
                <a:pathLst>
                  <a:path w="51" h="35">
                    <a:moveTo>
                      <a:pt x="0" y="3"/>
                    </a:moveTo>
                    <a:lnTo>
                      <a:pt x="48" y="35"/>
                    </a:lnTo>
                    <a:lnTo>
                      <a:pt x="51" y="32"/>
                    </a:lnTo>
                    <a:lnTo>
                      <a:pt x="2" y="0"/>
                    </a:lnTo>
                    <a:lnTo>
                      <a:pt x="0"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80" name="Freeform 962"/>
              <p:cNvSpPr>
                <a:spLocks/>
              </p:cNvSpPr>
              <p:nvPr/>
            </p:nvSpPr>
            <p:spPr bwMode="auto">
              <a:xfrm>
                <a:off x="5224" y="2719"/>
                <a:ext cx="51" cy="36"/>
              </a:xfrm>
              <a:custGeom>
                <a:avLst/>
                <a:gdLst>
                  <a:gd name="T0" fmla="*/ 0 w 51"/>
                  <a:gd name="T1" fmla="*/ 4 h 36"/>
                  <a:gd name="T2" fmla="*/ 48 w 51"/>
                  <a:gd name="T3" fmla="*/ 36 h 36"/>
                  <a:gd name="T4" fmla="*/ 51 w 51"/>
                  <a:gd name="T5" fmla="*/ 32 h 36"/>
                  <a:gd name="T6" fmla="*/ 2 w 51"/>
                  <a:gd name="T7" fmla="*/ 0 h 36"/>
                  <a:gd name="T8" fmla="*/ 0 w 51"/>
                  <a:gd name="T9" fmla="*/ 4 h 36"/>
                </a:gdLst>
                <a:ahLst/>
                <a:cxnLst>
                  <a:cxn ang="0">
                    <a:pos x="T0" y="T1"/>
                  </a:cxn>
                  <a:cxn ang="0">
                    <a:pos x="T2" y="T3"/>
                  </a:cxn>
                  <a:cxn ang="0">
                    <a:pos x="T4" y="T5"/>
                  </a:cxn>
                  <a:cxn ang="0">
                    <a:pos x="T6" y="T7"/>
                  </a:cxn>
                  <a:cxn ang="0">
                    <a:pos x="T8" y="T9"/>
                  </a:cxn>
                </a:cxnLst>
                <a:rect l="0" t="0" r="r" b="b"/>
                <a:pathLst>
                  <a:path w="51" h="36">
                    <a:moveTo>
                      <a:pt x="0" y="4"/>
                    </a:moveTo>
                    <a:lnTo>
                      <a:pt x="48" y="36"/>
                    </a:lnTo>
                    <a:lnTo>
                      <a:pt x="51" y="32"/>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81" name="Freeform 963"/>
              <p:cNvSpPr>
                <a:spLocks/>
              </p:cNvSpPr>
              <p:nvPr/>
            </p:nvSpPr>
            <p:spPr bwMode="auto">
              <a:xfrm>
                <a:off x="5224" y="2745"/>
                <a:ext cx="51" cy="36"/>
              </a:xfrm>
              <a:custGeom>
                <a:avLst/>
                <a:gdLst>
                  <a:gd name="T0" fmla="*/ 0 w 51"/>
                  <a:gd name="T1" fmla="*/ 4 h 36"/>
                  <a:gd name="T2" fmla="*/ 48 w 51"/>
                  <a:gd name="T3" fmla="*/ 36 h 36"/>
                  <a:gd name="T4" fmla="*/ 51 w 51"/>
                  <a:gd name="T5" fmla="*/ 33 h 36"/>
                  <a:gd name="T6" fmla="*/ 2 w 51"/>
                  <a:gd name="T7" fmla="*/ 0 h 36"/>
                  <a:gd name="T8" fmla="*/ 0 w 51"/>
                  <a:gd name="T9" fmla="*/ 4 h 36"/>
                </a:gdLst>
                <a:ahLst/>
                <a:cxnLst>
                  <a:cxn ang="0">
                    <a:pos x="T0" y="T1"/>
                  </a:cxn>
                  <a:cxn ang="0">
                    <a:pos x="T2" y="T3"/>
                  </a:cxn>
                  <a:cxn ang="0">
                    <a:pos x="T4" y="T5"/>
                  </a:cxn>
                  <a:cxn ang="0">
                    <a:pos x="T6" y="T7"/>
                  </a:cxn>
                  <a:cxn ang="0">
                    <a:pos x="T8" y="T9"/>
                  </a:cxn>
                </a:cxnLst>
                <a:rect l="0" t="0" r="r" b="b"/>
                <a:pathLst>
                  <a:path w="51" h="36">
                    <a:moveTo>
                      <a:pt x="0" y="4"/>
                    </a:moveTo>
                    <a:lnTo>
                      <a:pt x="48" y="36"/>
                    </a:lnTo>
                    <a:lnTo>
                      <a:pt x="51" y="33"/>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82" name="Freeform 964"/>
              <p:cNvSpPr>
                <a:spLocks/>
              </p:cNvSpPr>
              <p:nvPr/>
            </p:nvSpPr>
            <p:spPr bwMode="auto">
              <a:xfrm>
                <a:off x="5224" y="2772"/>
                <a:ext cx="51" cy="36"/>
              </a:xfrm>
              <a:custGeom>
                <a:avLst/>
                <a:gdLst>
                  <a:gd name="T0" fmla="*/ 0 w 51"/>
                  <a:gd name="T1" fmla="*/ 3 h 36"/>
                  <a:gd name="T2" fmla="*/ 48 w 51"/>
                  <a:gd name="T3" fmla="*/ 36 h 36"/>
                  <a:gd name="T4" fmla="*/ 51 w 51"/>
                  <a:gd name="T5" fmla="*/ 32 h 36"/>
                  <a:gd name="T6" fmla="*/ 2 w 51"/>
                  <a:gd name="T7" fmla="*/ 0 h 36"/>
                  <a:gd name="T8" fmla="*/ 0 w 51"/>
                  <a:gd name="T9" fmla="*/ 3 h 36"/>
                </a:gdLst>
                <a:ahLst/>
                <a:cxnLst>
                  <a:cxn ang="0">
                    <a:pos x="T0" y="T1"/>
                  </a:cxn>
                  <a:cxn ang="0">
                    <a:pos x="T2" y="T3"/>
                  </a:cxn>
                  <a:cxn ang="0">
                    <a:pos x="T4" y="T5"/>
                  </a:cxn>
                  <a:cxn ang="0">
                    <a:pos x="T6" y="T7"/>
                  </a:cxn>
                  <a:cxn ang="0">
                    <a:pos x="T8" y="T9"/>
                  </a:cxn>
                </a:cxnLst>
                <a:rect l="0" t="0" r="r" b="b"/>
                <a:pathLst>
                  <a:path w="51" h="36">
                    <a:moveTo>
                      <a:pt x="0" y="3"/>
                    </a:moveTo>
                    <a:lnTo>
                      <a:pt x="48" y="36"/>
                    </a:lnTo>
                    <a:lnTo>
                      <a:pt x="51" y="32"/>
                    </a:lnTo>
                    <a:lnTo>
                      <a:pt x="2" y="0"/>
                    </a:lnTo>
                    <a:lnTo>
                      <a:pt x="0"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83" name="Freeform 965"/>
              <p:cNvSpPr>
                <a:spLocks/>
              </p:cNvSpPr>
              <p:nvPr/>
            </p:nvSpPr>
            <p:spPr bwMode="auto">
              <a:xfrm>
                <a:off x="4914" y="2497"/>
                <a:ext cx="73" cy="57"/>
              </a:xfrm>
              <a:custGeom>
                <a:avLst/>
                <a:gdLst>
                  <a:gd name="T0" fmla="*/ 30 w 847"/>
                  <a:gd name="T1" fmla="*/ 651 h 651"/>
                  <a:gd name="T2" fmla="*/ 847 w 847"/>
                  <a:gd name="T3" fmla="*/ 40 h 651"/>
                  <a:gd name="T4" fmla="*/ 817 w 847"/>
                  <a:gd name="T5" fmla="*/ 0 h 651"/>
                  <a:gd name="T6" fmla="*/ 0 w 847"/>
                  <a:gd name="T7" fmla="*/ 611 h 651"/>
                </a:gdLst>
                <a:ahLst/>
                <a:cxnLst>
                  <a:cxn ang="0">
                    <a:pos x="T0" y="T1"/>
                  </a:cxn>
                  <a:cxn ang="0">
                    <a:pos x="T2" y="T3"/>
                  </a:cxn>
                  <a:cxn ang="0">
                    <a:pos x="T4" y="T5"/>
                  </a:cxn>
                  <a:cxn ang="0">
                    <a:pos x="T6" y="T7"/>
                  </a:cxn>
                </a:cxnLst>
                <a:rect l="0" t="0" r="r" b="b"/>
                <a:pathLst>
                  <a:path w="847" h="651">
                    <a:moveTo>
                      <a:pt x="30" y="651"/>
                    </a:moveTo>
                    <a:lnTo>
                      <a:pt x="847" y="40"/>
                    </a:lnTo>
                    <a:lnTo>
                      <a:pt x="817" y="0"/>
                    </a:lnTo>
                    <a:lnTo>
                      <a:pt x="0" y="61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84" name="Rectangle 966"/>
              <p:cNvSpPr>
                <a:spLocks noChangeArrowheads="1"/>
              </p:cNvSpPr>
              <p:nvPr/>
            </p:nvSpPr>
            <p:spPr bwMode="auto">
              <a:xfrm>
                <a:off x="4919" y="2526"/>
                <a:ext cx="4" cy="97"/>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85" name="Rectangle 967"/>
              <p:cNvSpPr>
                <a:spLocks noChangeArrowheads="1"/>
              </p:cNvSpPr>
              <p:nvPr/>
            </p:nvSpPr>
            <p:spPr bwMode="auto">
              <a:xfrm>
                <a:off x="5353" y="3557"/>
                <a:ext cx="4" cy="4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86" name="Rectangle 968"/>
              <p:cNvSpPr>
                <a:spLocks noChangeArrowheads="1"/>
              </p:cNvSpPr>
              <p:nvPr/>
            </p:nvSpPr>
            <p:spPr bwMode="auto">
              <a:xfrm>
                <a:off x="5351" y="3555"/>
                <a:ext cx="19"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87" name="Rectangle 969"/>
              <p:cNvSpPr>
                <a:spLocks noChangeArrowheads="1"/>
              </p:cNvSpPr>
              <p:nvPr/>
            </p:nvSpPr>
            <p:spPr bwMode="auto">
              <a:xfrm>
                <a:off x="5353" y="3648"/>
                <a:ext cx="4" cy="5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88" name="Rectangle 970"/>
              <p:cNvSpPr>
                <a:spLocks noChangeArrowheads="1"/>
              </p:cNvSpPr>
              <p:nvPr/>
            </p:nvSpPr>
            <p:spPr bwMode="auto">
              <a:xfrm>
                <a:off x="5351" y="3650"/>
                <a:ext cx="19" cy="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89" name="Rectangle 971"/>
              <p:cNvSpPr>
                <a:spLocks noChangeArrowheads="1"/>
              </p:cNvSpPr>
              <p:nvPr/>
            </p:nvSpPr>
            <p:spPr bwMode="auto">
              <a:xfrm>
                <a:off x="5355" y="3741"/>
                <a:ext cx="15"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90" name="Rectangle 972"/>
              <p:cNvSpPr>
                <a:spLocks noChangeArrowheads="1"/>
              </p:cNvSpPr>
              <p:nvPr/>
            </p:nvSpPr>
            <p:spPr bwMode="auto">
              <a:xfrm>
                <a:off x="5353" y="3737"/>
                <a:ext cx="4" cy="3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91" name="Rectangle 973"/>
              <p:cNvSpPr>
                <a:spLocks noChangeArrowheads="1"/>
              </p:cNvSpPr>
              <p:nvPr/>
            </p:nvSpPr>
            <p:spPr bwMode="auto">
              <a:xfrm>
                <a:off x="5368" y="3554"/>
                <a:ext cx="4" cy="21"/>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92" name="Rectangle 974"/>
              <p:cNvSpPr>
                <a:spLocks noChangeArrowheads="1"/>
              </p:cNvSpPr>
              <p:nvPr/>
            </p:nvSpPr>
            <p:spPr bwMode="auto">
              <a:xfrm>
                <a:off x="4984" y="2499"/>
                <a:ext cx="4" cy="1149"/>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93" name="Rectangle 975"/>
              <p:cNvSpPr>
                <a:spLocks noChangeArrowheads="1"/>
              </p:cNvSpPr>
              <p:nvPr/>
            </p:nvSpPr>
            <p:spPr bwMode="auto">
              <a:xfrm>
                <a:off x="5284" y="2848"/>
                <a:ext cx="5" cy="448"/>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94" name="Rectangle 976"/>
              <p:cNvSpPr>
                <a:spLocks noChangeArrowheads="1"/>
              </p:cNvSpPr>
              <p:nvPr/>
            </p:nvSpPr>
            <p:spPr bwMode="auto">
              <a:xfrm>
                <a:off x="5453" y="2949"/>
                <a:ext cx="4" cy="821"/>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95" name="Freeform 977"/>
              <p:cNvSpPr>
                <a:spLocks/>
              </p:cNvSpPr>
              <p:nvPr/>
            </p:nvSpPr>
            <p:spPr bwMode="auto">
              <a:xfrm>
                <a:off x="5194" y="2888"/>
                <a:ext cx="80" cy="27"/>
              </a:xfrm>
              <a:custGeom>
                <a:avLst/>
                <a:gdLst>
                  <a:gd name="T0" fmla="*/ 1 w 80"/>
                  <a:gd name="T1" fmla="*/ 27 h 27"/>
                  <a:gd name="T2" fmla="*/ 80 w 80"/>
                  <a:gd name="T3" fmla="*/ 4 h 27"/>
                  <a:gd name="T4" fmla="*/ 79 w 80"/>
                  <a:gd name="T5" fmla="*/ 0 h 27"/>
                  <a:gd name="T6" fmla="*/ 0 w 80"/>
                  <a:gd name="T7" fmla="*/ 23 h 27"/>
                  <a:gd name="T8" fmla="*/ 1 w 80"/>
                  <a:gd name="T9" fmla="*/ 27 h 27"/>
                </a:gdLst>
                <a:ahLst/>
                <a:cxnLst>
                  <a:cxn ang="0">
                    <a:pos x="T0" y="T1"/>
                  </a:cxn>
                  <a:cxn ang="0">
                    <a:pos x="T2" y="T3"/>
                  </a:cxn>
                  <a:cxn ang="0">
                    <a:pos x="T4" y="T5"/>
                  </a:cxn>
                  <a:cxn ang="0">
                    <a:pos x="T6" y="T7"/>
                  </a:cxn>
                  <a:cxn ang="0">
                    <a:pos x="T8" y="T9"/>
                  </a:cxn>
                </a:cxnLst>
                <a:rect l="0" t="0" r="r" b="b"/>
                <a:pathLst>
                  <a:path w="80" h="27">
                    <a:moveTo>
                      <a:pt x="1" y="27"/>
                    </a:moveTo>
                    <a:lnTo>
                      <a:pt x="80" y="4"/>
                    </a:lnTo>
                    <a:lnTo>
                      <a:pt x="79" y="0"/>
                    </a:lnTo>
                    <a:lnTo>
                      <a:pt x="0" y="23"/>
                    </a:lnTo>
                    <a:lnTo>
                      <a:pt x="1"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96" name="Freeform 978"/>
              <p:cNvSpPr>
                <a:spLocks/>
              </p:cNvSpPr>
              <p:nvPr/>
            </p:nvSpPr>
            <p:spPr bwMode="auto">
              <a:xfrm>
                <a:off x="5194" y="2940"/>
                <a:ext cx="80" cy="27"/>
              </a:xfrm>
              <a:custGeom>
                <a:avLst/>
                <a:gdLst>
                  <a:gd name="T0" fmla="*/ 1 w 80"/>
                  <a:gd name="T1" fmla="*/ 27 h 27"/>
                  <a:gd name="T2" fmla="*/ 80 w 80"/>
                  <a:gd name="T3" fmla="*/ 4 h 27"/>
                  <a:gd name="T4" fmla="*/ 79 w 80"/>
                  <a:gd name="T5" fmla="*/ 0 h 27"/>
                  <a:gd name="T6" fmla="*/ 0 w 80"/>
                  <a:gd name="T7" fmla="*/ 23 h 27"/>
                  <a:gd name="T8" fmla="*/ 1 w 80"/>
                  <a:gd name="T9" fmla="*/ 27 h 27"/>
                </a:gdLst>
                <a:ahLst/>
                <a:cxnLst>
                  <a:cxn ang="0">
                    <a:pos x="T0" y="T1"/>
                  </a:cxn>
                  <a:cxn ang="0">
                    <a:pos x="T2" y="T3"/>
                  </a:cxn>
                  <a:cxn ang="0">
                    <a:pos x="T4" y="T5"/>
                  </a:cxn>
                  <a:cxn ang="0">
                    <a:pos x="T6" y="T7"/>
                  </a:cxn>
                  <a:cxn ang="0">
                    <a:pos x="T8" y="T9"/>
                  </a:cxn>
                </a:cxnLst>
                <a:rect l="0" t="0" r="r" b="b"/>
                <a:pathLst>
                  <a:path w="80" h="27">
                    <a:moveTo>
                      <a:pt x="1" y="27"/>
                    </a:moveTo>
                    <a:lnTo>
                      <a:pt x="80" y="4"/>
                    </a:lnTo>
                    <a:lnTo>
                      <a:pt x="79" y="0"/>
                    </a:lnTo>
                    <a:lnTo>
                      <a:pt x="0" y="23"/>
                    </a:lnTo>
                    <a:lnTo>
                      <a:pt x="1"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97" name="Rectangle 979"/>
              <p:cNvSpPr>
                <a:spLocks noChangeArrowheads="1"/>
              </p:cNvSpPr>
              <p:nvPr/>
            </p:nvSpPr>
            <p:spPr bwMode="auto">
              <a:xfrm>
                <a:off x="5271" y="2887"/>
                <a:ext cx="5" cy="5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98" name="Rectangle 980"/>
              <p:cNvSpPr>
                <a:spLocks noChangeArrowheads="1"/>
              </p:cNvSpPr>
              <p:nvPr/>
            </p:nvSpPr>
            <p:spPr bwMode="auto">
              <a:xfrm>
                <a:off x="5199" y="2907"/>
                <a:ext cx="4" cy="5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99" name="Freeform 981"/>
              <p:cNvSpPr>
                <a:spLocks/>
              </p:cNvSpPr>
              <p:nvPr/>
            </p:nvSpPr>
            <p:spPr bwMode="auto">
              <a:xfrm>
                <a:off x="5194" y="2981"/>
                <a:ext cx="80" cy="27"/>
              </a:xfrm>
              <a:custGeom>
                <a:avLst/>
                <a:gdLst>
                  <a:gd name="T0" fmla="*/ 1 w 80"/>
                  <a:gd name="T1" fmla="*/ 27 h 27"/>
                  <a:gd name="T2" fmla="*/ 80 w 80"/>
                  <a:gd name="T3" fmla="*/ 4 h 27"/>
                  <a:gd name="T4" fmla="*/ 79 w 80"/>
                  <a:gd name="T5" fmla="*/ 0 h 27"/>
                  <a:gd name="T6" fmla="*/ 0 w 80"/>
                  <a:gd name="T7" fmla="*/ 23 h 27"/>
                  <a:gd name="T8" fmla="*/ 1 w 80"/>
                  <a:gd name="T9" fmla="*/ 27 h 27"/>
                </a:gdLst>
                <a:ahLst/>
                <a:cxnLst>
                  <a:cxn ang="0">
                    <a:pos x="T0" y="T1"/>
                  </a:cxn>
                  <a:cxn ang="0">
                    <a:pos x="T2" y="T3"/>
                  </a:cxn>
                  <a:cxn ang="0">
                    <a:pos x="T4" y="T5"/>
                  </a:cxn>
                  <a:cxn ang="0">
                    <a:pos x="T6" y="T7"/>
                  </a:cxn>
                  <a:cxn ang="0">
                    <a:pos x="T8" y="T9"/>
                  </a:cxn>
                </a:cxnLst>
                <a:rect l="0" t="0" r="r" b="b"/>
                <a:pathLst>
                  <a:path w="80" h="27">
                    <a:moveTo>
                      <a:pt x="1" y="27"/>
                    </a:moveTo>
                    <a:lnTo>
                      <a:pt x="80" y="4"/>
                    </a:lnTo>
                    <a:lnTo>
                      <a:pt x="79" y="0"/>
                    </a:lnTo>
                    <a:lnTo>
                      <a:pt x="0" y="23"/>
                    </a:lnTo>
                    <a:lnTo>
                      <a:pt x="1"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00" name="Freeform 982"/>
              <p:cNvSpPr>
                <a:spLocks/>
              </p:cNvSpPr>
              <p:nvPr/>
            </p:nvSpPr>
            <p:spPr bwMode="auto">
              <a:xfrm>
                <a:off x="5194" y="3033"/>
                <a:ext cx="80" cy="27"/>
              </a:xfrm>
              <a:custGeom>
                <a:avLst/>
                <a:gdLst>
                  <a:gd name="T0" fmla="*/ 1 w 80"/>
                  <a:gd name="T1" fmla="*/ 27 h 27"/>
                  <a:gd name="T2" fmla="*/ 80 w 80"/>
                  <a:gd name="T3" fmla="*/ 5 h 27"/>
                  <a:gd name="T4" fmla="*/ 79 w 80"/>
                  <a:gd name="T5" fmla="*/ 0 h 27"/>
                  <a:gd name="T6" fmla="*/ 0 w 80"/>
                  <a:gd name="T7" fmla="*/ 23 h 27"/>
                  <a:gd name="T8" fmla="*/ 1 w 80"/>
                  <a:gd name="T9" fmla="*/ 27 h 27"/>
                </a:gdLst>
                <a:ahLst/>
                <a:cxnLst>
                  <a:cxn ang="0">
                    <a:pos x="T0" y="T1"/>
                  </a:cxn>
                  <a:cxn ang="0">
                    <a:pos x="T2" y="T3"/>
                  </a:cxn>
                  <a:cxn ang="0">
                    <a:pos x="T4" y="T5"/>
                  </a:cxn>
                  <a:cxn ang="0">
                    <a:pos x="T6" y="T7"/>
                  </a:cxn>
                  <a:cxn ang="0">
                    <a:pos x="T8" y="T9"/>
                  </a:cxn>
                </a:cxnLst>
                <a:rect l="0" t="0" r="r" b="b"/>
                <a:pathLst>
                  <a:path w="80" h="27">
                    <a:moveTo>
                      <a:pt x="1" y="27"/>
                    </a:moveTo>
                    <a:lnTo>
                      <a:pt x="80" y="5"/>
                    </a:lnTo>
                    <a:lnTo>
                      <a:pt x="79" y="0"/>
                    </a:lnTo>
                    <a:lnTo>
                      <a:pt x="0" y="23"/>
                    </a:lnTo>
                    <a:lnTo>
                      <a:pt x="1"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01" name="Rectangle 983"/>
              <p:cNvSpPr>
                <a:spLocks noChangeArrowheads="1"/>
              </p:cNvSpPr>
              <p:nvPr/>
            </p:nvSpPr>
            <p:spPr bwMode="auto">
              <a:xfrm>
                <a:off x="5271" y="2980"/>
                <a:ext cx="5" cy="5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02" name="Rectangle 984"/>
              <p:cNvSpPr>
                <a:spLocks noChangeArrowheads="1"/>
              </p:cNvSpPr>
              <p:nvPr/>
            </p:nvSpPr>
            <p:spPr bwMode="auto">
              <a:xfrm>
                <a:off x="5199" y="3001"/>
                <a:ext cx="4" cy="5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03" name="Freeform 985"/>
              <p:cNvSpPr>
                <a:spLocks/>
              </p:cNvSpPr>
              <p:nvPr/>
            </p:nvSpPr>
            <p:spPr bwMode="auto">
              <a:xfrm>
                <a:off x="5194" y="3075"/>
                <a:ext cx="80" cy="27"/>
              </a:xfrm>
              <a:custGeom>
                <a:avLst/>
                <a:gdLst>
                  <a:gd name="T0" fmla="*/ 1 w 80"/>
                  <a:gd name="T1" fmla="*/ 27 h 27"/>
                  <a:gd name="T2" fmla="*/ 80 w 80"/>
                  <a:gd name="T3" fmla="*/ 4 h 27"/>
                  <a:gd name="T4" fmla="*/ 79 w 80"/>
                  <a:gd name="T5" fmla="*/ 0 h 27"/>
                  <a:gd name="T6" fmla="*/ 0 w 80"/>
                  <a:gd name="T7" fmla="*/ 22 h 27"/>
                  <a:gd name="T8" fmla="*/ 1 w 80"/>
                  <a:gd name="T9" fmla="*/ 27 h 27"/>
                </a:gdLst>
                <a:ahLst/>
                <a:cxnLst>
                  <a:cxn ang="0">
                    <a:pos x="T0" y="T1"/>
                  </a:cxn>
                  <a:cxn ang="0">
                    <a:pos x="T2" y="T3"/>
                  </a:cxn>
                  <a:cxn ang="0">
                    <a:pos x="T4" y="T5"/>
                  </a:cxn>
                  <a:cxn ang="0">
                    <a:pos x="T6" y="T7"/>
                  </a:cxn>
                  <a:cxn ang="0">
                    <a:pos x="T8" y="T9"/>
                  </a:cxn>
                </a:cxnLst>
                <a:rect l="0" t="0" r="r" b="b"/>
                <a:pathLst>
                  <a:path w="80" h="27">
                    <a:moveTo>
                      <a:pt x="1" y="27"/>
                    </a:moveTo>
                    <a:lnTo>
                      <a:pt x="80" y="4"/>
                    </a:lnTo>
                    <a:lnTo>
                      <a:pt x="79" y="0"/>
                    </a:lnTo>
                    <a:lnTo>
                      <a:pt x="0" y="22"/>
                    </a:lnTo>
                    <a:lnTo>
                      <a:pt x="1"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04" name="Freeform 986"/>
              <p:cNvSpPr>
                <a:spLocks/>
              </p:cNvSpPr>
              <p:nvPr/>
            </p:nvSpPr>
            <p:spPr bwMode="auto">
              <a:xfrm>
                <a:off x="5194" y="3127"/>
                <a:ext cx="80" cy="27"/>
              </a:xfrm>
              <a:custGeom>
                <a:avLst/>
                <a:gdLst>
                  <a:gd name="T0" fmla="*/ 1 w 80"/>
                  <a:gd name="T1" fmla="*/ 27 h 27"/>
                  <a:gd name="T2" fmla="*/ 80 w 80"/>
                  <a:gd name="T3" fmla="*/ 4 h 27"/>
                  <a:gd name="T4" fmla="*/ 79 w 80"/>
                  <a:gd name="T5" fmla="*/ 0 h 27"/>
                  <a:gd name="T6" fmla="*/ 0 w 80"/>
                  <a:gd name="T7" fmla="*/ 23 h 27"/>
                  <a:gd name="T8" fmla="*/ 1 w 80"/>
                  <a:gd name="T9" fmla="*/ 27 h 27"/>
                </a:gdLst>
                <a:ahLst/>
                <a:cxnLst>
                  <a:cxn ang="0">
                    <a:pos x="T0" y="T1"/>
                  </a:cxn>
                  <a:cxn ang="0">
                    <a:pos x="T2" y="T3"/>
                  </a:cxn>
                  <a:cxn ang="0">
                    <a:pos x="T4" y="T5"/>
                  </a:cxn>
                  <a:cxn ang="0">
                    <a:pos x="T6" y="T7"/>
                  </a:cxn>
                  <a:cxn ang="0">
                    <a:pos x="T8" y="T9"/>
                  </a:cxn>
                </a:cxnLst>
                <a:rect l="0" t="0" r="r" b="b"/>
                <a:pathLst>
                  <a:path w="80" h="27">
                    <a:moveTo>
                      <a:pt x="1" y="27"/>
                    </a:moveTo>
                    <a:lnTo>
                      <a:pt x="80" y="4"/>
                    </a:lnTo>
                    <a:lnTo>
                      <a:pt x="79" y="0"/>
                    </a:lnTo>
                    <a:lnTo>
                      <a:pt x="0" y="23"/>
                    </a:lnTo>
                    <a:lnTo>
                      <a:pt x="1"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05" name="Rectangle 987"/>
              <p:cNvSpPr>
                <a:spLocks noChangeArrowheads="1"/>
              </p:cNvSpPr>
              <p:nvPr/>
            </p:nvSpPr>
            <p:spPr bwMode="auto">
              <a:xfrm>
                <a:off x="5271" y="3073"/>
                <a:ext cx="5" cy="56"/>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06" name="Rectangle 988"/>
              <p:cNvSpPr>
                <a:spLocks noChangeArrowheads="1"/>
              </p:cNvSpPr>
              <p:nvPr/>
            </p:nvSpPr>
            <p:spPr bwMode="auto">
              <a:xfrm>
                <a:off x="5199" y="3094"/>
                <a:ext cx="4" cy="5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07" name="Freeform 989"/>
              <p:cNvSpPr>
                <a:spLocks/>
              </p:cNvSpPr>
              <p:nvPr/>
            </p:nvSpPr>
            <p:spPr bwMode="auto">
              <a:xfrm>
                <a:off x="5194" y="3168"/>
                <a:ext cx="80" cy="27"/>
              </a:xfrm>
              <a:custGeom>
                <a:avLst/>
                <a:gdLst>
                  <a:gd name="T0" fmla="*/ 1 w 80"/>
                  <a:gd name="T1" fmla="*/ 27 h 27"/>
                  <a:gd name="T2" fmla="*/ 80 w 80"/>
                  <a:gd name="T3" fmla="*/ 4 h 27"/>
                  <a:gd name="T4" fmla="*/ 79 w 80"/>
                  <a:gd name="T5" fmla="*/ 0 h 27"/>
                  <a:gd name="T6" fmla="*/ 0 w 80"/>
                  <a:gd name="T7" fmla="*/ 23 h 27"/>
                  <a:gd name="T8" fmla="*/ 1 w 80"/>
                  <a:gd name="T9" fmla="*/ 27 h 27"/>
                </a:gdLst>
                <a:ahLst/>
                <a:cxnLst>
                  <a:cxn ang="0">
                    <a:pos x="T0" y="T1"/>
                  </a:cxn>
                  <a:cxn ang="0">
                    <a:pos x="T2" y="T3"/>
                  </a:cxn>
                  <a:cxn ang="0">
                    <a:pos x="T4" y="T5"/>
                  </a:cxn>
                  <a:cxn ang="0">
                    <a:pos x="T6" y="T7"/>
                  </a:cxn>
                  <a:cxn ang="0">
                    <a:pos x="T8" y="T9"/>
                  </a:cxn>
                </a:cxnLst>
                <a:rect l="0" t="0" r="r" b="b"/>
                <a:pathLst>
                  <a:path w="80" h="27">
                    <a:moveTo>
                      <a:pt x="1" y="27"/>
                    </a:moveTo>
                    <a:lnTo>
                      <a:pt x="80" y="4"/>
                    </a:lnTo>
                    <a:lnTo>
                      <a:pt x="79" y="0"/>
                    </a:lnTo>
                    <a:lnTo>
                      <a:pt x="0" y="23"/>
                    </a:lnTo>
                    <a:lnTo>
                      <a:pt x="1"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08" name="Rectangle 990"/>
              <p:cNvSpPr>
                <a:spLocks noChangeArrowheads="1"/>
              </p:cNvSpPr>
              <p:nvPr/>
            </p:nvSpPr>
            <p:spPr bwMode="auto">
              <a:xfrm>
                <a:off x="5271" y="3167"/>
                <a:ext cx="5" cy="5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09" name="Rectangle 991"/>
              <p:cNvSpPr>
                <a:spLocks noChangeArrowheads="1"/>
              </p:cNvSpPr>
              <p:nvPr/>
            </p:nvSpPr>
            <p:spPr bwMode="auto">
              <a:xfrm>
                <a:off x="5199" y="3187"/>
                <a:ext cx="4" cy="5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10" name="Freeform 992"/>
              <p:cNvSpPr>
                <a:spLocks/>
              </p:cNvSpPr>
              <p:nvPr/>
            </p:nvSpPr>
            <p:spPr bwMode="auto">
              <a:xfrm>
                <a:off x="5056" y="2969"/>
                <a:ext cx="114" cy="34"/>
              </a:xfrm>
              <a:custGeom>
                <a:avLst/>
                <a:gdLst>
                  <a:gd name="T0" fmla="*/ 1 w 114"/>
                  <a:gd name="T1" fmla="*/ 34 h 34"/>
                  <a:gd name="T2" fmla="*/ 114 w 114"/>
                  <a:gd name="T3" fmla="*/ 4 h 34"/>
                  <a:gd name="T4" fmla="*/ 113 w 114"/>
                  <a:gd name="T5" fmla="*/ 0 h 34"/>
                  <a:gd name="T6" fmla="*/ 0 w 114"/>
                  <a:gd name="T7" fmla="*/ 30 h 34"/>
                  <a:gd name="T8" fmla="*/ 1 w 114"/>
                  <a:gd name="T9" fmla="*/ 34 h 34"/>
                </a:gdLst>
                <a:ahLst/>
                <a:cxnLst>
                  <a:cxn ang="0">
                    <a:pos x="T0" y="T1"/>
                  </a:cxn>
                  <a:cxn ang="0">
                    <a:pos x="T2" y="T3"/>
                  </a:cxn>
                  <a:cxn ang="0">
                    <a:pos x="T4" y="T5"/>
                  </a:cxn>
                  <a:cxn ang="0">
                    <a:pos x="T6" y="T7"/>
                  </a:cxn>
                  <a:cxn ang="0">
                    <a:pos x="T8" y="T9"/>
                  </a:cxn>
                </a:cxnLst>
                <a:rect l="0" t="0" r="r" b="b"/>
                <a:pathLst>
                  <a:path w="114" h="34">
                    <a:moveTo>
                      <a:pt x="1" y="34"/>
                    </a:moveTo>
                    <a:lnTo>
                      <a:pt x="114" y="4"/>
                    </a:lnTo>
                    <a:lnTo>
                      <a:pt x="113" y="0"/>
                    </a:lnTo>
                    <a:lnTo>
                      <a:pt x="0" y="30"/>
                    </a:lnTo>
                    <a:lnTo>
                      <a:pt x="1" y="3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11" name="Freeform 993"/>
              <p:cNvSpPr>
                <a:spLocks/>
              </p:cNvSpPr>
              <p:nvPr/>
            </p:nvSpPr>
            <p:spPr bwMode="auto">
              <a:xfrm>
                <a:off x="5056" y="3055"/>
                <a:ext cx="114" cy="34"/>
              </a:xfrm>
              <a:custGeom>
                <a:avLst/>
                <a:gdLst>
                  <a:gd name="T0" fmla="*/ 1 w 114"/>
                  <a:gd name="T1" fmla="*/ 34 h 34"/>
                  <a:gd name="T2" fmla="*/ 114 w 114"/>
                  <a:gd name="T3" fmla="*/ 4 h 34"/>
                  <a:gd name="T4" fmla="*/ 113 w 114"/>
                  <a:gd name="T5" fmla="*/ 0 h 34"/>
                  <a:gd name="T6" fmla="*/ 0 w 114"/>
                  <a:gd name="T7" fmla="*/ 30 h 34"/>
                  <a:gd name="T8" fmla="*/ 1 w 114"/>
                  <a:gd name="T9" fmla="*/ 34 h 34"/>
                </a:gdLst>
                <a:ahLst/>
                <a:cxnLst>
                  <a:cxn ang="0">
                    <a:pos x="T0" y="T1"/>
                  </a:cxn>
                  <a:cxn ang="0">
                    <a:pos x="T2" y="T3"/>
                  </a:cxn>
                  <a:cxn ang="0">
                    <a:pos x="T4" y="T5"/>
                  </a:cxn>
                  <a:cxn ang="0">
                    <a:pos x="T6" y="T7"/>
                  </a:cxn>
                  <a:cxn ang="0">
                    <a:pos x="T8" y="T9"/>
                  </a:cxn>
                </a:cxnLst>
                <a:rect l="0" t="0" r="r" b="b"/>
                <a:pathLst>
                  <a:path w="114" h="34">
                    <a:moveTo>
                      <a:pt x="1" y="34"/>
                    </a:moveTo>
                    <a:lnTo>
                      <a:pt x="114" y="4"/>
                    </a:lnTo>
                    <a:lnTo>
                      <a:pt x="113" y="0"/>
                    </a:lnTo>
                    <a:lnTo>
                      <a:pt x="0" y="30"/>
                    </a:lnTo>
                    <a:lnTo>
                      <a:pt x="1" y="3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12" name="Rectangle 994"/>
              <p:cNvSpPr>
                <a:spLocks noChangeArrowheads="1"/>
              </p:cNvSpPr>
              <p:nvPr/>
            </p:nvSpPr>
            <p:spPr bwMode="auto">
              <a:xfrm>
                <a:off x="5069" y="2894"/>
                <a:ext cx="4" cy="21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13" name="Freeform 995"/>
              <p:cNvSpPr>
                <a:spLocks/>
              </p:cNvSpPr>
              <p:nvPr/>
            </p:nvSpPr>
            <p:spPr bwMode="auto">
              <a:xfrm>
                <a:off x="4965" y="2531"/>
                <a:ext cx="101" cy="77"/>
              </a:xfrm>
              <a:custGeom>
                <a:avLst/>
                <a:gdLst>
                  <a:gd name="T0" fmla="*/ 99 w 101"/>
                  <a:gd name="T1" fmla="*/ 0 h 77"/>
                  <a:gd name="T2" fmla="*/ 0 w 101"/>
                  <a:gd name="T3" fmla="*/ 73 h 77"/>
                  <a:gd name="T4" fmla="*/ 2 w 101"/>
                  <a:gd name="T5" fmla="*/ 77 h 77"/>
                  <a:gd name="T6" fmla="*/ 101 w 101"/>
                  <a:gd name="T7" fmla="*/ 4 h 77"/>
                  <a:gd name="T8" fmla="*/ 99 w 101"/>
                  <a:gd name="T9" fmla="*/ 0 h 77"/>
                </a:gdLst>
                <a:ahLst/>
                <a:cxnLst>
                  <a:cxn ang="0">
                    <a:pos x="T0" y="T1"/>
                  </a:cxn>
                  <a:cxn ang="0">
                    <a:pos x="T2" y="T3"/>
                  </a:cxn>
                  <a:cxn ang="0">
                    <a:pos x="T4" y="T5"/>
                  </a:cxn>
                  <a:cxn ang="0">
                    <a:pos x="T6" y="T7"/>
                  </a:cxn>
                  <a:cxn ang="0">
                    <a:pos x="T8" y="T9"/>
                  </a:cxn>
                </a:cxnLst>
                <a:rect l="0" t="0" r="r" b="b"/>
                <a:pathLst>
                  <a:path w="101" h="77">
                    <a:moveTo>
                      <a:pt x="99" y="0"/>
                    </a:moveTo>
                    <a:lnTo>
                      <a:pt x="0" y="73"/>
                    </a:lnTo>
                    <a:lnTo>
                      <a:pt x="2" y="77"/>
                    </a:lnTo>
                    <a:lnTo>
                      <a:pt x="101" y="4"/>
                    </a:lnTo>
                    <a:lnTo>
                      <a:pt x="99"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14" name="Rectangle 996"/>
              <p:cNvSpPr>
                <a:spLocks noChangeArrowheads="1"/>
              </p:cNvSpPr>
              <p:nvPr/>
            </p:nvSpPr>
            <p:spPr bwMode="auto">
              <a:xfrm>
                <a:off x="4906" y="3308"/>
                <a:ext cx="4" cy="927"/>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15" name="Rectangle 997"/>
              <p:cNvSpPr>
                <a:spLocks noChangeArrowheads="1"/>
              </p:cNvSpPr>
              <p:nvPr/>
            </p:nvSpPr>
            <p:spPr bwMode="auto">
              <a:xfrm>
                <a:off x="4780" y="3091"/>
                <a:ext cx="4" cy="114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16" name="Freeform 998"/>
              <p:cNvSpPr>
                <a:spLocks/>
              </p:cNvSpPr>
              <p:nvPr/>
            </p:nvSpPr>
            <p:spPr bwMode="auto">
              <a:xfrm>
                <a:off x="4551" y="3082"/>
                <a:ext cx="253" cy="187"/>
              </a:xfrm>
              <a:custGeom>
                <a:avLst/>
                <a:gdLst>
                  <a:gd name="T0" fmla="*/ 250 w 253"/>
                  <a:gd name="T1" fmla="*/ 0 h 187"/>
                  <a:gd name="T2" fmla="*/ 0 w 253"/>
                  <a:gd name="T3" fmla="*/ 184 h 187"/>
                  <a:gd name="T4" fmla="*/ 3 w 253"/>
                  <a:gd name="T5" fmla="*/ 187 h 187"/>
                  <a:gd name="T6" fmla="*/ 253 w 253"/>
                  <a:gd name="T7" fmla="*/ 4 h 187"/>
                  <a:gd name="T8" fmla="*/ 250 w 253"/>
                  <a:gd name="T9" fmla="*/ 0 h 187"/>
                </a:gdLst>
                <a:ahLst/>
                <a:cxnLst>
                  <a:cxn ang="0">
                    <a:pos x="T0" y="T1"/>
                  </a:cxn>
                  <a:cxn ang="0">
                    <a:pos x="T2" y="T3"/>
                  </a:cxn>
                  <a:cxn ang="0">
                    <a:pos x="T4" y="T5"/>
                  </a:cxn>
                  <a:cxn ang="0">
                    <a:pos x="T6" y="T7"/>
                  </a:cxn>
                  <a:cxn ang="0">
                    <a:pos x="T8" y="T9"/>
                  </a:cxn>
                </a:cxnLst>
                <a:rect l="0" t="0" r="r" b="b"/>
                <a:pathLst>
                  <a:path w="253" h="187">
                    <a:moveTo>
                      <a:pt x="250" y="0"/>
                    </a:moveTo>
                    <a:lnTo>
                      <a:pt x="0" y="184"/>
                    </a:lnTo>
                    <a:lnTo>
                      <a:pt x="3" y="187"/>
                    </a:lnTo>
                    <a:lnTo>
                      <a:pt x="253" y="4"/>
                    </a:lnTo>
                    <a:lnTo>
                      <a:pt x="250"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17" name="Freeform 999"/>
              <p:cNvSpPr>
                <a:spLocks/>
              </p:cNvSpPr>
              <p:nvPr/>
            </p:nvSpPr>
            <p:spPr bwMode="auto">
              <a:xfrm>
                <a:off x="4542" y="3073"/>
                <a:ext cx="252" cy="187"/>
              </a:xfrm>
              <a:custGeom>
                <a:avLst/>
                <a:gdLst>
                  <a:gd name="T0" fmla="*/ 249 w 252"/>
                  <a:gd name="T1" fmla="*/ 0 h 187"/>
                  <a:gd name="T2" fmla="*/ 0 w 252"/>
                  <a:gd name="T3" fmla="*/ 183 h 187"/>
                  <a:gd name="T4" fmla="*/ 2 w 252"/>
                  <a:gd name="T5" fmla="*/ 187 h 187"/>
                  <a:gd name="T6" fmla="*/ 252 w 252"/>
                  <a:gd name="T7" fmla="*/ 3 h 187"/>
                  <a:gd name="T8" fmla="*/ 249 w 252"/>
                  <a:gd name="T9" fmla="*/ 0 h 187"/>
                </a:gdLst>
                <a:ahLst/>
                <a:cxnLst>
                  <a:cxn ang="0">
                    <a:pos x="T0" y="T1"/>
                  </a:cxn>
                  <a:cxn ang="0">
                    <a:pos x="T2" y="T3"/>
                  </a:cxn>
                  <a:cxn ang="0">
                    <a:pos x="T4" y="T5"/>
                  </a:cxn>
                  <a:cxn ang="0">
                    <a:pos x="T6" y="T7"/>
                  </a:cxn>
                  <a:cxn ang="0">
                    <a:pos x="T8" y="T9"/>
                  </a:cxn>
                </a:cxnLst>
                <a:rect l="0" t="0" r="r" b="b"/>
                <a:pathLst>
                  <a:path w="252" h="187">
                    <a:moveTo>
                      <a:pt x="249" y="0"/>
                    </a:moveTo>
                    <a:lnTo>
                      <a:pt x="0" y="183"/>
                    </a:lnTo>
                    <a:lnTo>
                      <a:pt x="2" y="187"/>
                    </a:lnTo>
                    <a:lnTo>
                      <a:pt x="252" y="3"/>
                    </a:lnTo>
                    <a:lnTo>
                      <a:pt x="249"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18" name="Rectangle 1000"/>
              <p:cNvSpPr>
                <a:spLocks noChangeArrowheads="1"/>
              </p:cNvSpPr>
              <p:nvPr/>
            </p:nvSpPr>
            <p:spPr bwMode="auto">
              <a:xfrm>
                <a:off x="4571" y="3240"/>
                <a:ext cx="4" cy="99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19" name="Freeform 1001"/>
              <p:cNvSpPr>
                <a:spLocks/>
              </p:cNvSpPr>
              <p:nvPr/>
            </p:nvSpPr>
            <p:spPr bwMode="auto">
              <a:xfrm>
                <a:off x="4781" y="3089"/>
                <a:ext cx="144" cy="112"/>
              </a:xfrm>
              <a:custGeom>
                <a:avLst/>
                <a:gdLst>
                  <a:gd name="T0" fmla="*/ 1663 w 1663"/>
                  <a:gd name="T1" fmla="*/ 1249 h 1289"/>
                  <a:gd name="T2" fmla="*/ 30 w 1663"/>
                  <a:gd name="T3" fmla="*/ 0 h 1289"/>
                  <a:gd name="T4" fmla="*/ 0 w 1663"/>
                  <a:gd name="T5" fmla="*/ 39 h 1289"/>
                  <a:gd name="T6" fmla="*/ 1633 w 1663"/>
                  <a:gd name="T7" fmla="*/ 1289 h 1289"/>
                </a:gdLst>
                <a:ahLst/>
                <a:cxnLst>
                  <a:cxn ang="0">
                    <a:pos x="T0" y="T1"/>
                  </a:cxn>
                  <a:cxn ang="0">
                    <a:pos x="T2" y="T3"/>
                  </a:cxn>
                  <a:cxn ang="0">
                    <a:pos x="T4" y="T5"/>
                  </a:cxn>
                  <a:cxn ang="0">
                    <a:pos x="T6" y="T7"/>
                  </a:cxn>
                </a:cxnLst>
                <a:rect l="0" t="0" r="r" b="b"/>
                <a:pathLst>
                  <a:path w="1663" h="1289">
                    <a:moveTo>
                      <a:pt x="1663" y="1249"/>
                    </a:moveTo>
                    <a:lnTo>
                      <a:pt x="30" y="0"/>
                    </a:lnTo>
                    <a:lnTo>
                      <a:pt x="0" y="39"/>
                    </a:lnTo>
                    <a:lnTo>
                      <a:pt x="1633" y="128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20" name="Freeform 1002"/>
              <p:cNvSpPr>
                <a:spLocks/>
              </p:cNvSpPr>
              <p:nvPr/>
            </p:nvSpPr>
            <p:spPr bwMode="auto">
              <a:xfrm>
                <a:off x="4781" y="3177"/>
                <a:ext cx="144" cy="111"/>
              </a:xfrm>
              <a:custGeom>
                <a:avLst/>
                <a:gdLst>
                  <a:gd name="T0" fmla="*/ 1663 w 1663"/>
                  <a:gd name="T1" fmla="*/ 1250 h 1290"/>
                  <a:gd name="T2" fmla="*/ 30 w 1663"/>
                  <a:gd name="T3" fmla="*/ 0 h 1290"/>
                  <a:gd name="T4" fmla="*/ 0 w 1663"/>
                  <a:gd name="T5" fmla="*/ 40 h 1290"/>
                  <a:gd name="T6" fmla="*/ 1633 w 1663"/>
                  <a:gd name="T7" fmla="*/ 1290 h 1290"/>
                </a:gdLst>
                <a:ahLst/>
                <a:cxnLst>
                  <a:cxn ang="0">
                    <a:pos x="T0" y="T1"/>
                  </a:cxn>
                  <a:cxn ang="0">
                    <a:pos x="T2" y="T3"/>
                  </a:cxn>
                  <a:cxn ang="0">
                    <a:pos x="T4" y="T5"/>
                  </a:cxn>
                  <a:cxn ang="0">
                    <a:pos x="T6" y="T7"/>
                  </a:cxn>
                </a:cxnLst>
                <a:rect l="0" t="0" r="r" b="b"/>
                <a:pathLst>
                  <a:path w="1663" h="1290">
                    <a:moveTo>
                      <a:pt x="1663" y="1250"/>
                    </a:moveTo>
                    <a:lnTo>
                      <a:pt x="30" y="0"/>
                    </a:lnTo>
                    <a:lnTo>
                      <a:pt x="0" y="40"/>
                    </a:lnTo>
                    <a:lnTo>
                      <a:pt x="1633" y="129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21" name="Freeform 1003"/>
              <p:cNvSpPr>
                <a:spLocks/>
              </p:cNvSpPr>
              <p:nvPr/>
            </p:nvSpPr>
            <p:spPr bwMode="auto">
              <a:xfrm>
                <a:off x="4781" y="3269"/>
                <a:ext cx="104" cy="78"/>
              </a:xfrm>
              <a:custGeom>
                <a:avLst/>
                <a:gdLst>
                  <a:gd name="T0" fmla="*/ 1203 w 1203"/>
                  <a:gd name="T1" fmla="*/ 865 h 905"/>
                  <a:gd name="T2" fmla="*/ 30 w 1203"/>
                  <a:gd name="T3" fmla="*/ 0 h 905"/>
                  <a:gd name="T4" fmla="*/ 0 w 1203"/>
                  <a:gd name="T5" fmla="*/ 40 h 905"/>
                  <a:gd name="T6" fmla="*/ 1173 w 1203"/>
                  <a:gd name="T7" fmla="*/ 905 h 905"/>
                </a:gdLst>
                <a:ahLst/>
                <a:cxnLst>
                  <a:cxn ang="0">
                    <a:pos x="T0" y="T1"/>
                  </a:cxn>
                  <a:cxn ang="0">
                    <a:pos x="T2" y="T3"/>
                  </a:cxn>
                  <a:cxn ang="0">
                    <a:pos x="T4" y="T5"/>
                  </a:cxn>
                  <a:cxn ang="0">
                    <a:pos x="T6" y="T7"/>
                  </a:cxn>
                </a:cxnLst>
                <a:rect l="0" t="0" r="r" b="b"/>
                <a:pathLst>
                  <a:path w="1203" h="905">
                    <a:moveTo>
                      <a:pt x="1203" y="865"/>
                    </a:moveTo>
                    <a:lnTo>
                      <a:pt x="30" y="0"/>
                    </a:lnTo>
                    <a:lnTo>
                      <a:pt x="0" y="40"/>
                    </a:lnTo>
                    <a:lnTo>
                      <a:pt x="1173" y="90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22" name="Freeform 1004"/>
              <p:cNvSpPr>
                <a:spLocks/>
              </p:cNvSpPr>
              <p:nvPr/>
            </p:nvSpPr>
            <p:spPr bwMode="auto">
              <a:xfrm>
                <a:off x="4781" y="3350"/>
                <a:ext cx="73" cy="58"/>
              </a:xfrm>
              <a:custGeom>
                <a:avLst/>
                <a:gdLst>
                  <a:gd name="T0" fmla="*/ 847 w 847"/>
                  <a:gd name="T1" fmla="*/ 625 h 665"/>
                  <a:gd name="T2" fmla="*/ 30 w 847"/>
                  <a:gd name="T3" fmla="*/ 0 h 665"/>
                  <a:gd name="T4" fmla="*/ 0 w 847"/>
                  <a:gd name="T5" fmla="*/ 40 h 665"/>
                  <a:gd name="T6" fmla="*/ 816 w 847"/>
                  <a:gd name="T7" fmla="*/ 665 h 665"/>
                </a:gdLst>
                <a:ahLst/>
                <a:cxnLst>
                  <a:cxn ang="0">
                    <a:pos x="T0" y="T1"/>
                  </a:cxn>
                  <a:cxn ang="0">
                    <a:pos x="T2" y="T3"/>
                  </a:cxn>
                  <a:cxn ang="0">
                    <a:pos x="T4" y="T5"/>
                  </a:cxn>
                  <a:cxn ang="0">
                    <a:pos x="T6" y="T7"/>
                  </a:cxn>
                </a:cxnLst>
                <a:rect l="0" t="0" r="r" b="b"/>
                <a:pathLst>
                  <a:path w="847" h="665">
                    <a:moveTo>
                      <a:pt x="847" y="625"/>
                    </a:moveTo>
                    <a:lnTo>
                      <a:pt x="30" y="0"/>
                    </a:lnTo>
                    <a:lnTo>
                      <a:pt x="0" y="40"/>
                    </a:lnTo>
                    <a:lnTo>
                      <a:pt x="816" y="66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23" name="Rectangle 1005"/>
              <p:cNvSpPr>
                <a:spLocks noChangeArrowheads="1"/>
              </p:cNvSpPr>
              <p:nvPr/>
            </p:nvSpPr>
            <p:spPr bwMode="auto">
              <a:xfrm>
                <a:off x="4612" y="3209"/>
                <a:ext cx="4" cy="1026"/>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24" name="Freeform 1006"/>
              <p:cNvSpPr>
                <a:spLocks/>
              </p:cNvSpPr>
              <p:nvPr/>
            </p:nvSpPr>
            <p:spPr bwMode="auto">
              <a:xfrm>
                <a:off x="4660" y="3207"/>
                <a:ext cx="19" cy="60"/>
              </a:xfrm>
              <a:custGeom>
                <a:avLst/>
                <a:gdLst>
                  <a:gd name="T0" fmla="*/ 2 w 19"/>
                  <a:gd name="T1" fmla="*/ 57 h 60"/>
                  <a:gd name="T2" fmla="*/ 2 w 19"/>
                  <a:gd name="T3" fmla="*/ 60 h 60"/>
                  <a:gd name="T4" fmla="*/ 19 w 19"/>
                  <a:gd name="T5" fmla="*/ 60 h 60"/>
                  <a:gd name="T6" fmla="*/ 19 w 19"/>
                  <a:gd name="T7" fmla="*/ 0 h 60"/>
                  <a:gd name="T8" fmla="*/ 0 w 19"/>
                  <a:gd name="T9" fmla="*/ 0 h 60"/>
                  <a:gd name="T10" fmla="*/ 0 w 19"/>
                  <a:gd name="T11" fmla="*/ 60 h 60"/>
                  <a:gd name="T12" fmla="*/ 2 w 19"/>
                  <a:gd name="T13" fmla="*/ 60 h 60"/>
                  <a:gd name="T14" fmla="*/ 2 w 19"/>
                  <a:gd name="T15" fmla="*/ 57 h 60"/>
                  <a:gd name="T16" fmla="*/ 4 w 19"/>
                  <a:gd name="T17" fmla="*/ 57 h 60"/>
                  <a:gd name="T18" fmla="*/ 4 w 19"/>
                  <a:gd name="T19" fmla="*/ 4 h 60"/>
                  <a:gd name="T20" fmla="*/ 15 w 19"/>
                  <a:gd name="T21" fmla="*/ 4 h 60"/>
                  <a:gd name="T22" fmla="*/ 15 w 19"/>
                  <a:gd name="T23" fmla="*/ 55 h 60"/>
                  <a:gd name="T24" fmla="*/ 2 w 19"/>
                  <a:gd name="T25" fmla="*/ 55 h 60"/>
                  <a:gd name="T26" fmla="*/ 2 w 19"/>
                  <a:gd name="T27" fmla="*/ 57 h 60"/>
                  <a:gd name="T28" fmla="*/ 4 w 19"/>
                  <a:gd name="T29" fmla="*/ 57 h 60"/>
                  <a:gd name="T30" fmla="*/ 2 w 19"/>
                  <a:gd name="T31"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60">
                    <a:moveTo>
                      <a:pt x="2" y="57"/>
                    </a:moveTo>
                    <a:lnTo>
                      <a:pt x="2" y="60"/>
                    </a:lnTo>
                    <a:lnTo>
                      <a:pt x="19" y="60"/>
                    </a:lnTo>
                    <a:lnTo>
                      <a:pt x="19" y="0"/>
                    </a:lnTo>
                    <a:lnTo>
                      <a:pt x="0" y="0"/>
                    </a:lnTo>
                    <a:lnTo>
                      <a:pt x="0" y="60"/>
                    </a:lnTo>
                    <a:lnTo>
                      <a:pt x="2" y="60"/>
                    </a:lnTo>
                    <a:lnTo>
                      <a:pt x="2" y="57"/>
                    </a:lnTo>
                    <a:lnTo>
                      <a:pt x="4" y="57"/>
                    </a:lnTo>
                    <a:lnTo>
                      <a:pt x="4" y="4"/>
                    </a:lnTo>
                    <a:lnTo>
                      <a:pt x="15" y="4"/>
                    </a:lnTo>
                    <a:lnTo>
                      <a:pt x="15" y="55"/>
                    </a:lnTo>
                    <a:lnTo>
                      <a:pt x="2" y="55"/>
                    </a:lnTo>
                    <a:lnTo>
                      <a:pt x="2" y="57"/>
                    </a:lnTo>
                    <a:lnTo>
                      <a:pt x="4" y="57"/>
                    </a:lnTo>
                    <a:lnTo>
                      <a:pt x="2" y="5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25" name="Rectangle 1007"/>
              <p:cNvSpPr>
                <a:spLocks noChangeArrowheads="1"/>
              </p:cNvSpPr>
              <p:nvPr/>
            </p:nvSpPr>
            <p:spPr bwMode="auto">
              <a:xfrm>
                <a:off x="4675" y="3293"/>
                <a:ext cx="4" cy="5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26" name="Rectangle 1008"/>
              <p:cNvSpPr>
                <a:spLocks noChangeArrowheads="1"/>
              </p:cNvSpPr>
              <p:nvPr/>
            </p:nvSpPr>
            <p:spPr bwMode="auto">
              <a:xfrm>
                <a:off x="4662" y="3293"/>
                <a:ext cx="19" cy="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27" name="Rectangle 1009"/>
              <p:cNvSpPr>
                <a:spLocks noChangeArrowheads="1"/>
              </p:cNvSpPr>
              <p:nvPr/>
            </p:nvSpPr>
            <p:spPr bwMode="auto">
              <a:xfrm>
                <a:off x="4660" y="3291"/>
                <a:ext cx="4" cy="5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28" name="Rectangle 1010"/>
              <p:cNvSpPr>
                <a:spLocks noChangeArrowheads="1"/>
              </p:cNvSpPr>
              <p:nvPr/>
            </p:nvSpPr>
            <p:spPr bwMode="auto">
              <a:xfrm>
                <a:off x="4653" y="3343"/>
                <a:ext cx="32" cy="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29" name="Rectangle 1011"/>
              <p:cNvSpPr>
                <a:spLocks noChangeArrowheads="1"/>
              </p:cNvSpPr>
              <p:nvPr/>
            </p:nvSpPr>
            <p:spPr bwMode="auto">
              <a:xfrm>
                <a:off x="4675" y="3383"/>
                <a:ext cx="4" cy="5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30" name="Rectangle 1012"/>
              <p:cNvSpPr>
                <a:spLocks noChangeArrowheads="1"/>
              </p:cNvSpPr>
              <p:nvPr/>
            </p:nvSpPr>
            <p:spPr bwMode="auto">
              <a:xfrm>
                <a:off x="4662" y="3384"/>
                <a:ext cx="19"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31" name="Rectangle 1013"/>
              <p:cNvSpPr>
                <a:spLocks noChangeArrowheads="1"/>
              </p:cNvSpPr>
              <p:nvPr/>
            </p:nvSpPr>
            <p:spPr bwMode="auto">
              <a:xfrm>
                <a:off x="4660" y="3381"/>
                <a:ext cx="4" cy="5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32" name="Freeform 1014"/>
              <p:cNvSpPr>
                <a:spLocks/>
              </p:cNvSpPr>
              <p:nvPr/>
            </p:nvSpPr>
            <p:spPr bwMode="auto">
              <a:xfrm>
                <a:off x="4564" y="3244"/>
                <a:ext cx="51" cy="36"/>
              </a:xfrm>
              <a:custGeom>
                <a:avLst/>
                <a:gdLst>
                  <a:gd name="T0" fmla="*/ 49 w 51"/>
                  <a:gd name="T1" fmla="*/ 0 h 36"/>
                  <a:gd name="T2" fmla="*/ 0 w 51"/>
                  <a:gd name="T3" fmla="*/ 32 h 36"/>
                  <a:gd name="T4" fmla="*/ 3 w 51"/>
                  <a:gd name="T5" fmla="*/ 36 h 36"/>
                  <a:gd name="T6" fmla="*/ 51 w 51"/>
                  <a:gd name="T7" fmla="*/ 3 h 36"/>
                  <a:gd name="T8" fmla="*/ 49 w 51"/>
                  <a:gd name="T9" fmla="*/ 0 h 36"/>
                </a:gdLst>
                <a:ahLst/>
                <a:cxnLst>
                  <a:cxn ang="0">
                    <a:pos x="T0" y="T1"/>
                  </a:cxn>
                  <a:cxn ang="0">
                    <a:pos x="T2" y="T3"/>
                  </a:cxn>
                  <a:cxn ang="0">
                    <a:pos x="T4" y="T5"/>
                  </a:cxn>
                  <a:cxn ang="0">
                    <a:pos x="T6" y="T7"/>
                  </a:cxn>
                  <a:cxn ang="0">
                    <a:pos x="T8" y="T9"/>
                  </a:cxn>
                </a:cxnLst>
                <a:rect l="0" t="0" r="r" b="b"/>
                <a:pathLst>
                  <a:path w="51" h="36">
                    <a:moveTo>
                      <a:pt x="49" y="0"/>
                    </a:moveTo>
                    <a:lnTo>
                      <a:pt x="0" y="32"/>
                    </a:lnTo>
                    <a:lnTo>
                      <a:pt x="3" y="36"/>
                    </a:lnTo>
                    <a:lnTo>
                      <a:pt x="51" y="3"/>
                    </a:lnTo>
                    <a:lnTo>
                      <a:pt x="49"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33" name="Freeform 1015"/>
              <p:cNvSpPr>
                <a:spLocks/>
              </p:cNvSpPr>
              <p:nvPr/>
            </p:nvSpPr>
            <p:spPr bwMode="auto">
              <a:xfrm>
                <a:off x="4564" y="3263"/>
                <a:ext cx="51" cy="36"/>
              </a:xfrm>
              <a:custGeom>
                <a:avLst/>
                <a:gdLst>
                  <a:gd name="T0" fmla="*/ 49 w 51"/>
                  <a:gd name="T1" fmla="*/ 0 h 36"/>
                  <a:gd name="T2" fmla="*/ 0 w 51"/>
                  <a:gd name="T3" fmla="*/ 32 h 36"/>
                  <a:gd name="T4" fmla="*/ 3 w 51"/>
                  <a:gd name="T5" fmla="*/ 36 h 36"/>
                  <a:gd name="T6" fmla="*/ 51 w 51"/>
                  <a:gd name="T7" fmla="*/ 3 h 36"/>
                  <a:gd name="T8" fmla="*/ 49 w 51"/>
                  <a:gd name="T9" fmla="*/ 0 h 36"/>
                </a:gdLst>
                <a:ahLst/>
                <a:cxnLst>
                  <a:cxn ang="0">
                    <a:pos x="T0" y="T1"/>
                  </a:cxn>
                  <a:cxn ang="0">
                    <a:pos x="T2" y="T3"/>
                  </a:cxn>
                  <a:cxn ang="0">
                    <a:pos x="T4" y="T5"/>
                  </a:cxn>
                  <a:cxn ang="0">
                    <a:pos x="T6" y="T7"/>
                  </a:cxn>
                  <a:cxn ang="0">
                    <a:pos x="T8" y="T9"/>
                  </a:cxn>
                </a:cxnLst>
                <a:rect l="0" t="0" r="r" b="b"/>
                <a:pathLst>
                  <a:path w="51" h="36">
                    <a:moveTo>
                      <a:pt x="49" y="0"/>
                    </a:moveTo>
                    <a:lnTo>
                      <a:pt x="0" y="32"/>
                    </a:lnTo>
                    <a:lnTo>
                      <a:pt x="3" y="36"/>
                    </a:lnTo>
                    <a:lnTo>
                      <a:pt x="51" y="3"/>
                    </a:lnTo>
                    <a:lnTo>
                      <a:pt x="49"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34" name="Freeform 1016"/>
              <p:cNvSpPr>
                <a:spLocks/>
              </p:cNvSpPr>
              <p:nvPr/>
            </p:nvSpPr>
            <p:spPr bwMode="auto">
              <a:xfrm>
                <a:off x="4564" y="3282"/>
                <a:ext cx="51" cy="35"/>
              </a:xfrm>
              <a:custGeom>
                <a:avLst/>
                <a:gdLst>
                  <a:gd name="T0" fmla="*/ 49 w 51"/>
                  <a:gd name="T1" fmla="*/ 0 h 35"/>
                  <a:gd name="T2" fmla="*/ 0 w 51"/>
                  <a:gd name="T3" fmla="*/ 32 h 35"/>
                  <a:gd name="T4" fmla="*/ 3 w 51"/>
                  <a:gd name="T5" fmla="*/ 35 h 35"/>
                  <a:gd name="T6" fmla="*/ 51 w 51"/>
                  <a:gd name="T7" fmla="*/ 3 h 35"/>
                  <a:gd name="T8" fmla="*/ 49 w 51"/>
                  <a:gd name="T9" fmla="*/ 0 h 35"/>
                </a:gdLst>
                <a:ahLst/>
                <a:cxnLst>
                  <a:cxn ang="0">
                    <a:pos x="T0" y="T1"/>
                  </a:cxn>
                  <a:cxn ang="0">
                    <a:pos x="T2" y="T3"/>
                  </a:cxn>
                  <a:cxn ang="0">
                    <a:pos x="T4" y="T5"/>
                  </a:cxn>
                  <a:cxn ang="0">
                    <a:pos x="T6" y="T7"/>
                  </a:cxn>
                  <a:cxn ang="0">
                    <a:pos x="T8" y="T9"/>
                  </a:cxn>
                </a:cxnLst>
                <a:rect l="0" t="0" r="r" b="b"/>
                <a:pathLst>
                  <a:path w="51" h="35">
                    <a:moveTo>
                      <a:pt x="49" y="0"/>
                    </a:moveTo>
                    <a:lnTo>
                      <a:pt x="0" y="32"/>
                    </a:lnTo>
                    <a:lnTo>
                      <a:pt x="3" y="35"/>
                    </a:lnTo>
                    <a:lnTo>
                      <a:pt x="51" y="3"/>
                    </a:lnTo>
                    <a:lnTo>
                      <a:pt x="49"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35" name="Freeform 1017"/>
              <p:cNvSpPr>
                <a:spLocks/>
              </p:cNvSpPr>
              <p:nvPr/>
            </p:nvSpPr>
            <p:spPr bwMode="auto">
              <a:xfrm>
                <a:off x="4564" y="3300"/>
                <a:ext cx="51" cy="36"/>
              </a:xfrm>
              <a:custGeom>
                <a:avLst/>
                <a:gdLst>
                  <a:gd name="T0" fmla="*/ 49 w 51"/>
                  <a:gd name="T1" fmla="*/ 0 h 36"/>
                  <a:gd name="T2" fmla="*/ 0 w 51"/>
                  <a:gd name="T3" fmla="*/ 33 h 36"/>
                  <a:gd name="T4" fmla="*/ 3 w 51"/>
                  <a:gd name="T5" fmla="*/ 36 h 36"/>
                  <a:gd name="T6" fmla="*/ 51 w 51"/>
                  <a:gd name="T7" fmla="*/ 4 h 36"/>
                  <a:gd name="T8" fmla="*/ 49 w 51"/>
                  <a:gd name="T9" fmla="*/ 0 h 36"/>
                </a:gdLst>
                <a:ahLst/>
                <a:cxnLst>
                  <a:cxn ang="0">
                    <a:pos x="T0" y="T1"/>
                  </a:cxn>
                  <a:cxn ang="0">
                    <a:pos x="T2" y="T3"/>
                  </a:cxn>
                  <a:cxn ang="0">
                    <a:pos x="T4" y="T5"/>
                  </a:cxn>
                  <a:cxn ang="0">
                    <a:pos x="T6" y="T7"/>
                  </a:cxn>
                  <a:cxn ang="0">
                    <a:pos x="T8" y="T9"/>
                  </a:cxn>
                </a:cxnLst>
                <a:rect l="0" t="0" r="r" b="b"/>
                <a:pathLst>
                  <a:path w="51" h="36">
                    <a:moveTo>
                      <a:pt x="49" y="0"/>
                    </a:moveTo>
                    <a:lnTo>
                      <a:pt x="0" y="33"/>
                    </a:lnTo>
                    <a:lnTo>
                      <a:pt x="3" y="36"/>
                    </a:lnTo>
                    <a:lnTo>
                      <a:pt x="51" y="4"/>
                    </a:lnTo>
                    <a:lnTo>
                      <a:pt x="49"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36" name="Freeform 1018"/>
              <p:cNvSpPr>
                <a:spLocks/>
              </p:cNvSpPr>
              <p:nvPr/>
            </p:nvSpPr>
            <p:spPr bwMode="auto">
              <a:xfrm>
                <a:off x="4564" y="3323"/>
                <a:ext cx="51" cy="36"/>
              </a:xfrm>
              <a:custGeom>
                <a:avLst/>
                <a:gdLst>
                  <a:gd name="T0" fmla="*/ 49 w 51"/>
                  <a:gd name="T1" fmla="*/ 0 h 36"/>
                  <a:gd name="T2" fmla="*/ 0 w 51"/>
                  <a:gd name="T3" fmla="*/ 32 h 36"/>
                  <a:gd name="T4" fmla="*/ 3 w 51"/>
                  <a:gd name="T5" fmla="*/ 36 h 36"/>
                  <a:gd name="T6" fmla="*/ 51 w 51"/>
                  <a:gd name="T7" fmla="*/ 4 h 36"/>
                  <a:gd name="T8" fmla="*/ 49 w 51"/>
                  <a:gd name="T9" fmla="*/ 0 h 36"/>
                </a:gdLst>
                <a:ahLst/>
                <a:cxnLst>
                  <a:cxn ang="0">
                    <a:pos x="T0" y="T1"/>
                  </a:cxn>
                  <a:cxn ang="0">
                    <a:pos x="T2" y="T3"/>
                  </a:cxn>
                  <a:cxn ang="0">
                    <a:pos x="T4" y="T5"/>
                  </a:cxn>
                  <a:cxn ang="0">
                    <a:pos x="T6" y="T7"/>
                  </a:cxn>
                  <a:cxn ang="0">
                    <a:pos x="T8" y="T9"/>
                  </a:cxn>
                </a:cxnLst>
                <a:rect l="0" t="0" r="r" b="b"/>
                <a:pathLst>
                  <a:path w="51" h="36">
                    <a:moveTo>
                      <a:pt x="49" y="0"/>
                    </a:moveTo>
                    <a:lnTo>
                      <a:pt x="0" y="32"/>
                    </a:lnTo>
                    <a:lnTo>
                      <a:pt x="3" y="36"/>
                    </a:lnTo>
                    <a:lnTo>
                      <a:pt x="51" y="4"/>
                    </a:lnTo>
                    <a:lnTo>
                      <a:pt x="49"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37" name="Freeform 1019"/>
              <p:cNvSpPr>
                <a:spLocks/>
              </p:cNvSpPr>
              <p:nvPr/>
            </p:nvSpPr>
            <p:spPr bwMode="auto">
              <a:xfrm>
                <a:off x="4564" y="3346"/>
                <a:ext cx="51" cy="35"/>
              </a:xfrm>
              <a:custGeom>
                <a:avLst/>
                <a:gdLst>
                  <a:gd name="T0" fmla="*/ 49 w 51"/>
                  <a:gd name="T1" fmla="*/ 0 h 35"/>
                  <a:gd name="T2" fmla="*/ 0 w 51"/>
                  <a:gd name="T3" fmla="*/ 32 h 35"/>
                  <a:gd name="T4" fmla="*/ 3 w 51"/>
                  <a:gd name="T5" fmla="*/ 35 h 35"/>
                  <a:gd name="T6" fmla="*/ 51 w 51"/>
                  <a:gd name="T7" fmla="*/ 3 h 35"/>
                  <a:gd name="T8" fmla="*/ 49 w 51"/>
                  <a:gd name="T9" fmla="*/ 0 h 35"/>
                </a:gdLst>
                <a:ahLst/>
                <a:cxnLst>
                  <a:cxn ang="0">
                    <a:pos x="T0" y="T1"/>
                  </a:cxn>
                  <a:cxn ang="0">
                    <a:pos x="T2" y="T3"/>
                  </a:cxn>
                  <a:cxn ang="0">
                    <a:pos x="T4" y="T5"/>
                  </a:cxn>
                  <a:cxn ang="0">
                    <a:pos x="T6" y="T7"/>
                  </a:cxn>
                  <a:cxn ang="0">
                    <a:pos x="T8" y="T9"/>
                  </a:cxn>
                </a:cxnLst>
                <a:rect l="0" t="0" r="r" b="b"/>
                <a:pathLst>
                  <a:path w="51" h="35">
                    <a:moveTo>
                      <a:pt x="49" y="0"/>
                    </a:moveTo>
                    <a:lnTo>
                      <a:pt x="0" y="32"/>
                    </a:lnTo>
                    <a:lnTo>
                      <a:pt x="3" y="35"/>
                    </a:lnTo>
                    <a:lnTo>
                      <a:pt x="51" y="3"/>
                    </a:lnTo>
                    <a:lnTo>
                      <a:pt x="49"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38" name="Freeform 1020"/>
              <p:cNvSpPr>
                <a:spLocks/>
              </p:cNvSpPr>
              <p:nvPr/>
            </p:nvSpPr>
            <p:spPr bwMode="auto">
              <a:xfrm>
                <a:off x="4564" y="3372"/>
                <a:ext cx="51" cy="36"/>
              </a:xfrm>
              <a:custGeom>
                <a:avLst/>
                <a:gdLst>
                  <a:gd name="T0" fmla="*/ 49 w 51"/>
                  <a:gd name="T1" fmla="*/ 0 h 36"/>
                  <a:gd name="T2" fmla="*/ 0 w 51"/>
                  <a:gd name="T3" fmla="*/ 32 h 36"/>
                  <a:gd name="T4" fmla="*/ 3 w 51"/>
                  <a:gd name="T5" fmla="*/ 36 h 36"/>
                  <a:gd name="T6" fmla="*/ 51 w 51"/>
                  <a:gd name="T7" fmla="*/ 4 h 36"/>
                  <a:gd name="T8" fmla="*/ 49 w 51"/>
                  <a:gd name="T9" fmla="*/ 0 h 36"/>
                </a:gdLst>
                <a:ahLst/>
                <a:cxnLst>
                  <a:cxn ang="0">
                    <a:pos x="T0" y="T1"/>
                  </a:cxn>
                  <a:cxn ang="0">
                    <a:pos x="T2" y="T3"/>
                  </a:cxn>
                  <a:cxn ang="0">
                    <a:pos x="T4" y="T5"/>
                  </a:cxn>
                  <a:cxn ang="0">
                    <a:pos x="T6" y="T7"/>
                  </a:cxn>
                  <a:cxn ang="0">
                    <a:pos x="T8" y="T9"/>
                  </a:cxn>
                </a:cxnLst>
                <a:rect l="0" t="0" r="r" b="b"/>
                <a:pathLst>
                  <a:path w="51" h="36">
                    <a:moveTo>
                      <a:pt x="49" y="0"/>
                    </a:moveTo>
                    <a:lnTo>
                      <a:pt x="0" y="32"/>
                    </a:lnTo>
                    <a:lnTo>
                      <a:pt x="3" y="36"/>
                    </a:lnTo>
                    <a:lnTo>
                      <a:pt x="51" y="4"/>
                    </a:lnTo>
                    <a:lnTo>
                      <a:pt x="49"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39" name="Freeform 1021"/>
              <p:cNvSpPr>
                <a:spLocks/>
              </p:cNvSpPr>
              <p:nvPr/>
            </p:nvSpPr>
            <p:spPr bwMode="auto">
              <a:xfrm>
                <a:off x="4564" y="3398"/>
                <a:ext cx="51" cy="36"/>
              </a:xfrm>
              <a:custGeom>
                <a:avLst/>
                <a:gdLst>
                  <a:gd name="T0" fmla="*/ 49 w 51"/>
                  <a:gd name="T1" fmla="*/ 0 h 36"/>
                  <a:gd name="T2" fmla="*/ 0 w 51"/>
                  <a:gd name="T3" fmla="*/ 33 h 36"/>
                  <a:gd name="T4" fmla="*/ 3 w 51"/>
                  <a:gd name="T5" fmla="*/ 36 h 36"/>
                  <a:gd name="T6" fmla="*/ 51 w 51"/>
                  <a:gd name="T7" fmla="*/ 4 h 36"/>
                  <a:gd name="T8" fmla="*/ 49 w 51"/>
                  <a:gd name="T9" fmla="*/ 0 h 36"/>
                </a:gdLst>
                <a:ahLst/>
                <a:cxnLst>
                  <a:cxn ang="0">
                    <a:pos x="T0" y="T1"/>
                  </a:cxn>
                  <a:cxn ang="0">
                    <a:pos x="T2" y="T3"/>
                  </a:cxn>
                  <a:cxn ang="0">
                    <a:pos x="T4" y="T5"/>
                  </a:cxn>
                  <a:cxn ang="0">
                    <a:pos x="T6" y="T7"/>
                  </a:cxn>
                  <a:cxn ang="0">
                    <a:pos x="T8" y="T9"/>
                  </a:cxn>
                </a:cxnLst>
                <a:rect l="0" t="0" r="r" b="b"/>
                <a:pathLst>
                  <a:path w="51" h="36">
                    <a:moveTo>
                      <a:pt x="49" y="0"/>
                    </a:moveTo>
                    <a:lnTo>
                      <a:pt x="0" y="33"/>
                    </a:lnTo>
                    <a:lnTo>
                      <a:pt x="3" y="36"/>
                    </a:lnTo>
                    <a:lnTo>
                      <a:pt x="51" y="4"/>
                    </a:lnTo>
                    <a:lnTo>
                      <a:pt x="49"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40" name="Freeform 1022"/>
              <p:cNvSpPr>
                <a:spLocks/>
              </p:cNvSpPr>
              <p:nvPr/>
            </p:nvSpPr>
            <p:spPr bwMode="auto">
              <a:xfrm>
                <a:off x="4852" y="3124"/>
                <a:ext cx="73" cy="56"/>
              </a:xfrm>
              <a:custGeom>
                <a:avLst/>
                <a:gdLst>
                  <a:gd name="T0" fmla="*/ 846 w 846"/>
                  <a:gd name="T1" fmla="*/ 611 h 651"/>
                  <a:gd name="T2" fmla="*/ 30 w 846"/>
                  <a:gd name="T3" fmla="*/ 0 h 651"/>
                  <a:gd name="T4" fmla="*/ 0 w 846"/>
                  <a:gd name="T5" fmla="*/ 40 h 651"/>
                  <a:gd name="T6" fmla="*/ 816 w 846"/>
                  <a:gd name="T7" fmla="*/ 651 h 651"/>
                </a:gdLst>
                <a:ahLst/>
                <a:cxnLst>
                  <a:cxn ang="0">
                    <a:pos x="T0" y="T1"/>
                  </a:cxn>
                  <a:cxn ang="0">
                    <a:pos x="T2" y="T3"/>
                  </a:cxn>
                  <a:cxn ang="0">
                    <a:pos x="T4" y="T5"/>
                  </a:cxn>
                  <a:cxn ang="0">
                    <a:pos x="T6" y="T7"/>
                  </a:cxn>
                </a:cxnLst>
                <a:rect l="0" t="0" r="r" b="b"/>
                <a:pathLst>
                  <a:path w="846" h="651">
                    <a:moveTo>
                      <a:pt x="846" y="611"/>
                    </a:moveTo>
                    <a:lnTo>
                      <a:pt x="30" y="0"/>
                    </a:lnTo>
                    <a:lnTo>
                      <a:pt x="0" y="40"/>
                    </a:lnTo>
                    <a:lnTo>
                      <a:pt x="816" y="65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41" name="Rectangle 1023"/>
              <p:cNvSpPr>
                <a:spLocks noChangeArrowheads="1"/>
              </p:cNvSpPr>
              <p:nvPr/>
            </p:nvSpPr>
            <p:spPr bwMode="auto">
              <a:xfrm>
                <a:off x="4916" y="3152"/>
                <a:ext cx="4" cy="98"/>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42" name="Rectangle 1024"/>
              <p:cNvSpPr>
                <a:spLocks noChangeArrowheads="1"/>
              </p:cNvSpPr>
              <p:nvPr/>
            </p:nvSpPr>
            <p:spPr bwMode="auto">
              <a:xfrm>
                <a:off x="4851" y="3126"/>
                <a:ext cx="4" cy="1109"/>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43" name="Freeform 1025"/>
              <p:cNvSpPr>
                <a:spLocks/>
              </p:cNvSpPr>
              <p:nvPr/>
            </p:nvSpPr>
            <p:spPr bwMode="auto">
              <a:xfrm>
                <a:off x="4772" y="3158"/>
                <a:ext cx="102" cy="76"/>
              </a:xfrm>
              <a:custGeom>
                <a:avLst/>
                <a:gdLst>
                  <a:gd name="T0" fmla="*/ 0 w 1180"/>
                  <a:gd name="T1" fmla="*/ 40 h 885"/>
                  <a:gd name="T2" fmla="*/ 1150 w 1180"/>
                  <a:gd name="T3" fmla="*/ 885 h 885"/>
                  <a:gd name="T4" fmla="*/ 1180 w 1180"/>
                  <a:gd name="T5" fmla="*/ 845 h 885"/>
                  <a:gd name="T6" fmla="*/ 30 w 1180"/>
                  <a:gd name="T7" fmla="*/ 0 h 885"/>
                </a:gdLst>
                <a:ahLst/>
                <a:cxnLst>
                  <a:cxn ang="0">
                    <a:pos x="T0" y="T1"/>
                  </a:cxn>
                  <a:cxn ang="0">
                    <a:pos x="T2" y="T3"/>
                  </a:cxn>
                  <a:cxn ang="0">
                    <a:pos x="T4" y="T5"/>
                  </a:cxn>
                  <a:cxn ang="0">
                    <a:pos x="T6" y="T7"/>
                  </a:cxn>
                </a:cxnLst>
                <a:rect l="0" t="0" r="r" b="b"/>
                <a:pathLst>
                  <a:path w="1180" h="885">
                    <a:moveTo>
                      <a:pt x="0" y="40"/>
                    </a:moveTo>
                    <a:lnTo>
                      <a:pt x="1150" y="885"/>
                    </a:lnTo>
                    <a:lnTo>
                      <a:pt x="1180" y="845"/>
                    </a:lnTo>
                    <a:lnTo>
                      <a:pt x="30" y="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44" name="Freeform 1026"/>
              <p:cNvSpPr>
                <a:spLocks/>
              </p:cNvSpPr>
              <p:nvPr/>
            </p:nvSpPr>
            <p:spPr bwMode="auto">
              <a:xfrm>
                <a:off x="7022" y="3414"/>
                <a:ext cx="268" cy="113"/>
              </a:xfrm>
              <a:custGeom>
                <a:avLst/>
                <a:gdLst>
                  <a:gd name="T0" fmla="*/ 0 w 268"/>
                  <a:gd name="T1" fmla="*/ 4 h 113"/>
                  <a:gd name="T2" fmla="*/ 267 w 268"/>
                  <a:gd name="T3" fmla="*/ 113 h 113"/>
                  <a:gd name="T4" fmla="*/ 268 w 268"/>
                  <a:gd name="T5" fmla="*/ 110 h 113"/>
                  <a:gd name="T6" fmla="*/ 1 w 268"/>
                  <a:gd name="T7" fmla="*/ 0 h 113"/>
                  <a:gd name="T8" fmla="*/ 0 w 268"/>
                  <a:gd name="T9" fmla="*/ 4 h 113"/>
                </a:gdLst>
                <a:ahLst/>
                <a:cxnLst>
                  <a:cxn ang="0">
                    <a:pos x="T0" y="T1"/>
                  </a:cxn>
                  <a:cxn ang="0">
                    <a:pos x="T2" y="T3"/>
                  </a:cxn>
                  <a:cxn ang="0">
                    <a:pos x="T4" y="T5"/>
                  </a:cxn>
                  <a:cxn ang="0">
                    <a:pos x="T6" y="T7"/>
                  </a:cxn>
                  <a:cxn ang="0">
                    <a:pos x="T8" y="T9"/>
                  </a:cxn>
                </a:cxnLst>
                <a:rect l="0" t="0" r="r" b="b"/>
                <a:pathLst>
                  <a:path w="268" h="113">
                    <a:moveTo>
                      <a:pt x="0" y="4"/>
                    </a:moveTo>
                    <a:lnTo>
                      <a:pt x="267" y="113"/>
                    </a:lnTo>
                    <a:lnTo>
                      <a:pt x="268" y="110"/>
                    </a:lnTo>
                    <a:lnTo>
                      <a:pt x="1"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45" name="Freeform 1027"/>
              <p:cNvSpPr>
                <a:spLocks/>
              </p:cNvSpPr>
              <p:nvPr/>
            </p:nvSpPr>
            <p:spPr bwMode="auto">
              <a:xfrm>
                <a:off x="7022" y="3549"/>
                <a:ext cx="176" cy="76"/>
              </a:xfrm>
              <a:custGeom>
                <a:avLst/>
                <a:gdLst>
                  <a:gd name="T0" fmla="*/ 0 w 176"/>
                  <a:gd name="T1" fmla="*/ 4 h 76"/>
                  <a:gd name="T2" fmla="*/ 174 w 176"/>
                  <a:gd name="T3" fmla="*/ 76 h 76"/>
                  <a:gd name="T4" fmla="*/ 176 w 176"/>
                  <a:gd name="T5" fmla="*/ 72 h 76"/>
                  <a:gd name="T6" fmla="*/ 1 w 176"/>
                  <a:gd name="T7" fmla="*/ 0 h 76"/>
                  <a:gd name="T8" fmla="*/ 0 w 176"/>
                  <a:gd name="T9" fmla="*/ 4 h 76"/>
                </a:gdLst>
                <a:ahLst/>
                <a:cxnLst>
                  <a:cxn ang="0">
                    <a:pos x="T0" y="T1"/>
                  </a:cxn>
                  <a:cxn ang="0">
                    <a:pos x="T2" y="T3"/>
                  </a:cxn>
                  <a:cxn ang="0">
                    <a:pos x="T4" y="T5"/>
                  </a:cxn>
                  <a:cxn ang="0">
                    <a:pos x="T6" y="T7"/>
                  </a:cxn>
                  <a:cxn ang="0">
                    <a:pos x="T8" y="T9"/>
                  </a:cxn>
                </a:cxnLst>
                <a:rect l="0" t="0" r="r" b="b"/>
                <a:pathLst>
                  <a:path w="176" h="76">
                    <a:moveTo>
                      <a:pt x="0" y="4"/>
                    </a:moveTo>
                    <a:lnTo>
                      <a:pt x="174" y="76"/>
                    </a:lnTo>
                    <a:lnTo>
                      <a:pt x="176" y="72"/>
                    </a:lnTo>
                    <a:lnTo>
                      <a:pt x="1"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46" name="Freeform 1028"/>
              <p:cNvSpPr>
                <a:spLocks/>
              </p:cNvSpPr>
              <p:nvPr/>
            </p:nvSpPr>
            <p:spPr bwMode="auto">
              <a:xfrm>
                <a:off x="7000" y="3380"/>
                <a:ext cx="290" cy="121"/>
              </a:xfrm>
              <a:custGeom>
                <a:avLst/>
                <a:gdLst>
                  <a:gd name="T0" fmla="*/ 0 w 290"/>
                  <a:gd name="T1" fmla="*/ 4 h 121"/>
                  <a:gd name="T2" fmla="*/ 289 w 290"/>
                  <a:gd name="T3" fmla="*/ 121 h 121"/>
                  <a:gd name="T4" fmla="*/ 290 w 290"/>
                  <a:gd name="T5" fmla="*/ 118 h 121"/>
                  <a:gd name="T6" fmla="*/ 2 w 290"/>
                  <a:gd name="T7" fmla="*/ 0 h 121"/>
                  <a:gd name="T8" fmla="*/ 0 w 290"/>
                  <a:gd name="T9" fmla="*/ 4 h 121"/>
                </a:gdLst>
                <a:ahLst/>
                <a:cxnLst>
                  <a:cxn ang="0">
                    <a:pos x="T0" y="T1"/>
                  </a:cxn>
                  <a:cxn ang="0">
                    <a:pos x="T2" y="T3"/>
                  </a:cxn>
                  <a:cxn ang="0">
                    <a:pos x="T4" y="T5"/>
                  </a:cxn>
                  <a:cxn ang="0">
                    <a:pos x="T6" y="T7"/>
                  </a:cxn>
                  <a:cxn ang="0">
                    <a:pos x="T8" y="T9"/>
                  </a:cxn>
                </a:cxnLst>
                <a:rect l="0" t="0" r="r" b="b"/>
                <a:pathLst>
                  <a:path w="290" h="121">
                    <a:moveTo>
                      <a:pt x="0" y="4"/>
                    </a:moveTo>
                    <a:lnTo>
                      <a:pt x="289" y="121"/>
                    </a:lnTo>
                    <a:lnTo>
                      <a:pt x="290" y="118"/>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47" name="Rectangle 1029"/>
              <p:cNvSpPr>
                <a:spLocks noChangeArrowheads="1"/>
              </p:cNvSpPr>
              <p:nvPr/>
            </p:nvSpPr>
            <p:spPr bwMode="auto">
              <a:xfrm>
                <a:off x="7039" y="3411"/>
                <a:ext cx="4" cy="26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48" name="Freeform 1030"/>
              <p:cNvSpPr>
                <a:spLocks/>
              </p:cNvSpPr>
              <p:nvPr/>
            </p:nvSpPr>
            <p:spPr bwMode="auto">
              <a:xfrm>
                <a:off x="4263" y="3717"/>
                <a:ext cx="303" cy="148"/>
              </a:xfrm>
              <a:custGeom>
                <a:avLst/>
                <a:gdLst>
                  <a:gd name="T0" fmla="*/ 302 w 303"/>
                  <a:gd name="T1" fmla="*/ 0 h 148"/>
                  <a:gd name="T2" fmla="*/ 0 w 303"/>
                  <a:gd name="T3" fmla="*/ 144 h 148"/>
                  <a:gd name="T4" fmla="*/ 2 w 303"/>
                  <a:gd name="T5" fmla="*/ 148 h 148"/>
                  <a:gd name="T6" fmla="*/ 303 w 303"/>
                  <a:gd name="T7" fmla="*/ 4 h 148"/>
                  <a:gd name="T8" fmla="*/ 302 w 303"/>
                  <a:gd name="T9" fmla="*/ 0 h 148"/>
                </a:gdLst>
                <a:ahLst/>
                <a:cxnLst>
                  <a:cxn ang="0">
                    <a:pos x="T0" y="T1"/>
                  </a:cxn>
                  <a:cxn ang="0">
                    <a:pos x="T2" y="T3"/>
                  </a:cxn>
                  <a:cxn ang="0">
                    <a:pos x="T4" y="T5"/>
                  </a:cxn>
                  <a:cxn ang="0">
                    <a:pos x="T6" y="T7"/>
                  </a:cxn>
                  <a:cxn ang="0">
                    <a:pos x="T8" y="T9"/>
                  </a:cxn>
                </a:cxnLst>
                <a:rect l="0" t="0" r="r" b="b"/>
                <a:pathLst>
                  <a:path w="303" h="148">
                    <a:moveTo>
                      <a:pt x="302" y="0"/>
                    </a:moveTo>
                    <a:lnTo>
                      <a:pt x="0" y="144"/>
                    </a:lnTo>
                    <a:lnTo>
                      <a:pt x="2" y="148"/>
                    </a:lnTo>
                    <a:lnTo>
                      <a:pt x="303" y="4"/>
                    </a:lnTo>
                    <a:lnTo>
                      <a:pt x="302"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49" name="Freeform 1031"/>
              <p:cNvSpPr>
                <a:spLocks/>
              </p:cNvSpPr>
              <p:nvPr/>
            </p:nvSpPr>
            <p:spPr bwMode="auto">
              <a:xfrm>
                <a:off x="4453" y="3776"/>
                <a:ext cx="138" cy="69"/>
              </a:xfrm>
              <a:custGeom>
                <a:avLst/>
                <a:gdLst>
                  <a:gd name="T0" fmla="*/ 136 w 138"/>
                  <a:gd name="T1" fmla="*/ 0 h 69"/>
                  <a:gd name="T2" fmla="*/ 0 w 138"/>
                  <a:gd name="T3" fmla="*/ 65 h 69"/>
                  <a:gd name="T4" fmla="*/ 2 w 138"/>
                  <a:gd name="T5" fmla="*/ 69 h 69"/>
                  <a:gd name="T6" fmla="*/ 138 w 138"/>
                  <a:gd name="T7" fmla="*/ 4 h 69"/>
                  <a:gd name="T8" fmla="*/ 136 w 138"/>
                  <a:gd name="T9" fmla="*/ 0 h 69"/>
                </a:gdLst>
                <a:ahLst/>
                <a:cxnLst>
                  <a:cxn ang="0">
                    <a:pos x="T0" y="T1"/>
                  </a:cxn>
                  <a:cxn ang="0">
                    <a:pos x="T2" y="T3"/>
                  </a:cxn>
                  <a:cxn ang="0">
                    <a:pos x="T4" y="T5"/>
                  </a:cxn>
                  <a:cxn ang="0">
                    <a:pos x="T6" y="T7"/>
                  </a:cxn>
                  <a:cxn ang="0">
                    <a:pos x="T8" y="T9"/>
                  </a:cxn>
                </a:cxnLst>
                <a:rect l="0" t="0" r="r" b="b"/>
                <a:pathLst>
                  <a:path w="138" h="69">
                    <a:moveTo>
                      <a:pt x="136" y="0"/>
                    </a:moveTo>
                    <a:lnTo>
                      <a:pt x="0" y="65"/>
                    </a:lnTo>
                    <a:lnTo>
                      <a:pt x="2" y="69"/>
                    </a:lnTo>
                    <a:lnTo>
                      <a:pt x="138" y="4"/>
                    </a:lnTo>
                    <a:lnTo>
                      <a:pt x="136"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50" name="Rectangle 1032"/>
              <p:cNvSpPr>
                <a:spLocks noChangeArrowheads="1"/>
              </p:cNvSpPr>
              <p:nvPr/>
            </p:nvSpPr>
            <p:spPr bwMode="auto">
              <a:xfrm>
                <a:off x="4320" y="3767"/>
                <a:ext cx="4" cy="46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51" name="Freeform 1033"/>
              <p:cNvSpPr>
                <a:spLocks/>
              </p:cNvSpPr>
              <p:nvPr/>
            </p:nvSpPr>
            <p:spPr bwMode="auto">
              <a:xfrm>
                <a:off x="4321" y="3751"/>
                <a:ext cx="136" cy="67"/>
              </a:xfrm>
              <a:custGeom>
                <a:avLst/>
                <a:gdLst>
                  <a:gd name="T0" fmla="*/ 2 w 136"/>
                  <a:gd name="T1" fmla="*/ 67 h 67"/>
                  <a:gd name="T2" fmla="*/ 136 w 136"/>
                  <a:gd name="T3" fmla="*/ 4 h 67"/>
                  <a:gd name="T4" fmla="*/ 135 w 136"/>
                  <a:gd name="T5" fmla="*/ 0 h 67"/>
                  <a:gd name="T6" fmla="*/ 0 w 136"/>
                  <a:gd name="T7" fmla="*/ 63 h 67"/>
                  <a:gd name="T8" fmla="*/ 2 w 136"/>
                  <a:gd name="T9" fmla="*/ 67 h 67"/>
                </a:gdLst>
                <a:ahLst/>
                <a:cxnLst>
                  <a:cxn ang="0">
                    <a:pos x="T0" y="T1"/>
                  </a:cxn>
                  <a:cxn ang="0">
                    <a:pos x="T2" y="T3"/>
                  </a:cxn>
                  <a:cxn ang="0">
                    <a:pos x="T4" y="T5"/>
                  </a:cxn>
                  <a:cxn ang="0">
                    <a:pos x="T6" y="T7"/>
                  </a:cxn>
                  <a:cxn ang="0">
                    <a:pos x="T8" y="T9"/>
                  </a:cxn>
                </a:cxnLst>
                <a:rect l="0" t="0" r="r" b="b"/>
                <a:pathLst>
                  <a:path w="136" h="67">
                    <a:moveTo>
                      <a:pt x="2" y="67"/>
                    </a:moveTo>
                    <a:lnTo>
                      <a:pt x="136" y="4"/>
                    </a:lnTo>
                    <a:lnTo>
                      <a:pt x="135" y="0"/>
                    </a:lnTo>
                    <a:lnTo>
                      <a:pt x="0" y="63"/>
                    </a:lnTo>
                    <a:lnTo>
                      <a:pt x="2" y="6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52" name="Rectangle 1034"/>
              <p:cNvSpPr>
                <a:spLocks noChangeArrowheads="1"/>
              </p:cNvSpPr>
              <p:nvPr/>
            </p:nvSpPr>
            <p:spPr bwMode="auto">
              <a:xfrm>
                <a:off x="4340" y="3791"/>
                <a:ext cx="4" cy="238"/>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53" name="Rectangle 1035"/>
              <p:cNvSpPr>
                <a:spLocks noChangeArrowheads="1"/>
              </p:cNvSpPr>
              <p:nvPr/>
            </p:nvSpPr>
            <p:spPr bwMode="auto">
              <a:xfrm>
                <a:off x="4538" y="3715"/>
                <a:ext cx="4" cy="19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54" name="Freeform 1036"/>
              <p:cNvSpPr>
                <a:spLocks/>
              </p:cNvSpPr>
              <p:nvPr/>
            </p:nvSpPr>
            <p:spPr bwMode="auto">
              <a:xfrm>
                <a:off x="4321" y="3810"/>
                <a:ext cx="84" cy="42"/>
              </a:xfrm>
              <a:custGeom>
                <a:avLst/>
                <a:gdLst>
                  <a:gd name="T0" fmla="*/ 2 w 84"/>
                  <a:gd name="T1" fmla="*/ 42 h 42"/>
                  <a:gd name="T2" fmla="*/ 84 w 84"/>
                  <a:gd name="T3" fmla="*/ 4 h 42"/>
                  <a:gd name="T4" fmla="*/ 82 w 84"/>
                  <a:gd name="T5" fmla="*/ 0 h 42"/>
                  <a:gd name="T6" fmla="*/ 0 w 84"/>
                  <a:gd name="T7" fmla="*/ 38 h 42"/>
                  <a:gd name="T8" fmla="*/ 2 w 84"/>
                  <a:gd name="T9" fmla="*/ 42 h 42"/>
                </a:gdLst>
                <a:ahLst/>
                <a:cxnLst>
                  <a:cxn ang="0">
                    <a:pos x="T0" y="T1"/>
                  </a:cxn>
                  <a:cxn ang="0">
                    <a:pos x="T2" y="T3"/>
                  </a:cxn>
                  <a:cxn ang="0">
                    <a:pos x="T4" y="T5"/>
                  </a:cxn>
                  <a:cxn ang="0">
                    <a:pos x="T6" y="T7"/>
                  </a:cxn>
                  <a:cxn ang="0">
                    <a:pos x="T8" y="T9"/>
                  </a:cxn>
                </a:cxnLst>
                <a:rect l="0" t="0" r="r" b="b"/>
                <a:pathLst>
                  <a:path w="84" h="42">
                    <a:moveTo>
                      <a:pt x="2" y="42"/>
                    </a:moveTo>
                    <a:lnTo>
                      <a:pt x="84" y="4"/>
                    </a:lnTo>
                    <a:lnTo>
                      <a:pt x="82" y="0"/>
                    </a:lnTo>
                    <a:lnTo>
                      <a:pt x="0" y="38"/>
                    </a:lnTo>
                    <a:lnTo>
                      <a:pt x="2" y="4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55" name="Freeform 1037"/>
              <p:cNvSpPr>
                <a:spLocks/>
              </p:cNvSpPr>
              <p:nvPr/>
            </p:nvSpPr>
            <p:spPr bwMode="auto">
              <a:xfrm>
                <a:off x="4065" y="3997"/>
                <a:ext cx="246" cy="82"/>
              </a:xfrm>
              <a:custGeom>
                <a:avLst/>
                <a:gdLst>
                  <a:gd name="T0" fmla="*/ 1 w 246"/>
                  <a:gd name="T1" fmla="*/ 82 h 82"/>
                  <a:gd name="T2" fmla="*/ 246 w 246"/>
                  <a:gd name="T3" fmla="*/ 5 h 82"/>
                  <a:gd name="T4" fmla="*/ 245 w 246"/>
                  <a:gd name="T5" fmla="*/ 0 h 82"/>
                  <a:gd name="T6" fmla="*/ 0 w 246"/>
                  <a:gd name="T7" fmla="*/ 78 h 82"/>
                  <a:gd name="T8" fmla="*/ 1 w 246"/>
                  <a:gd name="T9" fmla="*/ 82 h 82"/>
                </a:gdLst>
                <a:ahLst/>
                <a:cxnLst>
                  <a:cxn ang="0">
                    <a:pos x="T0" y="T1"/>
                  </a:cxn>
                  <a:cxn ang="0">
                    <a:pos x="T2" y="T3"/>
                  </a:cxn>
                  <a:cxn ang="0">
                    <a:pos x="T4" y="T5"/>
                  </a:cxn>
                  <a:cxn ang="0">
                    <a:pos x="T6" y="T7"/>
                  </a:cxn>
                  <a:cxn ang="0">
                    <a:pos x="T8" y="T9"/>
                  </a:cxn>
                </a:cxnLst>
                <a:rect l="0" t="0" r="r" b="b"/>
                <a:pathLst>
                  <a:path w="246" h="82">
                    <a:moveTo>
                      <a:pt x="1" y="82"/>
                    </a:moveTo>
                    <a:lnTo>
                      <a:pt x="246" y="5"/>
                    </a:lnTo>
                    <a:lnTo>
                      <a:pt x="245" y="0"/>
                    </a:lnTo>
                    <a:lnTo>
                      <a:pt x="0" y="78"/>
                    </a:lnTo>
                    <a:lnTo>
                      <a:pt x="1" y="8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56" name="Freeform 1038"/>
              <p:cNvSpPr>
                <a:spLocks/>
              </p:cNvSpPr>
              <p:nvPr/>
            </p:nvSpPr>
            <p:spPr bwMode="auto">
              <a:xfrm>
                <a:off x="4065" y="4047"/>
                <a:ext cx="143" cy="49"/>
              </a:xfrm>
              <a:custGeom>
                <a:avLst/>
                <a:gdLst>
                  <a:gd name="T0" fmla="*/ 1 w 143"/>
                  <a:gd name="T1" fmla="*/ 49 h 49"/>
                  <a:gd name="T2" fmla="*/ 143 w 143"/>
                  <a:gd name="T3" fmla="*/ 4 h 49"/>
                  <a:gd name="T4" fmla="*/ 142 w 143"/>
                  <a:gd name="T5" fmla="*/ 0 h 49"/>
                  <a:gd name="T6" fmla="*/ 0 w 143"/>
                  <a:gd name="T7" fmla="*/ 45 h 49"/>
                  <a:gd name="T8" fmla="*/ 1 w 143"/>
                  <a:gd name="T9" fmla="*/ 49 h 49"/>
                </a:gdLst>
                <a:ahLst/>
                <a:cxnLst>
                  <a:cxn ang="0">
                    <a:pos x="T0" y="T1"/>
                  </a:cxn>
                  <a:cxn ang="0">
                    <a:pos x="T2" y="T3"/>
                  </a:cxn>
                  <a:cxn ang="0">
                    <a:pos x="T4" y="T5"/>
                  </a:cxn>
                  <a:cxn ang="0">
                    <a:pos x="T6" y="T7"/>
                  </a:cxn>
                  <a:cxn ang="0">
                    <a:pos x="T8" y="T9"/>
                  </a:cxn>
                </a:cxnLst>
                <a:rect l="0" t="0" r="r" b="b"/>
                <a:pathLst>
                  <a:path w="143" h="49">
                    <a:moveTo>
                      <a:pt x="1" y="49"/>
                    </a:moveTo>
                    <a:lnTo>
                      <a:pt x="143" y="4"/>
                    </a:lnTo>
                    <a:lnTo>
                      <a:pt x="142" y="0"/>
                    </a:lnTo>
                    <a:lnTo>
                      <a:pt x="0" y="45"/>
                    </a:lnTo>
                    <a:lnTo>
                      <a:pt x="1" y="4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57" name="Rectangle 1039"/>
              <p:cNvSpPr>
                <a:spLocks noChangeArrowheads="1"/>
              </p:cNvSpPr>
              <p:nvPr/>
            </p:nvSpPr>
            <p:spPr bwMode="auto">
              <a:xfrm>
                <a:off x="4091" y="4055"/>
                <a:ext cx="5" cy="177"/>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58" name="Rectangle 1040"/>
              <p:cNvSpPr>
                <a:spLocks noChangeArrowheads="1"/>
              </p:cNvSpPr>
              <p:nvPr/>
            </p:nvSpPr>
            <p:spPr bwMode="auto">
              <a:xfrm>
                <a:off x="4292" y="3977"/>
                <a:ext cx="4" cy="11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59" name="Rectangle 1041"/>
              <p:cNvSpPr>
                <a:spLocks noChangeArrowheads="1"/>
              </p:cNvSpPr>
              <p:nvPr/>
            </p:nvSpPr>
            <p:spPr bwMode="auto">
              <a:xfrm>
                <a:off x="6224" y="767"/>
                <a:ext cx="4" cy="346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60" name="Rectangle 1042"/>
              <p:cNvSpPr>
                <a:spLocks noChangeArrowheads="1"/>
              </p:cNvSpPr>
              <p:nvPr/>
            </p:nvSpPr>
            <p:spPr bwMode="auto">
              <a:xfrm>
                <a:off x="6242" y="753"/>
                <a:ext cx="4" cy="3478"/>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61" name="Freeform 1043"/>
              <p:cNvSpPr>
                <a:spLocks/>
              </p:cNvSpPr>
              <p:nvPr/>
            </p:nvSpPr>
            <p:spPr bwMode="auto">
              <a:xfrm>
                <a:off x="5978" y="751"/>
                <a:ext cx="279" cy="208"/>
              </a:xfrm>
              <a:custGeom>
                <a:avLst/>
                <a:gdLst>
                  <a:gd name="T0" fmla="*/ 2 w 279"/>
                  <a:gd name="T1" fmla="*/ 208 h 208"/>
                  <a:gd name="T2" fmla="*/ 279 w 279"/>
                  <a:gd name="T3" fmla="*/ 4 h 208"/>
                  <a:gd name="T4" fmla="*/ 276 w 279"/>
                  <a:gd name="T5" fmla="*/ 0 h 208"/>
                  <a:gd name="T6" fmla="*/ 0 w 279"/>
                  <a:gd name="T7" fmla="*/ 204 h 208"/>
                  <a:gd name="T8" fmla="*/ 2 w 279"/>
                  <a:gd name="T9" fmla="*/ 208 h 208"/>
                </a:gdLst>
                <a:ahLst/>
                <a:cxnLst>
                  <a:cxn ang="0">
                    <a:pos x="T0" y="T1"/>
                  </a:cxn>
                  <a:cxn ang="0">
                    <a:pos x="T2" y="T3"/>
                  </a:cxn>
                  <a:cxn ang="0">
                    <a:pos x="T4" y="T5"/>
                  </a:cxn>
                  <a:cxn ang="0">
                    <a:pos x="T6" y="T7"/>
                  </a:cxn>
                  <a:cxn ang="0">
                    <a:pos x="T8" y="T9"/>
                  </a:cxn>
                </a:cxnLst>
                <a:rect l="0" t="0" r="r" b="b"/>
                <a:pathLst>
                  <a:path w="279" h="208">
                    <a:moveTo>
                      <a:pt x="2" y="208"/>
                    </a:moveTo>
                    <a:lnTo>
                      <a:pt x="279" y="4"/>
                    </a:lnTo>
                    <a:lnTo>
                      <a:pt x="276" y="0"/>
                    </a:lnTo>
                    <a:lnTo>
                      <a:pt x="0" y="204"/>
                    </a:lnTo>
                    <a:lnTo>
                      <a:pt x="2" y="20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62" name="Rectangle 1044"/>
              <p:cNvSpPr>
                <a:spLocks noChangeArrowheads="1"/>
              </p:cNvSpPr>
              <p:nvPr/>
            </p:nvSpPr>
            <p:spPr bwMode="auto">
              <a:xfrm>
                <a:off x="5995" y="928"/>
                <a:ext cx="4" cy="229"/>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63" name="Freeform 1045"/>
              <p:cNvSpPr>
                <a:spLocks/>
              </p:cNvSpPr>
              <p:nvPr/>
            </p:nvSpPr>
            <p:spPr bwMode="auto">
              <a:xfrm>
                <a:off x="5919" y="1086"/>
                <a:ext cx="200" cy="125"/>
              </a:xfrm>
              <a:custGeom>
                <a:avLst/>
                <a:gdLst>
                  <a:gd name="T0" fmla="*/ 3 w 200"/>
                  <a:gd name="T1" fmla="*/ 125 h 125"/>
                  <a:gd name="T2" fmla="*/ 200 w 200"/>
                  <a:gd name="T3" fmla="*/ 4 h 125"/>
                  <a:gd name="T4" fmla="*/ 197 w 200"/>
                  <a:gd name="T5" fmla="*/ 0 h 125"/>
                  <a:gd name="T6" fmla="*/ 0 w 200"/>
                  <a:gd name="T7" fmla="*/ 121 h 125"/>
                  <a:gd name="T8" fmla="*/ 3 w 200"/>
                  <a:gd name="T9" fmla="*/ 125 h 125"/>
                </a:gdLst>
                <a:ahLst/>
                <a:cxnLst>
                  <a:cxn ang="0">
                    <a:pos x="T0" y="T1"/>
                  </a:cxn>
                  <a:cxn ang="0">
                    <a:pos x="T2" y="T3"/>
                  </a:cxn>
                  <a:cxn ang="0">
                    <a:pos x="T4" y="T5"/>
                  </a:cxn>
                  <a:cxn ang="0">
                    <a:pos x="T6" y="T7"/>
                  </a:cxn>
                  <a:cxn ang="0">
                    <a:pos x="T8" y="T9"/>
                  </a:cxn>
                </a:cxnLst>
                <a:rect l="0" t="0" r="r" b="b"/>
                <a:pathLst>
                  <a:path w="200" h="125">
                    <a:moveTo>
                      <a:pt x="3" y="125"/>
                    </a:moveTo>
                    <a:lnTo>
                      <a:pt x="200" y="4"/>
                    </a:lnTo>
                    <a:lnTo>
                      <a:pt x="197" y="0"/>
                    </a:lnTo>
                    <a:lnTo>
                      <a:pt x="0" y="121"/>
                    </a:lnTo>
                    <a:lnTo>
                      <a:pt x="3" y="12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64" name="Freeform 1046"/>
              <p:cNvSpPr>
                <a:spLocks/>
              </p:cNvSpPr>
              <p:nvPr/>
            </p:nvSpPr>
            <p:spPr bwMode="auto">
              <a:xfrm>
                <a:off x="6104" y="1094"/>
                <a:ext cx="105" cy="65"/>
              </a:xfrm>
              <a:custGeom>
                <a:avLst/>
                <a:gdLst>
                  <a:gd name="T0" fmla="*/ 0 w 105"/>
                  <a:gd name="T1" fmla="*/ 4 h 65"/>
                  <a:gd name="T2" fmla="*/ 103 w 105"/>
                  <a:gd name="T3" fmla="*/ 65 h 65"/>
                  <a:gd name="T4" fmla="*/ 105 w 105"/>
                  <a:gd name="T5" fmla="*/ 61 h 65"/>
                  <a:gd name="T6" fmla="*/ 2 w 105"/>
                  <a:gd name="T7" fmla="*/ 0 h 65"/>
                  <a:gd name="T8" fmla="*/ 0 w 105"/>
                  <a:gd name="T9" fmla="*/ 4 h 65"/>
                </a:gdLst>
                <a:ahLst/>
                <a:cxnLst>
                  <a:cxn ang="0">
                    <a:pos x="T0" y="T1"/>
                  </a:cxn>
                  <a:cxn ang="0">
                    <a:pos x="T2" y="T3"/>
                  </a:cxn>
                  <a:cxn ang="0">
                    <a:pos x="T4" y="T5"/>
                  </a:cxn>
                  <a:cxn ang="0">
                    <a:pos x="T6" y="T7"/>
                  </a:cxn>
                  <a:cxn ang="0">
                    <a:pos x="T8" y="T9"/>
                  </a:cxn>
                </a:cxnLst>
                <a:rect l="0" t="0" r="r" b="b"/>
                <a:pathLst>
                  <a:path w="105" h="65">
                    <a:moveTo>
                      <a:pt x="0" y="4"/>
                    </a:moveTo>
                    <a:lnTo>
                      <a:pt x="103" y="65"/>
                    </a:lnTo>
                    <a:lnTo>
                      <a:pt x="105" y="61"/>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65" name="Rectangle 1047"/>
              <p:cNvSpPr>
                <a:spLocks noChangeArrowheads="1"/>
              </p:cNvSpPr>
              <p:nvPr/>
            </p:nvSpPr>
            <p:spPr bwMode="auto">
              <a:xfrm>
                <a:off x="6189" y="1127"/>
                <a:ext cx="5" cy="310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66" name="Freeform 1048"/>
              <p:cNvSpPr>
                <a:spLocks/>
              </p:cNvSpPr>
              <p:nvPr/>
            </p:nvSpPr>
            <p:spPr bwMode="auto">
              <a:xfrm>
                <a:off x="5996" y="747"/>
                <a:ext cx="220" cy="159"/>
              </a:xfrm>
              <a:custGeom>
                <a:avLst/>
                <a:gdLst>
                  <a:gd name="T0" fmla="*/ 30 w 2547"/>
                  <a:gd name="T1" fmla="*/ 1846 h 1846"/>
                  <a:gd name="T2" fmla="*/ 2547 w 2547"/>
                  <a:gd name="T3" fmla="*/ 41 h 1846"/>
                  <a:gd name="T4" fmla="*/ 2518 w 2547"/>
                  <a:gd name="T5" fmla="*/ 0 h 1846"/>
                  <a:gd name="T6" fmla="*/ 0 w 2547"/>
                  <a:gd name="T7" fmla="*/ 1806 h 1846"/>
                </a:gdLst>
                <a:ahLst/>
                <a:cxnLst>
                  <a:cxn ang="0">
                    <a:pos x="T0" y="T1"/>
                  </a:cxn>
                  <a:cxn ang="0">
                    <a:pos x="T2" y="T3"/>
                  </a:cxn>
                  <a:cxn ang="0">
                    <a:pos x="T4" y="T5"/>
                  </a:cxn>
                  <a:cxn ang="0">
                    <a:pos x="T6" y="T7"/>
                  </a:cxn>
                </a:cxnLst>
                <a:rect l="0" t="0" r="r" b="b"/>
                <a:pathLst>
                  <a:path w="2547" h="1846">
                    <a:moveTo>
                      <a:pt x="30" y="1846"/>
                    </a:moveTo>
                    <a:lnTo>
                      <a:pt x="2547" y="41"/>
                    </a:lnTo>
                    <a:lnTo>
                      <a:pt x="2518" y="0"/>
                    </a:lnTo>
                    <a:lnTo>
                      <a:pt x="0" y="180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67" name="Rectangle 1049"/>
              <p:cNvSpPr>
                <a:spLocks noChangeArrowheads="1"/>
              </p:cNvSpPr>
              <p:nvPr/>
            </p:nvSpPr>
            <p:spPr bwMode="auto">
              <a:xfrm>
                <a:off x="5930" y="1181"/>
                <a:ext cx="5" cy="3050"/>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68" name="Rectangle 1050"/>
              <p:cNvSpPr>
                <a:spLocks noChangeArrowheads="1"/>
              </p:cNvSpPr>
              <p:nvPr/>
            </p:nvSpPr>
            <p:spPr bwMode="auto">
              <a:xfrm>
                <a:off x="6011" y="1122"/>
                <a:ext cx="4" cy="3109"/>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69" name="Freeform 1051"/>
              <p:cNvSpPr>
                <a:spLocks/>
              </p:cNvSpPr>
              <p:nvPr/>
            </p:nvSpPr>
            <p:spPr bwMode="auto">
              <a:xfrm>
                <a:off x="6099" y="1128"/>
                <a:ext cx="100" cy="55"/>
              </a:xfrm>
              <a:custGeom>
                <a:avLst/>
                <a:gdLst>
                  <a:gd name="T0" fmla="*/ 0 w 100"/>
                  <a:gd name="T1" fmla="*/ 4 h 55"/>
                  <a:gd name="T2" fmla="*/ 98 w 100"/>
                  <a:gd name="T3" fmla="*/ 55 h 55"/>
                  <a:gd name="T4" fmla="*/ 100 w 100"/>
                  <a:gd name="T5" fmla="*/ 51 h 55"/>
                  <a:gd name="T6" fmla="*/ 2 w 100"/>
                  <a:gd name="T7" fmla="*/ 0 h 55"/>
                  <a:gd name="T8" fmla="*/ 0 w 100"/>
                  <a:gd name="T9" fmla="*/ 4 h 55"/>
                </a:gdLst>
                <a:ahLst/>
                <a:cxnLst>
                  <a:cxn ang="0">
                    <a:pos x="T0" y="T1"/>
                  </a:cxn>
                  <a:cxn ang="0">
                    <a:pos x="T2" y="T3"/>
                  </a:cxn>
                  <a:cxn ang="0">
                    <a:pos x="T4" y="T5"/>
                  </a:cxn>
                  <a:cxn ang="0">
                    <a:pos x="T6" y="T7"/>
                  </a:cxn>
                  <a:cxn ang="0">
                    <a:pos x="T8" y="T9"/>
                  </a:cxn>
                </a:cxnLst>
                <a:rect l="0" t="0" r="r" b="b"/>
                <a:pathLst>
                  <a:path w="100" h="55">
                    <a:moveTo>
                      <a:pt x="0" y="4"/>
                    </a:moveTo>
                    <a:lnTo>
                      <a:pt x="98" y="55"/>
                    </a:lnTo>
                    <a:lnTo>
                      <a:pt x="100" y="51"/>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70" name="Freeform 1052"/>
              <p:cNvSpPr>
                <a:spLocks/>
              </p:cNvSpPr>
              <p:nvPr/>
            </p:nvSpPr>
            <p:spPr bwMode="auto">
              <a:xfrm>
                <a:off x="5920" y="1128"/>
                <a:ext cx="203" cy="119"/>
              </a:xfrm>
              <a:custGeom>
                <a:avLst/>
                <a:gdLst>
                  <a:gd name="T0" fmla="*/ 2 w 203"/>
                  <a:gd name="T1" fmla="*/ 119 h 119"/>
                  <a:gd name="T2" fmla="*/ 203 w 203"/>
                  <a:gd name="T3" fmla="*/ 4 h 119"/>
                  <a:gd name="T4" fmla="*/ 201 w 203"/>
                  <a:gd name="T5" fmla="*/ 0 h 119"/>
                  <a:gd name="T6" fmla="*/ 0 w 203"/>
                  <a:gd name="T7" fmla="*/ 116 h 119"/>
                  <a:gd name="T8" fmla="*/ 2 w 203"/>
                  <a:gd name="T9" fmla="*/ 119 h 119"/>
                </a:gdLst>
                <a:ahLst/>
                <a:cxnLst>
                  <a:cxn ang="0">
                    <a:pos x="T0" y="T1"/>
                  </a:cxn>
                  <a:cxn ang="0">
                    <a:pos x="T2" y="T3"/>
                  </a:cxn>
                  <a:cxn ang="0">
                    <a:pos x="T4" y="T5"/>
                  </a:cxn>
                  <a:cxn ang="0">
                    <a:pos x="T6" y="T7"/>
                  </a:cxn>
                  <a:cxn ang="0">
                    <a:pos x="T8" y="T9"/>
                  </a:cxn>
                </a:cxnLst>
                <a:rect l="0" t="0" r="r" b="b"/>
                <a:pathLst>
                  <a:path w="203" h="119">
                    <a:moveTo>
                      <a:pt x="2" y="119"/>
                    </a:moveTo>
                    <a:lnTo>
                      <a:pt x="203" y="4"/>
                    </a:lnTo>
                    <a:lnTo>
                      <a:pt x="201" y="0"/>
                    </a:lnTo>
                    <a:lnTo>
                      <a:pt x="0" y="116"/>
                    </a:lnTo>
                    <a:lnTo>
                      <a:pt x="2" y="11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20" name="Group 1254"/>
            <p:cNvGrpSpPr>
              <a:grpSpLocks/>
            </p:cNvGrpSpPr>
            <p:nvPr/>
          </p:nvGrpSpPr>
          <p:grpSpPr bwMode="auto">
            <a:xfrm>
              <a:off x="8745538" y="1376363"/>
              <a:ext cx="3162300" cy="5340350"/>
              <a:chOff x="5509" y="867"/>
              <a:chExt cx="1992" cy="3364"/>
            </a:xfrm>
          </p:grpSpPr>
          <p:sp>
            <p:nvSpPr>
              <p:cNvPr id="2271" name="Freeform 1054"/>
              <p:cNvSpPr>
                <a:spLocks/>
              </p:cNvSpPr>
              <p:nvPr/>
            </p:nvSpPr>
            <p:spPr bwMode="auto">
              <a:xfrm>
                <a:off x="6099" y="1170"/>
                <a:ext cx="100" cy="55"/>
              </a:xfrm>
              <a:custGeom>
                <a:avLst/>
                <a:gdLst>
                  <a:gd name="T0" fmla="*/ 0 w 100"/>
                  <a:gd name="T1" fmla="*/ 3 h 55"/>
                  <a:gd name="T2" fmla="*/ 98 w 100"/>
                  <a:gd name="T3" fmla="*/ 55 h 55"/>
                  <a:gd name="T4" fmla="*/ 100 w 100"/>
                  <a:gd name="T5" fmla="*/ 51 h 55"/>
                  <a:gd name="T6" fmla="*/ 2 w 100"/>
                  <a:gd name="T7" fmla="*/ 0 h 55"/>
                  <a:gd name="T8" fmla="*/ 0 w 100"/>
                  <a:gd name="T9" fmla="*/ 3 h 55"/>
                </a:gdLst>
                <a:ahLst/>
                <a:cxnLst>
                  <a:cxn ang="0">
                    <a:pos x="T0" y="T1"/>
                  </a:cxn>
                  <a:cxn ang="0">
                    <a:pos x="T2" y="T3"/>
                  </a:cxn>
                  <a:cxn ang="0">
                    <a:pos x="T4" y="T5"/>
                  </a:cxn>
                  <a:cxn ang="0">
                    <a:pos x="T6" y="T7"/>
                  </a:cxn>
                  <a:cxn ang="0">
                    <a:pos x="T8" y="T9"/>
                  </a:cxn>
                </a:cxnLst>
                <a:rect l="0" t="0" r="r" b="b"/>
                <a:pathLst>
                  <a:path w="100" h="55">
                    <a:moveTo>
                      <a:pt x="0" y="3"/>
                    </a:moveTo>
                    <a:lnTo>
                      <a:pt x="98" y="55"/>
                    </a:lnTo>
                    <a:lnTo>
                      <a:pt x="100" y="51"/>
                    </a:lnTo>
                    <a:lnTo>
                      <a:pt x="2" y="0"/>
                    </a:lnTo>
                    <a:lnTo>
                      <a:pt x="0"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72" name="Freeform 1055"/>
              <p:cNvSpPr>
                <a:spLocks/>
              </p:cNvSpPr>
              <p:nvPr/>
            </p:nvSpPr>
            <p:spPr bwMode="auto">
              <a:xfrm>
                <a:off x="6099" y="1208"/>
                <a:ext cx="100" cy="56"/>
              </a:xfrm>
              <a:custGeom>
                <a:avLst/>
                <a:gdLst>
                  <a:gd name="T0" fmla="*/ 0 w 100"/>
                  <a:gd name="T1" fmla="*/ 4 h 56"/>
                  <a:gd name="T2" fmla="*/ 98 w 100"/>
                  <a:gd name="T3" fmla="*/ 56 h 56"/>
                  <a:gd name="T4" fmla="*/ 100 w 100"/>
                  <a:gd name="T5" fmla="*/ 52 h 56"/>
                  <a:gd name="T6" fmla="*/ 2 w 100"/>
                  <a:gd name="T7" fmla="*/ 0 h 56"/>
                  <a:gd name="T8" fmla="*/ 0 w 100"/>
                  <a:gd name="T9" fmla="*/ 4 h 56"/>
                </a:gdLst>
                <a:ahLst/>
                <a:cxnLst>
                  <a:cxn ang="0">
                    <a:pos x="T0" y="T1"/>
                  </a:cxn>
                  <a:cxn ang="0">
                    <a:pos x="T2" y="T3"/>
                  </a:cxn>
                  <a:cxn ang="0">
                    <a:pos x="T4" y="T5"/>
                  </a:cxn>
                  <a:cxn ang="0">
                    <a:pos x="T6" y="T7"/>
                  </a:cxn>
                  <a:cxn ang="0">
                    <a:pos x="T8" y="T9"/>
                  </a:cxn>
                </a:cxnLst>
                <a:rect l="0" t="0" r="r" b="b"/>
                <a:pathLst>
                  <a:path w="100" h="56">
                    <a:moveTo>
                      <a:pt x="0" y="4"/>
                    </a:moveTo>
                    <a:lnTo>
                      <a:pt x="98" y="56"/>
                    </a:lnTo>
                    <a:lnTo>
                      <a:pt x="100" y="52"/>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73" name="Freeform 1056"/>
              <p:cNvSpPr>
                <a:spLocks/>
              </p:cNvSpPr>
              <p:nvPr/>
            </p:nvSpPr>
            <p:spPr bwMode="auto">
              <a:xfrm>
                <a:off x="6099" y="1247"/>
                <a:ext cx="100" cy="56"/>
              </a:xfrm>
              <a:custGeom>
                <a:avLst/>
                <a:gdLst>
                  <a:gd name="T0" fmla="*/ 0 w 100"/>
                  <a:gd name="T1" fmla="*/ 4 h 56"/>
                  <a:gd name="T2" fmla="*/ 98 w 100"/>
                  <a:gd name="T3" fmla="*/ 56 h 56"/>
                  <a:gd name="T4" fmla="*/ 100 w 100"/>
                  <a:gd name="T5" fmla="*/ 52 h 56"/>
                  <a:gd name="T6" fmla="*/ 2 w 100"/>
                  <a:gd name="T7" fmla="*/ 0 h 56"/>
                  <a:gd name="T8" fmla="*/ 0 w 100"/>
                  <a:gd name="T9" fmla="*/ 4 h 56"/>
                </a:gdLst>
                <a:ahLst/>
                <a:cxnLst>
                  <a:cxn ang="0">
                    <a:pos x="T0" y="T1"/>
                  </a:cxn>
                  <a:cxn ang="0">
                    <a:pos x="T2" y="T3"/>
                  </a:cxn>
                  <a:cxn ang="0">
                    <a:pos x="T4" y="T5"/>
                  </a:cxn>
                  <a:cxn ang="0">
                    <a:pos x="T6" y="T7"/>
                  </a:cxn>
                  <a:cxn ang="0">
                    <a:pos x="T8" y="T9"/>
                  </a:cxn>
                </a:cxnLst>
                <a:rect l="0" t="0" r="r" b="b"/>
                <a:pathLst>
                  <a:path w="100" h="56">
                    <a:moveTo>
                      <a:pt x="0" y="4"/>
                    </a:moveTo>
                    <a:lnTo>
                      <a:pt x="98" y="56"/>
                    </a:lnTo>
                    <a:lnTo>
                      <a:pt x="100" y="52"/>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74" name="Freeform 1057"/>
              <p:cNvSpPr>
                <a:spLocks/>
              </p:cNvSpPr>
              <p:nvPr/>
            </p:nvSpPr>
            <p:spPr bwMode="auto">
              <a:xfrm>
                <a:off x="5920" y="1170"/>
                <a:ext cx="203" cy="119"/>
              </a:xfrm>
              <a:custGeom>
                <a:avLst/>
                <a:gdLst>
                  <a:gd name="T0" fmla="*/ 2 w 203"/>
                  <a:gd name="T1" fmla="*/ 119 h 119"/>
                  <a:gd name="T2" fmla="*/ 203 w 203"/>
                  <a:gd name="T3" fmla="*/ 3 h 119"/>
                  <a:gd name="T4" fmla="*/ 201 w 203"/>
                  <a:gd name="T5" fmla="*/ 0 h 119"/>
                  <a:gd name="T6" fmla="*/ 0 w 203"/>
                  <a:gd name="T7" fmla="*/ 115 h 119"/>
                  <a:gd name="T8" fmla="*/ 2 w 203"/>
                  <a:gd name="T9" fmla="*/ 119 h 119"/>
                </a:gdLst>
                <a:ahLst/>
                <a:cxnLst>
                  <a:cxn ang="0">
                    <a:pos x="T0" y="T1"/>
                  </a:cxn>
                  <a:cxn ang="0">
                    <a:pos x="T2" y="T3"/>
                  </a:cxn>
                  <a:cxn ang="0">
                    <a:pos x="T4" y="T5"/>
                  </a:cxn>
                  <a:cxn ang="0">
                    <a:pos x="T6" y="T7"/>
                  </a:cxn>
                  <a:cxn ang="0">
                    <a:pos x="T8" y="T9"/>
                  </a:cxn>
                </a:cxnLst>
                <a:rect l="0" t="0" r="r" b="b"/>
                <a:pathLst>
                  <a:path w="203" h="119">
                    <a:moveTo>
                      <a:pt x="2" y="119"/>
                    </a:moveTo>
                    <a:lnTo>
                      <a:pt x="203" y="3"/>
                    </a:lnTo>
                    <a:lnTo>
                      <a:pt x="201" y="0"/>
                    </a:lnTo>
                    <a:lnTo>
                      <a:pt x="0" y="115"/>
                    </a:lnTo>
                    <a:lnTo>
                      <a:pt x="2" y="11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75" name="Freeform 1058"/>
              <p:cNvSpPr>
                <a:spLocks/>
              </p:cNvSpPr>
              <p:nvPr/>
            </p:nvSpPr>
            <p:spPr bwMode="auto">
              <a:xfrm>
                <a:off x="5920" y="1277"/>
                <a:ext cx="123" cy="74"/>
              </a:xfrm>
              <a:custGeom>
                <a:avLst/>
                <a:gdLst>
                  <a:gd name="T0" fmla="*/ 2 w 123"/>
                  <a:gd name="T1" fmla="*/ 74 h 74"/>
                  <a:gd name="T2" fmla="*/ 123 w 123"/>
                  <a:gd name="T3" fmla="*/ 4 h 74"/>
                  <a:gd name="T4" fmla="*/ 121 w 123"/>
                  <a:gd name="T5" fmla="*/ 0 h 74"/>
                  <a:gd name="T6" fmla="*/ 0 w 123"/>
                  <a:gd name="T7" fmla="*/ 70 h 74"/>
                  <a:gd name="T8" fmla="*/ 2 w 123"/>
                  <a:gd name="T9" fmla="*/ 74 h 74"/>
                </a:gdLst>
                <a:ahLst/>
                <a:cxnLst>
                  <a:cxn ang="0">
                    <a:pos x="T0" y="T1"/>
                  </a:cxn>
                  <a:cxn ang="0">
                    <a:pos x="T2" y="T3"/>
                  </a:cxn>
                  <a:cxn ang="0">
                    <a:pos x="T4" y="T5"/>
                  </a:cxn>
                  <a:cxn ang="0">
                    <a:pos x="T6" y="T7"/>
                  </a:cxn>
                  <a:cxn ang="0">
                    <a:pos x="T8" y="T9"/>
                  </a:cxn>
                </a:cxnLst>
                <a:rect l="0" t="0" r="r" b="b"/>
                <a:pathLst>
                  <a:path w="123" h="74">
                    <a:moveTo>
                      <a:pt x="2" y="74"/>
                    </a:moveTo>
                    <a:lnTo>
                      <a:pt x="123" y="4"/>
                    </a:lnTo>
                    <a:lnTo>
                      <a:pt x="121" y="0"/>
                    </a:lnTo>
                    <a:lnTo>
                      <a:pt x="0" y="70"/>
                    </a:lnTo>
                    <a:lnTo>
                      <a:pt x="2" y="7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76" name="Freeform 1059"/>
              <p:cNvSpPr>
                <a:spLocks/>
              </p:cNvSpPr>
              <p:nvPr/>
            </p:nvSpPr>
            <p:spPr bwMode="auto">
              <a:xfrm>
                <a:off x="5920" y="1353"/>
                <a:ext cx="100" cy="60"/>
              </a:xfrm>
              <a:custGeom>
                <a:avLst/>
                <a:gdLst>
                  <a:gd name="T0" fmla="*/ 2 w 100"/>
                  <a:gd name="T1" fmla="*/ 60 h 60"/>
                  <a:gd name="T2" fmla="*/ 100 w 100"/>
                  <a:gd name="T3" fmla="*/ 4 h 60"/>
                  <a:gd name="T4" fmla="*/ 98 w 100"/>
                  <a:gd name="T5" fmla="*/ 0 h 60"/>
                  <a:gd name="T6" fmla="*/ 0 w 100"/>
                  <a:gd name="T7" fmla="*/ 56 h 60"/>
                  <a:gd name="T8" fmla="*/ 2 w 100"/>
                  <a:gd name="T9" fmla="*/ 60 h 60"/>
                </a:gdLst>
                <a:ahLst/>
                <a:cxnLst>
                  <a:cxn ang="0">
                    <a:pos x="T0" y="T1"/>
                  </a:cxn>
                  <a:cxn ang="0">
                    <a:pos x="T2" y="T3"/>
                  </a:cxn>
                  <a:cxn ang="0">
                    <a:pos x="T4" y="T5"/>
                  </a:cxn>
                  <a:cxn ang="0">
                    <a:pos x="T6" y="T7"/>
                  </a:cxn>
                  <a:cxn ang="0">
                    <a:pos x="T8" y="T9"/>
                  </a:cxn>
                </a:cxnLst>
                <a:rect l="0" t="0" r="r" b="b"/>
                <a:pathLst>
                  <a:path w="100" h="60">
                    <a:moveTo>
                      <a:pt x="2" y="60"/>
                    </a:moveTo>
                    <a:lnTo>
                      <a:pt x="100" y="4"/>
                    </a:lnTo>
                    <a:lnTo>
                      <a:pt x="98" y="0"/>
                    </a:lnTo>
                    <a:lnTo>
                      <a:pt x="0" y="56"/>
                    </a:lnTo>
                    <a:lnTo>
                      <a:pt x="2" y="6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77" name="Freeform 1060"/>
              <p:cNvSpPr>
                <a:spLocks/>
              </p:cNvSpPr>
              <p:nvPr/>
            </p:nvSpPr>
            <p:spPr bwMode="auto">
              <a:xfrm>
                <a:off x="6243" y="1022"/>
                <a:ext cx="254" cy="136"/>
              </a:xfrm>
              <a:custGeom>
                <a:avLst/>
                <a:gdLst>
                  <a:gd name="T0" fmla="*/ 0 w 254"/>
                  <a:gd name="T1" fmla="*/ 4 h 136"/>
                  <a:gd name="T2" fmla="*/ 252 w 254"/>
                  <a:gd name="T3" fmla="*/ 136 h 136"/>
                  <a:gd name="T4" fmla="*/ 254 w 254"/>
                  <a:gd name="T5" fmla="*/ 132 h 136"/>
                  <a:gd name="T6" fmla="*/ 2 w 254"/>
                  <a:gd name="T7" fmla="*/ 0 h 136"/>
                  <a:gd name="T8" fmla="*/ 0 w 254"/>
                  <a:gd name="T9" fmla="*/ 4 h 136"/>
                </a:gdLst>
                <a:ahLst/>
                <a:cxnLst>
                  <a:cxn ang="0">
                    <a:pos x="T0" y="T1"/>
                  </a:cxn>
                  <a:cxn ang="0">
                    <a:pos x="T2" y="T3"/>
                  </a:cxn>
                  <a:cxn ang="0">
                    <a:pos x="T4" y="T5"/>
                  </a:cxn>
                  <a:cxn ang="0">
                    <a:pos x="T6" y="T7"/>
                  </a:cxn>
                  <a:cxn ang="0">
                    <a:pos x="T8" y="T9"/>
                  </a:cxn>
                </a:cxnLst>
                <a:rect l="0" t="0" r="r" b="b"/>
                <a:pathLst>
                  <a:path w="254" h="136">
                    <a:moveTo>
                      <a:pt x="0" y="4"/>
                    </a:moveTo>
                    <a:lnTo>
                      <a:pt x="252" y="136"/>
                    </a:lnTo>
                    <a:lnTo>
                      <a:pt x="254" y="132"/>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78" name="Rectangle 1061"/>
              <p:cNvSpPr>
                <a:spLocks noChangeArrowheads="1"/>
              </p:cNvSpPr>
              <p:nvPr/>
            </p:nvSpPr>
            <p:spPr bwMode="auto">
              <a:xfrm>
                <a:off x="6486" y="1122"/>
                <a:ext cx="4" cy="87"/>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79" name="Freeform 1062"/>
              <p:cNvSpPr>
                <a:spLocks/>
              </p:cNvSpPr>
              <p:nvPr/>
            </p:nvSpPr>
            <p:spPr bwMode="auto">
              <a:xfrm>
                <a:off x="6243" y="1076"/>
                <a:ext cx="261" cy="139"/>
              </a:xfrm>
              <a:custGeom>
                <a:avLst/>
                <a:gdLst>
                  <a:gd name="T0" fmla="*/ 0 w 261"/>
                  <a:gd name="T1" fmla="*/ 4 h 139"/>
                  <a:gd name="T2" fmla="*/ 259 w 261"/>
                  <a:gd name="T3" fmla="*/ 139 h 139"/>
                  <a:gd name="T4" fmla="*/ 261 w 261"/>
                  <a:gd name="T5" fmla="*/ 135 h 139"/>
                  <a:gd name="T6" fmla="*/ 2 w 261"/>
                  <a:gd name="T7" fmla="*/ 0 h 139"/>
                  <a:gd name="T8" fmla="*/ 0 w 261"/>
                  <a:gd name="T9" fmla="*/ 4 h 139"/>
                </a:gdLst>
                <a:ahLst/>
                <a:cxnLst>
                  <a:cxn ang="0">
                    <a:pos x="T0" y="T1"/>
                  </a:cxn>
                  <a:cxn ang="0">
                    <a:pos x="T2" y="T3"/>
                  </a:cxn>
                  <a:cxn ang="0">
                    <a:pos x="T4" y="T5"/>
                  </a:cxn>
                  <a:cxn ang="0">
                    <a:pos x="T6" y="T7"/>
                  </a:cxn>
                  <a:cxn ang="0">
                    <a:pos x="T8" y="T9"/>
                  </a:cxn>
                </a:cxnLst>
                <a:rect l="0" t="0" r="r" b="b"/>
                <a:pathLst>
                  <a:path w="261" h="139">
                    <a:moveTo>
                      <a:pt x="0" y="4"/>
                    </a:moveTo>
                    <a:lnTo>
                      <a:pt x="259" y="139"/>
                    </a:lnTo>
                    <a:lnTo>
                      <a:pt x="261" y="135"/>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80" name="Rectangle 1063"/>
              <p:cNvSpPr>
                <a:spLocks noChangeArrowheads="1"/>
              </p:cNvSpPr>
              <p:nvPr/>
            </p:nvSpPr>
            <p:spPr bwMode="auto">
              <a:xfrm>
                <a:off x="6486" y="1199"/>
                <a:ext cx="4" cy="7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81" name="Freeform 1064"/>
              <p:cNvSpPr>
                <a:spLocks/>
              </p:cNvSpPr>
              <p:nvPr/>
            </p:nvSpPr>
            <p:spPr bwMode="auto">
              <a:xfrm>
                <a:off x="6243" y="1154"/>
                <a:ext cx="261" cy="127"/>
              </a:xfrm>
              <a:custGeom>
                <a:avLst/>
                <a:gdLst>
                  <a:gd name="T0" fmla="*/ 0 w 261"/>
                  <a:gd name="T1" fmla="*/ 4 h 127"/>
                  <a:gd name="T2" fmla="*/ 259 w 261"/>
                  <a:gd name="T3" fmla="*/ 127 h 127"/>
                  <a:gd name="T4" fmla="*/ 261 w 261"/>
                  <a:gd name="T5" fmla="*/ 123 h 127"/>
                  <a:gd name="T6" fmla="*/ 2 w 261"/>
                  <a:gd name="T7" fmla="*/ 0 h 127"/>
                  <a:gd name="T8" fmla="*/ 0 w 261"/>
                  <a:gd name="T9" fmla="*/ 4 h 127"/>
                </a:gdLst>
                <a:ahLst/>
                <a:cxnLst>
                  <a:cxn ang="0">
                    <a:pos x="T0" y="T1"/>
                  </a:cxn>
                  <a:cxn ang="0">
                    <a:pos x="T2" y="T3"/>
                  </a:cxn>
                  <a:cxn ang="0">
                    <a:pos x="T4" y="T5"/>
                  </a:cxn>
                  <a:cxn ang="0">
                    <a:pos x="T6" y="T7"/>
                  </a:cxn>
                  <a:cxn ang="0">
                    <a:pos x="T8" y="T9"/>
                  </a:cxn>
                </a:cxnLst>
                <a:rect l="0" t="0" r="r" b="b"/>
                <a:pathLst>
                  <a:path w="261" h="127">
                    <a:moveTo>
                      <a:pt x="0" y="4"/>
                    </a:moveTo>
                    <a:lnTo>
                      <a:pt x="259" y="127"/>
                    </a:lnTo>
                    <a:lnTo>
                      <a:pt x="261" y="123"/>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82" name="Freeform 1065"/>
              <p:cNvSpPr>
                <a:spLocks/>
              </p:cNvSpPr>
              <p:nvPr/>
            </p:nvSpPr>
            <p:spPr bwMode="auto">
              <a:xfrm>
                <a:off x="6243" y="1227"/>
                <a:ext cx="261" cy="128"/>
              </a:xfrm>
              <a:custGeom>
                <a:avLst/>
                <a:gdLst>
                  <a:gd name="T0" fmla="*/ 0 w 261"/>
                  <a:gd name="T1" fmla="*/ 4 h 128"/>
                  <a:gd name="T2" fmla="*/ 259 w 261"/>
                  <a:gd name="T3" fmla="*/ 128 h 128"/>
                  <a:gd name="T4" fmla="*/ 261 w 261"/>
                  <a:gd name="T5" fmla="*/ 124 h 128"/>
                  <a:gd name="T6" fmla="*/ 2 w 261"/>
                  <a:gd name="T7" fmla="*/ 0 h 128"/>
                  <a:gd name="T8" fmla="*/ 0 w 261"/>
                  <a:gd name="T9" fmla="*/ 4 h 128"/>
                </a:gdLst>
                <a:ahLst/>
                <a:cxnLst>
                  <a:cxn ang="0">
                    <a:pos x="T0" y="T1"/>
                  </a:cxn>
                  <a:cxn ang="0">
                    <a:pos x="T2" y="T3"/>
                  </a:cxn>
                  <a:cxn ang="0">
                    <a:pos x="T4" y="T5"/>
                  </a:cxn>
                  <a:cxn ang="0">
                    <a:pos x="T6" y="T7"/>
                  </a:cxn>
                  <a:cxn ang="0">
                    <a:pos x="T8" y="T9"/>
                  </a:cxn>
                </a:cxnLst>
                <a:rect l="0" t="0" r="r" b="b"/>
                <a:pathLst>
                  <a:path w="261" h="128">
                    <a:moveTo>
                      <a:pt x="0" y="4"/>
                    </a:moveTo>
                    <a:lnTo>
                      <a:pt x="259" y="128"/>
                    </a:lnTo>
                    <a:lnTo>
                      <a:pt x="261" y="124"/>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83" name="Rectangle 1066"/>
              <p:cNvSpPr>
                <a:spLocks noChangeArrowheads="1"/>
              </p:cNvSpPr>
              <p:nvPr/>
            </p:nvSpPr>
            <p:spPr bwMode="auto">
              <a:xfrm>
                <a:off x="6486" y="1276"/>
                <a:ext cx="4" cy="147"/>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84" name="Freeform 1067"/>
              <p:cNvSpPr>
                <a:spLocks/>
              </p:cNvSpPr>
              <p:nvPr/>
            </p:nvSpPr>
            <p:spPr bwMode="auto">
              <a:xfrm>
                <a:off x="6243" y="1308"/>
                <a:ext cx="344" cy="158"/>
              </a:xfrm>
              <a:custGeom>
                <a:avLst/>
                <a:gdLst>
                  <a:gd name="T0" fmla="*/ 0 w 344"/>
                  <a:gd name="T1" fmla="*/ 4 h 158"/>
                  <a:gd name="T2" fmla="*/ 342 w 344"/>
                  <a:gd name="T3" fmla="*/ 158 h 158"/>
                  <a:gd name="T4" fmla="*/ 344 w 344"/>
                  <a:gd name="T5" fmla="*/ 154 h 158"/>
                  <a:gd name="T6" fmla="*/ 2 w 344"/>
                  <a:gd name="T7" fmla="*/ 0 h 158"/>
                  <a:gd name="T8" fmla="*/ 0 w 344"/>
                  <a:gd name="T9" fmla="*/ 4 h 158"/>
                </a:gdLst>
                <a:ahLst/>
                <a:cxnLst>
                  <a:cxn ang="0">
                    <a:pos x="T0" y="T1"/>
                  </a:cxn>
                  <a:cxn ang="0">
                    <a:pos x="T2" y="T3"/>
                  </a:cxn>
                  <a:cxn ang="0">
                    <a:pos x="T4" y="T5"/>
                  </a:cxn>
                  <a:cxn ang="0">
                    <a:pos x="T6" y="T7"/>
                  </a:cxn>
                  <a:cxn ang="0">
                    <a:pos x="T8" y="T9"/>
                  </a:cxn>
                </a:cxnLst>
                <a:rect l="0" t="0" r="r" b="b"/>
                <a:pathLst>
                  <a:path w="344" h="158">
                    <a:moveTo>
                      <a:pt x="0" y="4"/>
                    </a:moveTo>
                    <a:lnTo>
                      <a:pt x="342" y="158"/>
                    </a:lnTo>
                    <a:lnTo>
                      <a:pt x="344" y="154"/>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85" name="Rectangle 1068"/>
              <p:cNvSpPr>
                <a:spLocks noChangeArrowheads="1"/>
              </p:cNvSpPr>
              <p:nvPr/>
            </p:nvSpPr>
            <p:spPr bwMode="auto">
              <a:xfrm>
                <a:off x="6584" y="1423"/>
                <a:ext cx="5" cy="2808"/>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86" name="Rectangle 1069"/>
              <p:cNvSpPr>
                <a:spLocks noChangeArrowheads="1"/>
              </p:cNvSpPr>
              <p:nvPr/>
            </p:nvSpPr>
            <p:spPr bwMode="auto">
              <a:xfrm>
                <a:off x="6565" y="1389"/>
                <a:ext cx="4" cy="284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87" name="Freeform 1070"/>
              <p:cNvSpPr>
                <a:spLocks/>
              </p:cNvSpPr>
              <p:nvPr/>
            </p:nvSpPr>
            <p:spPr bwMode="auto">
              <a:xfrm>
                <a:off x="6255" y="996"/>
                <a:ext cx="211" cy="115"/>
              </a:xfrm>
              <a:custGeom>
                <a:avLst/>
                <a:gdLst>
                  <a:gd name="T0" fmla="*/ 0 w 211"/>
                  <a:gd name="T1" fmla="*/ 4 h 115"/>
                  <a:gd name="T2" fmla="*/ 209 w 211"/>
                  <a:gd name="T3" fmla="*/ 115 h 115"/>
                  <a:gd name="T4" fmla="*/ 211 w 211"/>
                  <a:gd name="T5" fmla="*/ 112 h 115"/>
                  <a:gd name="T6" fmla="*/ 2 w 211"/>
                  <a:gd name="T7" fmla="*/ 0 h 115"/>
                  <a:gd name="T8" fmla="*/ 0 w 211"/>
                  <a:gd name="T9" fmla="*/ 4 h 115"/>
                </a:gdLst>
                <a:ahLst/>
                <a:cxnLst>
                  <a:cxn ang="0">
                    <a:pos x="T0" y="T1"/>
                  </a:cxn>
                  <a:cxn ang="0">
                    <a:pos x="T2" y="T3"/>
                  </a:cxn>
                  <a:cxn ang="0">
                    <a:pos x="T4" y="T5"/>
                  </a:cxn>
                  <a:cxn ang="0">
                    <a:pos x="T6" y="T7"/>
                  </a:cxn>
                  <a:cxn ang="0">
                    <a:pos x="T8" y="T9"/>
                  </a:cxn>
                </a:cxnLst>
                <a:rect l="0" t="0" r="r" b="b"/>
                <a:pathLst>
                  <a:path w="211" h="115">
                    <a:moveTo>
                      <a:pt x="0" y="4"/>
                    </a:moveTo>
                    <a:lnTo>
                      <a:pt x="209" y="115"/>
                    </a:lnTo>
                    <a:lnTo>
                      <a:pt x="211" y="112"/>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88" name="Rectangle 1071"/>
              <p:cNvSpPr>
                <a:spLocks noChangeArrowheads="1"/>
              </p:cNvSpPr>
              <p:nvPr/>
            </p:nvSpPr>
            <p:spPr bwMode="auto">
              <a:xfrm>
                <a:off x="6494" y="1122"/>
                <a:ext cx="5" cy="131"/>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89" name="Freeform 1072"/>
              <p:cNvSpPr>
                <a:spLocks/>
              </p:cNvSpPr>
              <p:nvPr/>
            </p:nvSpPr>
            <p:spPr bwMode="auto">
              <a:xfrm>
                <a:off x="6537" y="1409"/>
                <a:ext cx="63" cy="32"/>
              </a:xfrm>
              <a:custGeom>
                <a:avLst/>
                <a:gdLst>
                  <a:gd name="T0" fmla="*/ 0 w 63"/>
                  <a:gd name="T1" fmla="*/ 4 h 32"/>
                  <a:gd name="T2" fmla="*/ 61 w 63"/>
                  <a:gd name="T3" fmla="*/ 32 h 32"/>
                  <a:gd name="T4" fmla="*/ 63 w 63"/>
                  <a:gd name="T5" fmla="*/ 28 h 32"/>
                  <a:gd name="T6" fmla="*/ 1 w 63"/>
                  <a:gd name="T7" fmla="*/ 0 h 32"/>
                  <a:gd name="T8" fmla="*/ 0 w 63"/>
                  <a:gd name="T9" fmla="*/ 4 h 32"/>
                </a:gdLst>
                <a:ahLst/>
                <a:cxnLst>
                  <a:cxn ang="0">
                    <a:pos x="T0" y="T1"/>
                  </a:cxn>
                  <a:cxn ang="0">
                    <a:pos x="T2" y="T3"/>
                  </a:cxn>
                  <a:cxn ang="0">
                    <a:pos x="T4" y="T5"/>
                  </a:cxn>
                  <a:cxn ang="0">
                    <a:pos x="T6" y="T7"/>
                  </a:cxn>
                  <a:cxn ang="0">
                    <a:pos x="T8" y="T9"/>
                  </a:cxn>
                </a:cxnLst>
                <a:rect l="0" t="0" r="r" b="b"/>
                <a:pathLst>
                  <a:path w="63" h="32">
                    <a:moveTo>
                      <a:pt x="0" y="4"/>
                    </a:moveTo>
                    <a:lnTo>
                      <a:pt x="61" y="32"/>
                    </a:lnTo>
                    <a:lnTo>
                      <a:pt x="63" y="28"/>
                    </a:lnTo>
                    <a:lnTo>
                      <a:pt x="1"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90" name="Freeform 1073"/>
              <p:cNvSpPr>
                <a:spLocks/>
              </p:cNvSpPr>
              <p:nvPr/>
            </p:nvSpPr>
            <p:spPr bwMode="auto">
              <a:xfrm>
                <a:off x="6243" y="1296"/>
                <a:ext cx="131" cy="64"/>
              </a:xfrm>
              <a:custGeom>
                <a:avLst/>
                <a:gdLst>
                  <a:gd name="T0" fmla="*/ 0 w 131"/>
                  <a:gd name="T1" fmla="*/ 3 h 64"/>
                  <a:gd name="T2" fmla="*/ 130 w 131"/>
                  <a:gd name="T3" fmla="*/ 64 h 64"/>
                  <a:gd name="T4" fmla="*/ 131 w 131"/>
                  <a:gd name="T5" fmla="*/ 60 h 64"/>
                  <a:gd name="T6" fmla="*/ 2 w 131"/>
                  <a:gd name="T7" fmla="*/ 0 h 64"/>
                  <a:gd name="T8" fmla="*/ 0 w 131"/>
                  <a:gd name="T9" fmla="*/ 3 h 64"/>
                </a:gdLst>
                <a:ahLst/>
                <a:cxnLst>
                  <a:cxn ang="0">
                    <a:pos x="T0" y="T1"/>
                  </a:cxn>
                  <a:cxn ang="0">
                    <a:pos x="T2" y="T3"/>
                  </a:cxn>
                  <a:cxn ang="0">
                    <a:pos x="T4" y="T5"/>
                  </a:cxn>
                  <a:cxn ang="0">
                    <a:pos x="T6" y="T7"/>
                  </a:cxn>
                  <a:cxn ang="0">
                    <a:pos x="T8" y="T9"/>
                  </a:cxn>
                </a:cxnLst>
                <a:rect l="0" t="0" r="r" b="b"/>
                <a:pathLst>
                  <a:path w="131" h="64">
                    <a:moveTo>
                      <a:pt x="0" y="3"/>
                    </a:moveTo>
                    <a:lnTo>
                      <a:pt x="130" y="64"/>
                    </a:lnTo>
                    <a:lnTo>
                      <a:pt x="131" y="60"/>
                    </a:lnTo>
                    <a:lnTo>
                      <a:pt x="2" y="0"/>
                    </a:lnTo>
                    <a:lnTo>
                      <a:pt x="0"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91" name="Freeform 1074"/>
              <p:cNvSpPr>
                <a:spLocks/>
              </p:cNvSpPr>
              <p:nvPr/>
            </p:nvSpPr>
            <p:spPr bwMode="auto">
              <a:xfrm>
                <a:off x="5608" y="1833"/>
                <a:ext cx="339" cy="128"/>
              </a:xfrm>
              <a:custGeom>
                <a:avLst/>
                <a:gdLst>
                  <a:gd name="T0" fmla="*/ 337 w 339"/>
                  <a:gd name="T1" fmla="*/ 0 h 128"/>
                  <a:gd name="T2" fmla="*/ 0 w 339"/>
                  <a:gd name="T3" fmla="*/ 124 h 128"/>
                  <a:gd name="T4" fmla="*/ 1 w 339"/>
                  <a:gd name="T5" fmla="*/ 128 h 128"/>
                  <a:gd name="T6" fmla="*/ 339 w 339"/>
                  <a:gd name="T7" fmla="*/ 4 h 128"/>
                  <a:gd name="T8" fmla="*/ 337 w 339"/>
                  <a:gd name="T9" fmla="*/ 0 h 128"/>
                </a:gdLst>
                <a:ahLst/>
                <a:cxnLst>
                  <a:cxn ang="0">
                    <a:pos x="T0" y="T1"/>
                  </a:cxn>
                  <a:cxn ang="0">
                    <a:pos x="T2" y="T3"/>
                  </a:cxn>
                  <a:cxn ang="0">
                    <a:pos x="T4" y="T5"/>
                  </a:cxn>
                  <a:cxn ang="0">
                    <a:pos x="T6" y="T7"/>
                  </a:cxn>
                  <a:cxn ang="0">
                    <a:pos x="T8" y="T9"/>
                  </a:cxn>
                </a:cxnLst>
                <a:rect l="0" t="0" r="r" b="b"/>
                <a:pathLst>
                  <a:path w="339" h="128">
                    <a:moveTo>
                      <a:pt x="337" y="0"/>
                    </a:moveTo>
                    <a:lnTo>
                      <a:pt x="0" y="124"/>
                    </a:lnTo>
                    <a:lnTo>
                      <a:pt x="1" y="128"/>
                    </a:lnTo>
                    <a:lnTo>
                      <a:pt x="339" y="4"/>
                    </a:lnTo>
                    <a:lnTo>
                      <a:pt x="337"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92" name="Freeform 1075"/>
              <p:cNvSpPr>
                <a:spLocks/>
              </p:cNvSpPr>
              <p:nvPr/>
            </p:nvSpPr>
            <p:spPr bwMode="auto">
              <a:xfrm>
                <a:off x="5567" y="1806"/>
                <a:ext cx="192" cy="100"/>
              </a:xfrm>
              <a:custGeom>
                <a:avLst/>
                <a:gdLst>
                  <a:gd name="T0" fmla="*/ 0 w 192"/>
                  <a:gd name="T1" fmla="*/ 4 h 100"/>
                  <a:gd name="T2" fmla="*/ 190 w 192"/>
                  <a:gd name="T3" fmla="*/ 100 h 100"/>
                  <a:gd name="T4" fmla="*/ 192 w 192"/>
                  <a:gd name="T5" fmla="*/ 96 h 100"/>
                  <a:gd name="T6" fmla="*/ 2 w 192"/>
                  <a:gd name="T7" fmla="*/ 0 h 100"/>
                  <a:gd name="T8" fmla="*/ 0 w 192"/>
                  <a:gd name="T9" fmla="*/ 4 h 100"/>
                </a:gdLst>
                <a:ahLst/>
                <a:cxnLst>
                  <a:cxn ang="0">
                    <a:pos x="T0" y="T1"/>
                  </a:cxn>
                  <a:cxn ang="0">
                    <a:pos x="T2" y="T3"/>
                  </a:cxn>
                  <a:cxn ang="0">
                    <a:pos x="T4" y="T5"/>
                  </a:cxn>
                  <a:cxn ang="0">
                    <a:pos x="T6" y="T7"/>
                  </a:cxn>
                  <a:cxn ang="0">
                    <a:pos x="T8" y="T9"/>
                  </a:cxn>
                </a:cxnLst>
                <a:rect l="0" t="0" r="r" b="b"/>
                <a:pathLst>
                  <a:path w="192" h="100">
                    <a:moveTo>
                      <a:pt x="0" y="4"/>
                    </a:moveTo>
                    <a:lnTo>
                      <a:pt x="190" y="100"/>
                    </a:lnTo>
                    <a:lnTo>
                      <a:pt x="192" y="96"/>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93" name="Rectangle 1076"/>
              <p:cNvSpPr>
                <a:spLocks noChangeArrowheads="1"/>
              </p:cNvSpPr>
              <p:nvPr/>
            </p:nvSpPr>
            <p:spPr bwMode="auto">
              <a:xfrm>
                <a:off x="5585" y="1781"/>
                <a:ext cx="4" cy="2450"/>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94" name="Rectangle 1077"/>
              <p:cNvSpPr>
                <a:spLocks noChangeArrowheads="1"/>
              </p:cNvSpPr>
              <p:nvPr/>
            </p:nvSpPr>
            <p:spPr bwMode="auto">
              <a:xfrm>
                <a:off x="5613" y="1947"/>
                <a:ext cx="4" cy="9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95" name="Freeform 1078"/>
              <p:cNvSpPr>
                <a:spLocks/>
              </p:cNvSpPr>
              <p:nvPr/>
            </p:nvSpPr>
            <p:spPr bwMode="auto">
              <a:xfrm>
                <a:off x="5608" y="1938"/>
                <a:ext cx="334" cy="115"/>
              </a:xfrm>
              <a:custGeom>
                <a:avLst/>
                <a:gdLst>
                  <a:gd name="T0" fmla="*/ 1 w 334"/>
                  <a:gd name="T1" fmla="*/ 115 h 115"/>
                  <a:gd name="T2" fmla="*/ 334 w 334"/>
                  <a:gd name="T3" fmla="*/ 4 h 115"/>
                  <a:gd name="T4" fmla="*/ 332 w 334"/>
                  <a:gd name="T5" fmla="*/ 0 h 115"/>
                  <a:gd name="T6" fmla="*/ 0 w 334"/>
                  <a:gd name="T7" fmla="*/ 111 h 115"/>
                  <a:gd name="T8" fmla="*/ 1 w 334"/>
                  <a:gd name="T9" fmla="*/ 115 h 115"/>
                </a:gdLst>
                <a:ahLst/>
                <a:cxnLst>
                  <a:cxn ang="0">
                    <a:pos x="T0" y="T1"/>
                  </a:cxn>
                  <a:cxn ang="0">
                    <a:pos x="T2" y="T3"/>
                  </a:cxn>
                  <a:cxn ang="0">
                    <a:pos x="T4" y="T5"/>
                  </a:cxn>
                  <a:cxn ang="0">
                    <a:pos x="T6" y="T7"/>
                  </a:cxn>
                  <a:cxn ang="0">
                    <a:pos x="T8" y="T9"/>
                  </a:cxn>
                </a:cxnLst>
                <a:rect l="0" t="0" r="r" b="b"/>
                <a:pathLst>
                  <a:path w="334" h="115">
                    <a:moveTo>
                      <a:pt x="1" y="115"/>
                    </a:moveTo>
                    <a:lnTo>
                      <a:pt x="334" y="4"/>
                    </a:lnTo>
                    <a:lnTo>
                      <a:pt x="332" y="0"/>
                    </a:lnTo>
                    <a:lnTo>
                      <a:pt x="0" y="111"/>
                    </a:lnTo>
                    <a:lnTo>
                      <a:pt x="1" y="11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96" name="Rectangle 1079"/>
              <p:cNvSpPr>
                <a:spLocks noChangeArrowheads="1"/>
              </p:cNvSpPr>
              <p:nvPr/>
            </p:nvSpPr>
            <p:spPr bwMode="auto">
              <a:xfrm>
                <a:off x="5699" y="1913"/>
                <a:ext cx="4" cy="107"/>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97" name="Rectangle 1080"/>
              <p:cNvSpPr>
                <a:spLocks noChangeArrowheads="1"/>
              </p:cNvSpPr>
              <p:nvPr/>
            </p:nvSpPr>
            <p:spPr bwMode="auto">
              <a:xfrm>
                <a:off x="5782" y="1895"/>
                <a:ext cx="4" cy="98"/>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98" name="Rectangle 1081"/>
              <p:cNvSpPr>
                <a:spLocks noChangeArrowheads="1"/>
              </p:cNvSpPr>
              <p:nvPr/>
            </p:nvSpPr>
            <p:spPr bwMode="auto">
              <a:xfrm>
                <a:off x="5864" y="1849"/>
                <a:ext cx="5" cy="11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99" name="Freeform 1082"/>
              <p:cNvSpPr>
                <a:spLocks/>
              </p:cNvSpPr>
              <p:nvPr/>
            </p:nvSpPr>
            <p:spPr bwMode="auto">
              <a:xfrm>
                <a:off x="5752" y="1957"/>
                <a:ext cx="181" cy="65"/>
              </a:xfrm>
              <a:custGeom>
                <a:avLst/>
                <a:gdLst>
                  <a:gd name="T0" fmla="*/ 180 w 181"/>
                  <a:gd name="T1" fmla="*/ 0 h 65"/>
                  <a:gd name="T2" fmla="*/ 0 w 181"/>
                  <a:gd name="T3" fmla="*/ 61 h 65"/>
                  <a:gd name="T4" fmla="*/ 1 w 181"/>
                  <a:gd name="T5" fmla="*/ 65 h 65"/>
                  <a:gd name="T6" fmla="*/ 181 w 181"/>
                  <a:gd name="T7" fmla="*/ 4 h 65"/>
                  <a:gd name="T8" fmla="*/ 180 w 181"/>
                  <a:gd name="T9" fmla="*/ 0 h 65"/>
                </a:gdLst>
                <a:ahLst/>
                <a:cxnLst>
                  <a:cxn ang="0">
                    <a:pos x="T0" y="T1"/>
                  </a:cxn>
                  <a:cxn ang="0">
                    <a:pos x="T2" y="T3"/>
                  </a:cxn>
                  <a:cxn ang="0">
                    <a:pos x="T4" y="T5"/>
                  </a:cxn>
                  <a:cxn ang="0">
                    <a:pos x="T6" y="T7"/>
                  </a:cxn>
                  <a:cxn ang="0">
                    <a:pos x="T8" y="T9"/>
                  </a:cxn>
                </a:cxnLst>
                <a:rect l="0" t="0" r="r" b="b"/>
                <a:pathLst>
                  <a:path w="181" h="65">
                    <a:moveTo>
                      <a:pt x="180" y="0"/>
                    </a:moveTo>
                    <a:lnTo>
                      <a:pt x="0" y="61"/>
                    </a:lnTo>
                    <a:lnTo>
                      <a:pt x="1" y="65"/>
                    </a:lnTo>
                    <a:lnTo>
                      <a:pt x="181" y="4"/>
                    </a:lnTo>
                    <a:lnTo>
                      <a:pt x="180"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00" name="Freeform 1083"/>
              <p:cNvSpPr>
                <a:spLocks/>
              </p:cNvSpPr>
              <p:nvPr/>
            </p:nvSpPr>
            <p:spPr bwMode="auto">
              <a:xfrm>
                <a:off x="5624" y="2115"/>
                <a:ext cx="323" cy="102"/>
              </a:xfrm>
              <a:custGeom>
                <a:avLst/>
                <a:gdLst>
                  <a:gd name="T0" fmla="*/ 321 w 323"/>
                  <a:gd name="T1" fmla="*/ 0 h 102"/>
                  <a:gd name="T2" fmla="*/ 0 w 323"/>
                  <a:gd name="T3" fmla="*/ 98 h 102"/>
                  <a:gd name="T4" fmla="*/ 1 w 323"/>
                  <a:gd name="T5" fmla="*/ 102 h 102"/>
                  <a:gd name="T6" fmla="*/ 323 w 323"/>
                  <a:gd name="T7" fmla="*/ 4 h 102"/>
                  <a:gd name="T8" fmla="*/ 321 w 323"/>
                  <a:gd name="T9" fmla="*/ 0 h 102"/>
                </a:gdLst>
                <a:ahLst/>
                <a:cxnLst>
                  <a:cxn ang="0">
                    <a:pos x="T0" y="T1"/>
                  </a:cxn>
                  <a:cxn ang="0">
                    <a:pos x="T2" y="T3"/>
                  </a:cxn>
                  <a:cxn ang="0">
                    <a:pos x="T4" y="T5"/>
                  </a:cxn>
                  <a:cxn ang="0">
                    <a:pos x="T6" y="T7"/>
                  </a:cxn>
                  <a:cxn ang="0">
                    <a:pos x="T8" y="T9"/>
                  </a:cxn>
                </a:cxnLst>
                <a:rect l="0" t="0" r="r" b="b"/>
                <a:pathLst>
                  <a:path w="323" h="102">
                    <a:moveTo>
                      <a:pt x="321" y="0"/>
                    </a:moveTo>
                    <a:lnTo>
                      <a:pt x="0" y="98"/>
                    </a:lnTo>
                    <a:lnTo>
                      <a:pt x="1" y="102"/>
                    </a:lnTo>
                    <a:lnTo>
                      <a:pt x="323" y="4"/>
                    </a:lnTo>
                    <a:lnTo>
                      <a:pt x="321"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01" name="Rectangle 1084"/>
              <p:cNvSpPr>
                <a:spLocks noChangeArrowheads="1"/>
              </p:cNvSpPr>
              <p:nvPr/>
            </p:nvSpPr>
            <p:spPr bwMode="auto">
              <a:xfrm>
                <a:off x="5633" y="2026"/>
                <a:ext cx="5" cy="220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02" name="Freeform 1085"/>
              <p:cNvSpPr>
                <a:spLocks/>
              </p:cNvSpPr>
              <p:nvPr/>
            </p:nvSpPr>
            <p:spPr bwMode="auto">
              <a:xfrm>
                <a:off x="5624" y="2055"/>
                <a:ext cx="323" cy="101"/>
              </a:xfrm>
              <a:custGeom>
                <a:avLst/>
                <a:gdLst>
                  <a:gd name="T0" fmla="*/ 1 w 323"/>
                  <a:gd name="T1" fmla="*/ 101 h 101"/>
                  <a:gd name="T2" fmla="*/ 323 w 323"/>
                  <a:gd name="T3" fmla="*/ 4 h 101"/>
                  <a:gd name="T4" fmla="*/ 321 w 323"/>
                  <a:gd name="T5" fmla="*/ 0 h 101"/>
                  <a:gd name="T6" fmla="*/ 0 w 323"/>
                  <a:gd name="T7" fmla="*/ 97 h 101"/>
                  <a:gd name="T8" fmla="*/ 1 w 323"/>
                  <a:gd name="T9" fmla="*/ 101 h 101"/>
                </a:gdLst>
                <a:ahLst/>
                <a:cxnLst>
                  <a:cxn ang="0">
                    <a:pos x="T0" y="T1"/>
                  </a:cxn>
                  <a:cxn ang="0">
                    <a:pos x="T2" y="T3"/>
                  </a:cxn>
                  <a:cxn ang="0">
                    <a:pos x="T4" y="T5"/>
                  </a:cxn>
                  <a:cxn ang="0">
                    <a:pos x="T6" y="T7"/>
                  </a:cxn>
                  <a:cxn ang="0">
                    <a:pos x="T8" y="T9"/>
                  </a:cxn>
                </a:cxnLst>
                <a:rect l="0" t="0" r="r" b="b"/>
                <a:pathLst>
                  <a:path w="323" h="101">
                    <a:moveTo>
                      <a:pt x="1" y="101"/>
                    </a:moveTo>
                    <a:lnTo>
                      <a:pt x="323" y="4"/>
                    </a:lnTo>
                    <a:lnTo>
                      <a:pt x="321" y="0"/>
                    </a:lnTo>
                    <a:lnTo>
                      <a:pt x="0" y="97"/>
                    </a:lnTo>
                    <a:lnTo>
                      <a:pt x="1" y="10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03" name="Freeform 1086"/>
              <p:cNvSpPr>
                <a:spLocks/>
              </p:cNvSpPr>
              <p:nvPr/>
            </p:nvSpPr>
            <p:spPr bwMode="auto">
              <a:xfrm>
                <a:off x="5509" y="2123"/>
                <a:ext cx="79" cy="33"/>
              </a:xfrm>
              <a:custGeom>
                <a:avLst/>
                <a:gdLst>
                  <a:gd name="T0" fmla="*/ 77 w 79"/>
                  <a:gd name="T1" fmla="*/ 0 h 33"/>
                  <a:gd name="T2" fmla="*/ 0 w 79"/>
                  <a:gd name="T3" fmla="*/ 29 h 33"/>
                  <a:gd name="T4" fmla="*/ 1 w 79"/>
                  <a:gd name="T5" fmla="*/ 33 h 33"/>
                  <a:gd name="T6" fmla="*/ 79 w 79"/>
                  <a:gd name="T7" fmla="*/ 4 h 33"/>
                  <a:gd name="T8" fmla="*/ 77 w 79"/>
                  <a:gd name="T9" fmla="*/ 0 h 33"/>
                </a:gdLst>
                <a:ahLst/>
                <a:cxnLst>
                  <a:cxn ang="0">
                    <a:pos x="T0" y="T1"/>
                  </a:cxn>
                  <a:cxn ang="0">
                    <a:pos x="T2" y="T3"/>
                  </a:cxn>
                  <a:cxn ang="0">
                    <a:pos x="T4" y="T5"/>
                  </a:cxn>
                  <a:cxn ang="0">
                    <a:pos x="T6" y="T7"/>
                  </a:cxn>
                  <a:cxn ang="0">
                    <a:pos x="T8" y="T9"/>
                  </a:cxn>
                </a:cxnLst>
                <a:rect l="0" t="0" r="r" b="b"/>
                <a:pathLst>
                  <a:path w="79" h="33">
                    <a:moveTo>
                      <a:pt x="77" y="0"/>
                    </a:moveTo>
                    <a:lnTo>
                      <a:pt x="0" y="29"/>
                    </a:lnTo>
                    <a:lnTo>
                      <a:pt x="1" y="33"/>
                    </a:lnTo>
                    <a:lnTo>
                      <a:pt x="79" y="4"/>
                    </a:lnTo>
                    <a:lnTo>
                      <a:pt x="77"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04" name="Freeform 1087"/>
              <p:cNvSpPr>
                <a:spLocks/>
              </p:cNvSpPr>
              <p:nvPr/>
            </p:nvSpPr>
            <p:spPr bwMode="auto">
              <a:xfrm>
                <a:off x="5509" y="2125"/>
                <a:ext cx="54" cy="24"/>
              </a:xfrm>
              <a:custGeom>
                <a:avLst/>
                <a:gdLst>
                  <a:gd name="T0" fmla="*/ 52 w 54"/>
                  <a:gd name="T1" fmla="*/ 0 h 24"/>
                  <a:gd name="T2" fmla="*/ 0 w 54"/>
                  <a:gd name="T3" fmla="*/ 20 h 24"/>
                  <a:gd name="T4" fmla="*/ 1 w 54"/>
                  <a:gd name="T5" fmla="*/ 24 h 24"/>
                  <a:gd name="T6" fmla="*/ 54 w 54"/>
                  <a:gd name="T7" fmla="*/ 4 h 24"/>
                  <a:gd name="T8" fmla="*/ 52 w 54"/>
                  <a:gd name="T9" fmla="*/ 0 h 24"/>
                </a:gdLst>
                <a:ahLst/>
                <a:cxnLst>
                  <a:cxn ang="0">
                    <a:pos x="T0" y="T1"/>
                  </a:cxn>
                  <a:cxn ang="0">
                    <a:pos x="T2" y="T3"/>
                  </a:cxn>
                  <a:cxn ang="0">
                    <a:pos x="T4" y="T5"/>
                  </a:cxn>
                  <a:cxn ang="0">
                    <a:pos x="T6" y="T7"/>
                  </a:cxn>
                  <a:cxn ang="0">
                    <a:pos x="T8" y="T9"/>
                  </a:cxn>
                </a:cxnLst>
                <a:rect l="0" t="0" r="r" b="b"/>
                <a:pathLst>
                  <a:path w="54" h="24">
                    <a:moveTo>
                      <a:pt x="52" y="0"/>
                    </a:moveTo>
                    <a:lnTo>
                      <a:pt x="0" y="20"/>
                    </a:lnTo>
                    <a:lnTo>
                      <a:pt x="1" y="24"/>
                    </a:lnTo>
                    <a:lnTo>
                      <a:pt x="54" y="4"/>
                    </a:lnTo>
                    <a:lnTo>
                      <a:pt x="52"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05" name="Freeform 1088"/>
              <p:cNvSpPr>
                <a:spLocks/>
              </p:cNvSpPr>
              <p:nvPr/>
            </p:nvSpPr>
            <p:spPr bwMode="auto">
              <a:xfrm>
                <a:off x="5525" y="2107"/>
                <a:ext cx="67" cy="29"/>
              </a:xfrm>
              <a:custGeom>
                <a:avLst/>
                <a:gdLst>
                  <a:gd name="T0" fmla="*/ 65 w 67"/>
                  <a:gd name="T1" fmla="*/ 0 h 29"/>
                  <a:gd name="T2" fmla="*/ 0 w 67"/>
                  <a:gd name="T3" fmla="*/ 25 h 29"/>
                  <a:gd name="T4" fmla="*/ 1 w 67"/>
                  <a:gd name="T5" fmla="*/ 29 h 29"/>
                  <a:gd name="T6" fmla="*/ 67 w 67"/>
                  <a:gd name="T7" fmla="*/ 4 h 29"/>
                  <a:gd name="T8" fmla="*/ 65 w 67"/>
                  <a:gd name="T9" fmla="*/ 0 h 29"/>
                </a:gdLst>
                <a:ahLst/>
                <a:cxnLst>
                  <a:cxn ang="0">
                    <a:pos x="T0" y="T1"/>
                  </a:cxn>
                  <a:cxn ang="0">
                    <a:pos x="T2" y="T3"/>
                  </a:cxn>
                  <a:cxn ang="0">
                    <a:pos x="T4" y="T5"/>
                  </a:cxn>
                  <a:cxn ang="0">
                    <a:pos x="T6" y="T7"/>
                  </a:cxn>
                  <a:cxn ang="0">
                    <a:pos x="T8" y="T9"/>
                  </a:cxn>
                </a:cxnLst>
                <a:rect l="0" t="0" r="r" b="b"/>
                <a:pathLst>
                  <a:path w="67" h="29">
                    <a:moveTo>
                      <a:pt x="65" y="0"/>
                    </a:moveTo>
                    <a:lnTo>
                      <a:pt x="0" y="25"/>
                    </a:lnTo>
                    <a:lnTo>
                      <a:pt x="1" y="29"/>
                    </a:lnTo>
                    <a:lnTo>
                      <a:pt x="67" y="4"/>
                    </a:lnTo>
                    <a:lnTo>
                      <a:pt x="65"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06" name="Freeform 1089"/>
              <p:cNvSpPr>
                <a:spLocks/>
              </p:cNvSpPr>
              <p:nvPr/>
            </p:nvSpPr>
            <p:spPr bwMode="auto">
              <a:xfrm>
                <a:off x="5509" y="2152"/>
                <a:ext cx="79" cy="34"/>
              </a:xfrm>
              <a:custGeom>
                <a:avLst/>
                <a:gdLst>
                  <a:gd name="T0" fmla="*/ 77 w 79"/>
                  <a:gd name="T1" fmla="*/ 0 h 34"/>
                  <a:gd name="T2" fmla="*/ 0 w 79"/>
                  <a:gd name="T3" fmla="*/ 30 h 34"/>
                  <a:gd name="T4" fmla="*/ 1 w 79"/>
                  <a:gd name="T5" fmla="*/ 34 h 34"/>
                  <a:gd name="T6" fmla="*/ 79 w 79"/>
                  <a:gd name="T7" fmla="*/ 4 h 34"/>
                  <a:gd name="T8" fmla="*/ 77 w 79"/>
                  <a:gd name="T9" fmla="*/ 0 h 34"/>
                </a:gdLst>
                <a:ahLst/>
                <a:cxnLst>
                  <a:cxn ang="0">
                    <a:pos x="T0" y="T1"/>
                  </a:cxn>
                  <a:cxn ang="0">
                    <a:pos x="T2" y="T3"/>
                  </a:cxn>
                  <a:cxn ang="0">
                    <a:pos x="T4" y="T5"/>
                  </a:cxn>
                  <a:cxn ang="0">
                    <a:pos x="T6" y="T7"/>
                  </a:cxn>
                  <a:cxn ang="0">
                    <a:pos x="T8" y="T9"/>
                  </a:cxn>
                </a:cxnLst>
                <a:rect l="0" t="0" r="r" b="b"/>
                <a:pathLst>
                  <a:path w="79" h="34">
                    <a:moveTo>
                      <a:pt x="77" y="0"/>
                    </a:moveTo>
                    <a:lnTo>
                      <a:pt x="0" y="30"/>
                    </a:lnTo>
                    <a:lnTo>
                      <a:pt x="1" y="34"/>
                    </a:lnTo>
                    <a:lnTo>
                      <a:pt x="79" y="4"/>
                    </a:lnTo>
                    <a:lnTo>
                      <a:pt x="77"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07" name="Freeform 1090"/>
              <p:cNvSpPr>
                <a:spLocks/>
              </p:cNvSpPr>
              <p:nvPr/>
            </p:nvSpPr>
            <p:spPr bwMode="auto">
              <a:xfrm>
                <a:off x="5525" y="2182"/>
                <a:ext cx="63" cy="27"/>
              </a:xfrm>
              <a:custGeom>
                <a:avLst/>
                <a:gdLst>
                  <a:gd name="T0" fmla="*/ 61 w 63"/>
                  <a:gd name="T1" fmla="*/ 0 h 27"/>
                  <a:gd name="T2" fmla="*/ 0 w 63"/>
                  <a:gd name="T3" fmla="*/ 23 h 27"/>
                  <a:gd name="T4" fmla="*/ 1 w 63"/>
                  <a:gd name="T5" fmla="*/ 27 h 27"/>
                  <a:gd name="T6" fmla="*/ 63 w 63"/>
                  <a:gd name="T7" fmla="*/ 4 h 27"/>
                  <a:gd name="T8" fmla="*/ 61 w 63"/>
                  <a:gd name="T9" fmla="*/ 0 h 27"/>
                </a:gdLst>
                <a:ahLst/>
                <a:cxnLst>
                  <a:cxn ang="0">
                    <a:pos x="T0" y="T1"/>
                  </a:cxn>
                  <a:cxn ang="0">
                    <a:pos x="T2" y="T3"/>
                  </a:cxn>
                  <a:cxn ang="0">
                    <a:pos x="T4" y="T5"/>
                  </a:cxn>
                  <a:cxn ang="0">
                    <a:pos x="T6" y="T7"/>
                  </a:cxn>
                  <a:cxn ang="0">
                    <a:pos x="T8" y="T9"/>
                  </a:cxn>
                </a:cxnLst>
                <a:rect l="0" t="0" r="r" b="b"/>
                <a:pathLst>
                  <a:path w="63" h="27">
                    <a:moveTo>
                      <a:pt x="61" y="0"/>
                    </a:moveTo>
                    <a:lnTo>
                      <a:pt x="0" y="23"/>
                    </a:lnTo>
                    <a:lnTo>
                      <a:pt x="1" y="27"/>
                    </a:lnTo>
                    <a:lnTo>
                      <a:pt x="63" y="4"/>
                    </a:lnTo>
                    <a:lnTo>
                      <a:pt x="61"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08" name="Freeform 1091"/>
              <p:cNvSpPr>
                <a:spLocks/>
              </p:cNvSpPr>
              <p:nvPr/>
            </p:nvSpPr>
            <p:spPr bwMode="auto">
              <a:xfrm>
                <a:off x="5525" y="2211"/>
                <a:ext cx="63" cy="28"/>
              </a:xfrm>
              <a:custGeom>
                <a:avLst/>
                <a:gdLst>
                  <a:gd name="T0" fmla="*/ 61 w 63"/>
                  <a:gd name="T1" fmla="*/ 0 h 28"/>
                  <a:gd name="T2" fmla="*/ 0 w 63"/>
                  <a:gd name="T3" fmla="*/ 24 h 28"/>
                  <a:gd name="T4" fmla="*/ 1 w 63"/>
                  <a:gd name="T5" fmla="*/ 28 h 28"/>
                  <a:gd name="T6" fmla="*/ 63 w 63"/>
                  <a:gd name="T7" fmla="*/ 4 h 28"/>
                  <a:gd name="T8" fmla="*/ 61 w 63"/>
                  <a:gd name="T9" fmla="*/ 0 h 28"/>
                </a:gdLst>
                <a:ahLst/>
                <a:cxnLst>
                  <a:cxn ang="0">
                    <a:pos x="T0" y="T1"/>
                  </a:cxn>
                  <a:cxn ang="0">
                    <a:pos x="T2" y="T3"/>
                  </a:cxn>
                  <a:cxn ang="0">
                    <a:pos x="T4" y="T5"/>
                  </a:cxn>
                  <a:cxn ang="0">
                    <a:pos x="T6" y="T7"/>
                  </a:cxn>
                  <a:cxn ang="0">
                    <a:pos x="T8" y="T9"/>
                  </a:cxn>
                </a:cxnLst>
                <a:rect l="0" t="0" r="r" b="b"/>
                <a:pathLst>
                  <a:path w="63" h="28">
                    <a:moveTo>
                      <a:pt x="61" y="0"/>
                    </a:moveTo>
                    <a:lnTo>
                      <a:pt x="0" y="24"/>
                    </a:lnTo>
                    <a:lnTo>
                      <a:pt x="1" y="28"/>
                    </a:lnTo>
                    <a:lnTo>
                      <a:pt x="63" y="4"/>
                    </a:lnTo>
                    <a:lnTo>
                      <a:pt x="61"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09" name="Freeform 1092"/>
              <p:cNvSpPr>
                <a:spLocks/>
              </p:cNvSpPr>
              <p:nvPr/>
            </p:nvSpPr>
            <p:spPr bwMode="auto">
              <a:xfrm>
                <a:off x="5509" y="2258"/>
                <a:ext cx="79" cy="34"/>
              </a:xfrm>
              <a:custGeom>
                <a:avLst/>
                <a:gdLst>
                  <a:gd name="T0" fmla="*/ 77 w 79"/>
                  <a:gd name="T1" fmla="*/ 0 h 34"/>
                  <a:gd name="T2" fmla="*/ 0 w 79"/>
                  <a:gd name="T3" fmla="*/ 30 h 34"/>
                  <a:gd name="T4" fmla="*/ 1 w 79"/>
                  <a:gd name="T5" fmla="*/ 34 h 34"/>
                  <a:gd name="T6" fmla="*/ 79 w 79"/>
                  <a:gd name="T7" fmla="*/ 4 h 34"/>
                  <a:gd name="T8" fmla="*/ 77 w 79"/>
                  <a:gd name="T9" fmla="*/ 0 h 34"/>
                </a:gdLst>
                <a:ahLst/>
                <a:cxnLst>
                  <a:cxn ang="0">
                    <a:pos x="T0" y="T1"/>
                  </a:cxn>
                  <a:cxn ang="0">
                    <a:pos x="T2" y="T3"/>
                  </a:cxn>
                  <a:cxn ang="0">
                    <a:pos x="T4" y="T5"/>
                  </a:cxn>
                  <a:cxn ang="0">
                    <a:pos x="T6" y="T7"/>
                  </a:cxn>
                  <a:cxn ang="0">
                    <a:pos x="T8" y="T9"/>
                  </a:cxn>
                </a:cxnLst>
                <a:rect l="0" t="0" r="r" b="b"/>
                <a:pathLst>
                  <a:path w="79" h="34">
                    <a:moveTo>
                      <a:pt x="77" y="0"/>
                    </a:moveTo>
                    <a:lnTo>
                      <a:pt x="0" y="30"/>
                    </a:lnTo>
                    <a:lnTo>
                      <a:pt x="1" y="34"/>
                    </a:lnTo>
                    <a:lnTo>
                      <a:pt x="79" y="4"/>
                    </a:lnTo>
                    <a:lnTo>
                      <a:pt x="77"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10" name="Freeform 1093"/>
              <p:cNvSpPr>
                <a:spLocks/>
              </p:cNvSpPr>
              <p:nvPr/>
            </p:nvSpPr>
            <p:spPr bwMode="auto">
              <a:xfrm>
                <a:off x="5525" y="2329"/>
                <a:ext cx="63" cy="28"/>
              </a:xfrm>
              <a:custGeom>
                <a:avLst/>
                <a:gdLst>
                  <a:gd name="T0" fmla="*/ 61 w 63"/>
                  <a:gd name="T1" fmla="*/ 0 h 28"/>
                  <a:gd name="T2" fmla="*/ 0 w 63"/>
                  <a:gd name="T3" fmla="*/ 23 h 28"/>
                  <a:gd name="T4" fmla="*/ 1 w 63"/>
                  <a:gd name="T5" fmla="*/ 28 h 28"/>
                  <a:gd name="T6" fmla="*/ 63 w 63"/>
                  <a:gd name="T7" fmla="*/ 4 h 28"/>
                  <a:gd name="T8" fmla="*/ 61 w 63"/>
                  <a:gd name="T9" fmla="*/ 0 h 28"/>
                </a:gdLst>
                <a:ahLst/>
                <a:cxnLst>
                  <a:cxn ang="0">
                    <a:pos x="T0" y="T1"/>
                  </a:cxn>
                  <a:cxn ang="0">
                    <a:pos x="T2" y="T3"/>
                  </a:cxn>
                  <a:cxn ang="0">
                    <a:pos x="T4" y="T5"/>
                  </a:cxn>
                  <a:cxn ang="0">
                    <a:pos x="T6" y="T7"/>
                  </a:cxn>
                  <a:cxn ang="0">
                    <a:pos x="T8" y="T9"/>
                  </a:cxn>
                </a:cxnLst>
                <a:rect l="0" t="0" r="r" b="b"/>
                <a:pathLst>
                  <a:path w="63" h="28">
                    <a:moveTo>
                      <a:pt x="61" y="0"/>
                    </a:moveTo>
                    <a:lnTo>
                      <a:pt x="0" y="23"/>
                    </a:lnTo>
                    <a:lnTo>
                      <a:pt x="1" y="28"/>
                    </a:lnTo>
                    <a:lnTo>
                      <a:pt x="63" y="4"/>
                    </a:lnTo>
                    <a:lnTo>
                      <a:pt x="61"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11" name="Freeform 1094"/>
              <p:cNvSpPr>
                <a:spLocks/>
              </p:cNvSpPr>
              <p:nvPr/>
            </p:nvSpPr>
            <p:spPr bwMode="auto">
              <a:xfrm>
                <a:off x="5509" y="2423"/>
                <a:ext cx="79" cy="33"/>
              </a:xfrm>
              <a:custGeom>
                <a:avLst/>
                <a:gdLst>
                  <a:gd name="T0" fmla="*/ 77 w 79"/>
                  <a:gd name="T1" fmla="*/ 0 h 33"/>
                  <a:gd name="T2" fmla="*/ 0 w 79"/>
                  <a:gd name="T3" fmla="*/ 29 h 33"/>
                  <a:gd name="T4" fmla="*/ 1 w 79"/>
                  <a:gd name="T5" fmla="*/ 33 h 33"/>
                  <a:gd name="T6" fmla="*/ 79 w 79"/>
                  <a:gd name="T7" fmla="*/ 4 h 33"/>
                  <a:gd name="T8" fmla="*/ 77 w 79"/>
                  <a:gd name="T9" fmla="*/ 0 h 33"/>
                </a:gdLst>
                <a:ahLst/>
                <a:cxnLst>
                  <a:cxn ang="0">
                    <a:pos x="T0" y="T1"/>
                  </a:cxn>
                  <a:cxn ang="0">
                    <a:pos x="T2" y="T3"/>
                  </a:cxn>
                  <a:cxn ang="0">
                    <a:pos x="T4" y="T5"/>
                  </a:cxn>
                  <a:cxn ang="0">
                    <a:pos x="T6" y="T7"/>
                  </a:cxn>
                  <a:cxn ang="0">
                    <a:pos x="T8" y="T9"/>
                  </a:cxn>
                </a:cxnLst>
                <a:rect l="0" t="0" r="r" b="b"/>
                <a:pathLst>
                  <a:path w="79" h="33">
                    <a:moveTo>
                      <a:pt x="77" y="0"/>
                    </a:moveTo>
                    <a:lnTo>
                      <a:pt x="0" y="29"/>
                    </a:lnTo>
                    <a:lnTo>
                      <a:pt x="1" y="33"/>
                    </a:lnTo>
                    <a:lnTo>
                      <a:pt x="79" y="4"/>
                    </a:lnTo>
                    <a:lnTo>
                      <a:pt x="77"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12" name="Freeform 1095"/>
              <p:cNvSpPr>
                <a:spLocks/>
              </p:cNvSpPr>
              <p:nvPr/>
            </p:nvSpPr>
            <p:spPr bwMode="auto">
              <a:xfrm>
                <a:off x="5509" y="2572"/>
                <a:ext cx="47" cy="21"/>
              </a:xfrm>
              <a:custGeom>
                <a:avLst/>
                <a:gdLst>
                  <a:gd name="T0" fmla="*/ 46 w 47"/>
                  <a:gd name="T1" fmla="*/ 0 h 21"/>
                  <a:gd name="T2" fmla="*/ 0 w 47"/>
                  <a:gd name="T3" fmla="*/ 17 h 21"/>
                  <a:gd name="T4" fmla="*/ 1 w 47"/>
                  <a:gd name="T5" fmla="*/ 21 h 21"/>
                  <a:gd name="T6" fmla="*/ 47 w 47"/>
                  <a:gd name="T7" fmla="*/ 4 h 21"/>
                  <a:gd name="T8" fmla="*/ 46 w 47"/>
                  <a:gd name="T9" fmla="*/ 0 h 21"/>
                </a:gdLst>
                <a:ahLst/>
                <a:cxnLst>
                  <a:cxn ang="0">
                    <a:pos x="T0" y="T1"/>
                  </a:cxn>
                  <a:cxn ang="0">
                    <a:pos x="T2" y="T3"/>
                  </a:cxn>
                  <a:cxn ang="0">
                    <a:pos x="T4" y="T5"/>
                  </a:cxn>
                  <a:cxn ang="0">
                    <a:pos x="T6" y="T7"/>
                  </a:cxn>
                  <a:cxn ang="0">
                    <a:pos x="T8" y="T9"/>
                  </a:cxn>
                </a:cxnLst>
                <a:rect l="0" t="0" r="r" b="b"/>
                <a:pathLst>
                  <a:path w="47" h="21">
                    <a:moveTo>
                      <a:pt x="46" y="0"/>
                    </a:moveTo>
                    <a:lnTo>
                      <a:pt x="0" y="17"/>
                    </a:lnTo>
                    <a:lnTo>
                      <a:pt x="1" y="21"/>
                    </a:lnTo>
                    <a:lnTo>
                      <a:pt x="47" y="4"/>
                    </a:lnTo>
                    <a:lnTo>
                      <a:pt x="46"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13" name="Rectangle 1096"/>
              <p:cNvSpPr>
                <a:spLocks noChangeArrowheads="1"/>
              </p:cNvSpPr>
              <p:nvPr/>
            </p:nvSpPr>
            <p:spPr bwMode="auto">
              <a:xfrm>
                <a:off x="5523" y="2127"/>
                <a:ext cx="4" cy="210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14" name="Freeform 1097"/>
              <p:cNvSpPr>
                <a:spLocks/>
              </p:cNvSpPr>
              <p:nvPr/>
            </p:nvSpPr>
            <p:spPr bwMode="auto">
              <a:xfrm>
                <a:off x="5705" y="1854"/>
                <a:ext cx="239" cy="88"/>
              </a:xfrm>
              <a:custGeom>
                <a:avLst/>
                <a:gdLst>
                  <a:gd name="T0" fmla="*/ 237 w 239"/>
                  <a:gd name="T1" fmla="*/ 0 h 88"/>
                  <a:gd name="T2" fmla="*/ 0 w 239"/>
                  <a:gd name="T3" fmla="*/ 84 h 88"/>
                  <a:gd name="T4" fmla="*/ 2 w 239"/>
                  <a:gd name="T5" fmla="*/ 88 h 88"/>
                  <a:gd name="T6" fmla="*/ 239 w 239"/>
                  <a:gd name="T7" fmla="*/ 4 h 88"/>
                  <a:gd name="T8" fmla="*/ 237 w 239"/>
                  <a:gd name="T9" fmla="*/ 0 h 88"/>
                </a:gdLst>
                <a:ahLst/>
                <a:cxnLst>
                  <a:cxn ang="0">
                    <a:pos x="T0" y="T1"/>
                  </a:cxn>
                  <a:cxn ang="0">
                    <a:pos x="T2" y="T3"/>
                  </a:cxn>
                  <a:cxn ang="0">
                    <a:pos x="T4" y="T5"/>
                  </a:cxn>
                  <a:cxn ang="0">
                    <a:pos x="T6" y="T7"/>
                  </a:cxn>
                  <a:cxn ang="0">
                    <a:pos x="T8" y="T9"/>
                  </a:cxn>
                </a:cxnLst>
                <a:rect l="0" t="0" r="r" b="b"/>
                <a:pathLst>
                  <a:path w="239" h="88">
                    <a:moveTo>
                      <a:pt x="237" y="0"/>
                    </a:moveTo>
                    <a:lnTo>
                      <a:pt x="0" y="84"/>
                    </a:lnTo>
                    <a:lnTo>
                      <a:pt x="2" y="88"/>
                    </a:lnTo>
                    <a:lnTo>
                      <a:pt x="239" y="4"/>
                    </a:lnTo>
                    <a:lnTo>
                      <a:pt x="237"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15" name="Rectangle 1098"/>
              <p:cNvSpPr>
                <a:spLocks noChangeArrowheads="1"/>
              </p:cNvSpPr>
              <p:nvPr/>
            </p:nvSpPr>
            <p:spPr bwMode="auto">
              <a:xfrm>
                <a:off x="5625" y="1956"/>
                <a:ext cx="4" cy="7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16" name="Freeform 1099"/>
              <p:cNvSpPr>
                <a:spLocks/>
              </p:cNvSpPr>
              <p:nvPr/>
            </p:nvSpPr>
            <p:spPr bwMode="auto">
              <a:xfrm>
                <a:off x="5614" y="1942"/>
                <a:ext cx="78" cy="30"/>
              </a:xfrm>
              <a:custGeom>
                <a:avLst/>
                <a:gdLst>
                  <a:gd name="T0" fmla="*/ 2 w 78"/>
                  <a:gd name="T1" fmla="*/ 30 h 30"/>
                  <a:gd name="T2" fmla="*/ 78 w 78"/>
                  <a:gd name="T3" fmla="*/ 4 h 30"/>
                  <a:gd name="T4" fmla="*/ 76 w 78"/>
                  <a:gd name="T5" fmla="*/ 0 h 30"/>
                  <a:gd name="T6" fmla="*/ 0 w 78"/>
                  <a:gd name="T7" fmla="*/ 26 h 30"/>
                  <a:gd name="T8" fmla="*/ 2 w 78"/>
                  <a:gd name="T9" fmla="*/ 30 h 30"/>
                </a:gdLst>
                <a:ahLst/>
                <a:cxnLst>
                  <a:cxn ang="0">
                    <a:pos x="T0" y="T1"/>
                  </a:cxn>
                  <a:cxn ang="0">
                    <a:pos x="T2" y="T3"/>
                  </a:cxn>
                  <a:cxn ang="0">
                    <a:pos x="T4" y="T5"/>
                  </a:cxn>
                  <a:cxn ang="0">
                    <a:pos x="T6" y="T7"/>
                  </a:cxn>
                  <a:cxn ang="0">
                    <a:pos x="T8" y="T9"/>
                  </a:cxn>
                </a:cxnLst>
                <a:rect l="0" t="0" r="r" b="b"/>
                <a:pathLst>
                  <a:path w="78" h="30">
                    <a:moveTo>
                      <a:pt x="2" y="30"/>
                    </a:moveTo>
                    <a:lnTo>
                      <a:pt x="78" y="4"/>
                    </a:lnTo>
                    <a:lnTo>
                      <a:pt x="76" y="0"/>
                    </a:lnTo>
                    <a:lnTo>
                      <a:pt x="0" y="26"/>
                    </a:lnTo>
                    <a:lnTo>
                      <a:pt x="2" y="3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17" name="Freeform 1100"/>
              <p:cNvSpPr>
                <a:spLocks/>
              </p:cNvSpPr>
              <p:nvPr/>
            </p:nvSpPr>
            <p:spPr bwMode="auto">
              <a:xfrm>
                <a:off x="5611" y="2003"/>
                <a:ext cx="86" cy="31"/>
              </a:xfrm>
              <a:custGeom>
                <a:avLst/>
                <a:gdLst>
                  <a:gd name="T0" fmla="*/ 2 w 86"/>
                  <a:gd name="T1" fmla="*/ 31 h 31"/>
                  <a:gd name="T2" fmla="*/ 86 w 86"/>
                  <a:gd name="T3" fmla="*/ 4 h 31"/>
                  <a:gd name="T4" fmla="*/ 84 w 86"/>
                  <a:gd name="T5" fmla="*/ 0 h 31"/>
                  <a:gd name="T6" fmla="*/ 0 w 86"/>
                  <a:gd name="T7" fmla="*/ 27 h 31"/>
                  <a:gd name="T8" fmla="*/ 2 w 86"/>
                  <a:gd name="T9" fmla="*/ 31 h 31"/>
                </a:gdLst>
                <a:ahLst/>
                <a:cxnLst>
                  <a:cxn ang="0">
                    <a:pos x="T0" y="T1"/>
                  </a:cxn>
                  <a:cxn ang="0">
                    <a:pos x="T2" y="T3"/>
                  </a:cxn>
                  <a:cxn ang="0">
                    <a:pos x="T4" y="T5"/>
                  </a:cxn>
                  <a:cxn ang="0">
                    <a:pos x="T6" y="T7"/>
                  </a:cxn>
                  <a:cxn ang="0">
                    <a:pos x="T8" y="T9"/>
                  </a:cxn>
                </a:cxnLst>
                <a:rect l="0" t="0" r="r" b="b"/>
                <a:pathLst>
                  <a:path w="86" h="31">
                    <a:moveTo>
                      <a:pt x="2" y="31"/>
                    </a:moveTo>
                    <a:lnTo>
                      <a:pt x="86" y="4"/>
                    </a:lnTo>
                    <a:lnTo>
                      <a:pt x="84" y="0"/>
                    </a:lnTo>
                    <a:lnTo>
                      <a:pt x="0" y="27"/>
                    </a:lnTo>
                    <a:lnTo>
                      <a:pt x="2" y="3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18" name="Rectangle 1101"/>
              <p:cNvSpPr>
                <a:spLocks noChangeArrowheads="1"/>
              </p:cNvSpPr>
              <p:nvPr/>
            </p:nvSpPr>
            <p:spPr bwMode="auto">
              <a:xfrm>
                <a:off x="5714" y="1923"/>
                <a:ext cx="4" cy="7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19" name="Freeform 1102"/>
              <p:cNvSpPr>
                <a:spLocks/>
              </p:cNvSpPr>
              <p:nvPr/>
            </p:nvSpPr>
            <p:spPr bwMode="auto">
              <a:xfrm>
                <a:off x="5700" y="1976"/>
                <a:ext cx="73" cy="28"/>
              </a:xfrm>
              <a:custGeom>
                <a:avLst/>
                <a:gdLst>
                  <a:gd name="T0" fmla="*/ 2 w 73"/>
                  <a:gd name="T1" fmla="*/ 28 h 28"/>
                  <a:gd name="T2" fmla="*/ 73 w 73"/>
                  <a:gd name="T3" fmla="*/ 4 h 28"/>
                  <a:gd name="T4" fmla="*/ 72 w 73"/>
                  <a:gd name="T5" fmla="*/ 0 h 28"/>
                  <a:gd name="T6" fmla="*/ 0 w 73"/>
                  <a:gd name="T7" fmla="*/ 24 h 28"/>
                  <a:gd name="T8" fmla="*/ 2 w 73"/>
                  <a:gd name="T9" fmla="*/ 28 h 28"/>
                </a:gdLst>
                <a:ahLst/>
                <a:cxnLst>
                  <a:cxn ang="0">
                    <a:pos x="T0" y="T1"/>
                  </a:cxn>
                  <a:cxn ang="0">
                    <a:pos x="T2" y="T3"/>
                  </a:cxn>
                  <a:cxn ang="0">
                    <a:pos x="T4" y="T5"/>
                  </a:cxn>
                  <a:cxn ang="0">
                    <a:pos x="T6" y="T7"/>
                  </a:cxn>
                  <a:cxn ang="0">
                    <a:pos x="T8" y="T9"/>
                  </a:cxn>
                </a:cxnLst>
                <a:rect l="0" t="0" r="r" b="b"/>
                <a:pathLst>
                  <a:path w="73" h="28">
                    <a:moveTo>
                      <a:pt x="2" y="28"/>
                    </a:moveTo>
                    <a:lnTo>
                      <a:pt x="73" y="4"/>
                    </a:lnTo>
                    <a:lnTo>
                      <a:pt x="72" y="0"/>
                    </a:lnTo>
                    <a:lnTo>
                      <a:pt x="0" y="24"/>
                    </a:lnTo>
                    <a:lnTo>
                      <a:pt x="2" y="2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20" name="Rectangle 1103"/>
              <p:cNvSpPr>
                <a:spLocks noChangeArrowheads="1"/>
              </p:cNvSpPr>
              <p:nvPr/>
            </p:nvSpPr>
            <p:spPr bwMode="auto">
              <a:xfrm>
                <a:off x="5796" y="1889"/>
                <a:ext cx="4" cy="77"/>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21" name="Freeform 1104"/>
              <p:cNvSpPr>
                <a:spLocks/>
              </p:cNvSpPr>
              <p:nvPr/>
            </p:nvSpPr>
            <p:spPr bwMode="auto">
              <a:xfrm>
                <a:off x="5785" y="1949"/>
                <a:ext cx="73" cy="28"/>
              </a:xfrm>
              <a:custGeom>
                <a:avLst/>
                <a:gdLst>
                  <a:gd name="T0" fmla="*/ 1 w 73"/>
                  <a:gd name="T1" fmla="*/ 28 h 28"/>
                  <a:gd name="T2" fmla="*/ 73 w 73"/>
                  <a:gd name="T3" fmla="*/ 4 h 28"/>
                  <a:gd name="T4" fmla="*/ 71 w 73"/>
                  <a:gd name="T5" fmla="*/ 0 h 28"/>
                  <a:gd name="T6" fmla="*/ 0 w 73"/>
                  <a:gd name="T7" fmla="*/ 24 h 28"/>
                  <a:gd name="T8" fmla="*/ 1 w 73"/>
                  <a:gd name="T9" fmla="*/ 28 h 28"/>
                </a:gdLst>
                <a:ahLst/>
                <a:cxnLst>
                  <a:cxn ang="0">
                    <a:pos x="T0" y="T1"/>
                  </a:cxn>
                  <a:cxn ang="0">
                    <a:pos x="T2" y="T3"/>
                  </a:cxn>
                  <a:cxn ang="0">
                    <a:pos x="T4" y="T5"/>
                  </a:cxn>
                  <a:cxn ang="0">
                    <a:pos x="T6" y="T7"/>
                  </a:cxn>
                  <a:cxn ang="0">
                    <a:pos x="T8" y="T9"/>
                  </a:cxn>
                </a:cxnLst>
                <a:rect l="0" t="0" r="r" b="b"/>
                <a:pathLst>
                  <a:path w="73" h="28">
                    <a:moveTo>
                      <a:pt x="1" y="28"/>
                    </a:moveTo>
                    <a:lnTo>
                      <a:pt x="73" y="4"/>
                    </a:lnTo>
                    <a:lnTo>
                      <a:pt x="71" y="0"/>
                    </a:lnTo>
                    <a:lnTo>
                      <a:pt x="0" y="24"/>
                    </a:lnTo>
                    <a:lnTo>
                      <a:pt x="1" y="2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22" name="Rectangle 1105"/>
              <p:cNvSpPr>
                <a:spLocks noChangeArrowheads="1"/>
              </p:cNvSpPr>
              <p:nvPr/>
            </p:nvSpPr>
            <p:spPr bwMode="auto">
              <a:xfrm>
                <a:off x="5879" y="1859"/>
                <a:ext cx="4" cy="81"/>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23" name="Freeform 1106"/>
              <p:cNvSpPr>
                <a:spLocks/>
              </p:cNvSpPr>
              <p:nvPr/>
            </p:nvSpPr>
            <p:spPr bwMode="auto">
              <a:xfrm>
                <a:off x="5866" y="1921"/>
                <a:ext cx="76" cy="28"/>
              </a:xfrm>
              <a:custGeom>
                <a:avLst/>
                <a:gdLst>
                  <a:gd name="T0" fmla="*/ 1 w 76"/>
                  <a:gd name="T1" fmla="*/ 28 h 28"/>
                  <a:gd name="T2" fmla="*/ 76 w 76"/>
                  <a:gd name="T3" fmla="*/ 4 h 28"/>
                  <a:gd name="T4" fmla="*/ 74 w 76"/>
                  <a:gd name="T5" fmla="*/ 0 h 28"/>
                  <a:gd name="T6" fmla="*/ 0 w 76"/>
                  <a:gd name="T7" fmla="*/ 24 h 28"/>
                  <a:gd name="T8" fmla="*/ 1 w 76"/>
                  <a:gd name="T9" fmla="*/ 28 h 28"/>
                </a:gdLst>
                <a:ahLst/>
                <a:cxnLst>
                  <a:cxn ang="0">
                    <a:pos x="T0" y="T1"/>
                  </a:cxn>
                  <a:cxn ang="0">
                    <a:pos x="T2" y="T3"/>
                  </a:cxn>
                  <a:cxn ang="0">
                    <a:pos x="T4" y="T5"/>
                  </a:cxn>
                  <a:cxn ang="0">
                    <a:pos x="T6" y="T7"/>
                  </a:cxn>
                  <a:cxn ang="0">
                    <a:pos x="T8" y="T9"/>
                  </a:cxn>
                </a:cxnLst>
                <a:rect l="0" t="0" r="r" b="b"/>
                <a:pathLst>
                  <a:path w="76" h="28">
                    <a:moveTo>
                      <a:pt x="1" y="28"/>
                    </a:moveTo>
                    <a:lnTo>
                      <a:pt x="76" y="4"/>
                    </a:lnTo>
                    <a:lnTo>
                      <a:pt x="74" y="0"/>
                    </a:lnTo>
                    <a:lnTo>
                      <a:pt x="0" y="24"/>
                    </a:lnTo>
                    <a:lnTo>
                      <a:pt x="1" y="2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24" name="Rectangle 1107"/>
              <p:cNvSpPr>
                <a:spLocks noChangeArrowheads="1"/>
              </p:cNvSpPr>
              <p:nvPr/>
            </p:nvSpPr>
            <p:spPr bwMode="auto">
              <a:xfrm>
                <a:off x="6147" y="1127"/>
                <a:ext cx="4" cy="1171"/>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25" name="Rectangle 1108"/>
              <p:cNvSpPr>
                <a:spLocks noChangeArrowheads="1"/>
              </p:cNvSpPr>
              <p:nvPr/>
            </p:nvSpPr>
            <p:spPr bwMode="auto">
              <a:xfrm>
                <a:off x="6501" y="1427"/>
                <a:ext cx="4" cy="1990"/>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26" name="Rectangle 1109"/>
              <p:cNvSpPr>
                <a:spLocks noChangeArrowheads="1"/>
              </p:cNvSpPr>
              <p:nvPr/>
            </p:nvSpPr>
            <p:spPr bwMode="auto">
              <a:xfrm>
                <a:off x="6371" y="1358"/>
                <a:ext cx="5" cy="1467"/>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27" name="Freeform 1110"/>
              <p:cNvSpPr>
                <a:spLocks/>
              </p:cNvSpPr>
              <p:nvPr/>
            </p:nvSpPr>
            <p:spPr bwMode="auto">
              <a:xfrm>
                <a:off x="6271" y="1385"/>
                <a:ext cx="329" cy="147"/>
              </a:xfrm>
              <a:custGeom>
                <a:avLst/>
                <a:gdLst>
                  <a:gd name="T0" fmla="*/ 329 w 329"/>
                  <a:gd name="T1" fmla="*/ 143 h 147"/>
                  <a:gd name="T2" fmla="*/ 1 w 329"/>
                  <a:gd name="T3" fmla="*/ 0 h 147"/>
                  <a:gd name="T4" fmla="*/ 0 w 329"/>
                  <a:gd name="T5" fmla="*/ 4 h 147"/>
                  <a:gd name="T6" fmla="*/ 327 w 329"/>
                  <a:gd name="T7" fmla="*/ 147 h 147"/>
                  <a:gd name="T8" fmla="*/ 329 w 329"/>
                  <a:gd name="T9" fmla="*/ 143 h 147"/>
                </a:gdLst>
                <a:ahLst/>
                <a:cxnLst>
                  <a:cxn ang="0">
                    <a:pos x="T0" y="T1"/>
                  </a:cxn>
                  <a:cxn ang="0">
                    <a:pos x="T2" y="T3"/>
                  </a:cxn>
                  <a:cxn ang="0">
                    <a:pos x="T4" y="T5"/>
                  </a:cxn>
                  <a:cxn ang="0">
                    <a:pos x="T6" y="T7"/>
                  </a:cxn>
                  <a:cxn ang="0">
                    <a:pos x="T8" y="T9"/>
                  </a:cxn>
                </a:cxnLst>
                <a:rect l="0" t="0" r="r" b="b"/>
                <a:pathLst>
                  <a:path w="329" h="147">
                    <a:moveTo>
                      <a:pt x="329" y="143"/>
                    </a:moveTo>
                    <a:lnTo>
                      <a:pt x="1" y="0"/>
                    </a:lnTo>
                    <a:lnTo>
                      <a:pt x="0" y="4"/>
                    </a:lnTo>
                    <a:lnTo>
                      <a:pt x="327" y="147"/>
                    </a:lnTo>
                    <a:lnTo>
                      <a:pt x="329" y="14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28" name="Freeform 1111"/>
              <p:cNvSpPr>
                <a:spLocks/>
              </p:cNvSpPr>
              <p:nvPr/>
            </p:nvSpPr>
            <p:spPr bwMode="auto">
              <a:xfrm>
                <a:off x="6316" y="1462"/>
                <a:ext cx="284" cy="122"/>
              </a:xfrm>
              <a:custGeom>
                <a:avLst/>
                <a:gdLst>
                  <a:gd name="T0" fmla="*/ 284 w 284"/>
                  <a:gd name="T1" fmla="*/ 118 h 122"/>
                  <a:gd name="T2" fmla="*/ 1 w 284"/>
                  <a:gd name="T3" fmla="*/ 0 h 122"/>
                  <a:gd name="T4" fmla="*/ 0 w 284"/>
                  <a:gd name="T5" fmla="*/ 4 h 122"/>
                  <a:gd name="T6" fmla="*/ 282 w 284"/>
                  <a:gd name="T7" fmla="*/ 122 h 122"/>
                  <a:gd name="T8" fmla="*/ 284 w 284"/>
                  <a:gd name="T9" fmla="*/ 118 h 122"/>
                </a:gdLst>
                <a:ahLst/>
                <a:cxnLst>
                  <a:cxn ang="0">
                    <a:pos x="T0" y="T1"/>
                  </a:cxn>
                  <a:cxn ang="0">
                    <a:pos x="T2" y="T3"/>
                  </a:cxn>
                  <a:cxn ang="0">
                    <a:pos x="T4" y="T5"/>
                  </a:cxn>
                  <a:cxn ang="0">
                    <a:pos x="T6" y="T7"/>
                  </a:cxn>
                  <a:cxn ang="0">
                    <a:pos x="T8" y="T9"/>
                  </a:cxn>
                </a:cxnLst>
                <a:rect l="0" t="0" r="r" b="b"/>
                <a:pathLst>
                  <a:path w="284" h="122">
                    <a:moveTo>
                      <a:pt x="284" y="118"/>
                    </a:moveTo>
                    <a:lnTo>
                      <a:pt x="1" y="0"/>
                    </a:lnTo>
                    <a:lnTo>
                      <a:pt x="0" y="4"/>
                    </a:lnTo>
                    <a:lnTo>
                      <a:pt x="282" y="122"/>
                    </a:lnTo>
                    <a:lnTo>
                      <a:pt x="284" y="11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29" name="Freeform 1112"/>
              <p:cNvSpPr>
                <a:spLocks/>
              </p:cNvSpPr>
              <p:nvPr/>
            </p:nvSpPr>
            <p:spPr bwMode="auto">
              <a:xfrm>
                <a:off x="6340" y="1528"/>
                <a:ext cx="260" cy="112"/>
              </a:xfrm>
              <a:custGeom>
                <a:avLst/>
                <a:gdLst>
                  <a:gd name="T0" fmla="*/ 260 w 260"/>
                  <a:gd name="T1" fmla="*/ 108 h 112"/>
                  <a:gd name="T2" fmla="*/ 1 w 260"/>
                  <a:gd name="T3" fmla="*/ 0 h 112"/>
                  <a:gd name="T4" fmla="*/ 0 w 260"/>
                  <a:gd name="T5" fmla="*/ 4 h 112"/>
                  <a:gd name="T6" fmla="*/ 258 w 260"/>
                  <a:gd name="T7" fmla="*/ 112 h 112"/>
                  <a:gd name="T8" fmla="*/ 260 w 260"/>
                  <a:gd name="T9" fmla="*/ 108 h 112"/>
                </a:gdLst>
                <a:ahLst/>
                <a:cxnLst>
                  <a:cxn ang="0">
                    <a:pos x="T0" y="T1"/>
                  </a:cxn>
                  <a:cxn ang="0">
                    <a:pos x="T2" y="T3"/>
                  </a:cxn>
                  <a:cxn ang="0">
                    <a:pos x="T4" y="T5"/>
                  </a:cxn>
                  <a:cxn ang="0">
                    <a:pos x="T6" y="T7"/>
                  </a:cxn>
                  <a:cxn ang="0">
                    <a:pos x="T8" y="T9"/>
                  </a:cxn>
                </a:cxnLst>
                <a:rect l="0" t="0" r="r" b="b"/>
                <a:pathLst>
                  <a:path w="260" h="112">
                    <a:moveTo>
                      <a:pt x="260" y="108"/>
                    </a:moveTo>
                    <a:lnTo>
                      <a:pt x="1" y="0"/>
                    </a:lnTo>
                    <a:lnTo>
                      <a:pt x="0" y="4"/>
                    </a:lnTo>
                    <a:lnTo>
                      <a:pt x="258" y="112"/>
                    </a:lnTo>
                    <a:lnTo>
                      <a:pt x="260" y="10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30" name="Freeform 1113"/>
              <p:cNvSpPr>
                <a:spLocks/>
              </p:cNvSpPr>
              <p:nvPr/>
            </p:nvSpPr>
            <p:spPr bwMode="auto">
              <a:xfrm>
                <a:off x="6373" y="1596"/>
                <a:ext cx="227" cy="100"/>
              </a:xfrm>
              <a:custGeom>
                <a:avLst/>
                <a:gdLst>
                  <a:gd name="T0" fmla="*/ 227 w 227"/>
                  <a:gd name="T1" fmla="*/ 96 h 100"/>
                  <a:gd name="T2" fmla="*/ 1 w 227"/>
                  <a:gd name="T3" fmla="*/ 0 h 100"/>
                  <a:gd name="T4" fmla="*/ 0 w 227"/>
                  <a:gd name="T5" fmla="*/ 4 h 100"/>
                  <a:gd name="T6" fmla="*/ 225 w 227"/>
                  <a:gd name="T7" fmla="*/ 100 h 100"/>
                  <a:gd name="T8" fmla="*/ 227 w 227"/>
                  <a:gd name="T9" fmla="*/ 96 h 100"/>
                </a:gdLst>
                <a:ahLst/>
                <a:cxnLst>
                  <a:cxn ang="0">
                    <a:pos x="T0" y="T1"/>
                  </a:cxn>
                  <a:cxn ang="0">
                    <a:pos x="T2" y="T3"/>
                  </a:cxn>
                  <a:cxn ang="0">
                    <a:pos x="T4" y="T5"/>
                  </a:cxn>
                  <a:cxn ang="0">
                    <a:pos x="T6" y="T7"/>
                  </a:cxn>
                  <a:cxn ang="0">
                    <a:pos x="T8" y="T9"/>
                  </a:cxn>
                </a:cxnLst>
                <a:rect l="0" t="0" r="r" b="b"/>
                <a:pathLst>
                  <a:path w="227" h="100">
                    <a:moveTo>
                      <a:pt x="227" y="96"/>
                    </a:moveTo>
                    <a:lnTo>
                      <a:pt x="1" y="0"/>
                    </a:lnTo>
                    <a:lnTo>
                      <a:pt x="0" y="4"/>
                    </a:lnTo>
                    <a:lnTo>
                      <a:pt x="225" y="100"/>
                    </a:lnTo>
                    <a:lnTo>
                      <a:pt x="227" y="9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31" name="Rectangle 1114"/>
              <p:cNvSpPr>
                <a:spLocks noChangeArrowheads="1"/>
              </p:cNvSpPr>
              <p:nvPr/>
            </p:nvSpPr>
            <p:spPr bwMode="auto">
              <a:xfrm>
                <a:off x="6314" y="1116"/>
                <a:ext cx="5" cy="7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32" name="Rectangle 1115"/>
              <p:cNvSpPr>
                <a:spLocks noChangeArrowheads="1"/>
              </p:cNvSpPr>
              <p:nvPr/>
            </p:nvSpPr>
            <p:spPr bwMode="auto">
              <a:xfrm>
                <a:off x="6413" y="1167"/>
                <a:ext cx="4" cy="69"/>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33" name="Freeform 1116"/>
              <p:cNvSpPr>
                <a:spLocks/>
              </p:cNvSpPr>
              <p:nvPr/>
            </p:nvSpPr>
            <p:spPr bwMode="auto">
              <a:xfrm>
                <a:off x="6243" y="1094"/>
                <a:ext cx="232" cy="121"/>
              </a:xfrm>
              <a:custGeom>
                <a:avLst/>
                <a:gdLst>
                  <a:gd name="T0" fmla="*/ 0 w 232"/>
                  <a:gd name="T1" fmla="*/ 4 h 121"/>
                  <a:gd name="T2" fmla="*/ 231 w 232"/>
                  <a:gd name="T3" fmla="*/ 121 h 121"/>
                  <a:gd name="T4" fmla="*/ 232 w 232"/>
                  <a:gd name="T5" fmla="*/ 117 h 121"/>
                  <a:gd name="T6" fmla="*/ 2 w 232"/>
                  <a:gd name="T7" fmla="*/ 0 h 121"/>
                  <a:gd name="T8" fmla="*/ 0 w 232"/>
                  <a:gd name="T9" fmla="*/ 4 h 121"/>
                </a:gdLst>
                <a:ahLst/>
                <a:cxnLst>
                  <a:cxn ang="0">
                    <a:pos x="T0" y="T1"/>
                  </a:cxn>
                  <a:cxn ang="0">
                    <a:pos x="T2" y="T3"/>
                  </a:cxn>
                  <a:cxn ang="0">
                    <a:pos x="T4" y="T5"/>
                  </a:cxn>
                  <a:cxn ang="0">
                    <a:pos x="T6" y="T7"/>
                  </a:cxn>
                  <a:cxn ang="0">
                    <a:pos x="T8" y="T9"/>
                  </a:cxn>
                </a:cxnLst>
                <a:rect l="0" t="0" r="r" b="b"/>
                <a:pathLst>
                  <a:path w="232" h="121">
                    <a:moveTo>
                      <a:pt x="0" y="4"/>
                    </a:moveTo>
                    <a:lnTo>
                      <a:pt x="231" y="121"/>
                    </a:lnTo>
                    <a:lnTo>
                      <a:pt x="232" y="117"/>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34" name="Rectangle 1117"/>
              <p:cNvSpPr>
                <a:spLocks noChangeArrowheads="1"/>
              </p:cNvSpPr>
              <p:nvPr/>
            </p:nvSpPr>
            <p:spPr bwMode="auto">
              <a:xfrm>
                <a:off x="6297" y="1107"/>
                <a:ext cx="4" cy="59"/>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35" name="Freeform 1118"/>
              <p:cNvSpPr>
                <a:spLocks/>
              </p:cNvSpPr>
              <p:nvPr/>
            </p:nvSpPr>
            <p:spPr bwMode="auto">
              <a:xfrm>
                <a:off x="6243" y="1136"/>
                <a:ext cx="57" cy="32"/>
              </a:xfrm>
              <a:custGeom>
                <a:avLst/>
                <a:gdLst>
                  <a:gd name="T0" fmla="*/ 0 w 57"/>
                  <a:gd name="T1" fmla="*/ 4 h 32"/>
                  <a:gd name="T2" fmla="*/ 55 w 57"/>
                  <a:gd name="T3" fmla="*/ 32 h 32"/>
                  <a:gd name="T4" fmla="*/ 57 w 57"/>
                  <a:gd name="T5" fmla="*/ 28 h 32"/>
                  <a:gd name="T6" fmla="*/ 2 w 57"/>
                  <a:gd name="T7" fmla="*/ 0 h 32"/>
                  <a:gd name="T8" fmla="*/ 0 w 57"/>
                  <a:gd name="T9" fmla="*/ 4 h 32"/>
                </a:gdLst>
                <a:ahLst/>
                <a:cxnLst>
                  <a:cxn ang="0">
                    <a:pos x="T0" y="T1"/>
                  </a:cxn>
                  <a:cxn ang="0">
                    <a:pos x="T2" y="T3"/>
                  </a:cxn>
                  <a:cxn ang="0">
                    <a:pos x="T4" y="T5"/>
                  </a:cxn>
                  <a:cxn ang="0">
                    <a:pos x="T6" y="T7"/>
                  </a:cxn>
                  <a:cxn ang="0">
                    <a:pos x="T8" y="T9"/>
                  </a:cxn>
                </a:cxnLst>
                <a:rect l="0" t="0" r="r" b="b"/>
                <a:pathLst>
                  <a:path w="57" h="32">
                    <a:moveTo>
                      <a:pt x="0" y="4"/>
                    </a:moveTo>
                    <a:lnTo>
                      <a:pt x="55" y="32"/>
                    </a:lnTo>
                    <a:lnTo>
                      <a:pt x="57" y="28"/>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36" name="Rectangle 1119"/>
              <p:cNvSpPr>
                <a:spLocks noChangeArrowheads="1"/>
              </p:cNvSpPr>
              <p:nvPr/>
            </p:nvSpPr>
            <p:spPr bwMode="auto">
              <a:xfrm>
                <a:off x="6401" y="1157"/>
                <a:ext cx="4" cy="56"/>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37" name="Freeform 1120"/>
              <p:cNvSpPr>
                <a:spLocks/>
              </p:cNvSpPr>
              <p:nvPr/>
            </p:nvSpPr>
            <p:spPr bwMode="auto">
              <a:xfrm>
                <a:off x="6321" y="1171"/>
                <a:ext cx="105" cy="58"/>
              </a:xfrm>
              <a:custGeom>
                <a:avLst/>
                <a:gdLst>
                  <a:gd name="T0" fmla="*/ 0 w 1218"/>
                  <a:gd name="T1" fmla="*/ 45 h 664"/>
                  <a:gd name="T2" fmla="*/ 1195 w 1218"/>
                  <a:gd name="T3" fmla="*/ 664 h 664"/>
                  <a:gd name="T4" fmla="*/ 1218 w 1218"/>
                  <a:gd name="T5" fmla="*/ 620 h 664"/>
                  <a:gd name="T6" fmla="*/ 23 w 1218"/>
                  <a:gd name="T7" fmla="*/ 0 h 664"/>
                </a:gdLst>
                <a:ahLst/>
                <a:cxnLst>
                  <a:cxn ang="0">
                    <a:pos x="T0" y="T1"/>
                  </a:cxn>
                  <a:cxn ang="0">
                    <a:pos x="T2" y="T3"/>
                  </a:cxn>
                  <a:cxn ang="0">
                    <a:pos x="T4" y="T5"/>
                  </a:cxn>
                  <a:cxn ang="0">
                    <a:pos x="T6" y="T7"/>
                  </a:cxn>
                </a:cxnLst>
                <a:rect l="0" t="0" r="r" b="b"/>
                <a:pathLst>
                  <a:path w="1218" h="664">
                    <a:moveTo>
                      <a:pt x="0" y="45"/>
                    </a:moveTo>
                    <a:lnTo>
                      <a:pt x="1195" y="664"/>
                    </a:lnTo>
                    <a:lnTo>
                      <a:pt x="1218" y="620"/>
                    </a:lnTo>
                    <a:lnTo>
                      <a:pt x="23" y="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38" name="Rectangle 1121"/>
              <p:cNvSpPr>
                <a:spLocks noChangeArrowheads="1"/>
              </p:cNvSpPr>
              <p:nvPr/>
            </p:nvSpPr>
            <p:spPr bwMode="auto">
              <a:xfrm>
                <a:off x="6314" y="1191"/>
                <a:ext cx="5" cy="7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39" name="Rectangle 1122"/>
              <p:cNvSpPr>
                <a:spLocks noChangeArrowheads="1"/>
              </p:cNvSpPr>
              <p:nvPr/>
            </p:nvSpPr>
            <p:spPr bwMode="auto">
              <a:xfrm>
                <a:off x="6413" y="1242"/>
                <a:ext cx="4" cy="69"/>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40" name="Freeform 1123"/>
              <p:cNvSpPr>
                <a:spLocks/>
              </p:cNvSpPr>
              <p:nvPr/>
            </p:nvSpPr>
            <p:spPr bwMode="auto">
              <a:xfrm>
                <a:off x="6243" y="1169"/>
                <a:ext cx="232" cy="121"/>
              </a:xfrm>
              <a:custGeom>
                <a:avLst/>
                <a:gdLst>
                  <a:gd name="T0" fmla="*/ 0 w 232"/>
                  <a:gd name="T1" fmla="*/ 4 h 121"/>
                  <a:gd name="T2" fmla="*/ 231 w 232"/>
                  <a:gd name="T3" fmla="*/ 121 h 121"/>
                  <a:gd name="T4" fmla="*/ 232 w 232"/>
                  <a:gd name="T5" fmla="*/ 117 h 121"/>
                  <a:gd name="T6" fmla="*/ 2 w 232"/>
                  <a:gd name="T7" fmla="*/ 0 h 121"/>
                  <a:gd name="T8" fmla="*/ 0 w 232"/>
                  <a:gd name="T9" fmla="*/ 4 h 121"/>
                </a:gdLst>
                <a:ahLst/>
                <a:cxnLst>
                  <a:cxn ang="0">
                    <a:pos x="T0" y="T1"/>
                  </a:cxn>
                  <a:cxn ang="0">
                    <a:pos x="T2" y="T3"/>
                  </a:cxn>
                  <a:cxn ang="0">
                    <a:pos x="T4" y="T5"/>
                  </a:cxn>
                  <a:cxn ang="0">
                    <a:pos x="T6" y="T7"/>
                  </a:cxn>
                  <a:cxn ang="0">
                    <a:pos x="T8" y="T9"/>
                  </a:cxn>
                </a:cxnLst>
                <a:rect l="0" t="0" r="r" b="b"/>
                <a:pathLst>
                  <a:path w="232" h="121">
                    <a:moveTo>
                      <a:pt x="0" y="4"/>
                    </a:moveTo>
                    <a:lnTo>
                      <a:pt x="231" y="121"/>
                    </a:lnTo>
                    <a:lnTo>
                      <a:pt x="232" y="117"/>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41" name="Rectangle 1124"/>
              <p:cNvSpPr>
                <a:spLocks noChangeArrowheads="1"/>
              </p:cNvSpPr>
              <p:nvPr/>
            </p:nvSpPr>
            <p:spPr bwMode="auto">
              <a:xfrm>
                <a:off x="6297" y="1182"/>
                <a:ext cx="4" cy="59"/>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42" name="Freeform 1125"/>
              <p:cNvSpPr>
                <a:spLocks/>
              </p:cNvSpPr>
              <p:nvPr/>
            </p:nvSpPr>
            <p:spPr bwMode="auto">
              <a:xfrm>
                <a:off x="6243" y="1211"/>
                <a:ext cx="57" cy="32"/>
              </a:xfrm>
              <a:custGeom>
                <a:avLst/>
                <a:gdLst>
                  <a:gd name="T0" fmla="*/ 0 w 57"/>
                  <a:gd name="T1" fmla="*/ 4 h 32"/>
                  <a:gd name="T2" fmla="*/ 55 w 57"/>
                  <a:gd name="T3" fmla="*/ 32 h 32"/>
                  <a:gd name="T4" fmla="*/ 57 w 57"/>
                  <a:gd name="T5" fmla="*/ 28 h 32"/>
                  <a:gd name="T6" fmla="*/ 2 w 57"/>
                  <a:gd name="T7" fmla="*/ 0 h 32"/>
                  <a:gd name="T8" fmla="*/ 0 w 57"/>
                  <a:gd name="T9" fmla="*/ 4 h 32"/>
                </a:gdLst>
                <a:ahLst/>
                <a:cxnLst>
                  <a:cxn ang="0">
                    <a:pos x="T0" y="T1"/>
                  </a:cxn>
                  <a:cxn ang="0">
                    <a:pos x="T2" y="T3"/>
                  </a:cxn>
                  <a:cxn ang="0">
                    <a:pos x="T4" y="T5"/>
                  </a:cxn>
                  <a:cxn ang="0">
                    <a:pos x="T6" y="T7"/>
                  </a:cxn>
                  <a:cxn ang="0">
                    <a:pos x="T8" y="T9"/>
                  </a:cxn>
                </a:cxnLst>
                <a:rect l="0" t="0" r="r" b="b"/>
                <a:pathLst>
                  <a:path w="57" h="32">
                    <a:moveTo>
                      <a:pt x="0" y="4"/>
                    </a:moveTo>
                    <a:lnTo>
                      <a:pt x="55" y="32"/>
                    </a:lnTo>
                    <a:lnTo>
                      <a:pt x="57" y="28"/>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43" name="Rectangle 1126"/>
              <p:cNvSpPr>
                <a:spLocks noChangeArrowheads="1"/>
              </p:cNvSpPr>
              <p:nvPr/>
            </p:nvSpPr>
            <p:spPr bwMode="auto">
              <a:xfrm>
                <a:off x="6401" y="1232"/>
                <a:ext cx="4" cy="56"/>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44" name="Freeform 1127"/>
              <p:cNvSpPr>
                <a:spLocks/>
              </p:cNvSpPr>
              <p:nvPr/>
            </p:nvSpPr>
            <p:spPr bwMode="auto">
              <a:xfrm>
                <a:off x="6321" y="1246"/>
                <a:ext cx="105" cy="58"/>
              </a:xfrm>
              <a:custGeom>
                <a:avLst/>
                <a:gdLst>
                  <a:gd name="T0" fmla="*/ 0 w 1218"/>
                  <a:gd name="T1" fmla="*/ 44 h 664"/>
                  <a:gd name="T2" fmla="*/ 1195 w 1218"/>
                  <a:gd name="T3" fmla="*/ 664 h 664"/>
                  <a:gd name="T4" fmla="*/ 1218 w 1218"/>
                  <a:gd name="T5" fmla="*/ 619 h 664"/>
                  <a:gd name="T6" fmla="*/ 23 w 1218"/>
                  <a:gd name="T7" fmla="*/ 0 h 664"/>
                </a:gdLst>
                <a:ahLst/>
                <a:cxnLst>
                  <a:cxn ang="0">
                    <a:pos x="T0" y="T1"/>
                  </a:cxn>
                  <a:cxn ang="0">
                    <a:pos x="T2" y="T3"/>
                  </a:cxn>
                  <a:cxn ang="0">
                    <a:pos x="T4" y="T5"/>
                  </a:cxn>
                  <a:cxn ang="0">
                    <a:pos x="T6" y="T7"/>
                  </a:cxn>
                </a:cxnLst>
                <a:rect l="0" t="0" r="r" b="b"/>
                <a:pathLst>
                  <a:path w="1218" h="664">
                    <a:moveTo>
                      <a:pt x="0" y="44"/>
                    </a:moveTo>
                    <a:lnTo>
                      <a:pt x="1195" y="664"/>
                    </a:lnTo>
                    <a:lnTo>
                      <a:pt x="1218" y="619"/>
                    </a:lnTo>
                    <a:lnTo>
                      <a:pt x="23" y="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45" name="Rectangle 1128"/>
              <p:cNvSpPr>
                <a:spLocks noChangeArrowheads="1"/>
              </p:cNvSpPr>
              <p:nvPr/>
            </p:nvSpPr>
            <p:spPr bwMode="auto">
              <a:xfrm>
                <a:off x="6476" y="1200"/>
                <a:ext cx="4" cy="5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46" name="Rectangle 1129"/>
              <p:cNvSpPr>
                <a:spLocks noChangeArrowheads="1"/>
              </p:cNvSpPr>
              <p:nvPr/>
            </p:nvSpPr>
            <p:spPr bwMode="auto">
              <a:xfrm>
                <a:off x="5571" y="2130"/>
                <a:ext cx="5" cy="24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47" name="Freeform 1130"/>
              <p:cNvSpPr>
                <a:spLocks/>
              </p:cNvSpPr>
              <p:nvPr/>
            </p:nvSpPr>
            <p:spPr bwMode="auto">
              <a:xfrm>
                <a:off x="5978" y="867"/>
                <a:ext cx="152" cy="110"/>
              </a:xfrm>
              <a:custGeom>
                <a:avLst/>
                <a:gdLst>
                  <a:gd name="T0" fmla="*/ 2 w 152"/>
                  <a:gd name="T1" fmla="*/ 110 h 110"/>
                  <a:gd name="T2" fmla="*/ 152 w 152"/>
                  <a:gd name="T3" fmla="*/ 4 h 110"/>
                  <a:gd name="T4" fmla="*/ 150 w 152"/>
                  <a:gd name="T5" fmla="*/ 0 h 110"/>
                  <a:gd name="T6" fmla="*/ 0 w 152"/>
                  <a:gd name="T7" fmla="*/ 107 h 110"/>
                  <a:gd name="T8" fmla="*/ 2 w 152"/>
                  <a:gd name="T9" fmla="*/ 110 h 110"/>
                </a:gdLst>
                <a:ahLst/>
                <a:cxnLst>
                  <a:cxn ang="0">
                    <a:pos x="T0" y="T1"/>
                  </a:cxn>
                  <a:cxn ang="0">
                    <a:pos x="T2" y="T3"/>
                  </a:cxn>
                  <a:cxn ang="0">
                    <a:pos x="T4" y="T5"/>
                  </a:cxn>
                  <a:cxn ang="0">
                    <a:pos x="T6" y="T7"/>
                  </a:cxn>
                  <a:cxn ang="0">
                    <a:pos x="T8" y="T9"/>
                  </a:cxn>
                </a:cxnLst>
                <a:rect l="0" t="0" r="r" b="b"/>
                <a:pathLst>
                  <a:path w="152" h="110">
                    <a:moveTo>
                      <a:pt x="2" y="110"/>
                    </a:moveTo>
                    <a:lnTo>
                      <a:pt x="152" y="4"/>
                    </a:lnTo>
                    <a:lnTo>
                      <a:pt x="150" y="0"/>
                    </a:lnTo>
                    <a:lnTo>
                      <a:pt x="0" y="107"/>
                    </a:lnTo>
                    <a:lnTo>
                      <a:pt x="2" y="11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48" name="Rectangle 1131"/>
              <p:cNvSpPr>
                <a:spLocks noChangeArrowheads="1"/>
              </p:cNvSpPr>
              <p:nvPr/>
            </p:nvSpPr>
            <p:spPr bwMode="auto">
              <a:xfrm>
                <a:off x="6006" y="922"/>
                <a:ext cx="4" cy="17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49" name="Freeform 1132"/>
              <p:cNvSpPr>
                <a:spLocks/>
              </p:cNvSpPr>
              <p:nvPr/>
            </p:nvSpPr>
            <p:spPr bwMode="auto">
              <a:xfrm>
                <a:off x="5919" y="1108"/>
                <a:ext cx="149" cy="93"/>
              </a:xfrm>
              <a:custGeom>
                <a:avLst/>
                <a:gdLst>
                  <a:gd name="T0" fmla="*/ 3 w 149"/>
                  <a:gd name="T1" fmla="*/ 93 h 93"/>
                  <a:gd name="T2" fmla="*/ 149 w 149"/>
                  <a:gd name="T3" fmla="*/ 3 h 93"/>
                  <a:gd name="T4" fmla="*/ 146 w 149"/>
                  <a:gd name="T5" fmla="*/ 0 h 93"/>
                  <a:gd name="T6" fmla="*/ 0 w 149"/>
                  <a:gd name="T7" fmla="*/ 89 h 93"/>
                  <a:gd name="T8" fmla="*/ 3 w 149"/>
                  <a:gd name="T9" fmla="*/ 93 h 93"/>
                </a:gdLst>
                <a:ahLst/>
                <a:cxnLst>
                  <a:cxn ang="0">
                    <a:pos x="T0" y="T1"/>
                  </a:cxn>
                  <a:cxn ang="0">
                    <a:pos x="T2" y="T3"/>
                  </a:cxn>
                  <a:cxn ang="0">
                    <a:pos x="T4" y="T5"/>
                  </a:cxn>
                  <a:cxn ang="0">
                    <a:pos x="T6" y="T7"/>
                  </a:cxn>
                  <a:cxn ang="0">
                    <a:pos x="T8" y="T9"/>
                  </a:cxn>
                </a:cxnLst>
                <a:rect l="0" t="0" r="r" b="b"/>
                <a:pathLst>
                  <a:path w="149" h="93">
                    <a:moveTo>
                      <a:pt x="3" y="93"/>
                    </a:moveTo>
                    <a:lnTo>
                      <a:pt x="149" y="3"/>
                    </a:lnTo>
                    <a:lnTo>
                      <a:pt x="146" y="0"/>
                    </a:lnTo>
                    <a:lnTo>
                      <a:pt x="0" y="89"/>
                    </a:lnTo>
                    <a:lnTo>
                      <a:pt x="3" y="9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50" name="Rectangle 1133"/>
              <p:cNvSpPr>
                <a:spLocks noChangeArrowheads="1"/>
              </p:cNvSpPr>
              <p:nvPr/>
            </p:nvSpPr>
            <p:spPr bwMode="auto">
              <a:xfrm>
                <a:off x="5946" y="1202"/>
                <a:ext cx="4" cy="457"/>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51" name="Rectangle 1134"/>
              <p:cNvSpPr>
                <a:spLocks noChangeArrowheads="1"/>
              </p:cNvSpPr>
              <p:nvPr/>
            </p:nvSpPr>
            <p:spPr bwMode="auto">
              <a:xfrm>
                <a:off x="5819" y="2018"/>
                <a:ext cx="4" cy="1250"/>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52" name="Freeform 1135"/>
              <p:cNvSpPr>
                <a:spLocks/>
              </p:cNvSpPr>
              <p:nvPr/>
            </p:nvSpPr>
            <p:spPr bwMode="auto">
              <a:xfrm>
                <a:off x="5736" y="2193"/>
                <a:ext cx="197" cy="61"/>
              </a:xfrm>
              <a:custGeom>
                <a:avLst/>
                <a:gdLst>
                  <a:gd name="T0" fmla="*/ 196 w 197"/>
                  <a:gd name="T1" fmla="*/ 0 h 61"/>
                  <a:gd name="T2" fmla="*/ 0 w 197"/>
                  <a:gd name="T3" fmla="*/ 57 h 61"/>
                  <a:gd name="T4" fmla="*/ 1 w 197"/>
                  <a:gd name="T5" fmla="*/ 61 h 61"/>
                  <a:gd name="T6" fmla="*/ 197 w 197"/>
                  <a:gd name="T7" fmla="*/ 4 h 61"/>
                  <a:gd name="T8" fmla="*/ 196 w 197"/>
                  <a:gd name="T9" fmla="*/ 0 h 61"/>
                </a:gdLst>
                <a:ahLst/>
                <a:cxnLst>
                  <a:cxn ang="0">
                    <a:pos x="T0" y="T1"/>
                  </a:cxn>
                  <a:cxn ang="0">
                    <a:pos x="T2" y="T3"/>
                  </a:cxn>
                  <a:cxn ang="0">
                    <a:pos x="T4" y="T5"/>
                  </a:cxn>
                  <a:cxn ang="0">
                    <a:pos x="T6" y="T7"/>
                  </a:cxn>
                  <a:cxn ang="0">
                    <a:pos x="T8" y="T9"/>
                  </a:cxn>
                </a:cxnLst>
                <a:rect l="0" t="0" r="r" b="b"/>
                <a:pathLst>
                  <a:path w="197" h="61">
                    <a:moveTo>
                      <a:pt x="196" y="0"/>
                    </a:moveTo>
                    <a:lnTo>
                      <a:pt x="0" y="57"/>
                    </a:lnTo>
                    <a:lnTo>
                      <a:pt x="1" y="61"/>
                    </a:lnTo>
                    <a:lnTo>
                      <a:pt x="197" y="4"/>
                    </a:lnTo>
                    <a:lnTo>
                      <a:pt x="196"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53" name="Freeform 1136"/>
              <p:cNvSpPr>
                <a:spLocks/>
              </p:cNvSpPr>
              <p:nvPr/>
            </p:nvSpPr>
            <p:spPr bwMode="auto">
              <a:xfrm>
                <a:off x="5774" y="2273"/>
                <a:ext cx="159" cy="50"/>
              </a:xfrm>
              <a:custGeom>
                <a:avLst/>
                <a:gdLst>
                  <a:gd name="T0" fmla="*/ 158 w 159"/>
                  <a:gd name="T1" fmla="*/ 0 h 50"/>
                  <a:gd name="T2" fmla="*/ 0 w 159"/>
                  <a:gd name="T3" fmla="*/ 46 h 50"/>
                  <a:gd name="T4" fmla="*/ 1 w 159"/>
                  <a:gd name="T5" fmla="*/ 50 h 50"/>
                  <a:gd name="T6" fmla="*/ 159 w 159"/>
                  <a:gd name="T7" fmla="*/ 4 h 50"/>
                  <a:gd name="T8" fmla="*/ 158 w 159"/>
                  <a:gd name="T9" fmla="*/ 0 h 50"/>
                </a:gdLst>
                <a:ahLst/>
                <a:cxnLst>
                  <a:cxn ang="0">
                    <a:pos x="T0" y="T1"/>
                  </a:cxn>
                  <a:cxn ang="0">
                    <a:pos x="T2" y="T3"/>
                  </a:cxn>
                  <a:cxn ang="0">
                    <a:pos x="T4" y="T5"/>
                  </a:cxn>
                  <a:cxn ang="0">
                    <a:pos x="T6" y="T7"/>
                  </a:cxn>
                  <a:cxn ang="0">
                    <a:pos x="T8" y="T9"/>
                  </a:cxn>
                </a:cxnLst>
                <a:rect l="0" t="0" r="r" b="b"/>
                <a:pathLst>
                  <a:path w="159" h="50">
                    <a:moveTo>
                      <a:pt x="158" y="0"/>
                    </a:moveTo>
                    <a:lnTo>
                      <a:pt x="0" y="46"/>
                    </a:lnTo>
                    <a:lnTo>
                      <a:pt x="1" y="50"/>
                    </a:lnTo>
                    <a:lnTo>
                      <a:pt x="159" y="4"/>
                    </a:lnTo>
                    <a:lnTo>
                      <a:pt x="158"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54" name="Freeform 1137"/>
              <p:cNvSpPr>
                <a:spLocks/>
              </p:cNvSpPr>
              <p:nvPr/>
            </p:nvSpPr>
            <p:spPr bwMode="auto">
              <a:xfrm>
                <a:off x="6576" y="2406"/>
                <a:ext cx="338" cy="129"/>
              </a:xfrm>
              <a:custGeom>
                <a:avLst/>
                <a:gdLst>
                  <a:gd name="T0" fmla="*/ 0 w 338"/>
                  <a:gd name="T1" fmla="*/ 4 h 129"/>
                  <a:gd name="T2" fmla="*/ 337 w 338"/>
                  <a:gd name="T3" fmla="*/ 129 h 129"/>
                  <a:gd name="T4" fmla="*/ 338 w 338"/>
                  <a:gd name="T5" fmla="*/ 125 h 129"/>
                  <a:gd name="T6" fmla="*/ 1 w 338"/>
                  <a:gd name="T7" fmla="*/ 0 h 129"/>
                  <a:gd name="T8" fmla="*/ 0 w 338"/>
                  <a:gd name="T9" fmla="*/ 4 h 129"/>
                </a:gdLst>
                <a:ahLst/>
                <a:cxnLst>
                  <a:cxn ang="0">
                    <a:pos x="T0" y="T1"/>
                  </a:cxn>
                  <a:cxn ang="0">
                    <a:pos x="T2" y="T3"/>
                  </a:cxn>
                  <a:cxn ang="0">
                    <a:pos x="T4" y="T5"/>
                  </a:cxn>
                  <a:cxn ang="0">
                    <a:pos x="T6" y="T7"/>
                  </a:cxn>
                  <a:cxn ang="0">
                    <a:pos x="T8" y="T9"/>
                  </a:cxn>
                </a:cxnLst>
                <a:rect l="0" t="0" r="r" b="b"/>
                <a:pathLst>
                  <a:path w="338" h="129">
                    <a:moveTo>
                      <a:pt x="0" y="4"/>
                    </a:moveTo>
                    <a:lnTo>
                      <a:pt x="337" y="129"/>
                    </a:lnTo>
                    <a:lnTo>
                      <a:pt x="338" y="125"/>
                    </a:lnTo>
                    <a:lnTo>
                      <a:pt x="1"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55" name="Freeform 1138"/>
              <p:cNvSpPr>
                <a:spLocks/>
              </p:cNvSpPr>
              <p:nvPr/>
            </p:nvSpPr>
            <p:spPr bwMode="auto">
              <a:xfrm>
                <a:off x="6763" y="2380"/>
                <a:ext cx="193" cy="99"/>
              </a:xfrm>
              <a:custGeom>
                <a:avLst/>
                <a:gdLst>
                  <a:gd name="T0" fmla="*/ 2204 w 2226"/>
                  <a:gd name="T1" fmla="*/ 0 h 1155"/>
                  <a:gd name="T2" fmla="*/ 0 w 2226"/>
                  <a:gd name="T3" fmla="*/ 1111 h 1155"/>
                  <a:gd name="T4" fmla="*/ 22 w 2226"/>
                  <a:gd name="T5" fmla="*/ 1155 h 1155"/>
                  <a:gd name="T6" fmla="*/ 2226 w 2226"/>
                  <a:gd name="T7" fmla="*/ 44 h 1155"/>
                </a:gdLst>
                <a:ahLst/>
                <a:cxnLst>
                  <a:cxn ang="0">
                    <a:pos x="T0" y="T1"/>
                  </a:cxn>
                  <a:cxn ang="0">
                    <a:pos x="T2" y="T3"/>
                  </a:cxn>
                  <a:cxn ang="0">
                    <a:pos x="T4" y="T5"/>
                  </a:cxn>
                  <a:cxn ang="0">
                    <a:pos x="T6" y="T7"/>
                  </a:cxn>
                </a:cxnLst>
                <a:rect l="0" t="0" r="r" b="b"/>
                <a:pathLst>
                  <a:path w="2226" h="1155">
                    <a:moveTo>
                      <a:pt x="2204" y="0"/>
                    </a:moveTo>
                    <a:lnTo>
                      <a:pt x="0" y="1111"/>
                    </a:lnTo>
                    <a:lnTo>
                      <a:pt x="22" y="1155"/>
                    </a:lnTo>
                    <a:lnTo>
                      <a:pt x="2226" y="44"/>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56" name="Rectangle 1139"/>
              <p:cNvSpPr>
                <a:spLocks noChangeArrowheads="1"/>
              </p:cNvSpPr>
              <p:nvPr/>
            </p:nvSpPr>
            <p:spPr bwMode="auto">
              <a:xfrm>
                <a:off x="6933" y="2354"/>
                <a:ext cx="4" cy="1877"/>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57" name="Rectangle 1140"/>
              <p:cNvSpPr>
                <a:spLocks noChangeArrowheads="1"/>
              </p:cNvSpPr>
              <p:nvPr/>
            </p:nvSpPr>
            <p:spPr bwMode="auto">
              <a:xfrm>
                <a:off x="6905" y="2520"/>
                <a:ext cx="4" cy="9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58" name="Freeform 1141"/>
              <p:cNvSpPr>
                <a:spLocks/>
              </p:cNvSpPr>
              <p:nvPr/>
            </p:nvSpPr>
            <p:spPr bwMode="auto">
              <a:xfrm>
                <a:off x="6581" y="2511"/>
                <a:ext cx="333" cy="115"/>
              </a:xfrm>
              <a:custGeom>
                <a:avLst/>
                <a:gdLst>
                  <a:gd name="T0" fmla="*/ 333 w 333"/>
                  <a:gd name="T1" fmla="*/ 111 h 115"/>
                  <a:gd name="T2" fmla="*/ 1 w 333"/>
                  <a:gd name="T3" fmla="*/ 0 h 115"/>
                  <a:gd name="T4" fmla="*/ 0 w 333"/>
                  <a:gd name="T5" fmla="*/ 4 h 115"/>
                  <a:gd name="T6" fmla="*/ 332 w 333"/>
                  <a:gd name="T7" fmla="*/ 115 h 115"/>
                  <a:gd name="T8" fmla="*/ 333 w 333"/>
                  <a:gd name="T9" fmla="*/ 111 h 115"/>
                </a:gdLst>
                <a:ahLst/>
                <a:cxnLst>
                  <a:cxn ang="0">
                    <a:pos x="T0" y="T1"/>
                  </a:cxn>
                  <a:cxn ang="0">
                    <a:pos x="T2" y="T3"/>
                  </a:cxn>
                  <a:cxn ang="0">
                    <a:pos x="T4" y="T5"/>
                  </a:cxn>
                  <a:cxn ang="0">
                    <a:pos x="T6" y="T7"/>
                  </a:cxn>
                  <a:cxn ang="0">
                    <a:pos x="T8" y="T9"/>
                  </a:cxn>
                </a:cxnLst>
                <a:rect l="0" t="0" r="r" b="b"/>
                <a:pathLst>
                  <a:path w="333" h="115">
                    <a:moveTo>
                      <a:pt x="333" y="111"/>
                    </a:moveTo>
                    <a:lnTo>
                      <a:pt x="1" y="0"/>
                    </a:lnTo>
                    <a:lnTo>
                      <a:pt x="0" y="4"/>
                    </a:lnTo>
                    <a:lnTo>
                      <a:pt x="332" y="115"/>
                    </a:lnTo>
                    <a:lnTo>
                      <a:pt x="333" y="1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59" name="Rectangle 1142"/>
              <p:cNvSpPr>
                <a:spLocks noChangeArrowheads="1"/>
              </p:cNvSpPr>
              <p:nvPr/>
            </p:nvSpPr>
            <p:spPr bwMode="auto">
              <a:xfrm>
                <a:off x="6819" y="2486"/>
                <a:ext cx="4" cy="107"/>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60" name="Rectangle 1143"/>
              <p:cNvSpPr>
                <a:spLocks noChangeArrowheads="1"/>
              </p:cNvSpPr>
              <p:nvPr/>
            </p:nvSpPr>
            <p:spPr bwMode="auto">
              <a:xfrm>
                <a:off x="6736" y="2468"/>
                <a:ext cx="4" cy="98"/>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61" name="Freeform 1144"/>
              <p:cNvSpPr>
                <a:spLocks/>
              </p:cNvSpPr>
              <p:nvPr/>
            </p:nvSpPr>
            <p:spPr bwMode="auto">
              <a:xfrm>
                <a:off x="6589" y="2531"/>
                <a:ext cx="181" cy="64"/>
              </a:xfrm>
              <a:custGeom>
                <a:avLst/>
                <a:gdLst>
                  <a:gd name="T0" fmla="*/ 0 w 181"/>
                  <a:gd name="T1" fmla="*/ 4 h 64"/>
                  <a:gd name="T2" fmla="*/ 180 w 181"/>
                  <a:gd name="T3" fmla="*/ 64 h 64"/>
                  <a:gd name="T4" fmla="*/ 181 w 181"/>
                  <a:gd name="T5" fmla="*/ 60 h 64"/>
                  <a:gd name="T6" fmla="*/ 1 w 181"/>
                  <a:gd name="T7" fmla="*/ 0 h 64"/>
                  <a:gd name="T8" fmla="*/ 0 w 181"/>
                  <a:gd name="T9" fmla="*/ 4 h 64"/>
                </a:gdLst>
                <a:ahLst/>
                <a:cxnLst>
                  <a:cxn ang="0">
                    <a:pos x="T0" y="T1"/>
                  </a:cxn>
                  <a:cxn ang="0">
                    <a:pos x="T2" y="T3"/>
                  </a:cxn>
                  <a:cxn ang="0">
                    <a:pos x="T4" y="T5"/>
                  </a:cxn>
                  <a:cxn ang="0">
                    <a:pos x="T6" y="T7"/>
                  </a:cxn>
                  <a:cxn ang="0">
                    <a:pos x="T8" y="T9"/>
                  </a:cxn>
                </a:cxnLst>
                <a:rect l="0" t="0" r="r" b="b"/>
                <a:pathLst>
                  <a:path w="181" h="64">
                    <a:moveTo>
                      <a:pt x="0" y="4"/>
                    </a:moveTo>
                    <a:lnTo>
                      <a:pt x="180" y="64"/>
                    </a:lnTo>
                    <a:lnTo>
                      <a:pt x="181" y="60"/>
                    </a:lnTo>
                    <a:lnTo>
                      <a:pt x="1"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62" name="Freeform 1145"/>
              <p:cNvSpPr>
                <a:spLocks/>
              </p:cNvSpPr>
              <p:nvPr/>
            </p:nvSpPr>
            <p:spPr bwMode="auto">
              <a:xfrm>
                <a:off x="6576" y="2689"/>
                <a:ext cx="322" cy="102"/>
              </a:xfrm>
              <a:custGeom>
                <a:avLst/>
                <a:gdLst>
                  <a:gd name="T0" fmla="*/ 0 w 322"/>
                  <a:gd name="T1" fmla="*/ 4 h 102"/>
                  <a:gd name="T2" fmla="*/ 321 w 322"/>
                  <a:gd name="T3" fmla="*/ 102 h 102"/>
                  <a:gd name="T4" fmla="*/ 322 w 322"/>
                  <a:gd name="T5" fmla="*/ 97 h 102"/>
                  <a:gd name="T6" fmla="*/ 1 w 322"/>
                  <a:gd name="T7" fmla="*/ 0 h 102"/>
                  <a:gd name="T8" fmla="*/ 0 w 322"/>
                  <a:gd name="T9" fmla="*/ 4 h 102"/>
                </a:gdLst>
                <a:ahLst/>
                <a:cxnLst>
                  <a:cxn ang="0">
                    <a:pos x="T0" y="T1"/>
                  </a:cxn>
                  <a:cxn ang="0">
                    <a:pos x="T2" y="T3"/>
                  </a:cxn>
                  <a:cxn ang="0">
                    <a:pos x="T4" y="T5"/>
                  </a:cxn>
                  <a:cxn ang="0">
                    <a:pos x="T6" y="T7"/>
                  </a:cxn>
                  <a:cxn ang="0">
                    <a:pos x="T8" y="T9"/>
                  </a:cxn>
                </a:cxnLst>
                <a:rect l="0" t="0" r="r" b="b"/>
                <a:pathLst>
                  <a:path w="322" h="102">
                    <a:moveTo>
                      <a:pt x="0" y="4"/>
                    </a:moveTo>
                    <a:lnTo>
                      <a:pt x="321" y="102"/>
                    </a:lnTo>
                    <a:lnTo>
                      <a:pt x="322" y="97"/>
                    </a:lnTo>
                    <a:lnTo>
                      <a:pt x="1"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63" name="Rectangle 1146"/>
              <p:cNvSpPr>
                <a:spLocks noChangeArrowheads="1"/>
              </p:cNvSpPr>
              <p:nvPr/>
            </p:nvSpPr>
            <p:spPr bwMode="auto">
              <a:xfrm>
                <a:off x="6885" y="2599"/>
                <a:ext cx="4" cy="163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64" name="Freeform 1147"/>
              <p:cNvSpPr>
                <a:spLocks/>
              </p:cNvSpPr>
              <p:nvPr/>
            </p:nvSpPr>
            <p:spPr bwMode="auto">
              <a:xfrm>
                <a:off x="6576" y="2628"/>
                <a:ext cx="322" cy="102"/>
              </a:xfrm>
              <a:custGeom>
                <a:avLst/>
                <a:gdLst>
                  <a:gd name="T0" fmla="*/ 322 w 322"/>
                  <a:gd name="T1" fmla="*/ 97 h 102"/>
                  <a:gd name="T2" fmla="*/ 1 w 322"/>
                  <a:gd name="T3" fmla="*/ 0 h 102"/>
                  <a:gd name="T4" fmla="*/ 0 w 322"/>
                  <a:gd name="T5" fmla="*/ 4 h 102"/>
                  <a:gd name="T6" fmla="*/ 321 w 322"/>
                  <a:gd name="T7" fmla="*/ 102 h 102"/>
                  <a:gd name="T8" fmla="*/ 322 w 322"/>
                  <a:gd name="T9" fmla="*/ 97 h 102"/>
                </a:gdLst>
                <a:ahLst/>
                <a:cxnLst>
                  <a:cxn ang="0">
                    <a:pos x="T0" y="T1"/>
                  </a:cxn>
                  <a:cxn ang="0">
                    <a:pos x="T2" y="T3"/>
                  </a:cxn>
                  <a:cxn ang="0">
                    <a:pos x="T4" y="T5"/>
                  </a:cxn>
                  <a:cxn ang="0">
                    <a:pos x="T6" y="T7"/>
                  </a:cxn>
                  <a:cxn ang="0">
                    <a:pos x="T8" y="T9"/>
                  </a:cxn>
                </a:cxnLst>
                <a:rect l="0" t="0" r="r" b="b"/>
                <a:pathLst>
                  <a:path w="322" h="102">
                    <a:moveTo>
                      <a:pt x="322" y="97"/>
                    </a:moveTo>
                    <a:lnTo>
                      <a:pt x="1" y="0"/>
                    </a:lnTo>
                    <a:lnTo>
                      <a:pt x="0" y="4"/>
                    </a:lnTo>
                    <a:lnTo>
                      <a:pt x="321" y="102"/>
                    </a:lnTo>
                    <a:lnTo>
                      <a:pt x="322" y="9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65" name="Freeform 1148"/>
              <p:cNvSpPr>
                <a:spLocks/>
              </p:cNvSpPr>
              <p:nvPr/>
            </p:nvSpPr>
            <p:spPr bwMode="auto">
              <a:xfrm>
                <a:off x="6934" y="2696"/>
                <a:ext cx="79" cy="34"/>
              </a:xfrm>
              <a:custGeom>
                <a:avLst/>
                <a:gdLst>
                  <a:gd name="T0" fmla="*/ 0 w 916"/>
                  <a:gd name="T1" fmla="*/ 47 h 388"/>
                  <a:gd name="T2" fmla="*/ 898 w 916"/>
                  <a:gd name="T3" fmla="*/ 388 h 388"/>
                  <a:gd name="T4" fmla="*/ 916 w 916"/>
                  <a:gd name="T5" fmla="*/ 341 h 388"/>
                  <a:gd name="T6" fmla="*/ 18 w 916"/>
                  <a:gd name="T7" fmla="*/ 0 h 388"/>
                </a:gdLst>
                <a:ahLst/>
                <a:cxnLst>
                  <a:cxn ang="0">
                    <a:pos x="T0" y="T1"/>
                  </a:cxn>
                  <a:cxn ang="0">
                    <a:pos x="T2" y="T3"/>
                  </a:cxn>
                  <a:cxn ang="0">
                    <a:pos x="T4" y="T5"/>
                  </a:cxn>
                  <a:cxn ang="0">
                    <a:pos x="T6" y="T7"/>
                  </a:cxn>
                </a:cxnLst>
                <a:rect l="0" t="0" r="r" b="b"/>
                <a:pathLst>
                  <a:path w="916" h="388">
                    <a:moveTo>
                      <a:pt x="0" y="47"/>
                    </a:moveTo>
                    <a:lnTo>
                      <a:pt x="898" y="388"/>
                    </a:lnTo>
                    <a:lnTo>
                      <a:pt x="916" y="341"/>
                    </a:lnTo>
                    <a:lnTo>
                      <a:pt x="18" y="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66" name="Freeform 1149"/>
              <p:cNvSpPr>
                <a:spLocks/>
              </p:cNvSpPr>
              <p:nvPr/>
            </p:nvSpPr>
            <p:spPr bwMode="auto">
              <a:xfrm>
                <a:off x="6934" y="2725"/>
                <a:ext cx="79" cy="34"/>
              </a:xfrm>
              <a:custGeom>
                <a:avLst/>
                <a:gdLst>
                  <a:gd name="T0" fmla="*/ 0 w 916"/>
                  <a:gd name="T1" fmla="*/ 47 h 388"/>
                  <a:gd name="T2" fmla="*/ 898 w 916"/>
                  <a:gd name="T3" fmla="*/ 388 h 388"/>
                  <a:gd name="T4" fmla="*/ 916 w 916"/>
                  <a:gd name="T5" fmla="*/ 341 h 388"/>
                  <a:gd name="T6" fmla="*/ 18 w 916"/>
                  <a:gd name="T7" fmla="*/ 0 h 388"/>
                </a:gdLst>
                <a:ahLst/>
                <a:cxnLst>
                  <a:cxn ang="0">
                    <a:pos x="T0" y="T1"/>
                  </a:cxn>
                  <a:cxn ang="0">
                    <a:pos x="T2" y="T3"/>
                  </a:cxn>
                  <a:cxn ang="0">
                    <a:pos x="T4" y="T5"/>
                  </a:cxn>
                  <a:cxn ang="0">
                    <a:pos x="T6" y="T7"/>
                  </a:cxn>
                </a:cxnLst>
                <a:rect l="0" t="0" r="r" b="b"/>
                <a:pathLst>
                  <a:path w="916" h="388">
                    <a:moveTo>
                      <a:pt x="0" y="47"/>
                    </a:moveTo>
                    <a:lnTo>
                      <a:pt x="898" y="388"/>
                    </a:lnTo>
                    <a:lnTo>
                      <a:pt x="916" y="341"/>
                    </a:lnTo>
                    <a:lnTo>
                      <a:pt x="18" y="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67" name="Freeform 1150"/>
              <p:cNvSpPr>
                <a:spLocks/>
              </p:cNvSpPr>
              <p:nvPr/>
            </p:nvSpPr>
            <p:spPr bwMode="auto">
              <a:xfrm>
                <a:off x="6934" y="2755"/>
                <a:ext cx="64" cy="27"/>
              </a:xfrm>
              <a:custGeom>
                <a:avLst/>
                <a:gdLst>
                  <a:gd name="T0" fmla="*/ 0 w 64"/>
                  <a:gd name="T1" fmla="*/ 4 h 27"/>
                  <a:gd name="T2" fmla="*/ 62 w 64"/>
                  <a:gd name="T3" fmla="*/ 27 h 27"/>
                  <a:gd name="T4" fmla="*/ 64 w 64"/>
                  <a:gd name="T5" fmla="*/ 23 h 27"/>
                  <a:gd name="T6" fmla="*/ 2 w 64"/>
                  <a:gd name="T7" fmla="*/ 0 h 27"/>
                  <a:gd name="T8" fmla="*/ 0 w 64"/>
                  <a:gd name="T9" fmla="*/ 4 h 27"/>
                </a:gdLst>
                <a:ahLst/>
                <a:cxnLst>
                  <a:cxn ang="0">
                    <a:pos x="T0" y="T1"/>
                  </a:cxn>
                  <a:cxn ang="0">
                    <a:pos x="T2" y="T3"/>
                  </a:cxn>
                  <a:cxn ang="0">
                    <a:pos x="T4" y="T5"/>
                  </a:cxn>
                  <a:cxn ang="0">
                    <a:pos x="T6" y="T7"/>
                  </a:cxn>
                  <a:cxn ang="0">
                    <a:pos x="T8" y="T9"/>
                  </a:cxn>
                </a:cxnLst>
                <a:rect l="0" t="0" r="r" b="b"/>
                <a:pathLst>
                  <a:path w="64" h="27">
                    <a:moveTo>
                      <a:pt x="0" y="4"/>
                    </a:moveTo>
                    <a:lnTo>
                      <a:pt x="62" y="27"/>
                    </a:lnTo>
                    <a:lnTo>
                      <a:pt x="64" y="23"/>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68" name="Freeform 1151"/>
              <p:cNvSpPr>
                <a:spLocks/>
              </p:cNvSpPr>
              <p:nvPr/>
            </p:nvSpPr>
            <p:spPr bwMode="auto">
              <a:xfrm>
                <a:off x="6934" y="2784"/>
                <a:ext cx="64" cy="28"/>
              </a:xfrm>
              <a:custGeom>
                <a:avLst/>
                <a:gdLst>
                  <a:gd name="T0" fmla="*/ 0 w 64"/>
                  <a:gd name="T1" fmla="*/ 4 h 28"/>
                  <a:gd name="T2" fmla="*/ 62 w 64"/>
                  <a:gd name="T3" fmla="*/ 28 h 28"/>
                  <a:gd name="T4" fmla="*/ 64 w 64"/>
                  <a:gd name="T5" fmla="*/ 24 h 28"/>
                  <a:gd name="T6" fmla="*/ 2 w 64"/>
                  <a:gd name="T7" fmla="*/ 0 h 28"/>
                  <a:gd name="T8" fmla="*/ 0 w 64"/>
                  <a:gd name="T9" fmla="*/ 4 h 28"/>
                </a:gdLst>
                <a:ahLst/>
                <a:cxnLst>
                  <a:cxn ang="0">
                    <a:pos x="T0" y="T1"/>
                  </a:cxn>
                  <a:cxn ang="0">
                    <a:pos x="T2" y="T3"/>
                  </a:cxn>
                  <a:cxn ang="0">
                    <a:pos x="T4" y="T5"/>
                  </a:cxn>
                  <a:cxn ang="0">
                    <a:pos x="T6" y="T7"/>
                  </a:cxn>
                  <a:cxn ang="0">
                    <a:pos x="T8" y="T9"/>
                  </a:cxn>
                </a:cxnLst>
                <a:rect l="0" t="0" r="r" b="b"/>
                <a:pathLst>
                  <a:path w="64" h="28">
                    <a:moveTo>
                      <a:pt x="0" y="4"/>
                    </a:moveTo>
                    <a:lnTo>
                      <a:pt x="62" y="28"/>
                    </a:lnTo>
                    <a:lnTo>
                      <a:pt x="64" y="24"/>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69" name="Freeform 1152"/>
              <p:cNvSpPr>
                <a:spLocks/>
              </p:cNvSpPr>
              <p:nvPr/>
            </p:nvSpPr>
            <p:spPr bwMode="auto">
              <a:xfrm>
                <a:off x="6934" y="2832"/>
                <a:ext cx="79" cy="33"/>
              </a:xfrm>
              <a:custGeom>
                <a:avLst/>
                <a:gdLst>
                  <a:gd name="T0" fmla="*/ 0 w 79"/>
                  <a:gd name="T1" fmla="*/ 4 h 33"/>
                  <a:gd name="T2" fmla="*/ 78 w 79"/>
                  <a:gd name="T3" fmla="*/ 33 h 33"/>
                  <a:gd name="T4" fmla="*/ 79 w 79"/>
                  <a:gd name="T5" fmla="*/ 29 h 33"/>
                  <a:gd name="T6" fmla="*/ 2 w 79"/>
                  <a:gd name="T7" fmla="*/ 0 h 33"/>
                  <a:gd name="T8" fmla="*/ 0 w 79"/>
                  <a:gd name="T9" fmla="*/ 4 h 33"/>
                </a:gdLst>
                <a:ahLst/>
                <a:cxnLst>
                  <a:cxn ang="0">
                    <a:pos x="T0" y="T1"/>
                  </a:cxn>
                  <a:cxn ang="0">
                    <a:pos x="T2" y="T3"/>
                  </a:cxn>
                  <a:cxn ang="0">
                    <a:pos x="T4" y="T5"/>
                  </a:cxn>
                  <a:cxn ang="0">
                    <a:pos x="T6" y="T7"/>
                  </a:cxn>
                  <a:cxn ang="0">
                    <a:pos x="T8" y="T9"/>
                  </a:cxn>
                </a:cxnLst>
                <a:rect l="0" t="0" r="r" b="b"/>
                <a:pathLst>
                  <a:path w="79" h="33">
                    <a:moveTo>
                      <a:pt x="0" y="4"/>
                    </a:moveTo>
                    <a:lnTo>
                      <a:pt x="78" y="33"/>
                    </a:lnTo>
                    <a:lnTo>
                      <a:pt x="79" y="29"/>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70" name="Freeform 1153"/>
              <p:cNvSpPr>
                <a:spLocks/>
              </p:cNvSpPr>
              <p:nvPr/>
            </p:nvSpPr>
            <p:spPr bwMode="auto">
              <a:xfrm>
                <a:off x="6934" y="2902"/>
                <a:ext cx="64" cy="28"/>
              </a:xfrm>
              <a:custGeom>
                <a:avLst/>
                <a:gdLst>
                  <a:gd name="T0" fmla="*/ 0 w 64"/>
                  <a:gd name="T1" fmla="*/ 4 h 28"/>
                  <a:gd name="T2" fmla="*/ 62 w 64"/>
                  <a:gd name="T3" fmla="*/ 28 h 28"/>
                  <a:gd name="T4" fmla="*/ 64 w 64"/>
                  <a:gd name="T5" fmla="*/ 24 h 28"/>
                  <a:gd name="T6" fmla="*/ 2 w 64"/>
                  <a:gd name="T7" fmla="*/ 0 h 28"/>
                  <a:gd name="T8" fmla="*/ 0 w 64"/>
                  <a:gd name="T9" fmla="*/ 4 h 28"/>
                </a:gdLst>
                <a:ahLst/>
                <a:cxnLst>
                  <a:cxn ang="0">
                    <a:pos x="T0" y="T1"/>
                  </a:cxn>
                  <a:cxn ang="0">
                    <a:pos x="T2" y="T3"/>
                  </a:cxn>
                  <a:cxn ang="0">
                    <a:pos x="T4" y="T5"/>
                  </a:cxn>
                  <a:cxn ang="0">
                    <a:pos x="T6" y="T7"/>
                  </a:cxn>
                  <a:cxn ang="0">
                    <a:pos x="T8" y="T9"/>
                  </a:cxn>
                </a:cxnLst>
                <a:rect l="0" t="0" r="r" b="b"/>
                <a:pathLst>
                  <a:path w="64" h="28">
                    <a:moveTo>
                      <a:pt x="0" y="4"/>
                    </a:moveTo>
                    <a:lnTo>
                      <a:pt x="62" y="28"/>
                    </a:lnTo>
                    <a:lnTo>
                      <a:pt x="64" y="24"/>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71" name="Freeform 1154"/>
              <p:cNvSpPr>
                <a:spLocks/>
              </p:cNvSpPr>
              <p:nvPr/>
            </p:nvSpPr>
            <p:spPr bwMode="auto">
              <a:xfrm>
                <a:off x="6934" y="2996"/>
                <a:ext cx="79" cy="33"/>
              </a:xfrm>
              <a:custGeom>
                <a:avLst/>
                <a:gdLst>
                  <a:gd name="T0" fmla="*/ 0 w 916"/>
                  <a:gd name="T1" fmla="*/ 47 h 388"/>
                  <a:gd name="T2" fmla="*/ 898 w 916"/>
                  <a:gd name="T3" fmla="*/ 388 h 388"/>
                  <a:gd name="T4" fmla="*/ 916 w 916"/>
                  <a:gd name="T5" fmla="*/ 341 h 388"/>
                  <a:gd name="T6" fmla="*/ 18 w 916"/>
                  <a:gd name="T7" fmla="*/ 0 h 388"/>
                </a:gdLst>
                <a:ahLst/>
                <a:cxnLst>
                  <a:cxn ang="0">
                    <a:pos x="T0" y="T1"/>
                  </a:cxn>
                  <a:cxn ang="0">
                    <a:pos x="T2" y="T3"/>
                  </a:cxn>
                  <a:cxn ang="0">
                    <a:pos x="T4" y="T5"/>
                  </a:cxn>
                  <a:cxn ang="0">
                    <a:pos x="T6" y="T7"/>
                  </a:cxn>
                </a:cxnLst>
                <a:rect l="0" t="0" r="r" b="b"/>
                <a:pathLst>
                  <a:path w="916" h="388">
                    <a:moveTo>
                      <a:pt x="0" y="47"/>
                    </a:moveTo>
                    <a:lnTo>
                      <a:pt x="898" y="388"/>
                    </a:lnTo>
                    <a:lnTo>
                      <a:pt x="916" y="341"/>
                    </a:lnTo>
                    <a:lnTo>
                      <a:pt x="18" y="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72" name="Freeform 1155"/>
              <p:cNvSpPr>
                <a:spLocks/>
              </p:cNvSpPr>
              <p:nvPr/>
            </p:nvSpPr>
            <p:spPr bwMode="auto">
              <a:xfrm>
                <a:off x="6966" y="3145"/>
                <a:ext cx="47" cy="21"/>
              </a:xfrm>
              <a:custGeom>
                <a:avLst/>
                <a:gdLst>
                  <a:gd name="T0" fmla="*/ 0 w 552"/>
                  <a:gd name="T1" fmla="*/ 46 h 249"/>
                  <a:gd name="T2" fmla="*/ 534 w 552"/>
                  <a:gd name="T3" fmla="*/ 249 h 249"/>
                  <a:gd name="T4" fmla="*/ 552 w 552"/>
                  <a:gd name="T5" fmla="*/ 203 h 249"/>
                  <a:gd name="T6" fmla="*/ 17 w 552"/>
                  <a:gd name="T7" fmla="*/ 0 h 249"/>
                </a:gdLst>
                <a:ahLst/>
                <a:cxnLst>
                  <a:cxn ang="0">
                    <a:pos x="T0" y="T1"/>
                  </a:cxn>
                  <a:cxn ang="0">
                    <a:pos x="T2" y="T3"/>
                  </a:cxn>
                  <a:cxn ang="0">
                    <a:pos x="T4" y="T5"/>
                  </a:cxn>
                  <a:cxn ang="0">
                    <a:pos x="T6" y="T7"/>
                  </a:cxn>
                </a:cxnLst>
                <a:rect l="0" t="0" r="r" b="b"/>
                <a:pathLst>
                  <a:path w="552" h="249">
                    <a:moveTo>
                      <a:pt x="0" y="46"/>
                    </a:moveTo>
                    <a:lnTo>
                      <a:pt x="534" y="249"/>
                    </a:lnTo>
                    <a:lnTo>
                      <a:pt x="552" y="203"/>
                    </a:lnTo>
                    <a:lnTo>
                      <a:pt x="17" y="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73" name="Rectangle 1156"/>
              <p:cNvSpPr>
                <a:spLocks noChangeArrowheads="1"/>
              </p:cNvSpPr>
              <p:nvPr/>
            </p:nvSpPr>
            <p:spPr bwMode="auto">
              <a:xfrm>
                <a:off x="6995" y="2700"/>
                <a:ext cx="4" cy="1531"/>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74" name="Freeform 1157"/>
              <p:cNvSpPr>
                <a:spLocks/>
              </p:cNvSpPr>
              <p:nvPr/>
            </p:nvSpPr>
            <p:spPr bwMode="auto">
              <a:xfrm>
                <a:off x="6578" y="2428"/>
                <a:ext cx="239" cy="87"/>
              </a:xfrm>
              <a:custGeom>
                <a:avLst/>
                <a:gdLst>
                  <a:gd name="T0" fmla="*/ 0 w 239"/>
                  <a:gd name="T1" fmla="*/ 4 h 87"/>
                  <a:gd name="T2" fmla="*/ 237 w 239"/>
                  <a:gd name="T3" fmla="*/ 87 h 87"/>
                  <a:gd name="T4" fmla="*/ 239 w 239"/>
                  <a:gd name="T5" fmla="*/ 83 h 87"/>
                  <a:gd name="T6" fmla="*/ 2 w 239"/>
                  <a:gd name="T7" fmla="*/ 0 h 87"/>
                  <a:gd name="T8" fmla="*/ 0 w 239"/>
                  <a:gd name="T9" fmla="*/ 4 h 87"/>
                </a:gdLst>
                <a:ahLst/>
                <a:cxnLst>
                  <a:cxn ang="0">
                    <a:pos x="T0" y="T1"/>
                  </a:cxn>
                  <a:cxn ang="0">
                    <a:pos x="T2" y="T3"/>
                  </a:cxn>
                  <a:cxn ang="0">
                    <a:pos x="T4" y="T5"/>
                  </a:cxn>
                  <a:cxn ang="0">
                    <a:pos x="T6" y="T7"/>
                  </a:cxn>
                  <a:cxn ang="0">
                    <a:pos x="T8" y="T9"/>
                  </a:cxn>
                </a:cxnLst>
                <a:rect l="0" t="0" r="r" b="b"/>
                <a:pathLst>
                  <a:path w="239" h="87">
                    <a:moveTo>
                      <a:pt x="0" y="4"/>
                    </a:moveTo>
                    <a:lnTo>
                      <a:pt x="237" y="87"/>
                    </a:lnTo>
                    <a:lnTo>
                      <a:pt x="239" y="83"/>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75" name="Rectangle 1158"/>
              <p:cNvSpPr>
                <a:spLocks noChangeArrowheads="1"/>
              </p:cNvSpPr>
              <p:nvPr/>
            </p:nvSpPr>
            <p:spPr bwMode="auto">
              <a:xfrm>
                <a:off x="6893" y="2529"/>
                <a:ext cx="4" cy="7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76" name="Freeform 1159"/>
              <p:cNvSpPr>
                <a:spLocks/>
              </p:cNvSpPr>
              <p:nvPr/>
            </p:nvSpPr>
            <p:spPr bwMode="auto">
              <a:xfrm>
                <a:off x="6830" y="2515"/>
                <a:ext cx="78" cy="31"/>
              </a:xfrm>
              <a:custGeom>
                <a:avLst/>
                <a:gdLst>
                  <a:gd name="T0" fmla="*/ 78 w 78"/>
                  <a:gd name="T1" fmla="*/ 26 h 31"/>
                  <a:gd name="T2" fmla="*/ 2 w 78"/>
                  <a:gd name="T3" fmla="*/ 0 h 31"/>
                  <a:gd name="T4" fmla="*/ 0 w 78"/>
                  <a:gd name="T5" fmla="*/ 4 h 31"/>
                  <a:gd name="T6" fmla="*/ 77 w 78"/>
                  <a:gd name="T7" fmla="*/ 31 h 31"/>
                  <a:gd name="T8" fmla="*/ 78 w 78"/>
                  <a:gd name="T9" fmla="*/ 26 h 31"/>
                </a:gdLst>
                <a:ahLst/>
                <a:cxnLst>
                  <a:cxn ang="0">
                    <a:pos x="T0" y="T1"/>
                  </a:cxn>
                  <a:cxn ang="0">
                    <a:pos x="T2" y="T3"/>
                  </a:cxn>
                  <a:cxn ang="0">
                    <a:pos x="T4" y="T5"/>
                  </a:cxn>
                  <a:cxn ang="0">
                    <a:pos x="T6" y="T7"/>
                  </a:cxn>
                  <a:cxn ang="0">
                    <a:pos x="T8" y="T9"/>
                  </a:cxn>
                </a:cxnLst>
                <a:rect l="0" t="0" r="r" b="b"/>
                <a:pathLst>
                  <a:path w="78" h="31">
                    <a:moveTo>
                      <a:pt x="78" y="26"/>
                    </a:moveTo>
                    <a:lnTo>
                      <a:pt x="2" y="0"/>
                    </a:lnTo>
                    <a:lnTo>
                      <a:pt x="0" y="4"/>
                    </a:lnTo>
                    <a:lnTo>
                      <a:pt x="77" y="31"/>
                    </a:lnTo>
                    <a:lnTo>
                      <a:pt x="78" y="2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77" name="Freeform 1160"/>
              <p:cNvSpPr>
                <a:spLocks/>
              </p:cNvSpPr>
              <p:nvPr/>
            </p:nvSpPr>
            <p:spPr bwMode="auto">
              <a:xfrm>
                <a:off x="6826" y="2576"/>
                <a:ext cx="85" cy="31"/>
              </a:xfrm>
              <a:custGeom>
                <a:avLst/>
                <a:gdLst>
                  <a:gd name="T0" fmla="*/ 85 w 85"/>
                  <a:gd name="T1" fmla="*/ 27 h 31"/>
                  <a:gd name="T2" fmla="*/ 1 w 85"/>
                  <a:gd name="T3" fmla="*/ 0 h 31"/>
                  <a:gd name="T4" fmla="*/ 0 w 85"/>
                  <a:gd name="T5" fmla="*/ 4 h 31"/>
                  <a:gd name="T6" fmla="*/ 83 w 85"/>
                  <a:gd name="T7" fmla="*/ 31 h 31"/>
                  <a:gd name="T8" fmla="*/ 85 w 85"/>
                  <a:gd name="T9" fmla="*/ 27 h 31"/>
                </a:gdLst>
                <a:ahLst/>
                <a:cxnLst>
                  <a:cxn ang="0">
                    <a:pos x="T0" y="T1"/>
                  </a:cxn>
                  <a:cxn ang="0">
                    <a:pos x="T2" y="T3"/>
                  </a:cxn>
                  <a:cxn ang="0">
                    <a:pos x="T4" y="T5"/>
                  </a:cxn>
                  <a:cxn ang="0">
                    <a:pos x="T6" y="T7"/>
                  </a:cxn>
                  <a:cxn ang="0">
                    <a:pos x="T8" y="T9"/>
                  </a:cxn>
                </a:cxnLst>
                <a:rect l="0" t="0" r="r" b="b"/>
                <a:pathLst>
                  <a:path w="85" h="31">
                    <a:moveTo>
                      <a:pt x="85" y="27"/>
                    </a:moveTo>
                    <a:lnTo>
                      <a:pt x="1" y="0"/>
                    </a:lnTo>
                    <a:lnTo>
                      <a:pt x="0" y="4"/>
                    </a:lnTo>
                    <a:lnTo>
                      <a:pt x="83" y="31"/>
                    </a:lnTo>
                    <a:lnTo>
                      <a:pt x="85"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78" name="Rectangle 1161"/>
              <p:cNvSpPr>
                <a:spLocks noChangeArrowheads="1"/>
              </p:cNvSpPr>
              <p:nvPr/>
            </p:nvSpPr>
            <p:spPr bwMode="auto">
              <a:xfrm>
                <a:off x="6804" y="2496"/>
                <a:ext cx="4" cy="7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79" name="Freeform 1162"/>
              <p:cNvSpPr>
                <a:spLocks/>
              </p:cNvSpPr>
              <p:nvPr/>
            </p:nvSpPr>
            <p:spPr bwMode="auto">
              <a:xfrm>
                <a:off x="6749" y="2549"/>
                <a:ext cx="73" cy="28"/>
              </a:xfrm>
              <a:custGeom>
                <a:avLst/>
                <a:gdLst>
                  <a:gd name="T0" fmla="*/ 73 w 73"/>
                  <a:gd name="T1" fmla="*/ 24 h 28"/>
                  <a:gd name="T2" fmla="*/ 1 w 73"/>
                  <a:gd name="T3" fmla="*/ 0 h 28"/>
                  <a:gd name="T4" fmla="*/ 0 w 73"/>
                  <a:gd name="T5" fmla="*/ 4 h 28"/>
                  <a:gd name="T6" fmla="*/ 72 w 73"/>
                  <a:gd name="T7" fmla="*/ 28 h 28"/>
                  <a:gd name="T8" fmla="*/ 73 w 73"/>
                  <a:gd name="T9" fmla="*/ 24 h 28"/>
                </a:gdLst>
                <a:ahLst/>
                <a:cxnLst>
                  <a:cxn ang="0">
                    <a:pos x="T0" y="T1"/>
                  </a:cxn>
                  <a:cxn ang="0">
                    <a:pos x="T2" y="T3"/>
                  </a:cxn>
                  <a:cxn ang="0">
                    <a:pos x="T4" y="T5"/>
                  </a:cxn>
                  <a:cxn ang="0">
                    <a:pos x="T6" y="T7"/>
                  </a:cxn>
                  <a:cxn ang="0">
                    <a:pos x="T8" y="T9"/>
                  </a:cxn>
                </a:cxnLst>
                <a:rect l="0" t="0" r="r" b="b"/>
                <a:pathLst>
                  <a:path w="73" h="28">
                    <a:moveTo>
                      <a:pt x="73" y="24"/>
                    </a:moveTo>
                    <a:lnTo>
                      <a:pt x="1" y="0"/>
                    </a:lnTo>
                    <a:lnTo>
                      <a:pt x="0" y="4"/>
                    </a:lnTo>
                    <a:lnTo>
                      <a:pt x="72" y="28"/>
                    </a:lnTo>
                    <a:lnTo>
                      <a:pt x="73" y="2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80" name="Rectangle 1163"/>
              <p:cNvSpPr>
                <a:spLocks noChangeArrowheads="1"/>
              </p:cNvSpPr>
              <p:nvPr/>
            </p:nvSpPr>
            <p:spPr bwMode="auto">
              <a:xfrm>
                <a:off x="6722" y="2463"/>
                <a:ext cx="4" cy="77"/>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81" name="Freeform 1164"/>
              <p:cNvSpPr>
                <a:spLocks/>
              </p:cNvSpPr>
              <p:nvPr/>
            </p:nvSpPr>
            <p:spPr bwMode="auto">
              <a:xfrm>
                <a:off x="6665" y="2523"/>
                <a:ext cx="73" cy="27"/>
              </a:xfrm>
              <a:custGeom>
                <a:avLst/>
                <a:gdLst>
                  <a:gd name="T0" fmla="*/ 73 w 73"/>
                  <a:gd name="T1" fmla="*/ 23 h 27"/>
                  <a:gd name="T2" fmla="*/ 1 w 73"/>
                  <a:gd name="T3" fmla="*/ 0 h 27"/>
                  <a:gd name="T4" fmla="*/ 0 w 73"/>
                  <a:gd name="T5" fmla="*/ 4 h 27"/>
                  <a:gd name="T6" fmla="*/ 71 w 73"/>
                  <a:gd name="T7" fmla="*/ 27 h 27"/>
                  <a:gd name="T8" fmla="*/ 73 w 73"/>
                  <a:gd name="T9" fmla="*/ 23 h 27"/>
                </a:gdLst>
                <a:ahLst/>
                <a:cxnLst>
                  <a:cxn ang="0">
                    <a:pos x="T0" y="T1"/>
                  </a:cxn>
                  <a:cxn ang="0">
                    <a:pos x="T2" y="T3"/>
                  </a:cxn>
                  <a:cxn ang="0">
                    <a:pos x="T4" y="T5"/>
                  </a:cxn>
                  <a:cxn ang="0">
                    <a:pos x="T6" y="T7"/>
                  </a:cxn>
                  <a:cxn ang="0">
                    <a:pos x="T8" y="T9"/>
                  </a:cxn>
                </a:cxnLst>
                <a:rect l="0" t="0" r="r" b="b"/>
                <a:pathLst>
                  <a:path w="73" h="27">
                    <a:moveTo>
                      <a:pt x="73" y="23"/>
                    </a:moveTo>
                    <a:lnTo>
                      <a:pt x="1" y="0"/>
                    </a:lnTo>
                    <a:lnTo>
                      <a:pt x="0" y="4"/>
                    </a:lnTo>
                    <a:lnTo>
                      <a:pt x="71" y="27"/>
                    </a:lnTo>
                    <a:lnTo>
                      <a:pt x="73"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82" name="Rectangle 1165"/>
              <p:cNvSpPr>
                <a:spLocks noChangeArrowheads="1"/>
              </p:cNvSpPr>
              <p:nvPr/>
            </p:nvSpPr>
            <p:spPr bwMode="auto">
              <a:xfrm>
                <a:off x="6947" y="2703"/>
                <a:ext cx="4" cy="24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83" name="Rectangle 1166"/>
              <p:cNvSpPr>
                <a:spLocks noChangeArrowheads="1"/>
              </p:cNvSpPr>
              <p:nvPr/>
            </p:nvSpPr>
            <p:spPr bwMode="auto">
              <a:xfrm>
                <a:off x="6699" y="2592"/>
                <a:ext cx="4" cy="458"/>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84" name="Freeform 1167"/>
              <p:cNvSpPr>
                <a:spLocks/>
              </p:cNvSpPr>
              <p:nvPr/>
            </p:nvSpPr>
            <p:spPr bwMode="auto">
              <a:xfrm>
                <a:off x="6589" y="2767"/>
                <a:ext cx="197" cy="60"/>
              </a:xfrm>
              <a:custGeom>
                <a:avLst/>
                <a:gdLst>
                  <a:gd name="T0" fmla="*/ 0 w 197"/>
                  <a:gd name="T1" fmla="*/ 4 h 60"/>
                  <a:gd name="T2" fmla="*/ 196 w 197"/>
                  <a:gd name="T3" fmla="*/ 60 h 60"/>
                  <a:gd name="T4" fmla="*/ 197 w 197"/>
                  <a:gd name="T5" fmla="*/ 56 h 60"/>
                  <a:gd name="T6" fmla="*/ 1 w 197"/>
                  <a:gd name="T7" fmla="*/ 0 h 60"/>
                  <a:gd name="T8" fmla="*/ 0 w 197"/>
                  <a:gd name="T9" fmla="*/ 4 h 60"/>
                </a:gdLst>
                <a:ahLst/>
                <a:cxnLst>
                  <a:cxn ang="0">
                    <a:pos x="T0" y="T1"/>
                  </a:cxn>
                  <a:cxn ang="0">
                    <a:pos x="T2" y="T3"/>
                  </a:cxn>
                  <a:cxn ang="0">
                    <a:pos x="T4" y="T5"/>
                  </a:cxn>
                  <a:cxn ang="0">
                    <a:pos x="T6" y="T7"/>
                  </a:cxn>
                  <a:cxn ang="0">
                    <a:pos x="T8" y="T9"/>
                  </a:cxn>
                </a:cxnLst>
                <a:rect l="0" t="0" r="r" b="b"/>
                <a:pathLst>
                  <a:path w="197" h="60">
                    <a:moveTo>
                      <a:pt x="0" y="4"/>
                    </a:moveTo>
                    <a:lnTo>
                      <a:pt x="196" y="60"/>
                    </a:lnTo>
                    <a:lnTo>
                      <a:pt x="197" y="56"/>
                    </a:lnTo>
                    <a:lnTo>
                      <a:pt x="1"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85" name="Freeform 1168"/>
              <p:cNvSpPr>
                <a:spLocks/>
              </p:cNvSpPr>
              <p:nvPr/>
            </p:nvSpPr>
            <p:spPr bwMode="auto">
              <a:xfrm>
                <a:off x="6589" y="2846"/>
                <a:ext cx="159" cy="50"/>
              </a:xfrm>
              <a:custGeom>
                <a:avLst/>
                <a:gdLst>
                  <a:gd name="T0" fmla="*/ 0 w 159"/>
                  <a:gd name="T1" fmla="*/ 5 h 50"/>
                  <a:gd name="T2" fmla="*/ 158 w 159"/>
                  <a:gd name="T3" fmla="*/ 50 h 50"/>
                  <a:gd name="T4" fmla="*/ 159 w 159"/>
                  <a:gd name="T5" fmla="*/ 46 h 50"/>
                  <a:gd name="T6" fmla="*/ 1 w 159"/>
                  <a:gd name="T7" fmla="*/ 0 h 50"/>
                  <a:gd name="T8" fmla="*/ 0 w 159"/>
                  <a:gd name="T9" fmla="*/ 5 h 50"/>
                </a:gdLst>
                <a:ahLst/>
                <a:cxnLst>
                  <a:cxn ang="0">
                    <a:pos x="T0" y="T1"/>
                  </a:cxn>
                  <a:cxn ang="0">
                    <a:pos x="T2" y="T3"/>
                  </a:cxn>
                  <a:cxn ang="0">
                    <a:pos x="T4" y="T5"/>
                  </a:cxn>
                  <a:cxn ang="0">
                    <a:pos x="T6" y="T7"/>
                  </a:cxn>
                  <a:cxn ang="0">
                    <a:pos x="T8" y="T9"/>
                  </a:cxn>
                </a:cxnLst>
                <a:rect l="0" t="0" r="r" b="b"/>
                <a:pathLst>
                  <a:path w="159" h="50">
                    <a:moveTo>
                      <a:pt x="0" y="5"/>
                    </a:moveTo>
                    <a:lnTo>
                      <a:pt x="158" y="50"/>
                    </a:lnTo>
                    <a:lnTo>
                      <a:pt x="159" y="46"/>
                    </a:lnTo>
                    <a:lnTo>
                      <a:pt x="1" y="0"/>
                    </a:lnTo>
                    <a:lnTo>
                      <a:pt x="0" y="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86" name="Rectangle 1169"/>
              <p:cNvSpPr>
                <a:spLocks noChangeArrowheads="1"/>
              </p:cNvSpPr>
              <p:nvPr/>
            </p:nvSpPr>
            <p:spPr bwMode="auto">
              <a:xfrm>
                <a:off x="6987" y="2713"/>
                <a:ext cx="5" cy="121"/>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87" name="Freeform 1170"/>
              <p:cNvSpPr>
                <a:spLocks/>
              </p:cNvSpPr>
              <p:nvPr/>
            </p:nvSpPr>
            <p:spPr bwMode="auto">
              <a:xfrm>
                <a:off x="5586" y="1805"/>
                <a:ext cx="106" cy="53"/>
              </a:xfrm>
              <a:custGeom>
                <a:avLst/>
                <a:gdLst>
                  <a:gd name="T0" fmla="*/ 0 w 1227"/>
                  <a:gd name="T1" fmla="*/ 45 h 617"/>
                  <a:gd name="T2" fmla="*/ 1206 w 1227"/>
                  <a:gd name="T3" fmla="*/ 617 h 617"/>
                  <a:gd name="T4" fmla="*/ 1227 w 1227"/>
                  <a:gd name="T5" fmla="*/ 572 h 617"/>
                  <a:gd name="T6" fmla="*/ 22 w 1227"/>
                  <a:gd name="T7" fmla="*/ 0 h 617"/>
                </a:gdLst>
                <a:ahLst/>
                <a:cxnLst>
                  <a:cxn ang="0">
                    <a:pos x="T0" y="T1"/>
                  </a:cxn>
                  <a:cxn ang="0">
                    <a:pos x="T2" y="T3"/>
                  </a:cxn>
                  <a:cxn ang="0">
                    <a:pos x="T4" y="T5"/>
                  </a:cxn>
                  <a:cxn ang="0">
                    <a:pos x="T6" y="T7"/>
                  </a:cxn>
                </a:cxnLst>
                <a:rect l="0" t="0" r="r" b="b"/>
                <a:pathLst>
                  <a:path w="1227" h="617">
                    <a:moveTo>
                      <a:pt x="0" y="45"/>
                    </a:moveTo>
                    <a:lnTo>
                      <a:pt x="1206" y="617"/>
                    </a:lnTo>
                    <a:lnTo>
                      <a:pt x="1227" y="572"/>
                    </a:lnTo>
                    <a:lnTo>
                      <a:pt x="22" y="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88" name="Rectangle 1171"/>
              <p:cNvSpPr>
                <a:spLocks noChangeArrowheads="1"/>
              </p:cNvSpPr>
              <p:nvPr/>
            </p:nvSpPr>
            <p:spPr bwMode="auto">
              <a:xfrm>
                <a:off x="6922" y="2382"/>
                <a:ext cx="5" cy="230"/>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89" name="Rectangle 1172"/>
              <p:cNvSpPr>
                <a:spLocks noChangeArrowheads="1"/>
              </p:cNvSpPr>
              <p:nvPr/>
            </p:nvSpPr>
            <p:spPr bwMode="auto">
              <a:xfrm>
                <a:off x="5533" y="3396"/>
                <a:ext cx="4" cy="83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90" name="Rectangle 1173"/>
              <p:cNvSpPr>
                <a:spLocks noChangeArrowheads="1"/>
              </p:cNvSpPr>
              <p:nvPr/>
            </p:nvSpPr>
            <p:spPr bwMode="auto">
              <a:xfrm>
                <a:off x="5646" y="3232"/>
                <a:ext cx="4" cy="999"/>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91" name="Rectangle 1174"/>
              <p:cNvSpPr>
                <a:spLocks noChangeArrowheads="1"/>
              </p:cNvSpPr>
              <p:nvPr/>
            </p:nvSpPr>
            <p:spPr bwMode="auto">
              <a:xfrm>
                <a:off x="6023" y="2453"/>
                <a:ext cx="4" cy="1778"/>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92" name="Rectangle 1175"/>
              <p:cNvSpPr>
                <a:spLocks noChangeArrowheads="1"/>
              </p:cNvSpPr>
              <p:nvPr/>
            </p:nvSpPr>
            <p:spPr bwMode="auto">
              <a:xfrm>
                <a:off x="6200" y="3635"/>
                <a:ext cx="5" cy="596"/>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93" name="Rectangle 1176"/>
              <p:cNvSpPr>
                <a:spLocks noChangeArrowheads="1"/>
              </p:cNvSpPr>
              <p:nvPr/>
            </p:nvSpPr>
            <p:spPr bwMode="auto">
              <a:xfrm>
                <a:off x="6896" y="3794"/>
                <a:ext cx="5" cy="437"/>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94" name="Rectangle 1177"/>
              <p:cNvSpPr>
                <a:spLocks noChangeArrowheads="1"/>
              </p:cNvSpPr>
              <p:nvPr/>
            </p:nvSpPr>
            <p:spPr bwMode="auto">
              <a:xfrm>
                <a:off x="7125" y="1600"/>
                <a:ext cx="4" cy="2630"/>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95" name="Rectangle 1178"/>
              <p:cNvSpPr>
                <a:spLocks noChangeArrowheads="1"/>
              </p:cNvSpPr>
              <p:nvPr/>
            </p:nvSpPr>
            <p:spPr bwMode="auto">
              <a:xfrm>
                <a:off x="7143" y="1586"/>
                <a:ext cx="4" cy="2644"/>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96" name="Freeform 1179"/>
              <p:cNvSpPr>
                <a:spLocks/>
              </p:cNvSpPr>
              <p:nvPr/>
            </p:nvSpPr>
            <p:spPr bwMode="auto">
              <a:xfrm>
                <a:off x="6878" y="1585"/>
                <a:ext cx="280" cy="207"/>
              </a:xfrm>
              <a:custGeom>
                <a:avLst/>
                <a:gdLst>
                  <a:gd name="T0" fmla="*/ 30 w 3235"/>
                  <a:gd name="T1" fmla="*/ 2404 h 2404"/>
                  <a:gd name="T2" fmla="*/ 3235 w 3235"/>
                  <a:gd name="T3" fmla="*/ 41 h 2404"/>
                  <a:gd name="T4" fmla="*/ 3206 w 3235"/>
                  <a:gd name="T5" fmla="*/ 0 h 2404"/>
                  <a:gd name="T6" fmla="*/ 0 w 3235"/>
                  <a:gd name="T7" fmla="*/ 2363 h 2404"/>
                </a:gdLst>
                <a:ahLst/>
                <a:cxnLst>
                  <a:cxn ang="0">
                    <a:pos x="T0" y="T1"/>
                  </a:cxn>
                  <a:cxn ang="0">
                    <a:pos x="T2" y="T3"/>
                  </a:cxn>
                  <a:cxn ang="0">
                    <a:pos x="T4" y="T5"/>
                  </a:cxn>
                  <a:cxn ang="0">
                    <a:pos x="T6" y="T7"/>
                  </a:cxn>
                </a:cxnLst>
                <a:rect l="0" t="0" r="r" b="b"/>
                <a:pathLst>
                  <a:path w="3235" h="2404">
                    <a:moveTo>
                      <a:pt x="30" y="2404"/>
                    </a:moveTo>
                    <a:lnTo>
                      <a:pt x="3235" y="41"/>
                    </a:lnTo>
                    <a:lnTo>
                      <a:pt x="3206" y="0"/>
                    </a:lnTo>
                    <a:lnTo>
                      <a:pt x="0" y="2363"/>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97" name="Rectangle 1180"/>
              <p:cNvSpPr>
                <a:spLocks noChangeArrowheads="1"/>
              </p:cNvSpPr>
              <p:nvPr/>
            </p:nvSpPr>
            <p:spPr bwMode="auto">
              <a:xfrm>
                <a:off x="6896" y="1762"/>
                <a:ext cx="4" cy="229"/>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98" name="Freeform 1181"/>
              <p:cNvSpPr>
                <a:spLocks/>
              </p:cNvSpPr>
              <p:nvPr/>
            </p:nvSpPr>
            <p:spPr bwMode="auto">
              <a:xfrm>
                <a:off x="6820" y="1920"/>
                <a:ext cx="199" cy="124"/>
              </a:xfrm>
              <a:custGeom>
                <a:avLst/>
                <a:gdLst>
                  <a:gd name="T0" fmla="*/ 27 w 2307"/>
                  <a:gd name="T1" fmla="*/ 1444 h 1444"/>
                  <a:gd name="T2" fmla="*/ 2307 w 2307"/>
                  <a:gd name="T3" fmla="*/ 43 h 1444"/>
                  <a:gd name="T4" fmla="*/ 2280 w 2307"/>
                  <a:gd name="T5" fmla="*/ 0 h 1444"/>
                  <a:gd name="T6" fmla="*/ 0 w 2307"/>
                  <a:gd name="T7" fmla="*/ 1402 h 1444"/>
                </a:gdLst>
                <a:ahLst/>
                <a:cxnLst>
                  <a:cxn ang="0">
                    <a:pos x="T0" y="T1"/>
                  </a:cxn>
                  <a:cxn ang="0">
                    <a:pos x="T2" y="T3"/>
                  </a:cxn>
                  <a:cxn ang="0">
                    <a:pos x="T4" y="T5"/>
                  </a:cxn>
                  <a:cxn ang="0">
                    <a:pos x="T6" y="T7"/>
                  </a:cxn>
                </a:cxnLst>
                <a:rect l="0" t="0" r="r" b="b"/>
                <a:pathLst>
                  <a:path w="2307" h="1444">
                    <a:moveTo>
                      <a:pt x="27" y="1444"/>
                    </a:moveTo>
                    <a:lnTo>
                      <a:pt x="2307" y="43"/>
                    </a:lnTo>
                    <a:lnTo>
                      <a:pt x="2280" y="0"/>
                    </a:lnTo>
                    <a:lnTo>
                      <a:pt x="0" y="1402"/>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99" name="Freeform 1182"/>
              <p:cNvSpPr>
                <a:spLocks/>
              </p:cNvSpPr>
              <p:nvPr/>
            </p:nvSpPr>
            <p:spPr bwMode="auto">
              <a:xfrm>
                <a:off x="7005" y="1928"/>
                <a:ext cx="104" cy="64"/>
              </a:xfrm>
              <a:custGeom>
                <a:avLst/>
                <a:gdLst>
                  <a:gd name="T0" fmla="*/ 0 w 1214"/>
                  <a:gd name="T1" fmla="*/ 43 h 751"/>
                  <a:gd name="T2" fmla="*/ 1189 w 1214"/>
                  <a:gd name="T3" fmla="*/ 751 h 751"/>
                  <a:gd name="T4" fmla="*/ 1214 w 1214"/>
                  <a:gd name="T5" fmla="*/ 708 h 751"/>
                  <a:gd name="T6" fmla="*/ 25 w 1214"/>
                  <a:gd name="T7" fmla="*/ 0 h 751"/>
                </a:gdLst>
                <a:ahLst/>
                <a:cxnLst>
                  <a:cxn ang="0">
                    <a:pos x="T0" y="T1"/>
                  </a:cxn>
                  <a:cxn ang="0">
                    <a:pos x="T2" y="T3"/>
                  </a:cxn>
                  <a:cxn ang="0">
                    <a:pos x="T4" y="T5"/>
                  </a:cxn>
                  <a:cxn ang="0">
                    <a:pos x="T6" y="T7"/>
                  </a:cxn>
                </a:cxnLst>
                <a:rect l="0" t="0" r="r" b="b"/>
                <a:pathLst>
                  <a:path w="1214" h="751">
                    <a:moveTo>
                      <a:pt x="0" y="43"/>
                    </a:moveTo>
                    <a:lnTo>
                      <a:pt x="1189" y="751"/>
                    </a:lnTo>
                    <a:lnTo>
                      <a:pt x="1214" y="708"/>
                    </a:lnTo>
                    <a:lnTo>
                      <a:pt x="25"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00" name="Rectangle 1183"/>
              <p:cNvSpPr>
                <a:spLocks noChangeArrowheads="1"/>
              </p:cNvSpPr>
              <p:nvPr/>
            </p:nvSpPr>
            <p:spPr bwMode="auto">
              <a:xfrm>
                <a:off x="7090" y="1960"/>
                <a:ext cx="4" cy="2270"/>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01" name="Freeform 1184"/>
              <p:cNvSpPr>
                <a:spLocks/>
              </p:cNvSpPr>
              <p:nvPr/>
            </p:nvSpPr>
            <p:spPr bwMode="auto">
              <a:xfrm>
                <a:off x="6897" y="1580"/>
                <a:ext cx="220" cy="160"/>
              </a:xfrm>
              <a:custGeom>
                <a:avLst/>
                <a:gdLst>
                  <a:gd name="T0" fmla="*/ 29 w 2547"/>
                  <a:gd name="T1" fmla="*/ 1847 h 1847"/>
                  <a:gd name="T2" fmla="*/ 2547 w 2547"/>
                  <a:gd name="T3" fmla="*/ 41 h 1847"/>
                  <a:gd name="T4" fmla="*/ 2518 w 2547"/>
                  <a:gd name="T5" fmla="*/ 0 h 1847"/>
                  <a:gd name="T6" fmla="*/ 0 w 2547"/>
                  <a:gd name="T7" fmla="*/ 1806 h 1847"/>
                </a:gdLst>
                <a:ahLst/>
                <a:cxnLst>
                  <a:cxn ang="0">
                    <a:pos x="T0" y="T1"/>
                  </a:cxn>
                  <a:cxn ang="0">
                    <a:pos x="T2" y="T3"/>
                  </a:cxn>
                  <a:cxn ang="0">
                    <a:pos x="T4" y="T5"/>
                  </a:cxn>
                  <a:cxn ang="0">
                    <a:pos x="T6" y="T7"/>
                  </a:cxn>
                </a:cxnLst>
                <a:rect l="0" t="0" r="r" b="b"/>
                <a:pathLst>
                  <a:path w="2547" h="1847">
                    <a:moveTo>
                      <a:pt x="29" y="1847"/>
                    </a:moveTo>
                    <a:lnTo>
                      <a:pt x="2547" y="41"/>
                    </a:lnTo>
                    <a:lnTo>
                      <a:pt x="2518" y="0"/>
                    </a:lnTo>
                    <a:lnTo>
                      <a:pt x="0" y="1806"/>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02" name="Rectangle 1185"/>
              <p:cNvSpPr>
                <a:spLocks noChangeArrowheads="1"/>
              </p:cNvSpPr>
              <p:nvPr/>
            </p:nvSpPr>
            <p:spPr bwMode="auto">
              <a:xfrm>
                <a:off x="6831" y="2015"/>
                <a:ext cx="4" cy="2215"/>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03" name="Rectangle 1186"/>
              <p:cNvSpPr>
                <a:spLocks noChangeArrowheads="1"/>
              </p:cNvSpPr>
              <p:nvPr/>
            </p:nvSpPr>
            <p:spPr bwMode="auto">
              <a:xfrm>
                <a:off x="6911" y="1956"/>
                <a:ext cx="5" cy="2274"/>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04" name="Freeform 1187"/>
              <p:cNvSpPr>
                <a:spLocks/>
              </p:cNvSpPr>
              <p:nvPr/>
            </p:nvSpPr>
            <p:spPr bwMode="auto">
              <a:xfrm>
                <a:off x="6999" y="1961"/>
                <a:ext cx="101" cy="56"/>
              </a:xfrm>
              <a:custGeom>
                <a:avLst/>
                <a:gdLst>
                  <a:gd name="T0" fmla="*/ 0 w 1167"/>
                  <a:gd name="T1" fmla="*/ 44 h 642"/>
                  <a:gd name="T2" fmla="*/ 1143 w 1167"/>
                  <a:gd name="T3" fmla="*/ 642 h 642"/>
                  <a:gd name="T4" fmla="*/ 1167 w 1167"/>
                  <a:gd name="T5" fmla="*/ 597 h 642"/>
                  <a:gd name="T6" fmla="*/ 23 w 1167"/>
                  <a:gd name="T7" fmla="*/ 0 h 642"/>
                </a:gdLst>
                <a:ahLst/>
                <a:cxnLst>
                  <a:cxn ang="0">
                    <a:pos x="T0" y="T1"/>
                  </a:cxn>
                  <a:cxn ang="0">
                    <a:pos x="T2" y="T3"/>
                  </a:cxn>
                  <a:cxn ang="0">
                    <a:pos x="T4" y="T5"/>
                  </a:cxn>
                  <a:cxn ang="0">
                    <a:pos x="T6" y="T7"/>
                  </a:cxn>
                </a:cxnLst>
                <a:rect l="0" t="0" r="r" b="b"/>
                <a:pathLst>
                  <a:path w="1167" h="642">
                    <a:moveTo>
                      <a:pt x="0" y="44"/>
                    </a:moveTo>
                    <a:lnTo>
                      <a:pt x="1143" y="642"/>
                    </a:lnTo>
                    <a:lnTo>
                      <a:pt x="1167" y="597"/>
                    </a:lnTo>
                    <a:lnTo>
                      <a:pt x="23"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05" name="Freeform 1188"/>
              <p:cNvSpPr>
                <a:spLocks/>
              </p:cNvSpPr>
              <p:nvPr/>
            </p:nvSpPr>
            <p:spPr bwMode="auto">
              <a:xfrm>
                <a:off x="6820" y="1961"/>
                <a:ext cx="204" cy="120"/>
              </a:xfrm>
              <a:custGeom>
                <a:avLst/>
                <a:gdLst>
                  <a:gd name="T0" fmla="*/ 25 w 2362"/>
                  <a:gd name="T1" fmla="*/ 1383 h 1383"/>
                  <a:gd name="T2" fmla="*/ 2362 w 2362"/>
                  <a:gd name="T3" fmla="*/ 44 h 1383"/>
                  <a:gd name="T4" fmla="*/ 2337 w 2362"/>
                  <a:gd name="T5" fmla="*/ 0 h 1383"/>
                  <a:gd name="T6" fmla="*/ 0 w 2362"/>
                  <a:gd name="T7" fmla="*/ 1339 h 1383"/>
                </a:gdLst>
                <a:ahLst/>
                <a:cxnLst>
                  <a:cxn ang="0">
                    <a:pos x="T0" y="T1"/>
                  </a:cxn>
                  <a:cxn ang="0">
                    <a:pos x="T2" y="T3"/>
                  </a:cxn>
                  <a:cxn ang="0">
                    <a:pos x="T4" y="T5"/>
                  </a:cxn>
                  <a:cxn ang="0">
                    <a:pos x="T6" y="T7"/>
                  </a:cxn>
                </a:cxnLst>
                <a:rect l="0" t="0" r="r" b="b"/>
                <a:pathLst>
                  <a:path w="2362" h="1383">
                    <a:moveTo>
                      <a:pt x="25" y="1383"/>
                    </a:moveTo>
                    <a:lnTo>
                      <a:pt x="2362" y="44"/>
                    </a:lnTo>
                    <a:lnTo>
                      <a:pt x="2337" y="0"/>
                    </a:lnTo>
                    <a:lnTo>
                      <a:pt x="0" y="1339"/>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06" name="Freeform 1189"/>
              <p:cNvSpPr>
                <a:spLocks/>
              </p:cNvSpPr>
              <p:nvPr/>
            </p:nvSpPr>
            <p:spPr bwMode="auto">
              <a:xfrm>
                <a:off x="6999" y="2003"/>
                <a:ext cx="101" cy="55"/>
              </a:xfrm>
              <a:custGeom>
                <a:avLst/>
                <a:gdLst>
                  <a:gd name="T0" fmla="*/ 0 w 1167"/>
                  <a:gd name="T1" fmla="*/ 44 h 642"/>
                  <a:gd name="T2" fmla="*/ 1143 w 1167"/>
                  <a:gd name="T3" fmla="*/ 642 h 642"/>
                  <a:gd name="T4" fmla="*/ 1167 w 1167"/>
                  <a:gd name="T5" fmla="*/ 597 h 642"/>
                  <a:gd name="T6" fmla="*/ 23 w 1167"/>
                  <a:gd name="T7" fmla="*/ 0 h 642"/>
                </a:gdLst>
                <a:ahLst/>
                <a:cxnLst>
                  <a:cxn ang="0">
                    <a:pos x="T0" y="T1"/>
                  </a:cxn>
                  <a:cxn ang="0">
                    <a:pos x="T2" y="T3"/>
                  </a:cxn>
                  <a:cxn ang="0">
                    <a:pos x="T4" y="T5"/>
                  </a:cxn>
                  <a:cxn ang="0">
                    <a:pos x="T6" y="T7"/>
                  </a:cxn>
                </a:cxnLst>
                <a:rect l="0" t="0" r="r" b="b"/>
                <a:pathLst>
                  <a:path w="1167" h="642">
                    <a:moveTo>
                      <a:pt x="0" y="44"/>
                    </a:moveTo>
                    <a:lnTo>
                      <a:pt x="1143" y="642"/>
                    </a:lnTo>
                    <a:lnTo>
                      <a:pt x="1167" y="597"/>
                    </a:lnTo>
                    <a:lnTo>
                      <a:pt x="23"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07" name="Freeform 1190"/>
              <p:cNvSpPr>
                <a:spLocks/>
              </p:cNvSpPr>
              <p:nvPr/>
            </p:nvSpPr>
            <p:spPr bwMode="auto">
              <a:xfrm>
                <a:off x="6999" y="2042"/>
                <a:ext cx="101" cy="55"/>
              </a:xfrm>
              <a:custGeom>
                <a:avLst/>
                <a:gdLst>
                  <a:gd name="T0" fmla="*/ 0 w 1167"/>
                  <a:gd name="T1" fmla="*/ 45 h 642"/>
                  <a:gd name="T2" fmla="*/ 1143 w 1167"/>
                  <a:gd name="T3" fmla="*/ 642 h 642"/>
                  <a:gd name="T4" fmla="*/ 1167 w 1167"/>
                  <a:gd name="T5" fmla="*/ 598 h 642"/>
                  <a:gd name="T6" fmla="*/ 23 w 1167"/>
                  <a:gd name="T7" fmla="*/ 0 h 642"/>
                </a:gdLst>
                <a:ahLst/>
                <a:cxnLst>
                  <a:cxn ang="0">
                    <a:pos x="T0" y="T1"/>
                  </a:cxn>
                  <a:cxn ang="0">
                    <a:pos x="T2" y="T3"/>
                  </a:cxn>
                  <a:cxn ang="0">
                    <a:pos x="T4" y="T5"/>
                  </a:cxn>
                  <a:cxn ang="0">
                    <a:pos x="T6" y="T7"/>
                  </a:cxn>
                </a:cxnLst>
                <a:rect l="0" t="0" r="r" b="b"/>
                <a:pathLst>
                  <a:path w="1167" h="642">
                    <a:moveTo>
                      <a:pt x="0" y="45"/>
                    </a:moveTo>
                    <a:lnTo>
                      <a:pt x="1143" y="642"/>
                    </a:lnTo>
                    <a:lnTo>
                      <a:pt x="1167" y="598"/>
                    </a:lnTo>
                    <a:lnTo>
                      <a:pt x="23"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08" name="Freeform 1191"/>
              <p:cNvSpPr>
                <a:spLocks/>
              </p:cNvSpPr>
              <p:nvPr/>
            </p:nvSpPr>
            <p:spPr bwMode="auto">
              <a:xfrm>
                <a:off x="6999" y="2081"/>
                <a:ext cx="101" cy="55"/>
              </a:xfrm>
              <a:custGeom>
                <a:avLst/>
                <a:gdLst>
                  <a:gd name="T0" fmla="*/ 0 w 1167"/>
                  <a:gd name="T1" fmla="*/ 44 h 642"/>
                  <a:gd name="T2" fmla="*/ 1143 w 1167"/>
                  <a:gd name="T3" fmla="*/ 642 h 642"/>
                  <a:gd name="T4" fmla="*/ 1167 w 1167"/>
                  <a:gd name="T5" fmla="*/ 597 h 642"/>
                  <a:gd name="T6" fmla="*/ 23 w 1167"/>
                  <a:gd name="T7" fmla="*/ 0 h 642"/>
                </a:gdLst>
                <a:ahLst/>
                <a:cxnLst>
                  <a:cxn ang="0">
                    <a:pos x="T0" y="T1"/>
                  </a:cxn>
                  <a:cxn ang="0">
                    <a:pos x="T2" y="T3"/>
                  </a:cxn>
                  <a:cxn ang="0">
                    <a:pos x="T4" y="T5"/>
                  </a:cxn>
                  <a:cxn ang="0">
                    <a:pos x="T6" y="T7"/>
                  </a:cxn>
                </a:cxnLst>
                <a:rect l="0" t="0" r="r" b="b"/>
                <a:pathLst>
                  <a:path w="1167" h="642">
                    <a:moveTo>
                      <a:pt x="0" y="44"/>
                    </a:moveTo>
                    <a:lnTo>
                      <a:pt x="1143" y="642"/>
                    </a:lnTo>
                    <a:lnTo>
                      <a:pt x="1167" y="597"/>
                    </a:lnTo>
                    <a:lnTo>
                      <a:pt x="23"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09" name="Freeform 1192"/>
              <p:cNvSpPr>
                <a:spLocks/>
              </p:cNvSpPr>
              <p:nvPr/>
            </p:nvSpPr>
            <p:spPr bwMode="auto">
              <a:xfrm>
                <a:off x="6820" y="2003"/>
                <a:ext cx="204" cy="119"/>
              </a:xfrm>
              <a:custGeom>
                <a:avLst/>
                <a:gdLst>
                  <a:gd name="T0" fmla="*/ 25 w 2362"/>
                  <a:gd name="T1" fmla="*/ 1382 h 1382"/>
                  <a:gd name="T2" fmla="*/ 2362 w 2362"/>
                  <a:gd name="T3" fmla="*/ 43 h 1382"/>
                  <a:gd name="T4" fmla="*/ 2337 w 2362"/>
                  <a:gd name="T5" fmla="*/ 0 h 1382"/>
                  <a:gd name="T6" fmla="*/ 0 w 2362"/>
                  <a:gd name="T7" fmla="*/ 1338 h 1382"/>
                </a:gdLst>
                <a:ahLst/>
                <a:cxnLst>
                  <a:cxn ang="0">
                    <a:pos x="T0" y="T1"/>
                  </a:cxn>
                  <a:cxn ang="0">
                    <a:pos x="T2" y="T3"/>
                  </a:cxn>
                  <a:cxn ang="0">
                    <a:pos x="T4" y="T5"/>
                  </a:cxn>
                  <a:cxn ang="0">
                    <a:pos x="T6" y="T7"/>
                  </a:cxn>
                </a:cxnLst>
                <a:rect l="0" t="0" r="r" b="b"/>
                <a:pathLst>
                  <a:path w="2362" h="1382">
                    <a:moveTo>
                      <a:pt x="25" y="1382"/>
                    </a:moveTo>
                    <a:lnTo>
                      <a:pt x="2362" y="43"/>
                    </a:lnTo>
                    <a:lnTo>
                      <a:pt x="2337" y="0"/>
                    </a:lnTo>
                    <a:lnTo>
                      <a:pt x="0" y="1338"/>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10" name="Freeform 1193"/>
              <p:cNvSpPr>
                <a:spLocks/>
              </p:cNvSpPr>
              <p:nvPr/>
            </p:nvSpPr>
            <p:spPr bwMode="auto">
              <a:xfrm>
                <a:off x="6820" y="2111"/>
                <a:ext cx="124" cy="73"/>
              </a:xfrm>
              <a:custGeom>
                <a:avLst/>
                <a:gdLst>
                  <a:gd name="T0" fmla="*/ 25 w 1433"/>
                  <a:gd name="T1" fmla="*/ 850 h 850"/>
                  <a:gd name="T2" fmla="*/ 1433 w 1433"/>
                  <a:gd name="T3" fmla="*/ 44 h 850"/>
                  <a:gd name="T4" fmla="*/ 1408 w 1433"/>
                  <a:gd name="T5" fmla="*/ 0 h 850"/>
                  <a:gd name="T6" fmla="*/ 0 w 1433"/>
                  <a:gd name="T7" fmla="*/ 807 h 850"/>
                </a:gdLst>
                <a:ahLst/>
                <a:cxnLst>
                  <a:cxn ang="0">
                    <a:pos x="T0" y="T1"/>
                  </a:cxn>
                  <a:cxn ang="0">
                    <a:pos x="T2" y="T3"/>
                  </a:cxn>
                  <a:cxn ang="0">
                    <a:pos x="T4" y="T5"/>
                  </a:cxn>
                  <a:cxn ang="0">
                    <a:pos x="T6" y="T7"/>
                  </a:cxn>
                </a:cxnLst>
                <a:rect l="0" t="0" r="r" b="b"/>
                <a:pathLst>
                  <a:path w="1433" h="850">
                    <a:moveTo>
                      <a:pt x="25" y="850"/>
                    </a:moveTo>
                    <a:lnTo>
                      <a:pt x="1433" y="44"/>
                    </a:lnTo>
                    <a:lnTo>
                      <a:pt x="1408" y="0"/>
                    </a:lnTo>
                    <a:lnTo>
                      <a:pt x="0" y="807"/>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11" name="Freeform 1194"/>
              <p:cNvSpPr>
                <a:spLocks/>
              </p:cNvSpPr>
              <p:nvPr/>
            </p:nvSpPr>
            <p:spPr bwMode="auto">
              <a:xfrm>
                <a:off x="6820" y="2186"/>
                <a:ext cx="101" cy="60"/>
              </a:xfrm>
              <a:custGeom>
                <a:avLst/>
                <a:gdLst>
                  <a:gd name="T0" fmla="*/ 25 w 1165"/>
                  <a:gd name="T1" fmla="*/ 696 h 696"/>
                  <a:gd name="T2" fmla="*/ 1165 w 1165"/>
                  <a:gd name="T3" fmla="*/ 43 h 696"/>
                  <a:gd name="T4" fmla="*/ 1140 w 1165"/>
                  <a:gd name="T5" fmla="*/ 0 h 696"/>
                  <a:gd name="T6" fmla="*/ 0 w 1165"/>
                  <a:gd name="T7" fmla="*/ 653 h 696"/>
                </a:gdLst>
                <a:ahLst/>
                <a:cxnLst>
                  <a:cxn ang="0">
                    <a:pos x="T0" y="T1"/>
                  </a:cxn>
                  <a:cxn ang="0">
                    <a:pos x="T2" y="T3"/>
                  </a:cxn>
                  <a:cxn ang="0">
                    <a:pos x="T4" y="T5"/>
                  </a:cxn>
                  <a:cxn ang="0">
                    <a:pos x="T6" y="T7"/>
                  </a:cxn>
                </a:cxnLst>
                <a:rect l="0" t="0" r="r" b="b"/>
                <a:pathLst>
                  <a:path w="1165" h="696">
                    <a:moveTo>
                      <a:pt x="25" y="696"/>
                    </a:moveTo>
                    <a:lnTo>
                      <a:pt x="1165" y="43"/>
                    </a:lnTo>
                    <a:lnTo>
                      <a:pt x="1140" y="0"/>
                    </a:lnTo>
                    <a:lnTo>
                      <a:pt x="0" y="653"/>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12" name="Freeform 1195"/>
              <p:cNvSpPr>
                <a:spLocks/>
              </p:cNvSpPr>
              <p:nvPr/>
            </p:nvSpPr>
            <p:spPr bwMode="auto">
              <a:xfrm>
                <a:off x="7144" y="1855"/>
                <a:ext cx="254" cy="136"/>
              </a:xfrm>
              <a:custGeom>
                <a:avLst/>
                <a:gdLst>
                  <a:gd name="T0" fmla="*/ 0 w 2946"/>
                  <a:gd name="T1" fmla="*/ 45 h 1571"/>
                  <a:gd name="T2" fmla="*/ 2923 w 2946"/>
                  <a:gd name="T3" fmla="*/ 1571 h 1571"/>
                  <a:gd name="T4" fmla="*/ 2946 w 2946"/>
                  <a:gd name="T5" fmla="*/ 1527 h 1571"/>
                  <a:gd name="T6" fmla="*/ 24 w 2946"/>
                  <a:gd name="T7" fmla="*/ 0 h 1571"/>
                </a:gdLst>
                <a:ahLst/>
                <a:cxnLst>
                  <a:cxn ang="0">
                    <a:pos x="T0" y="T1"/>
                  </a:cxn>
                  <a:cxn ang="0">
                    <a:pos x="T2" y="T3"/>
                  </a:cxn>
                  <a:cxn ang="0">
                    <a:pos x="T4" y="T5"/>
                  </a:cxn>
                  <a:cxn ang="0">
                    <a:pos x="T6" y="T7"/>
                  </a:cxn>
                </a:cxnLst>
                <a:rect l="0" t="0" r="r" b="b"/>
                <a:pathLst>
                  <a:path w="2946" h="1571">
                    <a:moveTo>
                      <a:pt x="0" y="45"/>
                    </a:moveTo>
                    <a:lnTo>
                      <a:pt x="2923" y="1571"/>
                    </a:lnTo>
                    <a:lnTo>
                      <a:pt x="2946" y="1527"/>
                    </a:lnTo>
                    <a:lnTo>
                      <a:pt x="24"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13" name="Freeform 1196"/>
              <p:cNvSpPr>
                <a:spLocks/>
              </p:cNvSpPr>
              <p:nvPr/>
            </p:nvSpPr>
            <p:spPr bwMode="auto">
              <a:xfrm>
                <a:off x="7144" y="1910"/>
                <a:ext cx="261" cy="138"/>
              </a:xfrm>
              <a:custGeom>
                <a:avLst/>
                <a:gdLst>
                  <a:gd name="T0" fmla="*/ 0 w 3024"/>
                  <a:gd name="T1" fmla="*/ 44 h 1604"/>
                  <a:gd name="T2" fmla="*/ 3001 w 3024"/>
                  <a:gd name="T3" fmla="*/ 1604 h 1604"/>
                  <a:gd name="T4" fmla="*/ 3024 w 3024"/>
                  <a:gd name="T5" fmla="*/ 1560 h 1604"/>
                  <a:gd name="T6" fmla="*/ 24 w 3024"/>
                  <a:gd name="T7" fmla="*/ 0 h 1604"/>
                </a:gdLst>
                <a:ahLst/>
                <a:cxnLst>
                  <a:cxn ang="0">
                    <a:pos x="T0" y="T1"/>
                  </a:cxn>
                  <a:cxn ang="0">
                    <a:pos x="T2" y="T3"/>
                  </a:cxn>
                  <a:cxn ang="0">
                    <a:pos x="T4" y="T5"/>
                  </a:cxn>
                  <a:cxn ang="0">
                    <a:pos x="T6" y="T7"/>
                  </a:cxn>
                </a:cxnLst>
                <a:rect l="0" t="0" r="r" b="b"/>
                <a:pathLst>
                  <a:path w="3024" h="1604">
                    <a:moveTo>
                      <a:pt x="0" y="44"/>
                    </a:moveTo>
                    <a:lnTo>
                      <a:pt x="3001" y="1604"/>
                    </a:lnTo>
                    <a:lnTo>
                      <a:pt x="3024" y="1560"/>
                    </a:lnTo>
                    <a:lnTo>
                      <a:pt x="24"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14" name="Freeform 1197"/>
              <p:cNvSpPr>
                <a:spLocks/>
              </p:cNvSpPr>
              <p:nvPr/>
            </p:nvSpPr>
            <p:spPr bwMode="auto">
              <a:xfrm>
                <a:off x="7144" y="1987"/>
                <a:ext cx="261" cy="127"/>
              </a:xfrm>
              <a:custGeom>
                <a:avLst/>
                <a:gdLst>
                  <a:gd name="T0" fmla="*/ 0 w 3022"/>
                  <a:gd name="T1" fmla="*/ 45 h 1477"/>
                  <a:gd name="T2" fmla="*/ 3001 w 3022"/>
                  <a:gd name="T3" fmla="*/ 1477 h 1477"/>
                  <a:gd name="T4" fmla="*/ 3022 w 3022"/>
                  <a:gd name="T5" fmla="*/ 1431 h 1477"/>
                  <a:gd name="T6" fmla="*/ 22 w 3022"/>
                  <a:gd name="T7" fmla="*/ 0 h 1477"/>
                </a:gdLst>
                <a:ahLst/>
                <a:cxnLst>
                  <a:cxn ang="0">
                    <a:pos x="T0" y="T1"/>
                  </a:cxn>
                  <a:cxn ang="0">
                    <a:pos x="T2" y="T3"/>
                  </a:cxn>
                  <a:cxn ang="0">
                    <a:pos x="T4" y="T5"/>
                  </a:cxn>
                  <a:cxn ang="0">
                    <a:pos x="T6" y="T7"/>
                  </a:cxn>
                </a:cxnLst>
                <a:rect l="0" t="0" r="r" b="b"/>
                <a:pathLst>
                  <a:path w="3022" h="1477">
                    <a:moveTo>
                      <a:pt x="0" y="45"/>
                    </a:moveTo>
                    <a:lnTo>
                      <a:pt x="3001" y="1477"/>
                    </a:lnTo>
                    <a:lnTo>
                      <a:pt x="3022" y="1431"/>
                    </a:lnTo>
                    <a:lnTo>
                      <a:pt x="22"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15" name="Freeform 1198"/>
              <p:cNvSpPr>
                <a:spLocks/>
              </p:cNvSpPr>
              <p:nvPr/>
            </p:nvSpPr>
            <p:spPr bwMode="auto">
              <a:xfrm>
                <a:off x="7144" y="2061"/>
                <a:ext cx="261" cy="127"/>
              </a:xfrm>
              <a:custGeom>
                <a:avLst/>
                <a:gdLst>
                  <a:gd name="T0" fmla="*/ 0 w 3022"/>
                  <a:gd name="T1" fmla="*/ 45 h 1476"/>
                  <a:gd name="T2" fmla="*/ 3001 w 3022"/>
                  <a:gd name="T3" fmla="*/ 1476 h 1476"/>
                  <a:gd name="T4" fmla="*/ 3022 w 3022"/>
                  <a:gd name="T5" fmla="*/ 1431 h 1476"/>
                  <a:gd name="T6" fmla="*/ 22 w 3022"/>
                  <a:gd name="T7" fmla="*/ 0 h 1476"/>
                </a:gdLst>
                <a:ahLst/>
                <a:cxnLst>
                  <a:cxn ang="0">
                    <a:pos x="T0" y="T1"/>
                  </a:cxn>
                  <a:cxn ang="0">
                    <a:pos x="T2" y="T3"/>
                  </a:cxn>
                  <a:cxn ang="0">
                    <a:pos x="T4" y="T5"/>
                  </a:cxn>
                  <a:cxn ang="0">
                    <a:pos x="T6" y="T7"/>
                  </a:cxn>
                </a:cxnLst>
                <a:rect l="0" t="0" r="r" b="b"/>
                <a:pathLst>
                  <a:path w="3022" h="1476">
                    <a:moveTo>
                      <a:pt x="0" y="45"/>
                    </a:moveTo>
                    <a:lnTo>
                      <a:pt x="3001" y="1476"/>
                    </a:lnTo>
                    <a:lnTo>
                      <a:pt x="3022" y="1431"/>
                    </a:lnTo>
                    <a:lnTo>
                      <a:pt x="22"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16" name="Freeform 1199"/>
              <p:cNvSpPr>
                <a:spLocks/>
              </p:cNvSpPr>
              <p:nvPr/>
            </p:nvSpPr>
            <p:spPr bwMode="auto">
              <a:xfrm>
                <a:off x="7144" y="2142"/>
                <a:ext cx="344" cy="158"/>
              </a:xfrm>
              <a:custGeom>
                <a:avLst/>
                <a:gdLst>
                  <a:gd name="T0" fmla="*/ 0 w 3985"/>
                  <a:gd name="T1" fmla="*/ 46 h 1828"/>
                  <a:gd name="T2" fmla="*/ 3965 w 3985"/>
                  <a:gd name="T3" fmla="*/ 1828 h 1828"/>
                  <a:gd name="T4" fmla="*/ 3985 w 3985"/>
                  <a:gd name="T5" fmla="*/ 1782 h 1828"/>
                  <a:gd name="T6" fmla="*/ 20 w 3985"/>
                  <a:gd name="T7" fmla="*/ 0 h 1828"/>
                </a:gdLst>
                <a:ahLst/>
                <a:cxnLst>
                  <a:cxn ang="0">
                    <a:pos x="T0" y="T1"/>
                  </a:cxn>
                  <a:cxn ang="0">
                    <a:pos x="T2" y="T3"/>
                  </a:cxn>
                  <a:cxn ang="0">
                    <a:pos x="T4" y="T5"/>
                  </a:cxn>
                  <a:cxn ang="0">
                    <a:pos x="T6" y="T7"/>
                  </a:cxn>
                </a:cxnLst>
                <a:rect l="0" t="0" r="r" b="b"/>
                <a:pathLst>
                  <a:path w="3985" h="1828">
                    <a:moveTo>
                      <a:pt x="0" y="46"/>
                    </a:moveTo>
                    <a:lnTo>
                      <a:pt x="3965" y="1828"/>
                    </a:lnTo>
                    <a:lnTo>
                      <a:pt x="3985" y="1782"/>
                    </a:lnTo>
                    <a:lnTo>
                      <a:pt x="20"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17" name="Freeform 1200"/>
              <p:cNvSpPr>
                <a:spLocks/>
              </p:cNvSpPr>
              <p:nvPr/>
            </p:nvSpPr>
            <p:spPr bwMode="auto">
              <a:xfrm>
                <a:off x="7155" y="1830"/>
                <a:ext cx="212" cy="115"/>
              </a:xfrm>
              <a:custGeom>
                <a:avLst/>
                <a:gdLst>
                  <a:gd name="T0" fmla="*/ 0 w 2447"/>
                  <a:gd name="T1" fmla="*/ 44 h 1331"/>
                  <a:gd name="T2" fmla="*/ 2424 w 2447"/>
                  <a:gd name="T3" fmla="*/ 1331 h 1331"/>
                  <a:gd name="T4" fmla="*/ 2447 w 2447"/>
                  <a:gd name="T5" fmla="*/ 1287 h 1331"/>
                  <a:gd name="T6" fmla="*/ 23 w 2447"/>
                  <a:gd name="T7" fmla="*/ 0 h 1331"/>
                </a:gdLst>
                <a:ahLst/>
                <a:cxnLst>
                  <a:cxn ang="0">
                    <a:pos x="T0" y="T1"/>
                  </a:cxn>
                  <a:cxn ang="0">
                    <a:pos x="T2" y="T3"/>
                  </a:cxn>
                  <a:cxn ang="0">
                    <a:pos x="T4" y="T5"/>
                  </a:cxn>
                  <a:cxn ang="0">
                    <a:pos x="T6" y="T7"/>
                  </a:cxn>
                </a:cxnLst>
                <a:rect l="0" t="0" r="r" b="b"/>
                <a:pathLst>
                  <a:path w="2447" h="1331">
                    <a:moveTo>
                      <a:pt x="0" y="44"/>
                    </a:moveTo>
                    <a:lnTo>
                      <a:pt x="2424" y="1331"/>
                    </a:lnTo>
                    <a:lnTo>
                      <a:pt x="2447" y="1287"/>
                    </a:lnTo>
                    <a:lnTo>
                      <a:pt x="23"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18" name="Freeform 1201"/>
              <p:cNvSpPr>
                <a:spLocks/>
              </p:cNvSpPr>
              <p:nvPr/>
            </p:nvSpPr>
            <p:spPr bwMode="auto">
              <a:xfrm>
                <a:off x="7144" y="2129"/>
                <a:ext cx="131" cy="64"/>
              </a:xfrm>
              <a:custGeom>
                <a:avLst/>
                <a:gdLst>
                  <a:gd name="T0" fmla="*/ 0 w 1522"/>
                  <a:gd name="T1" fmla="*/ 45 h 747"/>
                  <a:gd name="T2" fmla="*/ 1501 w 1522"/>
                  <a:gd name="T3" fmla="*/ 747 h 747"/>
                  <a:gd name="T4" fmla="*/ 1522 w 1522"/>
                  <a:gd name="T5" fmla="*/ 702 h 747"/>
                  <a:gd name="T6" fmla="*/ 22 w 1522"/>
                  <a:gd name="T7" fmla="*/ 0 h 747"/>
                </a:gdLst>
                <a:ahLst/>
                <a:cxnLst>
                  <a:cxn ang="0">
                    <a:pos x="T0" y="T1"/>
                  </a:cxn>
                  <a:cxn ang="0">
                    <a:pos x="T2" y="T3"/>
                  </a:cxn>
                  <a:cxn ang="0">
                    <a:pos x="T4" y="T5"/>
                  </a:cxn>
                  <a:cxn ang="0">
                    <a:pos x="T6" y="T7"/>
                  </a:cxn>
                </a:cxnLst>
                <a:rect l="0" t="0" r="r" b="b"/>
                <a:pathLst>
                  <a:path w="1522" h="747">
                    <a:moveTo>
                      <a:pt x="0" y="45"/>
                    </a:moveTo>
                    <a:lnTo>
                      <a:pt x="1501" y="747"/>
                    </a:lnTo>
                    <a:lnTo>
                      <a:pt x="1522" y="702"/>
                    </a:lnTo>
                    <a:lnTo>
                      <a:pt x="22"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19" name="Freeform 1202"/>
              <p:cNvSpPr>
                <a:spLocks/>
              </p:cNvSpPr>
              <p:nvPr/>
            </p:nvSpPr>
            <p:spPr bwMode="auto">
              <a:xfrm>
                <a:off x="6508" y="2666"/>
                <a:ext cx="339" cy="129"/>
              </a:xfrm>
              <a:custGeom>
                <a:avLst/>
                <a:gdLst>
                  <a:gd name="T0" fmla="*/ 338 w 339"/>
                  <a:gd name="T1" fmla="*/ 0 h 129"/>
                  <a:gd name="T2" fmla="*/ 0 w 339"/>
                  <a:gd name="T3" fmla="*/ 125 h 129"/>
                  <a:gd name="T4" fmla="*/ 2 w 339"/>
                  <a:gd name="T5" fmla="*/ 129 h 129"/>
                  <a:gd name="T6" fmla="*/ 339 w 339"/>
                  <a:gd name="T7" fmla="*/ 4 h 129"/>
                  <a:gd name="T8" fmla="*/ 338 w 339"/>
                  <a:gd name="T9" fmla="*/ 0 h 129"/>
                </a:gdLst>
                <a:ahLst/>
                <a:cxnLst>
                  <a:cxn ang="0">
                    <a:pos x="T0" y="T1"/>
                  </a:cxn>
                  <a:cxn ang="0">
                    <a:pos x="T2" y="T3"/>
                  </a:cxn>
                  <a:cxn ang="0">
                    <a:pos x="T4" y="T5"/>
                  </a:cxn>
                  <a:cxn ang="0">
                    <a:pos x="T6" y="T7"/>
                  </a:cxn>
                  <a:cxn ang="0">
                    <a:pos x="T8" y="T9"/>
                  </a:cxn>
                </a:cxnLst>
                <a:rect l="0" t="0" r="r" b="b"/>
                <a:pathLst>
                  <a:path w="339" h="129">
                    <a:moveTo>
                      <a:pt x="338" y="0"/>
                    </a:moveTo>
                    <a:lnTo>
                      <a:pt x="0" y="125"/>
                    </a:lnTo>
                    <a:lnTo>
                      <a:pt x="2" y="129"/>
                    </a:lnTo>
                    <a:lnTo>
                      <a:pt x="339" y="4"/>
                    </a:lnTo>
                    <a:lnTo>
                      <a:pt x="338" y="0"/>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20" name="Freeform 1203"/>
              <p:cNvSpPr>
                <a:spLocks/>
              </p:cNvSpPr>
              <p:nvPr/>
            </p:nvSpPr>
            <p:spPr bwMode="auto">
              <a:xfrm>
                <a:off x="6467" y="2640"/>
                <a:ext cx="193" cy="100"/>
              </a:xfrm>
              <a:custGeom>
                <a:avLst/>
                <a:gdLst>
                  <a:gd name="T0" fmla="*/ 0 w 2227"/>
                  <a:gd name="T1" fmla="*/ 44 h 1155"/>
                  <a:gd name="T2" fmla="*/ 2204 w 2227"/>
                  <a:gd name="T3" fmla="*/ 1155 h 1155"/>
                  <a:gd name="T4" fmla="*/ 2227 w 2227"/>
                  <a:gd name="T5" fmla="*/ 1110 h 1155"/>
                  <a:gd name="T6" fmla="*/ 23 w 2227"/>
                  <a:gd name="T7" fmla="*/ 0 h 1155"/>
                </a:gdLst>
                <a:ahLst/>
                <a:cxnLst>
                  <a:cxn ang="0">
                    <a:pos x="T0" y="T1"/>
                  </a:cxn>
                  <a:cxn ang="0">
                    <a:pos x="T2" y="T3"/>
                  </a:cxn>
                  <a:cxn ang="0">
                    <a:pos x="T4" y="T5"/>
                  </a:cxn>
                  <a:cxn ang="0">
                    <a:pos x="T6" y="T7"/>
                  </a:cxn>
                </a:cxnLst>
                <a:rect l="0" t="0" r="r" b="b"/>
                <a:pathLst>
                  <a:path w="2227" h="1155">
                    <a:moveTo>
                      <a:pt x="0" y="44"/>
                    </a:moveTo>
                    <a:lnTo>
                      <a:pt x="2204" y="1155"/>
                    </a:lnTo>
                    <a:lnTo>
                      <a:pt x="2227" y="1110"/>
                    </a:lnTo>
                    <a:lnTo>
                      <a:pt x="23"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21" name="Rectangle 1204"/>
              <p:cNvSpPr>
                <a:spLocks noChangeArrowheads="1"/>
              </p:cNvSpPr>
              <p:nvPr/>
            </p:nvSpPr>
            <p:spPr bwMode="auto">
              <a:xfrm>
                <a:off x="6486" y="2615"/>
                <a:ext cx="4" cy="1615"/>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22" name="Rectangle 1205"/>
              <p:cNvSpPr>
                <a:spLocks noChangeArrowheads="1"/>
              </p:cNvSpPr>
              <p:nvPr/>
            </p:nvSpPr>
            <p:spPr bwMode="auto">
              <a:xfrm>
                <a:off x="6513" y="2780"/>
                <a:ext cx="5" cy="92"/>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23" name="Freeform 1206"/>
              <p:cNvSpPr>
                <a:spLocks/>
              </p:cNvSpPr>
              <p:nvPr/>
            </p:nvSpPr>
            <p:spPr bwMode="auto">
              <a:xfrm>
                <a:off x="6508" y="2771"/>
                <a:ext cx="334" cy="115"/>
              </a:xfrm>
              <a:custGeom>
                <a:avLst/>
                <a:gdLst>
                  <a:gd name="T0" fmla="*/ 2 w 334"/>
                  <a:gd name="T1" fmla="*/ 115 h 115"/>
                  <a:gd name="T2" fmla="*/ 334 w 334"/>
                  <a:gd name="T3" fmla="*/ 4 h 115"/>
                  <a:gd name="T4" fmla="*/ 333 w 334"/>
                  <a:gd name="T5" fmla="*/ 0 h 115"/>
                  <a:gd name="T6" fmla="*/ 0 w 334"/>
                  <a:gd name="T7" fmla="*/ 111 h 115"/>
                  <a:gd name="T8" fmla="*/ 2 w 334"/>
                  <a:gd name="T9" fmla="*/ 115 h 115"/>
                </a:gdLst>
                <a:ahLst/>
                <a:cxnLst>
                  <a:cxn ang="0">
                    <a:pos x="T0" y="T1"/>
                  </a:cxn>
                  <a:cxn ang="0">
                    <a:pos x="T2" y="T3"/>
                  </a:cxn>
                  <a:cxn ang="0">
                    <a:pos x="T4" y="T5"/>
                  </a:cxn>
                  <a:cxn ang="0">
                    <a:pos x="T6" y="T7"/>
                  </a:cxn>
                  <a:cxn ang="0">
                    <a:pos x="T8" y="T9"/>
                  </a:cxn>
                </a:cxnLst>
                <a:rect l="0" t="0" r="r" b="b"/>
                <a:pathLst>
                  <a:path w="334" h="115">
                    <a:moveTo>
                      <a:pt x="2" y="115"/>
                    </a:moveTo>
                    <a:lnTo>
                      <a:pt x="334" y="4"/>
                    </a:lnTo>
                    <a:lnTo>
                      <a:pt x="333" y="0"/>
                    </a:lnTo>
                    <a:lnTo>
                      <a:pt x="0" y="111"/>
                    </a:lnTo>
                    <a:lnTo>
                      <a:pt x="2" y="115"/>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24" name="Rectangle 1207"/>
              <p:cNvSpPr>
                <a:spLocks noChangeArrowheads="1"/>
              </p:cNvSpPr>
              <p:nvPr/>
            </p:nvSpPr>
            <p:spPr bwMode="auto">
              <a:xfrm>
                <a:off x="6599" y="2746"/>
                <a:ext cx="5" cy="107"/>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25" name="Rectangle 1208"/>
              <p:cNvSpPr>
                <a:spLocks noChangeArrowheads="1"/>
              </p:cNvSpPr>
              <p:nvPr/>
            </p:nvSpPr>
            <p:spPr bwMode="auto">
              <a:xfrm>
                <a:off x="6683" y="2728"/>
                <a:ext cx="4" cy="98"/>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26" name="Rectangle 1209"/>
              <p:cNvSpPr>
                <a:spLocks noChangeArrowheads="1"/>
              </p:cNvSpPr>
              <p:nvPr/>
            </p:nvSpPr>
            <p:spPr bwMode="auto">
              <a:xfrm>
                <a:off x="6765" y="2683"/>
                <a:ext cx="4" cy="115"/>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27" name="Freeform 1210"/>
              <p:cNvSpPr>
                <a:spLocks/>
              </p:cNvSpPr>
              <p:nvPr/>
            </p:nvSpPr>
            <p:spPr bwMode="auto">
              <a:xfrm>
                <a:off x="6653" y="2791"/>
                <a:ext cx="181" cy="65"/>
              </a:xfrm>
              <a:custGeom>
                <a:avLst/>
                <a:gdLst>
                  <a:gd name="T0" fmla="*/ 179 w 181"/>
                  <a:gd name="T1" fmla="*/ 0 h 65"/>
                  <a:gd name="T2" fmla="*/ 0 w 181"/>
                  <a:gd name="T3" fmla="*/ 60 h 65"/>
                  <a:gd name="T4" fmla="*/ 1 w 181"/>
                  <a:gd name="T5" fmla="*/ 65 h 65"/>
                  <a:gd name="T6" fmla="*/ 181 w 181"/>
                  <a:gd name="T7" fmla="*/ 4 h 65"/>
                  <a:gd name="T8" fmla="*/ 179 w 181"/>
                  <a:gd name="T9" fmla="*/ 0 h 65"/>
                </a:gdLst>
                <a:ahLst/>
                <a:cxnLst>
                  <a:cxn ang="0">
                    <a:pos x="T0" y="T1"/>
                  </a:cxn>
                  <a:cxn ang="0">
                    <a:pos x="T2" y="T3"/>
                  </a:cxn>
                  <a:cxn ang="0">
                    <a:pos x="T4" y="T5"/>
                  </a:cxn>
                  <a:cxn ang="0">
                    <a:pos x="T6" y="T7"/>
                  </a:cxn>
                  <a:cxn ang="0">
                    <a:pos x="T8" y="T9"/>
                  </a:cxn>
                </a:cxnLst>
                <a:rect l="0" t="0" r="r" b="b"/>
                <a:pathLst>
                  <a:path w="181" h="65">
                    <a:moveTo>
                      <a:pt x="179" y="0"/>
                    </a:moveTo>
                    <a:lnTo>
                      <a:pt x="0" y="60"/>
                    </a:lnTo>
                    <a:lnTo>
                      <a:pt x="1" y="65"/>
                    </a:lnTo>
                    <a:lnTo>
                      <a:pt x="181" y="4"/>
                    </a:lnTo>
                    <a:lnTo>
                      <a:pt x="179" y="0"/>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28" name="Freeform 1211"/>
              <p:cNvSpPr>
                <a:spLocks/>
              </p:cNvSpPr>
              <p:nvPr/>
            </p:nvSpPr>
            <p:spPr bwMode="auto">
              <a:xfrm>
                <a:off x="6525" y="2949"/>
                <a:ext cx="322" cy="102"/>
              </a:xfrm>
              <a:custGeom>
                <a:avLst/>
                <a:gdLst>
                  <a:gd name="T0" fmla="*/ 3722 w 3736"/>
                  <a:gd name="T1" fmla="*/ 0 h 1181"/>
                  <a:gd name="T2" fmla="*/ 0 w 3736"/>
                  <a:gd name="T3" fmla="*/ 1133 h 1181"/>
                  <a:gd name="T4" fmla="*/ 15 w 3736"/>
                  <a:gd name="T5" fmla="*/ 1181 h 1181"/>
                  <a:gd name="T6" fmla="*/ 3736 w 3736"/>
                  <a:gd name="T7" fmla="*/ 47 h 1181"/>
                </a:gdLst>
                <a:ahLst/>
                <a:cxnLst>
                  <a:cxn ang="0">
                    <a:pos x="T0" y="T1"/>
                  </a:cxn>
                  <a:cxn ang="0">
                    <a:pos x="T2" y="T3"/>
                  </a:cxn>
                  <a:cxn ang="0">
                    <a:pos x="T4" y="T5"/>
                  </a:cxn>
                  <a:cxn ang="0">
                    <a:pos x="T6" y="T7"/>
                  </a:cxn>
                </a:cxnLst>
                <a:rect l="0" t="0" r="r" b="b"/>
                <a:pathLst>
                  <a:path w="3736" h="1181">
                    <a:moveTo>
                      <a:pt x="3722" y="0"/>
                    </a:moveTo>
                    <a:lnTo>
                      <a:pt x="0" y="1133"/>
                    </a:lnTo>
                    <a:lnTo>
                      <a:pt x="15" y="1181"/>
                    </a:lnTo>
                    <a:lnTo>
                      <a:pt x="3736" y="47"/>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29" name="Rectangle 1212"/>
              <p:cNvSpPr>
                <a:spLocks noChangeArrowheads="1"/>
              </p:cNvSpPr>
              <p:nvPr/>
            </p:nvSpPr>
            <p:spPr bwMode="auto">
              <a:xfrm>
                <a:off x="6534" y="2859"/>
                <a:ext cx="4" cy="1371"/>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30" name="Freeform 1213"/>
              <p:cNvSpPr>
                <a:spLocks/>
              </p:cNvSpPr>
              <p:nvPr/>
            </p:nvSpPr>
            <p:spPr bwMode="auto">
              <a:xfrm>
                <a:off x="6525" y="2888"/>
                <a:ext cx="322" cy="102"/>
              </a:xfrm>
              <a:custGeom>
                <a:avLst/>
                <a:gdLst>
                  <a:gd name="T0" fmla="*/ 1 w 322"/>
                  <a:gd name="T1" fmla="*/ 102 h 102"/>
                  <a:gd name="T2" fmla="*/ 322 w 322"/>
                  <a:gd name="T3" fmla="*/ 4 h 102"/>
                  <a:gd name="T4" fmla="*/ 321 w 322"/>
                  <a:gd name="T5" fmla="*/ 0 h 102"/>
                  <a:gd name="T6" fmla="*/ 0 w 322"/>
                  <a:gd name="T7" fmla="*/ 97 h 102"/>
                  <a:gd name="T8" fmla="*/ 1 w 322"/>
                  <a:gd name="T9" fmla="*/ 102 h 102"/>
                </a:gdLst>
                <a:ahLst/>
                <a:cxnLst>
                  <a:cxn ang="0">
                    <a:pos x="T0" y="T1"/>
                  </a:cxn>
                  <a:cxn ang="0">
                    <a:pos x="T2" y="T3"/>
                  </a:cxn>
                  <a:cxn ang="0">
                    <a:pos x="T4" y="T5"/>
                  </a:cxn>
                  <a:cxn ang="0">
                    <a:pos x="T6" y="T7"/>
                  </a:cxn>
                  <a:cxn ang="0">
                    <a:pos x="T8" y="T9"/>
                  </a:cxn>
                </a:cxnLst>
                <a:rect l="0" t="0" r="r" b="b"/>
                <a:pathLst>
                  <a:path w="322" h="102">
                    <a:moveTo>
                      <a:pt x="1" y="102"/>
                    </a:moveTo>
                    <a:lnTo>
                      <a:pt x="322" y="4"/>
                    </a:lnTo>
                    <a:lnTo>
                      <a:pt x="321" y="0"/>
                    </a:lnTo>
                    <a:lnTo>
                      <a:pt x="0" y="97"/>
                    </a:lnTo>
                    <a:lnTo>
                      <a:pt x="1" y="102"/>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31" name="Freeform 1214"/>
              <p:cNvSpPr>
                <a:spLocks/>
              </p:cNvSpPr>
              <p:nvPr/>
            </p:nvSpPr>
            <p:spPr bwMode="auto">
              <a:xfrm>
                <a:off x="6409" y="2956"/>
                <a:ext cx="80" cy="34"/>
              </a:xfrm>
              <a:custGeom>
                <a:avLst/>
                <a:gdLst>
                  <a:gd name="T0" fmla="*/ 78 w 80"/>
                  <a:gd name="T1" fmla="*/ 0 h 34"/>
                  <a:gd name="T2" fmla="*/ 0 w 80"/>
                  <a:gd name="T3" fmla="*/ 30 h 34"/>
                  <a:gd name="T4" fmla="*/ 2 w 80"/>
                  <a:gd name="T5" fmla="*/ 34 h 34"/>
                  <a:gd name="T6" fmla="*/ 80 w 80"/>
                  <a:gd name="T7" fmla="*/ 4 h 34"/>
                  <a:gd name="T8" fmla="*/ 78 w 80"/>
                  <a:gd name="T9" fmla="*/ 0 h 34"/>
                </a:gdLst>
                <a:ahLst/>
                <a:cxnLst>
                  <a:cxn ang="0">
                    <a:pos x="T0" y="T1"/>
                  </a:cxn>
                  <a:cxn ang="0">
                    <a:pos x="T2" y="T3"/>
                  </a:cxn>
                  <a:cxn ang="0">
                    <a:pos x="T4" y="T5"/>
                  </a:cxn>
                  <a:cxn ang="0">
                    <a:pos x="T6" y="T7"/>
                  </a:cxn>
                  <a:cxn ang="0">
                    <a:pos x="T8" y="T9"/>
                  </a:cxn>
                </a:cxnLst>
                <a:rect l="0" t="0" r="r" b="b"/>
                <a:pathLst>
                  <a:path w="80" h="34">
                    <a:moveTo>
                      <a:pt x="78" y="0"/>
                    </a:moveTo>
                    <a:lnTo>
                      <a:pt x="0" y="30"/>
                    </a:lnTo>
                    <a:lnTo>
                      <a:pt x="2" y="34"/>
                    </a:lnTo>
                    <a:lnTo>
                      <a:pt x="80" y="4"/>
                    </a:lnTo>
                    <a:lnTo>
                      <a:pt x="78" y="0"/>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32" name="Freeform 1215"/>
              <p:cNvSpPr>
                <a:spLocks/>
              </p:cNvSpPr>
              <p:nvPr/>
            </p:nvSpPr>
            <p:spPr bwMode="auto">
              <a:xfrm>
                <a:off x="6409" y="2958"/>
                <a:ext cx="54" cy="24"/>
              </a:xfrm>
              <a:custGeom>
                <a:avLst/>
                <a:gdLst>
                  <a:gd name="T0" fmla="*/ 53 w 54"/>
                  <a:gd name="T1" fmla="*/ 0 h 24"/>
                  <a:gd name="T2" fmla="*/ 0 w 54"/>
                  <a:gd name="T3" fmla="*/ 20 h 24"/>
                  <a:gd name="T4" fmla="*/ 2 w 54"/>
                  <a:gd name="T5" fmla="*/ 24 h 24"/>
                  <a:gd name="T6" fmla="*/ 54 w 54"/>
                  <a:gd name="T7" fmla="*/ 4 h 24"/>
                  <a:gd name="T8" fmla="*/ 53 w 54"/>
                  <a:gd name="T9" fmla="*/ 0 h 24"/>
                </a:gdLst>
                <a:ahLst/>
                <a:cxnLst>
                  <a:cxn ang="0">
                    <a:pos x="T0" y="T1"/>
                  </a:cxn>
                  <a:cxn ang="0">
                    <a:pos x="T2" y="T3"/>
                  </a:cxn>
                  <a:cxn ang="0">
                    <a:pos x="T4" y="T5"/>
                  </a:cxn>
                  <a:cxn ang="0">
                    <a:pos x="T6" y="T7"/>
                  </a:cxn>
                  <a:cxn ang="0">
                    <a:pos x="T8" y="T9"/>
                  </a:cxn>
                </a:cxnLst>
                <a:rect l="0" t="0" r="r" b="b"/>
                <a:pathLst>
                  <a:path w="54" h="24">
                    <a:moveTo>
                      <a:pt x="53" y="0"/>
                    </a:moveTo>
                    <a:lnTo>
                      <a:pt x="0" y="20"/>
                    </a:lnTo>
                    <a:lnTo>
                      <a:pt x="2" y="24"/>
                    </a:lnTo>
                    <a:lnTo>
                      <a:pt x="54" y="4"/>
                    </a:lnTo>
                    <a:lnTo>
                      <a:pt x="53" y="0"/>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33" name="Freeform 1216"/>
              <p:cNvSpPr>
                <a:spLocks/>
              </p:cNvSpPr>
              <p:nvPr/>
            </p:nvSpPr>
            <p:spPr bwMode="auto">
              <a:xfrm>
                <a:off x="6425" y="2940"/>
                <a:ext cx="67" cy="29"/>
              </a:xfrm>
              <a:custGeom>
                <a:avLst/>
                <a:gdLst>
                  <a:gd name="T0" fmla="*/ 760 w 778"/>
                  <a:gd name="T1" fmla="*/ 0 h 336"/>
                  <a:gd name="T2" fmla="*/ 0 w 778"/>
                  <a:gd name="T3" fmla="*/ 289 h 336"/>
                  <a:gd name="T4" fmla="*/ 18 w 778"/>
                  <a:gd name="T5" fmla="*/ 336 h 336"/>
                  <a:gd name="T6" fmla="*/ 778 w 778"/>
                  <a:gd name="T7" fmla="*/ 47 h 336"/>
                </a:gdLst>
                <a:ahLst/>
                <a:cxnLst>
                  <a:cxn ang="0">
                    <a:pos x="T0" y="T1"/>
                  </a:cxn>
                  <a:cxn ang="0">
                    <a:pos x="T2" y="T3"/>
                  </a:cxn>
                  <a:cxn ang="0">
                    <a:pos x="T4" y="T5"/>
                  </a:cxn>
                  <a:cxn ang="0">
                    <a:pos x="T6" y="T7"/>
                  </a:cxn>
                </a:cxnLst>
                <a:rect l="0" t="0" r="r" b="b"/>
                <a:pathLst>
                  <a:path w="778" h="336">
                    <a:moveTo>
                      <a:pt x="760" y="0"/>
                    </a:moveTo>
                    <a:lnTo>
                      <a:pt x="0" y="289"/>
                    </a:lnTo>
                    <a:lnTo>
                      <a:pt x="18" y="336"/>
                    </a:lnTo>
                    <a:lnTo>
                      <a:pt x="778" y="47"/>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34" name="Freeform 1217"/>
              <p:cNvSpPr>
                <a:spLocks/>
              </p:cNvSpPr>
              <p:nvPr/>
            </p:nvSpPr>
            <p:spPr bwMode="auto">
              <a:xfrm>
                <a:off x="6409" y="2986"/>
                <a:ext cx="80" cy="33"/>
              </a:xfrm>
              <a:custGeom>
                <a:avLst/>
                <a:gdLst>
                  <a:gd name="T0" fmla="*/ 78 w 80"/>
                  <a:gd name="T1" fmla="*/ 0 h 33"/>
                  <a:gd name="T2" fmla="*/ 0 w 80"/>
                  <a:gd name="T3" fmla="*/ 29 h 33"/>
                  <a:gd name="T4" fmla="*/ 2 w 80"/>
                  <a:gd name="T5" fmla="*/ 33 h 33"/>
                  <a:gd name="T6" fmla="*/ 80 w 80"/>
                  <a:gd name="T7" fmla="*/ 4 h 33"/>
                  <a:gd name="T8" fmla="*/ 78 w 80"/>
                  <a:gd name="T9" fmla="*/ 0 h 33"/>
                </a:gdLst>
                <a:ahLst/>
                <a:cxnLst>
                  <a:cxn ang="0">
                    <a:pos x="T0" y="T1"/>
                  </a:cxn>
                  <a:cxn ang="0">
                    <a:pos x="T2" y="T3"/>
                  </a:cxn>
                  <a:cxn ang="0">
                    <a:pos x="T4" y="T5"/>
                  </a:cxn>
                  <a:cxn ang="0">
                    <a:pos x="T6" y="T7"/>
                  </a:cxn>
                  <a:cxn ang="0">
                    <a:pos x="T8" y="T9"/>
                  </a:cxn>
                </a:cxnLst>
                <a:rect l="0" t="0" r="r" b="b"/>
                <a:pathLst>
                  <a:path w="80" h="33">
                    <a:moveTo>
                      <a:pt x="78" y="0"/>
                    </a:moveTo>
                    <a:lnTo>
                      <a:pt x="0" y="29"/>
                    </a:lnTo>
                    <a:lnTo>
                      <a:pt x="2" y="33"/>
                    </a:lnTo>
                    <a:lnTo>
                      <a:pt x="80" y="4"/>
                    </a:lnTo>
                    <a:lnTo>
                      <a:pt x="78" y="0"/>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35" name="Freeform 1218"/>
              <p:cNvSpPr>
                <a:spLocks/>
              </p:cNvSpPr>
              <p:nvPr/>
            </p:nvSpPr>
            <p:spPr bwMode="auto">
              <a:xfrm>
                <a:off x="6425" y="3015"/>
                <a:ext cx="64" cy="27"/>
              </a:xfrm>
              <a:custGeom>
                <a:avLst/>
                <a:gdLst>
                  <a:gd name="T0" fmla="*/ 715 w 733"/>
                  <a:gd name="T1" fmla="*/ 0 h 318"/>
                  <a:gd name="T2" fmla="*/ 0 w 733"/>
                  <a:gd name="T3" fmla="*/ 271 h 318"/>
                  <a:gd name="T4" fmla="*/ 18 w 733"/>
                  <a:gd name="T5" fmla="*/ 318 h 318"/>
                  <a:gd name="T6" fmla="*/ 733 w 733"/>
                  <a:gd name="T7" fmla="*/ 47 h 318"/>
                </a:gdLst>
                <a:ahLst/>
                <a:cxnLst>
                  <a:cxn ang="0">
                    <a:pos x="T0" y="T1"/>
                  </a:cxn>
                  <a:cxn ang="0">
                    <a:pos x="T2" y="T3"/>
                  </a:cxn>
                  <a:cxn ang="0">
                    <a:pos x="T4" y="T5"/>
                  </a:cxn>
                  <a:cxn ang="0">
                    <a:pos x="T6" y="T7"/>
                  </a:cxn>
                </a:cxnLst>
                <a:rect l="0" t="0" r="r" b="b"/>
                <a:pathLst>
                  <a:path w="733" h="318">
                    <a:moveTo>
                      <a:pt x="715" y="0"/>
                    </a:moveTo>
                    <a:lnTo>
                      <a:pt x="0" y="271"/>
                    </a:lnTo>
                    <a:lnTo>
                      <a:pt x="18" y="318"/>
                    </a:lnTo>
                    <a:lnTo>
                      <a:pt x="733" y="47"/>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36" name="Freeform 1219"/>
              <p:cNvSpPr>
                <a:spLocks/>
              </p:cNvSpPr>
              <p:nvPr/>
            </p:nvSpPr>
            <p:spPr bwMode="auto">
              <a:xfrm>
                <a:off x="6425" y="3044"/>
                <a:ext cx="64" cy="28"/>
              </a:xfrm>
              <a:custGeom>
                <a:avLst/>
                <a:gdLst>
                  <a:gd name="T0" fmla="*/ 715 w 733"/>
                  <a:gd name="T1" fmla="*/ 0 h 318"/>
                  <a:gd name="T2" fmla="*/ 0 w 733"/>
                  <a:gd name="T3" fmla="*/ 272 h 318"/>
                  <a:gd name="T4" fmla="*/ 18 w 733"/>
                  <a:gd name="T5" fmla="*/ 318 h 318"/>
                  <a:gd name="T6" fmla="*/ 733 w 733"/>
                  <a:gd name="T7" fmla="*/ 47 h 318"/>
                </a:gdLst>
                <a:ahLst/>
                <a:cxnLst>
                  <a:cxn ang="0">
                    <a:pos x="T0" y="T1"/>
                  </a:cxn>
                  <a:cxn ang="0">
                    <a:pos x="T2" y="T3"/>
                  </a:cxn>
                  <a:cxn ang="0">
                    <a:pos x="T4" y="T5"/>
                  </a:cxn>
                  <a:cxn ang="0">
                    <a:pos x="T6" y="T7"/>
                  </a:cxn>
                </a:cxnLst>
                <a:rect l="0" t="0" r="r" b="b"/>
                <a:pathLst>
                  <a:path w="733" h="318">
                    <a:moveTo>
                      <a:pt x="715" y="0"/>
                    </a:moveTo>
                    <a:lnTo>
                      <a:pt x="0" y="272"/>
                    </a:lnTo>
                    <a:lnTo>
                      <a:pt x="18" y="318"/>
                    </a:lnTo>
                    <a:lnTo>
                      <a:pt x="733" y="47"/>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37" name="Freeform 1220"/>
              <p:cNvSpPr>
                <a:spLocks/>
              </p:cNvSpPr>
              <p:nvPr/>
            </p:nvSpPr>
            <p:spPr bwMode="auto">
              <a:xfrm>
                <a:off x="6409" y="3092"/>
                <a:ext cx="80" cy="33"/>
              </a:xfrm>
              <a:custGeom>
                <a:avLst/>
                <a:gdLst>
                  <a:gd name="T0" fmla="*/ 78 w 80"/>
                  <a:gd name="T1" fmla="*/ 0 h 33"/>
                  <a:gd name="T2" fmla="*/ 0 w 80"/>
                  <a:gd name="T3" fmla="*/ 29 h 33"/>
                  <a:gd name="T4" fmla="*/ 2 w 80"/>
                  <a:gd name="T5" fmla="*/ 33 h 33"/>
                  <a:gd name="T6" fmla="*/ 80 w 80"/>
                  <a:gd name="T7" fmla="*/ 4 h 33"/>
                  <a:gd name="T8" fmla="*/ 78 w 80"/>
                  <a:gd name="T9" fmla="*/ 0 h 33"/>
                </a:gdLst>
                <a:ahLst/>
                <a:cxnLst>
                  <a:cxn ang="0">
                    <a:pos x="T0" y="T1"/>
                  </a:cxn>
                  <a:cxn ang="0">
                    <a:pos x="T2" y="T3"/>
                  </a:cxn>
                  <a:cxn ang="0">
                    <a:pos x="T4" y="T5"/>
                  </a:cxn>
                  <a:cxn ang="0">
                    <a:pos x="T6" y="T7"/>
                  </a:cxn>
                  <a:cxn ang="0">
                    <a:pos x="T8" y="T9"/>
                  </a:cxn>
                </a:cxnLst>
                <a:rect l="0" t="0" r="r" b="b"/>
                <a:pathLst>
                  <a:path w="80" h="33">
                    <a:moveTo>
                      <a:pt x="78" y="0"/>
                    </a:moveTo>
                    <a:lnTo>
                      <a:pt x="0" y="29"/>
                    </a:lnTo>
                    <a:lnTo>
                      <a:pt x="2" y="33"/>
                    </a:lnTo>
                    <a:lnTo>
                      <a:pt x="80" y="4"/>
                    </a:lnTo>
                    <a:lnTo>
                      <a:pt x="78" y="0"/>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38" name="Freeform 1221"/>
              <p:cNvSpPr>
                <a:spLocks/>
              </p:cNvSpPr>
              <p:nvPr/>
            </p:nvSpPr>
            <p:spPr bwMode="auto">
              <a:xfrm>
                <a:off x="6425" y="3162"/>
                <a:ext cx="64" cy="28"/>
              </a:xfrm>
              <a:custGeom>
                <a:avLst/>
                <a:gdLst>
                  <a:gd name="T0" fmla="*/ 715 w 733"/>
                  <a:gd name="T1" fmla="*/ 0 h 318"/>
                  <a:gd name="T2" fmla="*/ 0 w 733"/>
                  <a:gd name="T3" fmla="*/ 272 h 318"/>
                  <a:gd name="T4" fmla="*/ 18 w 733"/>
                  <a:gd name="T5" fmla="*/ 318 h 318"/>
                  <a:gd name="T6" fmla="*/ 733 w 733"/>
                  <a:gd name="T7" fmla="*/ 47 h 318"/>
                </a:gdLst>
                <a:ahLst/>
                <a:cxnLst>
                  <a:cxn ang="0">
                    <a:pos x="T0" y="T1"/>
                  </a:cxn>
                  <a:cxn ang="0">
                    <a:pos x="T2" y="T3"/>
                  </a:cxn>
                  <a:cxn ang="0">
                    <a:pos x="T4" y="T5"/>
                  </a:cxn>
                  <a:cxn ang="0">
                    <a:pos x="T6" y="T7"/>
                  </a:cxn>
                </a:cxnLst>
                <a:rect l="0" t="0" r="r" b="b"/>
                <a:pathLst>
                  <a:path w="733" h="318">
                    <a:moveTo>
                      <a:pt x="715" y="0"/>
                    </a:moveTo>
                    <a:lnTo>
                      <a:pt x="0" y="272"/>
                    </a:lnTo>
                    <a:lnTo>
                      <a:pt x="18" y="318"/>
                    </a:lnTo>
                    <a:lnTo>
                      <a:pt x="733" y="47"/>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39" name="Freeform 1222"/>
              <p:cNvSpPr>
                <a:spLocks/>
              </p:cNvSpPr>
              <p:nvPr/>
            </p:nvSpPr>
            <p:spPr bwMode="auto">
              <a:xfrm>
                <a:off x="6409" y="3256"/>
                <a:ext cx="80" cy="34"/>
              </a:xfrm>
              <a:custGeom>
                <a:avLst/>
                <a:gdLst>
                  <a:gd name="T0" fmla="*/ 78 w 80"/>
                  <a:gd name="T1" fmla="*/ 0 h 34"/>
                  <a:gd name="T2" fmla="*/ 0 w 80"/>
                  <a:gd name="T3" fmla="*/ 29 h 34"/>
                  <a:gd name="T4" fmla="*/ 2 w 80"/>
                  <a:gd name="T5" fmla="*/ 34 h 34"/>
                  <a:gd name="T6" fmla="*/ 80 w 80"/>
                  <a:gd name="T7" fmla="*/ 4 h 34"/>
                  <a:gd name="T8" fmla="*/ 78 w 80"/>
                  <a:gd name="T9" fmla="*/ 0 h 34"/>
                </a:gdLst>
                <a:ahLst/>
                <a:cxnLst>
                  <a:cxn ang="0">
                    <a:pos x="T0" y="T1"/>
                  </a:cxn>
                  <a:cxn ang="0">
                    <a:pos x="T2" y="T3"/>
                  </a:cxn>
                  <a:cxn ang="0">
                    <a:pos x="T4" y="T5"/>
                  </a:cxn>
                  <a:cxn ang="0">
                    <a:pos x="T6" y="T7"/>
                  </a:cxn>
                  <a:cxn ang="0">
                    <a:pos x="T8" y="T9"/>
                  </a:cxn>
                </a:cxnLst>
                <a:rect l="0" t="0" r="r" b="b"/>
                <a:pathLst>
                  <a:path w="80" h="34">
                    <a:moveTo>
                      <a:pt x="78" y="0"/>
                    </a:moveTo>
                    <a:lnTo>
                      <a:pt x="0" y="29"/>
                    </a:lnTo>
                    <a:lnTo>
                      <a:pt x="2" y="34"/>
                    </a:lnTo>
                    <a:lnTo>
                      <a:pt x="80" y="4"/>
                    </a:lnTo>
                    <a:lnTo>
                      <a:pt x="78" y="0"/>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40" name="Freeform 1223"/>
              <p:cNvSpPr>
                <a:spLocks/>
              </p:cNvSpPr>
              <p:nvPr/>
            </p:nvSpPr>
            <p:spPr bwMode="auto">
              <a:xfrm>
                <a:off x="6409" y="3405"/>
                <a:ext cx="48" cy="22"/>
              </a:xfrm>
              <a:custGeom>
                <a:avLst/>
                <a:gdLst>
                  <a:gd name="T0" fmla="*/ 47 w 48"/>
                  <a:gd name="T1" fmla="*/ 0 h 22"/>
                  <a:gd name="T2" fmla="*/ 0 w 48"/>
                  <a:gd name="T3" fmla="*/ 18 h 22"/>
                  <a:gd name="T4" fmla="*/ 2 w 48"/>
                  <a:gd name="T5" fmla="*/ 22 h 22"/>
                  <a:gd name="T6" fmla="*/ 48 w 48"/>
                  <a:gd name="T7" fmla="*/ 4 h 22"/>
                  <a:gd name="T8" fmla="*/ 47 w 48"/>
                  <a:gd name="T9" fmla="*/ 0 h 22"/>
                </a:gdLst>
                <a:ahLst/>
                <a:cxnLst>
                  <a:cxn ang="0">
                    <a:pos x="T0" y="T1"/>
                  </a:cxn>
                  <a:cxn ang="0">
                    <a:pos x="T2" y="T3"/>
                  </a:cxn>
                  <a:cxn ang="0">
                    <a:pos x="T4" y="T5"/>
                  </a:cxn>
                  <a:cxn ang="0">
                    <a:pos x="T6" y="T7"/>
                  </a:cxn>
                  <a:cxn ang="0">
                    <a:pos x="T8" y="T9"/>
                  </a:cxn>
                </a:cxnLst>
                <a:rect l="0" t="0" r="r" b="b"/>
                <a:pathLst>
                  <a:path w="48" h="22">
                    <a:moveTo>
                      <a:pt x="47" y="0"/>
                    </a:moveTo>
                    <a:lnTo>
                      <a:pt x="0" y="18"/>
                    </a:lnTo>
                    <a:lnTo>
                      <a:pt x="2" y="22"/>
                    </a:lnTo>
                    <a:lnTo>
                      <a:pt x="48" y="4"/>
                    </a:lnTo>
                    <a:lnTo>
                      <a:pt x="47" y="0"/>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41" name="Rectangle 1224"/>
              <p:cNvSpPr>
                <a:spLocks noChangeArrowheads="1"/>
              </p:cNvSpPr>
              <p:nvPr/>
            </p:nvSpPr>
            <p:spPr bwMode="auto">
              <a:xfrm>
                <a:off x="6424" y="2960"/>
                <a:ext cx="4" cy="1270"/>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42" name="Freeform 1225"/>
              <p:cNvSpPr>
                <a:spLocks/>
              </p:cNvSpPr>
              <p:nvPr/>
            </p:nvSpPr>
            <p:spPr bwMode="auto">
              <a:xfrm>
                <a:off x="6606" y="2688"/>
                <a:ext cx="238" cy="87"/>
              </a:xfrm>
              <a:custGeom>
                <a:avLst/>
                <a:gdLst>
                  <a:gd name="T0" fmla="*/ 237 w 238"/>
                  <a:gd name="T1" fmla="*/ 0 h 87"/>
                  <a:gd name="T2" fmla="*/ 0 w 238"/>
                  <a:gd name="T3" fmla="*/ 83 h 87"/>
                  <a:gd name="T4" fmla="*/ 2 w 238"/>
                  <a:gd name="T5" fmla="*/ 87 h 87"/>
                  <a:gd name="T6" fmla="*/ 238 w 238"/>
                  <a:gd name="T7" fmla="*/ 4 h 87"/>
                  <a:gd name="T8" fmla="*/ 237 w 238"/>
                  <a:gd name="T9" fmla="*/ 0 h 87"/>
                </a:gdLst>
                <a:ahLst/>
                <a:cxnLst>
                  <a:cxn ang="0">
                    <a:pos x="T0" y="T1"/>
                  </a:cxn>
                  <a:cxn ang="0">
                    <a:pos x="T2" y="T3"/>
                  </a:cxn>
                  <a:cxn ang="0">
                    <a:pos x="T4" y="T5"/>
                  </a:cxn>
                  <a:cxn ang="0">
                    <a:pos x="T6" y="T7"/>
                  </a:cxn>
                  <a:cxn ang="0">
                    <a:pos x="T8" y="T9"/>
                  </a:cxn>
                </a:cxnLst>
                <a:rect l="0" t="0" r="r" b="b"/>
                <a:pathLst>
                  <a:path w="238" h="87">
                    <a:moveTo>
                      <a:pt x="237" y="0"/>
                    </a:moveTo>
                    <a:lnTo>
                      <a:pt x="0" y="83"/>
                    </a:lnTo>
                    <a:lnTo>
                      <a:pt x="2" y="87"/>
                    </a:lnTo>
                    <a:lnTo>
                      <a:pt x="238" y="4"/>
                    </a:lnTo>
                    <a:lnTo>
                      <a:pt x="237" y="0"/>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43" name="Rectangle 1226"/>
              <p:cNvSpPr>
                <a:spLocks noChangeArrowheads="1"/>
              </p:cNvSpPr>
              <p:nvPr/>
            </p:nvSpPr>
            <p:spPr bwMode="auto">
              <a:xfrm>
                <a:off x="6526" y="2790"/>
                <a:ext cx="4" cy="73"/>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44" name="Freeform 1227"/>
              <p:cNvSpPr>
                <a:spLocks/>
              </p:cNvSpPr>
              <p:nvPr/>
            </p:nvSpPr>
            <p:spPr bwMode="auto">
              <a:xfrm>
                <a:off x="6515" y="2775"/>
                <a:ext cx="77" cy="31"/>
              </a:xfrm>
              <a:custGeom>
                <a:avLst/>
                <a:gdLst>
                  <a:gd name="T0" fmla="*/ 17 w 899"/>
                  <a:gd name="T1" fmla="*/ 353 h 353"/>
                  <a:gd name="T2" fmla="*/ 899 w 899"/>
                  <a:gd name="T3" fmla="*/ 47 h 353"/>
                  <a:gd name="T4" fmla="*/ 883 w 899"/>
                  <a:gd name="T5" fmla="*/ 0 h 353"/>
                  <a:gd name="T6" fmla="*/ 0 w 899"/>
                  <a:gd name="T7" fmla="*/ 306 h 353"/>
                </a:gdLst>
                <a:ahLst/>
                <a:cxnLst>
                  <a:cxn ang="0">
                    <a:pos x="T0" y="T1"/>
                  </a:cxn>
                  <a:cxn ang="0">
                    <a:pos x="T2" y="T3"/>
                  </a:cxn>
                  <a:cxn ang="0">
                    <a:pos x="T4" y="T5"/>
                  </a:cxn>
                  <a:cxn ang="0">
                    <a:pos x="T6" y="T7"/>
                  </a:cxn>
                </a:cxnLst>
                <a:rect l="0" t="0" r="r" b="b"/>
                <a:pathLst>
                  <a:path w="899" h="353">
                    <a:moveTo>
                      <a:pt x="17" y="353"/>
                    </a:moveTo>
                    <a:lnTo>
                      <a:pt x="899" y="47"/>
                    </a:lnTo>
                    <a:lnTo>
                      <a:pt x="883" y="0"/>
                    </a:lnTo>
                    <a:lnTo>
                      <a:pt x="0" y="306"/>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45" name="Freeform 1228"/>
              <p:cNvSpPr>
                <a:spLocks/>
              </p:cNvSpPr>
              <p:nvPr/>
            </p:nvSpPr>
            <p:spPr bwMode="auto">
              <a:xfrm>
                <a:off x="6512" y="2836"/>
                <a:ext cx="85" cy="31"/>
              </a:xfrm>
              <a:custGeom>
                <a:avLst/>
                <a:gdLst>
                  <a:gd name="T0" fmla="*/ 16 w 988"/>
                  <a:gd name="T1" fmla="*/ 365 h 365"/>
                  <a:gd name="T2" fmla="*/ 988 w 988"/>
                  <a:gd name="T3" fmla="*/ 47 h 365"/>
                  <a:gd name="T4" fmla="*/ 972 w 988"/>
                  <a:gd name="T5" fmla="*/ 0 h 365"/>
                  <a:gd name="T6" fmla="*/ 0 w 988"/>
                  <a:gd name="T7" fmla="*/ 318 h 365"/>
                </a:gdLst>
                <a:ahLst/>
                <a:cxnLst>
                  <a:cxn ang="0">
                    <a:pos x="T0" y="T1"/>
                  </a:cxn>
                  <a:cxn ang="0">
                    <a:pos x="T2" y="T3"/>
                  </a:cxn>
                  <a:cxn ang="0">
                    <a:pos x="T4" y="T5"/>
                  </a:cxn>
                  <a:cxn ang="0">
                    <a:pos x="T6" y="T7"/>
                  </a:cxn>
                </a:cxnLst>
                <a:rect l="0" t="0" r="r" b="b"/>
                <a:pathLst>
                  <a:path w="988" h="365">
                    <a:moveTo>
                      <a:pt x="16" y="365"/>
                    </a:moveTo>
                    <a:lnTo>
                      <a:pt x="988" y="47"/>
                    </a:lnTo>
                    <a:lnTo>
                      <a:pt x="972" y="0"/>
                    </a:lnTo>
                    <a:lnTo>
                      <a:pt x="0" y="318"/>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46" name="Rectangle 1229"/>
              <p:cNvSpPr>
                <a:spLocks noChangeArrowheads="1"/>
              </p:cNvSpPr>
              <p:nvPr/>
            </p:nvSpPr>
            <p:spPr bwMode="auto">
              <a:xfrm>
                <a:off x="6614" y="2756"/>
                <a:ext cx="5" cy="73"/>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47" name="Freeform 1230"/>
              <p:cNvSpPr>
                <a:spLocks/>
              </p:cNvSpPr>
              <p:nvPr/>
            </p:nvSpPr>
            <p:spPr bwMode="auto">
              <a:xfrm>
                <a:off x="6601" y="2809"/>
                <a:ext cx="73" cy="28"/>
              </a:xfrm>
              <a:custGeom>
                <a:avLst/>
                <a:gdLst>
                  <a:gd name="T0" fmla="*/ 1 w 73"/>
                  <a:gd name="T1" fmla="*/ 28 h 28"/>
                  <a:gd name="T2" fmla="*/ 73 w 73"/>
                  <a:gd name="T3" fmla="*/ 4 h 28"/>
                  <a:gd name="T4" fmla="*/ 71 w 73"/>
                  <a:gd name="T5" fmla="*/ 0 h 28"/>
                  <a:gd name="T6" fmla="*/ 0 w 73"/>
                  <a:gd name="T7" fmla="*/ 24 h 28"/>
                  <a:gd name="T8" fmla="*/ 1 w 73"/>
                  <a:gd name="T9" fmla="*/ 28 h 28"/>
                </a:gdLst>
                <a:ahLst/>
                <a:cxnLst>
                  <a:cxn ang="0">
                    <a:pos x="T0" y="T1"/>
                  </a:cxn>
                  <a:cxn ang="0">
                    <a:pos x="T2" y="T3"/>
                  </a:cxn>
                  <a:cxn ang="0">
                    <a:pos x="T4" y="T5"/>
                  </a:cxn>
                  <a:cxn ang="0">
                    <a:pos x="T6" y="T7"/>
                  </a:cxn>
                  <a:cxn ang="0">
                    <a:pos x="T8" y="T9"/>
                  </a:cxn>
                </a:cxnLst>
                <a:rect l="0" t="0" r="r" b="b"/>
                <a:pathLst>
                  <a:path w="73" h="28">
                    <a:moveTo>
                      <a:pt x="1" y="28"/>
                    </a:moveTo>
                    <a:lnTo>
                      <a:pt x="73" y="4"/>
                    </a:lnTo>
                    <a:lnTo>
                      <a:pt x="71" y="0"/>
                    </a:lnTo>
                    <a:lnTo>
                      <a:pt x="0" y="24"/>
                    </a:lnTo>
                    <a:lnTo>
                      <a:pt x="1" y="28"/>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48" name="Rectangle 1231"/>
              <p:cNvSpPr>
                <a:spLocks noChangeArrowheads="1"/>
              </p:cNvSpPr>
              <p:nvPr/>
            </p:nvSpPr>
            <p:spPr bwMode="auto">
              <a:xfrm>
                <a:off x="6697" y="2723"/>
                <a:ext cx="4" cy="77"/>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49" name="Freeform 1232"/>
              <p:cNvSpPr>
                <a:spLocks/>
              </p:cNvSpPr>
              <p:nvPr/>
            </p:nvSpPr>
            <p:spPr bwMode="auto">
              <a:xfrm>
                <a:off x="6685" y="2783"/>
                <a:ext cx="73" cy="27"/>
              </a:xfrm>
              <a:custGeom>
                <a:avLst/>
                <a:gdLst>
                  <a:gd name="T0" fmla="*/ 2 w 73"/>
                  <a:gd name="T1" fmla="*/ 27 h 27"/>
                  <a:gd name="T2" fmla="*/ 73 w 73"/>
                  <a:gd name="T3" fmla="*/ 4 h 27"/>
                  <a:gd name="T4" fmla="*/ 72 w 73"/>
                  <a:gd name="T5" fmla="*/ 0 h 27"/>
                  <a:gd name="T6" fmla="*/ 0 w 73"/>
                  <a:gd name="T7" fmla="*/ 23 h 27"/>
                  <a:gd name="T8" fmla="*/ 2 w 73"/>
                  <a:gd name="T9" fmla="*/ 27 h 27"/>
                </a:gdLst>
                <a:ahLst/>
                <a:cxnLst>
                  <a:cxn ang="0">
                    <a:pos x="T0" y="T1"/>
                  </a:cxn>
                  <a:cxn ang="0">
                    <a:pos x="T2" y="T3"/>
                  </a:cxn>
                  <a:cxn ang="0">
                    <a:pos x="T4" y="T5"/>
                  </a:cxn>
                  <a:cxn ang="0">
                    <a:pos x="T6" y="T7"/>
                  </a:cxn>
                  <a:cxn ang="0">
                    <a:pos x="T8" y="T9"/>
                  </a:cxn>
                </a:cxnLst>
                <a:rect l="0" t="0" r="r" b="b"/>
                <a:pathLst>
                  <a:path w="73" h="27">
                    <a:moveTo>
                      <a:pt x="2" y="27"/>
                    </a:moveTo>
                    <a:lnTo>
                      <a:pt x="73" y="4"/>
                    </a:lnTo>
                    <a:lnTo>
                      <a:pt x="72" y="0"/>
                    </a:lnTo>
                    <a:lnTo>
                      <a:pt x="0" y="23"/>
                    </a:lnTo>
                    <a:lnTo>
                      <a:pt x="2" y="27"/>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50" name="Rectangle 1233"/>
              <p:cNvSpPr>
                <a:spLocks noChangeArrowheads="1"/>
              </p:cNvSpPr>
              <p:nvPr/>
            </p:nvSpPr>
            <p:spPr bwMode="auto">
              <a:xfrm>
                <a:off x="6779" y="2692"/>
                <a:ext cx="5" cy="81"/>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51" name="Freeform 1234"/>
              <p:cNvSpPr>
                <a:spLocks/>
              </p:cNvSpPr>
              <p:nvPr/>
            </p:nvSpPr>
            <p:spPr bwMode="auto">
              <a:xfrm>
                <a:off x="6767" y="2754"/>
                <a:ext cx="75" cy="28"/>
              </a:xfrm>
              <a:custGeom>
                <a:avLst/>
                <a:gdLst>
                  <a:gd name="T0" fmla="*/ 1 w 75"/>
                  <a:gd name="T1" fmla="*/ 28 h 28"/>
                  <a:gd name="T2" fmla="*/ 75 w 75"/>
                  <a:gd name="T3" fmla="*/ 4 h 28"/>
                  <a:gd name="T4" fmla="*/ 74 w 75"/>
                  <a:gd name="T5" fmla="*/ 0 h 28"/>
                  <a:gd name="T6" fmla="*/ 0 w 75"/>
                  <a:gd name="T7" fmla="*/ 24 h 28"/>
                  <a:gd name="T8" fmla="*/ 1 w 75"/>
                  <a:gd name="T9" fmla="*/ 28 h 28"/>
                </a:gdLst>
                <a:ahLst/>
                <a:cxnLst>
                  <a:cxn ang="0">
                    <a:pos x="T0" y="T1"/>
                  </a:cxn>
                  <a:cxn ang="0">
                    <a:pos x="T2" y="T3"/>
                  </a:cxn>
                  <a:cxn ang="0">
                    <a:pos x="T4" y="T5"/>
                  </a:cxn>
                  <a:cxn ang="0">
                    <a:pos x="T6" y="T7"/>
                  </a:cxn>
                  <a:cxn ang="0">
                    <a:pos x="T8" y="T9"/>
                  </a:cxn>
                </a:cxnLst>
                <a:rect l="0" t="0" r="r" b="b"/>
                <a:pathLst>
                  <a:path w="75" h="28">
                    <a:moveTo>
                      <a:pt x="1" y="28"/>
                    </a:moveTo>
                    <a:lnTo>
                      <a:pt x="75" y="4"/>
                    </a:lnTo>
                    <a:lnTo>
                      <a:pt x="74" y="0"/>
                    </a:lnTo>
                    <a:lnTo>
                      <a:pt x="0" y="24"/>
                    </a:lnTo>
                    <a:lnTo>
                      <a:pt x="1" y="28"/>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52" name="Rectangle 1235"/>
              <p:cNvSpPr>
                <a:spLocks noChangeArrowheads="1"/>
              </p:cNvSpPr>
              <p:nvPr/>
            </p:nvSpPr>
            <p:spPr bwMode="auto">
              <a:xfrm>
                <a:off x="7048" y="1960"/>
                <a:ext cx="4" cy="1171"/>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53" name="Rectangle 1236"/>
              <p:cNvSpPr>
                <a:spLocks noChangeArrowheads="1"/>
              </p:cNvSpPr>
              <p:nvPr/>
            </p:nvSpPr>
            <p:spPr bwMode="auto">
              <a:xfrm>
                <a:off x="7272" y="2191"/>
                <a:ext cx="4" cy="1468"/>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54" name="Freeform 1237"/>
              <p:cNvSpPr>
                <a:spLocks/>
              </p:cNvSpPr>
              <p:nvPr/>
            </p:nvSpPr>
            <p:spPr bwMode="auto">
              <a:xfrm>
                <a:off x="7171" y="2219"/>
                <a:ext cx="330" cy="147"/>
              </a:xfrm>
              <a:custGeom>
                <a:avLst/>
                <a:gdLst>
                  <a:gd name="T0" fmla="*/ 3817 w 3817"/>
                  <a:gd name="T1" fmla="*/ 1655 h 1701"/>
                  <a:gd name="T2" fmla="*/ 20 w 3817"/>
                  <a:gd name="T3" fmla="*/ 0 h 1701"/>
                  <a:gd name="T4" fmla="*/ 0 w 3817"/>
                  <a:gd name="T5" fmla="*/ 46 h 1701"/>
                  <a:gd name="T6" fmla="*/ 3797 w 3817"/>
                  <a:gd name="T7" fmla="*/ 1701 h 1701"/>
                </a:gdLst>
                <a:ahLst/>
                <a:cxnLst>
                  <a:cxn ang="0">
                    <a:pos x="T0" y="T1"/>
                  </a:cxn>
                  <a:cxn ang="0">
                    <a:pos x="T2" y="T3"/>
                  </a:cxn>
                  <a:cxn ang="0">
                    <a:pos x="T4" y="T5"/>
                  </a:cxn>
                  <a:cxn ang="0">
                    <a:pos x="T6" y="T7"/>
                  </a:cxn>
                </a:cxnLst>
                <a:rect l="0" t="0" r="r" b="b"/>
                <a:pathLst>
                  <a:path w="3817" h="1701">
                    <a:moveTo>
                      <a:pt x="3817" y="1655"/>
                    </a:moveTo>
                    <a:lnTo>
                      <a:pt x="20" y="0"/>
                    </a:lnTo>
                    <a:lnTo>
                      <a:pt x="0" y="46"/>
                    </a:lnTo>
                    <a:lnTo>
                      <a:pt x="3797" y="1701"/>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55" name="Freeform 1238"/>
              <p:cNvSpPr>
                <a:spLocks/>
              </p:cNvSpPr>
              <p:nvPr/>
            </p:nvSpPr>
            <p:spPr bwMode="auto">
              <a:xfrm>
                <a:off x="7216" y="2296"/>
                <a:ext cx="285" cy="121"/>
              </a:xfrm>
              <a:custGeom>
                <a:avLst/>
                <a:gdLst>
                  <a:gd name="T0" fmla="*/ 3295 w 3295"/>
                  <a:gd name="T1" fmla="*/ 1363 h 1410"/>
                  <a:gd name="T2" fmla="*/ 19 w 3295"/>
                  <a:gd name="T3" fmla="*/ 0 h 1410"/>
                  <a:gd name="T4" fmla="*/ 0 w 3295"/>
                  <a:gd name="T5" fmla="*/ 46 h 1410"/>
                  <a:gd name="T6" fmla="*/ 3276 w 3295"/>
                  <a:gd name="T7" fmla="*/ 1410 h 1410"/>
                </a:gdLst>
                <a:ahLst/>
                <a:cxnLst>
                  <a:cxn ang="0">
                    <a:pos x="T0" y="T1"/>
                  </a:cxn>
                  <a:cxn ang="0">
                    <a:pos x="T2" y="T3"/>
                  </a:cxn>
                  <a:cxn ang="0">
                    <a:pos x="T4" y="T5"/>
                  </a:cxn>
                  <a:cxn ang="0">
                    <a:pos x="T6" y="T7"/>
                  </a:cxn>
                </a:cxnLst>
                <a:rect l="0" t="0" r="r" b="b"/>
                <a:pathLst>
                  <a:path w="3295" h="1410">
                    <a:moveTo>
                      <a:pt x="3295" y="1363"/>
                    </a:moveTo>
                    <a:lnTo>
                      <a:pt x="19" y="0"/>
                    </a:lnTo>
                    <a:lnTo>
                      <a:pt x="0" y="46"/>
                    </a:lnTo>
                    <a:lnTo>
                      <a:pt x="3276" y="141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56" name="Freeform 1239"/>
              <p:cNvSpPr>
                <a:spLocks/>
              </p:cNvSpPr>
              <p:nvPr/>
            </p:nvSpPr>
            <p:spPr bwMode="auto">
              <a:xfrm>
                <a:off x="7240" y="2362"/>
                <a:ext cx="261" cy="111"/>
              </a:xfrm>
              <a:custGeom>
                <a:avLst/>
                <a:gdLst>
                  <a:gd name="T0" fmla="*/ 3018 w 3018"/>
                  <a:gd name="T1" fmla="*/ 1247 h 1293"/>
                  <a:gd name="T2" fmla="*/ 19 w 3018"/>
                  <a:gd name="T3" fmla="*/ 0 h 1293"/>
                  <a:gd name="T4" fmla="*/ 0 w 3018"/>
                  <a:gd name="T5" fmla="*/ 46 h 1293"/>
                  <a:gd name="T6" fmla="*/ 2999 w 3018"/>
                  <a:gd name="T7" fmla="*/ 1293 h 1293"/>
                </a:gdLst>
                <a:ahLst/>
                <a:cxnLst>
                  <a:cxn ang="0">
                    <a:pos x="T0" y="T1"/>
                  </a:cxn>
                  <a:cxn ang="0">
                    <a:pos x="T2" y="T3"/>
                  </a:cxn>
                  <a:cxn ang="0">
                    <a:pos x="T4" y="T5"/>
                  </a:cxn>
                  <a:cxn ang="0">
                    <a:pos x="T6" y="T7"/>
                  </a:cxn>
                </a:cxnLst>
                <a:rect l="0" t="0" r="r" b="b"/>
                <a:pathLst>
                  <a:path w="3018" h="1293">
                    <a:moveTo>
                      <a:pt x="3018" y="1247"/>
                    </a:moveTo>
                    <a:lnTo>
                      <a:pt x="19" y="0"/>
                    </a:lnTo>
                    <a:lnTo>
                      <a:pt x="0" y="46"/>
                    </a:lnTo>
                    <a:lnTo>
                      <a:pt x="2999" y="1293"/>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57" name="Freeform 1240"/>
              <p:cNvSpPr>
                <a:spLocks/>
              </p:cNvSpPr>
              <p:nvPr/>
            </p:nvSpPr>
            <p:spPr bwMode="auto">
              <a:xfrm>
                <a:off x="7273" y="2430"/>
                <a:ext cx="228" cy="99"/>
              </a:xfrm>
              <a:custGeom>
                <a:avLst/>
                <a:gdLst>
                  <a:gd name="T0" fmla="*/ 2634 w 2634"/>
                  <a:gd name="T1" fmla="*/ 1106 h 1152"/>
                  <a:gd name="T2" fmla="*/ 20 w 2634"/>
                  <a:gd name="T3" fmla="*/ 0 h 1152"/>
                  <a:gd name="T4" fmla="*/ 0 w 2634"/>
                  <a:gd name="T5" fmla="*/ 46 h 1152"/>
                  <a:gd name="T6" fmla="*/ 2614 w 2634"/>
                  <a:gd name="T7" fmla="*/ 1152 h 1152"/>
                </a:gdLst>
                <a:ahLst/>
                <a:cxnLst>
                  <a:cxn ang="0">
                    <a:pos x="T0" y="T1"/>
                  </a:cxn>
                  <a:cxn ang="0">
                    <a:pos x="T2" y="T3"/>
                  </a:cxn>
                  <a:cxn ang="0">
                    <a:pos x="T4" y="T5"/>
                  </a:cxn>
                  <a:cxn ang="0">
                    <a:pos x="T6" y="T7"/>
                  </a:cxn>
                </a:cxnLst>
                <a:rect l="0" t="0" r="r" b="b"/>
                <a:pathLst>
                  <a:path w="2634" h="1152">
                    <a:moveTo>
                      <a:pt x="2634" y="1106"/>
                    </a:moveTo>
                    <a:lnTo>
                      <a:pt x="20" y="0"/>
                    </a:lnTo>
                    <a:lnTo>
                      <a:pt x="0" y="46"/>
                    </a:lnTo>
                    <a:lnTo>
                      <a:pt x="2614" y="1152"/>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58" name="Rectangle 1241"/>
              <p:cNvSpPr>
                <a:spLocks noChangeArrowheads="1"/>
              </p:cNvSpPr>
              <p:nvPr/>
            </p:nvSpPr>
            <p:spPr bwMode="auto">
              <a:xfrm>
                <a:off x="7215" y="1949"/>
                <a:ext cx="4" cy="72"/>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59" name="Freeform 1242"/>
              <p:cNvSpPr>
                <a:spLocks/>
              </p:cNvSpPr>
              <p:nvPr/>
            </p:nvSpPr>
            <p:spPr bwMode="auto">
              <a:xfrm>
                <a:off x="7144" y="1927"/>
                <a:ext cx="232" cy="121"/>
              </a:xfrm>
              <a:custGeom>
                <a:avLst/>
                <a:gdLst>
                  <a:gd name="T0" fmla="*/ 0 w 2691"/>
                  <a:gd name="T1" fmla="*/ 45 h 1399"/>
                  <a:gd name="T2" fmla="*/ 2669 w 2691"/>
                  <a:gd name="T3" fmla="*/ 1399 h 1399"/>
                  <a:gd name="T4" fmla="*/ 2691 w 2691"/>
                  <a:gd name="T5" fmla="*/ 1354 h 1399"/>
                  <a:gd name="T6" fmla="*/ 23 w 2691"/>
                  <a:gd name="T7" fmla="*/ 0 h 1399"/>
                </a:gdLst>
                <a:ahLst/>
                <a:cxnLst>
                  <a:cxn ang="0">
                    <a:pos x="T0" y="T1"/>
                  </a:cxn>
                  <a:cxn ang="0">
                    <a:pos x="T2" y="T3"/>
                  </a:cxn>
                  <a:cxn ang="0">
                    <a:pos x="T4" y="T5"/>
                  </a:cxn>
                  <a:cxn ang="0">
                    <a:pos x="T6" y="T7"/>
                  </a:cxn>
                </a:cxnLst>
                <a:rect l="0" t="0" r="r" b="b"/>
                <a:pathLst>
                  <a:path w="2691" h="1399">
                    <a:moveTo>
                      <a:pt x="0" y="45"/>
                    </a:moveTo>
                    <a:lnTo>
                      <a:pt x="2669" y="1399"/>
                    </a:lnTo>
                    <a:lnTo>
                      <a:pt x="2691" y="1354"/>
                    </a:lnTo>
                    <a:lnTo>
                      <a:pt x="23"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60" name="Rectangle 1243"/>
              <p:cNvSpPr>
                <a:spLocks noChangeArrowheads="1"/>
              </p:cNvSpPr>
              <p:nvPr/>
            </p:nvSpPr>
            <p:spPr bwMode="auto">
              <a:xfrm>
                <a:off x="7197" y="1940"/>
                <a:ext cx="5" cy="59"/>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61" name="Freeform 1244"/>
              <p:cNvSpPr>
                <a:spLocks/>
              </p:cNvSpPr>
              <p:nvPr/>
            </p:nvSpPr>
            <p:spPr bwMode="auto">
              <a:xfrm>
                <a:off x="7144" y="1969"/>
                <a:ext cx="57" cy="32"/>
              </a:xfrm>
              <a:custGeom>
                <a:avLst/>
                <a:gdLst>
                  <a:gd name="T0" fmla="*/ 0 w 657"/>
                  <a:gd name="T1" fmla="*/ 44 h 368"/>
                  <a:gd name="T2" fmla="*/ 634 w 657"/>
                  <a:gd name="T3" fmla="*/ 368 h 368"/>
                  <a:gd name="T4" fmla="*/ 657 w 657"/>
                  <a:gd name="T5" fmla="*/ 323 h 368"/>
                  <a:gd name="T6" fmla="*/ 23 w 657"/>
                  <a:gd name="T7" fmla="*/ 0 h 368"/>
                </a:gdLst>
                <a:ahLst/>
                <a:cxnLst>
                  <a:cxn ang="0">
                    <a:pos x="T0" y="T1"/>
                  </a:cxn>
                  <a:cxn ang="0">
                    <a:pos x="T2" y="T3"/>
                  </a:cxn>
                  <a:cxn ang="0">
                    <a:pos x="T4" y="T5"/>
                  </a:cxn>
                  <a:cxn ang="0">
                    <a:pos x="T6" y="T7"/>
                  </a:cxn>
                </a:cxnLst>
                <a:rect l="0" t="0" r="r" b="b"/>
                <a:pathLst>
                  <a:path w="657" h="368">
                    <a:moveTo>
                      <a:pt x="0" y="44"/>
                    </a:moveTo>
                    <a:lnTo>
                      <a:pt x="634" y="368"/>
                    </a:lnTo>
                    <a:lnTo>
                      <a:pt x="657" y="323"/>
                    </a:lnTo>
                    <a:lnTo>
                      <a:pt x="23"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62" name="Freeform 1245"/>
              <p:cNvSpPr>
                <a:spLocks/>
              </p:cNvSpPr>
              <p:nvPr/>
            </p:nvSpPr>
            <p:spPr bwMode="auto">
              <a:xfrm>
                <a:off x="7221" y="2005"/>
                <a:ext cx="105" cy="57"/>
              </a:xfrm>
              <a:custGeom>
                <a:avLst/>
                <a:gdLst>
                  <a:gd name="T0" fmla="*/ 0 w 1219"/>
                  <a:gd name="T1" fmla="*/ 44 h 663"/>
                  <a:gd name="T2" fmla="*/ 1195 w 1219"/>
                  <a:gd name="T3" fmla="*/ 663 h 663"/>
                  <a:gd name="T4" fmla="*/ 1219 w 1219"/>
                  <a:gd name="T5" fmla="*/ 619 h 663"/>
                  <a:gd name="T6" fmla="*/ 23 w 1219"/>
                  <a:gd name="T7" fmla="*/ 0 h 663"/>
                </a:gdLst>
                <a:ahLst/>
                <a:cxnLst>
                  <a:cxn ang="0">
                    <a:pos x="T0" y="T1"/>
                  </a:cxn>
                  <a:cxn ang="0">
                    <a:pos x="T2" y="T3"/>
                  </a:cxn>
                  <a:cxn ang="0">
                    <a:pos x="T4" y="T5"/>
                  </a:cxn>
                  <a:cxn ang="0">
                    <a:pos x="T6" y="T7"/>
                  </a:cxn>
                </a:cxnLst>
                <a:rect l="0" t="0" r="r" b="b"/>
                <a:pathLst>
                  <a:path w="1219" h="663">
                    <a:moveTo>
                      <a:pt x="0" y="44"/>
                    </a:moveTo>
                    <a:lnTo>
                      <a:pt x="1195" y="663"/>
                    </a:lnTo>
                    <a:lnTo>
                      <a:pt x="1219" y="619"/>
                    </a:lnTo>
                    <a:lnTo>
                      <a:pt x="23"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63" name="Rectangle 1246"/>
              <p:cNvSpPr>
                <a:spLocks noChangeArrowheads="1"/>
              </p:cNvSpPr>
              <p:nvPr/>
            </p:nvSpPr>
            <p:spPr bwMode="auto">
              <a:xfrm>
                <a:off x="7215" y="2024"/>
                <a:ext cx="4" cy="72"/>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64" name="Freeform 1247"/>
              <p:cNvSpPr>
                <a:spLocks/>
              </p:cNvSpPr>
              <p:nvPr/>
            </p:nvSpPr>
            <p:spPr bwMode="auto">
              <a:xfrm>
                <a:off x="7144" y="2002"/>
                <a:ext cx="232" cy="121"/>
              </a:xfrm>
              <a:custGeom>
                <a:avLst/>
                <a:gdLst>
                  <a:gd name="T0" fmla="*/ 0 w 2691"/>
                  <a:gd name="T1" fmla="*/ 45 h 1399"/>
                  <a:gd name="T2" fmla="*/ 2669 w 2691"/>
                  <a:gd name="T3" fmla="*/ 1399 h 1399"/>
                  <a:gd name="T4" fmla="*/ 2691 w 2691"/>
                  <a:gd name="T5" fmla="*/ 1354 h 1399"/>
                  <a:gd name="T6" fmla="*/ 23 w 2691"/>
                  <a:gd name="T7" fmla="*/ 0 h 1399"/>
                </a:gdLst>
                <a:ahLst/>
                <a:cxnLst>
                  <a:cxn ang="0">
                    <a:pos x="T0" y="T1"/>
                  </a:cxn>
                  <a:cxn ang="0">
                    <a:pos x="T2" y="T3"/>
                  </a:cxn>
                  <a:cxn ang="0">
                    <a:pos x="T4" y="T5"/>
                  </a:cxn>
                  <a:cxn ang="0">
                    <a:pos x="T6" y="T7"/>
                  </a:cxn>
                </a:cxnLst>
                <a:rect l="0" t="0" r="r" b="b"/>
                <a:pathLst>
                  <a:path w="2691" h="1399">
                    <a:moveTo>
                      <a:pt x="0" y="45"/>
                    </a:moveTo>
                    <a:lnTo>
                      <a:pt x="2669" y="1399"/>
                    </a:lnTo>
                    <a:lnTo>
                      <a:pt x="2691" y="1354"/>
                    </a:lnTo>
                    <a:lnTo>
                      <a:pt x="23"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65" name="Rectangle 1248"/>
              <p:cNvSpPr>
                <a:spLocks noChangeArrowheads="1"/>
              </p:cNvSpPr>
              <p:nvPr/>
            </p:nvSpPr>
            <p:spPr bwMode="auto">
              <a:xfrm>
                <a:off x="7197" y="2015"/>
                <a:ext cx="5" cy="59"/>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66" name="Freeform 1249"/>
              <p:cNvSpPr>
                <a:spLocks/>
              </p:cNvSpPr>
              <p:nvPr/>
            </p:nvSpPr>
            <p:spPr bwMode="auto">
              <a:xfrm>
                <a:off x="7144" y="2044"/>
                <a:ext cx="57" cy="32"/>
              </a:xfrm>
              <a:custGeom>
                <a:avLst/>
                <a:gdLst>
                  <a:gd name="T0" fmla="*/ 0 w 657"/>
                  <a:gd name="T1" fmla="*/ 44 h 367"/>
                  <a:gd name="T2" fmla="*/ 634 w 657"/>
                  <a:gd name="T3" fmla="*/ 367 h 367"/>
                  <a:gd name="T4" fmla="*/ 657 w 657"/>
                  <a:gd name="T5" fmla="*/ 323 h 367"/>
                  <a:gd name="T6" fmla="*/ 23 w 657"/>
                  <a:gd name="T7" fmla="*/ 0 h 367"/>
                </a:gdLst>
                <a:ahLst/>
                <a:cxnLst>
                  <a:cxn ang="0">
                    <a:pos x="T0" y="T1"/>
                  </a:cxn>
                  <a:cxn ang="0">
                    <a:pos x="T2" y="T3"/>
                  </a:cxn>
                  <a:cxn ang="0">
                    <a:pos x="T4" y="T5"/>
                  </a:cxn>
                  <a:cxn ang="0">
                    <a:pos x="T6" y="T7"/>
                  </a:cxn>
                </a:cxnLst>
                <a:rect l="0" t="0" r="r" b="b"/>
                <a:pathLst>
                  <a:path w="657" h="367">
                    <a:moveTo>
                      <a:pt x="0" y="44"/>
                    </a:moveTo>
                    <a:lnTo>
                      <a:pt x="634" y="367"/>
                    </a:lnTo>
                    <a:lnTo>
                      <a:pt x="657" y="323"/>
                    </a:lnTo>
                    <a:lnTo>
                      <a:pt x="23"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67" name="Freeform 1250"/>
              <p:cNvSpPr>
                <a:spLocks/>
              </p:cNvSpPr>
              <p:nvPr/>
            </p:nvSpPr>
            <p:spPr bwMode="auto">
              <a:xfrm>
                <a:off x="7221" y="2080"/>
                <a:ext cx="105" cy="57"/>
              </a:xfrm>
              <a:custGeom>
                <a:avLst/>
                <a:gdLst>
                  <a:gd name="T0" fmla="*/ 0 w 1219"/>
                  <a:gd name="T1" fmla="*/ 45 h 664"/>
                  <a:gd name="T2" fmla="*/ 1195 w 1219"/>
                  <a:gd name="T3" fmla="*/ 664 h 664"/>
                  <a:gd name="T4" fmla="*/ 1219 w 1219"/>
                  <a:gd name="T5" fmla="*/ 620 h 664"/>
                  <a:gd name="T6" fmla="*/ 23 w 1219"/>
                  <a:gd name="T7" fmla="*/ 0 h 664"/>
                </a:gdLst>
                <a:ahLst/>
                <a:cxnLst>
                  <a:cxn ang="0">
                    <a:pos x="T0" y="T1"/>
                  </a:cxn>
                  <a:cxn ang="0">
                    <a:pos x="T2" y="T3"/>
                  </a:cxn>
                  <a:cxn ang="0">
                    <a:pos x="T4" y="T5"/>
                  </a:cxn>
                  <a:cxn ang="0">
                    <a:pos x="T6" y="T7"/>
                  </a:cxn>
                </a:cxnLst>
                <a:rect l="0" t="0" r="r" b="b"/>
                <a:pathLst>
                  <a:path w="1219" h="664">
                    <a:moveTo>
                      <a:pt x="0" y="45"/>
                    </a:moveTo>
                    <a:lnTo>
                      <a:pt x="1195" y="664"/>
                    </a:lnTo>
                    <a:lnTo>
                      <a:pt x="1219" y="620"/>
                    </a:lnTo>
                    <a:lnTo>
                      <a:pt x="23"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68" name="Rectangle 1251"/>
              <p:cNvSpPr>
                <a:spLocks noChangeArrowheads="1"/>
              </p:cNvSpPr>
              <p:nvPr/>
            </p:nvSpPr>
            <p:spPr bwMode="auto">
              <a:xfrm>
                <a:off x="6472" y="2963"/>
                <a:ext cx="4" cy="244"/>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69" name="Freeform 1252"/>
              <p:cNvSpPr>
                <a:spLocks/>
              </p:cNvSpPr>
              <p:nvPr/>
            </p:nvSpPr>
            <p:spPr bwMode="auto">
              <a:xfrm>
                <a:off x="6878" y="1701"/>
                <a:ext cx="153" cy="109"/>
              </a:xfrm>
              <a:custGeom>
                <a:avLst/>
                <a:gdLst>
                  <a:gd name="T0" fmla="*/ 29 w 1767"/>
                  <a:gd name="T1" fmla="*/ 1272 h 1272"/>
                  <a:gd name="T2" fmla="*/ 1767 w 1767"/>
                  <a:gd name="T3" fmla="*/ 41 h 1272"/>
                  <a:gd name="T4" fmla="*/ 1738 w 1767"/>
                  <a:gd name="T5" fmla="*/ 0 h 1272"/>
                  <a:gd name="T6" fmla="*/ 0 w 1767"/>
                  <a:gd name="T7" fmla="*/ 1231 h 1272"/>
                </a:gdLst>
                <a:ahLst/>
                <a:cxnLst>
                  <a:cxn ang="0">
                    <a:pos x="T0" y="T1"/>
                  </a:cxn>
                  <a:cxn ang="0">
                    <a:pos x="T2" y="T3"/>
                  </a:cxn>
                  <a:cxn ang="0">
                    <a:pos x="T4" y="T5"/>
                  </a:cxn>
                  <a:cxn ang="0">
                    <a:pos x="T6" y="T7"/>
                  </a:cxn>
                </a:cxnLst>
                <a:rect l="0" t="0" r="r" b="b"/>
                <a:pathLst>
                  <a:path w="1767" h="1272">
                    <a:moveTo>
                      <a:pt x="29" y="1272"/>
                    </a:moveTo>
                    <a:lnTo>
                      <a:pt x="1767" y="41"/>
                    </a:lnTo>
                    <a:lnTo>
                      <a:pt x="1738" y="0"/>
                    </a:lnTo>
                    <a:lnTo>
                      <a:pt x="0" y="1231"/>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70" name="Rectangle 1253"/>
              <p:cNvSpPr>
                <a:spLocks noChangeArrowheads="1"/>
              </p:cNvSpPr>
              <p:nvPr/>
            </p:nvSpPr>
            <p:spPr bwMode="auto">
              <a:xfrm>
                <a:off x="6907" y="1756"/>
                <a:ext cx="4" cy="173"/>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21" name="Group 1455"/>
            <p:cNvGrpSpPr>
              <a:grpSpLocks/>
            </p:cNvGrpSpPr>
            <p:nvPr/>
          </p:nvGrpSpPr>
          <p:grpSpPr bwMode="auto">
            <a:xfrm>
              <a:off x="6245225" y="3081338"/>
              <a:ext cx="5140325" cy="3643313"/>
              <a:chOff x="3934" y="1941"/>
              <a:chExt cx="3238" cy="2295"/>
            </a:xfrm>
          </p:grpSpPr>
          <p:sp>
            <p:nvSpPr>
              <p:cNvPr id="2071" name="Freeform 1255"/>
              <p:cNvSpPr>
                <a:spLocks/>
              </p:cNvSpPr>
              <p:nvPr/>
            </p:nvSpPr>
            <p:spPr bwMode="auto">
              <a:xfrm>
                <a:off x="6820" y="1941"/>
                <a:ext cx="148" cy="93"/>
              </a:xfrm>
              <a:custGeom>
                <a:avLst/>
                <a:gdLst>
                  <a:gd name="T0" fmla="*/ 25 w 1718"/>
                  <a:gd name="T1" fmla="*/ 1075 h 1075"/>
                  <a:gd name="T2" fmla="*/ 1718 w 1718"/>
                  <a:gd name="T3" fmla="*/ 43 h 1075"/>
                  <a:gd name="T4" fmla="*/ 1691 w 1718"/>
                  <a:gd name="T5" fmla="*/ 0 h 1075"/>
                  <a:gd name="T6" fmla="*/ 0 w 1718"/>
                  <a:gd name="T7" fmla="*/ 1033 h 1075"/>
                </a:gdLst>
                <a:ahLst/>
                <a:cxnLst>
                  <a:cxn ang="0">
                    <a:pos x="T0" y="T1"/>
                  </a:cxn>
                  <a:cxn ang="0">
                    <a:pos x="T2" y="T3"/>
                  </a:cxn>
                  <a:cxn ang="0">
                    <a:pos x="T4" y="T5"/>
                  </a:cxn>
                  <a:cxn ang="0">
                    <a:pos x="T6" y="T7"/>
                  </a:cxn>
                </a:cxnLst>
                <a:rect l="0" t="0" r="r" b="b"/>
                <a:pathLst>
                  <a:path w="1718" h="1075">
                    <a:moveTo>
                      <a:pt x="25" y="1075"/>
                    </a:moveTo>
                    <a:lnTo>
                      <a:pt x="1718" y="43"/>
                    </a:lnTo>
                    <a:lnTo>
                      <a:pt x="1691" y="0"/>
                    </a:lnTo>
                    <a:lnTo>
                      <a:pt x="0" y="1033"/>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72" name="Rectangle 1256"/>
              <p:cNvSpPr>
                <a:spLocks noChangeArrowheads="1"/>
              </p:cNvSpPr>
              <p:nvPr/>
            </p:nvSpPr>
            <p:spPr bwMode="auto">
              <a:xfrm>
                <a:off x="6847" y="2035"/>
                <a:ext cx="4" cy="457"/>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73" name="Rectangle 1257"/>
              <p:cNvSpPr>
                <a:spLocks noChangeArrowheads="1"/>
              </p:cNvSpPr>
              <p:nvPr/>
            </p:nvSpPr>
            <p:spPr bwMode="auto">
              <a:xfrm>
                <a:off x="6720" y="2852"/>
                <a:ext cx="4" cy="1249"/>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74" name="Freeform 1258"/>
              <p:cNvSpPr>
                <a:spLocks/>
              </p:cNvSpPr>
              <p:nvPr/>
            </p:nvSpPr>
            <p:spPr bwMode="auto">
              <a:xfrm>
                <a:off x="6637" y="3027"/>
                <a:ext cx="197" cy="60"/>
              </a:xfrm>
              <a:custGeom>
                <a:avLst/>
                <a:gdLst>
                  <a:gd name="T0" fmla="*/ 2268 w 2282"/>
                  <a:gd name="T1" fmla="*/ 0 h 703"/>
                  <a:gd name="T2" fmla="*/ 0 w 2282"/>
                  <a:gd name="T3" fmla="*/ 655 h 703"/>
                  <a:gd name="T4" fmla="*/ 14 w 2282"/>
                  <a:gd name="T5" fmla="*/ 703 h 703"/>
                  <a:gd name="T6" fmla="*/ 2282 w 2282"/>
                  <a:gd name="T7" fmla="*/ 48 h 703"/>
                </a:gdLst>
                <a:ahLst/>
                <a:cxnLst>
                  <a:cxn ang="0">
                    <a:pos x="T0" y="T1"/>
                  </a:cxn>
                  <a:cxn ang="0">
                    <a:pos x="T2" y="T3"/>
                  </a:cxn>
                  <a:cxn ang="0">
                    <a:pos x="T4" y="T5"/>
                  </a:cxn>
                  <a:cxn ang="0">
                    <a:pos x="T6" y="T7"/>
                  </a:cxn>
                </a:cxnLst>
                <a:rect l="0" t="0" r="r" b="b"/>
                <a:pathLst>
                  <a:path w="2282" h="703">
                    <a:moveTo>
                      <a:pt x="2268" y="0"/>
                    </a:moveTo>
                    <a:lnTo>
                      <a:pt x="0" y="655"/>
                    </a:lnTo>
                    <a:lnTo>
                      <a:pt x="14" y="703"/>
                    </a:lnTo>
                    <a:lnTo>
                      <a:pt x="2282" y="48"/>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75" name="Freeform 1259"/>
              <p:cNvSpPr>
                <a:spLocks/>
              </p:cNvSpPr>
              <p:nvPr/>
            </p:nvSpPr>
            <p:spPr bwMode="auto">
              <a:xfrm>
                <a:off x="6675" y="3107"/>
                <a:ext cx="159" cy="49"/>
              </a:xfrm>
              <a:custGeom>
                <a:avLst/>
                <a:gdLst>
                  <a:gd name="T0" fmla="*/ 1828 w 1842"/>
                  <a:gd name="T1" fmla="*/ 0 h 576"/>
                  <a:gd name="T2" fmla="*/ 0 w 1842"/>
                  <a:gd name="T3" fmla="*/ 528 h 576"/>
                  <a:gd name="T4" fmla="*/ 14 w 1842"/>
                  <a:gd name="T5" fmla="*/ 576 h 576"/>
                  <a:gd name="T6" fmla="*/ 1842 w 1842"/>
                  <a:gd name="T7" fmla="*/ 48 h 576"/>
                </a:gdLst>
                <a:ahLst/>
                <a:cxnLst>
                  <a:cxn ang="0">
                    <a:pos x="T0" y="T1"/>
                  </a:cxn>
                  <a:cxn ang="0">
                    <a:pos x="T2" y="T3"/>
                  </a:cxn>
                  <a:cxn ang="0">
                    <a:pos x="T4" y="T5"/>
                  </a:cxn>
                  <a:cxn ang="0">
                    <a:pos x="T6" y="T7"/>
                  </a:cxn>
                </a:cxnLst>
                <a:rect l="0" t="0" r="r" b="b"/>
                <a:pathLst>
                  <a:path w="1842" h="576">
                    <a:moveTo>
                      <a:pt x="1828" y="0"/>
                    </a:moveTo>
                    <a:lnTo>
                      <a:pt x="0" y="528"/>
                    </a:lnTo>
                    <a:lnTo>
                      <a:pt x="14" y="576"/>
                    </a:lnTo>
                    <a:lnTo>
                      <a:pt x="1842" y="48"/>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76" name="Freeform 1260"/>
              <p:cNvSpPr>
                <a:spLocks/>
              </p:cNvSpPr>
              <p:nvPr/>
            </p:nvSpPr>
            <p:spPr bwMode="auto">
              <a:xfrm>
                <a:off x="6487" y="2638"/>
                <a:ext cx="106" cy="54"/>
              </a:xfrm>
              <a:custGeom>
                <a:avLst/>
                <a:gdLst>
                  <a:gd name="T0" fmla="*/ 0 w 1227"/>
                  <a:gd name="T1" fmla="*/ 45 h 618"/>
                  <a:gd name="T2" fmla="*/ 1205 w 1227"/>
                  <a:gd name="T3" fmla="*/ 618 h 618"/>
                  <a:gd name="T4" fmla="*/ 1227 w 1227"/>
                  <a:gd name="T5" fmla="*/ 573 h 618"/>
                  <a:gd name="T6" fmla="*/ 21 w 1227"/>
                  <a:gd name="T7" fmla="*/ 0 h 618"/>
                </a:gdLst>
                <a:ahLst/>
                <a:cxnLst>
                  <a:cxn ang="0">
                    <a:pos x="T0" y="T1"/>
                  </a:cxn>
                  <a:cxn ang="0">
                    <a:pos x="T2" y="T3"/>
                  </a:cxn>
                  <a:cxn ang="0">
                    <a:pos x="T4" y="T5"/>
                  </a:cxn>
                  <a:cxn ang="0">
                    <a:pos x="T6" y="T7"/>
                  </a:cxn>
                </a:cxnLst>
                <a:rect l="0" t="0" r="r" b="b"/>
                <a:pathLst>
                  <a:path w="1227" h="618">
                    <a:moveTo>
                      <a:pt x="0" y="45"/>
                    </a:moveTo>
                    <a:lnTo>
                      <a:pt x="1205" y="618"/>
                    </a:lnTo>
                    <a:lnTo>
                      <a:pt x="1227" y="573"/>
                    </a:lnTo>
                    <a:lnTo>
                      <a:pt x="21"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77" name="Freeform 1261"/>
              <p:cNvSpPr>
                <a:spLocks noEditPoints="1"/>
              </p:cNvSpPr>
              <p:nvPr/>
            </p:nvSpPr>
            <p:spPr bwMode="auto">
              <a:xfrm>
                <a:off x="5698" y="4060"/>
                <a:ext cx="301" cy="173"/>
              </a:xfrm>
              <a:custGeom>
                <a:avLst/>
                <a:gdLst>
                  <a:gd name="T0" fmla="*/ 3488 w 3488"/>
                  <a:gd name="T1" fmla="*/ 2006 h 2006"/>
                  <a:gd name="T2" fmla="*/ 31 w 3488"/>
                  <a:gd name="T3" fmla="*/ 2006 h 2006"/>
                  <a:gd name="T4" fmla="*/ 31 w 3488"/>
                  <a:gd name="T5" fmla="*/ 0 h 2006"/>
                  <a:gd name="T6" fmla="*/ 0 w 3488"/>
                  <a:gd name="T7" fmla="*/ 7 h 2006"/>
                  <a:gd name="T8" fmla="*/ 0 w 3488"/>
                  <a:gd name="T9" fmla="*/ 0 h 2006"/>
                  <a:gd name="T10" fmla="*/ 2344 w 3488"/>
                  <a:gd name="T11" fmla="*/ 0 h 2006"/>
                  <a:gd name="T12" fmla="*/ 2344 w 3488"/>
                  <a:gd name="T13" fmla="*/ 10 h 2006"/>
                  <a:gd name="T14" fmla="*/ 2384 w 3488"/>
                  <a:gd name="T15" fmla="*/ 10 h 2006"/>
                  <a:gd name="T16" fmla="*/ 2384 w 3488"/>
                  <a:gd name="T17" fmla="*/ 486 h 2006"/>
                  <a:gd name="T18" fmla="*/ 1559 w 3488"/>
                  <a:gd name="T19" fmla="*/ 486 h 2006"/>
                  <a:gd name="T20" fmla="*/ 1559 w 3488"/>
                  <a:gd name="T21" fmla="*/ 1527 h 2006"/>
                  <a:gd name="T22" fmla="*/ 2450 w 3488"/>
                  <a:gd name="T23" fmla="*/ 1527 h 2006"/>
                  <a:gd name="T24" fmla="*/ 2450 w 3488"/>
                  <a:gd name="T25" fmla="*/ 898 h 2006"/>
                  <a:gd name="T26" fmla="*/ 2696 w 3488"/>
                  <a:gd name="T27" fmla="*/ 768 h 2006"/>
                  <a:gd name="T28" fmla="*/ 2696 w 3488"/>
                  <a:gd name="T29" fmla="*/ 1981 h 2006"/>
                  <a:gd name="T30" fmla="*/ 2746 w 3488"/>
                  <a:gd name="T31" fmla="*/ 1981 h 2006"/>
                  <a:gd name="T32" fmla="*/ 2746 w 3488"/>
                  <a:gd name="T33" fmla="*/ 741 h 2006"/>
                  <a:gd name="T34" fmla="*/ 3071 w 3488"/>
                  <a:gd name="T35" fmla="*/ 570 h 2006"/>
                  <a:gd name="T36" fmla="*/ 3071 w 3488"/>
                  <a:gd name="T37" fmla="*/ 10 h 2006"/>
                  <a:gd name="T38" fmla="*/ 3488 w 3488"/>
                  <a:gd name="T39" fmla="*/ 10 h 2006"/>
                  <a:gd name="T40" fmla="*/ 3488 w 3488"/>
                  <a:gd name="T41" fmla="*/ 2006 h 2006"/>
                  <a:gd name="T42" fmla="*/ 432 w 3488"/>
                  <a:gd name="T43" fmla="*/ 486 h 2006"/>
                  <a:gd name="T44" fmla="*/ 432 w 3488"/>
                  <a:gd name="T45" fmla="*/ 1527 h 2006"/>
                  <a:gd name="T46" fmla="*/ 1323 w 3488"/>
                  <a:gd name="T47" fmla="*/ 1527 h 2006"/>
                  <a:gd name="T48" fmla="*/ 1323 w 3488"/>
                  <a:gd name="T49" fmla="*/ 486 h 2006"/>
                  <a:gd name="T50" fmla="*/ 432 w 3488"/>
                  <a:gd name="T51" fmla="*/ 486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88" h="2006">
                    <a:moveTo>
                      <a:pt x="3488" y="2006"/>
                    </a:moveTo>
                    <a:lnTo>
                      <a:pt x="31" y="2006"/>
                    </a:lnTo>
                    <a:lnTo>
                      <a:pt x="31" y="0"/>
                    </a:lnTo>
                    <a:lnTo>
                      <a:pt x="0" y="7"/>
                    </a:lnTo>
                    <a:lnTo>
                      <a:pt x="0" y="0"/>
                    </a:lnTo>
                    <a:lnTo>
                      <a:pt x="2344" y="0"/>
                    </a:lnTo>
                    <a:lnTo>
                      <a:pt x="2344" y="10"/>
                    </a:lnTo>
                    <a:lnTo>
                      <a:pt x="2384" y="10"/>
                    </a:lnTo>
                    <a:lnTo>
                      <a:pt x="2384" y="486"/>
                    </a:lnTo>
                    <a:lnTo>
                      <a:pt x="1559" y="486"/>
                    </a:lnTo>
                    <a:lnTo>
                      <a:pt x="1559" y="1527"/>
                    </a:lnTo>
                    <a:lnTo>
                      <a:pt x="2450" y="1527"/>
                    </a:lnTo>
                    <a:lnTo>
                      <a:pt x="2450" y="898"/>
                    </a:lnTo>
                    <a:lnTo>
                      <a:pt x="2696" y="768"/>
                    </a:lnTo>
                    <a:lnTo>
                      <a:pt x="2696" y="1981"/>
                    </a:lnTo>
                    <a:lnTo>
                      <a:pt x="2746" y="1981"/>
                    </a:lnTo>
                    <a:lnTo>
                      <a:pt x="2746" y="741"/>
                    </a:lnTo>
                    <a:lnTo>
                      <a:pt x="3071" y="570"/>
                    </a:lnTo>
                    <a:lnTo>
                      <a:pt x="3071" y="10"/>
                    </a:lnTo>
                    <a:lnTo>
                      <a:pt x="3488" y="10"/>
                    </a:lnTo>
                    <a:lnTo>
                      <a:pt x="3488" y="2006"/>
                    </a:lnTo>
                    <a:moveTo>
                      <a:pt x="432" y="486"/>
                    </a:moveTo>
                    <a:lnTo>
                      <a:pt x="432" y="1527"/>
                    </a:lnTo>
                    <a:lnTo>
                      <a:pt x="1323" y="1527"/>
                    </a:lnTo>
                    <a:lnTo>
                      <a:pt x="1323" y="486"/>
                    </a:lnTo>
                    <a:lnTo>
                      <a:pt x="432" y="486"/>
                    </a:lnTo>
                  </a:path>
                </a:pathLst>
              </a:custGeom>
              <a:solidFill>
                <a:srgbClr val="92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78" name="Freeform 1262"/>
              <p:cNvSpPr>
                <a:spLocks/>
              </p:cNvSpPr>
              <p:nvPr/>
            </p:nvSpPr>
            <p:spPr bwMode="auto">
              <a:xfrm>
                <a:off x="5930" y="4124"/>
                <a:ext cx="5" cy="107"/>
              </a:xfrm>
              <a:custGeom>
                <a:avLst/>
                <a:gdLst>
                  <a:gd name="T0" fmla="*/ 5 w 5"/>
                  <a:gd name="T1" fmla="*/ 107 h 107"/>
                  <a:gd name="T2" fmla="*/ 0 w 5"/>
                  <a:gd name="T3" fmla="*/ 107 h 107"/>
                  <a:gd name="T4" fmla="*/ 0 w 5"/>
                  <a:gd name="T5" fmla="*/ 2 h 107"/>
                  <a:gd name="T6" fmla="*/ 5 w 5"/>
                  <a:gd name="T7" fmla="*/ 0 h 107"/>
                  <a:gd name="T8" fmla="*/ 5 w 5"/>
                  <a:gd name="T9" fmla="*/ 107 h 107"/>
                </a:gdLst>
                <a:ahLst/>
                <a:cxnLst>
                  <a:cxn ang="0">
                    <a:pos x="T0" y="T1"/>
                  </a:cxn>
                  <a:cxn ang="0">
                    <a:pos x="T2" y="T3"/>
                  </a:cxn>
                  <a:cxn ang="0">
                    <a:pos x="T4" y="T5"/>
                  </a:cxn>
                  <a:cxn ang="0">
                    <a:pos x="T6" y="T7"/>
                  </a:cxn>
                  <a:cxn ang="0">
                    <a:pos x="T8" y="T9"/>
                  </a:cxn>
                </a:cxnLst>
                <a:rect l="0" t="0" r="r" b="b"/>
                <a:pathLst>
                  <a:path w="5" h="107">
                    <a:moveTo>
                      <a:pt x="5" y="107"/>
                    </a:moveTo>
                    <a:lnTo>
                      <a:pt x="0" y="107"/>
                    </a:lnTo>
                    <a:lnTo>
                      <a:pt x="0" y="2"/>
                    </a:lnTo>
                    <a:lnTo>
                      <a:pt x="5" y="0"/>
                    </a:lnTo>
                    <a:lnTo>
                      <a:pt x="5" y="10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79" name="Freeform 1263"/>
              <p:cNvSpPr>
                <a:spLocks/>
              </p:cNvSpPr>
              <p:nvPr/>
            </p:nvSpPr>
            <p:spPr bwMode="auto">
              <a:xfrm>
                <a:off x="5610" y="4061"/>
                <a:ext cx="90" cy="172"/>
              </a:xfrm>
              <a:custGeom>
                <a:avLst/>
                <a:gdLst>
                  <a:gd name="T0" fmla="*/ 90 w 90"/>
                  <a:gd name="T1" fmla="*/ 172 h 172"/>
                  <a:gd name="T2" fmla="*/ 0 w 90"/>
                  <a:gd name="T3" fmla="*/ 172 h 172"/>
                  <a:gd name="T4" fmla="*/ 0 w 90"/>
                  <a:gd name="T5" fmla="*/ 18 h 172"/>
                  <a:gd name="T6" fmla="*/ 23 w 90"/>
                  <a:gd name="T7" fmla="*/ 13 h 172"/>
                  <a:gd name="T8" fmla="*/ 23 w 90"/>
                  <a:gd name="T9" fmla="*/ 170 h 172"/>
                  <a:gd name="T10" fmla="*/ 28 w 90"/>
                  <a:gd name="T11" fmla="*/ 170 h 172"/>
                  <a:gd name="T12" fmla="*/ 28 w 90"/>
                  <a:gd name="T13" fmla="*/ 12 h 172"/>
                  <a:gd name="T14" fmla="*/ 36 w 90"/>
                  <a:gd name="T15" fmla="*/ 10 h 172"/>
                  <a:gd name="T16" fmla="*/ 36 w 90"/>
                  <a:gd name="T17" fmla="*/ 170 h 172"/>
                  <a:gd name="T18" fmla="*/ 40 w 90"/>
                  <a:gd name="T19" fmla="*/ 170 h 172"/>
                  <a:gd name="T20" fmla="*/ 40 w 90"/>
                  <a:gd name="T21" fmla="*/ 131 h 172"/>
                  <a:gd name="T22" fmla="*/ 66 w 90"/>
                  <a:gd name="T23" fmla="*/ 131 h 172"/>
                  <a:gd name="T24" fmla="*/ 66 w 90"/>
                  <a:gd name="T25" fmla="*/ 41 h 172"/>
                  <a:gd name="T26" fmla="*/ 40 w 90"/>
                  <a:gd name="T27" fmla="*/ 49 h 172"/>
                  <a:gd name="T28" fmla="*/ 40 w 90"/>
                  <a:gd name="T29" fmla="*/ 9 h 172"/>
                  <a:gd name="T30" fmla="*/ 88 w 90"/>
                  <a:gd name="T31" fmla="*/ 0 h 172"/>
                  <a:gd name="T32" fmla="*/ 88 w 90"/>
                  <a:gd name="T33" fmla="*/ 172 h 172"/>
                  <a:gd name="T34" fmla="*/ 90 w 90"/>
                  <a:gd name="T35"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172">
                    <a:moveTo>
                      <a:pt x="90" y="172"/>
                    </a:moveTo>
                    <a:lnTo>
                      <a:pt x="0" y="172"/>
                    </a:lnTo>
                    <a:lnTo>
                      <a:pt x="0" y="18"/>
                    </a:lnTo>
                    <a:lnTo>
                      <a:pt x="23" y="13"/>
                    </a:lnTo>
                    <a:lnTo>
                      <a:pt x="23" y="170"/>
                    </a:lnTo>
                    <a:lnTo>
                      <a:pt x="28" y="170"/>
                    </a:lnTo>
                    <a:lnTo>
                      <a:pt x="28" y="12"/>
                    </a:lnTo>
                    <a:lnTo>
                      <a:pt x="36" y="10"/>
                    </a:lnTo>
                    <a:lnTo>
                      <a:pt x="36" y="170"/>
                    </a:lnTo>
                    <a:lnTo>
                      <a:pt x="40" y="170"/>
                    </a:lnTo>
                    <a:lnTo>
                      <a:pt x="40" y="131"/>
                    </a:lnTo>
                    <a:lnTo>
                      <a:pt x="66" y="131"/>
                    </a:lnTo>
                    <a:lnTo>
                      <a:pt x="66" y="41"/>
                    </a:lnTo>
                    <a:lnTo>
                      <a:pt x="40" y="49"/>
                    </a:lnTo>
                    <a:lnTo>
                      <a:pt x="40" y="9"/>
                    </a:lnTo>
                    <a:lnTo>
                      <a:pt x="88" y="0"/>
                    </a:lnTo>
                    <a:lnTo>
                      <a:pt x="88" y="172"/>
                    </a:lnTo>
                    <a:lnTo>
                      <a:pt x="90" y="172"/>
                    </a:lnTo>
                    <a:close/>
                  </a:path>
                </a:pathLst>
              </a:custGeom>
              <a:solidFill>
                <a:srgbClr val="EBEA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80" name="Freeform 1264"/>
              <p:cNvSpPr>
                <a:spLocks/>
              </p:cNvSpPr>
              <p:nvPr/>
            </p:nvSpPr>
            <p:spPr bwMode="auto">
              <a:xfrm>
                <a:off x="5633" y="4073"/>
                <a:ext cx="5" cy="158"/>
              </a:xfrm>
              <a:custGeom>
                <a:avLst/>
                <a:gdLst>
                  <a:gd name="T0" fmla="*/ 5 w 5"/>
                  <a:gd name="T1" fmla="*/ 158 h 158"/>
                  <a:gd name="T2" fmla="*/ 0 w 5"/>
                  <a:gd name="T3" fmla="*/ 158 h 158"/>
                  <a:gd name="T4" fmla="*/ 0 w 5"/>
                  <a:gd name="T5" fmla="*/ 1 h 158"/>
                  <a:gd name="T6" fmla="*/ 5 w 5"/>
                  <a:gd name="T7" fmla="*/ 0 h 158"/>
                  <a:gd name="T8" fmla="*/ 5 w 5"/>
                  <a:gd name="T9" fmla="*/ 158 h 158"/>
                </a:gdLst>
                <a:ahLst/>
                <a:cxnLst>
                  <a:cxn ang="0">
                    <a:pos x="T0" y="T1"/>
                  </a:cxn>
                  <a:cxn ang="0">
                    <a:pos x="T2" y="T3"/>
                  </a:cxn>
                  <a:cxn ang="0">
                    <a:pos x="T4" y="T5"/>
                  </a:cxn>
                  <a:cxn ang="0">
                    <a:pos x="T6" y="T7"/>
                  </a:cxn>
                  <a:cxn ang="0">
                    <a:pos x="T8" y="T9"/>
                  </a:cxn>
                </a:cxnLst>
                <a:rect l="0" t="0" r="r" b="b"/>
                <a:pathLst>
                  <a:path w="5" h="158">
                    <a:moveTo>
                      <a:pt x="5" y="158"/>
                    </a:moveTo>
                    <a:lnTo>
                      <a:pt x="0" y="158"/>
                    </a:lnTo>
                    <a:lnTo>
                      <a:pt x="0" y="1"/>
                    </a:lnTo>
                    <a:lnTo>
                      <a:pt x="5" y="0"/>
                    </a:lnTo>
                    <a:lnTo>
                      <a:pt x="5" y="15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81" name="Freeform 1265"/>
              <p:cNvSpPr>
                <a:spLocks/>
              </p:cNvSpPr>
              <p:nvPr/>
            </p:nvSpPr>
            <p:spPr bwMode="auto">
              <a:xfrm>
                <a:off x="5646" y="4070"/>
                <a:ext cx="4" cy="161"/>
              </a:xfrm>
              <a:custGeom>
                <a:avLst/>
                <a:gdLst>
                  <a:gd name="T0" fmla="*/ 4 w 4"/>
                  <a:gd name="T1" fmla="*/ 161 h 161"/>
                  <a:gd name="T2" fmla="*/ 0 w 4"/>
                  <a:gd name="T3" fmla="*/ 161 h 161"/>
                  <a:gd name="T4" fmla="*/ 0 w 4"/>
                  <a:gd name="T5" fmla="*/ 1 h 161"/>
                  <a:gd name="T6" fmla="*/ 4 w 4"/>
                  <a:gd name="T7" fmla="*/ 0 h 161"/>
                  <a:gd name="T8" fmla="*/ 4 w 4"/>
                  <a:gd name="T9" fmla="*/ 40 h 161"/>
                  <a:gd name="T10" fmla="*/ 1 w 4"/>
                  <a:gd name="T11" fmla="*/ 41 h 161"/>
                  <a:gd name="T12" fmla="*/ 1 w 4"/>
                  <a:gd name="T13" fmla="*/ 122 h 161"/>
                  <a:gd name="T14" fmla="*/ 4 w 4"/>
                  <a:gd name="T15" fmla="*/ 122 h 161"/>
                  <a:gd name="T16" fmla="*/ 4 w 4"/>
                  <a:gd name="T1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61">
                    <a:moveTo>
                      <a:pt x="4" y="161"/>
                    </a:moveTo>
                    <a:lnTo>
                      <a:pt x="0" y="161"/>
                    </a:lnTo>
                    <a:lnTo>
                      <a:pt x="0" y="1"/>
                    </a:lnTo>
                    <a:lnTo>
                      <a:pt x="4" y="0"/>
                    </a:lnTo>
                    <a:lnTo>
                      <a:pt x="4" y="40"/>
                    </a:lnTo>
                    <a:lnTo>
                      <a:pt x="1" y="41"/>
                    </a:lnTo>
                    <a:lnTo>
                      <a:pt x="1" y="122"/>
                    </a:lnTo>
                    <a:lnTo>
                      <a:pt x="4" y="122"/>
                    </a:lnTo>
                    <a:lnTo>
                      <a:pt x="4" y="16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82" name="Freeform 1266"/>
              <p:cNvSpPr>
                <a:spLocks/>
              </p:cNvSpPr>
              <p:nvPr/>
            </p:nvSpPr>
            <p:spPr bwMode="auto">
              <a:xfrm>
                <a:off x="5698" y="4060"/>
                <a:ext cx="2" cy="173"/>
              </a:xfrm>
              <a:custGeom>
                <a:avLst/>
                <a:gdLst>
                  <a:gd name="T0" fmla="*/ 2 w 2"/>
                  <a:gd name="T1" fmla="*/ 173 h 173"/>
                  <a:gd name="T2" fmla="*/ 0 w 2"/>
                  <a:gd name="T3" fmla="*/ 173 h 173"/>
                  <a:gd name="T4" fmla="*/ 0 w 2"/>
                  <a:gd name="T5" fmla="*/ 1 h 173"/>
                  <a:gd name="T6" fmla="*/ 2 w 2"/>
                  <a:gd name="T7" fmla="*/ 0 h 173"/>
                  <a:gd name="T8" fmla="*/ 2 w 2"/>
                  <a:gd name="T9" fmla="*/ 173 h 173"/>
                </a:gdLst>
                <a:ahLst/>
                <a:cxnLst>
                  <a:cxn ang="0">
                    <a:pos x="T0" y="T1"/>
                  </a:cxn>
                  <a:cxn ang="0">
                    <a:pos x="T2" y="T3"/>
                  </a:cxn>
                  <a:cxn ang="0">
                    <a:pos x="T4" y="T5"/>
                  </a:cxn>
                  <a:cxn ang="0">
                    <a:pos x="T6" y="T7"/>
                  </a:cxn>
                  <a:cxn ang="0">
                    <a:pos x="T8" y="T9"/>
                  </a:cxn>
                </a:cxnLst>
                <a:rect l="0" t="0" r="r" b="b"/>
                <a:pathLst>
                  <a:path w="2" h="173">
                    <a:moveTo>
                      <a:pt x="2" y="173"/>
                    </a:moveTo>
                    <a:lnTo>
                      <a:pt x="0" y="173"/>
                    </a:lnTo>
                    <a:lnTo>
                      <a:pt x="0" y="1"/>
                    </a:lnTo>
                    <a:lnTo>
                      <a:pt x="2" y="0"/>
                    </a:lnTo>
                    <a:lnTo>
                      <a:pt x="2" y="173"/>
                    </a:lnTo>
                    <a:close/>
                  </a:path>
                </a:pathLst>
              </a:custGeom>
              <a:solidFill>
                <a:srgbClr val="8485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83" name="Freeform 1267"/>
              <p:cNvSpPr>
                <a:spLocks/>
              </p:cNvSpPr>
              <p:nvPr/>
            </p:nvSpPr>
            <p:spPr bwMode="auto">
              <a:xfrm>
                <a:off x="5650" y="4102"/>
                <a:ext cx="26" cy="90"/>
              </a:xfrm>
              <a:custGeom>
                <a:avLst/>
                <a:gdLst>
                  <a:gd name="T0" fmla="*/ 26 w 26"/>
                  <a:gd name="T1" fmla="*/ 90 h 90"/>
                  <a:gd name="T2" fmla="*/ 0 w 26"/>
                  <a:gd name="T3" fmla="*/ 90 h 90"/>
                  <a:gd name="T4" fmla="*/ 0 w 26"/>
                  <a:gd name="T5" fmla="*/ 8 h 90"/>
                  <a:gd name="T6" fmla="*/ 26 w 26"/>
                  <a:gd name="T7" fmla="*/ 0 h 90"/>
                  <a:gd name="T8" fmla="*/ 26 w 26"/>
                  <a:gd name="T9" fmla="*/ 90 h 90"/>
                </a:gdLst>
                <a:ahLst/>
                <a:cxnLst>
                  <a:cxn ang="0">
                    <a:pos x="T0" y="T1"/>
                  </a:cxn>
                  <a:cxn ang="0">
                    <a:pos x="T2" y="T3"/>
                  </a:cxn>
                  <a:cxn ang="0">
                    <a:pos x="T4" y="T5"/>
                  </a:cxn>
                  <a:cxn ang="0">
                    <a:pos x="T6" y="T7"/>
                  </a:cxn>
                  <a:cxn ang="0">
                    <a:pos x="T8" y="T9"/>
                  </a:cxn>
                </a:cxnLst>
                <a:rect l="0" t="0" r="r" b="b"/>
                <a:pathLst>
                  <a:path w="26" h="90">
                    <a:moveTo>
                      <a:pt x="26" y="90"/>
                    </a:moveTo>
                    <a:lnTo>
                      <a:pt x="0" y="90"/>
                    </a:lnTo>
                    <a:lnTo>
                      <a:pt x="0" y="8"/>
                    </a:lnTo>
                    <a:lnTo>
                      <a:pt x="26" y="0"/>
                    </a:lnTo>
                    <a:lnTo>
                      <a:pt x="26" y="90"/>
                    </a:lnTo>
                    <a:close/>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84" name="Freeform 1268"/>
              <p:cNvSpPr>
                <a:spLocks/>
              </p:cNvSpPr>
              <p:nvPr/>
            </p:nvSpPr>
            <p:spPr bwMode="auto">
              <a:xfrm>
                <a:off x="5647" y="4110"/>
                <a:ext cx="3" cy="82"/>
              </a:xfrm>
              <a:custGeom>
                <a:avLst/>
                <a:gdLst>
                  <a:gd name="T0" fmla="*/ 3 w 3"/>
                  <a:gd name="T1" fmla="*/ 82 h 82"/>
                  <a:gd name="T2" fmla="*/ 0 w 3"/>
                  <a:gd name="T3" fmla="*/ 82 h 82"/>
                  <a:gd name="T4" fmla="*/ 0 w 3"/>
                  <a:gd name="T5" fmla="*/ 1 h 82"/>
                  <a:gd name="T6" fmla="*/ 3 w 3"/>
                  <a:gd name="T7" fmla="*/ 0 h 82"/>
                  <a:gd name="T8" fmla="*/ 3 w 3"/>
                  <a:gd name="T9" fmla="*/ 82 h 82"/>
                </a:gdLst>
                <a:ahLst/>
                <a:cxnLst>
                  <a:cxn ang="0">
                    <a:pos x="T0" y="T1"/>
                  </a:cxn>
                  <a:cxn ang="0">
                    <a:pos x="T2" y="T3"/>
                  </a:cxn>
                  <a:cxn ang="0">
                    <a:pos x="T4" y="T5"/>
                  </a:cxn>
                  <a:cxn ang="0">
                    <a:pos x="T6" y="T7"/>
                  </a:cxn>
                  <a:cxn ang="0">
                    <a:pos x="T8" y="T9"/>
                  </a:cxn>
                </a:cxnLst>
                <a:rect l="0" t="0" r="r" b="b"/>
                <a:pathLst>
                  <a:path w="3" h="82">
                    <a:moveTo>
                      <a:pt x="3" y="82"/>
                    </a:moveTo>
                    <a:lnTo>
                      <a:pt x="0" y="82"/>
                    </a:lnTo>
                    <a:lnTo>
                      <a:pt x="0" y="1"/>
                    </a:lnTo>
                    <a:lnTo>
                      <a:pt x="3" y="0"/>
                    </a:lnTo>
                    <a:lnTo>
                      <a:pt x="3" y="8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85" name="Rectangle 1269"/>
              <p:cNvSpPr>
                <a:spLocks noChangeArrowheads="1"/>
              </p:cNvSpPr>
              <p:nvPr/>
            </p:nvSpPr>
            <p:spPr bwMode="auto">
              <a:xfrm>
                <a:off x="5735" y="4102"/>
                <a:ext cx="77" cy="90"/>
              </a:xfrm>
              <a:prstGeom prst="rect">
                <a:avLst/>
              </a:prstGeom>
              <a:solidFill>
                <a:srgbClr val="4545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86" name="Freeform 1270"/>
              <p:cNvSpPr>
                <a:spLocks/>
              </p:cNvSpPr>
              <p:nvPr/>
            </p:nvSpPr>
            <p:spPr bwMode="auto">
              <a:xfrm>
                <a:off x="5832" y="4102"/>
                <a:ext cx="77" cy="90"/>
              </a:xfrm>
              <a:custGeom>
                <a:avLst/>
                <a:gdLst>
                  <a:gd name="T0" fmla="*/ 77 w 77"/>
                  <a:gd name="T1" fmla="*/ 90 h 90"/>
                  <a:gd name="T2" fmla="*/ 0 w 77"/>
                  <a:gd name="T3" fmla="*/ 90 h 90"/>
                  <a:gd name="T4" fmla="*/ 0 w 77"/>
                  <a:gd name="T5" fmla="*/ 0 h 90"/>
                  <a:gd name="T6" fmla="*/ 71 w 77"/>
                  <a:gd name="T7" fmla="*/ 0 h 90"/>
                  <a:gd name="T8" fmla="*/ 71 w 77"/>
                  <a:gd name="T9" fmla="*/ 39 h 90"/>
                  <a:gd name="T10" fmla="*/ 77 w 77"/>
                  <a:gd name="T11" fmla="*/ 36 h 90"/>
                  <a:gd name="T12" fmla="*/ 77 w 77"/>
                  <a:gd name="T13" fmla="*/ 90 h 90"/>
                </a:gdLst>
                <a:ahLst/>
                <a:cxnLst>
                  <a:cxn ang="0">
                    <a:pos x="T0" y="T1"/>
                  </a:cxn>
                  <a:cxn ang="0">
                    <a:pos x="T2" y="T3"/>
                  </a:cxn>
                  <a:cxn ang="0">
                    <a:pos x="T4" y="T5"/>
                  </a:cxn>
                  <a:cxn ang="0">
                    <a:pos x="T6" y="T7"/>
                  </a:cxn>
                  <a:cxn ang="0">
                    <a:pos x="T8" y="T9"/>
                  </a:cxn>
                  <a:cxn ang="0">
                    <a:pos x="T10" y="T11"/>
                  </a:cxn>
                  <a:cxn ang="0">
                    <a:pos x="T12" y="T13"/>
                  </a:cxn>
                </a:cxnLst>
                <a:rect l="0" t="0" r="r" b="b"/>
                <a:pathLst>
                  <a:path w="77" h="90">
                    <a:moveTo>
                      <a:pt x="77" y="90"/>
                    </a:moveTo>
                    <a:lnTo>
                      <a:pt x="0" y="90"/>
                    </a:lnTo>
                    <a:lnTo>
                      <a:pt x="0" y="0"/>
                    </a:lnTo>
                    <a:lnTo>
                      <a:pt x="71" y="0"/>
                    </a:lnTo>
                    <a:lnTo>
                      <a:pt x="71" y="39"/>
                    </a:lnTo>
                    <a:lnTo>
                      <a:pt x="77" y="36"/>
                    </a:lnTo>
                    <a:lnTo>
                      <a:pt x="77" y="90"/>
                    </a:lnTo>
                    <a:close/>
                  </a:path>
                </a:pathLst>
              </a:custGeom>
              <a:solidFill>
                <a:srgbClr val="45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87" name="Freeform 1271"/>
              <p:cNvSpPr>
                <a:spLocks noEditPoints="1"/>
              </p:cNvSpPr>
              <p:nvPr/>
            </p:nvSpPr>
            <p:spPr bwMode="auto">
              <a:xfrm>
                <a:off x="6078" y="3933"/>
                <a:ext cx="130" cy="302"/>
              </a:xfrm>
              <a:custGeom>
                <a:avLst/>
                <a:gdLst>
                  <a:gd name="T0" fmla="*/ 1313 w 1500"/>
                  <a:gd name="T1" fmla="*/ 3503 h 3503"/>
                  <a:gd name="T2" fmla="*/ 20 w 1500"/>
                  <a:gd name="T3" fmla="*/ 3503 h 3503"/>
                  <a:gd name="T4" fmla="*/ 20 w 1500"/>
                  <a:gd name="T5" fmla="*/ 0 h 3503"/>
                  <a:gd name="T6" fmla="*/ 0 w 1500"/>
                  <a:gd name="T7" fmla="*/ 11 h 3503"/>
                  <a:gd name="T8" fmla="*/ 0 w 1500"/>
                  <a:gd name="T9" fmla="*/ 0 h 3503"/>
                  <a:gd name="T10" fmla="*/ 359 w 1500"/>
                  <a:gd name="T11" fmla="*/ 0 h 3503"/>
                  <a:gd name="T12" fmla="*/ 359 w 1500"/>
                  <a:gd name="T13" fmla="*/ 3124 h 3503"/>
                  <a:gd name="T14" fmla="*/ 881 w 1500"/>
                  <a:gd name="T15" fmla="*/ 3124 h 3503"/>
                  <a:gd name="T16" fmla="*/ 881 w 1500"/>
                  <a:gd name="T17" fmla="*/ 2667 h 3503"/>
                  <a:gd name="T18" fmla="*/ 1262 w 1500"/>
                  <a:gd name="T19" fmla="*/ 2667 h 3503"/>
                  <a:gd name="T20" fmla="*/ 1262 w 1500"/>
                  <a:gd name="T21" fmla="*/ 848 h 3503"/>
                  <a:gd name="T22" fmla="*/ 881 w 1500"/>
                  <a:gd name="T23" fmla="*/ 848 h 3503"/>
                  <a:gd name="T24" fmla="*/ 881 w 1500"/>
                  <a:gd name="T25" fmla="*/ 0 h 3503"/>
                  <a:gd name="T26" fmla="*/ 1288 w 1500"/>
                  <a:gd name="T27" fmla="*/ 0 h 3503"/>
                  <a:gd name="T28" fmla="*/ 1288 w 1500"/>
                  <a:gd name="T29" fmla="*/ 3453 h 3503"/>
                  <a:gd name="T30" fmla="*/ 1313 w 1500"/>
                  <a:gd name="T31" fmla="*/ 3453 h 3503"/>
                  <a:gd name="T32" fmla="*/ 1313 w 1500"/>
                  <a:gd name="T33" fmla="*/ 3503 h 3503"/>
                  <a:gd name="T34" fmla="*/ 1338 w 1500"/>
                  <a:gd name="T35" fmla="*/ 2486 h 3503"/>
                  <a:gd name="T36" fmla="*/ 1338 w 1500"/>
                  <a:gd name="T37" fmla="*/ 0 h 3503"/>
                  <a:gd name="T38" fmla="*/ 1415 w 1500"/>
                  <a:gd name="T39" fmla="*/ 0 h 3503"/>
                  <a:gd name="T40" fmla="*/ 1415 w 1500"/>
                  <a:gd name="T41" fmla="*/ 848 h 3503"/>
                  <a:gd name="T42" fmla="*/ 1410 w 1500"/>
                  <a:gd name="T43" fmla="*/ 848 h 3503"/>
                  <a:gd name="T44" fmla="*/ 1410 w 1500"/>
                  <a:gd name="T45" fmla="*/ 2471 h 3503"/>
                  <a:gd name="T46" fmla="*/ 1338 w 1500"/>
                  <a:gd name="T47" fmla="*/ 2486 h 3503"/>
                  <a:gd name="T48" fmla="*/ 1500 w 1500"/>
                  <a:gd name="T49" fmla="*/ 848 h 3503"/>
                  <a:gd name="T50" fmla="*/ 1465 w 1500"/>
                  <a:gd name="T51" fmla="*/ 848 h 3503"/>
                  <a:gd name="T52" fmla="*/ 1465 w 1500"/>
                  <a:gd name="T53" fmla="*/ 0 h 3503"/>
                  <a:gd name="T54" fmla="*/ 1500 w 1500"/>
                  <a:gd name="T55" fmla="*/ 0 h 3503"/>
                  <a:gd name="T56" fmla="*/ 1500 w 1500"/>
                  <a:gd name="T57" fmla="*/ 848 h 3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00" h="3503">
                    <a:moveTo>
                      <a:pt x="1313" y="3503"/>
                    </a:moveTo>
                    <a:lnTo>
                      <a:pt x="20" y="3503"/>
                    </a:lnTo>
                    <a:lnTo>
                      <a:pt x="20" y="0"/>
                    </a:lnTo>
                    <a:lnTo>
                      <a:pt x="0" y="11"/>
                    </a:lnTo>
                    <a:lnTo>
                      <a:pt x="0" y="0"/>
                    </a:lnTo>
                    <a:lnTo>
                      <a:pt x="359" y="0"/>
                    </a:lnTo>
                    <a:lnTo>
                      <a:pt x="359" y="3124"/>
                    </a:lnTo>
                    <a:lnTo>
                      <a:pt x="881" y="3124"/>
                    </a:lnTo>
                    <a:lnTo>
                      <a:pt x="881" y="2667"/>
                    </a:lnTo>
                    <a:lnTo>
                      <a:pt x="1262" y="2667"/>
                    </a:lnTo>
                    <a:lnTo>
                      <a:pt x="1262" y="848"/>
                    </a:lnTo>
                    <a:lnTo>
                      <a:pt x="881" y="848"/>
                    </a:lnTo>
                    <a:lnTo>
                      <a:pt x="881" y="0"/>
                    </a:lnTo>
                    <a:lnTo>
                      <a:pt x="1288" y="0"/>
                    </a:lnTo>
                    <a:lnTo>
                      <a:pt x="1288" y="3453"/>
                    </a:lnTo>
                    <a:lnTo>
                      <a:pt x="1313" y="3453"/>
                    </a:lnTo>
                    <a:lnTo>
                      <a:pt x="1313" y="3503"/>
                    </a:lnTo>
                    <a:moveTo>
                      <a:pt x="1338" y="2486"/>
                    </a:moveTo>
                    <a:lnTo>
                      <a:pt x="1338" y="0"/>
                    </a:lnTo>
                    <a:lnTo>
                      <a:pt x="1415" y="0"/>
                    </a:lnTo>
                    <a:lnTo>
                      <a:pt x="1415" y="848"/>
                    </a:lnTo>
                    <a:lnTo>
                      <a:pt x="1410" y="848"/>
                    </a:lnTo>
                    <a:lnTo>
                      <a:pt x="1410" y="2471"/>
                    </a:lnTo>
                    <a:lnTo>
                      <a:pt x="1338" y="2486"/>
                    </a:lnTo>
                    <a:moveTo>
                      <a:pt x="1500" y="848"/>
                    </a:moveTo>
                    <a:lnTo>
                      <a:pt x="1465" y="848"/>
                    </a:lnTo>
                    <a:lnTo>
                      <a:pt x="1465" y="0"/>
                    </a:lnTo>
                    <a:lnTo>
                      <a:pt x="1500" y="0"/>
                    </a:lnTo>
                    <a:lnTo>
                      <a:pt x="1500" y="848"/>
                    </a:lnTo>
                  </a:path>
                </a:pathLst>
              </a:custGeom>
              <a:solidFill>
                <a:srgbClr val="92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88" name="Freeform 1272"/>
              <p:cNvSpPr>
                <a:spLocks/>
              </p:cNvSpPr>
              <p:nvPr/>
            </p:nvSpPr>
            <p:spPr bwMode="auto">
              <a:xfrm>
                <a:off x="6189" y="3933"/>
                <a:ext cx="5" cy="298"/>
              </a:xfrm>
              <a:custGeom>
                <a:avLst/>
                <a:gdLst>
                  <a:gd name="T0" fmla="*/ 2 w 5"/>
                  <a:gd name="T1" fmla="*/ 298 h 298"/>
                  <a:gd name="T2" fmla="*/ 0 w 5"/>
                  <a:gd name="T3" fmla="*/ 298 h 298"/>
                  <a:gd name="T4" fmla="*/ 0 w 5"/>
                  <a:gd name="T5" fmla="*/ 0 h 298"/>
                  <a:gd name="T6" fmla="*/ 5 w 5"/>
                  <a:gd name="T7" fmla="*/ 0 h 298"/>
                  <a:gd name="T8" fmla="*/ 5 w 5"/>
                  <a:gd name="T9" fmla="*/ 215 h 298"/>
                  <a:gd name="T10" fmla="*/ 2 w 5"/>
                  <a:gd name="T11" fmla="*/ 215 h 298"/>
                  <a:gd name="T12" fmla="*/ 2 w 5"/>
                  <a:gd name="T13" fmla="*/ 298 h 298"/>
                </a:gdLst>
                <a:ahLst/>
                <a:cxnLst>
                  <a:cxn ang="0">
                    <a:pos x="T0" y="T1"/>
                  </a:cxn>
                  <a:cxn ang="0">
                    <a:pos x="T2" y="T3"/>
                  </a:cxn>
                  <a:cxn ang="0">
                    <a:pos x="T4" y="T5"/>
                  </a:cxn>
                  <a:cxn ang="0">
                    <a:pos x="T6" y="T7"/>
                  </a:cxn>
                  <a:cxn ang="0">
                    <a:pos x="T8" y="T9"/>
                  </a:cxn>
                  <a:cxn ang="0">
                    <a:pos x="T10" y="T11"/>
                  </a:cxn>
                  <a:cxn ang="0">
                    <a:pos x="T12" y="T13"/>
                  </a:cxn>
                </a:cxnLst>
                <a:rect l="0" t="0" r="r" b="b"/>
                <a:pathLst>
                  <a:path w="5" h="298">
                    <a:moveTo>
                      <a:pt x="2" y="298"/>
                    </a:moveTo>
                    <a:lnTo>
                      <a:pt x="0" y="298"/>
                    </a:lnTo>
                    <a:lnTo>
                      <a:pt x="0" y="0"/>
                    </a:lnTo>
                    <a:lnTo>
                      <a:pt x="5" y="0"/>
                    </a:lnTo>
                    <a:lnTo>
                      <a:pt x="5" y="215"/>
                    </a:lnTo>
                    <a:lnTo>
                      <a:pt x="2" y="215"/>
                    </a:lnTo>
                    <a:lnTo>
                      <a:pt x="2" y="29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89" name="Rectangle 1273"/>
              <p:cNvSpPr>
                <a:spLocks noChangeArrowheads="1"/>
              </p:cNvSpPr>
              <p:nvPr/>
            </p:nvSpPr>
            <p:spPr bwMode="auto">
              <a:xfrm>
                <a:off x="6200" y="3933"/>
                <a:ext cx="5" cy="7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90" name="Freeform 1274"/>
              <p:cNvSpPr>
                <a:spLocks/>
              </p:cNvSpPr>
              <p:nvPr/>
            </p:nvSpPr>
            <p:spPr bwMode="auto">
              <a:xfrm>
                <a:off x="6246" y="3933"/>
                <a:ext cx="21" cy="203"/>
              </a:xfrm>
              <a:custGeom>
                <a:avLst/>
                <a:gdLst>
                  <a:gd name="T0" fmla="*/ 25 w 237"/>
                  <a:gd name="T1" fmla="*/ 2356 h 2356"/>
                  <a:gd name="T2" fmla="*/ 25 w 237"/>
                  <a:gd name="T3" fmla="*/ 848 h 2356"/>
                  <a:gd name="T4" fmla="*/ 0 w 237"/>
                  <a:gd name="T5" fmla="*/ 848 h 2356"/>
                  <a:gd name="T6" fmla="*/ 0 w 237"/>
                  <a:gd name="T7" fmla="*/ 0 h 2356"/>
                  <a:gd name="T8" fmla="*/ 237 w 237"/>
                  <a:gd name="T9" fmla="*/ 0 h 2356"/>
                  <a:gd name="T10" fmla="*/ 237 w 237"/>
                  <a:gd name="T11" fmla="*/ 2308 h 2356"/>
                  <a:gd name="T12" fmla="*/ 235 w 237"/>
                  <a:gd name="T13" fmla="*/ 2308 h 2356"/>
                  <a:gd name="T14" fmla="*/ 235 w 237"/>
                  <a:gd name="T15" fmla="*/ 2312 h 2356"/>
                  <a:gd name="T16" fmla="*/ 24 w 237"/>
                  <a:gd name="T17" fmla="*/ 2356 h 2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2356">
                    <a:moveTo>
                      <a:pt x="25" y="2356"/>
                    </a:moveTo>
                    <a:lnTo>
                      <a:pt x="25" y="848"/>
                    </a:lnTo>
                    <a:lnTo>
                      <a:pt x="0" y="848"/>
                    </a:lnTo>
                    <a:lnTo>
                      <a:pt x="0" y="0"/>
                    </a:lnTo>
                    <a:lnTo>
                      <a:pt x="237" y="0"/>
                    </a:lnTo>
                    <a:lnTo>
                      <a:pt x="237" y="2308"/>
                    </a:lnTo>
                    <a:lnTo>
                      <a:pt x="235" y="2308"/>
                    </a:lnTo>
                    <a:lnTo>
                      <a:pt x="235" y="2312"/>
                    </a:lnTo>
                    <a:lnTo>
                      <a:pt x="24" y="2356"/>
                    </a:lnTo>
                  </a:path>
                </a:pathLst>
              </a:custGeom>
              <a:solidFill>
                <a:srgbClr val="92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91" name="Rectangle 1275"/>
              <p:cNvSpPr>
                <a:spLocks noChangeArrowheads="1"/>
              </p:cNvSpPr>
              <p:nvPr/>
            </p:nvSpPr>
            <p:spPr bwMode="auto">
              <a:xfrm>
                <a:off x="6243" y="3933"/>
                <a:ext cx="3" cy="7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92" name="Freeform 1276"/>
              <p:cNvSpPr>
                <a:spLocks noEditPoints="1"/>
              </p:cNvSpPr>
              <p:nvPr/>
            </p:nvSpPr>
            <p:spPr bwMode="auto">
              <a:xfrm>
                <a:off x="5999" y="3933"/>
                <a:ext cx="81" cy="302"/>
              </a:xfrm>
              <a:custGeom>
                <a:avLst/>
                <a:gdLst>
                  <a:gd name="T0" fmla="*/ 940 w 940"/>
                  <a:gd name="T1" fmla="*/ 3503 h 3503"/>
                  <a:gd name="T2" fmla="*/ 0 w 940"/>
                  <a:gd name="T3" fmla="*/ 3503 h 3503"/>
                  <a:gd name="T4" fmla="*/ 0 w 940"/>
                  <a:gd name="T5" fmla="*/ 3478 h 3503"/>
                  <a:gd name="T6" fmla="*/ 551 w 940"/>
                  <a:gd name="T7" fmla="*/ 3478 h 3503"/>
                  <a:gd name="T8" fmla="*/ 551 w 940"/>
                  <a:gd name="T9" fmla="*/ 1472 h 3503"/>
                  <a:gd name="T10" fmla="*/ 327 w 940"/>
                  <a:gd name="T11" fmla="*/ 1472 h 3503"/>
                  <a:gd name="T12" fmla="*/ 327 w 940"/>
                  <a:gd name="T13" fmla="*/ 350 h 3503"/>
                  <a:gd name="T14" fmla="*/ 920 w 940"/>
                  <a:gd name="T15" fmla="*/ 11 h 3503"/>
                  <a:gd name="T16" fmla="*/ 940 w 940"/>
                  <a:gd name="T17" fmla="*/ 0 h 3503"/>
                  <a:gd name="T18" fmla="*/ 940 w 940"/>
                  <a:gd name="T19" fmla="*/ 3503 h 3503"/>
                  <a:gd name="T20" fmla="*/ 764 w 940"/>
                  <a:gd name="T21" fmla="*/ 848 h 3503"/>
                  <a:gd name="T22" fmla="*/ 552 w 940"/>
                  <a:gd name="T23" fmla="*/ 1022 h 3503"/>
                  <a:gd name="T24" fmla="*/ 552 w 940"/>
                  <a:gd name="T25" fmla="*/ 2667 h 3503"/>
                  <a:gd name="T26" fmla="*/ 764 w 940"/>
                  <a:gd name="T27" fmla="*/ 2667 h 3503"/>
                  <a:gd name="T28" fmla="*/ 764 w 940"/>
                  <a:gd name="T29" fmla="*/ 848 h 3503"/>
                  <a:gd name="T30" fmla="*/ 278 w 940"/>
                  <a:gd name="T31" fmla="*/ 1472 h 3503"/>
                  <a:gd name="T32" fmla="*/ 189 w 940"/>
                  <a:gd name="T33" fmla="*/ 1472 h 3503"/>
                  <a:gd name="T34" fmla="*/ 189 w 940"/>
                  <a:gd name="T35" fmla="*/ 429 h 3503"/>
                  <a:gd name="T36" fmla="*/ 278 w 940"/>
                  <a:gd name="T37" fmla="*/ 378 h 3503"/>
                  <a:gd name="T38" fmla="*/ 278 w 940"/>
                  <a:gd name="T39" fmla="*/ 1472 h 3503"/>
                  <a:gd name="T40" fmla="*/ 138 w 940"/>
                  <a:gd name="T41" fmla="*/ 1472 h 3503"/>
                  <a:gd name="T42" fmla="*/ 0 w 940"/>
                  <a:gd name="T43" fmla="*/ 1472 h 3503"/>
                  <a:gd name="T44" fmla="*/ 0 w 940"/>
                  <a:gd name="T45" fmla="*/ 536 h 3503"/>
                  <a:gd name="T46" fmla="*/ 138 w 940"/>
                  <a:gd name="T47" fmla="*/ 457 h 3503"/>
                  <a:gd name="T48" fmla="*/ 138 w 940"/>
                  <a:gd name="T49" fmla="*/ 1472 h 3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0" h="3503">
                    <a:moveTo>
                      <a:pt x="940" y="3503"/>
                    </a:moveTo>
                    <a:lnTo>
                      <a:pt x="0" y="3503"/>
                    </a:lnTo>
                    <a:lnTo>
                      <a:pt x="0" y="3478"/>
                    </a:lnTo>
                    <a:lnTo>
                      <a:pt x="551" y="3478"/>
                    </a:lnTo>
                    <a:lnTo>
                      <a:pt x="551" y="1472"/>
                    </a:lnTo>
                    <a:lnTo>
                      <a:pt x="327" y="1472"/>
                    </a:lnTo>
                    <a:lnTo>
                      <a:pt x="327" y="350"/>
                    </a:lnTo>
                    <a:lnTo>
                      <a:pt x="920" y="11"/>
                    </a:lnTo>
                    <a:lnTo>
                      <a:pt x="940" y="0"/>
                    </a:lnTo>
                    <a:lnTo>
                      <a:pt x="940" y="3503"/>
                    </a:lnTo>
                    <a:moveTo>
                      <a:pt x="764" y="848"/>
                    </a:moveTo>
                    <a:lnTo>
                      <a:pt x="552" y="1022"/>
                    </a:lnTo>
                    <a:lnTo>
                      <a:pt x="552" y="2667"/>
                    </a:lnTo>
                    <a:lnTo>
                      <a:pt x="764" y="2667"/>
                    </a:lnTo>
                    <a:lnTo>
                      <a:pt x="764" y="848"/>
                    </a:lnTo>
                    <a:moveTo>
                      <a:pt x="278" y="1472"/>
                    </a:moveTo>
                    <a:lnTo>
                      <a:pt x="189" y="1472"/>
                    </a:lnTo>
                    <a:lnTo>
                      <a:pt x="189" y="429"/>
                    </a:lnTo>
                    <a:lnTo>
                      <a:pt x="278" y="378"/>
                    </a:lnTo>
                    <a:lnTo>
                      <a:pt x="278" y="1472"/>
                    </a:lnTo>
                    <a:moveTo>
                      <a:pt x="138" y="1472"/>
                    </a:moveTo>
                    <a:lnTo>
                      <a:pt x="0" y="1472"/>
                    </a:lnTo>
                    <a:lnTo>
                      <a:pt x="0" y="536"/>
                    </a:lnTo>
                    <a:lnTo>
                      <a:pt x="138" y="457"/>
                    </a:lnTo>
                    <a:lnTo>
                      <a:pt x="138" y="1472"/>
                    </a:lnTo>
                  </a:path>
                </a:pathLst>
              </a:custGeom>
              <a:solidFill>
                <a:srgbClr val="EBEA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93" name="Freeform 1277"/>
              <p:cNvSpPr>
                <a:spLocks/>
              </p:cNvSpPr>
              <p:nvPr/>
            </p:nvSpPr>
            <p:spPr bwMode="auto">
              <a:xfrm>
                <a:off x="6011" y="3970"/>
                <a:ext cx="4" cy="90"/>
              </a:xfrm>
              <a:custGeom>
                <a:avLst/>
                <a:gdLst>
                  <a:gd name="T0" fmla="*/ 4 w 4"/>
                  <a:gd name="T1" fmla="*/ 90 h 90"/>
                  <a:gd name="T2" fmla="*/ 0 w 4"/>
                  <a:gd name="T3" fmla="*/ 90 h 90"/>
                  <a:gd name="T4" fmla="*/ 0 w 4"/>
                  <a:gd name="T5" fmla="*/ 2 h 90"/>
                  <a:gd name="T6" fmla="*/ 4 w 4"/>
                  <a:gd name="T7" fmla="*/ 0 h 90"/>
                  <a:gd name="T8" fmla="*/ 4 w 4"/>
                  <a:gd name="T9" fmla="*/ 90 h 90"/>
                </a:gdLst>
                <a:ahLst/>
                <a:cxnLst>
                  <a:cxn ang="0">
                    <a:pos x="T0" y="T1"/>
                  </a:cxn>
                  <a:cxn ang="0">
                    <a:pos x="T2" y="T3"/>
                  </a:cxn>
                  <a:cxn ang="0">
                    <a:pos x="T4" y="T5"/>
                  </a:cxn>
                  <a:cxn ang="0">
                    <a:pos x="T6" y="T7"/>
                  </a:cxn>
                  <a:cxn ang="0">
                    <a:pos x="T8" y="T9"/>
                  </a:cxn>
                </a:cxnLst>
                <a:rect l="0" t="0" r="r" b="b"/>
                <a:pathLst>
                  <a:path w="4" h="90">
                    <a:moveTo>
                      <a:pt x="4" y="90"/>
                    </a:moveTo>
                    <a:lnTo>
                      <a:pt x="0" y="90"/>
                    </a:lnTo>
                    <a:lnTo>
                      <a:pt x="0" y="2"/>
                    </a:lnTo>
                    <a:lnTo>
                      <a:pt x="4" y="0"/>
                    </a:lnTo>
                    <a:lnTo>
                      <a:pt x="4" y="9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94" name="Freeform 1278"/>
              <p:cNvSpPr>
                <a:spLocks/>
              </p:cNvSpPr>
              <p:nvPr/>
            </p:nvSpPr>
            <p:spPr bwMode="auto">
              <a:xfrm>
                <a:off x="6023" y="3963"/>
                <a:ext cx="4" cy="97"/>
              </a:xfrm>
              <a:custGeom>
                <a:avLst/>
                <a:gdLst>
                  <a:gd name="T0" fmla="*/ 4 w 4"/>
                  <a:gd name="T1" fmla="*/ 97 h 97"/>
                  <a:gd name="T2" fmla="*/ 0 w 4"/>
                  <a:gd name="T3" fmla="*/ 97 h 97"/>
                  <a:gd name="T4" fmla="*/ 0 w 4"/>
                  <a:gd name="T5" fmla="*/ 3 h 97"/>
                  <a:gd name="T6" fmla="*/ 4 w 4"/>
                  <a:gd name="T7" fmla="*/ 0 h 97"/>
                  <a:gd name="T8" fmla="*/ 4 w 4"/>
                  <a:gd name="T9" fmla="*/ 97 h 97"/>
                </a:gdLst>
                <a:ahLst/>
                <a:cxnLst>
                  <a:cxn ang="0">
                    <a:pos x="T0" y="T1"/>
                  </a:cxn>
                  <a:cxn ang="0">
                    <a:pos x="T2" y="T3"/>
                  </a:cxn>
                  <a:cxn ang="0">
                    <a:pos x="T4" y="T5"/>
                  </a:cxn>
                  <a:cxn ang="0">
                    <a:pos x="T6" y="T7"/>
                  </a:cxn>
                  <a:cxn ang="0">
                    <a:pos x="T8" y="T9"/>
                  </a:cxn>
                </a:cxnLst>
                <a:rect l="0" t="0" r="r" b="b"/>
                <a:pathLst>
                  <a:path w="4" h="97">
                    <a:moveTo>
                      <a:pt x="4" y="97"/>
                    </a:moveTo>
                    <a:lnTo>
                      <a:pt x="0" y="97"/>
                    </a:lnTo>
                    <a:lnTo>
                      <a:pt x="0" y="3"/>
                    </a:lnTo>
                    <a:lnTo>
                      <a:pt x="4" y="0"/>
                    </a:lnTo>
                    <a:lnTo>
                      <a:pt x="4" y="9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95" name="Freeform 1279"/>
              <p:cNvSpPr>
                <a:spLocks/>
              </p:cNvSpPr>
              <p:nvPr/>
            </p:nvSpPr>
            <p:spPr bwMode="auto">
              <a:xfrm>
                <a:off x="5999" y="4060"/>
                <a:ext cx="47" cy="173"/>
              </a:xfrm>
              <a:custGeom>
                <a:avLst/>
                <a:gdLst>
                  <a:gd name="T0" fmla="*/ 47 w 47"/>
                  <a:gd name="T1" fmla="*/ 173 h 173"/>
                  <a:gd name="T2" fmla="*/ 0 w 47"/>
                  <a:gd name="T3" fmla="*/ 173 h 173"/>
                  <a:gd name="T4" fmla="*/ 0 w 47"/>
                  <a:gd name="T5" fmla="*/ 0 h 173"/>
                  <a:gd name="T6" fmla="*/ 12 w 47"/>
                  <a:gd name="T7" fmla="*/ 0 h 173"/>
                  <a:gd name="T8" fmla="*/ 12 w 47"/>
                  <a:gd name="T9" fmla="*/ 171 h 173"/>
                  <a:gd name="T10" fmla="*/ 16 w 47"/>
                  <a:gd name="T11" fmla="*/ 171 h 173"/>
                  <a:gd name="T12" fmla="*/ 16 w 47"/>
                  <a:gd name="T13" fmla="*/ 0 h 173"/>
                  <a:gd name="T14" fmla="*/ 24 w 47"/>
                  <a:gd name="T15" fmla="*/ 0 h 173"/>
                  <a:gd name="T16" fmla="*/ 24 w 47"/>
                  <a:gd name="T17" fmla="*/ 171 h 173"/>
                  <a:gd name="T18" fmla="*/ 28 w 47"/>
                  <a:gd name="T19" fmla="*/ 171 h 173"/>
                  <a:gd name="T20" fmla="*/ 28 w 47"/>
                  <a:gd name="T21" fmla="*/ 0 h 173"/>
                  <a:gd name="T22" fmla="*/ 47 w 47"/>
                  <a:gd name="T23" fmla="*/ 0 h 173"/>
                  <a:gd name="T24" fmla="*/ 47 w 47"/>
                  <a:gd name="T25"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173">
                    <a:moveTo>
                      <a:pt x="47" y="173"/>
                    </a:moveTo>
                    <a:lnTo>
                      <a:pt x="0" y="173"/>
                    </a:lnTo>
                    <a:lnTo>
                      <a:pt x="0" y="0"/>
                    </a:lnTo>
                    <a:lnTo>
                      <a:pt x="12" y="0"/>
                    </a:lnTo>
                    <a:lnTo>
                      <a:pt x="12" y="171"/>
                    </a:lnTo>
                    <a:lnTo>
                      <a:pt x="16" y="171"/>
                    </a:lnTo>
                    <a:lnTo>
                      <a:pt x="16" y="0"/>
                    </a:lnTo>
                    <a:lnTo>
                      <a:pt x="24" y="0"/>
                    </a:lnTo>
                    <a:lnTo>
                      <a:pt x="24" y="171"/>
                    </a:lnTo>
                    <a:lnTo>
                      <a:pt x="28" y="171"/>
                    </a:lnTo>
                    <a:lnTo>
                      <a:pt x="28" y="0"/>
                    </a:lnTo>
                    <a:lnTo>
                      <a:pt x="47" y="0"/>
                    </a:lnTo>
                    <a:lnTo>
                      <a:pt x="47" y="173"/>
                    </a:lnTo>
                    <a:close/>
                  </a:path>
                </a:pathLst>
              </a:custGeom>
              <a:solidFill>
                <a:srgbClr val="8485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96" name="Rectangle 1280"/>
              <p:cNvSpPr>
                <a:spLocks noChangeArrowheads="1"/>
              </p:cNvSpPr>
              <p:nvPr/>
            </p:nvSpPr>
            <p:spPr bwMode="auto">
              <a:xfrm>
                <a:off x="6011" y="4060"/>
                <a:ext cx="4" cy="171"/>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97" name="Rectangle 1281"/>
              <p:cNvSpPr>
                <a:spLocks noChangeArrowheads="1"/>
              </p:cNvSpPr>
              <p:nvPr/>
            </p:nvSpPr>
            <p:spPr bwMode="auto">
              <a:xfrm>
                <a:off x="6023" y="4060"/>
                <a:ext cx="4" cy="171"/>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98" name="Freeform 1282"/>
              <p:cNvSpPr>
                <a:spLocks/>
              </p:cNvSpPr>
              <p:nvPr/>
            </p:nvSpPr>
            <p:spPr bwMode="auto">
              <a:xfrm>
                <a:off x="6046" y="4006"/>
                <a:ext cx="19" cy="157"/>
              </a:xfrm>
              <a:custGeom>
                <a:avLst/>
                <a:gdLst>
                  <a:gd name="T0" fmla="*/ 19 w 19"/>
                  <a:gd name="T1" fmla="*/ 157 h 157"/>
                  <a:gd name="T2" fmla="*/ 0 w 19"/>
                  <a:gd name="T3" fmla="*/ 157 h 157"/>
                  <a:gd name="T4" fmla="*/ 0 w 19"/>
                  <a:gd name="T5" fmla="*/ 15 h 157"/>
                  <a:gd name="T6" fmla="*/ 19 w 19"/>
                  <a:gd name="T7" fmla="*/ 0 h 157"/>
                  <a:gd name="T8" fmla="*/ 19 w 19"/>
                  <a:gd name="T9" fmla="*/ 157 h 157"/>
                </a:gdLst>
                <a:ahLst/>
                <a:cxnLst>
                  <a:cxn ang="0">
                    <a:pos x="T0" y="T1"/>
                  </a:cxn>
                  <a:cxn ang="0">
                    <a:pos x="T2" y="T3"/>
                  </a:cxn>
                  <a:cxn ang="0">
                    <a:pos x="T4" y="T5"/>
                  </a:cxn>
                  <a:cxn ang="0">
                    <a:pos x="T6" y="T7"/>
                  </a:cxn>
                  <a:cxn ang="0">
                    <a:pos x="T8" y="T9"/>
                  </a:cxn>
                </a:cxnLst>
                <a:rect l="0" t="0" r="r" b="b"/>
                <a:pathLst>
                  <a:path w="19" h="157">
                    <a:moveTo>
                      <a:pt x="19" y="157"/>
                    </a:moveTo>
                    <a:lnTo>
                      <a:pt x="0" y="157"/>
                    </a:lnTo>
                    <a:lnTo>
                      <a:pt x="0" y="15"/>
                    </a:lnTo>
                    <a:lnTo>
                      <a:pt x="19" y="0"/>
                    </a:lnTo>
                    <a:lnTo>
                      <a:pt x="19" y="157"/>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99" name="Rectangle 1283"/>
              <p:cNvSpPr>
                <a:spLocks noChangeArrowheads="1"/>
              </p:cNvSpPr>
              <p:nvPr/>
            </p:nvSpPr>
            <p:spPr bwMode="auto">
              <a:xfrm>
                <a:off x="6154" y="4006"/>
                <a:ext cx="33" cy="157"/>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00" name="Freeform 1284"/>
              <p:cNvSpPr>
                <a:spLocks noEditPoints="1"/>
              </p:cNvSpPr>
              <p:nvPr/>
            </p:nvSpPr>
            <p:spPr bwMode="auto">
              <a:xfrm>
                <a:off x="6200" y="4006"/>
                <a:ext cx="8" cy="140"/>
              </a:xfrm>
              <a:custGeom>
                <a:avLst/>
                <a:gdLst>
                  <a:gd name="T0" fmla="*/ 0 w 90"/>
                  <a:gd name="T1" fmla="*/ 1623 h 1623"/>
                  <a:gd name="T2" fmla="*/ 0 w 90"/>
                  <a:gd name="T3" fmla="*/ 0 h 1623"/>
                  <a:gd name="T4" fmla="*/ 5 w 90"/>
                  <a:gd name="T5" fmla="*/ 0 h 1623"/>
                  <a:gd name="T6" fmla="*/ 5 w 90"/>
                  <a:gd name="T7" fmla="*/ 1622 h 1623"/>
                  <a:gd name="T8" fmla="*/ 0 w 90"/>
                  <a:gd name="T9" fmla="*/ 1623 h 1623"/>
                  <a:gd name="T10" fmla="*/ 55 w 90"/>
                  <a:gd name="T11" fmla="*/ 1612 h 1623"/>
                  <a:gd name="T12" fmla="*/ 55 w 90"/>
                  <a:gd name="T13" fmla="*/ 0 h 1623"/>
                  <a:gd name="T14" fmla="*/ 90 w 90"/>
                  <a:gd name="T15" fmla="*/ 0 h 1623"/>
                  <a:gd name="T16" fmla="*/ 90 w 90"/>
                  <a:gd name="T17" fmla="*/ 1605 h 1623"/>
                  <a:gd name="T18" fmla="*/ 55 w 90"/>
                  <a:gd name="T19" fmla="*/ 1612 h 1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1623">
                    <a:moveTo>
                      <a:pt x="0" y="1623"/>
                    </a:moveTo>
                    <a:lnTo>
                      <a:pt x="0" y="0"/>
                    </a:lnTo>
                    <a:lnTo>
                      <a:pt x="5" y="0"/>
                    </a:lnTo>
                    <a:lnTo>
                      <a:pt x="5" y="1622"/>
                    </a:lnTo>
                    <a:lnTo>
                      <a:pt x="0" y="1623"/>
                    </a:lnTo>
                    <a:moveTo>
                      <a:pt x="55" y="1612"/>
                    </a:moveTo>
                    <a:lnTo>
                      <a:pt x="55" y="0"/>
                    </a:lnTo>
                    <a:lnTo>
                      <a:pt x="90" y="0"/>
                    </a:lnTo>
                    <a:lnTo>
                      <a:pt x="90" y="1605"/>
                    </a:lnTo>
                    <a:lnTo>
                      <a:pt x="55" y="1612"/>
                    </a:lnTo>
                  </a:path>
                </a:pathLst>
              </a:custGeom>
              <a:solidFill>
                <a:srgbClr val="7A7B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01" name="Freeform 1285"/>
              <p:cNvSpPr>
                <a:spLocks/>
              </p:cNvSpPr>
              <p:nvPr/>
            </p:nvSpPr>
            <p:spPr bwMode="auto">
              <a:xfrm>
                <a:off x="6200" y="4006"/>
                <a:ext cx="5" cy="140"/>
              </a:xfrm>
              <a:custGeom>
                <a:avLst/>
                <a:gdLst>
                  <a:gd name="T0" fmla="*/ 0 w 5"/>
                  <a:gd name="T1" fmla="*/ 140 h 140"/>
                  <a:gd name="T2" fmla="*/ 0 w 5"/>
                  <a:gd name="T3" fmla="*/ 0 h 140"/>
                  <a:gd name="T4" fmla="*/ 5 w 5"/>
                  <a:gd name="T5" fmla="*/ 0 h 140"/>
                  <a:gd name="T6" fmla="*/ 5 w 5"/>
                  <a:gd name="T7" fmla="*/ 139 h 140"/>
                  <a:gd name="T8" fmla="*/ 0 w 5"/>
                  <a:gd name="T9" fmla="*/ 140 h 140"/>
                </a:gdLst>
                <a:ahLst/>
                <a:cxnLst>
                  <a:cxn ang="0">
                    <a:pos x="T0" y="T1"/>
                  </a:cxn>
                  <a:cxn ang="0">
                    <a:pos x="T2" y="T3"/>
                  </a:cxn>
                  <a:cxn ang="0">
                    <a:pos x="T4" y="T5"/>
                  </a:cxn>
                  <a:cxn ang="0">
                    <a:pos x="T6" y="T7"/>
                  </a:cxn>
                  <a:cxn ang="0">
                    <a:pos x="T8" y="T9"/>
                  </a:cxn>
                </a:cxnLst>
                <a:rect l="0" t="0" r="r" b="b"/>
                <a:pathLst>
                  <a:path w="5" h="140">
                    <a:moveTo>
                      <a:pt x="0" y="140"/>
                    </a:moveTo>
                    <a:lnTo>
                      <a:pt x="0" y="0"/>
                    </a:lnTo>
                    <a:lnTo>
                      <a:pt x="5" y="0"/>
                    </a:lnTo>
                    <a:lnTo>
                      <a:pt x="5" y="139"/>
                    </a:lnTo>
                    <a:lnTo>
                      <a:pt x="0" y="14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02" name="Freeform 1286"/>
              <p:cNvSpPr>
                <a:spLocks/>
              </p:cNvSpPr>
              <p:nvPr/>
            </p:nvSpPr>
            <p:spPr bwMode="auto">
              <a:xfrm>
                <a:off x="6246" y="4006"/>
                <a:ext cx="2" cy="131"/>
              </a:xfrm>
              <a:custGeom>
                <a:avLst/>
                <a:gdLst>
                  <a:gd name="T0" fmla="*/ 0 w 2"/>
                  <a:gd name="T1" fmla="*/ 131 h 131"/>
                  <a:gd name="T2" fmla="*/ 0 w 2"/>
                  <a:gd name="T3" fmla="*/ 0 h 131"/>
                  <a:gd name="T4" fmla="*/ 2 w 2"/>
                  <a:gd name="T5" fmla="*/ 0 h 131"/>
                  <a:gd name="T6" fmla="*/ 2 w 2"/>
                  <a:gd name="T7" fmla="*/ 130 h 131"/>
                  <a:gd name="T8" fmla="*/ 0 w 2"/>
                  <a:gd name="T9" fmla="*/ 131 h 131"/>
                </a:gdLst>
                <a:ahLst/>
                <a:cxnLst>
                  <a:cxn ang="0">
                    <a:pos x="T0" y="T1"/>
                  </a:cxn>
                  <a:cxn ang="0">
                    <a:pos x="T2" y="T3"/>
                  </a:cxn>
                  <a:cxn ang="0">
                    <a:pos x="T4" y="T5"/>
                  </a:cxn>
                  <a:cxn ang="0">
                    <a:pos x="T6" y="T7"/>
                  </a:cxn>
                  <a:cxn ang="0">
                    <a:pos x="T8" y="T9"/>
                  </a:cxn>
                </a:cxnLst>
                <a:rect l="0" t="0" r="r" b="b"/>
                <a:pathLst>
                  <a:path w="2" h="131">
                    <a:moveTo>
                      <a:pt x="0" y="131"/>
                    </a:moveTo>
                    <a:lnTo>
                      <a:pt x="0" y="0"/>
                    </a:lnTo>
                    <a:lnTo>
                      <a:pt x="2" y="0"/>
                    </a:lnTo>
                    <a:lnTo>
                      <a:pt x="2" y="130"/>
                    </a:lnTo>
                    <a:lnTo>
                      <a:pt x="0" y="131"/>
                    </a:lnTo>
                    <a:close/>
                  </a:path>
                </a:pathLst>
              </a:custGeom>
              <a:solidFill>
                <a:srgbClr val="7A7B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03" name="Rectangle 1287"/>
              <p:cNvSpPr>
                <a:spLocks noChangeArrowheads="1"/>
              </p:cNvSpPr>
              <p:nvPr/>
            </p:nvSpPr>
            <p:spPr bwMode="auto">
              <a:xfrm>
                <a:off x="6243" y="4006"/>
                <a:ext cx="3" cy="131"/>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04" name="Freeform 1288"/>
              <p:cNvSpPr>
                <a:spLocks/>
              </p:cNvSpPr>
              <p:nvPr/>
            </p:nvSpPr>
            <p:spPr bwMode="auto">
              <a:xfrm>
                <a:off x="6412" y="4060"/>
                <a:ext cx="8" cy="28"/>
              </a:xfrm>
              <a:custGeom>
                <a:avLst/>
                <a:gdLst>
                  <a:gd name="T0" fmla="*/ 0 w 8"/>
                  <a:gd name="T1" fmla="*/ 28 h 28"/>
                  <a:gd name="T2" fmla="*/ 0 w 8"/>
                  <a:gd name="T3" fmla="*/ 0 h 28"/>
                  <a:gd name="T4" fmla="*/ 8 w 8"/>
                  <a:gd name="T5" fmla="*/ 0 h 28"/>
                  <a:gd name="T6" fmla="*/ 8 w 8"/>
                  <a:gd name="T7" fmla="*/ 25 h 28"/>
                  <a:gd name="T8" fmla="*/ 0 w 8"/>
                  <a:gd name="T9" fmla="*/ 28 h 28"/>
                </a:gdLst>
                <a:ahLst/>
                <a:cxnLst>
                  <a:cxn ang="0">
                    <a:pos x="T0" y="T1"/>
                  </a:cxn>
                  <a:cxn ang="0">
                    <a:pos x="T2" y="T3"/>
                  </a:cxn>
                  <a:cxn ang="0">
                    <a:pos x="T4" y="T5"/>
                  </a:cxn>
                  <a:cxn ang="0">
                    <a:pos x="T6" y="T7"/>
                  </a:cxn>
                  <a:cxn ang="0">
                    <a:pos x="T8" y="T9"/>
                  </a:cxn>
                </a:cxnLst>
                <a:rect l="0" t="0" r="r" b="b"/>
                <a:pathLst>
                  <a:path w="8" h="28">
                    <a:moveTo>
                      <a:pt x="0" y="28"/>
                    </a:moveTo>
                    <a:lnTo>
                      <a:pt x="0" y="0"/>
                    </a:lnTo>
                    <a:lnTo>
                      <a:pt x="8" y="0"/>
                    </a:lnTo>
                    <a:lnTo>
                      <a:pt x="8" y="25"/>
                    </a:lnTo>
                    <a:lnTo>
                      <a:pt x="0" y="28"/>
                    </a:lnTo>
                    <a:close/>
                  </a:path>
                </a:pathLst>
              </a:custGeom>
              <a:solidFill>
                <a:srgbClr val="5355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05" name="Freeform 1289"/>
              <p:cNvSpPr>
                <a:spLocks noEditPoints="1"/>
              </p:cNvSpPr>
              <p:nvPr/>
            </p:nvSpPr>
            <p:spPr bwMode="auto">
              <a:xfrm>
                <a:off x="5002" y="4051"/>
                <a:ext cx="101" cy="182"/>
              </a:xfrm>
              <a:custGeom>
                <a:avLst/>
                <a:gdLst>
                  <a:gd name="T0" fmla="*/ 1169 w 1169"/>
                  <a:gd name="T1" fmla="*/ 2114 h 2114"/>
                  <a:gd name="T2" fmla="*/ 652 w 1169"/>
                  <a:gd name="T3" fmla="*/ 2114 h 2114"/>
                  <a:gd name="T4" fmla="*/ 652 w 1169"/>
                  <a:gd name="T5" fmla="*/ 473 h 2114"/>
                  <a:gd name="T6" fmla="*/ 743 w 1169"/>
                  <a:gd name="T7" fmla="*/ 473 h 2114"/>
                  <a:gd name="T8" fmla="*/ 743 w 1169"/>
                  <a:gd name="T9" fmla="*/ 123 h 2114"/>
                  <a:gd name="T10" fmla="*/ 652 w 1169"/>
                  <a:gd name="T11" fmla="*/ 123 h 2114"/>
                  <a:gd name="T12" fmla="*/ 652 w 1169"/>
                  <a:gd name="T13" fmla="*/ 0 h 2114"/>
                  <a:gd name="T14" fmla="*/ 1169 w 1169"/>
                  <a:gd name="T15" fmla="*/ 0 h 2114"/>
                  <a:gd name="T16" fmla="*/ 1169 w 1169"/>
                  <a:gd name="T17" fmla="*/ 2114 h 2114"/>
                  <a:gd name="T18" fmla="*/ 984 w 1169"/>
                  <a:gd name="T19" fmla="*/ 123 h 2114"/>
                  <a:gd name="T20" fmla="*/ 984 w 1169"/>
                  <a:gd name="T21" fmla="*/ 473 h 2114"/>
                  <a:gd name="T22" fmla="*/ 1126 w 1169"/>
                  <a:gd name="T23" fmla="*/ 473 h 2114"/>
                  <a:gd name="T24" fmla="*/ 1126 w 1169"/>
                  <a:gd name="T25" fmla="*/ 123 h 2114"/>
                  <a:gd name="T26" fmla="*/ 984 w 1169"/>
                  <a:gd name="T27" fmla="*/ 123 h 2114"/>
                  <a:gd name="T28" fmla="*/ 793 w 1169"/>
                  <a:gd name="T29" fmla="*/ 123 h 2114"/>
                  <a:gd name="T30" fmla="*/ 793 w 1169"/>
                  <a:gd name="T31" fmla="*/ 473 h 2114"/>
                  <a:gd name="T32" fmla="*/ 934 w 1169"/>
                  <a:gd name="T33" fmla="*/ 473 h 2114"/>
                  <a:gd name="T34" fmla="*/ 934 w 1169"/>
                  <a:gd name="T35" fmla="*/ 123 h 2114"/>
                  <a:gd name="T36" fmla="*/ 793 w 1169"/>
                  <a:gd name="T37" fmla="*/ 123 h 2114"/>
                  <a:gd name="T38" fmla="*/ 602 w 1169"/>
                  <a:gd name="T39" fmla="*/ 2114 h 2114"/>
                  <a:gd name="T40" fmla="*/ 525 w 1169"/>
                  <a:gd name="T41" fmla="*/ 2114 h 2114"/>
                  <a:gd name="T42" fmla="*/ 525 w 1169"/>
                  <a:gd name="T43" fmla="*/ 1278 h 2114"/>
                  <a:gd name="T44" fmla="*/ 11 w 1169"/>
                  <a:gd name="T45" fmla="*/ 1278 h 2114"/>
                  <a:gd name="T46" fmla="*/ 11 w 1169"/>
                  <a:gd name="T47" fmla="*/ 0 h 2114"/>
                  <a:gd name="T48" fmla="*/ 0 w 1169"/>
                  <a:gd name="T49" fmla="*/ 7 h 2114"/>
                  <a:gd name="T50" fmla="*/ 0 w 1169"/>
                  <a:gd name="T51" fmla="*/ 0 h 2114"/>
                  <a:gd name="T52" fmla="*/ 602 w 1169"/>
                  <a:gd name="T53" fmla="*/ 0 h 2114"/>
                  <a:gd name="T54" fmla="*/ 602 w 1169"/>
                  <a:gd name="T55" fmla="*/ 123 h 2114"/>
                  <a:gd name="T56" fmla="*/ 601 w 1169"/>
                  <a:gd name="T57" fmla="*/ 123 h 2114"/>
                  <a:gd name="T58" fmla="*/ 601 w 1169"/>
                  <a:gd name="T59" fmla="*/ 473 h 2114"/>
                  <a:gd name="T60" fmla="*/ 602 w 1169"/>
                  <a:gd name="T61" fmla="*/ 473 h 2114"/>
                  <a:gd name="T62" fmla="*/ 602 w 1169"/>
                  <a:gd name="T63" fmla="*/ 2114 h 2114"/>
                  <a:gd name="T64" fmla="*/ 410 w 1169"/>
                  <a:gd name="T65" fmla="*/ 123 h 2114"/>
                  <a:gd name="T66" fmla="*/ 410 w 1169"/>
                  <a:gd name="T67" fmla="*/ 473 h 2114"/>
                  <a:gd name="T68" fmla="*/ 551 w 1169"/>
                  <a:gd name="T69" fmla="*/ 473 h 2114"/>
                  <a:gd name="T70" fmla="*/ 551 w 1169"/>
                  <a:gd name="T71" fmla="*/ 123 h 2114"/>
                  <a:gd name="T72" fmla="*/ 410 w 1169"/>
                  <a:gd name="T73" fmla="*/ 123 h 2114"/>
                  <a:gd name="T74" fmla="*/ 218 w 1169"/>
                  <a:gd name="T75" fmla="*/ 123 h 2114"/>
                  <a:gd name="T76" fmla="*/ 218 w 1169"/>
                  <a:gd name="T77" fmla="*/ 473 h 2114"/>
                  <a:gd name="T78" fmla="*/ 360 w 1169"/>
                  <a:gd name="T79" fmla="*/ 473 h 2114"/>
                  <a:gd name="T80" fmla="*/ 360 w 1169"/>
                  <a:gd name="T81" fmla="*/ 123 h 2114"/>
                  <a:gd name="T82" fmla="*/ 218 w 1169"/>
                  <a:gd name="T83" fmla="*/ 123 h 2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69" h="2114">
                    <a:moveTo>
                      <a:pt x="1169" y="2114"/>
                    </a:moveTo>
                    <a:lnTo>
                      <a:pt x="652" y="2114"/>
                    </a:lnTo>
                    <a:lnTo>
                      <a:pt x="652" y="473"/>
                    </a:lnTo>
                    <a:lnTo>
                      <a:pt x="743" y="473"/>
                    </a:lnTo>
                    <a:lnTo>
                      <a:pt x="743" y="123"/>
                    </a:lnTo>
                    <a:lnTo>
                      <a:pt x="652" y="123"/>
                    </a:lnTo>
                    <a:lnTo>
                      <a:pt x="652" y="0"/>
                    </a:lnTo>
                    <a:lnTo>
                      <a:pt x="1169" y="0"/>
                    </a:lnTo>
                    <a:lnTo>
                      <a:pt x="1169" y="2114"/>
                    </a:lnTo>
                    <a:moveTo>
                      <a:pt x="984" y="123"/>
                    </a:moveTo>
                    <a:lnTo>
                      <a:pt x="984" y="473"/>
                    </a:lnTo>
                    <a:lnTo>
                      <a:pt x="1126" y="473"/>
                    </a:lnTo>
                    <a:lnTo>
                      <a:pt x="1126" y="123"/>
                    </a:lnTo>
                    <a:lnTo>
                      <a:pt x="984" y="123"/>
                    </a:lnTo>
                    <a:moveTo>
                      <a:pt x="793" y="123"/>
                    </a:moveTo>
                    <a:lnTo>
                      <a:pt x="793" y="473"/>
                    </a:lnTo>
                    <a:lnTo>
                      <a:pt x="934" y="473"/>
                    </a:lnTo>
                    <a:lnTo>
                      <a:pt x="934" y="123"/>
                    </a:lnTo>
                    <a:lnTo>
                      <a:pt x="793" y="123"/>
                    </a:lnTo>
                    <a:moveTo>
                      <a:pt x="602" y="2114"/>
                    </a:moveTo>
                    <a:lnTo>
                      <a:pt x="525" y="2114"/>
                    </a:lnTo>
                    <a:lnTo>
                      <a:pt x="525" y="1278"/>
                    </a:lnTo>
                    <a:lnTo>
                      <a:pt x="11" y="1278"/>
                    </a:lnTo>
                    <a:lnTo>
                      <a:pt x="11" y="0"/>
                    </a:lnTo>
                    <a:lnTo>
                      <a:pt x="0" y="7"/>
                    </a:lnTo>
                    <a:lnTo>
                      <a:pt x="0" y="0"/>
                    </a:lnTo>
                    <a:lnTo>
                      <a:pt x="602" y="0"/>
                    </a:lnTo>
                    <a:lnTo>
                      <a:pt x="602" y="123"/>
                    </a:lnTo>
                    <a:lnTo>
                      <a:pt x="601" y="123"/>
                    </a:lnTo>
                    <a:lnTo>
                      <a:pt x="601" y="473"/>
                    </a:lnTo>
                    <a:lnTo>
                      <a:pt x="602" y="473"/>
                    </a:lnTo>
                    <a:lnTo>
                      <a:pt x="602" y="2114"/>
                    </a:lnTo>
                    <a:moveTo>
                      <a:pt x="410" y="123"/>
                    </a:moveTo>
                    <a:lnTo>
                      <a:pt x="410" y="473"/>
                    </a:lnTo>
                    <a:lnTo>
                      <a:pt x="551" y="473"/>
                    </a:lnTo>
                    <a:lnTo>
                      <a:pt x="551" y="123"/>
                    </a:lnTo>
                    <a:lnTo>
                      <a:pt x="410" y="123"/>
                    </a:lnTo>
                    <a:moveTo>
                      <a:pt x="218" y="123"/>
                    </a:moveTo>
                    <a:lnTo>
                      <a:pt x="218" y="473"/>
                    </a:lnTo>
                    <a:lnTo>
                      <a:pt x="360" y="473"/>
                    </a:lnTo>
                    <a:lnTo>
                      <a:pt x="360" y="123"/>
                    </a:lnTo>
                    <a:lnTo>
                      <a:pt x="218" y="123"/>
                    </a:lnTo>
                  </a:path>
                </a:pathLst>
              </a:custGeom>
              <a:solidFill>
                <a:srgbClr val="ADAE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06" name="Freeform 1290"/>
              <p:cNvSpPr>
                <a:spLocks noEditPoints="1"/>
              </p:cNvSpPr>
              <p:nvPr/>
            </p:nvSpPr>
            <p:spPr bwMode="auto">
              <a:xfrm>
                <a:off x="5054" y="4051"/>
                <a:ext cx="5" cy="182"/>
              </a:xfrm>
              <a:custGeom>
                <a:avLst/>
                <a:gdLst>
                  <a:gd name="T0" fmla="*/ 50 w 50"/>
                  <a:gd name="T1" fmla="*/ 2114 h 2114"/>
                  <a:gd name="T2" fmla="*/ 0 w 50"/>
                  <a:gd name="T3" fmla="*/ 2114 h 2114"/>
                  <a:gd name="T4" fmla="*/ 0 w 50"/>
                  <a:gd name="T5" fmla="*/ 473 h 2114"/>
                  <a:gd name="T6" fmla="*/ 50 w 50"/>
                  <a:gd name="T7" fmla="*/ 473 h 2114"/>
                  <a:gd name="T8" fmla="*/ 50 w 50"/>
                  <a:gd name="T9" fmla="*/ 2114 h 2114"/>
                  <a:gd name="T10" fmla="*/ 50 w 50"/>
                  <a:gd name="T11" fmla="*/ 123 h 2114"/>
                  <a:gd name="T12" fmla="*/ 0 w 50"/>
                  <a:gd name="T13" fmla="*/ 123 h 2114"/>
                  <a:gd name="T14" fmla="*/ 0 w 50"/>
                  <a:gd name="T15" fmla="*/ 0 h 2114"/>
                  <a:gd name="T16" fmla="*/ 50 w 50"/>
                  <a:gd name="T17" fmla="*/ 0 h 2114"/>
                  <a:gd name="T18" fmla="*/ 50 w 50"/>
                  <a:gd name="T19" fmla="*/ 123 h 2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114">
                    <a:moveTo>
                      <a:pt x="50" y="2114"/>
                    </a:moveTo>
                    <a:lnTo>
                      <a:pt x="0" y="2114"/>
                    </a:lnTo>
                    <a:lnTo>
                      <a:pt x="0" y="473"/>
                    </a:lnTo>
                    <a:lnTo>
                      <a:pt x="50" y="473"/>
                    </a:lnTo>
                    <a:lnTo>
                      <a:pt x="50" y="2114"/>
                    </a:lnTo>
                    <a:moveTo>
                      <a:pt x="50" y="123"/>
                    </a:moveTo>
                    <a:lnTo>
                      <a:pt x="0" y="123"/>
                    </a:lnTo>
                    <a:lnTo>
                      <a:pt x="0" y="0"/>
                    </a:lnTo>
                    <a:lnTo>
                      <a:pt x="50" y="0"/>
                    </a:lnTo>
                    <a:lnTo>
                      <a:pt x="50" y="123"/>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07" name="Freeform 1291"/>
              <p:cNvSpPr>
                <a:spLocks/>
              </p:cNvSpPr>
              <p:nvPr/>
            </p:nvSpPr>
            <p:spPr bwMode="auto">
              <a:xfrm>
                <a:off x="4957" y="4051"/>
                <a:ext cx="46" cy="110"/>
              </a:xfrm>
              <a:custGeom>
                <a:avLst/>
                <a:gdLst>
                  <a:gd name="T0" fmla="*/ 46 w 46"/>
                  <a:gd name="T1" fmla="*/ 110 h 110"/>
                  <a:gd name="T2" fmla="*/ 38 w 46"/>
                  <a:gd name="T3" fmla="*/ 110 h 110"/>
                  <a:gd name="T4" fmla="*/ 38 w 46"/>
                  <a:gd name="T5" fmla="*/ 44 h 110"/>
                  <a:gd name="T6" fmla="*/ 27 w 46"/>
                  <a:gd name="T7" fmla="*/ 48 h 110"/>
                  <a:gd name="T8" fmla="*/ 27 w 46"/>
                  <a:gd name="T9" fmla="*/ 110 h 110"/>
                  <a:gd name="T10" fmla="*/ 20 w 46"/>
                  <a:gd name="T11" fmla="*/ 110 h 110"/>
                  <a:gd name="T12" fmla="*/ 20 w 46"/>
                  <a:gd name="T13" fmla="*/ 51 h 110"/>
                  <a:gd name="T14" fmla="*/ 10 w 46"/>
                  <a:gd name="T15" fmla="*/ 55 h 110"/>
                  <a:gd name="T16" fmla="*/ 10 w 46"/>
                  <a:gd name="T17" fmla="*/ 110 h 110"/>
                  <a:gd name="T18" fmla="*/ 0 w 46"/>
                  <a:gd name="T19" fmla="*/ 110 h 110"/>
                  <a:gd name="T20" fmla="*/ 0 w 46"/>
                  <a:gd name="T21" fmla="*/ 28 h 110"/>
                  <a:gd name="T22" fmla="*/ 45 w 46"/>
                  <a:gd name="T23" fmla="*/ 0 h 110"/>
                  <a:gd name="T24" fmla="*/ 46 w 46"/>
                  <a:gd name="T25" fmla="*/ 0 h 110"/>
                  <a:gd name="T26" fmla="*/ 46 w 46"/>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110">
                    <a:moveTo>
                      <a:pt x="46" y="110"/>
                    </a:moveTo>
                    <a:lnTo>
                      <a:pt x="38" y="110"/>
                    </a:lnTo>
                    <a:lnTo>
                      <a:pt x="38" y="44"/>
                    </a:lnTo>
                    <a:lnTo>
                      <a:pt x="27" y="48"/>
                    </a:lnTo>
                    <a:lnTo>
                      <a:pt x="27" y="110"/>
                    </a:lnTo>
                    <a:lnTo>
                      <a:pt x="20" y="110"/>
                    </a:lnTo>
                    <a:lnTo>
                      <a:pt x="20" y="51"/>
                    </a:lnTo>
                    <a:lnTo>
                      <a:pt x="10" y="55"/>
                    </a:lnTo>
                    <a:lnTo>
                      <a:pt x="10" y="110"/>
                    </a:lnTo>
                    <a:lnTo>
                      <a:pt x="0" y="110"/>
                    </a:lnTo>
                    <a:lnTo>
                      <a:pt x="0" y="28"/>
                    </a:lnTo>
                    <a:lnTo>
                      <a:pt x="45" y="0"/>
                    </a:lnTo>
                    <a:lnTo>
                      <a:pt x="46" y="0"/>
                    </a:lnTo>
                    <a:lnTo>
                      <a:pt x="46" y="110"/>
                    </a:lnTo>
                    <a:close/>
                  </a:path>
                </a:pathLst>
              </a:custGeom>
              <a:solidFill>
                <a:srgbClr val="D7D6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08" name="Freeform 1292"/>
              <p:cNvSpPr>
                <a:spLocks/>
              </p:cNvSpPr>
              <p:nvPr/>
            </p:nvSpPr>
            <p:spPr bwMode="auto">
              <a:xfrm>
                <a:off x="4984" y="4095"/>
                <a:ext cx="11" cy="66"/>
              </a:xfrm>
              <a:custGeom>
                <a:avLst/>
                <a:gdLst>
                  <a:gd name="T0" fmla="*/ 11 w 11"/>
                  <a:gd name="T1" fmla="*/ 66 h 66"/>
                  <a:gd name="T2" fmla="*/ 0 w 11"/>
                  <a:gd name="T3" fmla="*/ 66 h 66"/>
                  <a:gd name="T4" fmla="*/ 0 w 11"/>
                  <a:gd name="T5" fmla="*/ 4 h 66"/>
                  <a:gd name="T6" fmla="*/ 11 w 11"/>
                  <a:gd name="T7" fmla="*/ 0 h 66"/>
                  <a:gd name="T8" fmla="*/ 11 w 11"/>
                  <a:gd name="T9" fmla="*/ 66 h 66"/>
                </a:gdLst>
                <a:ahLst/>
                <a:cxnLst>
                  <a:cxn ang="0">
                    <a:pos x="T0" y="T1"/>
                  </a:cxn>
                  <a:cxn ang="0">
                    <a:pos x="T2" y="T3"/>
                  </a:cxn>
                  <a:cxn ang="0">
                    <a:pos x="T4" y="T5"/>
                  </a:cxn>
                  <a:cxn ang="0">
                    <a:pos x="T6" y="T7"/>
                  </a:cxn>
                  <a:cxn ang="0">
                    <a:pos x="T8" y="T9"/>
                  </a:cxn>
                </a:cxnLst>
                <a:rect l="0" t="0" r="r" b="b"/>
                <a:pathLst>
                  <a:path w="11" h="66">
                    <a:moveTo>
                      <a:pt x="11" y="66"/>
                    </a:moveTo>
                    <a:lnTo>
                      <a:pt x="0" y="66"/>
                    </a:lnTo>
                    <a:lnTo>
                      <a:pt x="0" y="4"/>
                    </a:lnTo>
                    <a:lnTo>
                      <a:pt x="11" y="0"/>
                    </a:lnTo>
                    <a:lnTo>
                      <a:pt x="11" y="66"/>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09" name="Freeform 1293"/>
              <p:cNvSpPr>
                <a:spLocks/>
              </p:cNvSpPr>
              <p:nvPr/>
            </p:nvSpPr>
            <p:spPr bwMode="auto">
              <a:xfrm>
                <a:off x="4967" y="4102"/>
                <a:ext cx="10" cy="59"/>
              </a:xfrm>
              <a:custGeom>
                <a:avLst/>
                <a:gdLst>
                  <a:gd name="T0" fmla="*/ 10 w 10"/>
                  <a:gd name="T1" fmla="*/ 59 h 59"/>
                  <a:gd name="T2" fmla="*/ 0 w 10"/>
                  <a:gd name="T3" fmla="*/ 59 h 59"/>
                  <a:gd name="T4" fmla="*/ 0 w 10"/>
                  <a:gd name="T5" fmla="*/ 4 h 59"/>
                  <a:gd name="T6" fmla="*/ 10 w 10"/>
                  <a:gd name="T7" fmla="*/ 0 h 59"/>
                  <a:gd name="T8" fmla="*/ 10 w 10"/>
                  <a:gd name="T9" fmla="*/ 59 h 59"/>
                </a:gdLst>
                <a:ahLst/>
                <a:cxnLst>
                  <a:cxn ang="0">
                    <a:pos x="T0" y="T1"/>
                  </a:cxn>
                  <a:cxn ang="0">
                    <a:pos x="T2" y="T3"/>
                  </a:cxn>
                  <a:cxn ang="0">
                    <a:pos x="T4" y="T5"/>
                  </a:cxn>
                  <a:cxn ang="0">
                    <a:pos x="T6" y="T7"/>
                  </a:cxn>
                  <a:cxn ang="0">
                    <a:pos x="T8" y="T9"/>
                  </a:cxn>
                </a:cxnLst>
                <a:rect l="0" t="0" r="r" b="b"/>
                <a:pathLst>
                  <a:path w="10" h="59">
                    <a:moveTo>
                      <a:pt x="10" y="59"/>
                    </a:moveTo>
                    <a:lnTo>
                      <a:pt x="0" y="59"/>
                    </a:lnTo>
                    <a:lnTo>
                      <a:pt x="0" y="4"/>
                    </a:lnTo>
                    <a:lnTo>
                      <a:pt x="10" y="0"/>
                    </a:lnTo>
                    <a:lnTo>
                      <a:pt x="10" y="59"/>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10" name="Rectangle 1294"/>
              <p:cNvSpPr>
                <a:spLocks noChangeArrowheads="1"/>
              </p:cNvSpPr>
              <p:nvPr/>
            </p:nvSpPr>
            <p:spPr bwMode="auto">
              <a:xfrm>
                <a:off x="5021" y="4061"/>
                <a:ext cx="13" cy="31"/>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11" name="Rectangle 1295"/>
              <p:cNvSpPr>
                <a:spLocks noChangeArrowheads="1"/>
              </p:cNvSpPr>
              <p:nvPr/>
            </p:nvSpPr>
            <p:spPr bwMode="auto">
              <a:xfrm>
                <a:off x="5038" y="4061"/>
                <a:ext cx="12" cy="31"/>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12" name="Freeform 1296"/>
              <p:cNvSpPr>
                <a:spLocks noEditPoints="1"/>
              </p:cNvSpPr>
              <p:nvPr/>
            </p:nvSpPr>
            <p:spPr bwMode="auto">
              <a:xfrm>
                <a:off x="5054" y="4061"/>
                <a:ext cx="13" cy="31"/>
              </a:xfrm>
              <a:custGeom>
                <a:avLst/>
                <a:gdLst>
                  <a:gd name="T0" fmla="*/ 142 w 142"/>
                  <a:gd name="T1" fmla="*/ 350 h 350"/>
                  <a:gd name="T2" fmla="*/ 51 w 142"/>
                  <a:gd name="T3" fmla="*/ 350 h 350"/>
                  <a:gd name="T4" fmla="*/ 51 w 142"/>
                  <a:gd name="T5" fmla="*/ 0 h 350"/>
                  <a:gd name="T6" fmla="*/ 142 w 142"/>
                  <a:gd name="T7" fmla="*/ 0 h 350"/>
                  <a:gd name="T8" fmla="*/ 142 w 142"/>
                  <a:gd name="T9" fmla="*/ 350 h 350"/>
                  <a:gd name="T10" fmla="*/ 1 w 142"/>
                  <a:gd name="T11" fmla="*/ 350 h 350"/>
                  <a:gd name="T12" fmla="*/ 0 w 142"/>
                  <a:gd name="T13" fmla="*/ 350 h 350"/>
                  <a:gd name="T14" fmla="*/ 0 w 142"/>
                  <a:gd name="T15" fmla="*/ 0 h 350"/>
                  <a:gd name="T16" fmla="*/ 1 w 142"/>
                  <a:gd name="T17" fmla="*/ 0 h 350"/>
                  <a:gd name="T18" fmla="*/ 1 w 142"/>
                  <a:gd name="T19"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350">
                    <a:moveTo>
                      <a:pt x="142" y="350"/>
                    </a:moveTo>
                    <a:lnTo>
                      <a:pt x="51" y="350"/>
                    </a:lnTo>
                    <a:lnTo>
                      <a:pt x="51" y="0"/>
                    </a:lnTo>
                    <a:lnTo>
                      <a:pt x="142" y="0"/>
                    </a:lnTo>
                    <a:lnTo>
                      <a:pt x="142" y="350"/>
                    </a:lnTo>
                    <a:moveTo>
                      <a:pt x="1" y="350"/>
                    </a:moveTo>
                    <a:lnTo>
                      <a:pt x="0" y="350"/>
                    </a:lnTo>
                    <a:lnTo>
                      <a:pt x="0" y="0"/>
                    </a:lnTo>
                    <a:lnTo>
                      <a:pt x="1" y="0"/>
                    </a:lnTo>
                    <a:lnTo>
                      <a:pt x="1" y="350"/>
                    </a:lnTo>
                  </a:path>
                </a:pathLst>
              </a:custGeom>
              <a:solidFill>
                <a:srgbClr val="7A7B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13" name="Rectangle 1297"/>
              <p:cNvSpPr>
                <a:spLocks noChangeArrowheads="1"/>
              </p:cNvSpPr>
              <p:nvPr/>
            </p:nvSpPr>
            <p:spPr bwMode="auto">
              <a:xfrm>
                <a:off x="5054" y="4061"/>
                <a:ext cx="5" cy="31"/>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14" name="Rectangle 1298"/>
              <p:cNvSpPr>
                <a:spLocks noChangeArrowheads="1"/>
              </p:cNvSpPr>
              <p:nvPr/>
            </p:nvSpPr>
            <p:spPr bwMode="auto">
              <a:xfrm>
                <a:off x="5071" y="4061"/>
                <a:ext cx="12" cy="31"/>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15" name="Rectangle 1299"/>
              <p:cNvSpPr>
                <a:spLocks noChangeArrowheads="1"/>
              </p:cNvSpPr>
              <p:nvPr/>
            </p:nvSpPr>
            <p:spPr bwMode="auto">
              <a:xfrm>
                <a:off x="5087" y="4061"/>
                <a:ext cx="13" cy="31"/>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16" name="Rectangle 1300"/>
              <p:cNvSpPr>
                <a:spLocks noChangeArrowheads="1"/>
              </p:cNvSpPr>
              <p:nvPr/>
            </p:nvSpPr>
            <p:spPr bwMode="auto">
              <a:xfrm>
                <a:off x="6405" y="4234"/>
                <a:ext cx="5" cy="1"/>
              </a:xfrm>
              <a:prstGeom prst="rect">
                <a:avLst/>
              </a:prstGeom>
              <a:solidFill>
                <a:srgbClr val="AFAF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17" name="Freeform 1301"/>
              <p:cNvSpPr>
                <a:spLocks/>
              </p:cNvSpPr>
              <p:nvPr/>
            </p:nvSpPr>
            <p:spPr bwMode="auto">
              <a:xfrm>
                <a:off x="6268" y="4234"/>
                <a:ext cx="137" cy="1"/>
              </a:xfrm>
              <a:custGeom>
                <a:avLst/>
                <a:gdLst>
                  <a:gd name="T0" fmla="*/ 137 w 137"/>
                  <a:gd name="T1" fmla="*/ 1 h 1"/>
                  <a:gd name="T2" fmla="*/ 0 w 137"/>
                  <a:gd name="T3" fmla="*/ 1 h 1"/>
                  <a:gd name="T4" fmla="*/ 30 w 137"/>
                  <a:gd name="T5" fmla="*/ 1 h 1"/>
                  <a:gd name="T6" fmla="*/ 30 w 137"/>
                  <a:gd name="T7" fmla="*/ 0 h 1"/>
                  <a:gd name="T8" fmla="*/ 69 w 137"/>
                  <a:gd name="T9" fmla="*/ 0 h 1"/>
                  <a:gd name="T10" fmla="*/ 69 w 137"/>
                  <a:gd name="T11" fmla="*/ 1 h 1"/>
                  <a:gd name="T12" fmla="*/ 137 w 137"/>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37" h="1">
                    <a:moveTo>
                      <a:pt x="137" y="1"/>
                    </a:moveTo>
                    <a:lnTo>
                      <a:pt x="0" y="1"/>
                    </a:lnTo>
                    <a:lnTo>
                      <a:pt x="30" y="1"/>
                    </a:lnTo>
                    <a:lnTo>
                      <a:pt x="30" y="0"/>
                    </a:lnTo>
                    <a:lnTo>
                      <a:pt x="69" y="0"/>
                    </a:lnTo>
                    <a:lnTo>
                      <a:pt x="69" y="1"/>
                    </a:lnTo>
                    <a:lnTo>
                      <a:pt x="137" y="1"/>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18" name="Freeform 1302"/>
              <p:cNvSpPr>
                <a:spLocks noEditPoints="1"/>
              </p:cNvSpPr>
              <p:nvPr/>
            </p:nvSpPr>
            <p:spPr bwMode="auto">
              <a:xfrm>
                <a:off x="6266" y="4132"/>
                <a:ext cx="32" cy="103"/>
              </a:xfrm>
              <a:custGeom>
                <a:avLst/>
                <a:gdLst>
                  <a:gd name="T0" fmla="*/ 362 w 362"/>
                  <a:gd name="T1" fmla="*/ 1195 h 1195"/>
                  <a:gd name="T2" fmla="*/ 19 w 362"/>
                  <a:gd name="T3" fmla="*/ 1195 h 1195"/>
                  <a:gd name="T4" fmla="*/ 19 w 362"/>
                  <a:gd name="T5" fmla="*/ 1177 h 1195"/>
                  <a:gd name="T6" fmla="*/ 362 w 362"/>
                  <a:gd name="T7" fmla="*/ 1177 h 1195"/>
                  <a:gd name="T8" fmla="*/ 362 w 362"/>
                  <a:gd name="T9" fmla="*/ 1195 h 1195"/>
                  <a:gd name="T10" fmla="*/ 0 w 362"/>
                  <a:gd name="T11" fmla="*/ 4 h 1195"/>
                  <a:gd name="T12" fmla="*/ 0 w 362"/>
                  <a:gd name="T13" fmla="*/ 0 h 1195"/>
                  <a:gd name="T14" fmla="*/ 2 w 362"/>
                  <a:gd name="T15" fmla="*/ 0 h 1195"/>
                  <a:gd name="T16" fmla="*/ 2 w 362"/>
                  <a:gd name="T17" fmla="*/ 4 h 1195"/>
                  <a:gd name="T18" fmla="*/ 0 w 362"/>
                  <a:gd name="T19" fmla="*/ 4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2" h="1195">
                    <a:moveTo>
                      <a:pt x="362" y="1195"/>
                    </a:moveTo>
                    <a:lnTo>
                      <a:pt x="19" y="1195"/>
                    </a:lnTo>
                    <a:lnTo>
                      <a:pt x="19" y="1177"/>
                    </a:lnTo>
                    <a:lnTo>
                      <a:pt x="362" y="1177"/>
                    </a:lnTo>
                    <a:lnTo>
                      <a:pt x="362" y="1195"/>
                    </a:lnTo>
                    <a:moveTo>
                      <a:pt x="0" y="4"/>
                    </a:moveTo>
                    <a:lnTo>
                      <a:pt x="0" y="0"/>
                    </a:lnTo>
                    <a:lnTo>
                      <a:pt x="2" y="0"/>
                    </a:lnTo>
                    <a:lnTo>
                      <a:pt x="2" y="4"/>
                    </a:lnTo>
                    <a:lnTo>
                      <a:pt x="0" y="4"/>
                    </a:lnTo>
                  </a:path>
                </a:pathLst>
              </a:custGeom>
              <a:solidFill>
                <a:srgbClr val="5051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19" name="Rectangle 1303"/>
              <p:cNvSpPr>
                <a:spLocks noChangeArrowheads="1"/>
              </p:cNvSpPr>
              <p:nvPr/>
            </p:nvSpPr>
            <p:spPr bwMode="auto">
              <a:xfrm>
                <a:off x="6337" y="4234"/>
                <a:ext cx="68" cy="1"/>
              </a:xfrm>
              <a:prstGeom prst="rect">
                <a:avLst/>
              </a:prstGeom>
              <a:solidFill>
                <a:srgbClr val="5F60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20" name="Freeform 1304"/>
              <p:cNvSpPr>
                <a:spLocks/>
              </p:cNvSpPr>
              <p:nvPr/>
            </p:nvSpPr>
            <p:spPr bwMode="auto">
              <a:xfrm>
                <a:off x="6191" y="4133"/>
                <a:ext cx="77" cy="102"/>
              </a:xfrm>
              <a:custGeom>
                <a:avLst/>
                <a:gdLst>
                  <a:gd name="T0" fmla="*/ 77 w 77"/>
                  <a:gd name="T1" fmla="*/ 102 h 102"/>
                  <a:gd name="T2" fmla="*/ 0 w 77"/>
                  <a:gd name="T3" fmla="*/ 102 h 102"/>
                  <a:gd name="T4" fmla="*/ 0 w 77"/>
                  <a:gd name="T5" fmla="*/ 98 h 102"/>
                  <a:gd name="T6" fmla="*/ 3 w 77"/>
                  <a:gd name="T7" fmla="*/ 98 h 102"/>
                  <a:gd name="T8" fmla="*/ 3 w 77"/>
                  <a:gd name="T9" fmla="*/ 15 h 102"/>
                  <a:gd name="T10" fmla="*/ 9 w 77"/>
                  <a:gd name="T11" fmla="*/ 13 h 102"/>
                  <a:gd name="T12" fmla="*/ 9 w 77"/>
                  <a:gd name="T13" fmla="*/ 30 h 102"/>
                  <a:gd name="T14" fmla="*/ 9 w 77"/>
                  <a:gd name="T15" fmla="*/ 30 h 102"/>
                  <a:gd name="T16" fmla="*/ 9 w 77"/>
                  <a:gd name="T17" fmla="*/ 98 h 102"/>
                  <a:gd name="T18" fmla="*/ 14 w 77"/>
                  <a:gd name="T19" fmla="*/ 98 h 102"/>
                  <a:gd name="T20" fmla="*/ 14 w 77"/>
                  <a:gd name="T21" fmla="*/ 30 h 102"/>
                  <a:gd name="T22" fmla="*/ 17 w 77"/>
                  <a:gd name="T23" fmla="*/ 30 h 102"/>
                  <a:gd name="T24" fmla="*/ 17 w 77"/>
                  <a:gd name="T25" fmla="*/ 97 h 102"/>
                  <a:gd name="T26" fmla="*/ 33 w 77"/>
                  <a:gd name="T27" fmla="*/ 97 h 102"/>
                  <a:gd name="T28" fmla="*/ 33 w 77"/>
                  <a:gd name="T29" fmla="*/ 98 h 102"/>
                  <a:gd name="T30" fmla="*/ 37 w 77"/>
                  <a:gd name="T31" fmla="*/ 98 h 102"/>
                  <a:gd name="T32" fmla="*/ 37 w 77"/>
                  <a:gd name="T33" fmla="*/ 97 h 102"/>
                  <a:gd name="T34" fmla="*/ 51 w 77"/>
                  <a:gd name="T35" fmla="*/ 97 h 102"/>
                  <a:gd name="T36" fmla="*/ 51 w 77"/>
                  <a:gd name="T37" fmla="*/ 98 h 102"/>
                  <a:gd name="T38" fmla="*/ 55 w 77"/>
                  <a:gd name="T39" fmla="*/ 98 h 102"/>
                  <a:gd name="T40" fmla="*/ 55 w 77"/>
                  <a:gd name="T41" fmla="*/ 78 h 102"/>
                  <a:gd name="T42" fmla="*/ 63 w 77"/>
                  <a:gd name="T43" fmla="*/ 78 h 102"/>
                  <a:gd name="T44" fmla="*/ 63 w 77"/>
                  <a:gd name="T45" fmla="*/ 24 h 102"/>
                  <a:gd name="T46" fmla="*/ 57 w 77"/>
                  <a:gd name="T47" fmla="*/ 26 h 102"/>
                  <a:gd name="T48" fmla="*/ 57 w 77"/>
                  <a:gd name="T49" fmla="*/ 3 h 102"/>
                  <a:gd name="T50" fmla="*/ 75 w 77"/>
                  <a:gd name="T51" fmla="*/ 0 h 102"/>
                  <a:gd name="T52" fmla="*/ 76 w 77"/>
                  <a:gd name="T53" fmla="*/ 0 h 102"/>
                  <a:gd name="T54" fmla="*/ 76 w 77"/>
                  <a:gd name="T55" fmla="*/ 101 h 102"/>
                  <a:gd name="T56" fmla="*/ 77 w 77"/>
                  <a:gd name="T57" fmla="*/ 101 h 102"/>
                  <a:gd name="T58" fmla="*/ 77 w 77"/>
                  <a:gd name="T59"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7" h="102">
                    <a:moveTo>
                      <a:pt x="77" y="102"/>
                    </a:moveTo>
                    <a:lnTo>
                      <a:pt x="0" y="102"/>
                    </a:lnTo>
                    <a:lnTo>
                      <a:pt x="0" y="98"/>
                    </a:lnTo>
                    <a:lnTo>
                      <a:pt x="3" y="98"/>
                    </a:lnTo>
                    <a:lnTo>
                      <a:pt x="3" y="15"/>
                    </a:lnTo>
                    <a:lnTo>
                      <a:pt x="9" y="13"/>
                    </a:lnTo>
                    <a:lnTo>
                      <a:pt x="9" y="30"/>
                    </a:lnTo>
                    <a:lnTo>
                      <a:pt x="9" y="30"/>
                    </a:lnTo>
                    <a:lnTo>
                      <a:pt x="9" y="98"/>
                    </a:lnTo>
                    <a:lnTo>
                      <a:pt x="14" y="98"/>
                    </a:lnTo>
                    <a:lnTo>
                      <a:pt x="14" y="30"/>
                    </a:lnTo>
                    <a:lnTo>
                      <a:pt x="17" y="30"/>
                    </a:lnTo>
                    <a:lnTo>
                      <a:pt x="17" y="97"/>
                    </a:lnTo>
                    <a:lnTo>
                      <a:pt x="33" y="97"/>
                    </a:lnTo>
                    <a:lnTo>
                      <a:pt x="33" y="98"/>
                    </a:lnTo>
                    <a:lnTo>
                      <a:pt x="37" y="98"/>
                    </a:lnTo>
                    <a:lnTo>
                      <a:pt x="37" y="97"/>
                    </a:lnTo>
                    <a:lnTo>
                      <a:pt x="51" y="97"/>
                    </a:lnTo>
                    <a:lnTo>
                      <a:pt x="51" y="98"/>
                    </a:lnTo>
                    <a:lnTo>
                      <a:pt x="55" y="98"/>
                    </a:lnTo>
                    <a:lnTo>
                      <a:pt x="55" y="78"/>
                    </a:lnTo>
                    <a:lnTo>
                      <a:pt x="63" y="78"/>
                    </a:lnTo>
                    <a:lnTo>
                      <a:pt x="63" y="24"/>
                    </a:lnTo>
                    <a:lnTo>
                      <a:pt x="57" y="26"/>
                    </a:lnTo>
                    <a:lnTo>
                      <a:pt x="57" y="3"/>
                    </a:lnTo>
                    <a:lnTo>
                      <a:pt x="75" y="0"/>
                    </a:lnTo>
                    <a:lnTo>
                      <a:pt x="76" y="0"/>
                    </a:lnTo>
                    <a:lnTo>
                      <a:pt x="76" y="101"/>
                    </a:lnTo>
                    <a:lnTo>
                      <a:pt x="77" y="101"/>
                    </a:lnTo>
                    <a:lnTo>
                      <a:pt x="77" y="102"/>
                    </a:lnTo>
                    <a:close/>
                  </a:path>
                </a:pathLst>
              </a:custGeom>
              <a:solidFill>
                <a:srgbClr val="5E6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21" name="Rectangle 1305"/>
              <p:cNvSpPr>
                <a:spLocks noChangeArrowheads="1"/>
              </p:cNvSpPr>
              <p:nvPr/>
            </p:nvSpPr>
            <p:spPr bwMode="auto">
              <a:xfrm>
                <a:off x="6224" y="4230"/>
                <a:ext cx="4" cy="1"/>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22" name="Freeform 1306"/>
              <p:cNvSpPr>
                <a:spLocks/>
              </p:cNvSpPr>
              <p:nvPr/>
            </p:nvSpPr>
            <p:spPr bwMode="auto">
              <a:xfrm>
                <a:off x="6242" y="4211"/>
                <a:ext cx="4" cy="20"/>
              </a:xfrm>
              <a:custGeom>
                <a:avLst/>
                <a:gdLst>
                  <a:gd name="T0" fmla="*/ 4 w 4"/>
                  <a:gd name="T1" fmla="*/ 20 h 20"/>
                  <a:gd name="T2" fmla="*/ 0 w 4"/>
                  <a:gd name="T3" fmla="*/ 20 h 20"/>
                  <a:gd name="T4" fmla="*/ 0 w 4"/>
                  <a:gd name="T5" fmla="*/ 19 h 20"/>
                  <a:gd name="T6" fmla="*/ 1 w 4"/>
                  <a:gd name="T7" fmla="*/ 19 h 20"/>
                  <a:gd name="T8" fmla="*/ 1 w 4"/>
                  <a:gd name="T9" fmla="*/ 0 h 20"/>
                  <a:gd name="T10" fmla="*/ 4 w 4"/>
                  <a:gd name="T11" fmla="*/ 0 h 20"/>
                  <a:gd name="T12" fmla="*/ 4 w 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4" h="20">
                    <a:moveTo>
                      <a:pt x="4" y="20"/>
                    </a:moveTo>
                    <a:lnTo>
                      <a:pt x="0" y="20"/>
                    </a:lnTo>
                    <a:lnTo>
                      <a:pt x="0" y="19"/>
                    </a:lnTo>
                    <a:lnTo>
                      <a:pt x="1" y="19"/>
                    </a:lnTo>
                    <a:lnTo>
                      <a:pt x="1" y="0"/>
                    </a:lnTo>
                    <a:lnTo>
                      <a:pt x="4" y="0"/>
                    </a:lnTo>
                    <a:lnTo>
                      <a:pt x="4" y="2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23" name="Rectangle 1307"/>
              <p:cNvSpPr>
                <a:spLocks noChangeArrowheads="1"/>
              </p:cNvSpPr>
              <p:nvPr/>
            </p:nvSpPr>
            <p:spPr bwMode="auto">
              <a:xfrm>
                <a:off x="6191" y="4148"/>
                <a:ext cx="3" cy="8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24" name="Rectangle 1308"/>
              <p:cNvSpPr>
                <a:spLocks noChangeArrowheads="1"/>
              </p:cNvSpPr>
              <p:nvPr/>
            </p:nvSpPr>
            <p:spPr bwMode="auto">
              <a:xfrm>
                <a:off x="6200" y="4163"/>
                <a:ext cx="5" cy="68"/>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25" name="Freeform 1309"/>
              <p:cNvSpPr>
                <a:spLocks noEditPoints="1"/>
              </p:cNvSpPr>
              <p:nvPr/>
            </p:nvSpPr>
            <p:spPr bwMode="auto">
              <a:xfrm>
                <a:off x="6200" y="4145"/>
                <a:ext cx="8" cy="18"/>
              </a:xfrm>
              <a:custGeom>
                <a:avLst/>
                <a:gdLst>
                  <a:gd name="T0" fmla="*/ 90 w 90"/>
                  <a:gd name="T1" fmla="*/ 214 h 214"/>
                  <a:gd name="T2" fmla="*/ 55 w 90"/>
                  <a:gd name="T3" fmla="*/ 214 h 214"/>
                  <a:gd name="T4" fmla="*/ 55 w 90"/>
                  <a:gd name="T5" fmla="*/ 7 h 214"/>
                  <a:gd name="T6" fmla="*/ 90 w 90"/>
                  <a:gd name="T7" fmla="*/ 0 h 214"/>
                  <a:gd name="T8" fmla="*/ 90 w 90"/>
                  <a:gd name="T9" fmla="*/ 214 h 214"/>
                  <a:gd name="T10" fmla="*/ 5 w 90"/>
                  <a:gd name="T11" fmla="*/ 214 h 214"/>
                  <a:gd name="T12" fmla="*/ 0 w 90"/>
                  <a:gd name="T13" fmla="*/ 214 h 214"/>
                  <a:gd name="T14" fmla="*/ 0 w 90"/>
                  <a:gd name="T15" fmla="*/ 18 h 214"/>
                  <a:gd name="T16" fmla="*/ 5 w 90"/>
                  <a:gd name="T17" fmla="*/ 17 h 214"/>
                  <a:gd name="T18" fmla="*/ 5 w 90"/>
                  <a:gd name="T19" fmla="*/ 2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214">
                    <a:moveTo>
                      <a:pt x="90" y="214"/>
                    </a:moveTo>
                    <a:lnTo>
                      <a:pt x="55" y="214"/>
                    </a:lnTo>
                    <a:lnTo>
                      <a:pt x="55" y="7"/>
                    </a:lnTo>
                    <a:lnTo>
                      <a:pt x="90" y="0"/>
                    </a:lnTo>
                    <a:lnTo>
                      <a:pt x="90" y="214"/>
                    </a:lnTo>
                    <a:moveTo>
                      <a:pt x="5" y="214"/>
                    </a:moveTo>
                    <a:lnTo>
                      <a:pt x="0" y="214"/>
                    </a:lnTo>
                    <a:lnTo>
                      <a:pt x="0" y="18"/>
                    </a:lnTo>
                    <a:lnTo>
                      <a:pt x="5" y="17"/>
                    </a:lnTo>
                    <a:lnTo>
                      <a:pt x="5" y="214"/>
                    </a:lnTo>
                  </a:path>
                </a:pathLst>
              </a:custGeom>
              <a:solidFill>
                <a:srgbClr val="4F50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26" name="Freeform 1310"/>
              <p:cNvSpPr>
                <a:spLocks/>
              </p:cNvSpPr>
              <p:nvPr/>
            </p:nvSpPr>
            <p:spPr bwMode="auto">
              <a:xfrm>
                <a:off x="6200" y="4145"/>
                <a:ext cx="5" cy="18"/>
              </a:xfrm>
              <a:custGeom>
                <a:avLst/>
                <a:gdLst>
                  <a:gd name="T0" fmla="*/ 5 w 5"/>
                  <a:gd name="T1" fmla="*/ 18 h 18"/>
                  <a:gd name="T2" fmla="*/ 0 w 5"/>
                  <a:gd name="T3" fmla="*/ 18 h 18"/>
                  <a:gd name="T4" fmla="*/ 0 w 5"/>
                  <a:gd name="T5" fmla="*/ 1 h 18"/>
                  <a:gd name="T6" fmla="*/ 5 w 5"/>
                  <a:gd name="T7" fmla="*/ 0 h 18"/>
                  <a:gd name="T8" fmla="*/ 5 w 5"/>
                  <a:gd name="T9" fmla="*/ 18 h 18"/>
                </a:gdLst>
                <a:ahLst/>
                <a:cxnLst>
                  <a:cxn ang="0">
                    <a:pos x="T0" y="T1"/>
                  </a:cxn>
                  <a:cxn ang="0">
                    <a:pos x="T2" y="T3"/>
                  </a:cxn>
                  <a:cxn ang="0">
                    <a:pos x="T4" y="T5"/>
                  </a:cxn>
                  <a:cxn ang="0">
                    <a:pos x="T6" y="T7"/>
                  </a:cxn>
                  <a:cxn ang="0">
                    <a:pos x="T8" y="T9"/>
                  </a:cxn>
                </a:cxnLst>
                <a:rect l="0" t="0" r="r" b="b"/>
                <a:pathLst>
                  <a:path w="5" h="18">
                    <a:moveTo>
                      <a:pt x="5" y="18"/>
                    </a:moveTo>
                    <a:lnTo>
                      <a:pt x="0" y="18"/>
                    </a:lnTo>
                    <a:lnTo>
                      <a:pt x="0" y="1"/>
                    </a:lnTo>
                    <a:lnTo>
                      <a:pt x="5" y="0"/>
                    </a:lnTo>
                    <a:lnTo>
                      <a:pt x="5" y="1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27" name="Freeform 1311"/>
              <p:cNvSpPr>
                <a:spLocks/>
              </p:cNvSpPr>
              <p:nvPr/>
            </p:nvSpPr>
            <p:spPr bwMode="auto">
              <a:xfrm>
                <a:off x="6246" y="4136"/>
                <a:ext cx="2" cy="23"/>
              </a:xfrm>
              <a:custGeom>
                <a:avLst/>
                <a:gdLst>
                  <a:gd name="T0" fmla="*/ 0 w 2"/>
                  <a:gd name="T1" fmla="*/ 23 h 23"/>
                  <a:gd name="T2" fmla="*/ 0 w 2"/>
                  <a:gd name="T3" fmla="*/ 1 h 23"/>
                  <a:gd name="T4" fmla="*/ 2 w 2"/>
                  <a:gd name="T5" fmla="*/ 0 h 23"/>
                  <a:gd name="T6" fmla="*/ 2 w 2"/>
                  <a:gd name="T7" fmla="*/ 23 h 23"/>
                  <a:gd name="T8" fmla="*/ 0 w 2"/>
                  <a:gd name="T9" fmla="*/ 23 h 23"/>
                </a:gdLst>
                <a:ahLst/>
                <a:cxnLst>
                  <a:cxn ang="0">
                    <a:pos x="T0" y="T1"/>
                  </a:cxn>
                  <a:cxn ang="0">
                    <a:pos x="T2" y="T3"/>
                  </a:cxn>
                  <a:cxn ang="0">
                    <a:pos x="T4" y="T5"/>
                  </a:cxn>
                  <a:cxn ang="0">
                    <a:pos x="T6" y="T7"/>
                  </a:cxn>
                  <a:cxn ang="0">
                    <a:pos x="T8" y="T9"/>
                  </a:cxn>
                </a:cxnLst>
                <a:rect l="0" t="0" r="r" b="b"/>
                <a:pathLst>
                  <a:path w="2" h="23">
                    <a:moveTo>
                      <a:pt x="0" y="23"/>
                    </a:moveTo>
                    <a:lnTo>
                      <a:pt x="0" y="1"/>
                    </a:lnTo>
                    <a:lnTo>
                      <a:pt x="2" y="0"/>
                    </a:lnTo>
                    <a:lnTo>
                      <a:pt x="2" y="23"/>
                    </a:lnTo>
                    <a:lnTo>
                      <a:pt x="0" y="23"/>
                    </a:lnTo>
                    <a:close/>
                  </a:path>
                </a:pathLst>
              </a:custGeom>
              <a:solidFill>
                <a:srgbClr val="4F50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28" name="Freeform 1312"/>
              <p:cNvSpPr>
                <a:spLocks/>
              </p:cNvSpPr>
              <p:nvPr/>
            </p:nvSpPr>
            <p:spPr bwMode="auto">
              <a:xfrm>
                <a:off x="6243" y="4137"/>
                <a:ext cx="3" cy="23"/>
              </a:xfrm>
              <a:custGeom>
                <a:avLst/>
                <a:gdLst>
                  <a:gd name="T0" fmla="*/ 0 w 3"/>
                  <a:gd name="T1" fmla="*/ 23 h 23"/>
                  <a:gd name="T2" fmla="*/ 0 w 3"/>
                  <a:gd name="T3" fmla="*/ 0 h 23"/>
                  <a:gd name="T4" fmla="*/ 3 w 3"/>
                  <a:gd name="T5" fmla="*/ 0 h 23"/>
                  <a:gd name="T6" fmla="*/ 3 w 3"/>
                  <a:gd name="T7" fmla="*/ 22 h 23"/>
                  <a:gd name="T8" fmla="*/ 0 w 3"/>
                  <a:gd name="T9" fmla="*/ 23 h 23"/>
                </a:gdLst>
                <a:ahLst/>
                <a:cxnLst>
                  <a:cxn ang="0">
                    <a:pos x="T0" y="T1"/>
                  </a:cxn>
                  <a:cxn ang="0">
                    <a:pos x="T2" y="T3"/>
                  </a:cxn>
                  <a:cxn ang="0">
                    <a:pos x="T4" y="T5"/>
                  </a:cxn>
                  <a:cxn ang="0">
                    <a:pos x="T6" y="T7"/>
                  </a:cxn>
                  <a:cxn ang="0">
                    <a:pos x="T8" y="T9"/>
                  </a:cxn>
                </a:cxnLst>
                <a:rect l="0" t="0" r="r" b="b"/>
                <a:pathLst>
                  <a:path w="3" h="23">
                    <a:moveTo>
                      <a:pt x="0" y="23"/>
                    </a:moveTo>
                    <a:lnTo>
                      <a:pt x="0" y="0"/>
                    </a:lnTo>
                    <a:lnTo>
                      <a:pt x="3" y="0"/>
                    </a:lnTo>
                    <a:lnTo>
                      <a:pt x="3" y="22"/>
                    </a:lnTo>
                    <a:lnTo>
                      <a:pt x="0"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29" name="Freeform 1313"/>
              <p:cNvSpPr>
                <a:spLocks/>
              </p:cNvSpPr>
              <p:nvPr/>
            </p:nvSpPr>
            <p:spPr bwMode="auto">
              <a:xfrm>
                <a:off x="6246" y="4157"/>
                <a:ext cx="8" cy="54"/>
              </a:xfrm>
              <a:custGeom>
                <a:avLst/>
                <a:gdLst>
                  <a:gd name="T0" fmla="*/ 8 w 8"/>
                  <a:gd name="T1" fmla="*/ 54 h 54"/>
                  <a:gd name="T2" fmla="*/ 0 w 8"/>
                  <a:gd name="T3" fmla="*/ 54 h 54"/>
                  <a:gd name="T4" fmla="*/ 0 w 8"/>
                  <a:gd name="T5" fmla="*/ 6 h 54"/>
                  <a:gd name="T6" fmla="*/ 2 w 8"/>
                  <a:gd name="T7" fmla="*/ 6 h 54"/>
                  <a:gd name="T8" fmla="*/ 2 w 8"/>
                  <a:gd name="T9" fmla="*/ 2 h 54"/>
                  <a:gd name="T10" fmla="*/ 8 w 8"/>
                  <a:gd name="T11" fmla="*/ 0 h 54"/>
                  <a:gd name="T12" fmla="*/ 8 w 8"/>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8" h="54">
                    <a:moveTo>
                      <a:pt x="8" y="54"/>
                    </a:moveTo>
                    <a:lnTo>
                      <a:pt x="0" y="54"/>
                    </a:lnTo>
                    <a:lnTo>
                      <a:pt x="0" y="6"/>
                    </a:lnTo>
                    <a:lnTo>
                      <a:pt x="2" y="6"/>
                    </a:lnTo>
                    <a:lnTo>
                      <a:pt x="2" y="2"/>
                    </a:lnTo>
                    <a:lnTo>
                      <a:pt x="8" y="0"/>
                    </a:lnTo>
                    <a:lnTo>
                      <a:pt x="8" y="54"/>
                    </a:lnTo>
                    <a:close/>
                  </a:path>
                </a:pathLst>
              </a:custGeom>
              <a:solidFill>
                <a:srgbClr val="5152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30" name="Rectangle 1314"/>
              <p:cNvSpPr>
                <a:spLocks noChangeArrowheads="1"/>
              </p:cNvSpPr>
              <p:nvPr/>
            </p:nvSpPr>
            <p:spPr bwMode="auto">
              <a:xfrm>
                <a:off x="6243" y="4163"/>
                <a:ext cx="3" cy="48"/>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31" name="Rectangle 1315"/>
              <p:cNvSpPr>
                <a:spLocks noChangeArrowheads="1"/>
              </p:cNvSpPr>
              <p:nvPr/>
            </p:nvSpPr>
            <p:spPr bwMode="auto">
              <a:xfrm>
                <a:off x="6246" y="4159"/>
                <a:ext cx="2" cy="4"/>
              </a:xfrm>
              <a:prstGeom prst="rect">
                <a:avLst/>
              </a:prstGeom>
              <a:solidFill>
                <a:srgbClr val="4545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32" name="Freeform 1316"/>
              <p:cNvSpPr>
                <a:spLocks/>
              </p:cNvSpPr>
              <p:nvPr/>
            </p:nvSpPr>
            <p:spPr bwMode="auto">
              <a:xfrm>
                <a:off x="6243" y="4159"/>
                <a:ext cx="3" cy="4"/>
              </a:xfrm>
              <a:custGeom>
                <a:avLst/>
                <a:gdLst>
                  <a:gd name="T0" fmla="*/ 3 w 3"/>
                  <a:gd name="T1" fmla="*/ 4 h 4"/>
                  <a:gd name="T2" fmla="*/ 0 w 3"/>
                  <a:gd name="T3" fmla="*/ 4 h 4"/>
                  <a:gd name="T4" fmla="*/ 0 w 3"/>
                  <a:gd name="T5" fmla="*/ 1 h 4"/>
                  <a:gd name="T6" fmla="*/ 3 w 3"/>
                  <a:gd name="T7" fmla="*/ 0 h 4"/>
                  <a:gd name="T8" fmla="*/ 3 w 3"/>
                  <a:gd name="T9" fmla="*/ 4 h 4"/>
                </a:gdLst>
                <a:ahLst/>
                <a:cxnLst>
                  <a:cxn ang="0">
                    <a:pos x="T0" y="T1"/>
                  </a:cxn>
                  <a:cxn ang="0">
                    <a:pos x="T2" y="T3"/>
                  </a:cxn>
                  <a:cxn ang="0">
                    <a:pos x="T4" y="T5"/>
                  </a:cxn>
                  <a:cxn ang="0">
                    <a:pos x="T6" y="T7"/>
                  </a:cxn>
                  <a:cxn ang="0">
                    <a:pos x="T8" y="T9"/>
                  </a:cxn>
                </a:cxnLst>
                <a:rect l="0" t="0" r="r" b="b"/>
                <a:pathLst>
                  <a:path w="3" h="4">
                    <a:moveTo>
                      <a:pt x="3" y="4"/>
                    </a:moveTo>
                    <a:lnTo>
                      <a:pt x="0" y="4"/>
                    </a:lnTo>
                    <a:lnTo>
                      <a:pt x="0" y="1"/>
                    </a:lnTo>
                    <a:lnTo>
                      <a:pt x="3" y="0"/>
                    </a:lnTo>
                    <a:lnTo>
                      <a:pt x="3"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33" name="Freeform 1317"/>
              <p:cNvSpPr>
                <a:spLocks noEditPoints="1"/>
              </p:cNvSpPr>
              <p:nvPr/>
            </p:nvSpPr>
            <p:spPr bwMode="auto">
              <a:xfrm>
                <a:off x="5366" y="4018"/>
                <a:ext cx="244" cy="215"/>
              </a:xfrm>
              <a:custGeom>
                <a:avLst/>
                <a:gdLst>
                  <a:gd name="T0" fmla="*/ 2830 w 2830"/>
                  <a:gd name="T1" fmla="*/ 2496 h 2496"/>
                  <a:gd name="T2" fmla="*/ 1354 w 2830"/>
                  <a:gd name="T3" fmla="*/ 2496 h 2496"/>
                  <a:gd name="T4" fmla="*/ 1354 w 2830"/>
                  <a:gd name="T5" fmla="*/ 1901 h 2496"/>
                  <a:gd name="T6" fmla="*/ 1822 w 2830"/>
                  <a:gd name="T7" fmla="*/ 1901 h 2496"/>
                  <a:gd name="T8" fmla="*/ 1822 w 2830"/>
                  <a:gd name="T9" fmla="*/ 2471 h 2496"/>
                  <a:gd name="T10" fmla="*/ 1872 w 2830"/>
                  <a:gd name="T11" fmla="*/ 2471 h 2496"/>
                  <a:gd name="T12" fmla="*/ 1872 w 2830"/>
                  <a:gd name="T13" fmla="*/ 0 h 2496"/>
                  <a:gd name="T14" fmla="*/ 1937 w 2830"/>
                  <a:gd name="T15" fmla="*/ 0 h 2496"/>
                  <a:gd name="T16" fmla="*/ 1937 w 2830"/>
                  <a:gd name="T17" fmla="*/ 2471 h 2496"/>
                  <a:gd name="T18" fmla="*/ 1986 w 2830"/>
                  <a:gd name="T19" fmla="*/ 2471 h 2496"/>
                  <a:gd name="T20" fmla="*/ 1986 w 2830"/>
                  <a:gd name="T21" fmla="*/ 0 h 2496"/>
                  <a:gd name="T22" fmla="*/ 2537 w 2830"/>
                  <a:gd name="T23" fmla="*/ 0 h 2496"/>
                  <a:gd name="T24" fmla="*/ 2537 w 2830"/>
                  <a:gd name="T25" fmla="*/ 766 h 2496"/>
                  <a:gd name="T26" fmla="*/ 2383 w 2830"/>
                  <a:gd name="T27" fmla="*/ 797 h 2496"/>
                  <a:gd name="T28" fmla="*/ 2383 w 2830"/>
                  <a:gd name="T29" fmla="*/ 2496 h 2496"/>
                  <a:gd name="T30" fmla="*/ 2830 w 2830"/>
                  <a:gd name="T31" fmla="*/ 2496 h 2496"/>
                  <a:gd name="T32" fmla="*/ 1304 w 2830"/>
                  <a:gd name="T33" fmla="*/ 2496 h 2496"/>
                  <a:gd name="T34" fmla="*/ 0 w 2830"/>
                  <a:gd name="T35" fmla="*/ 2496 h 2496"/>
                  <a:gd name="T36" fmla="*/ 0 w 2830"/>
                  <a:gd name="T37" fmla="*/ 1901 h 2496"/>
                  <a:gd name="T38" fmla="*/ 656 w 2830"/>
                  <a:gd name="T39" fmla="*/ 1901 h 2496"/>
                  <a:gd name="T40" fmla="*/ 656 w 2830"/>
                  <a:gd name="T41" fmla="*/ 604 h 2496"/>
                  <a:gd name="T42" fmla="*/ 0 w 2830"/>
                  <a:gd name="T43" fmla="*/ 604 h 2496"/>
                  <a:gd name="T44" fmla="*/ 0 w 2830"/>
                  <a:gd name="T45" fmla="*/ 0 h 2496"/>
                  <a:gd name="T46" fmla="*/ 1304 w 2830"/>
                  <a:gd name="T47" fmla="*/ 0 h 2496"/>
                  <a:gd name="T48" fmla="*/ 1304 w 2830"/>
                  <a:gd name="T49" fmla="*/ 604 h 2496"/>
                  <a:gd name="T50" fmla="*/ 908 w 2830"/>
                  <a:gd name="T51" fmla="*/ 604 h 2496"/>
                  <a:gd name="T52" fmla="*/ 908 w 2830"/>
                  <a:gd name="T53" fmla="*/ 1901 h 2496"/>
                  <a:gd name="T54" fmla="*/ 1304 w 2830"/>
                  <a:gd name="T55" fmla="*/ 1901 h 2496"/>
                  <a:gd name="T56" fmla="*/ 1304 w 2830"/>
                  <a:gd name="T57" fmla="*/ 2496 h 2496"/>
                  <a:gd name="T58" fmla="*/ 2587 w 2830"/>
                  <a:gd name="T59" fmla="*/ 755 h 2496"/>
                  <a:gd name="T60" fmla="*/ 2587 w 2830"/>
                  <a:gd name="T61" fmla="*/ 0 h 2496"/>
                  <a:gd name="T62" fmla="*/ 2830 w 2830"/>
                  <a:gd name="T63" fmla="*/ 0 h 2496"/>
                  <a:gd name="T64" fmla="*/ 2830 w 2830"/>
                  <a:gd name="T65" fmla="*/ 705 h 2496"/>
                  <a:gd name="T66" fmla="*/ 2587 w 2830"/>
                  <a:gd name="T67" fmla="*/ 755 h 2496"/>
                  <a:gd name="T68" fmla="*/ 1822 w 2830"/>
                  <a:gd name="T69" fmla="*/ 604 h 2496"/>
                  <a:gd name="T70" fmla="*/ 1354 w 2830"/>
                  <a:gd name="T71" fmla="*/ 604 h 2496"/>
                  <a:gd name="T72" fmla="*/ 1354 w 2830"/>
                  <a:gd name="T73" fmla="*/ 0 h 2496"/>
                  <a:gd name="T74" fmla="*/ 1822 w 2830"/>
                  <a:gd name="T75" fmla="*/ 0 h 2496"/>
                  <a:gd name="T76" fmla="*/ 1822 w 2830"/>
                  <a:gd name="T77" fmla="*/ 604 h 2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30" h="2496">
                    <a:moveTo>
                      <a:pt x="2830" y="2496"/>
                    </a:moveTo>
                    <a:lnTo>
                      <a:pt x="1354" y="2496"/>
                    </a:lnTo>
                    <a:lnTo>
                      <a:pt x="1354" y="1901"/>
                    </a:lnTo>
                    <a:lnTo>
                      <a:pt x="1822" y="1901"/>
                    </a:lnTo>
                    <a:lnTo>
                      <a:pt x="1822" y="2471"/>
                    </a:lnTo>
                    <a:lnTo>
                      <a:pt x="1872" y="2471"/>
                    </a:lnTo>
                    <a:lnTo>
                      <a:pt x="1872" y="0"/>
                    </a:lnTo>
                    <a:lnTo>
                      <a:pt x="1937" y="0"/>
                    </a:lnTo>
                    <a:lnTo>
                      <a:pt x="1937" y="2471"/>
                    </a:lnTo>
                    <a:lnTo>
                      <a:pt x="1986" y="2471"/>
                    </a:lnTo>
                    <a:lnTo>
                      <a:pt x="1986" y="0"/>
                    </a:lnTo>
                    <a:lnTo>
                      <a:pt x="2537" y="0"/>
                    </a:lnTo>
                    <a:lnTo>
                      <a:pt x="2537" y="766"/>
                    </a:lnTo>
                    <a:lnTo>
                      <a:pt x="2383" y="797"/>
                    </a:lnTo>
                    <a:lnTo>
                      <a:pt x="2383" y="2496"/>
                    </a:lnTo>
                    <a:lnTo>
                      <a:pt x="2830" y="2496"/>
                    </a:lnTo>
                    <a:moveTo>
                      <a:pt x="1304" y="2496"/>
                    </a:moveTo>
                    <a:lnTo>
                      <a:pt x="0" y="2496"/>
                    </a:lnTo>
                    <a:lnTo>
                      <a:pt x="0" y="1901"/>
                    </a:lnTo>
                    <a:lnTo>
                      <a:pt x="656" y="1901"/>
                    </a:lnTo>
                    <a:lnTo>
                      <a:pt x="656" y="604"/>
                    </a:lnTo>
                    <a:lnTo>
                      <a:pt x="0" y="604"/>
                    </a:lnTo>
                    <a:lnTo>
                      <a:pt x="0" y="0"/>
                    </a:lnTo>
                    <a:lnTo>
                      <a:pt x="1304" y="0"/>
                    </a:lnTo>
                    <a:lnTo>
                      <a:pt x="1304" y="604"/>
                    </a:lnTo>
                    <a:lnTo>
                      <a:pt x="908" y="604"/>
                    </a:lnTo>
                    <a:lnTo>
                      <a:pt x="908" y="1901"/>
                    </a:lnTo>
                    <a:lnTo>
                      <a:pt x="1304" y="1901"/>
                    </a:lnTo>
                    <a:lnTo>
                      <a:pt x="1304" y="2496"/>
                    </a:lnTo>
                    <a:moveTo>
                      <a:pt x="2587" y="755"/>
                    </a:moveTo>
                    <a:lnTo>
                      <a:pt x="2587" y="0"/>
                    </a:lnTo>
                    <a:lnTo>
                      <a:pt x="2830" y="0"/>
                    </a:lnTo>
                    <a:lnTo>
                      <a:pt x="2830" y="705"/>
                    </a:lnTo>
                    <a:lnTo>
                      <a:pt x="2587" y="755"/>
                    </a:lnTo>
                    <a:moveTo>
                      <a:pt x="1822" y="604"/>
                    </a:moveTo>
                    <a:lnTo>
                      <a:pt x="1354" y="604"/>
                    </a:lnTo>
                    <a:lnTo>
                      <a:pt x="1354" y="0"/>
                    </a:lnTo>
                    <a:lnTo>
                      <a:pt x="1822" y="0"/>
                    </a:lnTo>
                    <a:lnTo>
                      <a:pt x="1822" y="604"/>
                    </a:lnTo>
                  </a:path>
                </a:pathLst>
              </a:custGeom>
              <a:solidFill>
                <a:srgbClr val="92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34" name="Freeform 1318"/>
              <p:cNvSpPr>
                <a:spLocks noEditPoints="1"/>
              </p:cNvSpPr>
              <p:nvPr/>
            </p:nvSpPr>
            <p:spPr bwMode="auto">
              <a:xfrm>
                <a:off x="5478" y="4018"/>
                <a:ext cx="5" cy="215"/>
              </a:xfrm>
              <a:custGeom>
                <a:avLst/>
                <a:gdLst>
                  <a:gd name="T0" fmla="*/ 50 w 50"/>
                  <a:gd name="T1" fmla="*/ 2496 h 2496"/>
                  <a:gd name="T2" fmla="*/ 0 w 50"/>
                  <a:gd name="T3" fmla="*/ 2496 h 2496"/>
                  <a:gd name="T4" fmla="*/ 0 w 50"/>
                  <a:gd name="T5" fmla="*/ 1901 h 2496"/>
                  <a:gd name="T6" fmla="*/ 50 w 50"/>
                  <a:gd name="T7" fmla="*/ 1901 h 2496"/>
                  <a:gd name="T8" fmla="*/ 50 w 50"/>
                  <a:gd name="T9" fmla="*/ 2496 h 2496"/>
                  <a:gd name="T10" fmla="*/ 50 w 50"/>
                  <a:gd name="T11" fmla="*/ 604 h 2496"/>
                  <a:gd name="T12" fmla="*/ 0 w 50"/>
                  <a:gd name="T13" fmla="*/ 604 h 2496"/>
                  <a:gd name="T14" fmla="*/ 0 w 50"/>
                  <a:gd name="T15" fmla="*/ 0 h 2496"/>
                  <a:gd name="T16" fmla="*/ 50 w 50"/>
                  <a:gd name="T17" fmla="*/ 0 h 2496"/>
                  <a:gd name="T18" fmla="*/ 50 w 50"/>
                  <a:gd name="T19" fmla="*/ 604 h 2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496">
                    <a:moveTo>
                      <a:pt x="50" y="2496"/>
                    </a:moveTo>
                    <a:lnTo>
                      <a:pt x="0" y="2496"/>
                    </a:lnTo>
                    <a:lnTo>
                      <a:pt x="0" y="1901"/>
                    </a:lnTo>
                    <a:lnTo>
                      <a:pt x="50" y="1901"/>
                    </a:lnTo>
                    <a:lnTo>
                      <a:pt x="50" y="2496"/>
                    </a:lnTo>
                    <a:moveTo>
                      <a:pt x="50" y="604"/>
                    </a:moveTo>
                    <a:lnTo>
                      <a:pt x="0" y="604"/>
                    </a:lnTo>
                    <a:lnTo>
                      <a:pt x="0" y="0"/>
                    </a:lnTo>
                    <a:lnTo>
                      <a:pt x="50" y="0"/>
                    </a:lnTo>
                    <a:lnTo>
                      <a:pt x="50" y="604"/>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35" name="Freeform 1319"/>
              <p:cNvSpPr>
                <a:spLocks/>
              </p:cNvSpPr>
              <p:nvPr/>
            </p:nvSpPr>
            <p:spPr bwMode="auto">
              <a:xfrm>
                <a:off x="5585" y="4018"/>
                <a:ext cx="4" cy="66"/>
              </a:xfrm>
              <a:custGeom>
                <a:avLst/>
                <a:gdLst>
                  <a:gd name="T0" fmla="*/ 0 w 4"/>
                  <a:gd name="T1" fmla="*/ 66 h 66"/>
                  <a:gd name="T2" fmla="*/ 0 w 4"/>
                  <a:gd name="T3" fmla="*/ 0 h 66"/>
                  <a:gd name="T4" fmla="*/ 4 w 4"/>
                  <a:gd name="T5" fmla="*/ 0 h 66"/>
                  <a:gd name="T6" fmla="*/ 4 w 4"/>
                  <a:gd name="T7" fmla="*/ 65 h 66"/>
                  <a:gd name="T8" fmla="*/ 0 w 4"/>
                  <a:gd name="T9" fmla="*/ 66 h 66"/>
                </a:gdLst>
                <a:ahLst/>
                <a:cxnLst>
                  <a:cxn ang="0">
                    <a:pos x="T0" y="T1"/>
                  </a:cxn>
                  <a:cxn ang="0">
                    <a:pos x="T2" y="T3"/>
                  </a:cxn>
                  <a:cxn ang="0">
                    <a:pos x="T4" y="T5"/>
                  </a:cxn>
                  <a:cxn ang="0">
                    <a:pos x="T6" y="T7"/>
                  </a:cxn>
                  <a:cxn ang="0">
                    <a:pos x="T8" y="T9"/>
                  </a:cxn>
                </a:cxnLst>
                <a:rect l="0" t="0" r="r" b="b"/>
                <a:pathLst>
                  <a:path w="4" h="66">
                    <a:moveTo>
                      <a:pt x="0" y="66"/>
                    </a:moveTo>
                    <a:lnTo>
                      <a:pt x="0" y="0"/>
                    </a:lnTo>
                    <a:lnTo>
                      <a:pt x="4" y="0"/>
                    </a:lnTo>
                    <a:lnTo>
                      <a:pt x="4" y="65"/>
                    </a:lnTo>
                    <a:lnTo>
                      <a:pt x="0" y="6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36" name="Freeform 1320"/>
              <p:cNvSpPr>
                <a:spLocks/>
              </p:cNvSpPr>
              <p:nvPr/>
            </p:nvSpPr>
            <p:spPr bwMode="auto">
              <a:xfrm>
                <a:off x="5523" y="4018"/>
                <a:ext cx="4" cy="213"/>
              </a:xfrm>
              <a:custGeom>
                <a:avLst/>
                <a:gdLst>
                  <a:gd name="T0" fmla="*/ 4 w 4"/>
                  <a:gd name="T1" fmla="*/ 213 h 213"/>
                  <a:gd name="T2" fmla="*/ 0 w 4"/>
                  <a:gd name="T3" fmla="*/ 213 h 213"/>
                  <a:gd name="T4" fmla="*/ 0 w 4"/>
                  <a:gd name="T5" fmla="*/ 164 h 213"/>
                  <a:gd name="T6" fmla="*/ 3 w 4"/>
                  <a:gd name="T7" fmla="*/ 164 h 213"/>
                  <a:gd name="T8" fmla="*/ 3 w 4"/>
                  <a:gd name="T9" fmla="*/ 52 h 213"/>
                  <a:gd name="T10" fmla="*/ 0 w 4"/>
                  <a:gd name="T11" fmla="*/ 52 h 213"/>
                  <a:gd name="T12" fmla="*/ 0 w 4"/>
                  <a:gd name="T13" fmla="*/ 0 h 213"/>
                  <a:gd name="T14" fmla="*/ 4 w 4"/>
                  <a:gd name="T15" fmla="*/ 0 h 213"/>
                  <a:gd name="T16" fmla="*/ 4 w 4"/>
                  <a:gd name="T17" fmla="*/ 21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13">
                    <a:moveTo>
                      <a:pt x="4" y="213"/>
                    </a:moveTo>
                    <a:lnTo>
                      <a:pt x="0" y="213"/>
                    </a:lnTo>
                    <a:lnTo>
                      <a:pt x="0" y="164"/>
                    </a:lnTo>
                    <a:lnTo>
                      <a:pt x="3" y="164"/>
                    </a:lnTo>
                    <a:lnTo>
                      <a:pt x="3" y="52"/>
                    </a:lnTo>
                    <a:lnTo>
                      <a:pt x="0" y="52"/>
                    </a:lnTo>
                    <a:lnTo>
                      <a:pt x="0" y="0"/>
                    </a:lnTo>
                    <a:lnTo>
                      <a:pt x="4" y="0"/>
                    </a:lnTo>
                    <a:lnTo>
                      <a:pt x="4" y="21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37" name="Rectangle 1321"/>
              <p:cNvSpPr>
                <a:spLocks noChangeArrowheads="1"/>
              </p:cNvSpPr>
              <p:nvPr/>
            </p:nvSpPr>
            <p:spPr bwMode="auto">
              <a:xfrm>
                <a:off x="5533" y="4018"/>
                <a:ext cx="4" cy="21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38" name="Freeform 1322"/>
              <p:cNvSpPr>
                <a:spLocks/>
              </p:cNvSpPr>
              <p:nvPr/>
            </p:nvSpPr>
            <p:spPr bwMode="auto">
              <a:xfrm>
                <a:off x="5572" y="4079"/>
                <a:ext cx="38" cy="154"/>
              </a:xfrm>
              <a:custGeom>
                <a:avLst/>
                <a:gdLst>
                  <a:gd name="T0" fmla="*/ 38 w 38"/>
                  <a:gd name="T1" fmla="*/ 154 h 154"/>
                  <a:gd name="T2" fmla="*/ 0 w 38"/>
                  <a:gd name="T3" fmla="*/ 154 h 154"/>
                  <a:gd name="T4" fmla="*/ 0 w 38"/>
                  <a:gd name="T5" fmla="*/ 7 h 154"/>
                  <a:gd name="T6" fmla="*/ 13 w 38"/>
                  <a:gd name="T7" fmla="*/ 5 h 154"/>
                  <a:gd name="T8" fmla="*/ 13 w 38"/>
                  <a:gd name="T9" fmla="*/ 152 h 154"/>
                  <a:gd name="T10" fmla="*/ 17 w 38"/>
                  <a:gd name="T11" fmla="*/ 152 h 154"/>
                  <a:gd name="T12" fmla="*/ 17 w 38"/>
                  <a:gd name="T13" fmla="*/ 4 h 154"/>
                  <a:gd name="T14" fmla="*/ 38 w 38"/>
                  <a:gd name="T15" fmla="*/ 0 h 154"/>
                  <a:gd name="T16" fmla="*/ 38 w 38"/>
                  <a:gd name="T17"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154">
                    <a:moveTo>
                      <a:pt x="38" y="154"/>
                    </a:moveTo>
                    <a:lnTo>
                      <a:pt x="0" y="154"/>
                    </a:lnTo>
                    <a:lnTo>
                      <a:pt x="0" y="7"/>
                    </a:lnTo>
                    <a:lnTo>
                      <a:pt x="13" y="5"/>
                    </a:lnTo>
                    <a:lnTo>
                      <a:pt x="13" y="152"/>
                    </a:lnTo>
                    <a:lnTo>
                      <a:pt x="17" y="152"/>
                    </a:lnTo>
                    <a:lnTo>
                      <a:pt x="17" y="4"/>
                    </a:lnTo>
                    <a:lnTo>
                      <a:pt x="38" y="0"/>
                    </a:lnTo>
                    <a:lnTo>
                      <a:pt x="38" y="154"/>
                    </a:lnTo>
                    <a:close/>
                  </a:path>
                </a:pathLst>
              </a:custGeom>
              <a:solidFill>
                <a:srgbClr val="8485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39" name="Freeform 1323"/>
              <p:cNvSpPr>
                <a:spLocks/>
              </p:cNvSpPr>
              <p:nvPr/>
            </p:nvSpPr>
            <p:spPr bwMode="auto">
              <a:xfrm>
                <a:off x="5585" y="4083"/>
                <a:ext cx="4" cy="148"/>
              </a:xfrm>
              <a:custGeom>
                <a:avLst/>
                <a:gdLst>
                  <a:gd name="T0" fmla="*/ 4 w 4"/>
                  <a:gd name="T1" fmla="*/ 148 h 148"/>
                  <a:gd name="T2" fmla="*/ 0 w 4"/>
                  <a:gd name="T3" fmla="*/ 148 h 148"/>
                  <a:gd name="T4" fmla="*/ 0 w 4"/>
                  <a:gd name="T5" fmla="*/ 1 h 148"/>
                  <a:gd name="T6" fmla="*/ 4 w 4"/>
                  <a:gd name="T7" fmla="*/ 0 h 148"/>
                  <a:gd name="T8" fmla="*/ 4 w 4"/>
                  <a:gd name="T9" fmla="*/ 148 h 148"/>
                </a:gdLst>
                <a:ahLst/>
                <a:cxnLst>
                  <a:cxn ang="0">
                    <a:pos x="T0" y="T1"/>
                  </a:cxn>
                  <a:cxn ang="0">
                    <a:pos x="T2" y="T3"/>
                  </a:cxn>
                  <a:cxn ang="0">
                    <a:pos x="T4" y="T5"/>
                  </a:cxn>
                  <a:cxn ang="0">
                    <a:pos x="T6" y="T7"/>
                  </a:cxn>
                  <a:cxn ang="0">
                    <a:pos x="T8" y="T9"/>
                  </a:cxn>
                </a:cxnLst>
                <a:rect l="0" t="0" r="r" b="b"/>
                <a:pathLst>
                  <a:path w="4" h="148">
                    <a:moveTo>
                      <a:pt x="4" y="148"/>
                    </a:moveTo>
                    <a:lnTo>
                      <a:pt x="0" y="148"/>
                    </a:lnTo>
                    <a:lnTo>
                      <a:pt x="0" y="1"/>
                    </a:lnTo>
                    <a:lnTo>
                      <a:pt x="4" y="0"/>
                    </a:lnTo>
                    <a:lnTo>
                      <a:pt x="4" y="14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40" name="Freeform 1324"/>
              <p:cNvSpPr>
                <a:spLocks/>
              </p:cNvSpPr>
              <p:nvPr/>
            </p:nvSpPr>
            <p:spPr bwMode="auto">
              <a:xfrm>
                <a:off x="5103" y="4040"/>
                <a:ext cx="47" cy="193"/>
              </a:xfrm>
              <a:custGeom>
                <a:avLst/>
                <a:gdLst>
                  <a:gd name="T0" fmla="*/ 47 w 47"/>
                  <a:gd name="T1" fmla="*/ 193 h 193"/>
                  <a:gd name="T2" fmla="*/ 0 w 47"/>
                  <a:gd name="T3" fmla="*/ 193 h 193"/>
                  <a:gd name="T4" fmla="*/ 26 w 47"/>
                  <a:gd name="T5" fmla="*/ 193 h 193"/>
                  <a:gd name="T6" fmla="*/ 26 w 47"/>
                  <a:gd name="T7" fmla="*/ 11 h 193"/>
                  <a:gd name="T8" fmla="*/ 0 w 47"/>
                  <a:gd name="T9" fmla="*/ 11 h 193"/>
                  <a:gd name="T10" fmla="*/ 47 w 47"/>
                  <a:gd name="T11" fmla="*/ 0 h 193"/>
                  <a:gd name="T12" fmla="*/ 47 w 47"/>
                  <a:gd name="T13" fmla="*/ 193 h 193"/>
                </a:gdLst>
                <a:ahLst/>
                <a:cxnLst>
                  <a:cxn ang="0">
                    <a:pos x="T0" y="T1"/>
                  </a:cxn>
                  <a:cxn ang="0">
                    <a:pos x="T2" y="T3"/>
                  </a:cxn>
                  <a:cxn ang="0">
                    <a:pos x="T4" y="T5"/>
                  </a:cxn>
                  <a:cxn ang="0">
                    <a:pos x="T6" y="T7"/>
                  </a:cxn>
                  <a:cxn ang="0">
                    <a:pos x="T8" y="T9"/>
                  </a:cxn>
                  <a:cxn ang="0">
                    <a:pos x="T10" y="T11"/>
                  </a:cxn>
                  <a:cxn ang="0">
                    <a:pos x="T12" y="T13"/>
                  </a:cxn>
                </a:cxnLst>
                <a:rect l="0" t="0" r="r" b="b"/>
                <a:pathLst>
                  <a:path w="47" h="193">
                    <a:moveTo>
                      <a:pt x="47" y="193"/>
                    </a:moveTo>
                    <a:lnTo>
                      <a:pt x="0" y="193"/>
                    </a:lnTo>
                    <a:lnTo>
                      <a:pt x="26" y="193"/>
                    </a:lnTo>
                    <a:lnTo>
                      <a:pt x="26" y="11"/>
                    </a:lnTo>
                    <a:lnTo>
                      <a:pt x="0" y="11"/>
                    </a:lnTo>
                    <a:lnTo>
                      <a:pt x="47" y="0"/>
                    </a:lnTo>
                    <a:lnTo>
                      <a:pt x="47" y="193"/>
                    </a:lnTo>
                    <a:close/>
                  </a:path>
                </a:pathLst>
              </a:custGeom>
              <a:solidFill>
                <a:srgbClr val="EBEA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41" name="Freeform 1325"/>
              <p:cNvSpPr>
                <a:spLocks noEditPoints="1"/>
              </p:cNvSpPr>
              <p:nvPr/>
            </p:nvSpPr>
            <p:spPr bwMode="auto">
              <a:xfrm>
                <a:off x="5103" y="4051"/>
                <a:ext cx="26" cy="182"/>
              </a:xfrm>
              <a:custGeom>
                <a:avLst/>
                <a:gdLst>
                  <a:gd name="T0" fmla="*/ 295 w 295"/>
                  <a:gd name="T1" fmla="*/ 2114 h 2114"/>
                  <a:gd name="T2" fmla="*/ 0 w 295"/>
                  <a:gd name="T3" fmla="*/ 2114 h 2114"/>
                  <a:gd name="T4" fmla="*/ 0 w 295"/>
                  <a:gd name="T5" fmla="*/ 0 h 2114"/>
                  <a:gd name="T6" fmla="*/ 295 w 295"/>
                  <a:gd name="T7" fmla="*/ 0 h 2114"/>
                  <a:gd name="T8" fmla="*/ 295 w 295"/>
                  <a:gd name="T9" fmla="*/ 2114 h 2114"/>
                  <a:gd name="T10" fmla="*/ 7 w 295"/>
                  <a:gd name="T11" fmla="*/ 123 h 2114"/>
                  <a:gd name="T12" fmla="*/ 7 w 295"/>
                  <a:gd name="T13" fmla="*/ 473 h 2114"/>
                  <a:gd name="T14" fmla="*/ 148 w 295"/>
                  <a:gd name="T15" fmla="*/ 473 h 2114"/>
                  <a:gd name="T16" fmla="*/ 148 w 295"/>
                  <a:gd name="T17" fmla="*/ 123 h 2114"/>
                  <a:gd name="T18" fmla="*/ 7 w 295"/>
                  <a:gd name="T19" fmla="*/ 123 h 2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5" h="2114">
                    <a:moveTo>
                      <a:pt x="295" y="2114"/>
                    </a:moveTo>
                    <a:lnTo>
                      <a:pt x="0" y="2114"/>
                    </a:lnTo>
                    <a:lnTo>
                      <a:pt x="0" y="0"/>
                    </a:lnTo>
                    <a:lnTo>
                      <a:pt x="295" y="0"/>
                    </a:lnTo>
                    <a:lnTo>
                      <a:pt x="295" y="2114"/>
                    </a:lnTo>
                    <a:moveTo>
                      <a:pt x="7" y="123"/>
                    </a:moveTo>
                    <a:lnTo>
                      <a:pt x="7" y="473"/>
                    </a:lnTo>
                    <a:lnTo>
                      <a:pt x="148" y="473"/>
                    </a:lnTo>
                    <a:lnTo>
                      <a:pt x="148" y="123"/>
                    </a:lnTo>
                    <a:lnTo>
                      <a:pt x="7" y="123"/>
                    </a:lnTo>
                  </a:path>
                </a:pathLst>
              </a:custGeom>
              <a:solidFill>
                <a:srgbClr val="9B9C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42" name="Rectangle 1326"/>
              <p:cNvSpPr>
                <a:spLocks noChangeArrowheads="1"/>
              </p:cNvSpPr>
              <p:nvPr/>
            </p:nvSpPr>
            <p:spPr bwMode="auto">
              <a:xfrm>
                <a:off x="5104" y="4061"/>
                <a:ext cx="12" cy="31"/>
              </a:xfrm>
              <a:prstGeom prst="rect">
                <a:avLst/>
              </a:prstGeom>
              <a:solidFill>
                <a:srgbClr val="6D6E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43" name="Rectangle 1327"/>
              <p:cNvSpPr>
                <a:spLocks noChangeArrowheads="1"/>
              </p:cNvSpPr>
              <p:nvPr/>
            </p:nvSpPr>
            <p:spPr bwMode="auto">
              <a:xfrm>
                <a:off x="5366" y="4070"/>
                <a:ext cx="56" cy="112"/>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44" name="Freeform 1328"/>
              <p:cNvSpPr>
                <a:spLocks noEditPoints="1"/>
              </p:cNvSpPr>
              <p:nvPr/>
            </p:nvSpPr>
            <p:spPr bwMode="auto">
              <a:xfrm>
                <a:off x="5444" y="4070"/>
                <a:ext cx="79" cy="112"/>
              </a:xfrm>
              <a:custGeom>
                <a:avLst/>
                <a:gdLst>
                  <a:gd name="T0" fmla="*/ 914 w 914"/>
                  <a:gd name="T1" fmla="*/ 1297 h 1297"/>
                  <a:gd name="T2" fmla="*/ 446 w 914"/>
                  <a:gd name="T3" fmla="*/ 1297 h 1297"/>
                  <a:gd name="T4" fmla="*/ 446 w 914"/>
                  <a:gd name="T5" fmla="*/ 0 h 1297"/>
                  <a:gd name="T6" fmla="*/ 914 w 914"/>
                  <a:gd name="T7" fmla="*/ 0 h 1297"/>
                  <a:gd name="T8" fmla="*/ 914 w 914"/>
                  <a:gd name="T9" fmla="*/ 1297 h 1297"/>
                  <a:gd name="T10" fmla="*/ 396 w 914"/>
                  <a:gd name="T11" fmla="*/ 1297 h 1297"/>
                  <a:gd name="T12" fmla="*/ 0 w 914"/>
                  <a:gd name="T13" fmla="*/ 1297 h 1297"/>
                  <a:gd name="T14" fmla="*/ 0 w 914"/>
                  <a:gd name="T15" fmla="*/ 0 h 1297"/>
                  <a:gd name="T16" fmla="*/ 396 w 914"/>
                  <a:gd name="T17" fmla="*/ 0 h 1297"/>
                  <a:gd name="T18" fmla="*/ 396 w 914"/>
                  <a:gd name="T19" fmla="*/ 1297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4" h="1297">
                    <a:moveTo>
                      <a:pt x="914" y="1297"/>
                    </a:moveTo>
                    <a:lnTo>
                      <a:pt x="446" y="1297"/>
                    </a:lnTo>
                    <a:lnTo>
                      <a:pt x="446" y="0"/>
                    </a:lnTo>
                    <a:lnTo>
                      <a:pt x="914" y="0"/>
                    </a:lnTo>
                    <a:lnTo>
                      <a:pt x="914" y="1297"/>
                    </a:lnTo>
                    <a:moveTo>
                      <a:pt x="396" y="1297"/>
                    </a:moveTo>
                    <a:lnTo>
                      <a:pt x="0" y="1297"/>
                    </a:lnTo>
                    <a:lnTo>
                      <a:pt x="0" y="0"/>
                    </a:lnTo>
                    <a:lnTo>
                      <a:pt x="396" y="0"/>
                    </a:lnTo>
                    <a:lnTo>
                      <a:pt x="396" y="1297"/>
                    </a:lnTo>
                  </a:path>
                </a:pathLst>
              </a:custGeom>
              <a:solidFill>
                <a:srgbClr val="7A7B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45" name="Rectangle 1329"/>
              <p:cNvSpPr>
                <a:spLocks noChangeArrowheads="1"/>
              </p:cNvSpPr>
              <p:nvPr/>
            </p:nvSpPr>
            <p:spPr bwMode="auto">
              <a:xfrm>
                <a:off x="5478" y="4070"/>
                <a:ext cx="5" cy="11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46" name="Rectangle 1330"/>
              <p:cNvSpPr>
                <a:spLocks noChangeArrowheads="1"/>
              </p:cNvSpPr>
              <p:nvPr/>
            </p:nvSpPr>
            <p:spPr bwMode="auto">
              <a:xfrm>
                <a:off x="5523" y="4070"/>
                <a:ext cx="3" cy="11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47" name="Freeform 1331"/>
              <p:cNvSpPr>
                <a:spLocks noEditPoints="1"/>
              </p:cNvSpPr>
              <p:nvPr/>
            </p:nvSpPr>
            <p:spPr bwMode="auto">
              <a:xfrm>
                <a:off x="4844" y="4161"/>
                <a:ext cx="204" cy="75"/>
              </a:xfrm>
              <a:custGeom>
                <a:avLst/>
                <a:gdLst>
                  <a:gd name="T0" fmla="*/ 2361 w 2361"/>
                  <a:gd name="T1" fmla="*/ 867 h 867"/>
                  <a:gd name="T2" fmla="*/ 0 w 2361"/>
                  <a:gd name="T3" fmla="*/ 867 h 867"/>
                  <a:gd name="T4" fmla="*/ 0 w 2361"/>
                  <a:gd name="T5" fmla="*/ 865 h 867"/>
                  <a:gd name="T6" fmla="*/ 103 w 2361"/>
                  <a:gd name="T7" fmla="*/ 865 h 867"/>
                  <a:gd name="T8" fmla="*/ 103 w 2361"/>
                  <a:gd name="T9" fmla="*/ 862 h 867"/>
                  <a:gd name="T10" fmla="*/ 128 w 2361"/>
                  <a:gd name="T11" fmla="*/ 862 h 867"/>
                  <a:gd name="T12" fmla="*/ 128 w 2361"/>
                  <a:gd name="T13" fmla="*/ 0 h 867"/>
                  <a:gd name="T14" fmla="*/ 716 w 2361"/>
                  <a:gd name="T15" fmla="*/ 0 h 867"/>
                  <a:gd name="T16" fmla="*/ 716 w 2361"/>
                  <a:gd name="T17" fmla="*/ 867 h 867"/>
                  <a:gd name="T18" fmla="*/ 766 w 2361"/>
                  <a:gd name="T19" fmla="*/ 867 h 867"/>
                  <a:gd name="T20" fmla="*/ 766 w 2361"/>
                  <a:gd name="T21" fmla="*/ 0 h 867"/>
                  <a:gd name="T22" fmla="*/ 983 w 2361"/>
                  <a:gd name="T23" fmla="*/ 0 h 867"/>
                  <a:gd name="T24" fmla="*/ 983 w 2361"/>
                  <a:gd name="T25" fmla="*/ 862 h 867"/>
                  <a:gd name="T26" fmla="*/ 1033 w 2361"/>
                  <a:gd name="T27" fmla="*/ 862 h 867"/>
                  <a:gd name="T28" fmla="*/ 1033 w 2361"/>
                  <a:gd name="T29" fmla="*/ 0 h 867"/>
                  <a:gd name="T30" fmla="*/ 1307 w 2361"/>
                  <a:gd name="T31" fmla="*/ 0 h 867"/>
                  <a:gd name="T32" fmla="*/ 1307 w 2361"/>
                  <a:gd name="T33" fmla="*/ 836 h 867"/>
                  <a:gd name="T34" fmla="*/ 2361 w 2361"/>
                  <a:gd name="T35" fmla="*/ 836 h 867"/>
                  <a:gd name="T36" fmla="*/ 2361 w 2361"/>
                  <a:gd name="T37" fmla="*/ 867 h 867"/>
                  <a:gd name="T38" fmla="*/ 78 w 2361"/>
                  <a:gd name="T39" fmla="*/ 628 h 867"/>
                  <a:gd name="T40" fmla="*/ 0 w 2361"/>
                  <a:gd name="T41" fmla="*/ 628 h 867"/>
                  <a:gd name="T42" fmla="*/ 0 w 2361"/>
                  <a:gd name="T43" fmla="*/ 0 h 867"/>
                  <a:gd name="T44" fmla="*/ 78 w 2361"/>
                  <a:gd name="T45" fmla="*/ 0 h 867"/>
                  <a:gd name="T46" fmla="*/ 78 w 2361"/>
                  <a:gd name="T47" fmla="*/ 628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61" h="867">
                    <a:moveTo>
                      <a:pt x="2361" y="867"/>
                    </a:moveTo>
                    <a:lnTo>
                      <a:pt x="0" y="867"/>
                    </a:lnTo>
                    <a:lnTo>
                      <a:pt x="0" y="865"/>
                    </a:lnTo>
                    <a:lnTo>
                      <a:pt x="103" y="865"/>
                    </a:lnTo>
                    <a:lnTo>
                      <a:pt x="103" y="862"/>
                    </a:lnTo>
                    <a:lnTo>
                      <a:pt x="128" y="862"/>
                    </a:lnTo>
                    <a:lnTo>
                      <a:pt x="128" y="0"/>
                    </a:lnTo>
                    <a:lnTo>
                      <a:pt x="716" y="0"/>
                    </a:lnTo>
                    <a:lnTo>
                      <a:pt x="716" y="867"/>
                    </a:lnTo>
                    <a:lnTo>
                      <a:pt x="766" y="867"/>
                    </a:lnTo>
                    <a:lnTo>
                      <a:pt x="766" y="0"/>
                    </a:lnTo>
                    <a:lnTo>
                      <a:pt x="983" y="0"/>
                    </a:lnTo>
                    <a:lnTo>
                      <a:pt x="983" y="862"/>
                    </a:lnTo>
                    <a:lnTo>
                      <a:pt x="1033" y="862"/>
                    </a:lnTo>
                    <a:lnTo>
                      <a:pt x="1033" y="0"/>
                    </a:lnTo>
                    <a:lnTo>
                      <a:pt x="1307" y="0"/>
                    </a:lnTo>
                    <a:lnTo>
                      <a:pt x="1307" y="836"/>
                    </a:lnTo>
                    <a:lnTo>
                      <a:pt x="2361" y="836"/>
                    </a:lnTo>
                    <a:lnTo>
                      <a:pt x="2361" y="867"/>
                    </a:lnTo>
                    <a:moveTo>
                      <a:pt x="78" y="628"/>
                    </a:moveTo>
                    <a:lnTo>
                      <a:pt x="0" y="628"/>
                    </a:lnTo>
                    <a:lnTo>
                      <a:pt x="0" y="0"/>
                    </a:lnTo>
                    <a:lnTo>
                      <a:pt x="78" y="0"/>
                    </a:lnTo>
                    <a:lnTo>
                      <a:pt x="78" y="628"/>
                    </a:lnTo>
                  </a:path>
                </a:pathLst>
              </a:custGeom>
              <a:solidFill>
                <a:srgbClr val="D7D6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48" name="Rectangle 1332"/>
              <p:cNvSpPr>
                <a:spLocks noChangeArrowheads="1"/>
              </p:cNvSpPr>
              <p:nvPr/>
            </p:nvSpPr>
            <p:spPr bwMode="auto">
              <a:xfrm>
                <a:off x="4929" y="4161"/>
                <a:ext cx="4" cy="7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49" name="Rectangle 1333"/>
              <p:cNvSpPr>
                <a:spLocks noChangeArrowheads="1"/>
              </p:cNvSpPr>
              <p:nvPr/>
            </p:nvSpPr>
            <p:spPr bwMode="auto">
              <a:xfrm>
                <a:off x="4906" y="4161"/>
                <a:ext cx="4" cy="7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50" name="Freeform 1334"/>
              <p:cNvSpPr>
                <a:spLocks/>
              </p:cNvSpPr>
              <p:nvPr/>
            </p:nvSpPr>
            <p:spPr bwMode="auto">
              <a:xfrm>
                <a:off x="4851" y="4161"/>
                <a:ext cx="4" cy="74"/>
              </a:xfrm>
              <a:custGeom>
                <a:avLst/>
                <a:gdLst>
                  <a:gd name="T0" fmla="*/ 4 w 4"/>
                  <a:gd name="T1" fmla="*/ 74 h 74"/>
                  <a:gd name="T2" fmla="*/ 2 w 4"/>
                  <a:gd name="T3" fmla="*/ 74 h 74"/>
                  <a:gd name="T4" fmla="*/ 2 w 4"/>
                  <a:gd name="T5" fmla="*/ 54 h 74"/>
                  <a:gd name="T6" fmla="*/ 0 w 4"/>
                  <a:gd name="T7" fmla="*/ 54 h 74"/>
                  <a:gd name="T8" fmla="*/ 0 w 4"/>
                  <a:gd name="T9" fmla="*/ 0 h 74"/>
                  <a:gd name="T10" fmla="*/ 4 w 4"/>
                  <a:gd name="T11" fmla="*/ 0 h 74"/>
                  <a:gd name="T12" fmla="*/ 4 w 4"/>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4" h="74">
                    <a:moveTo>
                      <a:pt x="4" y="74"/>
                    </a:moveTo>
                    <a:lnTo>
                      <a:pt x="2" y="74"/>
                    </a:lnTo>
                    <a:lnTo>
                      <a:pt x="2" y="54"/>
                    </a:lnTo>
                    <a:lnTo>
                      <a:pt x="0" y="54"/>
                    </a:lnTo>
                    <a:lnTo>
                      <a:pt x="0" y="0"/>
                    </a:lnTo>
                    <a:lnTo>
                      <a:pt x="4" y="0"/>
                    </a:lnTo>
                    <a:lnTo>
                      <a:pt x="4" y="7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51" name="Rectangle 1335"/>
              <p:cNvSpPr>
                <a:spLocks noChangeArrowheads="1"/>
              </p:cNvSpPr>
              <p:nvPr/>
            </p:nvSpPr>
            <p:spPr bwMode="auto">
              <a:xfrm>
                <a:off x="5003" y="4161"/>
                <a:ext cx="45" cy="72"/>
              </a:xfrm>
              <a:prstGeom prst="rect">
                <a:avLst/>
              </a:prstGeom>
              <a:solidFill>
                <a:srgbClr val="8E90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52" name="Freeform 1336"/>
              <p:cNvSpPr>
                <a:spLocks/>
              </p:cNvSpPr>
              <p:nvPr/>
            </p:nvSpPr>
            <p:spPr bwMode="auto">
              <a:xfrm>
                <a:off x="4957" y="4161"/>
                <a:ext cx="46" cy="72"/>
              </a:xfrm>
              <a:custGeom>
                <a:avLst/>
                <a:gdLst>
                  <a:gd name="T0" fmla="*/ 46 w 46"/>
                  <a:gd name="T1" fmla="*/ 72 h 72"/>
                  <a:gd name="T2" fmla="*/ 0 w 46"/>
                  <a:gd name="T3" fmla="*/ 72 h 72"/>
                  <a:gd name="T4" fmla="*/ 0 w 46"/>
                  <a:gd name="T5" fmla="*/ 0 h 72"/>
                  <a:gd name="T6" fmla="*/ 10 w 46"/>
                  <a:gd name="T7" fmla="*/ 0 h 72"/>
                  <a:gd name="T8" fmla="*/ 10 w 46"/>
                  <a:gd name="T9" fmla="*/ 29 h 72"/>
                  <a:gd name="T10" fmla="*/ 20 w 46"/>
                  <a:gd name="T11" fmla="*/ 29 h 72"/>
                  <a:gd name="T12" fmla="*/ 20 w 46"/>
                  <a:gd name="T13" fmla="*/ 0 h 72"/>
                  <a:gd name="T14" fmla="*/ 27 w 46"/>
                  <a:gd name="T15" fmla="*/ 0 h 72"/>
                  <a:gd name="T16" fmla="*/ 27 w 46"/>
                  <a:gd name="T17" fmla="*/ 29 h 72"/>
                  <a:gd name="T18" fmla="*/ 38 w 46"/>
                  <a:gd name="T19" fmla="*/ 29 h 72"/>
                  <a:gd name="T20" fmla="*/ 38 w 46"/>
                  <a:gd name="T21" fmla="*/ 0 h 72"/>
                  <a:gd name="T22" fmla="*/ 46 w 46"/>
                  <a:gd name="T23" fmla="*/ 0 h 72"/>
                  <a:gd name="T24" fmla="*/ 46 w 46"/>
                  <a:gd name="T2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72">
                    <a:moveTo>
                      <a:pt x="46" y="72"/>
                    </a:moveTo>
                    <a:lnTo>
                      <a:pt x="0" y="72"/>
                    </a:lnTo>
                    <a:lnTo>
                      <a:pt x="0" y="0"/>
                    </a:lnTo>
                    <a:lnTo>
                      <a:pt x="10" y="0"/>
                    </a:lnTo>
                    <a:lnTo>
                      <a:pt x="10" y="29"/>
                    </a:lnTo>
                    <a:lnTo>
                      <a:pt x="20" y="29"/>
                    </a:lnTo>
                    <a:lnTo>
                      <a:pt x="20" y="0"/>
                    </a:lnTo>
                    <a:lnTo>
                      <a:pt x="27" y="0"/>
                    </a:lnTo>
                    <a:lnTo>
                      <a:pt x="27" y="29"/>
                    </a:lnTo>
                    <a:lnTo>
                      <a:pt x="38" y="29"/>
                    </a:lnTo>
                    <a:lnTo>
                      <a:pt x="38" y="0"/>
                    </a:lnTo>
                    <a:lnTo>
                      <a:pt x="46" y="0"/>
                    </a:lnTo>
                    <a:lnTo>
                      <a:pt x="46" y="72"/>
                    </a:lnTo>
                    <a:close/>
                  </a:path>
                </a:pathLst>
              </a:custGeom>
              <a:solidFill>
                <a:srgbClr val="B0B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53" name="Rectangle 1337"/>
              <p:cNvSpPr>
                <a:spLocks noChangeArrowheads="1"/>
              </p:cNvSpPr>
              <p:nvPr/>
            </p:nvSpPr>
            <p:spPr bwMode="auto">
              <a:xfrm>
                <a:off x="4984" y="4161"/>
                <a:ext cx="11" cy="29"/>
              </a:xfrm>
              <a:prstGeom prst="rect">
                <a:avLst/>
              </a:prstGeom>
              <a:solidFill>
                <a:srgbClr val="A6A6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54" name="Rectangle 1338"/>
              <p:cNvSpPr>
                <a:spLocks noChangeArrowheads="1"/>
              </p:cNvSpPr>
              <p:nvPr/>
            </p:nvSpPr>
            <p:spPr bwMode="auto">
              <a:xfrm>
                <a:off x="4967" y="4161"/>
                <a:ext cx="10" cy="29"/>
              </a:xfrm>
              <a:prstGeom prst="rect">
                <a:avLst/>
              </a:prstGeom>
              <a:solidFill>
                <a:srgbClr val="A6A6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55" name="Freeform 1339"/>
              <p:cNvSpPr>
                <a:spLocks/>
              </p:cNvSpPr>
              <p:nvPr/>
            </p:nvSpPr>
            <p:spPr bwMode="auto">
              <a:xfrm>
                <a:off x="4444" y="4156"/>
                <a:ext cx="87" cy="37"/>
              </a:xfrm>
              <a:custGeom>
                <a:avLst/>
                <a:gdLst>
                  <a:gd name="T0" fmla="*/ 87 w 87"/>
                  <a:gd name="T1" fmla="*/ 37 h 37"/>
                  <a:gd name="T2" fmla="*/ 49 w 87"/>
                  <a:gd name="T3" fmla="*/ 37 h 37"/>
                  <a:gd name="T4" fmla="*/ 49 w 87"/>
                  <a:gd name="T5" fmla="*/ 18 h 37"/>
                  <a:gd name="T6" fmla="*/ 0 w 87"/>
                  <a:gd name="T7" fmla="*/ 18 h 37"/>
                  <a:gd name="T8" fmla="*/ 0 w 87"/>
                  <a:gd name="T9" fmla="*/ 0 h 37"/>
                  <a:gd name="T10" fmla="*/ 87 w 87"/>
                  <a:gd name="T11" fmla="*/ 0 h 37"/>
                  <a:gd name="T12" fmla="*/ 87 w 87"/>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87" h="37">
                    <a:moveTo>
                      <a:pt x="87" y="37"/>
                    </a:moveTo>
                    <a:lnTo>
                      <a:pt x="49" y="37"/>
                    </a:lnTo>
                    <a:lnTo>
                      <a:pt x="49" y="18"/>
                    </a:lnTo>
                    <a:lnTo>
                      <a:pt x="0" y="18"/>
                    </a:lnTo>
                    <a:lnTo>
                      <a:pt x="0" y="0"/>
                    </a:lnTo>
                    <a:lnTo>
                      <a:pt x="87" y="0"/>
                    </a:lnTo>
                    <a:lnTo>
                      <a:pt x="87" y="37"/>
                    </a:lnTo>
                    <a:close/>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56" name="Freeform 1340"/>
              <p:cNvSpPr>
                <a:spLocks noEditPoints="1"/>
              </p:cNvSpPr>
              <p:nvPr/>
            </p:nvSpPr>
            <p:spPr bwMode="auto">
              <a:xfrm>
                <a:off x="5900" y="4018"/>
                <a:ext cx="99" cy="42"/>
              </a:xfrm>
              <a:custGeom>
                <a:avLst/>
                <a:gdLst>
                  <a:gd name="T0" fmla="*/ 1144 w 1144"/>
                  <a:gd name="T1" fmla="*/ 490 h 490"/>
                  <a:gd name="T2" fmla="*/ 727 w 1144"/>
                  <a:gd name="T3" fmla="*/ 490 h 490"/>
                  <a:gd name="T4" fmla="*/ 727 w 1144"/>
                  <a:gd name="T5" fmla="*/ 0 h 490"/>
                  <a:gd name="T6" fmla="*/ 1144 w 1144"/>
                  <a:gd name="T7" fmla="*/ 0 h 490"/>
                  <a:gd name="T8" fmla="*/ 1144 w 1144"/>
                  <a:gd name="T9" fmla="*/ 490 h 490"/>
                  <a:gd name="T10" fmla="*/ 40 w 1144"/>
                  <a:gd name="T11" fmla="*/ 490 h 490"/>
                  <a:gd name="T12" fmla="*/ 0 w 1144"/>
                  <a:gd name="T13" fmla="*/ 490 h 490"/>
                  <a:gd name="T14" fmla="*/ 0 w 1144"/>
                  <a:gd name="T15" fmla="*/ 0 h 490"/>
                  <a:gd name="T16" fmla="*/ 40 w 1144"/>
                  <a:gd name="T17" fmla="*/ 0 h 490"/>
                  <a:gd name="T18" fmla="*/ 40 w 1144"/>
                  <a:gd name="T19" fmla="*/ 49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4" h="490">
                    <a:moveTo>
                      <a:pt x="1144" y="490"/>
                    </a:moveTo>
                    <a:lnTo>
                      <a:pt x="727" y="490"/>
                    </a:lnTo>
                    <a:lnTo>
                      <a:pt x="727" y="0"/>
                    </a:lnTo>
                    <a:lnTo>
                      <a:pt x="1144" y="0"/>
                    </a:lnTo>
                    <a:lnTo>
                      <a:pt x="1144" y="490"/>
                    </a:lnTo>
                    <a:moveTo>
                      <a:pt x="40" y="490"/>
                    </a:moveTo>
                    <a:lnTo>
                      <a:pt x="0" y="490"/>
                    </a:lnTo>
                    <a:lnTo>
                      <a:pt x="0" y="0"/>
                    </a:lnTo>
                    <a:lnTo>
                      <a:pt x="40" y="0"/>
                    </a:lnTo>
                    <a:lnTo>
                      <a:pt x="40" y="490"/>
                    </a:lnTo>
                  </a:path>
                </a:pathLst>
              </a:custGeom>
              <a:solidFill>
                <a:srgbClr val="5355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57" name="Freeform 1341"/>
              <p:cNvSpPr>
                <a:spLocks noEditPoints="1"/>
              </p:cNvSpPr>
              <p:nvPr/>
            </p:nvSpPr>
            <p:spPr bwMode="auto">
              <a:xfrm>
                <a:off x="5900" y="4060"/>
                <a:ext cx="99" cy="1"/>
              </a:xfrm>
              <a:custGeom>
                <a:avLst/>
                <a:gdLst>
                  <a:gd name="T0" fmla="*/ 1144 w 1144"/>
                  <a:gd name="T1" fmla="*/ 10 h 10"/>
                  <a:gd name="T2" fmla="*/ 727 w 1144"/>
                  <a:gd name="T3" fmla="*/ 10 h 10"/>
                  <a:gd name="T4" fmla="*/ 727 w 1144"/>
                  <a:gd name="T5" fmla="*/ 0 h 10"/>
                  <a:gd name="T6" fmla="*/ 1144 w 1144"/>
                  <a:gd name="T7" fmla="*/ 0 h 10"/>
                  <a:gd name="T8" fmla="*/ 1144 w 1144"/>
                  <a:gd name="T9" fmla="*/ 10 h 10"/>
                  <a:gd name="T10" fmla="*/ 40 w 1144"/>
                  <a:gd name="T11" fmla="*/ 10 h 10"/>
                  <a:gd name="T12" fmla="*/ 0 w 1144"/>
                  <a:gd name="T13" fmla="*/ 10 h 10"/>
                  <a:gd name="T14" fmla="*/ 0 w 1144"/>
                  <a:gd name="T15" fmla="*/ 0 h 10"/>
                  <a:gd name="T16" fmla="*/ 40 w 1144"/>
                  <a:gd name="T17" fmla="*/ 0 h 10"/>
                  <a:gd name="T18" fmla="*/ 40 w 1144"/>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4" h="10">
                    <a:moveTo>
                      <a:pt x="1144" y="10"/>
                    </a:moveTo>
                    <a:lnTo>
                      <a:pt x="727" y="10"/>
                    </a:lnTo>
                    <a:lnTo>
                      <a:pt x="727" y="0"/>
                    </a:lnTo>
                    <a:lnTo>
                      <a:pt x="1144" y="0"/>
                    </a:lnTo>
                    <a:lnTo>
                      <a:pt x="1144" y="10"/>
                    </a:lnTo>
                    <a:moveTo>
                      <a:pt x="40" y="10"/>
                    </a:moveTo>
                    <a:lnTo>
                      <a:pt x="0" y="10"/>
                    </a:lnTo>
                    <a:lnTo>
                      <a:pt x="0" y="0"/>
                    </a:lnTo>
                    <a:lnTo>
                      <a:pt x="40" y="0"/>
                    </a:lnTo>
                    <a:lnTo>
                      <a:pt x="40" y="10"/>
                    </a:lnTo>
                  </a:path>
                </a:pathLst>
              </a:custGeom>
              <a:solidFill>
                <a:srgbClr val="31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58" name="Freeform 1342"/>
              <p:cNvSpPr>
                <a:spLocks/>
              </p:cNvSpPr>
              <p:nvPr/>
            </p:nvSpPr>
            <p:spPr bwMode="auto">
              <a:xfrm>
                <a:off x="4400" y="4174"/>
                <a:ext cx="46" cy="61"/>
              </a:xfrm>
              <a:custGeom>
                <a:avLst/>
                <a:gdLst>
                  <a:gd name="T0" fmla="*/ 46 w 46"/>
                  <a:gd name="T1" fmla="*/ 61 h 61"/>
                  <a:gd name="T2" fmla="*/ 0 w 46"/>
                  <a:gd name="T3" fmla="*/ 61 h 61"/>
                  <a:gd name="T4" fmla="*/ 0 w 46"/>
                  <a:gd name="T5" fmla="*/ 50 h 61"/>
                  <a:gd name="T6" fmla="*/ 39 w 46"/>
                  <a:gd name="T7" fmla="*/ 50 h 61"/>
                  <a:gd name="T8" fmla="*/ 39 w 46"/>
                  <a:gd name="T9" fmla="*/ 0 h 61"/>
                  <a:gd name="T10" fmla="*/ 44 w 46"/>
                  <a:gd name="T11" fmla="*/ 0 h 61"/>
                  <a:gd name="T12" fmla="*/ 44 w 46"/>
                  <a:gd name="T13" fmla="*/ 61 h 61"/>
                  <a:gd name="T14" fmla="*/ 46 w 46"/>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61">
                    <a:moveTo>
                      <a:pt x="46" y="61"/>
                    </a:moveTo>
                    <a:lnTo>
                      <a:pt x="0" y="61"/>
                    </a:lnTo>
                    <a:lnTo>
                      <a:pt x="0" y="50"/>
                    </a:lnTo>
                    <a:lnTo>
                      <a:pt x="39" y="50"/>
                    </a:lnTo>
                    <a:lnTo>
                      <a:pt x="39" y="0"/>
                    </a:lnTo>
                    <a:lnTo>
                      <a:pt x="44" y="0"/>
                    </a:lnTo>
                    <a:lnTo>
                      <a:pt x="44" y="61"/>
                    </a:lnTo>
                    <a:lnTo>
                      <a:pt x="46" y="61"/>
                    </a:lnTo>
                    <a:close/>
                  </a:path>
                </a:pathLst>
              </a:custGeom>
              <a:solidFill>
                <a:srgbClr val="D7D6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59" name="Freeform 1343"/>
              <p:cNvSpPr>
                <a:spLocks/>
              </p:cNvSpPr>
              <p:nvPr/>
            </p:nvSpPr>
            <p:spPr bwMode="auto">
              <a:xfrm>
                <a:off x="4444" y="4174"/>
                <a:ext cx="49" cy="61"/>
              </a:xfrm>
              <a:custGeom>
                <a:avLst/>
                <a:gdLst>
                  <a:gd name="T0" fmla="*/ 2 w 49"/>
                  <a:gd name="T1" fmla="*/ 61 h 61"/>
                  <a:gd name="T2" fmla="*/ 0 w 49"/>
                  <a:gd name="T3" fmla="*/ 61 h 61"/>
                  <a:gd name="T4" fmla="*/ 0 w 49"/>
                  <a:gd name="T5" fmla="*/ 0 h 61"/>
                  <a:gd name="T6" fmla="*/ 49 w 49"/>
                  <a:gd name="T7" fmla="*/ 0 h 61"/>
                  <a:gd name="T8" fmla="*/ 49 w 49"/>
                  <a:gd name="T9" fmla="*/ 19 h 61"/>
                  <a:gd name="T10" fmla="*/ 33 w 49"/>
                  <a:gd name="T11" fmla="*/ 19 h 61"/>
                  <a:gd name="T12" fmla="*/ 33 w 49"/>
                  <a:gd name="T13" fmla="*/ 19 h 61"/>
                  <a:gd name="T14" fmla="*/ 2 w 49"/>
                  <a:gd name="T15" fmla="*/ 25 h 61"/>
                  <a:gd name="T16" fmla="*/ 2 w 49"/>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61">
                    <a:moveTo>
                      <a:pt x="2" y="61"/>
                    </a:moveTo>
                    <a:lnTo>
                      <a:pt x="0" y="61"/>
                    </a:lnTo>
                    <a:lnTo>
                      <a:pt x="0" y="0"/>
                    </a:lnTo>
                    <a:lnTo>
                      <a:pt x="49" y="0"/>
                    </a:lnTo>
                    <a:lnTo>
                      <a:pt x="49" y="19"/>
                    </a:lnTo>
                    <a:lnTo>
                      <a:pt x="33" y="19"/>
                    </a:lnTo>
                    <a:lnTo>
                      <a:pt x="33" y="19"/>
                    </a:lnTo>
                    <a:lnTo>
                      <a:pt x="2" y="25"/>
                    </a:lnTo>
                    <a:lnTo>
                      <a:pt x="2" y="61"/>
                    </a:lnTo>
                    <a:close/>
                  </a:path>
                </a:pathLst>
              </a:custGeom>
              <a:solidFill>
                <a:srgbClr val="BDBC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60" name="Freeform 1344"/>
              <p:cNvSpPr>
                <a:spLocks/>
              </p:cNvSpPr>
              <p:nvPr/>
            </p:nvSpPr>
            <p:spPr bwMode="auto">
              <a:xfrm>
                <a:off x="6911" y="4186"/>
                <a:ext cx="61" cy="49"/>
              </a:xfrm>
              <a:custGeom>
                <a:avLst/>
                <a:gdLst>
                  <a:gd name="T0" fmla="*/ 61 w 61"/>
                  <a:gd name="T1" fmla="*/ 49 h 49"/>
                  <a:gd name="T2" fmla="*/ 0 w 61"/>
                  <a:gd name="T3" fmla="*/ 49 h 49"/>
                  <a:gd name="T4" fmla="*/ 0 w 61"/>
                  <a:gd name="T5" fmla="*/ 0 h 49"/>
                  <a:gd name="T6" fmla="*/ 0 w 61"/>
                  <a:gd name="T7" fmla="*/ 0 h 49"/>
                  <a:gd name="T8" fmla="*/ 0 w 61"/>
                  <a:gd name="T9" fmla="*/ 32 h 49"/>
                  <a:gd name="T10" fmla="*/ 5 w 61"/>
                  <a:gd name="T11" fmla="*/ 32 h 49"/>
                  <a:gd name="T12" fmla="*/ 5 w 61"/>
                  <a:gd name="T13" fmla="*/ 0 h 49"/>
                  <a:gd name="T14" fmla="*/ 22 w 61"/>
                  <a:gd name="T15" fmla="*/ 0 h 49"/>
                  <a:gd name="T16" fmla="*/ 22 w 61"/>
                  <a:gd name="T17" fmla="*/ 45 h 49"/>
                  <a:gd name="T18" fmla="*/ 26 w 61"/>
                  <a:gd name="T19" fmla="*/ 45 h 49"/>
                  <a:gd name="T20" fmla="*/ 26 w 61"/>
                  <a:gd name="T21" fmla="*/ 0 h 49"/>
                  <a:gd name="T22" fmla="*/ 61 w 61"/>
                  <a:gd name="T23" fmla="*/ 0 h 49"/>
                  <a:gd name="T24" fmla="*/ 61 w 61"/>
                  <a:gd name="T2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49">
                    <a:moveTo>
                      <a:pt x="61" y="49"/>
                    </a:moveTo>
                    <a:lnTo>
                      <a:pt x="0" y="49"/>
                    </a:lnTo>
                    <a:lnTo>
                      <a:pt x="0" y="0"/>
                    </a:lnTo>
                    <a:lnTo>
                      <a:pt x="0" y="0"/>
                    </a:lnTo>
                    <a:lnTo>
                      <a:pt x="0" y="32"/>
                    </a:lnTo>
                    <a:lnTo>
                      <a:pt x="5" y="32"/>
                    </a:lnTo>
                    <a:lnTo>
                      <a:pt x="5" y="0"/>
                    </a:lnTo>
                    <a:lnTo>
                      <a:pt x="22" y="0"/>
                    </a:lnTo>
                    <a:lnTo>
                      <a:pt x="22" y="45"/>
                    </a:lnTo>
                    <a:lnTo>
                      <a:pt x="26" y="45"/>
                    </a:lnTo>
                    <a:lnTo>
                      <a:pt x="26" y="0"/>
                    </a:lnTo>
                    <a:lnTo>
                      <a:pt x="61" y="0"/>
                    </a:lnTo>
                    <a:lnTo>
                      <a:pt x="61" y="49"/>
                    </a:lnTo>
                    <a:close/>
                  </a:path>
                </a:pathLst>
              </a:custGeom>
              <a:solidFill>
                <a:srgbClr val="6D6E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61" name="Rectangle 1345"/>
              <p:cNvSpPr>
                <a:spLocks noChangeArrowheads="1"/>
              </p:cNvSpPr>
              <p:nvPr/>
            </p:nvSpPr>
            <p:spPr bwMode="auto">
              <a:xfrm>
                <a:off x="6933" y="4186"/>
                <a:ext cx="4" cy="4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62" name="Rectangle 1346"/>
              <p:cNvSpPr>
                <a:spLocks noChangeArrowheads="1"/>
              </p:cNvSpPr>
              <p:nvPr/>
            </p:nvSpPr>
            <p:spPr bwMode="auto">
              <a:xfrm>
                <a:off x="6911" y="4186"/>
                <a:ext cx="5" cy="32"/>
              </a:xfrm>
              <a:prstGeom prst="rect">
                <a:avLst/>
              </a:prstGeom>
              <a:solidFill>
                <a:srgbClr val="5455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63" name="Freeform 1347"/>
              <p:cNvSpPr>
                <a:spLocks/>
              </p:cNvSpPr>
              <p:nvPr/>
            </p:nvSpPr>
            <p:spPr bwMode="auto">
              <a:xfrm>
                <a:off x="7089" y="4186"/>
                <a:ext cx="83" cy="49"/>
              </a:xfrm>
              <a:custGeom>
                <a:avLst/>
                <a:gdLst>
                  <a:gd name="T0" fmla="*/ 962 w 962"/>
                  <a:gd name="T1" fmla="*/ 570 h 570"/>
                  <a:gd name="T2" fmla="*/ 0 w 962"/>
                  <a:gd name="T3" fmla="*/ 570 h 570"/>
                  <a:gd name="T4" fmla="*/ 0 w 962"/>
                  <a:gd name="T5" fmla="*/ 546 h 570"/>
                  <a:gd name="T6" fmla="*/ 0 w 962"/>
                  <a:gd name="T7" fmla="*/ 491 h 570"/>
                  <a:gd name="T8" fmla="*/ 0 w 962"/>
                  <a:gd name="T9" fmla="*/ 0 h 570"/>
                  <a:gd name="T10" fmla="*/ 9 w 962"/>
                  <a:gd name="T11" fmla="*/ 0 h 570"/>
                  <a:gd name="T12" fmla="*/ 9 w 962"/>
                  <a:gd name="T13" fmla="*/ 363 h 570"/>
                  <a:gd name="T14" fmla="*/ 59 w 962"/>
                  <a:gd name="T15" fmla="*/ 363 h 570"/>
                  <a:gd name="T16" fmla="*/ 59 w 962"/>
                  <a:gd name="T17" fmla="*/ 0 h 570"/>
                  <a:gd name="T18" fmla="*/ 410 w 962"/>
                  <a:gd name="T19" fmla="*/ 0 h 570"/>
                  <a:gd name="T20" fmla="*/ 410 w 962"/>
                  <a:gd name="T21" fmla="*/ 363 h 570"/>
                  <a:gd name="T22" fmla="*/ 460 w 962"/>
                  <a:gd name="T23" fmla="*/ 363 h 570"/>
                  <a:gd name="T24" fmla="*/ 460 w 962"/>
                  <a:gd name="T25" fmla="*/ 0 h 570"/>
                  <a:gd name="T26" fmla="*/ 619 w 962"/>
                  <a:gd name="T27" fmla="*/ 0 h 570"/>
                  <a:gd name="T28" fmla="*/ 619 w 962"/>
                  <a:gd name="T29" fmla="*/ 363 h 570"/>
                  <a:gd name="T30" fmla="*/ 669 w 962"/>
                  <a:gd name="T31" fmla="*/ 363 h 570"/>
                  <a:gd name="T32" fmla="*/ 669 w 962"/>
                  <a:gd name="T33" fmla="*/ 0 h 570"/>
                  <a:gd name="T34" fmla="*/ 785 w 962"/>
                  <a:gd name="T35" fmla="*/ 0 h 570"/>
                  <a:gd name="T36" fmla="*/ 785 w 962"/>
                  <a:gd name="T37" fmla="*/ 451 h 570"/>
                  <a:gd name="T38" fmla="*/ 962 w 962"/>
                  <a:gd name="T39" fmla="*/ 451 h 570"/>
                  <a:gd name="T40" fmla="*/ 962 w 962"/>
                  <a:gd name="T41" fmla="*/ 57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2" h="570">
                    <a:moveTo>
                      <a:pt x="962" y="570"/>
                    </a:moveTo>
                    <a:lnTo>
                      <a:pt x="0" y="570"/>
                    </a:lnTo>
                    <a:lnTo>
                      <a:pt x="0" y="546"/>
                    </a:lnTo>
                    <a:cubicBezTo>
                      <a:pt x="15" y="528"/>
                      <a:pt x="20" y="500"/>
                      <a:pt x="0" y="491"/>
                    </a:cubicBezTo>
                    <a:lnTo>
                      <a:pt x="0" y="0"/>
                    </a:lnTo>
                    <a:lnTo>
                      <a:pt x="9" y="0"/>
                    </a:lnTo>
                    <a:lnTo>
                      <a:pt x="9" y="363"/>
                    </a:lnTo>
                    <a:lnTo>
                      <a:pt x="59" y="363"/>
                    </a:lnTo>
                    <a:lnTo>
                      <a:pt x="59" y="0"/>
                    </a:lnTo>
                    <a:lnTo>
                      <a:pt x="410" y="0"/>
                    </a:lnTo>
                    <a:lnTo>
                      <a:pt x="410" y="363"/>
                    </a:lnTo>
                    <a:lnTo>
                      <a:pt x="460" y="363"/>
                    </a:lnTo>
                    <a:lnTo>
                      <a:pt x="460" y="0"/>
                    </a:lnTo>
                    <a:lnTo>
                      <a:pt x="619" y="0"/>
                    </a:lnTo>
                    <a:lnTo>
                      <a:pt x="619" y="363"/>
                    </a:lnTo>
                    <a:lnTo>
                      <a:pt x="669" y="363"/>
                    </a:lnTo>
                    <a:lnTo>
                      <a:pt x="669" y="0"/>
                    </a:lnTo>
                    <a:lnTo>
                      <a:pt x="785" y="0"/>
                    </a:lnTo>
                    <a:lnTo>
                      <a:pt x="785" y="451"/>
                    </a:lnTo>
                    <a:lnTo>
                      <a:pt x="962" y="451"/>
                    </a:lnTo>
                    <a:lnTo>
                      <a:pt x="962" y="570"/>
                    </a:lnTo>
                  </a:path>
                </a:pathLst>
              </a:custGeom>
              <a:solidFill>
                <a:srgbClr val="5355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64" name="Rectangle 1348"/>
              <p:cNvSpPr>
                <a:spLocks noChangeArrowheads="1"/>
              </p:cNvSpPr>
              <p:nvPr/>
            </p:nvSpPr>
            <p:spPr bwMode="auto">
              <a:xfrm>
                <a:off x="7125" y="4186"/>
                <a:ext cx="4" cy="32"/>
              </a:xfrm>
              <a:prstGeom prst="rect">
                <a:avLst/>
              </a:prstGeom>
              <a:solidFill>
                <a:srgbClr val="4242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65" name="Rectangle 1349"/>
              <p:cNvSpPr>
                <a:spLocks noChangeArrowheads="1"/>
              </p:cNvSpPr>
              <p:nvPr/>
            </p:nvSpPr>
            <p:spPr bwMode="auto">
              <a:xfrm>
                <a:off x="7143" y="4186"/>
                <a:ext cx="4" cy="32"/>
              </a:xfrm>
              <a:prstGeom prst="rect">
                <a:avLst/>
              </a:prstGeom>
              <a:solidFill>
                <a:srgbClr val="4242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66" name="Rectangle 1350"/>
              <p:cNvSpPr>
                <a:spLocks noChangeArrowheads="1"/>
              </p:cNvSpPr>
              <p:nvPr/>
            </p:nvSpPr>
            <p:spPr bwMode="auto">
              <a:xfrm>
                <a:off x="7090" y="4186"/>
                <a:ext cx="4" cy="32"/>
              </a:xfrm>
              <a:prstGeom prst="rect">
                <a:avLst/>
              </a:prstGeom>
              <a:solidFill>
                <a:srgbClr val="4242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67" name="Freeform 1351"/>
              <p:cNvSpPr>
                <a:spLocks noEditPoints="1"/>
              </p:cNvSpPr>
              <p:nvPr/>
            </p:nvSpPr>
            <p:spPr bwMode="auto">
              <a:xfrm>
                <a:off x="6772" y="4137"/>
                <a:ext cx="139" cy="98"/>
              </a:xfrm>
              <a:custGeom>
                <a:avLst/>
                <a:gdLst>
                  <a:gd name="T0" fmla="*/ 1600 w 1600"/>
                  <a:gd name="T1" fmla="*/ 1141 h 1141"/>
                  <a:gd name="T2" fmla="*/ 0 w 1600"/>
                  <a:gd name="T3" fmla="*/ 1141 h 1141"/>
                  <a:gd name="T4" fmla="*/ 0 w 1600"/>
                  <a:gd name="T5" fmla="*/ 0 h 1141"/>
                  <a:gd name="T6" fmla="*/ 679 w 1600"/>
                  <a:gd name="T7" fmla="*/ 0 h 1141"/>
                  <a:gd name="T8" fmla="*/ 679 w 1600"/>
                  <a:gd name="T9" fmla="*/ 934 h 1141"/>
                  <a:gd name="T10" fmla="*/ 729 w 1600"/>
                  <a:gd name="T11" fmla="*/ 934 h 1141"/>
                  <a:gd name="T12" fmla="*/ 729 w 1600"/>
                  <a:gd name="T13" fmla="*/ 0 h 1141"/>
                  <a:gd name="T14" fmla="*/ 1300 w 1600"/>
                  <a:gd name="T15" fmla="*/ 0 h 1141"/>
                  <a:gd name="T16" fmla="*/ 1300 w 1600"/>
                  <a:gd name="T17" fmla="*/ 571 h 1141"/>
                  <a:gd name="T18" fmla="*/ 1051 w 1600"/>
                  <a:gd name="T19" fmla="*/ 571 h 1141"/>
                  <a:gd name="T20" fmla="*/ 1051 w 1600"/>
                  <a:gd name="T21" fmla="*/ 1141 h 1141"/>
                  <a:gd name="T22" fmla="*/ 1600 w 1600"/>
                  <a:gd name="T23" fmla="*/ 1141 h 1141"/>
                  <a:gd name="T24" fmla="*/ 1600 w 1600"/>
                  <a:gd name="T25" fmla="*/ 571 h 1141"/>
                  <a:gd name="T26" fmla="*/ 1484 w 1600"/>
                  <a:gd name="T27" fmla="*/ 571 h 1141"/>
                  <a:gd name="T28" fmla="*/ 1484 w 1600"/>
                  <a:gd name="T29" fmla="*/ 0 h 1141"/>
                  <a:gd name="T30" fmla="*/ 1600 w 1600"/>
                  <a:gd name="T31" fmla="*/ 0 h 1141"/>
                  <a:gd name="T32" fmla="*/ 1600 w 1600"/>
                  <a:gd name="T33" fmla="*/ 571 h 1141"/>
                  <a:gd name="T34" fmla="*/ 1434 w 1600"/>
                  <a:gd name="T35" fmla="*/ 571 h 1141"/>
                  <a:gd name="T36" fmla="*/ 1350 w 1600"/>
                  <a:gd name="T37" fmla="*/ 571 h 1141"/>
                  <a:gd name="T38" fmla="*/ 1350 w 1600"/>
                  <a:gd name="T39" fmla="*/ 0 h 1141"/>
                  <a:gd name="T40" fmla="*/ 1434 w 1600"/>
                  <a:gd name="T41" fmla="*/ 0 h 1141"/>
                  <a:gd name="T42" fmla="*/ 1434 w 1600"/>
                  <a:gd name="T43" fmla="*/ 571 h 1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00" h="1141">
                    <a:moveTo>
                      <a:pt x="1600" y="1141"/>
                    </a:moveTo>
                    <a:lnTo>
                      <a:pt x="0" y="1141"/>
                    </a:lnTo>
                    <a:lnTo>
                      <a:pt x="0" y="0"/>
                    </a:lnTo>
                    <a:lnTo>
                      <a:pt x="679" y="0"/>
                    </a:lnTo>
                    <a:lnTo>
                      <a:pt x="679" y="934"/>
                    </a:lnTo>
                    <a:lnTo>
                      <a:pt x="729" y="934"/>
                    </a:lnTo>
                    <a:lnTo>
                      <a:pt x="729" y="0"/>
                    </a:lnTo>
                    <a:lnTo>
                      <a:pt x="1300" y="0"/>
                    </a:lnTo>
                    <a:lnTo>
                      <a:pt x="1300" y="571"/>
                    </a:lnTo>
                    <a:lnTo>
                      <a:pt x="1051" y="571"/>
                    </a:lnTo>
                    <a:lnTo>
                      <a:pt x="1051" y="1141"/>
                    </a:lnTo>
                    <a:lnTo>
                      <a:pt x="1600" y="1141"/>
                    </a:lnTo>
                    <a:moveTo>
                      <a:pt x="1600" y="571"/>
                    </a:moveTo>
                    <a:lnTo>
                      <a:pt x="1484" y="571"/>
                    </a:lnTo>
                    <a:lnTo>
                      <a:pt x="1484" y="0"/>
                    </a:lnTo>
                    <a:lnTo>
                      <a:pt x="1600" y="0"/>
                    </a:lnTo>
                    <a:lnTo>
                      <a:pt x="1600" y="571"/>
                    </a:lnTo>
                    <a:moveTo>
                      <a:pt x="1434" y="571"/>
                    </a:moveTo>
                    <a:lnTo>
                      <a:pt x="1350" y="571"/>
                    </a:lnTo>
                    <a:lnTo>
                      <a:pt x="1350" y="0"/>
                    </a:lnTo>
                    <a:lnTo>
                      <a:pt x="1434" y="0"/>
                    </a:lnTo>
                    <a:lnTo>
                      <a:pt x="1434" y="571"/>
                    </a:lnTo>
                  </a:path>
                </a:pathLst>
              </a:custGeom>
              <a:solidFill>
                <a:srgbClr val="7A7B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68" name="Rectangle 1352"/>
              <p:cNvSpPr>
                <a:spLocks noChangeArrowheads="1"/>
              </p:cNvSpPr>
              <p:nvPr/>
            </p:nvSpPr>
            <p:spPr bwMode="auto">
              <a:xfrm>
                <a:off x="6885" y="4137"/>
                <a:ext cx="4" cy="49"/>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69" name="Rectangle 1353"/>
              <p:cNvSpPr>
                <a:spLocks noChangeArrowheads="1"/>
              </p:cNvSpPr>
              <p:nvPr/>
            </p:nvSpPr>
            <p:spPr bwMode="auto">
              <a:xfrm>
                <a:off x="6896" y="4137"/>
                <a:ext cx="5" cy="49"/>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70" name="Rectangle 1354"/>
              <p:cNvSpPr>
                <a:spLocks noChangeArrowheads="1"/>
              </p:cNvSpPr>
              <p:nvPr/>
            </p:nvSpPr>
            <p:spPr bwMode="auto">
              <a:xfrm>
                <a:off x="6831" y="4137"/>
                <a:ext cx="4" cy="81"/>
              </a:xfrm>
              <a:prstGeom prst="rect">
                <a:avLst/>
              </a:prstGeom>
              <a:solidFill>
                <a:srgbClr val="5D5E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71" name="Freeform 1355"/>
              <p:cNvSpPr>
                <a:spLocks/>
              </p:cNvSpPr>
              <p:nvPr/>
            </p:nvSpPr>
            <p:spPr bwMode="auto">
              <a:xfrm>
                <a:off x="6863" y="4186"/>
                <a:ext cx="48" cy="49"/>
              </a:xfrm>
              <a:custGeom>
                <a:avLst/>
                <a:gdLst>
                  <a:gd name="T0" fmla="*/ 48 w 48"/>
                  <a:gd name="T1" fmla="*/ 49 h 49"/>
                  <a:gd name="T2" fmla="*/ 0 w 48"/>
                  <a:gd name="T3" fmla="*/ 49 h 49"/>
                  <a:gd name="T4" fmla="*/ 0 w 48"/>
                  <a:gd name="T5" fmla="*/ 0 h 49"/>
                  <a:gd name="T6" fmla="*/ 22 w 48"/>
                  <a:gd name="T7" fmla="*/ 0 h 49"/>
                  <a:gd name="T8" fmla="*/ 22 w 48"/>
                  <a:gd name="T9" fmla="*/ 45 h 49"/>
                  <a:gd name="T10" fmla="*/ 26 w 48"/>
                  <a:gd name="T11" fmla="*/ 45 h 49"/>
                  <a:gd name="T12" fmla="*/ 26 w 48"/>
                  <a:gd name="T13" fmla="*/ 0 h 49"/>
                  <a:gd name="T14" fmla="*/ 33 w 48"/>
                  <a:gd name="T15" fmla="*/ 0 h 49"/>
                  <a:gd name="T16" fmla="*/ 33 w 48"/>
                  <a:gd name="T17" fmla="*/ 45 h 49"/>
                  <a:gd name="T18" fmla="*/ 38 w 48"/>
                  <a:gd name="T19" fmla="*/ 45 h 49"/>
                  <a:gd name="T20" fmla="*/ 38 w 48"/>
                  <a:gd name="T21" fmla="*/ 0 h 49"/>
                  <a:gd name="T22" fmla="*/ 48 w 48"/>
                  <a:gd name="T23" fmla="*/ 0 h 49"/>
                  <a:gd name="T24" fmla="*/ 48 w 48"/>
                  <a:gd name="T2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49">
                    <a:moveTo>
                      <a:pt x="48" y="49"/>
                    </a:moveTo>
                    <a:lnTo>
                      <a:pt x="0" y="49"/>
                    </a:lnTo>
                    <a:lnTo>
                      <a:pt x="0" y="0"/>
                    </a:lnTo>
                    <a:lnTo>
                      <a:pt x="22" y="0"/>
                    </a:lnTo>
                    <a:lnTo>
                      <a:pt x="22" y="45"/>
                    </a:lnTo>
                    <a:lnTo>
                      <a:pt x="26" y="45"/>
                    </a:lnTo>
                    <a:lnTo>
                      <a:pt x="26" y="0"/>
                    </a:lnTo>
                    <a:lnTo>
                      <a:pt x="33" y="0"/>
                    </a:lnTo>
                    <a:lnTo>
                      <a:pt x="33" y="45"/>
                    </a:lnTo>
                    <a:lnTo>
                      <a:pt x="38" y="45"/>
                    </a:lnTo>
                    <a:lnTo>
                      <a:pt x="38" y="0"/>
                    </a:lnTo>
                    <a:lnTo>
                      <a:pt x="48" y="0"/>
                    </a:lnTo>
                    <a:lnTo>
                      <a:pt x="48" y="49"/>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72" name="Rectangle 1356"/>
              <p:cNvSpPr>
                <a:spLocks noChangeArrowheads="1"/>
              </p:cNvSpPr>
              <p:nvPr/>
            </p:nvSpPr>
            <p:spPr bwMode="auto">
              <a:xfrm>
                <a:off x="6885" y="4186"/>
                <a:ext cx="4" cy="4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73" name="Rectangle 1357"/>
              <p:cNvSpPr>
                <a:spLocks noChangeArrowheads="1"/>
              </p:cNvSpPr>
              <p:nvPr/>
            </p:nvSpPr>
            <p:spPr bwMode="auto">
              <a:xfrm>
                <a:off x="6896" y="4186"/>
                <a:ext cx="5" cy="4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74" name="Freeform 1358"/>
              <p:cNvSpPr>
                <a:spLocks noEditPoints="1"/>
              </p:cNvSpPr>
              <p:nvPr/>
            </p:nvSpPr>
            <p:spPr bwMode="auto">
              <a:xfrm>
                <a:off x="6420" y="4011"/>
                <a:ext cx="91" cy="66"/>
              </a:xfrm>
              <a:custGeom>
                <a:avLst/>
                <a:gdLst>
                  <a:gd name="T0" fmla="*/ 294 w 1051"/>
                  <a:gd name="T1" fmla="*/ 761 h 761"/>
                  <a:gd name="T2" fmla="*/ 294 w 1051"/>
                  <a:gd name="T3" fmla="*/ 566 h 761"/>
                  <a:gd name="T4" fmla="*/ 89 w 1051"/>
                  <a:gd name="T5" fmla="*/ 566 h 761"/>
                  <a:gd name="T6" fmla="*/ 89 w 1051"/>
                  <a:gd name="T7" fmla="*/ 0 h 761"/>
                  <a:gd name="T8" fmla="*/ 754 w 1051"/>
                  <a:gd name="T9" fmla="*/ 0 h 761"/>
                  <a:gd name="T10" fmla="*/ 754 w 1051"/>
                  <a:gd name="T11" fmla="*/ 611 h 761"/>
                  <a:gd name="T12" fmla="*/ 294 w 1051"/>
                  <a:gd name="T13" fmla="*/ 761 h 761"/>
                  <a:gd name="T14" fmla="*/ 1051 w 1051"/>
                  <a:gd name="T15" fmla="*/ 591 h 761"/>
                  <a:gd name="T16" fmla="*/ 804 w 1051"/>
                  <a:gd name="T17" fmla="*/ 591 h 761"/>
                  <a:gd name="T18" fmla="*/ 804 w 1051"/>
                  <a:gd name="T19" fmla="*/ 0 h 761"/>
                  <a:gd name="T20" fmla="*/ 1051 w 1051"/>
                  <a:gd name="T21" fmla="*/ 0 h 761"/>
                  <a:gd name="T22" fmla="*/ 1051 w 1051"/>
                  <a:gd name="T23" fmla="*/ 591 h 761"/>
                  <a:gd name="T24" fmla="*/ 39 w 1051"/>
                  <a:gd name="T25" fmla="*/ 566 h 761"/>
                  <a:gd name="T26" fmla="*/ 0 w 1051"/>
                  <a:gd name="T27" fmla="*/ 566 h 761"/>
                  <a:gd name="T28" fmla="*/ 0 w 1051"/>
                  <a:gd name="T29" fmla="*/ 0 h 761"/>
                  <a:gd name="T30" fmla="*/ 39 w 1051"/>
                  <a:gd name="T31" fmla="*/ 0 h 761"/>
                  <a:gd name="T32" fmla="*/ 39 w 1051"/>
                  <a:gd name="T33" fmla="*/ 566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1" h="761">
                    <a:moveTo>
                      <a:pt x="294" y="761"/>
                    </a:moveTo>
                    <a:lnTo>
                      <a:pt x="294" y="566"/>
                    </a:lnTo>
                    <a:lnTo>
                      <a:pt x="89" y="566"/>
                    </a:lnTo>
                    <a:lnTo>
                      <a:pt x="89" y="0"/>
                    </a:lnTo>
                    <a:lnTo>
                      <a:pt x="754" y="0"/>
                    </a:lnTo>
                    <a:lnTo>
                      <a:pt x="754" y="611"/>
                    </a:lnTo>
                    <a:lnTo>
                      <a:pt x="294" y="761"/>
                    </a:lnTo>
                    <a:moveTo>
                      <a:pt x="1051" y="591"/>
                    </a:moveTo>
                    <a:lnTo>
                      <a:pt x="804" y="591"/>
                    </a:lnTo>
                    <a:lnTo>
                      <a:pt x="804" y="0"/>
                    </a:lnTo>
                    <a:lnTo>
                      <a:pt x="1051" y="0"/>
                    </a:lnTo>
                    <a:lnTo>
                      <a:pt x="1051" y="591"/>
                    </a:lnTo>
                    <a:moveTo>
                      <a:pt x="39" y="566"/>
                    </a:moveTo>
                    <a:lnTo>
                      <a:pt x="0" y="566"/>
                    </a:lnTo>
                    <a:lnTo>
                      <a:pt x="0" y="0"/>
                    </a:lnTo>
                    <a:lnTo>
                      <a:pt x="39" y="0"/>
                    </a:lnTo>
                    <a:lnTo>
                      <a:pt x="39" y="566"/>
                    </a:lnTo>
                  </a:path>
                </a:pathLst>
              </a:custGeom>
              <a:solidFill>
                <a:srgbClr val="686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75" name="Freeform 1359"/>
              <p:cNvSpPr>
                <a:spLocks/>
              </p:cNvSpPr>
              <p:nvPr/>
            </p:nvSpPr>
            <p:spPr bwMode="auto">
              <a:xfrm>
                <a:off x="6486" y="4011"/>
                <a:ext cx="4" cy="53"/>
              </a:xfrm>
              <a:custGeom>
                <a:avLst/>
                <a:gdLst>
                  <a:gd name="T0" fmla="*/ 0 w 4"/>
                  <a:gd name="T1" fmla="*/ 53 h 53"/>
                  <a:gd name="T2" fmla="*/ 0 w 4"/>
                  <a:gd name="T3" fmla="*/ 0 h 53"/>
                  <a:gd name="T4" fmla="*/ 4 w 4"/>
                  <a:gd name="T5" fmla="*/ 0 h 53"/>
                  <a:gd name="T6" fmla="*/ 4 w 4"/>
                  <a:gd name="T7" fmla="*/ 51 h 53"/>
                  <a:gd name="T8" fmla="*/ 3 w 4"/>
                  <a:gd name="T9" fmla="*/ 51 h 53"/>
                  <a:gd name="T10" fmla="*/ 3 w 4"/>
                  <a:gd name="T11" fmla="*/ 52 h 53"/>
                  <a:gd name="T12" fmla="*/ 0 w 4"/>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4" h="53">
                    <a:moveTo>
                      <a:pt x="0" y="53"/>
                    </a:moveTo>
                    <a:lnTo>
                      <a:pt x="0" y="0"/>
                    </a:lnTo>
                    <a:lnTo>
                      <a:pt x="4" y="0"/>
                    </a:lnTo>
                    <a:lnTo>
                      <a:pt x="4" y="51"/>
                    </a:lnTo>
                    <a:lnTo>
                      <a:pt x="3" y="51"/>
                    </a:lnTo>
                    <a:lnTo>
                      <a:pt x="3" y="52"/>
                    </a:lnTo>
                    <a:lnTo>
                      <a:pt x="0" y="53"/>
                    </a:lnTo>
                    <a:close/>
                  </a:path>
                </a:pathLst>
              </a:custGeom>
              <a:solidFill>
                <a:srgbClr val="5153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76" name="Rectangle 1360"/>
              <p:cNvSpPr>
                <a:spLocks noChangeArrowheads="1"/>
              </p:cNvSpPr>
              <p:nvPr/>
            </p:nvSpPr>
            <p:spPr bwMode="auto">
              <a:xfrm>
                <a:off x="6424" y="4011"/>
                <a:ext cx="4" cy="49"/>
              </a:xfrm>
              <a:prstGeom prst="rect">
                <a:avLst/>
              </a:prstGeom>
              <a:solidFill>
                <a:srgbClr val="5153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77" name="Freeform 1361"/>
              <p:cNvSpPr>
                <a:spLocks noEditPoints="1"/>
              </p:cNvSpPr>
              <p:nvPr/>
            </p:nvSpPr>
            <p:spPr bwMode="auto">
              <a:xfrm>
                <a:off x="6420" y="4060"/>
                <a:ext cx="26" cy="25"/>
              </a:xfrm>
              <a:custGeom>
                <a:avLst/>
                <a:gdLst>
                  <a:gd name="T0" fmla="*/ 0 w 294"/>
                  <a:gd name="T1" fmla="*/ 291 h 291"/>
                  <a:gd name="T2" fmla="*/ 0 w 294"/>
                  <a:gd name="T3" fmla="*/ 0 h 291"/>
                  <a:gd name="T4" fmla="*/ 39 w 294"/>
                  <a:gd name="T5" fmla="*/ 0 h 291"/>
                  <a:gd name="T6" fmla="*/ 39 w 294"/>
                  <a:gd name="T7" fmla="*/ 279 h 291"/>
                  <a:gd name="T8" fmla="*/ 0 w 294"/>
                  <a:gd name="T9" fmla="*/ 291 h 291"/>
                  <a:gd name="T10" fmla="*/ 89 w 294"/>
                  <a:gd name="T11" fmla="*/ 262 h 291"/>
                  <a:gd name="T12" fmla="*/ 89 w 294"/>
                  <a:gd name="T13" fmla="*/ 0 h 291"/>
                  <a:gd name="T14" fmla="*/ 294 w 294"/>
                  <a:gd name="T15" fmla="*/ 0 h 291"/>
                  <a:gd name="T16" fmla="*/ 294 w 294"/>
                  <a:gd name="T17" fmla="*/ 195 h 291"/>
                  <a:gd name="T18" fmla="*/ 89 w 294"/>
                  <a:gd name="T19" fmla="*/ 26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291">
                    <a:moveTo>
                      <a:pt x="0" y="291"/>
                    </a:moveTo>
                    <a:lnTo>
                      <a:pt x="0" y="0"/>
                    </a:lnTo>
                    <a:lnTo>
                      <a:pt x="39" y="0"/>
                    </a:lnTo>
                    <a:lnTo>
                      <a:pt x="39" y="279"/>
                    </a:lnTo>
                    <a:lnTo>
                      <a:pt x="0" y="291"/>
                    </a:lnTo>
                    <a:moveTo>
                      <a:pt x="89" y="262"/>
                    </a:moveTo>
                    <a:lnTo>
                      <a:pt x="89" y="0"/>
                    </a:lnTo>
                    <a:lnTo>
                      <a:pt x="294" y="0"/>
                    </a:lnTo>
                    <a:lnTo>
                      <a:pt x="294" y="195"/>
                    </a:lnTo>
                    <a:lnTo>
                      <a:pt x="89" y="262"/>
                    </a:lnTo>
                  </a:path>
                </a:pathLst>
              </a:custGeom>
              <a:solidFill>
                <a:srgbClr val="2524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78" name="Freeform 1362"/>
              <p:cNvSpPr>
                <a:spLocks/>
              </p:cNvSpPr>
              <p:nvPr/>
            </p:nvSpPr>
            <p:spPr bwMode="auto">
              <a:xfrm>
                <a:off x="6424" y="4060"/>
                <a:ext cx="4" cy="24"/>
              </a:xfrm>
              <a:custGeom>
                <a:avLst/>
                <a:gdLst>
                  <a:gd name="T0" fmla="*/ 0 w 4"/>
                  <a:gd name="T1" fmla="*/ 24 h 24"/>
                  <a:gd name="T2" fmla="*/ 0 w 4"/>
                  <a:gd name="T3" fmla="*/ 0 h 24"/>
                  <a:gd name="T4" fmla="*/ 4 w 4"/>
                  <a:gd name="T5" fmla="*/ 0 h 24"/>
                  <a:gd name="T6" fmla="*/ 4 w 4"/>
                  <a:gd name="T7" fmla="*/ 23 h 24"/>
                  <a:gd name="T8" fmla="*/ 0 w 4"/>
                  <a:gd name="T9" fmla="*/ 24 h 24"/>
                </a:gdLst>
                <a:ahLst/>
                <a:cxnLst>
                  <a:cxn ang="0">
                    <a:pos x="T0" y="T1"/>
                  </a:cxn>
                  <a:cxn ang="0">
                    <a:pos x="T2" y="T3"/>
                  </a:cxn>
                  <a:cxn ang="0">
                    <a:pos x="T4" y="T5"/>
                  </a:cxn>
                  <a:cxn ang="0">
                    <a:pos x="T6" y="T7"/>
                  </a:cxn>
                  <a:cxn ang="0">
                    <a:pos x="T8" y="T9"/>
                  </a:cxn>
                </a:cxnLst>
                <a:rect l="0" t="0" r="r" b="b"/>
                <a:pathLst>
                  <a:path w="4" h="24">
                    <a:moveTo>
                      <a:pt x="0" y="24"/>
                    </a:moveTo>
                    <a:lnTo>
                      <a:pt x="0" y="0"/>
                    </a:lnTo>
                    <a:lnTo>
                      <a:pt x="4" y="0"/>
                    </a:lnTo>
                    <a:lnTo>
                      <a:pt x="4" y="23"/>
                    </a:lnTo>
                    <a:lnTo>
                      <a:pt x="0" y="24"/>
                    </a:lnTo>
                    <a:close/>
                  </a:path>
                </a:pathLst>
              </a:custGeom>
              <a:solidFill>
                <a:srgbClr val="1F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79" name="Freeform 1363"/>
              <p:cNvSpPr>
                <a:spLocks noEditPoints="1"/>
              </p:cNvSpPr>
              <p:nvPr/>
            </p:nvSpPr>
            <p:spPr bwMode="auto">
              <a:xfrm>
                <a:off x="6491" y="4062"/>
                <a:ext cx="218" cy="173"/>
              </a:xfrm>
              <a:custGeom>
                <a:avLst/>
                <a:gdLst>
                  <a:gd name="T0" fmla="*/ 2525 w 2525"/>
                  <a:gd name="T1" fmla="*/ 2006 h 2006"/>
                  <a:gd name="T2" fmla="*/ 0 w 2525"/>
                  <a:gd name="T3" fmla="*/ 2006 h 2006"/>
                  <a:gd name="T4" fmla="*/ 0 w 2525"/>
                  <a:gd name="T5" fmla="*/ 722 h 2006"/>
                  <a:gd name="T6" fmla="*/ 236 w 2525"/>
                  <a:gd name="T7" fmla="*/ 722 h 2006"/>
                  <a:gd name="T8" fmla="*/ 236 w 2525"/>
                  <a:gd name="T9" fmla="*/ 0 h 2006"/>
                  <a:gd name="T10" fmla="*/ 498 w 2525"/>
                  <a:gd name="T11" fmla="*/ 0 h 2006"/>
                  <a:gd name="T12" fmla="*/ 498 w 2525"/>
                  <a:gd name="T13" fmla="*/ 117 h 2006"/>
                  <a:gd name="T14" fmla="*/ 359 w 2525"/>
                  <a:gd name="T15" fmla="*/ 117 h 2006"/>
                  <a:gd name="T16" fmla="*/ 359 w 2525"/>
                  <a:gd name="T17" fmla="*/ 449 h 2006"/>
                  <a:gd name="T18" fmla="*/ 498 w 2525"/>
                  <a:gd name="T19" fmla="*/ 449 h 2006"/>
                  <a:gd name="T20" fmla="*/ 498 w 2525"/>
                  <a:gd name="T21" fmla="*/ 1800 h 2006"/>
                  <a:gd name="T22" fmla="*/ 548 w 2525"/>
                  <a:gd name="T23" fmla="*/ 1800 h 2006"/>
                  <a:gd name="T24" fmla="*/ 548 w 2525"/>
                  <a:gd name="T25" fmla="*/ 449 h 2006"/>
                  <a:gd name="T26" fmla="*/ 606 w 2525"/>
                  <a:gd name="T27" fmla="*/ 449 h 2006"/>
                  <a:gd name="T28" fmla="*/ 606 w 2525"/>
                  <a:gd name="T29" fmla="*/ 117 h 2006"/>
                  <a:gd name="T30" fmla="*/ 548 w 2525"/>
                  <a:gd name="T31" fmla="*/ 117 h 2006"/>
                  <a:gd name="T32" fmla="*/ 548 w 2525"/>
                  <a:gd name="T33" fmla="*/ 0 h 2006"/>
                  <a:gd name="T34" fmla="*/ 855 w 2525"/>
                  <a:gd name="T35" fmla="*/ 0 h 2006"/>
                  <a:gd name="T36" fmla="*/ 855 w 2525"/>
                  <a:gd name="T37" fmla="*/ 117 h 2006"/>
                  <a:gd name="T38" fmla="*/ 692 w 2525"/>
                  <a:gd name="T39" fmla="*/ 117 h 2006"/>
                  <a:gd name="T40" fmla="*/ 692 w 2525"/>
                  <a:gd name="T41" fmla="*/ 449 h 2006"/>
                  <a:gd name="T42" fmla="*/ 855 w 2525"/>
                  <a:gd name="T43" fmla="*/ 449 h 2006"/>
                  <a:gd name="T44" fmla="*/ 855 w 2525"/>
                  <a:gd name="T45" fmla="*/ 1956 h 2006"/>
                  <a:gd name="T46" fmla="*/ 905 w 2525"/>
                  <a:gd name="T47" fmla="*/ 1956 h 2006"/>
                  <a:gd name="T48" fmla="*/ 905 w 2525"/>
                  <a:gd name="T49" fmla="*/ 449 h 2006"/>
                  <a:gd name="T50" fmla="*/ 938 w 2525"/>
                  <a:gd name="T51" fmla="*/ 449 h 2006"/>
                  <a:gd name="T52" fmla="*/ 938 w 2525"/>
                  <a:gd name="T53" fmla="*/ 117 h 2006"/>
                  <a:gd name="T54" fmla="*/ 905 w 2525"/>
                  <a:gd name="T55" fmla="*/ 117 h 2006"/>
                  <a:gd name="T56" fmla="*/ 905 w 2525"/>
                  <a:gd name="T57" fmla="*/ 0 h 2006"/>
                  <a:gd name="T58" fmla="*/ 1081 w 2525"/>
                  <a:gd name="T59" fmla="*/ 0 h 2006"/>
                  <a:gd name="T60" fmla="*/ 1081 w 2525"/>
                  <a:gd name="T61" fmla="*/ 117 h 2006"/>
                  <a:gd name="T62" fmla="*/ 1025 w 2525"/>
                  <a:gd name="T63" fmla="*/ 117 h 2006"/>
                  <a:gd name="T64" fmla="*/ 1025 w 2525"/>
                  <a:gd name="T65" fmla="*/ 449 h 2006"/>
                  <a:gd name="T66" fmla="*/ 1081 w 2525"/>
                  <a:gd name="T67" fmla="*/ 449 h 2006"/>
                  <a:gd name="T68" fmla="*/ 1081 w 2525"/>
                  <a:gd name="T69" fmla="*/ 1956 h 2006"/>
                  <a:gd name="T70" fmla="*/ 1131 w 2525"/>
                  <a:gd name="T71" fmla="*/ 1956 h 2006"/>
                  <a:gd name="T72" fmla="*/ 1131 w 2525"/>
                  <a:gd name="T73" fmla="*/ 449 h 2006"/>
                  <a:gd name="T74" fmla="*/ 1271 w 2525"/>
                  <a:gd name="T75" fmla="*/ 449 h 2006"/>
                  <a:gd name="T76" fmla="*/ 1271 w 2525"/>
                  <a:gd name="T77" fmla="*/ 117 h 2006"/>
                  <a:gd name="T78" fmla="*/ 1131 w 2525"/>
                  <a:gd name="T79" fmla="*/ 117 h 2006"/>
                  <a:gd name="T80" fmla="*/ 1131 w 2525"/>
                  <a:gd name="T81" fmla="*/ 0 h 2006"/>
                  <a:gd name="T82" fmla="*/ 2525 w 2525"/>
                  <a:gd name="T83" fmla="*/ 0 h 2006"/>
                  <a:gd name="T84" fmla="*/ 2525 w 2525"/>
                  <a:gd name="T85" fmla="*/ 2006 h 2006"/>
                  <a:gd name="T86" fmla="*/ 2023 w 2525"/>
                  <a:gd name="T87" fmla="*/ 117 h 2006"/>
                  <a:gd name="T88" fmla="*/ 2023 w 2525"/>
                  <a:gd name="T89" fmla="*/ 449 h 2006"/>
                  <a:gd name="T90" fmla="*/ 2269 w 2525"/>
                  <a:gd name="T91" fmla="*/ 449 h 2006"/>
                  <a:gd name="T92" fmla="*/ 2269 w 2525"/>
                  <a:gd name="T93" fmla="*/ 117 h 2006"/>
                  <a:gd name="T94" fmla="*/ 2023 w 2525"/>
                  <a:gd name="T95" fmla="*/ 117 h 2006"/>
                  <a:gd name="T96" fmla="*/ 1691 w 2525"/>
                  <a:gd name="T97" fmla="*/ 117 h 2006"/>
                  <a:gd name="T98" fmla="*/ 1691 w 2525"/>
                  <a:gd name="T99" fmla="*/ 449 h 2006"/>
                  <a:gd name="T100" fmla="*/ 1936 w 2525"/>
                  <a:gd name="T101" fmla="*/ 449 h 2006"/>
                  <a:gd name="T102" fmla="*/ 1936 w 2525"/>
                  <a:gd name="T103" fmla="*/ 117 h 2006"/>
                  <a:gd name="T104" fmla="*/ 1691 w 2525"/>
                  <a:gd name="T105" fmla="*/ 117 h 2006"/>
                  <a:gd name="T106" fmla="*/ 1358 w 2525"/>
                  <a:gd name="T107" fmla="*/ 117 h 2006"/>
                  <a:gd name="T108" fmla="*/ 1358 w 2525"/>
                  <a:gd name="T109" fmla="*/ 449 h 2006"/>
                  <a:gd name="T110" fmla="*/ 1604 w 2525"/>
                  <a:gd name="T111" fmla="*/ 449 h 2006"/>
                  <a:gd name="T112" fmla="*/ 1604 w 2525"/>
                  <a:gd name="T113" fmla="*/ 117 h 2006"/>
                  <a:gd name="T114" fmla="*/ 1358 w 2525"/>
                  <a:gd name="T115" fmla="*/ 117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25" h="2006">
                    <a:moveTo>
                      <a:pt x="2525" y="2006"/>
                    </a:moveTo>
                    <a:lnTo>
                      <a:pt x="0" y="2006"/>
                    </a:lnTo>
                    <a:lnTo>
                      <a:pt x="0" y="722"/>
                    </a:lnTo>
                    <a:lnTo>
                      <a:pt x="236" y="722"/>
                    </a:lnTo>
                    <a:lnTo>
                      <a:pt x="236" y="0"/>
                    </a:lnTo>
                    <a:lnTo>
                      <a:pt x="498" y="0"/>
                    </a:lnTo>
                    <a:lnTo>
                      <a:pt x="498" y="117"/>
                    </a:lnTo>
                    <a:lnTo>
                      <a:pt x="359" y="117"/>
                    </a:lnTo>
                    <a:lnTo>
                      <a:pt x="359" y="449"/>
                    </a:lnTo>
                    <a:lnTo>
                      <a:pt x="498" y="449"/>
                    </a:lnTo>
                    <a:lnTo>
                      <a:pt x="498" y="1800"/>
                    </a:lnTo>
                    <a:lnTo>
                      <a:pt x="548" y="1800"/>
                    </a:lnTo>
                    <a:lnTo>
                      <a:pt x="548" y="449"/>
                    </a:lnTo>
                    <a:lnTo>
                      <a:pt x="606" y="449"/>
                    </a:lnTo>
                    <a:lnTo>
                      <a:pt x="606" y="117"/>
                    </a:lnTo>
                    <a:lnTo>
                      <a:pt x="548" y="117"/>
                    </a:lnTo>
                    <a:lnTo>
                      <a:pt x="548" y="0"/>
                    </a:lnTo>
                    <a:lnTo>
                      <a:pt x="855" y="0"/>
                    </a:lnTo>
                    <a:lnTo>
                      <a:pt x="855" y="117"/>
                    </a:lnTo>
                    <a:lnTo>
                      <a:pt x="692" y="117"/>
                    </a:lnTo>
                    <a:lnTo>
                      <a:pt x="692" y="449"/>
                    </a:lnTo>
                    <a:lnTo>
                      <a:pt x="855" y="449"/>
                    </a:lnTo>
                    <a:lnTo>
                      <a:pt x="855" y="1956"/>
                    </a:lnTo>
                    <a:lnTo>
                      <a:pt x="905" y="1956"/>
                    </a:lnTo>
                    <a:lnTo>
                      <a:pt x="905" y="449"/>
                    </a:lnTo>
                    <a:lnTo>
                      <a:pt x="938" y="449"/>
                    </a:lnTo>
                    <a:lnTo>
                      <a:pt x="938" y="117"/>
                    </a:lnTo>
                    <a:lnTo>
                      <a:pt x="905" y="117"/>
                    </a:lnTo>
                    <a:lnTo>
                      <a:pt x="905" y="0"/>
                    </a:lnTo>
                    <a:lnTo>
                      <a:pt x="1081" y="0"/>
                    </a:lnTo>
                    <a:lnTo>
                      <a:pt x="1081" y="117"/>
                    </a:lnTo>
                    <a:lnTo>
                      <a:pt x="1025" y="117"/>
                    </a:lnTo>
                    <a:lnTo>
                      <a:pt x="1025" y="449"/>
                    </a:lnTo>
                    <a:lnTo>
                      <a:pt x="1081" y="449"/>
                    </a:lnTo>
                    <a:lnTo>
                      <a:pt x="1081" y="1956"/>
                    </a:lnTo>
                    <a:lnTo>
                      <a:pt x="1131" y="1956"/>
                    </a:lnTo>
                    <a:lnTo>
                      <a:pt x="1131" y="449"/>
                    </a:lnTo>
                    <a:lnTo>
                      <a:pt x="1271" y="449"/>
                    </a:lnTo>
                    <a:lnTo>
                      <a:pt x="1271" y="117"/>
                    </a:lnTo>
                    <a:lnTo>
                      <a:pt x="1131" y="117"/>
                    </a:lnTo>
                    <a:lnTo>
                      <a:pt x="1131" y="0"/>
                    </a:lnTo>
                    <a:lnTo>
                      <a:pt x="2525" y="0"/>
                    </a:lnTo>
                    <a:lnTo>
                      <a:pt x="2525" y="2006"/>
                    </a:lnTo>
                    <a:moveTo>
                      <a:pt x="2023" y="117"/>
                    </a:moveTo>
                    <a:lnTo>
                      <a:pt x="2023" y="449"/>
                    </a:lnTo>
                    <a:lnTo>
                      <a:pt x="2269" y="449"/>
                    </a:lnTo>
                    <a:lnTo>
                      <a:pt x="2269" y="117"/>
                    </a:lnTo>
                    <a:lnTo>
                      <a:pt x="2023" y="117"/>
                    </a:lnTo>
                    <a:moveTo>
                      <a:pt x="1691" y="117"/>
                    </a:moveTo>
                    <a:lnTo>
                      <a:pt x="1691" y="449"/>
                    </a:lnTo>
                    <a:lnTo>
                      <a:pt x="1936" y="449"/>
                    </a:lnTo>
                    <a:lnTo>
                      <a:pt x="1936" y="117"/>
                    </a:lnTo>
                    <a:lnTo>
                      <a:pt x="1691" y="117"/>
                    </a:lnTo>
                    <a:moveTo>
                      <a:pt x="1358" y="117"/>
                    </a:moveTo>
                    <a:lnTo>
                      <a:pt x="1358" y="449"/>
                    </a:lnTo>
                    <a:lnTo>
                      <a:pt x="1604" y="449"/>
                    </a:lnTo>
                    <a:lnTo>
                      <a:pt x="1604" y="117"/>
                    </a:lnTo>
                    <a:lnTo>
                      <a:pt x="1358" y="117"/>
                    </a:lnTo>
                  </a:path>
                </a:pathLst>
              </a:custGeom>
              <a:solidFill>
                <a:srgbClr val="8486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80" name="Freeform 1364"/>
              <p:cNvSpPr>
                <a:spLocks noEditPoints="1"/>
              </p:cNvSpPr>
              <p:nvPr/>
            </p:nvSpPr>
            <p:spPr bwMode="auto">
              <a:xfrm>
                <a:off x="6584" y="4062"/>
                <a:ext cx="5" cy="169"/>
              </a:xfrm>
              <a:custGeom>
                <a:avLst/>
                <a:gdLst>
                  <a:gd name="T0" fmla="*/ 50 w 50"/>
                  <a:gd name="T1" fmla="*/ 1956 h 1956"/>
                  <a:gd name="T2" fmla="*/ 0 w 50"/>
                  <a:gd name="T3" fmla="*/ 1956 h 1956"/>
                  <a:gd name="T4" fmla="*/ 0 w 50"/>
                  <a:gd name="T5" fmla="*/ 449 h 1956"/>
                  <a:gd name="T6" fmla="*/ 50 w 50"/>
                  <a:gd name="T7" fmla="*/ 449 h 1956"/>
                  <a:gd name="T8" fmla="*/ 50 w 50"/>
                  <a:gd name="T9" fmla="*/ 1956 h 1956"/>
                  <a:gd name="T10" fmla="*/ 50 w 50"/>
                  <a:gd name="T11" fmla="*/ 117 h 1956"/>
                  <a:gd name="T12" fmla="*/ 0 w 50"/>
                  <a:gd name="T13" fmla="*/ 117 h 1956"/>
                  <a:gd name="T14" fmla="*/ 0 w 50"/>
                  <a:gd name="T15" fmla="*/ 0 h 1956"/>
                  <a:gd name="T16" fmla="*/ 50 w 50"/>
                  <a:gd name="T17" fmla="*/ 0 h 1956"/>
                  <a:gd name="T18" fmla="*/ 50 w 50"/>
                  <a:gd name="T19" fmla="*/ 117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956">
                    <a:moveTo>
                      <a:pt x="50" y="1956"/>
                    </a:moveTo>
                    <a:lnTo>
                      <a:pt x="0" y="1956"/>
                    </a:lnTo>
                    <a:lnTo>
                      <a:pt x="0" y="449"/>
                    </a:lnTo>
                    <a:lnTo>
                      <a:pt x="50" y="449"/>
                    </a:lnTo>
                    <a:lnTo>
                      <a:pt x="50" y="1956"/>
                    </a:lnTo>
                    <a:moveTo>
                      <a:pt x="50" y="117"/>
                    </a:moveTo>
                    <a:lnTo>
                      <a:pt x="0" y="117"/>
                    </a:lnTo>
                    <a:lnTo>
                      <a:pt x="0" y="0"/>
                    </a:lnTo>
                    <a:lnTo>
                      <a:pt x="50" y="0"/>
                    </a:lnTo>
                    <a:lnTo>
                      <a:pt x="50" y="117"/>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81" name="Freeform 1365"/>
              <p:cNvSpPr>
                <a:spLocks noEditPoints="1"/>
              </p:cNvSpPr>
              <p:nvPr/>
            </p:nvSpPr>
            <p:spPr bwMode="auto">
              <a:xfrm>
                <a:off x="6565" y="4062"/>
                <a:ext cx="4" cy="169"/>
              </a:xfrm>
              <a:custGeom>
                <a:avLst/>
                <a:gdLst>
                  <a:gd name="T0" fmla="*/ 50 w 50"/>
                  <a:gd name="T1" fmla="*/ 1956 h 1956"/>
                  <a:gd name="T2" fmla="*/ 0 w 50"/>
                  <a:gd name="T3" fmla="*/ 1956 h 1956"/>
                  <a:gd name="T4" fmla="*/ 0 w 50"/>
                  <a:gd name="T5" fmla="*/ 449 h 1956"/>
                  <a:gd name="T6" fmla="*/ 50 w 50"/>
                  <a:gd name="T7" fmla="*/ 449 h 1956"/>
                  <a:gd name="T8" fmla="*/ 50 w 50"/>
                  <a:gd name="T9" fmla="*/ 1956 h 1956"/>
                  <a:gd name="T10" fmla="*/ 50 w 50"/>
                  <a:gd name="T11" fmla="*/ 117 h 1956"/>
                  <a:gd name="T12" fmla="*/ 0 w 50"/>
                  <a:gd name="T13" fmla="*/ 117 h 1956"/>
                  <a:gd name="T14" fmla="*/ 0 w 50"/>
                  <a:gd name="T15" fmla="*/ 0 h 1956"/>
                  <a:gd name="T16" fmla="*/ 50 w 50"/>
                  <a:gd name="T17" fmla="*/ 0 h 1956"/>
                  <a:gd name="T18" fmla="*/ 50 w 50"/>
                  <a:gd name="T19" fmla="*/ 117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956">
                    <a:moveTo>
                      <a:pt x="50" y="1956"/>
                    </a:moveTo>
                    <a:lnTo>
                      <a:pt x="0" y="1956"/>
                    </a:lnTo>
                    <a:lnTo>
                      <a:pt x="0" y="449"/>
                    </a:lnTo>
                    <a:lnTo>
                      <a:pt x="50" y="449"/>
                    </a:lnTo>
                    <a:lnTo>
                      <a:pt x="50" y="1956"/>
                    </a:lnTo>
                    <a:moveTo>
                      <a:pt x="50" y="117"/>
                    </a:moveTo>
                    <a:lnTo>
                      <a:pt x="0" y="117"/>
                    </a:lnTo>
                    <a:lnTo>
                      <a:pt x="0" y="0"/>
                    </a:lnTo>
                    <a:lnTo>
                      <a:pt x="50" y="0"/>
                    </a:lnTo>
                    <a:lnTo>
                      <a:pt x="50" y="117"/>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82" name="Freeform 1366"/>
              <p:cNvSpPr>
                <a:spLocks noEditPoints="1"/>
              </p:cNvSpPr>
              <p:nvPr/>
            </p:nvSpPr>
            <p:spPr bwMode="auto">
              <a:xfrm>
                <a:off x="6534" y="4062"/>
                <a:ext cx="4" cy="156"/>
              </a:xfrm>
              <a:custGeom>
                <a:avLst/>
                <a:gdLst>
                  <a:gd name="T0" fmla="*/ 50 w 50"/>
                  <a:gd name="T1" fmla="*/ 1800 h 1800"/>
                  <a:gd name="T2" fmla="*/ 0 w 50"/>
                  <a:gd name="T3" fmla="*/ 1800 h 1800"/>
                  <a:gd name="T4" fmla="*/ 0 w 50"/>
                  <a:gd name="T5" fmla="*/ 449 h 1800"/>
                  <a:gd name="T6" fmla="*/ 50 w 50"/>
                  <a:gd name="T7" fmla="*/ 449 h 1800"/>
                  <a:gd name="T8" fmla="*/ 50 w 50"/>
                  <a:gd name="T9" fmla="*/ 1800 h 1800"/>
                  <a:gd name="T10" fmla="*/ 50 w 50"/>
                  <a:gd name="T11" fmla="*/ 117 h 1800"/>
                  <a:gd name="T12" fmla="*/ 0 w 50"/>
                  <a:gd name="T13" fmla="*/ 117 h 1800"/>
                  <a:gd name="T14" fmla="*/ 0 w 50"/>
                  <a:gd name="T15" fmla="*/ 0 h 1800"/>
                  <a:gd name="T16" fmla="*/ 50 w 50"/>
                  <a:gd name="T17" fmla="*/ 0 h 1800"/>
                  <a:gd name="T18" fmla="*/ 50 w 50"/>
                  <a:gd name="T19" fmla="*/ 117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800">
                    <a:moveTo>
                      <a:pt x="50" y="1800"/>
                    </a:moveTo>
                    <a:lnTo>
                      <a:pt x="0" y="1800"/>
                    </a:lnTo>
                    <a:lnTo>
                      <a:pt x="0" y="449"/>
                    </a:lnTo>
                    <a:lnTo>
                      <a:pt x="50" y="449"/>
                    </a:lnTo>
                    <a:lnTo>
                      <a:pt x="50" y="1800"/>
                    </a:lnTo>
                    <a:moveTo>
                      <a:pt x="50" y="117"/>
                    </a:moveTo>
                    <a:lnTo>
                      <a:pt x="0" y="117"/>
                    </a:lnTo>
                    <a:lnTo>
                      <a:pt x="0" y="0"/>
                    </a:lnTo>
                    <a:lnTo>
                      <a:pt x="50" y="0"/>
                    </a:lnTo>
                    <a:lnTo>
                      <a:pt x="50" y="117"/>
                    </a:lnTo>
                  </a:path>
                </a:pathLst>
              </a:custGeom>
              <a:solidFill>
                <a:srgbClr val="6567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83" name="Freeform 1367"/>
              <p:cNvSpPr>
                <a:spLocks/>
              </p:cNvSpPr>
              <p:nvPr/>
            </p:nvSpPr>
            <p:spPr bwMode="auto">
              <a:xfrm>
                <a:off x="6490" y="4062"/>
                <a:ext cx="21" cy="62"/>
              </a:xfrm>
              <a:custGeom>
                <a:avLst/>
                <a:gdLst>
                  <a:gd name="T0" fmla="*/ 21 w 21"/>
                  <a:gd name="T1" fmla="*/ 62 h 62"/>
                  <a:gd name="T2" fmla="*/ 1 w 21"/>
                  <a:gd name="T3" fmla="*/ 62 h 62"/>
                  <a:gd name="T4" fmla="*/ 1 w 21"/>
                  <a:gd name="T5" fmla="*/ 0 h 62"/>
                  <a:gd name="T6" fmla="*/ 0 w 21"/>
                  <a:gd name="T7" fmla="*/ 0 h 62"/>
                  <a:gd name="T8" fmla="*/ 0 w 21"/>
                  <a:gd name="T9" fmla="*/ 0 h 62"/>
                  <a:gd name="T10" fmla="*/ 21 w 21"/>
                  <a:gd name="T11" fmla="*/ 0 h 62"/>
                  <a:gd name="T12" fmla="*/ 21 w 21"/>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21" h="62">
                    <a:moveTo>
                      <a:pt x="21" y="62"/>
                    </a:moveTo>
                    <a:lnTo>
                      <a:pt x="1" y="62"/>
                    </a:lnTo>
                    <a:lnTo>
                      <a:pt x="1" y="0"/>
                    </a:lnTo>
                    <a:lnTo>
                      <a:pt x="0" y="0"/>
                    </a:lnTo>
                    <a:lnTo>
                      <a:pt x="0" y="0"/>
                    </a:lnTo>
                    <a:lnTo>
                      <a:pt x="21" y="0"/>
                    </a:lnTo>
                    <a:lnTo>
                      <a:pt x="21" y="62"/>
                    </a:lnTo>
                    <a:close/>
                  </a:path>
                </a:pathLst>
              </a:custGeom>
              <a:solidFill>
                <a:srgbClr val="3637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84" name="Freeform 1368"/>
              <p:cNvSpPr>
                <a:spLocks/>
              </p:cNvSpPr>
              <p:nvPr/>
            </p:nvSpPr>
            <p:spPr bwMode="auto">
              <a:xfrm>
                <a:off x="6489" y="4062"/>
                <a:ext cx="1" cy="1"/>
              </a:xfrm>
              <a:custGeom>
                <a:avLst/>
                <a:gdLst>
                  <a:gd name="T0" fmla="*/ 0 w 1"/>
                  <a:gd name="T1" fmla="*/ 1 h 1"/>
                  <a:gd name="T2" fmla="*/ 0 w 1"/>
                  <a:gd name="T3" fmla="*/ 0 h 1"/>
                  <a:gd name="T4" fmla="*/ 1 w 1"/>
                  <a:gd name="T5" fmla="*/ 0 h 1"/>
                  <a:gd name="T6" fmla="*/ 1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lnTo>
                      <a:pt x="0" y="0"/>
                    </a:lnTo>
                    <a:lnTo>
                      <a:pt x="1" y="0"/>
                    </a:lnTo>
                    <a:lnTo>
                      <a:pt x="1" y="0"/>
                    </a:lnTo>
                    <a:lnTo>
                      <a:pt x="0" y="1"/>
                    </a:lnTo>
                    <a:close/>
                  </a:path>
                </a:pathLst>
              </a:custGeom>
              <a:solidFill>
                <a:srgbClr val="2C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85" name="Freeform 1369"/>
              <p:cNvSpPr>
                <a:spLocks/>
              </p:cNvSpPr>
              <p:nvPr/>
            </p:nvSpPr>
            <p:spPr bwMode="auto">
              <a:xfrm>
                <a:off x="6410" y="4124"/>
                <a:ext cx="81" cy="111"/>
              </a:xfrm>
              <a:custGeom>
                <a:avLst/>
                <a:gdLst>
                  <a:gd name="T0" fmla="*/ 81 w 81"/>
                  <a:gd name="T1" fmla="*/ 111 h 111"/>
                  <a:gd name="T2" fmla="*/ 0 w 81"/>
                  <a:gd name="T3" fmla="*/ 111 h 111"/>
                  <a:gd name="T4" fmla="*/ 64 w 81"/>
                  <a:gd name="T5" fmla="*/ 111 h 111"/>
                  <a:gd name="T6" fmla="*/ 64 w 81"/>
                  <a:gd name="T7" fmla="*/ 70 h 111"/>
                  <a:gd name="T8" fmla="*/ 66 w 81"/>
                  <a:gd name="T9" fmla="*/ 70 h 111"/>
                  <a:gd name="T10" fmla="*/ 66 w 81"/>
                  <a:gd name="T11" fmla="*/ 0 h 111"/>
                  <a:gd name="T12" fmla="*/ 76 w 81"/>
                  <a:gd name="T13" fmla="*/ 0 h 111"/>
                  <a:gd name="T14" fmla="*/ 76 w 81"/>
                  <a:gd name="T15" fmla="*/ 94 h 111"/>
                  <a:gd name="T16" fmla="*/ 80 w 81"/>
                  <a:gd name="T17" fmla="*/ 94 h 111"/>
                  <a:gd name="T18" fmla="*/ 80 w 81"/>
                  <a:gd name="T19" fmla="*/ 0 h 111"/>
                  <a:gd name="T20" fmla="*/ 81 w 81"/>
                  <a:gd name="T21" fmla="*/ 0 h 111"/>
                  <a:gd name="T22" fmla="*/ 81 w 81"/>
                  <a:gd name="T23"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1">
                    <a:moveTo>
                      <a:pt x="81" y="111"/>
                    </a:moveTo>
                    <a:lnTo>
                      <a:pt x="0" y="111"/>
                    </a:lnTo>
                    <a:lnTo>
                      <a:pt x="64" y="111"/>
                    </a:lnTo>
                    <a:lnTo>
                      <a:pt x="64" y="70"/>
                    </a:lnTo>
                    <a:lnTo>
                      <a:pt x="66" y="70"/>
                    </a:lnTo>
                    <a:lnTo>
                      <a:pt x="66" y="0"/>
                    </a:lnTo>
                    <a:lnTo>
                      <a:pt x="76" y="0"/>
                    </a:lnTo>
                    <a:lnTo>
                      <a:pt x="76" y="94"/>
                    </a:lnTo>
                    <a:lnTo>
                      <a:pt x="80" y="94"/>
                    </a:lnTo>
                    <a:lnTo>
                      <a:pt x="80" y="0"/>
                    </a:lnTo>
                    <a:lnTo>
                      <a:pt x="81" y="0"/>
                    </a:lnTo>
                    <a:lnTo>
                      <a:pt x="81" y="111"/>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86" name="Rectangle 1370"/>
              <p:cNvSpPr>
                <a:spLocks noChangeArrowheads="1"/>
              </p:cNvSpPr>
              <p:nvPr/>
            </p:nvSpPr>
            <p:spPr bwMode="auto">
              <a:xfrm>
                <a:off x="6486" y="4124"/>
                <a:ext cx="4" cy="94"/>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87" name="Rectangle 1371"/>
              <p:cNvSpPr>
                <a:spLocks noChangeArrowheads="1"/>
              </p:cNvSpPr>
              <p:nvPr/>
            </p:nvSpPr>
            <p:spPr bwMode="auto">
              <a:xfrm>
                <a:off x="6446" y="4124"/>
                <a:ext cx="11" cy="52"/>
              </a:xfrm>
              <a:prstGeom prst="rect">
                <a:avLst/>
              </a:prstGeom>
              <a:solidFill>
                <a:srgbClr val="9E9E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88" name="Freeform 1372"/>
              <p:cNvSpPr>
                <a:spLocks/>
              </p:cNvSpPr>
              <p:nvPr/>
            </p:nvSpPr>
            <p:spPr bwMode="auto">
              <a:xfrm>
                <a:off x="6412" y="4085"/>
                <a:ext cx="12" cy="92"/>
              </a:xfrm>
              <a:custGeom>
                <a:avLst/>
                <a:gdLst>
                  <a:gd name="T0" fmla="*/ 0 w 12"/>
                  <a:gd name="T1" fmla="*/ 92 h 92"/>
                  <a:gd name="T2" fmla="*/ 0 w 12"/>
                  <a:gd name="T3" fmla="*/ 3 h 92"/>
                  <a:gd name="T4" fmla="*/ 8 w 12"/>
                  <a:gd name="T5" fmla="*/ 0 h 92"/>
                  <a:gd name="T6" fmla="*/ 8 w 12"/>
                  <a:gd name="T7" fmla="*/ 39 h 92"/>
                  <a:gd name="T8" fmla="*/ 12 w 12"/>
                  <a:gd name="T9" fmla="*/ 39 h 92"/>
                  <a:gd name="T10" fmla="*/ 12 w 12"/>
                  <a:gd name="T11" fmla="*/ 91 h 92"/>
                  <a:gd name="T12" fmla="*/ 12 w 12"/>
                  <a:gd name="T13" fmla="*/ 91 h 92"/>
                  <a:gd name="T14" fmla="*/ 12 w 12"/>
                  <a:gd name="T15" fmla="*/ 91 h 92"/>
                  <a:gd name="T16" fmla="*/ 0 w 12"/>
                  <a:gd name="T1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92">
                    <a:moveTo>
                      <a:pt x="0" y="92"/>
                    </a:moveTo>
                    <a:lnTo>
                      <a:pt x="0" y="3"/>
                    </a:lnTo>
                    <a:lnTo>
                      <a:pt x="8" y="0"/>
                    </a:lnTo>
                    <a:lnTo>
                      <a:pt x="8" y="39"/>
                    </a:lnTo>
                    <a:lnTo>
                      <a:pt x="12" y="39"/>
                    </a:lnTo>
                    <a:lnTo>
                      <a:pt x="12" y="91"/>
                    </a:lnTo>
                    <a:lnTo>
                      <a:pt x="12" y="91"/>
                    </a:lnTo>
                    <a:lnTo>
                      <a:pt x="12" y="91"/>
                    </a:lnTo>
                    <a:lnTo>
                      <a:pt x="0" y="92"/>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89" name="Rectangle 1373"/>
              <p:cNvSpPr>
                <a:spLocks noChangeArrowheads="1"/>
              </p:cNvSpPr>
              <p:nvPr/>
            </p:nvSpPr>
            <p:spPr bwMode="auto">
              <a:xfrm>
                <a:off x="6424" y="4124"/>
                <a:ext cx="3" cy="52"/>
              </a:xfrm>
              <a:prstGeom prst="rect">
                <a:avLst/>
              </a:prstGeom>
              <a:solidFill>
                <a:srgbClr val="2A29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90" name="Rectangle 1374"/>
              <p:cNvSpPr>
                <a:spLocks noChangeArrowheads="1"/>
              </p:cNvSpPr>
              <p:nvPr/>
            </p:nvSpPr>
            <p:spPr bwMode="auto">
              <a:xfrm>
                <a:off x="6445" y="4124"/>
                <a:ext cx="1" cy="52"/>
              </a:xfrm>
              <a:prstGeom prst="rect">
                <a:avLst/>
              </a:pr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91" name="Freeform 1375"/>
              <p:cNvSpPr>
                <a:spLocks/>
              </p:cNvSpPr>
              <p:nvPr/>
            </p:nvSpPr>
            <p:spPr bwMode="auto">
              <a:xfrm>
                <a:off x="6424" y="4194"/>
                <a:ext cx="50" cy="41"/>
              </a:xfrm>
              <a:custGeom>
                <a:avLst/>
                <a:gdLst>
                  <a:gd name="T0" fmla="*/ 50 w 50"/>
                  <a:gd name="T1" fmla="*/ 41 h 41"/>
                  <a:gd name="T2" fmla="*/ 0 w 50"/>
                  <a:gd name="T3" fmla="*/ 41 h 41"/>
                  <a:gd name="T4" fmla="*/ 0 w 50"/>
                  <a:gd name="T5" fmla="*/ 24 h 41"/>
                  <a:gd name="T6" fmla="*/ 4 w 50"/>
                  <a:gd name="T7" fmla="*/ 24 h 41"/>
                  <a:gd name="T8" fmla="*/ 4 w 50"/>
                  <a:gd name="T9" fmla="*/ 15 h 41"/>
                  <a:gd name="T10" fmla="*/ 12 w 50"/>
                  <a:gd name="T11" fmla="*/ 15 h 41"/>
                  <a:gd name="T12" fmla="*/ 12 w 50"/>
                  <a:gd name="T13" fmla="*/ 27 h 41"/>
                  <a:gd name="T14" fmla="*/ 39 w 50"/>
                  <a:gd name="T15" fmla="*/ 27 h 41"/>
                  <a:gd name="T16" fmla="*/ 39 w 50"/>
                  <a:gd name="T17" fmla="*/ 0 h 41"/>
                  <a:gd name="T18" fmla="*/ 50 w 50"/>
                  <a:gd name="T19" fmla="*/ 0 h 41"/>
                  <a:gd name="T20" fmla="*/ 50 w 50"/>
                  <a:gd name="T21"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1">
                    <a:moveTo>
                      <a:pt x="50" y="41"/>
                    </a:moveTo>
                    <a:lnTo>
                      <a:pt x="0" y="41"/>
                    </a:lnTo>
                    <a:lnTo>
                      <a:pt x="0" y="24"/>
                    </a:lnTo>
                    <a:lnTo>
                      <a:pt x="4" y="24"/>
                    </a:lnTo>
                    <a:lnTo>
                      <a:pt x="4" y="15"/>
                    </a:lnTo>
                    <a:lnTo>
                      <a:pt x="12" y="15"/>
                    </a:lnTo>
                    <a:lnTo>
                      <a:pt x="12" y="27"/>
                    </a:lnTo>
                    <a:lnTo>
                      <a:pt x="39" y="27"/>
                    </a:lnTo>
                    <a:lnTo>
                      <a:pt x="39" y="0"/>
                    </a:lnTo>
                    <a:lnTo>
                      <a:pt x="50" y="0"/>
                    </a:lnTo>
                    <a:lnTo>
                      <a:pt x="50" y="4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92" name="Rectangle 1376"/>
              <p:cNvSpPr>
                <a:spLocks noChangeArrowheads="1"/>
              </p:cNvSpPr>
              <p:nvPr/>
            </p:nvSpPr>
            <p:spPr bwMode="auto">
              <a:xfrm>
                <a:off x="6424" y="4209"/>
                <a:ext cx="4" cy="9"/>
              </a:xfrm>
              <a:prstGeom prst="rect">
                <a:avLst/>
              </a:prstGeom>
              <a:solidFill>
                <a:srgbClr val="4545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93" name="Rectangle 1377"/>
              <p:cNvSpPr>
                <a:spLocks noChangeArrowheads="1"/>
              </p:cNvSpPr>
              <p:nvPr/>
            </p:nvSpPr>
            <p:spPr bwMode="auto">
              <a:xfrm>
                <a:off x="6446" y="4176"/>
                <a:ext cx="11" cy="14"/>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94" name="Freeform 1378"/>
              <p:cNvSpPr>
                <a:spLocks noEditPoints="1"/>
              </p:cNvSpPr>
              <p:nvPr/>
            </p:nvSpPr>
            <p:spPr bwMode="auto">
              <a:xfrm>
                <a:off x="6424" y="4176"/>
                <a:ext cx="12" cy="33"/>
              </a:xfrm>
              <a:custGeom>
                <a:avLst/>
                <a:gdLst>
                  <a:gd name="T0" fmla="*/ 148 w 148"/>
                  <a:gd name="T1" fmla="*/ 389 h 389"/>
                  <a:gd name="T2" fmla="*/ 53 w 148"/>
                  <a:gd name="T3" fmla="*/ 389 h 389"/>
                  <a:gd name="T4" fmla="*/ 53 w 148"/>
                  <a:gd name="T5" fmla="*/ 210 h 389"/>
                  <a:gd name="T6" fmla="*/ 148 w 148"/>
                  <a:gd name="T7" fmla="*/ 210 h 389"/>
                  <a:gd name="T8" fmla="*/ 148 w 148"/>
                  <a:gd name="T9" fmla="*/ 389 h 389"/>
                  <a:gd name="T10" fmla="*/ 0 w 148"/>
                  <a:gd name="T11" fmla="*/ 1 h 389"/>
                  <a:gd name="T12" fmla="*/ 0 w 148"/>
                  <a:gd name="T13" fmla="*/ 0 h 389"/>
                  <a:gd name="T14" fmla="*/ 3 w 148"/>
                  <a:gd name="T15" fmla="*/ 0 h 389"/>
                  <a:gd name="T16" fmla="*/ 3 w 148"/>
                  <a:gd name="T17" fmla="*/ 1 h 389"/>
                  <a:gd name="T18" fmla="*/ 0 w 148"/>
                  <a:gd name="T19" fmla="*/ 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389">
                    <a:moveTo>
                      <a:pt x="148" y="389"/>
                    </a:moveTo>
                    <a:lnTo>
                      <a:pt x="53" y="389"/>
                    </a:lnTo>
                    <a:lnTo>
                      <a:pt x="53" y="210"/>
                    </a:lnTo>
                    <a:lnTo>
                      <a:pt x="148" y="210"/>
                    </a:lnTo>
                    <a:lnTo>
                      <a:pt x="148" y="389"/>
                    </a:lnTo>
                    <a:moveTo>
                      <a:pt x="0" y="1"/>
                    </a:moveTo>
                    <a:lnTo>
                      <a:pt x="0" y="0"/>
                    </a:lnTo>
                    <a:lnTo>
                      <a:pt x="3" y="0"/>
                    </a:lnTo>
                    <a:lnTo>
                      <a:pt x="3" y="1"/>
                    </a:lnTo>
                    <a:lnTo>
                      <a:pt x="0" y="1"/>
                    </a:lnTo>
                  </a:path>
                </a:pathLst>
              </a:custGeom>
              <a:solidFill>
                <a:srgbClr val="201F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95" name="Freeform 1379"/>
              <p:cNvSpPr>
                <a:spLocks/>
              </p:cNvSpPr>
              <p:nvPr/>
            </p:nvSpPr>
            <p:spPr bwMode="auto">
              <a:xfrm>
                <a:off x="6424" y="4176"/>
                <a:ext cx="4" cy="33"/>
              </a:xfrm>
              <a:custGeom>
                <a:avLst/>
                <a:gdLst>
                  <a:gd name="T0" fmla="*/ 4 w 4"/>
                  <a:gd name="T1" fmla="*/ 33 h 33"/>
                  <a:gd name="T2" fmla="*/ 0 w 4"/>
                  <a:gd name="T3" fmla="*/ 33 h 33"/>
                  <a:gd name="T4" fmla="*/ 0 w 4"/>
                  <a:gd name="T5" fmla="*/ 0 h 33"/>
                  <a:gd name="T6" fmla="*/ 0 w 4"/>
                  <a:gd name="T7" fmla="*/ 0 h 33"/>
                  <a:gd name="T8" fmla="*/ 0 w 4"/>
                  <a:gd name="T9" fmla="*/ 0 h 33"/>
                  <a:gd name="T10" fmla="*/ 3 w 4"/>
                  <a:gd name="T11" fmla="*/ 0 h 33"/>
                  <a:gd name="T12" fmla="*/ 3 w 4"/>
                  <a:gd name="T13" fmla="*/ 18 h 33"/>
                  <a:gd name="T14" fmla="*/ 4 w 4"/>
                  <a:gd name="T15" fmla="*/ 18 h 33"/>
                  <a:gd name="T16" fmla="*/ 4 w 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3">
                    <a:moveTo>
                      <a:pt x="4" y="33"/>
                    </a:moveTo>
                    <a:lnTo>
                      <a:pt x="0" y="33"/>
                    </a:lnTo>
                    <a:lnTo>
                      <a:pt x="0" y="0"/>
                    </a:lnTo>
                    <a:lnTo>
                      <a:pt x="0" y="0"/>
                    </a:lnTo>
                    <a:lnTo>
                      <a:pt x="0" y="0"/>
                    </a:lnTo>
                    <a:lnTo>
                      <a:pt x="3" y="0"/>
                    </a:lnTo>
                    <a:lnTo>
                      <a:pt x="3" y="18"/>
                    </a:lnTo>
                    <a:lnTo>
                      <a:pt x="4" y="18"/>
                    </a:lnTo>
                    <a:lnTo>
                      <a:pt x="4" y="33"/>
                    </a:lnTo>
                    <a:close/>
                  </a:path>
                </a:pathLst>
              </a:custGeom>
              <a:solidFill>
                <a:srgbClr val="1C1A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96" name="Rectangle 1380"/>
              <p:cNvSpPr>
                <a:spLocks noChangeArrowheads="1"/>
              </p:cNvSpPr>
              <p:nvPr/>
            </p:nvSpPr>
            <p:spPr bwMode="auto">
              <a:xfrm>
                <a:off x="6445" y="4176"/>
                <a:ext cx="1" cy="14"/>
              </a:xfrm>
              <a:prstGeom prst="rect">
                <a:avLst/>
              </a:prstGeom>
              <a:solidFill>
                <a:srgbClr val="201F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97" name="Freeform 1381"/>
              <p:cNvSpPr>
                <a:spLocks/>
              </p:cNvSpPr>
              <p:nvPr/>
            </p:nvSpPr>
            <p:spPr bwMode="auto">
              <a:xfrm>
                <a:off x="6410" y="4209"/>
                <a:ext cx="14" cy="26"/>
              </a:xfrm>
              <a:custGeom>
                <a:avLst/>
                <a:gdLst>
                  <a:gd name="T0" fmla="*/ 14 w 14"/>
                  <a:gd name="T1" fmla="*/ 26 h 26"/>
                  <a:gd name="T2" fmla="*/ 0 w 14"/>
                  <a:gd name="T3" fmla="*/ 26 h 26"/>
                  <a:gd name="T4" fmla="*/ 0 w 14"/>
                  <a:gd name="T5" fmla="*/ 25 h 26"/>
                  <a:gd name="T6" fmla="*/ 2 w 14"/>
                  <a:gd name="T7" fmla="*/ 25 h 26"/>
                  <a:gd name="T8" fmla="*/ 2 w 14"/>
                  <a:gd name="T9" fmla="*/ 0 h 26"/>
                  <a:gd name="T10" fmla="*/ 14 w 14"/>
                  <a:gd name="T11" fmla="*/ 0 h 26"/>
                  <a:gd name="T12" fmla="*/ 14 w 14"/>
                  <a:gd name="T13" fmla="*/ 9 h 26"/>
                  <a:gd name="T14" fmla="*/ 14 w 14"/>
                  <a:gd name="T15" fmla="*/ 9 h 26"/>
                  <a:gd name="T16" fmla="*/ 14 w 14"/>
                  <a:gd name="T1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6">
                    <a:moveTo>
                      <a:pt x="14" y="26"/>
                    </a:moveTo>
                    <a:lnTo>
                      <a:pt x="0" y="26"/>
                    </a:lnTo>
                    <a:lnTo>
                      <a:pt x="0" y="25"/>
                    </a:lnTo>
                    <a:lnTo>
                      <a:pt x="2" y="25"/>
                    </a:lnTo>
                    <a:lnTo>
                      <a:pt x="2" y="0"/>
                    </a:lnTo>
                    <a:lnTo>
                      <a:pt x="14" y="0"/>
                    </a:lnTo>
                    <a:lnTo>
                      <a:pt x="14" y="9"/>
                    </a:lnTo>
                    <a:lnTo>
                      <a:pt x="14" y="9"/>
                    </a:lnTo>
                    <a:lnTo>
                      <a:pt x="14" y="26"/>
                    </a:lnTo>
                    <a:close/>
                  </a:path>
                </a:pathLst>
              </a:custGeom>
              <a:solidFill>
                <a:srgbClr val="686A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98" name="Rectangle 1382"/>
              <p:cNvSpPr>
                <a:spLocks noChangeArrowheads="1"/>
              </p:cNvSpPr>
              <p:nvPr/>
            </p:nvSpPr>
            <p:spPr bwMode="auto">
              <a:xfrm>
                <a:off x="6424" y="4209"/>
                <a:ext cx="1" cy="9"/>
              </a:xfrm>
              <a:prstGeom prst="rect">
                <a:avLst/>
              </a:prstGeom>
              <a:solidFill>
                <a:srgbClr val="5152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99" name="Freeform 1383"/>
              <p:cNvSpPr>
                <a:spLocks/>
              </p:cNvSpPr>
              <p:nvPr/>
            </p:nvSpPr>
            <p:spPr bwMode="auto">
              <a:xfrm>
                <a:off x="6412" y="4176"/>
                <a:ext cx="12" cy="33"/>
              </a:xfrm>
              <a:custGeom>
                <a:avLst/>
                <a:gdLst>
                  <a:gd name="T0" fmla="*/ 12 w 12"/>
                  <a:gd name="T1" fmla="*/ 33 h 33"/>
                  <a:gd name="T2" fmla="*/ 0 w 12"/>
                  <a:gd name="T3" fmla="*/ 33 h 33"/>
                  <a:gd name="T4" fmla="*/ 0 w 12"/>
                  <a:gd name="T5" fmla="*/ 1 h 33"/>
                  <a:gd name="T6" fmla="*/ 12 w 12"/>
                  <a:gd name="T7" fmla="*/ 0 h 33"/>
                  <a:gd name="T8" fmla="*/ 12 w 12"/>
                  <a:gd name="T9" fmla="*/ 0 h 33"/>
                  <a:gd name="T10" fmla="*/ 12 w 12"/>
                  <a:gd name="T11" fmla="*/ 33 h 33"/>
                </a:gdLst>
                <a:ahLst/>
                <a:cxnLst>
                  <a:cxn ang="0">
                    <a:pos x="T0" y="T1"/>
                  </a:cxn>
                  <a:cxn ang="0">
                    <a:pos x="T2" y="T3"/>
                  </a:cxn>
                  <a:cxn ang="0">
                    <a:pos x="T4" y="T5"/>
                  </a:cxn>
                  <a:cxn ang="0">
                    <a:pos x="T6" y="T7"/>
                  </a:cxn>
                  <a:cxn ang="0">
                    <a:pos x="T8" y="T9"/>
                  </a:cxn>
                  <a:cxn ang="0">
                    <a:pos x="T10" y="T11"/>
                  </a:cxn>
                </a:cxnLst>
                <a:rect l="0" t="0" r="r" b="b"/>
                <a:pathLst>
                  <a:path w="12" h="33">
                    <a:moveTo>
                      <a:pt x="12" y="33"/>
                    </a:moveTo>
                    <a:lnTo>
                      <a:pt x="0" y="33"/>
                    </a:lnTo>
                    <a:lnTo>
                      <a:pt x="0" y="1"/>
                    </a:lnTo>
                    <a:lnTo>
                      <a:pt x="12" y="0"/>
                    </a:lnTo>
                    <a:lnTo>
                      <a:pt x="12" y="0"/>
                    </a:lnTo>
                    <a:lnTo>
                      <a:pt x="12" y="33"/>
                    </a:lnTo>
                    <a:close/>
                  </a:path>
                </a:pathLst>
              </a:custGeom>
              <a:solidFill>
                <a:srgbClr val="2524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00" name="Rectangle 1384"/>
              <p:cNvSpPr>
                <a:spLocks noChangeArrowheads="1"/>
              </p:cNvSpPr>
              <p:nvPr/>
            </p:nvSpPr>
            <p:spPr bwMode="auto">
              <a:xfrm>
                <a:off x="6424" y="4176"/>
                <a:ext cx="1" cy="33"/>
              </a:xfrm>
              <a:prstGeom prst="rect">
                <a:avLst/>
              </a:prstGeom>
              <a:solidFill>
                <a:srgbClr val="1F1D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01" name="Freeform 1385"/>
              <p:cNvSpPr>
                <a:spLocks/>
              </p:cNvSpPr>
              <p:nvPr/>
            </p:nvSpPr>
            <p:spPr bwMode="auto">
              <a:xfrm>
                <a:off x="6436" y="4190"/>
                <a:ext cx="27" cy="31"/>
              </a:xfrm>
              <a:custGeom>
                <a:avLst/>
                <a:gdLst>
                  <a:gd name="T0" fmla="*/ 27 w 27"/>
                  <a:gd name="T1" fmla="*/ 31 h 31"/>
                  <a:gd name="T2" fmla="*/ 0 w 27"/>
                  <a:gd name="T3" fmla="*/ 31 h 31"/>
                  <a:gd name="T4" fmla="*/ 0 w 27"/>
                  <a:gd name="T5" fmla="*/ 19 h 31"/>
                  <a:gd name="T6" fmla="*/ 10 w 27"/>
                  <a:gd name="T7" fmla="*/ 19 h 31"/>
                  <a:gd name="T8" fmla="*/ 10 w 27"/>
                  <a:gd name="T9" fmla="*/ 0 h 31"/>
                  <a:gd name="T10" fmla="*/ 21 w 27"/>
                  <a:gd name="T11" fmla="*/ 0 h 31"/>
                  <a:gd name="T12" fmla="*/ 21 w 27"/>
                  <a:gd name="T13" fmla="*/ 4 h 31"/>
                  <a:gd name="T14" fmla="*/ 27 w 27"/>
                  <a:gd name="T15" fmla="*/ 4 h 31"/>
                  <a:gd name="T16" fmla="*/ 27 w 27"/>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1">
                    <a:moveTo>
                      <a:pt x="27" y="31"/>
                    </a:moveTo>
                    <a:lnTo>
                      <a:pt x="0" y="31"/>
                    </a:lnTo>
                    <a:lnTo>
                      <a:pt x="0" y="19"/>
                    </a:lnTo>
                    <a:lnTo>
                      <a:pt x="10" y="19"/>
                    </a:lnTo>
                    <a:lnTo>
                      <a:pt x="10" y="0"/>
                    </a:lnTo>
                    <a:lnTo>
                      <a:pt x="21" y="0"/>
                    </a:lnTo>
                    <a:lnTo>
                      <a:pt x="21" y="4"/>
                    </a:lnTo>
                    <a:lnTo>
                      <a:pt x="27" y="4"/>
                    </a:lnTo>
                    <a:lnTo>
                      <a:pt x="27" y="31"/>
                    </a:lnTo>
                    <a:close/>
                  </a:path>
                </a:pathLst>
              </a:custGeom>
              <a:solidFill>
                <a:srgbClr val="494A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02" name="Freeform 1386"/>
              <p:cNvSpPr>
                <a:spLocks/>
              </p:cNvSpPr>
              <p:nvPr/>
            </p:nvSpPr>
            <p:spPr bwMode="auto">
              <a:xfrm>
                <a:off x="6436" y="4190"/>
                <a:ext cx="10" cy="19"/>
              </a:xfrm>
              <a:custGeom>
                <a:avLst/>
                <a:gdLst>
                  <a:gd name="T0" fmla="*/ 10 w 10"/>
                  <a:gd name="T1" fmla="*/ 19 h 19"/>
                  <a:gd name="T2" fmla="*/ 0 w 10"/>
                  <a:gd name="T3" fmla="*/ 19 h 19"/>
                  <a:gd name="T4" fmla="*/ 0 w 10"/>
                  <a:gd name="T5" fmla="*/ 4 h 19"/>
                  <a:gd name="T6" fmla="*/ 9 w 10"/>
                  <a:gd name="T7" fmla="*/ 4 h 19"/>
                  <a:gd name="T8" fmla="*/ 9 w 10"/>
                  <a:gd name="T9" fmla="*/ 0 h 19"/>
                  <a:gd name="T10" fmla="*/ 10 w 10"/>
                  <a:gd name="T11" fmla="*/ 0 h 19"/>
                  <a:gd name="T12" fmla="*/ 10 w 10"/>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0" h="19">
                    <a:moveTo>
                      <a:pt x="10" y="19"/>
                    </a:moveTo>
                    <a:lnTo>
                      <a:pt x="0" y="19"/>
                    </a:lnTo>
                    <a:lnTo>
                      <a:pt x="0" y="4"/>
                    </a:lnTo>
                    <a:lnTo>
                      <a:pt x="9" y="4"/>
                    </a:lnTo>
                    <a:lnTo>
                      <a:pt x="9" y="0"/>
                    </a:lnTo>
                    <a:lnTo>
                      <a:pt x="10" y="0"/>
                    </a:lnTo>
                    <a:lnTo>
                      <a:pt x="10" y="19"/>
                    </a:lnTo>
                    <a:close/>
                  </a:path>
                </a:pathLst>
              </a:custGeom>
              <a:solidFill>
                <a:srgbClr val="1D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03" name="Freeform 1387"/>
              <p:cNvSpPr>
                <a:spLocks noEditPoints="1"/>
              </p:cNvSpPr>
              <p:nvPr/>
            </p:nvSpPr>
            <p:spPr bwMode="auto">
              <a:xfrm>
                <a:off x="6446" y="4062"/>
                <a:ext cx="45" cy="62"/>
              </a:xfrm>
              <a:custGeom>
                <a:avLst/>
                <a:gdLst>
                  <a:gd name="T0" fmla="*/ 521 w 521"/>
                  <a:gd name="T1" fmla="*/ 722 h 722"/>
                  <a:gd name="T2" fmla="*/ 510 w 521"/>
                  <a:gd name="T3" fmla="*/ 722 h 722"/>
                  <a:gd name="T4" fmla="*/ 510 w 521"/>
                  <a:gd name="T5" fmla="*/ 4 h 722"/>
                  <a:gd name="T6" fmla="*/ 521 w 521"/>
                  <a:gd name="T7" fmla="*/ 0 h 722"/>
                  <a:gd name="T8" fmla="*/ 521 w 521"/>
                  <a:gd name="T9" fmla="*/ 722 h 722"/>
                  <a:gd name="T10" fmla="*/ 460 w 521"/>
                  <a:gd name="T11" fmla="*/ 722 h 722"/>
                  <a:gd name="T12" fmla="*/ 345 w 521"/>
                  <a:gd name="T13" fmla="*/ 722 h 722"/>
                  <a:gd name="T14" fmla="*/ 345 w 521"/>
                  <a:gd name="T15" fmla="*/ 486 h 722"/>
                  <a:gd name="T16" fmla="*/ 133 w 521"/>
                  <a:gd name="T17" fmla="*/ 536 h 722"/>
                  <a:gd name="T18" fmla="*/ 133 w 521"/>
                  <a:gd name="T19" fmla="*/ 722 h 722"/>
                  <a:gd name="T20" fmla="*/ 0 w 521"/>
                  <a:gd name="T21" fmla="*/ 722 h 722"/>
                  <a:gd name="T22" fmla="*/ 0 w 521"/>
                  <a:gd name="T23" fmla="*/ 170 h 722"/>
                  <a:gd name="T24" fmla="*/ 460 w 521"/>
                  <a:gd name="T25" fmla="*/ 20 h 722"/>
                  <a:gd name="T26" fmla="*/ 460 w 521"/>
                  <a:gd name="T27" fmla="*/ 722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1" h="722">
                    <a:moveTo>
                      <a:pt x="521" y="722"/>
                    </a:moveTo>
                    <a:lnTo>
                      <a:pt x="510" y="722"/>
                    </a:lnTo>
                    <a:lnTo>
                      <a:pt x="510" y="4"/>
                    </a:lnTo>
                    <a:lnTo>
                      <a:pt x="521" y="0"/>
                    </a:lnTo>
                    <a:lnTo>
                      <a:pt x="521" y="722"/>
                    </a:lnTo>
                    <a:moveTo>
                      <a:pt x="460" y="722"/>
                    </a:moveTo>
                    <a:lnTo>
                      <a:pt x="345" y="722"/>
                    </a:lnTo>
                    <a:lnTo>
                      <a:pt x="345" y="486"/>
                    </a:lnTo>
                    <a:lnTo>
                      <a:pt x="133" y="536"/>
                    </a:lnTo>
                    <a:lnTo>
                      <a:pt x="133" y="722"/>
                    </a:lnTo>
                    <a:lnTo>
                      <a:pt x="0" y="722"/>
                    </a:lnTo>
                    <a:lnTo>
                      <a:pt x="0" y="170"/>
                    </a:lnTo>
                    <a:lnTo>
                      <a:pt x="460" y="20"/>
                    </a:lnTo>
                    <a:lnTo>
                      <a:pt x="460" y="722"/>
                    </a:lnTo>
                  </a:path>
                </a:pathLst>
              </a:custGeom>
              <a:solidFill>
                <a:srgbClr val="4141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04" name="Freeform 1388"/>
              <p:cNvSpPr>
                <a:spLocks/>
              </p:cNvSpPr>
              <p:nvPr/>
            </p:nvSpPr>
            <p:spPr bwMode="auto">
              <a:xfrm>
                <a:off x="6486" y="4062"/>
                <a:ext cx="4" cy="62"/>
              </a:xfrm>
              <a:custGeom>
                <a:avLst/>
                <a:gdLst>
                  <a:gd name="T0" fmla="*/ 4 w 4"/>
                  <a:gd name="T1" fmla="*/ 62 h 62"/>
                  <a:gd name="T2" fmla="*/ 0 w 4"/>
                  <a:gd name="T3" fmla="*/ 62 h 62"/>
                  <a:gd name="T4" fmla="*/ 0 w 4"/>
                  <a:gd name="T5" fmla="*/ 2 h 62"/>
                  <a:gd name="T6" fmla="*/ 3 w 4"/>
                  <a:gd name="T7" fmla="*/ 1 h 62"/>
                  <a:gd name="T8" fmla="*/ 4 w 4"/>
                  <a:gd name="T9" fmla="*/ 0 h 62"/>
                  <a:gd name="T10" fmla="*/ 4 w 4"/>
                  <a:gd name="T11" fmla="*/ 62 h 62"/>
                </a:gdLst>
                <a:ahLst/>
                <a:cxnLst>
                  <a:cxn ang="0">
                    <a:pos x="T0" y="T1"/>
                  </a:cxn>
                  <a:cxn ang="0">
                    <a:pos x="T2" y="T3"/>
                  </a:cxn>
                  <a:cxn ang="0">
                    <a:pos x="T4" y="T5"/>
                  </a:cxn>
                  <a:cxn ang="0">
                    <a:pos x="T6" y="T7"/>
                  </a:cxn>
                  <a:cxn ang="0">
                    <a:pos x="T8" y="T9"/>
                  </a:cxn>
                  <a:cxn ang="0">
                    <a:pos x="T10" y="T11"/>
                  </a:cxn>
                </a:cxnLst>
                <a:rect l="0" t="0" r="r" b="b"/>
                <a:pathLst>
                  <a:path w="4" h="62">
                    <a:moveTo>
                      <a:pt x="4" y="62"/>
                    </a:moveTo>
                    <a:lnTo>
                      <a:pt x="0" y="62"/>
                    </a:lnTo>
                    <a:lnTo>
                      <a:pt x="0" y="2"/>
                    </a:lnTo>
                    <a:lnTo>
                      <a:pt x="3" y="1"/>
                    </a:lnTo>
                    <a:lnTo>
                      <a:pt x="4" y="0"/>
                    </a:lnTo>
                    <a:lnTo>
                      <a:pt x="4" y="62"/>
                    </a:lnTo>
                    <a:close/>
                  </a:path>
                </a:pathLst>
              </a:custGeom>
              <a:solidFill>
                <a:srgbClr val="34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05" name="Freeform 1389"/>
              <p:cNvSpPr>
                <a:spLocks noEditPoints="1"/>
              </p:cNvSpPr>
              <p:nvPr/>
            </p:nvSpPr>
            <p:spPr bwMode="auto">
              <a:xfrm>
                <a:off x="6420" y="4077"/>
                <a:ext cx="26" cy="47"/>
              </a:xfrm>
              <a:custGeom>
                <a:avLst/>
                <a:gdLst>
                  <a:gd name="T0" fmla="*/ 294 w 294"/>
                  <a:gd name="T1" fmla="*/ 552 h 552"/>
                  <a:gd name="T2" fmla="*/ 288 w 294"/>
                  <a:gd name="T3" fmla="*/ 552 h 552"/>
                  <a:gd name="T4" fmla="*/ 288 w 294"/>
                  <a:gd name="T5" fmla="*/ 393 h 552"/>
                  <a:gd name="T6" fmla="*/ 89 w 294"/>
                  <a:gd name="T7" fmla="*/ 440 h 552"/>
                  <a:gd name="T8" fmla="*/ 89 w 294"/>
                  <a:gd name="T9" fmla="*/ 67 h 552"/>
                  <a:gd name="T10" fmla="*/ 294 w 294"/>
                  <a:gd name="T11" fmla="*/ 0 h 552"/>
                  <a:gd name="T12" fmla="*/ 294 w 294"/>
                  <a:gd name="T13" fmla="*/ 552 h 552"/>
                  <a:gd name="T14" fmla="*/ 39 w 294"/>
                  <a:gd name="T15" fmla="*/ 552 h 552"/>
                  <a:gd name="T16" fmla="*/ 0 w 294"/>
                  <a:gd name="T17" fmla="*/ 552 h 552"/>
                  <a:gd name="T18" fmla="*/ 0 w 294"/>
                  <a:gd name="T19" fmla="*/ 96 h 552"/>
                  <a:gd name="T20" fmla="*/ 39 w 294"/>
                  <a:gd name="T21" fmla="*/ 84 h 552"/>
                  <a:gd name="T22" fmla="*/ 39 w 294"/>
                  <a:gd name="T23" fmla="*/ 55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4" h="552">
                    <a:moveTo>
                      <a:pt x="294" y="552"/>
                    </a:moveTo>
                    <a:lnTo>
                      <a:pt x="288" y="552"/>
                    </a:lnTo>
                    <a:lnTo>
                      <a:pt x="288" y="393"/>
                    </a:lnTo>
                    <a:lnTo>
                      <a:pt x="89" y="440"/>
                    </a:lnTo>
                    <a:lnTo>
                      <a:pt x="89" y="67"/>
                    </a:lnTo>
                    <a:lnTo>
                      <a:pt x="294" y="0"/>
                    </a:lnTo>
                    <a:lnTo>
                      <a:pt x="294" y="552"/>
                    </a:lnTo>
                    <a:moveTo>
                      <a:pt x="39" y="552"/>
                    </a:moveTo>
                    <a:lnTo>
                      <a:pt x="0" y="552"/>
                    </a:lnTo>
                    <a:lnTo>
                      <a:pt x="0" y="96"/>
                    </a:lnTo>
                    <a:lnTo>
                      <a:pt x="39" y="84"/>
                    </a:lnTo>
                    <a:lnTo>
                      <a:pt x="39" y="552"/>
                    </a:lnTo>
                  </a:path>
                </a:pathLst>
              </a:custGeom>
              <a:solidFill>
                <a:srgbClr val="1B1A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06" name="Freeform 1390"/>
              <p:cNvSpPr>
                <a:spLocks/>
              </p:cNvSpPr>
              <p:nvPr/>
            </p:nvSpPr>
            <p:spPr bwMode="auto">
              <a:xfrm>
                <a:off x="6424" y="4083"/>
                <a:ext cx="4" cy="41"/>
              </a:xfrm>
              <a:custGeom>
                <a:avLst/>
                <a:gdLst>
                  <a:gd name="T0" fmla="*/ 3 w 4"/>
                  <a:gd name="T1" fmla="*/ 41 h 41"/>
                  <a:gd name="T2" fmla="*/ 0 w 4"/>
                  <a:gd name="T3" fmla="*/ 41 h 41"/>
                  <a:gd name="T4" fmla="*/ 0 w 4"/>
                  <a:gd name="T5" fmla="*/ 1 h 41"/>
                  <a:gd name="T6" fmla="*/ 4 w 4"/>
                  <a:gd name="T7" fmla="*/ 0 h 41"/>
                  <a:gd name="T8" fmla="*/ 4 w 4"/>
                  <a:gd name="T9" fmla="*/ 32 h 41"/>
                  <a:gd name="T10" fmla="*/ 3 w 4"/>
                  <a:gd name="T11" fmla="*/ 32 h 41"/>
                  <a:gd name="T12" fmla="*/ 3 w 4"/>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4" h="41">
                    <a:moveTo>
                      <a:pt x="3" y="41"/>
                    </a:moveTo>
                    <a:lnTo>
                      <a:pt x="0" y="41"/>
                    </a:lnTo>
                    <a:lnTo>
                      <a:pt x="0" y="1"/>
                    </a:lnTo>
                    <a:lnTo>
                      <a:pt x="4" y="0"/>
                    </a:lnTo>
                    <a:lnTo>
                      <a:pt x="4" y="32"/>
                    </a:lnTo>
                    <a:lnTo>
                      <a:pt x="3" y="32"/>
                    </a:lnTo>
                    <a:lnTo>
                      <a:pt x="3" y="41"/>
                    </a:lnTo>
                    <a:close/>
                  </a:path>
                </a:pathLst>
              </a:custGeom>
              <a:solidFill>
                <a:srgbClr val="191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07" name="Freeform 1391"/>
              <p:cNvSpPr>
                <a:spLocks/>
              </p:cNvSpPr>
              <p:nvPr/>
            </p:nvSpPr>
            <p:spPr bwMode="auto">
              <a:xfrm>
                <a:off x="6457" y="4124"/>
                <a:ext cx="19" cy="70"/>
              </a:xfrm>
              <a:custGeom>
                <a:avLst/>
                <a:gdLst>
                  <a:gd name="T0" fmla="*/ 19 w 19"/>
                  <a:gd name="T1" fmla="*/ 70 h 70"/>
                  <a:gd name="T2" fmla="*/ 17 w 19"/>
                  <a:gd name="T3" fmla="*/ 70 h 70"/>
                  <a:gd name="T4" fmla="*/ 17 w 19"/>
                  <a:gd name="T5" fmla="*/ 52 h 70"/>
                  <a:gd name="T6" fmla="*/ 0 w 19"/>
                  <a:gd name="T7" fmla="*/ 52 h 70"/>
                  <a:gd name="T8" fmla="*/ 0 w 19"/>
                  <a:gd name="T9" fmla="*/ 0 h 70"/>
                  <a:gd name="T10" fmla="*/ 19 w 19"/>
                  <a:gd name="T11" fmla="*/ 0 h 70"/>
                  <a:gd name="T12" fmla="*/ 19 w 19"/>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19" h="70">
                    <a:moveTo>
                      <a:pt x="19" y="70"/>
                    </a:moveTo>
                    <a:lnTo>
                      <a:pt x="17" y="70"/>
                    </a:lnTo>
                    <a:lnTo>
                      <a:pt x="17" y="52"/>
                    </a:lnTo>
                    <a:lnTo>
                      <a:pt x="0" y="52"/>
                    </a:lnTo>
                    <a:lnTo>
                      <a:pt x="0" y="0"/>
                    </a:lnTo>
                    <a:lnTo>
                      <a:pt x="19" y="0"/>
                    </a:lnTo>
                    <a:lnTo>
                      <a:pt x="19" y="70"/>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08" name="Freeform 1392"/>
              <p:cNvSpPr>
                <a:spLocks/>
              </p:cNvSpPr>
              <p:nvPr/>
            </p:nvSpPr>
            <p:spPr bwMode="auto">
              <a:xfrm>
                <a:off x="6457" y="4176"/>
                <a:ext cx="17" cy="18"/>
              </a:xfrm>
              <a:custGeom>
                <a:avLst/>
                <a:gdLst>
                  <a:gd name="T0" fmla="*/ 17 w 17"/>
                  <a:gd name="T1" fmla="*/ 18 h 18"/>
                  <a:gd name="T2" fmla="*/ 6 w 17"/>
                  <a:gd name="T3" fmla="*/ 18 h 18"/>
                  <a:gd name="T4" fmla="*/ 6 w 17"/>
                  <a:gd name="T5" fmla="*/ 14 h 18"/>
                  <a:gd name="T6" fmla="*/ 0 w 17"/>
                  <a:gd name="T7" fmla="*/ 14 h 18"/>
                  <a:gd name="T8" fmla="*/ 0 w 17"/>
                  <a:gd name="T9" fmla="*/ 0 h 18"/>
                  <a:gd name="T10" fmla="*/ 17 w 17"/>
                  <a:gd name="T11" fmla="*/ 0 h 18"/>
                  <a:gd name="T12" fmla="*/ 17 w 17"/>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7" h="18">
                    <a:moveTo>
                      <a:pt x="17" y="18"/>
                    </a:moveTo>
                    <a:lnTo>
                      <a:pt x="6" y="18"/>
                    </a:lnTo>
                    <a:lnTo>
                      <a:pt x="6" y="14"/>
                    </a:lnTo>
                    <a:lnTo>
                      <a:pt x="0" y="14"/>
                    </a:lnTo>
                    <a:lnTo>
                      <a:pt x="0" y="0"/>
                    </a:lnTo>
                    <a:lnTo>
                      <a:pt x="17" y="0"/>
                    </a:lnTo>
                    <a:lnTo>
                      <a:pt x="17" y="18"/>
                    </a:lnTo>
                    <a:close/>
                  </a:path>
                </a:pathLst>
              </a:custGeom>
              <a:solidFill>
                <a:srgbClr val="7173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09" name="Rectangle 1393"/>
              <p:cNvSpPr>
                <a:spLocks noChangeArrowheads="1"/>
              </p:cNvSpPr>
              <p:nvPr/>
            </p:nvSpPr>
            <p:spPr bwMode="auto">
              <a:xfrm>
                <a:off x="6457" y="4190"/>
                <a:ext cx="6" cy="4"/>
              </a:xfrm>
              <a:prstGeom prst="rect">
                <a:avLst/>
              </a:prstGeom>
              <a:solidFill>
                <a:srgbClr val="5D5E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10" name="Freeform 1394"/>
              <p:cNvSpPr>
                <a:spLocks/>
              </p:cNvSpPr>
              <p:nvPr/>
            </p:nvSpPr>
            <p:spPr bwMode="auto">
              <a:xfrm>
                <a:off x="6457" y="4104"/>
                <a:ext cx="19" cy="20"/>
              </a:xfrm>
              <a:custGeom>
                <a:avLst/>
                <a:gdLst>
                  <a:gd name="T0" fmla="*/ 19 w 19"/>
                  <a:gd name="T1" fmla="*/ 20 h 20"/>
                  <a:gd name="T2" fmla="*/ 0 w 19"/>
                  <a:gd name="T3" fmla="*/ 20 h 20"/>
                  <a:gd name="T4" fmla="*/ 0 w 19"/>
                  <a:gd name="T5" fmla="*/ 4 h 20"/>
                  <a:gd name="T6" fmla="*/ 19 w 19"/>
                  <a:gd name="T7" fmla="*/ 0 h 20"/>
                  <a:gd name="T8" fmla="*/ 19 w 19"/>
                  <a:gd name="T9" fmla="*/ 20 h 20"/>
                </a:gdLst>
                <a:ahLst/>
                <a:cxnLst>
                  <a:cxn ang="0">
                    <a:pos x="T0" y="T1"/>
                  </a:cxn>
                  <a:cxn ang="0">
                    <a:pos x="T2" y="T3"/>
                  </a:cxn>
                  <a:cxn ang="0">
                    <a:pos x="T4" y="T5"/>
                  </a:cxn>
                  <a:cxn ang="0">
                    <a:pos x="T6" y="T7"/>
                  </a:cxn>
                  <a:cxn ang="0">
                    <a:pos x="T8" y="T9"/>
                  </a:cxn>
                </a:cxnLst>
                <a:rect l="0" t="0" r="r" b="b"/>
                <a:pathLst>
                  <a:path w="19" h="20">
                    <a:moveTo>
                      <a:pt x="19" y="20"/>
                    </a:moveTo>
                    <a:lnTo>
                      <a:pt x="0" y="20"/>
                    </a:lnTo>
                    <a:lnTo>
                      <a:pt x="0" y="4"/>
                    </a:lnTo>
                    <a:lnTo>
                      <a:pt x="19" y="0"/>
                    </a:lnTo>
                    <a:lnTo>
                      <a:pt x="19" y="20"/>
                    </a:lnTo>
                    <a:close/>
                  </a:path>
                </a:pathLst>
              </a:custGeom>
              <a:solidFill>
                <a:srgbClr val="5153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11" name="Rectangle 1395"/>
              <p:cNvSpPr>
                <a:spLocks noChangeArrowheads="1"/>
              </p:cNvSpPr>
              <p:nvPr/>
            </p:nvSpPr>
            <p:spPr bwMode="auto">
              <a:xfrm>
                <a:off x="6428" y="4124"/>
                <a:ext cx="17" cy="52"/>
              </a:xfrm>
              <a:prstGeom prst="rect">
                <a:avLst/>
              </a:prstGeom>
              <a:solidFill>
                <a:srgbClr val="4242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12" name="Rectangle 1396"/>
              <p:cNvSpPr>
                <a:spLocks noChangeArrowheads="1"/>
              </p:cNvSpPr>
              <p:nvPr/>
            </p:nvSpPr>
            <p:spPr bwMode="auto">
              <a:xfrm>
                <a:off x="6427" y="4124"/>
                <a:ext cx="1" cy="52"/>
              </a:xfrm>
              <a:prstGeom prst="rect">
                <a:avLst/>
              </a:pr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13" name="Freeform 1397"/>
              <p:cNvSpPr>
                <a:spLocks/>
              </p:cNvSpPr>
              <p:nvPr/>
            </p:nvSpPr>
            <p:spPr bwMode="auto">
              <a:xfrm>
                <a:off x="6428" y="4176"/>
                <a:ext cx="17" cy="18"/>
              </a:xfrm>
              <a:custGeom>
                <a:avLst/>
                <a:gdLst>
                  <a:gd name="T0" fmla="*/ 8 w 17"/>
                  <a:gd name="T1" fmla="*/ 18 h 18"/>
                  <a:gd name="T2" fmla="*/ 0 w 17"/>
                  <a:gd name="T3" fmla="*/ 18 h 18"/>
                  <a:gd name="T4" fmla="*/ 0 w 17"/>
                  <a:gd name="T5" fmla="*/ 0 h 18"/>
                  <a:gd name="T6" fmla="*/ 17 w 17"/>
                  <a:gd name="T7" fmla="*/ 0 h 18"/>
                  <a:gd name="T8" fmla="*/ 17 w 17"/>
                  <a:gd name="T9" fmla="*/ 14 h 18"/>
                  <a:gd name="T10" fmla="*/ 8 w 17"/>
                  <a:gd name="T11" fmla="*/ 14 h 18"/>
                  <a:gd name="T12" fmla="*/ 8 w 17"/>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7" h="18">
                    <a:moveTo>
                      <a:pt x="8" y="18"/>
                    </a:moveTo>
                    <a:lnTo>
                      <a:pt x="0" y="18"/>
                    </a:lnTo>
                    <a:lnTo>
                      <a:pt x="0" y="0"/>
                    </a:lnTo>
                    <a:lnTo>
                      <a:pt x="17" y="0"/>
                    </a:lnTo>
                    <a:lnTo>
                      <a:pt x="17" y="14"/>
                    </a:lnTo>
                    <a:lnTo>
                      <a:pt x="8" y="14"/>
                    </a:lnTo>
                    <a:lnTo>
                      <a:pt x="8" y="18"/>
                    </a:lnTo>
                    <a:close/>
                  </a:path>
                </a:pathLst>
              </a:custGeom>
              <a:solidFill>
                <a:srgbClr val="2726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14" name="Rectangle 1398"/>
              <p:cNvSpPr>
                <a:spLocks noChangeArrowheads="1"/>
              </p:cNvSpPr>
              <p:nvPr/>
            </p:nvSpPr>
            <p:spPr bwMode="auto">
              <a:xfrm>
                <a:off x="6427" y="4176"/>
                <a:ext cx="1" cy="18"/>
              </a:xfrm>
              <a:prstGeom prst="rect">
                <a:avLst/>
              </a:prstGeom>
              <a:solidFill>
                <a:srgbClr val="201F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15" name="Rectangle 1399"/>
              <p:cNvSpPr>
                <a:spLocks noChangeArrowheads="1"/>
              </p:cNvSpPr>
              <p:nvPr/>
            </p:nvSpPr>
            <p:spPr bwMode="auto">
              <a:xfrm>
                <a:off x="6436" y="4190"/>
                <a:ext cx="9" cy="4"/>
              </a:xfrm>
              <a:prstGeom prst="rect">
                <a:avLst/>
              </a:prstGeom>
              <a:solidFill>
                <a:srgbClr val="2220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16" name="Freeform 1400"/>
              <p:cNvSpPr>
                <a:spLocks/>
              </p:cNvSpPr>
              <p:nvPr/>
            </p:nvSpPr>
            <p:spPr bwMode="auto">
              <a:xfrm>
                <a:off x="6428" y="4111"/>
                <a:ext cx="17" cy="13"/>
              </a:xfrm>
              <a:custGeom>
                <a:avLst/>
                <a:gdLst>
                  <a:gd name="T0" fmla="*/ 17 w 17"/>
                  <a:gd name="T1" fmla="*/ 13 h 13"/>
                  <a:gd name="T2" fmla="*/ 0 w 17"/>
                  <a:gd name="T3" fmla="*/ 13 h 13"/>
                  <a:gd name="T4" fmla="*/ 0 w 17"/>
                  <a:gd name="T5" fmla="*/ 4 h 13"/>
                  <a:gd name="T6" fmla="*/ 17 w 17"/>
                  <a:gd name="T7" fmla="*/ 0 h 13"/>
                  <a:gd name="T8" fmla="*/ 17 w 17"/>
                  <a:gd name="T9" fmla="*/ 13 h 13"/>
                </a:gdLst>
                <a:ahLst/>
                <a:cxnLst>
                  <a:cxn ang="0">
                    <a:pos x="T0" y="T1"/>
                  </a:cxn>
                  <a:cxn ang="0">
                    <a:pos x="T2" y="T3"/>
                  </a:cxn>
                  <a:cxn ang="0">
                    <a:pos x="T4" y="T5"/>
                  </a:cxn>
                  <a:cxn ang="0">
                    <a:pos x="T6" y="T7"/>
                  </a:cxn>
                  <a:cxn ang="0">
                    <a:pos x="T8" y="T9"/>
                  </a:cxn>
                </a:cxnLst>
                <a:rect l="0" t="0" r="r" b="b"/>
                <a:pathLst>
                  <a:path w="17" h="13">
                    <a:moveTo>
                      <a:pt x="17" y="13"/>
                    </a:moveTo>
                    <a:lnTo>
                      <a:pt x="0" y="13"/>
                    </a:lnTo>
                    <a:lnTo>
                      <a:pt x="0" y="4"/>
                    </a:lnTo>
                    <a:lnTo>
                      <a:pt x="17" y="0"/>
                    </a:lnTo>
                    <a:lnTo>
                      <a:pt x="17" y="13"/>
                    </a:lnTo>
                    <a:close/>
                  </a:path>
                </a:pathLst>
              </a:custGeom>
              <a:solidFill>
                <a:srgbClr val="1F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17" name="Rectangle 1401"/>
              <p:cNvSpPr>
                <a:spLocks noChangeArrowheads="1"/>
              </p:cNvSpPr>
              <p:nvPr/>
            </p:nvSpPr>
            <p:spPr bwMode="auto">
              <a:xfrm>
                <a:off x="6427" y="4115"/>
                <a:ext cx="1" cy="9"/>
              </a:xfrm>
              <a:prstGeom prst="rect">
                <a:avLst/>
              </a:prstGeom>
              <a:solidFill>
                <a:srgbClr val="1B19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18" name="Freeform 1402"/>
              <p:cNvSpPr>
                <a:spLocks noEditPoints="1"/>
              </p:cNvSpPr>
              <p:nvPr/>
            </p:nvSpPr>
            <p:spPr bwMode="auto">
              <a:xfrm>
                <a:off x="6522" y="4072"/>
                <a:ext cx="21" cy="29"/>
              </a:xfrm>
              <a:custGeom>
                <a:avLst/>
                <a:gdLst>
                  <a:gd name="T0" fmla="*/ 247 w 247"/>
                  <a:gd name="T1" fmla="*/ 332 h 332"/>
                  <a:gd name="T2" fmla="*/ 189 w 247"/>
                  <a:gd name="T3" fmla="*/ 332 h 332"/>
                  <a:gd name="T4" fmla="*/ 189 w 247"/>
                  <a:gd name="T5" fmla="*/ 0 h 332"/>
                  <a:gd name="T6" fmla="*/ 247 w 247"/>
                  <a:gd name="T7" fmla="*/ 0 h 332"/>
                  <a:gd name="T8" fmla="*/ 247 w 247"/>
                  <a:gd name="T9" fmla="*/ 332 h 332"/>
                  <a:gd name="T10" fmla="*/ 139 w 247"/>
                  <a:gd name="T11" fmla="*/ 332 h 332"/>
                  <a:gd name="T12" fmla="*/ 0 w 247"/>
                  <a:gd name="T13" fmla="*/ 332 h 332"/>
                  <a:gd name="T14" fmla="*/ 0 w 247"/>
                  <a:gd name="T15" fmla="*/ 0 h 332"/>
                  <a:gd name="T16" fmla="*/ 139 w 247"/>
                  <a:gd name="T17" fmla="*/ 0 h 332"/>
                  <a:gd name="T18" fmla="*/ 139 w 247"/>
                  <a:gd name="T19"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7" h="332">
                    <a:moveTo>
                      <a:pt x="247" y="332"/>
                    </a:moveTo>
                    <a:lnTo>
                      <a:pt x="189" y="332"/>
                    </a:lnTo>
                    <a:lnTo>
                      <a:pt x="189" y="0"/>
                    </a:lnTo>
                    <a:lnTo>
                      <a:pt x="247" y="0"/>
                    </a:lnTo>
                    <a:lnTo>
                      <a:pt x="247" y="332"/>
                    </a:lnTo>
                    <a:moveTo>
                      <a:pt x="139" y="332"/>
                    </a:moveTo>
                    <a:lnTo>
                      <a:pt x="0" y="332"/>
                    </a:lnTo>
                    <a:lnTo>
                      <a:pt x="0" y="0"/>
                    </a:lnTo>
                    <a:lnTo>
                      <a:pt x="139" y="0"/>
                    </a:lnTo>
                    <a:lnTo>
                      <a:pt x="139" y="332"/>
                    </a:lnTo>
                  </a:path>
                </a:pathLst>
              </a:custGeom>
              <a:solidFill>
                <a:srgbClr val="7A7B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19" name="Rectangle 1403"/>
              <p:cNvSpPr>
                <a:spLocks noChangeArrowheads="1"/>
              </p:cNvSpPr>
              <p:nvPr/>
            </p:nvSpPr>
            <p:spPr bwMode="auto">
              <a:xfrm>
                <a:off x="6534" y="4072"/>
                <a:ext cx="4" cy="29"/>
              </a:xfrm>
              <a:prstGeom prst="rect">
                <a:avLst/>
              </a:prstGeom>
              <a:solidFill>
                <a:srgbClr val="5D5E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20" name="Freeform 1404"/>
              <p:cNvSpPr>
                <a:spLocks noEditPoints="1"/>
              </p:cNvSpPr>
              <p:nvPr/>
            </p:nvSpPr>
            <p:spPr bwMode="auto">
              <a:xfrm>
                <a:off x="6551" y="4072"/>
                <a:ext cx="21" cy="29"/>
              </a:xfrm>
              <a:custGeom>
                <a:avLst/>
                <a:gdLst>
                  <a:gd name="T0" fmla="*/ 246 w 246"/>
                  <a:gd name="T1" fmla="*/ 332 h 332"/>
                  <a:gd name="T2" fmla="*/ 213 w 246"/>
                  <a:gd name="T3" fmla="*/ 332 h 332"/>
                  <a:gd name="T4" fmla="*/ 213 w 246"/>
                  <a:gd name="T5" fmla="*/ 0 h 332"/>
                  <a:gd name="T6" fmla="*/ 246 w 246"/>
                  <a:gd name="T7" fmla="*/ 0 h 332"/>
                  <a:gd name="T8" fmla="*/ 246 w 246"/>
                  <a:gd name="T9" fmla="*/ 332 h 332"/>
                  <a:gd name="T10" fmla="*/ 163 w 246"/>
                  <a:gd name="T11" fmla="*/ 332 h 332"/>
                  <a:gd name="T12" fmla="*/ 0 w 246"/>
                  <a:gd name="T13" fmla="*/ 332 h 332"/>
                  <a:gd name="T14" fmla="*/ 0 w 246"/>
                  <a:gd name="T15" fmla="*/ 0 h 332"/>
                  <a:gd name="T16" fmla="*/ 163 w 246"/>
                  <a:gd name="T17" fmla="*/ 0 h 332"/>
                  <a:gd name="T18" fmla="*/ 163 w 246"/>
                  <a:gd name="T19"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6" h="332">
                    <a:moveTo>
                      <a:pt x="246" y="332"/>
                    </a:moveTo>
                    <a:lnTo>
                      <a:pt x="213" y="332"/>
                    </a:lnTo>
                    <a:lnTo>
                      <a:pt x="213" y="0"/>
                    </a:lnTo>
                    <a:lnTo>
                      <a:pt x="246" y="0"/>
                    </a:lnTo>
                    <a:lnTo>
                      <a:pt x="246" y="332"/>
                    </a:lnTo>
                    <a:moveTo>
                      <a:pt x="163" y="332"/>
                    </a:moveTo>
                    <a:lnTo>
                      <a:pt x="0" y="332"/>
                    </a:lnTo>
                    <a:lnTo>
                      <a:pt x="0" y="0"/>
                    </a:lnTo>
                    <a:lnTo>
                      <a:pt x="163" y="0"/>
                    </a:lnTo>
                    <a:lnTo>
                      <a:pt x="163" y="332"/>
                    </a:lnTo>
                  </a:path>
                </a:pathLst>
              </a:custGeom>
              <a:solidFill>
                <a:srgbClr val="7A7B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21" name="Rectangle 1405"/>
              <p:cNvSpPr>
                <a:spLocks noChangeArrowheads="1"/>
              </p:cNvSpPr>
              <p:nvPr/>
            </p:nvSpPr>
            <p:spPr bwMode="auto">
              <a:xfrm>
                <a:off x="6565" y="4072"/>
                <a:ext cx="4" cy="29"/>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22" name="Freeform 1406"/>
              <p:cNvSpPr>
                <a:spLocks noEditPoints="1"/>
              </p:cNvSpPr>
              <p:nvPr/>
            </p:nvSpPr>
            <p:spPr bwMode="auto">
              <a:xfrm>
                <a:off x="6579" y="4072"/>
                <a:ext cx="22" cy="29"/>
              </a:xfrm>
              <a:custGeom>
                <a:avLst/>
                <a:gdLst>
                  <a:gd name="T0" fmla="*/ 246 w 246"/>
                  <a:gd name="T1" fmla="*/ 332 h 332"/>
                  <a:gd name="T2" fmla="*/ 106 w 246"/>
                  <a:gd name="T3" fmla="*/ 332 h 332"/>
                  <a:gd name="T4" fmla="*/ 106 w 246"/>
                  <a:gd name="T5" fmla="*/ 0 h 332"/>
                  <a:gd name="T6" fmla="*/ 246 w 246"/>
                  <a:gd name="T7" fmla="*/ 0 h 332"/>
                  <a:gd name="T8" fmla="*/ 246 w 246"/>
                  <a:gd name="T9" fmla="*/ 332 h 332"/>
                  <a:gd name="T10" fmla="*/ 56 w 246"/>
                  <a:gd name="T11" fmla="*/ 332 h 332"/>
                  <a:gd name="T12" fmla="*/ 0 w 246"/>
                  <a:gd name="T13" fmla="*/ 332 h 332"/>
                  <a:gd name="T14" fmla="*/ 0 w 246"/>
                  <a:gd name="T15" fmla="*/ 0 h 332"/>
                  <a:gd name="T16" fmla="*/ 56 w 246"/>
                  <a:gd name="T17" fmla="*/ 0 h 332"/>
                  <a:gd name="T18" fmla="*/ 56 w 246"/>
                  <a:gd name="T19"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6" h="332">
                    <a:moveTo>
                      <a:pt x="246" y="332"/>
                    </a:moveTo>
                    <a:lnTo>
                      <a:pt x="106" y="332"/>
                    </a:lnTo>
                    <a:lnTo>
                      <a:pt x="106" y="0"/>
                    </a:lnTo>
                    <a:lnTo>
                      <a:pt x="246" y="0"/>
                    </a:lnTo>
                    <a:lnTo>
                      <a:pt x="246" y="332"/>
                    </a:lnTo>
                    <a:moveTo>
                      <a:pt x="56" y="332"/>
                    </a:moveTo>
                    <a:lnTo>
                      <a:pt x="0" y="332"/>
                    </a:lnTo>
                    <a:lnTo>
                      <a:pt x="0" y="0"/>
                    </a:lnTo>
                    <a:lnTo>
                      <a:pt x="56" y="0"/>
                    </a:lnTo>
                    <a:lnTo>
                      <a:pt x="56" y="332"/>
                    </a:lnTo>
                  </a:path>
                </a:pathLst>
              </a:custGeom>
              <a:solidFill>
                <a:srgbClr val="7A7B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23" name="Rectangle 1407"/>
              <p:cNvSpPr>
                <a:spLocks noChangeArrowheads="1"/>
              </p:cNvSpPr>
              <p:nvPr/>
            </p:nvSpPr>
            <p:spPr bwMode="auto">
              <a:xfrm>
                <a:off x="6584" y="4072"/>
                <a:ext cx="5" cy="29"/>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24" name="Rectangle 1408"/>
              <p:cNvSpPr>
                <a:spLocks noChangeArrowheads="1"/>
              </p:cNvSpPr>
              <p:nvPr/>
            </p:nvSpPr>
            <p:spPr bwMode="auto">
              <a:xfrm>
                <a:off x="6608" y="4072"/>
                <a:ext cx="21" cy="29"/>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25" name="Rectangle 1409"/>
              <p:cNvSpPr>
                <a:spLocks noChangeArrowheads="1"/>
              </p:cNvSpPr>
              <p:nvPr/>
            </p:nvSpPr>
            <p:spPr bwMode="auto">
              <a:xfrm>
                <a:off x="6637" y="4072"/>
                <a:ext cx="21" cy="29"/>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26" name="Rectangle 1410"/>
              <p:cNvSpPr>
                <a:spLocks noChangeArrowheads="1"/>
              </p:cNvSpPr>
              <p:nvPr/>
            </p:nvSpPr>
            <p:spPr bwMode="auto">
              <a:xfrm>
                <a:off x="6666" y="4072"/>
                <a:ext cx="21" cy="29"/>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27" name="Freeform 1411"/>
              <p:cNvSpPr>
                <a:spLocks noEditPoints="1"/>
              </p:cNvSpPr>
              <p:nvPr/>
            </p:nvSpPr>
            <p:spPr bwMode="auto">
              <a:xfrm>
                <a:off x="6972" y="4211"/>
                <a:ext cx="9" cy="10"/>
              </a:xfrm>
              <a:custGeom>
                <a:avLst/>
                <a:gdLst>
                  <a:gd name="T0" fmla="*/ 28 w 101"/>
                  <a:gd name="T1" fmla="*/ 116 h 116"/>
                  <a:gd name="T2" fmla="*/ 4 w 101"/>
                  <a:gd name="T3" fmla="*/ 98 h 116"/>
                  <a:gd name="T4" fmla="*/ 19 w 101"/>
                  <a:gd name="T5" fmla="*/ 35 h 116"/>
                  <a:gd name="T6" fmla="*/ 19 w 101"/>
                  <a:gd name="T7" fmla="*/ 35 h 116"/>
                  <a:gd name="T8" fmla="*/ 28 w 101"/>
                  <a:gd name="T9" fmla="*/ 36 h 116"/>
                  <a:gd name="T10" fmla="*/ 68 w 101"/>
                  <a:gd name="T11" fmla="*/ 9 h 116"/>
                  <a:gd name="T12" fmla="*/ 66 w 101"/>
                  <a:gd name="T13" fmla="*/ 12 h 116"/>
                  <a:gd name="T14" fmla="*/ 73 w 101"/>
                  <a:gd name="T15" fmla="*/ 3 h 116"/>
                  <a:gd name="T16" fmla="*/ 75 w 101"/>
                  <a:gd name="T17" fmla="*/ 0 h 116"/>
                  <a:gd name="T18" fmla="*/ 75 w 101"/>
                  <a:gd name="T19" fmla="*/ 0 h 116"/>
                  <a:gd name="T20" fmla="*/ 99 w 101"/>
                  <a:gd name="T21" fmla="*/ 28 h 116"/>
                  <a:gd name="T22" fmla="*/ 74 w 101"/>
                  <a:gd name="T23" fmla="*/ 68 h 116"/>
                  <a:gd name="T24" fmla="*/ 74 w 101"/>
                  <a:gd name="T25" fmla="*/ 69 h 116"/>
                  <a:gd name="T26" fmla="*/ 54 w 101"/>
                  <a:gd name="T27" fmla="*/ 82 h 116"/>
                  <a:gd name="T28" fmla="*/ 34 w 101"/>
                  <a:gd name="T29" fmla="*/ 115 h 116"/>
                  <a:gd name="T30" fmla="*/ 28 w 101"/>
                  <a:gd name="T31" fmla="*/ 116 h 116"/>
                  <a:gd name="T32" fmla="*/ 58 w 101"/>
                  <a:gd name="T33" fmla="*/ 74 h 116"/>
                  <a:gd name="T34" fmla="*/ 58 w 101"/>
                  <a:gd name="T35" fmla="*/ 74 h 116"/>
                  <a:gd name="T36" fmla="*/ 58 w 101"/>
                  <a:gd name="T37" fmla="*/ 74 h 116"/>
                  <a:gd name="T38" fmla="*/ 58 w 101"/>
                  <a:gd name="T39" fmla="*/ 74 h 116"/>
                  <a:gd name="T40" fmla="*/ 72 w 101"/>
                  <a:gd name="T41" fmla="*/ 57 h 116"/>
                  <a:gd name="T42" fmla="*/ 72 w 101"/>
                  <a:gd name="T43" fmla="*/ 57 h 116"/>
                  <a:gd name="T44" fmla="*/ 73 w 101"/>
                  <a:gd name="T45" fmla="*/ 56 h 116"/>
                  <a:gd name="T46" fmla="*/ 72 w 101"/>
                  <a:gd name="T47" fmla="*/ 57 h 116"/>
                  <a:gd name="T48" fmla="*/ 72 w 101"/>
                  <a:gd name="T49" fmla="*/ 5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116">
                    <a:moveTo>
                      <a:pt x="28" y="116"/>
                    </a:moveTo>
                    <a:cubicBezTo>
                      <a:pt x="17" y="116"/>
                      <a:pt x="7" y="110"/>
                      <a:pt x="4" y="98"/>
                    </a:cubicBezTo>
                    <a:cubicBezTo>
                      <a:pt x="0" y="75"/>
                      <a:pt x="6" y="52"/>
                      <a:pt x="19" y="35"/>
                    </a:cubicBezTo>
                    <a:lnTo>
                      <a:pt x="19" y="35"/>
                    </a:lnTo>
                    <a:cubicBezTo>
                      <a:pt x="22" y="36"/>
                      <a:pt x="25" y="36"/>
                      <a:pt x="28" y="36"/>
                    </a:cubicBezTo>
                    <a:cubicBezTo>
                      <a:pt x="45" y="36"/>
                      <a:pt x="59" y="21"/>
                      <a:pt x="68" y="9"/>
                    </a:cubicBezTo>
                    <a:cubicBezTo>
                      <a:pt x="66" y="11"/>
                      <a:pt x="66" y="12"/>
                      <a:pt x="66" y="12"/>
                    </a:cubicBezTo>
                    <a:cubicBezTo>
                      <a:pt x="66" y="12"/>
                      <a:pt x="72" y="4"/>
                      <a:pt x="73" y="3"/>
                    </a:cubicBezTo>
                    <a:cubicBezTo>
                      <a:pt x="73" y="2"/>
                      <a:pt x="74" y="1"/>
                      <a:pt x="75" y="0"/>
                    </a:cubicBezTo>
                    <a:lnTo>
                      <a:pt x="75" y="0"/>
                    </a:lnTo>
                    <a:cubicBezTo>
                      <a:pt x="90" y="0"/>
                      <a:pt x="101" y="11"/>
                      <a:pt x="99" y="28"/>
                    </a:cubicBezTo>
                    <a:cubicBezTo>
                      <a:pt x="98" y="43"/>
                      <a:pt x="87" y="59"/>
                      <a:pt x="74" y="68"/>
                    </a:cubicBezTo>
                    <a:lnTo>
                      <a:pt x="74" y="69"/>
                    </a:lnTo>
                    <a:cubicBezTo>
                      <a:pt x="67" y="73"/>
                      <a:pt x="60" y="77"/>
                      <a:pt x="54" y="82"/>
                    </a:cubicBezTo>
                    <a:cubicBezTo>
                      <a:pt x="45" y="90"/>
                      <a:pt x="36" y="102"/>
                      <a:pt x="34" y="115"/>
                    </a:cubicBezTo>
                    <a:cubicBezTo>
                      <a:pt x="32" y="116"/>
                      <a:pt x="30" y="116"/>
                      <a:pt x="28" y="116"/>
                    </a:cubicBezTo>
                    <a:moveTo>
                      <a:pt x="58" y="74"/>
                    </a:moveTo>
                    <a:lnTo>
                      <a:pt x="58" y="74"/>
                    </a:lnTo>
                    <a:lnTo>
                      <a:pt x="58" y="74"/>
                    </a:lnTo>
                    <a:lnTo>
                      <a:pt x="58" y="74"/>
                    </a:lnTo>
                    <a:moveTo>
                      <a:pt x="72" y="57"/>
                    </a:moveTo>
                    <a:lnTo>
                      <a:pt x="72" y="57"/>
                    </a:lnTo>
                    <a:cubicBezTo>
                      <a:pt x="73" y="56"/>
                      <a:pt x="73" y="56"/>
                      <a:pt x="73" y="56"/>
                    </a:cubicBezTo>
                    <a:cubicBezTo>
                      <a:pt x="73" y="56"/>
                      <a:pt x="73" y="56"/>
                      <a:pt x="72" y="57"/>
                    </a:cubicBezTo>
                    <a:lnTo>
                      <a:pt x="72" y="57"/>
                    </a:ln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28" name="Freeform 1412"/>
              <p:cNvSpPr>
                <a:spLocks/>
              </p:cNvSpPr>
              <p:nvPr/>
            </p:nvSpPr>
            <p:spPr bwMode="auto">
              <a:xfrm>
                <a:off x="6975" y="4216"/>
                <a:ext cx="10" cy="10"/>
              </a:xfrm>
              <a:custGeom>
                <a:avLst/>
                <a:gdLst>
                  <a:gd name="T0" fmla="*/ 66 w 112"/>
                  <a:gd name="T1" fmla="*/ 111 h 111"/>
                  <a:gd name="T2" fmla="*/ 49 w 112"/>
                  <a:gd name="T3" fmla="*/ 104 h 111"/>
                  <a:gd name="T4" fmla="*/ 49 w 112"/>
                  <a:gd name="T5" fmla="*/ 103 h 111"/>
                  <a:gd name="T6" fmla="*/ 44 w 112"/>
                  <a:gd name="T7" fmla="*/ 83 h 111"/>
                  <a:gd name="T8" fmla="*/ 44 w 112"/>
                  <a:gd name="T9" fmla="*/ 80 h 111"/>
                  <a:gd name="T10" fmla="*/ 41 w 112"/>
                  <a:gd name="T11" fmla="*/ 81 h 111"/>
                  <a:gd name="T12" fmla="*/ 25 w 112"/>
                  <a:gd name="T13" fmla="*/ 75 h 111"/>
                  <a:gd name="T14" fmla="*/ 18 w 112"/>
                  <a:gd name="T15" fmla="*/ 76 h 111"/>
                  <a:gd name="T16" fmla="*/ 8 w 112"/>
                  <a:gd name="T17" fmla="*/ 80 h 111"/>
                  <a:gd name="T18" fmla="*/ 4 w 112"/>
                  <a:gd name="T19" fmla="*/ 75 h 111"/>
                  <a:gd name="T20" fmla="*/ 1 w 112"/>
                  <a:gd name="T21" fmla="*/ 55 h 111"/>
                  <a:gd name="T22" fmla="*/ 12 w 112"/>
                  <a:gd name="T23" fmla="*/ 52 h 111"/>
                  <a:gd name="T24" fmla="*/ 41 w 112"/>
                  <a:gd name="T25" fmla="*/ 9 h 111"/>
                  <a:gd name="T26" fmla="*/ 74 w 112"/>
                  <a:gd name="T27" fmla="*/ 0 h 111"/>
                  <a:gd name="T28" fmla="*/ 84 w 112"/>
                  <a:gd name="T29" fmla="*/ 1 h 111"/>
                  <a:gd name="T30" fmla="*/ 96 w 112"/>
                  <a:gd name="T31" fmla="*/ 9 h 111"/>
                  <a:gd name="T32" fmla="*/ 102 w 112"/>
                  <a:gd name="T33" fmla="*/ 11 h 111"/>
                  <a:gd name="T34" fmla="*/ 112 w 112"/>
                  <a:gd name="T35" fmla="*/ 32 h 111"/>
                  <a:gd name="T36" fmla="*/ 110 w 112"/>
                  <a:gd name="T37" fmla="*/ 34 h 111"/>
                  <a:gd name="T38" fmla="*/ 110 w 112"/>
                  <a:gd name="T39" fmla="*/ 34 h 111"/>
                  <a:gd name="T40" fmla="*/ 81 w 112"/>
                  <a:gd name="T41" fmla="*/ 84 h 111"/>
                  <a:gd name="T42" fmla="*/ 93 w 112"/>
                  <a:gd name="T43" fmla="*/ 100 h 111"/>
                  <a:gd name="T44" fmla="*/ 66 w 112"/>
                  <a:gd name="T4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111">
                    <a:moveTo>
                      <a:pt x="66" y="111"/>
                    </a:moveTo>
                    <a:cubicBezTo>
                      <a:pt x="58" y="111"/>
                      <a:pt x="53" y="108"/>
                      <a:pt x="49" y="104"/>
                    </a:cubicBezTo>
                    <a:lnTo>
                      <a:pt x="49" y="103"/>
                    </a:lnTo>
                    <a:cubicBezTo>
                      <a:pt x="50" y="95"/>
                      <a:pt x="48" y="88"/>
                      <a:pt x="44" y="83"/>
                    </a:cubicBezTo>
                    <a:cubicBezTo>
                      <a:pt x="44" y="82"/>
                      <a:pt x="44" y="81"/>
                      <a:pt x="44" y="80"/>
                    </a:cubicBezTo>
                    <a:cubicBezTo>
                      <a:pt x="43" y="80"/>
                      <a:pt x="42" y="81"/>
                      <a:pt x="41" y="81"/>
                    </a:cubicBezTo>
                    <a:cubicBezTo>
                      <a:pt x="37" y="77"/>
                      <a:pt x="31" y="75"/>
                      <a:pt x="25" y="75"/>
                    </a:cubicBezTo>
                    <a:cubicBezTo>
                      <a:pt x="23" y="75"/>
                      <a:pt x="20" y="76"/>
                      <a:pt x="18" y="76"/>
                    </a:cubicBezTo>
                    <a:cubicBezTo>
                      <a:pt x="14" y="77"/>
                      <a:pt x="11" y="79"/>
                      <a:pt x="8" y="80"/>
                    </a:cubicBezTo>
                    <a:cubicBezTo>
                      <a:pt x="6" y="79"/>
                      <a:pt x="5" y="77"/>
                      <a:pt x="4" y="75"/>
                    </a:cubicBezTo>
                    <a:cubicBezTo>
                      <a:pt x="1" y="69"/>
                      <a:pt x="0" y="62"/>
                      <a:pt x="1" y="55"/>
                    </a:cubicBezTo>
                    <a:cubicBezTo>
                      <a:pt x="5" y="55"/>
                      <a:pt x="8" y="53"/>
                      <a:pt x="12" y="52"/>
                    </a:cubicBezTo>
                    <a:cubicBezTo>
                      <a:pt x="27" y="44"/>
                      <a:pt x="40" y="27"/>
                      <a:pt x="41" y="9"/>
                    </a:cubicBezTo>
                    <a:cubicBezTo>
                      <a:pt x="51" y="3"/>
                      <a:pt x="62" y="0"/>
                      <a:pt x="74" y="0"/>
                    </a:cubicBezTo>
                    <a:cubicBezTo>
                      <a:pt x="77" y="0"/>
                      <a:pt x="81" y="0"/>
                      <a:pt x="84" y="1"/>
                    </a:cubicBezTo>
                    <a:cubicBezTo>
                      <a:pt x="87" y="4"/>
                      <a:pt x="91" y="7"/>
                      <a:pt x="96" y="9"/>
                    </a:cubicBezTo>
                    <a:cubicBezTo>
                      <a:pt x="98" y="9"/>
                      <a:pt x="100" y="10"/>
                      <a:pt x="102" y="11"/>
                    </a:cubicBezTo>
                    <a:cubicBezTo>
                      <a:pt x="108" y="16"/>
                      <a:pt x="111" y="24"/>
                      <a:pt x="112" y="32"/>
                    </a:cubicBezTo>
                    <a:cubicBezTo>
                      <a:pt x="111" y="33"/>
                      <a:pt x="110" y="34"/>
                      <a:pt x="110" y="34"/>
                    </a:cubicBezTo>
                    <a:lnTo>
                      <a:pt x="110" y="34"/>
                    </a:lnTo>
                    <a:cubicBezTo>
                      <a:pt x="93" y="42"/>
                      <a:pt x="78" y="64"/>
                      <a:pt x="81" y="84"/>
                    </a:cubicBezTo>
                    <a:cubicBezTo>
                      <a:pt x="83" y="92"/>
                      <a:pt x="88" y="98"/>
                      <a:pt x="93" y="100"/>
                    </a:cubicBezTo>
                    <a:cubicBezTo>
                      <a:pt x="85" y="107"/>
                      <a:pt x="75" y="111"/>
                      <a:pt x="66" y="111"/>
                    </a:cubicBez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29" name="Freeform 1413"/>
              <p:cNvSpPr>
                <a:spLocks/>
              </p:cNvSpPr>
              <p:nvPr/>
            </p:nvSpPr>
            <p:spPr bwMode="auto">
              <a:xfrm>
                <a:off x="6975" y="4217"/>
                <a:ext cx="4" cy="4"/>
              </a:xfrm>
              <a:custGeom>
                <a:avLst/>
                <a:gdLst>
                  <a:gd name="T0" fmla="*/ 0 w 40"/>
                  <a:gd name="T1" fmla="*/ 46 h 46"/>
                  <a:gd name="T2" fmla="*/ 20 w 40"/>
                  <a:gd name="T3" fmla="*/ 13 h 46"/>
                  <a:gd name="T4" fmla="*/ 40 w 40"/>
                  <a:gd name="T5" fmla="*/ 0 h 46"/>
                  <a:gd name="T6" fmla="*/ 11 w 40"/>
                  <a:gd name="T7" fmla="*/ 43 h 46"/>
                  <a:gd name="T8" fmla="*/ 0 w 40"/>
                  <a:gd name="T9" fmla="*/ 46 h 46"/>
                </a:gdLst>
                <a:ahLst/>
                <a:cxnLst>
                  <a:cxn ang="0">
                    <a:pos x="T0" y="T1"/>
                  </a:cxn>
                  <a:cxn ang="0">
                    <a:pos x="T2" y="T3"/>
                  </a:cxn>
                  <a:cxn ang="0">
                    <a:pos x="T4" y="T5"/>
                  </a:cxn>
                  <a:cxn ang="0">
                    <a:pos x="T6" y="T7"/>
                  </a:cxn>
                  <a:cxn ang="0">
                    <a:pos x="T8" y="T9"/>
                  </a:cxn>
                </a:cxnLst>
                <a:rect l="0" t="0" r="r" b="b"/>
                <a:pathLst>
                  <a:path w="40" h="46">
                    <a:moveTo>
                      <a:pt x="0" y="46"/>
                    </a:moveTo>
                    <a:cubicBezTo>
                      <a:pt x="2" y="33"/>
                      <a:pt x="11" y="21"/>
                      <a:pt x="20" y="13"/>
                    </a:cubicBezTo>
                    <a:cubicBezTo>
                      <a:pt x="26" y="8"/>
                      <a:pt x="33" y="4"/>
                      <a:pt x="40" y="0"/>
                    </a:cubicBezTo>
                    <a:cubicBezTo>
                      <a:pt x="39" y="18"/>
                      <a:pt x="26" y="35"/>
                      <a:pt x="11" y="43"/>
                    </a:cubicBezTo>
                    <a:cubicBezTo>
                      <a:pt x="7" y="44"/>
                      <a:pt x="4" y="46"/>
                      <a:pt x="0" y="46"/>
                    </a:cubicBez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30" name="Freeform 1414"/>
              <p:cNvSpPr>
                <a:spLocks noEditPoints="1"/>
              </p:cNvSpPr>
              <p:nvPr/>
            </p:nvSpPr>
            <p:spPr bwMode="auto">
              <a:xfrm>
                <a:off x="6982" y="4211"/>
                <a:ext cx="10" cy="14"/>
              </a:xfrm>
              <a:custGeom>
                <a:avLst/>
                <a:gdLst>
                  <a:gd name="T0" fmla="*/ 24 w 119"/>
                  <a:gd name="T1" fmla="*/ 163 h 163"/>
                  <a:gd name="T2" fmla="*/ 17 w 119"/>
                  <a:gd name="T3" fmla="*/ 161 h 163"/>
                  <a:gd name="T4" fmla="*/ 35 w 119"/>
                  <a:gd name="T5" fmla="*/ 135 h 163"/>
                  <a:gd name="T6" fmla="*/ 37 w 119"/>
                  <a:gd name="T7" fmla="*/ 93 h 163"/>
                  <a:gd name="T8" fmla="*/ 38 w 119"/>
                  <a:gd name="T9" fmla="*/ 92 h 163"/>
                  <a:gd name="T10" fmla="*/ 42 w 119"/>
                  <a:gd name="T11" fmla="*/ 90 h 163"/>
                  <a:gd name="T12" fmla="*/ 41 w 119"/>
                  <a:gd name="T13" fmla="*/ 91 h 163"/>
                  <a:gd name="T14" fmla="*/ 42 w 119"/>
                  <a:gd name="T15" fmla="*/ 90 h 163"/>
                  <a:gd name="T16" fmla="*/ 42 w 119"/>
                  <a:gd name="T17" fmla="*/ 90 h 163"/>
                  <a:gd name="T18" fmla="*/ 42 w 119"/>
                  <a:gd name="T19" fmla="*/ 88 h 163"/>
                  <a:gd name="T20" fmla="*/ 43 w 119"/>
                  <a:gd name="T21" fmla="*/ 88 h 163"/>
                  <a:gd name="T22" fmla="*/ 43 w 119"/>
                  <a:gd name="T23" fmla="*/ 87 h 163"/>
                  <a:gd name="T24" fmla="*/ 37 w 119"/>
                  <a:gd name="T25" fmla="*/ 79 h 163"/>
                  <a:gd name="T26" fmla="*/ 26 w 119"/>
                  <a:gd name="T27" fmla="*/ 72 h 163"/>
                  <a:gd name="T28" fmla="*/ 22 w 119"/>
                  <a:gd name="T29" fmla="*/ 69 h 163"/>
                  <a:gd name="T30" fmla="*/ 8 w 119"/>
                  <a:gd name="T31" fmla="*/ 62 h 163"/>
                  <a:gd name="T32" fmla="*/ 16 w 119"/>
                  <a:gd name="T33" fmla="*/ 17 h 163"/>
                  <a:gd name="T34" fmla="*/ 28 w 119"/>
                  <a:gd name="T35" fmla="*/ 20 h 163"/>
                  <a:gd name="T36" fmla="*/ 46 w 119"/>
                  <a:gd name="T37" fmla="*/ 15 h 163"/>
                  <a:gd name="T38" fmla="*/ 64 w 119"/>
                  <a:gd name="T39" fmla="*/ 0 h 163"/>
                  <a:gd name="T40" fmla="*/ 112 w 119"/>
                  <a:gd name="T41" fmla="*/ 73 h 163"/>
                  <a:gd name="T42" fmla="*/ 76 w 119"/>
                  <a:gd name="T43" fmla="*/ 138 h 163"/>
                  <a:gd name="T44" fmla="*/ 72 w 119"/>
                  <a:gd name="T45" fmla="*/ 137 h 163"/>
                  <a:gd name="T46" fmla="*/ 66 w 119"/>
                  <a:gd name="T47" fmla="*/ 137 h 163"/>
                  <a:gd name="T48" fmla="*/ 24 w 119"/>
                  <a:gd name="T49" fmla="*/ 163 h 163"/>
                  <a:gd name="T50" fmla="*/ 43 w 119"/>
                  <a:gd name="T51" fmla="*/ 89 h 163"/>
                  <a:gd name="T52" fmla="*/ 43 w 119"/>
                  <a:gd name="T53" fmla="*/ 89 h 163"/>
                  <a:gd name="T54" fmla="*/ 43 w 119"/>
                  <a:gd name="T55" fmla="*/ 89 h 163"/>
                  <a:gd name="T56" fmla="*/ 43 w 119"/>
                  <a:gd name="T57" fmla="*/ 89 h 163"/>
                  <a:gd name="T58" fmla="*/ 43 w 119"/>
                  <a:gd name="T59" fmla="*/ 89 h 163"/>
                  <a:gd name="T60" fmla="*/ 45 w 119"/>
                  <a:gd name="T61" fmla="*/ 87 h 163"/>
                  <a:gd name="T62" fmla="*/ 43 w 119"/>
                  <a:gd name="T63" fmla="*/ 89 h 163"/>
                  <a:gd name="T64" fmla="*/ 43 w 119"/>
                  <a:gd name="T65" fmla="*/ 89 h 163"/>
                  <a:gd name="T66" fmla="*/ 43 w 119"/>
                  <a:gd name="T67" fmla="*/ 89 h 163"/>
                  <a:gd name="T68" fmla="*/ 43 w 119"/>
                  <a:gd name="T69" fmla="*/ 89 h 163"/>
                  <a:gd name="T70" fmla="*/ 43 w 119"/>
                  <a:gd name="T71" fmla="*/ 89 h 163"/>
                  <a:gd name="T72" fmla="*/ 43 w 119"/>
                  <a:gd name="T73" fmla="*/ 89 h 163"/>
                  <a:gd name="T74" fmla="*/ 43 w 119"/>
                  <a:gd name="T75" fmla="*/ 89 h 163"/>
                  <a:gd name="T76" fmla="*/ 43 w 119"/>
                  <a:gd name="T77" fmla="*/ 89 h 163"/>
                  <a:gd name="T78" fmla="*/ 43 w 119"/>
                  <a:gd name="T79" fmla="*/ 89 h 163"/>
                  <a:gd name="T80" fmla="*/ 43 w 119"/>
                  <a:gd name="T81" fmla="*/ 89 h 163"/>
                  <a:gd name="T82" fmla="*/ 43 w 119"/>
                  <a:gd name="T83" fmla="*/ 8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9" h="163">
                    <a:moveTo>
                      <a:pt x="24" y="163"/>
                    </a:moveTo>
                    <a:cubicBezTo>
                      <a:pt x="22" y="163"/>
                      <a:pt x="20" y="162"/>
                      <a:pt x="17" y="161"/>
                    </a:cubicBezTo>
                    <a:cubicBezTo>
                      <a:pt x="26" y="154"/>
                      <a:pt x="32" y="145"/>
                      <a:pt x="35" y="135"/>
                    </a:cubicBezTo>
                    <a:cubicBezTo>
                      <a:pt x="37" y="122"/>
                      <a:pt x="40" y="106"/>
                      <a:pt x="37" y="93"/>
                    </a:cubicBezTo>
                    <a:cubicBezTo>
                      <a:pt x="37" y="93"/>
                      <a:pt x="37" y="92"/>
                      <a:pt x="38" y="92"/>
                    </a:cubicBezTo>
                    <a:cubicBezTo>
                      <a:pt x="40" y="91"/>
                      <a:pt x="41" y="90"/>
                      <a:pt x="42" y="90"/>
                    </a:cubicBezTo>
                    <a:cubicBezTo>
                      <a:pt x="42" y="90"/>
                      <a:pt x="42" y="90"/>
                      <a:pt x="41" y="91"/>
                    </a:cubicBezTo>
                    <a:cubicBezTo>
                      <a:pt x="42" y="90"/>
                      <a:pt x="42" y="90"/>
                      <a:pt x="42" y="90"/>
                    </a:cubicBezTo>
                    <a:lnTo>
                      <a:pt x="42" y="90"/>
                    </a:lnTo>
                    <a:cubicBezTo>
                      <a:pt x="42" y="89"/>
                      <a:pt x="42" y="89"/>
                      <a:pt x="42" y="88"/>
                    </a:cubicBezTo>
                    <a:cubicBezTo>
                      <a:pt x="42" y="88"/>
                      <a:pt x="42" y="88"/>
                      <a:pt x="43" y="88"/>
                    </a:cubicBezTo>
                    <a:lnTo>
                      <a:pt x="43" y="87"/>
                    </a:lnTo>
                    <a:cubicBezTo>
                      <a:pt x="42" y="85"/>
                      <a:pt x="41" y="82"/>
                      <a:pt x="37" y="79"/>
                    </a:cubicBezTo>
                    <a:cubicBezTo>
                      <a:pt x="33" y="75"/>
                      <a:pt x="30" y="73"/>
                      <a:pt x="26" y="72"/>
                    </a:cubicBezTo>
                    <a:cubicBezTo>
                      <a:pt x="24" y="71"/>
                      <a:pt x="23" y="69"/>
                      <a:pt x="22" y="69"/>
                    </a:cubicBezTo>
                    <a:cubicBezTo>
                      <a:pt x="17" y="65"/>
                      <a:pt x="13" y="63"/>
                      <a:pt x="8" y="62"/>
                    </a:cubicBezTo>
                    <a:cubicBezTo>
                      <a:pt x="0" y="51"/>
                      <a:pt x="5" y="32"/>
                      <a:pt x="16" y="17"/>
                    </a:cubicBezTo>
                    <a:cubicBezTo>
                      <a:pt x="20" y="19"/>
                      <a:pt x="24" y="20"/>
                      <a:pt x="28" y="20"/>
                    </a:cubicBezTo>
                    <a:cubicBezTo>
                      <a:pt x="34" y="20"/>
                      <a:pt x="41" y="18"/>
                      <a:pt x="46" y="15"/>
                    </a:cubicBezTo>
                    <a:cubicBezTo>
                      <a:pt x="53" y="12"/>
                      <a:pt x="59" y="6"/>
                      <a:pt x="64" y="0"/>
                    </a:cubicBezTo>
                    <a:cubicBezTo>
                      <a:pt x="94" y="11"/>
                      <a:pt x="119" y="38"/>
                      <a:pt x="112" y="73"/>
                    </a:cubicBezTo>
                    <a:cubicBezTo>
                      <a:pt x="107" y="99"/>
                      <a:pt x="95" y="121"/>
                      <a:pt x="76" y="138"/>
                    </a:cubicBezTo>
                    <a:cubicBezTo>
                      <a:pt x="75" y="138"/>
                      <a:pt x="74" y="138"/>
                      <a:pt x="72" y="137"/>
                    </a:cubicBezTo>
                    <a:cubicBezTo>
                      <a:pt x="70" y="137"/>
                      <a:pt x="68" y="137"/>
                      <a:pt x="66" y="137"/>
                    </a:cubicBezTo>
                    <a:cubicBezTo>
                      <a:pt x="48" y="137"/>
                      <a:pt x="33" y="147"/>
                      <a:pt x="24" y="163"/>
                    </a:cubicBezTo>
                    <a:moveTo>
                      <a:pt x="43" y="89"/>
                    </a:moveTo>
                    <a:lnTo>
                      <a:pt x="43" y="89"/>
                    </a:lnTo>
                    <a:lnTo>
                      <a:pt x="43" y="89"/>
                    </a:lnTo>
                    <a:lnTo>
                      <a:pt x="43" y="89"/>
                    </a:lnTo>
                    <a:cubicBezTo>
                      <a:pt x="43" y="89"/>
                      <a:pt x="43" y="89"/>
                      <a:pt x="43" y="89"/>
                    </a:cubicBezTo>
                    <a:cubicBezTo>
                      <a:pt x="44" y="88"/>
                      <a:pt x="44" y="88"/>
                      <a:pt x="45" y="87"/>
                    </a:cubicBezTo>
                    <a:cubicBezTo>
                      <a:pt x="44" y="88"/>
                      <a:pt x="43" y="89"/>
                      <a:pt x="43" y="89"/>
                    </a:cubicBezTo>
                    <a:lnTo>
                      <a:pt x="43" y="89"/>
                    </a:lnTo>
                    <a:lnTo>
                      <a:pt x="43" y="89"/>
                    </a:lnTo>
                    <a:lnTo>
                      <a:pt x="43" y="89"/>
                    </a:lnTo>
                    <a:lnTo>
                      <a:pt x="43" y="89"/>
                    </a:lnTo>
                    <a:lnTo>
                      <a:pt x="43" y="89"/>
                    </a:lnTo>
                    <a:lnTo>
                      <a:pt x="43" y="89"/>
                    </a:lnTo>
                    <a:moveTo>
                      <a:pt x="43" y="89"/>
                    </a:moveTo>
                    <a:lnTo>
                      <a:pt x="43" y="89"/>
                    </a:lnTo>
                    <a:lnTo>
                      <a:pt x="43" y="89"/>
                    </a:lnTo>
                    <a:lnTo>
                      <a:pt x="43" y="89"/>
                    </a:ln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31" name="Freeform 1415"/>
              <p:cNvSpPr>
                <a:spLocks noEditPoints="1"/>
              </p:cNvSpPr>
              <p:nvPr/>
            </p:nvSpPr>
            <p:spPr bwMode="auto">
              <a:xfrm>
                <a:off x="6982" y="4216"/>
                <a:ext cx="3" cy="9"/>
              </a:xfrm>
              <a:custGeom>
                <a:avLst/>
                <a:gdLst>
                  <a:gd name="T0" fmla="*/ 15 w 38"/>
                  <a:gd name="T1" fmla="*/ 99 h 99"/>
                  <a:gd name="T2" fmla="*/ 3 w 38"/>
                  <a:gd name="T3" fmla="*/ 83 h 99"/>
                  <a:gd name="T4" fmla="*/ 32 w 38"/>
                  <a:gd name="T5" fmla="*/ 33 h 99"/>
                  <a:gd name="T6" fmla="*/ 32 w 38"/>
                  <a:gd name="T7" fmla="*/ 33 h 99"/>
                  <a:gd name="T8" fmla="*/ 35 w 38"/>
                  <a:gd name="T9" fmla="*/ 31 h 99"/>
                  <a:gd name="T10" fmla="*/ 33 w 38"/>
                  <a:gd name="T11" fmla="*/ 73 h 99"/>
                  <a:gd name="T12" fmla="*/ 15 w 38"/>
                  <a:gd name="T13" fmla="*/ 99 h 99"/>
                  <a:gd name="T14" fmla="*/ 24 w 38"/>
                  <a:gd name="T15" fmla="*/ 10 h 99"/>
                  <a:gd name="T16" fmla="*/ 18 w 38"/>
                  <a:gd name="T17" fmla="*/ 8 h 99"/>
                  <a:gd name="T18" fmla="*/ 6 w 38"/>
                  <a:gd name="T19" fmla="*/ 0 h 99"/>
                  <a:gd name="T20" fmla="*/ 20 w 38"/>
                  <a:gd name="T21" fmla="*/ 7 h 99"/>
                  <a:gd name="T22" fmla="*/ 24 w 38"/>
                  <a:gd name="T23" fmla="*/ 1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99">
                    <a:moveTo>
                      <a:pt x="15" y="99"/>
                    </a:moveTo>
                    <a:cubicBezTo>
                      <a:pt x="10" y="97"/>
                      <a:pt x="5" y="91"/>
                      <a:pt x="3" y="83"/>
                    </a:cubicBezTo>
                    <a:cubicBezTo>
                      <a:pt x="0" y="63"/>
                      <a:pt x="15" y="41"/>
                      <a:pt x="32" y="33"/>
                    </a:cubicBezTo>
                    <a:lnTo>
                      <a:pt x="32" y="33"/>
                    </a:lnTo>
                    <a:cubicBezTo>
                      <a:pt x="32" y="33"/>
                      <a:pt x="33" y="32"/>
                      <a:pt x="35" y="31"/>
                    </a:cubicBezTo>
                    <a:cubicBezTo>
                      <a:pt x="38" y="44"/>
                      <a:pt x="35" y="60"/>
                      <a:pt x="33" y="73"/>
                    </a:cubicBezTo>
                    <a:cubicBezTo>
                      <a:pt x="30" y="83"/>
                      <a:pt x="24" y="92"/>
                      <a:pt x="15" y="99"/>
                    </a:cubicBezTo>
                    <a:moveTo>
                      <a:pt x="24" y="10"/>
                    </a:moveTo>
                    <a:cubicBezTo>
                      <a:pt x="22" y="9"/>
                      <a:pt x="20" y="8"/>
                      <a:pt x="18" y="8"/>
                    </a:cubicBezTo>
                    <a:cubicBezTo>
                      <a:pt x="13" y="6"/>
                      <a:pt x="9" y="3"/>
                      <a:pt x="6" y="0"/>
                    </a:cubicBezTo>
                    <a:cubicBezTo>
                      <a:pt x="11" y="1"/>
                      <a:pt x="15" y="3"/>
                      <a:pt x="20" y="7"/>
                    </a:cubicBezTo>
                    <a:cubicBezTo>
                      <a:pt x="21" y="7"/>
                      <a:pt x="22" y="9"/>
                      <a:pt x="24" y="10"/>
                    </a:cubicBez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32" name="Freeform 1416"/>
              <p:cNvSpPr>
                <a:spLocks noEditPoints="1"/>
              </p:cNvSpPr>
              <p:nvPr/>
            </p:nvSpPr>
            <p:spPr bwMode="auto">
              <a:xfrm>
                <a:off x="6983" y="4219"/>
                <a:ext cx="16" cy="9"/>
              </a:xfrm>
              <a:custGeom>
                <a:avLst/>
                <a:gdLst>
                  <a:gd name="T0" fmla="*/ 90 w 185"/>
                  <a:gd name="T1" fmla="*/ 112 h 112"/>
                  <a:gd name="T2" fmla="*/ 83 w 185"/>
                  <a:gd name="T3" fmla="*/ 82 h 112"/>
                  <a:gd name="T4" fmla="*/ 68 w 185"/>
                  <a:gd name="T5" fmla="*/ 77 h 112"/>
                  <a:gd name="T6" fmla="*/ 34 w 185"/>
                  <a:gd name="T7" fmla="*/ 95 h 112"/>
                  <a:gd name="T8" fmla="*/ 15 w 185"/>
                  <a:gd name="T9" fmla="*/ 104 h 112"/>
                  <a:gd name="T10" fmla="*/ 1 w 185"/>
                  <a:gd name="T11" fmla="*/ 102 h 112"/>
                  <a:gd name="T12" fmla="*/ 7 w 185"/>
                  <a:gd name="T13" fmla="*/ 75 h 112"/>
                  <a:gd name="T14" fmla="*/ 7 w 185"/>
                  <a:gd name="T15" fmla="*/ 74 h 112"/>
                  <a:gd name="T16" fmla="*/ 11 w 185"/>
                  <a:gd name="T17" fmla="*/ 74 h 112"/>
                  <a:gd name="T18" fmla="*/ 29 w 185"/>
                  <a:gd name="T19" fmla="*/ 70 h 112"/>
                  <a:gd name="T20" fmla="*/ 59 w 185"/>
                  <a:gd name="T21" fmla="*/ 49 h 112"/>
                  <a:gd name="T22" fmla="*/ 63 w 185"/>
                  <a:gd name="T23" fmla="*/ 49 h 112"/>
                  <a:gd name="T24" fmla="*/ 121 w 185"/>
                  <a:gd name="T25" fmla="*/ 15 h 112"/>
                  <a:gd name="T26" fmla="*/ 133 w 185"/>
                  <a:gd name="T27" fmla="*/ 0 h 112"/>
                  <a:gd name="T28" fmla="*/ 133 w 185"/>
                  <a:gd name="T29" fmla="*/ 89 h 112"/>
                  <a:gd name="T30" fmla="*/ 90 w 185"/>
                  <a:gd name="T31" fmla="*/ 112 h 112"/>
                  <a:gd name="T32" fmla="*/ 183 w 185"/>
                  <a:gd name="T33" fmla="*/ 21 h 112"/>
                  <a:gd name="T34" fmla="*/ 183 w 185"/>
                  <a:gd name="T35" fmla="*/ 3 h 112"/>
                  <a:gd name="T36" fmla="*/ 183 w 185"/>
                  <a:gd name="T37" fmla="*/ 2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5" h="112">
                    <a:moveTo>
                      <a:pt x="90" y="112"/>
                    </a:moveTo>
                    <a:cubicBezTo>
                      <a:pt x="93" y="101"/>
                      <a:pt x="93" y="90"/>
                      <a:pt x="83" y="82"/>
                    </a:cubicBezTo>
                    <a:cubicBezTo>
                      <a:pt x="79" y="78"/>
                      <a:pt x="74" y="77"/>
                      <a:pt x="68" y="77"/>
                    </a:cubicBezTo>
                    <a:cubicBezTo>
                      <a:pt x="55" y="77"/>
                      <a:pt x="41" y="86"/>
                      <a:pt x="34" y="95"/>
                    </a:cubicBezTo>
                    <a:cubicBezTo>
                      <a:pt x="29" y="101"/>
                      <a:pt x="23" y="104"/>
                      <a:pt x="15" y="104"/>
                    </a:cubicBezTo>
                    <a:cubicBezTo>
                      <a:pt x="10" y="104"/>
                      <a:pt x="6" y="103"/>
                      <a:pt x="1" y="102"/>
                    </a:cubicBezTo>
                    <a:cubicBezTo>
                      <a:pt x="0" y="92"/>
                      <a:pt x="3" y="81"/>
                      <a:pt x="7" y="75"/>
                    </a:cubicBezTo>
                    <a:cubicBezTo>
                      <a:pt x="7" y="74"/>
                      <a:pt x="7" y="74"/>
                      <a:pt x="7" y="74"/>
                    </a:cubicBezTo>
                    <a:cubicBezTo>
                      <a:pt x="9" y="74"/>
                      <a:pt x="10" y="74"/>
                      <a:pt x="11" y="74"/>
                    </a:cubicBezTo>
                    <a:cubicBezTo>
                      <a:pt x="17" y="74"/>
                      <a:pt x="23" y="73"/>
                      <a:pt x="29" y="70"/>
                    </a:cubicBezTo>
                    <a:cubicBezTo>
                      <a:pt x="40" y="64"/>
                      <a:pt x="50" y="57"/>
                      <a:pt x="59" y="49"/>
                    </a:cubicBezTo>
                    <a:cubicBezTo>
                      <a:pt x="61" y="49"/>
                      <a:pt x="62" y="49"/>
                      <a:pt x="63" y="49"/>
                    </a:cubicBezTo>
                    <a:cubicBezTo>
                      <a:pt x="87" y="49"/>
                      <a:pt x="111" y="35"/>
                      <a:pt x="121" y="15"/>
                    </a:cubicBezTo>
                    <a:cubicBezTo>
                      <a:pt x="123" y="10"/>
                      <a:pt x="128" y="5"/>
                      <a:pt x="133" y="0"/>
                    </a:cubicBezTo>
                    <a:lnTo>
                      <a:pt x="133" y="89"/>
                    </a:lnTo>
                    <a:cubicBezTo>
                      <a:pt x="120" y="99"/>
                      <a:pt x="105" y="107"/>
                      <a:pt x="90" y="112"/>
                    </a:cubicBezTo>
                    <a:moveTo>
                      <a:pt x="183" y="21"/>
                    </a:moveTo>
                    <a:lnTo>
                      <a:pt x="183" y="3"/>
                    </a:lnTo>
                    <a:cubicBezTo>
                      <a:pt x="185" y="9"/>
                      <a:pt x="184" y="15"/>
                      <a:pt x="183" y="21"/>
                    </a:cubicBez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33" name="Freeform 1417"/>
              <p:cNvSpPr>
                <a:spLocks/>
              </p:cNvSpPr>
              <p:nvPr/>
            </p:nvSpPr>
            <p:spPr bwMode="auto">
              <a:xfrm>
                <a:off x="6995" y="4217"/>
                <a:ext cx="4" cy="9"/>
              </a:xfrm>
              <a:custGeom>
                <a:avLst/>
                <a:gdLst>
                  <a:gd name="T0" fmla="*/ 0 w 50"/>
                  <a:gd name="T1" fmla="*/ 101 h 101"/>
                  <a:gd name="T2" fmla="*/ 0 w 50"/>
                  <a:gd name="T3" fmla="*/ 12 h 101"/>
                  <a:gd name="T4" fmla="*/ 28 w 50"/>
                  <a:gd name="T5" fmla="*/ 0 h 101"/>
                  <a:gd name="T6" fmla="*/ 37 w 50"/>
                  <a:gd name="T7" fmla="*/ 1 h 101"/>
                  <a:gd name="T8" fmla="*/ 50 w 50"/>
                  <a:gd name="T9" fmla="*/ 15 h 101"/>
                  <a:gd name="T10" fmla="*/ 50 w 50"/>
                  <a:gd name="T11" fmla="*/ 33 h 101"/>
                  <a:gd name="T12" fmla="*/ 45 w 50"/>
                  <a:gd name="T13" fmla="*/ 47 h 101"/>
                  <a:gd name="T14" fmla="*/ 0 w 50"/>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101">
                    <a:moveTo>
                      <a:pt x="0" y="101"/>
                    </a:moveTo>
                    <a:lnTo>
                      <a:pt x="0" y="12"/>
                    </a:lnTo>
                    <a:cubicBezTo>
                      <a:pt x="8" y="5"/>
                      <a:pt x="18" y="0"/>
                      <a:pt x="28" y="0"/>
                    </a:cubicBezTo>
                    <a:cubicBezTo>
                      <a:pt x="31" y="0"/>
                      <a:pt x="33" y="0"/>
                      <a:pt x="37" y="1"/>
                    </a:cubicBezTo>
                    <a:cubicBezTo>
                      <a:pt x="44" y="4"/>
                      <a:pt x="48" y="9"/>
                      <a:pt x="50" y="15"/>
                    </a:cubicBezTo>
                    <a:lnTo>
                      <a:pt x="50" y="33"/>
                    </a:lnTo>
                    <a:cubicBezTo>
                      <a:pt x="49" y="38"/>
                      <a:pt x="47" y="43"/>
                      <a:pt x="45" y="47"/>
                    </a:cubicBezTo>
                    <a:cubicBezTo>
                      <a:pt x="35" y="68"/>
                      <a:pt x="19" y="86"/>
                      <a:pt x="0" y="101"/>
                    </a:cubicBez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34" name="Freeform 1418"/>
              <p:cNvSpPr>
                <a:spLocks/>
              </p:cNvSpPr>
              <p:nvPr/>
            </p:nvSpPr>
            <p:spPr bwMode="auto">
              <a:xfrm>
                <a:off x="6984" y="4223"/>
                <a:ext cx="4" cy="2"/>
              </a:xfrm>
              <a:custGeom>
                <a:avLst/>
                <a:gdLst>
                  <a:gd name="T0" fmla="*/ 4 w 52"/>
                  <a:gd name="T1" fmla="*/ 26 h 26"/>
                  <a:gd name="T2" fmla="*/ 0 w 52"/>
                  <a:gd name="T3" fmla="*/ 26 h 26"/>
                  <a:gd name="T4" fmla="*/ 42 w 52"/>
                  <a:gd name="T5" fmla="*/ 0 h 26"/>
                  <a:gd name="T6" fmla="*/ 48 w 52"/>
                  <a:gd name="T7" fmla="*/ 0 h 26"/>
                  <a:gd name="T8" fmla="*/ 52 w 52"/>
                  <a:gd name="T9" fmla="*/ 1 h 26"/>
                  <a:gd name="T10" fmla="*/ 22 w 52"/>
                  <a:gd name="T11" fmla="*/ 22 h 26"/>
                  <a:gd name="T12" fmla="*/ 4 w 52"/>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52" h="26">
                    <a:moveTo>
                      <a:pt x="4" y="26"/>
                    </a:moveTo>
                    <a:cubicBezTo>
                      <a:pt x="3" y="26"/>
                      <a:pt x="2" y="26"/>
                      <a:pt x="0" y="26"/>
                    </a:cubicBezTo>
                    <a:cubicBezTo>
                      <a:pt x="9" y="10"/>
                      <a:pt x="24" y="0"/>
                      <a:pt x="42" y="0"/>
                    </a:cubicBezTo>
                    <a:cubicBezTo>
                      <a:pt x="44" y="0"/>
                      <a:pt x="46" y="0"/>
                      <a:pt x="48" y="0"/>
                    </a:cubicBezTo>
                    <a:cubicBezTo>
                      <a:pt x="50" y="1"/>
                      <a:pt x="51" y="1"/>
                      <a:pt x="52" y="1"/>
                    </a:cubicBezTo>
                    <a:cubicBezTo>
                      <a:pt x="43" y="9"/>
                      <a:pt x="33" y="16"/>
                      <a:pt x="22" y="22"/>
                    </a:cubicBezTo>
                    <a:cubicBezTo>
                      <a:pt x="16" y="25"/>
                      <a:pt x="10" y="26"/>
                      <a:pt x="4" y="26"/>
                    </a:cubicBez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35" name="Freeform 1419"/>
              <p:cNvSpPr>
                <a:spLocks noEditPoints="1"/>
              </p:cNvSpPr>
              <p:nvPr/>
            </p:nvSpPr>
            <p:spPr bwMode="auto">
              <a:xfrm>
                <a:off x="6979" y="4225"/>
                <a:ext cx="12" cy="9"/>
              </a:xfrm>
              <a:custGeom>
                <a:avLst/>
                <a:gdLst>
                  <a:gd name="T0" fmla="*/ 45 w 142"/>
                  <a:gd name="T1" fmla="*/ 96 h 96"/>
                  <a:gd name="T2" fmla="*/ 0 w 142"/>
                  <a:gd name="T3" fmla="*/ 88 h 96"/>
                  <a:gd name="T4" fmla="*/ 40 w 142"/>
                  <a:gd name="T5" fmla="*/ 61 h 96"/>
                  <a:gd name="T6" fmla="*/ 32 w 142"/>
                  <a:gd name="T7" fmla="*/ 16 h 96"/>
                  <a:gd name="T8" fmla="*/ 17 w 142"/>
                  <a:gd name="T9" fmla="*/ 12 h 96"/>
                  <a:gd name="T10" fmla="*/ 16 w 142"/>
                  <a:gd name="T11" fmla="*/ 12 h 96"/>
                  <a:gd name="T12" fmla="*/ 16 w 142"/>
                  <a:gd name="T13" fmla="*/ 11 h 96"/>
                  <a:gd name="T14" fmla="*/ 10 w 142"/>
                  <a:gd name="T15" fmla="*/ 7 h 96"/>
                  <a:gd name="T16" fmla="*/ 10 w 142"/>
                  <a:gd name="T17" fmla="*/ 7 h 96"/>
                  <a:gd name="T18" fmla="*/ 10 w 142"/>
                  <a:gd name="T19" fmla="*/ 6 h 96"/>
                  <a:gd name="T20" fmla="*/ 8 w 142"/>
                  <a:gd name="T21" fmla="*/ 4 h 96"/>
                  <a:gd name="T22" fmla="*/ 8 w 142"/>
                  <a:gd name="T23" fmla="*/ 4 h 96"/>
                  <a:gd name="T24" fmla="*/ 8 w 142"/>
                  <a:gd name="T25" fmla="*/ 2 h 96"/>
                  <a:gd name="T26" fmla="*/ 8 w 142"/>
                  <a:gd name="T27" fmla="*/ 0 h 96"/>
                  <a:gd name="T28" fmla="*/ 13 w 142"/>
                  <a:gd name="T29" fmla="*/ 3 h 96"/>
                  <a:gd name="T30" fmla="*/ 53 w 142"/>
                  <a:gd name="T31" fmla="*/ 23 h 96"/>
                  <a:gd name="T32" fmla="*/ 67 w 142"/>
                  <a:gd name="T33" fmla="*/ 41 h 96"/>
                  <a:gd name="T34" fmla="*/ 89 w 142"/>
                  <a:gd name="T35" fmla="*/ 43 h 96"/>
                  <a:gd name="T36" fmla="*/ 142 w 142"/>
                  <a:gd name="T37" fmla="*/ 33 h 96"/>
                  <a:gd name="T38" fmla="*/ 131 w 142"/>
                  <a:gd name="T39" fmla="*/ 53 h 96"/>
                  <a:gd name="T40" fmla="*/ 45 w 142"/>
                  <a:gd name="T41" fmla="*/ 96 h 96"/>
                  <a:gd name="T42" fmla="*/ 8 w 142"/>
                  <a:gd name="T43" fmla="*/ 1 h 96"/>
                  <a:gd name="T44" fmla="*/ 7 w 142"/>
                  <a:gd name="T45" fmla="*/ 1 h 96"/>
                  <a:gd name="T46" fmla="*/ 8 w 142"/>
                  <a:gd name="T47" fmla="*/ 1 h 96"/>
                  <a:gd name="T48" fmla="*/ 7 w 142"/>
                  <a:gd name="T49" fmla="*/ 1 h 96"/>
                  <a:gd name="T50" fmla="*/ 7 w 142"/>
                  <a:gd name="T51" fmla="*/ 1 h 96"/>
                  <a:gd name="T52" fmla="*/ 7 w 142"/>
                  <a:gd name="T53" fmla="*/ 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2" h="96">
                    <a:moveTo>
                      <a:pt x="45" y="96"/>
                    </a:moveTo>
                    <a:cubicBezTo>
                      <a:pt x="30" y="96"/>
                      <a:pt x="15" y="93"/>
                      <a:pt x="0" y="88"/>
                    </a:cubicBezTo>
                    <a:cubicBezTo>
                      <a:pt x="17" y="88"/>
                      <a:pt x="32" y="77"/>
                      <a:pt x="40" y="61"/>
                    </a:cubicBezTo>
                    <a:cubicBezTo>
                      <a:pt x="47" y="49"/>
                      <a:pt x="52" y="20"/>
                      <a:pt x="32" y="16"/>
                    </a:cubicBezTo>
                    <a:cubicBezTo>
                      <a:pt x="26" y="15"/>
                      <a:pt x="22" y="14"/>
                      <a:pt x="17" y="12"/>
                    </a:cubicBezTo>
                    <a:lnTo>
                      <a:pt x="16" y="12"/>
                    </a:lnTo>
                    <a:cubicBezTo>
                      <a:pt x="16" y="11"/>
                      <a:pt x="16" y="11"/>
                      <a:pt x="16" y="11"/>
                    </a:cubicBezTo>
                    <a:cubicBezTo>
                      <a:pt x="14" y="10"/>
                      <a:pt x="12" y="8"/>
                      <a:pt x="10" y="7"/>
                    </a:cubicBezTo>
                    <a:cubicBezTo>
                      <a:pt x="10" y="7"/>
                      <a:pt x="10" y="7"/>
                      <a:pt x="10" y="7"/>
                    </a:cubicBezTo>
                    <a:lnTo>
                      <a:pt x="10" y="6"/>
                    </a:lnTo>
                    <a:cubicBezTo>
                      <a:pt x="9" y="5"/>
                      <a:pt x="9" y="5"/>
                      <a:pt x="8" y="4"/>
                    </a:cubicBezTo>
                    <a:lnTo>
                      <a:pt x="8" y="4"/>
                    </a:lnTo>
                    <a:cubicBezTo>
                      <a:pt x="9" y="4"/>
                      <a:pt x="8" y="3"/>
                      <a:pt x="8" y="2"/>
                    </a:cubicBezTo>
                    <a:lnTo>
                      <a:pt x="8" y="0"/>
                    </a:lnTo>
                    <a:cubicBezTo>
                      <a:pt x="10" y="1"/>
                      <a:pt x="11" y="2"/>
                      <a:pt x="13" y="3"/>
                    </a:cubicBezTo>
                    <a:cubicBezTo>
                      <a:pt x="22" y="9"/>
                      <a:pt x="38" y="19"/>
                      <a:pt x="53" y="23"/>
                    </a:cubicBezTo>
                    <a:cubicBezTo>
                      <a:pt x="54" y="32"/>
                      <a:pt x="58" y="40"/>
                      <a:pt x="67" y="41"/>
                    </a:cubicBezTo>
                    <a:cubicBezTo>
                      <a:pt x="75" y="42"/>
                      <a:pt x="82" y="43"/>
                      <a:pt x="89" y="43"/>
                    </a:cubicBezTo>
                    <a:cubicBezTo>
                      <a:pt x="107" y="43"/>
                      <a:pt x="125" y="39"/>
                      <a:pt x="142" y="33"/>
                    </a:cubicBezTo>
                    <a:cubicBezTo>
                      <a:pt x="139" y="41"/>
                      <a:pt x="135" y="48"/>
                      <a:pt x="131" y="53"/>
                    </a:cubicBezTo>
                    <a:cubicBezTo>
                      <a:pt x="108" y="83"/>
                      <a:pt x="77" y="96"/>
                      <a:pt x="45" y="96"/>
                    </a:cubicBezTo>
                    <a:moveTo>
                      <a:pt x="8" y="1"/>
                    </a:moveTo>
                    <a:cubicBezTo>
                      <a:pt x="8" y="1"/>
                      <a:pt x="8" y="1"/>
                      <a:pt x="7" y="1"/>
                    </a:cubicBezTo>
                    <a:cubicBezTo>
                      <a:pt x="8" y="1"/>
                      <a:pt x="8" y="1"/>
                      <a:pt x="8" y="1"/>
                    </a:cubicBezTo>
                    <a:moveTo>
                      <a:pt x="7" y="1"/>
                    </a:moveTo>
                    <a:lnTo>
                      <a:pt x="7" y="1"/>
                    </a:lnTo>
                    <a:lnTo>
                      <a:pt x="7" y="1"/>
                    </a:ln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36" name="Freeform 1420"/>
              <p:cNvSpPr>
                <a:spLocks/>
              </p:cNvSpPr>
              <p:nvPr/>
            </p:nvSpPr>
            <p:spPr bwMode="auto">
              <a:xfrm>
                <a:off x="6983" y="4225"/>
                <a:ext cx="8" cy="4"/>
              </a:xfrm>
              <a:custGeom>
                <a:avLst/>
                <a:gdLst>
                  <a:gd name="T0" fmla="*/ 36 w 92"/>
                  <a:gd name="T1" fmla="*/ 45 h 45"/>
                  <a:gd name="T2" fmla="*/ 14 w 92"/>
                  <a:gd name="T3" fmla="*/ 43 h 45"/>
                  <a:gd name="T4" fmla="*/ 0 w 92"/>
                  <a:gd name="T5" fmla="*/ 25 h 45"/>
                  <a:gd name="T6" fmla="*/ 14 w 92"/>
                  <a:gd name="T7" fmla="*/ 27 h 45"/>
                  <a:gd name="T8" fmla="*/ 33 w 92"/>
                  <a:gd name="T9" fmla="*/ 18 h 45"/>
                  <a:gd name="T10" fmla="*/ 67 w 92"/>
                  <a:gd name="T11" fmla="*/ 0 h 45"/>
                  <a:gd name="T12" fmla="*/ 82 w 92"/>
                  <a:gd name="T13" fmla="*/ 5 h 45"/>
                  <a:gd name="T14" fmla="*/ 89 w 92"/>
                  <a:gd name="T15" fmla="*/ 35 h 45"/>
                  <a:gd name="T16" fmla="*/ 36 w 92"/>
                  <a:gd name="T1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45">
                    <a:moveTo>
                      <a:pt x="36" y="45"/>
                    </a:moveTo>
                    <a:cubicBezTo>
                      <a:pt x="29" y="45"/>
                      <a:pt x="22" y="44"/>
                      <a:pt x="14" y="43"/>
                    </a:cubicBezTo>
                    <a:cubicBezTo>
                      <a:pt x="5" y="42"/>
                      <a:pt x="1" y="34"/>
                      <a:pt x="0" y="25"/>
                    </a:cubicBezTo>
                    <a:cubicBezTo>
                      <a:pt x="5" y="26"/>
                      <a:pt x="9" y="27"/>
                      <a:pt x="14" y="27"/>
                    </a:cubicBezTo>
                    <a:cubicBezTo>
                      <a:pt x="22" y="27"/>
                      <a:pt x="28" y="24"/>
                      <a:pt x="33" y="18"/>
                    </a:cubicBezTo>
                    <a:cubicBezTo>
                      <a:pt x="40" y="9"/>
                      <a:pt x="54" y="0"/>
                      <a:pt x="67" y="0"/>
                    </a:cubicBezTo>
                    <a:cubicBezTo>
                      <a:pt x="73" y="0"/>
                      <a:pt x="78" y="1"/>
                      <a:pt x="82" y="5"/>
                    </a:cubicBezTo>
                    <a:cubicBezTo>
                      <a:pt x="92" y="13"/>
                      <a:pt x="92" y="24"/>
                      <a:pt x="89" y="35"/>
                    </a:cubicBezTo>
                    <a:cubicBezTo>
                      <a:pt x="72" y="41"/>
                      <a:pt x="54" y="45"/>
                      <a:pt x="36" y="45"/>
                    </a:cubicBez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37" name="Freeform 1421"/>
              <p:cNvSpPr>
                <a:spLocks noEditPoints="1"/>
              </p:cNvSpPr>
              <p:nvPr/>
            </p:nvSpPr>
            <p:spPr bwMode="auto">
              <a:xfrm>
                <a:off x="6973" y="4223"/>
                <a:ext cx="6" cy="10"/>
              </a:xfrm>
              <a:custGeom>
                <a:avLst/>
                <a:gdLst>
                  <a:gd name="T0" fmla="*/ 67 w 76"/>
                  <a:gd name="T1" fmla="*/ 115 h 115"/>
                  <a:gd name="T2" fmla="*/ 60 w 76"/>
                  <a:gd name="T3" fmla="*/ 115 h 115"/>
                  <a:gd name="T4" fmla="*/ 7 w 76"/>
                  <a:gd name="T5" fmla="*/ 41 h 115"/>
                  <a:gd name="T6" fmla="*/ 35 w 76"/>
                  <a:gd name="T7" fmla="*/ 0 h 115"/>
                  <a:gd name="T8" fmla="*/ 50 w 76"/>
                  <a:gd name="T9" fmla="*/ 6 h 115"/>
                  <a:gd name="T10" fmla="*/ 68 w 76"/>
                  <a:gd name="T11" fmla="*/ 1 h 115"/>
                  <a:gd name="T12" fmla="*/ 71 w 76"/>
                  <a:gd name="T13" fmla="*/ 3 h 115"/>
                  <a:gd name="T14" fmla="*/ 76 w 76"/>
                  <a:gd name="T15" fmla="*/ 24 h 115"/>
                  <a:gd name="T16" fmla="*/ 76 w 76"/>
                  <a:gd name="T17" fmla="*/ 27 h 115"/>
                  <a:gd name="T18" fmla="*/ 66 w 76"/>
                  <a:gd name="T19" fmla="*/ 25 h 115"/>
                  <a:gd name="T20" fmla="*/ 27 w 76"/>
                  <a:gd name="T21" fmla="*/ 94 h 115"/>
                  <a:gd name="T22" fmla="*/ 68 w 76"/>
                  <a:gd name="T23" fmla="*/ 115 h 115"/>
                  <a:gd name="T24" fmla="*/ 67 w 76"/>
                  <a:gd name="T25" fmla="*/ 115 h 115"/>
                  <a:gd name="T26" fmla="*/ 76 w 76"/>
                  <a:gd name="T27" fmla="*/ 26 h 115"/>
                  <a:gd name="T28" fmla="*/ 76 w 76"/>
                  <a:gd name="T29" fmla="*/ 26 h 115"/>
                  <a:gd name="T30" fmla="*/ 76 w 76"/>
                  <a:gd name="T31" fmla="*/ 2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115">
                    <a:moveTo>
                      <a:pt x="67" y="115"/>
                    </a:moveTo>
                    <a:cubicBezTo>
                      <a:pt x="65" y="115"/>
                      <a:pt x="62" y="115"/>
                      <a:pt x="60" y="115"/>
                    </a:cubicBezTo>
                    <a:cubicBezTo>
                      <a:pt x="24" y="108"/>
                      <a:pt x="2" y="78"/>
                      <a:pt x="7" y="41"/>
                    </a:cubicBezTo>
                    <a:cubicBezTo>
                      <a:pt x="9" y="25"/>
                      <a:pt x="20" y="8"/>
                      <a:pt x="35" y="0"/>
                    </a:cubicBezTo>
                    <a:cubicBezTo>
                      <a:pt x="39" y="4"/>
                      <a:pt x="45" y="6"/>
                      <a:pt x="50" y="6"/>
                    </a:cubicBezTo>
                    <a:cubicBezTo>
                      <a:pt x="56" y="6"/>
                      <a:pt x="63" y="4"/>
                      <a:pt x="68" y="1"/>
                    </a:cubicBezTo>
                    <a:cubicBezTo>
                      <a:pt x="69" y="2"/>
                      <a:pt x="70" y="2"/>
                      <a:pt x="71" y="3"/>
                    </a:cubicBezTo>
                    <a:cubicBezTo>
                      <a:pt x="70" y="11"/>
                      <a:pt x="72" y="19"/>
                      <a:pt x="76" y="24"/>
                    </a:cubicBezTo>
                    <a:lnTo>
                      <a:pt x="76" y="27"/>
                    </a:lnTo>
                    <a:cubicBezTo>
                      <a:pt x="73" y="26"/>
                      <a:pt x="69" y="25"/>
                      <a:pt x="66" y="25"/>
                    </a:cubicBezTo>
                    <a:cubicBezTo>
                      <a:pt x="35" y="25"/>
                      <a:pt x="0" y="74"/>
                      <a:pt x="27" y="94"/>
                    </a:cubicBezTo>
                    <a:cubicBezTo>
                      <a:pt x="40" y="103"/>
                      <a:pt x="54" y="110"/>
                      <a:pt x="68" y="115"/>
                    </a:cubicBezTo>
                    <a:lnTo>
                      <a:pt x="67" y="115"/>
                    </a:lnTo>
                    <a:moveTo>
                      <a:pt x="76" y="26"/>
                    </a:moveTo>
                    <a:lnTo>
                      <a:pt x="76" y="26"/>
                    </a:lnTo>
                    <a:lnTo>
                      <a:pt x="76" y="26"/>
                    </a:ln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38" name="Freeform 1422"/>
              <p:cNvSpPr>
                <a:spLocks noEditPoints="1"/>
              </p:cNvSpPr>
              <p:nvPr/>
            </p:nvSpPr>
            <p:spPr bwMode="auto">
              <a:xfrm>
                <a:off x="6976" y="4223"/>
                <a:ext cx="4" cy="2"/>
              </a:xfrm>
              <a:custGeom>
                <a:avLst/>
                <a:gdLst>
                  <a:gd name="T0" fmla="*/ 41 w 42"/>
                  <a:gd name="T1" fmla="*/ 29 h 29"/>
                  <a:gd name="T2" fmla="*/ 36 w 42"/>
                  <a:gd name="T3" fmla="*/ 8 h 29"/>
                  <a:gd name="T4" fmla="*/ 41 w 42"/>
                  <a:gd name="T5" fmla="*/ 28 h 29"/>
                  <a:gd name="T6" fmla="*/ 41 w 42"/>
                  <a:gd name="T7" fmla="*/ 29 h 29"/>
                  <a:gd name="T8" fmla="*/ 15 w 42"/>
                  <a:gd name="T9" fmla="*/ 11 h 29"/>
                  <a:gd name="T10" fmla="*/ 0 w 42"/>
                  <a:gd name="T11" fmla="*/ 5 h 29"/>
                  <a:gd name="T12" fmla="*/ 10 w 42"/>
                  <a:gd name="T13" fmla="*/ 1 h 29"/>
                  <a:gd name="T14" fmla="*/ 17 w 42"/>
                  <a:gd name="T15" fmla="*/ 0 h 29"/>
                  <a:gd name="T16" fmla="*/ 33 w 42"/>
                  <a:gd name="T17" fmla="*/ 6 h 29"/>
                  <a:gd name="T18" fmla="*/ 15 w 42"/>
                  <a:gd name="T19" fmla="*/ 1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29">
                    <a:moveTo>
                      <a:pt x="41" y="29"/>
                    </a:moveTo>
                    <a:cubicBezTo>
                      <a:pt x="37" y="24"/>
                      <a:pt x="35" y="16"/>
                      <a:pt x="36" y="8"/>
                    </a:cubicBezTo>
                    <a:cubicBezTo>
                      <a:pt x="40" y="13"/>
                      <a:pt x="42" y="20"/>
                      <a:pt x="41" y="28"/>
                    </a:cubicBezTo>
                    <a:lnTo>
                      <a:pt x="41" y="29"/>
                    </a:lnTo>
                    <a:moveTo>
                      <a:pt x="15" y="11"/>
                    </a:moveTo>
                    <a:cubicBezTo>
                      <a:pt x="10" y="11"/>
                      <a:pt x="4" y="9"/>
                      <a:pt x="0" y="5"/>
                    </a:cubicBezTo>
                    <a:cubicBezTo>
                      <a:pt x="3" y="4"/>
                      <a:pt x="6" y="2"/>
                      <a:pt x="10" y="1"/>
                    </a:cubicBezTo>
                    <a:cubicBezTo>
                      <a:pt x="12" y="1"/>
                      <a:pt x="15" y="0"/>
                      <a:pt x="17" y="0"/>
                    </a:cubicBezTo>
                    <a:cubicBezTo>
                      <a:pt x="23" y="0"/>
                      <a:pt x="29" y="2"/>
                      <a:pt x="33" y="6"/>
                    </a:cubicBezTo>
                    <a:cubicBezTo>
                      <a:pt x="28" y="9"/>
                      <a:pt x="21" y="11"/>
                      <a:pt x="15" y="11"/>
                    </a:cubicBez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39" name="Freeform 1423"/>
              <p:cNvSpPr>
                <a:spLocks noEditPoints="1"/>
              </p:cNvSpPr>
              <p:nvPr/>
            </p:nvSpPr>
            <p:spPr bwMode="auto">
              <a:xfrm>
                <a:off x="6973" y="4225"/>
                <a:ext cx="10" cy="8"/>
              </a:xfrm>
              <a:custGeom>
                <a:avLst/>
                <a:gdLst>
                  <a:gd name="T0" fmla="*/ 68 w 120"/>
                  <a:gd name="T1" fmla="*/ 90 h 90"/>
                  <a:gd name="T2" fmla="*/ 27 w 120"/>
                  <a:gd name="T3" fmla="*/ 69 h 90"/>
                  <a:gd name="T4" fmla="*/ 66 w 120"/>
                  <a:gd name="T5" fmla="*/ 0 h 90"/>
                  <a:gd name="T6" fmla="*/ 76 w 120"/>
                  <a:gd name="T7" fmla="*/ 2 h 90"/>
                  <a:gd name="T8" fmla="*/ 76 w 120"/>
                  <a:gd name="T9" fmla="*/ 4 h 90"/>
                  <a:gd name="T10" fmla="*/ 76 w 120"/>
                  <a:gd name="T11" fmla="*/ 6 h 90"/>
                  <a:gd name="T12" fmla="*/ 76 w 120"/>
                  <a:gd name="T13" fmla="*/ 6 h 90"/>
                  <a:gd name="T14" fmla="*/ 78 w 120"/>
                  <a:gd name="T15" fmla="*/ 8 h 90"/>
                  <a:gd name="T16" fmla="*/ 78 w 120"/>
                  <a:gd name="T17" fmla="*/ 9 h 90"/>
                  <a:gd name="T18" fmla="*/ 78 w 120"/>
                  <a:gd name="T19" fmla="*/ 9 h 90"/>
                  <a:gd name="T20" fmla="*/ 84 w 120"/>
                  <a:gd name="T21" fmla="*/ 13 h 90"/>
                  <a:gd name="T22" fmla="*/ 84 w 120"/>
                  <a:gd name="T23" fmla="*/ 14 h 90"/>
                  <a:gd name="T24" fmla="*/ 85 w 120"/>
                  <a:gd name="T25" fmla="*/ 14 h 90"/>
                  <a:gd name="T26" fmla="*/ 100 w 120"/>
                  <a:gd name="T27" fmla="*/ 18 h 90"/>
                  <a:gd name="T28" fmla="*/ 108 w 120"/>
                  <a:gd name="T29" fmla="*/ 63 h 90"/>
                  <a:gd name="T30" fmla="*/ 68 w 120"/>
                  <a:gd name="T31" fmla="*/ 90 h 90"/>
                  <a:gd name="T32" fmla="*/ 75 w 120"/>
                  <a:gd name="T33" fmla="*/ 3 h 90"/>
                  <a:gd name="T34" fmla="*/ 76 w 120"/>
                  <a:gd name="T35" fmla="*/ 3 h 90"/>
                  <a:gd name="T36" fmla="*/ 75 w 120"/>
                  <a:gd name="T37" fmla="*/ 3 h 90"/>
                  <a:gd name="T38" fmla="*/ 75 w 120"/>
                  <a:gd name="T39" fmla="*/ 3 h 90"/>
                  <a:gd name="T40" fmla="*/ 75 w 120"/>
                  <a:gd name="T41" fmla="*/ 3 h 90"/>
                  <a:gd name="T42" fmla="*/ 75 w 120"/>
                  <a:gd name="T43" fmla="*/ 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0" h="90">
                    <a:moveTo>
                      <a:pt x="68" y="90"/>
                    </a:moveTo>
                    <a:cubicBezTo>
                      <a:pt x="54" y="85"/>
                      <a:pt x="40" y="78"/>
                      <a:pt x="27" y="69"/>
                    </a:cubicBezTo>
                    <a:cubicBezTo>
                      <a:pt x="0" y="49"/>
                      <a:pt x="35" y="0"/>
                      <a:pt x="66" y="0"/>
                    </a:cubicBezTo>
                    <a:cubicBezTo>
                      <a:pt x="69" y="0"/>
                      <a:pt x="73" y="1"/>
                      <a:pt x="76" y="2"/>
                    </a:cubicBezTo>
                    <a:lnTo>
                      <a:pt x="76" y="4"/>
                    </a:lnTo>
                    <a:cubicBezTo>
                      <a:pt x="76" y="5"/>
                      <a:pt x="77" y="6"/>
                      <a:pt x="76" y="6"/>
                    </a:cubicBezTo>
                    <a:lnTo>
                      <a:pt x="76" y="6"/>
                    </a:lnTo>
                    <a:cubicBezTo>
                      <a:pt x="77" y="7"/>
                      <a:pt x="77" y="7"/>
                      <a:pt x="78" y="8"/>
                    </a:cubicBezTo>
                    <a:lnTo>
                      <a:pt x="78" y="9"/>
                    </a:lnTo>
                    <a:cubicBezTo>
                      <a:pt x="78" y="9"/>
                      <a:pt x="78" y="9"/>
                      <a:pt x="78" y="9"/>
                    </a:cubicBezTo>
                    <a:cubicBezTo>
                      <a:pt x="80" y="10"/>
                      <a:pt x="82" y="12"/>
                      <a:pt x="84" y="13"/>
                    </a:cubicBezTo>
                    <a:cubicBezTo>
                      <a:pt x="84" y="13"/>
                      <a:pt x="84" y="13"/>
                      <a:pt x="84" y="14"/>
                    </a:cubicBezTo>
                    <a:lnTo>
                      <a:pt x="85" y="14"/>
                    </a:lnTo>
                    <a:cubicBezTo>
                      <a:pt x="90" y="16"/>
                      <a:pt x="94" y="17"/>
                      <a:pt x="100" y="18"/>
                    </a:cubicBezTo>
                    <a:cubicBezTo>
                      <a:pt x="120" y="22"/>
                      <a:pt x="115" y="51"/>
                      <a:pt x="108" y="63"/>
                    </a:cubicBezTo>
                    <a:cubicBezTo>
                      <a:pt x="100" y="79"/>
                      <a:pt x="85" y="90"/>
                      <a:pt x="68" y="90"/>
                    </a:cubicBezTo>
                    <a:moveTo>
                      <a:pt x="75" y="3"/>
                    </a:moveTo>
                    <a:cubicBezTo>
                      <a:pt x="76" y="3"/>
                      <a:pt x="76" y="3"/>
                      <a:pt x="76" y="3"/>
                    </a:cubicBezTo>
                    <a:cubicBezTo>
                      <a:pt x="76" y="3"/>
                      <a:pt x="76" y="3"/>
                      <a:pt x="75" y="3"/>
                    </a:cubicBezTo>
                    <a:moveTo>
                      <a:pt x="75" y="3"/>
                    </a:moveTo>
                    <a:lnTo>
                      <a:pt x="75" y="3"/>
                    </a:lnTo>
                    <a:lnTo>
                      <a:pt x="75" y="3"/>
                    </a:ln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40" name="Freeform 1424"/>
              <p:cNvSpPr>
                <a:spLocks/>
              </p:cNvSpPr>
              <p:nvPr/>
            </p:nvSpPr>
            <p:spPr bwMode="auto">
              <a:xfrm>
                <a:off x="6972" y="4207"/>
                <a:ext cx="8" cy="7"/>
              </a:xfrm>
              <a:custGeom>
                <a:avLst/>
                <a:gdLst>
                  <a:gd name="T0" fmla="*/ 18 w 89"/>
                  <a:gd name="T1" fmla="*/ 83 h 83"/>
                  <a:gd name="T2" fmla="*/ 9 w 89"/>
                  <a:gd name="T3" fmla="*/ 37 h 83"/>
                  <a:gd name="T4" fmla="*/ 39 w 89"/>
                  <a:gd name="T5" fmla="*/ 0 h 83"/>
                  <a:gd name="T6" fmla="*/ 89 w 89"/>
                  <a:gd name="T7" fmla="*/ 33 h 83"/>
                  <a:gd name="T8" fmla="*/ 82 w 89"/>
                  <a:gd name="T9" fmla="*/ 40 h 83"/>
                  <a:gd name="T10" fmla="*/ 83 w 89"/>
                  <a:gd name="T11" fmla="*/ 39 h 83"/>
                  <a:gd name="T12" fmla="*/ 74 w 89"/>
                  <a:gd name="T13" fmla="*/ 48 h 83"/>
                  <a:gd name="T14" fmla="*/ 67 w 89"/>
                  <a:gd name="T15" fmla="*/ 49 h 83"/>
                  <a:gd name="T16" fmla="*/ 18 w 89"/>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83">
                    <a:moveTo>
                      <a:pt x="18" y="83"/>
                    </a:moveTo>
                    <a:cubicBezTo>
                      <a:pt x="0" y="76"/>
                      <a:pt x="0" y="51"/>
                      <a:pt x="9" y="37"/>
                    </a:cubicBezTo>
                    <a:cubicBezTo>
                      <a:pt x="18" y="25"/>
                      <a:pt x="28" y="12"/>
                      <a:pt x="39" y="0"/>
                    </a:cubicBezTo>
                    <a:cubicBezTo>
                      <a:pt x="57" y="10"/>
                      <a:pt x="74" y="21"/>
                      <a:pt x="89" y="33"/>
                    </a:cubicBezTo>
                    <a:cubicBezTo>
                      <a:pt x="86" y="36"/>
                      <a:pt x="82" y="40"/>
                      <a:pt x="82" y="40"/>
                    </a:cubicBezTo>
                    <a:cubicBezTo>
                      <a:pt x="82" y="40"/>
                      <a:pt x="82" y="40"/>
                      <a:pt x="83" y="39"/>
                    </a:cubicBezTo>
                    <a:cubicBezTo>
                      <a:pt x="80" y="42"/>
                      <a:pt x="77" y="45"/>
                      <a:pt x="74" y="48"/>
                    </a:cubicBezTo>
                    <a:cubicBezTo>
                      <a:pt x="71" y="48"/>
                      <a:pt x="69" y="49"/>
                      <a:pt x="67" y="49"/>
                    </a:cubicBezTo>
                    <a:cubicBezTo>
                      <a:pt x="46" y="54"/>
                      <a:pt x="29" y="66"/>
                      <a:pt x="18" y="83"/>
                    </a:cubicBez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41" name="Freeform 1425"/>
              <p:cNvSpPr>
                <a:spLocks/>
              </p:cNvSpPr>
              <p:nvPr/>
            </p:nvSpPr>
            <p:spPr bwMode="auto">
              <a:xfrm>
                <a:off x="6974" y="4211"/>
                <a:ext cx="5" cy="3"/>
              </a:xfrm>
              <a:custGeom>
                <a:avLst/>
                <a:gdLst>
                  <a:gd name="T0" fmla="*/ 9 w 56"/>
                  <a:gd name="T1" fmla="*/ 36 h 36"/>
                  <a:gd name="T2" fmla="*/ 0 w 56"/>
                  <a:gd name="T3" fmla="*/ 35 h 36"/>
                  <a:gd name="T4" fmla="*/ 0 w 56"/>
                  <a:gd name="T5" fmla="*/ 35 h 36"/>
                  <a:gd name="T6" fmla="*/ 49 w 56"/>
                  <a:gd name="T7" fmla="*/ 1 h 36"/>
                  <a:gd name="T8" fmla="*/ 56 w 56"/>
                  <a:gd name="T9" fmla="*/ 0 h 36"/>
                  <a:gd name="T10" fmla="*/ 54 w 56"/>
                  <a:gd name="T11" fmla="*/ 3 h 36"/>
                  <a:gd name="T12" fmla="*/ 47 w 56"/>
                  <a:gd name="T13" fmla="*/ 12 h 36"/>
                  <a:gd name="T14" fmla="*/ 49 w 56"/>
                  <a:gd name="T15" fmla="*/ 9 h 36"/>
                  <a:gd name="T16" fmla="*/ 9 w 56"/>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6">
                    <a:moveTo>
                      <a:pt x="9" y="36"/>
                    </a:moveTo>
                    <a:cubicBezTo>
                      <a:pt x="6" y="36"/>
                      <a:pt x="3" y="36"/>
                      <a:pt x="0" y="35"/>
                    </a:cubicBezTo>
                    <a:lnTo>
                      <a:pt x="0" y="35"/>
                    </a:lnTo>
                    <a:cubicBezTo>
                      <a:pt x="11" y="18"/>
                      <a:pt x="28" y="6"/>
                      <a:pt x="49" y="1"/>
                    </a:cubicBezTo>
                    <a:cubicBezTo>
                      <a:pt x="51" y="1"/>
                      <a:pt x="54" y="0"/>
                      <a:pt x="56" y="0"/>
                    </a:cubicBezTo>
                    <a:cubicBezTo>
                      <a:pt x="55" y="1"/>
                      <a:pt x="54" y="2"/>
                      <a:pt x="54" y="3"/>
                    </a:cubicBezTo>
                    <a:cubicBezTo>
                      <a:pt x="53" y="4"/>
                      <a:pt x="47" y="12"/>
                      <a:pt x="47" y="12"/>
                    </a:cubicBezTo>
                    <a:cubicBezTo>
                      <a:pt x="47" y="12"/>
                      <a:pt x="47" y="11"/>
                      <a:pt x="49" y="9"/>
                    </a:cubicBezTo>
                    <a:cubicBezTo>
                      <a:pt x="40" y="21"/>
                      <a:pt x="26" y="36"/>
                      <a:pt x="9" y="36"/>
                    </a:cubicBez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42" name="Freeform 1426"/>
              <p:cNvSpPr>
                <a:spLocks noEditPoints="1"/>
              </p:cNvSpPr>
              <p:nvPr/>
            </p:nvSpPr>
            <p:spPr bwMode="auto">
              <a:xfrm>
                <a:off x="6982" y="4202"/>
                <a:ext cx="6" cy="10"/>
              </a:xfrm>
              <a:custGeom>
                <a:avLst/>
                <a:gdLst>
                  <a:gd name="T0" fmla="*/ 9 w 69"/>
                  <a:gd name="T1" fmla="*/ 116 h 116"/>
                  <a:gd name="T2" fmla="*/ 1 w 69"/>
                  <a:gd name="T3" fmla="*/ 109 h 116"/>
                  <a:gd name="T4" fmla="*/ 2 w 69"/>
                  <a:gd name="T5" fmla="*/ 110 h 116"/>
                  <a:gd name="T6" fmla="*/ 10 w 69"/>
                  <a:gd name="T7" fmla="*/ 115 h 116"/>
                  <a:gd name="T8" fmla="*/ 9 w 69"/>
                  <a:gd name="T9" fmla="*/ 116 h 116"/>
                  <a:gd name="T10" fmla="*/ 57 w 69"/>
                  <a:gd name="T11" fmla="*/ 99 h 116"/>
                  <a:gd name="T12" fmla="*/ 53 w 69"/>
                  <a:gd name="T13" fmla="*/ 97 h 116"/>
                  <a:gd name="T14" fmla="*/ 51 w 69"/>
                  <a:gd name="T15" fmla="*/ 97 h 116"/>
                  <a:gd name="T16" fmla="*/ 55 w 69"/>
                  <a:gd name="T17" fmla="*/ 46 h 116"/>
                  <a:gd name="T18" fmla="*/ 0 w 69"/>
                  <a:gd name="T19" fmla="*/ 2 h 116"/>
                  <a:gd name="T20" fmla="*/ 15 w 69"/>
                  <a:gd name="T21" fmla="*/ 0 h 116"/>
                  <a:gd name="T22" fmla="*/ 67 w 69"/>
                  <a:gd name="T23" fmla="*/ 64 h 116"/>
                  <a:gd name="T24" fmla="*/ 57 w 69"/>
                  <a:gd name="T25"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116">
                    <a:moveTo>
                      <a:pt x="9" y="116"/>
                    </a:moveTo>
                    <a:cubicBezTo>
                      <a:pt x="6" y="115"/>
                      <a:pt x="3" y="112"/>
                      <a:pt x="1" y="109"/>
                    </a:cubicBezTo>
                    <a:cubicBezTo>
                      <a:pt x="1" y="109"/>
                      <a:pt x="1" y="109"/>
                      <a:pt x="2" y="110"/>
                    </a:cubicBezTo>
                    <a:cubicBezTo>
                      <a:pt x="5" y="112"/>
                      <a:pt x="7" y="114"/>
                      <a:pt x="10" y="115"/>
                    </a:cubicBezTo>
                    <a:cubicBezTo>
                      <a:pt x="10" y="116"/>
                      <a:pt x="10" y="116"/>
                      <a:pt x="9" y="116"/>
                    </a:cubicBezTo>
                    <a:moveTo>
                      <a:pt x="57" y="99"/>
                    </a:moveTo>
                    <a:cubicBezTo>
                      <a:pt x="55" y="98"/>
                      <a:pt x="54" y="98"/>
                      <a:pt x="53" y="97"/>
                    </a:cubicBezTo>
                    <a:cubicBezTo>
                      <a:pt x="52" y="97"/>
                      <a:pt x="52" y="97"/>
                      <a:pt x="51" y="97"/>
                    </a:cubicBezTo>
                    <a:cubicBezTo>
                      <a:pt x="64" y="81"/>
                      <a:pt x="69" y="59"/>
                      <a:pt x="55" y="46"/>
                    </a:cubicBezTo>
                    <a:cubicBezTo>
                      <a:pt x="38" y="29"/>
                      <a:pt x="20" y="15"/>
                      <a:pt x="0" y="2"/>
                    </a:cubicBezTo>
                    <a:cubicBezTo>
                      <a:pt x="5" y="0"/>
                      <a:pt x="10" y="0"/>
                      <a:pt x="15" y="0"/>
                    </a:cubicBezTo>
                    <a:cubicBezTo>
                      <a:pt x="47" y="0"/>
                      <a:pt x="65" y="29"/>
                      <a:pt x="67" y="64"/>
                    </a:cubicBezTo>
                    <a:cubicBezTo>
                      <a:pt x="68" y="77"/>
                      <a:pt x="64" y="89"/>
                      <a:pt x="57" y="99"/>
                    </a:cubicBez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43" name="Freeform 1427"/>
              <p:cNvSpPr>
                <a:spLocks/>
              </p:cNvSpPr>
              <p:nvPr/>
            </p:nvSpPr>
            <p:spPr bwMode="auto">
              <a:xfrm>
                <a:off x="6983" y="4211"/>
                <a:ext cx="4" cy="2"/>
              </a:xfrm>
              <a:custGeom>
                <a:avLst/>
                <a:gdLst>
                  <a:gd name="T0" fmla="*/ 12 w 48"/>
                  <a:gd name="T1" fmla="*/ 22 h 22"/>
                  <a:gd name="T2" fmla="*/ 0 w 48"/>
                  <a:gd name="T3" fmla="*/ 19 h 22"/>
                  <a:gd name="T4" fmla="*/ 1 w 48"/>
                  <a:gd name="T5" fmla="*/ 18 h 22"/>
                  <a:gd name="T6" fmla="*/ 9 w 48"/>
                  <a:gd name="T7" fmla="*/ 19 h 22"/>
                  <a:gd name="T8" fmla="*/ 42 w 48"/>
                  <a:gd name="T9" fmla="*/ 0 h 22"/>
                  <a:gd name="T10" fmla="*/ 44 w 48"/>
                  <a:gd name="T11" fmla="*/ 0 h 22"/>
                  <a:gd name="T12" fmla="*/ 48 w 48"/>
                  <a:gd name="T13" fmla="*/ 2 h 22"/>
                  <a:gd name="T14" fmla="*/ 30 w 48"/>
                  <a:gd name="T15" fmla="*/ 17 h 22"/>
                  <a:gd name="T16" fmla="*/ 12 w 48"/>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2">
                    <a:moveTo>
                      <a:pt x="12" y="22"/>
                    </a:moveTo>
                    <a:cubicBezTo>
                      <a:pt x="8" y="22"/>
                      <a:pt x="4" y="21"/>
                      <a:pt x="0" y="19"/>
                    </a:cubicBezTo>
                    <a:cubicBezTo>
                      <a:pt x="1" y="19"/>
                      <a:pt x="1" y="19"/>
                      <a:pt x="1" y="18"/>
                    </a:cubicBezTo>
                    <a:cubicBezTo>
                      <a:pt x="4" y="19"/>
                      <a:pt x="6" y="19"/>
                      <a:pt x="9" y="19"/>
                    </a:cubicBezTo>
                    <a:cubicBezTo>
                      <a:pt x="20" y="19"/>
                      <a:pt x="33" y="11"/>
                      <a:pt x="42" y="0"/>
                    </a:cubicBezTo>
                    <a:cubicBezTo>
                      <a:pt x="43" y="0"/>
                      <a:pt x="43" y="0"/>
                      <a:pt x="44" y="0"/>
                    </a:cubicBezTo>
                    <a:cubicBezTo>
                      <a:pt x="45" y="1"/>
                      <a:pt x="46" y="1"/>
                      <a:pt x="48" y="2"/>
                    </a:cubicBezTo>
                    <a:cubicBezTo>
                      <a:pt x="43" y="8"/>
                      <a:pt x="37" y="14"/>
                      <a:pt x="30" y="17"/>
                    </a:cubicBezTo>
                    <a:cubicBezTo>
                      <a:pt x="25" y="20"/>
                      <a:pt x="18" y="22"/>
                      <a:pt x="12" y="22"/>
                    </a:cubicBez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44" name="Freeform 1428"/>
              <p:cNvSpPr>
                <a:spLocks noEditPoints="1"/>
              </p:cNvSpPr>
              <p:nvPr/>
            </p:nvSpPr>
            <p:spPr bwMode="auto">
              <a:xfrm>
                <a:off x="6974" y="4200"/>
                <a:ext cx="8" cy="12"/>
              </a:xfrm>
              <a:custGeom>
                <a:avLst/>
                <a:gdLst>
                  <a:gd name="T0" fmla="*/ 99 w 99"/>
                  <a:gd name="T1" fmla="*/ 132 h 132"/>
                  <a:gd name="T2" fmla="*/ 72 w 99"/>
                  <a:gd name="T3" fmla="*/ 108 h 132"/>
                  <a:gd name="T4" fmla="*/ 74 w 99"/>
                  <a:gd name="T5" fmla="*/ 107 h 132"/>
                  <a:gd name="T6" fmla="*/ 83 w 99"/>
                  <a:gd name="T7" fmla="*/ 100 h 132"/>
                  <a:gd name="T8" fmla="*/ 91 w 99"/>
                  <a:gd name="T9" fmla="*/ 97 h 132"/>
                  <a:gd name="T10" fmla="*/ 92 w 99"/>
                  <a:gd name="T11" fmla="*/ 97 h 132"/>
                  <a:gd name="T12" fmla="*/ 91 w 99"/>
                  <a:gd name="T13" fmla="*/ 97 h 132"/>
                  <a:gd name="T14" fmla="*/ 93 w 99"/>
                  <a:gd name="T15" fmla="*/ 101 h 132"/>
                  <a:gd name="T16" fmla="*/ 96 w 99"/>
                  <a:gd name="T17" fmla="*/ 123 h 132"/>
                  <a:gd name="T18" fmla="*/ 99 w 99"/>
                  <a:gd name="T19" fmla="*/ 132 h 132"/>
                  <a:gd name="T20" fmla="*/ 89 w 99"/>
                  <a:gd name="T21" fmla="*/ 97 h 132"/>
                  <a:gd name="T22" fmla="*/ 89 w 99"/>
                  <a:gd name="T23" fmla="*/ 97 h 132"/>
                  <a:gd name="T24" fmla="*/ 90 w 99"/>
                  <a:gd name="T25" fmla="*/ 97 h 132"/>
                  <a:gd name="T26" fmla="*/ 91 w 99"/>
                  <a:gd name="T27" fmla="*/ 97 h 132"/>
                  <a:gd name="T28" fmla="*/ 89 w 99"/>
                  <a:gd name="T29" fmla="*/ 97 h 132"/>
                  <a:gd name="T30" fmla="*/ 22 w 99"/>
                  <a:gd name="T31" fmla="*/ 75 h 132"/>
                  <a:gd name="T32" fmla="*/ 18 w 99"/>
                  <a:gd name="T33" fmla="*/ 73 h 132"/>
                  <a:gd name="T34" fmla="*/ 9 w 99"/>
                  <a:gd name="T35" fmla="*/ 28 h 132"/>
                  <a:gd name="T36" fmla="*/ 49 w 99"/>
                  <a:gd name="T37" fmla="*/ 0 h 132"/>
                  <a:gd name="T38" fmla="*/ 58 w 99"/>
                  <a:gd name="T39" fmla="*/ 2 h 132"/>
                  <a:gd name="T40" fmla="*/ 98 w 99"/>
                  <a:gd name="T41" fmla="*/ 25 h 132"/>
                  <a:gd name="T42" fmla="*/ 90 w 99"/>
                  <a:gd name="T43" fmla="*/ 27 h 132"/>
                  <a:gd name="T44" fmla="*/ 22 w 99"/>
                  <a:gd name="T45" fmla="*/ 7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 h="132">
                    <a:moveTo>
                      <a:pt x="99" y="132"/>
                    </a:moveTo>
                    <a:cubicBezTo>
                      <a:pt x="90" y="124"/>
                      <a:pt x="82" y="116"/>
                      <a:pt x="72" y="108"/>
                    </a:cubicBezTo>
                    <a:cubicBezTo>
                      <a:pt x="73" y="108"/>
                      <a:pt x="74" y="107"/>
                      <a:pt x="74" y="107"/>
                    </a:cubicBezTo>
                    <a:cubicBezTo>
                      <a:pt x="80" y="101"/>
                      <a:pt x="79" y="103"/>
                      <a:pt x="83" y="100"/>
                    </a:cubicBezTo>
                    <a:cubicBezTo>
                      <a:pt x="90" y="96"/>
                      <a:pt x="87" y="98"/>
                      <a:pt x="91" y="97"/>
                    </a:cubicBezTo>
                    <a:cubicBezTo>
                      <a:pt x="91" y="97"/>
                      <a:pt x="91" y="97"/>
                      <a:pt x="92" y="97"/>
                    </a:cubicBezTo>
                    <a:cubicBezTo>
                      <a:pt x="91" y="97"/>
                      <a:pt x="91" y="97"/>
                      <a:pt x="91" y="97"/>
                    </a:cubicBezTo>
                    <a:cubicBezTo>
                      <a:pt x="90" y="97"/>
                      <a:pt x="92" y="98"/>
                      <a:pt x="93" y="101"/>
                    </a:cubicBezTo>
                    <a:cubicBezTo>
                      <a:pt x="96" y="107"/>
                      <a:pt x="96" y="117"/>
                      <a:pt x="96" y="123"/>
                    </a:cubicBezTo>
                    <a:cubicBezTo>
                      <a:pt x="97" y="127"/>
                      <a:pt x="98" y="130"/>
                      <a:pt x="99" y="132"/>
                    </a:cubicBezTo>
                    <a:moveTo>
                      <a:pt x="89" y="97"/>
                    </a:moveTo>
                    <a:lnTo>
                      <a:pt x="89" y="97"/>
                    </a:lnTo>
                    <a:cubicBezTo>
                      <a:pt x="89" y="97"/>
                      <a:pt x="89" y="97"/>
                      <a:pt x="90" y="97"/>
                    </a:cubicBezTo>
                    <a:lnTo>
                      <a:pt x="91" y="97"/>
                    </a:lnTo>
                    <a:cubicBezTo>
                      <a:pt x="90" y="97"/>
                      <a:pt x="90" y="97"/>
                      <a:pt x="89" y="97"/>
                    </a:cubicBezTo>
                    <a:moveTo>
                      <a:pt x="22" y="75"/>
                    </a:moveTo>
                    <a:cubicBezTo>
                      <a:pt x="20" y="75"/>
                      <a:pt x="19" y="74"/>
                      <a:pt x="18" y="73"/>
                    </a:cubicBezTo>
                    <a:cubicBezTo>
                      <a:pt x="0" y="64"/>
                      <a:pt x="0" y="44"/>
                      <a:pt x="9" y="28"/>
                    </a:cubicBezTo>
                    <a:cubicBezTo>
                      <a:pt x="15" y="17"/>
                      <a:pt x="33" y="0"/>
                      <a:pt x="49" y="0"/>
                    </a:cubicBezTo>
                    <a:cubicBezTo>
                      <a:pt x="52" y="0"/>
                      <a:pt x="55" y="0"/>
                      <a:pt x="58" y="2"/>
                    </a:cubicBezTo>
                    <a:cubicBezTo>
                      <a:pt x="72" y="9"/>
                      <a:pt x="85" y="17"/>
                      <a:pt x="98" y="25"/>
                    </a:cubicBezTo>
                    <a:cubicBezTo>
                      <a:pt x="95" y="25"/>
                      <a:pt x="93" y="26"/>
                      <a:pt x="90" y="27"/>
                    </a:cubicBezTo>
                    <a:cubicBezTo>
                      <a:pt x="64" y="37"/>
                      <a:pt x="41" y="55"/>
                      <a:pt x="22" y="75"/>
                    </a:cubicBez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45" name="Freeform 1429"/>
              <p:cNvSpPr>
                <a:spLocks noEditPoints="1"/>
              </p:cNvSpPr>
              <p:nvPr/>
            </p:nvSpPr>
            <p:spPr bwMode="auto">
              <a:xfrm>
                <a:off x="6976" y="4202"/>
                <a:ext cx="12" cy="10"/>
              </a:xfrm>
              <a:custGeom>
                <a:avLst/>
                <a:gdLst>
                  <a:gd name="T0" fmla="*/ 86 w 145"/>
                  <a:gd name="T1" fmla="*/ 113 h 113"/>
                  <a:gd name="T2" fmla="*/ 78 w 145"/>
                  <a:gd name="T3" fmla="*/ 108 h 113"/>
                  <a:gd name="T4" fmla="*/ 77 w 145"/>
                  <a:gd name="T5" fmla="*/ 107 h 113"/>
                  <a:gd name="T6" fmla="*/ 74 w 145"/>
                  <a:gd name="T7" fmla="*/ 98 h 113"/>
                  <a:gd name="T8" fmla="*/ 71 w 145"/>
                  <a:gd name="T9" fmla="*/ 76 h 113"/>
                  <a:gd name="T10" fmla="*/ 69 w 145"/>
                  <a:gd name="T11" fmla="*/ 72 h 113"/>
                  <a:gd name="T12" fmla="*/ 70 w 145"/>
                  <a:gd name="T13" fmla="*/ 72 h 113"/>
                  <a:gd name="T14" fmla="*/ 69 w 145"/>
                  <a:gd name="T15" fmla="*/ 72 h 113"/>
                  <a:gd name="T16" fmla="*/ 61 w 145"/>
                  <a:gd name="T17" fmla="*/ 75 h 113"/>
                  <a:gd name="T18" fmla="*/ 52 w 145"/>
                  <a:gd name="T19" fmla="*/ 82 h 113"/>
                  <a:gd name="T20" fmla="*/ 50 w 145"/>
                  <a:gd name="T21" fmla="*/ 83 h 113"/>
                  <a:gd name="T22" fmla="*/ 0 w 145"/>
                  <a:gd name="T23" fmla="*/ 50 h 113"/>
                  <a:gd name="T24" fmla="*/ 68 w 145"/>
                  <a:gd name="T25" fmla="*/ 2 h 113"/>
                  <a:gd name="T26" fmla="*/ 76 w 145"/>
                  <a:gd name="T27" fmla="*/ 0 h 113"/>
                  <a:gd name="T28" fmla="*/ 131 w 145"/>
                  <a:gd name="T29" fmla="*/ 44 h 113"/>
                  <a:gd name="T30" fmla="*/ 127 w 145"/>
                  <a:gd name="T31" fmla="*/ 95 h 113"/>
                  <a:gd name="T32" fmla="*/ 120 w 145"/>
                  <a:gd name="T33" fmla="*/ 94 h 113"/>
                  <a:gd name="T34" fmla="*/ 86 w 145"/>
                  <a:gd name="T35" fmla="*/ 113 h 113"/>
                  <a:gd name="T36" fmla="*/ 68 w 145"/>
                  <a:gd name="T37" fmla="*/ 72 h 113"/>
                  <a:gd name="T38" fmla="*/ 67 w 145"/>
                  <a:gd name="T39" fmla="*/ 72 h 113"/>
                  <a:gd name="T40" fmla="*/ 67 w 145"/>
                  <a:gd name="T41" fmla="*/ 72 h 113"/>
                  <a:gd name="T42" fmla="*/ 69 w 145"/>
                  <a:gd name="T43" fmla="*/ 72 h 113"/>
                  <a:gd name="T44" fmla="*/ 68 w 145"/>
                  <a:gd name="T45" fmla="*/ 7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5" h="113">
                    <a:moveTo>
                      <a:pt x="86" y="113"/>
                    </a:moveTo>
                    <a:cubicBezTo>
                      <a:pt x="83" y="112"/>
                      <a:pt x="81" y="110"/>
                      <a:pt x="78" y="108"/>
                    </a:cubicBezTo>
                    <a:cubicBezTo>
                      <a:pt x="77" y="107"/>
                      <a:pt x="77" y="107"/>
                      <a:pt x="77" y="107"/>
                    </a:cubicBezTo>
                    <a:cubicBezTo>
                      <a:pt x="76" y="105"/>
                      <a:pt x="75" y="102"/>
                      <a:pt x="74" y="98"/>
                    </a:cubicBezTo>
                    <a:cubicBezTo>
                      <a:pt x="74" y="92"/>
                      <a:pt x="74" y="82"/>
                      <a:pt x="71" y="76"/>
                    </a:cubicBezTo>
                    <a:cubicBezTo>
                      <a:pt x="70" y="73"/>
                      <a:pt x="68" y="72"/>
                      <a:pt x="69" y="72"/>
                    </a:cubicBezTo>
                    <a:cubicBezTo>
                      <a:pt x="69" y="72"/>
                      <a:pt x="69" y="72"/>
                      <a:pt x="70" y="72"/>
                    </a:cubicBezTo>
                    <a:cubicBezTo>
                      <a:pt x="69" y="72"/>
                      <a:pt x="69" y="72"/>
                      <a:pt x="69" y="72"/>
                    </a:cubicBezTo>
                    <a:cubicBezTo>
                      <a:pt x="65" y="73"/>
                      <a:pt x="68" y="71"/>
                      <a:pt x="61" y="75"/>
                    </a:cubicBezTo>
                    <a:cubicBezTo>
                      <a:pt x="57" y="78"/>
                      <a:pt x="58" y="77"/>
                      <a:pt x="52" y="82"/>
                    </a:cubicBezTo>
                    <a:cubicBezTo>
                      <a:pt x="52" y="82"/>
                      <a:pt x="51" y="83"/>
                      <a:pt x="50" y="83"/>
                    </a:cubicBezTo>
                    <a:cubicBezTo>
                      <a:pt x="35" y="71"/>
                      <a:pt x="18" y="60"/>
                      <a:pt x="0" y="50"/>
                    </a:cubicBezTo>
                    <a:cubicBezTo>
                      <a:pt x="19" y="30"/>
                      <a:pt x="42" y="12"/>
                      <a:pt x="68" y="2"/>
                    </a:cubicBezTo>
                    <a:cubicBezTo>
                      <a:pt x="71" y="1"/>
                      <a:pt x="73" y="0"/>
                      <a:pt x="76" y="0"/>
                    </a:cubicBezTo>
                    <a:cubicBezTo>
                      <a:pt x="96" y="13"/>
                      <a:pt x="114" y="27"/>
                      <a:pt x="131" y="44"/>
                    </a:cubicBezTo>
                    <a:cubicBezTo>
                      <a:pt x="145" y="57"/>
                      <a:pt x="140" y="79"/>
                      <a:pt x="127" y="95"/>
                    </a:cubicBezTo>
                    <a:cubicBezTo>
                      <a:pt x="125" y="94"/>
                      <a:pt x="123" y="94"/>
                      <a:pt x="120" y="94"/>
                    </a:cubicBezTo>
                    <a:cubicBezTo>
                      <a:pt x="108" y="94"/>
                      <a:pt x="95" y="102"/>
                      <a:pt x="86" y="113"/>
                    </a:cubicBezTo>
                    <a:moveTo>
                      <a:pt x="68" y="72"/>
                    </a:moveTo>
                    <a:cubicBezTo>
                      <a:pt x="67" y="72"/>
                      <a:pt x="67" y="72"/>
                      <a:pt x="67" y="72"/>
                    </a:cubicBezTo>
                    <a:lnTo>
                      <a:pt x="67" y="72"/>
                    </a:lnTo>
                    <a:cubicBezTo>
                      <a:pt x="68" y="72"/>
                      <a:pt x="68" y="72"/>
                      <a:pt x="69" y="72"/>
                    </a:cubicBezTo>
                    <a:lnTo>
                      <a:pt x="68" y="72"/>
                    </a:ln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46" name="Freeform 1430"/>
              <p:cNvSpPr>
                <a:spLocks/>
              </p:cNvSpPr>
              <p:nvPr/>
            </p:nvSpPr>
            <p:spPr bwMode="auto">
              <a:xfrm>
                <a:off x="6983" y="4211"/>
                <a:ext cx="4" cy="1"/>
              </a:xfrm>
              <a:custGeom>
                <a:avLst/>
                <a:gdLst>
                  <a:gd name="T0" fmla="*/ 8 w 41"/>
                  <a:gd name="T1" fmla="*/ 20 h 20"/>
                  <a:gd name="T2" fmla="*/ 0 w 41"/>
                  <a:gd name="T3" fmla="*/ 19 h 20"/>
                  <a:gd name="T4" fmla="*/ 34 w 41"/>
                  <a:gd name="T5" fmla="*/ 0 h 20"/>
                  <a:gd name="T6" fmla="*/ 41 w 41"/>
                  <a:gd name="T7" fmla="*/ 1 h 20"/>
                  <a:gd name="T8" fmla="*/ 8 w 41"/>
                  <a:gd name="T9" fmla="*/ 20 h 20"/>
                </a:gdLst>
                <a:ahLst/>
                <a:cxnLst>
                  <a:cxn ang="0">
                    <a:pos x="T0" y="T1"/>
                  </a:cxn>
                  <a:cxn ang="0">
                    <a:pos x="T2" y="T3"/>
                  </a:cxn>
                  <a:cxn ang="0">
                    <a:pos x="T4" y="T5"/>
                  </a:cxn>
                  <a:cxn ang="0">
                    <a:pos x="T6" y="T7"/>
                  </a:cxn>
                  <a:cxn ang="0">
                    <a:pos x="T8" y="T9"/>
                  </a:cxn>
                </a:cxnLst>
                <a:rect l="0" t="0" r="r" b="b"/>
                <a:pathLst>
                  <a:path w="41" h="20">
                    <a:moveTo>
                      <a:pt x="8" y="20"/>
                    </a:moveTo>
                    <a:cubicBezTo>
                      <a:pt x="5" y="20"/>
                      <a:pt x="3" y="20"/>
                      <a:pt x="0" y="19"/>
                    </a:cubicBezTo>
                    <a:cubicBezTo>
                      <a:pt x="9" y="8"/>
                      <a:pt x="22" y="0"/>
                      <a:pt x="34" y="0"/>
                    </a:cubicBezTo>
                    <a:cubicBezTo>
                      <a:pt x="37" y="0"/>
                      <a:pt x="39" y="0"/>
                      <a:pt x="41" y="1"/>
                    </a:cubicBezTo>
                    <a:cubicBezTo>
                      <a:pt x="32" y="12"/>
                      <a:pt x="20" y="20"/>
                      <a:pt x="8" y="20"/>
                    </a:cubicBezTo>
                  </a:path>
                </a:pathLst>
              </a:custGeom>
              <a:solidFill>
                <a:srgbClr val="110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47" name="Freeform 1431"/>
              <p:cNvSpPr>
                <a:spLocks/>
              </p:cNvSpPr>
              <p:nvPr/>
            </p:nvSpPr>
            <p:spPr bwMode="auto">
              <a:xfrm>
                <a:off x="7075" y="4228"/>
                <a:ext cx="14" cy="7"/>
              </a:xfrm>
              <a:custGeom>
                <a:avLst/>
                <a:gdLst>
                  <a:gd name="T0" fmla="*/ 129 w 159"/>
                  <a:gd name="T1" fmla="*/ 79 h 79"/>
                  <a:gd name="T2" fmla="*/ 125 w 159"/>
                  <a:gd name="T3" fmla="*/ 79 h 79"/>
                  <a:gd name="T4" fmla="*/ 68 w 159"/>
                  <a:gd name="T5" fmla="*/ 74 h 79"/>
                  <a:gd name="T6" fmla="*/ 33 w 159"/>
                  <a:gd name="T7" fmla="*/ 78 h 79"/>
                  <a:gd name="T8" fmla="*/ 25 w 159"/>
                  <a:gd name="T9" fmla="*/ 79 h 79"/>
                  <a:gd name="T10" fmla="*/ 1 w 159"/>
                  <a:gd name="T11" fmla="*/ 51 h 79"/>
                  <a:gd name="T12" fmla="*/ 39 w 159"/>
                  <a:gd name="T13" fmla="*/ 6 h 79"/>
                  <a:gd name="T14" fmla="*/ 90 w 159"/>
                  <a:gd name="T15" fmla="*/ 0 h 79"/>
                  <a:gd name="T16" fmla="*/ 149 w 159"/>
                  <a:gd name="T17" fmla="*/ 5 h 79"/>
                  <a:gd name="T18" fmla="*/ 159 w 159"/>
                  <a:gd name="T19" fmla="*/ 7 h 79"/>
                  <a:gd name="T20" fmla="*/ 159 w 159"/>
                  <a:gd name="T21" fmla="*/ 62 h 79"/>
                  <a:gd name="T22" fmla="*/ 129 w 159"/>
                  <a:gd name="T23"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9" h="79">
                    <a:moveTo>
                      <a:pt x="129" y="79"/>
                    </a:moveTo>
                    <a:cubicBezTo>
                      <a:pt x="128" y="79"/>
                      <a:pt x="127" y="79"/>
                      <a:pt x="125" y="79"/>
                    </a:cubicBezTo>
                    <a:cubicBezTo>
                      <a:pt x="107" y="76"/>
                      <a:pt x="87" y="74"/>
                      <a:pt x="68" y="74"/>
                    </a:cubicBezTo>
                    <a:cubicBezTo>
                      <a:pt x="56" y="74"/>
                      <a:pt x="44" y="75"/>
                      <a:pt x="33" y="78"/>
                    </a:cubicBezTo>
                    <a:cubicBezTo>
                      <a:pt x="30" y="78"/>
                      <a:pt x="27" y="79"/>
                      <a:pt x="25" y="79"/>
                    </a:cubicBezTo>
                    <a:cubicBezTo>
                      <a:pt x="11" y="79"/>
                      <a:pt x="0" y="68"/>
                      <a:pt x="1" y="51"/>
                    </a:cubicBezTo>
                    <a:cubicBezTo>
                      <a:pt x="3" y="31"/>
                      <a:pt x="20" y="11"/>
                      <a:pt x="39" y="6"/>
                    </a:cubicBezTo>
                    <a:cubicBezTo>
                      <a:pt x="56" y="2"/>
                      <a:pt x="73" y="0"/>
                      <a:pt x="90" y="0"/>
                    </a:cubicBezTo>
                    <a:cubicBezTo>
                      <a:pt x="110" y="0"/>
                      <a:pt x="129" y="2"/>
                      <a:pt x="149" y="5"/>
                    </a:cubicBezTo>
                    <a:cubicBezTo>
                      <a:pt x="153" y="5"/>
                      <a:pt x="156" y="6"/>
                      <a:pt x="159" y="7"/>
                    </a:cubicBezTo>
                    <a:lnTo>
                      <a:pt x="159" y="62"/>
                    </a:lnTo>
                    <a:cubicBezTo>
                      <a:pt x="151" y="72"/>
                      <a:pt x="140" y="79"/>
                      <a:pt x="129" y="79"/>
                    </a:cubicBez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48" name="Freeform 1432"/>
              <p:cNvSpPr>
                <a:spLocks/>
              </p:cNvSpPr>
              <p:nvPr/>
            </p:nvSpPr>
            <p:spPr bwMode="auto">
              <a:xfrm>
                <a:off x="7089" y="4229"/>
                <a:ext cx="2" cy="4"/>
              </a:xfrm>
              <a:custGeom>
                <a:avLst/>
                <a:gdLst>
                  <a:gd name="T0" fmla="*/ 0 w 20"/>
                  <a:gd name="T1" fmla="*/ 55 h 55"/>
                  <a:gd name="T2" fmla="*/ 0 w 20"/>
                  <a:gd name="T3" fmla="*/ 0 h 55"/>
                  <a:gd name="T4" fmla="*/ 0 w 20"/>
                  <a:gd name="T5" fmla="*/ 55 h 55"/>
                </a:gdLst>
                <a:ahLst/>
                <a:cxnLst>
                  <a:cxn ang="0">
                    <a:pos x="T0" y="T1"/>
                  </a:cxn>
                  <a:cxn ang="0">
                    <a:pos x="T2" y="T3"/>
                  </a:cxn>
                  <a:cxn ang="0">
                    <a:pos x="T4" y="T5"/>
                  </a:cxn>
                </a:cxnLst>
                <a:rect l="0" t="0" r="r" b="b"/>
                <a:pathLst>
                  <a:path w="20" h="55">
                    <a:moveTo>
                      <a:pt x="0" y="55"/>
                    </a:moveTo>
                    <a:lnTo>
                      <a:pt x="0" y="0"/>
                    </a:lnTo>
                    <a:cubicBezTo>
                      <a:pt x="20" y="9"/>
                      <a:pt x="15" y="37"/>
                      <a:pt x="0" y="55"/>
                    </a:cubicBezTo>
                  </a:path>
                </a:pathLst>
              </a:custGeom>
              <a:solidFill>
                <a:srgbClr val="1816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49" name="Freeform 1433"/>
              <p:cNvSpPr>
                <a:spLocks noEditPoints="1"/>
              </p:cNvSpPr>
              <p:nvPr/>
            </p:nvSpPr>
            <p:spPr bwMode="auto">
              <a:xfrm>
                <a:off x="4241" y="4163"/>
                <a:ext cx="125" cy="72"/>
              </a:xfrm>
              <a:custGeom>
                <a:avLst/>
                <a:gdLst>
                  <a:gd name="T0" fmla="*/ 1446 w 1446"/>
                  <a:gd name="T1" fmla="*/ 832 h 832"/>
                  <a:gd name="T2" fmla="*/ 192 w 1446"/>
                  <a:gd name="T3" fmla="*/ 832 h 832"/>
                  <a:gd name="T4" fmla="*/ 192 w 1446"/>
                  <a:gd name="T5" fmla="*/ 634 h 832"/>
                  <a:gd name="T6" fmla="*/ 521 w 1446"/>
                  <a:gd name="T7" fmla="*/ 634 h 832"/>
                  <a:gd name="T8" fmla="*/ 521 w 1446"/>
                  <a:gd name="T9" fmla="*/ 703 h 832"/>
                  <a:gd name="T10" fmla="*/ 910 w 1446"/>
                  <a:gd name="T11" fmla="*/ 703 h 832"/>
                  <a:gd name="T12" fmla="*/ 910 w 1446"/>
                  <a:gd name="T13" fmla="*/ 801 h 832"/>
                  <a:gd name="T14" fmla="*/ 960 w 1446"/>
                  <a:gd name="T15" fmla="*/ 801 h 832"/>
                  <a:gd name="T16" fmla="*/ 960 w 1446"/>
                  <a:gd name="T17" fmla="*/ 703 h 832"/>
                  <a:gd name="T18" fmla="*/ 1446 w 1446"/>
                  <a:gd name="T19" fmla="*/ 703 h 832"/>
                  <a:gd name="T20" fmla="*/ 1446 w 1446"/>
                  <a:gd name="T21" fmla="*/ 832 h 832"/>
                  <a:gd name="T22" fmla="*/ 142 w 1446"/>
                  <a:gd name="T23" fmla="*/ 832 h 832"/>
                  <a:gd name="T24" fmla="*/ 13 w 1446"/>
                  <a:gd name="T25" fmla="*/ 832 h 832"/>
                  <a:gd name="T26" fmla="*/ 13 w 1446"/>
                  <a:gd name="T27" fmla="*/ 0 h 832"/>
                  <a:gd name="T28" fmla="*/ 0 w 1446"/>
                  <a:gd name="T29" fmla="*/ 3 h 832"/>
                  <a:gd name="T30" fmla="*/ 0 w 1446"/>
                  <a:gd name="T31" fmla="*/ 0 h 832"/>
                  <a:gd name="T32" fmla="*/ 142 w 1446"/>
                  <a:gd name="T33" fmla="*/ 0 h 832"/>
                  <a:gd name="T34" fmla="*/ 142 w 1446"/>
                  <a:gd name="T35" fmla="*/ 832 h 832"/>
                  <a:gd name="T36" fmla="*/ 521 w 1446"/>
                  <a:gd name="T37" fmla="*/ 202 h 832"/>
                  <a:gd name="T38" fmla="*/ 192 w 1446"/>
                  <a:gd name="T39" fmla="*/ 202 h 832"/>
                  <a:gd name="T40" fmla="*/ 192 w 1446"/>
                  <a:gd name="T41" fmla="*/ 0 h 832"/>
                  <a:gd name="T42" fmla="*/ 521 w 1446"/>
                  <a:gd name="T43" fmla="*/ 0 h 832"/>
                  <a:gd name="T44" fmla="*/ 521 w 1446"/>
                  <a:gd name="T45" fmla="*/ 20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6" h="832">
                    <a:moveTo>
                      <a:pt x="1446" y="832"/>
                    </a:moveTo>
                    <a:lnTo>
                      <a:pt x="192" y="832"/>
                    </a:lnTo>
                    <a:lnTo>
                      <a:pt x="192" y="634"/>
                    </a:lnTo>
                    <a:lnTo>
                      <a:pt x="521" y="634"/>
                    </a:lnTo>
                    <a:lnTo>
                      <a:pt x="521" y="703"/>
                    </a:lnTo>
                    <a:lnTo>
                      <a:pt x="910" y="703"/>
                    </a:lnTo>
                    <a:lnTo>
                      <a:pt x="910" y="801"/>
                    </a:lnTo>
                    <a:lnTo>
                      <a:pt x="960" y="801"/>
                    </a:lnTo>
                    <a:lnTo>
                      <a:pt x="960" y="703"/>
                    </a:lnTo>
                    <a:lnTo>
                      <a:pt x="1446" y="703"/>
                    </a:lnTo>
                    <a:lnTo>
                      <a:pt x="1446" y="832"/>
                    </a:lnTo>
                    <a:moveTo>
                      <a:pt x="142" y="832"/>
                    </a:moveTo>
                    <a:lnTo>
                      <a:pt x="13" y="832"/>
                    </a:lnTo>
                    <a:lnTo>
                      <a:pt x="13" y="0"/>
                    </a:lnTo>
                    <a:lnTo>
                      <a:pt x="0" y="3"/>
                    </a:lnTo>
                    <a:lnTo>
                      <a:pt x="0" y="0"/>
                    </a:lnTo>
                    <a:lnTo>
                      <a:pt x="142" y="0"/>
                    </a:lnTo>
                    <a:lnTo>
                      <a:pt x="142" y="832"/>
                    </a:lnTo>
                    <a:moveTo>
                      <a:pt x="521" y="202"/>
                    </a:moveTo>
                    <a:lnTo>
                      <a:pt x="192" y="202"/>
                    </a:lnTo>
                    <a:lnTo>
                      <a:pt x="192" y="0"/>
                    </a:lnTo>
                    <a:lnTo>
                      <a:pt x="521" y="0"/>
                    </a:lnTo>
                    <a:lnTo>
                      <a:pt x="521" y="202"/>
                    </a:lnTo>
                  </a:path>
                </a:pathLst>
              </a:custGeom>
              <a:solidFill>
                <a:srgbClr val="92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50" name="Freeform 1434"/>
              <p:cNvSpPr>
                <a:spLocks/>
              </p:cNvSpPr>
              <p:nvPr/>
            </p:nvSpPr>
            <p:spPr bwMode="auto">
              <a:xfrm>
                <a:off x="4254" y="4163"/>
                <a:ext cx="4" cy="72"/>
              </a:xfrm>
              <a:custGeom>
                <a:avLst/>
                <a:gdLst>
                  <a:gd name="T0" fmla="*/ 4 w 4"/>
                  <a:gd name="T1" fmla="*/ 72 h 72"/>
                  <a:gd name="T2" fmla="*/ 0 w 4"/>
                  <a:gd name="T3" fmla="*/ 72 h 72"/>
                  <a:gd name="T4" fmla="*/ 0 w 4"/>
                  <a:gd name="T5" fmla="*/ 0 h 72"/>
                  <a:gd name="T6" fmla="*/ 4 w 4"/>
                  <a:gd name="T7" fmla="*/ 0 h 72"/>
                  <a:gd name="T8" fmla="*/ 4 w 4"/>
                  <a:gd name="T9" fmla="*/ 17 h 72"/>
                  <a:gd name="T10" fmla="*/ 3 w 4"/>
                  <a:gd name="T11" fmla="*/ 17 h 72"/>
                  <a:gd name="T12" fmla="*/ 3 w 4"/>
                  <a:gd name="T13" fmla="*/ 55 h 72"/>
                  <a:gd name="T14" fmla="*/ 4 w 4"/>
                  <a:gd name="T15" fmla="*/ 55 h 72"/>
                  <a:gd name="T16" fmla="*/ 4 w 4"/>
                  <a:gd name="T1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2">
                    <a:moveTo>
                      <a:pt x="4" y="72"/>
                    </a:moveTo>
                    <a:lnTo>
                      <a:pt x="0" y="72"/>
                    </a:lnTo>
                    <a:lnTo>
                      <a:pt x="0" y="0"/>
                    </a:lnTo>
                    <a:lnTo>
                      <a:pt x="4" y="0"/>
                    </a:lnTo>
                    <a:lnTo>
                      <a:pt x="4" y="17"/>
                    </a:lnTo>
                    <a:lnTo>
                      <a:pt x="3" y="17"/>
                    </a:lnTo>
                    <a:lnTo>
                      <a:pt x="3" y="55"/>
                    </a:lnTo>
                    <a:lnTo>
                      <a:pt x="4" y="55"/>
                    </a:lnTo>
                    <a:lnTo>
                      <a:pt x="4" y="72"/>
                    </a:lnTo>
                    <a:close/>
                  </a:path>
                </a:pathLst>
              </a:custGeom>
              <a:solidFill>
                <a:srgbClr val="8182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51" name="Rectangle 1435"/>
              <p:cNvSpPr>
                <a:spLocks noChangeArrowheads="1"/>
              </p:cNvSpPr>
              <p:nvPr/>
            </p:nvSpPr>
            <p:spPr bwMode="auto">
              <a:xfrm>
                <a:off x="4320" y="4224"/>
                <a:ext cx="4" cy="8"/>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52" name="Freeform 1436"/>
              <p:cNvSpPr>
                <a:spLocks noEditPoints="1"/>
              </p:cNvSpPr>
              <p:nvPr/>
            </p:nvSpPr>
            <p:spPr bwMode="auto">
              <a:xfrm>
                <a:off x="4189" y="4163"/>
                <a:ext cx="54" cy="72"/>
              </a:xfrm>
              <a:custGeom>
                <a:avLst/>
                <a:gdLst>
                  <a:gd name="T0" fmla="*/ 618 w 618"/>
                  <a:gd name="T1" fmla="*/ 829 h 829"/>
                  <a:gd name="T2" fmla="*/ 252 w 618"/>
                  <a:gd name="T3" fmla="*/ 829 h 829"/>
                  <a:gd name="T4" fmla="*/ 252 w 618"/>
                  <a:gd name="T5" fmla="*/ 73 h 829"/>
                  <a:gd name="T6" fmla="*/ 605 w 618"/>
                  <a:gd name="T7" fmla="*/ 0 h 829"/>
                  <a:gd name="T8" fmla="*/ 605 w 618"/>
                  <a:gd name="T9" fmla="*/ 829 h 829"/>
                  <a:gd name="T10" fmla="*/ 618 w 618"/>
                  <a:gd name="T11" fmla="*/ 829 h 829"/>
                  <a:gd name="T12" fmla="*/ 502 w 618"/>
                  <a:gd name="T13" fmla="*/ 199 h 829"/>
                  <a:gd name="T14" fmla="*/ 363 w 618"/>
                  <a:gd name="T15" fmla="*/ 240 h 829"/>
                  <a:gd name="T16" fmla="*/ 363 w 618"/>
                  <a:gd name="T17" fmla="*/ 631 h 829"/>
                  <a:gd name="T18" fmla="*/ 502 w 618"/>
                  <a:gd name="T19" fmla="*/ 631 h 829"/>
                  <a:gd name="T20" fmla="*/ 502 w 618"/>
                  <a:gd name="T21" fmla="*/ 199 h 829"/>
                  <a:gd name="T22" fmla="*/ 202 w 618"/>
                  <a:gd name="T23" fmla="*/ 829 h 829"/>
                  <a:gd name="T24" fmla="*/ 0 w 618"/>
                  <a:gd name="T25" fmla="*/ 829 h 829"/>
                  <a:gd name="T26" fmla="*/ 0 w 618"/>
                  <a:gd name="T27" fmla="*/ 125 h 829"/>
                  <a:gd name="T28" fmla="*/ 202 w 618"/>
                  <a:gd name="T29" fmla="*/ 83 h 829"/>
                  <a:gd name="T30" fmla="*/ 202 w 618"/>
                  <a:gd name="T31" fmla="*/ 829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8" h="829">
                    <a:moveTo>
                      <a:pt x="618" y="829"/>
                    </a:moveTo>
                    <a:lnTo>
                      <a:pt x="252" y="829"/>
                    </a:lnTo>
                    <a:lnTo>
                      <a:pt x="252" y="73"/>
                    </a:lnTo>
                    <a:lnTo>
                      <a:pt x="605" y="0"/>
                    </a:lnTo>
                    <a:lnTo>
                      <a:pt x="605" y="829"/>
                    </a:lnTo>
                    <a:lnTo>
                      <a:pt x="618" y="829"/>
                    </a:lnTo>
                    <a:moveTo>
                      <a:pt x="502" y="199"/>
                    </a:moveTo>
                    <a:lnTo>
                      <a:pt x="363" y="240"/>
                    </a:lnTo>
                    <a:lnTo>
                      <a:pt x="363" y="631"/>
                    </a:lnTo>
                    <a:lnTo>
                      <a:pt x="502" y="631"/>
                    </a:lnTo>
                    <a:lnTo>
                      <a:pt x="502" y="199"/>
                    </a:lnTo>
                    <a:moveTo>
                      <a:pt x="202" y="829"/>
                    </a:moveTo>
                    <a:lnTo>
                      <a:pt x="0" y="829"/>
                    </a:lnTo>
                    <a:lnTo>
                      <a:pt x="0" y="125"/>
                    </a:lnTo>
                    <a:lnTo>
                      <a:pt x="202" y="83"/>
                    </a:lnTo>
                    <a:lnTo>
                      <a:pt x="202" y="829"/>
                    </a:lnTo>
                  </a:path>
                </a:pathLst>
              </a:custGeom>
              <a:solidFill>
                <a:srgbClr val="EBEA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53" name="Freeform 1437"/>
              <p:cNvSpPr>
                <a:spLocks/>
              </p:cNvSpPr>
              <p:nvPr/>
            </p:nvSpPr>
            <p:spPr bwMode="auto">
              <a:xfrm>
                <a:off x="4207" y="4169"/>
                <a:ext cx="4" cy="66"/>
              </a:xfrm>
              <a:custGeom>
                <a:avLst/>
                <a:gdLst>
                  <a:gd name="T0" fmla="*/ 4 w 4"/>
                  <a:gd name="T1" fmla="*/ 66 h 66"/>
                  <a:gd name="T2" fmla="*/ 0 w 4"/>
                  <a:gd name="T3" fmla="*/ 66 h 66"/>
                  <a:gd name="T4" fmla="*/ 0 w 4"/>
                  <a:gd name="T5" fmla="*/ 1 h 66"/>
                  <a:gd name="T6" fmla="*/ 4 w 4"/>
                  <a:gd name="T7" fmla="*/ 0 h 66"/>
                  <a:gd name="T8" fmla="*/ 4 w 4"/>
                  <a:gd name="T9" fmla="*/ 66 h 66"/>
                </a:gdLst>
                <a:ahLst/>
                <a:cxnLst>
                  <a:cxn ang="0">
                    <a:pos x="T0" y="T1"/>
                  </a:cxn>
                  <a:cxn ang="0">
                    <a:pos x="T2" y="T3"/>
                  </a:cxn>
                  <a:cxn ang="0">
                    <a:pos x="T4" y="T5"/>
                  </a:cxn>
                  <a:cxn ang="0">
                    <a:pos x="T6" y="T7"/>
                  </a:cxn>
                  <a:cxn ang="0">
                    <a:pos x="T8" y="T9"/>
                  </a:cxn>
                </a:cxnLst>
                <a:rect l="0" t="0" r="r" b="b"/>
                <a:pathLst>
                  <a:path w="4" h="66">
                    <a:moveTo>
                      <a:pt x="4" y="66"/>
                    </a:moveTo>
                    <a:lnTo>
                      <a:pt x="0" y="66"/>
                    </a:lnTo>
                    <a:lnTo>
                      <a:pt x="0" y="1"/>
                    </a:lnTo>
                    <a:lnTo>
                      <a:pt x="4" y="0"/>
                    </a:lnTo>
                    <a:lnTo>
                      <a:pt x="4" y="66"/>
                    </a:lnTo>
                    <a:close/>
                  </a:path>
                </a:pathLst>
              </a:custGeom>
              <a:solidFill>
                <a:srgbClr val="D0D0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54" name="Rectangle 1438"/>
              <p:cNvSpPr>
                <a:spLocks noChangeArrowheads="1"/>
              </p:cNvSpPr>
              <p:nvPr/>
            </p:nvSpPr>
            <p:spPr bwMode="auto">
              <a:xfrm>
                <a:off x="4241" y="4163"/>
                <a:ext cx="2" cy="72"/>
              </a:xfrm>
              <a:prstGeom prst="rect">
                <a:avLst/>
              </a:prstGeom>
              <a:solidFill>
                <a:srgbClr val="8485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55" name="Freeform 1439"/>
              <p:cNvSpPr>
                <a:spLocks/>
              </p:cNvSpPr>
              <p:nvPr/>
            </p:nvSpPr>
            <p:spPr bwMode="auto">
              <a:xfrm>
                <a:off x="4221" y="4180"/>
                <a:ext cx="12" cy="38"/>
              </a:xfrm>
              <a:custGeom>
                <a:avLst/>
                <a:gdLst>
                  <a:gd name="T0" fmla="*/ 12 w 12"/>
                  <a:gd name="T1" fmla="*/ 38 h 38"/>
                  <a:gd name="T2" fmla="*/ 0 w 12"/>
                  <a:gd name="T3" fmla="*/ 38 h 38"/>
                  <a:gd name="T4" fmla="*/ 0 w 12"/>
                  <a:gd name="T5" fmla="*/ 4 h 38"/>
                  <a:gd name="T6" fmla="*/ 12 w 12"/>
                  <a:gd name="T7" fmla="*/ 0 h 38"/>
                  <a:gd name="T8" fmla="*/ 12 w 12"/>
                  <a:gd name="T9" fmla="*/ 38 h 38"/>
                </a:gdLst>
                <a:ahLst/>
                <a:cxnLst>
                  <a:cxn ang="0">
                    <a:pos x="T0" y="T1"/>
                  </a:cxn>
                  <a:cxn ang="0">
                    <a:pos x="T2" y="T3"/>
                  </a:cxn>
                  <a:cxn ang="0">
                    <a:pos x="T4" y="T5"/>
                  </a:cxn>
                  <a:cxn ang="0">
                    <a:pos x="T6" y="T7"/>
                  </a:cxn>
                  <a:cxn ang="0">
                    <a:pos x="T8" y="T9"/>
                  </a:cxn>
                </a:cxnLst>
                <a:rect l="0" t="0" r="r" b="b"/>
                <a:pathLst>
                  <a:path w="12" h="38">
                    <a:moveTo>
                      <a:pt x="12" y="38"/>
                    </a:moveTo>
                    <a:lnTo>
                      <a:pt x="0" y="38"/>
                    </a:lnTo>
                    <a:lnTo>
                      <a:pt x="0" y="4"/>
                    </a:lnTo>
                    <a:lnTo>
                      <a:pt x="12" y="0"/>
                    </a:lnTo>
                    <a:lnTo>
                      <a:pt x="12" y="38"/>
                    </a:lnTo>
                    <a:close/>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56" name="Rectangle 1440"/>
              <p:cNvSpPr>
                <a:spLocks noChangeArrowheads="1"/>
              </p:cNvSpPr>
              <p:nvPr/>
            </p:nvSpPr>
            <p:spPr bwMode="auto">
              <a:xfrm>
                <a:off x="4258" y="4180"/>
                <a:ext cx="28" cy="38"/>
              </a:xfrm>
              <a:prstGeom prst="rect">
                <a:avLst/>
              </a:prstGeom>
              <a:solidFill>
                <a:srgbClr val="4545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57" name="Rectangle 1441"/>
              <p:cNvSpPr>
                <a:spLocks noChangeArrowheads="1"/>
              </p:cNvSpPr>
              <p:nvPr/>
            </p:nvSpPr>
            <p:spPr bwMode="auto">
              <a:xfrm>
                <a:off x="4257" y="4180"/>
                <a:ext cx="1" cy="38"/>
              </a:xfrm>
              <a:prstGeom prst="rect">
                <a:avLst/>
              </a:prstGeom>
              <a:solidFill>
                <a:srgbClr val="3E3D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58" name="Freeform 1442"/>
              <p:cNvSpPr>
                <a:spLocks/>
              </p:cNvSpPr>
              <p:nvPr/>
            </p:nvSpPr>
            <p:spPr bwMode="auto">
              <a:xfrm>
                <a:off x="4366" y="4235"/>
                <a:ext cx="34" cy="1"/>
              </a:xfrm>
              <a:custGeom>
                <a:avLst/>
                <a:gdLst>
                  <a:gd name="T0" fmla="*/ 34 w 34"/>
                  <a:gd name="T1" fmla="*/ 1 h 1"/>
                  <a:gd name="T2" fmla="*/ 0 w 34"/>
                  <a:gd name="T3" fmla="*/ 1 h 1"/>
                  <a:gd name="T4" fmla="*/ 0 w 34"/>
                  <a:gd name="T5" fmla="*/ 0 h 1"/>
                  <a:gd name="T6" fmla="*/ 16 w 34"/>
                  <a:gd name="T7" fmla="*/ 0 h 1"/>
                  <a:gd name="T8" fmla="*/ 16 w 34"/>
                  <a:gd name="T9" fmla="*/ 0 h 1"/>
                  <a:gd name="T10" fmla="*/ 34 w 34"/>
                  <a:gd name="T11" fmla="*/ 0 h 1"/>
                  <a:gd name="T12" fmla="*/ 34 w 34"/>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4" h="1">
                    <a:moveTo>
                      <a:pt x="34" y="1"/>
                    </a:moveTo>
                    <a:lnTo>
                      <a:pt x="0" y="1"/>
                    </a:lnTo>
                    <a:lnTo>
                      <a:pt x="0" y="0"/>
                    </a:lnTo>
                    <a:lnTo>
                      <a:pt x="16" y="0"/>
                    </a:lnTo>
                    <a:lnTo>
                      <a:pt x="16" y="0"/>
                    </a:lnTo>
                    <a:lnTo>
                      <a:pt x="34" y="0"/>
                    </a:lnTo>
                    <a:lnTo>
                      <a:pt x="34" y="1"/>
                    </a:lnTo>
                    <a:close/>
                  </a:path>
                </a:pathLst>
              </a:custGeom>
              <a:solidFill>
                <a:srgbClr val="EBEA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59" name="Freeform 1443"/>
              <p:cNvSpPr>
                <a:spLocks/>
              </p:cNvSpPr>
              <p:nvPr/>
            </p:nvSpPr>
            <p:spPr bwMode="auto">
              <a:xfrm>
                <a:off x="4382" y="4224"/>
                <a:ext cx="18" cy="11"/>
              </a:xfrm>
              <a:custGeom>
                <a:avLst/>
                <a:gdLst>
                  <a:gd name="T0" fmla="*/ 18 w 18"/>
                  <a:gd name="T1" fmla="*/ 11 h 11"/>
                  <a:gd name="T2" fmla="*/ 0 w 18"/>
                  <a:gd name="T3" fmla="*/ 11 h 11"/>
                  <a:gd name="T4" fmla="*/ 0 w 18"/>
                  <a:gd name="T5" fmla="*/ 11 h 11"/>
                  <a:gd name="T6" fmla="*/ 4 w 18"/>
                  <a:gd name="T7" fmla="*/ 11 h 11"/>
                  <a:gd name="T8" fmla="*/ 4 w 18"/>
                  <a:gd name="T9" fmla="*/ 0 h 11"/>
                  <a:gd name="T10" fmla="*/ 18 w 18"/>
                  <a:gd name="T11" fmla="*/ 0 h 11"/>
                  <a:gd name="T12" fmla="*/ 18 w 18"/>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8" h="11">
                    <a:moveTo>
                      <a:pt x="18" y="11"/>
                    </a:moveTo>
                    <a:lnTo>
                      <a:pt x="0" y="11"/>
                    </a:lnTo>
                    <a:lnTo>
                      <a:pt x="0" y="11"/>
                    </a:lnTo>
                    <a:lnTo>
                      <a:pt x="4" y="11"/>
                    </a:lnTo>
                    <a:lnTo>
                      <a:pt x="4" y="0"/>
                    </a:lnTo>
                    <a:lnTo>
                      <a:pt x="18" y="0"/>
                    </a:lnTo>
                    <a:lnTo>
                      <a:pt x="18" y="11"/>
                    </a:lnTo>
                    <a:close/>
                  </a:path>
                </a:pathLst>
              </a:custGeom>
              <a:solidFill>
                <a:srgbClr val="C2C0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60" name="Rectangle 1444"/>
              <p:cNvSpPr>
                <a:spLocks noChangeArrowheads="1"/>
              </p:cNvSpPr>
              <p:nvPr/>
            </p:nvSpPr>
            <p:spPr bwMode="auto">
              <a:xfrm>
                <a:off x="4366" y="4224"/>
                <a:ext cx="16" cy="11"/>
              </a:xfrm>
              <a:prstGeom prst="rect">
                <a:avLst/>
              </a:prstGeom>
              <a:solidFill>
                <a:srgbClr val="8485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61" name="Rectangle 1445"/>
              <p:cNvSpPr>
                <a:spLocks noChangeArrowheads="1"/>
              </p:cNvSpPr>
              <p:nvPr/>
            </p:nvSpPr>
            <p:spPr bwMode="auto">
              <a:xfrm>
                <a:off x="4382" y="4224"/>
                <a:ext cx="4" cy="11"/>
              </a:xfrm>
              <a:prstGeom prst="rect">
                <a:avLst/>
              </a:prstGeom>
              <a:solidFill>
                <a:srgbClr val="6C6D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62" name="Freeform 1446"/>
              <p:cNvSpPr>
                <a:spLocks noEditPoints="1"/>
              </p:cNvSpPr>
              <p:nvPr/>
            </p:nvSpPr>
            <p:spPr bwMode="auto">
              <a:xfrm>
                <a:off x="3953" y="4159"/>
                <a:ext cx="53" cy="76"/>
              </a:xfrm>
              <a:custGeom>
                <a:avLst/>
                <a:gdLst>
                  <a:gd name="T0" fmla="*/ 607 w 607"/>
                  <a:gd name="T1" fmla="*/ 876 h 876"/>
                  <a:gd name="T2" fmla="*/ 535 w 607"/>
                  <a:gd name="T3" fmla="*/ 876 h 876"/>
                  <a:gd name="T4" fmla="*/ 535 w 607"/>
                  <a:gd name="T5" fmla="*/ 196 h 876"/>
                  <a:gd name="T6" fmla="*/ 546 w 607"/>
                  <a:gd name="T7" fmla="*/ 196 h 876"/>
                  <a:gd name="T8" fmla="*/ 546 w 607"/>
                  <a:gd name="T9" fmla="*/ 51 h 876"/>
                  <a:gd name="T10" fmla="*/ 535 w 607"/>
                  <a:gd name="T11" fmla="*/ 51 h 876"/>
                  <a:gd name="T12" fmla="*/ 535 w 607"/>
                  <a:gd name="T13" fmla="*/ 0 h 876"/>
                  <a:gd name="T14" fmla="*/ 607 w 607"/>
                  <a:gd name="T15" fmla="*/ 0 h 876"/>
                  <a:gd name="T16" fmla="*/ 607 w 607"/>
                  <a:gd name="T17" fmla="*/ 876 h 876"/>
                  <a:gd name="T18" fmla="*/ 485 w 607"/>
                  <a:gd name="T19" fmla="*/ 876 h 876"/>
                  <a:gd name="T20" fmla="*/ 218 w 607"/>
                  <a:gd name="T21" fmla="*/ 876 h 876"/>
                  <a:gd name="T22" fmla="*/ 218 w 607"/>
                  <a:gd name="T23" fmla="*/ 529 h 876"/>
                  <a:gd name="T24" fmla="*/ 5 w 607"/>
                  <a:gd name="T25" fmla="*/ 529 h 876"/>
                  <a:gd name="T26" fmla="*/ 5 w 607"/>
                  <a:gd name="T27" fmla="*/ 0 h 876"/>
                  <a:gd name="T28" fmla="*/ 0 w 607"/>
                  <a:gd name="T29" fmla="*/ 2 h 876"/>
                  <a:gd name="T30" fmla="*/ 0 w 607"/>
                  <a:gd name="T31" fmla="*/ 0 h 876"/>
                  <a:gd name="T32" fmla="*/ 485 w 607"/>
                  <a:gd name="T33" fmla="*/ 0 h 876"/>
                  <a:gd name="T34" fmla="*/ 485 w 607"/>
                  <a:gd name="T35" fmla="*/ 876 h 876"/>
                  <a:gd name="T36" fmla="*/ 408 w 607"/>
                  <a:gd name="T37" fmla="*/ 51 h 876"/>
                  <a:gd name="T38" fmla="*/ 408 w 607"/>
                  <a:gd name="T39" fmla="*/ 196 h 876"/>
                  <a:gd name="T40" fmla="*/ 467 w 607"/>
                  <a:gd name="T41" fmla="*/ 196 h 876"/>
                  <a:gd name="T42" fmla="*/ 467 w 607"/>
                  <a:gd name="T43" fmla="*/ 51 h 876"/>
                  <a:gd name="T44" fmla="*/ 408 w 607"/>
                  <a:gd name="T45" fmla="*/ 51 h 876"/>
                  <a:gd name="T46" fmla="*/ 329 w 607"/>
                  <a:gd name="T47" fmla="*/ 51 h 876"/>
                  <a:gd name="T48" fmla="*/ 329 w 607"/>
                  <a:gd name="T49" fmla="*/ 196 h 876"/>
                  <a:gd name="T50" fmla="*/ 387 w 607"/>
                  <a:gd name="T51" fmla="*/ 196 h 876"/>
                  <a:gd name="T52" fmla="*/ 387 w 607"/>
                  <a:gd name="T53" fmla="*/ 51 h 876"/>
                  <a:gd name="T54" fmla="*/ 329 w 607"/>
                  <a:gd name="T55" fmla="*/ 51 h 876"/>
                  <a:gd name="T56" fmla="*/ 249 w 607"/>
                  <a:gd name="T57" fmla="*/ 51 h 876"/>
                  <a:gd name="T58" fmla="*/ 249 w 607"/>
                  <a:gd name="T59" fmla="*/ 196 h 876"/>
                  <a:gd name="T60" fmla="*/ 308 w 607"/>
                  <a:gd name="T61" fmla="*/ 196 h 876"/>
                  <a:gd name="T62" fmla="*/ 308 w 607"/>
                  <a:gd name="T63" fmla="*/ 51 h 876"/>
                  <a:gd name="T64" fmla="*/ 249 w 607"/>
                  <a:gd name="T65" fmla="*/ 51 h 876"/>
                  <a:gd name="T66" fmla="*/ 170 w 607"/>
                  <a:gd name="T67" fmla="*/ 51 h 876"/>
                  <a:gd name="T68" fmla="*/ 170 w 607"/>
                  <a:gd name="T69" fmla="*/ 196 h 876"/>
                  <a:gd name="T70" fmla="*/ 229 w 607"/>
                  <a:gd name="T71" fmla="*/ 196 h 876"/>
                  <a:gd name="T72" fmla="*/ 229 w 607"/>
                  <a:gd name="T73" fmla="*/ 51 h 876"/>
                  <a:gd name="T74" fmla="*/ 170 w 607"/>
                  <a:gd name="T75" fmla="*/ 51 h 876"/>
                  <a:gd name="T76" fmla="*/ 91 w 607"/>
                  <a:gd name="T77" fmla="*/ 51 h 876"/>
                  <a:gd name="T78" fmla="*/ 91 w 607"/>
                  <a:gd name="T79" fmla="*/ 196 h 876"/>
                  <a:gd name="T80" fmla="*/ 149 w 607"/>
                  <a:gd name="T81" fmla="*/ 196 h 876"/>
                  <a:gd name="T82" fmla="*/ 149 w 607"/>
                  <a:gd name="T83" fmla="*/ 51 h 876"/>
                  <a:gd name="T84" fmla="*/ 91 w 607"/>
                  <a:gd name="T85" fmla="*/ 51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7" h="876">
                    <a:moveTo>
                      <a:pt x="607" y="876"/>
                    </a:moveTo>
                    <a:lnTo>
                      <a:pt x="535" y="876"/>
                    </a:lnTo>
                    <a:lnTo>
                      <a:pt x="535" y="196"/>
                    </a:lnTo>
                    <a:lnTo>
                      <a:pt x="546" y="196"/>
                    </a:lnTo>
                    <a:lnTo>
                      <a:pt x="546" y="51"/>
                    </a:lnTo>
                    <a:lnTo>
                      <a:pt x="535" y="51"/>
                    </a:lnTo>
                    <a:lnTo>
                      <a:pt x="535" y="0"/>
                    </a:lnTo>
                    <a:lnTo>
                      <a:pt x="607" y="0"/>
                    </a:lnTo>
                    <a:lnTo>
                      <a:pt x="607" y="876"/>
                    </a:lnTo>
                    <a:moveTo>
                      <a:pt x="485" y="876"/>
                    </a:moveTo>
                    <a:lnTo>
                      <a:pt x="218" y="876"/>
                    </a:lnTo>
                    <a:lnTo>
                      <a:pt x="218" y="529"/>
                    </a:lnTo>
                    <a:lnTo>
                      <a:pt x="5" y="529"/>
                    </a:lnTo>
                    <a:lnTo>
                      <a:pt x="5" y="0"/>
                    </a:lnTo>
                    <a:lnTo>
                      <a:pt x="0" y="2"/>
                    </a:lnTo>
                    <a:lnTo>
                      <a:pt x="0" y="0"/>
                    </a:lnTo>
                    <a:lnTo>
                      <a:pt x="485" y="0"/>
                    </a:lnTo>
                    <a:lnTo>
                      <a:pt x="485" y="876"/>
                    </a:lnTo>
                    <a:moveTo>
                      <a:pt x="408" y="51"/>
                    </a:moveTo>
                    <a:lnTo>
                      <a:pt x="408" y="196"/>
                    </a:lnTo>
                    <a:lnTo>
                      <a:pt x="467" y="196"/>
                    </a:lnTo>
                    <a:lnTo>
                      <a:pt x="467" y="51"/>
                    </a:lnTo>
                    <a:lnTo>
                      <a:pt x="408" y="51"/>
                    </a:lnTo>
                    <a:moveTo>
                      <a:pt x="329" y="51"/>
                    </a:moveTo>
                    <a:lnTo>
                      <a:pt x="329" y="196"/>
                    </a:lnTo>
                    <a:lnTo>
                      <a:pt x="387" y="196"/>
                    </a:lnTo>
                    <a:lnTo>
                      <a:pt x="387" y="51"/>
                    </a:lnTo>
                    <a:lnTo>
                      <a:pt x="329" y="51"/>
                    </a:lnTo>
                    <a:moveTo>
                      <a:pt x="249" y="51"/>
                    </a:moveTo>
                    <a:lnTo>
                      <a:pt x="249" y="196"/>
                    </a:lnTo>
                    <a:lnTo>
                      <a:pt x="308" y="196"/>
                    </a:lnTo>
                    <a:lnTo>
                      <a:pt x="308" y="51"/>
                    </a:lnTo>
                    <a:lnTo>
                      <a:pt x="249" y="51"/>
                    </a:lnTo>
                    <a:moveTo>
                      <a:pt x="170" y="51"/>
                    </a:moveTo>
                    <a:lnTo>
                      <a:pt x="170" y="196"/>
                    </a:lnTo>
                    <a:lnTo>
                      <a:pt x="229" y="196"/>
                    </a:lnTo>
                    <a:lnTo>
                      <a:pt x="229" y="51"/>
                    </a:lnTo>
                    <a:lnTo>
                      <a:pt x="170" y="51"/>
                    </a:lnTo>
                    <a:moveTo>
                      <a:pt x="91" y="51"/>
                    </a:moveTo>
                    <a:lnTo>
                      <a:pt x="91" y="196"/>
                    </a:lnTo>
                    <a:lnTo>
                      <a:pt x="149" y="196"/>
                    </a:lnTo>
                    <a:lnTo>
                      <a:pt x="149" y="51"/>
                    </a:lnTo>
                    <a:lnTo>
                      <a:pt x="91" y="51"/>
                    </a:lnTo>
                  </a:path>
                </a:pathLst>
              </a:custGeom>
              <a:solidFill>
                <a:srgbClr val="ADAE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63" name="Freeform 1447"/>
              <p:cNvSpPr>
                <a:spLocks/>
              </p:cNvSpPr>
              <p:nvPr/>
            </p:nvSpPr>
            <p:spPr bwMode="auto">
              <a:xfrm>
                <a:off x="3995" y="4159"/>
                <a:ext cx="4" cy="76"/>
              </a:xfrm>
              <a:custGeom>
                <a:avLst/>
                <a:gdLst>
                  <a:gd name="T0" fmla="*/ 4 w 4"/>
                  <a:gd name="T1" fmla="*/ 76 h 76"/>
                  <a:gd name="T2" fmla="*/ 0 w 4"/>
                  <a:gd name="T3" fmla="*/ 76 h 76"/>
                  <a:gd name="T4" fmla="*/ 0 w 4"/>
                  <a:gd name="T5" fmla="*/ 0 h 76"/>
                  <a:gd name="T6" fmla="*/ 4 w 4"/>
                  <a:gd name="T7" fmla="*/ 0 h 76"/>
                  <a:gd name="T8" fmla="*/ 4 w 4"/>
                  <a:gd name="T9" fmla="*/ 5 h 76"/>
                  <a:gd name="T10" fmla="*/ 0 w 4"/>
                  <a:gd name="T11" fmla="*/ 5 h 76"/>
                  <a:gd name="T12" fmla="*/ 0 w 4"/>
                  <a:gd name="T13" fmla="*/ 17 h 76"/>
                  <a:gd name="T14" fmla="*/ 4 w 4"/>
                  <a:gd name="T15" fmla="*/ 17 h 76"/>
                  <a:gd name="T16" fmla="*/ 4 w 4"/>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6">
                    <a:moveTo>
                      <a:pt x="4" y="76"/>
                    </a:moveTo>
                    <a:lnTo>
                      <a:pt x="0" y="76"/>
                    </a:lnTo>
                    <a:lnTo>
                      <a:pt x="0" y="0"/>
                    </a:lnTo>
                    <a:lnTo>
                      <a:pt x="4" y="0"/>
                    </a:lnTo>
                    <a:lnTo>
                      <a:pt x="4" y="5"/>
                    </a:lnTo>
                    <a:lnTo>
                      <a:pt x="0" y="5"/>
                    </a:lnTo>
                    <a:lnTo>
                      <a:pt x="0" y="17"/>
                    </a:lnTo>
                    <a:lnTo>
                      <a:pt x="4" y="17"/>
                    </a:lnTo>
                    <a:lnTo>
                      <a:pt x="4" y="76"/>
                    </a:lnTo>
                    <a:close/>
                  </a:path>
                </a:pathLst>
              </a:custGeom>
              <a:solidFill>
                <a:srgbClr val="9799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64" name="Freeform 1448"/>
              <p:cNvSpPr>
                <a:spLocks/>
              </p:cNvSpPr>
              <p:nvPr/>
            </p:nvSpPr>
            <p:spPr bwMode="auto">
              <a:xfrm>
                <a:off x="3934" y="4159"/>
                <a:ext cx="20" cy="46"/>
              </a:xfrm>
              <a:custGeom>
                <a:avLst/>
                <a:gdLst>
                  <a:gd name="T0" fmla="*/ 20 w 20"/>
                  <a:gd name="T1" fmla="*/ 46 h 46"/>
                  <a:gd name="T2" fmla="*/ 16 w 20"/>
                  <a:gd name="T3" fmla="*/ 46 h 46"/>
                  <a:gd name="T4" fmla="*/ 16 w 20"/>
                  <a:gd name="T5" fmla="*/ 18 h 46"/>
                  <a:gd name="T6" fmla="*/ 12 w 20"/>
                  <a:gd name="T7" fmla="*/ 20 h 46"/>
                  <a:gd name="T8" fmla="*/ 12 w 20"/>
                  <a:gd name="T9" fmla="*/ 46 h 46"/>
                  <a:gd name="T10" fmla="*/ 9 w 20"/>
                  <a:gd name="T11" fmla="*/ 46 h 46"/>
                  <a:gd name="T12" fmla="*/ 9 w 20"/>
                  <a:gd name="T13" fmla="*/ 21 h 46"/>
                  <a:gd name="T14" fmla="*/ 4 w 20"/>
                  <a:gd name="T15" fmla="*/ 23 h 46"/>
                  <a:gd name="T16" fmla="*/ 4 w 20"/>
                  <a:gd name="T17" fmla="*/ 46 h 46"/>
                  <a:gd name="T18" fmla="*/ 0 w 20"/>
                  <a:gd name="T19" fmla="*/ 46 h 46"/>
                  <a:gd name="T20" fmla="*/ 0 w 20"/>
                  <a:gd name="T21" fmla="*/ 12 h 46"/>
                  <a:gd name="T22" fmla="*/ 19 w 20"/>
                  <a:gd name="T23" fmla="*/ 0 h 46"/>
                  <a:gd name="T24" fmla="*/ 20 w 20"/>
                  <a:gd name="T25" fmla="*/ 0 h 46"/>
                  <a:gd name="T26" fmla="*/ 20 w 20"/>
                  <a:gd name="T2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46">
                    <a:moveTo>
                      <a:pt x="20" y="46"/>
                    </a:moveTo>
                    <a:lnTo>
                      <a:pt x="16" y="46"/>
                    </a:lnTo>
                    <a:lnTo>
                      <a:pt x="16" y="18"/>
                    </a:lnTo>
                    <a:lnTo>
                      <a:pt x="12" y="20"/>
                    </a:lnTo>
                    <a:lnTo>
                      <a:pt x="12" y="46"/>
                    </a:lnTo>
                    <a:lnTo>
                      <a:pt x="9" y="46"/>
                    </a:lnTo>
                    <a:lnTo>
                      <a:pt x="9" y="21"/>
                    </a:lnTo>
                    <a:lnTo>
                      <a:pt x="4" y="23"/>
                    </a:lnTo>
                    <a:lnTo>
                      <a:pt x="4" y="46"/>
                    </a:lnTo>
                    <a:lnTo>
                      <a:pt x="0" y="46"/>
                    </a:lnTo>
                    <a:lnTo>
                      <a:pt x="0" y="12"/>
                    </a:lnTo>
                    <a:lnTo>
                      <a:pt x="19" y="0"/>
                    </a:lnTo>
                    <a:lnTo>
                      <a:pt x="20" y="0"/>
                    </a:lnTo>
                    <a:lnTo>
                      <a:pt x="20" y="46"/>
                    </a:lnTo>
                    <a:close/>
                  </a:path>
                </a:pathLst>
              </a:custGeom>
              <a:solidFill>
                <a:srgbClr val="D7D6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65" name="Freeform 1449"/>
              <p:cNvSpPr>
                <a:spLocks/>
              </p:cNvSpPr>
              <p:nvPr/>
            </p:nvSpPr>
            <p:spPr bwMode="auto">
              <a:xfrm>
                <a:off x="3946" y="4177"/>
                <a:ext cx="4" cy="28"/>
              </a:xfrm>
              <a:custGeom>
                <a:avLst/>
                <a:gdLst>
                  <a:gd name="T0" fmla="*/ 4 w 4"/>
                  <a:gd name="T1" fmla="*/ 28 h 28"/>
                  <a:gd name="T2" fmla="*/ 0 w 4"/>
                  <a:gd name="T3" fmla="*/ 28 h 28"/>
                  <a:gd name="T4" fmla="*/ 0 w 4"/>
                  <a:gd name="T5" fmla="*/ 2 h 28"/>
                  <a:gd name="T6" fmla="*/ 4 w 4"/>
                  <a:gd name="T7" fmla="*/ 0 h 28"/>
                  <a:gd name="T8" fmla="*/ 4 w 4"/>
                  <a:gd name="T9" fmla="*/ 28 h 28"/>
                </a:gdLst>
                <a:ahLst/>
                <a:cxnLst>
                  <a:cxn ang="0">
                    <a:pos x="T0" y="T1"/>
                  </a:cxn>
                  <a:cxn ang="0">
                    <a:pos x="T2" y="T3"/>
                  </a:cxn>
                  <a:cxn ang="0">
                    <a:pos x="T4" y="T5"/>
                  </a:cxn>
                  <a:cxn ang="0">
                    <a:pos x="T6" y="T7"/>
                  </a:cxn>
                  <a:cxn ang="0">
                    <a:pos x="T8" y="T9"/>
                  </a:cxn>
                </a:cxnLst>
                <a:rect l="0" t="0" r="r" b="b"/>
                <a:pathLst>
                  <a:path w="4" h="28">
                    <a:moveTo>
                      <a:pt x="4" y="28"/>
                    </a:moveTo>
                    <a:lnTo>
                      <a:pt x="0" y="28"/>
                    </a:lnTo>
                    <a:lnTo>
                      <a:pt x="0" y="2"/>
                    </a:lnTo>
                    <a:lnTo>
                      <a:pt x="4" y="0"/>
                    </a:lnTo>
                    <a:lnTo>
                      <a:pt x="4" y="28"/>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66" name="Freeform 1450"/>
              <p:cNvSpPr>
                <a:spLocks/>
              </p:cNvSpPr>
              <p:nvPr/>
            </p:nvSpPr>
            <p:spPr bwMode="auto">
              <a:xfrm>
                <a:off x="3938" y="4180"/>
                <a:ext cx="5" cy="25"/>
              </a:xfrm>
              <a:custGeom>
                <a:avLst/>
                <a:gdLst>
                  <a:gd name="T0" fmla="*/ 5 w 5"/>
                  <a:gd name="T1" fmla="*/ 25 h 25"/>
                  <a:gd name="T2" fmla="*/ 0 w 5"/>
                  <a:gd name="T3" fmla="*/ 25 h 25"/>
                  <a:gd name="T4" fmla="*/ 0 w 5"/>
                  <a:gd name="T5" fmla="*/ 2 h 25"/>
                  <a:gd name="T6" fmla="*/ 5 w 5"/>
                  <a:gd name="T7" fmla="*/ 0 h 25"/>
                  <a:gd name="T8" fmla="*/ 5 w 5"/>
                  <a:gd name="T9" fmla="*/ 25 h 25"/>
                </a:gdLst>
                <a:ahLst/>
                <a:cxnLst>
                  <a:cxn ang="0">
                    <a:pos x="T0" y="T1"/>
                  </a:cxn>
                  <a:cxn ang="0">
                    <a:pos x="T2" y="T3"/>
                  </a:cxn>
                  <a:cxn ang="0">
                    <a:pos x="T4" y="T5"/>
                  </a:cxn>
                  <a:cxn ang="0">
                    <a:pos x="T6" y="T7"/>
                  </a:cxn>
                  <a:cxn ang="0">
                    <a:pos x="T8" y="T9"/>
                  </a:cxn>
                </a:cxnLst>
                <a:rect l="0" t="0" r="r" b="b"/>
                <a:pathLst>
                  <a:path w="5" h="25">
                    <a:moveTo>
                      <a:pt x="5" y="25"/>
                    </a:moveTo>
                    <a:lnTo>
                      <a:pt x="0" y="25"/>
                    </a:lnTo>
                    <a:lnTo>
                      <a:pt x="0" y="2"/>
                    </a:lnTo>
                    <a:lnTo>
                      <a:pt x="5" y="0"/>
                    </a:lnTo>
                    <a:lnTo>
                      <a:pt x="5" y="25"/>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67" name="Rectangle 1451"/>
              <p:cNvSpPr>
                <a:spLocks noChangeArrowheads="1"/>
              </p:cNvSpPr>
              <p:nvPr/>
            </p:nvSpPr>
            <p:spPr bwMode="auto">
              <a:xfrm>
                <a:off x="3961" y="4164"/>
                <a:ext cx="5" cy="12"/>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68" name="Rectangle 1452"/>
              <p:cNvSpPr>
                <a:spLocks noChangeArrowheads="1"/>
              </p:cNvSpPr>
              <p:nvPr/>
            </p:nvSpPr>
            <p:spPr bwMode="auto">
              <a:xfrm>
                <a:off x="3968" y="4164"/>
                <a:ext cx="5" cy="12"/>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69" name="Rectangle 1453"/>
              <p:cNvSpPr>
                <a:spLocks noChangeArrowheads="1"/>
              </p:cNvSpPr>
              <p:nvPr/>
            </p:nvSpPr>
            <p:spPr bwMode="auto">
              <a:xfrm>
                <a:off x="3975" y="4164"/>
                <a:ext cx="5" cy="12"/>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70" name="Rectangle 1454"/>
              <p:cNvSpPr>
                <a:spLocks noChangeArrowheads="1"/>
              </p:cNvSpPr>
              <p:nvPr/>
            </p:nvSpPr>
            <p:spPr bwMode="auto">
              <a:xfrm>
                <a:off x="3982" y="4164"/>
                <a:ext cx="5" cy="12"/>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22" name="Group 1656"/>
            <p:cNvGrpSpPr>
              <a:grpSpLocks/>
            </p:cNvGrpSpPr>
            <p:nvPr/>
          </p:nvGrpSpPr>
          <p:grpSpPr bwMode="auto">
            <a:xfrm>
              <a:off x="5867400" y="1608138"/>
              <a:ext cx="4730750" cy="5118100"/>
              <a:chOff x="3696" y="1013"/>
              <a:chExt cx="2980" cy="3224"/>
            </a:xfrm>
          </p:grpSpPr>
          <p:sp>
            <p:nvSpPr>
              <p:cNvPr id="1871" name="Rectangle 1456"/>
              <p:cNvSpPr>
                <a:spLocks noChangeArrowheads="1"/>
              </p:cNvSpPr>
              <p:nvPr/>
            </p:nvSpPr>
            <p:spPr bwMode="auto">
              <a:xfrm>
                <a:off x="3988" y="4164"/>
                <a:ext cx="6" cy="12"/>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72" name="Rectangle 1457"/>
              <p:cNvSpPr>
                <a:spLocks noChangeArrowheads="1"/>
              </p:cNvSpPr>
              <p:nvPr/>
            </p:nvSpPr>
            <p:spPr bwMode="auto">
              <a:xfrm>
                <a:off x="3999" y="4164"/>
                <a:ext cx="1" cy="12"/>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73" name="Rectangle 1458"/>
              <p:cNvSpPr>
                <a:spLocks noChangeArrowheads="1"/>
              </p:cNvSpPr>
              <p:nvPr/>
            </p:nvSpPr>
            <p:spPr bwMode="auto">
              <a:xfrm>
                <a:off x="3995" y="4164"/>
                <a:ext cx="4" cy="12"/>
              </a:xfrm>
              <a:prstGeom prst="rect">
                <a:avLst/>
              </a:prstGeom>
              <a:solidFill>
                <a:srgbClr val="6B6C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74" name="Rectangle 1459"/>
              <p:cNvSpPr>
                <a:spLocks noChangeArrowheads="1"/>
              </p:cNvSpPr>
              <p:nvPr/>
            </p:nvSpPr>
            <p:spPr bwMode="auto">
              <a:xfrm>
                <a:off x="4535" y="4212"/>
                <a:ext cx="2" cy="24"/>
              </a:xfrm>
              <a:prstGeom prst="rect">
                <a:avLst/>
              </a:prstGeom>
              <a:solidFill>
                <a:srgbClr val="AFAF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75" name="Freeform 1460"/>
              <p:cNvSpPr>
                <a:spLocks noEditPoints="1"/>
              </p:cNvSpPr>
              <p:nvPr/>
            </p:nvSpPr>
            <p:spPr bwMode="auto">
              <a:xfrm>
                <a:off x="4478" y="4193"/>
                <a:ext cx="57" cy="43"/>
              </a:xfrm>
              <a:custGeom>
                <a:avLst/>
                <a:gdLst>
                  <a:gd name="T0" fmla="*/ 660 w 660"/>
                  <a:gd name="T1" fmla="*/ 495 h 495"/>
                  <a:gd name="T2" fmla="*/ 0 w 660"/>
                  <a:gd name="T3" fmla="*/ 495 h 495"/>
                  <a:gd name="T4" fmla="*/ 0 w 660"/>
                  <a:gd name="T5" fmla="*/ 492 h 495"/>
                  <a:gd name="T6" fmla="*/ 332 w 660"/>
                  <a:gd name="T7" fmla="*/ 492 h 495"/>
                  <a:gd name="T8" fmla="*/ 332 w 660"/>
                  <a:gd name="T9" fmla="*/ 495 h 495"/>
                  <a:gd name="T10" fmla="*/ 660 w 660"/>
                  <a:gd name="T11" fmla="*/ 495 h 495"/>
                  <a:gd name="T12" fmla="*/ 622 w 660"/>
                  <a:gd name="T13" fmla="*/ 223 h 495"/>
                  <a:gd name="T14" fmla="*/ 622 w 660"/>
                  <a:gd name="T15" fmla="*/ 210 h 495"/>
                  <a:gd name="T16" fmla="*/ 615 w 660"/>
                  <a:gd name="T17" fmla="*/ 210 h 495"/>
                  <a:gd name="T18" fmla="*/ 615 w 660"/>
                  <a:gd name="T19" fmla="*/ 196 h 495"/>
                  <a:gd name="T20" fmla="*/ 622 w 660"/>
                  <a:gd name="T21" fmla="*/ 196 h 495"/>
                  <a:gd name="T22" fmla="*/ 622 w 660"/>
                  <a:gd name="T23" fmla="*/ 120 h 495"/>
                  <a:gd name="T24" fmla="*/ 615 w 660"/>
                  <a:gd name="T25" fmla="*/ 120 h 495"/>
                  <a:gd name="T26" fmla="*/ 615 w 660"/>
                  <a:gd name="T27" fmla="*/ 0 h 495"/>
                  <a:gd name="T28" fmla="*/ 660 w 660"/>
                  <a:gd name="T29" fmla="*/ 0 h 495"/>
                  <a:gd name="T30" fmla="*/ 660 w 660"/>
                  <a:gd name="T31" fmla="*/ 219 h 495"/>
                  <a:gd name="T32" fmla="*/ 622 w 660"/>
                  <a:gd name="T33" fmla="*/ 223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0" h="495">
                    <a:moveTo>
                      <a:pt x="660" y="495"/>
                    </a:moveTo>
                    <a:lnTo>
                      <a:pt x="0" y="495"/>
                    </a:lnTo>
                    <a:lnTo>
                      <a:pt x="0" y="492"/>
                    </a:lnTo>
                    <a:lnTo>
                      <a:pt x="332" y="492"/>
                    </a:lnTo>
                    <a:lnTo>
                      <a:pt x="332" y="495"/>
                    </a:lnTo>
                    <a:lnTo>
                      <a:pt x="660" y="495"/>
                    </a:lnTo>
                    <a:moveTo>
                      <a:pt x="622" y="223"/>
                    </a:moveTo>
                    <a:lnTo>
                      <a:pt x="622" y="210"/>
                    </a:lnTo>
                    <a:lnTo>
                      <a:pt x="615" y="210"/>
                    </a:lnTo>
                    <a:lnTo>
                      <a:pt x="615" y="196"/>
                    </a:lnTo>
                    <a:lnTo>
                      <a:pt x="622" y="196"/>
                    </a:lnTo>
                    <a:lnTo>
                      <a:pt x="622" y="120"/>
                    </a:lnTo>
                    <a:lnTo>
                      <a:pt x="615" y="120"/>
                    </a:lnTo>
                    <a:lnTo>
                      <a:pt x="615" y="0"/>
                    </a:lnTo>
                    <a:lnTo>
                      <a:pt x="660" y="0"/>
                    </a:lnTo>
                    <a:lnTo>
                      <a:pt x="660" y="219"/>
                    </a:lnTo>
                    <a:lnTo>
                      <a:pt x="622" y="223"/>
                    </a:lnTo>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76" name="Freeform 1461"/>
              <p:cNvSpPr>
                <a:spLocks/>
              </p:cNvSpPr>
              <p:nvPr/>
            </p:nvSpPr>
            <p:spPr bwMode="auto">
              <a:xfrm>
                <a:off x="4493" y="4193"/>
                <a:ext cx="38" cy="42"/>
              </a:xfrm>
              <a:custGeom>
                <a:avLst/>
                <a:gdLst>
                  <a:gd name="T0" fmla="*/ 14 w 38"/>
                  <a:gd name="T1" fmla="*/ 42 h 42"/>
                  <a:gd name="T2" fmla="*/ 0 w 38"/>
                  <a:gd name="T3" fmla="*/ 42 h 42"/>
                  <a:gd name="T4" fmla="*/ 0 w 38"/>
                  <a:gd name="T5" fmla="*/ 32 h 42"/>
                  <a:gd name="T6" fmla="*/ 13 w 38"/>
                  <a:gd name="T7" fmla="*/ 32 h 42"/>
                  <a:gd name="T8" fmla="*/ 13 w 38"/>
                  <a:gd name="T9" fmla="*/ 10 h 42"/>
                  <a:gd name="T10" fmla="*/ 0 w 38"/>
                  <a:gd name="T11" fmla="*/ 10 h 42"/>
                  <a:gd name="T12" fmla="*/ 0 w 38"/>
                  <a:gd name="T13" fmla="*/ 0 h 42"/>
                  <a:gd name="T14" fmla="*/ 38 w 38"/>
                  <a:gd name="T15" fmla="*/ 0 h 42"/>
                  <a:gd name="T16" fmla="*/ 38 w 38"/>
                  <a:gd name="T17" fmla="*/ 10 h 42"/>
                  <a:gd name="T18" fmla="*/ 32 w 38"/>
                  <a:gd name="T19" fmla="*/ 10 h 42"/>
                  <a:gd name="T20" fmla="*/ 32 w 38"/>
                  <a:gd name="T21" fmla="*/ 17 h 42"/>
                  <a:gd name="T22" fmla="*/ 38 w 38"/>
                  <a:gd name="T23" fmla="*/ 17 h 42"/>
                  <a:gd name="T24" fmla="*/ 38 w 38"/>
                  <a:gd name="T25" fmla="*/ 18 h 42"/>
                  <a:gd name="T26" fmla="*/ 32 w 38"/>
                  <a:gd name="T27" fmla="*/ 18 h 42"/>
                  <a:gd name="T28" fmla="*/ 32 w 38"/>
                  <a:gd name="T29" fmla="*/ 20 h 42"/>
                  <a:gd name="T30" fmla="*/ 14 w 38"/>
                  <a:gd name="T31" fmla="*/ 22 h 42"/>
                  <a:gd name="T32" fmla="*/ 14 w 38"/>
                  <a:gd name="T3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42">
                    <a:moveTo>
                      <a:pt x="14" y="42"/>
                    </a:moveTo>
                    <a:lnTo>
                      <a:pt x="0" y="42"/>
                    </a:lnTo>
                    <a:lnTo>
                      <a:pt x="0" y="32"/>
                    </a:lnTo>
                    <a:lnTo>
                      <a:pt x="13" y="32"/>
                    </a:lnTo>
                    <a:lnTo>
                      <a:pt x="13" y="10"/>
                    </a:lnTo>
                    <a:lnTo>
                      <a:pt x="0" y="10"/>
                    </a:lnTo>
                    <a:lnTo>
                      <a:pt x="0" y="0"/>
                    </a:lnTo>
                    <a:lnTo>
                      <a:pt x="38" y="0"/>
                    </a:lnTo>
                    <a:lnTo>
                      <a:pt x="38" y="10"/>
                    </a:lnTo>
                    <a:lnTo>
                      <a:pt x="32" y="10"/>
                    </a:lnTo>
                    <a:lnTo>
                      <a:pt x="32" y="17"/>
                    </a:lnTo>
                    <a:lnTo>
                      <a:pt x="38" y="17"/>
                    </a:lnTo>
                    <a:lnTo>
                      <a:pt x="38" y="18"/>
                    </a:lnTo>
                    <a:lnTo>
                      <a:pt x="32" y="18"/>
                    </a:lnTo>
                    <a:lnTo>
                      <a:pt x="32" y="20"/>
                    </a:lnTo>
                    <a:lnTo>
                      <a:pt x="14" y="22"/>
                    </a:lnTo>
                    <a:lnTo>
                      <a:pt x="14" y="42"/>
                    </a:lnTo>
                    <a:close/>
                  </a:path>
                </a:pathLst>
              </a:custGeom>
              <a:solidFill>
                <a:srgbClr val="7F80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77" name="Freeform 1462"/>
              <p:cNvSpPr>
                <a:spLocks/>
              </p:cNvSpPr>
              <p:nvPr/>
            </p:nvSpPr>
            <p:spPr bwMode="auto">
              <a:xfrm>
                <a:off x="4477" y="4193"/>
                <a:ext cx="16" cy="42"/>
              </a:xfrm>
              <a:custGeom>
                <a:avLst/>
                <a:gdLst>
                  <a:gd name="T0" fmla="*/ 16 w 16"/>
                  <a:gd name="T1" fmla="*/ 42 h 42"/>
                  <a:gd name="T2" fmla="*/ 1 w 16"/>
                  <a:gd name="T3" fmla="*/ 42 h 42"/>
                  <a:gd name="T4" fmla="*/ 1 w 16"/>
                  <a:gd name="T5" fmla="*/ 0 h 42"/>
                  <a:gd name="T6" fmla="*/ 0 w 16"/>
                  <a:gd name="T7" fmla="*/ 0 h 42"/>
                  <a:gd name="T8" fmla="*/ 0 w 16"/>
                  <a:gd name="T9" fmla="*/ 0 h 42"/>
                  <a:gd name="T10" fmla="*/ 16 w 16"/>
                  <a:gd name="T11" fmla="*/ 0 h 42"/>
                  <a:gd name="T12" fmla="*/ 16 w 16"/>
                  <a:gd name="T13" fmla="*/ 10 h 42"/>
                  <a:gd name="T14" fmla="*/ 10 w 16"/>
                  <a:gd name="T15" fmla="*/ 10 h 42"/>
                  <a:gd name="T16" fmla="*/ 10 w 16"/>
                  <a:gd name="T17" fmla="*/ 32 h 42"/>
                  <a:gd name="T18" fmla="*/ 16 w 16"/>
                  <a:gd name="T19" fmla="*/ 32 h 42"/>
                  <a:gd name="T20" fmla="*/ 16 w 16"/>
                  <a:gd name="T2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2">
                    <a:moveTo>
                      <a:pt x="16" y="42"/>
                    </a:moveTo>
                    <a:lnTo>
                      <a:pt x="1" y="42"/>
                    </a:lnTo>
                    <a:lnTo>
                      <a:pt x="1" y="0"/>
                    </a:lnTo>
                    <a:lnTo>
                      <a:pt x="0" y="0"/>
                    </a:lnTo>
                    <a:lnTo>
                      <a:pt x="0" y="0"/>
                    </a:lnTo>
                    <a:lnTo>
                      <a:pt x="16" y="0"/>
                    </a:lnTo>
                    <a:lnTo>
                      <a:pt x="16" y="10"/>
                    </a:lnTo>
                    <a:lnTo>
                      <a:pt x="10" y="10"/>
                    </a:lnTo>
                    <a:lnTo>
                      <a:pt x="10" y="32"/>
                    </a:lnTo>
                    <a:lnTo>
                      <a:pt x="16" y="32"/>
                    </a:lnTo>
                    <a:lnTo>
                      <a:pt x="16" y="42"/>
                    </a:lnTo>
                    <a:close/>
                  </a:path>
                </a:pathLst>
              </a:custGeom>
              <a:solidFill>
                <a:srgbClr val="6869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78" name="Freeform 1463"/>
              <p:cNvSpPr>
                <a:spLocks/>
              </p:cNvSpPr>
              <p:nvPr/>
            </p:nvSpPr>
            <p:spPr bwMode="auto">
              <a:xfrm>
                <a:off x="4507" y="4212"/>
                <a:ext cx="28" cy="24"/>
              </a:xfrm>
              <a:custGeom>
                <a:avLst/>
                <a:gdLst>
                  <a:gd name="T0" fmla="*/ 28 w 28"/>
                  <a:gd name="T1" fmla="*/ 24 h 24"/>
                  <a:gd name="T2" fmla="*/ 0 w 28"/>
                  <a:gd name="T3" fmla="*/ 24 h 24"/>
                  <a:gd name="T4" fmla="*/ 0 w 28"/>
                  <a:gd name="T5" fmla="*/ 23 h 24"/>
                  <a:gd name="T6" fmla="*/ 24 w 28"/>
                  <a:gd name="T7" fmla="*/ 23 h 24"/>
                  <a:gd name="T8" fmla="*/ 24 w 28"/>
                  <a:gd name="T9" fmla="*/ 13 h 24"/>
                  <a:gd name="T10" fmla="*/ 25 w 28"/>
                  <a:gd name="T11" fmla="*/ 13 h 24"/>
                  <a:gd name="T12" fmla="*/ 25 w 28"/>
                  <a:gd name="T13" fmla="*/ 7 h 24"/>
                  <a:gd name="T14" fmla="*/ 24 w 28"/>
                  <a:gd name="T15" fmla="*/ 7 h 24"/>
                  <a:gd name="T16" fmla="*/ 24 w 28"/>
                  <a:gd name="T17" fmla="*/ 6 h 24"/>
                  <a:gd name="T18" fmla="*/ 25 w 28"/>
                  <a:gd name="T19" fmla="*/ 6 h 24"/>
                  <a:gd name="T20" fmla="*/ 25 w 28"/>
                  <a:gd name="T21" fmla="*/ 0 h 24"/>
                  <a:gd name="T22" fmla="*/ 28 w 28"/>
                  <a:gd name="T23" fmla="*/ 0 h 24"/>
                  <a:gd name="T24" fmla="*/ 28 w 28"/>
                  <a:gd name="T2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4">
                    <a:moveTo>
                      <a:pt x="28" y="24"/>
                    </a:moveTo>
                    <a:lnTo>
                      <a:pt x="0" y="24"/>
                    </a:lnTo>
                    <a:lnTo>
                      <a:pt x="0" y="23"/>
                    </a:lnTo>
                    <a:lnTo>
                      <a:pt x="24" y="23"/>
                    </a:lnTo>
                    <a:lnTo>
                      <a:pt x="24" y="13"/>
                    </a:lnTo>
                    <a:lnTo>
                      <a:pt x="25" y="13"/>
                    </a:lnTo>
                    <a:lnTo>
                      <a:pt x="25" y="7"/>
                    </a:lnTo>
                    <a:lnTo>
                      <a:pt x="24" y="7"/>
                    </a:lnTo>
                    <a:lnTo>
                      <a:pt x="24" y="6"/>
                    </a:lnTo>
                    <a:lnTo>
                      <a:pt x="25" y="6"/>
                    </a:lnTo>
                    <a:lnTo>
                      <a:pt x="25" y="0"/>
                    </a:lnTo>
                    <a:lnTo>
                      <a:pt x="28" y="0"/>
                    </a:lnTo>
                    <a:lnTo>
                      <a:pt x="28" y="24"/>
                    </a:ln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79" name="Freeform 1464"/>
              <p:cNvSpPr>
                <a:spLocks/>
              </p:cNvSpPr>
              <p:nvPr/>
            </p:nvSpPr>
            <p:spPr bwMode="auto">
              <a:xfrm>
                <a:off x="4507" y="4213"/>
                <a:ext cx="24" cy="22"/>
              </a:xfrm>
              <a:custGeom>
                <a:avLst/>
                <a:gdLst>
                  <a:gd name="T0" fmla="*/ 24 w 24"/>
                  <a:gd name="T1" fmla="*/ 22 h 22"/>
                  <a:gd name="T2" fmla="*/ 0 w 24"/>
                  <a:gd name="T3" fmla="*/ 22 h 22"/>
                  <a:gd name="T4" fmla="*/ 0 w 24"/>
                  <a:gd name="T5" fmla="*/ 2 h 22"/>
                  <a:gd name="T6" fmla="*/ 18 w 24"/>
                  <a:gd name="T7" fmla="*/ 0 h 22"/>
                  <a:gd name="T8" fmla="*/ 18 w 24"/>
                  <a:gd name="T9" fmla="*/ 5 h 22"/>
                  <a:gd name="T10" fmla="*/ 24 w 24"/>
                  <a:gd name="T11" fmla="*/ 5 h 22"/>
                  <a:gd name="T12" fmla="*/ 24 w 24"/>
                  <a:gd name="T13" fmla="*/ 6 h 22"/>
                  <a:gd name="T14" fmla="*/ 18 w 24"/>
                  <a:gd name="T15" fmla="*/ 6 h 22"/>
                  <a:gd name="T16" fmla="*/ 18 w 24"/>
                  <a:gd name="T17" fmla="*/ 12 h 22"/>
                  <a:gd name="T18" fmla="*/ 24 w 24"/>
                  <a:gd name="T19" fmla="*/ 12 h 22"/>
                  <a:gd name="T20" fmla="*/ 24 w 24"/>
                  <a:gd name="T2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2">
                    <a:moveTo>
                      <a:pt x="24" y="22"/>
                    </a:moveTo>
                    <a:lnTo>
                      <a:pt x="0" y="22"/>
                    </a:lnTo>
                    <a:lnTo>
                      <a:pt x="0" y="2"/>
                    </a:lnTo>
                    <a:lnTo>
                      <a:pt x="18" y="0"/>
                    </a:lnTo>
                    <a:lnTo>
                      <a:pt x="18" y="5"/>
                    </a:lnTo>
                    <a:lnTo>
                      <a:pt x="24" y="5"/>
                    </a:lnTo>
                    <a:lnTo>
                      <a:pt x="24" y="6"/>
                    </a:lnTo>
                    <a:lnTo>
                      <a:pt x="18" y="6"/>
                    </a:lnTo>
                    <a:lnTo>
                      <a:pt x="18" y="12"/>
                    </a:lnTo>
                    <a:lnTo>
                      <a:pt x="24" y="12"/>
                    </a:lnTo>
                    <a:lnTo>
                      <a:pt x="24" y="22"/>
                    </a:lnTo>
                    <a:close/>
                  </a:path>
                </a:pathLst>
              </a:custGeom>
              <a:solidFill>
                <a:srgbClr val="5455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80" name="Rectangle 1465"/>
              <p:cNvSpPr>
                <a:spLocks noChangeArrowheads="1"/>
              </p:cNvSpPr>
              <p:nvPr/>
            </p:nvSpPr>
            <p:spPr bwMode="auto">
              <a:xfrm>
                <a:off x="4446" y="4235"/>
                <a:ext cx="32" cy="1"/>
              </a:xfrm>
              <a:prstGeom prst="rect">
                <a:avLst/>
              </a:prstGeom>
              <a:solidFill>
                <a:srgbClr val="ABAA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81" name="Freeform 1466"/>
              <p:cNvSpPr>
                <a:spLocks noEditPoints="1"/>
              </p:cNvSpPr>
              <p:nvPr/>
            </p:nvSpPr>
            <p:spPr bwMode="auto">
              <a:xfrm>
                <a:off x="4446" y="4193"/>
                <a:ext cx="32" cy="42"/>
              </a:xfrm>
              <a:custGeom>
                <a:avLst/>
                <a:gdLst>
                  <a:gd name="T0" fmla="*/ 368 w 368"/>
                  <a:gd name="T1" fmla="*/ 492 h 492"/>
                  <a:gd name="T2" fmla="*/ 0 w 368"/>
                  <a:gd name="T3" fmla="*/ 492 h 492"/>
                  <a:gd name="T4" fmla="*/ 0 w 368"/>
                  <a:gd name="T5" fmla="*/ 76 h 492"/>
                  <a:gd name="T6" fmla="*/ 360 w 368"/>
                  <a:gd name="T7" fmla="*/ 2 h 492"/>
                  <a:gd name="T8" fmla="*/ 368 w 368"/>
                  <a:gd name="T9" fmla="*/ 0 h 492"/>
                  <a:gd name="T10" fmla="*/ 368 w 368"/>
                  <a:gd name="T11" fmla="*/ 492 h 492"/>
                  <a:gd name="T12" fmla="*/ 299 w 368"/>
                  <a:gd name="T13" fmla="*/ 120 h 492"/>
                  <a:gd name="T14" fmla="*/ 216 w 368"/>
                  <a:gd name="T15" fmla="*/ 145 h 492"/>
                  <a:gd name="T16" fmla="*/ 216 w 368"/>
                  <a:gd name="T17" fmla="*/ 377 h 492"/>
                  <a:gd name="T18" fmla="*/ 299 w 368"/>
                  <a:gd name="T19" fmla="*/ 377 h 492"/>
                  <a:gd name="T20" fmla="*/ 299 w 368"/>
                  <a:gd name="T21" fmla="*/ 12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8" h="492">
                    <a:moveTo>
                      <a:pt x="368" y="492"/>
                    </a:moveTo>
                    <a:lnTo>
                      <a:pt x="0" y="492"/>
                    </a:lnTo>
                    <a:lnTo>
                      <a:pt x="0" y="76"/>
                    </a:lnTo>
                    <a:lnTo>
                      <a:pt x="360" y="2"/>
                    </a:lnTo>
                    <a:lnTo>
                      <a:pt x="368" y="0"/>
                    </a:lnTo>
                    <a:lnTo>
                      <a:pt x="368" y="492"/>
                    </a:lnTo>
                    <a:moveTo>
                      <a:pt x="299" y="120"/>
                    </a:moveTo>
                    <a:lnTo>
                      <a:pt x="216" y="145"/>
                    </a:lnTo>
                    <a:lnTo>
                      <a:pt x="216" y="377"/>
                    </a:lnTo>
                    <a:lnTo>
                      <a:pt x="299" y="377"/>
                    </a:lnTo>
                    <a:lnTo>
                      <a:pt x="299" y="120"/>
                    </a:lnTo>
                  </a:path>
                </a:pathLst>
              </a:custGeom>
              <a:solidFill>
                <a:srgbClr val="7B7C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82" name="Freeform 1467"/>
              <p:cNvSpPr>
                <a:spLocks/>
              </p:cNvSpPr>
              <p:nvPr/>
            </p:nvSpPr>
            <p:spPr bwMode="auto">
              <a:xfrm>
                <a:off x="4465" y="4203"/>
                <a:ext cx="7" cy="22"/>
              </a:xfrm>
              <a:custGeom>
                <a:avLst/>
                <a:gdLst>
                  <a:gd name="T0" fmla="*/ 7 w 7"/>
                  <a:gd name="T1" fmla="*/ 22 h 22"/>
                  <a:gd name="T2" fmla="*/ 0 w 7"/>
                  <a:gd name="T3" fmla="*/ 22 h 22"/>
                  <a:gd name="T4" fmla="*/ 0 w 7"/>
                  <a:gd name="T5" fmla="*/ 2 h 22"/>
                  <a:gd name="T6" fmla="*/ 7 w 7"/>
                  <a:gd name="T7" fmla="*/ 0 h 22"/>
                  <a:gd name="T8" fmla="*/ 7 w 7"/>
                  <a:gd name="T9" fmla="*/ 22 h 22"/>
                </a:gdLst>
                <a:ahLst/>
                <a:cxnLst>
                  <a:cxn ang="0">
                    <a:pos x="T0" y="T1"/>
                  </a:cxn>
                  <a:cxn ang="0">
                    <a:pos x="T2" y="T3"/>
                  </a:cxn>
                  <a:cxn ang="0">
                    <a:pos x="T4" y="T5"/>
                  </a:cxn>
                  <a:cxn ang="0">
                    <a:pos x="T6" y="T7"/>
                  </a:cxn>
                  <a:cxn ang="0">
                    <a:pos x="T8" y="T9"/>
                  </a:cxn>
                </a:cxnLst>
                <a:rect l="0" t="0" r="r" b="b"/>
                <a:pathLst>
                  <a:path w="7" h="22">
                    <a:moveTo>
                      <a:pt x="7" y="22"/>
                    </a:moveTo>
                    <a:lnTo>
                      <a:pt x="0" y="22"/>
                    </a:lnTo>
                    <a:lnTo>
                      <a:pt x="0" y="2"/>
                    </a:lnTo>
                    <a:lnTo>
                      <a:pt x="7" y="0"/>
                    </a:lnTo>
                    <a:lnTo>
                      <a:pt x="7" y="22"/>
                    </a:lnTo>
                    <a:close/>
                  </a:path>
                </a:pathLst>
              </a:custGeom>
              <a:solidFill>
                <a:srgbClr val="6A6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83" name="Rectangle 1468"/>
              <p:cNvSpPr>
                <a:spLocks noChangeArrowheads="1"/>
              </p:cNvSpPr>
              <p:nvPr/>
            </p:nvSpPr>
            <p:spPr bwMode="auto">
              <a:xfrm>
                <a:off x="4493" y="4203"/>
                <a:ext cx="13" cy="22"/>
              </a:xfrm>
              <a:prstGeom prst="rect">
                <a:avLst/>
              </a:prstGeom>
              <a:solidFill>
                <a:srgbClr val="6B6C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84" name="Rectangle 1469"/>
              <p:cNvSpPr>
                <a:spLocks noChangeArrowheads="1"/>
              </p:cNvSpPr>
              <p:nvPr/>
            </p:nvSpPr>
            <p:spPr bwMode="auto">
              <a:xfrm>
                <a:off x="4487" y="4203"/>
                <a:ext cx="6" cy="22"/>
              </a:xfrm>
              <a:prstGeom prst="rect">
                <a:avLst/>
              </a:prstGeom>
              <a:solidFill>
                <a:srgbClr val="5758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85" name="Rectangle 1470"/>
              <p:cNvSpPr>
                <a:spLocks noChangeArrowheads="1"/>
              </p:cNvSpPr>
              <p:nvPr/>
            </p:nvSpPr>
            <p:spPr bwMode="auto">
              <a:xfrm>
                <a:off x="4531" y="4203"/>
                <a:ext cx="1" cy="7"/>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86" name="Rectangle 1471"/>
              <p:cNvSpPr>
                <a:spLocks noChangeArrowheads="1"/>
              </p:cNvSpPr>
              <p:nvPr/>
            </p:nvSpPr>
            <p:spPr bwMode="auto">
              <a:xfrm>
                <a:off x="4525" y="4203"/>
                <a:ext cx="6" cy="7"/>
              </a:xfrm>
              <a:prstGeom prst="rect">
                <a:avLst/>
              </a:prstGeom>
              <a:solidFill>
                <a:srgbClr val="6B6C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87" name="Rectangle 1472"/>
              <p:cNvSpPr>
                <a:spLocks noChangeArrowheads="1"/>
              </p:cNvSpPr>
              <p:nvPr/>
            </p:nvSpPr>
            <p:spPr bwMode="auto">
              <a:xfrm>
                <a:off x="4531" y="4211"/>
                <a:ext cx="1" cy="1"/>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88" name="Freeform 1473"/>
              <p:cNvSpPr>
                <a:spLocks/>
              </p:cNvSpPr>
              <p:nvPr/>
            </p:nvSpPr>
            <p:spPr bwMode="auto">
              <a:xfrm>
                <a:off x="4525" y="4211"/>
                <a:ext cx="6" cy="2"/>
              </a:xfrm>
              <a:custGeom>
                <a:avLst/>
                <a:gdLst>
                  <a:gd name="T0" fmla="*/ 0 w 6"/>
                  <a:gd name="T1" fmla="*/ 2 h 2"/>
                  <a:gd name="T2" fmla="*/ 0 w 6"/>
                  <a:gd name="T3" fmla="*/ 0 h 2"/>
                  <a:gd name="T4" fmla="*/ 6 w 6"/>
                  <a:gd name="T5" fmla="*/ 0 h 2"/>
                  <a:gd name="T6" fmla="*/ 6 w 6"/>
                  <a:gd name="T7" fmla="*/ 1 h 2"/>
                  <a:gd name="T8" fmla="*/ 0 w 6"/>
                  <a:gd name="T9" fmla="*/ 2 h 2"/>
                </a:gdLst>
                <a:ahLst/>
                <a:cxnLst>
                  <a:cxn ang="0">
                    <a:pos x="T0" y="T1"/>
                  </a:cxn>
                  <a:cxn ang="0">
                    <a:pos x="T2" y="T3"/>
                  </a:cxn>
                  <a:cxn ang="0">
                    <a:pos x="T4" y="T5"/>
                  </a:cxn>
                  <a:cxn ang="0">
                    <a:pos x="T6" y="T7"/>
                  </a:cxn>
                  <a:cxn ang="0">
                    <a:pos x="T8" y="T9"/>
                  </a:cxn>
                </a:cxnLst>
                <a:rect l="0" t="0" r="r" b="b"/>
                <a:pathLst>
                  <a:path w="6" h="2">
                    <a:moveTo>
                      <a:pt x="0" y="2"/>
                    </a:moveTo>
                    <a:lnTo>
                      <a:pt x="0" y="0"/>
                    </a:lnTo>
                    <a:lnTo>
                      <a:pt x="6" y="0"/>
                    </a:lnTo>
                    <a:lnTo>
                      <a:pt x="6" y="1"/>
                    </a:lnTo>
                    <a:lnTo>
                      <a:pt x="0" y="2"/>
                    </a:lnTo>
                    <a:close/>
                  </a:path>
                </a:pathLst>
              </a:custGeom>
              <a:solidFill>
                <a:srgbClr val="6B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89" name="Rectangle 1474"/>
              <p:cNvSpPr>
                <a:spLocks noChangeArrowheads="1"/>
              </p:cNvSpPr>
              <p:nvPr/>
            </p:nvSpPr>
            <p:spPr bwMode="auto">
              <a:xfrm>
                <a:off x="4531" y="4212"/>
                <a:ext cx="1" cy="6"/>
              </a:xfrm>
              <a:prstGeom prst="rect">
                <a:avLst/>
              </a:prstGeom>
              <a:solidFill>
                <a:srgbClr val="5152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90" name="Freeform 1475"/>
              <p:cNvSpPr>
                <a:spLocks/>
              </p:cNvSpPr>
              <p:nvPr/>
            </p:nvSpPr>
            <p:spPr bwMode="auto">
              <a:xfrm>
                <a:off x="4525" y="4212"/>
                <a:ext cx="6" cy="6"/>
              </a:xfrm>
              <a:custGeom>
                <a:avLst/>
                <a:gdLst>
                  <a:gd name="T0" fmla="*/ 6 w 6"/>
                  <a:gd name="T1" fmla="*/ 6 h 6"/>
                  <a:gd name="T2" fmla="*/ 0 w 6"/>
                  <a:gd name="T3" fmla="*/ 6 h 6"/>
                  <a:gd name="T4" fmla="*/ 0 w 6"/>
                  <a:gd name="T5" fmla="*/ 1 h 6"/>
                  <a:gd name="T6" fmla="*/ 6 w 6"/>
                  <a:gd name="T7" fmla="*/ 0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6"/>
                    </a:lnTo>
                    <a:lnTo>
                      <a:pt x="0" y="1"/>
                    </a:lnTo>
                    <a:lnTo>
                      <a:pt x="6" y="0"/>
                    </a:lnTo>
                    <a:lnTo>
                      <a:pt x="6" y="6"/>
                    </a:lnTo>
                    <a:close/>
                  </a:path>
                </a:pathLst>
              </a:custGeom>
              <a:solidFill>
                <a:srgbClr val="4848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91" name="Rectangle 1476"/>
              <p:cNvSpPr>
                <a:spLocks noChangeArrowheads="1"/>
              </p:cNvSpPr>
              <p:nvPr/>
            </p:nvSpPr>
            <p:spPr bwMode="auto">
              <a:xfrm>
                <a:off x="4531" y="4219"/>
                <a:ext cx="1" cy="6"/>
              </a:xfrm>
              <a:prstGeom prst="rect">
                <a:avLst/>
              </a:prstGeom>
              <a:solidFill>
                <a:srgbClr val="5152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92" name="Rectangle 1477"/>
              <p:cNvSpPr>
                <a:spLocks noChangeArrowheads="1"/>
              </p:cNvSpPr>
              <p:nvPr/>
            </p:nvSpPr>
            <p:spPr bwMode="auto">
              <a:xfrm>
                <a:off x="4525" y="4219"/>
                <a:ext cx="6" cy="6"/>
              </a:xfrm>
              <a:prstGeom prst="rect">
                <a:avLst/>
              </a:prstGeom>
              <a:solidFill>
                <a:srgbClr val="4848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93" name="Freeform 1478"/>
              <p:cNvSpPr>
                <a:spLocks/>
              </p:cNvSpPr>
              <p:nvPr/>
            </p:nvSpPr>
            <p:spPr bwMode="auto">
              <a:xfrm>
                <a:off x="3888" y="4205"/>
                <a:ext cx="84" cy="31"/>
              </a:xfrm>
              <a:custGeom>
                <a:avLst/>
                <a:gdLst>
                  <a:gd name="T0" fmla="*/ 84 w 84"/>
                  <a:gd name="T1" fmla="*/ 31 h 31"/>
                  <a:gd name="T2" fmla="*/ 0 w 84"/>
                  <a:gd name="T3" fmla="*/ 31 h 31"/>
                  <a:gd name="T4" fmla="*/ 0 w 84"/>
                  <a:gd name="T5" fmla="*/ 0 h 31"/>
                  <a:gd name="T6" fmla="*/ 46 w 84"/>
                  <a:gd name="T7" fmla="*/ 0 h 31"/>
                  <a:gd name="T8" fmla="*/ 46 w 84"/>
                  <a:gd name="T9" fmla="*/ 30 h 31"/>
                  <a:gd name="T10" fmla="*/ 84 w 84"/>
                  <a:gd name="T11" fmla="*/ 30 h 31"/>
                  <a:gd name="T12" fmla="*/ 84 w 84"/>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84" h="31">
                    <a:moveTo>
                      <a:pt x="84" y="31"/>
                    </a:moveTo>
                    <a:lnTo>
                      <a:pt x="0" y="31"/>
                    </a:lnTo>
                    <a:lnTo>
                      <a:pt x="0" y="0"/>
                    </a:lnTo>
                    <a:lnTo>
                      <a:pt x="46" y="0"/>
                    </a:lnTo>
                    <a:lnTo>
                      <a:pt x="46" y="30"/>
                    </a:lnTo>
                    <a:lnTo>
                      <a:pt x="84" y="30"/>
                    </a:lnTo>
                    <a:lnTo>
                      <a:pt x="84" y="31"/>
                    </a:lnTo>
                    <a:close/>
                  </a:path>
                </a:pathLst>
              </a:custGeom>
              <a:solidFill>
                <a:srgbClr val="D7D6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94" name="Rectangle 1479"/>
              <p:cNvSpPr>
                <a:spLocks noChangeArrowheads="1"/>
              </p:cNvSpPr>
              <p:nvPr/>
            </p:nvSpPr>
            <p:spPr bwMode="auto">
              <a:xfrm>
                <a:off x="3954" y="4205"/>
                <a:ext cx="18" cy="30"/>
              </a:xfrm>
              <a:prstGeom prst="rect">
                <a:avLst/>
              </a:prstGeom>
              <a:solidFill>
                <a:srgbClr val="8E90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95" name="Freeform 1480"/>
              <p:cNvSpPr>
                <a:spLocks/>
              </p:cNvSpPr>
              <p:nvPr/>
            </p:nvSpPr>
            <p:spPr bwMode="auto">
              <a:xfrm>
                <a:off x="3934" y="4205"/>
                <a:ext cx="20" cy="30"/>
              </a:xfrm>
              <a:custGeom>
                <a:avLst/>
                <a:gdLst>
                  <a:gd name="T0" fmla="*/ 20 w 20"/>
                  <a:gd name="T1" fmla="*/ 30 h 30"/>
                  <a:gd name="T2" fmla="*/ 0 w 20"/>
                  <a:gd name="T3" fmla="*/ 30 h 30"/>
                  <a:gd name="T4" fmla="*/ 0 w 20"/>
                  <a:gd name="T5" fmla="*/ 0 h 30"/>
                  <a:gd name="T6" fmla="*/ 4 w 20"/>
                  <a:gd name="T7" fmla="*/ 0 h 30"/>
                  <a:gd name="T8" fmla="*/ 4 w 20"/>
                  <a:gd name="T9" fmla="*/ 12 h 30"/>
                  <a:gd name="T10" fmla="*/ 9 w 20"/>
                  <a:gd name="T11" fmla="*/ 12 h 30"/>
                  <a:gd name="T12" fmla="*/ 9 w 20"/>
                  <a:gd name="T13" fmla="*/ 0 h 30"/>
                  <a:gd name="T14" fmla="*/ 12 w 20"/>
                  <a:gd name="T15" fmla="*/ 0 h 30"/>
                  <a:gd name="T16" fmla="*/ 12 w 20"/>
                  <a:gd name="T17" fmla="*/ 12 h 30"/>
                  <a:gd name="T18" fmla="*/ 16 w 20"/>
                  <a:gd name="T19" fmla="*/ 12 h 30"/>
                  <a:gd name="T20" fmla="*/ 16 w 20"/>
                  <a:gd name="T21" fmla="*/ 0 h 30"/>
                  <a:gd name="T22" fmla="*/ 20 w 20"/>
                  <a:gd name="T23" fmla="*/ 0 h 30"/>
                  <a:gd name="T24" fmla="*/ 20 w 20"/>
                  <a:gd name="T2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30">
                    <a:moveTo>
                      <a:pt x="20" y="30"/>
                    </a:moveTo>
                    <a:lnTo>
                      <a:pt x="0" y="30"/>
                    </a:lnTo>
                    <a:lnTo>
                      <a:pt x="0" y="0"/>
                    </a:lnTo>
                    <a:lnTo>
                      <a:pt x="4" y="0"/>
                    </a:lnTo>
                    <a:lnTo>
                      <a:pt x="4" y="12"/>
                    </a:lnTo>
                    <a:lnTo>
                      <a:pt x="9" y="12"/>
                    </a:lnTo>
                    <a:lnTo>
                      <a:pt x="9" y="0"/>
                    </a:lnTo>
                    <a:lnTo>
                      <a:pt x="12" y="0"/>
                    </a:lnTo>
                    <a:lnTo>
                      <a:pt x="12" y="12"/>
                    </a:lnTo>
                    <a:lnTo>
                      <a:pt x="16" y="12"/>
                    </a:lnTo>
                    <a:lnTo>
                      <a:pt x="16" y="0"/>
                    </a:lnTo>
                    <a:lnTo>
                      <a:pt x="20" y="0"/>
                    </a:lnTo>
                    <a:lnTo>
                      <a:pt x="20" y="30"/>
                    </a:lnTo>
                    <a:close/>
                  </a:path>
                </a:pathLst>
              </a:custGeom>
              <a:solidFill>
                <a:srgbClr val="B0B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96" name="Rectangle 1481"/>
              <p:cNvSpPr>
                <a:spLocks noChangeArrowheads="1"/>
              </p:cNvSpPr>
              <p:nvPr/>
            </p:nvSpPr>
            <p:spPr bwMode="auto">
              <a:xfrm>
                <a:off x="3946" y="4205"/>
                <a:ext cx="4" cy="12"/>
              </a:xfrm>
              <a:prstGeom prst="rect">
                <a:avLst/>
              </a:prstGeom>
              <a:solidFill>
                <a:srgbClr val="A6A6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97" name="Rectangle 1482"/>
              <p:cNvSpPr>
                <a:spLocks noChangeArrowheads="1"/>
              </p:cNvSpPr>
              <p:nvPr/>
            </p:nvSpPr>
            <p:spPr bwMode="auto">
              <a:xfrm>
                <a:off x="3938" y="4205"/>
                <a:ext cx="5" cy="12"/>
              </a:xfrm>
              <a:prstGeom prst="rect">
                <a:avLst/>
              </a:prstGeom>
              <a:solidFill>
                <a:srgbClr val="A6A6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98" name="Rectangle 1483"/>
              <p:cNvSpPr>
                <a:spLocks noChangeArrowheads="1"/>
              </p:cNvSpPr>
              <p:nvPr/>
            </p:nvSpPr>
            <p:spPr bwMode="auto">
              <a:xfrm>
                <a:off x="3819" y="4191"/>
                <a:ext cx="39" cy="44"/>
              </a:xfrm>
              <a:prstGeom prst="rect">
                <a:avLst/>
              </a:prstGeom>
              <a:solidFill>
                <a:srgbClr val="D7D6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99" name="Freeform 1484"/>
              <p:cNvSpPr>
                <a:spLocks/>
              </p:cNvSpPr>
              <p:nvPr/>
            </p:nvSpPr>
            <p:spPr bwMode="auto">
              <a:xfrm>
                <a:off x="3722" y="4203"/>
                <a:ext cx="36" cy="33"/>
              </a:xfrm>
              <a:custGeom>
                <a:avLst/>
                <a:gdLst>
                  <a:gd name="T0" fmla="*/ 36 w 36"/>
                  <a:gd name="T1" fmla="*/ 33 h 33"/>
                  <a:gd name="T2" fmla="*/ 20 w 36"/>
                  <a:gd name="T3" fmla="*/ 33 h 33"/>
                  <a:gd name="T4" fmla="*/ 20 w 36"/>
                  <a:gd name="T5" fmla="*/ 7 h 33"/>
                  <a:gd name="T6" fmla="*/ 0 w 36"/>
                  <a:gd name="T7" fmla="*/ 7 h 33"/>
                  <a:gd name="T8" fmla="*/ 0 w 36"/>
                  <a:gd name="T9" fmla="*/ 0 h 33"/>
                  <a:gd name="T10" fmla="*/ 36 w 36"/>
                  <a:gd name="T11" fmla="*/ 0 h 33"/>
                  <a:gd name="T12" fmla="*/ 36 w 36"/>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36" y="33"/>
                    </a:moveTo>
                    <a:lnTo>
                      <a:pt x="20" y="33"/>
                    </a:lnTo>
                    <a:lnTo>
                      <a:pt x="20" y="7"/>
                    </a:lnTo>
                    <a:lnTo>
                      <a:pt x="0" y="7"/>
                    </a:lnTo>
                    <a:lnTo>
                      <a:pt x="0" y="0"/>
                    </a:lnTo>
                    <a:lnTo>
                      <a:pt x="36" y="0"/>
                    </a:lnTo>
                    <a:lnTo>
                      <a:pt x="36" y="33"/>
                    </a:lnTo>
                    <a:close/>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00" name="Freeform 1485"/>
              <p:cNvSpPr>
                <a:spLocks/>
              </p:cNvSpPr>
              <p:nvPr/>
            </p:nvSpPr>
            <p:spPr bwMode="auto">
              <a:xfrm>
                <a:off x="3696" y="4210"/>
                <a:ext cx="46" cy="26"/>
              </a:xfrm>
              <a:custGeom>
                <a:avLst/>
                <a:gdLst>
                  <a:gd name="T0" fmla="*/ 46 w 46"/>
                  <a:gd name="T1" fmla="*/ 26 h 26"/>
                  <a:gd name="T2" fmla="*/ 0 w 46"/>
                  <a:gd name="T3" fmla="*/ 26 h 26"/>
                  <a:gd name="T4" fmla="*/ 0 w 46"/>
                  <a:gd name="T5" fmla="*/ 0 h 26"/>
                  <a:gd name="T6" fmla="*/ 26 w 46"/>
                  <a:gd name="T7" fmla="*/ 0 h 26"/>
                  <a:gd name="T8" fmla="*/ 26 w 46"/>
                  <a:gd name="T9" fmla="*/ 26 h 26"/>
                  <a:gd name="T10" fmla="*/ 46 w 46"/>
                  <a:gd name="T11" fmla="*/ 26 h 26"/>
                </a:gdLst>
                <a:ahLst/>
                <a:cxnLst>
                  <a:cxn ang="0">
                    <a:pos x="T0" y="T1"/>
                  </a:cxn>
                  <a:cxn ang="0">
                    <a:pos x="T2" y="T3"/>
                  </a:cxn>
                  <a:cxn ang="0">
                    <a:pos x="T4" y="T5"/>
                  </a:cxn>
                  <a:cxn ang="0">
                    <a:pos x="T6" y="T7"/>
                  </a:cxn>
                  <a:cxn ang="0">
                    <a:pos x="T8" y="T9"/>
                  </a:cxn>
                  <a:cxn ang="0">
                    <a:pos x="T10" y="T11"/>
                  </a:cxn>
                </a:cxnLst>
                <a:rect l="0" t="0" r="r" b="b"/>
                <a:pathLst>
                  <a:path w="46" h="26">
                    <a:moveTo>
                      <a:pt x="46" y="26"/>
                    </a:moveTo>
                    <a:lnTo>
                      <a:pt x="0" y="26"/>
                    </a:lnTo>
                    <a:lnTo>
                      <a:pt x="0" y="0"/>
                    </a:lnTo>
                    <a:lnTo>
                      <a:pt x="26" y="0"/>
                    </a:lnTo>
                    <a:lnTo>
                      <a:pt x="26" y="26"/>
                    </a:lnTo>
                    <a:lnTo>
                      <a:pt x="46" y="26"/>
                    </a:lnTo>
                    <a:close/>
                  </a:path>
                </a:pathLst>
              </a:custGeom>
              <a:solidFill>
                <a:srgbClr val="D7D6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01" name="Rectangle 1486"/>
              <p:cNvSpPr>
                <a:spLocks noChangeArrowheads="1"/>
              </p:cNvSpPr>
              <p:nvPr/>
            </p:nvSpPr>
            <p:spPr bwMode="auto">
              <a:xfrm>
                <a:off x="3722" y="4210"/>
                <a:ext cx="20" cy="25"/>
              </a:xfrm>
              <a:prstGeom prst="rect">
                <a:avLst/>
              </a:prstGeom>
              <a:solidFill>
                <a:srgbClr val="BDBC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02" name="Freeform 1487"/>
              <p:cNvSpPr>
                <a:spLocks/>
              </p:cNvSpPr>
              <p:nvPr/>
            </p:nvSpPr>
            <p:spPr bwMode="auto">
              <a:xfrm>
                <a:off x="4744" y="4215"/>
                <a:ext cx="26" cy="21"/>
              </a:xfrm>
              <a:custGeom>
                <a:avLst/>
                <a:gdLst>
                  <a:gd name="T0" fmla="*/ 295 w 297"/>
                  <a:gd name="T1" fmla="*/ 237 h 237"/>
                  <a:gd name="T2" fmla="*/ 0 w 297"/>
                  <a:gd name="T3" fmla="*/ 237 h 237"/>
                  <a:gd name="T4" fmla="*/ 0 w 297"/>
                  <a:gd name="T5" fmla="*/ 165 h 237"/>
                  <a:gd name="T6" fmla="*/ 30 w 297"/>
                  <a:gd name="T7" fmla="*/ 165 h 237"/>
                  <a:gd name="T8" fmla="*/ 30 w 297"/>
                  <a:gd name="T9" fmla="*/ 0 h 237"/>
                  <a:gd name="T10" fmla="*/ 297 w 297"/>
                  <a:gd name="T11" fmla="*/ 0 h 237"/>
                  <a:gd name="T12" fmla="*/ 297 w 297"/>
                  <a:gd name="T13" fmla="*/ 66 h 237"/>
                  <a:gd name="T14" fmla="*/ 291 w 297"/>
                  <a:gd name="T15" fmla="*/ 74 h 237"/>
                  <a:gd name="T16" fmla="*/ 287 w 297"/>
                  <a:gd name="T17" fmla="*/ 105 h 237"/>
                  <a:gd name="T18" fmla="*/ 284 w 297"/>
                  <a:gd name="T19" fmla="*/ 109 h 237"/>
                  <a:gd name="T20" fmla="*/ 281 w 297"/>
                  <a:gd name="T21" fmla="*/ 143 h 237"/>
                  <a:gd name="T22" fmla="*/ 279 w 297"/>
                  <a:gd name="T23" fmla="*/ 170 h 237"/>
                  <a:gd name="T24" fmla="*/ 286 w 297"/>
                  <a:gd name="T25" fmla="*/ 184 h 237"/>
                  <a:gd name="T26" fmla="*/ 282 w 297"/>
                  <a:gd name="T27" fmla="*/ 200 h 237"/>
                  <a:gd name="T28" fmla="*/ 295 w 297"/>
                  <a:gd name="T29"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7" h="237">
                    <a:moveTo>
                      <a:pt x="295" y="237"/>
                    </a:moveTo>
                    <a:lnTo>
                      <a:pt x="0" y="237"/>
                    </a:lnTo>
                    <a:lnTo>
                      <a:pt x="0" y="165"/>
                    </a:lnTo>
                    <a:lnTo>
                      <a:pt x="30" y="165"/>
                    </a:lnTo>
                    <a:lnTo>
                      <a:pt x="30" y="0"/>
                    </a:lnTo>
                    <a:lnTo>
                      <a:pt x="297" y="0"/>
                    </a:lnTo>
                    <a:lnTo>
                      <a:pt x="297" y="66"/>
                    </a:lnTo>
                    <a:cubicBezTo>
                      <a:pt x="295" y="69"/>
                      <a:pt x="293" y="71"/>
                      <a:pt x="291" y="74"/>
                    </a:cubicBezTo>
                    <a:cubicBezTo>
                      <a:pt x="286" y="84"/>
                      <a:pt x="283" y="96"/>
                      <a:pt x="287" y="105"/>
                    </a:cubicBezTo>
                    <a:cubicBezTo>
                      <a:pt x="286" y="107"/>
                      <a:pt x="285" y="108"/>
                      <a:pt x="284" y="109"/>
                    </a:cubicBezTo>
                    <a:cubicBezTo>
                      <a:pt x="278" y="118"/>
                      <a:pt x="276" y="133"/>
                      <a:pt x="281" y="143"/>
                    </a:cubicBezTo>
                    <a:cubicBezTo>
                      <a:pt x="278" y="152"/>
                      <a:pt x="277" y="161"/>
                      <a:pt x="279" y="170"/>
                    </a:cubicBezTo>
                    <a:cubicBezTo>
                      <a:pt x="280" y="176"/>
                      <a:pt x="282" y="181"/>
                      <a:pt x="286" y="184"/>
                    </a:cubicBezTo>
                    <a:cubicBezTo>
                      <a:pt x="284" y="189"/>
                      <a:pt x="282" y="194"/>
                      <a:pt x="282" y="200"/>
                    </a:cubicBezTo>
                    <a:cubicBezTo>
                      <a:pt x="280" y="214"/>
                      <a:pt x="285" y="228"/>
                      <a:pt x="295" y="237"/>
                    </a:cubicBezTo>
                  </a:path>
                </a:pathLst>
              </a:custGeom>
              <a:solidFill>
                <a:srgbClr val="6D6E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03" name="Freeform 1488"/>
              <p:cNvSpPr>
                <a:spLocks/>
              </p:cNvSpPr>
              <p:nvPr/>
            </p:nvSpPr>
            <p:spPr bwMode="auto">
              <a:xfrm>
                <a:off x="4818" y="4215"/>
                <a:ext cx="26" cy="21"/>
              </a:xfrm>
              <a:custGeom>
                <a:avLst/>
                <a:gdLst>
                  <a:gd name="T0" fmla="*/ 296 w 296"/>
                  <a:gd name="T1" fmla="*/ 237 h 237"/>
                  <a:gd name="T2" fmla="*/ 14 w 296"/>
                  <a:gd name="T3" fmla="*/ 237 h 237"/>
                  <a:gd name="T4" fmla="*/ 24 w 296"/>
                  <a:gd name="T5" fmla="*/ 218 h 237"/>
                  <a:gd name="T6" fmla="*/ 23 w 296"/>
                  <a:gd name="T7" fmla="*/ 193 h 237"/>
                  <a:gd name="T8" fmla="*/ 3 w 296"/>
                  <a:gd name="T9" fmla="*/ 181 h 237"/>
                  <a:gd name="T10" fmla="*/ 0 w 296"/>
                  <a:gd name="T11" fmla="*/ 181 h 237"/>
                  <a:gd name="T12" fmla="*/ 0 w 296"/>
                  <a:gd name="T13" fmla="*/ 0 h 237"/>
                  <a:gd name="T14" fmla="*/ 296 w 296"/>
                  <a:gd name="T15" fmla="*/ 0 h 237"/>
                  <a:gd name="T16" fmla="*/ 296 w 296"/>
                  <a:gd name="T17"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 h="237">
                    <a:moveTo>
                      <a:pt x="296" y="237"/>
                    </a:moveTo>
                    <a:lnTo>
                      <a:pt x="14" y="237"/>
                    </a:lnTo>
                    <a:cubicBezTo>
                      <a:pt x="18" y="231"/>
                      <a:pt x="22" y="224"/>
                      <a:pt x="24" y="218"/>
                    </a:cubicBezTo>
                    <a:cubicBezTo>
                      <a:pt x="26" y="210"/>
                      <a:pt x="27" y="200"/>
                      <a:pt x="23" y="193"/>
                    </a:cubicBezTo>
                    <a:cubicBezTo>
                      <a:pt x="18" y="185"/>
                      <a:pt x="11" y="183"/>
                      <a:pt x="3" y="181"/>
                    </a:cubicBezTo>
                    <a:cubicBezTo>
                      <a:pt x="2" y="181"/>
                      <a:pt x="1" y="181"/>
                      <a:pt x="0" y="181"/>
                    </a:cubicBezTo>
                    <a:lnTo>
                      <a:pt x="0" y="0"/>
                    </a:lnTo>
                    <a:lnTo>
                      <a:pt x="296" y="0"/>
                    </a:lnTo>
                    <a:lnTo>
                      <a:pt x="296" y="237"/>
                    </a:lnTo>
                  </a:path>
                </a:pathLst>
              </a:custGeom>
              <a:solidFill>
                <a:srgbClr val="5355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04" name="Freeform 1489"/>
              <p:cNvSpPr>
                <a:spLocks/>
              </p:cNvSpPr>
              <p:nvPr/>
            </p:nvSpPr>
            <p:spPr bwMode="auto">
              <a:xfrm>
                <a:off x="4844" y="4215"/>
                <a:ext cx="9" cy="21"/>
              </a:xfrm>
              <a:custGeom>
                <a:avLst/>
                <a:gdLst>
                  <a:gd name="T0" fmla="*/ 9 w 9"/>
                  <a:gd name="T1" fmla="*/ 21 h 21"/>
                  <a:gd name="T2" fmla="*/ 0 w 9"/>
                  <a:gd name="T3" fmla="*/ 21 h 21"/>
                  <a:gd name="T4" fmla="*/ 0 w 9"/>
                  <a:gd name="T5" fmla="*/ 0 h 21"/>
                  <a:gd name="T6" fmla="*/ 7 w 9"/>
                  <a:gd name="T7" fmla="*/ 0 h 21"/>
                  <a:gd name="T8" fmla="*/ 7 w 9"/>
                  <a:gd name="T9" fmla="*/ 20 h 21"/>
                  <a:gd name="T10" fmla="*/ 9 w 9"/>
                  <a:gd name="T11" fmla="*/ 20 h 21"/>
                  <a:gd name="T12" fmla="*/ 9 w 9"/>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9" h="21">
                    <a:moveTo>
                      <a:pt x="9" y="21"/>
                    </a:moveTo>
                    <a:lnTo>
                      <a:pt x="0" y="21"/>
                    </a:lnTo>
                    <a:lnTo>
                      <a:pt x="0" y="0"/>
                    </a:lnTo>
                    <a:lnTo>
                      <a:pt x="7" y="0"/>
                    </a:lnTo>
                    <a:lnTo>
                      <a:pt x="7" y="20"/>
                    </a:lnTo>
                    <a:lnTo>
                      <a:pt x="9" y="20"/>
                    </a:lnTo>
                    <a:lnTo>
                      <a:pt x="9" y="21"/>
                    </a:lnTo>
                    <a:close/>
                  </a:path>
                </a:pathLst>
              </a:custGeom>
              <a:solidFill>
                <a:srgbClr val="45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05" name="Rectangle 1490"/>
              <p:cNvSpPr>
                <a:spLocks noChangeArrowheads="1"/>
              </p:cNvSpPr>
              <p:nvPr/>
            </p:nvSpPr>
            <p:spPr bwMode="auto">
              <a:xfrm>
                <a:off x="4851" y="4215"/>
                <a:ext cx="2" cy="20"/>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06" name="Freeform 1491"/>
              <p:cNvSpPr>
                <a:spLocks/>
              </p:cNvSpPr>
              <p:nvPr/>
            </p:nvSpPr>
            <p:spPr bwMode="auto">
              <a:xfrm>
                <a:off x="4687" y="4195"/>
                <a:ext cx="57" cy="41"/>
              </a:xfrm>
              <a:custGeom>
                <a:avLst/>
                <a:gdLst>
                  <a:gd name="T0" fmla="*/ 57 w 57"/>
                  <a:gd name="T1" fmla="*/ 41 h 41"/>
                  <a:gd name="T2" fmla="*/ 0 w 57"/>
                  <a:gd name="T3" fmla="*/ 41 h 41"/>
                  <a:gd name="T4" fmla="*/ 0 w 57"/>
                  <a:gd name="T5" fmla="*/ 0 h 41"/>
                  <a:gd name="T6" fmla="*/ 31 w 57"/>
                  <a:gd name="T7" fmla="*/ 0 h 41"/>
                  <a:gd name="T8" fmla="*/ 31 w 57"/>
                  <a:gd name="T9" fmla="*/ 34 h 41"/>
                  <a:gd name="T10" fmla="*/ 38 w 57"/>
                  <a:gd name="T11" fmla="*/ 34 h 41"/>
                  <a:gd name="T12" fmla="*/ 38 w 57"/>
                  <a:gd name="T13" fmla="*/ 41 h 41"/>
                  <a:gd name="T14" fmla="*/ 57 w 57"/>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41">
                    <a:moveTo>
                      <a:pt x="57" y="41"/>
                    </a:moveTo>
                    <a:lnTo>
                      <a:pt x="0" y="41"/>
                    </a:lnTo>
                    <a:lnTo>
                      <a:pt x="0" y="0"/>
                    </a:lnTo>
                    <a:lnTo>
                      <a:pt x="31" y="0"/>
                    </a:lnTo>
                    <a:lnTo>
                      <a:pt x="31" y="34"/>
                    </a:lnTo>
                    <a:lnTo>
                      <a:pt x="38" y="34"/>
                    </a:lnTo>
                    <a:lnTo>
                      <a:pt x="38" y="41"/>
                    </a:lnTo>
                    <a:lnTo>
                      <a:pt x="57" y="41"/>
                    </a:lnTo>
                    <a:close/>
                  </a:path>
                </a:pathLst>
              </a:custGeom>
              <a:solidFill>
                <a:srgbClr val="7A7B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07" name="Rectangle 1492"/>
              <p:cNvSpPr>
                <a:spLocks noChangeArrowheads="1"/>
              </p:cNvSpPr>
              <p:nvPr/>
            </p:nvSpPr>
            <p:spPr bwMode="auto">
              <a:xfrm>
                <a:off x="4725" y="4229"/>
                <a:ext cx="19" cy="6"/>
              </a:xfrm>
              <a:prstGeom prst="rect">
                <a:avLst/>
              </a:pr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08" name="Freeform 1493"/>
              <p:cNvSpPr>
                <a:spLocks noEditPoints="1"/>
              </p:cNvSpPr>
              <p:nvPr/>
            </p:nvSpPr>
            <p:spPr bwMode="auto">
              <a:xfrm>
                <a:off x="4537" y="4171"/>
                <a:ext cx="33" cy="65"/>
              </a:xfrm>
              <a:custGeom>
                <a:avLst/>
                <a:gdLst>
                  <a:gd name="T0" fmla="*/ 390 w 390"/>
                  <a:gd name="T1" fmla="*/ 743 h 743"/>
                  <a:gd name="T2" fmla="*/ 0 w 390"/>
                  <a:gd name="T3" fmla="*/ 743 h 743"/>
                  <a:gd name="T4" fmla="*/ 307 w 390"/>
                  <a:gd name="T5" fmla="*/ 743 h 743"/>
                  <a:gd name="T6" fmla="*/ 307 w 390"/>
                  <a:gd name="T7" fmla="*/ 604 h 743"/>
                  <a:gd name="T8" fmla="*/ 390 w 390"/>
                  <a:gd name="T9" fmla="*/ 604 h 743"/>
                  <a:gd name="T10" fmla="*/ 390 w 390"/>
                  <a:gd name="T11" fmla="*/ 743 h 743"/>
                  <a:gd name="T12" fmla="*/ 0 w 390"/>
                  <a:gd name="T13" fmla="*/ 465 h 743"/>
                  <a:gd name="T14" fmla="*/ 0 w 390"/>
                  <a:gd name="T15" fmla="*/ 39 h 743"/>
                  <a:gd name="T16" fmla="*/ 119 w 390"/>
                  <a:gd name="T17" fmla="*/ 0 h 743"/>
                  <a:gd name="T18" fmla="*/ 119 w 390"/>
                  <a:gd name="T19" fmla="*/ 157 h 743"/>
                  <a:gd name="T20" fmla="*/ 83 w 390"/>
                  <a:gd name="T21" fmla="*/ 166 h 743"/>
                  <a:gd name="T22" fmla="*/ 83 w 390"/>
                  <a:gd name="T23" fmla="*/ 458 h 743"/>
                  <a:gd name="T24" fmla="*/ 67 w 390"/>
                  <a:gd name="T25" fmla="*/ 458 h 743"/>
                  <a:gd name="T26" fmla="*/ 67 w 390"/>
                  <a:gd name="T27" fmla="*/ 458 h 743"/>
                  <a:gd name="T28" fmla="*/ 0 w 390"/>
                  <a:gd name="T29" fmla="*/ 465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743">
                    <a:moveTo>
                      <a:pt x="390" y="743"/>
                    </a:moveTo>
                    <a:lnTo>
                      <a:pt x="0" y="743"/>
                    </a:lnTo>
                    <a:lnTo>
                      <a:pt x="307" y="743"/>
                    </a:lnTo>
                    <a:lnTo>
                      <a:pt x="307" y="604"/>
                    </a:lnTo>
                    <a:lnTo>
                      <a:pt x="390" y="604"/>
                    </a:lnTo>
                    <a:lnTo>
                      <a:pt x="390" y="743"/>
                    </a:lnTo>
                    <a:moveTo>
                      <a:pt x="0" y="465"/>
                    </a:moveTo>
                    <a:lnTo>
                      <a:pt x="0" y="39"/>
                    </a:lnTo>
                    <a:lnTo>
                      <a:pt x="119" y="0"/>
                    </a:lnTo>
                    <a:lnTo>
                      <a:pt x="119" y="157"/>
                    </a:lnTo>
                    <a:lnTo>
                      <a:pt x="83" y="166"/>
                    </a:lnTo>
                    <a:lnTo>
                      <a:pt x="83" y="458"/>
                    </a:lnTo>
                    <a:lnTo>
                      <a:pt x="67" y="458"/>
                    </a:lnTo>
                    <a:lnTo>
                      <a:pt x="67" y="458"/>
                    </a:lnTo>
                    <a:lnTo>
                      <a:pt x="0" y="465"/>
                    </a:lnTo>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09" name="Freeform 1494"/>
              <p:cNvSpPr>
                <a:spLocks/>
              </p:cNvSpPr>
              <p:nvPr/>
            </p:nvSpPr>
            <p:spPr bwMode="auto">
              <a:xfrm>
                <a:off x="4542" y="4211"/>
                <a:ext cx="21" cy="25"/>
              </a:xfrm>
              <a:custGeom>
                <a:avLst/>
                <a:gdLst>
                  <a:gd name="T0" fmla="*/ 21 w 21"/>
                  <a:gd name="T1" fmla="*/ 25 h 25"/>
                  <a:gd name="T2" fmla="*/ 1 w 21"/>
                  <a:gd name="T3" fmla="*/ 25 h 25"/>
                  <a:gd name="T4" fmla="*/ 1 w 21"/>
                  <a:gd name="T5" fmla="*/ 0 h 25"/>
                  <a:gd name="T6" fmla="*/ 0 w 21"/>
                  <a:gd name="T7" fmla="*/ 0 h 25"/>
                  <a:gd name="T8" fmla="*/ 0 w 21"/>
                  <a:gd name="T9" fmla="*/ 0 h 25"/>
                  <a:gd name="T10" fmla="*/ 2 w 21"/>
                  <a:gd name="T11" fmla="*/ 0 h 25"/>
                  <a:gd name="T12" fmla="*/ 2 w 21"/>
                  <a:gd name="T13" fmla="*/ 8 h 25"/>
                  <a:gd name="T14" fmla="*/ 5 w 21"/>
                  <a:gd name="T15" fmla="*/ 8 h 25"/>
                  <a:gd name="T16" fmla="*/ 5 w 21"/>
                  <a:gd name="T17" fmla="*/ 13 h 25"/>
                  <a:gd name="T18" fmla="*/ 6 w 21"/>
                  <a:gd name="T19" fmla="*/ 13 h 25"/>
                  <a:gd name="T20" fmla="*/ 6 w 21"/>
                  <a:gd name="T21" fmla="*/ 19 h 25"/>
                  <a:gd name="T22" fmla="*/ 17 w 21"/>
                  <a:gd name="T23" fmla="*/ 19 h 25"/>
                  <a:gd name="T24" fmla="*/ 17 w 21"/>
                  <a:gd name="T25" fmla="*/ 13 h 25"/>
                  <a:gd name="T26" fmla="*/ 21 w 21"/>
                  <a:gd name="T27" fmla="*/ 13 h 25"/>
                  <a:gd name="T28" fmla="*/ 21 w 21"/>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5">
                    <a:moveTo>
                      <a:pt x="21" y="25"/>
                    </a:moveTo>
                    <a:lnTo>
                      <a:pt x="1" y="25"/>
                    </a:lnTo>
                    <a:lnTo>
                      <a:pt x="1" y="0"/>
                    </a:lnTo>
                    <a:lnTo>
                      <a:pt x="0" y="0"/>
                    </a:lnTo>
                    <a:lnTo>
                      <a:pt x="0" y="0"/>
                    </a:lnTo>
                    <a:lnTo>
                      <a:pt x="2" y="0"/>
                    </a:lnTo>
                    <a:lnTo>
                      <a:pt x="2" y="8"/>
                    </a:lnTo>
                    <a:lnTo>
                      <a:pt x="5" y="8"/>
                    </a:lnTo>
                    <a:lnTo>
                      <a:pt x="5" y="13"/>
                    </a:lnTo>
                    <a:lnTo>
                      <a:pt x="6" y="13"/>
                    </a:lnTo>
                    <a:lnTo>
                      <a:pt x="6" y="19"/>
                    </a:lnTo>
                    <a:lnTo>
                      <a:pt x="17" y="19"/>
                    </a:lnTo>
                    <a:lnTo>
                      <a:pt x="17" y="13"/>
                    </a:lnTo>
                    <a:lnTo>
                      <a:pt x="21" y="13"/>
                    </a:lnTo>
                    <a:lnTo>
                      <a:pt x="21" y="2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10" name="Freeform 1495"/>
              <p:cNvSpPr>
                <a:spLocks/>
              </p:cNvSpPr>
              <p:nvPr/>
            </p:nvSpPr>
            <p:spPr bwMode="auto">
              <a:xfrm>
                <a:off x="4537" y="4211"/>
                <a:ext cx="6" cy="25"/>
              </a:xfrm>
              <a:custGeom>
                <a:avLst/>
                <a:gdLst>
                  <a:gd name="T0" fmla="*/ 6 w 6"/>
                  <a:gd name="T1" fmla="*/ 25 h 25"/>
                  <a:gd name="T2" fmla="*/ 0 w 6"/>
                  <a:gd name="T3" fmla="*/ 25 h 25"/>
                  <a:gd name="T4" fmla="*/ 0 w 6"/>
                  <a:gd name="T5" fmla="*/ 1 h 25"/>
                  <a:gd name="T6" fmla="*/ 5 w 6"/>
                  <a:gd name="T7" fmla="*/ 0 h 25"/>
                  <a:gd name="T8" fmla="*/ 6 w 6"/>
                  <a:gd name="T9" fmla="*/ 0 h 25"/>
                  <a:gd name="T10" fmla="*/ 6 w 6"/>
                  <a:gd name="T11" fmla="*/ 25 h 25"/>
                </a:gdLst>
                <a:ahLst/>
                <a:cxnLst>
                  <a:cxn ang="0">
                    <a:pos x="T0" y="T1"/>
                  </a:cxn>
                  <a:cxn ang="0">
                    <a:pos x="T2" y="T3"/>
                  </a:cxn>
                  <a:cxn ang="0">
                    <a:pos x="T4" y="T5"/>
                  </a:cxn>
                  <a:cxn ang="0">
                    <a:pos x="T6" y="T7"/>
                  </a:cxn>
                  <a:cxn ang="0">
                    <a:pos x="T8" y="T9"/>
                  </a:cxn>
                  <a:cxn ang="0">
                    <a:pos x="T10" y="T11"/>
                  </a:cxn>
                </a:cxnLst>
                <a:rect l="0" t="0" r="r" b="b"/>
                <a:pathLst>
                  <a:path w="6" h="25">
                    <a:moveTo>
                      <a:pt x="6" y="25"/>
                    </a:moveTo>
                    <a:lnTo>
                      <a:pt x="0" y="25"/>
                    </a:lnTo>
                    <a:lnTo>
                      <a:pt x="0" y="1"/>
                    </a:lnTo>
                    <a:lnTo>
                      <a:pt x="5" y="0"/>
                    </a:lnTo>
                    <a:lnTo>
                      <a:pt x="6" y="0"/>
                    </a:lnTo>
                    <a:lnTo>
                      <a:pt x="6" y="25"/>
                    </a:lnTo>
                    <a:close/>
                  </a:path>
                </a:pathLst>
              </a:custGeom>
              <a:solidFill>
                <a:srgbClr val="686A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11" name="Rectangle 1496"/>
              <p:cNvSpPr>
                <a:spLocks noChangeArrowheads="1"/>
              </p:cNvSpPr>
              <p:nvPr/>
            </p:nvSpPr>
            <p:spPr bwMode="auto">
              <a:xfrm>
                <a:off x="4548" y="4224"/>
                <a:ext cx="11" cy="6"/>
              </a:xfrm>
              <a:prstGeom prst="rect">
                <a:avLst/>
              </a:prstGeom>
              <a:solidFill>
                <a:srgbClr val="494A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12" name="Freeform 1497"/>
              <p:cNvSpPr>
                <a:spLocks/>
              </p:cNvSpPr>
              <p:nvPr/>
            </p:nvSpPr>
            <p:spPr bwMode="auto">
              <a:xfrm>
                <a:off x="4544" y="4185"/>
                <a:ext cx="3" cy="26"/>
              </a:xfrm>
              <a:custGeom>
                <a:avLst/>
                <a:gdLst>
                  <a:gd name="T0" fmla="*/ 3 w 3"/>
                  <a:gd name="T1" fmla="*/ 26 h 26"/>
                  <a:gd name="T2" fmla="*/ 0 w 3"/>
                  <a:gd name="T3" fmla="*/ 26 h 26"/>
                  <a:gd name="T4" fmla="*/ 0 w 3"/>
                  <a:gd name="T5" fmla="*/ 1 h 26"/>
                  <a:gd name="T6" fmla="*/ 3 w 3"/>
                  <a:gd name="T7" fmla="*/ 0 h 26"/>
                  <a:gd name="T8" fmla="*/ 3 w 3"/>
                  <a:gd name="T9" fmla="*/ 26 h 26"/>
                </a:gdLst>
                <a:ahLst/>
                <a:cxnLst>
                  <a:cxn ang="0">
                    <a:pos x="T0" y="T1"/>
                  </a:cxn>
                  <a:cxn ang="0">
                    <a:pos x="T2" y="T3"/>
                  </a:cxn>
                  <a:cxn ang="0">
                    <a:pos x="T4" y="T5"/>
                  </a:cxn>
                  <a:cxn ang="0">
                    <a:pos x="T6" y="T7"/>
                  </a:cxn>
                  <a:cxn ang="0">
                    <a:pos x="T8" y="T9"/>
                  </a:cxn>
                </a:cxnLst>
                <a:rect l="0" t="0" r="r" b="b"/>
                <a:pathLst>
                  <a:path w="3" h="26">
                    <a:moveTo>
                      <a:pt x="3" y="26"/>
                    </a:moveTo>
                    <a:lnTo>
                      <a:pt x="0" y="26"/>
                    </a:lnTo>
                    <a:lnTo>
                      <a:pt x="0" y="1"/>
                    </a:lnTo>
                    <a:lnTo>
                      <a:pt x="3" y="0"/>
                    </a:lnTo>
                    <a:lnTo>
                      <a:pt x="3" y="26"/>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13" name="Rectangle 1498"/>
              <p:cNvSpPr>
                <a:spLocks noChangeArrowheads="1"/>
              </p:cNvSpPr>
              <p:nvPr/>
            </p:nvSpPr>
            <p:spPr bwMode="auto">
              <a:xfrm>
                <a:off x="4544" y="4211"/>
                <a:ext cx="3" cy="8"/>
              </a:xfrm>
              <a:prstGeom prst="rect">
                <a:avLst/>
              </a:prstGeom>
              <a:solidFill>
                <a:srgbClr val="7173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14" name="Rectangle 1499"/>
              <p:cNvSpPr>
                <a:spLocks noChangeArrowheads="1"/>
              </p:cNvSpPr>
              <p:nvPr/>
            </p:nvSpPr>
            <p:spPr bwMode="auto">
              <a:xfrm>
                <a:off x="4627" y="4168"/>
                <a:ext cx="1" cy="12"/>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15" name="Rectangle 1500"/>
              <p:cNvSpPr>
                <a:spLocks noChangeArrowheads="1"/>
              </p:cNvSpPr>
              <p:nvPr/>
            </p:nvSpPr>
            <p:spPr bwMode="auto">
              <a:xfrm>
                <a:off x="4631" y="4168"/>
                <a:ext cx="9" cy="12"/>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16" name="Rectangle 1501"/>
              <p:cNvSpPr>
                <a:spLocks noChangeArrowheads="1"/>
              </p:cNvSpPr>
              <p:nvPr/>
            </p:nvSpPr>
            <p:spPr bwMode="auto">
              <a:xfrm>
                <a:off x="4643" y="4168"/>
                <a:ext cx="9" cy="12"/>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17" name="Freeform 1502"/>
              <p:cNvSpPr>
                <a:spLocks/>
              </p:cNvSpPr>
              <p:nvPr/>
            </p:nvSpPr>
            <p:spPr bwMode="auto">
              <a:xfrm>
                <a:off x="4768" y="4228"/>
                <a:ext cx="2" cy="3"/>
              </a:xfrm>
              <a:custGeom>
                <a:avLst/>
                <a:gdLst>
                  <a:gd name="T0" fmla="*/ 9 w 19"/>
                  <a:gd name="T1" fmla="*/ 41 h 41"/>
                  <a:gd name="T2" fmla="*/ 2 w 19"/>
                  <a:gd name="T3" fmla="*/ 27 h 41"/>
                  <a:gd name="T4" fmla="*/ 4 w 19"/>
                  <a:gd name="T5" fmla="*/ 0 h 41"/>
                  <a:gd name="T6" fmla="*/ 16 w 19"/>
                  <a:gd name="T7" fmla="*/ 11 h 41"/>
                  <a:gd name="T8" fmla="*/ 19 w 19"/>
                  <a:gd name="T9" fmla="*/ 12 h 41"/>
                  <a:gd name="T10" fmla="*/ 13 w 19"/>
                  <a:gd name="T11" fmla="*/ 34 h 41"/>
                  <a:gd name="T12" fmla="*/ 9 w 19"/>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19" h="41">
                    <a:moveTo>
                      <a:pt x="9" y="41"/>
                    </a:moveTo>
                    <a:cubicBezTo>
                      <a:pt x="5" y="38"/>
                      <a:pt x="3" y="33"/>
                      <a:pt x="2" y="27"/>
                    </a:cubicBezTo>
                    <a:cubicBezTo>
                      <a:pt x="0" y="18"/>
                      <a:pt x="1" y="9"/>
                      <a:pt x="4" y="0"/>
                    </a:cubicBezTo>
                    <a:cubicBezTo>
                      <a:pt x="6" y="5"/>
                      <a:pt x="10" y="9"/>
                      <a:pt x="16" y="11"/>
                    </a:cubicBezTo>
                    <a:cubicBezTo>
                      <a:pt x="17" y="12"/>
                      <a:pt x="18" y="12"/>
                      <a:pt x="19" y="12"/>
                    </a:cubicBezTo>
                    <a:cubicBezTo>
                      <a:pt x="15" y="19"/>
                      <a:pt x="13" y="27"/>
                      <a:pt x="13" y="34"/>
                    </a:cubicBezTo>
                    <a:cubicBezTo>
                      <a:pt x="12" y="36"/>
                      <a:pt x="10" y="38"/>
                      <a:pt x="9" y="41"/>
                    </a:cubicBezTo>
                  </a:path>
                </a:pathLst>
              </a:custGeom>
              <a:solidFill>
                <a:srgbClr val="1A18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18" name="Freeform 1503"/>
              <p:cNvSpPr>
                <a:spLocks/>
              </p:cNvSpPr>
              <p:nvPr/>
            </p:nvSpPr>
            <p:spPr bwMode="auto">
              <a:xfrm>
                <a:off x="4770" y="4228"/>
                <a:ext cx="2" cy="2"/>
              </a:xfrm>
              <a:custGeom>
                <a:avLst/>
                <a:gdLst>
                  <a:gd name="T0" fmla="*/ 0 w 28"/>
                  <a:gd name="T1" fmla="*/ 21 h 21"/>
                  <a:gd name="T2" fmla="*/ 0 w 28"/>
                  <a:gd name="T3" fmla="*/ 7 h 21"/>
                  <a:gd name="T4" fmla="*/ 5 w 28"/>
                  <a:gd name="T5" fmla="*/ 8 h 21"/>
                  <a:gd name="T6" fmla="*/ 27 w 28"/>
                  <a:gd name="T7" fmla="*/ 0 h 21"/>
                  <a:gd name="T8" fmla="*/ 28 w 28"/>
                  <a:gd name="T9" fmla="*/ 6 h 21"/>
                  <a:gd name="T10" fmla="*/ 23 w 28"/>
                  <a:gd name="T11" fmla="*/ 7 h 21"/>
                  <a:gd name="T12" fmla="*/ 0 w 28"/>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8" h="21">
                    <a:moveTo>
                      <a:pt x="0" y="21"/>
                    </a:moveTo>
                    <a:lnTo>
                      <a:pt x="0" y="7"/>
                    </a:lnTo>
                    <a:cubicBezTo>
                      <a:pt x="2" y="8"/>
                      <a:pt x="3" y="8"/>
                      <a:pt x="5" y="8"/>
                    </a:cubicBezTo>
                    <a:cubicBezTo>
                      <a:pt x="13" y="8"/>
                      <a:pt x="20" y="5"/>
                      <a:pt x="27" y="0"/>
                    </a:cubicBezTo>
                    <a:cubicBezTo>
                      <a:pt x="27" y="2"/>
                      <a:pt x="27" y="4"/>
                      <a:pt x="28" y="6"/>
                    </a:cubicBezTo>
                    <a:cubicBezTo>
                      <a:pt x="26" y="6"/>
                      <a:pt x="24" y="6"/>
                      <a:pt x="23" y="7"/>
                    </a:cubicBezTo>
                    <a:cubicBezTo>
                      <a:pt x="14" y="9"/>
                      <a:pt x="6" y="14"/>
                      <a:pt x="0" y="21"/>
                    </a:cubicBez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19" name="Freeform 1504"/>
              <p:cNvSpPr>
                <a:spLocks/>
              </p:cNvSpPr>
              <p:nvPr/>
            </p:nvSpPr>
            <p:spPr bwMode="auto">
              <a:xfrm>
                <a:off x="4769" y="4229"/>
                <a:ext cx="1" cy="2"/>
              </a:xfrm>
              <a:custGeom>
                <a:avLst/>
                <a:gdLst>
                  <a:gd name="T0" fmla="*/ 0 w 7"/>
                  <a:gd name="T1" fmla="*/ 22 h 22"/>
                  <a:gd name="T2" fmla="*/ 6 w 7"/>
                  <a:gd name="T3" fmla="*/ 0 h 22"/>
                  <a:gd name="T4" fmla="*/ 7 w 7"/>
                  <a:gd name="T5" fmla="*/ 0 h 22"/>
                  <a:gd name="T6" fmla="*/ 7 w 7"/>
                  <a:gd name="T7" fmla="*/ 14 h 22"/>
                  <a:gd name="T8" fmla="*/ 0 w 7"/>
                  <a:gd name="T9" fmla="*/ 22 h 22"/>
                </a:gdLst>
                <a:ahLst/>
                <a:cxnLst>
                  <a:cxn ang="0">
                    <a:pos x="T0" y="T1"/>
                  </a:cxn>
                  <a:cxn ang="0">
                    <a:pos x="T2" y="T3"/>
                  </a:cxn>
                  <a:cxn ang="0">
                    <a:pos x="T4" y="T5"/>
                  </a:cxn>
                  <a:cxn ang="0">
                    <a:pos x="T6" y="T7"/>
                  </a:cxn>
                  <a:cxn ang="0">
                    <a:pos x="T8" y="T9"/>
                  </a:cxn>
                </a:cxnLst>
                <a:rect l="0" t="0" r="r" b="b"/>
                <a:pathLst>
                  <a:path w="7" h="22">
                    <a:moveTo>
                      <a:pt x="0" y="22"/>
                    </a:moveTo>
                    <a:cubicBezTo>
                      <a:pt x="0" y="15"/>
                      <a:pt x="2" y="7"/>
                      <a:pt x="6" y="0"/>
                    </a:cubicBezTo>
                    <a:cubicBezTo>
                      <a:pt x="6" y="0"/>
                      <a:pt x="6" y="0"/>
                      <a:pt x="7" y="0"/>
                    </a:cubicBezTo>
                    <a:lnTo>
                      <a:pt x="7" y="14"/>
                    </a:lnTo>
                    <a:cubicBezTo>
                      <a:pt x="4" y="16"/>
                      <a:pt x="2" y="19"/>
                      <a:pt x="0" y="22"/>
                    </a:cubicBezTo>
                  </a:path>
                </a:pathLst>
              </a:custGeom>
              <a:solidFill>
                <a:srgbClr val="121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20" name="Freeform 1505"/>
              <p:cNvSpPr>
                <a:spLocks/>
              </p:cNvSpPr>
              <p:nvPr/>
            </p:nvSpPr>
            <p:spPr bwMode="auto">
              <a:xfrm>
                <a:off x="4774" y="4229"/>
                <a:ext cx="0" cy="0"/>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lnTo>
                      <a:pt x="0" y="1"/>
                    </a:ln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21" name="Freeform 1506"/>
              <p:cNvSpPr>
                <a:spLocks/>
              </p:cNvSpPr>
              <p:nvPr/>
            </p:nvSpPr>
            <p:spPr bwMode="auto">
              <a:xfrm>
                <a:off x="4777" y="4224"/>
                <a:ext cx="3" cy="5"/>
              </a:xfrm>
              <a:custGeom>
                <a:avLst/>
                <a:gdLst>
                  <a:gd name="T0" fmla="*/ 9 w 35"/>
                  <a:gd name="T1" fmla="*/ 51 h 51"/>
                  <a:gd name="T2" fmla="*/ 4 w 35"/>
                  <a:gd name="T3" fmla="*/ 50 h 51"/>
                  <a:gd name="T4" fmla="*/ 0 w 35"/>
                  <a:gd name="T5" fmla="*/ 33 h 51"/>
                  <a:gd name="T6" fmla="*/ 19 w 35"/>
                  <a:gd name="T7" fmla="*/ 0 h 51"/>
                  <a:gd name="T8" fmla="*/ 35 w 35"/>
                  <a:gd name="T9" fmla="*/ 27 h 51"/>
                  <a:gd name="T10" fmla="*/ 10 w 35"/>
                  <a:gd name="T11" fmla="*/ 50 h 51"/>
                  <a:gd name="T12" fmla="*/ 9 w 35"/>
                  <a:gd name="T13" fmla="*/ 50 h 51"/>
                  <a:gd name="T14" fmla="*/ 7 w 35"/>
                  <a:gd name="T15" fmla="*/ 50 h 51"/>
                  <a:gd name="T16" fmla="*/ 9 w 35"/>
                  <a:gd name="T17" fmla="*/ 51 h 51"/>
                  <a:gd name="T18" fmla="*/ 9 w 35"/>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51">
                    <a:moveTo>
                      <a:pt x="9" y="51"/>
                    </a:moveTo>
                    <a:cubicBezTo>
                      <a:pt x="8" y="50"/>
                      <a:pt x="6" y="50"/>
                      <a:pt x="4" y="50"/>
                    </a:cubicBezTo>
                    <a:cubicBezTo>
                      <a:pt x="4" y="44"/>
                      <a:pt x="3" y="38"/>
                      <a:pt x="0" y="33"/>
                    </a:cubicBezTo>
                    <a:cubicBezTo>
                      <a:pt x="10" y="25"/>
                      <a:pt x="17" y="13"/>
                      <a:pt x="19" y="0"/>
                    </a:cubicBezTo>
                    <a:cubicBezTo>
                      <a:pt x="27" y="7"/>
                      <a:pt x="34" y="16"/>
                      <a:pt x="35" y="27"/>
                    </a:cubicBezTo>
                    <a:cubicBezTo>
                      <a:pt x="25" y="32"/>
                      <a:pt x="15" y="41"/>
                      <a:pt x="10" y="50"/>
                    </a:cubicBezTo>
                    <a:cubicBezTo>
                      <a:pt x="9" y="50"/>
                      <a:pt x="9" y="50"/>
                      <a:pt x="9" y="50"/>
                    </a:cubicBezTo>
                    <a:lnTo>
                      <a:pt x="7" y="50"/>
                    </a:lnTo>
                    <a:cubicBezTo>
                      <a:pt x="6" y="50"/>
                      <a:pt x="7" y="50"/>
                      <a:pt x="9" y="51"/>
                    </a:cubicBezTo>
                    <a:lnTo>
                      <a:pt x="9" y="51"/>
                    </a:ln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22" name="Freeform 1507"/>
              <p:cNvSpPr>
                <a:spLocks/>
              </p:cNvSpPr>
              <p:nvPr/>
            </p:nvSpPr>
            <p:spPr bwMode="auto">
              <a:xfrm>
                <a:off x="4774" y="4227"/>
                <a:ext cx="3" cy="2"/>
              </a:xfrm>
              <a:custGeom>
                <a:avLst/>
                <a:gdLst>
                  <a:gd name="T0" fmla="*/ 5 w 35"/>
                  <a:gd name="T1" fmla="*/ 28 h 28"/>
                  <a:gd name="T2" fmla="*/ 0 w 35"/>
                  <a:gd name="T3" fmla="*/ 22 h 28"/>
                  <a:gd name="T4" fmla="*/ 2 w 35"/>
                  <a:gd name="T5" fmla="*/ 17 h 28"/>
                  <a:gd name="T6" fmla="*/ 7 w 35"/>
                  <a:gd name="T7" fmla="*/ 11 h 28"/>
                  <a:gd name="T8" fmla="*/ 21 w 35"/>
                  <a:gd name="T9" fmla="*/ 7 h 28"/>
                  <a:gd name="T10" fmla="*/ 31 w 35"/>
                  <a:gd name="T11" fmla="*/ 0 h 28"/>
                  <a:gd name="T12" fmla="*/ 35 w 35"/>
                  <a:gd name="T13" fmla="*/ 17 h 28"/>
                  <a:gd name="T14" fmla="*/ 34 w 35"/>
                  <a:gd name="T15" fmla="*/ 17 h 28"/>
                  <a:gd name="T16" fmla="*/ 5 w 35"/>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8">
                    <a:moveTo>
                      <a:pt x="5" y="28"/>
                    </a:moveTo>
                    <a:cubicBezTo>
                      <a:pt x="4" y="26"/>
                      <a:pt x="2" y="24"/>
                      <a:pt x="0" y="22"/>
                    </a:cubicBezTo>
                    <a:cubicBezTo>
                      <a:pt x="1" y="20"/>
                      <a:pt x="2" y="19"/>
                      <a:pt x="2" y="17"/>
                    </a:cubicBezTo>
                    <a:cubicBezTo>
                      <a:pt x="4" y="15"/>
                      <a:pt x="6" y="13"/>
                      <a:pt x="7" y="11"/>
                    </a:cubicBezTo>
                    <a:cubicBezTo>
                      <a:pt x="12" y="11"/>
                      <a:pt x="17" y="9"/>
                      <a:pt x="21" y="7"/>
                    </a:cubicBezTo>
                    <a:cubicBezTo>
                      <a:pt x="25" y="5"/>
                      <a:pt x="28" y="3"/>
                      <a:pt x="31" y="0"/>
                    </a:cubicBezTo>
                    <a:cubicBezTo>
                      <a:pt x="34" y="5"/>
                      <a:pt x="35" y="11"/>
                      <a:pt x="35" y="17"/>
                    </a:cubicBezTo>
                    <a:lnTo>
                      <a:pt x="34" y="17"/>
                    </a:lnTo>
                    <a:cubicBezTo>
                      <a:pt x="23" y="17"/>
                      <a:pt x="13" y="21"/>
                      <a:pt x="5" y="28"/>
                    </a:cubicBez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23" name="Freeform 1508"/>
              <p:cNvSpPr>
                <a:spLocks noEditPoints="1"/>
              </p:cNvSpPr>
              <p:nvPr/>
            </p:nvSpPr>
            <p:spPr bwMode="auto">
              <a:xfrm>
                <a:off x="4772" y="4227"/>
                <a:ext cx="3" cy="2"/>
              </a:xfrm>
              <a:custGeom>
                <a:avLst/>
                <a:gdLst>
                  <a:gd name="T0" fmla="*/ 19 w 26"/>
                  <a:gd name="T1" fmla="*/ 17 h 17"/>
                  <a:gd name="T2" fmla="*/ 3 w 26"/>
                  <a:gd name="T3" fmla="*/ 11 h 17"/>
                  <a:gd name="T4" fmla="*/ 1 w 26"/>
                  <a:gd name="T5" fmla="*/ 12 h 17"/>
                  <a:gd name="T6" fmla="*/ 0 w 26"/>
                  <a:gd name="T7" fmla="*/ 6 h 17"/>
                  <a:gd name="T8" fmla="*/ 6 w 26"/>
                  <a:gd name="T9" fmla="*/ 0 h 17"/>
                  <a:gd name="T10" fmla="*/ 23 w 26"/>
                  <a:gd name="T11" fmla="*/ 6 h 17"/>
                  <a:gd name="T12" fmla="*/ 26 w 26"/>
                  <a:gd name="T13" fmla="*/ 6 h 17"/>
                  <a:gd name="T14" fmla="*/ 21 w 26"/>
                  <a:gd name="T15" fmla="*/ 12 h 17"/>
                  <a:gd name="T16" fmla="*/ 19 w 26"/>
                  <a:gd name="T17" fmla="*/ 17 h 17"/>
                  <a:gd name="T18" fmla="*/ 17 w 26"/>
                  <a:gd name="T19" fmla="*/ 13 h 17"/>
                  <a:gd name="T20" fmla="*/ 17 w 26"/>
                  <a:gd name="T21" fmla="*/ 14 h 17"/>
                  <a:gd name="T22" fmla="*/ 17 w 26"/>
                  <a:gd name="T23"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17">
                    <a:moveTo>
                      <a:pt x="19" y="17"/>
                    </a:moveTo>
                    <a:cubicBezTo>
                      <a:pt x="15" y="13"/>
                      <a:pt x="9" y="11"/>
                      <a:pt x="3" y="11"/>
                    </a:cubicBezTo>
                    <a:cubicBezTo>
                      <a:pt x="3" y="11"/>
                      <a:pt x="2" y="12"/>
                      <a:pt x="1" y="12"/>
                    </a:cubicBezTo>
                    <a:cubicBezTo>
                      <a:pt x="0" y="10"/>
                      <a:pt x="0" y="8"/>
                      <a:pt x="0" y="6"/>
                    </a:cubicBezTo>
                    <a:cubicBezTo>
                      <a:pt x="2" y="4"/>
                      <a:pt x="4" y="2"/>
                      <a:pt x="6" y="0"/>
                    </a:cubicBezTo>
                    <a:cubicBezTo>
                      <a:pt x="10" y="4"/>
                      <a:pt x="16" y="6"/>
                      <a:pt x="23" y="6"/>
                    </a:cubicBezTo>
                    <a:lnTo>
                      <a:pt x="26" y="6"/>
                    </a:lnTo>
                    <a:cubicBezTo>
                      <a:pt x="24" y="8"/>
                      <a:pt x="23" y="10"/>
                      <a:pt x="21" y="12"/>
                    </a:cubicBezTo>
                    <a:cubicBezTo>
                      <a:pt x="21" y="14"/>
                      <a:pt x="20" y="15"/>
                      <a:pt x="19" y="17"/>
                    </a:cubicBezTo>
                    <a:moveTo>
                      <a:pt x="17" y="13"/>
                    </a:moveTo>
                    <a:cubicBezTo>
                      <a:pt x="17" y="13"/>
                      <a:pt x="17" y="13"/>
                      <a:pt x="17" y="14"/>
                    </a:cubicBezTo>
                    <a:lnTo>
                      <a:pt x="17" y="13"/>
                    </a:lnTo>
                  </a:path>
                </a:pathLst>
              </a:custGeom>
              <a:solidFill>
                <a:srgbClr val="110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24" name="Freeform 1509"/>
              <p:cNvSpPr>
                <a:spLocks/>
              </p:cNvSpPr>
              <p:nvPr/>
            </p:nvSpPr>
            <p:spPr bwMode="auto">
              <a:xfrm>
                <a:off x="4779" y="4226"/>
                <a:ext cx="1" cy="8"/>
              </a:xfrm>
              <a:custGeom>
                <a:avLst/>
                <a:gdLst>
                  <a:gd name="T0" fmla="*/ 0 w 17"/>
                  <a:gd name="T1" fmla="*/ 87 h 87"/>
                  <a:gd name="T2" fmla="*/ 1 w 17"/>
                  <a:gd name="T3" fmla="*/ 41 h 87"/>
                  <a:gd name="T4" fmla="*/ 1 w 17"/>
                  <a:gd name="T5" fmla="*/ 41 h 87"/>
                  <a:gd name="T6" fmla="*/ 11 w 17"/>
                  <a:gd name="T7" fmla="*/ 13 h 87"/>
                  <a:gd name="T8" fmla="*/ 11 w 17"/>
                  <a:gd name="T9" fmla="*/ 1 h 87"/>
                  <a:gd name="T10" fmla="*/ 17 w 17"/>
                  <a:gd name="T11" fmla="*/ 0 h 87"/>
                  <a:gd name="T12" fmla="*/ 17 w 17"/>
                  <a:gd name="T13" fmla="*/ 76 h 87"/>
                  <a:gd name="T14" fmla="*/ 0 w 17"/>
                  <a:gd name="T15" fmla="*/ 87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87">
                    <a:moveTo>
                      <a:pt x="0" y="87"/>
                    </a:moveTo>
                    <a:cubicBezTo>
                      <a:pt x="9" y="74"/>
                      <a:pt x="16" y="53"/>
                      <a:pt x="1" y="41"/>
                    </a:cubicBezTo>
                    <a:lnTo>
                      <a:pt x="1" y="41"/>
                    </a:lnTo>
                    <a:cubicBezTo>
                      <a:pt x="6" y="32"/>
                      <a:pt x="9" y="23"/>
                      <a:pt x="11" y="13"/>
                    </a:cubicBezTo>
                    <a:cubicBezTo>
                      <a:pt x="12" y="9"/>
                      <a:pt x="12" y="5"/>
                      <a:pt x="11" y="1"/>
                    </a:cubicBezTo>
                    <a:cubicBezTo>
                      <a:pt x="13" y="1"/>
                      <a:pt x="15" y="0"/>
                      <a:pt x="17" y="0"/>
                    </a:cubicBezTo>
                    <a:lnTo>
                      <a:pt x="17" y="76"/>
                    </a:lnTo>
                    <a:cubicBezTo>
                      <a:pt x="12" y="80"/>
                      <a:pt x="6" y="84"/>
                      <a:pt x="0" y="87"/>
                    </a:cubicBez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25" name="Freeform 1510"/>
              <p:cNvSpPr>
                <a:spLocks/>
              </p:cNvSpPr>
              <p:nvPr/>
            </p:nvSpPr>
            <p:spPr bwMode="auto">
              <a:xfrm>
                <a:off x="4780" y="4226"/>
                <a:ext cx="3" cy="7"/>
              </a:xfrm>
              <a:custGeom>
                <a:avLst/>
                <a:gdLst>
                  <a:gd name="T0" fmla="*/ 0 w 36"/>
                  <a:gd name="T1" fmla="*/ 77 h 77"/>
                  <a:gd name="T2" fmla="*/ 0 w 36"/>
                  <a:gd name="T3" fmla="*/ 1 h 77"/>
                  <a:gd name="T4" fmla="*/ 7 w 36"/>
                  <a:gd name="T5" fmla="*/ 0 h 77"/>
                  <a:gd name="T6" fmla="*/ 16 w 36"/>
                  <a:gd name="T7" fmla="*/ 1 h 77"/>
                  <a:gd name="T8" fmla="*/ 25 w 36"/>
                  <a:gd name="T9" fmla="*/ 46 h 77"/>
                  <a:gd name="T10" fmla="*/ 0 w 36"/>
                  <a:gd name="T11" fmla="*/ 77 h 77"/>
                </a:gdLst>
                <a:ahLst/>
                <a:cxnLst>
                  <a:cxn ang="0">
                    <a:pos x="T0" y="T1"/>
                  </a:cxn>
                  <a:cxn ang="0">
                    <a:pos x="T2" y="T3"/>
                  </a:cxn>
                  <a:cxn ang="0">
                    <a:pos x="T4" y="T5"/>
                  </a:cxn>
                  <a:cxn ang="0">
                    <a:pos x="T6" y="T7"/>
                  </a:cxn>
                  <a:cxn ang="0">
                    <a:pos x="T8" y="T9"/>
                  </a:cxn>
                  <a:cxn ang="0">
                    <a:pos x="T10" y="T11"/>
                  </a:cxn>
                </a:cxnLst>
                <a:rect l="0" t="0" r="r" b="b"/>
                <a:pathLst>
                  <a:path w="36" h="77">
                    <a:moveTo>
                      <a:pt x="0" y="77"/>
                    </a:moveTo>
                    <a:lnTo>
                      <a:pt x="0" y="1"/>
                    </a:lnTo>
                    <a:cubicBezTo>
                      <a:pt x="3" y="0"/>
                      <a:pt x="5" y="0"/>
                      <a:pt x="7" y="0"/>
                    </a:cubicBezTo>
                    <a:cubicBezTo>
                      <a:pt x="10" y="0"/>
                      <a:pt x="13" y="0"/>
                      <a:pt x="16" y="1"/>
                    </a:cubicBezTo>
                    <a:cubicBezTo>
                      <a:pt x="36" y="8"/>
                      <a:pt x="32" y="32"/>
                      <a:pt x="25" y="46"/>
                    </a:cubicBezTo>
                    <a:cubicBezTo>
                      <a:pt x="19" y="58"/>
                      <a:pt x="10" y="69"/>
                      <a:pt x="0" y="77"/>
                    </a:cubicBez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26" name="Freeform 1511"/>
              <p:cNvSpPr>
                <a:spLocks/>
              </p:cNvSpPr>
              <p:nvPr/>
            </p:nvSpPr>
            <p:spPr bwMode="auto">
              <a:xfrm>
                <a:off x="4777" y="4227"/>
                <a:ext cx="3" cy="3"/>
              </a:xfrm>
              <a:custGeom>
                <a:avLst/>
                <a:gdLst>
                  <a:gd name="T0" fmla="*/ 22 w 33"/>
                  <a:gd name="T1" fmla="*/ 40 h 40"/>
                  <a:gd name="T2" fmla="*/ 7 w 33"/>
                  <a:gd name="T3" fmla="*/ 35 h 40"/>
                  <a:gd name="T4" fmla="*/ 0 w 33"/>
                  <a:gd name="T5" fmla="*/ 35 h 40"/>
                  <a:gd name="T6" fmla="*/ 1 w 33"/>
                  <a:gd name="T7" fmla="*/ 23 h 40"/>
                  <a:gd name="T8" fmla="*/ 6 w 33"/>
                  <a:gd name="T9" fmla="*/ 24 h 40"/>
                  <a:gd name="T10" fmla="*/ 6 w 33"/>
                  <a:gd name="T11" fmla="*/ 24 h 40"/>
                  <a:gd name="T12" fmla="*/ 4 w 33"/>
                  <a:gd name="T13" fmla="*/ 23 h 40"/>
                  <a:gd name="T14" fmla="*/ 6 w 33"/>
                  <a:gd name="T15" fmla="*/ 23 h 40"/>
                  <a:gd name="T16" fmla="*/ 7 w 33"/>
                  <a:gd name="T17" fmla="*/ 23 h 40"/>
                  <a:gd name="T18" fmla="*/ 32 w 33"/>
                  <a:gd name="T19" fmla="*/ 0 h 40"/>
                  <a:gd name="T20" fmla="*/ 32 w 33"/>
                  <a:gd name="T21" fmla="*/ 12 h 40"/>
                  <a:gd name="T22" fmla="*/ 22 w 33"/>
                  <a:gd name="T2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0">
                    <a:moveTo>
                      <a:pt x="22" y="40"/>
                    </a:moveTo>
                    <a:cubicBezTo>
                      <a:pt x="18" y="36"/>
                      <a:pt x="13" y="35"/>
                      <a:pt x="7" y="35"/>
                    </a:cubicBezTo>
                    <a:cubicBezTo>
                      <a:pt x="5" y="35"/>
                      <a:pt x="3" y="35"/>
                      <a:pt x="0" y="35"/>
                    </a:cubicBezTo>
                    <a:cubicBezTo>
                      <a:pt x="1" y="31"/>
                      <a:pt x="1" y="27"/>
                      <a:pt x="1" y="23"/>
                    </a:cubicBezTo>
                    <a:cubicBezTo>
                      <a:pt x="3" y="23"/>
                      <a:pt x="5" y="23"/>
                      <a:pt x="6" y="24"/>
                    </a:cubicBezTo>
                    <a:lnTo>
                      <a:pt x="6" y="24"/>
                    </a:lnTo>
                    <a:cubicBezTo>
                      <a:pt x="4" y="23"/>
                      <a:pt x="3" y="23"/>
                      <a:pt x="4" y="23"/>
                    </a:cubicBezTo>
                    <a:lnTo>
                      <a:pt x="6" y="23"/>
                    </a:lnTo>
                    <a:cubicBezTo>
                      <a:pt x="6" y="23"/>
                      <a:pt x="6" y="23"/>
                      <a:pt x="7" y="23"/>
                    </a:cubicBezTo>
                    <a:cubicBezTo>
                      <a:pt x="12" y="14"/>
                      <a:pt x="22" y="5"/>
                      <a:pt x="32" y="0"/>
                    </a:cubicBezTo>
                    <a:cubicBezTo>
                      <a:pt x="33" y="4"/>
                      <a:pt x="33" y="8"/>
                      <a:pt x="32" y="12"/>
                    </a:cubicBezTo>
                    <a:cubicBezTo>
                      <a:pt x="30" y="22"/>
                      <a:pt x="27" y="31"/>
                      <a:pt x="22" y="40"/>
                    </a:cubicBez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27" name="Freeform 1512"/>
              <p:cNvSpPr>
                <a:spLocks/>
              </p:cNvSpPr>
              <p:nvPr/>
            </p:nvSpPr>
            <p:spPr bwMode="auto">
              <a:xfrm>
                <a:off x="4774" y="4229"/>
                <a:ext cx="3" cy="1"/>
              </a:xfrm>
              <a:custGeom>
                <a:avLst/>
                <a:gdLst>
                  <a:gd name="T0" fmla="*/ 11 w 30"/>
                  <a:gd name="T1" fmla="*/ 21 h 21"/>
                  <a:gd name="T2" fmla="*/ 6 w 30"/>
                  <a:gd name="T3" fmla="*/ 20 h 21"/>
                  <a:gd name="T4" fmla="*/ 3 w 30"/>
                  <a:gd name="T5" fmla="*/ 18 h 21"/>
                  <a:gd name="T6" fmla="*/ 3 w 30"/>
                  <a:gd name="T7" fmla="*/ 18 h 21"/>
                  <a:gd name="T8" fmla="*/ 5 w 30"/>
                  <a:gd name="T9" fmla="*/ 19 h 21"/>
                  <a:gd name="T10" fmla="*/ 3 w 30"/>
                  <a:gd name="T11" fmla="*/ 18 h 21"/>
                  <a:gd name="T12" fmla="*/ 0 w 30"/>
                  <a:gd name="T13" fmla="*/ 11 h 21"/>
                  <a:gd name="T14" fmla="*/ 29 w 30"/>
                  <a:gd name="T15" fmla="*/ 0 h 21"/>
                  <a:gd name="T16" fmla="*/ 30 w 30"/>
                  <a:gd name="T17" fmla="*/ 0 h 21"/>
                  <a:gd name="T18" fmla="*/ 29 w 30"/>
                  <a:gd name="T19" fmla="*/ 12 h 21"/>
                  <a:gd name="T20" fmla="*/ 11 w 30"/>
                  <a:gd name="T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1">
                    <a:moveTo>
                      <a:pt x="11" y="21"/>
                    </a:moveTo>
                    <a:cubicBezTo>
                      <a:pt x="9" y="21"/>
                      <a:pt x="7" y="20"/>
                      <a:pt x="6" y="20"/>
                    </a:cubicBezTo>
                    <a:cubicBezTo>
                      <a:pt x="5" y="20"/>
                      <a:pt x="4" y="19"/>
                      <a:pt x="3" y="18"/>
                    </a:cubicBezTo>
                    <a:lnTo>
                      <a:pt x="3" y="18"/>
                    </a:lnTo>
                    <a:cubicBezTo>
                      <a:pt x="4" y="19"/>
                      <a:pt x="5" y="19"/>
                      <a:pt x="5" y="19"/>
                    </a:cubicBezTo>
                    <a:cubicBezTo>
                      <a:pt x="5" y="19"/>
                      <a:pt x="4" y="19"/>
                      <a:pt x="3" y="18"/>
                    </a:cubicBezTo>
                    <a:cubicBezTo>
                      <a:pt x="2" y="16"/>
                      <a:pt x="1" y="13"/>
                      <a:pt x="0" y="11"/>
                    </a:cubicBezTo>
                    <a:cubicBezTo>
                      <a:pt x="8" y="4"/>
                      <a:pt x="18" y="0"/>
                      <a:pt x="29" y="0"/>
                    </a:cubicBezTo>
                    <a:lnTo>
                      <a:pt x="30" y="0"/>
                    </a:lnTo>
                    <a:cubicBezTo>
                      <a:pt x="30" y="4"/>
                      <a:pt x="30" y="8"/>
                      <a:pt x="29" y="12"/>
                    </a:cubicBezTo>
                    <a:cubicBezTo>
                      <a:pt x="23" y="14"/>
                      <a:pt x="16" y="17"/>
                      <a:pt x="11" y="21"/>
                    </a:cubicBezTo>
                  </a:path>
                </a:pathLst>
              </a:custGeom>
              <a:solidFill>
                <a:srgbClr val="110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28" name="Freeform 1513"/>
              <p:cNvSpPr>
                <a:spLocks/>
              </p:cNvSpPr>
              <p:nvPr/>
            </p:nvSpPr>
            <p:spPr bwMode="auto">
              <a:xfrm>
                <a:off x="4772" y="4234"/>
                <a:ext cx="7" cy="3"/>
              </a:xfrm>
              <a:custGeom>
                <a:avLst/>
                <a:gdLst>
                  <a:gd name="T0" fmla="*/ 22 w 80"/>
                  <a:gd name="T1" fmla="*/ 32 h 32"/>
                  <a:gd name="T2" fmla="*/ 0 w 80"/>
                  <a:gd name="T3" fmla="*/ 29 h 32"/>
                  <a:gd name="T4" fmla="*/ 2 w 80"/>
                  <a:gd name="T5" fmla="*/ 29 h 32"/>
                  <a:gd name="T6" fmla="*/ 38 w 80"/>
                  <a:gd name="T7" fmla="*/ 10 h 32"/>
                  <a:gd name="T8" fmla="*/ 39 w 80"/>
                  <a:gd name="T9" fmla="*/ 10 h 32"/>
                  <a:gd name="T10" fmla="*/ 80 w 80"/>
                  <a:gd name="T11" fmla="*/ 0 h 32"/>
                  <a:gd name="T12" fmla="*/ 77 w 80"/>
                  <a:gd name="T13" fmla="*/ 5 h 32"/>
                  <a:gd name="T14" fmla="*/ 22 w 80"/>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32">
                    <a:moveTo>
                      <a:pt x="22" y="32"/>
                    </a:moveTo>
                    <a:cubicBezTo>
                      <a:pt x="14" y="32"/>
                      <a:pt x="7" y="31"/>
                      <a:pt x="0" y="29"/>
                    </a:cubicBezTo>
                    <a:lnTo>
                      <a:pt x="2" y="29"/>
                    </a:lnTo>
                    <a:cubicBezTo>
                      <a:pt x="16" y="29"/>
                      <a:pt x="29" y="21"/>
                      <a:pt x="38" y="10"/>
                    </a:cubicBezTo>
                    <a:lnTo>
                      <a:pt x="39" y="10"/>
                    </a:lnTo>
                    <a:cubicBezTo>
                      <a:pt x="53" y="10"/>
                      <a:pt x="67" y="7"/>
                      <a:pt x="80" y="0"/>
                    </a:cubicBezTo>
                    <a:cubicBezTo>
                      <a:pt x="79" y="2"/>
                      <a:pt x="78" y="3"/>
                      <a:pt x="77" y="5"/>
                    </a:cubicBezTo>
                    <a:cubicBezTo>
                      <a:pt x="62" y="23"/>
                      <a:pt x="42" y="32"/>
                      <a:pt x="22" y="32"/>
                    </a:cubicBez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29" name="Freeform 1514"/>
              <p:cNvSpPr>
                <a:spLocks/>
              </p:cNvSpPr>
              <p:nvPr/>
            </p:nvSpPr>
            <p:spPr bwMode="auto">
              <a:xfrm>
                <a:off x="4775" y="4230"/>
                <a:ext cx="5" cy="5"/>
              </a:xfrm>
              <a:custGeom>
                <a:avLst/>
                <a:gdLst>
                  <a:gd name="T0" fmla="*/ 1 w 58"/>
                  <a:gd name="T1" fmla="*/ 56 h 56"/>
                  <a:gd name="T2" fmla="*/ 0 w 58"/>
                  <a:gd name="T3" fmla="*/ 56 h 56"/>
                  <a:gd name="T4" fmla="*/ 5 w 58"/>
                  <a:gd name="T5" fmla="*/ 48 h 56"/>
                  <a:gd name="T6" fmla="*/ 10 w 58"/>
                  <a:gd name="T7" fmla="*/ 31 h 56"/>
                  <a:gd name="T8" fmla="*/ 43 w 58"/>
                  <a:gd name="T9" fmla="*/ 0 h 56"/>
                  <a:gd name="T10" fmla="*/ 43 w 58"/>
                  <a:gd name="T11" fmla="*/ 0 h 56"/>
                  <a:gd name="T12" fmla="*/ 42 w 58"/>
                  <a:gd name="T13" fmla="*/ 46 h 56"/>
                  <a:gd name="T14" fmla="*/ 1 w 58"/>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56">
                    <a:moveTo>
                      <a:pt x="1" y="56"/>
                    </a:moveTo>
                    <a:lnTo>
                      <a:pt x="0" y="56"/>
                    </a:lnTo>
                    <a:cubicBezTo>
                      <a:pt x="2" y="54"/>
                      <a:pt x="3" y="51"/>
                      <a:pt x="5" y="48"/>
                    </a:cubicBezTo>
                    <a:cubicBezTo>
                      <a:pt x="7" y="44"/>
                      <a:pt x="9" y="38"/>
                      <a:pt x="10" y="31"/>
                    </a:cubicBezTo>
                    <a:cubicBezTo>
                      <a:pt x="24" y="24"/>
                      <a:pt x="36" y="13"/>
                      <a:pt x="43" y="0"/>
                    </a:cubicBezTo>
                    <a:lnTo>
                      <a:pt x="43" y="0"/>
                    </a:lnTo>
                    <a:cubicBezTo>
                      <a:pt x="58" y="12"/>
                      <a:pt x="51" y="33"/>
                      <a:pt x="42" y="46"/>
                    </a:cubicBezTo>
                    <a:cubicBezTo>
                      <a:pt x="29" y="53"/>
                      <a:pt x="15" y="56"/>
                      <a:pt x="1" y="56"/>
                    </a:cubicBez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30" name="Freeform 1515"/>
              <p:cNvSpPr>
                <a:spLocks/>
              </p:cNvSpPr>
              <p:nvPr/>
            </p:nvSpPr>
            <p:spPr bwMode="auto">
              <a:xfrm>
                <a:off x="4776" y="4230"/>
                <a:ext cx="3" cy="3"/>
              </a:xfrm>
              <a:custGeom>
                <a:avLst/>
                <a:gdLst>
                  <a:gd name="T0" fmla="*/ 0 w 33"/>
                  <a:gd name="T1" fmla="*/ 36 h 36"/>
                  <a:gd name="T2" fmla="*/ 1 w 33"/>
                  <a:gd name="T3" fmla="*/ 26 h 36"/>
                  <a:gd name="T4" fmla="*/ 10 w 33"/>
                  <a:gd name="T5" fmla="*/ 9 h 36"/>
                  <a:gd name="T6" fmla="*/ 11 w 33"/>
                  <a:gd name="T7" fmla="*/ 0 h 36"/>
                  <a:gd name="T8" fmla="*/ 18 w 33"/>
                  <a:gd name="T9" fmla="*/ 0 h 36"/>
                  <a:gd name="T10" fmla="*/ 33 w 33"/>
                  <a:gd name="T11" fmla="*/ 5 h 36"/>
                  <a:gd name="T12" fmla="*/ 0 w 33"/>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33" h="36">
                    <a:moveTo>
                      <a:pt x="0" y="36"/>
                    </a:moveTo>
                    <a:cubicBezTo>
                      <a:pt x="1" y="33"/>
                      <a:pt x="1" y="30"/>
                      <a:pt x="1" y="26"/>
                    </a:cubicBezTo>
                    <a:cubicBezTo>
                      <a:pt x="5" y="21"/>
                      <a:pt x="8" y="15"/>
                      <a:pt x="10" y="9"/>
                    </a:cubicBezTo>
                    <a:cubicBezTo>
                      <a:pt x="10" y="6"/>
                      <a:pt x="11" y="3"/>
                      <a:pt x="11" y="0"/>
                    </a:cubicBezTo>
                    <a:cubicBezTo>
                      <a:pt x="14" y="0"/>
                      <a:pt x="16" y="0"/>
                      <a:pt x="18" y="0"/>
                    </a:cubicBezTo>
                    <a:cubicBezTo>
                      <a:pt x="24" y="0"/>
                      <a:pt x="29" y="1"/>
                      <a:pt x="33" y="5"/>
                    </a:cubicBezTo>
                    <a:cubicBezTo>
                      <a:pt x="26" y="18"/>
                      <a:pt x="14" y="29"/>
                      <a:pt x="0" y="36"/>
                    </a:cubicBezTo>
                  </a:path>
                </a:pathLst>
              </a:custGeom>
              <a:solidFill>
                <a:srgbClr val="110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31" name="Freeform 1516"/>
              <p:cNvSpPr>
                <a:spLocks noEditPoints="1"/>
              </p:cNvSpPr>
              <p:nvPr/>
            </p:nvSpPr>
            <p:spPr bwMode="auto">
              <a:xfrm>
                <a:off x="4775" y="4230"/>
                <a:ext cx="2" cy="2"/>
              </a:xfrm>
              <a:custGeom>
                <a:avLst/>
                <a:gdLst>
                  <a:gd name="T0" fmla="*/ 16 w 26"/>
                  <a:gd name="T1" fmla="*/ 26 h 26"/>
                  <a:gd name="T2" fmla="*/ 1 w 26"/>
                  <a:gd name="T3" fmla="*/ 8 h 26"/>
                  <a:gd name="T4" fmla="*/ 0 w 26"/>
                  <a:gd name="T5" fmla="*/ 8 h 26"/>
                  <a:gd name="T6" fmla="*/ 0 w 26"/>
                  <a:gd name="T7" fmla="*/ 6 h 26"/>
                  <a:gd name="T8" fmla="*/ 3 w 26"/>
                  <a:gd name="T9" fmla="*/ 8 h 26"/>
                  <a:gd name="T10" fmla="*/ 8 w 26"/>
                  <a:gd name="T11" fmla="*/ 9 h 26"/>
                  <a:gd name="T12" fmla="*/ 26 w 26"/>
                  <a:gd name="T13" fmla="*/ 0 h 26"/>
                  <a:gd name="T14" fmla="*/ 25 w 26"/>
                  <a:gd name="T15" fmla="*/ 9 h 26"/>
                  <a:gd name="T16" fmla="*/ 16 w 26"/>
                  <a:gd name="T17" fmla="*/ 26 h 26"/>
                  <a:gd name="T18" fmla="*/ 2 w 26"/>
                  <a:gd name="T19" fmla="*/ 7 h 26"/>
                  <a:gd name="T20" fmla="*/ 0 w 26"/>
                  <a:gd name="T21" fmla="*/ 6 h 26"/>
                  <a:gd name="T22" fmla="*/ 0 w 26"/>
                  <a:gd name="T23" fmla="*/ 6 h 26"/>
                  <a:gd name="T24" fmla="*/ 2 w 26"/>
                  <a:gd name="T25"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6">
                    <a:moveTo>
                      <a:pt x="16" y="26"/>
                    </a:moveTo>
                    <a:cubicBezTo>
                      <a:pt x="15" y="18"/>
                      <a:pt x="11" y="10"/>
                      <a:pt x="1" y="8"/>
                    </a:cubicBezTo>
                    <a:lnTo>
                      <a:pt x="0" y="8"/>
                    </a:lnTo>
                    <a:cubicBezTo>
                      <a:pt x="0" y="7"/>
                      <a:pt x="0" y="7"/>
                      <a:pt x="0" y="6"/>
                    </a:cubicBezTo>
                    <a:cubicBezTo>
                      <a:pt x="1" y="7"/>
                      <a:pt x="2" y="8"/>
                      <a:pt x="3" y="8"/>
                    </a:cubicBezTo>
                    <a:cubicBezTo>
                      <a:pt x="4" y="8"/>
                      <a:pt x="6" y="9"/>
                      <a:pt x="8" y="9"/>
                    </a:cubicBezTo>
                    <a:cubicBezTo>
                      <a:pt x="13" y="5"/>
                      <a:pt x="20" y="2"/>
                      <a:pt x="26" y="0"/>
                    </a:cubicBezTo>
                    <a:cubicBezTo>
                      <a:pt x="26" y="3"/>
                      <a:pt x="25" y="6"/>
                      <a:pt x="25" y="9"/>
                    </a:cubicBezTo>
                    <a:cubicBezTo>
                      <a:pt x="23" y="15"/>
                      <a:pt x="20" y="21"/>
                      <a:pt x="16" y="26"/>
                    </a:cubicBezTo>
                    <a:moveTo>
                      <a:pt x="2" y="7"/>
                    </a:moveTo>
                    <a:cubicBezTo>
                      <a:pt x="2" y="7"/>
                      <a:pt x="1" y="7"/>
                      <a:pt x="0" y="6"/>
                    </a:cubicBezTo>
                    <a:lnTo>
                      <a:pt x="0" y="6"/>
                    </a:lnTo>
                    <a:cubicBezTo>
                      <a:pt x="1" y="7"/>
                      <a:pt x="2" y="7"/>
                      <a:pt x="2" y="7"/>
                    </a:cubicBez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32" name="Freeform 1517"/>
              <p:cNvSpPr>
                <a:spLocks/>
              </p:cNvSpPr>
              <p:nvPr/>
            </p:nvSpPr>
            <p:spPr bwMode="auto">
              <a:xfrm>
                <a:off x="4769" y="4231"/>
                <a:ext cx="1" cy="5"/>
              </a:xfrm>
              <a:custGeom>
                <a:avLst/>
                <a:gdLst>
                  <a:gd name="T0" fmla="*/ 17 w 17"/>
                  <a:gd name="T1" fmla="*/ 53 h 53"/>
                  <a:gd name="T2" fmla="*/ 15 w 17"/>
                  <a:gd name="T3" fmla="*/ 53 h 53"/>
                  <a:gd name="T4" fmla="*/ 2 w 17"/>
                  <a:gd name="T5" fmla="*/ 16 h 53"/>
                  <a:gd name="T6" fmla="*/ 6 w 17"/>
                  <a:gd name="T7" fmla="*/ 0 h 53"/>
                  <a:gd name="T8" fmla="*/ 12 w 17"/>
                  <a:gd name="T9" fmla="*/ 3 h 53"/>
                  <a:gd name="T10" fmla="*/ 13 w 17"/>
                  <a:gd name="T11" fmla="*/ 6 h 53"/>
                  <a:gd name="T12" fmla="*/ 14 w 17"/>
                  <a:gd name="T13" fmla="*/ 7 h 53"/>
                  <a:gd name="T14" fmla="*/ 15 w 17"/>
                  <a:gd name="T15" fmla="*/ 51 h 53"/>
                  <a:gd name="T16" fmla="*/ 17 w 17"/>
                  <a:gd name="T17" fmla="*/ 52 h 53"/>
                  <a:gd name="T18" fmla="*/ 17 w 17"/>
                  <a:gd name="T19"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53">
                    <a:moveTo>
                      <a:pt x="17" y="53"/>
                    </a:moveTo>
                    <a:lnTo>
                      <a:pt x="15" y="53"/>
                    </a:lnTo>
                    <a:cubicBezTo>
                      <a:pt x="5" y="44"/>
                      <a:pt x="0" y="30"/>
                      <a:pt x="2" y="16"/>
                    </a:cubicBezTo>
                    <a:cubicBezTo>
                      <a:pt x="2" y="10"/>
                      <a:pt x="4" y="5"/>
                      <a:pt x="6" y="0"/>
                    </a:cubicBezTo>
                    <a:cubicBezTo>
                      <a:pt x="8" y="1"/>
                      <a:pt x="10" y="2"/>
                      <a:pt x="12" y="3"/>
                    </a:cubicBezTo>
                    <a:cubicBezTo>
                      <a:pt x="12" y="4"/>
                      <a:pt x="13" y="5"/>
                      <a:pt x="13" y="6"/>
                    </a:cubicBezTo>
                    <a:cubicBezTo>
                      <a:pt x="14" y="6"/>
                      <a:pt x="14" y="7"/>
                      <a:pt x="14" y="7"/>
                    </a:cubicBezTo>
                    <a:cubicBezTo>
                      <a:pt x="7" y="21"/>
                      <a:pt x="1" y="41"/>
                      <a:pt x="15" y="51"/>
                    </a:cubicBezTo>
                    <a:cubicBezTo>
                      <a:pt x="16" y="51"/>
                      <a:pt x="16" y="51"/>
                      <a:pt x="17" y="52"/>
                    </a:cubicBezTo>
                    <a:lnTo>
                      <a:pt x="17" y="53"/>
                    </a:lnTo>
                  </a:path>
                </a:pathLst>
              </a:custGeom>
              <a:solidFill>
                <a:srgbClr val="1A18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33" name="Freeform 1518"/>
              <p:cNvSpPr>
                <a:spLocks/>
              </p:cNvSpPr>
              <p:nvPr/>
            </p:nvSpPr>
            <p:spPr bwMode="auto">
              <a:xfrm>
                <a:off x="4769" y="4231"/>
                <a:ext cx="1" cy="0"/>
              </a:xfrm>
              <a:custGeom>
                <a:avLst/>
                <a:gdLst>
                  <a:gd name="T0" fmla="*/ 6 w 6"/>
                  <a:gd name="T1" fmla="*/ 10 h 10"/>
                  <a:gd name="T2" fmla="*/ 0 w 6"/>
                  <a:gd name="T3" fmla="*/ 7 h 10"/>
                  <a:gd name="T4" fmla="*/ 4 w 6"/>
                  <a:gd name="T5" fmla="*/ 0 h 10"/>
                  <a:gd name="T6" fmla="*/ 6 w 6"/>
                  <a:gd name="T7" fmla="*/ 10 h 10"/>
                </a:gdLst>
                <a:ahLst/>
                <a:cxnLst>
                  <a:cxn ang="0">
                    <a:pos x="T0" y="T1"/>
                  </a:cxn>
                  <a:cxn ang="0">
                    <a:pos x="T2" y="T3"/>
                  </a:cxn>
                  <a:cxn ang="0">
                    <a:pos x="T4" y="T5"/>
                  </a:cxn>
                  <a:cxn ang="0">
                    <a:pos x="T6" y="T7"/>
                  </a:cxn>
                </a:cxnLst>
                <a:rect l="0" t="0" r="r" b="b"/>
                <a:pathLst>
                  <a:path w="6" h="10">
                    <a:moveTo>
                      <a:pt x="6" y="10"/>
                    </a:moveTo>
                    <a:cubicBezTo>
                      <a:pt x="4" y="9"/>
                      <a:pt x="2" y="8"/>
                      <a:pt x="0" y="7"/>
                    </a:cubicBezTo>
                    <a:cubicBezTo>
                      <a:pt x="1" y="4"/>
                      <a:pt x="3" y="2"/>
                      <a:pt x="4" y="0"/>
                    </a:cubicBezTo>
                    <a:cubicBezTo>
                      <a:pt x="4" y="3"/>
                      <a:pt x="5" y="7"/>
                      <a:pt x="6" y="10"/>
                    </a:cubicBezTo>
                  </a:path>
                </a:pathLst>
              </a:custGeom>
              <a:solidFill>
                <a:srgbClr val="121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34" name="Freeform 1519"/>
              <p:cNvSpPr>
                <a:spLocks/>
              </p:cNvSpPr>
              <p:nvPr/>
            </p:nvSpPr>
            <p:spPr bwMode="auto">
              <a:xfrm>
                <a:off x="4770" y="4231"/>
                <a:ext cx="0" cy="1"/>
              </a:xfrm>
              <a:custGeom>
                <a:avLst/>
                <a:gdLst>
                  <a:gd name="T0" fmla="*/ 2 w 4"/>
                  <a:gd name="T1" fmla="*/ 4 h 4"/>
                  <a:gd name="T2" fmla="*/ 1 w 4"/>
                  <a:gd name="T3" fmla="*/ 3 h 4"/>
                  <a:gd name="T4" fmla="*/ 0 w 4"/>
                  <a:gd name="T5" fmla="*/ 0 h 4"/>
                  <a:gd name="T6" fmla="*/ 4 w 4"/>
                  <a:gd name="T7" fmla="*/ 1 h 4"/>
                  <a:gd name="T8" fmla="*/ 2 w 4"/>
                  <a:gd name="T9" fmla="*/ 4 h 4"/>
                </a:gdLst>
                <a:ahLst/>
                <a:cxnLst>
                  <a:cxn ang="0">
                    <a:pos x="T0" y="T1"/>
                  </a:cxn>
                  <a:cxn ang="0">
                    <a:pos x="T2" y="T3"/>
                  </a:cxn>
                  <a:cxn ang="0">
                    <a:pos x="T4" y="T5"/>
                  </a:cxn>
                  <a:cxn ang="0">
                    <a:pos x="T6" y="T7"/>
                  </a:cxn>
                  <a:cxn ang="0">
                    <a:pos x="T8" y="T9"/>
                  </a:cxn>
                </a:cxnLst>
                <a:rect l="0" t="0" r="r" b="b"/>
                <a:pathLst>
                  <a:path w="4" h="4">
                    <a:moveTo>
                      <a:pt x="2" y="4"/>
                    </a:moveTo>
                    <a:cubicBezTo>
                      <a:pt x="2" y="4"/>
                      <a:pt x="2" y="3"/>
                      <a:pt x="1" y="3"/>
                    </a:cubicBezTo>
                    <a:cubicBezTo>
                      <a:pt x="1" y="2"/>
                      <a:pt x="0" y="1"/>
                      <a:pt x="0" y="0"/>
                    </a:cubicBezTo>
                    <a:cubicBezTo>
                      <a:pt x="1" y="0"/>
                      <a:pt x="3" y="1"/>
                      <a:pt x="4" y="1"/>
                    </a:cubicBezTo>
                    <a:cubicBezTo>
                      <a:pt x="4" y="2"/>
                      <a:pt x="3" y="3"/>
                      <a:pt x="2" y="4"/>
                    </a:cubicBezTo>
                  </a:path>
                </a:pathLst>
              </a:custGeom>
              <a:solidFill>
                <a:srgbClr val="121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35" name="Freeform 1520"/>
              <p:cNvSpPr>
                <a:spLocks/>
              </p:cNvSpPr>
              <p:nvPr/>
            </p:nvSpPr>
            <p:spPr bwMode="auto">
              <a:xfrm>
                <a:off x="4770" y="4229"/>
                <a:ext cx="3" cy="2"/>
              </a:xfrm>
              <a:custGeom>
                <a:avLst/>
                <a:gdLst>
                  <a:gd name="T0" fmla="*/ 0 w 32"/>
                  <a:gd name="T1" fmla="*/ 34 h 34"/>
                  <a:gd name="T2" fmla="*/ 0 w 32"/>
                  <a:gd name="T3" fmla="*/ 15 h 34"/>
                  <a:gd name="T4" fmla="*/ 23 w 32"/>
                  <a:gd name="T5" fmla="*/ 1 h 34"/>
                  <a:gd name="T6" fmla="*/ 28 w 32"/>
                  <a:gd name="T7" fmla="*/ 0 h 34"/>
                  <a:gd name="T8" fmla="*/ 32 w 32"/>
                  <a:gd name="T9" fmla="*/ 8 h 34"/>
                  <a:gd name="T10" fmla="*/ 30 w 32"/>
                  <a:gd name="T11" fmla="*/ 12 h 34"/>
                  <a:gd name="T12" fmla="*/ 2 w 32"/>
                  <a:gd name="T13" fmla="*/ 30 h 34"/>
                  <a:gd name="T14" fmla="*/ 0 w 32"/>
                  <a:gd name="T15" fmla="*/ 3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4">
                    <a:moveTo>
                      <a:pt x="0" y="34"/>
                    </a:moveTo>
                    <a:lnTo>
                      <a:pt x="0" y="15"/>
                    </a:lnTo>
                    <a:cubicBezTo>
                      <a:pt x="6" y="8"/>
                      <a:pt x="14" y="3"/>
                      <a:pt x="23" y="1"/>
                    </a:cubicBezTo>
                    <a:cubicBezTo>
                      <a:pt x="24" y="0"/>
                      <a:pt x="26" y="0"/>
                      <a:pt x="28" y="0"/>
                    </a:cubicBezTo>
                    <a:cubicBezTo>
                      <a:pt x="29" y="3"/>
                      <a:pt x="30" y="6"/>
                      <a:pt x="32" y="8"/>
                    </a:cubicBezTo>
                    <a:cubicBezTo>
                      <a:pt x="32" y="9"/>
                      <a:pt x="31" y="11"/>
                      <a:pt x="30" y="12"/>
                    </a:cubicBezTo>
                    <a:cubicBezTo>
                      <a:pt x="20" y="14"/>
                      <a:pt x="9" y="22"/>
                      <a:pt x="2" y="30"/>
                    </a:cubicBezTo>
                    <a:cubicBezTo>
                      <a:pt x="2" y="31"/>
                      <a:pt x="1" y="32"/>
                      <a:pt x="0" y="34"/>
                    </a:cubicBezTo>
                  </a:path>
                </a:pathLst>
              </a:custGeom>
              <a:solidFill>
                <a:srgbClr val="110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36" name="Freeform 1521"/>
              <p:cNvSpPr>
                <a:spLocks/>
              </p:cNvSpPr>
              <p:nvPr/>
            </p:nvSpPr>
            <p:spPr bwMode="auto">
              <a:xfrm>
                <a:off x="4769" y="4230"/>
                <a:ext cx="1" cy="1"/>
              </a:xfrm>
              <a:custGeom>
                <a:avLst/>
                <a:gdLst>
                  <a:gd name="T0" fmla="*/ 6 w 7"/>
                  <a:gd name="T1" fmla="*/ 19 h 19"/>
                  <a:gd name="T2" fmla="*/ 2 w 7"/>
                  <a:gd name="T3" fmla="*/ 18 h 19"/>
                  <a:gd name="T4" fmla="*/ 0 w 7"/>
                  <a:gd name="T5" fmla="*/ 8 h 19"/>
                  <a:gd name="T6" fmla="*/ 7 w 7"/>
                  <a:gd name="T7" fmla="*/ 0 h 19"/>
                  <a:gd name="T8" fmla="*/ 7 w 7"/>
                  <a:gd name="T9" fmla="*/ 19 h 19"/>
                  <a:gd name="T10" fmla="*/ 6 w 7"/>
                  <a:gd name="T11" fmla="*/ 19 h 19"/>
                </a:gdLst>
                <a:ahLst/>
                <a:cxnLst>
                  <a:cxn ang="0">
                    <a:pos x="T0" y="T1"/>
                  </a:cxn>
                  <a:cxn ang="0">
                    <a:pos x="T2" y="T3"/>
                  </a:cxn>
                  <a:cxn ang="0">
                    <a:pos x="T4" y="T5"/>
                  </a:cxn>
                  <a:cxn ang="0">
                    <a:pos x="T6" y="T7"/>
                  </a:cxn>
                  <a:cxn ang="0">
                    <a:pos x="T8" y="T9"/>
                  </a:cxn>
                  <a:cxn ang="0">
                    <a:pos x="T10" y="T11"/>
                  </a:cxn>
                </a:cxnLst>
                <a:rect l="0" t="0" r="r" b="b"/>
                <a:pathLst>
                  <a:path w="7" h="19">
                    <a:moveTo>
                      <a:pt x="6" y="19"/>
                    </a:moveTo>
                    <a:cubicBezTo>
                      <a:pt x="5" y="19"/>
                      <a:pt x="3" y="18"/>
                      <a:pt x="2" y="18"/>
                    </a:cubicBezTo>
                    <a:cubicBezTo>
                      <a:pt x="1" y="15"/>
                      <a:pt x="0" y="11"/>
                      <a:pt x="0" y="8"/>
                    </a:cubicBezTo>
                    <a:cubicBezTo>
                      <a:pt x="2" y="5"/>
                      <a:pt x="4" y="2"/>
                      <a:pt x="7" y="0"/>
                    </a:cubicBezTo>
                    <a:lnTo>
                      <a:pt x="7" y="19"/>
                    </a:lnTo>
                    <a:cubicBezTo>
                      <a:pt x="7" y="19"/>
                      <a:pt x="6" y="19"/>
                      <a:pt x="6" y="19"/>
                    </a:cubicBez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37" name="Freeform 1522"/>
              <p:cNvSpPr>
                <a:spLocks/>
              </p:cNvSpPr>
              <p:nvPr/>
            </p:nvSpPr>
            <p:spPr bwMode="auto">
              <a:xfrm>
                <a:off x="4774" y="4229"/>
                <a:ext cx="0" cy="1"/>
              </a:xfrm>
              <a:custGeom>
                <a:avLst/>
                <a:gdLst>
                  <a:gd name="T0" fmla="*/ 5 w 9"/>
                  <a:gd name="T1" fmla="*/ 9 h 9"/>
                  <a:gd name="T2" fmla="*/ 0 w 9"/>
                  <a:gd name="T3" fmla="*/ 7 h 9"/>
                  <a:gd name="T4" fmla="*/ 4 w 9"/>
                  <a:gd name="T5" fmla="*/ 0 h 9"/>
                  <a:gd name="T6" fmla="*/ 9 w 9"/>
                  <a:gd name="T7" fmla="*/ 6 h 9"/>
                  <a:gd name="T8" fmla="*/ 5 w 9"/>
                  <a:gd name="T9" fmla="*/ 9 h 9"/>
                </a:gdLst>
                <a:ahLst/>
                <a:cxnLst>
                  <a:cxn ang="0">
                    <a:pos x="T0" y="T1"/>
                  </a:cxn>
                  <a:cxn ang="0">
                    <a:pos x="T2" y="T3"/>
                  </a:cxn>
                  <a:cxn ang="0">
                    <a:pos x="T4" y="T5"/>
                  </a:cxn>
                  <a:cxn ang="0">
                    <a:pos x="T6" y="T7"/>
                  </a:cxn>
                  <a:cxn ang="0">
                    <a:pos x="T8" y="T9"/>
                  </a:cxn>
                </a:cxnLst>
                <a:rect l="0" t="0" r="r" b="b"/>
                <a:pathLst>
                  <a:path w="9" h="9">
                    <a:moveTo>
                      <a:pt x="5" y="9"/>
                    </a:moveTo>
                    <a:cubicBezTo>
                      <a:pt x="4" y="9"/>
                      <a:pt x="2" y="8"/>
                      <a:pt x="0" y="7"/>
                    </a:cubicBezTo>
                    <a:cubicBezTo>
                      <a:pt x="1" y="5"/>
                      <a:pt x="3" y="2"/>
                      <a:pt x="4" y="0"/>
                    </a:cubicBezTo>
                    <a:cubicBezTo>
                      <a:pt x="6" y="2"/>
                      <a:pt x="8" y="4"/>
                      <a:pt x="9" y="6"/>
                    </a:cubicBezTo>
                    <a:cubicBezTo>
                      <a:pt x="8" y="7"/>
                      <a:pt x="7" y="8"/>
                      <a:pt x="5" y="9"/>
                    </a:cubicBezTo>
                  </a:path>
                </a:pathLst>
              </a:custGeom>
              <a:solidFill>
                <a:srgbClr val="110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38" name="Freeform 1523"/>
              <p:cNvSpPr>
                <a:spLocks/>
              </p:cNvSpPr>
              <p:nvPr/>
            </p:nvSpPr>
            <p:spPr bwMode="auto">
              <a:xfrm>
                <a:off x="4772" y="4228"/>
                <a:ext cx="2" cy="2"/>
              </a:xfrm>
              <a:custGeom>
                <a:avLst/>
                <a:gdLst>
                  <a:gd name="T0" fmla="*/ 14 w 18"/>
                  <a:gd name="T1" fmla="*/ 13 h 13"/>
                  <a:gd name="T2" fmla="*/ 8 w 18"/>
                  <a:gd name="T3" fmla="*/ 13 h 13"/>
                  <a:gd name="T4" fmla="*/ 2 w 18"/>
                  <a:gd name="T5" fmla="*/ 13 h 13"/>
                  <a:gd name="T6" fmla="*/ 4 w 18"/>
                  <a:gd name="T7" fmla="*/ 9 h 13"/>
                  <a:gd name="T8" fmla="*/ 0 w 18"/>
                  <a:gd name="T9" fmla="*/ 1 h 13"/>
                  <a:gd name="T10" fmla="*/ 2 w 18"/>
                  <a:gd name="T11" fmla="*/ 0 h 13"/>
                  <a:gd name="T12" fmla="*/ 18 w 18"/>
                  <a:gd name="T13" fmla="*/ 6 h 13"/>
                  <a:gd name="T14" fmla="*/ 14 w 1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3">
                    <a:moveTo>
                      <a:pt x="14" y="13"/>
                    </a:moveTo>
                    <a:cubicBezTo>
                      <a:pt x="12" y="13"/>
                      <a:pt x="10" y="13"/>
                      <a:pt x="8" y="13"/>
                    </a:cubicBezTo>
                    <a:cubicBezTo>
                      <a:pt x="6" y="13"/>
                      <a:pt x="4" y="13"/>
                      <a:pt x="2" y="13"/>
                    </a:cubicBezTo>
                    <a:cubicBezTo>
                      <a:pt x="3" y="12"/>
                      <a:pt x="4" y="10"/>
                      <a:pt x="4" y="9"/>
                    </a:cubicBezTo>
                    <a:cubicBezTo>
                      <a:pt x="2" y="7"/>
                      <a:pt x="1" y="4"/>
                      <a:pt x="0" y="1"/>
                    </a:cubicBezTo>
                    <a:cubicBezTo>
                      <a:pt x="1" y="1"/>
                      <a:pt x="2" y="0"/>
                      <a:pt x="2" y="0"/>
                    </a:cubicBezTo>
                    <a:cubicBezTo>
                      <a:pt x="8" y="0"/>
                      <a:pt x="14" y="2"/>
                      <a:pt x="18" y="6"/>
                    </a:cubicBezTo>
                    <a:cubicBezTo>
                      <a:pt x="17" y="8"/>
                      <a:pt x="15" y="11"/>
                      <a:pt x="14" y="13"/>
                    </a:cubicBez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39" name="Freeform 1524"/>
              <p:cNvSpPr>
                <a:spLocks noEditPoints="1"/>
              </p:cNvSpPr>
              <p:nvPr/>
            </p:nvSpPr>
            <p:spPr bwMode="auto">
              <a:xfrm>
                <a:off x="4774" y="4229"/>
                <a:ext cx="1" cy="1"/>
              </a:xfrm>
              <a:custGeom>
                <a:avLst/>
                <a:gdLst>
                  <a:gd name="T0" fmla="*/ 7 w 7"/>
                  <a:gd name="T1" fmla="*/ 7 h 7"/>
                  <a:gd name="T2" fmla="*/ 6 w 7"/>
                  <a:gd name="T3" fmla="*/ 7 h 7"/>
                  <a:gd name="T4" fmla="*/ 7 w 7"/>
                  <a:gd name="T5" fmla="*/ 7 h 7"/>
                  <a:gd name="T6" fmla="*/ 7 w 7"/>
                  <a:gd name="T7" fmla="*/ 7 h 7"/>
                  <a:gd name="T8" fmla="*/ 7 w 7"/>
                  <a:gd name="T9" fmla="*/ 7 h 7"/>
                  <a:gd name="T10" fmla="*/ 5 w 7"/>
                  <a:gd name="T11" fmla="*/ 6 h 7"/>
                  <a:gd name="T12" fmla="*/ 0 w 7"/>
                  <a:gd name="T13" fmla="*/ 3 h 7"/>
                  <a:gd name="T14" fmla="*/ 4 w 7"/>
                  <a:gd name="T15" fmla="*/ 0 h 7"/>
                  <a:gd name="T16" fmla="*/ 7 w 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7" y="7"/>
                    </a:moveTo>
                    <a:cubicBezTo>
                      <a:pt x="7" y="7"/>
                      <a:pt x="6" y="7"/>
                      <a:pt x="6" y="7"/>
                    </a:cubicBezTo>
                    <a:cubicBezTo>
                      <a:pt x="6" y="7"/>
                      <a:pt x="7" y="7"/>
                      <a:pt x="7" y="7"/>
                    </a:cubicBezTo>
                    <a:lnTo>
                      <a:pt x="7" y="7"/>
                    </a:lnTo>
                    <a:moveTo>
                      <a:pt x="7" y="7"/>
                    </a:moveTo>
                    <a:cubicBezTo>
                      <a:pt x="6" y="7"/>
                      <a:pt x="5" y="6"/>
                      <a:pt x="5" y="6"/>
                    </a:cubicBezTo>
                    <a:cubicBezTo>
                      <a:pt x="3" y="5"/>
                      <a:pt x="2" y="4"/>
                      <a:pt x="0" y="3"/>
                    </a:cubicBezTo>
                    <a:cubicBezTo>
                      <a:pt x="2" y="2"/>
                      <a:pt x="3" y="1"/>
                      <a:pt x="4" y="0"/>
                    </a:cubicBezTo>
                    <a:cubicBezTo>
                      <a:pt x="5" y="2"/>
                      <a:pt x="6" y="5"/>
                      <a:pt x="7" y="7"/>
                    </a:cubicBez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40" name="Freeform 1525"/>
              <p:cNvSpPr>
                <a:spLocks/>
              </p:cNvSpPr>
              <p:nvPr/>
            </p:nvSpPr>
            <p:spPr bwMode="auto">
              <a:xfrm>
                <a:off x="4770" y="4232"/>
                <a:ext cx="5" cy="4"/>
              </a:xfrm>
              <a:custGeom>
                <a:avLst/>
                <a:gdLst>
                  <a:gd name="T0" fmla="*/ 23 w 59"/>
                  <a:gd name="T1" fmla="*/ 52 h 52"/>
                  <a:gd name="T2" fmla="*/ 21 w 59"/>
                  <a:gd name="T3" fmla="*/ 52 h 52"/>
                  <a:gd name="T4" fmla="*/ 0 w 59"/>
                  <a:gd name="T5" fmla="*/ 42 h 52"/>
                  <a:gd name="T6" fmla="*/ 0 w 59"/>
                  <a:gd name="T7" fmla="*/ 0 h 52"/>
                  <a:gd name="T8" fmla="*/ 14 w 59"/>
                  <a:gd name="T9" fmla="*/ 7 h 52"/>
                  <a:gd name="T10" fmla="*/ 33 w 59"/>
                  <a:gd name="T11" fmla="*/ 18 h 52"/>
                  <a:gd name="T12" fmla="*/ 47 w 59"/>
                  <a:gd name="T13" fmla="*/ 32 h 52"/>
                  <a:gd name="T14" fmla="*/ 59 w 59"/>
                  <a:gd name="T15" fmla="*/ 33 h 52"/>
                  <a:gd name="T16" fmla="*/ 23 w 59"/>
                  <a:gd name="T1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52">
                    <a:moveTo>
                      <a:pt x="23" y="52"/>
                    </a:moveTo>
                    <a:lnTo>
                      <a:pt x="21" y="52"/>
                    </a:lnTo>
                    <a:cubicBezTo>
                      <a:pt x="14" y="50"/>
                      <a:pt x="6" y="46"/>
                      <a:pt x="0" y="42"/>
                    </a:cubicBezTo>
                    <a:lnTo>
                      <a:pt x="0" y="0"/>
                    </a:lnTo>
                    <a:cubicBezTo>
                      <a:pt x="4" y="5"/>
                      <a:pt x="9" y="7"/>
                      <a:pt x="14" y="7"/>
                    </a:cubicBezTo>
                    <a:cubicBezTo>
                      <a:pt x="18" y="14"/>
                      <a:pt x="25" y="17"/>
                      <a:pt x="33" y="18"/>
                    </a:cubicBezTo>
                    <a:cubicBezTo>
                      <a:pt x="35" y="24"/>
                      <a:pt x="40" y="31"/>
                      <a:pt x="47" y="32"/>
                    </a:cubicBezTo>
                    <a:cubicBezTo>
                      <a:pt x="51" y="33"/>
                      <a:pt x="55" y="33"/>
                      <a:pt x="59" y="33"/>
                    </a:cubicBezTo>
                    <a:cubicBezTo>
                      <a:pt x="50" y="44"/>
                      <a:pt x="37" y="52"/>
                      <a:pt x="23" y="52"/>
                    </a:cubicBez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41" name="Freeform 1526"/>
              <p:cNvSpPr>
                <a:spLocks/>
              </p:cNvSpPr>
              <p:nvPr/>
            </p:nvSpPr>
            <p:spPr bwMode="auto">
              <a:xfrm>
                <a:off x="4769" y="4232"/>
                <a:ext cx="1" cy="4"/>
              </a:xfrm>
              <a:custGeom>
                <a:avLst/>
                <a:gdLst>
                  <a:gd name="T0" fmla="*/ 16 w 16"/>
                  <a:gd name="T1" fmla="*/ 45 h 45"/>
                  <a:gd name="T2" fmla="*/ 14 w 16"/>
                  <a:gd name="T3" fmla="*/ 44 h 45"/>
                  <a:gd name="T4" fmla="*/ 13 w 16"/>
                  <a:gd name="T5" fmla="*/ 0 h 45"/>
                  <a:gd name="T6" fmla="*/ 16 w 16"/>
                  <a:gd name="T7" fmla="*/ 3 h 45"/>
                  <a:gd name="T8" fmla="*/ 16 w 16"/>
                  <a:gd name="T9" fmla="*/ 45 h 45"/>
                </a:gdLst>
                <a:ahLst/>
                <a:cxnLst>
                  <a:cxn ang="0">
                    <a:pos x="T0" y="T1"/>
                  </a:cxn>
                  <a:cxn ang="0">
                    <a:pos x="T2" y="T3"/>
                  </a:cxn>
                  <a:cxn ang="0">
                    <a:pos x="T4" y="T5"/>
                  </a:cxn>
                  <a:cxn ang="0">
                    <a:pos x="T6" y="T7"/>
                  </a:cxn>
                  <a:cxn ang="0">
                    <a:pos x="T8" y="T9"/>
                  </a:cxn>
                </a:cxnLst>
                <a:rect l="0" t="0" r="r" b="b"/>
                <a:pathLst>
                  <a:path w="16" h="45">
                    <a:moveTo>
                      <a:pt x="16" y="45"/>
                    </a:moveTo>
                    <a:cubicBezTo>
                      <a:pt x="15" y="44"/>
                      <a:pt x="15" y="44"/>
                      <a:pt x="14" y="44"/>
                    </a:cubicBezTo>
                    <a:cubicBezTo>
                      <a:pt x="0" y="34"/>
                      <a:pt x="6" y="14"/>
                      <a:pt x="13" y="0"/>
                    </a:cubicBezTo>
                    <a:cubicBezTo>
                      <a:pt x="14" y="1"/>
                      <a:pt x="15" y="3"/>
                      <a:pt x="16" y="3"/>
                    </a:cubicBezTo>
                    <a:lnTo>
                      <a:pt x="16" y="45"/>
                    </a:lnTo>
                  </a:path>
                </a:pathLst>
              </a:custGeom>
              <a:solidFill>
                <a:srgbClr val="121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42" name="Freeform 1527"/>
              <p:cNvSpPr>
                <a:spLocks/>
              </p:cNvSpPr>
              <p:nvPr/>
            </p:nvSpPr>
            <p:spPr bwMode="auto">
              <a:xfrm>
                <a:off x="4770" y="4231"/>
                <a:ext cx="3" cy="3"/>
              </a:xfrm>
              <a:custGeom>
                <a:avLst/>
                <a:gdLst>
                  <a:gd name="T0" fmla="*/ 33 w 33"/>
                  <a:gd name="T1" fmla="*/ 31 h 31"/>
                  <a:gd name="T2" fmla="*/ 14 w 33"/>
                  <a:gd name="T3" fmla="*/ 20 h 31"/>
                  <a:gd name="T4" fmla="*/ 0 w 33"/>
                  <a:gd name="T5" fmla="*/ 13 h 31"/>
                  <a:gd name="T6" fmla="*/ 0 w 33"/>
                  <a:gd name="T7" fmla="*/ 7 h 31"/>
                  <a:gd name="T8" fmla="*/ 5 w 33"/>
                  <a:gd name="T9" fmla="*/ 7 h 31"/>
                  <a:gd name="T10" fmla="*/ 22 w 33"/>
                  <a:gd name="T11" fmla="*/ 3 h 31"/>
                  <a:gd name="T12" fmla="*/ 27 w 33"/>
                  <a:gd name="T13" fmla="*/ 0 h 31"/>
                  <a:gd name="T14" fmla="*/ 27 w 33"/>
                  <a:gd name="T15" fmla="*/ 8 h 31"/>
                  <a:gd name="T16" fmla="*/ 32 w 33"/>
                  <a:gd name="T17" fmla="*/ 19 h 31"/>
                  <a:gd name="T18" fmla="*/ 32 w 33"/>
                  <a:gd name="T19" fmla="*/ 28 h 31"/>
                  <a:gd name="T20" fmla="*/ 33 w 33"/>
                  <a:gd name="T2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1">
                    <a:moveTo>
                      <a:pt x="33" y="31"/>
                    </a:moveTo>
                    <a:cubicBezTo>
                      <a:pt x="25" y="30"/>
                      <a:pt x="18" y="27"/>
                      <a:pt x="14" y="20"/>
                    </a:cubicBezTo>
                    <a:cubicBezTo>
                      <a:pt x="9" y="20"/>
                      <a:pt x="4" y="18"/>
                      <a:pt x="0" y="13"/>
                    </a:cubicBezTo>
                    <a:lnTo>
                      <a:pt x="0" y="7"/>
                    </a:lnTo>
                    <a:cubicBezTo>
                      <a:pt x="1" y="7"/>
                      <a:pt x="3" y="7"/>
                      <a:pt x="5" y="7"/>
                    </a:cubicBezTo>
                    <a:cubicBezTo>
                      <a:pt x="10" y="7"/>
                      <a:pt x="17" y="6"/>
                      <a:pt x="22" y="3"/>
                    </a:cubicBezTo>
                    <a:cubicBezTo>
                      <a:pt x="23" y="2"/>
                      <a:pt x="25" y="1"/>
                      <a:pt x="27" y="0"/>
                    </a:cubicBezTo>
                    <a:cubicBezTo>
                      <a:pt x="27" y="3"/>
                      <a:pt x="27" y="6"/>
                      <a:pt x="27" y="8"/>
                    </a:cubicBezTo>
                    <a:cubicBezTo>
                      <a:pt x="28" y="13"/>
                      <a:pt x="30" y="17"/>
                      <a:pt x="32" y="19"/>
                    </a:cubicBezTo>
                    <a:cubicBezTo>
                      <a:pt x="32" y="22"/>
                      <a:pt x="32" y="25"/>
                      <a:pt x="32" y="28"/>
                    </a:cubicBezTo>
                    <a:cubicBezTo>
                      <a:pt x="33" y="28"/>
                      <a:pt x="33" y="30"/>
                      <a:pt x="33" y="31"/>
                    </a:cubicBezTo>
                  </a:path>
                </a:pathLst>
              </a:custGeom>
              <a:solidFill>
                <a:srgbClr val="110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43" name="Freeform 1528"/>
              <p:cNvSpPr>
                <a:spLocks/>
              </p:cNvSpPr>
              <p:nvPr/>
            </p:nvSpPr>
            <p:spPr bwMode="auto">
              <a:xfrm>
                <a:off x="4770" y="4231"/>
                <a:ext cx="0" cy="1"/>
              </a:xfrm>
              <a:custGeom>
                <a:avLst/>
                <a:gdLst>
                  <a:gd name="T0" fmla="*/ 3 w 3"/>
                  <a:gd name="T1" fmla="*/ 6 h 6"/>
                  <a:gd name="T2" fmla="*/ 0 w 3"/>
                  <a:gd name="T3" fmla="*/ 3 h 6"/>
                  <a:gd name="T4" fmla="*/ 2 w 3"/>
                  <a:gd name="T5" fmla="*/ 0 h 6"/>
                  <a:gd name="T6" fmla="*/ 3 w 3"/>
                  <a:gd name="T7" fmla="*/ 0 h 6"/>
                  <a:gd name="T8" fmla="*/ 3 w 3"/>
                  <a:gd name="T9" fmla="*/ 6 h 6"/>
                </a:gdLst>
                <a:ahLst/>
                <a:cxnLst>
                  <a:cxn ang="0">
                    <a:pos x="T0" y="T1"/>
                  </a:cxn>
                  <a:cxn ang="0">
                    <a:pos x="T2" y="T3"/>
                  </a:cxn>
                  <a:cxn ang="0">
                    <a:pos x="T4" y="T5"/>
                  </a:cxn>
                  <a:cxn ang="0">
                    <a:pos x="T6" y="T7"/>
                  </a:cxn>
                  <a:cxn ang="0">
                    <a:pos x="T8" y="T9"/>
                  </a:cxn>
                </a:cxnLst>
                <a:rect l="0" t="0" r="r" b="b"/>
                <a:pathLst>
                  <a:path w="3" h="6">
                    <a:moveTo>
                      <a:pt x="3" y="6"/>
                    </a:moveTo>
                    <a:cubicBezTo>
                      <a:pt x="2" y="6"/>
                      <a:pt x="1" y="4"/>
                      <a:pt x="0" y="3"/>
                    </a:cubicBezTo>
                    <a:cubicBezTo>
                      <a:pt x="1" y="2"/>
                      <a:pt x="2" y="1"/>
                      <a:pt x="2" y="0"/>
                    </a:cubicBezTo>
                    <a:cubicBezTo>
                      <a:pt x="2" y="0"/>
                      <a:pt x="3" y="0"/>
                      <a:pt x="3" y="0"/>
                    </a:cubicBezTo>
                    <a:lnTo>
                      <a:pt x="3" y="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44" name="Freeform 1529"/>
              <p:cNvSpPr>
                <a:spLocks/>
              </p:cNvSpPr>
              <p:nvPr/>
            </p:nvSpPr>
            <p:spPr bwMode="auto">
              <a:xfrm>
                <a:off x="4770" y="4230"/>
                <a:ext cx="3" cy="1"/>
              </a:xfrm>
              <a:custGeom>
                <a:avLst/>
                <a:gdLst>
                  <a:gd name="T0" fmla="*/ 5 w 30"/>
                  <a:gd name="T1" fmla="*/ 22 h 22"/>
                  <a:gd name="T2" fmla="*/ 0 w 30"/>
                  <a:gd name="T3" fmla="*/ 22 h 22"/>
                  <a:gd name="T4" fmla="*/ 0 w 30"/>
                  <a:gd name="T5" fmla="*/ 22 h 22"/>
                  <a:gd name="T6" fmla="*/ 2 w 30"/>
                  <a:gd name="T7" fmla="*/ 18 h 22"/>
                  <a:gd name="T8" fmla="*/ 30 w 30"/>
                  <a:gd name="T9" fmla="*/ 0 h 22"/>
                  <a:gd name="T10" fmla="*/ 27 w 30"/>
                  <a:gd name="T11" fmla="*/ 15 h 22"/>
                  <a:gd name="T12" fmla="*/ 22 w 30"/>
                  <a:gd name="T13" fmla="*/ 18 h 22"/>
                  <a:gd name="T14" fmla="*/ 5 w 30"/>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2">
                    <a:moveTo>
                      <a:pt x="5" y="22"/>
                    </a:moveTo>
                    <a:cubicBezTo>
                      <a:pt x="3" y="22"/>
                      <a:pt x="1" y="22"/>
                      <a:pt x="0" y="22"/>
                    </a:cubicBezTo>
                    <a:lnTo>
                      <a:pt x="0" y="22"/>
                    </a:lnTo>
                    <a:cubicBezTo>
                      <a:pt x="1" y="20"/>
                      <a:pt x="2" y="19"/>
                      <a:pt x="2" y="18"/>
                    </a:cubicBezTo>
                    <a:cubicBezTo>
                      <a:pt x="9" y="10"/>
                      <a:pt x="20" y="2"/>
                      <a:pt x="30" y="0"/>
                    </a:cubicBezTo>
                    <a:cubicBezTo>
                      <a:pt x="28" y="5"/>
                      <a:pt x="27" y="10"/>
                      <a:pt x="27" y="15"/>
                    </a:cubicBezTo>
                    <a:cubicBezTo>
                      <a:pt x="25" y="16"/>
                      <a:pt x="23" y="17"/>
                      <a:pt x="22" y="18"/>
                    </a:cubicBezTo>
                    <a:cubicBezTo>
                      <a:pt x="17" y="21"/>
                      <a:pt x="10" y="22"/>
                      <a:pt x="5" y="22"/>
                    </a:cubicBez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45" name="Freeform 1530"/>
              <p:cNvSpPr>
                <a:spLocks/>
              </p:cNvSpPr>
              <p:nvPr/>
            </p:nvSpPr>
            <p:spPr bwMode="auto">
              <a:xfrm>
                <a:off x="4770" y="4231"/>
                <a:ext cx="0"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1" y="0"/>
                      <a:pt x="1" y="0"/>
                    </a:cubicBezTo>
                    <a:lnTo>
                      <a:pt x="1" y="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46" name="Freeform 1531"/>
              <p:cNvSpPr>
                <a:spLocks/>
              </p:cNvSpPr>
              <p:nvPr/>
            </p:nvSpPr>
            <p:spPr bwMode="auto">
              <a:xfrm>
                <a:off x="4772" y="4230"/>
                <a:ext cx="2" cy="3"/>
              </a:xfrm>
              <a:custGeom>
                <a:avLst/>
                <a:gdLst>
                  <a:gd name="T0" fmla="*/ 5 w 20"/>
                  <a:gd name="T1" fmla="*/ 34 h 34"/>
                  <a:gd name="T2" fmla="*/ 0 w 20"/>
                  <a:gd name="T3" fmla="*/ 23 h 34"/>
                  <a:gd name="T4" fmla="*/ 0 w 20"/>
                  <a:gd name="T5" fmla="*/ 15 h 34"/>
                  <a:gd name="T6" fmla="*/ 15 w 20"/>
                  <a:gd name="T7" fmla="*/ 0 h 34"/>
                  <a:gd name="T8" fmla="*/ 20 w 20"/>
                  <a:gd name="T9" fmla="*/ 2 h 34"/>
                  <a:gd name="T10" fmla="*/ 11 w 20"/>
                  <a:gd name="T11" fmla="*/ 15 h 34"/>
                  <a:gd name="T12" fmla="*/ 5 w 20"/>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20" h="34">
                    <a:moveTo>
                      <a:pt x="5" y="34"/>
                    </a:moveTo>
                    <a:cubicBezTo>
                      <a:pt x="3" y="32"/>
                      <a:pt x="1" y="28"/>
                      <a:pt x="0" y="23"/>
                    </a:cubicBezTo>
                    <a:cubicBezTo>
                      <a:pt x="0" y="21"/>
                      <a:pt x="0" y="18"/>
                      <a:pt x="0" y="15"/>
                    </a:cubicBezTo>
                    <a:cubicBezTo>
                      <a:pt x="5" y="11"/>
                      <a:pt x="11" y="6"/>
                      <a:pt x="15" y="0"/>
                    </a:cubicBezTo>
                    <a:cubicBezTo>
                      <a:pt x="17" y="1"/>
                      <a:pt x="19" y="2"/>
                      <a:pt x="20" y="2"/>
                    </a:cubicBezTo>
                    <a:cubicBezTo>
                      <a:pt x="17" y="6"/>
                      <a:pt x="14" y="10"/>
                      <a:pt x="11" y="15"/>
                    </a:cubicBezTo>
                    <a:cubicBezTo>
                      <a:pt x="8" y="21"/>
                      <a:pt x="6" y="28"/>
                      <a:pt x="5" y="34"/>
                    </a:cubicBez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47" name="Freeform 1532"/>
              <p:cNvSpPr>
                <a:spLocks/>
              </p:cNvSpPr>
              <p:nvPr/>
            </p:nvSpPr>
            <p:spPr bwMode="auto">
              <a:xfrm>
                <a:off x="4772" y="4230"/>
                <a:ext cx="2" cy="1"/>
              </a:xfrm>
              <a:custGeom>
                <a:avLst/>
                <a:gdLst>
                  <a:gd name="T0" fmla="*/ 0 w 15"/>
                  <a:gd name="T1" fmla="*/ 15 h 15"/>
                  <a:gd name="T2" fmla="*/ 3 w 15"/>
                  <a:gd name="T3" fmla="*/ 0 h 15"/>
                  <a:gd name="T4" fmla="*/ 9 w 15"/>
                  <a:gd name="T5" fmla="*/ 0 h 15"/>
                  <a:gd name="T6" fmla="*/ 15 w 15"/>
                  <a:gd name="T7" fmla="*/ 0 h 15"/>
                  <a:gd name="T8" fmla="*/ 0 w 15"/>
                  <a:gd name="T9" fmla="*/ 15 h 15"/>
                </a:gdLst>
                <a:ahLst/>
                <a:cxnLst>
                  <a:cxn ang="0">
                    <a:pos x="T0" y="T1"/>
                  </a:cxn>
                  <a:cxn ang="0">
                    <a:pos x="T2" y="T3"/>
                  </a:cxn>
                  <a:cxn ang="0">
                    <a:pos x="T4" y="T5"/>
                  </a:cxn>
                  <a:cxn ang="0">
                    <a:pos x="T6" y="T7"/>
                  </a:cxn>
                  <a:cxn ang="0">
                    <a:pos x="T8" y="T9"/>
                  </a:cxn>
                </a:cxnLst>
                <a:rect l="0" t="0" r="r" b="b"/>
                <a:pathLst>
                  <a:path w="15" h="15">
                    <a:moveTo>
                      <a:pt x="0" y="15"/>
                    </a:moveTo>
                    <a:cubicBezTo>
                      <a:pt x="0" y="10"/>
                      <a:pt x="1" y="5"/>
                      <a:pt x="3" y="0"/>
                    </a:cubicBezTo>
                    <a:cubicBezTo>
                      <a:pt x="5" y="0"/>
                      <a:pt x="7" y="0"/>
                      <a:pt x="9" y="0"/>
                    </a:cubicBezTo>
                    <a:cubicBezTo>
                      <a:pt x="11" y="0"/>
                      <a:pt x="13" y="0"/>
                      <a:pt x="15" y="0"/>
                    </a:cubicBezTo>
                    <a:cubicBezTo>
                      <a:pt x="11" y="6"/>
                      <a:pt x="5" y="11"/>
                      <a:pt x="0" y="15"/>
                    </a:cubicBez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48" name="Freeform 1533"/>
              <p:cNvSpPr>
                <a:spLocks/>
              </p:cNvSpPr>
              <p:nvPr/>
            </p:nvSpPr>
            <p:spPr bwMode="auto">
              <a:xfrm>
                <a:off x="4773" y="4233"/>
                <a:ext cx="3" cy="2"/>
              </a:xfrm>
              <a:custGeom>
                <a:avLst/>
                <a:gdLst>
                  <a:gd name="T0" fmla="*/ 26 w 36"/>
                  <a:gd name="T1" fmla="*/ 25 h 25"/>
                  <a:gd name="T2" fmla="*/ 14 w 36"/>
                  <a:gd name="T3" fmla="*/ 24 h 25"/>
                  <a:gd name="T4" fmla="*/ 0 w 36"/>
                  <a:gd name="T5" fmla="*/ 10 h 25"/>
                  <a:gd name="T6" fmla="*/ 1 w 36"/>
                  <a:gd name="T7" fmla="*/ 10 h 25"/>
                  <a:gd name="T8" fmla="*/ 1 w 36"/>
                  <a:gd name="T9" fmla="*/ 10 h 25"/>
                  <a:gd name="T10" fmla="*/ 17 w 36"/>
                  <a:gd name="T11" fmla="*/ 6 h 25"/>
                  <a:gd name="T12" fmla="*/ 34 w 36"/>
                  <a:gd name="T13" fmla="*/ 1 h 25"/>
                  <a:gd name="T14" fmla="*/ 36 w 36"/>
                  <a:gd name="T15" fmla="*/ 0 h 25"/>
                  <a:gd name="T16" fmla="*/ 31 w 36"/>
                  <a:gd name="T17" fmla="*/ 17 h 25"/>
                  <a:gd name="T18" fmla="*/ 26 w 36"/>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5">
                    <a:moveTo>
                      <a:pt x="26" y="25"/>
                    </a:moveTo>
                    <a:cubicBezTo>
                      <a:pt x="22" y="25"/>
                      <a:pt x="18" y="25"/>
                      <a:pt x="14" y="24"/>
                    </a:cubicBezTo>
                    <a:cubicBezTo>
                      <a:pt x="7" y="23"/>
                      <a:pt x="2" y="16"/>
                      <a:pt x="0" y="10"/>
                    </a:cubicBezTo>
                    <a:lnTo>
                      <a:pt x="1" y="10"/>
                    </a:lnTo>
                    <a:lnTo>
                      <a:pt x="1" y="10"/>
                    </a:lnTo>
                    <a:cubicBezTo>
                      <a:pt x="6" y="10"/>
                      <a:pt x="12" y="8"/>
                      <a:pt x="17" y="6"/>
                    </a:cubicBezTo>
                    <a:cubicBezTo>
                      <a:pt x="23" y="6"/>
                      <a:pt x="29" y="4"/>
                      <a:pt x="34" y="1"/>
                    </a:cubicBezTo>
                    <a:cubicBezTo>
                      <a:pt x="35" y="1"/>
                      <a:pt x="36" y="1"/>
                      <a:pt x="36" y="0"/>
                    </a:cubicBezTo>
                    <a:cubicBezTo>
                      <a:pt x="35" y="7"/>
                      <a:pt x="33" y="13"/>
                      <a:pt x="31" y="17"/>
                    </a:cubicBezTo>
                    <a:cubicBezTo>
                      <a:pt x="29" y="20"/>
                      <a:pt x="28" y="23"/>
                      <a:pt x="26" y="25"/>
                    </a:cubicBezTo>
                  </a:path>
                </a:pathLst>
              </a:custGeom>
              <a:solidFill>
                <a:srgbClr val="110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49" name="Freeform 1534"/>
              <p:cNvSpPr>
                <a:spLocks/>
              </p:cNvSpPr>
              <p:nvPr/>
            </p:nvSpPr>
            <p:spPr bwMode="auto">
              <a:xfrm>
                <a:off x="4773" y="4233"/>
                <a:ext cx="1" cy="1"/>
              </a:xfrm>
              <a:custGeom>
                <a:avLst/>
                <a:gdLst>
                  <a:gd name="T0" fmla="*/ 2 w 18"/>
                  <a:gd name="T1" fmla="*/ 12 h 12"/>
                  <a:gd name="T2" fmla="*/ 2 w 18"/>
                  <a:gd name="T3" fmla="*/ 12 h 12"/>
                  <a:gd name="T4" fmla="*/ 1 w 18"/>
                  <a:gd name="T5" fmla="*/ 12 h 12"/>
                  <a:gd name="T6" fmla="*/ 0 w 18"/>
                  <a:gd name="T7" fmla="*/ 9 h 12"/>
                  <a:gd name="T8" fmla="*/ 0 w 18"/>
                  <a:gd name="T9" fmla="*/ 0 h 12"/>
                  <a:gd name="T10" fmla="*/ 18 w 18"/>
                  <a:gd name="T11" fmla="*/ 8 h 12"/>
                  <a:gd name="T12" fmla="*/ 18 w 18"/>
                  <a:gd name="T13" fmla="*/ 8 h 12"/>
                  <a:gd name="T14" fmla="*/ 2 w 18"/>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2">
                    <a:moveTo>
                      <a:pt x="2" y="12"/>
                    </a:moveTo>
                    <a:lnTo>
                      <a:pt x="2" y="12"/>
                    </a:lnTo>
                    <a:lnTo>
                      <a:pt x="1" y="12"/>
                    </a:lnTo>
                    <a:cubicBezTo>
                      <a:pt x="1" y="11"/>
                      <a:pt x="1" y="9"/>
                      <a:pt x="0" y="9"/>
                    </a:cubicBezTo>
                    <a:cubicBezTo>
                      <a:pt x="0" y="6"/>
                      <a:pt x="0" y="3"/>
                      <a:pt x="0" y="0"/>
                    </a:cubicBezTo>
                    <a:cubicBezTo>
                      <a:pt x="4" y="5"/>
                      <a:pt x="11" y="8"/>
                      <a:pt x="18" y="8"/>
                    </a:cubicBezTo>
                    <a:lnTo>
                      <a:pt x="18" y="8"/>
                    </a:lnTo>
                    <a:cubicBezTo>
                      <a:pt x="13" y="10"/>
                      <a:pt x="7" y="12"/>
                      <a:pt x="2" y="12"/>
                    </a:cubicBez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50" name="Freeform 1535"/>
              <p:cNvSpPr>
                <a:spLocks/>
              </p:cNvSpPr>
              <p:nvPr/>
            </p:nvSpPr>
            <p:spPr bwMode="auto">
              <a:xfrm>
                <a:off x="4774" y="4232"/>
                <a:ext cx="2" cy="1"/>
              </a:xfrm>
              <a:custGeom>
                <a:avLst/>
                <a:gdLst>
                  <a:gd name="T0" fmla="*/ 0 w 20"/>
                  <a:gd name="T1" fmla="*/ 16 h 16"/>
                  <a:gd name="T2" fmla="*/ 20 w 20"/>
                  <a:gd name="T3" fmla="*/ 0 h 16"/>
                  <a:gd name="T4" fmla="*/ 19 w 20"/>
                  <a:gd name="T5" fmla="*/ 10 h 16"/>
                  <a:gd name="T6" fmla="*/ 17 w 20"/>
                  <a:gd name="T7" fmla="*/ 11 h 16"/>
                  <a:gd name="T8" fmla="*/ 0 w 20"/>
                  <a:gd name="T9" fmla="*/ 16 h 16"/>
                </a:gdLst>
                <a:ahLst/>
                <a:cxnLst>
                  <a:cxn ang="0">
                    <a:pos x="T0" y="T1"/>
                  </a:cxn>
                  <a:cxn ang="0">
                    <a:pos x="T2" y="T3"/>
                  </a:cxn>
                  <a:cxn ang="0">
                    <a:pos x="T4" y="T5"/>
                  </a:cxn>
                  <a:cxn ang="0">
                    <a:pos x="T6" y="T7"/>
                  </a:cxn>
                  <a:cxn ang="0">
                    <a:pos x="T8" y="T9"/>
                  </a:cxn>
                </a:cxnLst>
                <a:rect l="0" t="0" r="r" b="b"/>
                <a:pathLst>
                  <a:path w="20" h="16">
                    <a:moveTo>
                      <a:pt x="0" y="16"/>
                    </a:moveTo>
                    <a:cubicBezTo>
                      <a:pt x="8" y="12"/>
                      <a:pt x="15" y="7"/>
                      <a:pt x="20" y="0"/>
                    </a:cubicBezTo>
                    <a:cubicBezTo>
                      <a:pt x="20" y="4"/>
                      <a:pt x="20" y="7"/>
                      <a:pt x="19" y="10"/>
                    </a:cubicBezTo>
                    <a:cubicBezTo>
                      <a:pt x="19" y="11"/>
                      <a:pt x="18" y="11"/>
                      <a:pt x="17" y="11"/>
                    </a:cubicBezTo>
                    <a:cubicBezTo>
                      <a:pt x="12" y="14"/>
                      <a:pt x="6" y="16"/>
                      <a:pt x="0" y="16"/>
                    </a:cubicBez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51" name="Freeform 1536"/>
              <p:cNvSpPr>
                <a:spLocks noEditPoints="1"/>
              </p:cNvSpPr>
              <p:nvPr/>
            </p:nvSpPr>
            <p:spPr bwMode="auto">
              <a:xfrm>
                <a:off x="4773" y="4230"/>
                <a:ext cx="3" cy="3"/>
              </a:xfrm>
              <a:custGeom>
                <a:avLst/>
                <a:gdLst>
                  <a:gd name="T0" fmla="*/ 18 w 38"/>
                  <a:gd name="T1" fmla="*/ 40 h 40"/>
                  <a:gd name="T2" fmla="*/ 0 w 38"/>
                  <a:gd name="T3" fmla="*/ 32 h 40"/>
                  <a:gd name="T4" fmla="*/ 6 w 38"/>
                  <a:gd name="T5" fmla="*/ 13 h 40"/>
                  <a:gd name="T6" fmla="*/ 15 w 38"/>
                  <a:gd name="T7" fmla="*/ 0 h 40"/>
                  <a:gd name="T8" fmla="*/ 20 w 38"/>
                  <a:gd name="T9" fmla="*/ 3 h 40"/>
                  <a:gd name="T10" fmla="*/ 22 w 38"/>
                  <a:gd name="T11" fmla="*/ 4 h 40"/>
                  <a:gd name="T12" fmla="*/ 22 w 38"/>
                  <a:gd name="T13" fmla="*/ 4 h 40"/>
                  <a:gd name="T14" fmla="*/ 21 w 38"/>
                  <a:gd name="T15" fmla="*/ 4 h 40"/>
                  <a:gd name="T16" fmla="*/ 22 w 38"/>
                  <a:gd name="T17" fmla="*/ 4 h 40"/>
                  <a:gd name="T18" fmla="*/ 22 w 38"/>
                  <a:gd name="T19" fmla="*/ 6 h 40"/>
                  <a:gd name="T20" fmla="*/ 23 w 38"/>
                  <a:gd name="T21" fmla="*/ 6 h 40"/>
                  <a:gd name="T22" fmla="*/ 38 w 38"/>
                  <a:gd name="T23" fmla="*/ 24 h 40"/>
                  <a:gd name="T24" fmla="*/ 18 w 38"/>
                  <a:gd name="T25" fmla="*/ 40 h 40"/>
                  <a:gd name="T26" fmla="*/ 18 w 38"/>
                  <a:gd name="T27" fmla="*/ 40 h 40"/>
                  <a:gd name="T28" fmla="*/ 14 w 38"/>
                  <a:gd name="T29" fmla="*/ 3 h 40"/>
                  <a:gd name="T30" fmla="*/ 14 w 38"/>
                  <a:gd name="T31"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40">
                    <a:moveTo>
                      <a:pt x="18" y="40"/>
                    </a:moveTo>
                    <a:cubicBezTo>
                      <a:pt x="11" y="40"/>
                      <a:pt x="4" y="37"/>
                      <a:pt x="0" y="32"/>
                    </a:cubicBezTo>
                    <a:cubicBezTo>
                      <a:pt x="1" y="26"/>
                      <a:pt x="3" y="19"/>
                      <a:pt x="6" y="13"/>
                    </a:cubicBezTo>
                    <a:cubicBezTo>
                      <a:pt x="9" y="8"/>
                      <a:pt x="12" y="4"/>
                      <a:pt x="15" y="0"/>
                    </a:cubicBezTo>
                    <a:cubicBezTo>
                      <a:pt x="17" y="1"/>
                      <a:pt x="18" y="2"/>
                      <a:pt x="20" y="3"/>
                    </a:cubicBezTo>
                    <a:cubicBezTo>
                      <a:pt x="20" y="3"/>
                      <a:pt x="21" y="4"/>
                      <a:pt x="22" y="4"/>
                    </a:cubicBezTo>
                    <a:lnTo>
                      <a:pt x="22" y="4"/>
                    </a:lnTo>
                    <a:cubicBezTo>
                      <a:pt x="22" y="4"/>
                      <a:pt x="21" y="4"/>
                      <a:pt x="21" y="4"/>
                    </a:cubicBezTo>
                    <a:cubicBezTo>
                      <a:pt x="21" y="4"/>
                      <a:pt x="22" y="4"/>
                      <a:pt x="22" y="4"/>
                    </a:cubicBezTo>
                    <a:cubicBezTo>
                      <a:pt x="22" y="5"/>
                      <a:pt x="22" y="5"/>
                      <a:pt x="22" y="6"/>
                    </a:cubicBezTo>
                    <a:lnTo>
                      <a:pt x="23" y="6"/>
                    </a:lnTo>
                    <a:cubicBezTo>
                      <a:pt x="33" y="8"/>
                      <a:pt x="37" y="16"/>
                      <a:pt x="38" y="24"/>
                    </a:cubicBezTo>
                    <a:cubicBezTo>
                      <a:pt x="33" y="31"/>
                      <a:pt x="26" y="36"/>
                      <a:pt x="18" y="40"/>
                    </a:cubicBezTo>
                    <a:lnTo>
                      <a:pt x="18" y="40"/>
                    </a:lnTo>
                    <a:moveTo>
                      <a:pt x="14" y="3"/>
                    </a:moveTo>
                    <a:lnTo>
                      <a:pt x="14" y="3"/>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52" name="Freeform 1537"/>
              <p:cNvSpPr>
                <a:spLocks/>
              </p:cNvSpPr>
              <p:nvPr/>
            </p:nvSpPr>
            <p:spPr bwMode="auto">
              <a:xfrm>
                <a:off x="4775" y="4220"/>
                <a:ext cx="3" cy="4"/>
              </a:xfrm>
              <a:custGeom>
                <a:avLst/>
                <a:gdLst>
                  <a:gd name="T0" fmla="*/ 39 w 39"/>
                  <a:gd name="T1" fmla="*/ 48 h 48"/>
                  <a:gd name="T2" fmla="*/ 37 w 39"/>
                  <a:gd name="T3" fmla="*/ 47 h 48"/>
                  <a:gd name="T4" fmla="*/ 30 w 39"/>
                  <a:gd name="T5" fmla="*/ 22 h 48"/>
                  <a:gd name="T6" fmla="*/ 0 w 39"/>
                  <a:gd name="T7" fmla="*/ 0 h 48"/>
                  <a:gd name="T8" fmla="*/ 5 w 39"/>
                  <a:gd name="T9" fmla="*/ 0 h 48"/>
                  <a:gd name="T10" fmla="*/ 25 w 39"/>
                  <a:gd name="T11" fmla="*/ 7 h 48"/>
                  <a:gd name="T12" fmla="*/ 39 w 39"/>
                  <a:gd name="T13" fmla="*/ 38 h 48"/>
                  <a:gd name="T14" fmla="*/ 39 w 39"/>
                  <a:gd name="T15" fmla="*/ 4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8">
                    <a:moveTo>
                      <a:pt x="39" y="48"/>
                    </a:moveTo>
                    <a:cubicBezTo>
                      <a:pt x="38" y="48"/>
                      <a:pt x="38" y="48"/>
                      <a:pt x="37" y="47"/>
                    </a:cubicBezTo>
                    <a:cubicBezTo>
                      <a:pt x="39" y="38"/>
                      <a:pt x="37" y="29"/>
                      <a:pt x="30" y="22"/>
                    </a:cubicBezTo>
                    <a:cubicBezTo>
                      <a:pt x="21" y="13"/>
                      <a:pt x="11" y="6"/>
                      <a:pt x="0" y="0"/>
                    </a:cubicBezTo>
                    <a:cubicBezTo>
                      <a:pt x="2" y="0"/>
                      <a:pt x="3" y="0"/>
                      <a:pt x="5" y="0"/>
                    </a:cubicBezTo>
                    <a:cubicBezTo>
                      <a:pt x="12" y="0"/>
                      <a:pt x="20" y="2"/>
                      <a:pt x="25" y="7"/>
                    </a:cubicBezTo>
                    <a:cubicBezTo>
                      <a:pt x="34" y="15"/>
                      <a:pt x="38" y="26"/>
                      <a:pt x="39" y="38"/>
                    </a:cubicBezTo>
                    <a:cubicBezTo>
                      <a:pt x="39" y="41"/>
                      <a:pt x="39" y="45"/>
                      <a:pt x="39" y="48"/>
                    </a:cubicBez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53" name="Freeform 1538"/>
              <p:cNvSpPr>
                <a:spLocks/>
              </p:cNvSpPr>
              <p:nvPr/>
            </p:nvSpPr>
            <p:spPr bwMode="auto">
              <a:xfrm>
                <a:off x="4768" y="4224"/>
                <a:ext cx="2" cy="4"/>
              </a:xfrm>
              <a:custGeom>
                <a:avLst/>
                <a:gdLst>
                  <a:gd name="T0" fmla="*/ 5 w 20"/>
                  <a:gd name="T1" fmla="*/ 38 h 38"/>
                  <a:gd name="T2" fmla="*/ 8 w 20"/>
                  <a:gd name="T3" fmla="*/ 4 h 38"/>
                  <a:gd name="T4" fmla="*/ 11 w 20"/>
                  <a:gd name="T5" fmla="*/ 0 h 38"/>
                  <a:gd name="T6" fmla="*/ 20 w 20"/>
                  <a:gd name="T7" fmla="*/ 12 h 38"/>
                  <a:gd name="T8" fmla="*/ 5 w 20"/>
                  <a:gd name="T9" fmla="*/ 38 h 38"/>
                </a:gdLst>
                <a:ahLst/>
                <a:cxnLst>
                  <a:cxn ang="0">
                    <a:pos x="T0" y="T1"/>
                  </a:cxn>
                  <a:cxn ang="0">
                    <a:pos x="T2" y="T3"/>
                  </a:cxn>
                  <a:cxn ang="0">
                    <a:pos x="T4" y="T5"/>
                  </a:cxn>
                  <a:cxn ang="0">
                    <a:pos x="T6" y="T7"/>
                  </a:cxn>
                  <a:cxn ang="0">
                    <a:pos x="T8" y="T9"/>
                  </a:cxn>
                </a:cxnLst>
                <a:rect l="0" t="0" r="r" b="b"/>
                <a:pathLst>
                  <a:path w="20" h="38">
                    <a:moveTo>
                      <a:pt x="5" y="38"/>
                    </a:moveTo>
                    <a:cubicBezTo>
                      <a:pt x="0" y="28"/>
                      <a:pt x="2" y="13"/>
                      <a:pt x="8" y="4"/>
                    </a:cubicBezTo>
                    <a:cubicBezTo>
                      <a:pt x="9" y="3"/>
                      <a:pt x="10" y="2"/>
                      <a:pt x="11" y="0"/>
                    </a:cubicBezTo>
                    <a:cubicBezTo>
                      <a:pt x="13" y="5"/>
                      <a:pt x="16" y="9"/>
                      <a:pt x="20" y="12"/>
                    </a:cubicBezTo>
                    <a:cubicBezTo>
                      <a:pt x="13" y="19"/>
                      <a:pt x="8" y="28"/>
                      <a:pt x="5" y="38"/>
                    </a:cubicBezTo>
                  </a:path>
                </a:pathLst>
              </a:custGeom>
              <a:solidFill>
                <a:srgbClr val="1A18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54" name="Freeform 1539"/>
              <p:cNvSpPr>
                <a:spLocks/>
              </p:cNvSpPr>
              <p:nvPr/>
            </p:nvSpPr>
            <p:spPr bwMode="auto">
              <a:xfrm>
                <a:off x="4770" y="4225"/>
                <a:ext cx="2" cy="4"/>
              </a:xfrm>
              <a:custGeom>
                <a:avLst/>
                <a:gdLst>
                  <a:gd name="T0" fmla="*/ 0 w 22"/>
                  <a:gd name="T1" fmla="*/ 37 h 37"/>
                  <a:gd name="T2" fmla="*/ 0 w 22"/>
                  <a:gd name="T3" fmla="*/ 0 h 37"/>
                  <a:gd name="T4" fmla="*/ 3 w 22"/>
                  <a:gd name="T5" fmla="*/ 2 h 37"/>
                  <a:gd name="T6" fmla="*/ 5 w 22"/>
                  <a:gd name="T7" fmla="*/ 3 h 37"/>
                  <a:gd name="T8" fmla="*/ 6 w 22"/>
                  <a:gd name="T9" fmla="*/ 4 h 37"/>
                  <a:gd name="T10" fmla="*/ 16 w 22"/>
                  <a:gd name="T11" fmla="*/ 10 h 37"/>
                  <a:gd name="T12" fmla="*/ 22 w 22"/>
                  <a:gd name="T13" fmla="*/ 15 h 37"/>
                  <a:gd name="T14" fmla="*/ 14 w 22"/>
                  <a:gd name="T15" fmla="*/ 21 h 37"/>
                  <a:gd name="T16" fmla="*/ 0 w 22"/>
                  <a:gd name="T1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37">
                    <a:moveTo>
                      <a:pt x="0" y="37"/>
                    </a:moveTo>
                    <a:lnTo>
                      <a:pt x="0" y="0"/>
                    </a:lnTo>
                    <a:cubicBezTo>
                      <a:pt x="1" y="1"/>
                      <a:pt x="2" y="2"/>
                      <a:pt x="3" y="2"/>
                    </a:cubicBezTo>
                    <a:cubicBezTo>
                      <a:pt x="4" y="3"/>
                      <a:pt x="5" y="3"/>
                      <a:pt x="5" y="3"/>
                    </a:cubicBezTo>
                    <a:cubicBezTo>
                      <a:pt x="6" y="4"/>
                      <a:pt x="6" y="4"/>
                      <a:pt x="6" y="4"/>
                    </a:cubicBezTo>
                    <a:cubicBezTo>
                      <a:pt x="10" y="6"/>
                      <a:pt x="13" y="8"/>
                      <a:pt x="16" y="10"/>
                    </a:cubicBezTo>
                    <a:cubicBezTo>
                      <a:pt x="18" y="12"/>
                      <a:pt x="20" y="13"/>
                      <a:pt x="22" y="15"/>
                    </a:cubicBezTo>
                    <a:cubicBezTo>
                      <a:pt x="19" y="17"/>
                      <a:pt x="16" y="19"/>
                      <a:pt x="14" y="21"/>
                    </a:cubicBezTo>
                    <a:cubicBezTo>
                      <a:pt x="9" y="25"/>
                      <a:pt x="3" y="31"/>
                      <a:pt x="0" y="37"/>
                    </a:cubicBez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55" name="Freeform 1540"/>
              <p:cNvSpPr>
                <a:spLocks/>
              </p:cNvSpPr>
              <p:nvPr/>
            </p:nvSpPr>
            <p:spPr bwMode="auto">
              <a:xfrm>
                <a:off x="4769" y="4225"/>
                <a:ext cx="1" cy="4"/>
              </a:xfrm>
              <a:custGeom>
                <a:avLst/>
                <a:gdLst>
                  <a:gd name="T0" fmla="*/ 15 w 16"/>
                  <a:gd name="T1" fmla="*/ 38 h 38"/>
                  <a:gd name="T2" fmla="*/ 12 w 16"/>
                  <a:gd name="T3" fmla="*/ 37 h 38"/>
                  <a:gd name="T4" fmla="*/ 0 w 16"/>
                  <a:gd name="T5" fmla="*/ 26 h 38"/>
                  <a:gd name="T6" fmla="*/ 15 w 16"/>
                  <a:gd name="T7" fmla="*/ 0 h 38"/>
                  <a:gd name="T8" fmla="*/ 16 w 16"/>
                  <a:gd name="T9" fmla="*/ 0 h 38"/>
                  <a:gd name="T10" fmla="*/ 16 w 16"/>
                  <a:gd name="T11" fmla="*/ 37 h 38"/>
                  <a:gd name="T12" fmla="*/ 15 w 16"/>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16" h="38">
                    <a:moveTo>
                      <a:pt x="15" y="38"/>
                    </a:moveTo>
                    <a:cubicBezTo>
                      <a:pt x="14" y="38"/>
                      <a:pt x="13" y="38"/>
                      <a:pt x="12" y="37"/>
                    </a:cubicBezTo>
                    <a:cubicBezTo>
                      <a:pt x="6" y="35"/>
                      <a:pt x="2" y="31"/>
                      <a:pt x="0" y="26"/>
                    </a:cubicBezTo>
                    <a:cubicBezTo>
                      <a:pt x="3" y="16"/>
                      <a:pt x="8" y="7"/>
                      <a:pt x="15" y="0"/>
                    </a:cubicBezTo>
                    <a:cubicBezTo>
                      <a:pt x="15" y="0"/>
                      <a:pt x="15" y="0"/>
                      <a:pt x="16" y="0"/>
                    </a:cubicBezTo>
                    <a:lnTo>
                      <a:pt x="16" y="37"/>
                    </a:lnTo>
                    <a:cubicBezTo>
                      <a:pt x="15" y="38"/>
                      <a:pt x="15" y="38"/>
                      <a:pt x="15" y="38"/>
                    </a:cubicBezTo>
                  </a:path>
                </a:pathLst>
              </a:custGeom>
              <a:solidFill>
                <a:srgbClr val="121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56" name="Freeform 1541"/>
              <p:cNvSpPr>
                <a:spLocks/>
              </p:cNvSpPr>
              <p:nvPr/>
            </p:nvSpPr>
            <p:spPr bwMode="auto">
              <a:xfrm>
                <a:off x="4770" y="4227"/>
                <a:ext cx="2" cy="2"/>
              </a:xfrm>
              <a:custGeom>
                <a:avLst/>
                <a:gdLst>
                  <a:gd name="T0" fmla="*/ 5 w 28"/>
                  <a:gd name="T1" fmla="*/ 24 h 24"/>
                  <a:gd name="T2" fmla="*/ 0 w 28"/>
                  <a:gd name="T3" fmla="*/ 23 h 24"/>
                  <a:gd name="T4" fmla="*/ 0 w 28"/>
                  <a:gd name="T5" fmla="*/ 22 h 24"/>
                  <a:gd name="T6" fmla="*/ 14 w 28"/>
                  <a:gd name="T7" fmla="*/ 6 h 24"/>
                  <a:gd name="T8" fmla="*/ 22 w 28"/>
                  <a:gd name="T9" fmla="*/ 0 h 24"/>
                  <a:gd name="T10" fmla="*/ 28 w 28"/>
                  <a:gd name="T11" fmla="*/ 5 h 24"/>
                  <a:gd name="T12" fmla="*/ 27 w 28"/>
                  <a:gd name="T13" fmla="*/ 16 h 24"/>
                  <a:gd name="T14" fmla="*/ 5 w 28"/>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5" y="24"/>
                    </a:moveTo>
                    <a:cubicBezTo>
                      <a:pt x="3" y="24"/>
                      <a:pt x="2" y="24"/>
                      <a:pt x="0" y="23"/>
                    </a:cubicBezTo>
                    <a:lnTo>
                      <a:pt x="0" y="22"/>
                    </a:lnTo>
                    <a:cubicBezTo>
                      <a:pt x="3" y="16"/>
                      <a:pt x="9" y="10"/>
                      <a:pt x="14" y="6"/>
                    </a:cubicBezTo>
                    <a:cubicBezTo>
                      <a:pt x="16" y="4"/>
                      <a:pt x="19" y="2"/>
                      <a:pt x="22" y="0"/>
                    </a:cubicBezTo>
                    <a:cubicBezTo>
                      <a:pt x="24" y="1"/>
                      <a:pt x="26" y="3"/>
                      <a:pt x="28" y="5"/>
                    </a:cubicBezTo>
                    <a:cubicBezTo>
                      <a:pt x="27" y="8"/>
                      <a:pt x="27" y="12"/>
                      <a:pt x="27" y="16"/>
                    </a:cubicBezTo>
                    <a:cubicBezTo>
                      <a:pt x="20" y="21"/>
                      <a:pt x="13" y="24"/>
                      <a:pt x="5" y="24"/>
                    </a:cubicBezTo>
                  </a:path>
                </a:pathLst>
              </a:custGeom>
              <a:solidFill>
                <a:srgbClr val="110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57" name="Freeform 1542"/>
              <p:cNvSpPr>
                <a:spLocks/>
              </p:cNvSpPr>
              <p:nvPr/>
            </p:nvSpPr>
            <p:spPr bwMode="auto">
              <a:xfrm>
                <a:off x="4770" y="4229"/>
                <a:ext cx="0" cy="0"/>
              </a:xfrm>
              <a:custGeom>
                <a:avLst/>
                <a:gdLst>
                  <a:gd name="T0" fmla="*/ 1 w 1"/>
                  <a:gd name="T1" fmla="*/ 1 h 1"/>
                  <a:gd name="T2" fmla="*/ 0 w 1"/>
                  <a:gd name="T3" fmla="*/ 1 h 1"/>
                  <a:gd name="T4" fmla="*/ 1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0" y="1"/>
                      <a:pt x="0" y="1"/>
                      <a:pt x="0" y="1"/>
                    </a:cubicBezTo>
                    <a:cubicBezTo>
                      <a:pt x="0" y="1"/>
                      <a:pt x="0" y="1"/>
                      <a:pt x="1" y="0"/>
                    </a:cubicBezTo>
                    <a:lnTo>
                      <a:pt x="1" y="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58" name="Freeform 1543"/>
              <p:cNvSpPr>
                <a:spLocks/>
              </p:cNvSpPr>
              <p:nvPr/>
            </p:nvSpPr>
            <p:spPr bwMode="auto">
              <a:xfrm>
                <a:off x="4777" y="4224"/>
                <a:ext cx="1" cy="3"/>
              </a:xfrm>
              <a:custGeom>
                <a:avLst/>
                <a:gdLst>
                  <a:gd name="T0" fmla="*/ 1 w 20"/>
                  <a:gd name="T1" fmla="*/ 34 h 34"/>
                  <a:gd name="T2" fmla="*/ 0 w 20"/>
                  <a:gd name="T3" fmla="*/ 32 h 34"/>
                  <a:gd name="T4" fmla="*/ 6 w 20"/>
                  <a:gd name="T5" fmla="*/ 26 h 34"/>
                  <a:gd name="T6" fmla="*/ 18 w 20"/>
                  <a:gd name="T7" fmla="*/ 0 h 34"/>
                  <a:gd name="T8" fmla="*/ 20 w 20"/>
                  <a:gd name="T9" fmla="*/ 1 h 34"/>
                  <a:gd name="T10" fmla="*/ 1 w 20"/>
                  <a:gd name="T11" fmla="*/ 34 h 34"/>
                </a:gdLst>
                <a:ahLst/>
                <a:cxnLst>
                  <a:cxn ang="0">
                    <a:pos x="T0" y="T1"/>
                  </a:cxn>
                  <a:cxn ang="0">
                    <a:pos x="T2" y="T3"/>
                  </a:cxn>
                  <a:cxn ang="0">
                    <a:pos x="T4" y="T5"/>
                  </a:cxn>
                  <a:cxn ang="0">
                    <a:pos x="T6" y="T7"/>
                  </a:cxn>
                  <a:cxn ang="0">
                    <a:pos x="T8" y="T9"/>
                  </a:cxn>
                  <a:cxn ang="0">
                    <a:pos x="T10" y="T11"/>
                  </a:cxn>
                </a:cxnLst>
                <a:rect l="0" t="0" r="r" b="b"/>
                <a:pathLst>
                  <a:path w="20" h="34">
                    <a:moveTo>
                      <a:pt x="1" y="34"/>
                    </a:moveTo>
                    <a:cubicBezTo>
                      <a:pt x="1" y="33"/>
                      <a:pt x="0" y="32"/>
                      <a:pt x="0" y="32"/>
                    </a:cubicBezTo>
                    <a:cubicBezTo>
                      <a:pt x="2" y="30"/>
                      <a:pt x="4" y="28"/>
                      <a:pt x="6" y="26"/>
                    </a:cubicBezTo>
                    <a:cubicBezTo>
                      <a:pt x="12" y="19"/>
                      <a:pt x="17" y="10"/>
                      <a:pt x="18" y="0"/>
                    </a:cubicBezTo>
                    <a:cubicBezTo>
                      <a:pt x="19" y="1"/>
                      <a:pt x="19" y="1"/>
                      <a:pt x="20" y="1"/>
                    </a:cubicBezTo>
                    <a:cubicBezTo>
                      <a:pt x="18" y="14"/>
                      <a:pt x="11" y="26"/>
                      <a:pt x="1" y="34"/>
                    </a:cubicBez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59" name="Freeform 1544"/>
              <p:cNvSpPr>
                <a:spLocks/>
              </p:cNvSpPr>
              <p:nvPr/>
            </p:nvSpPr>
            <p:spPr bwMode="auto">
              <a:xfrm>
                <a:off x="4775" y="4227"/>
                <a:ext cx="2" cy="1"/>
              </a:xfrm>
              <a:custGeom>
                <a:avLst/>
                <a:gdLst>
                  <a:gd name="T0" fmla="*/ 0 w 24"/>
                  <a:gd name="T1" fmla="*/ 13 h 13"/>
                  <a:gd name="T2" fmla="*/ 1 w 24"/>
                  <a:gd name="T3" fmla="*/ 12 h 13"/>
                  <a:gd name="T4" fmla="*/ 23 w 24"/>
                  <a:gd name="T5" fmla="*/ 0 h 13"/>
                  <a:gd name="T6" fmla="*/ 24 w 24"/>
                  <a:gd name="T7" fmla="*/ 2 h 13"/>
                  <a:gd name="T8" fmla="*/ 14 w 24"/>
                  <a:gd name="T9" fmla="*/ 9 h 13"/>
                  <a:gd name="T10" fmla="*/ 0 w 24"/>
                  <a:gd name="T11" fmla="*/ 13 h 13"/>
                </a:gdLst>
                <a:ahLst/>
                <a:cxnLst>
                  <a:cxn ang="0">
                    <a:pos x="T0" y="T1"/>
                  </a:cxn>
                  <a:cxn ang="0">
                    <a:pos x="T2" y="T3"/>
                  </a:cxn>
                  <a:cxn ang="0">
                    <a:pos x="T4" y="T5"/>
                  </a:cxn>
                  <a:cxn ang="0">
                    <a:pos x="T6" y="T7"/>
                  </a:cxn>
                  <a:cxn ang="0">
                    <a:pos x="T8" y="T9"/>
                  </a:cxn>
                  <a:cxn ang="0">
                    <a:pos x="T10" y="T11"/>
                  </a:cxn>
                </a:cxnLst>
                <a:rect l="0" t="0" r="r" b="b"/>
                <a:pathLst>
                  <a:path w="24" h="13">
                    <a:moveTo>
                      <a:pt x="0" y="13"/>
                    </a:moveTo>
                    <a:cubicBezTo>
                      <a:pt x="0" y="13"/>
                      <a:pt x="1" y="12"/>
                      <a:pt x="1" y="12"/>
                    </a:cubicBezTo>
                    <a:cubicBezTo>
                      <a:pt x="9" y="10"/>
                      <a:pt x="17" y="5"/>
                      <a:pt x="23" y="0"/>
                    </a:cubicBezTo>
                    <a:cubicBezTo>
                      <a:pt x="23" y="0"/>
                      <a:pt x="24" y="1"/>
                      <a:pt x="24" y="2"/>
                    </a:cubicBezTo>
                    <a:cubicBezTo>
                      <a:pt x="21" y="5"/>
                      <a:pt x="18" y="7"/>
                      <a:pt x="14" y="9"/>
                    </a:cubicBezTo>
                    <a:cubicBezTo>
                      <a:pt x="10" y="11"/>
                      <a:pt x="5" y="13"/>
                      <a:pt x="0" y="13"/>
                    </a:cubicBezTo>
                  </a:path>
                </a:pathLst>
              </a:custGeom>
              <a:solidFill>
                <a:srgbClr val="110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60" name="Freeform 1545"/>
              <p:cNvSpPr>
                <a:spLocks/>
              </p:cNvSpPr>
              <p:nvPr/>
            </p:nvSpPr>
            <p:spPr bwMode="auto">
              <a:xfrm>
                <a:off x="4772" y="4227"/>
                <a:ext cx="3" cy="1"/>
              </a:xfrm>
              <a:custGeom>
                <a:avLst/>
                <a:gdLst>
                  <a:gd name="T0" fmla="*/ 23 w 27"/>
                  <a:gd name="T1" fmla="*/ 11 h 11"/>
                  <a:gd name="T2" fmla="*/ 6 w 27"/>
                  <a:gd name="T3" fmla="*/ 5 h 11"/>
                  <a:gd name="T4" fmla="*/ 0 w 27"/>
                  <a:gd name="T5" fmla="*/ 11 h 11"/>
                  <a:gd name="T6" fmla="*/ 1 w 27"/>
                  <a:gd name="T7" fmla="*/ 0 h 11"/>
                  <a:gd name="T8" fmla="*/ 6 w 27"/>
                  <a:gd name="T9" fmla="*/ 5 h 11"/>
                  <a:gd name="T10" fmla="*/ 20 w 27"/>
                  <a:gd name="T11" fmla="*/ 11 h 11"/>
                  <a:gd name="T12" fmla="*/ 27 w 27"/>
                  <a:gd name="T13" fmla="*/ 10 h 11"/>
                  <a:gd name="T14" fmla="*/ 26 w 27"/>
                  <a:gd name="T15" fmla="*/ 11 h 11"/>
                  <a:gd name="T16" fmla="*/ 23 w 27"/>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1">
                    <a:moveTo>
                      <a:pt x="23" y="11"/>
                    </a:moveTo>
                    <a:cubicBezTo>
                      <a:pt x="16" y="11"/>
                      <a:pt x="10" y="9"/>
                      <a:pt x="6" y="5"/>
                    </a:cubicBezTo>
                    <a:cubicBezTo>
                      <a:pt x="4" y="7"/>
                      <a:pt x="2" y="9"/>
                      <a:pt x="0" y="11"/>
                    </a:cubicBezTo>
                    <a:cubicBezTo>
                      <a:pt x="0" y="7"/>
                      <a:pt x="0" y="3"/>
                      <a:pt x="1" y="0"/>
                    </a:cubicBezTo>
                    <a:cubicBezTo>
                      <a:pt x="3" y="1"/>
                      <a:pt x="4" y="3"/>
                      <a:pt x="6" y="5"/>
                    </a:cubicBezTo>
                    <a:cubicBezTo>
                      <a:pt x="10" y="9"/>
                      <a:pt x="15" y="11"/>
                      <a:pt x="20" y="11"/>
                    </a:cubicBezTo>
                    <a:cubicBezTo>
                      <a:pt x="22" y="11"/>
                      <a:pt x="25" y="10"/>
                      <a:pt x="27" y="10"/>
                    </a:cubicBezTo>
                    <a:cubicBezTo>
                      <a:pt x="27" y="10"/>
                      <a:pt x="26" y="11"/>
                      <a:pt x="26" y="11"/>
                    </a:cubicBezTo>
                    <a:lnTo>
                      <a:pt x="23" y="1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61" name="Freeform 1546"/>
              <p:cNvSpPr>
                <a:spLocks/>
              </p:cNvSpPr>
              <p:nvPr/>
            </p:nvSpPr>
            <p:spPr bwMode="auto">
              <a:xfrm>
                <a:off x="4770" y="4219"/>
                <a:ext cx="5" cy="4"/>
              </a:xfrm>
              <a:custGeom>
                <a:avLst/>
                <a:gdLst>
                  <a:gd name="T0" fmla="*/ 0 w 57"/>
                  <a:gd name="T1" fmla="*/ 47 h 47"/>
                  <a:gd name="T2" fmla="*/ 0 w 57"/>
                  <a:gd name="T3" fmla="*/ 20 h 47"/>
                  <a:gd name="T4" fmla="*/ 17 w 57"/>
                  <a:gd name="T5" fmla="*/ 5 h 47"/>
                  <a:gd name="T6" fmla="*/ 35 w 57"/>
                  <a:gd name="T7" fmla="*/ 0 h 47"/>
                  <a:gd name="T8" fmla="*/ 43 w 57"/>
                  <a:gd name="T9" fmla="*/ 2 h 47"/>
                  <a:gd name="T10" fmla="*/ 57 w 57"/>
                  <a:gd name="T11" fmla="*/ 10 h 47"/>
                  <a:gd name="T12" fmla="*/ 47 w 57"/>
                  <a:gd name="T13" fmla="*/ 12 h 47"/>
                  <a:gd name="T14" fmla="*/ 0 w 57"/>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47">
                    <a:moveTo>
                      <a:pt x="0" y="47"/>
                    </a:moveTo>
                    <a:lnTo>
                      <a:pt x="0" y="20"/>
                    </a:lnTo>
                    <a:cubicBezTo>
                      <a:pt x="4" y="14"/>
                      <a:pt x="10" y="9"/>
                      <a:pt x="17" y="5"/>
                    </a:cubicBezTo>
                    <a:cubicBezTo>
                      <a:pt x="22" y="3"/>
                      <a:pt x="29" y="0"/>
                      <a:pt x="35" y="0"/>
                    </a:cubicBezTo>
                    <a:cubicBezTo>
                      <a:pt x="38" y="0"/>
                      <a:pt x="41" y="1"/>
                      <a:pt x="43" y="2"/>
                    </a:cubicBezTo>
                    <a:cubicBezTo>
                      <a:pt x="48" y="4"/>
                      <a:pt x="53" y="7"/>
                      <a:pt x="57" y="10"/>
                    </a:cubicBezTo>
                    <a:cubicBezTo>
                      <a:pt x="54" y="10"/>
                      <a:pt x="50" y="11"/>
                      <a:pt x="47" y="12"/>
                    </a:cubicBezTo>
                    <a:cubicBezTo>
                      <a:pt x="27" y="19"/>
                      <a:pt x="12" y="32"/>
                      <a:pt x="0" y="47"/>
                    </a:cubicBez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62" name="Freeform 1547"/>
              <p:cNvSpPr>
                <a:spLocks/>
              </p:cNvSpPr>
              <p:nvPr/>
            </p:nvSpPr>
            <p:spPr bwMode="auto">
              <a:xfrm>
                <a:off x="4769" y="4221"/>
                <a:ext cx="1" cy="3"/>
              </a:xfrm>
              <a:custGeom>
                <a:avLst/>
                <a:gdLst>
                  <a:gd name="T0" fmla="*/ 4 w 14"/>
                  <a:gd name="T1" fmla="*/ 39 h 39"/>
                  <a:gd name="T2" fmla="*/ 8 w 14"/>
                  <a:gd name="T3" fmla="*/ 8 h 39"/>
                  <a:gd name="T4" fmla="*/ 14 w 14"/>
                  <a:gd name="T5" fmla="*/ 0 h 39"/>
                  <a:gd name="T6" fmla="*/ 14 w 14"/>
                  <a:gd name="T7" fmla="*/ 27 h 39"/>
                  <a:gd name="T8" fmla="*/ 4 w 14"/>
                  <a:gd name="T9" fmla="*/ 39 h 39"/>
                </a:gdLst>
                <a:ahLst/>
                <a:cxnLst>
                  <a:cxn ang="0">
                    <a:pos x="T0" y="T1"/>
                  </a:cxn>
                  <a:cxn ang="0">
                    <a:pos x="T2" y="T3"/>
                  </a:cxn>
                  <a:cxn ang="0">
                    <a:pos x="T4" y="T5"/>
                  </a:cxn>
                  <a:cxn ang="0">
                    <a:pos x="T6" y="T7"/>
                  </a:cxn>
                  <a:cxn ang="0">
                    <a:pos x="T8" y="T9"/>
                  </a:cxn>
                </a:cxnLst>
                <a:rect l="0" t="0" r="r" b="b"/>
                <a:pathLst>
                  <a:path w="14" h="39">
                    <a:moveTo>
                      <a:pt x="4" y="39"/>
                    </a:moveTo>
                    <a:cubicBezTo>
                      <a:pt x="0" y="30"/>
                      <a:pt x="3" y="18"/>
                      <a:pt x="8" y="8"/>
                    </a:cubicBezTo>
                    <a:cubicBezTo>
                      <a:pt x="10" y="5"/>
                      <a:pt x="12" y="3"/>
                      <a:pt x="14" y="0"/>
                    </a:cubicBezTo>
                    <a:lnTo>
                      <a:pt x="14" y="27"/>
                    </a:lnTo>
                    <a:cubicBezTo>
                      <a:pt x="10" y="31"/>
                      <a:pt x="7" y="35"/>
                      <a:pt x="4" y="39"/>
                    </a:cubicBezTo>
                  </a:path>
                </a:pathLst>
              </a:custGeom>
              <a:solidFill>
                <a:srgbClr val="1A18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63" name="Freeform 1548"/>
              <p:cNvSpPr>
                <a:spLocks/>
              </p:cNvSpPr>
              <p:nvPr/>
            </p:nvSpPr>
            <p:spPr bwMode="auto">
              <a:xfrm>
                <a:off x="4770" y="4220"/>
                <a:ext cx="8" cy="5"/>
              </a:xfrm>
              <a:custGeom>
                <a:avLst/>
                <a:gdLst>
                  <a:gd name="T0" fmla="*/ 0 w 96"/>
                  <a:gd name="T1" fmla="*/ 60 h 60"/>
                  <a:gd name="T2" fmla="*/ 0 w 96"/>
                  <a:gd name="T3" fmla="*/ 37 h 60"/>
                  <a:gd name="T4" fmla="*/ 47 w 96"/>
                  <a:gd name="T5" fmla="*/ 2 h 60"/>
                  <a:gd name="T6" fmla="*/ 57 w 96"/>
                  <a:gd name="T7" fmla="*/ 0 h 60"/>
                  <a:gd name="T8" fmla="*/ 87 w 96"/>
                  <a:gd name="T9" fmla="*/ 22 h 60"/>
                  <a:gd name="T10" fmla="*/ 94 w 96"/>
                  <a:gd name="T11" fmla="*/ 47 h 60"/>
                  <a:gd name="T12" fmla="*/ 81 w 96"/>
                  <a:gd name="T13" fmla="*/ 41 h 60"/>
                  <a:gd name="T14" fmla="*/ 73 w 96"/>
                  <a:gd name="T15" fmla="*/ 39 h 60"/>
                  <a:gd name="T16" fmla="*/ 52 w 96"/>
                  <a:gd name="T17" fmla="*/ 46 h 60"/>
                  <a:gd name="T18" fmla="*/ 38 w 96"/>
                  <a:gd name="T19" fmla="*/ 42 h 60"/>
                  <a:gd name="T20" fmla="*/ 30 w 96"/>
                  <a:gd name="T21" fmla="*/ 42 h 60"/>
                  <a:gd name="T22" fmla="*/ 0 w 96"/>
                  <a:gd name="T23"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60">
                    <a:moveTo>
                      <a:pt x="0" y="60"/>
                    </a:moveTo>
                    <a:lnTo>
                      <a:pt x="0" y="37"/>
                    </a:lnTo>
                    <a:cubicBezTo>
                      <a:pt x="12" y="22"/>
                      <a:pt x="27" y="9"/>
                      <a:pt x="47" y="2"/>
                    </a:cubicBezTo>
                    <a:cubicBezTo>
                      <a:pt x="50" y="1"/>
                      <a:pt x="54" y="0"/>
                      <a:pt x="57" y="0"/>
                    </a:cubicBezTo>
                    <a:cubicBezTo>
                      <a:pt x="68" y="6"/>
                      <a:pt x="78" y="13"/>
                      <a:pt x="87" y="22"/>
                    </a:cubicBezTo>
                    <a:cubicBezTo>
                      <a:pt x="94" y="29"/>
                      <a:pt x="96" y="38"/>
                      <a:pt x="94" y="47"/>
                    </a:cubicBezTo>
                    <a:cubicBezTo>
                      <a:pt x="90" y="45"/>
                      <a:pt x="86" y="42"/>
                      <a:pt x="81" y="41"/>
                    </a:cubicBezTo>
                    <a:cubicBezTo>
                      <a:pt x="79" y="40"/>
                      <a:pt x="76" y="39"/>
                      <a:pt x="73" y="39"/>
                    </a:cubicBezTo>
                    <a:cubicBezTo>
                      <a:pt x="66" y="39"/>
                      <a:pt x="58" y="42"/>
                      <a:pt x="52" y="46"/>
                    </a:cubicBezTo>
                    <a:cubicBezTo>
                      <a:pt x="48" y="43"/>
                      <a:pt x="43" y="42"/>
                      <a:pt x="38" y="42"/>
                    </a:cubicBezTo>
                    <a:cubicBezTo>
                      <a:pt x="35" y="42"/>
                      <a:pt x="32" y="42"/>
                      <a:pt x="30" y="42"/>
                    </a:cubicBezTo>
                    <a:cubicBezTo>
                      <a:pt x="18" y="46"/>
                      <a:pt x="8" y="52"/>
                      <a:pt x="0" y="60"/>
                    </a:cubicBez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64" name="Freeform 1549"/>
              <p:cNvSpPr>
                <a:spLocks/>
              </p:cNvSpPr>
              <p:nvPr/>
            </p:nvSpPr>
            <p:spPr bwMode="auto">
              <a:xfrm>
                <a:off x="4769" y="4223"/>
                <a:ext cx="1" cy="2"/>
              </a:xfrm>
              <a:custGeom>
                <a:avLst/>
                <a:gdLst>
                  <a:gd name="T0" fmla="*/ 9 w 10"/>
                  <a:gd name="T1" fmla="*/ 24 h 24"/>
                  <a:gd name="T2" fmla="*/ 0 w 10"/>
                  <a:gd name="T3" fmla="*/ 12 h 24"/>
                  <a:gd name="T4" fmla="*/ 10 w 10"/>
                  <a:gd name="T5" fmla="*/ 0 h 24"/>
                  <a:gd name="T6" fmla="*/ 10 w 10"/>
                  <a:gd name="T7" fmla="*/ 23 h 24"/>
                  <a:gd name="T8" fmla="*/ 9 w 10"/>
                  <a:gd name="T9" fmla="*/ 24 h 24"/>
                </a:gdLst>
                <a:ahLst/>
                <a:cxnLst>
                  <a:cxn ang="0">
                    <a:pos x="T0" y="T1"/>
                  </a:cxn>
                  <a:cxn ang="0">
                    <a:pos x="T2" y="T3"/>
                  </a:cxn>
                  <a:cxn ang="0">
                    <a:pos x="T4" y="T5"/>
                  </a:cxn>
                  <a:cxn ang="0">
                    <a:pos x="T6" y="T7"/>
                  </a:cxn>
                  <a:cxn ang="0">
                    <a:pos x="T8" y="T9"/>
                  </a:cxn>
                </a:cxnLst>
                <a:rect l="0" t="0" r="r" b="b"/>
                <a:pathLst>
                  <a:path w="10" h="24">
                    <a:moveTo>
                      <a:pt x="9" y="24"/>
                    </a:moveTo>
                    <a:cubicBezTo>
                      <a:pt x="5" y="21"/>
                      <a:pt x="2" y="17"/>
                      <a:pt x="0" y="12"/>
                    </a:cubicBezTo>
                    <a:cubicBezTo>
                      <a:pt x="3" y="8"/>
                      <a:pt x="6" y="4"/>
                      <a:pt x="10" y="0"/>
                    </a:cubicBezTo>
                    <a:lnTo>
                      <a:pt x="10" y="23"/>
                    </a:lnTo>
                    <a:cubicBezTo>
                      <a:pt x="9" y="23"/>
                      <a:pt x="9" y="24"/>
                      <a:pt x="9" y="24"/>
                    </a:cubicBezTo>
                  </a:path>
                </a:pathLst>
              </a:custGeom>
              <a:solidFill>
                <a:srgbClr val="121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65" name="Freeform 1550"/>
              <p:cNvSpPr>
                <a:spLocks/>
              </p:cNvSpPr>
              <p:nvPr/>
            </p:nvSpPr>
            <p:spPr bwMode="auto">
              <a:xfrm>
                <a:off x="4770" y="4224"/>
                <a:ext cx="4" cy="3"/>
              </a:xfrm>
              <a:custGeom>
                <a:avLst/>
                <a:gdLst>
                  <a:gd name="T0" fmla="*/ 22 w 52"/>
                  <a:gd name="T1" fmla="*/ 34 h 34"/>
                  <a:gd name="T2" fmla="*/ 16 w 52"/>
                  <a:gd name="T3" fmla="*/ 29 h 34"/>
                  <a:gd name="T4" fmla="*/ 6 w 52"/>
                  <a:gd name="T5" fmla="*/ 23 h 34"/>
                  <a:gd name="T6" fmla="*/ 5 w 52"/>
                  <a:gd name="T7" fmla="*/ 22 h 34"/>
                  <a:gd name="T8" fmla="*/ 3 w 52"/>
                  <a:gd name="T9" fmla="*/ 21 h 34"/>
                  <a:gd name="T10" fmla="*/ 0 w 52"/>
                  <a:gd name="T11" fmla="*/ 19 h 34"/>
                  <a:gd name="T12" fmla="*/ 0 w 52"/>
                  <a:gd name="T13" fmla="*/ 18 h 34"/>
                  <a:gd name="T14" fmla="*/ 30 w 52"/>
                  <a:gd name="T15" fmla="*/ 0 h 34"/>
                  <a:gd name="T16" fmla="*/ 38 w 52"/>
                  <a:gd name="T17" fmla="*/ 0 h 34"/>
                  <a:gd name="T18" fmla="*/ 52 w 52"/>
                  <a:gd name="T19" fmla="*/ 4 h 34"/>
                  <a:gd name="T20" fmla="*/ 33 w 52"/>
                  <a:gd name="T21" fmla="*/ 25 h 34"/>
                  <a:gd name="T22" fmla="*/ 31 w 52"/>
                  <a:gd name="T23" fmla="*/ 29 h 34"/>
                  <a:gd name="T24" fmla="*/ 22 w 52"/>
                  <a:gd name="T2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34">
                    <a:moveTo>
                      <a:pt x="22" y="34"/>
                    </a:moveTo>
                    <a:cubicBezTo>
                      <a:pt x="20" y="32"/>
                      <a:pt x="18" y="31"/>
                      <a:pt x="16" y="29"/>
                    </a:cubicBezTo>
                    <a:cubicBezTo>
                      <a:pt x="13" y="27"/>
                      <a:pt x="10" y="25"/>
                      <a:pt x="6" y="23"/>
                    </a:cubicBezTo>
                    <a:cubicBezTo>
                      <a:pt x="6" y="23"/>
                      <a:pt x="6" y="23"/>
                      <a:pt x="5" y="22"/>
                    </a:cubicBezTo>
                    <a:cubicBezTo>
                      <a:pt x="5" y="22"/>
                      <a:pt x="4" y="22"/>
                      <a:pt x="3" y="21"/>
                    </a:cubicBezTo>
                    <a:cubicBezTo>
                      <a:pt x="2" y="21"/>
                      <a:pt x="1" y="20"/>
                      <a:pt x="0" y="19"/>
                    </a:cubicBezTo>
                    <a:lnTo>
                      <a:pt x="0" y="18"/>
                    </a:lnTo>
                    <a:cubicBezTo>
                      <a:pt x="8" y="10"/>
                      <a:pt x="18" y="4"/>
                      <a:pt x="30" y="0"/>
                    </a:cubicBezTo>
                    <a:cubicBezTo>
                      <a:pt x="32" y="0"/>
                      <a:pt x="35" y="0"/>
                      <a:pt x="38" y="0"/>
                    </a:cubicBezTo>
                    <a:cubicBezTo>
                      <a:pt x="43" y="0"/>
                      <a:pt x="48" y="1"/>
                      <a:pt x="52" y="4"/>
                    </a:cubicBezTo>
                    <a:cubicBezTo>
                      <a:pt x="44" y="10"/>
                      <a:pt x="37" y="18"/>
                      <a:pt x="33" y="25"/>
                    </a:cubicBezTo>
                    <a:cubicBezTo>
                      <a:pt x="32" y="26"/>
                      <a:pt x="32" y="28"/>
                      <a:pt x="31" y="29"/>
                    </a:cubicBezTo>
                    <a:cubicBezTo>
                      <a:pt x="28" y="30"/>
                      <a:pt x="25" y="32"/>
                      <a:pt x="22" y="34"/>
                    </a:cubicBezTo>
                  </a:path>
                </a:pathLst>
              </a:custGeom>
              <a:solidFill>
                <a:srgbClr val="110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66" name="Freeform 1551"/>
              <p:cNvSpPr>
                <a:spLocks/>
              </p:cNvSpPr>
              <p:nvPr/>
            </p:nvSpPr>
            <p:spPr bwMode="auto">
              <a:xfrm>
                <a:off x="4770" y="4225"/>
                <a:ext cx="0" cy="0"/>
              </a:xfrm>
              <a:custGeom>
                <a:avLst/>
                <a:gdLst>
                  <a:gd name="T0" fmla="*/ 1 w 1"/>
                  <a:gd name="T1" fmla="*/ 1 h 1"/>
                  <a:gd name="T2" fmla="*/ 0 w 1"/>
                  <a:gd name="T3" fmla="*/ 1 h 1"/>
                  <a:gd name="T4" fmla="*/ 1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0" y="1"/>
                      <a:pt x="0" y="1"/>
                      <a:pt x="0" y="1"/>
                    </a:cubicBezTo>
                    <a:cubicBezTo>
                      <a:pt x="0" y="1"/>
                      <a:pt x="0" y="0"/>
                      <a:pt x="1" y="0"/>
                    </a:cubicBezTo>
                    <a:lnTo>
                      <a:pt x="1" y="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67" name="Freeform 1552"/>
              <p:cNvSpPr>
                <a:spLocks/>
              </p:cNvSpPr>
              <p:nvPr/>
            </p:nvSpPr>
            <p:spPr bwMode="auto">
              <a:xfrm>
                <a:off x="4772" y="4226"/>
                <a:ext cx="1" cy="1"/>
              </a:xfrm>
              <a:custGeom>
                <a:avLst/>
                <a:gdLst>
                  <a:gd name="T0" fmla="*/ 6 w 9"/>
                  <a:gd name="T1" fmla="*/ 10 h 10"/>
                  <a:gd name="T2" fmla="*/ 0 w 9"/>
                  <a:gd name="T3" fmla="*/ 5 h 10"/>
                  <a:gd name="T4" fmla="*/ 9 w 9"/>
                  <a:gd name="T5" fmla="*/ 0 h 10"/>
                  <a:gd name="T6" fmla="*/ 6 w 9"/>
                  <a:gd name="T7" fmla="*/ 10 h 10"/>
                </a:gdLst>
                <a:ahLst/>
                <a:cxnLst>
                  <a:cxn ang="0">
                    <a:pos x="T0" y="T1"/>
                  </a:cxn>
                  <a:cxn ang="0">
                    <a:pos x="T2" y="T3"/>
                  </a:cxn>
                  <a:cxn ang="0">
                    <a:pos x="T4" y="T5"/>
                  </a:cxn>
                  <a:cxn ang="0">
                    <a:pos x="T6" y="T7"/>
                  </a:cxn>
                </a:cxnLst>
                <a:rect l="0" t="0" r="r" b="b"/>
                <a:pathLst>
                  <a:path w="9" h="10">
                    <a:moveTo>
                      <a:pt x="6" y="10"/>
                    </a:moveTo>
                    <a:cubicBezTo>
                      <a:pt x="4" y="8"/>
                      <a:pt x="2" y="6"/>
                      <a:pt x="0" y="5"/>
                    </a:cubicBezTo>
                    <a:cubicBezTo>
                      <a:pt x="3" y="3"/>
                      <a:pt x="6" y="1"/>
                      <a:pt x="9" y="0"/>
                    </a:cubicBezTo>
                    <a:cubicBezTo>
                      <a:pt x="8" y="3"/>
                      <a:pt x="7" y="6"/>
                      <a:pt x="6" y="10"/>
                    </a:cubicBez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68" name="Freeform 1553"/>
              <p:cNvSpPr>
                <a:spLocks/>
              </p:cNvSpPr>
              <p:nvPr/>
            </p:nvSpPr>
            <p:spPr bwMode="auto">
              <a:xfrm>
                <a:off x="4774" y="4223"/>
                <a:ext cx="4" cy="4"/>
              </a:xfrm>
              <a:custGeom>
                <a:avLst/>
                <a:gdLst>
                  <a:gd name="T0" fmla="*/ 24 w 42"/>
                  <a:gd name="T1" fmla="*/ 40 h 40"/>
                  <a:gd name="T2" fmla="*/ 17 w 42"/>
                  <a:gd name="T3" fmla="*/ 33 h 40"/>
                  <a:gd name="T4" fmla="*/ 9 w 42"/>
                  <a:gd name="T5" fmla="*/ 29 h 40"/>
                  <a:gd name="T6" fmla="*/ 0 w 42"/>
                  <a:gd name="T7" fmla="*/ 7 h 40"/>
                  <a:gd name="T8" fmla="*/ 21 w 42"/>
                  <a:gd name="T9" fmla="*/ 0 h 40"/>
                  <a:gd name="T10" fmla="*/ 29 w 42"/>
                  <a:gd name="T11" fmla="*/ 2 h 40"/>
                  <a:gd name="T12" fmla="*/ 42 w 42"/>
                  <a:gd name="T13" fmla="*/ 8 h 40"/>
                  <a:gd name="T14" fmla="*/ 30 w 42"/>
                  <a:gd name="T15" fmla="*/ 34 h 40"/>
                  <a:gd name="T16" fmla="*/ 24 w 42"/>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0">
                    <a:moveTo>
                      <a:pt x="24" y="40"/>
                    </a:moveTo>
                    <a:cubicBezTo>
                      <a:pt x="22" y="37"/>
                      <a:pt x="20" y="35"/>
                      <a:pt x="17" y="33"/>
                    </a:cubicBezTo>
                    <a:cubicBezTo>
                      <a:pt x="15" y="31"/>
                      <a:pt x="12" y="30"/>
                      <a:pt x="9" y="29"/>
                    </a:cubicBezTo>
                    <a:cubicBezTo>
                      <a:pt x="10" y="20"/>
                      <a:pt x="6" y="12"/>
                      <a:pt x="0" y="7"/>
                    </a:cubicBezTo>
                    <a:cubicBezTo>
                      <a:pt x="6" y="3"/>
                      <a:pt x="14" y="0"/>
                      <a:pt x="21" y="0"/>
                    </a:cubicBezTo>
                    <a:cubicBezTo>
                      <a:pt x="24" y="0"/>
                      <a:pt x="27" y="1"/>
                      <a:pt x="29" y="2"/>
                    </a:cubicBezTo>
                    <a:cubicBezTo>
                      <a:pt x="34" y="3"/>
                      <a:pt x="38" y="6"/>
                      <a:pt x="42" y="8"/>
                    </a:cubicBezTo>
                    <a:cubicBezTo>
                      <a:pt x="41" y="18"/>
                      <a:pt x="36" y="27"/>
                      <a:pt x="30" y="34"/>
                    </a:cubicBezTo>
                    <a:cubicBezTo>
                      <a:pt x="28" y="36"/>
                      <a:pt x="26" y="38"/>
                      <a:pt x="24" y="40"/>
                    </a:cubicBezTo>
                  </a:path>
                </a:pathLst>
              </a:custGeom>
              <a:solidFill>
                <a:srgbClr val="110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69" name="Freeform 1554"/>
              <p:cNvSpPr>
                <a:spLocks/>
              </p:cNvSpPr>
              <p:nvPr/>
            </p:nvSpPr>
            <p:spPr bwMode="auto">
              <a:xfrm>
                <a:off x="4773" y="4224"/>
                <a:ext cx="2" cy="2"/>
              </a:xfrm>
              <a:custGeom>
                <a:avLst/>
                <a:gdLst>
                  <a:gd name="T0" fmla="*/ 0 w 31"/>
                  <a:gd name="T1" fmla="*/ 25 h 25"/>
                  <a:gd name="T2" fmla="*/ 2 w 31"/>
                  <a:gd name="T3" fmla="*/ 21 h 25"/>
                  <a:gd name="T4" fmla="*/ 21 w 31"/>
                  <a:gd name="T5" fmla="*/ 0 h 25"/>
                  <a:gd name="T6" fmla="*/ 30 w 31"/>
                  <a:gd name="T7" fmla="*/ 22 h 25"/>
                  <a:gd name="T8" fmla="*/ 20 w 31"/>
                  <a:gd name="T9" fmla="*/ 20 h 25"/>
                  <a:gd name="T10" fmla="*/ 0 w 31"/>
                  <a:gd name="T11" fmla="*/ 25 h 25"/>
                </a:gdLst>
                <a:ahLst/>
                <a:cxnLst>
                  <a:cxn ang="0">
                    <a:pos x="T0" y="T1"/>
                  </a:cxn>
                  <a:cxn ang="0">
                    <a:pos x="T2" y="T3"/>
                  </a:cxn>
                  <a:cxn ang="0">
                    <a:pos x="T4" y="T5"/>
                  </a:cxn>
                  <a:cxn ang="0">
                    <a:pos x="T6" y="T7"/>
                  </a:cxn>
                  <a:cxn ang="0">
                    <a:pos x="T8" y="T9"/>
                  </a:cxn>
                  <a:cxn ang="0">
                    <a:pos x="T10" y="T11"/>
                  </a:cxn>
                </a:cxnLst>
                <a:rect l="0" t="0" r="r" b="b"/>
                <a:pathLst>
                  <a:path w="31" h="25">
                    <a:moveTo>
                      <a:pt x="0" y="25"/>
                    </a:moveTo>
                    <a:cubicBezTo>
                      <a:pt x="1" y="24"/>
                      <a:pt x="1" y="22"/>
                      <a:pt x="2" y="21"/>
                    </a:cubicBezTo>
                    <a:cubicBezTo>
                      <a:pt x="6" y="14"/>
                      <a:pt x="13" y="6"/>
                      <a:pt x="21" y="0"/>
                    </a:cubicBezTo>
                    <a:cubicBezTo>
                      <a:pt x="27" y="5"/>
                      <a:pt x="31" y="13"/>
                      <a:pt x="30" y="22"/>
                    </a:cubicBezTo>
                    <a:cubicBezTo>
                      <a:pt x="27" y="21"/>
                      <a:pt x="23" y="20"/>
                      <a:pt x="20" y="20"/>
                    </a:cubicBezTo>
                    <a:cubicBezTo>
                      <a:pt x="13" y="20"/>
                      <a:pt x="6" y="22"/>
                      <a:pt x="0" y="25"/>
                    </a:cubicBez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70" name="Freeform 1555"/>
              <p:cNvSpPr>
                <a:spLocks/>
              </p:cNvSpPr>
              <p:nvPr/>
            </p:nvSpPr>
            <p:spPr bwMode="auto">
              <a:xfrm>
                <a:off x="4775" y="4226"/>
                <a:ext cx="2" cy="2"/>
              </a:xfrm>
              <a:custGeom>
                <a:avLst/>
                <a:gdLst>
                  <a:gd name="T0" fmla="*/ 0 w 22"/>
                  <a:gd name="T1" fmla="*/ 23 h 23"/>
                  <a:gd name="T2" fmla="*/ 7 w 22"/>
                  <a:gd name="T3" fmla="*/ 1 h 23"/>
                  <a:gd name="T4" fmla="*/ 7 w 22"/>
                  <a:gd name="T5" fmla="*/ 0 h 23"/>
                  <a:gd name="T6" fmla="*/ 15 w 22"/>
                  <a:gd name="T7" fmla="*/ 4 h 23"/>
                  <a:gd name="T8" fmla="*/ 22 w 22"/>
                  <a:gd name="T9" fmla="*/ 11 h 23"/>
                  <a:gd name="T10" fmla="*/ 0 w 22"/>
                  <a:gd name="T11" fmla="*/ 23 h 23"/>
                </a:gdLst>
                <a:ahLst/>
                <a:cxnLst>
                  <a:cxn ang="0">
                    <a:pos x="T0" y="T1"/>
                  </a:cxn>
                  <a:cxn ang="0">
                    <a:pos x="T2" y="T3"/>
                  </a:cxn>
                  <a:cxn ang="0">
                    <a:pos x="T4" y="T5"/>
                  </a:cxn>
                  <a:cxn ang="0">
                    <a:pos x="T6" y="T7"/>
                  </a:cxn>
                  <a:cxn ang="0">
                    <a:pos x="T8" y="T9"/>
                  </a:cxn>
                  <a:cxn ang="0">
                    <a:pos x="T10" y="T11"/>
                  </a:cxn>
                </a:cxnLst>
                <a:rect l="0" t="0" r="r" b="b"/>
                <a:pathLst>
                  <a:path w="22" h="23">
                    <a:moveTo>
                      <a:pt x="0" y="23"/>
                    </a:moveTo>
                    <a:cubicBezTo>
                      <a:pt x="4" y="16"/>
                      <a:pt x="7" y="9"/>
                      <a:pt x="7" y="1"/>
                    </a:cubicBezTo>
                    <a:cubicBezTo>
                      <a:pt x="7" y="1"/>
                      <a:pt x="7" y="0"/>
                      <a:pt x="7" y="0"/>
                    </a:cubicBezTo>
                    <a:cubicBezTo>
                      <a:pt x="10" y="1"/>
                      <a:pt x="13" y="2"/>
                      <a:pt x="15" y="4"/>
                    </a:cubicBezTo>
                    <a:cubicBezTo>
                      <a:pt x="18" y="6"/>
                      <a:pt x="20" y="8"/>
                      <a:pt x="22" y="11"/>
                    </a:cubicBezTo>
                    <a:cubicBezTo>
                      <a:pt x="16" y="16"/>
                      <a:pt x="8" y="21"/>
                      <a:pt x="0" y="23"/>
                    </a:cubicBez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71" name="Freeform 1556"/>
              <p:cNvSpPr>
                <a:spLocks/>
              </p:cNvSpPr>
              <p:nvPr/>
            </p:nvSpPr>
            <p:spPr bwMode="auto">
              <a:xfrm>
                <a:off x="4772" y="4226"/>
                <a:ext cx="3" cy="2"/>
              </a:xfrm>
              <a:custGeom>
                <a:avLst/>
                <a:gdLst>
                  <a:gd name="T0" fmla="*/ 19 w 33"/>
                  <a:gd name="T1" fmla="*/ 26 h 26"/>
                  <a:gd name="T2" fmla="*/ 5 w 33"/>
                  <a:gd name="T3" fmla="*/ 20 h 26"/>
                  <a:gd name="T4" fmla="*/ 0 w 33"/>
                  <a:gd name="T5" fmla="*/ 15 h 26"/>
                  <a:gd name="T6" fmla="*/ 3 w 33"/>
                  <a:gd name="T7" fmla="*/ 5 h 26"/>
                  <a:gd name="T8" fmla="*/ 23 w 33"/>
                  <a:gd name="T9" fmla="*/ 0 h 26"/>
                  <a:gd name="T10" fmla="*/ 33 w 33"/>
                  <a:gd name="T11" fmla="*/ 2 h 26"/>
                  <a:gd name="T12" fmla="*/ 33 w 33"/>
                  <a:gd name="T13" fmla="*/ 3 h 26"/>
                  <a:gd name="T14" fmla="*/ 26 w 33"/>
                  <a:gd name="T15" fmla="*/ 25 h 26"/>
                  <a:gd name="T16" fmla="*/ 19 w 33"/>
                  <a:gd name="T1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6">
                    <a:moveTo>
                      <a:pt x="19" y="26"/>
                    </a:moveTo>
                    <a:cubicBezTo>
                      <a:pt x="14" y="26"/>
                      <a:pt x="9" y="24"/>
                      <a:pt x="5" y="20"/>
                    </a:cubicBezTo>
                    <a:cubicBezTo>
                      <a:pt x="3" y="18"/>
                      <a:pt x="2" y="16"/>
                      <a:pt x="0" y="15"/>
                    </a:cubicBezTo>
                    <a:cubicBezTo>
                      <a:pt x="1" y="11"/>
                      <a:pt x="2" y="8"/>
                      <a:pt x="3" y="5"/>
                    </a:cubicBezTo>
                    <a:cubicBezTo>
                      <a:pt x="9" y="2"/>
                      <a:pt x="16" y="0"/>
                      <a:pt x="23" y="0"/>
                    </a:cubicBezTo>
                    <a:cubicBezTo>
                      <a:pt x="26" y="0"/>
                      <a:pt x="30" y="1"/>
                      <a:pt x="33" y="2"/>
                    </a:cubicBezTo>
                    <a:cubicBezTo>
                      <a:pt x="33" y="2"/>
                      <a:pt x="33" y="3"/>
                      <a:pt x="33" y="3"/>
                    </a:cubicBezTo>
                    <a:cubicBezTo>
                      <a:pt x="32" y="11"/>
                      <a:pt x="30" y="18"/>
                      <a:pt x="26" y="25"/>
                    </a:cubicBezTo>
                    <a:cubicBezTo>
                      <a:pt x="23" y="25"/>
                      <a:pt x="21" y="26"/>
                      <a:pt x="19" y="26"/>
                    </a:cubicBez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72" name="Freeform 1557"/>
              <p:cNvSpPr>
                <a:spLocks/>
              </p:cNvSpPr>
              <p:nvPr/>
            </p:nvSpPr>
            <p:spPr bwMode="auto">
              <a:xfrm>
                <a:off x="4811" y="4231"/>
                <a:ext cx="9" cy="6"/>
              </a:xfrm>
              <a:custGeom>
                <a:avLst/>
                <a:gdLst>
                  <a:gd name="T0" fmla="*/ 69 w 101"/>
                  <a:gd name="T1" fmla="*/ 76 h 76"/>
                  <a:gd name="T2" fmla="*/ 66 w 101"/>
                  <a:gd name="T3" fmla="*/ 75 h 76"/>
                  <a:gd name="T4" fmla="*/ 46 w 101"/>
                  <a:gd name="T5" fmla="*/ 73 h 76"/>
                  <a:gd name="T6" fmla="*/ 40 w 101"/>
                  <a:gd name="T7" fmla="*/ 73 h 76"/>
                  <a:gd name="T8" fmla="*/ 37 w 101"/>
                  <a:gd name="T9" fmla="*/ 73 h 76"/>
                  <a:gd name="T10" fmla="*/ 33 w 101"/>
                  <a:gd name="T11" fmla="*/ 74 h 76"/>
                  <a:gd name="T12" fmla="*/ 25 w 101"/>
                  <a:gd name="T13" fmla="*/ 75 h 76"/>
                  <a:gd name="T14" fmla="*/ 1 w 101"/>
                  <a:gd name="T15" fmla="*/ 48 h 76"/>
                  <a:gd name="T16" fmla="*/ 39 w 101"/>
                  <a:gd name="T17" fmla="*/ 3 h 76"/>
                  <a:gd name="T18" fmla="*/ 65 w 101"/>
                  <a:gd name="T19" fmla="*/ 0 h 76"/>
                  <a:gd name="T20" fmla="*/ 87 w 101"/>
                  <a:gd name="T21" fmla="*/ 1 h 76"/>
                  <a:gd name="T22" fmla="*/ 87 w 101"/>
                  <a:gd name="T23" fmla="*/ 57 h 76"/>
                  <a:gd name="T24" fmla="*/ 101 w 101"/>
                  <a:gd name="T25" fmla="*/ 57 h 76"/>
                  <a:gd name="T26" fmla="*/ 69 w 101"/>
                  <a:gd name="T2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76">
                    <a:moveTo>
                      <a:pt x="69" y="76"/>
                    </a:moveTo>
                    <a:cubicBezTo>
                      <a:pt x="68" y="76"/>
                      <a:pt x="67" y="76"/>
                      <a:pt x="66" y="75"/>
                    </a:cubicBezTo>
                    <a:cubicBezTo>
                      <a:pt x="59" y="75"/>
                      <a:pt x="53" y="74"/>
                      <a:pt x="46" y="73"/>
                    </a:cubicBezTo>
                    <a:lnTo>
                      <a:pt x="40" y="73"/>
                    </a:lnTo>
                    <a:lnTo>
                      <a:pt x="37" y="73"/>
                    </a:lnTo>
                    <a:cubicBezTo>
                      <a:pt x="36" y="74"/>
                      <a:pt x="34" y="74"/>
                      <a:pt x="33" y="74"/>
                    </a:cubicBezTo>
                    <a:cubicBezTo>
                      <a:pt x="30" y="75"/>
                      <a:pt x="27" y="75"/>
                      <a:pt x="25" y="75"/>
                    </a:cubicBezTo>
                    <a:cubicBezTo>
                      <a:pt x="10" y="75"/>
                      <a:pt x="0" y="64"/>
                      <a:pt x="1" y="48"/>
                    </a:cubicBezTo>
                    <a:cubicBezTo>
                      <a:pt x="3" y="28"/>
                      <a:pt x="19" y="7"/>
                      <a:pt x="39" y="3"/>
                    </a:cubicBezTo>
                    <a:cubicBezTo>
                      <a:pt x="48" y="1"/>
                      <a:pt x="56" y="0"/>
                      <a:pt x="65" y="0"/>
                    </a:cubicBezTo>
                    <a:cubicBezTo>
                      <a:pt x="72" y="0"/>
                      <a:pt x="79" y="0"/>
                      <a:pt x="87" y="1"/>
                    </a:cubicBezTo>
                    <a:lnTo>
                      <a:pt x="87" y="57"/>
                    </a:lnTo>
                    <a:lnTo>
                      <a:pt x="101" y="57"/>
                    </a:lnTo>
                    <a:cubicBezTo>
                      <a:pt x="92" y="67"/>
                      <a:pt x="81" y="76"/>
                      <a:pt x="69" y="76"/>
                    </a:cubicBez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73" name="Freeform 1558"/>
              <p:cNvSpPr>
                <a:spLocks/>
              </p:cNvSpPr>
              <p:nvPr/>
            </p:nvSpPr>
            <p:spPr bwMode="auto">
              <a:xfrm>
                <a:off x="4818" y="4231"/>
                <a:ext cx="3" cy="5"/>
              </a:xfrm>
              <a:custGeom>
                <a:avLst/>
                <a:gdLst>
                  <a:gd name="T0" fmla="*/ 14 w 27"/>
                  <a:gd name="T1" fmla="*/ 56 h 56"/>
                  <a:gd name="T2" fmla="*/ 0 w 27"/>
                  <a:gd name="T3" fmla="*/ 56 h 56"/>
                  <a:gd name="T4" fmla="*/ 0 w 27"/>
                  <a:gd name="T5" fmla="*/ 0 h 56"/>
                  <a:gd name="T6" fmla="*/ 3 w 27"/>
                  <a:gd name="T7" fmla="*/ 0 h 56"/>
                  <a:gd name="T8" fmla="*/ 23 w 27"/>
                  <a:gd name="T9" fmla="*/ 12 h 56"/>
                  <a:gd name="T10" fmla="*/ 24 w 27"/>
                  <a:gd name="T11" fmla="*/ 37 h 56"/>
                  <a:gd name="T12" fmla="*/ 14 w 27"/>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27" h="56">
                    <a:moveTo>
                      <a:pt x="14" y="56"/>
                    </a:moveTo>
                    <a:lnTo>
                      <a:pt x="0" y="56"/>
                    </a:lnTo>
                    <a:lnTo>
                      <a:pt x="0" y="0"/>
                    </a:lnTo>
                    <a:cubicBezTo>
                      <a:pt x="1" y="0"/>
                      <a:pt x="2" y="0"/>
                      <a:pt x="3" y="0"/>
                    </a:cubicBezTo>
                    <a:cubicBezTo>
                      <a:pt x="11" y="2"/>
                      <a:pt x="18" y="4"/>
                      <a:pt x="23" y="12"/>
                    </a:cubicBezTo>
                    <a:cubicBezTo>
                      <a:pt x="27" y="19"/>
                      <a:pt x="26" y="29"/>
                      <a:pt x="24" y="37"/>
                    </a:cubicBezTo>
                    <a:cubicBezTo>
                      <a:pt x="22" y="43"/>
                      <a:pt x="18" y="50"/>
                      <a:pt x="14" y="56"/>
                    </a:cubicBezTo>
                  </a:path>
                </a:pathLst>
              </a:custGeom>
              <a:solidFill>
                <a:srgbClr val="1816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74" name="Freeform 1559"/>
              <p:cNvSpPr>
                <a:spLocks/>
              </p:cNvSpPr>
              <p:nvPr/>
            </p:nvSpPr>
            <p:spPr bwMode="auto">
              <a:xfrm>
                <a:off x="5067" y="2506"/>
                <a:ext cx="83" cy="325"/>
              </a:xfrm>
              <a:custGeom>
                <a:avLst/>
                <a:gdLst>
                  <a:gd name="T0" fmla="*/ 83 w 83"/>
                  <a:gd name="T1" fmla="*/ 325 h 325"/>
                  <a:gd name="T2" fmla="*/ 0 w 83"/>
                  <a:gd name="T3" fmla="*/ 270 h 325"/>
                  <a:gd name="T4" fmla="*/ 0 w 83"/>
                  <a:gd name="T5" fmla="*/ 2 h 325"/>
                  <a:gd name="T6" fmla="*/ 4 w 83"/>
                  <a:gd name="T7" fmla="*/ 0 h 325"/>
                  <a:gd name="T8" fmla="*/ 4 w 83"/>
                  <a:gd name="T9" fmla="*/ 157 h 325"/>
                  <a:gd name="T10" fmla="*/ 40 w 83"/>
                  <a:gd name="T11" fmla="*/ 179 h 325"/>
                  <a:gd name="T12" fmla="*/ 40 w 83"/>
                  <a:gd name="T13" fmla="*/ 19 h 325"/>
                  <a:gd name="T14" fmla="*/ 83 w 83"/>
                  <a:gd name="T15" fmla="*/ 48 h 325"/>
                  <a:gd name="T16" fmla="*/ 83 w 83"/>
                  <a:gd name="T17"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325">
                    <a:moveTo>
                      <a:pt x="83" y="325"/>
                    </a:moveTo>
                    <a:lnTo>
                      <a:pt x="0" y="270"/>
                    </a:lnTo>
                    <a:lnTo>
                      <a:pt x="0" y="2"/>
                    </a:lnTo>
                    <a:lnTo>
                      <a:pt x="4" y="0"/>
                    </a:lnTo>
                    <a:lnTo>
                      <a:pt x="4" y="157"/>
                    </a:lnTo>
                    <a:lnTo>
                      <a:pt x="40" y="179"/>
                    </a:lnTo>
                    <a:lnTo>
                      <a:pt x="40" y="19"/>
                    </a:lnTo>
                    <a:lnTo>
                      <a:pt x="83" y="48"/>
                    </a:lnTo>
                    <a:lnTo>
                      <a:pt x="83" y="325"/>
                    </a:lnTo>
                    <a:close/>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75" name="Freeform 1560"/>
              <p:cNvSpPr>
                <a:spLocks noEditPoints="1"/>
              </p:cNvSpPr>
              <p:nvPr/>
            </p:nvSpPr>
            <p:spPr bwMode="auto">
              <a:xfrm>
                <a:off x="6306" y="1416"/>
                <a:ext cx="106" cy="2644"/>
              </a:xfrm>
              <a:custGeom>
                <a:avLst/>
                <a:gdLst>
                  <a:gd name="T0" fmla="*/ 1232 w 1232"/>
                  <a:gd name="T1" fmla="*/ 30624 h 30624"/>
                  <a:gd name="T2" fmla="*/ 0 w 1232"/>
                  <a:gd name="T3" fmla="*/ 30624 h 30624"/>
                  <a:gd name="T4" fmla="*/ 0 w 1232"/>
                  <a:gd name="T5" fmla="*/ 0 h 30624"/>
                  <a:gd name="T6" fmla="*/ 760 w 1232"/>
                  <a:gd name="T7" fmla="*/ 292 h 30624"/>
                  <a:gd name="T8" fmla="*/ 760 w 1232"/>
                  <a:gd name="T9" fmla="*/ 801 h 30624"/>
                  <a:gd name="T10" fmla="*/ 132 w 1232"/>
                  <a:gd name="T11" fmla="*/ 540 h 30624"/>
                  <a:gd name="T12" fmla="*/ 113 w 1232"/>
                  <a:gd name="T13" fmla="*/ 586 h 30624"/>
                  <a:gd name="T14" fmla="*/ 760 w 1232"/>
                  <a:gd name="T15" fmla="*/ 855 h 30624"/>
                  <a:gd name="T16" fmla="*/ 760 w 1232"/>
                  <a:gd name="T17" fmla="*/ 1449 h 30624"/>
                  <a:gd name="T18" fmla="*/ 409 w 1232"/>
                  <a:gd name="T19" fmla="*/ 1303 h 30624"/>
                  <a:gd name="T20" fmla="*/ 390 w 1232"/>
                  <a:gd name="T21" fmla="*/ 1350 h 30624"/>
                  <a:gd name="T22" fmla="*/ 760 w 1232"/>
                  <a:gd name="T23" fmla="*/ 1503 h 30624"/>
                  <a:gd name="T24" fmla="*/ 760 w 1232"/>
                  <a:gd name="T25" fmla="*/ 16325 h 30624"/>
                  <a:gd name="T26" fmla="*/ 810 w 1232"/>
                  <a:gd name="T27" fmla="*/ 16325 h 30624"/>
                  <a:gd name="T28" fmla="*/ 810 w 1232"/>
                  <a:gd name="T29" fmla="*/ 2153 h 30624"/>
                  <a:gd name="T30" fmla="*/ 1232 w 1232"/>
                  <a:gd name="T31" fmla="*/ 2332 h 30624"/>
                  <a:gd name="T32" fmla="*/ 1232 w 1232"/>
                  <a:gd name="T33" fmla="*/ 18082 h 30624"/>
                  <a:gd name="T34" fmla="*/ 1200 w 1232"/>
                  <a:gd name="T35" fmla="*/ 18094 h 30624"/>
                  <a:gd name="T36" fmla="*/ 1217 w 1232"/>
                  <a:gd name="T37" fmla="*/ 18141 h 30624"/>
                  <a:gd name="T38" fmla="*/ 1232 w 1232"/>
                  <a:gd name="T39" fmla="*/ 18135 h 30624"/>
                  <a:gd name="T40" fmla="*/ 1232 w 1232"/>
                  <a:gd name="T41" fmla="*/ 18169 h 30624"/>
                  <a:gd name="T42" fmla="*/ 1200 w 1232"/>
                  <a:gd name="T43" fmla="*/ 18181 h 30624"/>
                  <a:gd name="T44" fmla="*/ 1217 w 1232"/>
                  <a:gd name="T45" fmla="*/ 18228 h 30624"/>
                  <a:gd name="T46" fmla="*/ 1232 w 1232"/>
                  <a:gd name="T47" fmla="*/ 18222 h 30624"/>
                  <a:gd name="T48" fmla="*/ 1232 w 1232"/>
                  <a:gd name="T49" fmla="*/ 18510 h 30624"/>
                  <a:gd name="T50" fmla="*/ 1200 w 1232"/>
                  <a:gd name="T51" fmla="*/ 18522 h 30624"/>
                  <a:gd name="T52" fmla="*/ 1217 w 1232"/>
                  <a:gd name="T53" fmla="*/ 18569 h 30624"/>
                  <a:gd name="T54" fmla="*/ 1232 w 1232"/>
                  <a:gd name="T55" fmla="*/ 18563 h 30624"/>
                  <a:gd name="T56" fmla="*/ 1232 w 1232"/>
                  <a:gd name="T57" fmla="*/ 19740 h 30624"/>
                  <a:gd name="T58" fmla="*/ 1200 w 1232"/>
                  <a:gd name="T59" fmla="*/ 19753 h 30624"/>
                  <a:gd name="T60" fmla="*/ 1217 w 1232"/>
                  <a:gd name="T61" fmla="*/ 19800 h 30624"/>
                  <a:gd name="T62" fmla="*/ 1232 w 1232"/>
                  <a:gd name="T63" fmla="*/ 19794 h 30624"/>
                  <a:gd name="T64" fmla="*/ 1232 w 1232"/>
                  <a:gd name="T65" fmla="*/ 21642 h 30624"/>
                  <a:gd name="T66" fmla="*/ 1200 w 1232"/>
                  <a:gd name="T67" fmla="*/ 21654 h 30624"/>
                  <a:gd name="T68" fmla="*/ 1217 w 1232"/>
                  <a:gd name="T69" fmla="*/ 21701 h 30624"/>
                  <a:gd name="T70" fmla="*/ 1232 w 1232"/>
                  <a:gd name="T71" fmla="*/ 21695 h 30624"/>
                  <a:gd name="T72" fmla="*/ 1232 w 1232"/>
                  <a:gd name="T73" fmla="*/ 23229 h 30624"/>
                  <a:gd name="T74" fmla="*/ 1200 w 1232"/>
                  <a:gd name="T75" fmla="*/ 23242 h 30624"/>
                  <a:gd name="T76" fmla="*/ 1217 w 1232"/>
                  <a:gd name="T77" fmla="*/ 23288 h 30624"/>
                  <a:gd name="T78" fmla="*/ 1232 w 1232"/>
                  <a:gd name="T79" fmla="*/ 23283 h 30624"/>
                  <a:gd name="T80" fmla="*/ 1232 w 1232"/>
                  <a:gd name="T81" fmla="*/ 30624 h 30624"/>
                  <a:gd name="T82" fmla="*/ 1232 w 1232"/>
                  <a:gd name="T83" fmla="*/ 2277 h 30624"/>
                  <a:gd name="T84" fmla="*/ 810 w 1232"/>
                  <a:gd name="T85" fmla="*/ 2099 h 30624"/>
                  <a:gd name="T86" fmla="*/ 810 w 1232"/>
                  <a:gd name="T87" fmla="*/ 1524 h 30624"/>
                  <a:gd name="T88" fmla="*/ 1232 w 1232"/>
                  <a:gd name="T89" fmla="*/ 1700 h 30624"/>
                  <a:gd name="T90" fmla="*/ 1232 w 1232"/>
                  <a:gd name="T91" fmla="*/ 2277 h 30624"/>
                  <a:gd name="T92" fmla="*/ 1232 w 1232"/>
                  <a:gd name="T93" fmla="*/ 1646 h 30624"/>
                  <a:gd name="T94" fmla="*/ 810 w 1232"/>
                  <a:gd name="T95" fmla="*/ 1470 h 30624"/>
                  <a:gd name="T96" fmla="*/ 810 w 1232"/>
                  <a:gd name="T97" fmla="*/ 876 h 30624"/>
                  <a:gd name="T98" fmla="*/ 1232 w 1232"/>
                  <a:gd name="T99" fmla="*/ 1052 h 30624"/>
                  <a:gd name="T100" fmla="*/ 1232 w 1232"/>
                  <a:gd name="T101" fmla="*/ 1646 h 30624"/>
                  <a:gd name="T102" fmla="*/ 1232 w 1232"/>
                  <a:gd name="T103" fmla="*/ 997 h 30624"/>
                  <a:gd name="T104" fmla="*/ 810 w 1232"/>
                  <a:gd name="T105" fmla="*/ 822 h 30624"/>
                  <a:gd name="T106" fmla="*/ 810 w 1232"/>
                  <a:gd name="T107" fmla="*/ 311 h 30624"/>
                  <a:gd name="T108" fmla="*/ 1232 w 1232"/>
                  <a:gd name="T109" fmla="*/ 473 h 30624"/>
                  <a:gd name="T110" fmla="*/ 1232 w 1232"/>
                  <a:gd name="T111" fmla="*/ 997 h 30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32" h="30624">
                    <a:moveTo>
                      <a:pt x="1232" y="30624"/>
                    </a:moveTo>
                    <a:lnTo>
                      <a:pt x="0" y="30624"/>
                    </a:lnTo>
                    <a:lnTo>
                      <a:pt x="0" y="0"/>
                    </a:lnTo>
                    <a:lnTo>
                      <a:pt x="760" y="292"/>
                    </a:lnTo>
                    <a:lnTo>
                      <a:pt x="760" y="801"/>
                    </a:lnTo>
                    <a:lnTo>
                      <a:pt x="132" y="540"/>
                    </a:lnTo>
                    <a:lnTo>
                      <a:pt x="113" y="586"/>
                    </a:lnTo>
                    <a:lnTo>
                      <a:pt x="760" y="855"/>
                    </a:lnTo>
                    <a:lnTo>
                      <a:pt x="760" y="1449"/>
                    </a:lnTo>
                    <a:lnTo>
                      <a:pt x="409" y="1303"/>
                    </a:lnTo>
                    <a:lnTo>
                      <a:pt x="390" y="1350"/>
                    </a:lnTo>
                    <a:lnTo>
                      <a:pt x="760" y="1503"/>
                    </a:lnTo>
                    <a:lnTo>
                      <a:pt x="760" y="16325"/>
                    </a:lnTo>
                    <a:lnTo>
                      <a:pt x="810" y="16325"/>
                    </a:lnTo>
                    <a:lnTo>
                      <a:pt x="810" y="2153"/>
                    </a:lnTo>
                    <a:lnTo>
                      <a:pt x="1232" y="2332"/>
                    </a:lnTo>
                    <a:lnTo>
                      <a:pt x="1232" y="18082"/>
                    </a:lnTo>
                    <a:lnTo>
                      <a:pt x="1200" y="18094"/>
                    </a:lnTo>
                    <a:lnTo>
                      <a:pt x="1217" y="18141"/>
                    </a:lnTo>
                    <a:lnTo>
                      <a:pt x="1232" y="18135"/>
                    </a:lnTo>
                    <a:lnTo>
                      <a:pt x="1232" y="18169"/>
                    </a:lnTo>
                    <a:lnTo>
                      <a:pt x="1200" y="18181"/>
                    </a:lnTo>
                    <a:lnTo>
                      <a:pt x="1217" y="18228"/>
                    </a:lnTo>
                    <a:lnTo>
                      <a:pt x="1232" y="18222"/>
                    </a:lnTo>
                    <a:lnTo>
                      <a:pt x="1232" y="18510"/>
                    </a:lnTo>
                    <a:lnTo>
                      <a:pt x="1200" y="18522"/>
                    </a:lnTo>
                    <a:lnTo>
                      <a:pt x="1217" y="18569"/>
                    </a:lnTo>
                    <a:lnTo>
                      <a:pt x="1232" y="18563"/>
                    </a:lnTo>
                    <a:lnTo>
                      <a:pt x="1232" y="19740"/>
                    </a:lnTo>
                    <a:lnTo>
                      <a:pt x="1200" y="19753"/>
                    </a:lnTo>
                    <a:lnTo>
                      <a:pt x="1217" y="19800"/>
                    </a:lnTo>
                    <a:lnTo>
                      <a:pt x="1232" y="19794"/>
                    </a:lnTo>
                    <a:lnTo>
                      <a:pt x="1232" y="21642"/>
                    </a:lnTo>
                    <a:lnTo>
                      <a:pt x="1200" y="21654"/>
                    </a:lnTo>
                    <a:lnTo>
                      <a:pt x="1217" y="21701"/>
                    </a:lnTo>
                    <a:lnTo>
                      <a:pt x="1232" y="21695"/>
                    </a:lnTo>
                    <a:lnTo>
                      <a:pt x="1232" y="23229"/>
                    </a:lnTo>
                    <a:lnTo>
                      <a:pt x="1200" y="23242"/>
                    </a:lnTo>
                    <a:lnTo>
                      <a:pt x="1217" y="23288"/>
                    </a:lnTo>
                    <a:lnTo>
                      <a:pt x="1232" y="23283"/>
                    </a:lnTo>
                    <a:lnTo>
                      <a:pt x="1232" y="30624"/>
                    </a:lnTo>
                    <a:moveTo>
                      <a:pt x="1232" y="2277"/>
                    </a:moveTo>
                    <a:lnTo>
                      <a:pt x="810" y="2099"/>
                    </a:lnTo>
                    <a:lnTo>
                      <a:pt x="810" y="1524"/>
                    </a:lnTo>
                    <a:lnTo>
                      <a:pt x="1232" y="1700"/>
                    </a:lnTo>
                    <a:lnTo>
                      <a:pt x="1232" y="2277"/>
                    </a:lnTo>
                    <a:moveTo>
                      <a:pt x="1232" y="1646"/>
                    </a:moveTo>
                    <a:lnTo>
                      <a:pt x="810" y="1470"/>
                    </a:lnTo>
                    <a:lnTo>
                      <a:pt x="810" y="876"/>
                    </a:lnTo>
                    <a:lnTo>
                      <a:pt x="1232" y="1052"/>
                    </a:lnTo>
                    <a:lnTo>
                      <a:pt x="1232" y="1646"/>
                    </a:lnTo>
                    <a:moveTo>
                      <a:pt x="1232" y="997"/>
                    </a:moveTo>
                    <a:lnTo>
                      <a:pt x="810" y="822"/>
                    </a:lnTo>
                    <a:lnTo>
                      <a:pt x="810" y="311"/>
                    </a:lnTo>
                    <a:lnTo>
                      <a:pt x="1232" y="473"/>
                    </a:lnTo>
                    <a:lnTo>
                      <a:pt x="1232" y="997"/>
                    </a:ln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76" name="Freeform 1561"/>
              <p:cNvSpPr>
                <a:spLocks noEditPoints="1"/>
              </p:cNvSpPr>
              <p:nvPr/>
            </p:nvSpPr>
            <p:spPr bwMode="auto">
              <a:xfrm>
                <a:off x="6371" y="1441"/>
                <a:ext cx="5" cy="1384"/>
              </a:xfrm>
              <a:custGeom>
                <a:avLst/>
                <a:gdLst>
                  <a:gd name="T0" fmla="*/ 50 w 50"/>
                  <a:gd name="T1" fmla="*/ 16033 h 16033"/>
                  <a:gd name="T2" fmla="*/ 0 w 50"/>
                  <a:gd name="T3" fmla="*/ 16033 h 16033"/>
                  <a:gd name="T4" fmla="*/ 0 w 50"/>
                  <a:gd name="T5" fmla="*/ 1211 h 16033"/>
                  <a:gd name="T6" fmla="*/ 50 w 50"/>
                  <a:gd name="T7" fmla="*/ 1232 h 16033"/>
                  <a:gd name="T8" fmla="*/ 50 w 50"/>
                  <a:gd name="T9" fmla="*/ 1807 h 16033"/>
                  <a:gd name="T10" fmla="*/ 34 w 50"/>
                  <a:gd name="T11" fmla="*/ 1800 h 16033"/>
                  <a:gd name="T12" fmla="*/ 15 w 50"/>
                  <a:gd name="T13" fmla="*/ 1846 h 16033"/>
                  <a:gd name="T14" fmla="*/ 50 w 50"/>
                  <a:gd name="T15" fmla="*/ 1861 h 16033"/>
                  <a:gd name="T16" fmla="*/ 50 w 50"/>
                  <a:gd name="T17" fmla="*/ 16033 h 16033"/>
                  <a:gd name="T18" fmla="*/ 50 w 50"/>
                  <a:gd name="T19" fmla="*/ 1178 h 16033"/>
                  <a:gd name="T20" fmla="*/ 0 w 50"/>
                  <a:gd name="T21" fmla="*/ 1157 h 16033"/>
                  <a:gd name="T22" fmla="*/ 0 w 50"/>
                  <a:gd name="T23" fmla="*/ 563 h 16033"/>
                  <a:gd name="T24" fmla="*/ 50 w 50"/>
                  <a:gd name="T25" fmla="*/ 584 h 16033"/>
                  <a:gd name="T26" fmla="*/ 50 w 50"/>
                  <a:gd name="T27" fmla="*/ 1178 h 16033"/>
                  <a:gd name="T28" fmla="*/ 50 w 50"/>
                  <a:gd name="T29" fmla="*/ 530 h 16033"/>
                  <a:gd name="T30" fmla="*/ 0 w 50"/>
                  <a:gd name="T31" fmla="*/ 509 h 16033"/>
                  <a:gd name="T32" fmla="*/ 0 w 50"/>
                  <a:gd name="T33" fmla="*/ 0 h 16033"/>
                  <a:gd name="T34" fmla="*/ 50 w 50"/>
                  <a:gd name="T35" fmla="*/ 19 h 16033"/>
                  <a:gd name="T36" fmla="*/ 50 w 50"/>
                  <a:gd name="T37" fmla="*/ 530 h 16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16033">
                    <a:moveTo>
                      <a:pt x="50" y="16033"/>
                    </a:moveTo>
                    <a:lnTo>
                      <a:pt x="0" y="16033"/>
                    </a:lnTo>
                    <a:lnTo>
                      <a:pt x="0" y="1211"/>
                    </a:lnTo>
                    <a:lnTo>
                      <a:pt x="50" y="1232"/>
                    </a:lnTo>
                    <a:lnTo>
                      <a:pt x="50" y="1807"/>
                    </a:lnTo>
                    <a:lnTo>
                      <a:pt x="34" y="1800"/>
                    </a:lnTo>
                    <a:lnTo>
                      <a:pt x="15" y="1846"/>
                    </a:lnTo>
                    <a:lnTo>
                      <a:pt x="50" y="1861"/>
                    </a:lnTo>
                    <a:lnTo>
                      <a:pt x="50" y="16033"/>
                    </a:lnTo>
                    <a:moveTo>
                      <a:pt x="50" y="1178"/>
                    </a:moveTo>
                    <a:lnTo>
                      <a:pt x="0" y="1157"/>
                    </a:lnTo>
                    <a:lnTo>
                      <a:pt x="0" y="563"/>
                    </a:lnTo>
                    <a:lnTo>
                      <a:pt x="50" y="584"/>
                    </a:lnTo>
                    <a:lnTo>
                      <a:pt x="50" y="1178"/>
                    </a:lnTo>
                    <a:moveTo>
                      <a:pt x="50" y="530"/>
                    </a:moveTo>
                    <a:lnTo>
                      <a:pt x="0" y="509"/>
                    </a:lnTo>
                    <a:lnTo>
                      <a:pt x="0" y="0"/>
                    </a:lnTo>
                    <a:lnTo>
                      <a:pt x="50" y="19"/>
                    </a:lnTo>
                    <a:lnTo>
                      <a:pt x="50" y="53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77" name="Freeform 1562"/>
              <p:cNvSpPr>
                <a:spLocks/>
              </p:cNvSpPr>
              <p:nvPr/>
            </p:nvSpPr>
            <p:spPr bwMode="auto">
              <a:xfrm>
                <a:off x="6316" y="1462"/>
                <a:ext cx="96" cy="45"/>
              </a:xfrm>
              <a:custGeom>
                <a:avLst/>
                <a:gdLst>
                  <a:gd name="T0" fmla="*/ 96 w 96"/>
                  <a:gd name="T1" fmla="*/ 45 h 45"/>
                  <a:gd name="T2" fmla="*/ 60 w 96"/>
                  <a:gd name="T3" fmla="*/ 29 h 45"/>
                  <a:gd name="T4" fmla="*/ 55 w 96"/>
                  <a:gd name="T5" fmla="*/ 28 h 45"/>
                  <a:gd name="T6" fmla="*/ 0 w 96"/>
                  <a:gd name="T7" fmla="*/ 4 h 45"/>
                  <a:gd name="T8" fmla="*/ 1 w 96"/>
                  <a:gd name="T9" fmla="*/ 0 h 45"/>
                  <a:gd name="T10" fmla="*/ 55 w 96"/>
                  <a:gd name="T11" fmla="*/ 23 h 45"/>
                  <a:gd name="T12" fmla="*/ 60 w 96"/>
                  <a:gd name="T13" fmla="*/ 25 h 45"/>
                  <a:gd name="T14" fmla="*/ 96 w 96"/>
                  <a:gd name="T15" fmla="*/ 40 h 45"/>
                  <a:gd name="T16" fmla="*/ 96 w 96"/>
                  <a:gd name="T1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45">
                    <a:moveTo>
                      <a:pt x="96" y="45"/>
                    </a:moveTo>
                    <a:lnTo>
                      <a:pt x="60" y="29"/>
                    </a:lnTo>
                    <a:lnTo>
                      <a:pt x="55" y="28"/>
                    </a:lnTo>
                    <a:lnTo>
                      <a:pt x="0" y="4"/>
                    </a:lnTo>
                    <a:lnTo>
                      <a:pt x="1" y="0"/>
                    </a:lnTo>
                    <a:lnTo>
                      <a:pt x="55" y="23"/>
                    </a:lnTo>
                    <a:lnTo>
                      <a:pt x="60" y="25"/>
                    </a:lnTo>
                    <a:lnTo>
                      <a:pt x="96" y="40"/>
                    </a:lnTo>
                    <a:lnTo>
                      <a:pt x="96" y="4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78" name="Freeform 1563"/>
              <p:cNvSpPr>
                <a:spLocks/>
              </p:cNvSpPr>
              <p:nvPr/>
            </p:nvSpPr>
            <p:spPr bwMode="auto">
              <a:xfrm>
                <a:off x="6340" y="1528"/>
                <a:ext cx="72" cy="34"/>
              </a:xfrm>
              <a:custGeom>
                <a:avLst/>
                <a:gdLst>
                  <a:gd name="T0" fmla="*/ 72 w 72"/>
                  <a:gd name="T1" fmla="*/ 34 h 34"/>
                  <a:gd name="T2" fmla="*/ 36 w 72"/>
                  <a:gd name="T3" fmla="*/ 19 h 34"/>
                  <a:gd name="T4" fmla="*/ 31 w 72"/>
                  <a:gd name="T5" fmla="*/ 17 h 34"/>
                  <a:gd name="T6" fmla="*/ 0 w 72"/>
                  <a:gd name="T7" fmla="*/ 4 h 34"/>
                  <a:gd name="T8" fmla="*/ 1 w 72"/>
                  <a:gd name="T9" fmla="*/ 0 h 34"/>
                  <a:gd name="T10" fmla="*/ 31 w 72"/>
                  <a:gd name="T11" fmla="*/ 13 h 34"/>
                  <a:gd name="T12" fmla="*/ 36 w 72"/>
                  <a:gd name="T13" fmla="*/ 15 h 34"/>
                  <a:gd name="T14" fmla="*/ 72 w 72"/>
                  <a:gd name="T15" fmla="*/ 30 h 34"/>
                  <a:gd name="T16" fmla="*/ 72 w 72"/>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4">
                    <a:moveTo>
                      <a:pt x="72" y="34"/>
                    </a:moveTo>
                    <a:lnTo>
                      <a:pt x="36" y="19"/>
                    </a:lnTo>
                    <a:lnTo>
                      <a:pt x="31" y="17"/>
                    </a:lnTo>
                    <a:lnTo>
                      <a:pt x="0" y="4"/>
                    </a:lnTo>
                    <a:lnTo>
                      <a:pt x="1" y="0"/>
                    </a:lnTo>
                    <a:lnTo>
                      <a:pt x="31" y="13"/>
                    </a:lnTo>
                    <a:lnTo>
                      <a:pt x="36" y="15"/>
                    </a:lnTo>
                    <a:lnTo>
                      <a:pt x="72" y="30"/>
                    </a:lnTo>
                    <a:lnTo>
                      <a:pt x="72" y="3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79" name="Freeform 1564"/>
              <p:cNvSpPr>
                <a:spLocks/>
              </p:cNvSpPr>
              <p:nvPr/>
            </p:nvSpPr>
            <p:spPr bwMode="auto">
              <a:xfrm>
                <a:off x="6373" y="1596"/>
                <a:ext cx="39" cy="21"/>
              </a:xfrm>
              <a:custGeom>
                <a:avLst/>
                <a:gdLst>
                  <a:gd name="T0" fmla="*/ 39 w 39"/>
                  <a:gd name="T1" fmla="*/ 21 h 21"/>
                  <a:gd name="T2" fmla="*/ 3 w 39"/>
                  <a:gd name="T3" fmla="*/ 6 h 21"/>
                  <a:gd name="T4" fmla="*/ 0 w 39"/>
                  <a:gd name="T5" fmla="*/ 4 h 21"/>
                  <a:gd name="T6" fmla="*/ 1 w 39"/>
                  <a:gd name="T7" fmla="*/ 0 h 21"/>
                  <a:gd name="T8" fmla="*/ 3 w 39"/>
                  <a:gd name="T9" fmla="*/ 1 h 21"/>
                  <a:gd name="T10" fmla="*/ 39 w 39"/>
                  <a:gd name="T11" fmla="*/ 16 h 21"/>
                  <a:gd name="T12" fmla="*/ 39 w 39"/>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39" h="21">
                    <a:moveTo>
                      <a:pt x="39" y="21"/>
                    </a:moveTo>
                    <a:lnTo>
                      <a:pt x="3" y="6"/>
                    </a:lnTo>
                    <a:lnTo>
                      <a:pt x="0" y="4"/>
                    </a:lnTo>
                    <a:lnTo>
                      <a:pt x="1" y="0"/>
                    </a:lnTo>
                    <a:lnTo>
                      <a:pt x="3" y="1"/>
                    </a:lnTo>
                    <a:lnTo>
                      <a:pt x="39" y="16"/>
                    </a:lnTo>
                    <a:lnTo>
                      <a:pt x="39" y="2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80" name="Freeform 1565"/>
              <p:cNvSpPr>
                <a:spLocks/>
              </p:cNvSpPr>
              <p:nvPr/>
            </p:nvSpPr>
            <p:spPr bwMode="auto">
              <a:xfrm>
                <a:off x="6409" y="2985"/>
                <a:ext cx="3" cy="5"/>
              </a:xfrm>
              <a:custGeom>
                <a:avLst/>
                <a:gdLst>
                  <a:gd name="T0" fmla="*/ 2 w 3"/>
                  <a:gd name="T1" fmla="*/ 5 h 5"/>
                  <a:gd name="T2" fmla="*/ 0 w 3"/>
                  <a:gd name="T3" fmla="*/ 1 h 5"/>
                  <a:gd name="T4" fmla="*/ 3 w 3"/>
                  <a:gd name="T5" fmla="*/ 0 h 5"/>
                  <a:gd name="T6" fmla="*/ 3 w 3"/>
                  <a:gd name="T7" fmla="*/ 4 h 5"/>
                  <a:gd name="T8" fmla="*/ 2 w 3"/>
                  <a:gd name="T9" fmla="*/ 5 h 5"/>
                </a:gdLst>
                <a:ahLst/>
                <a:cxnLst>
                  <a:cxn ang="0">
                    <a:pos x="T0" y="T1"/>
                  </a:cxn>
                  <a:cxn ang="0">
                    <a:pos x="T2" y="T3"/>
                  </a:cxn>
                  <a:cxn ang="0">
                    <a:pos x="T4" y="T5"/>
                  </a:cxn>
                  <a:cxn ang="0">
                    <a:pos x="T6" y="T7"/>
                  </a:cxn>
                  <a:cxn ang="0">
                    <a:pos x="T8" y="T9"/>
                  </a:cxn>
                </a:cxnLst>
                <a:rect l="0" t="0" r="r" b="b"/>
                <a:pathLst>
                  <a:path w="3" h="5">
                    <a:moveTo>
                      <a:pt x="2" y="5"/>
                    </a:moveTo>
                    <a:lnTo>
                      <a:pt x="0" y="1"/>
                    </a:lnTo>
                    <a:lnTo>
                      <a:pt x="3" y="0"/>
                    </a:lnTo>
                    <a:lnTo>
                      <a:pt x="3" y="4"/>
                    </a:lnTo>
                    <a:lnTo>
                      <a:pt x="2" y="5"/>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81" name="Freeform 1566"/>
              <p:cNvSpPr>
                <a:spLocks/>
              </p:cNvSpPr>
              <p:nvPr/>
            </p:nvSpPr>
            <p:spPr bwMode="auto">
              <a:xfrm>
                <a:off x="6409" y="2977"/>
                <a:ext cx="3" cy="5"/>
              </a:xfrm>
              <a:custGeom>
                <a:avLst/>
                <a:gdLst>
                  <a:gd name="T0" fmla="*/ 2 w 3"/>
                  <a:gd name="T1" fmla="*/ 5 h 5"/>
                  <a:gd name="T2" fmla="*/ 0 w 3"/>
                  <a:gd name="T3" fmla="*/ 1 h 5"/>
                  <a:gd name="T4" fmla="*/ 3 w 3"/>
                  <a:gd name="T5" fmla="*/ 0 h 5"/>
                  <a:gd name="T6" fmla="*/ 3 w 3"/>
                  <a:gd name="T7" fmla="*/ 5 h 5"/>
                  <a:gd name="T8" fmla="*/ 2 w 3"/>
                  <a:gd name="T9" fmla="*/ 5 h 5"/>
                </a:gdLst>
                <a:ahLst/>
                <a:cxnLst>
                  <a:cxn ang="0">
                    <a:pos x="T0" y="T1"/>
                  </a:cxn>
                  <a:cxn ang="0">
                    <a:pos x="T2" y="T3"/>
                  </a:cxn>
                  <a:cxn ang="0">
                    <a:pos x="T4" y="T5"/>
                  </a:cxn>
                  <a:cxn ang="0">
                    <a:pos x="T6" y="T7"/>
                  </a:cxn>
                  <a:cxn ang="0">
                    <a:pos x="T8" y="T9"/>
                  </a:cxn>
                </a:cxnLst>
                <a:rect l="0" t="0" r="r" b="b"/>
                <a:pathLst>
                  <a:path w="3" h="5">
                    <a:moveTo>
                      <a:pt x="2" y="5"/>
                    </a:moveTo>
                    <a:lnTo>
                      <a:pt x="0" y="1"/>
                    </a:lnTo>
                    <a:lnTo>
                      <a:pt x="3" y="0"/>
                    </a:lnTo>
                    <a:lnTo>
                      <a:pt x="3" y="5"/>
                    </a:lnTo>
                    <a:lnTo>
                      <a:pt x="2" y="5"/>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82" name="Freeform 1567"/>
              <p:cNvSpPr>
                <a:spLocks/>
              </p:cNvSpPr>
              <p:nvPr/>
            </p:nvSpPr>
            <p:spPr bwMode="auto">
              <a:xfrm>
                <a:off x="6409" y="3014"/>
                <a:ext cx="3" cy="5"/>
              </a:xfrm>
              <a:custGeom>
                <a:avLst/>
                <a:gdLst>
                  <a:gd name="T0" fmla="*/ 2 w 3"/>
                  <a:gd name="T1" fmla="*/ 5 h 5"/>
                  <a:gd name="T2" fmla="*/ 0 w 3"/>
                  <a:gd name="T3" fmla="*/ 1 h 5"/>
                  <a:gd name="T4" fmla="*/ 3 w 3"/>
                  <a:gd name="T5" fmla="*/ 0 h 5"/>
                  <a:gd name="T6" fmla="*/ 3 w 3"/>
                  <a:gd name="T7" fmla="*/ 5 h 5"/>
                  <a:gd name="T8" fmla="*/ 2 w 3"/>
                  <a:gd name="T9" fmla="*/ 5 h 5"/>
                </a:gdLst>
                <a:ahLst/>
                <a:cxnLst>
                  <a:cxn ang="0">
                    <a:pos x="T0" y="T1"/>
                  </a:cxn>
                  <a:cxn ang="0">
                    <a:pos x="T2" y="T3"/>
                  </a:cxn>
                  <a:cxn ang="0">
                    <a:pos x="T4" y="T5"/>
                  </a:cxn>
                  <a:cxn ang="0">
                    <a:pos x="T6" y="T7"/>
                  </a:cxn>
                  <a:cxn ang="0">
                    <a:pos x="T8" y="T9"/>
                  </a:cxn>
                </a:cxnLst>
                <a:rect l="0" t="0" r="r" b="b"/>
                <a:pathLst>
                  <a:path w="3" h="5">
                    <a:moveTo>
                      <a:pt x="2" y="5"/>
                    </a:moveTo>
                    <a:lnTo>
                      <a:pt x="0" y="1"/>
                    </a:lnTo>
                    <a:lnTo>
                      <a:pt x="3" y="0"/>
                    </a:lnTo>
                    <a:lnTo>
                      <a:pt x="3" y="5"/>
                    </a:lnTo>
                    <a:lnTo>
                      <a:pt x="2" y="5"/>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83" name="Freeform 1568"/>
              <p:cNvSpPr>
                <a:spLocks/>
              </p:cNvSpPr>
              <p:nvPr/>
            </p:nvSpPr>
            <p:spPr bwMode="auto">
              <a:xfrm>
                <a:off x="6409" y="3120"/>
                <a:ext cx="3" cy="5"/>
              </a:xfrm>
              <a:custGeom>
                <a:avLst/>
                <a:gdLst>
                  <a:gd name="T0" fmla="*/ 2 w 3"/>
                  <a:gd name="T1" fmla="*/ 5 h 5"/>
                  <a:gd name="T2" fmla="*/ 0 w 3"/>
                  <a:gd name="T3" fmla="*/ 1 h 5"/>
                  <a:gd name="T4" fmla="*/ 3 w 3"/>
                  <a:gd name="T5" fmla="*/ 0 h 5"/>
                  <a:gd name="T6" fmla="*/ 3 w 3"/>
                  <a:gd name="T7" fmla="*/ 5 h 5"/>
                  <a:gd name="T8" fmla="*/ 2 w 3"/>
                  <a:gd name="T9" fmla="*/ 5 h 5"/>
                </a:gdLst>
                <a:ahLst/>
                <a:cxnLst>
                  <a:cxn ang="0">
                    <a:pos x="T0" y="T1"/>
                  </a:cxn>
                  <a:cxn ang="0">
                    <a:pos x="T2" y="T3"/>
                  </a:cxn>
                  <a:cxn ang="0">
                    <a:pos x="T4" y="T5"/>
                  </a:cxn>
                  <a:cxn ang="0">
                    <a:pos x="T6" y="T7"/>
                  </a:cxn>
                  <a:cxn ang="0">
                    <a:pos x="T8" y="T9"/>
                  </a:cxn>
                </a:cxnLst>
                <a:rect l="0" t="0" r="r" b="b"/>
                <a:pathLst>
                  <a:path w="3" h="5">
                    <a:moveTo>
                      <a:pt x="2" y="5"/>
                    </a:moveTo>
                    <a:lnTo>
                      <a:pt x="0" y="1"/>
                    </a:lnTo>
                    <a:lnTo>
                      <a:pt x="3" y="0"/>
                    </a:lnTo>
                    <a:lnTo>
                      <a:pt x="3" y="5"/>
                    </a:lnTo>
                    <a:lnTo>
                      <a:pt x="2" y="5"/>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84" name="Freeform 1569"/>
              <p:cNvSpPr>
                <a:spLocks/>
              </p:cNvSpPr>
              <p:nvPr/>
            </p:nvSpPr>
            <p:spPr bwMode="auto">
              <a:xfrm>
                <a:off x="6409" y="3284"/>
                <a:ext cx="3" cy="6"/>
              </a:xfrm>
              <a:custGeom>
                <a:avLst/>
                <a:gdLst>
                  <a:gd name="T0" fmla="*/ 2 w 3"/>
                  <a:gd name="T1" fmla="*/ 6 h 6"/>
                  <a:gd name="T2" fmla="*/ 0 w 3"/>
                  <a:gd name="T3" fmla="*/ 1 h 6"/>
                  <a:gd name="T4" fmla="*/ 3 w 3"/>
                  <a:gd name="T5" fmla="*/ 0 h 6"/>
                  <a:gd name="T6" fmla="*/ 3 w 3"/>
                  <a:gd name="T7" fmla="*/ 5 h 6"/>
                  <a:gd name="T8" fmla="*/ 2 w 3"/>
                  <a:gd name="T9" fmla="*/ 6 h 6"/>
                </a:gdLst>
                <a:ahLst/>
                <a:cxnLst>
                  <a:cxn ang="0">
                    <a:pos x="T0" y="T1"/>
                  </a:cxn>
                  <a:cxn ang="0">
                    <a:pos x="T2" y="T3"/>
                  </a:cxn>
                  <a:cxn ang="0">
                    <a:pos x="T4" y="T5"/>
                  </a:cxn>
                  <a:cxn ang="0">
                    <a:pos x="T6" y="T7"/>
                  </a:cxn>
                  <a:cxn ang="0">
                    <a:pos x="T8" y="T9"/>
                  </a:cxn>
                </a:cxnLst>
                <a:rect l="0" t="0" r="r" b="b"/>
                <a:pathLst>
                  <a:path w="3" h="6">
                    <a:moveTo>
                      <a:pt x="2" y="6"/>
                    </a:moveTo>
                    <a:lnTo>
                      <a:pt x="0" y="1"/>
                    </a:lnTo>
                    <a:lnTo>
                      <a:pt x="3" y="0"/>
                    </a:lnTo>
                    <a:lnTo>
                      <a:pt x="3" y="5"/>
                    </a:lnTo>
                    <a:lnTo>
                      <a:pt x="2" y="6"/>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85" name="Freeform 1570"/>
              <p:cNvSpPr>
                <a:spLocks/>
              </p:cNvSpPr>
              <p:nvPr/>
            </p:nvSpPr>
            <p:spPr bwMode="auto">
              <a:xfrm>
                <a:off x="6409" y="3421"/>
                <a:ext cx="3" cy="6"/>
              </a:xfrm>
              <a:custGeom>
                <a:avLst/>
                <a:gdLst>
                  <a:gd name="T0" fmla="*/ 2 w 3"/>
                  <a:gd name="T1" fmla="*/ 6 h 6"/>
                  <a:gd name="T2" fmla="*/ 0 w 3"/>
                  <a:gd name="T3" fmla="*/ 2 h 6"/>
                  <a:gd name="T4" fmla="*/ 3 w 3"/>
                  <a:gd name="T5" fmla="*/ 0 h 6"/>
                  <a:gd name="T6" fmla="*/ 3 w 3"/>
                  <a:gd name="T7" fmla="*/ 5 h 6"/>
                  <a:gd name="T8" fmla="*/ 2 w 3"/>
                  <a:gd name="T9" fmla="*/ 6 h 6"/>
                </a:gdLst>
                <a:ahLst/>
                <a:cxnLst>
                  <a:cxn ang="0">
                    <a:pos x="T0" y="T1"/>
                  </a:cxn>
                  <a:cxn ang="0">
                    <a:pos x="T2" y="T3"/>
                  </a:cxn>
                  <a:cxn ang="0">
                    <a:pos x="T4" y="T5"/>
                  </a:cxn>
                  <a:cxn ang="0">
                    <a:pos x="T6" y="T7"/>
                  </a:cxn>
                  <a:cxn ang="0">
                    <a:pos x="T8" y="T9"/>
                  </a:cxn>
                </a:cxnLst>
                <a:rect l="0" t="0" r="r" b="b"/>
                <a:pathLst>
                  <a:path w="3" h="6">
                    <a:moveTo>
                      <a:pt x="2" y="6"/>
                    </a:moveTo>
                    <a:lnTo>
                      <a:pt x="0" y="2"/>
                    </a:lnTo>
                    <a:lnTo>
                      <a:pt x="3" y="0"/>
                    </a:lnTo>
                    <a:lnTo>
                      <a:pt x="3" y="5"/>
                    </a:lnTo>
                    <a:lnTo>
                      <a:pt x="2" y="6"/>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86" name="Freeform 1571"/>
              <p:cNvSpPr>
                <a:spLocks noEditPoints="1"/>
              </p:cNvSpPr>
              <p:nvPr/>
            </p:nvSpPr>
            <p:spPr bwMode="auto">
              <a:xfrm>
                <a:off x="6296" y="1319"/>
                <a:ext cx="116" cy="123"/>
              </a:xfrm>
              <a:custGeom>
                <a:avLst/>
                <a:gdLst>
                  <a:gd name="T0" fmla="*/ 1345 w 1345"/>
                  <a:gd name="T1" fmla="*/ 1419 h 1419"/>
                  <a:gd name="T2" fmla="*/ 923 w 1345"/>
                  <a:gd name="T3" fmla="*/ 1256 h 1419"/>
                  <a:gd name="T4" fmla="*/ 923 w 1345"/>
                  <a:gd name="T5" fmla="*/ 609 h 1419"/>
                  <a:gd name="T6" fmla="*/ 1345 w 1345"/>
                  <a:gd name="T7" fmla="*/ 799 h 1419"/>
                  <a:gd name="T8" fmla="*/ 1345 w 1345"/>
                  <a:gd name="T9" fmla="*/ 1419 h 1419"/>
                  <a:gd name="T10" fmla="*/ 873 w 1345"/>
                  <a:gd name="T11" fmla="*/ 1237 h 1419"/>
                  <a:gd name="T12" fmla="*/ 358 w 1345"/>
                  <a:gd name="T13" fmla="*/ 1040 h 1419"/>
                  <a:gd name="T14" fmla="*/ 113 w 1345"/>
                  <a:gd name="T15" fmla="*/ 933 h 1419"/>
                  <a:gd name="T16" fmla="*/ 113 w 1345"/>
                  <a:gd name="T17" fmla="*/ 245 h 1419"/>
                  <a:gd name="T18" fmla="*/ 873 w 1345"/>
                  <a:gd name="T19" fmla="*/ 586 h 1419"/>
                  <a:gd name="T20" fmla="*/ 873 w 1345"/>
                  <a:gd name="T21" fmla="*/ 1237 h 1419"/>
                  <a:gd name="T22" fmla="*/ 1345 w 1345"/>
                  <a:gd name="T23" fmla="*/ 744 h 1419"/>
                  <a:gd name="T24" fmla="*/ 923 w 1345"/>
                  <a:gd name="T25" fmla="*/ 554 h 1419"/>
                  <a:gd name="T26" fmla="*/ 923 w 1345"/>
                  <a:gd name="T27" fmla="*/ 448 h 1419"/>
                  <a:gd name="T28" fmla="*/ 898 w 1345"/>
                  <a:gd name="T29" fmla="*/ 448 h 1419"/>
                  <a:gd name="T30" fmla="*/ 908 w 1345"/>
                  <a:gd name="T31" fmla="*/ 425 h 1419"/>
                  <a:gd name="T32" fmla="*/ 0 w 1345"/>
                  <a:gd name="T33" fmla="*/ 0 h 1419"/>
                  <a:gd name="T34" fmla="*/ 1345 w 1345"/>
                  <a:gd name="T35" fmla="*/ 456 h 1419"/>
                  <a:gd name="T36" fmla="*/ 1345 w 1345"/>
                  <a:gd name="T37" fmla="*/ 744 h 1419"/>
                  <a:gd name="T38" fmla="*/ 873 w 1345"/>
                  <a:gd name="T39" fmla="*/ 531 h 1419"/>
                  <a:gd name="T40" fmla="*/ 113 w 1345"/>
                  <a:gd name="T41" fmla="*/ 190 h 1419"/>
                  <a:gd name="T42" fmla="*/ 113 w 1345"/>
                  <a:gd name="T43" fmla="*/ 108 h 1419"/>
                  <a:gd name="T44" fmla="*/ 873 w 1345"/>
                  <a:gd name="T45" fmla="*/ 464 h 1419"/>
                  <a:gd name="T46" fmla="*/ 873 w 1345"/>
                  <a:gd name="T47" fmla="*/ 531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45" h="1419">
                    <a:moveTo>
                      <a:pt x="1345" y="1419"/>
                    </a:moveTo>
                    <a:lnTo>
                      <a:pt x="923" y="1256"/>
                    </a:lnTo>
                    <a:lnTo>
                      <a:pt x="923" y="609"/>
                    </a:lnTo>
                    <a:lnTo>
                      <a:pt x="1345" y="799"/>
                    </a:lnTo>
                    <a:lnTo>
                      <a:pt x="1345" y="1419"/>
                    </a:lnTo>
                    <a:moveTo>
                      <a:pt x="873" y="1237"/>
                    </a:moveTo>
                    <a:lnTo>
                      <a:pt x="358" y="1040"/>
                    </a:lnTo>
                    <a:lnTo>
                      <a:pt x="113" y="933"/>
                    </a:lnTo>
                    <a:lnTo>
                      <a:pt x="113" y="245"/>
                    </a:lnTo>
                    <a:lnTo>
                      <a:pt x="873" y="586"/>
                    </a:lnTo>
                    <a:lnTo>
                      <a:pt x="873" y="1237"/>
                    </a:lnTo>
                    <a:moveTo>
                      <a:pt x="1345" y="744"/>
                    </a:moveTo>
                    <a:lnTo>
                      <a:pt x="923" y="554"/>
                    </a:lnTo>
                    <a:lnTo>
                      <a:pt x="923" y="448"/>
                    </a:lnTo>
                    <a:lnTo>
                      <a:pt x="898" y="448"/>
                    </a:lnTo>
                    <a:lnTo>
                      <a:pt x="908" y="425"/>
                    </a:lnTo>
                    <a:lnTo>
                      <a:pt x="0" y="0"/>
                    </a:lnTo>
                    <a:lnTo>
                      <a:pt x="1345" y="456"/>
                    </a:lnTo>
                    <a:lnTo>
                      <a:pt x="1345" y="744"/>
                    </a:lnTo>
                    <a:moveTo>
                      <a:pt x="873" y="531"/>
                    </a:moveTo>
                    <a:lnTo>
                      <a:pt x="113" y="190"/>
                    </a:lnTo>
                    <a:lnTo>
                      <a:pt x="113" y="108"/>
                    </a:lnTo>
                    <a:lnTo>
                      <a:pt x="873" y="464"/>
                    </a:lnTo>
                    <a:lnTo>
                      <a:pt x="873" y="531"/>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87" name="Freeform 1572"/>
              <p:cNvSpPr>
                <a:spLocks noEditPoints="1"/>
              </p:cNvSpPr>
              <p:nvPr/>
            </p:nvSpPr>
            <p:spPr bwMode="auto">
              <a:xfrm>
                <a:off x="6306" y="1336"/>
                <a:ext cx="106" cy="52"/>
              </a:xfrm>
              <a:custGeom>
                <a:avLst/>
                <a:gdLst>
                  <a:gd name="T0" fmla="*/ 1232 w 1232"/>
                  <a:gd name="T1" fmla="*/ 609 h 609"/>
                  <a:gd name="T2" fmla="*/ 810 w 1232"/>
                  <a:gd name="T3" fmla="*/ 419 h 609"/>
                  <a:gd name="T4" fmla="*/ 810 w 1232"/>
                  <a:gd name="T5" fmla="*/ 364 h 609"/>
                  <a:gd name="T6" fmla="*/ 1232 w 1232"/>
                  <a:gd name="T7" fmla="*/ 554 h 609"/>
                  <a:gd name="T8" fmla="*/ 1232 w 1232"/>
                  <a:gd name="T9" fmla="*/ 609 h 609"/>
                  <a:gd name="T10" fmla="*/ 760 w 1232"/>
                  <a:gd name="T11" fmla="*/ 396 h 609"/>
                  <a:gd name="T12" fmla="*/ 0 w 1232"/>
                  <a:gd name="T13" fmla="*/ 55 h 609"/>
                  <a:gd name="T14" fmla="*/ 0 w 1232"/>
                  <a:gd name="T15" fmla="*/ 0 h 609"/>
                  <a:gd name="T16" fmla="*/ 760 w 1232"/>
                  <a:gd name="T17" fmla="*/ 341 h 609"/>
                  <a:gd name="T18" fmla="*/ 760 w 1232"/>
                  <a:gd name="T19" fmla="*/ 396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2" h="609">
                    <a:moveTo>
                      <a:pt x="1232" y="609"/>
                    </a:moveTo>
                    <a:lnTo>
                      <a:pt x="810" y="419"/>
                    </a:lnTo>
                    <a:lnTo>
                      <a:pt x="810" y="364"/>
                    </a:lnTo>
                    <a:lnTo>
                      <a:pt x="1232" y="554"/>
                    </a:lnTo>
                    <a:lnTo>
                      <a:pt x="1232" y="609"/>
                    </a:lnTo>
                    <a:moveTo>
                      <a:pt x="760" y="396"/>
                    </a:moveTo>
                    <a:lnTo>
                      <a:pt x="0" y="55"/>
                    </a:lnTo>
                    <a:lnTo>
                      <a:pt x="0" y="0"/>
                    </a:lnTo>
                    <a:lnTo>
                      <a:pt x="760" y="341"/>
                    </a:lnTo>
                    <a:lnTo>
                      <a:pt x="760" y="39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88" name="Freeform 1573"/>
              <p:cNvSpPr>
                <a:spLocks/>
              </p:cNvSpPr>
              <p:nvPr/>
            </p:nvSpPr>
            <p:spPr bwMode="auto">
              <a:xfrm>
                <a:off x="6267" y="1309"/>
                <a:ext cx="107" cy="50"/>
              </a:xfrm>
              <a:custGeom>
                <a:avLst/>
                <a:gdLst>
                  <a:gd name="T0" fmla="*/ 104 w 107"/>
                  <a:gd name="T1" fmla="*/ 50 h 50"/>
                  <a:gd name="T2" fmla="*/ 39 w 107"/>
                  <a:gd name="T3" fmla="*/ 20 h 50"/>
                  <a:gd name="T4" fmla="*/ 39 w 107"/>
                  <a:gd name="T5" fmla="*/ 19 h 50"/>
                  <a:gd name="T6" fmla="*/ 0 w 107"/>
                  <a:gd name="T7" fmla="*/ 0 h 50"/>
                  <a:gd name="T8" fmla="*/ 0 w 107"/>
                  <a:gd name="T9" fmla="*/ 1 h 50"/>
                  <a:gd name="T10" fmla="*/ 0 w 107"/>
                  <a:gd name="T11" fmla="*/ 0 h 50"/>
                  <a:gd name="T12" fmla="*/ 29 w 107"/>
                  <a:gd name="T13" fmla="*/ 10 h 50"/>
                  <a:gd name="T14" fmla="*/ 107 w 107"/>
                  <a:gd name="T15" fmla="*/ 47 h 50"/>
                  <a:gd name="T16" fmla="*/ 107 w 107"/>
                  <a:gd name="T17" fmla="*/ 49 h 50"/>
                  <a:gd name="T18" fmla="*/ 104 w 107"/>
                  <a:gd name="T19" fmla="*/ 49 h 50"/>
                  <a:gd name="T20" fmla="*/ 104 w 107"/>
                  <a:gd name="T2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50">
                    <a:moveTo>
                      <a:pt x="104" y="50"/>
                    </a:moveTo>
                    <a:lnTo>
                      <a:pt x="39" y="20"/>
                    </a:lnTo>
                    <a:lnTo>
                      <a:pt x="39" y="19"/>
                    </a:lnTo>
                    <a:lnTo>
                      <a:pt x="0" y="0"/>
                    </a:lnTo>
                    <a:lnTo>
                      <a:pt x="0" y="1"/>
                    </a:lnTo>
                    <a:lnTo>
                      <a:pt x="0" y="0"/>
                    </a:lnTo>
                    <a:lnTo>
                      <a:pt x="29" y="10"/>
                    </a:lnTo>
                    <a:lnTo>
                      <a:pt x="107" y="47"/>
                    </a:lnTo>
                    <a:lnTo>
                      <a:pt x="107" y="49"/>
                    </a:lnTo>
                    <a:lnTo>
                      <a:pt x="104" y="49"/>
                    </a:lnTo>
                    <a:lnTo>
                      <a:pt x="104" y="5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89" name="Freeform 1574"/>
              <p:cNvSpPr>
                <a:spLocks/>
              </p:cNvSpPr>
              <p:nvPr/>
            </p:nvSpPr>
            <p:spPr bwMode="auto">
              <a:xfrm>
                <a:off x="6371" y="1358"/>
                <a:ext cx="5" cy="70"/>
              </a:xfrm>
              <a:custGeom>
                <a:avLst/>
                <a:gdLst>
                  <a:gd name="T0" fmla="*/ 5 w 5"/>
                  <a:gd name="T1" fmla="*/ 70 h 70"/>
                  <a:gd name="T2" fmla="*/ 0 w 5"/>
                  <a:gd name="T3" fmla="*/ 68 h 70"/>
                  <a:gd name="T4" fmla="*/ 0 w 5"/>
                  <a:gd name="T5" fmla="*/ 0 h 70"/>
                  <a:gd name="T6" fmla="*/ 5 w 5"/>
                  <a:gd name="T7" fmla="*/ 0 h 70"/>
                  <a:gd name="T8" fmla="*/ 5 w 5"/>
                  <a:gd name="T9" fmla="*/ 70 h 70"/>
                </a:gdLst>
                <a:ahLst/>
                <a:cxnLst>
                  <a:cxn ang="0">
                    <a:pos x="T0" y="T1"/>
                  </a:cxn>
                  <a:cxn ang="0">
                    <a:pos x="T2" y="T3"/>
                  </a:cxn>
                  <a:cxn ang="0">
                    <a:pos x="T4" y="T5"/>
                  </a:cxn>
                  <a:cxn ang="0">
                    <a:pos x="T6" y="T7"/>
                  </a:cxn>
                  <a:cxn ang="0">
                    <a:pos x="T8" y="T9"/>
                  </a:cxn>
                </a:cxnLst>
                <a:rect l="0" t="0" r="r" b="b"/>
                <a:pathLst>
                  <a:path w="5" h="70">
                    <a:moveTo>
                      <a:pt x="5" y="70"/>
                    </a:moveTo>
                    <a:lnTo>
                      <a:pt x="0" y="68"/>
                    </a:lnTo>
                    <a:lnTo>
                      <a:pt x="0" y="0"/>
                    </a:lnTo>
                    <a:lnTo>
                      <a:pt x="5" y="0"/>
                    </a:lnTo>
                    <a:lnTo>
                      <a:pt x="5" y="7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90" name="Freeform 1575"/>
              <p:cNvSpPr>
                <a:spLocks/>
              </p:cNvSpPr>
              <p:nvPr/>
            </p:nvSpPr>
            <p:spPr bwMode="auto">
              <a:xfrm>
                <a:off x="6306" y="1400"/>
                <a:ext cx="21" cy="9"/>
              </a:xfrm>
              <a:custGeom>
                <a:avLst/>
                <a:gdLst>
                  <a:gd name="T0" fmla="*/ 21 w 21"/>
                  <a:gd name="T1" fmla="*/ 9 h 9"/>
                  <a:gd name="T2" fmla="*/ 0 w 21"/>
                  <a:gd name="T3" fmla="*/ 1 h 9"/>
                  <a:gd name="T4" fmla="*/ 0 w 21"/>
                  <a:gd name="T5" fmla="*/ 0 h 9"/>
                  <a:gd name="T6" fmla="*/ 21 w 21"/>
                  <a:gd name="T7" fmla="*/ 9 h 9"/>
                </a:gdLst>
                <a:ahLst/>
                <a:cxnLst>
                  <a:cxn ang="0">
                    <a:pos x="T0" y="T1"/>
                  </a:cxn>
                  <a:cxn ang="0">
                    <a:pos x="T2" y="T3"/>
                  </a:cxn>
                  <a:cxn ang="0">
                    <a:pos x="T4" y="T5"/>
                  </a:cxn>
                  <a:cxn ang="0">
                    <a:pos x="T6" y="T7"/>
                  </a:cxn>
                </a:cxnLst>
                <a:rect l="0" t="0" r="r" b="b"/>
                <a:pathLst>
                  <a:path w="21" h="9">
                    <a:moveTo>
                      <a:pt x="21" y="9"/>
                    </a:moveTo>
                    <a:lnTo>
                      <a:pt x="0" y="1"/>
                    </a:lnTo>
                    <a:lnTo>
                      <a:pt x="0" y="0"/>
                    </a:lnTo>
                    <a:lnTo>
                      <a:pt x="21"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91" name="Freeform 1576"/>
              <p:cNvSpPr>
                <a:spLocks/>
              </p:cNvSpPr>
              <p:nvPr/>
            </p:nvSpPr>
            <p:spPr bwMode="auto">
              <a:xfrm>
                <a:off x="6306" y="4060"/>
                <a:ext cx="106" cy="118"/>
              </a:xfrm>
              <a:custGeom>
                <a:avLst/>
                <a:gdLst>
                  <a:gd name="T0" fmla="*/ 99 w 106"/>
                  <a:gd name="T1" fmla="*/ 118 h 118"/>
                  <a:gd name="T2" fmla="*/ 99 w 106"/>
                  <a:gd name="T3" fmla="*/ 72 h 118"/>
                  <a:gd name="T4" fmla="*/ 0 w 106"/>
                  <a:gd name="T5" fmla="*/ 72 h 118"/>
                  <a:gd name="T6" fmla="*/ 0 w 106"/>
                  <a:gd name="T7" fmla="*/ 0 h 118"/>
                  <a:gd name="T8" fmla="*/ 106 w 106"/>
                  <a:gd name="T9" fmla="*/ 0 h 118"/>
                  <a:gd name="T10" fmla="*/ 106 w 106"/>
                  <a:gd name="T11" fmla="*/ 28 h 118"/>
                  <a:gd name="T12" fmla="*/ 104 w 106"/>
                  <a:gd name="T13" fmla="*/ 29 h 118"/>
                  <a:gd name="T14" fmla="*/ 104 w 106"/>
                  <a:gd name="T15" fmla="*/ 117 h 118"/>
                  <a:gd name="T16" fmla="*/ 99 w 106"/>
                  <a:gd name="T1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18">
                    <a:moveTo>
                      <a:pt x="99" y="118"/>
                    </a:moveTo>
                    <a:lnTo>
                      <a:pt x="99" y="72"/>
                    </a:lnTo>
                    <a:lnTo>
                      <a:pt x="0" y="72"/>
                    </a:lnTo>
                    <a:lnTo>
                      <a:pt x="0" y="0"/>
                    </a:lnTo>
                    <a:lnTo>
                      <a:pt x="106" y="0"/>
                    </a:lnTo>
                    <a:lnTo>
                      <a:pt x="106" y="28"/>
                    </a:lnTo>
                    <a:lnTo>
                      <a:pt x="104" y="29"/>
                    </a:lnTo>
                    <a:lnTo>
                      <a:pt x="104" y="117"/>
                    </a:lnTo>
                    <a:lnTo>
                      <a:pt x="99" y="118"/>
                    </a:lnTo>
                    <a:close/>
                  </a:path>
                </a:pathLst>
              </a:custGeom>
              <a:solidFill>
                <a:srgbClr val="4343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92" name="Rectangle 1577"/>
              <p:cNvSpPr>
                <a:spLocks noChangeArrowheads="1"/>
              </p:cNvSpPr>
              <p:nvPr/>
            </p:nvSpPr>
            <p:spPr bwMode="auto">
              <a:xfrm>
                <a:off x="6405" y="4209"/>
                <a:ext cx="5" cy="25"/>
              </a:xfrm>
              <a:prstGeom prst="rect">
                <a:avLst/>
              </a:prstGeom>
              <a:solidFill>
                <a:srgbClr val="8A8B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93" name="Freeform 1578"/>
              <p:cNvSpPr>
                <a:spLocks/>
              </p:cNvSpPr>
              <p:nvPr/>
            </p:nvSpPr>
            <p:spPr bwMode="auto">
              <a:xfrm>
                <a:off x="6405" y="4177"/>
                <a:ext cx="5" cy="32"/>
              </a:xfrm>
              <a:custGeom>
                <a:avLst/>
                <a:gdLst>
                  <a:gd name="T0" fmla="*/ 5 w 5"/>
                  <a:gd name="T1" fmla="*/ 32 h 32"/>
                  <a:gd name="T2" fmla="*/ 0 w 5"/>
                  <a:gd name="T3" fmla="*/ 32 h 32"/>
                  <a:gd name="T4" fmla="*/ 0 w 5"/>
                  <a:gd name="T5" fmla="*/ 1 h 32"/>
                  <a:gd name="T6" fmla="*/ 5 w 5"/>
                  <a:gd name="T7" fmla="*/ 0 h 32"/>
                  <a:gd name="T8" fmla="*/ 5 w 5"/>
                  <a:gd name="T9" fmla="*/ 32 h 32"/>
                </a:gdLst>
                <a:ahLst/>
                <a:cxnLst>
                  <a:cxn ang="0">
                    <a:pos x="T0" y="T1"/>
                  </a:cxn>
                  <a:cxn ang="0">
                    <a:pos x="T2" y="T3"/>
                  </a:cxn>
                  <a:cxn ang="0">
                    <a:pos x="T4" y="T5"/>
                  </a:cxn>
                  <a:cxn ang="0">
                    <a:pos x="T6" y="T7"/>
                  </a:cxn>
                  <a:cxn ang="0">
                    <a:pos x="T8" y="T9"/>
                  </a:cxn>
                </a:cxnLst>
                <a:rect l="0" t="0" r="r" b="b"/>
                <a:pathLst>
                  <a:path w="5" h="32">
                    <a:moveTo>
                      <a:pt x="5" y="32"/>
                    </a:moveTo>
                    <a:lnTo>
                      <a:pt x="0" y="32"/>
                    </a:lnTo>
                    <a:lnTo>
                      <a:pt x="0" y="1"/>
                    </a:lnTo>
                    <a:lnTo>
                      <a:pt x="5" y="0"/>
                    </a:lnTo>
                    <a:lnTo>
                      <a:pt x="5" y="32"/>
                    </a:ln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94" name="Freeform 1579"/>
              <p:cNvSpPr>
                <a:spLocks/>
              </p:cNvSpPr>
              <p:nvPr/>
            </p:nvSpPr>
            <p:spPr bwMode="auto">
              <a:xfrm>
                <a:off x="6298" y="4209"/>
                <a:ext cx="39" cy="25"/>
              </a:xfrm>
              <a:custGeom>
                <a:avLst/>
                <a:gdLst>
                  <a:gd name="T0" fmla="*/ 39 w 39"/>
                  <a:gd name="T1" fmla="*/ 25 h 25"/>
                  <a:gd name="T2" fmla="*/ 0 w 39"/>
                  <a:gd name="T3" fmla="*/ 25 h 25"/>
                  <a:gd name="T4" fmla="*/ 0 w 39"/>
                  <a:gd name="T5" fmla="*/ 16 h 25"/>
                  <a:gd name="T6" fmla="*/ 8 w 39"/>
                  <a:gd name="T7" fmla="*/ 16 h 25"/>
                  <a:gd name="T8" fmla="*/ 8 w 39"/>
                  <a:gd name="T9" fmla="*/ 2 h 25"/>
                  <a:gd name="T10" fmla="*/ 37 w 39"/>
                  <a:gd name="T11" fmla="*/ 2 h 25"/>
                  <a:gd name="T12" fmla="*/ 37 w 39"/>
                  <a:gd name="T13" fmla="*/ 0 h 25"/>
                  <a:gd name="T14" fmla="*/ 39 w 39"/>
                  <a:gd name="T15" fmla="*/ 0 h 25"/>
                  <a:gd name="T16" fmla="*/ 39 w 39"/>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5">
                    <a:moveTo>
                      <a:pt x="39" y="25"/>
                    </a:moveTo>
                    <a:lnTo>
                      <a:pt x="0" y="25"/>
                    </a:lnTo>
                    <a:lnTo>
                      <a:pt x="0" y="16"/>
                    </a:lnTo>
                    <a:lnTo>
                      <a:pt x="8" y="16"/>
                    </a:lnTo>
                    <a:lnTo>
                      <a:pt x="8" y="2"/>
                    </a:lnTo>
                    <a:lnTo>
                      <a:pt x="37" y="2"/>
                    </a:lnTo>
                    <a:lnTo>
                      <a:pt x="37" y="0"/>
                    </a:lnTo>
                    <a:lnTo>
                      <a:pt x="39" y="0"/>
                    </a:lnTo>
                    <a:lnTo>
                      <a:pt x="39" y="25"/>
                    </a:lnTo>
                    <a:close/>
                  </a:path>
                </a:pathLst>
              </a:custGeom>
              <a:solidFill>
                <a:srgbClr val="707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95" name="Rectangle 1580"/>
              <p:cNvSpPr>
                <a:spLocks noChangeArrowheads="1"/>
              </p:cNvSpPr>
              <p:nvPr/>
            </p:nvSpPr>
            <p:spPr bwMode="auto">
              <a:xfrm>
                <a:off x="6268" y="4225"/>
                <a:ext cx="30" cy="9"/>
              </a:xfrm>
              <a:prstGeom prst="rect">
                <a:avLst/>
              </a:prstGeom>
              <a:solidFill>
                <a:srgbClr val="403F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96" name="Freeform 1581"/>
              <p:cNvSpPr>
                <a:spLocks noEditPoints="1"/>
              </p:cNvSpPr>
              <p:nvPr/>
            </p:nvSpPr>
            <p:spPr bwMode="auto">
              <a:xfrm>
                <a:off x="6306" y="4132"/>
                <a:ext cx="99" cy="77"/>
              </a:xfrm>
              <a:custGeom>
                <a:avLst/>
                <a:gdLst>
                  <a:gd name="T0" fmla="*/ 365 w 1154"/>
                  <a:gd name="T1" fmla="*/ 895 h 895"/>
                  <a:gd name="T2" fmla="*/ 332 w 1154"/>
                  <a:gd name="T3" fmla="*/ 895 h 895"/>
                  <a:gd name="T4" fmla="*/ 332 w 1154"/>
                  <a:gd name="T5" fmla="*/ 289 h 895"/>
                  <a:gd name="T6" fmla="*/ 0 w 1154"/>
                  <a:gd name="T7" fmla="*/ 289 h 895"/>
                  <a:gd name="T8" fmla="*/ 0 w 1154"/>
                  <a:gd name="T9" fmla="*/ 0 h 895"/>
                  <a:gd name="T10" fmla="*/ 1154 w 1154"/>
                  <a:gd name="T11" fmla="*/ 0 h 895"/>
                  <a:gd name="T12" fmla="*/ 1154 w 1154"/>
                  <a:gd name="T13" fmla="*/ 529 h 895"/>
                  <a:gd name="T14" fmla="*/ 1062 w 1154"/>
                  <a:gd name="T15" fmla="*/ 538 h 895"/>
                  <a:gd name="T16" fmla="*/ 1062 w 1154"/>
                  <a:gd name="T17" fmla="*/ 508 h 895"/>
                  <a:gd name="T18" fmla="*/ 866 w 1154"/>
                  <a:gd name="T19" fmla="*/ 508 h 895"/>
                  <a:gd name="T20" fmla="*/ 866 w 1154"/>
                  <a:gd name="T21" fmla="*/ 559 h 895"/>
                  <a:gd name="T22" fmla="*/ 365 w 1154"/>
                  <a:gd name="T23" fmla="*/ 611 h 895"/>
                  <a:gd name="T24" fmla="*/ 365 w 1154"/>
                  <a:gd name="T25" fmla="*/ 895 h 895"/>
                  <a:gd name="T26" fmla="*/ 866 w 1154"/>
                  <a:gd name="T27" fmla="*/ 289 h 895"/>
                  <a:gd name="T28" fmla="*/ 866 w 1154"/>
                  <a:gd name="T29" fmla="*/ 473 h 895"/>
                  <a:gd name="T30" fmla="*/ 1062 w 1154"/>
                  <a:gd name="T31" fmla="*/ 473 h 895"/>
                  <a:gd name="T32" fmla="*/ 1062 w 1154"/>
                  <a:gd name="T33" fmla="*/ 289 h 895"/>
                  <a:gd name="T34" fmla="*/ 866 w 1154"/>
                  <a:gd name="T35" fmla="*/ 28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4" h="895">
                    <a:moveTo>
                      <a:pt x="365" y="895"/>
                    </a:moveTo>
                    <a:lnTo>
                      <a:pt x="332" y="895"/>
                    </a:lnTo>
                    <a:lnTo>
                      <a:pt x="332" y="289"/>
                    </a:lnTo>
                    <a:lnTo>
                      <a:pt x="0" y="289"/>
                    </a:lnTo>
                    <a:lnTo>
                      <a:pt x="0" y="0"/>
                    </a:lnTo>
                    <a:lnTo>
                      <a:pt x="1154" y="0"/>
                    </a:lnTo>
                    <a:lnTo>
                      <a:pt x="1154" y="529"/>
                    </a:lnTo>
                    <a:lnTo>
                      <a:pt x="1062" y="538"/>
                    </a:lnTo>
                    <a:lnTo>
                      <a:pt x="1062" y="508"/>
                    </a:lnTo>
                    <a:lnTo>
                      <a:pt x="866" y="508"/>
                    </a:lnTo>
                    <a:lnTo>
                      <a:pt x="866" y="559"/>
                    </a:lnTo>
                    <a:lnTo>
                      <a:pt x="365" y="611"/>
                    </a:lnTo>
                    <a:lnTo>
                      <a:pt x="365" y="895"/>
                    </a:lnTo>
                    <a:moveTo>
                      <a:pt x="866" y="289"/>
                    </a:moveTo>
                    <a:lnTo>
                      <a:pt x="866" y="473"/>
                    </a:lnTo>
                    <a:lnTo>
                      <a:pt x="1062" y="473"/>
                    </a:lnTo>
                    <a:lnTo>
                      <a:pt x="1062" y="289"/>
                    </a:lnTo>
                    <a:lnTo>
                      <a:pt x="866" y="289"/>
                    </a:lnTo>
                  </a:path>
                </a:pathLst>
              </a:custGeom>
              <a:solidFill>
                <a:srgbClr val="2726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97" name="Freeform 1582"/>
              <p:cNvSpPr>
                <a:spLocks/>
              </p:cNvSpPr>
              <p:nvPr/>
            </p:nvSpPr>
            <p:spPr bwMode="auto">
              <a:xfrm>
                <a:off x="6337" y="4209"/>
                <a:ext cx="68" cy="25"/>
              </a:xfrm>
              <a:custGeom>
                <a:avLst/>
                <a:gdLst>
                  <a:gd name="T0" fmla="*/ 68 w 68"/>
                  <a:gd name="T1" fmla="*/ 25 h 25"/>
                  <a:gd name="T2" fmla="*/ 0 w 68"/>
                  <a:gd name="T3" fmla="*/ 25 h 25"/>
                  <a:gd name="T4" fmla="*/ 0 w 68"/>
                  <a:gd name="T5" fmla="*/ 0 h 25"/>
                  <a:gd name="T6" fmla="*/ 44 w 68"/>
                  <a:gd name="T7" fmla="*/ 0 h 25"/>
                  <a:gd name="T8" fmla="*/ 44 w 68"/>
                  <a:gd name="T9" fmla="*/ 2 h 25"/>
                  <a:gd name="T10" fmla="*/ 61 w 68"/>
                  <a:gd name="T11" fmla="*/ 2 h 25"/>
                  <a:gd name="T12" fmla="*/ 61 w 68"/>
                  <a:gd name="T13" fmla="*/ 0 h 25"/>
                  <a:gd name="T14" fmla="*/ 68 w 68"/>
                  <a:gd name="T15" fmla="*/ 0 h 25"/>
                  <a:gd name="T16" fmla="*/ 68 w 68"/>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5">
                    <a:moveTo>
                      <a:pt x="68" y="25"/>
                    </a:moveTo>
                    <a:lnTo>
                      <a:pt x="0" y="25"/>
                    </a:lnTo>
                    <a:lnTo>
                      <a:pt x="0" y="0"/>
                    </a:lnTo>
                    <a:lnTo>
                      <a:pt x="44" y="0"/>
                    </a:lnTo>
                    <a:lnTo>
                      <a:pt x="44" y="2"/>
                    </a:lnTo>
                    <a:lnTo>
                      <a:pt x="61" y="2"/>
                    </a:lnTo>
                    <a:lnTo>
                      <a:pt x="61" y="0"/>
                    </a:lnTo>
                    <a:lnTo>
                      <a:pt x="68" y="0"/>
                    </a:lnTo>
                    <a:lnTo>
                      <a:pt x="68" y="25"/>
                    </a:lnTo>
                    <a:close/>
                  </a:path>
                </a:pathLst>
              </a:custGeom>
              <a:solidFill>
                <a:srgbClr val="4A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98" name="Freeform 1583"/>
              <p:cNvSpPr>
                <a:spLocks/>
              </p:cNvSpPr>
              <p:nvPr/>
            </p:nvSpPr>
            <p:spPr bwMode="auto">
              <a:xfrm>
                <a:off x="6337" y="4178"/>
                <a:ext cx="68" cy="31"/>
              </a:xfrm>
              <a:custGeom>
                <a:avLst/>
                <a:gdLst>
                  <a:gd name="T0" fmla="*/ 68 w 68"/>
                  <a:gd name="T1" fmla="*/ 31 h 31"/>
                  <a:gd name="T2" fmla="*/ 61 w 68"/>
                  <a:gd name="T3" fmla="*/ 31 h 31"/>
                  <a:gd name="T4" fmla="*/ 61 w 68"/>
                  <a:gd name="T5" fmla="*/ 17 h 31"/>
                  <a:gd name="T6" fmla="*/ 44 w 68"/>
                  <a:gd name="T7" fmla="*/ 17 h 31"/>
                  <a:gd name="T8" fmla="*/ 44 w 68"/>
                  <a:gd name="T9" fmla="*/ 31 h 31"/>
                  <a:gd name="T10" fmla="*/ 0 w 68"/>
                  <a:gd name="T11" fmla="*/ 31 h 31"/>
                  <a:gd name="T12" fmla="*/ 0 w 68"/>
                  <a:gd name="T13" fmla="*/ 7 h 31"/>
                  <a:gd name="T14" fmla="*/ 44 w 68"/>
                  <a:gd name="T15" fmla="*/ 2 h 31"/>
                  <a:gd name="T16" fmla="*/ 44 w 68"/>
                  <a:gd name="T17" fmla="*/ 14 h 31"/>
                  <a:gd name="T18" fmla="*/ 61 w 68"/>
                  <a:gd name="T19" fmla="*/ 14 h 31"/>
                  <a:gd name="T20" fmla="*/ 61 w 68"/>
                  <a:gd name="T21" fmla="*/ 1 h 31"/>
                  <a:gd name="T22" fmla="*/ 68 w 68"/>
                  <a:gd name="T23" fmla="*/ 0 h 31"/>
                  <a:gd name="T24" fmla="*/ 68 w 68"/>
                  <a:gd name="T2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31">
                    <a:moveTo>
                      <a:pt x="68" y="31"/>
                    </a:moveTo>
                    <a:lnTo>
                      <a:pt x="61" y="31"/>
                    </a:lnTo>
                    <a:lnTo>
                      <a:pt x="61" y="17"/>
                    </a:lnTo>
                    <a:lnTo>
                      <a:pt x="44" y="17"/>
                    </a:lnTo>
                    <a:lnTo>
                      <a:pt x="44" y="31"/>
                    </a:lnTo>
                    <a:lnTo>
                      <a:pt x="0" y="31"/>
                    </a:lnTo>
                    <a:lnTo>
                      <a:pt x="0" y="7"/>
                    </a:lnTo>
                    <a:lnTo>
                      <a:pt x="44" y="2"/>
                    </a:lnTo>
                    <a:lnTo>
                      <a:pt x="44" y="14"/>
                    </a:lnTo>
                    <a:lnTo>
                      <a:pt x="61" y="14"/>
                    </a:lnTo>
                    <a:lnTo>
                      <a:pt x="61" y="1"/>
                    </a:lnTo>
                    <a:lnTo>
                      <a:pt x="68" y="0"/>
                    </a:lnTo>
                    <a:lnTo>
                      <a:pt x="68" y="31"/>
                    </a:lnTo>
                    <a:close/>
                  </a:path>
                </a:pathLst>
              </a:custGeom>
              <a:solidFill>
                <a:srgbClr val="1E1C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99" name="Freeform 1584"/>
              <p:cNvSpPr>
                <a:spLocks/>
              </p:cNvSpPr>
              <p:nvPr/>
            </p:nvSpPr>
            <p:spPr bwMode="auto">
              <a:xfrm>
                <a:off x="6267" y="4133"/>
                <a:ext cx="1" cy="101"/>
              </a:xfrm>
              <a:custGeom>
                <a:avLst/>
                <a:gdLst>
                  <a:gd name="T0" fmla="*/ 1 w 1"/>
                  <a:gd name="T1" fmla="*/ 101 h 101"/>
                  <a:gd name="T2" fmla="*/ 0 w 1"/>
                  <a:gd name="T3" fmla="*/ 101 h 101"/>
                  <a:gd name="T4" fmla="*/ 0 w 1"/>
                  <a:gd name="T5" fmla="*/ 0 h 101"/>
                  <a:gd name="T6" fmla="*/ 0 w 1"/>
                  <a:gd name="T7" fmla="*/ 92 h 101"/>
                  <a:gd name="T8" fmla="*/ 1 w 1"/>
                  <a:gd name="T9" fmla="*/ 92 h 101"/>
                  <a:gd name="T10" fmla="*/ 1 w 1"/>
                  <a:gd name="T11" fmla="*/ 101 h 101"/>
                </a:gdLst>
                <a:ahLst/>
                <a:cxnLst>
                  <a:cxn ang="0">
                    <a:pos x="T0" y="T1"/>
                  </a:cxn>
                  <a:cxn ang="0">
                    <a:pos x="T2" y="T3"/>
                  </a:cxn>
                  <a:cxn ang="0">
                    <a:pos x="T4" y="T5"/>
                  </a:cxn>
                  <a:cxn ang="0">
                    <a:pos x="T6" y="T7"/>
                  </a:cxn>
                  <a:cxn ang="0">
                    <a:pos x="T8" y="T9"/>
                  </a:cxn>
                  <a:cxn ang="0">
                    <a:pos x="T10" y="T11"/>
                  </a:cxn>
                </a:cxnLst>
                <a:rect l="0" t="0" r="r" b="b"/>
                <a:pathLst>
                  <a:path w="1" h="101">
                    <a:moveTo>
                      <a:pt x="1" y="101"/>
                    </a:moveTo>
                    <a:lnTo>
                      <a:pt x="0" y="101"/>
                    </a:lnTo>
                    <a:lnTo>
                      <a:pt x="0" y="0"/>
                    </a:lnTo>
                    <a:lnTo>
                      <a:pt x="0" y="92"/>
                    </a:lnTo>
                    <a:lnTo>
                      <a:pt x="1" y="92"/>
                    </a:lnTo>
                    <a:lnTo>
                      <a:pt x="1" y="101"/>
                    </a:lnTo>
                    <a:close/>
                  </a:path>
                </a:pathLst>
              </a:custGeom>
              <a:solidFill>
                <a:srgbClr val="4A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00" name="Rectangle 1585"/>
              <p:cNvSpPr>
                <a:spLocks noChangeArrowheads="1"/>
              </p:cNvSpPr>
              <p:nvPr/>
            </p:nvSpPr>
            <p:spPr bwMode="auto">
              <a:xfrm>
                <a:off x="6306" y="4209"/>
                <a:ext cx="29" cy="2"/>
              </a:xfrm>
              <a:prstGeom prst="rect">
                <a:avLst/>
              </a:prstGeom>
              <a:solidFill>
                <a:srgbClr val="5E60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01" name="Rectangle 1586"/>
              <p:cNvSpPr>
                <a:spLocks noChangeArrowheads="1"/>
              </p:cNvSpPr>
              <p:nvPr/>
            </p:nvSpPr>
            <p:spPr bwMode="auto">
              <a:xfrm>
                <a:off x="6306" y="4157"/>
                <a:ext cx="29" cy="52"/>
              </a:xfrm>
              <a:prstGeom prst="rect">
                <a:avLst/>
              </a:prstGeom>
              <a:solidFill>
                <a:srgbClr val="2321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02" name="Rectangle 1587"/>
              <p:cNvSpPr>
                <a:spLocks noChangeArrowheads="1"/>
              </p:cNvSpPr>
              <p:nvPr/>
            </p:nvSpPr>
            <p:spPr bwMode="auto">
              <a:xfrm>
                <a:off x="6381" y="4157"/>
                <a:ext cx="17" cy="16"/>
              </a:xfrm>
              <a:prstGeom prst="rect">
                <a:avLst/>
              </a:prstGeom>
              <a:solidFill>
                <a:srgbClr val="2321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03" name="Freeform 1588"/>
              <p:cNvSpPr>
                <a:spLocks/>
              </p:cNvSpPr>
              <p:nvPr/>
            </p:nvSpPr>
            <p:spPr bwMode="auto">
              <a:xfrm>
                <a:off x="6381" y="4176"/>
                <a:ext cx="17" cy="4"/>
              </a:xfrm>
              <a:custGeom>
                <a:avLst/>
                <a:gdLst>
                  <a:gd name="T0" fmla="*/ 0 w 17"/>
                  <a:gd name="T1" fmla="*/ 4 h 4"/>
                  <a:gd name="T2" fmla="*/ 0 w 17"/>
                  <a:gd name="T3" fmla="*/ 0 h 4"/>
                  <a:gd name="T4" fmla="*/ 17 w 17"/>
                  <a:gd name="T5" fmla="*/ 0 h 4"/>
                  <a:gd name="T6" fmla="*/ 17 w 17"/>
                  <a:gd name="T7" fmla="*/ 3 h 4"/>
                  <a:gd name="T8" fmla="*/ 0 w 17"/>
                  <a:gd name="T9" fmla="*/ 4 h 4"/>
                </a:gdLst>
                <a:ahLst/>
                <a:cxnLst>
                  <a:cxn ang="0">
                    <a:pos x="T0" y="T1"/>
                  </a:cxn>
                  <a:cxn ang="0">
                    <a:pos x="T2" y="T3"/>
                  </a:cxn>
                  <a:cxn ang="0">
                    <a:pos x="T4" y="T5"/>
                  </a:cxn>
                  <a:cxn ang="0">
                    <a:pos x="T6" y="T7"/>
                  </a:cxn>
                  <a:cxn ang="0">
                    <a:pos x="T8" y="T9"/>
                  </a:cxn>
                </a:cxnLst>
                <a:rect l="0" t="0" r="r" b="b"/>
                <a:pathLst>
                  <a:path w="17" h="4">
                    <a:moveTo>
                      <a:pt x="0" y="4"/>
                    </a:moveTo>
                    <a:lnTo>
                      <a:pt x="0" y="0"/>
                    </a:lnTo>
                    <a:lnTo>
                      <a:pt x="17" y="0"/>
                    </a:lnTo>
                    <a:lnTo>
                      <a:pt x="17" y="3"/>
                    </a:lnTo>
                    <a:lnTo>
                      <a:pt x="0" y="4"/>
                    </a:lnTo>
                    <a:close/>
                  </a:path>
                </a:pathLst>
              </a:custGeom>
              <a:solidFill>
                <a:srgbClr val="2321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04" name="Freeform 1589"/>
              <p:cNvSpPr>
                <a:spLocks/>
              </p:cNvSpPr>
              <p:nvPr/>
            </p:nvSpPr>
            <p:spPr bwMode="auto">
              <a:xfrm>
                <a:off x="6381" y="4179"/>
                <a:ext cx="17" cy="13"/>
              </a:xfrm>
              <a:custGeom>
                <a:avLst/>
                <a:gdLst>
                  <a:gd name="T0" fmla="*/ 17 w 17"/>
                  <a:gd name="T1" fmla="*/ 13 h 13"/>
                  <a:gd name="T2" fmla="*/ 0 w 17"/>
                  <a:gd name="T3" fmla="*/ 13 h 13"/>
                  <a:gd name="T4" fmla="*/ 0 w 17"/>
                  <a:gd name="T5" fmla="*/ 1 h 13"/>
                  <a:gd name="T6" fmla="*/ 17 w 17"/>
                  <a:gd name="T7" fmla="*/ 0 h 13"/>
                  <a:gd name="T8" fmla="*/ 17 w 17"/>
                  <a:gd name="T9" fmla="*/ 13 h 13"/>
                </a:gdLst>
                <a:ahLst/>
                <a:cxnLst>
                  <a:cxn ang="0">
                    <a:pos x="T0" y="T1"/>
                  </a:cxn>
                  <a:cxn ang="0">
                    <a:pos x="T2" y="T3"/>
                  </a:cxn>
                  <a:cxn ang="0">
                    <a:pos x="T4" y="T5"/>
                  </a:cxn>
                  <a:cxn ang="0">
                    <a:pos x="T6" y="T7"/>
                  </a:cxn>
                  <a:cxn ang="0">
                    <a:pos x="T8" y="T9"/>
                  </a:cxn>
                </a:cxnLst>
                <a:rect l="0" t="0" r="r" b="b"/>
                <a:pathLst>
                  <a:path w="17" h="13">
                    <a:moveTo>
                      <a:pt x="17" y="13"/>
                    </a:moveTo>
                    <a:lnTo>
                      <a:pt x="0" y="13"/>
                    </a:lnTo>
                    <a:lnTo>
                      <a:pt x="0" y="1"/>
                    </a:lnTo>
                    <a:lnTo>
                      <a:pt x="17" y="0"/>
                    </a:lnTo>
                    <a:lnTo>
                      <a:pt x="17" y="13"/>
                    </a:lnTo>
                    <a:close/>
                  </a:path>
                </a:pathLst>
              </a:custGeom>
              <a:solidFill>
                <a:srgbClr val="1B19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05" name="Rectangle 1590"/>
              <p:cNvSpPr>
                <a:spLocks noChangeArrowheads="1"/>
              </p:cNvSpPr>
              <p:nvPr/>
            </p:nvSpPr>
            <p:spPr bwMode="auto">
              <a:xfrm>
                <a:off x="6381" y="4209"/>
                <a:ext cx="17" cy="2"/>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06" name="Rectangle 1591"/>
              <p:cNvSpPr>
                <a:spLocks noChangeArrowheads="1"/>
              </p:cNvSpPr>
              <p:nvPr/>
            </p:nvSpPr>
            <p:spPr bwMode="auto">
              <a:xfrm>
                <a:off x="6381" y="4195"/>
                <a:ext cx="17" cy="14"/>
              </a:xfrm>
              <a:prstGeom prst="rect">
                <a:avLst/>
              </a:prstGeom>
              <a:solidFill>
                <a:srgbClr val="1B19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07" name="Freeform 1592"/>
              <p:cNvSpPr>
                <a:spLocks/>
              </p:cNvSpPr>
              <p:nvPr/>
            </p:nvSpPr>
            <p:spPr bwMode="auto">
              <a:xfrm>
                <a:off x="6410" y="4088"/>
                <a:ext cx="2" cy="89"/>
              </a:xfrm>
              <a:custGeom>
                <a:avLst/>
                <a:gdLst>
                  <a:gd name="T0" fmla="*/ 0 w 2"/>
                  <a:gd name="T1" fmla="*/ 89 h 89"/>
                  <a:gd name="T2" fmla="*/ 0 w 2"/>
                  <a:gd name="T3" fmla="*/ 1 h 89"/>
                  <a:gd name="T4" fmla="*/ 2 w 2"/>
                  <a:gd name="T5" fmla="*/ 0 h 89"/>
                  <a:gd name="T6" fmla="*/ 2 w 2"/>
                  <a:gd name="T7" fmla="*/ 89 h 89"/>
                  <a:gd name="T8" fmla="*/ 0 w 2"/>
                  <a:gd name="T9" fmla="*/ 89 h 89"/>
                </a:gdLst>
                <a:ahLst/>
                <a:cxnLst>
                  <a:cxn ang="0">
                    <a:pos x="T0" y="T1"/>
                  </a:cxn>
                  <a:cxn ang="0">
                    <a:pos x="T2" y="T3"/>
                  </a:cxn>
                  <a:cxn ang="0">
                    <a:pos x="T4" y="T5"/>
                  </a:cxn>
                  <a:cxn ang="0">
                    <a:pos x="T6" y="T7"/>
                  </a:cxn>
                  <a:cxn ang="0">
                    <a:pos x="T8" y="T9"/>
                  </a:cxn>
                </a:cxnLst>
                <a:rect l="0" t="0" r="r" b="b"/>
                <a:pathLst>
                  <a:path w="2" h="89">
                    <a:moveTo>
                      <a:pt x="0" y="89"/>
                    </a:moveTo>
                    <a:lnTo>
                      <a:pt x="0" y="1"/>
                    </a:lnTo>
                    <a:lnTo>
                      <a:pt x="2" y="0"/>
                    </a:lnTo>
                    <a:lnTo>
                      <a:pt x="2" y="89"/>
                    </a:lnTo>
                    <a:lnTo>
                      <a:pt x="0" y="89"/>
                    </a:lnTo>
                    <a:close/>
                  </a:path>
                </a:pathLst>
              </a:custGeom>
              <a:solidFill>
                <a:srgbClr val="2A2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08" name="Rectangle 1593"/>
              <p:cNvSpPr>
                <a:spLocks noChangeArrowheads="1"/>
              </p:cNvSpPr>
              <p:nvPr/>
            </p:nvSpPr>
            <p:spPr bwMode="auto">
              <a:xfrm>
                <a:off x="6410" y="4209"/>
                <a:ext cx="2" cy="25"/>
              </a:xfrm>
              <a:prstGeom prst="rect">
                <a:avLst/>
              </a:prstGeom>
              <a:solidFill>
                <a:srgbClr val="5253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09" name="Rectangle 1594"/>
              <p:cNvSpPr>
                <a:spLocks noChangeArrowheads="1"/>
              </p:cNvSpPr>
              <p:nvPr/>
            </p:nvSpPr>
            <p:spPr bwMode="auto">
              <a:xfrm>
                <a:off x="6410" y="4177"/>
                <a:ext cx="2" cy="32"/>
              </a:xfrm>
              <a:prstGeom prst="rect">
                <a:avLst/>
              </a:prstGeom>
              <a:solidFill>
                <a:srgbClr val="1F1E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10" name="Freeform 1595"/>
              <p:cNvSpPr>
                <a:spLocks noEditPoints="1"/>
              </p:cNvSpPr>
              <p:nvPr/>
            </p:nvSpPr>
            <p:spPr bwMode="auto">
              <a:xfrm>
                <a:off x="6267" y="1013"/>
                <a:ext cx="291" cy="143"/>
              </a:xfrm>
              <a:custGeom>
                <a:avLst/>
                <a:gdLst>
                  <a:gd name="T0" fmla="*/ 3375 w 3375"/>
                  <a:gd name="T1" fmla="*/ 1661 h 1661"/>
                  <a:gd name="T2" fmla="*/ 2686 w 3375"/>
                  <a:gd name="T3" fmla="*/ 1341 h 1661"/>
                  <a:gd name="T4" fmla="*/ 2686 w 3375"/>
                  <a:gd name="T5" fmla="*/ 1288 h 1661"/>
                  <a:gd name="T6" fmla="*/ 3296 w 3375"/>
                  <a:gd name="T7" fmla="*/ 1572 h 1661"/>
                  <a:gd name="T8" fmla="*/ 3296 w 3375"/>
                  <a:gd name="T9" fmla="*/ 1499 h 1661"/>
                  <a:gd name="T10" fmla="*/ 3375 w 3375"/>
                  <a:gd name="T11" fmla="*/ 1535 h 1661"/>
                  <a:gd name="T12" fmla="*/ 3375 w 3375"/>
                  <a:gd name="T13" fmla="*/ 1661 h 1661"/>
                  <a:gd name="T14" fmla="*/ 2636 w 3375"/>
                  <a:gd name="T15" fmla="*/ 1318 h 1661"/>
                  <a:gd name="T16" fmla="*/ 2591 w 3375"/>
                  <a:gd name="T17" fmla="*/ 1297 h 1661"/>
                  <a:gd name="T18" fmla="*/ 2591 w 3375"/>
                  <a:gd name="T19" fmla="*/ 1270 h 1661"/>
                  <a:gd name="T20" fmla="*/ 2541 w 3375"/>
                  <a:gd name="T21" fmla="*/ 1270 h 1661"/>
                  <a:gd name="T22" fmla="*/ 2541 w 3375"/>
                  <a:gd name="T23" fmla="*/ 1274 h 1661"/>
                  <a:gd name="T24" fmla="*/ 2055 w 3375"/>
                  <a:gd name="T25" fmla="*/ 1049 h 1661"/>
                  <a:gd name="T26" fmla="*/ 2055 w 3375"/>
                  <a:gd name="T27" fmla="*/ 1309 h 1661"/>
                  <a:gd name="T28" fmla="*/ 0 w 3375"/>
                  <a:gd name="T29" fmla="*/ 235 h 1661"/>
                  <a:gd name="T30" fmla="*/ 0 w 3375"/>
                  <a:gd name="T31" fmla="*/ 0 h 1661"/>
                  <a:gd name="T32" fmla="*/ 936 w 3375"/>
                  <a:gd name="T33" fmla="*/ 426 h 1661"/>
                  <a:gd name="T34" fmla="*/ 2286 w 3375"/>
                  <a:gd name="T35" fmla="*/ 1142 h 1661"/>
                  <a:gd name="T36" fmla="*/ 2304 w 3375"/>
                  <a:gd name="T37" fmla="*/ 1110 h 1661"/>
                  <a:gd name="T38" fmla="*/ 2647 w 3375"/>
                  <a:gd name="T39" fmla="*/ 1270 h 1661"/>
                  <a:gd name="T40" fmla="*/ 2636 w 3375"/>
                  <a:gd name="T41" fmla="*/ 1270 h 1661"/>
                  <a:gd name="T42" fmla="*/ 2636 w 3375"/>
                  <a:gd name="T43" fmla="*/ 1318 h 1661"/>
                  <a:gd name="T44" fmla="*/ 1332 w 3375"/>
                  <a:gd name="T45" fmla="*/ 988 h 1661"/>
                  <a:gd name="T46" fmla="*/ 0 w 3375"/>
                  <a:gd name="T47" fmla="*/ 382 h 1661"/>
                  <a:gd name="T48" fmla="*/ 0 w 3375"/>
                  <a:gd name="T49" fmla="*/ 866 h 1661"/>
                  <a:gd name="T50" fmla="*/ 0 w 3375"/>
                  <a:gd name="T51" fmla="*/ 292 h 1661"/>
                  <a:gd name="T52" fmla="*/ 1332 w 3375"/>
                  <a:gd name="T53" fmla="*/ 988 h 1661"/>
                  <a:gd name="T54" fmla="*/ 1933 w 3375"/>
                  <a:gd name="T55" fmla="*/ 898 h 1661"/>
                  <a:gd name="T56" fmla="*/ 1680 w 3375"/>
                  <a:gd name="T57" fmla="*/ 764 h 1661"/>
                  <a:gd name="T58" fmla="*/ 1933 w 3375"/>
                  <a:gd name="T59" fmla="*/ 879 h 1661"/>
                  <a:gd name="T60" fmla="*/ 1933 w 3375"/>
                  <a:gd name="T61" fmla="*/ 898 h 1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75" h="1661">
                    <a:moveTo>
                      <a:pt x="3375" y="1661"/>
                    </a:moveTo>
                    <a:lnTo>
                      <a:pt x="2686" y="1341"/>
                    </a:lnTo>
                    <a:lnTo>
                      <a:pt x="2686" y="1288"/>
                    </a:lnTo>
                    <a:lnTo>
                      <a:pt x="3296" y="1572"/>
                    </a:lnTo>
                    <a:lnTo>
                      <a:pt x="3296" y="1499"/>
                    </a:lnTo>
                    <a:lnTo>
                      <a:pt x="3375" y="1535"/>
                    </a:lnTo>
                    <a:lnTo>
                      <a:pt x="3375" y="1661"/>
                    </a:lnTo>
                    <a:moveTo>
                      <a:pt x="2636" y="1318"/>
                    </a:moveTo>
                    <a:lnTo>
                      <a:pt x="2591" y="1297"/>
                    </a:lnTo>
                    <a:lnTo>
                      <a:pt x="2591" y="1270"/>
                    </a:lnTo>
                    <a:lnTo>
                      <a:pt x="2541" y="1270"/>
                    </a:lnTo>
                    <a:lnTo>
                      <a:pt x="2541" y="1274"/>
                    </a:lnTo>
                    <a:lnTo>
                      <a:pt x="2055" y="1049"/>
                    </a:lnTo>
                    <a:lnTo>
                      <a:pt x="2055" y="1309"/>
                    </a:lnTo>
                    <a:lnTo>
                      <a:pt x="0" y="235"/>
                    </a:lnTo>
                    <a:lnTo>
                      <a:pt x="0" y="0"/>
                    </a:lnTo>
                    <a:lnTo>
                      <a:pt x="936" y="426"/>
                    </a:lnTo>
                    <a:lnTo>
                      <a:pt x="2286" y="1142"/>
                    </a:lnTo>
                    <a:lnTo>
                      <a:pt x="2304" y="1110"/>
                    </a:lnTo>
                    <a:lnTo>
                      <a:pt x="2647" y="1270"/>
                    </a:lnTo>
                    <a:lnTo>
                      <a:pt x="2636" y="1270"/>
                    </a:lnTo>
                    <a:lnTo>
                      <a:pt x="2636" y="1318"/>
                    </a:lnTo>
                    <a:moveTo>
                      <a:pt x="1332" y="988"/>
                    </a:moveTo>
                    <a:lnTo>
                      <a:pt x="0" y="382"/>
                    </a:lnTo>
                    <a:lnTo>
                      <a:pt x="0" y="866"/>
                    </a:lnTo>
                    <a:lnTo>
                      <a:pt x="0" y="292"/>
                    </a:lnTo>
                    <a:lnTo>
                      <a:pt x="1332" y="988"/>
                    </a:lnTo>
                    <a:moveTo>
                      <a:pt x="1933" y="898"/>
                    </a:moveTo>
                    <a:lnTo>
                      <a:pt x="1680" y="764"/>
                    </a:lnTo>
                    <a:lnTo>
                      <a:pt x="1933" y="879"/>
                    </a:lnTo>
                    <a:lnTo>
                      <a:pt x="1933" y="898"/>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11" name="Freeform 1596"/>
              <p:cNvSpPr>
                <a:spLocks/>
              </p:cNvSpPr>
              <p:nvPr/>
            </p:nvSpPr>
            <p:spPr bwMode="auto">
              <a:xfrm>
                <a:off x="6267" y="1033"/>
                <a:ext cx="177" cy="93"/>
              </a:xfrm>
              <a:custGeom>
                <a:avLst/>
                <a:gdLst>
                  <a:gd name="T0" fmla="*/ 177 w 177"/>
                  <a:gd name="T1" fmla="*/ 93 h 93"/>
                  <a:gd name="T2" fmla="*/ 115 w 177"/>
                  <a:gd name="T3" fmla="*/ 65 h 93"/>
                  <a:gd name="T4" fmla="*/ 0 w 177"/>
                  <a:gd name="T5" fmla="*/ 5 h 93"/>
                  <a:gd name="T6" fmla="*/ 0 w 177"/>
                  <a:gd name="T7" fmla="*/ 0 h 93"/>
                  <a:gd name="T8" fmla="*/ 177 w 177"/>
                  <a:gd name="T9" fmla="*/ 93 h 93"/>
                  <a:gd name="T10" fmla="*/ 177 w 177"/>
                  <a:gd name="T11" fmla="*/ 93 h 93"/>
                </a:gdLst>
                <a:ahLst/>
                <a:cxnLst>
                  <a:cxn ang="0">
                    <a:pos x="T0" y="T1"/>
                  </a:cxn>
                  <a:cxn ang="0">
                    <a:pos x="T2" y="T3"/>
                  </a:cxn>
                  <a:cxn ang="0">
                    <a:pos x="T4" y="T5"/>
                  </a:cxn>
                  <a:cxn ang="0">
                    <a:pos x="T6" y="T7"/>
                  </a:cxn>
                  <a:cxn ang="0">
                    <a:pos x="T8" y="T9"/>
                  </a:cxn>
                  <a:cxn ang="0">
                    <a:pos x="T10" y="T11"/>
                  </a:cxn>
                </a:cxnLst>
                <a:rect l="0" t="0" r="r" b="b"/>
                <a:pathLst>
                  <a:path w="177" h="93">
                    <a:moveTo>
                      <a:pt x="177" y="93"/>
                    </a:moveTo>
                    <a:lnTo>
                      <a:pt x="115" y="65"/>
                    </a:lnTo>
                    <a:lnTo>
                      <a:pt x="0" y="5"/>
                    </a:lnTo>
                    <a:lnTo>
                      <a:pt x="0" y="0"/>
                    </a:lnTo>
                    <a:lnTo>
                      <a:pt x="177" y="93"/>
                    </a:lnTo>
                    <a:lnTo>
                      <a:pt x="177" y="9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12" name="Freeform 1597"/>
              <p:cNvSpPr>
                <a:spLocks/>
              </p:cNvSpPr>
              <p:nvPr/>
            </p:nvSpPr>
            <p:spPr bwMode="auto">
              <a:xfrm>
                <a:off x="6486" y="1122"/>
                <a:ext cx="4" cy="3"/>
              </a:xfrm>
              <a:custGeom>
                <a:avLst/>
                <a:gdLst>
                  <a:gd name="T0" fmla="*/ 4 w 4"/>
                  <a:gd name="T1" fmla="*/ 3 h 3"/>
                  <a:gd name="T2" fmla="*/ 0 w 4"/>
                  <a:gd name="T3" fmla="*/ 1 h 3"/>
                  <a:gd name="T4" fmla="*/ 0 w 4"/>
                  <a:gd name="T5" fmla="*/ 0 h 3"/>
                  <a:gd name="T6" fmla="*/ 4 w 4"/>
                  <a:gd name="T7" fmla="*/ 0 h 3"/>
                  <a:gd name="T8" fmla="*/ 4 w 4"/>
                  <a:gd name="T9" fmla="*/ 3 h 3"/>
                </a:gdLst>
                <a:ahLst/>
                <a:cxnLst>
                  <a:cxn ang="0">
                    <a:pos x="T0" y="T1"/>
                  </a:cxn>
                  <a:cxn ang="0">
                    <a:pos x="T2" y="T3"/>
                  </a:cxn>
                  <a:cxn ang="0">
                    <a:pos x="T4" y="T5"/>
                  </a:cxn>
                  <a:cxn ang="0">
                    <a:pos x="T6" y="T7"/>
                  </a:cxn>
                  <a:cxn ang="0">
                    <a:pos x="T8" y="T9"/>
                  </a:cxn>
                </a:cxnLst>
                <a:rect l="0" t="0" r="r" b="b"/>
                <a:pathLst>
                  <a:path w="4" h="3">
                    <a:moveTo>
                      <a:pt x="4" y="3"/>
                    </a:moveTo>
                    <a:lnTo>
                      <a:pt x="0" y="1"/>
                    </a:lnTo>
                    <a:lnTo>
                      <a:pt x="0" y="0"/>
                    </a:lnTo>
                    <a:lnTo>
                      <a:pt x="4" y="0"/>
                    </a:lnTo>
                    <a:lnTo>
                      <a:pt x="4"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13" name="Freeform 1598"/>
              <p:cNvSpPr>
                <a:spLocks/>
              </p:cNvSpPr>
              <p:nvPr/>
            </p:nvSpPr>
            <p:spPr bwMode="auto">
              <a:xfrm>
                <a:off x="6347" y="1050"/>
                <a:ext cx="119" cy="61"/>
              </a:xfrm>
              <a:custGeom>
                <a:avLst/>
                <a:gdLst>
                  <a:gd name="T0" fmla="*/ 117 w 119"/>
                  <a:gd name="T1" fmla="*/ 61 h 61"/>
                  <a:gd name="T2" fmla="*/ 0 w 119"/>
                  <a:gd name="T3" fmla="*/ 0 h 61"/>
                  <a:gd name="T4" fmla="*/ 65 w 119"/>
                  <a:gd name="T5" fmla="*/ 29 h 61"/>
                  <a:gd name="T6" fmla="*/ 87 w 119"/>
                  <a:gd name="T7" fmla="*/ 40 h 61"/>
                  <a:gd name="T8" fmla="*/ 87 w 119"/>
                  <a:gd name="T9" fmla="*/ 44 h 61"/>
                  <a:gd name="T10" fmla="*/ 119 w 119"/>
                  <a:gd name="T11" fmla="*/ 59 h 61"/>
                  <a:gd name="T12" fmla="*/ 117 w 119"/>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119" h="61">
                    <a:moveTo>
                      <a:pt x="117" y="61"/>
                    </a:moveTo>
                    <a:lnTo>
                      <a:pt x="0" y="0"/>
                    </a:lnTo>
                    <a:lnTo>
                      <a:pt x="65" y="29"/>
                    </a:lnTo>
                    <a:lnTo>
                      <a:pt x="87" y="40"/>
                    </a:lnTo>
                    <a:lnTo>
                      <a:pt x="87" y="44"/>
                    </a:lnTo>
                    <a:lnTo>
                      <a:pt x="119" y="59"/>
                    </a:lnTo>
                    <a:lnTo>
                      <a:pt x="117" y="6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14" name="Freeform 1599"/>
              <p:cNvSpPr>
                <a:spLocks/>
              </p:cNvSpPr>
              <p:nvPr/>
            </p:nvSpPr>
            <p:spPr bwMode="auto">
              <a:xfrm>
                <a:off x="6494" y="1122"/>
                <a:ext cx="5" cy="7"/>
              </a:xfrm>
              <a:custGeom>
                <a:avLst/>
                <a:gdLst>
                  <a:gd name="T0" fmla="*/ 5 w 5"/>
                  <a:gd name="T1" fmla="*/ 7 h 7"/>
                  <a:gd name="T2" fmla="*/ 0 w 5"/>
                  <a:gd name="T3" fmla="*/ 5 h 7"/>
                  <a:gd name="T4" fmla="*/ 0 w 5"/>
                  <a:gd name="T5" fmla="*/ 0 h 7"/>
                  <a:gd name="T6" fmla="*/ 1 w 5"/>
                  <a:gd name="T7" fmla="*/ 0 h 7"/>
                  <a:gd name="T8" fmla="*/ 5 w 5"/>
                  <a:gd name="T9" fmla="*/ 2 h 7"/>
                  <a:gd name="T10" fmla="*/ 5 w 5"/>
                  <a:gd name="T11" fmla="*/ 7 h 7"/>
                </a:gdLst>
                <a:ahLst/>
                <a:cxnLst>
                  <a:cxn ang="0">
                    <a:pos x="T0" y="T1"/>
                  </a:cxn>
                  <a:cxn ang="0">
                    <a:pos x="T2" y="T3"/>
                  </a:cxn>
                  <a:cxn ang="0">
                    <a:pos x="T4" y="T5"/>
                  </a:cxn>
                  <a:cxn ang="0">
                    <a:pos x="T6" y="T7"/>
                  </a:cxn>
                  <a:cxn ang="0">
                    <a:pos x="T8" y="T9"/>
                  </a:cxn>
                  <a:cxn ang="0">
                    <a:pos x="T10" y="T11"/>
                  </a:cxn>
                </a:cxnLst>
                <a:rect l="0" t="0" r="r" b="b"/>
                <a:pathLst>
                  <a:path w="5" h="7">
                    <a:moveTo>
                      <a:pt x="5" y="7"/>
                    </a:moveTo>
                    <a:lnTo>
                      <a:pt x="0" y="5"/>
                    </a:lnTo>
                    <a:lnTo>
                      <a:pt x="0" y="0"/>
                    </a:lnTo>
                    <a:lnTo>
                      <a:pt x="1" y="0"/>
                    </a:lnTo>
                    <a:lnTo>
                      <a:pt x="5" y="2"/>
                    </a:lnTo>
                    <a:lnTo>
                      <a:pt x="5"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15" name="Freeform 1600"/>
              <p:cNvSpPr>
                <a:spLocks noEditPoints="1"/>
              </p:cNvSpPr>
              <p:nvPr/>
            </p:nvSpPr>
            <p:spPr bwMode="auto">
              <a:xfrm>
                <a:off x="6267" y="1088"/>
                <a:ext cx="291" cy="168"/>
              </a:xfrm>
              <a:custGeom>
                <a:avLst/>
                <a:gdLst>
                  <a:gd name="T0" fmla="*/ 2686 w 3375"/>
                  <a:gd name="T1" fmla="*/ 1629 h 1949"/>
                  <a:gd name="T2" fmla="*/ 2727 w 3375"/>
                  <a:gd name="T3" fmla="*/ 1475 h 1949"/>
                  <a:gd name="T4" fmla="*/ 2686 w 3375"/>
                  <a:gd name="T5" fmla="*/ 1397 h 1949"/>
                  <a:gd name="T6" fmla="*/ 3261 w 3375"/>
                  <a:gd name="T7" fmla="*/ 1582 h 1949"/>
                  <a:gd name="T8" fmla="*/ 3375 w 3375"/>
                  <a:gd name="T9" fmla="*/ 1567 h 1949"/>
                  <a:gd name="T10" fmla="*/ 3375 w 3375"/>
                  <a:gd name="T11" fmla="*/ 1949 h 1949"/>
                  <a:gd name="T12" fmla="*/ 2591 w 3375"/>
                  <a:gd name="T13" fmla="*/ 1585 h 1949"/>
                  <a:gd name="T14" fmla="*/ 2636 w 3375"/>
                  <a:gd name="T15" fmla="*/ 1427 h 1949"/>
                  <a:gd name="T16" fmla="*/ 2541 w 3375"/>
                  <a:gd name="T17" fmla="*/ 1562 h 1949"/>
                  <a:gd name="T18" fmla="*/ 2473 w 3375"/>
                  <a:gd name="T19" fmla="*/ 1342 h 1949"/>
                  <a:gd name="T20" fmla="*/ 2541 w 3375"/>
                  <a:gd name="T21" fmla="*/ 1562 h 1949"/>
                  <a:gd name="T22" fmla="*/ 1746 w 3375"/>
                  <a:gd name="T23" fmla="*/ 1193 h 1949"/>
                  <a:gd name="T24" fmla="*/ 2396 w 3375"/>
                  <a:gd name="T25" fmla="*/ 1475 h 1949"/>
                  <a:gd name="T26" fmla="*/ 1746 w 3375"/>
                  <a:gd name="T27" fmla="*/ 1089 h 1949"/>
                  <a:gd name="T28" fmla="*/ 2423 w 3375"/>
                  <a:gd name="T29" fmla="*/ 1316 h 1949"/>
                  <a:gd name="T30" fmla="*/ 2636 w 3375"/>
                  <a:gd name="T31" fmla="*/ 1371 h 1949"/>
                  <a:gd name="T32" fmla="*/ 2591 w 3375"/>
                  <a:gd name="T33" fmla="*/ 1254 h 1949"/>
                  <a:gd name="T34" fmla="*/ 2636 w 3375"/>
                  <a:gd name="T35" fmla="*/ 1371 h 1949"/>
                  <a:gd name="T36" fmla="*/ 1607 w 3375"/>
                  <a:gd name="T37" fmla="*/ 836 h 1949"/>
                  <a:gd name="T38" fmla="*/ 1557 w 3375"/>
                  <a:gd name="T39" fmla="*/ 806 h 1949"/>
                  <a:gd name="T40" fmla="*/ 0 w 3375"/>
                  <a:gd name="T41" fmla="*/ 0 h 1949"/>
                  <a:gd name="T42" fmla="*/ 1897 w 3375"/>
                  <a:gd name="T43" fmla="*/ 881 h 1949"/>
                  <a:gd name="T44" fmla="*/ 2541 w 3375"/>
                  <a:gd name="T45" fmla="*/ 1229 h 1949"/>
                  <a:gd name="T46" fmla="*/ 1696 w 3375"/>
                  <a:gd name="T47" fmla="*/ 1170 h 1949"/>
                  <a:gd name="T48" fmla="*/ 1607 w 3375"/>
                  <a:gd name="T49" fmla="*/ 1074 h 1949"/>
                  <a:gd name="T50" fmla="*/ 1696 w 3375"/>
                  <a:gd name="T51" fmla="*/ 1170 h 1949"/>
                  <a:gd name="T52" fmla="*/ 601 w 3375"/>
                  <a:gd name="T53" fmla="*/ 662 h 1949"/>
                  <a:gd name="T54" fmla="*/ 1557 w 3375"/>
                  <a:gd name="T55" fmla="*/ 1049 h 1949"/>
                  <a:gd name="T56" fmla="*/ 1696 w 3375"/>
                  <a:gd name="T57" fmla="*/ 1063 h 1949"/>
                  <a:gd name="T58" fmla="*/ 1607 w 3375"/>
                  <a:gd name="T59" fmla="*/ 892 h 1949"/>
                  <a:gd name="T60" fmla="*/ 1696 w 3375"/>
                  <a:gd name="T61" fmla="*/ 1063 h 1949"/>
                  <a:gd name="T62" fmla="*/ 601 w 3375"/>
                  <a:gd name="T63" fmla="*/ 508 h 1949"/>
                  <a:gd name="T64" fmla="*/ 1557 w 3375"/>
                  <a:gd name="T65" fmla="*/ 866 h 1949"/>
                  <a:gd name="T66" fmla="*/ 552 w 3375"/>
                  <a:gd name="T67" fmla="*/ 638 h 1949"/>
                  <a:gd name="T68" fmla="*/ 398 w 3375"/>
                  <a:gd name="T69" fmla="*/ 461 h 1949"/>
                  <a:gd name="T70" fmla="*/ 552 w 3375"/>
                  <a:gd name="T71" fmla="*/ 638 h 1949"/>
                  <a:gd name="T72" fmla="*/ 0 w 3375"/>
                  <a:gd name="T73" fmla="*/ 382 h 1949"/>
                  <a:gd name="T74" fmla="*/ 348 w 3375"/>
                  <a:gd name="T75" fmla="*/ 436 h 1949"/>
                  <a:gd name="T76" fmla="*/ 552 w 3375"/>
                  <a:gd name="T77" fmla="*/ 483 h 1949"/>
                  <a:gd name="T78" fmla="*/ 398 w 3375"/>
                  <a:gd name="T79" fmla="*/ 264 h 1949"/>
                  <a:gd name="T80" fmla="*/ 552 w 3375"/>
                  <a:gd name="T81" fmla="*/ 483 h 1949"/>
                  <a:gd name="T82" fmla="*/ 0 w 3375"/>
                  <a:gd name="T83" fmla="*/ 203 h 1949"/>
                  <a:gd name="T84" fmla="*/ 348 w 3375"/>
                  <a:gd name="T85" fmla="*/ 238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75" h="1949">
                    <a:moveTo>
                      <a:pt x="3375" y="1949"/>
                    </a:moveTo>
                    <a:lnTo>
                      <a:pt x="2686" y="1629"/>
                    </a:lnTo>
                    <a:lnTo>
                      <a:pt x="2686" y="1453"/>
                    </a:lnTo>
                    <a:lnTo>
                      <a:pt x="2727" y="1475"/>
                    </a:lnTo>
                    <a:lnTo>
                      <a:pt x="2751" y="1430"/>
                    </a:lnTo>
                    <a:lnTo>
                      <a:pt x="2686" y="1397"/>
                    </a:lnTo>
                    <a:lnTo>
                      <a:pt x="2686" y="1300"/>
                    </a:lnTo>
                    <a:lnTo>
                      <a:pt x="3261" y="1582"/>
                    </a:lnTo>
                    <a:lnTo>
                      <a:pt x="3261" y="1514"/>
                    </a:lnTo>
                    <a:lnTo>
                      <a:pt x="3375" y="1567"/>
                    </a:lnTo>
                    <a:lnTo>
                      <a:pt x="3375" y="1201"/>
                    </a:lnTo>
                    <a:lnTo>
                      <a:pt x="3375" y="1949"/>
                    </a:lnTo>
                    <a:moveTo>
                      <a:pt x="2636" y="1606"/>
                    </a:moveTo>
                    <a:lnTo>
                      <a:pt x="2591" y="1585"/>
                    </a:lnTo>
                    <a:lnTo>
                      <a:pt x="2591" y="1404"/>
                    </a:lnTo>
                    <a:lnTo>
                      <a:pt x="2636" y="1427"/>
                    </a:lnTo>
                    <a:lnTo>
                      <a:pt x="2636" y="1606"/>
                    </a:lnTo>
                    <a:moveTo>
                      <a:pt x="2541" y="1562"/>
                    </a:moveTo>
                    <a:lnTo>
                      <a:pt x="2473" y="1530"/>
                    </a:lnTo>
                    <a:lnTo>
                      <a:pt x="2473" y="1342"/>
                    </a:lnTo>
                    <a:lnTo>
                      <a:pt x="2541" y="1378"/>
                    </a:lnTo>
                    <a:lnTo>
                      <a:pt x="2541" y="1562"/>
                    </a:lnTo>
                    <a:moveTo>
                      <a:pt x="2423" y="1507"/>
                    </a:moveTo>
                    <a:lnTo>
                      <a:pt x="1746" y="1193"/>
                    </a:lnTo>
                    <a:lnTo>
                      <a:pt x="1746" y="1145"/>
                    </a:lnTo>
                    <a:lnTo>
                      <a:pt x="2396" y="1475"/>
                    </a:lnTo>
                    <a:lnTo>
                      <a:pt x="2419" y="1430"/>
                    </a:lnTo>
                    <a:lnTo>
                      <a:pt x="1746" y="1089"/>
                    </a:lnTo>
                    <a:lnTo>
                      <a:pt x="1746" y="964"/>
                    </a:lnTo>
                    <a:lnTo>
                      <a:pt x="2423" y="1316"/>
                    </a:lnTo>
                    <a:lnTo>
                      <a:pt x="2423" y="1507"/>
                    </a:lnTo>
                    <a:moveTo>
                      <a:pt x="2636" y="1371"/>
                    </a:moveTo>
                    <a:lnTo>
                      <a:pt x="2591" y="1347"/>
                    </a:lnTo>
                    <a:lnTo>
                      <a:pt x="2591" y="1254"/>
                    </a:lnTo>
                    <a:lnTo>
                      <a:pt x="2636" y="1276"/>
                    </a:lnTo>
                    <a:lnTo>
                      <a:pt x="2636" y="1371"/>
                    </a:lnTo>
                    <a:moveTo>
                      <a:pt x="2541" y="1321"/>
                    </a:moveTo>
                    <a:lnTo>
                      <a:pt x="1607" y="836"/>
                    </a:lnTo>
                    <a:lnTo>
                      <a:pt x="1607" y="806"/>
                    </a:lnTo>
                    <a:lnTo>
                      <a:pt x="1557" y="806"/>
                    </a:lnTo>
                    <a:lnTo>
                      <a:pt x="1557" y="810"/>
                    </a:lnTo>
                    <a:lnTo>
                      <a:pt x="0" y="0"/>
                    </a:lnTo>
                    <a:lnTo>
                      <a:pt x="0" y="0"/>
                    </a:lnTo>
                    <a:lnTo>
                      <a:pt x="1897" y="881"/>
                    </a:lnTo>
                    <a:lnTo>
                      <a:pt x="1897" y="913"/>
                    </a:lnTo>
                    <a:lnTo>
                      <a:pt x="2541" y="1229"/>
                    </a:lnTo>
                    <a:lnTo>
                      <a:pt x="2541" y="1321"/>
                    </a:lnTo>
                    <a:moveTo>
                      <a:pt x="1696" y="1170"/>
                    </a:moveTo>
                    <a:lnTo>
                      <a:pt x="1607" y="1128"/>
                    </a:lnTo>
                    <a:lnTo>
                      <a:pt x="1607" y="1074"/>
                    </a:lnTo>
                    <a:lnTo>
                      <a:pt x="1696" y="1119"/>
                    </a:lnTo>
                    <a:lnTo>
                      <a:pt x="1696" y="1170"/>
                    </a:lnTo>
                    <a:moveTo>
                      <a:pt x="1557" y="1105"/>
                    </a:moveTo>
                    <a:lnTo>
                      <a:pt x="601" y="662"/>
                    </a:lnTo>
                    <a:lnTo>
                      <a:pt x="601" y="564"/>
                    </a:lnTo>
                    <a:lnTo>
                      <a:pt x="1557" y="1049"/>
                    </a:lnTo>
                    <a:lnTo>
                      <a:pt x="1557" y="1105"/>
                    </a:lnTo>
                    <a:moveTo>
                      <a:pt x="1696" y="1063"/>
                    </a:moveTo>
                    <a:lnTo>
                      <a:pt x="1607" y="1018"/>
                    </a:lnTo>
                    <a:lnTo>
                      <a:pt x="1607" y="892"/>
                    </a:lnTo>
                    <a:lnTo>
                      <a:pt x="1696" y="938"/>
                    </a:lnTo>
                    <a:lnTo>
                      <a:pt x="1696" y="1063"/>
                    </a:lnTo>
                    <a:moveTo>
                      <a:pt x="1557" y="993"/>
                    </a:moveTo>
                    <a:lnTo>
                      <a:pt x="601" y="508"/>
                    </a:lnTo>
                    <a:lnTo>
                      <a:pt x="601" y="370"/>
                    </a:lnTo>
                    <a:lnTo>
                      <a:pt x="1557" y="866"/>
                    </a:lnTo>
                    <a:lnTo>
                      <a:pt x="1557" y="993"/>
                    </a:lnTo>
                    <a:moveTo>
                      <a:pt x="552" y="638"/>
                    </a:moveTo>
                    <a:lnTo>
                      <a:pt x="398" y="567"/>
                    </a:lnTo>
                    <a:lnTo>
                      <a:pt x="398" y="461"/>
                    </a:lnTo>
                    <a:lnTo>
                      <a:pt x="552" y="539"/>
                    </a:lnTo>
                    <a:lnTo>
                      <a:pt x="552" y="638"/>
                    </a:lnTo>
                    <a:moveTo>
                      <a:pt x="348" y="544"/>
                    </a:moveTo>
                    <a:lnTo>
                      <a:pt x="0" y="382"/>
                    </a:lnTo>
                    <a:lnTo>
                      <a:pt x="0" y="259"/>
                    </a:lnTo>
                    <a:lnTo>
                      <a:pt x="348" y="436"/>
                    </a:lnTo>
                    <a:lnTo>
                      <a:pt x="348" y="544"/>
                    </a:lnTo>
                    <a:moveTo>
                      <a:pt x="552" y="483"/>
                    </a:moveTo>
                    <a:lnTo>
                      <a:pt x="398" y="405"/>
                    </a:lnTo>
                    <a:lnTo>
                      <a:pt x="398" y="264"/>
                    </a:lnTo>
                    <a:lnTo>
                      <a:pt x="552" y="344"/>
                    </a:lnTo>
                    <a:lnTo>
                      <a:pt x="552" y="483"/>
                    </a:lnTo>
                    <a:moveTo>
                      <a:pt x="348" y="380"/>
                    </a:moveTo>
                    <a:lnTo>
                      <a:pt x="0" y="203"/>
                    </a:lnTo>
                    <a:lnTo>
                      <a:pt x="0" y="57"/>
                    </a:lnTo>
                    <a:lnTo>
                      <a:pt x="348" y="238"/>
                    </a:lnTo>
                    <a:lnTo>
                      <a:pt x="348" y="380"/>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16" name="Freeform 1601"/>
              <p:cNvSpPr>
                <a:spLocks/>
              </p:cNvSpPr>
              <p:nvPr/>
            </p:nvSpPr>
            <p:spPr bwMode="auto">
              <a:xfrm>
                <a:off x="6486" y="1194"/>
                <a:ext cx="4" cy="8"/>
              </a:xfrm>
              <a:custGeom>
                <a:avLst/>
                <a:gdLst>
                  <a:gd name="T0" fmla="*/ 0 w 4"/>
                  <a:gd name="T1" fmla="*/ 8 h 8"/>
                  <a:gd name="T2" fmla="*/ 0 w 4"/>
                  <a:gd name="T3" fmla="*/ 0 h 8"/>
                  <a:gd name="T4" fmla="*/ 4 w 4"/>
                  <a:gd name="T5" fmla="*/ 2 h 8"/>
                  <a:gd name="T6" fmla="*/ 4 w 4"/>
                  <a:gd name="T7" fmla="*/ 5 h 8"/>
                  <a:gd name="T8" fmla="*/ 0 w 4"/>
                  <a:gd name="T9" fmla="*/ 5 h 8"/>
                  <a:gd name="T10" fmla="*/ 0 w 4"/>
                  <a:gd name="T11" fmla="*/ 8 h 8"/>
                </a:gdLst>
                <a:ahLst/>
                <a:cxnLst>
                  <a:cxn ang="0">
                    <a:pos x="T0" y="T1"/>
                  </a:cxn>
                  <a:cxn ang="0">
                    <a:pos x="T2" y="T3"/>
                  </a:cxn>
                  <a:cxn ang="0">
                    <a:pos x="T4" y="T5"/>
                  </a:cxn>
                  <a:cxn ang="0">
                    <a:pos x="T6" y="T7"/>
                  </a:cxn>
                  <a:cxn ang="0">
                    <a:pos x="T8" y="T9"/>
                  </a:cxn>
                  <a:cxn ang="0">
                    <a:pos x="T10" y="T11"/>
                  </a:cxn>
                </a:cxnLst>
                <a:rect l="0" t="0" r="r" b="b"/>
                <a:pathLst>
                  <a:path w="4" h="8">
                    <a:moveTo>
                      <a:pt x="0" y="8"/>
                    </a:moveTo>
                    <a:lnTo>
                      <a:pt x="0" y="0"/>
                    </a:lnTo>
                    <a:lnTo>
                      <a:pt x="4" y="2"/>
                    </a:lnTo>
                    <a:lnTo>
                      <a:pt x="4" y="5"/>
                    </a:lnTo>
                    <a:lnTo>
                      <a:pt x="0" y="5"/>
                    </a:lnTo>
                    <a:lnTo>
                      <a:pt x="0"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17" name="Freeform 1602"/>
              <p:cNvSpPr>
                <a:spLocks noEditPoints="1"/>
              </p:cNvSpPr>
              <p:nvPr/>
            </p:nvSpPr>
            <p:spPr bwMode="auto">
              <a:xfrm>
                <a:off x="6267" y="1088"/>
                <a:ext cx="237" cy="127"/>
              </a:xfrm>
              <a:custGeom>
                <a:avLst/>
                <a:gdLst>
                  <a:gd name="T0" fmla="*/ 2727 w 2751"/>
                  <a:gd name="T1" fmla="*/ 1475 h 1475"/>
                  <a:gd name="T2" fmla="*/ 2686 w 2751"/>
                  <a:gd name="T3" fmla="*/ 1453 h 1475"/>
                  <a:gd name="T4" fmla="*/ 2686 w 2751"/>
                  <a:gd name="T5" fmla="*/ 1397 h 1475"/>
                  <a:gd name="T6" fmla="*/ 2751 w 2751"/>
                  <a:gd name="T7" fmla="*/ 1430 h 1475"/>
                  <a:gd name="T8" fmla="*/ 2727 w 2751"/>
                  <a:gd name="T9" fmla="*/ 1475 h 1475"/>
                  <a:gd name="T10" fmla="*/ 2636 w 2751"/>
                  <a:gd name="T11" fmla="*/ 1427 h 1475"/>
                  <a:gd name="T12" fmla="*/ 2591 w 2751"/>
                  <a:gd name="T13" fmla="*/ 1404 h 1475"/>
                  <a:gd name="T14" fmla="*/ 2591 w 2751"/>
                  <a:gd name="T15" fmla="*/ 1347 h 1475"/>
                  <a:gd name="T16" fmla="*/ 2636 w 2751"/>
                  <a:gd name="T17" fmla="*/ 1371 h 1475"/>
                  <a:gd name="T18" fmla="*/ 2636 w 2751"/>
                  <a:gd name="T19" fmla="*/ 1427 h 1475"/>
                  <a:gd name="T20" fmla="*/ 2541 w 2751"/>
                  <a:gd name="T21" fmla="*/ 1378 h 1475"/>
                  <a:gd name="T22" fmla="*/ 2541 w 2751"/>
                  <a:gd name="T23" fmla="*/ 1378 h 1475"/>
                  <a:gd name="T24" fmla="*/ 2473 w 2751"/>
                  <a:gd name="T25" fmla="*/ 1342 h 1475"/>
                  <a:gd name="T26" fmla="*/ 2473 w 2751"/>
                  <a:gd name="T27" fmla="*/ 1301 h 1475"/>
                  <a:gd name="T28" fmla="*/ 2423 w 2751"/>
                  <a:gd name="T29" fmla="*/ 1301 h 1475"/>
                  <a:gd name="T30" fmla="*/ 2423 w 2751"/>
                  <a:gd name="T31" fmla="*/ 1316 h 1475"/>
                  <a:gd name="T32" fmla="*/ 1746 w 2751"/>
                  <a:gd name="T33" fmla="*/ 964 h 1475"/>
                  <a:gd name="T34" fmla="*/ 1746 w 2751"/>
                  <a:gd name="T35" fmla="*/ 923 h 1475"/>
                  <a:gd name="T36" fmla="*/ 1696 w 2751"/>
                  <a:gd name="T37" fmla="*/ 923 h 1475"/>
                  <a:gd name="T38" fmla="*/ 1696 w 2751"/>
                  <a:gd name="T39" fmla="*/ 938 h 1475"/>
                  <a:gd name="T40" fmla="*/ 1607 w 2751"/>
                  <a:gd name="T41" fmla="*/ 892 h 1475"/>
                  <a:gd name="T42" fmla="*/ 1607 w 2751"/>
                  <a:gd name="T43" fmla="*/ 836 h 1475"/>
                  <a:gd name="T44" fmla="*/ 2541 w 2751"/>
                  <a:gd name="T45" fmla="*/ 1321 h 1475"/>
                  <a:gd name="T46" fmla="*/ 2541 w 2751"/>
                  <a:gd name="T47" fmla="*/ 1378 h 1475"/>
                  <a:gd name="T48" fmla="*/ 1557 w 2751"/>
                  <a:gd name="T49" fmla="*/ 866 h 1475"/>
                  <a:gd name="T50" fmla="*/ 601 w 2751"/>
                  <a:gd name="T51" fmla="*/ 370 h 1475"/>
                  <a:gd name="T52" fmla="*/ 601 w 2751"/>
                  <a:gd name="T53" fmla="*/ 328 h 1475"/>
                  <a:gd name="T54" fmla="*/ 552 w 2751"/>
                  <a:gd name="T55" fmla="*/ 328 h 1475"/>
                  <a:gd name="T56" fmla="*/ 552 w 2751"/>
                  <a:gd name="T57" fmla="*/ 344 h 1475"/>
                  <a:gd name="T58" fmla="*/ 398 w 2751"/>
                  <a:gd name="T59" fmla="*/ 264 h 1475"/>
                  <a:gd name="T60" fmla="*/ 398 w 2751"/>
                  <a:gd name="T61" fmla="*/ 223 h 1475"/>
                  <a:gd name="T62" fmla="*/ 348 w 2751"/>
                  <a:gd name="T63" fmla="*/ 223 h 1475"/>
                  <a:gd name="T64" fmla="*/ 348 w 2751"/>
                  <a:gd name="T65" fmla="*/ 238 h 1475"/>
                  <a:gd name="T66" fmla="*/ 0 w 2751"/>
                  <a:gd name="T67" fmla="*/ 57 h 1475"/>
                  <a:gd name="T68" fmla="*/ 0 w 2751"/>
                  <a:gd name="T69" fmla="*/ 0 h 1475"/>
                  <a:gd name="T70" fmla="*/ 1557 w 2751"/>
                  <a:gd name="T71" fmla="*/ 810 h 1475"/>
                  <a:gd name="T72" fmla="*/ 1557 w 2751"/>
                  <a:gd name="T73" fmla="*/ 866 h 1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51" h="1475">
                    <a:moveTo>
                      <a:pt x="2727" y="1475"/>
                    </a:moveTo>
                    <a:lnTo>
                      <a:pt x="2686" y="1453"/>
                    </a:lnTo>
                    <a:lnTo>
                      <a:pt x="2686" y="1397"/>
                    </a:lnTo>
                    <a:lnTo>
                      <a:pt x="2751" y="1430"/>
                    </a:lnTo>
                    <a:lnTo>
                      <a:pt x="2727" y="1475"/>
                    </a:lnTo>
                    <a:moveTo>
                      <a:pt x="2636" y="1427"/>
                    </a:moveTo>
                    <a:lnTo>
                      <a:pt x="2591" y="1404"/>
                    </a:lnTo>
                    <a:lnTo>
                      <a:pt x="2591" y="1347"/>
                    </a:lnTo>
                    <a:lnTo>
                      <a:pt x="2636" y="1371"/>
                    </a:lnTo>
                    <a:lnTo>
                      <a:pt x="2636" y="1427"/>
                    </a:lnTo>
                    <a:moveTo>
                      <a:pt x="2541" y="1378"/>
                    </a:moveTo>
                    <a:lnTo>
                      <a:pt x="2541" y="1378"/>
                    </a:lnTo>
                    <a:lnTo>
                      <a:pt x="2473" y="1342"/>
                    </a:lnTo>
                    <a:lnTo>
                      <a:pt x="2473" y="1301"/>
                    </a:lnTo>
                    <a:lnTo>
                      <a:pt x="2423" y="1301"/>
                    </a:lnTo>
                    <a:lnTo>
                      <a:pt x="2423" y="1316"/>
                    </a:lnTo>
                    <a:lnTo>
                      <a:pt x="1746" y="964"/>
                    </a:lnTo>
                    <a:lnTo>
                      <a:pt x="1746" y="923"/>
                    </a:lnTo>
                    <a:lnTo>
                      <a:pt x="1696" y="923"/>
                    </a:lnTo>
                    <a:lnTo>
                      <a:pt x="1696" y="938"/>
                    </a:lnTo>
                    <a:lnTo>
                      <a:pt x="1607" y="892"/>
                    </a:lnTo>
                    <a:lnTo>
                      <a:pt x="1607" y="836"/>
                    </a:lnTo>
                    <a:lnTo>
                      <a:pt x="2541" y="1321"/>
                    </a:lnTo>
                    <a:lnTo>
                      <a:pt x="2541" y="1378"/>
                    </a:lnTo>
                    <a:moveTo>
                      <a:pt x="1557" y="866"/>
                    </a:moveTo>
                    <a:lnTo>
                      <a:pt x="601" y="370"/>
                    </a:lnTo>
                    <a:lnTo>
                      <a:pt x="601" y="328"/>
                    </a:lnTo>
                    <a:lnTo>
                      <a:pt x="552" y="328"/>
                    </a:lnTo>
                    <a:lnTo>
                      <a:pt x="552" y="344"/>
                    </a:lnTo>
                    <a:lnTo>
                      <a:pt x="398" y="264"/>
                    </a:lnTo>
                    <a:lnTo>
                      <a:pt x="398" y="223"/>
                    </a:lnTo>
                    <a:lnTo>
                      <a:pt x="348" y="223"/>
                    </a:lnTo>
                    <a:lnTo>
                      <a:pt x="348" y="238"/>
                    </a:lnTo>
                    <a:lnTo>
                      <a:pt x="0" y="57"/>
                    </a:lnTo>
                    <a:lnTo>
                      <a:pt x="0" y="0"/>
                    </a:lnTo>
                    <a:lnTo>
                      <a:pt x="1557" y="810"/>
                    </a:lnTo>
                    <a:lnTo>
                      <a:pt x="1557" y="86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18" name="Freeform 1603"/>
              <p:cNvSpPr>
                <a:spLocks/>
              </p:cNvSpPr>
              <p:nvPr/>
            </p:nvSpPr>
            <p:spPr bwMode="auto">
              <a:xfrm>
                <a:off x="6486" y="1199"/>
                <a:ext cx="4" cy="25"/>
              </a:xfrm>
              <a:custGeom>
                <a:avLst/>
                <a:gdLst>
                  <a:gd name="T0" fmla="*/ 4 w 4"/>
                  <a:gd name="T1" fmla="*/ 25 h 25"/>
                  <a:gd name="T2" fmla="*/ 0 w 4"/>
                  <a:gd name="T3" fmla="*/ 23 h 25"/>
                  <a:gd name="T4" fmla="*/ 0 w 4"/>
                  <a:gd name="T5" fmla="*/ 0 h 25"/>
                  <a:gd name="T6" fmla="*/ 4 w 4"/>
                  <a:gd name="T7" fmla="*/ 0 h 25"/>
                  <a:gd name="T8" fmla="*/ 4 w 4"/>
                  <a:gd name="T9" fmla="*/ 25 h 25"/>
                </a:gdLst>
                <a:ahLst/>
                <a:cxnLst>
                  <a:cxn ang="0">
                    <a:pos x="T0" y="T1"/>
                  </a:cxn>
                  <a:cxn ang="0">
                    <a:pos x="T2" y="T3"/>
                  </a:cxn>
                  <a:cxn ang="0">
                    <a:pos x="T4" y="T5"/>
                  </a:cxn>
                  <a:cxn ang="0">
                    <a:pos x="T6" y="T7"/>
                  </a:cxn>
                  <a:cxn ang="0">
                    <a:pos x="T8" y="T9"/>
                  </a:cxn>
                </a:cxnLst>
                <a:rect l="0" t="0" r="r" b="b"/>
                <a:pathLst>
                  <a:path w="4" h="25">
                    <a:moveTo>
                      <a:pt x="4" y="25"/>
                    </a:moveTo>
                    <a:lnTo>
                      <a:pt x="0" y="23"/>
                    </a:lnTo>
                    <a:lnTo>
                      <a:pt x="0" y="0"/>
                    </a:lnTo>
                    <a:lnTo>
                      <a:pt x="4" y="0"/>
                    </a:lnTo>
                    <a:lnTo>
                      <a:pt x="4" y="2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19" name="Freeform 1604"/>
              <p:cNvSpPr>
                <a:spLocks/>
              </p:cNvSpPr>
              <p:nvPr/>
            </p:nvSpPr>
            <p:spPr bwMode="auto">
              <a:xfrm>
                <a:off x="6494" y="1198"/>
                <a:ext cx="5" cy="30"/>
              </a:xfrm>
              <a:custGeom>
                <a:avLst/>
                <a:gdLst>
                  <a:gd name="T0" fmla="*/ 5 w 5"/>
                  <a:gd name="T1" fmla="*/ 30 h 30"/>
                  <a:gd name="T2" fmla="*/ 0 w 5"/>
                  <a:gd name="T3" fmla="*/ 28 h 30"/>
                  <a:gd name="T4" fmla="*/ 0 w 5"/>
                  <a:gd name="T5" fmla="*/ 0 h 30"/>
                  <a:gd name="T6" fmla="*/ 5 w 5"/>
                  <a:gd name="T7" fmla="*/ 2 h 30"/>
                  <a:gd name="T8" fmla="*/ 5 w 5"/>
                  <a:gd name="T9" fmla="*/ 30 h 30"/>
                </a:gdLst>
                <a:ahLst/>
                <a:cxnLst>
                  <a:cxn ang="0">
                    <a:pos x="T0" y="T1"/>
                  </a:cxn>
                  <a:cxn ang="0">
                    <a:pos x="T2" y="T3"/>
                  </a:cxn>
                  <a:cxn ang="0">
                    <a:pos x="T4" y="T5"/>
                  </a:cxn>
                  <a:cxn ang="0">
                    <a:pos x="T6" y="T7"/>
                  </a:cxn>
                  <a:cxn ang="0">
                    <a:pos x="T8" y="T9"/>
                  </a:cxn>
                </a:cxnLst>
                <a:rect l="0" t="0" r="r" b="b"/>
                <a:pathLst>
                  <a:path w="5" h="30">
                    <a:moveTo>
                      <a:pt x="5" y="30"/>
                    </a:moveTo>
                    <a:lnTo>
                      <a:pt x="0" y="28"/>
                    </a:lnTo>
                    <a:lnTo>
                      <a:pt x="0" y="0"/>
                    </a:lnTo>
                    <a:lnTo>
                      <a:pt x="5" y="2"/>
                    </a:lnTo>
                    <a:lnTo>
                      <a:pt x="5" y="3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20" name="Freeform 1605"/>
              <p:cNvSpPr>
                <a:spLocks noEditPoints="1"/>
              </p:cNvSpPr>
              <p:nvPr/>
            </p:nvSpPr>
            <p:spPr bwMode="auto">
              <a:xfrm>
                <a:off x="6314" y="1116"/>
                <a:ext cx="5" cy="29"/>
              </a:xfrm>
              <a:custGeom>
                <a:avLst/>
                <a:gdLst>
                  <a:gd name="T0" fmla="*/ 49 w 49"/>
                  <a:gd name="T1" fmla="*/ 334 h 334"/>
                  <a:gd name="T2" fmla="*/ 0 w 49"/>
                  <a:gd name="T3" fmla="*/ 310 h 334"/>
                  <a:gd name="T4" fmla="*/ 0 w 49"/>
                  <a:gd name="T5" fmla="*/ 211 h 334"/>
                  <a:gd name="T6" fmla="*/ 49 w 49"/>
                  <a:gd name="T7" fmla="*/ 236 h 334"/>
                  <a:gd name="T8" fmla="*/ 49 w 49"/>
                  <a:gd name="T9" fmla="*/ 334 h 334"/>
                  <a:gd name="T10" fmla="*/ 49 w 49"/>
                  <a:gd name="T11" fmla="*/ 180 h 334"/>
                  <a:gd name="T12" fmla="*/ 0 w 49"/>
                  <a:gd name="T13" fmla="*/ 155 h 334"/>
                  <a:gd name="T14" fmla="*/ 0 w 49"/>
                  <a:gd name="T15" fmla="*/ 0 h 334"/>
                  <a:gd name="T16" fmla="*/ 49 w 49"/>
                  <a:gd name="T17" fmla="*/ 0 h 334"/>
                  <a:gd name="T18" fmla="*/ 49 w 49"/>
                  <a:gd name="T19" fmla="*/ 18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334">
                    <a:moveTo>
                      <a:pt x="49" y="334"/>
                    </a:moveTo>
                    <a:lnTo>
                      <a:pt x="0" y="310"/>
                    </a:lnTo>
                    <a:lnTo>
                      <a:pt x="0" y="211"/>
                    </a:lnTo>
                    <a:lnTo>
                      <a:pt x="49" y="236"/>
                    </a:lnTo>
                    <a:lnTo>
                      <a:pt x="49" y="334"/>
                    </a:lnTo>
                    <a:moveTo>
                      <a:pt x="49" y="180"/>
                    </a:moveTo>
                    <a:lnTo>
                      <a:pt x="0" y="155"/>
                    </a:lnTo>
                    <a:lnTo>
                      <a:pt x="0" y="0"/>
                    </a:lnTo>
                    <a:lnTo>
                      <a:pt x="49" y="0"/>
                    </a:lnTo>
                    <a:lnTo>
                      <a:pt x="49" y="18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21" name="Freeform 1606"/>
              <p:cNvSpPr>
                <a:spLocks noEditPoints="1"/>
              </p:cNvSpPr>
              <p:nvPr/>
            </p:nvSpPr>
            <p:spPr bwMode="auto">
              <a:xfrm>
                <a:off x="6413" y="1167"/>
                <a:ext cx="4" cy="24"/>
              </a:xfrm>
              <a:custGeom>
                <a:avLst/>
                <a:gdLst>
                  <a:gd name="T0" fmla="*/ 50 w 50"/>
                  <a:gd name="T1" fmla="*/ 270 h 270"/>
                  <a:gd name="T2" fmla="*/ 0 w 50"/>
                  <a:gd name="T3" fmla="*/ 247 h 270"/>
                  <a:gd name="T4" fmla="*/ 0 w 50"/>
                  <a:gd name="T5" fmla="*/ 196 h 270"/>
                  <a:gd name="T6" fmla="*/ 50 w 50"/>
                  <a:gd name="T7" fmla="*/ 222 h 270"/>
                  <a:gd name="T8" fmla="*/ 50 w 50"/>
                  <a:gd name="T9" fmla="*/ 270 h 270"/>
                  <a:gd name="T10" fmla="*/ 50 w 50"/>
                  <a:gd name="T11" fmla="*/ 166 h 270"/>
                  <a:gd name="T12" fmla="*/ 0 w 50"/>
                  <a:gd name="T13" fmla="*/ 140 h 270"/>
                  <a:gd name="T14" fmla="*/ 0 w 50"/>
                  <a:gd name="T15" fmla="*/ 0 h 270"/>
                  <a:gd name="T16" fmla="*/ 50 w 50"/>
                  <a:gd name="T17" fmla="*/ 0 h 270"/>
                  <a:gd name="T18" fmla="*/ 50 w 50"/>
                  <a:gd name="T19" fmla="*/ 16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70">
                    <a:moveTo>
                      <a:pt x="50" y="270"/>
                    </a:moveTo>
                    <a:lnTo>
                      <a:pt x="0" y="247"/>
                    </a:lnTo>
                    <a:lnTo>
                      <a:pt x="0" y="196"/>
                    </a:lnTo>
                    <a:lnTo>
                      <a:pt x="50" y="222"/>
                    </a:lnTo>
                    <a:lnTo>
                      <a:pt x="50" y="270"/>
                    </a:lnTo>
                    <a:moveTo>
                      <a:pt x="50" y="166"/>
                    </a:moveTo>
                    <a:lnTo>
                      <a:pt x="0" y="140"/>
                    </a:lnTo>
                    <a:lnTo>
                      <a:pt x="0" y="0"/>
                    </a:lnTo>
                    <a:lnTo>
                      <a:pt x="50" y="0"/>
                    </a:lnTo>
                    <a:lnTo>
                      <a:pt x="50" y="16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22" name="Freeform 1607"/>
              <p:cNvSpPr>
                <a:spLocks noEditPoints="1"/>
              </p:cNvSpPr>
              <p:nvPr/>
            </p:nvSpPr>
            <p:spPr bwMode="auto">
              <a:xfrm>
                <a:off x="6267" y="1105"/>
                <a:ext cx="208" cy="110"/>
              </a:xfrm>
              <a:custGeom>
                <a:avLst/>
                <a:gdLst>
                  <a:gd name="T0" fmla="*/ 2396 w 2419"/>
                  <a:gd name="T1" fmla="*/ 1272 h 1272"/>
                  <a:gd name="T2" fmla="*/ 1746 w 2419"/>
                  <a:gd name="T3" fmla="*/ 942 h 1272"/>
                  <a:gd name="T4" fmla="*/ 1696 w 2419"/>
                  <a:gd name="T5" fmla="*/ 916 h 1272"/>
                  <a:gd name="T6" fmla="*/ 1607 w 2419"/>
                  <a:gd name="T7" fmla="*/ 871 h 1272"/>
                  <a:gd name="T8" fmla="*/ 1607 w 2419"/>
                  <a:gd name="T9" fmla="*/ 815 h 1272"/>
                  <a:gd name="T10" fmla="*/ 1696 w 2419"/>
                  <a:gd name="T11" fmla="*/ 860 h 1272"/>
                  <a:gd name="T12" fmla="*/ 1746 w 2419"/>
                  <a:gd name="T13" fmla="*/ 886 h 1272"/>
                  <a:gd name="T14" fmla="*/ 2419 w 2419"/>
                  <a:gd name="T15" fmla="*/ 1227 h 1272"/>
                  <a:gd name="T16" fmla="*/ 2396 w 2419"/>
                  <a:gd name="T17" fmla="*/ 1272 h 1272"/>
                  <a:gd name="T18" fmla="*/ 1557 w 2419"/>
                  <a:gd name="T19" fmla="*/ 846 h 1272"/>
                  <a:gd name="T20" fmla="*/ 601 w 2419"/>
                  <a:gd name="T21" fmla="*/ 361 h 1272"/>
                  <a:gd name="T22" fmla="*/ 552 w 2419"/>
                  <a:gd name="T23" fmla="*/ 336 h 1272"/>
                  <a:gd name="T24" fmla="*/ 398 w 2419"/>
                  <a:gd name="T25" fmla="*/ 258 h 1272"/>
                  <a:gd name="T26" fmla="*/ 398 w 2419"/>
                  <a:gd name="T27" fmla="*/ 202 h 1272"/>
                  <a:gd name="T28" fmla="*/ 552 w 2419"/>
                  <a:gd name="T29" fmla="*/ 280 h 1272"/>
                  <a:gd name="T30" fmla="*/ 601 w 2419"/>
                  <a:gd name="T31" fmla="*/ 305 h 1272"/>
                  <a:gd name="T32" fmla="*/ 1557 w 2419"/>
                  <a:gd name="T33" fmla="*/ 790 h 1272"/>
                  <a:gd name="T34" fmla="*/ 1557 w 2419"/>
                  <a:gd name="T35" fmla="*/ 846 h 1272"/>
                  <a:gd name="T36" fmla="*/ 348 w 2419"/>
                  <a:gd name="T37" fmla="*/ 233 h 1272"/>
                  <a:gd name="T38" fmla="*/ 0 w 2419"/>
                  <a:gd name="T39" fmla="*/ 56 h 1272"/>
                  <a:gd name="T40" fmla="*/ 0 w 2419"/>
                  <a:gd name="T41" fmla="*/ 0 h 1272"/>
                  <a:gd name="T42" fmla="*/ 348 w 2419"/>
                  <a:gd name="T43" fmla="*/ 177 h 1272"/>
                  <a:gd name="T44" fmla="*/ 348 w 2419"/>
                  <a:gd name="T45" fmla="*/ 233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19" h="1272">
                    <a:moveTo>
                      <a:pt x="2396" y="1272"/>
                    </a:moveTo>
                    <a:lnTo>
                      <a:pt x="1746" y="942"/>
                    </a:lnTo>
                    <a:lnTo>
                      <a:pt x="1696" y="916"/>
                    </a:lnTo>
                    <a:lnTo>
                      <a:pt x="1607" y="871"/>
                    </a:lnTo>
                    <a:lnTo>
                      <a:pt x="1607" y="815"/>
                    </a:lnTo>
                    <a:lnTo>
                      <a:pt x="1696" y="860"/>
                    </a:lnTo>
                    <a:lnTo>
                      <a:pt x="1746" y="886"/>
                    </a:lnTo>
                    <a:lnTo>
                      <a:pt x="2419" y="1227"/>
                    </a:lnTo>
                    <a:lnTo>
                      <a:pt x="2396" y="1272"/>
                    </a:lnTo>
                    <a:moveTo>
                      <a:pt x="1557" y="846"/>
                    </a:moveTo>
                    <a:lnTo>
                      <a:pt x="601" y="361"/>
                    </a:lnTo>
                    <a:lnTo>
                      <a:pt x="552" y="336"/>
                    </a:lnTo>
                    <a:lnTo>
                      <a:pt x="398" y="258"/>
                    </a:lnTo>
                    <a:lnTo>
                      <a:pt x="398" y="202"/>
                    </a:lnTo>
                    <a:lnTo>
                      <a:pt x="552" y="280"/>
                    </a:lnTo>
                    <a:lnTo>
                      <a:pt x="601" y="305"/>
                    </a:lnTo>
                    <a:lnTo>
                      <a:pt x="1557" y="790"/>
                    </a:lnTo>
                    <a:lnTo>
                      <a:pt x="1557" y="846"/>
                    </a:lnTo>
                    <a:moveTo>
                      <a:pt x="348" y="233"/>
                    </a:moveTo>
                    <a:lnTo>
                      <a:pt x="0" y="56"/>
                    </a:lnTo>
                    <a:lnTo>
                      <a:pt x="0" y="0"/>
                    </a:lnTo>
                    <a:lnTo>
                      <a:pt x="348" y="177"/>
                    </a:lnTo>
                    <a:lnTo>
                      <a:pt x="348" y="233"/>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23" name="Freeform 1608"/>
              <p:cNvSpPr>
                <a:spLocks/>
              </p:cNvSpPr>
              <p:nvPr/>
            </p:nvSpPr>
            <p:spPr bwMode="auto">
              <a:xfrm>
                <a:off x="6297" y="1107"/>
                <a:ext cx="4" cy="30"/>
              </a:xfrm>
              <a:custGeom>
                <a:avLst/>
                <a:gdLst>
                  <a:gd name="T0" fmla="*/ 4 w 4"/>
                  <a:gd name="T1" fmla="*/ 30 h 30"/>
                  <a:gd name="T2" fmla="*/ 0 w 4"/>
                  <a:gd name="T3" fmla="*/ 28 h 30"/>
                  <a:gd name="T4" fmla="*/ 0 w 4"/>
                  <a:gd name="T5" fmla="*/ 0 h 30"/>
                  <a:gd name="T6" fmla="*/ 4 w 4"/>
                  <a:gd name="T7" fmla="*/ 0 h 30"/>
                  <a:gd name="T8" fmla="*/ 4 w 4"/>
                  <a:gd name="T9" fmla="*/ 30 h 30"/>
                </a:gdLst>
                <a:ahLst/>
                <a:cxnLst>
                  <a:cxn ang="0">
                    <a:pos x="T0" y="T1"/>
                  </a:cxn>
                  <a:cxn ang="0">
                    <a:pos x="T2" y="T3"/>
                  </a:cxn>
                  <a:cxn ang="0">
                    <a:pos x="T4" y="T5"/>
                  </a:cxn>
                  <a:cxn ang="0">
                    <a:pos x="T6" y="T7"/>
                  </a:cxn>
                  <a:cxn ang="0">
                    <a:pos x="T8" y="T9"/>
                  </a:cxn>
                </a:cxnLst>
                <a:rect l="0" t="0" r="r" b="b"/>
                <a:pathLst>
                  <a:path w="4" h="30">
                    <a:moveTo>
                      <a:pt x="4" y="30"/>
                    </a:moveTo>
                    <a:lnTo>
                      <a:pt x="0" y="28"/>
                    </a:lnTo>
                    <a:lnTo>
                      <a:pt x="0" y="0"/>
                    </a:lnTo>
                    <a:lnTo>
                      <a:pt x="4" y="0"/>
                    </a:lnTo>
                    <a:lnTo>
                      <a:pt x="4" y="3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24" name="Freeform 1609"/>
              <p:cNvSpPr>
                <a:spLocks/>
              </p:cNvSpPr>
              <p:nvPr/>
            </p:nvSpPr>
            <p:spPr bwMode="auto">
              <a:xfrm>
                <a:off x="6401" y="1157"/>
                <a:ext cx="4" cy="28"/>
              </a:xfrm>
              <a:custGeom>
                <a:avLst/>
                <a:gdLst>
                  <a:gd name="T0" fmla="*/ 4 w 4"/>
                  <a:gd name="T1" fmla="*/ 28 h 28"/>
                  <a:gd name="T2" fmla="*/ 0 w 4"/>
                  <a:gd name="T3" fmla="*/ 26 h 28"/>
                  <a:gd name="T4" fmla="*/ 0 w 4"/>
                  <a:gd name="T5" fmla="*/ 0 h 28"/>
                  <a:gd name="T6" fmla="*/ 4 w 4"/>
                  <a:gd name="T7" fmla="*/ 0 h 28"/>
                  <a:gd name="T8" fmla="*/ 4 w 4"/>
                  <a:gd name="T9" fmla="*/ 28 h 28"/>
                </a:gdLst>
                <a:ahLst/>
                <a:cxnLst>
                  <a:cxn ang="0">
                    <a:pos x="T0" y="T1"/>
                  </a:cxn>
                  <a:cxn ang="0">
                    <a:pos x="T2" y="T3"/>
                  </a:cxn>
                  <a:cxn ang="0">
                    <a:pos x="T4" y="T5"/>
                  </a:cxn>
                  <a:cxn ang="0">
                    <a:pos x="T6" y="T7"/>
                  </a:cxn>
                  <a:cxn ang="0">
                    <a:pos x="T8" y="T9"/>
                  </a:cxn>
                </a:cxnLst>
                <a:rect l="0" t="0" r="r" b="b"/>
                <a:pathLst>
                  <a:path w="4" h="28">
                    <a:moveTo>
                      <a:pt x="4" y="28"/>
                    </a:moveTo>
                    <a:lnTo>
                      <a:pt x="0" y="26"/>
                    </a:lnTo>
                    <a:lnTo>
                      <a:pt x="0" y="0"/>
                    </a:lnTo>
                    <a:lnTo>
                      <a:pt x="4" y="0"/>
                    </a:lnTo>
                    <a:lnTo>
                      <a:pt x="4" y="2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25" name="Freeform 1610"/>
              <p:cNvSpPr>
                <a:spLocks/>
              </p:cNvSpPr>
              <p:nvPr/>
            </p:nvSpPr>
            <p:spPr bwMode="auto">
              <a:xfrm>
                <a:off x="6476" y="1200"/>
                <a:ext cx="4" cy="20"/>
              </a:xfrm>
              <a:custGeom>
                <a:avLst/>
                <a:gdLst>
                  <a:gd name="T0" fmla="*/ 4 w 4"/>
                  <a:gd name="T1" fmla="*/ 20 h 20"/>
                  <a:gd name="T2" fmla="*/ 0 w 4"/>
                  <a:gd name="T3" fmla="*/ 18 h 20"/>
                  <a:gd name="T4" fmla="*/ 0 w 4"/>
                  <a:gd name="T5" fmla="*/ 0 h 20"/>
                  <a:gd name="T6" fmla="*/ 4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0" y="18"/>
                    </a:lnTo>
                    <a:lnTo>
                      <a:pt x="0" y="0"/>
                    </a:lnTo>
                    <a:lnTo>
                      <a:pt x="4" y="0"/>
                    </a:lnTo>
                    <a:lnTo>
                      <a:pt x="4" y="2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26" name="Freeform 1611"/>
              <p:cNvSpPr>
                <a:spLocks noEditPoints="1"/>
              </p:cNvSpPr>
              <p:nvPr/>
            </p:nvSpPr>
            <p:spPr bwMode="auto">
              <a:xfrm>
                <a:off x="6267" y="1046"/>
                <a:ext cx="291" cy="177"/>
              </a:xfrm>
              <a:custGeom>
                <a:avLst/>
                <a:gdLst>
                  <a:gd name="T0" fmla="*/ 3375 w 3375"/>
                  <a:gd name="T1" fmla="*/ 2051 h 2051"/>
                  <a:gd name="T2" fmla="*/ 3261 w 3375"/>
                  <a:gd name="T3" fmla="*/ 1998 h 2051"/>
                  <a:gd name="T4" fmla="*/ 3261 w 3375"/>
                  <a:gd name="T5" fmla="*/ 1897 h 2051"/>
                  <a:gd name="T6" fmla="*/ 2686 w 3375"/>
                  <a:gd name="T7" fmla="*/ 1615 h 2051"/>
                  <a:gd name="T8" fmla="*/ 2686 w 3375"/>
                  <a:gd name="T9" fmla="*/ 1366 h 2051"/>
                  <a:gd name="T10" fmla="*/ 3375 w 3375"/>
                  <a:gd name="T11" fmla="*/ 1685 h 2051"/>
                  <a:gd name="T12" fmla="*/ 3375 w 3375"/>
                  <a:gd name="T13" fmla="*/ 2051 h 2051"/>
                  <a:gd name="T14" fmla="*/ 2636 w 3375"/>
                  <a:gd name="T15" fmla="*/ 1590 h 2051"/>
                  <a:gd name="T16" fmla="*/ 2591 w 3375"/>
                  <a:gd name="T17" fmla="*/ 1568 h 2051"/>
                  <a:gd name="T18" fmla="*/ 2591 w 3375"/>
                  <a:gd name="T19" fmla="*/ 1322 h 2051"/>
                  <a:gd name="T20" fmla="*/ 2636 w 3375"/>
                  <a:gd name="T21" fmla="*/ 1342 h 2051"/>
                  <a:gd name="T22" fmla="*/ 2636 w 3375"/>
                  <a:gd name="T23" fmla="*/ 1590 h 2051"/>
                  <a:gd name="T24" fmla="*/ 2541 w 3375"/>
                  <a:gd name="T25" fmla="*/ 1544 h 2051"/>
                  <a:gd name="T26" fmla="*/ 1897 w 3375"/>
                  <a:gd name="T27" fmla="*/ 1228 h 2051"/>
                  <a:gd name="T28" fmla="*/ 1897 w 3375"/>
                  <a:gd name="T29" fmla="*/ 1365 h 2051"/>
                  <a:gd name="T30" fmla="*/ 0 w 3375"/>
                  <a:gd name="T31" fmla="*/ 484 h 2051"/>
                  <a:gd name="T32" fmla="*/ 0 w 3375"/>
                  <a:gd name="T33" fmla="*/ 0 h 2051"/>
                  <a:gd name="T34" fmla="*/ 1332 w 3375"/>
                  <a:gd name="T35" fmla="*/ 606 h 2051"/>
                  <a:gd name="T36" fmla="*/ 2055 w 3375"/>
                  <a:gd name="T37" fmla="*/ 983 h 2051"/>
                  <a:gd name="T38" fmla="*/ 2055 w 3375"/>
                  <a:gd name="T39" fmla="*/ 1073 h 2051"/>
                  <a:gd name="T40" fmla="*/ 2541 w 3375"/>
                  <a:gd name="T41" fmla="*/ 1298 h 2051"/>
                  <a:gd name="T42" fmla="*/ 2541 w 3375"/>
                  <a:gd name="T43" fmla="*/ 1544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75" h="2051">
                    <a:moveTo>
                      <a:pt x="3375" y="2051"/>
                    </a:moveTo>
                    <a:lnTo>
                      <a:pt x="3261" y="1998"/>
                    </a:lnTo>
                    <a:lnTo>
                      <a:pt x="3261" y="1897"/>
                    </a:lnTo>
                    <a:lnTo>
                      <a:pt x="2686" y="1615"/>
                    </a:lnTo>
                    <a:lnTo>
                      <a:pt x="2686" y="1366"/>
                    </a:lnTo>
                    <a:lnTo>
                      <a:pt x="3375" y="1685"/>
                    </a:lnTo>
                    <a:lnTo>
                      <a:pt x="3375" y="2051"/>
                    </a:lnTo>
                    <a:moveTo>
                      <a:pt x="2636" y="1590"/>
                    </a:moveTo>
                    <a:lnTo>
                      <a:pt x="2591" y="1568"/>
                    </a:lnTo>
                    <a:lnTo>
                      <a:pt x="2591" y="1322"/>
                    </a:lnTo>
                    <a:lnTo>
                      <a:pt x="2636" y="1342"/>
                    </a:lnTo>
                    <a:lnTo>
                      <a:pt x="2636" y="1590"/>
                    </a:lnTo>
                    <a:moveTo>
                      <a:pt x="2541" y="1544"/>
                    </a:moveTo>
                    <a:lnTo>
                      <a:pt x="1897" y="1228"/>
                    </a:lnTo>
                    <a:lnTo>
                      <a:pt x="1897" y="1365"/>
                    </a:lnTo>
                    <a:lnTo>
                      <a:pt x="0" y="484"/>
                    </a:lnTo>
                    <a:lnTo>
                      <a:pt x="0" y="0"/>
                    </a:lnTo>
                    <a:lnTo>
                      <a:pt x="1332" y="606"/>
                    </a:lnTo>
                    <a:lnTo>
                      <a:pt x="2055" y="983"/>
                    </a:lnTo>
                    <a:lnTo>
                      <a:pt x="2055" y="1073"/>
                    </a:lnTo>
                    <a:lnTo>
                      <a:pt x="2541" y="1298"/>
                    </a:lnTo>
                    <a:lnTo>
                      <a:pt x="2541" y="1544"/>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27" name="Freeform 1612"/>
              <p:cNvSpPr>
                <a:spLocks/>
              </p:cNvSpPr>
              <p:nvPr/>
            </p:nvSpPr>
            <p:spPr bwMode="auto">
              <a:xfrm>
                <a:off x="6382" y="1098"/>
                <a:ext cx="62" cy="33"/>
              </a:xfrm>
              <a:custGeom>
                <a:avLst/>
                <a:gdLst>
                  <a:gd name="T0" fmla="*/ 62 w 62"/>
                  <a:gd name="T1" fmla="*/ 33 h 33"/>
                  <a:gd name="T2" fmla="*/ 0 w 62"/>
                  <a:gd name="T3" fmla="*/ 0 h 33"/>
                  <a:gd name="T4" fmla="*/ 62 w 62"/>
                  <a:gd name="T5" fmla="*/ 28 h 33"/>
                  <a:gd name="T6" fmla="*/ 62 w 62"/>
                  <a:gd name="T7" fmla="*/ 33 h 33"/>
                </a:gdLst>
                <a:ahLst/>
                <a:cxnLst>
                  <a:cxn ang="0">
                    <a:pos x="T0" y="T1"/>
                  </a:cxn>
                  <a:cxn ang="0">
                    <a:pos x="T2" y="T3"/>
                  </a:cxn>
                  <a:cxn ang="0">
                    <a:pos x="T4" y="T5"/>
                  </a:cxn>
                  <a:cxn ang="0">
                    <a:pos x="T6" y="T7"/>
                  </a:cxn>
                </a:cxnLst>
                <a:rect l="0" t="0" r="r" b="b"/>
                <a:pathLst>
                  <a:path w="62" h="33">
                    <a:moveTo>
                      <a:pt x="62" y="33"/>
                    </a:moveTo>
                    <a:lnTo>
                      <a:pt x="0" y="0"/>
                    </a:lnTo>
                    <a:lnTo>
                      <a:pt x="62" y="28"/>
                    </a:lnTo>
                    <a:lnTo>
                      <a:pt x="62" y="3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28" name="Freeform 1613"/>
              <p:cNvSpPr>
                <a:spLocks/>
              </p:cNvSpPr>
              <p:nvPr/>
            </p:nvSpPr>
            <p:spPr bwMode="auto">
              <a:xfrm>
                <a:off x="6486" y="1158"/>
                <a:ext cx="4" cy="23"/>
              </a:xfrm>
              <a:custGeom>
                <a:avLst/>
                <a:gdLst>
                  <a:gd name="T0" fmla="*/ 4 w 4"/>
                  <a:gd name="T1" fmla="*/ 23 h 23"/>
                  <a:gd name="T2" fmla="*/ 0 w 4"/>
                  <a:gd name="T3" fmla="*/ 21 h 23"/>
                  <a:gd name="T4" fmla="*/ 0 w 4"/>
                  <a:gd name="T5" fmla="*/ 0 h 23"/>
                  <a:gd name="T6" fmla="*/ 4 w 4"/>
                  <a:gd name="T7" fmla="*/ 2 h 23"/>
                  <a:gd name="T8" fmla="*/ 4 w 4"/>
                  <a:gd name="T9" fmla="*/ 23 h 23"/>
                </a:gdLst>
                <a:ahLst/>
                <a:cxnLst>
                  <a:cxn ang="0">
                    <a:pos x="T0" y="T1"/>
                  </a:cxn>
                  <a:cxn ang="0">
                    <a:pos x="T2" y="T3"/>
                  </a:cxn>
                  <a:cxn ang="0">
                    <a:pos x="T4" y="T5"/>
                  </a:cxn>
                  <a:cxn ang="0">
                    <a:pos x="T6" y="T7"/>
                  </a:cxn>
                  <a:cxn ang="0">
                    <a:pos x="T8" y="T9"/>
                  </a:cxn>
                </a:cxnLst>
                <a:rect l="0" t="0" r="r" b="b"/>
                <a:pathLst>
                  <a:path w="4" h="23">
                    <a:moveTo>
                      <a:pt x="4" y="23"/>
                    </a:moveTo>
                    <a:lnTo>
                      <a:pt x="0" y="21"/>
                    </a:lnTo>
                    <a:lnTo>
                      <a:pt x="0" y="0"/>
                    </a:lnTo>
                    <a:lnTo>
                      <a:pt x="4" y="2"/>
                    </a:lnTo>
                    <a:lnTo>
                      <a:pt x="4"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29" name="Freeform 1614"/>
              <p:cNvSpPr>
                <a:spLocks/>
              </p:cNvSpPr>
              <p:nvPr/>
            </p:nvSpPr>
            <p:spPr bwMode="auto">
              <a:xfrm>
                <a:off x="6494" y="1162"/>
                <a:ext cx="5" cy="23"/>
              </a:xfrm>
              <a:custGeom>
                <a:avLst/>
                <a:gdLst>
                  <a:gd name="T0" fmla="*/ 5 w 5"/>
                  <a:gd name="T1" fmla="*/ 23 h 23"/>
                  <a:gd name="T2" fmla="*/ 0 w 5"/>
                  <a:gd name="T3" fmla="*/ 21 h 23"/>
                  <a:gd name="T4" fmla="*/ 0 w 5"/>
                  <a:gd name="T5" fmla="*/ 0 h 23"/>
                  <a:gd name="T6" fmla="*/ 5 w 5"/>
                  <a:gd name="T7" fmla="*/ 2 h 23"/>
                  <a:gd name="T8" fmla="*/ 5 w 5"/>
                  <a:gd name="T9" fmla="*/ 23 h 23"/>
                </a:gdLst>
                <a:ahLst/>
                <a:cxnLst>
                  <a:cxn ang="0">
                    <a:pos x="T0" y="T1"/>
                  </a:cxn>
                  <a:cxn ang="0">
                    <a:pos x="T2" y="T3"/>
                  </a:cxn>
                  <a:cxn ang="0">
                    <a:pos x="T4" y="T5"/>
                  </a:cxn>
                  <a:cxn ang="0">
                    <a:pos x="T6" y="T7"/>
                  </a:cxn>
                  <a:cxn ang="0">
                    <a:pos x="T8" y="T9"/>
                  </a:cxn>
                </a:cxnLst>
                <a:rect l="0" t="0" r="r" b="b"/>
                <a:pathLst>
                  <a:path w="5" h="23">
                    <a:moveTo>
                      <a:pt x="5" y="23"/>
                    </a:moveTo>
                    <a:lnTo>
                      <a:pt x="0" y="21"/>
                    </a:lnTo>
                    <a:lnTo>
                      <a:pt x="0" y="0"/>
                    </a:lnTo>
                    <a:lnTo>
                      <a:pt x="5" y="2"/>
                    </a:lnTo>
                    <a:lnTo>
                      <a:pt x="5"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30" name="Freeform 1615"/>
              <p:cNvSpPr>
                <a:spLocks noEditPoints="1"/>
              </p:cNvSpPr>
              <p:nvPr/>
            </p:nvSpPr>
            <p:spPr bwMode="auto">
              <a:xfrm>
                <a:off x="6450" y="1209"/>
                <a:ext cx="96" cy="217"/>
              </a:xfrm>
              <a:custGeom>
                <a:avLst/>
                <a:gdLst>
                  <a:gd name="T0" fmla="*/ 1106 w 1106"/>
                  <a:gd name="T1" fmla="*/ 2522 h 2522"/>
                  <a:gd name="T2" fmla="*/ 875 w 1106"/>
                  <a:gd name="T3" fmla="*/ 2434 h 2522"/>
                  <a:gd name="T4" fmla="*/ 462 w 1106"/>
                  <a:gd name="T5" fmla="*/ 2271 h 2522"/>
                  <a:gd name="T6" fmla="*/ 462 w 1106"/>
                  <a:gd name="T7" fmla="*/ 1626 h 2522"/>
                  <a:gd name="T8" fmla="*/ 599 w 1106"/>
                  <a:gd name="T9" fmla="*/ 1692 h 2522"/>
                  <a:gd name="T10" fmla="*/ 621 w 1106"/>
                  <a:gd name="T11" fmla="*/ 1647 h 2522"/>
                  <a:gd name="T12" fmla="*/ 462 w 1106"/>
                  <a:gd name="T13" fmla="*/ 1571 h 2522"/>
                  <a:gd name="T14" fmla="*/ 462 w 1106"/>
                  <a:gd name="T15" fmla="*/ 781 h 2522"/>
                  <a:gd name="T16" fmla="*/ 412 w 1106"/>
                  <a:gd name="T17" fmla="*/ 781 h 2522"/>
                  <a:gd name="T18" fmla="*/ 412 w 1106"/>
                  <a:gd name="T19" fmla="*/ 1547 h 2522"/>
                  <a:gd name="T20" fmla="*/ 0 w 1106"/>
                  <a:gd name="T21" fmla="*/ 1351 h 2522"/>
                  <a:gd name="T22" fmla="*/ 0 w 1106"/>
                  <a:gd name="T23" fmla="*/ 805 h 2522"/>
                  <a:gd name="T24" fmla="*/ 267 w 1106"/>
                  <a:gd name="T25" fmla="*/ 940 h 2522"/>
                  <a:gd name="T26" fmla="*/ 290 w 1106"/>
                  <a:gd name="T27" fmla="*/ 896 h 2522"/>
                  <a:gd name="T28" fmla="*/ 0 w 1106"/>
                  <a:gd name="T29" fmla="*/ 749 h 2522"/>
                  <a:gd name="T30" fmla="*/ 0 w 1106"/>
                  <a:gd name="T31" fmla="*/ 553 h 2522"/>
                  <a:gd name="T32" fmla="*/ 412 w 1106"/>
                  <a:gd name="T33" fmla="*/ 750 h 2522"/>
                  <a:gd name="T34" fmla="*/ 412 w 1106"/>
                  <a:gd name="T35" fmla="*/ 753 h 2522"/>
                  <a:gd name="T36" fmla="*/ 419 w 1106"/>
                  <a:gd name="T37" fmla="*/ 753 h 2522"/>
                  <a:gd name="T38" fmla="*/ 599 w 1106"/>
                  <a:gd name="T39" fmla="*/ 839 h 2522"/>
                  <a:gd name="T40" fmla="*/ 621 w 1106"/>
                  <a:gd name="T41" fmla="*/ 794 h 2522"/>
                  <a:gd name="T42" fmla="*/ 462 w 1106"/>
                  <a:gd name="T43" fmla="*/ 718 h 2522"/>
                  <a:gd name="T44" fmla="*/ 462 w 1106"/>
                  <a:gd name="T45" fmla="*/ 235 h 2522"/>
                  <a:gd name="T46" fmla="*/ 507 w 1106"/>
                  <a:gd name="T47" fmla="*/ 258 h 2522"/>
                  <a:gd name="T48" fmla="*/ 507 w 1106"/>
                  <a:gd name="T49" fmla="*/ 511 h 2522"/>
                  <a:gd name="T50" fmla="*/ 557 w 1106"/>
                  <a:gd name="T51" fmla="*/ 511 h 2522"/>
                  <a:gd name="T52" fmla="*/ 557 w 1106"/>
                  <a:gd name="T53" fmla="*/ 283 h 2522"/>
                  <a:gd name="T54" fmla="*/ 1106 w 1106"/>
                  <a:gd name="T55" fmla="*/ 563 h 2522"/>
                  <a:gd name="T56" fmla="*/ 1106 w 1106"/>
                  <a:gd name="T57" fmla="*/ 2362 h 2522"/>
                  <a:gd name="T58" fmla="*/ 1017 w 1106"/>
                  <a:gd name="T59" fmla="*/ 2321 h 2522"/>
                  <a:gd name="T60" fmla="*/ 997 w 1106"/>
                  <a:gd name="T61" fmla="*/ 2367 h 2522"/>
                  <a:gd name="T62" fmla="*/ 1106 w 1106"/>
                  <a:gd name="T63" fmla="*/ 2417 h 2522"/>
                  <a:gd name="T64" fmla="*/ 1106 w 1106"/>
                  <a:gd name="T65" fmla="*/ 2522 h 2522"/>
                  <a:gd name="T66" fmla="*/ 412 w 1106"/>
                  <a:gd name="T67" fmla="*/ 2251 h 2522"/>
                  <a:gd name="T68" fmla="*/ 0 w 1106"/>
                  <a:gd name="T69" fmla="*/ 2088 h 2522"/>
                  <a:gd name="T70" fmla="*/ 0 w 1106"/>
                  <a:gd name="T71" fmla="*/ 1406 h 2522"/>
                  <a:gd name="T72" fmla="*/ 412 w 1106"/>
                  <a:gd name="T73" fmla="*/ 1603 h 2522"/>
                  <a:gd name="T74" fmla="*/ 412 w 1106"/>
                  <a:gd name="T75" fmla="*/ 2251 h 2522"/>
                  <a:gd name="T76" fmla="*/ 412 w 1106"/>
                  <a:gd name="T77" fmla="*/ 695 h 2522"/>
                  <a:gd name="T78" fmla="*/ 0 w 1106"/>
                  <a:gd name="T79" fmla="*/ 498 h 2522"/>
                  <a:gd name="T80" fmla="*/ 0 w 1106"/>
                  <a:gd name="T81" fmla="*/ 0 h 2522"/>
                  <a:gd name="T82" fmla="*/ 294 w 1106"/>
                  <a:gd name="T83" fmla="*/ 150 h 2522"/>
                  <a:gd name="T84" fmla="*/ 294 w 1106"/>
                  <a:gd name="T85" fmla="*/ 511 h 2522"/>
                  <a:gd name="T86" fmla="*/ 344 w 1106"/>
                  <a:gd name="T87" fmla="*/ 511 h 2522"/>
                  <a:gd name="T88" fmla="*/ 344 w 1106"/>
                  <a:gd name="T89" fmla="*/ 175 h 2522"/>
                  <a:gd name="T90" fmla="*/ 412 w 1106"/>
                  <a:gd name="T91" fmla="*/ 210 h 2522"/>
                  <a:gd name="T92" fmla="*/ 412 w 1106"/>
                  <a:gd name="T93" fmla="*/ 695 h 2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06" h="2522">
                    <a:moveTo>
                      <a:pt x="1106" y="2522"/>
                    </a:moveTo>
                    <a:lnTo>
                      <a:pt x="875" y="2434"/>
                    </a:lnTo>
                    <a:lnTo>
                      <a:pt x="462" y="2271"/>
                    </a:lnTo>
                    <a:lnTo>
                      <a:pt x="462" y="1626"/>
                    </a:lnTo>
                    <a:lnTo>
                      <a:pt x="599" y="1692"/>
                    </a:lnTo>
                    <a:lnTo>
                      <a:pt x="621" y="1647"/>
                    </a:lnTo>
                    <a:lnTo>
                      <a:pt x="462" y="1571"/>
                    </a:lnTo>
                    <a:lnTo>
                      <a:pt x="462" y="781"/>
                    </a:lnTo>
                    <a:lnTo>
                      <a:pt x="412" y="781"/>
                    </a:lnTo>
                    <a:lnTo>
                      <a:pt x="412" y="1547"/>
                    </a:lnTo>
                    <a:lnTo>
                      <a:pt x="0" y="1351"/>
                    </a:lnTo>
                    <a:lnTo>
                      <a:pt x="0" y="805"/>
                    </a:lnTo>
                    <a:lnTo>
                      <a:pt x="267" y="940"/>
                    </a:lnTo>
                    <a:lnTo>
                      <a:pt x="290" y="896"/>
                    </a:lnTo>
                    <a:lnTo>
                      <a:pt x="0" y="749"/>
                    </a:lnTo>
                    <a:lnTo>
                      <a:pt x="0" y="553"/>
                    </a:lnTo>
                    <a:lnTo>
                      <a:pt x="412" y="750"/>
                    </a:lnTo>
                    <a:lnTo>
                      <a:pt x="412" y="753"/>
                    </a:lnTo>
                    <a:lnTo>
                      <a:pt x="419" y="753"/>
                    </a:lnTo>
                    <a:lnTo>
                      <a:pt x="599" y="839"/>
                    </a:lnTo>
                    <a:lnTo>
                      <a:pt x="621" y="794"/>
                    </a:lnTo>
                    <a:lnTo>
                      <a:pt x="462" y="718"/>
                    </a:lnTo>
                    <a:lnTo>
                      <a:pt x="462" y="235"/>
                    </a:lnTo>
                    <a:lnTo>
                      <a:pt x="507" y="258"/>
                    </a:lnTo>
                    <a:lnTo>
                      <a:pt x="507" y="511"/>
                    </a:lnTo>
                    <a:lnTo>
                      <a:pt x="557" y="511"/>
                    </a:lnTo>
                    <a:lnTo>
                      <a:pt x="557" y="283"/>
                    </a:lnTo>
                    <a:lnTo>
                      <a:pt x="1106" y="563"/>
                    </a:lnTo>
                    <a:lnTo>
                      <a:pt x="1106" y="2362"/>
                    </a:lnTo>
                    <a:lnTo>
                      <a:pt x="1017" y="2321"/>
                    </a:lnTo>
                    <a:lnTo>
                      <a:pt x="997" y="2367"/>
                    </a:lnTo>
                    <a:lnTo>
                      <a:pt x="1106" y="2417"/>
                    </a:lnTo>
                    <a:lnTo>
                      <a:pt x="1106" y="2522"/>
                    </a:lnTo>
                    <a:moveTo>
                      <a:pt x="412" y="2251"/>
                    </a:moveTo>
                    <a:lnTo>
                      <a:pt x="0" y="2088"/>
                    </a:lnTo>
                    <a:lnTo>
                      <a:pt x="0" y="1406"/>
                    </a:lnTo>
                    <a:lnTo>
                      <a:pt x="412" y="1603"/>
                    </a:lnTo>
                    <a:lnTo>
                      <a:pt x="412" y="2251"/>
                    </a:lnTo>
                    <a:moveTo>
                      <a:pt x="412" y="695"/>
                    </a:moveTo>
                    <a:lnTo>
                      <a:pt x="0" y="498"/>
                    </a:lnTo>
                    <a:lnTo>
                      <a:pt x="0" y="0"/>
                    </a:lnTo>
                    <a:lnTo>
                      <a:pt x="294" y="150"/>
                    </a:lnTo>
                    <a:lnTo>
                      <a:pt x="294" y="511"/>
                    </a:lnTo>
                    <a:lnTo>
                      <a:pt x="344" y="511"/>
                    </a:lnTo>
                    <a:lnTo>
                      <a:pt x="344" y="175"/>
                    </a:lnTo>
                    <a:lnTo>
                      <a:pt x="412" y="210"/>
                    </a:lnTo>
                    <a:lnTo>
                      <a:pt x="412" y="695"/>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31" name="Freeform 1616"/>
              <p:cNvSpPr>
                <a:spLocks noEditPoints="1"/>
              </p:cNvSpPr>
              <p:nvPr/>
            </p:nvSpPr>
            <p:spPr bwMode="auto">
              <a:xfrm>
                <a:off x="6486" y="1227"/>
                <a:ext cx="4" cy="47"/>
              </a:xfrm>
              <a:custGeom>
                <a:avLst/>
                <a:gdLst>
                  <a:gd name="T0" fmla="*/ 7 w 50"/>
                  <a:gd name="T1" fmla="*/ 543 h 543"/>
                  <a:gd name="T2" fmla="*/ 0 w 50"/>
                  <a:gd name="T3" fmla="*/ 543 h 543"/>
                  <a:gd name="T4" fmla="*/ 0 w 50"/>
                  <a:gd name="T5" fmla="*/ 540 h 543"/>
                  <a:gd name="T6" fmla="*/ 7 w 50"/>
                  <a:gd name="T7" fmla="*/ 543 h 543"/>
                  <a:gd name="T8" fmla="*/ 50 w 50"/>
                  <a:gd name="T9" fmla="*/ 508 h 543"/>
                  <a:gd name="T10" fmla="*/ 0 w 50"/>
                  <a:gd name="T11" fmla="*/ 485 h 543"/>
                  <a:gd name="T12" fmla="*/ 0 w 50"/>
                  <a:gd name="T13" fmla="*/ 0 h 543"/>
                  <a:gd name="T14" fmla="*/ 50 w 50"/>
                  <a:gd name="T15" fmla="*/ 25 h 543"/>
                  <a:gd name="T16" fmla="*/ 50 w 50"/>
                  <a:gd name="T17" fmla="*/ 508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43">
                    <a:moveTo>
                      <a:pt x="7" y="543"/>
                    </a:moveTo>
                    <a:lnTo>
                      <a:pt x="0" y="543"/>
                    </a:lnTo>
                    <a:lnTo>
                      <a:pt x="0" y="540"/>
                    </a:lnTo>
                    <a:lnTo>
                      <a:pt x="7" y="543"/>
                    </a:lnTo>
                    <a:moveTo>
                      <a:pt x="50" y="508"/>
                    </a:moveTo>
                    <a:lnTo>
                      <a:pt x="0" y="485"/>
                    </a:lnTo>
                    <a:lnTo>
                      <a:pt x="0" y="0"/>
                    </a:lnTo>
                    <a:lnTo>
                      <a:pt x="50" y="25"/>
                    </a:lnTo>
                    <a:lnTo>
                      <a:pt x="50" y="508"/>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32" name="Freeform 1617"/>
              <p:cNvSpPr>
                <a:spLocks/>
              </p:cNvSpPr>
              <p:nvPr/>
            </p:nvSpPr>
            <p:spPr bwMode="auto">
              <a:xfrm>
                <a:off x="6450" y="1252"/>
                <a:ext cx="54" cy="29"/>
              </a:xfrm>
              <a:custGeom>
                <a:avLst/>
                <a:gdLst>
                  <a:gd name="T0" fmla="*/ 52 w 54"/>
                  <a:gd name="T1" fmla="*/ 29 h 29"/>
                  <a:gd name="T2" fmla="*/ 37 w 54"/>
                  <a:gd name="T3" fmla="*/ 22 h 29"/>
                  <a:gd name="T4" fmla="*/ 36 w 54"/>
                  <a:gd name="T5" fmla="*/ 21 h 29"/>
                  <a:gd name="T6" fmla="*/ 0 w 54"/>
                  <a:gd name="T7" fmla="*/ 4 h 29"/>
                  <a:gd name="T8" fmla="*/ 0 w 54"/>
                  <a:gd name="T9" fmla="*/ 0 h 29"/>
                  <a:gd name="T10" fmla="*/ 36 w 54"/>
                  <a:gd name="T11" fmla="*/ 17 h 29"/>
                  <a:gd name="T12" fmla="*/ 40 w 54"/>
                  <a:gd name="T13" fmla="*/ 19 h 29"/>
                  <a:gd name="T14" fmla="*/ 54 w 54"/>
                  <a:gd name="T15" fmla="*/ 25 h 29"/>
                  <a:gd name="T16" fmla="*/ 52 w 54"/>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29">
                    <a:moveTo>
                      <a:pt x="52" y="29"/>
                    </a:moveTo>
                    <a:lnTo>
                      <a:pt x="37" y="22"/>
                    </a:lnTo>
                    <a:lnTo>
                      <a:pt x="36" y="21"/>
                    </a:lnTo>
                    <a:lnTo>
                      <a:pt x="0" y="4"/>
                    </a:lnTo>
                    <a:lnTo>
                      <a:pt x="0" y="0"/>
                    </a:lnTo>
                    <a:lnTo>
                      <a:pt x="36" y="17"/>
                    </a:lnTo>
                    <a:lnTo>
                      <a:pt x="40" y="19"/>
                    </a:lnTo>
                    <a:lnTo>
                      <a:pt x="54" y="25"/>
                    </a:lnTo>
                    <a:lnTo>
                      <a:pt x="52" y="2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33" name="Freeform 1618"/>
              <p:cNvSpPr>
                <a:spLocks noEditPoints="1"/>
              </p:cNvSpPr>
              <p:nvPr/>
            </p:nvSpPr>
            <p:spPr bwMode="auto">
              <a:xfrm>
                <a:off x="6450" y="1325"/>
                <a:ext cx="54" cy="30"/>
              </a:xfrm>
              <a:custGeom>
                <a:avLst/>
                <a:gdLst>
                  <a:gd name="T0" fmla="*/ 599 w 621"/>
                  <a:gd name="T1" fmla="*/ 341 h 341"/>
                  <a:gd name="T2" fmla="*/ 462 w 621"/>
                  <a:gd name="T3" fmla="*/ 275 h 341"/>
                  <a:gd name="T4" fmla="*/ 462 w 621"/>
                  <a:gd name="T5" fmla="*/ 220 h 341"/>
                  <a:gd name="T6" fmla="*/ 621 w 621"/>
                  <a:gd name="T7" fmla="*/ 296 h 341"/>
                  <a:gd name="T8" fmla="*/ 599 w 621"/>
                  <a:gd name="T9" fmla="*/ 341 h 341"/>
                  <a:gd name="T10" fmla="*/ 412 w 621"/>
                  <a:gd name="T11" fmla="*/ 252 h 341"/>
                  <a:gd name="T12" fmla="*/ 0 w 621"/>
                  <a:gd name="T13" fmla="*/ 55 h 341"/>
                  <a:gd name="T14" fmla="*/ 0 w 621"/>
                  <a:gd name="T15" fmla="*/ 0 h 341"/>
                  <a:gd name="T16" fmla="*/ 412 w 621"/>
                  <a:gd name="T17" fmla="*/ 196 h 341"/>
                  <a:gd name="T18" fmla="*/ 412 w 621"/>
                  <a:gd name="T19" fmla="*/ 25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1" h="341">
                    <a:moveTo>
                      <a:pt x="599" y="341"/>
                    </a:moveTo>
                    <a:lnTo>
                      <a:pt x="462" y="275"/>
                    </a:lnTo>
                    <a:lnTo>
                      <a:pt x="462" y="220"/>
                    </a:lnTo>
                    <a:lnTo>
                      <a:pt x="621" y="296"/>
                    </a:lnTo>
                    <a:lnTo>
                      <a:pt x="599" y="341"/>
                    </a:lnTo>
                    <a:moveTo>
                      <a:pt x="412" y="252"/>
                    </a:moveTo>
                    <a:lnTo>
                      <a:pt x="0" y="55"/>
                    </a:lnTo>
                    <a:lnTo>
                      <a:pt x="0" y="0"/>
                    </a:lnTo>
                    <a:lnTo>
                      <a:pt x="412" y="196"/>
                    </a:lnTo>
                    <a:lnTo>
                      <a:pt x="412" y="252"/>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34" name="Freeform 1619"/>
              <p:cNvSpPr>
                <a:spLocks/>
              </p:cNvSpPr>
              <p:nvPr/>
            </p:nvSpPr>
            <p:spPr bwMode="auto">
              <a:xfrm>
                <a:off x="6486" y="1276"/>
                <a:ext cx="4" cy="129"/>
              </a:xfrm>
              <a:custGeom>
                <a:avLst/>
                <a:gdLst>
                  <a:gd name="T0" fmla="*/ 4 w 4"/>
                  <a:gd name="T1" fmla="*/ 129 h 129"/>
                  <a:gd name="T2" fmla="*/ 0 w 4"/>
                  <a:gd name="T3" fmla="*/ 127 h 129"/>
                  <a:gd name="T4" fmla="*/ 0 w 4"/>
                  <a:gd name="T5" fmla="*/ 0 h 129"/>
                  <a:gd name="T6" fmla="*/ 4 w 4"/>
                  <a:gd name="T7" fmla="*/ 0 h 129"/>
                  <a:gd name="T8" fmla="*/ 4 w 4"/>
                  <a:gd name="T9" fmla="*/ 129 h 129"/>
                </a:gdLst>
                <a:ahLst/>
                <a:cxnLst>
                  <a:cxn ang="0">
                    <a:pos x="T0" y="T1"/>
                  </a:cxn>
                  <a:cxn ang="0">
                    <a:pos x="T2" y="T3"/>
                  </a:cxn>
                  <a:cxn ang="0">
                    <a:pos x="T4" y="T5"/>
                  </a:cxn>
                  <a:cxn ang="0">
                    <a:pos x="T6" y="T7"/>
                  </a:cxn>
                  <a:cxn ang="0">
                    <a:pos x="T8" y="T9"/>
                  </a:cxn>
                </a:cxnLst>
                <a:rect l="0" t="0" r="r" b="b"/>
                <a:pathLst>
                  <a:path w="4" h="129">
                    <a:moveTo>
                      <a:pt x="4" y="129"/>
                    </a:moveTo>
                    <a:lnTo>
                      <a:pt x="0" y="127"/>
                    </a:lnTo>
                    <a:lnTo>
                      <a:pt x="0" y="0"/>
                    </a:lnTo>
                    <a:lnTo>
                      <a:pt x="4" y="0"/>
                    </a:lnTo>
                    <a:lnTo>
                      <a:pt x="4" y="12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35" name="Freeform 1620"/>
              <p:cNvSpPr>
                <a:spLocks/>
              </p:cNvSpPr>
              <p:nvPr/>
            </p:nvSpPr>
            <p:spPr bwMode="auto">
              <a:xfrm>
                <a:off x="6494" y="1231"/>
                <a:ext cx="5" cy="22"/>
              </a:xfrm>
              <a:custGeom>
                <a:avLst/>
                <a:gdLst>
                  <a:gd name="T0" fmla="*/ 5 w 5"/>
                  <a:gd name="T1" fmla="*/ 22 h 22"/>
                  <a:gd name="T2" fmla="*/ 0 w 5"/>
                  <a:gd name="T3" fmla="*/ 22 h 22"/>
                  <a:gd name="T4" fmla="*/ 0 w 5"/>
                  <a:gd name="T5" fmla="*/ 0 h 22"/>
                  <a:gd name="T6" fmla="*/ 5 w 5"/>
                  <a:gd name="T7" fmla="*/ 2 h 22"/>
                  <a:gd name="T8" fmla="*/ 5 w 5"/>
                  <a:gd name="T9" fmla="*/ 22 h 22"/>
                </a:gdLst>
                <a:ahLst/>
                <a:cxnLst>
                  <a:cxn ang="0">
                    <a:pos x="T0" y="T1"/>
                  </a:cxn>
                  <a:cxn ang="0">
                    <a:pos x="T2" y="T3"/>
                  </a:cxn>
                  <a:cxn ang="0">
                    <a:pos x="T4" y="T5"/>
                  </a:cxn>
                  <a:cxn ang="0">
                    <a:pos x="T6" y="T7"/>
                  </a:cxn>
                  <a:cxn ang="0">
                    <a:pos x="T8" y="T9"/>
                  </a:cxn>
                </a:cxnLst>
                <a:rect l="0" t="0" r="r" b="b"/>
                <a:pathLst>
                  <a:path w="5" h="22">
                    <a:moveTo>
                      <a:pt x="5" y="22"/>
                    </a:moveTo>
                    <a:lnTo>
                      <a:pt x="0" y="22"/>
                    </a:lnTo>
                    <a:lnTo>
                      <a:pt x="0" y="0"/>
                    </a:lnTo>
                    <a:lnTo>
                      <a:pt x="5" y="2"/>
                    </a:lnTo>
                    <a:lnTo>
                      <a:pt x="5" y="2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36" name="Freeform 1621"/>
              <p:cNvSpPr>
                <a:spLocks/>
              </p:cNvSpPr>
              <p:nvPr/>
            </p:nvSpPr>
            <p:spPr bwMode="auto">
              <a:xfrm>
                <a:off x="6537" y="1409"/>
                <a:ext cx="9" cy="8"/>
              </a:xfrm>
              <a:custGeom>
                <a:avLst/>
                <a:gdLst>
                  <a:gd name="T0" fmla="*/ 9 w 9"/>
                  <a:gd name="T1" fmla="*/ 8 h 8"/>
                  <a:gd name="T2" fmla="*/ 0 w 9"/>
                  <a:gd name="T3" fmla="*/ 4 h 8"/>
                  <a:gd name="T4" fmla="*/ 1 w 9"/>
                  <a:gd name="T5" fmla="*/ 0 h 8"/>
                  <a:gd name="T6" fmla="*/ 9 w 9"/>
                  <a:gd name="T7" fmla="*/ 4 h 8"/>
                  <a:gd name="T8" fmla="*/ 9 w 9"/>
                  <a:gd name="T9" fmla="*/ 8 h 8"/>
                </a:gdLst>
                <a:ahLst/>
                <a:cxnLst>
                  <a:cxn ang="0">
                    <a:pos x="T0" y="T1"/>
                  </a:cxn>
                  <a:cxn ang="0">
                    <a:pos x="T2" y="T3"/>
                  </a:cxn>
                  <a:cxn ang="0">
                    <a:pos x="T4" y="T5"/>
                  </a:cxn>
                  <a:cxn ang="0">
                    <a:pos x="T6" y="T7"/>
                  </a:cxn>
                  <a:cxn ang="0">
                    <a:pos x="T8" y="T9"/>
                  </a:cxn>
                </a:cxnLst>
                <a:rect l="0" t="0" r="r" b="b"/>
                <a:pathLst>
                  <a:path w="9" h="8">
                    <a:moveTo>
                      <a:pt x="9" y="8"/>
                    </a:moveTo>
                    <a:lnTo>
                      <a:pt x="0" y="4"/>
                    </a:lnTo>
                    <a:lnTo>
                      <a:pt x="1" y="0"/>
                    </a:lnTo>
                    <a:lnTo>
                      <a:pt x="9" y="4"/>
                    </a:lnTo>
                    <a:lnTo>
                      <a:pt x="9"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37" name="Freeform 1622"/>
              <p:cNvSpPr>
                <a:spLocks/>
              </p:cNvSpPr>
              <p:nvPr/>
            </p:nvSpPr>
            <p:spPr bwMode="auto">
              <a:xfrm>
                <a:off x="6450" y="1273"/>
                <a:ext cx="25" cy="17"/>
              </a:xfrm>
              <a:custGeom>
                <a:avLst/>
                <a:gdLst>
                  <a:gd name="T0" fmla="*/ 24 w 25"/>
                  <a:gd name="T1" fmla="*/ 17 h 17"/>
                  <a:gd name="T2" fmla="*/ 0 w 25"/>
                  <a:gd name="T3" fmla="*/ 5 h 17"/>
                  <a:gd name="T4" fmla="*/ 0 w 25"/>
                  <a:gd name="T5" fmla="*/ 0 h 17"/>
                  <a:gd name="T6" fmla="*/ 25 w 25"/>
                  <a:gd name="T7" fmla="*/ 13 h 17"/>
                  <a:gd name="T8" fmla="*/ 24 w 25"/>
                  <a:gd name="T9" fmla="*/ 17 h 17"/>
                </a:gdLst>
                <a:ahLst/>
                <a:cxnLst>
                  <a:cxn ang="0">
                    <a:pos x="T0" y="T1"/>
                  </a:cxn>
                  <a:cxn ang="0">
                    <a:pos x="T2" y="T3"/>
                  </a:cxn>
                  <a:cxn ang="0">
                    <a:pos x="T4" y="T5"/>
                  </a:cxn>
                  <a:cxn ang="0">
                    <a:pos x="T6" y="T7"/>
                  </a:cxn>
                  <a:cxn ang="0">
                    <a:pos x="T8" y="T9"/>
                  </a:cxn>
                </a:cxnLst>
                <a:rect l="0" t="0" r="r" b="b"/>
                <a:pathLst>
                  <a:path w="25" h="17">
                    <a:moveTo>
                      <a:pt x="24" y="17"/>
                    </a:moveTo>
                    <a:lnTo>
                      <a:pt x="0" y="5"/>
                    </a:lnTo>
                    <a:lnTo>
                      <a:pt x="0" y="0"/>
                    </a:lnTo>
                    <a:lnTo>
                      <a:pt x="25" y="13"/>
                    </a:lnTo>
                    <a:lnTo>
                      <a:pt x="24" y="1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38" name="Freeform 1623"/>
              <p:cNvSpPr>
                <a:spLocks/>
              </p:cNvSpPr>
              <p:nvPr/>
            </p:nvSpPr>
            <p:spPr bwMode="auto">
              <a:xfrm>
                <a:off x="6476" y="1222"/>
                <a:ext cx="4" cy="31"/>
              </a:xfrm>
              <a:custGeom>
                <a:avLst/>
                <a:gdLst>
                  <a:gd name="T0" fmla="*/ 4 w 4"/>
                  <a:gd name="T1" fmla="*/ 31 h 31"/>
                  <a:gd name="T2" fmla="*/ 0 w 4"/>
                  <a:gd name="T3" fmla="*/ 31 h 31"/>
                  <a:gd name="T4" fmla="*/ 0 w 4"/>
                  <a:gd name="T5" fmla="*/ 0 h 31"/>
                  <a:gd name="T6" fmla="*/ 4 w 4"/>
                  <a:gd name="T7" fmla="*/ 2 h 31"/>
                  <a:gd name="T8" fmla="*/ 4 w 4"/>
                  <a:gd name="T9" fmla="*/ 31 h 31"/>
                </a:gdLst>
                <a:ahLst/>
                <a:cxnLst>
                  <a:cxn ang="0">
                    <a:pos x="T0" y="T1"/>
                  </a:cxn>
                  <a:cxn ang="0">
                    <a:pos x="T2" y="T3"/>
                  </a:cxn>
                  <a:cxn ang="0">
                    <a:pos x="T4" y="T5"/>
                  </a:cxn>
                  <a:cxn ang="0">
                    <a:pos x="T6" y="T7"/>
                  </a:cxn>
                  <a:cxn ang="0">
                    <a:pos x="T8" y="T9"/>
                  </a:cxn>
                </a:cxnLst>
                <a:rect l="0" t="0" r="r" b="b"/>
                <a:pathLst>
                  <a:path w="4" h="31">
                    <a:moveTo>
                      <a:pt x="4" y="31"/>
                    </a:moveTo>
                    <a:lnTo>
                      <a:pt x="0" y="31"/>
                    </a:lnTo>
                    <a:lnTo>
                      <a:pt x="0" y="0"/>
                    </a:lnTo>
                    <a:lnTo>
                      <a:pt x="4" y="2"/>
                    </a:lnTo>
                    <a:lnTo>
                      <a:pt x="4" y="3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39" name="Freeform 1624"/>
              <p:cNvSpPr>
                <a:spLocks/>
              </p:cNvSpPr>
              <p:nvPr/>
            </p:nvSpPr>
            <p:spPr bwMode="auto">
              <a:xfrm>
                <a:off x="6558" y="1156"/>
                <a:ext cx="8" cy="39"/>
              </a:xfrm>
              <a:custGeom>
                <a:avLst/>
                <a:gdLst>
                  <a:gd name="T0" fmla="*/ 8 w 8"/>
                  <a:gd name="T1" fmla="*/ 39 h 39"/>
                  <a:gd name="T2" fmla="*/ 0 w 8"/>
                  <a:gd name="T3" fmla="*/ 35 h 39"/>
                  <a:gd name="T4" fmla="*/ 0 w 8"/>
                  <a:gd name="T5" fmla="*/ 0 h 39"/>
                  <a:gd name="T6" fmla="*/ 8 w 8"/>
                  <a:gd name="T7" fmla="*/ 4 h 39"/>
                  <a:gd name="T8" fmla="*/ 8 w 8"/>
                  <a:gd name="T9" fmla="*/ 39 h 39"/>
                </a:gdLst>
                <a:ahLst/>
                <a:cxnLst>
                  <a:cxn ang="0">
                    <a:pos x="T0" y="T1"/>
                  </a:cxn>
                  <a:cxn ang="0">
                    <a:pos x="T2" y="T3"/>
                  </a:cxn>
                  <a:cxn ang="0">
                    <a:pos x="T4" y="T5"/>
                  </a:cxn>
                  <a:cxn ang="0">
                    <a:pos x="T6" y="T7"/>
                  </a:cxn>
                  <a:cxn ang="0">
                    <a:pos x="T8" y="T9"/>
                  </a:cxn>
                </a:cxnLst>
                <a:rect l="0" t="0" r="r" b="b"/>
                <a:pathLst>
                  <a:path w="8" h="39">
                    <a:moveTo>
                      <a:pt x="8" y="39"/>
                    </a:moveTo>
                    <a:lnTo>
                      <a:pt x="0" y="35"/>
                    </a:lnTo>
                    <a:lnTo>
                      <a:pt x="0" y="0"/>
                    </a:lnTo>
                    <a:lnTo>
                      <a:pt x="8" y="4"/>
                    </a:lnTo>
                    <a:lnTo>
                      <a:pt x="8" y="39"/>
                    </a:lnTo>
                    <a:close/>
                  </a:path>
                </a:pathLst>
              </a:custGeom>
              <a:solidFill>
                <a:srgbClr val="797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40" name="Freeform 1625"/>
              <p:cNvSpPr>
                <a:spLocks noEditPoints="1"/>
              </p:cNvSpPr>
              <p:nvPr/>
            </p:nvSpPr>
            <p:spPr bwMode="auto">
              <a:xfrm>
                <a:off x="6444" y="1103"/>
                <a:ext cx="114" cy="75"/>
              </a:xfrm>
              <a:custGeom>
                <a:avLst/>
                <a:gdLst>
                  <a:gd name="T0" fmla="*/ 1320 w 1320"/>
                  <a:gd name="T1" fmla="*/ 868 h 868"/>
                  <a:gd name="T2" fmla="*/ 631 w 1320"/>
                  <a:gd name="T3" fmla="*/ 554 h 868"/>
                  <a:gd name="T4" fmla="*/ 631 w 1320"/>
                  <a:gd name="T5" fmla="*/ 292 h 868"/>
                  <a:gd name="T6" fmla="*/ 1320 w 1320"/>
                  <a:gd name="T7" fmla="*/ 612 h 868"/>
                  <a:gd name="T8" fmla="*/ 1320 w 1320"/>
                  <a:gd name="T9" fmla="*/ 868 h 868"/>
                  <a:gd name="T10" fmla="*/ 581 w 1320"/>
                  <a:gd name="T11" fmla="*/ 532 h 868"/>
                  <a:gd name="T12" fmla="*/ 536 w 1320"/>
                  <a:gd name="T13" fmla="*/ 511 h 868"/>
                  <a:gd name="T14" fmla="*/ 536 w 1320"/>
                  <a:gd name="T15" fmla="*/ 248 h 868"/>
                  <a:gd name="T16" fmla="*/ 581 w 1320"/>
                  <a:gd name="T17" fmla="*/ 269 h 868"/>
                  <a:gd name="T18" fmla="*/ 581 w 1320"/>
                  <a:gd name="T19" fmla="*/ 532 h 868"/>
                  <a:gd name="T20" fmla="*/ 486 w 1320"/>
                  <a:gd name="T21" fmla="*/ 489 h 868"/>
                  <a:gd name="T22" fmla="*/ 113 w 1320"/>
                  <a:gd name="T23" fmla="*/ 319 h 868"/>
                  <a:gd name="T24" fmla="*/ 0 w 1320"/>
                  <a:gd name="T25" fmla="*/ 260 h 868"/>
                  <a:gd name="T26" fmla="*/ 0 w 1320"/>
                  <a:gd name="T27" fmla="*/ 0 h 868"/>
                  <a:gd name="T28" fmla="*/ 486 w 1320"/>
                  <a:gd name="T29" fmla="*/ 225 h 868"/>
                  <a:gd name="T30" fmla="*/ 486 w 1320"/>
                  <a:gd name="T31" fmla="*/ 489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0" h="868">
                    <a:moveTo>
                      <a:pt x="1320" y="868"/>
                    </a:moveTo>
                    <a:lnTo>
                      <a:pt x="631" y="554"/>
                    </a:lnTo>
                    <a:lnTo>
                      <a:pt x="631" y="292"/>
                    </a:lnTo>
                    <a:lnTo>
                      <a:pt x="1320" y="612"/>
                    </a:lnTo>
                    <a:lnTo>
                      <a:pt x="1320" y="868"/>
                    </a:lnTo>
                    <a:moveTo>
                      <a:pt x="581" y="532"/>
                    </a:moveTo>
                    <a:lnTo>
                      <a:pt x="536" y="511"/>
                    </a:lnTo>
                    <a:lnTo>
                      <a:pt x="536" y="248"/>
                    </a:lnTo>
                    <a:lnTo>
                      <a:pt x="581" y="269"/>
                    </a:lnTo>
                    <a:lnTo>
                      <a:pt x="581" y="532"/>
                    </a:lnTo>
                    <a:moveTo>
                      <a:pt x="486" y="489"/>
                    </a:moveTo>
                    <a:lnTo>
                      <a:pt x="113" y="319"/>
                    </a:lnTo>
                    <a:lnTo>
                      <a:pt x="0" y="260"/>
                    </a:lnTo>
                    <a:lnTo>
                      <a:pt x="0" y="0"/>
                    </a:lnTo>
                    <a:lnTo>
                      <a:pt x="486" y="225"/>
                    </a:lnTo>
                    <a:lnTo>
                      <a:pt x="486" y="489"/>
                    </a:lnTo>
                  </a:path>
                </a:pathLst>
              </a:custGeom>
              <a:solidFill>
                <a:srgbClr val="5E6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41" name="Freeform 1626"/>
              <p:cNvSpPr>
                <a:spLocks/>
              </p:cNvSpPr>
              <p:nvPr/>
            </p:nvSpPr>
            <p:spPr bwMode="auto">
              <a:xfrm>
                <a:off x="6444" y="1126"/>
                <a:ext cx="10" cy="5"/>
              </a:xfrm>
              <a:custGeom>
                <a:avLst/>
                <a:gdLst>
                  <a:gd name="T0" fmla="*/ 10 w 10"/>
                  <a:gd name="T1" fmla="*/ 5 h 5"/>
                  <a:gd name="T2" fmla="*/ 0 w 10"/>
                  <a:gd name="T3" fmla="*/ 0 h 5"/>
                  <a:gd name="T4" fmla="*/ 0 w 10"/>
                  <a:gd name="T5" fmla="*/ 0 h 5"/>
                  <a:gd name="T6" fmla="*/ 10 w 10"/>
                  <a:gd name="T7" fmla="*/ 5 h 5"/>
                </a:gdLst>
                <a:ahLst/>
                <a:cxnLst>
                  <a:cxn ang="0">
                    <a:pos x="T0" y="T1"/>
                  </a:cxn>
                  <a:cxn ang="0">
                    <a:pos x="T2" y="T3"/>
                  </a:cxn>
                  <a:cxn ang="0">
                    <a:pos x="T4" y="T5"/>
                  </a:cxn>
                  <a:cxn ang="0">
                    <a:pos x="T6" y="T7"/>
                  </a:cxn>
                </a:cxnLst>
                <a:rect l="0" t="0" r="r" b="b"/>
                <a:pathLst>
                  <a:path w="10" h="5">
                    <a:moveTo>
                      <a:pt x="10" y="5"/>
                    </a:moveTo>
                    <a:lnTo>
                      <a:pt x="0" y="0"/>
                    </a:lnTo>
                    <a:lnTo>
                      <a:pt x="0" y="0"/>
                    </a:lnTo>
                    <a:lnTo>
                      <a:pt x="10" y="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42" name="Freeform 1627"/>
              <p:cNvSpPr>
                <a:spLocks/>
              </p:cNvSpPr>
              <p:nvPr/>
            </p:nvSpPr>
            <p:spPr bwMode="auto">
              <a:xfrm>
                <a:off x="6486" y="1123"/>
                <a:ext cx="4" cy="24"/>
              </a:xfrm>
              <a:custGeom>
                <a:avLst/>
                <a:gdLst>
                  <a:gd name="T0" fmla="*/ 4 w 4"/>
                  <a:gd name="T1" fmla="*/ 24 h 24"/>
                  <a:gd name="T2" fmla="*/ 0 w 4"/>
                  <a:gd name="T3" fmla="*/ 23 h 24"/>
                  <a:gd name="T4" fmla="*/ 0 w 4"/>
                  <a:gd name="T5" fmla="*/ 0 h 24"/>
                  <a:gd name="T6" fmla="*/ 4 w 4"/>
                  <a:gd name="T7" fmla="*/ 2 h 24"/>
                  <a:gd name="T8" fmla="*/ 4 w 4"/>
                  <a:gd name="T9" fmla="*/ 24 h 24"/>
                </a:gdLst>
                <a:ahLst/>
                <a:cxnLst>
                  <a:cxn ang="0">
                    <a:pos x="T0" y="T1"/>
                  </a:cxn>
                  <a:cxn ang="0">
                    <a:pos x="T2" y="T3"/>
                  </a:cxn>
                  <a:cxn ang="0">
                    <a:pos x="T4" y="T5"/>
                  </a:cxn>
                  <a:cxn ang="0">
                    <a:pos x="T6" y="T7"/>
                  </a:cxn>
                  <a:cxn ang="0">
                    <a:pos x="T8" y="T9"/>
                  </a:cxn>
                </a:cxnLst>
                <a:rect l="0" t="0" r="r" b="b"/>
                <a:pathLst>
                  <a:path w="4" h="24">
                    <a:moveTo>
                      <a:pt x="4" y="24"/>
                    </a:moveTo>
                    <a:lnTo>
                      <a:pt x="0" y="23"/>
                    </a:lnTo>
                    <a:lnTo>
                      <a:pt x="0" y="0"/>
                    </a:lnTo>
                    <a:lnTo>
                      <a:pt x="4" y="2"/>
                    </a:lnTo>
                    <a:lnTo>
                      <a:pt x="4" y="2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43" name="Freeform 1628"/>
              <p:cNvSpPr>
                <a:spLocks/>
              </p:cNvSpPr>
              <p:nvPr/>
            </p:nvSpPr>
            <p:spPr bwMode="auto">
              <a:xfrm>
                <a:off x="6494" y="1127"/>
                <a:ext cx="5" cy="24"/>
              </a:xfrm>
              <a:custGeom>
                <a:avLst/>
                <a:gdLst>
                  <a:gd name="T0" fmla="*/ 5 w 5"/>
                  <a:gd name="T1" fmla="*/ 24 h 24"/>
                  <a:gd name="T2" fmla="*/ 0 w 5"/>
                  <a:gd name="T3" fmla="*/ 22 h 24"/>
                  <a:gd name="T4" fmla="*/ 0 w 5"/>
                  <a:gd name="T5" fmla="*/ 0 h 24"/>
                  <a:gd name="T6" fmla="*/ 5 w 5"/>
                  <a:gd name="T7" fmla="*/ 2 h 24"/>
                  <a:gd name="T8" fmla="*/ 5 w 5"/>
                  <a:gd name="T9" fmla="*/ 24 h 24"/>
                </a:gdLst>
                <a:ahLst/>
                <a:cxnLst>
                  <a:cxn ang="0">
                    <a:pos x="T0" y="T1"/>
                  </a:cxn>
                  <a:cxn ang="0">
                    <a:pos x="T2" y="T3"/>
                  </a:cxn>
                  <a:cxn ang="0">
                    <a:pos x="T4" y="T5"/>
                  </a:cxn>
                  <a:cxn ang="0">
                    <a:pos x="T6" y="T7"/>
                  </a:cxn>
                  <a:cxn ang="0">
                    <a:pos x="T8" y="T9"/>
                  </a:cxn>
                </a:cxnLst>
                <a:rect l="0" t="0" r="r" b="b"/>
                <a:pathLst>
                  <a:path w="5" h="24">
                    <a:moveTo>
                      <a:pt x="5" y="24"/>
                    </a:moveTo>
                    <a:lnTo>
                      <a:pt x="0" y="22"/>
                    </a:lnTo>
                    <a:lnTo>
                      <a:pt x="0" y="0"/>
                    </a:lnTo>
                    <a:lnTo>
                      <a:pt x="5" y="2"/>
                    </a:lnTo>
                    <a:lnTo>
                      <a:pt x="5" y="2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44" name="Freeform 1629"/>
              <p:cNvSpPr>
                <a:spLocks noEditPoints="1"/>
              </p:cNvSpPr>
              <p:nvPr/>
            </p:nvSpPr>
            <p:spPr bwMode="auto">
              <a:xfrm>
                <a:off x="6444" y="1131"/>
                <a:ext cx="114" cy="60"/>
              </a:xfrm>
              <a:custGeom>
                <a:avLst/>
                <a:gdLst>
                  <a:gd name="T0" fmla="*/ 1320 w 1320"/>
                  <a:gd name="T1" fmla="*/ 702 h 702"/>
                  <a:gd name="T2" fmla="*/ 631 w 1320"/>
                  <a:gd name="T3" fmla="*/ 383 h 702"/>
                  <a:gd name="T4" fmla="*/ 631 w 1320"/>
                  <a:gd name="T5" fmla="*/ 238 h 702"/>
                  <a:gd name="T6" fmla="*/ 1320 w 1320"/>
                  <a:gd name="T7" fmla="*/ 552 h 702"/>
                  <a:gd name="T8" fmla="*/ 1320 w 1320"/>
                  <a:gd name="T9" fmla="*/ 702 h 702"/>
                  <a:gd name="T10" fmla="*/ 581 w 1320"/>
                  <a:gd name="T11" fmla="*/ 359 h 702"/>
                  <a:gd name="T12" fmla="*/ 536 w 1320"/>
                  <a:gd name="T13" fmla="*/ 339 h 702"/>
                  <a:gd name="T14" fmla="*/ 536 w 1320"/>
                  <a:gd name="T15" fmla="*/ 280 h 702"/>
                  <a:gd name="T16" fmla="*/ 581 w 1320"/>
                  <a:gd name="T17" fmla="*/ 304 h 702"/>
                  <a:gd name="T18" fmla="*/ 581 w 1320"/>
                  <a:gd name="T19" fmla="*/ 359 h 702"/>
                  <a:gd name="T20" fmla="*/ 486 w 1320"/>
                  <a:gd name="T21" fmla="*/ 315 h 702"/>
                  <a:gd name="T22" fmla="*/ 0 w 1320"/>
                  <a:gd name="T23" fmla="*/ 90 h 702"/>
                  <a:gd name="T24" fmla="*/ 0 w 1320"/>
                  <a:gd name="T25" fmla="*/ 0 h 702"/>
                  <a:gd name="T26" fmla="*/ 486 w 1320"/>
                  <a:gd name="T27" fmla="*/ 254 h 702"/>
                  <a:gd name="T28" fmla="*/ 486 w 1320"/>
                  <a:gd name="T29" fmla="*/ 315 h 702"/>
                  <a:gd name="T30" fmla="*/ 581 w 1320"/>
                  <a:gd name="T31" fmla="*/ 247 h 702"/>
                  <a:gd name="T32" fmla="*/ 536 w 1320"/>
                  <a:gd name="T33" fmla="*/ 224 h 702"/>
                  <a:gd name="T34" fmla="*/ 536 w 1320"/>
                  <a:gd name="T35" fmla="*/ 195 h 702"/>
                  <a:gd name="T36" fmla="*/ 581 w 1320"/>
                  <a:gd name="T37" fmla="*/ 216 h 702"/>
                  <a:gd name="T38" fmla="*/ 581 w 1320"/>
                  <a:gd name="T39" fmla="*/ 247 h 702"/>
                  <a:gd name="T40" fmla="*/ 486 w 1320"/>
                  <a:gd name="T41" fmla="*/ 198 h 702"/>
                  <a:gd name="T42" fmla="*/ 113 w 1320"/>
                  <a:gd name="T43" fmla="*/ 3 h 702"/>
                  <a:gd name="T44" fmla="*/ 486 w 1320"/>
                  <a:gd name="T45" fmla="*/ 173 h 702"/>
                  <a:gd name="T46" fmla="*/ 486 w 1320"/>
                  <a:gd name="T47" fmla="*/ 198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20" h="702">
                    <a:moveTo>
                      <a:pt x="1320" y="702"/>
                    </a:moveTo>
                    <a:lnTo>
                      <a:pt x="631" y="383"/>
                    </a:lnTo>
                    <a:lnTo>
                      <a:pt x="631" y="238"/>
                    </a:lnTo>
                    <a:lnTo>
                      <a:pt x="1320" y="552"/>
                    </a:lnTo>
                    <a:lnTo>
                      <a:pt x="1320" y="702"/>
                    </a:lnTo>
                    <a:moveTo>
                      <a:pt x="581" y="359"/>
                    </a:moveTo>
                    <a:lnTo>
                      <a:pt x="536" y="339"/>
                    </a:lnTo>
                    <a:lnTo>
                      <a:pt x="536" y="280"/>
                    </a:lnTo>
                    <a:lnTo>
                      <a:pt x="581" y="304"/>
                    </a:lnTo>
                    <a:lnTo>
                      <a:pt x="581" y="359"/>
                    </a:lnTo>
                    <a:moveTo>
                      <a:pt x="486" y="315"/>
                    </a:moveTo>
                    <a:lnTo>
                      <a:pt x="0" y="90"/>
                    </a:lnTo>
                    <a:lnTo>
                      <a:pt x="0" y="0"/>
                    </a:lnTo>
                    <a:lnTo>
                      <a:pt x="486" y="254"/>
                    </a:lnTo>
                    <a:lnTo>
                      <a:pt x="486" y="315"/>
                    </a:lnTo>
                    <a:moveTo>
                      <a:pt x="581" y="247"/>
                    </a:moveTo>
                    <a:lnTo>
                      <a:pt x="536" y="224"/>
                    </a:lnTo>
                    <a:lnTo>
                      <a:pt x="536" y="195"/>
                    </a:lnTo>
                    <a:lnTo>
                      <a:pt x="581" y="216"/>
                    </a:lnTo>
                    <a:lnTo>
                      <a:pt x="581" y="247"/>
                    </a:lnTo>
                    <a:moveTo>
                      <a:pt x="486" y="198"/>
                    </a:moveTo>
                    <a:lnTo>
                      <a:pt x="113" y="3"/>
                    </a:lnTo>
                    <a:lnTo>
                      <a:pt x="486" y="173"/>
                    </a:lnTo>
                    <a:lnTo>
                      <a:pt x="486" y="198"/>
                    </a:lnTo>
                  </a:path>
                </a:pathLst>
              </a:custGeom>
              <a:solidFill>
                <a:srgbClr val="494A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45" name="Freeform 1630"/>
              <p:cNvSpPr>
                <a:spLocks noEditPoints="1"/>
              </p:cNvSpPr>
              <p:nvPr/>
            </p:nvSpPr>
            <p:spPr bwMode="auto">
              <a:xfrm>
                <a:off x="6444" y="1126"/>
                <a:ext cx="50" cy="31"/>
              </a:xfrm>
              <a:custGeom>
                <a:avLst/>
                <a:gdLst>
                  <a:gd name="T0" fmla="*/ 581 w 581"/>
                  <a:gd name="T1" fmla="*/ 353 h 353"/>
                  <a:gd name="T2" fmla="*/ 536 w 581"/>
                  <a:gd name="T3" fmla="*/ 329 h 353"/>
                  <a:gd name="T4" fmla="*/ 536 w 581"/>
                  <a:gd name="T5" fmla="*/ 273 h 353"/>
                  <a:gd name="T6" fmla="*/ 581 w 581"/>
                  <a:gd name="T7" fmla="*/ 296 h 353"/>
                  <a:gd name="T8" fmla="*/ 581 w 581"/>
                  <a:gd name="T9" fmla="*/ 353 h 353"/>
                  <a:gd name="T10" fmla="*/ 486 w 581"/>
                  <a:gd name="T11" fmla="*/ 303 h 353"/>
                  <a:gd name="T12" fmla="*/ 0 w 581"/>
                  <a:gd name="T13" fmla="*/ 49 h 353"/>
                  <a:gd name="T14" fmla="*/ 0 w 581"/>
                  <a:gd name="T15" fmla="*/ 0 h 353"/>
                  <a:gd name="T16" fmla="*/ 113 w 581"/>
                  <a:gd name="T17" fmla="*/ 52 h 353"/>
                  <a:gd name="T18" fmla="*/ 486 w 581"/>
                  <a:gd name="T19" fmla="*/ 247 h 353"/>
                  <a:gd name="T20" fmla="*/ 486 w 581"/>
                  <a:gd name="T21" fmla="*/ 3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353">
                    <a:moveTo>
                      <a:pt x="581" y="353"/>
                    </a:moveTo>
                    <a:lnTo>
                      <a:pt x="536" y="329"/>
                    </a:lnTo>
                    <a:lnTo>
                      <a:pt x="536" y="273"/>
                    </a:lnTo>
                    <a:lnTo>
                      <a:pt x="581" y="296"/>
                    </a:lnTo>
                    <a:lnTo>
                      <a:pt x="581" y="353"/>
                    </a:lnTo>
                    <a:moveTo>
                      <a:pt x="486" y="303"/>
                    </a:moveTo>
                    <a:lnTo>
                      <a:pt x="0" y="49"/>
                    </a:lnTo>
                    <a:lnTo>
                      <a:pt x="0" y="0"/>
                    </a:lnTo>
                    <a:lnTo>
                      <a:pt x="113" y="52"/>
                    </a:lnTo>
                    <a:lnTo>
                      <a:pt x="486" y="247"/>
                    </a:lnTo>
                    <a:lnTo>
                      <a:pt x="486" y="303"/>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46" name="Freeform 1631"/>
              <p:cNvSpPr>
                <a:spLocks/>
              </p:cNvSpPr>
              <p:nvPr/>
            </p:nvSpPr>
            <p:spPr bwMode="auto">
              <a:xfrm>
                <a:off x="6486" y="1146"/>
                <a:ext cx="4" cy="14"/>
              </a:xfrm>
              <a:custGeom>
                <a:avLst/>
                <a:gdLst>
                  <a:gd name="T0" fmla="*/ 4 w 4"/>
                  <a:gd name="T1" fmla="*/ 14 h 14"/>
                  <a:gd name="T2" fmla="*/ 0 w 4"/>
                  <a:gd name="T3" fmla="*/ 12 h 14"/>
                  <a:gd name="T4" fmla="*/ 0 w 4"/>
                  <a:gd name="T5" fmla="*/ 0 h 14"/>
                  <a:gd name="T6" fmla="*/ 4 w 4"/>
                  <a:gd name="T7" fmla="*/ 1 h 14"/>
                  <a:gd name="T8" fmla="*/ 4 w 4"/>
                  <a:gd name="T9" fmla="*/ 14 h 14"/>
                </a:gdLst>
                <a:ahLst/>
                <a:cxnLst>
                  <a:cxn ang="0">
                    <a:pos x="T0" y="T1"/>
                  </a:cxn>
                  <a:cxn ang="0">
                    <a:pos x="T2" y="T3"/>
                  </a:cxn>
                  <a:cxn ang="0">
                    <a:pos x="T4" y="T5"/>
                  </a:cxn>
                  <a:cxn ang="0">
                    <a:pos x="T6" y="T7"/>
                  </a:cxn>
                  <a:cxn ang="0">
                    <a:pos x="T8" y="T9"/>
                  </a:cxn>
                </a:cxnLst>
                <a:rect l="0" t="0" r="r" b="b"/>
                <a:pathLst>
                  <a:path w="4" h="14">
                    <a:moveTo>
                      <a:pt x="4" y="14"/>
                    </a:moveTo>
                    <a:lnTo>
                      <a:pt x="0" y="12"/>
                    </a:lnTo>
                    <a:lnTo>
                      <a:pt x="0" y="0"/>
                    </a:lnTo>
                    <a:lnTo>
                      <a:pt x="4" y="1"/>
                    </a:lnTo>
                    <a:lnTo>
                      <a:pt x="4" y="1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47" name="Freeform 1632"/>
              <p:cNvSpPr>
                <a:spLocks/>
              </p:cNvSpPr>
              <p:nvPr/>
            </p:nvSpPr>
            <p:spPr bwMode="auto">
              <a:xfrm>
                <a:off x="6494" y="1149"/>
                <a:ext cx="5" cy="15"/>
              </a:xfrm>
              <a:custGeom>
                <a:avLst/>
                <a:gdLst>
                  <a:gd name="T0" fmla="*/ 5 w 5"/>
                  <a:gd name="T1" fmla="*/ 15 h 15"/>
                  <a:gd name="T2" fmla="*/ 0 w 5"/>
                  <a:gd name="T3" fmla="*/ 13 h 15"/>
                  <a:gd name="T4" fmla="*/ 0 w 5"/>
                  <a:gd name="T5" fmla="*/ 0 h 15"/>
                  <a:gd name="T6" fmla="*/ 5 w 5"/>
                  <a:gd name="T7" fmla="*/ 2 h 15"/>
                  <a:gd name="T8" fmla="*/ 5 w 5"/>
                  <a:gd name="T9" fmla="*/ 15 h 15"/>
                </a:gdLst>
                <a:ahLst/>
                <a:cxnLst>
                  <a:cxn ang="0">
                    <a:pos x="T0" y="T1"/>
                  </a:cxn>
                  <a:cxn ang="0">
                    <a:pos x="T2" y="T3"/>
                  </a:cxn>
                  <a:cxn ang="0">
                    <a:pos x="T4" y="T5"/>
                  </a:cxn>
                  <a:cxn ang="0">
                    <a:pos x="T6" y="T7"/>
                  </a:cxn>
                  <a:cxn ang="0">
                    <a:pos x="T8" y="T9"/>
                  </a:cxn>
                </a:cxnLst>
                <a:rect l="0" t="0" r="r" b="b"/>
                <a:pathLst>
                  <a:path w="5" h="15">
                    <a:moveTo>
                      <a:pt x="5" y="15"/>
                    </a:moveTo>
                    <a:lnTo>
                      <a:pt x="0" y="13"/>
                    </a:lnTo>
                    <a:lnTo>
                      <a:pt x="0" y="0"/>
                    </a:lnTo>
                    <a:lnTo>
                      <a:pt x="5" y="2"/>
                    </a:lnTo>
                    <a:lnTo>
                      <a:pt x="5" y="1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48" name="Freeform 1633"/>
              <p:cNvSpPr>
                <a:spLocks noEditPoints="1"/>
              </p:cNvSpPr>
              <p:nvPr/>
            </p:nvSpPr>
            <p:spPr bwMode="auto">
              <a:xfrm>
                <a:off x="6571" y="1699"/>
                <a:ext cx="90" cy="908"/>
              </a:xfrm>
              <a:custGeom>
                <a:avLst/>
                <a:gdLst>
                  <a:gd name="T0" fmla="*/ 1034 w 1034"/>
                  <a:gd name="T1" fmla="*/ 10506 h 10506"/>
                  <a:gd name="T2" fmla="*/ 199 w 1034"/>
                  <a:gd name="T3" fmla="*/ 9810 h 10506"/>
                  <a:gd name="T4" fmla="*/ 199 w 1034"/>
                  <a:gd name="T5" fmla="*/ 9480 h 10506"/>
                  <a:gd name="T6" fmla="*/ 573 w 1034"/>
                  <a:gd name="T7" fmla="*/ 9604 h 10506"/>
                  <a:gd name="T8" fmla="*/ 573 w 1034"/>
                  <a:gd name="T9" fmla="*/ 9745 h 10506"/>
                  <a:gd name="T10" fmla="*/ 221 w 1034"/>
                  <a:gd name="T11" fmla="*/ 9626 h 10506"/>
                  <a:gd name="T12" fmla="*/ 205 w 1034"/>
                  <a:gd name="T13" fmla="*/ 9673 h 10506"/>
                  <a:gd name="T14" fmla="*/ 573 w 1034"/>
                  <a:gd name="T15" fmla="*/ 9798 h 10506"/>
                  <a:gd name="T16" fmla="*/ 573 w 1034"/>
                  <a:gd name="T17" fmla="*/ 9869 h 10506"/>
                  <a:gd name="T18" fmla="*/ 1034 w 1034"/>
                  <a:gd name="T19" fmla="*/ 10041 h 10506"/>
                  <a:gd name="T20" fmla="*/ 1034 w 1034"/>
                  <a:gd name="T21" fmla="*/ 10506 h 10506"/>
                  <a:gd name="T22" fmla="*/ 149 w 1034"/>
                  <a:gd name="T23" fmla="*/ 9768 h 10506"/>
                  <a:gd name="T24" fmla="*/ 0 w 1034"/>
                  <a:gd name="T25" fmla="*/ 9644 h 10506"/>
                  <a:gd name="T26" fmla="*/ 0 w 1034"/>
                  <a:gd name="T27" fmla="*/ 0 h 10506"/>
                  <a:gd name="T28" fmla="*/ 149 w 1034"/>
                  <a:gd name="T29" fmla="*/ 59 h 10506"/>
                  <a:gd name="T30" fmla="*/ 149 w 1034"/>
                  <a:gd name="T31" fmla="*/ 8217 h 10506"/>
                  <a:gd name="T32" fmla="*/ 66 w 1034"/>
                  <a:gd name="T33" fmla="*/ 8186 h 10506"/>
                  <a:gd name="T34" fmla="*/ 49 w 1034"/>
                  <a:gd name="T35" fmla="*/ 8233 h 10506"/>
                  <a:gd name="T36" fmla="*/ 149 w 1034"/>
                  <a:gd name="T37" fmla="*/ 8270 h 10506"/>
                  <a:gd name="T38" fmla="*/ 149 w 1034"/>
                  <a:gd name="T39" fmla="*/ 8451 h 10506"/>
                  <a:gd name="T40" fmla="*/ 99 w 1034"/>
                  <a:gd name="T41" fmla="*/ 8433 h 10506"/>
                  <a:gd name="T42" fmla="*/ 82 w 1034"/>
                  <a:gd name="T43" fmla="*/ 8480 h 10506"/>
                  <a:gd name="T44" fmla="*/ 149 w 1034"/>
                  <a:gd name="T45" fmla="*/ 8504 h 10506"/>
                  <a:gd name="T46" fmla="*/ 149 w 1034"/>
                  <a:gd name="T47" fmla="*/ 9411 h 10506"/>
                  <a:gd name="T48" fmla="*/ 124 w 1034"/>
                  <a:gd name="T49" fmla="*/ 9402 h 10506"/>
                  <a:gd name="T50" fmla="*/ 108 w 1034"/>
                  <a:gd name="T51" fmla="*/ 9450 h 10506"/>
                  <a:gd name="T52" fmla="*/ 149 w 1034"/>
                  <a:gd name="T53" fmla="*/ 9464 h 10506"/>
                  <a:gd name="T54" fmla="*/ 149 w 1034"/>
                  <a:gd name="T55" fmla="*/ 9768 h 10506"/>
                  <a:gd name="T56" fmla="*/ 573 w 1034"/>
                  <a:gd name="T57" fmla="*/ 9552 h 10506"/>
                  <a:gd name="T58" fmla="*/ 199 w 1034"/>
                  <a:gd name="T59" fmla="*/ 9427 h 10506"/>
                  <a:gd name="T60" fmla="*/ 199 w 1034"/>
                  <a:gd name="T61" fmla="*/ 8521 h 10506"/>
                  <a:gd name="T62" fmla="*/ 573 w 1034"/>
                  <a:gd name="T63" fmla="*/ 8654 h 10506"/>
                  <a:gd name="T64" fmla="*/ 573 w 1034"/>
                  <a:gd name="T65" fmla="*/ 9552 h 10506"/>
                  <a:gd name="T66" fmla="*/ 1034 w 1034"/>
                  <a:gd name="T67" fmla="*/ 8699 h 10506"/>
                  <a:gd name="T68" fmla="*/ 573 w 1034"/>
                  <a:gd name="T69" fmla="*/ 8526 h 10506"/>
                  <a:gd name="T70" fmla="*/ 573 w 1034"/>
                  <a:gd name="T71" fmla="*/ 8601 h 10506"/>
                  <a:gd name="T72" fmla="*/ 199 w 1034"/>
                  <a:gd name="T73" fmla="*/ 8468 h 10506"/>
                  <a:gd name="T74" fmla="*/ 199 w 1034"/>
                  <a:gd name="T75" fmla="*/ 8289 h 10506"/>
                  <a:gd name="T76" fmla="*/ 1034 w 1034"/>
                  <a:gd name="T77" fmla="*/ 8596 h 10506"/>
                  <a:gd name="T78" fmla="*/ 1034 w 1034"/>
                  <a:gd name="T79" fmla="*/ 8699 h 10506"/>
                  <a:gd name="T80" fmla="*/ 1034 w 1034"/>
                  <a:gd name="T81" fmla="*/ 8543 h 10506"/>
                  <a:gd name="T82" fmla="*/ 199 w 1034"/>
                  <a:gd name="T83" fmla="*/ 8235 h 10506"/>
                  <a:gd name="T84" fmla="*/ 199 w 1034"/>
                  <a:gd name="T85" fmla="*/ 79 h 10506"/>
                  <a:gd name="T86" fmla="*/ 1034 w 1034"/>
                  <a:gd name="T87" fmla="*/ 410 h 10506"/>
                  <a:gd name="T88" fmla="*/ 1034 w 1034"/>
                  <a:gd name="T89" fmla="*/ 8543 h 10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34" h="10506">
                    <a:moveTo>
                      <a:pt x="1034" y="10506"/>
                    </a:moveTo>
                    <a:lnTo>
                      <a:pt x="199" y="9810"/>
                    </a:lnTo>
                    <a:lnTo>
                      <a:pt x="199" y="9480"/>
                    </a:lnTo>
                    <a:lnTo>
                      <a:pt x="573" y="9604"/>
                    </a:lnTo>
                    <a:lnTo>
                      <a:pt x="573" y="9745"/>
                    </a:lnTo>
                    <a:lnTo>
                      <a:pt x="221" y="9626"/>
                    </a:lnTo>
                    <a:lnTo>
                      <a:pt x="205" y="9673"/>
                    </a:lnTo>
                    <a:lnTo>
                      <a:pt x="573" y="9798"/>
                    </a:lnTo>
                    <a:lnTo>
                      <a:pt x="573" y="9869"/>
                    </a:lnTo>
                    <a:lnTo>
                      <a:pt x="1034" y="10041"/>
                    </a:lnTo>
                    <a:lnTo>
                      <a:pt x="1034" y="10506"/>
                    </a:lnTo>
                    <a:moveTo>
                      <a:pt x="149" y="9768"/>
                    </a:moveTo>
                    <a:lnTo>
                      <a:pt x="0" y="9644"/>
                    </a:lnTo>
                    <a:lnTo>
                      <a:pt x="0" y="0"/>
                    </a:lnTo>
                    <a:lnTo>
                      <a:pt x="149" y="59"/>
                    </a:lnTo>
                    <a:lnTo>
                      <a:pt x="149" y="8217"/>
                    </a:lnTo>
                    <a:lnTo>
                      <a:pt x="66" y="8186"/>
                    </a:lnTo>
                    <a:lnTo>
                      <a:pt x="49" y="8233"/>
                    </a:lnTo>
                    <a:lnTo>
                      <a:pt x="149" y="8270"/>
                    </a:lnTo>
                    <a:lnTo>
                      <a:pt x="149" y="8451"/>
                    </a:lnTo>
                    <a:lnTo>
                      <a:pt x="99" y="8433"/>
                    </a:lnTo>
                    <a:lnTo>
                      <a:pt x="82" y="8480"/>
                    </a:lnTo>
                    <a:lnTo>
                      <a:pt x="149" y="8504"/>
                    </a:lnTo>
                    <a:lnTo>
                      <a:pt x="149" y="9411"/>
                    </a:lnTo>
                    <a:lnTo>
                      <a:pt x="124" y="9402"/>
                    </a:lnTo>
                    <a:lnTo>
                      <a:pt x="108" y="9450"/>
                    </a:lnTo>
                    <a:lnTo>
                      <a:pt x="149" y="9464"/>
                    </a:lnTo>
                    <a:lnTo>
                      <a:pt x="149" y="9768"/>
                    </a:lnTo>
                    <a:moveTo>
                      <a:pt x="573" y="9552"/>
                    </a:moveTo>
                    <a:lnTo>
                      <a:pt x="199" y="9427"/>
                    </a:lnTo>
                    <a:lnTo>
                      <a:pt x="199" y="8521"/>
                    </a:lnTo>
                    <a:lnTo>
                      <a:pt x="573" y="8654"/>
                    </a:lnTo>
                    <a:lnTo>
                      <a:pt x="573" y="9552"/>
                    </a:lnTo>
                    <a:moveTo>
                      <a:pt x="1034" y="8699"/>
                    </a:moveTo>
                    <a:lnTo>
                      <a:pt x="573" y="8526"/>
                    </a:lnTo>
                    <a:lnTo>
                      <a:pt x="573" y="8601"/>
                    </a:lnTo>
                    <a:lnTo>
                      <a:pt x="199" y="8468"/>
                    </a:lnTo>
                    <a:lnTo>
                      <a:pt x="199" y="8289"/>
                    </a:lnTo>
                    <a:lnTo>
                      <a:pt x="1034" y="8596"/>
                    </a:lnTo>
                    <a:lnTo>
                      <a:pt x="1034" y="8699"/>
                    </a:lnTo>
                    <a:moveTo>
                      <a:pt x="1034" y="8543"/>
                    </a:moveTo>
                    <a:lnTo>
                      <a:pt x="199" y="8235"/>
                    </a:lnTo>
                    <a:lnTo>
                      <a:pt x="199" y="79"/>
                    </a:lnTo>
                    <a:lnTo>
                      <a:pt x="1034" y="410"/>
                    </a:lnTo>
                    <a:lnTo>
                      <a:pt x="1034" y="8543"/>
                    </a:ln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49" name="Freeform 1634"/>
              <p:cNvSpPr>
                <a:spLocks noEditPoints="1"/>
              </p:cNvSpPr>
              <p:nvPr/>
            </p:nvSpPr>
            <p:spPr bwMode="auto">
              <a:xfrm>
                <a:off x="6584" y="1705"/>
                <a:ext cx="5" cy="841"/>
              </a:xfrm>
              <a:custGeom>
                <a:avLst/>
                <a:gdLst>
                  <a:gd name="T0" fmla="*/ 50 w 50"/>
                  <a:gd name="T1" fmla="*/ 9751 h 9751"/>
                  <a:gd name="T2" fmla="*/ 0 w 50"/>
                  <a:gd name="T3" fmla="*/ 9709 h 9751"/>
                  <a:gd name="T4" fmla="*/ 0 w 50"/>
                  <a:gd name="T5" fmla="*/ 9405 h 9751"/>
                  <a:gd name="T6" fmla="*/ 50 w 50"/>
                  <a:gd name="T7" fmla="*/ 9421 h 9751"/>
                  <a:gd name="T8" fmla="*/ 50 w 50"/>
                  <a:gd name="T9" fmla="*/ 9751 h 9751"/>
                  <a:gd name="T10" fmla="*/ 50 w 50"/>
                  <a:gd name="T11" fmla="*/ 9368 h 9751"/>
                  <a:gd name="T12" fmla="*/ 0 w 50"/>
                  <a:gd name="T13" fmla="*/ 9352 h 9751"/>
                  <a:gd name="T14" fmla="*/ 0 w 50"/>
                  <a:gd name="T15" fmla="*/ 8445 h 9751"/>
                  <a:gd name="T16" fmla="*/ 50 w 50"/>
                  <a:gd name="T17" fmla="*/ 8462 h 9751"/>
                  <a:gd name="T18" fmla="*/ 50 w 50"/>
                  <a:gd name="T19" fmla="*/ 9368 h 9751"/>
                  <a:gd name="T20" fmla="*/ 50 w 50"/>
                  <a:gd name="T21" fmla="*/ 8409 h 9751"/>
                  <a:gd name="T22" fmla="*/ 0 w 50"/>
                  <a:gd name="T23" fmla="*/ 8392 h 9751"/>
                  <a:gd name="T24" fmla="*/ 0 w 50"/>
                  <a:gd name="T25" fmla="*/ 8211 h 9751"/>
                  <a:gd name="T26" fmla="*/ 50 w 50"/>
                  <a:gd name="T27" fmla="*/ 8230 h 9751"/>
                  <a:gd name="T28" fmla="*/ 50 w 50"/>
                  <a:gd name="T29" fmla="*/ 8409 h 9751"/>
                  <a:gd name="T30" fmla="*/ 50 w 50"/>
                  <a:gd name="T31" fmla="*/ 8176 h 9751"/>
                  <a:gd name="T32" fmla="*/ 0 w 50"/>
                  <a:gd name="T33" fmla="*/ 8158 h 9751"/>
                  <a:gd name="T34" fmla="*/ 0 w 50"/>
                  <a:gd name="T35" fmla="*/ 0 h 9751"/>
                  <a:gd name="T36" fmla="*/ 50 w 50"/>
                  <a:gd name="T37" fmla="*/ 20 h 9751"/>
                  <a:gd name="T38" fmla="*/ 50 w 50"/>
                  <a:gd name="T39" fmla="*/ 8176 h 9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9751">
                    <a:moveTo>
                      <a:pt x="50" y="9751"/>
                    </a:moveTo>
                    <a:lnTo>
                      <a:pt x="0" y="9709"/>
                    </a:lnTo>
                    <a:lnTo>
                      <a:pt x="0" y="9405"/>
                    </a:lnTo>
                    <a:lnTo>
                      <a:pt x="50" y="9421"/>
                    </a:lnTo>
                    <a:lnTo>
                      <a:pt x="50" y="9751"/>
                    </a:lnTo>
                    <a:moveTo>
                      <a:pt x="50" y="9368"/>
                    </a:moveTo>
                    <a:lnTo>
                      <a:pt x="0" y="9352"/>
                    </a:lnTo>
                    <a:lnTo>
                      <a:pt x="0" y="8445"/>
                    </a:lnTo>
                    <a:lnTo>
                      <a:pt x="50" y="8462"/>
                    </a:lnTo>
                    <a:lnTo>
                      <a:pt x="50" y="9368"/>
                    </a:lnTo>
                    <a:moveTo>
                      <a:pt x="50" y="8409"/>
                    </a:moveTo>
                    <a:lnTo>
                      <a:pt x="0" y="8392"/>
                    </a:lnTo>
                    <a:lnTo>
                      <a:pt x="0" y="8211"/>
                    </a:lnTo>
                    <a:lnTo>
                      <a:pt x="50" y="8230"/>
                    </a:lnTo>
                    <a:lnTo>
                      <a:pt x="50" y="8409"/>
                    </a:lnTo>
                    <a:moveTo>
                      <a:pt x="50" y="8176"/>
                    </a:moveTo>
                    <a:lnTo>
                      <a:pt x="0" y="8158"/>
                    </a:lnTo>
                    <a:lnTo>
                      <a:pt x="0" y="0"/>
                    </a:lnTo>
                    <a:lnTo>
                      <a:pt x="50" y="20"/>
                    </a:lnTo>
                    <a:lnTo>
                      <a:pt x="50" y="817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50" name="Freeform 1635"/>
              <p:cNvSpPr>
                <a:spLocks/>
              </p:cNvSpPr>
              <p:nvPr/>
            </p:nvSpPr>
            <p:spPr bwMode="auto">
              <a:xfrm>
                <a:off x="6576" y="2406"/>
                <a:ext cx="85" cy="36"/>
              </a:xfrm>
              <a:custGeom>
                <a:avLst/>
                <a:gdLst>
                  <a:gd name="T0" fmla="*/ 85 w 85"/>
                  <a:gd name="T1" fmla="*/ 36 h 36"/>
                  <a:gd name="T2" fmla="*/ 13 w 85"/>
                  <a:gd name="T3" fmla="*/ 9 h 36"/>
                  <a:gd name="T4" fmla="*/ 8 w 85"/>
                  <a:gd name="T5" fmla="*/ 8 h 36"/>
                  <a:gd name="T6" fmla="*/ 0 w 85"/>
                  <a:gd name="T7" fmla="*/ 4 h 36"/>
                  <a:gd name="T8" fmla="*/ 1 w 85"/>
                  <a:gd name="T9" fmla="*/ 0 h 36"/>
                  <a:gd name="T10" fmla="*/ 8 w 85"/>
                  <a:gd name="T11" fmla="*/ 3 h 36"/>
                  <a:gd name="T12" fmla="*/ 13 w 85"/>
                  <a:gd name="T13" fmla="*/ 4 h 36"/>
                  <a:gd name="T14" fmla="*/ 85 w 85"/>
                  <a:gd name="T15" fmla="*/ 31 h 36"/>
                  <a:gd name="T16" fmla="*/ 85 w 85"/>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36">
                    <a:moveTo>
                      <a:pt x="85" y="36"/>
                    </a:moveTo>
                    <a:lnTo>
                      <a:pt x="13" y="9"/>
                    </a:lnTo>
                    <a:lnTo>
                      <a:pt x="8" y="8"/>
                    </a:lnTo>
                    <a:lnTo>
                      <a:pt x="0" y="4"/>
                    </a:lnTo>
                    <a:lnTo>
                      <a:pt x="1" y="0"/>
                    </a:lnTo>
                    <a:lnTo>
                      <a:pt x="8" y="3"/>
                    </a:lnTo>
                    <a:lnTo>
                      <a:pt x="13" y="4"/>
                    </a:lnTo>
                    <a:lnTo>
                      <a:pt x="85" y="31"/>
                    </a:lnTo>
                    <a:lnTo>
                      <a:pt x="85"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51" name="Freeform 1636"/>
              <p:cNvSpPr>
                <a:spLocks/>
              </p:cNvSpPr>
              <p:nvPr/>
            </p:nvSpPr>
            <p:spPr bwMode="auto">
              <a:xfrm>
                <a:off x="6581" y="2511"/>
                <a:ext cx="40" cy="18"/>
              </a:xfrm>
              <a:custGeom>
                <a:avLst/>
                <a:gdLst>
                  <a:gd name="T0" fmla="*/ 40 w 40"/>
                  <a:gd name="T1" fmla="*/ 18 h 18"/>
                  <a:gd name="T2" fmla="*/ 8 w 40"/>
                  <a:gd name="T3" fmla="*/ 7 h 18"/>
                  <a:gd name="T4" fmla="*/ 3 w 40"/>
                  <a:gd name="T5" fmla="*/ 6 h 18"/>
                  <a:gd name="T6" fmla="*/ 0 w 40"/>
                  <a:gd name="T7" fmla="*/ 4 h 18"/>
                  <a:gd name="T8" fmla="*/ 1 w 40"/>
                  <a:gd name="T9" fmla="*/ 0 h 18"/>
                  <a:gd name="T10" fmla="*/ 3 w 40"/>
                  <a:gd name="T11" fmla="*/ 1 h 18"/>
                  <a:gd name="T12" fmla="*/ 8 w 40"/>
                  <a:gd name="T13" fmla="*/ 2 h 18"/>
                  <a:gd name="T14" fmla="*/ 40 w 40"/>
                  <a:gd name="T15" fmla="*/ 13 h 18"/>
                  <a:gd name="T16" fmla="*/ 40 w 40"/>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8">
                    <a:moveTo>
                      <a:pt x="40" y="18"/>
                    </a:moveTo>
                    <a:lnTo>
                      <a:pt x="8" y="7"/>
                    </a:lnTo>
                    <a:lnTo>
                      <a:pt x="3" y="6"/>
                    </a:lnTo>
                    <a:lnTo>
                      <a:pt x="0" y="4"/>
                    </a:lnTo>
                    <a:lnTo>
                      <a:pt x="1" y="0"/>
                    </a:lnTo>
                    <a:lnTo>
                      <a:pt x="3" y="1"/>
                    </a:lnTo>
                    <a:lnTo>
                      <a:pt x="8" y="2"/>
                    </a:lnTo>
                    <a:lnTo>
                      <a:pt x="40" y="13"/>
                    </a:lnTo>
                    <a:lnTo>
                      <a:pt x="40" y="1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52" name="Freeform 1637"/>
              <p:cNvSpPr>
                <a:spLocks/>
              </p:cNvSpPr>
              <p:nvPr/>
            </p:nvSpPr>
            <p:spPr bwMode="auto">
              <a:xfrm>
                <a:off x="6589" y="2531"/>
                <a:ext cx="32" cy="14"/>
              </a:xfrm>
              <a:custGeom>
                <a:avLst/>
                <a:gdLst>
                  <a:gd name="T0" fmla="*/ 32 w 32"/>
                  <a:gd name="T1" fmla="*/ 14 h 14"/>
                  <a:gd name="T2" fmla="*/ 0 w 32"/>
                  <a:gd name="T3" fmla="*/ 4 h 14"/>
                  <a:gd name="T4" fmla="*/ 1 w 32"/>
                  <a:gd name="T5" fmla="*/ 0 h 14"/>
                  <a:gd name="T6" fmla="*/ 32 w 32"/>
                  <a:gd name="T7" fmla="*/ 10 h 14"/>
                  <a:gd name="T8" fmla="*/ 32 w 32"/>
                  <a:gd name="T9" fmla="*/ 14 h 14"/>
                </a:gdLst>
                <a:ahLst/>
                <a:cxnLst>
                  <a:cxn ang="0">
                    <a:pos x="T0" y="T1"/>
                  </a:cxn>
                  <a:cxn ang="0">
                    <a:pos x="T2" y="T3"/>
                  </a:cxn>
                  <a:cxn ang="0">
                    <a:pos x="T4" y="T5"/>
                  </a:cxn>
                  <a:cxn ang="0">
                    <a:pos x="T6" y="T7"/>
                  </a:cxn>
                  <a:cxn ang="0">
                    <a:pos x="T8" y="T9"/>
                  </a:cxn>
                </a:cxnLst>
                <a:rect l="0" t="0" r="r" b="b"/>
                <a:pathLst>
                  <a:path w="32" h="14">
                    <a:moveTo>
                      <a:pt x="32" y="14"/>
                    </a:moveTo>
                    <a:lnTo>
                      <a:pt x="0" y="4"/>
                    </a:lnTo>
                    <a:lnTo>
                      <a:pt x="1" y="0"/>
                    </a:lnTo>
                    <a:lnTo>
                      <a:pt x="32" y="10"/>
                    </a:lnTo>
                    <a:lnTo>
                      <a:pt x="32" y="1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53" name="Freeform 1638"/>
              <p:cNvSpPr>
                <a:spLocks/>
              </p:cNvSpPr>
              <p:nvPr/>
            </p:nvSpPr>
            <p:spPr bwMode="auto">
              <a:xfrm>
                <a:off x="6578" y="2428"/>
                <a:ext cx="43" cy="19"/>
              </a:xfrm>
              <a:custGeom>
                <a:avLst/>
                <a:gdLst>
                  <a:gd name="T0" fmla="*/ 43 w 43"/>
                  <a:gd name="T1" fmla="*/ 19 h 19"/>
                  <a:gd name="T2" fmla="*/ 11 w 43"/>
                  <a:gd name="T3" fmla="*/ 7 h 19"/>
                  <a:gd name="T4" fmla="*/ 6 w 43"/>
                  <a:gd name="T5" fmla="*/ 6 h 19"/>
                  <a:gd name="T6" fmla="*/ 0 w 43"/>
                  <a:gd name="T7" fmla="*/ 4 h 19"/>
                  <a:gd name="T8" fmla="*/ 2 w 43"/>
                  <a:gd name="T9" fmla="*/ 0 h 19"/>
                  <a:gd name="T10" fmla="*/ 6 w 43"/>
                  <a:gd name="T11" fmla="*/ 1 h 19"/>
                  <a:gd name="T12" fmla="*/ 11 w 43"/>
                  <a:gd name="T13" fmla="*/ 3 h 19"/>
                  <a:gd name="T14" fmla="*/ 43 w 43"/>
                  <a:gd name="T15" fmla="*/ 14 h 19"/>
                  <a:gd name="T16" fmla="*/ 43 w 43"/>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9">
                    <a:moveTo>
                      <a:pt x="43" y="19"/>
                    </a:moveTo>
                    <a:lnTo>
                      <a:pt x="11" y="7"/>
                    </a:lnTo>
                    <a:lnTo>
                      <a:pt x="6" y="6"/>
                    </a:lnTo>
                    <a:lnTo>
                      <a:pt x="0" y="4"/>
                    </a:lnTo>
                    <a:lnTo>
                      <a:pt x="2" y="0"/>
                    </a:lnTo>
                    <a:lnTo>
                      <a:pt x="6" y="1"/>
                    </a:lnTo>
                    <a:lnTo>
                      <a:pt x="11" y="3"/>
                    </a:lnTo>
                    <a:lnTo>
                      <a:pt x="43" y="14"/>
                    </a:lnTo>
                    <a:lnTo>
                      <a:pt x="43" y="1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54" name="Freeform 1639"/>
              <p:cNvSpPr>
                <a:spLocks noEditPoints="1"/>
              </p:cNvSpPr>
              <p:nvPr/>
            </p:nvSpPr>
            <p:spPr bwMode="auto">
              <a:xfrm>
                <a:off x="6571" y="1613"/>
                <a:ext cx="90" cy="56"/>
              </a:xfrm>
              <a:custGeom>
                <a:avLst/>
                <a:gdLst>
                  <a:gd name="T0" fmla="*/ 1034 w 1034"/>
                  <a:gd name="T1" fmla="*/ 641 h 641"/>
                  <a:gd name="T2" fmla="*/ 199 w 1034"/>
                  <a:gd name="T3" fmla="*/ 310 h 641"/>
                  <a:gd name="T4" fmla="*/ 199 w 1034"/>
                  <a:gd name="T5" fmla="*/ 259 h 641"/>
                  <a:gd name="T6" fmla="*/ 314 w 1034"/>
                  <a:gd name="T7" fmla="*/ 307 h 641"/>
                  <a:gd name="T8" fmla="*/ 333 w 1034"/>
                  <a:gd name="T9" fmla="*/ 260 h 641"/>
                  <a:gd name="T10" fmla="*/ 199 w 1034"/>
                  <a:gd name="T11" fmla="*/ 205 h 641"/>
                  <a:gd name="T12" fmla="*/ 199 w 1034"/>
                  <a:gd name="T13" fmla="*/ 79 h 641"/>
                  <a:gd name="T14" fmla="*/ 1034 w 1034"/>
                  <a:gd name="T15" fmla="*/ 410 h 641"/>
                  <a:gd name="T16" fmla="*/ 1034 w 1034"/>
                  <a:gd name="T17" fmla="*/ 641 h 641"/>
                  <a:gd name="T18" fmla="*/ 149 w 1034"/>
                  <a:gd name="T19" fmla="*/ 290 h 641"/>
                  <a:gd name="T20" fmla="*/ 0 w 1034"/>
                  <a:gd name="T21" fmla="*/ 231 h 641"/>
                  <a:gd name="T22" fmla="*/ 0 w 1034"/>
                  <a:gd name="T23" fmla="*/ 176 h 641"/>
                  <a:gd name="T24" fmla="*/ 149 w 1034"/>
                  <a:gd name="T25" fmla="*/ 238 h 641"/>
                  <a:gd name="T26" fmla="*/ 149 w 1034"/>
                  <a:gd name="T27" fmla="*/ 290 h 641"/>
                  <a:gd name="T28" fmla="*/ 149 w 1034"/>
                  <a:gd name="T29" fmla="*/ 184 h 641"/>
                  <a:gd name="T30" fmla="*/ 0 w 1034"/>
                  <a:gd name="T31" fmla="*/ 122 h 641"/>
                  <a:gd name="T32" fmla="*/ 0 w 1034"/>
                  <a:gd name="T33" fmla="*/ 0 h 641"/>
                  <a:gd name="T34" fmla="*/ 149 w 1034"/>
                  <a:gd name="T35" fmla="*/ 59 h 641"/>
                  <a:gd name="T36" fmla="*/ 149 w 1034"/>
                  <a:gd name="T37" fmla="*/ 184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34" h="641">
                    <a:moveTo>
                      <a:pt x="1034" y="641"/>
                    </a:moveTo>
                    <a:lnTo>
                      <a:pt x="199" y="310"/>
                    </a:lnTo>
                    <a:lnTo>
                      <a:pt x="199" y="259"/>
                    </a:lnTo>
                    <a:lnTo>
                      <a:pt x="314" y="307"/>
                    </a:lnTo>
                    <a:lnTo>
                      <a:pt x="333" y="260"/>
                    </a:lnTo>
                    <a:lnTo>
                      <a:pt x="199" y="205"/>
                    </a:lnTo>
                    <a:lnTo>
                      <a:pt x="199" y="79"/>
                    </a:lnTo>
                    <a:lnTo>
                      <a:pt x="1034" y="410"/>
                    </a:lnTo>
                    <a:lnTo>
                      <a:pt x="1034" y="641"/>
                    </a:lnTo>
                    <a:moveTo>
                      <a:pt x="149" y="290"/>
                    </a:moveTo>
                    <a:lnTo>
                      <a:pt x="0" y="231"/>
                    </a:lnTo>
                    <a:lnTo>
                      <a:pt x="0" y="176"/>
                    </a:lnTo>
                    <a:lnTo>
                      <a:pt x="149" y="238"/>
                    </a:lnTo>
                    <a:lnTo>
                      <a:pt x="149" y="290"/>
                    </a:lnTo>
                    <a:moveTo>
                      <a:pt x="149" y="184"/>
                    </a:moveTo>
                    <a:lnTo>
                      <a:pt x="0" y="122"/>
                    </a:lnTo>
                    <a:lnTo>
                      <a:pt x="0" y="0"/>
                    </a:lnTo>
                    <a:lnTo>
                      <a:pt x="149" y="59"/>
                    </a:lnTo>
                    <a:lnTo>
                      <a:pt x="149" y="184"/>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55" name="Freeform 1640"/>
              <p:cNvSpPr>
                <a:spLocks noEditPoints="1"/>
              </p:cNvSpPr>
              <p:nvPr/>
            </p:nvSpPr>
            <p:spPr bwMode="auto">
              <a:xfrm>
                <a:off x="6584" y="1619"/>
                <a:ext cx="5" cy="21"/>
              </a:xfrm>
              <a:custGeom>
                <a:avLst/>
                <a:gdLst>
                  <a:gd name="T0" fmla="*/ 50 w 50"/>
                  <a:gd name="T1" fmla="*/ 251 h 251"/>
                  <a:gd name="T2" fmla="*/ 0 w 50"/>
                  <a:gd name="T3" fmla="*/ 231 h 251"/>
                  <a:gd name="T4" fmla="*/ 0 w 50"/>
                  <a:gd name="T5" fmla="*/ 179 h 251"/>
                  <a:gd name="T6" fmla="*/ 50 w 50"/>
                  <a:gd name="T7" fmla="*/ 200 h 251"/>
                  <a:gd name="T8" fmla="*/ 50 w 50"/>
                  <a:gd name="T9" fmla="*/ 251 h 251"/>
                  <a:gd name="T10" fmla="*/ 50 w 50"/>
                  <a:gd name="T11" fmla="*/ 146 h 251"/>
                  <a:gd name="T12" fmla="*/ 0 w 50"/>
                  <a:gd name="T13" fmla="*/ 125 h 251"/>
                  <a:gd name="T14" fmla="*/ 0 w 50"/>
                  <a:gd name="T15" fmla="*/ 0 h 251"/>
                  <a:gd name="T16" fmla="*/ 50 w 50"/>
                  <a:gd name="T17" fmla="*/ 20 h 251"/>
                  <a:gd name="T18" fmla="*/ 50 w 50"/>
                  <a:gd name="T19" fmla="*/ 14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51">
                    <a:moveTo>
                      <a:pt x="50" y="251"/>
                    </a:moveTo>
                    <a:lnTo>
                      <a:pt x="0" y="231"/>
                    </a:lnTo>
                    <a:lnTo>
                      <a:pt x="0" y="179"/>
                    </a:lnTo>
                    <a:lnTo>
                      <a:pt x="50" y="200"/>
                    </a:lnTo>
                    <a:lnTo>
                      <a:pt x="50" y="251"/>
                    </a:lnTo>
                    <a:moveTo>
                      <a:pt x="50" y="146"/>
                    </a:moveTo>
                    <a:lnTo>
                      <a:pt x="0" y="125"/>
                    </a:lnTo>
                    <a:lnTo>
                      <a:pt x="0" y="0"/>
                    </a:lnTo>
                    <a:lnTo>
                      <a:pt x="50" y="20"/>
                    </a:lnTo>
                    <a:lnTo>
                      <a:pt x="50" y="14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56" name="Freeform 1641"/>
              <p:cNvSpPr>
                <a:spLocks/>
              </p:cNvSpPr>
              <p:nvPr/>
            </p:nvSpPr>
            <p:spPr bwMode="auto">
              <a:xfrm>
                <a:off x="6571" y="1624"/>
                <a:ext cx="29" cy="16"/>
              </a:xfrm>
              <a:custGeom>
                <a:avLst/>
                <a:gdLst>
                  <a:gd name="T0" fmla="*/ 27 w 29"/>
                  <a:gd name="T1" fmla="*/ 16 h 16"/>
                  <a:gd name="T2" fmla="*/ 18 w 29"/>
                  <a:gd name="T3" fmla="*/ 12 h 16"/>
                  <a:gd name="T4" fmla="*/ 13 w 29"/>
                  <a:gd name="T5" fmla="*/ 10 h 16"/>
                  <a:gd name="T6" fmla="*/ 0 w 29"/>
                  <a:gd name="T7" fmla="*/ 5 h 16"/>
                  <a:gd name="T8" fmla="*/ 0 w 29"/>
                  <a:gd name="T9" fmla="*/ 0 h 16"/>
                  <a:gd name="T10" fmla="*/ 13 w 29"/>
                  <a:gd name="T11" fmla="*/ 5 h 16"/>
                  <a:gd name="T12" fmla="*/ 18 w 29"/>
                  <a:gd name="T13" fmla="*/ 7 h 16"/>
                  <a:gd name="T14" fmla="*/ 29 w 29"/>
                  <a:gd name="T15" fmla="*/ 12 h 16"/>
                  <a:gd name="T16" fmla="*/ 27 w 29"/>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6">
                    <a:moveTo>
                      <a:pt x="27" y="16"/>
                    </a:moveTo>
                    <a:lnTo>
                      <a:pt x="18" y="12"/>
                    </a:lnTo>
                    <a:lnTo>
                      <a:pt x="13" y="10"/>
                    </a:lnTo>
                    <a:lnTo>
                      <a:pt x="0" y="5"/>
                    </a:lnTo>
                    <a:lnTo>
                      <a:pt x="0" y="0"/>
                    </a:lnTo>
                    <a:lnTo>
                      <a:pt x="13" y="5"/>
                    </a:lnTo>
                    <a:lnTo>
                      <a:pt x="18" y="7"/>
                    </a:lnTo>
                    <a:lnTo>
                      <a:pt x="29" y="12"/>
                    </a:lnTo>
                    <a:lnTo>
                      <a:pt x="27"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57" name="Freeform 1642"/>
              <p:cNvSpPr>
                <a:spLocks noEditPoints="1"/>
              </p:cNvSpPr>
              <p:nvPr/>
            </p:nvSpPr>
            <p:spPr bwMode="auto">
              <a:xfrm>
                <a:off x="6483" y="1420"/>
                <a:ext cx="193" cy="92"/>
              </a:xfrm>
              <a:custGeom>
                <a:avLst/>
                <a:gdLst>
                  <a:gd name="T0" fmla="*/ 2241 w 2241"/>
                  <a:gd name="T1" fmla="*/ 1067 h 1067"/>
                  <a:gd name="T2" fmla="*/ 2057 w 2241"/>
                  <a:gd name="T3" fmla="*/ 995 h 1067"/>
                  <a:gd name="T4" fmla="*/ 2057 w 2241"/>
                  <a:gd name="T5" fmla="*/ 813 h 1067"/>
                  <a:gd name="T6" fmla="*/ 1222 w 2241"/>
                  <a:gd name="T7" fmla="*/ 479 h 1067"/>
                  <a:gd name="T8" fmla="*/ 1222 w 2241"/>
                  <a:gd name="T9" fmla="*/ 441 h 1067"/>
                  <a:gd name="T10" fmla="*/ 2114 w 2241"/>
                  <a:gd name="T11" fmla="*/ 793 h 1067"/>
                  <a:gd name="T12" fmla="*/ 2114 w 2241"/>
                  <a:gd name="T13" fmla="*/ 635 h 1067"/>
                  <a:gd name="T14" fmla="*/ 2241 w 2241"/>
                  <a:gd name="T15" fmla="*/ 685 h 1067"/>
                  <a:gd name="T16" fmla="*/ 2241 w 2241"/>
                  <a:gd name="T17" fmla="*/ 1067 h 1067"/>
                  <a:gd name="T18" fmla="*/ 1023 w 2241"/>
                  <a:gd name="T19" fmla="*/ 585 h 1067"/>
                  <a:gd name="T20" fmla="*/ 996 w 2241"/>
                  <a:gd name="T21" fmla="*/ 574 h 1067"/>
                  <a:gd name="T22" fmla="*/ 996 w 2241"/>
                  <a:gd name="T23" fmla="*/ 448 h 1067"/>
                  <a:gd name="T24" fmla="*/ 1023 w 2241"/>
                  <a:gd name="T25" fmla="*/ 460 h 1067"/>
                  <a:gd name="T26" fmla="*/ 1023 w 2241"/>
                  <a:gd name="T27" fmla="*/ 585 h 1067"/>
                  <a:gd name="T28" fmla="*/ 0 w 2241"/>
                  <a:gd name="T29" fmla="*/ 562 h 1067"/>
                  <a:gd name="T30" fmla="*/ 0 w 2241"/>
                  <a:gd name="T31" fmla="*/ 0 h 1067"/>
                  <a:gd name="T32" fmla="*/ 35 w 2241"/>
                  <a:gd name="T33" fmla="*/ 16 h 1067"/>
                  <a:gd name="T34" fmla="*/ 35 w 2241"/>
                  <a:gd name="T35" fmla="*/ 37 h 1067"/>
                  <a:gd name="T36" fmla="*/ 82 w 2241"/>
                  <a:gd name="T37" fmla="*/ 37 h 1067"/>
                  <a:gd name="T38" fmla="*/ 208 w 2241"/>
                  <a:gd name="T39" fmla="*/ 93 h 1067"/>
                  <a:gd name="T40" fmla="*/ 208 w 2241"/>
                  <a:gd name="T41" fmla="*/ 262 h 1067"/>
                  <a:gd name="T42" fmla="*/ 0 w 2241"/>
                  <a:gd name="T43" fmla="*/ 179 h 1067"/>
                  <a:gd name="T44" fmla="*/ 0 w 2241"/>
                  <a:gd name="T45" fmla="*/ 562 h 1067"/>
                  <a:gd name="T46" fmla="*/ 946 w 2241"/>
                  <a:gd name="T47" fmla="*/ 554 h 1067"/>
                  <a:gd name="T48" fmla="*/ 258 w 2241"/>
                  <a:gd name="T49" fmla="*/ 281 h 1067"/>
                  <a:gd name="T50" fmla="*/ 258 w 2241"/>
                  <a:gd name="T51" fmla="*/ 116 h 1067"/>
                  <a:gd name="T52" fmla="*/ 946 w 2241"/>
                  <a:gd name="T53" fmla="*/ 425 h 1067"/>
                  <a:gd name="T54" fmla="*/ 946 w 2241"/>
                  <a:gd name="T55" fmla="*/ 554 h 1067"/>
                  <a:gd name="T56" fmla="*/ 1172 w 2241"/>
                  <a:gd name="T57" fmla="*/ 459 h 1067"/>
                  <a:gd name="T58" fmla="*/ 1023 w 2241"/>
                  <a:gd name="T59" fmla="*/ 399 h 1067"/>
                  <a:gd name="T60" fmla="*/ 1023 w 2241"/>
                  <a:gd name="T61" fmla="*/ 405 h 1067"/>
                  <a:gd name="T62" fmla="*/ 996 w 2241"/>
                  <a:gd name="T63" fmla="*/ 393 h 1067"/>
                  <a:gd name="T64" fmla="*/ 996 w 2241"/>
                  <a:gd name="T65" fmla="*/ 351 h 1067"/>
                  <a:gd name="T66" fmla="*/ 1172 w 2241"/>
                  <a:gd name="T67" fmla="*/ 421 h 1067"/>
                  <a:gd name="T68" fmla="*/ 1172 w 2241"/>
                  <a:gd name="T69" fmla="*/ 459 h 1067"/>
                  <a:gd name="T70" fmla="*/ 946 w 2241"/>
                  <a:gd name="T71" fmla="*/ 370 h 1067"/>
                  <a:gd name="T72" fmla="*/ 223 w 2241"/>
                  <a:gd name="T73" fmla="*/ 46 h 1067"/>
                  <a:gd name="T74" fmla="*/ 946 w 2241"/>
                  <a:gd name="T75" fmla="*/ 331 h 1067"/>
                  <a:gd name="T76" fmla="*/ 946 w 2241"/>
                  <a:gd name="T77" fmla="*/ 370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41" h="1067">
                    <a:moveTo>
                      <a:pt x="2241" y="1067"/>
                    </a:moveTo>
                    <a:lnTo>
                      <a:pt x="2057" y="995"/>
                    </a:lnTo>
                    <a:lnTo>
                      <a:pt x="2057" y="813"/>
                    </a:lnTo>
                    <a:lnTo>
                      <a:pt x="1222" y="479"/>
                    </a:lnTo>
                    <a:lnTo>
                      <a:pt x="1222" y="441"/>
                    </a:lnTo>
                    <a:lnTo>
                      <a:pt x="2114" y="793"/>
                    </a:lnTo>
                    <a:lnTo>
                      <a:pt x="2114" y="635"/>
                    </a:lnTo>
                    <a:lnTo>
                      <a:pt x="2241" y="685"/>
                    </a:lnTo>
                    <a:lnTo>
                      <a:pt x="2241" y="1067"/>
                    </a:lnTo>
                    <a:moveTo>
                      <a:pt x="1023" y="585"/>
                    </a:moveTo>
                    <a:lnTo>
                      <a:pt x="996" y="574"/>
                    </a:lnTo>
                    <a:lnTo>
                      <a:pt x="996" y="448"/>
                    </a:lnTo>
                    <a:lnTo>
                      <a:pt x="1023" y="460"/>
                    </a:lnTo>
                    <a:lnTo>
                      <a:pt x="1023" y="585"/>
                    </a:lnTo>
                    <a:moveTo>
                      <a:pt x="0" y="562"/>
                    </a:moveTo>
                    <a:lnTo>
                      <a:pt x="0" y="0"/>
                    </a:lnTo>
                    <a:lnTo>
                      <a:pt x="35" y="16"/>
                    </a:lnTo>
                    <a:lnTo>
                      <a:pt x="35" y="37"/>
                    </a:lnTo>
                    <a:lnTo>
                      <a:pt x="82" y="37"/>
                    </a:lnTo>
                    <a:lnTo>
                      <a:pt x="208" y="93"/>
                    </a:lnTo>
                    <a:lnTo>
                      <a:pt x="208" y="262"/>
                    </a:lnTo>
                    <a:lnTo>
                      <a:pt x="0" y="179"/>
                    </a:lnTo>
                    <a:lnTo>
                      <a:pt x="0" y="562"/>
                    </a:lnTo>
                    <a:moveTo>
                      <a:pt x="946" y="554"/>
                    </a:moveTo>
                    <a:lnTo>
                      <a:pt x="258" y="281"/>
                    </a:lnTo>
                    <a:lnTo>
                      <a:pt x="258" y="116"/>
                    </a:lnTo>
                    <a:lnTo>
                      <a:pt x="946" y="425"/>
                    </a:lnTo>
                    <a:lnTo>
                      <a:pt x="946" y="554"/>
                    </a:lnTo>
                    <a:moveTo>
                      <a:pt x="1172" y="459"/>
                    </a:moveTo>
                    <a:lnTo>
                      <a:pt x="1023" y="399"/>
                    </a:lnTo>
                    <a:lnTo>
                      <a:pt x="1023" y="405"/>
                    </a:lnTo>
                    <a:lnTo>
                      <a:pt x="996" y="393"/>
                    </a:lnTo>
                    <a:lnTo>
                      <a:pt x="996" y="351"/>
                    </a:lnTo>
                    <a:lnTo>
                      <a:pt x="1172" y="421"/>
                    </a:lnTo>
                    <a:lnTo>
                      <a:pt x="1172" y="459"/>
                    </a:lnTo>
                    <a:moveTo>
                      <a:pt x="946" y="370"/>
                    </a:moveTo>
                    <a:lnTo>
                      <a:pt x="223" y="46"/>
                    </a:lnTo>
                    <a:lnTo>
                      <a:pt x="946" y="331"/>
                    </a:lnTo>
                    <a:lnTo>
                      <a:pt x="946" y="370"/>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58" name="Freeform 1643"/>
              <p:cNvSpPr>
                <a:spLocks/>
              </p:cNvSpPr>
              <p:nvPr/>
            </p:nvSpPr>
            <p:spPr bwMode="auto">
              <a:xfrm>
                <a:off x="6486" y="1422"/>
                <a:ext cx="4" cy="1"/>
              </a:xfrm>
              <a:custGeom>
                <a:avLst/>
                <a:gdLst>
                  <a:gd name="T0" fmla="*/ 4 w 4"/>
                  <a:gd name="T1" fmla="*/ 1 h 1"/>
                  <a:gd name="T2" fmla="*/ 0 w 4"/>
                  <a:gd name="T3" fmla="*/ 1 h 1"/>
                  <a:gd name="T4" fmla="*/ 0 w 4"/>
                  <a:gd name="T5" fmla="*/ 0 h 1"/>
                  <a:gd name="T6" fmla="*/ 4 w 4"/>
                  <a:gd name="T7" fmla="*/ 1 h 1"/>
                </a:gdLst>
                <a:ahLst/>
                <a:cxnLst>
                  <a:cxn ang="0">
                    <a:pos x="T0" y="T1"/>
                  </a:cxn>
                  <a:cxn ang="0">
                    <a:pos x="T2" y="T3"/>
                  </a:cxn>
                  <a:cxn ang="0">
                    <a:pos x="T4" y="T5"/>
                  </a:cxn>
                  <a:cxn ang="0">
                    <a:pos x="T6" y="T7"/>
                  </a:cxn>
                </a:cxnLst>
                <a:rect l="0" t="0" r="r" b="b"/>
                <a:pathLst>
                  <a:path w="4" h="1">
                    <a:moveTo>
                      <a:pt x="4" y="1"/>
                    </a:moveTo>
                    <a:lnTo>
                      <a:pt x="0" y="1"/>
                    </a:lnTo>
                    <a:lnTo>
                      <a:pt x="0" y="0"/>
                    </a:lnTo>
                    <a:lnTo>
                      <a:pt x="4" y="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59" name="Freeform 1644"/>
              <p:cNvSpPr>
                <a:spLocks noEditPoints="1"/>
              </p:cNvSpPr>
              <p:nvPr/>
            </p:nvSpPr>
            <p:spPr bwMode="auto">
              <a:xfrm>
                <a:off x="6483" y="1416"/>
                <a:ext cx="88" cy="44"/>
              </a:xfrm>
              <a:custGeom>
                <a:avLst/>
                <a:gdLst>
                  <a:gd name="T0" fmla="*/ 1023 w 1023"/>
                  <a:gd name="T1" fmla="*/ 503 h 503"/>
                  <a:gd name="T2" fmla="*/ 996 w 1023"/>
                  <a:gd name="T3" fmla="*/ 491 h 503"/>
                  <a:gd name="T4" fmla="*/ 996 w 1023"/>
                  <a:gd name="T5" fmla="*/ 436 h 503"/>
                  <a:gd name="T6" fmla="*/ 1023 w 1023"/>
                  <a:gd name="T7" fmla="*/ 448 h 503"/>
                  <a:gd name="T8" fmla="*/ 1023 w 1023"/>
                  <a:gd name="T9" fmla="*/ 503 h 503"/>
                  <a:gd name="T10" fmla="*/ 946 w 1023"/>
                  <a:gd name="T11" fmla="*/ 468 h 503"/>
                  <a:gd name="T12" fmla="*/ 258 w 1023"/>
                  <a:gd name="T13" fmla="*/ 159 h 503"/>
                  <a:gd name="T14" fmla="*/ 258 w 1023"/>
                  <a:gd name="T15" fmla="*/ 120 h 503"/>
                  <a:gd name="T16" fmla="*/ 208 w 1023"/>
                  <a:gd name="T17" fmla="*/ 120 h 503"/>
                  <a:gd name="T18" fmla="*/ 208 w 1023"/>
                  <a:gd name="T19" fmla="*/ 136 h 503"/>
                  <a:gd name="T20" fmla="*/ 82 w 1023"/>
                  <a:gd name="T21" fmla="*/ 80 h 503"/>
                  <a:gd name="T22" fmla="*/ 35 w 1023"/>
                  <a:gd name="T23" fmla="*/ 59 h 503"/>
                  <a:gd name="T24" fmla="*/ 0 w 1023"/>
                  <a:gd name="T25" fmla="*/ 43 h 503"/>
                  <a:gd name="T26" fmla="*/ 0 w 1023"/>
                  <a:gd name="T27" fmla="*/ 0 h 503"/>
                  <a:gd name="T28" fmla="*/ 223 w 1023"/>
                  <a:gd name="T29" fmla="*/ 89 h 503"/>
                  <a:gd name="T30" fmla="*/ 946 w 1023"/>
                  <a:gd name="T31" fmla="*/ 413 h 503"/>
                  <a:gd name="T32" fmla="*/ 946 w 1023"/>
                  <a:gd name="T33" fmla="*/ 468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3" h="503">
                    <a:moveTo>
                      <a:pt x="1023" y="503"/>
                    </a:moveTo>
                    <a:lnTo>
                      <a:pt x="996" y="491"/>
                    </a:lnTo>
                    <a:lnTo>
                      <a:pt x="996" y="436"/>
                    </a:lnTo>
                    <a:lnTo>
                      <a:pt x="1023" y="448"/>
                    </a:lnTo>
                    <a:lnTo>
                      <a:pt x="1023" y="503"/>
                    </a:lnTo>
                    <a:moveTo>
                      <a:pt x="946" y="468"/>
                    </a:moveTo>
                    <a:lnTo>
                      <a:pt x="258" y="159"/>
                    </a:lnTo>
                    <a:lnTo>
                      <a:pt x="258" y="120"/>
                    </a:lnTo>
                    <a:lnTo>
                      <a:pt x="208" y="120"/>
                    </a:lnTo>
                    <a:lnTo>
                      <a:pt x="208" y="136"/>
                    </a:lnTo>
                    <a:lnTo>
                      <a:pt x="82" y="80"/>
                    </a:lnTo>
                    <a:lnTo>
                      <a:pt x="35" y="59"/>
                    </a:lnTo>
                    <a:lnTo>
                      <a:pt x="0" y="43"/>
                    </a:lnTo>
                    <a:lnTo>
                      <a:pt x="0" y="0"/>
                    </a:lnTo>
                    <a:lnTo>
                      <a:pt x="223" y="89"/>
                    </a:lnTo>
                    <a:lnTo>
                      <a:pt x="946" y="413"/>
                    </a:lnTo>
                    <a:lnTo>
                      <a:pt x="946" y="468"/>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60" name="Freeform 1645"/>
              <p:cNvSpPr>
                <a:spLocks/>
              </p:cNvSpPr>
              <p:nvPr/>
            </p:nvSpPr>
            <p:spPr bwMode="auto">
              <a:xfrm>
                <a:off x="6584" y="1457"/>
                <a:ext cx="5" cy="5"/>
              </a:xfrm>
              <a:custGeom>
                <a:avLst/>
                <a:gdLst>
                  <a:gd name="T0" fmla="*/ 5 w 5"/>
                  <a:gd name="T1" fmla="*/ 5 h 5"/>
                  <a:gd name="T2" fmla="*/ 0 w 5"/>
                  <a:gd name="T3" fmla="*/ 3 h 5"/>
                  <a:gd name="T4" fmla="*/ 0 w 5"/>
                  <a:gd name="T5" fmla="*/ 0 h 5"/>
                  <a:gd name="T6" fmla="*/ 5 w 5"/>
                  <a:gd name="T7" fmla="*/ 1 h 5"/>
                  <a:gd name="T8" fmla="*/ 5 w 5"/>
                  <a:gd name="T9" fmla="*/ 5 h 5"/>
                </a:gdLst>
                <a:ahLst/>
                <a:cxnLst>
                  <a:cxn ang="0">
                    <a:pos x="T0" y="T1"/>
                  </a:cxn>
                  <a:cxn ang="0">
                    <a:pos x="T2" y="T3"/>
                  </a:cxn>
                  <a:cxn ang="0">
                    <a:pos x="T4" y="T5"/>
                  </a:cxn>
                  <a:cxn ang="0">
                    <a:pos x="T6" y="T7"/>
                  </a:cxn>
                  <a:cxn ang="0">
                    <a:pos x="T8" y="T9"/>
                  </a:cxn>
                </a:cxnLst>
                <a:rect l="0" t="0" r="r" b="b"/>
                <a:pathLst>
                  <a:path w="5" h="5">
                    <a:moveTo>
                      <a:pt x="5" y="5"/>
                    </a:moveTo>
                    <a:lnTo>
                      <a:pt x="0" y="3"/>
                    </a:lnTo>
                    <a:lnTo>
                      <a:pt x="0" y="0"/>
                    </a:lnTo>
                    <a:lnTo>
                      <a:pt x="5" y="1"/>
                    </a:lnTo>
                    <a:lnTo>
                      <a:pt x="5" y="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61" name="Freeform 1646"/>
              <p:cNvSpPr>
                <a:spLocks/>
              </p:cNvSpPr>
              <p:nvPr/>
            </p:nvSpPr>
            <p:spPr bwMode="auto">
              <a:xfrm>
                <a:off x="6565" y="1449"/>
                <a:ext cx="4" cy="21"/>
              </a:xfrm>
              <a:custGeom>
                <a:avLst/>
                <a:gdLst>
                  <a:gd name="T0" fmla="*/ 4 w 4"/>
                  <a:gd name="T1" fmla="*/ 21 h 21"/>
                  <a:gd name="T2" fmla="*/ 0 w 4"/>
                  <a:gd name="T3" fmla="*/ 19 h 21"/>
                  <a:gd name="T4" fmla="*/ 0 w 4"/>
                  <a:gd name="T5" fmla="*/ 0 h 21"/>
                  <a:gd name="T6" fmla="*/ 4 w 4"/>
                  <a:gd name="T7" fmla="*/ 1 h 21"/>
                  <a:gd name="T8" fmla="*/ 4 w 4"/>
                  <a:gd name="T9" fmla="*/ 21 h 21"/>
                </a:gdLst>
                <a:ahLst/>
                <a:cxnLst>
                  <a:cxn ang="0">
                    <a:pos x="T0" y="T1"/>
                  </a:cxn>
                  <a:cxn ang="0">
                    <a:pos x="T2" y="T3"/>
                  </a:cxn>
                  <a:cxn ang="0">
                    <a:pos x="T4" y="T5"/>
                  </a:cxn>
                  <a:cxn ang="0">
                    <a:pos x="T6" y="T7"/>
                  </a:cxn>
                  <a:cxn ang="0">
                    <a:pos x="T8" y="T9"/>
                  </a:cxn>
                </a:cxnLst>
                <a:rect l="0" t="0" r="r" b="b"/>
                <a:pathLst>
                  <a:path w="4" h="21">
                    <a:moveTo>
                      <a:pt x="4" y="21"/>
                    </a:moveTo>
                    <a:lnTo>
                      <a:pt x="0" y="19"/>
                    </a:lnTo>
                    <a:lnTo>
                      <a:pt x="0" y="0"/>
                    </a:lnTo>
                    <a:lnTo>
                      <a:pt x="4" y="1"/>
                    </a:lnTo>
                    <a:lnTo>
                      <a:pt x="4" y="2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62" name="Freeform 1647"/>
              <p:cNvSpPr>
                <a:spLocks/>
              </p:cNvSpPr>
              <p:nvPr/>
            </p:nvSpPr>
            <p:spPr bwMode="auto">
              <a:xfrm>
                <a:off x="6501" y="1427"/>
                <a:ext cx="4" cy="17"/>
              </a:xfrm>
              <a:custGeom>
                <a:avLst/>
                <a:gdLst>
                  <a:gd name="T0" fmla="*/ 4 w 4"/>
                  <a:gd name="T1" fmla="*/ 17 h 17"/>
                  <a:gd name="T2" fmla="*/ 0 w 4"/>
                  <a:gd name="T3" fmla="*/ 16 h 17"/>
                  <a:gd name="T4" fmla="*/ 0 w 4"/>
                  <a:gd name="T5" fmla="*/ 0 h 17"/>
                  <a:gd name="T6" fmla="*/ 4 w 4"/>
                  <a:gd name="T7" fmla="*/ 0 h 17"/>
                  <a:gd name="T8" fmla="*/ 4 w 4"/>
                  <a:gd name="T9" fmla="*/ 17 h 17"/>
                </a:gdLst>
                <a:ahLst/>
                <a:cxnLst>
                  <a:cxn ang="0">
                    <a:pos x="T0" y="T1"/>
                  </a:cxn>
                  <a:cxn ang="0">
                    <a:pos x="T2" y="T3"/>
                  </a:cxn>
                  <a:cxn ang="0">
                    <a:pos x="T4" y="T5"/>
                  </a:cxn>
                  <a:cxn ang="0">
                    <a:pos x="T6" y="T7"/>
                  </a:cxn>
                  <a:cxn ang="0">
                    <a:pos x="T8" y="T9"/>
                  </a:cxn>
                </a:cxnLst>
                <a:rect l="0" t="0" r="r" b="b"/>
                <a:pathLst>
                  <a:path w="4" h="17">
                    <a:moveTo>
                      <a:pt x="4" y="17"/>
                    </a:moveTo>
                    <a:lnTo>
                      <a:pt x="0" y="16"/>
                    </a:lnTo>
                    <a:lnTo>
                      <a:pt x="0" y="0"/>
                    </a:lnTo>
                    <a:lnTo>
                      <a:pt x="4" y="0"/>
                    </a:lnTo>
                    <a:lnTo>
                      <a:pt x="4" y="1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63" name="Freeform 1648"/>
              <p:cNvSpPr>
                <a:spLocks noEditPoints="1"/>
              </p:cNvSpPr>
              <p:nvPr/>
            </p:nvSpPr>
            <p:spPr bwMode="auto">
              <a:xfrm>
                <a:off x="6571" y="1455"/>
                <a:ext cx="90" cy="51"/>
              </a:xfrm>
              <a:custGeom>
                <a:avLst/>
                <a:gdLst>
                  <a:gd name="T0" fmla="*/ 1034 w 1034"/>
                  <a:gd name="T1" fmla="*/ 596 h 596"/>
                  <a:gd name="T2" fmla="*/ 199 w 1034"/>
                  <a:gd name="T3" fmla="*/ 265 h 596"/>
                  <a:gd name="T4" fmla="*/ 199 w 1034"/>
                  <a:gd name="T5" fmla="*/ 80 h 596"/>
                  <a:gd name="T6" fmla="*/ 1034 w 1034"/>
                  <a:gd name="T7" fmla="*/ 414 h 596"/>
                  <a:gd name="T8" fmla="*/ 1034 w 1034"/>
                  <a:gd name="T9" fmla="*/ 596 h 596"/>
                  <a:gd name="T10" fmla="*/ 149 w 1034"/>
                  <a:gd name="T11" fmla="*/ 245 h 596"/>
                  <a:gd name="T12" fmla="*/ 0 w 1034"/>
                  <a:gd name="T13" fmla="*/ 186 h 596"/>
                  <a:gd name="T14" fmla="*/ 0 w 1034"/>
                  <a:gd name="T15" fmla="*/ 61 h 596"/>
                  <a:gd name="T16" fmla="*/ 149 w 1034"/>
                  <a:gd name="T17" fmla="*/ 128 h 596"/>
                  <a:gd name="T18" fmla="*/ 149 w 1034"/>
                  <a:gd name="T19" fmla="*/ 245 h 596"/>
                  <a:gd name="T20" fmla="*/ 149 w 1034"/>
                  <a:gd name="T21" fmla="*/ 73 h 596"/>
                  <a:gd name="T22" fmla="*/ 0 w 1034"/>
                  <a:gd name="T23" fmla="*/ 6 h 596"/>
                  <a:gd name="T24" fmla="*/ 0 w 1034"/>
                  <a:gd name="T25" fmla="*/ 0 h 596"/>
                  <a:gd name="T26" fmla="*/ 149 w 1034"/>
                  <a:gd name="T27" fmla="*/ 60 h 596"/>
                  <a:gd name="T28" fmla="*/ 149 w 1034"/>
                  <a:gd name="T29" fmla="*/ 73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4" h="596">
                    <a:moveTo>
                      <a:pt x="1034" y="596"/>
                    </a:moveTo>
                    <a:lnTo>
                      <a:pt x="199" y="265"/>
                    </a:lnTo>
                    <a:lnTo>
                      <a:pt x="199" y="80"/>
                    </a:lnTo>
                    <a:lnTo>
                      <a:pt x="1034" y="414"/>
                    </a:lnTo>
                    <a:lnTo>
                      <a:pt x="1034" y="596"/>
                    </a:lnTo>
                    <a:moveTo>
                      <a:pt x="149" y="245"/>
                    </a:moveTo>
                    <a:lnTo>
                      <a:pt x="0" y="186"/>
                    </a:lnTo>
                    <a:lnTo>
                      <a:pt x="0" y="61"/>
                    </a:lnTo>
                    <a:lnTo>
                      <a:pt x="149" y="128"/>
                    </a:lnTo>
                    <a:lnTo>
                      <a:pt x="149" y="245"/>
                    </a:lnTo>
                    <a:moveTo>
                      <a:pt x="149" y="73"/>
                    </a:moveTo>
                    <a:lnTo>
                      <a:pt x="0" y="6"/>
                    </a:lnTo>
                    <a:lnTo>
                      <a:pt x="0" y="0"/>
                    </a:lnTo>
                    <a:lnTo>
                      <a:pt x="149" y="60"/>
                    </a:lnTo>
                    <a:lnTo>
                      <a:pt x="149" y="73"/>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64" name="Freeform 1649"/>
              <p:cNvSpPr>
                <a:spLocks/>
              </p:cNvSpPr>
              <p:nvPr/>
            </p:nvSpPr>
            <p:spPr bwMode="auto">
              <a:xfrm>
                <a:off x="6571" y="1455"/>
                <a:ext cx="13" cy="11"/>
              </a:xfrm>
              <a:custGeom>
                <a:avLst/>
                <a:gdLst>
                  <a:gd name="T0" fmla="*/ 13 w 13"/>
                  <a:gd name="T1" fmla="*/ 11 h 11"/>
                  <a:gd name="T2" fmla="*/ 0 w 13"/>
                  <a:gd name="T3" fmla="*/ 5 h 11"/>
                  <a:gd name="T4" fmla="*/ 0 w 13"/>
                  <a:gd name="T5" fmla="*/ 0 h 11"/>
                  <a:gd name="T6" fmla="*/ 13 w 13"/>
                  <a:gd name="T7" fmla="*/ 6 h 11"/>
                  <a:gd name="T8" fmla="*/ 13 w 13"/>
                  <a:gd name="T9" fmla="*/ 11 h 11"/>
                </a:gdLst>
                <a:ahLst/>
                <a:cxnLst>
                  <a:cxn ang="0">
                    <a:pos x="T0" y="T1"/>
                  </a:cxn>
                  <a:cxn ang="0">
                    <a:pos x="T2" y="T3"/>
                  </a:cxn>
                  <a:cxn ang="0">
                    <a:pos x="T4" y="T5"/>
                  </a:cxn>
                  <a:cxn ang="0">
                    <a:pos x="T6" y="T7"/>
                  </a:cxn>
                  <a:cxn ang="0">
                    <a:pos x="T8" y="T9"/>
                  </a:cxn>
                </a:cxnLst>
                <a:rect l="0" t="0" r="r" b="b"/>
                <a:pathLst>
                  <a:path w="13" h="11">
                    <a:moveTo>
                      <a:pt x="13" y="11"/>
                    </a:moveTo>
                    <a:lnTo>
                      <a:pt x="0" y="5"/>
                    </a:lnTo>
                    <a:lnTo>
                      <a:pt x="0" y="0"/>
                    </a:lnTo>
                    <a:lnTo>
                      <a:pt x="13" y="6"/>
                    </a:lnTo>
                    <a:lnTo>
                      <a:pt x="13"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65" name="Freeform 1650"/>
              <p:cNvSpPr>
                <a:spLocks/>
              </p:cNvSpPr>
              <p:nvPr/>
            </p:nvSpPr>
            <p:spPr bwMode="auto">
              <a:xfrm>
                <a:off x="6584" y="1460"/>
                <a:ext cx="5" cy="18"/>
              </a:xfrm>
              <a:custGeom>
                <a:avLst/>
                <a:gdLst>
                  <a:gd name="T0" fmla="*/ 5 w 5"/>
                  <a:gd name="T1" fmla="*/ 18 h 18"/>
                  <a:gd name="T2" fmla="*/ 0 w 5"/>
                  <a:gd name="T3" fmla="*/ 16 h 18"/>
                  <a:gd name="T4" fmla="*/ 0 w 5"/>
                  <a:gd name="T5" fmla="*/ 0 h 18"/>
                  <a:gd name="T6" fmla="*/ 5 w 5"/>
                  <a:gd name="T7" fmla="*/ 2 h 18"/>
                  <a:gd name="T8" fmla="*/ 5 w 5"/>
                  <a:gd name="T9" fmla="*/ 18 h 18"/>
                </a:gdLst>
                <a:ahLst/>
                <a:cxnLst>
                  <a:cxn ang="0">
                    <a:pos x="T0" y="T1"/>
                  </a:cxn>
                  <a:cxn ang="0">
                    <a:pos x="T2" y="T3"/>
                  </a:cxn>
                  <a:cxn ang="0">
                    <a:pos x="T4" y="T5"/>
                  </a:cxn>
                  <a:cxn ang="0">
                    <a:pos x="T6" y="T7"/>
                  </a:cxn>
                  <a:cxn ang="0">
                    <a:pos x="T8" y="T9"/>
                  </a:cxn>
                </a:cxnLst>
                <a:rect l="0" t="0" r="r" b="b"/>
                <a:pathLst>
                  <a:path w="5" h="18">
                    <a:moveTo>
                      <a:pt x="5" y="18"/>
                    </a:moveTo>
                    <a:lnTo>
                      <a:pt x="0" y="16"/>
                    </a:lnTo>
                    <a:lnTo>
                      <a:pt x="0" y="0"/>
                    </a:lnTo>
                    <a:lnTo>
                      <a:pt x="5" y="2"/>
                    </a:lnTo>
                    <a:lnTo>
                      <a:pt x="5" y="1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66" name="Freeform 1651"/>
              <p:cNvSpPr>
                <a:spLocks noEditPoints="1"/>
              </p:cNvSpPr>
              <p:nvPr/>
            </p:nvSpPr>
            <p:spPr bwMode="auto">
              <a:xfrm>
                <a:off x="6547" y="1494"/>
                <a:ext cx="129" cy="54"/>
              </a:xfrm>
              <a:custGeom>
                <a:avLst/>
                <a:gdLst>
                  <a:gd name="T0" fmla="*/ 1497 w 1497"/>
                  <a:gd name="T1" fmla="*/ 623 h 623"/>
                  <a:gd name="T2" fmla="*/ 1313 w 1497"/>
                  <a:gd name="T3" fmla="*/ 550 h 623"/>
                  <a:gd name="T4" fmla="*/ 1313 w 1497"/>
                  <a:gd name="T5" fmla="*/ 520 h 623"/>
                  <a:gd name="T6" fmla="*/ 1497 w 1497"/>
                  <a:gd name="T7" fmla="*/ 593 h 623"/>
                  <a:gd name="T8" fmla="*/ 1497 w 1497"/>
                  <a:gd name="T9" fmla="*/ 210 h 623"/>
                  <a:gd name="T10" fmla="*/ 1497 w 1497"/>
                  <a:gd name="T11" fmla="*/ 623 h 623"/>
                  <a:gd name="T12" fmla="*/ 279 w 1497"/>
                  <a:gd name="T13" fmla="*/ 141 h 623"/>
                  <a:gd name="T14" fmla="*/ 252 w 1497"/>
                  <a:gd name="T15" fmla="*/ 130 h 623"/>
                  <a:gd name="T16" fmla="*/ 252 w 1497"/>
                  <a:gd name="T17" fmla="*/ 100 h 623"/>
                  <a:gd name="T18" fmla="*/ 279 w 1497"/>
                  <a:gd name="T19" fmla="*/ 111 h 623"/>
                  <a:gd name="T20" fmla="*/ 279 w 1497"/>
                  <a:gd name="T21" fmla="*/ 141 h 623"/>
                  <a:gd name="T22" fmla="*/ 202 w 1497"/>
                  <a:gd name="T23" fmla="*/ 110 h 623"/>
                  <a:gd name="T24" fmla="*/ 0 w 1497"/>
                  <a:gd name="T25" fmla="*/ 30 h 623"/>
                  <a:gd name="T26" fmla="*/ 0 w 1497"/>
                  <a:gd name="T27" fmla="*/ 0 h 623"/>
                  <a:gd name="T28" fmla="*/ 202 w 1497"/>
                  <a:gd name="T29" fmla="*/ 80 h 623"/>
                  <a:gd name="T30" fmla="*/ 202 w 1497"/>
                  <a:gd name="T31" fmla="*/ 110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7" h="623">
                    <a:moveTo>
                      <a:pt x="1497" y="623"/>
                    </a:moveTo>
                    <a:lnTo>
                      <a:pt x="1313" y="550"/>
                    </a:lnTo>
                    <a:lnTo>
                      <a:pt x="1313" y="520"/>
                    </a:lnTo>
                    <a:lnTo>
                      <a:pt x="1497" y="593"/>
                    </a:lnTo>
                    <a:lnTo>
                      <a:pt x="1497" y="210"/>
                    </a:lnTo>
                    <a:lnTo>
                      <a:pt x="1497" y="623"/>
                    </a:lnTo>
                    <a:moveTo>
                      <a:pt x="279" y="141"/>
                    </a:moveTo>
                    <a:lnTo>
                      <a:pt x="252" y="130"/>
                    </a:lnTo>
                    <a:lnTo>
                      <a:pt x="252" y="100"/>
                    </a:lnTo>
                    <a:lnTo>
                      <a:pt x="279" y="111"/>
                    </a:lnTo>
                    <a:lnTo>
                      <a:pt x="279" y="141"/>
                    </a:lnTo>
                    <a:moveTo>
                      <a:pt x="202" y="110"/>
                    </a:moveTo>
                    <a:lnTo>
                      <a:pt x="0" y="30"/>
                    </a:lnTo>
                    <a:lnTo>
                      <a:pt x="0" y="0"/>
                    </a:lnTo>
                    <a:lnTo>
                      <a:pt x="202" y="80"/>
                    </a:lnTo>
                    <a:lnTo>
                      <a:pt x="202" y="110"/>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67" name="Freeform 1652"/>
              <p:cNvSpPr>
                <a:spLocks/>
              </p:cNvSpPr>
              <p:nvPr/>
            </p:nvSpPr>
            <p:spPr bwMode="auto">
              <a:xfrm>
                <a:off x="6565" y="1501"/>
                <a:ext cx="4" cy="4"/>
              </a:xfrm>
              <a:custGeom>
                <a:avLst/>
                <a:gdLst>
                  <a:gd name="T0" fmla="*/ 4 w 4"/>
                  <a:gd name="T1" fmla="*/ 4 h 4"/>
                  <a:gd name="T2" fmla="*/ 0 w 4"/>
                  <a:gd name="T3" fmla="*/ 3 h 4"/>
                  <a:gd name="T4" fmla="*/ 0 w 4"/>
                  <a:gd name="T5" fmla="*/ 0 h 4"/>
                  <a:gd name="T6" fmla="*/ 4 w 4"/>
                  <a:gd name="T7" fmla="*/ 2 h 4"/>
                  <a:gd name="T8" fmla="*/ 4 w 4"/>
                  <a:gd name="T9" fmla="*/ 4 h 4"/>
                </a:gdLst>
                <a:ahLst/>
                <a:cxnLst>
                  <a:cxn ang="0">
                    <a:pos x="T0" y="T1"/>
                  </a:cxn>
                  <a:cxn ang="0">
                    <a:pos x="T2" y="T3"/>
                  </a:cxn>
                  <a:cxn ang="0">
                    <a:pos x="T4" y="T5"/>
                  </a:cxn>
                  <a:cxn ang="0">
                    <a:pos x="T6" y="T7"/>
                  </a:cxn>
                  <a:cxn ang="0">
                    <a:pos x="T8" y="T9"/>
                  </a:cxn>
                </a:cxnLst>
                <a:rect l="0" t="0" r="r" b="b"/>
                <a:pathLst>
                  <a:path w="4" h="4">
                    <a:moveTo>
                      <a:pt x="4" y="4"/>
                    </a:moveTo>
                    <a:lnTo>
                      <a:pt x="0" y="3"/>
                    </a:lnTo>
                    <a:lnTo>
                      <a:pt x="0" y="0"/>
                    </a:lnTo>
                    <a:lnTo>
                      <a:pt x="4" y="2"/>
                    </a:lnTo>
                    <a:lnTo>
                      <a:pt x="4"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68" name="Freeform 1653"/>
              <p:cNvSpPr>
                <a:spLocks noEditPoints="1"/>
              </p:cNvSpPr>
              <p:nvPr/>
            </p:nvSpPr>
            <p:spPr bwMode="auto">
              <a:xfrm>
                <a:off x="6483" y="1469"/>
                <a:ext cx="26" cy="10"/>
              </a:xfrm>
              <a:custGeom>
                <a:avLst/>
                <a:gdLst>
                  <a:gd name="T0" fmla="*/ 303 w 303"/>
                  <a:gd name="T1" fmla="*/ 120 h 120"/>
                  <a:gd name="T2" fmla="*/ 258 w 303"/>
                  <a:gd name="T3" fmla="*/ 103 h 120"/>
                  <a:gd name="T4" fmla="*/ 258 w 303"/>
                  <a:gd name="T5" fmla="*/ 102 h 120"/>
                  <a:gd name="T6" fmla="*/ 303 w 303"/>
                  <a:gd name="T7" fmla="*/ 120 h 120"/>
                  <a:gd name="T8" fmla="*/ 208 w 303"/>
                  <a:gd name="T9" fmla="*/ 84 h 120"/>
                  <a:gd name="T10" fmla="*/ 0 w 303"/>
                  <a:gd name="T11" fmla="*/ 4 h 120"/>
                  <a:gd name="T12" fmla="*/ 0 w 303"/>
                  <a:gd name="T13" fmla="*/ 0 h 120"/>
                  <a:gd name="T14" fmla="*/ 208 w 303"/>
                  <a:gd name="T15" fmla="*/ 83 h 120"/>
                  <a:gd name="T16" fmla="*/ 208 w 303"/>
                  <a:gd name="T17" fmla="*/ 8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120">
                    <a:moveTo>
                      <a:pt x="303" y="120"/>
                    </a:moveTo>
                    <a:lnTo>
                      <a:pt x="258" y="103"/>
                    </a:lnTo>
                    <a:lnTo>
                      <a:pt x="258" y="102"/>
                    </a:lnTo>
                    <a:lnTo>
                      <a:pt x="303" y="120"/>
                    </a:lnTo>
                    <a:moveTo>
                      <a:pt x="208" y="84"/>
                    </a:moveTo>
                    <a:lnTo>
                      <a:pt x="0" y="4"/>
                    </a:lnTo>
                    <a:lnTo>
                      <a:pt x="0" y="0"/>
                    </a:lnTo>
                    <a:lnTo>
                      <a:pt x="208" y="83"/>
                    </a:lnTo>
                    <a:lnTo>
                      <a:pt x="208" y="84"/>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69" name="Freeform 1654"/>
              <p:cNvSpPr>
                <a:spLocks/>
              </p:cNvSpPr>
              <p:nvPr/>
            </p:nvSpPr>
            <p:spPr bwMode="auto">
              <a:xfrm>
                <a:off x="6501" y="1476"/>
                <a:ext cx="4" cy="2"/>
              </a:xfrm>
              <a:custGeom>
                <a:avLst/>
                <a:gdLst>
                  <a:gd name="T0" fmla="*/ 4 w 4"/>
                  <a:gd name="T1" fmla="*/ 2 h 2"/>
                  <a:gd name="T2" fmla="*/ 0 w 4"/>
                  <a:gd name="T3" fmla="*/ 0 h 2"/>
                  <a:gd name="T4" fmla="*/ 0 w 4"/>
                  <a:gd name="T5" fmla="*/ 0 h 2"/>
                  <a:gd name="T6" fmla="*/ 4 w 4"/>
                  <a:gd name="T7" fmla="*/ 2 h 2"/>
                  <a:gd name="T8" fmla="*/ 4 w 4"/>
                  <a:gd name="T9" fmla="*/ 2 h 2"/>
                </a:gdLst>
                <a:ahLst/>
                <a:cxnLst>
                  <a:cxn ang="0">
                    <a:pos x="T0" y="T1"/>
                  </a:cxn>
                  <a:cxn ang="0">
                    <a:pos x="T2" y="T3"/>
                  </a:cxn>
                  <a:cxn ang="0">
                    <a:pos x="T4" y="T5"/>
                  </a:cxn>
                  <a:cxn ang="0">
                    <a:pos x="T6" y="T7"/>
                  </a:cxn>
                  <a:cxn ang="0">
                    <a:pos x="T8" y="T9"/>
                  </a:cxn>
                </a:cxnLst>
                <a:rect l="0" t="0" r="r" b="b"/>
                <a:pathLst>
                  <a:path w="4" h="2">
                    <a:moveTo>
                      <a:pt x="4" y="2"/>
                    </a:moveTo>
                    <a:lnTo>
                      <a:pt x="0" y="0"/>
                    </a:lnTo>
                    <a:lnTo>
                      <a:pt x="0" y="0"/>
                    </a:lnTo>
                    <a:lnTo>
                      <a:pt x="4" y="2"/>
                    </a:lnTo>
                    <a:lnTo>
                      <a:pt x="4" y="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70" name="Freeform 1655"/>
              <p:cNvSpPr>
                <a:spLocks noEditPoints="1"/>
              </p:cNvSpPr>
              <p:nvPr/>
            </p:nvSpPr>
            <p:spPr bwMode="auto">
              <a:xfrm>
                <a:off x="6571" y="1504"/>
                <a:ext cx="90" cy="38"/>
              </a:xfrm>
              <a:custGeom>
                <a:avLst/>
                <a:gdLst>
                  <a:gd name="T0" fmla="*/ 1034 w 1034"/>
                  <a:gd name="T1" fmla="*/ 439 h 439"/>
                  <a:gd name="T2" fmla="*/ 199 w 1034"/>
                  <a:gd name="T3" fmla="*/ 108 h 439"/>
                  <a:gd name="T4" fmla="*/ 199 w 1034"/>
                  <a:gd name="T5" fmla="*/ 78 h 439"/>
                  <a:gd name="T6" fmla="*/ 1034 w 1034"/>
                  <a:gd name="T7" fmla="*/ 409 h 439"/>
                  <a:gd name="T8" fmla="*/ 1034 w 1034"/>
                  <a:gd name="T9" fmla="*/ 439 h 439"/>
                  <a:gd name="T10" fmla="*/ 149 w 1034"/>
                  <a:gd name="T11" fmla="*/ 89 h 439"/>
                  <a:gd name="T12" fmla="*/ 0 w 1034"/>
                  <a:gd name="T13" fmla="*/ 30 h 439"/>
                  <a:gd name="T14" fmla="*/ 0 w 1034"/>
                  <a:gd name="T15" fmla="*/ 0 h 439"/>
                  <a:gd name="T16" fmla="*/ 149 w 1034"/>
                  <a:gd name="T17" fmla="*/ 59 h 439"/>
                  <a:gd name="T18" fmla="*/ 149 w 1034"/>
                  <a:gd name="T19" fmla="*/ 89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439">
                    <a:moveTo>
                      <a:pt x="1034" y="439"/>
                    </a:moveTo>
                    <a:lnTo>
                      <a:pt x="199" y="108"/>
                    </a:lnTo>
                    <a:lnTo>
                      <a:pt x="199" y="78"/>
                    </a:lnTo>
                    <a:lnTo>
                      <a:pt x="1034" y="409"/>
                    </a:lnTo>
                    <a:lnTo>
                      <a:pt x="1034" y="439"/>
                    </a:lnTo>
                    <a:moveTo>
                      <a:pt x="149" y="89"/>
                    </a:moveTo>
                    <a:lnTo>
                      <a:pt x="0" y="30"/>
                    </a:lnTo>
                    <a:lnTo>
                      <a:pt x="0" y="0"/>
                    </a:lnTo>
                    <a:lnTo>
                      <a:pt x="149" y="59"/>
                    </a:lnTo>
                    <a:lnTo>
                      <a:pt x="149" y="89"/>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23" name="Group 1857"/>
            <p:cNvGrpSpPr>
              <a:grpSpLocks/>
            </p:cNvGrpSpPr>
            <p:nvPr/>
          </p:nvGrpSpPr>
          <p:grpSpPr bwMode="auto">
            <a:xfrm>
              <a:off x="8828088" y="1185863"/>
              <a:ext cx="1770063" cy="5387975"/>
              <a:chOff x="5561" y="747"/>
              <a:chExt cx="1115" cy="3394"/>
            </a:xfrm>
          </p:grpSpPr>
          <p:sp>
            <p:nvSpPr>
              <p:cNvPr id="1671" name="Freeform 1657"/>
              <p:cNvSpPr>
                <a:spLocks/>
              </p:cNvSpPr>
              <p:nvPr/>
            </p:nvSpPr>
            <p:spPr bwMode="auto">
              <a:xfrm>
                <a:off x="6584" y="1509"/>
                <a:ext cx="5" cy="4"/>
              </a:xfrm>
              <a:custGeom>
                <a:avLst/>
                <a:gdLst>
                  <a:gd name="T0" fmla="*/ 5 w 5"/>
                  <a:gd name="T1" fmla="*/ 4 h 4"/>
                  <a:gd name="T2" fmla="*/ 0 w 5"/>
                  <a:gd name="T3" fmla="*/ 2 h 4"/>
                  <a:gd name="T4" fmla="*/ 0 w 5"/>
                  <a:gd name="T5" fmla="*/ 0 h 4"/>
                  <a:gd name="T6" fmla="*/ 5 w 5"/>
                  <a:gd name="T7" fmla="*/ 1 h 4"/>
                  <a:gd name="T8" fmla="*/ 5 w 5"/>
                  <a:gd name="T9" fmla="*/ 4 h 4"/>
                </a:gdLst>
                <a:ahLst/>
                <a:cxnLst>
                  <a:cxn ang="0">
                    <a:pos x="T0" y="T1"/>
                  </a:cxn>
                  <a:cxn ang="0">
                    <a:pos x="T2" y="T3"/>
                  </a:cxn>
                  <a:cxn ang="0">
                    <a:pos x="T4" y="T5"/>
                  </a:cxn>
                  <a:cxn ang="0">
                    <a:pos x="T6" y="T7"/>
                  </a:cxn>
                  <a:cxn ang="0">
                    <a:pos x="T8" y="T9"/>
                  </a:cxn>
                </a:cxnLst>
                <a:rect l="0" t="0" r="r" b="b"/>
                <a:pathLst>
                  <a:path w="5" h="4">
                    <a:moveTo>
                      <a:pt x="5" y="4"/>
                    </a:moveTo>
                    <a:lnTo>
                      <a:pt x="0" y="2"/>
                    </a:lnTo>
                    <a:lnTo>
                      <a:pt x="0" y="0"/>
                    </a:lnTo>
                    <a:lnTo>
                      <a:pt x="5" y="1"/>
                    </a:lnTo>
                    <a:lnTo>
                      <a:pt x="5"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72" name="Freeform 1658"/>
              <p:cNvSpPr>
                <a:spLocks noEditPoints="1"/>
              </p:cNvSpPr>
              <p:nvPr/>
            </p:nvSpPr>
            <p:spPr bwMode="auto">
              <a:xfrm>
                <a:off x="6483" y="1436"/>
                <a:ext cx="193" cy="109"/>
              </a:xfrm>
              <a:custGeom>
                <a:avLst/>
                <a:gdLst>
                  <a:gd name="T0" fmla="*/ 2241 w 2241"/>
                  <a:gd name="T1" fmla="*/ 1271 h 1271"/>
                  <a:gd name="T2" fmla="*/ 2057 w 2241"/>
                  <a:gd name="T3" fmla="*/ 1198 h 1271"/>
                  <a:gd name="T4" fmla="*/ 2057 w 2241"/>
                  <a:gd name="T5" fmla="*/ 816 h 1271"/>
                  <a:gd name="T6" fmla="*/ 2241 w 2241"/>
                  <a:gd name="T7" fmla="*/ 888 h 1271"/>
                  <a:gd name="T8" fmla="*/ 2241 w 2241"/>
                  <a:gd name="T9" fmla="*/ 1271 h 1271"/>
                  <a:gd name="T10" fmla="*/ 1023 w 2241"/>
                  <a:gd name="T11" fmla="*/ 789 h 1271"/>
                  <a:gd name="T12" fmla="*/ 996 w 2241"/>
                  <a:gd name="T13" fmla="*/ 778 h 1271"/>
                  <a:gd name="T14" fmla="*/ 996 w 2241"/>
                  <a:gd name="T15" fmla="*/ 395 h 1271"/>
                  <a:gd name="T16" fmla="*/ 1023 w 2241"/>
                  <a:gd name="T17" fmla="*/ 406 h 1271"/>
                  <a:gd name="T18" fmla="*/ 1023 w 2241"/>
                  <a:gd name="T19" fmla="*/ 789 h 1271"/>
                  <a:gd name="T20" fmla="*/ 946 w 2241"/>
                  <a:gd name="T21" fmla="*/ 758 h 1271"/>
                  <a:gd name="T22" fmla="*/ 744 w 2241"/>
                  <a:gd name="T23" fmla="*/ 678 h 1271"/>
                  <a:gd name="T24" fmla="*/ 744 w 2241"/>
                  <a:gd name="T25" fmla="*/ 672 h 1271"/>
                  <a:gd name="T26" fmla="*/ 303 w 2241"/>
                  <a:gd name="T27" fmla="*/ 503 h 1271"/>
                  <a:gd name="T28" fmla="*/ 258 w 2241"/>
                  <a:gd name="T29" fmla="*/ 485 h 1271"/>
                  <a:gd name="T30" fmla="*/ 258 w 2241"/>
                  <a:gd name="T31" fmla="*/ 102 h 1271"/>
                  <a:gd name="T32" fmla="*/ 946 w 2241"/>
                  <a:gd name="T33" fmla="*/ 375 h 1271"/>
                  <a:gd name="T34" fmla="*/ 946 w 2241"/>
                  <a:gd name="T35" fmla="*/ 758 h 1271"/>
                  <a:gd name="T36" fmla="*/ 208 w 2241"/>
                  <a:gd name="T37" fmla="*/ 466 h 1271"/>
                  <a:gd name="T38" fmla="*/ 0 w 2241"/>
                  <a:gd name="T39" fmla="*/ 383 h 1271"/>
                  <a:gd name="T40" fmla="*/ 0 w 2241"/>
                  <a:gd name="T41" fmla="*/ 0 h 1271"/>
                  <a:gd name="T42" fmla="*/ 208 w 2241"/>
                  <a:gd name="T43" fmla="*/ 83 h 1271"/>
                  <a:gd name="T44" fmla="*/ 208 w 2241"/>
                  <a:gd name="T45" fmla="*/ 466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1" h="1271">
                    <a:moveTo>
                      <a:pt x="2241" y="1271"/>
                    </a:moveTo>
                    <a:lnTo>
                      <a:pt x="2057" y="1198"/>
                    </a:lnTo>
                    <a:lnTo>
                      <a:pt x="2057" y="816"/>
                    </a:lnTo>
                    <a:lnTo>
                      <a:pt x="2241" y="888"/>
                    </a:lnTo>
                    <a:lnTo>
                      <a:pt x="2241" y="1271"/>
                    </a:lnTo>
                    <a:moveTo>
                      <a:pt x="1023" y="789"/>
                    </a:moveTo>
                    <a:lnTo>
                      <a:pt x="996" y="778"/>
                    </a:lnTo>
                    <a:lnTo>
                      <a:pt x="996" y="395"/>
                    </a:lnTo>
                    <a:lnTo>
                      <a:pt x="1023" y="406"/>
                    </a:lnTo>
                    <a:lnTo>
                      <a:pt x="1023" y="789"/>
                    </a:lnTo>
                    <a:moveTo>
                      <a:pt x="946" y="758"/>
                    </a:moveTo>
                    <a:lnTo>
                      <a:pt x="744" y="678"/>
                    </a:lnTo>
                    <a:lnTo>
                      <a:pt x="744" y="672"/>
                    </a:lnTo>
                    <a:lnTo>
                      <a:pt x="303" y="503"/>
                    </a:lnTo>
                    <a:lnTo>
                      <a:pt x="258" y="485"/>
                    </a:lnTo>
                    <a:lnTo>
                      <a:pt x="258" y="102"/>
                    </a:lnTo>
                    <a:lnTo>
                      <a:pt x="946" y="375"/>
                    </a:lnTo>
                    <a:lnTo>
                      <a:pt x="946" y="758"/>
                    </a:lnTo>
                    <a:moveTo>
                      <a:pt x="208" y="466"/>
                    </a:moveTo>
                    <a:lnTo>
                      <a:pt x="0" y="383"/>
                    </a:lnTo>
                    <a:lnTo>
                      <a:pt x="0" y="0"/>
                    </a:lnTo>
                    <a:lnTo>
                      <a:pt x="208" y="83"/>
                    </a:lnTo>
                    <a:lnTo>
                      <a:pt x="208" y="466"/>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73" name="Freeform 1659"/>
              <p:cNvSpPr>
                <a:spLocks/>
              </p:cNvSpPr>
              <p:nvPr/>
            </p:nvSpPr>
            <p:spPr bwMode="auto">
              <a:xfrm>
                <a:off x="6565" y="1468"/>
                <a:ext cx="4" cy="35"/>
              </a:xfrm>
              <a:custGeom>
                <a:avLst/>
                <a:gdLst>
                  <a:gd name="T0" fmla="*/ 4 w 4"/>
                  <a:gd name="T1" fmla="*/ 35 h 35"/>
                  <a:gd name="T2" fmla="*/ 0 w 4"/>
                  <a:gd name="T3" fmla="*/ 33 h 35"/>
                  <a:gd name="T4" fmla="*/ 0 w 4"/>
                  <a:gd name="T5" fmla="*/ 0 h 35"/>
                  <a:gd name="T6" fmla="*/ 4 w 4"/>
                  <a:gd name="T7" fmla="*/ 2 h 35"/>
                  <a:gd name="T8" fmla="*/ 4 w 4"/>
                  <a:gd name="T9" fmla="*/ 35 h 35"/>
                </a:gdLst>
                <a:ahLst/>
                <a:cxnLst>
                  <a:cxn ang="0">
                    <a:pos x="T0" y="T1"/>
                  </a:cxn>
                  <a:cxn ang="0">
                    <a:pos x="T2" y="T3"/>
                  </a:cxn>
                  <a:cxn ang="0">
                    <a:pos x="T4" y="T5"/>
                  </a:cxn>
                  <a:cxn ang="0">
                    <a:pos x="T6" y="T7"/>
                  </a:cxn>
                  <a:cxn ang="0">
                    <a:pos x="T8" y="T9"/>
                  </a:cxn>
                </a:cxnLst>
                <a:rect l="0" t="0" r="r" b="b"/>
                <a:pathLst>
                  <a:path w="4" h="35">
                    <a:moveTo>
                      <a:pt x="4" y="35"/>
                    </a:moveTo>
                    <a:lnTo>
                      <a:pt x="0" y="33"/>
                    </a:lnTo>
                    <a:lnTo>
                      <a:pt x="0" y="0"/>
                    </a:lnTo>
                    <a:lnTo>
                      <a:pt x="4" y="2"/>
                    </a:lnTo>
                    <a:lnTo>
                      <a:pt x="4" y="3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74" name="Freeform 1660"/>
              <p:cNvSpPr>
                <a:spLocks/>
              </p:cNvSpPr>
              <p:nvPr/>
            </p:nvSpPr>
            <p:spPr bwMode="auto">
              <a:xfrm>
                <a:off x="6501" y="1443"/>
                <a:ext cx="4" cy="35"/>
              </a:xfrm>
              <a:custGeom>
                <a:avLst/>
                <a:gdLst>
                  <a:gd name="T0" fmla="*/ 4 w 4"/>
                  <a:gd name="T1" fmla="*/ 35 h 35"/>
                  <a:gd name="T2" fmla="*/ 0 w 4"/>
                  <a:gd name="T3" fmla="*/ 33 h 35"/>
                  <a:gd name="T4" fmla="*/ 0 w 4"/>
                  <a:gd name="T5" fmla="*/ 0 h 35"/>
                  <a:gd name="T6" fmla="*/ 4 w 4"/>
                  <a:gd name="T7" fmla="*/ 1 h 35"/>
                  <a:gd name="T8" fmla="*/ 4 w 4"/>
                  <a:gd name="T9" fmla="*/ 35 h 35"/>
                </a:gdLst>
                <a:ahLst/>
                <a:cxnLst>
                  <a:cxn ang="0">
                    <a:pos x="T0" y="T1"/>
                  </a:cxn>
                  <a:cxn ang="0">
                    <a:pos x="T2" y="T3"/>
                  </a:cxn>
                  <a:cxn ang="0">
                    <a:pos x="T4" y="T5"/>
                  </a:cxn>
                  <a:cxn ang="0">
                    <a:pos x="T6" y="T7"/>
                  </a:cxn>
                  <a:cxn ang="0">
                    <a:pos x="T8" y="T9"/>
                  </a:cxn>
                </a:cxnLst>
                <a:rect l="0" t="0" r="r" b="b"/>
                <a:pathLst>
                  <a:path w="4" h="35">
                    <a:moveTo>
                      <a:pt x="4" y="35"/>
                    </a:moveTo>
                    <a:lnTo>
                      <a:pt x="0" y="33"/>
                    </a:lnTo>
                    <a:lnTo>
                      <a:pt x="0" y="0"/>
                    </a:lnTo>
                    <a:lnTo>
                      <a:pt x="4" y="1"/>
                    </a:lnTo>
                    <a:lnTo>
                      <a:pt x="4" y="3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75" name="Freeform 1661"/>
              <p:cNvSpPr>
                <a:spLocks noEditPoints="1"/>
              </p:cNvSpPr>
              <p:nvPr/>
            </p:nvSpPr>
            <p:spPr bwMode="auto">
              <a:xfrm>
                <a:off x="6571" y="1471"/>
                <a:ext cx="90" cy="68"/>
              </a:xfrm>
              <a:custGeom>
                <a:avLst/>
                <a:gdLst>
                  <a:gd name="T0" fmla="*/ 1034 w 1034"/>
                  <a:gd name="T1" fmla="*/ 792 h 792"/>
                  <a:gd name="T2" fmla="*/ 199 w 1034"/>
                  <a:gd name="T3" fmla="*/ 461 h 792"/>
                  <a:gd name="T4" fmla="*/ 199 w 1034"/>
                  <a:gd name="T5" fmla="*/ 79 h 792"/>
                  <a:gd name="T6" fmla="*/ 1034 w 1034"/>
                  <a:gd name="T7" fmla="*/ 410 h 792"/>
                  <a:gd name="T8" fmla="*/ 1034 w 1034"/>
                  <a:gd name="T9" fmla="*/ 792 h 792"/>
                  <a:gd name="T10" fmla="*/ 149 w 1034"/>
                  <a:gd name="T11" fmla="*/ 442 h 792"/>
                  <a:gd name="T12" fmla="*/ 0 w 1034"/>
                  <a:gd name="T13" fmla="*/ 383 h 792"/>
                  <a:gd name="T14" fmla="*/ 0 w 1034"/>
                  <a:gd name="T15" fmla="*/ 0 h 792"/>
                  <a:gd name="T16" fmla="*/ 149 w 1034"/>
                  <a:gd name="T17" fmla="*/ 59 h 792"/>
                  <a:gd name="T18" fmla="*/ 149 w 1034"/>
                  <a:gd name="T19" fmla="*/ 44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792">
                    <a:moveTo>
                      <a:pt x="1034" y="792"/>
                    </a:moveTo>
                    <a:lnTo>
                      <a:pt x="199" y="461"/>
                    </a:lnTo>
                    <a:lnTo>
                      <a:pt x="199" y="79"/>
                    </a:lnTo>
                    <a:lnTo>
                      <a:pt x="1034" y="410"/>
                    </a:lnTo>
                    <a:lnTo>
                      <a:pt x="1034" y="792"/>
                    </a:lnTo>
                    <a:moveTo>
                      <a:pt x="149" y="442"/>
                    </a:moveTo>
                    <a:lnTo>
                      <a:pt x="0" y="383"/>
                    </a:lnTo>
                    <a:lnTo>
                      <a:pt x="0" y="0"/>
                    </a:lnTo>
                    <a:lnTo>
                      <a:pt x="149" y="59"/>
                    </a:lnTo>
                    <a:lnTo>
                      <a:pt x="149" y="442"/>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76" name="Freeform 1662"/>
              <p:cNvSpPr>
                <a:spLocks/>
              </p:cNvSpPr>
              <p:nvPr/>
            </p:nvSpPr>
            <p:spPr bwMode="auto">
              <a:xfrm>
                <a:off x="6584" y="1476"/>
                <a:ext cx="5" cy="34"/>
              </a:xfrm>
              <a:custGeom>
                <a:avLst/>
                <a:gdLst>
                  <a:gd name="T0" fmla="*/ 5 w 5"/>
                  <a:gd name="T1" fmla="*/ 34 h 34"/>
                  <a:gd name="T2" fmla="*/ 0 w 5"/>
                  <a:gd name="T3" fmla="*/ 33 h 34"/>
                  <a:gd name="T4" fmla="*/ 0 w 5"/>
                  <a:gd name="T5" fmla="*/ 0 h 34"/>
                  <a:gd name="T6" fmla="*/ 5 w 5"/>
                  <a:gd name="T7" fmla="*/ 2 h 34"/>
                  <a:gd name="T8" fmla="*/ 5 w 5"/>
                  <a:gd name="T9" fmla="*/ 34 h 34"/>
                </a:gdLst>
                <a:ahLst/>
                <a:cxnLst>
                  <a:cxn ang="0">
                    <a:pos x="T0" y="T1"/>
                  </a:cxn>
                  <a:cxn ang="0">
                    <a:pos x="T2" y="T3"/>
                  </a:cxn>
                  <a:cxn ang="0">
                    <a:pos x="T4" y="T5"/>
                  </a:cxn>
                  <a:cxn ang="0">
                    <a:pos x="T6" y="T7"/>
                  </a:cxn>
                  <a:cxn ang="0">
                    <a:pos x="T8" y="T9"/>
                  </a:cxn>
                </a:cxnLst>
                <a:rect l="0" t="0" r="r" b="b"/>
                <a:pathLst>
                  <a:path w="5" h="34">
                    <a:moveTo>
                      <a:pt x="5" y="34"/>
                    </a:moveTo>
                    <a:lnTo>
                      <a:pt x="0" y="33"/>
                    </a:lnTo>
                    <a:lnTo>
                      <a:pt x="0" y="0"/>
                    </a:lnTo>
                    <a:lnTo>
                      <a:pt x="5" y="2"/>
                    </a:lnTo>
                    <a:lnTo>
                      <a:pt x="5" y="3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77" name="Freeform 1663"/>
              <p:cNvSpPr>
                <a:spLocks noEditPoints="1"/>
              </p:cNvSpPr>
              <p:nvPr/>
            </p:nvSpPr>
            <p:spPr bwMode="auto">
              <a:xfrm>
                <a:off x="6483" y="1502"/>
                <a:ext cx="193" cy="87"/>
              </a:xfrm>
              <a:custGeom>
                <a:avLst/>
                <a:gdLst>
                  <a:gd name="T0" fmla="*/ 2241 w 2241"/>
                  <a:gd name="T1" fmla="*/ 1012 h 1012"/>
                  <a:gd name="T2" fmla="*/ 2057 w 2241"/>
                  <a:gd name="T3" fmla="*/ 939 h 1012"/>
                  <a:gd name="T4" fmla="*/ 2057 w 2241"/>
                  <a:gd name="T5" fmla="*/ 815 h 1012"/>
                  <a:gd name="T6" fmla="*/ 2241 w 2241"/>
                  <a:gd name="T7" fmla="*/ 888 h 1012"/>
                  <a:gd name="T8" fmla="*/ 2241 w 2241"/>
                  <a:gd name="T9" fmla="*/ 536 h 1012"/>
                  <a:gd name="T10" fmla="*/ 2241 w 2241"/>
                  <a:gd name="T11" fmla="*/ 1012 h 1012"/>
                  <a:gd name="T12" fmla="*/ 1023 w 2241"/>
                  <a:gd name="T13" fmla="*/ 529 h 1012"/>
                  <a:gd name="T14" fmla="*/ 996 w 2241"/>
                  <a:gd name="T15" fmla="*/ 518 h 1012"/>
                  <a:gd name="T16" fmla="*/ 996 w 2241"/>
                  <a:gd name="T17" fmla="*/ 395 h 1012"/>
                  <a:gd name="T18" fmla="*/ 1023 w 2241"/>
                  <a:gd name="T19" fmla="*/ 406 h 1012"/>
                  <a:gd name="T20" fmla="*/ 1023 w 2241"/>
                  <a:gd name="T21" fmla="*/ 529 h 1012"/>
                  <a:gd name="T22" fmla="*/ 946 w 2241"/>
                  <a:gd name="T23" fmla="*/ 499 h 1012"/>
                  <a:gd name="T24" fmla="*/ 258 w 2241"/>
                  <a:gd name="T25" fmla="*/ 226 h 1012"/>
                  <a:gd name="T26" fmla="*/ 258 w 2241"/>
                  <a:gd name="T27" fmla="*/ 102 h 1012"/>
                  <a:gd name="T28" fmla="*/ 946 w 2241"/>
                  <a:gd name="T29" fmla="*/ 375 h 1012"/>
                  <a:gd name="T30" fmla="*/ 946 w 2241"/>
                  <a:gd name="T31" fmla="*/ 499 h 1012"/>
                  <a:gd name="T32" fmla="*/ 0 w 2241"/>
                  <a:gd name="T33" fmla="*/ 342 h 1012"/>
                  <a:gd name="T34" fmla="*/ 0 w 2241"/>
                  <a:gd name="T35" fmla="*/ 0 h 1012"/>
                  <a:gd name="T36" fmla="*/ 208 w 2241"/>
                  <a:gd name="T37" fmla="*/ 83 h 1012"/>
                  <a:gd name="T38" fmla="*/ 208 w 2241"/>
                  <a:gd name="T39" fmla="*/ 206 h 1012"/>
                  <a:gd name="T40" fmla="*/ 0 w 2241"/>
                  <a:gd name="T41" fmla="*/ 124 h 1012"/>
                  <a:gd name="T42" fmla="*/ 0 w 2241"/>
                  <a:gd name="T43" fmla="*/ 342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41" h="1012">
                    <a:moveTo>
                      <a:pt x="2241" y="1012"/>
                    </a:moveTo>
                    <a:lnTo>
                      <a:pt x="2057" y="939"/>
                    </a:lnTo>
                    <a:lnTo>
                      <a:pt x="2057" y="815"/>
                    </a:lnTo>
                    <a:lnTo>
                      <a:pt x="2241" y="888"/>
                    </a:lnTo>
                    <a:lnTo>
                      <a:pt x="2241" y="536"/>
                    </a:lnTo>
                    <a:lnTo>
                      <a:pt x="2241" y="1012"/>
                    </a:lnTo>
                    <a:moveTo>
                      <a:pt x="1023" y="529"/>
                    </a:moveTo>
                    <a:lnTo>
                      <a:pt x="996" y="518"/>
                    </a:lnTo>
                    <a:lnTo>
                      <a:pt x="996" y="395"/>
                    </a:lnTo>
                    <a:lnTo>
                      <a:pt x="1023" y="406"/>
                    </a:lnTo>
                    <a:lnTo>
                      <a:pt x="1023" y="529"/>
                    </a:lnTo>
                    <a:moveTo>
                      <a:pt x="946" y="499"/>
                    </a:moveTo>
                    <a:lnTo>
                      <a:pt x="258" y="226"/>
                    </a:lnTo>
                    <a:lnTo>
                      <a:pt x="258" y="102"/>
                    </a:lnTo>
                    <a:lnTo>
                      <a:pt x="946" y="375"/>
                    </a:lnTo>
                    <a:lnTo>
                      <a:pt x="946" y="499"/>
                    </a:lnTo>
                    <a:moveTo>
                      <a:pt x="0" y="342"/>
                    </a:moveTo>
                    <a:lnTo>
                      <a:pt x="0" y="0"/>
                    </a:lnTo>
                    <a:lnTo>
                      <a:pt x="208" y="83"/>
                    </a:lnTo>
                    <a:lnTo>
                      <a:pt x="208" y="206"/>
                    </a:lnTo>
                    <a:lnTo>
                      <a:pt x="0" y="124"/>
                    </a:lnTo>
                    <a:lnTo>
                      <a:pt x="0" y="342"/>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78" name="Freeform 1664"/>
              <p:cNvSpPr>
                <a:spLocks/>
              </p:cNvSpPr>
              <p:nvPr/>
            </p:nvSpPr>
            <p:spPr bwMode="auto">
              <a:xfrm>
                <a:off x="6565" y="1534"/>
                <a:ext cx="4" cy="12"/>
              </a:xfrm>
              <a:custGeom>
                <a:avLst/>
                <a:gdLst>
                  <a:gd name="T0" fmla="*/ 4 w 4"/>
                  <a:gd name="T1" fmla="*/ 12 h 12"/>
                  <a:gd name="T2" fmla="*/ 0 w 4"/>
                  <a:gd name="T3" fmla="*/ 11 h 12"/>
                  <a:gd name="T4" fmla="*/ 0 w 4"/>
                  <a:gd name="T5" fmla="*/ 0 h 12"/>
                  <a:gd name="T6" fmla="*/ 4 w 4"/>
                  <a:gd name="T7" fmla="*/ 2 h 12"/>
                  <a:gd name="T8" fmla="*/ 4 w 4"/>
                  <a:gd name="T9" fmla="*/ 12 h 12"/>
                </a:gdLst>
                <a:ahLst/>
                <a:cxnLst>
                  <a:cxn ang="0">
                    <a:pos x="T0" y="T1"/>
                  </a:cxn>
                  <a:cxn ang="0">
                    <a:pos x="T2" y="T3"/>
                  </a:cxn>
                  <a:cxn ang="0">
                    <a:pos x="T4" y="T5"/>
                  </a:cxn>
                  <a:cxn ang="0">
                    <a:pos x="T6" y="T7"/>
                  </a:cxn>
                  <a:cxn ang="0">
                    <a:pos x="T8" y="T9"/>
                  </a:cxn>
                </a:cxnLst>
                <a:rect l="0" t="0" r="r" b="b"/>
                <a:pathLst>
                  <a:path w="4" h="12">
                    <a:moveTo>
                      <a:pt x="4" y="12"/>
                    </a:moveTo>
                    <a:lnTo>
                      <a:pt x="0" y="11"/>
                    </a:lnTo>
                    <a:lnTo>
                      <a:pt x="0" y="0"/>
                    </a:lnTo>
                    <a:lnTo>
                      <a:pt x="4" y="2"/>
                    </a:lnTo>
                    <a:lnTo>
                      <a:pt x="4" y="1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79" name="Freeform 1665"/>
              <p:cNvSpPr>
                <a:spLocks/>
              </p:cNvSpPr>
              <p:nvPr/>
            </p:nvSpPr>
            <p:spPr bwMode="auto">
              <a:xfrm>
                <a:off x="6501" y="1509"/>
                <a:ext cx="4" cy="12"/>
              </a:xfrm>
              <a:custGeom>
                <a:avLst/>
                <a:gdLst>
                  <a:gd name="T0" fmla="*/ 4 w 4"/>
                  <a:gd name="T1" fmla="*/ 12 h 12"/>
                  <a:gd name="T2" fmla="*/ 0 w 4"/>
                  <a:gd name="T3" fmla="*/ 10 h 12"/>
                  <a:gd name="T4" fmla="*/ 0 w 4"/>
                  <a:gd name="T5" fmla="*/ 0 h 12"/>
                  <a:gd name="T6" fmla="*/ 4 w 4"/>
                  <a:gd name="T7" fmla="*/ 1 h 12"/>
                  <a:gd name="T8" fmla="*/ 4 w 4"/>
                  <a:gd name="T9" fmla="*/ 12 h 12"/>
                </a:gdLst>
                <a:ahLst/>
                <a:cxnLst>
                  <a:cxn ang="0">
                    <a:pos x="T0" y="T1"/>
                  </a:cxn>
                  <a:cxn ang="0">
                    <a:pos x="T2" y="T3"/>
                  </a:cxn>
                  <a:cxn ang="0">
                    <a:pos x="T4" y="T5"/>
                  </a:cxn>
                  <a:cxn ang="0">
                    <a:pos x="T6" y="T7"/>
                  </a:cxn>
                  <a:cxn ang="0">
                    <a:pos x="T8" y="T9"/>
                  </a:cxn>
                </a:cxnLst>
                <a:rect l="0" t="0" r="r" b="b"/>
                <a:pathLst>
                  <a:path w="4" h="12">
                    <a:moveTo>
                      <a:pt x="4" y="12"/>
                    </a:moveTo>
                    <a:lnTo>
                      <a:pt x="0" y="10"/>
                    </a:lnTo>
                    <a:lnTo>
                      <a:pt x="0" y="0"/>
                    </a:lnTo>
                    <a:lnTo>
                      <a:pt x="4" y="1"/>
                    </a:lnTo>
                    <a:lnTo>
                      <a:pt x="4" y="1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80" name="Freeform 1666"/>
              <p:cNvSpPr>
                <a:spLocks noEditPoints="1"/>
              </p:cNvSpPr>
              <p:nvPr/>
            </p:nvSpPr>
            <p:spPr bwMode="auto">
              <a:xfrm>
                <a:off x="6571" y="1537"/>
                <a:ext cx="90" cy="46"/>
              </a:xfrm>
              <a:custGeom>
                <a:avLst/>
                <a:gdLst>
                  <a:gd name="T0" fmla="*/ 1034 w 1034"/>
                  <a:gd name="T1" fmla="*/ 533 h 533"/>
                  <a:gd name="T2" fmla="*/ 199 w 1034"/>
                  <a:gd name="T3" fmla="*/ 202 h 533"/>
                  <a:gd name="T4" fmla="*/ 199 w 1034"/>
                  <a:gd name="T5" fmla="*/ 78 h 533"/>
                  <a:gd name="T6" fmla="*/ 1034 w 1034"/>
                  <a:gd name="T7" fmla="*/ 409 h 533"/>
                  <a:gd name="T8" fmla="*/ 1034 w 1034"/>
                  <a:gd name="T9" fmla="*/ 533 h 533"/>
                  <a:gd name="T10" fmla="*/ 149 w 1034"/>
                  <a:gd name="T11" fmla="*/ 182 h 533"/>
                  <a:gd name="T12" fmla="*/ 0 w 1034"/>
                  <a:gd name="T13" fmla="*/ 123 h 533"/>
                  <a:gd name="T14" fmla="*/ 0 w 1034"/>
                  <a:gd name="T15" fmla="*/ 0 h 533"/>
                  <a:gd name="T16" fmla="*/ 149 w 1034"/>
                  <a:gd name="T17" fmla="*/ 59 h 533"/>
                  <a:gd name="T18" fmla="*/ 149 w 1034"/>
                  <a:gd name="T19" fmla="*/ 182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533">
                    <a:moveTo>
                      <a:pt x="1034" y="533"/>
                    </a:moveTo>
                    <a:lnTo>
                      <a:pt x="199" y="202"/>
                    </a:lnTo>
                    <a:lnTo>
                      <a:pt x="199" y="78"/>
                    </a:lnTo>
                    <a:lnTo>
                      <a:pt x="1034" y="409"/>
                    </a:lnTo>
                    <a:lnTo>
                      <a:pt x="1034" y="533"/>
                    </a:lnTo>
                    <a:moveTo>
                      <a:pt x="149" y="182"/>
                    </a:moveTo>
                    <a:lnTo>
                      <a:pt x="0" y="123"/>
                    </a:lnTo>
                    <a:lnTo>
                      <a:pt x="0" y="0"/>
                    </a:lnTo>
                    <a:lnTo>
                      <a:pt x="149" y="59"/>
                    </a:lnTo>
                    <a:lnTo>
                      <a:pt x="149" y="182"/>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81" name="Freeform 1667"/>
              <p:cNvSpPr>
                <a:spLocks/>
              </p:cNvSpPr>
              <p:nvPr/>
            </p:nvSpPr>
            <p:spPr bwMode="auto">
              <a:xfrm>
                <a:off x="6584" y="1542"/>
                <a:ext cx="5" cy="12"/>
              </a:xfrm>
              <a:custGeom>
                <a:avLst/>
                <a:gdLst>
                  <a:gd name="T0" fmla="*/ 5 w 5"/>
                  <a:gd name="T1" fmla="*/ 12 h 12"/>
                  <a:gd name="T2" fmla="*/ 0 w 5"/>
                  <a:gd name="T3" fmla="*/ 10 h 12"/>
                  <a:gd name="T4" fmla="*/ 0 w 5"/>
                  <a:gd name="T5" fmla="*/ 0 h 12"/>
                  <a:gd name="T6" fmla="*/ 5 w 5"/>
                  <a:gd name="T7" fmla="*/ 1 h 12"/>
                  <a:gd name="T8" fmla="*/ 5 w 5"/>
                  <a:gd name="T9" fmla="*/ 12 h 12"/>
                </a:gdLst>
                <a:ahLst/>
                <a:cxnLst>
                  <a:cxn ang="0">
                    <a:pos x="T0" y="T1"/>
                  </a:cxn>
                  <a:cxn ang="0">
                    <a:pos x="T2" y="T3"/>
                  </a:cxn>
                  <a:cxn ang="0">
                    <a:pos x="T4" y="T5"/>
                  </a:cxn>
                  <a:cxn ang="0">
                    <a:pos x="T6" y="T7"/>
                  </a:cxn>
                  <a:cxn ang="0">
                    <a:pos x="T8" y="T9"/>
                  </a:cxn>
                </a:cxnLst>
                <a:rect l="0" t="0" r="r" b="b"/>
                <a:pathLst>
                  <a:path w="5" h="12">
                    <a:moveTo>
                      <a:pt x="5" y="12"/>
                    </a:moveTo>
                    <a:lnTo>
                      <a:pt x="0" y="10"/>
                    </a:lnTo>
                    <a:lnTo>
                      <a:pt x="0" y="0"/>
                    </a:lnTo>
                    <a:lnTo>
                      <a:pt x="5" y="1"/>
                    </a:lnTo>
                    <a:lnTo>
                      <a:pt x="5" y="1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82" name="Freeform 1668"/>
              <p:cNvSpPr>
                <a:spLocks noEditPoints="1"/>
              </p:cNvSpPr>
              <p:nvPr/>
            </p:nvSpPr>
            <p:spPr bwMode="auto">
              <a:xfrm>
                <a:off x="6483" y="1484"/>
                <a:ext cx="193" cy="94"/>
              </a:xfrm>
              <a:custGeom>
                <a:avLst/>
                <a:gdLst>
                  <a:gd name="T0" fmla="*/ 2241 w 2241"/>
                  <a:gd name="T1" fmla="*/ 1096 h 1096"/>
                  <a:gd name="T2" fmla="*/ 2057 w 2241"/>
                  <a:gd name="T3" fmla="*/ 1023 h 1096"/>
                  <a:gd name="T4" fmla="*/ 2057 w 2241"/>
                  <a:gd name="T5" fmla="*/ 671 h 1096"/>
                  <a:gd name="T6" fmla="*/ 2241 w 2241"/>
                  <a:gd name="T7" fmla="*/ 744 h 1096"/>
                  <a:gd name="T8" fmla="*/ 2241 w 2241"/>
                  <a:gd name="T9" fmla="*/ 1096 h 1096"/>
                  <a:gd name="T10" fmla="*/ 1023 w 2241"/>
                  <a:gd name="T11" fmla="*/ 614 h 1096"/>
                  <a:gd name="T12" fmla="*/ 996 w 2241"/>
                  <a:gd name="T13" fmla="*/ 603 h 1096"/>
                  <a:gd name="T14" fmla="*/ 996 w 2241"/>
                  <a:gd name="T15" fmla="*/ 413 h 1096"/>
                  <a:gd name="T16" fmla="*/ 1023 w 2241"/>
                  <a:gd name="T17" fmla="*/ 425 h 1096"/>
                  <a:gd name="T18" fmla="*/ 1023 w 2241"/>
                  <a:gd name="T19" fmla="*/ 614 h 1096"/>
                  <a:gd name="T20" fmla="*/ 946 w 2241"/>
                  <a:gd name="T21" fmla="*/ 583 h 1096"/>
                  <a:gd name="T22" fmla="*/ 258 w 2241"/>
                  <a:gd name="T23" fmla="*/ 310 h 1096"/>
                  <a:gd name="T24" fmla="*/ 258 w 2241"/>
                  <a:gd name="T25" fmla="*/ 99 h 1096"/>
                  <a:gd name="T26" fmla="*/ 396 w 2241"/>
                  <a:gd name="T27" fmla="*/ 152 h 1096"/>
                  <a:gd name="T28" fmla="*/ 946 w 2241"/>
                  <a:gd name="T29" fmla="*/ 391 h 1096"/>
                  <a:gd name="T30" fmla="*/ 946 w 2241"/>
                  <a:gd name="T31" fmla="*/ 583 h 1096"/>
                  <a:gd name="T32" fmla="*/ 1023 w 2241"/>
                  <a:gd name="T33" fmla="*/ 370 h 1096"/>
                  <a:gd name="T34" fmla="*/ 996 w 2241"/>
                  <a:gd name="T35" fmla="*/ 358 h 1096"/>
                  <a:gd name="T36" fmla="*/ 996 w 2241"/>
                  <a:gd name="T37" fmla="*/ 251 h 1096"/>
                  <a:gd name="T38" fmla="*/ 1023 w 2241"/>
                  <a:gd name="T39" fmla="*/ 262 h 1096"/>
                  <a:gd name="T40" fmla="*/ 1023 w 2241"/>
                  <a:gd name="T41" fmla="*/ 370 h 1096"/>
                  <a:gd name="T42" fmla="*/ 946 w 2241"/>
                  <a:gd name="T43" fmla="*/ 337 h 1096"/>
                  <a:gd name="T44" fmla="*/ 744 w 2241"/>
                  <a:gd name="T45" fmla="*/ 249 h 1096"/>
                  <a:gd name="T46" fmla="*/ 744 w 2241"/>
                  <a:gd name="T47" fmla="*/ 151 h 1096"/>
                  <a:gd name="T48" fmla="*/ 946 w 2241"/>
                  <a:gd name="T49" fmla="*/ 231 h 1096"/>
                  <a:gd name="T50" fmla="*/ 946 w 2241"/>
                  <a:gd name="T51" fmla="*/ 337 h 1096"/>
                  <a:gd name="T52" fmla="*/ 208 w 2241"/>
                  <a:gd name="T53" fmla="*/ 291 h 1096"/>
                  <a:gd name="T54" fmla="*/ 0 w 2241"/>
                  <a:gd name="T55" fmla="*/ 208 h 1096"/>
                  <a:gd name="T56" fmla="*/ 0 w 2241"/>
                  <a:gd name="T57" fmla="*/ 0 h 1096"/>
                  <a:gd name="T58" fmla="*/ 208 w 2241"/>
                  <a:gd name="T59" fmla="*/ 79 h 1096"/>
                  <a:gd name="T60" fmla="*/ 208 w 2241"/>
                  <a:gd name="T61" fmla="*/ 291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41" h="1096">
                    <a:moveTo>
                      <a:pt x="2241" y="1096"/>
                    </a:moveTo>
                    <a:lnTo>
                      <a:pt x="2057" y="1023"/>
                    </a:lnTo>
                    <a:lnTo>
                      <a:pt x="2057" y="671"/>
                    </a:lnTo>
                    <a:lnTo>
                      <a:pt x="2241" y="744"/>
                    </a:lnTo>
                    <a:lnTo>
                      <a:pt x="2241" y="1096"/>
                    </a:lnTo>
                    <a:moveTo>
                      <a:pt x="1023" y="614"/>
                    </a:moveTo>
                    <a:lnTo>
                      <a:pt x="996" y="603"/>
                    </a:lnTo>
                    <a:lnTo>
                      <a:pt x="996" y="413"/>
                    </a:lnTo>
                    <a:lnTo>
                      <a:pt x="1023" y="425"/>
                    </a:lnTo>
                    <a:lnTo>
                      <a:pt x="1023" y="614"/>
                    </a:lnTo>
                    <a:moveTo>
                      <a:pt x="946" y="583"/>
                    </a:moveTo>
                    <a:lnTo>
                      <a:pt x="258" y="310"/>
                    </a:lnTo>
                    <a:lnTo>
                      <a:pt x="258" y="99"/>
                    </a:lnTo>
                    <a:lnTo>
                      <a:pt x="396" y="152"/>
                    </a:lnTo>
                    <a:lnTo>
                      <a:pt x="946" y="391"/>
                    </a:lnTo>
                    <a:lnTo>
                      <a:pt x="946" y="583"/>
                    </a:lnTo>
                    <a:moveTo>
                      <a:pt x="1023" y="370"/>
                    </a:moveTo>
                    <a:lnTo>
                      <a:pt x="996" y="358"/>
                    </a:lnTo>
                    <a:lnTo>
                      <a:pt x="996" y="251"/>
                    </a:lnTo>
                    <a:lnTo>
                      <a:pt x="1023" y="262"/>
                    </a:lnTo>
                    <a:lnTo>
                      <a:pt x="1023" y="370"/>
                    </a:lnTo>
                    <a:moveTo>
                      <a:pt x="946" y="337"/>
                    </a:moveTo>
                    <a:lnTo>
                      <a:pt x="744" y="249"/>
                    </a:lnTo>
                    <a:lnTo>
                      <a:pt x="744" y="151"/>
                    </a:lnTo>
                    <a:lnTo>
                      <a:pt x="946" y="231"/>
                    </a:lnTo>
                    <a:lnTo>
                      <a:pt x="946" y="337"/>
                    </a:lnTo>
                    <a:moveTo>
                      <a:pt x="208" y="291"/>
                    </a:moveTo>
                    <a:lnTo>
                      <a:pt x="0" y="208"/>
                    </a:lnTo>
                    <a:lnTo>
                      <a:pt x="0" y="0"/>
                    </a:lnTo>
                    <a:lnTo>
                      <a:pt x="208" y="79"/>
                    </a:lnTo>
                    <a:lnTo>
                      <a:pt x="208" y="291"/>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83" name="Freeform 1669"/>
              <p:cNvSpPr>
                <a:spLocks noEditPoints="1"/>
              </p:cNvSpPr>
              <p:nvPr/>
            </p:nvSpPr>
            <p:spPr bwMode="auto">
              <a:xfrm>
                <a:off x="6565" y="1504"/>
                <a:ext cx="4" cy="32"/>
              </a:xfrm>
              <a:custGeom>
                <a:avLst/>
                <a:gdLst>
                  <a:gd name="T0" fmla="*/ 50 w 50"/>
                  <a:gd name="T1" fmla="*/ 372 h 372"/>
                  <a:gd name="T2" fmla="*/ 0 w 50"/>
                  <a:gd name="T3" fmla="*/ 352 h 372"/>
                  <a:gd name="T4" fmla="*/ 0 w 50"/>
                  <a:gd name="T5" fmla="*/ 160 h 372"/>
                  <a:gd name="T6" fmla="*/ 50 w 50"/>
                  <a:gd name="T7" fmla="*/ 182 h 372"/>
                  <a:gd name="T8" fmla="*/ 50 w 50"/>
                  <a:gd name="T9" fmla="*/ 372 h 372"/>
                  <a:gd name="T10" fmla="*/ 50 w 50"/>
                  <a:gd name="T11" fmla="*/ 127 h 372"/>
                  <a:gd name="T12" fmla="*/ 0 w 50"/>
                  <a:gd name="T13" fmla="*/ 106 h 372"/>
                  <a:gd name="T14" fmla="*/ 0 w 50"/>
                  <a:gd name="T15" fmla="*/ 0 h 372"/>
                  <a:gd name="T16" fmla="*/ 50 w 50"/>
                  <a:gd name="T17" fmla="*/ 20 h 372"/>
                  <a:gd name="T18" fmla="*/ 50 w 50"/>
                  <a:gd name="T19" fmla="*/ 127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372">
                    <a:moveTo>
                      <a:pt x="50" y="372"/>
                    </a:moveTo>
                    <a:lnTo>
                      <a:pt x="0" y="352"/>
                    </a:lnTo>
                    <a:lnTo>
                      <a:pt x="0" y="160"/>
                    </a:lnTo>
                    <a:lnTo>
                      <a:pt x="50" y="182"/>
                    </a:lnTo>
                    <a:lnTo>
                      <a:pt x="50" y="372"/>
                    </a:lnTo>
                    <a:moveTo>
                      <a:pt x="50" y="127"/>
                    </a:moveTo>
                    <a:lnTo>
                      <a:pt x="0" y="106"/>
                    </a:lnTo>
                    <a:lnTo>
                      <a:pt x="0" y="0"/>
                    </a:lnTo>
                    <a:lnTo>
                      <a:pt x="50" y="20"/>
                    </a:lnTo>
                    <a:lnTo>
                      <a:pt x="50" y="127"/>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84" name="Freeform 1670"/>
              <p:cNvSpPr>
                <a:spLocks/>
              </p:cNvSpPr>
              <p:nvPr/>
            </p:nvSpPr>
            <p:spPr bwMode="auto">
              <a:xfrm>
                <a:off x="6501" y="1491"/>
                <a:ext cx="4" cy="19"/>
              </a:xfrm>
              <a:custGeom>
                <a:avLst/>
                <a:gdLst>
                  <a:gd name="T0" fmla="*/ 4 w 4"/>
                  <a:gd name="T1" fmla="*/ 19 h 19"/>
                  <a:gd name="T2" fmla="*/ 0 w 4"/>
                  <a:gd name="T3" fmla="*/ 18 h 19"/>
                  <a:gd name="T4" fmla="*/ 0 w 4"/>
                  <a:gd name="T5" fmla="*/ 0 h 19"/>
                  <a:gd name="T6" fmla="*/ 4 w 4"/>
                  <a:gd name="T7" fmla="*/ 1 h 19"/>
                  <a:gd name="T8" fmla="*/ 4 w 4"/>
                  <a:gd name="T9" fmla="*/ 19 h 19"/>
                </a:gdLst>
                <a:ahLst/>
                <a:cxnLst>
                  <a:cxn ang="0">
                    <a:pos x="T0" y="T1"/>
                  </a:cxn>
                  <a:cxn ang="0">
                    <a:pos x="T2" y="T3"/>
                  </a:cxn>
                  <a:cxn ang="0">
                    <a:pos x="T4" y="T5"/>
                  </a:cxn>
                  <a:cxn ang="0">
                    <a:pos x="T6" y="T7"/>
                  </a:cxn>
                  <a:cxn ang="0">
                    <a:pos x="T8" y="T9"/>
                  </a:cxn>
                </a:cxnLst>
                <a:rect l="0" t="0" r="r" b="b"/>
                <a:pathLst>
                  <a:path w="4" h="19">
                    <a:moveTo>
                      <a:pt x="4" y="19"/>
                    </a:moveTo>
                    <a:lnTo>
                      <a:pt x="0" y="18"/>
                    </a:lnTo>
                    <a:lnTo>
                      <a:pt x="0" y="0"/>
                    </a:lnTo>
                    <a:lnTo>
                      <a:pt x="4" y="1"/>
                    </a:lnTo>
                    <a:lnTo>
                      <a:pt x="4" y="1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85" name="Freeform 1671"/>
              <p:cNvSpPr>
                <a:spLocks/>
              </p:cNvSpPr>
              <p:nvPr/>
            </p:nvSpPr>
            <p:spPr bwMode="auto">
              <a:xfrm>
                <a:off x="6517" y="1497"/>
                <a:ext cx="54" cy="23"/>
              </a:xfrm>
              <a:custGeom>
                <a:avLst/>
                <a:gdLst>
                  <a:gd name="T0" fmla="*/ 54 w 54"/>
                  <a:gd name="T1" fmla="*/ 23 h 23"/>
                  <a:gd name="T2" fmla="*/ 52 w 54"/>
                  <a:gd name="T3" fmla="*/ 22 h 23"/>
                  <a:gd name="T4" fmla="*/ 48 w 54"/>
                  <a:gd name="T5" fmla="*/ 20 h 23"/>
                  <a:gd name="T6" fmla="*/ 0 w 54"/>
                  <a:gd name="T7" fmla="*/ 0 h 23"/>
                  <a:gd name="T8" fmla="*/ 30 w 54"/>
                  <a:gd name="T9" fmla="*/ 11 h 23"/>
                  <a:gd name="T10" fmla="*/ 30 w 54"/>
                  <a:gd name="T11" fmla="*/ 8 h 23"/>
                  <a:gd name="T12" fmla="*/ 48 w 54"/>
                  <a:gd name="T13" fmla="*/ 16 h 23"/>
                  <a:gd name="T14" fmla="*/ 52 w 54"/>
                  <a:gd name="T15" fmla="*/ 18 h 23"/>
                  <a:gd name="T16" fmla="*/ 54 w 54"/>
                  <a:gd name="T17" fmla="*/ 19 h 23"/>
                  <a:gd name="T18" fmla="*/ 54 w 54"/>
                  <a:gd name="T1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3">
                    <a:moveTo>
                      <a:pt x="54" y="23"/>
                    </a:moveTo>
                    <a:lnTo>
                      <a:pt x="52" y="22"/>
                    </a:lnTo>
                    <a:lnTo>
                      <a:pt x="48" y="20"/>
                    </a:lnTo>
                    <a:lnTo>
                      <a:pt x="0" y="0"/>
                    </a:lnTo>
                    <a:lnTo>
                      <a:pt x="30" y="11"/>
                    </a:lnTo>
                    <a:lnTo>
                      <a:pt x="30" y="8"/>
                    </a:lnTo>
                    <a:lnTo>
                      <a:pt x="48" y="16"/>
                    </a:lnTo>
                    <a:lnTo>
                      <a:pt x="52" y="18"/>
                    </a:lnTo>
                    <a:lnTo>
                      <a:pt x="54" y="19"/>
                    </a:lnTo>
                    <a:lnTo>
                      <a:pt x="54"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86" name="Freeform 1672"/>
              <p:cNvSpPr>
                <a:spLocks noEditPoints="1"/>
              </p:cNvSpPr>
              <p:nvPr/>
            </p:nvSpPr>
            <p:spPr bwMode="auto">
              <a:xfrm>
                <a:off x="6571" y="1506"/>
                <a:ext cx="90" cy="66"/>
              </a:xfrm>
              <a:custGeom>
                <a:avLst/>
                <a:gdLst>
                  <a:gd name="T0" fmla="*/ 1034 w 1034"/>
                  <a:gd name="T1" fmla="*/ 761 h 761"/>
                  <a:gd name="T2" fmla="*/ 199 w 1034"/>
                  <a:gd name="T3" fmla="*/ 430 h 761"/>
                  <a:gd name="T4" fmla="*/ 199 w 1034"/>
                  <a:gd name="T5" fmla="*/ 250 h 761"/>
                  <a:gd name="T6" fmla="*/ 314 w 1034"/>
                  <a:gd name="T7" fmla="*/ 299 h 761"/>
                  <a:gd name="T8" fmla="*/ 333 w 1034"/>
                  <a:gd name="T9" fmla="*/ 254 h 761"/>
                  <a:gd name="T10" fmla="*/ 199 w 1034"/>
                  <a:gd name="T11" fmla="*/ 195 h 761"/>
                  <a:gd name="T12" fmla="*/ 199 w 1034"/>
                  <a:gd name="T13" fmla="*/ 78 h 761"/>
                  <a:gd name="T14" fmla="*/ 1034 w 1034"/>
                  <a:gd name="T15" fmla="*/ 409 h 761"/>
                  <a:gd name="T16" fmla="*/ 1034 w 1034"/>
                  <a:gd name="T17" fmla="*/ 761 h 761"/>
                  <a:gd name="T18" fmla="*/ 149 w 1034"/>
                  <a:gd name="T19" fmla="*/ 411 h 761"/>
                  <a:gd name="T20" fmla="*/ 0 w 1034"/>
                  <a:gd name="T21" fmla="*/ 352 h 761"/>
                  <a:gd name="T22" fmla="*/ 0 w 1034"/>
                  <a:gd name="T23" fmla="*/ 163 h 761"/>
                  <a:gd name="T24" fmla="*/ 149 w 1034"/>
                  <a:gd name="T25" fmla="*/ 228 h 761"/>
                  <a:gd name="T26" fmla="*/ 149 w 1034"/>
                  <a:gd name="T27" fmla="*/ 411 h 761"/>
                  <a:gd name="T28" fmla="*/ 149 w 1034"/>
                  <a:gd name="T29" fmla="*/ 173 h 761"/>
                  <a:gd name="T30" fmla="*/ 0 w 1034"/>
                  <a:gd name="T31" fmla="*/ 108 h 761"/>
                  <a:gd name="T32" fmla="*/ 0 w 1034"/>
                  <a:gd name="T33" fmla="*/ 0 h 761"/>
                  <a:gd name="T34" fmla="*/ 149 w 1034"/>
                  <a:gd name="T35" fmla="*/ 59 h 761"/>
                  <a:gd name="T36" fmla="*/ 149 w 1034"/>
                  <a:gd name="T37" fmla="*/ 173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34" h="761">
                    <a:moveTo>
                      <a:pt x="1034" y="761"/>
                    </a:moveTo>
                    <a:lnTo>
                      <a:pt x="199" y="430"/>
                    </a:lnTo>
                    <a:lnTo>
                      <a:pt x="199" y="250"/>
                    </a:lnTo>
                    <a:lnTo>
                      <a:pt x="314" y="299"/>
                    </a:lnTo>
                    <a:lnTo>
                      <a:pt x="333" y="254"/>
                    </a:lnTo>
                    <a:lnTo>
                      <a:pt x="199" y="195"/>
                    </a:lnTo>
                    <a:lnTo>
                      <a:pt x="199" y="78"/>
                    </a:lnTo>
                    <a:lnTo>
                      <a:pt x="1034" y="409"/>
                    </a:lnTo>
                    <a:lnTo>
                      <a:pt x="1034" y="761"/>
                    </a:lnTo>
                    <a:moveTo>
                      <a:pt x="149" y="411"/>
                    </a:moveTo>
                    <a:lnTo>
                      <a:pt x="0" y="352"/>
                    </a:lnTo>
                    <a:lnTo>
                      <a:pt x="0" y="163"/>
                    </a:lnTo>
                    <a:lnTo>
                      <a:pt x="149" y="228"/>
                    </a:lnTo>
                    <a:lnTo>
                      <a:pt x="149" y="411"/>
                    </a:lnTo>
                    <a:moveTo>
                      <a:pt x="149" y="173"/>
                    </a:moveTo>
                    <a:lnTo>
                      <a:pt x="0" y="108"/>
                    </a:lnTo>
                    <a:lnTo>
                      <a:pt x="0" y="0"/>
                    </a:lnTo>
                    <a:lnTo>
                      <a:pt x="149" y="59"/>
                    </a:lnTo>
                    <a:lnTo>
                      <a:pt x="149" y="173"/>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87" name="Freeform 1673"/>
              <p:cNvSpPr>
                <a:spLocks noEditPoints="1"/>
              </p:cNvSpPr>
              <p:nvPr/>
            </p:nvSpPr>
            <p:spPr bwMode="auto">
              <a:xfrm>
                <a:off x="6584" y="1511"/>
                <a:ext cx="5" cy="32"/>
              </a:xfrm>
              <a:custGeom>
                <a:avLst/>
                <a:gdLst>
                  <a:gd name="T0" fmla="*/ 50 w 50"/>
                  <a:gd name="T1" fmla="*/ 371 h 371"/>
                  <a:gd name="T2" fmla="*/ 0 w 50"/>
                  <a:gd name="T3" fmla="*/ 352 h 371"/>
                  <a:gd name="T4" fmla="*/ 0 w 50"/>
                  <a:gd name="T5" fmla="*/ 169 h 371"/>
                  <a:gd name="T6" fmla="*/ 50 w 50"/>
                  <a:gd name="T7" fmla="*/ 191 h 371"/>
                  <a:gd name="T8" fmla="*/ 50 w 50"/>
                  <a:gd name="T9" fmla="*/ 371 h 371"/>
                  <a:gd name="T10" fmla="*/ 50 w 50"/>
                  <a:gd name="T11" fmla="*/ 136 h 371"/>
                  <a:gd name="T12" fmla="*/ 0 w 50"/>
                  <a:gd name="T13" fmla="*/ 114 h 371"/>
                  <a:gd name="T14" fmla="*/ 0 w 50"/>
                  <a:gd name="T15" fmla="*/ 0 h 371"/>
                  <a:gd name="T16" fmla="*/ 50 w 50"/>
                  <a:gd name="T17" fmla="*/ 19 h 371"/>
                  <a:gd name="T18" fmla="*/ 50 w 50"/>
                  <a:gd name="T19" fmla="*/ 136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371">
                    <a:moveTo>
                      <a:pt x="50" y="371"/>
                    </a:moveTo>
                    <a:lnTo>
                      <a:pt x="0" y="352"/>
                    </a:lnTo>
                    <a:lnTo>
                      <a:pt x="0" y="169"/>
                    </a:lnTo>
                    <a:lnTo>
                      <a:pt x="50" y="191"/>
                    </a:lnTo>
                    <a:lnTo>
                      <a:pt x="50" y="371"/>
                    </a:lnTo>
                    <a:moveTo>
                      <a:pt x="50" y="136"/>
                    </a:moveTo>
                    <a:lnTo>
                      <a:pt x="0" y="114"/>
                    </a:lnTo>
                    <a:lnTo>
                      <a:pt x="0" y="0"/>
                    </a:lnTo>
                    <a:lnTo>
                      <a:pt x="50" y="19"/>
                    </a:lnTo>
                    <a:lnTo>
                      <a:pt x="50" y="13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88" name="Freeform 1674"/>
              <p:cNvSpPr>
                <a:spLocks/>
              </p:cNvSpPr>
              <p:nvPr/>
            </p:nvSpPr>
            <p:spPr bwMode="auto">
              <a:xfrm>
                <a:off x="6571" y="1516"/>
                <a:ext cx="29" cy="16"/>
              </a:xfrm>
              <a:custGeom>
                <a:avLst/>
                <a:gdLst>
                  <a:gd name="T0" fmla="*/ 27 w 29"/>
                  <a:gd name="T1" fmla="*/ 16 h 16"/>
                  <a:gd name="T2" fmla="*/ 18 w 29"/>
                  <a:gd name="T3" fmla="*/ 12 h 16"/>
                  <a:gd name="T4" fmla="*/ 13 w 29"/>
                  <a:gd name="T5" fmla="*/ 10 h 16"/>
                  <a:gd name="T6" fmla="*/ 0 w 29"/>
                  <a:gd name="T7" fmla="*/ 4 h 16"/>
                  <a:gd name="T8" fmla="*/ 0 w 29"/>
                  <a:gd name="T9" fmla="*/ 0 h 16"/>
                  <a:gd name="T10" fmla="*/ 13 w 29"/>
                  <a:gd name="T11" fmla="*/ 5 h 16"/>
                  <a:gd name="T12" fmla="*/ 18 w 29"/>
                  <a:gd name="T13" fmla="*/ 7 h 16"/>
                  <a:gd name="T14" fmla="*/ 29 w 29"/>
                  <a:gd name="T15" fmla="*/ 12 h 16"/>
                  <a:gd name="T16" fmla="*/ 27 w 29"/>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6">
                    <a:moveTo>
                      <a:pt x="27" y="16"/>
                    </a:moveTo>
                    <a:lnTo>
                      <a:pt x="18" y="12"/>
                    </a:lnTo>
                    <a:lnTo>
                      <a:pt x="13" y="10"/>
                    </a:lnTo>
                    <a:lnTo>
                      <a:pt x="0" y="4"/>
                    </a:lnTo>
                    <a:lnTo>
                      <a:pt x="0" y="0"/>
                    </a:lnTo>
                    <a:lnTo>
                      <a:pt x="13" y="5"/>
                    </a:lnTo>
                    <a:lnTo>
                      <a:pt x="18" y="7"/>
                    </a:lnTo>
                    <a:lnTo>
                      <a:pt x="29" y="12"/>
                    </a:lnTo>
                    <a:lnTo>
                      <a:pt x="27"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89" name="Freeform 1675"/>
              <p:cNvSpPr>
                <a:spLocks noEditPoints="1"/>
              </p:cNvSpPr>
              <p:nvPr/>
            </p:nvSpPr>
            <p:spPr bwMode="auto">
              <a:xfrm>
                <a:off x="6483" y="1537"/>
                <a:ext cx="193" cy="118"/>
              </a:xfrm>
              <a:custGeom>
                <a:avLst/>
                <a:gdLst>
                  <a:gd name="T0" fmla="*/ 2241 w 2241"/>
                  <a:gd name="T1" fmla="*/ 1363 h 1363"/>
                  <a:gd name="T2" fmla="*/ 2057 w 2241"/>
                  <a:gd name="T3" fmla="*/ 1291 h 1363"/>
                  <a:gd name="T4" fmla="*/ 2057 w 2241"/>
                  <a:gd name="T5" fmla="*/ 815 h 1363"/>
                  <a:gd name="T6" fmla="*/ 2241 w 2241"/>
                  <a:gd name="T7" fmla="*/ 888 h 1363"/>
                  <a:gd name="T8" fmla="*/ 2241 w 2241"/>
                  <a:gd name="T9" fmla="*/ 599 h 1363"/>
                  <a:gd name="T10" fmla="*/ 2241 w 2241"/>
                  <a:gd name="T11" fmla="*/ 1363 h 1363"/>
                  <a:gd name="T12" fmla="*/ 1023 w 2241"/>
                  <a:gd name="T13" fmla="*/ 881 h 1363"/>
                  <a:gd name="T14" fmla="*/ 996 w 2241"/>
                  <a:gd name="T15" fmla="*/ 870 h 1363"/>
                  <a:gd name="T16" fmla="*/ 996 w 2241"/>
                  <a:gd name="T17" fmla="*/ 398 h 1363"/>
                  <a:gd name="T18" fmla="*/ 1023 w 2241"/>
                  <a:gd name="T19" fmla="*/ 410 h 1363"/>
                  <a:gd name="T20" fmla="*/ 1023 w 2241"/>
                  <a:gd name="T21" fmla="*/ 881 h 1363"/>
                  <a:gd name="T22" fmla="*/ 946 w 2241"/>
                  <a:gd name="T23" fmla="*/ 850 h 1363"/>
                  <a:gd name="T24" fmla="*/ 258 w 2241"/>
                  <a:gd name="T25" fmla="*/ 578 h 1363"/>
                  <a:gd name="T26" fmla="*/ 258 w 2241"/>
                  <a:gd name="T27" fmla="*/ 102 h 1363"/>
                  <a:gd name="T28" fmla="*/ 818 w 2241"/>
                  <a:gd name="T29" fmla="*/ 324 h 1363"/>
                  <a:gd name="T30" fmla="*/ 946 w 2241"/>
                  <a:gd name="T31" fmla="*/ 377 h 1363"/>
                  <a:gd name="T32" fmla="*/ 946 w 2241"/>
                  <a:gd name="T33" fmla="*/ 850 h 1363"/>
                  <a:gd name="T34" fmla="*/ 208 w 2241"/>
                  <a:gd name="T35" fmla="*/ 558 h 1363"/>
                  <a:gd name="T36" fmla="*/ 0 w 2241"/>
                  <a:gd name="T37" fmla="*/ 475 h 1363"/>
                  <a:gd name="T38" fmla="*/ 0 w 2241"/>
                  <a:gd name="T39" fmla="*/ 0 h 1363"/>
                  <a:gd name="T40" fmla="*/ 208 w 2241"/>
                  <a:gd name="T41" fmla="*/ 82 h 1363"/>
                  <a:gd name="T42" fmla="*/ 208 w 2241"/>
                  <a:gd name="T43" fmla="*/ 55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41" h="1363">
                    <a:moveTo>
                      <a:pt x="2241" y="1363"/>
                    </a:moveTo>
                    <a:lnTo>
                      <a:pt x="2057" y="1291"/>
                    </a:lnTo>
                    <a:lnTo>
                      <a:pt x="2057" y="815"/>
                    </a:lnTo>
                    <a:lnTo>
                      <a:pt x="2241" y="888"/>
                    </a:lnTo>
                    <a:lnTo>
                      <a:pt x="2241" y="599"/>
                    </a:lnTo>
                    <a:lnTo>
                      <a:pt x="2241" y="1363"/>
                    </a:lnTo>
                    <a:moveTo>
                      <a:pt x="1023" y="881"/>
                    </a:moveTo>
                    <a:lnTo>
                      <a:pt x="996" y="870"/>
                    </a:lnTo>
                    <a:lnTo>
                      <a:pt x="996" y="398"/>
                    </a:lnTo>
                    <a:lnTo>
                      <a:pt x="1023" y="410"/>
                    </a:lnTo>
                    <a:lnTo>
                      <a:pt x="1023" y="881"/>
                    </a:lnTo>
                    <a:moveTo>
                      <a:pt x="946" y="850"/>
                    </a:moveTo>
                    <a:lnTo>
                      <a:pt x="258" y="578"/>
                    </a:lnTo>
                    <a:lnTo>
                      <a:pt x="258" y="102"/>
                    </a:lnTo>
                    <a:lnTo>
                      <a:pt x="818" y="324"/>
                    </a:lnTo>
                    <a:lnTo>
                      <a:pt x="946" y="377"/>
                    </a:lnTo>
                    <a:lnTo>
                      <a:pt x="946" y="850"/>
                    </a:lnTo>
                    <a:moveTo>
                      <a:pt x="208" y="558"/>
                    </a:moveTo>
                    <a:lnTo>
                      <a:pt x="0" y="475"/>
                    </a:lnTo>
                    <a:lnTo>
                      <a:pt x="0" y="0"/>
                    </a:lnTo>
                    <a:lnTo>
                      <a:pt x="208" y="82"/>
                    </a:lnTo>
                    <a:lnTo>
                      <a:pt x="208" y="558"/>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0" name="Freeform 1676"/>
              <p:cNvSpPr>
                <a:spLocks/>
              </p:cNvSpPr>
              <p:nvPr/>
            </p:nvSpPr>
            <p:spPr bwMode="auto">
              <a:xfrm>
                <a:off x="6565" y="1570"/>
                <a:ext cx="4" cy="42"/>
              </a:xfrm>
              <a:custGeom>
                <a:avLst/>
                <a:gdLst>
                  <a:gd name="T0" fmla="*/ 4 w 4"/>
                  <a:gd name="T1" fmla="*/ 42 h 42"/>
                  <a:gd name="T2" fmla="*/ 0 w 4"/>
                  <a:gd name="T3" fmla="*/ 41 h 42"/>
                  <a:gd name="T4" fmla="*/ 0 w 4"/>
                  <a:gd name="T5" fmla="*/ 0 h 42"/>
                  <a:gd name="T6" fmla="*/ 4 w 4"/>
                  <a:gd name="T7" fmla="*/ 2 h 42"/>
                  <a:gd name="T8" fmla="*/ 4 w 4"/>
                  <a:gd name="T9" fmla="*/ 42 h 42"/>
                </a:gdLst>
                <a:ahLst/>
                <a:cxnLst>
                  <a:cxn ang="0">
                    <a:pos x="T0" y="T1"/>
                  </a:cxn>
                  <a:cxn ang="0">
                    <a:pos x="T2" y="T3"/>
                  </a:cxn>
                  <a:cxn ang="0">
                    <a:pos x="T4" y="T5"/>
                  </a:cxn>
                  <a:cxn ang="0">
                    <a:pos x="T6" y="T7"/>
                  </a:cxn>
                  <a:cxn ang="0">
                    <a:pos x="T8" y="T9"/>
                  </a:cxn>
                </a:cxnLst>
                <a:rect l="0" t="0" r="r" b="b"/>
                <a:pathLst>
                  <a:path w="4" h="42">
                    <a:moveTo>
                      <a:pt x="4" y="42"/>
                    </a:moveTo>
                    <a:lnTo>
                      <a:pt x="0" y="41"/>
                    </a:lnTo>
                    <a:lnTo>
                      <a:pt x="0" y="0"/>
                    </a:lnTo>
                    <a:lnTo>
                      <a:pt x="4" y="2"/>
                    </a:lnTo>
                    <a:lnTo>
                      <a:pt x="4" y="4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1" name="Freeform 1677"/>
              <p:cNvSpPr>
                <a:spLocks/>
              </p:cNvSpPr>
              <p:nvPr/>
            </p:nvSpPr>
            <p:spPr bwMode="auto">
              <a:xfrm>
                <a:off x="6501" y="1544"/>
                <a:ext cx="4" cy="43"/>
              </a:xfrm>
              <a:custGeom>
                <a:avLst/>
                <a:gdLst>
                  <a:gd name="T0" fmla="*/ 4 w 4"/>
                  <a:gd name="T1" fmla="*/ 43 h 43"/>
                  <a:gd name="T2" fmla="*/ 0 w 4"/>
                  <a:gd name="T3" fmla="*/ 42 h 43"/>
                  <a:gd name="T4" fmla="*/ 0 w 4"/>
                  <a:gd name="T5" fmla="*/ 0 h 43"/>
                  <a:gd name="T6" fmla="*/ 4 w 4"/>
                  <a:gd name="T7" fmla="*/ 2 h 43"/>
                  <a:gd name="T8" fmla="*/ 4 w 4"/>
                  <a:gd name="T9" fmla="*/ 43 h 43"/>
                </a:gdLst>
                <a:ahLst/>
                <a:cxnLst>
                  <a:cxn ang="0">
                    <a:pos x="T0" y="T1"/>
                  </a:cxn>
                  <a:cxn ang="0">
                    <a:pos x="T2" y="T3"/>
                  </a:cxn>
                  <a:cxn ang="0">
                    <a:pos x="T4" y="T5"/>
                  </a:cxn>
                  <a:cxn ang="0">
                    <a:pos x="T6" y="T7"/>
                  </a:cxn>
                  <a:cxn ang="0">
                    <a:pos x="T8" y="T9"/>
                  </a:cxn>
                </a:cxnLst>
                <a:rect l="0" t="0" r="r" b="b"/>
                <a:pathLst>
                  <a:path w="4" h="43">
                    <a:moveTo>
                      <a:pt x="4" y="43"/>
                    </a:moveTo>
                    <a:lnTo>
                      <a:pt x="0" y="42"/>
                    </a:lnTo>
                    <a:lnTo>
                      <a:pt x="0" y="0"/>
                    </a:lnTo>
                    <a:lnTo>
                      <a:pt x="4" y="2"/>
                    </a:lnTo>
                    <a:lnTo>
                      <a:pt x="4" y="4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2" name="Freeform 1678"/>
              <p:cNvSpPr>
                <a:spLocks/>
              </p:cNvSpPr>
              <p:nvPr/>
            </p:nvSpPr>
            <p:spPr bwMode="auto">
              <a:xfrm>
                <a:off x="6554" y="1565"/>
                <a:ext cx="17" cy="8"/>
              </a:xfrm>
              <a:custGeom>
                <a:avLst/>
                <a:gdLst>
                  <a:gd name="T0" fmla="*/ 17 w 17"/>
                  <a:gd name="T1" fmla="*/ 8 h 8"/>
                  <a:gd name="T2" fmla="*/ 15 w 17"/>
                  <a:gd name="T3" fmla="*/ 7 h 8"/>
                  <a:gd name="T4" fmla="*/ 11 w 17"/>
                  <a:gd name="T5" fmla="*/ 5 h 8"/>
                  <a:gd name="T6" fmla="*/ 0 w 17"/>
                  <a:gd name="T7" fmla="*/ 0 h 8"/>
                  <a:gd name="T8" fmla="*/ 17 w 17"/>
                  <a:gd name="T9" fmla="*/ 7 h 8"/>
                  <a:gd name="T10" fmla="*/ 17 w 17"/>
                  <a:gd name="T11" fmla="*/ 8 h 8"/>
                </a:gdLst>
                <a:ahLst/>
                <a:cxnLst>
                  <a:cxn ang="0">
                    <a:pos x="T0" y="T1"/>
                  </a:cxn>
                  <a:cxn ang="0">
                    <a:pos x="T2" y="T3"/>
                  </a:cxn>
                  <a:cxn ang="0">
                    <a:pos x="T4" y="T5"/>
                  </a:cxn>
                  <a:cxn ang="0">
                    <a:pos x="T6" y="T7"/>
                  </a:cxn>
                  <a:cxn ang="0">
                    <a:pos x="T8" y="T9"/>
                  </a:cxn>
                  <a:cxn ang="0">
                    <a:pos x="T10" y="T11"/>
                  </a:cxn>
                </a:cxnLst>
                <a:rect l="0" t="0" r="r" b="b"/>
                <a:pathLst>
                  <a:path w="17" h="8">
                    <a:moveTo>
                      <a:pt x="17" y="8"/>
                    </a:moveTo>
                    <a:lnTo>
                      <a:pt x="15" y="7"/>
                    </a:lnTo>
                    <a:lnTo>
                      <a:pt x="11" y="5"/>
                    </a:lnTo>
                    <a:lnTo>
                      <a:pt x="0" y="0"/>
                    </a:lnTo>
                    <a:lnTo>
                      <a:pt x="17" y="7"/>
                    </a:lnTo>
                    <a:lnTo>
                      <a:pt x="17"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3" name="Freeform 1679"/>
              <p:cNvSpPr>
                <a:spLocks noEditPoints="1"/>
              </p:cNvSpPr>
              <p:nvPr/>
            </p:nvSpPr>
            <p:spPr bwMode="auto">
              <a:xfrm>
                <a:off x="6571" y="1573"/>
                <a:ext cx="90" cy="76"/>
              </a:xfrm>
              <a:custGeom>
                <a:avLst/>
                <a:gdLst>
                  <a:gd name="T0" fmla="*/ 1034 w 1034"/>
                  <a:gd name="T1" fmla="*/ 881 h 881"/>
                  <a:gd name="T2" fmla="*/ 199 w 1034"/>
                  <a:gd name="T3" fmla="*/ 550 h 881"/>
                  <a:gd name="T4" fmla="*/ 199 w 1034"/>
                  <a:gd name="T5" fmla="*/ 82 h 881"/>
                  <a:gd name="T6" fmla="*/ 314 w 1034"/>
                  <a:gd name="T7" fmla="*/ 130 h 881"/>
                  <a:gd name="T8" fmla="*/ 318 w 1034"/>
                  <a:gd name="T9" fmla="*/ 121 h 881"/>
                  <a:gd name="T10" fmla="*/ 1034 w 1034"/>
                  <a:gd name="T11" fmla="*/ 405 h 881"/>
                  <a:gd name="T12" fmla="*/ 1034 w 1034"/>
                  <a:gd name="T13" fmla="*/ 881 h 881"/>
                  <a:gd name="T14" fmla="*/ 149 w 1034"/>
                  <a:gd name="T15" fmla="*/ 530 h 881"/>
                  <a:gd name="T16" fmla="*/ 0 w 1034"/>
                  <a:gd name="T17" fmla="*/ 471 h 881"/>
                  <a:gd name="T18" fmla="*/ 0 w 1034"/>
                  <a:gd name="T19" fmla="*/ 0 h 881"/>
                  <a:gd name="T20" fmla="*/ 149 w 1034"/>
                  <a:gd name="T21" fmla="*/ 61 h 881"/>
                  <a:gd name="T22" fmla="*/ 149 w 1034"/>
                  <a:gd name="T23" fmla="*/ 530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4" h="881">
                    <a:moveTo>
                      <a:pt x="1034" y="881"/>
                    </a:moveTo>
                    <a:lnTo>
                      <a:pt x="199" y="550"/>
                    </a:lnTo>
                    <a:lnTo>
                      <a:pt x="199" y="82"/>
                    </a:lnTo>
                    <a:lnTo>
                      <a:pt x="314" y="130"/>
                    </a:lnTo>
                    <a:lnTo>
                      <a:pt x="318" y="121"/>
                    </a:lnTo>
                    <a:lnTo>
                      <a:pt x="1034" y="405"/>
                    </a:lnTo>
                    <a:lnTo>
                      <a:pt x="1034" y="881"/>
                    </a:lnTo>
                    <a:moveTo>
                      <a:pt x="149" y="530"/>
                    </a:moveTo>
                    <a:lnTo>
                      <a:pt x="0" y="471"/>
                    </a:lnTo>
                    <a:lnTo>
                      <a:pt x="0" y="0"/>
                    </a:lnTo>
                    <a:lnTo>
                      <a:pt x="149" y="61"/>
                    </a:lnTo>
                    <a:lnTo>
                      <a:pt x="149" y="530"/>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4" name="Freeform 1680"/>
              <p:cNvSpPr>
                <a:spLocks/>
              </p:cNvSpPr>
              <p:nvPr/>
            </p:nvSpPr>
            <p:spPr bwMode="auto">
              <a:xfrm>
                <a:off x="6584" y="1578"/>
                <a:ext cx="5" cy="42"/>
              </a:xfrm>
              <a:custGeom>
                <a:avLst/>
                <a:gdLst>
                  <a:gd name="T0" fmla="*/ 5 w 5"/>
                  <a:gd name="T1" fmla="*/ 42 h 42"/>
                  <a:gd name="T2" fmla="*/ 0 w 5"/>
                  <a:gd name="T3" fmla="*/ 41 h 42"/>
                  <a:gd name="T4" fmla="*/ 0 w 5"/>
                  <a:gd name="T5" fmla="*/ 0 h 42"/>
                  <a:gd name="T6" fmla="*/ 5 w 5"/>
                  <a:gd name="T7" fmla="*/ 2 h 42"/>
                  <a:gd name="T8" fmla="*/ 5 w 5"/>
                  <a:gd name="T9" fmla="*/ 42 h 42"/>
                </a:gdLst>
                <a:ahLst/>
                <a:cxnLst>
                  <a:cxn ang="0">
                    <a:pos x="T0" y="T1"/>
                  </a:cxn>
                  <a:cxn ang="0">
                    <a:pos x="T2" y="T3"/>
                  </a:cxn>
                  <a:cxn ang="0">
                    <a:pos x="T4" y="T5"/>
                  </a:cxn>
                  <a:cxn ang="0">
                    <a:pos x="T6" y="T7"/>
                  </a:cxn>
                  <a:cxn ang="0">
                    <a:pos x="T8" y="T9"/>
                  </a:cxn>
                </a:cxnLst>
                <a:rect l="0" t="0" r="r" b="b"/>
                <a:pathLst>
                  <a:path w="5" h="42">
                    <a:moveTo>
                      <a:pt x="5" y="42"/>
                    </a:moveTo>
                    <a:lnTo>
                      <a:pt x="0" y="41"/>
                    </a:lnTo>
                    <a:lnTo>
                      <a:pt x="0" y="0"/>
                    </a:lnTo>
                    <a:lnTo>
                      <a:pt x="5" y="2"/>
                    </a:lnTo>
                    <a:lnTo>
                      <a:pt x="5" y="4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5" name="Freeform 1681"/>
              <p:cNvSpPr>
                <a:spLocks/>
              </p:cNvSpPr>
              <p:nvPr/>
            </p:nvSpPr>
            <p:spPr bwMode="auto">
              <a:xfrm>
                <a:off x="6571" y="1572"/>
                <a:ext cx="28" cy="12"/>
              </a:xfrm>
              <a:custGeom>
                <a:avLst/>
                <a:gdLst>
                  <a:gd name="T0" fmla="*/ 27 w 28"/>
                  <a:gd name="T1" fmla="*/ 12 h 12"/>
                  <a:gd name="T2" fmla="*/ 18 w 28"/>
                  <a:gd name="T3" fmla="*/ 8 h 12"/>
                  <a:gd name="T4" fmla="*/ 13 w 28"/>
                  <a:gd name="T5" fmla="*/ 6 h 12"/>
                  <a:gd name="T6" fmla="*/ 0 w 28"/>
                  <a:gd name="T7" fmla="*/ 1 h 12"/>
                  <a:gd name="T8" fmla="*/ 0 w 28"/>
                  <a:gd name="T9" fmla="*/ 0 h 12"/>
                  <a:gd name="T10" fmla="*/ 28 w 28"/>
                  <a:gd name="T11" fmla="*/ 11 h 12"/>
                  <a:gd name="T12" fmla="*/ 27 w 2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8" h="12">
                    <a:moveTo>
                      <a:pt x="27" y="12"/>
                    </a:moveTo>
                    <a:lnTo>
                      <a:pt x="18" y="8"/>
                    </a:lnTo>
                    <a:lnTo>
                      <a:pt x="13" y="6"/>
                    </a:lnTo>
                    <a:lnTo>
                      <a:pt x="0" y="1"/>
                    </a:lnTo>
                    <a:lnTo>
                      <a:pt x="0" y="0"/>
                    </a:lnTo>
                    <a:lnTo>
                      <a:pt x="28" y="11"/>
                    </a:lnTo>
                    <a:lnTo>
                      <a:pt x="27" y="1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6" name="Freeform 1682"/>
              <p:cNvSpPr>
                <a:spLocks noEditPoints="1"/>
              </p:cNvSpPr>
              <p:nvPr/>
            </p:nvSpPr>
            <p:spPr bwMode="auto">
              <a:xfrm>
                <a:off x="6483" y="1512"/>
                <a:ext cx="193" cy="102"/>
              </a:xfrm>
              <a:custGeom>
                <a:avLst/>
                <a:gdLst>
                  <a:gd name="T0" fmla="*/ 2241 w 2241"/>
                  <a:gd name="T1" fmla="*/ 1177 h 1177"/>
                  <a:gd name="T2" fmla="*/ 2057 w 2241"/>
                  <a:gd name="T3" fmla="*/ 1104 h 1177"/>
                  <a:gd name="T4" fmla="*/ 2057 w 2241"/>
                  <a:gd name="T5" fmla="*/ 815 h 1177"/>
                  <a:gd name="T6" fmla="*/ 2241 w 2241"/>
                  <a:gd name="T7" fmla="*/ 888 h 1177"/>
                  <a:gd name="T8" fmla="*/ 2241 w 2241"/>
                  <a:gd name="T9" fmla="*/ 1177 h 1177"/>
                  <a:gd name="T10" fmla="*/ 1023 w 2241"/>
                  <a:gd name="T11" fmla="*/ 644 h 1177"/>
                  <a:gd name="T12" fmla="*/ 996 w 2241"/>
                  <a:gd name="T13" fmla="*/ 633 h 1177"/>
                  <a:gd name="T14" fmla="*/ 996 w 2241"/>
                  <a:gd name="T15" fmla="*/ 394 h 1177"/>
                  <a:gd name="T16" fmla="*/ 1023 w 2241"/>
                  <a:gd name="T17" fmla="*/ 405 h 1177"/>
                  <a:gd name="T18" fmla="*/ 1023 w 2241"/>
                  <a:gd name="T19" fmla="*/ 644 h 1177"/>
                  <a:gd name="T20" fmla="*/ 818 w 2241"/>
                  <a:gd name="T21" fmla="*/ 613 h 1177"/>
                  <a:gd name="T22" fmla="*/ 258 w 2241"/>
                  <a:gd name="T23" fmla="*/ 391 h 1177"/>
                  <a:gd name="T24" fmla="*/ 258 w 2241"/>
                  <a:gd name="T25" fmla="*/ 380 h 1177"/>
                  <a:gd name="T26" fmla="*/ 818 w 2241"/>
                  <a:gd name="T27" fmla="*/ 613 h 1177"/>
                  <a:gd name="T28" fmla="*/ 946 w 2241"/>
                  <a:gd name="T29" fmla="*/ 612 h 1177"/>
                  <a:gd name="T30" fmla="*/ 258 w 2241"/>
                  <a:gd name="T31" fmla="*/ 326 h 1177"/>
                  <a:gd name="T32" fmla="*/ 258 w 2241"/>
                  <a:gd name="T33" fmla="*/ 102 h 1177"/>
                  <a:gd name="T34" fmla="*/ 946 w 2241"/>
                  <a:gd name="T35" fmla="*/ 375 h 1177"/>
                  <a:gd name="T36" fmla="*/ 946 w 2241"/>
                  <a:gd name="T37" fmla="*/ 612 h 1177"/>
                  <a:gd name="T38" fmla="*/ 208 w 2241"/>
                  <a:gd name="T39" fmla="*/ 371 h 1177"/>
                  <a:gd name="T40" fmla="*/ 0 w 2241"/>
                  <a:gd name="T41" fmla="*/ 289 h 1177"/>
                  <a:gd name="T42" fmla="*/ 0 w 2241"/>
                  <a:gd name="T43" fmla="*/ 273 h 1177"/>
                  <a:gd name="T44" fmla="*/ 208 w 2241"/>
                  <a:gd name="T45" fmla="*/ 359 h 1177"/>
                  <a:gd name="T46" fmla="*/ 208 w 2241"/>
                  <a:gd name="T47" fmla="*/ 371 h 1177"/>
                  <a:gd name="T48" fmla="*/ 208 w 2241"/>
                  <a:gd name="T49" fmla="*/ 305 h 1177"/>
                  <a:gd name="T50" fmla="*/ 0 w 2241"/>
                  <a:gd name="T51" fmla="*/ 218 h 1177"/>
                  <a:gd name="T52" fmla="*/ 0 w 2241"/>
                  <a:gd name="T53" fmla="*/ 0 h 1177"/>
                  <a:gd name="T54" fmla="*/ 208 w 2241"/>
                  <a:gd name="T55" fmla="*/ 82 h 1177"/>
                  <a:gd name="T56" fmla="*/ 208 w 2241"/>
                  <a:gd name="T57" fmla="*/ 305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41" h="1177">
                    <a:moveTo>
                      <a:pt x="2241" y="1177"/>
                    </a:moveTo>
                    <a:lnTo>
                      <a:pt x="2057" y="1104"/>
                    </a:lnTo>
                    <a:lnTo>
                      <a:pt x="2057" y="815"/>
                    </a:lnTo>
                    <a:lnTo>
                      <a:pt x="2241" y="888"/>
                    </a:lnTo>
                    <a:lnTo>
                      <a:pt x="2241" y="1177"/>
                    </a:lnTo>
                    <a:moveTo>
                      <a:pt x="1023" y="644"/>
                    </a:moveTo>
                    <a:lnTo>
                      <a:pt x="996" y="633"/>
                    </a:lnTo>
                    <a:lnTo>
                      <a:pt x="996" y="394"/>
                    </a:lnTo>
                    <a:lnTo>
                      <a:pt x="1023" y="405"/>
                    </a:lnTo>
                    <a:lnTo>
                      <a:pt x="1023" y="644"/>
                    </a:lnTo>
                    <a:moveTo>
                      <a:pt x="818" y="613"/>
                    </a:moveTo>
                    <a:lnTo>
                      <a:pt x="258" y="391"/>
                    </a:lnTo>
                    <a:lnTo>
                      <a:pt x="258" y="380"/>
                    </a:lnTo>
                    <a:lnTo>
                      <a:pt x="818" y="613"/>
                    </a:lnTo>
                    <a:moveTo>
                      <a:pt x="946" y="612"/>
                    </a:moveTo>
                    <a:lnTo>
                      <a:pt x="258" y="326"/>
                    </a:lnTo>
                    <a:lnTo>
                      <a:pt x="258" y="102"/>
                    </a:lnTo>
                    <a:lnTo>
                      <a:pt x="946" y="375"/>
                    </a:lnTo>
                    <a:lnTo>
                      <a:pt x="946" y="612"/>
                    </a:lnTo>
                    <a:moveTo>
                      <a:pt x="208" y="371"/>
                    </a:moveTo>
                    <a:lnTo>
                      <a:pt x="0" y="289"/>
                    </a:lnTo>
                    <a:lnTo>
                      <a:pt x="0" y="273"/>
                    </a:lnTo>
                    <a:lnTo>
                      <a:pt x="208" y="359"/>
                    </a:lnTo>
                    <a:lnTo>
                      <a:pt x="208" y="371"/>
                    </a:lnTo>
                    <a:moveTo>
                      <a:pt x="208" y="305"/>
                    </a:moveTo>
                    <a:lnTo>
                      <a:pt x="0" y="218"/>
                    </a:lnTo>
                    <a:lnTo>
                      <a:pt x="0" y="0"/>
                    </a:lnTo>
                    <a:lnTo>
                      <a:pt x="208" y="82"/>
                    </a:lnTo>
                    <a:lnTo>
                      <a:pt x="208" y="305"/>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7" name="Freeform 1683"/>
              <p:cNvSpPr>
                <a:spLocks/>
              </p:cNvSpPr>
              <p:nvPr/>
            </p:nvSpPr>
            <p:spPr bwMode="auto">
              <a:xfrm>
                <a:off x="6565" y="1545"/>
                <a:ext cx="4" cy="22"/>
              </a:xfrm>
              <a:custGeom>
                <a:avLst/>
                <a:gdLst>
                  <a:gd name="T0" fmla="*/ 4 w 4"/>
                  <a:gd name="T1" fmla="*/ 22 h 22"/>
                  <a:gd name="T2" fmla="*/ 0 w 4"/>
                  <a:gd name="T3" fmla="*/ 20 h 22"/>
                  <a:gd name="T4" fmla="*/ 0 w 4"/>
                  <a:gd name="T5" fmla="*/ 0 h 22"/>
                  <a:gd name="T6" fmla="*/ 4 w 4"/>
                  <a:gd name="T7" fmla="*/ 1 h 22"/>
                  <a:gd name="T8" fmla="*/ 4 w 4"/>
                  <a:gd name="T9" fmla="*/ 22 h 22"/>
                </a:gdLst>
                <a:ahLst/>
                <a:cxnLst>
                  <a:cxn ang="0">
                    <a:pos x="T0" y="T1"/>
                  </a:cxn>
                  <a:cxn ang="0">
                    <a:pos x="T2" y="T3"/>
                  </a:cxn>
                  <a:cxn ang="0">
                    <a:pos x="T4" y="T5"/>
                  </a:cxn>
                  <a:cxn ang="0">
                    <a:pos x="T6" y="T7"/>
                  </a:cxn>
                  <a:cxn ang="0">
                    <a:pos x="T8" y="T9"/>
                  </a:cxn>
                </a:cxnLst>
                <a:rect l="0" t="0" r="r" b="b"/>
                <a:pathLst>
                  <a:path w="4" h="22">
                    <a:moveTo>
                      <a:pt x="4" y="22"/>
                    </a:moveTo>
                    <a:lnTo>
                      <a:pt x="0" y="20"/>
                    </a:lnTo>
                    <a:lnTo>
                      <a:pt x="0" y="0"/>
                    </a:lnTo>
                    <a:lnTo>
                      <a:pt x="4" y="1"/>
                    </a:lnTo>
                    <a:lnTo>
                      <a:pt x="4" y="2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8" name="Freeform 1684"/>
              <p:cNvSpPr>
                <a:spLocks noEditPoints="1"/>
              </p:cNvSpPr>
              <p:nvPr/>
            </p:nvSpPr>
            <p:spPr bwMode="auto">
              <a:xfrm>
                <a:off x="6501" y="1519"/>
                <a:ext cx="4" cy="27"/>
              </a:xfrm>
              <a:custGeom>
                <a:avLst/>
                <a:gdLst>
                  <a:gd name="T0" fmla="*/ 50 w 50"/>
                  <a:gd name="T1" fmla="*/ 309 h 309"/>
                  <a:gd name="T2" fmla="*/ 0 w 50"/>
                  <a:gd name="T3" fmla="*/ 289 h 309"/>
                  <a:gd name="T4" fmla="*/ 0 w 50"/>
                  <a:gd name="T5" fmla="*/ 277 h 309"/>
                  <a:gd name="T6" fmla="*/ 50 w 50"/>
                  <a:gd name="T7" fmla="*/ 298 h 309"/>
                  <a:gd name="T8" fmla="*/ 50 w 50"/>
                  <a:gd name="T9" fmla="*/ 309 h 309"/>
                  <a:gd name="T10" fmla="*/ 50 w 50"/>
                  <a:gd name="T11" fmla="*/ 244 h 309"/>
                  <a:gd name="T12" fmla="*/ 0 w 50"/>
                  <a:gd name="T13" fmla="*/ 223 h 309"/>
                  <a:gd name="T14" fmla="*/ 0 w 50"/>
                  <a:gd name="T15" fmla="*/ 0 h 309"/>
                  <a:gd name="T16" fmla="*/ 50 w 50"/>
                  <a:gd name="T17" fmla="*/ 20 h 309"/>
                  <a:gd name="T18" fmla="*/ 50 w 50"/>
                  <a:gd name="T19" fmla="*/ 24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309">
                    <a:moveTo>
                      <a:pt x="50" y="309"/>
                    </a:moveTo>
                    <a:lnTo>
                      <a:pt x="0" y="289"/>
                    </a:lnTo>
                    <a:lnTo>
                      <a:pt x="0" y="277"/>
                    </a:lnTo>
                    <a:lnTo>
                      <a:pt x="50" y="298"/>
                    </a:lnTo>
                    <a:lnTo>
                      <a:pt x="50" y="309"/>
                    </a:lnTo>
                    <a:moveTo>
                      <a:pt x="50" y="244"/>
                    </a:moveTo>
                    <a:lnTo>
                      <a:pt x="0" y="223"/>
                    </a:lnTo>
                    <a:lnTo>
                      <a:pt x="0" y="0"/>
                    </a:lnTo>
                    <a:lnTo>
                      <a:pt x="50" y="20"/>
                    </a:lnTo>
                    <a:lnTo>
                      <a:pt x="50" y="244"/>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9" name="Freeform 1685"/>
              <p:cNvSpPr>
                <a:spLocks/>
              </p:cNvSpPr>
              <p:nvPr/>
            </p:nvSpPr>
            <p:spPr bwMode="auto">
              <a:xfrm>
                <a:off x="6483" y="1531"/>
                <a:ext cx="88" cy="41"/>
              </a:xfrm>
              <a:custGeom>
                <a:avLst/>
                <a:gdLst>
                  <a:gd name="T0" fmla="*/ 88 w 88"/>
                  <a:gd name="T1" fmla="*/ 41 h 41"/>
                  <a:gd name="T2" fmla="*/ 71 w 88"/>
                  <a:gd name="T3" fmla="*/ 34 h 41"/>
                  <a:gd name="T4" fmla="*/ 22 w 88"/>
                  <a:gd name="T5" fmla="*/ 14 h 41"/>
                  <a:gd name="T6" fmla="*/ 18 w 88"/>
                  <a:gd name="T7" fmla="*/ 12 h 41"/>
                  <a:gd name="T8" fmla="*/ 0 w 88"/>
                  <a:gd name="T9" fmla="*/ 5 h 41"/>
                  <a:gd name="T10" fmla="*/ 0 w 88"/>
                  <a:gd name="T11" fmla="*/ 0 h 41"/>
                  <a:gd name="T12" fmla="*/ 18 w 88"/>
                  <a:gd name="T13" fmla="*/ 8 h 41"/>
                  <a:gd name="T14" fmla="*/ 22 w 88"/>
                  <a:gd name="T15" fmla="*/ 10 h 41"/>
                  <a:gd name="T16" fmla="*/ 82 w 88"/>
                  <a:gd name="T17" fmla="*/ 34 h 41"/>
                  <a:gd name="T18" fmla="*/ 86 w 88"/>
                  <a:gd name="T19" fmla="*/ 36 h 41"/>
                  <a:gd name="T20" fmla="*/ 88 w 88"/>
                  <a:gd name="T21" fmla="*/ 37 h 41"/>
                  <a:gd name="T22" fmla="*/ 88 w 88"/>
                  <a:gd name="T23"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41">
                    <a:moveTo>
                      <a:pt x="88" y="41"/>
                    </a:moveTo>
                    <a:lnTo>
                      <a:pt x="71" y="34"/>
                    </a:lnTo>
                    <a:lnTo>
                      <a:pt x="22" y="14"/>
                    </a:lnTo>
                    <a:lnTo>
                      <a:pt x="18" y="12"/>
                    </a:lnTo>
                    <a:lnTo>
                      <a:pt x="0" y="5"/>
                    </a:lnTo>
                    <a:lnTo>
                      <a:pt x="0" y="0"/>
                    </a:lnTo>
                    <a:lnTo>
                      <a:pt x="18" y="8"/>
                    </a:lnTo>
                    <a:lnTo>
                      <a:pt x="22" y="10"/>
                    </a:lnTo>
                    <a:lnTo>
                      <a:pt x="82" y="34"/>
                    </a:lnTo>
                    <a:lnTo>
                      <a:pt x="86" y="36"/>
                    </a:lnTo>
                    <a:lnTo>
                      <a:pt x="88" y="37"/>
                    </a:lnTo>
                    <a:lnTo>
                      <a:pt x="88" y="4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0" name="Freeform 1686"/>
              <p:cNvSpPr>
                <a:spLocks noEditPoints="1"/>
              </p:cNvSpPr>
              <p:nvPr/>
            </p:nvSpPr>
            <p:spPr bwMode="auto">
              <a:xfrm>
                <a:off x="6571" y="1547"/>
                <a:ext cx="90" cy="61"/>
              </a:xfrm>
              <a:custGeom>
                <a:avLst/>
                <a:gdLst>
                  <a:gd name="T0" fmla="*/ 1034 w 1034"/>
                  <a:gd name="T1" fmla="*/ 699 h 699"/>
                  <a:gd name="T2" fmla="*/ 318 w 1034"/>
                  <a:gd name="T3" fmla="*/ 415 h 699"/>
                  <a:gd name="T4" fmla="*/ 333 w 1034"/>
                  <a:gd name="T5" fmla="*/ 378 h 699"/>
                  <a:gd name="T6" fmla="*/ 199 w 1034"/>
                  <a:gd name="T7" fmla="*/ 322 h 699"/>
                  <a:gd name="T8" fmla="*/ 199 w 1034"/>
                  <a:gd name="T9" fmla="*/ 79 h 699"/>
                  <a:gd name="T10" fmla="*/ 1034 w 1034"/>
                  <a:gd name="T11" fmla="*/ 410 h 699"/>
                  <a:gd name="T12" fmla="*/ 1034 w 1034"/>
                  <a:gd name="T13" fmla="*/ 699 h 699"/>
                  <a:gd name="T14" fmla="*/ 149 w 1034"/>
                  <a:gd name="T15" fmla="*/ 301 h 699"/>
                  <a:gd name="T16" fmla="*/ 0 w 1034"/>
                  <a:gd name="T17" fmla="*/ 239 h 699"/>
                  <a:gd name="T18" fmla="*/ 0 w 1034"/>
                  <a:gd name="T19" fmla="*/ 0 h 699"/>
                  <a:gd name="T20" fmla="*/ 149 w 1034"/>
                  <a:gd name="T21" fmla="*/ 59 h 699"/>
                  <a:gd name="T22" fmla="*/ 149 w 1034"/>
                  <a:gd name="T23" fmla="*/ 301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4" h="699">
                    <a:moveTo>
                      <a:pt x="1034" y="699"/>
                    </a:moveTo>
                    <a:lnTo>
                      <a:pt x="318" y="415"/>
                    </a:lnTo>
                    <a:lnTo>
                      <a:pt x="333" y="378"/>
                    </a:lnTo>
                    <a:lnTo>
                      <a:pt x="199" y="322"/>
                    </a:lnTo>
                    <a:lnTo>
                      <a:pt x="199" y="79"/>
                    </a:lnTo>
                    <a:lnTo>
                      <a:pt x="1034" y="410"/>
                    </a:lnTo>
                    <a:lnTo>
                      <a:pt x="1034" y="699"/>
                    </a:lnTo>
                    <a:moveTo>
                      <a:pt x="149" y="301"/>
                    </a:moveTo>
                    <a:lnTo>
                      <a:pt x="0" y="239"/>
                    </a:lnTo>
                    <a:lnTo>
                      <a:pt x="0" y="0"/>
                    </a:lnTo>
                    <a:lnTo>
                      <a:pt x="149" y="59"/>
                    </a:lnTo>
                    <a:lnTo>
                      <a:pt x="149" y="301"/>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1" name="Freeform 1687"/>
              <p:cNvSpPr>
                <a:spLocks/>
              </p:cNvSpPr>
              <p:nvPr/>
            </p:nvSpPr>
            <p:spPr bwMode="auto">
              <a:xfrm>
                <a:off x="6584" y="1552"/>
                <a:ext cx="5" cy="23"/>
              </a:xfrm>
              <a:custGeom>
                <a:avLst/>
                <a:gdLst>
                  <a:gd name="T0" fmla="*/ 5 w 5"/>
                  <a:gd name="T1" fmla="*/ 23 h 23"/>
                  <a:gd name="T2" fmla="*/ 0 w 5"/>
                  <a:gd name="T3" fmla="*/ 21 h 23"/>
                  <a:gd name="T4" fmla="*/ 0 w 5"/>
                  <a:gd name="T5" fmla="*/ 0 h 23"/>
                  <a:gd name="T6" fmla="*/ 5 w 5"/>
                  <a:gd name="T7" fmla="*/ 2 h 23"/>
                  <a:gd name="T8" fmla="*/ 5 w 5"/>
                  <a:gd name="T9" fmla="*/ 23 h 23"/>
                </a:gdLst>
                <a:ahLst/>
                <a:cxnLst>
                  <a:cxn ang="0">
                    <a:pos x="T0" y="T1"/>
                  </a:cxn>
                  <a:cxn ang="0">
                    <a:pos x="T2" y="T3"/>
                  </a:cxn>
                  <a:cxn ang="0">
                    <a:pos x="T4" y="T5"/>
                  </a:cxn>
                  <a:cxn ang="0">
                    <a:pos x="T6" y="T7"/>
                  </a:cxn>
                  <a:cxn ang="0">
                    <a:pos x="T8" y="T9"/>
                  </a:cxn>
                </a:cxnLst>
                <a:rect l="0" t="0" r="r" b="b"/>
                <a:pathLst>
                  <a:path w="5" h="23">
                    <a:moveTo>
                      <a:pt x="5" y="23"/>
                    </a:moveTo>
                    <a:lnTo>
                      <a:pt x="0" y="21"/>
                    </a:lnTo>
                    <a:lnTo>
                      <a:pt x="0" y="0"/>
                    </a:lnTo>
                    <a:lnTo>
                      <a:pt x="5" y="2"/>
                    </a:lnTo>
                    <a:lnTo>
                      <a:pt x="5"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2" name="Freeform 1688"/>
              <p:cNvSpPr>
                <a:spLocks/>
              </p:cNvSpPr>
              <p:nvPr/>
            </p:nvSpPr>
            <p:spPr bwMode="auto">
              <a:xfrm>
                <a:off x="6571" y="1568"/>
                <a:ext cx="29" cy="15"/>
              </a:xfrm>
              <a:custGeom>
                <a:avLst/>
                <a:gdLst>
                  <a:gd name="T0" fmla="*/ 28 w 29"/>
                  <a:gd name="T1" fmla="*/ 15 h 15"/>
                  <a:gd name="T2" fmla="*/ 0 w 29"/>
                  <a:gd name="T3" fmla="*/ 4 h 15"/>
                  <a:gd name="T4" fmla="*/ 0 w 29"/>
                  <a:gd name="T5" fmla="*/ 0 h 15"/>
                  <a:gd name="T6" fmla="*/ 13 w 29"/>
                  <a:gd name="T7" fmla="*/ 5 h 15"/>
                  <a:gd name="T8" fmla="*/ 18 w 29"/>
                  <a:gd name="T9" fmla="*/ 7 h 15"/>
                  <a:gd name="T10" fmla="*/ 29 w 29"/>
                  <a:gd name="T11" fmla="*/ 12 h 15"/>
                  <a:gd name="T12" fmla="*/ 28 w 29"/>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29" h="15">
                    <a:moveTo>
                      <a:pt x="28" y="15"/>
                    </a:moveTo>
                    <a:lnTo>
                      <a:pt x="0" y="4"/>
                    </a:lnTo>
                    <a:lnTo>
                      <a:pt x="0" y="0"/>
                    </a:lnTo>
                    <a:lnTo>
                      <a:pt x="13" y="5"/>
                    </a:lnTo>
                    <a:lnTo>
                      <a:pt x="18" y="7"/>
                    </a:lnTo>
                    <a:lnTo>
                      <a:pt x="29" y="12"/>
                    </a:lnTo>
                    <a:lnTo>
                      <a:pt x="28" y="1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3" name="Freeform 1689"/>
              <p:cNvSpPr>
                <a:spLocks noEditPoints="1"/>
              </p:cNvSpPr>
              <p:nvPr/>
            </p:nvSpPr>
            <p:spPr bwMode="auto">
              <a:xfrm>
                <a:off x="6483" y="1598"/>
                <a:ext cx="193" cy="143"/>
              </a:xfrm>
              <a:custGeom>
                <a:avLst/>
                <a:gdLst>
                  <a:gd name="T0" fmla="*/ 2241 w 2241"/>
                  <a:gd name="T1" fmla="*/ 1653 h 1653"/>
                  <a:gd name="T2" fmla="*/ 2057 w 2241"/>
                  <a:gd name="T3" fmla="*/ 1580 h 1653"/>
                  <a:gd name="T4" fmla="*/ 2057 w 2241"/>
                  <a:gd name="T5" fmla="*/ 815 h 1653"/>
                  <a:gd name="T6" fmla="*/ 2241 w 2241"/>
                  <a:gd name="T7" fmla="*/ 888 h 1653"/>
                  <a:gd name="T8" fmla="*/ 2241 w 2241"/>
                  <a:gd name="T9" fmla="*/ 1653 h 1653"/>
                  <a:gd name="T10" fmla="*/ 1023 w 2241"/>
                  <a:gd name="T11" fmla="*/ 1170 h 1653"/>
                  <a:gd name="T12" fmla="*/ 996 w 2241"/>
                  <a:gd name="T13" fmla="*/ 1159 h 1653"/>
                  <a:gd name="T14" fmla="*/ 996 w 2241"/>
                  <a:gd name="T15" fmla="*/ 984 h 1653"/>
                  <a:gd name="T16" fmla="*/ 1023 w 2241"/>
                  <a:gd name="T17" fmla="*/ 995 h 1653"/>
                  <a:gd name="T18" fmla="*/ 1023 w 2241"/>
                  <a:gd name="T19" fmla="*/ 1170 h 1653"/>
                  <a:gd name="T20" fmla="*/ 946 w 2241"/>
                  <a:gd name="T21" fmla="*/ 1139 h 1653"/>
                  <a:gd name="T22" fmla="*/ 258 w 2241"/>
                  <a:gd name="T23" fmla="*/ 867 h 1653"/>
                  <a:gd name="T24" fmla="*/ 258 w 2241"/>
                  <a:gd name="T25" fmla="*/ 672 h 1653"/>
                  <a:gd name="T26" fmla="*/ 946 w 2241"/>
                  <a:gd name="T27" fmla="*/ 963 h 1653"/>
                  <a:gd name="T28" fmla="*/ 946 w 2241"/>
                  <a:gd name="T29" fmla="*/ 1139 h 1653"/>
                  <a:gd name="T30" fmla="*/ 1023 w 2241"/>
                  <a:gd name="T31" fmla="*/ 941 h 1653"/>
                  <a:gd name="T32" fmla="*/ 996 w 2241"/>
                  <a:gd name="T33" fmla="*/ 930 h 1653"/>
                  <a:gd name="T34" fmla="*/ 996 w 2241"/>
                  <a:gd name="T35" fmla="*/ 395 h 1653"/>
                  <a:gd name="T36" fmla="*/ 1023 w 2241"/>
                  <a:gd name="T37" fmla="*/ 405 h 1653"/>
                  <a:gd name="T38" fmla="*/ 1023 w 2241"/>
                  <a:gd name="T39" fmla="*/ 941 h 1653"/>
                  <a:gd name="T40" fmla="*/ 946 w 2241"/>
                  <a:gd name="T41" fmla="*/ 909 h 1653"/>
                  <a:gd name="T42" fmla="*/ 258 w 2241"/>
                  <a:gd name="T43" fmla="*/ 617 h 1653"/>
                  <a:gd name="T44" fmla="*/ 258 w 2241"/>
                  <a:gd name="T45" fmla="*/ 102 h 1653"/>
                  <a:gd name="T46" fmla="*/ 946 w 2241"/>
                  <a:gd name="T47" fmla="*/ 375 h 1653"/>
                  <a:gd name="T48" fmla="*/ 946 w 2241"/>
                  <a:gd name="T49" fmla="*/ 909 h 1653"/>
                  <a:gd name="T50" fmla="*/ 208 w 2241"/>
                  <a:gd name="T51" fmla="*/ 847 h 1653"/>
                  <a:gd name="T52" fmla="*/ 0 w 2241"/>
                  <a:gd name="T53" fmla="*/ 765 h 1653"/>
                  <a:gd name="T54" fmla="*/ 0 w 2241"/>
                  <a:gd name="T55" fmla="*/ 562 h 1653"/>
                  <a:gd name="T56" fmla="*/ 208 w 2241"/>
                  <a:gd name="T57" fmla="*/ 650 h 1653"/>
                  <a:gd name="T58" fmla="*/ 208 w 2241"/>
                  <a:gd name="T59" fmla="*/ 847 h 1653"/>
                  <a:gd name="T60" fmla="*/ 208 w 2241"/>
                  <a:gd name="T61" fmla="*/ 596 h 1653"/>
                  <a:gd name="T62" fmla="*/ 0 w 2241"/>
                  <a:gd name="T63" fmla="*/ 508 h 1653"/>
                  <a:gd name="T64" fmla="*/ 0 w 2241"/>
                  <a:gd name="T65" fmla="*/ 0 h 1653"/>
                  <a:gd name="T66" fmla="*/ 208 w 2241"/>
                  <a:gd name="T67" fmla="*/ 82 h 1653"/>
                  <a:gd name="T68" fmla="*/ 208 w 2241"/>
                  <a:gd name="T69" fmla="*/ 596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41" h="1653">
                    <a:moveTo>
                      <a:pt x="2241" y="1653"/>
                    </a:moveTo>
                    <a:lnTo>
                      <a:pt x="2057" y="1580"/>
                    </a:lnTo>
                    <a:lnTo>
                      <a:pt x="2057" y="815"/>
                    </a:lnTo>
                    <a:lnTo>
                      <a:pt x="2241" y="888"/>
                    </a:lnTo>
                    <a:lnTo>
                      <a:pt x="2241" y="1653"/>
                    </a:lnTo>
                    <a:moveTo>
                      <a:pt x="1023" y="1170"/>
                    </a:moveTo>
                    <a:lnTo>
                      <a:pt x="996" y="1159"/>
                    </a:lnTo>
                    <a:lnTo>
                      <a:pt x="996" y="984"/>
                    </a:lnTo>
                    <a:lnTo>
                      <a:pt x="1023" y="995"/>
                    </a:lnTo>
                    <a:lnTo>
                      <a:pt x="1023" y="1170"/>
                    </a:lnTo>
                    <a:moveTo>
                      <a:pt x="946" y="1139"/>
                    </a:moveTo>
                    <a:lnTo>
                      <a:pt x="258" y="867"/>
                    </a:lnTo>
                    <a:lnTo>
                      <a:pt x="258" y="672"/>
                    </a:lnTo>
                    <a:lnTo>
                      <a:pt x="946" y="963"/>
                    </a:lnTo>
                    <a:lnTo>
                      <a:pt x="946" y="1139"/>
                    </a:lnTo>
                    <a:moveTo>
                      <a:pt x="1023" y="941"/>
                    </a:moveTo>
                    <a:lnTo>
                      <a:pt x="996" y="930"/>
                    </a:lnTo>
                    <a:lnTo>
                      <a:pt x="996" y="395"/>
                    </a:lnTo>
                    <a:lnTo>
                      <a:pt x="1023" y="405"/>
                    </a:lnTo>
                    <a:lnTo>
                      <a:pt x="1023" y="941"/>
                    </a:lnTo>
                    <a:moveTo>
                      <a:pt x="946" y="909"/>
                    </a:moveTo>
                    <a:lnTo>
                      <a:pt x="258" y="617"/>
                    </a:lnTo>
                    <a:lnTo>
                      <a:pt x="258" y="102"/>
                    </a:lnTo>
                    <a:lnTo>
                      <a:pt x="946" y="375"/>
                    </a:lnTo>
                    <a:lnTo>
                      <a:pt x="946" y="909"/>
                    </a:lnTo>
                    <a:moveTo>
                      <a:pt x="208" y="847"/>
                    </a:moveTo>
                    <a:lnTo>
                      <a:pt x="0" y="765"/>
                    </a:lnTo>
                    <a:lnTo>
                      <a:pt x="0" y="562"/>
                    </a:lnTo>
                    <a:lnTo>
                      <a:pt x="208" y="650"/>
                    </a:lnTo>
                    <a:lnTo>
                      <a:pt x="208" y="847"/>
                    </a:lnTo>
                    <a:moveTo>
                      <a:pt x="208" y="596"/>
                    </a:moveTo>
                    <a:lnTo>
                      <a:pt x="0" y="508"/>
                    </a:lnTo>
                    <a:lnTo>
                      <a:pt x="0" y="0"/>
                    </a:lnTo>
                    <a:lnTo>
                      <a:pt x="208" y="82"/>
                    </a:lnTo>
                    <a:lnTo>
                      <a:pt x="208" y="596"/>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4" name="Freeform 1690"/>
              <p:cNvSpPr>
                <a:spLocks noEditPoints="1"/>
              </p:cNvSpPr>
              <p:nvPr/>
            </p:nvSpPr>
            <p:spPr bwMode="auto">
              <a:xfrm>
                <a:off x="6565" y="1631"/>
                <a:ext cx="4" cy="67"/>
              </a:xfrm>
              <a:custGeom>
                <a:avLst/>
                <a:gdLst>
                  <a:gd name="T0" fmla="*/ 50 w 50"/>
                  <a:gd name="T1" fmla="*/ 784 h 784"/>
                  <a:gd name="T2" fmla="*/ 0 w 50"/>
                  <a:gd name="T3" fmla="*/ 764 h 784"/>
                  <a:gd name="T4" fmla="*/ 0 w 50"/>
                  <a:gd name="T5" fmla="*/ 588 h 784"/>
                  <a:gd name="T6" fmla="*/ 50 w 50"/>
                  <a:gd name="T7" fmla="*/ 609 h 784"/>
                  <a:gd name="T8" fmla="*/ 50 w 50"/>
                  <a:gd name="T9" fmla="*/ 784 h 784"/>
                  <a:gd name="T10" fmla="*/ 50 w 50"/>
                  <a:gd name="T11" fmla="*/ 555 h 784"/>
                  <a:gd name="T12" fmla="*/ 0 w 50"/>
                  <a:gd name="T13" fmla="*/ 534 h 784"/>
                  <a:gd name="T14" fmla="*/ 0 w 50"/>
                  <a:gd name="T15" fmla="*/ 0 h 784"/>
                  <a:gd name="T16" fmla="*/ 50 w 50"/>
                  <a:gd name="T17" fmla="*/ 20 h 784"/>
                  <a:gd name="T18" fmla="*/ 50 w 50"/>
                  <a:gd name="T19" fmla="*/ 555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784">
                    <a:moveTo>
                      <a:pt x="50" y="784"/>
                    </a:moveTo>
                    <a:lnTo>
                      <a:pt x="0" y="764"/>
                    </a:lnTo>
                    <a:lnTo>
                      <a:pt x="0" y="588"/>
                    </a:lnTo>
                    <a:lnTo>
                      <a:pt x="50" y="609"/>
                    </a:lnTo>
                    <a:lnTo>
                      <a:pt x="50" y="784"/>
                    </a:lnTo>
                    <a:moveTo>
                      <a:pt x="50" y="555"/>
                    </a:moveTo>
                    <a:lnTo>
                      <a:pt x="0" y="534"/>
                    </a:lnTo>
                    <a:lnTo>
                      <a:pt x="0" y="0"/>
                    </a:lnTo>
                    <a:lnTo>
                      <a:pt x="50" y="20"/>
                    </a:lnTo>
                    <a:lnTo>
                      <a:pt x="50" y="55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5" name="Freeform 1691"/>
              <p:cNvSpPr>
                <a:spLocks noEditPoints="1"/>
              </p:cNvSpPr>
              <p:nvPr/>
            </p:nvSpPr>
            <p:spPr bwMode="auto">
              <a:xfrm>
                <a:off x="6501" y="1605"/>
                <a:ext cx="4" cy="68"/>
              </a:xfrm>
              <a:custGeom>
                <a:avLst/>
                <a:gdLst>
                  <a:gd name="T0" fmla="*/ 50 w 50"/>
                  <a:gd name="T1" fmla="*/ 785 h 785"/>
                  <a:gd name="T2" fmla="*/ 0 w 50"/>
                  <a:gd name="T3" fmla="*/ 765 h 785"/>
                  <a:gd name="T4" fmla="*/ 0 w 50"/>
                  <a:gd name="T5" fmla="*/ 568 h 785"/>
                  <a:gd name="T6" fmla="*/ 50 w 50"/>
                  <a:gd name="T7" fmla="*/ 590 h 785"/>
                  <a:gd name="T8" fmla="*/ 50 w 50"/>
                  <a:gd name="T9" fmla="*/ 785 h 785"/>
                  <a:gd name="T10" fmla="*/ 50 w 50"/>
                  <a:gd name="T11" fmla="*/ 535 h 785"/>
                  <a:gd name="T12" fmla="*/ 0 w 50"/>
                  <a:gd name="T13" fmla="*/ 514 h 785"/>
                  <a:gd name="T14" fmla="*/ 0 w 50"/>
                  <a:gd name="T15" fmla="*/ 0 h 785"/>
                  <a:gd name="T16" fmla="*/ 50 w 50"/>
                  <a:gd name="T17" fmla="*/ 20 h 785"/>
                  <a:gd name="T18" fmla="*/ 50 w 50"/>
                  <a:gd name="T19" fmla="*/ 535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785">
                    <a:moveTo>
                      <a:pt x="50" y="785"/>
                    </a:moveTo>
                    <a:lnTo>
                      <a:pt x="0" y="765"/>
                    </a:lnTo>
                    <a:lnTo>
                      <a:pt x="0" y="568"/>
                    </a:lnTo>
                    <a:lnTo>
                      <a:pt x="50" y="590"/>
                    </a:lnTo>
                    <a:lnTo>
                      <a:pt x="50" y="785"/>
                    </a:lnTo>
                    <a:moveTo>
                      <a:pt x="50" y="535"/>
                    </a:moveTo>
                    <a:lnTo>
                      <a:pt x="0" y="514"/>
                    </a:lnTo>
                    <a:lnTo>
                      <a:pt x="0" y="0"/>
                    </a:lnTo>
                    <a:lnTo>
                      <a:pt x="50" y="20"/>
                    </a:lnTo>
                    <a:lnTo>
                      <a:pt x="50" y="53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6" name="Freeform 1692"/>
              <p:cNvSpPr>
                <a:spLocks/>
              </p:cNvSpPr>
              <p:nvPr/>
            </p:nvSpPr>
            <p:spPr bwMode="auto">
              <a:xfrm>
                <a:off x="6483" y="1642"/>
                <a:ext cx="88" cy="42"/>
              </a:xfrm>
              <a:custGeom>
                <a:avLst/>
                <a:gdLst>
                  <a:gd name="T0" fmla="*/ 88 w 88"/>
                  <a:gd name="T1" fmla="*/ 42 h 42"/>
                  <a:gd name="T2" fmla="*/ 86 w 88"/>
                  <a:gd name="T3" fmla="*/ 41 h 42"/>
                  <a:gd name="T4" fmla="*/ 82 w 88"/>
                  <a:gd name="T5" fmla="*/ 40 h 42"/>
                  <a:gd name="T6" fmla="*/ 22 w 88"/>
                  <a:gd name="T7" fmla="*/ 14 h 42"/>
                  <a:gd name="T8" fmla="*/ 18 w 88"/>
                  <a:gd name="T9" fmla="*/ 13 h 42"/>
                  <a:gd name="T10" fmla="*/ 0 w 88"/>
                  <a:gd name="T11" fmla="*/ 5 h 42"/>
                  <a:gd name="T12" fmla="*/ 0 w 88"/>
                  <a:gd name="T13" fmla="*/ 0 h 42"/>
                  <a:gd name="T14" fmla="*/ 18 w 88"/>
                  <a:gd name="T15" fmla="*/ 8 h 42"/>
                  <a:gd name="T16" fmla="*/ 22 w 88"/>
                  <a:gd name="T17" fmla="*/ 10 h 42"/>
                  <a:gd name="T18" fmla="*/ 82 w 88"/>
                  <a:gd name="T19" fmla="*/ 35 h 42"/>
                  <a:gd name="T20" fmla="*/ 86 w 88"/>
                  <a:gd name="T21" fmla="*/ 37 h 42"/>
                  <a:gd name="T22" fmla="*/ 88 w 88"/>
                  <a:gd name="T23" fmla="*/ 38 h 42"/>
                  <a:gd name="T24" fmla="*/ 88 w 88"/>
                  <a:gd name="T25"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42">
                    <a:moveTo>
                      <a:pt x="88" y="42"/>
                    </a:moveTo>
                    <a:lnTo>
                      <a:pt x="86" y="41"/>
                    </a:lnTo>
                    <a:lnTo>
                      <a:pt x="82" y="40"/>
                    </a:lnTo>
                    <a:lnTo>
                      <a:pt x="22" y="14"/>
                    </a:lnTo>
                    <a:lnTo>
                      <a:pt x="18" y="13"/>
                    </a:lnTo>
                    <a:lnTo>
                      <a:pt x="0" y="5"/>
                    </a:lnTo>
                    <a:lnTo>
                      <a:pt x="0" y="0"/>
                    </a:lnTo>
                    <a:lnTo>
                      <a:pt x="18" y="8"/>
                    </a:lnTo>
                    <a:lnTo>
                      <a:pt x="22" y="10"/>
                    </a:lnTo>
                    <a:lnTo>
                      <a:pt x="82" y="35"/>
                    </a:lnTo>
                    <a:lnTo>
                      <a:pt x="86" y="37"/>
                    </a:lnTo>
                    <a:lnTo>
                      <a:pt x="88" y="38"/>
                    </a:lnTo>
                    <a:lnTo>
                      <a:pt x="88" y="4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7" name="Freeform 1693"/>
              <p:cNvSpPr>
                <a:spLocks noEditPoints="1"/>
              </p:cNvSpPr>
              <p:nvPr/>
            </p:nvSpPr>
            <p:spPr bwMode="auto">
              <a:xfrm>
                <a:off x="6571" y="1633"/>
                <a:ext cx="90" cy="102"/>
              </a:xfrm>
              <a:custGeom>
                <a:avLst/>
                <a:gdLst>
                  <a:gd name="T0" fmla="*/ 1034 w 1034"/>
                  <a:gd name="T1" fmla="*/ 1175 h 1175"/>
                  <a:gd name="T2" fmla="*/ 199 w 1034"/>
                  <a:gd name="T3" fmla="*/ 844 h 1175"/>
                  <a:gd name="T4" fmla="*/ 199 w 1034"/>
                  <a:gd name="T5" fmla="*/ 675 h 1175"/>
                  <a:gd name="T6" fmla="*/ 314 w 1034"/>
                  <a:gd name="T7" fmla="*/ 723 h 1175"/>
                  <a:gd name="T8" fmla="*/ 333 w 1034"/>
                  <a:gd name="T9" fmla="*/ 677 h 1175"/>
                  <a:gd name="T10" fmla="*/ 199 w 1034"/>
                  <a:gd name="T11" fmla="*/ 620 h 1175"/>
                  <a:gd name="T12" fmla="*/ 199 w 1034"/>
                  <a:gd name="T13" fmla="*/ 79 h 1175"/>
                  <a:gd name="T14" fmla="*/ 1034 w 1034"/>
                  <a:gd name="T15" fmla="*/ 410 h 1175"/>
                  <a:gd name="T16" fmla="*/ 1034 w 1034"/>
                  <a:gd name="T17" fmla="*/ 1175 h 1175"/>
                  <a:gd name="T18" fmla="*/ 149 w 1034"/>
                  <a:gd name="T19" fmla="*/ 824 h 1175"/>
                  <a:gd name="T20" fmla="*/ 0 w 1034"/>
                  <a:gd name="T21" fmla="*/ 765 h 1175"/>
                  <a:gd name="T22" fmla="*/ 0 w 1034"/>
                  <a:gd name="T23" fmla="*/ 590 h 1175"/>
                  <a:gd name="T24" fmla="*/ 149 w 1034"/>
                  <a:gd name="T25" fmla="*/ 653 h 1175"/>
                  <a:gd name="T26" fmla="*/ 149 w 1034"/>
                  <a:gd name="T27" fmla="*/ 824 h 1175"/>
                  <a:gd name="T28" fmla="*/ 149 w 1034"/>
                  <a:gd name="T29" fmla="*/ 599 h 1175"/>
                  <a:gd name="T30" fmla="*/ 0 w 1034"/>
                  <a:gd name="T31" fmla="*/ 536 h 1175"/>
                  <a:gd name="T32" fmla="*/ 0 w 1034"/>
                  <a:gd name="T33" fmla="*/ 0 h 1175"/>
                  <a:gd name="T34" fmla="*/ 149 w 1034"/>
                  <a:gd name="T35" fmla="*/ 59 h 1175"/>
                  <a:gd name="T36" fmla="*/ 149 w 1034"/>
                  <a:gd name="T37" fmla="*/ 599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34" h="1175">
                    <a:moveTo>
                      <a:pt x="1034" y="1175"/>
                    </a:moveTo>
                    <a:lnTo>
                      <a:pt x="199" y="844"/>
                    </a:lnTo>
                    <a:lnTo>
                      <a:pt x="199" y="675"/>
                    </a:lnTo>
                    <a:lnTo>
                      <a:pt x="314" y="723"/>
                    </a:lnTo>
                    <a:lnTo>
                      <a:pt x="333" y="677"/>
                    </a:lnTo>
                    <a:lnTo>
                      <a:pt x="199" y="620"/>
                    </a:lnTo>
                    <a:lnTo>
                      <a:pt x="199" y="79"/>
                    </a:lnTo>
                    <a:lnTo>
                      <a:pt x="1034" y="410"/>
                    </a:lnTo>
                    <a:lnTo>
                      <a:pt x="1034" y="1175"/>
                    </a:lnTo>
                    <a:moveTo>
                      <a:pt x="149" y="824"/>
                    </a:moveTo>
                    <a:lnTo>
                      <a:pt x="0" y="765"/>
                    </a:lnTo>
                    <a:lnTo>
                      <a:pt x="0" y="590"/>
                    </a:lnTo>
                    <a:lnTo>
                      <a:pt x="149" y="653"/>
                    </a:lnTo>
                    <a:lnTo>
                      <a:pt x="149" y="824"/>
                    </a:lnTo>
                    <a:moveTo>
                      <a:pt x="149" y="599"/>
                    </a:moveTo>
                    <a:lnTo>
                      <a:pt x="0" y="536"/>
                    </a:lnTo>
                    <a:lnTo>
                      <a:pt x="0" y="0"/>
                    </a:lnTo>
                    <a:lnTo>
                      <a:pt x="149" y="59"/>
                    </a:lnTo>
                    <a:lnTo>
                      <a:pt x="149" y="599"/>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8" name="Freeform 1694"/>
              <p:cNvSpPr>
                <a:spLocks noEditPoints="1"/>
              </p:cNvSpPr>
              <p:nvPr/>
            </p:nvSpPr>
            <p:spPr bwMode="auto">
              <a:xfrm>
                <a:off x="6584" y="1638"/>
                <a:ext cx="5" cy="68"/>
              </a:xfrm>
              <a:custGeom>
                <a:avLst/>
                <a:gdLst>
                  <a:gd name="T0" fmla="*/ 50 w 50"/>
                  <a:gd name="T1" fmla="*/ 785 h 785"/>
                  <a:gd name="T2" fmla="*/ 0 w 50"/>
                  <a:gd name="T3" fmla="*/ 765 h 785"/>
                  <a:gd name="T4" fmla="*/ 0 w 50"/>
                  <a:gd name="T5" fmla="*/ 594 h 785"/>
                  <a:gd name="T6" fmla="*/ 50 w 50"/>
                  <a:gd name="T7" fmla="*/ 616 h 785"/>
                  <a:gd name="T8" fmla="*/ 50 w 50"/>
                  <a:gd name="T9" fmla="*/ 785 h 785"/>
                  <a:gd name="T10" fmla="*/ 50 w 50"/>
                  <a:gd name="T11" fmla="*/ 561 h 785"/>
                  <a:gd name="T12" fmla="*/ 0 w 50"/>
                  <a:gd name="T13" fmla="*/ 540 h 785"/>
                  <a:gd name="T14" fmla="*/ 0 w 50"/>
                  <a:gd name="T15" fmla="*/ 0 h 785"/>
                  <a:gd name="T16" fmla="*/ 50 w 50"/>
                  <a:gd name="T17" fmla="*/ 20 h 785"/>
                  <a:gd name="T18" fmla="*/ 50 w 50"/>
                  <a:gd name="T19" fmla="*/ 561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785">
                    <a:moveTo>
                      <a:pt x="50" y="785"/>
                    </a:moveTo>
                    <a:lnTo>
                      <a:pt x="0" y="765"/>
                    </a:lnTo>
                    <a:lnTo>
                      <a:pt x="0" y="594"/>
                    </a:lnTo>
                    <a:lnTo>
                      <a:pt x="50" y="616"/>
                    </a:lnTo>
                    <a:lnTo>
                      <a:pt x="50" y="785"/>
                    </a:lnTo>
                    <a:moveTo>
                      <a:pt x="50" y="561"/>
                    </a:moveTo>
                    <a:lnTo>
                      <a:pt x="0" y="540"/>
                    </a:lnTo>
                    <a:lnTo>
                      <a:pt x="0" y="0"/>
                    </a:lnTo>
                    <a:lnTo>
                      <a:pt x="50" y="20"/>
                    </a:lnTo>
                    <a:lnTo>
                      <a:pt x="50" y="56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9" name="Freeform 1695"/>
              <p:cNvSpPr>
                <a:spLocks/>
              </p:cNvSpPr>
              <p:nvPr/>
            </p:nvSpPr>
            <p:spPr bwMode="auto">
              <a:xfrm>
                <a:off x="6571" y="1680"/>
                <a:ext cx="29" cy="16"/>
              </a:xfrm>
              <a:custGeom>
                <a:avLst/>
                <a:gdLst>
                  <a:gd name="T0" fmla="*/ 27 w 29"/>
                  <a:gd name="T1" fmla="*/ 16 h 16"/>
                  <a:gd name="T2" fmla="*/ 18 w 29"/>
                  <a:gd name="T3" fmla="*/ 12 h 16"/>
                  <a:gd name="T4" fmla="*/ 13 w 29"/>
                  <a:gd name="T5" fmla="*/ 10 h 16"/>
                  <a:gd name="T6" fmla="*/ 0 w 29"/>
                  <a:gd name="T7" fmla="*/ 4 h 16"/>
                  <a:gd name="T8" fmla="*/ 0 w 29"/>
                  <a:gd name="T9" fmla="*/ 0 h 16"/>
                  <a:gd name="T10" fmla="*/ 13 w 29"/>
                  <a:gd name="T11" fmla="*/ 5 h 16"/>
                  <a:gd name="T12" fmla="*/ 18 w 29"/>
                  <a:gd name="T13" fmla="*/ 7 h 16"/>
                  <a:gd name="T14" fmla="*/ 29 w 29"/>
                  <a:gd name="T15" fmla="*/ 12 h 16"/>
                  <a:gd name="T16" fmla="*/ 27 w 29"/>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6">
                    <a:moveTo>
                      <a:pt x="27" y="16"/>
                    </a:moveTo>
                    <a:lnTo>
                      <a:pt x="18" y="12"/>
                    </a:lnTo>
                    <a:lnTo>
                      <a:pt x="13" y="10"/>
                    </a:lnTo>
                    <a:lnTo>
                      <a:pt x="0" y="4"/>
                    </a:lnTo>
                    <a:lnTo>
                      <a:pt x="0" y="0"/>
                    </a:lnTo>
                    <a:lnTo>
                      <a:pt x="13" y="5"/>
                    </a:lnTo>
                    <a:lnTo>
                      <a:pt x="18" y="7"/>
                    </a:lnTo>
                    <a:lnTo>
                      <a:pt x="29" y="12"/>
                    </a:lnTo>
                    <a:lnTo>
                      <a:pt x="27"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0" name="Freeform 1696"/>
              <p:cNvSpPr>
                <a:spLocks noEditPoints="1"/>
              </p:cNvSpPr>
              <p:nvPr/>
            </p:nvSpPr>
            <p:spPr bwMode="auto">
              <a:xfrm>
                <a:off x="6246" y="747"/>
                <a:ext cx="20" cy="606"/>
              </a:xfrm>
              <a:custGeom>
                <a:avLst/>
                <a:gdLst>
                  <a:gd name="T0" fmla="*/ 0 w 232"/>
                  <a:gd name="T1" fmla="*/ 7023 h 7023"/>
                  <a:gd name="T2" fmla="*/ 0 w 232"/>
                  <a:gd name="T3" fmla="*/ 6565 h 7023"/>
                  <a:gd name="T4" fmla="*/ 211 w 232"/>
                  <a:gd name="T5" fmla="*/ 6660 h 7023"/>
                  <a:gd name="T6" fmla="*/ 0 w 232"/>
                  <a:gd name="T7" fmla="*/ 7023 h 7023"/>
                  <a:gd name="T8" fmla="*/ 232 w 232"/>
                  <a:gd name="T9" fmla="*/ 6614 h 7023"/>
                  <a:gd name="T10" fmla="*/ 0 w 232"/>
                  <a:gd name="T11" fmla="*/ 6511 h 7023"/>
                  <a:gd name="T12" fmla="*/ 0 w 232"/>
                  <a:gd name="T13" fmla="*/ 6416 h 7023"/>
                  <a:gd name="T14" fmla="*/ 232 w 232"/>
                  <a:gd name="T15" fmla="*/ 6525 h 7023"/>
                  <a:gd name="T16" fmla="*/ 232 w 232"/>
                  <a:gd name="T17" fmla="*/ 6614 h 7023"/>
                  <a:gd name="T18" fmla="*/ 232 w 232"/>
                  <a:gd name="T19" fmla="*/ 6469 h 7023"/>
                  <a:gd name="T20" fmla="*/ 0 w 232"/>
                  <a:gd name="T21" fmla="*/ 6361 h 7023"/>
                  <a:gd name="T22" fmla="*/ 0 w 232"/>
                  <a:gd name="T23" fmla="*/ 5626 h 7023"/>
                  <a:gd name="T24" fmla="*/ 232 w 232"/>
                  <a:gd name="T25" fmla="*/ 5736 h 7023"/>
                  <a:gd name="T26" fmla="*/ 232 w 232"/>
                  <a:gd name="T27" fmla="*/ 6469 h 7023"/>
                  <a:gd name="T28" fmla="*/ 232 w 232"/>
                  <a:gd name="T29" fmla="*/ 5681 h 7023"/>
                  <a:gd name="T30" fmla="*/ 0 w 232"/>
                  <a:gd name="T31" fmla="*/ 5570 h 7023"/>
                  <a:gd name="T32" fmla="*/ 0 w 232"/>
                  <a:gd name="T33" fmla="*/ 5437 h 7023"/>
                  <a:gd name="T34" fmla="*/ 232 w 232"/>
                  <a:gd name="T35" fmla="*/ 5555 h 7023"/>
                  <a:gd name="T36" fmla="*/ 232 w 232"/>
                  <a:gd name="T37" fmla="*/ 5681 h 7023"/>
                  <a:gd name="T38" fmla="*/ 232 w 232"/>
                  <a:gd name="T39" fmla="*/ 5499 h 7023"/>
                  <a:gd name="T40" fmla="*/ 0 w 232"/>
                  <a:gd name="T41" fmla="*/ 5381 h 7023"/>
                  <a:gd name="T42" fmla="*/ 0 w 232"/>
                  <a:gd name="T43" fmla="*/ 4953 h 7023"/>
                  <a:gd name="T44" fmla="*/ 232 w 232"/>
                  <a:gd name="T45" fmla="*/ 5070 h 7023"/>
                  <a:gd name="T46" fmla="*/ 232 w 232"/>
                  <a:gd name="T47" fmla="*/ 5499 h 7023"/>
                  <a:gd name="T48" fmla="*/ 232 w 232"/>
                  <a:gd name="T49" fmla="*/ 5014 h 7023"/>
                  <a:gd name="T50" fmla="*/ 0 w 232"/>
                  <a:gd name="T51" fmla="*/ 4897 h 7023"/>
                  <a:gd name="T52" fmla="*/ 0 w 232"/>
                  <a:gd name="T53" fmla="*/ 4773 h 7023"/>
                  <a:gd name="T54" fmla="*/ 232 w 232"/>
                  <a:gd name="T55" fmla="*/ 4883 h 7023"/>
                  <a:gd name="T56" fmla="*/ 232 w 232"/>
                  <a:gd name="T57" fmla="*/ 5014 h 7023"/>
                  <a:gd name="T58" fmla="*/ 232 w 232"/>
                  <a:gd name="T59" fmla="*/ 4828 h 7023"/>
                  <a:gd name="T60" fmla="*/ 0 w 232"/>
                  <a:gd name="T61" fmla="*/ 4718 h 7023"/>
                  <a:gd name="T62" fmla="*/ 0 w 232"/>
                  <a:gd name="T63" fmla="*/ 4569 h 7023"/>
                  <a:gd name="T64" fmla="*/ 232 w 232"/>
                  <a:gd name="T65" fmla="*/ 4687 h 7023"/>
                  <a:gd name="T66" fmla="*/ 232 w 232"/>
                  <a:gd name="T67" fmla="*/ 4828 h 7023"/>
                  <a:gd name="T68" fmla="*/ 232 w 232"/>
                  <a:gd name="T69" fmla="*/ 4631 h 7023"/>
                  <a:gd name="T70" fmla="*/ 0 w 232"/>
                  <a:gd name="T71" fmla="*/ 4513 h 7023"/>
                  <a:gd name="T72" fmla="*/ 0 w 232"/>
                  <a:gd name="T73" fmla="*/ 4085 h 7023"/>
                  <a:gd name="T74" fmla="*/ 232 w 232"/>
                  <a:gd name="T75" fmla="*/ 4202 h 7023"/>
                  <a:gd name="T76" fmla="*/ 232 w 232"/>
                  <a:gd name="T77" fmla="*/ 4631 h 7023"/>
                  <a:gd name="T78" fmla="*/ 232 w 232"/>
                  <a:gd name="T79" fmla="*/ 4146 h 7023"/>
                  <a:gd name="T80" fmla="*/ 0 w 232"/>
                  <a:gd name="T81" fmla="*/ 4029 h 7023"/>
                  <a:gd name="T82" fmla="*/ 0 w 232"/>
                  <a:gd name="T83" fmla="*/ 3880 h 7023"/>
                  <a:gd name="T84" fmla="*/ 232 w 232"/>
                  <a:gd name="T85" fmla="*/ 4000 h 7023"/>
                  <a:gd name="T86" fmla="*/ 232 w 232"/>
                  <a:gd name="T87" fmla="*/ 4146 h 7023"/>
                  <a:gd name="T88" fmla="*/ 232 w 232"/>
                  <a:gd name="T89" fmla="*/ 3944 h 7023"/>
                  <a:gd name="T90" fmla="*/ 0 w 232"/>
                  <a:gd name="T91" fmla="*/ 3824 h 7023"/>
                  <a:gd name="T92" fmla="*/ 0 w 232"/>
                  <a:gd name="T93" fmla="*/ 3248 h 7023"/>
                  <a:gd name="T94" fmla="*/ 232 w 232"/>
                  <a:gd name="T95" fmla="*/ 3369 h 7023"/>
                  <a:gd name="T96" fmla="*/ 232 w 232"/>
                  <a:gd name="T97" fmla="*/ 3944 h 7023"/>
                  <a:gd name="T98" fmla="*/ 232 w 232"/>
                  <a:gd name="T99" fmla="*/ 3313 h 7023"/>
                  <a:gd name="T100" fmla="*/ 0 w 232"/>
                  <a:gd name="T101" fmla="*/ 3192 h 7023"/>
                  <a:gd name="T102" fmla="*/ 0 w 232"/>
                  <a:gd name="T103" fmla="*/ 1292 h 7023"/>
                  <a:gd name="T104" fmla="*/ 111 w 232"/>
                  <a:gd name="T105" fmla="*/ 1219 h 7023"/>
                  <a:gd name="T106" fmla="*/ 111 w 232"/>
                  <a:gd name="T107" fmla="*/ 102 h 7023"/>
                  <a:gd name="T108" fmla="*/ 126 w 232"/>
                  <a:gd name="T109" fmla="*/ 91 h 7023"/>
                  <a:gd name="T110" fmla="*/ 116 w 232"/>
                  <a:gd name="T111" fmla="*/ 78 h 7023"/>
                  <a:gd name="T112" fmla="*/ 232 w 232"/>
                  <a:gd name="T113" fmla="*/ 0 h 7023"/>
                  <a:gd name="T114" fmla="*/ 232 w 232"/>
                  <a:gd name="T115" fmla="*/ 2949 h 7023"/>
                  <a:gd name="T116" fmla="*/ 123 w 232"/>
                  <a:gd name="T117" fmla="*/ 2891 h 7023"/>
                  <a:gd name="T118" fmla="*/ 99 w 232"/>
                  <a:gd name="T119" fmla="*/ 2935 h 7023"/>
                  <a:gd name="T120" fmla="*/ 232 w 232"/>
                  <a:gd name="T121" fmla="*/ 3006 h 7023"/>
                  <a:gd name="T122" fmla="*/ 232 w 232"/>
                  <a:gd name="T123" fmla="*/ 3313 h 7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2" h="7023">
                    <a:moveTo>
                      <a:pt x="0" y="7023"/>
                    </a:moveTo>
                    <a:lnTo>
                      <a:pt x="0" y="6565"/>
                    </a:lnTo>
                    <a:lnTo>
                      <a:pt x="211" y="6660"/>
                    </a:lnTo>
                    <a:lnTo>
                      <a:pt x="0" y="7023"/>
                    </a:lnTo>
                    <a:moveTo>
                      <a:pt x="232" y="6614"/>
                    </a:moveTo>
                    <a:lnTo>
                      <a:pt x="0" y="6511"/>
                    </a:lnTo>
                    <a:lnTo>
                      <a:pt x="0" y="6416"/>
                    </a:lnTo>
                    <a:lnTo>
                      <a:pt x="232" y="6525"/>
                    </a:lnTo>
                    <a:lnTo>
                      <a:pt x="232" y="6614"/>
                    </a:lnTo>
                    <a:moveTo>
                      <a:pt x="232" y="6469"/>
                    </a:moveTo>
                    <a:lnTo>
                      <a:pt x="0" y="6361"/>
                    </a:lnTo>
                    <a:lnTo>
                      <a:pt x="0" y="5626"/>
                    </a:lnTo>
                    <a:lnTo>
                      <a:pt x="232" y="5736"/>
                    </a:lnTo>
                    <a:lnTo>
                      <a:pt x="232" y="6469"/>
                    </a:lnTo>
                    <a:moveTo>
                      <a:pt x="232" y="5681"/>
                    </a:moveTo>
                    <a:lnTo>
                      <a:pt x="0" y="5570"/>
                    </a:lnTo>
                    <a:lnTo>
                      <a:pt x="0" y="5437"/>
                    </a:lnTo>
                    <a:lnTo>
                      <a:pt x="232" y="5555"/>
                    </a:lnTo>
                    <a:lnTo>
                      <a:pt x="232" y="5681"/>
                    </a:lnTo>
                    <a:moveTo>
                      <a:pt x="232" y="5499"/>
                    </a:moveTo>
                    <a:lnTo>
                      <a:pt x="0" y="5381"/>
                    </a:lnTo>
                    <a:lnTo>
                      <a:pt x="0" y="4953"/>
                    </a:lnTo>
                    <a:lnTo>
                      <a:pt x="232" y="5070"/>
                    </a:lnTo>
                    <a:lnTo>
                      <a:pt x="232" y="5499"/>
                    </a:lnTo>
                    <a:moveTo>
                      <a:pt x="232" y="5014"/>
                    </a:moveTo>
                    <a:lnTo>
                      <a:pt x="0" y="4897"/>
                    </a:lnTo>
                    <a:lnTo>
                      <a:pt x="0" y="4773"/>
                    </a:lnTo>
                    <a:lnTo>
                      <a:pt x="232" y="4883"/>
                    </a:lnTo>
                    <a:lnTo>
                      <a:pt x="232" y="5014"/>
                    </a:lnTo>
                    <a:moveTo>
                      <a:pt x="232" y="4828"/>
                    </a:moveTo>
                    <a:lnTo>
                      <a:pt x="0" y="4718"/>
                    </a:lnTo>
                    <a:lnTo>
                      <a:pt x="0" y="4569"/>
                    </a:lnTo>
                    <a:lnTo>
                      <a:pt x="232" y="4687"/>
                    </a:lnTo>
                    <a:lnTo>
                      <a:pt x="232" y="4828"/>
                    </a:lnTo>
                    <a:moveTo>
                      <a:pt x="232" y="4631"/>
                    </a:moveTo>
                    <a:lnTo>
                      <a:pt x="0" y="4513"/>
                    </a:lnTo>
                    <a:lnTo>
                      <a:pt x="0" y="4085"/>
                    </a:lnTo>
                    <a:lnTo>
                      <a:pt x="232" y="4202"/>
                    </a:lnTo>
                    <a:lnTo>
                      <a:pt x="232" y="4631"/>
                    </a:lnTo>
                    <a:moveTo>
                      <a:pt x="232" y="4146"/>
                    </a:moveTo>
                    <a:lnTo>
                      <a:pt x="0" y="4029"/>
                    </a:lnTo>
                    <a:lnTo>
                      <a:pt x="0" y="3880"/>
                    </a:lnTo>
                    <a:lnTo>
                      <a:pt x="232" y="4000"/>
                    </a:lnTo>
                    <a:lnTo>
                      <a:pt x="232" y="4146"/>
                    </a:lnTo>
                    <a:moveTo>
                      <a:pt x="232" y="3944"/>
                    </a:moveTo>
                    <a:lnTo>
                      <a:pt x="0" y="3824"/>
                    </a:lnTo>
                    <a:lnTo>
                      <a:pt x="0" y="3248"/>
                    </a:lnTo>
                    <a:lnTo>
                      <a:pt x="232" y="3369"/>
                    </a:lnTo>
                    <a:lnTo>
                      <a:pt x="232" y="3944"/>
                    </a:lnTo>
                    <a:moveTo>
                      <a:pt x="232" y="3313"/>
                    </a:moveTo>
                    <a:lnTo>
                      <a:pt x="0" y="3192"/>
                    </a:lnTo>
                    <a:lnTo>
                      <a:pt x="0" y="1292"/>
                    </a:lnTo>
                    <a:lnTo>
                      <a:pt x="111" y="1219"/>
                    </a:lnTo>
                    <a:lnTo>
                      <a:pt x="111" y="102"/>
                    </a:lnTo>
                    <a:lnTo>
                      <a:pt x="126" y="91"/>
                    </a:lnTo>
                    <a:lnTo>
                      <a:pt x="116" y="78"/>
                    </a:lnTo>
                    <a:lnTo>
                      <a:pt x="232" y="0"/>
                    </a:lnTo>
                    <a:lnTo>
                      <a:pt x="232" y="2949"/>
                    </a:lnTo>
                    <a:lnTo>
                      <a:pt x="123" y="2891"/>
                    </a:lnTo>
                    <a:lnTo>
                      <a:pt x="99" y="2935"/>
                    </a:lnTo>
                    <a:lnTo>
                      <a:pt x="232" y="3006"/>
                    </a:lnTo>
                    <a:lnTo>
                      <a:pt x="232" y="3313"/>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1" name="Freeform 1697"/>
              <p:cNvSpPr>
                <a:spLocks noEditPoints="1"/>
              </p:cNvSpPr>
              <p:nvPr/>
            </p:nvSpPr>
            <p:spPr bwMode="auto">
              <a:xfrm>
                <a:off x="6245" y="858"/>
                <a:ext cx="1" cy="497"/>
              </a:xfrm>
              <a:custGeom>
                <a:avLst/>
                <a:gdLst>
                  <a:gd name="T0" fmla="*/ 0 w 10"/>
                  <a:gd name="T1" fmla="*/ 5749 h 5749"/>
                  <a:gd name="T2" fmla="*/ 0 w 10"/>
                  <a:gd name="T3" fmla="*/ 5269 h 5749"/>
                  <a:gd name="T4" fmla="*/ 10 w 10"/>
                  <a:gd name="T5" fmla="*/ 5273 h 5749"/>
                  <a:gd name="T6" fmla="*/ 10 w 10"/>
                  <a:gd name="T7" fmla="*/ 5731 h 5749"/>
                  <a:gd name="T8" fmla="*/ 0 w 10"/>
                  <a:gd name="T9" fmla="*/ 5749 h 5749"/>
                  <a:gd name="T10" fmla="*/ 10 w 10"/>
                  <a:gd name="T11" fmla="*/ 5219 h 5749"/>
                  <a:gd name="T12" fmla="*/ 0 w 10"/>
                  <a:gd name="T13" fmla="*/ 5214 h 5749"/>
                  <a:gd name="T14" fmla="*/ 0 w 10"/>
                  <a:gd name="T15" fmla="*/ 5119 h 5749"/>
                  <a:gd name="T16" fmla="*/ 10 w 10"/>
                  <a:gd name="T17" fmla="*/ 5124 h 5749"/>
                  <a:gd name="T18" fmla="*/ 10 w 10"/>
                  <a:gd name="T19" fmla="*/ 5219 h 5749"/>
                  <a:gd name="T20" fmla="*/ 10 w 10"/>
                  <a:gd name="T21" fmla="*/ 5069 h 5749"/>
                  <a:gd name="T22" fmla="*/ 0 w 10"/>
                  <a:gd name="T23" fmla="*/ 5064 h 5749"/>
                  <a:gd name="T24" fmla="*/ 0 w 10"/>
                  <a:gd name="T25" fmla="*/ 4329 h 5749"/>
                  <a:gd name="T26" fmla="*/ 10 w 10"/>
                  <a:gd name="T27" fmla="*/ 4334 h 5749"/>
                  <a:gd name="T28" fmla="*/ 10 w 10"/>
                  <a:gd name="T29" fmla="*/ 5069 h 5749"/>
                  <a:gd name="T30" fmla="*/ 10 w 10"/>
                  <a:gd name="T31" fmla="*/ 4278 h 5749"/>
                  <a:gd name="T32" fmla="*/ 0 w 10"/>
                  <a:gd name="T33" fmla="*/ 4273 h 5749"/>
                  <a:gd name="T34" fmla="*/ 0 w 10"/>
                  <a:gd name="T35" fmla="*/ 4140 h 5749"/>
                  <a:gd name="T36" fmla="*/ 10 w 10"/>
                  <a:gd name="T37" fmla="*/ 4145 h 5749"/>
                  <a:gd name="T38" fmla="*/ 10 w 10"/>
                  <a:gd name="T39" fmla="*/ 4278 h 5749"/>
                  <a:gd name="T40" fmla="*/ 10 w 10"/>
                  <a:gd name="T41" fmla="*/ 4089 h 5749"/>
                  <a:gd name="T42" fmla="*/ 0 w 10"/>
                  <a:gd name="T43" fmla="*/ 4084 h 5749"/>
                  <a:gd name="T44" fmla="*/ 0 w 10"/>
                  <a:gd name="T45" fmla="*/ 3655 h 5749"/>
                  <a:gd name="T46" fmla="*/ 10 w 10"/>
                  <a:gd name="T47" fmla="*/ 3661 h 5749"/>
                  <a:gd name="T48" fmla="*/ 10 w 10"/>
                  <a:gd name="T49" fmla="*/ 4089 h 5749"/>
                  <a:gd name="T50" fmla="*/ 10 w 10"/>
                  <a:gd name="T51" fmla="*/ 3605 h 5749"/>
                  <a:gd name="T52" fmla="*/ 0 w 10"/>
                  <a:gd name="T53" fmla="*/ 3599 h 5749"/>
                  <a:gd name="T54" fmla="*/ 0 w 10"/>
                  <a:gd name="T55" fmla="*/ 3476 h 5749"/>
                  <a:gd name="T56" fmla="*/ 10 w 10"/>
                  <a:gd name="T57" fmla="*/ 3481 h 5749"/>
                  <a:gd name="T58" fmla="*/ 10 w 10"/>
                  <a:gd name="T59" fmla="*/ 3605 h 5749"/>
                  <a:gd name="T60" fmla="*/ 10 w 10"/>
                  <a:gd name="T61" fmla="*/ 3426 h 5749"/>
                  <a:gd name="T62" fmla="*/ 0 w 10"/>
                  <a:gd name="T63" fmla="*/ 3421 h 5749"/>
                  <a:gd name="T64" fmla="*/ 0 w 10"/>
                  <a:gd name="T65" fmla="*/ 3272 h 5749"/>
                  <a:gd name="T66" fmla="*/ 10 w 10"/>
                  <a:gd name="T67" fmla="*/ 3277 h 5749"/>
                  <a:gd name="T68" fmla="*/ 10 w 10"/>
                  <a:gd name="T69" fmla="*/ 3426 h 5749"/>
                  <a:gd name="T70" fmla="*/ 10 w 10"/>
                  <a:gd name="T71" fmla="*/ 3221 h 5749"/>
                  <a:gd name="T72" fmla="*/ 0 w 10"/>
                  <a:gd name="T73" fmla="*/ 3216 h 5749"/>
                  <a:gd name="T74" fmla="*/ 0 w 10"/>
                  <a:gd name="T75" fmla="*/ 2788 h 5749"/>
                  <a:gd name="T76" fmla="*/ 10 w 10"/>
                  <a:gd name="T77" fmla="*/ 2793 h 5749"/>
                  <a:gd name="T78" fmla="*/ 10 w 10"/>
                  <a:gd name="T79" fmla="*/ 3221 h 5749"/>
                  <a:gd name="T80" fmla="*/ 10 w 10"/>
                  <a:gd name="T81" fmla="*/ 2737 h 5749"/>
                  <a:gd name="T82" fmla="*/ 0 w 10"/>
                  <a:gd name="T83" fmla="*/ 2732 h 5749"/>
                  <a:gd name="T84" fmla="*/ 0 w 10"/>
                  <a:gd name="T85" fmla="*/ 2582 h 5749"/>
                  <a:gd name="T86" fmla="*/ 10 w 10"/>
                  <a:gd name="T87" fmla="*/ 2588 h 5749"/>
                  <a:gd name="T88" fmla="*/ 10 w 10"/>
                  <a:gd name="T89" fmla="*/ 2737 h 5749"/>
                  <a:gd name="T90" fmla="*/ 10 w 10"/>
                  <a:gd name="T91" fmla="*/ 2532 h 5749"/>
                  <a:gd name="T92" fmla="*/ 0 w 10"/>
                  <a:gd name="T93" fmla="*/ 2526 h 5749"/>
                  <a:gd name="T94" fmla="*/ 0 w 10"/>
                  <a:gd name="T95" fmla="*/ 1951 h 5749"/>
                  <a:gd name="T96" fmla="*/ 10 w 10"/>
                  <a:gd name="T97" fmla="*/ 1956 h 5749"/>
                  <a:gd name="T98" fmla="*/ 10 w 10"/>
                  <a:gd name="T99" fmla="*/ 2532 h 5749"/>
                  <a:gd name="T100" fmla="*/ 10 w 10"/>
                  <a:gd name="T101" fmla="*/ 1900 h 5749"/>
                  <a:gd name="T102" fmla="*/ 0 w 10"/>
                  <a:gd name="T103" fmla="*/ 1894 h 5749"/>
                  <a:gd name="T104" fmla="*/ 0 w 10"/>
                  <a:gd name="T105" fmla="*/ 8 h 5749"/>
                  <a:gd name="T106" fmla="*/ 10 w 10"/>
                  <a:gd name="T107" fmla="*/ 0 h 5749"/>
                  <a:gd name="T108" fmla="*/ 10 w 10"/>
                  <a:gd name="T109" fmla="*/ 1900 h 5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 h="5749">
                    <a:moveTo>
                      <a:pt x="0" y="5749"/>
                    </a:moveTo>
                    <a:lnTo>
                      <a:pt x="0" y="5269"/>
                    </a:lnTo>
                    <a:lnTo>
                      <a:pt x="10" y="5273"/>
                    </a:lnTo>
                    <a:lnTo>
                      <a:pt x="10" y="5731"/>
                    </a:lnTo>
                    <a:lnTo>
                      <a:pt x="0" y="5749"/>
                    </a:lnTo>
                    <a:moveTo>
                      <a:pt x="10" y="5219"/>
                    </a:moveTo>
                    <a:lnTo>
                      <a:pt x="0" y="5214"/>
                    </a:lnTo>
                    <a:lnTo>
                      <a:pt x="0" y="5119"/>
                    </a:lnTo>
                    <a:lnTo>
                      <a:pt x="10" y="5124"/>
                    </a:lnTo>
                    <a:lnTo>
                      <a:pt x="10" y="5219"/>
                    </a:lnTo>
                    <a:moveTo>
                      <a:pt x="10" y="5069"/>
                    </a:moveTo>
                    <a:lnTo>
                      <a:pt x="0" y="5064"/>
                    </a:lnTo>
                    <a:lnTo>
                      <a:pt x="0" y="4329"/>
                    </a:lnTo>
                    <a:lnTo>
                      <a:pt x="10" y="4334"/>
                    </a:lnTo>
                    <a:lnTo>
                      <a:pt x="10" y="5069"/>
                    </a:lnTo>
                    <a:moveTo>
                      <a:pt x="10" y="4278"/>
                    </a:moveTo>
                    <a:lnTo>
                      <a:pt x="0" y="4273"/>
                    </a:lnTo>
                    <a:lnTo>
                      <a:pt x="0" y="4140"/>
                    </a:lnTo>
                    <a:lnTo>
                      <a:pt x="10" y="4145"/>
                    </a:lnTo>
                    <a:lnTo>
                      <a:pt x="10" y="4278"/>
                    </a:lnTo>
                    <a:moveTo>
                      <a:pt x="10" y="4089"/>
                    </a:moveTo>
                    <a:lnTo>
                      <a:pt x="0" y="4084"/>
                    </a:lnTo>
                    <a:lnTo>
                      <a:pt x="0" y="3655"/>
                    </a:lnTo>
                    <a:lnTo>
                      <a:pt x="10" y="3661"/>
                    </a:lnTo>
                    <a:lnTo>
                      <a:pt x="10" y="4089"/>
                    </a:lnTo>
                    <a:moveTo>
                      <a:pt x="10" y="3605"/>
                    </a:moveTo>
                    <a:lnTo>
                      <a:pt x="0" y="3599"/>
                    </a:lnTo>
                    <a:lnTo>
                      <a:pt x="0" y="3476"/>
                    </a:lnTo>
                    <a:lnTo>
                      <a:pt x="10" y="3481"/>
                    </a:lnTo>
                    <a:lnTo>
                      <a:pt x="10" y="3605"/>
                    </a:lnTo>
                    <a:moveTo>
                      <a:pt x="10" y="3426"/>
                    </a:moveTo>
                    <a:lnTo>
                      <a:pt x="0" y="3421"/>
                    </a:lnTo>
                    <a:lnTo>
                      <a:pt x="0" y="3272"/>
                    </a:lnTo>
                    <a:lnTo>
                      <a:pt x="10" y="3277"/>
                    </a:lnTo>
                    <a:lnTo>
                      <a:pt x="10" y="3426"/>
                    </a:lnTo>
                    <a:moveTo>
                      <a:pt x="10" y="3221"/>
                    </a:moveTo>
                    <a:lnTo>
                      <a:pt x="0" y="3216"/>
                    </a:lnTo>
                    <a:lnTo>
                      <a:pt x="0" y="2788"/>
                    </a:lnTo>
                    <a:lnTo>
                      <a:pt x="10" y="2793"/>
                    </a:lnTo>
                    <a:lnTo>
                      <a:pt x="10" y="3221"/>
                    </a:lnTo>
                    <a:moveTo>
                      <a:pt x="10" y="2737"/>
                    </a:moveTo>
                    <a:lnTo>
                      <a:pt x="0" y="2732"/>
                    </a:lnTo>
                    <a:lnTo>
                      <a:pt x="0" y="2582"/>
                    </a:lnTo>
                    <a:lnTo>
                      <a:pt x="10" y="2588"/>
                    </a:lnTo>
                    <a:lnTo>
                      <a:pt x="10" y="2737"/>
                    </a:lnTo>
                    <a:moveTo>
                      <a:pt x="10" y="2532"/>
                    </a:moveTo>
                    <a:lnTo>
                      <a:pt x="0" y="2526"/>
                    </a:lnTo>
                    <a:lnTo>
                      <a:pt x="0" y="1951"/>
                    </a:lnTo>
                    <a:lnTo>
                      <a:pt x="10" y="1956"/>
                    </a:lnTo>
                    <a:lnTo>
                      <a:pt x="10" y="2532"/>
                    </a:lnTo>
                    <a:moveTo>
                      <a:pt x="10" y="1900"/>
                    </a:moveTo>
                    <a:lnTo>
                      <a:pt x="0" y="1894"/>
                    </a:lnTo>
                    <a:lnTo>
                      <a:pt x="0" y="8"/>
                    </a:lnTo>
                    <a:lnTo>
                      <a:pt x="10" y="0"/>
                    </a:lnTo>
                    <a:lnTo>
                      <a:pt x="10" y="190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2" name="Freeform 1698"/>
              <p:cNvSpPr>
                <a:spLocks/>
              </p:cNvSpPr>
              <p:nvPr/>
            </p:nvSpPr>
            <p:spPr bwMode="auto">
              <a:xfrm>
                <a:off x="6256" y="754"/>
                <a:ext cx="1" cy="2"/>
              </a:xfrm>
              <a:custGeom>
                <a:avLst/>
                <a:gdLst>
                  <a:gd name="T0" fmla="*/ 0 w 1"/>
                  <a:gd name="T1" fmla="*/ 2 h 2"/>
                  <a:gd name="T2" fmla="*/ 0 w 1"/>
                  <a:gd name="T3" fmla="*/ 0 h 2"/>
                  <a:gd name="T4" fmla="*/ 0 w 1"/>
                  <a:gd name="T5" fmla="*/ 0 h 2"/>
                  <a:gd name="T6" fmla="*/ 1 w 1"/>
                  <a:gd name="T7" fmla="*/ 1 h 2"/>
                  <a:gd name="T8" fmla="*/ 0 w 1"/>
                  <a:gd name="T9" fmla="*/ 2 h 2"/>
                </a:gdLst>
                <a:ahLst/>
                <a:cxnLst>
                  <a:cxn ang="0">
                    <a:pos x="T0" y="T1"/>
                  </a:cxn>
                  <a:cxn ang="0">
                    <a:pos x="T2" y="T3"/>
                  </a:cxn>
                  <a:cxn ang="0">
                    <a:pos x="T4" y="T5"/>
                  </a:cxn>
                  <a:cxn ang="0">
                    <a:pos x="T6" y="T7"/>
                  </a:cxn>
                  <a:cxn ang="0">
                    <a:pos x="T8" y="T9"/>
                  </a:cxn>
                </a:cxnLst>
                <a:rect l="0" t="0" r="r" b="b"/>
                <a:pathLst>
                  <a:path w="1" h="2">
                    <a:moveTo>
                      <a:pt x="0" y="2"/>
                    </a:moveTo>
                    <a:lnTo>
                      <a:pt x="0" y="0"/>
                    </a:lnTo>
                    <a:lnTo>
                      <a:pt x="0" y="0"/>
                    </a:lnTo>
                    <a:lnTo>
                      <a:pt x="1" y="1"/>
                    </a:lnTo>
                    <a:lnTo>
                      <a:pt x="0" y="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3" name="Freeform 1699"/>
              <p:cNvSpPr>
                <a:spLocks/>
              </p:cNvSpPr>
              <p:nvPr/>
            </p:nvSpPr>
            <p:spPr bwMode="auto">
              <a:xfrm>
                <a:off x="6245" y="1022"/>
                <a:ext cx="21" cy="16"/>
              </a:xfrm>
              <a:custGeom>
                <a:avLst/>
                <a:gdLst>
                  <a:gd name="T0" fmla="*/ 21 w 21"/>
                  <a:gd name="T1" fmla="*/ 16 h 16"/>
                  <a:gd name="T2" fmla="*/ 1 w 21"/>
                  <a:gd name="T3" fmla="*/ 5 h 16"/>
                  <a:gd name="T4" fmla="*/ 0 w 21"/>
                  <a:gd name="T5" fmla="*/ 5 h 16"/>
                  <a:gd name="T6" fmla="*/ 0 w 21"/>
                  <a:gd name="T7" fmla="*/ 0 h 16"/>
                  <a:gd name="T8" fmla="*/ 1 w 21"/>
                  <a:gd name="T9" fmla="*/ 0 h 16"/>
                  <a:gd name="T10" fmla="*/ 21 w 21"/>
                  <a:gd name="T11" fmla="*/ 11 h 16"/>
                  <a:gd name="T12" fmla="*/ 21 w 21"/>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21" h="16">
                    <a:moveTo>
                      <a:pt x="21" y="16"/>
                    </a:moveTo>
                    <a:lnTo>
                      <a:pt x="1" y="5"/>
                    </a:lnTo>
                    <a:lnTo>
                      <a:pt x="0" y="5"/>
                    </a:lnTo>
                    <a:lnTo>
                      <a:pt x="0" y="0"/>
                    </a:lnTo>
                    <a:lnTo>
                      <a:pt x="1" y="0"/>
                    </a:lnTo>
                    <a:lnTo>
                      <a:pt x="21" y="11"/>
                    </a:lnTo>
                    <a:lnTo>
                      <a:pt x="21"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4" name="Freeform 1700"/>
              <p:cNvSpPr>
                <a:spLocks/>
              </p:cNvSpPr>
              <p:nvPr/>
            </p:nvSpPr>
            <p:spPr bwMode="auto">
              <a:xfrm>
                <a:off x="6245" y="1077"/>
                <a:ext cx="21" cy="15"/>
              </a:xfrm>
              <a:custGeom>
                <a:avLst/>
                <a:gdLst>
                  <a:gd name="T0" fmla="*/ 21 w 21"/>
                  <a:gd name="T1" fmla="*/ 15 h 15"/>
                  <a:gd name="T2" fmla="*/ 1 w 21"/>
                  <a:gd name="T3" fmla="*/ 5 h 15"/>
                  <a:gd name="T4" fmla="*/ 0 w 21"/>
                  <a:gd name="T5" fmla="*/ 4 h 15"/>
                  <a:gd name="T6" fmla="*/ 0 w 21"/>
                  <a:gd name="T7" fmla="*/ 0 h 15"/>
                  <a:gd name="T8" fmla="*/ 1 w 21"/>
                  <a:gd name="T9" fmla="*/ 0 h 15"/>
                  <a:gd name="T10" fmla="*/ 21 w 21"/>
                  <a:gd name="T11" fmla="*/ 10 h 15"/>
                  <a:gd name="T12" fmla="*/ 21 w 21"/>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21" h="15">
                    <a:moveTo>
                      <a:pt x="21" y="15"/>
                    </a:moveTo>
                    <a:lnTo>
                      <a:pt x="1" y="5"/>
                    </a:lnTo>
                    <a:lnTo>
                      <a:pt x="0" y="4"/>
                    </a:lnTo>
                    <a:lnTo>
                      <a:pt x="0" y="0"/>
                    </a:lnTo>
                    <a:lnTo>
                      <a:pt x="1" y="0"/>
                    </a:lnTo>
                    <a:lnTo>
                      <a:pt x="21" y="10"/>
                    </a:lnTo>
                    <a:lnTo>
                      <a:pt x="21" y="1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5" name="Freeform 1701"/>
              <p:cNvSpPr>
                <a:spLocks/>
              </p:cNvSpPr>
              <p:nvPr/>
            </p:nvSpPr>
            <p:spPr bwMode="auto">
              <a:xfrm>
                <a:off x="6245" y="1154"/>
                <a:ext cx="21" cy="14"/>
              </a:xfrm>
              <a:custGeom>
                <a:avLst/>
                <a:gdLst>
                  <a:gd name="T0" fmla="*/ 21 w 21"/>
                  <a:gd name="T1" fmla="*/ 14 h 14"/>
                  <a:gd name="T2" fmla="*/ 1 w 21"/>
                  <a:gd name="T3" fmla="*/ 5 h 14"/>
                  <a:gd name="T4" fmla="*/ 0 w 21"/>
                  <a:gd name="T5" fmla="*/ 5 h 14"/>
                  <a:gd name="T6" fmla="*/ 0 w 21"/>
                  <a:gd name="T7" fmla="*/ 0 h 14"/>
                  <a:gd name="T8" fmla="*/ 1 w 21"/>
                  <a:gd name="T9" fmla="*/ 0 h 14"/>
                  <a:gd name="T10" fmla="*/ 21 w 21"/>
                  <a:gd name="T11" fmla="*/ 10 h 14"/>
                  <a:gd name="T12" fmla="*/ 21 w 21"/>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21" h="14">
                    <a:moveTo>
                      <a:pt x="21" y="14"/>
                    </a:moveTo>
                    <a:lnTo>
                      <a:pt x="1" y="5"/>
                    </a:lnTo>
                    <a:lnTo>
                      <a:pt x="0" y="5"/>
                    </a:lnTo>
                    <a:lnTo>
                      <a:pt x="0" y="0"/>
                    </a:lnTo>
                    <a:lnTo>
                      <a:pt x="1" y="0"/>
                    </a:lnTo>
                    <a:lnTo>
                      <a:pt x="21" y="10"/>
                    </a:lnTo>
                    <a:lnTo>
                      <a:pt x="21" y="1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6" name="Freeform 1702"/>
              <p:cNvSpPr>
                <a:spLocks/>
              </p:cNvSpPr>
              <p:nvPr/>
            </p:nvSpPr>
            <p:spPr bwMode="auto">
              <a:xfrm>
                <a:off x="6245" y="1227"/>
                <a:ext cx="21" cy="15"/>
              </a:xfrm>
              <a:custGeom>
                <a:avLst/>
                <a:gdLst>
                  <a:gd name="T0" fmla="*/ 21 w 21"/>
                  <a:gd name="T1" fmla="*/ 15 h 15"/>
                  <a:gd name="T2" fmla="*/ 1 w 21"/>
                  <a:gd name="T3" fmla="*/ 6 h 15"/>
                  <a:gd name="T4" fmla="*/ 0 w 21"/>
                  <a:gd name="T5" fmla="*/ 5 h 15"/>
                  <a:gd name="T6" fmla="*/ 0 w 21"/>
                  <a:gd name="T7" fmla="*/ 0 h 15"/>
                  <a:gd name="T8" fmla="*/ 1 w 21"/>
                  <a:gd name="T9" fmla="*/ 1 h 15"/>
                  <a:gd name="T10" fmla="*/ 21 w 21"/>
                  <a:gd name="T11" fmla="*/ 10 h 15"/>
                  <a:gd name="T12" fmla="*/ 21 w 21"/>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21" h="15">
                    <a:moveTo>
                      <a:pt x="21" y="15"/>
                    </a:moveTo>
                    <a:lnTo>
                      <a:pt x="1" y="6"/>
                    </a:lnTo>
                    <a:lnTo>
                      <a:pt x="0" y="5"/>
                    </a:lnTo>
                    <a:lnTo>
                      <a:pt x="0" y="0"/>
                    </a:lnTo>
                    <a:lnTo>
                      <a:pt x="1" y="1"/>
                    </a:lnTo>
                    <a:lnTo>
                      <a:pt x="21" y="10"/>
                    </a:lnTo>
                    <a:lnTo>
                      <a:pt x="21" y="1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7" name="Freeform 1703"/>
              <p:cNvSpPr>
                <a:spLocks/>
              </p:cNvSpPr>
              <p:nvPr/>
            </p:nvSpPr>
            <p:spPr bwMode="auto">
              <a:xfrm>
                <a:off x="6245" y="1309"/>
                <a:ext cx="21" cy="13"/>
              </a:xfrm>
              <a:custGeom>
                <a:avLst/>
                <a:gdLst>
                  <a:gd name="T0" fmla="*/ 19 w 21"/>
                  <a:gd name="T1" fmla="*/ 13 h 13"/>
                  <a:gd name="T2" fmla="*/ 1 w 21"/>
                  <a:gd name="T3" fmla="*/ 5 h 13"/>
                  <a:gd name="T4" fmla="*/ 0 w 21"/>
                  <a:gd name="T5" fmla="*/ 4 h 13"/>
                  <a:gd name="T6" fmla="*/ 0 w 21"/>
                  <a:gd name="T7" fmla="*/ 0 h 13"/>
                  <a:gd name="T8" fmla="*/ 1 w 21"/>
                  <a:gd name="T9" fmla="*/ 0 h 13"/>
                  <a:gd name="T10" fmla="*/ 21 w 21"/>
                  <a:gd name="T11" fmla="*/ 9 h 13"/>
                  <a:gd name="T12" fmla="*/ 21 w 21"/>
                  <a:gd name="T13" fmla="*/ 10 h 13"/>
                  <a:gd name="T14" fmla="*/ 19 w 2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3">
                    <a:moveTo>
                      <a:pt x="19" y="13"/>
                    </a:moveTo>
                    <a:lnTo>
                      <a:pt x="1" y="5"/>
                    </a:lnTo>
                    <a:lnTo>
                      <a:pt x="0" y="4"/>
                    </a:lnTo>
                    <a:lnTo>
                      <a:pt x="0" y="0"/>
                    </a:lnTo>
                    <a:lnTo>
                      <a:pt x="1" y="0"/>
                    </a:lnTo>
                    <a:lnTo>
                      <a:pt x="21" y="9"/>
                    </a:lnTo>
                    <a:lnTo>
                      <a:pt x="21" y="10"/>
                    </a:lnTo>
                    <a:lnTo>
                      <a:pt x="19" y="1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8" name="Freeform 1704"/>
              <p:cNvSpPr>
                <a:spLocks/>
              </p:cNvSpPr>
              <p:nvPr/>
            </p:nvSpPr>
            <p:spPr bwMode="auto">
              <a:xfrm>
                <a:off x="6255" y="996"/>
                <a:ext cx="11" cy="10"/>
              </a:xfrm>
              <a:custGeom>
                <a:avLst/>
                <a:gdLst>
                  <a:gd name="T0" fmla="*/ 11 w 11"/>
                  <a:gd name="T1" fmla="*/ 10 h 10"/>
                  <a:gd name="T2" fmla="*/ 0 w 11"/>
                  <a:gd name="T3" fmla="*/ 4 h 10"/>
                  <a:gd name="T4" fmla="*/ 2 w 11"/>
                  <a:gd name="T5" fmla="*/ 0 h 10"/>
                  <a:gd name="T6" fmla="*/ 11 w 11"/>
                  <a:gd name="T7" fmla="*/ 5 h 10"/>
                  <a:gd name="T8" fmla="*/ 11 w 11"/>
                  <a:gd name="T9" fmla="*/ 10 h 10"/>
                </a:gdLst>
                <a:ahLst/>
                <a:cxnLst>
                  <a:cxn ang="0">
                    <a:pos x="T0" y="T1"/>
                  </a:cxn>
                  <a:cxn ang="0">
                    <a:pos x="T2" y="T3"/>
                  </a:cxn>
                  <a:cxn ang="0">
                    <a:pos x="T4" y="T5"/>
                  </a:cxn>
                  <a:cxn ang="0">
                    <a:pos x="T6" y="T7"/>
                  </a:cxn>
                  <a:cxn ang="0">
                    <a:pos x="T8" y="T9"/>
                  </a:cxn>
                </a:cxnLst>
                <a:rect l="0" t="0" r="r" b="b"/>
                <a:pathLst>
                  <a:path w="11" h="10">
                    <a:moveTo>
                      <a:pt x="11" y="10"/>
                    </a:moveTo>
                    <a:lnTo>
                      <a:pt x="0" y="4"/>
                    </a:lnTo>
                    <a:lnTo>
                      <a:pt x="2" y="0"/>
                    </a:lnTo>
                    <a:lnTo>
                      <a:pt x="11" y="5"/>
                    </a:lnTo>
                    <a:lnTo>
                      <a:pt x="11" y="1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9" name="Freeform 1705"/>
              <p:cNvSpPr>
                <a:spLocks/>
              </p:cNvSpPr>
              <p:nvPr/>
            </p:nvSpPr>
            <p:spPr bwMode="auto">
              <a:xfrm>
                <a:off x="6245" y="1296"/>
                <a:ext cx="21" cy="14"/>
              </a:xfrm>
              <a:custGeom>
                <a:avLst/>
                <a:gdLst>
                  <a:gd name="T0" fmla="*/ 21 w 21"/>
                  <a:gd name="T1" fmla="*/ 14 h 14"/>
                  <a:gd name="T2" fmla="*/ 1 w 21"/>
                  <a:gd name="T3" fmla="*/ 5 h 14"/>
                  <a:gd name="T4" fmla="*/ 0 w 21"/>
                  <a:gd name="T5" fmla="*/ 4 h 14"/>
                  <a:gd name="T6" fmla="*/ 0 w 21"/>
                  <a:gd name="T7" fmla="*/ 0 h 14"/>
                  <a:gd name="T8" fmla="*/ 1 w 21"/>
                  <a:gd name="T9" fmla="*/ 0 h 14"/>
                  <a:gd name="T10" fmla="*/ 21 w 21"/>
                  <a:gd name="T11" fmla="*/ 9 h 14"/>
                  <a:gd name="T12" fmla="*/ 21 w 21"/>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21" h="14">
                    <a:moveTo>
                      <a:pt x="21" y="14"/>
                    </a:moveTo>
                    <a:lnTo>
                      <a:pt x="1" y="5"/>
                    </a:lnTo>
                    <a:lnTo>
                      <a:pt x="0" y="4"/>
                    </a:lnTo>
                    <a:lnTo>
                      <a:pt x="0" y="0"/>
                    </a:lnTo>
                    <a:lnTo>
                      <a:pt x="1" y="0"/>
                    </a:lnTo>
                    <a:lnTo>
                      <a:pt x="21" y="9"/>
                    </a:lnTo>
                    <a:lnTo>
                      <a:pt x="21" y="1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20" name="Freeform 1706"/>
              <p:cNvSpPr>
                <a:spLocks/>
              </p:cNvSpPr>
              <p:nvPr/>
            </p:nvSpPr>
            <p:spPr bwMode="auto">
              <a:xfrm>
                <a:off x="6245" y="1094"/>
                <a:ext cx="21" cy="16"/>
              </a:xfrm>
              <a:custGeom>
                <a:avLst/>
                <a:gdLst>
                  <a:gd name="T0" fmla="*/ 21 w 21"/>
                  <a:gd name="T1" fmla="*/ 16 h 16"/>
                  <a:gd name="T2" fmla="*/ 1 w 21"/>
                  <a:gd name="T3" fmla="*/ 6 h 16"/>
                  <a:gd name="T4" fmla="*/ 0 w 21"/>
                  <a:gd name="T5" fmla="*/ 5 h 16"/>
                  <a:gd name="T6" fmla="*/ 0 w 21"/>
                  <a:gd name="T7" fmla="*/ 0 h 16"/>
                  <a:gd name="T8" fmla="*/ 1 w 21"/>
                  <a:gd name="T9" fmla="*/ 1 h 16"/>
                  <a:gd name="T10" fmla="*/ 21 w 21"/>
                  <a:gd name="T11" fmla="*/ 11 h 16"/>
                  <a:gd name="T12" fmla="*/ 21 w 21"/>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21" h="16">
                    <a:moveTo>
                      <a:pt x="21" y="16"/>
                    </a:moveTo>
                    <a:lnTo>
                      <a:pt x="1" y="6"/>
                    </a:lnTo>
                    <a:lnTo>
                      <a:pt x="0" y="5"/>
                    </a:lnTo>
                    <a:lnTo>
                      <a:pt x="0" y="0"/>
                    </a:lnTo>
                    <a:lnTo>
                      <a:pt x="1" y="1"/>
                    </a:lnTo>
                    <a:lnTo>
                      <a:pt x="21" y="11"/>
                    </a:lnTo>
                    <a:lnTo>
                      <a:pt x="21"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21" name="Freeform 1707"/>
              <p:cNvSpPr>
                <a:spLocks/>
              </p:cNvSpPr>
              <p:nvPr/>
            </p:nvSpPr>
            <p:spPr bwMode="auto">
              <a:xfrm>
                <a:off x="6245" y="1136"/>
                <a:ext cx="21" cy="16"/>
              </a:xfrm>
              <a:custGeom>
                <a:avLst/>
                <a:gdLst>
                  <a:gd name="T0" fmla="*/ 21 w 21"/>
                  <a:gd name="T1" fmla="*/ 16 h 16"/>
                  <a:gd name="T2" fmla="*/ 1 w 21"/>
                  <a:gd name="T3" fmla="*/ 5 h 16"/>
                  <a:gd name="T4" fmla="*/ 0 w 21"/>
                  <a:gd name="T5" fmla="*/ 5 h 16"/>
                  <a:gd name="T6" fmla="*/ 0 w 21"/>
                  <a:gd name="T7" fmla="*/ 0 h 16"/>
                  <a:gd name="T8" fmla="*/ 1 w 21"/>
                  <a:gd name="T9" fmla="*/ 1 h 16"/>
                  <a:gd name="T10" fmla="*/ 21 w 21"/>
                  <a:gd name="T11" fmla="*/ 11 h 16"/>
                  <a:gd name="T12" fmla="*/ 21 w 21"/>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21" h="16">
                    <a:moveTo>
                      <a:pt x="21" y="16"/>
                    </a:moveTo>
                    <a:lnTo>
                      <a:pt x="1" y="5"/>
                    </a:lnTo>
                    <a:lnTo>
                      <a:pt x="0" y="5"/>
                    </a:lnTo>
                    <a:lnTo>
                      <a:pt x="0" y="0"/>
                    </a:lnTo>
                    <a:lnTo>
                      <a:pt x="1" y="1"/>
                    </a:lnTo>
                    <a:lnTo>
                      <a:pt x="21" y="11"/>
                    </a:lnTo>
                    <a:lnTo>
                      <a:pt x="21"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22" name="Freeform 1708"/>
              <p:cNvSpPr>
                <a:spLocks/>
              </p:cNvSpPr>
              <p:nvPr/>
            </p:nvSpPr>
            <p:spPr bwMode="auto">
              <a:xfrm>
                <a:off x="6245" y="1169"/>
                <a:ext cx="21" cy="16"/>
              </a:xfrm>
              <a:custGeom>
                <a:avLst/>
                <a:gdLst>
                  <a:gd name="T0" fmla="*/ 21 w 21"/>
                  <a:gd name="T1" fmla="*/ 16 h 16"/>
                  <a:gd name="T2" fmla="*/ 1 w 21"/>
                  <a:gd name="T3" fmla="*/ 6 h 16"/>
                  <a:gd name="T4" fmla="*/ 0 w 21"/>
                  <a:gd name="T5" fmla="*/ 5 h 16"/>
                  <a:gd name="T6" fmla="*/ 0 w 21"/>
                  <a:gd name="T7" fmla="*/ 0 h 16"/>
                  <a:gd name="T8" fmla="*/ 1 w 21"/>
                  <a:gd name="T9" fmla="*/ 1 h 16"/>
                  <a:gd name="T10" fmla="*/ 21 w 21"/>
                  <a:gd name="T11" fmla="*/ 11 h 16"/>
                  <a:gd name="T12" fmla="*/ 21 w 21"/>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21" h="16">
                    <a:moveTo>
                      <a:pt x="21" y="16"/>
                    </a:moveTo>
                    <a:lnTo>
                      <a:pt x="1" y="6"/>
                    </a:lnTo>
                    <a:lnTo>
                      <a:pt x="0" y="5"/>
                    </a:lnTo>
                    <a:lnTo>
                      <a:pt x="0" y="0"/>
                    </a:lnTo>
                    <a:lnTo>
                      <a:pt x="1" y="1"/>
                    </a:lnTo>
                    <a:lnTo>
                      <a:pt x="21" y="11"/>
                    </a:lnTo>
                    <a:lnTo>
                      <a:pt x="21"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23" name="Freeform 1709"/>
              <p:cNvSpPr>
                <a:spLocks/>
              </p:cNvSpPr>
              <p:nvPr/>
            </p:nvSpPr>
            <p:spPr bwMode="auto">
              <a:xfrm>
                <a:off x="6245" y="1211"/>
                <a:ext cx="21" cy="16"/>
              </a:xfrm>
              <a:custGeom>
                <a:avLst/>
                <a:gdLst>
                  <a:gd name="T0" fmla="*/ 21 w 21"/>
                  <a:gd name="T1" fmla="*/ 16 h 16"/>
                  <a:gd name="T2" fmla="*/ 1 w 21"/>
                  <a:gd name="T3" fmla="*/ 5 h 16"/>
                  <a:gd name="T4" fmla="*/ 0 w 21"/>
                  <a:gd name="T5" fmla="*/ 5 h 16"/>
                  <a:gd name="T6" fmla="*/ 0 w 21"/>
                  <a:gd name="T7" fmla="*/ 0 h 16"/>
                  <a:gd name="T8" fmla="*/ 1 w 21"/>
                  <a:gd name="T9" fmla="*/ 0 h 16"/>
                  <a:gd name="T10" fmla="*/ 21 w 21"/>
                  <a:gd name="T11" fmla="*/ 11 h 16"/>
                  <a:gd name="T12" fmla="*/ 21 w 21"/>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21" h="16">
                    <a:moveTo>
                      <a:pt x="21" y="16"/>
                    </a:moveTo>
                    <a:lnTo>
                      <a:pt x="1" y="5"/>
                    </a:lnTo>
                    <a:lnTo>
                      <a:pt x="0" y="5"/>
                    </a:lnTo>
                    <a:lnTo>
                      <a:pt x="0" y="0"/>
                    </a:lnTo>
                    <a:lnTo>
                      <a:pt x="1" y="0"/>
                    </a:lnTo>
                    <a:lnTo>
                      <a:pt x="21" y="11"/>
                    </a:lnTo>
                    <a:lnTo>
                      <a:pt x="21"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24" name="Freeform 1710"/>
              <p:cNvSpPr>
                <a:spLocks noEditPoints="1"/>
              </p:cNvSpPr>
              <p:nvPr/>
            </p:nvSpPr>
            <p:spPr bwMode="auto">
              <a:xfrm>
                <a:off x="5981" y="927"/>
                <a:ext cx="13" cy="108"/>
              </a:xfrm>
              <a:custGeom>
                <a:avLst/>
                <a:gdLst>
                  <a:gd name="T0" fmla="*/ 0 w 146"/>
                  <a:gd name="T1" fmla="*/ 1250 h 1250"/>
                  <a:gd name="T2" fmla="*/ 0 w 146"/>
                  <a:gd name="T3" fmla="*/ 573 h 1250"/>
                  <a:gd name="T4" fmla="*/ 0 w 146"/>
                  <a:gd name="T5" fmla="*/ 578 h 1250"/>
                  <a:gd name="T6" fmla="*/ 146 w 146"/>
                  <a:gd name="T7" fmla="*/ 488 h 1250"/>
                  <a:gd name="T8" fmla="*/ 146 w 146"/>
                  <a:gd name="T9" fmla="*/ 1153 h 1250"/>
                  <a:gd name="T10" fmla="*/ 0 w 146"/>
                  <a:gd name="T11" fmla="*/ 1250 h 1250"/>
                  <a:gd name="T12" fmla="*/ 0 w 146"/>
                  <a:gd name="T13" fmla="*/ 299 h 1250"/>
                  <a:gd name="T14" fmla="*/ 0 w 146"/>
                  <a:gd name="T15" fmla="*/ 98 h 1250"/>
                  <a:gd name="T16" fmla="*/ 146 w 146"/>
                  <a:gd name="T17" fmla="*/ 0 h 1250"/>
                  <a:gd name="T18" fmla="*/ 146 w 146"/>
                  <a:gd name="T19" fmla="*/ 191 h 1250"/>
                  <a:gd name="T20" fmla="*/ 0 w 146"/>
                  <a:gd name="T21" fmla="*/ 299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1250">
                    <a:moveTo>
                      <a:pt x="0" y="1250"/>
                    </a:moveTo>
                    <a:lnTo>
                      <a:pt x="0" y="573"/>
                    </a:lnTo>
                    <a:lnTo>
                      <a:pt x="0" y="578"/>
                    </a:lnTo>
                    <a:lnTo>
                      <a:pt x="146" y="488"/>
                    </a:lnTo>
                    <a:lnTo>
                      <a:pt x="146" y="1153"/>
                    </a:lnTo>
                    <a:lnTo>
                      <a:pt x="0" y="1250"/>
                    </a:lnTo>
                    <a:moveTo>
                      <a:pt x="0" y="299"/>
                    </a:moveTo>
                    <a:lnTo>
                      <a:pt x="0" y="98"/>
                    </a:lnTo>
                    <a:lnTo>
                      <a:pt x="146" y="0"/>
                    </a:lnTo>
                    <a:lnTo>
                      <a:pt x="146" y="191"/>
                    </a:lnTo>
                    <a:lnTo>
                      <a:pt x="0" y="299"/>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25" name="Freeform 1711"/>
              <p:cNvSpPr>
                <a:spLocks/>
              </p:cNvSpPr>
              <p:nvPr/>
            </p:nvSpPr>
            <p:spPr bwMode="auto">
              <a:xfrm>
                <a:off x="5981" y="944"/>
                <a:ext cx="13" cy="14"/>
              </a:xfrm>
              <a:custGeom>
                <a:avLst/>
                <a:gdLst>
                  <a:gd name="T0" fmla="*/ 0 w 13"/>
                  <a:gd name="T1" fmla="*/ 14 h 14"/>
                  <a:gd name="T2" fmla="*/ 0 w 13"/>
                  <a:gd name="T3" fmla="*/ 9 h 14"/>
                  <a:gd name="T4" fmla="*/ 13 w 13"/>
                  <a:gd name="T5" fmla="*/ 0 h 14"/>
                  <a:gd name="T6" fmla="*/ 13 w 13"/>
                  <a:gd name="T7" fmla="*/ 3 h 14"/>
                  <a:gd name="T8" fmla="*/ 0 w 13"/>
                  <a:gd name="T9" fmla="*/ 11 h 14"/>
                  <a:gd name="T10" fmla="*/ 0 w 13"/>
                  <a:gd name="T11" fmla="*/ 14 h 14"/>
                </a:gdLst>
                <a:ahLst/>
                <a:cxnLst>
                  <a:cxn ang="0">
                    <a:pos x="T0" y="T1"/>
                  </a:cxn>
                  <a:cxn ang="0">
                    <a:pos x="T2" y="T3"/>
                  </a:cxn>
                  <a:cxn ang="0">
                    <a:pos x="T4" y="T5"/>
                  </a:cxn>
                  <a:cxn ang="0">
                    <a:pos x="T6" y="T7"/>
                  </a:cxn>
                  <a:cxn ang="0">
                    <a:pos x="T8" y="T9"/>
                  </a:cxn>
                  <a:cxn ang="0">
                    <a:pos x="T10" y="T11"/>
                  </a:cxn>
                </a:cxnLst>
                <a:rect l="0" t="0" r="r" b="b"/>
                <a:pathLst>
                  <a:path w="13" h="14">
                    <a:moveTo>
                      <a:pt x="0" y="14"/>
                    </a:moveTo>
                    <a:lnTo>
                      <a:pt x="0" y="9"/>
                    </a:lnTo>
                    <a:lnTo>
                      <a:pt x="13" y="0"/>
                    </a:lnTo>
                    <a:lnTo>
                      <a:pt x="13" y="3"/>
                    </a:lnTo>
                    <a:lnTo>
                      <a:pt x="0" y="11"/>
                    </a:lnTo>
                    <a:lnTo>
                      <a:pt x="0" y="1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26" name="Freeform 1712"/>
              <p:cNvSpPr>
                <a:spLocks noEditPoints="1"/>
              </p:cNvSpPr>
              <p:nvPr/>
            </p:nvSpPr>
            <p:spPr bwMode="auto">
              <a:xfrm>
                <a:off x="6033" y="753"/>
                <a:ext cx="223" cy="247"/>
              </a:xfrm>
              <a:custGeom>
                <a:avLst/>
                <a:gdLst>
                  <a:gd name="T0" fmla="*/ 0 w 2582"/>
                  <a:gd name="T1" fmla="*/ 2870 h 2870"/>
                  <a:gd name="T2" fmla="*/ 0 w 2582"/>
                  <a:gd name="T3" fmla="*/ 2227 h 2870"/>
                  <a:gd name="T4" fmla="*/ 1559 w 2582"/>
                  <a:gd name="T5" fmla="*/ 1266 h 2870"/>
                  <a:gd name="T6" fmla="*/ 1559 w 2582"/>
                  <a:gd name="T7" fmla="*/ 1011 h 2870"/>
                  <a:gd name="T8" fmla="*/ 0 w 2582"/>
                  <a:gd name="T9" fmla="*/ 1973 h 2870"/>
                  <a:gd name="T10" fmla="*/ 0 w 2582"/>
                  <a:gd name="T11" fmla="*/ 1938 h 2870"/>
                  <a:gd name="T12" fmla="*/ 2212 w 2582"/>
                  <a:gd name="T13" fmla="*/ 308 h 2870"/>
                  <a:gd name="T14" fmla="*/ 2212 w 2582"/>
                  <a:gd name="T15" fmla="*/ 453 h 2870"/>
                  <a:gd name="T16" fmla="*/ 2024 w 2582"/>
                  <a:gd name="T17" fmla="*/ 577 h 2870"/>
                  <a:gd name="T18" fmla="*/ 2024 w 2582"/>
                  <a:gd name="T19" fmla="*/ 1523 h 2870"/>
                  <a:gd name="T20" fmla="*/ 0 w 2582"/>
                  <a:gd name="T21" fmla="*/ 2870 h 2870"/>
                  <a:gd name="T22" fmla="*/ 0 w 2582"/>
                  <a:gd name="T23" fmla="*/ 1876 h 2870"/>
                  <a:gd name="T24" fmla="*/ 0 w 2582"/>
                  <a:gd name="T25" fmla="*/ 1718 h 2870"/>
                  <a:gd name="T26" fmla="*/ 2212 w 2582"/>
                  <a:gd name="T27" fmla="*/ 246 h 2870"/>
                  <a:gd name="T28" fmla="*/ 2212 w 2582"/>
                  <a:gd name="T29" fmla="*/ 246 h 2870"/>
                  <a:gd name="T30" fmla="*/ 0 w 2582"/>
                  <a:gd name="T31" fmla="*/ 1876 h 2870"/>
                  <a:gd name="T32" fmla="*/ 2262 w 2582"/>
                  <a:gd name="T33" fmla="*/ 420 h 2870"/>
                  <a:gd name="T34" fmla="*/ 2262 w 2582"/>
                  <a:gd name="T35" fmla="*/ 271 h 2870"/>
                  <a:gd name="T36" fmla="*/ 2422 w 2582"/>
                  <a:gd name="T37" fmla="*/ 153 h 2870"/>
                  <a:gd name="T38" fmla="*/ 2422 w 2582"/>
                  <a:gd name="T39" fmla="*/ 316 h 2870"/>
                  <a:gd name="T40" fmla="*/ 2262 w 2582"/>
                  <a:gd name="T41" fmla="*/ 420 h 2870"/>
                  <a:gd name="T42" fmla="*/ 2582 w 2582"/>
                  <a:gd name="T43" fmla="*/ 4 h 2870"/>
                  <a:gd name="T44" fmla="*/ 2580 w 2582"/>
                  <a:gd name="T45" fmla="*/ 1 h 2870"/>
                  <a:gd name="T46" fmla="*/ 2582 w 2582"/>
                  <a:gd name="T47" fmla="*/ 0 h 2870"/>
                  <a:gd name="T48" fmla="*/ 2582 w 2582"/>
                  <a:gd name="T49" fmla="*/ 4 h 2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82" h="2870">
                    <a:moveTo>
                      <a:pt x="0" y="2870"/>
                    </a:moveTo>
                    <a:lnTo>
                      <a:pt x="0" y="2227"/>
                    </a:lnTo>
                    <a:lnTo>
                      <a:pt x="1559" y="1266"/>
                    </a:lnTo>
                    <a:lnTo>
                      <a:pt x="1559" y="1011"/>
                    </a:lnTo>
                    <a:lnTo>
                      <a:pt x="0" y="1973"/>
                    </a:lnTo>
                    <a:lnTo>
                      <a:pt x="0" y="1938"/>
                    </a:lnTo>
                    <a:lnTo>
                      <a:pt x="2212" y="308"/>
                    </a:lnTo>
                    <a:lnTo>
                      <a:pt x="2212" y="453"/>
                    </a:lnTo>
                    <a:lnTo>
                      <a:pt x="2024" y="577"/>
                    </a:lnTo>
                    <a:lnTo>
                      <a:pt x="2024" y="1523"/>
                    </a:lnTo>
                    <a:lnTo>
                      <a:pt x="0" y="2870"/>
                    </a:lnTo>
                    <a:moveTo>
                      <a:pt x="0" y="1876"/>
                    </a:moveTo>
                    <a:lnTo>
                      <a:pt x="0" y="1718"/>
                    </a:lnTo>
                    <a:lnTo>
                      <a:pt x="2212" y="246"/>
                    </a:lnTo>
                    <a:lnTo>
                      <a:pt x="2212" y="246"/>
                    </a:lnTo>
                    <a:lnTo>
                      <a:pt x="0" y="1876"/>
                    </a:lnTo>
                    <a:moveTo>
                      <a:pt x="2262" y="420"/>
                    </a:moveTo>
                    <a:lnTo>
                      <a:pt x="2262" y="271"/>
                    </a:lnTo>
                    <a:lnTo>
                      <a:pt x="2422" y="153"/>
                    </a:lnTo>
                    <a:lnTo>
                      <a:pt x="2422" y="316"/>
                    </a:lnTo>
                    <a:lnTo>
                      <a:pt x="2262" y="420"/>
                    </a:lnTo>
                    <a:moveTo>
                      <a:pt x="2582" y="4"/>
                    </a:moveTo>
                    <a:lnTo>
                      <a:pt x="2580" y="1"/>
                    </a:lnTo>
                    <a:lnTo>
                      <a:pt x="2582" y="0"/>
                    </a:lnTo>
                    <a:lnTo>
                      <a:pt x="2582" y="4"/>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27" name="Freeform 1713"/>
              <p:cNvSpPr>
                <a:spLocks noEditPoints="1"/>
              </p:cNvSpPr>
              <p:nvPr/>
            </p:nvSpPr>
            <p:spPr bwMode="auto">
              <a:xfrm>
                <a:off x="6224" y="774"/>
                <a:ext cx="4" cy="18"/>
              </a:xfrm>
              <a:custGeom>
                <a:avLst/>
                <a:gdLst>
                  <a:gd name="T0" fmla="*/ 0 w 50"/>
                  <a:gd name="T1" fmla="*/ 208 h 208"/>
                  <a:gd name="T2" fmla="*/ 0 w 50"/>
                  <a:gd name="T3" fmla="*/ 63 h 208"/>
                  <a:gd name="T4" fmla="*/ 50 w 50"/>
                  <a:gd name="T5" fmla="*/ 26 h 208"/>
                  <a:gd name="T6" fmla="*/ 50 w 50"/>
                  <a:gd name="T7" fmla="*/ 175 h 208"/>
                  <a:gd name="T8" fmla="*/ 0 w 50"/>
                  <a:gd name="T9" fmla="*/ 208 h 208"/>
                  <a:gd name="T10" fmla="*/ 0 w 50"/>
                  <a:gd name="T11" fmla="*/ 1 h 208"/>
                  <a:gd name="T12" fmla="*/ 0 w 50"/>
                  <a:gd name="T13" fmla="*/ 1 h 208"/>
                  <a:gd name="T14" fmla="*/ 1 w 50"/>
                  <a:gd name="T15" fmla="*/ 0 h 208"/>
                  <a:gd name="T16" fmla="*/ 0 w 50"/>
                  <a:gd name="T17" fmla="*/ 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208">
                    <a:moveTo>
                      <a:pt x="0" y="208"/>
                    </a:moveTo>
                    <a:lnTo>
                      <a:pt x="0" y="63"/>
                    </a:lnTo>
                    <a:lnTo>
                      <a:pt x="50" y="26"/>
                    </a:lnTo>
                    <a:lnTo>
                      <a:pt x="50" y="175"/>
                    </a:lnTo>
                    <a:lnTo>
                      <a:pt x="0" y="208"/>
                    </a:lnTo>
                    <a:moveTo>
                      <a:pt x="0" y="1"/>
                    </a:moveTo>
                    <a:lnTo>
                      <a:pt x="0" y="1"/>
                    </a:lnTo>
                    <a:lnTo>
                      <a:pt x="1" y="0"/>
                    </a:lnTo>
                    <a:lnTo>
                      <a:pt x="0" y="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28" name="Freeform 1714"/>
              <p:cNvSpPr>
                <a:spLocks/>
              </p:cNvSpPr>
              <p:nvPr/>
            </p:nvSpPr>
            <p:spPr bwMode="auto">
              <a:xfrm>
                <a:off x="6242" y="763"/>
                <a:ext cx="3" cy="98"/>
              </a:xfrm>
              <a:custGeom>
                <a:avLst/>
                <a:gdLst>
                  <a:gd name="T0" fmla="*/ 1 w 3"/>
                  <a:gd name="T1" fmla="*/ 98 h 98"/>
                  <a:gd name="T2" fmla="*/ 1 w 3"/>
                  <a:gd name="T3" fmla="*/ 16 h 98"/>
                  <a:gd name="T4" fmla="*/ 0 w 3"/>
                  <a:gd name="T5" fmla="*/ 17 h 98"/>
                  <a:gd name="T6" fmla="*/ 0 w 3"/>
                  <a:gd name="T7" fmla="*/ 3 h 98"/>
                  <a:gd name="T8" fmla="*/ 3 w 3"/>
                  <a:gd name="T9" fmla="*/ 0 h 98"/>
                  <a:gd name="T10" fmla="*/ 3 w 3"/>
                  <a:gd name="T11" fmla="*/ 96 h 98"/>
                  <a:gd name="T12" fmla="*/ 1 w 3"/>
                  <a:gd name="T13" fmla="*/ 98 h 98"/>
                </a:gdLst>
                <a:ahLst/>
                <a:cxnLst>
                  <a:cxn ang="0">
                    <a:pos x="T0" y="T1"/>
                  </a:cxn>
                  <a:cxn ang="0">
                    <a:pos x="T2" y="T3"/>
                  </a:cxn>
                  <a:cxn ang="0">
                    <a:pos x="T4" y="T5"/>
                  </a:cxn>
                  <a:cxn ang="0">
                    <a:pos x="T6" y="T7"/>
                  </a:cxn>
                  <a:cxn ang="0">
                    <a:pos x="T8" y="T9"/>
                  </a:cxn>
                  <a:cxn ang="0">
                    <a:pos x="T10" y="T11"/>
                  </a:cxn>
                  <a:cxn ang="0">
                    <a:pos x="T12" y="T13"/>
                  </a:cxn>
                </a:cxnLst>
                <a:rect l="0" t="0" r="r" b="b"/>
                <a:pathLst>
                  <a:path w="3" h="98">
                    <a:moveTo>
                      <a:pt x="1" y="98"/>
                    </a:moveTo>
                    <a:lnTo>
                      <a:pt x="1" y="16"/>
                    </a:lnTo>
                    <a:lnTo>
                      <a:pt x="0" y="17"/>
                    </a:lnTo>
                    <a:lnTo>
                      <a:pt x="0" y="3"/>
                    </a:lnTo>
                    <a:lnTo>
                      <a:pt x="3" y="0"/>
                    </a:lnTo>
                    <a:lnTo>
                      <a:pt x="3" y="96"/>
                    </a:lnTo>
                    <a:lnTo>
                      <a:pt x="1" y="9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29" name="Freeform 1715"/>
              <p:cNvSpPr>
                <a:spLocks/>
              </p:cNvSpPr>
              <p:nvPr/>
            </p:nvSpPr>
            <p:spPr bwMode="auto">
              <a:xfrm>
                <a:off x="6033" y="753"/>
                <a:ext cx="223" cy="167"/>
              </a:xfrm>
              <a:custGeom>
                <a:avLst/>
                <a:gdLst>
                  <a:gd name="T0" fmla="*/ 0 w 223"/>
                  <a:gd name="T1" fmla="*/ 167 h 167"/>
                  <a:gd name="T2" fmla="*/ 0 w 223"/>
                  <a:gd name="T3" fmla="*/ 162 h 167"/>
                  <a:gd name="T4" fmla="*/ 191 w 223"/>
                  <a:gd name="T5" fmla="*/ 21 h 167"/>
                  <a:gd name="T6" fmla="*/ 191 w 223"/>
                  <a:gd name="T7" fmla="*/ 21 h 167"/>
                  <a:gd name="T8" fmla="*/ 223 w 223"/>
                  <a:gd name="T9" fmla="*/ 0 h 167"/>
                  <a:gd name="T10" fmla="*/ 223 w 223"/>
                  <a:gd name="T11" fmla="*/ 0 h 167"/>
                  <a:gd name="T12" fmla="*/ 223 w 223"/>
                  <a:gd name="T13" fmla="*/ 1 h 167"/>
                  <a:gd name="T14" fmla="*/ 212 w 223"/>
                  <a:gd name="T15" fmla="*/ 8 h 167"/>
                  <a:gd name="T16" fmla="*/ 212 w 223"/>
                  <a:gd name="T17" fmla="*/ 10 h 167"/>
                  <a:gd name="T18" fmla="*/ 209 w 223"/>
                  <a:gd name="T19" fmla="*/ 13 h 167"/>
                  <a:gd name="T20" fmla="*/ 195 w 223"/>
                  <a:gd name="T21" fmla="*/ 23 h 167"/>
                  <a:gd name="T22" fmla="*/ 191 w 223"/>
                  <a:gd name="T23" fmla="*/ 26 h 167"/>
                  <a:gd name="T24" fmla="*/ 0 w 223"/>
                  <a:gd name="T25"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3" h="167">
                    <a:moveTo>
                      <a:pt x="0" y="167"/>
                    </a:moveTo>
                    <a:lnTo>
                      <a:pt x="0" y="162"/>
                    </a:lnTo>
                    <a:lnTo>
                      <a:pt x="191" y="21"/>
                    </a:lnTo>
                    <a:lnTo>
                      <a:pt x="191" y="21"/>
                    </a:lnTo>
                    <a:lnTo>
                      <a:pt x="223" y="0"/>
                    </a:lnTo>
                    <a:lnTo>
                      <a:pt x="223" y="0"/>
                    </a:lnTo>
                    <a:lnTo>
                      <a:pt x="223" y="1"/>
                    </a:lnTo>
                    <a:lnTo>
                      <a:pt x="212" y="8"/>
                    </a:lnTo>
                    <a:lnTo>
                      <a:pt x="212" y="10"/>
                    </a:lnTo>
                    <a:lnTo>
                      <a:pt x="209" y="13"/>
                    </a:lnTo>
                    <a:lnTo>
                      <a:pt x="195" y="23"/>
                    </a:lnTo>
                    <a:lnTo>
                      <a:pt x="191" y="26"/>
                    </a:lnTo>
                    <a:lnTo>
                      <a:pt x="0" y="16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30" name="Freeform 1716"/>
              <p:cNvSpPr>
                <a:spLocks/>
              </p:cNvSpPr>
              <p:nvPr/>
            </p:nvSpPr>
            <p:spPr bwMode="auto">
              <a:xfrm>
                <a:off x="6246" y="756"/>
                <a:ext cx="10" cy="102"/>
              </a:xfrm>
              <a:custGeom>
                <a:avLst/>
                <a:gdLst>
                  <a:gd name="T0" fmla="*/ 0 w 10"/>
                  <a:gd name="T1" fmla="*/ 102 h 102"/>
                  <a:gd name="T2" fmla="*/ 0 w 10"/>
                  <a:gd name="T3" fmla="*/ 7 h 102"/>
                  <a:gd name="T4" fmla="*/ 10 w 10"/>
                  <a:gd name="T5" fmla="*/ 0 h 102"/>
                  <a:gd name="T6" fmla="*/ 10 w 10"/>
                  <a:gd name="T7" fmla="*/ 96 h 102"/>
                  <a:gd name="T8" fmla="*/ 0 w 10"/>
                  <a:gd name="T9" fmla="*/ 102 h 102"/>
                </a:gdLst>
                <a:ahLst/>
                <a:cxnLst>
                  <a:cxn ang="0">
                    <a:pos x="T0" y="T1"/>
                  </a:cxn>
                  <a:cxn ang="0">
                    <a:pos x="T2" y="T3"/>
                  </a:cxn>
                  <a:cxn ang="0">
                    <a:pos x="T4" y="T5"/>
                  </a:cxn>
                  <a:cxn ang="0">
                    <a:pos x="T6" y="T7"/>
                  </a:cxn>
                  <a:cxn ang="0">
                    <a:pos x="T8" y="T9"/>
                  </a:cxn>
                </a:cxnLst>
                <a:rect l="0" t="0" r="r" b="b"/>
                <a:pathLst>
                  <a:path w="10" h="102">
                    <a:moveTo>
                      <a:pt x="0" y="102"/>
                    </a:moveTo>
                    <a:lnTo>
                      <a:pt x="0" y="7"/>
                    </a:lnTo>
                    <a:lnTo>
                      <a:pt x="10" y="0"/>
                    </a:lnTo>
                    <a:lnTo>
                      <a:pt x="10" y="96"/>
                    </a:lnTo>
                    <a:lnTo>
                      <a:pt x="0" y="102"/>
                    </a:lnTo>
                    <a:close/>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31" name="Freeform 1717"/>
              <p:cNvSpPr>
                <a:spLocks/>
              </p:cNvSpPr>
              <p:nvPr/>
            </p:nvSpPr>
            <p:spPr bwMode="auto">
              <a:xfrm>
                <a:off x="6245" y="763"/>
                <a:ext cx="1" cy="96"/>
              </a:xfrm>
              <a:custGeom>
                <a:avLst/>
                <a:gdLst>
                  <a:gd name="T0" fmla="*/ 0 w 1"/>
                  <a:gd name="T1" fmla="*/ 96 h 96"/>
                  <a:gd name="T2" fmla="*/ 0 w 1"/>
                  <a:gd name="T3" fmla="*/ 0 h 96"/>
                  <a:gd name="T4" fmla="*/ 1 w 1"/>
                  <a:gd name="T5" fmla="*/ 0 h 96"/>
                  <a:gd name="T6" fmla="*/ 1 w 1"/>
                  <a:gd name="T7" fmla="*/ 95 h 96"/>
                  <a:gd name="T8" fmla="*/ 0 w 1"/>
                  <a:gd name="T9" fmla="*/ 96 h 96"/>
                </a:gdLst>
                <a:ahLst/>
                <a:cxnLst>
                  <a:cxn ang="0">
                    <a:pos x="T0" y="T1"/>
                  </a:cxn>
                  <a:cxn ang="0">
                    <a:pos x="T2" y="T3"/>
                  </a:cxn>
                  <a:cxn ang="0">
                    <a:pos x="T4" y="T5"/>
                  </a:cxn>
                  <a:cxn ang="0">
                    <a:pos x="T6" y="T7"/>
                  </a:cxn>
                  <a:cxn ang="0">
                    <a:pos x="T8" y="T9"/>
                  </a:cxn>
                </a:cxnLst>
                <a:rect l="0" t="0" r="r" b="b"/>
                <a:pathLst>
                  <a:path w="1" h="96">
                    <a:moveTo>
                      <a:pt x="0" y="96"/>
                    </a:moveTo>
                    <a:lnTo>
                      <a:pt x="0" y="0"/>
                    </a:lnTo>
                    <a:lnTo>
                      <a:pt x="1" y="0"/>
                    </a:lnTo>
                    <a:lnTo>
                      <a:pt x="1" y="95"/>
                    </a:lnTo>
                    <a:lnTo>
                      <a:pt x="0" y="9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32" name="Freeform 1718"/>
              <p:cNvSpPr>
                <a:spLocks/>
              </p:cNvSpPr>
              <p:nvPr/>
            </p:nvSpPr>
            <p:spPr bwMode="auto">
              <a:xfrm>
                <a:off x="6245" y="754"/>
                <a:ext cx="11" cy="9"/>
              </a:xfrm>
              <a:custGeom>
                <a:avLst/>
                <a:gdLst>
                  <a:gd name="T0" fmla="*/ 0 w 11"/>
                  <a:gd name="T1" fmla="*/ 9 h 9"/>
                  <a:gd name="T2" fmla="*/ 0 w 11"/>
                  <a:gd name="T3" fmla="*/ 7 h 9"/>
                  <a:gd name="T4" fmla="*/ 11 w 11"/>
                  <a:gd name="T5" fmla="*/ 0 h 9"/>
                  <a:gd name="T6" fmla="*/ 11 w 11"/>
                  <a:gd name="T7" fmla="*/ 2 h 9"/>
                  <a:gd name="T8" fmla="*/ 1 w 11"/>
                  <a:gd name="T9" fmla="*/ 9 h 9"/>
                  <a:gd name="T10" fmla="*/ 0 w 11"/>
                  <a:gd name="T11" fmla="*/ 9 h 9"/>
                </a:gdLst>
                <a:ahLst/>
                <a:cxnLst>
                  <a:cxn ang="0">
                    <a:pos x="T0" y="T1"/>
                  </a:cxn>
                  <a:cxn ang="0">
                    <a:pos x="T2" y="T3"/>
                  </a:cxn>
                  <a:cxn ang="0">
                    <a:pos x="T4" y="T5"/>
                  </a:cxn>
                  <a:cxn ang="0">
                    <a:pos x="T6" y="T7"/>
                  </a:cxn>
                  <a:cxn ang="0">
                    <a:pos x="T8" y="T9"/>
                  </a:cxn>
                  <a:cxn ang="0">
                    <a:pos x="T10" y="T11"/>
                  </a:cxn>
                </a:cxnLst>
                <a:rect l="0" t="0" r="r" b="b"/>
                <a:pathLst>
                  <a:path w="11" h="9">
                    <a:moveTo>
                      <a:pt x="0" y="9"/>
                    </a:moveTo>
                    <a:lnTo>
                      <a:pt x="0" y="7"/>
                    </a:lnTo>
                    <a:lnTo>
                      <a:pt x="11" y="0"/>
                    </a:lnTo>
                    <a:lnTo>
                      <a:pt x="11" y="2"/>
                    </a:lnTo>
                    <a:lnTo>
                      <a:pt x="1" y="9"/>
                    </a:lnTo>
                    <a:lnTo>
                      <a:pt x="0"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33" name="Freeform 1719"/>
              <p:cNvSpPr>
                <a:spLocks noEditPoints="1"/>
              </p:cNvSpPr>
              <p:nvPr/>
            </p:nvSpPr>
            <p:spPr bwMode="auto">
              <a:xfrm>
                <a:off x="5994" y="1000"/>
                <a:ext cx="39" cy="151"/>
              </a:xfrm>
              <a:custGeom>
                <a:avLst/>
                <a:gdLst>
                  <a:gd name="T0" fmla="*/ 0 w 454"/>
                  <a:gd name="T1" fmla="*/ 1744 h 1744"/>
                  <a:gd name="T2" fmla="*/ 0 w 454"/>
                  <a:gd name="T3" fmla="*/ 303 h 1744"/>
                  <a:gd name="T4" fmla="*/ 16 w 454"/>
                  <a:gd name="T5" fmla="*/ 292 h 1744"/>
                  <a:gd name="T6" fmla="*/ 16 w 454"/>
                  <a:gd name="T7" fmla="*/ 1733 h 1744"/>
                  <a:gd name="T8" fmla="*/ 0 w 454"/>
                  <a:gd name="T9" fmla="*/ 1744 h 1744"/>
                  <a:gd name="T10" fmla="*/ 66 w 454"/>
                  <a:gd name="T11" fmla="*/ 1700 h 1744"/>
                  <a:gd name="T12" fmla="*/ 66 w 454"/>
                  <a:gd name="T13" fmla="*/ 259 h 1744"/>
                  <a:gd name="T14" fmla="*/ 143 w 454"/>
                  <a:gd name="T15" fmla="*/ 208 h 1744"/>
                  <a:gd name="T16" fmla="*/ 143 w 454"/>
                  <a:gd name="T17" fmla="*/ 1107 h 1744"/>
                  <a:gd name="T18" fmla="*/ 193 w 454"/>
                  <a:gd name="T19" fmla="*/ 1107 h 1744"/>
                  <a:gd name="T20" fmla="*/ 193 w 454"/>
                  <a:gd name="T21" fmla="*/ 174 h 1744"/>
                  <a:gd name="T22" fmla="*/ 454 w 454"/>
                  <a:gd name="T23" fmla="*/ 0 h 1744"/>
                  <a:gd name="T24" fmla="*/ 454 w 454"/>
                  <a:gd name="T25" fmla="*/ 1440 h 1744"/>
                  <a:gd name="T26" fmla="*/ 247 w 454"/>
                  <a:gd name="T27" fmla="*/ 1579 h 1744"/>
                  <a:gd name="T28" fmla="*/ 247 w 454"/>
                  <a:gd name="T29" fmla="*/ 1413 h 1744"/>
                  <a:gd name="T30" fmla="*/ 196 w 454"/>
                  <a:gd name="T31" fmla="*/ 1413 h 1744"/>
                  <a:gd name="T32" fmla="*/ 196 w 454"/>
                  <a:gd name="T33" fmla="*/ 1612 h 1744"/>
                  <a:gd name="T34" fmla="*/ 66 w 454"/>
                  <a:gd name="T35" fmla="*/ 1700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4" h="1744">
                    <a:moveTo>
                      <a:pt x="0" y="1744"/>
                    </a:moveTo>
                    <a:lnTo>
                      <a:pt x="0" y="303"/>
                    </a:lnTo>
                    <a:lnTo>
                      <a:pt x="16" y="292"/>
                    </a:lnTo>
                    <a:lnTo>
                      <a:pt x="16" y="1733"/>
                    </a:lnTo>
                    <a:lnTo>
                      <a:pt x="0" y="1744"/>
                    </a:lnTo>
                    <a:moveTo>
                      <a:pt x="66" y="1700"/>
                    </a:moveTo>
                    <a:lnTo>
                      <a:pt x="66" y="259"/>
                    </a:lnTo>
                    <a:lnTo>
                      <a:pt x="143" y="208"/>
                    </a:lnTo>
                    <a:lnTo>
                      <a:pt x="143" y="1107"/>
                    </a:lnTo>
                    <a:lnTo>
                      <a:pt x="193" y="1107"/>
                    </a:lnTo>
                    <a:lnTo>
                      <a:pt x="193" y="174"/>
                    </a:lnTo>
                    <a:lnTo>
                      <a:pt x="454" y="0"/>
                    </a:lnTo>
                    <a:lnTo>
                      <a:pt x="454" y="1440"/>
                    </a:lnTo>
                    <a:lnTo>
                      <a:pt x="247" y="1579"/>
                    </a:lnTo>
                    <a:lnTo>
                      <a:pt x="247" y="1413"/>
                    </a:lnTo>
                    <a:lnTo>
                      <a:pt x="196" y="1413"/>
                    </a:lnTo>
                    <a:lnTo>
                      <a:pt x="196" y="1612"/>
                    </a:lnTo>
                    <a:lnTo>
                      <a:pt x="66" y="1700"/>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34" name="Freeform 1720"/>
              <p:cNvSpPr>
                <a:spLocks/>
              </p:cNvSpPr>
              <p:nvPr/>
            </p:nvSpPr>
            <p:spPr bwMode="auto">
              <a:xfrm>
                <a:off x="5995" y="1023"/>
                <a:ext cx="4" cy="127"/>
              </a:xfrm>
              <a:custGeom>
                <a:avLst/>
                <a:gdLst>
                  <a:gd name="T0" fmla="*/ 0 w 4"/>
                  <a:gd name="T1" fmla="*/ 127 h 127"/>
                  <a:gd name="T2" fmla="*/ 0 w 4"/>
                  <a:gd name="T3" fmla="*/ 3 h 127"/>
                  <a:gd name="T4" fmla="*/ 4 w 4"/>
                  <a:gd name="T5" fmla="*/ 0 h 127"/>
                  <a:gd name="T6" fmla="*/ 4 w 4"/>
                  <a:gd name="T7" fmla="*/ 124 h 127"/>
                  <a:gd name="T8" fmla="*/ 0 w 4"/>
                  <a:gd name="T9" fmla="*/ 127 h 127"/>
                </a:gdLst>
                <a:ahLst/>
                <a:cxnLst>
                  <a:cxn ang="0">
                    <a:pos x="T0" y="T1"/>
                  </a:cxn>
                  <a:cxn ang="0">
                    <a:pos x="T2" y="T3"/>
                  </a:cxn>
                  <a:cxn ang="0">
                    <a:pos x="T4" y="T5"/>
                  </a:cxn>
                  <a:cxn ang="0">
                    <a:pos x="T6" y="T7"/>
                  </a:cxn>
                  <a:cxn ang="0">
                    <a:pos x="T8" y="T9"/>
                  </a:cxn>
                </a:cxnLst>
                <a:rect l="0" t="0" r="r" b="b"/>
                <a:pathLst>
                  <a:path w="4" h="127">
                    <a:moveTo>
                      <a:pt x="0" y="127"/>
                    </a:moveTo>
                    <a:lnTo>
                      <a:pt x="0" y="3"/>
                    </a:lnTo>
                    <a:lnTo>
                      <a:pt x="4" y="0"/>
                    </a:lnTo>
                    <a:lnTo>
                      <a:pt x="4" y="124"/>
                    </a:lnTo>
                    <a:lnTo>
                      <a:pt x="0" y="1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35" name="Freeform 1721"/>
              <p:cNvSpPr>
                <a:spLocks/>
              </p:cNvSpPr>
              <p:nvPr/>
            </p:nvSpPr>
            <p:spPr bwMode="auto">
              <a:xfrm>
                <a:off x="6011" y="1122"/>
                <a:ext cx="4" cy="18"/>
              </a:xfrm>
              <a:custGeom>
                <a:avLst/>
                <a:gdLst>
                  <a:gd name="T0" fmla="*/ 0 w 4"/>
                  <a:gd name="T1" fmla="*/ 18 h 18"/>
                  <a:gd name="T2" fmla="*/ 0 w 4"/>
                  <a:gd name="T3" fmla="*/ 0 h 18"/>
                  <a:gd name="T4" fmla="*/ 4 w 4"/>
                  <a:gd name="T5" fmla="*/ 0 h 18"/>
                  <a:gd name="T6" fmla="*/ 4 w 4"/>
                  <a:gd name="T7" fmla="*/ 15 h 18"/>
                  <a:gd name="T8" fmla="*/ 0 w 4"/>
                  <a:gd name="T9" fmla="*/ 18 h 18"/>
                </a:gdLst>
                <a:ahLst/>
                <a:cxnLst>
                  <a:cxn ang="0">
                    <a:pos x="T0" y="T1"/>
                  </a:cxn>
                  <a:cxn ang="0">
                    <a:pos x="T2" y="T3"/>
                  </a:cxn>
                  <a:cxn ang="0">
                    <a:pos x="T4" y="T5"/>
                  </a:cxn>
                  <a:cxn ang="0">
                    <a:pos x="T6" y="T7"/>
                  </a:cxn>
                  <a:cxn ang="0">
                    <a:pos x="T8" y="T9"/>
                  </a:cxn>
                </a:cxnLst>
                <a:rect l="0" t="0" r="r" b="b"/>
                <a:pathLst>
                  <a:path w="4" h="18">
                    <a:moveTo>
                      <a:pt x="0" y="18"/>
                    </a:moveTo>
                    <a:lnTo>
                      <a:pt x="0" y="0"/>
                    </a:lnTo>
                    <a:lnTo>
                      <a:pt x="4" y="0"/>
                    </a:lnTo>
                    <a:lnTo>
                      <a:pt x="4" y="15"/>
                    </a:lnTo>
                    <a:lnTo>
                      <a:pt x="0" y="1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36" name="Freeform 1722"/>
              <p:cNvSpPr>
                <a:spLocks/>
              </p:cNvSpPr>
              <p:nvPr/>
            </p:nvSpPr>
            <p:spPr bwMode="auto">
              <a:xfrm>
                <a:off x="6006" y="1015"/>
                <a:ext cx="4" cy="81"/>
              </a:xfrm>
              <a:custGeom>
                <a:avLst/>
                <a:gdLst>
                  <a:gd name="T0" fmla="*/ 4 w 4"/>
                  <a:gd name="T1" fmla="*/ 81 h 81"/>
                  <a:gd name="T2" fmla="*/ 0 w 4"/>
                  <a:gd name="T3" fmla="*/ 81 h 81"/>
                  <a:gd name="T4" fmla="*/ 0 w 4"/>
                  <a:gd name="T5" fmla="*/ 3 h 81"/>
                  <a:gd name="T6" fmla="*/ 4 w 4"/>
                  <a:gd name="T7" fmla="*/ 0 h 81"/>
                  <a:gd name="T8" fmla="*/ 4 w 4"/>
                  <a:gd name="T9" fmla="*/ 81 h 81"/>
                </a:gdLst>
                <a:ahLst/>
                <a:cxnLst>
                  <a:cxn ang="0">
                    <a:pos x="T0" y="T1"/>
                  </a:cxn>
                  <a:cxn ang="0">
                    <a:pos x="T2" y="T3"/>
                  </a:cxn>
                  <a:cxn ang="0">
                    <a:pos x="T4" y="T5"/>
                  </a:cxn>
                  <a:cxn ang="0">
                    <a:pos x="T6" y="T7"/>
                  </a:cxn>
                  <a:cxn ang="0">
                    <a:pos x="T8" y="T9"/>
                  </a:cxn>
                </a:cxnLst>
                <a:rect l="0" t="0" r="r" b="b"/>
                <a:pathLst>
                  <a:path w="4" h="81">
                    <a:moveTo>
                      <a:pt x="4" y="81"/>
                    </a:moveTo>
                    <a:lnTo>
                      <a:pt x="0" y="81"/>
                    </a:lnTo>
                    <a:lnTo>
                      <a:pt x="0" y="3"/>
                    </a:lnTo>
                    <a:lnTo>
                      <a:pt x="4" y="0"/>
                    </a:lnTo>
                    <a:lnTo>
                      <a:pt x="4" y="8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37" name="Freeform 1723"/>
              <p:cNvSpPr>
                <a:spLocks noEditPoints="1"/>
              </p:cNvSpPr>
              <p:nvPr/>
            </p:nvSpPr>
            <p:spPr bwMode="auto">
              <a:xfrm>
                <a:off x="5994" y="945"/>
                <a:ext cx="39" cy="82"/>
              </a:xfrm>
              <a:custGeom>
                <a:avLst/>
                <a:gdLst>
                  <a:gd name="T0" fmla="*/ 0 w 454"/>
                  <a:gd name="T1" fmla="*/ 946 h 946"/>
                  <a:gd name="T2" fmla="*/ 0 w 454"/>
                  <a:gd name="T3" fmla="*/ 281 h 946"/>
                  <a:gd name="T4" fmla="*/ 16 w 454"/>
                  <a:gd name="T5" fmla="*/ 271 h 946"/>
                  <a:gd name="T6" fmla="*/ 16 w 454"/>
                  <a:gd name="T7" fmla="*/ 935 h 946"/>
                  <a:gd name="T8" fmla="*/ 0 w 454"/>
                  <a:gd name="T9" fmla="*/ 946 h 946"/>
                  <a:gd name="T10" fmla="*/ 66 w 454"/>
                  <a:gd name="T11" fmla="*/ 902 h 946"/>
                  <a:gd name="T12" fmla="*/ 66 w 454"/>
                  <a:gd name="T13" fmla="*/ 240 h 946"/>
                  <a:gd name="T14" fmla="*/ 143 w 454"/>
                  <a:gd name="T15" fmla="*/ 193 h 946"/>
                  <a:gd name="T16" fmla="*/ 143 w 454"/>
                  <a:gd name="T17" fmla="*/ 851 h 946"/>
                  <a:gd name="T18" fmla="*/ 66 w 454"/>
                  <a:gd name="T19" fmla="*/ 902 h 946"/>
                  <a:gd name="T20" fmla="*/ 193 w 454"/>
                  <a:gd name="T21" fmla="*/ 817 h 946"/>
                  <a:gd name="T22" fmla="*/ 193 w 454"/>
                  <a:gd name="T23" fmla="*/ 162 h 946"/>
                  <a:gd name="T24" fmla="*/ 454 w 454"/>
                  <a:gd name="T25" fmla="*/ 0 h 946"/>
                  <a:gd name="T26" fmla="*/ 454 w 454"/>
                  <a:gd name="T27" fmla="*/ 643 h 946"/>
                  <a:gd name="T28" fmla="*/ 193 w 454"/>
                  <a:gd name="T29" fmla="*/ 81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4" h="946">
                    <a:moveTo>
                      <a:pt x="0" y="946"/>
                    </a:moveTo>
                    <a:lnTo>
                      <a:pt x="0" y="281"/>
                    </a:lnTo>
                    <a:lnTo>
                      <a:pt x="16" y="271"/>
                    </a:lnTo>
                    <a:lnTo>
                      <a:pt x="16" y="935"/>
                    </a:lnTo>
                    <a:lnTo>
                      <a:pt x="0" y="946"/>
                    </a:lnTo>
                    <a:moveTo>
                      <a:pt x="66" y="902"/>
                    </a:moveTo>
                    <a:lnTo>
                      <a:pt x="66" y="240"/>
                    </a:lnTo>
                    <a:lnTo>
                      <a:pt x="143" y="193"/>
                    </a:lnTo>
                    <a:lnTo>
                      <a:pt x="143" y="851"/>
                    </a:lnTo>
                    <a:lnTo>
                      <a:pt x="66" y="902"/>
                    </a:lnTo>
                    <a:moveTo>
                      <a:pt x="193" y="817"/>
                    </a:moveTo>
                    <a:lnTo>
                      <a:pt x="193" y="162"/>
                    </a:lnTo>
                    <a:lnTo>
                      <a:pt x="454" y="0"/>
                    </a:lnTo>
                    <a:lnTo>
                      <a:pt x="454" y="643"/>
                    </a:lnTo>
                    <a:lnTo>
                      <a:pt x="193" y="817"/>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38" name="Freeform 1724"/>
              <p:cNvSpPr>
                <a:spLocks/>
              </p:cNvSpPr>
              <p:nvPr/>
            </p:nvSpPr>
            <p:spPr bwMode="auto">
              <a:xfrm>
                <a:off x="5995" y="966"/>
                <a:ext cx="4" cy="60"/>
              </a:xfrm>
              <a:custGeom>
                <a:avLst/>
                <a:gdLst>
                  <a:gd name="T0" fmla="*/ 0 w 4"/>
                  <a:gd name="T1" fmla="*/ 60 h 60"/>
                  <a:gd name="T2" fmla="*/ 0 w 4"/>
                  <a:gd name="T3" fmla="*/ 2 h 60"/>
                  <a:gd name="T4" fmla="*/ 4 w 4"/>
                  <a:gd name="T5" fmla="*/ 0 h 60"/>
                  <a:gd name="T6" fmla="*/ 4 w 4"/>
                  <a:gd name="T7" fmla="*/ 57 h 60"/>
                  <a:gd name="T8" fmla="*/ 0 w 4"/>
                  <a:gd name="T9" fmla="*/ 60 h 60"/>
                </a:gdLst>
                <a:ahLst/>
                <a:cxnLst>
                  <a:cxn ang="0">
                    <a:pos x="T0" y="T1"/>
                  </a:cxn>
                  <a:cxn ang="0">
                    <a:pos x="T2" y="T3"/>
                  </a:cxn>
                  <a:cxn ang="0">
                    <a:pos x="T4" y="T5"/>
                  </a:cxn>
                  <a:cxn ang="0">
                    <a:pos x="T6" y="T7"/>
                  </a:cxn>
                  <a:cxn ang="0">
                    <a:pos x="T8" y="T9"/>
                  </a:cxn>
                </a:cxnLst>
                <a:rect l="0" t="0" r="r" b="b"/>
                <a:pathLst>
                  <a:path w="4" h="60">
                    <a:moveTo>
                      <a:pt x="0" y="60"/>
                    </a:moveTo>
                    <a:lnTo>
                      <a:pt x="0" y="2"/>
                    </a:lnTo>
                    <a:lnTo>
                      <a:pt x="4" y="0"/>
                    </a:lnTo>
                    <a:lnTo>
                      <a:pt x="4" y="57"/>
                    </a:lnTo>
                    <a:lnTo>
                      <a:pt x="0" y="6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39" name="Freeform 1725"/>
              <p:cNvSpPr>
                <a:spLocks/>
              </p:cNvSpPr>
              <p:nvPr/>
            </p:nvSpPr>
            <p:spPr bwMode="auto">
              <a:xfrm>
                <a:off x="6006" y="959"/>
                <a:ext cx="4" cy="59"/>
              </a:xfrm>
              <a:custGeom>
                <a:avLst/>
                <a:gdLst>
                  <a:gd name="T0" fmla="*/ 0 w 4"/>
                  <a:gd name="T1" fmla="*/ 59 h 59"/>
                  <a:gd name="T2" fmla="*/ 0 w 4"/>
                  <a:gd name="T3" fmla="*/ 3 h 59"/>
                  <a:gd name="T4" fmla="*/ 4 w 4"/>
                  <a:gd name="T5" fmla="*/ 0 h 59"/>
                  <a:gd name="T6" fmla="*/ 4 w 4"/>
                  <a:gd name="T7" fmla="*/ 56 h 59"/>
                  <a:gd name="T8" fmla="*/ 0 w 4"/>
                  <a:gd name="T9" fmla="*/ 59 h 59"/>
                </a:gdLst>
                <a:ahLst/>
                <a:cxnLst>
                  <a:cxn ang="0">
                    <a:pos x="T0" y="T1"/>
                  </a:cxn>
                  <a:cxn ang="0">
                    <a:pos x="T2" y="T3"/>
                  </a:cxn>
                  <a:cxn ang="0">
                    <a:pos x="T4" y="T5"/>
                  </a:cxn>
                  <a:cxn ang="0">
                    <a:pos x="T6" y="T7"/>
                  </a:cxn>
                  <a:cxn ang="0">
                    <a:pos x="T8" y="T9"/>
                  </a:cxn>
                </a:cxnLst>
                <a:rect l="0" t="0" r="r" b="b"/>
                <a:pathLst>
                  <a:path w="4" h="59">
                    <a:moveTo>
                      <a:pt x="0" y="59"/>
                    </a:moveTo>
                    <a:lnTo>
                      <a:pt x="0" y="3"/>
                    </a:lnTo>
                    <a:lnTo>
                      <a:pt x="4" y="0"/>
                    </a:lnTo>
                    <a:lnTo>
                      <a:pt x="4" y="56"/>
                    </a:lnTo>
                    <a:lnTo>
                      <a:pt x="0" y="5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40" name="Freeform 1726"/>
              <p:cNvSpPr>
                <a:spLocks/>
              </p:cNvSpPr>
              <p:nvPr/>
            </p:nvSpPr>
            <p:spPr bwMode="auto">
              <a:xfrm>
                <a:off x="5994" y="901"/>
                <a:ext cx="39" cy="26"/>
              </a:xfrm>
              <a:custGeom>
                <a:avLst/>
                <a:gdLst>
                  <a:gd name="T0" fmla="*/ 0 w 39"/>
                  <a:gd name="T1" fmla="*/ 26 h 26"/>
                  <a:gd name="T2" fmla="*/ 0 w 39"/>
                  <a:gd name="T3" fmla="*/ 26 h 26"/>
                  <a:gd name="T4" fmla="*/ 39 w 39"/>
                  <a:gd name="T5" fmla="*/ 0 h 26"/>
                  <a:gd name="T6" fmla="*/ 39 w 39"/>
                  <a:gd name="T7" fmla="*/ 0 h 26"/>
                  <a:gd name="T8" fmla="*/ 0 w 39"/>
                  <a:gd name="T9" fmla="*/ 26 h 26"/>
                </a:gdLst>
                <a:ahLst/>
                <a:cxnLst>
                  <a:cxn ang="0">
                    <a:pos x="T0" y="T1"/>
                  </a:cxn>
                  <a:cxn ang="0">
                    <a:pos x="T2" y="T3"/>
                  </a:cxn>
                  <a:cxn ang="0">
                    <a:pos x="T4" y="T5"/>
                  </a:cxn>
                  <a:cxn ang="0">
                    <a:pos x="T6" y="T7"/>
                  </a:cxn>
                  <a:cxn ang="0">
                    <a:pos x="T8" y="T9"/>
                  </a:cxn>
                </a:cxnLst>
                <a:rect l="0" t="0" r="r" b="b"/>
                <a:pathLst>
                  <a:path w="39" h="26">
                    <a:moveTo>
                      <a:pt x="0" y="26"/>
                    </a:moveTo>
                    <a:lnTo>
                      <a:pt x="0" y="26"/>
                    </a:lnTo>
                    <a:lnTo>
                      <a:pt x="39" y="0"/>
                    </a:lnTo>
                    <a:lnTo>
                      <a:pt x="39" y="0"/>
                    </a:lnTo>
                    <a:lnTo>
                      <a:pt x="0" y="26"/>
                    </a:lnTo>
                    <a:close/>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41" name="Freeform 1727"/>
              <p:cNvSpPr>
                <a:spLocks noEditPoints="1"/>
              </p:cNvSpPr>
              <p:nvPr/>
            </p:nvSpPr>
            <p:spPr bwMode="auto">
              <a:xfrm>
                <a:off x="5994" y="901"/>
                <a:ext cx="39" cy="43"/>
              </a:xfrm>
              <a:custGeom>
                <a:avLst/>
                <a:gdLst>
                  <a:gd name="T0" fmla="*/ 0 w 454"/>
                  <a:gd name="T1" fmla="*/ 493 h 493"/>
                  <a:gd name="T2" fmla="*/ 0 w 454"/>
                  <a:gd name="T3" fmla="*/ 302 h 493"/>
                  <a:gd name="T4" fmla="*/ 454 w 454"/>
                  <a:gd name="T5" fmla="*/ 0 h 493"/>
                  <a:gd name="T6" fmla="*/ 454 w 454"/>
                  <a:gd name="T7" fmla="*/ 158 h 493"/>
                  <a:gd name="T8" fmla="*/ 193 w 454"/>
                  <a:gd name="T9" fmla="*/ 351 h 493"/>
                  <a:gd name="T10" fmla="*/ 193 w 454"/>
                  <a:gd name="T11" fmla="*/ 246 h 493"/>
                  <a:gd name="T12" fmla="*/ 143 w 454"/>
                  <a:gd name="T13" fmla="*/ 246 h 493"/>
                  <a:gd name="T14" fmla="*/ 143 w 454"/>
                  <a:gd name="T15" fmla="*/ 387 h 493"/>
                  <a:gd name="T16" fmla="*/ 66 w 454"/>
                  <a:gd name="T17" fmla="*/ 444 h 493"/>
                  <a:gd name="T18" fmla="*/ 66 w 454"/>
                  <a:gd name="T19" fmla="*/ 318 h 493"/>
                  <a:gd name="T20" fmla="*/ 16 w 454"/>
                  <a:gd name="T21" fmla="*/ 318 h 493"/>
                  <a:gd name="T22" fmla="*/ 16 w 454"/>
                  <a:gd name="T23" fmla="*/ 481 h 493"/>
                  <a:gd name="T24" fmla="*/ 0 w 454"/>
                  <a:gd name="T25" fmla="*/ 493 h 493"/>
                  <a:gd name="T26" fmla="*/ 193 w 454"/>
                  <a:gd name="T27" fmla="*/ 416 h 493"/>
                  <a:gd name="T28" fmla="*/ 193 w 454"/>
                  <a:gd name="T29" fmla="*/ 413 h 493"/>
                  <a:gd name="T30" fmla="*/ 454 w 454"/>
                  <a:gd name="T31" fmla="*/ 220 h 493"/>
                  <a:gd name="T32" fmla="*/ 454 w 454"/>
                  <a:gd name="T33" fmla="*/ 255 h 493"/>
                  <a:gd name="T34" fmla="*/ 193 w 454"/>
                  <a:gd name="T35" fmla="*/ 416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4" h="493">
                    <a:moveTo>
                      <a:pt x="0" y="493"/>
                    </a:moveTo>
                    <a:lnTo>
                      <a:pt x="0" y="302"/>
                    </a:lnTo>
                    <a:lnTo>
                      <a:pt x="454" y="0"/>
                    </a:lnTo>
                    <a:lnTo>
                      <a:pt x="454" y="158"/>
                    </a:lnTo>
                    <a:lnTo>
                      <a:pt x="193" y="351"/>
                    </a:lnTo>
                    <a:lnTo>
                      <a:pt x="193" y="246"/>
                    </a:lnTo>
                    <a:lnTo>
                      <a:pt x="143" y="246"/>
                    </a:lnTo>
                    <a:lnTo>
                      <a:pt x="143" y="387"/>
                    </a:lnTo>
                    <a:lnTo>
                      <a:pt x="66" y="444"/>
                    </a:lnTo>
                    <a:lnTo>
                      <a:pt x="66" y="318"/>
                    </a:lnTo>
                    <a:lnTo>
                      <a:pt x="16" y="318"/>
                    </a:lnTo>
                    <a:lnTo>
                      <a:pt x="16" y="481"/>
                    </a:lnTo>
                    <a:lnTo>
                      <a:pt x="0" y="493"/>
                    </a:lnTo>
                    <a:moveTo>
                      <a:pt x="193" y="416"/>
                    </a:moveTo>
                    <a:lnTo>
                      <a:pt x="193" y="413"/>
                    </a:lnTo>
                    <a:lnTo>
                      <a:pt x="454" y="220"/>
                    </a:lnTo>
                    <a:lnTo>
                      <a:pt x="454" y="255"/>
                    </a:lnTo>
                    <a:lnTo>
                      <a:pt x="193" y="416"/>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42" name="Freeform 1728"/>
              <p:cNvSpPr>
                <a:spLocks noEditPoints="1"/>
              </p:cNvSpPr>
              <p:nvPr/>
            </p:nvSpPr>
            <p:spPr bwMode="auto">
              <a:xfrm>
                <a:off x="5994" y="915"/>
                <a:ext cx="39" cy="32"/>
              </a:xfrm>
              <a:custGeom>
                <a:avLst/>
                <a:gdLst>
                  <a:gd name="T0" fmla="*/ 0 w 454"/>
                  <a:gd name="T1" fmla="*/ 377 h 377"/>
                  <a:gd name="T2" fmla="*/ 0 w 454"/>
                  <a:gd name="T3" fmla="*/ 335 h 377"/>
                  <a:gd name="T4" fmla="*/ 16 w 454"/>
                  <a:gd name="T5" fmla="*/ 323 h 377"/>
                  <a:gd name="T6" fmla="*/ 16 w 454"/>
                  <a:gd name="T7" fmla="*/ 367 h 377"/>
                  <a:gd name="T8" fmla="*/ 0 w 454"/>
                  <a:gd name="T9" fmla="*/ 377 h 377"/>
                  <a:gd name="T10" fmla="*/ 66 w 454"/>
                  <a:gd name="T11" fmla="*/ 337 h 377"/>
                  <a:gd name="T12" fmla="*/ 66 w 454"/>
                  <a:gd name="T13" fmla="*/ 286 h 377"/>
                  <a:gd name="T14" fmla="*/ 143 w 454"/>
                  <a:gd name="T15" fmla="*/ 229 h 377"/>
                  <a:gd name="T16" fmla="*/ 143 w 454"/>
                  <a:gd name="T17" fmla="*/ 289 h 377"/>
                  <a:gd name="T18" fmla="*/ 66 w 454"/>
                  <a:gd name="T19" fmla="*/ 337 h 377"/>
                  <a:gd name="T20" fmla="*/ 193 w 454"/>
                  <a:gd name="T21" fmla="*/ 255 h 377"/>
                  <a:gd name="T22" fmla="*/ 193 w 454"/>
                  <a:gd name="T23" fmla="*/ 193 h 377"/>
                  <a:gd name="T24" fmla="*/ 454 w 454"/>
                  <a:gd name="T25" fmla="*/ 0 h 377"/>
                  <a:gd name="T26" fmla="*/ 454 w 454"/>
                  <a:gd name="T27" fmla="*/ 62 h 377"/>
                  <a:gd name="T28" fmla="*/ 193 w 454"/>
                  <a:gd name="T29" fmla="*/ 255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4" h="377">
                    <a:moveTo>
                      <a:pt x="0" y="377"/>
                    </a:moveTo>
                    <a:lnTo>
                      <a:pt x="0" y="335"/>
                    </a:lnTo>
                    <a:lnTo>
                      <a:pt x="16" y="323"/>
                    </a:lnTo>
                    <a:lnTo>
                      <a:pt x="16" y="367"/>
                    </a:lnTo>
                    <a:lnTo>
                      <a:pt x="0" y="377"/>
                    </a:lnTo>
                    <a:moveTo>
                      <a:pt x="66" y="337"/>
                    </a:moveTo>
                    <a:lnTo>
                      <a:pt x="66" y="286"/>
                    </a:lnTo>
                    <a:lnTo>
                      <a:pt x="143" y="229"/>
                    </a:lnTo>
                    <a:lnTo>
                      <a:pt x="143" y="289"/>
                    </a:lnTo>
                    <a:lnTo>
                      <a:pt x="66" y="337"/>
                    </a:lnTo>
                    <a:moveTo>
                      <a:pt x="193" y="255"/>
                    </a:moveTo>
                    <a:lnTo>
                      <a:pt x="193" y="193"/>
                    </a:lnTo>
                    <a:lnTo>
                      <a:pt x="454" y="0"/>
                    </a:lnTo>
                    <a:lnTo>
                      <a:pt x="454" y="62"/>
                    </a:lnTo>
                    <a:lnTo>
                      <a:pt x="193" y="25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43" name="Freeform 1729"/>
              <p:cNvSpPr>
                <a:spLocks/>
              </p:cNvSpPr>
              <p:nvPr/>
            </p:nvSpPr>
            <p:spPr bwMode="auto">
              <a:xfrm>
                <a:off x="5995" y="928"/>
                <a:ext cx="4" cy="18"/>
              </a:xfrm>
              <a:custGeom>
                <a:avLst/>
                <a:gdLst>
                  <a:gd name="T0" fmla="*/ 0 w 4"/>
                  <a:gd name="T1" fmla="*/ 18 h 18"/>
                  <a:gd name="T2" fmla="*/ 0 w 4"/>
                  <a:gd name="T3" fmla="*/ 0 h 18"/>
                  <a:gd name="T4" fmla="*/ 4 w 4"/>
                  <a:gd name="T5" fmla="*/ 0 h 18"/>
                  <a:gd name="T6" fmla="*/ 4 w 4"/>
                  <a:gd name="T7" fmla="*/ 16 h 18"/>
                  <a:gd name="T8" fmla="*/ 0 w 4"/>
                  <a:gd name="T9" fmla="*/ 18 h 18"/>
                </a:gdLst>
                <a:ahLst/>
                <a:cxnLst>
                  <a:cxn ang="0">
                    <a:pos x="T0" y="T1"/>
                  </a:cxn>
                  <a:cxn ang="0">
                    <a:pos x="T2" y="T3"/>
                  </a:cxn>
                  <a:cxn ang="0">
                    <a:pos x="T4" y="T5"/>
                  </a:cxn>
                  <a:cxn ang="0">
                    <a:pos x="T6" y="T7"/>
                  </a:cxn>
                  <a:cxn ang="0">
                    <a:pos x="T8" y="T9"/>
                  </a:cxn>
                </a:cxnLst>
                <a:rect l="0" t="0" r="r" b="b"/>
                <a:pathLst>
                  <a:path w="4" h="18">
                    <a:moveTo>
                      <a:pt x="0" y="18"/>
                    </a:moveTo>
                    <a:lnTo>
                      <a:pt x="0" y="0"/>
                    </a:lnTo>
                    <a:lnTo>
                      <a:pt x="4" y="0"/>
                    </a:lnTo>
                    <a:lnTo>
                      <a:pt x="4" y="16"/>
                    </a:lnTo>
                    <a:lnTo>
                      <a:pt x="0" y="1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44" name="Freeform 1730"/>
              <p:cNvSpPr>
                <a:spLocks/>
              </p:cNvSpPr>
              <p:nvPr/>
            </p:nvSpPr>
            <p:spPr bwMode="auto">
              <a:xfrm>
                <a:off x="6006" y="922"/>
                <a:ext cx="4" cy="18"/>
              </a:xfrm>
              <a:custGeom>
                <a:avLst/>
                <a:gdLst>
                  <a:gd name="T0" fmla="*/ 0 w 4"/>
                  <a:gd name="T1" fmla="*/ 18 h 18"/>
                  <a:gd name="T2" fmla="*/ 0 w 4"/>
                  <a:gd name="T3" fmla="*/ 0 h 18"/>
                  <a:gd name="T4" fmla="*/ 4 w 4"/>
                  <a:gd name="T5" fmla="*/ 0 h 18"/>
                  <a:gd name="T6" fmla="*/ 4 w 4"/>
                  <a:gd name="T7" fmla="*/ 15 h 18"/>
                  <a:gd name="T8" fmla="*/ 0 w 4"/>
                  <a:gd name="T9" fmla="*/ 18 h 18"/>
                </a:gdLst>
                <a:ahLst/>
                <a:cxnLst>
                  <a:cxn ang="0">
                    <a:pos x="T0" y="T1"/>
                  </a:cxn>
                  <a:cxn ang="0">
                    <a:pos x="T2" y="T3"/>
                  </a:cxn>
                  <a:cxn ang="0">
                    <a:pos x="T4" y="T5"/>
                  </a:cxn>
                  <a:cxn ang="0">
                    <a:pos x="T6" y="T7"/>
                  </a:cxn>
                  <a:cxn ang="0">
                    <a:pos x="T8" y="T9"/>
                  </a:cxn>
                </a:cxnLst>
                <a:rect l="0" t="0" r="r" b="b"/>
                <a:pathLst>
                  <a:path w="4" h="18">
                    <a:moveTo>
                      <a:pt x="0" y="18"/>
                    </a:moveTo>
                    <a:lnTo>
                      <a:pt x="0" y="0"/>
                    </a:lnTo>
                    <a:lnTo>
                      <a:pt x="4" y="0"/>
                    </a:lnTo>
                    <a:lnTo>
                      <a:pt x="4" y="15"/>
                    </a:lnTo>
                    <a:lnTo>
                      <a:pt x="0" y="1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45" name="Freeform 1731"/>
              <p:cNvSpPr>
                <a:spLocks noEditPoints="1"/>
              </p:cNvSpPr>
              <p:nvPr/>
            </p:nvSpPr>
            <p:spPr bwMode="auto">
              <a:xfrm>
                <a:off x="5963" y="1099"/>
                <a:ext cx="143" cy="97"/>
              </a:xfrm>
              <a:custGeom>
                <a:avLst/>
                <a:gdLst>
                  <a:gd name="T0" fmla="*/ 0 w 1665"/>
                  <a:gd name="T1" fmla="*/ 1130 h 1130"/>
                  <a:gd name="T2" fmla="*/ 0 w 1665"/>
                  <a:gd name="T3" fmla="*/ 1006 h 1130"/>
                  <a:gd name="T4" fmla="*/ 221 w 1665"/>
                  <a:gd name="T5" fmla="*/ 870 h 1130"/>
                  <a:gd name="T6" fmla="*/ 233 w 1665"/>
                  <a:gd name="T7" fmla="*/ 864 h 1130"/>
                  <a:gd name="T8" fmla="*/ 233 w 1665"/>
                  <a:gd name="T9" fmla="*/ 862 h 1130"/>
                  <a:gd name="T10" fmla="*/ 555 w 1665"/>
                  <a:gd name="T11" fmla="*/ 664 h 1130"/>
                  <a:gd name="T12" fmla="*/ 555 w 1665"/>
                  <a:gd name="T13" fmla="*/ 845 h 1130"/>
                  <a:gd name="T14" fmla="*/ 0 w 1665"/>
                  <a:gd name="T15" fmla="*/ 1130 h 1130"/>
                  <a:gd name="T16" fmla="*/ 606 w 1665"/>
                  <a:gd name="T17" fmla="*/ 819 h 1130"/>
                  <a:gd name="T18" fmla="*/ 606 w 1665"/>
                  <a:gd name="T19" fmla="*/ 634 h 1130"/>
                  <a:gd name="T20" fmla="*/ 1546 w 1665"/>
                  <a:gd name="T21" fmla="*/ 55 h 1130"/>
                  <a:gd name="T22" fmla="*/ 1655 w 1665"/>
                  <a:gd name="T23" fmla="*/ 0 h 1130"/>
                  <a:gd name="T24" fmla="*/ 1665 w 1665"/>
                  <a:gd name="T25" fmla="*/ 6 h 1130"/>
                  <a:gd name="T26" fmla="*/ 1665 w 1665"/>
                  <a:gd name="T27" fmla="*/ 275 h 1130"/>
                  <a:gd name="T28" fmla="*/ 606 w 1665"/>
                  <a:gd name="T29" fmla="*/ 819 h 1130"/>
                  <a:gd name="T30" fmla="*/ 233 w 1665"/>
                  <a:gd name="T31" fmla="*/ 804 h 1130"/>
                  <a:gd name="T32" fmla="*/ 233 w 1665"/>
                  <a:gd name="T33" fmla="*/ 745 h 1130"/>
                  <a:gd name="T34" fmla="*/ 375 w 1665"/>
                  <a:gd name="T35" fmla="*/ 658 h 1130"/>
                  <a:gd name="T36" fmla="*/ 375 w 1665"/>
                  <a:gd name="T37" fmla="*/ 675 h 1130"/>
                  <a:gd name="T38" fmla="*/ 425 w 1665"/>
                  <a:gd name="T39" fmla="*/ 675 h 1130"/>
                  <a:gd name="T40" fmla="*/ 425 w 1665"/>
                  <a:gd name="T41" fmla="*/ 631 h 1130"/>
                  <a:gd name="T42" fmla="*/ 555 w 1665"/>
                  <a:gd name="T43" fmla="*/ 564 h 1130"/>
                  <a:gd name="T44" fmla="*/ 555 w 1665"/>
                  <a:gd name="T45" fmla="*/ 606 h 1130"/>
                  <a:gd name="T46" fmla="*/ 233 w 1665"/>
                  <a:gd name="T47" fmla="*/ 804 h 1130"/>
                  <a:gd name="T48" fmla="*/ 606 w 1665"/>
                  <a:gd name="T49" fmla="*/ 575 h 1130"/>
                  <a:gd name="T50" fmla="*/ 606 w 1665"/>
                  <a:gd name="T51" fmla="*/ 538 h 1130"/>
                  <a:gd name="T52" fmla="*/ 968 w 1665"/>
                  <a:gd name="T53" fmla="*/ 352 h 1130"/>
                  <a:gd name="T54" fmla="*/ 606 w 1665"/>
                  <a:gd name="T55" fmla="*/ 575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65" h="1130">
                    <a:moveTo>
                      <a:pt x="0" y="1130"/>
                    </a:moveTo>
                    <a:lnTo>
                      <a:pt x="0" y="1006"/>
                    </a:lnTo>
                    <a:lnTo>
                      <a:pt x="221" y="870"/>
                    </a:lnTo>
                    <a:lnTo>
                      <a:pt x="233" y="864"/>
                    </a:lnTo>
                    <a:lnTo>
                      <a:pt x="233" y="862"/>
                    </a:lnTo>
                    <a:lnTo>
                      <a:pt x="555" y="664"/>
                    </a:lnTo>
                    <a:lnTo>
                      <a:pt x="555" y="845"/>
                    </a:lnTo>
                    <a:lnTo>
                      <a:pt x="0" y="1130"/>
                    </a:lnTo>
                    <a:moveTo>
                      <a:pt x="606" y="819"/>
                    </a:moveTo>
                    <a:lnTo>
                      <a:pt x="606" y="634"/>
                    </a:lnTo>
                    <a:lnTo>
                      <a:pt x="1546" y="55"/>
                    </a:lnTo>
                    <a:lnTo>
                      <a:pt x="1655" y="0"/>
                    </a:lnTo>
                    <a:lnTo>
                      <a:pt x="1665" y="6"/>
                    </a:lnTo>
                    <a:lnTo>
                      <a:pt x="1665" y="275"/>
                    </a:lnTo>
                    <a:lnTo>
                      <a:pt x="606" y="819"/>
                    </a:lnTo>
                    <a:moveTo>
                      <a:pt x="233" y="804"/>
                    </a:moveTo>
                    <a:lnTo>
                      <a:pt x="233" y="745"/>
                    </a:lnTo>
                    <a:lnTo>
                      <a:pt x="375" y="658"/>
                    </a:lnTo>
                    <a:lnTo>
                      <a:pt x="375" y="675"/>
                    </a:lnTo>
                    <a:lnTo>
                      <a:pt x="425" y="675"/>
                    </a:lnTo>
                    <a:lnTo>
                      <a:pt x="425" y="631"/>
                    </a:lnTo>
                    <a:lnTo>
                      <a:pt x="555" y="564"/>
                    </a:lnTo>
                    <a:lnTo>
                      <a:pt x="555" y="606"/>
                    </a:lnTo>
                    <a:lnTo>
                      <a:pt x="233" y="804"/>
                    </a:lnTo>
                    <a:moveTo>
                      <a:pt x="606" y="575"/>
                    </a:moveTo>
                    <a:lnTo>
                      <a:pt x="606" y="538"/>
                    </a:lnTo>
                    <a:lnTo>
                      <a:pt x="968" y="352"/>
                    </a:lnTo>
                    <a:lnTo>
                      <a:pt x="606" y="575"/>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46" name="Freeform 1732"/>
              <p:cNvSpPr>
                <a:spLocks/>
              </p:cNvSpPr>
              <p:nvPr/>
            </p:nvSpPr>
            <p:spPr bwMode="auto">
              <a:xfrm>
                <a:off x="5995" y="1153"/>
                <a:ext cx="4" cy="4"/>
              </a:xfrm>
              <a:custGeom>
                <a:avLst/>
                <a:gdLst>
                  <a:gd name="T0" fmla="*/ 4 w 4"/>
                  <a:gd name="T1" fmla="*/ 4 h 4"/>
                  <a:gd name="T2" fmla="*/ 0 w 4"/>
                  <a:gd name="T3" fmla="*/ 4 h 4"/>
                  <a:gd name="T4" fmla="*/ 0 w 4"/>
                  <a:gd name="T5" fmla="*/ 3 h 4"/>
                  <a:gd name="T6" fmla="*/ 2 w 4"/>
                  <a:gd name="T7" fmla="*/ 2 h 4"/>
                  <a:gd name="T8" fmla="*/ 4 w 4"/>
                  <a:gd name="T9" fmla="*/ 0 h 4"/>
                  <a:gd name="T10" fmla="*/ 4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4" y="4"/>
                    </a:moveTo>
                    <a:lnTo>
                      <a:pt x="0" y="4"/>
                    </a:lnTo>
                    <a:lnTo>
                      <a:pt x="0" y="3"/>
                    </a:lnTo>
                    <a:lnTo>
                      <a:pt x="2" y="2"/>
                    </a:lnTo>
                    <a:lnTo>
                      <a:pt x="4" y="0"/>
                    </a:lnTo>
                    <a:lnTo>
                      <a:pt x="4"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47" name="Freeform 1733"/>
              <p:cNvSpPr>
                <a:spLocks noEditPoints="1"/>
              </p:cNvSpPr>
              <p:nvPr/>
            </p:nvSpPr>
            <p:spPr bwMode="auto">
              <a:xfrm>
                <a:off x="5963" y="1104"/>
                <a:ext cx="133" cy="82"/>
              </a:xfrm>
              <a:custGeom>
                <a:avLst/>
                <a:gdLst>
                  <a:gd name="T0" fmla="*/ 0 w 1546"/>
                  <a:gd name="T1" fmla="*/ 951 h 951"/>
                  <a:gd name="T2" fmla="*/ 0 w 1546"/>
                  <a:gd name="T3" fmla="*/ 931 h 951"/>
                  <a:gd name="T4" fmla="*/ 221 w 1546"/>
                  <a:gd name="T5" fmla="*/ 815 h 951"/>
                  <a:gd name="T6" fmla="*/ 0 w 1546"/>
                  <a:gd name="T7" fmla="*/ 951 h 951"/>
                  <a:gd name="T8" fmla="*/ 233 w 1546"/>
                  <a:gd name="T9" fmla="*/ 807 h 951"/>
                  <a:gd name="T10" fmla="*/ 233 w 1546"/>
                  <a:gd name="T11" fmla="*/ 749 h 951"/>
                  <a:gd name="T12" fmla="*/ 555 w 1546"/>
                  <a:gd name="T13" fmla="*/ 551 h 951"/>
                  <a:gd name="T14" fmla="*/ 555 w 1546"/>
                  <a:gd name="T15" fmla="*/ 609 h 951"/>
                  <a:gd name="T16" fmla="*/ 233 w 1546"/>
                  <a:gd name="T17" fmla="*/ 807 h 951"/>
                  <a:gd name="T18" fmla="*/ 606 w 1546"/>
                  <a:gd name="T19" fmla="*/ 579 h 951"/>
                  <a:gd name="T20" fmla="*/ 606 w 1546"/>
                  <a:gd name="T21" fmla="*/ 520 h 951"/>
                  <a:gd name="T22" fmla="*/ 968 w 1546"/>
                  <a:gd name="T23" fmla="*/ 297 h 951"/>
                  <a:gd name="T24" fmla="*/ 1546 w 1546"/>
                  <a:gd name="T25" fmla="*/ 0 h 951"/>
                  <a:gd name="T26" fmla="*/ 606 w 1546"/>
                  <a:gd name="T27" fmla="*/ 579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46" h="951">
                    <a:moveTo>
                      <a:pt x="0" y="951"/>
                    </a:moveTo>
                    <a:lnTo>
                      <a:pt x="0" y="931"/>
                    </a:lnTo>
                    <a:lnTo>
                      <a:pt x="221" y="815"/>
                    </a:lnTo>
                    <a:lnTo>
                      <a:pt x="0" y="951"/>
                    </a:lnTo>
                    <a:moveTo>
                      <a:pt x="233" y="807"/>
                    </a:moveTo>
                    <a:lnTo>
                      <a:pt x="233" y="749"/>
                    </a:lnTo>
                    <a:lnTo>
                      <a:pt x="555" y="551"/>
                    </a:lnTo>
                    <a:lnTo>
                      <a:pt x="555" y="609"/>
                    </a:lnTo>
                    <a:lnTo>
                      <a:pt x="233" y="807"/>
                    </a:lnTo>
                    <a:moveTo>
                      <a:pt x="606" y="579"/>
                    </a:moveTo>
                    <a:lnTo>
                      <a:pt x="606" y="520"/>
                    </a:lnTo>
                    <a:lnTo>
                      <a:pt x="968" y="297"/>
                    </a:lnTo>
                    <a:lnTo>
                      <a:pt x="1546" y="0"/>
                    </a:lnTo>
                    <a:lnTo>
                      <a:pt x="606" y="57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48" name="Freeform 1734"/>
              <p:cNvSpPr>
                <a:spLocks/>
              </p:cNvSpPr>
              <p:nvPr/>
            </p:nvSpPr>
            <p:spPr bwMode="auto">
              <a:xfrm>
                <a:off x="6106" y="1098"/>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49" name="Freeform 1735"/>
              <p:cNvSpPr>
                <a:spLocks/>
              </p:cNvSpPr>
              <p:nvPr/>
            </p:nvSpPr>
            <p:spPr bwMode="auto">
              <a:xfrm>
                <a:off x="6011" y="1145"/>
                <a:ext cx="4" cy="27"/>
              </a:xfrm>
              <a:custGeom>
                <a:avLst/>
                <a:gdLst>
                  <a:gd name="T0" fmla="*/ 0 w 4"/>
                  <a:gd name="T1" fmla="*/ 27 h 27"/>
                  <a:gd name="T2" fmla="*/ 0 w 4"/>
                  <a:gd name="T3" fmla="*/ 3 h 27"/>
                  <a:gd name="T4" fmla="*/ 4 w 4"/>
                  <a:gd name="T5" fmla="*/ 0 h 27"/>
                  <a:gd name="T6" fmla="*/ 4 w 4"/>
                  <a:gd name="T7" fmla="*/ 25 h 27"/>
                  <a:gd name="T8" fmla="*/ 0 w 4"/>
                  <a:gd name="T9" fmla="*/ 27 h 27"/>
                </a:gdLst>
                <a:ahLst/>
                <a:cxnLst>
                  <a:cxn ang="0">
                    <a:pos x="T0" y="T1"/>
                  </a:cxn>
                  <a:cxn ang="0">
                    <a:pos x="T2" y="T3"/>
                  </a:cxn>
                  <a:cxn ang="0">
                    <a:pos x="T4" y="T5"/>
                  </a:cxn>
                  <a:cxn ang="0">
                    <a:pos x="T6" y="T7"/>
                  </a:cxn>
                  <a:cxn ang="0">
                    <a:pos x="T8" y="T9"/>
                  </a:cxn>
                </a:cxnLst>
                <a:rect l="0" t="0" r="r" b="b"/>
                <a:pathLst>
                  <a:path w="4" h="27">
                    <a:moveTo>
                      <a:pt x="0" y="27"/>
                    </a:moveTo>
                    <a:lnTo>
                      <a:pt x="0" y="3"/>
                    </a:lnTo>
                    <a:lnTo>
                      <a:pt x="4" y="0"/>
                    </a:lnTo>
                    <a:lnTo>
                      <a:pt x="4" y="25"/>
                    </a:lnTo>
                    <a:lnTo>
                      <a:pt x="0"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50" name="Freeform 1736"/>
              <p:cNvSpPr>
                <a:spLocks/>
              </p:cNvSpPr>
              <p:nvPr/>
            </p:nvSpPr>
            <p:spPr bwMode="auto">
              <a:xfrm>
                <a:off x="5983" y="1155"/>
                <a:ext cx="14" cy="8"/>
              </a:xfrm>
              <a:custGeom>
                <a:avLst/>
                <a:gdLst>
                  <a:gd name="T0" fmla="*/ 0 w 14"/>
                  <a:gd name="T1" fmla="*/ 8 h 8"/>
                  <a:gd name="T2" fmla="*/ 0 w 14"/>
                  <a:gd name="T3" fmla="*/ 7 h 8"/>
                  <a:gd name="T4" fmla="*/ 14 w 14"/>
                  <a:gd name="T5" fmla="*/ 0 h 8"/>
                  <a:gd name="T6" fmla="*/ 12 w 14"/>
                  <a:gd name="T7" fmla="*/ 1 h 8"/>
                  <a:gd name="T8" fmla="*/ 0 w 14"/>
                  <a:gd name="T9" fmla="*/ 8 h 8"/>
                </a:gdLst>
                <a:ahLst/>
                <a:cxnLst>
                  <a:cxn ang="0">
                    <a:pos x="T0" y="T1"/>
                  </a:cxn>
                  <a:cxn ang="0">
                    <a:pos x="T2" y="T3"/>
                  </a:cxn>
                  <a:cxn ang="0">
                    <a:pos x="T4" y="T5"/>
                  </a:cxn>
                  <a:cxn ang="0">
                    <a:pos x="T6" y="T7"/>
                  </a:cxn>
                  <a:cxn ang="0">
                    <a:pos x="T8" y="T9"/>
                  </a:cxn>
                </a:cxnLst>
                <a:rect l="0" t="0" r="r" b="b"/>
                <a:pathLst>
                  <a:path w="14" h="8">
                    <a:moveTo>
                      <a:pt x="0" y="8"/>
                    </a:moveTo>
                    <a:lnTo>
                      <a:pt x="0" y="7"/>
                    </a:lnTo>
                    <a:lnTo>
                      <a:pt x="14" y="0"/>
                    </a:lnTo>
                    <a:lnTo>
                      <a:pt x="12" y="1"/>
                    </a:lnTo>
                    <a:lnTo>
                      <a:pt x="0"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51" name="Freeform 1737"/>
              <p:cNvSpPr>
                <a:spLocks/>
              </p:cNvSpPr>
              <p:nvPr/>
            </p:nvSpPr>
            <p:spPr bwMode="auto">
              <a:xfrm>
                <a:off x="6110" y="1096"/>
                <a:ext cx="1" cy="1"/>
              </a:xfrm>
              <a:custGeom>
                <a:avLst/>
                <a:gdLst>
                  <a:gd name="T0" fmla="*/ 1 w 1"/>
                  <a:gd name="T1" fmla="*/ 1 h 1"/>
                  <a:gd name="T2" fmla="*/ 0 w 1"/>
                  <a:gd name="T3" fmla="*/ 1 h 1"/>
                  <a:gd name="T4" fmla="*/ 1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0" y="1"/>
                    </a:lnTo>
                    <a:lnTo>
                      <a:pt x="1" y="0"/>
                    </a:lnTo>
                    <a:lnTo>
                      <a:pt x="1" y="1"/>
                    </a:lnTo>
                    <a:close/>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52" name="Freeform 1738"/>
              <p:cNvSpPr>
                <a:spLocks/>
              </p:cNvSpPr>
              <p:nvPr/>
            </p:nvSpPr>
            <p:spPr bwMode="auto">
              <a:xfrm>
                <a:off x="6109" y="1097"/>
                <a:ext cx="2" cy="1"/>
              </a:xfrm>
              <a:custGeom>
                <a:avLst/>
                <a:gdLst>
                  <a:gd name="T0" fmla="*/ 2 w 2"/>
                  <a:gd name="T1" fmla="*/ 1 h 1"/>
                  <a:gd name="T2" fmla="*/ 0 w 2"/>
                  <a:gd name="T3" fmla="*/ 0 h 1"/>
                  <a:gd name="T4" fmla="*/ 1 w 2"/>
                  <a:gd name="T5" fmla="*/ 0 h 1"/>
                  <a:gd name="T6" fmla="*/ 2 w 2"/>
                  <a:gd name="T7" fmla="*/ 0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lnTo>
                      <a:pt x="0" y="0"/>
                    </a:lnTo>
                    <a:lnTo>
                      <a:pt x="1" y="0"/>
                    </a:lnTo>
                    <a:lnTo>
                      <a:pt x="2" y="0"/>
                    </a:lnTo>
                    <a:lnTo>
                      <a:pt x="2" y="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53" name="Freeform 1739"/>
              <p:cNvSpPr>
                <a:spLocks noEditPoints="1"/>
              </p:cNvSpPr>
              <p:nvPr/>
            </p:nvSpPr>
            <p:spPr bwMode="auto">
              <a:xfrm>
                <a:off x="5963" y="1135"/>
                <a:ext cx="143" cy="97"/>
              </a:xfrm>
              <a:custGeom>
                <a:avLst/>
                <a:gdLst>
                  <a:gd name="T0" fmla="*/ 0 w 1665"/>
                  <a:gd name="T1" fmla="*/ 1125 h 1125"/>
                  <a:gd name="T2" fmla="*/ 0 w 1665"/>
                  <a:gd name="T3" fmla="*/ 1071 h 1125"/>
                  <a:gd name="T4" fmla="*/ 233 w 1665"/>
                  <a:gd name="T5" fmla="*/ 949 h 1125"/>
                  <a:gd name="T6" fmla="*/ 233 w 1665"/>
                  <a:gd name="T7" fmla="*/ 895 h 1125"/>
                  <a:gd name="T8" fmla="*/ 555 w 1665"/>
                  <a:gd name="T9" fmla="*/ 711 h 1125"/>
                  <a:gd name="T10" fmla="*/ 555 w 1665"/>
                  <a:gd name="T11" fmla="*/ 840 h 1125"/>
                  <a:gd name="T12" fmla="*/ 0 w 1665"/>
                  <a:gd name="T13" fmla="*/ 1125 h 1125"/>
                  <a:gd name="T14" fmla="*/ 0 w 1665"/>
                  <a:gd name="T15" fmla="*/ 883 h 1125"/>
                  <a:gd name="T16" fmla="*/ 0 w 1665"/>
                  <a:gd name="T17" fmla="*/ 845 h 1125"/>
                  <a:gd name="T18" fmla="*/ 555 w 1665"/>
                  <a:gd name="T19" fmla="*/ 560 h 1125"/>
                  <a:gd name="T20" fmla="*/ 555 w 1665"/>
                  <a:gd name="T21" fmla="*/ 653 h 1125"/>
                  <a:gd name="T22" fmla="*/ 233 w 1665"/>
                  <a:gd name="T23" fmla="*/ 837 h 1125"/>
                  <a:gd name="T24" fmla="*/ 233 w 1665"/>
                  <a:gd name="T25" fmla="*/ 761 h 1125"/>
                  <a:gd name="T26" fmla="*/ 0 w 1665"/>
                  <a:gd name="T27" fmla="*/ 883 h 1125"/>
                  <a:gd name="T28" fmla="*/ 606 w 1665"/>
                  <a:gd name="T29" fmla="*/ 815 h 1125"/>
                  <a:gd name="T30" fmla="*/ 606 w 1665"/>
                  <a:gd name="T31" fmla="*/ 682 h 1125"/>
                  <a:gd name="T32" fmla="*/ 1665 w 1665"/>
                  <a:gd name="T33" fmla="*/ 75 h 1125"/>
                  <a:gd name="T34" fmla="*/ 1665 w 1665"/>
                  <a:gd name="T35" fmla="*/ 271 h 1125"/>
                  <a:gd name="T36" fmla="*/ 606 w 1665"/>
                  <a:gd name="T37" fmla="*/ 815 h 1125"/>
                  <a:gd name="T38" fmla="*/ 606 w 1665"/>
                  <a:gd name="T39" fmla="*/ 624 h 1125"/>
                  <a:gd name="T40" fmla="*/ 606 w 1665"/>
                  <a:gd name="T41" fmla="*/ 534 h 1125"/>
                  <a:gd name="T42" fmla="*/ 1646 w 1665"/>
                  <a:gd name="T43" fmla="*/ 0 h 1125"/>
                  <a:gd name="T44" fmla="*/ 1665 w 1665"/>
                  <a:gd name="T45" fmla="*/ 10 h 1125"/>
                  <a:gd name="T46" fmla="*/ 1665 w 1665"/>
                  <a:gd name="T47" fmla="*/ 17 h 1125"/>
                  <a:gd name="T48" fmla="*/ 606 w 1665"/>
                  <a:gd name="T49" fmla="*/ 624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65" h="1125">
                    <a:moveTo>
                      <a:pt x="0" y="1125"/>
                    </a:moveTo>
                    <a:lnTo>
                      <a:pt x="0" y="1071"/>
                    </a:lnTo>
                    <a:lnTo>
                      <a:pt x="233" y="949"/>
                    </a:lnTo>
                    <a:lnTo>
                      <a:pt x="233" y="895"/>
                    </a:lnTo>
                    <a:lnTo>
                      <a:pt x="555" y="711"/>
                    </a:lnTo>
                    <a:lnTo>
                      <a:pt x="555" y="840"/>
                    </a:lnTo>
                    <a:lnTo>
                      <a:pt x="0" y="1125"/>
                    </a:lnTo>
                    <a:moveTo>
                      <a:pt x="0" y="883"/>
                    </a:moveTo>
                    <a:lnTo>
                      <a:pt x="0" y="845"/>
                    </a:lnTo>
                    <a:lnTo>
                      <a:pt x="555" y="560"/>
                    </a:lnTo>
                    <a:lnTo>
                      <a:pt x="555" y="653"/>
                    </a:lnTo>
                    <a:lnTo>
                      <a:pt x="233" y="837"/>
                    </a:lnTo>
                    <a:lnTo>
                      <a:pt x="233" y="761"/>
                    </a:lnTo>
                    <a:lnTo>
                      <a:pt x="0" y="883"/>
                    </a:lnTo>
                    <a:moveTo>
                      <a:pt x="606" y="815"/>
                    </a:moveTo>
                    <a:lnTo>
                      <a:pt x="606" y="682"/>
                    </a:lnTo>
                    <a:lnTo>
                      <a:pt x="1665" y="75"/>
                    </a:lnTo>
                    <a:lnTo>
                      <a:pt x="1665" y="271"/>
                    </a:lnTo>
                    <a:lnTo>
                      <a:pt x="606" y="815"/>
                    </a:lnTo>
                    <a:moveTo>
                      <a:pt x="606" y="624"/>
                    </a:moveTo>
                    <a:lnTo>
                      <a:pt x="606" y="534"/>
                    </a:lnTo>
                    <a:lnTo>
                      <a:pt x="1646" y="0"/>
                    </a:lnTo>
                    <a:lnTo>
                      <a:pt x="1665" y="10"/>
                    </a:lnTo>
                    <a:lnTo>
                      <a:pt x="1665" y="17"/>
                    </a:lnTo>
                    <a:lnTo>
                      <a:pt x="606" y="624"/>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54" name="Freeform 1740"/>
              <p:cNvSpPr>
                <a:spLocks noEditPoints="1"/>
              </p:cNvSpPr>
              <p:nvPr/>
            </p:nvSpPr>
            <p:spPr bwMode="auto">
              <a:xfrm>
                <a:off x="6011" y="1181"/>
                <a:ext cx="4" cy="26"/>
              </a:xfrm>
              <a:custGeom>
                <a:avLst/>
                <a:gdLst>
                  <a:gd name="T0" fmla="*/ 0 w 51"/>
                  <a:gd name="T1" fmla="*/ 306 h 306"/>
                  <a:gd name="T2" fmla="*/ 0 w 51"/>
                  <a:gd name="T3" fmla="*/ 177 h 306"/>
                  <a:gd name="T4" fmla="*/ 51 w 51"/>
                  <a:gd name="T5" fmla="*/ 148 h 306"/>
                  <a:gd name="T6" fmla="*/ 51 w 51"/>
                  <a:gd name="T7" fmla="*/ 281 h 306"/>
                  <a:gd name="T8" fmla="*/ 0 w 51"/>
                  <a:gd name="T9" fmla="*/ 306 h 306"/>
                  <a:gd name="T10" fmla="*/ 0 w 51"/>
                  <a:gd name="T11" fmla="*/ 119 h 306"/>
                  <a:gd name="T12" fmla="*/ 0 w 51"/>
                  <a:gd name="T13" fmla="*/ 26 h 306"/>
                  <a:gd name="T14" fmla="*/ 51 w 51"/>
                  <a:gd name="T15" fmla="*/ 0 h 306"/>
                  <a:gd name="T16" fmla="*/ 51 w 51"/>
                  <a:gd name="T17" fmla="*/ 90 h 306"/>
                  <a:gd name="T18" fmla="*/ 0 w 51"/>
                  <a:gd name="T19" fmla="*/ 119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306">
                    <a:moveTo>
                      <a:pt x="0" y="306"/>
                    </a:moveTo>
                    <a:lnTo>
                      <a:pt x="0" y="177"/>
                    </a:lnTo>
                    <a:lnTo>
                      <a:pt x="51" y="148"/>
                    </a:lnTo>
                    <a:lnTo>
                      <a:pt x="51" y="281"/>
                    </a:lnTo>
                    <a:lnTo>
                      <a:pt x="0" y="306"/>
                    </a:lnTo>
                    <a:moveTo>
                      <a:pt x="0" y="119"/>
                    </a:moveTo>
                    <a:lnTo>
                      <a:pt x="0" y="26"/>
                    </a:lnTo>
                    <a:lnTo>
                      <a:pt x="51" y="0"/>
                    </a:lnTo>
                    <a:lnTo>
                      <a:pt x="51" y="90"/>
                    </a:lnTo>
                    <a:lnTo>
                      <a:pt x="0" y="11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55" name="Freeform 1741"/>
              <p:cNvSpPr>
                <a:spLocks/>
              </p:cNvSpPr>
              <p:nvPr/>
            </p:nvSpPr>
            <p:spPr bwMode="auto">
              <a:xfrm>
                <a:off x="6105" y="1134"/>
                <a:ext cx="1" cy="2"/>
              </a:xfrm>
              <a:custGeom>
                <a:avLst/>
                <a:gdLst>
                  <a:gd name="T0" fmla="*/ 1 w 1"/>
                  <a:gd name="T1" fmla="*/ 2 h 2"/>
                  <a:gd name="T2" fmla="*/ 0 w 1"/>
                  <a:gd name="T3" fmla="*/ 1 h 2"/>
                  <a:gd name="T4" fmla="*/ 1 w 1"/>
                  <a:gd name="T5" fmla="*/ 0 h 2"/>
                  <a:gd name="T6" fmla="*/ 1 w 1"/>
                  <a:gd name="T7" fmla="*/ 2 h 2"/>
                </a:gdLst>
                <a:ahLst/>
                <a:cxnLst>
                  <a:cxn ang="0">
                    <a:pos x="T0" y="T1"/>
                  </a:cxn>
                  <a:cxn ang="0">
                    <a:pos x="T2" y="T3"/>
                  </a:cxn>
                  <a:cxn ang="0">
                    <a:pos x="T4" y="T5"/>
                  </a:cxn>
                  <a:cxn ang="0">
                    <a:pos x="T6" y="T7"/>
                  </a:cxn>
                </a:cxnLst>
                <a:rect l="0" t="0" r="r" b="b"/>
                <a:pathLst>
                  <a:path w="1" h="2">
                    <a:moveTo>
                      <a:pt x="1" y="2"/>
                    </a:moveTo>
                    <a:lnTo>
                      <a:pt x="0" y="1"/>
                    </a:lnTo>
                    <a:lnTo>
                      <a:pt x="1" y="0"/>
                    </a:lnTo>
                    <a:lnTo>
                      <a:pt x="1" y="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56" name="Freeform 1742"/>
              <p:cNvSpPr>
                <a:spLocks/>
              </p:cNvSpPr>
              <p:nvPr/>
            </p:nvSpPr>
            <p:spPr bwMode="auto">
              <a:xfrm>
                <a:off x="5983" y="1136"/>
                <a:ext cx="123" cy="76"/>
              </a:xfrm>
              <a:custGeom>
                <a:avLst/>
                <a:gdLst>
                  <a:gd name="T0" fmla="*/ 0 w 123"/>
                  <a:gd name="T1" fmla="*/ 76 h 76"/>
                  <a:gd name="T2" fmla="*/ 0 w 123"/>
                  <a:gd name="T3" fmla="*/ 71 h 76"/>
                  <a:gd name="T4" fmla="*/ 28 w 123"/>
                  <a:gd name="T5" fmla="*/ 55 h 76"/>
                  <a:gd name="T6" fmla="*/ 32 w 123"/>
                  <a:gd name="T7" fmla="*/ 53 h 76"/>
                  <a:gd name="T8" fmla="*/ 123 w 123"/>
                  <a:gd name="T9" fmla="*/ 0 h 76"/>
                  <a:gd name="T10" fmla="*/ 123 w 123"/>
                  <a:gd name="T11" fmla="*/ 5 h 76"/>
                  <a:gd name="T12" fmla="*/ 32 w 123"/>
                  <a:gd name="T13" fmla="*/ 58 h 76"/>
                  <a:gd name="T14" fmla="*/ 28 w 123"/>
                  <a:gd name="T15" fmla="*/ 60 h 76"/>
                  <a:gd name="T16" fmla="*/ 0 w 123"/>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76">
                    <a:moveTo>
                      <a:pt x="0" y="76"/>
                    </a:moveTo>
                    <a:lnTo>
                      <a:pt x="0" y="71"/>
                    </a:lnTo>
                    <a:lnTo>
                      <a:pt x="28" y="55"/>
                    </a:lnTo>
                    <a:lnTo>
                      <a:pt x="32" y="53"/>
                    </a:lnTo>
                    <a:lnTo>
                      <a:pt x="123" y="0"/>
                    </a:lnTo>
                    <a:lnTo>
                      <a:pt x="123" y="5"/>
                    </a:lnTo>
                    <a:lnTo>
                      <a:pt x="32" y="58"/>
                    </a:lnTo>
                    <a:lnTo>
                      <a:pt x="28" y="60"/>
                    </a:lnTo>
                    <a:lnTo>
                      <a:pt x="0" y="7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57" name="Freeform 1743"/>
              <p:cNvSpPr>
                <a:spLocks noEditPoints="1"/>
              </p:cNvSpPr>
              <p:nvPr/>
            </p:nvSpPr>
            <p:spPr bwMode="auto">
              <a:xfrm>
                <a:off x="5963" y="1123"/>
                <a:ext cx="143" cy="85"/>
              </a:xfrm>
              <a:custGeom>
                <a:avLst/>
                <a:gdLst>
                  <a:gd name="T0" fmla="*/ 0 w 1665"/>
                  <a:gd name="T1" fmla="*/ 987 h 987"/>
                  <a:gd name="T2" fmla="*/ 0 w 1665"/>
                  <a:gd name="T3" fmla="*/ 855 h 987"/>
                  <a:gd name="T4" fmla="*/ 555 w 1665"/>
                  <a:gd name="T5" fmla="*/ 570 h 987"/>
                  <a:gd name="T6" fmla="*/ 555 w 1665"/>
                  <a:gd name="T7" fmla="*/ 702 h 987"/>
                  <a:gd name="T8" fmla="*/ 0 w 1665"/>
                  <a:gd name="T9" fmla="*/ 987 h 987"/>
                  <a:gd name="T10" fmla="*/ 606 w 1665"/>
                  <a:gd name="T11" fmla="*/ 676 h 987"/>
                  <a:gd name="T12" fmla="*/ 606 w 1665"/>
                  <a:gd name="T13" fmla="*/ 544 h 987"/>
                  <a:gd name="T14" fmla="*/ 1665 w 1665"/>
                  <a:gd name="T15" fmla="*/ 0 h 987"/>
                  <a:gd name="T16" fmla="*/ 1665 w 1665"/>
                  <a:gd name="T17" fmla="*/ 95 h 987"/>
                  <a:gd name="T18" fmla="*/ 1598 w 1665"/>
                  <a:gd name="T19" fmla="*/ 61 h 987"/>
                  <a:gd name="T20" fmla="*/ 1575 w 1665"/>
                  <a:gd name="T21" fmla="*/ 105 h 987"/>
                  <a:gd name="T22" fmla="*/ 1646 w 1665"/>
                  <a:gd name="T23" fmla="*/ 142 h 987"/>
                  <a:gd name="T24" fmla="*/ 606 w 1665"/>
                  <a:gd name="T25" fmla="*/ 676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5" h="987">
                    <a:moveTo>
                      <a:pt x="0" y="987"/>
                    </a:moveTo>
                    <a:lnTo>
                      <a:pt x="0" y="855"/>
                    </a:lnTo>
                    <a:lnTo>
                      <a:pt x="555" y="570"/>
                    </a:lnTo>
                    <a:lnTo>
                      <a:pt x="555" y="702"/>
                    </a:lnTo>
                    <a:lnTo>
                      <a:pt x="0" y="987"/>
                    </a:lnTo>
                    <a:moveTo>
                      <a:pt x="606" y="676"/>
                    </a:moveTo>
                    <a:lnTo>
                      <a:pt x="606" y="544"/>
                    </a:lnTo>
                    <a:lnTo>
                      <a:pt x="1665" y="0"/>
                    </a:lnTo>
                    <a:lnTo>
                      <a:pt x="1665" y="95"/>
                    </a:lnTo>
                    <a:lnTo>
                      <a:pt x="1598" y="61"/>
                    </a:lnTo>
                    <a:lnTo>
                      <a:pt x="1575" y="105"/>
                    </a:lnTo>
                    <a:lnTo>
                      <a:pt x="1646" y="142"/>
                    </a:lnTo>
                    <a:lnTo>
                      <a:pt x="606" y="676"/>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58" name="Freeform 1744"/>
              <p:cNvSpPr>
                <a:spLocks/>
              </p:cNvSpPr>
              <p:nvPr/>
            </p:nvSpPr>
            <p:spPr bwMode="auto">
              <a:xfrm>
                <a:off x="6011" y="1170"/>
                <a:ext cx="4" cy="13"/>
              </a:xfrm>
              <a:custGeom>
                <a:avLst/>
                <a:gdLst>
                  <a:gd name="T0" fmla="*/ 0 w 4"/>
                  <a:gd name="T1" fmla="*/ 13 h 13"/>
                  <a:gd name="T2" fmla="*/ 0 w 4"/>
                  <a:gd name="T3" fmla="*/ 2 h 13"/>
                  <a:gd name="T4" fmla="*/ 4 w 4"/>
                  <a:gd name="T5" fmla="*/ 0 h 13"/>
                  <a:gd name="T6" fmla="*/ 4 w 4"/>
                  <a:gd name="T7" fmla="*/ 11 h 13"/>
                  <a:gd name="T8" fmla="*/ 0 w 4"/>
                  <a:gd name="T9" fmla="*/ 13 h 13"/>
                </a:gdLst>
                <a:ahLst/>
                <a:cxnLst>
                  <a:cxn ang="0">
                    <a:pos x="T0" y="T1"/>
                  </a:cxn>
                  <a:cxn ang="0">
                    <a:pos x="T2" y="T3"/>
                  </a:cxn>
                  <a:cxn ang="0">
                    <a:pos x="T4" y="T5"/>
                  </a:cxn>
                  <a:cxn ang="0">
                    <a:pos x="T6" y="T7"/>
                  </a:cxn>
                  <a:cxn ang="0">
                    <a:pos x="T8" y="T9"/>
                  </a:cxn>
                </a:cxnLst>
                <a:rect l="0" t="0" r="r" b="b"/>
                <a:pathLst>
                  <a:path w="4" h="13">
                    <a:moveTo>
                      <a:pt x="0" y="13"/>
                    </a:moveTo>
                    <a:lnTo>
                      <a:pt x="0" y="2"/>
                    </a:lnTo>
                    <a:lnTo>
                      <a:pt x="4" y="0"/>
                    </a:lnTo>
                    <a:lnTo>
                      <a:pt x="4" y="11"/>
                    </a:lnTo>
                    <a:lnTo>
                      <a:pt x="0" y="1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59" name="Freeform 1745"/>
              <p:cNvSpPr>
                <a:spLocks/>
              </p:cNvSpPr>
              <p:nvPr/>
            </p:nvSpPr>
            <p:spPr bwMode="auto">
              <a:xfrm>
                <a:off x="6099" y="1128"/>
                <a:ext cx="7" cy="7"/>
              </a:xfrm>
              <a:custGeom>
                <a:avLst/>
                <a:gdLst>
                  <a:gd name="T0" fmla="*/ 6 w 7"/>
                  <a:gd name="T1" fmla="*/ 7 h 7"/>
                  <a:gd name="T2" fmla="*/ 0 w 7"/>
                  <a:gd name="T3" fmla="*/ 4 h 7"/>
                  <a:gd name="T4" fmla="*/ 2 w 7"/>
                  <a:gd name="T5" fmla="*/ 0 h 7"/>
                  <a:gd name="T6" fmla="*/ 7 w 7"/>
                  <a:gd name="T7" fmla="*/ 3 h 7"/>
                  <a:gd name="T8" fmla="*/ 7 w 7"/>
                  <a:gd name="T9" fmla="*/ 6 h 7"/>
                  <a:gd name="T10" fmla="*/ 6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6" y="7"/>
                    </a:moveTo>
                    <a:lnTo>
                      <a:pt x="0" y="4"/>
                    </a:lnTo>
                    <a:lnTo>
                      <a:pt x="2" y="0"/>
                    </a:lnTo>
                    <a:lnTo>
                      <a:pt x="7" y="3"/>
                    </a:lnTo>
                    <a:lnTo>
                      <a:pt x="7" y="6"/>
                    </a:lnTo>
                    <a:lnTo>
                      <a:pt x="6"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60" name="Freeform 1746"/>
              <p:cNvSpPr>
                <a:spLocks noEditPoints="1"/>
              </p:cNvSpPr>
              <p:nvPr/>
            </p:nvSpPr>
            <p:spPr bwMode="auto">
              <a:xfrm>
                <a:off x="5963" y="1162"/>
                <a:ext cx="143" cy="135"/>
              </a:xfrm>
              <a:custGeom>
                <a:avLst/>
                <a:gdLst>
                  <a:gd name="T0" fmla="*/ 0 w 1665"/>
                  <a:gd name="T1" fmla="*/ 1561 h 1561"/>
                  <a:gd name="T2" fmla="*/ 0 w 1665"/>
                  <a:gd name="T3" fmla="*/ 1204 h 1561"/>
                  <a:gd name="T4" fmla="*/ 262 w 1665"/>
                  <a:gd name="T5" fmla="*/ 1067 h 1561"/>
                  <a:gd name="T6" fmla="*/ 262 w 1665"/>
                  <a:gd name="T7" fmla="*/ 1042 h 1561"/>
                  <a:gd name="T8" fmla="*/ 555 w 1665"/>
                  <a:gd name="T9" fmla="*/ 875 h 1561"/>
                  <a:gd name="T10" fmla="*/ 555 w 1665"/>
                  <a:gd name="T11" fmla="*/ 1276 h 1561"/>
                  <a:gd name="T12" fmla="*/ 0 w 1665"/>
                  <a:gd name="T13" fmla="*/ 1561 h 1561"/>
                  <a:gd name="T14" fmla="*/ 606 w 1665"/>
                  <a:gd name="T15" fmla="*/ 1250 h 1561"/>
                  <a:gd name="T16" fmla="*/ 606 w 1665"/>
                  <a:gd name="T17" fmla="*/ 846 h 1561"/>
                  <a:gd name="T18" fmla="*/ 1665 w 1665"/>
                  <a:gd name="T19" fmla="*/ 239 h 1561"/>
                  <a:gd name="T20" fmla="*/ 1665 w 1665"/>
                  <a:gd name="T21" fmla="*/ 569 h 1561"/>
                  <a:gd name="T22" fmla="*/ 1598 w 1665"/>
                  <a:gd name="T23" fmla="*/ 534 h 1561"/>
                  <a:gd name="T24" fmla="*/ 1575 w 1665"/>
                  <a:gd name="T25" fmla="*/ 578 h 1561"/>
                  <a:gd name="T26" fmla="*/ 1665 w 1665"/>
                  <a:gd name="T27" fmla="*/ 625 h 1561"/>
                  <a:gd name="T28" fmla="*/ 1665 w 1665"/>
                  <a:gd name="T29" fmla="*/ 706 h 1561"/>
                  <a:gd name="T30" fmla="*/ 606 w 1665"/>
                  <a:gd name="T31" fmla="*/ 1250 h 1561"/>
                  <a:gd name="T32" fmla="*/ 0 w 1665"/>
                  <a:gd name="T33" fmla="*/ 1017 h 1561"/>
                  <a:gd name="T34" fmla="*/ 0 w 1665"/>
                  <a:gd name="T35" fmla="*/ 854 h 1561"/>
                  <a:gd name="T36" fmla="*/ 555 w 1665"/>
                  <a:gd name="T37" fmla="*/ 569 h 1561"/>
                  <a:gd name="T38" fmla="*/ 555 w 1665"/>
                  <a:gd name="T39" fmla="*/ 817 h 1561"/>
                  <a:gd name="T40" fmla="*/ 262 w 1665"/>
                  <a:gd name="T41" fmla="*/ 985 h 1561"/>
                  <a:gd name="T42" fmla="*/ 262 w 1665"/>
                  <a:gd name="T43" fmla="*/ 880 h 1561"/>
                  <a:gd name="T44" fmla="*/ 0 w 1665"/>
                  <a:gd name="T45" fmla="*/ 1017 h 1561"/>
                  <a:gd name="T46" fmla="*/ 606 w 1665"/>
                  <a:gd name="T47" fmla="*/ 788 h 1561"/>
                  <a:gd name="T48" fmla="*/ 606 w 1665"/>
                  <a:gd name="T49" fmla="*/ 543 h 1561"/>
                  <a:gd name="T50" fmla="*/ 1665 w 1665"/>
                  <a:gd name="T51" fmla="*/ 0 h 1561"/>
                  <a:gd name="T52" fmla="*/ 1665 w 1665"/>
                  <a:gd name="T53" fmla="*/ 118 h 1561"/>
                  <a:gd name="T54" fmla="*/ 1598 w 1665"/>
                  <a:gd name="T55" fmla="*/ 83 h 1561"/>
                  <a:gd name="T56" fmla="*/ 1575 w 1665"/>
                  <a:gd name="T57" fmla="*/ 127 h 1561"/>
                  <a:gd name="T58" fmla="*/ 1665 w 1665"/>
                  <a:gd name="T59" fmla="*/ 174 h 1561"/>
                  <a:gd name="T60" fmla="*/ 1665 w 1665"/>
                  <a:gd name="T61" fmla="*/ 182 h 1561"/>
                  <a:gd name="T62" fmla="*/ 606 w 1665"/>
                  <a:gd name="T63" fmla="*/ 788 h 1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65" h="1561">
                    <a:moveTo>
                      <a:pt x="0" y="1561"/>
                    </a:moveTo>
                    <a:lnTo>
                      <a:pt x="0" y="1204"/>
                    </a:lnTo>
                    <a:lnTo>
                      <a:pt x="262" y="1067"/>
                    </a:lnTo>
                    <a:lnTo>
                      <a:pt x="262" y="1042"/>
                    </a:lnTo>
                    <a:lnTo>
                      <a:pt x="555" y="875"/>
                    </a:lnTo>
                    <a:lnTo>
                      <a:pt x="555" y="1276"/>
                    </a:lnTo>
                    <a:lnTo>
                      <a:pt x="0" y="1561"/>
                    </a:lnTo>
                    <a:moveTo>
                      <a:pt x="606" y="1250"/>
                    </a:moveTo>
                    <a:lnTo>
                      <a:pt x="606" y="846"/>
                    </a:lnTo>
                    <a:lnTo>
                      <a:pt x="1665" y="239"/>
                    </a:lnTo>
                    <a:lnTo>
                      <a:pt x="1665" y="569"/>
                    </a:lnTo>
                    <a:lnTo>
                      <a:pt x="1598" y="534"/>
                    </a:lnTo>
                    <a:lnTo>
                      <a:pt x="1575" y="578"/>
                    </a:lnTo>
                    <a:lnTo>
                      <a:pt x="1665" y="625"/>
                    </a:lnTo>
                    <a:lnTo>
                      <a:pt x="1665" y="706"/>
                    </a:lnTo>
                    <a:lnTo>
                      <a:pt x="606" y="1250"/>
                    </a:lnTo>
                    <a:moveTo>
                      <a:pt x="0" y="1017"/>
                    </a:moveTo>
                    <a:lnTo>
                      <a:pt x="0" y="854"/>
                    </a:lnTo>
                    <a:lnTo>
                      <a:pt x="555" y="569"/>
                    </a:lnTo>
                    <a:lnTo>
                      <a:pt x="555" y="817"/>
                    </a:lnTo>
                    <a:lnTo>
                      <a:pt x="262" y="985"/>
                    </a:lnTo>
                    <a:lnTo>
                      <a:pt x="262" y="880"/>
                    </a:lnTo>
                    <a:lnTo>
                      <a:pt x="0" y="1017"/>
                    </a:lnTo>
                    <a:moveTo>
                      <a:pt x="606" y="788"/>
                    </a:moveTo>
                    <a:lnTo>
                      <a:pt x="606" y="543"/>
                    </a:lnTo>
                    <a:lnTo>
                      <a:pt x="1665" y="0"/>
                    </a:lnTo>
                    <a:lnTo>
                      <a:pt x="1665" y="118"/>
                    </a:lnTo>
                    <a:lnTo>
                      <a:pt x="1598" y="83"/>
                    </a:lnTo>
                    <a:lnTo>
                      <a:pt x="1575" y="127"/>
                    </a:lnTo>
                    <a:lnTo>
                      <a:pt x="1665" y="174"/>
                    </a:lnTo>
                    <a:lnTo>
                      <a:pt x="1665" y="182"/>
                    </a:lnTo>
                    <a:lnTo>
                      <a:pt x="606" y="788"/>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61" name="Freeform 1747"/>
              <p:cNvSpPr>
                <a:spLocks noEditPoints="1"/>
              </p:cNvSpPr>
              <p:nvPr/>
            </p:nvSpPr>
            <p:spPr bwMode="auto">
              <a:xfrm>
                <a:off x="6011" y="1209"/>
                <a:ext cx="4" cy="64"/>
              </a:xfrm>
              <a:custGeom>
                <a:avLst/>
                <a:gdLst>
                  <a:gd name="T0" fmla="*/ 0 w 51"/>
                  <a:gd name="T1" fmla="*/ 733 h 733"/>
                  <a:gd name="T2" fmla="*/ 0 w 51"/>
                  <a:gd name="T3" fmla="*/ 332 h 733"/>
                  <a:gd name="T4" fmla="*/ 51 w 51"/>
                  <a:gd name="T5" fmla="*/ 303 h 733"/>
                  <a:gd name="T6" fmla="*/ 51 w 51"/>
                  <a:gd name="T7" fmla="*/ 707 h 733"/>
                  <a:gd name="T8" fmla="*/ 0 w 51"/>
                  <a:gd name="T9" fmla="*/ 733 h 733"/>
                  <a:gd name="T10" fmla="*/ 0 w 51"/>
                  <a:gd name="T11" fmla="*/ 274 h 733"/>
                  <a:gd name="T12" fmla="*/ 0 w 51"/>
                  <a:gd name="T13" fmla="*/ 26 h 733"/>
                  <a:gd name="T14" fmla="*/ 51 w 51"/>
                  <a:gd name="T15" fmla="*/ 0 h 733"/>
                  <a:gd name="T16" fmla="*/ 51 w 51"/>
                  <a:gd name="T17" fmla="*/ 245 h 733"/>
                  <a:gd name="T18" fmla="*/ 0 w 51"/>
                  <a:gd name="T19" fmla="*/ 274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733">
                    <a:moveTo>
                      <a:pt x="0" y="733"/>
                    </a:moveTo>
                    <a:lnTo>
                      <a:pt x="0" y="332"/>
                    </a:lnTo>
                    <a:lnTo>
                      <a:pt x="51" y="303"/>
                    </a:lnTo>
                    <a:lnTo>
                      <a:pt x="51" y="707"/>
                    </a:lnTo>
                    <a:lnTo>
                      <a:pt x="0" y="733"/>
                    </a:lnTo>
                    <a:moveTo>
                      <a:pt x="0" y="274"/>
                    </a:moveTo>
                    <a:lnTo>
                      <a:pt x="0" y="26"/>
                    </a:lnTo>
                    <a:lnTo>
                      <a:pt x="51" y="0"/>
                    </a:lnTo>
                    <a:lnTo>
                      <a:pt x="51" y="245"/>
                    </a:lnTo>
                    <a:lnTo>
                      <a:pt x="0" y="274"/>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62" name="Freeform 1748"/>
              <p:cNvSpPr>
                <a:spLocks/>
              </p:cNvSpPr>
              <p:nvPr/>
            </p:nvSpPr>
            <p:spPr bwMode="auto">
              <a:xfrm>
                <a:off x="6099" y="1170"/>
                <a:ext cx="7" cy="7"/>
              </a:xfrm>
              <a:custGeom>
                <a:avLst/>
                <a:gdLst>
                  <a:gd name="T0" fmla="*/ 7 w 7"/>
                  <a:gd name="T1" fmla="*/ 7 h 7"/>
                  <a:gd name="T2" fmla="*/ 0 w 7"/>
                  <a:gd name="T3" fmla="*/ 3 h 7"/>
                  <a:gd name="T4" fmla="*/ 2 w 7"/>
                  <a:gd name="T5" fmla="*/ 0 h 7"/>
                  <a:gd name="T6" fmla="*/ 7 w 7"/>
                  <a:gd name="T7" fmla="*/ 3 h 7"/>
                  <a:gd name="T8" fmla="*/ 7 w 7"/>
                  <a:gd name="T9" fmla="*/ 7 h 7"/>
                </a:gdLst>
                <a:ahLst/>
                <a:cxnLst>
                  <a:cxn ang="0">
                    <a:pos x="T0" y="T1"/>
                  </a:cxn>
                  <a:cxn ang="0">
                    <a:pos x="T2" y="T3"/>
                  </a:cxn>
                  <a:cxn ang="0">
                    <a:pos x="T4" y="T5"/>
                  </a:cxn>
                  <a:cxn ang="0">
                    <a:pos x="T6" y="T7"/>
                  </a:cxn>
                  <a:cxn ang="0">
                    <a:pos x="T8" y="T9"/>
                  </a:cxn>
                </a:cxnLst>
                <a:rect l="0" t="0" r="r" b="b"/>
                <a:pathLst>
                  <a:path w="7" h="7">
                    <a:moveTo>
                      <a:pt x="7" y="7"/>
                    </a:moveTo>
                    <a:lnTo>
                      <a:pt x="0" y="3"/>
                    </a:lnTo>
                    <a:lnTo>
                      <a:pt x="2" y="0"/>
                    </a:lnTo>
                    <a:lnTo>
                      <a:pt x="7" y="3"/>
                    </a:lnTo>
                    <a:lnTo>
                      <a:pt x="7"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63" name="Freeform 1749"/>
              <p:cNvSpPr>
                <a:spLocks/>
              </p:cNvSpPr>
              <p:nvPr/>
            </p:nvSpPr>
            <p:spPr bwMode="auto">
              <a:xfrm>
                <a:off x="6099" y="1208"/>
                <a:ext cx="7" cy="8"/>
              </a:xfrm>
              <a:custGeom>
                <a:avLst/>
                <a:gdLst>
                  <a:gd name="T0" fmla="*/ 7 w 7"/>
                  <a:gd name="T1" fmla="*/ 8 h 8"/>
                  <a:gd name="T2" fmla="*/ 0 w 7"/>
                  <a:gd name="T3" fmla="*/ 4 h 8"/>
                  <a:gd name="T4" fmla="*/ 2 w 7"/>
                  <a:gd name="T5" fmla="*/ 0 h 8"/>
                  <a:gd name="T6" fmla="*/ 7 w 7"/>
                  <a:gd name="T7" fmla="*/ 3 h 8"/>
                  <a:gd name="T8" fmla="*/ 7 w 7"/>
                  <a:gd name="T9" fmla="*/ 8 h 8"/>
                </a:gdLst>
                <a:ahLst/>
                <a:cxnLst>
                  <a:cxn ang="0">
                    <a:pos x="T0" y="T1"/>
                  </a:cxn>
                  <a:cxn ang="0">
                    <a:pos x="T2" y="T3"/>
                  </a:cxn>
                  <a:cxn ang="0">
                    <a:pos x="T4" y="T5"/>
                  </a:cxn>
                  <a:cxn ang="0">
                    <a:pos x="T6" y="T7"/>
                  </a:cxn>
                  <a:cxn ang="0">
                    <a:pos x="T8" y="T9"/>
                  </a:cxn>
                </a:cxnLst>
                <a:rect l="0" t="0" r="r" b="b"/>
                <a:pathLst>
                  <a:path w="7" h="8">
                    <a:moveTo>
                      <a:pt x="7" y="8"/>
                    </a:moveTo>
                    <a:lnTo>
                      <a:pt x="0" y="4"/>
                    </a:lnTo>
                    <a:lnTo>
                      <a:pt x="2" y="0"/>
                    </a:lnTo>
                    <a:lnTo>
                      <a:pt x="7" y="3"/>
                    </a:lnTo>
                    <a:lnTo>
                      <a:pt x="7"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64" name="Freeform 1750"/>
              <p:cNvSpPr>
                <a:spLocks/>
              </p:cNvSpPr>
              <p:nvPr/>
            </p:nvSpPr>
            <p:spPr bwMode="auto">
              <a:xfrm>
                <a:off x="5985" y="1178"/>
                <a:ext cx="121" cy="74"/>
              </a:xfrm>
              <a:custGeom>
                <a:avLst/>
                <a:gdLst>
                  <a:gd name="T0" fmla="*/ 0 w 121"/>
                  <a:gd name="T1" fmla="*/ 74 h 74"/>
                  <a:gd name="T2" fmla="*/ 0 w 121"/>
                  <a:gd name="T3" fmla="*/ 69 h 74"/>
                  <a:gd name="T4" fmla="*/ 26 w 121"/>
                  <a:gd name="T5" fmla="*/ 55 h 74"/>
                  <a:gd name="T6" fmla="*/ 30 w 121"/>
                  <a:gd name="T7" fmla="*/ 52 h 74"/>
                  <a:gd name="T8" fmla="*/ 121 w 121"/>
                  <a:gd name="T9" fmla="*/ 0 h 74"/>
                  <a:gd name="T10" fmla="*/ 121 w 121"/>
                  <a:gd name="T11" fmla="*/ 5 h 74"/>
                  <a:gd name="T12" fmla="*/ 30 w 121"/>
                  <a:gd name="T13" fmla="*/ 57 h 74"/>
                  <a:gd name="T14" fmla="*/ 26 w 121"/>
                  <a:gd name="T15" fmla="*/ 60 h 74"/>
                  <a:gd name="T16" fmla="*/ 0 w 121"/>
                  <a:gd name="T17"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74">
                    <a:moveTo>
                      <a:pt x="0" y="74"/>
                    </a:moveTo>
                    <a:lnTo>
                      <a:pt x="0" y="69"/>
                    </a:lnTo>
                    <a:lnTo>
                      <a:pt x="26" y="55"/>
                    </a:lnTo>
                    <a:lnTo>
                      <a:pt x="30" y="52"/>
                    </a:lnTo>
                    <a:lnTo>
                      <a:pt x="121" y="0"/>
                    </a:lnTo>
                    <a:lnTo>
                      <a:pt x="121" y="5"/>
                    </a:lnTo>
                    <a:lnTo>
                      <a:pt x="30" y="57"/>
                    </a:lnTo>
                    <a:lnTo>
                      <a:pt x="26" y="60"/>
                    </a:lnTo>
                    <a:lnTo>
                      <a:pt x="0" y="7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65" name="Freeform 1751"/>
              <p:cNvSpPr>
                <a:spLocks noEditPoints="1"/>
              </p:cNvSpPr>
              <p:nvPr/>
            </p:nvSpPr>
            <p:spPr bwMode="auto">
              <a:xfrm>
                <a:off x="5963" y="1243"/>
                <a:ext cx="146" cy="136"/>
              </a:xfrm>
              <a:custGeom>
                <a:avLst/>
                <a:gdLst>
                  <a:gd name="T0" fmla="*/ 0 w 1696"/>
                  <a:gd name="T1" fmla="*/ 1577 h 1577"/>
                  <a:gd name="T2" fmla="*/ 0 w 1696"/>
                  <a:gd name="T3" fmla="*/ 977 h 1577"/>
                  <a:gd name="T4" fmla="*/ 555 w 1696"/>
                  <a:gd name="T5" fmla="*/ 659 h 1577"/>
                  <a:gd name="T6" fmla="*/ 555 w 1696"/>
                  <a:gd name="T7" fmla="*/ 1292 h 1577"/>
                  <a:gd name="T8" fmla="*/ 0 w 1696"/>
                  <a:gd name="T9" fmla="*/ 1577 h 1577"/>
                  <a:gd name="T10" fmla="*/ 606 w 1696"/>
                  <a:gd name="T11" fmla="*/ 1266 h 1577"/>
                  <a:gd name="T12" fmla="*/ 606 w 1696"/>
                  <a:gd name="T13" fmla="*/ 631 h 1577"/>
                  <a:gd name="T14" fmla="*/ 741 w 1696"/>
                  <a:gd name="T15" fmla="*/ 553 h 1577"/>
                  <a:gd name="T16" fmla="*/ 741 w 1696"/>
                  <a:gd name="T17" fmla="*/ 719 h 1577"/>
                  <a:gd name="T18" fmla="*/ 1696 w 1696"/>
                  <a:gd name="T19" fmla="*/ 220 h 1577"/>
                  <a:gd name="T20" fmla="*/ 1696 w 1696"/>
                  <a:gd name="T21" fmla="*/ 707 h 1577"/>
                  <a:gd name="T22" fmla="*/ 606 w 1696"/>
                  <a:gd name="T23" fmla="*/ 1266 h 1577"/>
                  <a:gd name="T24" fmla="*/ 0 w 1696"/>
                  <a:gd name="T25" fmla="*/ 920 h 1577"/>
                  <a:gd name="T26" fmla="*/ 0 w 1696"/>
                  <a:gd name="T27" fmla="*/ 870 h 1577"/>
                  <a:gd name="T28" fmla="*/ 555 w 1696"/>
                  <a:gd name="T29" fmla="*/ 585 h 1577"/>
                  <a:gd name="T30" fmla="*/ 555 w 1696"/>
                  <a:gd name="T31" fmla="*/ 602 h 1577"/>
                  <a:gd name="T32" fmla="*/ 0 w 1696"/>
                  <a:gd name="T33" fmla="*/ 920 h 1577"/>
                  <a:gd name="T34" fmla="*/ 606 w 1696"/>
                  <a:gd name="T35" fmla="*/ 573 h 1577"/>
                  <a:gd name="T36" fmla="*/ 606 w 1696"/>
                  <a:gd name="T37" fmla="*/ 559 h 1577"/>
                  <a:gd name="T38" fmla="*/ 833 w 1696"/>
                  <a:gd name="T39" fmla="*/ 443 h 1577"/>
                  <a:gd name="T40" fmla="*/ 606 w 1696"/>
                  <a:gd name="T41" fmla="*/ 573 h 1577"/>
                  <a:gd name="T42" fmla="*/ 927 w 1696"/>
                  <a:gd name="T43" fmla="*/ 434 h 1577"/>
                  <a:gd name="T44" fmla="*/ 910 w 1696"/>
                  <a:gd name="T45" fmla="*/ 403 h 1577"/>
                  <a:gd name="T46" fmla="*/ 1696 w 1696"/>
                  <a:gd name="T47" fmla="*/ 0 h 1577"/>
                  <a:gd name="T48" fmla="*/ 1696 w 1696"/>
                  <a:gd name="T49" fmla="*/ 32 h 1577"/>
                  <a:gd name="T50" fmla="*/ 1626 w 1696"/>
                  <a:gd name="T51" fmla="*/ 69 h 1577"/>
                  <a:gd name="T52" fmla="*/ 1598 w 1696"/>
                  <a:gd name="T53" fmla="*/ 55 h 1577"/>
                  <a:gd name="T54" fmla="*/ 1578 w 1696"/>
                  <a:gd name="T55" fmla="*/ 94 h 1577"/>
                  <a:gd name="T56" fmla="*/ 927 w 1696"/>
                  <a:gd name="T57" fmla="*/ 434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96" h="1577">
                    <a:moveTo>
                      <a:pt x="0" y="1577"/>
                    </a:moveTo>
                    <a:lnTo>
                      <a:pt x="0" y="977"/>
                    </a:lnTo>
                    <a:lnTo>
                      <a:pt x="555" y="659"/>
                    </a:lnTo>
                    <a:lnTo>
                      <a:pt x="555" y="1292"/>
                    </a:lnTo>
                    <a:lnTo>
                      <a:pt x="0" y="1577"/>
                    </a:lnTo>
                    <a:moveTo>
                      <a:pt x="606" y="1266"/>
                    </a:moveTo>
                    <a:lnTo>
                      <a:pt x="606" y="631"/>
                    </a:lnTo>
                    <a:lnTo>
                      <a:pt x="741" y="553"/>
                    </a:lnTo>
                    <a:lnTo>
                      <a:pt x="741" y="719"/>
                    </a:lnTo>
                    <a:lnTo>
                      <a:pt x="1696" y="220"/>
                    </a:lnTo>
                    <a:lnTo>
                      <a:pt x="1696" y="707"/>
                    </a:lnTo>
                    <a:lnTo>
                      <a:pt x="606" y="1266"/>
                    </a:lnTo>
                    <a:moveTo>
                      <a:pt x="0" y="920"/>
                    </a:moveTo>
                    <a:lnTo>
                      <a:pt x="0" y="870"/>
                    </a:lnTo>
                    <a:lnTo>
                      <a:pt x="555" y="585"/>
                    </a:lnTo>
                    <a:lnTo>
                      <a:pt x="555" y="602"/>
                    </a:lnTo>
                    <a:lnTo>
                      <a:pt x="0" y="920"/>
                    </a:lnTo>
                    <a:moveTo>
                      <a:pt x="606" y="573"/>
                    </a:moveTo>
                    <a:lnTo>
                      <a:pt x="606" y="559"/>
                    </a:lnTo>
                    <a:lnTo>
                      <a:pt x="833" y="443"/>
                    </a:lnTo>
                    <a:lnTo>
                      <a:pt x="606" y="573"/>
                    </a:lnTo>
                    <a:moveTo>
                      <a:pt x="927" y="434"/>
                    </a:moveTo>
                    <a:lnTo>
                      <a:pt x="910" y="403"/>
                    </a:lnTo>
                    <a:lnTo>
                      <a:pt x="1696" y="0"/>
                    </a:lnTo>
                    <a:lnTo>
                      <a:pt x="1696" y="32"/>
                    </a:lnTo>
                    <a:lnTo>
                      <a:pt x="1626" y="69"/>
                    </a:lnTo>
                    <a:lnTo>
                      <a:pt x="1598" y="55"/>
                    </a:lnTo>
                    <a:lnTo>
                      <a:pt x="1578" y="94"/>
                    </a:lnTo>
                    <a:lnTo>
                      <a:pt x="927" y="434"/>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66" name="Freeform 1752"/>
              <p:cNvSpPr>
                <a:spLocks noEditPoints="1"/>
              </p:cNvSpPr>
              <p:nvPr/>
            </p:nvSpPr>
            <p:spPr bwMode="auto">
              <a:xfrm>
                <a:off x="6011" y="1291"/>
                <a:ext cx="4" cy="63"/>
              </a:xfrm>
              <a:custGeom>
                <a:avLst/>
                <a:gdLst>
                  <a:gd name="T0" fmla="*/ 0 w 51"/>
                  <a:gd name="T1" fmla="*/ 733 h 733"/>
                  <a:gd name="T2" fmla="*/ 0 w 51"/>
                  <a:gd name="T3" fmla="*/ 100 h 733"/>
                  <a:gd name="T4" fmla="*/ 51 w 51"/>
                  <a:gd name="T5" fmla="*/ 72 h 733"/>
                  <a:gd name="T6" fmla="*/ 51 w 51"/>
                  <a:gd name="T7" fmla="*/ 707 h 733"/>
                  <a:gd name="T8" fmla="*/ 0 w 51"/>
                  <a:gd name="T9" fmla="*/ 733 h 733"/>
                  <a:gd name="T10" fmla="*/ 0 w 51"/>
                  <a:gd name="T11" fmla="*/ 43 h 733"/>
                  <a:gd name="T12" fmla="*/ 0 w 51"/>
                  <a:gd name="T13" fmla="*/ 26 h 733"/>
                  <a:gd name="T14" fmla="*/ 51 w 51"/>
                  <a:gd name="T15" fmla="*/ 0 h 733"/>
                  <a:gd name="T16" fmla="*/ 51 w 51"/>
                  <a:gd name="T17" fmla="*/ 14 h 733"/>
                  <a:gd name="T18" fmla="*/ 0 w 51"/>
                  <a:gd name="T19" fmla="*/ 4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733">
                    <a:moveTo>
                      <a:pt x="0" y="733"/>
                    </a:moveTo>
                    <a:lnTo>
                      <a:pt x="0" y="100"/>
                    </a:lnTo>
                    <a:lnTo>
                      <a:pt x="51" y="72"/>
                    </a:lnTo>
                    <a:lnTo>
                      <a:pt x="51" y="707"/>
                    </a:lnTo>
                    <a:lnTo>
                      <a:pt x="0" y="733"/>
                    </a:lnTo>
                    <a:moveTo>
                      <a:pt x="0" y="43"/>
                    </a:moveTo>
                    <a:lnTo>
                      <a:pt x="0" y="26"/>
                    </a:lnTo>
                    <a:lnTo>
                      <a:pt x="51" y="0"/>
                    </a:lnTo>
                    <a:lnTo>
                      <a:pt x="51" y="14"/>
                    </a:lnTo>
                    <a:lnTo>
                      <a:pt x="0" y="43"/>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67" name="Freeform 1753"/>
              <p:cNvSpPr>
                <a:spLocks/>
              </p:cNvSpPr>
              <p:nvPr/>
            </p:nvSpPr>
            <p:spPr bwMode="auto">
              <a:xfrm>
                <a:off x="6099" y="1247"/>
                <a:ext cx="4" cy="4"/>
              </a:xfrm>
              <a:custGeom>
                <a:avLst/>
                <a:gdLst>
                  <a:gd name="T0" fmla="*/ 0 w 4"/>
                  <a:gd name="T1" fmla="*/ 4 h 4"/>
                  <a:gd name="T2" fmla="*/ 2 w 4"/>
                  <a:gd name="T3" fmla="*/ 0 h 4"/>
                  <a:gd name="T4" fmla="*/ 4 w 4"/>
                  <a:gd name="T5" fmla="*/ 2 h 4"/>
                  <a:gd name="T6" fmla="*/ 0 w 4"/>
                  <a:gd name="T7" fmla="*/ 4 h 4"/>
                </a:gdLst>
                <a:ahLst/>
                <a:cxnLst>
                  <a:cxn ang="0">
                    <a:pos x="T0" y="T1"/>
                  </a:cxn>
                  <a:cxn ang="0">
                    <a:pos x="T2" y="T3"/>
                  </a:cxn>
                  <a:cxn ang="0">
                    <a:pos x="T4" y="T5"/>
                  </a:cxn>
                  <a:cxn ang="0">
                    <a:pos x="T6" y="T7"/>
                  </a:cxn>
                </a:cxnLst>
                <a:rect l="0" t="0" r="r" b="b"/>
                <a:pathLst>
                  <a:path w="4" h="4">
                    <a:moveTo>
                      <a:pt x="0" y="4"/>
                    </a:moveTo>
                    <a:lnTo>
                      <a:pt x="2" y="0"/>
                    </a:lnTo>
                    <a:lnTo>
                      <a:pt x="4" y="2"/>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68" name="Freeform 1754"/>
              <p:cNvSpPr>
                <a:spLocks/>
              </p:cNvSpPr>
              <p:nvPr/>
            </p:nvSpPr>
            <p:spPr bwMode="auto">
              <a:xfrm>
                <a:off x="5963" y="1278"/>
                <a:ext cx="80" cy="49"/>
              </a:xfrm>
              <a:custGeom>
                <a:avLst/>
                <a:gdLst>
                  <a:gd name="T0" fmla="*/ 0 w 80"/>
                  <a:gd name="T1" fmla="*/ 49 h 49"/>
                  <a:gd name="T2" fmla="*/ 0 w 80"/>
                  <a:gd name="T3" fmla="*/ 44 h 49"/>
                  <a:gd name="T4" fmla="*/ 48 w 80"/>
                  <a:gd name="T5" fmla="*/ 17 h 49"/>
                  <a:gd name="T6" fmla="*/ 52 w 80"/>
                  <a:gd name="T7" fmla="*/ 14 h 49"/>
                  <a:gd name="T8" fmla="*/ 72 w 80"/>
                  <a:gd name="T9" fmla="*/ 3 h 49"/>
                  <a:gd name="T10" fmla="*/ 78 w 80"/>
                  <a:gd name="T11" fmla="*/ 0 h 49"/>
                  <a:gd name="T12" fmla="*/ 80 w 80"/>
                  <a:gd name="T13" fmla="*/ 2 h 49"/>
                  <a:gd name="T14" fmla="*/ 64 w 80"/>
                  <a:gd name="T15" fmla="*/ 11 h 49"/>
                  <a:gd name="T16" fmla="*/ 64 w 80"/>
                  <a:gd name="T17" fmla="*/ 12 h 49"/>
                  <a:gd name="T18" fmla="*/ 52 w 80"/>
                  <a:gd name="T19" fmla="*/ 19 h 49"/>
                  <a:gd name="T20" fmla="*/ 48 w 80"/>
                  <a:gd name="T21" fmla="*/ 22 h 49"/>
                  <a:gd name="T22" fmla="*/ 0 w 80"/>
                  <a:gd name="T2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0" h="49">
                    <a:moveTo>
                      <a:pt x="0" y="49"/>
                    </a:moveTo>
                    <a:lnTo>
                      <a:pt x="0" y="44"/>
                    </a:lnTo>
                    <a:lnTo>
                      <a:pt x="48" y="17"/>
                    </a:lnTo>
                    <a:lnTo>
                      <a:pt x="52" y="14"/>
                    </a:lnTo>
                    <a:lnTo>
                      <a:pt x="72" y="3"/>
                    </a:lnTo>
                    <a:lnTo>
                      <a:pt x="78" y="0"/>
                    </a:lnTo>
                    <a:lnTo>
                      <a:pt x="80" y="2"/>
                    </a:lnTo>
                    <a:lnTo>
                      <a:pt x="64" y="11"/>
                    </a:lnTo>
                    <a:lnTo>
                      <a:pt x="64" y="12"/>
                    </a:lnTo>
                    <a:lnTo>
                      <a:pt x="52" y="19"/>
                    </a:lnTo>
                    <a:lnTo>
                      <a:pt x="48" y="22"/>
                    </a:lnTo>
                    <a:lnTo>
                      <a:pt x="0" y="4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69" name="Freeform 1755"/>
              <p:cNvSpPr>
                <a:spLocks noEditPoints="1"/>
              </p:cNvSpPr>
              <p:nvPr/>
            </p:nvSpPr>
            <p:spPr bwMode="auto">
              <a:xfrm>
                <a:off x="5963" y="1223"/>
                <a:ext cx="146" cy="95"/>
              </a:xfrm>
              <a:custGeom>
                <a:avLst/>
                <a:gdLst>
                  <a:gd name="T0" fmla="*/ 0 w 1696"/>
                  <a:gd name="T1" fmla="*/ 1095 h 1095"/>
                  <a:gd name="T2" fmla="*/ 0 w 1696"/>
                  <a:gd name="T3" fmla="*/ 855 h 1095"/>
                  <a:gd name="T4" fmla="*/ 555 w 1696"/>
                  <a:gd name="T5" fmla="*/ 570 h 1095"/>
                  <a:gd name="T6" fmla="*/ 555 w 1696"/>
                  <a:gd name="T7" fmla="*/ 810 h 1095"/>
                  <a:gd name="T8" fmla="*/ 0 w 1696"/>
                  <a:gd name="T9" fmla="*/ 1095 h 1095"/>
                  <a:gd name="T10" fmla="*/ 606 w 1696"/>
                  <a:gd name="T11" fmla="*/ 784 h 1095"/>
                  <a:gd name="T12" fmla="*/ 606 w 1696"/>
                  <a:gd name="T13" fmla="*/ 544 h 1095"/>
                  <a:gd name="T14" fmla="*/ 1665 w 1696"/>
                  <a:gd name="T15" fmla="*/ 0 h 1095"/>
                  <a:gd name="T16" fmla="*/ 1665 w 1696"/>
                  <a:gd name="T17" fmla="*/ 7 h 1095"/>
                  <a:gd name="T18" fmla="*/ 1696 w 1696"/>
                  <a:gd name="T19" fmla="*/ 21 h 1095"/>
                  <a:gd name="T20" fmla="*/ 1696 w 1696"/>
                  <a:gd name="T21" fmla="*/ 225 h 1095"/>
                  <a:gd name="T22" fmla="*/ 910 w 1696"/>
                  <a:gd name="T23" fmla="*/ 628 h 1095"/>
                  <a:gd name="T24" fmla="*/ 908 w 1696"/>
                  <a:gd name="T25" fmla="*/ 625 h 1095"/>
                  <a:gd name="T26" fmla="*/ 833 w 1696"/>
                  <a:gd name="T27" fmla="*/ 668 h 1095"/>
                  <a:gd name="T28" fmla="*/ 606 w 1696"/>
                  <a:gd name="T29" fmla="*/ 784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96" h="1095">
                    <a:moveTo>
                      <a:pt x="0" y="1095"/>
                    </a:moveTo>
                    <a:lnTo>
                      <a:pt x="0" y="855"/>
                    </a:lnTo>
                    <a:lnTo>
                      <a:pt x="555" y="570"/>
                    </a:lnTo>
                    <a:lnTo>
                      <a:pt x="555" y="810"/>
                    </a:lnTo>
                    <a:lnTo>
                      <a:pt x="0" y="1095"/>
                    </a:lnTo>
                    <a:moveTo>
                      <a:pt x="606" y="784"/>
                    </a:moveTo>
                    <a:lnTo>
                      <a:pt x="606" y="544"/>
                    </a:lnTo>
                    <a:lnTo>
                      <a:pt x="1665" y="0"/>
                    </a:lnTo>
                    <a:lnTo>
                      <a:pt x="1665" y="7"/>
                    </a:lnTo>
                    <a:lnTo>
                      <a:pt x="1696" y="21"/>
                    </a:lnTo>
                    <a:lnTo>
                      <a:pt x="1696" y="225"/>
                    </a:lnTo>
                    <a:lnTo>
                      <a:pt x="910" y="628"/>
                    </a:lnTo>
                    <a:lnTo>
                      <a:pt x="908" y="625"/>
                    </a:lnTo>
                    <a:lnTo>
                      <a:pt x="833" y="668"/>
                    </a:lnTo>
                    <a:lnTo>
                      <a:pt x="606" y="784"/>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70" name="Freeform 1756"/>
              <p:cNvSpPr>
                <a:spLocks/>
              </p:cNvSpPr>
              <p:nvPr/>
            </p:nvSpPr>
            <p:spPr bwMode="auto">
              <a:xfrm>
                <a:off x="6011" y="1270"/>
                <a:ext cx="4" cy="23"/>
              </a:xfrm>
              <a:custGeom>
                <a:avLst/>
                <a:gdLst>
                  <a:gd name="T0" fmla="*/ 0 w 4"/>
                  <a:gd name="T1" fmla="*/ 23 h 23"/>
                  <a:gd name="T2" fmla="*/ 0 w 4"/>
                  <a:gd name="T3" fmla="*/ 3 h 23"/>
                  <a:gd name="T4" fmla="*/ 4 w 4"/>
                  <a:gd name="T5" fmla="*/ 0 h 23"/>
                  <a:gd name="T6" fmla="*/ 4 w 4"/>
                  <a:gd name="T7" fmla="*/ 21 h 23"/>
                  <a:gd name="T8" fmla="*/ 0 w 4"/>
                  <a:gd name="T9" fmla="*/ 23 h 23"/>
                </a:gdLst>
                <a:ahLst/>
                <a:cxnLst>
                  <a:cxn ang="0">
                    <a:pos x="T0" y="T1"/>
                  </a:cxn>
                  <a:cxn ang="0">
                    <a:pos x="T2" y="T3"/>
                  </a:cxn>
                  <a:cxn ang="0">
                    <a:pos x="T4" y="T5"/>
                  </a:cxn>
                  <a:cxn ang="0">
                    <a:pos x="T6" y="T7"/>
                  </a:cxn>
                  <a:cxn ang="0">
                    <a:pos x="T8" y="T9"/>
                  </a:cxn>
                </a:cxnLst>
                <a:rect l="0" t="0" r="r" b="b"/>
                <a:pathLst>
                  <a:path w="4" h="23">
                    <a:moveTo>
                      <a:pt x="0" y="23"/>
                    </a:moveTo>
                    <a:lnTo>
                      <a:pt x="0" y="3"/>
                    </a:lnTo>
                    <a:lnTo>
                      <a:pt x="4" y="0"/>
                    </a:lnTo>
                    <a:lnTo>
                      <a:pt x="4" y="21"/>
                    </a:lnTo>
                    <a:lnTo>
                      <a:pt x="0"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71" name="Freeform 1757"/>
              <p:cNvSpPr>
                <a:spLocks/>
              </p:cNvSpPr>
              <p:nvPr/>
            </p:nvSpPr>
            <p:spPr bwMode="auto">
              <a:xfrm>
                <a:off x="6035" y="1277"/>
                <a:ext cx="6" cy="4"/>
              </a:xfrm>
              <a:custGeom>
                <a:avLst/>
                <a:gdLst>
                  <a:gd name="T0" fmla="*/ 0 w 6"/>
                  <a:gd name="T1" fmla="*/ 4 h 4"/>
                  <a:gd name="T2" fmla="*/ 6 w 6"/>
                  <a:gd name="T3" fmla="*/ 0 h 4"/>
                  <a:gd name="T4" fmla="*/ 6 w 6"/>
                  <a:gd name="T5" fmla="*/ 1 h 4"/>
                  <a:gd name="T6" fmla="*/ 0 w 6"/>
                  <a:gd name="T7" fmla="*/ 4 h 4"/>
                </a:gdLst>
                <a:ahLst/>
                <a:cxnLst>
                  <a:cxn ang="0">
                    <a:pos x="T0" y="T1"/>
                  </a:cxn>
                  <a:cxn ang="0">
                    <a:pos x="T2" y="T3"/>
                  </a:cxn>
                  <a:cxn ang="0">
                    <a:pos x="T4" y="T5"/>
                  </a:cxn>
                  <a:cxn ang="0">
                    <a:pos x="T6" y="T7"/>
                  </a:cxn>
                </a:cxnLst>
                <a:rect l="0" t="0" r="r" b="b"/>
                <a:pathLst>
                  <a:path w="6" h="4">
                    <a:moveTo>
                      <a:pt x="0" y="4"/>
                    </a:moveTo>
                    <a:lnTo>
                      <a:pt x="6" y="0"/>
                    </a:lnTo>
                    <a:lnTo>
                      <a:pt x="6" y="1"/>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72" name="Freeform 1758"/>
              <p:cNvSpPr>
                <a:spLocks noEditPoints="1"/>
              </p:cNvSpPr>
              <p:nvPr/>
            </p:nvSpPr>
            <p:spPr bwMode="auto">
              <a:xfrm>
                <a:off x="5903" y="1379"/>
                <a:ext cx="60" cy="2639"/>
              </a:xfrm>
              <a:custGeom>
                <a:avLst/>
                <a:gdLst>
                  <a:gd name="T0" fmla="*/ 362 w 687"/>
                  <a:gd name="T1" fmla="*/ 30560 h 30560"/>
                  <a:gd name="T2" fmla="*/ 500 w 687"/>
                  <a:gd name="T3" fmla="*/ 8575 h 30560"/>
                  <a:gd name="T4" fmla="*/ 362 w 687"/>
                  <a:gd name="T5" fmla="*/ 8565 h 30560"/>
                  <a:gd name="T6" fmla="*/ 500 w 687"/>
                  <a:gd name="T7" fmla="*/ 7877 h 30560"/>
                  <a:gd name="T8" fmla="*/ 362 w 687"/>
                  <a:gd name="T9" fmla="*/ 7867 h 30560"/>
                  <a:gd name="T10" fmla="*/ 442 w 687"/>
                  <a:gd name="T11" fmla="*/ 6522 h 30560"/>
                  <a:gd name="T12" fmla="*/ 362 w 687"/>
                  <a:gd name="T13" fmla="*/ 6496 h 30560"/>
                  <a:gd name="T14" fmla="*/ 442 w 687"/>
                  <a:gd name="T15" fmla="*/ 6322 h 30560"/>
                  <a:gd name="T16" fmla="*/ 362 w 687"/>
                  <a:gd name="T17" fmla="*/ 6296 h 30560"/>
                  <a:gd name="T18" fmla="*/ 468 w 687"/>
                  <a:gd name="T19" fmla="*/ 5552 h 30560"/>
                  <a:gd name="T20" fmla="*/ 362 w 687"/>
                  <a:gd name="T21" fmla="*/ 5537 h 30560"/>
                  <a:gd name="T22" fmla="*/ 501 w 687"/>
                  <a:gd name="T23" fmla="*/ 5305 h 30560"/>
                  <a:gd name="T24" fmla="*/ 362 w 687"/>
                  <a:gd name="T25" fmla="*/ 5303 h 30560"/>
                  <a:gd name="T26" fmla="*/ 496 w 687"/>
                  <a:gd name="T27" fmla="*/ 230 h 30560"/>
                  <a:gd name="T28" fmla="*/ 546 w 687"/>
                  <a:gd name="T29" fmla="*/ 3240 h 30560"/>
                  <a:gd name="T30" fmla="*/ 687 w 687"/>
                  <a:gd name="T31" fmla="*/ 121 h 30560"/>
                  <a:gd name="T32" fmla="*/ 312 w 687"/>
                  <a:gd name="T33" fmla="*/ 30560 h 30560"/>
                  <a:gd name="T34" fmla="*/ 0 w 687"/>
                  <a:gd name="T35" fmla="*/ 10504 h 30560"/>
                  <a:gd name="T36" fmla="*/ 312 w 687"/>
                  <a:gd name="T37" fmla="*/ 30560 h 30560"/>
                  <a:gd name="T38" fmla="*/ 0 w 687"/>
                  <a:gd name="T39" fmla="*/ 9737 h 30560"/>
                  <a:gd name="T40" fmla="*/ 30 w 687"/>
                  <a:gd name="T41" fmla="*/ 9570 h 30560"/>
                  <a:gd name="T42" fmla="*/ 312 w 687"/>
                  <a:gd name="T43" fmla="*/ 10361 h 30560"/>
                  <a:gd name="T44" fmla="*/ 30 w 687"/>
                  <a:gd name="T45" fmla="*/ 9518 h 30560"/>
                  <a:gd name="T46" fmla="*/ 312 w 687"/>
                  <a:gd name="T47" fmla="*/ 8632 h 30560"/>
                  <a:gd name="T48" fmla="*/ 30 w 687"/>
                  <a:gd name="T49" fmla="*/ 9518 h 30560"/>
                  <a:gd name="T50" fmla="*/ 30 w 687"/>
                  <a:gd name="T51" fmla="*/ 8019 h 30560"/>
                  <a:gd name="T52" fmla="*/ 312 w 687"/>
                  <a:gd name="T53" fmla="*/ 8580 h 30560"/>
                  <a:gd name="T54" fmla="*/ 30 w 687"/>
                  <a:gd name="T55" fmla="*/ 7967 h 30560"/>
                  <a:gd name="T56" fmla="*/ 0 w 687"/>
                  <a:gd name="T57" fmla="*/ 6948 h 30560"/>
                  <a:gd name="T58" fmla="*/ 312 w 687"/>
                  <a:gd name="T59" fmla="*/ 6757 h 30560"/>
                  <a:gd name="T60" fmla="*/ 30 w 687"/>
                  <a:gd name="T61" fmla="*/ 7967 h 30560"/>
                  <a:gd name="T62" fmla="*/ 92 w 687"/>
                  <a:gd name="T63" fmla="*/ 6638 h 30560"/>
                  <a:gd name="T64" fmla="*/ 312 w 687"/>
                  <a:gd name="T65" fmla="*/ 6704 h 30560"/>
                  <a:gd name="T66" fmla="*/ 0 w 687"/>
                  <a:gd name="T67" fmla="*/ 6612 h 30560"/>
                  <a:gd name="T68" fmla="*/ 312 w 687"/>
                  <a:gd name="T69" fmla="*/ 6365 h 30560"/>
                  <a:gd name="T70" fmla="*/ 92 w 687"/>
                  <a:gd name="T71" fmla="*/ 6586 h 30560"/>
                  <a:gd name="T72" fmla="*/ 0 w 687"/>
                  <a:gd name="T73" fmla="*/ 6612 h 30560"/>
                  <a:gd name="T74" fmla="*/ 0 w 687"/>
                  <a:gd name="T75" fmla="*/ 5718 h 30560"/>
                  <a:gd name="T76" fmla="*/ 312 w 687"/>
                  <a:gd name="T77" fmla="*/ 6312 h 30560"/>
                  <a:gd name="T78" fmla="*/ 0 w 687"/>
                  <a:gd name="T79" fmla="*/ 5665 h 30560"/>
                  <a:gd name="T80" fmla="*/ 312 w 687"/>
                  <a:gd name="T81" fmla="*/ 5375 h 30560"/>
                  <a:gd name="T82" fmla="*/ 0 w 687"/>
                  <a:gd name="T83" fmla="*/ 5665 h 30560"/>
                  <a:gd name="T84" fmla="*/ 0 w 687"/>
                  <a:gd name="T85" fmla="*/ 353 h 30560"/>
                  <a:gd name="T86" fmla="*/ 267 w 687"/>
                  <a:gd name="T87" fmla="*/ 3716 h 30560"/>
                  <a:gd name="T88" fmla="*/ 312 w 687"/>
                  <a:gd name="T89" fmla="*/ 336 h 30560"/>
                  <a:gd name="T90" fmla="*/ 0 w 687"/>
                  <a:gd name="T91" fmla="*/ 5437 h 30560"/>
                  <a:gd name="T92" fmla="*/ 267 w 687"/>
                  <a:gd name="T93" fmla="*/ 215 h 30560"/>
                  <a:gd name="T94" fmla="*/ 312 w 687"/>
                  <a:gd name="T95" fmla="*/ 278 h 30560"/>
                  <a:gd name="T96" fmla="*/ 362 w 687"/>
                  <a:gd name="T97" fmla="*/ 250 h 30560"/>
                  <a:gd name="T98" fmla="*/ 496 w 687"/>
                  <a:gd name="T99" fmla="*/ 97 h 30560"/>
                  <a:gd name="T100" fmla="*/ 362 w 687"/>
                  <a:gd name="T101" fmla="*/ 250 h 30560"/>
                  <a:gd name="T102" fmla="*/ 546 w 687"/>
                  <a:gd name="T103" fmla="*/ 72 h 30560"/>
                  <a:gd name="T104" fmla="*/ 687 w 687"/>
                  <a:gd name="T105" fmla="*/ 64 h 30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7" h="30560">
                    <a:moveTo>
                      <a:pt x="687" y="30560"/>
                    </a:moveTo>
                    <a:lnTo>
                      <a:pt x="362" y="30560"/>
                    </a:lnTo>
                    <a:lnTo>
                      <a:pt x="362" y="8617"/>
                    </a:lnTo>
                    <a:lnTo>
                      <a:pt x="500" y="8575"/>
                    </a:lnTo>
                    <a:lnTo>
                      <a:pt x="486" y="8527"/>
                    </a:lnTo>
                    <a:lnTo>
                      <a:pt x="362" y="8565"/>
                    </a:lnTo>
                    <a:lnTo>
                      <a:pt x="362" y="7919"/>
                    </a:lnTo>
                    <a:lnTo>
                      <a:pt x="500" y="7877"/>
                    </a:lnTo>
                    <a:lnTo>
                      <a:pt x="486" y="7829"/>
                    </a:lnTo>
                    <a:lnTo>
                      <a:pt x="362" y="7867"/>
                    </a:lnTo>
                    <a:lnTo>
                      <a:pt x="362" y="6549"/>
                    </a:lnTo>
                    <a:lnTo>
                      <a:pt x="442" y="6522"/>
                    </a:lnTo>
                    <a:lnTo>
                      <a:pt x="426" y="6475"/>
                    </a:lnTo>
                    <a:lnTo>
                      <a:pt x="362" y="6496"/>
                    </a:lnTo>
                    <a:lnTo>
                      <a:pt x="362" y="6348"/>
                    </a:lnTo>
                    <a:lnTo>
                      <a:pt x="442" y="6322"/>
                    </a:lnTo>
                    <a:lnTo>
                      <a:pt x="426" y="6275"/>
                    </a:lnTo>
                    <a:lnTo>
                      <a:pt x="362" y="6296"/>
                    </a:lnTo>
                    <a:lnTo>
                      <a:pt x="362" y="5590"/>
                    </a:lnTo>
                    <a:lnTo>
                      <a:pt x="468" y="5552"/>
                    </a:lnTo>
                    <a:lnTo>
                      <a:pt x="451" y="5505"/>
                    </a:lnTo>
                    <a:lnTo>
                      <a:pt x="362" y="5537"/>
                    </a:lnTo>
                    <a:lnTo>
                      <a:pt x="362" y="5357"/>
                    </a:lnTo>
                    <a:lnTo>
                      <a:pt x="501" y="5305"/>
                    </a:lnTo>
                    <a:lnTo>
                      <a:pt x="484" y="5258"/>
                    </a:lnTo>
                    <a:lnTo>
                      <a:pt x="362" y="5303"/>
                    </a:lnTo>
                    <a:lnTo>
                      <a:pt x="362" y="307"/>
                    </a:lnTo>
                    <a:lnTo>
                      <a:pt x="496" y="230"/>
                    </a:lnTo>
                    <a:lnTo>
                      <a:pt x="496" y="3240"/>
                    </a:lnTo>
                    <a:lnTo>
                      <a:pt x="546" y="3240"/>
                    </a:lnTo>
                    <a:lnTo>
                      <a:pt x="546" y="202"/>
                    </a:lnTo>
                    <a:lnTo>
                      <a:pt x="687" y="121"/>
                    </a:lnTo>
                    <a:lnTo>
                      <a:pt x="687" y="30560"/>
                    </a:lnTo>
                    <a:moveTo>
                      <a:pt x="312" y="30560"/>
                    </a:moveTo>
                    <a:lnTo>
                      <a:pt x="0" y="30560"/>
                    </a:lnTo>
                    <a:lnTo>
                      <a:pt x="0" y="10504"/>
                    </a:lnTo>
                    <a:lnTo>
                      <a:pt x="312" y="10413"/>
                    </a:lnTo>
                    <a:lnTo>
                      <a:pt x="312" y="30560"/>
                    </a:lnTo>
                    <a:moveTo>
                      <a:pt x="0" y="10452"/>
                    </a:moveTo>
                    <a:lnTo>
                      <a:pt x="0" y="9737"/>
                    </a:lnTo>
                    <a:lnTo>
                      <a:pt x="30" y="9729"/>
                    </a:lnTo>
                    <a:lnTo>
                      <a:pt x="30" y="9570"/>
                    </a:lnTo>
                    <a:lnTo>
                      <a:pt x="312" y="9489"/>
                    </a:lnTo>
                    <a:lnTo>
                      <a:pt x="312" y="10361"/>
                    </a:lnTo>
                    <a:lnTo>
                      <a:pt x="0" y="10452"/>
                    </a:lnTo>
                    <a:moveTo>
                      <a:pt x="30" y="9518"/>
                    </a:moveTo>
                    <a:lnTo>
                      <a:pt x="30" y="8718"/>
                    </a:lnTo>
                    <a:lnTo>
                      <a:pt x="312" y="8632"/>
                    </a:lnTo>
                    <a:lnTo>
                      <a:pt x="312" y="9437"/>
                    </a:lnTo>
                    <a:lnTo>
                      <a:pt x="30" y="9518"/>
                    </a:lnTo>
                    <a:moveTo>
                      <a:pt x="30" y="8666"/>
                    </a:moveTo>
                    <a:lnTo>
                      <a:pt x="30" y="8019"/>
                    </a:lnTo>
                    <a:lnTo>
                      <a:pt x="312" y="7934"/>
                    </a:lnTo>
                    <a:lnTo>
                      <a:pt x="312" y="8580"/>
                    </a:lnTo>
                    <a:lnTo>
                      <a:pt x="30" y="8666"/>
                    </a:lnTo>
                    <a:moveTo>
                      <a:pt x="30" y="7967"/>
                    </a:moveTo>
                    <a:lnTo>
                      <a:pt x="30" y="6940"/>
                    </a:lnTo>
                    <a:lnTo>
                      <a:pt x="0" y="6948"/>
                    </a:lnTo>
                    <a:lnTo>
                      <a:pt x="0" y="6862"/>
                    </a:lnTo>
                    <a:lnTo>
                      <a:pt x="312" y="6757"/>
                    </a:lnTo>
                    <a:lnTo>
                      <a:pt x="312" y="7882"/>
                    </a:lnTo>
                    <a:lnTo>
                      <a:pt x="30" y="7967"/>
                    </a:lnTo>
                    <a:moveTo>
                      <a:pt x="92" y="6778"/>
                    </a:moveTo>
                    <a:lnTo>
                      <a:pt x="92" y="6638"/>
                    </a:lnTo>
                    <a:lnTo>
                      <a:pt x="312" y="6565"/>
                    </a:lnTo>
                    <a:lnTo>
                      <a:pt x="312" y="6704"/>
                    </a:lnTo>
                    <a:lnTo>
                      <a:pt x="92" y="6778"/>
                    </a:lnTo>
                    <a:moveTo>
                      <a:pt x="0" y="6612"/>
                    </a:moveTo>
                    <a:lnTo>
                      <a:pt x="0" y="6467"/>
                    </a:lnTo>
                    <a:lnTo>
                      <a:pt x="312" y="6365"/>
                    </a:lnTo>
                    <a:lnTo>
                      <a:pt x="312" y="6512"/>
                    </a:lnTo>
                    <a:lnTo>
                      <a:pt x="92" y="6586"/>
                    </a:lnTo>
                    <a:lnTo>
                      <a:pt x="92" y="6581"/>
                    </a:lnTo>
                    <a:lnTo>
                      <a:pt x="0" y="6612"/>
                    </a:lnTo>
                    <a:moveTo>
                      <a:pt x="0" y="6414"/>
                    </a:moveTo>
                    <a:lnTo>
                      <a:pt x="0" y="5718"/>
                    </a:lnTo>
                    <a:lnTo>
                      <a:pt x="312" y="5607"/>
                    </a:lnTo>
                    <a:lnTo>
                      <a:pt x="312" y="6312"/>
                    </a:lnTo>
                    <a:lnTo>
                      <a:pt x="0" y="6414"/>
                    </a:lnTo>
                    <a:moveTo>
                      <a:pt x="0" y="5665"/>
                    </a:moveTo>
                    <a:lnTo>
                      <a:pt x="0" y="5490"/>
                    </a:lnTo>
                    <a:lnTo>
                      <a:pt x="312" y="5375"/>
                    </a:lnTo>
                    <a:lnTo>
                      <a:pt x="312" y="5554"/>
                    </a:lnTo>
                    <a:lnTo>
                      <a:pt x="0" y="5665"/>
                    </a:lnTo>
                    <a:moveTo>
                      <a:pt x="0" y="5437"/>
                    </a:moveTo>
                    <a:lnTo>
                      <a:pt x="0" y="353"/>
                    </a:lnTo>
                    <a:lnTo>
                      <a:pt x="0" y="3857"/>
                    </a:lnTo>
                    <a:lnTo>
                      <a:pt x="267" y="3716"/>
                    </a:lnTo>
                    <a:lnTo>
                      <a:pt x="267" y="362"/>
                    </a:lnTo>
                    <a:lnTo>
                      <a:pt x="312" y="336"/>
                    </a:lnTo>
                    <a:lnTo>
                      <a:pt x="312" y="5322"/>
                    </a:lnTo>
                    <a:lnTo>
                      <a:pt x="0" y="5437"/>
                    </a:lnTo>
                    <a:moveTo>
                      <a:pt x="267" y="304"/>
                    </a:moveTo>
                    <a:lnTo>
                      <a:pt x="267" y="215"/>
                    </a:lnTo>
                    <a:lnTo>
                      <a:pt x="312" y="192"/>
                    </a:lnTo>
                    <a:lnTo>
                      <a:pt x="312" y="278"/>
                    </a:lnTo>
                    <a:lnTo>
                      <a:pt x="267" y="304"/>
                    </a:lnTo>
                    <a:moveTo>
                      <a:pt x="362" y="250"/>
                    </a:moveTo>
                    <a:lnTo>
                      <a:pt x="362" y="166"/>
                    </a:lnTo>
                    <a:lnTo>
                      <a:pt x="496" y="97"/>
                    </a:lnTo>
                    <a:lnTo>
                      <a:pt x="496" y="173"/>
                    </a:lnTo>
                    <a:lnTo>
                      <a:pt x="362" y="250"/>
                    </a:lnTo>
                    <a:moveTo>
                      <a:pt x="546" y="144"/>
                    </a:moveTo>
                    <a:lnTo>
                      <a:pt x="546" y="72"/>
                    </a:lnTo>
                    <a:lnTo>
                      <a:pt x="687" y="0"/>
                    </a:lnTo>
                    <a:lnTo>
                      <a:pt x="687" y="64"/>
                    </a:lnTo>
                    <a:lnTo>
                      <a:pt x="546" y="144"/>
                    </a:lnTo>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73" name="Freeform 1759"/>
              <p:cNvSpPr>
                <a:spLocks noEditPoints="1"/>
              </p:cNvSpPr>
              <p:nvPr/>
            </p:nvSpPr>
            <p:spPr bwMode="auto">
              <a:xfrm>
                <a:off x="5930" y="1393"/>
                <a:ext cx="5" cy="2625"/>
              </a:xfrm>
              <a:custGeom>
                <a:avLst/>
                <a:gdLst>
                  <a:gd name="T0" fmla="*/ 50 w 50"/>
                  <a:gd name="T1" fmla="*/ 30394 h 30394"/>
                  <a:gd name="T2" fmla="*/ 0 w 50"/>
                  <a:gd name="T3" fmla="*/ 30394 h 30394"/>
                  <a:gd name="T4" fmla="*/ 0 w 50"/>
                  <a:gd name="T5" fmla="*/ 10247 h 30394"/>
                  <a:gd name="T6" fmla="*/ 32 w 50"/>
                  <a:gd name="T7" fmla="*/ 10238 h 30394"/>
                  <a:gd name="T8" fmla="*/ 18 w 50"/>
                  <a:gd name="T9" fmla="*/ 10190 h 30394"/>
                  <a:gd name="T10" fmla="*/ 0 w 50"/>
                  <a:gd name="T11" fmla="*/ 10195 h 30394"/>
                  <a:gd name="T12" fmla="*/ 0 w 50"/>
                  <a:gd name="T13" fmla="*/ 9323 h 30394"/>
                  <a:gd name="T14" fmla="*/ 32 w 50"/>
                  <a:gd name="T15" fmla="*/ 9314 h 30394"/>
                  <a:gd name="T16" fmla="*/ 18 w 50"/>
                  <a:gd name="T17" fmla="*/ 9266 h 30394"/>
                  <a:gd name="T18" fmla="*/ 0 w 50"/>
                  <a:gd name="T19" fmla="*/ 9271 h 30394"/>
                  <a:gd name="T20" fmla="*/ 0 w 50"/>
                  <a:gd name="T21" fmla="*/ 8466 h 30394"/>
                  <a:gd name="T22" fmla="*/ 50 w 50"/>
                  <a:gd name="T23" fmla="*/ 8451 h 30394"/>
                  <a:gd name="T24" fmla="*/ 50 w 50"/>
                  <a:gd name="T25" fmla="*/ 30394 h 30394"/>
                  <a:gd name="T26" fmla="*/ 0 w 50"/>
                  <a:gd name="T27" fmla="*/ 8414 h 30394"/>
                  <a:gd name="T28" fmla="*/ 0 w 50"/>
                  <a:gd name="T29" fmla="*/ 7768 h 30394"/>
                  <a:gd name="T30" fmla="*/ 50 w 50"/>
                  <a:gd name="T31" fmla="*/ 7753 h 30394"/>
                  <a:gd name="T32" fmla="*/ 50 w 50"/>
                  <a:gd name="T33" fmla="*/ 8399 h 30394"/>
                  <a:gd name="T34" fmla="*/ 0 w 50"/>
                  <a:gd name="T35" fmla="*/ 8414 h 30394"/>
                  <a:gd name="T36" fmla="*/ 0 w 50"/>
                  <a:gd name="T37" fmla="*/ 7716 h 30394"/>
                  <a:gd name="T38" fmla="*/ 0 w 50"/>
                  <a:gd name="T39" fmla="*/ 6591 h 30394"/>
                  <a:gd name="T40" fmla="*/ 33 w 50"/>
                  <a:gd name="T41" fmla="*/ 6580 h 30394"/>
                  <a:gd name="T42" fmla="*/ 17 w 50"/>
                  <a:gd name="T43" fmla="*/ 6532 h 30394"/>
                  <a:gd name="T44" fmla="*/ 0 w 50"/>
                  <a:gd name="T45" fmla="*/ 6538 h 30394"/>
                  <a:gd name="T46" fmla="*/ 0 w 50"/>
                  <a:gd name="T47" fmla="*/ 6399 h 30394"/>
                  <a:gd name="T48" fmla="*/ 50 w 50"/>
                  <a:gd name="T49" fmla="*/ 6383 h 30394"/>
                  <a:gd name="T50" fmla="*/ 50 w 50"/>
                  <a:gd name="T51" fmla="*/ 7701 h 30394"/>
                  <a:gd name="T52" fmla="*/ 0 w 50"/>
                  <a:gd name="T53" fmla="*/ 7716 h 30394"/>
                  <a:gd name="T54" fmla="*/ 0 w 50"/>
                  <a:gd name="T55" fmla="*/ 6346 h 30394"/>
                  <a:gd name="T56" fmla="*/ 0 w 50"/>
                  <a:gd name="T57" fmla="*/ 6199 h 30394"/>
                  <a:gd name="T58" fmla="*/ 50 w 50"/>
                  <a:gd name="T59" fmla="*/ 6182 h 30394"/>
                  <a:gd name="T60" fmla="*/ 50 w 50"/>
                  <a:gd name="T61" fmla="*/ 6330 h 30394"/>
                  <a:gd name="T62" fmla="*/ 0 w 50"/>
                  <a:gd name="T63" fmla="*/ 6346 h 30394"/>
                  <a:gd name="T64" fmla="*/ 0 w 50"/>
                  <a:gd name="T65" fmla="*/ 6146 h 30394"/>
                  <a:gd name="T66" fmla="*/ 0 w 50"/>
                  <a:gd name="T67" fmla="*/ 5441 h 30394"/>
                  <a:gd name="T68" fmla="*/ 50 w 50"/>
                  <a:gd name="T69" fmla="*/ 5424 h 30394"/>
                  <a:gd name="T70" fmla="*/ 50 w 50"/>
                  <a:gd name="T71" fmla="*/ 6130 h 30394"/>
                  <a:gd name="T72" fmla="*/ 0 w 50"/>
                  <a:gd name="T73" fmla="*/ 6146 h 30394"/>
                  <a:gd name="T74" fmla="*/ 0 w 50"/>
                  <a:gd name="T75" fmla="*/ 5388 h 30394"/>
                  <a:gd name="T76" fmla="*/ 0 w 50"/>
                  <a:gd name="T77" fmla="*/ 5209 h 30394"/>
                  <a:gd name="T78" fmla="*/ 50 w 50"/>
                  <a:gd name="T79" fmla="*/ 5191 h 30394"/>
                  <a:gd name="T80" fmla="*/ 50 w 50"/>
                  <a:gd name="T81" fmla="*/ 5371 h 30394"/>
                  <a:gd name="T82" fmla="*/ 0 w 50"/>
                  <a:gd name="T83" fmla="*/ 5388 h 30394"/>
                  <a:gd name="T84" fmla="*/ 0 w 50"/>
                  <a:gd name="T85" fmla="*/ 5156 h 30394"/>
                  <a:gd name="T86" fmla="*/ 0 w 50"/>
                  <a:gd name="T87" fmla="*/ 170 h 30394"/>
                  <a:gd name="T88" fmla="*/ 50 w 50"/>
                  <a:gd name="T89" fmla="*/ 141 h 30394"/>
                  <a:gd name="T90" fmla="*/ 50 w 50"/>
                  <a:gd name="T91" fmla="*/ 5137 h 30394"/>
                  <a:gd name="T92" fmla="*/ 0 w 50"/>
                  <a:gd name="T93" fmla="*/ 5156 h 30394"/>
                  <a:gd name="T94" fmla="*/ 0 w 50"/>
                  <a:gd name="T95" fmla="*/ 112 h 30394"/>
                  <a:gd name="T96" fmla="*/ 0 w 50"/>
                  <a:gd name="T97" fmla="*/ 26 h 30394"/>
                  <a:gd name="T98" fmla="*/ 50 w 50"/>
                  <a:gd name="T99" fmla="*/ 0 h 30394"/>
                  <a:gd name="T100" fmla="*/ 50 w 50"/>
                  <a:gd name="T101" fmla="*/ 84 h 30394"/>
                  <a:gd name="T102" fmla="*/ 0 w 50"/>
                  <a:gd name="T103" fmla="*/ 112 h 30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 h="30394">
                    <a:moveTo>
                      <a:pt x="50" y="30394"/>
                    </a:moveTo>
                    <a:lnTo>
                      <a:pt x="0" y="30394"/>
                    </a:lnTo>
                    <a:lnTo>
                      <a:pt x="0" y="10247"/>
                    </a:lnTo>
                    <a:lnTo>
                      <a:pt x="32" y="10238"/>
                    </a:lnTo>
                    <a:lnTo>
                      <a:pt x="18" y="10190"/>
                    </a:lnTo>
                    <a:lnTo>
                      <a:pt x="0" y="10195"/>
                    </a:lnTo>
                    <a:lnTo>
                      <a:pt x="0" y="9323"/>
                    </a:lnTo>
                    <a:lnTo>
                      <a:pt x="32" y="9314"/>
                    </a:lnTo>
                    <a:lnTo>
                      <a:pt x="18" y="9266"/>
                    </a:lnTo>
                    <a:lnTo>
                      <a:pt x="0" y="9271"/>
                    </a:lnTo>
                    <a:lnTo>
                      <a:pt x="0" y="8466"/>
                    </a:lnTo>
                    <a:lnTo>
                      <a:pt x="50" y="8451"/>
                    </a:lnTo>
                    <a:lnTo>
                      <a:pt x="50" y="30394"/>
                    </a:lnTo>
                    <a:moveTo>
                      <a:pt x="0" y="8414"/>
                    </a:moveTo>
                    <a:lnTo>
                      <a:pt x="0" y="7768"/>
                    </a:lnTo>
                    <a:lnTo>
                      <a:pt x="50" y="7753"/>
                    </a:lnTo>
                    <a:lnTo>
                      <a:pt x="50" y="8399"/>
                    </a:lnTo>
                    <a:lnTo>
                      <a:pt x="0" y="8414"/>
                    </a:lnTo>
                    <a:moveTo>
                      <a:pt x="0" y="7716"/>
                    </a:moveTo>
                    <a:lnTo>
                      <a:pt x="0" y="6591"/>
                    </a:lnTo>
                    <a:lnTo>
                      <a:pt x="33" y="6580"/>
                    </a:lnTo>
                    <a:lnTo>
                      <a:pt x="17" y="6532"/>
                    </a:lnTo>
                    <a:lnTo>
                      <a:pt x="0" y="6538"/>
                    </a:lnTo>
                    <a:lnTo>
                      <a:pt x="0" y="6399"/>
                    </a:lnTo>
                    <a:lnTo>
                      <a:pt x="50" y="6383"/>
                    </a:lnTo>
                    <a:lnTo>
                      <a:pt x="50" y="7701"/>
                    </a:lnTo>
                    <a:lnTo>
                      <a:pt x="0" y="7716"/>
                    </a:lnTo>
                    <a:moveTo>
                      <a:pt x="0" y="6346"/>
                    </a:moveTo>
                    <a:lnTo>
                      <a:pt x="0" y="6199"/>
                    </a:lnTo>
                    <a:lnTo>
                      <a:pt x="50" y="6182"/>
                    </a:lnTo>
                    <a:lnTo>
                      <a:pt x="50" y="6330"/>
                    </a:lnTo>
                    <a:lnTo>
                      <a:pt x="0" y="6346"/>
                    </a:lnTo>
                    <a:moveTo>
                      <a:pt x="0" y="6146"/>
                    </a:moveTo>
                    <a:lnTo>
                      <a:pt x="0" y="5441"/>
                    </a:lnTo>
                    <a:lnTo>
                      <a:pt x="50" y="5424"/>
                    </a:lnTo>
                    <a:lnTo>
                      <a:pt x="50" y="6130"/>
                    </a:lnTo>
                    <a:lnTo>
                      <a:pt x="0" y="6146"/>
                    </a:lnTo>
                    <a:moveTo>
                      <a:pt x="0" y="5388"/>
                    </a:moveTo>
                    <a:lnTo>
                      <a:pt x="0" y="5209"/>
                    </a:lnTo>
                    <a:lnTo>
                      <a:pt x="50" y="5191"/>
                    </a:lnTo>
                    <a:lnTo>
                      <a:pt x="50" y="5371"/>
                    </a:lnTo>
                    <a:lnTo>
                      <a:pt x="0" y="5388"/>
                    </a:lnTo>
                    <a:moveTo>
                      <a:pt x="0" y="5156"/>
                    </a:moveTo>
                    <a:lnTo>
                      <a:pt x="0" y="170"/>
                    </a:lnTo>
                    <a:lnTo>
                      <a:pt x="50" y="141"/>
                    </a:lnTo>
                    <a:lnTo>
                      <a:pt x="50" y="5137"/>
                    </a:lnTo>
                    <a:lnTo>
                      <a:pt x="0" y="5156"/>
                    </a:lnTo>
                    <a:moveTo>
                      <a:pt x="0" y="112"/>
                    </a:moveTo>
                    <a:lnTo>
                      <a:pt x="0" y="26"/>
                    </a:lnTo>
                    <a:lnTo>
                      <a:pt x="50" y="0"/>
                    </a:lnTo>
                    <a:lnTo>
                      <a:pt x="50" y="84"/>
                    </a:lnTo>
                    <a:lnTo>
                      <a:pt x="0" y="112"/>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74" name="Freeform 1760"/>
              <p:cNvSpPr>
                <a:spLocks noEditPoints="1"/>
              </p:cNvSpPr>
              <p:nvPr/>
            </p:nvSpPr>
            <p:spPr bwMode="auto">
              <a:xfrm>
                <a:off x="5926" y="1384"/>
                <a:ext cx="37" cy="26"/>
              </a:xfrm>
              <a:custGeom>
                <a:avLst/>
                <a:gdLst>
                  <a:gd name="T0" fmla="*/ 0 w 420"/>
                  <a:gd name="T1" fmla="*/ 298 h 298"/>
                  <a:gd name="T2" fmla="*/ 0 w 420"/>
                  <a:gd name="T3" fmla="*/ 240 h 298"/>
                  <a:gd name="T4" fmla="*/ 45 w 420"/>
                  <a:gd name="T5" fmla="*/ 214 h 298"/>
                  <a:gd name="T6" fmla="*/ 95 w 420"/>
                  <a:gd name="T7" fmla="*/ 186 h 298"/>
                  <a:gd name="T8" fmla="*/ 229 w 420"/>
                  <a:gd name="T9" fmla="*/ 109 h 298"/>
                  <a:gd name="T10" fmla="*/ 229 w 420"/>
                  <a:gd name="T11" fmla="*/ 166 h 298"/>
                  <a:gd name="T12" fmla="*/ 95 w 420"/>
                  <a:gd name="T13" fmla="*/ 243 h 298"/>
                  <a:gd name="T14" fmla="*/ 45 w 420"/>
                  <a:gd name="T15" fmla="*/ 272 h 298"/>
                  <a:gd name="T16" fmla="*/ 0 w 420"/>
                  <a:gd name="T17" fmla="*/ 298 h 298"/>
                  <a:gd name="T18" fmla="*/ 279 w 420"/>
                  <a:gd name="T19" fmla="*/ 138 h 298"/>
                  <a:gd name="T20" fmla="*/ 279 w 420"/>
                  <a:gd name="T21" fmla="*/ 80 h 298"/>
                  <a:gd name="T22" fmla="*/ 420 w 420"/>
                  <a:gd name="T23" fmla="*/ 0 h 298"/>
                  <a:gd name="T24" fmla="*/ 420 w 420"/>
                  <a:gd name="T25" fmla="*/ 57 h 298"/>
                  <a:gd name="T26" fmla="*/ 279 w 420"/>
                  <a:gd name="T27" fmla="*/ 13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98">
                    <a:moveTo>
                      <a:pt x="0" y="298"/>
                    </a:moveTo>
                    <a:lnTo>
                      <a:pt x="0" y="240"/>
                    </a:lnTo>
                    <a:lnTo>
                      <a:pt x="45" y="214"/>
                    </a:lnTo>
                    <a:lnTo>
                      <a:pt x="95" y="186"/>
                    </a:lnTo>
                    <a:lnTo>
                      <a:pt x="229" y="109"/>
                    </a:lnTo>
                    <a:lnTo>
                      <a:pt x="229" y="166"/>
                    </a:lnTo>
                    <a:lnTo>
                      <a:pt x="95" y="243"/>
                    </a:lnTo>
                    <a:lnTo>
                      <a:pt x="45" y="272"/>
                    </a:lnTo>
                    <a:lnTo>
                      <a:pt x="0" y="298"/>
                    </a:lnTo>
                    <a:moveTo>
                      <a:pt x="279" y="138"/>
                    </a:moveTo>
                    <a:lnTo>
                      <a:pt x="279" y="80"/>
                    </a:lnTo>
                    <a:lnTo>
                      <a:pt x="420" y="0"/>
                    </a:lnTo>
                    <a:lnTo>
                      <a:pt x="420" y="57"/>
                    </a:lnTo>
                    <a:lnTo>
                      <a:pt x="279" y="138"/>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75" name="Freeform 1761"/>
              <p:cNvSpPr>
                <a:spLocks/>
              </p:cNvSpPr>
              <p:nvPr/>
            </p:nvSpPr>
            <p:spPr bwMode="auto">
              <a:xfrm>
                <a:off x="5903" y="1833"/>
                <a:ext cx="44" cy="20"/>
              </a:xfrm>
              <a:custGeom>
                <a:avLst/>
                <a:gdLst>
                  <a:gd name="T0" fmla="*/ 0 w 44"/>
                  <a:gd name="T1" fmla="*/ 20 h 20"/>
                  <a:gd name="T2" fmla="*/ 0 w 44"/>
                  <a:gd name="T3" fmla="*/ 15 h 20"/>
                  <a:gd name="T4" fmla="*/ 27 w 44"/>
                  <a:gd name="T5" fmla="*/ 5 h 20"/>
                  <a:gd name="T6" fmla="*/ 32 w 44"/>
                  <a:gd name="T7" fmla="*/ 4 h 20"/>
                  <a:gd name="T8" fmla="*/ 42 w 44"/>
                  <a:gd name="T9" fmla="*/ 0 h 20"/>
                  <a:gd name="T10" fmla="*/ 44 w 44"/>
                  <a:gd name="T11" fmla="*/ 4 h 20"/>
                  <a:gd name="T12" fmla="*/ 32 w 44"/>
                  <a:gd name="T13" fmla="*/ 8 h 20"/>
                  <a:gd name="T14" fmla="*/ 27 w 44"/>
                  <a:gd name="T15" fmla="*/ 10 h 20"/>
                  <a:gd name="T16" fmla="*/ 0 w 44"/>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0">
                    <a:moveTo>
                      <a:pt x="0" y="20"/>
                    </a:moveTo>
                    <a:lnTo>
                      <a:pt x="0" y="15"/>
                    </a:lnTo>
                    <a:lnTo>
                      <a:pt x="27" y="5"/>
                    </a:lnTo>
                    <a:lnTo>
                      <a:pt x="32" y="4"/>
                    </a:lnTo>
                    <a:lnTo>
                      <a:pt x="42" y="0"/>
                    </a:lnTo>
                    <a:lnTo>
                      <a:pt x="44" y="4"/>
                    </a:lnTo>
                    <a:lnTo>
                      <a:pt x="32" y="8"/>
                    </a:lnTo>
                    <a:lnTo>
                      <a:pt x="27" y="10"/>
                    </a:lnTo>
                    <a:lnTo>
                      <a:pt x="0" y="2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76" name="Freeform 1762"/>
              <p:cNvSpPr>
                <a:spLocks/>
              </p:cNvSpPr>
              <p:nvPr/>
            </p:nvSpPr>
            <p:spPr bwMode="auto">
              <a:xfrm>
                <a:off x="5911" y="1938"/>
                <a:ext cx="31" cy="14"/>
              </a:xfrm>
              <a:custGeom>
                <a:avLst/>
                <a:gdLst>
                  <a:gd name="T0" fmla="*/ 0 w 31"/>
                  <a:gd name="T1" fmla="*/ 14 h 14"/>
                  <a:gd name="T2" fmla="*/ 0 w 31"/>
                  <a:gd name="T3" fmla="*/ 10 h 14"/>
                  <a:gd name="T4" fmla="*/ 19 w 31"/>
                  <a:gd name="T5" fmla="*/ 3 h 14"/>
                  <a:gd name="T6" fmla="*/ 24 w 31"/>
                  <a:gd name="T7" fmla="*/ 2 h 14"/>
                  <a:gd name="T8" fmla="*/ 29 w 31"/>
                  <a:gd name="T9" fmla="*/ 0 h 14"/>
                  <a:gd name="T10" fmla="*/ 31 w 31"/>
                  <a:gd name="T11" fmla="*/ 4 h 14"/>
                  <a:gd name="T12" fmla="*/ 24 w 31"/>
                  <a:gd name="T13" fmla="*/ 6 h 14"/>
                  <a:gd name="T14" fmla="*/ 19 w 31"/>
                  <a:gd name="T15" fmla="*/ 8 h 14"/>
                  <a:gd name="T16" fmla="*/ 0 w 31"/>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4">
                    <a:moveTo>
                      <a:pt x="0" y="14"/>
                    </a:moveTo>
                    <a:lnTo>
                      <a:pt x="0" y="10"/>
                    </a:lnTo>
                    <a:lnTo>
                      <a:pt x="19" y="3"/>
                    </a:lnTo>
                    <a:lnTo>
                      <a:pt x="24" y="2"/>
                    </a:lnTo>
                    <a:lnTo>
                      <a:pt x="29" y="0"/>
                    </a:lnTo>
                    <a:lnTo>
                      <a:pt x="31" y="4"/>
                    </a:lnTo>
                    <a:lnTo>
                      <a:pt x="24" y="6"/>
                    </a:lnTo>
                    <a:lnTo>
                      <a:pt x="19" y="8"/>
                    </a:lnTo>
                    <a:lnTo>
                      <a:pt x="0" y="1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77" name="Freeform 1763"/>
              <p:cNvSpPr>
                <a:spLocks/>
              </p:cNvSpPr>
              <p:nvPr/>
            </p:nvSpPr>
            <p:spPr bwMode="auto">
              <a:xfrm>
                <a:off x="5903" y="1957"/>
                <a:ext cx="30" cy="14"/>
              </a:xfrm>
              <a:custGeom>
                <a:avLst/>
                <a:gdLst>
                  <a:gd name="T0" fmla="*/ 0 w 30"/>
                  <a:gd name="T1" fmla="*/ 14 h 14"/>
                  <a:gd name="T2" fmla="*/ 0 w 30"/>
                  <a:gd name="T3" fmla="*/ 13 h 14"/>
                  <a:gd name="T4" fmla="*/ 8 w 30"/>
                  <a:gd name="T5" fmla="*/ 10 h 14"/>
                  <a:gd name="T6" fmla="*/ 8 w 30"/>
                  <a:gd name="T7" fmla="*/ 7 h 14"/>
                  <a:gd name="T8" fmla="*/ 27 w 30"/>
                  <a:gd name="T9" fmla="*/ 1 h 14"/>
                  <a:gd name="T10" fmla="*/ 29 w 30"/>
                  <a:gd name="T11" fmla="*/ 0 h 14"/>
                  <a:gd name="T12" fmla="*/ 30 w 30"/>
                  <a:gd name="T13" fmla="*/ 4 h 14"/>
                  <a:gd name="T14" fmla="*/ 27 w 30"/>
                  <a:gd name="T15" fmla="*/ 5 h 14"/>
                  <a:gd name="T16" fmla="*/ 0 w 30"/>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4">
                    <a:moveTo>
                      <a:pt x="0" y="14"/>
                    </a:moveTo>
                    <a:lnTo>
                      <a:pt x="0" y="13"/>
                    </a:lnTo>
                    <a:lnTo>
                      <a:pt x="8" y="10"/>
                    </a:lnTo>
                    <a:lnTo>
                      <a:pt x="8" y="7"/>
                    </a:lnTo>
                    <a:lnTo>
                      <a:pt x="27" y="1"/>
                    </a:lnTo>
                    <a:lnTo>
                      <a:pt x="29" y="0"/>
                    </a:lnTo>
                    <a:lnTo>
                      <a:pt x="30" y="4"/>
                    </a:lnTo>
                    <a:lnTo>
                      <a:pt x="27" y="5"/>
                    </a:lnTo>
                    <a:lnTo>
                      <a:pt x="0" y="1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78" name="Freeform 1764"/>
              <p:cNvSpPr>
                <a:spLocks/>
              </p:cNvSpPr>
              <p:nvPr/>
            </p:nvSpPr>
            <p:spPr bwMode="auto">
              <a:xfrm>
                <a:off x="5906" y="2115"/>
                <a:ext cx="41" cy="17"/>
              </a:xfrm>
              <a:custGeom>
                <a:avLst/>
                <a:gdLst>
                  <a:gd name="T0" fmla="*/ 0 w 41"/>
                  <a:gd name="T1" fmla="*/ 17 h 17"/>
                  <a:gd name="T2" fmla="*/ 0 w 41"/>
                  <a:gd name="T3" fmla="*/ 12 h 17"/>
                  <a:gd name="T4" fmla="*/ 24 w 41"/>
                  <a:gd name="T5" fmla="*/ 5 h 17"/>
                  <a:gd name="T6" fmla="*/ 29 w 41"/>
                  <a:gd name="T7" fmla="*/ 3 h 17"/>
                  <a:gd name="T8" fmla="*/ 39 w 41"/>
                  <a:gd name="T9" fmla="*/ 0 h 17"/>
                  <a:gd name="T10" fmla="*/ 41 w 41"/>
                  <a:gd name="T11" fmla="*/ 4 h 17"/>
                  <a:gd name="T12" fmla="*/ 29 w 41"/>
                  <a:gd name="T13" fmla="*/ 8 h 17"/>
                  <a:gd name="T14" fmla="*/ 24 w 41"/>
                  <a:gd name="T15" fmla="*/ 9 h 17"/>
                  <a:gd name="T16" fmla="*/ 0 w 41"/>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7">
                    <a:moveTo>
                      <a:pt x="0" y="17"/>
                    </a:moveTo>
                    <a:lnTo>
                      <a:pt x="0" y="12"/>
                    </a:lnTo>
                    <a:lnTo>
                      <a:pt x="24" y="5"/>
                    </a:lnTo>
                    <a:lnTo>
                      <a:pt x="29" y="3"/>
                    </a:lnTo>
                    <a:lnTo>
                      <a:pt x="39" y="0"/>
                    </a:lnTo>
                    <a:lnTo>
                      <a:pt x="41" y="4"/>
                    </a:lnTo>
                    <a:lnTo>
                      <a:pt x="29" y="8"/>
                    </a:lnTo>
                    <a:lnTo>
                      <a:pt x="24" y="9"/>
                    </a:lnTo>
                    <a:lnTo>
                      <a:pt x="0" y="1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79" name="Freeform 1765"/>
              <p:cNvSpPr>
                <a:spLocks/>
              </p:cNvSpPr>
              <p:nvPr/>
            </p:nvSpPr>
            <p:spPr bwMode="auto">
              <a:xfrm>
                <a:off x="5906" y="2055"/>
                <a:ext cx="41" cy="16"/>
              </a:xfrm>
              <a:custGeom>
                <a:avLst/>
                <a:gdLst>
                  <a:gd name="T0" fmla="*/ 0 w 41"/>
                  <a:gd name="T1" fmla="*/ 16 h 16"/>
                  <a:gd name="T2" fmla="*/ 0 w 41"/>
                  <a:gd name="T3" fmla="*/ 12 h 16"/>
                  <a:gd name="T4" fmla="*/ 24 w 41"/>
                  <a:gd name="T5" fmla="*/ 4 h 16"/>
                  <a:gd name="T6" fmla="*/ 29 w 41"/>
                  <a:gd name="T7" fmla="*/ 3 h 16"/>
                  <a:gd name="T8" fmla="*/ 39 w 41"/>
                  <a:gd name="T9" fmla="*/ 0 h 16"/>
                  <a:gd name="T10" fmla="*/ 41 w 41"/>
                  <a:gd name="T11" fmla="*/ 4 h 16"/>
                  <a:gd name="T12" fmla="*/ 29 w 41"/>
                  <a:gd name="T13" fmla="*/ 8 h 16"/>
                  <a:gd name="T14" fmla="*/ 24 w 41"/>
                  <a:gd name="T15" fmla="*/ 9 h 16"/>
                  <a:gd name="T16" fmla="*/ 0 w 41"/>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6">
                    <a:moveTo>
                      <a:pt x="0" y="16"/>
                    </a:moveTo>
                    <a:lnTo>
                      <a:pt x="0" y="12"/>
                    </a:lnTo>
                    <a:lnTo>
                      <a:pt x="24" y="4"/>
                    </a:lnTo>
                    <a:lnTo>
                      <a:pt x="29" y="3"/>
                    </a:lnTo>
                    <a:lnTo>
                      <a:pt x="39" y="0"/>
                    </a:lnTo>
                    <a:lnTo>
                      <a:pt x="41" y="4"/>
                    </a:lnTo>
                    <a:lnTo>
                      <a:pt x="29" y="8"/>
                    </a:lnTo>
                    <a:lnTo>
                      <a:pt x="24" y="9"/>
                    </a:lnTo>
                    <a:lnTo>
                      <a:pt x="0"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80" name="Freeform 1766"/>
              <p:cNvSpPr>
                <a:spLocks/>
              </p:cNvSpPr>
              <p:nvPr/>
            </p:nvSpPr>
            <p:spPr bwMode="auto">
              <a:xfrm>
                <a:off x="5903" y="1854"/>
                <a:ext cx="41" cy="19"/>
              </a:xfrm>
              <a:custGeom>
                <a:avLst/>
                <a:gdLst>
                  <a:gd name="T0" fmla="*/ 0 w 41"/>
                  <a:gd name="T1" fmla="*/ 19 h 19"/>
                  <a:gd name="T2" fmla="*/ 0 w 41"/>
                  <a:gd name="T3" fmla="*/ 14 h 19"/>
                  <a:gd name="T4" fmla="*/ 27 w 41"/>
                  <a:gd name="T5" fmla="*/ 4 h 19"/>
                  <a:gd name="T6" fmla="*/ 32 w 41"/>
                  <a:gd name="T7" fmla="*/ 3 h 19"/>
                  <a:gd name="T8" fmla="*/ 39 w 41"/>
                  <a:gd name="T9" fmla="*/ 0 h 19"/>
                  <a:gd name="T10" fmla="*/ 41 w 41"/>
                  <a:gd name="T11" fmla="*/ 4 h 19"/>
                  <a:gd name="T12" fmla="*/ 32 w 41"/>
                  <a:gd name="T13" fmla="*/ 8 h 19"/>
                  <a:gd name="T14" fmla="*/ 27 w 41"/>
                  <a:gd name="T15" fmla="*/ 9 h 19"/>
                  <a:gd name="T16" fmla="*/ 0 w 41"/>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9">
                    <a:moveTo>
                      <a:pt x="0" y="19"/>
                    </a:moveTo>
                    <a:lnTo>
                      <a:pt x="0" y="14"/>
                    </a:lnTo>
                    <a:lnTo>
                      <a:pt x="27" y="4"/>
                    </a:lnTo>
                    <a:lnTo>
                      <a:pt x="32" y="3"/>
                    </a:lnTo>
                    <a:lnTo>
                      <a:pt x="39" y="0"/>
                    </a:lnTo>
                    <a:lnTo>
                      <a:pt x="41" y="4"/>
                    </a:lnTo>
                    <a:lnTo>
                      <a:pt x="32" y="8"/>
                    </a:lnTo>
                    <a:lnTo>
                      <a:pt x="27" y="9"/>
                    </a:lnTo>
                    <a:lnTo>
                      <a:pt x="0" y="1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81" name="Freeform 1767"/>
              <p:cNvSpPr>
                <a:spLocks/>
              </p:cNvSpPr>
              <p:nvPr/>
            </p:nvSpPr>
            <p:spPr bwMode="auto">
              <a:xfrm>
                <a:off x="5903" y="1921"/>
                <a:ext cx="39" cy="16"/>
              </a:xfrm>
              <a:custGeom>
                <a:avLst/>
                <a:gdLst>
                  <a:gd name="T0" fmla="*/ 0 w 39"/>
                  <a:gd name="T1" fmla="*/ 16 h 16"/>
                  <a:gd name="T2" fmla="*/ 0 w 39"/>
                  <a:gd name="T3" fmla="*/ 12 h 16"/>
                  <a:gd name="T4" fmla="*/ 27 w 39"/>
                  <a:gd name="T5" fmla="*/ 3 h 16"/>
                  <a:gd name="T6" fmla="*/ 32 w 39"/>
                  <a:gd name="T7" fmla="*/ 2 h 16"/>
                  <a:gd name="T8" fmla="*/ 37 w 39"/>
                  <a:gd name="T9" fmla="*/ 0 h 16"/>
                  <a:gd name="T10" fmla="*/ 39 w 39"/>
                  <a:gd name="T11" fmla="*/ 4 h 16"/>
                  <a:gd name="T12" fmla="*/ 32 w 39"/>
                  <a:gd name="T13" fmla="*/ 6 h 16"/>
                  <a:gd name="T14" fmla="*/ 27 w 39"/>
                  <a:gd name="T15" fmla="*/ 8 h 16"/>
                  <a:gd name="T16" fmla="*/ 0 w 39"/>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6">
                    <a:moveTo>
                      <a:pt x="0" y="16"/>
                    </a:moveTo>
                    <a:lnTo>
                      <a:pt x="0" y="12"/>
                    </a:lnTo>
                    <a:lnTo>
                      <a:pt x="27" y="3"/>
                    </a:lnTo>
                    <a:lnTo>
                      <a:pt x="32" y="2"/>
                    </a:lnTo>
                    <a:lnTo>
                      <a:pt x="37" y="0"/>
                    </a:lnTo>
                    <a:lnTo>
                      <a:pt x="39" y="4"/>
                    </a:lnTo>
                    <a:lnTo>
                      <a:pt x="32" y="6"/>
                    </a:lnTo>
                    <a:lnTo>
                      <a:pt x="27" y="8"/>
                    </a:lnTo>
                    <a:lnTo>
                      <a:pt x="0"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82" name="Freeform 1768"/>
              <p:cNvSpPr>
                <a:spLocks/>
              </p:cNvSpPr>
              <p:nvPr/>
            </p:nvSpPr>
            <p:spPr bwMode="auto">
              <a:xfrm>
                <a:off x="5946" y="1385"/>
                <a:ext cx="4" cy="274"/>
              </a:xfrm>
              <a:custGeom>
                <a:avLst/>
                <a:gdLst>
                  <a:gd name="T0" fmla="*/ 4 w 4"/>
                  <a:gd name="T1" fmla="*/ 274 h 274"/>
                  <a:gd name="T2" fmla="*/ 0 w 4"/>
                  <a:gd name="T3" fmla="*/ 274 h 274"/>
                  <a:gd name="T4" fmla="*/ 0 w 4"/>
                  <a:gd name="T5" fmla="*/ 2 h 274"/>
                  <a:gd name="T6" fmla="*/ 4 w 4"/>
                  <a:gd name="T7" fmla="*/ 0 h 274"/>
                  <a:gd name="T8" fmla="*/ 4 w 4"/>
                  <a:gd name="T9" fmla="*/ 274 h 274"/>
                </a:gdLst>
                <a:ahLst/>
                <a:cxnLst>
                  <a:cxn ang="0">
                    <a:pos x="T0" y="T1"/>
                  </a:cxn>
                  <a:cxn ang="0">
                    <a:pos x="T2" y="T3"/>
                  </a:cxn>
                  <a:cxn ang="0">
                    <a:pos x="T4" y="T5"/>
                  </a:cxn>
                  <a:cxn ang="0">
                    <a:pos x="T6" y="T7"/>
                  </a:cxn>
                  <a:cxn ang="0">
                    <a:pos x="T8" y="T9"/>
                  </a:cxn>
                </a:cxnLst>
                <a:rect l="0" t="0" r="r" b="b"/>
                <a:pathLst>
                  <a:path w="4" h="274">
                    <a:moveTo>
                      <a:pt x="4" y="274"/>
                    </a:moveTo>
                    <a:lnTo>
                      <a:pt x="0" y="274"/>
                    </a:lnTo>
                    <a:lnTo>
                      <a:pt x="0" y="2"/>
                    </a:lnTo>
                    <a:lnTo>
                      <a:pt x="4" y="0"/>
                    </a:lnTo>
                    <a:lnTo>
                      <a:pt x="4" y="27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83" name="Freeform 1769"/>
              <p:cNvSpPr>
                <a:spLocks/>
              </p:cNvSpPr>
              <p:nvPr/>
            </p:nvSpPr>
            <p:spPr bwMode="auto">
              <a:xfrm>
                <a:off x="5906" y="2193"/>
                <a:ext cx="27" cy="12"/>
              </a:xfrm>
              <a:custGeom>
                <a:avLst/>
                <a:gdLst>
                  <a:gd name="T0" fmla="*/ 0 w 27"/>
                  <a:gd name="T1" fmla="*/ 12 h 12"/>
                  <a:gd name="T2" fmla="*/ 0 w 27"/>
                  <a:gd name="T3" fmla="*/ 8 h 12"/>
                  <a:gd name="T4" fmla="*/ 24 w 27"/>
                  <a:gd name="T5" fmla="*/ 1 h 12"/>
                  <a:gd name="T6" fmla="*/ 26 w 27"/>
                  <a:gd name="T7" fmla="*/ 0 h 12"/>
                  <a:gd name="T8" fmla="*/ 27 w 27"/>
                  <a:gd name="T9" fmla="*/ 4 h 12"/>
                  <a:gd name="T10" fmla="*/ 24 w 27"/>
                  <a:gd name="T11" fmla="*/ 5 h 12"/>
                  <a:gd name="T12" fmla="*/ 0 w 27"/>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7" h="12">
                    <a:moveTo>
                      <a:pt x="0" y="12"/>
                    </a:moveTo>
                    <a:lnTo>
                      <a:pt x="0" y="8"/>
                    </a:lnTo>
                    <a:lnTo>
                      <a:pt x="24" y="1"/>
                    </a:lnTo>
                    <a:lnTo>
                      <a:pt x="26" y="0"/>
                    </a:lnTo>
                    <a:lnTo>
                      <a:pt x="27" y="4"/>
                    </a:lnTo>
                    <a:lnTo>
                      <a:pt x="24" y="5"/>
                    </a:lnTo>
                    <a:lnTo>
                      <a:pt x="0" y="1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84" name="Freeform 1770"/>
              <p:cNvSpPr>
                <a:spLocks/>
              </p:cNvSpPr>
              <p:nvPr/>
            </p:nvSpPr>
            <p:spPr bwMode="auto">
              <a:xfrm>
                <a:off x="5903" y="2273"/>
                <a:ext cx="30" cy="13"/>
              </a:xfrm>
              <a:custGeom>
                <a:avLst/>
                <a:gdLst>
                  <a:gd name="T0" fmla="*/ 0 w 30"/>
                  <a:gd name="T1" fmla="*/ 13 h 13"/>
                  <a:gd name="T2" fmla="*/ 0 w 30"/>
                  <a:gd name="T3" fmla="*/ 8 h 13"/>
                  <a:gd name="T4" fmla="*/ 27 w 30"/>
                  <a:gd name="T5" fmla="*/ 1 h 13"/>
                  <a:gd name="T6" fmla="*/ 29 w 30"/>
                  <a:gd name="T7" fmla="*/ 0 h 13"/>
                  <a:gd name="T8" fmla="*/ 30 w 30"/>
                  <a:gd name="T9" fmla="*/ 4 h 13"/>
                  <a:gd name="T10" fmla="*/ 27 w 30"/>
                  <a:gd name="T11" fmla="*/ 5 h 13"/>
                  <a:gd name="T12" fmla="*/ 0 w 30"/>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30" h="13">
                    <a:moveTo>
                      <a:pt x="0" y="13"/>
                    </a:moveTo>
                    <a:lnTo>
                      <a:pt x="0" y="8"/>
                    </a:lnTo>
                    <a:lnTo>
                      <a:pt x="27" y="1"/>
                    </a:lnTo>
                    <a:lnTo>
                      <a:pt x="29" y="0"/>
                    </a:lnTo>
                    <a:lnTo>
                      <a:pt x="30" y="4"/>
                    </a:lnTo>
                    <a:lnTo>
                      <a:pt x="27" y="5"/>
                    </a:lnTo>
                    <a:lnTo>
                      <a:pt x="0" y="1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85" name="Freeform 1771"/>
              <p:cNvSpPr>
                <a:spLocks noEditPoints="1"/>
              </p:cNvSpPr>
              <p:nvPr/>
            </p:nvSpPr>
            <p:spPr bwMode="auto">
              <a:xfrm>
                <a:off x="5903" y="4061"/>
                <a:ext cx="60" cy="77"/>
              </a:xfrm>
              <a:custGeom>
                <a:avLst/>
                <a:gdLst>
                  <a:gd name="T0" fmla="*/ 66 w 687"/>
                  <a:gd name="T1" fmla="*/ 888 h 888"/>
                  <a:gd name="T2" fmla="*/ 66 w 687"/>
                  <a:gd name="T3" fmla="*/ 476 h 888"/>
                  <a:gd name="T4" fmla="*/ 0 w 687"/>
                  <a:gd name="T5" fmla="*/ 476 h 888"/>
                  <a:gd name="T6" fmla="*/ 0 w 687"/>
                  <a:gd name="T7" fmla="*/ 0 h 888"/>
                  <a:gd name="T8" fmla="*/ 312 w 687"/>
                  <a:gd name="T9" fmla="*/ 0 h 888"/>
                  <a:gd name="T10" fmla="*/ 312 w 687"/>
                  <a:gd name="T11" fmla="*/ 758 h 888"/>
                  <a:gd name="T12" fmla="*/ 66 w 687"/>
                  <a:gd name="T13" fmla="*/ 888 h 888"/>
                  <a:gd name="T14" fmla="*/ 362 w 687"/>
                  <a:gd name="T15" fmla="*/ 731 h 888"/>
                  <a:gd name="T16" fmla="*/ 362 w 687"/>
                  <a:gd name="T17" fmla="*/ 0 h 888"/>
                  <a:gd name="T18" fmla="*/ 687 w 687"/>
                  <a:gd name="T19" fmla="*/ 0 h 888"/>
                  <a:gd name="T20" fmla="*/ 687 w 687"/>
                  <a:gd name="T21" fmla="*/ 560 h 888"/>
                  <a:gd name="T22" fmla="*/ 362 w 687"/>
                  <a:gd name="T23" fmla="*/ 731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7" h="888">
                    <a:moveTo>
                      <a:pt x="66" y="888"/>
                    </a:moveTo>
                    <a:lnTo>
                      <a:pt x="66" y="476"/>
                    </a:lnTo>
                    <a:lnTo>
                      <a:pt x="0" y="476"/>
                    </a:lnTo>
                    <a:lnTo>
                      <a:pt x="0" y="0"/>
                    </a:lnTo>
                    <a:lnTo>
                      <a:pt x="312" y="0"/>
                    </a:lnTo>
                    <a:lnTo>
                      <a:pt x="312" y="758"/>
                    </a:lnTo>
                    <a:lnTo>
                      <a:pt x="66" y="888"/>
                    </a:lnTo>
                    <a:moveTo>
                      <a:pt x="362" y="731"/>
                    </a:moveTo>
                    <a:lnTo>
                      <a:pt x="362" y="0"/>
                    </a:lnTo>
                    <a:lnTo>
                      <a:pt x="687" y="0"/>
                    </a:lnTo>
                    <a:lnTo>
                      <a:pt x="687" y="560"/>
                    </a:lnTo>
                    <a:lnTo>
                      <a:pt x="362" y="731"/>
                    </a:lnTo>
                  </a:path>
                </a:pathLst>
              </a:custGeom>
              <a:solidFill>
                <a:srgbClr val="535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86" name="Freeform 1772"/>
              <p:cNvSpPr>
                <a:spLocks/>
              </p:cNvSpPr>
              <p:nvPr/>
            </p:nvSpPr>
            <p:spPr bwMode="auto">
              <a:xfrm>
                <a:off x="5930" y="4061"/>
                <a:ext cx="5" cy="65"/>
              </a:xfrm>
              <a:custGeom>
                <a:avLst/>
                <a:gdLst>
                  <a:gd name="T0" fmla="*/ 0 w 5"/>
                  <a:gd name="T1" fmla="*/ 65 h 65"/>
                  <a:gd name="T2" fmla="*/ 0 w 5"/>
                  <a:gd name="T3" fmla="*/ 0 h 65"/>
                  <a:gd name="T4" fmla="*/ 5 w 5"/>
                  <a:gd name="T5" fmla="*/ 0 h 65"/>
                  <a:gd name="T6" fmla="*/ 5 w 5"/>
                  <a:gd name="T7" fmla="*/ 63 h 65"/>
                  <a:gd name="T8" fmla="*/ 0 w 5"/>
                  <a:gd name="T9" fmla="*/ 65 h 65"/>
                </a:gdLst>
                <a:ahLst/>
                <a:cxnLst>
                  <a:cxn ang="0">
                    <a:pos x="T0" y="T1"/>
                  </a:cxn>
                  <a:cxn ang="0">
                    <a:pos x="T2" y="T3"/>
                  </a:cxn>
                  <a:cxn ang="0">
                    <a:pos x="T4" y="T5"/>
                  </a:cxn>
                  <a:cxn ang="0">
                    <a:pos x="T6" y="T7"/>
                  </a:cxn>
                  <a:cxn ang="0">
                    <a:pos x="T8" y="T9"/>
                  </a:cxn>
                </a:cxnLst>
                <a:rect l="0" t="0" r="r" b="b"/>
                <a:pathLst>
                  <a:path w="5" h="65">
                    <a:moveTo>
                      <a:pt x="0" y="65"/>
                    </a:moveTo>
                    <a:lnTo>
                      <a:pt x="0" y="0"/>
                    </a:lnTo>
                    <a:lnTo>
                      <a:pt x="5" y="0"/>
                    </a:lnTo>
                    <a:lnTo>
                      <a:pt x="5" y="63"/>
                    </a:lnTo>
                    <a:lnTo>
                      <a:pt x="0" y="6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87" name="Freeform 1773"/>
              <p:cNvSpPr>
                <a:spLocks/>
              </p:cNvSpPr>
              <p:nvPr/>
            </p:nvSpPr>
            <p:spPr bwMode="auto">
              <a:xfrm>
                <a:off x="5903" y="4102"/>
                <a:ext cx="6" cy="39"/>
              </a:xfrm>
              <a:custGeom>
                <a:avLst/>
                <a:gdLst>
                  <a:gd name="T0" fmla="*/ 0 w 6"/>
                  <a:gd name="T1" fmla="*/ 39 h 39"/>
                  <a:gd name="T2" fmla="*/ 0 w 6"/>
                  <a:gd name="T3" fmla="*/ 0 h 39"/>
                  <a:gd name="T4" fmla="*/ 6 w 6"/>
                  <a:gd name="T5" fmla="*/ 0 h 39"/>
                  <a:gd name="T6" fmla="*/ 6 w 6"/>
                  <a:gd name="T7" fmla="*/ 36 h 39"/>
                  <a:gd name="T8" fmla="*/ 0 w 6"/>
                  <a:gd name="T9" fmla="*/ 39 h 39"/>
                </a:gdLst>
                <a:ahLst/>
                <a:cxnLst>
                  <a:cxn ang="0">
                    <a:pos x="T0" y="T1"/>
                  </a:cxn>
                  <a:cxn ang="0">
                    <a:pos x="T2" y="T3"/>
                  </a:cxn>
                  <a:cxn ang="0">
                    <a:pos x="T4" y="T5"/>
                  </a:cxn>
                  <a:cxn ang="0">
                    <a:pos x="T6" y="T7"/>
                  </a:cxn>
                  <a:cxn ang="0">
                    <a:pos x="T8" y="T9"/>
                  </a:cxn>
                </a:cxnLst>
                <a:rect l="0" t="0" r="r" b="b"/>
                <a:pathLst>
                  <a:path w="6" h="39">
                    <a:moveTo>
                      <a:pt x="0" y="39"/>
                    </a:moveTo>
                    <a:lnTo>
                      <a:pt x="0" y="0"/>
                    </a:lnTo>
                    <a:lnTo>
                      <a:pt x="6" y="0"/>
                    </a:lnTo>
                    <a:lnTo>
                      <a:pt x="6" y="36"/>
                    </a:lnTo>
                    <a:lnTo>
                      <a:pt x="0" y="39"/>
                    </a:lnTo>
                    <a:close/>
                  </a:path>
                </a:pathLst>
              </a:custGeom>
              <a:solidFill>
                <a:srgbClr val="2A2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88" name="Freeform 1774"/>
              <p:cNvSpPr>
                <a:spLocks noEditPoints="1"/>
              </p:cNvSpPr>
              <p:nvPr/>
            </p:nvSpPr>
            <p:spPr bwMode="auto">
              <a:xfrm>
                <a:off x="5903" y="4018"/>
                <a:ext cx="60" cy="42"/>
              </a:xfrm>
              <a:custGeom>
                <a:avLst/>
                <a:gdLst>
                  <a:gd name="T0" fmla="*/ 687 w 687"/>
                  <a:gd name="T1" fmla="*/ 490 h 490"/>
                  <a:gd name="T2" fmla="*/ 362 w 687"/>
                  <a:gd name="T3" fmla="*/ 490 h 490"/>
                  <a:gd name="T4" fmla="*/ 362 w 687"/>
                  <a:gd name="T5" fmla="*/ 0 h 490"/>
                  <a:gd name="T6" fmla="*/ 687 w 687"/>
                  <a:gd name="T7" fmla="*/ 0 h 490"/>
                  <a:gd name="T8" fmla="*/ 687 w 687"/>
                  <a:gd name="T9" fmla="*/ 490 h 490"/>
                  <a:gd name="T10" fmla="*/ 312 w 687"/>
                  <a:gd name="T11" fmla="*/ 490 h 490"/>
                  <a:gd name="T12" fmla="*/ 0 w 687"/>
                  <a:gd name="T13" fmla="*/ 490 h 490"/>
                  <a:gd name="T14" fmla="*/ 0 w 687"/>
                  <a:gd name="T15" fmla="*/ 0 h 490"/>
                  <a:gd name="T16" fmla="*/ 312 w 687"/>
                  <a:gd name="T17" fmla="*/ 0 h 490"/>
                  <a:gd name="T18" fmla="*/ 312 w 687"/>
                  <a:gd name="T19" fmla="*/ 49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7" h="490">
                    <a:moveTo>
                      <a:pt x="687" y="490"/>
                    </a:moveTo>
                    <a:lnTo>
                      <a:pt x="362" y="490"/>
                    </a:lnTo>
                    <a:lnTo>
                      <a:pt x="362" y="0"/>
                    </a:lnTo>
                    <a:lnTo>
                      <a:pt x="687" y="0"/>
                    </a:lnTo>
                    <a:lnTo>
                      <a:pt x="687" y="490"/>
                    </a:lnTo>
                    <a:moveTo>
                      <a:pt x="312" y="490"/>
                    </a:moveTo>
                    <a:lnTo>
                      <a:pt x="0" y="490"/>
                    </a:lnTo>
                    <a:lnTo>
                      <a:pt x="0" y="0"/>
                    </a:lnTo>
                    <a:lnTo>
                      <a:pt x="312" y="0"/>
                    </a:lnTo>
                    <a:lnTo>
                      <a:pt x="312" y="490"/>
                    </a:lnTo>
                  </a:path>
                </a:pathLst>
              </a:custGeom>
              <a:solidFill>
                <a:srgbClr val="3231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89" name="Rectangle 1775"/>
              <p:cNvSpPr>
                <a:spLocks noChangeArrowheads="1"/>
              </p:cNvSpPr>
              <p:nvPr/>
            </p:nvSpPr>
            <p:spPr bwMode="auto">
              <a:xfrm>
                <a:off x="5930" y="4018"/>
                <a:ext cx="5" cy="4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90" name="Freeform 1776"/>
              <p:cNvSpPr>
                <a:spLocks noEditPoints="1"/>
              </p:cNvSpPr>
              <p:nvPr/>
            </p:nvSpPr>
            <p:spPr bwMode="auto">
              <a:xfrm>
                <a:off x="5903" y="4060"/>
                <a:ext cx="60" cy="1"/>
              </a:xfrm>
              <a:custGeom>
                <a:avLst/>
                <a:gdLst>
                  <a:gd name="T0" fmla="*/ 687 w 687"/>
                  <a:gd name="T1" fmla="*/ 10 h 10"/>
                  <a:gd name="T2" fmla="*/ 362 w 687"/>
                  <a:gd name="T3" fmla="*/ 10 h 10"/>
                  <a:gd name="T4" fmla="*/ 362 w 687"/>
                  <a:gd name="T5" fmla="*/ 0 h 10"/>
                  <a:gd name="T6" fmla="*/ 687 w 687"/>
                  <a:gd name="T7" fmla="*/ 0 h 10"/>
                  <a:gd name="T8" fmla="*/ 687 w 687"/>
                  <a:gd name="T9" fmla="*/ 10 h 10"/>
                  <a:gd name="T10" fmla="*/ 312 w 687"/>
                  <a:gd name="T11" fmla="*/ 10 h 10"/>
                  <a:gd name="T12" fmla="*/ 0 w 687"/>
                  <a:gd name="T13" fmla="*/ 10 h 10"/>
                  <a:gd name="T14" fmla="*/ 0 w 687"/>
                  <a:gd name="T15" fmla="*/ 0 h 10"/>
                  <a:gd name="T16" fmla="*/ 312 w 687"/>
                  <a:gd name="T17" fmla="*/ 0 h 10"/>
                  <a:gd name="T18" fmla="*/ 312 w 687"/>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7" h="10">
                    <a:moveTo>
                      <a:pt x="687" y="10"/>
                    </a:moveTo>
                    <a:lnTo>
                      <a:pt x="362" y="10"/>
                    </a:lnTo>
                    <a:lnTo>
                      <a:pt x="362" y="0"/>
                    </a:lnTo>
                    <a:lnTo>
                      <a:pt x="687" y="0"/>
                    </a:lnTo>
                    <a:lnTo>
                      <a:pt x="687" y="10"/>
                    </a:lnTo>
                    <a:moveTo>
                      <a:pt x="312" y="10"/>
                    </a:moveTo>
                    <a:lnTo>
                      <a:pt x="0" y="10"/>
                    </a:lnTo>
                    <a:lnTo>
                      <a:pt x="0" y="0"/>
                    </a:lnTo>
                    <a:lnTo>
                      <a:pt x="312" y="0"/>
                    </a:lnTo>
                    <a:lnTo>
                      <a:pt x="312" y="10"/>
                    </a:lnTo>
                  </a:path>
                </a:pathLst>
              </a:custGeom>
              <a:solidFill>
                <a:srgbClr val="1F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91" name="Rectangle 1777"/>
              <p:cNvSpPr>
                <a:spLocks noChangeArrowheads="1"/>
              </p:cNvSpPr>
              <p:nvPr/>
            </p:nvSpPr>
            <p:spPr bwMode="auto">
              <a:xfrm>
                <a:off x="5930" y="4060"/>
                <a:ext cx="5" cy="1"/>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92" name="Freeform 1778"/>
              <p:cNvSpPr>
                <a:spLocks noEditPoints="1"/>
              </p:cNvSpPr>
              <p:nvPr/>
            </p:nvSpPr>
            <p:spPr bwMode="auto">
              <a:xfrm>
                <a:off x="5926" y="1232"/>
                <a:ext cx="37" cy="23"/>
              </a:xfrm>
              <a:custGeom>
                <a:avLst/>
                <a:gdLst>
                  <a:gd name="T0" fmla="*/ 0 w 420"/>
                  <a:gd name="T1" fmla="*/ 263 h 263"/>
                  <a:gd name="T2" fmla="*/ 0 w 420"/>
                  <a:gd name="T3" fmla="*/ 216 h 263"/>
                  <a:gd name="T4" fmla="*/ 45 w 420"/>
                  <a:gd name="T5" fmla="*/ 193 h 263"/>
                  <a:gd name="T6" fmla="*/ 45 w 420"/>
                  <a:gd name="T7" fmla="*/ 240 h 263"/>
                  <a:gd name="T8" fmla="*/ 0 w 420"/>
                  <a:gd name="T9" fmla="*/ 263 h 263"/>
                  <a:gd name="T10" fmla="*/ 95 w 420"/>
                  <a:gd name="T11" fmla="*/ 214 h 263"/>
                  <a:gd name="T12" fmla="*/ 95 w 420"/>
                  <a:gd name="T13" fmla="*/ 167 h 263"/>
                  <a:gd name="T14" fmla="*/ 229 w 420"/>
                  <a:gd name="T15" fmla="*/ 98 h 263"/>
                  <a:gd name="T16" fmla="*/ 229 w 420"/>
                  <a:gd name="T17" fmla="*/ 145 h 263"/>
                  <a:gd name="T18" fmla="*/ 95 w 420"/>
                  <a:gd name="T19" fmla="*/ 214 h 263"/>
                  <a:gd name="T20" fmla="*/ 279 w 420"/>
                  <a:gd name="T21" fmla="*/ 119 h 263"/>
                  <a:gd name="T22" fmla="*/ 279 w 420"/>
                  <a:gd name="T23" fmla="*/ 73 h 263"/>
                  <a:gd name="T24" fmla="*/ 420 w 420"/>
                  <a:gd name="T25" fmla="*/ 0 h 263"/>
                  <a:gd name="T26" fmla="*/ 420 w 420"/>
                  <a:gd name="T27" fmla="*/ 47 h 263"/>
                  <a:gd name="T28" fmla="*/ 279 w 420"/>
                  <a:gd name="T29" fmla="*/ 119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263">
                    <a:moveTo>
                      <a:pt x="0" y="263"/>
                    </a:moveTo>
                    <a:lnTo>
                      <a:pt x="0" y="216"/>
                    </a:lnTo>
                    <a:lnTo>
                      <a:pt x="45" y="193"/>
                    </a:lnTo>
                    <a:lnTo>
                      <a:pt x="45" y="240"/>
                    </a:lnTo>
                    <a:lnTo>
                      <a:pt x="0" y="263"/>
                    </a:lnTo>
                    <a:moveTo>
                      <a:pt x="95" y="214"/>
                    </a:moveTo>
                    <a:lnTo>
                      <a:pt x="95" y="167"/>
                    </a:lnTo>
                    <a:lnTo>
                      <a:pt x="229" y="98"/>
                    </a:lnTo>
                    <a:lnTo>
                      <a:pt x="229" y="145"/>
                    </a:lnTo>
                    <a:lnTo>
                      <a:pt x="95" y="214"/>
                    </a:lnTo>
                    <a:moveTo>
                      <a:pt x="279" y="119"/>
                    </a:moveTo>
                    <a:lnTo>
                      <a:pt x="279" y="73"/>
                    </a:lnTo>
                    <a:lnTo>
                      <a:pt x="420" y="0"/>
                    </a:lnTo>
                    <a:lnTo>
                      <a:pt x="420" y="47"/>
                    </a:lnTo>
                    <a:lnTo>
                      <a:pt x="279" y="119"/>
                    </a:lnTo>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93" name="Freeform 1779"/>
              <p:cNvSpPr>
                <a:spLocks/>
              </p:cNvSpPr>
              <p:nvPr/>
            </p:nvSpPr>
            <p:spPr bwMode="auto">
              <a:xfrm>
                <a:off x="5930" y="1246"/>
                <a:ext cx="5" cy="7"/>
              </a:xfrm>
              <a:custGeom>
                <a:avLst/>
                <a:gdLst>
                  <a:gd name="T0" fmla="*/ 0 w 5"/>
                  <a:gd name="T1" fmla="*/ 7 h 7"/>
                  <a:gd name="T2" fmla="*/ 0 w 5"/>
                  <a:gd name="T3" fmla="*/ 3 h 7"/>
                  <a:gd name="T4" fmla="*/ 5 w 5"/>
                  <a:gd name="T5" fmla="*/ 0 h 7"/>
                  <a:gd name="T6" fmla="*/ 5 w 5"/>
                  <a:gd name="T7" fmla="*/ 5 h 7"/>
                  <a:gd name="T8" fmla="*/ 0 w 5"/>
                  <a:gd name="T9" fmla="*/ 7 h 7"/>
                </a:gdLst>
                <a:ahLst/>
                <a:cxnLst>
                  <a:cxn ang="0">
                    <a:pos x="T0" y="T1"/>
                  </a:cxn>
                  <a:cxn ang="0">
                    <a:pos x="T2" y="T3"/>
                  </a:cxn>
                  <a:cxn ang="0">
                    <a:pos x="T4" y="T5"/>
                  </a:cxn>
                  <a:cxn ang="0">
                    <a:pos x="T6" y="T7"/>
                  </a:cxn>
                  <a:cxn ang="0">
                    <a:pos x="T8" y="T9"/>
                  </a:cxn>
                </a:cxnLst>
                <a:rect l="0" t="0" r="r" b="b"/>
                <a:pathLst>
                  <a:path w="5" h="7">
                    <a:moveTo>
                      <a:pt x="0" y="7"/>
                    </a:moveTo>
                    <a:lnTo>
                      <a:pt x="0" y="3"/>
                    </a:lnTo>
                    <a:lnTo>
                      <a:pt x="5" y="0"/>
                    </a:lnTo>
                    <a:lnTo>
                      <a:pt x="5" y="5"/>
                    </a:lnTo>
                    <a:lnTo>
                      <a:pt x="0"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94" name="Freeform 1780"/>
              <p:cNvSpPr>
                <a:spLocks/>
              </p:cNvSpPr>
              <p:nvPr/>
            </p:nvSpPr>
            <p:spPr bwMode="auto">
              <a:xfrm>
                <a:off x="5946" y="1238"/>
                <a:ext cx="4" cy="7"/>
              </a:xfrm>
              <a:custGeom>
                <a:avLst/>
                <a:gdLst>
                  <a:gd name="T0" fmla="*/ 0 w 4"/>
                  <a:gd name="T1" fmla="*/ 7 h 7"/>
                  <a:gd name="T2" fmla="*/ 0 w 4"/>
                  <a:gd name="T3" fmla="*/ 2 h 7"/>
                  <a:gd name="T4" fmla="*/ 4 w 4"/>
                  <a:gd name="T5" fmla="*/ 0 h 7"/>
                  <a:gd name="T6" fmla="*/ 4 w 4"/>
                  <a:gd name="T7" fmla="*/ 4 h 7"/>
                  <a:gd name="T8" fmla="*/ 0 w 4"/>
                  <a:gd name="T9" fmla="*/ 7 h 7"/>
                </a:gdLst>
                <a:ahLst/>
                <a:cxnLst>
                  <a:cxn ang="0">
                    <a:pos x="T0" y="T1"/>
                  </a:cxn>
                  <a:cxn ang="0">
                    <a:pos x="T2" y="T3"/>
                  </a:cxn>
                  <a:cxn ang="0">
                    <a:pos x="T4" y="T5"/>
                  </a:cxn>
                  <a:cxn ang="0">
                    <a:pos x="T6" y="T7"/>
                  </a:cxn>
                  <a:cxn ang="0">
                    <a:pos x="T8" y="T9"/>
                  </a:cxn>
                </a:cxnLst>
                <a:rect l="0" t="0" r="r" b="b"/>
                <a:pathLst>
                  <a:path w="4" h="7">
                    <a:moveTo>
                      <a:pt x="0" y="7"/>
                    </a:moveTo>
                    <a:lnTo>
                      <a:pt x="0" y="2"/>
                    </a:lnTo>
                    <a:lnTo>
                      <a:pt x="4" y="0"/>
                    </a:lnTo>
                    <a:lnTo>
                      <a:pt x="4" y="4"/>
                    </a:lnTo>
                    <a:lnTo>
                      <a:pt x="0"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95" name="Freeform 1781"/>
              <p:cNvSpPr>
                <a:spLocks noEditPoints="1"/>
              </p:cNvSpPr>
              <p:nvPr/>
            </p:nvSpPr>
            <p:spPr bwMode="auto">
              <a:xfrm>
                <a:off x="5926" y="1186"/>
                <a:ext cx="37" cy="29"/>
              </a:xfrm>
              <a:custGeom>
                <a:avLst/>
                <a:gdLst>
                  <a:gd name="T0" fmla="*/ 0 w 420"/>
                  <a:gd name="T1" fmla="*/ 339 h 339"/>
                  <a:gd name="T2" fmla="*/ 0 w 420"/>
                  <a:gd name="T3" fmla="*/ 258 h 339"/>
                  <a:gd name="T4" fmla="*/ 45 w 420"/>
                  <a:gd name="T5" fmla="*/ 230 h 339"/>
                  <a:gd name="T6" fmla="*/ 45 w 420"/>
                  <a:gd name="T7" fmla="*/ 316 h 339"/>
                  <a:gd name="T8" fmla="*/ 0 w 420"/>
                  <a:gd name="T9" fmla="*/ 339 h 339"/>
                  <a:gd name="T10" fmla="*/ 95 w 420"/>
                  <a:gd name="T11" fmla="*/ 290 h 339"/>
                  <a:gd name="T12" fmla="*/ 95 w 420"/>
                  <a:gd name="T13" fmla="*/ 200 h 339"/>
                  <a:gd name="T14" fmla="*/ 420 w 420"/>
                  <a:gd name="T15" fmla="*/ 0 h 339"/>
                  <a:gd name="T16" fmla="*/ 420 w 420"/>
                  <a:gd name="T17" fmla="*/ 124 h 339"/>
                  <a:gd name="T18" fmla="*/ 279 w 420"/>
                  <a:gd name="T19" fmla="*/ 196 h 339"/>
                  <a:gd name="T20" fmla="*/ 279 w 420"/>
                  <a:gd name="T21" fmla="*/ 185 h 339"/>
                  <a:gd name="T22" fmla="*/ 229 w 420"/>
                  <a:gd name="T23" fmla="*/ 185 h 339"/>
                  <a:gd name="T24" fmla="*/ 229 w 420"/>
                  <a:gd name="T25" fmla="*/ 221 h 339"/>
                  <a:gd name="T26" fmla="*/ 95 w 420"/>
                  <a:gd name="T27" fmla="*/ 290 h 339"/>
                  <a:gd name="T28" fmla="*/ 0 w 420"/>
                  <a:gd name="T29" fmla="*/ 199 h 339"/>
                  <a:gd name="T30" fmla="*/ 0 w 420"/>
                  <a:gd name="T31" fmla="*/ 199 h 339"/>
                  <a:gd name="T32" fmla="*/ 3 w 420"/>
                  <a:gd name="T33" fmla="*/ 198 h 339"/>
                  <a:gd name="T34" fmla="*/ 0 w 420"/>
                  <a:gd name="T35" fmla="*/ 19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0" h="339">
                    <a:moveTo>
                      <a:pt x="0" y="339"/>
                    </a:moveTo>
                    <a:lnTo>
                      <a:pt x="0" y="258"/>
                    </a:lnTo>
                    <a:lnTo>
                      <a:pt x="45" y="230"/>
                    </a:lnTo>
                    <a:lnTo>
                      <a:pt x="45" y="316"/>
                    </a:lnTo>
                    <a:lnTo>
                      <a:pt x="0" y="339"/>
                    </a:lnTo>
                    <a:moveTo>
                      <a:pt x="95" y="290"/>
                    </a:moveTo>
                    <a:lnTo>
                      <a:pt x="95" y="200"/>
                    </a:lnTo>
                    <a:lnTo>
                      <a:pt x="420" y="0"/>
                    </a:lnTo>
                    <a:lnTo>
                      <a:pt x="420" y="124"/>
                    </a:lnTo>
                    <a:lnTo>
                      <a:pt x="279" y="196"/>
                    </a:lnTo>
                    <a:lnTo>
                      <a:pt x="279" y="185"/>
                    </a:lnTo>
                    <a:lnTo>
                      <a:pt x="229" y="185"/>
                    </a:lnTo>
                    <a:lnTo>
                      <a:pt x="229" y="221"/>
                    </a:lnTo>
                    <a:lnTo>
                      <a:pt x="95" y="290"/>
                    </a:lnTo>
                    <a:moveTo>
                      <a:pt x="0" y="199"/>
                    </a:moveTo>
                    <a:lnTo>
                      <a:pt x="0" y="199"/>
                    </a:lnTo>
                    <a:lnTo>
                      <a:pt x="3" y="198"/>
                    </a:lnTo>
                    <a:lnTo>
                      <a:pt x="0" y="199"/>
                    </a:lnTo>
                  </a:path>
                </a:pathLst>
              </a:custGeom>
              <a:solidFill>
                <a:srgbClr val="7475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96" name="Freeform 1782"/>
              <p:cNvSpPr>
                <a:spLocks noEditPoints="1"/>
              </p:cNvSpPr>
              <p:nvPr/>
            </p:nvSpPr>
            <p:spPr bwMode="auto">
              <a:xfrm>
                <a:off x="5926" y="1184"/>
                <a:ext cx="37" cy="24"/>
              </a:xfrm>
              <a:custGeom>
                <a:avLst/>
                <a:gdLst>
                  <a:gd name="T0" fmla="*/ 0 w 420"/>
                  <a:gd name="T1" fmla="*/ 278 h 278"/>
                  <a:gd name="T2" fmla="*/ 0 w 420"/>
                  <a:gd name="T3" fmla="*/ 219 h 278"/>
                  <a:gd name="T4" fmla="*/ 3 w 420"/>
                  <a:gd name="T5" fmla="*/ 218 h 278"/>
                  <a:gd name="T6" fmla="*/ 45 w 420"/>
                  <a:gd name="T7" fmla="*/ 196 h 278"/>
                  <a:gd name="T8" fmla="*/ 45 w 420"/>
                  <a:gd name="T9" fmla="*/ 250 h 278"/>
                  <a:gd name="T10" fmla="*/ 0 w 420"/>
                  <a:gd name="T11" fmla="*/ 278 h 278"/>
                  <a:gd name="T12" fmla="*/ 95 w 420"/>
                  <a:gd name="T13" fmla="*/ 220 h 278"/>
                  <a:gd name="T14" fmla="*/ 95 w 420"/>
                  <a:gd name="T15" fmla="*/ 170 h 278"/>
                  <a:gd name="T16" fmla="*/ 420 w 420"/>
                  <a:gd name="T17" fmla="*/ 0 h 278"/>
                  <a:gd name="T18" fmla="*/ 420 w 420"/>
                  <a:gd name="T19" fmla="*/ 20 h 278"/>
                  <a:gd name="T20" fmla="*/ 95 w 420"/>
                  <a:gd name="T21" fmla="*/ 22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0" h="278">
                    <a:moveTo>
                      <a:pt x="0" y="278"/>
                    </a:moveTo>
                    <a:lnTo>
                      <a:pt x="0" y="219"/>
                    </a:lnTo>
                    <a:lnTo>
                      <a:pt x="3" y="218"/>
                    </a:lnTo>
                    <a:lnTo>
                      <a:pt x="45" y="196"/>
                    </a:lnTo>
                    <a:lnTo>
                      <a:pt x="45" y="250"/>
                    </a:lnTo>
                    <a:lnTo>
                      <a:pt x="0" y="278"/>
                    </a:lnTo>
                    <a:moveTo>
                      <a:pt x="95" y="220"/>
                    </a:moveTo>
                    <a:lnTo>
                      <a:pt x="95" y="170"/>
                    </a:lnTo>
                    <a:lnTo>
                      <a:pt x="420" y="0"/>
                    </a:lnTo>
                    <a:lnTo>
                      <a:pt x="420" y="20"/>
                    </a:lnTo>
                    <a:lnTo>
                      <a:pt x="95" y="22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97" name="Freeform 1783"/>
              <p:cNvSpPr>
                <a:spLocks/>
              </p:cNvSpPr>
              <p:nvPr/>
            </p:nvSpPr>
            <p:spPr bwMode="auto">
              <a:xfrm>
                <a:off x="5930" y="1199"/>
                <a:ext cx="5" cy="14"/>
              </a:xfrm>
              <a:custGeom>
                <a:avLst/>
                <a:gdLst>
                  <a:gd name="T0" fmla="*/ 0 w 5"/>
                  <a:gd name="T1" fmla="*/ 14 h 14"/>
                  <a:gd name="T2" fmla="*/ 0 w 5"/>
                  <a:gd name="T3" fmla="*/ 2 h 14"/>
                  <a:gd name="T4" fmla="*/ 5 w 5"/>
                  <a:gd name="T5" fmla="*/ 0 h 14"/>
                  <a:gd name="T6" fmla="*/ 5 w 5"/>
                  <a:gd name="T7" fmla="*/ 12 h 14"/>
                  <a:gd name="T8" fmla="*/ 0 w 5"/>
                  <a:gd name="T9" fmla="*/ 14 h 14"/>
                </a:gdLst>
                <a:ahLst/>
                <a:cxnLst>
                  <a:cxn ang="0">
                    <a:pos x="T0" y="T1"/>
                  </a:cxn>
                  <a:cxn ang="0">
                    <a:pos x="T2" y="T3"/>
                  </a:cxn>
                  <a:cxn ang="0">
                    <a:pos x="T4" y="T5"/>
                  </a:cxn>
                  <a:cxn ang="0">
                    <a:pos x="T6" y="T7"/>
                  </a:cxn>
                  <a:cxn ang="0">
                    <a:pos x="T8" y="T9"/>
                  </a:cxn>
                </a:cxnLst>
                <a:rect l="0" t="0" r="r" b="b"/>
                <a:pathLst>
                  <a:path w="5" h="14">
                    <a:moveTo>
                      <a:pt x="0" y="14"/>
                    </a:moveTo>
                    <a:lnTo>
                      <a:pt x="0" y="2"/>
                    </a:lnTo>
                    <a:lnTo>
                      <a:pt x="5" y="0"/>
                    </a:lnTo>
                    <a:lnTo>
                      <a:pt x="5" y="12"/>
                    </a:lnTo>
                    <a:lnTo>
                      <a:pt x="0" y="1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98" name="Freeform 1784"/>
              <p:cNvSpPr>
                <a:spLocks/>
              </p:cNvSpPr>
              <p:nvPr/>
            </p:nvSpPr>
            <p:spPr bwMode="auto">
              <a:xfrm>
                <a:off x="5946" y="1202"/>
                <a:ext cx="4" cy="3"/>
              </a:xfrm>
              <a:custGeom>
                <a:avLst/>
                <a:gdLst>
                  <a:gd name="T0" fmla="*/ 0 w 4"/>
                  <a:gd name="T1" fmla="*/ 3 h 3"/>
                  <a:gd name="T2" fmla="*/ 0 w 4"/>
                  <a:gd name="T3" fmla="*/ 0 h 3"/>
                  <a:gd name="T4" fmla="*/ 4 w 4"/>
                  <a:gd name="T5" fmla="*/ 0 h 3"/>
                  <a:gd name="T6" fmla="*/ 4 w 4"/>
                  <a:gd name="T7" fmla="*/ 1 h 3"/>
                  <a:gd name="T8" fmla="*/ 0 w 4"/>
                  <a:gd name="T9" fmla="*/ 3 h 3"/>
                </a:gdLst>
                <a:ahLst/>
                <a:cxnLst>
                  <a:cxn ang="0">
                    <a:pos x="T0" y="T1"/>
                  </a:cxn>
                  <a:cxn ang="0">
                    <a:pos x="T2" y="T3"/>
                  </a:cxn>
                  <a:cxn ang="0">
                    <a:pos x="T4" y="T5"/>
                  </a:cxn>
                  <a:cxn ang="0">
                    <a:pos x="T6" y="T7"/>
                  </a:cxn>
                  <a:cxn ang="0">
                    <a:pos x="T8" y="T9"/>
                  </a:cxn>
                </a:cxnLst>
                <a:rect l="0" t="0" r="r" b="b"/>
                <a:pathLst>
                  <a:path w="4" h="3">
                    <a:moveTo>
                      <a:pt x="0" y="3"/>
                    </a:moveTo>
                    <a:lnTo>
                      <a:pt x="0" y="0"/>
                    </a:lnTo>
                    <a:lnTo>
                      <a:pt x="4" y="0"/>
                    </a:lnTo>
                    <a:lnTo>
                      <a:pt x="4" y="1"/>
                    </a:lnTo>
                    <a:lnTo>
                      <a:pt x="0"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99" name="Freeform 1785"/>
              <p:cNvSpPr>
                <a:spLocks noEditPoints="1"/>
              </p:cNvSpPr>
              <p:nvPr/>
            </p:nvSpPr>
            <p:spPr bwMode="auto">
              <a:xfrm>
                <a:off x="5926" y="1227"/>
                <a:ext cx="37" cy="24"/>
              </a:xfrm>
              <a:custGeom>
                <a:avLst/>
                <a:gdLst>
                  <a:gd name="T0" fmla="*/ 0 w 420"/>
                  <a:gd name="T1" fmla="*/ 270 h 270"/>
                  <a:gd name="T2" fmla="*/ 0 w 420"/>
                  <a:gd name="T3" fmla="*/ 219 h 270"/>
                  <a:gd name="T4" fmla="*/ 45 w 420"/>
                  <a:gd name="T5" fmla="*/ 196 h 270"/>
                  <a:gd name="T6" fmla="*/ 45 w 420"/>
                  <a:gd name="T7" fmla="*/ 247 h 270"/>
                  <a:gd name="T8" fmla="*/ 0 w 420"/>
                  <a:gd name="T9" fmla="*/ 270 h 270"/>
                  <a:gd name="T10" fmla="*/ 95 w 420"/>
                  <a:gd name="T11" fmla="*/ 221 h 270"/>
                  <a:gd name="T12" fmla="*/ 95 w 420"/>
                  <a:gd name="T13" fmla="*/ 170 h 270"/>
                  <a:gd name="T14" fmla="*/ 229 w 420"/>
                  <a:gd name="T15" fmla="*/ 99 h 270"/>
                  <a:gd name="T16" fmla="*/ 229 w 420"/>
                  <a:gd name="T17" fmla="*/ 152 h 270"/>
                  <a:gd name="T18" fmla="*/ 95 w 420"/>
                  <a:gd name="T19" fmla="*/ 221 h 270"/>
                  <a:gd name="T20" fmla="*/ 279 w 420"/>
                  <a:gd name="T21" fmla="*/ 127 h 270"/>
                  <a:gd name="T22" fmla="*/ 279 w 420"/>
                  <a:gd name="T23" fmla="*/ 73 h 270"/>
                  <a:gd name="T24" fmla="*/ 420 w 420"/>
                  <a:gd name="T25" fmla="*/ 0 h 270"/>
                  <a:gd name="T26" fmla="*/ 420 w 420"/>
                  <a:gd name="T27" fmla="*/ 54 h 270"/>
                  <a:gd name="T28" fmla="*/ 279 w 420"/>
                  <a:gd name="T29" fmla="*/ 12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270">
                    <a:moveTo>
                      <a:pt x="0" y="270"/>
                    </a:moveTo>
                    <a:lnTo>
                      <a:pt x="0" y="219"/>
                    </a:lnTo>
                    <a:lnTo>
                      <a:pt x="45" y="196"/>
                    </a:lnTo>
                    <a:lnTo>
                      <a:pt x="45" y="247"/>
                    </a:lnTo>
                    <a:lnTo>
                      <a:pt x="0" y="270"/>
                    </a:lnTo>
                    <a:moveTo>
                      <a:pt x="95" y="221"/>
                    </a:moveTo>
                    <a:lnTo>
                      <a:pt x="95" y="170"/>
                    </a:lnTo>
                    <a:lnTo>
                      <a:pt x="229" y="99"/>
                    </a:lnTo>
                    <a:lnTo>
                      <a:pt x="229" y="152"/>
                    </a:lnTo>
                    <a:lnTo>
                      <a:pt x="95" y="221"/>
                    </a:lnTo>
                    <a:moveTo>
                      <a:pt x="279" y="127"/>
                    </a:moveTo>
                    <a:lnTo>
                      <a:pt x="279" y="73"/>
                    </a:lnTo>
                    <a:lnTo>
                      <a:pt x="420" y="0"/>
                    </a:lnTo>
                    <a:lnTo>
                      <a:pt x="420" y="54"/>
                    </a:lnTo>
                    <a:lnTo>
                      <a:pt x="279" y="127"/>
                    </a:lnTo>
                  </a:path>
                </a:pathLst>
              </a:custGeom>
              <a:solidFill>
                <a:srgbClr val="7475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00" name="Freeform 1786"/>
              <p:cNvSpPr>
                <a:spLocks/>
              </p:cNvSpPr>
              <p:nvPr/>
            </p:nvSpPr>
            <p:spPr bwMode="auto">
              <a:xfrm>
                <a:off x="5930" y="1242"/>
                <a:ext cx="5" cy="7"/>
              </a:xfrm>
              <a:custGeom>
                <a:avLst/>
                <a:gdLst>
                  <a:gd name="T0" fmla="*/ 0 w 5"/>
                  <a:gd name="T1" fmla="*/ 7 h 7"/>
                  <a:gd name="T2" fmla="*/ 0 w 5"/>
                  <a:gd name="T3" fmla="*/ 2 h 7"/>
                  <a:gd name="T4" fmla="*/ 5 w 5"/>
                  <a:gd name="T5" fmla="*/ 0 h 7"/>
                  <a:gd name="T6" fmla="*/ 5 w 5"/>
                  <a:gd name="T7" fmla="*/ 4 h 7"/>
                  <a:gd name="T8" fmla="*/ 0 w 5"/>
                  <a:gd name="T9" fmla="*/ 7 h 7"/>
                </a:gdLst>
                <a:ahLst/>
                <a:cxnLst>
                  <a:cxn ang="0">
                    <a:pos x="T0" y="T1"/>
                  </a:cxn>
                  <a:cxn ang="0">
                    <a:pos x="T2" y="T3"/>
                  </a:cxn>
                  <a:cxn ang="0">
                    <a:pos x="T4" y="T5"/>
                  </a:cxn>
                  <a:cxn ang="0">
                    <a:pos x="T6" y="T7"/>
                  </a:cxn>
                  <a:cxn ang="0">
                    <a:pos x="T8" y="T9"/>
                  </a:cxn>
                </a:cxnLst>
                <a:rect l="0" t="0" r="r" b="b"/>
                <a:pathLst>
                  <a:path w="5" h="7">
                    <a:moveTo>
                      <a:pt x="0" y="7"/>
                    </a:moveTo>
                    <a:lnTo>
                      <a:pt x="0" y="2"/>
                    </a:lnTo>
                    <a:lnTo>
                      <a:pt x="5" y="0"/>
                    </a:lnTo>
                    <a:lnTo>
                      <a:pt x="5" y="4"/>
                    </a:lnTo>
                    <a:lnTo>
                      <a:pt x="0"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01" name="Freeform 1787"/>
              <p:cNvSpPr>
                <a:spLocks/>
              </p:cNvSpPr>
              <p:nvPr/>
            </p:nvSpPr>
            <p:spPr bwMode="auto">
              <a:xfrm>
                <a:off x="5946" y="1234"/>
                <a:ext cx="4" cy="6"/>
              </a:xfrm>
              <a:custGeom>
                <a:avLst/>
                <a:gdLst>
                  <a:gd name="T0" fmla="*/ 0 w 4"/>
                  <a:gd name="T1" fmla="*/ 6 h 6"/>
                  <a:gd name="T2" fmla="*/ 0 w 4"/>
                  <a:gd name="T3" fmla="*/ 2 h 6"/>
                  <a:gd name="T4" fmla="*/ 4 w 4"/>
                  <a:gd name="T5" fmla="*/ 0 h 6"/>
                  <a:gd name="T6" fmla="*/ 4 w 4"/>
                  <a:gd name="T7" fmla="*/ 4 h 6"/>
                  <a:gd name="T8" fmla="*/ 0 w 4"/>
                  <a:gd name="T9" fmla="*/ 6 h 6"/>
                </a:gdLst>
                <a:ahLst/>
                <a:cxnLst>
                  <a:cxn ang="0">
                    <a:pos x="T0" y="T1"/>
                  </a:cxn>
                  <a:cxn ang="0">
                    <a:pos x="T2" y="T3"/>
                  </a:cxn>
                  <a:cxn ang="0">
                    <a:pos x="T4" y="T5"/>
                  </a:cxn>
                  <a:cxn ang="0">
                    <a:pos x="T6" y="T7"/>
                  </a:cxn>
                  <a:cxn ang="0">
                    <a:pos x="T8" y="T9"/>
                  </a:cxn>
                </a:cxnLst>
                <a:rect l="0" t="0" r="r" b="b"/>
                <a:pathLst>
                  <a:path w="4" h="6">
                    <a:moveTo>
                      <a:pt x="0" y="6"/>
                    </a:moveTo>
                    <a:lnTo>
                      <a:pt x="0" y="2"/>
                    </a:lnTo>
                    <a:lnTo>
                      <a:pt x="4" y="0"/>
                    </a:lnTo>
                    <a:lnTo>
                      <a:pt x="4" y="4"/>
                    </a:lnTo>
                    <a:lnTo>
                      <a:pt x="0" y="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02" name="Freeform 1788"/>
              <p:cNvSpPr>
                <a:spLocks noEditPoints="1"/>
              </p:cNvSpPr>
              <p:nvPr/>
            </p:nvSpPr>
            <p:spPr bwMode="auto">
              <a:xfrm>
                <a:off x="5926" y="1208"/>
                <a:ext cx="37" cy="22"/>
              </a:xfrm>
              <a:custGeom>
                <a:avLst/>
                <a:gdLst>
                  <a:gd name="T0" fmla="*/ 0 w 420"/>
                  <a:gd name="T1" fmla="*/ 258 h 258"/>
                  <a:gd name="T2" fmla="*/ 0 w 420"/>
                  <a:gd name="T3" fmla="*/ 215 h 258"/>
                  <a:gd name="T4" fmla="*/ 45 w 420"/>
                  <a:gd name="T5" fmla="*/ 192 h 258"/>
                  <a:gd name="T6" fmla="*/ 45 w 420"/>
                  <a:gd name="T7" fmla="*/ 234 h 258"/>
                  <a:gd name="T8" fmla="*/ 0 w 420"/>
                  <a:gd name="T9" fmla="*/ 258 h 258"/>
                  <a:gd name="T10" fmla="*/ 95 w 420"/>
                  <a:gd name="T11" fmla="*/ 208 h 258"/>
                  <a:gd name="T12" fmla="*/ 95 w 420"/>
                  <a:gd name="T13" fmla="*/ 166 h 258"/>
                  <a:gd name="T14" fmla="*/ 229 w 420"/>
                  <a:gd name="T15" fmla="*/ 98 h 258"/>
                  <a:gd name="T16" fmla="*/ 229 w 420"/>
                  <a:gd name="T17" fmla="*/ 138 h 258"/>
                  <a:gd name="T18" fmla="*/ 95 w 420"/>
                  <a:gd name="T19" fmla="*/ 208 h 258"/>
                  <a:gd name="T20" fmla="*/ 279 w 420"/>
                  <a:gd name="T21" fmla="*/ 112 h 258"/>
                  <a:gd name="T22" fmla="*/ 279 w 420"/>
                  <a:gd name="T23" fmla="*/ 72 h 258"/>
                  <a:gd name="T24" fmla="*/ 420 w 420"/>
                  <a:gd name="T25" fmla="*/ 0 h 258"/>
                  <a:gd name="T26" fmla="*/ 420 w 420"/>
                  <a:gd name="T27" fmla="*/ 38 h 258"/>
                  <a:gd name="T28" fmla="*/ 279 w 420"/>
                  <a:gd name="T29" fmla="*/ 112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258">
                    <a:moveTo>
                      <a:pt x="0" y="258"/>
                    </a:moveTo>
                    <a:lnTo>
                      <a:pt x="0" y="215"/>
                    </a:lnTo>
                    <a:lnTo>
                      <a:pt x="45" y="192"/>
                    </a:lnTo>
                    <a:lnTo>
                      <a:pt x="45" y="234"/>
                    </a:lnTo>
                    <a:lnTo>
                      <a:pt x="0" y="258"/>
                    </a:lnTo>
                    <a:moveTo>
                      <a:pt x="95" y="208"/>
                    </a:moveTo>
                    <a:lnTo>
                      <a:pt x="95" y="166"/>
                    </a:lnTo>
                    <a:lnTo>
                      <a:pt x="229" y="98"/>
                    </a:lnTo>
                    <a:lnTo>
                      <a:pt x="229" y="138"/>
                    </a:lnTo>
                    <a:lnTo>
                      <a:pt x="95" y="208"/>
                    </a:lnTo>
                    <a:moveTo>
                      <a:pt x="279" y="112"/>
                    </a:moveTo>
                    <a:lnTo>
                      <a:pt x="279" y="72"/>
                    </a:lnTo>
                    <a:lnTo>
                      <a:pt x="420" y="0"/>
                    </a:lnTo>
                    <a:lnTo>
                      <a:pt x="420" y="38"/>
                    </a:lnTo>
                    <a:lnTo>
                      <a:pt x="279" y="112"/>
                    </a:lnTo>
                  </a:path>
                </a:pathLst>
              </a:custGeom>
              <a:solidFill>
                <a:srgbClr val="7475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03" name="Freeform 1789"/>
              <p:cNvSpPr>
                <a:spLocks/>
              </p:cNvSpPr>
              <p:nvPr/>
            </p:nvSpPr>
            <p:spPr bwMode="auto">
              <a:xfrm>
                <a:off x="5930" y="1222"/>
                <a:ext cx="5" cy="6"/>
              </a:xfrm>
              <a:custGeom>
                <a:avLst/>
                <a:gdLst>
                  <a:gd name="T0" fmla="*/ 0 w 5"/>
                  <a:gd name="T1" fmla="*/ 6 h 6"/>
                  <a:gd name="T2" fmla="*/ 0 w 5"/>
                  <a:gd name="T3" fmla="*/ 2 h 6"/>
                  <a:gd name="T4" fmla="*/ 5 w 5"/>
                  <a:gd name="T5" fmla="*/ 0 h 6"/>
                  <a:gd name="T6" fmla="*/ 5 w 5"/>
                  <a:gd name="T7" fmla="*/ 4 h 6"/>
                  <a:gd name="T8" fmla="*/ 0 w 5"/>
                  <a:gd name="T9" fmla="*/ 6 h 6"/>
                </a:gdLst>
                <a:ahLst/>
                <a:cxnLst>
                  <a:cxn ang="0">
                    <a:pos x="T0" y="T1"/>
                  </a:cxn>
                  <a:cxn ang="0">
                    <a:pos x="T2" y="T3"/>
                  </a:cxn>
                  <a:cxn ang="0">
                    <a:pos x="T4" y="T5"/>
                  </a:cxn>
                  <a:cxn ang="0">
                    <a:pos x="T6" y="T7"/>
                  </a:cxn>
                  <a:cxn ang="0">
                    <a:pos x="T8" y="T9"/>
                  </a:cxn>
                </a:cxnLst>
                <a:rect l="0" t="0" r="r" b="b"/>
                <a:pathLst>
                  <a:path w="5" h="6">
                    <a:moveTo>
                      <a:pt x="0" y="6"/>
                    </a:moveTo>
                    <a:lnTo>
                      <a:pt x="0" y="2"/>
                    </a:lnTo>
                    <a:lnTo>
                      <a:pt x="5" y="0"/>
                    </a:lnTo>
                    <a:lnTo>
                      <a:pt x="5" y="4"/>
                    </a:lnTo>
                    <a:lnTo>
                      <a:pt x="0" y="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04" name="Freeform 1790"/>
              <p:cNvSpPr>
                <a:spLocks/>
              </p:cNvSpPr>
              <p:nvPr/>
            </p:nvSpPr>
            <p:spPr bwMode="auto">
              <a:xfrm>
                <a:off x="5946" y="1214"/>
                <a:ext cx="4" cy="6"/>
              </a:xfrm>
              <a:custGeom>
                <a:avLst/>
                <a:gdLst>
                  <a:gd name="T0" fmla="*/ 0 w 4"/>
                  <a:gd name="T1" fmla="*/ 6 h 6"/>
                  <a:gd name="T2" fmla="*/ 0 w 4"/>
                  <a:gd name="T3" fmla="*/ 2 h 6"/>
                  <a:gd name="T4" fmla="*/ 4 w 4"/>
                  <a:gd name="T5" fmla="*/ 0 h 6"/>
                  <a:gd name="T6" fmla="*/ 4 w 4"/>
                  <a:gd name="T7" fmla="*/ 4 h 6"/>
                  <a:gd name="T8" fmla="*/ 0 w 4"/>
                  <a:gd name="T9" fmla="*/ 6 h 6"/>
                </a:gdLst>
                <a:ahLst/>
                <a:cxnLst>
                  <a:cxn ang="0">
                    <a:pos x="T0" y="T1"/>
                  </a:cxn>
                  <a:cxn ang="0">
                    <a:pos x="T2" y="T3"/>
                  </a:cxn>
                  <a:cxn ang="0">
                    <a:pos x="T4" y="T5"/>
                  </a:cxn>
                  <a:cxn ang="0">
                    <a:pos x="T6" y="T7"/>
                  </a:cxn>
                  <a:cxn ang="0">
                    <a:pos x="T8" y="T9"/>
                  </a:cxn>
                </a:cxnLst>
                <a:rect l="0" t="0" r="r" b="b"/>
                <a:pathLst>
                  <a:path w="4" h="6">
                    <a:moveTo>
                      <a:pt x="0" y="6"/>
                    </a:moveTo>
                    <a:lnTo>
                      <a:pt x="0" y="2"/>
                    </a:lnTo>
                    <a:lnTo>
                      <a:pt x="4" y="0"/>
                    </a:lnTo>
                    <a:lnTo>
                      <a:pt x="4" y="4"/>
                    </a:lnTo>
                    <a:lnTo>
                      <a:pt x="0" y="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05" name="Freeform 1791"/>
              <p:cNvSpPr>
                <a:spLocks noEditPoints="1"/>
              </p:cNvSpPr>
              <p:nvPr/>
            </p:nvSpPr>
            <p:spPr bwMode="auto">
              <a:xfrm>
                <a:off x="5926" y="1196"/>
                <a:ext cx="37" cy="30"/>
              </a:xfrm>
              <a:custGeom>
                <a:avLst/>
                <a:gdLst>
                  <a:gd name="T0" fmla="*/ 0 w 420"/>
                  <a:gd name="T1" fmla="*/ 347 h 347"/>
                  <a:gd name="T2" fmla="*/ 0 w 420"/>
                  <a:gd name="T3" fmla="*/ 215 h 347"/>
                  <a:gd name="T4" fmla="*/ 45 w 420"/>
                  <a:gd name="T5" fmla="*/ 192 h 347"/>
                  <a:gd name="T6" fmla="*/ 45 w 420"/>
                  <a:gd name="T7" fmla="*/ 324 h 347"/>
                  <a:gd name="T8" fmla="*/ 0 w 420"/>
                  <a:gd name="T9" fmla="*/ 347 h 347"/>
                  <a:gd name="T10" fmla="*/ 95 w 420"/>
                  <a:gd name="T11" fmla="*/ 298 h 347"/>
                  <a:gd name="T12" fmla="*/ 95 w 420"/>
                  <a:gd name="T13" fmla="*/ 166 h 347"/>
                  <a:gd name="T14" fmla="*/ 229 w 420"/>
                  <a:gd name="T15" fmla="*/ 97 h 347"/>
                  <a:gd name="T16" fmla="*/ 229 w 420"/>
                  <a:gd name="T17" fmla="*/ 230 h 347"/>
                  <a:gd name="T18" fmla="*/ 95 w 420"/>
                  <a:gd name="T19" fmla="*/ 298 h 347"/>
                  <a:gd name="T20" fmla="*/ 279 w 420"/>
                  <a:gd name="T21" fmla="*/ 204 h 347"/>
                  <a:gd name="T22" fmla="*/ 279 w 420"/>
                  <a:gd name="T23" fmla="*/ 72 h 347"/>
                  <a:gd name="T24" fmla="*/ 420 w 420"/>
                  <a:gd name="T25" fmla="*/ 0 h 347"/>
                  <a:gd name="T26" fmla="*/ 420 w 420"/>
                  <a:gd name="T27" fmla="*/ 132 h 347"/>
                  <a:gd name="T28" fmla="*/ 279 w 420"/>
                  <a:gd name="T29" fmla="*/ 20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47">
                    <a:moveTo>
                      <a:pt x="0" y="347"/>
                    </a:moveTo>
                    <a:lnTo>
                      <a:pt x="0" y="215"/>
                    </a:lnTo>
                    <a:lnTo>
                      <a:pt x="45" y="192"/>
                    </a:lnTo>
                    <a:lnTo>
                      <a:pt x="45" y="324"/>
                    </a:lnTo>
                    <a:lnTo>
                      <a:pt x="0" y="347"/>
                    </a:lnTo>
                    <a:moveTo>
                      <a:pt x="95" y="298"/>
                    </a:moveTo>
                    <a:lnTo>
                      <a:pt x="95" y="166"/>
                    </a:lnTo>
                    <a:lnTo>
                      <a:pt x="229" y="97"/>
                    </a:lnTo>
                    <a:lnTo>
                      <a:pt x="229" y="230"/>
                    </a:lnTo>
                    <a:lnTo>
                      <a:pt x="95" y="298"/>
                    </a:lnTo>
                    <a:moveTo>
                      <a:pt x="279" y="204"/>
                    </a:moveTo>
                    <a:lnTo>
                      <a:pt x="279" y="72"/>
                    </a:lnTo>
                    <a:lnTo>
                      <a:pt x="420" y="0"/>
                    </a:lnTo>
                    <a:lnTo>
                      <a:pt x="420" y="132"/>
                    </a:lnTo>
                    <a:lnTo>
                      <a:pt x="279" y="204"/>
                    </a:lnTo>
                  </a:path>
                </a:pathLst>
              </a:custGeom>
              <a:solidFill>
                <a:srgbClr val="5A5B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06" name="Freeform 1792"/>
              <p:cNvSpPr>
                <a:spLocks/>
              </p:cNvSpPr>
              <p:nvPr/>
            </p:nvSpPr>
            <p:spPr bwMode="auto">
              <a:xfrm>
                <a:off x="5930" y="1211"/>
                <a:ext cx="5" cy="13"/>
              </a:xfrm>
              <a:custGeom>
                <a:avLst/>
                <a:gdLst>
                  <a:gd name="T0" fmla="*/ 0 w 5"/>
                  <a:gd name="T1" fmla="*/ 13 h 13"/>
                  <a:gd name="T2" fmla="*/ 0 w 5"/>
                  <a:gd name="T3" fmla="*/ 2 h 13"/>
                  <a:gd name="T4" fmla="*/ 5 w 5"/>
                  <a:gd name="T5" fmla="*/ 0 h 13"/>
                  <a:gd name="T6" fmla="*/ 5 w 5"/>
                  <a:gd name="T7" fmla="*/ 11 h 13"/>
                  <a:gd name="T8" fmla="*/ 0 w 5"/>
                  <a:gd name="T9" fmla="*/ 13 h 13"/>
                </a:gdLst>
                <a:ahLst/>
                <a:cxnLst>
                  <a:cxn ang="0">
                    <a:pos x="T0" y="T1"/>
                  </a:cxn>
                  <a:cxn ang="0">
                    <a:pos x="T2" y="T3"/>
                  </a:cxn>
                  <a:cxn ang="0">
                    <a:pos x="T4" y="T5"/>
                  </a:cxn>
                  <a:cxn ang="0">
                    <a:pos x="T6" y="T7"/>
                  </a:cxn>
                  <a:cxn ang="0">
                    <a:pos x="T8" y="T9"/>
                  </a:cxn>
                </a:cxnLst>
                <a:rect l="0" t="0" r="r" b="b"/>
                <a:pathLst>
                  <a:path w="5" h="13">
                    <a:moveTo>
                      <a:pt x="0" y="13"/>
                    </a:moveTo>
                    <a:lnTo>
                      <a:pt x="0" y="2"/>
                    </a:lnTo>
                    <a:lnTo>
                      <a:pt x="5" y="0"/>
                    </a:lnTo>
                    <a:lnTo>
                      <a:pt x="5" y="11"/>
                    </a:lnTo>
                    <a:lnTo>
                      <a:pt x="0" y="1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07" name="Freeform 1793"/>
              <p:cNvSpPr>
                <a:spLocks/>
              </p:cNvSpPr>
              <p:nvPr/>
            </p:nvSpPr>
            <p:spPr bwMode="auto">
              <a:xfrm>
                <a:off x="5946" y="1203"/>
                <a:ext cx="4" cy="13"/>
              </a:xfrm>
              <a:custGeom>
                <a:avLst/>
                <a:gdLst>
                  <a:gd name="T0" fmla="*/ 0 w 4"/>
                  <a:gd name="T1" fmla="*/ 13 h 13"/>
                  <a:gd name="T2" fmla="*/ 0 w 4"/>
                  <a:gd name="T3" fmla="*/ 2 h 13"/>
                  <a:gd name="T4" fmla="*/ 4 w 4"/>
                  <a:gd name="T5" fmla="*/ 0 h 13"/>
                  <a:gd name="T6" fmla="*/ 4 w 4"/>
                  <a:gd name="T7" fmla="*/ 11 h 13"/>
                  <a:gd name="T8" fmla="*/ 0 w 4"/>
                  <a:gd name="T9" fmla="*/ 13 h 13"/>
                </a:gdLst>
                <a:ahLst/>
                <a:cxnLst>
                  <a:cxn ang="0">
                    <a:pos x="T0" y="T1"/>
                  </a:cxn>
                  <a:cxn ang="0">
                    <a:pos x="T2" y="T3"/>
                  </a:cxn>
                  <a:cxn ang="0">
                    <a:pos x="T4" y="T5"/>
                  </a:cxn>
                  <a:cxn ang="0">
                    <a:pos x="T6" y="T7"/>
                  </a:cxn>
                  <a:cxn ang="0">
                    <a:pos x="T8" y="T9"/>
                  </a:cxn>
                </a:cxnLst>
                <a:rect l="0" t="0" r="r" b="b"/>
                <a:pathLst>
                  <a:path w="4" h="13">
                    <a:moveTo>
                      <a:pt x="0" y="13"/>
                    </a:moveTo>
                    <a:lnTo>
                      <a:pt x="0" y="2"/>
                    </a:lnTo>
                    <a:lnTo>
                      <a:pt x="4" y="0"/>
                    </a:lnTo>
                    <a:lnTo>
                      <a:pt x="4" y="11"/>
                    </a:lnTo>
                    <a:lnTo>
                      <a:pt x="0" y="1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08" name="Freeform 1794"/>
              <p:cNvSpPr>
                <a:spLocks noEditPoints="1"/>
              </p:cNvSpPr>
              <p:nvPr/>
            </p:nvSpPr>
            <p:spPr bwMode="auto">
              <a:xfrm>
                <a:off x="5926" y="1266"/>
                <a:ext cx="37" cy="50"/>
              </a:xfrm>
              <a:custGeom>
                <a:avLst/>
                <a:gdLst>
                  <a:gd name="T0" fmla="*/ 0 w 420"/>
                  <a:gd name="T1" fmla="*/ 572 h 572"/>
                  <a:gd name="T2" fmla="*/ 0 w 420"/>
                  <a:gd name="T3" fmla="*/ 229 h 572"/>
                  <a:gd name="T4" fmla="*/ 45 w 420"/>
                  <a:gd name="T5" fmla="*/ 203 h 572"/>
                  <a:gd name="T6" fmla="*/ 45 w 420"/>
                  <a:gd name="T7" fmla="*/ 549 h 572"/>
                  <a:gd name="T8" fmla="*/ 0 w 420"/>
                  <a:gd name="T9" fmla="*/ 572 h 572"/>
                  <a:gd name="T10" fmla="*/ 95 w 420"/>
                  <a:gd name="T11" fmla="*/ 523 h 572"/>
                  <a:gd name="T12" fmla="*/ 95 w 420"/>
                  <a:gd name="T13" fmla="*/ 175 h 572"/>
                  <a:gd name="T14" fmla="*/ 190 w 420"/>
                  <a:gd name="T15" fmla="*/ 121 h 572"/>
                  <a:gd name="T16" fmla="*/ 229 w 420"/>
                  <a:gd name="T17" fmla="*/ 100 h 572"/>
                  <a:gd name="T18" fmla="*/ 229 w 420"/>
                  <a:gd name="T19" fmla="*/ 454 h 572"/>
                  <a:gd name="T20" fmla="*/ 95 w 420"/>
                  <a:gd name="T21" fmla="*/ 523 h 572"/>
                  <a:gd name="T22" fmla="*/ 279 w 420"/>
                  <a:gd name="T23" fmla="*/ 429 h 572"/>
                  <a:gd name="T24" fmla="*/ 279 w 420"/>
                  <a:gd name="T25" fmla="*/ 74 h 572"/>
                  <a:gd name="T26" fmla="*/ 420 w 420"/>
                  <a:gd name="T27" fmla="*/ 0 h 572"/>
                  <a:gd name="T28" fmla="*/ 420 w 420"/>
                  <a:gd name="T29" fmla="*/ 357 h 572"/>
                  <a:gd name="T30" fmla="*/ 279 w 420"/>
                  <a:gd name="T31" fmla="*/ 429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0" h="572">
                    <a:moveTo>
                      <a:pt x="0" y="572"/>
                    </a:moveTo>
                    <a:lnTo>
                      <a:pt x="0" y="229"/>
                    </a:lnTo>
                    <a:lnTo>
                      <a:pt x="45" y="203"/>
                    </a:lnTo>
                    <a:lnTo>
                      <a:pt x="45" y="549"/>
                    </a:lnTo>
                    <a:lnTo>
                      <a:pt x="0" y="572"/>
                    </a:lnTo>
                    <a:moveTo>
                      <a:pt x="95" y="523"/>
                    </a:moveTo>
                    <a:lnTo>
                      <a:pt x="95" y="175"/>
                    </a:lnTo>
                    <a:lnTo>
                      <a:pt x="190" y="121"/>
                    </a:lnTo>
                    <a:lnTo>
                      <a:pt x="229" y="100"/>
                    </a:lnTo>
                    <a:lnTo>
                      <a:pt x="229" y="454"/>
                    </a:lnTo>
                    <a:lnTo>
                      <a:pt x="95" y="523"/>
                    </a:lnTo>
                    <a:moveTo>
                      <a:pt x="279" y="429"/>
                    </a:moveTo>
                    <a:lnTo>
                      <a:pt x="279" y="74"/>
                    </a:lnTo>
                    <a:lnTo>
                      <a:pt x="420" y="0"/>
                    </a:lnTo>
                    <a:lnTo>
                      <a:pt x="420" y="357"/>
                    </a:lnTo>
                    <a:lnTo>
                      <a:pt x="279" y="429"/>
                    </a:lnTo>
                  </a:path>
                </a:pathLst>
              </a:custGeom>
              <a:solidFill>
                <a:srgbClr val="7475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09" name="Freeform 1795"/>
              <p:cNvSpPr>
                <a:spLocks/>
              </p:cNvSpPr>
              <p:nvPr/>
            </p:nvSpPr>
            <p:spPr bwMode="auto">
              <a:xfrm>
                <a:off x="5930" y="1281"/>
                <a:ext cx="5" cy="33"/>
              </a:xfrm>
              <a:custGeom>
                <a:avLst/>
                <a:gdLst>
                  <a:gd name="T0" fmla="*/ 0 w 5"/>
                  <a:gd name="T1" fmla="*/ 33 h 33"/>
                  <a:gd name="T2" fmla="*/ 0 w 5"/>
                  <a:gd name="T3" fmla="*/ 3 h 33"/>
                  <a:gd name="T4" fmla="*/ 5 w 5"/>
                  <a:gd name="T5" fmla="*/ 0 h 33"/>
                  <a:gd name="T6" fmla="*/ 5 w 5"/>
                  <a:gd name="T7" fmla="*/ 30 h 33"/>
                  <a:gd name="T8" fmla="*/ 0 w 5"/>
                  <a:gd name="T9" fmla="*/ 33 h 33"/>
                </a:gdLst>
                <a:ahLst/>
                <a:cxnLst>
                  <a:cxn ang="0">
                    <a:pos x="T0" y="T1"/>
                  </a:cxn>
                  <a:cxn ang="0">
                    <a:pos x="T2" y="T3"/>
                  </a:cxn>
                  <a:cxn ang="0">
                    <a:pos x="T4" y="T5"/>
                  </a:cxn>
                  <a:cxn ang="0">
                    <a:pos x="T6" y="T7"/>
                  </a:cxn>
                  <a:cxn ang="0">
                    <a:pos x="T8" y="T9"/>
                  </a:cxn>
                </a:cxnLst>
                <a:rect l="0" t="0" r="r" b="b"/>
                <a:pathLst>
                  <a:path w="5" h="33">
                    <a:moveTo>
                      <a:pt x="0" y="33"/>
                    </a:moveTo>
                    <a:lnTo>
                      <a:pt x="0" y="3"/>
                    </a:lnTo>
                    <a:lnTo>
                      <a:pt x="5" y="0"/>
                    </a:lnTo>
                    <a:lnTo>
                      <a:pt x="5" y="30"/>
                    </a:lnTo>
                    <a:lnTo>
                      <a:pt x="0" y="3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10" name="Freeform 1796"/>
              <p:cNvSpPr>
                <a:spLocks/>
              </p:cNvSpPr>
              <p:nvPr/>
            </p:nvSpPr>
            <p:spPr bwMode="auto">
              <a:xfrm>
                <a:off x="5926" y="1277"/>
                <a:ext cx="17" cy="9"/>
              </a:xfrm>
              <a:custGeom>
                <a:avLst/>
                <a:gdLst>
                  <a:gd name="T0" fmla="*/ 0 w 17"/>
                  <a:gd name="T1" fmla="*/ 9 h 9"/>
                  <a:gd name="T2" fmla="*/ 0 w 17"/>
                  <a:gd name="T3" fmla="*/ 8 h 9"/>
                  <a:gd name="T4" fmla="*/ 17 w 17"/>
                  <a:gd name="T5" fmla="*/ 0 h 9"/>
                  <a:gd name="T6" fmla="*/ 9 w 17"/>
                  <a:gd name="T7" fmla="*/ 4 h 9"/>
                  <a:gd name="T8" fmla="*/ 4 w 17"/>
                  <a:gd name="T9" fmla="*/ 7 h 9"/>
                  <a:gd name="T10" fmla="*/ 0 w 17"/>
                  <a:gd name="T11" fmla="*/ 9 h 9"/>
                </a:gdLst>
                <a:ahLst/>
                <a:cxnLst>
                  <a:cxn ang="0">
                    <a:pos x="T0" y="T1"/>
                  </a:cxn>
                  <a:cxn ang="0">
                    <a:pos x="T2" y="T3"/>
                  </a:cxn>
                  <a:cxn ang="0">
                    <a:pos x="T4" y="T5"/>
                  </a:cxn>
                  <a:cxn ang="0">
                    <a:pos x="T6" y="T7"/>
                  </a:cxn>
                  <a:cxn ang="0">
                    <a:pos x="T8" y="T9"/>
                  </a:cxn>
                  <a:cxn ang="0">
                    <a:pos x="T10" y="T11"/>
                  </a:cxn>
                </a:cxnLst>
                <a:rect l="0" t="0" r="r" b="b"/>
                <a:pathLst>
                  <a:path w="17" h="9">
                    <a:moveTo>
                      <a:pt x="0" y="9"/>
                    </a:moveTo>
                    <a:lnTo>
                      <a:pt x="0" y="8"/>
                    </a:lnTo>
                    <a:lnTo>
                      <a:pt x="17" y="0"/>
                    </a:lnTo>
                    <a:lnTo>
                      <a:pt x="9" y="4"/>
                    </a:lnTo>
                    <a:lnTo>
                      <a:pt x="4" y="7"/>
                    </a:lnTo>
                    <a:lnTo>
                      <a:pt x="0"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11" name="Freeform 1797"/>
              <p:cNvSpPr>
                <a:spLocks/>
              </p:cNvSpPr>
              <p:nvPr/>
            </p:nvSpPr>
            <p:spPr bwMode="auto">
              <a:xfrm>
                <a:off x="5946" y="1273"/>
                <a:ext cx="4" cy="33"/>
              </a:xfrm>
              <a:custGeom>
                <a:avLst/>
                <a:gdLst>
                  <a:gd name="T0" fmla="*/ 0 w 4"/>
                  <a:gd name="T1" fmla="*/ 33 h 33"/>
                  <a:gd name="T2" fmla="*/ 0 w 4"/>
                  <a:gd name="T3" fmla="*/ 2 h 33"/>
                  <a:gd name="T4" fmla="*/ 4 w 4"/>
                  <a:gd name="T5" fmla="*/ 0 h 33"/>
                  <a:gd name="T6" fmla="*/ 4 w 4"/>
                  <a:gd name="T7" fmla="*/ 30 h 33"/>
                  <a:gd name="T8" fmla="*/ 0 w 4"/>
                  <a:gd name="T9" fmla="*/ 33 h 33"/>
                </a:gdLst>
                <a:ahLst/>
                <a:cxnLst>
                  <a:cxn ang="0">
                    <a:pos x="T0" y="T1"/>
                  </a:cxn>
                  <a:cxn ang="0">
                    <a:pos x="T2" y="T3"/>
                  </a:cxn>
                  <a:cxn ang="0">
                    <a:pos x="T4" y="T5"/>
                  </a:cxn>
                  <a:cxn ang="0">
                    <a:pos x="T6" y="T7"/>
                  </a:cxn>
                  <a:cxn ang="0">
                    <a:pos x="T8" y="T9"/>
                  </a:cxn>
                </a:cxnLst>
                <a:rect l="0" t="0" r="r" b="b"/>
                <a:pathLst>
                  <a:path w="4" h="33">
                    <a:moveTo>
                      <a:pt x="0" y="33"/>
                    </a:moveTo>
                    <a:lnTo>
                      <a:pt x="0" y="2"/>
                    </a:lnTo>
                    <a:lnTo>
                      <a:pt x="4" y="0"/>
                    </a:lnTo>
                    <a:lnTo>
                      <a:pt x="4" y="30"/>
                    </a:lnTo>
                    <a:lnTo>
                      <a:pt x="0" y="3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12" name="Freeform 1798"/>
              <p:cNvSpPr>
                <a:spLocks noEditPoints="1"/>
              </p:cNvSpPr>
              <p:nvPr/>
            </p:nvSpPr>
            <p:spPr bwMode="auto">
              <a:xfrm>
                <a:off x="5926" y="1236"/>
                <a:ext cx="37" cy="33"/>
              </a:xfrm>
              <a:custGeom>
                <a:avLst/>
                <a:gdLst>
                  <a:gd name="T0" fmla="*/ 0 w 420"/>
                  <a:gd name="T1" fmla="*/ 382 h 382"/>
                  <a:gd name="T2" fmla="*/ 0 w 420"/>
                  <a:gd name="T3" fmla="*/ 216 h 382"/>
                  <a:gd name="T4" fmla="*/ 45 w 420"/>
                  <a:gd name="T5" fmla="*/ 193 h 382"/>
                  <a:gd name="T6" fmla="*/ 45 w 420"/>
                  <a:gd name="T7" fmla="*/ 359 h 382"/>
                  <a:gd name="T8" fmla="*/ 0 w 420"/>
                  <a:gd name="T9" fmla="*/ 382 h 382"/>
                  <a:gd name="T10" fmla="*/ 95 w 420"/>
                  <a:gd name="T11" fmla="*/ 333 h 382"/>
                  <a:gd name="T12" fmla="*/ 95 w 420"/>
                  <a:gd name="T13" fmla="*/ 167 h 382"/>
                  <a:gd name="T14" fmla="*/ 229 w 420"/>
                  <a:gd name="T15" fmla="*/ 98 h 382"/>
                  <a:gd name="T16" fmla="*/ 229 w 420"/>
                  <a:gd name="T17" fmla="*/ 263 h 382"/>
                  <a:gd name="T18" fmla="*/ 95 w 420"/>
                  <a:gd name="T19" fmla="*/ 333 h 382"/>
                  <a:gd name="T20" fmla="*/ 279 w 420"/>
                  <a:gd name="T21" fmla="*/ 236 h 382"/>
                  <a:gd name="T22" fmla="*/ 279 w 420"/>
                  <a:gd name="T23" fmla="*/ 72 h 382"/>
                  <a:gd name="T24" fmla="*/ 420 w 420"/>
                  <a:gd name="T25" fmla="*/ 0 h 382"/>
                  <a:gd name="T26" fmla="*/ 420 w 420"/>
                  <a:gd name="T27" fmla="*/ 163 h 382"/>
                  <a:gd name="T28" fmla="*/ 279 w 420"/>
                  <a:gd name="T29" fmla="*/ 23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82">
                    <a:moveTo>
                      <a:pt x="0" y="382"/>
                    </a:moveTo>
                    <a:lnTo>
                      <a:pt x="0" y="216"/>
                    </a:lnTo>
                    <a:lnTo>
                      <a:pt x="45" y="193"/>
                    </a:lnTo>
                    <a:lnTo>
                      <a:pt x="45" y="359"/>
                    </a:lnTo>
                    <a:lnTo>
                      <a:pt x="0" y="382"/>
                    </a:lnTo>
                    <a:moveTo>
                      <a:pt x="95" y="333"/>
                    </a:moveTo>
                    <a:lnTo>
                      <a:pt x="95" y="167"/>
                    </a:lnTo>
                    <a:lnTo>
                      <a:pt x="229" y="98"/>
                    </a:lnTo>
                    <a:lnTo>
                      <a:pt x="229" y="263"/>
                    </a:lnTo>
                    <a:lnTo>
                      <a:pt x="95" y="333"/>
                    </a:lnTo>
                    <a:moveTo>
                      <a:pt x="279" y="236"/>
                    </a:moveTo>
                    <a:lnTo>
                      <a:pt x="279" y="72"/>
                    </a:lnTo>
                    <a:lnTo>
                      <a:pt x="420" y="0"/>
                    </a:lnTo>
                    <a:lnTo>
                      <a:pt x="420" y="163"/>
                    </a:lnTo>
                    <a:lnTo>
                      <a:pt x="279" y="236"/>
                    </a:lnTo>
                  </a:path>
                </a:pathLst>
              </a:custGeom>
              <a:solidFill>
                <a:srgbClr val="7475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13" name="Freeform 1799"/>
              <p:cNvSpPr>
                <a:spLocks/>
              </p:cNvSpPr>
              <p:nvPr/>
            </p:nvSpPr>
            <p:spPr bwMode="auto">
              <a:xfrm>
                <a:off x="5930" y="1251"/>
                <a:ext cx="5" cy="16"/>
              </a:xfrm>
              <a:custGeom>
                <a:avLst/>
                <a:gdLst>
                  <a:gd name="T0" fmla="*/ 0 w 5"/>
                  <a:gd name="T1" fmla="*/ 16 h 16"/>
                  <a:gd name="T2" fmla="*/ 0 w 5"/>
                  <a:gd name="T3" fmla="*/ 2 h 16"/>
                  <a:gd name="T4" fmla="*/ 5 w 5"/>
                  <a:gd name="T5" fmla="*/ 0 h 16"/>
                  <a:gd name="T6" fmla="*/ 5 w 5"/>
                  <a:gd name="T7" fmla="*/ 14 h 16"/>
                  <a:gd name="T8" fmla="*/ 0 w 5"/>
                  <a:gd name="T9" fmla="*/ 16 h 16"/>
                </a:gdLst>
                <a:ahLst/>
                <a:cxnLst>
                  <a:cxn ang="0">
                    <a:pos x="T0" y="T1"/>
                  </a:cxn>
                  <a:cxn ang="0">
                    <a:pos x="T2" y="T3"/>
                  </a:cxn>
                  <a:cxn ang="0">
                    <a:pos x="T4" y="T5"/>
                  </a:cxn>
                  <a:cxn ang="0">
                    <a:pos x="T6" y="T7"/>
                  </a:cxn>
                  <a:cxn ang="0">
                    <a:pos x="T8" y="T9"/>
                  </a:cxn>
                </a:cxnLst>
                <a:rect l="0" t="0" r="r" b="b"/>
                <a:pathLst>
                  <a:path w="5" h="16">
                    <a:moveTo>
                      <a:pt x="0" y="16"/>
                    </a:moveTo>
                    <a:lnTo>
                      <a:pt x="0" y="2"/>
                    </a:lnTo>
                    <a:lnTo>
                      <a:pt x="5" y="0"/>
                    </a:lnTo>
                    <a:lnTo>
                      <a:pt x="5" y="14"/>
                    </a:lnTo>
                    <a:lnTo>
                      <a:pt x="0"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14" name="Freeform 1800"/>
              <p:cNvSpPr>
                <a:spLocks/>
              </p:cNvSpPr>
              <p:nvPr/>
            </p:nvSpPr>
            <p:spPr bwMode="auto">
              <a:xfrm>
                <a:off x="5946" y="1242"/>
                <a:ext cx="4" cy="17"/>
              </a:xfrm>
              <a:custGeom>
                <a:avLst/>
                <a:gdLst>
                  <a:gd name="T0" fmla="*/ 0 w 4"/>
                  <a:gd name="T1" fmla="*/ 17 h 17"/>
                  <a:gd name="T2" fmla="*/ 0 w 4"/>
                  <a:gd name="T3" fmla="*/ 3 h 17"/>
                  <a:gd name="T4" fmla="*/ 4 w 4"/>
                  <a:gd name="T5" fmla="*/ 0 h 17"/>
                  <a:gd name="T6" fmla="*/ 4 w 4"/>
                  <a:gd name="T7" fmla="*/ 14 h 17"/>
                  <a:gd name="T8" fmla="*/ 0 w 4"/>
                  <a:gd name="T9" fmla="*/ 17 h 17"/>
                </a:gdLst>
                <a:ahLst/>
                <a:cxnLst>
                  <a:cxn ang="0">
                    <a:pos x="T0" y="T1"/>
                  </a:cxn>
                  <a:cxn ang="0">
                    <a:pos x="T2" y="T3"/>
                  </a:cxn>
                  <a:cxn ang="0">
                    <a:pos x="T4" y="T5"/>
                  </a:cxn>
                  <a:cxn ang="0">
                    <a:pos x="T6" y="T7"/>
                  </a:cxn>
                  <a:cxn ang="0">
                    <a:pos x="T8" y="T9"/>
                  </a:cxn>
                </a:cxnLst>
                <a:rect l="0" t="0" r="r" b="b"/>
                <a:pathLst>
                  <a:path w="4" h="17">
                    <a:moveTo>
                      <a:pt x="0" y="17"/>
                    </a:moveTo>
                    <a:lnTo>
                      <a:pt x="0" y="3"/>
                    </a:lnTo>
                    <a:lnTo>
                      <a:pt x="4" y="0"/>
                    </a:lnTo>
                    <a:lnTo>
                      <a:pt x="4" y="14"/>
                    </a:lnTo>
                    <a:lnTo>
                      <a:pt x="0" y="1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15" name="Freeform 1801"/>
              <p:cNvSpPr>
                <a:spLocks noEditPoints="1"/>
              </p:cNvSpPr>
              <p:nvPr/>
            </p:nvSpPr>
            <p:spPr bwMode="auto">
              <a:xfrm>
                <a:off x="5926" y="1318"/>
                <a:ext cx="37" cy="79"/>
              </a:xfrm>
              <a:custGeom>
                <a:avLst/>
                <a:gdLst>
                  <a:gd name="T0" fmla="*/ 0 w 420"/>
                  <a:gd name="T1" fmla="*/ 922 h 922"/>
                  <a:gd name="T2" fmla="*/ 0 w 420"/>
                  <a:gd name="T3" fmla="*/ 348 h 922"/>
                  <a:gd name="T4" fmla="*/ 45 w 420"/>
                  <a:gd name="T5" fmla="*/ 322 h 922"/>
                  <a:gd name="T6" fmla="*/ 45 w 420"/>
                  <a:gd name="T7" fmla="*/ 899 h 922"/>
                  <a:gd name="T8" fmla="*/ 0 w 420"/>
                  <a:gd name="T9" fmla="*/ 922 h 922"/>
                  <a:gd name="T10" fmla="*/ 95 w 420"/>
                  <a:gd name="T11" fmla="*/ 873 h 922"/>
                  <a:gd name="T12" fmla="*/ 95 w 420"/>
                  <a:gd name="T13" fmla="*/ 293 h 922"/>
                  <a:gd name="T14" fmla="*/ 229 w 420"/>
                  <a:gd name="T15" fmla="*/ 216 h 922"/>
                  <a:gd name="T16" fmla="*/ 229 w 420"/>
                  <a:gd name="T17" fmla="*/ 804 h 922"/>
                  <a:gd name="T18" fmla="*/ 95 w 420"/>
                  <a:gd name="T19" fmla="*/ 873 h 922"/>
                  <a:gd name="T20" fmla="*/ 279 w 420"/>
                  <a:gd name="T21" fmla="*/ 779 h 922"/>
                  <a:gd name="T22" fmla="*/ 279 w 420"/>
                  <a:gd name="T23" fmla="*/ 188 h 922"/>
                  <a:gd name="T24" fmla="*/ 420 w 420"/>
                  <a:gd name="T25" fmla="*/ 107 h 922"/>
                  <a:gd name="T26" fmla="*/ 420 w 420"/>
                  <a:gd name="T27" fmla="*/ 707 h 922"/>
                  <a:gd name="T28" fmla="*/ 279 w 420"/>
                  <a:gd name="T29" fmla="*/ 779 h 922"/>
                  <a:gd name="T30" fmla="*/ 0 w 420"/>
                  <a:gd name="T31" fmla="*/ 290 h 922"/>
                  <a:gd name="T32" fmla="*/ 0 w 420"/>
                  <a:gd name="T33" fmla="*/ 216 h 922"/>
                  <a:gd name="T34" fmla="*/ 45 w 420"/>
                  <a:gd name="T35" fmla="*/ 193 h 922"/>
                  <a:gd name="T36" fmla="*/ 45 w 420"/>
                  <a:gd name="T37" fmla="*/ 264 h 922"/>
                  <a:gd name="T38" fmla="*/ 0 w 420"/>
                  <a:gd name="T39" fmla="*/ 290 h 922"/>
                  <a:gd name="T40" fmla="*/ 95 w 420"/>
                  <a:gd name="T41" fmla="*/ 236 h 922"/>
                  <a:gd name="T42" fmla="*/ 95 w 420"/>
                  <a:gd name="T43" fmla="*/ 167 h 922"/>
                  <a:gd name="T44" fmla="*/ 229 w 420"/>
                  <a:gd name="T45" fmla="*/ 98 h 922"/>
                  <a:gd name="T46" fmla="*/ 229 w 420"/>
                  <a:gd name="T47" fmla="*/ 159 h 922"/>
                  <a:gd name="T48" fmla="*/ 95 w 420"/>
                  <a:gd name="T49" fmla="*/ 236 h 922"/>
                  <a:gd name="T50" fmla="*/ 279 w 420"/>
                  <a:gd name="T51" fmla="*/ 130 h 922"/>
                  <a:gd name="T52" fmla="*/ 279 w 420"/>
                  <a:gd name="T53" fmla="*/ 72 h 922"/>
                  <a:gd name="T54" fmla="*/ 420 w 420"/>
                  <a:gd name="T55" fmla="*/ 0 h 922"/>
                  <a:gd name="T56" fmla="*/ 420 w 420"/>
                  <a:gd name="T57" fmla="*/ 50 h 922"/>
                  <a:gd name="T58" fmla="*/ 279 w 420"/>
                  <a:gd name="T59" fmla="*/ 130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0" h="922">
                    <a:moveTo>
                      <a:pt x="0" y="922"/>
                    </a:moveTo>
                    <a:lnTo>
                      <a:pt x="0" y="348"/>
                    </a:lnTo>
                    <a:lnTo>
                      <a:pt x="45" y="322"/>
                    </a:lnTo>
                    <a:lnTo>
                      <a:pt x="45" y="899"/>
                    </a:lnTo>
                    <a:lnTo>
                      <a:pt x="0" y="922"/>
                    </a:lnTo>
                    <a:moveTo>
                      <a:pt x="95" y="873"/>
                    </a:moveTo>
                    <a:lnTo>
                      <a:pt x="95" y="293"/>
                    </a:lnTo>
                    <a:lnTo>
                      <a:pt x="229" y="216"/>
                    </a:lnTo>
                    <a:lnTo>
                      <a:pt x="229" y="804"/>
                    </a:lnTo>
                    <a:lnTo>
                      <a:pt x="95" y="873"/>
                    </a:lnTo>
                    <a:moveTo>
                      <a:pt x="279" y="779"/>
                    </a:moveTo>
                    <a:lnTo>
                      <a:pt x="279" y="188"/>
                    </a:lnTo>
                    <a:lnTo>
                      <a:pt x="420" y="107"/>
                    </a:lnTo>
                    <a:lnTo>
                      <a:pt x="420" y="707"/>
                    </a:lnTo>
                    <a:lnTo>
                      <a:pt x="279" y="779"/>
                    </a:lnTo>
                    <a:moveTo>
                      <a:pt x="0" y="290"/>
                    </a:moveTo>
                    <a:lnTo>
                      <a:pt x="0" y="216"/>
                    </a:lnTo>
                    <a:lnTo>
                      <a:pt x="45" y="193"/>
                    </a:lnTo>
                    <a:lnTo>
                      <a:pt x="45" y="264"/>
                    </a:lnTo>
                    <a:lnTo>
                      <a:pt x="0" y="290"/>
                    </a:lnTo>
                    <a:moveTo>
                      <a:pt x="95" y="236"/>
                    </a:moveTo>
                    <a:lnTo>
                      <a:pt x="95" y="167"/>
                    </a:lnTo>
                    <a:lnTo>
                      <a:pt x="229" y="98"/>
                    </a:lnTo>
                    <a:lnTo>
                      <a:pt x="229" y="159"/>
                    </a:lnTo>
                    <a:lnTo>
                      <a:pt x="95" y="236"/>
                    </a:lnTo>
                    <a:moveTo>
                      <a:pt x="279" y="130"/>
                    </a:moveTo>
                    <a:lnTo>
                      <a:pt x="279" y="72"/>
                    </a:lnTo>
                    <a:lnTo>
                      <a:pt x="420" y="0"/>
                    </a:lnTo>
                    <a:lnTo>
                      <a:pt x="420" y="50"/>
                    </a:lnTo>
                    <a:lnTo>
                      <a:pt x="279" y="130"/>
                    </a:lnTo>
                  </a:path>
                </a:pathLst>
              </a:custGeom>
              <a:solidFill>
                <a:srgbClr val="7475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16" name="Freeform 1802"/>
              <p:cNvSpPr>
                <a:spLocks noEditPoints="1"/>
              </p:cNvSpPr>
              <p:nvPr/>
            </p:nvSpPr>
            <p:spPr bwMode="auto">
              <a:xfrm>
                <a:off x="5930" y="1332"/>
                <a:ext cx="5" cy="63"/>
              </a:xfrm>
              <a:custGeom>
                <a:avLst/>
                <a:gdLst>
                  <a:gd name="T0" fmla="*/ 0 w 50"/>
                  <a:gd name="T1" fmla="*/ 732 h 732"/>
                  <a:gd name="T2" fmla="*/ 0 w 50"/>
                  <a:gd name="T3" fmla="*/ 155 h 732"/>
                  <a:gd name="T4" fmla="*/ 50 w 50"/>
                  <a:gd name="T5" fmla="*/ 126 h 732"/>
                  <a:gd name="T6" fmla="*/ 50 w 50"/>
                  <a:gd name="T7" fmla="*/ 706 h 732"/>
                  <a:gd name="T8" fmla="*/ 0 w 50"/>
                  <a:gd name="T9" fmla="*/ 732 h 732"/>
                  <a:gd name="T10" fmla="*/ 0 w 50"/>
                  <a:gd name="T11" fmla="*/ 97 h 732"/>
                  <a:gd name="T12" fmla="*/ 0 w 50"/>
                  <a:gd name="T13" fmla="*/ 26 h 732"/>
                  <a:gd name="T14" fmla="*/ 50 w 50"/>
                  <a:gd name="T15" fmla="*/ 0 h 732"/>
                  <a:gd name="T16" fmla="*/ 50 w 50"/>
                  <a:gd name="T17" fmla="*/ 69 h 732"/>
                  <a:gd name="T18" fmla="*/ 0 w 50"/>
                  <a:gd name="T19" fmla="*/ 97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732">
                    <a:moveTo>
                      <a:pt x="0" y="732"/>
                    </a:moveTo>
                    <a:lnTo>
                      <a:pt x="0" y="155"/>
                    </a:lnTo>
                    <a:lnTo>
                      <a:pt x="50" y="126"/>
                    </a:lnTo>
                    <a:lnTo>
                      <a:pt x="50" y="706"/>
                    </a:lnTo>
                    <a:lnTo>
                      <a:pt x="0" y="732"/>
                    </a:lnTo>
                    <a:moveTo>
                      <a:pt x="0" y="97"/>
                    </a:moveTo>
                    <a:lnTo>
                      <a:pt x="0" y="26"/>
                    </a:lnTo>
                    <a:lnTo>
                      <a:pt x="50" y="0"/>
                    </a:lnTo>
                    <a:lnTo>
                      <a:pt x="50" y="69"/>
                    </a:lnTo>
                    <a:lnTo>
                      <a:pt x="0" y="97"/>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17" name="Freeform 1803"/>
              <p:cNvSpPr>
                <a:spLocks noEditPoints="1"/>
              </p:cNvSpPr>
              <p:nvPr/>
            </p:nvSpPr>
            <p:spPr bwMode="auto">
              <a:xfrm>
                <a:off x="5926" y="1322"/>
                <a:ext cx="37" cy="26"/>
              </a:xfrm>
              <a:custGeom>
                <a:avLst/>
                <a:gdLst>
                  <a:gd name="T0" fmla="*/ 0 w 420"/>
                  <a:gd name="T1" fmla="*/ 298 h 298"/>
                  <a:gd name="T2" fmla="*/ 0 w 420"/>
                  <a:gd name="T3" fmla="*/ 240 h 298"/>
                  <a:gd name="T4" fmla="*/ 45 w 420"/>
                  <a:gd name="T5" fmla="*/ 214 h 298"/>
                  <a:gd name="T6" fmla="*/ 95 w 420"/>
                  <a:gd name="T7" fmla="*/ 186 h 298"/>
                  <a:gd name="T8" fmla="*/ 229 w 420"/>
                  <a:gd name="T9" fmla="*/ 109 h 298"/>
                  <a:gd name="T10" fmla="*/ 229 w 420"/>
                  <a:gd name="T11" fmla="*/ 166 h 298"/>
                  <a:gd name="T12" fmla="*/ 95 w 420"/>
                  <a:gd name="T13" fmla="*/ 243 h 298"/>
                  <a:gd name="T14" fmla="*/ 45 w 420"/>
                  <a:gd name="T15" fmla="*/ 272 h 298"/>
                  <a:gd name="T16" fmla="*/ 0 w 420"/>
                  <a:gd name="T17" fmla="*/ 298 h 298"/>
                  <a:gd name="T18" fmla="*/ 279 w 420"/>
                  <a:gd name="T19" fmla="*/ 138 h 298"/>
                  <a:gd name="T20" fmla="*/ 279 w 420"/>
                  <a:gd name="T21" fmla="*/ 80 h 298"/>
                  <a:gd name="T22" fmla="*/ 420 w 420"/>
                  <a:gd name="T23" fmla="*/ 0 h 298"/>
                  <a:gd name="T24" fmla="*/ 420 w 420"/>
                  <a:gd name="T25" fmla="*/ 57 h 298"/>
                  <a:gd name="T26" fmla="*/ 279 w 420"/>
                  <a:gd name="T27" fmla="*/ 13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98">
                    <a:moveTo>
                      <a:pt x="0" y="298"/>
                    </a:moveTo>
                    <a:lnTo>
                      <a:pt x="0" y="240"/>
                    </a:lnTo>
                    <a:lnTo>
                      <a:pt x="45" y="214"/>
                    </a:lnTo>
                    <a:lnTo>
                      <a:pt x="95" y="186"/>
                    </a:lnTo>
                    <a:lnTo>
                      <a:pt x="229" y="109"/>
                    </a:lnTo>
                    <a:lnTo>
                      <a:pt x="229" y="166"/>
                    </a:lnTo>
                    <a:lnTo>
                      <a:pt x="95" y="243"/>
                    </a:lnTo>
                    <a:lnTo>
                      <a:pt x="45" y="272"/>
                    </a:lnTo>
                    <a:lnTo>
                      <a:pt x="0" y="298"/>
                    </a:lnTo>
                    <a:moveTo>
                      <a:pt x="279" y="138"/>
                    </a:moveTo>
                    <a:lnTo>
                      <a:pt x="279" y="80"/>
                    </a:lnTo>
                    <a:lnTo>
                      <a:pt x="420" y="0"/>
                    </a:lnTo>
                    <a:lnTo>
                      <a:pt x="420" y="57"/>
                    </a:lnTo>
                    <a:lnTo>
                      <a:pt x="279" y="138"/>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18" name="Freeform 1804"/>
              <p:cNvSpPr>
                <a:spLocks/>
              </p:cNvSpPr>
              <p:nvPr/>
            </p:nvSpPr>
            <p:spPr bwMode="auto">
              <a:xfrm>
                <a:off x="5946" y="1324"/>
                <a:ext cx="4" cy="63"/>
              </a:xfrm>
              <a:custGeom>
                <a:avLst/>
                <a:gdLst>
                  <a:gd name="T0" fmla="*/ 0 w 4"/>
                  <a:gd name="T1" fmla="*/ 63 h 63"/>
                  <a:gd name="T2" fmla="*/ 0 w 4"/>
                  <a:gd name="T3" fmla="*/ 2 h 63"/>
                  <a:gd name="T4" fmla="*/ 4 w 4"/>
                  <a:gd name="T5" fmla="*/ 0 h 63"/>
                  <a:gd name="T6" fmla="*/ 4 w 4"/>
                  <a:gd name="T7" fmla="*/ 61 h 63"/>
                  <a:gd name="T8" fmla="*/ 0 w 4"/>
                  <a:gd name="T9" fmla="*/ 63 h 63"/>
                </a:gdLst>
                <a:ahLst/>
                <a:cxnLst>
                  <a:cxn ang="0">
                    <a:pos x="T0" y="T1"/>
                  </a:cxn>
                  <a:cxn ang="0">
                    <a:pos x="T2" y="T3"/>
                  </a:cxn>
                  <a:cxn ang="0">
                    <a:pos x="T4" y="T5"/>
                  </a:cxn>
                  <a:cxn ang="0">
                    <a:pos x="T6" y="T7"/>
                  </a:cxn>
                  <a:cxn ang="0">
                    <a:pos x="T8" y="T9"/>
                  </a:cxn>
                </a:cxnLst>
                <a:rect l="0" t="0" r="r" b="b"/>
                <a:pathLst>
                  <a:path w="4" h="63">
                    <a:moveTo>
                      <a:pt x="0" y="63"/>
                    </a:moveTo>
                    <a:lnTo>
                      <a:pt x="0" y="2"/>
                    </a:lnTo>
                    <a:lnTo>
                      <a:pt x="4" y="0"/>
                    </a:lnTo>
                    <a:lnTo>
                      <a:pt x="4" y="61"/>
                    </a:lnTo>
                    <a:lnTo>
                      <a:pt x="0" y="6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19" name="Freeform 1805"/>
              <p:cNvSpPr>
                <a:spLocks noEditPoints="1"/>
              </p:cNvSpPr>
              <p:nvPr/>
            </p:nvSpPr>
            <p:spPr bwMode="auto">
              <a:xfrm>
                <a:off x="5926" y="1297"/>
                <a:ext cx="37" cy="40"/>
              </a:xfrm>
              <a:custGeom>
                <a:avLst/>
                <a:gdLst>
                  <a:gd name="T0" fmla="*/ 0 w 420"/>
                  <a:gd name="T1" fmla="*/ 456 h 456"/>
                  <a:gd name="T2" fmla="*/ 0 w 420"/>
                  <a:gd name="T3" fmla="*/ 215 h 456"/>
                  <a:gd name="T4" fmla="*/ 45 w 420"/>
                  <a:gd name="T5" fmla="*/ 192 h 456"/>
                  <a:gd name="T6" fmla="*/ 45 w 420"/>
                  <a:gd name="T7" fmla="*/ 433 h 456"/>
                  <a:gd name="T8" fmla="*/ 0 w 420"/>
                  <a:gd name="T9" fmla="*/ 456 h 456"/>
                  <a:gd name="T10" fmla="*/ 95 w 420"/>
                  <a:gd name="T11" fmla="*/ 407 h 456"/>
                  <a:gd name="T12" fmla="*/ 95 w 420"/>
                  <a:gd name="T13" fmla="*/ 166 h 456"/>
                  <a:gd name="T14" fmla="*/ 229 w 420"/>
                  <a:gd name="T15" fmla="*/ 97 h 456"/>
                  <a:gd name="T16" fmla="*/ 229 w 420"/>
                  <a:gd name="T17" fmla="*/ 338 h 456"/>
                  <a:gd name="T18" fmla="*/ 95 w 420"/>
                  <a:gd name="T19" fmla="*/ 407 h 456"/>
                  <a:gd name="T20" fmla="*/ 279 w 420"/>
                  <a:gd name="T21" fmla="*/ 312 h 456"/>
                  <a:gd name="T22" fmla="*/ 279 w 420"/>
                  <a:gd name="T23" fmla="*/ 72 h 456"/>
                  <a:gd name="T24" fmla="*/ 420 w 420"/>
                  <a:gd name="T25" fmla="*/ 0 h 456"/>
                  <a:gd name="T26" fmla="*/ 420 w 420"/>
                  <a:gd name="T27" fmla="*/ 240 h 456"/>
                  <a:gd name="T28" fmla="*/ 279 w 420"/>
                  <a:gd name="T29" fmla="*/ 312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456">
                    <a:moveTo>
                      <a:pt x="0" y="456"/>
                    </a:moveTo>
                    <a:lnTo>
                      <a:pt x="0" y="215"/>
                    </a:lnTo>
                    <a:lnTo>
                      <a:pt x="45" y="192"/>
                    </a:lnTo>
                    <a:lnTo>
                      <a:pt x="45" y="433"/>
                    </a:lnTo>
                    <a:lnTo>
                      <a:pt x="0" y="456"/>
                    </a:lnTo>
                    <a:moveTo>
                      <a:pt x="95" y="407"/>
                    </a:moveTo>
                    <a:lnTo>
                      <a:pt x="95" y="166"/>
                    </a:lnTo>
                    <a:lnTo>
                      <a:pt x="229" y="97"/>
                    </a:lnTo>
                    <a:lnTo>
                      <a:pt x="229" y="338"/>
                    </a:lnTo>
                    <a:lnTo>
                      <a:pt x="95" y="407"/>
                    </a:lnTo>
                    <a:moveTo>
                      <a:pt x="279" y="312"/>
                    </a:moveTo>
                    <a:lnTo>
                      <a:pt x="279" y="72"/>
                    </a:lnTo>
                    <a:lnTo>
                      <a:pt x="420" y="0"/>
                    </a:lnTo>
                    <a:lnTo>
                      <a:pt x="420" y="240"/>
                    </a:lnTo>
                    <a:lnTo>
                      <a:pt x="279" y="312"/>
                    </a:lnTo>
                  </a:path>
                </a:pathLst>
              </a:custGeom>
              <a:solidFill>
                <a:srgbClr val="5A5B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20" name="Freeform 1806"/>
              <p:cNvSpPr>
                <a:spLocks/>
              </p:cNvSpPr>
              <p:nvPr/>
            </p:nvSpPr>
            <p:spPr bwMode="auto">
              <a:xfrm>
                <a:off x="5930" y="1311"/>
                <a:ext cx="5" cy="24"/>
              </a:xfrm>
              <a:custGeom>
                <a:avLst/>
                <a:gdLst>
                  <a:gd name="T0" fmla="*/ 0 w 5"/>
                  <a:gd name="T1" fmla="*/ 24 h 24"/>
                  <a:gd name="T2" fmla="*/ 0 w 5"/>
                  <a:gd name="T3" fmla="*/ 3 h 24"/>
                  <a:gd name="T4" fmla="*/ 5 w 5"/>
                  <a:gd name="T5" fmla="*/ 0 h 24"/>
                  <a:gd name="T6" fmla="*/ 5 w 5"/>
                  <a:gd name="T7" fmla="*/ 21 h 24"/>
                  <a:gd name="T8" fmla="*/ 0 w 5"/>
                  <a:gd name="T9" fmla="*/ 24 h 24"/>
                </a:gdLst>
                <a:ahLst/>
                <a:cxnLst>
                  <a:cxn ang="0">
                    <a:pos x="T0" y="T1"/>
                  </a:cxn>
                  <a:cxn ang="0">
                    <a:pos x="T2" y="T3"/>
                  </a:cxn>
                  <a:cxn ang="0">
                    <a:pos x="T4" y="T5"/>
                  </a:cxn>
                  <a:cxn ang="0">
                    <a:pos x="T6" y="T7"/>
                  </a:cxn>
                  <a:cxn ang="0">
                    <a:pos x="T8" y="T9"/>
                  </a:cxn>
                </a:cxnLst>
                <a:rect l="0" t="0" r="r" b="b"/>
                <a:pathLst>
                  <a:path w="5" h="24">
                    <a:moveTo>
                      <a:pt x="0" y="24"/>
                    </a:moveTo>
                    <a:lnTo>
                      <a:pt x="0" y="3"/>
                    </a:lnTo>
                    <a:lnTo>
                      <a:pt x="5" y="0"/>
                    </a:lnTo>
                    <a:lnTo>
                      <a:pt x="5" y="21"/>
                    </a:lnTo>
                    <a:lnTo>
                      <a:pt x="0" y="2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21" name="Freeform 1807"/>
              <p:cNvSpPr>
                <a:spLocks/>
              </p:cNvSpPr>
              <p:nvPr/>
            </p:nvSpPr>
            <p:spPr bwMode="auto">
              <a:xfrm>
                <a:off x="5946" y="1303"/>
                <a:ext cx="4" cy="23"/>
              </a:xfrm>
              <a:custGeom>
                <a:avLst/>
                <a:gdLst>
                  <a:gd name="T0" fmla="*/ 0 w 4"/>
                  <a:gd name="T1" fmla="*/ 23 h 23"/>
                  <a:gd name="T2" fmla="*/ 0 w 4"/>
                  <a:gd name="T3" fmla="*/ 3 h 23"/>
                  <a:gd name="T4" fmla="*/ 4 w 4"/>
                  <a:gd name="T5" fmla="*/ 0 h 23"/>
                  <a:gd name="T6" fmla="*/ 4 w 4"/>
                  <a:gd name="T7" fmla="*/ 21 h 23"/>
                  <a:gd name="T8" fmla="*/ 0 w 4"/>
                  <a:gd name="T9" fmla="*/ 23 h 23"/>
                </a:gdLst>
                <a:ahLst/>
                <a:cxnLst>
                  <a:cxn ang="0">
                    <a:pos x="T0" y="T1"/>
                  </a:cxn>
                  <a:cxn ang="0">
                    <a:pos x="T2" y="T3"/>
                  </a:cxn>
                  <a:cxn ang="0">
                    <a:pos x="T4" y="T5"/>
                  </a:cxn>
                  <a:cxn ang="0">
                    <a:pos x="T6" y="T7"/>
                  </a:cxn>
                  <a:cxn ang="0">
                    <a:pos x="T8" y="T9"/>
                  </a:cxn>
                </a:cxnLst>
                <a:rect l="0" t="0" r="r" b="b"/>
                <a:pathLst>
                  <a:path w="4" h="23">
                    <a:moveTo>
                      <a:pt x="0" y="23"/>
                    </a:moveTo>
                    <a:lnTo>
                      <a:pt x="0" y="3"/>
                    </a:lnTo>
                    <a:lnTo>
                      <a:pt x="4" y="0"/>
                    </a:lnTo>
                    <a:lnTo>
                      <a:pt x="4" y="21"/>
                    </a:lnTo>
                    <a:lnTo>
                      <a:pt x="0"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22" name="Freeform 1808"/>
              <p:cNvSpPr>
                <a:spLocks/>
              </p:cNvSpPr>
              <p:nvPr/>
            </p:nvSpPr>
            <p:spPr bwMode="auto">
              <a:xfrm>
                <a:off x="5903" y="1397"/>
                <a:ext cx="23" cy="315"/>
              </a:xfrm>
              <a:custGeom>
                <a:avLst/>
                <a:gdLst>
                  <a:gd name="T0" fmla="*/ 0 w 23"/>
                  <a:gd name="T1" fmla="*/ 315 h 315"/>
                  <a:gd name="T2" fmla="*/ 0 w 23"/>
                  <a:gd name="T3" fmla="*/ 12 h 315"/>
                  <a:gd name="T4" fmla="*/ 23 w 23"/>
                  <a:gd name="T5" fmla="*/ 0 h 315"/>
                  <a:gd name="T6" fmla="*/ 23 w 23"/>
                  <a:gd name="T7" fmla="*/ 8 h 315"/>
                  <a:gd name="T8" fmla="*/ 17 w 23"/>
                  <a:gd name="T9" fmla="*/ 12 h 315"/>
                  <a:gd name="T10" fmla="*/ 19 w 23"/>
                  <a:gd name="T11" fmla="*/ 16 h 315"/>
                  <a:gd name="T12" fmla="*/ 23 w 23"/>
                  <a:gd name="T13" fmla="*/ 13 h 315"/>
                  <a:gd name="T14" fmla="*/ 23 w 23"/>
                  <a:gd name="T15" fmla="*/ 303 h 315"/>
                  <a:gd name="T16" fmla="*/ 0 w 23"/>
                  <a:gd name="T17" fmla="*/ 31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315">
                    <a:moveTo>
                      <a:pt x="0" y="315"/>
                    </a:moveTo>
                    <a:lnTo>
                      <a:pt x="0" y="12"/>
                    </a:lnTo>
                    <a:lnTo>
                      <a:pt x="23" y="0"/>
                    </a:lnTo>
                    <a:lnTo>
                      <a:pt x="23" y="8"/>
                    </a:lnTo>
                    <a:lnTo>
                      <a:pt x="17" y="12"/>
                    </a:lnTo>
                    <a:lnTo>
                      <a:pt x="19" y="16"/>
                    </a:lnTo>
                    <a:lnTo>
                      <a:pt x="23" y="13"/>
                    </a:lnTo>
                    <a:lnTo>
                      <a:pt x="23" y="303"/>
                    </a:lnTo>
                    <a:lnTo>
                      <a:pt x="0" y="315"/>
                    </a:lnTo>
                    <a:close/>
                  </a:path>
                </a:pathLst>
              </a:custGeom>
              <a:solidFill>
                <a:srgbClr val="7475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23" name="Freeform 1809"/>
              <p:cNvSpPr>
                <a:spLocks/>
              </p:cNvSpPr>
              <p:nvPr/>
            </p:nvSpPr>
            <p:spPr bwMode="auto">
              <a:xfrm>
                <a:off x="5920" y="1405"/>
                <a:ext cx="6" cy="8"/>
              </a:xfrm>
              <a:custGeom>
                <a:avLst/>
                <a:gdLst>
                  <a:gd name="T0" fmla="*/ 2 w 6"/>
                  <a:gd name="T1" fmla="*/ 8 h 8"/>
                  <a:gd name="T2" fmla="*/ 0 w 6"/>
                  <a:gd name="T3" fmla="*/ 4 h 8"/>
                  <a:gd name="T4" fmla="*/ 6 w 6"/>
                  <a:gd name="T5" fmla="*/ 0 h 8"/>
                  <a:gd name="T6" fmla="*/ 6 w 6"/>
                  <a:gd name="T7" fmla="*/ 5 h 8"/>
                  <a:gd name="T8" fmla="*/ 2 w 6"/>
                  <a:gd name="T9" fmla="*/ 8 h 8"/>
                </a:gdLst>
                <a:ahLst/>
                <a:cxnLst>
                  <a:cxn ang="0">
                    <a:pos x="T0" y="T1"/>
                  </a:cxn>
                  <a:cxn ang="0">
                    <a:pos x="T2" y="T3"/>
                  </a:cxn>
                  <a:cxn ang="0">
                    <a:pos x="T4" y="T5"/>
                  </a:cxn>
                  <a:cxn ang="0">
                    <a:pos x="T6" y="T7"/>
                  </a:cxn>
                  <a:cxn ang="0">
                    <a:pos x="T8" y="T9"/>
                  </a:cxn>
                </a:cxnLst>
                <a:rect l="0" t="0" r="r" b="b"/>
                <a:pathLst>
                  <a:path w="6" h="8">
                    <a:moveTo>
                      <a:pt x="2" y="8"/>
                    </a:moveTo>
                    <a:lnTo>
                      <a:pt x="0" y="4"/>
                    </a:lnTo>
                    <a:lnTo>
                      <a:pt x="6" y="0"/>
                    </a:lnTo>
                    <a:lnTo>
                      <a:pt x="6" y="5"/>
                    </a:lnTo>
                    <a:lnTo>
                      <a:pt x="2"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24" name="Freeform 1810"/>
              <p:cNvSpPr>
                <a:spLocks/>
              </p:cNvSpPr>
              <p:nvPr/>
            </p:nvSpPr>
            <p:spPr bwMode="auto">
              <a:xfrm>
                <a:off x="5903" y="1251"/>
                <a:ext cx="23" cy="16"/>
              </a:xfrm>
              <a:custGeom>
                <a:avLst/>
                <a:gdLst>
                  <a:gd name="T0" fmla="*/ 0 w 23"/>
                  <a:gd name="T1" fmla="*/ 16 h 16"/>
                  <a:gd name="T2" fmla="*/ 0 w 23"/>
                  <a:gd name="T3" fmla="*/ 12 h 16"/>
                  <a:gd name="T4" fmla="*/ 23 w 23"/>
                  <a:gd name="T5" fmla="*/ 0 h 16"/>
                  <a:gd name="T6" fmla="*/ 23 w 23"/>
                  <a:gd name="T7" fmla="*/ 4 h 16"/>
                  <a:gd name="T8" fmla="*/ 0 w 23"/>
                  <a:gd name="T9" fmla="*/ 16 h 16"/>
                </a:gdLst>
                <a:ahLst/>
                <a:cxnLst>
                  <a:cxn ang="0">
                    <a:pos x="T0" y="T1"/>
                  </a:cxn>
                  <a:cxn ang="0">
                    <a:pos x="T2" y="T3"/>
                  </a:cxn>
                  <a:cxn ang="0">
                    <a:pos x="T4" y="T5"/>
                  </a:cxn>
                  <a:cxn ang="0">
                    <a:pos x="T6" y="T7"/>
                  </a:cxn>
                  <a:cxn ang="0">
                    <a:pos x="T8" y="T9"/>
                  </a:cxn>
                </a:cxnLst>
                <a:rect l="0" t="0" r="r" b="b"/>
                <a:pathLst>
                  <a:path w="23" h="16">
                    <a:moveTo>
                      <a:pt x="0" y="16"/>
                    </a:moveTo>
                    <a:lnTo>
                      <a:pt x="0" y="12"/>
                    </a:lnTo>
                    <a:lnTo>
                      <a:pt x="23" y="0"/>
                    </a:lnTo>
                    <a:lnTo>
                      <a:pt x="23" y="4"/>
                    </a:lnTo>
                    <a:lnTo>
                      <a:pt x="0" y="16"/>
                    </a:lnTo>
                    <a:close/>
                  </a:path>
                </a:pathLst>
              </a:custGeom>
              <a:solidFill>
                <a:srgbClr val="7475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25" name="Freeform 1811"/>
              <p:cNvSpPr>
                <a:spLocks/>
              </p:cNvSpPr>
              <p:nvPr/>
            </p:nvSpPr>
            <p:spPr bwMode="auto">
              <a:xfrm>
                <a:off x="5903" y="1203"/>
                <a:ext cx="23" cy="24"/>
              </a:xfrm>
              <a:custGeom>
                <a:avLst/>
                <a:gdLst>
                  <a:gd name="T0" fmla="*/ 0 w 23"/>
                  <a:gd name="T1" fmla="*/ 24 h 24"/>
                  <a:gd name="T2" fmla="*/ 0 w 23"/>
                  <a:gd name="T3" fmla="*/ 12 h 24"/>
                  <a:gd name="T4" fmla="*/ 23 w 23"/>
                  <a:gd name="T5" fmla="*/ 0 h 24"/>
                  <a:gd name="T6" fmla="*/ 23 w 23"/>
                  <a:gd name="T7" fmla="*/ 0 h 24"/>
                  <a:gd name="T8" fmla="*/ 16 w 23"/>
                  <a:gd name="T9" fmla="*/ 4 h 24"/>
                  <a:gd name="T10" fmla="*/ 19 w 23"/>
                  <a:gd name="T11" fmla="*/ 8 h 24"/>
                  <a:gd name="T12" fmla="*/ 23 w 23"/>
                  <a:gd name="T13" fmla="*/ 5 h 24"/>
                  <a:gd name="T14" fmla="*/ 23 w 23"/>
                  <a:gd name="T15" fmla="*/ 12 h 24"/>
                  <a:gd name="T16" fmla="*/ 0 w 23"/>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4">
                    <a:moveTo>
                      <a:pt x="0" y="24"/>
                    </a:moveTo>
                    <a:lnTo>
                      <a:pt x="0" y="12"/>
                    </a:lnTo>
                    <a:lnTo>
                      <a:pt x="23" y="0"/>
                    </a:lnTo>
                    <a:lnTo>
                      <a:pt x="23" y="0"/>
                    </a:lnTo>
                    <a:lnTo>
                      <a:pt x="16" y="4"/>
                    </a:lnTo>
                    <a:lnTo>
                      <a:pt x="19" y="8"/>
                    </a:lnTo>
                    <a:lnTo>
                      <a:pt x="23" y="5"/>
                    </a:lnTo>
                    <a:lnTo>
                      <a:pt x="23" y="12"/>
                    </a:lnTo>
                    <a:lnTo>
                      <a:pt x="0" y="24"/>
                    </a:lnTo>
                    <a:close/>
                  </a:path>
                </a:pathLst>
              </a:custGeom>
              <a:solidFill>
                <a:srgbClr val="5A5B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26" name="Freeform 1812"/>
              <p:cNvSpPr>
                <a:spLocks/>
              </p:cNvSpPr>
              <p:nvPr/>
            </p:nvSpPr>
            <p:spPr bwMode="auto">
              <a:xfrm>
                <a:off x="5919" y="1203"/>
                <a:ext cx="7" cy="8"/>
              </a:xfrm>
              <a:custGeom>
                <a:avLst/>
                <a:gdLst>
                  <a:gd name="T0" fmla="*/ 3 w 7"/>
                  <a:gd name="T1" fmla="*/ 8 h 8"/>
                  <a:gd name="T2" fmla="*/ 0 w 7"/>
                  <a:gd name="T3" fmla="*/ 4 h 8"/>
                  <a:gd name="T4" fmla="*/ 7 w 7"/>
                  <a:gd name="T5" fmla="*/ 0 h 8"/>
                  <a:gd name="T6" fmla="*/ 7 w 7"/>
                  <a:gd name="T7" fmla="*/ 5 h 8"/>
                  <a:gd name="T8" fmla="*/ 3 w 7"/>
                  <a:gd name="T9" fmla="*/ 8 h 8"/>
                </a:gdLst>
                <a:ahLst/>
                <a:cxnLst>
                  <a:cxn ang="0">
                    <a:pos x="T0" y="T1"/>
                  </a:cxn>
                  <a:cxn ang="0">
                    <a:pos x="T2" y="T3"/>
                  </a:cxn>
                  <a:cxn ang="0">
                    <a:pos x="T4" y="T5"/>
                  </a:cxn>
                  <a:cxn ang="0">
                    <a:pos x="T6" y="T7"/>
                  </a:cxn>
                  <a:cxn ang="0">
                    <a:pos x="T8" y="T9"/>
                  </a:cxn>
                </a:cxnLst>
                <a:rect l="0" t="0" r="r" b="b"/>
                <a:pathLst>
                  <a:path w="7" h="8">
                    <a:moveTo>
                      <a:pt x="3" y="8"/>
                    </a:moveTo>
                    <a:lnTo>
                      <a:pt x="0" y="4"/>
                    </a:lnTo>
                    <a:lnTo>
                      <a:pt x="7" y="0"/>
                    </a:lnTo>
                    <a:lnTo>
                      <a:pt x="7" y="5"/>
                    </a:lnTo>
                    <a:lnTo>
                      <a:pt x="3"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27" name="Freeform 1813"/>
              <p:cNvSpPr>
                <a:spLocks noEditPoints="1"/>
              </p:cNvSpPr>
              <p:nvPr/>
            </p:nvSpPr>
            <p:spPr bwMode="auto">
              <a:xfrm>
                <a:off x="5903" y="1226"/>
                <a:ext cx="23" cy="37"/>
              </a:xfrm>
              <a:custGeom>
                <a:avLst/>
                <a:gdLst>
                  <a:gd name="T0" fmla="*/ 0 w 267"/>
                  <a:gd name="T1" fmla="*/ 418 h 418"/>
                  <a:gd name="T2" fmla="*/ 0 w 267"/>
                  <a:gd name="T3" fmla="*/ 370 h 418"/>
                  <a:gd name="T4" fmla="*/ 267 w 267"/>
                  <a:gd name="T5" fmla="*/ 230 h 418"/>
                  <a:gd name="T6" fmla="*/ 267 w 267"/>
                  <a:gd name="T7" fmla="*/ 281 h 418"/>
                  <a:gd name="T8" fmla="*/ 0 w 267"/>
                  <a:gd name="T9" fmla="*/ 418 h 418"/>
                  <a:gd name="T10" fmla="*/ 0 w 267"/>
                  <a:gd name="T11" fmla="*/ 183 h 418"/>
                  <a:gd name="T12" fmla="*/ 0 w 267"/>
                  <a:gd name="T13" fmla="*/ 138 h 418"/>
                  <a:gd name="T14" fmla="*/ 267 w 267"/>
                  <a:gd name="T15" fmla="*/ 0 h 418"/>
                  <a:gd name="T16" fmla="*/ 267 w 267"/>
                  <a:gd name="T17" fmla="*/ 43 h 418"/>
                  <a:gd name="T18" fmla="*/ 0 w 267"/>
                  <a:gd name="T19" fmla="*/ 183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7" h="418">
                    <a:moveTo>
                      <a:pt x="0" y="418"/>
                    </a:moveTo>
                    <a:lnTo>
                      <a:pt x="0" y="370"/>
                    </a:lnTo>
                    <a:lnTo>
                      <a:pt x="267" y="230"/>
                    </a:lnTo>
                    <a:lnTo>
                      <a:pt x="267" y="281"/>
                    </a:lnTo>
                    <a:lnTo>
                      <a:pt x="0" y="418"/>
                    </a:lnTo>
                    <a:moveTo>
                      <a:pt x="0" y="183"/>
                    </a:moveTo>
                    <a:lnTo>
                      <a:pt x="0" y="138"/>
                    </a:lnTo>
                    <a:lnTo>
                      <a:pt x="267" y="0"/>
                    </a:lnTo>
                    <a:lnTo>
                      <a:pt x="267" y="43"/>
                    </a:lnTo>
                    <a:lnTo>
                      <a:pt x="0" y="183"/>
                    </a:lnTo>
                  </a:path>
                </a:pathLst>
              </a:custGeom>
              <a:solidFill>
                <a:srgbClr val="5A5B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28" name="Freeform 1814"/>
              <p:cNvSpPr>
                <a:spLocks/>
              </p:cNvSpPr>
              <p:nvPr/>
            </p:nvSpPr>
            <p:spPr bwMode="auto">
              <a:xfrm>
                <a:off x="5903" y="1215"/>
                <a:ext cx="23" cy="23"/>
              </a:xfrm>
              <a:custGeom>
                <a:avLst/>
                <a:gdLst>
                  <a:gd name="T0" fmla="*/ 0 w 23"/>
                  <a:gd name="T1" fmla="*/ 23 h 23"/>
                  <a:gd name="T2" fmla="*/ 0 w 23"/>
                  <a:gd name="T3" fmla="*/ 12 h 23"/>
                  <a:gd name="T4" fmla="*/ 23 w 23"/>
                  <a:gd name="T5" fmla="*/ 0 h 23"/>
                  <a:gd name="T6" fmla="*/ 23 w 23"/>
                  <a:gd name="T7" fmla="*/ 11 h 23"/>
                  <a:gd name="T8" fmla="*/ 0 w 23"/>
                  <a:gd name="T9" fmla="*/ 23 h 23"/>
                </a:gdLst>
                <a:ahLst/>
                <a:cxnLst>
                  <a:cxn ang="0">
                    <a:pos x="T0" y="T1"/>
                  </a:cxn>
                  <a:cxn ang="0">
                    <a:pos x="T2" y="T3"/>
                  </a:cxn>
                  <a:cxn ang="0">
                    <a:pos x="T4" y="T5"/>
                  </a:cxn>
                  <a:cxn ang="0">
                    <a:pos x="T6" y="T7"/>
                  </a:cxn>
                  <a:cxn ang="0">
                    <a:pos x="T8" y="T9"/>
                  </a:cxn>
                </a:cxnLst>
                <a:rect l="0" t="0" r="r" b="b"/>
                <a:pathLst>
                  <a:path w="23" h="23">
                    <a:moveTo>
                      <a:pt x="0" y="23"/>
                    </a:moveTo>
                    <a:lnTo>
                      <a:pt x="0" y="12"/>
                    </a:lnTo>
                    <a:lnTo>
                      <a:pt x="23" y="0"/>
                    </a:lnTo>
                    <a:lnTo>
                      <a:pt x="23" y="11"/>
                    </a:lnTo>
                    <a:lnTo>
                      <a:pt x="0" y="23"/>
                    </a:lnTo>
                    <a:close/>
                  </a:path>
                </a:pathLst>
              </a:custGeom>
              <a:solidFill>
                <a:srgbClr val="4747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29" name="Freeform 1815"/>
              <p:cNvSpPr>
                <a:spLocks/>
              </p:cNvSpPr>
              <p:nvPr/>
            </p:nvSpPr>
            <p:spPr bwMode="auto">
              <a:xfrm>
                <a:off x="5903" y="1286"/>
                <a:ext cx="23" cy="42"/>
              </a:xfrm>
              <a:custGeom>
                <a:avLst/>
                <a:gdLst>
                  <a:gd name="T0" fmla="*/ 0 w 23"/>
                  <a:gd name="T1" fmla="*/ 42 h 42"/>
                  <a:gd name="T2" fmla="*/ 0 w 23"/>
                  <a:gd name="T3" fmla="*/ 11 h 42"/>
                  <a:gd name="T4" fmla="*/ 18 w 23"/>
                  <a:gd name="T5" fmla="*/ 2 h 42"/>
                  <a:gd name="T6" fmla="*/ 19 w 23"/>
                  <a:gd name="T7" fmla="*/ 3 h 42"/>
                  <a:gd name="T8" fmla="*/ 23 w 23"/>
                  <a:gd name="T9" fmla="*/ 0 h 42"/>
                  <a:gd name="T10" fmla="*/ 23 w 23"/>
                  <a:gd name="T11" fmla="*/ 30 h 42"/>
                  <a:gd name="T12" fmla="*/ 0 w 23"/>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3" h="42">
                    <a:moveTo>
                      <a:pt x="0" y="42"/>
                    </a:moveTo>
                    <a:lnTo>
                      <a:pt x="0" y="11"/>
                    </a:lnTo>
                    <a:lnTo>
                      <a:pt x="18" y="2"/>
                    </a:lnTo>
                    <a:lnTo>
                      <a:pt x="19" y="3"/>
                    </a:lnTo>
                    <a:lnTo>
                      <a:pt x="23" y="0"/>
                    </a:lnTo>
                    <a:lnTo>
                      <a:pt x="23" y="30"/>
                    </a:lnTo>
                    <a:lnTo>
                      <a:pt x="0" y="42"/>
                    </a:lnTo>
                    <a:close/>
                  </a:path>
                </a:pathLst>
              </a:custGeom>
              <a:solidFill>
                <a:srgbClr val="5A5B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30" name="Freeform 1816"/>
              <p:cNvSpPr>
                <a:spLocks/>
              </p:cNvSpPr>
              <p:nvPr/>
            </p:nvSpPr>
            <p:spPr bwMode="auto">
              <a:xfrm>
                <a:off x="5921" y="1285"/>
                <a:ext cx="5" cy="4"/>
              </a:xfrm>
              <a:custGeom>
                <a:avLst/>
                <a:gdLst>
                  <a:gd name="T0" fmla="*/ 1 w 5"/>
                  <a:gd name="T1" fmla="*/ 4 h 4"/>
                  <a:gd name="T2" fmla="*/ 0 w 5"/>
                  <a:gd name="T3" fmla="*/ 3 h 4"/>
                  <a:gd name="T4" fmla="*/ 5 w 5"/>
                  <a:gd name="T5" fmla="*/ 0 h 4"/>
                  <a:gd name="T6" fmla="*/ 5 w 5"/>
                  <a:gd name="T7" fmla="*/ 1 h 4"/>
                  <a:gd name="T8" fmla="*/ 1 w 5"/>
                  <a:gd name="T9" fmla="*/ 4 h 4"/>
                </a:gdLst>
                <a:ahLst/>
                <a:cxnLst>
                  <a:cxn ang="0">
                    <a:pos x="T0" y="T1"/>
                  </a:cxn>
                  <a:cxn ang="0">
                    <a:pos x="T2" y="T3"/>
                  </a:cxn>
                  <a:cxn ang="0">
                    <a:pos x="T4" y="T5"/>
                  </a:cxn>
                  <a:cxn ang="0">
                    <a:pos x="T6" y="T7"/>
                  </a:cxn>
                  <a:cxn ang="0">
                    <a:pos x="T8" y="T9"/>
                  </a:cxn>
                </a:cxnLst>
                <a:rect l="0" t="0" r="r" b="b"/>
                <a:pathLst>
                  <a:path w="5" h="4">
                    <a:moveTo>
                      <a:pt x="1" y="4"/>
                    </a:moveTo>
                    <a:lnTo>
                      <a:pt x="0" y="3"/>
                    </a:lnTo>
                    <a:lnTo>
                      <a:pt x="5" y="0"/>
                    </a:lnTo>
                    <a:lnTo>
                      <a:pt x="5" y="1"/>
                    </a:lnTo>
                    <a:lnTo>
                      <a:pt x="1"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31" name="Freeform 1817"/>
              <p:cNvSpPr>
                <a:spLocks/>
              </p:cNvSpPr>
              <p:nvPr/>
            </p:nvSpPr>
            <p:spPr bwMode="auto">
              <a:xfrm>
                <a:off x="5903" y="1255"/>
                <a:ext cx="23" cy="26"/>
              </a:xfrm>
              <a:custGeom>
                <a:avLst/>
                <a:gdLst>
                  <a:gd name="T0" fmla="*/ 0 w 23"/>
                  <a:gd name="T1" fmla="*/ 26 h 26"/>
                  <a:gd name="T2" fmla="*/ 0 w 23"/>
                  <a:gd name="T3" fmla="*/ 12 h 26"/>
                  <a:gd name="T4" fmla="*/ 23 w 23"/>
                  <a:gd name="T5" fmla="*/ 0 h 26"/>
                  <a:gd name="T6" fmla="*/ 23 w 23"/>
                  <a:gd name="T7" fmla="*/ 14 h 26"/>
                  <a:gd name="T8" fmla="*/ 0 w 23"/>
                  <a:gd name="T9" fmla="*/ 26 h 26"/>
                </a:gdLst>
                <a:ahLst/>
                <a:cxnLst>
                  <a:cxn ang="0">
                    <a:pos x="T0" y="T1"/>
                  </a:cxn>
                  <a:cxn ang="0">
                    <a:pos x="T2" y="T3"/>
                  </a:cxn>
                  <a:cxn ang="0">
                    <a:pos x="T4" y="T5"/>
                  </a:cxn>
                  <a:cxn ang="0">
                    <a:pos x="T6" y="T7"/>
                  </a:cxn>
                  <a:cxn ang="0">
                    <a:pos x="T8" y="T9"/>
                  </a:cxn>
                </a:cxnLst>
                <a:rect l="0" t="0" r="r" b="b"/>
                <a:pathLst>
                  <a:path w="23" h="26">
                    <a:moveTo>
                      <a:pt x="0" y="26"/>
                    </a:moveTo>
                    <a:lnTo>
                      <a:pt x="0" y="12"/>
                    </a:lnTo>
                    <a:lnTo>
                      <a:pt x="23" y="0"/>
                    </a:lnTo>
                    <a:lnTo>
                      <a:pt x="23" y="14"/>
                    </a:lnTo>
                    <a:lnTo>
                      <a:pt x="0" y="26"/>
                    </a:lnTo>
                    <a:close/>
                  </a:path>
                </a:pathLst>
              </a:custGeom>
              <a:solidFill>
                <a:srgbClr val="5A5B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32" name="Freeform 1818"/>
              <p:cNvSpPr>
                <a:spLocks/>
              </p:cNvSpPr>
              <p:nvPr/>
            </p:nvSpPr>
            <p:spPr bwMode="auto">
              <a:xfrm>
                <a:off x="5903" y="1337"/>
                <a:ext cx="23" cy="72"/>
              </a:xfrm>
              <a:custGeom>
                <a:avLst/>
                <a:gdLst>
                  <a:gd name="T0" fmla="*/ 0 w 23"/>
                  <a:gd name="T1" fmla="*/ 72 h 72"/>
                  <a:gd name="T2" fmla="*/ 0 w 23"/>
                  <a:gd name="T3" fmla="*/ 11 h 72"/>
                  <a:gd name="T4" fmla="*/ 23 w 23"/>
                  <a:gd name="T5" fmla="*/ 0 h 72"/>
                  <a:gd name="T6" fmla="*/ 23 w 23"/>
                  <a:gd name="T7" fmla="*/ 6 h 72"/>
                  <a:gd name="T8" fmla="*/ 17 w 23"/>
                  <a:gd name="T9" fmla="*/ 10 h 72"/>
                  <a:gd name="T10" fmla="*/ 19 w 23"/>
                  <a:gd name="T11" fmla="*/ 14 h 72"/>
                  <a:gd name="T12" fmla="*/ 23 w 23"/>
                  <a:gd name="T13" fmla="*/ 11 h 72"/>
                  <a:gd name="T14" fmla="*/ 23 w 23"/>
                  <a:gd name="T15" fmla="*/ 60 h 72"/>
                  <a:gd name="T16" fmla="*/ 0 w 23"/>
                  <a:gd name="T1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72">
                    <a:moveTo>
                      <a:pt x="0" y="72"/>
                    </a:moveTo>
                    <a:lnTo>
                      <a:pt x="0" y="11"/>
                    </a:lnTo>
                    <a:lnTo>
                      <a:pt x="23" y="0"/>
                    </a:lnTo>
                    <a:lnTo>
                      <a:pt x="23" y="6"/>
                    </a:lnTo>
                    <a:lnTo>
                      <a:pt x="17" y="10"/>
                    </a:lnTo>
                    <a:lnTo>
                      <a:pt x="19" y="14"/>
                    </a:lnTo>
                    <a:lnTo>
                      <a:pt x="23" y="11"/>
                    </a:lnTo>
                    <a:lnTo>
                      <a:pt x="23" y="60"/>
                    </a:lnTo>
                    <a:lnTo>
                      <a:pt x="0" y="72"/>
                    </a:lnTo>
                    <a:close/>
                  </a:path>
                </a:pathLst>
              </a:custGeom>
              <a:solidFill>
                <a:srgbClr val="5A5B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33" name="Freeform 1819"/>
              <p:cNvSpPr>
                <a:spLocks/>
              </p:cNvSpPr>
              <p:nvPr/>
            </p:nvSpPr>
            <p:spPr bwMode="auto">
              <a:xfrm>
                <a:off x="5920" y="1343"/>
                <a:ext cx="6" cy="8"/>
              </a:xfrm>
              <a:custGeom>
                <a:avLst/>
                <a:gdLst>
                  <a:gd name="T0" fmla="*/ 2 w 6"/>
                  <a:gd name="T1" fmla="*/ 8 h 8"/>
                  <a:gd name="T2" fmla="*/ 0 w 6"/>
                  <a:gd name="T3" fmla="*/ 4 h 8"/>
                  <a:gd name="T4" fmla="*/ 6 w 6"/>
                  <a:gd name="T5" fmla="*/ 0 h 8"/>
                  <a:gd name="T6" fmla="*/ 6 w 6"/>
                  <a:gd name="T7" fmla="*/ 5 h 8"/>
                  <a:gd name="T8" fmla="*/ 2 w 6"/>
                  <a:gd name="T9" fmla="*/ 8 h 8"/>
                </a:gdLst>
                <a:ahLst/>
                <a:cxnLst>
                  <a:cxn ang="0">
                    <a:pos x="T0" y="T1"/>
                  </a:cxn>
                  <a:cxn ang="0">
                    <a:pos x="T2" y="T3"/>
                  </a:cxn>
                  <a:cxn ang="0">
                    <a:pos x="T4" y="T5"/>
                  </a:cxn>
                  <a:cxn ang="0">
                    <a:pos x="T6" y="T7"/>
                  </a:cxn>
                  <a:cxn ang="0">
                    <a:pos x="T8" y="T9"/>
                  </a:cxn>
                </a:cxnLst>
                <a:rect l="0" t="0" r="r" b="b"/>
                <a:pathLst>
                  <a:path w="6" h="8">
                    <a:moveTo>
                      <a:pt x="2" y="8"/>
                    </a:moveTo>
                    <a:lnTo>
                      <a:pt x="0" y="4"/>
                    </a:lnTo>
                    <a:lnTo>
                      <a:pt x="6" y="0"/>
                    </a:lnTo>
                    <a:lnTo>
                      <a:pt x="6" y="5"/>
                    </a:lnTo>
                    <a:lnTo>
                      <a:pt x="2"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34" name="Freeform 1820"/>
              <p:cNvSpPr>
                <a:spLocks/>
              </p:cNvSpPr>
              <p:nvPr/>
            </p:nvSpPr>
            <p:spPr bwMode="auto">
              <a:xfrm>
                <a:off x="5903" y="1316"/>
                <a:ext cx="23" cy="32"/>
              </a:xfrm>
              <a:custGeom>
                <a:avLst/>
                <a:gdLst>
                  <a:gd name="T0" fmla="*/ 0 w 23"/>
                  <a:gd name="T1" fmla="*/ 32 h 32"/>
                  <a:gd name="T2" fmla="*/ 0 w 23"/>
                  <a:gd name="T3" fmla="*/ 12 h 32"/>
                  <a:gd name="T4" fmla="*/ 23 w 23"/>
                  <a:gd name="T5" fmla="*/ 0 h 32"/>
                  <a:gd name="T6" fmla="*/ 23 w 23"/>
                  <a:gd name="T7" fmla="*/ 21 h 32"/>
                  <a:gd name="T8" fmla="*/ 0 w 23"/>
                  <a:gd name="T9" fmla="*/ 32 h 32"/>
                </a:gdLst>
                <a:ahLst/>
                <a:cxnLst>
                  <a:cxn ang="0">
                    <a:pos x="T0" y="T1"/>
                  </a:cxn>
                  <a:cxn ang="0">
                    <a:pos x="T2" y="T3"/>
                  </a:cxn>
                  <a:cxn ang="0">
                    <a:pos x="T4" y="T5"/>
                  </a:cxn>
                  <a:cxn ang="0">
                    <a:pos x="T6" y="T7"/>
                  </a:cxn>
                  <a:cxn ang="0">
                    <a:pos x="T8" y="T9"/>
                  </a:cxn>
                </a:cxnLst>
                <a:rect l="0" t="0" r="r" b="b"/>
                <a:pathLst>
                  <a:path w="23" h="32">
                    <a:moveTo>
                      <a:pt x="0" y="32"/>
                    </a:moveTo>
                    <a:lnTo>
                      <a:pt x="0" y="12"/>
                    </a:lnTo>
                    <a:lnTo>
                      <a:pt x="23" y="0"/>
                    </a:lnTo>
                    <a:lnTo>
                      <a:pt x="23" y="21"/>
                    </a:lnTo>
                    <a:lnTo>
                      <a:pt x="0" y="32"/>
                    </a:lnTo>
                    <a:close/>
                  </a:path>
                </a:pathLst>
              </a:custGeom>
              <a:solidFill>
                <a:srgbClr val="4747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35" name="Freeform 1821"/>
              <p:cNvSpPr>
                <a:spLocks noEditPoints="1"/>
              </p:cNvSpPr>
              <p:nvPr/>
            </p:nvSpPr>
            <p:spPr bwMode="auto">
              <a:xfrm>
                <a:off x="6154" y="1130"/>
                <a:ext cx="54" cy="63"/>
              </a:xfrm>
              <a:custGeom>
                <a:avLst/>
                <a:gdLst>
                  <a:gd name="T0" fmla="*/ 619 w 619"/>
                  <a:gd name="T1" fmla="*/ 728 h 728"/>
                  <a:gd name="T2" fmla="*/ 599 w 619"/>
                  <a:gd name="T3" fmla="*/ 719 h 728"/>
                  <a:gd name="T4" fmla="*/ 599 w 619"/>
                  <a:gd name="T5" fmla="*/ 582 h 728"/>
                  <a:gd name="T6" fmla="*/ 457 w 619"/>
                  <a:gd name="T7" fmla="*/ 510 h 728"/>
                  <a:gd name="T8" fmla="*/ 457 w 619"/>
                  <a:gd name="T9" fmla="*/ 246 h 728"/>
                  <a:gd name="T10" fmla="*/ 608 w 619"/>
                  <a:gd name="T11" fmla="*/ 335 h 728"/>
                  <a:gd name="T12" fmla="*/ 618 w 619"/>
                  <a:gd name="T13" fmla="*/ 316 h 728"/>
                  <a:gd name="T14" fmla="*/ 619 w 619"/>
                  <a:gd name="T15" fmla="*/ 317 h 728"/>
                  <a:gd name="T16" fmla="*/ 619 w 619"/>
                  <a:gd name="T17" fmla="*/ 728 h 728"/>
                  <a:gd name="T18" fmla="*/ 407 w 619"/>
                  <a:gd name="T19" fmla="*/ 484 h 728"/>
                  <a:gd name="T20" fmla="*/ 20 w 619"/>
                  <a:gd name="T21" fmla="*/ 288 h 728"/>
                  <a:gd name="T22" fmla="*/ 20 w 619"/>
                  <a:gd name="T23" fmla="*/ 302 h 728"/>
                  <a:gd name="T24" fmla="*/ 0 w 619"/>
                  <a:gd name="T25" fmla="*/ 292 h 728"/>
                  <a:gd name="T26" fmla="*/ 0 w 619"/>
                  <a:gd name="T27" fmla="*/ 94 h 728"/>
                  <a:gd name="T28" fmla="*/ 26 w 619"/>
                  <a:gd name="T29" fmla="*/ 107 h 728"/>
                  <a:gd name="T30" fmla="*/ 26 w 619"/>
                  <a:gd name="T31" fmla="*/ 0 h 728"/>
                  <a:gd name="T32" fmla="*/ 199 w 619"/>
                  <a:gd name="T33" fmla="*/ 92 h 728"/>
                  <a:gd name="T34" fmla="*/ 407 w 619"/>
                  <a:gd name="T35" fmla="*/ 216 h 728"/>
                  <a:gd name="T36" fmla="*/ 407 w 619"/>
                  <a:gd name="T37" fmla="*/ 484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9" h="728">
                    <a:moveTo>
                      <a:pt x="619" y="728"/>
                    </a:moveTo>
                    <a:lnTo>
                      <a:pt x="599" y="719"/>
                    </a:lnTo>
                    <a:lnTo>
                      <a:pt x="599" y="582"/>
                    </a:lnTo>
                    <a:lnTo>
                      <a:pt x="457" y="510"/>
                    </a:lnTo>
                    <a:lnTo>
                      <a:pt x="457" y="246"/>
                    </a:lnTo>
                    <a:lnTo>
                      <a:pt x="608" y="335"/>
                    </a:lnTo>
                    <a:lnTo>
                      <a:pt x="618" y="316"/>
                    </a:lnTo>
                    <a:lnTo>
                      <a:pt x="619" y="317"/>
                    </a:lnTo>
                    <a:lnTo>
                      <a:pt x="619" y="728"/>
                    </a:lnTo>
                    <a:moveTo>
                      <a:pt x="407" y="484"/>
                    </a:moveTo>
                    <a:lnTo>
                      <a:pt x="20" y="288"/>
                    </a:lnTo>
                    <a:lnTo>
                      <a:pt x="20" y="302"/>
                    </a:lnTo>
                    <a:lnTo>
                      <a:pt x="0" y="292"/>
                    </a:lnTo>
                    <a:lnTo>
                      <a:pt x="0" y="94"/>
                    </a:lnTo>
                    <a:lnTo>
                      <a:pt x="26" y="107"/>
                    </a:lnTo>
                    <a:lnTo>
                      <a:pt x="26" y="0"/>
                    </a:lnTo>
                    <a:lnTo>
                      <a:pt x="199" y="92"/>
                    </a:lnTo>
                    <a:lnTo>
                      <a:pt x="407" y="216"/>
                    </a:lnTo>
                    <a:lnTo>
                      <a:pt x="407" y="484"/>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36" name="Freeform 1822"/>
              <p:cNvSpPr>
                <a:spLocks noEditPoints="1"/>
              </p:cNvSpPr>
              <p:nvPr/>
            </p:nvSpPr>
            <p:spPr bwMode="auto">
              <a:xfrm>
                <a:off x="6171" y="1138"/>
                <a:ext cx="37" cy="21"/>
              </a:xfrm>
              <a:custGeom>
                <a:avLst/>
                <a:gdLst>
                  <a:gd name="T0" fmla="*/ 409 w 419"/>
                  <a:gd name="T1" fmla="*/ 243 h 243"/>
                  <a:gd name="T2" fmla="*/ 258 w 419"/>
                  <a:gd name="T3" fmla="*/ 154 h 243"/>
                  <a:gd name="T4" fmla="*/ 258 w 419"/>
                  <a:gd name="T5" fmla="*/ 138 h 243"/>
                  <a:gd name="T6" fmla="*/ 419 w 419"/>
                  <a:gd name="T7" fmla="*/ 224 h 243"/>
                  <a:gd name="T8" fmla="*/ 409 w 419"/>
                  <a:gd name="T9" fmla="*/ 243 h 243"/>
                  <a:gd name="T10" fmla="*/ 208 w 419"/>
                  <a:gd name="T11" fmla="*/ 124 h 243"/>
                  <a:gd name="T12" fmla="*/ 0 w 419"/>
                  <a:gd name="T13" fmla="*/ 0 h 243"/>
                  <a:gd name="T14" fmla="*/ 208 w 419"/>
                  <a:gd name="T15" fmla="*/ 111 h 243"/>
                  <a:gd name="T16" fmla="*/ 208 w 419"/>
                  <a:gd name="T17" fmla="*/ 124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243">
                    <a:moveTo>
                      <a:pt x="409" y="243"/>
                    </a:moveTo>
                    <a:lnTo>
                      <a:pt x="258" y="154"/>
                    </a:lnTo>
                    <a:lnTo>
                      <a:pt x="258" y="138"/>
                    </a:lnTo>
                    <a:lnTo>
                      <a:pt x="419" y="224"/>
                    </a:lnTo>
                    <a:lnTo>
                      <a:pt x="409" y="243"/>
                    </a:lnTo>
                    <a:moveTo>
                      <a:pt x="208" y="124"/>
                    </a:moveTo>
                    <a:lnTo>
                      <a:pt x="0" y="0"/>
                    </a:lnTo>
                    <a:lnTo>
                      <a:pt x="208" y="111"/>
                    </a:lnTo>
                    <a:lnTo>
                      <a:pt x="208" y="124"/>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37" name="Freeform 1823"/>
              <p:cNvSpPr>
                <a:spLocks/>
              </p:cNvSpPr>
              <p:nvPr/>
            </p:nvSpPr>
            <p:spPr bwMode="auto">
              <a:xfrm>
                <a:off x="6189" y="1148"/>
                <a:ext cx="5" cy="26"/>
              </a:xfrm>
              <a:custGeom>
                <a:avLst/>
                <a:gdLst>
                  <a:gd name="T0" fmla="*/ 5 w 5"/>
                  <a:gd name="T1" fmla="*/ 26 h 26"/>
                  <a:gd name="T2" fmla="*/ 0 w 5"/>
                  <a:gd name="T3" fmla="*/ 24 h 26"/>
                  <a:gd name="T4" fmla="*/ 0 w 5"/>
                  <a:gd name="T5" fmla="*/ 0 h 26"/>
                  <a:gd name="T6" fmla="*/ 5 w 5"/>
                  <a:gd name="T7" fmla="*/ 2 h 26"/>
                  <a:gd name="T8" fmla="*/ 5 w 5"/>
                  <a:gd name="T9" fmla="*/ 26 h 26"/>
                </a:gdLst>
                <a:ahLst/>
                <a:cxnLst>
                  <a:cxn ang="0">
                    <a:pos x="T0" y="T1"/>
                  </a:cxn>
                  <a:cxn ang="0">
                    <a:pos x="T2" y="T3"/>
                  </a:cxn>
                  <a:cxn ang="0">
                    <a:pos x="T4" y="T5"/>
                  </a:cxn>
                  <a:cxn ang="0">
                    <a:pos x="T6" y="T7"/>
                  </a:cxn>
                  <a:cxn ang="0">
                    <a:pos x="T8" y="T9"/>
                  </a:cxn>
                </a:cxnLst>
                <a:rect l="0" t="0" r="r" b="b"/>
                <a:pathLst>
                  <a:path w="5" h="26">
                    <a:moveTo>
                      <a:pt x="5" y="26"/>
                    </a:moveTo>
                    <a:lnTo>
                      <a:pt x="0" y="24"/>
                    </a:lnTo>
                    <a:lnTo>
                      <a:pt x="0" y="0"/>
                    </a:lnTo>
                    <a:lnTo>
                      <a:pt x="5" y="2"/>
                    </a:lnTo>
                    <a:lnTo>
                      <a:pt x="5" y="2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38" name="Freeform 1824"/>
              <p:cNvSpPr>
                <a:spLocks/>
              </p:cNvSpPr>
              <p:nvPr/>
            </p:nvSpPr>
            <p:spPr bwMode="auto">
              <a:xfrm>
                <a:off x="6106" y="1103"/>
                <a:ext cx="3" cy="20"/>
              </a:xfrm>
              <a:custGeom>
                <a:avLst/>
                <a:gdLst>
                  <a:gd name="T0" fmla="*/ 0 w 3"/>
                  <a:gd name="T1" fmla="*/ 20 h 20"/>
                  <a:gd name="T2" fmla="*/ 0 w 3"/>
                  <a:gd name="T3" fmla="*/ 0 h 20"/>
                  <a:gd name="T4" fmla="*/ 0 w 3"/>
                  <a:gd name="T5" fmla="*/ 11 h 20"/>
                  <a:gd name="T6" fmla="*/ 3 w 3"/>
                  <a:gd name="T7" fmla="*/ 12 h 20"/>
                  <a:gd name="T8" fmla="*/ 3 w 3"/>
                  <a:gd name="T9" fmla="*/ 18 h 20"/>
                  <a:gd name="T10" fmla="*/ 0 w 3"/>
                  <a:gd name="T11" fmla="*/ 20 h 20"/>
                </a:gdLst>
                <a:ahLst/>
                <a:cxnLst>
                  <a:cxn ang="0">
                    <a:pos x="T0" y="T1"/>
                  </a:cxn>
                  <a:cxn ang="0">
                    <a:pos x="T2" y="T3"/>
                  </a:cxn>
                  <a:cxn ang="0">
                    <a:pos x="T4" y="T5"/>
                  </a:cxn>
                  <a:cxn ang="0">
                    <a:pos x="T6" y="T7"/>
                  </a:cxn>
                  <a:cxn ang="0">
                    <a:pos x="T8" y="T9"/>
                  </a:cxn>
                  <a:cxn ang="0">
                    <a:pos x="T10" y="T11"/>
                  </a:cxn>
                </a:cxnLst>
                <a:rect l="0" t="0" r="r" b="b"/>
                <a:pathLst>
                  <a:path w="3" h="20">
                    <a:moveTo>
                      <a:pt x="0" y="20"/>
                    </a:moveTo>
                    <a:lnTo>
                      <a:pt x="0" y="0"/>
                    </a:lnTo>
                    <a:lnTo>
                      <a:pt x="0" y="11"/>
                    </a:lnTo>
                    <a:lnTo>
                      <a:pt x="3" y="12"/>
                    </a:lnTo>
                    <a:lnTo>
                      <a:pt x="3" y="18"/>
                    </a:lnTo>
                    <a:lnTo>
                      <a:pt x="0" y="20"/>
                    </a:lnTo>
                    <a:close/>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39" name="Freeform 1825"/>
              <p:cNvSpPr>
                <a:spLocks noEditPoints="1"/>
              </p:cNvSpPr>
              <p:nvPr/>
            </p:nvSpPr>
            <p:spPr bwMode="auto">
              <a:xfrm>
                <a:off x="6106" y="1136"/>
                <a:ext cx="3" cy="5"/>
              </a:xfrm>
              <a:custGeom>
                <a:avLst/>
                <a:gdLst>
                  <a:gd name="T0" fmla="*/ 31 w 31"/>
                  <a:gd name="T1" fmla="*/ 57 h 57"/>
                  <a:gd name="T2" fmla="*/ 22 w 31"/>
                  <a:gd name="T3" fmla="*/ 53 h 57"/>
                  <a:gd name="T4" fmla="*/ 31 w 31"/>
                  <a:gd name="T5" fmla="*/ 48 h 57"/>
                  <a:gd name="T6" fmla="*/ 31 w 31"/>
                  <a:gd name="T7" fmla="*/ 57 h 57"/>
                  <a:gd name="T8" fmla="*/ 0 w 31"/>
                  <a:gd name="T9" fmla="*/ 7 h 57"/>
                  <a:gd name="T10" fmla="*/ 0 w 31"/>
                  <a:gd name="T11" fmla="*/ 0 h 57"/>
                  <a:gd name="T12" fmla="*/ 7 w 31"/>
                  <a:gd name="T13" fmla="*/ 4 h 57"/>
                  <a:gd name="T14" fmla="*/ 0 w 31"/>
                  <a:gd name="T15" fmla="*/ 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57">
                    <a:moveTo>
                      <a:pt x="31" y="57"/>
                    </a:moveTo>
                    <a:lnTo>
                      <a:pt x="22" y="53"/>
                    </a:lnTo>
                    <a:lnTo>
                      <a:pt x="31" y="48"/>
                    </a:lnTo>
                    <a:lnTo>
                      <a:pt x="31" y="57"/>
                    </a:lnTo>
                    <a:moveTo>
                      <a:pt x="0" y="7"/>
                    </a:moveTo>
                    <a:lnTo>
                      <a:pt x="0" y="0"/>
                    </a:lnTo>
                    <a:lnTo>
                      <a:pt x="7" y="4"/>
                    </a:lnTo>
                    <a:lnTo>
                      <a:pt x="0" y="7"/>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40" name="Freeform 1826"/>
              <p:cNvSpPr>
                <a:spLocks/>
              </p:cNvSpPr>
              <p:nvPr/>
            </p:nvSpPr>
            <p:spPr bwMode="auto">
              <a:xfrm>
                <a:off x="6106" y="1133"/>
                <a:ext cx="3" cy="3"/>
              </a:xfrm>
              <a:custGeom>
                <a:avLst/>
                <a:gdLst>
                  <a:gd name="T0" fmla="*/ 1 w 3"/>
                  <a:gd name="T1" fmla="*/ 3 h 3"/>
                  <a:gd name="T2" fmla="*/ 0 w 3"/>
                  <a:gd name="T3" fmla="*/ 3 h 3"/>
                  <a:gd name="T4" fmla="*/ 0 w 3"/>
                  <a:gd name="T5" fmla="*/ 1 h 3"/>
                  <a:gd name="T6" fmla="*/ 3 w 3"/>
                  <a:gd name="T7" fmla="*/ 0 h 3"/>
                  <a:gd name="T8" fmla="*/ 3 w 3"/>
                  <a:gd name="T9" fmla="*/ 2 h 3"/>
                  <a:gd name="T10" fmla="*/ 1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1" y="3"/>
                    </a:moveTo>
                    <a:lnTo>
                      <a:pt x="0" y="3"/>
                    </a:lnTo>
                    <a:lnTo>
                      <a:pt x="0" y="1"/>
                    </a:lnTo>
                    <a:lnTo>
                      <a:pt x="3" y="0"/>
                    </a:lnTo>
                    <a:lnTo>
                      <a:pt x="3" y="2"/>
                    </a:lnTo>
                    <a:lnTo>
                      <a:pt x="1"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41" name="Freeform 1827"/>
              <p:cNvSpPr>
                <a:spLocks/>
              </p:cNvSpPr>
              <p:nvPr/>
            </p:nvSpPr>
            <p:spPr bwMode="auto">
              <a:xfrm>
                <a:off x="6106" y="1135"/>
                <a:ext cx="3" cy="6"/>
              </a:xfrm>
              <a:custGeom>
                <a:avLst/>
                <a:gdLst>
                  <a:gd name="T0" fmla="*/ 0 w 3"/>
                  <a:gd name="T1" fmla="*/ 6 h 6"/>
                  <a:gd name="T2" fmla="*/ 0 w 3"/>
                  <a:gd name="T3" fmla="*/ 1 h 6"/>
                  <a:gd name="T4" fmla="*/ 1 w 3"/>
                  <a:gd name="T5" fmla="*/ 1 h 6"/>
                  <a:gd name="T6" fmla="*/ 3 w 3"/>
                  <a:gd name="T7" fmla="*/ 0 h 6"/>
                  <a:gd name="T8" fmla="*/ 3 w 3"/>
                  <a:gd name="T9" fmla="*/ 5 h 6"/>
                  <a:gd name="T10" fmla="*/ 2 w 3"/>
                  <a:gd name="T11" fmla="*/ 5 h 6"/>
                  <a:gd name="T12" fmla="*/ 0 w 3"/>
                  <a:gd name="T13" fmla="*/ 4 h 6"/>
                  <a:gd name="T14" fmla="*/ 0 w 3"/>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0" y="6"/>
                    </a:moveTo>
                    <a:lnTo>
                      <a:pt x="0" y="1"/>
                    </a:lnTo>
                    <a:lnTo>
                      <a:pt x="1" y="1"/>
                    </a:lnTo>
                    <a:lnTo>
                      <a:pt x="3" y="0"/>
                    </a:lnTo>
                    <a:lnTo>
                      <a:pt x="3" y="5"/>
                    </a:lnTo>
                    <a:lnTo>
                      <a:pt x="2" y="5"/>
                    </a:lnTo>
                    <a:lnTo>
                      <a:pt x="0" y="4"/>
                    </a:lnTo>
                    <a:lnTo>
                      <a:pt x="0" y="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42" name="Freeform 1828"/>
              <p:cNvSpPr>
                <a:spLocks/>
              </p:cNvSpPr>
              <p:nvPr/>
            </p:nvSpPr>
            <p:spPr bwMode="auto">
              <a:xfrm>
                <a:off x="6106" y="1121"/>
                <a:ext cx="3" cy="11"/>
              </a:xfrm>
              <a:custGeom>
                <a:avLst/>
                <a:gdLst>
                  <a:gd name="T0" fmla="*/ 3 w 3"/>
                  <a:gd name="T1" fmla="*/ 11 h 11"/>
                  <a:gd name="T2" fmla="*/ 0 w 3"/>
                  <a:gd name="T3" fmla="*/ 10 h 11"/>
                  <a:gd name="T4" fmla="*/ 0 w 3"/>
                  <a:gd name="T5" fmla="*/ 2 h 11"/>
                  <a:gd name="T6" fmla="*/ 3 w 3"/>
                  <a:gd name="T7" fmla="*/ 0 h 11"/>
                  <a:gd name="T8" fmla="*/ 3 w 3"/>
                  <a:gd name="T9" fmla="*/ 11 h 11"/>
                </a:gdLst>
                <a:ahLst/>
                <a:cxnLst>
                  <a:cxn ang="0">
                    <a:pos x="T0" y="T1"/>
                  </a:cxn>
                  <a:cxn ang="0">
                    <a:pos x="T2" y="T3"/>
                  </a:cxn>
                  <a:cxn ang="0">
                    <a:pos x="T4" y="T5"/>
                  </a:cxn>
                  <a:cxn ang="0">
                    <a:pos x="T6" y="T7"/>
                  </a:cxn>
                  <a:cxn ang="0">
                    <a:pos x="T8" y="T9"/>
                  </a:cxn>
                </a:cxnLst>
                <a:rect l="0" t="0" r="r" b="b"/>
                <a:pathLst>
                  <a:path w="3" h="11">
                    <a:moveTo>
                      <a:pt x="3" y="11"/>
                    </a:moveTo>
                    <a:lnTo>
                      <a:pt x="0" y="10"/>
                    </a:lnTo>
                    <a:lnTo>
                      <a:pt x="0" y="2"/>
                    </a:lnTo>
                    <a:lnTo>
                      <a:pt x="3" y="0"/>
                    </a:lnTo>
                    <a:lnTo>
                      <a:pt x="3" y="11"/>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43" name="Freeform 1829"/>
              <p:cNvSpPr>
                <a:spLocks/>
              </p:cNvSpPr>
              <p:nvPr/>
            </p:nvSpPr>
            <p:spPr bwMode="auto">
              <a:xfrm>
                <a:off x="6106" y="1131"/>
                <a:ext cx="3" cy="3"/>
              </a:xfrm>
              <a:custGeom>
                <a:avLst/>
                <a:gdLst>
                  <a:gd name="T0" fmla="*/ 0 w 3"/>
                  <a:gd name="T1" fmla="*/ 3 h 3"/>
                  <a:gd name="T2" fmla="*/ 0 w 3"/>
                  <a:gd name="T3" fmla="*/ 0 h 3"/>
                  <a:gd name="T4" fmla="*/ 3 w 3"/>
                  <a:gd name="T5" fmla="*/ 1 h 3"/>
                  <a:gd name="T6" fmla="*/ 3 w 3"/>
                  <a:gd name="T7" fmla="*/ 2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lnTo>
                      <a:pt x="0" y="0"/>
                    </a:lnTo>
                    <a:lnTo>
                      <a:pt x="3" y="1"/>
                    </a:lnTo>
                    <a:lnTo>
                      <a:pt x="3" y="2"/>
                    </a:lnTo>
                    <a:lnTo>
                      <a:pt x="0"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44" name="Freeform 1830"/>
              <p:cNvSpPr>
                <a:spLocks noEditPoints="1"/>
              </p:cNvSpPr>
              <p:nvPr/>
            </p:nvSpPr>
            <p:spPr bwMode="auto">
              <a:xfrm>
                <a:off x="6154" y="1173"/>
                <a:ext cx="54" cy="99"/>
              </a:xfrm>
              <a:custGeom>
                <a:avLst/>
                <a:gdLst>
                  <a:gd name="T0" fmla="*/ 619 w 619"/>
                  <a:gd name="T1" fmla="*/ 1148 h 1148"/>
                  <a:gd name="T2" fmla="*/ 457 w 619"/>
                  <a:gd name="T3" fmla="*/ 1071 h 1148"/>
                  <a:gd name="T4" fmla="*/ 457 w 619"/>
                  <a:gd name="T5" fmla="*/ 1029 h 1148"/>
                  <a:gd name="T6" fmla="*/ 501 w 619"/>
                  <a:gd name="T7" fmla="*/ 1052 h 1148"/>
                  <a:gd name="T8" fmla="*/ 524 w 619"/>
                  <a:gd name="T9" fmla="*/ 1008 h 1148"/>
                  <a:gd name="T10" fmla="*/ 457 w 619"/>
                  <a:gd name="T11" fmla="*/ 972 h 1148"/>
                  <a:gd name="T12" fmla="*/ 457 w 619"/>
                  <a:gd name="T13" fmla="*/ 577 h 1148"/>
                  <a:gd name="T14" fmla="*/ 501 w 619"/>
                  <a:gd name="T15" fmla="*/ 600 h 1148"/>
                  <a:gd name="T16" fmla="*/ 524 w 619"/>
                  <a:gd name="T17" fmla="*/ 556 h 1148"/>
                  <a:gd name="T18" fmla="*/ 457 w 619"/>
                  <a:gd name="T19" fmla="*/ 521 h 1148"/>
                  <a:gd name="T20" fmla="*/ 457 w 619"/>
                  <a:gd name="T21" fmla="*/ 218 h 1148"/>
                  <a:gd name="T22" fmla="*/ 599 w 619"/>
                  <a:gd name="T23" fmla="*/ 291 h 1148"/>
                  <a:gd name="T24" fmla="*/ 599 w 619"/>
                  <a:gd name="T25" fmla="*/ 225 h 1148"/>
                  <a:gd name="T26" fmla="*/ 619 w 619"/>
                  <a:gd name="T27" fmla="*/ 235 h 1148"/>
                  <a:gd name="T28" fmla="*/ 619 w 619"/>
                  <a:gd name="T29" fmla="*/ 1148 h 1148"/>
                  <a:gd name="T30" fmla="*/ 407 w 619"/>
                  <a:gd name="T31" fmla="*/ 1047 h 1148"/>
                  <a:gd name="T32" fmla="*/ 0 w 619"/>
                  <a:gd name="T33" fmla="*/ 852 h 1148"/>
                  <a:gd name="T34" fmla="*/ 0 w 619"/>
                  <a:gd name="T35" fmla="*/ 790 h 1148"/>
                  <a:gd name="T36" fmla="*/ 407 w 619"/>
                  <a:gd name="T37" fmla="*/ 1003 h 1148"/>
                  <a:gd name="T38" fmla="*/ 407 w 619"/>
                  <a:gd name="T39" fmla="*/ 1047 h 1148"/>
                  <a:gd name="T40" fmla="*/ 407 w 619"/>
                  <a:gd name="T41" fmla="*/ 946 h 1148"/>
                  <a:gd name="T42" fmla="*/ 0 w 619"/>
                  <a:gd name="T43" fmla="*/ 734 h 1148"/>
                  <a:gd name="T44" fmla="*/ 0 w 619"/>
                  <a:gd name="T45" fmla="*/ 488 h 1148"/>
                  <a:gd name="T46" fmla="*/ 28 w 619"/>
                  <a:gd name="T47" fmla="*/ 502 h 1148"/>
                  <a:gd name="T48" fmla="*/ 28 w 619"/>
                  <a:gd name="T49" fmla="*/ 353 h 1148"/>
                  <a:gd name="T50" fmla="*/ 407 w 619"/>
                  <a:gd name="T51" fmla="*/ 551 h 1148"/>
                  <a:gd name="T52" fmla="*/ 407 w 619"/>
                  <a:gd name="T53" fmla="*/ 946 h 1148"/>
                  <a:gd name="T54" fmla="*/ 407 w 619"/>
                  <a:gd name="T55" fmla="*/ 495 h 1148"/>
                  <a:gd name="T56" fmla="*/ 28 w 619"/>
                  <a:gd name="T57" fmla="*/ 297 h 1148"/>
                  <a:gd name="T58" fmla="*/ 28 w 619"/>
                  <a:gd name="T59" fmla="*/ 296 h 1148"/>
                  <a:gd name="T60" fmla="*/ 0 w 619"/>
                  <a:gd name="T61" fmla="*/ 282 h 1148"/>
                  <a:gd name="T62" fmla="*/ 0 w 619"/>
                  <a:gd name="T63" fmla="*/ 0 h 1148"/>
                  <a:gd name="T64" fmla="*/ 154 w 619"/>
                  <a:gd name="T65" fmla="*/ 79 h 1148"/>
                  <a:gd name="T66" fmla="*/ 154 w 619"/>
                  <a:gd name="T67" fmla="*/ 64 h 1148"/>
                  <a:gd name="T68" fmla="*/ 407 w 619"/>
                  <a:gd name="T69" fmla="*/ 193 h 1148"/>
                  <a:gd name="T70" fmla="*/ 407 w 619"/>
                  <a:gd name="T71" fmla="*/ 495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9" h="1148">
                    <a:moveTo>
                      <a:pt x="619" y="1148"/>
                    </a:moveTo>
                    <a:lnTo>
                      <a:pt x="457" y="1071"/>
                    </a:lnTo>
                    <a:lnTo>
                      <a:pt x="457" y="1029"/>
                    </a:lnTo>
                    <a:lnTo>
                      <a:pt x="501" y="1052"/>
                    </a:lnTo>
                    <a:lnTo>
                      <a:pt x="524" y="1008"/>
                    </a:lnTo>
                    <a:lnTo>
                      <a:pt x="457" y="972"/>
                    </a:lnTo>
                    <a:lnTo>
                      <a:pt x="457" y="577"/>
                    </a:lnTo>
                    <a:lnTo>
                      <a:pt x="501" y="600"/>
                    </a:lnTo>
                    <a:lnTo>
                      <a:pt x="524" y="556"/>
                    </a:lnTo>
                    <a:lnTo>
                      <a:pt x="457" y="521"/>
                    </a:lnTo>
                    <a:lnTo>
                      <a:pt x="457" y="218"/>
                    </a:lnTo>
                    <a:lnTo>
                      <a:pt x="599" y="291"/>
                    </a:lnTo>
                    <a:lnTo>
                      <a:pt x="599" y="225"/>
                    </a:lnTo>
                    <a:lnTo>
                      <a:pt x="619" y="235"/>
                    </a:lnTo>
                    <a:lnTo>
                      <a:pt x="619" y="1148"/>
                    </a:lnTo>
                    <a:moveTo>
                      <a:pt x="407" y="1047"/>
                    </a:moveTo>
                    <a:lnTo>
                      <a:pt x="0" y="852"/>
                    </a:lnTo>
                    <a:lnTo>
                      <a:pt x="0" y="790"/>
                    </a:lnTo>
                    <a:lnTo>
                      <a:pt x="407" y="1003"/>
                    </a:lnTo>
                    <a:lnTo>
                      <a:pt x="407" y="1047"/>
                    </a:lnTo>
                    <a:moveTo>
                      <a:pt x="407" y="946"/>
                    </a:moveTo>
                    <a:lnTo>
                      <a:pt x="0" y="734"/>
                    </a:lnTo>
                    <a:lnTo>
                      <a:pt x="0" y="488"/>
                    </a:lnTo>
                    <a:lnTo>
                      <a:pt x="28" y="502"/>
                    </a:lnTo>
                    <a:lnTo>
                      <a:pt x="28" y="353"/>
                    </a:lnTo>
                    <a:lnTo>
                      <a:pt x="407" y="551"/>
                    </a:lnTo>
                    <a:lnTo>
                      <a:pt x="407" y="946"/>
                    </a:lnTo>
                    <a:moveTo>
                      <a:pt x="407" y="495"/>
                    </a:moveTo>
                    <a:lnTo>
                      <a:pt x="28" y="297"/>
                    </a:lnTo>
                    <a:lnTo>
                      <a:pt x="28" y="296"/>
                    </a:lnTo>
                    <a:lnTo>
                      <a:pt x="0" y="282"/>
                    </a:lnTo>
                    <a:lnTo>
                      <a:pt x="0" y="0"/>
                    </a:lnTo>
                    <a:lnTo>
                      <a:pt x="154" y="79"/>
                    </a:lnTo>
                    <a:lnTo>
                      <a:pt x="154" y="64"/>
                    </a:lnTo>
                    <a:lnTo>
                      <a:pt x="407" y="193"/>
                    </a:lnTo>
                    <a:lnTo>
                      <a:pt x="407" y="495"/>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45" name="Freeform 1831"/>
              <p:cNvSpPr>
                <a:spLocks noEditPoints="1"/>
              </p:cNvSpPr>
              <p:nvPr/>
            </p:nvSpPr>
            <p:spPr bwMode="auto">
              <a:xfrm>
                <a:off x="6189" y="1190"/>
                <a:ext cx="5" cy="76"/>
              </a:xfrm>
              <a:custGeom>
                <a:avLst/>
                <a:gdLst>
                  <a:gd name="T0" fmla="*/ 50 w 50"/>
                  <a:gd name="T1" fmla="*/ 878 h 878"/>
                  <a:gd name="T2" fmla="*/ 0 w 50"/>
                  <a:gd name="T3" fmla="*/ 854 h 878"/>
                  <a:gd name="T4" fmla="*/ 0 w 50"/>
                  <a:gd name="T5" fmla="*/ 810 h 878"/>
                  <a:gd name="T6" fmla="*/ 50 w 50"/>
                  <a:gd name="T7" fmla="*/ 836 h 878"/>
                  <a:gd name="T8" fmla="*/ 50 w 50"/>
                  <a:gd name="T9" fmla="*/ 878 h 878"/>
                  <a:gd name="T10" fmla="*/ 50 w 50"/>
                  <a:gd name="T11" fmla="*/ 779 h 878"/>
                  <a:gd name="T12" fmla="*/ 0 w 50"/>
                  <a:gd name="T13" fmla="*/ 753 h 878"/>
                  <a:gd name="T14" fmla="*/ 0 w 50"/>
                  <a:gd name="T15" fmla="*/ 358 h 878"/>
                  <a:gd name="T16" fmla="*/ 50 w 50"/>
                  <a:gd name="T17" fmla="*/ 384 h 878"/>
                  <a:gd name="T18" fmla="*/ 50 w 50"/>
                  <a:gd name="T19" fmla="*/ 779 h 878"/>
                  <a:gd name="T20" fmla="*/ 50 w 50"/>
                  <a:gd name="T21" fmla="*/ 328 h 878"/>
                  <a:gd name="T22" fmla="*/ 0 w 50"/>
                  <a:gd name="T23" fmla="*/ 302 h 878"/>
                  <a:gd name="T24" fmla="*/ 0 w 50"/>
                  <a:gd name="T25" fmla="*/ 0 h 878"/>
                  <a:gd name="T26" fmla="*/ 50 w 50"/>
                  <a:gd name="T27" fmla="*/ 25 h 878"/>
                  <a:gd name="T28" fmla="*/ 50 w 50"/>
                  <a:gd name="T29" fmla="*/ 328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878">
                    <a:moveTo>
                      <a:pt x="50" y="878"/>
                    </a:moveTo>
                    <a:lnTo>
                      <a:pt x="0" y="854"/>
                    </a:lnTo>
                    <a:lnTo>
                      <a:pt x="0" y="810"/>
                    </a:lnTo>
                    <a:lnTo>
                      <a:pt x="50" y="836"/>
                    </a:lnTo>
                    <a:lnTo>
                      <a:pt x="50" y="878"/>
                    </a:lnTo>
                    <a:moveTo>
                      <a:pt x="50" y="779"/>
                    </a:moveTo>
                    <a:lnTo>
                      <a:pt x="0" y="753"/>
                    </a:lnTo>
                    <a:lnTo>
                      <a:pt x="0" y="358"/>
                    </a:lnTo>
                    <a:lnTo>
                      <a:pt x="50" y="384"/>
                    </a:lnTo>
                    <a:lnTo>
                      <a:pt x="50" y="779"/>
                    </a:lnTo>
                    <a:moveTo>
                      <a:pt x="50" y="328"/>
                    </a:moveTo>
                    <a:lnTo>
                      <a:pt x="0" y="302"/>
                    </a:lnTo>
                    <a:lnTo>
                      <a:pt x="0" y="0"/>
                    </a:lnTo>
                    <a:lnTo>
                      <a:pt x="50" y="25"/>
                    </a:lnTo>
                    <a:lnTo>
                      <a:pt x="50" y="328"/>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46" name="Freeform 1832"/>
              <p:cNvSpPr>
                <a:spLocks/>
              </p:cNvSpPr>
              <p:nvPr/>
            </p:nvSpPr>
            <p:spPr bwMode="auto">
              <a:xfrm>
                <a:off x="6157" y="1199"/>
                <a:ext cx="42" cy="26"/>
              </a:xfrm>
              <a:custGeom>
                <a:avLst/>
                <a:gdLst>
                  <a:gd name="T0" fmla="*/ 40 w 42"/>
                  <a:gd name="T1" fmla="*/ 26 h 26"/>
                  <a:gd name="T2" fmla="*/ 37 w 42"/>
                  <a:gd name="T3" fmla="*/ 24 h 26"/>
                  <a:gd name="T4" fmla="*/ 32 w 42"/>
                  <a:gd name="T5" fmla="*/ 22 h 26"/>
                  <a:gd name="T6" fmla="*/ 0 w 42"/>
                  <a:gd name="T7" fmla="*/ 5 h 26"/>
                  <a:gd name="T8" fmla="*/ 0 w 42"/>
                  <a:gd name="T9" fmla="*/ 0 h 26"/>
                  <a:gd name="T10" fmla="*/ 32 w 42"/>
                  <a:gd name="T11" fmla="*/ 17 h 26"/>
                  <a:gd name="T12" fmla="*/ 37 w 42"/>
                  <a:gd name="T13" fmla="*/ 19 h 26"/>
                  <a:gd name="T14" fmla="*/ 42 w 42"/>
                  <a:gd name="T15" fmla="*/ 22 h 26"/>
                  <a:gd name="T16" fmla="*/ 40 w 42"/>
                  <a:gd name="T1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26">
                    <a:moveTo>
                      <a:pt x="40" y="26"/>
                    </a:moveTo>
                    <a:lnTo>
                      <a:pt x="37" y="24"/>
                    </a:lnTo>
                    <a:lnTo>
                      <a:pt x="32" y="22"/>
                    </a:lnTo>
                    <a:lnTo>
                      <a:pt x="0" y="5"/>
                    </a:lnTo>
                    <a:lnTo>
                      <a:pt x="0" y="0"/>
                    </a:lnTo>
                    <a:lnTo>
                      <a:pt x="32" y="17"/>
                    </a:lnTo>
                    <a:lnTo>
                      <a:pt x="37" y="19"/>
                    </a:lnTo>
                    <a:lnTo>
                      <a:pt x="42" y="22"/>
                    </a:lnTo>
                    <a:lnTo>
                      <a:pt x="40" y="2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47" name="Freeform 1833"/>
              <p:cNvSpPr>
                <a:spLocks/>
              </p:cNvSpPr>
              <p:nvPr/>
            </p:nvSpPr>
            <p:spPr bwMode="auto">
              <a:xfrm>
                <a:off x="6154" y="1236"/>
                <a:ext cx="45" cy="28"/>
              </a:xfrm>
              <a:custGeom>
                <a:avLst/>
                <a:gdLst>
                  <a:gd name="T0" fmla="*/ 43 w 45"/>
                  <a:gd name="T1" fmla="*/ 28 h 28"/>
                  <a:gd name="T2" fmla="*/ 40 w 45"/>
                  <a:gd name="T3" fmla="*/ 26 h 28"/>
                  <a:gd name="T4" fmla="*/ 35 w 45"/>
                  <a:gd name="T5" fmla="*/ 24 h 28"/>
                  <a:gd name="T6" fmla="*/ 0 w 45"/>
                  <a:gd name="T7" fmla="*/ 5 h 28"/>
                  <a:gd name="T8" fmla="*/ 0 w 45"/>
                  <a:gd name="T9" fmla="*/ 0 h 28"/>
                  <a:gd name="T10" fmla="*/ 35 w 45"/>
                  <a:gd name="T11" fmla="*/ 19 h 28"/>
                  <a:gd name="T12" fmla="*/ 40 w 45"/>
                  <a:gd name="T13" fmla="*/ 21 h 28"/>
                  <a:gd name="T14" fmla="*/ 45 w 45"/>
                  <a:gd name="T15" fmla="*/ 24 h 28"/>
                  <a:gd name="T16" fmla="*/ 43 w 45"/>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28">
                    <a:moveTo>
                      <a:pt x="43" y="28"/>
                    </a:moveTo>
                    <a:lnTo>
                      <a:pt x="40" y="26"/>
                    </a:lnTo>
                    <a:lnTo>
                      <a:pt x="35" y="24"/>
                    </a:lnTo>
                    <a:lnTo>
                      <a:pt x="0" y="5"/>
                    </a:lnTo>
                    <a:lnTo>
                      <a:pt x="0" y="0"/>
                    </a:lnTo>
                    <a:lnTo>
                      <a:pt x="35" y="19"/>
                    </a:lnTo>
                    <a:lnTo>
                      <a:pt x="40" y="21"/>
                    </a:lnTo>
                    <a:lnTo>
                      <a:pt x="45" y="24"/>
                    </a:lnTo>
                    <a:lnTo>
                      <a:pt x="43" y="2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48" name="Freeform 1834"/>
              <p:cNvSpPr>
                <a:spLocks/>
              </p:cNvSpPr>
              <p:nvPr/>
            </p:nvSpPr>
            <p:spPr bwMode="auto">
              <a:xfrm>
                <a:off x="6106" y="1157"/>
                <a:ext cx="3" cy="5"/>
              </a:xfrm>
              <a:custGeom>
                <a:avLst/>
                <a:gdLst>
                  <a:gd name="T0" fmla="*/ 0 w 3"/>
                  <a:gd name="T1" fmla="*/ 5 h 5"/>
                  <a:gd name="T2" fmla="*/ 0 w 3"/>
                  <a:gd name="T3" fmla="*/ 1 h 5"/>
                  <a:gd name="T4" fmla="*/ 3 w 3"/>
                  <a:gd name="T5" fmla="*/ 0 h 5"/>
                  <a:gd name="T6" fmla="*/ 3 w 3"/>
                  <a:gd name="T7" fmla="*/ 4 h 5"/>
                  <a:gd name="T8" fmla="*/ 0 w 3"/>
                  <a:gd name="T9" fmla="*/ 5 h 5"/>
                </a:gdLst>
                <a:ahLst/>
                <a:cxnLst>
                  <a:cxn ang="0">
                    <a:pos x="T0" y="T1"/>
                  </a:cxn>
                  <a:cxn ang="0">
                    <a:pos x="T2" y="T3"/>
                  </a:cxn>
                  <a:cxn ang="0">
                    <a:pos x="T4" y="T5"/>
                  </a:cxn>
                  <a:cxn ang="0">
                    <a:pos x="T6" y="T7"/>
                  </a:cxn>
                  <a:cxn ang="0">
                    <a:pos x="T8" y="T9"/>
                  </a:cxn>
                </a:cxnLst>
                <a:rect l="0" t="0" r="r" b="b"/>
                <a:pathLst>
                  <a:path w="3" h="5">
                    <a:moveTo>
                      <a:pt x="0" y="5"/>
                    </a:moveTo>
                    <a:lnTo>
                      <a:pt x="0" y="1"/>
                    </a:lnTo>
                    <a:lnTo>
                      <a:pt x="3" y="0"/>
                    </a:lnTo>
                    <a:lnTo>
                      <a:pt x="3" y="4"/>
                    </a:lnTo>
                    <a:lnTo>
                      <a:pt x="0" y="5"/>
                    </a:lnTo>
                    <a:close/>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49" name="Freeform 1835"/>
              <p:cNvSpPr>
                <a:spLocks/>
              </p:cNvSpPr>
              <p:nvPr/>
            </p:nvSpPr>
            <p:spPr bwMode="auto">
              <a:xfrm>
                <a:off x="6106" y="1145"/>
                <a:ext cx="3" cy="13"/>
              </a:xfrm>
              <a:custGeom>
                <a:avLst/>
                <a:gdLst>
                  <a:gd name="T0" fmla="*/ 0 w 3"/>
                  <a:gd name="T1" fmla="*/ 13 h 13"/>
                  <a:gd name="T2" fmla="*/ 0 w 3"/>
                  <a:gd name="T3" fmla="*/ 0 h 13"/>
                  <a:gd name="T4" fmla="*/ 3 w 3"/>
                  <a:gd name="T5" fmla="*/ 1 h 13"/>
                  <a:gd name="T6" fmla="*/ 3 w 3"/>
                  <a:gd name="T7" fmla="*/ 12 h 13"/>
                  <a:gd name="T8" fmla="*/ 0 w 3"/>
                  <a:gd name="T9" fmla="*/ 13 h 13"/>
                </a:gdLst>
                <a:ahLst/>
                <a:cxnLst>
                  <a:cxn ang="0">
                    <a:pos x="T0" y="T1"/>
                  </a:cxn>
                  <a:cxn ang="0">
                    <a:pos x="T2" y="T3"/>
                  </a:cxn>
                  <a:cxn ang="0">
                    <a:pos x="T4" y="T5"/>
                  </a:cxn>
                  <a:cxn ang="0">
                    <a:pos x="T6" y="T7"/>
                  </a:cxn>
                  <a:cxn ang="0">
                    <a:pos x="T8" y="T9"/>
                  </a:cxn>
                </a:cxnLst>
                <a:rect l="0" t="0" r="r" b="b"/>
                <a:pathLst>
                  <a:path w="3" h="13">
                    <a:moveTo>
                      <a:pt x="0" y="13"/>
                    </a:moveTo>
                    <a:lnTo>
                      <a:pt x="0" y="0"/>
                    </a:lnTo>
                    <a:lnTo>
                      <a:pt x="3" y="1"/>
                    </a:lnTo>
                    <a:lnTo>
                      <a:pt x="3" y="12"/>
                    </a:lnTo>
                    <a:lnTo>
                      <a:pt x="0" y="13"/>
                    </a:lnTo>
                    <a:close/>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50" name="Freeform 1836"/>
              <p:cNvSpPr>
                <a:spLocks noEditPoints="1"/>
              </p:cNvSpPr>
              <p:nvPr/>
            </p:nvSpPr>
            <p:spPr bwMode="auto">
              <a:xfrm>
                <a:off x="6106" y="1161"/>
                <a:ext cx="3" cy="62"/>
              </a:xfrm>
              <a:custGeom>
                <a:avLst/>
                <a:gdLst>
                  <a:gd name="T0" fmla="*/ 0 w 31"/>
                  <a:gd name="T1" fmla="*/ 722 h 722"/>
                  <a:gd name="T2" fmla="*/ 0 w 31"/>
                  <a:gd name="T3" fmla="*/ 641 h 722"/>
                  <a:gd name="T4" fmla="*/ 31 w 31"/>
                  <a:gd name="T5" fmla="*/ 657 h 722"/>
                  <a:gd name="T6" fmla="*/ 31 w 31"/>
                  <a:gd name="T7" fmla="*/ 706 h 722"/>
                  <a:gd name="T8" fmla="*/ 0 w 31"/>
                  <a:gd name="T9" fmla="*/ 722 h 722"/>
                  <a:gd name="T10" fmla="*/ 31 w 31"/>
                  <a:gd name="T11" fmla="*/ 601 h 722"/>
                  <a:gd name="T12" fmla="*/ 0 w 31"/>
                  <a:gd name="T13" fmla="*/ 585 h 722"/>
                  <a:gd name="T14" fmla="*/ 0 w 31"/>
                  <a:gd name="T15" fmla="*/ 255 h 722"/>
                  <a:gd name="T16" fmla="*/ 2 w 31"/>
                  <a:gd name="T17" fmla="*/ 254 h 722"/>
                  <a:gd name="T18" fmla="*/ 2 w 31"/>
                  <a:gd name="T19" fmla="*/ 348 h 722"/>
                  <a:gd name="T20" fmla="*/ 31 w 31"/>
                  <a:gd name="T21" fmla="*/ 362 h 722"/>
                  <a:gd name="T22" fmla="*/ 31 w 31"/>
                  <a:gd name="T23" fmla="*/ 601 h 722"/>
                  <a:gd name="T24" fmla="*/ 0 w 31"/>
                  <a:gd name="T25" fmla="*/ 198 h 722"/>
                  <a:gd name="T26" fmla="*/ 0 w 31"/>
                  <a:gd name="T27" fmla="*/ 190 h 722"/>
                  <a:gd name="T28" fmla="*/ 2 w 31"/>
                  <a:gd name="T29" fmla="*/ 191 h 722"/>
                  <a:gd name="T30" fmla="*/ 2 w 31"/>
                  <a:gd name="T31" fmla="*/ 196 h 722"/>
                  <a:gd name="T32" fmla="*/ 0 w 31"/>
                  <a:gd name="T33" fmla="*/ 198 h 722"/>
                  <a:gd name="T34" fmla="*/ 31 w 31"/>
                  <a:gd name="T35" fmla="*/ 149 h 722"/>
                  <a:gd name="T36" fmla="*/ 0 w 31"/>
                  <a:gd name="T37" fmla="*/ 134 h 722"/>
                  <a:gd name="T38" fmla="*/ 0 w 31"/>
                  <a:gd name="T39" fmla="*/ 16 h 722"/>
                  <a:gd name="T40" fmla="*/ 31 w 31"/>
                  <a:gd name="T41" fmla="*/ 0 h 722"/>
                  <a:gd name="T42" fmla="*/ 31 w 31"/>
                  <a:gd name="T43" fmla="*/ 149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22">
                    <a:moveTo>
                      <a:pt x="0" y="722"/>
                    </a:moveTo>
                    <a:lnTo>
                      <a:pt x="0" y="641"/>
                    </a:lnTo>
                    <a:lnTo>
                      <a:pt x="31" y="657"/>
                    </a:lnTo>
                    <a:lnTo>
                      <a:pt x="31" y="706"/>
                    </a:lnTo>
                    <a:lnTo>
                      <a:pt x="0" y="722"/>
                    </a:lnTo>
                    <a:moveTo>
                      <a:pt x="31" y="601"/>
                    </a:moveTo>
                    <a:lnTo>
                      <a:pt x="0" y="585"/>
                    </a:lnTo>
                    <a:lnTo>
                      <a:pt x="0" y="255"/>
                    </a:lnTo>
                    <a:lnTo>
                      <a:pt x="2" y="254"/>
                    </a:lnTo>
                    <a:lnTo>
                      <a:pt x="2" y="348"/>
                    </a:lnTo>
                    <a:lnTo>
                      <a:pt x="31" y="362"/>
                    </a:lnTo>
                    <a:lnTo>
                      <a:pt x="31" y="601"/>
                    </a:lnTo>
                    <a:moveTo>
                      <a:pt x="0" y="198"/>
                    </a:moveTo>
                    <a:lnTo>
                      <a:pt x="0" y="190"/>
                    </a:lnTo>
                    <a:lnTo>
                      <a:pt x="2" y="191"/>
                    </a:lnTo>
                    <a:lnTo>
                      <a:pt x="2" y="196"/>
                    </a:lnTo>
                    <a:lnTo>
                      <a:pt x="0" y="198"/>
                    </a:lnTo>
                    <a:moveTo>
                      <a:pt x="31" y="149"/>
                    </a:moveTo>
                    <a:lnTo>
                      <a:pt x="0" y="134"/>
                    </a:lnTo>
                    <a:lnTo>
                      <a:pt x="0" y="16"/>
                    </a:lnTo>
                    <a:lnTo>
                      <a:pt x="31" y="0"/>
                    </a:lnTo>
                    <a:lnTo>
                      <a:pt x="31" y="149"/>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51" name="Freeform 1837"/>
              <p:cNvSpPr>
                <a:spLocks/>
              </p:cNvSpPr>
              <p:nvPr/>
            </p:nvSpPr>
            <p:spPr bwMode="auto">
              <a:xfrm>
                <a:off x="6106" y="1173"/>
                <a:ext cx="3" cy="4"/>
              </a:xfrm>
              <a:custGeom>
                <a:avLst/>
                <a:gdLst>
                  <a:gd name="T0" fmla="*/ 1 w 3"/>
                  <a:gd name="T1" fmla="*/ 4 h 4"/>
                  <a:gd name="T2" fmla="*/ 0 w 3"/>
                  <a:gd name="T3" fmla="*/ 4 h 4"/>
                  <a:gd name="T4" fmla="*/ 0 w 3"/>
                  <a:gd name="T5" fmla="*/ 0 h 4"/>
                  <a:gd name="T6" fmla="*/ 3 w 3"/>
                  <a:gd name="T7" fmla="*/ 1 h 4"/>
                  <a:gd name="T8" fmla="*/ 3 w 3"/>
                  <a:gd name="T9" fmla="*/ 1 h 4"/>
                  <a:gd name="T10" fmla="*/ 1 w 3"/>
                  <a:gd name="T11" fmla="*/ 0 h 4"/>
                  <a:gd name="T12" fmla="*/ 1 w 3"/>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1" y="4"/>
                    </a:moveTo>
                    <a:lnTo>
                      <a:pt x="0" y="4"/>
                    </a:lnTo>
                    <a:lnTo>
                      <a:pt x="0" y="0"/>
                    </a:lnTo>
                    <a:lnTo>
                      <a:pt x="3" y="1"/>
                    </a:lnTo>
                    <a:lnTo>
                      <a:pt x="3" y="1"/>
                    </a:lnTo>
                    <a:lnTo>
                      <a:pt x="1" y="0"/>
                    </a:lnTo>
                    <a:lnTo>
                      <a:pt x="1"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52" name="Freeform 1838"/>
              <p:cNvSpPr>
                <a:spLocks/>
              </p:cNvSpPr>
              <p:nvPr/>
            </p:nvSpPr>
            <p:spPr bwMode="auto">
              <a:xfrm>
                <a:off x="6106" y="1211"/>
                <a:ext cx="3" cy="7"/>
              </a:xfrm>
              <a:custGeom>
                <a:avLst/>
                <a:gdLst>
                  <a:gd name="T0" fmla="*/ 3 w 3"/>
                  <a:gd name="T1" fmla="*/ 7 h 7"/>
                  <a:gd name="T2" fmla="*/ 0 w 3"/>
                  <a:gd name="T3" fmla="*/ 5 h 7"/>
                  <a:gd name="T4" fmla="*/ 0 w 3"/>
                  <a:gd name="T5" fmla="*/ 0 h 7"/>
                  <a:gd name="T6" fmla="*/ 3 w 3"/>
                  <a:gd name="T7" fmla="*/ 2 h 7"/>
                  <a:gd name="T8" fmla="*/ 3 w 3"/>
                  <a:gd name="T9" fmla="*/ 7 h 7"/>
                </a:gdLst>
                <a:ahLst/>
                <a:cxnLst>
                  <a:cxn ang="0">
                    <a:pos x="T0" y="T1"/>
                  </a:cxn>
                  <a:cxn ang="0">
                    <a:pos x="T2" y="T3"/>
                  </a:cxn>
                  <a:cxn ang="0">
                    <a:pos x="T4" y="T5"/>
                  </a:cxn>
                  <a:cxn ang="0">
                    <a:pos x="T6" y="T7"/>
                  </a:cxn>
                  <a:cxn ang="0">
                    <a:pos x="T8" y="T9"/>
                  </a:cxn>
                </a:cxnLst>
                <a:rect l="0" t="0" r="r" b="b"/>
                <a:pathLst>
                  <a:path w="3" h="7">
                    <a:moveTo>
                      <a:pt x="3" y="7"/>
                    </a:moveTo>
                    <a:lnTo>
                      <a:pt x="0" y="5"/>
                    </a:lnTo>
                    <a:lnTo>
                      <a:pt x="0" y="0"/>
                    </a:lnTo>
                    <a:lnTo>
                      <a:pt x="3" y="2"/>
                    </a:lnTo>
                    <a:lnTo>
                      <a:pt x="3"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53" name="Rectangle 1839"/>
              <p:cNvSpPr>
                <a:spLocks noChangeArrowheads="1"/>
              </p:cNvSpPr>
              <p:nvPr/>
            </p:nvSpPr>
            <p:spPr bwMode="auto">
              <a:xfrm>
                <a:off x="6106" y="1178"/>
                <a:ext cx="1" cy="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54" name="Freeform 1840"/>
              <p:cNvSpPr>
                <a:spLocks/>
              </p:cNvSpPr>
              <p:nvPr/>
            </p:nvSpPr>
            <p:spPr bwMode="auto">
              <a:xfrm>
                <a:off x="6106" y="1222"/>
                <a:ext cx="3" cy="3"/>
              </a:xfrm>
              <a:custGeom>
                <a:avLst/>
                <a:gdLst>
                  <a:gd name="T0" fmla="*/ 3 w 3"/>
                  <a:gd name="T1" fmla="*/ 3 h 3"/>
                  <a:gd name="T2" fmla="*/ 0 w 3"/>
                  <a:gd name="T3" fmla="*/ 2 h 3"/>
                  <a:gd name="T4" fmla="*/ 0 w 3"/>
                  <a:gd name="T5" fmla="*/ 1 h 3"/>
                  <a:gd name="T6" fmla="*/ 3 w 3"/>
                  <a:gd name="T7" fmla="*/ 0 h 3"/>
                  <a:gd name="T8" fmla="*/ 3 w 3"/>
                  <a:gd name="T9" fmla="*/ 3 h 3"/>
                </a:gdLst>
                <a:ahLst/>
                <a:cxnLst>
                  <a:cxn ang="0">
                    <a:pos x="T0" y="T1"/>
                  </a:cxn>
                  <a:cxn ang="0">
                    <a:pos x="T2" y="T3"/>
                  </a:cxn>
                  <a:cxn ang="0">
                    <a:pos x="T4" y="T5"/>
                  </a:cxn>
                  <a:cxn ang="0">
                    <a:pos x="T6" y="T7"/>
                  </a:cxn>
                  <a:cxn ang="0">
                    <a:pos x="T8" y="T9"/>
                  </a:cxn>
                </a:cxnLst>
                <a:rect l="0" t="0" r="r" b="b"/>
                <a:pathLst>
                  <a:path w="3" h="3">
                    <a:moveTo>
                      <a:pt x="3" y="3"/>
                    </a:moveTo>
                    <a:lnTo>
                      <a:pt x="0" y="2"/>
                    </a:lnTo>
                    <a:lnTo>
                      <a:pt x="0" y="1"/>
                    </a:lnTo>
                    <a:lnTo>
                      <a:pt x="3" y="0"/>
                    </a:lnTo>
                    <a:lnTo>
                      <a:pt x="3" y="3"/>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55" name="Freeform 1841"/>
              <p:cNvSpPr>
                <a:spLocks/>
              </p:cNvSpPr>
              <p:nvPr/>
            </p:nvSpPr>
            <p:spPr bwMode="auto">
              <a:xfrm>
                <a:off x="6106" y="1140"/>
                <a:ext cx="3" cy="6"/>
              </a:xfrm>
              <a:custGeom>
                <a:avLst/>
                <a:gdLst>
                  <a:gd name="T0" fmla="*/ 3 w 3"/>
                  <a:gd name="T1" fmla="*/ 6 h 6"/>
                  <a:gd name="T2" fmla="*/ 0 w 3"/>
                  <a:gd name="T3" fmla="*/ 5 h 6"/>
                  <a:gd name="T4" fmla="*/ 0 w 3"/>
                  <a:gd name="T5" fmla="*/ 1 h 6"/>
                  <a:gd name="T6" fmla="*/ 2 w 3"/>
                  <a:gd name="T7" fmla="*/ 0 h 6"/>
                  <a:gd name="T8" fmla="*/ 3 w 3"/>
                  <a:gd name="T9" fmla="*/ 1 h 6"/>
                  <a:gd name="T10" fmla="*/ 3 w 3"/>
                  <a:gd name="T11" fmla="*/ 6 h 6"/>
                </a:gdLst>
                <a:ahLst/>
                <a:cxnLst>
                  <a:cxn ang="0">
                    <a:pos x="T0" y="T1"/>
                  </a:cxn>
                  <a:cxn ang="0">
                    <a:pos x="T2" y="T3"/>
                  </a:cxn>
                  <a:cxn ang="0">
                    <a:pos x="T4" y="T5"/>
                  </a:cxn>
                  <a:cxn ang="0">
                    <a:pos x="T6" y="T7"/>
                  </a:cxn>
                  <a:cxn ang="0">
                    <a:pos x="T8" y="T9"/>
                  </a:cxn>
                  <a:cxn ang="0">
                    <a:pos x="T10" y="T11"/>
                  </a:cxn>
                </a:cxnLst>
                <a:rect l="0" t="0" r="r" b="b"/>
                <a:pathLst>
                  <a:path w="3" h="6">
                    <a:moveTo>
                      <a:pt x="3" y="6"/>
                    </a:moveTo>
                    <a:lnTo>
                      <a:pt x="0" y="5"/>
                    </a:lnTo>
                    <a:lnTo>
                      <a:pt x="0" y="1"/>
                    </a:lnTo>
                    <a:lnTo>
                      <a:pt x="2" y="0"/>
                    </a:lnTo>
                    <a:lnTo>
                      <a:pt x="3" y="1"/>
                    </a:lnTo>
                    <a:lnTo>
                      <a:pt x="3" y="6"/>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56" name="Freeform 1842"/>
              <p:cNvSpPr>
                <a:spLocks/>
              </p:cNvSpPr>
              <p:nvPr/>
            </p:nvSpPr>
            <p:spPr bwMode="auto">
              <a:xfrm>
                <a:off x="6106" y="1139"/>
                <a:ext cx="2" cy="2"/>
              </a:xfrm>
              <a:custGeom>
                <a:avLst/>
                <a:gdLst>
                  <a:gd name="T0" fmla="*/ 0 w 2"/>
                  <a:gd name="T1" fmla="*/ 2 h 2"/>
                  <a:gd name="T2" fmla="*/ 0 w 2"/>
                  <a:gd name="T3" fmla="*/ 0 h 2"/>
                  <a:gd name="T4" fmla="*/ 2 w 2"/>
                  <a:gd name="T5" fmla="*/ 1 h 2"/>
                  <a:gd name="T6" fmla="*/ 0 w 2"/>
                  <a:gd name="T7" fmla="*/ 2 h 2"/>
                </a:gdLst>
                <a:ahLst/>
                <a:cxnLst>
                  <a:cxn ang="0">
                    <a:pos x="T0" y="T1"/>
                  </a:cxn>
                  <a:cxn ang="0">
                    <a:pos x="T2" y="T3"/>
                  </a:cxn>
                  <a:cxn ang="0">
                    <a:pos x="T4" y="T5"/>
                  </a:cxn>
                  <a:cxn ang="0">
                    <a:pos x="T6" y="T7"/>
                  </a:cxn>
                </a:cxnLst>
                <a:rect l="0" t="0" r="r" b="b"/>
                <a:pathLst>
                  <a:path w="2" h="2">
                    <a:moveTo>
                      <a:pt x="0" y="2"/>
                    </a:moveTo>
                    <a:lnTo>
                      <a:pt x="0" y="0"/>
                    </a:lnTo>
                    <a:lnTo>
                      <a:pt x="2" y="1"/>
                    </a:lnTo>
                    <a:lnTo>
                      <a:pt x="0" y="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57" name="Freeform 1843"/>
              <p:cNvSpPr>
                <a:spLocks noEditPoints="1"/>
              </p:cNvSpPr>
              <p:nvPr/>
            </p:nvSpPr>
            <p:spPr bwMode="auto">
              <a:xfrm>
                <a:off x="5561" y="1979"/>
                <a:ext cx="342" cy="139"/>
              </a:xfrm>
              <a:custGeom>
                <a:avLst/>
                <a:gdLst>
                  <a:gd name="T0" fmla="*/ 0 w 3969"/>
                  <a:gd name="T1" fmla="*/ 1612 h 1612"/>
                  <a:gd name="T2" fmla="*/ 0 w 3969"/>
                  <a:gd name="T3" fmla="*/ 1087 h 1612"/>
                  <a:gd name="T4" fmla="*/ 280 w 3969"/>
                  <a:gd name="T5" fmla="*/ 1010 h 1612"/>
                  <a:gd name="T6" fmla="*/ 280 w 3969"/>
                  <a:gd name="T7" fmla="*/ 1506 h 1612"/>
                  <a:gd name="T8" fmla="*/ 0 w 3969"/>
                  <a:gd name="T9" fmla="*/ 1612 h 1612"/>
                  <a:gd name="T10" fmla="*/ 330 w 3969"/>
                  <a:gd name="T11" fmla="*/ 1544 h 1612"/>
                  <a:gd name="T12" fmla="*/ 330 w 3969"/>
                  <a:gd name="T13" fmla="*/ 1540 h 1612"/>
                  <a:gd name="T14" fmla="*/ 359 w 3969"/>
                  <a:gd name="T15" fmla="*/ 1529 h 1612"/>
                  <a:gd name="T16" fmla="*/ 342 w 3969"/>
                  <a:gd name="T17" fmla="*/ 1483 h 1612"/>
                  <a:gd name="T18" fmla="*/ 330 w 3969"/>
                  <a:gd name="T19" fmla="*/ 1487 h 1612"/>
                  <a:gd name="T20" fmla="*/ 330 w 3969"/>
                  <a:gd name="T21" fmla="*/ 996 h 1612"/>
                  <a:gd name="T22" fmla="*/ 840 w 3969"/>
                  <a:gd name="T23" fmla="*/ 857 h 1612"/>
                  <a:gd name="T24" fmla="*/ 840 w 3969"/>
                  <a:gd name="T25" fmla="*/ 1405 h 1612"/>
                  <a:gd name="T26" fmla="*/ 330 w 3969"/>
                  <a:gd name="T27" fmla="*/ 1544 h 1612"/>
                  <a:gd name="T28" fmla="*/ 890 w 3969"/>
                  <a:gd name="T29" fmla="*/ 1391 h 1612"/>
                  <a:gd name="T30" fmla="*/ 890 w 3969"/>
                  <a:gd name="T31" fmla="*/ 843 h 1612"/>
                  <a:gd name="T32" fmla="*/ 2223 w 3969"/>
                  <a:gd name="T33" fmla="*/ 478 h 1612"/>
                  <a:gd name="T34" fmla="*/ 2231 w 3969"/>
                  <a:gd name="T35" fmla="*/ 501 h 1612"/>
                  <a:gd name="T36" fmla="*/ 2624 w 3969"/>
                  <a:gd name="T37" fmla="*/ 368 h 1612"/>
                  <a:gd name="T38" fmla="*/ 3969 w 3969"/>
                  <a:gd name="T39" fmla="*/ 0 h 1612"/>
                  <a:gd name="T40" fmla="*/ 3969 w 3969"/>
                  <a:gd name="T41" fmla="*/ 548 h 1612"/>
                  <a:gd name="T42" fmla="*/ 3041 w 3969"/>
                  <a:gd name="T43" fmla="*/ 802 h 1612"/>
                  <a:gd name="T44" fmla="*/ 3041 w 3969"/>
                  <a:gd name="T45" fmla="*/ 457 h 1612"/>
                  <a:gd name="T46" fmla="*/ 2991 w 3969"/>
                  <a:gd name="T47" fmla="*/ 457 h 1612"/>
                  <a:gd name="T48" fmla="*/ 2991 w 3969"/>
                  <a:gd name="T49" fmla="*/ 816 h 1612"/>
                  <a:gd name="T50" fmla="*/ 890 w 3969"/>
                  <a:gd name="T51" fmla="*/ 1391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69" h="1612">
                    <a:moveTo>
                      <a:pt x="0" y="1612"/>
                    </a:moveTo>
                    <a:lnTo>
                      <a:pt x="0" y="1087"/>
                    </a:lnTo>
                    <a:lnTo>
                      <a:pt x="280" y="1010"/>
                    </a:lnTo>
                    <a:lnTo>
                      <a:pt x="280" y="1506"/>
                    </a:lnTo>
                    <a:lnTo>
                      <a:pt x="0" y="1612"/>
                    </a:lnTo>
                    <a:moveTo>
                      <a:pt x="330" y="1544"/>
                    </a:moveTo>
                    <a:lnTo>
                      <a:pt x="330" y="1540"/>
                    </a:lnTo>
                    <a:lnTo>
                      <a:pt x="359" y="1529"/>
                    </a:lnTo>
                    <a:lnTo>
                      <a:pt x="342" y="1483"/>
                    </a:lnTo>
                    <a:lnTo>
                      <a:pt x="330" y="1487"/>
                    </a:lnTo>
                    <a:lnTo>
                      <a:pt x="330" y="996"/>
                    </a:lnTo>
                    <a:lnTo>
                      <a:pt x="840" y="857"/>
                    </a:lnTo>
                    <a:lnTo>
                      <a:pt x="840" y="1405"/>
                    </a:lnTo>
                    <a:lnTo>
                      <a:pt x="330" y="1544"/>
                    </a:lnTo>
                    <a:moveTo>
                      <a:pt x="890" y="1391"/>
                    </a:moveTo>
                    <a:lnTo>
                      <a:pt x="890" y="843"/>
                    </a:lnTo>
                    <a:lnTo>
                      <a:pt x="2223" y="478"/>
                    </a:lnTo>
                    <a:lnTo>
                      <a:pt x="2231" y="501"/>
                    </a:lnTo>
                    <a:lnTo>
                      <a:pt x="2624" y="368"/>
                    </a:lnTo>
                    <a:lnTo>
                      <a:pt x="3969" y="0"/>
                    </a:lnTo>
                    <a:lnTo>
                      <a:pt x="3969" y="548"/>
                    </a:lnTo>
                    <a:lnTo>
                      <a:pt x="3041" y="802"/>
                    </a:lnTo>
                    <a:lnTo>
                      <a:pt x="3041" y="457"/>
                    </a:lnTo>
                    <a:lnTo>
                      <a:pt x="2991" y="457"/>
                    </a:lnTo>
                    <a:lnTo>
                      <a:pt x="2991" y="816"/>
                    </a:lnTo>
                    <a:lnTo>
                      <a:pt x="890" y="1391"/>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58" name="Freeform 1844"/>
              <p:cNvSpPr>
                <a:spLocks noEditPoints="1"/>
              </p:cNvSpPr>
              <p:nvPr/>
            </p:nvSpPr>
            <p:spPr bwMode="auto">
              <a:xfrm>
                <a:off x="5585" y="2065"/>
                <a:ext cx="4" cy="48"/>
              </a:xfrm>
              <a:custGeom>
                <a:avLst/>
                <a:gdLst>
                  <a:gd name="T0" fmla="*/ 14 w 50"/>
                  <a:gd name="T1" fmla="*/ 558 h 558"/>
                  <a:gd name="T2" fmla="*/ 50 w 50"/>
                  <a:gd name="T3" fmla="*/ 544 h 558"/>
                  <a:gd name="T4" fmla="*/ 50 w 50"/>
                  <a:gd name="T5" fmla="*/ 548 h 558"/>
                  <a:gd name="T6" fmla="*/ 14 w 50"/>
                  <a:gd name="T7" fmla="*/ 558 h 558"/>
                  <a:gd name="T8" fmla="*/ 0 w 50"/>
                  <a:gd name="T9" fmla="*/ 510 h 558"/>
                  <a:gd name="T10" fmla="*/ 0 w 50"/>
                  <a:gd name="T11" fmla="*/ 14 h 558"/>
                  <a:gd name="T12" fmla="*/ 50 w 50"/>
                  <a:gd name="T13" fmla="*/ 0 h 558"/>
                  <a:gd name="T14" fmla="*/ 50 w 50"/>
                  <a:gd name="T15" fmla="*/ 491 h 558"/>
                  <a:gd name="T16" fmla="*/ 0 w 50"/>
                  <a:gd name="T17" fmla="*/ 510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58">
                    <a:moveTo>
                      <a:pt x="14" y="558"/>
                    </a:moveTo>
                    <a:lnTo>
                      <a:pt x="50" y="544"/>
                    </a:lnTo>
                    <a:lnTo>
                      <a:pt x="50" y="548"/>
                    </a:lnTo>
                    <a:lnTo>
                      <a:pt x="14" y="558"/>
                    </a:lnTo>
                    <a:moveTo>
                      <a:pt x="0" y="510"/>
                    </a:moveTo>
                    <a:lnTo>
                      <a:pt x="0" y="14"/>
                    </a:lnTo>
                    <a:lnTo>
                      <a:pt x="50" y="0"/>
                    </a:lnTo>
                    <a:lnTo>
                      <a:pt x="50" y="491"/>
                    </a:lnTo>
                    <a:lnTo>
                      <a:pt x="0" y="51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59" name="Freeform 1845"/>
              <p:cNvSpPr>
                <a:spLocks/>
              </p:cNvSpPr>
              <p:nvPr/>
            </p:nvSpPr>
            <p:spPr bwMode="auto">
              <a:xfrm>
                <a:off x="5753" y="2011"/>
                <a:ext cx="34" cy="11"/>
              </a:xfrm>
              <a:custGeom>
                <a:avLst/>
                <a:gdLst>
                  <a:gd name="T0" fmla="*/ 0 w 34"/>
                  <a:gd name="T1" fmla="*/ 11 h 11"/>
                  <a:gd name="T2" fmla="*/ 0 w 34"/>
                  <a:gd name="T3" fmla="*/ 9 h 11"/>
                  <a:gd name="T4" fmla="*/ 34 w 34"/>
                  <a:gd name="T5" fmla="*/ 0 h 11"/>
                  <a:gd name="T6" fmla="*/ 0 w 34"/>
                  <a:gd name="T7" fmla="*/ 11 h 11"/>
                </a:gdLst>
                <a:ahLst/>
                <a:cxnLst>
                  <a:cxn ang="0">
                    <a:pos x="T0" y="T1"/>
                  </a:cxn>
                  <a:cxn ang="0">
                    <a:pos x="T2" y="T3"/>
                  </a:cxn>
                  <a:cxn ang="0">
                    <a:pos x="T4" y="T5"/>
                  </a:cxn>
                  <a:cxn ang="0">
                    <a:pos x="T6" y="T7"/>
                  </a:cxn>
                </a:cxnLst>
                <a:rect l="0" t="0" r="r" b="b"/>
                <a:pathLst>
                  <a:path w="34" h="11">
                    <a:moveTo>
                      <a:pt x="0" y="11"/>
                    </a:moveTo>
                    <a:lnTo>
                      <a:pt x="0" y="9"/>
                    </a:lnTo>
                    <a:lnTo>
                      <a:pt x="34" y="0"/>
                    </a:lnTo>
                    <a:lnTo>
                      <a:pt x="0"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60" name="Freeform 1846"/>
              <p:cNvSpPr>
                <a:spLocks/>
              </p:cNvSpPr>
              <p:nvPr/>
            </p:nvSpPr>
            <p:spPr bwMode="auto">
              <a:xfrm>
                <a:off x="5633" y="2052"/>
                <a:ext cx="5" cy="48"/>
              </a:xfrm>
              <a:custGeom>
                <a:avLst/>
                <a:gdLst>
                  <a:gd name="T0" fmla="*/ 0 w 5"/>
                  <a:gd name="T1" fmla="*/ 48 h 48"/>
                  <a:gd name="T2" fmla="*/ 0 w 5"/>
                  <a:gd name="T3" fmla="*/ 1 h 48"/>
                  <a:gd name="T4" fmla="*/ 5 w 5"/>
                  <a:gd name="T5" fmla="*/ 0 h 48"/>
                  <a:gd name="T6" fmla="*/ 5 w 5"/>
                  <a:gd name="T7" fmla="*/ 47 h 48"/>
                  <a:gd name="T8" fmla="*/ 0 w 5"/>
                  <a:gd name="T9" fmla="*/ 48 h 48"/>
                </a:gdLst>
                <a:ahLst/>
                <a:cxnLst>
                  <a:cxn ang="0">
                    <a:pos x="T0" y="T1"/>
                  </a:cxn>
                  <a:cxn ang="0">
                    <a:pos x="T2" y="T3"/>
                  </a:cxn>
                  <a:cxn ang="0">
                    <a:pos x="T4" y="T5"/>
                  </a:cxn>
                  <a:cxn ang="0">
                    <a:pos x="T6" y="T7"/>
                  </a:cxn>
                  <a:cxn ang="0">
                    <a:pos x="T8" y="T9"/>
                  </a:cxn>
                </a:cxnLst>
                <a:rect l="0" t="0" r="r" b="b"/>
                <a:pathLst>
                  <a:path w="5" h="48">
                    <a:moveTo>
                      <a:pt x="0" y="48"/>
                    </a:moveTo>
                    <a:lnTo>
                      <a:pt x="0" y="1"/>
                    </a:lnTo>
                    <a:lnTo>
                      <a:pt x="5" y="0"/>
                    </a:lnTo>
                    <a:lnTo>
                      <a:pt x="5" y="47"/>
                    </a:lnTo>
                    <a:lnTo>
                      <a:pt x="0" y="4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61" name="Freeform 1847"/>
              <p:cNvSpPr>
                <a:spLocks/>
              </p:cNvSpPr>
              <p:nvPr/>
            </p:nvSpPr>
            <p:spPr bwMode="auto">
              <a:xfrm>
                <a:off x="5561" y="2107"/>
                <a:ext cx="31" cy="16"/>
              </a:xfrm>
              <a:custGeom>
                <a:avLst/>
                <a:gdLst>
                  <a:gd name="T0" fmla="*/ 0 w 31"/>
                  <a:gd name="T1" fmla="*/ 16 h 16"/>
                  <a:gd name="T2" fmla="*/ 0 w 31"/>
                  <a:gd name="T3" fmla="*/ 11 h 16"/>
                  <a:gd name="T4" fmla="*/ 24 w 31"/>
                  <a:gd name="T5" fmla="*/ 2 h 16"/>
                  <a:gd name="T6" fmla="*/ 28 w 31"/>
                  <a:gd name="T7" fmla="*/ 0 h 16"/>
                  <a:gd name="T8" fmla="*/ 29 w 31"/>
                  <a:gd name="T9" fmla="*/ 0 h 16"/>
                  <a:gd name="T10" fmla="*/ 31 w 31"/>
                  <a:gd name="T11" fmla="*/ 4 h 16"/>
                  <a:gd name="T12" fmla="*/ 28 w 31"/>
                  <a:gd name="T13" fmla="*/ 5 h 16"/>
                  <a:gd name="T14" fmla="*/ 25 w 31"/>
                  <a:gd name="T15" fmla="*/ 6 h 16"/>
                  <a:gd name="T16" fmla="*/ 0 w 31"/>
                  <a:gd name="T17" fmla="*/ 13 h 16"/>
                  <a:gd name="T18" fmla="*/ 0 w 31"/>
                  <a:gd name="T1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6">
                    <a:moveTo>
                      <a:pt x="0" y="16"/>
                    </a:moveTo>
                    <a:lnTo>
                      <a:pt x="0" y="11"/>
                    </a:lnTo>
                    <a:lnTo>
                      <a:pt x="24" y="2"/>
                    </a:lnTo>
                    <a:lnTo>
                      <a:pt x="28" y="0"/>
                    </a:lnTo>
                    <a:lnTo>
                      <a:pt x="29" y="0"/>
                    </a:lnTo>
                    <a:lnTo>
                      <a:pt x="31" y="4"/>
                    </a:lnTo>
                    <a:lnTo>
                      <a:pt x="28" y="5"/>
                    </a:lnTo>
                    <a:lnTo>
                      <a:pt x="25" y="6"/>
                    </a:lnTo>
                    <a:lnTo>
                      <a:pt x="0" y="13"/>
                    </a:lnTo>
                    <a:lnTo>
                      <a:pt x="0"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62" name="Freeform 1848"/>
              <p:cNvSpPr>
                <a:spLocks/>
              </p:cNvSpPr>
              <p:nvPr/>
            </p:nvSpPr>
            <p:spPr bwMode="auto">
              <a:xfrm>
                <a:off x="5819" y="2018"/>
                <a:ext cx="4" cy="31"/>
              </a:xfrm>
              <a:custGeom>
                <a:avLst/>
                <a:gdLst>
                  <a:gd name="T0" fmla="*/ 0 w 4"/>
                  <a:gd name="T1" fmla="*/ 31 h 31"/>
                  <a:gd name="T2" fmla="*/ 0 w 4"/>
                  <a:gd name="T3" fmla="*/ 0 h 31"/>
                  <a:gd name="T4" fmla="*/ 4 w 4"/>
                  <a:gd name="T5" fmla="*/ 0 h 31"/>
                  <a:gd name="T6" fmla="*/ 4 w 4"/>
                  <a:gd name="T7" fmla="*/ 30 h 31"/>
                  <a:gd name="T8" fmla="*/ 0 w 4"/>
                  <a:gd name="T9" fmla="*/ 31 h 31"/>
                </a:gdLst>
                <a:ahLst/>
                <a:cxnLst>
                  <a:cxn ang="0">
                    <a:pos x="T0" y="T1"/>
                  </a:cxn>
                  <a:cxn ang="0">
                    <a:pos x="T2" y="T3"/>
                  </a:cxn>
                  <a:cxn ang="0">
                    <a:pos x="T4" y="T5"/>
                  </a:cxn>
                  <a:cxn ang="0">
                    <a:pos x="T6" y="T7"/>
                  </a:cxn>
                  <a:cxn ang="0">
                    <a:pos x="T8" y="T9"/>
                  </a:cxn>
                </a:cxnLst>
                <a:rect l="0" t="0" r="r" b="b"/>
                <a:pathLst>
                  <a:path w="4" h="31">
                    <a:moveTo>
                      <a:pt x="0" y="31"/>
                    </a:moveTo>
                    <a:lnTo>
                      <a:pt x="0" y="0"/>
                    </a:lnTo>
                    <a:lnTo>
                      <a:pt x="4" y="0"/>
                    </a:lnTo>
                    <a:lnTo>
                      <a:pt x="4" y="30"/>
                    </a:lnTo>
                    <a:lnTo>
                      <a:pt x="0" y="3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63" name="Freeform 1849"/>
              <p:cNvSpPr>
                <a:spLocks/>
              </p:cNvSpPr>
              <p:nvPr/>
            </p:nvSpPr>
            <p:spPr bwMode="auto">
              <a:xfrm>
                <a:off x="5903" y="1978"/>
                <a:ext cx="3" cy="48"/>
              </a:xfrm>
              <a:custGeom>
                <a:avLst/>
                <a:gdLst>
                  <a:gd name="T0" fmla="*/ 0 w 3"/>
                  <a:gd name="T1" fmla="*/ 48 h 48"/>
                  <a:gd name="T2" fmla="*/ 0 w 3"/>
                  <a:gd name="T3" fmla="*/ 1 h 48"/>
                  <a:gd name="T4" fmla="*/ 3 w 3"/>
                  <a:gd name="T5" fmla="*/ 0 h 48"/>
                  <a:gd name="T6" fmla="*/ 3 w 3"/>
                  <a:gd name="T7" fmla="*/ 47 h 48"/>
                  <a:gd name="T8" fmla="*/ 0 w 3"/>
                  <a:gd name="T9" fmla="*/ 48 h 48"/>
                </a:gdLst>
                <a:ahLst/>
                <a:cxnLst>
                  <a:cxn ang="0">
                    <a:pos x="T0" y="T1"/>
                  </a:cxn>
                  <a:cxn ang="0">
                    <a:pos x="T2" y="T3"/>
                  </a:cxn>
                  <a:cxn ang="0">
                    <a:pos x="T4" y="T5"/>
                  </a:cxn>
                  <a:cxn ang="0">
                    <a:pos x="T6" y="T7"/>
                  </a:cxn>
                  <a:cxn ang="0">
                    <a:pos x="T8" y="T9"/>
                  </a:cxn>
                </a:cxnLst>
                <a:rect l="0" t="0" r="r" b="b"/>
                <a:pathLst>
                  <a:path w="3" h="48">
                    <a:moveTo>
                      <a:pt x="0" y="48"/>
                    </a:moveTo>
                    <a:lnTo>
                      <a:pt x="0" y="1"/>
                    </a:lnTo>
                    <a:lnTo>
                      <a:pt x="3" y="0"/>
                    </a:lnTo>
                    <a:lnTo>
                      <a:pt x="3" y="47"/>
                    </a:lnTo>
                    <a:lnTo>
                      <a:pt x="0" y="48"/>
                    </a:lnTo>
                    <a:close/>
                  </a:path>
                </a:pathLst>
              </a:custGeom>
              <a:solidFill>
                <a:srgbClr val="7475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64" name="Freeform 1850"/>
              <p:cNvSpPr>
                <a:spLocks noEditPoints="1"/>
              </p:cNvSpPr>
              <p:nvPr/>
            </p:nvSpPr>
            <p:spPr bwMode="auto">
              <a:xfrm>
                <a:off x="5576" y="2084"/>
                <a:ext cx="327" cy="120"/>
              </a:xfrm>
              <a:custGeom>
                <a:avLst/>
                <a:gdLst>
                  <a:gd name="T0" fmla="*/ 0 w 3789"/>
                  <a:gd name="T1" fmla="*/ 1396 h 1396"/>
                  <a:gd name="T2" fmla="*/ 0 w 3789"/>
                  <a:gd name="T3" fmla="*/ 1231 h 1396"/>
                  <a:gd name="T4" fmla="*/ 100 w 3789"/>
                  <a:gd name="T5" fmla="*/ 1193 h 1396"/>
                  <a:gd name="T6" fmla="*/ 100 w 3789"/>
                  <a:gd name="T7" fmla="*/ 1369 h 1396"/>
                  <a:gd name="T8" fmla="*/ 0 w 3789"/>
                  <a:gd name="T9" fmla="*/ 1396 h 1396"/>
                  <a:gd name="T10" fmla="*/ 150 w 3789"/>
                  <a:gd name="T11" fmla="*/ 1355 h 1396"/>
                  <a:gd name="T12" fmla="*/ 150 w 3789"/>
                  <a:gd name="T13" fmla="*/ 996 h 1396"/>
                  <a:gd name="T14" fmla="*/ 660 w 3789"/>
                  <a:gd name="T15" fmla="*/ 857 h 1396"/>
                  <a:gd name="T16" fmla="*/ 660 w 3789"/>
                  <a:gd name="T17" fmla="*/ 1216 h 1396"/>
                  <a:gd name="T18" fmla="*/ 150 w 3789"/>
                  <a:gd name="T19" fmla="*/ 1355 h 1396"/>
                  <a:gd name="T20" fmla="*/ 710 w 3789"/>
                  <a:gd name="T21" fmla="*/ 1202 h 1396"/>
                  <a:gd name="T22" fmla="*/ 710 w 3789"/>
                  <a:gd name="T23" fmla="*/ 843 h 1396"/>
                  <a:gd name="T24" fmla="*/ 2811 w 3789"/>
                  <a:gd name="T25" fmla="*/ 268 h 1396"/>
                  <a:gd name="T26" fmla="*/ 2811 w 3789"/>
                  <a:gd name="T27" fmla="*/ 627 h 1396"/>
                  <a:gd name="T28" fmla="*/ 710 w 3789"/>
                  <a:gd name="T29" fmla="*/ 1202 h 1396"/>
                  <a:gd name="T30" fmla="*/ 2156 w 3789"/>
                  <a:gd name="T31" fmla="*/ 535 h 1396"/>
                  <a:gd name="T32" fmla="*/ 818 w 3789"/>
                  <a:gd name="T33" fmla="*/ 927 h 1396"/>
                  <a:gd name="T34" fmla="*/ 818 w 3789"/>
                  <a:gd name="T35" fmla="*/ 1155 h 1396"/>
                  <a:gd name="T36" fmla="*/ 2156 w 3789"/>
                  <a:gd name="T37" fmla="*/ 763 h 1396"/>
                  <a:gd name="T38" fmla="*/ 2156 w 3789"/>
                  <a:gd name="T39" fmla="*/ 535 h 1396"/>
                  <a:gd name="T40" fmla="*/ 0 w 3789"/>
                  <a:gd name="T41" fmla="*/ 1178 h 1396"/>
                  <a:gd name="T42" fmla="*/ 0 w 3789"/>
                  <a:gd name="T43" fmla="*/ 1037 h 1396"/>
                  <a:gd name="T44" fmla="*/ 100 w 3789"/>
                  <a:gd name="T45" fmla="*/ 1010 h 1396"/>
                  <a:gd name="T46" fmla="*/ 100 w 3789"/>
                  <a:gd name="T47" fmla="*/ 1140 h 1396"/>
                  <a:gd name="T48" fmla="*/ 0 w 3789"/>
                  <a:gd name="T49" fmla="*/ 1178 h 1396"/>
                  <a:gd name="T50" fmla="*/ 2861 w 3789"/>
                  <a:gd name="T51" fmla="*/ 613 h 1396"/>
                  <a:gd name="T52" fmla="*/ 2861 w 3789"/>
                  <a:gd name="T53" fmla="*/ 254 h 1396"/>
                  <a:gd name="T54" fmla="*/ 3789 w 3789"/>
                  <a:gd name="T55" fmla="*/ 0 h 1396"/>
                  <a:gd name="T56" fmla="*/ 3789 w 3789"/>
                  <a:gd name="T57" fmla="*/ 359 h 1396"/>
                  <a:gd name="T58" fmla="*/ 2861 w 3789"/>
                  <a:gd name="T59" fmla="*/ 613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89" h="1396">
                    <a:moveTo>
                      <a:pt x="0" y="1396"/>
                    </a:moveTo>
                    <a:lnTo>
                      <a:pt x="0" y="1231"/>
                    </a:lnTo>
                    <a:lnTo>
                      <a:pt x="100" y="1193"/>
                    </a:lnTo>
                    <a:lnTo>
                      <a:pt x="100" y="1369"/>
                    </a:lnTo>
                    <a:lnTo>
                      <a:pt x="0" y="1396"/>
                    </a:lnTo>
                    <a:moveTo>
                      <a:pt x="150" y="1355"/>
                    </a:moveTo>
                    <a:lnTo>
                      <a:pt x="150" y="996"/>
                    </a:lnTo>
                    <a:lnTo>
                      <a:pt x="660" y="857"/>
                    </a:lnTo>
                    <a:lnTo>
                      <a:pt x="660" y="1216"/>
                    </a:lnTo>
                    <a:lnTo>
                      <a:pt x="150" y="1355"/>
                    </a:lnTo>
                    <a:moveTo>
                      <a:pt x="710" y="1202"/>
                    </a:moveTo>
                    <a:lnTo>
                      <a:pt x="710" y="843"/>
                    </a:lnTo>
                    <a:lnTo>
                      <a:pt x="2811" y="268"/>
                    </a:lnTo>
                    <a:lnTo>
                      <a:pt x="2811" y="627"/>
                    </a:lnTo>
                    <a:lnTo>
                      <a:pt x="710" y="1202"/>
                    </a:lnTo>
                    <a:moveTo>
                      <a:pt x="2156" y="535"/>
                    </a:moveTo>
                    <a:lnTo>
                      <a:pt x="818" y="927"/>
                    </a:lnTo>
                    <a:lnTo>
                      <a:pt x="818" y="1155"/>
                    </a:lnTo>
                    <a:lnTo>
                      <a:pt x="2156" y="763"/>
                    </a:lnTo>
                    <a:lnTo>
                      <a:pt x="2156" y="535"/>
                    </a:lnTo>
                    <a:moveTo>
                      <a:pt x="0" y="1178"/>
                    </a:moveTo>
                    <a:lnTo>
                      <a:pt x="0" y="1037"/>
                    </a:lnTo>
                    <a:lnTo>
                      <a:pt x="100" y="1010"/>
                    </a:lnTo>
                    <a:lnTo>
                      <a:pt x="100" y="1140"/>
                    </a:lnTo>
                    <a:lnTo>
                      <a:pt x="0" y="1178"/>
                    </a:lnTo>
                    <a:moveTo>
                      <a:pt x="2861" y="613"/>
                    </a:moveTo>
                    <a:lnTo>
                      <a:pt x="2861" y="254"/>
                    </a:lnTo>
                    <a:lnTo>
                      <a:pt x="3789" y="0"/>
                    </a:lnTo>
                    <a:lnTo>
                      <a:pt x="3789" y="359"/>
                    </a:lnTo>
                    <a:lnTo>
                      <a:pt x="2861" y="613"/>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65" name="Freeform 1851"/>
              <p:cNvSpPr>
                <a:spLocks/>
              </p:cNvSpPr>
              <p:nvPr/>
            </p:nvSpPr>
            <p:spPr bwMode="auto">
              <a:xfrm>
                <a:off x="5585" y="2170"/>
                <a:ext cx="4" cy="32"/>
              </a:xfrm>
              <a:custGeom>
                <a:avLst/>
                <a:gdLst>
                  <a:gd name="T0" fmla="*/ 0 w 4"/>
                  <a:gd name="T1" fmla="*/ 32 h 32"/>
                  <a:gd name="T2" fmla="*/ 0 w 4"/>
                  <a:gd name="T3" fmla="*/ 17 h 32"/>
                  <a:gd name="T4" fmla="*/ 3 w 4"/>
                  <a:gd name="T5" fmla="*/ 16 h 32"/>
                  <a:gd name="T6" fmla="*/ 1 w 4"/>
                  <a:gd name="T7" fmla="*/ 12 h 32"/>
                  <a:gd name="T8" fmla="*/ 0 w 4"/>
                  <a:gd name="T9" fmla="*/ 12 h 32"/>
                  <a:gd name="T10" fmla="*/ 0 w 4"/>
                  <a:gd name="T11" fmla="*/ 1 h 32"/>
                  <a:gd name="T12" fmla="*/ 4 w 4"/>
                  <a:gd name="T13" fmla="*/ 0 h 32"/>
                  <a:gd name="T14" fmla="*/ 4 w 4"/>
                  <a:gd name="T15" fmla="*/ 31 h 32"/>
                  <a:gd name="T16" fmla="*/ 0 w 4"/>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2">
                    <a:moveTo>
                      <a:pt x="0" y="32"/>
                    </a:moveTo>
                    <a:lnTo>
                      <a:pt x="0" y="17"/>
                    </a:lnTo>
                    <a:lnTo>
                      <a:pt x="3" y="16"/>
                    </a:lnTo>
                    <a:lnTo>
                      <a:pt x="1" y="12"/>
                    </a:lnTo>
                    <a:lnTo>
                      <a:pt x="0" y="12"/>
                    </a:lnTo>
                    <a:lnTo>
                      <a:pt x="0" y="1"/>
                    </a:lnTo>
                    <a:lnTo>
                      <a:pt x="4" y="0"/>
                    </a:lnTo>
                    <a:lnTo>
                      <a:pt x="4" y="31"/>
                    </a:lnTo>
                    <a:lnTo>
                      <a:pt x="0" y="3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66" name="Freeform 1852"/>
              <p:cNvSpPr>
                <a:spLocks/>
              </p:cNvSpPr>
              <p:nvPr/>
            </p:nvSpPr>
            <p:spPr bwMode="auto">
              <a:xfrm>
                <a:off x="5633" y="2157"/>
                <a:ext cx="5" cy="32"/>
              </a:xfrm>
              <a:custGeom>
                <a:avLst/>
                <a:gdLst>
                  <a:gd name="T0" fmla="*/ 0 w 5"/>
                  <a:gd name="T1" fmla="*/ 32 h 32"/>
                  <a:gd name="T2" fmla="*/ 0 w 5"/>
                  <a:gd name="T3" fmla="*/ 1 h 32"/>
                  <a:gd name="T4" fmla="*/ 5 w 5"/>
                  <a:gd name="T5" fmla="*/ 0 h 32"/>
                  <a:gd name="T6" fmla="*/ 5 w 5"/>
                  <a:gd name="T7" fmla="*/ 31 h 32"/>
                  <a:gd name="T8" fmla="*/ 0 w 5"/>
                  <a:gd name="T9" fmla="*/ 32 h 32"/>
                </a:gdLst>
                <a:ahLst/>
                <a:cxnLst>
                  <a:cxn ang="0">
                    <a:pos x="T0" y="T1"/>
                  </a:cxn>
                  <a:cxn ang="0">
                    <a:pos x="T2" y="T3"/>
                  </a:cxn>
                  <a:cxn ang="0">
                    <a:pos x="T4" y="T5"/>
                  </a:cxn>
                  <a:cxn ang="0">
                    <a:pos x="T6" y="T7"/>
                  </a:cxn>
                  <a:cxn ang="0">
                    <a:pos x="T8" y="T9"/>
                  </a:cxn>
                </a:cxnLst>
                <a:rect l="0" t="0" r="r" b="b"/>
                <a:pathLst>
                  <a:path w="5" h="32">
                    <a:moveTo>
                      <a:pt x="0" y="32"/>
                    </a:moveTo>
                    <a:lnTo>
                      <a:pt x="0" y="1"/>
                    </a:lnTo>
                    <a:lnTo>
                      <a:pt x="5" y="0"/>
                    </a:lnTo>
                    <a:lnTo>
                      <a:pt x="5" y="31"/>
                    </a:lnTo>
                    <a:lnTo>
                      <a:pt x="0" y="3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67" name="Freeform 1853"/>
              <p:cNvSpPr>
                <a:spLocks/>
              </p:cNvSpPr>
              <p:nvPr/>
            </p:nvSpPr>
            <p:spPr bwMode="auto">
              <a:xfrm>
                <a:off x="5576" y="2182"/>
                <a:ext cx="12" cy="8"/>
              </a:xfrm>
              <a:custGeom>
                <a:avLst/>
                <a:gdLst>
                  <a:gd name="T0" fmla="*/ 0 w 12"/>
                  <a:gd name="T1" fmla="*/ 8 h 8"/>
                  <a:gd name="T2" fmla="*/ 0 w 12"/>
                  <a:gd name="T3" fmla="*/ 3 h 8"/>
                  <a:gd name="T4" fmla="*/ 9 w 12"/>
                  <a:gd name="T5" fmla="*/ 0 h 8"/>
                  <a:gd name="T6" fmla="*/ 10 w 12"/>
                  <a:gd name="T7" fmla="*/ 0 h 8"/>
                  <a:gd name="T8" fmla="*/ 12 w 12"/>
                  <a:gd name="T9" fmla="*/ 4 h 8"/>
                  <a:gd name="T10" fmla="*/ 9 w 12"/>
                  <a:gd name="T11" fmla="*/ 5 h 8"/>
                  <a:gd name="T12" fmla="*/ 0 w 12"/>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0" y="8"/>
                    </a:moveTo>
                    <a:lnTo>
                      <a:pt x="0" y="3"/>
                    </a:lnTo>
                    <a:lnTo>
                      <a:pt x="9" y="0"/>
                    </a:lnTo>
                    <a:lnTo>
                      <a:pt x="10" y="0"/>
                    </a:lnTo>
                    <a:lnTo>
                      <a:pt x="12" y="4"/>
                    </a:lnTo>
                    <a:lnTo>
                      <a:pt x="9" y="5"/>
                    </a:lnTo>
                    <a:lnTo>
                      <a:pt x="0"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68" name="Freeform 1854"/>
              <p:cNvSpPr>
                <a:spLocks/>
              </p:cNvSpPr>
              <p:nvPr/>
            </p:nvSpPr>
            <p:spPr bwMode="auto">
              <a:xfrm>
                <a:off x="5819" y="2106"/>
                <a:ext cx="4" cy="32"/>
              </a:xfrm>
              <a:custGeom>
                <a:avLst/>
                <a:gdLst>
                  <a:gd name="T0" fmla="*/ 0 w 4"/>
                  <a:gd name="T1" fmla="*/ 32 h 32"/>
                  <a:gd name="T2" fmla="*/ 0 w 4"/>
                  <a:gd name="T3" fmla="*/ 1 h 32"/>
                  <a:gd name="T4" fmla="*/ 4 w 4"/>
                  <a:gd name="T5" fmla="*/ 0 h 32"/>
                  <a:gd name="T6" fmla="*/ 4 w 4"/>
                  <a:gd name="T7" fmla="*/ 31 h 32"/>
                  <a:gd name="T8" fmla="*/ 0 w 4"/>
                  <a:gd name="T9" fmla="*/ 32 h 32"/>
                </a:gdLst>
                <a:ahLst/>
                <a:cxnLst>
                  <a:cxn ang="0">
                    <a:pos x="T0" y="T1"/>
                  </a:cxn>
                  <a:cxn ang="0">
                    <a:pos x="T2" y="T3"/>
                  </a:cxn>
                  <a:cxn ang="0">
                    <a:pos x="T4" y="T5"/>
                  </a:cxn>
                  <a:cxn ang="0">
                    <a:pos x="T6" y="T7"/>
                  </a:cxn>
                  <a:cxn ang="0">
                    <a:pos x="T8" y="T9"/>
                  </a:cxn>
                </a:cxnLst>
                <a:rect l="0" t="0" r="r" b="b"/>
                <a:pathLst>
                  <a:path w="4" h="32">
                    <a:moveTo>
                      <a:pt x="0" y="32"/>
                    </a:moveTo>
                    <a:lnTo>
                      <a:pt x="0" y="1"/>
                    </a:lnTo>
                    <a:lnTo>
                      <a:pt x="4" y="0"/>
                    </a:lnTo>
                    <a:lnTo>
                      <a:pt x="4" y="31"/>
                    </a:lnTo>
                    <a:lnTo>
                      <a:pt x="0" y="3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69" name="Freeform 1855"/>
              <p:cNvSpPr>
                <a:spLocks/>
              </p:cNvSpPr>
              <p:nvPr/>
            </p:nvSpPr>
            <p:spPr bwMode="auto">
              <a:xfrm>
                <a:off x="5903" y="2071"/>
                <a:ext cx="3" cy="44"/>
              </a:xfrm>
              <a:custGeom>
                <a:avLst/>
                <a:gdLst>
                  <a:gd name="T0" fmla="*/ 0 w 3"/>
                  <a:gd name="T1" fmla="*/ 44 h 44"/>
                  <a:gd name="T2" fmla="*/ 0 w 3"/>
                  <a:gd name="T3" fmla="*/ 13 h 44"/>
                  <a:gd name="T4" fmla="*/ 3 w 3"/>
                  <a:gd name="T5" fmla="*/ 12 h 44"/>
                  <a:gd name="T6" fmla="*/ 3 w 3"/>
                  <a:gd name="T7" fmla="*/ 0 h 44"/>
                  <a:gd name="T8" fmla="*/ 3 w 3"/>
                  <a:gd name="T9" fmla="*/ 43 h 44"/>
                  <a:gd name="T10" fmla="*/ 0 w 3"/>
                  <a:gd name="T11" fmla="*/ 44 h 44"/>
                </a:gdLst>
                <a:ahLst/>
                <a:cxnLst>
                  <a:cxn ang="0">
                    <a:pos x="T0" y="T1"/>
                  </a:cxn>
                  <a:cxn ang="0">
                    <a:pos x="T2" y="T3"/>
                  </a:cxn>
                  <a:cxn ang="0">
                    <a:pos x="T4" y="T5"/>
                  </a:cxn>
                  <a:cxn ang="0">
                    <a:pos x="T6" y="T7"/>
                  </a:cxn>
                  <a:cxn ang="0">
                    <a:pos x="T8" y="T9"/>
                  </a:cxn>
                  <a:cxn ang="0">
                    <a:pos x="T10" y="T11"/>
                  </a:cxn>
                </a:cxnLst>
                <a:rect l="0" t="0" r="r" b="b"/>
                <a:pathLst>
                  <a:path w="3" h="44">
                    <a:moveTo>
                      <a:pt x="0" y="44"/>
                    </a:moveTo>
                    <a:lnTo>
                      <a:pt x="0" y="13"/>
                    </a:lnTo>
                    <a:lnTo>
                      <a:pt x="3" y="12"/>
                    </a:lnTo>
                    <a:lnTo>
                      <a:pt x="3" y="0"/>
                    </a:lnTo>
                    <a:lnTo>
                      <a:pt x="3" y="43"/>
                    </a:lnTo>
                    <a:lnTo>
                      <a:pt x="0" y="44"/>
                    </a:lnTo>
                    <a:close/>
                  </a:path>
                </a:pathLst>
              </a:custGeom>
              <a:solidFill>
                <a:srgbClr val="7475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70" name="Freeform 1856"/>
              <p:cNvSpPr>
                <a:spLocks noEditPoints="1"/>
              </p:cNvSpPr>
              <p:nvPr/>
            </p:nvSpPr>
            <p:spPr bwMode="auto">
              <a:xfrm>
                <a:off x="5561" y="2026"/>
                <a:ext cx="342" cy="147"/>
              </a:xfrm>
              <a:custGeom>
                <a:avLst/>
                <a:gdLst>
                  <a:gd name="T0" fmla="*/ 180 w 3969"/>
                  <a:gd name="T1" fmla="*/ 1704 h 1704"/>
                  <a:gd name="T2" fmla="*/ 180 w 3969"/>
                  <a:gd name="T3" fmla="*/ 1557 h 1704"/>
                  <a:gd name="T4" fmla="*/ 280 w 3969"/>
                  <a:gd name="T5" fmla="*/ 1519 h 1704"/>
                  <a:gd name="T6" fmla="*/ 280 w 3969"/>
                  <a:gd name="T7" fmla="*/ 1677 h 1704"/>
                  <a:gd name="T8" fmla="*/ 180 w 3969"/>
                  <a:gd name="T9" fmla="*/ 1704 h 1704"/>
                  <a:gd name="T10" fmla="*/ 330 w 3969"/>
                  <a:gd name="T11" fmla="*/ 1663 h 1704"/>
                  <a:gd name="T12" fmla="*/ 330 w 3969"/>
                  <a:gd name="T13" fmla="*/ 996 h 1704"/>
                  <a:gd name="T14" fmla="*/ 840 w 3969"/>
                  <a:gd name="T15" fmla="*/ 857 h 1704"/>
                  <a:gd name="T16" fmla="*/ 840 w 3969"/>
                  <a:gd name="T17" fmla="*/ 1427 h 1704"/>
                  <a:gd name="T18" fmla="*/ 733 w 3969"/>
                  <a:gd name="T19" fmla="*/ 1459 h 1704"/>
                  <a:gd name="T20" fmla="*/ 747 w 3969"/>
                  <a:gd name="T21" fmla="*/ 1507 h 1704"/>
                  <a:gd name="T22" fmla="*/ 840 w 3969"/>
                  <a:gd name="T23" fmla="*/ 1479 h 1704"/>
                  <a:gd name="T24" fmla="*/ 840 w 3969"/>
                  <a:gd name="T25" fmla="*/ 1524 h 1704"/>
                  <a:gd name="T26" fmla="*/ 330 w 3969"/>
                  <a:gd name="T27" fmla="*/ 1663 h 1704"/>
                  <a:gd name="T28" fmla="*/ 890 w 3969"/>
                  <a:gd name="T29" fmla="*/ 1510 h 1704"/>
                  <a:gd name="T30" fmla="*/ 890 w 3969"/>
                  <a:gd name="T31" fmla="*/ 1464 h 1704"/>
                  <a:gd name="T32" fmla="*/ 2991 w 3969"/>
                  <a:gd name="T33" fmla="*/ 828 h 1704"/>
                  <a:gd name="T34" fmla="*/ 2991 w 3969"/>
                  <a:gd name="T35" fmla="*/ 935 h 1704"/>
                  <a:gd name="T36" fmla="*/ 890 w 3969"/>
                  <a:gd name="T37" fmla="*/ 1510 h 1704"/>
                  <a:gd name="T38" fmla="*/ 180 w 3969"/>
                  <a:gd name="T39" fmla="*/ 1504 h 1704"/>
                  <a:gd name="T40" fmla="*/ 180 w 3969"/>
                  <a:gd name="T41" fmla="*/ 1368 h 1704"/>
                  <a:gd name="T42" fmla="*/ 173 w 3969"/>
                  <a:gd name="T43" fmla="*/ 1370 h 1704"/>
                  <a:gd name="T44" fmla="*/ 173 w 3969"/>
                  <a:gd name="T45" fmla="*/ 1219 h 1704"/>
                  <a:gd name="T46" fmla="*/ 280 w 3969"/>
                  <a:gd name="T47" fmla="*/ 1178 h 1704"/>
                  <a:gd name="T48" fmla="*/ 280 w 3969"/>
                  <a:gd name="T49" fmla="*/ 1466 h 1704"/>
                  <a:gd name="T50" fmla="*/ 180 w 3969"/>
                  <a:gd name="T51" fmla="*/ 1504 h 1704"/>
                  <a:gd name="T52" fmla="*/ 0 w 3969"/>
                  <a:gd name="T53" fmla="*/ 1429 h 1704"/>
                  <a:gd name="T54" fmla="*/ 0 w 3969"/>
                  <a:gd name="T55" fmla="*/ 1285 h 1704"/>
                  <a:gd name="T56" fmla="*/ 124 w 3969"/>
                  <a:gd name="T57" fmla="*/ 1238 h 1704"/>
                  <a:gd name="T58" fmla="*/ 124 w 3969"/>
                  <a:gd name="T59" fmla="*/ 1387 h 1704"/>
                  <a:gd name="T60" fmla="*/ 0 w 3969"/>
                  <a:gd name="T61" fmla="*/ 1429 h 1704"/>
                  <a:gd name="T62" fmla="*/ 890 w 3969"/>
                  <a:gd name="T63" fmla="*/ 1411 h 1704"/>
                  <a:gd name="T64" fmla="*/ 890 w 3969"/>
                  <a:gd name="T65" fmla="*/ 843 h 1704"/>
                  <a:gd name="T66" fmla="*/ 2991 w 3969"/>
                  <a:gd name="T67" fmla="*/ 268 h 1704"/>
                  <a:gd name="T68" fmla="*/ 2991 w 3969"/>
                  <a:gd name="T69" fmla="*/ 776 h 1704"/>
                  <a:gd name="T70" fmla="*/ 890 w 3969"/>
                  <a:gd name="T71" fmla="*/ 1411 h 1704"/>
                  <a:gd name="T72" fmla="*/ 0 w 3969"/>
                  <a:gd name="T73" fmla="*/ 1231 h 1704"/>
                  <a:gd name="T74" fmla="*/ 0 w 3969"/>
                  <a:gd name="T75" fmla="*/ 1198 h 1704"/>
                  <a:gd name="T76" fmla="*/ 22 w 3969"/>
                  <a:gd name="T77" fmla="*/ 1189 h 1704"/>
                  <a:gd name="T78" fmla="*/ 5 w 3969"/>
                  <a:gd name="T79" fmla="*/ 1142 h 1704"/>
                  <a:gd name="T80" fmla="*/ 0 w 3969"/>
                  <a:gd name="T81" fmla="*/ 1144 h 1704"/>
                  <a:gd name="T82" fmla="*/ 0 w 3969"/>
                  <a:gd name="T83" fmla="*/ 1118 h 1704"/>
                  <a:gd name="T84" fmla="*/ 280 w 3969"/>
                  <a:gd name="T85" fmla="*/ 1011 h 1704"/>
                  <a:gd name="T86" fmla="*/ 280 w 3969"/>
                  <a:gd name="T87" fmla="*/ 1125 h 1704"/>
                  <a:gd name="T88" fmla="*/ 0 w 3969"/>
                  <a:gd name="T89" fmla="*/ 1231 h 1704"/>
                  <a:gd name="T90" fmla="*/ 3041 w 3969"/>
                  <a:gd name="T91" fmla="*/ 921 h 1704"/>
                  <a:gd name="T92" fmla="*/ 3041 w 3969"/>
                  <a:gd name="T93" fmla="*/ 813 h 1704"/>
                  <a:gd name="T94" fmla="*/ 3969 w 3969"/>
                  <a:gd name="T95" fmla="*/ 533 h 1704"/>
                  <a:gd name="T96" fmla="*/ 3969 w 3969"/>
                  <a:gd name="T97" fmla="*/ 667 h 1704"/>
                  <a:gd name="T98" fmla="*/ 3041 w 3969"/>
                  <a:gd name="T99" fmla="*/ 921 h 1704"/>
                  <a:gd name="T100" fmla="*/ 3041 w 3969"/>
                  <a:gd name="T101" fmla="*/ 761 h 1704"/>
                  <a:gd name="T102" fmla="*/ 3041 w 3969"/>
                  <a:gd name="T103" fmla="*/ 254 h 1704"/>
                  <a:gd name="T104" fmla="*/ 3969 w 3969"/>
                  <a:gd name="T105" fmla="*/ 0 h 1704"/>
                  <a:gd name="T106" fmla="*/ 3969 w 3969"/>
                  <a:gd name="T107" fmla="*/ 480 h 1704"/>
                  <a:gd name="T108" fmla="*/ 3041 w 3969"/>
                  <a:gd name="T109" fmla="*/ 761 h 1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69" h="1704">
                    <a:moveTo>
                      <a:pt x="180" y="1704"/>
                    </a:moveTo>
                    <a:lnTo>
                      <a:pt x="180" y="1557"/>
                    </a:lnTo>
                    <a:lnTo>
                      <a:pt x="280" y="1519"/>
                    </a:lnTo>
                    <a:lnTo>
                      <a:pt x="280" y="1677"/>
                    </a:lnTo>
                    <a:lnTo>
                      <a:pt x="180" y="1704"/>
                    </a:lnTo>
                    <a:moveTo>
                      <a:pt x="330" y="1663"/>
                    </a:moveTo>
                    <a:lnTo>
                      <a:pt x="330" y="996"/>
                    </a:lnTo>
                    <a:lnTo>
                      <a:pt x="840" y="857"/>
                    </a:lnTo>
                    <a:lnTo>
                      <a:pt x="840" y="1427"/>
                    </a:lnTo>
                    <a:lnTo>
                      <a:pt x="733" y="1459"/>
                    </a:lnTo>
                    <a:lnTo>
                      <a:pt x="747" y="1507"/>
                    </a:lnTo>
                    <a:lnTo>
                      <a:pt x="840" y="1479"/>
                    </a:lnTo>
                    <a:lnTo>
                      <a:pt x="840" y="1524"/>
                    </a:lnTo>
                    <a:lnTo>
                      <a:pt x="330" y="1663"/>
                    </a:lnTo>
                    <a:moveTo>
                      <a:pt x="890" y="1510"/>
                    </a:moveTo>
                    <a:lnTo>
                      <a:pt x="890" y="1464"/>
                    </a:lnTo>
                    <a:lnTo>
                      <a:pt x="2991" y="828"/>
                    </a:lnTo>
                    <a:lnTo>
                      <a:pt x="2991" y="935"/>
                    </a:lnTo>
                    <a:lnTo>
                      <a:pt x="890" y="1510"/>
                    </a:lnTo>
                    <a:moveTo>
                      <a:pt x="180" y="1504"/>
                    </a:moveTo>
                    <a:lnTo>
                      <a:pt x="180" y="1368"/>
                    </a:lnTo>
                    <a:lnTo>
                      <a:pt x="173" y="1370"/>
                    </a:lnTo>
                    <a:lnTo>
                      <a:pt x="173" y="1219"/>
                    </a:lnTo>
                    <a:lnTo>
                      <a:pt x="280" y="1178"/>
                    </a:lnTo>
                    <a:lnTo>
                      <a:pt x="280" y="1466"/>
                    </a:lnTo>
                    <a:lnTo>
                      <a:pt x="180" y="1504"/>
                    </a:lnTo>
                    <a:moveTo>
                      <a:pt x="0" y="1429"/>
                    </a:moveTo>
                    <a:lnTo>
                      <a:pt x="0" y="1285"/>
                    </a:lnTo>
                    <a:lnTo>
                      <a:pt x="124" y="1238"/>
                    </a:lnTo>
                    <a:lnTo>
                      <a:pt x="124" y="1387"/>
                    </a:lnTo>
                    <a:lnTo>
                      <a:pt x="0" y="1429"/>
                    </a:lnTo>
                    <a:moveTo>
                      <a:pt x="890" y="1411"/>
                    </a:moveTo>
                    <a:lnTo>
                      <a:pt x="890" y="843"/>
                    </a:lnTo>
                    <a:lnTo>
                      <a:pt x="2991" y="268"/>
                    </a:lnTo>
                    <a:lnTo>
                      <a:pt x="2991" y="776"/>
                    </a:lnTo>
                    <a:lnTo>
                      <a:pt x="890" y="1411"/>
                    </a:lnTo>
                    <a:moveTo>
                      <a:pt x="0" y="1231"/>
                    </a:moveTo>
                    <a:lnTo>
                      <a:pt x="0" y="1198"/>
                    </a:lnTo>
                    <a:lnTo>
                      <a:pt x="22" y="1189"/>
                    </a:lnTo>
                    <a:lnTo>
                      <a:pt x="5" y="1142"/>
                    </a:lnTo>
                    <a:lnTo>
                      <a:pt x="0" y="1144"/>
                    </a:lnTo>
                    <a:lnTo>
                      <a:pt x="0" y="1118"/>
                    </a:lnTo>
                    <a:lnTo>
                      <a:pt x="280" y="1011"/>
                    </a:lnTo>
                    <a:lnTo>
                      <a:pt x="280" y="1125"/>
                    </a:lnTo>
                    <a:lnTo>
                      <a:pt x="0" y="1231"/>
                    </a:lnTo>
                    <a:moveTo>
                      <a:pt x="3041" y="921"/>
                    </a:moveTo>
                    <a:lnTo>
                      <a:pt x="3041" y="813"/>
                    </a:lnTo>
                    <a:lnTo>
                      <a:pt x="3969" y="533"/>
                    </a:lnTo>
                    <a:lnTo>
                      <a:pt x="3969" y="667"/>
                    </a:lnTo>
                    <a:lnTo>
                      <a:pt x="3041" y="921"/>
                    </a:lnTo>
                    <a:moveTo>
                      <a:pt x="3041" y="761"/>
                    </a:moveTo>
                    <a:lnTo>
                      <a:pt x="3041" y="254"/>
                    </a:lnTo>
                    <a:lnTo>
                      <a:pt x="3969" y="0"/>
                    </a:lnTo>
                    <a:lnTo>
                      <a:pt x="3969" y="480"/>
                    </a:lnTo>
                    <a:lnTo>
                      <a:pt x="3041" y="761"/>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24" name="Group 2058"/>
            <p:cNvGrpSpPr>
              <a:grpSpLocks/>
            </p:cNvGrpSpPr>
            <p:nvPr/>
          </p:nvGrpSpPr>
          <p:grpSpPr bwMode="auto">
            <a:xfrm>
              <a:off x="8689975" y="2882900"/>
              <a:ext cx="2689225" cy="2832100"/>
              <a:chOff x="5474" y="1816"/>
              <a:chExt cx="1694" cy="1784"/>
            </a:xfrm>
          </p:grpSpPr>
          <p:sp>
            <p:nvSpPr>
              <p:cNvPr id="1471" name="Freeform 1858"/>
              <p:cNvSpPr>
                <a:spLocks/>
              </p:cNvSpPr>
              <p:nvPr/>
            </p:nvSpPr>
            <p:spPr bwMode="auto">
              <a:xfrm>
                <a:off x="5585" y="2112"/>
                <a:ext cx="4" cy="59"/>
              </a:xfrm>
              <a:custGeom>
                <a:avLst/>
                <a:gdLst>
                  <a:gd name="T0" fmla="*/ 0 w 4"/>
                  <a:gd name="T1" fmla="*/ 59 h 59"/>
                  <a:gd name="T2" fmla="*/ 0 w 4"/>
                  <a:gd name="T3" fmla="*/ 45 h 59"/>
                  <a:gd name="T4" fmla="*/ 3 w 4"/>
                  <a:gd name="T5" fmla="*/ 44 h 59"/>
                  <a:gd name="T6" fmla="*/ 1 w 4"/>
                  <a:gd name="T7" fmla="*/ 40 h 59"/>
                  <a:gd name="T8" fmla="*/ 0 w 4"/>
                  <a:gd name="T9" fmla="*/ 41 h 59"/>
                  <a:gd name="T10" fmla="*/ 0 w 4"/>
                  <a:gd name="T11" fmla="*/ 16 h 59"/>
                  <a:gd name="T12" fmla="*/ 3 w 4"/>
                  <a:gd name="T13" fmla="*/ 15 h 59"/>
                  <a:gd name="T14" fmla="*/ 1 w 4"/>
                  <a:gd name="T15" fmla="*/ 11 h 59"/>
                  <a:gd name="T16" fmla="*/ 0 w 4"/>
                  <a:gd name="T17" fmla="*/ 11 h 59"/>
                  <a:gd name="T18" fmla="*/ 0 w 4"/>
                  <a:gd name="T19" fmla="*/ 1 h 59"/>
                  <a:gd name="T20" fmla="*/ 1 w 4"/>
                  <a:gd name="T21" fmla="*/ 1 h 59"/>
                  <a:gd name="T22" fmla="*/ 4 w 4"/>
                  <a:gd name="T23" fmla="*/ 0 h 59"/>
                  <a:gd name="T24" fmla="*/ 4 w 4"/>
                  <a:gd name="T25" fmla="*/ 58 h 59"/>
                  <a:gd name="T26" fmla="*/ 0 w 4"/>
                  <a:gd name="T2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59">
                    <a:moveTo>
                      <a:pt x="0" y="59"/>
                    </a:moveTo>
                    <a:lnTo>
                      <a:pt x="0" y="45"/>
                    </a:lnTo>
                    <a:lnTo>
                      <a:pt x="3" y="44"/>
                    </a:lnTo>
                    <a:lnTo>
                      <a:pt x="1" y="40"/>
                    </a:lnTo>
                    <a:lnTo>
                      <a:pt x="0" y="41"/>
                    </a:lnTo>
                    <a:lnTo>
                      <a:pt x="0" y="16"/>
                    </a:lnTo>
                    <a:lnTo>
                      <a:pt x="3" y="15"/>
                    </a:lnTo>
                    <a:lnTo>
                      <a:pt x="1" y="11"/>
                    </a:lnTo>
                    <a:lnTo>
                      <a:pt x="0" y="11"/>
                    </a:lnTo>
                    <a:lnTo>
                      <a:pt x="0" y="1"/>
                    </a:lnTo>
                    <a:lnTo>
                      <a:pt x="1" y="1"/>
                    </a:lnTo>
                    <a:lnTo>
                      <a:pt x="4" y="0"/>
                    </a:lnTo>
                    <a:lnTo>
                      <a:pt x="4" y="58"/>
                    </a:lnTo>
                    <a:lnTo>
                      <a:pt x="0" y="5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72" name="Freeform 1859"/>
              <p:cNvSpPr>
                <a:spLocks noEditPoints="1"/>
              </p:cNvSpPr>
              <p:nvPr/>
            </p:nvSpPr>
            <p:spPr bwMode="auto">
              <a:xfrm>
                <a:off x="5633" y="2099"/>
                <a:ext cx="5" cy="59"/>
              </a:xfrm>
              <a:custGeom>
                <a:avLst/>
                <a:gdLst>
                  <a:gd name="T0" fmla="*/ 0 w 50"/>
                  <a:gd name="T1" fmla="*/ 681 h 681"/>
                  <a:gd name="T2" fmla="*/ 0 w 50"/>
                  <a:gd name="T3" fmla="*/ 636 h 681"/>
                  <a:gd name="T4" fmla="*/ 50 w 50"/>
                  <a:gd name="T5" fmla="*/ 621 h 681"/>
                  <a:gd name="T6" fmla="*/ 50 w 50"/>
                  <a:gd name="T7" fmla="*/ 667 h 681"/>
                  <a:gd name="T8" fmla="*/ 0 w 50"/>
                  <a:gd name="T9" fmla="*/ 681 h 681"/>
                  <a:gd name="T10" fmla="*/ 0 w 50"/>
                  <a:gd name="T11" fmla="*/ 584 h 681"/>
                  <a:gd name="T12" fmla="*/ 0 w 50"/>
                  <a:gd name="T13" fmla="*/ 14 h 681"/>
                  <a:gd name="T14" fmla="*/ 50 w 50"/>
                  <a:gd name="T15" fmla="*/ 0 h 681"/>
                  <a:gd name="T16" fmla="*/ 50 w 50"/>
                  <a:gd name="T17" fmla="*/ 568 h 681"/>
                  <a:gd name="T18" fmla="*/ 0 w 50"/>
                  <a:gd name="T19" fmla="*/ 58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681">
                    <a:moveTo>
                      <a:pt x="0" y="681"/>
                    </a:moveTo>
                    <a:lnTo>
                      <a:pt x="0" y="636"/>
                    </a:lnTo>
                    <a:lnTo>
                      <a:pt x="50" y="621"/>
                    </a:lnTo>
                    <a:lnTo>
                      <a:pt x="50" y="667"/>
                    </a:lnTo>
                    <a:lnTo>
                      <a:pt x="0" y="681"/>
                    </a:lnTo>
                    <a:moveTo>
                      <a:pt x="0" y="584"/>
                    </a:moveTo>
                    <a:lnTo>
                      <a:pt x="0" y="14"/>
                    </a:lnTo>
                    <a:lnTo>
                      <a:pt x="50" y="0"/>
                    </a:lnTo>
                    <a:lnTo>
                      <a:pt x="50" y="568"/>
                    </a:lnTo>
                    <a:lnTo>
                      <a:pt x="0" y="584"/>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73" name="Freeform 1860"/>
              <p:cNvSpPr>
                <a:spLocks noEditPoints="1"/>
              </p:cNvSpPr>
              <p:nvPr/>
            </p:nvSpPr>
            <p:spPr bwMode="auto">
              <a:xfrm>
                <a:off x="5624" y="2068"/>
                <a:ext cx="279" cy="88"/>
              </a:xfrm>
              <a:custGeom>
                <a:avLst/>
                <a:gdLst>
                  <a:gd name="T0" fmla="*/ 14 w 3236"/>
                  <a:gd name="T1" fmla="*/ 1027 h 1027"/>
                  <a:gd name="T2" fmla="*/ 0 w 3236"/>
                  <a:gd name="T3" fmla="*/ 979 h 1027"/>
                  <a:gd name="T4" fmla="*/ 107 w 3236"/>
                  <a:gd name="T5" fmla="*/ 947 h 1027"/>
                  <a:gd name="T6" fmla="*/ 157 w 3236"/>
                  <a:gd name="T7" fmla="*/ 931 h 1027"/>
                  <a:gd name="T8" fmla="*/ 2258 w 3236"/>
                  <a:gd name="T9" fmla="*/ 296 h 1027"/>
                  <a:gd name="T10" fmla="*/ 2258 w 3236"/>
                  <a:gd name="T11" fmla="*/ 348 h 1027"/>
                  <a:gd name="T12" fmla="*/ 157 w 3236"/>
                  <a:gd name="T13" fmla="*/ 984 h 1027"/>
                  <a:gd name="T14" fmla="*/ 107 w 3236"/>
                  <a:gd name="T15" fmla="*/ 999 h 1027"/>
                  <a:gd name="T16" fmla="*/ 14 w 3236"/>
                  <a:gd name="T17" fmla="*/ 1027 h 1027"/>
                  <a:gd name="T18" fmla="*/ 2308 w 3236"/>
                  <a:gd name="T19" fmla="*/ 333 h 1027"/>
                  <a:gd name="T20" fmla="*/ 2308 w 3236"/>
                  <a:gd name="T21" fmla="*/ 281 h 1027"/>
                  <a:gd name="T22" fmla="*/ 3236 w 3236"/>
                  <a:gd name="T23" fmla="*/ 0 h 1027"/>
                  <a:gd name="T24" fmla="*/ 3236 w 3236"/>
                  <a:gd name="T25" fmla="*/ 53 h 1027"/>
                  <a:gd name="T26" fmla="*/ 2308 w 3236"/>
                  <a:gd name="T27" fmla="*/ 333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36" h="1027">
                    <a:moveTo>
                      <a:pt x="14" y="1027"/>
                    </a:moveTo>
                    <a:lnTo>
                      <a:pt x="0" y="979"/>
                    </a:lnTo>
                    <a:lnTo>
                      <a:pt x="107" y="947"/>
                    </a:lnTo>
                    <a:lnTo>
                      <a:pt x="157" y="931"/>
                    </a:lnTo>
                    <a:lnTo>
                      <a:pt x="2258" y="296"/>
                    </a:lnTo>
                    <a:lnTo>
                      <a:pt x="2258" y="348"/>
                    </a:lnTo>
                    <a:lnTo>
                      <a:pt x="157" y="984"/>
                    </a:lnTo>
                    <a:lnTo>
                      <a:pt x="107" y="999"/>
                    </a:lnTo>
                    <a:lnTo>
                      <a:pt x="14" y="1027"/>
                    </a:lnTo>
                    <a:moveTo>
                      <a:pt x="2308" y="333"/>
                    </a:moveTo>
                    <a:lnTo>
                      <a:pt x="2308" y="281"/>
                    </a:lnTo>
                    <a:lnTo>
                      <a:pt x="3236" y="0"/>
                    </a:lnTo>
                    <a:lnTo>
                      <a:pt x="3236" y="53"/>
                    </a:lnTo>
                    <a:lnTo>
                      <a:pt x="2308" y="333"/>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74" name="Freeform 1861"/>
              <p:cNvSpPr>
                <a:spLocks/>
              </p:cNvSpPr>
              <p:nvPr/>
            </p:nvSpPr>
            <p:spPr bwMode="auto">
              <a:xfrm>
                <a:off x="5561" y="2123"/>
                <a:ext cx="27" cy="14"/>
              </a:xfrm>
              <a:custGeom>
                <a:avLst/>
                <a:gdLst>
                  <a:gd name="T0" fmla="*/ 0 w 27"/>
                  <a:gd name="T1" fmla="*/ 14 h 14"/>
                  <a:gd name="T2" fmla="*/ 0 w 27"/>
                  <a:gd name="T3" fmla="*/ 9 h 14"/>
                  <a:gd name="T4" fmla="*/ 24 w 27"/>
                  <a:gd name="T5" fmla="*/ 0 h 14"/>
                  <a:gd name="T6" fmla="*/ 25 w 27"/>
                  <a:gd name="T7" fmla="*/ 0 h 14"/>
                  <a:gd name="T8" fmla="*/ 27 w 27"/>
                  <a:gd name="T9" fmla="*/ 4 h 14"/>
                  <a:gd name="T10" fmla="*/ 24 w 27"/>
                  <a:gd name="T11" fmla="*/ 5 h 14"/>
                  <a:gd name="T12" fmla="*/ 15 w 27"/>
                  <a:gd name="T13" fmla="*/ 8 h 14"/>
                  <a:gd name="T14" fmla="*/ 15 w 27"/>
                  <a:gd name="T15" fmla="*/ 7 h 14"/>
                  <a:gd name="T16" fmla="*/ 10 w 27"/>
                  <a:gd name="T17" fmla="*/ 7 h 14"/>
                  <a:gd name="T18" fmla="*/ 10 w 27"/>
                  <a:gd name="T19" fmla="*/ 10 h 14"/>
                  <a:gd name="T20" fmla="*/ 0 w 27"/>
                  <a:gd name="T2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14">
                    <a:moveTo>
                      <a:pt x="0" y="14"/>
                    </a:moveTo>
                    <a:lnTo>
                      <a:pt x="0" y="9"/>
                    </a:lnTo>
                    <a:lnTo>
                      <a:pt x="24" y="0"/>
                    </a:lnTo>
                    <a:lnTo>
                      <a:pt x="25" y="0"/>
                    </a:lnTo>
                    <a:lnTo>
                      <a:pt x="27" y="4"/>
                    </a:lnTo>
                    <a:lnTo>
                      <a:pt x="24" y="5"/>
                    </a:lnTo>
                    <a:lnTo>
                      <a:pt x="15" y="8"/>
                    </a:lnTo>
                    <a:lnTo>
                      <a:pt x="15" y="7"/>
                    </a:lnTo>
                    <a:lnTo>
                      <a:pt x="10" y="7"/>
                    </a:lnTo>
                    <a:lnTo>
                      <a:pt x="10" y="10"/>
                    </a:lnTo>
                    <a:lnTo>
                      <a:pt x="0" y="1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75" name="Freeform 1862"/>
              <p:cNvSpPr>
                <a:spLocks/>
              </p:cNvSpPr>
              <p:nvPr/>
            </p:nvSpPr>
            <p:spPr bwMode="auto">
              <a:xfrm>
                <a:off x="5561" y="2125"/>
                <a:ext cx="2" cy="5"/>
              </a:xfrm>
              <a:custGeom>
                <a:avLst/>
                <a:gdLst>
                  <a:gd name="T0" fmla="*/ 0 w 2"/>
                  <a:gd name="T1" fmla="*/ 5 h 5"/>
                  <a:gd name="T2" fmla="*/ 0 w 2"/>
                  <a:gd name="T3" fmla="*/ 0 h 5"/>
                  <a:gd name="T4" fmla="*/ 0 w 2"/>
                  <a:gd name="T5" fmla="*/ 0 h 5"/>
                  <a:gd name="T6" fmla="*/ 2 w 2"/>
                  <a:gd name="T7" fmla="*/ 4 h 5"/>
                  <a:gd name="T8" fmla="*/ 0 w 2"/>
                  <a:gd name="T9" fmla="*/ 5 h 5"/>
                </a:gdLst>
                <a:ahLst/>
                <a:cxnLst>
                  <a:cxn ang="0">
                    <a:pos x="T0" y="T1"/>
                  </a:cxn>
                  <a:cxn ang="0">
                    <a:pos x="T2" y="T3"/>
                  </a:cxn>
                  <a:cxn ang="0">
                    <a:pos x="T4" y="T5"/>
                  </a:cxn>
                  <a:cxn ang="0">
                    <a:pos x="T6" y="T7"/>
                  </a:cxn>
                  <a:cxn ang="0">
                    <a:pos x="T8" y="T9"/>
                  </a:cxn>
                </a:cxnLst>
                <a:rect l="0" t="0" r="r" b="b"/>
                <a:pathLst>
                  <a:path w="2" h="5">
                    <a:moveTo>
                      <a:pt x="0" y="5"/>
                    </a:moveTo>
                    <a:lnTo>
                      <a:pt x="0" y="0"/>
                    </a:lnTo>
                    <a:lnTo>
                      <a:pt x="0" y="0"/>
                    </a:lnTo>
                    <a:lnTo>
                      <a:pt x="2" y="4"/>
                    </a:lnTo>
                    <a:lnTo>
                      <a:pt x="0" y="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76" name="Freeform 1863"/>
              <p:cNvSpPr>
                <a:spLocks/>
              </p:cNvSpPr>
              <p:nvPr/>
            </p:nvSpPr>
            <p:spPr bwMode="auto">
              <a:xfrm>
                <a:off x="5561" y="2113"/>
                <a:ext cx="25" cy="10"/>
              </a:xfrm>
              <a:custGeom>
                <a:avLst/>
                <a:gdLst>
                  <a:gd name="T0" fmla="*/ 0 w 25"/>
                  <a:gd name="T1" fmla="*/ 10 h 10"/>
                  <a:gd name="T2" fmla="*/ 0 w 25"/>
                  <a:gd name="T3" fmla="*/ 7 h 10"/>
                  <a:gd name="T4" fmla="*/ 25 w 25"/>
                  <a:gd name="T5" fmla="*/ 0 h 10"/>
                  <a:gd name="T6" fmla="*/ 24 w 25"/>
                  <a:gd name="T7" fmla="*/ 0 h 10"/>
                  <a:gd name="T8" fmla="*/ 0 w 25"/>
                  <a:gd name="T9" fmla="*/ 10 h 10"/>
                </a:gdLst>
                <a:ahLst/>
                <a:cxnLst>
                  <a:cxn ang="0">
                    <a:pos x="T0" y="T1"/>
                  </a:cxn>
                  <a:cxn ang="0">
                    <a:pos x="T2" y="T3"/>
                  </a:cxn>
                  <a:cxn ang="0">
                    <a:pos x="T4" y="T5"/>
                  </a:cxn>
                  <a:cxn ang="0">
                    <a:pos x="T6" y="T7"/>
                  </a:cxn>
                  <a:cxn ang="0">
                    <a:pos x="T8" y="T9"/>
                  </a:cxn>
                </a:cxnLst>
                <a:rect l="0" t="0" r="r" b="b"/>
                <a:pathLst>
                  <a:path w="25" h="10">
                    <a:moveTo>
                      <a:pt x="0" y="10"/>
                    </a:moveTo>
                    <a:lnTo>
                      <a:pt x="0" y="7"/>
                    </a:lnTo>
                    <a:lnTo>
                      <a:pt x="25" y="0"/>
                    </a:lnTo>
                    <a:lnTo>
                      <a:pt x="24" y="0"/>
                    </a:lnTo>
                    <a:lnTo>
                      <a:pt x="0" y="1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77" name="Freeform 1864"/>
              <p:cNvSpPr>
                <a:spLocks/>
              </p:cNvSpPr>
              <p:nvPr/>
            </p:nvSpPr>
            <p:spPr bwMode="auto">
              <a:xfrm>
                <a:off x="5576" y="2152"/>
                <a:ext cx="12" cy="9"/>
              </a:xfrm>
              <a:custGeom>
                <a:avLst/>
                <a:gdLst>
                  <a:gd name="T0" fmla="*/ 0 w 12"/>
                  <a:gd name="T1" fmla="*/ 9 h 9"/>
                  <a:gd name="T2" fmla="*/ 0 w 12"/>
                  <a:gd name="T3" fmla="*/ 4 h 9"/>
                  <a:gd name="T4" fmla="*/ 9 w 12"/>
                  <a:gd name="T5" fmla="*/ 1 h 9"/>
                  <a:gd name="T6" fmla="*/ 10 w 12"/>
                  <a:gd name="T7" fmla="*/ 0 h 9"/>
                  <a:gd name="T8" fmla="*/ 12 w 12"/>
                  <a:gd name="T9" fmla="*/ 4 h 9"/>
                  <a:gd name="T10" fmla="*/ 9 w 12"/>
                  <a:gd name="T11" fmla="*/ 5 h 9"/>
                  <a:gd name="T12" fmla="*/ 0 w 1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0" y="9"/>
                    </a:moveTo>
                    <a:lnTo>
                      <a:pt x="0" y="4"/>
                    </a:lnTo>
                    <a:lnTo>
                      <a:pt x="9" y="1"/>
                    </a:lnTo>
                    <a:lnTo>
                      <a:pt x="10" y="0"/>
                    </a:lnTo>
                    <a:lnTo>
                      <a:pt x="12" y="4"/>
                    </a:lnTo>
                    <a:lnTo>
                      <a:pt x="9" y="5"/>
                    </a:lnTo>
                    <a:lnTo>
                      <a:pt x="0"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78" name="Freeform 1865"/>
              <p:cNvSpPr>
                <a:spLocks/>
              </p:cNvSpPr>
              <p:nvPr/>
            </p:nvSpPr>
            <p:spPr bwMode="auto">
              <a:xfrm>
                <a:off x="5571" y="2130"/>
                <a:ext cx="5" cy="16"/>
              </a:xfrm>
              <a:custGeom>
                <a:avLst/>
                <a:gdLst>
                  <a:gd name="T0" fmla="*/ 0 w 5"/>
                  <a:gd name="T1" fmla="*/ 16 h 16"/>
                  <a:gd name="T2" fmla="*/ 0 w 5"/>
                  <a:gd name="T3" fmla="*/ 0 h 16"/>
                  <a:gd name="T4" fmla="*/ 5 w 5"/>
                  <a:gd name="T5" fmla="*/ 0 h 16"/>
                  <a:gd name="T6" fmla="*/ 5 w 5"/>
                  <a:gd name="T7" fmla="*/ 14 h 16"/>
                  <a:gd name="T8" fmla="*/ 0 w 5"/>
                  <a:gd name="T9" fmla="*/ 16 h 16"/>
                </a:gdLst>
                <a:ahLst/>
                <a:cxnLst>
                  <a:cxn ang="0">
                    <a:pos x="T0" y="T1"/>
                  </a:cxn>
                  <a:cxn ang="0">
                    <a:pos x="T2" y="T3"/>
                  </a:cxn>
                  <a:cxn ang="0">
                    <a:pos x="T4" y="T5"/>
                  </a:cxn>
                  <a:cxn ang="0">
                    <a:pos x="T6" y="T7"/>
                  </a:cxn>
                  <a:cxn ang="0">
                    <a:pos x="T8" y="T9"/>
                  </a:cxn>
                </a:cxnLst>
                <a:rect l="0" t="0" r="r" b="b"/>
                <a:pathLst>
                  <a:path w="5" h="16">
                    <a:moveTo>
                      <a:pt x="0" y="16"/>
                    </a:moveTo>
                    <a:lnTo>
                      <a:pt x="0" y="0"/>
                    </a:lnTo>
                    <a:lnTo>
                      <a:pt x="5" y="0"/>
                    </a:lnTo>
                    <a:lnTo>
                      <a:pt x="5" y="14"/>
                    </a:lnTo>
                    <a:lnTo>
                      <a:pt x="0"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79" name="Freeform 1866"/>
              <p:cNvSpPr>
                <a:spLocks/>
              </p:cNvSpPr>
              <p:nvPr/>
            </p:nvSpPr>
            <p:spPr bwMode="auto">
              <a:xfrm>
                <a:off x="5819" y="2048"/>
                <a:ext cx="4" cy="59"/>
              </a:xfrm>
              <a:custGeom>
                <a:avLst/>
                <a:gdLst>
                  <a:gd name="T0" fmla="*/ 0 w 4"/>
                  <a:gd name="T1" fmla="*/ 59 h 59"/>
                  <a:gd name="T2" fmla="*/ 0 w 4"/>
                  <a:gd name="T3" fmla="*/ 1 h 59"/>
                  <a:gd name="T4" fmla="*/ 4 w 4"/>
                  <a:gd name="T5" fmla="*/ 0 h 59"/>
                  <a:gd name="T6" fmla="*/ 4 w 4"/>
                  <a:gd name="T7" fmla="*/ 58 h 59"/>
                  <a:gd name="T8" fmla="*/ 0 w 4"/>
                  <a:gd name="T9" fmla="*/ 59 h 59"/>
                </a:gdLst>
                <a:ahLst/>
                <a:cxnLst>
                  <a:cxn ang="0">
                    <a:pos x="T0" y="T1"/>
                  </a:cxn>
                  <a:cxn ang="0">
                    <a:pos x="T2" y="T3"/>
                  </a:cxn>
                  <a:cxn ang="0">
                    <a:pos x="T4" y="T5"/>
                  </a:cxn>
                  <a:cxn ang="0">
                    <a:pos x="T6" y="T7"/>
                  </a:cxn>
                  <a:cxn ang="0">
                    <a:pos x="T8" y="T9"/>
                  </a:cxn>
                </a:cxnLst>
                <a:rect l="0" t="0" r="r" b="b"/>
                <a:pathLst>
                  <a:path w="4" h="59">
                    <a:moveTo>
                      <a:pt x="0" y="59"/>
                    </a:moveTo>
                    <a:lnTo>
                      <a:pt x="0" y="1"/>
                    </a:lnTo>
                    <a:lnTo>
                      <a:pt x="4" y="0"/>
                    </a:lnTo>
                    <a:lnTo>
                      <a:pt x="4" y="58"/>
                    </a:lnTo>
                    <a:lnTo>
                      <a:pt x="0" y="5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80" name="Freeform 1867"/>
              <p:cNvSpPr>
                <a:spLocks noEditPoints="1"/>
              </p:cNvSpPr>
              <p:nvPr/>
            </p:nvSpPr>
            <p:spPr bwMode="auto">
              <a:xfrm>
                <a:off x="5903" y="2025"/>
                <a:ext cx="3" cy="59"/>
              </a:xfrm>
              <a:custGeom>
                <a:avLst/>
                <a:gdLst>
                  <a:gd name="T0" fmla="*/ 0 w 30"/>
                  <a:gd name="T1" fmla="*/ 675 h 675"/>
                  <a:gd name="T2" fmla="*/ 0 w 30"/>
                  <a:gd name="T3" fmla="*/ 541 h 675"/>
                  <a:gd name="T4" fmla="*/ 30 w 30"/>
                  <a:gd name="T5" fmla="*/ 531 h 675"/>
                  <a:gd name="T6" fmla="*/ 30 w 30"/>
                  <a:gd name="T7" fmla="*/ 667 h 675"/>
                  <a:gd name="T8" fmla="*/ 0 w 30"/>
                  <a:gd name="T9" fmla="*/ 675 h 675"/>
                  <a:gd name="T10" fmla="*/ 0 w 30"/>
                  <a:gd name="T11" fmla="*/ 488 h 675"/>
                  <a:gd name="T12" fmla="*/ 0 w 30"/>
                  <a:gd name="T13" fmla="*/ 8 h 675"/>
                  <a:gd name="T14" fmla="*/ 30 w 30"/>
                  <a:gd name="T15" fmla="*/ 0 h 675"/>
                  <a:gd name="T16" fmla="*/ 30 w 30"/>
                  <a:gd name="T17" fmla="*/ 479 h 675"/>
                  <a:gd name="T18" fmla="*/ 0 w 30"/>
                  <a:gd name="T19" fmla="*/ 488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675">
                    <a:moveTo>
                      <a:pt x="0" y="675"/>
                    </a:moveTo>
                    <a:lnTo>
                      <a:pt x="0" y="541"/>
                    </a:lnTo>
                    <a:lnTo>
                      <a:pt x="30" y="531"/>
                    </a:lnTo>
                    <a:lnTo>
                      <a:pt x="30" y="667"/>
                    </a:lnTo>
                    <a:lnTo>
                      <a:pt x="0" y="675"/>
                    </a:lnTo>
                    <a:moveTo>
                      <a:pt x="0" y="488"/>
                    </a:moveTo>
                    <a:lnTo>
                      <a:pt x="0" y="8"/>
                    </a:lnTo>
                    <a:lnTo>
                      <a:pt x="30" y="0"/>
                    </a:lnTo>
                    <a:lnTo>
                      <a:pt x="30" y="479"/>
                    </a:lnTo>
                    <a:lnTo>
                      <a:pt x="0" y="488"/>
                    </a:lnTo>
                  </a:path>
                </a:pathLst>
              </a:custGeom>
              <a:solidFill>
                <a:srgbClr val="5A5B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81" name="Freeform 1868"/>
              <p:cNvSpPr>
                <a:spLocks/>
              </p:cNvSpPr>
              <p:nvPr/>
            </p:nvSpPr>
            <p:spPr bwMode="auto">
              <a:xfrm>
                <a:off x="5903" y="2067"/>
                <a:ext cx="3" cy="5"/>
              </a:xfrm>
              <a:custGeom>
                <a:avLst/>
                <a:gdLst>
                  <a:gd name="T0" fmla="*/ 0 w 3"/>
                  <a:gd name="T1" fmla="*/ 5 h 5"/>
                  <a:gd name="T2" fmla="*/ 0 w 3"/>
                  <a:gd name="T3" fmla="*/ 1 h 5"/>
                  <a:gd name="T4" fmla="*/ 3 w 3"/>
                  <a:gd name="T5" fmla="*/ 0 h 5"/>
                  <a:gd name="T6" fmla="*/ 3 w 3"/>
                  <a:gd name="T7" fmla="*/ 4 h 5"/>
                  <a:gd name="T8" fmla="*/ 0 w 3"/>
                  <a:gd name="T9" fmla="*/ 5 h 5"/>
                </a:gdLst>
                <a:ahLst/>
                <a:cxnLst>
                  <a:cxn ang="0">
                    <a:pos x="T0" y="T1"/>
                  </a:cxn>
                  <a:cxn ang="0">
                    <a:pos x="T2" y="T3"/>
                  </a:cxn>
                  <a:cxn ang="0">
                    <a:pos x="T4" y="T5"/>
                  </a:cxn>
                  <a:cxn ang="0">
                    <a:pos x="T6" y="T7"/>
                  </a:cxn>
                  <a:cxn ang="0">
                    <a:pos x="T8" y="T9"/>
                  </a:cxn>
                </a:cxnLst>
                <a:rect l="0" t="0" r="r" b="b"/>
                <a:pathLst>
                  <a:path w="3" h="5">
                    <a:moveTo>
                      <a:pt x="0" y="5"/>
                    </a:moveTo>
                    <a:lnTo>
                      <a:pt x="0" y="1"/>
                    </a:lnTo>
                    <a:lnTo>
                      <a:pt x="3" y="0"/>
                    </a:lnTo>
                    <a:lnTo>
                      <a:pt x="3" y="4"/>
                    </a:lnTo>
                    <a:lnTo>
                      <a:pt x="0" y="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82" name="Freeform 1869"/>
              <p:cNvSpPr>
                <a:spLocks noEditPoints="1"/>
              </p:cNvSpPr>
              <p:nvPr/>
            </p:nvSpPr>
            <p:spPr bwMode="auto">
              <a:xfrm>
                <a:off x="5576" y="2132"/>
                <a:ext cx="327" cy="177"/>
              </a:xfrm>
              <a:custGeom>
                <a:avLst/>
                <a:gdLst>
                  <a:gd name="T0" fmla="*/ 0 w 3789"/>
                  <a:gd name="T1" fmla="*/ 2047 h 2047"/>
                  <a:gd name="T2" fmla="*/ 0 w 3789"/>
                  <a:gd name="T3" fmla="*/ 1557 h 2047"/>
                  <a:gd name="T4" fmla="*/ 100 w 3789"/>
                  <a:gd name="T5" fmla="*/ 1519 h 2047"/>
                  <a:gd name="T6" fmla="*/ 100 w 3789"/>
                  <a:gd name="T7" fmla="*/ 2020 h 2047"/>
                  <a:gd name="T8" fmla="*/ 0 w 3789"/>
                  <a:gd name="T9" fmla="*/ 2047 h 2047"/>
                  <a:gd name="T10" fmla="*/ 150 w 3789"/>
                  <a:gd name="T11" fmla="*/ 2006 h 2047"/>
                  <a:gd name="T12" fmla="*/ 150 w 3789"/>
                  <a:gd name="T13" fmla="*/ 1504 h 2047"/>
                  <a:gd name="T14" fmla="*/ 660 w 3789"/>
                  <a:gd name="T15" fmla="*/ 1355 h 2047"/>
                  <a:gd name="T16" fmla="*/ 660 w 3789"/>
                  <a:gd name="T17" fmla="*/ 1867 h 2047"/>
                  <a:gd name="T18" fmla="*/ 150 w 3789"/>
                  <a:gd name="T19" fmla="*/ 2006 h 2047"/>
                  <a:gd name="T20" fmla="*/ 710 w 3789"/>
                  <a:gd name="T21" fmla="*/ 1853 h 2047"/>
                  <a:gd name="T22" fmla="*/ 710 w 3789"/>
                  <a:gd name="T23" fmla="*/ 1340 h 2047"/>
                  <a:gd name="T24" fmla="*/ 1185 w 3789"/>
                  <a:gd name="T25" fmla="*/ 1201 h 2047"/>
                  <a:gd name="T26" fmla="*/ 1185 w 3789"/>
                  <a:gd name="T27" fmla="*/ 973 h 2047"/>
                  <a:gd name="T28" fmla="*/ 710 w 3789"/>
                  <a:gd name="T29" fmla="*/ 1112 h 2047"/>
                  <a:gd name="T30" fmla="*/ 710 w 3789"/>
                  <a:gd name="T31" fmla="*/ 938 h 2047"/>
                  <a:gd name="T32" fmla="*/ 2811 w 3789"/>
                  <a:gd name="T33" fmla="*/ 298 h 2047"/>
                  <a:gd name="T34" fmla="*/ 2811 w 3789"/>
                  <a:gd name="T35" fmla="*/ 1083 h 2047"/>
                  <a:gd name="T36" fmla="*/ 1851 w 3789"/>
                  <a:gd name="T37" fmla="*/ 1360 h 2047"/>
                  <a:gd name="T38" fmla="*/ 1866 w 3789"/>
                  <a:gd name="T39" fmla="*/ 1408 h 2047"/>
                  <a:gd name="T40" fmla="*/ 2811 w 3789"/>
                  <a:gd name="T41" fmla="*/ 1135 h 2047"/>
                  <a:gd name="T42" fmla="*/ 2811 w 3789"/>
                  <a:gd name="T43" fmla="*/ 1278 h 2047"/>
                  <a:gd name="T44" fmla="*/ 710 w 3789"/>
                  <a:gd name="T45" fmla="*/ 1853 h 2047"/>
                  <a:gd name="T46" fmla="*/ 0 w 3789"/>
                  <a:gd name="T47" fmla="*/ 1320 h 2047"/>
                  <a:gd name="T48" fmla="*/ 0 w 3789"/>
                  <a:gd name="T49" fmla="*/ 1021 h 2047"/>
                  <a:gd name="T50" fmla="*/ 100 w 3789"/>
                  <a:gd name="T51" fmla="*/ 994 h 2047"/>
                  <a:gd name="T52" fmla="*/ 100 w 3789"/>
                  <a:gd name="T53" fmla="*/ 1291 h 2047"/>
                  <a:gd name="T54" fmla="*/ 0 w 3789"/>
                  <a:gd name="T55" fmla="*/ 1320 h 2047"/>
                  <a:gd name="T56" fmla="*/ 150 w 3789"/>
                  <a:gd name="T57" fmla="*/ 1276 h 2047"/>
                  <a:gd name="T58" fmla="*/ 150 w 3789"/>
                  <a:gd name="T59" fmla="*/ 980 h 2047"/>
                  <a:gd name="T60" fmla="*/ 660 w 3789"/>
                  <a:gd name="T61" fmla="*/ 841 h 2047"/>
                  <a:gd name="T62" fmla="*/ 660 w 3789"/>
                  <a:gd name="T63" fmla="*/ 901 h 2047"/>
                  <a:gd name="T64" fmla="*/ 553 w 3789"/>
                  <a:gd name="T65" fmla="*/ 934 h 2047"/>
                  <a:gd name="T66" fmla="*/ 567 w 3789"/>
                  <a:gd name="T67" fmla="*/ 982 h 2047"/>
                  <a:gd name="T68" fmla="*/ 660 w 3789"/>
                  <a:gd name="T69" fmla="*/ 954 h 2047"/>
                  <a:gd name="T70" fmla="*/ 660 w 3789"/>
                  <a:gd name="T71" fmla="*/ 1127 h 2047"/>
                  <a:gd name="T72" fmla="*/ 150 w 3789"/>
                  <a:gd name="T73" fmla="*/ 1276 h 2047"/>
                  <a:gd name="T74" fmla="*/ 2861 w 3789"/>
                  <a:gd name="T75" fmla="*/ 1264 h 2047"/>
                  <a:gd name="T76" fmla="*/ 2861 w 3789"/>
                  <a:gd name="T77" fmla="*/ 1120 h 2047"/>
                  <a:gd name="T78" fmla="*/ 3789 w 3789"/>
                  <a:gd name="T79" fmla="*/ 852 h 2047"/>
                  <a:gd name="T80" fmla="*/ 3789 w 3789"/>
                  <a:gd name="T81" fmla="*/ 1010 h 2047"/>
                  <a:gd name="T82" fmla="*/ 2861 w 3789"/>
                  <a:gd name="T83" fmla="*/ 1264 h 2047"/>
                  <a:gd name="T84" fmla="*/ 2861 w 3789"/>
                  <a:gd name="T85" fmla="*/ 1068 h 2047"/>
                  <a:gd name="T86" fmla="*/ 2861 w 3789"/>
                  <a:gd name="T87" fmla="*/ 283 h 2047"/>
                  <a:gd name="T88" fmla="*/ 3789 w 3789"/>
                  <a:gd name="T89" fmla="*/ 0 h 2047"/>
                  <a:gd name="T90" fmla="*/ 3789 w 3789"/>
                  <a:gd name="T91" fmla="*/ 800 h 2047"/>
                  <a:gd name="T92" fmla="*/ 2861 w 3789"/>
                  <a:gd name="T93" fmla="*/ 1068 h 2047"/>
                  <a:gd name="T94" fmla="*/ 710 w 3789"/>
                  <a:gd name="T95" fmla="*/ 886 h 2047"/>
                  <a:gd name="T96" fmla="*/ 710 w 3789"/>
                  <a:gd name="T97" fmla="*/ 827 h 2047"/>
                  <a:gd name="T98" fmla="*/ 2624 w 3789"/>
                  <a:gd name="T99" fmla="*/ 303 h 2047"/>
                  <a:gd name="T100" fmla="*/ 710 w 3789"/>
                  <a:gd name="T101" fmla="*/ 886 h 2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89" h="2047">
                    <a:moveTo>
                      <a:pt x="0" y="2047"/>
                    </a:moveTo>
                    <a:lnTo>
                      <a:pt x="0" y="1557"/>
                    </a:lnTo>
                    <a:lnTo>
                      <a:pt x="100" y="1519"/>
                    </a:lnTo>
                    <a:lnTo>
                      <a:pt x="100" y="2020"/>
                    </a:lnTo>
                    <a:lnTo>
                      <a:pt x="0" y="2047"/>
                    </a:lnTo>
                    <a:moveTo>
                      <a:pt x="150" y="2006"/>
                    </a:moveTo>
                    <a:lnTo>
                      <a:pt x="150" y="1504"/>
                    </a:lnTo>
                    <a:lnTo>
                      <a:pt x="660" y="1355"/>
                    </a:lnTo>
                    <a:lnTo>
                      <a:pt x="660" y="1867"/>
                    </a:lnTo>
                    <a:lnTo>
                      <a:pt x="150" y="2006"/>
                    </a:lnTo>
                    <a:moveTo>
                      <a:pt x="710" y="1853"/>
                    </a:moveTo>
                    <a:lnTo>
                      <a:pt x="710" y="1340"/>
                    </a:lnTo>
                    <a:lnTo>
                      <a:pt x="1185" y="1201"/>
                    </a:lnTo>
                    <a:lnTo>
                      <a:pt x="1185" y="973"/>
                    </a:lnTo>
                    <a:lnTo>
                      <a:pt x="710" y="1112"/>
                    </a:lnTo>
                    <a:lnTo>
                      <a:pt x="710" y="938"/>
                    </a:lnTo>
                    <a:lnTo>
                      <a:pt x="2811" y="298"/>
                    </a:lnTo>
                    <a:lnTo>
                      <a:pt x="2811" y="1083"/>
                    </a:lnTo>
                    <a:lnTo>
                      <a:pt x="1851" y="1360"/>
                    </a:lnTo>
                    <a:lnTo>
                      <a:pt x="1866" y="1408"/>
                    </a:lnTo>
                    <a:lnTo>
                      <a:pt x="2811" y="1135"/>
                    </a:lnTo>
                    <a:lnTo>
                      <a:pt x="2811" y="1278"/>
                    </a:lnTo>
                    <a:lnTo>
                      <a:pt x="710" y="1853"/>
                    </a:lnTo>
                    <a:moveTo>
                      <a:pt x="0" y="1320"/>
                    </a:moveTo>
                    <a:lnTo>
                      <a:pt x="0" y="1021"/>
                    </a:lnTo>
                    <a:lnTo>
                      <a:pt x="100" y="994"/>
                    </a:lnTo>
                    <a:lnTo>
                      <a:pt x="100" y="1291"/>
                    </a:lnTo>
                    <a:lnTo>
                      <a:pt x="0" y="1320"/>
                    </a:lnTo>
                    <a:moveTo>
                      <a:pt x="150" y="1276"/>
                    </a:moveTo>
                    <a:lnTo>
                      <a:pt x="150" y="980"/>
                    </a:lnTo>
                    <a:lnTo>
                      <a:pt x="660" y="841"/>
                    </a:lnTo>
                    <a:lnTo>
                      <a:pt x="660" y="901"/>
                    </a:lnTo>
                    <a:lnTo>
                      <a:pt x="553" y="934"/>
                    </a:lnTo>
                    <a:lnTo>
                      <a:pt x="567" y="982"/>
                    </a:lnTo>
                    <a:lnTo>
                      <a:pt x="660" y="954"/>
                    </a:lnTo>
                    <a:lnTo>
                      <a:pt x="660" y="1127"/>
                    </a:lnTo>
                    <a:lnTo>
                      <a:pt x="150" y="1276"/>
                    </a:lnTo>
                    <a:moveTo>
                      <a:pt x="2861" y="1264"/>
                    </a:moveTo>
                    <a:lnTo>
                      <a:pt x="2861" y="1120"/>
                    </a:lnTo>
                    <a:lnTo>
                      <a:pt x="3789" y="852"/>
                    </a:lnTo>
                    <a:lnTo>
                      <a:pt x="3789" y="1010"/>
                    </a:lnTo>
                    <a:lnTo>
                      <a:pt x="2861" y="1264"/>
                    </a:lnTo>
                    <a:moveTo>
                      <a:pt x="2861" y="1068"/>
                    </a:moveTo>
                    <a:lnTo>
                      <a:pt x="2861" y="283"/>
                    </a:lnTo>
                    <a:lnTo>
                      <a:pt x="3789" y="0"/>
                    </a:lnTo>
                    <a:lnTo>
                      <a:pt x="3789" y="800"/>
                    </a:lnTo>
                    <a:lnTo>
                      <a:pt x="2861" y="1068"/>
                    </a:lnTo>
                    <a:moveTo>
                      <a:pt x="710" y="886"/>
                    </a:moveTo>
                    <a:lnTo>
                      <a:pt x="710" y="827"/>
                    </a:lnTo>
                    <a:lnTo>
                      <a:pt x="2624" y="303"/>
                    </a:lnTo>
                    <a:lnTo>
                      <a:pt x="710" y="886"/>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83" name="Freeform 1870"/>
              <p:cNvSpPr>
                <a:spLocks noEditPoints="1"/>
              </p:cNvSpPr>
              <p:nvPr/>
            </p:nvSpPr>
            <p:spPr bwMode="auto">
              <a:xfrm>
                <a:off x="5585" y="2217"/>
                <a:ext cx="4" cy="90"/>
              </a:xfrm>
              <a:custGeom>
                <a:avLst/>
                <a:gdLst>
                  <a:gd name="T0" fmla="*/ 0 w 50"/>
                  <a:gd name="T1" fmla="*/ 1040 h 1040"/>
                  <a:gd name="T2" fmla="*/ 0 w 50"/>
                  <a:gd name="T3" fmla="*/ 539 h 1040"/>
                  <a:gd name="T4" fmla="*/ 3 w 50"/>
                  <a:gd name="T5" fmla="*/ 538 h 1040"/>
                  <a:gd name="T6" fmla="*/ 50 w 50"/>
                  <a:gd name="T7" fmla="*/ 524 h 1040"/>
                  <a:gd name="T8" fmla="*/ 50 w 50"/>
                  <a:gd name="T9" fmla="*/ 1026 h 1040"/>
                  <a:gd name="T10" fmla="*/ 0 w 50"/>
                  <a:gd name="T11" fmla="*/ 1040 h 1040"/>
                  <a:gd name="T12" fmla="*/ 0 w 50"/>
                  <a:gd name="T13" fmla="*/ 311 h 1040"/>
                  <a:gd name="T14" fmla="*/ 0 w 50"/>
                  <a:gd name="T15" fmla="*/ 14 h 1040"/>
                  <a:gd name="T16" fmla="*/ 50 w 50"/>
                  <a:gd name="T17" fmla="*/ 0 h 1040"/>
                  <a:gd name="T18" fmla="*/ 50 w 50"/>
                  <a:gd name="T19" fmla="*/ 296 h 1040"/>
                  <a:gd name="T20" fmla="*/ 0 w 50"/>
                  <a:gd name="T21" fmla="*/ 31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1040">
                    <a:moveTo>
                      <a:pt x="0" y="1040"/>
                    </a:moveTo>
                    <a:lnTo>
                      <a:pt x="0" y="539"/>
                    </a:lnTo>
                    <a:lnTo>
                      <a:pt x="3" y="538"/>
                    </a:lnTo>
                    <a:lnTo>
                      <a:pt x="50" y="524"/>
                    </a:lnTo>
                    <a:lnTo>
                      <a:pt x="50" y="1026"/>
                    </a:lnTo>
                    <a:lnTo>
                      <a:pt x="0" y="1040"/>
                    </a:lnTo>
                    <a:moveTo>
                      <a:pt x="0" y="311"/>
                    </a:moveTo>
                    <a:lnTo>
                      <a:pt x="0" y="14"/>
                    </a:lnTo>
                    <a:lnTo>
                      <a:pt x="50" y="0"/>
                    </a:lnTo>
                    <a:lnTo>
                      <a:pt x="50" y="296"/>
                    </a:lnTo>
                    <a:lnTo>
                      <a:pt x="0" y="31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84" name="Freeform 1871"/>
              <p:cNvSpPr>
                <a:spLocks noEditPoints="1"/>
              </p:cNvSpPr>
              <p:nvPr/>
            </p:nvSpPr>
            <p:spPr bwMode="auto">
              <a:xfrm>
                <a:off x="5624" y="2131"/>
                <a:ext cx="279" cy="86"/>
              </a:xfrm>
              <a:custGeom>
                <a:avLst/>
                <a:gdLst>
                  <a:gd name="T0" fmla="*/ 14 w 3236"/>
                  <a:gd name="T1" fmla="*/ 998 h 998"/>
                  <a:gd name="T2" fmla="*/ 0 w 3236"/>
                  <a:gd name="T3" fmla="*/ 950 h 998"/>
                  <a:gd name="T4" fmla="*/ 107 w 3236"/>
                  <a:gd name="T5" fmla="*/ 917 h 998"/>
                  <a:gd name="T6" fmla="*/ 107 w 3236"/>
                  <a:gd name="T7" fmla="*/ 970 h 998"/>
                  <a:gd name="T8" fmla="*/ 14 w 3236"/>
                  <a:gd name="T9" fmla="*/ 998 h 998"/>
                  <a:gd name="T10" fmla="*/ 157 w 3236"/>
                  <a:gd name="T11" fmla="*/ 954 h 998"/>
                  <a:gd name="T12" fmla="*/ 157 w 3236"/>
                  <a:gd name="T13" fmla="*/ 902 h 998"/>
                  <a:gd name="T14" fmla="*/ 2071 w 3236"/>
                  <a:gd name="T15" fmla="*/ 319 h 998"/>
                  <a:gd name="T16" fmla="*/ 2258 w 3236"/>
                  <a:gd name="T17" fmla="*/ 268 h 998"/>
                  <a:gd name="T18" fmla="*/ 2258 w 3236"/>
                  <a:gd name="T19" fmla="*/ 314 h 998"/>
                  <a:gd name="T20" fmla="*/ 157 w 3236"/>
                  <a:gd name="T21" fmla="*/ 954 h 998"/>
                  <a:gd name="T22" fmla="*/ 2308 w 3236"/>
                  <a:gd name="T23" fmla="*/ 299 h 998"/>
                  <a:gd name="T24" fmla="*/ 2308 w 3236"/>
                  <a:gd name="T25" fmla="*/ 254 h 998"/>
                  <a:gd name="T26" fmla="*/ 3236 w 3236"/>
                  <a:gd name="T27" fmla="*/ 0 h 998"/>
                  <a:gd name="T28" fmla="*/ 3236 w 3236"/>
                  <a:gd name="T29" fmla="*/ 16 h 998"/>
                  <a:gd name="T30" fmla="*/ 2308 w 3236"/>
                  <a:gd name="T31" fmla="*/ 299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36" h="998">
                    <a:moveTo>
                      <a:pt x="14" y="998"/>
                    </a:moveTo>
                    <a:lnTo>
                      <a:pt x="0" y="950"/>
                    </a:lnTo>
                    <a:lnTo>
                      <a:pt x="107" y="917"/>
                    </a:lnTo>
                    <a:lnTo>
                      <a:pt x="107" y="970"/>
                    </a:lnTo>
                    <a:lnTo>
                      <a:pt x="14" y="998"/>
                    </a:lnTo>
                    <a:moveTo>
                      <a:pt x="157" y="954"/>
                    </a:moveTo>
                    <a:lnTo>
                      <a:pt x="157" y="902"/>
                    </a:lnTo>
                    <a:lnTo>
                      <a:pt x="2071" y="319"/>
                    </a:lnTo>
                    <a:lnTo>
                      <a:pt x="2258" y="268"/>
                    </a:lnTo>
                    <a:lnTo>
                      <a:pt x="2258" y="314"/>
                    </a:lnTo>
                    <a:lnTo>
                      <a:pt x="157" y="954"/>
                    </a:lnTo>
                    <a:moveTo>
                      <a:pt x="2308" y="299"/>
                    </a:moveTo>
                    <a:lnTo>
                      <a:pt x="2308" y="254"/>
                    </a:lnTo>
                    <a:lnTo>
                      <a:pt x="3236" y="0"/>
                    </a:lnTo>
                    <a:lnTo>
                      <a:pt x="3236" y="16"/>
                    </a:lnTo>
                    <a:lnTo>
                      <a:pt x="2308" y="29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85" name="Freeform 1872"/>
              <p:cNvSpPr>
                <a:spLocks noEditPoints="1"/>
              </p:cNvSpPr>
              <p:nvPr/>
            </p:nvSpPr>
            <p:spPr bwMode="auto">
              <a:xfrm>
                <a:off x="5633" y="2204"/>
                <a:ext cx="5" cy="90"/>
              </a:xfrm>
              <a:custGeom>
                <a:avLst/>
                <a:gdLst>
                  <a:gd name="T0" fmla="*/ 0 w 50"/>
                  <a:gd name="T1" fmla="*/ 1040 h 1040"/>
                  <a:gd name="T2" fmla="*/ 0 w 50"/>
                  <a:gd name="T3" fmla="*/ 528 h 1040"/>
                  <a:gd name="T4" fmla="*/ 50 w 50"/>
                  <a:gd name="T5" fmla="*/ 513 h 1040"/>
                  <a:gd name="T6" fmla="*/ 50 w 50"/>
                  <a:gd name="T7" fmla="*/ 1026 h 1040"/>
                  <a:gd name="T8" fmla="*/ 0 w 50"/>
                  <a:gd name="T9" fmla="*/ 1040 h 1040"/>
                  <a:gd name="T10" fmla="*/ 0 w 50"/>
                  <a:gd name="T11" fmla="*/ 300 h 1040"/>
                  <a:gd name="T12" fmla="*/ 0 w 50"/>
                  <a:gd name="T13" fmla="*/ 14 h 1040"/>
                  <a:gd name="T14" fmla="*/ 50 w 50"/>
                  <a:gd name="T15" fmla="*/ 0 h 1040"/>
                  <a:gd name="T16" fmla="*/ 50 w 50"/>
                  <a:gd name="T17" fmla="*/ 285 h 1040"/>
                  <a:gd name="T18" fmla="*/ 0 w 50"/>
                  <a:gd name="T19" fmla="*/ 300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040">
                    <a:moveTo>
                      <a:pt x="0" y="1040"/>
                    </a:moveTo>
                    <a:lnTo>
                      <a:pt x="0" y="528"/>
                    </a:lnTo>
                    <a:lnTo>
                      <a:pt x="50" y="513"/>
                    </a:lnTo>
                    <a:lnTo>
                      <a:pt x="50" y="1026"/>
                    </a:lnTo>
                    <a:lnTo>
                      <a:pt x="0" y="1040"/>
                    </a:lnTo>
                    <a:moveTo>
                      <a:pt x="0" y="300"/>
                    </a:moveTo>
                    <a:lnTo>
                      <a:pt x="0" y="14"/>
                    </a:lnTo>
                    <a:lnTo>
                      <a:pt x="50" y="0"/>
                    </a:lnTo>
                    <a:lnTo>
                      <a:pt x="50" y="285"/>
                    </a:lnTo>
                    <a:lnTo>
                      <a:pt x="0" y="30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86" name="Freeform 1873"/>
              <p:cNvSpPr>
                <a:spLocks/>
              </p:cNvSpPr>
              <p:nvPr/>
            </p:nvSpPr>
            <p:spPr bwMode="auto">
              <a:xfrm>
                <a:off x="5576" y="2264"/>
                <a:ext cx="9" cy="3"/>
              </a:xfrm>
              <a:custGeom>
                <a:avLst/>
                <a:gdLst>
                  <a:gd name="T0" fmla="*/ 0 w 9"/>
                  <a:gd name="T1" fmla="*/ 3 h 3"/>
                  <a:gd name="T2" fmla="*/ 0 w 9"/>
                  <a:gd name="T3" fmla="*/ 2 h 3"/>
                  <a:gd name="T4" fmla="*/ 9 w 9"/>
                  <a:gd name="T5" fmla="*/ 0 h 3"/>
                  <a:gd name="T6" fmla="*/ 9 w 9"/>
                  <a:gd name="T7" fmla="*/ 0 h 3"/>
                  <a:gd name="T8" fmla="*/ 0 w 9"/>
                  <a:gd name="T9" fmla="*/ 3 h 3"/>
                </a:gdLst>
                <a:ahLst/>
                <a:cxnLst>
                  <a:cxn ang="0">
                    <a:pos x="T0" y="T1"/>
                  </a:cxn>
                  <a:cxn ang="0">
                    <a:pos x="T2" y="T3"/>
                  </a:cxn>
                  <a:cxn ang="0">
                    <a:pos x="T4" y="T5"/>
                  </a:cxn>
                  <a:cxn ang="0">
                    <a:pos x="T6" y="T7"/>
                  </a:cxn>
                  <a:cxn ang="0">
                    <a:pos x="T8" y="T9"/>
                  </a:cxn>
                </a:cxnLst>
                <a:rect l="0" t="0" r="r" b="b"/>
                <a:pathLst>
                  <a:path w="9" h="3">
                    <a:moveTo>
                      <a:pt x="0" y="3"/>
                    </a:moveTo>
                    <a:lnTo>
                      <a:pt x="0" y="2"/>
                    </a:lnTo>
                    <a:lnTo>
                      <a:pt x="9" y="0"/>
                    </a:lnTo>
                    <a:lnTo>
                      <a:pt x="9" y="0"/>
                    </a:lnTo>
                    <a:lnTo>
                      <a:pt x="0"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87" name="Freeform 1874"/>
              <p:cNvSpPr>
                <a:spLocks noEditPoints="1"/>
              </p:cNvSpPr>
              <p:nvPr/>
            </p:nvSpPr>
            <p:spPr bwMode="auto">
              <a:xfrm>
                <a:off x="5819" y="2153"/>
                <a:ext cx="4" cy="90"/>
              </a:xfrm>
              <a:custGeom>
                <a:avLst/>
                <a:gdLst>
                  <a:gd name="T0" fmla="*/ 0 w 50"/>
                  <a:gd name="T1" fmla="*/ 1040 h 1040"/>
                  <a:gd name="T2" fmla="*/ 0 w 50"/>
                  <a:gd name="T3" fmla="*/ 897 h 1040"/>
                  <a:gd name="T4" fmla="*/ 50 w 50"/>
                  <a:gd name="T5" fmla="*/ 882 h 1040"/>
                  <a:gd name="T6" fmla="*/ 50 w 50"/>
                  <a:gd name="T7" fmla="*/ 1026 h 1040"/>
                  <a:gd name="T8" fmla="*/ 0 w 50"/>
                  <a:gd name="T9" fmla="*/ 1040 h 1040"/>
                  <a:gd name="T10" fmla="*/ 0 w 50"/>
                  <a:gd name="T11" fmla="*/ 845 h 1040"/>
                  <a:gd name="T12" fmla="*/ 0 w 50"/>
                  <a:gd name="T13" fmla="*/ 14 h 1040"/>
                  <a:gd name="T14" fmla="*/ 50 w 50"/>
                  <a:gd name="T15" fmla="*/ 0 h 1040"/>
                  <a:gd name="T16" fmla="*/ 50 w 50"/>
                  <a:gd name="T17" fmla="*/ 830 h 1040"/>
                  <a:gd name="T18" fmla="*/ 0 w 50"/>
                  <a:gd name="T19" fmla="*/ 845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040">
                    <a:moveTo>
                      <a:pt x="0" y="1040"/>
                    </a:moveTo>
                    <a:lnTo>
                      <a:pt x="0" y="897"/>
                    </a:lnTo>
                    <a:lnTo>
                      <a:pt x="50" y="882"/>
                    </a:lnTo>
                    <a:lnTo>
                      <a:pt x="50" y="1026"/>
                    </a:lnTo>
                    <a:lnTo>
                      <a:pt x="0" y="1040"/>
                    </a:lnTo>
                    <a:moveTo>
                      <a:pt x="0" y="845"/>
                    </a:moveTo>
                    <a:lnTo>
                      <a:pt x="0" y="14"/>
                    </a:lnTo>
                    <a:lnTo>
                      <a:pt x="50" y="0"/>
                    </a:lnTo>
                    <a:lnTo>
                      <a:pt x="50" y="830"/>
                    </a:lnTo>
                    <a:lnTo>
                      <a:pt x="0" y="84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88" name="Freeform 1875"/>
              <p:cNvSpPr>
                <a:spLocks/>
              </p:cNvSpPr>
              <p:nvPr/>
            </p:nvSpPr>
            <p:spPr bwMode="auto">
              <a:xfrm>
                <a:off x="5736" y="2202"/>
                <a:ext cx="167" cy="52"/>
              </a:xfrm>
              <a:custGeom>
                <a:avLst/>
                <a:gdLst>
                  <a:gd name="T0" fmla="*/ 1 w 167"/>
                  <a:gd name="T1" fmla="*/ 52 h 52"/>
                  <a:gd name="T2" fmla="*/ 0 w 167"/>
                  <a:gd name="T3" fmla="*/ 48 h 52"/>
                  <a:gd name="T4" fmla="*/ 83 w 167"/>
                  <a:gd name="T5" fmla="*/ 24 h 52"/>
                  <a:gd name="T6" fmla="*/ 87 w 167"/>
                  <a:gd name="T7" fmla="*/ 23 h 52"/>
                  <a:gd name="T8" fmla="*/ 167 w 167"/>
                  <a:gd name="T9" fmla="*/ 0 h 52"/>
                  <a:gd name="T10" fmla="*/ 167 w 167"/>
                  <a:gd name="T11" fmla="*/ 4 h 52"/>
                  <a:gd name="T12" fmla="*/ 87 w 167"/>
                  <a:gd name="T13" fmla="*/ 27 h 52"/>
                  <a:gd name="T14" fmla="*/ 83 w 167"/>
                  <a:gd name="T15" fmla="*/ 28 h 52"/>
                  <a:gd name="T16" fmla="*/ 1 w 167"/>
                  <a:gd name="T1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52">
                    <a:moveTo>
                      <a:pt x="1" y="52"/>
                    </a:moveTo>
                    <a:lnTo>
                      <a:pt x="0" y="48"/>
                    </a:lnTo>
                    <a:lnTo>
                      <a:pt x="83" y="24"/>
                    </a:lnTo>
                    <a:lnTo>
                      <a:pt x="87" y="23"/>
                    </a:lnTo>
                    <a:lnTo>
                      <a:pt x="167" y="0"/>
                    </a:lnTo>
                    <a:lnTo>
                      <a:pt x="167" y="4"/>
                    </a:lnTo>
                    <a:lnTo>
                      <a:pt x="87" y="27"/>
                    </a:lnTo>
                    <a:lnTo>
                      <a:pt x="83" y="28"/>
                    </a:lnTo>
                    <a:lnTo>
                      <a:pt x="1" y="5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89" name="Freeform 1876"/>
              <p:cNvSpPr>
                <a:spLocks noEditPoints="1"/>
              </p:cNvSpPr>
              <p:nvPr/>
            </p:nvSpPr>
            <p:spPr bwMode="auto">
              <a:xfrm>
                <a:off x="5903" y="2132"/>
                <a:ext cx="3" cy="88"/>
              </a:xfrm>
              <a:custGeom>
                <a:avLst/>
                <a:gdLst>
                  <a:gd name="T0" fmla="*/ 0 w 30"/>
                  <a:gd name="T1" fmla="*/ 1019 h 1019"/>
                  <a:gd name="T2" fmla="*/ 0 w 30"/>
                  <a:gd name="T3" fmla="*/ 861 h 1019"/>
                  <a:gd name="T4" fmla="*/ 30 w 30"/>
                  <a:gd name="T5" fmla="*/ 852 h 1019"/>
                  <a:gd name="T6" fmla="*/ 30 w 30"/>
                  <a:gd name="T7" fmla="*/ 1011 h 1019"/>
                  <a:gd name="T8" fmla="*/ 0 w 30"/>
                  <a:gd name="T9" fmla="*/ 1019 h 1019"/>
                  <a:gd name="T10" fmla="*/ 0 w 30"/>
                  <a:gd name="T11" fmla="*/ 809 h 1019"/>
                  <a:gd name="T12" fmla="*/ 0 w 30"/>
                  <a:gd name="T13" fmla="*/ 9 h 1019"/>
                  <a:gd name="T14" fmla="*/ 30 w 30"/>
                  <a:gd name="T15" fmla="*/ 0 h 1019"/>
                  <a:gd name="T16" fmla="*/ 30 w 30"/>
                  <a:gd name="T17" fmla="*/ 800 h 1019"/>
                  <a:gd name="T18" fmla="*/ 0 w 30"/>
                  <a:gd name="T19" fmla="*/ 809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019">
                    <a:moveTo>
                      <a:pt x="0" y="1019"/>
                    </a:moveTo>
                    <a:lnTo>
                      <a:pt x="0" y="861"/>
                    </a:lnTo>
                    <a:lnTo>
                      <a:pt x="30" y="852"/>
                    </a:lnTo>
                    <a:lnTo>
                      <a:pt x="30" y="1011"/>
                    </a:lnTo>
                    <a:lnTo>
                      <a:pt x="0" y="1019"/>
                    </a:lnTo>
                    <a:moveTo>
                      <a:pt x="0" y="809"/>
                    </a:moveTo>
                    <a:lnTo>
                      <a:pt x="0" y="9"/>
                    </a:lnTo>
                    <a:lnTo>
                      <a:pt x="30" y="0"/>
                    </a:lnTo>
                    <a:lnTo>
                      <a:pt x="30" y="800"/>
                    </a:lnTo>
                    <a:lnTo>
                      <a:pt x="0" y="809"/>
                    </a:lnTo>
                  </a:path>
                </a:pathLst>
              </a:custGeom>
              <a:solidFill>
                <a:srgbClr val="7475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90" name="Freeform 1877"/>
              <p:cNvSpPr>
                <a:spLocks/>
              </p:cNvSpPr>
              <p:nvPr/>
            </p:nvSpPr>
            <p:spPr bwMode="auto">
              <a:xfrm>
                <a:off x="5903" y="2127"/>
                <a:ext cx="3" cy="5"/>
              </a:xfrm>
              <a:custGeom>
                <a:avLst/>
                <a:gdLst>
                  <a:gd name="T0" fmla="*/ 0 w 3"/>
                  <a:gd name="T1" fmla="*/ 5 h 5"/>
                  <a:gd name="T2" fmla="*/ 0 w 3"/>
                  <a:gd name="T3" fmla="*/ 4 h 5"/>
                  <a:gd name="T4" fmla="*/ 3 w 3"/>
                  <a:gd name="T5" fmla="*/ 3 h 5"/>
                  <a:gd name="T6" fmla="*/ 3 w 3"/>
                  <a:gd name="T7" fmla="*/ 0 h 5"/>
                  <a:gd name="T8" fmla="*/ 3 w 3"/>
                  <a:gd name="T9" fmla="*/ 5 h 5"/>
                  <a:gd name="T10" fmla="*/ 0 w 3"/>
                  <a:gd name="T11" fmla="*/ 5 h 5"/>
                </a:gdLst>
                <a:ahLst/>
                <a:cxnLst>
                  <a:cxn ang="0">
                    <a:pos x="T0" y="T1"/>
                  </a:cxn>
                  <a:cxn ang="0">
                    <a:pos x="T2" y="T3"/>
                  </a:cxn>
                  <a:cxn ang="0">
                    <a:pos x="T4" y="T5"/>
                  </a:cxn>
                  <a:cxn ang="0">
                    <a:pos x="T6" y="T7"/>
                  </a:cxn>
                  <a:cxn ang="0">
                    <a:pos x="T8" y="T9"/>
                  </a:cxn>
                  <a:cxn ang="0">
                    <a:pos x="T10" y="T11"/>
                  </a:cxn>
                </a:cxnLst>
                <a:rect l="0" t="0" r="r" b="b"/>
                <a:pathLst>
                  <a:path w="3" h="5">
                    <a:moveTo>
                      <a:pt x="0" y="5"/>
                    </a:moveTo>
                    <a:lnTo>
                      <a:pt x="0" y="4"/>
                    </a:lnTo>
                    <a:lnTo>
                      <a:pt x="3" y="3"/>
                    </a:lnTo>
                    <a:lnTo>
                      <a:pt x="3" y="0"/>
                    </a:lnTo>
                    <a:lnTo>
                      <a:pt x="3" y="5"/>
                    </a:lnTo>
                    <a:lnTo>
                      <a:pt x="0" y="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91" name="Freeform 1878"/>
              <p:cNvSpPr>
                <a:spLocks/>
              </p:cNvSpPr>
              <p:nvPr/>
            </p:nvSpPr>
            <p:spPr bwMode="auto">
              <a:xfrm>
                <a:off x="5903" y="2201"/>
                <a:ext cx="3" cy="5"/>
              </a:xfrm>
              <a:custGeom>
                <a:avLst/>
                <a:gdLst>
                  <a:gd name="T0" fmla="*/ 0 w 3"/>
                  <a:gd name="T1" fmla="*/ 5 h 5"/>
                  <a:gd name="T2" fmla="*/ 0 w 3"/>
                  <a:gd name="T3" fmla="*/ 1 h 5"/>
                  <a:gd name="T4" fmla="*/ 3 w 3"/>
                  <a:gd name="T5" fmla="*/ 0 h 5"/>
                  <a:gd name="T6" fmla="*/ 3 w 3"/>
                  <a:gd name="T7" fmla="*/ 4 h 5"/>
                  <a:gd name="T8" fmla="*/ 0 w 3"/>
                  <a:gd name="T9" fmla="*/ 5 h 5"/>
                </a:gdLst>
                <a:ahLst/>
                <a:cxnLst>
                  <a:cxn ang="0">
                    <a:pos x="T0" y="T1"/>
                  </a:cxn>
                  <a:cxn ang="0">
                    <a:pos x="T2" y="T3"/>
                  </a:cxn>
                  <a:cxn ang="0">
                    <a:pos x="T4" y="T5"/>
                  </a:cxn>
                  <a:cxn ang="0">
                    <a:pos x="T6" y="T7"/>
                  </a:cxn>
                  <a:cxn ang="0">
                    <a:pos x="T8" y="T9"/>
                  </a:cxn>
                </a:cxnLst>
                <a:rect l="0" t="0" r="r" b="b"/>
                <a:pathLst>
                  <a:path w="3" h="5">
                    <a:moveTo>
                      <a:pt x="0" y="5"/>
                    </a:moveTo>
                    <a:lnTo>
                      <a:pt x="0" y="1"/>
                    </a:lnTo>
                    <a:lnTo>
                      <a:pt x="3" y="0"/>
                    </a:lnTo>
                    <a:lnTo>
                      <a:pt x="3" y="4"/>
                    </a:lnTo>
                    <a:lnTo>
                      <a:pt x="0" y="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92" name="Freeform 1879"/>
              <p:cNvSpPr>
                <a:spLocks noEditPoints="1"/>
              </p:cNvSpPr>
              <p:nvPr/>
            </p:nvSpPr>
            <p:spPr bwMode="auto">
              <a:xfrm>
                <a:off x="5576" y="2115"/>
                <a:ext cx="327" cy="106"/>
              </a:xfrm>
              <a:custGeom>
                <a:avLst/>
                <a:gdLst>
                  <a:gd name="T0" fmla="*/ 0 w 3789"/>
                  <a:gd name="T1" fmla="*/ 1226 h 1226"/>
                  <a:gd name="T2" fmla="*/ 0 w 3789"/>
                  <a:gd name="T3" fmla="*/ 1213 h 1226"/>
                  <a:gd name="T4" fmla="*/ 100 w 3789"/>
                  <a:gd name="T5" fmla="*/ 1175 h 1226"/>
                  <a:gd name="T6" fmla="*/ 100 w 3789"/>
                  <a:gd name="T7" fmla="*/ 1199 h 1226"/>
                  <a:gd name="T8" fmla="*/ 0 w 3789"/>
                  <a:gd name="T9" fmla="*/ 1226 h 1226"/>
                  <a:gd name="T10" fmla="*/ 150 w 3789"/>
                  <a:gd name="T11" fmla="*/ 1185 h 1226"/>
                  <a:gd name="T12" fmla="*/ 150 w 3789"/>
                  <a:gd name="T13" fmla="*/ 996 h 1226"/>
                  <a:gd name="T14" fmla="*/ 660 w 3789"/>
                  <a:gd name="T15" fmla="*/ 857 h 1226"/>
                  <a:gd name="T16" fmla="*/ 660 w 3789"/>
                  <a:gd name="T17" fmla="*/ 1046 h 1226"/>
                  <a:gd name="T18" fmla="*/ 150 w 3789"/>
                  <a:gd name="T19" fmla="*/ 1185 h 1226"/>
                  <a:gd name="T20" fmla="*/ 0 w 3789"/>
                  <a:gd name="T21" fmla="*/ 1160 h 1226"/>
                  <a:gd name="T22" fmla="*/ 0 w 3789"/>
                  <a:gd name="T23" fmla="*/ 1037 h 1226"/>
                  <a:gd name="T24" fmla="*/ 100 w 3789"/>
                  <a:gd name="T25" fmla="*/ 1010 h 1226"/>
                  <a:gd name="T26" fmla="*/ 100 w 3789"/>
                  <a:gd name="T27" fmla="*/ 1122 h 1226"/>
                  <a:gd name="T28" fmla="*/ 0 w 3789"/>
                  <a:gd name="T29" fmla="*/ 1160 h 1226"/>
                  <a:gd name="T30" fmla="*/ 710 w 3789"/>
                  <a:gd name="T31" fmla="*/ 1032 h 1226"/>
                  <a:gd name="T32" fmla="*/ 710 w 3789"/>
                  <a:gd name="T33" fmla="*/ 843 h 1226"/>
                  <a:gd name="T34" fmla="*/ 2811 w 3789"/>
                  <a:gd name="T35" fmla="*/ 268 h 1226"/>
                  <a:gd name="T36" fmla="*/ 2811 w 3789"/>
                  <a:gd name="T37" fmla="*/ 451 h 1226"/>
                  <a:gd name="T38" fmla="*/ 2624 w 3789"/>
                  <a:gd name="T39" fmla="*/ 508 h 1226"/>
                  <a:gd name="T40" fmla="*/ 710 w 3789"/>
                  <a:gd name="T41" fmla="*/ 1032 h 1226"/>
                  <a:gd name="T42" fmla="*/ 2861 w 3789"/>
                  <a:gd name="T43" fmla="*/ 436 h 1226"/>
                  <a:gd name="T44" fmla="*/ 2861 w 3789"/>
                  <a:gd name="T45" fmla="*/ 254 h 1226"/>
                  <a:gd name="T46" fmla="*/ 3789 w 3789"/>
                  <a:gd name="T47" fmla="*/ 0 h 1226"/>
                  <a:gd name="T48" fmla="*/ 3789 w 3789"/>
                  <a:gd name="T49" fmla="*/ 153 h 1226"/>
                  <a:gd name="T50" fmla="*/ 2861 w 3789"/>
                  <a:gd name="T51" fmla="*/ 436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89" h="1226">
                    <a:moveTo>
                      <a:pt x="0" y="1226"/>
                    </a:moveTo>
                    <a:lnTo>
                      <a:pt x="0" y="1213"/>
                    </a:lnTo>
                    <a:lnTo>
                      <a:pt x="100" y="1175"/>
                    </a:lnTo>
                    <a:lnTo>
                      <a:pt x="100" y="1199"/>
                    </a:lnTo>
                    <a:lnTo>
                      <a:pt x="0" y="1226"/>
                    </a:lnTo>
                    <a:moveTo>
                      <a:pt x="150" y="1185"/>
                    </a:moveTo>
                    <a:lnTo>
                      <a:pt x="150" y="996"/>
                    </a:lnTo>
                    <a:lnTo>
                      <a:pt x="660" y="857"/>
                    </a:lnTo>
                    <a:lnTo>
                      <a:pt x="660" y="1046"/>
                    </a:lnTo>
                    <a:lnTo>
                      <a:pt x="150" y="1185"/>
                    </a:lnTo>
                    <a:moveTo>
                      <a:pt x="0" y="1160"/>
                    </a:moveTo>
                    <a:lnTo>
                      <a:pt x="0" y="1037"/>
                    </a:lnTo>
                    <a:lnTo>
                      <a:pt x="100" y="1010"/>
                    </a:lnTo>
                    <a:lnTo>
                      <a:pt x="100" y="1122"/>
                    </a:lnTo>
                    <a:lnTo>
                      <a:pt x="0" y="1160"/>
                    </a:lnTo>
                    <a:moveTo>
                      <a:pt x="710" y="1032"/>
                    </a:moveTo>
                    <a:lnTo>
                      <a:pt x="710" y="843"/>
                    </a:lnTo>
                    <a:lnTo>
                      <a:pt x="2811" y="268"/>
                    </a:lnTo>
                    <a:lnTo>
                      <a:pt x="2811" y="451"/>
                    </a:lnTo>
                    <a:lnTo>
                      <a:pt x="2624" y="508"/>
                    </a:lnTo>
                    <a:lnTo>
                      <a:pt x="710" y="1032"/>
                    </a:lnTo>
                    <a:moveTo>
                      <a:pt x="2861" y="436"/>
                    </a:moveTo>
                    <a:lnTo>
                      <a:pt x="2861" y="254"/>
                    </a:lnTo>
                    <a:lnTo>
                      <a:pt x="3789" y="0"/>
                    </a:lnTo>
                    <a:lnTo>
                      <a:pt x="3789" y="153"/>
                    </a:lnTo>
                    <a:lnTo>
                      <a:pt x="2861" y="436"/>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93" name="Freeform 1880"/>
              <p:cNvSpPr>
                <a:spLocks/>
              </p:cNvSpPr>
              <p:nvPr/>
            </p:nvSpPr>
            <p:spPr bwMode="auto">
              <a:xfrm>
                <a:off x="5585" y="2201"/>
                <a:ext cx="4" cy="17"/>
              </a:xfrm>
              <a:custGeom>
                <a:avLst/>
                <a:gdLst>
                  <a:gd name="T0" fmla="*/ 0 w 4"/>
                  <a:gd name="T1" fmla="*/ 17 h 17"/>
                  <a:gd name="T2" fmla="*/ 0 w 4"/>
                  <a:gd name="T3" fmla="*/ 15 h 17"/>
                  <a:gd name="T4" fmla="*/ 3 w 4"/>
                  <a:gd name="T5" fmla="*/ 14 h 17"/>
                  <a:gd name="T6" fmla="*/ 1 w 4"/>
                  <a:gd name="T7" fmla="*/ 10 h 17"/>
                  <a:gd name="T8" fmla="*/ 0 w 4"/>
                  <a:gd name="T9" fmla="*/ 11 h 17"/>
                  <a:gd name="T10" fmla="*/ 0 w 4"/>
                  <a:gd name="T11" fmla="*/ 1 h 17"/>
                  <a:gd name="T12" fmla="*/ 4 w 4"/>
                  <a:gd name="T13" fmla="*/ 0 h 17"/>
                  <a:gd name="T14" fmla="*/ 4 w 4"/>
                  <a:gd name="T15" fmla="*/ 16 h 17"/>
                  <a:gd name="T16" fmla="*/ 0 w 4"/>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7">
                    <a:moveTo>
                      <a:pt x="0" y="17"/>
                    </a:moveTo>
                    <a:lnTo>
                      <a:pt x="0" y="15"/>
                    </a:lnTo>
                    <a:lnTo>
                      <a:pt x="3" y="14"/>
                    </a:lnTo>
                    <a:lnTo>
                      <a:pt x="1" y="10"/>
                    </a:lnTo>
                    <a:lnTo>
                      <a:pt x="0" y="11"/>
                    </a:lnTo>
                    <a:lnTo>
                      <a:pt x="0" y="1"/>
                    </a:lnTo>
                    <a:lnTo>
                      <a:pt x="4" y="0"/>
                    </a:lnTo>
                    <a:lnTo>
                      <a:pt x="4" y="16"/>
                    </a:lnTo>
                    <a:lnTo>
                      <a:pt x="0" y="1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94" name="Freeform 1881"/>
              <p:cNvSpPr>
                <a:spLocks noEditPoints="1"/>
              </p:cNvSpPr>
              <p:nvPr/>
            </p:nvSpPr>
            <p:spPr bwMode="auto">
              <a:xfrm>
                <a:off x="5803" y="2128"/>
                <a:ext cx="100" cy="31"/>
              </a:xfrm>
              <a:custGeom>
                <a:avLst/>
                <a:gdLst>
                  <a:gd name="T0" fmla="*/ 0 w 1165"/>
                  <a:gd name="T1" fmla="*/ 355 h 355"/>
                  <a:gd name="T2" fmla="*/ 187 w 1165"/>
                  <a:gd name="T3" fmla="*/ 298 h 355"/>
                  <a:gd name="T4" fmla="*/ 187 w 1165"/>
                  <a:gd name="T5" fmla="*/ 304 h 355"/>
                  <a:gd name="T6" fmla="*/ 0 w 1165"/>
                  <a:gd name="T7" fmla="*/ 355 h 355"/>
                  <a:gd name="T8" fmla="*/ 237 w 1165"/>
                  <a:gd name="T9" fmla="*/ 290 h 355"/>
                  <a:gd name="T10" fmla="*/ 237 w 1165"/>
                  <a:gd name="T11" fmla="*/ 283 h 355"/>
                  <a:gd name="T12" fmla="*/ 1165 w 1165"/>
                  <a:gd name="T13" fmla="*/ 0 h 355"/>
                  <a:gd name="T14" fmla="*/ 1165 w 1165"/>
                  <a:gd name="T15" fmla="*/ 36 h 355"/>
                  <a:gd name="T16" fmla="*/ 237 w 1165"/>
                  <a:gd name="T17" fmla="*/ 29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5" h="355">
                    <a:moveTo>
                      <a:pt x="0" y="355"/>
                    </a:moveTo>
                    <a:lnTo>
                      <a:pt x="187" y="298"/>
                    </a:lnTo>
                    <a:lnTo>
                      <a:pt x="187" y="304"/>
                    </a:lnTo>
                    <a:lnTo>
                      <a:pt x="0" y="355"/>
                    </a:lnTo>
                    <a:moveTo>
                      <a:pt x="237" y="290"/>
                    </a:moveTo>
                    <a:lnTo>
                      <a:pt x="237" y="283"/>
                    </a:lnTo>
                    <a:lnTo>
                      <a:pt x="1165" y="0"/>
                    </a:lnTo>
                    <a:lnTo>
                      <a:pt x="1165" y="36"/>
                    </a:lnTo>
                    <a:lnTo>
                      <a:pt x="237" y="29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95" name="Freeform 1882"/>
              <p:cNvSpPr>
                <a:spLocks/>
              </p:cNvSpPr>
              <p:nvPr/>
            </p:nvSpPr>
            <p:spPr bwMode="auto">
              <a:xfrm>
                <a:off x="5633" y="2188"/>
                <a:ext cx="5" cy="17"/>
              </a:xfrm>
              <a:custGeom>
                <a:avLst/>
                <a:gdLst>
                  <a:gd name="T0" fmla="*/ 0 w 5"/>
                  <a:gd name="T1" fmla="*/ 17 h 17"/>
                  <a:gd name="T2" fmla="*/ 0 w 5"/>
                  <a:gd name="T3" fmla="*/ 1 h 17"/>
                  <a:gd name="T4" fmla="*/ 5 w 5"/>
                  <a:gd name="T5" fmla="*/ 0 h 17"/>
                  <a:gd name="T6" fmla="*/ 5 w 5"/>
                  <a:gd name="T7" fmla="*/ 16 h 17"/>
                  <a:gd name="T8" fmla="*/ 0 w 5"/>
                  <a:gd name="T9" fmla="*/ 17 h 17"/>
                </a:gdLst>
                <a:ahLst/>
                <a:cxnLst>
                  <a:cxn ang="0">
                    <a:pos x="T0" y="T1"/>
                  </a:cxn>
                  <a:cxn ang="0">
                    <a:pos x="T2" y="T3"/>
                  </a:cxn>
                  <a:cxn ang="0">
                    <a:pos x="T4" y="T5"/>
                  </a:cxn>
                  <a:cxn ang="0">
                    <a:pos x="T6" y="T7"/>
                  </a:cxn>
                  <a:cxn ang="0">
                    <a:pos x="T8" y="T9"/>
                  </a:cxn>
                </a:cxnLst>
                <a:rect l="0" t="0" r="r" b="b"/>
                <a:pathLst>
                  <a:path w="5" h="17">
                    <a:moveTo>
                      <a:pt x="0" y="17"/>
                    </a:moveTo>
                    <a:lnTo>
                      <a:pt x="0" y="1"/>
                    </a:lnTo>
                    <a:lnTo>
                      <a:pt x="5" y="0"/>
                    </a:lnTo>
                    <a:lnTo>
                      <a:pt x="5" y="16"/>
                    </a:lnTo>
                    <a:lnTo>
                      <a:pt x="0" y="1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96" name="Freeform 1883"/>
              <p:cNvSpPr>
                <a:spLocks/>
              </p:cNvSpPr>
              <p:nvPr/>
            </p:nvSpPr>
            <p:spPr bwMode="auto">
              <a:xfrm>
                <a:off x="5576" y="2211"/>
                <a:ext cx="12" cy="8"/>
              </a:xfrm>
              <a:custGeom>
                <a:avLst/>
                <a:gdLst>
                  <a:gd name="T0" fmla="*/ 0 w 12"/>
                  <a:gd name="T1" fmla="*/ 8 h 8"/>
                  <a:gd name="T2" fmla="*/ 0 w 12"/>
                  <a:gd name="T3" fmla="*/ 4 h 8"/>
                  <a:gd name="T4" fmla="*/ 9 w 12"/>
                  <a:gd name="T5" fmla="*/ 1 h 8"/>
                  <a:gd name="T6" fmla="*/ 10 w 12"/>
                  <a:gd name="T7" fmla="*/ 0 h 8"/>
                  <a:gd name="T8" fmla="*/ 12 w 12"/>
                  <a:gd name="T9" fmla="*/ 4 h 8"/>
                  <a:gd name="T10" fmla="*/ 9 w 12"/>
                  <a:gd name="T11" fmla="*/ 5 h 8"/>
                  <a:gd name="T12" fmla="*/ 0 w 12"/>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0" y="8"/>
                    </a:moveTo>
                    <a:lnTo>
                      <a:pt x="0" y="4"/>
                    </a:lnTo>
                    <a:lnTo>
                      <a:pt x="9" y="1"/>
                    </a:lnTo>
                    <a:lnTo>
                      <a:pt x="10" y="0"/>
                    </a:lnTo>
                    <a:lnTo>
                      <a:pt x="12" y="4"/>
                    </a:lnTo>
                    <a:lnTo>
                      <a:pt x="9" y="5"/>
                    </a:lnTo>
                    <a:lnTo>
                      <a:pt x="0"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97" name="Freeform 1884"/>
              <p:cNvSpPr>
                <a:spLocks/>
              </p:cNvSpPr>
              <p:nvPr/>
            </p:nvSpPr>
            <p:spPr bwMode="auto">
              <a:xfrm>
                <a:off x="5819" y="2137"/>
                <a:ext cx="4" cy="17"/>
              </a:xfrm>
              <a:custGeom>
                <a:avLst/>
                <a:gdLst>
                  <a:gd name="T0" fmla="*/ 0 w 4"/>
                  <a:gd name="T1" fmla="*/ 17 h 17"/>
                  <a:gd name="T2" fmla="*/ 0 w 4"/>
                  <a:gd name="T3" fmla="*/ 1 h 17"/>
                  <a:gd name="T4" fmla="*/ 4 w 4"/>
                  <a:gd name="T5" fmla="*/ 0 h 17"/>
                  <a:gd name="T6" fmla="*/ 4 w 4"/>
                  <a:gd name="T7" fmla="*/ 16 h 17"/>
                  <a:gd name="T8" fmla="*/ 0 w 4"/>
                  <a:gd name="T9" fmla="*/ 17 h 17"/>
                </a:gdLst>
                <a:ahLst/>
                <a:cxnLst>
                  <a:cxn ang="0">
                    <a:pos x="T0" y="T1"/>
                  </a:cxn>
                  <a:cxn ang="0">
                    <a:pos x="T2" y="T3"/>
                  </a:cxn>
                  <a:cxn ang="0">
                    <a:pos x="T4" y="T5"/>
                  </a:cxn>
                  <a:cxn ang="0">
                    <a:pos x="T6" y="T7"/>
                  </a:cxn>
                  <a:cxn ang="0">
                    <a:pos x="T8" y="T9"/>
                  </a:cxn>
                </a:cxnLst>
                <a:rect l="0" t="0" r="r" b="b"/>
                <a:pathLst>
                  <a:path w="4" h="17">
                    <a:moveTo>
                      <a:pt x="0" y="17"/>
                    </a:moveTo>
                    <a:lnTo>
                      <a:pt x="0" y="1"/>
                    </a:lnTo>
                    <a:lnTo>
                      <a:pt x="4" y="0"/>
                    </a:lnTo>
                    <a:lnTo>
                      <a:pt x="4" y="16"/>
                    </a:lnTo>
                    <a:lnTo>
                      <a:pt x="0" y="1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98" name="Freeform 1885"/>
              <p:cNvSpPr>
                <a:spLocks/>
              </p:cNvSpPr>
              <p:nvPr/>
            </p:nvSpPr>
            <p:spPr bwMode="auto">
              <a:xfrm>
                <a:off x="5903" y="2114"/>
                <a:ext cx="3" cy="14"/>
              </a:xfrm>
              <a:custGeom>
                <a:avLst/>
                <a:gdLst>
                  <a:gd name="T0" fmla="*/ 0 w 3"/>
                  <a:gd name="T1" fmla="*/ 14 h 14"/>
                  <a:gd name="T2" fmla="*/ 0 w 3"/>
                  <a:gd name="T3" fmla="*/ 1 h 14"/>
                  <a:gd name="T4" fmla="*/ 3 w 3"/>
                  <a:gd name="T5" fmla="*/ 0 h 14"/>
                  <a:gd name="T6" fmla="*/ 3 w 3"/>
                  <a:gd name="T7" fmla="*/ 13 h 14"/>
                  <a:gd name="T8" fmla="*/ 0 w 3"/>
                  <a:gd name="T9" fmla="*/ 14 h 14"/>
                </a:gdLst>
                <a:ahLst/>
                <a:cxnLst>
                  <a:cxn ang="0">
                    <a:pos x="T0" y="T1"/>
                  </a:cxn>
                  <a:cxn ang="0">
                    <a:pos x="T2" y="T3"/>
                  </a:cxn>
                  <a:cxn ang="0">
                    <a:pos x="T4" y="T5"/>
                  </a:cxn>
                  <a:cxn ang="0">
                    <a:pos x="T6" y="T7"/>
                  </a:cxn>
                  <a:cxn ang="0">
                    <a:pos x="T8" y="T9"/>
                  </a:cxn>
                </a:cxnLst>
                <a:rect l="0" t="0" r="r" b="b"/>
                <a:pathLst>
                  <a:path w="3" h="14">
                    <a:moveTo>
                      <a:pt x="0" y="14"/>
                    </a:moveTo>
                    <a:lnTo>
                      <a:pt x="0" y="1"/>
                    </a:lnTo>
                    <a:lnTo>
                      <a:pt x="3" y="0"/>
                    </a:lnTo>
                    <a:lnTo>
                      <a:pt x="3" y="13"/>
                    </a:lnTo>
                    <a:lnTo>
                      <a:pt x="0" y="14"/>
                    </a:lnTo>
                    <a:close/>
                  </a:path>
                </a:pathLst>
              </a:custGeom>
              <a:solidFill>
                <a:srgbClr val="5A5B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99" name="Freeform 1886"/>
              <p:cNvSpPr>
                <a:spLocks/>
              </p:cNvSpPr>
              <p:nvPr/>
            </p:nvSpPr>
            <p:spPr bwMode="auto">
              <a:xfrm>
                <a:off x="5903" y="2127"/>
                <a:ext cx="3" cy="4"/>
              </a:xfrm>
              <a:custGeom>
                <a:avLst/>
                <a:gdLst>
                  <a:gd name="T0" fmla="*/ 0 w 3"/>
                  <a:gd name="T1" fmla="*/ 4 h 4"/>
                  <a:gd name="T2" fmla="*/ 0 w 3"/>
                  <a:gd name="T3" fmla="*/ 1 h 4"/>
                  <a:gd name="T4" fmla="*/ 3 w 3"/>
                  <a:gd name="T5" fmla="*/ 0 h 4"/>
                  <a:gd name="T6" fmla="*/ 3 w 3"/>
                  <a:gd name="T7" fmla="*/ 3 h 4"/>
                  <a:gd name="T8" fmla="*/ 0 w 3"/>
                  <a:gd name="T9" fmla="*/ 4 h 4"/>
                </a:gdLst>
                <a:ahLst/>
                <a:cxnLst>
                  <a:cxn ang="0">
                    <a:pos x="T0" y="T1"/>
                  </a:cxn>
                  <a:cxn ang="0">
                    <a:pos x="T2" y="T3"/>
                  </a:cxn>
                  <a:cxn ang="0">
                    <a:pos x="T4" y="T5"/>
                  </a:cxn>
                  <a:cxn ang="0">
                    <a:pos x="T6" y="T7"/>
                  </a:cxn>
                  <a:cxn ang="0">
                    <a:pos x="T8" y="T9"/>
                  </a:cxn>
                </a:cxnLst>
                <a:rect l="0" t="0" r="r" b="b"/>
                <a:pathLst>
                  <a:path w="3" h="4">
                    <a:moveTo>
                      <a:pt x="0" y="4"/>
                    </a:moveTo>
                    <a:lnTo>
                      <a:pt x="0" y="1"/>
                    </a:lnTo>
                    <a:lnTo>
                      <a:pt x="3" y="0"/>
                    </a:lnTo>
                    <a:lnTo>
                      <a:pt x="3" y="3"/>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00" name="Freeform 1887"/>
              <p:cNvSpPr>
                <a:spLocks noEditPoints="1"/>
              </p:cNvSpPr>
              <p:nvPr/>
            </p:nvSpPr>
            <p:spPr bwMode="auto">
              <a:xfrm>
                <a:off x="5488" y="2253"/>
                <a:ext cx="72" cy="1347"/>
              </a:xfrm>
              <a:custGeom>
                <a:avLst/>
                <a:gdLst>
                  <a:gd name="T0" fmla="*/ 0 w 826"/>
                  <a:gd name="T1" fmla="*/ 15597 h 15597"/>
                  <a:gd name="T2" fmla="*/ 0 w 826"/>
                  <a:gd name="T3" fmla="*/ 8576 h 15597"/>
                  <a:gd name="T4" fmla="*/ 116 w 826"/>
                  <a:gd name="T5" fmla="*/ 8658 h 15597"/>
                  <a:gd name="T6" fmla="*/ 145 w 826"/>
                  <a:gd name="T7" fmla="*/ 8617 h 15597"/>
                  <a:gd name="T8" fmla="*/ 0 w 826"/>
                  <a:gd name="T9" fmla="*/ 8514 h 15597"/>
                  <a:gd name="T10" fmla="*/ 0 w 826"/>
                  <a:gd name="T11" fmla="*/ 8356 h 15597"/>
                  <a:gd name="T12" fmla="*/ 116 w 826"/>
                  <a:gd name="T13" fmla="*/ 8437 h 15597"/>
                  <a:gd name="T14" fmla="*/ 145 w 826"/>
                  <a:gd name="T15" fmla="*/ 8396 h 15597"/>
                  <a:gd name="T16" fmla="*/ 0 w 826"/>
                  <a:gd name="T17" fmla="*/ 8294 h 15597"/>
                  <a:gd name="T18" fmla="*/ 0 w 826"/>
                  <a:gd name="T19" fmla="*/ 63 h 15597"/>
                  <a:gd name="T20" fmla="*/ 191 w 826"/>
                  <a:gd name="T21" fmla="*/ 0 h 15597"/>
                  <a:gd name="T22" fmla="*/ 191 w 826"/>
                  <a:gd name="T23" fmla="*/ 15022 h 15597"/>
                  <a:gd name="T24" fmla="*/ 402 w 826"/>
                  <a:gd name="T25" fmla="*/ 14950 h 15597"/>
                  <a:gd name="T26" fmla="*/ 402 w 826"/>
                  <a:gd name="T27" fmla="*/ 15461 h 15597"/>
                  <a:gd name="T28" fmla="*/ 0 w 826"/>
                  <a:gd name="T29" fmla="*/ 15597 h 15597"/>
                  <a:gd name="T30" fmla="*/ 452 w 826"/>
                  <a:gd name="T31" fmla="*/ 15444 h 15597"/>
                  <a:gd name="T32" fmla="*/ 452 w 826"/>
                  <a:gd name="T33" fmla="*/ 14933 h 15597"/>
                  <a:gd name="T34" fmla="*/ 517 w 826"/>
                  <a:gd name="T35" fmla="*/ 14912 h 15597"/>
                  <a:gd name="T36" fmla="*/ 517 w 826"/>
                  <a:gd name="T37" fmla="*/ 15422 h 15597"/>
                  <a:gd name="T38" fmla="*/ 452 w 826"/>
                  <a:gd name="T39" fmla="*/ 15444 h 15597"/>
                  <a:gd name="T40" fmla="*/ 566 w 826"/>
                  <a:gd name="T41" fmla="*/ 15405 h 15597"/>
                  <a:gd name="T42" fmla="*/ 566 w 826"/>
                  <a:gd name="T43" fmla="*/ 14895 h 15597"/>
                  <a:gd name="T44" fmla="*/ 826 w 826"/>
                  <a:gd name="T45" fmla="*/ 14807 h 15597"/>
                  <a:gd name="T46" fmla="*/ 826 w 826"/>
                  <a:gd name="T47" fmla="*/ 15318 h 15597"/>
                  <a:gd name="T48" fmla="*/ 566 w 826"/>
                  <a:gd name="T49" fmla="*/ 15405 h 15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26" h="15597">
                    <a:moveTo>
                      <a:pt x="0" y="15597"/>
                    </a:moveTo>
                    <a:lnTo>
                      <a:pt x="0" y="8576"/>
                    </a:lnTo>
                    <a:lnTo>
                      <a:pt x="116" y="8658"/>
                    </a:lnTo>
                    <a:lnTo>
                      <a:pt x="145" y="8617"/>
                    </a:lnTo>
                    <a:lnTo>
                      <a:pt x="0" y="8514"/>
                    </a:lnTo>
                    <a:lnTo>
                      <a:pt x="0" y="8356"/>
                    </a:lnTo>
                    <a:lnTo>
                      <a:pt x="116" y="8437"/>
                    </a:lnTo>
                    <a:lnTo>
                      <a:pt x="145" y="8396"/>
                    </a:lnTo>
                    <a:lnTo>
                      <a:pt x="0" y="8294"/>
                    </a:lnTo>
                    <a:lnTo>
                      <a:pt x="0" y="63"/>
                    </a:lnTo>
                    <a:lnTo>
                      <a:pt x="191" y="0"/>
                    </a:lnTo>
                    <a:lnTo>
                      <a:pt x="191" y="15022"/>
                    </a:lnTo>
                    <a:lnTo>
                      <a:pt x="402" y="14950"/>
                    </a:lnTo>
                    <a:lnTo>
                      <a:pt x="402" y="15461"/>
                    </a:lnTo>
                    <a:lnTo>
                      <a:pt x="0" y="15597"/>
                    </a:lnTo>
                    <a:moveTo>
                      <a:pt x="452" y="15444"/>
                    </a:moveTo>
                    <a:lnTo>
                      <a:pt x="452" y="14933"/>
                    </a:lnTo>
                    <a:lnTo>
                      <a:pt x="517" y="14912"/>
                    </a:lnTo>
                    <a:lnTo>
                      <a:pt x="517" y="15422"/>
                    </a:lnTo>
                    <a:lnTo>
                      <a:pt x="452" y="15444"/>
                    </a:lnTo>
                    <a:moveTo>
                      <a:pt x="566" y="15405"/>
                    </a:moveTo>
                    <a:lnTo>
                      <a:pt x="566" y="14895"/>
                    </a:lnTo>
                    <a:lnTo>
                      <a:pt x="826" y="14807"/>
                    </a:lnTo>
                    <a:lnTo>
                      <a:pt x="826" y="15318"/>
                    </a:lnTo>
                    <a:lnTo>
                      <a:pt x="566" y="15405"/>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01" name="Freeform 1888"/>
              <p:cNvSpPr>
                <a:spLocks/>
              </p:cNvSpPr>
              <p:nvPr/>
            </p:nvSpPr>
            <p:spPr bwMode="auto">
              <a:xfrm>
                <a:off x="5488" y="2988"/>
                <a:ext cx="13" cy="13"/>
              </a:xfrm>
              <a:custGeom>
                <a:avLst/>
                <a:gdLst>
                  <a:gd name="T0" fmla="*/ 10 w 13"/>
                  <a:gd name="T1" fmla="*/ 13 h 13"/>
                  <a:gd name="T2" fmla="*/ 0 w 13"/>
                  <a:gd name="T3" fmla="*/ 6 h 13"/>
                  <a:gd name="T4" fmla="*/ 0 w 13"/>
                  <a:gd name="T5" fmla="*/ 0 h 13"/>
                  <a:gd name="T6" fmla="*/ 13 w 13"/>
                  <a:gd name="T7" fmla="*/ 9 h 13"/>
                  <a:gd name="T8" fmla="*/ 10 w 13"/>
                  <a:gd name="T9" fmla="*/ 13 h 13"/>
                </a:gdLst>
                <a:ahLst/>
                <a:cxnLst>
                  <a:cxn ang="0">
                    <a:pos x="T0" y="T1"/>
                  </a:cxn>
                  <a:cxn ang="0">
                    <a:pos x="T2" y="T3"/>
                  </a:cxn>
                  <a:cxn ang="0">
                    <a:pos x="T4" y="T5"/>
                  </a:cxn>
                  <a:cxn ang="0">
                    <a:pos x="T6" y="T7"/>
                  </a:cxn>
                  <a:cxn ang="0">
                    <a:pos x="T8" y="T9"/>
                  </a:cxn>
                </a:cxnLst>
                <a:rect l="0" t="0" r="r" b="b"/>
                <a:pathLst>
                  <a:path w="13" h="13">
                    <a:moveTo>
                      <a:pt x="10" y="13"/>
                    </a:moveTo>
                    <a:lnTo>
                      <a:pt x="0" y="6"/>
                    </a:lnTo>
                    <a:lnTo>
                      <a:pt x="0" y="0"/>
                    </a:lnTo>
                    <a:lnTo>
                      <a:pt x="13" y="9"/>
                    </a:lnTo>
                    <a:lnTo>
                      <a:pt x="10" y="1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02" name="Freeform 1889"/>
              <p:cNvSpPr>
                <a:spLocks/>
              </p:cNvSpPr>
              <p:nvPr/>
            </p:nvSpPr>
            <p:spPr bwMode="auto">
              <a:xfrm>
                <a:off x="5488" y="2969"/>
                <a:ext cx="13" cy="13"/>
              </a:xfrm>
              <a:custGeom>
                <a:avLst/>
                <a:gdLst>
                  <a:gd name="T0" fmla="*/ 10 w 13"/>
                  <a:gd name="T1" fmla="*/ 13 h 13"/>
                  <a:gd name="T2" fmla="*/ 0 w 13"/>
                  <a:gd name="T3" fmla="*/ 6 h 13"/>
                  <a:gd name="T4" fmla="*/ 0 w 13"/>
                  <a:gd name="T5" fmla="*/ 0 h 13"/>
                  <a:gd name="T6" fmla="*/ 13 w 13"/>
                  <a:gd name="T7" fmla="*/ 9 h 13"/>
                  <a:gd name="T8" fmla="*/ 10 w 13"/>
                  <a:gd name="T9" fmla="*/ 13 h 13"/>
                </a:gdLst>
                <a:ahLst/>
                <a:cxnLst>
                  <a:cxn ang="0">
                    <a:pos x="T0" y="T1"/>
                  </a:cxn>
                  <a:cxn ang="0">
                    <a:pos x="T2" y="T3"/>
                  </a:cxn>
                  <a:cxn ang="0">
                    <a:pos x="T4" y="T5"/>
                  </a:cxn>
                  <a:cxn ang="0">
                    <a:pos x="T6" y="T7"/>
                  </a:cxn>
                  <a:cxn ang="0">
                    <a:pos x="T8" y="T9"/>
                  </a:cxn>
                </a:cxnLst>
                <a:rect l="0" t="0" r="r" b="b"/>
                <a:pathLst>
                  <a:path w="13" h="13">
                    <a:moveTo>
                      <a:pt x="10" y="13"/>
                    </a:moveTo>
                    <a:lnTo>
                      <a:pt x="0" y="6"/>
                    </a:lnTo>
                    <a:lnTo>
                      <a:pt x="0" y="0"/>
                    </a:lnTo>
                    <a:lnTo>
                      <a:pt x="13" y="9"/>
                    </a:lnTo>
                    <a:lnTo>
                      <a:pt x="10" y="1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03" name="Freeform 1890"/>
              <p:cNvSpPr>
                <a:spLocks/>
              </p:cNvSpPr>
              <p:nvPr/>
            </p:nvSpPr>
            <p:spPr bwMode="auto">
              <a:xfrm>
                <a:off x="5523" y="3543"/>
                <a:ext cx="4" cy="45"/>
              </a:xfrm>
              <a:custGeom>
                <a:avLst/>
                <a:gdLst>
                  <a:gd name="T0" fmla="*/ 0 w 4"/>
                  <a:gd name="T1" fmla="*/ 45 h 45"/>
                  <a:gd name="T2" fmla="*/ 0 w 4"/>
                  <a:gd name="T3" fmla="*/ 1 h 45"/>
                  <a:gd name="T4" fmla="*/ 4 w 4"/>
                  <a:gd name="T5" fmla="*/ 0 h 45"/>
                  <a:gd name="T6" fmla="*/ 4 w 4"/>
                  <a:gd name="T7" fmla="*/ 44 h 45"/>
                  <a:gd name="T8" fmla="*/ 0 w 4"/>
                  <a:gd name="T9" fmla="*/ 45 h 45"/>
                </a:gdLst>
                <a:ahLst/>
                <a:cxnLst>
                  <a:cxn ang="0">
                    <a:pos x="T0" y="T1"/>
                  </a:cxn>
                  <a:cxn ang="0">
                    <a:pos x="T2" y="T3"/>
                  </a:cxn>
                  <a:cxn ang="0">
                    <a:pos x="T4" y="T5"/>
                  </a:cxn>
                  <a:cxn ang="0">
                    <a:pos x="T6" y="T7"/>
                  </a:cxn>
                  <a:cxn ang="0">
                    <a:pos x="T8" y="T9"/>
                  </a:cxn>
                </a:cxnLst>
                <a:rect l="0" t="0" r="r" b="b"/>
                <a:pathLst>
                  <a:path w="4" h="45">
                    <a:moveTo>
                      <a:pt x="0" y="45"/>
                    </a:moveTo>
                    <a:lnTo>
                      <a:pt x="0" y="1"/>
                    </a:lnTo>
                    <a:lnTo>
                      <a:pt x="4" y="0"/>
                    </a:lnTo>
                    <a:lnTo>
                      <a:pt x="4" y="44"/>
                    </a:lnTo>
                    <a:lnTo>
                      <a:pt x="0" y="4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04" name="Freeform 1891"/>
              <p:cNvSpPr>
                <a:spLocks/>
              </p:cNvSpPr>
              <p:nvPr/>
            </p:nvSpPr>
            <p:spPr bwMode="auto">
              <a:xfrm>
                <a:off x="5533" y="3539"/>
                <a:ext cx="4" cy="46"/>
              </a:xfrm>
              <a:custGeom>
                <a:avLst/>
                <a:gdLst>
                  <a:gd name="T0" fmla="*/ 0 w 4"/>
                  <a:gd name="T1" fmla="*/ 46 h 46"/>
                  <a:gd name="T2" fmla="*/ 0 w 4"/>
                  <a:gd name="T3" fmla="*/ 2 h 46"/>
                  <a:gd name="T4" fmla="*/ 4 w 4"/>
                  <a:gd name="T5" fmla="*/ 0 h 46"/>
                  <a:gd name="T6" fmla="*/ 4 w 4"/>
                  <a:gd name="T7" fmla="*/ 44 h 46"/>
                  <a:gd name="T8" fmla="*/ 0 w 4"/>
                  <a:gd name="T9" fmla="*/ 46 h 46"/>
                </a:gdLst>
                <a:ahLst/>
                <a:cxnLst>
                  <a:cxn ang="0">
                    <a:pos x="T0" y="T1"/>
                  </a:cxn>
                  <a:cxn ang="0">
                    <a:pos x="T2" y="T3"/>
                  </a:cxn>
                  <a:cxn ang="0">
                    <a:pos x="T4" y="T5"/>
                  </a:cxn>
                  <a:cxn ang="0">
                    <a:pos x="T6" y="T7"/>
                  </a:cxn>
                  <a:cxn ang="0">
                    <a:pos x="T8" y="T9"/>
                  </a:cxn>
                </a:cxnLst>
                <a:rect l="0" t="0" r="r" b="b"/>
                <a:pathLst>
                  <a:path w="4" h="46">
                    <a:moveTo>
                      <a:pt x="0" y="46"/>
                    </a:moveTo>
                    <a:lnTo>
                      <a:pt x="0" y="2"/>
                    </a:lnTo>
                    <a:lnTo>
                      <a:pt x="4" y="0"/>
                    </a:lnTo>
                    <a:lnTo>
                      <a:pt x="4" y="44"/>
                    </a:lnTo>
                    <a:lnTo>
                      <a:pt x="0" y="4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05" name="Freeform 1892"/>
              <p:cNvSpPr>
                <a:spLocks noEditPoints="1"/>
              </p:cNvSpPr>
              <p:nvPr/>
            </p:nvSpPr>
            <p:spPr bwMode="auto">
              <a:xfrm>
                <a:off x="5505" y="2150"/>
                <a:ext cx="71" cy="1382"/>
              </a:xfrm>
              <a:custGeom>
                <a:avLst/>
                <a:gdLst>
                  <a:gd name="T0" fmla="*/ 635 w 826"/>
                  <a:gd name="T1" fmla="*/ 16007 h 16007"/>
                  <a:gd name="T2" fmla="*/ 635 w 826"/>
                  <a:gd name="T3" fmla="*/ 3333 h 16007"/>
                  <a:gd name="T4" fmla="*/ 826 w 826"/>
                  <a:gd name="T5" fmla="*/ 3260 h 16007"/>
                  <a:gd name="T6" fmla="*/ 826 w 826"/>
                  <a:gd name="T7" fmla="*/ 15942 h 16007"/>
                  <a:gd name="T8" fmla="*/ 635 w 826"/>
                  <a:gd name="T9" fmla="*/ 16007 h 16007"/>
                  <a:gd name="T10" fmla="*/ 635 w 826"/>
                  <a:gd name="T11" fmla="*/ 3279 h 16007"/>
                  <a:gd name="T12" fmla="*/ 635 w 826"/>
                  <a:gd name="T13" fmla="*/ 2249 h 16007"/>
                  <a:gd name="T14" fmla="*/ 770 w 826"/>
                  <a:gd name="T15" fmla="*/ 2198 h 16007"/>
                  <a:gd name="T16" fmla="*/ 770 w 826"/>
                  <a:gd name="T17" fmla="*/ 2599 h 16007"/>
                  <a:gd name="T18" fmla="*/ 819 w 826"/>
                  <a:gd name="T19" fmla="*/ 2599 h 16007"/>
                  <a:gd name="T20" fmla="*/ 819 w 826"/>
                  <a:gd name="T21" fmla="*/ 2179 h 16007"/>
                  <a:gd name="T22" fmla="*/ 826 w 826"/>
                  <a:gd name="T23" fmla="*/ 2176 h 16007"/>
                  <a:gd name="T24" fmla="*/ 826 w 826"/>
                  <a:gd name="T25" fmla="*/ 3207 h 16007"/>
                  <a:gd name="T26" fmla="*/ 635 w 826"/>
                  <a:gd name="T27" fmla="*/ 3279 h 16007"/>
                  <a:gd name="T28" fmla="*/ 635 w 826"/>
                  <a:gd name="T29" fmla="*/ 2195 h 16007"/>
                  <a:gd name="T30" fmla="*/ 635 w 826"/>
                  <a:gd name="T31" fmla="*/ 1431 h 16007"/>
                  <a:gd name="T32" fmla="*/ 646 w 826"/>
                  <a:gd name="T33" fmla="*/ 1427 h 16007"/>
                  <a:gd name="T34" fmla="*/ 646 w 826"/>
                  <a:gd name="T35" fmla="*/ 1899 h 16007"/>
                  <a:gd name="T36" fmla="*/ 770 w 826"/>
                  <a:gd name="T37" fmla="*/ 1865 h 16007"/>
                  <a:gd name="T38" fmla="*/ 770 w 826"/>
                  <a:gd name="T39" fmla="*/ 2144 h 16007"/>
                  <a:gd name="T40" fmla="*/ 635 w 826"/>
                  <a:gd name="T41" fmla="*/ 2195 h 16007"/>
                  <a:gd name="T42" fmla="*/ 819 w 826"/>
                  <a:gd name="T43" fmla="*/ 2125 h 16007"/>
                  <a:gd name="T44" fmla="*/ 819 w 826"/>
                  <a:gd name="T45" fmla="*/ 1851 h 16007"/>
                  <a:gd name="T46" fmla="*/ 826 w 826"/>
                  <a:gd name="T47" fmla="*/ 1849 h 16007"/>
                  <a:gd name="T48" fmla="*/ 826 w 826"/>
                  <a:gd name="T49" fmla="*/ 2123 h 16007"/>
                  <a:gd name="T50" fmla="*/ 819 w 826"/>
                  <a:gd name="T51" fmla="*/ 2125 h 16007"/>
                  <a:gd name="T52" fmla="*/ 635 w 826"/>
                  <a:gd name="T53" fmla="*/ 1378 h 16007"/>
                  <a:gd name="T54" fmla="*/ 635 w 826"/>
                  <a:gd name="T55" fmla="*/ 883 h 16007"/>
                  <a:gd name="T56" fmla="*/ 646 w 826"/>
                  <a:gd name="T57" fmla="*/ 879 h 16007"/>
                  <a:gd name="T58" fmla="*/ 646 w 826"/>
                  <a:gd name="T59" fmla="*/ 1374 h 16007"/>
                  <a:gd name="T60" fmla="*/ 635 w 826"/>
                  <a:gd name="T61" fmla="*/ 1378 h 16007"/>
                  <a:gd name="T62" fmla="*/ 635 w 826"/>
                  <a:gd name="T63" fmla="*/ 829 h 16007"/>
                  <a:gd name="T64" fmla="*/ 635 w 826"/>
                  <a:gd name="T65" fmla="*/ 542 h 16007"/>
                  <a:gd name="T66" fmla="*/ 646 w 826"/>
                  <a:gd name="T67" fmla="*/ 538 h 16007"/>
                  <a:gd name="T68" fmla="*/ 646 w 826"/>
                  <a:gd name="T69" fmla="*/ 825 h 16007"/>
                  <a:gd name="T70" fmla="*/ 635 w 826"/>
                  <a:gd name="T71" fmla="*/ 829 h 16007"/>
                  <a:gd name="T72" fmla="*/ 0 w 826"/>
                  <a:gd name="T73" fmla="*/ 707 h 16007"/>
                  <a:gd name="T74" fmla="*/ 0 w 826"/>
                  <a:gd name="T75" fmla="*/ 219 h 16007"/>
                  <a:gd name="T76" fmla="*/ 211 w 826"/>
                  <a:gd name="T77" fmla="*/ 147 h 16007"/>
                  <a:gd name="T78" fmla="*/ 211 w 826"/>
                  <a:gd name="T79" fmla="*/ 308 h 16007"/>
                  <a:gd name="T80" fmla="*/ 44 w 826"/>
                  <a:gd name="T81" fmla="*/ 372 h 16007"/>
                  <a:gd name="T82" fmla="*/ 62 w 826"/>
                  <a:gd name="T83" fmla="*/ 418 h 16007"/>
                  <a:gd name="T84" fmla="*/ 211 w 826"/>
                  <a:gd name="T85" fmla="*/ 362 h 16007"/>
                  <a:gd name="T86" fmla="*/ 211 w 826"/>
                  <a:gd name="T87" fmla="*/ 638 h 16007"/>
                  <a:gd name="T88" fmla="*/ 0 w 826"/>
                  <a:gd name="T89" fmla="*/ 707 h 16007"/>
                  <a:gd name="T90" fmla="*/ 261 w 826"/>
                  <a:gd name="T91" fmla="*/ 621 h 16007"/>
                  <a:gd name="T92" fmla="*/ 261 w 826"/>
                  <a:gd name="T93" fmla="*/ 343 h 16007"/>
                  <a:gd name="T94" fmla="*/ 646 w 826"/>
                  <a:gd name="T95" fmla="*/ 197 h 16007"/>
                  <a:gd name="T96" fmla="*/ 646 w 826"/>
                  <a:gd name="T97" fmla="*/ 484 h 16007"/>
                  <a:gd name="T98" fmla="*/ 429 w 826"/>
                  <a:gd name="T99" fmla="*/ 567 h 16007"/>
                  <a:gd name="T100" fmla="*/ 261 w 826"/>
                  <a:gd name="T101" fmla="*/ 621 h 16007"/>
                  <a:gd name="T102" fmla="*/ 261 w 826"/>
                  <a:gd name="T103" fmla="*/ 289 h 16007"/>
                  <a:gd name="T104" fmla="*/ 261 w 826"/>
                  <a:gd name="T105" fmla="*/ 130 h 16007"/>
                  <a:gd name="T106" fmla="*/ 646 w 826"/>
                  <a:gd name="T107" fmla="*/ 0 h 16007"/>
                  <a:gd name="T108" fmla="*/ 646 w 826"/>
                  <a:gd name="T109" fmla="*/ 143 h 16007"/>
                  <a:gd name="T110" fmla="*/ 261 w 826"/>
                  <a:gd name="T111" fmla="*/ 289 h 16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6" h="16007">
                    <a:moveTo>
                      <a:pt x="635" y="16007"/>
                    </a:moveTo>
                    <a:lnTo>
                      <a:pt x="635" y="3333"/>
                    </a:lnTo>
                    <a:lnTo>
                      <a:pt x="826" y="3260"/>
                    </a:lnTo>
                    <a:lnTo>
                      <a:pt x="826" y="15942"/>
                    </a:lnTo>
                    <a:lnTo>
                      <a:pt x="635" y="16007"/>
                    </a:lnTo>
                    <a:moveTo>
                      <a:pt x="635" y="3279"/>
                    </a:moveTo>
                    <a:lnTo>
                      <a:pt x="635" y="2249"/>
                    </a:lnTo>
                    <a:lnTo>
                      <a:pt x="770" y="2198"/>
                    </a:lnTo>
                    <a:lnTo>
                      <a:pt x="770" y="2599"/>
                    </a:lnTo>
                    <a:lnTo>
                      <a:pt x="819" y="2599"/>
                    </a:lnTo>
                    <a:lnTo>
                      <a:pt x="819" y="2179"/>
                    </a:lnTo>
                    <a:lnTo>
                      <a:pt x="826" y="2176"/>
                    </a:lnTo>
                    <a:lnTo>
                      <a:pt x="826" y="3207"/>
                    </a:lnTo>
                    <a:lnTo>
                      <a:pt x="635" y="3279"/>
                    </a:lnTo>
                    <a:moveTo>
                      <a:pt x="635" y="2195"/>
                    </a:moveTo>
                    <a:lnTo>
                      <a:pt x="635" y="1431"/>
                    </a:lnTo>
                    <a:lnTo>
                      <a:pt x="646" y="1427"/>
                    </a:lnTo>
                    <a:lnTo>
                      <a:pt x="646" y="1899"/>
                    </a:lnTo>
                    <a:lnTo>
                      <a:pt x="770" y="1865"/>
                    </a:lnTo>
                    <a:lnTo>
                      <a:pt x="770" y="2144"/>
                    </a:lnTo>
                    <a:lnTo>
                      <a:pt x="635" y="2195"/>
                    </a:lnTo>
                    <a:moveTo>
                      <a:pt x="819" y="2125"/>
                    </a:moveTo>
                    <a:lnTo>
                      <a:pt x="819" y="1851"/>
                    </a:lnTo>
                    <a:lnTo>
                      <a:pt x="826" y="1849"/>
                    </a:lnTo>
                    <a:lnTo>
                      <a:pt x="826" y="2123"/>
                    </a:lnTo>
                    <a:lnTo>
                      <a:pt x="819" y="2125"/>
                    </a:lnTo>
                    <a:moveTo>
                      <a:pt x="635" y="1378"/>
                    </a:moveTo>
                    <a:lnTo>
                      <a:pt x="635" y="883"/>
                    </a:lnTo>
                    <a:lnTo>
                      <a:pt x="646" y="879"/>
                    </a:lnTo>
                    <a:lnTo>
                      <a:pt x="646" y="1374"/>
                    </a:lnTo>
                    <a:lnTo>
                      <a:pt x="635" y="1378"/>
                    </a:lnTo>
                    <a:moveTo>
                      <a:pt x="635" y="829"/>
                    </a:moveTo>
                    <a:lnTo>
                      <a:pt x="635" y="542"/>
                    </a:lnTo>
                    <a:lnTo>
                      <a:pt x="646" y="538"/>
                    </a:lnTo>
                    <a:lnTo>
                      <a:pt x="646" y="825"/>
                    </a:lnTo>
                    <a:lnTo>
                      <a:pt x="635" y="829"/>
                    </a:lnTo>
                    <a:moveTo>
                      <a:pt x="0" y="707"/>
                    </a:moveTo>
                    <a:lnTo>
                      <a:pt x="0" y="219"/>
                    </a:lnTo>
                    <a:lnTo>
                      <a:pt x="211" y="147"/>
                    </a:lnTo>
                    <a:lnTo>
                      <a:pt x="211" y="308"/>
                    </a:lnTo>
                    <a:lnTo>
                      <a:pt x="44" y="372"/>
                    </a:lnTo>
                    <a:lnTo>
                      <a:pt x="62" y="418"/>
                    </a:lnTo>
                    <a:lnTo>
                      <a:pt x="211" y="362"/>
                    </a:lnTo>
                    <a:lnTo>
                      <a:pt x="211" y="638"/>
                    </a:lnTo>
                    <a:lnTo>
                      <a:pt x="0" y="707"/>
                    </a:lnTo>
                    <a:moveTo>
                      <a:pt x="261" y="621"/>
                    </a:moveTo>
                    <a:lnTo>
                      <a:pt x="261" y="343"/>
                    </a:lnTo>
                    <a:lnTo>
                      <a:pt x="646" y="197"/>
                    </a:lnTo>
                    <a:lnTo>
                      <a:pt x="646" y="484"/>
                    </a:lnTo>
                    <a:lnTo>
                      <a:pt x="429" y="567"/>
                    </a:lnTo>
                    <a:lnTo>
                      <a:pt x="261" y="621"/>
                    </a:lnTo>
                    <a:moveTo>
                      <a:pt x="261" y="289"/>
                    </a:moveTo>
                    <a:lnTo>
                      <a:pt x="261" y="130"/>
                    </a:lnTo>
                    <a:lnTo>
                      <a:pt x="646" y="0"/>
                    </a:lnTo>
                    <a:lnTo>
                      <a:pt x="646" y="143"/>
                    </a:lnTo>
                    <a:lnTo>
                      <a:pt x="261" y="289"/>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06" name="Freeform 1893"/>
              <p:cNvSpPr>
                <a:spLocks noEditPoints="1"/>
              </p:cNvSpPr>
              <p:nvPr/>
            </p:nvSpPr>
            <p:spPr bwMode="auto">
              <a:xfrm>
                <a:off x="5509" y="2162"/>
                <a:ext cx="52" cy="24"/>
              </a:xfrm>
              <a:custGeom>
                <a:avLst/>
                <a:gdLst>
                  <a:gd name="T0" fmla="*/ 18 w 602"/>
                  <a:gd name="T1" fmla="*/ 275 h 275"/>
                  <a:gd name="T2" fmla="*/ 0 w 602"/>
                  <a:gd name="T3" fmla="*/ 229 h 275"/>
                  <a:gd name="T4" fmla="*/ 167 w 602"/>
                  <a:gd name="T5" fmla="*/ 165 h 275"/>
                  <a:gd name="T6" fmla="*/ 167 w 602"/>
                  <a:gd name="T7" fmla="*/ 219 h 275"/>
                  <a:gd name="T8" fmla="*/ 18 w 602"/>
                  <a:gd name="T9" fmla="*/ 275 h 275"/>
                  <a:gd name="T10" fmla="*/ 217 w 602"/>
                  <a:gd name="T11" fmla="*/ 200 h 275"/>
                  <a:gd name="T12" fmla="*/ 217 w 602"/>
                  <a:gd name="T13" fmla="*/ 146 h 275"/>
                  <a:gd name="T14" fmla="*/ 602 w 602"/>
                  <a:gd name="T15" fmla="*/ 0 h 275"/>
                  <a:gd name="T16" fmla="*/ 602 w 602"/>
                  <a:gd name="T17" fmla="*/ 54 h 275"/>
                  <a:gd name="T18" fmla="*/ 217 w 602"/>
                  <a:gd name="T19" fmla="*/ 20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2" h="275">
                    <a:moveTo>
                      <a:pt x="18" y="275"/>
                    </a:moveTo>
                    <a:lnTo>
                      <a:pt x="0" y="229"/>
                    </a:lnTo>
                    <a:lnTo>
                      <a:pt x="167" y="165"/>
                    </a:lnTo>
                    <a:lnTo>
                      <a:pt x="167" y="219"/>
                    </a:lnTo>
                    <a:lnTo>
                      <a:pt x="18" y="275"/>
                    </a:lnTo>
                    <a:moveTo>
                      <a:pt x="217" y="200"/>
                    </a:moveTo>
                    <a:lnTo>
                      <a:pt x="217" y="146"/>
                    </a:lnTo>
                    <a:lnTo>
                      <a:pt x="602" y="0"/>
                    </a:lnTo>
                    <a:lnTo>
                      <a:pt x="602" y="54"/>
                    </a:lnTo>
                    <a:lnTo>
                      <a:pt x="217" y="20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07" name="Freeform 1894"/>
              <p:cNvSpPr>
                <a:spLocks/>
              </p:cNvSpPr>
              <p:nvPr/>
            </p:nvSpPr>
            <p:spPr bwMode="auto">
              <a:xfrm>
                <a:off x="5542" y="2191"/>
                <a:ext cx="19" cy="8"/>
              </a:xfrm>
              <a:custGeom>
                <a:avLst/>
                <a:gdLst>
                  <a:gd name="T0" fmla="*/ 2 w 19"/>
                  <a:gd name="T1" fmla="*/ 8 h 8"/>
                  <a:gd name="T2" fmla="*/ 2 w 19"/>
                  <a:gd name="T3" fmla="*/ 7 h 8"/>
                  <a:gd name="T4" fmla="*/ 0 w 19"/>
                  <a:gd name="T5" fmla="*/ 8 h 8"/>
                  <a:gd name="T6" fmla="*/ 19 w 19"/>
                  <a:gd name="T7" fmla="*/ 0 h 8"/>
                  <a:gd name="T8" fmla="*/ 19 w 19"/>
                  <a:gd name="T9" fmla="*/ 5 h 8"/>
                  <a:gd name="T10" fmla="*/ 18 w 19"/>
                  <a:gd name="T11" fmla="*/ 5 h 8"/>
                  <a:gd name="T12" fmla="*/ 18 w 19"/>
                  <a:gd name="T13" fmla="*/ 3 h 8"/>
                  <a:gd name="T14" fmla="*/ 2 w 19"/>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8">
                    <a:moveTo>
                      <a:pt x="2" y="8"/>
                    </a:moveTo>
                    <a:lnTo>
                      <a:pt x="2" y="7"/>
                    </a:lnTo>
                    <a:lnTo>
                      <a:pt x="0" y="8"/>
                    </a:lnTo>
                    <a:lnTo>
                      <a:pt x="19" y="0"/>
                    </a:lnTo>
                    <a:lnTo>
                      <a:pt x="19" y="5"/>
                    </a:lnTo>
                    <a:lnTo>
                      <a:pt x="18" y="5"/>
                    </a:lnTo>
                    <a:lnTo>
                      <a:pt x="18" y="3"/>
                    </a:lnTo>
                    <a:lnTo>
                      <a:pt x="2"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08" name="Freeform 1895"/>
              <p:cNvSpPr>
                <a:spLocks/>
              </p:cNvSpPr>
              <p:nvPr/>
            </p:nvSpPr>
            <p:spPr bwMode="auto">
              <a:xfrm>
                <a:off x="5560" y="2221"/>
                <a:ext cx="1" cy="5"/>
              </a:xfrm>
              <a:custGeom>
                <a:avLst/>
                <a:gdLst>
                  <a:gd name="T0" fmla="*/ 0 w 1"/>
                  <a:gd name="T1" fmla="*/ 5 h 5"/>
                  <a:gd name="T2" fmla="*/ 0 w 1"/>
                  <a:gd name="T3" fmla="*/ 0 h 5"/>
                  <a:gd name="T4" fmla="*/ 1 w 1"/>
                  <a:gd name="T5" fmla="*/ 0 h 5"/>
                  <a:gd name="T6" fmla="*/ 1 w 1"/>
                  <a:gd name="T7" fmla="*/ 4 h 5"/>
                  <a:gd name="T8" fmla="*/ 0 w 1"/>
                  <a:gd name="T9" fmla="*/ 5 h 5"/>
                </a:gdLst>
                <a:ahLst/>
                <a:cxnLst>
                  <a:cxn ang="0">
                    <a:pos x="T0" y="T1"/>
                  </a:cxn>
                  <a:cxn ang="0">
                    <a:pos x="T2" y="T3"/>
                  </a:cxn>
                  <a:cxn ang="0">
                    <a:pos x="T4" y="T5"/>
                  </a:cxn>
                  <a:cxn ang="0">
                    <a:pos x="T6" y="T7"/>
                  </a:cxn>
                  <a:cxn ang="0">
                    <a:pos x="T8" y="T9"/>
                  </a:cxn>
                </a:cxnLst>
                <a:rect l="0" t="0" r="r" b="b"/>
                <a:pathLst>
                  <a:path w="1" h="5">
                    <a:moveTo>
                      <a:pt x="0" y="5"/>
                    </a:moveTo>
                    <a:lnTo>
                      <a:pt x="0" y="0"/>
                    </a:lnTo>
                    <a:lnTo>
                      <a:pt x="1" y="0"/>
                    </a:lnTo>
                    <a:lnTo>
                      <a:pt x="1" y="4"/>
                    </a:lnTo>
                    <a:lnTo>
                      <a:pt x="0" y="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09" name="Freeform 1896"/>
              <p:cNvSpPr>
                <a:spLocks/>
              </p:cNvSpPr>
              <p:nvPr/>
            </p:nvSpPr>
            <p:spPr bwMode="auto">
              <a:xfrm>
                <a:off x="5560" y="2268"/>
                <a:ext cx="1" cy="5"/>
              </a:xfrm>
              <a:custGeom>
                <a:avLst/>
                <a:gdLst>
                  <a:gd name="T0" fmla="*/ 0 w 1"/>
                  <a:gd name="T1" fmla="*/ 5 h 5"/>
                  <a:gd name="T2" fmla="*/ 0 w 1"/>
                  <a:gd name="T3" fmla="*/ 1 h 5"/>
                  <a:gd name="T4" fmla="*/ 1 w 1"/>
                  <a:gd name="T5" fmla="*/ 0 h 5"/>
                  <a:gd name="T6" fmla="*/ 1 w 1"/>
                  <a:gd name="T7" fmla="*/ 5 h 5"/>
                  <a:gd name="T8" fmla="*/ 0 w 1"/>
                  <a:gd name="T9" fmla="*/ 5 h 5"/>
                </a:gdLst>
                <a:ahLst/>
                <a:cxnLst>
                  <a:cxn ang="0">
                    <a:pos x="T0" y="T1"/>
                  </a:cxn>
                  <a:cxn ang="0">
                    <a:pos x="T2" y="T3"/>
                  </a:cxn>
                  <a:cxn ang="0">
                    <a:pos x="T4" y="T5"/>
                  </a:cxn>
                  <a:cxn ang="0">
                    <a:pos x="T6" y="T7"/>
                  </a:cxn>
                  <a:cxn ang="0">
                    <a:pos x="T8" y="T9"/>
                  </a:cxn>
                </a:cxnLst>
                <a:rect l="0" t="0" r="r" b="b"/>
                <a:pathLst>
                  <a:path w="1" h="5">
                    <a:moveTo>
                      <a:pt x="0" y="5"/>
                    </a:moveTo>
                    <a:lnTo>
                      <a:pt x="0" y="1"/>
                    </a:lnTo>
                    <a:lnTo>
                      <a:pt x="1" y="0"/>
                    </a:lnTo>
                    <a:lnTo>
                      <a:pt x="1" y="5"/>
                    </a:lnTo>
                    <a:lnTo>
                      <a:pt x="0" y="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10" name="Freeform 1897"/>
              <p:cNvSpPr>
                <a:spLocks noEditPoints="1"/>
              </p:cNvSpPr>
              <p:nvPr/>
            </p:nvSpPr>
            <p:spPr bwMode="auto">
              <a:xfrm>
                <a:off x="5560" y="2333"/>
                <a:ext cx="16" cy="11"/>
              </a:xfrm>
              <a:custGeom>
                <a:avLst/>
                <a:gdLst>
                  <a:gd name="T0" fmla="*/ 0 w 191"/>
                  <a:gd name="T1" fmla="*/ 126 h 126"/>
                  <a:gd name="T2" fmla="*/ 0 w 191"/>
                  <a:gd name="T3" fmla="*/ 72 h 126"/>
                  <a:gd name="T4" fmla="*/ 135 w 191"/>
                  <a:gd name="T5" fmla="*/ 21 h 126"/>
                  <a:gd name="T6" fmla="*/ 135 w 191"/>
                  <a:gd name="T7" fmla="*/ 75 h 126"/>
                  <a:gd name="T8" fmla="*/ 0 w 191"/>
                  <a:gd name="T9" fmla="*/ 126 h 126"/>
                  <a:gd name="T10" fmla="*/ 184 w 191"/>
                  <a:gd name="T11" fmla="*/ 56 h 126"/>
                  <a:gd name="T12" fmla="*/ 184 w 191"/>
                  <a:gd name="T13" fmla="*/ 2 h 126"/>
                  <a:gd name="T14" fmla="*/ 191 w 191"/>
                  <a:gd name="T15" fmla="*/ 0 h 126"/>
                  <a:gd name="T16" fmla="*/ 191 w 191"/>
                  <a:gd name="T17" fmla="*/ 53 h 126"/>
                  <a:gd name="T18" fmla="*/ 184 w 191"/>
                  <a:gd name="T19"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 h="126">
                    <a:moveTo>
                      <a:pt x="0" y="126"/>
                    </a:moveTo>
                    <a:lnTo>
                      <a:pt x="0" y="72"/>
                    </a:lnTo>
                    <a:lnTo>
                      <a:pt x="135" y="21"/>
                    </a:lnTo>
                    <a:lnTo>
                      <a:pt x="135" y="75"/>
                    </a:lnTo>
                    <a:lnTo>
                      <a:pt x="0" y="126"/>
                    </a:lnTo>
                    <a:moveTo>
                      <a:pt x="184" y="56"/>
                    </a:moveTo>
                    <a:lnTo>
                      <a:pt x="184" y="2"/>
                    </a:lnTo>
                    <a:lnTo>
                      <a:pt x="191" y="0"/>
                    </a:lnTo>
                    <a:lnTo>
                      <a:pt x="191" y="53"/>
                    </a:lnTo>
                    <a:lnTo>
                      <a:pt x="184" y="5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11" name="Freeform 1898"/>
              <p:cNvSpPr>
                <a:spLocks/>
              </p:cNvSpPr>
              <p:nvPr/>
            </p:nvSpPr>
            <p:spPr bwMode="auto">
              <a:xfrm>
                <a:off x="5560" y="2426"/>
                <a:ext cx="16" cy="11"/>
              </a:xfrm>
              <a:custGeom>
                <a:avLst/>
                <a:gdLst>
                  <a:gd name="T0" fmla="*/ 0 w 16"/>
                  <a:gd name="T1" fmla="*/ 11 h 11"/>
                  <a:gd name="T2" fmla="*/ 0 w 16"/>
                  <a:gd name="T3" fmla="*/ 7 h 11"/>
                  <a:gd name="T4" fmla="*/ 16 w 16"/>
                  <a:gd name="T5" fmla="*/ 0 h 11"/>
                  <a:gd name="T6" fmla="*/ 16 w 16"/>
                  <a:gd name="T7" fmla="*/ 5 h 11"/>
                  <a:gd name="T8" fmla="*/ 0 w 16"/>
                  <a:gd name="T9" fmla="*/ 11 h 11"/>
                </a:gdLst>
                <a:ahLst/>
                <a:cxnLst>
                  <a:cxn ang="0">
                    <a:pos x="T0" y="T1"/>
                  </a:cxn>
                  <a:cxn ang="0">
                    <a:pos x="T2" y="T3"/>
                  </a:cxn>
                  <a:cxn ang="0">
                    <a:pos x="T4" y="T5"/>
                  </a:cxn>
                  <a:cxn ang="0">
                    <a:pos x="T6" y="T7"/>
                  </a:cxn>
                  <a:cxn ang="0">
                    <a:pos x="T8" y="T9"/>
                  </a:cxn>
                </a:cxnLst>
                <a:rect l="0" t="0" r="r" b="b"/>
                <a:pathLst>
                  <a:path w="16" h="11">
                    <a:moveTo>
                      <a:pt x="0" y="11"/>
                    </a:moveTo>
                    <a:lnTo>
                      <a:pt x="0" y="7"/>
                    </a:lnTo>
                    <a:lnTo>
                      <a:pt x="16" y="0"/>
                    </a:lnTo>
                    <a:lnTo>
                      <a:pt x="16" y="5"/>
                    </a:lnTo>
                    <a:lnTo>
                      <a:pt x="0"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12" name="Freeform 1899"/>
              <p:cNvSpPr>
                <a:spLocks/>
              </p:cNvSpPr>
              <p:nvPr/>
            </p:nvSpPr>
            <p:spPr bwMode="auto">
              <a:xfrm>
                <a:off x="5523" y="2161"/>
                <a:ext cx="4" cy="44"/>
              </a:xfrm>
              <a:custGeom>
                <a:avLst/>
                <a:gdLst>
                  <a:gd name="T0" fmla="*/ 0 w 4"/>
                  <a:gd name="T1" fmla="*/ 44 h 44"/>
                  <a:gd name="T2" fmla="*/ 0 w 4"/>
                  <a:gd name="T3" fmla="*/ 1 h 44"/>
                  <a:gd name="T4" fmla="*/ 4 w 4"/>
                  <a:gd name="T5" fmla="*/ 0 h 44"/>
                  <a:gd name="T6" fmla="*/ 4 w 4"/>
                  <a:gd name="T7" fmla="*/ 42 h 44"/>
                  <a:gd name="T8" fmla="*/ 0 w 4"/>
                  <a:gd name="T9" fmla="*/ 44 h 44"/>
                </a:gdLst>
                <a:ahLst/>
                <a:cxnLst>
                  <a:cxn ang="0">
                    <a:pos x="T0" y="T1"/>
                  </a:cxn>
                  <a:cxn ang="0">
                    <a:pos x="T2" y="T3"/>
                  </a:cxn>
                  <a:cxn ang="0">
                    <a:pos x="T4" y="T5"/>
                  </a:cxn>
                  <a:cxn ang="0">
                    <a:pos x="T6" y="T7"/>
                  </a:cxn>
                  <a:cxn ang="0">
                    <a:pos x="T8" y="T9"/>
                  </a:cxn>
                </a:cxnLst>
                <a:rect l="0" t="0" r="r" b="b"/>
                <a:pathLst>
                  <a:path w="4" h="44">
                    <a:moveTo>
                      <a:pt x="0" y="44"/>
                    </a:moveTo>
                    <a:lnTo>
                      <a:pt x="0" y="1"/>
                    </a:lnTo>
                    <a:lnTo>
                      <a:pt x="4" y="0"/>
                    </a:lnTo>
                    <a:lnTo>
                      <a:pt x="4" y="42"/>
                    </a:lnTo>
                    <a:lnTo>
                      <a:pt x="0" y="4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13" name="Freeform 1900"/>
              <p:cNvSpPr>
                <a:spLocks/>
              </p:cNvSpPr>
              <p:nvPr/>
            </p:nvSpPr>
            <p:spPr bwMode="auto">
              <a:xfrm>
                <a:off x="5571" y="2309"/>
                <a:ext cx="5" cy="65"/>
              </a:xfrm>
              <a:custGeom>
                <a:avLst/>
                <a:gdLst>
                  <a:gd name="T0" fmla="*/ 5 w 5"/>
                  <a:gd name="T1" fmla="*/ 65 h 65"/>
                  <a:gd name="T2" fmla="*/ 0 w 5"/>
                  <a:gd name="T3" fmla="*/ 65 h 65"/>
                  <a:gd name="T4" fmla="*/ 0 w 5"/>
                  <a:gd name="T5" fmla="*/ 2 h 65"/>
                  <a:gd name="T6" fmla="*/ 5 w 5"/>
                  <a:gd name="T7" fmla="*/ 0 h 65"/>
                  <a:gd name="T8" fmla="*/ 5 w 5"/>
                  <a:gd name="T9" fmla="*/ 65 h 65"/>
                </a:gdLst>
                <a:ahLst/>
                <a:cxnLst>
                  <a:cxn ang="0">
                    <a:pos x="T0" y="T1"/>
                  </a:cxn>
                  <a:cxn ang="0">
                    <a:pos x="T2" y="T3"/>
                  </a:cxn>
                  <a:cxn ang="0">
                    <a:pos x="T4" y="T5"/>
                  </a:cxn>
                  <a:cxn ang="0">
                    <a:pos x="T6" y="T7"/>
                  </a:cxn>
                  <a:cxn ang="0">
                    <a:pos x="T8" y="T9"/>
                  </a:cxn>
                </a:cxnLst>
                <a:rect l="0" t="0" r="r" b="b"/>
                <a:pathLst>
                  <a:path w="5" h="65">
                    <a:moveTo>
                      <a:pt x="5" y="65"/>
                    </a:moveTo>
                    <a:lnTo>
                      <a:pt x="0" y="65"/>
                    </a:lnTo>
                    <a:lnTo>
                      <a:pt x="0" y="2"/>
                    </a:lnTo>
                    <a:lnTo>
                      <a:pt x="5" y="0"/>
                    </a:lnTo>
                    <a:lnTo>
                      <a:pt x="5" y="6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14" name="Freeform 1901"/>
              <p:cNvSpPr>
                <a:spLocks noEditPoints="1"/>
              </p:cNvSpPr>
              <p:nvPr/>
            </p:nvSpPr>
            <p:spPr bwMode="auto">
              <a:xfrm>
                <a:off x="5561" y="2173"/>
                <a:ext cx="15" cy="48"/>
              </a:xfrm>
              <a:custGeom>
                <a:avLst/>
                <a:gdLst>
                  <a:gd name="T0" fmla="*/ 0 w 180"/>
                  <a:gd name="T1" fmla="*/ 550 h 550"/>
                  <a:gd name="T2" fmla="*/ 0 w 180"/>
                  <a:gd name="T3" fmla="*/ 263 h 550"/>
                  <a:gd name="T4" fmla="*/ 124 w 180"/>
                  <a:gd name="T5" fmla="*/ 216 h 550"/>
                  <a:gd name="T6" fmla="*/ 124 w 180"/>
                  <a:gd name="T7" fmla="*/ 375 h 550"/>
                  <a:gd name="T8" fmla="*/ 0 w 180"/>
                  <a:gd name="T9" fmla="*/ 409 h 550"/>
                  <a:gd name="T10" fmla="*/ 0 w 180"/>
                  <a:gd name="T11" fmla="*/ 550 h 550"/>
                  <a:gd name="T12" fmla="*/ 173 w 180"/>
                  <a:gd name="T13" fmla="*/ 361 h 550"/>
                  <a:gd name="T14" fmla="*/ 173 w 180"/>
                  <a:gd name="T15" fmla="*/ 197 h 550"/>
                  <a:gd name="T16" fmla="*/ 180 w 180"/>
                  <a:gd name="T17" fmla="*/ 194 h 550"/>
                  <a:gd name="T18" fmla="*/ 180 w 180"/>
                  <a:gd name="T19" fmla="*/ 359 h 550"/>
                  <a:gd name="T20" fmla="*/ 173 w 180"/>
                  <a:gd name="T21" fmla="*/ 361 h 550"/>
                  <a:gd name="T22" fmla="*/ 0 w 180"/>
                  <a:gd name="T23" fmla="*/ 209 h 550"/>
                  <a:gd name="T24" fmla="*/ 0 w 180"/>
                  <a:gd name="T25" fmla="*/ 50 h 550"/>
                  <a:gd name="T26" fmla="*/ 124 w 180"/>
                  <a:gd name="T27" fmla="*/ 16 h 550"/>
                  <a:gd name="T28" fmla="*/ 124 w 180"/>
                  <a:gd name="T29" fmla="*/ 162 h 550"/>
                  <a:gd name="T30" fmla="*/ 0 w 180"/>
                  <a:gd name="T31" fmla="*/ 209 h 550"/>
                  <a:gd name="T32" fmla="*/ 173 w 180"/>
                  <a:gd name="T33" fmla="*/ 143 h 550"/>
                  <a:gd name="T34" fmla="*/ 173 w 180"/>
                  <a:gd name="T35" fmla="*/ 2 h 550"/>
                  <a:gd name="T36" fmla="*/ 180 w 180"/>
                  <a:gd name="T37" fmla="*/ 0 h 550"/>
                  <a:gd name="T38" fmla="*/ 180 w 180"/>
                  <a:gd name="T39" fmla="*/ 141 h 550"/>
                  <a:gd name="T40" fmla="*/ 173 w 180"/>
                  <a:gd name="T41" fmla="*/ 143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0" h="550">
                    <a:moveTo>
                      <a:pt x="0" y="550"/>
                    </a:moveTo>
                    <a:lnTo>
                      <a:pt x="0" y="263"/>
                    </a:lnTo>
                    <a:lnTo>
                      <a:pt x="124" y="216"/>
                    </a:lnTo>
                    <a:lnTo>
                      <a:pt x="124" y="375"/>
                    </a:lnTo>
                    <a:lnTo>
                      <a:pt x="0" y="409"/>
                    </a:lnTo>
                    <a:lnTo>
                      <a:pt x="0" y="550"/>
                    </a:lnTo>
                    <a:moveTo>
                      <a:pt x="173" y="361"/>
                    </a:moveTo>
                    <a:lnTo>
                      <a:pt x="173" y="197"/>
                    </a:lnTo>
                    <a:lnTo>
                      <a:pt x="180" y="194"/>
                    </a:lnTo>
                    <a:lnTo>
                      <a:pt x="180" y="359"/>
                    </a:lnTo>
                    <a:lnTo>
                      <a:pt x="173" y="361"/>
                    </a:lnTo>
                    <a:moveTo>
                      <a:pt x="0" y="209"/>
                    </a:moveTo>
                    <a:lnTo>
                      <a:pt x="0" y="50"/>
                    </a:lnTo>
                    <a:lnTo>
                      <a:pt x="124" y="16"/>
                    </a:lnTo>
                    <a:lnTo>
                      <a:pt x="124" y="162"/>
                    </a:lnTo>
                    <a:lnTo>
                      <a:pt x="0" y="209"/>
                    </a:lnTo>
                    <a:moveTo>
                      <a:pt x="173" y="143"/>
                    </a:moveTo>
                    <a:lnTo>
                      <a:pt x="173" y="2"/>
                    </a:lnTo>
                    <a:lnTo>
                      <a:pt x="180" y="0"/>
                    </a:lnTo>
                    <a:lnTo>
                      <a:pt x="180" y="141"/>
                    </a:lnTo>
                    <a:lnTo>
                      <a:pt x="173" y="143"/>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15" name="Freeform 1902"/>
              <p:cNvSpPr>
                <a:spLocks noEditPoints="1"/>
              </p:cNvSpPr>
              <p:nvPr/>
            </p:nvSpPr>
            <p:spPr bwMode="auto">
              <a:xfrm>
                <a:off x="5561" y="2185"/>
                <a:ext cx="15" cy="11"/>
              </a:xfrm>
              <a:custGeom>
                <a:avLst/>
                <a:gdLst>
                  <a:gd name="T0" fmla="*/ 0 w 180"/>
                  <a:gd name="T1" fmla="*/ 122 h 122"/>
                  <a:gd name="T2" fmla="*/ 0 w 180"/>
                  <a:gd name="T3" fmla="*/ 68 h 122"/>
                  <a:gd name="T4" fmla="*/ 124 w 180"/>
                  <a:gd name="T5" fmla="*/ 21 h 122"/>
                  <a:gd name="T6" fmla="*/ 124 w 180"/>
                  <a:gd name="T7" fmla="*/ 75 h 122"/>
                  <a:gd name="T8" fmla="*/ 0 w 180"/>
                  <a:gd name="T9" fmla="*/ 122 h 122"/>
                  <a:gd name="T10" fmla="*/ 173 w 180"/>
                  <a:gd name="T11" fmla="*/ 56 h 122"/>
                  <a:gd name="T12" fmla="*/ 173 w 180"/>
                  <a:gd name="T13" fmla="*/ 2 h 122"/>
                  <a:gd name="T14" fmla="*/ 180 w 180"/>
                  <a:gd name="T15" fmla="*/ 0 h 122"/>
                  <a:gd name="T16" fmla="*/ 180 w 180"/>
                  <a:gd name="T17" fmla="*/ 53 h 122"/>
                  <a:gd name="T18" fmla="*/ 173 w 180"/>
                  <a:gd name="T19" fmla="*/ 5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122">
                    <a:moveTo>
                      <a:pt x="0" y="122"/>
                    </a:moveTo>
                    <a:lnTo>
                      <a:pt x="0" y="68"/>
                    </a:lnTo>
                    <a:lnTo>
                      <a:pt x="124" y="21"/>
                    </a:lnTo>
                    <a:lnTo>
                      <a:pt x="124" y="75"/>
                    </a:lnTo>
                    <a:lnTo>
                      <a:pt x="0" y="122"/>
                    </a:lnTo>
                    <a:moveTo>
                      <a:pt x="173" y="56"/>
                    </a:moveTo>
                    <a:lnTo>
                      <a:pt x="173" y="2"/>
                    </a:lnTo>
                    <a:lnTo>
                      <a:pt x="180" y="0"/>
                    </a:lnTo>
                    <a:lnTo>
                      <a:pt x="180" y="53"/>
                    </a:lnTo>
                    <a:lnTo>
                      <a:pt x="173" y="5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16" name="Freeform 1903"/>
              <p:cNvSpPr>
                <a:spLocks/>
              </p:cNvSpPr>
              <p:nvPr/>
            </p:nvSpPr>
            <p:spPr bwMode="auto">
              <a:xfrm>
                <a:off x="5571" y="2173"/>
                <a:ext cx="5" cy="33"/>
              </a:xfrm>
              <a:custGeom>
                <a:avLst/>
                <a:gdLst>
                  <a:gd name="T0" fmla="*/ 0 w 5"/>
                  <a:gd name="T1" fmla="*/ 33 h 33"/>
                  <a:gd name="T2" fmla="*/ 0 w 5"/>
                  <a:gd name="T3" fmla="*/ 2 h 33"/>
                  <a:gd name="T4" fmla="*/ 5 w 5"/>
                  <a:gd name="T5" fmla="*/ 0 h 33"/>
                  <a:gd name="T6" fmla="*/ 5 w 5"/>
                  <a:gd name="T7" fmla="*/ 31 h 33"/>
                  <a:gd name="T8" fmla="*/ 0 w 5"/>
                  <a:gd name="T9" fmla="*/ 33 h 33"/>
                </a:gdLst>
                <a:ahLst/>
                <a:cxnLst>
                  <a:cxn ang="0">
                    <a:pos x="T0" y="T1"/>
                  </a:cxn>
                  <a:cxn ang="0">
                    <a:pos x="T2" y="T3"/>
                  </a:cxn>
                  <a:cxn ang="0">
                    <a:pos x="T4" y="T5"/>
                  </a:cxn>
                  <a:cxn ang="0">
                    <a:pos x="T6" y="T7"/>
                  </a:cxn>
                  <a:cxn ang="0">
                    <a:pos x="T8" y="T9"/>
                  </a:cxn>
                </a:cxnLst>
                <a:rect l="0" t="0" r="r" b="b"/>
                <a:pathLst>
                  <a:path w="5" h="33">
                    <a:moveTo>
                      <a:pt x="0" y="33"/>
                    </a:moveTo>
                    <a:lnTo>
                      <a:pt x="0" y="2"/>
                    </a:lnTo>
                    <a:lnTo>
                      <a:pt x="5" y="0"/>
                    </a:lnTo>
                    <a:lnTo>
                      <a:pt x="5" y="31"/>
                    </a:lnTo>
                    <a:lnTo>
                      <a:pt x="0" y="3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17" name="Freeform 1904"/>
              <p:cNvSpPr>
                <a:spLocks noEditPoints="1"/>
              </p:cNvSpPr>
              <p:nvPr/>
            </p:nvSpPr>
            <p:spPr bwMode="auto">
              <a:xfrm>
                <a:off x="5561" y="2144"/>
                <a:ext cx="15" cy="34"/>
              </a:xfrm>
              <a:custGeom>
                <a:avLst/>
                <a:gdLst>
                  <a:gd name="T0" fmla="*/ 0 w 180"/>
                  <a:gd name="T1" fmla="*/ 386 h 386"/>
                  <a:gd name="T2" fmla="*/ 0 w 180"/>
                  <a:gd name="T3" fmla="*/ 258 h 386"/>
                  <a:gd name="T4" fmla="*/ 124 w 180"/>
                  <a:gd name="T5" fmla="*/ 211 h 386"/>
                  <a:gd name="T6" fmla="*/ 124 w 180"/>
                  <a:gd name="T7" fmla="*/ 352 h 386"/>
                  <a:gd name="T8" fmla="*/ 0 w 180"/>
                  <a:gd name="T9" fmla="*/ 386 h 386"/>
                  <a:gd name="T10" fmla="*/ 173 w 180"/>
                  <a:gd name="T11" fmla="*/ 338 h 386"/>
                  <a:gd name="T12" fmla="*/ 173 w 180"/>
                  <a:gd name="T13" fmla="*/ 192 h 386"/>
                  <a:gd name="T14" fmla="*/ 180 w 180"/>
                  <a:gd name="T15" fmla="*/ 189 h 386"/>
                  <a:gd name="T16" fmla="*/ 180 w 180"/>
                  <a:gd name="T17" fmla="*/ 336 h 386"/>
                  <a:gd name="T18" fmla="*/ 173 w 180"/>
                  <a:gd name="T19" fmla="*/ 338 h 386"/>
                  <a:gd name="T20" fmla="*/ 0 w 180"/>
                  <a:gd name="T21" fmla="*/ 204 h 386"/>
                  <a:gd name="T22" fmla="*/ 0 w 180"/>
                  <a:gd name="T23" fmla="*/ 61 h 386"/>
                  <a:gd name="T24" fmla="*/ 124 w 180"/>
                  <a:gd name="T25" fmla="*/ 19 h 386"/>
                  <a:gd name="T26" fmla="*/ 124 w 180"/>
                  <a:gd name="T27" fmla="*/ 157 h 386"/>
                  <a:gd name="T28" fmla="*/ 0 w 180"/>
                  <a:gd name="T29" fmla="*/ 204 h 386"/>
                  <a:gd name="T30" fmla="*/ 173 w 180"/>
                  <a:gd name="T31" fmla="*/ 138 h 386"/>
                  <a:gd name="T32" fmla="*/ 173 w 180"/>
                  <a:gd name="T33" fmla="*/ 2 h 386"/>
                  <a:gd name="T34" fmla="*/ 180 w 180"/>
                  <a:gd name="T35" fmla="*/ 0 h 386"/>
                  <a:gd name="T36" fmla="*/ 180 w 180"/>
                  <a:gd name="T37" fmla="*/ 136 h 386"/>
                  <a:gd name="T38" fmla="*/ 173 w 180"/>
                  <a:gd name="T39" fmla="*/ 138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386">
                    <a:moveTo>
                      <a:pt x="0" y="386"/>
                    </a:moveTo>
                    <a:lnTo>
                      <a:pt x="0" y="258"/>
                    </a:lnTo>
                    <a:lnTo>
                      <a:pt x="124" y="211"/>
                    </a:lnTo>
                    <a:lnTo>
                      <a:pt x="124" y="352"/>
                    </a:lnTo>
                    <a:lnTo>
                      <a:pt x="0" y="386"/>
                    </a:lnTo>
                    <a:moveTo>
                      <a:pt x="173" y="338"/>
                    </a:moveTo>
                    <a:lnTo>
                      <a:pt x="173" y="192"/>
                    </a:lnTo>
                    <a:lnTo>
                      <a:pt x="180" y="189"/>
                    </a:lnTo>
                    <a:lnTo>
                      <a:pt x="180" y="336"/>
                    </a:lnTo>
                    <a:lnTo>
                      <a:pt x="173" y="338"/>
                    </a:lnTo>
                    <a:moveTo>
                      <a:pt x="0" y="204"/>
                    </a:moveTo>
                    <a:lnTo>
                      <a:pt x="0" y="61"/>
                    </a:lnTo>
                    <a:lnTo>
                      <a:pt x="124" y="19"/>
                    </a:lnTo>
                    <a:lnTo>
                      <a:pt x="124" y="157"/>
                    </a:lnTo>
                    <a:lnTo>
                      <a:pt x="0" y="204"/>
                    </a:lnTo>
                    <a:moveTo>
                      <a:pt x="173" y="138"/>
                    </a:moveTo>
                    <a:lnTo>
                      <a:pt x="173" y="2"/>
                    </a:lnTo>
                    <a:lnTo>
                      <a:pt x="180" y="0"/>
                    </a:lnTo>
                    <a:lnTo>
                      <a:pt x="180" y="136"/>
                    </a:lnTo>
                    <a:lnTo>
                      <a:pt x="173" y="138"/>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18" name="Freeform 1905"/>
              <p:cNvSpPr>
                <a:spLocks noEditPoints="1"/>
              </p:cNvSpPr>
              <p:nvPr/>
            </p:nvSpPr>
            <p:spPr bwMode="auto">
              <a:xfrm>
                <a:off x="5561" y="2156"/>
                <a:ext cx="15" cy="11"/>
              </a:xfrm>
              <a:custGeom>
                <a:avLst/>
                <a:gdLst>
                  <a:gd name="T0" fmla="*/ 0 w 180"/>
                  <a:gd name="T1" fmla="*/ 122 h 122"/>
                  <a:gd name="T2" fmla="*/ 0 w 180"/>
                  <a:gd name="T3" fmla="*/ 68 h 122"/>
                  <a:gd name="T4" fmla="*/ 124 w 180"/>
                  <a:gd name="T5" fmla="*/ 21 h 122"/>
                  <a:gd name="T6" fmla="*/ 124 w 180"/>
                  <a:gd name="T7" fmla="*/ 75 h 122"/>
                  <a:gd name="T8" fmla="*/ 0 w 180"/>
                  <a:gd name="T9" fmla="*/ 122 h 122"/>
                  <a:gd name="T10" fmla="*/ 173 w 180"/>
                  <a:gd name="T11" fmla="*/ 56 h 122"/>
                  <a:gd name="T12" fmla="*/ 173 w 180"/>
                  <a:gd name="T13" fmla="*/ 2 h 122"/>
                  <a:gd name="T14" fmla="*/ 180 w 180"/>
                  <a:gd name="T15" fmla="*/ 0 h 122"/>
                  <a:gd name="T16" fmla="*/ 180 w 180"/>
                  <a:gd name="T17" fmla="*/ 53 h 122"/>
                  <a:gd name="T18" fmla="*/ 173 w 180"/>
                  <a:gd name="T19" fmla="*/ 5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122">
                    <a:moveTo>
                      <a:pt x="0" y="122"/>
                    </a:moveTo>
                    <a:lnTo>
                      <a:pt x="0" y="68"/>
                    </a:lnTo>
                    <a:lnTo>
                      <a:pt x="124" y="21"/>
                    </a:lnTo>
                    <a:lnTo>
                      <a:pt x="124" y="75"/>
                    </a:lnTo>
                    <a:lnTo>
                      <a:pt x="0" y="122"/>
                    </a:lnTo>
                    <a:moveTo>
                      <a:pt x="173" y="56"/>
                    </a:moveTo>
                    <a:lnTo>
                      <a:pt x="173" y="2"/>
                    </a:lnTo>
                    <a:lnTo>
                      <a:pt x="180" y="0"/>
                    </a:lnTo>
                    <a:lnTo>
                      <a:pt x="180" y="53"/>
                    </a:lnTo>
                    <a:lnTo>
                      <a:pt x="173" y="5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19" name="Freeform 1906"/>
              <p:cNvSpPr>
                <a:spLocks/>
              </p:cNvSpPr>
              <p:nvPr/>
            </p:nvSpPr>
            <p:spPr bwMode="auto">
              <a:xfrm>
                <a:off x="5571" y="2144"/>
                <a:ext cx="5" cy="31"/>
              </a:xfrm>
              <a:custGeom>
                <a:avLst/>
                <a:gdLst>
                  <a:gd name="T0" fmla="*/ 0 w 5"/>
                  <a:gd name="T1" fmla="*/ 31 h 31"/>
                  <a:gd name="T2" fmla="*/ 0 w 5"/>
                  <a:gd name="T3" fmla="*/ 2 h 31"/>
                  <a:gd name="T4" fmla="*/ 5 w 5"/>
                  <a:gd name="T5" fmla="*/ 0 h 31"/>
                  <a:gd name="T6" fmla="*/ 5 w 5"/>
                  <a:gd name="T7" fmla="*/ 29 h 31"/>
                  <a:gd name="T8" fmla="*/ 0 w 5"/>
                  <a:gd name="T9" fmla="*/ 31 h 31"/>
                </a:gdLst>
                <a:ahLst/>
                <a:cxnLst>
                  <a:cxn ang="0">
                    <a:pos x="T0" y="T1"/>
                  </a:cxn>
                  <a:cxn ang="0">
                    <a:pos x="T2" y="T3"/>
                  </a:cxn>
                  <a:cxn ang="0">
                    <a:pos x="T4" y="T5"/>
                  </a:cxn>
                  <a:cxn ang="0">
                    <a:pos x="T6" y="T7"/>
                  </a:cxn>
                  <a:cxn ang="0">
                    <a:pos x="T8" y="T9"/>
                  </a:cxn>
                </a:cxnLst>
                <a:rect l="0" t="0" r="r" b="b"/>
                <a:pathLst>
                  <a:path w="5" h="31">
                    <a:moveTo>
                      <a:pt x="0" y="31"/>
                    </a:moveTo>
                    <a:lnTo>
                      <a:pt x="0" y="2"/>
                    </a:lnTo>
                    <a:lnTo>
                      <a:pt x="5" y="0"/>
                    </a:lnTo>
                    <a:lnTo>
                      <a:pt x="5" y="29"/>
                    </a:lnTo>
                    <a:lnTo>
                      <a:pt x="0" y="3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20" name="Freeform 1907"/>
              <p:cNvSpPr>
                <a:spLocks noEditPoints="1"/>
              </p:cNvSpPr>
              <p:nvPr/>
            </p:nvSpPr>
            <p:spPr bwMode="auto">
              <a:xfrm>
                <a:off x="5561" y="2221"/>
                <a:ext cx="15" cy="93"/>
              </a:xfrm>
              <a:custGeom>
                <a:avLst/>
                <a:gdLst>
                  <a:gd name="T0" fmla="*/ 0 w 180"/>
                  <a:gd name="T1" fmla="*/ 1076 h 1076"/>
                  <a:gd name="T2" fmla="*/ 0 w 180"/>
                  <a:gd name="T3" fmla="*/ 604 h 1076"/>
                  <a:gd name="T4" fmla="*/ 124 w 180"/>
                  <a:gd name="T5" fmla="*/ 557 h 1076"/>
                  <a:gd name="T6" fmla="*/ 124 w 180"/>
                  <a:gd name="T7" fmla="*/ 1042 h 1076"/>
                  <a:gd name="T8" fmla="*/ 0 w 180"/>
                  <a:gd name="T9" fmla="*/ 1076 h 1076"/>
                  <a:gd name="T10" fmla="*/ 173 w 180"/>
                  <a:gd name="T11" fmla="*/ 1028 h 1076"/>
                  <a:gd name="T12" fmla="*/ 173 w 180"/>
                  <a:gd name="T13" fmla="*/ 538 h 1076"/>
                  <a:gd name="T14" fmla="*/ 180 w 180"/>
                  <a:gd name="T15" fmla="*/ 536 h 1076"/>
                  <a:gd name="T16" fmla="*/ 180 w 180"/>
                  <a:gd name="T17" fmla="*/ 1026 h 1076"/>
                  <a:gd name="T18" fmla="*/ 173 w 180"/>
                  <a:gd name="T19" fmla="*/ 1028 h 1076"/>
                  <a:gd name="T20" fmla="*/ 0 w 180"/>
                  <a:gd name="T21" fmla="*/ 551 h 1076"/>
                  <a:gd name="T22" fmla="*/ 0 w 180"/>
                  <a:gd name="T23" fmla="*/ 56 h 1076"/>
                  <a:gd name="T24" fmla="*/ 59 w 180"/>
                  <a:gd name="T25" fmla="*/ 33 h 1076"/>
                  <a:gd name="T26" fmla="*/ 124 w 180"/>
                  <a:gd name="T27" fmla="*/ 16 h 1076"/>
                  <a:gd name="T28" fmla="*/ 124 w 180"/>
                  <a:gd name="T29" fmla="*/ 315 h 1076"/>
                  <a:gd name="T30" fmla="*/ 27 w 180"/>
                  <a:gd name="T31" fmla="*/ 344 h 1076"/>
                  <a:gd name="T32" fmla="*/ 27 w 180"/>
                  <a:gd name="T33" fmla="*/ 540 h 1076"/>
                  <a:gd name="T34" fmla="*/ 0 w 180"/>
                  <a:gd name="T35" fmla="*/ 551 h 1076"/>
                  <a:gd name="T36" fmla="*/ 173 w 180"/>
                  <a:gd name="T37" fmla="*/ 301 h 1076"/>
                  <a:gd name="T38" fmla="*/ 173 w 180"/>
                  <a:gd name="T39" fmla="*/ 2 h 1076"/>
                  <a:gd name="T40" fmla="*/ 180 w 180"/>
                  <a:gd name="T41" fmla="*/ 0 h 1076"/>
                  <a:gd name="T42" fmla="*/ 180 w 180"/>
                  <a:gd name="T43" fmla="*/ 299 h 1076"/>
                  <a:gd name="T44" fmla="*/ 173 w 180"/>
                  <a:gd name="T45" fmla="*/ 301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0" h="1076">
                    <a:moveTo>
                      <a:pt x="0" y="1076"/>
                    </a:moveTo>
                    <a:lnTo>
                      <a:pt x="0" y="604"/>
                    </a:lnTo>
                    <a:lnTo>
                      <a:pt x="124" y="557"/>
                    </a:lnTo>
                    <a:lnTo>
                      <a:pt x="124" y="1042"/>
                    </a:lnTo>
                    <a:lnTo>
                      <a:pt x="0" y="1076"/>
                    </a:lnTo>
                    <a:moveTo>
                      <a:pt x="173" y="1028"/>
                    </a:moveTo>
                    <a:lnTo>
                      <a:pt x="173" y="538"/>
                    </a:lnTo>
                    <a:lnTo>
                      <a:pt x="180" y="536"/>
                    </a:lnTo>
                    <a:lnTo>
                      <a:pt x="180" y="1026"/>
                    </a:lnTo>
                    <a:lnTo>
                      <a:pt x="173" y="1028"/>
                    </a:lnTo>
                    <a:moveTo>
                      <a:pt x="0" y="551"/>
                    </a:moveTo>
                    <a:lnTo>
                      <a:pt x="0" y="56"/>
                    </a:lnTo>
                    <a:lnTo>
                      <a:pt x="59" y="33"/>
                    </a:lnTo>
                    <a:lnTo>
                      <a:pt x="124" y="16"/>
                    </a:lnTo>
                    <a:lnTo>
                      <a:pt x="124" y="315"/>
                    </a:lnTo>
                    <a:lnTo>
                      <a:pt x="27" y="344"/>
                    </a:lnTo>
                    <a:lnTo>
                      <a:pt x="27" y="540"/>
                    </a:lnTo>
                    <a:lnTo>
                      <a:pt x="0" y="551"/>
                    </a:lnTo>
                    <a:moveTo>
                      <a:pt x="173" y="301"/>
                    </a:moveTo>
                    <a:lnTo>
                      <a:pt x="173" y="2"/>
                    </a:lnTo>
                    <a:lnTo>
                      <a:pt x="180" y="0"/>
                    </a:lnTo>
                    <a:lnTo>
                      <a:pt x="180" y="299"/>
                    </a:lnTo>
                    <a:lnTo>
                      <a:pt x="173" y="301"/>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21" name="Freeform 1908"/>
              <p:cNvSpPr>
                <a:spLocks/>
              </p:cNvSpPr>
              <p:nvPr/>
            </p:nvSpPr>
            <p:spPr bwMode="auto">
              <a:xfrm>
                <a:off x="5561" y="2223"/>
                <a:ext cx="5" cy="2"/>
              </a:xfrm>
              <a:custGeom>
                <a:avLst/>
                <a:gdLst>
                  <a:gd name="T0" fmla="*/ 0 w 5"/>
                  <a:gd name="T1" fmla="*/ 2 h 2"/>
                  <a:gd name="T2" fmla="*/ 0 w 5"/>
                  <a:gd name="T3" fmla="*/ 2 h 2"/>
                  <a:gd name="T4" fmla="*/ 5 w 5"/>
                  <a:gd name="T5" fmla="*/ 0 h 2"/>
                  <a:gd name="T6" fmla="*/ 0 w 5"/>
                  <a:gd name="T7" fmla="*/ 2 h 2"/>
                </a:gdLst>
                <a:ahLst/>
                <a:cxnLst>
                  <a:cxn ang="0">
                    <a:pos x="T0" y="T1"/>
                  </a:cxn>
                  <a:cxn ang="0">
                    <a:pos x="T2" y="T3"/>
                  </a:cxn>
                  <a:cxn ang="0">
                    <a:pos x="T4" y="T5"/>
                  </a:cxn>
                  <a:cxn ang="0">
                    <a:pos x="T6" y="T7"/>
                  </a:cxn>
                </a:cxnLst>
                <a:rect l="0" t="0" r="r" b="b"/>
                <a:pathLst>
                  <a:path w="5" h="2">
                    <a:moveTo>
                      <a:pt x="0" y="2"/>
                    </a:moveTo>
                    <a:lnTo>
                      <a:pt x="0" y="2"/>
                    </a:lnTo>
                    <a:lnTo>
                      <a:pt x="5" y="0"/>
                    </a:lnTo>
                    <a:lnTo>
                      <a:pt x="0" y="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22" name="Freeform 1909"/>
              <p:cNvSpPr>
                <a:spLocks noEditPoints="1"/>
              </p:cNvSpPr>
              <p:nvPr/>
            </p:nvSpPr>
            <p:spPr bwMode="auto">
              <a:xfrm>
                <a:off x="5561" y="2266"/>
                <a:ext cx="15" cy="7"/>
              </a:xfrm>
              <a:custGeom>
                <a:avLst/>
                <a:gdLst>
                  <a:gd name="T0" fmla="*/ 0 w 180"/>
                  <a:gd name="T1" fmla="*/ 77 h 77"/>
                  <a:gd name="T2" fmla="*/ 0 w 180"/>
                  <a:gd name="T3" fmla="*/ 24 h 77"/>
                  <a:gd name="T4" fmla="*/ 27 w 180"/>
                  <a:gd name="T5" fmla="*/ 13 h 77"/>
                  <a:gd name="T6" fmla="*/ 27 w 180"/>
                  <a:gd name="T7" fmla="*/ 45 h 77"/>
                  <a:gd name="T8" fmla="*/ 124 w 180"/>
                  <a:gd name="T9" fmla="*/ 16 h 77"/>
                  <a:gd name="T10" fmla="*/ 124 w 180"/>
                  <a:gd name="T11" fmla="*/ 30 h 77"/>
                  <a:gd name="T12" fmla="*/ 0 w 180"/>
                  <a:gd name="T13" fmla="*/ 77 h 77"/>
                  <a:gd name="T14" fmla="*/ 173 w 180"/>
                  <a:gd name="T15" fmla="*/ 11 h 77"/>
                  <a:gd name="T16" fmla="*/ 173 w 180"/>
                  <a:gd name="T17" fmla="*/ 2 h 77"/>
                  <a:gd name="T18" fmla="*/ 180 w 180"/>
                  <a:gd name="T19" fmla="*/ 0 h 77"/>
                  <a:gd name="T20" fmla="*/ 180 w 180"/>
                  <a:gd name="T21" fmla="*/ 9 h 77"/>
                  <a:gd name="T22" fmla="*/ 173 w 180"/>
                  <a:gd name="T23" fmla="*/ 1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0" h="77">
                    <a:moveTo>
                      <a:pt x="0" y="77"/>
                    </a:moveTo>
                    <a:lnTo>
                      <a:pt x="0" y="24"/>
                    </a:lnTo>
                    <a:lnTo>
                      <a:pt x="27" y="13"/>
                    </a:lnTo>
                    <a:lnTo>
                      <a:pt x="27" y="45"/>
                    </a:lnTo>
                    <a:lnTo>
                      <a:pt x="124" y="16"/>
                    </a:lnTo>
                    <a:lnTo>
                      <a:pt x="124" y="30"/>
                    </a:lnTo>
                    <a:lnTo>
                      <a:pt x="0" y="77"/>
                    </a:lnTo>
                    <a:moveTo>
                      <a:pt x="173" y="11"/>
                    </a:moveTo>
                    <a:lnTo>
                      <a:pt x="173" y="2"/>
                    </a:lnTo>
                    <a:lnTo>
                      <a:pt x="180" y="0"/>
                    </a:lnTo>
                    <a:lnTo>
                      <a:pt x="180" y="9"/>
                    </a:lnTo>
                    <a:lnTo>
                      <a:pt x="173" y="1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23" name="Freeform 1910"/>
              <p:cNvSpPr>
                <a:spLocks noEditPoints="1"/>
              </p:cNvSpPr>
              <p:nvPr/>
            </p:nvSpPr>
            <p:spPr bwMode="auto">
              <a:xfrm>
                <a:off x="5571" y="2221"/>
                <a:ext cx="5" cy="90"/>
              </a:xfrm>
              <a:custGeom>
                <a:avLst/>
                <a:gdLst>
                  <a:gd name="T0" fmla="*/ 0 w 49"/>
                  <a:gd name="T1" fmla="*/ 1040 h 1040"/>
                  <a:gd name="T2" fmla="*/ 0 w 49"/>
                  <a:gd name="T3" fmla="*/ 541 h 1040"/>
                  <a:gd name="T4" fmla="*/ 49 w 49"/>
                  <a:gd name="T5" fmla="*/ 527 h 1040"/>
                  <a:gd name="T6" fmla="*/ 49 w 49"/>
                  <a:gd name="T7" fmla="*/ 1026 h 1040"/>
                  <a:gd name="T8" fmla="*/ 0 w 49"/>
                  <a:gd name="T9" fmla="*/ 1040 h 1040"/>
                  <a:gd name="T10" fmla="*/ 0 w 49"/>
                  <a:gd name="T11" fmla="*/ 313 h 1040"/>
                  <a:gd name="T12" fmla="*/ 0 w 49"/>
                  <a:gd name="T13" fmla="*/ 14 h 1040"/>
                  <a:gd name="T14" fmla="*/ 49 w 49"/>
                  <a:gd name="T15" fmla="*/ 0 h 1040"/>
                  <a:gd name="T16" fmla="*/ 49 w 49"/>
                  <a:gd name="T17" fmla="*/ 299 h 1040"/>
                  <a:gd name="T18" fmla="*/ 0 w 49"/>
                  <a:gd name="T19" fmla="*/ 313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1040">
                    <a:moveTo>
                      <a:pt x="0" y="1040"/>
                    </a:moveTo>
                    <a:lnTo>
                      <a:pt x="0" y="541"/>
                    </a:lnTo>
                    <a:lnTo>
                      <a:pt x="49" y="527"/>
                    </a:lnTo>
                    <a:lnTo>
                      <a:pt x="49" y="1026"/>
                    </a:lnTo>
                    <a:lnTo>
                      <a:pt x="0" y="1040"/>
                    </a:lnTo>
                    <a:moveTo>
                      <a:pt x="0" y="313"/>
                    </a:moveTo>
                    <a:lnTo>
                      <a:pt x="0" y="14"/>
                    </a:lnTo>
                    <a:lnTo>
                      <a:pt x="49" y="0"/>
                    </a:lnTo>
                    <a:lnTo>
                      <a:pt x="49" y="299"/>
                    </a:lnTo>
                    <a:lnTo>
                      <a:pt x="0" y="313"/>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24" name="Freeform 1911"/>
              <p:cNvSpPr>
                <a:spLocks noEditPoints="1"/>
              </p:cNvSpPr>
              <p:nvPr/>
            </p:nvSpPr>
            <p:spPr bwMode="auto">
              <a:xfrm>
                <a:off x="5561" y="2204"/>
                <a:ext cx="15" cy="19"/>
              </a:xfrm>
              <a:custGeom>
                <a:avLst/>
                <a:gdLst>
                  <a:gd name="T0" fmla="*/ 59 w 180"/>
                  <a:gd name="T1" fmla="*/ 222 h 222"/>
                  <a:gd name="T2" fmla="*/ 124 w 180"/>
                  <a:gd name="T3" fmla="*/ 198 h 222"/>
                  <a:gd name="T4" fmla="*/ 124 w 180"/>
                  <a:gd name="T5" fmla="*/ 205 h 222"/>
                  <a:gd name="T6" fmla="*/ 59 w 180"/>
                  <a:gd name="T7" fmla="*/ 222 h 222"/>
                  <a:gd name="T8" fmla="*/ 0 w 180"/>
                  <a:gd name="T9" fmla="*/ 191 h 222"/>
                  <a:gd name="T10" fmla="*/ 0 w 180"/>
                  <a:gd name="T11" fmla="*/ 50 h 222"/>
                  <a:gd name="T12" fmla="*/ 124 w 180"/>
                  <a:gd name="T13" fmla="*/ 16 h 222"/>
                  <a:gd name="T14" fmla="*/ 124 w 180"/>
                  <a:gd name="T15" fmla="*/ 144 h 222"/>
                  <a:gd name="T16" fmla="*/ 0 w 180"/>
                  <a:gd name="T17" fmla="*/ 191 h 222"/>
                  <a:gd name="T18" fmla="*/ 173 w 180"/>
                  <a:gd name="T19" fmla="*/ 191 h 222"/>
                  <a:gd name="T20" fmla="*/ 173 w 180"/>
                  <a:gd name="T21" fmla="*/ 179 h 222"/>
                  <a:gd name="T22" fmla="*/ 180 w 180"/>
                  <a:gd name="T23" fmla="*/ 176 h 222"/>
                  <a:gd name="T24" fmla="*/ 180 w 180"/>
                  <a:gd name="T25" fmla="*/ 189 h 222"/>
                  <a:gd name="T26" fmla="*/ 173 w 180"/>
                  <a:gd name="T27" fmla="*/ 191 h 222"/>
                  <a:gd name="T28" fmla="*/ 173 w 180"/>
                  <a:gd name="T29" fmla="*/ 125 h 222"/>
                  <a:gd name="T30" fmla="*/ 173 w 180"/>
                  <a:gd name="T31" fmla="*/ 2 h 222"/>
                  <a:gd name="T32" fmla="*/ 180 w 180"/>
                  <a:gd name="T33" fmla="*/ 0 h 222"/>
                  <a:gd name="T34" fmla="*/ 180 w 180"/>
                  <a:gd name="T35" fmla="*/ 123 h 222"/>
                  <a:gd name="T36" fmla="*/ 173 w 180"/>
                  <a:gd name="T37" fmla="*/ 12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222">
                    <a:moveTo>
                      <a:pt x="59" y="222"/>
                    </a:moveTo>
                    <a:lnTo>
                      <a:pt x="124" y="198"/>
                    </a:lnTo>
                    <a:lnTo>
                      <a:pt x="124" y="205"/>
                    </a:lnTo>
                    <a:lnTo>
                      <a:pt x="59" y="222"/>
                    </a:lnTo>
                    <a:moveTo>
                      <a:pt x="0" y="191"/>
                    </a:moveTo>
                    <a:lnTo>
                      <a:pt x="0" y="50"/>
                    </a:lnTo>
                    <a:lnTo>
                      <a:pt x="124" y="16"/>
                    </a:lnTo>
                    <a:lnTo>
                      <a:pt x="124" y="144"/>
                    </a:lnTo>
                    <a:lnTo>
                      <a:pt x="0" y="191"/>
                    </a:lnTo>
                    <a:moveTo>
                      <a:pt x="173" y="191"/>
                    </a:moveTo>
                    <a:lnTo>
                      <a:pt x="173" y="179"/>
                    </a:lnTo>
                    <a:lnTo>
                      <a:pt x="180" y="176"/>
                    </a:lnTo>
                    <a:lnTo>
                      <a:pt x="180" y="189"/>
                    </a:lnTo>
                    <a:lnTo>
                      <a:pt x="173" y="191"/>
                    </a:lnTo>
                    <a:moveTo>
                      <a:pt x="173" y="125"/>
                    </a:moveTo>
                    <a:lnTo>
                      <a:pt x="173" y="2"/>
                    </a:lnTo>
                    <a:lnTo>
                      <a:pt x="180" y="0"/>
                    </a:lnTo>
                    <a:lnTo>
                      <a:pt x="180" y="123"/>
                    </a:lnTo>
                    <a:lnTo>
                      <a:pt x="173" y="125"/>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25" name="Freeform 1912"/>
              <p:cNvSpPr>
                <a:spLocks noEditPoints="1"/>
              </p:cNvSpPr>
              <p:nvPr/>
            </p:nvSpPr>
            <p:spPr bwMode="auto">
              <a:xfrm>
                <a:off x="5561" y="2215"/>
                <a:ext cx="15" cy="10"/>
              </a:xfrm>
              <a:custGeom>
                <a:avLst/>
                <a:gdLst>
                  <a:gd name="T0" fmla="*/ 0 w 180"/>
                  <a:gd name="T1" fmla="*/ 115 h 115"/>
                  <a:gd name="T2" fmla="*/ 0 w 180"/>
                  <a:gd name="T3" fmla="*/ 68 h 115"/>
                  <a:gd name="T4" fmla="*/ 124 w 180"/>
                  <a:gd name="T5" fmla="*/ 21 h 115"/>
                  <a:gd name="T6" fmla="*/ 124 w 180"/>
                  <a:gd name="T7" fmla="*/ 75 h 115"/>
                  <a:gd name="T8" fmla="*/ 59 w 180"/>
                  <a:gd name="T9" fmla="*/ 99 h 115"/>
                  <a:gd name="T10" fmla="*/ 0 w 180"/>
                  <a:gd name="T11" fmla="*/ 115 h 115"/>
                  <a:gd name="T12" fmla="*/ 173 w 180"/>
                  <a:gd name="T13" fmla="*/ 56 h 115"/>
                  <a:gd name="T14" fmla="*/ 173 w 180"/>
                  <a:gd name="T15" fmla="*/ 2 h 115"/>
                  <a:gd name="T16" fmla="*/ 180 w 180"/>
                  <a:gd name="T17" fmla="*/ 0 h 115"/>
                  <a:gd name="T18" fmla="*/ 180 w 180"/>
                  <a:gd name="T19" fmla="*/ 53 h 115"/>
                  <a:gd name="T20" fmla="*/ 173 w 180"/>
                  <a:gd name="T21" fmla="*/ 5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15">
                    <a:moveTo>
                      <a:pt x="0" y="115"/>
                    </a:moveTo>
                    <a:lnTo>
                      <a:pt x="0" y="68"/>
                    </a:lnTo>
                    <a:lnTo>
                      <a:pt x="124" y="21"/>
                    </a:lnTo>
                    <a:lnTo>
                      <a:pt x="124" y="75"/>
                    </a:lnTo>
                    <a:lnTo>
                      <a:pt x="59" y="99"/>
                    </a:lnTo>
                    <a:lnTo>
                      <a:pt x="0" y="115"/>
                    </a:lnTo>
                    <a:moveTo>
                      <a:pt x="173" y="56"/>
                    </a:moveTo>
                    <a:lnTo>
                      <a:pt x="173" y="2"/>
                    </a:lnTo>
                    <a:lnTo>
                      <a:pt x="180" y="0"/>
                    </a:lnTo>
                    <a:lnTo>
                      <a:pt x="180" y="53"/>
                    </a:lnTo>
                    <a:lnTo>
                      <a:pt x="173" y="5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26" name="Freeform 1913"/>
              <p:cNvSpPr>
                <a:spLocks/>
              </p:cNvSpPr>
              <p:nvPr/>
            </p:nvSpPr>
            <p:spPr bwMode="auto">
              <a:xfrm>
                <a:off x="5571" y="2204"/>
                <a:ext cx="5" cy="18"/>
              </a:xfrm>
              <a:custGeom>
                <a:avLst/>
                <a:gdLst>
                  <a:gd name="T0" fmla="*/ 0 w 5"/>
                  <a:gd name="T1" fmla="*/ 18 h 18"/>
                  <a:gd name="T2" fmla="*/ 0 w 5"/>
                  <a:gd name="T3" fmla="*/ 2 h 18"/>
                  <a:gd name="T4" fmla="*/ 5 w 5"/>
                  <a:gd name="T5" fmla="*/ 0 h 18"/>
                  <a:gd name="T6" fmla="*/ 5 w 5"/>
                  <a:gd name="T7" fmla="*/ 17 h 18"/>
                  <a:gd name="T8" fmla="*/ 0 w 5"/>
                  <a:gd name="T9" fmla="*/ 18 h 18"/>
                </a:gdLst>
                <a:ahLst/>
                <a:cxnLst>
                  <a:cxn ang="0">
                    <a:pos x="T0" y="T1"/>
                  </a:cxn>
                  <a:cxn ang="0">
                    <a:pos x="T2" y="T3"/>
                  </a:cxn>
                  <a:cxn ang="0">
                    <a:pos x="T4" y="T5"/>
                  </a:cxn>
                  <a:cxn ang="0">
                    <a:pos x="T6" y="T7"/>
                  </a:cxn>
                  <a:cxn ang="0">
                    <a:pos x="T8" y="T9"/>
                  </a:cxn>
                </a:cxnLst>
                <a:rect l="0" t="0" r="r" b="b"/>
                <a:pathLst>
                  <a:path w="5" h="18">
                    <a:moveTo>
                      <a:pt x="0" y="18"/>
                    </a:moveTo>
                    <a:lnTo>
                      <a:pt x="0" y="2"/>
                    </a:lnTo>
                    <a:lnTo>
                      <a:pt x="5" y="0"/>
                    </a:lnTo>
                    <a:lnTo>
                      <a:pt x="5" y="17"/>
                    </a:lnTo>
                    <a:lnTo>
                      <a:pt x="0" y="1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27" name="Freeform 1914"/>
              <p:cNvSpPr>
                <a:spLocks noEditPoints="1"/>
              </p:cNvSpPr>
              <p:nvPr/>
            </p:nvSpPr>
            <p:spPr bwMode="auto">
              <a:xfrm>
                <a:off x="5505" y="2226"/>
                <a:ext cx="55" cy="1324"/>
              </a:xfrm>
              <a:custGeom>
                <a:avLst/>
                <a:gdLst>
                  <a:gd name="T0" fmla="*/ 0 w 635"/>
                  <a:gd name="T1" fmla="*/ 15339 h 15339"/>
                  <a:gd name="T2" fmla="*/ 0 w 635"/>
                  <a:gd name="T3" fmla="*/ 317 h 15339"/>
                  <a:gd name="T4" fmla="*/ 211 w 635"/>
                  <a:gd name="T5" fmla="*/ 248 h 15339"/>
                  <a:gd name="T6" fmla="*/ 211 w 635"/>
                  <a:gd name="T7" fmla="*/ 656 h 15339"/>
                  <a:gd name="T8" fmla="*/ 44 w 635"/>
                  <a:gd name="T9" fmla="*/ 719 h 15339"/>
                  <a:gd name="T10" fmla="*/ 62 w 635"/>
                  <a:gd name="T11" fmla="*/ 766 h 15339"/>
                  <a:gd name="T12" fmla="*/ 211 w 635"/>
                  <a:gd name="T13" fmla="*/ 709 h 15339"/>
                  <a:gd name="T14" fmla="*/ 211 w 635"/>
                  <a:gd name="T15" fmla="*/ 2557 h 15339"/>
                  <a:gd name="T16" fmla="*/ 44 w 635"/>
                  <a:gd name="T17" fmla="*/ 2621 h 15339"/>
                  <a:gd name="T18" fmla="*/ 62 w 635"/>
                  <a:gd name="T19" fmla="*/ 2668 h 15339"/>
                  <a:gd name="T20" fmla="*/ 211 w 635"/>
                  <a:gd name="T21" fmla="*/ 2611 h 15339"/>
                  <a:gd name="T22" fmla="*/ 211 w 635"/>
                  <a:gd name="T23" fmla="*/ 4144 h 15339"/>
                  <a:gd name="T24" fmla="*/ 44 w 635"/>
                  <a:gd name="T25" fmla="*/ 4208 h 15339"/>
                  <a:gd name="T26" fmla="*/ 62 w 635"/>
                  <a:gd name="T27" fmla="*/ 4255 h 15339"/>
                  <a:gd name="T28" fmla="*/ 211 w 635"/>
                  <a:gd name="T29" fmla="*/ 4198 h 15339"/>
                  <a:gd name="T30" fmla="*/ 211 w 635"/>
                  <a:gd name="T31" fmla="*/ 15267 h 15339"/>
                  <a:gd name="T32" fmla="*/ 0 w 635"/>
                  <a:gd name="T33" fmla="*/ 15339 h 15339"/>
                  <a:gd name="T34" fmla="*/ 261 w 635"/>
                  <a:gd name="T35" fmla="*/ 15250 h 15339"/>
                  <a:gd name="T36" fmla="*/ 261 w 635"/>
                  <a:gd name="T37" fmla="*/ 4179 h 15339"/>
                  <a:gd name="T38" fmla="*/ 597 w 635"/>
                  <a:gd name="T39" fmla="*/ 4052 h 15339"/>
                  <a:gd name="T40" fmla="*/ 579 w 635"/>
                  <a:gd name="T41" fmla="*/ 4005 h 15339"/>
                  <a:gd name="T42" fmla="*/ 261 w 635"/>
                  <a:gd name="T43" fmla="*/ 4125 h 15339"/>
                  <a:gd name="T44" fmla="*/ 261 w 635"/>
                  <a:gd name="T45" fmla="*/ 2592 h 15339"/>
                  <a:gd name="T46" fmla="*/ 635 w 635"/>
                  <a:gd name="T47" fmla="*/ 2450 h 15339"/>
                  <a:gd name="T48" fmla="*/ 635 w 635"/>
                  <a:gd name="T49" fmla="*/ 15124 h 15339"/>
                  <a:gd name="T50" fmla="*/ 375 w 635"/>
                  <a:gd name="T51" fmla="*/ 15212 h 15339"/>
                  <a:gd name="T52" fmla="*/ 375 w 635"/>
                  <a:gd name="T53" fmla="*/ 13549 h 15339"/>
                  <a:gd name="T54" fmla="*/ 326 w 635"/>
                  <a:gd name="T55" fmla="*/ 13549 h 15339"/>
                  <a:gd name="T56" fmla="*/ 326 w 635"/>
                  <a:gd name="T57" fmla="*/ 15229 h 15339"/>
                  <a:gd name="T58" fmla="*/ 261 w 635"/>
                  <a:gd name="T59" fmla="*/ 15250 h 15339"/>
                  <a:gd name="T60" fmla="*/ 261 w 635"/>
                  <a:gd name="T61" fmla="*/ 2538 h 15339"/>
                  <a:gd name="T62" fmla="*/ 261 w 635"/>
                  <a:gd name="T63" fmla="*/ 1508 h 15339"/>
                  <a:gd name="T64" fmla="*/ 635 w 635"/>
                  <a:gd name="T65" fmla="*/ 1366 h 15339"/>
                  <a:gd name="T66" fmla="*/ 635 w 635"/>
                  <a:gd name="T67" fmla="*/ 2396 h 15339"/>
                  <a:gd name="T68" fmla="*/ 261 w 635"/>
                  <a:gd name="T69" fmla="*/ 2538 h 15339"/>
                  <a:gd name="T70" fmla="*/ 261 w 635"/>
                  <a:gd name="T71" fmla="*/ 1454 h 15339"/>
                  <a:gd name="T72" fmla="*/ 261 w 635"/>
                  <a:gd name="T73" fmla="*/ 691 h 15339"/>
                  <a:gd name="T74" fmla="*/ 635 w 635"/>
                  <a:gd name="T75" fmla="*/ 548 h 15339"/>
                  <a:gd name="T76" fmla="*/ 635 w 635"/>
                  <a:gd name="T77" fmla="*/ 1312 h 15339"/>
                  <a:gd name="T78" fmla="*/ 261 w 635"/>
                  <a:gd name="T79" fmla="*/ 1454 h 15339"/>
                  <a:gd name="T80" fmla="*/ 261 w 635"/>
                  <a:gd name="T81" fmla="*/ 637 h 15339"/>
                  <a:gd name="T82" fmla="*/ 261 w 635"/>
                  <a:gd name="T83" fmla="*/ 231 h 15339"/>
                  <a:gd name="T84" fmla="*/ 476 w 635"/>
                  <a:gd name="T85" fmla="*/ 161 h 15339"/>
                  <a:gd name="T86" fmla="*/ 476 w 635"/>
                  <a:gd name="T87" fmla="*/ 60 h 15339"/>
                  <a:gd name="T88" fmla="*/ 635 w 635"/>
                  <a:gd name="T89" fmla="*/ 0 h 15339"/>
                  <a:gd name="T90" fmla="*/ 635 w 635"/>
                  <a:gd name="T91" fmla="*/ 495 h 15339"/>
                  <a:gd name="T92" fmla="*/ 261 w 635"/>
                  <a:gd name="T93" fmla="*/ 637 h 15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5" h="15339">
                    <a:moveTo>
                      <a:pt x="0" y="15339"/>
                    </a:moveTo>
                    <a:lnTo>
                      <a:pt x="0" y="317"/>
                    </a:lnTo>
                    <a:lnTo>
                      <a:pt x="211" y="248"/>
                    </a:lnTo>
                    <a:lnTo>
                      <a:pt x="211" y="656"/>
                    </a:lnTo>
                    <a:lnTo>
                      <a:pt x="44" y="719"/>
                    </a:lnTo>
                    <a:lnTo>
                      <a:pt x="62" y="766"/>
                    </a:lnTo>
                    <a:lnTo>
                      <a:pt x="211" y="709"/>
                    </a:lnTo>
                    <a:lnTo>
                      <a:pt x="211" y="2557"/>
                    </a:lnTo>
                    <a:lnTo>
                      <a:pt x="44" y="2621"/>
                    </a:lnTo>
                    <a:lnTo>
                      <a:pt x="62" y="2668"/>
                    </a:lnTo>
                    <a:lnTo>
                      <a:pt x="211" y="2611"/>
                    </a:lnTo>
                    <a:lnTo>
                      <a:pt x="211" y="4144"/>
                    </a:lnTo>
                    <a:lnTo>
                      <a:pt x="44" y="4208"/>
                    </a:lnTo>
                    <a:lnTo>
                      <a:pt x="62" y="4255"/>
                    </a:lnTo>
                    <a:lnTo>
                      <a:pt x="211" y="4198"/>
                    </a:lnTo>
                    <a:lnTo>
                      <a:pt x="211" y="15267"/>
                    </a:lnTo>
                    <a:lnTo>
                      <a:pt x="0" y="15339"/>
                    </a:lnTo>
                    <a:moveTo>
                      <a:pt x="261" y="15250"/>
                    </a:moveTo>
                    <a:lnTo>
                      <a:pt x="261" y="4179"/>
                    </a:lnTo>
                    <a:lnTo>
                      <a:pt x="597" y="4052"/>
                    </a:lnTo>
                    <a:lnTo>
                      <a:pt x="579" y="4005"/>
                    </a:lnTo>
                    <a:lnTo>
                      <a:pt x="261" y="4125"/>
                    </a:lnTo>
                    <a:lnTo>
                      <a:pt x="261" y="2592"/>
                    </a:lnTo>
                    <a:lnTo>
                      <a:pt x="635" y="2450"/>
                    </a:lnTo>
                    <a:lnTo>
                      <a:pt x="635" y="15124"/>
                    </a:lnTo>
                    <a:lnTo>
                      <a:pt x="375" y="15212"/>
                    </a:lnTo>
                    <a:lnTo>
                      <a:pt x="375" y="13549"/>
                    </a:lnTo>
                    <a:lnTo>
                      <a:pt x="326" y="13549"/>
                    </a:lnTo>
                    <a:lnTo>
                      <a:pt x="326" y="15229"/>
                    </a:lnTo>
                    <a:lnTo>
                      <a:pt x="261" y="15250"/>
                    </a:lnTo>
                    <a:moveTo>
                      <a:pt x="261" y="2538"/>
                    </a:moveTo>
                    <a:lnTo>
                      <a:pt x="261" y="1508"/>
                    </a:lnTo>
                    <a:lnTo>
                      <a:pt x="635" y="1366"/>
                    </a:lnTo>
                    <a:lnTo>
                      <a:pt x="635" y="2396"/>
                    </a:lnTo>
                    <a:lnTo>
                      <a:pt x="261" y="2538"/>
                    </a:lnTo>
                    <a:moveTo>
                      <a:pt x="261" y="1454"/>
                    </a:moveTo>
                    <a:lnTo>
                      <a:pt x="261" y="691"/>
                    </a:lnTo>
                    <a:lnTo>
                      <a:pt x="635" y="548"/>
                    </a:lnTo>
                    <a:lnTo>
                      <a:pt x="635" y="1312"/>
                    </a:lnTo>
                    <a:lnTo>
                      <a:pt x="261" y="1454"/>
                    </a:lnTo>
                    <a:moveTo>
                      <a:pt x="261" y="637"/>
                    </a:moveTo>
                    <a:lnTo>
                      <a:pt x="261" y="231"/>
                    </a:lnTo>
                    <a:lnTo>
                      <a:pt x="476" y="161"/>
                    </a:lnTo>
                    <a:lnTo>
                      <a:pt x="476" y="60"/>
                    </a:lnTo>
                    <a:lnTo>
                      <a:pt x="635" y="0"/>
                    </a:lnTo>
                    <a:lnTo>
                      <a:pt x="635" y="495"/>
                    </a:lnTo>
                    <a:lnTo>
                      <a:pt x="261" y="637"/>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28" name="Freeform 1915"/>
              <p:cNvSpPr>
                <a:spLocks/>
              </p:cNvSpPr>
              <p:nvPr/>
            </p:nvSpPr>
            <p:spPr bwMode="auto">
              <a:xfrm>
                <a:off x="5546" y="2225"/>
                <a:ext cx="14" cy="6"/>
              </a:xfrm>
              <a:custGeom>
                <a:avLst/>
                <a:gdLst>
                  <a:gd name="T0" fmla="*/ 0 w 14"/>
                  <a:gd name="T1" fmla="*/ 6 h 6"/>
                  <a:gd name="T2" fmla="*/ 0 w 14"/>
                  <a:gd name="T3" fmla="*/ 5 h 6"/>
                  <a:gd name="T4" fmla="*/ 14 w 14"/>
                  <a:gd name="T5" fmla="*/ 0 h 6"/>
                  <a:gd name="T6" fmla="*/ 14 w 14"/>
                  <a:gd name="T7" fmla="*/ 1 h 6"/>
                  <a:gd name="T8" fmla="*/ 0 w 14"/>
                  <a:gd name="T9" fmla="*/ 6 h 6"/>
                </a:gdLst>
                <a:ahLst/>
                <a:cxnLst>
                  <a:cxn ang="0">
                    <a:pos x="T0" y="T1"/>
                  </a:cxn>
                  <a:cxn ang="0">
                    <a:pos x="T2" y="T3"/>
                  </a:cxn>
                  <a:cxn ang="0">
                    <a:pos x="T4" y="T5"/>
                  </a:cxn>
                  <a:cxn ang="0">
                    <a:pos x="T6" y="T7"/>
                  </a:cxn>
                  <a:cxn ang="0">
                    <a:pos x="T8" y="T9"/>
                  </a:cxn>
                </a:cxnLst>
                <a:rect l="0" t="0" r="r" b="b"/>
                <a:pathLst>
                  <a:path w="14" h="6">
                    <a:moveTo>
                      <a:pt x="0" y="6"/>
                    </a:moveTo>
                    <a:lnTo>
                      <a:pt x="0" y="5"/>
                    </a:lnTo>
                    <a:lnTo>
                      <a:pt x="14" y="0"/>
                    </a:lnTo>
                    <a:lnTo>
                      <a:pt x="14" y="1"/>
                    </a:lnTo>
                    <a:lnTo>
                      <a:pt x="0" y="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29" name="Freeform 1916"/>
              <p:cNvSpPr>
                <a:spLocks noEditPoints="1"/>
              </p:cNvSpPr>
              <p:nvPr/>
            </p:nvSpPr>
            <p:spPr bwMode="auto">
              <a:xfrm>
                <a:off x="5509" y="2269"/>
                <a:ext cx="51" cy="23"/>
              </a:xfrm>
              <a:custGeom>
                <a:avLst/>
                <a:gdLst>
                  <a:gd name="T0" fmla="*/ 18 w 591"/>
                  <a:gd name="T1" fmla="*/ 271 h 271"/>
                  <a:gd name="T2" fmla="*/ 0 w 591"/>
                  <a:gd name="T3" fmla="*/ 224 h 271"/>
                  <a:gd name="T4" fmla="*/ 167 w 591"/>
                  <a:gd name="T5" fmla="*/ 161 h 271"/>
                  <a:gd name="T6" fmla="*/ 167 w 591"/>
                  <a:gd name="T7" fmla="*/ 214 h 271"/>
                  <a:gd name="T8" fmla="*/ 18 w 591"/>
                  <a:gd name="T9" fmla="*/ 271 h 271"/>
                  <a:gd name="T10" fmla="*/ 217 w 591"/>
                  <a:gd name="T11" fmla="*/ 196 h 271"/>
                  <a:gd name="T12" fmla="*/ 217 w 591"/>
                  <a:gd name="T13" fmla="*/ 142 h 271"/>
                  <a:gd name="T14" fmla="*/ 591 w 591"/>
                  <a:gd name="T15" fmla="*/ 0 h 271"/>
                  <a:gd name="T16" fmla="*/ 591 w 591"/>
                  <a:gd name="T17" fmla="*/ 53 h 271"/>
                  <a:gd name="T18" fmla="*/ 217 w 591"/>
                  <a:gd name="T19" fmla="*/ 196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1" h="271">
                    <a:moveTo>
                      <a:pt x="18" y="271"/>
                    </a:moveTo>
                    <a:lnTo>
                      <a:pt x="0" y="224"/>
                    </a:lnTo>
                    <a:lnTo>
                      <a:pt x="167" y="161"/>
                    </a:lnTo>
                    <a:lnTo>
                      <a:pt x="167" y="214"/>
                    </a:lnTo>
                    <a:lnTo>
                      <a:pt x="18" y="271"/>
                    </a:lnTo>
                    <a:moveTo>
                      <a:pt x="217" y="196"/>
                    </a:moveTo>
                    <a:lnTo>
                      <a:pt x="217" y="142"/>
                    </a:lnTo>
                    <a:lnTo>
                      <a:pt x="591" y="0"/>
                    </a:lnTo>
                    <a:lnTo>
                      <a:pt x="591" y="53"/>
                    </a:lnTo>
                    <a:lnTo>
                      <a:pt x="217" y="19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30" name="Freeform 1917"/>
              <p:cNvSpPr>
                <a:spLocks/>
              </p:cNvSpPr>
              <p:nvPr/>
            </p:nvSpPr>
            <p:spPr bwMode="auto">
              <a:xfrm>
                <a:off x="5527" y="2339"/>
                <a:ext cx="33" cy="17"/>
              </a:xfrm>
              <a:custGeom>
                <a:avLst/>
                <a:gdLst>
                  <a:gd name="T0" fmla="*/ 0 w 33"/>
                  <a:gd name="T1" fmla="*/ 17 h 17"/>
                  <a:gd name="T2" fmla="*/ 0 w 33"/>
                  <a:gd name="T3" fmla="*/ 12 h 17"/>
                  <a:gd name="T4" fmla="*/ 33 w 33"/>
                  <a:gd name="T5" fmla="*/ 0 h 17"/>
                  <a:gd name="T6" fmla="*/ 33 w 33"/>
                  <a:gd name="T7" fmla="*/ 5 h 17"/>
                  <a:gd name="T8" fmla="*/ 0 w 33"/>
                  <a:gd name="T9" fmla="*/ 17 h 17"/>
                </a:gdLst>
                <a:ahLst/>
                <a:cxnLst>
                  <a:cxn ang="0">
                    <a:pos x="T0" y="T1"/>
                  </a:cxn>
                  <a:cxn ang="0">
                    <a:pos x="T2" y="T3"/>
                  </a:cxn>
                  <a:cxn ang="0">
                    <a:pos x="T4" y="T5"/>
                  </a:cxn>
                  <a:cxn ang="0">
                    <a:pos x="T6" y="T7"/>
                  </a:cxn>
                  <a:cxn ang="0">
                    <a:pos x="T8" y="T9"/>
                  </a:cxn>
                </a:cxnLst>
                <a:rect l="0" t="0" r="r" b="b"/>
                <a:pathLst>
                  <a:path w="33" h="17">
                    <a:moveTo>
                      <a:pt x="0" y="17"/>
                    </a:moveTo>
                    <a:lnTo>
                      <a:pt x="0" y="12"/>
                    </a:lnTo>
                    <a:lnTo>
                      <a:pt x="33" y="0"/>
                    </a:lnTo>
                    <a:lnTo>
                      <a:pt x="33" y="5"/>
                    </a:lnTo>
                    <a:lnTo>
                      <a:pt x="0" y="1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31" name="Freeform 1918"/>
              <p:cNvSpPr>
                <a:spLocks noEditPoints="1"/>
              </p:cNvSpPr>
              <p:nvPr/>
            </p:nvSpPr>
            <p:spPr bwMode="auto">
              <a:xfrm>
                <a:off x="5509" y="2433"/>
                <a:ext cx="51" cy="23"/>
              </a:xfrm>
              <a:custGeom>
                <a:avLst/>
                <a:gdLst>
                  <a:gd name="T0" fmla="*/ 18 w 591"/>
                  <a:gd name="T1" fmla="*/ 272 h 272"/>
                  <a:gd name="T2" fmla="*/ 0 w 591"/>
                  <a:gd name="T3" fmla="*/ 225 h 272"/>
                  <a:gd name="T4" fmla="*/ 167 w 591"/>
                  <a:gd name="T5" fmla="*/ 161 h 272"/>
                  <a:gd name="T6" fmla="*/ 167 w 591"/>
                  <a:gd name="T7" fmla="*/ 215 h 272"/>
                  <a:gd name="T8" fmla="*/ 18 w 591"/>
                  <a:gd name="T9" fmla="*/ 272 h 272"/>
                  <a:gd name="T10" fmla="*/ 217 w 591"/>
                  <a:gd name="T11" fmla="*/ 196 h 272"/>
                  <a:gd name="T12" fmla="*/ 217 w 591"/>
                  <a:gd name="T13" fmla="*/ 142 h 272"/>
                  <a:gd name="T14" fmla="*/ 591 w 591"/>
                  <a:gd name="T15" fmla="*/ 0 h 272"/>
                  <a:gd name="T16" fmla="*/ 591 w 591"/>
                  <a:gd name="T17" fmla="*/ 54 h 272"/>
                  <a:gd name="T18" fmla="*/ 217 w 591"/>
                  <a:gd name="T19" fmla="*/ 19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1" h="272">
                    <a:moveTo>
                      <a:pt x="18" y="272"/>
                    </a:moveTo>
                    <a:lnTo>
                      <a:pt x="0" y="225"/>
                    </a:lnTo>
                    <a:lnTo>
                      <a:pt x="167" y="161"/>
                    </a:lnTo>
                    <a:lnTo>
                      <a:pt x="167" y="215"/>
                    </a:lnTo>
                    <a:lnTo>
                      <a:pt x="18" y="272"/>
                    </a:lnTo>
                    <a:moveTo>
                      <a:pt x="217" y="196"/>
                    </a:moveTo>
                    <a:lnTo>
                      <a:pt x="217" y="142"/>
                    </a:lnTo>
                    <a:lnTo>
                      <a:pt x="591" y="0"/>
                    </a:lnTo>
                    <a:lnTo>
                      <a:pt x="591" y="54"/>
                    </a:lnTo>
                    <a:lnTo>
                      <a:pt x="217" y="19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32" name="Freeform 1919"/>
              <p:cNvSpPr>
                <a:spLocks noEditPoints="1"/>
              </p:cNvSpPr>
              <p:nvPr/>
            </p:nvSpPr>
            <p:spPr bwMode="auto">
              <a:xfrm>
                <a:off x="5509" y="2572"/>
                <a:ext cx="47" cy="21"/>
              </a:xfrm>
              <a:custGeom>
                <a:avLst/>
                <a:gdLst>
                  <a:gd name="T0" fmla="*/ 18 w 553"/>
                  <a:gd name="T1" fmla="*/ 250 h 250"/>
                  <a:gd name="T2" fmla="*/ 0 w 553"/>
                  <a:gd name="T3" fmla="*/ 203 h 250"/>
                  <a:gd name="T4" fmla="*/ 167 w 553"/>
                  <a:gd name="T5" fmla="*/ 139 h 250"/>
                  <a:gd name="T6" fmla="*/ 167 w 553"/>
                  <a:gd name="T7" fmla="*/ 193 h 250"/>
                  <a:gd name="T8" fmla="*/ 18 w 553"/>
                  <a:gd name="T9" fmla="*/ 250 h 250"/>
                  <a:gd name="T10" fmla="*/ 217 w 553"/>
                  <a:gd name="T11" fmla="*/ 174 h 250"/>
                  <a:gd name="T12" fmla="*/ 217 w 553"/>
                  <a:gd name="T13" fmla="*/ 120 h 250"/>
                  <a:gd name="T14" fmla="*/ 535 w 553"/>
                  <a:gd name="T15" fmla="*/ 0 h 250"/>
                  <a:gd name="T16" fmla="*/ 553 w 553"/>
                  <a:gd name="T17" fmla="*/ 47 h 250"/>
                  <a:gd name="T18" fmla="*/ 217 w 553"/>
                  <a:gd name="T19" fmla="*/ 174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3" h="250">
                    <a:moveTo>
                      <a:pt x="18" y="250"/>
                    </a:moveTo>
                    <a:lnTo>
                      <a:pt x="0" y="203"/>
                    </a:lnTo>
                    <a:lnTo>
                      <a:pt x="167" y="139"/>
                    </a:lnTo>
                    <a:lnTo>
                      <a:pt x="167" y="193"/>
                    </a:lnTo>
                    <a:lnTo>
                      <a:pt x="18" y="250"/>
                    </a:lnTo>
                    <a:moveTo>
                      <a:pt x="217" y="174"/>
                    </a:moveTo>
                    <a:lnTo>
                      <a:pt x="217" y="120"/>
                    </a:lnTo>
                    <a:lnTo>
                      <a:pt x="535" y="0"/>
                    </a:lnTo>
                    <a:lnTo>
                      <a:pt x="553" y="47"/>
                    </a:lnTo>
                    <a:lnTo>
                      <a:pt x="217" y="174"/>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33" name="Freeform 1920"/>
              <p:cNvSpPr>
                <a:spLocks/>
              </p:cNvSpPr>
              <p:nvPr/>
            </p:nvSpPr>
            <p:spPr bwMode="auto">
              <a:xfrm>
                <a:off x="5523" y="2246"/>
                <a:ext cx="4" cy="1298"/>
              </a:xfrm>
              <a:custGeom>
                <a:avLst/>
                <a:gdLst>
                  <a:gd name="T0" fmla="*/ 0 w 4"/>
                  <a:gd name="T1" fmla="*/ 1298 h 1298"/>
                  <a:gd name="T2" fmla="*/ 0 w 4"/>
                  <a:gd name="T3" fmla="*/ 1 h 1298"/>
                  <a:gd name="T4" fmla="*/ 4 w 4"/>
                  <a:gd name="T5" fmla="*/ 0 h 1298"/>
                  <a:gd name="T6" fmla="*/ 4 w 4"/>
                  <a:gd name="T7" fmla="*/ 1297 h 1298"/>
                  <a:gd name="T8" fmla="*/ 0 w 4"/>
                  <a:gd name="T9" fmla="*/ 1298 h 1298"/>
                </a:gdLst>
                <a:ahLst/>
                <a:cxnLst>
                  <a:cxn ang="0">
                    <a:pos x="T0" y="T1"/>
                  </a:cxn>
                  <a:cxn ang="0">
                    <a:pos x="T2" y="T3"/>
                  </a:cxn>
                  <a:cxn ang="0">
                    <a:pos x="T4" y="T5"/>
                  </a:cxn>
                  <a:cxn ang="0">
                    <a:pos x="T6" y="T7"/>
                  </a:cxn>
                  <a:cxn ang="0">
                    <a:pos x="T8" y="T9"/>
                  </a:cxn>
                </a:cxnLst>
                <a:rect l="0" t="0" r="r" b="b"/>
                <a:pathLst>
                  <a:path w="4" h="1298">
                    <a:moveTo>
                      <a:pt x="0" y="1298"/>
                    </a:moveTo>
                    <a:lnTo>
                      <a:pt x="0" y="1"/>
                    </a:lnTo>
                    <a:lnTo>
                      <a:pt x="4" y="0"/>
                    </a:lnTo>
                    <a:lnTo>
                      <a:pt x="4" y="1297"/>
                    </a:lnTo>
                    <a:lnTo>
                      <a:pt x="0" y="129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34" name="Freeform 1921"/>
              <p:cNvSpPr>
                <a:spLocks/>
              </p:cNvSpPr>
              <p:nvPr/>
            </p:nvSpPr>
            <p:spPr bwMode="auto">
              <a:xfrm>
                <a:off x="5533" y="3396"/>
                <a:ext cx="4" cy="145"/>
              </a:xfrm>
              <a:custGeom>
                <a:avLst/>
                <a:gdLst>
                  <a:gd name="T0" fmla="*/ 0 w 4"/>
                  <a:gd name="T1" fmla="*/ 145 h 145"/>
                  <a:gd name="T2" fmla="*/ 0 w 4"/>
                  <a:gd name="T3" fmla="*/ 0 h 145"/>
                  <a:gd name="T4" fmla="*/ 4 w 4"/>
                  <a:gd name="T5" fmla="*/ 0 h 145"/>
                  <a:gd name="T6" fmla="*/ 4 w 4"/>
                  <a:gd name="T7" fmla="*/ 143 h 145"/>
                  <a:gd name="T8" fmla="*/ 0 w 4"/>
                  <a:gd name="T9" fmla="*/ 145 h 145"/>
                </a:gdLst>
                <a:ahLst/>
                <a:cxnLst>
                  <a:cxn ang="0">
                    <a:pos x="T0" y="T1"/>
                  </a:cxn>
                  <a:cxn ang="0">
                    <a:pos x="T2" y="T3"/>
                  </a:cxn>
                  <a:cxn ang="0">
                    <a:pos x="T4" y="T5"/>
                  </a:cxn>
                  <a:cxn ang="0">
                    <a:pos x="T6" y="T7"/>
                  </a:cxn>
                  <a:cxn ang="0">
                    <a:pos x="T8" y="T9"/>
                  </a:cxn>
                </a:cxnLst>
                <a:rect l="0" t="0" r="r" b="b"/>
                <a:pathLst>
                  <a:path w="4" h="145">
                    <a:moveTo>
                      <a:pt x="0" y="145"/>
                    </a:moveTo>
                    <a:lnTo>
                      <a:pt x="0" y="0"/>
                    </a:lnTo>
                    <a:lnTo>
                      <a:pt x="4" y="0"/>
                    </a:lnTo>
                    <a:lnTo>
                      <a:pt x="4" y="143"/>
                    </a:lnTo>
                    <a:lnTo>
                      <a:pt x="0" y="14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35" name="Freeform 1922"/>
              <p:cNvSpPr>
                <a:spLocks/>
              </p:cNvSpPr>
              <p:nvPr/>
            </p:nvSpPr>
            <p:spPr bwMode="auto">
              <a:xfrm>
                <a:off x="5544" y="2196"/>
                <a:ext cx="16" cy="21"/>
              </a:xfrm>
              <a:custGeom>
                <a:avLst/>
                <a:gdLst>
                  <a:gd name="T0" fmla="*/ 2 w 16"/>
                  <a:gd name="T1" fmla="*/ 21 h 21"/>
                  <a:gd name="T2" fmla="*/ 2 w 16"/>
                  <a:gd name="T3" fmla="*/ 20 h 21"/>
                  <a:gd name="T4" fmla="*/ 0 w 16"/>
                  <a:gd name="T5" fmla="*/ 20 h 21"/>
                  <a:gd name="T6" fmla="*/ 0 w 16"/>
                  <a:gd name="T7" fmla="*/ 6 h 21"/>
                  <a:gd name="T8" fmla="*/ 16 w 16"/>
                  <a:gd name="T9" fmla="*/ 0 h 21"/>
                  <a:gd name="T10" fmla="*/ 16 w 16"/>
                  <a:gd name="T11" fmla="*/ 17 h 21"/>
                  <a:gd name="T12" fmla="*/ 2 w 1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 h="21">
                    <a:moveTo>
                      <a:pt x="2" y="21"/>
                    </a:moveTo>
                    <a:lnTo>
                      <a:pt x="2" y="20"/>
                    </a:lnTo>
                    <a:lnTo>
                      <a:pt x="0" y="20"/>
                    </a:lnTo>
                    <a:lnTo>
                      <a:pt x="0" y="6"/>
                    </a:lnTo>
                    <a:lnTo>
                      <a:pt x="16" y="0"/>
                    </a:lnTo>
                    <a:lnTo>
                      <a:pt x="16" y="17"/>
                    </a:lnTo>
                    <a:lnTo>
                      <a:pt x="2" y="21"/>
                    </a:lnTo>
                    <a:close/>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36" name="Freeform 1923"/>
              <p:cNvSpPr>
                <a:spLocks/>
              </p:cNvSpPr>
              <p:nvPr/>
            </p:nvSpPr>
            <p:spPr bwMode="auto">
              <a:xfrm>
                <a:off x="5544" y="2194"/>
                <a:ext cx="16" cy="8"/>
              </a:xfrm>
              <a:custGeom>
                <a:avLst/>
                <a:gdLst>
                  <a:gd name="T0" fmla="*/ 0 w 16"/>
                  <a:gd name="T1" fmla="*/ 8 h 8"/>
                  <a:gd name="T2" fmla="*/ 0 w 16"/>
                  <a:gd name="T3" fmla="*/ 5 h 8"/>
                  <a:gd name="T4" fmla="*/ 16 w 16"/>
                  <a:gd name="T5" fmla="*/ 0 h 8"/>
                  <a:gd name="T6" fmla="*/ 16 w 16"/>
                  <a:gd name="T7" fmla="*/ 2 h 8"/>
                  <a:gd name="T8" fmla="*/ 0 w 16"/>
                  <a:gd name="T9" fmla="*/ 8 h 8"/>
                </a:gdLst>
                <a:ahLst/>
                <a:cxnLst>
                  <a:cxn ang="0">
                    <a:pos x="T0" y="T1"/>
                  </a:cxn>
                  <a:cxn ang="0">
                    <a:pos x="T2" y="T3"/>
                  </a:cxn>
                  <a:cxn ang="0">
                    <a:pos x="T4" y="T5"/>
                  </a:cxn>
                  <a:cxn ang="0">
                    <a:pos x="T6" y="T7"/>
                  </a:cxn>
                  <a:cxn ang="0">
                    <a:pos x="T8" y="T9"/>
                  </a:cxn>
                </a:cxnLst>
                <a:rect l="0" t="0" r="r" b="b"/>
                <a:pathLst>
                  <a:path w="16" h="8">
                    <a:moveTo>
                      <a:pt x="0" y="8"/>
                    </a:moveTo>
                    <a:lnTo>
                      <a:pt x="0" y="5"/>
                    </a:lnTo>
                    <a:lnTo>
                      <a:pt x="16" y="0"/>
                    </a:lnTo>
                    <a:lnTo>
                      <a:pt x="16" y="2"/>
                    </a:lnTo>
                    <a:lnTo>
                      <a:pt x="0"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37" name="Freeform 1924"/>
              <p:cNvSpPr>
                <a:spLocks noEditPoints="1"/>
              </p:cNvSpPr>
              <p:nvPr/>
            </p:nvSpPr>
            <p:spPr bwMode="auto">
              <a:xfrm>
                <a:off x="5584" y="1819"/>
                <a:ext cx="191" cy="144"/>
              </a:xfrm>
              <a:custGeom>
                <a:avLst/>
                <a:gdLst>
                  <a:gd name="T0" fmla="*/ 2215 w 2215"/>
                  <a:gd name="T1" fmla="*/ 1663 h 1663"/>
                  <a:gd name="T2" fmla="*/ 1772 w 2215"/>
                  <a:gd name="T3" fmla="*/ 1445 h 1663"/>
                  <a:gd name="T4" fmla="*/ 2215 w 2215"/>
                  <a:gd name="T5" fmla="*/ 1298 h 1663"/>
                  <a:gd name="T6" fmla="*/ 2215 w 2215"/>
                  <a:gd name="T7" fmla="*/ 1663 h 1663"/>
                  <a:gd name="T8" fmla="*/ 1553 w 2215"/>
                  <a:gd name="T9" fmla="*/ 1326 h 1663"/>
                  <a:gd name="T10" fmla="*/ 1553 w 2215"/>
                  <a:gd name="T11" fmla="*/ 1202 h 1663"/>
                  <a:gd name="T12" fmla="*/ 1506 w 2215"/>
                  <a:gd name="T13" fmla="*/ 1202 h 1663"/>
                  <a:gd name="T14" fmla="*/ 2079 w 2215"/>
                  <a:gd name="T15" fmla="*/ 991 h 1663"/>
                  <a:gd name="T16" fmla="*/ 2215 w 2215"/>
                  <a:gd name="T17" fmla="*/ 1058 h 1663"/>
                  <a:gd name="T18" fmla="*/ 2215 w 2215"/>
                  <a:gd name="T19" fmla="*/ 1070 h 1663"/>
                  <a:gd name="T20" fmla="*/ 1600 w 2215"/>
                  <a:gd name="T21" fmla="*/ 1274 h 1663"/>
                  <a:gd name="T22" fmla="*/ 1600 w 2215"/>
                  <a:gd name="T23" fmla="*/ 1310 h 1663"/>
                  <a:gd name="T24" fmla="*/ 1553 w 2215"/>
                  <a:gd name="T25" fmla="*/ 1326 h 1663"/>
                  <a:gd name="T26" fmla="*/ 1504 w 2215"/>
                  <a:gd name="T27" fmla="*/ 1313 h 1663"/>
                  <a:gd name="T28" fmla="*/ 1381 w 2215"/>
                  <a:gd name="T29" fmla="*/ 1252 h 1663"/>
                  <a:gd name="T30" fmla="*/ 1381 w 2215"/>
                  <a:gd name="T31" fmla="*/ 1248 h 1663"/>
                  <a:gd name="T32" fmla="*/ 1504 w 2215"/>
                  <a:gd name="T33" fmla="*/ 1202 h 1663"/>
                  <a:gd name="T34" fmla="*/ 1504 w 2215"/>
                  <a:gd name="T35" fmla="*/ 1313 h 1663"/>
                  <a:gd name="T36" fmla="*/ 1314 w 2215"/>
                  <a:gd name="T37" fmla="*/ 1219 h 1663"/>
                  <a:gd name="T38" fmla="*/ 61 w 2215"/>
                  <a:gd name="T39" fmla="*/ 602 h 1663"/>
                  <a:gd name="T40" fmla="*/ 61 w 2215"/>
                  <a:gd name="T41" fmla="*/ 203 h 1663"/>
                  <a:gd name="T42" fmla="*/ 1391 w 2215"/>
                  <a:gd name="T43" fmla="*/ 894 h 1663"/>
                  <a:gd name="T44" fmla="*/ 1391 w 2215"/>
                  <a:gd name="T45" fmla="*/ 701 h 1663"/>
                  <a:gd name="T46" fmla="*/ 1952 w 2215"/>
                  <a:gd name="T47" fmla="*/ 984 h 1663"/>
                  <a:gd name="T48" fmla="*/ 1381 w 2215"/>
                  <a:gd name="T49" fmla="*/ 1194 h 1663"/>
                  <a:gd name="T50" fmla="*/ 1381 w 2215"/>
                  <a:gd name="T51" fmla="*/ 1087 h 1663"/>
                  <a:gd name="T52" fmla="*/ 1331 w 2215"/>
                  <a:gd name="T53" fmla="*/ 1087 h 1663"/>
                  <a:gd name="T54" fmla="*/ 1331 w 2215"/>
                  <a:gd name="T55" fmla="*/ 1213 h 1663"/>
                  <a:gd name="T56" fmla="*/ 1314 w 2215"/>
                  <a:gd name="T57" fmla="*/ 1219 h 1663"/>
                  <a:gd name="T58" fmla="*/ 11 w 2215"/>
                  <a:gd name="T59" fmla="*/ 578 h 1663"/>
                  <a:gd name="T60" fmla="*/ 0 w 2215"/>
                  <a:gd name="T61" fmla="*/ 572 h 1663"/>
                  <a:gd name="T62" fmla="*/ 0 w 2215"/>
                  <a:gd name="T63" fmla="*/ 0 h 1663"/>
                  <a:gd name="T64" fmla="*/ 11 w 2215"/>
                  <a:gd name="T65" fmla="*/ 5 h 1663"/>
                  <a:gd name="T66" fmla="*/ 11 w 2215"/>
                  <a:gd name="T67" fmla="*/ 578 h 1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15" h="1663">
                    <a:moveTo>
                      <a:pt x="2215" y="1663"/>
                    </a:moveTo>
                    <a:lnTo>
                      <a:pt x="1772" y="1445"/>
                    </a:lnTo>
                    <a:lnTo>
                      <a:pt x="2215" y="1298"/>
                    </a:lnTo>
                    <a:lnTo>
                      <a:pt x="2215" y="1663"/>
                    </a:lnTo>
                    <a:moveTo>
                      <a:pt x="1553" y="1326"/>
                    </a:moveTo>
                    <a:lnTo>
                      <a:pt x="1553" y="1202"/>
                    </a:lnTo>
                    <a:lnTo>
                      <a:pt x="1506" y="1202"/>
                    </a:lnTo>
                    <a:lnTo>
                      <a:pt x="2079" y="991"/>
                    </a:lnTo>
                    <a:lnTo>
                      <a:pt x="2215" y="1058"/>
                    </a:lnTo>
                    <a:lnTo>
                      <a:pt x="2215" y="1070"/>
                    </a:lnTo>
                    <a:lnTo>
                      <a:pt x="1600" y="1274"/>
                    </a:lnTo>
                    <a:lnTo>
                      <a:pt x="1600" y="1310"/>
                    </a:lnTo>
                    <a:lnTo>
                      <a:pt x="1553" y="1326"/>
                    </a:lnTo>
                    <a:moveTo>
                      <a:pt x="1504" y="1313"/>
                    </a:moveTo>
                    <a:lnTo>
                      <a:pt x="1381" y="1252"/>
                    </a:lnTo>
                    <a:lnTo>
                      <a:pt x="1381" y="1248"/>
                    </a:lnTo>
                    <a:lnTo>
                      <a:pt x="1504" y="1202"/>
                    </a:lnTo>
                    <a:lnTo>
                      <a:pt x="1504" y="1313"/>
                    </a:lnTo>
                    <a:moveTo>
                      <a:pt x="1314" y="1219"/>
                    </a:moveTo>
                    <a:lnTo>
                      <a:pt x="61" y="602"/>
                    </a:lnTo>
                    <a:lnTo>
                      <a:pt x="61" y="203"/>
                    </a:lnTo>
                    <a:lnTo>
                      <a:pt x="1391" y="894"/>
                    </a:lnTo>
                    <a:lnTo>
                      <a:pt x="1391" y="701"/>
                    </a:lnTo>
                    <a:lnTo>
                      <a:pt x="1952" y="984"/>
                    </a:lnTo>
                    <a:lnTo>
                      <a:pt x="1381" y="1194"/>
                    </a:lnTo>
                    <a:lnTo>
                      <a:pt x="1381" y="1087"/>
                    </a:lnTo>
                    <a:lnTo>
                      <a:pt x="1331" y="1087"/>
                    </a:lnTo>
                    <a:lnTo>
                      <a:pt x="1331" y="1213"/>
                    </a:lnTo>
                    <a:lnTo>
                      <a:pt x="1314" y="1219"/>
                    </a:lnTo>
                    <a:moveTo>
                      <a:pt x="11" y="578"/>
                    </a:moveTo>
                    <a:lnTo>
                      <a:pt x="0" y="572"/>
                    </a:lnTo>
                    <a:lnTo>
                      <a:pt x="0" y="0"/>
                    </a:lnTo>
                    <a:lnTo>
                      <a:pt x="11" y="5"/>
                    </a:lnTo>
                    <a:lnTo>
                      <a:pt x="11" y="578"/>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38" name="Freeform 1925"/>
              <p:cNvSpPr>
                <a:spLocks noEditPoints="1"/>
              </p:cNvSpPr>
              <p:nvPr/>
            </p:nvSpPr>
            <p:spPr bwMode="auto">
              <a:xfrm>
                <a:off x="5697" y="1902"/>
                <a:ext cx="66" cy="25"/>
              </a:xfrm>
              <a:custGeom>
                <a:avLst/>
                <a:gdLst>
                  <a:gd name="T0" fmla="*/ 67 w 765"/>
                  <a:gd name="T1" fmla="*/ 285 h 285"/>
                  <a:gd name="T2" fmla="*/ 67 w 765"/>
                  <a:gd name="T3" fmla="*/ 231 h 285"/>
                  <a:gd name="T4" fmla="*/ 638 w 765"/>
                  <a:gd name="T5" fmla="*/ 21 h 285"/>
                  <a:gd name="T6" fmla="*/ 690 w 765"/>
                  <a:gd name="T7" fmla="*/ 47 h 285"/>
                  <a:gd name="T8" fmla="*/ 712 w 765"/>
                  <a:gd name="T9" fmla="*/ 2 h 285"/>
                  <a:gd name="T10" fmla="*/ 709 w 765"/>
                  <a:gd name="T11" fmla="*/ 0 h 285"/>
                  <a:gd name="T12" fmla="*/ 765 w 765"/>
                  <a:gd name="T13" fmla="*/ 28 h 285"/>
                  <a:gd name="T14" fmla="*/ 192 w 765"/>
                  <a:gd name="T15" fmla="*/ 239 h 285"/>
                  <a:gd name="T16" fmla="*/ 190 w 765"/>
                  <a:gd name="T17" fmla="*/ 239 h 285"/>
                  <a:gd name="T18" fmla="*/ 190 w 765"/>
                  <a:gd name="T19" fmla="*/ 239 h 285"/>
                  <a:gd name="T20" fmla="*/ 67 w 765"/>
                  <a:gd name="T21" fmla="*/ 285 h 285"/>
                  <a:gd name="T22" fmla="*/ 17 w 765"/>
                  <a:gd name="T23" fmla="*/ 265 h 285"/>
                  <a:gd name="T24" fmla="*/ 0 w 765"/>
                  <a:gd name="T25" fmla="*/ 256 h 285"/>
                  <a:gd name="T26" fmla="*/ 17 w 765"/>
                  <a:gd name="T27" fmla="*/ 250 h 285"/>
                  <a:gd name="T28" fmla="*/ 17 w 765"/>
                  <a:gd name="T29" fmla="*/ 26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5" h="285">
                    <a:moveTo>
                      <a:pt x="67" y="285"/>
                    </a:moveTo>
                    <a:lnTo>
                      <a:pt x="67" y="231"/>
                    </a:lnTo>
                    <a:lnTo>
                      <a:pt x="638" y="21"/>
                    </a:lnTo>
                    <a:lnTo>
                      <a:pt x="690" y="47"/>
                    </a:lnTo>
                    <a:lnTo>
                      <a:pt x="712" y="2"/>
                    </a:lnTo>
                    <a:lnTo>
                      <a:pt x="709" y="0"/>
                    </a:lnTo>
                    <a:lnTo>
                      <a:pt x="765" y="28"/>
                    </a:lnTo>
                    <a:lnTo>
                      <a:pt x="192" y="239"/>
                    </a:lnTo>
                    <a:lnTo>
                      <a:pt x="190" y="239"/>
                    </a:lnTo>
                    <a:lnTo>
                      <a:pt x="190" y="239"/>
                    </a:lnTo>
                    <a:lnTo>
                      <a:pt x="67" y="285"/>
                    </a:lnTo>
                    <a:moveTo>
                      <a:pt x="17" y="265"/>
                    </a:moveTo>
                    <a:lnTo>
                      <a:pt x="0" y="256"/>
                    </a:lnTo>
                    <a:lnTo>
                      <a:pt x="17" y="250"/>
                    </a:lnTo>
                    <a:lnTo>
                      <a:pt x="17" y="26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39" name="Freeform 1926"/>
              <p:cNvSpPr>
                <a:spLocks noEditPoints="1"/>
              </p:cNvSpPr>
              <p:nvPr/>
            </p:nvSpPr>
            <p:spPr bwMode="auto">
              <a:xfrm>
                <a:off x="5584" y="1816"/>
                <a:ext cx="175" cy="90"/>
              </a:xfrm>
              <a:custGeom>
                <a:avLst/>
                <a:gdLst>
                  <a:gd name="T0" fmla="*/ 2004 w 2026"/>
                  <a:gd name="T1" fmla="*/ 1043 h 1043"/>
                  <a:gd name="T2" fmla="*/ 1952 w 2026"/>
                  <a:gd name="T3" fmla="*/ 1017 h 1043"/>
                  <a:gd name="T4" fmla="*/ 1391 w 2026"/>
                  <a:gd name="T5" fmla="*/ 734 h 1043"/>
                  <a:gd name="T6" fmla="*/ 1391 w 2026"/>
                  <a:gd name="T7" fmla="*/ 699 h 1043"/>
                  <a:gd name="T8" fmla="*/ 866 w 2026"/>
                  <a:gd name="T9" fmla="*/ 426 h 1043"/>
                  <a:gd name="T10" fmla="*/ 2023 w 2026"/>
                  <a:gd name="T11" fmla="*/ 996 h 1043"/>
                  <a:gd name="T12" fmla="*/ 2026 w 2026"/>
                  <a:gd name="T13" fmla="*/ 998 h 1043"/>
                  <a:gd name="T14" fmla="*/ 2004 w 2026"/>
                  <a:gd name="T15" fmla="*/ 1043 h 1043"/>
                  <a:gd name="T16" fmla="*/ 11 w 2026"/>
                  <a:gd name="T17" fmla="*/ 38 h 1043"/>
                  <a:gd name="T18" fmla="*/ 0 w 2026"/>
                  <a:gd name="T19" fmla="*/ 33 h 1043"/>
                  <a:gd name="T20" fmla="*/ 0 w 2026"/>
                  <a:gd name="T21" fmla="*/ 0 h 1043"/>
                  <a:gd name="T22" fmla="*/ 11 w 2026"/>
                  <a:gd name="T23" fmla="*/ 5 h 1043"/>
                  <a:gd name="T24" fmla="*/ 11 w 2026"/>
                  <a:gd name="T25" fmla="*/ 38 h 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6" h="1043">
                    <a:moveTo>
                      <a:pt x="2004" y="1043"/>
                    </a:moveTo>
                    <a:lnTo>
                      <a:pt x="1952" y="1017"/>
                    </a:lnTo>
                    <a:lnTo>
                      <a:pt x="1391" y="734"/>
                    </a:lnTo>
                    <a:lnTo>
                      <a:pt x="1391" y="699"/>
                    </a:lnTo>
                    <a:lnTo>
                      <a:pt x="866" y="426"/>
                    </a:lnTo>
                    <a:lnTo>
                      <a:pt x="2023" y="996"/>
                    </a:lnTo>
                    <a:lnTo>
                      <a:pt x="2026" y="998"/>
                    </a:lnTo>
                    <a:lnTo>
                      <a:pt x="2004" y="1043"/>
                    </a:lnTo>
                    <a:moveTo>
                      <a:pt x="11" y="38"/>
                    </a:moveTo>
                    <a:lnTo>
                      <a:pt x="0" y="33"/>
                    </a:lnTo>
                    <a:lnTo>
                      <a:pt x="0" y="0"/>
                    </a:lnTo>
                    <a:lnTo>
                      <a:pt x="11" y="5"/>
                    </a:lnTo>
                    <a:lnTo>
                      <a:pt x="11" y="38"/>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40" name="Freeform 1927"/>
              <p:cNvSpPr>
                <a:spLocks/>
              </p:cNvSpPr>
              <p:nvPr/>
            </p:nvSpPr>
            <p:spPr bwMode="auto">
              <a:xfrm>
                <a:off x="5585" y="1817"/>
                <a:ext cx="4" cy="54"/>
              </a:xfrm>
              <a:custGeom>
                <a:avLst/>
                <a:gdLst>
                  <a:gd name="T0" fmla="*/ 4 w 4"/>
                  <a:gd name="T1" fmla="*/ 54 h 54"/>
                  <a:gd name="T2" fmla="*/ 0 w 4"/>
                  <a:gd name="T3" fmla="*/ 52 h 54"/>
                  <a:gd name="T4" fmla="*/ 0 w 4"/>
                  <a:gd name="T5" fmla="*/ 0 h 54"/>
                  <a:gd name="T6" fmla="*/ 4 w 4"/>
                  <a:gd name="T7" fmla="*/ 1 h 54"/>
                  <a:gd name="T8" fmla="*/ 4 w 4"/>
                  <a:gd name="T9" fmla="*/ 19 h 54"/>
                  <a:gd name="T10" fmla="*/ 4 w 4"/>
                  <a:gd name="T11" fmla="*/ 20 h 54"/>
                  <a:gd name="T12" fmla="*/ 4 w 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4" h="54">
                    <a:moveTo>
                      <a:pt x="4" y="54"/>
                    </a:moveTo>
                    <a:lnTo>
                      <a:pt x="0" y="52"/>
                    </a:lnTo>
                    <a:lnTo>
                      <a:pt x="0" y="0"/>
                    </a:lnTo>
                    <a:lnTo>
                      <a:pt x="4" y="1"/>
                    </a:lnTo>
                    <a:lnTo>
                      <a:pt x="4" y="19"/>
                    </a:lnTo>
                    <a:lnTo>
                      <a:pt x="4" y="20"/>
                    </a:lnTo>
                    <a:lnTo>
                      <a:pt x="4" y="5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41" name="Freeform 1928"/>
              <p:cNvSpPr>
                <a:spLocks/>
              </p:cNvSpPr>
              <p:nvPr/>
            </p:nvSpPr>
            <p:spPr bwMode="auto">
              <a:xfrm>
                <a:off x="5699" y="1913"/>
                <a:ext cx="4" cy="14"/>
              </a:xfrm>
              <a:custGeom>
                <a:avLst/>
                <a:gdLst>
                  <a:gd name="T0" fmla="*/ 4 w 4"/>
                  <a:gd name="T1" fmla="*/ 14 h 14"/>
                  <a:gd name="T2" fmla="*/ 0 w 4"/>
                  <a:gd name="T3" fmla="*/ 12 h 14"/>
                  <a:gd name="T4" fmla="*/ 0 w 4"/>
                  <a:gd name="T5" fmla="*/ 0 h 14"/>
                  <a:gd name="T6" fmla="*/ 4 w 4"/>
                  <a:gd name="T7" fmla="*/ 0 h 14"/>
                  <a:gd name="T8" fmla="*/ 4 w 4"/>
                  <a:gd name="T9" fmla="*/ 14 h 14"/>
                </a:gdLst>
                <a:ahLst/>
                <a:cxnLst>
                  <a:cxn ang="0">
                    <a:pos x="T0" y="T1"/>
                  </a:cxn>
                  <a:cxn ang="0">
                    <a:pos x="T2" y="T3"/>
                  </a:cxn>
                  <a:cxn ang="0">
                    <a:pos x="T4" y="T5"/>
                  </a:cxn>
                  <a:cxn ang="0">
                    <a:pos x="T6" y="T7"/>
                  </a:cxn>
                  <a:cxn ang="0">
                    <a:pos x="T8" y="T9"/>
                  </a:cxn>
                </a:cxnLst>
                <a:rect l="0" t="0" r="r" b="b"/>
                <a:pathLst>
                  <a:path w="4" h="14">
                    <a:moveTo>
                      <a:pt x="4" y="14"/>
                    </a:moveTo>
                    <a:lnTo>
                      <a:pt x="0" y="12"/>
                    </a:lnTo>
                    <a:lnTo>
                      <a:pt x="0" y="0"/>
                    </a:lnTo>
                    <a:lnTo>
                      <a:pt x="4" y="0"/>
                    </a:lnTo>
                    <a:lnTo>
                      <a:pt x="4" y="1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42" name="Freeform 1929"/>
              <p:cNvSpPr>
                <a:spLocks/>
              </p:cNvSpPr>
              <p:nvPr/>
            </p:nvSpPr>
            <p:spPr bwMode="auto">
              <a:xfrm>
                <a:off x="5718" y="1932"/>
                <a:ext cx="4" cy="4"/>
              </a:xfrm>
              <a:custGeom>
                <a:avLst/>
                <a:gdLst>
                  <a:gd name="T0" fmla="*/ 4 w 4"/>
                  <a:gd name="T1" fmla="*/ 4 h 4"/>
                  <a:gd name="T2" fmla="*/ 0 w 4"/>
                  <a:gd name="T3" fmla="*/ 2 h 4"/>
                  <a:gd name="T4" fmla="*/ 0 w 4"/>
                  <a:gd name="T5" fmla="*/ 2 h 4"/>
                  <a:gd name="T6" fmla="*/ 4 w 4"/>
                  <a:gd name="T7" fmla="*/ 0 h 4"/>
                  <a:gd name="T8" fmla="*/ 4 w 4"/>
                  <a:gd name="T9" fmla="*/ 4 h 4"/>
                </a:gdLst>
                <a:ahLst/>
                <a:cxnLst>
                  <a:cxn ang="0">
                    <a:pos x="T0" y="T1"/>
                  </a:cxn>
                  <a:cxn ang="0">
                    <a:pos x="T2" y="T3"/>
                  </a:cxn>
                  <a:cxn ang="0">
                    <a:pos x="T4" y="T5"/>
                  </a:cxn>
                  <a:cxn ang="0">
                    <a:pos x="T6" y="T7"/>
                  </a:cxn>
                  <a:cxn ang="0">
                    <a:pos x="T8" y="T9"/>
                  </a:cxn>
                </a:cxnLst>
                <a:rect l="0" t="0" r="r" b="b"/>
                <a:pathLst>
                  <a:path w="4" h="4">
                    <a:moveTo>
                      <a:pt x="4" y="4"/>
                    </a:moveTo>
                    <a:lnTo>
                      <a:pt x="0" y="2"/>
                    </a:lnTo>
                    <a:lnTo>
                      <a:pt x="0" y="2"/>
                    </a:lnTo>
                    <a:lnTo>
                      <a:pt x="4" y="0"/>
                    </a:lnTo>
                    <a:lnTo>
                      <a:pt x="4"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43" name="Freeform 1930"/>
              <p:cNvSpPr>
                <a:spLocks/>
              </p:cNvSpPr>
              <p:nvPr/>
            </p:nvSpPr>
            <p:spPr bwMode="auto">
              <a:xfrm>
                <a:off x="5714" y="1923"/>
                <a:ext cx="4" cy="11"/>
              </a:xfrm>
              <a:custGeom>
                <a:avLst/>
                <a:gdLst>
                  <a:gd name="T0" fmla="*/ 4 w 4"/>
                  <a:gd name="T1" fmla="*/ 11 h 11"/>
                  <a:gd name="T2" fmla="*/ 0 w 4"/>
                  <a:gd name="T3" fmla="*/ 9 h 11"/>
                  <a:gd name="T4" fmla="*/ 0 w 4"/>
                  <a:gd name="T5" fmla="*/ 0 h 11"/>
                  <a:gd name="T6" fmla="*/ 4 w 4"/>
                  <a:gd name="T7" fmla="*/ 0 h 11"/>
                  <a:gd name="T8" fmla="*/ 4 w 4"/>
                  <a:gd name="T9" fmla="*/ 11 h 11"/>
                </a:gdLst>
                <a:ahLst/>
                <a:cxnLst>
                  <a:cxn ang="0">
                    <a:pos x="T0" y="T1"/>
                  </a:cxn>
                  <a:cxn ang="0">
                    <a:pos x="T2" y="T3"/>
                  </a:cxn>
                  <a:cxn ang="0">
                    <a:pos x="T4" y="T5"/>
                  </a:cxn>
                  <a:cxn ang="0">
                    <a:pos x="T6" y="T7"/>
                  </a:cxn>
                  <a:cxn ang="0">
                    <a:pos x="T8" y="T9"/>
                  </a:cxn>
                </a:cxnLst>
                <a:rect l="0" t="0" r="r" b="b"/>
                <a:pathLst>
                  <a:path w="4" h="11">
                    <a:moveTo>
                      <a:pt x="4" y="11"/>
                    </a:moveTo>
                    <a:lnTo>
                      <a:pt x="0" y="9"/>
                    </a:lnTo>
                    <a:lnTo>
                      <a:pt x="0" y="0"/>
                    </a:lnTo>
                    <a:lnTo>
                      <a:pt x="4" y="0"/>
                    </a:lnTo>
                    <a:lnTo>
                      <a:pt x="4"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44" name="Freeform 1931"/>
              <p:cNvSpPr>
                <a:spLocks/>
              </p:cNvSpPr>
              <p:nvPr/>
            </p:nvSpPr>
            <p:spPr bwMode="auto">
              <a:xfrm>
                <a:off x="5474" y="2211"/>
                <a:ext cx="31" cy="34"/>
              </a:xfrm>
              <a:custGeom>
                <a:avLst/>
                <a:gdLst>
                  <a:gd name="T0" fmla="*/ 0 w 31"/>
                  <a:gd name="T1" fmla="*/ 34 h 34"/>
                  <a:gd name="T2" fmla="*/ 0 w 31"/>
                  <a:gd name="T3" fmla="*/ 10 h 34"/>
                  <a:gd name="T4" fmla="*/ 31 w 31"/>
                  <a:gd name="T5" fmla="*/ 0 h 34"/>
                  <a:gd name="T6" fmla="*/ 31 w 31"/>
                  <a:gd name="T7" fmla="*/ 2 h 34"/>
                  <a:gd name="T8" fmla="*/ 14 w 31"/>
                  <a:gd name="T9" fmla="*/ 7 h 34"/>
                  <a:gd name="T10" fmla="*/ 14 w 31"/>
                  <a:gd name="T11" fmla="*/ 24 h 34"/>
                  <a:gd name="T12" fmla="*/ 2 w 31"/>
                  <a:gd name="T13" fmla="*/ 28 h 34"/>
                  <a:gd name="T14" fmla="*/ 2 w 31"/>
                  <a:gd name="T15" fmla="*/ 33 h 34"/>
                  <a:gd name="T16" fmla="*/ 0 w 31"/>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4">
                    <a:moveTo>
                      <a:pt x="0" y="34"/>
                    </a:moveTo>
                    <a:lnTo>
                      <a:pt x="0" y="10"/>
                    </a:lnTo>
                    <a:lnTo>
                      <a:pt x="31" y="0"/>
                    </a:lnTo>
                    <a:lnTo>
                      <a:pt x="31" y="2"/>
                    </a:lnTo>
                    <a:lnTo>
                      <a:pt x="14" y="7"/>
                    </a:lnTo>
                    <a:lnTo>
                      <a:pt x="14" y="24"/>
                    </a:lnTo>
                    <a:lnTo>
                      <a:pt x="2" y="28"/>
                    </a:lnTo>
                    <a:lnTo>
                      <a:pt x="2" y="33"/>
                    </a:lnTo>
                    <a:lnTo>
                      <a:pt x="0" y="34"/>
                    </a:lnTo>
                    <a:close/>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45" name="Freeform 1932"/>
              <p:cNvSpPr>
                <a:spLocks/>
              </p:cNvSpPr>
              <p:nvPr/>
            </p:nvSpPr>
            <p:spPr bwMode="auto">
              <a:xfrm>
                <a:off x="5488" y="2213"/>
                <a:ext cx="17" cy="22"/>
              </a:xfrm>
              <a:custGeom>
                <a:avLst/>
                <a:gdLst>
                  <a:gd name="T0" fmla="*/ 0 w 17"/>
                  <a:gd name="T1" fmla="*/ 22 h 22"/>
                  <a:gd name="T2" fmla="*/ 0 w 17"/>
                  <a:gd name="T3" fmla="*/ 5 h 22"/>
                  <a:gd name="T4" fmla="*/ 17 w 17"/>
                  <a:gd name="T5" fmla="*/ 0 h 22"/>
                  <a:gd name="T6" fmla="*/ 17 w 17"/>
                  <a:gd name="T7" fmla="*/ 16 h 22"/>
                  <a:gd name="T8" fmla="*/ 0 w 17"/>
                  <a:gd name="T9" fmla="*/ 22 h 22"/>
                </a:gdLst>
                <a:ahLst/>
                <a:cxnLst>
                  <a:cxn ang="0">
                    <a:pos x="T0" y="T1"/>
                  </a:cxn>
                  <a:cxn ang="0">
                    <a:pos x="T2" y="T3"/>
                  </a:cxn>
                  <a:cxn ang="0">
                    <a:pos x="T4" y="T5"/>
                  </a:cxn>
                  <a:cxn ang="0">
                    <a:pos x="T6" y="T7"/>
                  </a:cxn>
                  <a:cxn ang="0">
                    <a:pos x="T8" y="T9"/>
                  </a:cxn>
                </a:cxnLst>
                <a:rect l="0" t="0" r="r" b="b"/>
                <a:pathLst>
                  <a:path w="17" h="22">
                    <a:moveTo>
                      <a:pt x="0" y="22"/>
                    </a:moveTo>
                    <a:lnTo>
                      <a:pt x="0" y="5"/>
                    </a:lnTo>
                    <a:lnTo>
                      <a:pt x="17" y="0"/>
                    </a:lnTo>
                    <a:lnTo>
                      <a:pt x="17" y="16"/>
                    </a:lnTo>
                    <a:lnTo>
                      <a:pt x="0" y="22"/>
                    </a:lnTo>
                    <a:close/>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46" name="Freeform 1933"/>
              <p:cNvSpPr>
                <a:spLocks noEditPoints="1"/>
              </p:cNvSpPr>
              <p:nvPr/>
            </p:nvSpPr>
            <p:spPr bwMode="auto">
              <a:xfrm>
                <a:off x="5505" y="2199"/>
                <a:ext cx="37" cy="14"/>
              </a:xfrm>
              <a:custGeom>
                <a:avLst/>
                <a:gdLst>
                  <a:gd name="T0" fmla="*/ 0 w 429"/>
                  <a:gd name="T1" fmla="*/ 162 h 162"/>
                  <a:gd name="T2" fmla="*/ 0 w 429"/>
                  <a:gd name="T3" fmla="*/ 140 h 162"/>
                  <a:gd name="T4" fmla="*/ 211 w 429"/>
                  <a:gd name="T5" fmla="*/ 71 h 162"/>
                  <a:gd name="T6" fmla="*/ 211 w 429"/>
                  <a:gd name="T7" fmla="*/ 91 h 162"/>
                  <a:gd name="T8" fmla="*/ 0 w 429"/>
                  <a:gd name="T9" fmla="*/ 162 h 162"/>
                  <a:gd name="T10" fmla="*/ 261 w 429"/>
                  <a:gd name="T11" fmla="*/ 63 h 162"/>
                  <a:gd name="T12" fmla="*/ 261 w 429"/>
                  <a:gd name="T13" fmla="*/ 54 h 162"/>
                  <a:gd name="T14" fmla="*/ 429 w 429"/>
                  <a:gd name="T15" fmla="*/ 0 h 162"/>
                  <a:gd name="T16" fmla="*/ 261 w 429"/>
                  <a:gd name="T17" fmla="*/ 6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9" h="162">
                    <a:moveTo>
                      <a:pt x="0" y="162"/>
                    </a:moveTo>
                    <a:lnTo>
                      <a:pt x="0" y="140"/>
                    </a:lnTo>
                    <a:lnTo>
                      <a:pt x="211" y="71"/>
                    </a:lnTo>
                    <a:lnTo>
                      <a:pt x="211" y="91"/>
                    </a:lnTo>
                    <a:lnTo>
                      <a:pt x="0" y="162"/>
                    </a:lnTo>
                    <a:moveTo>
                      <a:pt x="261" y="63"/>
                    </a:moveTo>
                    <a:lnTo>
                      <a:pt x="261" y="54"/>
                    </a:lnTo>
                    <a:lnTo>
                      <a:pt x="429" y="0"/>
                    </a:lnTo>
                    <a:lnTo>
                      <a:pt x="261" y="63"/>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47" name="Freeform 1934"/>
              <p:cNvSpPr>
                <a:spLocks/>
              </p:cNvSpPr>
              <p:nvPr/>
            </p:nvSpPr>
            <p:spPr bwMode="auto">
              <a:xfrm>
                <a:off x="5527" y="2198"/>
                <a:ext cx="17" cy="7"/>
              </a:xfrm>
              <a:custGeom>
                <a:avLst/>
                <a:gdLst>
                  <a:gd name="T0" fmla="*/ 0 w 17"/>
                  <a:gd name="T1" fmla="*/ 7 h 7"/>
                  <a:gd name="T2" fmla="*/ 0 w 17"/>
                  <a:gd name="T3" fmla="*/ 6 h 7"/>
                  <a:gd name="T4" fmla="*/ 15 w 17"/>
                  <a:gd name="T5" fmla="*/ 1 h 7"/>
                  <a:gd name="T6" fmla="*/ 17 w 17"/>
                  <a:gd name="T7" fmla="*/ 0 h 7"/>
                  <a:gd name="T8" fmla="*/ 17 w 17"/>
                  <a:gd name="T9" fmla="*/ 1 h 7"/>
                  <a:gd name="T10" fmla="*/ 0 w 17"/>
                  <a:gd name="T11" fmla="*/ 7 h 7"/>
                </a:gdLst>
                <a:ahLst/>
                <a:cxnLst>
                  <a:cxn ang="0">
                    <a:pos x="T0" y="T1"/>
                  </a:cxn>
                  <a:cxn ang="0">
                    <a:pos x="T2" y="T3"/>
                  </a:cxn>
                  <a:cxn ang="0">
                    <a:pos x="T4" y="T5"/>
                  </a:cxn>
                  <a:cxn ang="0">
                    <a:pos x="T6" y="T7"/>
                  </a:cxn>
                  <a:cxn ang="0">
                    <a:pos x="T8" y="T9"/>
                  </a:cxn>
                  <a:cxn ang="0">
                    <a:pos x="T10" y="T11"/>
                  </a:cxn>
                </a:cxnLst>
                <a:rect l="0" t="0" r="r" b="b"/>
                <a:pathLst>
                  <a:path w="17" h="7">
                    <a:moveTo>
                      <a:pt x="0" y="7"/>
                    </a:moveTo>
                    <a:lnTo>
                      <a:pt x="0" y="6"/>
                    </a:lnTo>
                    <a:lnTo>
                      <a:pt x="15" y="1"/>
                    </a:lnTo>
                    <a:lnTo>
                      <a:pt x="17" y="0"/>
                    </a:lnTo>
                    <a:lnTo>
                      <a:pt x="17" y="1"/>
                    </a:lnTo>
                    <a:lnTo>
                      <a:pt x="0"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48" name="Freeform 1935"/>
              <p:cNvSpPr>
                <a:spLocks/>
              </p:cNvSpPr>
              <p:nvPr/>
            </p:nvSpPr>
            <p:spPr bwMode="auto">
              <a:xfrm>
                <a:off x="5523" y="2203"/>
                <a:ext cx="4" cy="3"/>
              </a:xfrm>
              <a:custGeom>
                <a:avLst/>
                <a:gdLst>
                  <a:gd name="T0" fmla="*/ 0 w 4"/>
                  <a:gd name="T1" fmla="*/ 3 h 3"/>
                  <a:gd name="T2" fmla="*/ 0 w 4"/>
                  <a:gd name="T3" fmla="*/ 2 h 3"/>
                  <a:gd name="T4" fmla="*/ 4 w 4"/>
                  <a:gd name="T5" fmla="*/ 0 h 3"/>
                  <a:gd name="T6" fmla="*/ 4 w 4"/>
                  <a:gd name="T7" fmla="*/ 2 h 3"/>
                  <a:gd name="T8" fmla="*/ 0 w 4"/>
                  <a:gd name="T9" fmla="*/ 3 h 3"/>
                </a:gdLst>
                <a:ahLst/>
                <a:cxnLst>
                  <a:cxn ang="0">
                    <a:pos x="T0" y="T1"/>
                  </a:cxn>
                  <a:cxn ang="0">
                    <a:pos x="T2" y="T3"/>
                  </a:cxn>
                  <a:cxn ang="0">
                    <a:pos x="T4" y="T5"/>
                  </a:cxn>
                  <a:cxn ang="0">
                    <a:pos x="T6" y="T7"/>
                  </a:cxn>
                  <a:cxn ang="0">
                    <a:pos x="T8" y="T9"/>
                  </a:cxn>
                </a:cxnLst>
                <a:rect l="0" t="0" r="r" b="b"/>
                <a:pathLst>
                  <a:path w="4" h="3">
                    <a:moveTo>
                      <a:pt x="0" y="3"/>
                    </a:moveTo>
                    <a:lnTo>
                      <a:pt x="0" y="2"/>
                    </a:lnTo>
                    <a:lnTo>
                      <a:pt x="4" y="0"/>
                    </a:lnTo>
                    <a:lnTo>
                      <a:pt x="4" y="2"/>
                    </a:lnTo>
                    <a:lnTo>
                      <a:pt x="0"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49" name="Freeform 1936"/>
              <p:cNvSpPr>
                <a:spLocks noEditPoints="1"/>
              </p:cNvSpPr>
              <p:nvPr/>
            </p:nvSpPr>
            <p:spPr bwMode="auto">
              <a:xfrm>
                <a:off x="5505" y="2202"/>
                <a:ext cx="39" cy="27"/>
              </a:xfrm>
              <a:custGeom>
                <a:avLst/>
                <a:gdLst>
                  <a:gd name="T0" fmla="*/ 0 w 454"/>
                  <a:gd name="T1" fmla="*/ 313 h 313"/>
                  <a:gd name="T2" fmla="*/ 0 w 454"/>
                  <a:gd name="T3" fmla="*/ 119 h 313"/>
                  <a:gd name="T4" fmla="*/ 211 w 454"/>
                  <a:gd name="T5" fmla="*/ 48 h 313"/>
                  <a:gd name="T6" fmla="*/ 211 w 454"/>
                  <a:gd name="T7" fmla="*/ 244 h 313"/>
                  <a:gd name="T8" fmla="*/ 0 w 454"/>
                  <a:gd name="T9" fmla="*/ 313 h 313"/>
                  <a:gd name="T10" fmla="*/ 261 w 454"/>
                  <a:gd name="T11" fmla="*/ 228 h 313"/>
                  <a:gd name="T12" fmla="*/ 261 w 454"/>
                  <a:gd name="T13" fmla="*/ 74 h 313"/>
                  <a:gd name="T14" fmla="*/ 454 w 454"/>
                  <a:gd name="T15" fmla="*/ 0 h 313"/>
                  <a:gd name="T16" fmla="*/ 454 w 454"/>
                  <a:gd name="T17" fmla="*/ 164 h 313"/>
                  <a:gd name="T18" fmla="*/ 261 w 454"/>
                  <a:gd name="T19" fmla="*/ 22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4" h="313">
                    <a:moveTo>
                      <a:pt x="0" y="313"/>
                    </a:moveTo>
                    <a:lnTo>
                      <a:pt x="0" y="119"/>
                    </a:lnTo>
                    <a:lnTo>
                      <a:pt x="211" y="48"/>
                    </a:lnTo>
                    <a:lnTo>
                      <a:pt x="211" y="244"/>
                    </a:lnTo>
                    <a:lnTo>
                      <a:pt x="0" y="313"/>
                    </a:lnTo>
                    <a:moveTo>
                      <a:pt x="261" y="228"/>
                    </a:moveTo>
                    <a:lnTo>
                      <a:pt x="261" y="74"/>
                    </a:lnTo>
                    <a:lnTo>
                      <a:pt x="454" y="0"/>
                    </a:lnTo>
                    <a:lnTo>
                      <a:pt x="454" y="164"/>
                    </a:lnTo>
                    <a:lnTo>
                      <a:pt x="261" y="228"/>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50" name="Freeform 1937"/>
              <p:cNvSpPr>
                <a:spLocks/>
              </p:cNvSpPr>
              <p:nvPr/>
            </p:nvSpPr>
            <p:spPr bwMode="auto">
              <a:xfrm>
                <a:off x="5527" y="2199"/>
                <a:ext cx="17" cy="10"/>
              </a:xfrm>
              <a:custGeom>
                <a:avLst/>
                <a:gdLst>
                  <a:gd name="T0" fmla="*/ 0 w 17"/>
                  <a:gd name="T1" fmla="*/ 10 h 10"/>
                  <a:gd name="T2" fmla="*/ 0 w 17"/>
                  <a:gd name="T3" fmla="*/ 6 h 10"/>
                  <a:gd name="T4" fmla="*/ 17 w 17"/>
                  <a:gd name="T5" fmla="*/ 0 h 10"/>
                  <a:gd name="T6" fmla="*/ 17 w 17"/>
                  <a:gd name="T7" fmla="*/ 3 h 10"/>
                  <a:gd name="T8" fmla="*/ 0 w 17"/>
                  <a:gd name="T9" fmla="*/ 10 h 10"/>
                </a:gdLst>
                <a:ahLst/>
                <a:cxnLst>
                  <a:cxn ang="0">
                    <a:pos x="T0" y="T1"/>
                  </a:cxn>
                  <a:cxn ang="0">
                    <a:pos x="T2" y="T3"/>
                  </a:cxn>
                  <a:cxn ang="0">
                    <a:pos x="T4" y="T5"/>
                  </a:cxn>
                  <a:cxn ang="0">
                    <a:pos x="T6" y="T7"/>
                  </a:cxn>
                  <a:cxn ang="0">
                    <a:pos x="T8" y="T9"/>
                  </a:cxn>
                </a:cxnLst>
                <a:rect l="0" t="0" r="r" b="b"/>
                <a:pathLst>
                  <a:path w="17" h="10">
                    <a:moveTo>
                      <a:pt x="0" y="10"/>
                    </a:moveTo>
                    <a:lnTo>
                      <a:pt x="0" y="6"/>
                    </a:lnTo>
                    <a:lnTo>
                      <a:pt x="17" y="0"/>
                    </a:lnTo>
                    <a:lnTo>
                      <a:pt x="17" y="3"/>
                    </a:lnTo>
                    <a:lnTo>
                      <a:pt x="0" y="1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51" name="Freeform 1938"/>
              <p:cNvSpPr>
                <a:spLocks/>
              </p:cNvSpPr>
              <p:nvPr/>
            </p:nvSpPr>
            <p:spPr bwMode="auto">
              <a:xfrm>
                <a:off x="5523" y="2205"/>
                <a:ext cx="4" cy="18"/>
              </a:xfrm>
              <a:custGeom>
                <a:avLst/>
                <a:gdLst>
                  <a:gd name="T0" fmla="*/ 0 w 4"/>
                  <a:gd name="T1" fmla="*/ 18 h 18"/>
                  <a:gd name="T2" fmla="*/ 0 w 4"/>
                  <a:gd name="T3" fmla="*/ 1 h 18"/>
                  <a:gd name="T4" fmla="*/ 4 w 4"/>
                  <a:gd name="T5" fmla="*/ 0 h 18"/>
                  <a:gd name="T6" fmla="*/ 4 w 4"/>
                  <a:gd name="T7" fmla="*/ 17 h 18"/>
                  <a:gd name="T8" fmla="*/ 0 w 4"/>
                  <a:gd name="T9" fmla="*/ 18 h 18"/>
                </a:gdLst>
                <a:ahLst/>
                <a:cxnLst>
                  <a:cxn ang="0">
                    <a:pos x="T0" y="T1"/>
                  </a:cxn>
                  <a:cxn ang="0">
                    <a:pos x="T2" y="T3"/>
                  </a:cxn>
                  <a:cxn ang="0">
                    <a:pos x="T4" y="T5"/>
                  </a:cxn>
                  <a:cxn ang="0">
                    <a:pos x="T6" y="T7"/>
                  </a:cxn>
                  <a:cxn ang="0">
                    <a:pos x="T8" y="T9"/>
                  </a:cxn>
                </a:cxnLst>
                <a:rect l="0" t="0" r="r" b="b"/>
                <a:pathLst>
                  <a:path w="4" h="18">
                    <a:moveTo>
                      <a:pt x="0" y="18"/>
                    </a:moveTo>
                    <a:lnTo>
                      <a:pt x="0" y="1"/>
                    </a:lnTo>
                    <a:lnTo>
                      <a:pt x="4" y="0"/>
                    </a:lnTo>
                    <a:lnTo>
                      <a:pt x="4" y="17"/>
                    </a:lnTo>
                    <a:lnTo>
                      <a:pt x="0" y="1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52" name="Freeform 1939"/>
              <p:cNvSpPr>
                <a:spLocks/>
              </p:cNvSpPr>
              <p:nvPr/>
            </p:nvSpPr>
            <p:spPr bwMode="auto">
              <a:xfrm>
                <a:off x="5476" y="2240"/>
                <a:ext cx="12" cy="22"/>
              </a:xfrm>
              <a:custGeom>
                <a:avLst/>
                <a:gdLst>
                  <a:gd name="T0" fmla="*/ 0 w 12"/>
                  <a:gd name="T1" fmla="*/ 22 h 22"/>
                  <a:gd name="T2" fmla="*/ 0 w 12"/>
                  <a:gd name="T3" fmla="*/ 4 h 22"/>
                  <a:gd name="T4" fmla="*/ 12 w 12"/>
                  <a:gd name="T5" fmla="*/ 0 h 22"/>
                  <a:gd name="T6" fmla="*/ 12 w 12"/>
                  <a:gd name="T7" fmla="*/ 8 h 22"/>
                  <a:gd name="T8" fmla="*/ 12 w 12"/>
                  <a:gd name="T9" fmla="*/ 7 h 22"/>
                  <a:gd name="T10" fmla="*/ 12 w 12"/>
                  <a:gd name="T11" fmla="*/ 19 h 22"/>
                  <a:gd name="T12" fmla="*/ 0 w 12"/>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12" h="22">
                    <a:moveTo>
                      <a:pt x="0" y="22"/>
                    </a:moveTo>
                    <a:lnTo>
                      <a:pt x="0" y="4"/>
                    </a:lnTo>
                    <a:lnTo>
                      <a:pt x="12" y="0"/>
                    </a:lnTo>
                    <a:lnTo>
                      <a:pt x="12" y="8"/>
                    </a:lnTo>
                    <a:lnTo>
                      <a:pt x="12" y="7"/>
                    </a:lnTo>
                    <a:lnTo>
                      <a:pt x="12" y="19"/>
                    </a:lnTo>
                    <a:lnTo>
                      <a:pt x="0" y="22"/>
                    </a:lnTo>
                    <a:close/>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53" name="Freeform 1940"/>
              <p:cNvSpPr>
                <a:spLocks/>
              </p:cNvSpPr>
              <p:nvPr/>
            </p:nvSpPr>
            <p:spPr bwMode="auto">
              <a:xfrm>
                <a:off x="5488" y="2242"/>
                <a:ext cx="17" cy="17"/>
              </a:xfrm>
              <a:custGeom>
                <a:avLst/>
                <a:gdLst>
                  <a:gd name="T0" fmla="*/ 0 w 17"/>
                  <a:gd name="T1" fmla="*/ 17 h 17"/>
                  <a:gd name="T2" fmla="*/ 0 w 17"/>
                  <a:gd name="T3" fmla="*/ 5 h 17"/>
                  <a:gd name="T4" fmla="*/ 17 w 17"/>
                  <a:gd name="T5" fmla="*/ 0 h 17"/>
                  <a:gd name="T6" fmla="*/ 17 w 17"/>
                  <a:gd name="T7" fmla="*/ 11 h 17"/>
                  <a:gd name="T8" fmla="*/ 0 w 17"/>
                  <a:gd name="T9" fmla="*/ 17 h 17"/>
                </a:gdLst>
                <a:ahLst/>
                <a:cxnLst>
                  <a:cxn ang="0">
                    <a:pos x="T0" y="T1"/>
                  </a:cxn>
                  <a:cxn ang="0">
                    <a:pos x="T2" y="T3"/>
                  </a:cxn>
                  <a:cxn ang="0">
                    <a:pos x="T4" y="T5"/>
                  </a:cxn>
                  <a:cxn ang="0">
                    <a:pos x="T6" y="T7"/>
                  </a:cxn>
                  <a:cxn ang="0">
                    <a:pos x="T8" y="T9"/>
                  </a:cxn>
                </a:cxnLst>
                <a:rect l="0" t="0" r="r" b="b"/>
                <a:pathLst>
                  <a:path w="17" h="17">
                    <a:moveTo>
                      <a:pt x="0" y="17"/>
                    </a:moveTo>
                    <a:lnTo>
                      <a:pt x="0" y="5"/>
                    </a:lnTo>
                    <a:lnTo>
                      <a:pt x="17" y="0"/>
                    </a:lnTo>
                    <a:lnTo>
                      <a:pt x="17" y="11"/>
                    </a:lnTo>
                    <a:lnTo>
                      <a:pt x="0" y="17"/>
                    </a:lnTo>
                    <a:close/>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54" name="Freeform 1941"/>
              <p:cNvSpPr>
                <a:spLocks noEditPoints="1"/>
              </p:cNvSpPr>
              <p:nvPr/>
            </p:nvSpPr>
            <p:spPr bwMode="auto">
              <a:xfrm>
                <a:off x="5505" y="2231"/>
                <a:ext cx="41" cy="22"/>
              </a:xfrm>
              <a:custGeom>
                <a:avLst/>
                <a:gdLst>
                  <a:gd name="T0" fmla="*/ 0 w 476"/>
                  <a:gd name="T1" fmla="*/ 257 h 257"/>
                  <a:gd name="T2" fmla="*/ 0 w 476"/>
                  <a:gd name="T3" fmla="*/ 132 h 257"/>
                  <a:gd name="T4" fmla="*/ 211 w 476"/>
                  <a:gd name="T5" fmla="*/ 66 h 257"/>
                  <a:gd name="T6" fmla="*/ 211 w 476"/>
                  <a:gd name="T7" fmla="*/ 188 h 257"/>
                  <a:gd name="T8" fmla="*/ 0 w 476"/>
                  <a:gd name="T9" fmla="*/ 257 h 257"/>
                  <a:gd name="T10" fmla="*/ 261 w 476"/>
                  <a:gd name="T11" fmla="*/ 171 h 257"/>
                  <a:gd name="T12" fmla="*/ 261 w 476"/>
                  <a:gd name="T13" fmla="*/ 82 h 257"/>
                  <a:gd name="T14" fmla="*/ 476 w 476"/>
                  <a:gd name="T15" fmla="*/ 0 h 257"/>
                  <a:gd name="T16" fmla="*/ 476 w 476"/>
                  <a:gd name="T17" fmla="*/ 101 h 257"/>
                  <a:gd name="T18" fmla="*/ 261 w 476"/>
                  <a:gd name="T19" fmla="*/ 17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6" h="257">
                    <a:moveTo>
                      <a:pt x="0" y="257"/>
                    </a:moveTo>
                    <a:lnTo>
                      <a:pt x="0" y="132"/>
                    </a:lnTo>
                    <a:lnTo>
                      <a:pt x="211" y="66"/>
                    </a:lnTo>
                    <a:lnTo>
                      <a:pt x="211" y="188"/>
                    </a:lnTo>
                    <a:lnTo>
                      <a:pt x="0" y="257"/>
                    </a:lnTo>
                    <a:moveTo>
                      <a:pt x="261" y="171"/>
                    </a:moveTo>
                    <a:lnTo>
                      <a:pt x="261" y="82"/>
                    </a:lnTo>
                    <a:lnTo>
                      <a:pt x="476" y="0"/>
                    </a:lnTo>
                    <a:lnTo>
                      <a:pt x="476" y="101"/>
                    </a:lnTo>
                    <a:lnTo>
                      <a:pt x="261" y="171"/>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55" name="Freeform 1942"/>
              <p:cNvSpPr>
                <a:spLocks/>
              </p:cNvSpPr>
              <p:nvPr/>
            </p:nvSpPr>
            <p:spPr bwMode="auto">
              <a:xfrm>
                <a:off x="5527" y="2230"/>
                <a:ext cx="19" cy="8"/>
              </a:xfrm>
              <a:custGeom>
                <a:avLst/>
                <a:gdLst>
                  <a:gd name="T0" fmla="*/ 0 w 19"/>
                  <a:gd name="T1" fmla="*/ 8 h 8"/>
                  <a:gd name="T2" fmla="*/ 0 w 19"/>
                  <a:gd name="T3" fmla="*/ 5 h 8"/>
                  <a:gd name="T4" fmla="*/ 19 w 19"/>
                  <a:gd name="T5" fmla="*/ 0 h 8"/>
                  <a:gd name="T6" fmla="*/ 19 w 19"/>
                  <a:gd name="T7" fmla="*/ 1 h 8"/>
                  <a:gd name="T8" fmla="*/ 0 w 19"/>
                  <a:gd name="T9" fmla="*/ 8 h 8"/>
                </a:gdLst>
                <a:ahLst/>
                <a:cxnLst>
                  <a:cxn ang="0">
                    <a:pos x="T0" y="T1"/>
                  </a:cxn>
                  <a:cxn ang="0">
                    <a:pos x="T2" y="T3"/>
                  </a:cxn>
                  <a:cxn ang="0">
                    <a:pos x="T4" y="T5"/>
                  </a:cxn>
                  <a:cxn ang="0">
                    <a:pos x="T6" y="T7"/>
                  </a:cxn>
                  <a:cxn ang="0">
                    <a:pos x="T8" y="T9"/>
                  </a:cxn>
                </a:cxnLst>
                <a:rect l="0" t="0" r="r" b="b"/>
                <a:pathLst>
                  <a:path w="19" h="8">
                    <a:moveTo>
                      <a:pt x="0" y="8"/>
                    </a:moveTo>
                    <a:lnTo>
                      <a:pt x="0" y="5"/>
                    </a:lnTo>
                    <a:lnTo>
                      <a:pt x="19" y="0"/>
                    </a:lnTo>
                    <a:lnTo>
                      <a:pt x="19" y="1"/>
                    </a:lnTo>
                    <a:lnTo>
                      <a:pt x="0"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56" name="Freeform 1943"/>
              <p:cNvSpPr>
                <a:spLocks/>
              </p:cNvSpPr>
              <p:nvPr/>
            </p:nvSpPr>
            <p:spPr bwMode="auto">
              <a:xfrm>
                <a:off x="5523" y="2235"/>
                <a:ext cx="4" cy="12"/>
              </a:xfrm>
              <a:custGeom>
                <a:avLst/>
                <a:gdLst>
                  <a:gd name="T0" fmla="*/ 0 w 4"/>
                  <a:gd name="T1" fmla="*/ 12 h 12"/>
                  <a:gd name="T2" fmla="*/ 0 w 4"/>
                  <a:gd name="T3" fmla="*/ 2 h 12"/>
                  <a:gd name="T4" fmla="*/ 4 w 4"/>
                  <a:gd name="T5" fmla="*/ 0 h 12"/>
                  <a:gd name="T6" fmla="*/ 4 w 4"/>
                  <a:gd name="T7" fmla="*/ 11 h 12"/>
                  <a:gd name="T8" fmla="*/ 0 w 4"/>
                  <a:gd name="T9" fmla="*/ 12 h 12"/>
                </a:gdLst>
                <a:ahLst/>
                <a:cxnLst>
                  <a:cxn ang="0">
                    <a:pos x="T0" y="T1"/>
                  </a:cxn>
                  <a:cxn ang="0">
                    <a:pos x="T2" y="T3"/>
                  </a:cxn>
                  <a:cxn ang="0">
                    <a:pos x="T4" y="T5"/>
                  </a:cxn>
                  <a:cxn ang="0">
                    <a:pos x="T6" y="T7"/>
                  </a:cxn>
                  <a:cxn ang="0">
                    <a:pos x="T8" y="T9"/>
                  </a:cxn>
                </a:cxnLst>
                <a:rect l="0" t="0" r="r" b="b"/>
                <a:pathLst>
                  <a:path w="4" h="12">
                    <a:moveTo>
                      <a:pt x="0" y="12"/>
                    </a:moveTo>
                    <a:lnTo>
                      <a:pt x="0" y="2"/>
                    </a:lnTo>
                    <a:lnTo>
                      <a:pt x="4" y="0"/>
                    </a:lnTo>
                    <a:lnTo>
                      <a:pt x="4" y="11"/>
                    </a:lnTo>
                    <a:lnTo>
                      <a:pt x="0" y="1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57" name="Freeform 1944"/>
              <p:cNvSpPr>
                <a:spLocks/>
              </p:cNvSpPr>
              <p:nvPr/>
            </p:nvSpPr>
            <p:spPr bwMode="auto">
              <a:xfrm>
                <a:off x="5544" y="2216"/>
                <a:ext cx="2" cy="2"/>
              </a:xfrm>
              <a:custGeom>
                <a:avLst/>
                <a:gdLst>
                  <a:gd name="T0" fmla="*/ 0 w 2"/>
                  <a:gd name="T1" fmla="*/ 2 h 2"/>
                  <a:gd name="T2" fmla="*/ 0 w 2"/>
                  <a:gd name="T3" fmla="*/ 0 h 2"/>
                  <a:gd name="T4" fmla="*/ 2 w 2"/>
                  <a:gd name="T5" fmla="*/ 0 h 2"/>
                  <a:gd name="T6" fmla="*/ 2 w 2"/>
                  <a:gd name="T7" fmla="*/ 1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lnTo>
                      <a:pt x="0" y="0"/>
                    </a:lnTo>
                    <a:lnTo>
                      <a:pt x="2" y="0"/>
                    </a:lnTo>
                    <a:lnTo>
                      <a:pt x="2" y="1"/>
                    </a:lnTo>
                    <a:lnTo>
                      <a:pt x="0" y="2"/>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58" name="Freeform 1945"/>
              <p:cNvSpPr>
                <a:spLocks/>
              </p:cNvSpPr>
              <p:nvPr/>
            </p:nvSpPr>
            <p:spPr bwMode="auto">
              <a:xfrm>
                <a:off x="5476" y="2235"/>
                <a:ext cx="12" cy="9"/>
              </a:xfrm>
              <a:custGeom>
                <a:avLst/>
                <a:gdLst>
                  <a:gd name="T0" fmla="*/ 0 w 12"/>
                  <a:gd name="T1" fmla="*/ 9 h 9"/>
                  <a:gd name="T2" fmla="*/ 0 w 12"/>
                  <a:gd name="T3" fmla="*/ 4 h 9"/>
                  <a:gd name="T4" fmla="*/ 12 w 12"/>
                  <a:gd name="T5" fmla="*/ 0 h 9"/>
                  <a:gd name="T6" fmla="*/ 12 w 12"/>
                  <a:gd name="T7" fmla="*/ 0 h 9"/>
                  <a:gd name="T8" fmla="*/ 12 w 12"/>
                  <a:gd name="T9" fmla="*/ 0 h 9"/>
                  <a:gd name="T10" fmla="*/ 12 w 12"/>
                  <a:gd name="T11" fmla="*/ 5 h 9"/>
                  <a:gd name="T12" fmla="*/ 0 w 1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0" y="9"/>
                    </a:moveTo>
                    <a:lnTo>
                      <a:pt x="0" y="4"/>
                    </a:lnTo>
                    <a:lnTo>
                      <a:pt x="12" y="0"/>
                    </a:lnTo>
                    <a:lnTo>
                      <a:pt x="12" y="0"/>
                    </a:lnTo>
                    <a:lnTo>
                      <a:pt x="12" y="0"/>
                    </a:lnTo>
                    <a:lnTo>
                      <a:pt x="12" y="5"/>
                    </a:lnTo>
                    <a:lnTo>
                      <a:pt x="0" y="9"/>
                    </a:lnTo>
                    <a:close/>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59" name="Freeform 1946"/>
              <p:cNvSpPr>
                <a:spLocks/>
              </p:cNvSpPr>
              <p:nvPr/>
            </p:nvSpPr>
            <p:spPr bwMode="auto">
              <a:xfrm>
                <a:off x="5488" y="2229"/>
                <a:ext cx="17" cy="6"/>
              </a:xfrm>
              <a:custGeom>
                <a:avLst/>
                <a:gdLst>
                  <a:gd name="T0" fmla="*/ 0 w 17"/>
                  <a:gd name="T1" fmla="*/ 6 h 6"/>
                  <a:gd name="T2" fmla="*/ 0 w 17"/>
                  <a:gd name="T3" fmla="*/ 6 h 6"/>
                  <a:gd name="T4" fmla="*/ 17 w 17"/>
                  <a:gd name="T5" fmla="*/ 0 h 6"/>
                  <a:gd name="T6" fmla="*/ 17 w 17"/>
                  <a:gd name="T7" fmla="*/ 1 h 6"/>
                  <a:gd name="T8" fmla="*/ 0 w 17"/>
                  <a:gd name="T9" fmla="*/ 6 h 6"/>
                </a:gdLst>
                <a:ahLst/>
                <a:cxnLst>
                  <a:cxn ang="0">
                    <a:pos x="T0" y="T1"/>
                  </a:cxn>
                  <a:cxn ang="0">
                    <a:pos x="T2" y="T3"/>
                  </a:cxn>
                  <a:cxn ang="0">
                    <a:pos x="T4" y="T5"/>
                  </a:cxn>
                  <a:cxn ang="0">
                    <a:pos x="T6" y="T7"/>
                  </a:cxn>
                  <a:cxn ang="0">
                    <a:pos x="T8" y="T9"/>
                  </a:cxn>
                </a:cxnLst>
                <a:rect l="0" t="0" r="r" b="b"/>
                <a:pathLst>
                  <a:path w="17" h="6">
                    <a:moveTo>
                      <a:pt x="0" y="6"/>
                    </a:moveTo>
                    <a:lnTo>
                      <a:pt x="0" y="6"/>
                    </a:lnTo>
                    <a:lnTo>
                      <a:pt x="17" y="0"/>
                    </a:lnTo>
                    <a:lnTo>
                      <a:pt x="17" y="1"/>
                    </a:lnTo>
                    <a:lnTo>
                      <a:pt x="0" y="6"/>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60" name="Freeform 1947"/>
              <p:cNvSpPr>
                <a:spLocks noEditPoints="1"/>
              </p:cNvSpPr>
              <p:nvPr/>
            </p:nvSpPr>
            <p:spPr bwMode="auto">
              <a:xfrm>
                <a:off x="5505" y="2216"/>
                <a:ext cx="39" cy="14"/>
              </a:xfrm>
              <a:custGeom>
                <a:avLst/>
                <a:gdLst>
                  <a:gd name="T0" fmla="*/ 0 w 454"/>
                  <a:gd name="T1" fmla="*/ 159 h 159"/>
                  <a:gd name="T2" fmla="*/ 0 w 454"/>
                  <a:gd name="T3" fmla="*/ 149 h 159"/>
                  <a:gd name="T4" fmla="*/ 211 w 454"/>
                  <a:gd name="T5" fmla="*/ 80 h 159"/>
                  <a:gd name="T6" fmla="*/ 211 w 454"/>
                  <a:gd name="T7" fmla="*/ 93 h 159"/>
                  <a:gd name="T8" fmla="*/ 0 w 454"/>
                  <a:gd name="T9" fmla="*/ 159 h 159"/>
                  <a:gd name="T10" fmla="*/ 261 w 454"/>
                  <a:gd name="T11" fmla="*/ 78 h 159"/>
                  <a:gd name="T12" fmla="*/ 261 w 454"/>
                  <a:gd name="T13" fmla="*/ 64 h 159"/>
                  <a:gd name="T14" fmla="*/ 454 w 454"/>
                  <a:gd name="T15" fmla="*/ 0 h 159"/>
                  <a:gd name="T16" fmla="*/ 454 w 454"/>
                  <a:gd name="T17" fmla="*/ 18 h 159"/>
                  <a:gd name="T18" fmla="*/ 261 w 454"/>
                  <a:gd name="T19" fmla="*/ 7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4" h="159">
                    <a:moveTo>
                      <a:pt x="0" y="159"/>
                    </a:moveTo>
                    <a:lnTo>
                      <a:pt x="0" y="149"/>
                    </a:lnTo>
                    <a:lnTo>
                      <a:pt x="211" y="80"/>
                    </a:lnTo>
                    <a:lnTo>
                      <a:pt x="211" y="93"/>
                    </a:lnTo>
                    <a:lnTo>
                      <a:pt x="0" y="159"/>
                    </a:lnTo>
                    <a:moveTo>
                      <a:pt x="261" y="78"/>
                    </a:moveTo>
                    <a:lnTo>
                      <a:pt x="261" y="64"/>
                    </a:lnTo>
                    <a:lnTo>
                      <a:pt x="454" y="0"/>
                    </a:lnTo>
                    <a:lnTo>
                      <a:pt x="454" y="18"/>
                    </a:lnTo>
                    <a:lnTo>
                      <a:pt x="261" y="78"/>
                    </a:lnTo>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61" name="Freeform 1948"/>
              <p:cNvSpPr>
                <a:spLocks/>
              </p:cNvSpPr>
              <p:nvPr/>
            </p:nvSpPr>
            <p:spPr bwMode="auto">
              <a:xfrm>
                <a:off x="5523" y="2222"/>
                <a:ext cx="4" cy="2"/>
              </a:xfrm>
              <a:custGeom>
                <a:avLst/>
                <a:gdLst>
                  <a:gd name="T0" fmla="*/ 0 w 4"/>
                  <a:gd name="T1" fmla="*/ 2 h 2"/>
                  <a:gd name="T2" fmla="*/ 0 w 4"/>
                  <a:gd name="T3" fmla="*/ 1 h 2"/>
                  <a:gd name="T4" fmla="*/ 4 w 4"/>
                  <a:gd name="T5" fmla="*/ 0 h 2"/>
                  <a:gd name="T6" fmla="*/ 4 w 4"/>
                  <a:gd name="T7" fmla="*/ 1 h 2"/>
                  <a:gd name="T8" fmla="*/ 0 w 4"/>
                  <a:gd name="T9" fmla="*/ 2 h 2"/>
                </a:gdLst>
                <a:ahLst/>
                <a:cxnLst>
                  <a:cxn ang="0">
                    <a:pos x="T0" y="T1"/>
                  </a:cxn>
                  <a:cxn ang="0">
                    <a:pos x="T2" y="T3"/>
                  </a:cxn>
                  <a:cxn ang="0">
                    <a:pos x="T4" y="T5"/>
                  </a:cxn>
                  <a:cxn ang="0">
                    <a:pos x="T6" y="T7"/>
                  </a:cxn>
                  <a:cxn ang="0">
                    <a:pos x="T8" y="T9"/>
                  </a:cxn>
                </a:cxnLst>
                <a:rect l="0" t="0" r="r" b="b"/>
                <a:pathLst>
                  <a:path w="4" h="2">
                    <a:moveTo>
                      <a:pt x="0" y="2"/>
                    </a:moveTo>
                    <a:lnTo>
                      <a:pt x="0" y="1"/>
                    </a:lnTo>
                    <a:lnTo>
                      <a:pt x="4" y="0"/>
                    </a:lnTo>
                    <a:lnTo>
                      <a:pt x="4" y="1"/>
                    </a:lnTo>
                    <a:lnTo>
                      <a:pt x="0" y="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62" name="Freeform 1949"/>
              <p:cNvSpPr>
                <a:spLocks noEditPoints="1"/>
              </p:cNvSpPr>
              <p:nvPr/>
            </p:nvSpPr>
            <p:spPr bwMode="auto">
              <a:xfrm>
                <a:off x="6661" y="2504"/>
                <a:ext cx="507" cy="252"/>
              </a:xfrm>
              <a:custGeom>
                <a:avLst/>
                <a:gdLst>
                  <a:gd name="T0" fmla="*/ 5633 w 5874"/>
                  <a:gd name="T1" fmla="*/ 2824 h 2914"/>
                  <a:gd name="T2" fmla="*/ 5874 w 5874"/>
                  <a:gd name="T3" fmla="*/ 1571 h 2914"/>
                  <a:gd name="T4" fmla="*/ 5583 w 5874"/>
                  <a:gd name="T5" fmla="*/ 2805 h 2914"/>
                  <a:gd name="T6" fmla="*/ 5424 w 5874"/>
                  <a:gd name="T7" fmla="*/ 1403 h 2914"/>
                  <a:gd name="T8" fmla="*/ 5583 w 5874"/>
                  <a:gd name="T9" fmla="*/ 2805 h 2914"/>
                  <a:gd name="T10" fmla="*/ 5023 w 5874"/>
                  <a:gd name="T11" fmla="*/ 2596 h 2914"/>
                  <a:gd name="T12" fmla="*/ 5374 w 5874"/>
                  <a:gd name="T13" fmla="*/ 1385 h 2914"/>
                  <a:gd name="T14" fmla="*/ 4973 w 5874"/>
                  <a:gd name="T15" fmla="*/ 2577 h 2914"/>
                  <a:gd name="T16" fmla="*/ 4532 w 5874"/>
                  <a:gd name="T17" fmla="*/ 1070 h 2914"/>
                  <a:gd name="T18" fmla="*/ 4973 w 5874"/>
                  <a:gd name="T19" fmla="*/ 2577 h 2914"/>
                  <a:gd name="T20" fmla="*/ 3205 w 5874"/>
                  <a:gd name="T21" fmla="*/ 1916 h 2914"/>
                  <a:gd name="T22" fmla="*/ 3511 w 5874"/>
                  <a:gd name="T23" fmla="*/ 688 h 2914"/>
                  <a:gd name="T24" fmla="*/ 4482 w 5874"/>
                  <a:gd name="T25" fmla="*/ 2393 h 2914"/>
                  <a:gd name="T26" fmla="*/ 2954 w 5874"/>
                  <a:gd name="T27" fmla="*/ 1822 h 2914"/>
                  <a:gd name="T28" fmla="*/ 3033 w 5874"/>
                  <a:gd name="T29" fmla="*/ 594 h 2914"/>
                  <a:gd name="T30" fmla="*/ 3083 w 5874"/>
                  <a:gd name="T31" fmla="*/ 1246 h 2914"/>
                  <a:gd name="T32" fmla="*/ 3155 w 5874"/>
                  <a:gd name="T33" fmla="*/ 618 h 2914"/>
                  <a:gd name="T34" fmla="*/ 2904 w 5874"/>
                  <a:gd name="T35" fmla="*/ 1804 h 2914"/>
                  <a:gd name="T36" fmla="*/ 2645 w 5874"/>
                  <a:gd name="T37" fmla="*/ 1314 h 2914"/>
                  <a:gd name="T38" fmla="*/ 2904 w 5874"/>
                  <a:gd name="T39" fmla="*/ 1804 h 2914"/>
                  <a:gd name="T40" fmla="*/ 2024 w 5874"/>
                  <a:gd name="T41" fmla="*/ 1474 h 2914"/>
                  <a:gd name="T42" fmla="*/ 2595 w 5874"/>
                  <a:gd name="T43" fmla="*/ 1298 h 2914"/>
                  <a:gd name="T44" fmla="*/ 1974 w 5874"/>
                  <a:gd name="T45" fmla="*/ 1456 h 2914"/>
                  <a:gd name="T46" fmla="*/ 0 w 5874"/>
                  <a:gd name="T47" fmla="*/ 630 h 2914"/>
                  <a:gd name="T48" fmla="*/ 1270 w 5874"/>
                  <a:gd name="T49" fmla="*/ 1007 h 2914"/>
                  <a:gd name="T50" fmla="*/ 0 w 5874"/>
                  <a:gd name="T51" fmla="*/ 435 h 2914"/>
                  <a:gd name="T52" fmla="*/ 1974 w 5874"/>
                  <a:gd name="T53" fmla="*/ 1456 h 2914"/>
                  <a:gd name="T54" fmla="*/ 2645 w 5874"/>
                  <a:gd name="T55" fmla="*/ 1262 h 2914"/>
                  <a:gd name="T56" fmla="*/ 2691 w 5874"/>
                  <a:gd name="T57" fmla="*/ 1130 h 2914"/>
                  <a:gd name="T58" fmla="*/ 2715 w 5874"/>
                  <a:gd name="T59" fmla="*/ 1138 h 2914"/>
                  <a:gd name="T60" fmla="*/ 2832 w 5874"/>
                  <a:gd name="T61" fmla="*/ 1246 h 2914"/>
                  <a:gd name="T62" fmla="*/ 2882 w 5874"/>
                  <a:gd name="T63" fmla="*/ 1192 h 2914"/>
                  <a:gd name="T64" fmla="*/ 2899 w 5874"/>
                  <a:gd name="T65" fmla="*/ 1145 h 2914"/>
                  <a:gd name="T66" fmla="*/ 2882 w 5874"/>
                  <a:gd name="T67" fmla="*/ 565 h 2914"/>
                  <a:gd name="T68" fmla="*/ 2904 w 5874"/>
                  <a:gd name="T69" fmla="*/ 1348 h 2914"/>
                  <a:gd name="T70" fmla="*/ 2024 w 5874"/>
                  <a:gd name="T71" fmla="*/ 1055 h 2914"/>
                  <a:gd name="T72" fmla="*/ 2595 w 5874"/>
                  <a:gd name="T73" fmla="*/ 1099 h 2914"/>
                  <a:gd name="T74" fmla="*/ 2832 w 5874"/>
                  <a:gd name="T75" fmla="*/ 1123 h 2914"/>
                  <a:gd name="T76" fmla="*/ 2742 w 5874"/>
                  <a:gd name="T77" fmla="*/ 537 h 2914"/>
                  <a:gd name="T78" fmla="*/ 2832 w 5874"/>
                  <a:gd name="T79" fmla="*/ 1123 h 2914"/>
                  <a:gd name="T80" fmla="*/ 2024 w 5874"/>
                  <a:gd name="T81" fmla="*/ 859 h 2914"/>
                  <a:gd name="T82" fmla="*/ 2691 w 5874"/>
                  <a:gd name="T83" fmla="*/ 528 h 2914"/>
                  <a:gd name="T84" fmla="*/ 1974 w 5874"/>
                  <a:gd name="T85" fmla="*/ 1038 h 2914"/>
                  <a:gd name="T86" fmla="*/ 1885 w 5874"/>
                  <a:gd name="T87" fmla="*/ 370 h 2914"/>
                  <a:gd name="T88" fmla="*/ 1974 w 5874"/>
                  <a:gd name="T89" fmla="*/ 843 h 2914"/>
                  <a:gd name="T90" fmla="*/ 1911 w 5874"/>
                  <a:gd name="T91" fmla="*/ 875 h 2914"/>
                  <a:gd name="T92" fmla="*/ 1974 w 5874"/>
                  <a:gd name="T93" fmla="*/ 1038 h 2914"/>
                  <a:gd name="T94" fmla="*/ 920 w 5874"/>
                  <a:gd name="T95" fmla="*/ 688 h 2914"/>
                  <a:gd name="T96" fmla="*/ 1663 w 5874"/>
                  <a:gd name="T97" fmla="*/ 326 h 2914"/>
                  <a:gd name="T98" fmla="*/ 1041 w 5874"/>
                  <a:gd name="T99" fmla="*/ 516 h 2914"/>
                  <a:gd name="T100" fmla="*/ 1835 w 5874"/>
                  <a:gd name="T101" fmla="*/ 838 h 2914"/>
                  <a:gd name="T102" fmla="*/ 1835 w 5874"/>
                  <a:gd name="T103" fmla="*/ 785 h 2914"/>
                  <a:gd name="T104" fmla="*/ 1713 w 5874"/>
                  <a:gd name="T105" fmla="*/ 743 h 2914"/>
                  <a:gd name="T106" fmla="*/ 1835 w 5874"/>
                  <a:gd name="T107" fmla="*/ 360 h 2914"/>
                  <a:gd name="T108" fmla="*/ 870 w 5874"/>
                  <a:gd name="T109" fmla="*/ 671 h 2914"/>
                  <a:gd name="T110" fmla="*/ 0 w 5874"/>
                  <a:gd name="T111" fmla="*/ 0 h 2914"/>
                  <a:gd name="T112" fmla="*/ 709 w 5874"/>
                  <a:gd name="T113" fmla="*/ 409 h 2914"/>
                  <a:gd name="T114" fmla="*/ 758 w 5874"/>
                  <a:gd name="T115" fmla="*/ 149 h 2914"/>
                  <a:gd name="T116" fmla="*/ 870 w 5874"/>
                  <a:gd name="T117" fmla="*/ 477 h 2914"/>
                  <a:gd name="T118" fmla="*/ 46 w 5874"/>
                  <a:gd name="T119" fmla="*/ 257 h 2914"/>
                  <a:gd name="T120" fmla="*/ 870 w 5874"/>
                  <a:gd name="T121" fmla="*/ 671 h 2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74" h="2914">
                    <a:moveTo>
                      <a:pt x="5874" y="2914"/>
                    </a:moveTo>
                    <a:lnTo>
                      <a:pt x="5633" y="2824"/>
                    </a:lnTo>
                    <a:lnTo>
                      <a:pt x="5633" y="1481"/>
                    </a:lnTo>
                    <a:lnTo>
                      <a:pt x="5874" y="1571"/>
                    </a:lnTo>
                    <a:lnTo>
                      <a:pt x="5874" y="2914"/>
                    </a:lnTo>
                    <a:moveTo>
                      <a:pt x="5583" y="2805"/>
                    </a:moveTo>
                    <a:lnTo>
                      <a:pt x="5424" y="2745"/>
                    </a:lnTo>
                    <a:lnTo>
                      <a:pt x="5424" y="1403"/>
                    </a:lnTo>
                    <a:lnTo>
                      <a:pt x="5583" y="1463"/>
                    </a:lnTo>
                    <a:lnTo>
                      <a:pt x="5583" y="2805"/>
                    </a:lnTo>
                    <a:moveTo>
                      <a:pt x="5374" y="2727"/>
                    </a:moveTo>
                    <a:lnTo>
                      <a:pt x="5023" y="2596"/>
                    </a:lnTo>
                    <a:lnTo>
                      <a:pt x="5023" y="1253"/>
                    </a:lnTo>
                    <a:lnTo>
                      <a:pt x="5374" y="1385"/>
                    </a:lnTo>
                    <a:lnTo>
                      <a:pt x="5374" y="2727"/>
                    </a:lnTo>
                    <a:moveTo>
                      <a:pt x="4973" y="2577"/>
                    </a:moveTo>
                    <a:lnTo>
                      <a:pt x="4532" y="2412"/>
                    </a:lnTo>
                    <a:lnTo>
                      <a:pt x="4532" y="1070"/>
                    </a:lnTo>
                    <a:lnTo>
                      <a:pt x="4973" y="1235"/>
                    </a:lnTo>
                    <a:lnTo>
                      <a:pt x="4973" y="2577"/>
                    </a:lnTo>
                    <a:moveTo>
                      <a:pt x="4482" y="2393"/>
                    </a:moveTo>
                    <a:lnTo>
                      <a:pt x="3205" y="1916"/>
                    </a:lnTo>
                    <a:lnTo>
                      <a:pt x="3205" y="628"/>
                    </a:lnTo>
                    <a:lnTo>
                      <a:pt x="3511" y="688"/>
                    </a:lnTo>
                    <a:lnTo>
                      <a:pt x="4482" y="1051"/>
                    </a:lnTo>
                    <a:lnTo>
                      <a:pt x="4482" y="2393"/>
                    </a:lnTo>
                    <a:moveTo>
                      <a:pt x="3155" y="1897"/>
                    </a:moveTo>
                    <a:lnTo>
                      <a:pt x="2954" y="1822"/>
                    </a:lnTo>
                    <a:lnTo>
                      <a:pt x="2954" y="579"/>
                    </a:lnTo>
                    <a:lnTo>
                      <a:pt x="3033" y="594"/>
                    </a:lnTo>
                    <a:lnTo>
                      <a:pt x="3033" y="1246"/>
                    </a:lnTo>
                    <a:lnTo>
                      <a:pt x="3083" y="1246"/>
                    </a:lnTo>
                    <a:lnTo>
                      <a:pt x="3083" y="604"/>
                    </a:lnTo>
                    <a:lnTo>
                      <a:pt x="3155" y="618"/>
                    </a:lnTo>
                    <a:lnTo>
                      <a:pt x="3155" y="1897"/>
                    </a:lnTo>
                    <a:moveTo>
                      <a:pt x="2904" y="1804"/>
                    </a:moveTo>
                    <a:lnTo>
                      <a:pt x="2645" y="1707"/>
                    </a:lnTo>
                    <a:lnTo>
                      <a:pt x="2645" y="1314"/>
                    </a:lnTo>
                    <a:lnTo>
                      <a:pt x="2904" y="1400"/>
                    </a:lnTo>
                    <a:lnTo>
                      <a:pt x="2904" y="1804"/>
                    </a:lnTo>
                    <a:moveTo>
                      <a:pt x="2595" y="1688"/>
                    </a:moveTo>
                    <a:lnTo>
                      <a:pt x="2024" y="1474"/>
                    </a:lnTo>
                    <a:lnTo>
                      <a:pt x="2024" y="1108"/>
                    </a:lnTo>
                    <a:lnTo>
                      <a:pt x="2595" y="1298"/>
                    </a:lnTo>
                    <a:lnTo>
                      <a:pt x="2595" y="1688"/>
                    </a:lnTo>
                    <a:moveTo>
                      <a:pt x="1974" y="1456"/>
                    </a:moveTo>
                    <a:lnTo>
                      <a:pt x="0" y="718"/>
                    </a:lnTo>
                    <a:lnTo>
                      <a:pt x="0" y="630"/>
                    </a:lnTo>
                    <a:lnTo>
                      <a:pt x="1255" y="1054"/>
                    </a:lnTo>
                    <a:lnTo>
                      <a:pt x="1270" y="1007"/>
                    </a:lnTo>
                    <a:lnTo>
                      <a:pt x="0" y="578"/>
                    </a:lnTo>
                    <a:lnTo>
                      <a:pt x="0" y="435"/>
                    </a:lnTo>
                    <a:lnTo>
                      <a:pt x="1974" y="1091"/>
                    </a:lnTo>
                    <a:lnTo>
                      <a:pt x="1974" y="1456"/>
                    </a:lnTo>
                    <a:moveTo>
                      <a:pt x="2904" y="1348"/>
                    </a:moveTo>
                    <a:lnTo>
                      <a:pt x="2645" y="1262"/>
                    </a:lnTo>
                    <a:lnTo>
                      <a:pt x="2645" y="1115"/>
                    </a:lnTo>
                    <a:lnTo>
                      <a:pt x="2691" y="1130"/>
                    </a:lnTo>
                    <a:lnTo>
                      <a:pt x="2691" y="1138"/>
                    </a:lnTo>
                    <a:lnTo>
                      <a:pt x="2715" y="1138"/>
                    </a:lnTo>
                    <a:lnTo>
                      <a:pt x="2832" y="1176"/>
                    </a:lnTo>
                    <a:lnTo>
                      <a:pt x="2832" y="1246"/>
                    </a:lnTo>
                    <a:lnTo>
                      <a:pt x="2882" y="1246"/>
                    </a:lnTo>
                    <a:lnTo>
                      <a:pt x="2882" y="1192"/>
                    </a:lnTo>
                    <a:lnTo>
                      <a:pt x="2883" y="1193"/>
                    </a:lnTo>
                    <a:lnTo>
                      <a:pt x="2899" y="1145"/>
                    </a:lnTo>
                    <a:lnTo>
                      <a:pt x="2882" y="1140"/>
                    </a:lnTo>
                    <a:lnTo>
                      <a:pt x="2882" y="565"/>
                    </a:lnTo>
                    <a:lnTo>
                      <a:pt x="2904" y="569"/>
                    </a:lnTo>
                    <a:lnTo>
                      <a:pt x="2904" y="1348"/>
                    </a:lnTo>
                    <a:moveTo>
                      <a:pt x="2595" y="1245"/>
                    </a:moveTo>
                    <a:lnTo>
                      <a:pt x="2024" y="1055"/>
                    </a:lnTo>
                    <a:lnTo>
                      <a:pt x="2024" y="912"/>
                    </a:lnTo>
                    <a:lnTo>
                      <a:pt x="2595" y="1099"/>
                    </a:lnTo>
                    <a:lnTo>
                      <a:pt x="2595" y="1245"/>
                    </a:lnTo>
                    <a:moveTo>
                      <a:pt x="2832" y="1123"/>
                    </a:moveTo>
                    <a:lnTo>
                      <a:pt x="2742" y="1094"/>
                    </a:lnTo>
                    <a:lnTo>
                      <a:pt x="2742" y="537"/>
                    </a:lnTo>
                    <a:lnTo>
                      <a:pt x="2832" y="555"/>
                    </a:lnTo>
                    <a:lnTo>
                      <a:pt x="2832" y="1123"/>
                    </a:lnTo>
                    <a:moveTo>
                      <a:pt x="2691" y="1077"/>
                    </a:moveTo>
                    <a:lnTo>
                      <a:pt x="2024" y="859"/>
                    </a:lnTo>
                    <a:lnTo>
                      <a:pt x="2024" y="397"/>
                    </a:lnTo>
                    <a:lnTo>
                      <a:pt x="2691" y="528"/>
                    </a:lnTo>
                    <a:lnTo>
                      <a:pt x="2691" y="1077"/>
                    </a:lnTo>
                    <a:moveTo>
                      <a:pt x="1974" y="1038"/>
                    </a:moveTo>
                    <a:lnTo>
                      <a:pt x="1885" y="1009"/>
                    </a:lnTo>
                    <a:lnTo>
                      <a:pt x="1885" y="370"/>
                    </a:lnTo>
                    <a:lnTo>
                      <a:pt x="1974" y="387"/>
                    </a:lnTo>
                    <a:lnTo>
                      <a:pt x="1974" y="843"/>
                    </a:lnTo>
                    <a:lnTo>
                      <a:pt x="1926" y="827"/>
                    </a:lnTo>
                    <a:lnTo>
                      <a:pt x="1911" y="875"/>
                    </a:lnTo>
                    <a:lnTo>
                      <a:pt x="1974" y="895"/>
                    </a:lnTo>
                    <a:lnTo>
                      <a:pt x="1974" y="1038"/>
                    </a:lnTo>
                    <a:moveTo>
                      <a:pt x="1835" y="992"/>
                    </a:moveTo>
                    <a:lnTo>
                      <a:pt x="920" y="688"/>
                    </a:lnTo>
                    <a:lnTo>
                      <a:pt x="920" y="181"/>
                    </a:lnTo>
                    <a:lnTo>
                      <a:pt x="1663" y="326"/>
                    </a:lnTo>
                    <a:lnTo>
                      <a:pt x="1663" y="726"/>
                    </a:lnTo>
                    <a:lnTo>
                      <a:pt x="1041" y="516"/>
                    </a:lnTo>
                    <a:lnTo>
                      <a:pt x="1025" y="563"/>
                    </a:lnTo>
                    <a:lnTo>
                      <a:pt x="1835" y="838"/>
                    </a:lnTo>
                    <a:lnTo>
                      <a:pt x="1835" y="992"/>
                    </a:lnTo>
                    <a:moveTo>
                      <a:pt x="1835" y="785"/>
                    </a:moveTo>
                    <a:lnTo>
                      <a:pt x="1712" y="743"/>
                    </a:lnTo>
                    <a:lnTo>
                      <a:pt x="1713" y="743"/>
                    </a:lnTo>
                    <a:lnTo>
                      <a:pt x="1713" y="336"/>
                    </a:lnTo>
                    <a:lnTo>
                      <a:pt x="1835" y="360"/>
                    </a:lnTo>
                    <a:lnTo>
                      <a:pt x="1835" y="785"/>
                    </a:lnTo>
                    <a:moveTo>
                      <a:pt x="870" y="671"/>
                    </a:moveTo>
                    <a:lnTo>
                      <a:pt x="0" y="382"/>
                    </a:lnTo>
                    <a:lnTo>
                      <a:pt x="0" y="0"/>
                    </a:lnTo>
                    <a:lnTo>
                      <a:pt x="709" y="139"/>
                    </a:lnTo>
                    <a:lnTo>
                      <a:pt x="709" y="409"/>
                    </a:lnTo>
                    <a:lnTo>
                      <a:pt x="758" y="409"/>
                    </a:lnTo>
                    <a:lnTo>
                      <a:pt x="758" y="149"/>
                    </a:lnTo>
                    <a:lnTo>
                      <a:pt x="870" y="171"/>
                    </a:lnTo>
                    <a:lnTo>
                      <a:pt x="870" y="477"/>
                    </a:lnTo>
                    <a:lnTo>
                      <a:pt x="62" y="210"/>
                    </a:lnTo>
                    <a:lnTo>
                      <a:pt x="46" y="257"/>
                    </a:lnTo>
                    <a:lnTo>
                      <a:pt x="870" y="530"/>
                    </a:lnTo>
                    <a:lnTo>
                      <a:pt x="870" y="671"/>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63" name="Freeform 1950"/>
              <p:cNvSpPr>
                <a:spLocks/>
              </p:cNvSpPr>
              <p:nvPr/>
            </p:nvSpPr>
            <p:spPr bwMode="auto">
              <a:xfrm>
                <a:off x="6933" y="2558"/>
                <a:ext cx="4" cy="112"/>
              </a:xfrm>
              <a:custGeom>
                <a:avLst/>
                <a:gdLst>
                  <a:gd name="T0" fmla="*/ 4 w 4"/>
                  <a:gd name="T1" fmla="*/ 112 h 112"/>
                  <a:gd name="T2" fmla="*/ 0 w 4"/>
                  <a:gd name="T3" fmla="*/ 110 h 112"/>
                  <a:gd name="T4" fmla="*/ 0 w 4"/>
                  <a:gd name="T5" fmla="*/ 0 h 112"/>
                  <a:gd name="T6" fmla="*/ 4 w 4"/>
                  <a:gd name="T7" fmla="*/ 1 h 112"/>
                  <a:gd name="T8" fmla="*/ 4 w 4"/>
                  <a:gd name="T9" fmla="*/ 112 h 112"/>
                </a:gdLst>
                <a:ahLst/>
                <a:cxnLst>
                  <a:cxn ang="0">
                    <a:pos x="T0" y="T1"/>
                  </a:cxn>
                  <a:cxn ang="0">
                    <a:pos x="T2" y="T3"/>
                  </a:cxn>
                  <a:cxn ang="0">
                    <a:pos x="T4" y="T5"/>
                  </a:cxn>
                  <a:cxn ang="0">
                    <a:pos x="T6" y="T7"/>
                  </a:cxn>
                  <a:cxn ang="0">
                    <a:pos x="T8" y="T9"/>
                  </a:cxn>
                </a:cxnLst>
                <a:rect l="0" t="0" r="r" b="b"/>
                <a:pathLst>
                  <a:path w="4" h="112">
                    <a:moveTo>
                      <a:pt x="4" y="112"/>
                    </a:moveTo>
                    <a:lnTo>
                      <a:pt x="0" y="110"/>
                    </a:lnTo>
                    <a:lnTo>
                      <a:pt x="0" y="0"/>
                    </a:lnTo>
                    <a:lnTo>
                      <a:pt x="4" y="1"/>
                    </a:lnTo>
                    <a:lnTo>
                      <a:pt x="4" y="11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64" name="Freeform 1951"/>
              <p:cNvSpPr>
                <a:spLocks noEditPoints="1"/>
              </p:cNvSpPr>
              <p:nvPr/>
            </p:nvSpPr>
            <p:spPr bwMode="auto">
              <a:xfrm>
                <a:off x="6905" y="2552"/>
                <a:ext cx="4" cy="60"/>
              </a:xfrm>
              <a:custGeom>
                <a:avLst/>
                <a:gdLst>
                  <a:gd name="T0" fmla="*/ 50 w 50"/>
                  <a:gd name="T1" fmla="*/ 691 h 691"/>
                  <a:gd name="T2" fmla="*/ 0 w 50"/>
                  <a:gd name="T3" fmla="*/ 691 h 691"/>
                  <a:gd name="T4" fmla="*/ 0 w 50"/>
                  <a:gd name="T5" fmla="*/ 621 h 691"/>
                  <a:gd name="T6" fmla="*/ 50 w 50"/>
                  <a:gd name="T7" fmla="*/ 637 h 691"/>
                  <a:gd name="T8" fmla="*/ 50 w 50"/>
                  <a:gd name="T9" fmla="*/ 691 h 691"/>
                  <a:gd name="T10" fmla="*/ 50 w 50"/>
                  <a:gd name="T11" fmla="*/ 585 h 691"/>
                  <a:gd name="T12" fmla="*/ 0 w 50"/>
                  <a:gd name="T13" fmla="*/ 568 h 691"/>
                  <a:gd name="T14" fmla="*/ 0 w 50"/>
                  <a:gd name="T15" fmla="*/ 0 h 691"/>
                  <a:gd name="T16" fmla="*/ 50 w 50"/>
                  <a:gd name="T17" fmla="*/ 10 h 691"/>
                  <a:gd name="T18" fmla="*/ 50 w 50"/>
                  <a:gd name="T19" fmla="*/ 585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691">
                    <a:moveTo>
                      <a:pt x="50" y="691"/>
                    </a:moveTo>
                    <a:lnTo>
                      <a:pt x="0" y="691"/>
                    </a:lnTo>
                    <a:lnTo>
                      <a:pt x="0" y="621"/>
                    </a:lnTo>
                    <a:lnTo>
                      <a:pt x="50" y="637"/>
                    </a:lnTo>
                    <a:lnTo>
                      <a:pt x="50" y="691"/>
                    </a:lnTo>
                    <a:moveTo>
                      <a:pt x="50" y="585"/>
                    </a:moveTo>
                    <a:lnTo>
                      <a:pt x="0" y="568"/>
                    </a:lnTo>
                    <a:lnTo>
                      <a:pt x="0" y="0"/>
                    </a:lnTo>
                    <a:lnTo>
                      <a:pt x="50" y="10"/>
                    </a:lnTo>
                    <a:lnTo>
                      <a:pt x="50" y="58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65" name="Freeform 1952"/>
              <p:cNvSpPr>
                <a:spLocks noEditPoints="1"/>
              </p:cNvSpPr>
              <p:nvPr/>
            </p:nvSpPr>
            <p:spPr bwMode="auto">
              <a:xfrm>
                <a:off x="6661" y="2537"/>
                <a:ext cx="250" cy="88"/>
              </a:xfrm>
              <a:custGeom>
                <a:avLst/>
                <a:gdLst>
                  <a:gd name="T0" fmla="*/ 2904 w 2904"/>
                  <a:gd name="T1" fmla="*/ 1018 h 1018"/>
                  <a:gd name="T2" fmla="*/ 2645 w 2904"/>
                  <a:gd name="T3" fmla="*/ 932 h 1018"/>
                  <a:gd name="T4" fmla="*/ 2645 w 2904"/>
                  <a:gd name="T5" fmla="*/ 880 h 1018"/>
                  <a:gd name="T6" fmla="*/ 2904 w 2904"/>
                  <a:gd name="T7" fmla="*/ 966 h 1018"/>
                  <a:gd name="T8" fmla="*/ 2904 w 2904"/>
                  <a:gd name="T9" fmla="*/ 1018 h 1018"/>
                  <a:gd name="T10" fmla="*/ 2595 w 2904"/>
                  <a:gd name="T11" fmla="*/ 916 h 1018"/>
                  <a:gd name="T12" fmla="*/ 2024 w 2904"/>
                  <a:gd name="T13" fmla="*/ 726 h 1018"/>
                  <a:gd name="T14" fmla="*/ 2024 w 2904"/>
                  <a:gd name="T15" fmla="*/ 673 h 1018"/>
                  <a:gd name="T16" fmla="*/ 2595 w 2904"/>
                  <a:gd name="T17" fmla="*/ 863 h 1018"/>
                  <a:gd name="T18" fmla="*/ 2595 w 2904"/>
                  <a:gd name="T19" fmla="*/ 916 h 1018"/>
                  <a:gd name="T20" fmla="*/ 1974 w 2904"/>
                  <a:gd name="T21" fmla="*/ 709 h 1018"/>
                  <a:gd name="T22" fmla="*/ 0 w 2904"/>
                  <a:gd name="T23" fmla="*/ 53 h 1018"/>
                  <a:gd name="T24" fmla="*/ 0 w 2904"/>
                  <a:gd name="T25" fmla="*/ 0 h 1018"/>
                  <a:gd name="T26" fmla="*/ 870 w 2904"/>
                  <a:gd name="T27" fmla="*/ 290 h 1018"/>
                  <a:gd name="T28" fmla="*/ 870 w 2904"/>
                  <a:gd name="T29" fmla="*/ 333 h 1018"/>
                  <a:gd name="T30" fmla="*/ 920 w 2904"/>
                  <a:gd name="T31" fmla="*/ 333 h 1018"/>
                  <a:gd name="T32" fmla="*/ 920 w 2904"/>
                  <a:gd name="T33" fmla="*/ 306 h 1018"/>
                  <a:gd name="T34" fmla="*/ 1835 w 2904"/>
                  <a:gd name="T35" fmla="*/ 610 h 1018"/>
                  <a:gd name="T36" fmla="*/ 1835 w 2904"/>
                  <a:gd name="T37" fmla="*/ 648 h 1018"/>
                  <a:gd name="T38" fmla="*/ 1885 w 2904"/>
                  <a:gd name="T39" fmla="*/ 648 h 1018"/>
                  <a:gd name="T40" fmla="*/ 1885 w 2904"/>
                  <a:gd name="T41" fmla="*/ 627 h 1018"/>
                  <a:gd name="T42" fmla="*/ 1974 w 2904"/>
                  <a:gd name="T43" fmla="*/ 656 h 1018"/>
                  <a:gd name="T44" fmla="*/ 1974 w 2904"/>
                  <a:gd name="T45" fmla="*/ 709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04" h="1018">
                    <a:moveTo>
                      <a:pt x="2904" y="1018"/>
                    </a:moveTo>
                    <a:lnTo>
                      <a:pt x="2645" y="932"/>
                    </a:lnTo>
                    <a:lnTo>
                      <a:pt x="2645" y="880"/>
                    </a:lnTo>
                    <a:lnTo>
                      <a:pt x="2904" y="966"/>
                    </a:lnTo>
                    <a:lnTo>
                      <a:pt x="2904" y="1018"/>
                    </a:lnTo>
                    <a:moveTo>
                      <a:pt x="2595" y="916"/>
                    </a:moveTo>
                    <a:lnTo>
                      <a:pt x="2024" y="726"/>
                    </a:lnTo>
                    <a:lnTo>
                      <a:pt x="2024" y="673"/>
                    </a:lnTo>
                    <a:lnTo>
                      <a:pt x="2595" y="863"/>
                    </a:lnTo>
                    <a:lnTo>
                      <a:pt x="2595" y="916"/>
                    </a:lnTo>
                    <a:moveTo>
                      <a:pt x="1974" y="709"/>
                    </a:moveTo>
                    <a:lnTo>
                      <a:pt x="0" y="53"/>
                    </a:lnTo>
                    <a:lnTo>
                      <a:pt x="0" y="0"/>
                    </a:lnTo>
                    <a:lnTo>
                      <a:pt x="870" y="290"/>
                    </a:lnTo>
                    <a:lnTo>
                      <a:pt x="870" y="333"/>
                    </a:lnTo>
                    <a:lnTo>
                      <a:pt x="920" y="333"/>
                    </a:lnTo>
                    <a:lnTo>
                      <a:pt x="920" y="306"/>
                    </a:lnTo>
                    <a:lnTo>
                      <a:pt x="1835" y="610"/>
                    </a:lnTo>
                    <a:lnTo>
                      <a:pt x="1835" y="648"/>
                    </a:lnTo>
                    <a:lnTo>
                      <a:pt x="1885" y="648"/>
                    </a:lnTo>
                    <a:lnTo>
                      <a:pt x="1885" y="627"/>
                    </a:lnTo>
                    <a:lnTo>
                      <a:pt x="1974" y="656"/>
                    </a:lnTo>
                    <a:lnTo>
                      <a:pt x="1974" y="70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66" name="Freeform 1953"/>
              <p:cNvSpPr>
                <a:spLocks/>
              </p:cNvSpPr>
              <p:nvPr/>
            </p:nvSpPr>
            <p:spPr bwMode="auto">
              <a:xfrm>
                <a:off x="6819" y="2536"/>
                <a:ext cx="4" cy="57"/>
              </a:xfrm>
              <a:custGeom>
                <a:avLst/>
                <a:gdLst>
                  <a:gd name="T0" fmla="*/ 4 w 4"/>
                  <a:gd name="T1" fmla="*/ 57 h 57"/>
                  <a:gd name="T2" fmla="*/ 0 w 4"/>
                  <a:gd name="T3" fmla="*/ 57 h 57"/>
                  <a:gd name="T4" fmla="*/ 0 w 4"/>
                  <a:gd name="T5" fmla="*/ 41 h 57"/>
                  <a:gd name="T6" fmla="*/ 2 w 4"/>
                  <a:gd name="T7" fmla="*/ 41 h 57"/>
                  <a:gd name="T8" fmla="*/ 3 w 4"/>
                  <a:gd name="T9" fmla="*/ 37 h 57"/>
                  <a:gd name="T10" fmla="*/ 0 w 4"/>
                  <a:gd name="T11" fmla="*/ 36 h 57"/>
                  <a:gd name="T12" fmla="*/ 0 w 4"/>
                  <a:gd name="T13" fmla="*/ 0 h 57"/>
                  <a:gd name="T14" fmla="*/ 4 w 4"/>
                  <a:gd name="T15" fmla="*/ 0 h 57"/>
                  <a:gd name="T16" fmla="*/ 4 w 4"/>
                  <a:gd name="T1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57">
                    <a:moveTo>
                      <a:pt x="4" y="57"/>
                    </a:moveTo>
                    <a:lnTo>
                      <a:pt x="0" y="57"/>
                    </a:lnTo>
                    <a:lnTo>
                      <a:pt x="0" y="41"/>
                    </a:lnTo>
                    <a:lnTo>
                      <a:pt x="2" y="41"/>
                    </a:lnTo>
                    <a:lnTo>
                      <a:pt x="3" y="37"/>
                    </a:lnTo>
                    <a:lnTo>
                      <a:pt x="0" y="36"/>
                    </a:lnTo>
                    <a:lnTo>
                      <a:pt x="0" y="0"/>
                    </a:lnTo>
                    <a:lnTo>
                      <a:pt x="4" y="0"/>
                    </a:lnTo>
                    <a:lnTo>
                      <a:pt x="4" y="5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67" name="Freeform 1954"/>
              <p:cNvSpPr>
                <a:spLocks/>
              </p:cNvSpPr>
              <p:nvPr/>
            </p:nvSpPr>
            <p:spPr bwMode="auto">
              <a:xfrm>
                <a:off x="6736" y="2519"/>
                <a:ext cx="4" cy="47"/>
              </a:xfrm>
              <a:custGeom>
                <a:avLst/>
                <a:gdLst>
                  <a:gd name="T0" fmla="*/ 4 w 4"/>
                  <a:gd name="T1" fmla="*/ 47 h 47"/>
                  <a:gd name="T2" fmla="*/ 0 w 4"/>
                  <a:gd name="T3" fmla="*/ 47 h 47"/>
                  <a:gd name="T4" fmla="*/ 0 w 4"/>
                  <a:gd name="T5" fmla="*/ 31 h 47"/>
                  <a:gd name="T6" fmla="*/ 0 w 4"/>
                  <a:gd name="T7" fmla="*/ 31 h 47"/>
                  <a:gd name="T8" fmla="*/ 2 w 4"/>
                  <a:gd name="T9" fmla="*/ 27 h 47"/>
                  <a:gd name="T10" fmla="*/ 0 w 4"/>
                  <a:gd name="T11" fmla="*/ 27 h 47"/>
                  <a:gd name="T12" fmla="*/ 0 w 4"/>
                  <a:gd name="T13" fmla="*/ 0 h 47"/>
                  <a:gd name="T14" fmla="*/ 4 w 4"/>
                  <a:gd name="T15" fmla="*/ 1 h 47"/>
                  <a:gd name="T16" fmla="*/ 4 w 4"/>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7">
                    <a:moveTo>
                      <a:pt x="4" y="47"/>
                    </a:moveTo>
                    <a:lnTo>
                      <a:pt x="0" y="47"/>
                    </a:lnTo>
                    <a:lnTo>
                      <a:pt x="0" y="31"/>
                    </a:lnTo>
                    <a:lnTo>
                      <a:pt x="0" y="31"/>
                    </a:lnTo>
                    <a:lnTo>
                      <a:pt x="2" y="27"/>
                    </a:lnTo>
                    <a:lnTo>
                      <a:pt x="0" y="27"/>
                    </a:lnTo>
                    <a:lnTo>
                      <a:pt x="0" y="0"/>
                    </a:lnTo>
                    <a:lnTo>
                      <a:pt x="4" y="1"/>
                    </a:lnTo>
                    <a:lnTo>
                      <a:pt x="4" y="4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68" name="Freeform 1955"/>
              <p:cNvSpPr>
                <a:spLocks/>
              </p:cNvSpPr>
              <p:nvPr/>
            </p:nvSpPr>
            <p:spPr bwMode="auto">
              <a:xfrm>
                <a:off x="6661" y="2554"/>
                <a:ext cx="109" cy="41"/>
              </a:xfrm>
              <a:custGeom>
                <a:avLst/>
                <a:gdLst>
                  <a:gd name="T0" fmla="*/ 108 w 109"/>
                  <a:gd name="T1" fmla="*/ 41 h 41"/>
                  <a:gd name="T2" fmla="*/ 0 w 109"/>
                  <a:gd name="T3" fmla="*/ 5 h 41"/>
                  <a:gd name="T4" fmla="*/ 0 w 109"/>
                  <a:gd name="T5" fmla="*/ 0 h 41"/>
                  <a:gd name="T6" fmla="*/ 109 w 109"/>
                  <a:gd name="T7" fmla="*/ 37 h 41"/>
                  <a:gd name="T8" fmla="*/ 108 w 109"/>
                  <a:gd name="T9" fmla="*/ 41 h 41"/>
                </a:gdLst>
                <a:ahLst/>
                <a:cxnLst>
                  <a:cxn ang="0">
                    <a:pos x="T0" y="T1"/>
                  </a:cxn>
                  <a:cxn ang="0">
                    <a:pos x="T2" y="T3"/>
                  </a:cxn>
                  <a:cxn ang="0">
                    <a:pos x="T4" y="T5"/>
                  </a:cxn>
                  <a:cxn ang="0">
                    <a:pos x="T6" y="T7"/>
                  </a:cxn>
                  <a:cxn ang="0">
                    <a:pos x="T8" y="T9"/>
                  </a:cxn>
                </a:cxnLst>
                <a:rect l="0" t="0" r="r" b="b"/>
                <a:pathLst>
                  <a:path w="109" h="41">
                    <a:moveTo>
                      <a:pt x="108" y="41"/>
                    </a:moveTo>
                    <a:lnTo>
                      <a:pt x="0" y="5"/>
                    </a:lnTo>
                    <a:lnTo>
                      <a:pt x="0" y="0"/>
                    </a:lnTo>
                    <a:lnTo>
                      <a:pt x="109" y="37"/>
                    </a:lnTo>
                    <a:lnTo>
                      <a:pt x="108" y="4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69" name="Freeform 1956"/>
              <p:cNvSpPr>
                <a:spLocks/>
              </p:cNvSpPr>
              <p:nvPr/>
            </p:nvSpPr>
            <p:spPr bwMode="auto">
              <a:xfrm>
                <a:off x="6885" y="2599"/>
                <a:ext cx="4" cy="53"/>
              </a:xfrm>
              <a:custGeom>
                <a:avLst/>
                <a:gdLst>
                  <a:gd name="T0" fmla="*/ 4 w 4"/>
                  <a:gd name="T1" fmla="*/ 53 h 53"/>
                  <a:gd name="T2" fmla="*/ 0 w 4"/>
                  <a:gd name="T3" fmla="*/ 51 h 53"/>
                  <a:gd name="T4" fmla="*/ 0 w 4"/>
                  <a:gd name="T5" fmla="*/ 0 h 53"/>
                  <a:gd name="T6" fmla="*/ 4 w 4"/>
                  <a:gd name="T7" fmla="*/ 2 h 53"/>
                  <a:gd name="T8" fmla="*/ 4 w 4"/>
                  <a:gd name="T9" fmla="*/ 53 h 53"/>
                </a:gdLst>
                <a:ahLst/>
                <a:cxnLst>
                  <a:cxn ang="0">
                    <a:pos x="T0" y="T1"/>
                  </a:cxn>
                  <a:cxn ang="0">
                    <a:pos x="T2" y="T3"/>
                  </a:cxn>
                  <a:cxn ang="0">
                    <a:pos x="T4" y="T5"/>
                  </a:cxn>
                  <a:cxn ang="0">
                    <a:pos x="T6" y="T7"/>
                  </a:cxn>
                  <a:cxn ang="0">
                    <a:pos x="T8" y="T9"/>
                  </a:cxn>
                </a:cxnLst>
                <a:rect l="0" t="0" r="r" b="b"/>
                <a:pathLst>
                  <a:path w="4" h="53">
                    <a:moveTo>
                      <a:pt x="4" y="53"/>
                    </a:moveTo>
                    <a:lnTo>
                      <a:pt x="0" y="51"/>
                    </a:lnTo>
                    <a:lnTo>
                      <a:pt x="0" y="0"/>
                    </a:lnTo>
                    <a:lnTo>
                      <a:pt x="4" y="2"/>
                    </a:lnTo>
                    <a:lnTo>
                      <a:pt x="4" y="5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70" name="Freeform 1957"/>
              <p:cNvSpPr>
                <a:spLocks noEditPoints="1"/>
              </p:cNvSpPr>
              <p:nvPr/>
            </p:nvSpPr>
            <p:spPr bwMode="auto">
              <a:xfrm>
                <a:off x="6893" y="2550"/>
                <a:ext cx="4" cy="53"/>
              </a:xfrm>
              <a:custGeom>
                <a:avLst/>
                <a:gdLst>
                  <a:gd name="T0" fmla="*/ 24 w 51"/>
                  <a:gd name="T1" fmla="*/ 610 h 610"/>
                  <a:gd name="T2" fmla="*/ 0 w 51"/>
                  <a:gd name="T3" fmla="*/ 610 h 610"/>
                  <a:gd name="T4" fmla="*/ 0 w 51"/>
                  <a:gd name="T5" fmla="*/ 602 h 610"/>
                  <a:gd name="T6" fmla="*/ 24 w 51"/>
                  <a:gd name="T7" fmla="*/ 610 h 610"/>
                  <a:gd name="T8" fmla="*/ 51 w 51"/>
                  <a:gd name="T9" fmla="*/ 566 h 610"/>
                  <a:gd name="T10" fmla="*/ 0 w 51"/>
                  <a:gd name="T11" fmla="*/ 549 h 610"/>
                  <a:gd name="T12" fmla="*/ 0 w 51"/>
                  <a:gd name="T13" fmla="*/ 0 h 610"/>
                  <a:gd name="T14" fmla="*/ 51 w 51"/>
                  <a:gd name="T15" fmla="*/ 9 h 610"/>
                  <a:gd name="T16" fmla="*/ 51 w 51"/>
                  <a:gd name="T17" fmla="*/ 566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610">
                    <a:moveTo>
                      <a:pt x="24" y="610"/>
                    </a:moveTo>
                    <a:lnTo>
                      <a:pt x="0" y="610"/>
                    </a:lnTo>
                    <a:lnTo>
                      <a:pt x="0" y="602"/>
                    </a:lnTo>
                    <a:lnTo>
                      <a:pt x="24" y="610"/>
                    </a:lnTo>
                    <a:moveTo>
                      <a:pt x="51" y="566"/>
                    </a:moveTo>
                    <a:lnTo>
                      <a:pt x="0" y="549"/>
                    </a:lnTo>
                    <a:lnTo>
                      <a:pt x="0" y="0"/>
                    </a:lnTo>
                    <a:lnTo>
                      <a:pt x="51" y="9"/>
                    </a:lnTo>
                    <a:lnTo>
                      <a:pt x="51" y="56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71" name="Freeform 1958"/>
              <p:cNvSpPr>
                <a:spLocks noEditPoints="1"/>
              </p:cNvSpPr>
              <p:nvPr/>
            </p:nvSpPr>
            <p:spPr bwMode="auto">
              <a:xfrm>
                <a:off x="6826" y="2576"/>
                <a:ext cx="85" cy="31"/>
              </a:xfrm>
              <a:custGeom>
                <a:avLst/>
                <a:gdLst>
                  <a:gd name="T0" fmla="*/ 972 w 988"/>
                  <a:gd name="T1" fmla="*/ 366 h 366"/>
                  <a:gd name="T2" fmla="*/ 971 w 988"/>
                  <a:gd name="T3" fmla="*/ 365 h 366"/>
                  <a:gd name="T4" fmla="*/ 921 w 988"/>
                  <a:gd name="T5" fmla="*/ 349 h 366"/>
                  <a:gd name="T6" fmla="*/ 804 w 988"/>
                  <a:gd name="T7" fmla="*/ 311 h 366"/>
                  <a:gd name="T8" fmla="*/ 780 w 988"/>
                  <a:gd name="T9" fmla="*/ 303 h 366"/>
                  <a:gd name="T10" fmla="*/ 734 w 988"/>
                  <a:gd name="T11" fmla="*/ 288 h 366"/>
                  <a:gd name="T12" fmla="*/ 684 w 988"/>
                  <a:gd name="T13" fmla="*/ 272 h 366"/>
                  <a:gd name="T14" fmla="*/ 113 w 988"/>
                  <a:gd name="T15" fmla="*/ 85 h 366"/>
                  <a:gd name="T16" fmla="*/ 113 w 988"/>
                  <a:gd name="T17" fmla="*/ 32 h 366"/>
                  <a:gd name="T18" fmla="*/ 780 w 988"/>
                  <a:gd name="T19" fmla="*/ 250 h 366"/>
                  <a:gd name="T20" fmla="*/ 831 w 988"/>
                  <a:gd name="T21" fmla="*/ 267 h 366"/>
                  <a:gd name="T22" fmla="*/ 921 w 988"/>
                  <a:gd name="T23" fmla="*/ 296 h 366"/>
                  <a:gd name="T24" fmla="*/ 971 w 988"/>
                  <a:gd name="T25" fmla="*/ 313 h 366"/>
                  <a:gd name="T26" fmla="*/ 988 w 988"/>
                  <a:gd name="T27" fmla="*/ 318 h 366"/>
                  <a:gd name="T28" fmla="*/ 972 w 988"/>
                  <a:gd name="T29" fmla="*/ 366 h 366"/>
                  <a:gd name="T30" fmla="*/ 63 w 988"/>
                  <a:gd name="T31" fmla="*/ 68 h 366"/>
                  <a:gd name="T32" fmla="*/ 0 w 988"/>
                  <a:gd name="T33" fmla="*/ 48 h 366"/>
                  <a:gd name="T34" fmla="*/ 15 w 988"/>
                  <a:gd name="T35" fmla="*/ 0 h 366"/>
                  <a:gd name="T36" fmla="*/ 63 w 988"/>
                  <a:gd name="T37" fmla="*/ 16 h 366"/>
                  <a:gd name="T38" fmla="*/ 63 w 988"/>
                  <a:gd name="T39" fmla="*/ 68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88" h="366">
                    <a:moveTo>
                      <a:pt x="972" y="366"/>
                    </a:moveTo>
                    <a:lnTo>
                      <a:pt x="971" y="365"/>
                    </a:lnTo>
                    <a:lnTo>
                      <a:pt x="921" y="349"/>
                    </a:lnTo>
                    <a:lnTo>
                      <a:pt x="804" y="311"/>
                    </a:lnTo>
                    <a:lnTo>
                      <a:pt x="780" y="303"/>
                    </a:lnTo>
                    <a:lnTo>
                      <a:pt x="734" y="288"/>
                    </a:lnTo>
                    <a:lnTo>
                      <a:pt x="684" y="272"/>
                    </a:lnTo>
                    <a:lnTo>
                      <a:pt x="113" y="85"/>
                    </a:lnTo>
                    <a:lnTo>
                      <a:pt x="113" y="32"/>
                    </a:lnTo>
                    <a:lnTo>
                      <a:pt x="780" y="250"/>
                    </a:lnTo>
                    <a:lnTo>
                      <a:pt x="831" y="267"/>
                    </a:lnTo>
                    <a:lnTo>
                      <a:pt x="921" y="296"/>
                    </a:lnTo>
                    <a:lnTo>
                      <a:pt x="971" y="313"/>
                    </a:lnTo>
                    <a:lnTo>
                      <a:pt x="988" y="318"/>
                    </a:lnTo>
                    <a:lnTo>
                      <a:pt x="972" y="366"/>
                    </a:lnTo>
                    <a:moveTo>
                      <a:pt x="63" y="68"/>
                    </a:moveTo>
                    <a:lnTo>
                      <a:pt x="0" y="48"/>
                    </a:lnTo>
                    <a:lnTo>
                      <a:pt x="15" y="0"/>
                    </a:lnTo>
                    <a:lnTo>
                      <a:pt x="63" y="16"/>
                    </a:lnTo>
                    <a:lnTo>
                      <a:pt x="63" y="68"/>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72" name="Freeform 1959"/>
              <p:cNvSpPr>
                <a:spLocks/>
              </p:cNvSpPr>
              <p:nvPr/>
            </p:nvSpPr>
            <p:spPr bwMode="auto">
              <a:xfrm>
                <a:off x="6804" y="2533"/>
                <a:ext cx="4" cy="36"/>
              </a:xfrm>
              <a:custGeom>
                <a:avLst/>
                <a:gdLst>
                  <a:gd name="T0" fmla="*/ 4 w 4"/>
                  <a:gd name="T1" fmla="*/ 36 h 36"/>
                  <a:gd name="T2" fmla="*/ 4 w 4"/>
                  <a:gd name="T3" fmla="*/ 36 h 36"/>
                  <a:gd name="T4" fmla="*/ 0 w 4"/>
                  <a:gd name="T5" fmla="*/ 34 h 36"/>
                  <a:gd name="T6" fmla="*/ 0 w 4"/>
                  <a:gd name="T7" fmla="*/ 0 h 36"/>
                  <a:gd name="T8" fmla="*/ 4 w 4"/>
                  <a:gd name="T9" fmla="*/ 0 h 36"/>
                  <a:gd name="T10" fmla="*/ 4 w 4"/>
                  <a:gd name="T11" fmla="*/ 36 h 36"/>
                </a:gdLst>
                <a:ahLst/>
                <a:cxnLst>
                  <a:cxn ang="0">
                    <a:pos x="T0" y="T1"/>
                  </a:cxn>
                  <a:cxn ang="0">
                    <a:pos x="T2" y="T3"/>
                  </a:cxn>
                  <a:cxn ang="0">
                    <a:pos x="T4" y="T5"/>
                  </a:cxn>
                  <a:cxn ang="0">
                    <a:pos x="T6" y="T7"/>
                  </a:cxn>
                  <a:cxn ang="0">
                    <a:pos x="T8" y="T9"/>
                  </a:cxn>
                  <a:cxn ang="0">
                    <a:pos x="T10" y="T11"/>
                  </a:cxn>
                </a:cxnLst>
                <a:rect l="0" t="0" r="r" b="b"/>
                <a:pathLst>
                  <a:path w="4" h="36">
                    <a:moveTo>
                      <a:pt x="4" y="36"/>
                    </a:moveTo>
                    <a:lnTo>
                      <a:pt x="4" y="36"/>
                    </a:lnTo>
                    <a:lnTo>
                      <a:pt x="0" y="34"/>
                    </a:lnTo>
                    <a:lnTo>
                      <a:pt x="0" y="0"/>
                    </a:lnTo>
                    <a:lnTo>
                      <a:pt x="4" y="0"/>
                    </a:lnTo>
                    <a:lnTo>
                      <a:pt x="4"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73" name="Freeform 1960"/>
              <p:cNvSpPr>
                <a:spLocks/>
              </p:cNvSpPr>
              <p:nvPr/>
            </p:nvSpPr>
            <p:spPr bwMode="auto">
              <a:xfrm>
                <a:off x="6749" y="2549"/>
                <a:ext cx="73" cy="28"/>
              </a:xfrm>
              <a:custGeom>
                <a:avLst/>
                <a:gdLst>
                  <a:gd name="T0" fmla="*/ 72 w 73"/>
                  <a:gd name="T1" fmla="*/ 28 h 28"/>
                  <a:gd name="T2" fmla="*/ 70 w 73"/>
                  <a:gd name="T3" fmla="*/ 28 h 28"/>
                  <a:gd name="T4" fmla="*/ 0 w 73"/>
                  <a:gd name="T5" fmla="*/ 4 h 28"/>
                  <a:gd name="T6" fmla="*/ 1 w 73"/>
                  <a:gd name="T7" fmla="*/ 0 h 28"/>
                  <a:gd name="T8" fmla="*/ 55 w 73"/>
                  <a:gd name="T9" fmla="*/ 18 h 28"/>
                  <a:gd name="T10" fmla="*/ 59 w 73"/>
                  <a:gd name="T11" fmla="*/ 20 h 28"/>
                  <a:gd name="T12" fmla="*/ 70 w 73"/>
                  <a:gd name="T13" fmla="*/ 23 h 28"/>
                  <a:gd name="T14" fmla="*/ 73 w 73"/>
                  <a:gd name="T15" fmla="*/ 24 h 28"/>
                  <a:gd name="T16" fmla="*/ 72 w 73"/>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28">
                    <a:moveTo>
                      <a:pt x="72" y="28"/>
                    </a:moveTo>
                    <a:lnTo>
                      <a:pt x="70" y="28"/>
                    </a:lnTo>
                    <a:lnTo>
                      <a:pt x="0" y="4"/>
                    </a:lnTo>
                    <a:lnTo>
                      <a:pt x="1" y="0"/>
                    </a:lnTo>
                    <a:lnTo>
                      <a:pt x="55" y="18"/>
                    </a:lnTo>
                    <a:lnTo>
                      <a:pt x="59" y="20"/>
                    </a:lnTo>
                    <a:lnTo>
                      <a:pt x="70" y="23"/>
                    </a:lnTo>
                    <a:lnTo>
                      <a:pt x="73" y="24"/>
                    </a:lnTo>
                    <a:lnTo>
                      <a:pt x="72" y="2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74" name="Freeform 1961"/>
              <p:cNvSpPr>
                <a:spLocks/>
              </p:cNvSpPr>
              <p:nvPr/>
            </p:nvSpPr>
            <p:spPr bwMode="auto">
              <a:xfrm>
                <a:off x="6722" y="2516"/>
                <a:ext cx="4" cy="24"/>
              </a:xfrm>
              <a:custGeom>
                <a:avLst/>
                <a:gdLst>
                  <a:gd name="T0" fmla="*/ 4 w 4"/>
                  <a:gd name="T1" fmla="*/ 24 h 24"/>
                  <a:gd name="T2" fmla="*/ 0 w 4"/>
                  <a:gd name="T3" fmla="*/ 24 h 24"/>
                  <a:gd name="T4" fmla="*/ 0 w 4"/>
                  <a:gd name="T5" fmla="*/ 0 h 24"/>
                  <a:gd name="T6" fmla="*/ 4 w 4"/>
                  <a:gd name="T7" fmla="*/ 1 h 24"/>
                  <a:gd name="T8" fmla="*/ 4 w 4"/>
                  <a:gd name="T9" fmla="*/ 24 h 24"/>
                </a:gdLst>
                <a:ahLst/>
                <a:cxnLst>
                  <a:cxn ang="0">
                    <a:pos x="T0" y="T1"/>
                  </a:cxn>
                  <a:cxn ang="0">
                    <a:pos x="T2" y="T3"/>
                  </a:cxn>
                  <a:cxn ang="0">
                    <a:pos x="T4" y="T5"/>
                  </a:cxn>
                  <a:cxn ang="0">
                    <a:pos x="T6" y="T7"/>
                  </a:cxn>
                  <a:cxn ang="0">
                    <a:pos x="T8" y="T9"/>
                  </a:cxn>
                </a:cxnLst>
                <a:rect l="0" t="0" r="r" b="b"/>
                <a:pathLst>
                  <a:path w="4" h="24">
                    <a:moveTo>
                      <a:pt x="4" y="24"/>
                    </a:moveTo>
                    <a:lnTo>
                      <a:pt x="0" y="24"/>
                    </a:lnTo>
                    <a:lnTo>
                      <a:pt x="0" y="0"/>
                    </a:lnTo>
                    <a:lnTo>
                      <a:pt x="4" y="1"/>
                    </a:lnTo>
                    <a:lnTo>
                      <a:pt x="4" y="2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75" name="Freeform 1962"/>
              <p:cNvSpPr>
                <a:spLocks/>
              </p:cNvSpPr>
              <p:nvPr/>
            </p:nvSpPr>
            <p:spPr bwMode="auto">
              <a:xfrm>
                <a:off x="6665" y="2523"/>
                <a:ext cx="73" cy="27"/>
              </a:xfrm>
              <a:custGeom>
                <a:avLst/>
                <a:gdLst>
                  <a:gd name="T0" fmla="*/ 71 w 73"/>
                  <a:gd name="T1" fmla="*/ 27 h 27"/>
                  <a:gd name="T2" fmla="*/ 71 w 73"/>
                  <a:gd name="T3" fmla="*/ 27 h 27"/>
                  <a:gd name="T4" fmla="*/ 0 w 73"/>
                  <a:gd name="T5" fmla="*/ 4 h 27"/>
                  <a:gd name="T6" fmla="*/ 1 w 73"/>
                  <a:gd name="T7" fmla="*/ 0 h 27"/>
                  <a:gd name="T8" fmla="*/ 71 w 73"/>
                  <a:gd name="T9" fmla="*/ 23 h 27"/>
                  <a:gd name="T10" fmla="*/ 73 w 73"/>
                  <a:gd name="T11" fmla="*/ 23 h 27"/>
                  <a:gd name="T12" fmla="*/ 71 w 73"/>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73" h="27">
                    <a:moveTo>
                      <a:pt x="71" y="27"/>
                    </a:moveTo>
                    <a:lnTo>
                      <a:pt x="71" y="27"/>
                    </a:lnTo>
                    <a:lnTo>
                      <a:pt x="0" y="4"/>
                    </a:lnTo>
                    <a:lnTo>
                      <a:pt x="1" y="0"/>
                    </a:lnTo>
                    <a:lnTo>
                      <a:pt x="71" y="23"/>
                    </a:lnTo>
                    <a:lnTo>
                      <a:pt x="73" y="23"/>
                    </a:lnTo>
                    <a:lnTo>
                      <a:pt x="71"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76" name="Freeform 1963"/>
              <p:cNvSpPr>
                <a:spLocks/>
              </p:cNvSpPr>
              <p:nvPr/>
            </p:nvSpPr>
            <p:spPr bwMode="auto">
              <a:xfrm>
                <a:off x="6922" y="2556"/>
                <a:ext cx="5" cy="56"/>
              </a:xfrm>
              <a:custGeom>
                <a:avLst/>
                <a:gdLst>
                  <a:gd name="T0" fmla="*/ 5 w 5"/>
                  <a:gd name="T1" fmla="*/ 56 h 56"/>
                  <a:gd name="T2" fmla="*/ 0 w 5"/>
                  <a:gd name="T3" fmla="*/ 56 h 56"/>
                  <a:gd name="T4" fmla="*/ 0 w 5"/>
                  <a:gd name="T5" fmla="*/ 0 h 56"/>
                  <a:gd name="T6" fmla="*/ 5 w 5"/>
                  <a:gd name="T7" fmla="*/ 1 h 56"/>
                  <a:gd name="T8" fmla="*/ 5 w 5"/>
                  <a:gd name="T9" fmla="*/ 56 h 56"/>
                </a:gdLst>
                <a:ahLst/>
                <a:cxnLst>
                  <a:cxn ang="0">
                    <a:pos x="T0" y="T1"/>
                  </a:cxn>
                  <a:cxn ang="0">
                    <a:pos x="T2" y="T3"/>
                  </a:cxn>
                  <a:cxn ang="0">
                    <a:pos x="T4" y="T5"/>
                  </a:cxn>
                  <a:cxn ang="0">
                    <a:pos x="T6" y="T7"/>
                  </a:cxn>
                  <a:cxn ang="0">
                    <a:pos x="T8" y="T9"/>
                  </a:cxn>
                </a:cxnLst>
                <a:rect l="0" t="0" r="r" b="b"/>
                <a:pathLst>
                  <a:path w="5" h="56">
                    <a:moveTo>
                      <a:pt x="5" y="56"/>
                    </a:moveTo>
                    <a:lnTo>
                      <a:pt x="0" y="56"/>
                    </a:lnTo>
                    <a:lnTo>
                      <a:pt x="0" y="0"/>
                    </a:lnTo>
                    <a:lnTo>
                      <a:pt x="5" y="1"/>
                    </a:lnTo>
                    <a:lnTo>
                      <a:pt x="5" y="5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77" name="Freeform 1964"/>
              <p:cNvSpPr>
                <a:spLocks/>
              </p:cNvSpPr>
              <p:nvPr/>
            </p:nvSpPr>
            <p:spPr bwMode="auto">
              <a:xfrm>
                <a:off x="7125" y="2624"/>
                <a:ext cx="4" cy="117"/>
              </a:xfrm>
              <a:custGeom>
                <a:avLst/>
                <a:gdLst>
                  <a:gd name="T0" fmla="*/ 4 w 4"/>
                  <a:gd name="T1" fmla="*/ 117 h 117"/>
                  <a:gd name="T2" fmla="*/ 0 w 4"/>
                  <a:gd name="T3" fmla="*/ 116 h 117"/>
                  <a:gd name="T4" fmla="*/ 0 w 4"/>
                  <a:gd name="T5" fmla="*/ 0 h 117"/>
                  <a:gd name="T6" fmla="*/ 4 w 4"/>
                  <a:gd name="T7" fmla="*/ 2 h 117"/>
                  <a:gd name="T8" fmla="*/ 4 w 4"/>
                  <a:gd name="T9" fmla="*/ 117 h 117"/>
                </a:gdLst>
                <a:ahLst/>
                <a:cxnLst>
                  <a:cxn ang="0">
                    <a:pos x="T0" y="T1"/>
                  </a:cxn>
                  <a:cxn ang="0">
                    <a:pos x="T2" y="T3"/>
                  </a:cxn>
                  <a:cxn ang="0">
                    <a:pos x="T4" y="T5"/>
                  </a:cxn>
                  <a:cxn ang="0">
                    <a:pos x="T6" y="T7"/>
                  </a:cxn>
                  <a:cxn ang="0">
                    <a:pos x="T8" y="T9"/>
                  </a:cxn>
                </a:cxnLst>
                <a:rect l="0" t="0" r="r" b="b"/>
                <a:pathLst>
                  <a:path w="4" h="117">
                    <a:moveTo>
                      <a:pt x="4" y="117"/>
                    </a:moveTo>
                    <a:lnTo>
                      <a:pt x="0" y="116"/>
                    </a:lnTo>
                    <a:lnTo>
                      <a:pt x="0" y="0"/>
                    </a:lnTo>
                    <a:lnTo>
                      <a:pt x="4" y="2"/>
                    </a:lnTo>
                    <a:lnTo>
                      <a:pt x="4" y="117"/>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78" name="Freeform 1965"/>
              <p:cNvSpPr>
                <a:spLocks/>
              </p:cNvSpPr>
              <p:nvPr/>
            </p:nvSpPr>
            <p:spPr bwMode="auto">
              <a:xfrm>
                <a:off x="7143" y="2631"/>
                <a:ext cx="4" cy="117"/>
              </a:xfrm>
              <a:custGeom>
                <a:avLst/>
                <a:gdLst>
                  <a:gd name="T0" fmla="*/ 4 w 4"/>
                  <a:gd name="T1" fmla="*/ 117 h 117"/>
                  <a:gd name="T2" fmla="*/ 0 w 4"/>
                  <a:gd name="T3" fmla="*/ 116 h 117"/>
                  <a:gd name="T4" fmla="*/ 0 w 4"/>
                  <a:gd name="T5" fmla="*/ 0 h 117"/>
                  <a:gd name="T6" fmla="*/ 4 w 4"/>
                  <a:gd name="T7" fmla="*/ 1 h 117"/>
                  <a:gd name="T8" fmla="*/ 4 w 4"/>
                  <a:gd name="T9" fmla="*/ 117 h 117"/>
                </a:gdLst>
                <a:ahLst/>
                <a:cxnLst>
                  <a:cxn ang="0">
                    <a:pos x="T0" y="T1"/>
                  </a:cxn>
                  <a:cxn ang="0">
                    <a:pos x="T2" y="T3"/>
                  </a:cxn>
                  <a:cxn ang="0">
                    <a:pos x="T4" y="T5"/>
                  </a:cxn>
                  <a:cxn ang="0">
                    <a:pos x="T6" y="T7"/>
                  </a:cxn>
                  <a:cxn ang="0">
                    <a:pos x="T8" y="T9"/>
                  </a:cxn>
                </a:cxnLst>
                <a:rect l="0" t="0" r="r" b="b"/>
                <a:pathLst>
                  <a:path w="4" h="117">
                    <a:moveTo>
                      <a:pt x="4" y="117"/>
                    </a:moveTo>
                    <a:lnTo>
                      <a:pt x="0" y="116"/>
                    </a:lnTo>
                    <a:lnTo>
                      <a:pt x="0" y="0"/>
                    </a:lnTo>
                    <a:lnTo>
                      <a:pt x="4" y="1"/>
                    </a:lnTo>
                    <a:lnTo>
                      <a:pt x="4" y="117"/>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79" name="Freeform 1966"/>
              <p:cNvSpPr>
                <a:spLocks/>
              </p:cNvSpPr>
              <p:nvPr/>
            </p:nvSpPr>
            <p:spPr bwMode="auto">
              <a:xfrm>
                <a:off x="7090" y="2611"/>
                <a:ext cx="4" cy="118"/>
              </a:xfrm>
              <a:custGeom>
                <a:avLst/>
                <a:gdLst>
                  <a:gd name="T0" fmla="*/ 4 w 4"/>
                  <a:gd name="T1" fmla="*/ 118 h 118"/>
                  <a:gd name="T2" fmla="*/ 0 w 4"/>
                  <a:gd name="T3" fmla="*/ 116 h 118"/>
                  <a:gd name="T4" fmla="*/ 0 w 4"/>
                  <a:gd name="T5" fmla="*/ 0 h 118"/>
                  <a:gd name="T6" fmla="*/ 4 w 4"/>
                  <a:gd name="T7" fmla="*/ 2 h 118"/>
                  <a:gd name="T8" fmla="*/ 4 w 4"/>
                  <a:gd name="T9" fmla="*/ 118 h 118"/>
                </a:gdLst>
                <a:ahLst/>
                <a:cxnLst>
                  <a:cxn ang="0">
                    <a:pos x="T0" y="T1"/>
                  </a:cxn>
                  <a:cxn ang="0">
                    <a:pos x="T2" y="T3"/>
                  </a:cxn>
                  <a:cxn ang="0">
                    <a:pos x="T4" y="T5"/>
                  </a:cxn>
                  <a:cxn ang="0">
                    <a:pos x="T6" y="T7"/>
                  </a:cxn>
                  <a:cxn ang="0">
                    <a:pos x="T8" y="T9"/>
                  </a:cxn>
                </a:cxnLst>
                <a:rect l="0" t="0" r="r" b="b"/>
                <a:pathLst>
                  <a:path w="4" h="118">
                    <a:moveTo>
                      <a:pt x="4" y="118"/>
                    </a:moveTo>
                    <a:lnTo>
                      <a:pt x="0" y="116"/>
                    </a:lnTo>
                    <a:lnTo>
                      <a:pt x="0" y="0"/>
                    </a:lnTo>
                    <a:lnTo>
                      <a:pt x="4" y="2"/>
                    </a:lnTo>
                    <a:lnTo>
                      <a:pt x="4" y="118"/>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80" name="Freeform 1967"/>
              <p:cNvSpPr>
                <a:spLocks/>
              </p:cNvSpPr>
              <p:nvPr/>
            </p:nvSpPr>
            <p:spPr bwMode="auto">
              <a:xfrm>
                <a:off x="6831" y="2538"/>
                <a:ext cx="4" cy="94"/>
              </a:xfrm>
              <a:custGeom>
                <a:avLst/>
                <a:gdLst>
                  <a:gd name="T0" fmla="*/ 4 w 4"/>
                  <a:gd name="T1" fmla="*/ 94 h 94"/>
                  <a:gd name="T2" fmla="*/ 0 w 4"/>
                  <a:gd name="T3" fmla="*/ 92 h 94"/>
                  <a:gd name="T4" fmla="*/ 0 w 4"/>
                  <a:gd name="T5" fmla="*/ 0 h 94"/>
                  <a:gd name="T6" fmla="*/ 4 w 4"/>
                  <a:gd name="T7" fmla="*/ 1 h 94"/>
                  <a:gd name="T8" fmla="*/ 4 w 4"/>
                  <a:gd name="T9" fmla="*/ 94 h 94"/>
                </a:gdLst>
                <a:ahLst/>
                <a:cxnLst>
                  <a:cxn ang="0">
                    <a:pos x="T0" y="T1"/>
                  </a:cxn>
                  <a:cxn ang="0">
                    <a:pos x="T2" y="T3"/>
                  </a:cxn>
                  <a:cxn ang="0">
                    <a:pos x="T4" y="T5"/>
                  </a:cxn>
                  <a:cxn ang="0">
                    <a:pos x="T6" y="T7"/>
                  </a:cxn>
                  <a:cxn ang="0">
                    <a:pos x="T8" y="T9"/>
                  </a:cxn>
                </a:cxnLst>
                <a:rect l="0" t="0" r="r" b="b"/>
                <a:pathLst>
                  <a:path w="4" h="94">
                    <a:moveTo>
                      <a:pt x="4" y="94"/>
                    </a:moveTo>
                    <a:lnTo>
                      <a:pt x="0" y="92"/>
                    </a:lnTo>
                    <a:lnTo>
                      <a:pt x="0" y="0"/>
                    </a:lnTo>
                    <a:lnTo>
                      <a:pt x="4" y="1"/>
                    </a:lnTo>
                    <a:lnTo>
                      <a:pt x="4" y="94"/>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81" name="Freeform 1968"/>
              <p:cNvSpPr>
                <a:spLocks/>
              </p:cNvSpPr>
              <p:nvPr/>
            </p:nvSpPr>
            <p:spPr bwMode="auto">
              <a:xfrm>
                <a:off x="6911" y="2554"/>
                <a:ext cx="5" cy="108"/>
              </a:xfrm>
              <a:custGeom>
                <a:avLst/>
                <a:gdLst>
                  <a:gd name="T0" fmla="*/ 5 w 5"/>
                  <a:gd name="T1" fmla="*/ 108 h 108"/>
                  <a:gd name="T2" fmla="*/ 0 w 5"/>
                  <a:gd name="T3" fmla="*/ 106 h 108"/>
                  <a:gd name="T4" fmla="*/ 0 w 5"/>
                  <a:gd name="T5" fmla="*/ 0 h 108"/>
                  <a:gd name="T6" fmla="*/ 5 w 5"/>
                  <a:gd name="T7" fmla="*/ 0 h 108"/>
                  <a:gd name="T8" fmla="*/ 5 w 5"/>
                  <a:gd name="T9" fmla="*/ 108 h 108"/>
                </a:gdLst>
                <a:ahLst/>
                <a:cxnLst>
                  <a:cxn ang="0">
                    <a:pos x="T0" y="T1"/>
                  </a:cxn>
                  <a:cxn ang="0">
                    <a:pos x="T2" y="T3"/>
                  </a:cxn>
                  <a:cxn ang="0">
                    <a:pos x="T4" y="T5"/>
                  </a:cxn>
                  <a:cxn ang="0">
                    <a:pos x="T6" y="T7"/>
                  </a:cxn>
                  <a:cxn ang="0">
                    <a:pos x="T8" y="T9"/>
                  </a:cxn>
                </a:cxnLst>
                <a:rect l="0" t="0" r="r" b="b"/>
                <a:pathLst>
                  <a:path w="5" h="108">
                    <a:moveTo>
                      <a:pt x="5" y="108"/>
                    </a:moveTo>
                    <a:lnTo>
                      <a:pt x="0" y="106"/>
                    </a:lnTo>
                    <a:lnTo>
                      <a:pt x="0" y="0"/>
                    </a:lnTo>
                    <a:lnTo>
                      <a:pt x="5" y="0"/>
                    </a:lnTo>
                    <a:lnTo>
                      <a:pt x="5" y="108"/>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82" name="Freeform 1969"/>
              <p:cNvSpPr>
                <a:spLocks/>
              </p:cNvSpPr>
              <p:nvPr/>
            </p:nvSpPr>
            <p:spPr bwMode="auto">
              <a:xfrm>
                <a:off x="7048" y="2595"/>
                <a:ext cx="4" cy="118"/>
              </a:xfrm>
              <a:custGeom>
                <a:avLst/>
                <a:gdLst>
                  <a:gd name="T0" fmla="*/ 4 w 4"/>
                  <a:gd name="T1" fmla="*/ 118 h 118"/>
                  <a:gd name="T2" fmla="*/ 0 w 4"/>
                  <a:gd name="T3" fmla="*/ 116 h 118"/>
                  <a:gd name="T4" fmla="*/ 0 w 4"/>
                  <a:gd name="T5" fmla="*/ 0 h 118"/>
                  <a:gd name="T6" fmla="*/ 4 w 4"/>
                  <a:gd name="T7" fmla="*/ 2 h 118"/>
                  <a:gd name="T8" fmla="*/ 4 w 4"/>
                  <a:gd name="T9" fmla="*/ 118 h 118"/>
                </a:gdLst>
                <a:ahLst/>
                <a:cxnLst>
                  <a:cxn ang="0">
                    <a:pos x="T0" y="T1"/>
                  </a:cxn>
                  <a:cxn ang="0">
                    <a:pos x="T2" y="T3"/>
                  </a:cxn>
                  <a:cxn ang="0">
                    <a:pos x="T4" y="T5"/>
                  </a:cxn>
                  <a:cxn ang="0">
                    <a:pos x="T6" y="T7"/>
                  </a:cxn>
                  <a:cxn ang="0">
                    <a:pos x="T8" y="T9"/>
                  </a:cxn>
                </a:cxnLst>
                <a:rect l="0" t="0" r="r" b="b"/>
                <a:pathLst>
                  <a:path w="4" h="118">
                    <a:moveTo>
                      <a:pt x="4" y="118"/>
                    </a:moveTo>
                    <a:lnTo>
                      <a:pt x="0" y="116"/>
                    </a:lnTo>
                    <a:lnTo>
                      <a:pt x="0" y="0"/>
                    </a:lnTo>
                    <a:lnTo>
                      <a:pt x="4" y="2"/>
                    </a:lnTo>
                    <a:lnTo>
                      <a:pt x="4" y="118"/>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83" name="Freeform 1970"/>
              <p:cNvSpPr>
                <a:spLocks noEditPoints="1"/>
              </p:cNvSpPr>
              <p:nvPr/>
            </p:nvSpPr>
            <p:spPr bwMode="auto">
              <a:xfrm>
                <a:off x="6661" y="2451"/>
                <a:ext cx="177" cy="66"/>
              </a:xfrm>
              <a:custGeom>
                <a:avLst/>
                <a:gdLst>
                  <a:gd name="T0" fmla="*/ 2056 w 2056"/>
                  <a:gd name="T1" fmla="*/ 768 h 768"/>
                  <a:gd name="T2" fmla="*/ 2034 w 2056"/>
                  <a:gd name="T3" fmla="*/ 764 h 768"/>
                  <a:gd name="T4" fmla="*/ 2024 w 2056"/>
                  <a:gd name="T5" fmla="*/ 760 h 768"/>
                  <a:gd name="T6" fmla="*/ 2024 w 2056"/>
                  <a:gd name="T7" fmla="*/ 756 h 768"/>
                  <a:gd name="T8" fmla="*/ 2056 w 2056"/>
                  <a:gd name="T9" fmla="*/ 768 h 768"/>
                  <a:gd name="T10" fmla="*/ 1974 w 2056"/>
                  <a:gd name="T11" fmla="*/ 752 h 768"/>
                  <a:gd name="T12" fmla="*/ 1885 w 2056"/>
                  <a:gd name="T13" fmla="*/ 735 h 768"/>
                  <a:gd name="T14" fmla="*/ 1885 w 2056"/>
                  <a:gd name="T15" fmla="*/ 704 h 768"/>
                  <a:gd name="T16" fmla="*/ 1974 w 2056"/>
                  <a:gd name="T17" fmla="*/ 737 h 768"/>
                  <a:gd name="T18" fmla="*/ 1974 w 2056"/>
                  <a:gd name="T19" fmla="*/ 752 h 768"/>
                  <a:gd name="T20" fmla="*/ 1835 w 2056"/>
                  <a:gd name="T21" fmla="*/ 725 h 768"/>
                  <a:gd name="T22" fmla="*/ 1803 w 2056"/>
                  <a:gd name="T23" fmla="*/ 719 h 768"/>
                  <a:gd name="T24" fmla="*/ 1808 w 2056"/>
                  <a:gd name="T25" fmla="*/ 703 h 768"/>
                  <a:gd name="T26" fmla="*/ 1713 w 2056"/>
                  <a:gd name="T27" fmla="*/ 670 h 768"/>
                  <a:gd name="T28" fmla="*/ 1713 w 2056"/>
                  <a:gd name="T29" fmla="*/ 640 h 768"/>
                  <a:gd name="T30" fmla="*/ 1835 w 2056"/>
                  <a:gd name="T31" fmla="*/ 686 h 768"/>
                  <a:gd name="T32" fmla="*/ 1835 w 2056"/>
                  <a:gd name="T33" fmla="*/ 725 h 768"/>
                  <a:gd name="T34" fmla="*/ 1574 w 2056"/>
                  <a:gd name="T35" fmla="*/ 674 h 768"/>
                  <a:gd name="T36" fmla="*/ 920 w 2056"/>
                  <a:gd name="T37" fmla="*/ 546 h 768"/>
                  <a:gd name="T38" fmla="*/ 920 w 2056"/>
                  <a:gd name="T39" fmla="*/ 443 h 768"/>
                  <a:gd name="T40" fmla="*/ 1574 w 2056"/>
                  <a:gd name="T41" fmla="*/ 674 h 768"/>
                  <a:gd name="T42" fmla="*/ 1663 w 2056"/>
                  <a:gd name="T43" fmla="*/ 652 h 768"/>
                  <a:gd name="T44" fmla="*/ 920 w 2056"/>
                  <a:gd name="T45" fmla="*/ 390 h 768"/>
                  <a:gd name="T46" fmla="*/ 920 w 2056"/>
                  <a:gd name="T47" fmla="*/ 344 h 768"/>
                  <a:gd name="T48" fmla="*/ 1663 w 2056"/>
                  <a:gd name="T49" fmla="*/ 621 h 768"/>
                  <a:gd name="T50" fmla="*/ 1663 w 2056"/>
                  <a:gd name="T51" fmla="*/ 652 h 768"/>
                  <a:gd name="T52" fmla="*/ 870 w 2056"/>
                  <a:gd name="T53" fmla="*/ 536 h 768"/>
                  <a:gd name="T54" fmla="*/ 758 w 2056"/>
                  <a:gd name="T55" fmla="*/ 514 h 768"/>
                  <a:gd name="T56" fmla="*/ 758 w 2056"/>
                  <a:gd name="T57" fmla="*/ 385 h 768"/>
                  <a:gd name="T58" fmla="*/ 870 w 2056"/>
                  <a:gd name="T59" fmla="*/ 425 h 768"/>
                  <a:gd name="T60" fmla="*/ 870 w 2056"/>
                  <a:gd name="T61" fmla="*/ 536 h 768"/>
                  <a:gd name="T62" fmla="*/ 709 w 2056"/>
                  <a:gd name="T63" fmla="*/ 504 h 768"/>
                  <a:gd name="T64" fmla="*/ 0 w 2056"/>
                  <a:gd name="T65" fmla="*/ 365 h 768"/>
                  <a:gd name="T66" fmla="*/ 0 w 2056"/>
                  <a:gd name="T67" fmla="*/ 118 h 768"/>
                  <a:gd name="T68" fmla="*/ 709 w 2056"/>
                  <a:gd name="T69" fmla="*/ 368 h 768"/>
                  <a:gd name="T70" fmla="*/ 709 w 2056"/>
                  <a:gd name="T71" fmla="*/ 504 h 768"/>
                  <a:gd name="T72" fmla="*/ 870 w 2056"/>
                  <a:gd name="T73" fmla="*/ 372 h 768"/>
                  <a:gd name="T74" fmla="*/ 758 w 2056"/>
                  <a:gd name="T75" fmla="*/ 332 h 768"/>
                  <a:gd name="T76" fmla="*/ 758 w 2056"/>
                  <a:gd name="T77" fmla="*/ 283 h 768"/>
                  <a:gd name="T78" fmla="*/ 870 w 2056"/>
                  <a:gd name="T79" fmla="*/ 325 h 768"/>
                  <a:gd name="T80" fmla="*/ 870 w 2056"/>
                  <a:gd name="T81" fmla="*/ 372 h 768"/>
                  <a:gd name="T82" fmla="*/ 709 w 2056"/>
                  <a:gd name="T83" fmla="*/ 315 h 768"/>
                  <a:gd name="T84" fmla="*/ 0 w 2056"/>
                  <a:gd name="T85" fmla="*/ 65 h 768"/>
                  <a:gd name="T86" fmla="*/ 0 w 2056"/>
                  <a:gd name="T87" fmla="*/ 0 h 768"/>
                  <a:gd name="T88" fmla="*/ 709 w 2056"/>
                  <a:gd name="T89" fmla="*/ 264 h 768"/>
                  <a:gd name="T90" fmla="*/ 709 w 2056"/>
                  <a:gd name="T91" fmla="*/ 315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56" h="768">
                    <a:moveTo>
                      <a:pt x="2056" y="768"/>
                    </a:moveTo>
                    <a:lnTo>
                      <a:pt x="2034" y="764"/>
                    </a:lnTo>
                    <a:lnTo>
                      <a:pt x="2024" y="760"/>
                    </a:lnTo>
                    <a:lnTo>
                      <a:pt x="2024" y="756"/>
                    </a:lnTo>
                    <a:lnTo>
                      <a:pt x="2056" y="768"/>
                    </a:lnTo>
                    <a:moveTo>
                      <a:pt x="1974" y="752"/>
                    </a:moveTo>
                    <a:lnTo>
                      <a:pt x="1885" y="735"/>
                    </a:lnTo>
                    <a:lnTo>
                      <a:pt x="1885" y="704"/>
                    </a:lnTo>
                    <a:lnTo>
                      <a:pt x="1974" y="737"/>
                    </a:lnTo>
                    <a:lnTo>
                      <a:pt x="1974" y="752"/>
                    </a:lnTo>
                    <a:moveTo>
                      <a:pt x="1835" y="725"/>
                    </a:moveTo>
                    <a:lnTo>
                      <a:pt x="1803" y="719"/>
                    </a:lnTo>
                    <a:lnTo>
                      <a:pt x="1808" y="703"/>
                    </a:lnTo>
                    <a:lnTo>
                      <a:pt x="1713" y="670"/>
                    </a:lnTo>
                    <a:lnTo>
                      <a:pt x="1713" y="640"/>
                    </a:lnTo>
                    <a:lnTo>
                      <a:pt x="1835" y="686"/>
                    </a:lnTo>
                    <a:lnTo>
                      <a:pt x="1835" y="725"/>
                    </a:lnTo>
                    <a:moveTo>
                      <a:pt x="1574" y="674"/>
                    </a:moveTo>
                    <a:lnTo>
                      <a:pt x="920" y="546"/>
                    </a:lnTo>
                    <a:lnTo>
                      <a:pt x="920" y="443"/>
                    </a:lnTo>
                    <a:lnTo>
                      <a:pt x="1574" y="674"/>
                    </a:lnTo>
                    <a:moveTo>
                      <a:pt x="1663" y="652"/>
                    </a:moveTo>
                    <a:lnTo>
                      <a:pt x="920" y="390"/>
                    </a:lnTo>
                    <a:lnTo>
                      <a:pt x="920" y="344"/>
                    </a:lnTo>
                    <a:lnTo>
                      <a:pt x="1663" y="621"/>
                    </a:lnTo>
                    <a:lnTo>
                      <a:pt x="1663" y="652"/>
                    </a:lnTo>
                    <a:moveTo>
                      <a:pt x="870" y="536"/>
                    </a:moveTo>
                    <a:lnTo>
                      <a:pt x="758" y="514"/>
                    </a:lnTo>
                    <a:lnTo>
                      <a:pt x="758" y="385"/>
                    </a:lnTo>
                    <a:lnTo>
                      <a:pt x="870" y="425"/>
                    </a:lnTo>
                    <a:lnTo>
                      <a:pt x="870" y="536"/>
                    </a:lnTo>
                    <a:moveTo>
                      <a:pt x="709" y="504"/>
                    </a:moveTo>
                    <a:lnTo>
                      <a:pt x="0" y="365"/>
                    </a:lnTo>
                    <a:lnTo>
                      <a:pt x="0" y="118"/>
                    </a:lnTo>
                    <a:lnTo>
                      <a:pt x="709" y="368"/>
                    </a:lnTo>
                    <a:lnTo>
                      <a:pt x="709" y="504"/>
                    </a:lnTo>
                    <a:moveTo>
                      <a:pt x="870" y="372"/>
                    </a:moveTo>
                    <a:lnTo>
                      <a:pt x="758" y="332"/>
                    </a:lnTo>
                    <a:lnTo>
                      <a:pt x="758" y="283"/>
                    </a:lnTo>
                    <a:lnTo>
                      <a:pt x="870" y="325"/>
                    </a:lnTo>
                    <a:lnTo>
                      <a:pt x="870" y="372"/>
                    </a:lnTo>
                    <a:moveTo>
                      <a:pt x="709" y="315"/>
                    </a:moveTo>
                    <a:lnTo>
                      <a:pt x="0" y="65"/>
                    </a:lnTo>
                    <a:lnTo>
                      <a:pt x="0" y="0"/>
                    </a:lnTo>
                    <a:lnTo>
                      <a:pt x="709" y="264"/>
                    </a:lnTo>
                    <a:lnTo>
                      <a:pt x="709" y="315"/>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84" name="Freeform 1971"/>
              <p:cNvSpPr>
                <a:spLocks/>
              </p:cNvSpPr>
              <p:nvPr/>
            </p:nvSpPr>
            <p:spPr bwMode="auto">
              <a:xfrm>
                <a:off x="6819" y="2510"/>
                <a:ext cx="4" cy="4"/>
              </a:xfrm>
              <a:custGeom>
                <a:avLst/>
                <a:gdLst>
                  <a:gd name="T0" fmla="*/ 4 w 4"/>
                  <a:gd name="T1" fmla="*/ 4 h 4"/>
                  <a:gd name="T2" fmla="*/ 0 w 4"/>
                  <a:gd name="T3" fmla="*/ 3 h 4"/>
                  <a:gd name="T4" fmla="*/ 0 w 4"/>
                  <a:gd name="T5" fmla="*/ 0 h 4"/>
                  <a:gd name="T6" fmla="*/ 4 w 4"/>
                  <a:gd name="T7" fmla="*/ 1 h 4"/>
                  <a:gd name="T8" fmla="*/ 4 w 4"/>
                  <a:gd name="T9" fmla="*/ 4 h 4"/>
                </a:gdLst>
                <a:ahLst/>
                <a:cxnLst>
                  <a:cxn ang="0">
                    <a:pos x="T0" y="T1"/>
                  </a:cxn>
                  <a:cxn ang="0">
                    <a:pos x="T2" y="T3"/>
                  </a:cxn>
                  <a:cxn ang="0">
                    <a:pos x="T4" y="T5"/>
                  </a:cxn>
                  <a:cxn ang="0">
                    <a:pos x="T6" y="T7"/>
                  </a:cxn>
                  <a:cxn ang="0">
                    <a:pos x="T8" y="T9"/>
                  </a:cxn>
                </a:cxnLst>
                <a:rect l="0" t="0" r="r" b="b"/>
                <a:pathLst>
                  <a:path w="4" h="4">
                    <a:moveTo>
                      <a:pt x="4" y="4"/>
                    </a:moveTo>
                    <a:lnTo>
                      <a:pt x="0" y="3"/>
                    </a:lnTo>
                    <a:lnTo>
                      <a:pt x="0" y="0"/>
                    </a:lnTo>
                    <a:lnTo>
                      <a:pt x="4" y="1"/>
                    </a:lnTo>
                    <a:lnTo>
                      <a:pt x="4"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85" name="Freeform 1972"/>
              <p:cNvSpPr>
                <a:spLocks noEditPoints="1"/>
              </p:cNvSpPr>
              <p:nvPr/>
            </p:nvSpPr>
            <p:spPr bwMode="auto">
              <a:xfrm>
                <a:off x="6736" y="2479"/>
                <a:ext cx="4" cy="19"/>
              </a:xfrm>
              <a:custGeom>
                <a:avLst/>
                <a:gdLst>
                  <a:gd name="T0" fmla="*/ 50 w 50"/>
                  <a:gd name="T1" fmla="*/ 221 h 221"/>
                  <a:gd name="T2" fmla="*/ 0 w 50"/>
                  <a:gd name="T3" fmla="*/ 211 h 221"/>
                  <a:gd name="T4" fmla="*/ 0 w 50"/>
                  <a:gd name="T5" fmla="*/ 100 h 221"/>
                  <a:gd name="T6" fmla="*/ 50 w 50"/>
                  <a:gd name="T7" fmla="*/ 118 h 221"/>
                  <a:gd name="T8" fmla="*/ 50 w 50"/>
                  <a:gd name="T9" fmla="*/ 221 h 221"/>
                  <a:gd name="T10" fmla="*/ 50 w 50"/>
                  <a:gd name="T11" fmla="*/ 65 h 221"/>
                  <a:gd name="T12" fmla="*/ 0 w 50"/>
                  <a:gd name="T13" fmla="*/ 47 h 221"/>
                  <a:gd name="T14" fmla="*/ 0 w 50"/>
                  <a:gd name="T15" fmla="*/ 0 h 221"/>
                  <a:gd name="T16" fmla="*/ 50 w 50"/>
                  <a:gd name="T17" fmla="*/ 19 h 221"/>
                  <a:gd name="T18" fmla="*/ 50 w 50"/>
                  <a:gd name="T19" fmla="*/ 65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21">
                    <a:moveTo>
                      <a:pt x="50" y="221"/>
                    </a:moveTo>
                    <a:lnTo>
                      <a:pt x="0" y="211"/>
                    </a:lnTo>
                    <a:lnTo>
                      <a:pt x="0" y="100"/>
                    </a:lnTo>
                    <a:lnTo>
                      <a:pt x="50" y="118"/>
                    </a:lnTo>
                    <a:lnTo>
                      <a:pt x="50" y="221"/>
                    </a:lnTo>
                    <a:moveTo>
                      <a:pt x="50" y="65"/>
                    </a:moveTo>
                    <a:lnTo>
                      <a:pt x="0" y="47"/>
                    </a:lnTo>
                    <a:lnTo>
                      <a:pt x="0" y="0"/>
                    </a:lnTo>
                    <a:lnTo>
                      <a:pt x="50" y="19"/>
                    </a:lnTo>
                    <a:lnTo>
                      <a:pt x="50" y="6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86" name="Freeform 1973"/>
              <p:cNvSpPr>
                <a:spLocks noEditPoints="1"/>
              </p:cNvSpPr>
              <p:nvPr/>
            </p:nvSpPr>
            <p:spPr bwMode="auto">
              <a:xfrm>
                <a:off x="6661" y="2456"/>
                <a:ext cx="156" cy="57"/>
              </a:xfrm>
              <a:custGeom>
                <a:avLst/>
                <a:gdLst>
                  <a:gd name="T0" fmla="*/ 1803 w 1808"/>
                  <a:gd name="T1" fmla="*/ 654 h 654"/>
                  <a:gd name="T2" fmla="*/ 1713 w 1808"/>
                  <a:gd name="T3" fmla="*/ 636 h 654"/>
                  <a:gd name="T4" fmla="*/ 1713 w 1808"/>
                  <a:gd name="T5" fmla="*/ 605 h 654"/>
                  <a:gd name="T6" fmla="*/ 1808 w 1808"/>
                  <a:gd name="T7" fmla="*/ 638 h 654"/>
                  <a:gd name="T8" fmla="*/ 1803 w 1808"/>
                  <a:gd name="T9" fmla="*/ 654 h 654"/>
                  <a:gd name="T10" fmla="*/ 1663 w 1808"/>
                  <a:gd name="T11" fmla="*/ 626 h 654"/>
                  <a:gd name="T12" fmla="*/ 1574 w 1808"/>
                  <a:gd name="T13" fmla="*/ 609 h 654"/>
                  <a:gd name="T14" fmla="*/ 920 w 1808"/>
                  <a:gd name="T15" fmla="*/ 378 h 654"/>
                  <a:gd name="T16" fmla="*/ 870 w 1808"/>
                  <a:gd name="T17" fmla="*/ 360 h 654"/>
                  <a:gd name="T18" fmla="*/ 758 w 1808"/>
                  <a:gd name="T19" fmla="*/ 320 h 654"/>
                  <a:gd name="T20" fmla="*/ 758 w 1808"/>
                  <a:gd name="T21" fmla="*/ 267 h 654"/>
                  <a:gd name="T22" fmla="*/ 870 w 1808"/>
                  <a:gd name="T23" fmla="*/ 307 h 654"/>
                  <a:gd name="T24" fmla="*/ 920 w 1808"/>
                  <a:gd name="T25" fmla="*/ 325 h 654"/>
                  <a:gd name="T26" fmla="*/ 1663 w 1808"/>
                  <a:gd name="T27" fmla="*/ 587 h 654"/>
                  <a:gd name="T28" fmla="*/ 1663 w 1808"/>
                  <a:gd name="T29" fmla="*/ 626 h 654"/>
                  <a:gd name="T30" fmla="*/ 709 w 1808"/>
                  <a:gd name="T31" fmla="*/ 303 h 654"/>
                  <a:gd name="T32" fmla="*/ 0 w 1808"/>
                  <a:gd name="T33" fmla="*/ 53 h 654"/>
                  <a:gd name="T34" fmla="*/ 0 w 1808"/>
                  <a:gd name="T35" fmla="*/ 0 h 654"/>
                  <a:gd name="T36" fmla="*/ 709 w 1808"/>
                  <a:gd name="T37" fmla="*/ 250 h 654"/>
                  <a:gd name="T38" fmla="*/ 709 w 1808"/>
                  <a:gd name="T39" fmla="*/ 303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8" h="654">
                    <a:moveTo>
                      <a:pt x="1803" y="654"/>
                    </a:moveTo>
                    <a:lnTo>
                      <a:pt x="1713" y="636"/>
                    </a:lnTo>
                    <a:lnTo>
                      <a:pt x="1713" y="605"/>
                    </a:lnTo>
                    <a:lnTo>
                      <a:pt x="1808" y="638"/>
                    </a:lnTo>
                    <a:lnTo>
                      <a:pt x="1803" y="654"/>
                    </a:lnTo>
                    <a:moveTo>
                      <a:pt x="1663" y="626"/>
                    </a:moveTo>
                    <a:lnTo>
                      <a:pt x="1574" y="609"/>
                    </a:lnTo>
                    <a:lnTo>
                      <a:pt x="920" y="378"/>
                    </a:lnTo>
                    <a:lnTo>
                      <a:pt x="870" y="360"/>
                    </a:lnTo>
                    <a:lnTo>
                      <a:pt x="758" y="320"/>
                    </a:lnTo>
                    <a:lnTo>
                      <a:pt x="758" y="267"/>
                    </a:lnTo>
                    <a:lnTo>
                      <a:pt x="870" y="307"/>
                    </a:lnTo>
                    <a:lnTo>
                      <a:pt x="920" y="325"/>
                    </a:lnTo>
                    <a:lnTo>
                      <a:pt x="1663" y="587"/>
                    </a:lnTo>
                    <a:lnTo>
                      <a:pt x="1663" y="626"/>
                    </a:lnTo>
                    <a:moveTo>
                      <a:pt x="709" y="303"/>
                    </a:moveTo>
                    <a:lnTo>
                      <a:pt x="0" y="53"/>
                    </a:lnTo>
                    <a:lnTo>
                      <a:pt x="0" y="0"/>
                    </a:lnTo>
                    <a:lnTo>
                      <a:pt x="709" y="250"/>
                    </a:lnTo>
                    <a:lnTo>
                      <a:pt x="709" y="303"/>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87" name="Freeform 1974"/>
              <p:cNvSpPr>
                <a:spLocks/>
              </p:cNvSpPr>
              <p:nvPr/>
            </p:nvSpPr>
            <p:spPr bwMode="auto">
              <a:xfrm>
                <a:off x="6835" y="2516"/>
                <a:ext cx="1" cy="1"/>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0" y="0"/>
                    </a:lnTo>
                    <a:lnTo>
                      <a:pt x="0" y="0"/>
                    </a:lnTo>
                    <a:lnTo>
                      <a:pt x="1" y="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88" name="Freeform 1975"/>
              <p:cNvSpPr>
                <a:spLocks/>
              </p:cNvSpPr>
              <p:nvPr/>
            </p:nvSpPr>
            <p:spPr bwMode="auto">
              <a:xfrm>
                <a:off x="6804" y="2504"/>
                <a:ext cx="4" cy="7"/>
              </a:xfrm>
              <a:custGeom>
                <a:avLst/>
                <a:gdLst>
                  <a:gd name="T0" fmla="*/ 4 w 4"/>
                  <a:gd name="T1" fmla="*/ 7 h 7"/>
                  <a:gd name="T2" fmla="*/ 0 w 4"/>
                  <a:gd name="T3" fmla="*/ 6 h 7"/>
                  <a:gd name="T4" fmla="*/ 0 w 4"/>
                  <a:gd name="T5" fmla="*/ 0 h 7"/>
                  <a:gd name="T6" fmla="*/ 4 w 4"/>
                  <a:gd name="T7" fmla="*/ 2 h 7"/>
                  <a:gd name="T8" fmla="*/ 4 w 4"/>
                  <a:gd name="T9" fmla="*/ 7 h 7"/>
                </a:gdLst>
                <a:ahLst/>
                <a:cxnLst>
                  <a:cxn ang="0">
                    <a:pos x="T0" y="T1"/>
                  </a:cxn>
                  <a:cxn ang="0">
                    <a:pos x="T2" y="T3"/>
                  </a:cxn>
                  <a:cxn ang="0">
                    <a:pos x="T4" y="T5"/>
                  </a:cxn>
                  <a:cxn ang="0">
                    <a:pos x="T6" y="T7"/>
                  </a:cxn>
                  <a:cxn ang="0">
                    <a:pos x="T8" y="T9"/>
                  </a:cxn>
                </a:cxnLst>
                <a:rect l="0" t="0" r="r" b="b"/>
                <a:pathLst>
                  <a:path w="4" h="7">
                    <a:moveTo>
                      <a:pt x="4" y="7"/>
                    </a:moveTo>
                    <a:lnTo>
                      <a:pt x="0" y="6"/>
                    </a:lnTo>
                    <a:lnTo>
                      <a:pt x="0" y="0"/>
                    </a:lnTo>
                    <a:lnTo>
                      <a:pt x="4" y="2"/>
                    </a:lnTo>
                    <a:lnTo>
                      <a:pt x="4"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89" name="Freeform 1976"/>
              <p:cNvSpPr>
                <a:spLocks/>
              </p:cNvSpPr>
              <p:nvPr/>
            </p:nvSpPr>
            <p:spPr bwMode="auto">
              <a:xfrm>
                <a:off x="6722" y="2473"/>
                <a:ext cx="4" cy="22"/>
              </a:xfrm>
              <a:custGeom>
                <a:avLst/>
                <a:gdLst>
                  <a:gd name="T0" fmla="*/ 4 w 4"/>
                  <a:gd name="T1" fmla="*/ 22 h 22"/>
                  <a:gd name="T2" fmla="*/ 0 w 4"/>
                  <a:gd name="T3" fmla="*/ 21 h 22"/>
                  <a:gd name="T4" fmla="*/ 0 w 4"/>
                  <a:gd name="T5" fmla="*/ 0 h 22"/>
                  <a:gd name="T6" fmla="*/ 4 w 4"/>
                  <a:gd name="T7" fmla="*/ 2 h 22"/>
                  <a:gd name="T8" fmla="*/ 4 w 4"/>
                  <a:gd name="T9" fmla="*/ 22 h 22"/>
                </a:gdLst>
                <a:ahLst/>
                <a:cxnLst>
                  <a:cxn ang="0">
                    <a:pos x="T0" y="T1"/>
                  </a:cxn>
                  <a:cxn ang="0">
                    <a:pos x="T2" y="T3"/>
                  </a:cxn>
                  <a:cxn ang="0">
                    <a:pos x="T4" y="T5"/>
                  </a:cxn>
                  <a:cxn ang="0">
                    <a:pos x="T6" y="T7"/>
                  </a:cxn>
                  <a:cxn ang="0">
                    <a:pos x="T8" y="T9"/>
                  </a:cxn>
                </a:cxnLst>
                <a:rect l="0" t="0" r="r" b="b"/>
                <a:pathLst>
                  <a:path w="4" h="22">
                    <a:moveTo>
                      <a:pt x="4" y="22"/>
                    </a:moveTo>
                    <a:lnTo>
                      <a:pt x="0" y="21"/>
                    </a:lnTo>
                    <a:lnTo>
                      <a:pt x="0" y="0"/>
                    </a:lnTo>
                    <a:lnTo>
                      <a:pt x="4" y="2"/>
                    </a:lnTo>
                    <a:lnTo>
                      <a:pt x="4" y="2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90" name="Freeform 1977"/>
              <p:cNvSpPr>
                <a:spLocks/>
              </p:cNvSpPr>
              <p:nvPr/>
            </p:nvSpPr>
            <p:spPr bwMode="auto">
              <a:xfrm>
                <a:off x="6831" y="2514"/>
                <a:ext cx="4" cy="2"/>
              </a:xfrm>
              <a:custGeom>
                <a:avLst/>
                <a:gdLst>
                  <a:gd name="T0" fmla="*/ 4 w 4"/>
                  <a:gd name="T1" fmla="*/ 2 h 2"/>
                  <a:gd name="T2" fmla="*/ 0 w 4"/>
                  <a:gd name="T3" fmla="*/ 1 h 2"/>
                  <a:gd name="T4" fmla="*/ 0 w 4"/>
                  <a:gd name="T5" fmla="*/ 0 h 2"/>
                  <a:gd name="T6" fmla="*/ 4 w 4"/>
                  <a:gd name="T7" fmla="*/ 2 h 2"/>
                  <a:gd name="T8" fmla="*/ 4 w 4"/>
                  <a:gd name="T9" fmla="*/ 2 h 2"/>
                </a:gdLst>
                <a:ahLst/>
                <a:cxnLst>
                  <a:cxn ang="0">
                    <a:pos x="T0" y="T1"/>
                  </a:cxn>
                  <a:cxn ang="0">
                    <a:pos x="T2" y="T3"/>
                  </a:cxn>
                  <a:cxn ang="0">
                    <a:pos x="T4" y="T5"/>
                  </a:cxn>
                  <a:cxn ang="0">
                    <a:pos x="T6" y="T7"/>
                  </a:cxn>
                  <a:cxn ang="0">
                    <a:pos x="T8" y="T9"/>
                  </a:cxn>
                </a:cxnLst>
                <a:rect l="0" t="0" r="r" b="b"/>
                <a:pathLst>
                  <a:path w="4" h="2">
                    <a:moveTo>
                      <a:pt x="4" y="2"/>
                    </a:moveTo>
                    <a:lnTo>
                      <a:pt x="0" y="1"/>
                    </a:lnTo>
                    <a:lnTo>
                      <a:pt x="0" y="0"/>
                    </a:lnTo>
                    <a:lnTo>
                      <a:pt x="4" y="2"/>
                    </a:lnTo>
                    <a:lnTo>
                      <a:pt x="4" y="2"/>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91" name="Freeform 1978"/>
              <p:cNvSpPr>
                <a:spLocks noEditPoints="1"/>
              </p:cNvSpPr>
              <p:nvPr/>
            </p:nvSpPr>
            <p:spPr bwMode="auto">
              <a:xfrm>
                <a:off x="6621" y="2436"/>
                <a:ext cx="40" cy="130"/>
              </a:xfrm>
              <a:custGeom>
                <a:avLst/>
                <a:gdLst>
                  <a:gd name="T0" fmla="*/ 461 w 461"/>
                  <a:gd name="T1" fmla="*/ 1515 h 1515"/>
                  <a:gd name="T2" fmla="*/ 0 w 461"/>
                  <a:gd name="T3" fmla="*/ 1343 h 1515"/>
                  <a:gd name="T4" fmla="*/ 0 w 461"/>
                  <a:gd name="T5" fmla="*/ 1272 h 1515"/>
                  <a:gd name="T6" fmla="*/ 461 w 461"/>
                  <a:gd name="T7" fmla="*/ 1427 h 1515"/>
                  <a:gd name="T8" fmla="*/ 461 w 461"/>
                  <a:gd name="T9" fmla="*/ 1515 h 1515"/>
                  <a:gd name="T10" fmla="*/ 461 w 461"/>
                  <a:gd name="T11" fmla="*/ 1375 h 1515"/>
                  <a:gd name="T12" fmla="*/ 0 w 461"/>
                  <a:gd name="T13" fmla="*/ 1219 h 1515"/>
                  <a:gd name="T14" fmla="*/ 0 w 461"/>
                  <a:gd name="T15" fmla="*/ 1078 h 1515"/>
                  <a:gd name="T16" fmla="*/ 461 w 461"/>
                  <a:gd name="T17" fmla="*/ 1232 h 1515"/>
                  <a:gd name="T18" fmla="*/ 461 w 461"/>
                  <a:gd name="T19" fmla="*/ 1375 h 1515"/>
                  <a:gd name="T20" fmla="*/ 461 w 461"/>
                  <a:gd name="T21" fmla="*/ 1179 h 1515"/>
                  <a:gd name="T22" fmla="*/ 0 w 461"/>
                  <a:gd name="T23" fmla="*/ 1026 h 1515"/>
                  <a:gd name="T24" fmla="*/ 0 w 461"/>
                  <a:gd name="T25" fmla="*/ 128 h 1515"/>
                  <a:gd name="T26" fmla="*/ 461 w 461"/>
                  <a:gd name="T27" fmla="*/ 291 h 1515"/>
                  <a:gd name="T28" fmla="*/ 461 w 461"/>
                  <a:gd name="T29" fmla="*/ 538 h 1515"/>
                  <a:gd name="T30" fmla="*/ 439 w 461"/>
                  <a:gd name="T31" fmla="*/ 534 h 1515"/>
                  <a:gd name="T32" fmla="*/ 439 w 461"/>
                  <a:gd name="T33" fmla="*/ 793 h 1515"/>
                  <a:gd name="T34" fmla="*/ 461 w 461"/>
                  <a:gd name="T35" fmla="*/ 797 h 1515"/>
                  <a:gd name="T36" fmla="*/ 461 w 461"/>
                  <a:gd name="T37" fmla="*/ 1179 h 1515"/>
                  <a:gd name="T38" fmla="*/ 461 w 461"/>
                  <a:gd name="T39" fmla="*/ 238 h 1515"/>
                  <a:gd name="T40" fmla="*/ 0 w 461"/>
                  <a:gd name="T41" fmla="*/ 75 h 1515"/>
                  <a:gd name="T42" fmla="*/ 0 w 461"/>
                  <a:gd name="T43" fmla="*/ 0 h 1515"/>
                  <a:gd name="T44" fmla="*/ 461 w 461"/>
                  <a:gd name="T45" fmla="*/ 173 h 1515"/>
                  <a:gd name="T46" fmla="*/ 461 w 461"/>
                  <a:gd name="T47" fmla="*/ 238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1" h="1515">
                    <a:moveTo>
                      <a:pt x="461" y="1515"/>
                    </a:moveTo>
                    <a:lnTo>
                      <a:pt x="0" y="1343"/>
                    </a:lnTo>
                    <a:lnTo>
                      <a:pt x="0" y="1272"/>
                    </a:lnTo>
                    <a:lnTo>
                      <a:pt x="461" y="1427"/>
                    </a:lnTo>
                    <a:lnTo>
                      <a:pt x="461" y="1515"/>
                    </a:lnTo>
                    <a:moveTo>
                      <a:pt x="461" y="1375"/>
                    </a:moveTo>
                    <a:lnTo>
                      <a:pt x="0" y="1219"/>
                    </a:lnTo>
                    <a:lnTo>
                      <a:pt x="0" y="1078"/>
                    </a:lnTo>
                    <a:lnTo>
                      <a:pt x="461" y="1232"/>
                    </a:lnTo>
                    <a:lnTo>
                      <a:pt x="461" y="1375"/>
                    </a:lnTo>
                    <a:moveTo>
                      <a:pt x="461" y="1179"/>
                    </a:moveTo>
                    <a:lnTo>
                      <a:pt x="0" y="1026"/>
                    </a:lnTo>
                    <a:lnTo>
                      <a:pt x="0" y="128"/>
                    </a:lnTo>
                    <a:lnTo>
                      <a:pt x="461" y="291"/>
                    </a:lnTo>
                    <a:lnTo>
                      <a:pt x="461" y="538"/>
                    </a:lnTo>
                    <a:lnTo>
                      <a:pt x="439" y="534"/>
                    </a:lnTo>
                    <a:lnTo>
                      <a:pt x="439" y="793"/>
                    </a:lnTo>
                    <a:lnTo>
                      <a:pt x="461" y="797"/>
                    </a:lnTo>
                    <a:lnTo>
                      <a:pt x="461" y="1179"/>
                    </a:lnTo>
                    <a:moveTo>
                      <a:pt x="461" y="238"/>
                    </a:moveTo>
                    <a:lnTo>
                      <a:pt x="0" y="75"/>
                    </a:lnTo>
                    <a:lnTo>
                      <a:pt x="0" y="0"/>
                    </a:lnTo>
                    <a:lnTo>
                      <a:pt x="461" y="173"/>
                    </a:lnTo>
                    <a:lnTo>
                      <a:pt x="461" y="238"/>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92" name="Freeform 1979"/>
              <p:cNvSpPr>
                <a:spLocks/>
              </p:cNvSpPr>
              <p:nvPr/>
            </p:nvSpPr>
            <p:spPr bwMode="auto">
              <a:xfrm>
                <a:off x="6621" y="2524"/>
                <a:ext cx="40" cy="18"/>
              </a:xfrm>
              <a:custGeom>
                <a:avLst/>
                <a:gdLst>
                  <a:gd name="T0" fmla="*/ 40 w 40"/>
                  <a:gd name="T1" fmla="*/ 18 h 18"/>
                  <a:gd name="T2" fmla="*/ 0 w 40"/>
                  <a:gd name="T3" fmla="*/ 5 h 18"/>
                  <a:gd name="T4" fmla="*/ 0 w 40"/>
                  <a:gd name="T5" fmla="*/ 0 h 18"/>
                  <a:gd name="T6" fmla="*/ 40 w 40"/>
                  <a:gd name="T7" fmla="*/ 13 h 18"/>
                  <a:gd name="T8" fmla="*/ 40 w 40"/>
                  <a:gd name="T9" fmla="*/ 18 h 18"/>
                </a:gdLst>
                <a:ahLst/>
                <a:cxnLst>
                  <a:cxn ang="0">
                    <a:pos x="T0" y="T1"/>
                  </a:cxn>
                  <a:cxn ang="0">
                    <a:pos x="T2" y="T3"/>
                  </a:cxn>
                  <a:cxn ang="0">
                    <a:pos x="T4" y="T5"/>
                  </a:cxn>
                  <a:cxn ang="0">
                    <a:pos x="T6" y="T7"/>
                  </a:cxn>
                  <a:cxn ang="0">
                    <a:pos x="T8" y="T9"/>
                  </a:cxn>
                </a:cxnLst>
                <a:rect l="0" t="0" r="r" b="b"/>
                <a:pathLst>
                  <a:path w="40" h="18">
                    <a:moveTo>
                      <a:pt x="40" y="18"/>
                    </a:moveTo>
                    <a:lnTo>
                      <a:pt x="0" y="5"/>
                    </a:lnTo>
                    <a:lnTo>
                      <a:pt x="0" y="0"/>
                    </a:lnTo>
                    <a:lnTo>
                      <a:pt x="40" y="13"/>
                    </a:lnTo>
                    <a:lnTo>
                      <a:pt x="40" y="1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93" name="Freeform 1980"/>
              <p:cNvSpPr>
                <a:spLocks/>
              </p:cNvSpPr>
              <p:nvPr/>
            </p:nvSpPr>
            <p:spPr bwMode="auto">
              <a:xfrm>
                <a:off x="6621" y="2541"/>
                <a:ext cx="40" cy="18"/>
              </a:xfrm>
              <a:custGeom>
                <a:avLst/>
                <a:gdLst>
                  <a:gd name="T0" fmla="*/ 40 w 40"/>
                  <a:gd name="T1" fmla="*/ 18 h 18"/>
                  <a:gd name="T2" fmla="*/ 0 w 40"/>
                  <a:gd name="T3" fmla="*/ 4 h 18"/>
                  <a:gd name="T4" fmla="*/ 0 w 40"/>
                  <a:gd name="T5" fmla="*/ 0 h 18"/>
                  <a:gd name="T6" fmla="*/ 40 w 40"/>
                  <a:gd name="T7" fmla="*/ 13 h 18"/>
                  <a:gd name="T8" fmla="*/ 40 w 40"/>
                  <a:gd name="T9" fmla="*/ 18 h 18"/>
                </a:gdLst>
                <a:ahLst/>
                <a:cxnLst>
                  <a:cxn ang="0">
                    <a:pos x="T0" y="T1"/>
                  </a:cxn>
                  <a:cxn ang="0">
                    <a:pos x="T2" y="T3"/>
                  </a:cxn>
                  <a:cxn ang="0">
                    <a:pos x="T4" y="T5"/>
                  </a:cxn>
                  <a:cxn ang="0">
                    <a:pos x="T6" y="T7"/>
                  </a:cxn>
                  <a:cxn ang="0">
                    <a:pos x="T8" y="T9"/>
                  </a:cxn>
                </a:cxnLst>
                <a:rect l="0" t="0" r="r" b="b"/>
                <a:pathLst>
                  <a:path w="40" h="18">
                    <a:moveTo>
                      <a:pt x="40" y="18"/>
                    </a:moveTo>
                    <a:lnTo>
                      <a:pt x="0" y="4"/>
                    </a:lnTo>
                    <a:lnTo>
                      <a:pt x="0" y="0"/>
                    </a:lnTo>
                    <a:lnTo>
                      <a:pt x="40" y="13"/>
                    </a:lnTo>
                    <a:lnTo>
                      <a:pt x="40" y="1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94" name="Freeform 1981"/>
              <p:cNvSpPr>
                <a:spLocks/>
              </p:cNvSpPr>
              <p:nvPr/>
            </p:nvSpPr>
            <p:spPr bwMode="auto">
              <a:xfrm>
                <a:off x="6621" y="2442"/>
                <a:ext cx="40" cy="19"/>
              </a:xfrm>
              <a:custGeom>
                <a:avLst/>
                <a:gdLst>
                  <a:gd name="T0" fmla="*/ 40 w 40"/>
                  <a:gd name="T1" fmla="*/ 19 h 19"/>
                  <a:gd name="T2" fmla="*/ 0 w 40"/>
                  <a:gd name="T3" fmla="*/ 5 h 19"/>
                  <a:gd name="T4" fmla="*/ 0 w 40"/>
                  <a:gd name="T5" fmla="*/ 0 h 19"/>
                  <a:gd name="T6" fmla="*/ 40 w 40"/>
                  <a:gd name="T7" fmla="*/ 14 h 19"/>
                  <a:gd name="T8" fmla="*/ 40 w 40"/>
                  <a:gd name="T9" fmla="*/ 19 h 19"/>
                </a:gdLst>
                <a:ahLst/>
                <a:cxnLst>
                  <a:cxn ang="0">
                    <a:pos x="T0" y="T1"/>
                  </a:cxn>
                  <a:cxn ang="0">
                    <a:pos x="T2" y="T3"/>
                  </a:cxn>
                  <a:cxn ang="0">
                    <a:pos x="T4" y="T5"/>
                  </a:cxn>
                  <a:cxn ang="0">
                    <a:pos x="T6" y="T7"/>
                  </a:cxn>
                  <a:cxn ang="0">
                    <a:pos x="T8" y="T9"/>
                  </a:cxn>
                </a:cxnLst>
                <a:rect l="0" t="0" r="r" b="b"/>
                <a:pathLst>
                  <a:path w="40" h="19">
                    <a:moveTo>
                      <a:pt x="40" y="19"/>
                    </a:moveTo>
                    <a:lnTo>
                      <a:pt x="0" y="5"/>
                    </a:lnTo>
                    <a:lnTo>
                      <a:pt x="0" y="0"/>
                    </a:lnTo>
                    <a:lnTo>
                      <a:pt x="40" y="14"/>
                    </a:lnTo>
                    <a:lnTo>
                      <a:pt x="40" y="1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95" name="Freeform 1982"/>
              <p:cNvSpPr>
                <a:spLocks noEditPoints="1"/>
              </p:cNvSpPr>
              <p:nvPr/>
            </p:nvSpPr>
            <p:spPr bwMode="auto">
              <a:xfrm>
                <a:off x="6668" y="2660"/>
                <a:ext cx="422" cy="171"/>
              </a:xfrm>
              <a:custGeom>
                <a:avLst/>
                <a:gdLst>
                  <a:gd name="T0" fmla="*/ 4446 w 4887"/>
                  <a:gd name="T1" fmla="*/ 1829 h 1975"/>
                  <a:gd name="T2" fmla="*/ 4887 w 4887"/>
                  <a:gd name="T3" fmla="*/ 1579 h 1975"/>
                  <a:gd name="T4" fmla="*/ 4396 w 4887"/>
                  <a:gd name="T5" fmla="*/ 1813 h 1975"/>
                  <a:gd name="T6" fmla="*/ 3834 w 4887"/>
                  <a:gd name="T7" fmla="*/ 1230 h 1975"/>
                  <a:gd name="T8" fmla="*/ 4396 w 4887"/>
                  <a:gd name="T9" fmla="*/ 1813 h 1975"/>
                  <a:gd name="T10" fmla="*/ 3750 w 4887"/>
                  <a:gd name="T11" fmla="*/ 1598 h 1975"/>
                  <a:gd name="T12" fmla="*/ 3784 w 4887"/>
                  <a:gd name="T13" fmla="*/ 1408 h 1975"/>
                  <a:gd name="T14" fmla="*/ 3700 w 4887"/>
                  <a:gd name="T15" fmla="*/ 1582 h 1975"/>
                  <a:gd name="T16" fmla="*/ 3276 w 4887"/>
                  <a:gd name="T17" fmla="*/ 1214 h 1975"/>
                  <a:gd name="T18" fmla="*/ 3700 w 4887"/>
                  <a:gd name="T19" fmla="*/ 1582 h 1975"/>
                  <a:gd name="T20" fmla="*/ 3119 w 4887"/>
                  <a:gd name="T21" fmla="*/ 1389 h 1975"/>
                  <a:gd name="T22" fmla="*/ 3226 w 4887"/>
                  <a:gd name="T23" fmla="*/ 1195 h 1975"/>
                  <a:gd name="T24" fmla="*/ 3069 w 4887"/>
                  <a:gd name="T25" fmla="*/ 1373 h 1975"/>
                  <a:gd name="T26" fmla="*/ 2868 w 4887"/>
                  <a:gd name="T27" fmla="*/ 910 h 1975"/>
                  <a:gd name="T28" fmla="*/ 3069 w 4887"/>
                  <a:gd name="T29" fmla="*/ 1373 h 1975"/>
                  <a:gd name="T30" fmla="*/ 3750 w 4887"/>
                  <a:gd name="T31" fmla="*/ 1341 h 1975"/>
                  <a:gd name="T32" fmla="*/ 3784 w 4887"/>
                  <a:gd name="T33" fmla="*/ 1214 h 1975"/>
                  <a:gd name="T34" fmla="*/ 3700 w 4887"/>
                  <a:gd name="T35" fmla="*/ 1322 h 1975"/>
                  <a:gd name="T36" fmla="*/ 3276 w 4887"/>
                  <a:gd name="T37" fmla="*/ 1045 h 1975"/>
                  <a:gd name="T38" fmla="*/ 3700 w 4887"/>
                  <a:gd name="T39" fmla="*/ 1322 h 1975"/>
                  <a:gd name="T40" fmla="*/ 2559 w 4887"/>
                  <a:gd name="T41" fmla="*/ 1204 h 1975"/>
                  <a:gd name="T42" fmla="*/ 2818 w 4887"/>
                  <a:gd name="T43" fmla="*/ 894 h 1975"/>
                  <a:gd name="T44" fmla="*/ 2509 w 4887"/>
                  <a:gd name="T45" fmla="*/ 1187 h 1975"/>
                  <a:gd name="T46" fmla="*/ 1938 w 4887"/>
                  <a:gd name="T47" fmla="*/ 602 h 1975"/>
                  <a:gd name="T48" fmla="*/ 2509 w 4887"/>
                  <a:gd name="T49" fmla="*/ 1187 h 1975"/>
                  <a:gd name="T50" fmla="*/ 3119 w 4887"/>
                  <a:gd name="T51" fmla="*/ 1101 h 1975"/>
                  <a:gd name="T52" fmla="*/ 3226 w 4887"/>
                  <a:gd name="T53" fmla="*/ 1029 h 1975"/>
                  <a:gd name="T54" fmla="*/ 1888 w 4887"/>
                  <a:gd name="T55" fmla="*/ 981 h 1975"/>
                  <a:gd name="T56" fmla="*/ 1342 w 4887"/>
                  <a:gd name="T57" fmla="*/ 611 h 1975"/>
                  <a:gd name="T58" fmla="*/ 1888 w 4887"/>
                  <a:gd name="T59" fmla="*/ 585 h 1975"/>
                  <a:gd name="T60" fmla="*/ 1291 w 4887"/>
                  <a:gd name="T61" fmla="*/ 784 h 1975"/>
                  <a:gd name="T62" fmla="*/ 1175 w 4887"/>
                  <a:gd name="T63" fmla="*/ 670 h 1975"/>
                  <a:gd name="T64" fmla="*/ 1291 w 4887"/>
                  <a:gd name="T65" fmla="*/ 784 h 1975"/>
                  <a:gd name="T66" fmla="*/ 1065 w 4887"/>
                  <a:gd name="T67" fmla="*/ 709 h 1975"/>
                  <a:gd name="T68" fmla="*/ 1125 w 4887"/>
                  <a:gd name="T69" fmla="*/ 728 h 1975"/>
                  <a:gd name="T70" fmla="*/ 751 w 4887"/>
                  <a:gd name="T71" fmla="*/ 604 h 1975"/>
                  <a:gd name="T72" fmla="*/ 1125 w 4887"/>
                  <a:gd name="T73" fmla="*/ 634 h 1975"/>
                  <a:gd name="T74" fmla="*/ 0 w 4887"/>
                  <a:gd name="T75" fmla="*/ 647 h 1975"/>
                  <a:gd name="T76" fmla="*/ 358 w 4887"/>
                  <a:gd name="T77" fmla="*/ 108 h 1975"/>
                  <a:gd name="T78" fmla="*/ 0 w 4887"/>
                  <a:gd name="T79" fmla="*/ 356 h 1975"/>
                  <a:gd name="T80" fmla="*/ 1175 w 4887"/>
                  <a:gd name="T81" fmla="*/ 617 h 1975"/>
                  <a:gd name="T82" fmla="*/ 1291 w 4887"/>
                  <a:gd name="T83" fmla="*/ 405 h 1975"/>
                  <a:gd name="T84" fmla="*/ 1175 w 4887"/>
                  <a:gd name="T85" fmla="*/ 617 h 1975"/>
                  <a:gd name="T86" fmla="*/ 408 w 4887"/>
                  <a:gd name="T87" fmla="*/ 491 h 1975"/>
                  <a:gd name="T88" fmla="*/ 1125 w 4887"/>
                  <a:gd name="T89" fmla="*/ 340 h 1975"/>
                  <a:gd name="T90" fmla="*/ 675 w 4887"/>
                  <a:gd name="T91" fmla="*/ 579 h 1975"/>
                  <a:gd name="T92" fmla="*/ 1342 w 4887"/>
                  <a:gd name="T93" fmla="*/ 405 h 1975"/>
                  <a:gd name="T94" fmla="*/ 1566 w 4887"/>
                  <a:gd name="T95" fmla="*/ 479 h 1975"/>
                  <a:gd name="T96" fmla="*/ 1175 w 4887"/>
                  <a:gd name="T97" fmla="*/ 395 h 1975"/>
                  <a:gd name="T98" fmla="*/ 1235 w 4887"/>
                  <a:gd name="T99" fmla="*/ 373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87" h="1975">
                    <a:moveTo>
                      <a:pt x="4887" y="1975"/>
                    </a:moveTo>
                    <a:lnTo>
                      <a:pt x="4446" y="1829"/>
                    </a:lnTo>
                    <a:lnTo>
                      <a:pt x="4446" y="1433"/>
                    </a:lnTo>
                    <a:lnTo>
                      <a:pt x="4887" y="1579"/>
                    </a:lnTo>
                    <a:lnTo>
                      <a:pt x="4887" y="1975"/>
                    </a:lnTo>
                    <a:moveTo>
                      <a:pt x="4396" y="1813"/>
                    </a:moveTo>
                    <a:lnTo>
                      <a:pt x="3834" y="1626"/>
                    </a:lnTo>
                    <a:lnTo>
                      <a:pt x="3834" y="1230"/>
                    </a:lnTo>
                    <a:lnTo>
                      <a:pt x="4396" y="1417"/>
                    </a:lnTo>
                    <a:lnTo>
                      <a:pt x="4396" y="1813"/>
                    </a:lnTo>
                    <a:moveTo>
                      <a:pt x="3784" y="1610"/>
                    </a:moveTo>
                    <a:lnTo>
                      <a:pt x="3750" y="1598"/>
                    </a:lnTo>
                    <a:lnTo>
                      <a:pt x="3750" y="1394"/>
                    </a:lnTo>
                    <a:lnTo>
                      <a:pt x="3784" y="1408"/>
                    </a:lnTo>
                    <a:lnTo>
                      <a:pt x="3784" y="1610"/>
                    </a:lnTo>
                    <a:moveTo>
                      <a:pt x="3700" y="1582"/>
                    </a:moveTo>
                    <a:lnTo>
                      <a:pt x="3276" y="1441"/>
                    </a:lnTo>
                    <a:lnTo>
                      <a:pt x="3276" y="1214"/>
                    </a:lnTo>
                    <a:lnTo>
                      <a:pt x="3700" y="1375"/>
                    </a:lnTo>
                    <a:lnTo>
                      <a:pt x="3700" y="1582"/>
                    </a:lnTo>
                    <a:moveTo>
                      <a:pt x="3226" y="1425"/>
                    </a:moveTo>
                    <a:lnTo>
                      <a:pt x="3119" y="1389"/>
                    </a:lnTo>
                    <a:lnTo>
                      <a:pt x="3119" y="1155"/>
                    </a:lnTo>
                    <a:lnTo>
                      <a:pt x="3226" y="1195"/>
                    </a:lnTo>
                    <a:lnTo>
                      <a:pt x="3226" y="1425"/>
                    </a:lnTo>
                    <a:moveTo>
                      <a:pt x="3069" y="1373"/>
                    </a:moveTo>
                    <a:lnTo>
                      <a:pt x="2868" y="1306"/>
                    </a:lnTo>
                    <a:lnTo>
                      <a:pt x="2868" y="910"/>
                    </a:lnTo>
                    <a:lnTo>
                      <a:pt x="3069" y="977"/>
                    </a:lnTo>
                    <a:lnTo>
                      <a:pt x="3069" y="1373"/>
                    </a:lnTo>
                    <a:moveTo>
                      <a:pt x="3784" y="1354"/>
                    </a:moveTo>
                    <a:lnTo>
                      <a:pt x="3750" y="1341"/>
                    </a:lnTo>
                    <a:lnTo>
                      <a:pt x="3750" y="1202"/>
                    </a:lnTo>
                    <a:lnTo>
                      <a:pt x="3784" y="1214"/>
                    </a:lnTo>
                    <a:lnTo>
                      <a:pt x="3784" y="1354"/>
                    </a:lnTo>
                    <a:moveTo>
                      <a:pt x="3700" y="1322"/>
                    </a:moveTo>
                    <a:lnTo>
                      <a:pt x="3276" y="1161"/>
                    </a:lnTo>
                    <a:lnTo>
                      <a:pt x="3276" y="1045"/>
                    </a:lnTo>
                    <a:lnTo>
                      <a:pt x="3700" y="1186"/>
                    </a:lnTo>
                    <a:lnTo>
                      <a:pt x="3700" y="1322"/>
                    </a:lnTo>
                    <a:moveTo>
                      <a:pt x="2818" y="1289"/>
                    </a:moveTo>
                    <a:lnTo>
                      <a:pt x="2559" y="1204"/>
                    </a:lnTo>
                    <a:lnTo>
                      <a:pt x="2559" y="808"/>
                    </a:lnTo>
                    <a:lnTo>
                      <a:pt x="2818" y="894"/>
                    </a:lnTo>
                    <a:lnTo>
                      <a:pt x="2818" y="1289"/>
                    </a:lnTo>
                    <a:moveTo>
                      <a:pt x="2509" y="1187"/>
                    </a:moveTo>
                    <a:lnTo>
                      <a:pt x="1938" y="998"/>
                    </a:lnTo>
                    <a:lnTo>
                      <a:pt x="1938" y="602"/>
                    </a:lnTo>
                    <a:lnTo>
                      <a:pt x="2509" y="791"/>
                    </a:lnTo>
                    <a:lnTo>
                      <a:pt x="2509" y="1187"/>
                    </a:lnTo>
                    <a:moveTo>
                      <a:pt x="3226" y="1142"/>
                    </a:moveTo>
                    <a:lnTo>
                      <a:pt x="3119" y="1101"/>
                    </a:lnTo>
                    <a:lnTo>
                      <a:pt x="3119" y="993"/>
                    </a:lnTo>
                    <a:lnTo>
                      <a:pt x="3226" y="1029"/>
                    </a:lnTo>
                    <a:lnTo>
                      <a:pt x="3226" y="1142"/>
                    </a:lnTo>
                    <a:moveTo>
                      <a:pt x="1888" y="981"/>
                    </a:moveTo>
                    <a:lnTo>
                      <a:pt x="1342" y="800"/>
                    </a:lnTo>
                    <a:lnTo>
                      <a:pt x="1342" y="611"/>
                    </a:lnTo>
                    <a:lnTo>
                      <a:pt x="1643" y="504"/>
                    </a:lnTo>
                    <a:lnTo>
                      <a:pt x="1888" y="585"/>
                    </a:lnTo>
                    <a:lnTo>
                      <a:pt x="1888" y="981"/>
                    </a:lnTo>
                    <a:moveTo>
                      <a:pt x="1291" y="784"/>
                    </a:moveTo>
                    <a:lnTo>
                      <a:pt x="1175" y="745"/>
                    </a:lnTo>
                    <a:lnTo>
                      <a:pt x="1175" y="670"/>
                    </a:lnTo>
                    <a:lnTo>
                      <a:pt x="1291" y="628"/>
                    </a:lnTo>
                    <a:lnTo>
                      <a:pt x="1291" y="784"/>
                    </a:lnTo>
                    <a:moveTo>
                      <a:pt x="1125" y="728"/>
                    </a:moveTo>
                    <a:lnTo>
                      <a:pt x="1065" y="709"/>
                    </a:lnTo>
                    <a:lnTo>
                      <a:pt x="1125" y="687"/>
                    </a:lnTo>
                    <a:lnTo>
                      <a:pt x="1125" y="728"/>
                    </a:lnTo>
                    <a:moveTo>
                      <a:pt x="988" y="683"/>
                    </a:moveTo>
                    <a:lnTo>
                      <a:pt x="751" y="604"/>
                    </a:lnTo>
                    <a:lnTo>
                      <a:pt x="1125" y="467"/>
                    </a:lnTo>
                    <a:lnTo>
                      <a:pt x="1125" y="634"/>
                    </a:lnTo>
                    <a:lnTo>
                      <a:pt x="988" y="683"/>
                    </a:lnTo>
                    <a:moveTo>
                      <a:pt x="0" y="647"/>
                    </a:moveTo>
                    <a:lnTo>
                      <a:pt x="0" y="0"/>
                    </a:lnTo>
                    <a:lnTo>
                      <a:pt x="358" y="108"/>
                    </a:lnTo>
                    <a:lnTo>
                      <a:pt x="358" y="474"/>
                    </a:lnTo>
                    <a:lnTo>
                      <a:pt x="0" y="356"/>
                    </a:lnTo>
                    <a:lnTo>
                      <a:pt x="0" y="647"/>
                    </a:lnTo>
                    <a:moveTo>
                      <a:pt x="1175" y="617"/>
                    </a:moveTo>
                    <a:lnTo>
                      <a:pt x="1175" y="448"/>
                    </a:lnTo>
                    <a:lnTo>
                      <a:pt x="1291" y="405"/>
                    </a:lnTo>
                    <a:lnTo>
                      <a:pt x="1291" y="575"/>
                    </a:lnTo>
                    <a:lnTo>
                      <a:pt x="1175" y="617"/>
                    </a:lnTo>
                    <a:moveTo>
                      <a:pt x="675" y="579"/>
                    </a:moveTo>
                    <a:lnTo>
                      <a:pt x="408" y="491"/>
                    </a:lnTo>
                    <a:lnTo>
                      <a:pt x="408" y="123"/>
                    </a:lnTo>
                    <a:lnTo>
                      <a:pt x="1125" y="340"/>
                    </a:lnTo>
                    <a:lnTo>
                      <a:pt x="1125" y="413"/>
                    </a:lnTo>
                    <a:lnTo>
                      <a:pt x="675" y="579"/>
                    </a:lnTo>
                    <a:moveTo>
                      <a:pt x="1342" y="558"/>
                    </a:moveTo>
                    <a:lnTo>
                      <a:pt x="1342" y="405"/>
                    </a:lnTo>
                    <a:lnTo>
                      <a:pt x="1374" y="415"/>
                    </a:lnTo>
                    <a:lnTo>
                      <a:pt x="1566" y="479"/>
                    </a:lnTo>
                    <a:lnTo>
                      <a:pt x="1342" y="558"/>
                    </a:lnTo>
                    <a:moveTo>
                      <a:pt x="1175" y="395"/>
                    </a:moveTo>
                    <a:lnTo>
                      <a:pt x="1175" y="355"/>
                    </a:lnTo>
                    <a:lnTo>
                      <a:pt x="1235" y="373"/>
                    </a:lnTo>
                    <a:lnTo>
                      <a:pt x="1175" y="395"/>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96" name="Freeform 1983"/>
              <p:cNvSpPr>
                <a:spLocks/>
              </p:cNvSpPr>
              <p:nvPr/>
            </p:nvSpPr>
            <p:spPr bwMode="auto">
              <a:xfrm>
                <a:off x="6933" y="2745"/>
                <a:ext cx="4" cy="35"/>
              </a:xfrm>
              <a:custGeom>
                <a:avLst/>
                <a:gdLst>
                  <a:gd name="T0" fmla="*/ 4 w 4"/>
                  <a:gd name="T1" fmla="*/ 35 h 35"/>
                  <a:gd name="T2" fmla="*/ 0 w 4"/>
                  <a:gd name="T3" fmla="*/ 34 h 35"/>
                  <a:gd name="T4" fmla="*/ 0 w 4"/>
                  <a:gd name="T5" fmla="*/ 0 h 35"/>
                  <a:gd name="T6" fmla="*/ 4 w 4"/>
                  <a:gd name="T7" fmla="*/ 1 h 35"/>
                  <a:gd name="T8" fmla="*/ 4 w 4"/>
                  <a:gd name="T9" fmla="*/ 10 h 35"/>
                  <a:gd name="T10" fmla="*/ 3 w 4"/>
                  <a:gd name="T11" fmla="*/ 10 h 35"/>
                  <a:gd name="T12" fmla="*/ 1 w 4"/>
                  <a:gd name="T13" fmla="*/ 14 h 35"/>
                  <a:gd name="T14" fmla="*/ 4 w 4"/>
                  <a:gd name="T15" fmla="*/ 15 h 35"/>
                  <a:gd name="T16" fmla="*/ 4 w 4"/>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5">
                    <a:moveTo>
                      <a:pt x="4" y="35"/>
                    </a:moveTo>
                    <a:lnTo>
                      <a:pt x="0" y="34"/>
                    </a:lnTo>
                    <a:lnTo>
                      <a:pt x="0" y="0"/>
                    </a:lnTo>
                    <a:lnTo>
                      <a:pt x="4" y="1"/>
                    </a:lnTo>
                    <a:lnTo>
                      <a:pt x="4" y="10"/>
                    </a:lnTo>
                    <a:lnTo>
                      <a:pt x="3" y="10"/>
                    </a:lnTo>
                    <a:lnTo>
                      <a:pt x="1" y="14"/>
                    </a:lnTo>
                    <a:lnTo>
                      <a:pt x="4" y="15"/>
                    </a:lnTo>
                    <a:lnTo>
                      <a:pt x="4" y="3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97" name="Freeform 1984"/>
              <p:cNvSpPr>
                <a:spLocks/>
              </p:cNvSpPr>
              <p:nvPr/>
            </p:nvSpPr>
            <p:spPr bwMode="auto">
              <a:xfrm>
                <a:off x="6885" y="2729"/>
                <a:ext cx="4" cy="35"/>
              </a:xfrm>
              <a:custGeom>
                <a:avLst/>
                <a:gdLst>
                  <a:gd name="T0" fmla="*/ 4 w 4"/>
                  <a:gd name="T1" fmla="*/ 35 h 35"/>
                  <a:gd name="T2" fmla="*/ 0 w 4"/>
                  <a:gd name="T3" fmla="*/ 34 h 35"/>
                  <a:gd name="T4" fmla="*/ 0 w 4"/>
                  <a:gd name="T5" fmla="*/ 0 h 35"/>
                  <a:gd name="T6" fmla="*/ 4 w 4"/>
                  <a:gd name="T7" fmla="*/ 1 h 35"/>
                  <a:gd name="T8" fmla="*/ 4 w 4"/>
                  <a:gd name="T9" fmla="*/ 35 h 35"/>
                </a:gdLst>
                <a:ahLst/>
                <a:cxnLst>
                  <a:cxn ang="0">
                    <a:pos x="T0" y="T1"/>
                  </a:cxn>
                  <a:cxn ang="0">
                    <a:pos x="T2" y="T3"/>
                  </a:cxn>
                  <a:cxn ang="0">
                    <a:pos x="T4" y="T5"/>
                  </a:cxn>
                  <a:cxn ang="0">
                    <a:pos x="T6" y="T7"/>
                  </a:cxn>
                  <a:cxn ang="0">
                    <a:pos x="T8" y="T9"/>
                  </a:cxn>
                </a:cxnLst>
                <a:rect l="0" t="0" r="r" b="b"/>
                <a:pathLst>
                  <a:path w="4" h="35">
                    <a:moveTo>
                      <a:pt x="4" y="35"/>
                    </a:moveTo>
                    <a:lnTo>
                      <a:pt x="0" y="34"/>
                    </a:lnTo>
                    <a:lnTo>
                      <a:pt x="0" y="0"/>
                    </a:lnTo>
                    <a:lnTo>
                      <a:pt x="4" y="1"/>
                    </a:lnTo>
                    <a:lnTo>
                      <a:pt x="4" y="3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98" name="Freeform 1985"/>
              <p:cNvSpPr>
                <a:spLocks noEditPoints="1"/>
              </p:cNvSpPr>
              <p:nvPr/>
            </p:nvSpPr>
            <p:spPr bwMode="auto">
              <a:xfrm>
                <a:off x="6668" y="2657"/>
                <a:ext cx="119" cy="39"/>
              </a:xfrm>
              <a:custGeom>
                <a:avLst/>
                <a:gdLst>
                  <a:gd name="T0" fmla="*/ 1374 w 1374"/>
                  <a:gd name="T1" fmla="*/ 455 h 455"/>
                  <a:gd name="T2" fmla="*/ 1342 w 1374"/>
                  <a:gd name="T3" fmla="*/ 445 h 455"/>
                  <a:gd name="T4" fmla="*/ 1342 w 1374"/>
                  <a:gd name="T5" fmla="*/ 444 h 455"/>
                  <a:gd name="T6" fmla="*/ 1374 w 1374"/>
                  <a:gd name="T7" fmla="*/ 455 h 455"/>
                  <a:gd name="T8" fmla="*/ 1235 w 1374"/>
                  <a:gd name="T9" fmla="*/ 413 h 455"/>
                  <a:gd name="T10" fmla="*/ 1175 w 1374"/>
                  <a:gd name="T11" fmla="*/ 395 h 455"/>
                  <a:gd name="T12" fmla="*/ 1175 w 1374"/>
                  <a:gd name="T13" fmla="*/ 389 h 455"/>
                  <a:gd name="T14" fmla="*/ 1240 w 1374"/>
                  <a:gd name="T15" fmla="*/ 411 h 455"/>
                  <a:gd name="T16" fmla="*/ 1235 w 1374"/>
                  <a:gd name="T17" fmla="*/ 413 h 455"/>
                  <a:gd name="T18" fmla="*/ 1125 w 1374"/>
                  <a:gd name="T19" fmla="*/ 380 h 455"/>
                  <a:gd name="T20" fmla="*/ 408 w 1374"/>
                  <a:gd name="T21" fmla="*/ 163 h 455"/>
                  <a:gd name="T22" fmla="*/ 408 w 1374"/>
                  <a:gd name="T23" fmla="*/ 135 h 455"/>
                  <a:gd name="T24" fmla="*/ 1125 w 1374"/>
                  <a:gd name="T25" fmla="*/ 373 h 455"/>
                  <a:gd name="T26" fmla="*/ 1125 w 1374"/>
                  <a:gd name="T27" fmla="*/ 380 h 455"/>
                  <a:gd name="T28" fmla="*/ 358 w 1374"/>
                  <a:gd name="T29" fmla="*/ 148 h 455"/>
                  <a:gd name="T30" fmla="*/ 0 w 1374"/>
                  <a:gd name="T31" fmla="*/ 40 h 455"/>
                  <a:gd name="T32" fmla="*/ 0 w 1374"/>
                  <a:gd name="T33" fmla="*/ 0 h 455"/>
                  <a:gd name="T34" fmla="*/ 358 w 1374"/>
                  <a:gd name="T35" fmla="*/ 118 h 455"/>
                  <a:gd name="T36" fmla="*/ 358 w 1374"/>
                  <a:gd name="T37" fmla="*/ 14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74" h="455">
                    <a:moveTo>
                      <a:pt x="1374" y="455"/>
                    </a:moveTo>
                    <a:lnTo>
                      <a:pt x="1342" y="445"/>
                    </a:lnTo>
                    <a:lnTo>
                      <a:pt x="1342" y="444"/>
                    </a:lnTo>
                    <a:lnTo>
                      <a:pt x="1374" y="455"/>
                    </a:lnTo>
                    <a:moveTo>
                      <a:pt x="1235" y="413"/>
                    </a:moveTo>
                    <a:lnTo>
                      <a:pt x="1175" y="395"/>
                    </a:lnTo>
                    <a:lnTo>
                      <a:pt x="1175" y="389"/>
                    </a:lnTo>
                    <a:lnTo>
                      <a:pt x="1240" y="411"/>
                    </a:lnTo>
                    <a:lnTo>
                      <a:pt x="1235" y="413"/>
                    </a:lnTo>
                    <a:moveTo>
                      <a:pt x="1125" y="380"/>
                    </a:moveTo>
                    <a:lnTo>
                      <a:pt x="408" y="163"/>
                    </a:lnTo>
                    <a:lnTo>
                      <a:pt x="408" y="135"/>
                    </a:lnTo>
                    <a:lnTo>
                      <a:pt x="1125" y="373"/>
                    </a:lnTo>
                    <a:lnTo>
                      <a:pt x="1125" y="380"/>
                    </a:lnTo>
                    <a:moveTo>
                      <a:pt x="358" y="148"/>
                    </a:moveTo>
                    <a:lnTo>
                      <a:pt x="0" y="40"/>
                    </a:lnTo>
                    <a:lnTo>
                      <a:pt x="0" y="0"/>
                    </a:lnTo>
                    <a:lnTo>
                      <a:pt x="358" y="118"/>
                    </a:lnTo>
                    <a:lnTo>
                      <a:pt x="358" y="148"/>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99" name="Freeform 1986"/>
              <p:cNvSpPr>
                <a:spLocks noEditPoints="1"/>
              </p:cNvSpPr>
              <p:nvPr/>
            </p:nvSpPr>
            <p:spPr bwMode="auto">
              <a:xfrm>
                <a:off x="6934" y="2755"/>
                <a:ext cx="61" cy="27"/>
              </a:xfrm>
              <a:custGeom>
                <a:avLst/>
                <a:gdLst>
                  <a:gd name="T0" fmla="*/ 699 w 699"/>
                  <a:gd name="T1" fmla="*/ 313 h 313"/>
                  <a:gd name="T2" fmla="*/ 665 w 699"/>
                  <a:gd name="T3" fmla="*/ 299 h 313"/>
                  <a:gd name="T4" fmla="*/ 665 w 699"/>
                  <a:gd name="T5" fmla="*/ 246 h 313"/>
                  <a:gd name="T6" fmla="*/ 699 w 699"/>
                  <a:gd name="T7" fmla="*/ 259 h 313"/>
                  <a:gd name="T8" fmla="*/ 699 w 699"/>
                  <a:gd name="T9" fmla="*/ 313 h 313"/>
                  <a:gd name="T10" fmla="*/ 615 w 699"/>
                  <a:gd name="T11" fmla="*/ 280 h 313"/>
                  <a:gd name="T12" fmla="*/ 191 w 699"/>
                  <a:gd name="T13" fmla="*/ 119 h 313"/>
                  <a:gd name="T14" fmla="*/ 191 w 699"/>
                  <a:gd name="T15" fmla="*/ 66 h 313"/>
                  <a:gd name="T16" fmla="*/ 615 w 699"/>
                  <a:gd name="T17" fmla="*/ 227 h 313"/>
                  <a:gd name="T18" fmla="*/ 615 w 699"/>
                  <a:gd name="T19" fmla="*/ 280 h 313"/>
                  <a:gd name="T20" fmla="*/ 141 w 699"/>
                  <a:gd name="T21" fmla="*/ 100 h 313"/>
                  <a:gd name="T22" fmla="*/ 34 w 699"/>
                  <a:gd name="T23" fmla="*/ 60 h 313"/>
                  <a:gd name="T24" fmla="*/ 0 w 699"/>
                  <a:gd name="T25" fmla="*/ 47 h 313"/>
                  <a:gd name="T26" fmla="*/ 18 w 699"/>
                  <a:gd name="T27" fmla="*/ 0 h 313"/>
                  <a:gd name="T28" fmla="*/ 34 w 699"/>
                  <a:gd name="T29" fmla="*/ 6 h 313"/>
                  <a:gd name="T30" fmla="*/ 141 w 699"/>
                  <a:gd name="T31" fmla="*/ 47 h 313"/>
                  <a:gd name="T32" fmla="*/ 141 w 699"/>
                  <a:gd name="T33" fmla="*/ 10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9" h="313">
                    <a:moveTo>
                      <a:pt x="699" y="313"/>
                    </a:moveTo>
                    <a:lnTo>
                      <a:pt x="665" y="299"/>
                    </a:lnTo>
                    <a:lnTo>
                      <a:pt x="665" y="246"/>
                    </a:lnTo>
                    <a:lnTo>
                      <a:pt x="699" y="259"/>
                    </a:lnTo>
                    <a:lnTo>
                      <a:pt x="699" y="313"/>
                    </a:lnTo>
                    <a:moveTo>
                      <a:pt x="615" y="280"/>
                    </a:moveTo>
                    <a:lnTo>
                      <a:pt x="191" y="119"/>
                    </a:lnTo>
                    <a:lnTo>
                      <a:pt x="191" y="66"/>
                    </a:lnTo>
                    <a:lnTo>
                      <a:pt x="615" y="227"/>
                    </a:lnTo>
                    <a:lnTo>
                      <a:pt x="615" y="280"/>
                    </a:lnTo>
                    <a:moveTo>
                      <a:pt x="141" y="100"/>
                    </a:moveTo>
                    <a:lnTo>
                      <a:pt x="34" y="60"/>
                    </a:lnTo>
                    <a:lnTo>
                      <a:pt x="0" y="47"/>
                    </a:lnTo>
                    <a:lnTo>
                      <a:pt x="18" y="0"/>
                    </a:lnTo>
                    <a:lnTo>
                      <a:pt x="34" y="6"/>
                    </a:lnTo>
                    <a:lnTo>
                      <a:pt x="141" y="47"/>
                    </a:lnTo>
                    <a:lnTo>
                      <a:pt x="141" y="10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00" name="Freeform 1987"/>
              <p:cNvSpPr>
                <a:spLocks/>
              </p:cNvSpPr>
              <p:nvPr/>
            </p:nvSpPr>
            <p:spPr bwMode="auto">
              <a:xfrm>
                <a:off x="6995" y="2765"/>
                <a:ext cx="4" cy="36"/>
              </a:xfrm>
              <a:custGeom>
                <a:avLst/>
                <a:gdLst>
                  <a:gd name="T0" fmla="*/ 4 w 4"/>
                  <a:gd name="T1" fmla="*/ 36 h 36"/>
                  <a:gd name="T2" fmla="*/ 0 w 4"/>
                  <a:gd name="T3" fmla="*/ 34 h 36"/>
                  <a:gd name="T4" fmla="*/ 0 w 4"/>
                  <a:gd name="T5" fmla="*/ 0 h 36"/>
                  <a:gd name="T6" fmla="*/ 4 w 4"/>
                  <a:gd name="T7" fmla="*/ 2 h 36"/>
                  <a:gd name="T8" fmla="*/ 4 w 4"/>
                  <a:gd name="T9" fmla="*/ 36 h 36"/>
                </a:gdLst>
                <a:ahLst/>
                <a:cxnLst>
                  <a:cxn ang="0">
                    <a:pos x="T0" y="T1"/>
                  </a:cxn>
                  <a:cxn ang="0">
                    <a:pos x="T2" y="T3"/>
                  </a:cxn>
                  <a:cxn ang="0">
                    <a:pos x="T4" y="T5"/>
                  </a:cxn>
                  <a:cxn ang="0">
                    <a:pos x="T6" y="T7"/>
                  </a:cxn>
                  <a:cxn ang="0">
                    <a:pos x="T8" y="T9"/>
                  </a:cxn>
                </a:cxnLst>
                <a:rect l="0" t="0" r="r" b="b"/>
                <a:pathLst>
                  <a:path w="4" h="36">
                    <a:moveTo>
                      <a:pt x="4" y="36"/>
                    </a:moveTo>
                    <a:lnTo>
                      <a:pt x="0" y="34"/>
                    </a:lnTo>
                    <a:lnTo>
                      <a:pt x="0" y="0"/>
                    </a:lnTo>
                    <a:lnTo>
                      <a:pt x="4" y="2"/>
                    </a:lnTo>
                    <a:lnTo>
                      <a:pt x="4"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01" name="Freeform 1988"/>
              <p:cNvSpPr>
                <a:spLocks/>
              </p:cNvSpPr>
              <p:nvPr/>
            </p:nvSpPr>
            <p:spPr bwMode="auto">
              <a:xfrm>
                <a:off x="6947" y="2749"/>
                <a:ext cx="4" cy="36"/>
              </a:xfrm>
              <a:custGeom>
                <a:avLst/>
                <a:gdLst>
                  <a:gd name="T0" fmla="*/ 4 w 4"/>
                  <a:gd name="T1" fmla="*/ 36 h 36"/>
                  <a:gd name="T2" fmla="*/ 0 w 4"/>
                  <a:gd name="T3" fmla="*/ 34 h 36"/>
                  <a:gd name="T4" fmla="*/ 0 w 4"/>
                  <a:gd name="T5" fmla="*/ 0 h 36"/>
                  <a:gd name="T6" fmla="*/ 4 w 4"/>
                  <a:gd name="T7" fmla="*/ 2 h 36"/>
                  <a:gd name="T8" fmla="*/ 4 w 4"/>
                  <a:gd name="T9" fmla="*/ 36 h 36"/>
                </a:gdLst>
                <a:ahLst/>
                <a:cxnLst>
                  <a:cxn ang="0">
                    <a:pos x="T0" y="T1"/>
                  </a:cxn>
                  <a:cxn ang="0">
                    <a:pos x="T2" y="T3"/>
                  </a:cxn>
                  <a:cxn ang="0">
                    <a:pos x="T4" y="T5"/>
                  </a:cxn>
                  <a:cxn ang="0">
                    <a:pos x="T6" y="T7"/>
                  </a:cxn>
                  <a:cxn ang="0">
                    <a:pos x="T8" y="T9"/>
                  </a:cxn>
                </a:cxnLst>
                <a:rect l="0" t="0" r="r" b="b"/>
                <a:pathLst>
                  <a:path w="4" h="36">
                    <a:moveTo>
                      <a:pt x="4" y="36"/>
                    </a:moveTo>
                    <a:lnTo>
                      <a:pt x="0" y="34"/>
                    </a:lnTo>
                    <a:lnTo>
                      <a:pt x="0" y="0"/>
                    </a:lnTo>
                    <a:lnTo>
                      <a:pt x="4" y="2"/>
                    </a:lnTo>
                    <a:lnTo>
                      <a:pt x="4"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02" name="Freeform 1989"/>
              <p:cNvSpPr>
                <a:spLocks/>
              </p:cNvSpPr>
              <p:nvPr/>
            </p:nvSpPr>
            <p:spPr bwMode="auto">
              <a:xfrm>
                <a:off x="6699" y="2667"/>
                <a:ext cx="4" cy="36"/>
              </a:xfrm>
              <a:custGeom>
                <a:avLst/>
                <a:gdLst>
                  <a:gd name="T0" fmla="*/ 4 w 4"/>
                  <a:gd name="T1" fmla="*/ 36 h 36"/>
                  <a:gd name="T2" fmla="*/ 0 w 4"/>
                  <a:gd name="T3" fmla="*/ 34 h 36"/>
                  <a:gd name="T4" fmla="*/ 0 w 4"/>
                  <a:gd name="T5" fmla="*/ 0 h 36"/>
                  <a:gd name="T6" fmla="*/ 4 w 4"/>
                  <a:gd name="T7" fmla="*/ 2 h 36"/>
                  <a:gd name="T8" fmla="*/ 4 w 4"/>
                  <a:gd name="T9" fmla="*/ 36 h 36"/>
                </a:gdLst>
                <a:ahLst/>
                <a:cxnLst>
                  <a:cxn ang="0">
                    <a:pos x="T0" y="T1"/>
                  </a:cxn>
                  <a:cxn ang="0">
                    <a:pos x="T2" y="T3"/>
                  </a:cxn>
                  <a:cxn ang="0">
                    <a:pos x="T4" y="T5"/>
                  </a:cxn>
                  <a:cxn ang="0">
                    <a:pos x="T6" y="T7"/>
                  </a:cxn>
                  <a:cxn ang="0">
                    <a:pos x="T8" y="T9"/>
                  </a:cxn>
                </a:cxnLst>
                <a:rect l="0" t="0" r="r" b="b"/>
                <a:pathLst>
                  <a:path w="4" h="36">
                    <a:moveTo>
                      <a:pt x="4" y="36"/>
                    </a:moveTo>
                    <a:lnTo>
                      <a:pt x="0" y="34"/>
                    </a:lnTo>
                    <a:lnTo>
                      <a:pt x="0" y="0"/>
                    </a:lnTo>
                    <a:lnTo>
                      <a:pt x="4" y="2"/>
                    </a:lnTo>
                    <a:lnTo>
                      <a:pt x="4"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03" name="Freeform 1990"/>
              <p:cNvSpPr>
                <a:spLocks/>
              </p:cNvSpPr>
              <p:nvPr/>
            </p:nvSpPr>
            <p:spPr bwMode="auto">
              <a:xfrm>
                <a:off x="6987" y="2763"/>
                <a:ext cx="5" cy="35"/>
              </a:xfrm>
              <a:custGeom>
                <a:avLst/>
                <a:gdLst>
                  <a:gd name="T0" fmla="*/ 5 w 5"/>
                  <a:gd name="T1" fmla="*/ 35 h 35"/>
                  <a:gd name="T2" fmla="*/ 0 w 5"/>
                  <a:gd name="T3" fmla="*/ 34 h 35"/>
                  <a:gd name="T4" fmla="*/ 0 w 5"/>
                  <a:gd name="T5" fmla="*/ 0 h 35"/>
                  <a:gd name="T6" fmla="*/ 5 w 5"/>
                  <a:gd name="T7" fmla="*/ 1 h 35"/>
                  <a:gd name="T8" fmla="*/ 5 w 5"/>
                  <a:gd name="T9" fmla="*/ 35 h 35"/>
                </a:gdLst>
                <a:ahLst/>
                <a:cxnLst>
                  <a:cxn ang="0">
                    <a:pos x="T0" y="T1"/>
                  </a:cxn>
                  <a:cxn ang="0">
                    <a:pos x="T2" y="T3"/>
                  </a:cxn>
                  <a:cxn ang="0">
                    <a:pos x="T4" y="T5"/>
                  </a:cxn>
                  <a:cxn ang="0">
                    <a:pos x="T6" y="T7"/>
                  </a:cxn>
                  <a:cxn ang="0">
                    <a:pos x="T8" y="T9"/>
                  </a:cxn>
                </a:cxnLst>
                <a:rect l="0" t="0" r="r" b="b"/>
                <a:pathLst>
                  <a:path w="5" h="35">
                    <a:moveTo>
                      <a:pt x="5" y="35"/>
                    </a:moveTo>
                    <a:lnTo>
                      <a:pt x="0" y="34"/>
                    </a:lnTo>
                    <a:lnTo>
                      <a:pt x="0" y="0"/>
                    </a:lnTo>
                    <a:lnTo>
                      <a:pt x="5" y="1"/>
                    </a:lnTo>
                    <a:lnTo>
                      <a:pt x="5" y="3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04" name="Freeform 1991"/>
              <p:cNvSpPr>
                <a:spLocks/>
              </p:cNvSpPr>
              <p:nvPr/>
            </p:nvSpPr>
            <p:spPr bwMode="auto">
              <a:xfrm>
                <a:off x="7090" y="2797"/>
                <a:ext cx="2" cy="35"/>
              </a:xfrm>
              <a:custGeom>
                <a:avLst/>
                <a:gdLst>
                  <a:gd name="T0" fmla="*/ 2 w 2"/>
                  <a:gd name="T1" fmla="*/ 35 h 35"/>
                  <a:gd name="T2" fmla="*/ 0 w 2"/>
                  <a:gd name="T3" fmla="*/ 34 h 35"/>
                  <a:gd name="T4" fmla="*/ 0 w 2"/>
                  <a:gd name="T5" fmla="*/ 0 h 35"/>
                  <a:gd name="T6" fmla="*/ 2 w 2"/>
                  <a:gd name="T7" fmla="*/ 0 h 35"/>
                  <a:gd name="T8" fmla="*/ 2 w 2"/>
                  <a:gd name="T9" fmla="*/ 35 h 35"/>
                </a:gdLst>
                <a:ahLst/>
                <a:cxnLst>
                  <a:cxn ang="0">
                    <a:pos x="T0" y="T1"/>
                  </a:cxn>
                  <a:cxn ang="0">
                    <a:pos x="T2" y="T3"/>
                  </a:cxn>
                  <a:cxn ang="0">
                    <a:pos x="T4" y="T5"/>
                  </a:cxn>
                  <a:cxn ang="0">
                    <a:pos x="T6" y="T7"/>
                  </a:cxn>
                  <a:cxn ang="0">
                    <a:pos x="T8" y="T9"/>
                  </a:cxn>
                </a:cxnLst>
                <a:rect l="0" t="0" r="r" b="b"/>
                <a:pathLst>
                  <a:path w="2" h="35">
                    <a:moveTo>
                      <a:pt x="2" y="35"/>
                    </a:moveTo>
                    <a:lnTo>
                      <a:pt x="0" y="34"/>
                    </a:lnTo>
                    <a:lnTo>
                      <a:pt x="0" y="0"/>
                    </a:lnTo>
                    <a:lnTo>
                      <a:pt x="2" y="0"/>
                    </a:lnTo>
                    <a:lnTo>
                      <a:pt x="2" y="35"/>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05" name="Freeform 1992"/>
              <p:cNvSpPr>
                <a:spLocks/>
              </p:cNvSpPr>
              <p:nvPr/>
            </p:nvSpPr>
            <p:spPr bwMode="auto">
              <a:xfrm>
                <a:off x="6831" y="2711"/>
                <a:ext cx="4" cy="36"/>
              </a:xfrm>
              <a:custGeom>
                <a:avLst/>
                <a:gdLst>
                  <a:gd name="T0" fmla="*/ 4 w 4"/>
                  <a:gd name="T1" fmla="*/ 36 h 36"/>
                  <a:gd name="T2" fmla="*/ 0 w 4"/>
                  <a:gd name="T3" fmla="*/ 34 h 36"/>
                  <a:gd name="T4" fmla="*/ 0 w 4"/>
                  <a:gd name="T5" fmla="*/ 0 h 36"/>
                  <a:gd name="T6" fmla="*/ 4 w 4"/>
                  <a:gd name="T7" fmla="*/ 1 h 36"/>
                  <a:gd name="T8" fmla="*/ 4 w 4"/>
                  <a:gd name="T9" fmla="*/ 36 h 36"/>
                </a:gdLst>
                <a:ahLst/>
                <a:cxnLst>
                  <a:cxn ang="0">
                    <a:pos x="T0" y="T1"/>
                  </a:cxn>
                  <a:cxn ang="0">
                    <a:pos x="T2" y="T3"/>
                  </a:cxn>
                  <a:cxn ang="0">
                    <a:pos x="T4" y="T5"/>
                  </a:cxn>
                  <a:cxn ang="0">
                    <a:pos x="T6" y="T7"/>
                  </a:cxn>
                  <a:cxn ang="0">
                    <a:pos x="T8" y="T9"/>
                  </a:cxn>
                </a:cxnLst>
                <a:rect l="0" t="0" r="r" b="b"/>
                <a:pathLst>
                  <a:path w="4" h="36">
                    <a:moveTo>
                      <a:pt x="4" y="36"/>
                    </a:moveTo>
                    <a:lnTo>
                      <a:pt x="0" y="34"/>
                    </a:lnTo>
                    <a:lnTo>
                      <a:pt x="0" y="0"/>
                    </a:lnTo>
                    <a:lnTo>
                      <a:pt x="4" y="1"/>
                    </a:lnTo>
                    <a:lnTo>
                      <a:pt x="4" y="36"/>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06" name="Freeform 1993"/>
              <p:cNvSpPr>
                <a:spLocks/>
              </p:cNvSpPr>
              <p:nvPr/>
            </p:nvSpPr>
            <p:spPr bwMode="auto">
              <a:xfrm>
                <a:off x="6911" y="2738"/>
                <a:ext cx="5" cy="35"/>
              </a:xfrm>
              <a:custGeom>
                <a:avLst/>
                <a:gdLst>
                  <a:gd name="T0" fmla="*/ 5 w 5"/>
                  <a:gd name="T1" fmla="*/ 35 h 35"/>
                  <a:gd name="T2" fmla="*/ 0 w 5"/>
                  <a:gd name="T3" fmla="*/ 34 h 35"/>
                  <a:gd name="T4" fmla="*/ 0 w 5"/>
                  <a:gd name="T5" fmla="*/ 0 h 35"/>
                  <a:gd name="T6" fmla="*/ 5 w 5"/>
                  <a:gd name="T7" fmla="*/ 1 h 35"/>
                  <a:gd name="T8" fmla="*/ 5 w 5"/>
                  <a:gd name="T9" fmla="*/ 35 h 35"/>
                </a:gdLst>
                <a:ahLst/>
                <a:cxnLst>
                  <a:cxn ang="0">
                    <a:pos x="T0" y="T1"/>
                  </a:cxn>
                  <a:cxn ang="0">
                    <a:pos x="T2" y="T3"/>
                  </a:cxn>
                  <a:cxn ang="0">
                    <a:pos x="T4" y="T5"/>
                  </a:cxn>
                  <a:cxn ang="0">
                    <a:pos x="T6" y="T7"/>
                  </a:cxn>
                  <a:cxn ang="0">
                    <a:pos x="T8" y="T9"/>
                  </a:cxn>
                </a:cxnLst>
                <a:rect l="0" t="0" r="r" b="b"/>
                <a:pathLst>
                  <a:path w="5" h="35">
                    <a:moveTo>
                      <a:pt x="5" y="35"/>
                    </a:moveTo>
                    <a:lnTo>
                      <a:pt x="0" y="34"/>
                    </a:lnTo>
                    <a:lnTo>
                      <a:pt x="0" y="0"/>
                    </a:lnTo>
                    <a:lnTo>
                      <a:pt x="5" y="1"/>
                    </a:lnTo>
                    <a:lnTo>
                      <a:pt x="5" y="35"/>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07" name="Freeform 1994"/>
              <p:cNvSpPr>
                <a:spLocks noEditPoints="1"/>
              </p:cNvSpPr>
              <p:nvPr/>
            </p:nvSpPr>
            <p:spPr bwMode="auto">
              <a:xfrm>
                <a:off x="6726" y="2692"/>
                <a:ext cx="53" cy="21"/>
              </a:xfrm>
              <a:custGeom>
                <a:avLst/>
                <a:gdLst>
                  <a:gd name="T0" fmla="*/ 76 w 616"/>
                  <a:gd name="T1" fmla="*/ 233 h 233"/>
                  <a:gd name="T2" fmla="*/ 0 w 616"/>
                  <a:gd name="T3" fmla="*/ 208 h 233"/>
                  <a:gd name="T4" fmla="*/ 450 w 616"/>
                  <a:gd name="T5" fmla="*/ 42 h 233"/>
                  <a:gd name="T6" fmla="*/ 450 w 616"/>
                  <a:gd name="T7" fmla="*/ 96 h 233"/>
                  <a:gd name="T8" fmla="*/ 76 w 616"/>
                  <a:gd name="T9" fmla="*/ 233 h 233"/>
                  <a:gd name="T10" fmla="*/ 500 w 616"/>
                  <a:gd name="T11" fmla="*/ 77 h 233"/>
                  <a:gd name="T12" fmla="*/ 500 w 616"/>
                  <a:gd name="T13" fmla="*/ 24 h 233"/>
                  <a:gd name="T14" fmla="*/ 560 w 616"/>
                  <a:gd name="T15" fmla="*/ 2 h 233"/>
                  <a:gd name="T16" fmla="*/ 565 w 616"/>
                  <a:gd name="T17" fmla="*/ 0 h 233"/>
                  <a:gd name="T18" fmla="*/ 616 w 616"/>
                  <a:gd name="T19" fmla="*/ 17 h 233"/>
                  <a:gd name="T20" fmla="*/ 616 w 616"/>
                  <a:gd name="T21" fmla="*/ 34 h 233"/>
                  <a:gd name="T22" fmla="*/ 500 w 616"/>
                  <a:gd name="T23" fmla="*/ 7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6" h="233">
                    <a:moveTo>
                      <a:pt x="76" y="233"/>
                    </a:moveTo>
                    <a:lnTo>
                      <a:pt x="0" y="208"/>
                    </a:lnTo>
                    <a:lnTo>
                      <a:pt x="450" y="42"/>
                    </a:lnTo>
                    <a:lnTo>
                      <a:pt x="450" y="96"/>
                    </a:lnTo>
                    <a:lnTo>
                      <a:pt x="76" y="233"/>
                    </a:lnTo>
                    <a:moveTo>
                      <a:pt x="500" y="77"/>
                    </a:moveTo>
                    <a:lnTo>
                      <a:pt x="500" y="24"/>
                    </a:lnTo>
                    <a:lnTo>
                      <a:pt x="560" y="2"/>
                    </a:lnTo>
                    <a:lnTo>
                      <a:pt x="565" y="0"/>
                    </a:lnTo>
                    <a:lnTo>
                      <a:pt x="616" y="17"/>
                    </a:lnTo>
                    <a:lnTo>
                      <a:pt x="616" y="34"/>
                    </a:lnTo>
                    <a:lnTo>
                      <a:pt x="500" y="77"/>
                    </a:lnTo>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08" name="Freeform 1995"/>
              <p:cNvSpPr>
                <a:spLocks noEditPoints="1"/>
              </p:cNvSpPr>
              <p:nvPr/>
            </p:nvSpPr>
            <p:spPr bwMode="auto">
              <a:xfrm>
                <a:off x="6765" y="2689"/>
                <a:ext cx="4" cy="36"/>
              </a:xfrm>
              <a:custGeom>
                <a:avLst/>
                <a:gdLst>
                  <a:gd name="T0" fmla="*/ 50 w 50"/>
                  <a:gd name="T1" fmla="*/ 412 h 412"/>
                  <a:gd name="T2" fmla="*/ 0 w 50"/>
                  <a:gd name="T3" fmla="*/ 395 h 412"/>
                  <a:gd name="T4" fmla="*/ 0 w 50"/>
                  <a:gd name="T5" fmla="*/ 354 h 412"/>
                  <a:gd name="T6" fmla="*/ 50 w 50"/>
                  <a:gd name="T7" fmla="*/ 337 h 412"/>
                  <a:gd name="T8" fmla="*/ 50 w 50"/>
                  <a:gd name="T9" fmla="*/ 412 h 412"/>
                  <a:gd name="T10" fmla="*/ 0 w 50"/>
                  <a:gd name="T11" fmla="*/ 301 h 412"/>
                  <a:gd name="T12" fmla="*/ 0 w 50"/>
                  <a:gd name="T13" fmla="*/ 0 h 412"/>
                  <a:gd name="T14" fmla="*/ 50 w 50"/>
                  <a:gd name="T15" fmla="*/ 16 h 412"/>
                  <a:gd name="T16" fmla="*/ 50 w 50"/>
                  <a:gd name="T17" fmla="*/ 284 h 412"/>
                  <a:gd name="T18" fmla="*/ 0 w 50"/>
                  <a:gd name="T19" fmla="*/ 301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412">
                    <a:moveTo>
                      <a:pt x="50" y="412"/>
                    </a:moveTo>
                    <a:lnTo>
                      <a:pt x="0" y="395"/>
                    </a:lnTo>
                    <a:lnTo>
                      <a:pt x="0" y="354"/>
                    </a:lnTo>
                    <a:lnTo>
                      <a:pt x="50" y="337"/>
                    </a:lnTo>
                    <a:lnTo>
                      <a:pt x="50" y="412"/>
                    </a:lnTo>
                    <a:moveTo>
                      <a:pt x="0" y="301"/>
                    </a:moveTo>
                    <a:lnTo>
                      <a:pt x="0" y="0"/>
                    </a:lnTo>
                    <a:lnTo>
                      <a:pt x="50" y="16"/>
                    </a:lnTo>
                    <a:lnTo>
                      <a:pt x="50" y="284"/>
                    </a:lnTo>
                    <a:lnTo>
                      <a:pt x="0" y="301"/>
                    </a:lnTo>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09" name="Freeform 1996"/>
              <p:cNvSpPr>
                <a:spLocks noEditPoints="1"/>
              </p:cNvSpPr>
              <p:nvPr/>
            </p:nvSpPr>
            <p:spPr bwMode="auto">
              <a:xfrm>
                <a:off x="6753" y="2702"/>
                <a:ext cx="57" cy="20"/>
              </a:xfrm>
              <a:custGeom>
                <a:avLst/>
                <a:gdLst>
                  <a:gd name="T0" fmla="*/ 77 w 655"/>
                  <a:gd name="T1" fmla="*/ 230 h 230"/>
                  <a:gd name="T2" fmla="*/ 0 w 655"/>
                  <a:gd name="T3" fmla="*/ 204 h 230"/>
                  <a:gd name="T4" fmla="*/ 137 w 655"/>
                  <a:gd name="T5" fmla="*/ 155 h 230"/>
                  <a:gd name="T6" fmla="*/ 187 w 655"/>
                  <a:gd name="T7" fmla="*/ 138 h 230"/>
                  <a:gd name="T8" fmla="*/ 303 w 655"/>
                  <a:gd name="T9" fmla="*/ 96 h 230"/>
                  <a:gd name="T10" fmla="*/ 303 w 655"/>
                  <a:gd name="T11" fmla="*/ 149 h 230"/>
                  <a:gd name="T12" fmla="*/ 187 w 655"/>
                  <a:gd name="T13" fmla="*/ 191 h 230"/>
                  <a:gd name="T14" fmla="*/ 137 w 655"/>
                  <a:gd name="T15" fmla="*/ 208 h 230"/>
                  <a:gd name="T16" fmla="*/ 77 w 655"/>
                  <a:gd name="T17" fmla="*/ 230 h 230"/>
                  <a:gd name="T18" fmla="*/ 354 w 655"/>
                  <a:gd name="T19" fmla="*/ 132 h 230"/>
                  <a:gd name="T20" fmla="*/ 354 w 655"/>
                  <a:gd name="T21" fmla="*/ 79 h 230"/>
                  <a:gd name="T22" fmla="*/ 578 w 655"/>
                  <a:gd name="T23" fmla="*/ 0 h 230"/>
                  <a:gd name="T24" fmla="*/ 655 w 655"/>
                  <a:gd name="T25" fmla="*/ 25 h 230"/>
                  <a:gd name="T26" fmla="*/ 354 w 655"/>
                  <a:gd name="T27" fmla="*/ 13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5" h="230">
                    <a:moveTo>
                      <a:pt x="77" y="230"/>
                    </a:moveTo>
                    <a:lnTo>
                      <a:pt x="0" y="204"/>
                    </a:lnTo>
                    <a:lnTo>
                      <a:pt x="137" y="155"/>
                    </a:lnTo>
                    <a:lnTo>
                      <a:pt x="187" y="138"/>
                    </a:lnTo>
                    <a:lnTo>
                      <a:pt x="303" y="96"/>
                    </a:lnTo>
                    <a:lnTo>
                      <a:pt x="303" y="149"/>
                    </a:lnTo>
                    <a:lnTo>
                      <a:pt x="187" y="191"/>
                    </a:lnTo>
                    <a:lnTo>
                      <a:pt x="137" y="208"/>
                    </a:lnTo>
                    <a:lnTo>
                      <a:pt x="77" y="230"/>
                    </a:lnTo>
                    <a:moveTo>
                      <a:pt x="354" y="132"/>
                    </a:moveTo>
                    <a:lnTo>
                      <a:pt x="354" y="79"/>
                    </a:lnTo>
                    <a:lnTo>
                      <a:pt x="578" y="0"/>
                    </a:lnTo>
                    <a:lnTo>
                      <a:pt x="655" y="25"/>
                    </a:lnTo>
                    <a:lnTo>
                      <a:pt x="354" y="132"/>
                    </a:lnTo>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10" name="Freeform 1997"/>
              <p:cNvSpPr>
                <a:spLocks/>
              </p:cNvSpPr>
              <p:nvPr/>
            </p:nvSpPr>
            <p:spPr bwMode="auto">
              <a:xfrm>
                <a:off x="6779" y="2694"/>
                <a:ext cx="5" cy="35"/>
              </a:xfrm>
              <a:custGeom>
                <a:avLst/>
                <a:gdLst>
                  <a:gd name="T0" fmla="*/ 5 w 5"/>
                  <a:gd name="T1" fmla="*/ 35 h 35"/>
                  <a:gd name="T2" fmla="*/ 0 w 5"/>
                  <a:gd name="T3" fmla="*/ 34 h 35"/>
                  <a:gd name="T4" fmla="*/ 0 w 5"/>
                  <a:gd name="T5" fmla="*/ 0 h 35"/>
                  <a:gd name="T6" fmla="*/ 5 w 5"/>
                  <a:gd name="T7" fmla="*/ 1 h 35"/>
                  <a:gd name="T8" fmla="*/ 5 w 5"/>
                  <a:gd name="T9" fmla="*/ 35 h 35"/>
                </a:gdLst>
                <a:ahLst/>
                <a:cxnLst>
                  <a:cxn ang="0">
                    <a:pos x="T0" y="T1"/>
                  </a:cxn>
                  <a:cxn ang="0">
                    <a:pos x="T2" y="T3"/>
                  </a:cxn>
                  <a:cxn ang="0">
                    <a:pos x="T4" y="T5"/>
                  </a:cxn>
                  <a:cxn ang="0">
                    <a:pos x="T6" y="T7"/>
                  </a:cxn>
                  <a:cxn ang="0">
                    <a:pos x="T8" y="T9"/>
                  </a:cxn>
                </a:cxnLst>
                <a:rect l="0" t="0" r="r" b="b"/>
                <a:pathLst>
                  <a:path w="5" h="35">
                    <a:moveTo>
                      <a:pt x="5" y="35"/>
                    </a:moveTo>
                    <a:lnTo>
                      <a:pt x="0" y="34"/>
                    </a:lnTo>
                    <a:lnTo>
                      <a:pt x="0" y="0"/>
                    </a:lnTo>
                    <a:lnTo>
                      <a:pt x="5" y="1"/>
                    </a:lnTo>
                    <a:lnTo>
                      <a:pt x="5" y="35"/>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11" name="Freeform 1998"/>
              <p:cNvSpPr>
                <a:spLocks/>
              </p:cNvSpPr>
              <p:nvPr/>
            </p:nvSpPr>
            <p:spPr bwMode="auto">
              <a:xfrm>
                <a:off x="7048" y="2783"/>
                <a:ext cx="4" cy="35"/>
              </a:xfrm>
              <a:custGeom>
                <a:avLst/>
                <a:gdLst>
                  <a:gd name="T0" fmla="*/ 4 w 4"/>
                  <a:gd name="T1" fmla="*/ 35 h 35"/>
                  <a:gd name="T2" fmla="*/ 0 w 4"/>
                  <a:gd name="T3" fmla="*/ 34 h 35"/>
                  <a:gd name="T4" fmla="*/ 0 w 4"/>
                  <a:gd name="T5" fmla="*/ 0 h 35"/>
                  <a:gd name="T6" fmla="*/ 4 w 4"/>
                  <a:gd name="T7" fmla="*/ 1 h 35"/>
                  <a:gd name="T8" fmla="*/ 4 w 4"/>
                  <a:gd name="T9" fmla="*/ 35 h 35"/>
                </a:gdLst>
                <a:ahLst/>
                <a:cxnLst>
                  <a:cxn ang="0">
                    <a:pos x="T0" y="T1"/>
                  </a:cxn>
                  <a:cxn ang="0">
                    <a:pos x="T2" y="T3"/>
                  </a:cxn>
                  <a:cxn ang="0">
                    <a:pos x="T4" y="T5"/>
                  </a:cxn>
                  <a:cxn ang="0">
                    <a:pos x="T6" y="T7"/>
                  </a:cxn>
                  <a:cxn ang="0">
                    <a:pos x="T8" y="T9"/>
                  </a:cxn>
                </a:cxnLst>
                <a:rect l="0" t="0" r="r" b="b"/>
                <a:pathLst>
                  <a:path w="4" h="35">
                    <a:moveTo>
                      <a:pt x="4" y="35"/>
                    </a:moveTo>
                    <a:lnTo>
                      <a:pt x="0" y="34"/>
                    </a:lnTo>
                    <a:lnTo>
                      <a:pt x="0" y="0"/>
                    </a:lnTo>
                    <a:lnTo>
                      <a:pt x="4" y="1"/>
                    </a:lnTo>
                    <a:lnTo>
                      <a:pt x="4" y="35"/>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12" name="Freeform 1999"/>
              <p:cNvSpPr>
                <a:spLocks noEditPoints="1"/>
              </p:cNvSpPr>
              <p:nvPr/>
            </p:nvSpPr>
            <p:spPr bwMode="auto">
              <a:xfrm>
                <a:off x="6668" y="2691"/>
                <a:ext cx="422" cy="212"/>
              </a:xfrm>
              <a:custGeom>
                <a:avLst/>
                <a:gdLst>
                  <a:gd name="T0" fmla="*/ 4446 w 4887"/>
                  <a:gd name="T1" fmla="*/ 1473 h 2450"/>
                  <a:gd name="T2" fmla="*/ 4396 w 4887"/>
                  <a:gd name="T3" fmla="*/ 2288 h 2450"/>
                  <a:gd name="T4" fmla="*/ 3983 w 4887"/>
                  <a:gd name="T5" fmla="*/ 2017 h 2450"/>
                  <a:gd name="T6" fmla="*/ 3834 w 4887"/>
                  <a:gd name="T7" fmla="*/ 1270 h 2450"/>
                  <a:gd name="T8" fmla="*/ 3784 w 4887"/>
                  <a:gd name="T9" fmla="*/ 2085 h 2450"/>
                  <a:gd name="T10" fmla="*/ 3784 w 4887"/>
                  <a:gd name="T11" fmla="*/ 1941 h 2450"/>
                  <a:gd name="T12" fmla="*/ 3119 w 4887"/>
                  <a:gd name="T13" fmla="*/ 1864 h 2450"/>
                  <a:gd name="T14" fmla="*/ 3226 w 4887"/>
                  <a:gd name="T15" fmla="*/ 1900 h 2450"/>
                  <a:gd name="T16" fmla="*/ 3276 w 4887"/>
                  <a:gd name="T17" fmla="*/ 1200 h 2450"/>
                  <a:gd name="T18" fmla="*/ 3750 w 4887"/>
                  <a:gd name="T19" fmla="*/ 1652 h 2450"/>
                  <a:gd name="T20" fmla="*/ 3784 w 4887"/>
                  <a:gd name="T21" fmla="*/ 1888 h 2450"/>
                  <a:gd name="T22" fmla="*/ 2868 w 4887"/>
                  <a:gd name="T23" fmla="*/ 950 h 2450"/>
                  <a:gd name="T24" fmla="*/ 2818 w 4887"/>
                  <a:gd name="T25" fmla="*/ 1765 h 2450"/>
                  <a:gd name="T26" fmla="*/ 2652 w 4887"/>
                  <a:gd name="T27" fmla="*/ 1152 h 2450"/>
                  <a:gd name="T28" fmla="*/ 2559 w 4887"/>
                  <a:gd name="T29" fmla="*/ 848 h 2450"/>
                  <a:gd name="T30" fmla="*/ 3226 w 4887"/>
                  <a:gd name="T31" fmla="*/ 1676 h 2450"/>
                  <a:gd name="T32" fmla="*/ 3226 w 4887"/>
                  <a:gd name="T33" fmla="*/ 1181 h 2450"/>
                  <a:gd name="T34" fmla="*/ 1938 w 4887"/>
                  <a:gd name="T35" fmla="*/ 1473 h 2450"/>
                  <a:gd name="T36" fmla="*/ 2011 w 4887"/>
                  <a:gd name="T37" fmla="*/ 956 h 2450"/>
                  <a:gd name="T38" fmla="*/ 1888 w 4887"/>
                  <a:gd name="T39" fmla="*/ 1456 h 2450"/>
                  <a:gd name="T40" fmla="*/ 1888 w 4887"/>
                  <a:gd name="T41" fmla="*/ 1456 h 2450"/>
                  <a:gd name="T42" fmla="*/ 3750 w 4887"/>
                  <a:gd name="T43" fmla="*/ 1242 h 2450"/>
                  <a:gd name="T44" fmla="*/ 1442 w 4887"/>
                  <a:gd name="T45" fmla="*/ 1309 h 2450"/>
                  <a:gd name="T46" fmla="*/ 1888 w 4887"/>
                  <a:gd name="T47" fmla="*/ 1158 h 2450"/>
                  <a:gd name="T48" fmla="*/ 3276 w 4887"/>
                  <a:gd name="T49" fmla="*/ 1146 h 2450"/>
                  <a:gd name="T50" fmla="*/ 3700 w 4887"/>
                  <a:gd name="T51" fmla="*/ 1307 h 2450"/>
                  <a:gd name="T52" fmla="*/ 1729 w 4887"/>
                  <a:gd name="T53" fmla="*/ 871 h 2450"/>
                  <a:gd name="T54" fmla="*/ 1175 w 4887"/>
                  <a:gd name="T55" fmla="*/ 1204 h 2450"/>
                  <a:gd name="T56" fmla="*/ 1045 w 4887"/>
                  <a:gd name="T57" fmla="*/ 1107 h 2450"/>
                  <a:gd name="T58" fmla="*/ 408 w 4887"/>
                  <a:gd name="T59" fmla="*/ 966 h 2450"/>
                  <a:gd name="T60" fmla="*/ 1125 w 4887"/>
                  <a:gd name="T61" fmla="*/ 687 h 2450"/>
                  <a:gd name="T62" fmla="*/ 3119 w 4887"/>
                  <a:gd name="T63" fmla="*/ 1086 h 2450"/>
                  <a:gd name="T64" fmla="*/ 3226 w 4887"/>
                  <a:gd name="T65" fmla="*/ 1127 h 2450"/>
                  <a:gd name="T66" fmla="*/ 1938 w 4887"/>
                  <a:gd name="T67" fmla="*/ 803 h 2450"/>
                  <a:gd name="T68" fmla="*/ 1938 w 4887"/>
                  <a:gd name="T69" fmla="*/ 750 h 2450"/>
                  <a:gd name="T70" fmla="*/ 2509 w 4887"/>
                  <a:gd name="T71" fmla="*/ 1056 h 2450"/>
                  <a:gd name="T72" fmla="*/ 1291 w 4887"/>
                  <a:gd name="T73" fmla="*/ 737 h 2450"/>
                  <a:gd name="T74" fmla="*/ 1175 w 4887"/>
                  <a:gd name="T75" fmla="*/ 999 h 2450"/>
                  <a:gd name="T76" fmla="*/ 1963 w 4887"/>
                  <a:gd name="T77" fmla="*/ 942 h 2450"/>
                  <a:gd name="T78" fmla="*/ 0 w 4887"/>
                  <a:gd name="T79" fmla="*/ 729 h 2450"/>
                  <a:gd name="T80" fmla="*/ 0 w 4887"/>
                  <a:gd name="T81" fmla="*/ 831 h 2450"/>
                  <a:gd name="T82" fmla="*/ 1342 w 4887"/>
                  <a:gd name="T83" fmla="*/ 752 h 2450"/>
                  <a:gd name="T84" fmla="*/ 333 w 4887"/>
                  <a:gd name="T85" fmla="*/ 941 h 2450"/>
                  <a:gd name="T86" fmla="*/ 333 w 4887"/>
                  <a:gd name="T87" fmla="*/ 611 h 2450"/>
                  <a:gd name="T88" fmla="*/ 1812 w 4887"/>
                  <a:gd name="T89" fmla="*/ 844 h 2450"/>
                  <a:gd name="T90" fmla="*/ 1729 w 4887"/>
                  <a:gd name="T91" fmla="*/ 818 h 2450"/>
                  <a:gd name="T92" fmla="*/ 1888 w 4887"/>
                  <a:gd name="T93" fmla="*/ 625 h 2450"/>
                  <a:gd name="T94" fmla="*/ 1291 w 4887"/>
                  <a:gd name="T95" fmla="*/ 685 h 2450"/>
                  <a:gd name="T96" fmla="*/ 1291 w 4887"/>
                  <a:gd name="T97" fmla="*/ 428 h 2450"/>
                  <a:gd name="T98" fmla="*/ 0 w 4887"/>
                  <a:gd name="T99" fmla="*/ 525 h 2450"/>
                  <a:gd name="T100" fmla="*/ 0 w 4887"/>
                  <a:gd name="T101" fmla="*/ 676 h 2450"/>
                  <a:gd name="T102" fmla="*/ 1065 w 4887"/>
                  <a:gd name="T103" fmla="*/ 353 h 2450"/>
                  <a:gd name="T104" fmla="*/ 221 w 4887"/>
                  <a:gd name="T105" fmla="*/ 598 h 2450"/>
                  <a:gd name="T106" fmla="*/ 333 w 4887"/>
                  <a:gd name="T107" fmla="*/ 445 h 2450"/>
                  <a:gd name="T108" fmla="*/ 408 w 4887"/>
                  <a:gd name="T109" fmla="*/ 532 h 2450"/>
                  <a:gd name="T110" fmla="*/ 408 w 4887"/>
                  <a:gd name="T111" fmla="*/ 532 h 2450"/>
                  <a:gd name="T112" fmla="*/ 190 w 4887"/>
                  <a:gd name="T113" fmla="*/ 402 h 2450"/>
                  <a:gd name="T114" fmla="*/ 408 w 4887"/>
                  <a:gd name="T115" fmla="*/ 416 h 2450"/>
                  <a:gd name="T116" fmla="*/ 988 w 4887"/>
                  <a:gd name="T117" fmla="*/ 327 h 2450"/>
                  <a:gd name="T118" fmla="*/ 0 w 4887"/>
                  <a:gd name="T119" fmla="*/ 291 h 2450"/>
                  <a:gd name="T120" fmla="*/ 358 w 4887"/>
                  <a:gd name="T121" fmla="*/ 340 h 2450"/>
                  <a:gd name="T122" fmla="*/ 408 w 4887"/>
                  <a:gd name="T123" fmla="*/ 135 h 2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87" h="2450">
                    <a:moveTo>
                      <a:pt x="4887" y="2450"/>
                    </a:moveTo>
                    <a:lnTo>
                      <a:pt x="4446" y="2304"/>
                    </a:lnTo>
                    <a:lnTo>
                      <a:pt x="4446" y="1473"/>
                    </a:lnTo>
                    <a:lnTo>
                      <a:pt x="4887" y="1619"/>
                    </a:lnTo>
                    <a:lnTo>
                      <a:pt x="4887" y="2450"/>
                    </a:lnTo>
                    <a:moveTo>
                      <a:pt x="4396" y="2288"/>
                    </a:moveTo>
                    <a:lnTo>
                      <a:pt x="3834" y="2101"/>
                    </a:lnTo>
                    <a:lnTo>
                      <a:pt x="3834" y="1960"/>
                    </a:lnTo>
                    <a:lnTo>
                      <a:pt x="3983" y="2017"/>
                    </a:lnTo>
                    <a:lnTo>
                      <a:pt x="4001" y="1970"/>
                    </a:lnTo>
                    <a:lnTo>
                      <a:pt x="3834" y="1907"/>
                    </a:lnTo>
                    <a:lnTo>
                      <a:pt x="3834" y="1270"/>
                    </a:lnTo>
                    <a:lnTo>
                      <a:pt x="4396" y="1457"/>
                    </a:lnTo>
                    <a:lnTo>
                      <a:pt x="4396" y="2288"/>
                    </a:lnTo>
                    <a:moveTo>
                      <a:pt x="3784" y="2085"/>
                    </a:moveTo>
                    <a:lnTo>
                      <a:pt x="3276" y="1916"/>
                    </a:lnTo>
                    <a:lnTo>
                      <a:pt x="3276" y="1748"/>
                    </a:lnTo>
                    <a:lnTo>
                      <a:pt x="3784" y="1941"/>
                    </a:lnTo>
                    <a:lnTo>
                      <a:pt x="3784" y="2085"/>
                    </a:lnTo>
                    <a:moveTo>
                      <a:pt x="3226" y="1900"/>
                    </a:moveTo>
                    <a:lnTo>
                      <a:pt x="3119" y="1864"/>
                    </a:lnTo>
                    <a:lnTo>
                      <a:pt x="3119" y="1689"/>
                    </a:lnTo>
                    <a:lnTo>
                      <a:pt x="3226" y="1729"/>
                    </a:lnTo>
                    <a:lnTo>
                      <a:pt x="3226" y="1900"/>
                    </a:lnTo>
                    <a:moveTo>
                      <a:pt x="3784" y="1888"/>
                    </a:moveTo>
                    <a:lnTo>
                      <a:pt x="3276" y="1695"/>
                    </a:lnTo>
                    <a:lnTo>
                      <a:pt x="3276" y="1200"/>
                    </a:lnTo>
                    <a:lnTo>
                      <a:pt x="3700" y="1361"/>
                    </a:lnTo>
                    <a:lnTo>
                      <a:pt x="3700" y="1652"/>
                    </a:lnTo>
                    <a:lnTo>
                      <a:pt x="3750" y="1652"/>
                    </a:lnTo>
                    <a:lnTo>
                      <a:pt x="3750" y="1380"/>
                    </a:lnTo>
                    <a:lnTo>
                      <a:pt x="3784" y="1392"/>
                    </a:lnTo>
                    <a:lnTo>
                      <a:pt x="3784" y="1888"/>
                    </a:lnTo>
                    <a:moveTo>
                      <a:pt x="3069" y="1848"/>
                    </a:moveTo>
                    <a:lnTo>
                      <a:pt x="2868" y="1781"/>
                    </a:lnTo>
                    <a:lnTo>
                      <a:pt x="2868" y="950"/>
                    </a:lnTo>
                    <a:lnTo>
                      <a:pt x="3069" y="1017"/>
                    </a:lnTo>
                    <a:lnTo>
                      <a:pt x="3069" y="1848"/>
                    </a:lnTo>
                    <a:moveTo>
                      <a:pt x="2818" y="1765"/>
                    </a:moveTo>
                    <a:lnTo>
                      <a:pt x="2559" y="1679"/>
                    </a:lnTo>
                    <a:lnTo>
                      <a:pt x="2559" y="1124"/>
                    </a:lnTo>
                    <a:lnTo>
                      <a:pt x="2652" y="1152"/>
                    </a:lnTo>
                    <a:lnTo>
                      <a:pt x="2666" y="1104"/>
                    </a:lnTo>
                    <a:lnTo>
                      <a:pt x="2559" y="1071"/>
                    </a:lnTo>
                    <a:lnTo>
                      <a:pt x="2559" y="848"/>
                    </a:lnTo>
                    <a:lnTo>
                      <a:pt x="2818" y="933"/>
                    </a:lnTo>
                    <a:lnTo>
                      <a:pt x="2818" y="1765"/>
                    </a:lnTo>
                    <a:moveTo>
                      <a:pt x="3226" y="1676"/>
                    </a:moveTo>
                    <a:lnTo>
                      <a:pt x="3119" y="1635"/>
                    </a:lnTo>
                    <a:lnTo>
                      <a:pt x="3119" y="1140"/>
                    </a:lnTo>
                    <a:lnTo>
                      <a:pt x="3226" y="1181"/>
                    </a:lnTo>
                    <a:lnTo>
                      <a:pt x="3226" y="1676"/>
                    </a:lnTo>
                    <a:moveTo>
                      <a:pt x="2509" y="1662"/>
                    </a:moveTo>
                    <a:lnTo>
                      <a:pt x="1938" y="1473"/>
                    </a:lnTo>
                    <a:lnTo>
                      <a:pt x="1938" y="1003"/>
                    </a:lnTo>
                    <a:lnTo>
                      <a:pt x="2017" y="976"/>
                    </a:lnTo>
                    <a:lnTo>
                      <a:pt x="2011" y="956"/>
                    </a:lnTo>
                    <a:lnTo>
                      <a:pt x="2509" y="1108"/>
                    </a:lnTo>
                    <a:lnTo>
                      <a:pt x="2509" y="1662"/>
                    </a:lnTo>
                    <a:moveTo>
                      <a:pt x="1888" y="1456"/>
                    </a:moveTo>
                    <a:lnTo>
                      <a:pt x="1521" y="1335"/>
                    </a:lnTo>
                    <a:lnTo>
                      <a:pt x="1888" y="1211"/>
                    </a:lnTo>
                    <a:lnTo>
                      <a:pt x="1888" y="1456"/>
                    </a:lnTo>
                    <a:moveTo>
                      <a:pt x="3784" y="1339"/>
                    </a:moveTo>
                    <a:lnTo>
                      <a:pt x="3750" y="1326"/>
                    </a:lnTo>
                    <a:lnTo>
                      <a:pt x="3750" y="1242"/>
                    </a:lnTo>
                    <a:lnTo>
                      <a:pt x="3784" y="1254"/>
                    </a:lnTo>
                    <a:lnTo>
                      <a:pt x="3784" y="1339"/>
                    </a:lnTo>
                    <a:moveTo>
                      <a:pt x="1442" y="1309"/>
                    </a:moveTo>
                    <a:lnTo>
                      <a:pt x="1230" y="1238"/>
                    </a:lnTo>
                    <a:lnTo>
                      <a:pt x="1888" y="1020"/>
                    </a:lnTo>
                    <a:lnTo>
                      <a:pt x="1888" y="1158"/>
                    </a:lnTo>
                    <a:lnTo>
                      <a:pt x="1442" y="1309"/>
                    </a:lnTo>
                    <a:moveTo>
                      <a:pt x="3700" y="1307"/>
                    </a:moveTo>
                    <a:lnTo>
                      <a:pt x="3276" y="1146"/>
                    </a:lnTo>
                    <a:lnTo>
                      <a:pt x="3276" y="1085"/>
                    </a:lnTo>
                    <a:lnTo>
                      <a:pt x="3700" y="1226"/>
                    </a:lnTo>
                    <a:lnTo>
                      <a:pt x="3700" y="1307"/>
                    </a:lnTo>
                    <a:moveTo>
                      <a:pt x="1175" y="1204"/>
                    </a:moveTo>
                    <a:lnTo>
                      <a:pt x="1175" y="1052"/>
                    </a:lnTo>
                    <a:lnTo>
                      <a:pt x="1729" y="871"/>
                    </a:lnTo>
                    <a:lnTo>
                      <a:pt x="1888" y="919"/>
                    </a:lnTo>
                    <a:lnTo>
                      <a:pt x="1888" y="967"/>
                    </a:lnTo>
                    <a:lnTo>
                      <a:pt x="1175" y="1204"/>
                    </a:lnTo>
                    <a:moveTo>
                      <a:pt x="1125" y="1203"/>
                    </a:moveTo>
                    <a:lnTo>
                      <a:pt x="940" y="1142"/>
                    </a:lnTo>
                    <a:lnTo>
                      <a:pt x="1045" y="1107"/>
                    </a:lnTo>
                    <a:lnTo>
                      <a:pt x="1029" y="1060"/>
                    </a:lnTo>
                    <a:lnTo>
                      <a:pt x="860" y="1116"/>
                    </a:lnTo>
                    <a:lnTo>
                      <a:pt x="408" y="966"/>
                    </a:lnTo>
                    <a:lnTo>
                      <a:pt x="408" y="585"/>
                    </a:lnTo>
                    <a:lnTo>
                      <a:pt x="585" y="522"/>
                    </a:lnTo>
                    <a:lnTo>
                      <a:pt x="1125" y="687"/>
                    </a:lnTo>
                    <a:lnTo>
                      <a:pt x="1125" y="1203"/>
                    </a:lnTo>
                    <a:moveTo>
                      <a:pt x="3226" y="1127"/>
                    </a:moveTo>
                    <a:lnTo>
                      <a:pt x="3119" y="1086"/>
                    </a:lnTo>
                    <a:lnTo>
                      <a:pt x="3119" y="1033"/>
                    </a:lnTo>
                    <a:lnTo>
                      <a:pt x="3226" y="1069"/>
                    </a:lnTo>
                    <a:lnTo>
                      <a:pt x="3226" y="1127"/>
                    </a:lnTo>
                    <a:moveTo>
                      <a:pt x="2509" y="1056"/>
                    </a:moveTo>
                    <a:lnTo>
                      <a:pt x="1938" y="882"/>
                    </a:lnTo>
                    <a:lnTo>
                      <a:pt x="1938" y="803"/>
                    </a:lnTo>
                    <a:lnTo>
                      <a:pt x="2017" y="777"/>
                    </a:lnTo>
                    <a:lnTo>
                      <a:pt x="2002" y="729"/>
                    </a:lnTo>
                    <a:lnTo>
                      <a:pt x="1938" y="750"/>
                    </a:lnTo>
                    <a:lnTo>
                      <a:pt x="1938" y="642"/>
                    </a:lnTo>
                    <a:lnTo>
                      <a:pt x="2509" y="831"/>
                    </a:lnTo>
                    <a:lnTo>
                      <a:pt x="2509" y="1056"/>
                    </a:lnTo>
                    <a:moveTo>
                      <a:pt x="1175" y="999"/>
                    </a:moveTo>
                    <a:lnTo>
                      <a:pt x="1175" y="702"/>
                    </a:lnTo>
                    <a:lnTo>
                      <a:pt x="1291" y="737"/>
                    </a:lnTo>
                    <a:lnTo>
                      <a:pt x="1291" y="953"/>
                    </a:lnTo>
                    <a:lnTo>
                      <a:pt x="1316" y="953"/>
                    </a:lnTo>
                    <a:lnTo>
                      <a:pt x="1175" y="999"/>
                    </a:lnTo>
                    <a:moveTo>
                      <a:pt x="1938" y="950"/>
                    </a:moveTo>
                    <a:lnTo>
                      <a:pt x="1938" y="934"/>
                    </a:lnTo>
                    <a:lnTo>
                      <a:pt x="1963" y="942"/>
                    </a:lnTo>
                    <a:lnTo>
                      <a:pt x="1938" y="950"/>
                    </a:lnTo>
                    <a:moveTo>
                      <a:pt x="0" y="946"/>
                    </a:moveTo>
                    <a:lnTo>
                      <a:pt x="0" y="729"/>
                    </a:lnTo>
                    <a:lnTo>
                      <a:pt x="171" y="668"/>
                    </a:lnTo>
                    <a:lnTo>
                      <a:pt x="171" y="887"/>
                    </a:lnTo>
                    <a:lnTo>
                      <a:pt x="0" y="831"/>
                    </a:lnTo>
                    <a:lnTo>
                      <a:pt x="0" y="946"/>
                    </a:lnTo>
                    <a:moveTo>
                      <a:pt x="1342" y="945"/>
                    </a:moveTo>
                    <a:lnTo>
                      <a:pt x="1342" y="752"/>
                    </a:lnTo>
                    <a:lnTo>
                      <a:pt x="1646" y="845"/>
                    </a:lnTo>
                    <a:lnTo>
                      <a:pt x="1342" y="945"/>
                    </a:lnTo>
                    <a:moveTo>
                      <a:pt x="333" y="941"/>
                    </a:moveTo>
                    <a:lnTo>
                      <a:pt x="221" y="904"/>
                    </a:lnTo>
                    <a:lnTo>
                      <a:pt x="221" y="651"/>
                    </a:lnTo>
                    <a:lnTo>
                      <a:pt x="333" y="611"/>
                    </a:lnTo>
                    <a:lnTo>
                      <a:pt x="333" y="941"/>
                    </a:lnTo>
                    <a:moveTo>
                      <a:pt x="1888" y="867"/>
                    </a:moveTo>
                    <a:lnTo>
                      <a:pt x="1812" y="844"/>
                    </a:lnTo>
                    <a:lnTo>
                      <a:pt x="1888" y="819"/>
                    </a:lnTo>
                    <a:lnTo>
                      <a:pt x="1888" y="867"/>
                    </a:lnTo>
                    <a:moveTo>
                      <a:pt x="1729" y="818"/>
                    </a:moveTo>
                    <a:lnTo>
                      <a:pt x="1342" y="700"/>
                    </a:lnTo>
                    <a:lnTo>
                      <a:pt x="1342" y="444"/>
                    </a:lnTo>
                    <a:lnTo>
                      <a:pt x="1888" y="625"/>
                    </a:lnTo>
                    <a:lnTo>
                      <a:pt x="1888" y="766"/>
                    </a:lnTo>
                    <a:lnTo>
                      <a:pt x="1729" y="818"/>
                    </a:lnTo>
                    <a:moveTo>
                      <a:pt x="1291" y="685"/>
                    </a:moveTo>
                    <a:lnTo>
                      <a:pt x="1175" y="650"/>
                    </a:lnTo>
                    <a:lnTo>
                      <a:pt x="1175" y="389"/>
                    </a:lnTo>
                    <a:lnTo>
                      <a:pt x="1291" y="428"/>
                    </a:lnTo>
                    <a:lnTo>
                      <a:pt x="1291" y="685"/>
                    </a:lnTo>
                    <a:moveTo>
                      <a:pt x="0" y="676"/>
                    </a:moveTo>
                    <a:lnTo>
                      <a:pt x="0" y="525"/>
                    </a:lnTo>
                    <a:lnTo>
                      <a:pt x="171" y="462"/>
                    </a:lnTo>
                    <a:lnTo>
                      <a:pt x="171" y="615"/>
                    </a:lnTo>
                    <a:lnTo>
                      <a:pt x="0" y="676"/>
                    </a:lnTo>
                    <a:moveTo>
                      <a:pt x="1125" y="634"/>
                    </a:moveTo>
                    <a:lnTo>
                      <a:pt x="665" y="494"/>
                    </a:lnTo>
                    <a:lnTo>
                      <a:pt x="1065" y="353"/>
                    </a:lnTo>
                    <a:lnTo>
                      <a:pt x="1125" y="372"/>
                    </a:lnTo>
                    <a:lnTo>
                      <a:pt x="1125" y="634"/>
                    </a:lnTo>
                    <a:moveTo>
                      <a:pt x="221" y="598"/>
                    </a:moveTo>
                    <a:lnTo>
                      <a:pt x="221" y="443"/>
                    </a:lnTo>
                    <a:lnTo>
                      <a:pt x="269" y="426"/>
                    </a:lnTo>
                    <a:lnTo>
                      <a:pt x="333" y="445"/>
                    </a:lnTo>
                    <a:lnTo>
                      <a:pt x="333" y="558"/>
                    </a:lnTo>
                    <a:lnTo>
                      <a:pt x="221" y="598"/>
                    </a:lnTo>
                    <a:moveTo>
                      <a:pt x="408" y="532"/>
                    </a:moveTo>
                    <a:lnTo>
                      <a:pt x="408" y="468"/>
                    </a:lnTo>
                    <a:lnTo>
                      <a:pt x="505" y="497"/>
                    </a:lnTo>
                    <a:lnTo>
                      <a:pt x="408" y="532"/>
                    </a:lnTo>
                    <a:moveTo>
                      <a:pt x="0" y="472"/>
                    </a:moveTo>
                    <a:lnTo>
                      <a:pt x="0" y="344"/>
                    </a:lnTo>
                    <a:lnTo>
                      <a:pt x="190" y="402"/>
                    </a:lnTo>
                    <a:lnTo>
                      <a:pt x="0" y="472"/>
                    </a:lnTo>
                    <a:moveTo>
                      <a:pt x="585" y="469"/>
                    </a:moveTo>
                    <a:lnTo>
                      <a:pt x="408" y="416"/>
                    </a:lnTo>
                    <a:lnTo>
                      <a:pt x="408" y="375"/>
                    </a:lnTo>
                    <a:lnTo>
                      <a:pt x="751" y="248"/>
                    </a:lnTo>
                    <a:lnTo>
                      <a:pt x="988" y="327"/>
                    </a:lnTo>
                    <a:lnTo>
                      <a:pt x="585" y="469"/>
                    </a:lnTo>
                    <a:moveTo>
                      <a:pt x="268" y="373"/>
                    </a:moveTo>
                    <a:lnTo>
                      <a:pt x="0" y="291"/>
                    </a:lnTo>
                    <a:lnTo>
                      <a:pt x="0" y="0"/>
                    </a:lnTo>
                    <a:lnTo>
                      <a:pt x="358" y="118"/>
                    </a:lnTo>
                    <a:lnTo>
                      <a:pt x="358" y="340"/>
                    </a:lnTo>
                    <a:lnTo>
                      <a:pt x="268" y="373"/>
                    </a:lnTo>
                    <a:moveTo>
                      <a:pt x="408" y="321"/>
                    </a:moveTo>
                    <a:lnTo>
                      <a:pt x="408" y="135"/>
                    </a:lnTo>
                    <a:lnTo>
                      <a:pt x="675" y="223"/>
                    </a:lnTo>
                    <a:lnTo>
                      <a:pt x="408" y="321"/>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13" name="Freeform 2000"/>
              <p:cNvSpPr>
                <a:spLocks/>
              </p:cNvSpPr>
              <p:nvPr/>
            </p:nvSpPr>
            <p:spPr bwMode="auto">
              <a:xfrm>
                <a:off x="6933" y="2779"/>
                <a:ext cx="4" cy="73"/>
              </a:xfrm>
              <a:custGeom>
                <a:avLst/>
                <a:gdLst>
                  <a:gd name="T0" fmla="*/ 4 w 4"/>
                  <a:gd name="T1" fmla="*/ 73 h 73"/>
                  <a:gd name="T2" fmla="*/ 0 w 4"/>
                  <a:gd name="T3" fmla="*/ 72 h 73"/>
                  <a:gd name="T4" fmla="*/ 0 w 4"/>
                  <a:gd name="T5" fmla="*/ 0 h 73"/>
                  <a:gd name="T6" fmla="*/ 4 w 4"/>
                  <a:gd name="T7" fmla="*/ 1 h 73"/>
                  <a:gd name="T8" fmla="*/ 4 w 4"/>
                  <a:gd name="T9" fmla="*/ 6 h 73"/>
                  <a:gd name="T10" fmla="*/ 3 w 4"/>
                  <a:gd name="T11" fmla="*/ 5 h 73"/>
                  <a:gd name="T12" fmla="*/ 1 w 4"/>
                  <a:gd name="T13" fmla="*/ 9 h 73"/>
                  <a:gd name="T14" fmla="*/ 4 w 4"/>
                  <a:gd name="T15" fmla="*/ 11 h 73"/>
                  <a:gd name="T16" fmla="*/ 4 w 4"/>
                  <a:gd name="T17" fmla="*/ 53 h 73"/>
                  <a:gd name="T18" fmla="*/ 3 w 4"/>
                  <a:gd name="T19" fmla="*/ 53 h 73"/>
                  <a:gd name="T20" fmla="*/ 1 w 4"/>
                  <a:gd name="T21" fmla="*/ 57 h 73"/>
                  <a:gd name="T22" fmla="*/ 4 w 4"/>
                  <a:gd name="T23" fmla="*/ 58 h 73"/>
                  <a:gd name="T24" fmla="*/ 4 w 4"/>
                  <a:gd name="T25"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73">
                    <a:moveTo>
                      <a:pt x="4" y="73"/>
                    </a:moveTo>
                    <a:lnTo>
                      <a:pt x="0" y="72"/>
                    </a:lnTo>
                    <a:lnTo>
                      <a:pt x="0" y="0"/>
                    </a:lnTo>
                    <a:lnTo>
                      <a:pt x="4" y="1"/>
                    </a:lnTo>
                    <a:lnTo>
                      <a:pt x="4" y="6"/>
                    </a:lnTo>
                    <a:lnTo>
                      <a:pt x="3" y="5"/>
                    </a:lnTo>
                    <a:lnTo>
                      <a:pt x="1" y="9"/>
                    </a:lnTo>
                    <a:lnTo>
                      <a:pt x="4" y="11"/>
                    </a:lnTo>
                    <a:lnTo>
                      <a:pt x="4" y="53"/>
                    </a:lnTo>
                    <a:lnTo>
                      <a:pt x="3" y="53"/>
                    </a:lnTo>
                    <a:lnTo>
                      <a:pt x="1" y="57"/>
                    </a:lnTo>
                    <a:lnTo>
                      <a:pt x="4" y="58"/>
                    </a:lnTo>
                    <a:lnTo>
                      <a:pt x="4" y="7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14" name="Freeform 2001"/>
              <p:cNvSpPr>
                <a:spLocks noEditPoints="1"/>
              </p:cNvSpPr>
              <p:nvPr/>
            </p:nvSpPr>
            <p:spPr bwMode="auto">
              <a:xfrm>
                <a:off x="6668" y="2716"/>
                <a:ext cx="230" cy="75"/>
              </a:xfrm>
              <a:custGeom>
                <a:avLst/>
                <a:gdLst>
                  <a:gd name="T0" fmla="*/ 2652 w 2666"/>
                  <a:gd name="T1" fmla="*/ 861 h 861"/>
                  <a:gd name="T2" fmla="*/ 2559 w 2666"/>
                  <a:gd name="T3" fmla="*/ 833 h 861"/>
                  <a:gd name="T4" fmla="*/ 2559 w 2666"/>
                  <a:gd name="T5" fmla="*/ 780 h 861"/>
                  <a:gd name="T6" fmla="*/ 2666 w 2666"/>
                  <a:gd name="T7" fmla="*/ 813 h 861"/>
                  <a:gd name="T8" fmla="*/ 2652 w 2666"/>
                  <a:gd name="T9" fmla="*/ 861 h 861"/>
                  <a:gd name="T10" fmla="*/ 2509 w 2666"/>
                  <a:gd name="T11" fmla="*/ 817 h 861"/>
                  <a:gd name="T12" fmla="*/ 2011 w 2666"/>
                  <a:gd name="T13" fmla="*/ 665 h 861"/>
                  <a:gd name="T14" fmla="*/ 2002 w 2666"/>
                  <a:gd name="T15" fmla="*/ 638 h 861"/>
                  <a:gd name="T16" fmla="*/ 1963 w 2666"/>
                  <a:gd name="T17" fmla="*/ 651 h 861"/>
                  <a:gd name="T18" fmla="*/ 1938 w 2666"/>
                  <a:gd name="T19" fmla="*/ 643 h 861"/>
                  <a:gd name="T20" fmla="*/ 1938 w 2666"/>
                  <a:gd name="T21" fmla="*/ 591 h 861"/>
                  <a:gd name="T22" fmla="*/ 2509 w 2666"/>
                  <a:gd name="T23" fmla="*/ 765 h 861"/>
                  <a:gd name="T24" fmla="*/ 2509 w 2666"/>
                  <a:gd name="T25" fmla="*/ 817 h 861"/>
                  <a:gd name="T26" fmla="*/ 1888 w 2666"/>
                  <a:gd name="T27" fmla="*/ 628 h 861"/>
                  <a:gd name="T28" fmla="*/ 1729 w 2666"/>
                  <a:gd name="T29" fmla="*/ 580 h 861"/>
                  <a:gd name="T30" fmla="*/ 1812 w 2666"/>
                  <a:gd name="T31" fmla="*/ 553 h 861"/>
                  <a:gd name="T32" fmla="*/ 1888 w 2666"/>
                  <a:gd name="T33" fmla="*/ 576 h 861"/>
                  <a:gd name="T34" fmla="*/ 1888 w 2666"/>
                  <a:gd name="T35" fmla="*/ 628 h 861"/>
                  <a:gd name="T36" fmla="*/ 1646 w 2666"/>
                  <a:gd name="T37" fmla="*/ 554 h 861"/>
                  <a:gd name="T38" fmla="*/ 1342 w 2666"/>
                  <a:gd name="T39" fmla="*/ 461 h 861"/>
                  <a:gd name="T40" fmla="*/ 1342 w 2666"/>
                  <a:gd name="T41" fmla="*/ 409 h 861"/>
                  <a:gd name="T42" fmla="*/ 1729 w 2666"/>
                  <a:gd name="T43" fmla="*/ 527 h 861"/>
                  <a:gd name="T44" fmla="*/ 1646 w 2666"/>
                  <a:gd name="T45" fmla="*/ 554 h 861"/>
                  <a:gd name="T46" fmla="*/ 1291 w 2666"/>
                  <a:gd name="T47" fmla="*/ 446 h 861"/>
                  <a:gd name="T48" fmla="*/ 1175 w 2666"/>
                  <a:gd name="T49" fmla="*/ 411 h 861"/>
                  <a:gd name="T50" fmla="*/ 1175 w 2666"/>
                  <a:gd name="T51" fmla="*/ 359 h 861"/>
                  <a:gd name="T52" fmla="*/ 1291 w 2666"/>
                  <a:gd name="T53" fmla="*/ 394 h 861"/>
                  <a:gd name="T54" fmla="*/ 1291 w 2666"/>
                  <a:gd name="T55" fmla="*/ 446 h 861"/>
                  <a:gd name="T56" fmla="*/ 1125 w 2666"/>
                  <a:gd name="T57" fmla="*/ 396 h 861"/>
                  <a:gd name="T58" fmla="*/ 585 w 2666"/>
                  <a:gd name="T59" fmla="*/ 231 h 861"/>
                  <a:gd name="T60" fmla="*/ 665 w 2666"/>
                  <a:gd name="T61" fmla="*/ 203 h 861"/>
                  <a:gd name="T62" fmla="*/ 1125 w 2666"/>
                  <a:gd name="T63" fmla="*/ 343 h 861"/>
                  <a:gd name="T64" fmla="*/ 1125 w 2666"/>
                  <a:gd name="T65" fmla="*/ 396 h 861"/>
                  <a:gd name="T66" fmla="*/ 505 w 2666"/>
                  <a:gd name="T67" fmla="*/ 206 h 861"/>
                  <a:gd name="T68" fmla="*/ 408 w 2666"/>
                  <a:gd name="T69" fmla="*/ 177 h 861"/>
                  <a:gd name="T70" fmla="*/ 408 w 2666"/>
                  <a:gd name="T71" fmla="*/ 125 h 861"/>
                  <a:gd name="T72" fmla="*/ 585 w 2666"/>
                  <a:gd name="T73" fmla="*/ 178 h 861"/>
                  <a:gd name="T74" fmla="*/ 505 w 2666"/>
                  <a:gd name="T75" fmla="*/ 206 h 861"/>
                  <a:gd name="T76" fmla="*/ 333 w 2666"/>
                  <a:gd name="T77" fmla="*/ 154 h 861"/>
                  <a:gd name="T78" fmla="*/ 269 w 2666"/>
                  <a:gd name="T79" fmla="*/ 135 h 861"/>
                  <a:gd name="T80" fmla="*/ 333 w 2666"/>
                  <a:gd name="T81" fmla="*/ 111 h 861"/>
                  <a:gd name="T82" fmla="*/ 333 w 2666"/>
                  <a:gd name="T83" fmla="*/ 154 h 861"/>
                  <a:gd name="T84" fmla="*/ 190 w 2666"/>
                  <a:gd name="T85" fmla="*/ 111 h 861"/>
                  <a:gd name="T86" fmla="*/ 0 w 2666"/>
                  <a:gd name="T87" fmla="*/ 53 h 861"/>
                  <a:gd name="T88" fmla="*/ 0 w 2666"/>
                  <a:gd name="T89" fmla="*/ 0 h 861"/>
                  <a:gd name="T90" fmla="*/ 268 w 2666"/>
                  <a:gd name="T91" fmla="*/ 82 h 861"/>
                  <a:gd name="T92" fmla="*/ 190 w 2666"/>
                  <a:gd name="T93" fmla="*/ 111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66" h="861">
                    <a:moveTo>
                      <a:pt x="2652" y="861"/>
                    </a:moveTo>
                    <a:lnTo>
                      <a:pt x="2559" y="833"/>
                    </a:lnTo>
                    <a:lnTo>
                      <a:pt x="2559" y="780"/>
                    </a:lnTo>
                    <a:lnTo>
                      <a:pt x="2666" y="813"/>
                    </a:lnTo>
                    <a:lnTo>
                      <a:pt x="2652" y="861"/>
                    </a:lnTo>
                    <a:moveTo>
                      <a:pt x="2509" y="817"/>
                    </a:moveTo>
                    <a:lnTo>
                      <a:pt x="2011" y="665"/>
                    </a:lnTo>
                    <a:lnTo>
                      <a:pt x="2002" y="638"/>
                    </a:lnTo>
                    <a:lnTo>
                      <a:pt x="1963" y="651"/>
                    </a:lnTo>
                    <a:lnTo>
                      <a:pt x="1938" y="643"/>
                    </a:lnTo>
                    <a:lnTo>
                      <a:pt x="1938" y="591"/>
                    </a:lnTo>
                    <a:lnTo>
                      <a:pt x="2509" y="765"/>
                    </a:lnTo>
                    <a:lnTo>
                      <a:pt x="2509" y="817"/>
                    </a:lnTo>
                    <a:moveTo>
                      <a:pt x="1888" y="628"/>
                    </a:moveTo>
                    <a:lnTo>
                      <a:pt x="1729" y="580"/>
                    </a:lnTo>
                    <a:lnTo>
                      <a:pt x="1812" y="553"/>
                    </a:lnTo>
                    <a:lnTo>
                      <a:pt x="1888" y="576"/>
                    </a:lnTo>
                    <a:lnTo>
                      <a:pt x="1888" y="628"/>
                    </a:lnTo>
                    <a:moveTo>
                      <a:pt x="1646" y="554"/>
                    </a:moveTo>
                    <a:lnTo>
                      <a:pt x="1342" y="461"/>
                    </a:lnTo>
                    <a:lnTo>
                      <a:pt x="1342" y="409"/>
                    </a:lnTo>
                    <a:lnTo>
                      <a:pt x="1729" y="527"/>
                    </a:lnTo>
                    <a:lnTo>
                      <a:pt x="1646" y="554"/>
                    </a:lnTo>
                    <a:moveTo>
                      <a:pt x="1291" y="446"/>
                    </a:moveTo>
                    <a:lnTo>
                      <a:pt x="1175" y="411"/>
                    </a:lnTo>
                    <a:lnTo>
                      <a:pt x="1175" y="359"/>
                    </a:lnTo>
                    <a:lnTo>
                      <a:pt x="1291" y="394"/>
                    </a:lnTo>
                    <a:lnTo>
                      <a:pt x="1291" y="446"/>
                    </a:lnTo>
                    <a:moveTo>
                      <a:pt x="1125" y="396"/>
                    </a:moveTo>
                    <a:lnTo>
                      <a:pt x="585" y="231"/>
                    </a:lnTo>
                    <a:lnTo>
                      <a:pt x="665" y="203"/>
                    </a:lnTo>
                    <a:lnTo>
                      <a:pt x="1125" y="343"/>
                    </a:lnTo>
                    <a:lnTo>
                      <a:pt x="1125" y="396"/>
                    </a:lnTo>
                    <a:moveTo>
                      <a:pt x="505" y="206"/>
                    </a:moveTo>
                    <a:lnTo>
                      <a:pt x="408" y="177"/>
                    </a:lnTo>
                    <a:lnTo>
                      <a:pt x="408" y="125"/>
                    </a:lnTo>
                    <a:lnTo>
                      <a:pt x="585" y="178"/>
                    </a:lnTo>
                    <a:lnTo>
                      <a:pt x="505" y="206"/>
                    </a:lnTo>
                    <a:moveTo>
                      <a:pt x="333" y="154"/>
                    </a:moveTo>
                    <a:lnTo>
                      <a:pt x="269" y="135"/>
                    </a:lnTo>
                    <a:lnTo>
                      <a:pt x="333" y="111"/>
                    </a:lnTo>
                    <a:lnTo>
                      <a:pt x="333" y="154"/>
                    </a:lnTo>
                    <a:moveTo>
                      <a:pt x="190" y="111"/>
                    </a:moveTo>
                    <a:lnTo>
                      <a:pt x="0" y="53"/>
                    </a:lnTo>
                    <a:lnTo>
                      <a:pt x="0" y="0"/>
                    </a:lnTo>
                    <a:lnTo>
                      <a:pt x="268" y="82"/>
                    </a:lnTo>
                    <a:lnTo>
                      <a:pt x="190" y="11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15" name="Freeform 2002"/>
              <p:cNvSpPr>
                <a:spLocks/>
              </p:cNvSpPr>
              <p:nvPr/>
            </p:nvSpPr>
            <p:spPr bwMode="auto">
              <a:xfrm>
                <a:off x="6885" y="2763"/>
                <a:ext cx="4" cy="73"/>
              </a:xfrm>
              <a:custGeom>
                <a:avLst/>
                <a:gdLst>
                  <a:gd name="T0" fmla="*/ 4 w 4"/>
                  <a:gd name="T1" fmla="*/ 73 h 73"/>
                  <a:gd name="T2" fmla="*/ 0 w 4"/>
                  <a:gd name="T3" fmla="*/ 72 h 73"/>
                  <a:gd name="T4" fmla="*/ 0 w 4"/>
                  <a:gd name="T5" fmla="*/ 0 h 73"/>
                  <a:gd name="T6" fmla="*/ 4 w 4"/>
                  <a:gd name="T7" fmla="*/ 1 h 73"/>
                  <a:gd name="T8" fmla="*/ 4 w 4"/>
                  <a:gd name="T9" fmla="*/ 73 h 73"/>
                </a:gdLst>
                <a:ahLst/>
                <a:cxnLst>
                  <a:cxn ang="0">
                    <a:pos x="T0" y="T1"/>
                  </a:cxn>
                  <a:cxn ang="0">
                    <a:pos x="T2" y="T3"/>
                  </a:cxn>
                  <a:cxn ang="0">
                    <a:pos x="T4" y="T5"/>
                  </a:cxn>
                  <a:cxn ang="0">
                    <a:pos x="T6" y="T7"/>
                  </a:cxn>
                  <a:cxn ang="0">
                    <a:pos x="T8" y="T9"/>
                  </a:cxn>
                </a:cxnLst>
                <a:rect l="0" t="0" r="r" b="b"/>
                <a:pathLst>
                  <a:path w="4" h="73">
                    <a:moveTo>
                      <a:pt x="4" y="73"/>
                    </a:moveTo>
                    <a:lnTo>
                      <a:pt x="0" y="72"/>
                    </a:lnTo>
                    <a:lnTo>
                      <a:pt x="0" y="0"/>
                    </a:lnTo>
                    <a:lnTo>
                      <a:pt x="4" y="1"/>
                    </a:lnTo>
                    <a:lnTo>
                      <a:pt x="4" y="7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16" name="Freeform 2003"/>
              <p:cNvSpPr>
                <a:spLocks noEditPoints="1"/>
              </p:cNvSpPr>
              <p:nvPr/>
            </p:nvSpPr>
            <p:spPr bwMode="auto">
              <a:xfrm>
                <a:off x="6934" y="2784"/>
                <a:ext cx="61" cy="27"/>
              </a:xfrm>
              <a:custGeom>
                <a:avLst/>
                <a:gdLst>
                  <a:gd name="T0" fmla="*/ 699 w 699"/>
                  <a:gd name="T1" fmla="*/ 312 h 312"/>
                  <a:gd name="T2" fmla="*/ 665 w 699"/>
                  <a:gd name="T3" fmla="*/ 300 h 312"/>
                  <a:gd name="T4" fmla="*/ 665 w 699"/>
                  <a:gd name="T5" fmla="*/ 246 h 312"/>
                  <a:gd name="T6" fmla="*/ 699 w 699"/>
                  <a:gd name="T7" fmla="*/ 259 h 312"/>
                  <a:gd name="T8" fmla="*/ 699 w 699"/>
                  <a:gd name="T9" fmla="*/ 312 h 312"/>
                  <a:gd name="T10" fmla="*/ 615 w 699"/>
                  <a:gd name="T11" fmla="*/ 281 h 312"/>
                  <a:gd name="T12" fmla="*/ 191 w 699"/>
                  <a:gd name="T13" fmla="*/ 120 h 312"/>
                  <a:gd name="T14" fmla="*/ 191 w 699"/>
                  <a:gd name="T15" fmla="*/ 66 h 312"/>
                  <a:gd name="T16" fmla="*/ 615 w 699"/>
                  <a:gd name="T17" fmla="*/ 227 h 312"/>
                  <a:gd name="T18" fmla="*/ 615 w 699"/>
                  <a:gd name="T19" fmla="*/ 281 h 312"/>
                  <a:gd name="T20" fmla="*/ 141 w 699"/>
                  <a:gd name="T21" fmla="*/ 101 h 312"/>
                  <a:gd name="T22" fmla="*/ 34 w 699"/>
                  <a:gd name="T23" fmla="*/ 60 h 312"/>
                  <a:gd name="T24" fmla="*/ 0 w 699"/>
                  <a:gd name="T25" fmla="*/ 47 h 312"/>
                  <a:gd name="T26" fmla="*/ 18 w 699"/>
                  <a:gd name="T27" fmla="*/ 0 h 312"/>
                  <a:gd name="T28" fmla="*/ 34 w 699"/>
                  <a:gd name="T29" fmla="*/ 6 h 312"/>
                  <a:gd name="T30" fmla="*/ 141 w 699"/>
                  <a:gd name="T31" fmla="*/ 47 h 312"/>
                  <a:gd name="T32" fmla="*/ 141 w 699"/>
                  <a:gd name="T33" fmla="*/ 101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9" h="312">
                    <a:moveTo>
                      <a:pt x="699" y="312"/>
                    </a:moveTo>
                    <a:lnTo>
                      <a:pt x="665" y="300"/>
                    </a:lnTo>
                    <a:lnTo>
                      <a:pt x="665" y="246"/>
                    </a:lnTo>
                    <a:lnTo>
                      <a:pt x="699" y="259"/>
                    </a:lnTo>
                    <a:lnTo>
                      <a:pt x="699" y="312"/>
                    </a:lnTo>
                    <a:moveTo>
                      <a:pt x="615" y="281"/>
                    </a:moveTo>
                    <a:lnTo>
                      <a:pt x="191" y="120"/>
                    </a:lnTo>
                    <a:lnTo>
                      <a:pt x="191" y="66"/>
                    </a:lnTo>
                    <a:lnTo>
                      <a:pt x="615" y="227"/>
                    </a:lnTo>
                    <a:lnTo>
                      <a:pt x="615" y="281"/>
                    </a:lnTo>
                    <a:moveTo>
                      <a:pt x="141" y="101"/>
                    </a:moveTo>
                    <a:lnTo>
                      <a:pt x="34" y="60"/>
                    </a:lnTo>
                    <a:lnTo>
                      <a:pt x="0" y="47"/>
                    </a:lnTo>
                    <a:lnTo>
                      <a:pt x="18" y="0"/>
                    </a:lnTo>
                    <a:lnTo>
                      <a:pt x="34" y="6"/>
                    </a:lnTo>
                    <a:lnTo>
                      <a:pt x="141" y="47"/>
                    </a:lnTo>
                    <a:lnTo>
                      <a:pt x="141" y="10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17" name="Freeform 2004"/>
              <p:cNvSpPr>
                <a:spLocks noEditPoints="1"/>
              </p:cNvSpPr>
              <p:nvPr/>
            </p:nvSpPr>
            <p:spPr bwMode="auto">
              <a:xfrm>
                <a:off x="6934" y="2832"/>
                <a:ext cx="79" cy="33"/>
              </a:xfrm>
              <a:custGeom>
                <a:avLst/>
                <a:gdLst>
                  <a:gd name="T0" fmla="*/ 898 w 916"/>
                  <a:gd name="T1" fmla="*/ 388 h 388"/>
                  <a:gd name="T2" fmla="*/ 749 w 916"/>
                  <a:gd name="T3" fmla="*/ 331 h 388"/>
                  <a:gd name="T4" fmla="*/ 749 w 916"/>
                  <a:gd name="T5" fmla="*/ 278 h 388"/>
                  <a:gd name="T6" fmla="*/ 916 w 916"/>
                  <a:gd name="T7" fmla="*/ 341 h 388"/>
                  <a:gd name="T8" fmla="*/ 898 w 916"/>
                  <a:gd name="T9" fmla="*/ 388 h 388"/>
                  <a:gd name="T10" fmla="*/ 699 w 916"/>
                  <a:gd name="T11" fmla="*/ 312 h 388"/>
                  <a:gd name="T12" fmla="*/ 191 w 916"/>
                  <a:gd name="T13" fmla="*/ 119 h 388"/>
                  <a:gd name="T14" fmla="*/ 191 w 916"/>
                  <a:gd name="T15" fmla="*/ 66 h 388"/>
                  <a:gd name="T16" fmla="*/ 699 w 916"/>
                  <a:gd name="T17" fmla="*/ 259 h 388"/>
                  <a:gd name="T18" fmla="*/ 699 w 916"/>
                  <a:gd name="T19" fmla="*/ 312 h 388"/>
                  <a:gd name="T20" fmla="*/ 141 w 916"/>
                  <a:gd name="T21" fmla="*/ 100 h 388"/>
                  <a:gd name="T22" fmla="*/ 34 w 916"/>
                  <a:gd name="T23" fmla="*/ 60 h 388"/>
                  <a:gd name="T24" fmla="*/ 0 w 916"/>
                  <a:gd name="T25" fmla="*/ 47 h 388"/>
                  <a:gd name="T26" fmla="*/ 18 w 916"/>
                  <a:gd name="T27" fmla="*/ 0 h 388"/>
                  <a:gd name="T28" fmla="*/ 34 w 916"/>
                  <a:gd name="T29" fmla="*/ 6 h 388"/>
                  <a:gd name="T30" fmla="*/ 141 w 916"/>
                  <a:gd name="T31" fmla="*/ 47 h 388"/>
                  <a:gd name="T32" fmla="*/ 141 w 916"/>
                  <a:gd name="T33" fmla="*/ 10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6" h="388">
                    <a:moveTo>
                      <a:pt x="898" y="388"/>
                    </a:moveTo>
                    <a:lnTo>
                      <a:pt x="749" y="331"/>
                    </a:lnTo>
                    <a:lnTo>
                      <a:pt x="749" y="278"/>
                    </a:lnTo>
                    <a:lnTo>
                      <a:pt x="916" y="341"/>
                    </a:lnTo>
                    <a:lnTo>
                      <a:pt x="898" y="388"/>
                    </a:lnTo>
                    <a:moveTo>
                      <a:pt x="699" y="312"/>
                    </a:moveTo>
                    <a:lnTo>
                      <a:pt x="191" y="119"/>
                    </a:lnTo>
                    <a:lnTo>
                      <a:pt x="191" y="66"/>
                    </a:lnTo>
                    <a:lnTo>
                      <a:pt x="699" y="259"/>
                    </a:lnTo>
                    <a:lnTo>
                      <a:pt x="699" y="312"/>
                    </a:lnTo>
                    <a:moveTo>
                      <a:pt x="141" y="100"/>
                    </a:moveTo>
                    <a:lnTo>
                      <a:pt x="34" y="60"/>
                    </a:lnTo>
                    <a:lnTo>
                      <a:pt x="0" y="47"/>
                    </a:lnTo>
                    <a:lnTo>
                      <a:pt x="18" y="0"/>
                    </a:lnTo>
                    <a:lnTo>
                      <a:pt x="34" y="6"/>
                    </a:lnTo>
                    <a:lnTo>
                      <a:pt x="141" y="47"/>
                    </a:lnTo>
                    <a:lnTo>
                      <a:pt x="141" y="10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18" name="Freeform 2005"/>
              <p:cNvSpPr>
                <a:spLocks/>
              </p:cNvSpPr>
              <p:nvPr/>
            </p:nvSpPr>
            <p:spPr bwMode="auto">
              <a:xfrm>
                <a:off x="6995" y="2799"/>
                <a:ext cx="4" cy="74"/>
              </a:xfrm>
              <a:custGeom>
                <a:avLst/>
                <a:gdLst>
                  <a:gd name="T0" fmla="*/ 4 w 4"/>
                  <a:gd name="T1" fmla="*/ 74 h 74"/>
                  <a:gd name="T2" fmla="*/ 0 w 4"/>
                  <a:gd name="T3" fmla="*/ 72 h 74"/>
                  <a:gd name="T4" fmla="*/ 0 w 4"/>
                  <a:gd name="T5" fmla="*/ 0 h 74"/>
                  <a:gd name="T6" fmla="*/ 4 w 4"/>
                  <a:gd name="T7" fmla="*/ 2 h 74"/>
                  <a:gd name="T8" fmla="*/ 4 w 4"/>
                  <a:gd name="T9" fmla="*/ 74 h 74"/>
                </a:gdLst>
                <a:ahLst/>
                <a:cxnLst>
                  <a:cxn ang="0">
                    <a:pos x="T0" y="T1"/>
                  </a:cxn>
                  <a:cxn ang="0">
                    <a:pos x="T2" y="T3"/>
                  </a:cxn>
                  <a:cxn ang="0">
                    <a:pos x="T4" y="T5"/>
                  </a:cxn>
                  <a:cxn ang="0">
                    <a:pos x="T6" y="T7"/>
                  </a:cxn>
                  <a:cxn ang="0">
                    <a:pos x="T8" y="T9"/>
                  </a:cxn>
                </a:cxnLst>
                <a:rect l="0" t="0" r="r" b="b"/>
                <a:pathLst>
                  <a:path w="4" h="74">
                    <a:moveTo>
                      <a:pt x="4" y="74"/>
                    </a:moveTo>
                    <a:lnTo>
                      <a:pt x="0" y="72"/>
                    </a:lnTo>
                    <a:lnTo>
                      <a:pt x="0" y="0"/>
                    </a:lnTo>
                    <a:lnTo>
                      <a:pt x="4" y="2"/>
                    </a:lnTo>
                    <a:lnTo>
                      <a:pt x="4" y="7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19" name="Freeform 2006"/>
              <p:cNvSpPr>
                <a:spLocks/>
              </p:cNvSpPr>
              <p:nvPr/>
            </p:nvSpPr>
            <p:spPr bwMode="auto">
              <a:xfrm>
                <a:off x="6947" y="2783"/>
                <a:ext cx="4" cy="74"/>
              </a:xfrm>
              <a:custGeom>
                <a:avLst/>
                <a:gdLst>
                  <a:gd name="T0" fmla="*/ 4 w 4"/>
                  <a:gd name="T1" fmla="*/ 74 h 74"/>
                  <a:gd name="T2" fmla="*/ 0 w 4"/>
                  <a:gd name="T3" fmla="*/ 72 h 74"/>
                  <a:gd name="T4" fmla="*/ 0 w 4"/>
                  <a:gd name="T5" fmla="*/ 0 h 74"/>
                  <a:gd name="T6" fmla="*/ 4 w 4"/>
                  <a:gd name="T7" fmla="*/ 2 h 74"/>
                  <a:gd name="T8" fmla="*/ 4 w 4"/>
                  <a:gd name="T9" fmla="*/ 74 h 74"/>
                </a:gdLst>
                <a:ahLst/>
                <a:cxnLst>
                  <a:cxn ang="0">
                    <a:pos x="T0" y="T1"/>
                  </a:cxn>
                  <a:cxn ang="0">
                    <a:pos x="T2" y="T3"/>
                  </a:cxn>
                  <a:cxn ang="0">
                    <a:pos x="T4" y="T5"/>
                  </a:cxn>
                  <a:cxn ang="0">
                    <a:pos x="T6" y="T7"/>
                  </a:cxn>
                  <a:cxn ang="0">
                    <a:pos x="T8" y="T9"/>
                  </a:cxn>
                </a:cxnLst>
                <a:rect l="0" t="0" r="r" b="b"/>
                <a:pathLst>
                  <a:path w="4" h="74">
                    <a:moveTo>
                      <a:pt x="4" y="74"/>
                    </a:moveTo>
                    <a:lnTo>
                      <a:pt x="0" y="72"/>
                    </a:lnTo>
                    <a:lnTo>
                      <a:pt x="0" y="0"/>
                    </a:lnTo>
                    <a:lnTo>
                      <a:pt x="4" y="2"/>
                    </a:lnTo>
                    <a:lnTo>
                      <a:pt x="4" y="7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20" name="Freeform 2007"/>
              <p:cNvSpPr>
                <a:spLocks noEditPoints="1"/>
              </p:cNvSpPr>
              <p:nvPr/>
            </p:nvSpPr>
            <p:spPr bwMode="auto">
              <a:xfrm>
                <a:off x="6699" y="2701"/>
                <a:ext cx="4" cy="74"/>
              </a:xfrm>
              <a:custGeom>
                <a:avLst/>
                <a:gdLst>
                  <a:gd name="T0" fmla="*/ 50 w 50"/>
                  <a:gd name="T1" fmla="*/ 848 h 848"/>
                  <a:gd name="T2" fmla="*/ 25 w 50"/>
                  <a:gd name="T3" fmla="*/ 840 h 848"/>
                  <a:gd name="T4" fmla="*/ 25 w 50"/>
                  <a:gd name="T5" fmla="*/ 476 h 848"/>
                  <a:gd name="T6" fmla="*/ 50 w 50"/>
                  <a:gd name="T7" fmla="*/ 467 h 848"/>
                  <a:gd name="T8" fmla="*/ 50 w 50"/>
                  <a:gd name="T9" fmla="*/ 848 h 848"/>
                  <a:gd name="T10" fmla="*/ 25 w 50"/>
                  <a:gd name="T11" fmla="*/ 423 h 848"/>
                  <a:gd name="T12" fmla="*/ 25 w 50"/>
                  <a:gd name="T13" fmla="*/ 266 h 848"/>
                  <a:gd name="T14" fmla="*/ 50 w 50"/>
                  <a:gd name="T15" fmla="*/ 257 h 848"/>
                  <a:gd name="T16" fmla="*/ 50 w 50"/>
                  <a:gd name="T17" fmla="*/ 414 h 848"/>
                  <a:gd name="T18" fmla="*/ 25 w 50"/>
                  <a:gd name="T19" fmla="*/ 423 h 848"/>
                  <a:gd name="T20" fmla="*/ 0 w 50"/>
                  <a:gd name="T21" fmla="*/ 222 h 848"/>
                  <a:gd name="T22" fmla="*/ 0 w 50"/>
                  <a:gd name="T23" fmla="*/ 0 h 848"/>
                  <a:gd name="T24" fmla="*/ 50 w 50"/>
                  <a:gd name="T25" fmla="*/ 17 h 848"/>
                  <a:gd name="T26" fmla="*/ 50 w 50"/>
                  <a:gd name="T27" fmla="*/ 203 h 848"/>
                  <a:gd name="T28" fmla="*/ 0 w 50"/>
                  <a:gd name="T29" fmla="*/ 222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848">
                    <a:moveTo>
                      <a:pt x="50" y="848"/>
                    </a:moveTo>
                    <a:lnTo>
                      <a:pt x="25" y="840"/>
                    </a:lnTo>
                    <a:lnTo>
                      <a:pt x="25" y="476"/>
                    </a:lnTo>
                    <a:lnTo>
                      <a:pt x="50" y="467"/>
                    </a:lnTo>
                    <a:lnTo>
                      <a:pt x="50" y="848"/>
                    </a:lnTo>
                    <a:moveTo>
                      <a:pt x="25" y="423"/>
                    </a:moveTo>
                    <a:lnTo>
                      <a:pt x="25" y="266"/>
                    </a:lnTo>
                    <a:lnTo>
                      <a:pt x="50" y="257"/>
                    </a:lnTo>
                    <a:lnTo>
                      <a:pt x="50" y="414"/>
                    </a:lnTo>
                    <a:lnTo>
                      <a:pt x="25" y="423"/>
                    </a:lnTo>
                    <a:moveTo>
                      <a:pt x="0" y="222"/>
                    </a:moveTo>
                    <a:lnTo>
                      <a:pt x="0" y="0"/>
                    </a:lnTo>
                    <a:lnTo>
                      <a:pt x="50" y="17"/>
                    </a:lnTo>
                    <a:lnTo>
                      <a:pt x="50" y="203"/>
                    </a:lnTo>
                    <a:lnTo>
                      <a:pt x="0" y="222"/>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21" name="Freeform 2008"/>
              <p:cNvSpPr>
                <a:spLocks/>
              </p:cNvSpPr>
              <p:nvPr/>
            </p:nvSpPr>
            <p:spPr bwMode="auto">
              <a:xfrm>
                <a:off x="6987" y="2797"/>
                <a:ext cx="5" cy="37"/>
              </a:xfrm>
              <a:custGeom>
                <a:avLst/>
                <a:gdLst>
                  <a:gd name="T0" fmla="*/ 5 w 5"/>
                  <a:gd name="T1" fmla="*/ 37 h 37"/>
                  <a:gd name="T2" fmla="*/ 0 w 5"/>
                  <a:gd name="T3" fmla="*/ 37 h 37"/>
                  <a:gd name="T4" fmla="*/ 0 w 5"/>
                  <a:gd name="T5" fmla="*/ 0 h 37"/>
                  <a:gd name="T6" fmla="*/ 5 w 5"/>
                  <a:gd name="T7" fmla="*/ 1 h 37"/>
                  <a:gd name="T8" fmla="*/ 5 w 5"/>
                  <a:gd name="T9" fmla="*/ 37 h 37"/>
                </a:gdLst>
                <a:ahLst/>
                <a:cxnLst>
                  <a:cxn ang="0">
                    <a:pos x="T0" y="T1"/>
                  </a:cxn>
                  <a:cxn ang="0">
                    <a:pos x="T2" y="T3"/>
                  </a:cxn>
                  <a:cxn ang="0">
                    <a:pos x="T4" y="T5"/>
                  </a:cxn>
                  <a:cxn ang="0">
                    <a:pos x="T6" y="T7"/>
                  </a:cxn>
                  <a:cxn ang="0">
                    <a:pos x="T8" y="T9"/>
                  </a:cxn>
                </a:cxnLst>
                <a:rect l="0" t="0" r="r" b="b"/>
                <a:pathLst>
                  <a:path w="5" h="37">
                    <a:moveTo>
                      <a:pt x="5" y="37"/>
                    </a:moveTo>
                    <a:lnTo>
                      <a:pt x="0" y="37"/>
                    </a:lnTo>
                    <a:lnTo>
                      <a:pt x="0" y="0"/>
                    </a:lnTo>
                    <a:lnTo>
                      <a:pt x="5" y="1"/>
                    </a:lnTo>
                    <a:lnTo>
                      <a:pt x="5" y="3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22" name="Freeform 2009"/>
              <p:cNvSpPr>
                <a:spLocks/>
              </p:cNvSpPr>
              <p:nvPr/>
            </p:nvSpPr>
            <p:spPr bwMode="auto">
              <a:xfrm>
                <a:off x="7090" y="2831"/>
                <a:ext cx="2" cy="72"/>
              </a:xfrm>
              <a:custGeom>
                <a:avLst/>
                <a:gdLst>
                  <a:gd name="T0" fmla="*/ 2 w 2"/>
                  <a:gd name="T1" fmla="*/ 72 h 72"/>
                  <a:gd name="T2" fmla="*/ 0 w 2"/>
                  <a:gd name="T3" fmla="*/ 72 h 72"/>
                  <a:gd name="T4" fmla="*/ 0 w 2"/>
                  <a:gd name="T5" fmla="*/ 0 h 72"/>
                  <a:gd name="T6" fmla="*/ 2 w 2"/>
                  <a:gd name="T7" fmla="*/ 1 h 72"/>
                  <a:gd name="T8" fmla="*/ 2 w 2"/>
                  <a:gd name="T9" fmla="*/ 72 h 72"/>
                </a:gdLst>
                <a:ahLst/>
                <a:cxnLst>
                  <a:cxn ang="0">
                    <a:pos x="T0" y="T1"/>
                  </a:cxn>
                  <a:cxn ang="0">
                    <a:pos x="T2" y="T3"/>
                  </a:cxn>
                  <a:cxn ang="0">
                    <a:pos x="T4" y="T5"/>
                  </a:cxn>
                  <a:cxn ang="0">
                    <a:pos x="T6" y="T7"/>
                  </a:cxn>
                  <a:cxn ang="0">
                    <a:pos x="T8" y="T9"/>
                  </a:cxn>
                </a:cxnLst>
                <a:rect l="0" t="0" r="r" b="b"/>
                <a:pathLst>
                  <a:path w="2" h="72">
                    <a:moveTo>
                      <a:pt x="2" y="72"/>
                    </a:moveTo>
                    <a:lnTo>
                      <a:pt x="0" y="72"/>
                    </a:lnTo>
                    <a:lnTo>
                      <a:pt x="0" y="0"/>
                    </a:lnTo>
                    <a:lnTo>
                      <a:pt x="2" y="1"/>
                    </a:lnTo>
                    <a:lnTo>
                      <a:pt x="2" y="72"/>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23" name="Freeform 2010"/>
              <p:cNvSpPr>
                <a:spLocks noEditPoints="1"/>
              </p:cNvSpPr>
              <p:nvPr/>
            </p:nvSpPr>
            <p:spPr bwMode="auto">
              <a:xfrm>
                <a:off x="6831" y="2745"/>
                <a:ext cx="4" cy="73"/>
              </a:xfrm>
              <a:custGeom>
                <a:avLst/>
                <a:gdLst>
                  <a:gd name="T0" fmla="*/ 50 w 50"/>
                  <a:gd name="T1" fmla="*/ 848 h 848"/>
                  <a:gd name="T2" fmla="*/ 0 w 50"/>
                  <a:gd name="T3" fmla="*/ 831 h 848"/>
                  <a:gd name="T4" fmla="*/ 0 w 50"/>
                  <a:gd name="T5" fmla="*/ 586 h 848"/>
                  <a:gd name="T6" fmla="*/ 33 w 50"/>
                  <a:gd name="T7" fmla="*/ 575 h 848"/>
                  <a:gd name="T8" fmla="*/ 17 w 50"/>
                  <a:gd name="T9" fmla="*/ 528 h 848"/>
                  <a:gd name="T10" fmla="*/ 0 w 50"/>
                  <a:gd name="T11" fmla="*/ 533 h 848"/>
                  <a:gd name="T12" fmla="*/ 0 w 50"/>
                  <a:gd name="T13" fmla="*/ 395 h 848"/>
                  <a:gd name="T14" fmla="*/ 50 w 50"/>
                  <a:gd name="T15" fmla="*/ 378 h 848"/>
                  <a:gd name="T16" fmla="*/ 50 w 50"/>
                  <a:gd name="T17" fmla="*/ 848 h 848"/>
                  <a:gd name="T18" fmla="*/ 0 w 50"/>
                  <a:gd name="T19" fmla="*/ 342 h 848"/>
                  <a:gd name="T20" fmla="*/ 0 w 50"/>
                  <a:gd name="T21" fmla="*/ 194 h 848"/>
                  <a:gd name="T22" fmla="*/ 50 w 50"/>
                  <a:gd name="T23" fmla="*/ 178 h 848"/>
                  <a:gd name="T24" fmla="*/ 50 w 50"/>
                  <a:gd name="T25" fmla="*/ 325 h 848"/>
                  <a:gd name="T26" fmla="*/ 0 w 50"/>
                  <a:gd name="T27" fmla="*/ 342 h 848"/>
                  <a:gd name="T28" fmla="*/ 0 w 50"/>
                  <a:gd name="T29" fmla="*/ 141 h 848"/>
                  <a:gd name="T30" fmla="*/ 0 w 50"/>
                  <a:gd name="T31" fmla="*/ 0 h 848"/>
                  <a:gd name="T32" fmla="*/ 50 w 50"/>
                  <a:gd name="T33" fmla="*/ 17 h 848"/>
                  <a:gd name="T34" fmla="*/ 50 w 50"/>
                  <a:gd name="T35" fmla="*/ 125 h 848"/>
                  <a:gd name="T36" fmla="*/ 0 w 50"/>
                  <a:gd name="T37" fmla="*/ 14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848">
                    <a:moveTo>
                      <a:pt x="50" y="848"/>
                    </a:moveTo>
                    <a:lnTo>
                      <a:pt x="0" y="831"/>
                    </a:lnTo>
                    <a:lnTo>
                      <a:pt x="0" y="586"/>
                    </a:lnTo>
                    <a:lnTo>
                      <a:pt x="33" y="575"/>
                    </a:lnTo>
                    <a:lnTo>
                      <a:pt x="17" y="528"/>
                    </a:lnTo>
                    <a:lnTo>
                      <a:pt x="0" y="533"/>
                    </a:lnTo>
                    <a:lnTo>
                      <a:pt x="0" y="395"/>
                    </a:lnTo>
                    <a:lnTo>
                      <a:pt x="50" y="378"/>
                    </a:lnTo>
                    <a:lnTo>
                      <a:pt x="50" y="848"/>
                    </a:lnTo>
                    <a:moveTo>
                      <a:pt x="0" y="342"/>
                    </a:moveTo>
                    <a:lnTo>
                      <a:pt x="0" y="194"/>
                    </a:lnTo>
                    <a:lnTo>
                      <a:pt x="50" y="178"/>
                    </a:lnTo>
                    <a:lnTo>
                      <a:pt x="50" y="325"/>
                    </a:lnTo>
                    <a:lnTo>
                      <a:pt x="0" y="342"/>
                    </a:lnTo>
                    <a:moveTo>
                      <a:pt x="0" y="141"/>
                    </a:moveTo>
                    <a:lnTo>
                      <a:pt x="0" y="0"/>
                    </a:lnTo>
                    <a:lnTo>
                      <a:pt x="50" y="17"/>
                    </a:lnTo>
                    <a:lnTo>
                      <a:pt x="50" y="125"/>
                    </a:lnTo>
                    <a:lnTo>
                      <a:pt x="0" y="141"/>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24" name="Freeform 2011"/>
              <p:cNvSpPr>
                <a:spLocks/>
              </p:cNvSpPr>
              <p:nvPr/>
            </p:nvSpPr>
            <p:spPr bwMode="auto">
              <a:xfrm>
                <a:off x="6911" y="2772"/>
                <a:ext cx="5" cy="73"/>
              </a:xfrm>
              <a:custGeom>
                <a:avLst/>
                <a:gdLst>
                  <a:gd name="T0" fmla="*/ 5 w 5"/>
                  <a:gd name="T1" fmla="*/ 73 h 73"/>
                  <a:gd name="T2" fmla="*/ 0 w 5"/>
                  <a:gd name="T3" fmla="*/ 72 h 73"/>
                  <a:gd name="T4" fmla="*/ 0 w 5"/>
                  <a:gd name="T5" fmla="*/ 0 h 73"/>
                  <a:gd name="T6" fmla="*/ 5 w 5"/>
                  <a:gd name="T7" fmla="*/ 1 h 73"/>
                  <a:gd name="T8" fmla="*/ 5 w 5"/>
                  <a:gd name="T9" fmla="*/ 73 h 73"/>
                </a:gdLst>
                <a:ahLst/>
                <a:cxnLst>
                  <a:cxn ang="0">
                    <a:pos x="T0" y="T1"/>
                  </a:cxn>
                  <a:cxn ang="0">
                    <a:pos x="T2" y="T3"/>
                  </a:cxn>
                  <a:cxn ang="0">
                    <a:pos x="T4" y="T5"/>
                  </a:cxn>
                  <a:cxn ang="0">
                    <a:pos x="T6" y="T7"/>
                  </a:cxn>
                  <a:cxn ang="0">
                    <a:pos x="T8" y="T9"/>
                  </a:cxn>
                </a:cxnLst>
                <a:rect l="0" t="0" r="r" b="b"/>
                <a:pathLst>
                  <a:path w="5" h="73">
                    <a:moveTo>
                      <a:pt x="5" y="73"/>
                    </a:moveTo>
                    <a:lnTo>
                      <a:pt x="0" y="72"/>
                    </a:lnTo>
                    <a:lnTo>
                      <a:pt x="0" y="0"/>
                    </a:lnTo>
                    <a:lnTo>
                      <a:pt x="5" y="1"/>
                    </a:lnTo>
                    <a:lnTo>
                      <a:pt x="5" y="73"/>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25" name="Freeform 2012"/>
              <p:cNvSpPr>
                <a:spLocks/>
              </p:cNvSpPr>
              <p:nvPr/>
            </p:nvSpPr>
            <p:spPr bwMode="auto">
              <a:xfrm>
                <a:off x="6668" y="2710"/>
                <a:ext cx="65" cy="26"/>
              </a:xfrm>
              <a:custGeom>
                <a:avLst/>
                <a:gdLst>
                  <a:gd name="T0" fmla="*/ 0 w 65"/>
                  <a:gd name="T1" fmla="*/ 26 h 26"/>
                  <a:gd name="T2" fmla="*/ 0 w 65"/>
                  <a:gd name="T3" fmla="*/ 22 h 26"/>
                  <a:gd name="T4" fmla="*/ 16 w 65"/>
                  <a:gd name="T5" fmla="*/ 16 h 26"/>
                  <a:gd name="T6" fmla="*/ 23 w 65"/>
                  <a:gd name="T7" fmla="*/ 13 h 26"/>
                  <a:gd name="T8" fmla="*/ 31 w 65"/>
                  <a:gd name="T9" fmla="*/ 10 h 26"/>
                  <a:gd name="T10" fmla="*/ 35 w 65"/>
                  <a:gd name="T11" fmla="*/ 9 h 26"/>
                  <a:gd name="T12" fmla="*/ 58 w 65"/>
                  <a:gd name="T13" fmla="*/ 0 h 26"/>
                  <a:gd name="T14" fmla="*/ 65 w 65"/>
                  <a:gd name="T15" fmla="*/ 3 h 26"/>
                  <a:gd name="T16" fmla="*/ 35 w 65"/>
                  <a:gd name="T17" fmla="*/ 14 h 26"/>
                  <a:gd name="T18" fmla="*/ 33 w 65"/>
                  <a:gd name="T19" fmla="*/ 14 h 26"/>
                  <a:gd name="T20" fmla="*/ 33 w 65"/>
                  <a:gd name="T21" fmla="*/ 13 h 26"/>
                  <a:gd name="T22" fmla="*/ 29 w 65"/>
                  <a:gd name="T23" fmla="*/ 13 h 26"/>
                  <a:gd name="T24" fmla="*/ 29 w 65"/>
                  <a:gd name="T25" fmla="*/ 16 h 26"/>
                  <a:gd name="T26" fmla="*/ 23 w 65"/>
                  <a:gd name="T27" fmla="*/ 18 h 26"/>
                  <a:gd name="T28" fmla="*/ 19 w 65"/>
                  <a:gd name="T29" fmla="*/ 19 h 26"/>
                  <a:gd name="T30" fmla="*/ 19 w 65"/>
                  <a:gd name="T31" fmla="*/ 18 h 26"/>
                  <a:gd name="T32" fmla="*/ 15 w 65"/>
                  <a:gd name="T33" fmla="*/ 18 h 26"/>
                  <a:gd name="T34" fmla="*/ 15 w 65"/>
                  <a:gd name="T35" fmla="*/ 21 h 26"/>
                  <a:gd name="T36" fmla="*/ 0 w 65"/>
                  <a:gd name="T3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26">
                    <a:moveTo>
                      <a:pt x="0" y="26"/>
                    </a:moveTo>
                    <a:lnTo>
                      <a:pt x="0" y="22"/>
                    </a:lnTo>
                    <a:lnTo>
                      <a:pt x="16" y="16"/>
                    </a:lnTo>
                    <a:lnTo>
                      <a:pt x="23" y="13"/>
                    </a:lnTo>
                    <a:lnTo>
                      <a:pt x="31" y="10"/>
                    </a:lnTo>
                    <a:lnTo>
                      <a:pt x="35" y="9"/>
                    </a:lnTo>
                    <a:lnTo>
                      <a:pt x="58" y="0"/>
                    </a:lnTo>
                    <a:lnTo>
                      <a:pt x="65" y="3"/>
                    </a:lnTo>
                    <a:lnTo>
                      <a:pt x="35" y="14"/>
                    </a:lnTo>
                    <a:lnTo>
                      <a:pt x="33" y="14"/>
                    </a:lnTo>
                    <a:lnTo>
                      <a:pt x="33" y="13"/>
                    </a:lnTo>
                    <a:lnTo>
                      <a:pt x="29" y="13"/>
                    </a:lnTo>
                    <a:lnTo>
                      <a:pt x="29" y="16"/>
                    </a:lnTo>
                    <a:lnTo>
                      <a:pt x="23" y="18"/>
                    </a:lnTo>
                    <a:lnTo>
                      <a:pt x="19" y="19"/>
                    </a:lnTo>
                    <a:lnTo>
                      <a:pt x="19" y="18"/>
                    </a:lnTo>
                    <a:lnTo>
                      <a:pt x="15" y="18"/>
                    </a:lnTo>
                    <a:lnTo>
                      <a:pt x="15" y="21"/>
                    </a:lnTo>
                    <a:lnTo>
                      <a:pt x="0" y="26"/>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26" name="Freeform 2013"/>
              <p:cNvSpPr>
                <a:spLocks/>
              </p:cNvSpPr>
              <p:nvPr/>
            </p:nvSpPr>
            <p:spPr bwMode="auto">
              <a:xfrm>
                <a:off x="6769" y="2771"/>
                <a:ext cx="73" cy="27"/>
              </a:xfrm>
              <a:custGeom>
                <a:avLst/>
                <a:gdLst>
                  <a:gd name="T0" fmla="*/ 5 w 73"/>
                  <a:gd name="T1" fmla="*/ 27 h 27"/>
                  <a:gd name="T2" fmla="*/ 0 w 73"/>
                  <a:gd name="T3" fmla="*/ 25 h 27"/>
                  <a:gd name="T4" fmla="*/ 0 w 73"/>
                  <a:gd name="T5" fmla="*/ 24 h 27"/>
                  <a:gd name="T6" fmla="*/ 62 w 73"/>
                  <a:gd name="T7" fmla="*/ 4 h 27"/>
                  <a:gd name="T8" fmla="*/ 66 w 73"/>
                  <a:gd name="T9" fmla="*/ 2 h 27"/>
                  <a:gd name="T10" fmla="*/ 68 w 73"/>
                  <a:gd name="T11" fmla="*/ 1 h 27"/>
                  <a:gd name="T12" fmla="*/ 72 w 73"/>
                  <a:gd name="T13" fmla="*/ 0 h 27"/>
                  <a:gd name="T14" fmla="*/ 73 w 73"/>
                  <a:gd name="T15" fmla="*/ 3 h 27"/>
                  <a:gd name="T16" fmla="*/ 73 w 73"/>
                  <a:gd name="T17" fmla="*/ 4 h 27"/>
                  <a:gd name="T18" fmla="*/ 66 w 73"/>
                  <a:gd name="T19" fmla="*/ 7 h 27"/>
                  <a:gd name="T20" fmla="*/ 62 w 73"/>
                  <a:gd name="T21" fmla="*/ 8 h 27"/>
                  <a:gd name="T22" fmla="*/ 5 w 73"/>
                  <a:gd name="T2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27">
                    <a:moveTo>
                      <a:pt x="5" y="27"/>
                    </a:moveTo>
                    <a:lnTo>
                      <a:pt x="0" y="25"/>
                    </a:lnTo>
                    <a:lnTo>
                      <a:pt x="0" y="24"/>
                    </a:lnTo>
                    <a:lnTo>
                      <a:pt x="62" y="4"/>
                    </a:lnTo>
                    <a:lnTo>
                      <a:pt x="66" y="2"/>
                    </a:lnTo>
                    <a:lnTo>
                      <a:pt x="68" y="1"/>
                    </a:lnTo>
                    <a:lnTo>
                      <a:pt x="72" y="0"/>
                    </a:lnTo>
                    <a:lnTo>
                      <a:pt x="73" y="3"/>
                    </a:lnTo>
                    <a:lnTo>
                      <a:pt x="73" y="4"/>
                    </a:lnTo>
                    <a:lnTo>
                      <a:pt x="66" y="7"/>
                    </a:lnTo>
                    <a:lnTo>
                      <a:pt x="62" y="8"/>
                    </a:lnTo>
                    <a:lnTo>
                      <a:pt x="5" y="27"/>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27" name="Freeform 2014"/>
              <p:cNvSpPr>
                <a:spLocks noEditPoints="1"/>
              </p:cNvSpPr>
              <p:nvPr/>
            </p:nvSpPr>
            <p:spPr bwMode="auto">
              <a:xfrm>
                <a:off x="6683" y="2728"/>
                <a:ext cx="4" cy="41"/>
              </a:xfrm>
              <a:custGeom>
                <a:avLst/>
                <a:gdLst>
                  <a:gd name="T0" fmla="*/ 50 w 50"/>
                  <a:gd name="T1" fmla="*/ 478 h 478"/>
                  <a:gd name="T2" fmla="*/ 0 w 50"/>
                  <a:gd name="T3" fmla="*/ 461 h 478"/>
                  <a:gd name="T4" fmla="*/ 0 w 50"/>
                  <a:gd name="T5" fmla="*/ 242 h 478"/>
                  <a:gd name="T6" fmla="*/ 50 w 50"/>
                  <a:gd name="T7" fmla="*/ 225 h 478"/>
                  <a:gd name="T8" fmla="*/ 50 w 50"/>
                  <a:gd name="T9" fmla="*/ 478 h 478"/>
                  <a:gd name="T10" fmla="*/ 0 w 50"/>
                  <a:gd name="T11" fmla="*/ 189 h 478"/>
                  <a:gd name="T12" fmla="*/ 0 w 50"/>
                  <a:gd name="T13" fmla="*/ 0 h 478"/>
                  <a:gd name="T14" fmla="*/ 50 w 50"/>
                  <a:gd name="T15" fmla="*/ 0 h 478"/>
                  <a:gd name="T16" fmla="*/ 50 w 50"/>
                  <a:gd name="T17" fmla="*/ 172 h 478"/>
                  <a:gd name="T18" fmla="*/ 0 w 50"/>
                  <a:gd name="T19" fmla="*/ 18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478">
                    <a:moveTo>
                      <a:pt x="50" y="478"/>
                    </a:moveTo>
                    <a:lnTo>
                      <a:pt x="0" y="461"/>
                    </a:lnTo>
                    <a:lnTo>
                      <a:pt x="0" y="242"/>
                    </a:lnTo>
                    <a:lnTo>
                      <a:pt x="50" y="225"/>
                    </a:lnTo>
                    <a:lnTo>
                      <a:pt x="50" y="478"/>
                    </a:lnTo>
                    <a:moveTo>
                      <a:pt x="0" y="189"/>
                    </a:moveTo>
                    <a:lnTo>
                      <a:pt x="0" y="0"/>
                    </a:lnTo>
                    <a:lnTo>
                      <a:pt x="50" y="0"/>
                    </a:lnTo>
                    <a:lnTo>
                      <a:pt x="50" y="172"/>
                    </a:lnTo>
                    <a:lnTo>
                      <a:pt x="0" y="189"/>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28" name="Freeform 2015"/>
              <p:cNvSpPr>
                <a:spLocks/>
              </p:cNvSpPr>
              <p:nvPr/>
            </p:nvSpPr>
            <p:spPr bwMode="auto">
              <a:xfrm>
                <a:off x="6765" y="2723"/>
                <a:ext cx="4" cy="73"/>
              </a:xfrm>
              <a:custGeom>
                <a:avLst/>
                <a:gdLst>
                  <a:gd name="T0" fmla="*/ 4 w 4"/>
                  <a:gd name="T1" fmla="*/ 73 h 73"/>
                  <a:gd name="T2" fmla="*/ 0 w 4"/>
                  <a:gd name="T3" fmla="*/ 72 h 73"/>
                  <a:gd name="T4" fmla="*/ 0 w 4"/>
                  <a:gd name="T5" fmla="*/ 0 h 73"/>
                  <a:gd name="T6" fmla="*/ 4 w 4"/>
                  <a:gd name="T7" fmla="*/ 2 h 73"/>
                  <a:gd name="T8" fmla="*/ 4 w 4"/>
                  <a:gd name="T9" fmla="*/ 54 h 73"/>
                  <a:gd name="T10" fmla="*/ 2 w 4"/>
                  <a:gd name="T11" fmla="*/ 55 h 73"/>
                  <a:gd name="T12" fmla="*/ 3 w 4"/>
                  <a:gd name="T13" fmla="*/ 59 h 73"/>
                  <a:gd name="T14" fmla="*/ 4 w 4"/>
                  <a:gd name="T15" fmla="*/ 59 h 73"/>
                  <a:gd name="T16" fmla="*/ 4 w 4"/>
                  <a:gd name="T1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3">
                    <a:moveTo>
                      <a:pt x="4" y="73"/>
                    </a:moveTo>
                    <a:lnTo>
                      <a:pt x="0" y="72"/>
                    </a:lnTo>
                    <a:lnTo>
                      <a:pt x="0" y="0"/>
                    </a:lnTo>
                    <a:lnTo>
                      <a:pt x="4" y="2"/>
                    </a:lnTo>
                    <a:lnTo>
                      <a:pt x="4" y="54"/>
                    </a:lnTo>
                    <a:lnTo>
                      <a:pt x="2" y="55"/>
                    </a:lnTo>
                    <a:lnTo>
                      <a:pt x="3" y="59"/>
                    </a:lnTo>
                    <a:lnTo>
                      <a:pt x="4" y="59"/>
                    </a:lnTo>
                    <a:lnTo>
                      <a:pt x="4" y="73"/>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29" name="Freeform 2016"/>
              <p:cNvSpPr>
                <a:spLocks/>
              </p:cNvSpPr>
              <p:nvPr/>
            </p:nvSpPr>
            <p:spPr bwMode="auto">
              <a:xfrm>
                <a:off x="6793" y="2791"/>
                <a:ext cx="41" cy="15"/>
              </a:xfrm>
              <a:custGeom>
                <a:avLst/>
                <a:gdLst>
                  <a:gd name="T0" fmla="*/ 6 w 41"/>
                  <a:gd name="T1" fmla="*/ 15 h 15"/>
                  <a:gd name="T2" fmla="*/ 0 w 41"/>
                  <a:gd name="T3" fmla="*/ 13 h 15"/>
                  <a:gd name="T4" fmla="*/ 38 w 41"/>
                  <a:gd name="T5" fmla="*/ 0 h 15"/>
                  <a:gd name="T6" fmla="*/ 39 w 41"/>
                  <a:gd name="T7" fmla="*/ 0 h 15"/>
                  <a:gd name="T8" fmla="*/ 41 w 41"/>
                  <a:gd name="T9" fmla="*/ 4 h 15"/>
                  <a:gd name="T10" fmla="*/ 38 w 41"/>
                  <a:gd name="T11" fmla="*/ 5 h 15"/>
                  <a:gd name="T12" fmla="*/ 6 w 41"/>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41" h="15">
                    <a:moveTo>
                      <a:pt x="6" y="15"/>
                    </a:moveTo>
                    <a:lnTo>
                      <a:pt x="0" y="13"/>
                    </a:lnTo>
                    <a:lnTo>
                      <a:pt x="38" y="0"/>
                    </a:lnTo>
                    <a:lnTo>
                      <a:pt x="39" y="0"/>
                    </a:lnTo>
                    <a:lnTo>
                      <a:pt x="41" y="4"/>
                    </a:lnTo>
                    <a:lnTo>
                      <a:pt x="38" y="5"/>
                    </a:lnTo>
                    <a:lnTo>
                      <a:pt x="6" y="15"/>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30" name="Freeform 2017"/>
              <p:cNvSpPr>
                <a:spLocks noEditPoints="1"/>
              </p:cNvSpPr>
              <p:nvPr/>
            </p:nvSpPr>
            <p:spPr bwMode="auto">
              <a:xfrm>
                <a:off x="6668" y="2719"/>
                <a:ext cx="92" cy="35"/>
              </a:xfrm>
              <a:custGeom>
                <a:avLst/>
                <a:gdLst>
                  <a:gd name="T0" fmla="*/ 0 w 1065"/>
                  <a:gd name="T1" fmla="*/ 402 h 402"/>
                  <a:gd name="T2" fmla="*/ 0 w 1065"/>
                  <a:gd name="T3" fmla="*/ 349 h 402"/>
                  <a:gd name="T4" fmla="*/ 171 w 1065"/>
                  <a:gd name="T5" fmla="*/ 288 h 402"/>
                  <a:gd name="T6" fmla="*/ 221 w 1065"/>
                  <a:gd name="T7" fmla="*/ 271 h 402"/>
                  <a:gd name="T8" fmla="*/ 333 w 1065"/>
                  <a:gd name="T9" fmla="*/ 231 h 402"/>
                  <a:gd name="T10" fmla="*/ 333 w 1065"/>
                  <a:gd name="T11" fmla="*/ 284 h 402"/>
                  <a:gd name="T12" fmla="*/ 221 w 1065"/>
                  <a:gd name="T13" fmla="*/ 324 h 402"/>
                  <a:gd name="T14" fmla="*/ 171 w 1065"/>
                  <a:gd name="T15" fmla="*/ 341 h 402"/>
                  <a:gd name="T16" fmla="*/ 0 w 1065"/>
                  <a:gd name="T17" fmla="*/ 402 h 402"/>
                  <a:gd name="T18" fmla="*/ 383 w 1065"/>
                  <a:gd name="T19" fmla="*/ 267 h 402"/>
                  <a:gd name="T20" fmla="*/ 383 w 1065"/>
                  <a:gd name="T21" fmla="*/ 214 h 402"/>
                  <a:gd name="T22" fmla="*/ 408 w 1065"/>
                  <a:gd name="T23" fmla="*/ 205 h 402"/>
                  <a:gd name="T24" fmla="*/ 505 w 1065"/>
                  <a:gd name="T25" fmla="*/ 170 h 402"/>
                  <a:gd name="T26" fmla="*/ 585 w 1065"/>
                  <a:gd name="T27" fmla="*/ 142 h 402"/>
                  <a:gd name="T28" fmla="*/ 988 w 1065"/>
                  <a:gd name="T29" fmla="*/ 0 h 402"/>
                  <a:gd name="T30" fmla="*/ 1065 w 1065"/>
                  <a:gd name="T31" fmla="*/ 26 h 402"/>
                  <a:gd name="T32" fmla="*/ 665 w 1065"/>
                  <a:gd name="T33" fmla="*/ 167 h 402"/>
                  <a:gd name="T34" fmla="*/ 585 w 1065"/>
                  <a:gd name="T35" fmla="*/ 195 h 402"/>
                  <a:gd name="T36" fmla="*/ 408 w 1065"/>
                  <a:gd name="T37" fmla="*/ 258 h 402"/>
                  <a:gd name="T38" fmla="*/ 383 w 1065"/>
                  <a:gd name="T39" fmla="*/ 267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5" h="402">
                    <a:moveTo>
                      <a:pt x="0" y="402"/>
                    </a:moveTo>
                    <a:lnTo>
                      <a:pt x="0" y="349"/>
                    </a:lnTo>
                    <a:lnTo>
                      <a:pt x="171" y="288"/>
                    </a:lnTo>
                    <a:lnTo>
                      <a:pt x="221" y="271"/>
                    </a:lnTo>
                    <a:lnTo>
                      <a:pt x="333" y="231"/>
                    </a:lnTo>
                    <a:lnTo>
                      <a:pt x="333" y="284"/>
                    </a:lnTo>
                    <a:lnTo>
                      <a:pt x="221" y="324"/>
                    </a:lnTo>
                    <a:lnTo>
                      <a:pt x="171" y="341"/>
                    </a:lnTo>
                    <a:lnTo>
                      <a:pt x="0" y="402"/>
                    </a:lnTo>
                    <a:moveTo>
                      <a:pt x="383" y="267"/>
                    </a:moveTo>
                    <a:lnTo>
                      <a:pt x="383" y="214"/>
                    </a:lnTo>
                    <a:lnTo>
                      <a:pt x="408" y="205"/>
                    </a:lnTo>
                    <a:lnTo>
                      <a:pt x="505" y="170"/>
                    </a:lnTo>
                    <a:lnTo>
                      <a:pt x="585" y="142"/>
                    </a:lnTo>
                    <a:lnTo>
                      <a:pt x="988" y="0"/>
                    </a:lnTo>
                    <a:lnTo>
                      <a:pt x="1065" y="26"/>
                    </a:lnTo>
                    <a:lnTo>
                      <a:pt x="665" y="167"/>
                    </a:lnTo>
                    <a:lnTo>
                      <a:pt x="585" y="195"/>
                    </a:lnTo>
                    <a:lnTo>
                      <a:pt x="408" y="258"/>
                    </a:lnTo>
                    <a:lnTo>
                      <a:pt x="383" y="267"/>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31" name="Freeform 2018"/>
              <p:cNvSpPr>
                <a:spLocks/>
              </p:cNvSpPr>
              <p:nvPr/>
            </p:nvSpPr>
            <p:spPr bwMode="auto">
              <a:xfrm>
                <a:off x="6697" y="2723"/>
                <a:ext cx="4" cy="51"/>
              </a:xfrm>
              <a:custGeom>
                <a:avLst/>
                <a:gdLst>
                  <a:gd name="T0" fmla="*/ 4 w 4"/>
                  <a:gd name="T1" fmla="*/ 51 h 51"/>
                  <a:gd name="T2" fmla="*/ 0 w 4"/>
                  <a:gd name="T3" fmla="*/ 49 h 51"/>
                  <a:gd name="T4" fmla="*/ 0 w 4"/>
                  <a:gd name="T5" fmla="*/ 0 h 51"/>
                  <a:gd name="T6" fmla="*/ 4 w 4"/>
                  <a:gd name="T7" fmla="*/ 0 h 51"/>
                  <a:gd name="T8" fmla="*/ 4 w 4"/>
                  <a:gd name="T9" fmla="*/ 51 h 51"/>
                </a:gdLst>
                <a:ahLst/>
                <a:cxnLst>
                  <a:cxn ang="0">
                    <a:pos x="T0" y="T1"/>
                  </a:cxn>
                  <a:cxn ang="0">
                    <a:pos x="T2" y="T3"/>
                  </a:cxn>
                  <a:cxn ang="0">
                    <a:pos x="T4" y="T5"/>
                  </a:cxn>
                  <a:cxn ang="0">
                    <a:pos x="T6" y="T7"/>
                  </a:cxn>
                  <a:cxn ang="0">
                    <a:pos x="T8" y="T9"/>
                  </a:cxn>
                </a:cxnLst>
                <a:rect l="0" t="0" r="r" b="b"/>
                <a:pathLst>
                  <a:path w="4" h="51">
                    <a:moveTo>
                      <a:pt x="4" y="51"/>
                    </a:moveTo>
                    <a:lnTo>
                      <a:pt x="0" y="49"/>
                    </a:lnTo>
                    <a:lnTo>
                      <a:pt x="0" y="0"/>
                    </a:lnTo>
                    <a:lnTo>
                      <a:pt x="4" y="0"/>
                    </a:lnTo>
                    <a:lnTo>
                      <a:pt x="4" y="51"/>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32" name="Freeform 2019"/>
              <p:cNvSpPr>
                <a:spLocks/>
              </p:cNvSpPr>
              <p:nvPr/>
            </p:nvSpPr>
            <p:spPr bwMode="auto">
              <a:xfrm>
                <a:off x="6742" y="2783"/>
                <a:ext cx="16" cy="7"/>
              </a:xfrm>
              <a:custGeom>
                <a:avLst/>
                <a:gdLst>
                  <a:gd name="T0" fmla="*/ 7 w 16"/>
                  <a:gd name="T1" fmla="*/ 7 h 7"/>
                  <a:gd name="T2" fmla="*/ 0 w 16"/>
                  <a:gd name="T3" fmla="*/ 4 h 7"/>
                  <a:gd name="T4" fmla="*/ 15 w 16"/>
                  <a:gd name="T5" fmla="*/ 0 h 7"/>
                  <a:gd name="T6" fmla="*/ 16 w 16"/>
                  <a:gd name="T7" fmla="*/ 4 h 7"/>
                  <a:gd name="T8" fmla="*/ 7 w 16"/>
                  <a:gd name="T9" fmla="*/ 7 h 7"/>
                </a:gdLst>
                <a:ahLst/>
                <a:cxnLst>
                  <a:cxn ang="0">
                    <a:pos x="T0" y="T1"/>
                  </a:cxn>
                  <a:cxn ang="0">
                    <a:pos x="T2" y="T3"/>
                  </a:cxn>
                  <a:cxn ang="0">
                    <a:pos x="T4" y="T5"/>
                  </a:cxn>
                  <a:cxn ang="0">
                    <a:pos x="T6" y="T7"/>
                  </a:cxn>
                  <a:cxn ang="0">
                    <a:pos x="T8" y="T9"/>
                  </a:cxn>
                </a:cxnLst>
                <a:rect l="0" t="0" r="r" b="b"/>
                <a:pathLst>
                  <a:path w="16" h="7">
                    <a:moveTo>
                      <a:pt x="7" y="7"/>
                    </a:moveTo>
                    <a:lnTo>
                      <a:pt x="0" y="4"/>
                    </a:lnTo>
                    <a:lnTo>
                      <a:pt x="15" y="0"/>
                    </a:lnTo>
                    <a:lnTo>
                      <a:pt x="16" y="4"/>
                    </a:lnTo>
                    <a:lnTo>
                      <a:pt x="7" y="7"/>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33" name="Freeform 2020"/>
              <p:cNvSpPr>
                <a:spLocks/>
              </p:cNvSpPr>
              <p:nvPr/>
            </p:nvSpPr>
            <p:spPr bwMode="auto">
              <a:xfrm>
                <a:off x="6779" y="2728"/>
                <a:ext cx="5" cy="45"/>
              </a:xfrm>
              <a:custGeom>
                <a:avLst/>
                <a:gdLst>
                  <a:gd name="T0" fmla="*/ 3 w 5"/>
                  <a:gd name="T1" fmla="*/ 45 h 45"/>
                  <a:gd name="T2" fmla="*/ 0 w 5"/>
                  <a:gd name="T3" fmla="*/ 45 h 45"/>
                  <a:gd name="T4" fmla="*/ 0 w 5"/>
                  <a:gd name="T5" fmla="*/ 0 h 45"/>
                  <a:gd name="T6" fmla="*/ 5 w 5"/>
                  <a:gd name="T7" fmla="*/ 1 h 45"/>
                  <a:gd name="T8" fmla="*/ 5 w 5"/>
                  <a:gd name="T9" fmla="*/ 45 h 45"/>
                  <a:gd name="T10" fmla="*/ 3 w 5"/>
                  <a:gd name="T11" fmla="*/ 45 h 45"/>
                </a:gdLst>
                <a:ahLst/>
                <a:cxnLst>
                  <a:cxn ang="0">
                    <a:pos x="T0" y="T1"/>
                  </a:cxn>
                  <a:cxn ang="0">
                    <a:pos x="T2" y="T3"/>
                  </a:cxn>
                  <a:cxn ang="0">
                    <a:pos x="T4" y="T5"/>
                  </a:cxn>
                  <a:cxn ang="0">
                    <a:pos x="T6" y="T7"/>
                  </a:cxn>
                  <a:cxn ang="0">
                    <a:pos x="T8" y="T9"/>
                  </a:cxn>
                  <a:cxn ang="0">
                    <a:pos x="T10" y="T11"/>
                  </a:cxn>
                </a:cxnLst>
                <a:rect l="0" t="0" r="r" b="b"/>
                <a:pathLst>
                  <a:path w="5" h="45">
                    <a:moveTo>
                      <a:pt x="3" y="45"/>
                    </a:moveTo>
                    <a:lnTo>
                      <a:pt x="0" y="45"/>
                    </a:lnTo>
                    <a:lnTo>
                      <a:pt x="0" y="0"/>
                    </a:lnTo>
                    <a:lnTo>
                      <a:pt x="5" y="1"/>
                    </a:lnTo>
                    <a:lnTo>
                      <a:pt x="5" y="45"/>
                    </a:lnTo>
                    <a:lnTo>
                      <a:pt x="3" y="45"/>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34" name="Freeform 2021"/>
              <p:cNvSpPr>
                <a:spLocks/>
              </p:cNvSpPr>
              <p:nvPr/>
            </p:nvSpPr>
            <p:spPr bwMode="auto">
              <a:xfrm>
                <a:off x="6767" y="2754"/>
                <a:ext cx="75" cy="28"/>
              </a:xfrm>
              <a:custGeom>
                <a:avLst/>
                <a:gdLst>
                  <a:gd name="T0" fmla="*/ 1 w 75"/>
                  <a:gd name="T1" fmla="*/ 28 h 28"/>
                  <a:gd name="T2" fmla="*/ 0 w 75"/>
                  <a:gd name="T3" fmla="*/ 24 h 28"/>
                  <a:gd name="T4" fmla="*/ 2 w 75"/>
                  <a:gd name="T5" fmla="*/ 23 h 28"/>
                  <a:gd name="T6" fmla="*/ 15 w 75"/>
                  <a:gd name="T7" fmla="*/ 19 h 28"/>
                  <a:gd name="T8" fmla="*/ 17 w 75"/>
                  <a:gd name="T9" fmla="*/ 19 h 28"/>
                  <a:gd name="T10" fmla="*/ 43 w 75"/>
                  <a:gd name="T11" fmla="*/ 10 h 28"/>
                  <a:gd name="T12" fmla="*/ 50 w 75"/>
                  <a:gd name="T13" fmla="*/ 8 h 28"/>
                  <a:gd name="T14" fmla="*/ 64 w 75"/>
                  <a:gd name="T15" fmla="*/ 3 h 28"/>
                  <a:gd name="T16" fmla="*/ 68 w 75"/>
                  <a:gd name="T17" fmla="*/ 2 h 28"/>
                  <a:gd name="T18" fmla="*/ 74 w 75"/>
                  <a:gd name="T19" fmla="*/ 0 h 28"/>
                  <a:gd name="T20" fmla="*/ 75 w 75"/>
                  <a:gd name="T21" fmla="*/ 4 h 28"/>
                  <a:gd name="T22" fmla="*/ 68 w 75"/>
                  <a:gd name="T23" fmla="*/ 6 h 28"/>
                  <a:gd name="T24" fmla="*/ 64 w 75"/>
                  <a:gd name="T25" fmla="*/ 8 h 28"/>
                  <a:gd name="T26" fmla="*/ 57 w 75"/>
                  <a:gd name="T27" fmla="*/ 10 h 28"/>
                  <a:gd name="T28" fmla="*/ 50 w 75"/>
                  <a:gd name="T29" fmla="*/ 12 h 28"/>
                  <a:gd name="T30" fmla="*/ 2 w 75"/>
                  <a:gd name="T31" fmla="*/ 28 h 28"/>
                  <a:gd name="T32" fmla="*/ 1 w 75"/>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28">
                    <a:moveTo>
                      <a:pt x="1" y="28"/>
                    </a:moveTo>
                    <a:lnTo>
                      <a:pt x="0" y="24"/>
                    </a:lnTo>
                    <a:lnTo>
                      <a:pt x="2" y="23"/>
                    </a:lnTo>
                    <a:lnTo>
                      <a:pt x="15" y="19"/>
                    </a:lnTo>
                    <a:lnTo>
                      <a:pt x="17" y="19"/>
                    </a:lnTo>
                    <a:lnTo>
                      <a:pt x="43" y="10"/>
                    </a:lnTo>
                    <a:lnTo>
                      <a:pt x="50" y="8"/>
                    </a:lnTo>
                    <a:lnTo>
                      <a:pt x="64" y="3"/>
                    </a:lnTo>
                    <a:lnTo>
                      <a:pt x="68" y="2"/>
                    </a:lnTo>
                    <a:lnTo>
                      <a:pt x="74" y="0"/>
                    </a:lnTo>
                    <a:lnTo>
                      <a:pt x="75" y="4"/>
                    </a:lnTo>
                    <a:lnTo>
                      <a:pt x="68" y="6"/>
                    </a:lnTo>
                    <a:lnTo>
                      <a:pt x="64" y="8"/>
                    </a:lnTo>
                    <a:lnTo>
                      <a:pt x="57" y="10"/>
                    </a:lnTo>
                    <a:lnTo>
                      <a:pt x="50" y="12"/>
                    </a:lnTo>
                    <a:lnTo>
                      <a:pt x="2" y="28"/>
                    </a:lnTo>
                    <a:lnTo>
                      <a:pt x="1" y="28"/>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35" name="Freeform 2022"/>
              <p:cNvSpPr>
                <a:spLocks/>
              </p:cNvSpPr>
              <p:nvPr/>
            </p:nvSpPr>
            <p:spPr bwMode="auto">
              <a:xfrm>
                <a:off x="7048" y="2817"/>
                <a:ext cx="4" cy="73"/>
              </a:xfrm>
              <a:custGeom>
                <a:avLst/>
                <a:gdLst>
                  <a:gd name="T0" fmla="*/ 4 w 4"/>
                  <a:gd name="T1" fmla="*/ 73 h 73"/>
                  <a:gd name="T2" fmla="*/ 0 w 4"/>
                  <a:gd name="T3" fmla="*/ 72 h 73"/>
                  <a:gd name="T4" fmla="*/ 0 w 4"/>
                  <a:gd name="T5" fmla="*/ 0 h 73"/>
                  <a:gd name="T6" fmla="*/ 4 w 4"/>
                  <a:gd name="T7" fmla="*/ 1 h 73"/>
                  <a:gd name="T8" fmla="*/ 4 w 4"/>
                  <a:gd name="T9" fmla="*/ 73 h 73"/>
                </a:gdLst>
                <a:ahLst/>
                <a:cxnLst>
                  <a:cxn ang="0">
                    <a:pos x="T0" y="T1"/>
                  </a:cxn>
                  <a:cxn ang="0">
                    <a:pos x="T2" y="T3"/>
                  </a:cxn>
                  <a:cxn ang="0">
                    <a:pos x="T4" y="T5"/>
                  </a:cxn>
                  <a:cxn ang="0">
                    <a:pos x="T6" y="T7"/>
                  </a:cxn>
                  <a:cxn ang="0">
                    <a:pos x="T8" y="T9"/>
                  </a:cxn>
                </a:cxnLst>
                <a:rect l="0" t="0" r="r" b="b"/>
                <a:pathLst>
                  <a:path w="4" h="73">
                    <a:moveTo>
                      <a:pt x="4" y="73"/>
                    </a:moveTo>
                    <a:lnTo>
                      <a:pt x="0" y="72"/>
                    </a:lnTo>
                    <a:lnTo>
                      <a:pt x="0" y="0"/>
                    </a:lnTo>
                    <a:lnTo>
                      <a:pt x="4" y="1"/>
                    </a:lnTo>
                    <a:lnTo>
                      <a:pt x="4" y="73"/>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36" name="Freeform 2023"/>
              <p:cNvSpPr>
                <a:spLocks noEditPoints="1"/>
              </p:cNvSpPr>
              <p:nvPr/>
            </p:nvSpPr>
            <p:spPr bwMode="auto">
              <a:xfrm>
                <a:off x="6668" y="2807"/>
                <a:ext cx="422" cy="212"/>
              </a:xfrm>
              <a:custGeom>
                <a:avLst/>
                <a:gdLst>
                  <a:gd name="T0" fmla="*/ 4446 w 4887"/>
                  <a:gd name="T1" fmla="*/ 2304 h 2451"/>
                  <a:gd name="T2" fmla="*/ 4887 w 4887"/>
                  <a:gd name="T3" fmla="*/ 1620 h 2451"/>
                  <a:gd name="T4" fmla="*/ 4396 w 4887"/>
                  <a:gd name="T5" fmla="*/ 2288 h 2451"/>
                  <a:gd name="T6" fmla="*/ 3834 w 4887"/>
                  <a:gd name="T7" fmla="*/ 1270 h 2451"/>
                  <a:gd name="T8" fmla="*/ 4396 w 4887"/>
                  <a:gd name="T9" fmla="*/ 2288 h 2451"/>
                  <a:gd name="T10" fmla="*/ 3119 w 4887"/>
                  <a:gd name="T11" fmla="*/ 1865 h 2451"/>
                  <a:gd name="T12" fmla="*/ 3226 w 4887"/>
                  <a:gd name="T13" fmla="*/ 1204 h 2451"/>
                  <a:gd name="T14" fmla="*/ 3276 w 4887"/>
                  <a:gd name="T15" fmla="*/ 1625 h 2451"/>
                  <a:gd name="T16" fmla="*/ 3784 w 4887"/>
                  <a:gd name="T17" fmla="*/ 1416 h 2451"/>
                  <a:gd name="T18" fmla="*/ 3069 w 4887"/>
                  <a:gd name="T19" fmla="*/ 1848 h 2451"/>
                  <a:gd name="T20" fmla="*/ 2868 w 4887"/>
                  <a:gd name="T21" fmla="*/ 950 h 2451"/>
                  <a:gd name="T22" fmla="*/ 3069 w 4887"/>
                  <a:gd name="T23" fmla="*/ 1848 h 2451"/>
                  <a:gd name="T24" fmla="*/ 2559 w 4887"/>
                  <a:gd name="T25" fmla="*/ 1679 h 2451"/>
                  <a:gd name="T26" fmla="*/ 2818 w 4887"/>
                  <a:gd name="T27" fmla="*/ 934 h 2451"/>
                  <a:gd name="T28" fmla="*/ 2509 w 4887"/>
                  <a:gd name="T29" fmla="*/ 1663 h 2451"/>
                  <a:gd name="T30" fmla="*/ 1938 w 4887"/>
                  <a:gd name="T31" fmla="*/ 1031 h 2451"/>
                  <a:gd name="T32" fmla="*/ 2061 w 4887"/>
                  <a:gd name="T33" fmla="*/ 942 h 2451"/>
                  <a:gd name="T34" fmla="*/ 1938 w 4887"/>
                  <a:gd name="T35" fmla="*/ 642 h 2451"/>
                  <a:gd name="T36" fmla="*/ 2509 w 4887"/>
                  <a:gd name="T37" fmla="*/ 1663 h 2451"/>
                  <a:gd name="T38" fmla="*/ 1241 w 4887"/>
                  <a:gd name="T39" fmla="*/ 1242 h 2451"/>
                  <a:gd name="T40" fmla="*/ 1888 w 4887"/>
                  <a:gd name="T41" fmla="*/ 1457 h 2451"/>
                  <a:gd name="T42" fmla="*/ 3276 w 4887"/>
                  <a:gd name="T43" fmla="*/ 1170 h 2451"/>
                  <a:gd name="T44" fmla="*/ 3784 w 4887"/>
                  <a:gd name="T45" fmla="*/ 1254 h 2451"/>
                  <a:gd name="T46" fmla="*/ 1159 w 4887"/>
                  <a:gd name="T47" fmla="*/ 1215 h 2451"/>
                  <a:gd name="T48" fmla="*/ 648 w 4887"/>
                  <a:gd name="T49" fmla="*/ 956 h 2451"/>
                  <a:gd name="T50" fmla="*/ 928 w 4887"/>
                  <a:gd name="T51" fmla="*/ 985 h 2451"/>
                  <a:gd name="T52" fmla="*/ 648 w 4887"/>
                  <a:gd name="T53" fmla="*/ 518 h 2451"/>
                  <a:gd name="T54" fmla="*/ 598 w 4887"/>
                  <a:gd name="T55" fmla="*/ 890 h 2451"/>
                  <a:gd name="T56" fmla="*/ 408 w 4887"/>
                  <a:gd name="T57" fmla="*/ 369 h 2451"/>
                  <a:gd name="T58" fmla="*/ 1888 w 4887"/>
                  <a:gd name="T59" fmla="*/ 626 h 2451"/>
                  <a:gd name="T60" fmla="*/ 1159 w 4887"/>
                  <a:gd name="T61" fmla="*/ 1215 h 2451"/>
                  <a:gd name="T62" fmla="*/ 3119 w 4887"/>
                  <a:gd name="T63" fmla="*/ 1110 h 2451"/>
                  <a:gd name="T64" fmla="*/ 3226 w 4887"/>
                  <a:gd name="T65" fmla="*/ 1069 h 2451"/>
                  <a:gd name="T66" fmla="*/ 598 w 4887"/>
                  <a:gd name="T67" fmla="*/ 1029 h 2451"/>
                  <a:gd name="T68" fmla="*/ 408 w 4887"/>
                  <a:gd name="T69" fmla="*/ 887 h 2451"/>
                  <a:gd name="T70" fmla="*/ 598 w 4887"/>
                  <a:gd name="T71" fmla="*/ 1029 h 2451"/>
                  <a:gd name="T72" fmla="*/ 0 w 4887"/>
                  <a:gd name="T73" fmla="*/ 831 h 2451"/>
                  <a:gd name="T74" fmla="*/ 358 w 4887"/>
                  <a:gd name="T75" fmla="*/ 873 h 2451"/>
                  <a:gd name="T76" fmla="*/ 358 w 4887"/>
                  <a:gd name="T77" fmla="*/ 820 h 2451"/>
                  <a:gd name="T78" fmla="*/ 0 w 4887"/>
                  <a:gd name="T79" fmla="*/ 507 h 2451"/>
                  <a:gd name="T80" fmla="*/ 358 w 4887"/>
                  <a:gd name="T81" fmla="*/ 820 h 2451"/>
                  <a:gd name="T82" fmla="*/ 0 w 4887"/>
                  <a:gd name="T83" fmla="*/ 305 h 2451"/>
                  <a:gd name="T84" fmla="*/ 358 w 4887"/>
                  <a:gd name="T85" fmla="*/ 333 h 2451"/>
                  <a:gd name="T86" fmla="*/ 408 w 4887"/>
                  <a:gd name="T87" fmla="*/ 316 h 2451"/>
                  <a:gd name="T88" fmla="*/ 460 w 4887"/>
                  <a:gd name="T89" fmla="*/ 152 h 2451"/>
                  <a:gd name="T90" fmla="*/ 408 w 4887"/>
                  <a:gd name="T91" fmla="*/ 316 h 2451"/>
                  <a:gd name="T92" fmla="*/ 0 w 4887"/>
                  <a:gd name="T93" fmla="*/ 93 h 2451"/>
                  <a:gd name="T94" fmla="*/ 50 w 4887"/>
                  <a:gd name="T95" fmla="*/ 23 h 2451"/>
                  <a:gd name="T96" fmla="*/ 0 w 4887"/>
                  <a:gd name="T97" fmla="*/ 0 h 2451"/>
                  <a:gd name="T98" fmla="*/ 171 w 4887"/>
                  <a:gd name="T99" fmla="*/ 196 h 2451"/>
                  <a:gd name="T100" fmla="*/ 221 w 4887"/>
                  <a:gd name="T101" fmla="*/ 179 h 2451"/>
                  <a:gd name="T102" fmla="*/ 358 w 4887"/>
                  <a:gd name="T103" fmla="*/ 119 h 2451"/>
                  <a:gd name="T104" fmla="*/ 221 w 4887"/>
                  <a:gd name="T105" fmla="*/ 179 h 2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87" h="2451">
                    <a:moveTo>
                      <a:pt x="4887" y="2451"/>
                    </a:moveTo>
                    <a:lnTo>
                      <a:pt x="4446" y="2304"/>
                    </a:lnTo>
                    <a:lnTo>
                      <a:pt x="4446" y="1473"/>
                    </a:lnTo>
                    <a:lnTo>
                      <a:pt x="4887" y="1620"/>
                    </a:lnTo>
                    <a:lnTo>
                      <a:pt x="4887" y="2451"/>
                    </a:lnTo>
                    <a:moveTo>
                      <a:pt x="4396" y="2288"/>
                    </a:moveTo>
                    <a:lnTo>
                      <a:pt x="3834" y="2101"/>
                    </a:lnTo>
                    <a:lnTo>
                      <a:pt x="3834" y="1270"/>
                    </a:lnTo>
                    <a:lnTo>
                      <a:pt x="4396" y="1457"/>
                    </a:lnTo>
                    <a:lnTo>
                      <a:pt x="4396" y="2288"/>
                    </a:lnTo>
                    <a:moveTo>
                      <a:pt x="3784" y="2085"/>
                    </a:moveTo>
                    <a:lnTo>
                      <a:pt x="3119" y="1865"/>
                    </a:lnTo>
                    <a:lnTo>
                      <a:pt x="3119" y="1164"/>
                    </a:lnTo>
                    <a:lnTo>
                      <a:pt x="3226" y="1204"/>
                    </a:lnTo>
                    <a:lnTo>
                      <a:pt x="3226" y="1625"/>
                    </a:lnTo>
                    <a:lnTo>
                      <a:pt x="3276" y="1625"/>
                    </a:lnTo>
                    <a:lnTo>
                      <a:pt x="3276" y="1223"/>
                    </a:lnTo>
                    <a:lnTo>
                      <a:pt x="3784" y="1416"/>
                    </a:lnTo>
                    <a:lnTo>
                      <a:pt x="3784" y="2085"/>
                    </a:lnTo>
                    <a:moveTo>
                      <a:pt x="3069" y="1848"/>
                    </a:moveTo>
                    <a:lnTo>
                      <a:pt x="2868" y="1782"/>
                    </a:lnTo>
                    <a:lnTo>
                      <a:pt x="2868" y="950"/>
                    </a:lnTo>
                    <a:lnTo>
                      <a:pt x="3069" y="1017"/>
                    </a:lnTo>
                    <a:lnTo>
                      <a:pt x="3069" y="1848"/>
                    </a:lnTo>
                    <a:moveTo>
                      <a:pt x="2818" y="1765"/>
                    </a:moveTo>
                    <a:lnTo>
                      <a:pt x="2559" y="1679"/>
                    </a:lnTo>
                    <a:lnTo>
                      <a:pt x="2559" y="848"/>
                    </a:lnTo>
                    <a:lnTo>
                      <a:pt x="2818" y="934"/>
                    </a:lnTo>
                    <a:lnTo>
                      <a:pt x="2818" y="1765"/>
                    </a:lnTo>
                    <a:moveTo>
                      <a:pt x="2509" y="1663"/>
                    </a:moveTo>
                    <a:lnTo>
                      <a:pt x="1938" y="1473"/>
                    </a:lnTo>
                    <a:lnTo>
                      <a:pt x="1938" y="1031"/>
                    </a:lnTo>
                    <a:lnTo>
                      <a:pt x="2075" y="990"/>
                    </a:lnTo>
                    <a:lnTo>
                      <a:pt x="2061" y="942"/>
                    </a:lnTo>
                    <a:lnTo>
                      <a:pt x="1938" y="979"/>
                    </a:lnTo>
                    <a:lnTo>
                      <a:pt x="1938" y="642"/>
                    </a:lnTo>
                    <a:lnTo>
                      <a:pt x="2509" y="832"/>
                    </a:lnTo>
                    <a:lnTo>
                      <a:pt x="2509" y="1663"/>
                    </a:lnTo>
                    <a:moveTo>
                      <a:pt x="1888" y="1457"/>
                    </a:moveTo>
                    <a:lnTo>
                      <a:pt x="1241" y="1242"/>
                    </a:lnTo>
                    <a:lnTo>
                      <a:pt x="1888" y="1047"/>
                    </a:lnTo>
                    <a:lnTo>
                      <a:pt x="1888" y="1457"/>
                    </a:lnTo>
                    <a:moveTo>
                      <a:pt x="3784" y="1363"/>
                    </a:moveTo>
                    <a:lnTo>
                      <a:pt x="3276" y="1170"/>
                    </a:lnTo>
                    <a:lnTo>
                      <a:pt x="3276" y="1085"/>
                    </a:lnTo>
                    <a:lnTo>
                      <a:pt x="3784" y="1254"/>
                    </a:lnTo>
                    <a:lnTo>
                      <a:pt x="3784" y="1363"/>
                    </a:lnTo>
                    <a:moveTo>
                      <a:pt x="1159" y="1215"/>
                    </a:moveTo>
                    <a:lnTo>
                      <a:pt x="648" y="1046"/>
                    </a:lnTo>
                    <a:lnTo>
                      <a:pt x="648" y="956"/>
                    </a:lnTo>
                    <a:lnTo>
                      <a:pt x="914" y="1033"/>
                    </a:lnTo>
                    <a:lnTo>
                      <a:pt x="928" y="985"/>
                    </a:lnTo>
                    <a:lnTo>
                      <a:pt x="648" y="904"/>
                    </a:lnTo>
                    <a:lnTo>
                      <a:pt x="648" y="518"/>
                    </a:lnTo>
                    <a:lnTo>
                      <a:pt x="598" y="518"/>
                    </a:lnTo>
                    <a:lnTo>
                      <a:pt x="598" y="890"/>
                    </a:lnTo>
                    <a:lnTo>
                      <a:pt x="408" y="835"/>
                    </a:lnTo>
                    <a:lnTo>
                      <a:pt x="408" y="369"/>
                    </a:lnTo>
                    <a:lnTo>
                      <a:pt x="757" y="251"/>
                    </a:lnTo>
                    <a:lnTo>
                      <a:pt x="1888" y="626"/>
                    </a:lnTo>
                    <a:lnTo>
                      <a:pt x="1888" y="994"/>
                    </a:lnTo>
                    <a:lnTo>
                      <a:pt x="1159" y="1215"/>
                    </a:lnTo>
                    <a:moveTo>
                      <a:pt x="3226" y="1151"/>
                    </a:moveTo>
                    <a:lnTo>
                      <a:pt x="3119" y="1110"/>
                    </a:lnTo>
                    <a:lnTo>
                      <a:pt x="3119" y="1034"/>
                    </a:lnTo>
                    <a:lnTo>
                      <a:pt x="3226" y="1069"/>
                    </a:lnTo>
                    <a:lnTo>
                      <a:pt x="3226" y="1151"/>
                    </a:lnTo>
                    <a:moveTo>
                      <a:pt x="598" y="1029"/>
                    </a:moveTo>
                    <a:lnTo>
                      <a:pt x="408" y="966"/>
                    </a:lnTo>
                    <a:lnTo>
                      <a:pt x="408" y="887"/>
                    </a:lnTo>
                    <a:lnTo>
                      <a:pt x="598" y="942"/>
                    </a:lnTo>
                    <a:lnTo>
                      <a:pt x="598" y="1029"/>
                    </a:lnTo>
                    <a:moveTo>
                      <a:pt x="358" y="950"/>
                    </a:moveTo>
                    <a:lnTo>
                      <a:pt x="0" y="831"/>
                    </a:lnTo>
                    <a:lnTo>
                      <a:pt x="0" y="769"/>
                    </a:lnTo>
                    <a:lnTo>
                      <a:pt x="358" y="873"/>
                    </a:lnTo>
                    <a:lnTo>
                      <a:pt x="358" y="950"/>
                    </a:lnTo>
                    <a:moveTo>
                      <a:pt x="358" y="820"/>
                    </a:moveTo>
                    <a:lnTo>
                      <a:pt x="0" y="717"/>
                    </a:lnTo>
                    <a:lnTo>
                      <a:pt x="0" y="507"/>
                    </a:lnTo>
                    <a:lnTo>
                      <a:pt x="358" y="386"/>
                    </a:lnTo>
                    <a:lnTo>
                      <a:pt x="358" y="820"/>
                    </a:lnTo>
                    <a:moveTo>
                      <a:pt x="0" y="454"/>
                    </a:moveTo>
                    <a:lnTo>
                      <a:pt x="0" y="305"/>
                    </a:lnTo>
                    <a:lnTo>
                      <a:pt x="358" y="186"/>
                    </a:lnTo>
                    <a:lnTo>
                      <a:pt x="358" y="333"/>
                    </a:lnTo>
                    <a:lnTo>
                      <a:pt x="0" y="454"/>
                    </a:lnTo>
                    <a:moveTo>
                      <a:pt x="408" y="316"/>
                    </a:moveTo>
                    <a:lnTo>
                      <a:pt x="408" y="170"/>
                    </a:lnTo>
                    <a:lnTo>
                      <a:pt x="460" y="152"/>
                    </a:lnTo>
                    <a:lnTo>
                      <a:pt x="678" y="225"/>
                    </a:lnTo>
                    <a:lnTo>
                      <a:pt x="408" y="316"/>
                    </a:lnTo>
                    <a:moveTo>
                      <a:pt x="0" y="253"/>
                    </a:moveTo>
                    <a:lnTo>
                      <a:pt x="0" y="93"/>
                    </a:lnTo>
                    <a:lnTo>
                      <a:pt x="67" y="71"/>
                    </a:lnTo>
                    <a:lnTo>
                      <a:pt x="50" y="23"/>
                    </a:lnTo>
                    <a:lnTo>
                      <a:pt x="0" y="40"/>
                    </a:lnTo>
                    <a:lnTo>
                      <a:pt x="0" y="0"/>
                    </a:lnTo>
                    <a:lnTo>
                      <a:pt x="171" y="57"/>
                    </a:lnTo>
                    <a:lnTo>
                      <a:pt x="171" y="196"/>
                    </a:lnTo>
                    <a:lnTo>
                      <a:pt x="0" y="253"/>
                    </a:lnTo>
                    <a:moveTo>
                      <a:pt x="221" y="179"/>
                    </a:moveTo>
                    <a:lnTo>
                      <a:pt x="221" y="73"/>
                    </a:lnTo>
                    <a:lnTo>
                      <a:pt x="358" y="119"/>
                    </a:lnTo>
                    <a:lnTo>
                      <a:pt x="358" y="134"/>
                    </a:lnTo>
                    <a:lnTo>
                      <a:pt x="221" y="179"/>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37" name="Freeform 2024"/>
              <p:cNvSpPr>
                <a:spLocks/>
              </p:cNvSpPr>
              <p:nvPr/>
            </p:nvSpPr>
            <p:spPr bwMode="auto">
              <a:xfrm>
                <a:off x="6933" y="2895"/>
                <a:ext cx="4" cy="73"/>
              </a:xfrm>
              <a:custGeom>
                <a:avLst/>
                <a:gdLst>
                  <a:gd name="T0" fmla="*/ 4 w 4"/>
                  <a:gd name="T1" fmla="*/ 73 h 73"/>
                  <a:gd name="T2" fmla="*/ 0 w 4"/>
                  <a:gd name="T3" fmla="*/ 72 h 73"/>
                  <a:gd name="T4" fmla="*/ 0 w 4"/>
                  <a:gd name="T5" fmla="*/ 0 h 73"/>
                  <a:gd name="T6" fmla="*/ 4 w 4"/>
                  <a:gd name="T7" fmla="*/ 1 h 73"/>
                  <a:gd name="T8" fmla="*/ 4 w 4"/>
                  <a:gd name="T9" fmla="*/ 8 h 73"/>
                  <a:gd name="T10" fmla="*/ 3 w 4"/>
                  <a:gd name="T11" fmla="*/ 7 h 73"/>
                  <a:gd name="T12" fmla="*/ 1 w 4"/>
                  <a:gd name="T13" fmla="*/ 11 h 73"/>
                  <a:gd name="T14" fmla="*/ 4 w 4"/>
                  <a:gd name="T15" fmla="*/ 13 h 73"/>
                  <a:gd name="T16" fmla="*/ 4 w 4"/>
                  <a:gd name="T1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3">
                    <a:moveTo>
                      <a:pt x="4" y="73"/>
                    </a:moveTo>
                    <a:lnTo>
                      <a:pt x="0" y="72"/>
                    </a:lnTo>
                    <a:lnTo>
                      <a:pt x="0" y="0"/>
                    </a:lnTo>
                    <a:lnTo>
                      <a:pt x="4" y="1"/>
                    </a:lnTo>
                    <a:lnTo>
                      <a:pt x="4" y="8"/>
                    </a:lnTo>
                    <a:lnTo>
                      <a:pt x="3" y="7"/>
                    </a:lnTo>
                    <a:lnTo>
                      <a:pt x="1" y="11"/>
                    </a:lnTo>
                    <a:lnTo>
                      <a:pt x="4" y="13"/>
                    </a:lnTo>
                    <a:lnTo>
                      <a:pt x="4" y="7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38" name="Freeform 2025"/>
              <p:cNvSpPr>
                <a:spLocks/>
              </p:cNvSpPr>
              <p:nvPr/>
            </p:nvSpPr>
            <p:spPr bwMode="auto">
              <a:xfrm>
                <a:off x="6885" y="2879"/>
                <a:ext cx="4" cy="73"/>
              </a:xfrm>
              <a:custGeom>
                <a:avLst/>
                <a:gdLst>
                  <a:gd name="T0" fmla="*/ 4 w 4"/>
                  <a:gd name="T1" fmla="*/ 73 h 73"/>
                  <a:gd name="T2" fmla="*/ 0 w 4"/>
                  <a:gd name="T3" fmla="*/ 72 h 73"/>
                  <a:gd name="T4" fmla="*/ 0 w 4"/>
                  <a:gd name="T5" fmla="*/ 0 h 73"/>
                  <a:gd name="T6" fmla="*/ 4 w 4"/>
                  <a:gd name="T7" fmla="*/ 1 h 73"/>
                  <a:gd name="T8" fmla="*/ 4 w 4"/>
                  <a:gd name="T9" fmla="*/ 73 h 73"/>
                </a:gdLst>
                <a:ahLst/>
                <a:cxnLst>
                  <a:cxn ang="0">
                    <a:pos x="T0" y="T1"/>
                  </a:cxn>
                  <a:cxn ang="0">
                    <a:pos x="T2" y="T3"/>
                  </a:cxn>
                  <a:cxn ang="0">
                    <a:pos x="T4" y="T5"/>
                  </a:cxn>
                  <a:cxn ang="0">
                    <a:pos x="T6" y="T7"/>
                  </a:cxn>
                  <a:cxn ang="0">
                    <a:pos x="T8" y="T9"/>
                  </a:cxn>
                </a:cxnLst>
                <a:rect l="0" t="0" r="r" b="b"/>
                <a:pathLst>
                  <a:path w="4" h="73">
                    <a:moveTo>
                      <a:pt x="4" y="73"/>
                    </a:moveTo>
                    <a:lnTo>
                      <a:pt x="0" y="72"/>
                    </a:lnTo>
                    <a:lnTo>
                      <a:pt x="0" y="0"/>
                    </a:lnTo>
                    <a:lnTo>
                      <a:pt x="4" y="1"/>
                    </a:lnTo>
                    <a:lnTo>
                      <a:pt x="4" y="7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39" name="Freeform 2026"/>
              <p:cNvSpPr>
                <a:spLocks noEditPoints="1"/>
              </p:cNvSpPr>
              <p:nvPr/>
            </p:nvSpPr>
            <p:spPr bwMode="auto">
              <a:xfrm>
                <a:off x="6934" y="2902"/>
                <a:ext cx="61" cy="27"/>
              </a:xfrm>
              <a:custGeom>
                <a:avLst/>
                <a:gdLst>
                  <a:gd name="T0" fmla="*/ 699 w 699"/>
                  <a:gd name="T1" fmla="*/ 311 h 311"/>
                  <a:gd name="T2" fmla="*/ 191 w 699"/>
                  <a:gd name="T3" fmla="*/ 118 h 311"/>
                  <a:gd name="T4" fmla="*/ 191 w 699"/>
                  <a:gd name="T5" fmla="*/ 65 h 311"/>
                  <a:gd name="T6" fmla="*/ 699 w 699"/>
                  <a:gd name="T7" fmla="*/ 258 h 311"/>
                  <a:gd name="T8" fmla="*/ 699 w 699"/>
                  <a:gd name="T9" fmla="*/ 311 h 311"/>
                  <a:gd name="T10" fmla="*/ 141 w 699"/>
                  <a:gd name="T11" fmla="*/ 99 h 311"/>
                  <a:gd name="T12" fmla="*/ 34 w 699"/>
                  <a:gd name="T13" fmla="*/ 59 h 311"/>
                  <a:gd name="T14" fmla="*/ 0 w 699"/>
                  <a:gd name="T15" fmla="*/ 46 h 311"/>
                  <a:gd name="T16" fmla="*/ 18 w 699"/>
                  <a:gd name="T17" fmla="*/ 0 h 311"/>
                  <a:gd name="T18" fmla="*/ 34 w 699"/>
                  <a:gd name="T19" fmla="*/ 5 h 311"/>
                  <a:gd name="T20" fmla="*/ 141 w 699"/>
                  <a:gd name="T21" fmla="*/ 46 h 311"/>
                  <a:gd name="T22" fmla="*/ 141 w 699"/>
                  <a:gd name="T23" fmla="*/ 99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9" h="311">
                    <a:moveTo>
                      <a:pt x="699" y="311"/>
                    </a:moveTo>
                    <a:lnTo>
                      <a:pt x="191" y="118"/>
                    </a:lnTo>
                    <a:lnTo>
                      <a:pt x="191" y="65"/>
                    </a:lnTo>
                    <a:lnTo>
                      <a:pt x="699" y="258"/>
                    </a:lnTo>
                    <a:lnTo>
                      <a:pt x="699" y="311"/>
                    </a:lnTo>
                    <a:moveTo>
                      <a:pt x="141" y="99"/>
                    </a:moveTo>
                    <a:lnTo>
                      <a:pt x="34" y="59"/>
                    </a:lnTo>
                    <a:lnTo>
                      <a:pt x="0" y="46"/>
                    </a:lnTo>
                    <a:lnTo>
                      <a:pt x="18" y="0"/>
                    </a:lnTo>
                    <a:lnTo>
                      <a:pt x="34" y="5"/>
                    </a:lnTo>
                    <a:lnTo>
                      <a:pt x="141" y="46"/>
                    </a:lnTo>
                    <a:lnTo>
                      <a:pt x="141" y="9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40" name="Freeform 2027"/>
              <p:cNvSpPr>
                <a:spLocks/>
              </p:cNvSpPr>
              <p:nvPr/>
            </p:nvSpPr>
            <p:spPr bwMode="auto">
              <a:xfrm>
                <a:off x="6995" y="2915"/>
                <a:ext cx="4" cy="73"/>
              </a:xfrm>
              <a:custGeom>
                <a:avLst/>
                <a:gdLst>
                  <a:gd name="T0" fmla="*/ 4 w 4"/>
                  <a:gd name="T1" fmla="*/ 73 h 73"/>
                  <a:gd name="T2" fmla="*/ 0 w 4"/>
                  <a:gd name="T3" fmla="*/ 72 h 73"/>
                  <a:gd name="T4" fmla="*/ 0 w 4"/>
                  <a:gd name="T5" fmla="*/ 0 h 73"/>
                  <a:gd name="T6" fmla="*/ 4 w 4"/>
                  <a:gd name="T7" fmla="*/ 2 h 73"/>
                  <a:gd name="T8" fmla="*/ 4 w 4"/>
                  <a:gd name="T9" fmla="*/ 73 h 73"/>
                </a:gdLst>
                <a:ahLst/>
                <a:cxnLst>
                  <a:cxn ang="0">
                    <a:pos x="T0" y="T1"/>
                  </a:cxn>
                  <a:cxn ang="0">
                    <a:pos x="T2" y="T3"/>
                  </a:cxn>
                  <a:cxn ang="0">
                    <a:pos x="T4" y="T5"/>
                  </a:cxn>
                  <a:cxn ang="0">
                    <a:pos x="T6" y="T7"/>
                  </a:cxn>
                  <a:cxn ang="0">
                    <a:pos x="T8" y="T9"/>
                  </a:cxn>
                </a:cxnLst>
                <a:rect l="0" t="0" r="r" b="b"/>
                <a:pathLst>
                  <a:path w="4" h="73">
                    <a:moveTo>
                      <a:pt x="4" y="73"/>
                    </a:moveTo>
                    <a:lnTo>
                      <a:pt x="0" y="72"/>
                    </a:lnTo>
                    <a:lnTo>
                      <a:pt x="0" y="0"/>
                    </a:lnTo>
                    <a:lnTo>
                      <a:pt x="4" y="2"/>
                    </a:lnTo>
                    <a:lnTo>
                      <a:pt x="4" y="7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41" name="Freeform 2028"/>
              <p:cNvSpPr>
                <a:spLocks/>
              </p:cNvSpPr>
              <p:nvPr/>
            </p:nvSpPr>
            <p:spPr bwMode="auto">
              <a:xfrm>
                <a:off x="6947" y="2899"/>
                <a:ext cx="4" cy="48"/>
              </a:xfrm>
              <a:custGeom>
                <a:avLst/>
                <a:gdLst>
                  <a:gd name="T0" fmla="*/ 4 w 4"/>
                  <a:gd name="T1" fmla="*/ 48 h 48"/>
                  <a:gd name="T2" fmla="*/ 0 w 4"/>
                  <a:gd name="T3" fmla="*/ 48 h 48"/>
                  <a:gd name="T4" fmla="*/ 0 w 4"/>
                  <a:gd name="T5" fmla="*/ 0 h 48"/>
                  <a:gd name="T6" fmla="*/ 4 w 4"/>
                  <a:gd name="T7" fmla="*/ 2 h 48"/>
                  <a:gd name="T8" fmla="*/ 4 w 4"/>
                  <a:gd name="T9" fmla="*/ 48 h 48"/>
                </a:gdLst>
                <a:ahLst/>
                <a:cxnLst>
                  <a:cxn ang="0">
                    <a:pos x="T0" y="T1"/>
                  </a:cxn>
                  <a:cxn ang="0">
                    <a:pos x="T2" y="T3"/>
                  </a:cxn>
                  <a:cxn ang="0">
                    <a:pos x="T4" y="T5"/>
                  </a:cxn>
                  <a:cxn ang="0">
                    <a:pos x="T6" y="T7"/>
                  </a:cxn>
                  <a:cxn ang="0">
                    <a:pos x="T8" y="T9"/>
                  </a:cxn>
                </a:cxnLst>
                <a:rect l="0" t="0" r="r" b="b"/>
                <a:pathLst>
                  <a:path w="4" h="48">
                    <a:moveTo>
                      <a:pt x="4" y="48"/>
                    </a:moveTo>
                    <a:lnTo>
                      <a:pt x="0" y="48"/>
                    </a:lnTo>
                    <a:lnTo>
                      <a:pt x="0" y="0"/>
                    </a:lnTo>
                    <a:lnTo>
                      <a:pt x="4" y="2"/>
                    </a:lnTo>
                    <a:lnTo>
                      <a:pt x="4" y="4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42" name="Freeform 2029"/>
              <p:cNvSpPr>
                <a:spLocks noEditPoints="1"/>
              </p:cNvSpPr>
              <p:nvPr/>
            </p:nvSpPr>
            <p:spPr bwMode="auto">
              <a:xfrm>
                <a:off x="6699" y="2817"/>
                <a:ext cx="4" cy="73"/>
              </a:xfrm>
              <a:custGeom>
                <a:avLst/>
                <a:gdLst>
                  <a:gd name="T0" fmla="*/ 50 w 50"/>
                  <a:gd name="T1" fmla="*/ 847 h 847"/>
                  <a:gd name="T2" fmla="*/ 0 w 50"/>
                  <a:gd name="T3" fmla="*/ 831 h 847"/>
                  <a:gd name="T4" fmla="*/ 0 w 50"/>
                  <a:gd name="T5" fmla="*/ 754 h 847"/>
                  <a:gd name="T6" fmla="*/ 50 w 50"/>
                  <a:gd name="T7" fmla="*/ 768 h 847"/>
                  <a:gd name="T8" fmla="*/ 50 w 50"/>
                  <a:gd name="T9" fmla="*/ 847 h 847"/>
                  <a:gd name="T10" fmla="*/ 50 w 50"/>
                  <a:gd name="T11" fmla="*/ 716 h 847"/>
                  <a:gd name="T12" fmla="*/ 0 w 50"/>
                  <a:gd name="T13" fmla="*/ 701 h 847"/>
                  <a:gd name="T14" fmla="*/ 0 w 50"/>
                  <a:gd name="T15" fmla="*/ 267 h 847"/>
                  <a:gd name="T16" fmla="*/ 50 w 50"/>
                  <a:gd name="T17" fmla="*/ 250 h 847"/>
                  <a:gd name="T18" fmla="*/ 50 w 50"/>
                  <a:gd name="T19" fmla="*/ 716 h 847"/>
                  <a:gd name="T20" fmla="*/ 0 w 50"/>
                  <a:gd name="T21" fmla="*/ 214 h 847"/>
                  <a:gd name="T22" fmla="*/ 0 w 50"/>
                  <a:gd name="T23" fmla="*/ 67 h 847"/>
                  <a:gd name="T24" fmla="*/ 50 w 50"/>
                  <a:gd name="T25" fmla="*/ 51 h 847"/>
                  <a:gd name="T26" fmla="*/ 50 w 50"/>
                  <a:gd name="T27" fmla="*/ 197 h 847"/>
                  <a:gd name="T28" fmla="*/ 0 w 50"/>
                  <a:gd name="T29" fmla="*/ 214 h 847"/>
                  <a:gd name="T30" fmla="*/ 0 w 50"/>
                  <a:gd name="T31" fmla="*/ 15 h 847"/>
                  <a:gd name="T32" fmla="*/ 0 w 50"/>
                  <a:gd name="T33" fmla="*/ 0 h 847"/>
                  <a:gd name="T34" fmla="*/ 22 w 50"/>
                  <a:gd name="T35" fmla="*/ 7 h 847"/>
                  <a:gd name="T36" fmla="*/ 0 w 50"/>
                  <a:gd name="T37" fmla="*/ 1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847">
                    <a:moveTo>
                      <a:pt x="50" y="847"/>
                    </a:moveTo>
                    <a:lnTo>
                      <a:pt x="0" y="831"/>
                    </a:lnTo>
                    <a:lnTo>
                      <a:pt x="0" y="754"/>
                    </a:lnTo>
                    <a:lnTo>
                      <a:pt x="50" y="768"/>
                    </a:lnTo>
                    <a:lnTo>
                      <a:pt x="50" y="847"/>
                    </a:lnTo>
                    <a:moveTo>
                      <a:pt x="50" y="716"/>
                    </a:moveTo>
                    <a:lnTo>
                      <a:pt x="0" y="701"/>
                    </a:lnTo>
                    <a:lnTo>
                      <a:pt x="0" y="267"/>
                    </a:lnTo>
                    <a:lnTo>
                      <a:pt x="50" y="250"/>
                    </a:lnTo>
                    <a:lnTo>
                      <a:pt x="50" y="716"/>
                    </a:lnTo>
                    <a:moveTo>
                      <a:pt x="0" y="214"/>
                    </a:moveTo>
                    <a:lnTo>
                      <a:pt x="0" y="67"/>
                    </a:lnTo>
                    <a:lnTo>
                      <a:pt x="50" y="51"/>
                    </a:lnTo>
                    <a:lnTo>
                      <a:pt x="50" y="197"/>
                    </a:lnTo>
                    <a:lnTo>
                      <a:pt x="0" y="214"/>
                    </a:lnTo>
                    <a:moveTo>
                      <a:pt x="0" y="15"/>
                    </a:moveTo>
                    <a:lnTo>
                      <a:pt x="0" y="0"/>
                    </a:lnTo>
                    <a:lnTo>
                      <a:pt x="22" y="7"/>
                    </a:lnTo>
                    <a:lnTo>
                      <a:pt x="0" y="1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43" name="Freeform 2030"/>
              <p:cNvSpPr>
                <a:spLocks noEditPoints="1"/>
              </p:cNvSpPr>
              <p:nvPr/>
            </p:nvSpPr>
            <p:spPr bwMode="auto">
              <a:xfrm>
                <a:off x="6668" y="2869"/>
                <a:ext cx="80" cy="27"/>
              </a:xfrm>
              <a:custGeom>
                <a:avLst/>
                <a:gdLst>
                  <a:gd name="T0" fmla="*/ 914 w 928"/>
                  <a:gd name="T1" fmla="*/ 316 h 316"/>
                  <a:gd name="T2" fmla="*/ 648 w 928"/>
                  <a:gd name="T3" fmla="*/ 239 h 316"/>
                  <a:gd name="T4" fmla="*/ 648 w 928"/>
                  <a:gd name="T5" fmla="*/ 187 h 316"/>
                  <a:gd name="T6" fmla="*/ 928 w 928"/>
                  <a:gd name="T7" fmla="*/ 268 h 316"/>
                  <a:gd name="T8" fmla="*/ 914 w 928"/>
                  <a:gd name="T9" fmla="*/ 316 h 316"/>
                  <a:gd name="T10" fmla="*/ 598 w 928"/>
                  <a:gd name="T11" fmla="*/ 225 h 316"/>
                  <a:gd name="T12" fmla="*/ 408 w 928"/>
                  <a:gd name="T13" fmla="*/ 170 h 316"/>
                  <a:gd name="T14" fmla="*/ 358 w 928"/>
                  <a:gd name="T15" fmla="*/ 156 h 316"/>
                  <a:gd name="T16" fmla="*/ 0 w 928"/>
                  <a:gd name="T17" fmla="*/ 52 h 316"/>
                  <a:gd name="T18" fmla="*/ 0 w 928"/>
                  <a:gd name="T19" fmla="*/ 0 h 316"/>
                  <a:gd name="T20" fmla="*/ 358 w 928"/>
                  <a:gd name="T21" fmla="*/ 103 h 316"/>
                  <a:gd name="T22" fmla="*/ 408 w 928"/>
                  <a:gd name="T23" fmla="*/ 118 h 316"/>
                  <a:gd name="T24" fmla="*/ 598 w 928"/>
                  <a:gd name="T25" fmla="*/ 173 h 316"/>
                  <a:gd name="T26" fmla="*/ 598 w 928"/>
                  <a:gd name="T27" fmla="*/ 22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8" h="316">
                    <a:moveTo>
                      <a:pt x="914" y="316"/>
                    </a:moveTo>
                    <a:lnTo>
                      <a:pt x="648" y="239"/>
                    </a:lnTo>
                    <a:lnTo>
                      <a:pt x="648" y="187"/>
                    </a:lnTo>
                    <a:lnTo>
                      <a:pt x="928" y="268"/>
                    </a:lnTo>
                    <a:lnTo>
                      <a:pt x="914" y="316"/>
                    </a:lnTo>
                    <a:moveTo>
                      <a:pt x="598" y="225"/>
                    </a:moveTo>
                    <a:lnTo>
                      <a:pt x="408" y="170"/>
                    </a:lnTo>
                    <a:lnTo>
                      <a:pt x="358" y="156"/>
                    </a:lnTo>
                    <a:lnTo>
                      <a:pt x="0" y="52"/>
                    </a:lnTo>
                    <a:lnTo>
                      <a:pt x="0" y="0"/>
                    </a:lnTo>
                    <a:lnTo>
                      <a:pt x="358" y="103"/>
                    </a:lnTo>
                    <a:lnTo>
                      <a:pt x="408" y="118"/>
                    </a:lnTo>
                    <a:lnTo>
                      <a:pt x="598" y="173"/>
                    </a:lnTo>
                    <a:lnTo>
                      <a:pt x="598" y="22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44" name="Freeform 2031"/>
              <p:cNvSpPr>
                <a:spLocks/>
              </p:cNvSpPr>
              <p:nvPr/>
            </p:nvSpPr>
            <p:spPr bwMode="auto">
              <a:xfrm>
                <a:off x="7090" y="2903"/>
                <a:ext cx="2" cy="116"/>
              </a:xfrm>
              <a:custGeom>
                <a:avLst/>
                <a:gdLst>
                  <a:gd name="T0" fmla="*/ 2 w 2"/>
                  <a:gd name="T1" fmla="*/ 116 h 116"/>
                  <a:gd name="T2" fmla="*/ 0 w 2"/>
                  <a:gd name="T3" fmla="*/ 116 h 116"/>
                  <a:gd name="T4" fmla="*/ 0 w 2"/>
                  <a:gd name="T5" fmla="*/ 44 h 116"/>
                  <a:gd name="T6" fmla="*/ 2 w 2"/>
                  <a:gd name="T7" fmla="*/ 44 h 116"/>
                  <a:gd name="T8" fmla="*/ 2 w 2"/>
                  <a:gd name="T9" fmla="*/ 0 h 116"/>
                  <a:gd name="T10" fmla="*/ 2 w 2"/>
                  <a:gd name="T11" fmla="*/ 116 h 116"/>
                </a:gdLst>
                <a:ahLst/>
                <a:cxnLst>
                  <a:cxn ang="0">
                    <a:pos x="T0" y="T1"/>
                  </a:cxn>
                  <a:cxn ang="0">
                    <a:pos x="T2" y="T3"/>
                  </a:cxn>
                  <a:cxn ang="0">
                    <a:pos x="T4" y="T5"/>
                  </a:cxn>
                  <a:cxn ang="0">
                    <a:pos x="T6" y="T7"/>
                  </a:cxn>
                  <a:cxn ang="0">
                    <a:pos x="T8" y="T9"/>
                  </a:cxn>
                  <a:cxn ang="0">
                    <a:pos x="T10" y="T11"/>
                  </a:cxn>
                </a:cxnLst>
                <a:rect l="0" t="0" r="r" b="b"/>
                <a:pathLst>
                  <a:path w="2" h="116">
                    <a:moveTo>
                      <a:pt x="2" y="116"/>
                    </a:moveTo>
                    <a:lnTo>
                      <a:pt x="0" y="116"/>
                    </a:lnTo>
                    <a:lnTo>
                      <a:pt x="0" y="44"/>
                    </a:lnTo>
                    <a:lnTo>
                      <a:pt x="2" y="44"/>
                    </a:lnTo>
                    <a:lnTo>
                      <a:pt x="2" y="0"/>
                    </a:lnTo>
                    <a:lnTo>
                      <a:pt x="2" y="116"/>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45" name="Freeform 2032"/>
              <p:cNvSpPr>
                <a:spLocks noEditPoints="1"/>
              </p:cNvSpPr>
              <p:nvPr/>
            </p:nvSpPr>
            <p:spPr bwMode="auto">
              <a:xfrm>
                <a:off x="6831" y="2861"/>
                <a:ext cx="4" cy="73"/>
              </a:xfrm>
              <a:custGeom>
                <a:avLst/>
                <a:gdLst>
                  <a:gd name="T0" fmla="*/ 50 w 50"/>
                  <a:gd name="T1" fmla="*/ 847 h 847"/>
                  <a:gd name="T2" fmla="*/ 0 w 50"/>
                  <a:gd name="T3" fmla="*/ 831 h 847"/>
                  <a:gd name="T4" fmla="*/ 0 w 50"/>
                  <a:gd name="T5" fmla="*/ 421 h 847"/>
                  <a:gd name="T6" fmla="*/ 50 w 50"/>
                  <a:gd name="T7" fmla="*/ 405 h 847"/>
                  <a:gd name="T8" fmla="*/ 50 w 50"/>
                  <a:gd name="T9" fmla="*/ 847 h 847"/>
                  <a:gd name="T10" fmla="*/ 0 w 50"/>
                  <a:gd name="T11" fmla="*/ 368 h 847"/>
                  <a:gd name="T12" fmla="*/ 0 w 50"/>
                  <a:gd name="T13" fmla="*/ 0 h 847"/>
                  <a:gd name="T14" fmla="*/ 50 w 50"/>
                  <a:gd name="T15" fmla="*/ 16 h 847"/>
                  <a:gd name="T16" fmla="*/ 50 w 50"/>
                  <a:gd name="T17" fmla="*/ 353 h 847"/>
                  <a:gd name="T18" fmla="*/ 0 w 50"/>
                  <a:gd name="T19" fmla="*/ 368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847">
                    <a:moveTo>
                      <a:pt x="50" y="847"/>
                    </a:moveTo>
                    <a:lnTo>
                      <a:pt x="0" y="831"/>
                    </a:lnTo>
                    <a:lnTo>
                      <a:pt x="0" y="421"/>
                    </a:lnTo>
                    <a:lnTo>
                      <a:pt x="50" y="405"/>
                    </a:lnTo>
                    <a:lnTo>
                      <a:pt x="50" y="847"/>
                    </a:lnTo>
                    <a:moveTo>
                      <a:pt x="0" y="368"/>
                    </a:moveTo>
                    <a:lnTo>
                      <a:pt x="0" y="0"/>
                    </a:lnTo>
                    <a:lnTo>
                      <a:pt x="50" y="16"/>
                    </a:lnTo>
                    <a:lnTo>
                      <a:pt x="50" y="353"/>
                    </a:lnTo>
                    <a:lnTo>
                      <a:pt x="0" y="368"/>
                    </a:lnTo>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46" name="Freeform 2033"/>
              <p:cNvSpPr>
                <a:spLocks/>
              </p:cNvSpPr>
              <p:nvPr/>
            </p:nvSpPr>
            <p:spPr bwMode="auto">
              <a:xfrm>
                <a:off x="6911" y="2888"/>
                <a:ext cx="5" cy="73"/>
              </a:xfrm>
              <a:custGeom>
                <a:avLst/>
                <a:gdLst>
                  <a:gd name="T0" fmla="*/ 5 w 5"/>
                  <a:gd name="T1" fmla="*/ 73 h 73"/>
                  <a:gd name="T2" fmla="*/ 0 w 5"/>
                  <a:gd name="T3" fmla="*/ 71 h 73"/>
                  <a:gd name="T4" fmla="*/ 0 w 5"/>
                  <a:gd name="T5" fmla="*/ 0 h 73"/>
                  <a:gd name="T6" fmla="*/ 5 w 5"/>
                  <a:gd name="T7" fmla="*/ 1 h 73"/>
                  <a:gd name="T8" fmla="*/ 5 w 5"/>
                  <a:gd name="T9" fmla="*/ 73 h 73"/>
                </a:gdLst>
                <a:ahLst/>
                <a:cxnLst>
                  <a:cxn ang="0">
                    <a:pos x="T0" y="T1"/>
                  </a:cxn>
                  <a:cxn ang="0">
                    <a:pos x="T2" y="T3"/>
                  </a:cxn>
                  <a:cxn ang="0">
                    <a:pos x="T4" y="T5"/>
                  </a:cxn>
                  <a:cxn ang="0">
                    <a:pos x="T6" y="T7"/>
                  </a:cxn>
                  <a:cxn ang="0">
                    <a:pos x="T8" y="T9"/>
                  </a:cxn>
                </a:cxnLst>
                <a:rect l="0" t="0" r="r" b="b"/>
                <a:pathLst>
                  <a:path w="5" h="73">
                    <a:moveTo>
                      <a:pt x="5" y="73"/>
                    </a:moveTo>
                    <a:lnTo>
                      <a:pt x="0" y="71"/>
                    </a:lnTo>
                    <a:lnTo>
                      <a:pt x="0" y="0"/>
                    </a:lnTo>
                    <a:lnTo>
                      <a:pt x="5" y="1"/>
                    </a:lnTo>
                    <a:lnTo>
                      <a:pt x="5" y="73"/>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47" name="Freeform 2034"/>
              <p:cNvSpPr>
                <a:spLocks/>
              </p:cNvSpPr>
              <p:nvPr/>
            </p:nvSpPr>
            <p:spPr bwMode="auto">
              <a:xfrm>
                <a:off x="6668" y="2818"/>
                <a:ext cx="40" cy="15"/>
              </a:xfrm>
              <a:custGeom>
                <a:avLst/>
                <a:gdLst>
                  <a:gd name="T0" fmla="*/ 0 w 40"/>
                  <a:gd name="T1" fmla="*/ 15 h 15"/>
                  <a:gd name="T2" fmla="*/ 0 w 40"/>
                  <a:gd name="T3" fmla="*/ 11 h 15"/>
                  <a:gd name="T4" fmla="*/ 15 w 40"/>
                  <a:gd name="T5" fmla="*/ 6 h 15"/>
                  <a:gd name="T6" fmla="*/ 15 w 40"/>
                  <a:gd name="T7" fmla="*/ 8 h 15"/>
                  <a:gd name="T8" fmla="*/ 19 w 40"/>
                  <a:gd name="T9" fmla="*/ 8 h 15"/>
                  <a:gd name="T10" fmla="*/ 19 w 40"/>
                  <a:gd name="T11" fmla="*/ 4 h 15"/>
                  <a:gd name="T12" fmla="*/ 31 w 40"/>
                  <a:gd name="T13" fmla="*/ 1 h 15"/>
                  <a:gd name="T14" fmla="*/ 33 w 40"/>
                  <a:gd name="T15" fmla="*/ 0 h 15"/>
                  <a:gd name="T16" fmla="*/ 40 w 40"/>
                  <a:gd name="T17" fmla="*/ 2 h 15"/>
                  <a:gd name="T18" fmla="*/ 35 w 40"/>
                  <a:gd name="T19" fmla="*/ 4 h 15"/>
                  <a:gd name="T20" fmla="*/ 31 w 40"/>
                  <a:gd name="T21" fmla="*/ 5 h 15"/>
                  <a:gd name="T22" fmla="*/ 0 w 40"/>
                  <a:gd name="T2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15">
                    <a:moveTo>
                      <a:pt x="0" y="15"/>
                    </a:moveTo>
                    <a:lnTo>
                      <a:pt x="0" y="11"/>
                    </a:lnTo>
                    <a:lnTo>
                      <a:pt x="15" y="6"/>
                    </a:lnTo>
                    <a:lnTo>
                      <a:pt x="15" y="8"/>
                    </a:lnTo>
                    <a:lnTo>
                      <a:pt x="19" y="8"/>
                    </a:lnTo>
                    <a:lnTo>
                      <a:pt x="19" y="4"/>
                    </a:lnTo>
                    <a:lnTo>
                      <a:pt x="31" y="1"/>
                    </a:lnTo>
                    <a:lnTo>
                      <a:pt x="33" y="0"/>
                    </a:lnTo>
                    <a:lnTo>
                      <a:pt x="40" y="2"/>
                    </a:lnTo>
                    <a:lnTo>
                      <a:pt x="35" y="4"/>
                    </a:lnTo>
                    <a:lnTo>
                      <a:pt x="31" y="5"/>
                    </a:lnTo>
                    <a:lnTo>
                      <a:pt x="0" y="15"/>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48" name="Freeform 2035"/>
              <p:cNvSpPr>
                <a:spLocks/>
              </p:cNvSpPr>
              <p:nvPr/>
            </p:nvSpPr>
            <p:spPr bwMode="auto">
              <a:xfrm>
                <a:off x="6683" y="2812"/>
                <a:ext cx="4" cy="14"/>
              </a:xfrm>
              <a:custGeom>
                <a:avLst/>
                <a:gdLst>
                  <a:gd name="T0" fmla="*/ 4 w 4"/>
                  <a:gd name="T1" fmla="*/ 14 h 14"/>
                  <a:gd name="T2" fmla="*/ 0 w 4"/>
                  <a:gd name="T3" fmla="*/ 14 h 14"/>
                  <a:gd name="T4" fmla="*/ 0 w 4"/>
                  <a:gd name="T5" fmla="*/ 0 h 14"/>
                  <a:gd name="T6" fmla="*/ 4 w 4"/>
                  <a:gd name="T7" fmla="*/ 1 h 14"/>
                  <a:gd name="T8" fmla="*/ 4 w 4"/>
                  <a:gd name="T9" fmla="*/ 14 h 14"/>
                </a:gdLst>
                <a:ahLst/>
                <a:cxnLst>
                  <a:cxn ang="0">
                    <a:pos x="T0" y="T1"/>
                  </a:cxn>
                  <a:cxn ang="0">
                    <a:pos x="T2" y="T3"/>
                  </a:cxn>
                  <a:cxn ang="0">
                    <a:pos x="T4" y="T5"/>
                  </a:cxn>
                  <a:cxn ang="0">
                    <a:pos x="T6" y="T7"/>
                  </a:cxn>
                  <a:cxn ang="0">
                    <a:pos x="T8" y="T9"/>
                  </a:cxn>
                </a:cxnLst>
                <a:rect l="0" t="0" r="r" b="b"/>
                <a:pathLst>
                  <a:path w="4" h="14">
                    <a:moveTo>
                      <a:pt x="4" y="14"/>
                    </a:moveTo>
                    <a:lnTo>
                      <a:pt x="0" y="14"/>
                    </a:lnTo>
                    <a:lnTo>
                      <a:pt x="0" y="0"/>
                    </a:lnTo>
                    <a:lnTo>
                      <a:pt x="4" y="1"/>
                    </a:lnTo>
                    <a:lnTo>
                      <a:pt x="4" y="14"/>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49" name="Freeform 2036"/>
              <p:cNvSpPr>
                <a:spLocks/>
              </p:cNvSpPr>
              <p:nvPr/>
            </p:nvSpPr>
            <p:spPr bwMode="auto">
              <a:xfrm>
                <a:off x="6668" y="2826"/>
                <a:ext cx="65" cy="25"/>
              </a:xfrm>
              <a:custGeom>
                <a:avLst/>
                <a:gdLst>
                  <a:gd name="T0" fmla="*/ 0 w 65"/>
                  <a:gd name="T1" fmla="*/ 25 h 25"/>
                  <a:gd name="T2" fmla="*/ 0 w 65"/>
                  <a:gd name="T3" fmla="*/ 20 h 25"/>
                  <a:gd name="T4" fmla="*/ 31 w 65"/>
                  <a:gd name="T5" fmla="*/ 10 h 25"/>
                  <a:gd name="T6" fmla="*/ 35 w 65"/>
                  <a:gd name="T7" fmla="*/ 8 h 25"/>
                  <a:gd name="T8" fmla="*/ 59 w 65"/>
                  <a:gd name="T9" fmla="*/ 0 h 25"/>
                  <a:gd name="T10" fmla="*/ 65 w 65"/>
                  <a:gd name="T11" fmla="*/ 3 h 25"/>
                  <a:gd name="T12" fmla="*/ 35 w 65"/>
                  <a:gd name="T13" fmla="*/ 13 h 25"/>
                  <a:gd name="T14" fmla="*/ 31 w 65"/>
                  <a:gd name="T15" fmla="*/ 14 h 25"/>
                  <a:gd name="T16" fmla="*/ 0 w 65"/>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25">
                    <a:moveTo>
                      <a:pt x="0" y="25"/>
                    </a:moveTo>
                    <a:lnTo>
                      <a:pt x="0" y="20"/>
                    </a:lnTo>
                    <a:lnTo>
                      <a:pt x="31" y="10"/>
                    </a:lnTo>
                    <a:lnTo>
                      <a:pt x="35" y="8"/>
                    </a:lnTo>
                    <a:lnTo>
                      <a:pt x="59" y="0"/>
                    </a:lnTo>
                    <a:lnTo>
                      <a:pt x="65" y="3"/>
                    </a:lnTo>
                    <a:lnTo>
                      <a:pt x="35" y="13"/>
                    </a:lnTo>
                    <a:lnTo>
                      <a:pt x="31" y="14"/>
                    </a:lnTo>
                    <a:lnTo>
                      <a:pt x="0" y="25"/>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50" name="Freeform 2037"/>
              <p:cNvSpPr>
                <a:spLocks/>
              </p:cNvSpPr>
              <p:nvPr/>
            </p:nvSpPr>
            <p:spPr bwMode="auto">
              <a:xfrm>
                <a:off x="6768" y="2888"/>
                <a:ext cx="79" cy="26"/>
              </a:xfrm>
              <a:custGeom>
                <a:avLst/>
                <a:gdLst>
                  <a:gd name="T0" fmla="*/ 7 w 79"/>
                  <a:gd name="T1" fmla="*/ 26 h 26"/>
                  <a:gd name="T2" fmla="*/ 0 w 79"/>
                  <a:gd name="T3" fmla="*/ 24 h 26"/>
                  <a:gd name="T4" fmla="*/ 63 w 79"/>
                  <a:gd name="T5" fmla="*/ 5 h 26"/>
                  <a:gd name="T6" fmla="*/ 67 w 79"/>
                  <a:gd name="T7" fmla="*/ 4 h 26"/>
                  <a:gd name="T8" fmla="*/ 78 w 79"/>
                  <a:gd name="T9" fmla="*/ 0 h 26"/>
                  <a:gd name="T10" fmla="*/ 79 w 79"/>
                  <a:gd name="T11" fmla="*/ 4 h 26"/>
                  <a:gd name="T12" fmla="*/ 67 w 79"/>
                  <a:gd name="T13" fmla="*/ 8 h 26"/>
                  <a:gd name="T14" fmla="*/ 63 w 79"/>
                  <a:gd name="T15" fmla="*/ 9 h 26"/>
                  <a:gd name="T16" fmla="*/ 7 w 79"/>
                  <a:gd name="T1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26">
                    <a:moveTo>
                      <a:pt x="7" y="26"/>
                    </a:moveTo>
                    <a:lnTo>
                      <a:pt x="0" y="24"/>
                    </a:lnTo>
                    <a:lnTo>
                      <a:pt x="63" y="5"/>
                    </a:lnTo>
                    <a:lnTo>
                      <a:pt x="67" y="4"/>
                    </a:lnTo>
                    <a:lnTo>
                      <a:pt x="78" y="0"/>
                    </a:lnTo>
                    <a:lnTo>
                      <a:pt x="79" y="4"/>
                    </a:lnTo>
                    <a:lnTo>
                      <a:pt x="67" y="8"/>
                    </a:lnTo>
                    <a:lnTo>
                      <a:pt x="63" y="9"/>
                    </a:lnTo>
                    <a:lnTo>
                      <a:pt x="7" y="26"/>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51" name="Freeform 2038"/>
              <p:cNvSpPr>
                <a:spLocks/>
              </p:cNvSpPr>
              <p:nvPr/>
            </p:nvSpPr>
            <p:spPr bwMode="auto">
              <a:xfrm>
                <a:off x="6668" y="2809"/>
                <a:ext cx="6" cy="6"/>
              </a:xfrm>
              <a:custGeom>
                <a:avLst/>
                <a:gdLst>
                  <a:gd name="T0" fmla="*/ 0 w 6"/>
                  <a:gd name="T1" fmla="*/ 6 h 6"/>
                  <a:gd name="T2" fmla="*/ 0 w 6"/>
                  <a:gd name="T3" fmla="*/ 1 h 6"/>
                  <a:gd name="T4" fmla="*/ 4 w 6"/>
                  <a:gd name="T5" fmla="*/ 0 h 6"/>
                  <a:gd name="T6" fmla="*/ 6 w 6"/>
                  <a:gd name="T7" fmla="*/ 4 h 6"/>
                  <a:gd name="T8" fmla="*/ 0 w 6"/>
                  <a:gd name="T9" fmla="*/ 6 h 6"/>
                </a:gdLst>
                <a:ahLst/>
                <a:cxnLst>
                  <a:cxn ang="0">
                    <a:pos x="T0" y="T1"/>
                  </a:cxn>
                  <a:cxn ang="0">
                    <a:pos x="T2" y="T3"/>
                  </a:cxn>
                  <a:cxn ang="0">
                    <a:pos x="T4" y="T5"/>
                  </a:cxn>
                  <a:cxn ang="0">
                    <a:pos x="T6" y="T7"/>
                  </a:cxn>
                  <a:cxn ang="0">
                    <a:pos x="T8" y="T9"/>
                  </a:cxn>
                </a:cxnLst>
                <a:rect l="0" t="0" r="r" b="b"/>
                <a:pathLst>
                  <a:path w="6" h="6">
                    <a:moveTo>
                      <a:pt x="0" y="6"/>
                    </a:moveTo>
                    <a:lnTo>
                      <a:pt x="0" y="1"/>
                    </a:lnTo>
                    <a:lnTo>
                      <a:pt x="4" y="0"/>
                    </a:lnTo>
                    <a:lnTo>
                      <a:pt x="6" y="4"/>
                    </a:lnTo>
                    <a:lnTo>
                      <a:pt x="0" y="6"/>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52" name="Freeform 2039"/>
              <p:cNvSpPr>
                <a:spLocks/>
              </p:cNvSpPr>
              <p:nvPr/>
            </p:nvSpPr>
            <p:spPr bwMode="auto">
              <a:xfrm>
                <a:off x="7048" y="2933"/>
                <a:ext cx="4" cy="73"/>
              </a:xfrm>
              <a:custGeom>
                <a:avLst/>
                <a:gdLst>
                  <a:gd name="T0" fmla="*/ 4 w 4"/>
                  <a:gd name="T1" fmla="*/ 73 h 73"/>
                  <a:gd name="T2" fmla="*/ 0 w 4"/>
                  <a:gd name="T3" fmla="*/ 72 h 73"/>
                  <a:gd name="T4" fmla="*/ 0 w 4"/>
                  <a:gd name="T5" fmla="*/ 0 h 73"/>
                  <a:gd name="T6" fmla="*/ 4 w 4"/>
                  <a:gd name="T7" fmla="*/ 1 h 73"/>
                  <a:gd name="T8" fmla="*/ 4 w 4"/>
                  <a:gd name="T9" fmla="*/ 73 h 73"/>
                </a:gdLst>
                <a:ahLst/>
                <a:cxnLst>
                  <a:cxn ang="0">
                    <a:pos x="T0" y="T1"/>
                  </a:cxn>
                  <a:cxn ang="0">
                    <a:pos x="T2" y="T3"/>
                  </a:cxn>
                  <a:cxn ang="0">
                    <a:pos x="T4" y="T5"/>
                  </a:cxn>
                  <a:cxn ang="0">
                    <a:pos x="T6" y="T7"/>
                  </a:cxn>
                  <a:cxn ang="0">
                    <a:pos x="T8" y="T9"/>
                  </a:cxn>
                </a:cxnLst>
                <a:rect l="0" t="0" r="r" b="b"/>
                <a:pathLst>
                  <a:path w="4" h="73">
                    <a:moveTo>
                      <a:pt x="4" y="73"/>
                    </a:moveTo>
                    <a:lnTo>
                      <a:pt x="0" y="72"/>
                    </a:lnTo>
                    <a:lnTo>
                      <a:pt x="0" y="0"/>
                    </a:lnTo>
                    <a:lnTo>
                      <a:pt x="4" y="1"/>
                    </a:lnTo>
                    <a:lnTo>
                      <a:pt x="4" y="73"/>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53" name="Freeform 2040"/>
              <p:cNvSpPr>
                <a:spLocks/>
              </p:cNvSpPr>
              <p:nvPr/>
            </p:nvSpPr>
            <p:spPr bwMode="auto">
              <a:xfrm>
                <a:off x="6720" y="2852"/>
                <a:ext cx="4" cy="45"/>
              </a:xfrm>
              <a:custGeom>
                <a:avLst/>
                <a:gdLst>
                  <a:gd name="T0" fmla="*/ 4 w 4"/>
                  <a:gd name="T1" fmla="*/ 45 h 45"/>
                  <a:gd name="T2" fmla="*/ 0 w 4"/>
                  <a:gd name="T3" fmla="*/ 44 h 45"/>
                  <a:gd name="T4" fmla="*/ 0 w 4"/>
                  <a:gd name="T5" fmla="*/ 0 h 45"/>
                  <a:gd name="T6" fmla="*/ 4 w 4"/>
                  <a:gd name="T7" fmla="*/ 0 h 45"/>
                  <a:gd name="T8" fmla="*/ 4 w 4"/>
                  <a:gd name="T9" fmla="*/ 45 h 45"/>
                </a:gdLst>
                <a:ahLst/>
                <a:cxnLst>
                  <a:cxn ang="0">
                    <a:pos x="T0" y="T1"/>
                  </a:cxn>
                  <a:cxn ang="0">
                    <a:pos x="T2" y="T3"/>
                  </a:cxn>
                  <a:cxn ang="0">
                    <a:pos x="T4" y="T5"/>
                  </a:cxn>
                  <a:cxn ang="0">
                    <a:pos x="T6" y="T7"/>
                  </a:cxn>
                  <a:cxn ang="0">
                    <a:pos x="T8" y="T9"/>
                  </a:cxn>
                </a:cxnLst>
                <a:rect l="0" t="0" r="r" b="b"/>
                <a:pathLst>
                  <a:path w="4" h="45">
                    <a:moveTo>
                      <a:pt x="4" y="45"/>
                    </a:moveTo>
                    <a:lnTo>
                      <a:pt x="0" y="44"/>
                    </a:lnTo>
                    <a:lnTo>
                      <a:pt x="0" y="0"/>
                    </a:lnTo>
                    <a:lnTo>
                      <a:pt x="4" y="0"/>
                    </a:lnTo>
                    <a:lnTo>
                      <a:pt x="4" y="45"/>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54" name="Freeform 2041"/>
              <p:cNvSpPr>
                <a:spLocks noEditPoints="1"/>
              </p:cNvSpPr>
              <p:nvPr/>
            </p:nvSpPr>
            <p:spPr bwMode="auto">
              <a:xfrm>
                <a:off x="6668" y="2773"/>
                <a:ext cx="422" cy="174"/>
              </a:xfrm>
              <a:custGeom>
                <a:avLst/>
                <a:gdLst>
                  <a:gd name="T0" fmla="*/ 4446 w 4887"/>
                  <a:gd name="T1" fmla="*/ 1869 h 2016"/>
                  <a:gd name="T2" fmla="*/ 4887 w 4887"/>
                  <a:gd name="T3" fmla="*/ 1620 h 2016"/>
                  <a:gd name="T4" fmla="*/ 4396 w 4887"/>
                  <a:gd name="T5" fmla="*/ 1853 h 2016"/>
                  <a:gd name="T6" fmla="*/ 3834 w 4887"/>
                  <a:gd name="T7" fmla="*/ 1271 h 2016"/>
                  <a:gd name="T8" fmla="*/ 4396 w 4887"/>
                  <a:gd name="T9" fmla="*/ 1853 h 2016"/>
                  <a:gd name="T10" fmla="*/ 3276 w 4887"/>
                  <a:gd name="T11" fmla="*/ 1481 h 2016"/>
                  <a:gd name="T12" fmla="*/ 3784 w 4887"/>
                  <a:gd name="T13" fmla="*/ 1254 h 2016"/>
                  <a:gd name="T14" fmla="*/ 3226 w 4887"/>
                  <a:gd name="T15" fmla="*/ 1465 h 2016"/>
                  <a:gd name="T16" fmla="*/ 3119 w 4887"/>
                  <a:gd name="T17" fmla="*/ 1034 h 2016"/>
                  <a:gd name="T18" fmla="*/ 3226 w 4887"/>
                  <a:gd name="T19" fmla="*/ 1465 h 2016"/>
                  <a:gd name="T20" fmla="*/ 2868 w 4887"/>
                  <a:gd name="T21" fmla="*/ 1346 h 2016"/>
                  <a:gd name="T22" fmla="*/ 3069 w 4887"/>
                  <a:gd name="T23" fmla="*/ 1017 h 2016"/>
                  <a:gd name="T24" fmla="*/ 2818 w 4887"/>
                  <a:gd name="T25" fmla="*/ 1330 h 2016"/>
                  <a:gd name="T26" fmla="*/ 2559 w 4887"/>
                  <a:gd name="T27" fmla="*/ 848 h 2016"/>
                  <a:gd name="T28" fmla="*/ 2818 w 4887"/>
                  <a:gd name="T29" fmla="*/ 1330 h 2016"/>
                  <a:gd name="T30" fmla="*/ 1938 w 4887"/>
                  <a:gd name="T31" fmla="*/ 1038 h 2016"/>
                  <a:gd name="T32" fmla="*/ 2509 w 4887"/>
                  <a:gd name="T33" fmla="*/ 832 h 2016"/>
                  <a:gd name="T34" fmla="*/ 1888 w 4887"/>
                  <a:gd name="T35" fmla="*/ 1022 h 2016"/>
                  <a:gd name="T36" fmla="*/ 1057 w 4887"/>
                  <a:gd name="T37" fmla="*/ 546 h 2016"/>
                  <a:gd name="T38" fmla="*/ 1368 w 4887"/>
                  <a:gd name="T39" fmla="*/ 584 h 2016"/>
                  <a:gd name="T40" fmla="*/ 1349 w 4887"/>
                  <a:gd name="T41" fmla="*/ 447 h 2016"/>
                  <a:gd name="T42" fmla="*/ 1888 w 4887"/>
                  <a:gd name="T43" fmla="*/ 1022 h 2016"/>
                  <a:gd name="T44" fmla="*/ 460 w 4887"/>
                  <a:gd name="T45" fmla="*/ 548 h 2016"/>
                  <a:gd name="T46" fmla="*/ 973 w 4887"/>
                  <a:gd name="T47" fmla="*/ 521 h 2016"/>
                  <a:gd name="T48" fmla="*/ 358 w 4887"/>
                  <a:gd name="T49" fmla="*/ 515 h 2016"/>
                  <a:gd name="T50" fmla="*/ 221 w 4887"/>
                  <a:gd name="T51" fmla="*/ 434 h 2016"/>
                  <a:gd name="T52" fmla="*/ 358 w 4887"/>
                  <a:gd name="T53" fmla="*/ 515 h 2016"/>
                  <a:gd name="T54" fmla="*/ 408 w 4887"/>
                  <a:gd name="T55" fmla="*/ 372 h 2016"/>
                  <a:gd name="T56" fmla="*/ 657 w 4887"/>
                  <a:gd name="T57" fmla="*/ 430 h 2016"/>
                  <a:gd name="T58" fmla="*/ 1056 w 4887"/>
                  <a:gd name="T59" fmla="*/ 494 h 2016"/>
                  <a:gd name="T60" fmla="*/ 1056 w 4887"/>
                  <a:gd name="T61" fmla="*/ 350 h 2016"/>
                  <a:gd name="T62" fmla="*/ 1056 w 4887"/>
                  <a:gd name="T63" fmla="*/ 494 h 2016"/>
                  <a:gd name="T64" fmla="*/ 0 w 4887"/>
                  <a:gd name="T65" fmla="*/ 396 h 2016"/>
                  <a:gd name="T66" fmla="*/ 171 w 4887"/>
                  <a:gd name="T67" fmla="*/ 290 h 2016"/>
                  <a:gd name="T68" fmla="*/ 741 w 4887"/>
                  <a:gd name="T69" fmla="*/ 402 h 2016"/>
                  <a:gd name="T70" fmla="*/ 765 w 4887"/>
                  <a:gd name="T71" fmla="*/ 254 h 2016"/>
                  <a:gd name="T72" fmla="*/ 741 w 4887"/>
                  <a:gd name="T73" fmla="*/ 402 h 2016"/>
                  <a:gd name="T74" fmla="*/ 221 w 4887"/>
                  <a:gd name="T75" fmla="*/ 304 h 2016"/>
                  <a:gd name="T76" fmla="*/ 221 w 4887"/>
                  <a:gd name="T77" fmla="*/ 381 h 2016"/>
                  <a:gd name="T78" fmla="*/ 408 w 4887"/>
                  <a:gd name="T79" fmla="*/ 306 h 2016"/>
                  <a:gd name="T80" fmla="*/ 686 w 4887"/>
                  <a:gd name="T81" fmla="*/ 227 h 2016"/>
                  <a:gd name="T82" fmla="*/ 333 w 4887"/>
                  <a:gd name="T83" fmla="*/ 285 h 2016"/>
                  <a:gd name="T84" fmla="*/ 221 w 4887"/>
                  <a:gd name="T85" fmla="*/ 73 h 2016"/>
                  <a:gd name="T86" fmla="*/ 333 w 4887"/>
                  <a:gd name="T87" fmla="*/ 285 h 2016"/>
                  <a:gd name="T88" fmla="*/ 0 w 4887"/>
                  <a:gd name="T89" fmla="*/ 188 h 2016"/>
                  <a:gd name="T90" fmla="*/ 171 w 4887"/>
                  <a:gd name="T91" fmla="*/ 57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87" h="2016">
                    <a:moveTo>
                      <a:pt x="4887" y="2016"/>
                    </a:moveTo>
                    <a:lnTo>
                      <a:pt x="4446" y="1869"/>
                    </a:lnTo>
                    <a:lnTo>
                      <a:pt x="4446" y="1474"/>
                    </a:lnTo>
                    <a:lnTo>
                      <a:pt x="4887" y="1620"/>
                    </a:lnTo>
                    <a:lnTo>
                      <a:pt x="4887" y="2016"/>
                    </a:lnTo>
                    <a:moveTo>
                      <a:pt x="4396" y="1853"/>
                    </a:moveTo>
                    <a:lnTo>
                      <a:pt x="3834" y="1666"/>
                    </a:lnTo>
                    <a:lnTo>
                      <a:pt x="3834" y="1271"/>
                    </a:lnTo>
                    <a:lnTo>
                      <a:pt x="4396" y="1457"/>
                    </a:lnTo>
                    <a:lnTo>
                      <a:pt x="4396" y="1853"/>
                    </a:lnTo>
                    <a:moveTo>
                      <a:pt x="3784" y="1650"/>
                    </a:moveTo>
                    <a:lnTo>
                      <a:pt x="3276" y="1481"/>
                    </a:lnTo>
                    <a:lnTo>
                      <a:pt x="3276" y="1086"/>
                    </a:lnTo>
                    <a:lnTo>
                      <a:pt x="3784" y="1254"/>
                    </a:lnTo>
                    <a:lnTo>
                      <a:pt x="3784" y="1650"/>
                    </a:lnTo>
                    <a:moveTo>
                      <a:pt x="3226" y="1465"/>
                    </a:moveTo>
                    <a:lnTo>
                      <a:pt x="3119" y="1430"/>
                    </a:lnTo>
                    <a:lnTo>
                      <a:pt x="3119" y="1034"/>
                    </a:lnTo>
                    <a:lnTo>
                      <a:pt x="3226" y="1069"/>
                    </a:lnTo>
                    <a:lnTo>
                      <a:pt x="3226" y="1465"/>
                    </a:lnTo>
                    <a:moveTo>
                      <a:pt x="3069" y="1413"/>
                    </a:moveTo>
                    <a:lnTo>
                      <a:pt x="2868" y="1346"/>
                    </a:lnTo>
                    <a:lnTo>
                      <a:pt x="2868" y="951"/>
                    </a:lnTo>
                    <a:lnTo>
                      <a:pt x="3069" y="1017"/>
                    </a:lnTo>
                    <a:lnTo>
                      <a:pt x="3069" y="1413"/>
                    </a:lnTo>
                    <a:moveTo>
                      <a:pt x="2818" y="1330"/>
                    </a:moveTo>
                    <a:lnTo>
                      <a:pt x="2559" y="1244"/>
                    </a:lnTo>
                    <a:lnTo>
                      <a:pt x="2559" y="848"/>
                    </a:lnTo>
                    <a:lnTo>
                      <a:pt x="2818" y="934"/>
                    </a:lnTo>
                    <a:lnTo>
                      <a:pt x="2818" y="1330"/>
                    </a:lnTo>
                    <a:moveTo>
                      <a:pt x="2509" y="1228"/>
                    </a:moveTo>
                    <a:lnTo>
                      <a:pt x="1938" y="1038"/>
                    </a:lnTo>
                    <a:lnTo>
                      <a:pt x="1938" y="642"/>
                    </a:lnTo>
                    <a:lnTo>
                      <a:pt x="2509" y="832"/>
                    </a:lnTo>
                    <a:lnTo>
                      <a:pt x="2509" y="1228"/>
                    </a:lnTo>
                    <a:moveTo>
                      <a:pt x="1888" y="1022"/>
                    </a:moveTo>
                    <a:lnTo>
                      <a:pt x="757" y="647"/>
                    </a:lnTo>
                    <a:lnTo>
                      <a:pt x="1057" y="546"/>
                    </a:lnTo>
                    <a:lnTo>
                      <a:pt x="1354" y="632"/>
                    </a:lnTo>
                    <a:lnTo>
                      <a:pt x="1368" y="584"/>
                    </a:lnTo>
                    <a:lnTo>
                      <a:pt x="1140" y="518"/>
                    </a:lnTo>
                    <a:lnTo>
                      <a:pt x="1349" y="447"/>
                    </a:lnTo>
                    <a:lnTo>
                      <a:pt x="1888" y="626"/>
                    </a:lnTo>
                    <a:lnTo>
                      <a:pt x="1888" y="1022"/>
                    </a:lnTo>
                    <a:moveTo>
                      <a:pt x="678" y="621"/>
                    </a:moveTo>
                    <a:lnTo>
                      <a:pt x="460" y="548"/>
                    </a:lnTo>
                    <a:lnTo>
                      <a:pt x="742" y="455"/>
                    </a:lnTo>
                    <a:lnTo>
                      <a:pt x="973" y="521"/>
                    </a:lnTo>
                    <a:lnTo>
                      <a:pt x="678" y="621"/>
                    </a:lnTo>
                    <a:moveTo>
                      <a:pt x="358" y="515"/>
                    </a:moveTo>
                    <a:lnTo>
                      <a:pt x="221" y="469"/>
                    </a:lnTo>
                    <a:lnTo>
                      <a:pt x="221" y="434"/>
                    </a:lnTo>
                    <a:lnTo>
                      <a:pt x="358" y="388"/>
                    </a:lnTo>
                    <a:lnTo>
                      <a:pt x="358" y="515"/>
                    </a:lnTo>
                    <a:moveTo>
                      <a:pt x="408" y="513"/>
                    </a:moveTo>
                    <a:lnTo>
                      <a:pt x="408" y="372"/>
                    </a:lnTo>
                    <a:lnTo>
                      <a:pt x="430" y="365"/>
                    </a:lnTo>
                    <a:lnTo>
                      <a:pt x="657" y="430"/>
                    </a:lnTo>
                    <a:lnTo>
                      <a:pt x="408" y="513"/>
                    </a:lnTo>
                    <a:moveTo>
                      <a:pt x="1056" y="494"/>
                    </a:moveTo>
                    <a:lnTo>
                      <a:pt x="825" y="427"/>
                    </a:lnTo>
                    <a:lnTo>
                      <a:pt x="1056" y="350"/>
                    </a:lnTo>
                    <a:lnTo>
                      <a:pt x="1270" y="421"/>
                    </a:lnTo>
                    <a:lnTo>
                      <a:pt x="1056" y="494"/>
                    </a:lnTo>
                    <a:moveTo>
                      <a:pt x="171" y="453"/>
                    </a:moveTo>
                    <a:lnTo>
                      <a:pt x="0" y="396"/>
                    </a:lnTo>
                    <a:lnTo>
                      <a:pt x="0" y="241"/>
                    </a:lnTo>
                    <a:lnTo>
                      <a:pt x="171" y="290"/>
                    </a:lnTo>
                    <a:lnTo>
                      <a:pt x="171" y="453"/>
                    </a:lnTo>
                    <a:moveTo>
                      <a:pt x="741" y="402"/>
                    </a:moveTo>
                    <a:lnTo>
                      <a:pt x="514" y="337"/>
                    </a:lnTo>
                    <a:lnTo>
                      <a:pt x="765" y="254"/>
                    </a:lnTo>
                    <a:lnTo>
                      <a:pt x="977" y="324"/>
                    </a:lnTo>
                    <a:lnTo>
                      <a:pt x="741" y="402"/>
                    </a:lnTo>
                    <a:moveTo>
                      <a:pt x="221" y="381"/>
                    </a:moveTo>
                    <a:lnTo>
                      <a:pt x="221" y="304"/>
                    </a:lnTo>
                    <a:lnTo>
                      <a:pt x="345" y="340"/>
                    </a:lnTo>
                    <a:lnTo>
                      <a:pt x="221" y="381"/>
                    </a:lnTo>
                    <a:moveTo>
                      <a:pt x="429" y="312"/>
                    </a:moveTo>
                    <a:lnTo>
                      <a:pt x="408" y="306"/>
                    </a:lnTo>
                    <a:lnTo>
                      <a:pt x="408" y="135"/>
                    </a:lnTo>
                    <a:lnTo>
                      <a:pt x="686" y="227"/>
                    </a:lnTo>
                    <a:lnTo>
                      <a:pt x="429" y="312"/>
                    </a:lnTo>
                    <a:moveTo>
                      <a:pt x="333" y="285"/>
                    </a:moveTo>
                    <a:lnTo>
                      <a:pt x="221" y="252"/>
                    </a:lnTo>
                    <a:lnTo>
                      <a:pt x="221" y="73"/>
                    </a:lnTo>
                    <a:lnTo>
                      <a:pt x="333" y="110"/>
                    </a:lnTo>
                    <a:lnTo>
                      <a:pt x="333" y="285"/>
                    </a:lnTo>
                    <a:moveTo>
                      <a:pt x="171" y="238"/>
                    </a:moveTo>
                    <a:lnTo>
                      <a:pt x="0" y="188"/>
                    </a:lnTo>
                    <a:lnTo>
                      <a:pt x="0" y="0"/>
                    </a:lnTo>
                    <a:lnTo>
                      <a:pt x="171" y="57"/>
                    </a:lnTo>
                    <a:lnTo>
                      <a:pt x="171" y="238"/>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55" name="Freeform 2042"/>
              <p:cNvSpPr>
                <a:spLocks/>
              </p:cNvSpPr>
              <p:nvPr/>
            </p:nvSpPr>
            <p:spPr bwMode="auto">
              <a:xfrm>
                <a:off x="6933" y="2861"/>
                <a:ext cx="4" cy="35"/>
              </a:xfrm>
              <a:custGeom>
                <a:avLst/>
                <a:gdLst>
                  <a:gd name="T0" fmla="*/ 4 w 4"/>
                  <a:gd name="T1" fmla="*/ 35 h 35"/>
                  <a:gd name="T2" fmla="*/ 0 w 4"/>
                  <a:gd name="T3" fmla="*/ 34 h 35"/>
                  <a:gd name="T4" fmla="*/ 0 w 4"/>
                  <a:gd name="T5" fmla="*/ 0 h 35"/>
                  <a:gd name="T6" fmla="*/ 4 w 4"/>
                  <a:gd name="T7" fmla="*/ 1 h 35"/>
                  <a:gd name="T8" fmla="*/ 4 w 4"/>
                  <a:gd name="T9" fmla="*/ 35 h 35"/>
                </a:gdLst>
                <a:ahLst/>
                <a:cxnLst>
                  <a:cxn ang="0">
                    <a:pos x="T0" y="T1"/>
                  </a:cxn>
                  <a:cxn ang="0">
                    <a:pos x="T2" y="T3"/>
                  </a:cxn>
                  <a:cxn ang="0">
                    <a:pos x="T4" y="T5"/>
                  </a:cxn>
                  <a:cxn ang="0">
                    <a:pos x="T6" y="T7"/>
                  </a:cxn>
                  <a:cxn ang="0">
                    <a:pos x="T8" y="T9"/>
                  </a:cxn>
                </a:cxnLst>
                <a:rect l="0" t="0" r="r" b="b"/>
                <a:pathLst>
                  <a:path w="4" h="35">
                    <a:moveTo>
                      <a:pt x="4" y="35"/>
                    </a:moveTo>
                    <a:lnTo>
                      <a:pt x="0" y="34"/>
                    </a:lnTo>
                    <a:lnTo>
                      <a:pt x="0" y="0"/>
                    </a:lnTo>
                    <a:lnTo>
                      <a:pt x="4" y="1"/>
                    </a:lnTo>
                    <a:lnTo>
                      <a:pt x="4" y="3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56" name="Freeform 2043"/>
              <p:cNvSpPr>
                <a:spLocks/>
              </p:cNvSpPr>
              <p:nvPr/>
            </p:nvSpPr>
            <p:spPr bwMode="auto">
              <a:xfrm>
                <a:off x="6885" y="2845"/>
                <a:ext cx="4" cy="35"/>
              </a:xfrm>
              <a:custGeom>
                <a:avLst/>
                <a:gdLst>
                  <a:gd name="T0" fmla="*/ 4 w 4"/>
                  <a:gd name="T1" fmla="*/ 35 h 35"/>
                  <a:gd name="T2" fmla="*/ 0 w 4"/>
                  <a:gd name="T3" fmla="*/ 34 h 35"/>
                  <a:gd name="T4" fmla="*/ 0 w 4"/>
                  <a:gd name="T5" fmla="*/ 0 h 35"/>
                  <a:gd name="T6" fmla="*/ 4 w 4"/>
                  <a:gd name="T7" fmla="*/ 1 h 35"/>
                  <a:gd name="T8" fmla="*/ 4 w 4"/>
                  <a:gd name="T9" fmla="*/ 35 h 35"/>
                </a:gdLst>
                <a:ahLst/>
                <a:cxnLst>
                  <a:cxn ang="0">
                    <a:pos x="T0" y="T1"/>
                  </a:cxn>
                  <a:cxn ang="0">
                    <a:pos x="T2" y="T3"/>
                  </a:cxn>
                  <a:cxn ang="0">
                    <a:pos x="T4" y="T5"/>
                  </a:cxn>
                  <a:cxn ang="0">
                    <a:pos x="T6" y="T7"/>
                  </a:cxn>
                  <a:cxn ang="0">
                    <a:pos x="T8" y="T9"/>
                  </a:cxn>
                </a:cxnLst>
                <a:rect l="0" t="0" r="r" b="b"/>
                <a:pathLst>
                  <a:path w="4" h="35">
                    <a:moveTo>
                      <a:pt x="4" y="35"/>
                    </a:moveTo>
                    <a:lnTo>
                      <a:pt x="0" y="34"/>
                    </a:lnTo>
                    <a:lnTo>
                      <a:pt x="0" y="0"/>
                    </a:lnTo>
                    <a:lnTo>
                      <a:pt x="4" y="1"/>
                    </a:lnTo>
                    <a:lnTo>
                      <a:pt x="4" y="3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57" name="Freeform 2044"/>
              <p:cNvSpPr>
                <a:spLocks/>
              </p:cNvSpPr>
              <p:nvPr/>
            </p:nvSpPr>
            <p:spPr bwMode="auto">
              <a:xfrm>
                <a:off x="6995" y="2881"/>
                <a:ext cx="4" cy="36"/>
              </a:xfrm>
              <a:custGeom>
                <a:avLst/>
                <a:gdLst>
                  <a:gd name="T0" fmla="*/ 4 w 4"/>
                  <a:gd name="T1" fmla="*/ 36 h 36"/>
                  <a:gd name="T2" fmla="*/ 0 w 4"/>
                  <a:gd name="T3" fmla="*/ 34 h 36"/>
                  <a:gd name="T4" fmla="*/ 0 w 4"/>
                  <a:gd name="T5" fmla="*/ 0 h 36"/>
                  <a:gd name="T6" fmla="*/ 4 w 4"/>
                  <a:gd name="T7" fmla="*/ 2 h 36"/>
                  <a:gd name="T8" fmla="*/ 4 w 4"/>
                  <a:gd name="T9" fmla="*/ 36 h 36"/>
                </a:gdLst>
                <a:ahLst/>
                <a:cxnLst>
                  <a:cxn ang="0">
                    <a:pos x="T0" y="T1"/>
                  </a:cxn>
                  <a:cxn ang="0">
                    <a:pos x="T2" y="T3"/>
                  </a:cxn>
                  <a:cxn ang="0">
                    <a:pos x="T4" y="T5"/>
                  </a:cxn>
                  <a:cxn ang="0">
                    <a:pos x="T6" y="T7"/>
                  </a:cxn>
                  <a:cxn ang="0">
                    <a:pos x="T8" y="T9"/>
                  </a:cxn>
                </a:cxnLst>
                <a:rect l="0" t="0" r="r" b="b"/>
                <a:pathLst>
                  <a:path w="4" h="36">
                    <a:moveTo>
                      <a:pt x="4" y="36"/>
                    </a:moveTo>
                    <a:lnTo>
                      <a:pt x="0" y="34"/>
                    </a:lnTo>
                    <a:lnTo>
                      <a:pt x="0" y="0"/>
                    </a:lnTo>
                    <a:lnTo>
                      <a:pt x="4" y="2"/>
                    </a:lnTo>
                    <a:lnTo>
                      <a:pt x="4"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58" name="Freeform 2045"/>
              <p:cNvSpPr>
                <a:spLocks/>
              </p:cNvSpPr>
              <p:nvPr/>
            </p:nvSpPr>
            <p:spPr bwMode="auto">
              <a:xfrm>
                <a:off x="6947" y="2865"/>
                <a:ext cx="4" cy="36"/>
              </a:xfrm>
              <a:custGeom>
                <a:avLst/>
                <a:gdLst>
                  <a:gd name="T0" fmla="*/ 4 w 4"/>
                  <a:gd name="T1" fmla="*/ 36 h 36"/>
                  <a:gd name="T2" fmla="*/ 0 w 4"/>
                  <a:gd name="T3" fmla="*/ 34 h 36"/>
                  <a:gd name="T4" fmla="*/ 0 w 4"/>
                  <a:gd name="T5" fmla="*/ 0 h 36"/>
                  <a:gd name="T6" fmla="*/ 4 w 4"/>
                  <a:gd name="T7" fmla="*/ 2 h 36"/>
                  <a:gd name="T8" fmla="*/ 4 w 4"/>
                  <a:gd name="T9" fmla="*/ 36 h 36"/>
                </a:gdLst>
                <a:ahLst/>
                <a:cxnLst>
                  <a:cxn ang="0">
                    <a:pos x="T0" y="T1"/>
                  </a:cxn>
                  <a:cxn ang="0">
                    <a:pos x="T2" y="T3"/>
                  </a:cxn>
                  <a:cxn ang="0">
                    <a:pos x="T4" y="T5"/>
                  </a:cxn>
                  <a:cxn ang="0">
                    <a:pos x="T6" y="T7"/>
                  </a:cxn>
                  <a:cxn ang="0">
                    <a:pos x="T8" y="T9"/>
                  </a:cxn>
                </a:cxnLst>
                <a:rect l="0" t="0" r="r" b="b"/>
                <a:pathLst>
                  <a:path w="4" h="36">
                    <a:moveTo>
                      <a:pt x="4" y="36"/>
                    </a:moveTo>
                    <a:lnTo>
                      <a:pt x="0" y="34"/>
                    </a:lnTo>
                    <a:lnTo>
                      <a:pt x="0" y="0"/>
                    </a:lnTo>
                    <a:lnTo>
                      <a:pt x="4" y="2"/>
                    </a:lnTo>
                    <a:lnTo>
                      <a:pt x="4"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59" name="Freeform 2046"/>
              <p:cNvSpPr>
                <a:spLocks noEditPoints="1"/>
              </p:cNvSpPr>
              <p:nvPr/>
            </p:nvSpPr>
            <p:spPr bwMode="auto">
              <a:xfrm>
                <a:off x="6699" y="2784"/>
                <a:ext cx="4" cy="34"/>
              </a:xfrm>
              <a:custGeom>
                <a:avLst/>
                <a:gdLst>
                  <a:gd name="T0" fmla="*/ 22 w 50"/>
                  <a:gd name="T1" fmla="*/ 395 h 395"/>
                  <a:gd name="T2" fmla="*/ 0 w 50"/>
                  <a:gd name="T3" fmla="*/ 388 h 395"/>
                  <a:gd name="T4" fmla="*/ 0 w 50"/>
                  <a:gd name="T5" fmla="*/ 261 h 395"/>
                  <a:gd name="T6" fmla="*/ 50 w 50"/>
                  <a:gd name="T7" fmla="*/ 245 h 395"/>
                  <a:gd name="T8" fmla="*/ 50 w 50"/>
                  <a:gd name="T9" fmla="*/ 386 h 395"/>
                  <a:gd name="T10" fmla="*/ 22 w 50"/>
                  <a:gd name="T11" fmla="*/ 395 h 395"/>
                  <a:gd name="T12" fmla="*/ 50 w 50"/>
                  <a:gd name="T13" fmla="*/ 179 h 395"/>
                  <a:gd name="T14" fmla="*/ 25 w 50"/>
                  <a:gd name="T15" fmla="*/ 172 h 395"/>
                  <a:gd name="T16" fmla="*/ 25 w 50"/>
                  <a:gd name="T17" fmla="*/ 0 h 395"/>
                  <a:gd name="T18" fmla="*/ 50 w 50"/>
                  <a:gd name="T19" fmla="*/ 8 h 395"/>
                  <a:gd name="T20" fmla="*/ 50 w 50"/>
                  <a:gd name="T21" fmla="*/ 17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395">
                    <a:moveTo>
                      <a:pt x="22" y="395"/>
                    </a:moveTo>
                    <a:lnTo>
                      <a:pt x="0" y="388"/>
                    </a:lnTo>
                    <a:lnTo>
                      <a:pt x="0" y="261"/>
                    </a:lnTo>
                    <a:lnTo>
                      <a:pt x="50" y="245"/>
                    </a:lnTo>
                    <a:lnTo>
                      <a:pt x="50" y="386"/>
                    </a:lnTo>
                    <a:lnTo>
                      <a:pt x="22" y="395"/>
                    </a:lnTo>
                    <a:moveTo>
                      <a:pt x="50" y="179"/>
                    </a:moveTo>
                    <a:lnTo>
                      <a:pt x="25" y="172"/>
                    </a:lnTo>
                    <a:lnTo>
                      <a:pt x="25" y="0"/>
                    </a:lnTo>
                    <a:lnTo>
                      <a:pt x="50" y="8"/>
                    </a:lnTo>
                    <a:lnTo>
                      <a:pt x="50" y="17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60" name="Freeform 2047"/>
              <p:cNvSpPr>
                <a:spLocks noEditPoints="1"/>
              </p:cNvSpPr>
              <p:nvPr/>
            </p:nvSpPr>
            <p:spPr bwMode="auto">
              <a:xfrm>
                <a:off x="6668" y="2789"/>
                <a:ext cx="118" cy="38"/>
              </a:xfrm>
              <a:custGeom>
                <a:avLst/>
                <a:gdLst>
                  <a:gd name="T0" fmla="*/ 1354 w 1368"/>
                  <a:gd name="T1" fmla="*/ 444 h 444"/>
                  <a:gd name="T2" fmla="*/ 1057 w 1368"/>
                  <a:gd name="T3" fmla="*/ 358 h 444"/>
                  <a:gd name="T4" fmla="*/ 1140 w 1368"/>
                  <a:gd name="T5" fmla="*/ 330 h 444"/>
                  <a:gd name="T6" fmla="*/ 1368 w 1368"/>
                  <a:gd name="T7" fmla="*/ 396 h 444"/>
                  <a:gd name="T8" fmla="*/ 1354 w 1368"/>
                  <a:gd name="T9" fmla="*/ 444 h 444"/>
                  <a:gd name="T10" fmla="*/ 973 w 1368"/>
                  <a:gd name="T11" fmla="*/ 333 h 444"/>
                  <a:gd name="T12" fmla="*/ 742 w 1368"/>
                  <a:gd name="T13" fmla="*/ 267 h 444"/>
                  <a:gd name="T14" fmla="*/ 825 w 1368"/>
                  <a:gd name="T15" fmla="*/ 239 h 444"/>
                  <a:gd name="T16" fmla="*/ 1056 w 1368"/>
                  <a:gd name="T17" fmla="*/ 305 h 444"/>
                  <a:gd name="T18" fmla="*/ 973 w 1368"/>
                  <a:gd name="T19" fmla="*/ 333 h 444"/>
                  <a:gd name="T20" fmla="*/ 657 w 1368"/>
                  <a:gd name="T21" fmla="*/ 242 h 444"/>
                  <a:gd name="T22" fmla="*/ 430 w 1368"/>
                  <a:gd name="T23" fmla="*/ 177 h 444"/>
                  <a:gd name="T24" fmla="*/ 514 w 1368"/>
                  <a:gd name="T25" fmla="*/ 149 h 444"/>
                  <a:gd name="T26" fmla="*/ 741 w 1368"/>
                  <a:gd name="T27" fmla="*/ 214 h 444"/>
                  <a:gd name="T28" fmla="*/ 657 w 1368"/>
                  <a:gd name="T29" fmla="*/ 242 h 444"/>
                  <a:gd name="T30" fmla="*/ 345 w 1368"/>
                  <a:gd name="T31" fmla="*/ 152 h 444"/>
                  <a:gd name="T32" fmla="*/ 221 w 1368"/>
                  <a:gd name="T33" fmla="*/ 116 h 444"/>
                  <a:gd name="T34" fmla="*/ 221 w 1368"/>
                  <a:gd name="T35" fmla="*/ 64 h 444"/>
                  <a:gd name="T36" fmla="*/ 333 w 1368"/>
                  <a:gd name="T37" fmla="*/ 97 h 444"/>
                  <a:gd name="T38" fmla="*/ 333 w 1368"/>
                  <a:gd name="T39" fmla="*/ 125 h 444"/>
                  <a:gd name="T40" fmla="*/ 383 w 1368"/>
                  <a:gd name="T41" fmla="*/ 125 h 444"/>
                  <a:gd name="T42" fmla="*/ 383 w 1368"/>
                  <a:gd name="T43" fmla="*/ 111 h 444"/>
                  <a:gd name="T44" fmla="*/ 408 w 1368"/>
                  <a:gd name="T45" fmla="*/ 118 h 444"/>
                  <a:gd name="T46" fmla="*/ 429 w 1368"/>
                  <a:gd name="T47" fmla="*/ 124 h 444"/>
                  <a:gd name="T48" fmla="*/ 345 w 1368"/>
                  <a:gd name="T49" fmla="*/ 152 h 444"/>
                  <a:gd name="T50" fmla="*/ 171 w 1368"/>
                  <a:gd name="T51" fmla="*/ 102 h 444"/>
                  <a:gd name="T52" fmla="*/ 0 w 1368"/>
                  <a:gd name="T53" fmla="*/ 53 h 444"/>
                  <a:gd name="T54" fmla="*/ 0 w 1368"/>
                  <a:gd name="T55" fmla="*/ 0 h 444"/>
                  <a:gd name="T56" fmla="*/ 171 w 1368"/>
                  <a:gd name="T57" fmla="*/ 50 h 444"/>
                  <a:gd name="T58" fmla="*/ 171 w 1368"/>
                  <a:gd name="T59" fmla="*/ 102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8" h="444">
                    <a:moveTo>
                      <a:pt x="1354" y="444"/>
                    </a:moveTo>
                    <a:lnTo>
                      <a:pt x="1057" y="358"/>
                    </a:lnTo>
                    <a:lnTo>
                      <a:pt x="1140" y="330"/>
                    </a:lnTo>
                    <a:lnTo>
                      <a:pt x="1368" y="396"/>
                    </a:lnTo>
                    <a:lnTo>
                      <a:pt x="1354" y="444"/>
                    </a:lnTo>
                    <a:moveTo>
                      <a:pt x="973" y="333"/>
                    </a:moveTo>
                    <a:lnTo>
                      <a:pt x="742" y="267"/>
                    </a:lnTo>
                    <a:lnTo>
                      <a:pt x="825" y="239"/>
                    </a:lnTo>
                    <a:lnTo>
                      <a:pt x="1056" y="305"/>
                    </a:lnTo>
                    <a:lnTo>
                      <a:pt x="973" y="333"/>
                    </a:lnTo>
                    <a:moveTo>
                      <a:pt x="657" y="242"/>
                    </a:moveTo>
                    <a:lnTo>
                      <a:pt x="430" y="177"/>
                    </a:lnTo>
                    <a:lnTo>
                      <a:pt x="514" y="149"/>
                    </a:lnTo>
                    <a:lnTo>
                      <a:pt x="741" y="214"/>
                    </a:lnTo>
                    <a:lnTo>
                      <a:pt x="657" y="242"/>
                    </a:lnTo>
                    <a:moveTo>
                      <a:pt x="345" y="152"/>
                    </a:moveTo>
                    <a:lnTo>
                      <a:pt x="221" y="116"/>
                    </a:lnTo>
                    <a:lnTo>
                      <a:pt x="221" y="64"/>
                    </a:lnTo>
                    <a:lnTo>
                      <a:pt x="333" y="97"/>
                    </a:lnTo>
                    <a:lnTo>
                      <a:pt x="333" y="125"/>
                    </a:lnTo>
                    <a:lnTo>
                      <a:pt x="383" y="125"/>
                    </a:lnTo>
                    <a:lnTo>
                      <a:pt x="383" y="111"/>
                    </a:lnTo>
                    <a:lnTo>
                      <a:pt x="408" y="118"/>
                    </a:lnTo>
                    <a:lnTo>
                      <a:pt x="429" y="124"/>
                    </a:lnTo>
                    <a:lnTo>
                      <a:pt x="345" y="152"/>
                    </a:lnTo>
                    <a:moveTo>
                      <a:pt x="171" y="102"/>
                    </a:moveTo>
                    <a:lnTo>
                      <a:pt x="0" y="53"/>
                    </a:lnTo>
                    <a:lnTo>
                      <a:pt x="0" y="0"/>
                    </a:lnTo>
                    <a:lnTo>
                      <a:pt x="171" y="50"/>
                    </a:lnTo>
                    <a:lnTo>
                      <a:pt x="171" y="102"/>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61" name="Freeform 2048"/>
              <p:cNvSpPr>
                <a:spLocks/>
              </p:cNvSpPr>
              <p:nvPr/>
            </p:nvSpPr>
            <p:spPr bwMode="auto">
              <a:xfrm>
                <a:off x="7090" y="2903"/>
                <a:ext cx="2" cy="44"/>
              </a:xfrm>
              <a:custGeom>
                <a:avLst/>
                <a:gdLst>
                  <a:gd name="T0" fmla="*/ 2 w 2"/>
                  <a:gd name="T1" fmla="*/ 44 h 44"/>
                  <a:gd name="T2" fmla="*/ 0 w 2"/>
                  <a:gd name="T3" fmla="*/ 44 h 44"/>
                  <a:gd name="T4" fmla="*/ 0 w 2"/>
                  <a:gd name="T5" fmla="*/ 10 h 44"/>
                  <a:gd name="T6" fmla="*/ 2 w 2"/>
                  <a:gd name="T7" fmla="*/ 10 h 44"/>
                  <a:gd name="T8" fmla="*/ 2 w 2"/>
                  <a:gd name="T9" fmla="*/ 0 h 44"/>
                  <a:gd name="T10" fmla="*/ 2 w 2"/>
                  <a:gd name="T11" fmla="*/ 44 h 44"/>
                </a:gdLst>
                <a:ahLst/>
                <a:cxnLst>
                  <a:cxn ang="0">
                    <a:pos x="T0" y="T1"/>
                  </a:cxn>
                  <a:cxn ang="0">
                    <a:pos x="T2" y="T3"/>
                  </a:cxn>
                  <a:cxn ang="0">
                    <a:pos x="T4" y="T5"/>
                  </a:cxn>
                  <a:cxn ang="0">
                    <a:pos x="T6" y="T7"/>
                  </a:cxn>
                  <a:cxn ang="0">
                    <a:pos x="T8" y="T9"/>
                  </a:cxn>
                  <a:cxn ang="0">
                    <a:pos x="T10" y="T11"/>
                  </a:cxn>
                </a:cxnLst>
                <a:rect l="0" t="0" r="r" b="b"/>
                <a:pathLst>
                  <a:path w="2" h="44">
                    <a:moveTo>
                      <a:pt x="2" y="44"/>
                    </a:moveTo>
                    <a:lnTo>
                      <a:pt x="0" y="44"/>
                    </a:lnTo>
                    <a:lnTo>
                      <a:pt x="0" y="10"/>
                    </a:lnTo>
                    <a:lnTo>
                      <a:pt x="2" y="10"/>
                    </a:lnTo>
                    <a:lnTo>
                      <a:pt x="2" y="0"/>
                    </a:lnTo>
                    <a:lnTo>
                      <a:pt x="2" y="44"/>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62" name="Freeform 2049"/>
              <p:cNvSpPr>
                <a:spLocks/>
              </p:cNvSpPr>
              <p:nvPr/>
            </p:nvSpPr>
            <p:spPr bwMode="auto">
              <a:xfrm>
                <a:off x="6831" y="2827"/>
                <a:ext cx="4" cy="35"/>
              </a:xfrm>
              <a:custGeom>
                <a:avLst/>
                <a:gdLst>
                  <a:gd name="T0" fmla="*/ 4 w 4"/>
                  <a:gd name="T1" fmla="*/ 35 h 35"/>
                  <a:gd name="T2" fmla="*/ 0 w 4"/>
                  <a:gd name="T3" fmla="*/ 34 h 35"/>
                  <a:gd name="T4" fmla="*/ 0 w 4"/>
                  <a:gd name="T5" fmla="*/ 0 h 35"/>
                  <a:gd name="T6" fmla="*/ 4 w 4"/>
                  <a:gd name="T7" fmla="*/ 1 h 35"/>
                  <a:gd name="T8" fmla="*/ 4 w 4"/>
                  <a:gd name="T9" fmla="*/ 35 h 35"/>
                </a:gdLst>
                <a:ahLst/>
                <a:cxnLst>
                  <a:cxn ang="0">
                    <a:pos x="T0" y="T1"/>
                  </a:cxn>
                  <a:cxn ang="0">
                    <a:pos x="T2" y="T3"/>
                  </a:cxn>
                  <a:cxn ang="0">
                    <a:pos x="T4" y="T5"/>
                  </a:cxn>
                  <a:cxn ang="0">
                    <a:pos x="T6" y="T7"/>
                  </a:cxn>
                  <a:cxn ang="0">
                    <a:pos x="T8" y="T9"/>
                  </a:cxn>
                </a:cxnLst>
                <a:rect l="0" t="0" r="r" b="b"/>
                <a:pathLst>
                  <a:path w="4" h="35">
                    <a:moveTo>
                      <a:pt x="4" y="35"/>
                    </a:moveTo>
                    <a:lnTo>
                      <a:pt x="0" y="34"/>
                    </a:lnTo>
                    <a:lnTo>
                      <a:pt x="0" y="0"/>
                    </a:lnTo>
                    <a:lnTo>
                      <a:pt x="4" y="1"/>
                    </a:lnTo>
                    <a:lnTo>
                      <a:pt x="4" y="35"/>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63" name="Freeform 2050"/>
              <p:cNvSpPr>
                <a:spLocks/>
              </p:cNvSpPr>
              <p:nvPr/>
            </p:nvSpPr>
            <p:spPr bwMode="auto">
              <a:xfrm>
                <a:off x="6911" y="2853"/>
                <a:ext cx="5" cy="36"/>
              </a:xfrm>
              <a:custGeom>
                <a:avLst/>
                <a:gdLst>
                  <a:gd name="T0" fmla="*/ 5 w 5"/>
                  <a:gd name="T1" fmla="*/ 36 h 36"/>
                  <a:gd name="T2" fmla="*/ 0 w 5"/>
                  <a:gd name="T3" fmla="*/ 35 h 36"/>
                  <a:gd name="T4" fmla="*/ 0 w 5"/>
                  <a:gd name="T5" fmla="*/ 0 h 36"/>
                  <a:gd name="T6" fmla="*/ 5 w 5"/>
                  <a:gd name="T7" fmla="*/ 2 h 36"/>
                  <a:gd name="T8" fmla="*/ 5 w 5"/>
                  <a:gd name="T9" fmla="*/ 36 h 36"/>
                </a:gdLst>
                <a:ahLst/>
                <a:cxnLst>
                  <a:cxn ang="0">
                    <a:pos x="T0" y="T1"/>
                  </a:cxn>
                  <a:cxn ang="0">
                    <a:pos x="T2" y="T3"/>
                  </a:cxn>
                  <a:cxn ang="0">
                    <a:pos x="T4" y="T5"/>
                  </a:cxn>
                  <a:cxn ang="0">
                    <a:pos x="T6" y="T7"/>
                  </a:cxn>
                  <a:cxn ang="0">
                    <a:pos x="T8" y="T9"/>
                  </a:cxn>
                </a:cxnLst>
                <a:rect l="0" t="0" r="r" b="b"/>
                <a:pathLst>
                  <a:path w="5" h="36">
                    <a:moveTo>
                      <a:pt x="5" y="36"/>
                    </a:moveTo>
                    <a:lnTo>
                      <a:pt x="0" y="35"/>
                    </a:lnTo>
                    <a:lnTo>
                      <a:pt x="0" y="0"/>
                    </a:lnTo>
                    <a:lnTo>
                      <a:pt x="5" y="2"/>
                    </a:lnTo>
                    <a:lnTo>
                      <a:pt x="5" y="36"/>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64" name="Freeform 2051"/>
              <p:cNvSpPr>
                <a:spLocks/>
              </p:cNvSpPr>
              <p:nvPr/>
            </p:nvSpPr>
            <p:spPr bwMode="auto">
              <a:xfrm>
                <a:off x="6701" y="2801"/>
                <a:ext cx="58" cy="19"/>
              </a:xfrm>
              <a:custGeom>
                <a:avLst/>
                <a:gdLst>
                  <a:gd name="T0" fmla="*/ 7 w 58"/>
                  <a:gd name="T1" fmla="*/ 19 h 19"/>
                  <a:gd name="T2" fmla="*/ 0 w 58"/>
                  <a:gd name="T3" fmla="*/ 17 h 19"/>
                  <a:gd name="T4" fmla="*/ 2 w 58"/>
                  <a:gd name="T5" fmla="*/ 16 h 19"/>
                  <a:gd name="T6" fmla="*/ 24 w 58"/>
                  <a:gd name="T7" fmla="*/ 9 h 19"/>
                  <a:gd name="T8" fmla="*/ 31 w 58"/>
                  <a:gd name="T9" fmla="*/ 7 h 19"/>
                  <a:gd name="T10" fmla="*/ 51 w 58"/>
                  <a:gd name="T11" fmla="*/ 0 h 19"/>
                  <a:gd name="T12" fmla="*/ 58 w 58"/>
                  <a:gd name="T13" fmla="*/ 2 h 19"/>
                  <a:gd name="T14" fmla="*/ 38 w 58"/>
                  <a:gd name="T15" fmla="*/ 9 h 19"/>
                  <a:gd name="T16" fmla="*/ 31 w 58"/>
                  <a:gd name="T17" fmla="*/ 11 h 19"/>
                  <a:gd name="T18" fmla="*/ 7 w 58"/>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19">
                    <a:moveTo>
                      <a:pt x="7" y="19"/>
                    </a:moveTo>
                    <a:lnTo>
                      <a:pt x="0" y="17"/>
                    </a:lnTo>
                    <a:lnTo>
                      <a:pt x="2" y="16"/>
                    </a:lnTo>
                    <a:lnTo>
                      <a:pt x="24" y="9"/>
                    </a:lnTo>
                    <a:lnTo>
                      <a:pt x="31" y="7"/>
                    </a:lnTo>
                    <a:lnTo>
                      <a:pt x="51" y="0"/>
                    </a:lnTo>
                    <a:lnTo>
                      <a:pt x="58" y="2"/>
                    </a:lnTo>
                    <a:lnTo>
                      <a:pt x="38" y="9"/>
                    </a:lnTo>
                    <a:lnTo>
                      <a:pt x="31" y="11"/>
                    </a:lnTo>
                    <a:lnTo>
                      <a:pt x="7" y="19"/>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65" name="Freeform 2052"/>
              <p:cNvSpPr>
                <a:spLocks/>
              </p:cNvSpPr>
              <p:nvPr/>
            </p:nvSpPr>
            <p:spPr bwMode="auto">
              <a:xfrm>
                <a:off x="6683" y="2778"/>
                <a:ext cx="4" cy="35"/>
              </a:xfrm>
              <a:custGeom>
                <a:avLst/>
                <a:gdLst>
                  <a:gd name="T0" fmla="*/ 4 w 4"/>
                  <a:gd name="T1" fmla="*/ 35 h 35"/>
                  <a:gd name="T2" fmla="*/ 0 w 4"/>
                  <a:gd name="T3" fmla="*/ 34 h 35"/>
                  <a:gd name="T4" fmla="*/ 0 w 4"/>
                  <a:gd name="T5" fmla="*/ 0 h 35"/>
                  <a:gd name="T6" fmla="*/ 4 w 4"/>
                  <a:gd name="T7" fmla="*/ 1 h 35"/>
                  <a:gd name="T8" fmla="*/ 4 w 4"/>
                  <a:gd name="T9" fmla="*/ 28 h 35"/>
                  <a:gd name="T10" fmla="*/ 2 w 4"/>
                  <a:gd name="T11" fmla="*/ 28 h 35"/>
                  <a:gd name="T12" fmla="*/ 4 w 4"/>
                  <a:gd name="T13" fmla="*/ 32 h 35"/>
                  <a:gd name="T14" fmla="*/ 4 w 4"/>
                  <a:gd name="T15" fmla="*/ 32 h 35"/>
                  <a:gd name="T16" fmla="*/ 4 w 4"/>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5">
                    <a:moveTo>
                      <a:pt x="4" y="35"/>
                    </a:moveTo>
                    <a:lnTo>
                      <a:pt x="0" y="34"/>
                    </a:lnTo>
                    <a:lnTo>
                      <a:pt x="0" y="0"/>
                    </a:lnTo>
                    <a:lnTo>
                      <a:pt x="4" y="1"/>
                    </a:lnTo>
                    <a:lnTo>
                      <a:pt x="4" y="28"/>
                    </a:lnTo>
                    <a:lnTo>
                      <a:pt x="2" y="28"/>
                    </a:lnTo>
                    <a:lnTo>
                      <a:pt x="4" y="32"/>
                    </a:lnTo>
                    <a:lnTo>
                      <a:pt x="4" y="32"/>
                    </a:lnTo>
                    <a:lnTo>
                      <a:pt x="4" y="35"/>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66" name="Freeform 2053"/>
              <p:cNvSpPr>
                <a:spLocks/>
              </p:cNvSpPr>
              <p:nvPr/>
            </p:nvSpPr>
            <p:spPr bwMode="auto">
              <a:xfrm>
                <a:off x="6727" y="2809"/>
                <a:ext cx="57" cy="20"/>
              </a:xfrm>
              <a:custGeom>
                <a:avLst/>
                <a:gdLst>
                  <a:gd name="T0" fmla="*/ 6 w 57"/>
                  <a:gd name="T1" fmla="*/ 20 h 20"/>
                  <a:gd name="T2" fmla="*/ 0 w 57"/>
                  <a:gd name="T3" fmla="*/ 17 h 20"/>
                  <a:gd name="T4" fmla="*/ 25 w 57"/>
                  <a:gd name="T5" fmla="*/ 9 h 20"/>
                  <a:gd name="T6" fmla="*/ 32 w 57"/>
                  <a:gd name="T7" fmla="*/ 6 h 20"/>
                  <a:gd name="T8" fmla="*/ 51 w 57"/>
                  <a:gd name="T9" fmla="*/ 0 h 20"/>
                  <a:gd name="T10" fmla="*/ 57 w 57"/>
                  <a:gd name="T11" fmla="*/ 2 h 20"/>
                  <a:gd name="T12" fmla="*/ 39 w 57"/>
                  <a:gd name="T13" fmla="*/ 9 h 20"/>
                  <a:gd name="T14" fmla="*/ 32 w 57"/>
                  <a:gd name="T15" fmla="*/ 11 h 20"/>
                  <a:gd name="T16" fmla="*/ 6 w 57"/>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20">
                    <a:moveTo>
                      <a:pt x="6" y="20"/>
                    </a:moveTo>
                    <a:lnTo>
                      <a:pt x="0" y="17"/>
                    </a:lnTo>
                    <a:lnTo>
                      <a:pt x="25" y="9"/>
                    </a:lnTo>
                    <a:lnTo>
                      <a:pt x="32" y="6"/>
                    </a:lnTo>
                    <a:lnTo>
                      <a:pt x="51" y="0"/>
                    </a:lnTo>
                    <a:lnTo>
                      <a:pt x="57" y="2"/>
                    </a:lnTo>
                    <a:lnTo>
                      <a:pt x="39" y="9"/>
                    </a:lnTo>
                    <a:lnTo>
                      <a:pt x="32" y="11"/>
                    </a:lnTo>
                    <a:lnTo>
                      <a:pt x="6" y="20"/>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67" name="Freeform 2054"/>
              <p:cNvSpPr>
                <a:spLocks/>
              </p:cNvSpPr>
              <p:nvPr/>
            </p:nvSpPr>
            <p:spPr bwMode="auto">
              <a:xfrm>
                <a:off x="6697" y="2782"/>
                <a:ext cx="4" cy="18"/>
              </a:xfrm>
              <a:custGeom>
                <a:avLst/>
                <a:gdLst>
                  <a:gd name="T0" fmla="*/ 4 w 4"/>
                  <a:gd name="T1" fmla="*/ 18 h 18"/>
                  <a:gd name="T2" fmla="*/ 0 w 4"/>
                  <a:gd name="T3" fmla="*/ 18 h 18"/>
                  <a:gd name="T4" fmla="*/ 0 w 4"/>
                  <a:gd name="T5" fmla="*/ 0 h 18"/>
                  <a:gd name="T6" fmla="*/ 4 w 4"/>
                  <a:gd name="T7" fmla="*/ 2 h 18"/>
                  <a:gd name="T8" fmla="*/ 4 w 4"/>
                  <a:gd name="T9" fmla="*/ 18 h 18"/>
                </a:gdLst>
                <a:ahLst/>
                <a:cxnLst>
                  <a:cxn ang="0">
                    <a:pos x="T0" y="T1"/>
                  </a:cxn>
                  <a:cxn ang="0">
                    <a:pos x="T2" y="T3"/>
                  </a:cxn>
                  <a:cxn ang="0">
                    <a:pos x="T4" y="T5"/>
                  </a:cxn>
                  <a:cxn ang="0">
                    <a:pos x="T6" y="T7"/>
                  </a:cxn>
                  <a:cxn ang="0">
                    <a:pos x="T8" y="T9"/>
                  </a:cxn>
                </a:cxnLst>
                <a:rect l="0" t="0" r="r" b="b"/>
                <a:pathLst>
                  <a:path w="4" h="18">
                    <a:moveTo>
                      <a:pt x="4" y="18"/>
                    </a:moveTo>
                    <a:lnTo>
                      <a:pt x="0" y="18"/>
                    </a:lnTo>
                    <a:lnTo>
                      <a:pt x="0" y="0"/>
                    </a:lnTo>
                    <a:lnTo>
                      <a:pt x="4" y="2"/>
                    </a:lnTo>
                    <a:lnTo>
                      <a:pt x="4" y="18"/>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68" name="Freeform 2055"/>
              <p:cNvSpPr>
                <a:spLocks/>
              </p:cNvSpPr>
              <p:nvPr/>
            </p:nvSpPr>
            <p:spPr bwMode="auto">
              <a:xfrm>
                <a:off x="6685" y="2792"/>
                <a:ext cx="49" cy="18"/>
              </a:xfrm>
              <a:custGeom>
                <a:avLst/>
                <a:gdLst>
                  <a:gd name="T0" fmla="*/ 2 w 49"/>
                  <a:gd name="T1" fmla="*/ 18 h 18"/>
                  <a:gd name="T2" fmla="*/ 0 w 49"/>
                  <a:gd name="T3" fmla="*/ 14 h 18"/>
                  <a:gd name="T4" fmla="*/ 2 w 49"/>
                  <a:gd name="T5" fmla="*/ 14 h 18"/>
                  <a:gd name="T6" fmla="*/ 13 w 49"/>
                  <a:gd name="T7" fmla="*/ 10 h 18"/>
                  <a:gd name="T8" fmla="*/ 20 w 49"/>
                  <a:gd name="T9" fmla="*/ 8 h 18"/>
                  <a:gd name="T10" fmla="*/ 42 w 49"/>
                  <a:gd name="T11" fmla="*/ 0 h 18"/>
                  <a:gd name="T12" fmla="*/ 49 w 49"/>
                  <a:gd name="T13" fmla="*/ 3 h 18"/>
                  <a:gd name="T14" fmla="*/ 27 w 49"/>
                  <a:gd name="T15" fmla="*/ 10 h 18"/>
                  <a:gd name="T16" fmla="*/ 20 w 49"/>
                  <a:gd name="T17" fmla="*/ 12 h 18"/>
                  <a:gd name="T18" fmla="*/ 18 w 49"/>
                  <a:gd name="T19" fmla="*/ 13 h 18"/>
                  <a:gd name="T20" fmla="*/ 14 w 49"/>
                  <a:gd name="T21" fmla="*/ 14 h 18"/>
                  <a:gd name="T22" fmla="*/ 2 w 49"/>
                  <a:gd name="T23" fmla="*/ 18 h 18"/>
                  <a:gd name="T24" fmla="*/ 2 w 49"/>
                  <a:gd name="T2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18">
                    <a:moveTo>
                      <a:pt x="2" y="18"/>
                    </a:moveTo>
                    <a:lnTo>
                      <a:pt x="0" y="14"/>
                    </a:lnTo>
                    <a:lnTo>
                      <a:pt x="2" y="14"/>
                    </a:lnTo>
                    <a:lnTo>
                      <a:pt x="13" y="10"/>
                    </a:lnTo>
                    <a:lnTo>
                      <a:pt x="20" y="8"/>
                    </a:lnTo>
                    <a:lnTo>
                      <a:pt x="42" y="0"/>
                    </a:lnTo>
                    <a:lnTo>
                      <a:pt x="49" y="3"/>
                    </a:lnTo>
                    <a:lnTo>
                      <a:pt x="27" y="10"/>
                    </a:lnTo>
                    <a:lnTo>
                      <a:pt x="20" y="12"/>
                    </a:lnTo>
                    <a:lnTo>
                      <a:pt x="18" y="13"/>
                    </a:lnTo>
                    <a:lnTo>
                      <a:pt x="14" y="14"/>
                    </a:lnTo>
                    <a:lnTo>
                      <a:pt x="2" y="18"/>
                    </a:lnTo>
                    <a:lnTo>
                      <a:pt x="2" y="18"/>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69" name="Freeform 2056"/>
              <p:cNvSpPr>
                <a:spLocks/>
              </p:cNvSpPr>
              <p:nvPr/>
            </p:nvSpPr>
            <p:spPr bwMode="auto">
              <a:xfrm>
                <a:off x="7048" y="2899"/>
                <a:ext cx="4" cy="35"/>
              </a:xfrm>
              <a:custGeom>
                <a:avLst/>
                <a:gdLst>
                  <a:gd name="T0" fmla="*/ 4 w 4"/>
                  <a:gd name="T1" fmla="*/ 35 h 35"/>
                  <a:gd name="T2" fmla="*/ 0 w 4"/>
                  <a:gd name="T3" fmla="*/ 34 h 35"/>
                  <a:gd name="T4" fmla="*/ 0 w 4"/>
                  <a:gd name="T5" fmla="*/ 0 h 35"/>
                  <a:gd name="T6" fmla="*/ 4 w 4"/>
                  <a:gd name="T7" fmla="*/ 1 h 35"/>
                  <a:gd name="T8" fmla="*/ 4 w 4"/>
                  <a:gd name="T9" fmla="*/ 35 h 35"/>
                </a:gdLst>
                <a:ahLst/>
                <a:cxnLst>
                  <a:cxn ang="0">
                    <a:pos x="T0" y="T1"/>
                  </a:cxn>
                  <a:cxn ang="0">
                    <a:pos x="T2" y="T3"/>
                  </a:cxn>
                  <a:cxn ang="0">
                    <a:pos x="T4" y="T5"/>
                  </a:cxn>
                  <a:cxn ang="0">
                    <a:pos x="T6" y="T7"/>
                  </a:cxn>
                  <a:cxn ang="0">
                    <a:pos x="T8" y="T9"/>
                  </a:cxn>
                </a:cxnLst>
                <a:rect l="0" t="0" r="r" b="b"/>
                <a:pathLst>
                  <a:path w="4" h="35">
                    <a:moveTo>
                      <a:pt x="4" y="35"/>
                    </a:moveTo>
                    <a:lnTo>
                      <a:pt x="0" y="34"/>
                    </a:lnTo>
                    <a:lnTo>
                      <a:pt x="0" y="0"/>
                    </a:lnTo>
                    <a:lnTo>
                      <a:pt x="4" y="1"/>
                    </a:lnTo>
                    <a:lnTo>
                      <a:pt x="4" y="35"/>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70" name="Freeform 2057"/>
              <p:cNvSpPr>
                <a:spLocks noEditPoints="1"/>
              </p:cNvSpPr>
              <p:nvPr/>
            </p:nvSpPr>
            <p:spPr bwMode="auto">
              <a:xfrm>
                <a:off x="6668" y="2763"/>
                <a:ext cx="422" cy="150"/>
              </a:xfrm>
              <a:custGeom>
                <a:avLst/>
                <a:gdLst>
                  <a:gd name="T0" fmla="*/ 4446 w 4887"/>
                  <a:gd name="T1" fmla="*/ 1589 h 1735"/>
                  <a:gd name="T2" fmla="*/ 4887 w 4887"/>
                  <a:gd name="T3" fmla="*/ 1619 h 1735"/>
                  <a:gd name="T4" fmla="*/ 4396 w 4887"/>
                  <a:gd name="T5" fmla="*/ 1572 h 1735"/>
                  <a:gd name="T6" fmla="*/ 3834 w 4887"/>
                  <a:gd name="T7" fmla="*/ 1270 h 1735"/>
                  <a:gd name="T8" fmla="*/ 4396 w 4887"/>
                  <a:gd name="T9" fmla="*/ 1572 h 1735"/>
                  <a:gd name="T10" fmla="*/ 3276 w 4887"/>
                  <a:gd name="T11" fmla="*/ 1201 h 1735"/>
                  <a:gd name="T12" fmla="*/ 3784 w 4887"/>
                  <a:gd name="T13" fmla="*/ 1254 h 1735"/>
                  <a:gd name="T14" fmla="*/ 3226 w 4887"/>
                  <a:gd name="T15" fmla="*/ 1184 h 1735"/>
                  <a:gd name="T16" fmla="*/ 3119 w 4887"/>
                  <a:gd name="T17" fmla="*/ 1033 h 1735"/>
                  <a:gd name="T18" fmla="*/ 3226 w 4887"/>
                  <a:gd name="T19" fmla="*/ 1184 h 1735"/>
                  <a:gd name="T20" fmla="*/ 2868 w 4887"/>
                  <a:gd name="T21" fmla="*/ 1066 h 1735"/>
                  <a:gd name="T22" fmla="*/ 3069 w 4887"/>
                  <a:gd name="T23" fmla="*/ 1017 h 1735"/>
                  <a:gd name="T24" fmla="*/ 2818 w 4887"/>
                  <a:gd name="T25" fmla="*/ 1049 h 1735"/>
                  <a:gd name="T26" fmla="*/ 2559 w 4887"/>
                  <a:gd name="T27" fmla="*/ 848 h 1735"/>
                  <a:gd name="T28" fmla="*/ 2818 w 4887"/>
                  <a:gd name="T29" fmla="*/ 1049 h 1735"/>
                  <a:gd name="T30" fmla="*/ 1938 w 4887"/>
                  <a:gd name="T31" fmla="*/ 757 h 1735"/>
                  <a:gd name="T32" fmla="*/ 2509 w 4887"/>
                  <a:gd name="T33" fmla="*/ 831 h 1735"/>
                  <a:gd name="T34" fmla="*/ 1888 w 4887"/>
                  <a:gd name="T35" fmla="*/ 741 h 1735"/>
                  <a:gd name="T36" fmla="*/ 1521 w 4887"/>
                  <a:gd name="T37" fmla="*/ 504 h 1735"/>
                  <a:gd name="T38" fmla="*/ 1888 w 4887"/>
                  <a:gd name="T39" fmla="*/ 741 h 1735"/>
                  <a:gd name="T40" fmla="*/ 1056 w 4887"/>
                  <a:gd name="T41" fmla="*/ 465 h 1735"/>
                  <a:gd name="T42" fmla="*/ 1442 w 4887"/>
                  <a:gd name="T43" fmla="*/ 478 h 1735"/>
                  <a:gd name="T44" fmla="*/ 977 w 4887"/>
                  <a:gd name="T45" fmla="*/ 439 h 1735"/>
                  <a:gd name="T46" fmla="*/ 940 w 4887"/>
                  <a:gd name="T47" fmla="*/ 311 h 1735"/>
                  <a:gd name="T48" fmla="*/ 1125 w 4887"/>
                  <a:gd name="T49" fmla="*/ 390 h 1735"/>
                  <a:gd name="T50" fmla="*/ 686 w 4887"/>
                  <a:gd name="T51" fmla="*/ 342 h 1735"/>
                  <a:gd name="T52" fmla="*/ 408 w 4887"/>
                  <a:gd name="T53" fmla="*/ 135 h 1735"/>
                  <a:gd name="T54" fmla="*/ 686 w 4887"/>
                  <a:gd name="T55" fmla="*/ 342 h 1735"/>
                  <a:gd name="T56" fmla="*/ 221 w 4887"/>
                  <a:gd name="T57" fmla="*/ 188 h 1735"/>
                  <a:gd name="T58" fmla="*/ 333 w 4887"/>
                  <a:gd name="T59" fmla="*/ 110 h 1735"/>
                  <a:gd name="T60" fmla="*/ 171 w 4887"/>
                  <a:gd name="T61" fmla="*/ 172 h 1735"/>
                  <a:gd name="T62" fmla="*/ 0 w 4887"/>
                  <a:gd name="T63" fmla="*/ 0 h 1735"/>
                  <a:gd name="T64" fmla="*/ 171 w 4887"/>
                  <a:gd name="T65" fmla="*/ 172 h 1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87" h="1735">
                    <a:moveTo>
                      <a:pt x="4887" y="1735"/>
                    </a:moveTo>
                    <a:lnTo>
                      <a:pt x="4446" y="1589"/>
                    </a:lnTo>
                    <a:lnTo>
                      <a:pt x="4446" y="1473"/>
                    </a:lnTo>
                    <a:lnTo>
                      <a:pt x="4887" y="1619"/>
                    </a:lnTo>
                    <a:lnTo>
                      <a:pt x="4887" y="1735"/>
                    </a:lnTo>
                    <a:moveTo>
                      <a:pt x="4396" y="1572"/>
                    </a:moveTo>
                    <a:lnTo>
                      <a:pt x="3834" y="1386"/>
                    </a:lnTo>
                    <a:lnTo>
                      <a:pt x="3834" y="1270"/>
                    </a:lnTo>
                    <a:lnTo>
                      <a:pt x="4396" y="1457"/>
                    </a:lnTo>
                    <a:lnTo>
                      <a:pt x="4396" y="1572"/>
                    </a:lnTo>
                    <a:moveTo>
                      <a:pt x="3784" y="1369"/>
                    </a:moveTo>
                    <a:lnTo>
                      <a:pt x="3276" y="1201"/>
                    </a:lnTo>
                    <a:lnTo>
                      <a:pt x="3276" y="1085"/>
                    </a:lnTo>
                    <a:lnTo>
                      <a:pt x="3784" y="1254"/>
                    </a:lnTo>
                    <a:lnTo>
                      <a:pt x="3784" y="1369"/>
                    </a:lnTo>
                    <a:moveTo>
                      <a:pt x="3226" y="1184"/>
                    </a:moveTo>
                    <a:lnTo>
                      <a:pt x="3119" y="1149"/>
                    </a:lnTo>
                    <a:lnTo>
                      <a:pt x="3119" y="1033"/>
                    </a:lnTo>
                    <a:lnTo>
                      <a:pt x="3226" y="1069"/>
                    </a:lnTo>
                    <a:lnTo>
                      <a:pt x="3226" y="1184"/>
                    </a:lnTo>
                    <a:moveTo>
                      <a:pt x="3069" y="1132"/>
                    </a:moveTo>
                    <a:lnTo>
                      <a:pt x="2868" y="1066"/>
                    </a:lnTo>
                    <a:lnTo>
                      <a:pt x="2868" y="950"/>
                    </a:lnTo>
                    <a:lnTo>
                      <a:pt x="3069" y="1017"/>
                    </a:lnTo>
                    <a:lnTo>
                      <a:pt x="3069" y="1132"/>
                    </a:lnTo>
                    <a:moveTo>
                      <a:pt x="2818" y="1049"/>
                    </a:moveTo>
                    <a:lnTo>
                      <a:pt x="2559" y="963"/>
                    </a:lnTo>
                    <a:lnTo>
                      <a:pt x="2559" y="848"/>
                    </a:lnTo>
                    <a:lnTo>
                      <a:pt x="2818" y="934"/>
                    </a:lnTo>
                    <a:lnTo>
                      <a:pt x="2818" y="1049"/>
                    </a:lnTo>
                    <a:moveTo>
                      <a:pt x="2509" y="947"/>
                    </a:moveTo>
                    <a:lnTo>
                      <a:pt x="1938" y="757"/>
                    </a:lnTo>
                    <a:lnTo>
                      <a:pt x="1938" y="642"/>
                    </a:lnTo>
                    <a:lnTo>
                      <a:pt x="2509" y="831"/>
                    </a:lnTo>
                    <a:lnTo>
                      <a:pt x="2509" y="947"/>
                    </a:lnTo>
                    <a:moveTo>
                      <a:pt x="1888" y="741"/>
                    </a:moveTo>
                    <a:lnTo>
                      <a:pt x="1349" y="562"/>
                    </a:lnTo>
                    <a:lnTo>
                      <a:pt x="1521" y="504"/>
                    </a:lnTo>
                    <a:lnTo>
                      <a:pt x="1888" y="625"/>
                    </a:lnTo>
                    <a:lnTo>
                      <a:pt x="1888" y="741"/>
                    </a:lnTo>
                    <a:moveTo>
                      <a:pt x="1270" y="536"/>
                    </a:moveTo>
                    <a:lnTo>
                      <a:pt x="1056" y="465"/>
                    </a:lnTo>
                    <a:lnTo>
                      <a:pt x="1230" y="407"/>
                    </a:lnTo>
                    <a:lnTo>
                      <a:pt x="1442" y="478"/>
                    </a:lnTo>
                    <a:lnTo>
                      <a:pt x="1270" y="536"/>
                    </a:lnTo>
                    <a:moveTo>
                      <a:pt x="977" y="439"/>
                    </a:moveTo>
                    <a:lnTo>
                      <a:pt x="765" y="369"/>
                    </a:lnTo>
                    <a:lnTo>
                      <a:pt x="940" y="311"/>
                    </a:lnTo>
                    <a:lnTo>
                      <a:pt x="1125" y="372"/>
                    </a:lnTo>
                    <a:lnTo>
                      <a:pt x="1125" y="390"/>
                    </a:lnTo>
                    <a:lnTo>
                      <a:pt x="977" y="439"/>
                    </a:lnTo>
                    <a:moveTo>
                      <a:pt x="686" y="342"/>
                    </a:moveTo>
                    <a:lnTo>
                      <a:pt x="408" y="250"/>
                    </a:lnTo>
                    <a:lnTo>
                      <a:pt x="408" y="135"/>
                    </a:lnTo>
                    <a:lnTo>
                      <a:pt x="860" y="285"/>
                    </a:lnTo>
                    <a:lnTo>
                      <a:pt x="686" y="342"/>
                    </a:lnTo>
                    <a:moveTo>
                      <a:pt x="333" y="225"/>
                    </a:moveTo>
                    <a:lnTo>
                      <a:pt x="221" y="188"/>
                    </a:lnTo>
                    <a:lnTo>
                      <a:pt x="221" y="73"/>
                    </a:lnTo>
                    <a:lnTo>
                      <a:pt x="333" y="110"/>
                    </a:lnTo>
                    <a:lnTo>
                      <a:pt x="333" y="225"/>
                    </a:lnTo>
                    <a:moveTo>
                      <a:pt x="171" y="172"/>
                    </a:moveTo>
                    <a:lnTo>
                      <a:pt x="0" y="115"/>
                    </a:lnTo>
                    <a:lnTo>
                      <a:pt x="0" y="0"/>
                    </a:lnTo>
                    <a:lnTo>
                      <a:pt x="171" y="56"/>
                    </a:lnTo>
                    <a:lnTo>
                      <a:pt x="171" y="172"/>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25" name="Group 2259"/>
            <p:cNvGrpSpPr>
              <a:grpSpLocks/>
            </p:cNvGrpSpPr>
            <p:nvPr/>
          </p:nvGrpSpPr>
          <p:grpSpPr bwMode="auto">
            <a:xfrm>
              <a:off x="8175625" y="1333500"/>
              <a:ext cx="3082925" cy="5394325"/>
              <a:chOff x="5150" y="840"/>
              <a:chExt cx="1942" cy="3398"/>
            </a:xfrm>
          </p:grpSpPr>
          <p:sp>
            <p:nvSpPr>
              <p:cNvPr id="1271" name="Freeform 2059"/>
              <p:cNvSpPr>
                <a:spLocks/>
              </p:cNvSpPr>
              <p:nvPr/>
            </p:nvSpPr>
            <p:spPr bwMode="auto">
              <a:xfrm>
                <a:off x="6933" y="2851"/>
                <a:ext cx="4" cy="11"/>
              </a:xfrm>
              <a:custGeom>
                <a:avLst/>
                <a:gdLst>
                  <a:gd name="T0" fmla="*/ 4 w 4"/>
                  <a:gd name="T1" fmla="*/ 11 h 11"/>
                  <a:gd name="T2" fmla="*/ 0 w 4"/>
                  <a:gd name="T3" fmla="*/ 10 h 11"/>
                  <a:gd name="T4" fmla="*/ 0 w 4"/>
                  <a:gd name="T5" fmla="*/ 0 h 11"/>
                  <a:gd name="T6" fmla="*/ 4 w 4"/>
                  <a:gd name="T7" fmla="*/ 1 h 11"/>
                  <a:gd name="T8" fmla="*/ 4 w 4"/>
                  <a:gd name="T9" fmla="*/ 11 h 11"/>
                </a:gdLst>
                <a:ahLst/>
                <a:cxnLst>
                  <a:cxn ang="0">
                    <a:pos x="T0" y="T1"/>
                  </a:cxn>
                  <a:cxn ang="0">
                    <a:pos x="T2" y="T3"/>
                  </a:cxn>
                  <a:cxn ang="0">
                    <a:pos x="T4" y="T5"/>
                  </a:cxn>
                  <a:cxn ang="0">
                    <a:pos x="T6" y="T7"/>
                  </a:cxn>
                  <a:cxn ang="0">
                    <a:pos x="T8" y="T9"/>
                  </a:cxn>
                </a:cxnLst>
                <a:rect l="0" t="0" r="r" b="b"/>
                <a:pathLst>
                  <a:path w="4" h="11">
                    <a:moveTo>
                      <a:pt x="4" y="11"/>
                    </a:moveTo>
                    <a:lnTo>
                      <a:pt x="0" y="10"/>
                    </a:lnTo>
                    <a:lnTo>
                      <a:pt x="0" y="0"/>
                    </a:lnTo>
                    <a:lnTo>
                      <a:pt x="4" y="1"/>
                    </a:lnTo>
                    <a:lnTo>
                      <a:pt x="4"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72" name="Freeform 2060"/>
              <p:cNvSpPr>
                <a:spLocks/>
              </p:cNvSpPr>
              <p:nvPr/>
            </p:nvSpPr>
            <p:spPr bwMode="auto">
              <a:xfrm>
                <a:off x="6885" y="2835"/>
                <a:ext cx="4" cy="11"/>
              </a:xfrm>
              <a:custGeom>
                <a:avLst/>
                <a:gdLst>
                  <a:gd name="T0" fmla="*/ 4 w 4"/>
                  <a:gd name="T1" fmla="*/ 11 h 11"/>
                  <a:gd name="T2" fmla="*/ 0 w 4"/>
                  <a:gd name="T3" fmla="*/ 10 h 11"/>
                  <a:gd name="T4" fmla="*/ 0 w 4"/>
                  <a:gd name="T5" fmla="*/ 0 h 11"/>
                  <a:gd name="T6" fmla="*/ 4 w 4"/>
                  <a:gd name="T7" fmla="*/ 1 h 11"/>
                  <a:gd name="T8" fmla="*/ 4 w 4"/>
                  <a:gd name="T9" fmla="*/ 11 h 11"/>
                </a:gdLst>
                <a:ahLst/>
                <a:cxnLst>
                  <a:cxn ang="0">
                    <a:pos x="T0" y="T1"/>
                  </a:cxn>
                  <a:cxn ang="0">
                    <a:pos x="T2" y="T3"/>
                  </a:cxn>
                  <a:cxn ang="0">
                    <a:pos x="T4" y="T5"/>
                  </a:cxn>
                  <a:cxn ang="0">
                    <a:pos x="T6" y="T7"/>
                  </a:cxn>
                  <a:cxn ang="0">
                    <a:pos x="T8" y="T9"/>
                  </a:cxn>
                </a:cxnLst>
                <a:rect l="0" t="0" r="r" b="b"/>
                <a:pathLst>
                  <a:path w="4" h="11">
                    <a:moveTo>
                      <a:pt x="4" y="11"/>
                    </a:moveTo>
                    <a:lnTo>
                      <a:pt x="0" y="10"/>
                    </a:lnTo>
                    <a:lnTo>
                      <a:pt x="0" y="0"/>
                    </a:lnTo>
                    <a:lnTo>
                      <a:pt x="4" y="1"/>
                    </a:lnTo>
                    <a:lnTo>
                      <a:pt x="4"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73" name="Freeform 2061"/>
              <p:cNvSpPr>
                <a:spLocks/>
              </p:cNvSpPr>
              <p:nvPr/>
            </p:nvSpPr>
            <p:spPr bwMode="auto">
              <a:xfrm>
                <a:off x="6995" y="2871"/>
                <a:ext cx="4" cy="12"/>
              </a:xfrm>
              <a:custGeom>
                <a:avLst/>
                <a:gdLst>
                  <a:gd name="T0" fmla="*/ 4 w 4"/>
                  <a:gd name="T1" fmla="*/ 12 h 12"/>
                  <a:gd name="T2" fmla="*/ 0 w 4"/>
                  <a:gd name="T3" fmla="*/ 10 h 12"/>
                  <a:gd name="T4" fmla="*/ 0 w 4"/>
                  <a:gd name="T5" fmla="*/ 0 h 12"/>
                  <a:gd name="T6" fmla="*/ 4 w 4"/>
                  <a:gd name="T7" fmla="*/ 2 h 12"/>
                  <a:gd name="T8" fmla="*/ 4 w 4"/>
                  <a:gd name="T9" fmla="*/ 12 h 12"/>
                </a:gdLst>
                <a:ahLst/>
                <a:cxnLst>
                  <a:cxn ang="0">
                    <a:pos x="T0" y="T1"/>
                  </a:cxn>
                  <a:cxn ang="0">
                    <a:pos x="T2" y="T3"/>
                  </a:cxn>
                  <a:cxn ang="0">
                    <a:pos x="T4" y="T5"/>
                  </a:cxn>
                  <a:cxn ang="0">
                    <a:pos x="T6" y="T7"/>
                  </a:cxn>
                  <a:cxn ang="0">
                    <a:pos x="T8" y="T9"/>
                  </a:cxn>
                </a:cxnLst>
                <a:rect l="0" t="0" r="r" b="b"/>
                <a:pathLst>
                  <a:path w="4" h="12">
                    <a:moveTo>
                      <a:pt x="4" y="12"/>
                    </a:moveTo>
                    <a:lnTo>
                      <a:pt x="0" y="10"/>
                    </a:lnTo>
                    <a:lnTo>
                      <a:pt x="0" y="0"/>
                    </a:lnTo>
                    <a:lnTo>
                      <a:pt x="4" y="2"/>
                    </a:lnTo>
                    <a:lnTo>
                      <a:pt x="4" y="1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74" name="Freeform 2062"/>
              <p:cNvSpPr>
                <a:spLocks/>
              </p:cNvSpPr>
              <p:nvPr/>
            </p:nvSpPr>
            <p:spPr bwMode="auto">
              <a:xfrm>
                <a:off x="6947" y="2855"/>
                <a:ext cx="4" cy="12"/>
              </a:xfrm>
              <a:custGeom>
                <a:avLst/>
                <a:gdLst>
                  <a:gd name="T0" fmla="*/ 4 w 4"/>
                  <a:gd name="T1" fmla="*/ 12 h 12"/>
                  <a:gd name="T2" fmla="*/ 0 w 4"/>
                  <a:gd name="T3" fmla="*/ 10 h 12"/>
                  <a:gd name="T4" fmla="*/ 0 w 4"/>
                  <a:gd name="T5" fmla="*/ 0 h 12"/>
                  <a:gd name="T6" fmla="*/ 4 w 4"/>
                  <a:gd name="T7" fmla="*/ 2 h 12"/>
                  <a:gd name="T8" fmla="*/ 4 w 4"/>
                  <a:gd name="T9" fmla="*/ 12 h 12"/>
                </a:gdLst>
                <a:ahLst/>
                <a:cxnLst>
                  <a:cxn ang="0">
                    <a:pos x="T0" y="T1"/>
                  </a:cxn>
                  <a:cxn ang="0">
                    <a:pos x="T2" y="T3"/>
                  </a:cxn>
                  <a:cxn ang="0">
                    <a:pos x="T4" y="T5"/>
                  </a:cxn>
                  <a:cxn ang="0">
                    <a:pos x="T6" y="T7"/>
                  </a:cxn>
                  <a:cxn ang="0">
                    <a:pos x="T8" y="T9"/>
                  </a:cxn>
                </a:cxnLst>
                <a:rect l="0" t="0" r="r" b="b"/>
                <a:pathLst>
                  <a:path w="4" h="12">
                    <a:moveTo>
                      <a:pt x="4" y="12"/>
                    </a:moveTo>
                    <a:lnTo>
                      <a:pt x="0" y="10"/>
                    </a:lnTo>
                    <a:lnTo>
                      <a:pt x="0" y="0"/>
                    </a:lnTo>
                    <a:lnTo>
                      <a:pt x="4" y="2"/>
                    </a:lnTo>
                    <a:lnTo>
                      <a:pt x="4" y="1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75" name="Freeform 2063"/>
              <p:cNvSpPr>
                <a:spLocks/>
              </p:cNvSpPr>
              <p:nvPr/>
            </p:nvSpPr>
            <p:spPr bwMode="auto">
              <a:xfrm>
                <a:off x="6701" y="2774"/>
                <a:ext cx="2" cy="10"/>
              </a:xfrm>
              <a:custGeom>
                <a:avLst/>
                <a:gdLst>
                  <a:gd name="T0" fmla="*/ 2 w 2"/>
                  <a:gd name="T1" fmla="*/ 10 h 10"/>
                  <a:gd name="T2" fmla="*/ 0 w 2"/>
                  <a:gd name="T3" fmla="*/ 10 h 10"/>
                  <a:gd name="T4" fmla="*/ 0 w 2"/>
                  <a:gd name="T5" fmla="*/ 0 h 10"/>
                  <a:gd name="T6" fmla="*/ 2 w 2"/>
                  <a:gd name="T7" fmla="*/ 1 h 10"/>
                  <a:gd name="T8" fmla="*/ 2 w 2"/>
                  <a:gd name="T9" fmla="*/ 10 h 10"/>
                </a:gdLst>
                <a:ahLst/>
                <a:cxnLst>
                  <a:cxn ang="0">
                    <a:pos x="T0" y="T1"/>
                  </a:cxn>
                  <a:cxn ang="0">
                    <a:pos x="T2" y="T3"/>
                  </a:cxn>
                  <a:cxn ang="0">
                    <a:pos x="T4" y="T5"/>
                  </a:cxn>
                  <a:cxn ang="0">
                    <a:pos x="T6" y="T7"/>
                  </a:cxn>
                  <a:cxn ang="0">
                    <a:pos x="T8" y="T9"/>
                  </a:cxn>
                </a:cxnLst>
                <a:rect l="0" t="0" r="r" b="b"/>
                <a:pathLst>
                  <a:path w="2" h="10">
                    <a:moveTo>
                      <a:pt x="2" y="10"/>
                    </a:moveTo>
                    <a:lnTo>
                      <a:pt x="0" y="10"/>
                    </a:lnTo>
                    <a:lnTo>
                      <a:pt x="0" y="0"/>
                    </a:lnTo>
                    <a:lnTo>
                      <a:pt x="2" y="1"/>
                    </a:lnTo>
                    <a:lnTo>
                      <a:pt x="2" y="1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76" name="Rectangle 2064"/>
              <p:cNvSpPr>
                <a:spLocks noChangeArrowheads="1"/>
              </p:cNvSpPr>
              <p:nvPr/>
            </p:nvSpPr>
            <p:spPr bwMode="auto">
              <a:xfrm>
                <a:off x="7090" y="2903"/>
                <a:ext cx="2" cy="10"/>
              </a:xfrm>
              <a:prstGeom prst="rect">
                <a:avLst/>
              </a:prstGeom>
              <a:solidFill>
                <a:srgbClr val="6061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77" name="Freeform 2065"/>
              <p:cNvSpPr>
                <a:spLocks/>
              </p:cNvSpPr>
              <p:nvPr/>
            </p:nvSpPr>
            <p:spPr bwMode="auto">
              <a:xfrm>
                <a:off x="6831" y="2817"/>
                <a:ext cx="4" cy="11"/>
              </a:xfrm>
              <a:custGeom>
                <a:avLst/>
                <a:gdLst>
                  <a:gd name="T0" fmla="*/ 4 w 4"/>
                  <a:gd name="T1" fmla="*/ 11 h 11"/>
                  <a:gd name="T2" fmla="*/ 0 w 4"/>
                  <a:gd name="T3" fmla="*/ 10 h 11"/>
                  <a:gd name="T4" fmla="*/ 0 w 4"/>
                  <a:gd name="T5" fmla="*/ 0 h 11"/>
                  <a:gd name="T6" fmla="*/ 4 w 4"/>
                  <a:gd name="T7" fmla="*/ 1 h 11"/>
                  <a:gd name="T8" fmla="*/ 4 w 4"/>
                  <a:gd name="T9" fmla="*/ 11 h 11"/>
                </a:gdLst>
                <a:ahLst/>
                <a:cxnLst>
                  <a:cxn ang="0">
                    <a:pos x="T0" y="T1"/>
                  </a:cxn>
                  <a:cxn ang="0">
                    <a:pos x="T2" y="T3"/>
                  </a:cxn>
                  <a:cxn ang="0">
                    <a:pos x="T4" y="T5"/>
                  </a:cxn>
                  <a:cxn ang="0">
                    <a:pos x="T6" y="T7"/>
                  </a:cxn>
                  <a:cxn ang="0">
                    <a:pos x="T8" y="T9"/>
                  </a:cxn>
                </a:cxnLst>
                <a:rect l="0" t="0" r="r" b="b"/>
                <a:pathLst>
                  <a:path w="4" h="11">
                    <a:moveTo>
                      <a:pt x="4" y="11"/>
                    </a:moveTo>
                    <a:lnTo>
                      <a:pt x="0" y="10"/>
                    </a:lnTo>
                    <a:lnTo>
                      <a:pt x="0" y="0"/>
                    </a:lnTo>
                    <a:lnTo>
                      <a:pt x="4" y="1"/>
                    </a:lnTo>
                    <a:lnTo>
                      <a:pt x="4" y="11"/>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78" name="Freeform 2066"/>
              <p:cNvSpPr>
                <a:spLocks/>
              </p:cNvSpPr>
              <p:nvPr/>
            </p:nvSpPr>
            <p:spPr bwMode="auto">
              <a:xfrm>
                <a:off x="6911" y="2844"/>
                <a:ext cx="5" cy="11"/>
              </a:xfrm>
              <a:custGeom>
                <a:avLst/>
                <a:gdLst>
                  <a:gd name="T0" fmla="*/ 5 w 5"/>
                  <a:gd name="T1" fmla="*/ 11 h 11"/>
                  <a:gd name="T2" fmla="*/ 0 w 5"/>
                  <a:gd name="T3" fmla="*/ 9 h 11"/>
                  <a:gd name="T4" fmla="*/ 0 w 5"/>
                  <a:gd name="T5" fmla="*/ 0 h 11"/>
                  <a:gd name="T6" fmla="*/ 5 w 5"/>
                  <a:gd name="T7" fmla="*/ 1 h 11"/>
                  <a:gd name="T8" fmla="*/ 5 w 5"/>
                  <a:gd name="T9" fmla="*/ 11 h 11"/>
                </a:gdLst>
                <a:ahLst/>
                <a:cxnLst>
                  <a:cxn ang="0">
                    <a:pos x="T0" y="T1"/>
                  </a:cxn>
                  <a:cxn ang="0">
                    <a:pos x="T2" y="T3"/>
                  </a:cxn>
                  <a:cxn ang="0">
                    <a:pos x="T4" y="T5"/>
                  </a:cxn>
                  <a:cxn ang="0">
                    <a:pos x="T6" y="T7"/>
                  </a:cxn>
                  <a:cxn ang="0">
                    <a:pos x="T8" y="T9"/>
                  </a:cxn>
                </a:cxnLst>
                <a:rect l="0" t="0" r="r" b="b"/>
                <a:pathLst>
                  <a:path w="5" h="11">
                    <a:moveTo>
                      <a:pt x="5" y="11"/>
                    </a:moveTo>
                    <a:lnTo>
                      <a:pt x="0" y="9"/>
                    </a:lnTo>
                    <a:lnTo>
                      <a:pt x="0" y="0"/>
                    </a:lnTo>
                    <a:lnTo>
                      <a:pt x="5" y="1"/>
                    </a:lnTo>
                    <a:lnTo>
                      <a:pt x="5" y="11"/>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79" name="Freeform 2067"/>
              <p:cNvSpPr>
                <a:spLocks/>
              </p:cNvSpPr>
              <p:nvPr/>
            </p:nvSpPr>
            <p:spPr bwMode="auto">
              <a:xfrm>
                <a:off x="6752" y="2796"/>
                <a:ext cx="22" cy="7"/>
              </a:xfrm>
              <a:custGeom>
                <a:avLst/>
                <a:gdLst>
                  <a:gd name="T0" fmla="*/ 7 w 22"/>
                  <a:gd name="T1" fmla="*/ 7 h 7"/>
                  <a:gd name="T2" fmla="*/ 0 w 22"/>
                  <a:gd name="T3" fmla="*/ 5 h 7"/>
                  <a:gd name="T4" fmla="*/ 13 w 22"/>
                  <a:gd name="T5" fmla="*/ 1 h 7"/>
                  <a:gd name="T6" fmla="*/ 13 w 22"/>
                  <a:gd name="T7" fmla="*/ 2 h 7"/>
                  <a:gd name="T8" fmla="*/ 17 w 22"/>
                  <a:gd name="T9" fmla="*/ 2 h 7"/>
                  <a:gd name="T10" fmla="*/ 17 w 22"/>
                  <a:gd name="T11" fmla="*/ 0 h 7"/>
                  <a:gd name="T12" fmla="*/ 22 w 22"/>
                  <a:gd name="T13" fmla="*/ 2 h 7"/>
                  <a:gd name="T14" fmla="*/ 7 w 22"/>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7">
                    <a:moveTo>
                      <a:pt x="7" y="7"/>
                    </a:moveTo>
                    <a:lnTo>
                      <a:pt x="0" y="5"/>
                    </a:lnTo>
                    <a:lnTo>
                      <a:pt x="13" y="1"/>
                    </a:lnTo>
                    <a:lnTo>
                      <a:pt x="13" y="2"/>
                    </a:lnTo>
                    <a:lnTo>
                      <a:pt x="17" y="2"/>
                    </a:lnTo>
                    <a:lnTo>
                      <a:pt x="17" y="0"/>
                    </a:lnTo>
                    <a:lnTo>
                      <a:pt x="22" y="2"/>
                    </a:lnTo>
                    <a:lnTo>
                      <a:pt x="7" y="7"/>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80" name="Freeform 2068"/>
              <p:cNvSpPr>
                <a:spLocks/>
              </p:cNvSpPr>
              <p:nvPr/>
            </p:nvSpPr>
            <p:spPr bwMode="auto">
              <a:xfrm>
                <a:off x="6683" y="2768"/>
                <a:ext cx="4" cy="11"/>
              </a:xfrm>
              <a:custGeom>
                <a:avLst/>
                <a:gdLst>
                  <a:gd name="T0" fmla="*/ 4 w 4"/>
                  <a:gd name="T1" fmla="*/ 11 h 11"/>
                  <a:gd name="T2" fmla="*/ 0 w 4"/>
                  <a:gd name="T3" fmla="*/ 10 h 11"/>
                  <a:gd name="T4" fmla="*/ 0 w 4"/>
                  <a:gd name="T5" fmla="*/ 0 h 11"/>
                  <a:gd name="T6" fmla="*/ 4 w 4"/>
                  <a:gd name="T7" fmla="*/ 1 h 11"/>
                  <a:gd name="T8" fmla="*/ 4 w 4"/>
                  <a:gd name="T9" fmla="*/ 11 h 11"/>
                </a:gdLst>
                <a:ahLst/>
                <a:cxnLst>
                  <a:cxn ang="0">
                    <a:pos x="T0" y="T1"/>
                  </a:cxn>
                  <a:cxn ang="0">
                    <a:pos x="T2" y="T3"/>
                  </a:cxn>
                  <a:cxn ang="0">
                    <a:pos x="T4" y="T5"/>
                  </a:cxn>
                  <a:cxn ang="0">
                    <a:pos x="T6" y="T7"/>
                  </a:cxn>
                  <a:cxn ang="0">
                    <a:pos x="T8" y="T9"/>
                  </a:cxn>
                </a:cxnLst>
                <a:rect l="0" t="0" r="r" b="b"/>
                <a:pathLst>
                  <a:path w="4" h="11">
                    <a:moveTo>
                      <a:pt x="4" y="11"/>
                    </a:moveTo>
                    <a:lnTo>
                      <a:pt x="0" y="10"/>
                    </a:lnTo>
                    <a:lnTo>
                      <a:pt x="0" y="0"/>
                    </a:lnTo>
                    <a:lnTo>
                      <a:pt x="4" y="1"/>
                    </a:lnTo>
                    <a:lnTo>
                      <a:pt x="4" y="11"/>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81" name="Freeform 2069"/>
              <p:cNvSpPr>
                <a:spLocks/>
              </p:cNvSpPr>
              <p:nvPr/>
            </p:nvSpPr>
            <p:spPr bwMode="auto">
              <a:xfrm>
                <a:off x="6765" y="2795"/>
                <a:ext cx="4" cy="3"/>
              </a:xfrm>
              <a:custGeom>
                <a:avLst/>
                <a:gdLst>
                  <a:gd name="T0" fmla="*/ 4 w 4"/>
                  <a:gd name="T1" fmla="*/ 3 h 3"/>
                  <a:gd name="T2" fmla="*/ 0 w 4"/>
                  <a:gd name="T3" fmla="*/ 3 h 3"/>
                  <a:gd name="T4" fmla="*/ 0 w 4"/>
                  <a:gd name="T5" fmla="*/ 0 h 3"/>
                  <a:gd name="T6" fmla="*/ 4 w 4"/>
                  <a:gd name="T7" fmla="*/ 1 h 3"/>
                  <a:gd name="T8" fmla="*/ 4 w 4"/>
                  <a:gd name="T9" fmla="*/ 3 h 3"/>
                </a:gdLst>
                <a:ahLst/>
                <a:cxnLst>
                  <a:cxn ang="0">
                    <a:pos x="T0" y="T1"/>
                  </a:cxn>
                  <a:cxn ang="0">
                    <a:pos x="T2" y="T3"/>
                  </a:cxn>
                  <a:cxn ang="0">
                    <a:pos x="T4" y="T5"/>
                  </a:cxn>
                  <a:cxn ang="0">
                    <a:pos x="T6" y="T7"/>
                  </a:cxn>
                  <a:cxn ang="0">
                    <a:pos x="T8" y="T9"/>
                  </a:cxn>
                </a:cxnLst>
                <a:rect l="0" t="0" r="r" b="b"/>
                <a:pathLst>
                  <a:path w="4" h="3">
                    <a:moveTo>
                      <a:pt x="4" y="3"/>
                    </a:moveTo>
                    <a:lnTo>
                      <a:pt x="0" y="3"/>
                    </a:lnTo>
                    <a:lnTo>
                      <a:pt x="0" y="0"/>
                    </a:lnTo>
                    <a:lnTo>
                      <a:pt x="4" y="1"/>
                    </a:lnTo>
                    <a:lnTo>
                      <a:pt x="4" y="3"/>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82" name="Freeform 2070"/>
              <p:cNvSpPr>
                <a:spLocks/>
              </p:cNvSpPr>
              <p:nvPr/>
            </p:nvSpPr>
            <p:spPr bwMode="auto">
              <a:xfrm>
                <a:off x="6778" y="2804"/>
                <a:ext cx="21" cy="7"/>
              </a:xfrm>
              <a:custGeom>
                <a:avLst/>
                <a:gdLst>
                  <a:gd name="T0" fmla="*/ 6 w 21"/>
                  <a:gd name="T1" fmla="*/ 7 h 7"/>
                  <a:gd name="T2" fmla="*/ 0 w 21"/>
                  <a:gd name="T3" fmla="*/ 5 h 7"/>
                  <a:gd name="T4" fmla="*/ 15 w 21"/>
                  <a:gd name="T5" fmla="*/ 0 h 7"/>
                  <a:gd name="T6" fmla="*/ 21 w 21"/>
                  <a:gd name="T7" fmla="*/ 2 h 7"/>
                  <a:gd name="T8" fmla="*/ 6 w 21"/>
                  <a:gd name="T9" fmla="*/ 7 h 7"/>
                </a:gdLst>
                <a:ahLst/>
                <a:cxnLst>
                  <a:cxn ang="0">
                    <a:pos x="T0" y="T1"/>
                  </a:cxn>
                  <a:cxn ang="0">
                    <a:pos x="T2" y="T3"/>
                  </a:cxn>
                  <a:cxn ang="0">
                    <a:pos x="T4" y="T5"/>
                  </a:cxn>
                  <a:cxn ang="0">
                    <a:pos x="T6" y="T7"/>
                  </a:cxn>
                  <a:cxn ang="0">
                    <a:pos x="T8" y="T9"/>
                  </a:cxn>
                </a:cxnLst>
                <a:rect l="0" t="0" r="r" b="b"/>
                <a:pathLst>
                  <a:path w="21" h="7">
                    <a:moveTo>
                      <a:pt x="6" y="7"/>
                    </a:moveTo>
                    <a:lnTo>
                      <a:pt x="0" y="5"/>
                    </a:lnTo>
                    <a:lnTo>
                      <a:pt x="15" y="0"/>
                    </a:lnTo>
                    <a:lnTo>
                      <a:pt x="21" y="2"/>
                    </a:lnTo>
                    <a:lnTo>
                      <a:pt x="6" y="7"/>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83" name="Freeform 2071"/>
              <p:cNvSpPr>
                <a:spLocks/>
              </p:cNvSpPr>
              <p:nvPr/>
            </p:nvSpPr>
            <p:spPr bwMode="auto">
              <a:xfrm>
                <a:off x="6697" y="2772"/>
                <a:ext cx="4" cy="12"/>
              </a:xfrm>
              <a:custGeom>
                <a:avLst/>
                <a:gdLst>
                  <a:gd name="T0" fmla="*/ 4 w 4"/>
                  <a:gd name="T1" fmla="*/ 12 h 12"/>
                  <a:gd name="T2" fmla="*/ 0 w 4"/>
                  <a:gd name="T3" fmla="*/ 10 h 12"/>
                  <a:gd name="T4" fmla="*/ 0 w 4"/>
                  <a:gd name="T5" fmla="*/ 0 h 12"/>
                  <a:gd name="T6" fmla="*/ 4 w 4"/>
                  <a:gd name="T7" fmla="*/ 2 h 12"/>
                  <a:gd name="T8" fmla="*/ 4 w 4"/>
                  <a:gd name="T9" fmla="*/ 12 h 12"/>
                </a:gdLst>
                <a:ahLst/>
                <a:cxnLst>
                  <a:cxn ang="0">
                    <a:pos x="T0" y="T1"/>
                  </a:cxn>
                  <a:cxn ang="0">
                    <a:pos x="T2" y="T3"/>
                  </a:cxn>
                  <a:cxn ang="0">
                    <a:pos x="T4" y="T5"/>
                  </a:cxn>
                  <a:cxn ang="0">
                    <a:pos x="T6" y="T7"/>
                  </a:cxn>
                  <a:cxn ang="0">
                    <a:pos x="T8" y="T9"/>
                  </a:cxn>
                </a:cxnLst>
                <a:rect l="0" t="0" r="r" b="b"/>
                <a:pathLst>
                  <a:path w="4" h="12">
                    <a:moveTo>
                      <a:pt x="4" y="12"/>
                    </a:moveTo>
                    <a:lnTo>
                      <a:pt x="0" y="10"/>
                    </a:lnTo>
                    <a:lnTo>
                      <a:pt x="0" y="0"/>
                    </a:lnTo>
                    <a:lnTo>
                      <a:pt x="4" y="2"/>
                    </a:lnTo>
                    <a:lnTo>
                      <a:pt x="4" y="12"/>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84" name="Freeform 2072"/>
              <p:cNvSpPr>
                <a:spLocks/>
              </p:cNvSpPr>
              <p:nvPr/>
            </p:nvSpPr>
            <p:spPr bwMode="auto">
              <a:xfrm>
                <a:off x="6727" y="2787"/>
                <a:ext cx="22" cy="8"/>
              </a:xfrm>
              <a:custGeom>
                <a:avLst/>
                <a:gdLst>
                  <a:gd name="T0" fmla="*/ 7 w 22"/>
                  <a:gd name="T1" fmla="*/ 8 h 8"/>
                  <a:gd name="T2" fmla="*/ 0 w 22"/>
                  <a:gd name="T3" fmla="*/ 5 h 8"/>
                  <a:gd name="T4" fmla="*/ 15 w 22"/>
                  <a:gd name="T5" fmla="*/ 0 h 8"/>
                  <a:gd name="T6" fmla="*/ 22 w 22"/>
                  <a:gd name="T7" fmla="*/ 3 h 8"/>
                  <a:gd name="T8" fmla="*/ 7 w 22"/>
                  <a:gd name="T9" fmla="*/ 8 h 8"/>
                </a:gdLst>
                <a:ahLst/>
                <a:cxnLst>
                  <a:cxn ang="0">
                    <a:pos x="T0" y="T1"/>
                  </a:cxn>
                  <a:cxn ang="0">
                    <a:pos x="T2" y="T3"/>
                  </a:cxn>
                  <a:cxn ang="0">
                    <a:pos x="T4" y="T5"/>
                  </a:cxn>
                  <a:cxn ang="0">
                    <a:pos x="T6" y="T7"/>
                  </a:cxn>
                  <a:cxn ang="0">
                    <a:pos x="T8" y="T9"/>
                  </a:cxn>
                </a:cxnLst>
                <a:rect l="0" t="0" r="r" b="b"/>
                <a:pathLst>
                  <a:path w="22" h="8">
                    <a:moveTo>
                      <a:pt x="7" y="8"/>
                    </a:moveTo>
                    <a:lnTo>
                      <a:pt x="0" y="5"/>
                    </a:lnTo>
                    <a:lnTo>
                      <a:pt x="15" y="0"/>
                    </a:lnTo>
                    <a:lnTo>
                      <a:pt x="22" y="3"/>
                    </a:lnTo>
                    <a:lnTo>
                      <a:pt x="7" y="8"/>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85" name="Freeform 2073"/>
              <p:cNvSpPr>
                <a:spLocks/>
              </p:cNvSpPr>
              <p:nvPr/>
            </p:nvSpPr>
            <p:spPr bwMode="auto">
              <a:xfrm>
                <a:off x="7048" y="2889"/>
                <a:ext cx="4" cy="11"/>
              </a:xfrm>
              <a:custGeom>
                <a:avLst/>
                <a:gdLst>
                  <a:gd name="T0" fmla="*/ 4 w 4"/>
                  <a:gd name="T1" fmla="*/ 11 h 11"/>
                  <a:gd name="T2" fmla="*/ 0 w 4"/>
                  <a:gd name="T3" fmla="*/ 10 h 11"/>
                  <a:gd name="T4" fmla="*/ 0 w 4"/>
                  <a:gd name="T5" fmla="*/ 0 h 11"/>
                  <a:gd name="T6" fmla="*/ 4 w 4"/>
                  <a:gd name="T7" fmla="*/ 1 h 11"/>
                  <a:gd name="T8" fmla="*/ 4 w 4"/>
                  <a:gd name="T9" fmla="*/ 11 h 11"/>
                </a:gdLst>
                <a:ahLst/>
                <a:cxnLst>
                  <a:cxn ang="0">
                    <a:pos x="T0" y="T1"/>
                  </a:cxn>
                  <a:cxn ang="0">
                    <a:pos x="T2" y="T3"/>
                  </a:cxn>
                  <a:cxn ang="0">
                    <a:pos x="T4" y="T5"/>
                  </a:cxn>
                  <a:cxn ang="0">
                    <a:pos x="T6" y="T7"/>
                  </a:cxn>
                  <a:cxn ang="0">
                    <a:pos x="T8" y="T9"/>
                  </a:cxn>
                </a:cxnLst>
                <a:rect l="0" t="0" r="r" b="b"/>
                <a:pathLst>
                  <a:path w="4" h="11">
                    <a:moveTo>
                      <a:pt x="4" y="11"/>
                    </a:moveTo>
                    <a:lnTo>
                      <a:pt x="0" y="10"/>
                    </a:lnTo>
                    <a:lnTo>
                      <a:pt x="0" y="0"/>
                    </a:lnTo>
                    <a:lnTo>
                      <a:pt x="4" y="1"/>
                    </a:lnTo>
                    <a:lnTo>
                      <a:pt x="4" y="11"/>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86" name="Freeform 2074"/>
              <p:cNvSpPr>
                <a:spLocks/>
              </p:cNvSpPr>
              <p:nvPr/>
            </p:nvSpPr>
            <p:spPr bwMode="auto">
              <a:xfrm>
                <a:off x="5150" y="4233"/>
                <a:ext cx="216" cy="5"/>
              </a:xfrm>
              <a:custGeom>
                <a:avLst/>
                <a:gdLst>
                  <a:gd name="T0" fmla="*/ 216 w 216"/>
                  <a:gd name="T1" fmla="*/ 5 h 5"/>
                  <a:gd name="T2" fmla="*/ 0 w 216"/>
                  <a:gd name="T3" fmla="*/ 5 h 5"/>
                  <a:gd name="T4" fmla="*/ 0 w 216"/>
                  <a:gd name="T5" fmla="*/ 0 h 5"/>
                  <a:gd name="T6" fmla="*/ 151 w 216"/>
                  <a:gd name="T7" fmla="*/ 0 h 5"/>
                  <a:gd name="T8" fmla="*/ 151 w 216"/>
                  <a:gd name="T9" fmla="*/ 2 h 5"/>
                  <a:gd name="T10" fmla="*/ 155 w 216"/>
                  <a:gd name="T11" fmla="*/ 2 h 5"/>
                  <a:gd name="T12" fmla="*/ 155 w 216"/>
                  <a:gd name="T13" fmla="*/ 0 h 5"/>
                  <a:gd name="T14" fmla="*/ 216 w 216"/>
                  <a:gd name="T15" fmla="*/ 0 h 5"/>
                  <a:gd name="T16" fmla="*/ 216 w 216"/>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5">
                    <a:moveTo>
                      <a:pt x="216" y="5"/>
                    </a:moveTo>
                    <a:lnTo>
                      <a:pt x="0" y="5"/>
                    </a:lnTo>
                    <a:lnTo>
                      <a:pt x="0" y="0"/>
                    </a:lnTo>
                    <a:lnTo>
                      <a:pt x="151" y="0"/>
                    </a:lnTo>
                    <a:lnTo>
                      <a:pt x="151" y="2"/>
                    </a:lnTo>
                    <a:lnTo>
                      <a:pt x="155" y="2"/>
                    </a:lnTo>
                    <a:lnTo>
                      <a:pt x="155" y="0"/>
                    </a:lnTo>
                    <a:lnTo>
                      <a:pt x="216" y="0"/>
                    </a:lnTo>
                    <a:lnTo>
                      <a:pt x="216" y="5"/>
                    </a:lnTo>
                    <a:close/>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87" name="Rectangle 2075"/>
              <p:cNvSpPr>
                <a:spLocks noChangeArrowheads="1"/>
              </p:cNvSpPr>
              <p:nvPr/>
            </p:nvSpPr>
            <p:spPr bwMode="auto">
              <a:xfrm>
                <a:off x="5301" y="4233"/>
                <a:ext cx="4" cy="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88" name="Freeform 2076"/>
              <p:cNvSpPr>
                <a:spLocks noEditPoints="1"/>
              </p:cNvSpPr>
              <p:nvPr/>
            </p:nvSpPr>
            <p:spPr bwMode="auto">
              <a:xfrm>
                <a:off x="5150" y="2679"/>
                <a:ext cx="216" cy="1361"/>
              </a:xfrm>
              <a:custGeom>
                <a:avLst/>
                <a:gdLst>
                  <a:gd name="T0" fmla="*/ 226 w 2503"/>
                  <a:gd name="T1" fmla="*/ 4356 h 15756"/>
                  <a:gd name="T2" fmla="*/ 226 w 2503"/>
                  <a:gd name="T3" fmla="*/ 3358 h 15756"/>
                  <a:gd name="T4" fmla="*/ 1115 w 2503"/>
                  <a:gd name="T5" fmla="*/ 2509 h 15756"/>
                  <a:gd name="T6" fmla="*/ 565 w 2503"/>
                  <a:gd name="T7" fmla="*/ 2667 h 15756"/>
                  <a:gd name="T8" fmla="*/ 565 w 2503"/>
                  <a:gd name="T9" fmla="*/ 3245 h 15756"/>
                  <a:gd name="T10" fmla="*/ 1408 w 2503"/>
                  <a:gd name="T11" fmla="*/ 2705 h 15756"/>
                  <a:gd name="T12" fmla="*/ 1440 w 2503"/>
                  <a:gd name="T13" fmla="*/ 3071 h 15756"/>
                  <a:gd name="T14" fmla="*/ 1560 w 2503"/>
                  <a:gd name="T15" fmla="*/ 2807 h 15756"/>
                  <a:gd name="T16" fmla="*/ 1751 w 2503"/>
                  <a:gd name="T17" fmla="*/ 2935 h 15756"/>
                  <a:gd name="T18" fmla="*/ 0 w 2503"/>
                  <a:gd name="T19" fmla="*/ 15756 h 15756"/>
                  <a:gd name="T20" fmla="*/ 615 w 2503"/>
                  <a:gd name="T21" fmla="*/ 5949 h 15756"/>
                  <a:gd name="T22" fmla="*/ 1458 w 2503"/>
                  <a:gd name="T23" fmla="*/ 5647 h 15756"/>
                  <a:gd name="T24" fmla="*/ 615 w 2503"/>
                  <a:gd name="T25" fmla="*/ 5888 h 15756"/>
                  <a:gd name="T26" fmla="*/ 523 w 2503"/>
                  <a:gd name="T27" fmla="*/ 5975 h 15756"/>
                  <a:gd name="T28" fmla="*/ 523 w 2503"/>
                  <a:gd name="T29" fmla="*/ 5497 h 15756"/>
                  <a:gd name="T30" fmla="*/ 1458 w 2503"/>
                  <a:gd name="T31" fmla="*/ 4566 h 15756"/>
                  <a:gd name="T32" fmla="*/ 615 w 2503"/>
                  <a:gd name="T33" fmla="*/ 4807 h 15756"/>
                  <a:gd name="T34" fmla="*/ 523 w 2503"/>
                  <a:gd name="T35" fmla="*/ 4894 h 15756"/>
                  <a:gd name="T36" fmla="*/ 615 w 2503"/>
                  <a:gd name="T37" fmla="*/ 4868 h 15756"/>
                  <a:gd name="T38" fmla="*/ 509 w 2503"/>
                  <a:gd name="T39" fmla="*/ 4367 h 15756"/>
                  <a:gd name="T40" fmla="*/ 1458 w 2503"/>
                  <a:gd name="T41" fmla="*/ 4128 h 15756"/>
                  <a:gd name="T42" fmla="*/ 615 w 2503"/>
                  <a:gd name="T43" fmla="*/ 3734 h 15756"/>
                  <a:gd name="T44" fmla="*/ 509 w 2503"/>
                  <a:gd name="T45" fmla="*/ 3765 h 15756"/>
                  <a:gd name="T46" fmla="*/ 615 w 2503"/>
                  <a:gd name="T47" fmla="*/ 4326 h 15756"/>
                  <a:gd name="T48" fmla="*/ 2503 w 2503"/>
                  <a:gd name="T49" fmla="*/ 15503 h 15756"/>
                  <a:gd name="T50" fmla="*/ 1957 w 2503"/>
                  <a:gd name="T51" fmla="*/ 2249 h 15756"/>
                  <a:gd name="T52" fmla="*/ 2399 w 2503"/>
                  <a:gd name="T53" fmla="*/ 3016 h 15756"/>
                  <a:gd name="T54" fmla="*/ 2328 w 2503"/>
                  <a:gd name="T55" fmla="*/ 3072 h 15756"/>
                  <a:gd name="T56" fmla="*/ 2282 w 2503"/>
                  <a:gd name="T57" fmla="*/ 3652 h 15756"/>
                  <a:gd name="T58" fmla="*/ 2399 w 2503"/>
                  <a:gd name="T59" fmla="*/ 4007 h 15756"/>
                  <a:gd name="T60" fmla="*/ 2328 w 2503"/>
                  <a:gd name="T61" fmla="*/ 4063 h 15756"/>
                  <a:gd name="T62" fmla="*/ 2282 w 2503"/>
                  <a:gd name="T63" fmla="*/ 4644 h 15756"/>
                  <a:gd name="T64" fmla="*/ 2399 w 2503"/>
                  <a:gd name="T65" fmla="*/ 4999 h 15756"/>
                  <a:gd name="T66" fmla="*/ 2328 w 2503"/>
                  <a:gd name="T67" fmla="*/ 5055 h 15756"/>
                  <a:gd name="T68" fmla="*/ 2282 w 2503"/>
                  <a:gd name="T69" fmla="*/ 5635 h 15756"/>
                  <a:gd name="T70" fmla="*/ 2353 w 2503"/>
                  <a:gd name="T71" fmla="*/ 6681 h 15756"/>
                  <a:gd name="T72" fmla="*/ 2353 w 2503"/>
                  <a:gd name="T73" fmla="*/ 7673 h 15756"/>
                  <a:gd name="T74" fmla="*/ 2353 w 2503"/>
                  <a:gd name="T75" fmla="*/ 8664 h 15756"/>
                  <a:gd name="T76" fmla="*/ 2399 w 2503"/>
                  <a:gd name="T77" fmla="*/ 9079 h 15756"/>
                  <a:gd name="T78" fmla="*/ 2328 w 2503"/>
                  <a:gd name="T79" fmla="*/ 9135 h 15756"/>
                  <a:gd name="T80" fmla="*/ 2282 w 2503"/>
                  <a:gd name="T81" fmla="*/ 9716 h 15756"/>
                  <a:gd name="T82" fmla="*/ 2328 w 2503"/>
                  <a:gd name="T83" fmla="*/ 10194 h 15756"/>
                  <a:gd name="T84" fmla="*/ 2399 w 2503"/>
                  <a:gd name="T85" fmla="*/ 10194 h 15756"/>
                  <a:gd name="T86" fmla="*/ 2399 w 2503"/>
                  <a:gd name="T87" fmla="*/ 11221 h 15756"/>
                  <a:gd name="T88" fmla="*/ 2328 w 2503"/>
                  <a:gd name="T89" fmla="*/ 11299 h 15756"/>
                  <a:gd name="T90" fmla="*/ 2399 w 2503"/>
                  <a:gd name="T91" fmla="*/ 11299 h 15756"/>
                  <a:gd name="T92" fmla="*/ 2399 w 2503"/>
                  <a:gd name="T93" fmla="*/ 12251 h 15756"/>
                  <a:gd name="T94" fmla="*/ 2399 w 2503"/>
                  <a:gd name="T95" fmla="*/ 12350 h 15756"/>
                  <a:gd name="T96" fmla="*/ 2399 w 2503"/>
                  <a:gd name="T97" fmla="*/ 9666 h 15756"/>
                  <a:gd name="T98" fmla="*/ 2503 w 2503"/>
                  <a:gd name="T99" fmla="*/ 8614 h 15756"/>
                  <a:gd name="T100" fmla="*/ 2503 w 2503"/>
                  <a:gd name="T101" fmla="*/ 8614 h 15756"/>
                  <a:gd name="T102" fmla="*/ 2503 w 2503"/>
                  <a:gd name="T103" fmla="*/ 7032 h 15756"/>
                  <a:gd name="T104" fmla="*/ 2403 w 2503"/>
                  <a:gd name="T105" fmla="*/ 6041 h 15756"/>
                  <a:gd name="T106" fmla="*/ 2399 w 2503"/>
                  <a:gd name="T107" fmla="*/ 5585 h 15756"/>
                  <a:gd name="T108" fmla="*/ 2503 w 2503"/>
                  <a:gd name="T109" fmla="*/ 4594 h 15756"/>
                  <a:gd name="T110" fmla="*/ 2503 w 2503"/>
                  <a:gd name="T111" fmla="*/ 4594 h 15756"/>
                  <a:gd name="T112" fmla="*/ 2503 w 2503"/>
                  <a:gd name="T113" fmla="*/ 3072 h 15756"/>
                  <a:gd name="T114" fmla="*/ 1957 w 2503"/>
                  <a:gd name="T115" fmla="*/ 2046 h 15756"/>
                  <a:gd name="T116" fmla="*/ 0 w 2503"/>
                  <a:gd name="T117" fmla="*/ 2388 h 15756"/>
                  <a:gd name="T118" fmla="*/ 2503 w 2503"/>
                  <a:gd name="T119" fmla="*/ 2368 h 15756"/>
                  <a:gd name="T120" fmla="*/ 2503 w 2503"/>
                  <a:gd name="T121" fmla="*/ 2368 h 15756"/>
                  <a:gd name="T122" fmla="*/ 0 w 2503"/>
                  <a:gd name="T123" fmla="*/ 2336 h 15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03" h="15756">
                    <a:moveTo>
                      <a:pt x="0" y="15756"/>
                    </a:moveTo>
                    <a:lnTo>
                      <a:pt x="0" y="4467"/>
                    </a:lnTo>
                    <a:lnTo>
                      <a:pt x="239" y="4405"/>
                    </a:lnTo>
                    <a:lnTo>
                      <a:pt x="226" y="4356"/>
                    </a:lnTo>
                    <a:lnTo>
                      <a:pt x="0" y="4416"/>
                    </a:lnTo>
                    <a:lnTo>
                      <a:pt x="0" y="3469"/>
                    </a:lnTo>
                    <a:lnTo>
                      <a:pt x="239" y="3406"/>
                    </a:lnTo>
                    <a:lnTo>
                      <a:pt x="226" y="3358"/>
                    </a:lnTo>
                    <a:lnTo>
                      <a:pt x="0" y="3417"/>
                    </a:lnTo>
                    <a:lnTo>
                      <a:pt x="0" y="2564"/>
                    </a:lnTo>
                    <a:lnTo>
                      <a:pt x="845" y="2329"/>
                    </a:lnTo>
                    <a:lnTo>
                      <a:pt x="1115" y="2509"/>
                    </a:lnTo>
                    <a:lnTo>
                      <a:pt x="615" y="2653"/>
                    </a:lnTo>
                    <a:lnTo>
                      <a:pt x="615" y="2644"/>
                    </a:lnTo>
                    <a:lnTo>
                      <a:pt x="565" y="2644"/>
                    </a:lnTo>
                    <a:lnTo>
                      <a:pt x="565" y="2667"/>
                    </a:lnTo>
                    <a:lnTo>
                      <a:pt x="509" y="2683"/>
                    </a:lnTo>
                    <a:lnTo>
                      <a:pt x="523" y="2732"/>
                    </a:lnTo>
                    <a:lnTo>
                      <a:pt x="565" y="2719"/>
                    </a:lnTo>
                    <a:lnTo>
                      <a:pt x="565" y="3245"/>
                    </a:lnTo>
                    <a:lnTo>
                      <a:pt x="615" y="3245"/>
                    </a:lnTo>
                    <a:lnTo>
                      <a:pt x="615" y="2705"/>
                    </a:lnTo>
                    <a:lnTo>
                      <a:pt x="1170" y="2546"/>
                    </a:lnTo>
                    <a:lnTo>
                      <a:pt x="1408" y="2705"/>
                    </a:lnTo>
                    <a:lnTo>
                      <a:pt x="1408" y="3028"/>
                    </a:lnTo>
                    <a:lnTo>
                      <a:pt x="509" y="3286"/>
                    </a:lnTo>
                    <a:lnTo>
                      <a:pt x="523" y="3334"/>
                    </a:lnTo>
                    <a:lnTo>
                      <a:pt x="1440" y="3071"/>
                    </a:lnTo>
                    <a:lnTo>
                      <a:pt x="1433" y="3047"/>
                    </a:lnTo>
                    <a:lnTo>
                      <a:pt x="1458" y="3047"/>
                    </a:lnTo>
                    <a:lnTo>
                      <a:pt x="1458" y="2739"/>
                    </a:lnTo>
                    <a:lnTo>
                      <a:pt x="1560" y="2807"/>
                    </a:lnTo>
                    <a:lnTo>
                      <a:pt x="1560" y="7149"/>
                    </a:lnTo>
                    <a:lnTo>
                      <a:pt x="1610" y="7149"/>
                    </a:lnTo>
                    <a:lnTo>
                      <a:pt x="1610" y="2841"/>
                    </a:lnTo>
                    <a:lnTo>
                      <a:pt x="1751" y="2935"/>
                    </a:lnTo>
                    <a:lnTo>
                      <a:pt x="1751" y="15503"/>
                    </a:lnTo>
                    <a:lnTo>
                      <a:pt x="1022" y="15503"/>
                    </a:lnTo>
                    <a:lnTo>
                      <a:pt x="1022" y="15511"/>
                    </a:lnTo>
                    <a:lnTo>
                      <a:pt x="0" y="15756"/>
                    </a:lnTo>
                    <a:moveTo>
                      <a:pt x="565" y="5963"/>
                    </a:moveTo>
                    <a:lnTo>
                      <a:pt x="565" y="6489"/>
                    </a:lnTo>
                    <a:lnTo>
                      <a:pt x="615" y="6489"/>
                    </a:lnTo>
                    <a:lnTo>
                      <a:pt x="615" y="5949"/>
                    </a:lnTo>
                    <a:lnTo>
                      <a:pt x="1408" y="5721"/>
                    </a:lnTo>
                    <a:lnTo>
                      <a:pt x="1408" y="6291"/>
                    </a:lnTo>
                    <a:lnTo>
                      <a:pt x="1458" y="6291"/>
                    </a:lnTo>
                    <a:lnTo>
                      <a:pt x="1458" y="5647"/>
                    </a:lnTo>
                    <a:lnTo>
                      <a:pt x="1408" y="5647"/>
                    </a:lnTo>
                    <a:lnTo>
                      <a:pt x="1408" y="5669"/>
                    </a:lnTo>
                    <a:lnTo>
                      <a:pt x="615" y="5897"/>
                    </a:lnTo>
                    <a:lnTo>
                      <a:pt x="615" y="5888"/>
                    </a:lnTo>
                    <a:lnTo>
                      <a:pt x="565" y="5888"/>
                    </a:lnTo>
                    <a:lnTo>
                      <a:pt x="565" y="5911"/>
                    </a:lnTo>
                    <a:lnTo>
                      <a:pt x="509" y="5927"/>
                    </a:lnTo>
                    <a:lnTo>
                      <a:pt x="523" y="5975"/>
                    </a:lnTo>
                    <a:lnTo>
                      <a:pt x="565" y="5963"/>
                    </a:lnTo>
                    <a:moveTo>
                      <a:pt x="1408" y="5191"/>
                    </a:moveTo>
                    <a:lnTo>
                      <a:pt x="509" y="5449"/>
                    </a:lnTo>
                    <a:lnTo>
                      <a:pt x="523" y="5497"/>
                    </a:lnTo>
                    <a:lnTo>
                      <a:pt x="1440" y="5233"/>
                    </a:lnTo>
                    <a:lnTo>
                      <a:pt x="1433" y="5209"/>
                    </a:lnTo>
                    <a:lnTo>
                      <a:pt x="1458" y="5209"/>
                    </a:lnTo>
                    <a:lnTo>
                      <a:pt x="1458" y="4566"/>
                    </a:lnTo>
                    <a:lnTo>
                      <a:pt x="1408" y="4566"/>
                    </a:lnTo>
                    <a:lnTo>
                      <a:pt x="1408" y="4588"/>
                    </a:lnTo>
                    <a:lnTo>
                      <a:pt x="615" y="4816"/>
                    </a:lnTo>
                    <a:lnTo>
                      <a:pt x="615" y="4807"/>
                    </a:lnTo>
                    <a:lnTo>
                      <a:pt x="565" y="4807"/>
                    </a:lnTo>
                    <a:lnTo>
                      <a:pt x="565" y="4830"/>
                    </a:lnTo>
                    <a:lnTo>
                      <a:pt x="509" y="4846"/>
                    </a:lnTo>
                    <a:lnTo>
                      <a:pt x="523" y="4894"/>
                    </a:lnTo>
                    <a:lnTo>
                      <a:pt x="565" y="4882"/>
                    </a:lnTo>
                    <a:lnTo>
                      <a:pt x="565" y="5408"/>
                    </a:lnTo>
                    <a:lnTo>
                      <a:pt x="615" y="5408"/>
                    </a:lnTo>
                    <a:lnTo>
                      <a:pt x="615" y="4868"/>
                    </a:lnTo>
                    <a:lnTo>
                      <a:pt x="1408" y="4640"/>
                    </a:lnTo>
                    <a:lnTo>
                      <a:pt x="1408" y="5191"/>
                    </a:lnTo>
                    <a:moveTo>
                      <a:pt x="1408" y="4109"/>
                    </a:moveTo>
                    <a:lnTo>
                      <a:pt x="509" y="4367"/>
                    </a:lnTo>
                    <a:lnTo>
                      <a:pt x="523" y="4416"/>
                    </a:lnTo>
                    <a:lnTo>
                      <a:pt x="1440" y="4152"/>
                    </a:lnTo>
                    <a:lnTo>
                      <a:pt x="1433" y="4128"/>
                    </a:lnTo>
                    <a:lnTo>
                      <a:pt x="1458" y="4128"/>
                    </a:lnTo>
                    <a:lnTo>
                      <a:pt x="1458" y="3484"/>
                    </a:lnTo>
                    <a:lnTo>
                      <a:pt x="1408" y="3484"/>
                    </a:lnTo>
                    <a:lnTo>
                      <a:pt x="1408" y="3507"/>
                    </a:lnTo>
                    <a:lnTo>
                      <a:pt x="615" y="3734"/>
                    </a:lnTo>
                    <a:lnTo>
                      <a:pt x="615" y="3725"/>
                    </a:lnTo>
                    <a:lnTo>
                      <a:pt x="565" y="3725"/>
                    </a:lnTo>
                    <a:lnTo>
                      <a:pt x="565" y="3749"/>
                    </a:lnTo>
                    <a:lnTo>
                      <a:pt x="509" y="3765"/>
                    </a:lnTo>
                    <a:lnTo>
                      <a:pt x="523" y="3813"/>
                    </a:lnTo>
                    <a:lnTo>
                      <a:pt x="565" y="3801"/>
                    </a:lnTo>
                    <a:lnTo>
                      <a:pt x="565" y="4326"/>
                    </a:lnTo>
                    <a:lnTo>
                      <a:pt x="615" y="4326"/>
                    </a:lnTo>
                    <a:lnTo>
                      <a:pt x="615" y="3786"/>
                    </a:lnTo>
                    <a:lnTo>
                      <a:pt x="1408" y="3559"/>
                    </a:lnTo>
                    <a:lnTo>
                      <a:pt x="1408" y="4109"/>
                    </a:lnTo>
                    <a:moveTo>
                      <a:pt x="2503" y="15503"/>
                    </a:moveTo>
                    <a:lnTo>
                      <a:pt x="1801" y="15503"/>
                    </a:lnTo>
                    <a:lnTo>
                      <a:pt x="1801" y="2969"/>
                    </a:lnTo>
                    <a:lnTo>
                      <a:pt x="1957" y="3073"/>
                    </a:lnTo>
                    <a:lnTo>
                      <a:pt x="1957" y="2249"/>
                    </a:lnTo>
                    <a:lnTo>
                      <a:pt x="2503" y="2637"/>
                    </a:lnTo>
                    <a:lnTo>
                      <a:pt x="2503" y="3022"/>
                    </a:lnTo>
                    <a:lnTo>
                      <a:pt x="2399" y="3022"/>
                    </a:lnTo>
                    <a:lnTo>
                      <a:pt x="2399" y="3016"/>
                    </a:lnTo>
                    <a:lnTo>
                      <a:pt x="2349" y="3016"/>
                    </a:lnTo>
                    <a:lnTo>
                      <a:pt x="2349" y="3022"/>
                    </a:lnTo>
                    <a:lnTo>
                      <a:pt x="2328" y="3022"/>
                    </a:lnTo>
                    <a:lnTo>
                      <a:pt x="2328" y="3072"/>
                    </a:lnTo>
                    <a:lnTo>
                      <a:pt x="2349" y="3072"/>
                    </a:lnTo>
                    <a:lnTo>
                      <a:pt x="2349" y="3602"/>
                    </a:lnTo>
                    <a:lnTo>
                      <a:pt x="2282" y="3602"/>
                    </a:lnTo>
                    <a:lnTo>
                      <a:pt x="2282" y="3652"/>
                    </a:lnTo>
                    <a:lnTo>
                      <a:pt x="2503" y="3652"/>
                    </a:lnTo>
                    <a:lnTo>
                      <a:pt x="2503" y="4014"/>
                    </a:lnTo>
                    <a:lnTo>
                      <a:pt x="2399" y="4014"/>
                    </a:lnTo>
                    <a:lnTo>
                      <a:pt x="2399" y="4007"/>
                    </a:lnTo>
                    <a:lnTo>
                      <a:pt x="2349" y="4007"/>
                    </a:lnTo>
                    <a:lnTo>
                      <a:pt x="2349" y="4014"/>
                    </a:lnTo>
                    <a:lnTo>
                      <a:pt x="2328" y="4014"/>
                    </a:lnTo>
                    <a:lnTo>
                      <a:pt x="2328" y="4063"/>
                    </a:lnTo>
                    <a:lnTo>
                      <a:pt x="2349" y="4063"/>
                    </a:lnTo>
                    <a:lnTo>
                      <a:pt x="2349" y="4594"/>
                    </a:lnTo>
                    <a:lnTo>
                      <a:pt x="2282" y="4594"/>
                    </a:lnTo>
                    <a:lnTo>
                      <a:pt x="2282" y="4644"/>
                    </a:lnTo>
                    <a:lnTo>
                      <a:pt x="2503" y="4644"/>
                    </a:lnTo>
                    <a:lnTo>
                      <a:pt x="2503" y="5005"/>
                    </a:lnTo>
                    <a:lnTo>
                      <a:pt x="2399" y="5005"/>
                    </a:lnTo>
                    <a:lnTo>
                      <a:pt x="2399" y="4999"/>
                    </a:lnTo>
                    <a:lnTo>
                      <a:pt x="2349" y="4999"/>
                    </a:lnTo>
                    <a:lnTo>
                      <a:pt x="2349" y="5005"/>
                    </a:lnTo>
                    <a:lnTo>
                      <a:pt x="2328" y="5005"/>
                    </a:lnTo>
                    <a:lnTo>
                      <a:pt x="2328" y="5055"/>
                    </a:lnTo>
                    <a:lnTo>
                      <a:pt x="2349" y="5055"/>
                    </a:lnTo>
                    <a:lnTo>
                      <a:pt x="2349" y="5585"/>
                    </a:lnTo>
                    <a:lnTo>
                      <a:pt x="2282" y="5585"/>
                    </a:lnTo>
                    <a:lnTo>
                      <a:pt x="2282" y="5635"/>
                    </a:lnTo>
                    <a:lnTo>
                      <a:pt x="2503" y="5635"/>
                    </a:lnTo>
                    <a:lnTo>
                      <a:pt x="2503" y="5991"/>
                    </a:lnTo>
                    <a:lnTo>
                      <a:pt x="2353" y="5991"/>
                    </a:lnTo>
                    <a:lnTo>
                      <a:pt x="2353" y="6681"/>
                    </a:lnTo>
                    <a:lnTo>
                      <a:pt x="2503" y="6681"/>
                    </a:lnTo>
                    <a:lnTo>
                      <a:pt x="2503" y="6982"/>
                    </a:lnTo>
                    <a:lnTo>
                      <a:pt x="2353" y="6982"/>
                    </a:lnTo>
                    <a:lnTo>
                      <a:pt x="2353" y="7673"/>
                    </a:lnTo>
                    <a:lnTo>
                      <a:pt x="2503" y="7673"/>
                    </a:lnTo>
                    <a:lnTo>
                      <a:pt x="2503" y="7974"/>
                    </a:lnTo>
                    <a:lnTo>
                      <a:pt x="2353" y="7974"/>
                    </a:lnTo>
                    <a:lnTo>
                      <a:pt x="2353" y="8664"/>
                    </a:lnTo>
                    <a:lnTo>
                      <a:pt x="2503" y="8664"/>
                    </a:lnTo>
                    <a:lnTo>
                      <a:pt x="2503" y="9085"/>
                    </a:lnTo>
                    <a:lnTo>
                      <a:pt x="2399" y="9085"/>
                    </a:lnTo>
                    <a:lnTo>
                      <a:pt x="2399" y="9079"/>
                    </a:lnTo>
                    <a:lnTo>
                      <a:pt x="2349" y="9079"/>
                    </a:lnTo>
                    <a:lnTo>
                      <a:pt x="2349" y="9085"/>
                    </a:lnTo>
                    <a:lnTo>
                      <a:pt x="2328" y="9085"/>
                    </a:lnTo>
                    <a:lnTo>
                      <a:pt x="2328" y="9135"/>
                    </a:lnTo>
                    <a:lnTo>
                      <a:pt x="2349" y="9135"/>
                    </a:lnTo>
                    <a:lnTo>
                      <a:pt x="2349" y="9666"/>
                    </a:lnTo>
                    <a:lnTo>
                      <a:pt x="2282" y="9666"/>
                    </a:lnTo>
                    <a:lnTo>
                      <a:pt x="2282" y="9716"/>
                    </a:lnTo>
                    <a:lnTo>
                      <a:pt x="2503" y="9716"/>
                    </a:lnTo>
                    <a:lnTo>
                      <a:pt x="2503" y="10144"/>
                    </a:lnTo>
                    <a:lnTo>
                      <a:pt x="2328" y="10144"/>
                    </a:lnTo>
                    <a:lnTo>
                      <a:pt x="2328" y="10194"/>
                    </a:lnTo>
                    <a:lnTo>
                      <a:pt x="2349" y="10194"/>
                    </a:lnTo>
                    <a:lnTo>
                      <a:pt x="2349" y="10658"/>
                    </a:lnTo>
                    <a:lnTo>
                      <a:pt x="2399" y="10658"/>
                    </a:lnTo>
                    <a:lnTo>
                      <a:pt x="2399" y="10194"/>
                    </a:lnTo>
                    <a:lnTo>
                      <a:pt x="2503" y="10194"/>
                    </a:lnTo>
                    <a:lnTo>
                      <a:pt x="2503" y="11249"/>
                    </a:lnTo>
                    <a:lnTo>
                      <a:pt x="2399" y="11249"/>
                    </a:lnTo>
                    <a:lnTo>
                      <a:pt x="2399" y="11221"/>
                    </a:lnTo>
                    <a:lnTo>
                      <a:pt x="2349" y="11221"/>
                    </a:lnTo>
                    <a:lnTo>
                      <a:pt x="2349" y="11249"/>
                    </a:lnTo>
                    <a:lnTo>
                      <a:pt x="2328" y="11249"/>
                    </a:lnTo>
                    <a:lnTo>
                      <a:pt x="2328" y="11299"/>
                    </a:lnTo>
                    <a:lnTo>
                      <a:pt x="2349" y="11299"/>
                    </a:lnTo>
                    <a:lnTo>
                      <a:pt x="2349" y="11837"/>
                    </a:lnTo>
                    <a:lnTo>
                      <a:pt x="2399" y="11837"/>
                    </a:lnTo>
                    <a:lnTo>
                      <a:pt x="2399" y="11299"/>
                    </a:lnTo>
                    <a:lnTo>
                      <a:pt x="2503" y="11299"/>
                    </a:lnTo>
                    <a:lnTo>
                      <a:pt x="2503" y="12300"/>
                    </a:lnTo>
                    <a:lnTo>
                      <a:pt x="2399" y="12300"/>
                    </a:lnTo>
                    <a:lnTo>
                      <a:pt x="2399" y="12251"/>
                    </a:lnTo>
                    <a:lnTo>
                      <a:pt x="2349" y="12251"/>
                    </a:lnTo>
                    <a:lnTo>
                      <a:pt x="2349" y="12634"/>
                    </a:lnTo>
                    <a:lnTo>
                      <a:pt x="2399" y="12634"/>
                    </a:lnTo>
                    <a:lnTo>
                      <a:pt x="2399" y="12350"/>
                    </a:lnTo>
                    <a:lnTo>
                      <a:pt x="2503" y="12350"/>
                    </a:lnTo>
                    <a:lnTo>
                      <a:pt x="2503" y="15503"/>
                    </a:lnTo>
                    <a:moveTo>
                      <a:pt x="2503" y="9666"/>
                    </a:moveTo>
                    <a:lnTo>
                      <a:pt x="2399" y="9666"/>
                    </a:lnTo>
                    <a:lnTo>
                      <a:pt x="2399" y="9135"/>
                    </a:lnTo>
                    <a:lnTo>
                      <a:pt x="2503" y="9135"/>
                    </a:lnTo>
                    <a:lnTo>
                      <a:pt x="2503" y="9666"/>
                    </a:lnTo>
                    <a:moveTo>
                      <a:pt x="2503" y="8614"/>
                    </a:moveTo>
                    <a:lnTo>
                      <a:pt x="2403" y="8614"/>
                    </a:lnTo>
                    <a:lnTo>
                      <a:pt x="2403" y="8024"/>
                    </a:lnTo>
                    <a:lnTo>
                      <a:pt x="2503" y="8024"/>
                    </a:lnTo>
                    <a:lnTo>
                      <a:pt x="2503" y="8614"/>
                    </a:lnTo>
                    <a:moveTo>
                      <a:pt x="2503" y="7623"/>
                    </a:moveTo>
                    <a:lnTo>
                      <a:pt x="2403" y="7623"/>
                    </a:lnTo>
                    <a:lnTo>
                      <a:pt x="2403" y="7032"/>
                    </a:lnTo>
                    <a:lnTo>
                      <a:pt x="2503" y="7032"/>
                    </a:lnTo>
                    <a:lnTo>
                      <a:pt x="2503" y="7623"/>
                    </a:lnTo>
                    <a:moveTo>
                      <a:pt x="2503" y="6631"/>
                    </a:moveTo>
                    <a:lnTo>
                      <a:pt x="2403" y="6631"/>
                    </a:lnTo>
                    <a:lnTo>
                      <a:pt x="2403" y="6041"/>
                    </a:lnTo>
                    <a:lnTo>
                      <a:pt x="2503" y="6041"/>
                    </a:lnTo>
                    <a:lnTo>
                      <a:pt x="2503" y="6631"/>
                    </a:lnTo>
                    <a:moveTo>
                      <a:pt x="2503" y="5585"/>
                    </a:moveTo>
                    <a:lnTo>
                      <a:pt x="2399" y="5585"/>
                    </a:lnTo>
                    <a:lnTo>
                      <a:pt x="2399" y="5055"/>
                    </a:lnTo>
                    <a:lnTo>
                      <a:pt x="2503" y="5055"/>
                    </a:lnTo>
                    <a:lnTo>
                      <a:pt x="2503" y="5585"/>
                    </a:lnTo>
                    <a:moveTo>
                      <a:pt x="2503" y="4594"/>
                    </a:moveTo>
                    <a:lnTo>
                      <a:pt x="2399" y="4594"/>
                    </a:lnTo>
                    <a:lnTo>
                      <a:pt x="2399" y="4063"/>
                    </a:lnTo>
                    <a:lnTo>
                      <a:pt x="2503" y="4063"/>
                    </a:lnTo>
                    <a:lnTo>
                      <a:pt x="2503" y="4594"/>
                    </a:lnTo>
                    <a:moveTo>
                      <a:pt x="2503" y="3602"/>
                    </a:moveTo>
                    <a:lnTo>
                      <a:pt x="2399" y="3602"/>
                    </a:lnTo>
                    <a:lnTo>
                      <a:pt x="2399" y="3072"/>
                    </a:lnTo>
                    <a:lnTo>
                      <a:pt x="2503" y="3072"/>
                    </a:lnTo>
                    <a:lnTo>
                      <a:pt x="2503" y="3602"/>
                    </a:lnTo>
                    <a:moveTo>
                      <a:pt x="2503" y="2576"/>
                    </a:moveTo>
                    <a:lnTo>
                      <a:pt x="1957" y="2188"/>
                    </a:lnTo>
                    <a:lnTo>
                      <a:pt x="1957" y="2046"/>
                    </a:lnTo>
                    <a:lnTo>
                      <a:pt x="2503" y="2429"/>
                    </a:lnTo>
                    <a:lnTo>
                      <a:pt x="2503" y="2576"/>
                    </a:lnTo>
                    <a:moveTo>
                      <a:pt x="0" y="2512"/>
                    </a:moveTo>
                    <a:lnTo>
                      <a:pt x="0" y="2388"/>
                    </a:lnTo>
                    <a:lnTo>
                      <a:pt x="658" y="2203"/>
                    </a:lnTo>
                    <a:lnTo>
                      <a:pt x="791" y="2292"/>
                    </a:lnTo>
                    <a:lnTo>
                      <a:pt x="0" y="2512"/>
                    </a:lnTo>
                    <a:moveTo>
                      <a:pt x="2503" y="2368"/>
                    </a:moveTo>
                    <a:lnTo>
                      <a:pt x="1957" y="1985"/>
                    </a:lnTo>
                    <a:lnTo>
                      <a:pt x="1957" y="0"/>
                    </a:lnTo>
                    <a:lnTo>
                      <a:pt x="2503" y="349"/>
                    </a:lnTo>
                    <a:lnTo>
                      <a:pt x="2503" y="2368"/>
                    </a:lnTo>
                    <a:moveTo>
                      <a:pt x="0" y="2336"/>
                    </a:moveTo>
                    <a:lnTo>
                      <a:pt x="0" y="1762"/>
                    </a:lnTo>
                    <a:lnTo>
                      <a:pt x="603" y="2166"/>
                    </a:lnTo>
                    <a:lnTo>
                      <a:pt x="0" y="2336"/>
                    </a:ln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89" name="Freeform 2077"/>
              <p:cNvSpPr>
                <a:spLocks/>
              </p:cNvSpPr>
              <p:nvPr/>
            </p:nvSpPr>
            <p:spPr bwMode="auto">
              <a:xfrm>
                <a:off x="5150" y="2877"/>
                <a:ext cx="73" cy="23"/>
              </a:xfrm>
              <a:custGeom>
                <a:avLst/>
                <a:gdLst>
                  <a:gd name="T0" fmla="*/ 0 w 73"/>
                  <a:gd name="T1" fmla="*/ 23 h 23"/>
                  <a:gd name="T2" fmla="*/ 0 w 73"/>
                  <a:gd name="T3" fmla="*/ 19 h 23"/>
                  <a:gd name="T4" fmla="*/ 68 w 73"/>
                  <a:gd name="T5" fmla="*/ 0 h 23"/>
                  <a:gd name="T6" fmla="*/ 73 w 73"/>
                  <a:gd name="T7" fmla="*/ 3 h 23"/>
                  <a:gd name="T8" fmla="*/ 0 w 73"/>
                  <a:gd name="T9" fmla="*/ 23 h 23"/>
                </a:gdLst>
                <a:ahLst/>
                <a:cxnLst>
                  <a:cxn ang="0">
                    <a:pos x="T0" y="T1"/>
                  </a:cxn>
                  <a:cxn ang="0">
                    <a:pos x="T2" y="T3"/>
                  </a:cxn>
                  <a:cxn ang="0">
                    <a:pos x="T4" y="T5"/>
                  </a:cxn>
                  <a:cxn ang="0">
                    <a:pos x="T6" y="T7"/>
                  </a:cxn>
                  <a:cxn ang="0">
                    <a:pos x="T8" y="T9"/>
                  </a:cxn>
                </a:cxnLst>
                <a:rect l="0" t="0" r="r" b="b"/>
                <a:pathLst>
                  <a:path w="73" h="23">
                    <a:moveTo>
                      <a:pt x="0" y="23"/>
                    </a:moveTo>
                    <a:lnTo>
                      <a:pt x="0" y="19"/>
                    </a:lnTo>
                    <a:lnTo>
                      <a:pt x="68" y="0"/>
                    </a:lnTo>
                    <a:lnTo>
                      <a:pt x="73" y="3"/>
                    </a:lnTo>
                    <a:lnTo>
                      <a:pt x="0"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90" name="Freeform 2078"/>
              <p:cNvSpPr>
                <a:spLocks/>
              </p:cNvSpPr>
              <p:nvPr/>
            </p:nvSpPr>
            <p:spPr bwMode="auto">
              <a:xfrm>
                <a:off x="5150" y="2866"/>
                <a:ext cx="57" cy="19"/>
              </a:xfrm>
              <a:custGeom>
                <a:avLst/>
                <a:gdLst>
                  <a:gd name="T0" fmla="*/ 0 w 57"/>
                  <a:gd name="T1" fmla="*/ 19 h 19"/>
                  <a:gd name="T2" fmla="*/ 0 w 57"/>
                  <a:gd name="T3" fmla="*/ 15 h 19"/>
                  <a:gd name="T4" fmla="*/ 52 w 57"/>
                  <a:gd name="T5" fmla="*/ 0 h 19"/>
                  <a:gd name="T6" fmla="*/ 57 w 57"/>
                  <a:gd name="T7" fmla="*/ 3 h 19"/>
                  <a:gd name="T8" fmla="*/ 0 w 57"/>
                  <a:gd name="T9" fmla="*/ 19 h 19"/>
                </a:gdLst>
                <a:ahLst/>
                <a:cxnLst>
                  <a:cxn ang="0">
                    <a:pos x="T0" y="T1"/>
                  </a:cxn>
                  <a:cxn ang="0">
                    <a:pos x="T2" y="T3"/>
                  </a:cxn>
                  <a:cxn ang="0">
                    <a:pos x="T4" y="T5"/>
                  </a:cxn>
                  <a:cxn ang="0">
                    <a:pos x="T6" y="T7"/>
                  </a:cxn>
                  <a:cxn ang="0">
                    <a:pos x="T8" y="T9"/>
                  </a:cxn>
                </a:cxnLst>
                <a:rect l="0" t="0" r="r" b="b"/>
                <a:pathLst>
                  <a:path w="57" h="19">
                    <a:moveTo>
                      <a:pt x="0" y="19"/>
                    </a:moveTo>
                    <a:lnTo>
                      <a:pt x="0" y="15"/>
                    </a:lnTo>
                    <a:lnTo>
                      <a:pt x="52" y="0"/>
                    </a:lnTo>
                    <a:lnTo>
                      <a:pt x="57" y="3"/>
                    </a:lnTo>
                    <a:lnTo>
                      <a:pt x="0" y="1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91" name="Freeform 2079"/>
              <p:cNvSpPr>
                <a:spLocks/>
              </p:cNvSpPr>
              <p:nvPr/>
            </p:nvSpPr>
            <p:spPr bwMode="auto">
              <a:xfrm>
                <a:off x="5319" y="2868"/>
                <a:ext cx="47" cy="39"/>
              </a:xfrm>
              <a:custGeom>
                <a:avLst/>
                <a:gdLst>
                  <a:gd name="T0" fmla="*/ 47 w 47"/>
                  <a:gd name="T1" fmla="*/ 39 h 39"/>
                  <a:gd name="T2" fmla="*/ 0 w 47"/>
                  <a:gd name="T3" fmla="*/ 5 h 39"/>
                  <a:gd name="T4" fmla="*/ 0 w 47"/>
                  <a:gd name="T5" fmla="*/ 0 h 39"/>
                  <a:gd name="T6" fmla="*/ 47 w 47"/>
                  <a:gd name="T7" fmla="*/ 33 h 39"/>
                  <a:gd name="T8" fmla="*/ 47 w 47"/>
                  <a:gd name="T9" fmla="*/ 39 h 39"/>
                </a:gdLst>
                <a:ahLst/>
                <a:cxnLst>
                  <a:cxn ang="0">
                    <a:pos x="T0" y="T1"/>
                  </a:cxn>
                  <a:cxn ang="0">
                    <a:pos x="T2" y="T3"/>
                  </a:cxn>
                  <a:cxn ang="0">
                    <a:pos x="T4" y="T5"/>
                  </a:cxn>
                  <a:cxn ang="0">
                    <a:pos x="T6" y="T7"/>
                  </a:cxn>
                  <a:cxn ang="0">
                    <a:pos x="T8" y="T9"/>
                  </a:cxn>
                </a:cxnLst>
                <a:rect l="0" t="0" r="r" b="b"/>
                <a:pathLst>
                  <a:path w="47" h="39">
                    <a:moveTo>
                      <a:pt x="47" y="39"/>
                    </a:moveTo>
                    <a:lnTo>
                      <a:pt x="0" y="5"/>
                    </a:lnTo>
                    <a:lnTo>
                      <a:pt x="0" y="0"/>
                    </a:lnTo>
                    <a:lnTo>
                      <a:pt x="47" y="33"/>
                    </a:lnTo>
                    <a:lnTo>
                      <a:pt x="47" y="3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92" name="Freeform 2080"/>
              <p:cNvSpPr>
                <a:spLocks/>
              </p:cNvSpPr>
              <p:nvPr/>
            </p:nvSpPr>
            <p:spPr bwMode="auto">
              <a:xfrm>
                <a:off x="5319" y="2850"/>
                <a:ext cx="47" cy="39"/>
              </a:xfrm>
              <a:custGeom>
                <a:avLst/>
                <a:gdLst>
                  <a:gd name="T0" fmla="*/ 47 w 47"/>
                  <a:gd name="T1" fmla="*/ 39 h 39"/>
                  <a:gd name="T2" fmla="*/ 0 w 47"/>
                  <a:gd name="T3" fmla="*/ 6 h 39"/>
                  <a:gd name="T4" fmla="*/ 0 w 47"/>
                  <a:gd name="T5" fmla="*/ 0 h 39"/>
                  <a:gd name="T6" fmla="*/ 47 w 47"/>
                  <a:gd name="T7" fmla="*/ 34 h 39"/>
                  <a:gd name="T8" fmla="*/ 47 w 47"/>
                  <a:gd name="T9" fmla="*/ 39 h 39"/>
                </a:gdLst>
                <a:ahLst/>
                <a:cxnLst>
                  <a:cxn ang="0">
                    <a:pos x="T0" y="T1"/>
                  </a:cxn>
                  <a:cxn ang="0">
                    <a:pos x="T2" y="T3"/>
                  </a:cxn>
                  <a:cxn ang="0">
                    <a:pos x="T4" y="T5"/>
                  </a:cxn>
                  <a:cxn ang="0">
                    <a:pos x="T6" y="T7"/>
                  </a:cxn>
                  <a:cxn ang="0">
                    <a:pos x="T8" y="T9"/>
                  </a:cxn>
                </a:cxnLst>
                <a:rect l="0" t="0" r="r" b="b"/>
                <a:pathLst>
                  <a:path w="47" h="39">
                    <a:moveTo>
                      <a:pt x="47" y="39"/>
                    </a:moveTo>
                    <a:lnTo>
                      <a:pt x="0" y="6"/>
                    </a:lnTo>
                    <a:lnTo>
                      <a:pt x="0" y="0"/>
                    </a:lnTo>
                    <a:lnTo>
                      <a:pt x="47" y="34"/>
                    </a:lnTo>
                    <a:lnTo>
                      <a:pt x="47" y="3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93" name="Freeform 2081"/>
              <p:cNvSpPr>
                <a:spLocks/>
              </p:cNvSpPr>
              <p:nvPr/>
            </p:nvSpPr>
            <p:spPr bwMode="auto">
              <a:xfrm>
                <a:off x="5301" y="2932"/>
                <a:ext cx="4" cy="1086"/>
              </a:xfrm>
              <a:custGeom>
                <a:avLst/>
                <a:gdLst>
                  <a:gd name="T0" fmla="*/ 4 w 4"/>
                  <a:gd name="T1" fmla="*/ 1086 h 1086"/>
                  <a:gd name="T2" fmla="*/ 0 w 4"/>
                  <a:gd name="T3" fmla="*/ 1086 h 1086"/>
                  <a:gd name="T4" fmla="*/ 0 w 4"/>
                  <a:gd name="T5" fmla="*/ 0 h 1086"/>
                  <a:gd name="T6" fmla="*/ 4 w 4"/>
                  <a:gd name="T7" fmla="*/ 3 h 1086"/>
                  <a:gd name="T8" fmla="*/ 4 w 4"/>
                  <a:gd name="T9" fmla="*/ 1086 h 1086"/>
                </a:gdLst>
                <a:ahLst/>
                <a:cxnLst>
                  <a:cxn ang="0">
                    <a:pos x="T0" y="T1"/>
                  </a:cxn>
                  <a:cxn ang="0">
                    <a:pos x="T2" y="T3"/>
                  </a:cxn>
                  <a:cxn ang="0">
                    <a:pos x="T4" y="T5"/>
                  </a:cxn>
                  <a:cxn ang="0">
                    <a:pos x="T6" y="T7"/>
                  </a:cxn>
                  <a:cxn ang="0">
                    <a:pos x="T8" y="T9"/>
                  </a:cxn>
                </a:cxnLst>
                <a:rect l="0" t="0" r="r" b="b"/>
                <a:pathLst>
                  <a:path w="4" h="1086">
                    <a:moveTo>
                      <a:pt x="4" y="1086"/>
                    </a:moveTo>
                    <a:lnTo>
                      <a:pt x="0" y="1086"/>
                    </a:lnTo>
                    <a:lnTo>
                      <a:pt x="0" y="0"/>
                    </a:lnTo>
                    <a:lnTo>
                      <a:pt x="4" y="3"/>
                    </a:lnTo>
                    <a:lnTo>
                      <a:pt x="4" y="108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94" name="Freeform 2082"/>
              <p:cNvSpPr>
                <a:spLocks/>
              </p:cNvSpPr>
              <p:nvPr/>
            </p:nvSpPr>
            <p:spPr bwMode="auto">
              <a:xfrm>
                <a:off x="5353" y="3196"/>
                <a:ext cx="13" cy="60"/>
              </a:xfrm>
              <a:custGeom>
                <a:avLst/>
                <a:gdLst>
                  <a:gd name="T0" fmla="*/ 13 w 13"/>
                  <a:gd name="T1" fmla="*/ 60 h 60"/>
                  <a:gd name="T2" fmla="*/ 0 w 13"/>
                  <a:gd name="T3" fmla="*/ 60 h 60"/>
                  <a:gd name="T4" fmla="*/ 0 w 13"/>
                  <a:gd name="T5" fmla="*/ 0 h 60"/>
                  <a:gd name="T6" fmla="*/ 13 w 13"/>
                  <a:gd name="T7" fmla="*/ 0 h 60"/>
                  <a:gd name="T8" fmla="*/ 13 w 13"/>
                  <a:gd name="T9" fmla="*/ 5 h 60"/>
                  <a:gd name="T10" fmla="*/ 4 w 13"/>
                  <a:gd name="T11" fmla="*/ 5 h 60"/>
                  <a:gd name="T12" fmla="*/ 4 w 13"/>
                  <a:gd name="T13" fmla="*/ 56 h 60"/>
                  <a:gd name="T14" fmla="*/ 13 w 13"/>
                  <a:gd name="T15" fmla="*/ 56 h 60"/>
                  <a:gd name="T16" fmla="*/ 13 w 13"/>
                  <a:gd name="T1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60">
                    <a:moveTo>
                      <a:pt x="13" y="60"/>
                    </a:moveTo>
                    <a:lnTo>
                      <a:pt x="0" y="60"/>
                    </a:lnTo>
                    <a:lnTo>
                      <a:pt x="0" y="0"/>
                    </a:lnTo>
                    <a:lnTo>
                      <a:pt x="13" y="0"/>
                    </a:lnTo>
                    <a:lnTo>
                      <a:pt x="13" y="5"/>
                    </a:lnTo>
                    <a:lnTo>
                      <a:pt x="4" y="5"/>
                    </a:lnTo>
                    <a:lnTo>
                      <a:pt x="4" y="56"/>
                    </a:lnTo>
                    <a:lnTo>
                      <a:pt x="13" y="56"/>
                    </a:lnTo>
                    <a:lnTo>
                      <a:pt x="13" y="6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95" name="Freeform 2083"/>
              <p:cNvSpPr>
                <a:spLocks/>
              </p:cNvSpPr>
              <p:nvPr/>
            </p:nvSpPr>
            <p:spPr bwMode="auto">
              <a:xfrm>
                <a:off x="5353" y="3282"/>
                <a:ext cx="13" cy="60"/>
              </a:xfrm>
              <a:custGeom>
                <a:avLst/>
                <a:gdLst>
                  <a:gd name="T0" fmla="*/ 13 w 13"/>
                  <a:gd name="T1" fmla="*/ 60 h 60"/>
                  <a:gd name="T2" fmla="*/ 0 w 13"/>
                  <a:gd name="T3" fmla="*/ 60 h 60"/>
                  <a:gd name="T4" fmla="*/ 0 w 13"/>
                  <a:gd name="T5" fmla="*/ 0 h 60"/>
                  <a:gd name="T6" fmla="*/ 13 w 13"/>
                  <a:gd name="T7" fmla="*/ 0 h 60"/>
                  <a:gd name="T8" fmla="*/ 13 w 13"/>
                  <a:gd name="T9" fmla="*/ 4 h 60"/>
                  <a:gd name="T10" fmla="*/ 4 w 13"/>
                  <a:gd name="T11" fmla="*/ 4 h 60"/>
                  <a:gd name="T12" fmla="*/ 4 w 13"/>
                  <a:gd name="T13" fmla="*/ 55 h 60"/>
                  <a:gd name="T14" fmla="*/ 13 w 13"/>
                  <a:gd name="T15" fmla="*/ 55 h 60"/>
                  <a:gd name="T16" fmla="*/ 13 w 13"/>
                  <a:gd name="T1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60">
                    <a:moveTo>
                      <a:pt x="13" y="60"/>
                    </a:moveTo>
                    <a:lnTo>
                      <a:pt x="0" y="60"/>
                    </a:lnTo>
                    <a:lnTo>
                      <a:pt x="0" y="0"/>
                    </a:lnTo>
                    <a:lnTo>
                      <a:pt x="13" y="0"/>
                    </a:lnTo>
                    <a:lnTo>
                      <a:pt x="13" y="4"/>
                    </a:lnTo>
                    <a:lnTo>
                      <a:pt x="4" y="4"/>
                    </a:lnTo>
                    <a:lnTo>
                      <a:pt x="4" y="55"/>
                    </a:lnTo>
                    <a:lnTo>
                      <a:pt x="13" y="55"/>
                    </a:lnTo>
                    <a:lnTo>
                      <a:pt x="13" y="6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96" name="Freeform 2084"/>
              <p:cNvSpPr>
                <a:spLocks/>
              </p:cNvSpPr>
              <p:nvPr/>
            </p:nvSpPr>
            <p:spPr bwMode="auto">
              <a:xfrm>
                <a:off x="5353" y="3368"/>
                <a:ext cx="13" cy="59"/>
              </a:xfrm>
              <a:custGeom>
                <a:avLst/>
                <a:gdLst>
                  <a:gd name="T0" fmla="*/ 13 w 13"/>
                  <a:gd name="T1" fmla="*/ 59 h 59"/>
                  <a:gd name="T2" fmla="*/ 0 w 13"/>
                  <a:gd name="T3" fmla="*/ 59 h 59"/>
                  <a:gd name="T4" fmla="*/ 0 w 13"/>
                  <a:gd name="T5" fmla="*/ 0 h 59"/>
                  <a:gd name="T6" fmla="*/ 13 w 13"/>
                  <a:gd name="T7" fmla="*/ 0 h 59"/>
                  <a:gd name="T8" fmla="*/ 13 w 13"/>
                  <a:gd name="T9" fmla="*/ 4 h 59"/>
                  <a:gd name="T10" fmla="*/ 4 w 13"/>
                  <a:gd name="T11" fmla="*/ 4 h 59"/>
                  <a:gd name="T12" fmla="*/ 4 w 13"/>
                  <a:gd name="T13" fmla="*/ 55 h 59"/>
                  <a:gd name="T14" fmla="*/ 13 w 13"/>
                  <a:gd name="T15" fmla="*/ 55 h 59"/>
                  <a:gd name="T16" fmla="*/ 13 w 13"/>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59">
                    <a:moveTo>
                      <a:pt x="13" y="59"/>
                    </a:moveTo>
                    <a:lnTo>
                      <a:pt x="0" y="59"/>
                    </a:lnTo>
                    <a:lnTo>
                      <a:pt x="0" y="0"/>
                    </a:lnTo>
                    <a:lnTo>
                      <a:pt x="13" y="0"/>
                    </a:lnTo>
                    <a:lnTo>
                      <a:pt x="13" y="4"/>
                    </a:lnTo>
                    <a:lnTo>
                      <a:pt x="4" y="4"/>
                    </a:lnTo>
                    <a:lnTo>
                      <a:pt x="4" y="55"/>
                    </a:lnTo>
                    <a:lnTo>
                      <a:pt x="13" y="55"/>
                    </a:lnTo>
                    <a:lnTo>
                      <a:pt x="13" y="5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97" name="Freeform 2085"/>
              <p:cNvSpPr>
                <a:spLocks noEditPoints="1"/>
              </p:cNvSpPr>
              <p:nvPr/>
            </p:nvSpPr>
            <p:spPr bwMode="auto">
              <a:xfrm>
                <a:off x="5353" y="2939"/>
                <a:ext cx="4" cy="51"/>
              </a:xfrm>
              <a:custGeom>
                <a:avLst/>
                <a:gdLst>
                  <a:gd name="T0" fmla="*/ 50 w 50"/>
                  <a:gd name="T1" fmla="*/ 586 h 586"/>
                  <a:gd name="T2" fmla="*/ 0 w 50"/>
                  <a:gd name="T3" fmla="*/ 586 h 586"/>
                  <a:gd name="T4" fmla="*/ 0 w 50"/>
                  <a:gd name="T5" fmla="*/ 56 h 586"/>
                  <a:gd name="T6" fmla="*/ 50 w 50"/>
                  <a:gd name="T7" fmla="*/ 56 h 586"/>
                  <a:gd name="T8" fmla="*/ 50 w 50"/>
                  <a:gd name="T9" fmla="*/ 586 h 586"/>
                  <a:gd name="T10" fmla="*/ 50 w 50"/>
                  <a:gd name="T11" fmla="*/ 6 h 586"/>
                  <a:gd name="T12" fmla="*/ 0 w 50"/>
                  <a:gd name="T13" fmla="*/ 6 h 586"/>
                  <a:gd name="T14" fmla="*/ 0 w 50"/>
                  <a:gd name="T15" fmla="*/ 0 h 586"/>
                  <a:gd name="T16" fmla="*/ 50 w 50"/>
                  <a:gd name="T17" fmla="*/ 0 h 586"/>
                  <a:gd name="T18" fmla="*/ 50 w 50"/>
                  <a:gd name="T19" fmla="*/ 6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86">
                    <a:moveTo>
                      <a:pt x="50" y="586"/>
                    </a:moveTo>
                    <a:lnTo>
                      <a:pt x="0" y="586"/>
                    </a:lnTo>
                    <a:lnTo>
                      <a:pt x="0" y="56"/>
                    </a:lnTo>
                    <a:lnTo>
                      <a:pt x="50" y="56"/>
                    </a:lnTo>
                    <a:lnTo>
                      <a:pt x="50" y="586"/>
                    </a:lnTo>
                    <a:moveTo>
                      <a:pt x="50" y="6"/>
                    </a:moveTo>
                    <a:lnTo>
                      <a:pt x="0" y="6"/>
                    </a:lnTo>
                    <a:lnTo>
                      <a:pt x="0" y="0"/>
                    </a:lnTo>
                    <a:lnTo>
                      <a:pt x="50" y="0"/>
                    </a:lnTo>
                    <a:lnTo>
                      <a:pt x="50" y="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98" name="Rectangle 2086"/>
              <p:cNvSpPr>
                <a:spLocks noChangeArrowheads="1"/>
              </p:cNvSpPr>
              <p:nvPr/>
            </p:nvSpPr>
            <p:spPr bwMode="auto">
              <a:xfrm>
                <a:off x="5351" y="2940"/>
                <a:ext cx="15"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99" name="Rectangle 2087"/>
              <p:cNvSpPr>
                <a:spLocks noChangeArrowheads="1"/>
              </p:cNvSpPr>
              <p:nvPr/>
            </p:nvSpPr>
            <p:spPr bwMode="auto">
              <a:xfrm>
                <a:off x="5347" y="2990"/>
                <a:ext cx="19"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00" name="Freeform 2088"/>
              <p:cNvSpPr>
                <a:spLocks noEditPoints="1"/>
              </p:cNvSpPr>
              <p:nvPr/>
            </p:nvSpPr>
            <p:spPr bwMode="auto">
              <a:xfrm>
                <a:off x="5353" y="3025"/>
                <a:ext cx="4" cy="51"/>
              </a:xfrm>
              <a:custGeom>
                <a:avLst/>
                <a:gdLst>
                  <a:gd name="T0" fmla="*/ 50 w 50"/>
                  <a:gd name="T1" fmla="*/ 587 h 587"/>
                  <a:gd name="T2" fmla="*/ 0 w 50"/>
                  <a:gd name="T3" fmla="*/ 587 h 587"/>
                  <a:gd name="T4" fmla="*/ 0 w 50"/>
                  <a:gd name="T5" fmla="*/ 56 h 587"/>
                  <a:gd name="T6" fmla="*/ 50 w 50"/>
                  <a:gd name="T7" fmla="*/ 56 h 587"/>
                  <a:gd name="T8" fmla="*/ 50 w 50"/>
                  <a:gd name="T9" fmla="*/ 587 h 587"/>
                  <a:gd name="T10" fmla="*/ 50 w 50"/>
                  <a:gd name="T11" fmla="*/ 7 h 587"/>
                  <a:gd name="T12" fmla="*/ 0 w 50"/>
                  <a:gd name="T13" fmla="*/ 7 h 587"/>
                  <a:gd name="T14" fmla="*/ 0 w 50"/>
                  <a:gd name="T15" fmla="*/ 0 h 587"/>
                  <a:gd name="T16" fmla="*/ 50 w 50"/>
                  <a:gd name="T17" fmla="*/ 0 h 587"/>
                  <a:gd name="T18" fmla="*/ 50 w 50"/>
                  <a:gd name="T19" fmla="*/ 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87">
                    <a:moveTo>
                      <a:pt x="50" y="587"/>
                    </a:moveTo>
                    <a:lnTo>
                      <a:pt x="0" y="587"/>
                    </a:lnTo>
                    <a:lnTo>
                      <a:pt x="0" y="56"/>
                    </a:lnTo>
                    <a:lnTo>
                      <a:pt x="50" y="56"/>
                    </a:lnTo>
                    <a:lnTo>
                      <a:pt x="50" y="587"/>
                    </a:lnTo>
                    <a:moveTo>
                      <a:pt x="50" y="7"/>
                    </a:moveTo>
                    <a:lnTo>
                      <a:pt x="0" y="7"/>
                    </a:lnTo>
                    <a:lnTo>
                      <a:pt x="0" y="0"/>
                    </a:lnTo>
                    <a:lnTo>
                      <a:pt x="50" y="0"/>
                    </a:lnTo>
                    <a:lnTo>
                      <a:pt x="50" y="7"/>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01" name="Rectangle 2089"/>
              <p:cNvSpPr>
                <a:spLocks noChangeArrowheads="1"/>
              </p:cNvSpPr>
              <p:nvPr/>
            </p:nvSpPr>
            <p:spPr bwMode="auto">
              <a:xfrm>
                <a:off x="5351" y="3026"/>
                <a:ext cx="15"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02" name="Rectangle 2090"/>
              <p:cNvSpPr>
                <a:spLocks noChangeArrowheads="1"/>
              </p:cNvSpPr>
              <p:nvPr/>
            </p:nvSpPr>
            <p:spPr bwMode="auto">
              <a:xfrm>
                <a:off x="5347" y="3076"/>
                <a:ext cx="19"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03" name="Freeform 2091"/>
              <p:cNvSpPr>
                <a:spLocks noEditPoints="1"/>
              </p:cNvSpPr>
              <p:nvPr/>
            </p:nvSpPr>
            <p:spPr bwMode="auto">
              <a:xfrm>
                <a:off x="5353" y="3111"/>
                <a:ext cx="4" cy="50"/>
              </a:xfrm>
              <a:custGeom>
                <a:avLst/>
                <a:gdLst>
                  <a:gd name="T0" fmla="*/ 50 w 50"/>
                  <a:gd name="T1" fmla="*/ 586 h 586"/>
                  <a:gd name="T2" fmla="*/ 0 w 50"/>
                  <a:gd name="T3" fmla="*/ 586 h 586"/>
                  <a:gd name="T4" fmla="*/ 0 w 50"/>
                  <a:gd name="T5" fmla="*/ 56 h 586"/>
                  <a:gd name="T6" fmla="*/ 50 w 50"/>
                  <a:gd name="T7" fmla="*/ 56 h 586"/>
                  <a:gd name="T8" fmla="*/ 50 w 50"/>
                  <a:gd name="T9" fmla="*/ 586 h 586"/>
                  <a:gd name="T10" fmla="*/ 50 w 50"/>
                  <a:gd name="T11" fmla="*/ 6 h 586"/>
                  <a:gd name="T12" fmla="*/ 0 w 50"/>
                  <a:gd name="T13" fmla="*/ 6 h 586"/>
                  <a:gd name="T14" fmla="*/ 0 w 50"/>
                  <a:gd name="T15" fmla="*/ 0 h 586"/>
                  <a:gd name="T16" fmla="*/ 50 w 50"/>
                  <a:gd name="T17" fmla="*/ 0 h 586"/>
                  <a:gd name="T18" fmla="*/ 50 w 50"/>
                  <a:gd name="T19" fmla="*/ 6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86">
                    <a:moveTo>
                      <a:pt x="50" y="586"/>
                    </a:moveTo>
                    <a:lnTo>
                      <a:pt x="0" y="586"/>
                    </a:lnTo>
                    <a:lnTo>
                      <a:pt x="0" y="56"/>
                    </a:lnTo>
                    <a:lnTo>
                      <a:pt x="50" y="56"/>
                    </a:lnTo>
                    <a:lnTo>
                      <a:pt x="50" y="586"/>
                    </a:lnTo>
                    <a:moveTo>
                      <a:pt x="50" y="6"/>
                    </a:moveTo>
                    <a:lnTo>
                      <a:pt x="0" y="6"/>
                    </a:lnTo>
                    <a:lnTo>
                      <a:pt x="0" y="0"/>
                    </a:lnTo>
                    <a:lnTo>
                      <a:pt x="50" y="0"/>
                    </a:lnTo>
                    <a:lnTo>
                      <a:pt x="50" y="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04" name="Rectangle 2092"/>
              <p:cNvSpPr>
                <a:spLocks noChangeArrowheads="1"/>
              </p:cNvSpPr>
              <p:nvPr/>
            </p:nvSpPr>
            <p:spPr bwMode="auto">
              <a:xfrm>
                <a:off x="5351" y="3111"/>
                <a:ext cx="15" cy="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05" name="Rectangle 2093"/>
              <p:cNvSpPr>
                <a:spLocks noChangeArrowheads="1"/>
              </p:cNvSpPr>
              <p:nvPr/>
            </p:nvSpPr>
            <p:spPr bwMode="auto">
              <a:xfrm>
                <a:off x="5347" y="3161"/>
                <a:ext cx="19" cy="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06" name="Freeform 2094"/>
              <p:cNvSpPr>
                <a:spLocks noEditPoints="1"/>
              </p:cNvSpPr>
              <p:nvPr/>
            </p:nvSpPr>
            <p:spPr bwMode="auto">
              <a:xfrm>
                <a:off x="5353" y="3463"/>
                <a:ext cx="4" cy="51"/>
              </a:xfrm>
              <a:custGeom>
                <a:avLst/>
                <a:gdLst>
                  <a:gd name="T0" fmla="*/ 50 w 50"/>
                  <a:gd name="T1" fmla="*/ 587 h 587"/>
                  <a:gd name="T2" fmla="*/ 0 w 50"/>
                  <a:gd name="T3" fmla="*/ 587 h 587"/>
                  <a:gd name="T4" fmla="*/ 0 w 50"/>
                  <a:gd name="T5" fmla="*/ 56 h 587"/>
                  <a:gd name="T6" fmla="*/ 50 w 50"/>
                  <a:gd name="T7" fmla="*/ 56 h 587"/>
                  <a:gd name="T8" fmla="*/ 50 w 50"/>
                  <a:gd name="T9" fmla="*/ 587 h 587"/>
                  <a:gd name="T10" fmla="*/ 50 w 50"/>
                  <a:gd name="T11" fmla="*/ 6 h 587"/>
                  <a:gd name="T12" fmla="*/ 0 w 50"/>
                  <a:gd name="T13" fmla="*/ 6 h 587"/>
                  <a:gd name="T14" fmla="*/ 0 w 50"/>
                  <a:gd name="T15" fmla="*/ 0 h 587"/>
                  <a:gd name="T16" fmla="*/ 50 w 50"/>
                  <a:gd name="T17" fmla="*/ 0 h 587"/>
                  <a:gd name="T18" fmla="*/ 50 w 50"/>
                  <a:gd name="T19" fmla="*/ 6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87">
                    <a:moveTo>
                      <a:pt x="50" y="587"/>
                    </a:moveTo>
                    <a:lnTo>
                      <a:pt x="0" y="587"/>
                    </a:lnTo>
                    <a:lnTo>
                      <a:pt x="0" y="56"/>
                    </a:lnTo>
                    <a:lnTo>
                      <a:pt x="50" y="56"/>
                    </a:lnTo>
                    <a:lnTo>
                      <a:pt x="50" y="587"/>
                    </a:lnTo>
                    <a:moveTo>
                      <a:pt x="50" y="6"/>
                    </a:moveTo>
                    <a:lnTo>
                      <a:pt x="0" y="6"/>
                    </a:lnTo>
                    <a:lnTo>
                      <a:pt x="0" y="0"/>
                    </a:lnTo>
                    <a:lnTo>
                      <a:pt x="50" y="0"/>
                    </a:lnTo>
                    <a:lnTo>
                      <a:pt x="50" y="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07" name="Rectangle 2095"/>
              <p:cNvSpPr>
                <a:spLocks noChangeArrowheads="1"/>
              </p:cNvSpPr>
              <p:nvPr/>
            </p:nvSpPr>
            <p:spPr bwMode="auto">
              <a:xfrm>
                <a:off x="5351" y="3463"/>
                <a:ext cx="15" cy="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08" name="Rectangle 2096"/>
              <p:cNvSpPr>
                <a:spLocks noChangeArrowheads="1"/>
              </p:cNvSpPr>
              <p:nvPr/>
            </p:nvSpPr>
            <p:spPr bwMode="auto">
              <a:xfrm>
                <a:off x="5347" y="3514"/>
                <a:ext cx="19"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09" name="Rectangle 2097"/>
              <p:cNvSpPr>
                <a:spLocks noChangeArrowheads="1"/>
              </p:cNvSpPr>
              <p:nvPr/>
            </p:nvSpPr>
            <p:spPr bwMode="auto">
              <a:xfrm>
                <a:off x="5353" y="3559"/>
                <a:ext cx="4" cy="40"/>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10" name="Rectangle 2098"/>
              <p:cNvSpPr>
                <a:spLocks noChangeArrowheads="1"/>
              </p:cNvSpPr>
              <p:nvPr/>
            </p:nvSpPr>
            <p:spPr bwMode="auto">
              <a:xfrm>
                <a:off x="5351" y="3555"/>
                <a:ext cx="15"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11" name="Freeform 2099"/>
              <p:cNvSpPr>
                <a:spLocks noEditPoints="1"/>
              </p:cNvSpPr>
              <p:nvPr/>
            </p:nvSpPr>
            <p:spPr bwMode="auto">
              <a:xfrm>
                <a:off x="5353" y="3648"/>
                <a:ext cx="4" cy="53"/>
              </a:xfrm>
              <a:custGeom>
                <a:avLst/>
                <a:gdLst>
                  <a:gd name="T0" fmla="*/ 50 w 50"/>
                  <a:gd name="T1" fmla="*/ 616 h 616"/>
                  <a:gd name="T2" fmla="*/ 0 w 50"/>
                  <a:gd name="T3" fmla="*/ 616 h 616"/>
                  <a:gd name="T4" fmla="*/ 0 w 50"/>
                  <a:gd name="T5" fmla="*/ 78 h 616"/>
                  <a:gd name="T6" fmla="*/ 50 w 50"/>
                  <a:gd name="T7" fmla="*/ 78 h 616"/>
                  <a:gd name="T8" fmla="*/ 50 w 50"/>
                  <a:gd name="T9" fmla="*/ 616 h 616"/>
                  <a:gd name="T10" fmla="*/ 50 w 50"/>
                  <a:gd name="T11" fmla="*/ 28 h 616"/>
                  <a:gd name="T12" fmla="*/ 0 w 50"/>
                  <a:gd name="T13" fmla="*/ 28 h 616"/>
                  <a:gd name="T14" fmla="*/ 0 w 50"/>
                  <a:gd name="T15" fmla="*/ 0 h 616"/>
                  <a:gd name="T16" fmla="*/ 50 w 50"/>
                  <a:gd name="T17" fmla="*/ 0 h 616"/>
                  <a:gd name="T18" fmla="*/ 50 w 50"/>
                  <a:gd name="T19" fmla="*/ 28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616">
                    <a:moveTo>
                      <a:pt x="50" y="616"/>
                    </a:moveTo>
                    <a:lnTo>
                      <a:pt x="0" y="616"/>
                    </a:lnTo>
                    <a:lnTo>
                      <a:pt x="0" y="78"/>
                    </a:lnTo>
                    <a:lnTo>
                      <a:pt x="50" y="78"/>
                    </a:lnTo>
                    <a:lnTo>
                      <a:pt x="50" y="616"/>
                    </a:lnTo>
                    <a:moveTo>
                      <a:pt x="50" y="28"/>
                    </a:moveTo>
                    <a:lnTo>
                      <a:pt x="0" y="28"/>
                    </a:lnTo>
                    <a:lnTo>
                      <a:pt x="0" y="0"/>
                    </a:lnTo>
                    <a:lnTo>
                      <a:pt x="50" y="0"/>
                    </a:lnTo>
                    <a:lnTo>
                      <a:pt x="50" y="28"/>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12" name="Rectangle 2100"/>
              <p:cNvSpPr>
                <a:spLocks noChangeArrowheads="1"/>
              </p:cNvSpPr>
              <p:nvPr/>
            </p:nvSpPr>
            <p:spPr bwMode="auto">
              <a:xfrm>
                <a:off x="5351" y="3650"/>
                <a:ext cx="15" cy="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13" name="Rectangle 2101"/>
              <p:cNvSpPr>
                <a:spLocks noChangeArrowheads="1"/>
              </p:cNvSpPr>
              <p:nvPr/>
            </p:nvSpPr>
            <p:spPr bwMode="auto">
              <a:xfrm>
                <a:off x="5357" y="3741"/>
                <a:ext cx="9"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14" name="Rectangle 2102"/>
              <p:cNvSpPr>
                <a:spLocks noChangeArrowheads="1"/>
              </p:cNvSpPr>
              <p:nvPr/>
            </p:nvSpPr>
            <p:spPr bwMode="auto">
              <a:xfrm>
                <a:off x="5353" y="3737"/>
                <a:ext cx="4" cy="3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15" name="Freeform 2103"/>
              <p:cNvSpPr>
                <a:spLocks/>
              </p:cNvSpPr>
              <p:nvPr/>
            </p:nvSpPr>
            <p:spPr bwMode="auto">
              <a:xfrm>
                <a:off x="5284" y="2921"/>
                <a:ext cx="5" cy="375"/>
              </a:xfrm>
              <a:custGeom>
                <a:avLst/>
                <a:gdLst>
                  <a:gd name="T0" fmla="*/ 5 w 5"/>
                  <a:gd name="T1" fmla="*/ 375 h 375"/>
                  <a:gd name="T2" fmla="*/ 0 w 5"/>
                  <a:gd name="T3" fmla="*/ 375 h 375"/>
                  <a:gd name="T4" fmla="*/ 0 w 5"/>
                  <a:gd name="T5" fmla="*/ 0 h 375"/>
                  <a:gd name="T6" fmla="*/ 5 w 5"/>
                  <a:gd name="T7" fmla="*/ 3 h 375"/>
                  <a:gd name="T8" fmla="*/ 5 w 5"/>
                  <a:gd name="T9" fmla="*/ 375 h 375"/>
                </a:gdLst>
                <a:ahLst/>
                <a:cxnLst>
                  <a:cxn ang="0">
                    <a:pos x="T0" y="T1"/>
                  </a:cxn>
                  <a:cxn ang="0">
                    <a:pos x="T2" y="T3"/>
                  </a:cxn>
                  <a:cxn ang="0">
                    <a:pos x="T4" y="T5"/>
                  </a:cxn>
                  <a:cxn ang="0">
                    <a:pos x="T6" y="T7"/>
                  </a:cxn>
                  <a:cxn ang="0">
                    <a:pos x="T8" y="T9"/>
                  </a:cxn>
                </a:cxnLst>
                <a:rect l="0" t="0" r="r" b="b"/>
                <a:pathLst>
                  <a:path w="5" h="375">
                    <a:moveTo>
                      <a:pt x="5" y="375"/>
                    </a:moveTo>
                    <a:lnTo>
                      <a:pt x="0" y="375"/>
                    </a:lnTo>
                    <a:lnTo>
                      <a:pt x="0" y="0"/>
                    </a:lnTo>
                    <a:lnTo>
                      <a:pt x="5" y="3"/>
                    </a:lnTo>
                    <a:lnTo>
                      <a:pt x="5" y="37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16" name="Freeform 2104"/>
              <p:cNvSpPr>
                <a:spLocks noEditPoints="1"/>
              </p:cNvSpPr>
              <p:nvPr/>
            </p:nvSpPr>
            <p:spPr bwMode="auto">
              <a:xfrm>
                <a:off x="5194" y="2896"/>
                <a:ext cx="57" cy="19"/>
              </a:xfrm>
              <a:custGeom>
                <a:avLst/>
                <a:gdLst>
                  <a:gd name="T0" fmla="*/ 14 w 661"/>
                  <a:gd name="T1" fmla="*/ 223 h 223"/>
                  <a:gd name="T2" fmla="*/ 0 w 661"/>
                  <a:gd name="T3" fmla="*/ 174 h 223"/>
                  <a:gd name="T4" fmla="*/ 56 w 661"/>
                  <a:gd name="T5" fmla="*/ 158 h 223"/>
                  <a:gd name="T6" fmla="*/ 56 w 661"/>
                  <a:gd name="T7" fmla="*/ 210 h 223"/>
                  <a:gd name="T8" fmla="*/ 14 w 661"/>
                  <a:gd name="T9" fmla="*/ 223 h 223"/>
                  <a:gd name="T10" fmla="*/ 106 w 661"/>
                  <a:gd name="T11" fmla="*/ 196 h 223"/>
                  <a:gd name="T12" fmla="*/ 106 w 661"/>
                  <a:gd name="T13" fmla="*/ 144 h 223"/>
                  <a:gd name="T14" fmla="*/ 606 w 661"/>
                  <a:gd name="T15" fmla="*/ 0 h 223"/>
                  <a:gd name="T16" fmla="*/ 661 w 661"/>
                  <a:gd name="T17" fmla="*/ 37 h 223"/>
                  <a:gd name="T18" fmla="*/ 106 w 661"/>
                  <a:gd name="T19" fmla="*/ 19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1" h="223">
                    <a:moveTo>
                      <a:pt x="14" y="223"/>
                    </a:moveTo>
                    <a:lnTo>
                      <a:pt x="0" y="174"/>
                    </a:lnTo>
                    <a:lnTo>
                      <a:pt x="56" y="158"/>
                    </a:lnTo>
                    <a:lnTo>
                      <a:pt x="56" y="210"/>
                    </a:lnTo>
                    <a:lnTo>
                      <a:pt x="14" y="223"/>
                    </a:lnTo>
                    <a:moveTo>
                      <a:pt x="106" y="196"/>
                    </a:moveTo>
                    <a:lnTo>
                      <a:pt x="106" y="144"/>
                    </a:lnTo>
                    <a:lnTo>
                      <a:pt x="606" y="0"/>
                    </a:lnTo>
                    <a:lnTo>
                      <a:pt x="661" y="37"/>
                    </a:lnTo>
                    <a:lnTo>
                      <a:pt x="106" y="19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17" name="Freeform 2105"/>
              <p:cNvSpPr>
                <a:spLocks/>
              </p:cNvSpPr>
              <p:nvPr/>
            </p:nvSpPr>
            <p:spPr bwMode="auto">
              <a:xfrm>
                <a:off x="5194" y="2940"/>
                <a:ext cx="80" cy="27"/>
              </a:xfrm>
              <a:custGeom>
                <a:avLst/>
                <a:gdLst>
                  <a:gd name="T0" fmla="*/ 1 w 80"/>
                  <a:gd name="T1" fmla="*/ 27 h 27"/>
                  <a:gd name="T2" fmla="*/ 0 w 80"/>
                  <a:gd name="T3" fmla="*/ 23 h 27"/>
                  <a:gd name="T4" fmla="*/ 77 w 80"/>
                  <a:gd name="T5" fmla="*/ 0 h 27"/>
                  <a:gd name="T6" fmla="*/ 77 w 80"/>
                  <a:gd name="T7" fmla="*/ 2 h 27"/>
                  <a:gd name="T8" fmla="*/ 79 w 80"/>
                  <a:gd name="T9" fmla="*/ 2 h 27"/>
                  <a:gd name="T10" fmla="*/ 80 w 80"/>
                  <a:gd name="T11" fmla="*/ 4 h 27"/>
                  <a:gd name="T12" fmla="*/ 1 w 80"/>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80" h="27">
                    <a:moveTo>
                      <a:pt x="1" y="27"/>
                    </a:moveTo>
                    <a:lnTo>
                      <a:pt x="0" y="23"/>
                    </a:lnTo>
                    <a:lnTo>
                      <a:pt x="77" y="0"/>
                    </a:lnTo>
                    <a:lnTo>
                      <a:pt x="77" y="2"/>
                    </a:lnTo>
                    <a:lnTo>
                      <a:pt x="79" y="2"/>
                    </a:lnTo>
                    <a:lnTo>
                      <a:pt x="80" y="4"/>
                    </a:lnTo>
                    <a:lnTo>
                      <a:pt x="1"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18" name="Freeform 2106"/>
              <p:cNvSpPr>
                <a:spLocks/>
              </p:cNvSpPr>
              <p:nvPr/>
            </p:nvSpPr>
            <p:spPr bwMode="auto">
              <a:xfrm>
                <a:off x="5271" y="2913"/>
                <a:ext cx="5" cy="29"/>
              </a:xfrm>
              <a:custGeom>
                <a:avLst/>
                <a:gdLst>
                  <a:gd name="T0" fmla="*/ 5 w 5"/>
                  <a:gd name="T1" fmla="*/ 29 h 29"/>
                  <a:gd name="T2" fmla="*/ 0 w 5"/>
                  <a:gd name="T3" fmla="*/ 29 h 29"/>
                  <a:gd name="T4" fmla="*/ 0 w 5"/>
                  <a:gd name="T5" fmla="*/ 0 h 29"/>
                  <a:gd name="T6" fmla="*/ 5 w 5"/>
                  <a:gd name="T7" fmla="*/ 3 h 29"/>
                  <a:gd name="T8" fmla="*/ 5 w 5"/>
                  <a:gd name="T9" fmla="*/ 29 h 29"/>
                </a:gdLst>
                <a:ahLst/>
                <a:cxnLst>
                  <a:cxn ang="0">
                    <a:pos x="T0" y="T1"/>
                  </a:cxn>
                  <a:cxn ang="0">
                    <a:pos x="T2" y="T3"/>
                  </a:cxn>
                  <a:cxn ang="0">
                    <a:pos x="T4" y="T5"/>
                  </a:cxn>
                  <a:cxn ang="0">
                    <a:pos x="T6" y="T7"/>
                  </a:cxn>
                  <a:cxn ang="0">
                    <a:pos x="T8" y="T9"/>
                  </a:cxn>
                </a:cxnLst>
                <a:rect l="0" t="0" r="r" b="b"/>
                <a:pathLst>
                  <a:path w="5" h="29">
                    <a:moveTo>
                      <a:pt x="5" y="29"/>
                    </a:moveTo>
                    <a:lnTo>
                      <a:pt x="0" y="29"/>
                    </a:lnTo>
                    <a:lnTo>
                      <a:pt x="0" y="0"/>
                    </a:lnTo>
                    <a:lnTo>
                      <a:pt x="5" y="3"/>
                    </a:lnTo>
                    <a:lnTo>
                      <a:pt x="5" y="2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19" name="Rectangle 2107"/>
              <p:cNvSpPr>
                <a:spLocks noChangeArrowheads="1"/>
              </p:cNvSpPr>
              <p:nvPr/>
            </p:nvSpPr>
            <p:spPr bwMode="auto">
              <a:xfrm>
                <a:off x="5199" y="2907"/>
                <a:ext cx="4" cy="5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20" name="Freeform 2108"/>
              <p:cNvSpPr>
                <a:spLocks noEditPoints="1"/>
              </p:cNvSpPr>
              <p:nvPr/>
            </p:nvSpPr>
            <p:spPr bwMode="auto">
              <a:xfrm>
                <a:off x="5194" y="2982"/>
                <a:ext cx="77" cy="26"/>
              </a:xfrm>
              <a:custGeom>
                <a:avLst/>
                <a:gdLst>
                  <a:gd name="T0" fmla="*/ 14 w 899"/>
                  <a:gd name="T1" fmla="*/ 306 h 306"/>
                  <a:gd name="T2" fmla="*/ 0 w 899"/>
                  <a:gd name="T3" fmla="*/ 258 h 306"/>
                  <a:gd name="T4" fmla="*/ 56 w 899"/>
                  <a:gd name="T5" fmla="*/ 242 h 306"/>
                  <a:gd name="T6" fmla="*/ 56 w 899"/>
                  <a:gd name="T7" fmla="*/ 294 h 306"/>
                  <a:gd name="T8" fmla="*/ 14 w 899"/>
                  <a:gd name="T9" fmla="*/ 306 h 306"/>
                  <a:gd name="T10" fmla="*/ 106 w 899"/>
                  <a:gd name="T11" fmla="*/ 279 h 306"/>
                  <a:gd name="T12" fmla="*/ 106 w 899"/>
                  <a:gd name="T13" fmla="*/ 227 h 306"/>
                  <a:gd name="T14" fmla="*/ 899 w 899"/>
                  <a:gd name="T15" fmla="*/ 0 h 306"/>
                  <a:gd name="T16" fmla="*/ 899 w 899"/>
                  <a:gd name="T17" fmla="*/ 52 h 306"/>
                  <a:gd name="T18" fmla="*/ 106 w 899"/>
                  <a:gd name="T19" fmla="*/ 279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9" h="306">
                    <a:moveTo>
                      <a:pt x="14" y="306"/>
                    </a:moveTo>
                    <a:lnTo>
                      <a:pt x="0" y="258"/>
                    </a:lnTo>
                    <a:lnTo>
                      <a:pt x="56" y="242"/>
                    </a:lnTo>
                    <a:lnTo>
                      <a:pt x="56" y="294"/>
                    </a:lnTo>
                    <a:lnTo>
                      <a:pt x="14" y="306"/>
                    </a:lnTo>
                    <a:moveTo>
                      <a:pt x="106" y="279"/>
                    </a:moveTo>
                    <a:lnTo>
                      <a:pt x="106" y="227"/>
                    </a:lnTo>
                    <a:lnTo>
                      <a:pt x="899" y="0"/>
                    </a:lnTo>
                    <a:lnTo>
                      <a:pt x="899" y="52"/>
                    </a:lnTo>
                    <a:lnTo>
                      <a:pt x="106" y="27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21" name="Freeform 2109"/>
              <p:cNvSpPr>
                <a:spLocks/>
              </p:cNvSpPr>
              <p:nvPr/>
            </p:nvSpPr>
            <p:spPr bwMode="auto">
              <a:xfrm>
                <a:off x="5194" y="3034"/>
                <a:ext cx="80" cy="26"/>
              </a:xfrm>
              <a:custGeom>
                <a:avLst/>
                <a:gdLst>
                  <a:gd name="T0" fmla="*/ 1 w 80"/>
                  <a:gd name="T1" fmla="*/ 26 h 26"/>
                  <a:gd name="T2" fmla="*/ 0 w 80"/>
                  <a:gd name="T3" fmla="*/ 22 h 26"/>
                  <a:gd name="T4" fmla="*/ 77 w 80"/>
                  <a:gd name="T5" fmla="*/ 0 h 26"/>
                  <a:gd name="T6" fmla="*/ 77 w 80"/>
                  <a:gd name="T7" fmla="*/ 1 h 26"/>
                  <a:gd name="T8" fmla="*/ 79 w 80"/>
                  <a:gd name="T9" fmla="*/ 1 h 26"/>
                  <a:gd name="T10" fmla="*/ 80 w 80"/>
                  <a:gd name="T11" fmla="*/ 4 h 26"/>
                  <a:gd name="T12" fmla="*/ 1 w 80"/>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80" h="26">
                    <a:moveTo>
                      <a:pt x="1" y="26"/>
                    </a:moveTo>
                    <a:lnTo>
                      <a:pt x="0" y="22"/>
                    </a:lnTo>
                    <a:lnTo>
                      <a:pt x="77" y="0"/>
                    </a:lnTo>
                    <a:lnTo>
                      <a:pt x="77" y="1"/>
                    </a:lnTo>
                    <a:lnTo>
                      <a:pt x="79" y="1"/>
                    </a:lnTo>
                    <a:lnTo>
                      <a:pt x="80" y="4"/>
                    </a:lnTo>
                    <a:lnTo>
                      <a:pt x="1" y="2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22" name="Rectangle 2110"/>
              <p:cNvSpPr>
                <a:spLocks noChangeArrowheads="1"/>
              </p:cNvSpPr>
              <p:nvPr/>
            </p:nvSpPr>
            <p:spPr bwMode="auto">
              <a:xfrm>
                <a:off x="5271" y="2980"/>
                <a:ext cx="5" cy="5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23" name="Rectangle 2111"/>
              <p:cNvSpPr>
                <a:spLocks noChangeArrowheads="1"/>
              </p:cNvSpPr>
              <p:nvPr/>
            </p:nvSpPr>
            <p:spPr bwMode="auto">
              <a:xfrm>
                <a:off x="5199" y="3001"/>
                <a:ext cx="4" cy="5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24" name="Freeform 2112"/>
              <p:cNvSpPr>
                <a:spLocks noEditPoints="1"/>
              </p:cNvSpPr>
              <p:nvPr/>
            </p:nvSpPr>
            <p:spPr bwMode="auto">
              <a:xfrm>
                <a:off x="5194" y="3075"/>
                <a:ext cx="77" cy="27"/>
              </a:xfrm>
              <a:custGeom>
                <a:avLst/>
                <a:gdLst>
                  <a:gd name="T0" fmla="*/ 14 w 899"/>
                  <a:gd name="T1" fmla="*/ 306 h 306"/>
                  <a:gd name="T2" fmla="*/ 0 w 899"/>
                  <a:gd name="T3" fmla="*/ 258 h 306"/>
                  <a:gd name="T4" fmla="*/ 56 w 899"/>
                  <a:gd name="T5" fmla="*/ 242 h 306"/>
                  <a:gd name="T6" fmla="*/ 56 w 899"/>
                  <a:gd name="T7" fmla="*/ 294 h 306"/>
                  <a:gd name="T8" fmla="*/ 14 w 899"/>
                  <a:gd name="T9" fmla="*/ 306 h 306"/>
                  <a:gd name="T10" fmla="*/ 106 w 899"/>
                  <a:gd name="T11" fmla="*/ 280 h 306"/>
                  <a:gd name="T12" fmla="*/ 106 w 899"/>
                  <a:gd name="T13" fmla="*/ 228 h 306"/>
                  <a:gd name="T14" fmla="*/ 899 w 899"/>
                  <a:gd name="T15" fmla="*/ 0 h 306"/>
                  <a:gd name="T16" fmla="*/ 899 w 899"/>
                  <a:gd name="T17" fmla="*/ 52 h 306"/>
                  <a:gd name="T18" fmla="*/ 106 w 899"/>
                  <a:gd name="T19" fmla="*/ 28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9" h="306">
                    <a:moveTo>
                      <a:pt x="14" y="306"/>
                    </a:moveTo>
                    <a:lnTo>
                      <a:pt x="0" y="258"/>
                    </a:lnTo>
                    <a:lnTo>
                      <a:pt x="56" y="242"/>
                    </a:lnTo>
                    <a:lnTo>
                      <a:pt x="56" y="294"/>
                    </a:lnTo>
                    <a:lnTo>
                      <a:pt x="14" y="306"/>
                    </a:lnTo>
                    <a:moveTo>
                      <a:pt x="106" y="280"/>
                    </a:moveTo>
                    <a:lnTo>
                      <a:pt x="106" y="228"/>
                    </a:lnTo>
                    <a:lnTo>
                      <a:pt x="899" y="0"/>
                    </a:lnTo>
                    <a:lnTo>
                      <a:pt x="899" y="52"/>
                    </a:lnTo>
                    <a:lnTo>
                      <a:pt x="106" y="28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25" name="Freeform 2113"/>
              <p:cNvSpPr>
                <a:spLocks/>
              </p:cNvSpPr>
              <p:nvPr/>
            </p:nvSpPr>
            <p:spPr bwMode="auto">
              <a:xfrm>
                <a:off x="5194" y="3127"/>
                <a:ext cx="80" cy="27"/>
              </a:xfrm>
              <a:custGeom>
                <a:avLst/>
                <a:gdLst>
                  <a:gd name="T0" fmla="*/ 1 w 80"/>
                  <a:gd name="T1" fmla="*/ 27 h 27"/>
                  <a:gd name="T2" fmla="*/ 0 w 80"/>
                  <a:gd name="T3" fmla="*/ 23 h 27"/>
                  <a:gd name="T4" fmla="*/ 77 w 80"/>
                  <a:gd name="T5" fmla="*/ 0 h 27"/>
                  <a:gd name="T6" fmla="*/ 77 w 80"/>
                  <a:gd name="T7" fmla="*/ 2 h 27"/>
                  <a:gd name="T8" fmla="*/ 79 w 80"/>
                  <a:gd name="T9" fmla="*/ 2 h 27"/>
                  <a:gd name="T10" fmla="*/ 80 w 80"/>
                  <a:gd name="T11" fmla="*/ 4 h 27"/>
                  <a:gd name="T12" fmla="*/ 1 w 80"/>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80" h="27">
                    <a:moveTo>
                      <a:pt x="1" y="27"/>
                    </a:moveTo>
                    <a:lnTo>
                      <a:pt x="0" y="23"/>
                    </a:lnTo>
                    <a:lnTo>
                      <a:pt x="77" y="0"/>
                    </a:lnTo>
                    <a:lnTo>
                      <a:pt x="77" y="2"/>
                    </a:lnTo>
                    <a:lnTo>
                      <a:pt x="79" y="2"/>
                    </a:lnTo>
                    <a:lnTo>
                      <a:pt x="80" y="4"/>
                    </a:lnTo>
                    <a:lnTo>
                      <a:pt x="1"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26" name="Rectangle 2114"/>
              <p:cNvSpPr>
                <a:spLocks noChangeArrowheads="1"/>
              </p:cNvSpPr>
              <p:nvPr/>
            </p:nvSpPr>
            <p:spPr bwMode="auto">
              <a:xfrm>
                <a:off x="5271" y="3073"/>
                <a:ext cx="5" cy="56"/>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27" name="Rectangle 2115"/>
              <p:cNvSpPr>
                <a:spLocks noChangeArrowheads="1"/>
              </p:cNvSpPr>
              <p:nvPr/>
            </p:nvSpPr>
            <p:spPr bwMode="auto">
              <a:xfrm>
                <a:off x="5199" y="3094"/>
                <a:ext cx="4" cy="5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28" name="Freeform 2116"/>
              <p:cNvSpPr>
                <a:spLocks noEditPoints="1"/>
              </p:cNvSpPr>
              <p:nvPr/>
            </p:nvSpPr>
            <p:spPr bwMode="auto">
              <a:xfrm>
                <a:off x="5194" y="3169"/>
                <a:ext cx="77" cy="26"/>
              </a:xfrm>
              <a:custGeom>
                <a:avLst/>
                <a:gdLst>
                  <a:gd name="T0" fmla="*/ 14 w 899"/>
                  <a:gd name="T1" fmla="*/ 306 h 306"/>
                  <a:gd name="T2" fmla="*/ 0 w 899"/>
                  <a:gd name="T3" fmla="*/ 258 h 306"/>
                  <a:gd name="T4" fmla="*/ 56 w 899"/>
                  <a:gd name="T5" fmla="*/ 242 h 306"/>
                  <a:gd name="T6" fmla="*/ 56 w 899"/>
                  <a:gd name="T7" fmla="*/ 294 h 306"/>
                  <a:gd name="T8" fmla="*/ 14 w 899"/>
                  <a:gd name="T9" fmla="*/ 306 h 306"/>
                  <a:gd name="T10" fmla="*/ 106 w 899"/>
                  <a:gd name="T11" fmla="*/ 280 h 306"/>
                  <a:gd name="T12" fmla="*/ 106 w 899"/>
                  <a:gd name="T13" fmla="*/ 228 h 306"/>
                  <a:gd name="T14" fmla="*/ 899 w 899"/>
                  <a:gd name="T15" fmla="*/ 0 h 306"/>
                  <a:gd name="T16" fmla="*/ 899 w 899"/>
                  <a:gd name="T17" fmla="*/ 52 h 306"/>
                  <a:gd name="T18" fmla="*/ 106 w 899"/>
                  <a:gd name="T19" fmla="*/ 28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9" h="306">
                    <a:moveTo>
                      <a:pt x="14" y="306"/>
                    </a:moveTo>
                    <a:lnTo>
                      <a:pt x="0" y="258"/>
                    </a:lnTo>
                    <a:lnTo>
                      <a:pt x="56" y="242"/>
                    </a:lnTo>
                    <a:lnTo>
                      <a:pt x="56" y="294"/>
                    </a:lnTo>
                    <a:lnTo>
                      <a:pt x="14" y="306"/>
                    </a:lnTo>
                    <a:moveTo>
                      <a:pt x="106" y="280"/>
                    </a:moveTo>
                    <a:lnTo>
                      <a:pt x="106" y="228"/>
                    </a:lnTo>
                    <a:lnTo>
                      <a:pt x="899" y="0"/>
                    </a:lnTo>
                    <a:lnTo>
                      <a:pt x="899" y="52"/>
                    </a:lnTo>
                    <a:lnTo>
                      <a:pt x="106" y="28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29" name="Rectangle 2117"/>
              <p:cNvSpPr>
                <a:spLocks noChangeArrowheads="1"/>
              </p:cNvSpPr>
              <p:nvPr/>
            </p:nvSpPr>
            <p:spPr bwMode="auto">
              <a:xfrm>
                <a:off x="5271" y="3167"/>
                <a:ext cx="5" cy="5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30" name="Rectangle 2118"/>
              <p:cNvSpPr>
                <a:spLocks noChangeArrowheads="1"/>
              </p:cNvSpPr>
              <p:nvPr/>
            </p:nvSpPr>
            <p:spPr bwMode="auto">
              <a:xfrm>
                <a:off x="5199" y="3187"/>
                <a:ext cx="4" cy="5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31" name="Freeform 2119"/>
              <p:cNvSpPr>
                <a:spLocks/>
              </p:cNvSpPr>
              <p:nvPr/>
            </p:nvSpPr>
            <p:spPr bwMode="auto">
              <a:xfrm>
                <a:off x="5150" y="2969"/>
                <a:ext cx="20" cy="10"/>
              </a:xfrm>
              <a:custGeom>
                <a:avLst/>
                <a:gdLst>
                  <a:gd name="T0" fmla="*/ 0 w 20"/>
                  <a:gd name="T1" fmla="*/ 10 h 10"/>
                  <a:gd name="T2" fmla="*/ 0 w 20"/>
                  <a:gd name="T3" fmla="*/ 5 h 10"/>
                  <a:gd name="T4" fmla="*/ 19 w 20"/>
                  <a:gd name="T5" fmla="*/ 0 h 10"/>
                  <a:gd name="T6" fmla="*/ 20 w 20"/>
                  <a:gd name="T7" fmla="*/ 4 h 10"/>
                  <a:gd name="T8" fmla="*/ 0 w 20"/>
                  <a:gd name="T9" fmla="*/ 10 h 10"/>
                </a:gdLst>
                <a:ahLst/>
                <a:cxnLst>
                  <a:cxn ang="0">
                    <a:pos x="T0" y="T1"/>
                  </a:cxn>
                  <a:cxn ang="0">
                    <a:pos x="T2" y="T3"/>
                  </a:cxn>
                  <a:cxn ang="0">
                    <a:pos x="T4" y="T5"/>
                  </a:cxn>
                  <a:cxn ang="0">
                    <a:pos x="T6" y="T7"/>
                  </a:cxn>
                  <a:cxn ang="0">
                    <a:pos x="T8" y="T9"/>
                  </a:cxn>
                </a:cxnLst>
                <a:rect l="0" t="0" r="r" b="b"/>
                <a:pathLst>
                  <a:path w="20" h="10">
                    <a:moveTo>
                      <a:pt x="0" y="10"/>
                    </a:moveTo>
                    <a:lnTo>
                      <a:pt x="0" y="5"/>
                    </a:lnTo>
                    <a:lnTo>
                      <a:pt x="19" y="0"/>
                    </a:lnTo>
                    <a:lnTo>
                      <a:pt x="20" y="4"/>
                    </a:lnTo>
                    <a:lnTo>
                      <a:pt x="0" y="1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32" name="Freeform 2120"/>
              <p:cNvSpPr>
                <a:spLocks/>
              </p:cNvSpPr>
              <p:nvPr/>
            </p:nvSpPr>
            <p:spPr bwMode="auto">
              <a:xfrm>
                <a:off x="5150" y="3055"/>
                <a:ext cx="20" cy="10"/>
              </a:xfrm>
              <a:custGeom>
                <a:avLst/>
                <a:gdLst>
                  <a:gd name="T0" fmla="*/ 0 w 20"/>
                  <a:gd name="T1" fmla="*/ 10 h 10"/>
                  <a:gd name="T2" fmla="*/ 0 w 20"/>
                  <a:gd name="T3" fmla="*/ 5 h 10"/>
                  <a:gd name="T4" fmla="*/ 19 w 20"/>
                  <a:gd name="T5" fmla="*/ 0 h 10"/>
                  <a:gd name="T6" fmla="*/ 20 w 20"/>
                  <a:gd name="T7" fmla="*/ 4 h 10"/>
                  <a:gd name="T8" fmla="*/ 0 w 20"/>
                  <a:gd name="T9" fmla="*/ 10 h 10"/>
                </a:gdLst>
                <a:ahLst/>
                <a:cxnLst>
                  <a:cxn ang="0">
                    <a:pos x="T0" y="T1"/>
                  </a:cxn>
                  <a:cxn ang="0">
                    <a:pos x="T2" y="T3"/>
                  </a:cxn>
                  <a:cxn ang="0">
                    <a:pos x="T4" y="T5"/>
                  </a:cxn>
                  <a:cxn ang="0">
                    <a:pos x="T6" y="T7"/>
                  </a:cxn>
                  <a:cxn ang="0">
                    <a:pos x="T8" y="T9"/>
                  </a:cxn>
                </a:cxnLst>
                <a:rect l="0" t="0" r="r" b="b"/>
                <a:pathLst>
                  <a:path w="20" h="10">
                    <a:moveTo>
                      <a:pt x="0" y="10"/>
                    </a:moveTo>
                    <a:lnTo>
                      <a:pt x="0" y="5"/>
                    </a:lnTo>
                    <a:lnTo>
                      <a:pt x="19" y="0"/>
                    </a:lnTo>
                    <a:lnTo>
                      <a:pt x="20" y="4"/>
                    </a:lnTo>
                    <a:lnTo>
                      <a:pt x="0" y="1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33" name="Freeform 2121"/>
              <p:cNvSpPr>
                <a:spLocks noEditPoints="1"/>
              </p:cNvSpPr>
              <p:nvPr/>
            </p:nvSpPr>
            <p:spPr bwMode="auto">
              <a:xfrm>
                <a:off x="5150" y="2505"/>
                <a:ext cx="216" cy="156"/>
              </a:xfrm>
              <a:custGeom>
                <a:avLst/>
                <a:gdLst>
                  <a:gd name="T0" fmla="*/ 2503 w 2503"/>
                  <a:gd name="T1" fmla="*/ 1804 h 1804"/>
                  <a:gd name="T2" fmla="*/ 192 w 2503"/>
                  <a:gd name="T3" fmla="*/ 327 h 1804"/>
                  <a:gd name="T4" fmla="*/ 0 w 2503"/>
                  <a:gd name="T5" fmla="*/ 187 h 1804"/>
                  <a:gd name="T6" fmla="*/ 0 w 2503"/>
                  <a:gd name="T7" fmla="*/ 0 h 1804"/>
                  <a:gd name="T8" fmla="*/ 2503 w 2503"/>
                  <a:gd name="T9" fmla="*/ 1640 h 1804"/>
                  <a:gd name="T10" fmla="*/ 2503 w 2503"/>
                  <a:gd name="T11" fmla="*/ 1804 h 1804"/>
                  <a:gd name="T12" fmla="*/ 39 w 2503"/>
                  <a:gd name="T13" fmla="*/ 589 h 1804"/>
                  <a:gd name="T14" fmla="*/ 0 w 2503"/>
                  <a:gd name="T15" fmla="*/ 563 h 1804"/>
                  <a:gd name="T16" fmla="*/ 0 w 2503"/>
                  <a:gd name="T17" fmla="*/ 441 h 1804"/>
                  <a:gd name="T18" fmla="*/ 39 w 2503"/>
                  <a:gd name="T19" fmla="*/ 469 h 1804"/>
                  <a:gd name="T20" fmla="*/ 39 w 2503"/>
                  <a:gd name="T21" fmla="*/ 589 h 1804"/>
                  <a:gd name="T22" fmla="*/ 39 w 2503"/>
                  <a:gd name="T23" fmla="*/ 407 h 1804"/>
                  <a:gd name="T24" fmla="*/ 0 w 2503"/>
                  <a:gd name="T25" fmla="*/ 379 h 1804"/>
                  <a:gd name="T26" fmla="*/ 0 w 2503"/>
                  <a:gd name="T27" fmla="*/ 249 h 1804"/>
                  <a:gd name="T28" fmla="*/ 39 w 2503"/>
                  <a:gd name="T29" fmla="*/ 277 h 1804"/>
                  <a:gd name="T30" fmla="*/ 39 w 2503"/>
                  <a:gd name="T31" fmla="*/ 407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03" h="1804">
                    <a:moveTo>
                      <a:pt x="2503" y="1804"/>
                    </a:moveTo>
                    <a:lnTo>
                      <a:pt x="192" y="327"/>
                    </a:lnTo>
                    <a:lnTo>
                      <a:pt x="0" y="187"/>
                    </a:lnTo>
                    <a:lnTo>
                      <a:pt x="0" y="0"/>
                    </a:lnTo>
                    <a:lnTo>
                      <a:pt x="2503" y="1640"/>
                    </a:lnTo>
                    <a:lnTo>
                      <a:pt x="2503" y="1804"/>
                    </a:lnTo>
                    <a:moveTo>
                      <a:pt x="39" y="589"/>
                    </a:moveTo>
                    <a:lnTo>
                      <a:pt x="0" y="563"/>
                    </a:lnTo>
                    <a:lnTo>
                      <a:pt x="0" y="441"/>
                    </a:lnTo>
                    <a:lnTo>
                      <a:pt x="39" y="469"/>
                    </a:lnTo>
                    <a:lnTo>
                      <a:pt x="39" y="589"/>
                    </a:lnTo>
                    <a:moveTo>
                      <a:pt x="39" y="407"/>
                    </a:moveTo>
                    <a:lnTo>
                      <a:pt x="0" y="379"/>
                    </a:lnTo>
                    <a:lnTo>
                      <a:pt x="0" y="249"/>
                    </a:lnTo>
                    <a:lnTo>
                      <a:pt x="39" y="277"/>
                    </a:lnTo>
                    <a:lnTo>
                      <a:pt x="39" y="407"/>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34" name="Freeform 2122"/>
              <p:cNvSpPr>
                <a:spLocks/>
              </p:cNvSpPr>
              <p:nvPr/>
            </p:nvSpPr>
            <p:spPr bwMode="auto">
              <a:xfrm>
                <a:off x="5150" y="2538"/>
                <a:ext cx="3" cy="8"/>
              </a:xfrm>
              <a:custGeom>
                <a:avLst/>
                <a:gdLst>
                  <a:gd name="T0" fmla="*/ 3 w 3"/>
                  <a:gd name="T1" fmla="*/ 8 h 8"/>
                  <a:gd name="T2" fmla="*/ 0 w 3"/>
                  <a:gd name="T3" fmla="*/ 5 h 8"/>
                  <a:gd name="T4" fmla="*/ 0 w 3"/>
                  <a:gd name="T5" fmla="*/ 0 h 8"/>
                  <a:gd name="T6" fmla="*/ 3 w 3"/>
                  <a:gd name="T7" fmla="*/ 2 h 8"/>
                  <a:gd name="T8" fmla="*/ 3 w 3"/>
                  <a:gd name="T9" fmla="*/ 8 h 8"/>
                </a:gdLst>
                <a:ahLst/>
                <a:cxnLst>
                  <a:cxn ang="0">
                    <a:pos x="T0" y="T1"/>
                  </a:cxn>
                  <a:cxn ang="0">
                    <a:pos x="T2" y="T3"/>
                  </a:cxn>
                  <a:cxn ang="0">
                    <a:pos x="T4" y="T5"/>
                  </a:cxn>
                  <a:cxn ang="0">
                    <a:pos x="T6" y="T7"/>
                  </a:cxn>
                  <a:cxn ang="0">
                    <a:pos x="T8" y="T9"/>
                  </a:cxn>
                </a:cxnLst>
                <a:rect l="0" t="0" r="r" b="b"/>
                <a:pathLst>
                  <a:path w="3" h="8">
                    <a:moveTo>
                      <a:pt x="3" y="8"/>
                    </a:moveTo>
                    <a:lnTo>
                      <a:pt x="0" y="5"/>
                    </a:lnTo>
                    <a:lnTo>
                      <a:pt x="0" y="0"/>
                    </a:lnTo>
                    <a:lnTo>
                      <a:pt x="3" y="2"/>
                    </a:lnTo>
                    <a:lnTo>
                      <a:pt x="3"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35" name="Freeform 2123"/>
              <p:cNvSpPr>
                <a:spLocks/>
              </p:cNvSpPr>
              <p:nvPr/>
            </p:nvSpPr>
            <p:spPr bwMode="auto">
              <a:xfrm>
                <a:off x="5150" y="2521"/>
                <a:ext cx="16" cy="13"/>
              </a:xfrm>
              <a:custGeom>
                <a:avLst/>
                <a:gdLst>
                  <a:gd name="T0" fmla="*/ 16 w 16"/>
                  <a:gd name="T1" fmla="*/ 13 h 13"/>
                  <a:gd name="T2" fmla="*/ 3 w 16"/>
                  <a:gd name="T3" fmla="*/ 4 h 13"/>
                  <a:gd name="T4" fmla="*/ 3 w 16"/>
                  <a:gd name="T5" fmla="*/ 8 h 13"/>
                  <a:gd name="T6" fmla="*/ 0 w 16"/>
                  <a:gd name="T7" fmla="*/ 6 h 13"/>
                  <a:gd name="T8" fmla="*/ 0 w 16"/>
                  <a:gd name="T9" fmla="*/ 0 h 13"/>
                  <a:gd name="T10" fmla="*/ 16 w 16"/>
                  <a:gd name="T11" fmla="*/ 13 h 13"/>
                </a:gdLst>
                <a:ahLst/>
                <a:cxnLst>
                  <a:cxn ang="0">
                    <a:pos x="T0" y="T1"/>
                  </a:cxn>
                  <a:cxn ang="0">
                    <a:pos x="T2" y="T3"/>
                  </a:cxn>
                  <a:cxn ang="0">
                    <a:pos x="T4" y="T5"/>
                  </a:cxn>
                  <a:cxn ang="0">
                    <a:pos x="T6" y="T7"/>
                  </a:cxn>
                  <a:cxn ang="0">
                    <a:pos x="T8" y="T9"/>
                  </a:cxn>
                  <a:cxn ang="0">
                    <a:pos x="T10" y="T11"/>
                  </a:cxn>
                </a:cxnLst>
                <a:rect l="0" t="0" r="r" b="b"/>
                <a:pathLst>
                  <a:path w="16" h="13">
                    <a:moveTo>
                      <a:pt x="16" y="13"/>
                    </a:moveTo>
                    <a:lnTo>
                      <a:pt x="3" y="4"/>
                    </a:lnTo>
                    <a:lnTo>
                      <a:pt x="3" y="8"/>
                    </a:lnTo>
                    <a:lnTo>
                      <a:pt x="0" y="6"/>
                    </a:lnTo>
                    <a:lnTo>
                      <a:pt x="0" y="0"/>
                    </a:lnTo>
                    <a:lnTo>
                      <a:pt x="16" y="1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36" name="Freeform 2124"/>
              <p:cNvSpPr>
                <a:spLocks noEditPoints="1"/>
              </p:cNvSpPr>
              <p:nvPr/>
            </p:nvSpPr>
            <p:spPr bwMode="auto">
              <a:xfrm>
                <a:off x="5238" y="4018"/>
                <a:ext cx="128" cy="215"/>
              </a:xfrm>
              <a:custGeom>
                <a:avLst/>
                <a:gdLst>
                  <a:gd name="T0" fmla="*/ 1481 w 1481"/>
                  <a:gd name="T1" fmla="*/ 2496 h 2496"/>
                  <a:gd name="T2" fmla="*/ 779 w 1481"/>
                  <a:gd name="T3" fmla="*/ 2496 h 2496"/>
                  <a:gd name="T4" fmla="*/ 779 w 1481"/>
                  <a:gd name="T5" fmla="*/ 0 h 2496"/>
                  <a:gd name="T6" fmla="*/ 1481 w 1481"/>
                  <a:gd name="T7" fmla="*/ 0 h 2496"/>
                  <a:gd name="T8" fmla="*/ 1481 w 1481"/>
                  <a:gd name="T9" fmla="*/ 604 h 2496"/>
                  <a:gd name="T10" fmla="*/ 1186 w 1481"/>
                  <a:gd name="T11" fmla="*/ 604 h 2496"/>
                  <a:gd name="T12" fmla="*/ 1186 w 1481"/>
                  <a:gd name="T13" fmla="*/ 1901 h 2496"/>
                  <a:gd name="T14" fmla="*/ 1481 w 1481"/>
                  <a:gd name="T15" fmla="*/ 1901 h 2496"/>
                  <a:gd name="T16" fmla="*/ 1481 w 1481"/>
                  <a:gd name="T17" fmla="*/ 2496 h 2496"/>
                  <a:gd name="T18" fmla="*/ 729 w 1481"/>
                  <a:gd name="T19" fmla="*/ 2496 h 2496"/>
                  <a:gd name="T20" fmla="*/ 32 w 1481"/>
                  <a:gd name="T21" fmla="*/ 2496 h 2496"/>
                  <a:gd name="T22" fmla="*/ 32 w 1481"/>
                  <a:gd name="T23" fmla="*/ 0 h 2496"/>
                  <a:gd name="T24" fmla="*/ 0 w 1481"/>
                  <a:gd name="T25" fmla="*/ 8 h 2496"/>
                  <a:gd name="T26" fmla="*/ 0 w 1481"/>
                  <a:gd name="T27" fmla="*/ 0 h 2496"/>
                  <a:gd name="T28" fmla="*/ 729 w 1481"/>
                  <a:gd name="T29" fmla="*/ 0 h 2496"/>
                  <a:gd name="T30" fmla="*/ 729 w 1481"/>
                  <a:gd name="T31" fmla="*/ 2496 h 2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81" h="2496">
                    <a:moveTo>
                      <a:pt x="1481" y="2496"/>
                    </a:moveTo>
                    <a:lnTo>
                      <a:pt x="779" y="2496"/>
                    </a:lnTo>
                    <a:lnTo>
                      <a:pt x="779" y="0"/>
                    </a:lnTo>
                    <a:lnTo>
                      <a:pt x="1481" y="0"/>
                    </a:lnTo>
                    <a:lnTo>
                      <a:pt x="1481" y="604"/>
                    </a:lnTo>
                    <a:lnTo>
                      <a:pt x="1186" y="604"/>
                    </a:lnTo>
                    <a:lnTo>
                      <a:pt x="1186" y="1901"/>
                    </a:lnTo>
                    <a:lnTo>
                      <a:pt x="1481" y="1901"/>
                    </a:lnTo>
                    <a:lnTo>
                      <a:pt x="1481" y="2496"/>
                    </a:lnTo>
                    <a:moveTo>
                      <a:pt x="729" y="2496"/>
                    </a:moveTo>
                    <a:lnTo>
                      <a:pt x="32" y="2496"/>
                    </a:lnTo>
                    <a:lnTo>
                      <a:pt x="32" y="0"/>
                    </a:lnTo>
                    <a:lnTo>
                      <a:pt x="0" y="8"/>
                    </a:lnTo>
                    <a:lnTo>
                      <a:pt x="0" y="0"/>
                    </a:lnTo>
                    <a:lnTo>
                      <a:pt x="729" y="0"/>
                    </a:lnTo>
                    <a:lnTo>
                      <a:pt x="729" y="2496"/>
                    </a:lnTo>
                  </a:path>
                </a:pathLst>
              </a:custGeom>
              <a:solidFill>
                <a:srgbClr val="72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37" name="Rectangle 2125"/>
              <p:cNvSpPr>
                <a:spLocks noChangeArrowheads="1"/>
              </p:cNvSpPr>
              <p:nvPr/>
            </p:nvSpPr>
            <p:spPr bwMode="auto">
              <a:xfrm>
                <a:off x="5301" y="4018"/>
                <a:ext cx="4" cy="21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38" name="Freeform 2126"/>
              <p:cNvSpPr>
                <a:spLocks noEditPoints="1"/>
              </p:cNvSpPr>
              <p:nvPr/>
            </p:nvSpPr>
            <p:spPr bwMode="auto">
              <a:xfrm>
                <a:off x="5150" y="4018"/>
                <a:ext cx="91" cy="215"/>
              </a:xfrm>
              <a:custGeom>
                <a:avLst/>
                <a:gdLst>
                  <a:gd name="T0" fmla="*/ 1054 w 1054"/>
                  <a:gd name="T1" fmla="*/ 2496 h 2496"/>
                  <a:gd name="T2" fmla="*/ 0 w 1054"/>
                  <a:gd name="T3" fmla="*/ 2496 h 2496"/>
                  <a:gd name="T4" fmla="*/ 0 w 1054"/>
                  <a:gd name="T5" fmla="*/ 253 h 2496"/>
                  <a:gd name="T6" fmla="*/ 1022 w 1054"/>
                  <a:gd name="T7" fmla="*/ 8 h 2496"/>
                  <a:gd name="T8" fmla="*/ 1054 w 1054"/>
                  <a:gd name="T9" fmla="*/ 0 h 2496"/>
                  <a:gd name="T10" fmla="*/ 1054 w 1054"/>
                  <a:gd name="T11" fmla="*/ 2496 h 2496"/>
                  <a:gd name="T12" fmla="*/ 756 w 1054"/>
                  <a:gd name="T13" fmla="*/ 604 h 2496"/>
                  <a:gd name="T14" fmla="*/ 397 w 1054"/>
                  <a:gd name="T15" fmla="*/ 729 h 2496"/>
                  <a:gd name="T16" fmla="*/ 397 w 1054"/>
                  <a:gd name="T17" fmla="*/ 1901 h 2496"/>
                  <a:gd name="T18" fmla="*/ 756 w 1054"/>
                  <a:gd name="T19" fmla="*/ 1901 h 2496"/>
                  <a:gd name="T20" fmla="*/ 756 w 1054"/>
                  <a:gd name="T21" fmla="*/ 604 h 2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4" h="2496">
                    <a:moveTo>
                      <a:pt x="1054" y="2496"/>
                    </a:moveTo>
                    <a:lnTo>
                      <a:pt x="0" y="2496"/>
                    </a:lnTo>
                    <a:lnTo>
                      <a:pt x="0" y="253"/>
                    </a:lnTo>
                    <a:lnTo>
                      <a:pt x="1022" y="8"/>
                    </a:lnTo>
                    <a:lnTo>
                      <a:pt x="1054" y="0"/>
                    </a:lnTo>
                    <a:lnTo>
                      <a:pt x="1054" y="2496"/>
                    </a:lnTo>
                    <a:moveTo>
                      <a:pt x="756" y="604"/>
                    </a:moveTo>
                    <a:lnTo>
                      <a:pt x="397" y="729"/>
                    </a:lnTo>
                    <a:lnTo>
                      <a:pt x="397" y="1901"/>
                    </a:lnTo>
                    <a:lnTo>
                      <a:pt x="756" y="1901"/>
                    </a:lnTo>
                    <a:lnTo>
                      <a:pt x="756" y="604"/>
                    </a:lnTo>
                  </a:path>
                </a:pathLst>
              </a:custGeom>
              <a:solidFill>
                <a:srgbClr val="B9B8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39" name="Freeform 2127"/>
              <p:cNvSpPr>
                <a:spLocks/>
              </p:cNvSpPr>
              <p:nvPr/>
            </p:nvSpPr>
            <p:spPr bwMode="auto">
              <a:xfrm>
                <a:off x="5184" y="4070"/>
                <a:ext cx="31" cy="112"/>
              </a:xfrm>
              <a:custGeom>
                <a:avLst/>
                <a:gdLst>
                  <a:gd name="T0" fmla="*/ 31 w 31"/>
                  <a:gd name="T1" fmla="*/ 112 h 112"/>
                  <a:gd name="T2" fmla="*/ 0 w 31"/>
                  <a:gd name="T3" fmla="*/ 112 h 112"/>
                  <a:gd name="T4" fmla="*/ 0 w 31"/>
                  <a:gd name="T5" fmla="*/ 11 h 112"/>
                  <a:gd name="T6" fmla="*/ 31 w 31"/>
                  <a:gd name="T7" fmla="*/ 0 h 112"/>
                  <a:gd name="T8" fmla="*/ 31 w 31"/>
                  <a:gd name="T9" fmla="*/ 112 h 112"/>
                </a:gdLst>
                <a:ahLst/>
                <a:cxnLst>
                  <a:cxn ang="0">
                    <a:pos x="T0" y="T1"/>
                  </a:cxn>
                  <a:cxn ang="0">
                    <a:pos x="T2" y="T3"/>
                  </a:cxn>
                  <a:cxn ang="0">
                    <a:pos x="T4" y="T5"/>
                  </a:cxn>
                  <a:cxn ang="0">
                    <a:pos x="T6" y="T7"/>
                  </a:cxn>
                  <a:cxn ang="0">
                    <a:pos x="T8" y="T9"/>
                  </a:cxn>
                </a:cxnLst>
                <a:rect l="0" t="0" r="r" b="b"/>
                <a:pathLst>
                  <a:path w="31" h="112">
                    <a:moveTo>
                      <a:pt x="31" y="112"/>
                    </a:moveTo>
                    <a:lnTo>
                      <a:pt x="0" y="112"/>
                    </a:lnTo>
                    <a:lnTo>
                      <a:pt x="0" y="11"/>
                    </a:lnTo>
                    <a:lnTo>
                      <a:pt x="31" y="0"/>
                    </a:lnTo>
                    <a:lnTo>
                      <a:pt x="31" y="112"/>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40" name="Rectangle 2128"/>
              <p:cNvSpPr>
                <a:spLocks noChangeArrowheads="1"/>
              </p:cNvSpPr>
              <p:nvPr/>
            </p:nvSpPr>
            <p:spPr bwMode="auto">
              <a:xfrm>
                <a:off x="5340" y="4070"/>
                <a:ext cx="26" cy="112"/>
              </a:xfrm>
              <a:prstGeom prst="rect">
                <a:avLst/>
              </a:prstGeom>
              <a:solidFill>
                <a:srgbClr val="5E60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41" name="Freeform 2129"/>
              <p:cNvSpPr>
                <a:spLocks noEditPoints="1"/>
              </p:cNvSpPr>
              <p:nvPr/>
            </p:nvSpPr>
            <p:spPr bwMode="auto">
              <a:xfrm>
                <a:off x="5150" y="2554"/>
                <a:ext cx="169" cy="390"/>
              </a:xfrm>
              <a:custGeom>
                <a:avLst/>
                <a:gdLst>
                  <a:gd name="T0" fmla="*/ 1801 w 1957"/>
                  <a:gd name="T1" fmla="*/ 3588 h 4522"/>
                  <a:gd name="T2" fmla="*/ 1751 w 1957"/>
                  <a:gd name="T3" fmla="*/ 4384 h 4522"/>
                  <a:gd name="T4" fmla="*/ 1723 w 1957"/>
                  <a:gd name="T5" fmla="*/ 3533 h 4522"/>
                  <a:gd name="T6" fmla="*/ 1560 w 1957"/>
                  <a:gd name="T7" fmla="*/ 4256 h 4522"/>
                  <a:gd name="T8" fmla="*/ 1408 w 1957"/>
                  <a:gd name="T9" fmla="*/ 3852 h 4522"/>
                  <a:gd name="T10" fmla="*/ 845 w 1957"/>
                  <a:gd name="T11" fmla="*/ 3778 h 4522"/>
                  <a:gd name="T12" fmla="*/ 1373 w 1957"/>
                  <a:gd name="T13" fmla="*/ 3655 h 4522"/>
                  <a:gd name="T14" fmla="*/ 1560 w 1957"/>
                  <a:gd name="T15" fmla="*/ 4256 h 4522"/>
                  <a:gd name="T16" fmla="*/ 1408 w 1957"/>
                  <a:gd name="T17" fmla="*/ 3926 h 4522"/>
                  <a:gd name="T18" fmla="*/ 658 w 1957"/>
                  <a:gd name="T19" fmla="*/ 3652 h 4522"/>
                  <a:gd name="T20" fmla="*/ 791 w 1957"/>
                  <a:gd name="T21" fmla="*/ 3741 h 4522"/>
                  <a:gd name="T22" fmla="*/ 1801 w 1957"/>
                  <a:gd name="T23" fmla="*/ 3502 h 4522"/>
                  <a:gd name="T24" fmla="*/ 1957 w 1957"/>
                  <a:gd name="T25" fmla="*/ 3495 h 4522"/>
                  <a:gd name="T26" fmla="*/ 0 w 1957"/>
                  <a:gd name="T27" fmla="*/ 3211 h 4522"/>
                  <a:gd name="T28" fmla="*/ 39 w 1957"/>
                  <a:gd name="T29" fmla="*/ 224 h 4522"/>
                  <a:gd name="T30" fmla="*/ 112 w 1957"/>
                  <a:gd name="T31" fmla="*/ 999 h 4522"/>
                  <a:gd name="T32" fmla="*/ 847 w 1957"/>
                  <a:gd name="T33" fmla="*/ 740 h 4522"/>
                  <a:gd name="T34" fmla="*/ 897 w 1957"/>
                  <a:gd name="T35" fmla="*/ 2590 h 4522"/>
                  <a:gd name="T36" fmla="*/ 1323 w 1957"/>
                  <a:gd name="T37" fmla="*/ 3244 h 4522"/>
                  <a:gd name="T38" fmla="*/ 45 w 1957"/>
                  <a:gd name="T39" fmla="*/ 2933 h 4522"/>
                  <a:gd name="T40" fmla="*/ 420 w 1957"/>
                  <a:gd name="T41" fmla="*/ 2933 h 4522"/>
                  <a:gd name="T42" fmla="*/ 293 w 1957"/>
                  <a:gd name="T43" fmla="*/ 2323 h 4522"/>
                  <a:gd name="T44" fmla="*/ 162 w 1957"/>
                  <a:gd name="T45" fmla="*/ 2346 h 4522"/>
                  <a:gd name="T46" fmla="*/ 92 w 1957"/>
                  <a:gd name="T47" fmla="*/ 2352 h 4522"/>
                  <a:gd name="T48" fmla="*/ 112 w 1957"/>
                  <a:gd name="T49" fmla="*/ 2933 h 4522"/>
                  <a:gd name="T50" fmla="*/ 45 w 1957"/>
                  <a:gd name="T51" fmla="*/ 1938 h 4522"/>
                  <a:gd name="T52" fmla="*/ 343 w 1957"/>
                  <a:gd name="T53" fmla="*/ 1888 h 4522"/>
                  <a:gd name="T54" fmla="*/ 293 w 1957"/>
                  <a:gd name="T55" fmla="*/ 1308 h 4522"/>
                  <a:gd name="T56" fmla="*/ 112 w 1957"/>
                  <a:gd name="T57" fmla="*/ 1302 h 4522"/>
                  <a:gd name="T58" fmla="*/ 92 w 1957"/>
                  <a:gd name="T59" fmla="*/ 1358 h 4522"/>
                  <a:gd name="T60" fmla="*/ 45 w 1957"/>
                  <a:gd name="T61" fmla="*/ 1888 h 4522"/>
                  <a:gd name="T62" fmla="*/ 1592 w 1957"/>
                  <a:gd name="T63" fmla="*/ 3390 h 4522"/>
                  <a:gd name="T64" fmla="*/ 1560 w 1957"/>
                  <a:gd name="T65" fmla="*/ 3404 h 4522"/>
                  <a:gd name="T66" fmla="*/ 1610 w 1957"/>
                  <a:gd name="T67" fmla="*/ 3512 h 4522"/>
                  <a:gd name="T68" fmla="*/ 1610 w 1957"/>
                  <a:gd name="T69" fmla="*/ 3512 h 4522"/>
                  <a:gd name="T70" fmla="*/ 1748 w 1957"/>
                  <a:gd name="T71" fmla="*/ 3474 h 4522"/>
                  <a:gd name="T72" fmla="*/ 1898 w 1957"/>
                  <a:gd name="T73" fmla="*/ 3393 h 4522"/>
                  <a:gd name="T74" fmla="*/ 1373 w 1957"/>
                  <a:gd name="T75" fmla="*/ 2603 h 4522"/>
                  <a:gd name="T76" fmla="*/ 1898 w 1957"/>
                  <a:gd name="T77" fmla="*/ 2935 h 4522"/>
                  <a:gd name="T78" fmla="*/ 1447 w 1957"/>
                  <a:gd name="T79" fmla="*/ 2026 h 4522"/>
                  <a:gd name="T80" fmla="*/ 1898 w 1957"/>
                  <a:gd name="T81" fmla="*/ 2190 h 4522"/>
                  <a:gd name="T82" fmla="*/ 1957 w 1957"/>
                  <a:gd name="T83" fmla="*/ 3434 h 4522"/>
                  <a:gd name="T84" fmla="*/ 1529 w 1957"/>
                  <a:gd name="T85" fmla="*/ 3355 h 4522"/>
                  <a:gd name="T86" fmla="*/ 162 w 1957"/>
                  <a:gd name="T87" fmla="*/ 2933 h 4522"/>
                  <a:gd name="T88" fmla="*/ 293 w 1957"/>
                  <a:gd name="T89" fmla="*/ 2933 h 4522"/>
                  <a:gd name="T90" fmla="*/ 897 w 1957"/>
                  <a:gd name="T91" fmla="*/ 2285 h 4522"/>
                  <a:gd name="T92" fmla="*/ 1322 w 1957"/>
                  <a:gd name="T93" fmla="*/ 2686 h 4522"/>
                  <a:gd name="T94" fmla="*/ 897 w 1957"/>
                  <a:gd name="T95" fmla="*/ 2225 h 4522"/>
                  <a:gd name="T96" fmla="*/ 1322 w 1957"/>
                  <a:gd name="T97" fmla="*/ 2509 h 4522"/>
                  <a:gd name="T98" fmla="*/ 897 w 1957"/>
                  <a:gd name="T99" fmla="*/ 1719 h 4522"/>
                  <a:gd name="T100" fmla="*/ 1323 w 1957"/>
                  <a:gd name="T101" fmla="*/ 1943 h 4522"/>
                  <a:gd name="T102" fmla="*/ 1322 w 1957"/>
                  <a:gd name="T103" fmla="*/ 1741 h 4522"/>
                  <a:gd name="T104" fmla="*/ 1323 w 1957"/>
                  <a:gd name="T105" fmla="*/ 1943 h 4522"/>
                  <a:gd name="T106" fmla="*/ 162 w 1957"/>
                  <a:gd name="T107" fmla="*/ 1358 h 4522"/>
                  <a:gd name="T108" fmla="*/ 1322 w 1957"/>
                  <a:gd name="T109" fmla="*/ 1681 h 4522"/>
                  <a:gd name="T110" fmla="*/ 1322 w 1957"/>
                  <a:gd name="T111" fmla="*/ 1523 h 4522"/>
                  <a:gd name="T112" fmla="*/ 897 w 1957"/>
                  <a:gd name="T113" fmla="*/ 1179 h 4522"/>
                  <a:gd name="T114" fmla="*/ 1322 w 1957"/>
                  <a:gd name="T115" fmla="*/ 1463 h 4522"/>
                  <a:gd name="T116" fmla="*/ 897 w 1957"/>
                  <a:gd name="T117" fmla="*/ 803 h 4522"/>
                  <a:gd name="T118" fmla="*/ 293 w 1957"/>
                  <a:gd name="T119" fmla="*/ 949 h 4522"/>
                  <a:gd name="T120" fmla="*/ 250 w 1957"/>
                  <a:gd name="T121" fmla="*/ 359 h 4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57" h="4522">
                    <a:moveTo>
                      <a:pt x="1957" y="4522"/>
                    </a:moveTo>
                    <a:lnTo>
                      <a:pt x="1801" y="4418"/>
                    </a:lnTo>
                    <a:lnTo>
                      <a:pt x="1801" y="3588"/>
                    </a:lnTo>
                    <a:lnTo>
                      <a:pt x="1957" y="3698"/>
                    </a:lnTo>
                    <a:lnTo>
                      <a:pt x="1957" y="4522"/>
                    </a:lnTo>
                    <a:moveTo>
                      <a:pt x="1751" y="4384"/>
                    </a:moveTo>
                    <a:lnTo>
                      <a:pt x="1610" y="4290"/>
                    </a:lnTo>
                    <a:lnTo>
                      <a:pt x="1610" y="3564"/>
                    </a:lnTo>
                    <a:lnTo>
                      <a:pt x="1723" y="3533"/>
                    </a:lnTo>
                    <a:lnTo>
                      <a:pt x="1751" y="3552"/>
                    </a:lnTo>
                    <a:lnTo>
                      <a:pt x="1751" y="4384"/>
                    </a:lnTo>
                    <a:moveTo>
                      <a:pt x="1560" y="4256"/>
                    </a:moveTo>
                    <a:lnTo>
                      <a:pt x="1458" y="4188"/>
                    </a:lnTo>
                    <a:lnTo>
                      <a:pt x="1458" y="3852"/>
                    </a:lnTo>
                    <a:lnTo>
                      <a:pt x="1408" y="3852"/>
                    </a:lnTo>
                    <a:lnTo>
                      <a:pt x="1408" y="3874"/>
                    </a:lnTo>
                    <a:lnTo>
                      <a:pt x="1115" y="3958"/>
                    </a:lnTo>
                    <a:lnTo>
                      <a:pt x="845" y="3778"/>
                    </a:lnTo>
                    <a:lnTo>
                      <a:pt x="1323" y="3644"/>
                    </a:lnTo>
                    <a:lnTo>
                      <a:pt x="1323" y="3655"/>
                    </a:lnTo>
                    <a:lnTo>
                      <a:pt x="1373" y="3655"/>
                    </a:lnTo>
                    <a:lnTo>
                      <a:pt x="1373" y="3630"/>
                    </a:lnTo>
                    <a:lnTo>
                      <a:pt x="1560" y="3578"/>
                    </a:lnTo>
                    <a:lnTo>
                      <a:pt x="1560" y="4256"/>
                    </a:lnTo>
                    <a:moveTo>
                      <a:pt x="1408" y="4154"/>
                    </a:moveTo>
                    <a:lnTo>
                      <a:pt x="1170" y="3995"/>
                    </a:lnTo>
                    <a:lnTo>
                      <a:pt x="1408" y="3926"/>
                    </a:lnTo>
                    <a:lnTo>
                      <a:pt x="1408" y="4154"/>
                    </a:lnTo>
                    <a:moveTo>
                      <a:pt x="791" y="3741"/>
                    </a:moveTo>
                    <a:lnTo>
                      <a:pt x="658" y="3652"/>
                    </a:lnTo>
                    <a:lnTo>
                      <a:pt x="1323" y="3465"/>
                    </a:lnTo>
                    <a:lnTo>
                      <a:pt x="1323" y="3592"/>
                    </a:lnTo>
                    <a:lnTo>
                      <a:pt x="791" y="3741"/>
                    </a:lnTo>
                    <a:moveTo>
                      <a:pt x="1957" y="3637"/>
                    </a:moveTo>
                    <a:lnTo>
                      <a:pt x="1801" y="3527"/>
                    </a:lnTo>
                    <a:lnTo>
                      <a:pt x="1801" y="3502"/>
                    </a:lnTo>
                    <a:lnTo>
                      <a:pt x="1898" y="3554"/>
                    </a:lnTo>
                    <a:lnTo>
                      <a:pt x="1898" y="3454"/>
                    </a:lnTo>
                    <a:lnTo>
                      <a:pt x="1957" y="3495"/>
                    </a:lnTo>
                    <a:lnTo>
                      <a:pt x="1957" y="3637"/>
                    </a:lnTo>
                    <a:moveTo>
                      <a:pt x="603" y="3615"/>
                    </a:moveTo>
                    <a:lnTo>
                      <a:pt x="0" y="3211"/>
                    </a:lnTo>
                    <a:lnTo>
                      <a:pt x="0" y="0"/>
                    </a:lnTo>
                    <a:lnTo>
                      <a:pt x="39" y="26"/>
                    </a:lnTo>
                    <a:lnTo>
                      <a:pt x="39" y="224"/>
                    </a:lnTo>
                    <a:lnTo>
                      <a:pt x="172" y="309"/>
                    </a:lnTo>
                    <a:lnTo>
                      <a:pt x="112" y="309"/>
                    </a:lnTo>
                    <a:lnTo>
                      <a:pt x="112" y="999"/>
                    </a:lnTo>
                    <a:lnTo>
                      <a:pt x="343" y="999"/>
                    </a:lnTo>
                    <a:lnTo>
                      <a:pt x="343" y="418"/>
                    </a:lnTo>
                    <a:lnTo>
                      <a:pt x="847" y="740"/>
                    </a:lnTo>
                    <a:lnTo>
                      <a:pt x="847" y="3492"/>
                    </a:lnTo>
                    <a:lnTo>
                      <a:pt x="897" y="3492"/>
                    </a:lnTo>
                    <a:lnTo>
                      <a:pt x="897" y="2590"/>
                    </a:lnTo>
                    <a:lnTo>
                      <a:pt x="1322" y="2873"/>
                    </a:lnTo>
                    <a:lnTo>
                      <a:pt x="1322" y="3244"/>
                    </a:lnTo>
                    <a:lnTo>
                      <a:pt x="1323" y="3244"/>
                    </a:lnTo>
                    <a:lnTo>
                      <a:pt x="1323" y="3413"/>
                    </a:lnTo>
                    <a:lnTo>
                      <a:pt x="603" y="3615"/>
                    </a:lnTo>
                    <a:moveTo>
                      <a:pt x="45" y="2933"/>
                    </a:moveTo>
                    <a:lnTo>
                      <a:pt x="45" y="2983"/>
                    </a:lnTo>
                    <a:lnTo>
                      <a:pt x="420" y="2983"/>
                    </a:lnTo>
                    <a:lnTo>
                      <a:pt x="420" y="2933"/>
                    </a:lnTo>
                    <a:lnTo>
                      <a:pt x="343" y="2933"/>
                    </a:lnTo>
                    <a:lnTo>
                      <a:pt x="343" y="2323"/>
                    </a:lnTo>
                    <a:lnTo>
                      <a:pt x="293" y="2323"/>
                    </a:lnTo>
                    <a:lnTo>
                      <a:pt x="293" y="2352"/>
                    </a:lnTo>
                    <a:lnTo>
                      <a:pt x="162" y="2352"/>
                    </a:lnTo>
                    <a:lnTo>
                      <a:pt x="162" y="2346"/>
                    </a:lnTo>
                    <a:lnTo>
                      <a:pt x="112" y="2346"/>
                    </a:lnTo>
                    <a:lnTo>
                      <a:pt x="112" y="2352"/>
                    </a:lnTo>
                    <a:lnTo>
                      <a:pt x="92" y="2352"/>
                    </a:lnTo>
                    <a:lnTo>
                      <a:pt x="92" y="2402"/>
                    </a:lnTo>
                    <a:lnTo>
                      <a:pt x="112" y="2402"/>
                    </a:lnTo>
                    <a:lnTo>
                      <a:pt x="112" y="2933"/>
                    </a:lnTo>
                    <a:lnTo>
                      <a:pt x="45" y="2933"/>
                    </a:lnTo>
                    <a:moveTo>
                      <a:pt x="45" y="1888"/>
                    </a:moveTo>
                    <a:lnTo>
                      <a:pt x="45" y="1938"/>
                    </a:lnTo>
                    <a:lnTo>
                      <a:pt x="420" y="1938"/>
                    </a:lnTo>
                    <a:lnTo>
                      <a:pt x="420" y="1888"/>
                    </a:lnTo>
                    <a:lnTo>
                      <a:pt x="343" y="1888"/>
                    </a:lnTo>
                    <a:lnTo>
                      <a:pt x="343" y="1278"/>
                    </a:lnTo>
                    <a:lnTo>
                      <a:pt x="293" y="1278"/>
                    </a:lnTo>
                    <a:lnTo>
                      <a:pt x="293" y="1308"/>
                    </a:lnTo>
                    <a:lnTo>
                      <a:pt x="162" y="1308"/>
                    </a:lnTo>
                    <a:lnTo>
                      <a:pt x="162" y="1302"/>
                    </a:lnTo>
                    <a:lnTo>
                      <a:pt x="112" y="1302"/>
                    </a:lnTo>
                    <a:lnTo>
                      <a:pt x="112" y="1308"/>
                    </a:lnTo>
                    <a:lnTo>
                      <a:pt x="92" y="1308"/>
                    </a:lnTo>
                    <a:lnTo>
                      <a:pt x="92" y="1358"/>
                    </a:lnTo>
                    <a:lnTo>
                      <a:pt x="112" y="1358"/>
                    </a:lnTo>
                    <a:lnTo>
                      <a:pt x="112" y="1888"/>
                    </a:lnTo>
                    <a:lnTo>
                      <a:pt x="45" y="1888"/>
                    </a:lnTo>
                    <a:moveTo>
                      <a:pt x="1373" y="3578"/>
                    </a:moveTo>
                    <a:lnTo>
                      <a:pt x="1373" y="3451"/>
                    </a:lnTo>
                    <a:lnTo>
                      <a:pt x="1592" y="3390"/>
                    </a:lnTo>
                    <a:lnTo>
                      <a:pt x="1594" y="3391"/>
                    </a:lnTo>
                    <a:lnTo>
                      <a:pt x="1585" y="3404"/>
                    </a:lnTo>
                    <a:lnTo>
                      <a:pt x="1560" y="3404"/>
                    </a:lnTo>
                    <a:lnTo>
                      <a:pt x="1560" y="3526"/>
                    </a:lnTo>
                    <a:lnTo>
                      <a:pt x="1373" y="3578"/>
                    </a:lnTo>
                    <a:moveTo>
                      <a:pt x="1610" y="3512"/>
                    </a:moveTo>
                    <a:lnTo>
                      <a:pt x="1610" y="3452"/>
                    </a:lnTo>
                    <a:lnTo>
                      <a:pt x="1671" y="3495"/>
                    </a:lnTo>
                    <a:lnTo>
                      <a:pt x="1610" y="3512"/>
                    </a:lnTo>
                    <a:moveTo>
                      <a:pt x="1733" y="3478"/>
                    </a:moveTo>
                    <a:lnTo>
                      <a:pt x="1656" y="3424"/>
                    </a:lnTo>
                    <a:lnTo>
                      <a:pt x="1748" y="3474"/>
                    </a:lnTo>
                    <a:lnTo>
                      <a:pt x="1733" y="3478"/>
                    </a:lnTo>
                    <a:moveTo>
                      <a:pt x="1957" y="3434"/>
                    </a:moveTo>
                    <a:lnTo>
                      <a:pt x="1898" y="3393"/>
                    </a:lnTo>
                    <a:lnTo>
                      <a:pt x="1898" y="3067"/>
                    </a:lnTo>
                    <a:lnTo>
                      <a:pt x="1373" y="2720"/>
                    </a:lnTo>
                    <a:lnTo>
                      <a:pt x="1373" y="2603"/>
                    </a:lnTo>
                    <a:lnTo>
                      <a:pt x="1419" y="2633"/>
                    </a:lnTo>
                    <a:lnTo>
                      <a:pt x="1426" y="2623"/>
                    </a:lnTo>
                    <a:lnTo>
                      <a:pt x="1898" y="2935"/>
                    </a:lnTo>
                    <a:lnTo>
                      <a:pt x="1898" y="2377"/>
                    </a:lnTo>
                    <a:lnTo>
                      <a:pt x="1422" y="2063"/>
                    </a:lnTo>
                    <a:lnTo>
                      <a:pt x="1447" y="2026"/>
                    </a:lnTo>
                    <a:lnTo>
                      <a:pt x="1373" y="1977"/>
                    </a:lnTo>
                    <a:lnTo>
                      <a:pt x="1373" y="1843"/>
                    </a:lnTo>
                    <a:lnTo>
                      <a:pt x="1898" y="2190"/>
                    </a:lnTo>
                    <a:lnTo>
                      <a:pt x="1898" y="1412"/>
                    </a:lnTo>
                    <a:lnTo>
                      <a:pt x="1957" y="1449"/>
                    </a:lnTo>
                    <a:lnTo>
                      <a:pt x="1957" y="3434"/>
                    </a:lnTo>
                    <a:moveTo>
                      <a:pt x="1373" y="3399"/>
                    </a:moveTo>
                    <a:lnTo>
                      <a:pt x="1373" y="3271"/>
                    </a:lnTo>
                    <a:lnTo>
                      <a:pt x="1529" y="3355"/>
                    </a:lnTo>
                    <a:lnTo>
                      <a:pt x="1373" y="3399"/>
                    </a:lnTo>
                    <a:moveTo>
                      <a:pt x="293" y="2933"/>
                    </a:moveTo>
                    <a:lnTo>
                      <a:pt x="162" y="2933"/>
                    </a:lnTo>
                    <a:lnTo>
                      <a:pt x="162" y="2402"/>
                    </a:lnTo>
                    <a:lnTo>
                      <a:pt x="293" y="2402"/>
                    </a:lnTo>
                    <a:lnTo>
                      <a:pt x="293" y="2933"/>
                    </a:lnTo>
                    <a:moveTo>
                      <a:pt x="1322" y="2813"/>
                    </a:moveTo>
                    <a:lnTo>
                      <a:pt x="897" y="2530"/>
                    </a:lnTo>
                    <a:lnTo>
                      <a:pt x="897" y="2285"/>
                    </a:lnTo>
                    <a:lnTo>
                      <a:pt x="1323" y="2570"/>
                    </a:lnTo>
                    <a:lnTo>
                      <a:pt x="1323" y="2687"/>
                    </a:lnTo>
                    <a:lnTo>
                      <a:pt x="1322" y="2686"/>
                    </a:lnTo>
                    <a:lnTo>
                      <a:pt x="1322" y="2813"/>
                    </a:lnTo>
                    <a:moveTo>
                      <a:pt x="1322" y="2509"/>
                    </a:moveTo>
                    <a:lnTo>
                      <a:pt x="897" y="2225"/>
                    </a:lnTo>
                    <a:lnTo>
                      <a:pt x="897" y="1980"/>
                    </a:lnTo>
                    <a:lnTo>
                      <a:pt x="1322" y="2264"/>
                    </a:lnTo>
                    <a:lnTo>
                      <a:pt x="1322" y="2509"/>
                    </a:lnTo>
                    <a:moveTo>
                      <a:pt x="1322" y="2204"/>
                    </a:moveTo>
                    <a:lnTo>
                      <a:pt x="897" y="1920"/>
                    </a:lnTo>
                    <a:lnTo>
                      <a:pt x="897" y="1719"/>
                    </a:lnTo>
                    <a:lnTo>
                      <a:pt x="1322" y="2003"/>
                    </a:lnTo>
                    <a:lnTo>
                      <a:pt x="1322" y="2204"/>
                    </a:lnTo>
                    <a:moveTo>
                      <a:pt x="1323" y="1943"/>
                    </a:moveTo>
                    <a:lnTo>
                      <a:pt x="897" y="1659"/>
                    </a:lnTo>
                    <a:lnTo>
                      <a:pt x="897" y="1458"/>
                    </a:lnTo>
                    <a:lnTo>
                      <a:pt x="1322" y="1741"/>
                    </a:lnTo>
                    <a:lnTo>
                      <a:pt x="1322" y="1809"/>
                    </a:lnTo>
                    <a:lnTo>
                      <a:pt x="1323" y="1810"/>
                    </a:lnTo>
                    <a:lnTo>
                      <a:pt x="1323" y="1943"/>
                    </a:lnTo>
                    <a:moveTo>
                      <a:pt x="293" y="1888"/>
                    </a:moveTo>
                    <a:lnTo>
                      <a:pt x="162" y="1888"/>
                    </a:lnTo>
                    <a:lnTo>
                      <a:pt x="162" y="1358"/>
                    </a:lnTo>
                    <a:lnTo>
                      <a:pt x="293" y="1358"/>
                    </a:lnTo>
                    <a:lnTo>
                      <a:pt x="293" y="1888"/>
                    </a:lnTo>
                    <a:moveTo>
                      <a:pt x="1322" y="1681"/>
                    </a:moveTo>
                    <a:lnTo>
                      <a:pt x="897" y="1398"/>
                    </a:lnTo>
                    <a:lnTo>
                      <a:pt x="897" y="1239"/>
                    </a:lnTo>
                    <a:lnTo>
                      <a:pt x="1322" y="1523"/>
                    </a:lnTo>
                    <a:lnTo>
                      <a:pt x="1322" y="1681"/>
                    </a:lnTo>
                    <a:moveTo>
                      <a:pt x="1322" y="1463"/>
                    </a:moveTo>
                    <a:lnTo>
                      <a:pt x="897" y="1179"/>
                    </a:lnTo>
                    <a:lnTo>
                      <a:pt x="897" y="1021"/>
                    </a:lnTo>
                    <a:lnTo>
                      <a:pt x="1322" y="1304"/>
                    </a:lnTo>
                    <a:lnTo>
                      <a:pt x="1322" y="1463"/>
                    </a:lnTo>
                    <a:moveTo>
                      <a:pt x="1322" y="1244"/>
                    </a:moveTo>
                    <a:lnTo>
                      <a:pt x="897" y="961"/>
                    </a:lnTo>
                    <a:lnTo>
                      <a:pt x="897" y="803"/>
                    </a:lnTo>
                    <a:lnTo>
                      <a:pt x="1322" y="1086"/>
                    </a:lnTo>
                    <a:lnTo>
                      <a:pt x="1322" y="1244"/>
                    </a:lnTo>
                    <a:moveTo>
                      <a:pt x="293" y="949"/>
                    </a:moveTo>
                    <a:lnTo>
                      <a:pt x="162" y="949"/>
                    </a:lnTo>
                    <a:lnTo>
                      <a:pt x="162" y="359"/>
                    </a:lnTo>
                    <a:lnTo>
                      <a:pt x="250" y="359"/>
                    </a:lnTo>
                    <a:lnTo>
                      <a:pt x="293" y="386"/>
                    </a:lnTo>
                    <a:lnTo>
                      <a:pt x="293" y="949"/>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42" name="Freeform 2130"/>
              <p:cNvSpPr>
                <a:spLocks noEditPoints="1"/>
              </p:cNvSpPr>
              <p:nvPr/>
            </p:nvSpPr>
            <p:spPr bwMode="auto">
              <a:xfrm>
                <a:off x="5218" y="2854"/>
                <a:ext cx="83" cy="26"/>
              </a:xfrm>
              <a:custGeom>
                <a:avLst/>
                <a:gdLst>
                  <a:gd name="T0" fmla="*/ 54 w 960"/>
                  <a:gd name="T1" fmla="*/ 304 h 304"/>
                  <a:gd name="T2" fmla="*/ 0 w 960"/>
                  <a:gd name="T3" fmla="*/ 267 h 304"/>
                  <a:gd name="T4" fmla="*/ 532 w 960"/>
                  <a:gd name="T5" fmla="*/ 118 h 304"/>
                  <a:gd name="T6" fmla="*/ 532 w 960"/>
                  <a:gd name="T7" fmla="*/ 170 h 304"/>
                  <a:gd name="T8" fmla="*/ 54 w 960"/>
                  <a:gd name="T9" fmla="*/ 304 h 304"/>
                  <a:gd name="T10" fmla="*/ 582 w 960"/>
                  <a:gd name="T11" fmla="*/ 156 h 304"/>
                  <a:gd name="T12" fmla="*/ 582 w 960"/>
                  <a:gd name="T13" fmla="*/ 104 h 304"/>
                  <a:gd name="T14" fmla="*/ 769 w 960"/>
                  <a:gd name="T15" fmla="*/ 52 h 304"/>
                  <a:gd name="T16" fmla="*/ 769 w 960"/>
                  <a:gd name="T17" fmla="*/ 104 h 304"/>
                  <a:gd name="T18" fmla="*/ 582 w 960"/>
                  <a:gd name="T19" fmla="*/ 156 h 304"/>
                  <a:gd name="T20" fmla="*/ 819 w 960"/>
                  <a:gd name="T21" fmla="*/ 90 h 304"/>
                  <a:gd name="T22" fmla="*/ 819 w 960"/>
                  <a:gd name="T23" fmla="*/ 38 h 304"/>
                  <a:gd name="T24" fmla="*/ 880 w 960"/>
                  <a:gd name="T25" fmla="*/ 21 h 304"/>
                  <a:gd name="T26" fmla="*/ 932 w 960"/>
                  <a:gd name="T27" fmla="*/ 59 h 304"/>
                  <a:gd name="T28" fmla="*/ 819 w 960"/>
                  <a:gd name="T29" fmla="*/ 90 h 304"/>
                  <a:gd name="T30" fmla="*/ 960 w 960"/>
                  <a:gd name="T31" fmla="*/ 17 h 304"/>
                  <a:gd name="T32" fmla="*/ 942 w 960"/>
                  <a:gd name="T33" fmla="*/ 4 h 304"/>
                  <a:gd name="T34" fmla="*/ 957 w 960"/>
                  <a:gd name="T35" fmla="*/ 0 h 304"/>
                  <a:gd name="T36" fmla="*/ 960 w 960"/>
                  <a:gd name="T37" fmla="*/ 1 h 304"/>
                  <a:gd name="T38" fmla="*/ 960 w 960"/>
                  <a:gd name="T39" fmla="*/ 17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0" h="304">
                    <a:moveTo>
                      <a:pt x="54" y="304"/>
                    </a:moveTo>
                    <a:lnTo>
                      <a:pt x="0" y="267"/>
                    </a:lnTo>
                    <a:lnTo>
                      <a:pt x="532" y="118"/>
                    </a:lnTo>
                    <a:lnTo>
                      <a:pt x="532" y="170"/>
                    </a:lnTo>
                    <a:lnTo>
                      <a:pt x="54" y="304"/>
                    </a:lnTo>
                    <a:moveTo>
                      <a:pt x="582" y="156"/>
                    </a:moveTo>
                    <a:lnTo>
                      <a:pt x="582" y="104"/>
                    </a:lnTo>
                    <a:lnTo>
                      <a:pt x="769" y="52"/>
                    </a:lnTo>
                    <a:lnTo>
                      <a:pt x="769" y="104"/>
                    </a:lnTo>
                    <a:lnTo>
                      <a:pt x="582" y="156"/>
                    </a:lnTo>
                    <a:moveTo>
                      <a:pt x="819" y="90"/>
                    </a:moveTo>
                    <a:lnTo>
                      <a:pt x="819" y="38"/>
                    </a:lnTo>
                    <a:lnTo>
                      <a:pt x="880" y="21"/>
                    </a:lnTo>
                    <a:lnTo>
                      <a:pt x="932" y="59"/>
                    </a:lnTo>
                    <a:lnTo>
                      <a:pt x="819" y="90"/>
                    </a:lnTo>
                    <a:moveTo>
                      <a:pt x="960" y="17"/>
                    </a:moveTo>
                    <a:lnTo>
                      <a:pt x="942" y="4"/>
                    </a:lnTo>
                    <a:lnTo>
                      <a:pt x="957" y="0"/>
                    </a:lnTo>
                    <a:lnTo>
                      <a:pt x="960" y="1"/>
                    </a:lnTo>
                    <a:lnTo>
                      <a:pt x="960" y="17"/>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43" name="Freeform 2131"/>
              <p:cNvSpPr>
                <a:spLocks noEditPoints="1"/>
              </p:cNvSpPr>
              <p:nvPr/>
            </p:nvSpPr>
            <p:spPr bwMode="auto">
              <a:xfrm>
                <a:off x="5202" y="2844"/>
                <a:ext cx="85" cy="25"/>
              </a:xfrm>
              <a:custGeom>
                <a:avLst/>
                <a:gdLst>
                  <a:gd name="T0" fmla="*/ 55 w 989"/>
                  <a:gd name="T1" fmla="*/ 297 h 297"/>
                  <a:gd name="T2" fmla="*/ 0 w 989"/>
                  <a:gd name="T3" fmla="*/ 260 h 297"/>
                  <a:gd name="T4" fmla="*/ 720 w 989"/>
                  <a:gd name="T5" fmla="*/ 58 h 297"/>
                  <a:gd name="T6" fmla="*/ 720 w 989"/>
                  <a:gd name="T7" fmla="*/ 110 h 297"/>
                  <a:gd name="T8" fmla="*/ 55 w 989"/>
                  <a:gd name="T9" fmla="*/ 297 h 297"/>
                  <a:gd name="T10" fmla="*/ 770 w 989"/>
                  <a:gd name="T11" fmla="*/ 96 h 297"/>
                  <a:gd name="T12" fmla="*/ 770 w 989"/>
                  <a:gd name="T13" fmla="*/ 44 h 297"/>
                  <a:gd name="T14" fmla="*/ 926 w 989"/>
                  <a:gd name="T15" fmla="*/ 0 h 297"/>
                  <a:gd name="T16" fmla="*/ 989 w 989"/>
                  <a:gd name="T17" fmla="*/ 35 h 297"/>
                  <a:gd name="T18" fmla="*/ 770 w 989"/>
                  <a:gd name="T19" fmla="*/ 9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9" h="297">
                    <a:moveTo>
                      <a:pt x="55" y="297"/>
                    </a:moveTo>
                    <a:lnTo>
                      <a:pt x="0" y="260"/>
                    </a:lnTo>
                    <a:lnTo>
                      <a:pt x="720" y="58"/>
                    </a:lnTo>
                    <a:lnTo>
                      <a:pt x="720" y="110"/>
                    </a:lnTo>
                    <a:lnTo>
                      <a:pt x="55" y="297"/>
                    </a:lnTo>
                    <a:moveTo>
                      <a:pt x="770" y="96"/>
                    </a:moveTo>
                    <a:lnTo>
                      <a:pt x="770" y="44"/>
                    </a:lnTo>
                    <a:lnTo>
                      <a:pt x="926" y="0"/>
                    </a:lnTo>
                    <a:lnTo>
                      <a:pt x="989" y="35"/>
                    </a:lnTo>
                    <a:lnTo>
                      <a:pt x="770" y="9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44" name="Freeform 2132"/>
              <p:cNvSpPr>
                <a:spLocks noEditPoints="1"/>
              </p:cNvSpPr>
              <p:nvPr/>
            </p:nvSpPr>
            <p:spPr bwMode="auto">
              <a:xfrm>
                <a:off x="5287" y="2847"/>
                <a:ext cx="32" cy="26"/>
              </a:xfrm>
              <a:custGeom>
                <a:avLst/>
                <a:gdLst>
                  <a:gd name="T0" fmla="*/ 372 w 372"/>
                  <a:gd name="T1" fmla="*/ 307 h 307"/>
                  <a:gd name="T2" fmla="*/ 216 w 372"/>
                  <a:gd name="T3" fmla="*/ 197 h 307"/>
                  <a:gd name="T4" fmla="*/ 216 w 372"/>
                  <a:gd name="T5" fmla="*/ 136 h 307"/>
                  <a:gd name="T6" fmla="*/ 372 w 372"/>
                  <a:gd name="T7" fmla="*/ 246 h 307"/>
                  <a:gd name="T8" fmla="*/ 372 w 372"/>
                  <a:gd name="T9" fmla="*/ 307 h 307"/>
                  <a:gd name="T10" fmla="*/ 166 w 372"/>
                  <a:gd name="T11" fmla="*/ 161 h 307"/>
                  <a:gd name="T12" fmla="*/ 138 w 372"/>
                  <a:gd name="T13" fmla="*/ 142 h 307"/>
                  <a:gd name="T14" fmla="*/ 86 w 372"/>
                  <a:gd name="T15" fmla="*/ 104 h 307"/>
                  <a:gd name="T16" fmla="*/ 25 w 372"/>
                  <a:gd name="T17" fmla="*/ 61 h 307"/>
                  <a:gd name="T18" fmla="*/ 25 w 372"/>
                  <a:gd name="T19" fmla="*/ 13 h 307"/>
                  <a:gd name="T20" fmla="*/ 0 w 372"/>
                  <a:gd name="T21" fmla="*/ 13 h 307"/>
                  <a:gd name="T22" fmla="*/ 9 w 372"/>
                  <a:gd name="T23" fmla="*/ 0 h 307"/>
                  <a:gd name="T24" fmla="*/ 71 w 372"/>
                  <a:gd name="T25" fmla="*/ 33 h 307"/>
                  <a:gd name="T26" fmla="*/ 148 w 372"/>
                  <a:gd name="T27" fmla="*/ 87 h 307"/>
                  <a:gd name="T28" fmla="*/ 166 w 372"/>
                  <a:gd name="T29" fmla="*/ 100 h 307"/>
                  <a:gd name="T30" fmla="*/ 166 w 372"/>
                  <a:gd name="T31" fmla="*/ 16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2" h="307">
                    <a:moveTo>
                      <a:pt x="372" y="307"/>
                    </a:moveTo>
                    <a:lnTo>
                      <a:pt x="216" y="197"/>
                    </a:lnTo>
                    <a:lnTo>
                      <a:pt x="216" y="136"/>
                    </a:lnTo>
                    <a:lnTo>
                      <a:pt x="372" y="246"/>
                    </a:lnTo>
                    <a:lnTo>
                      <a:pt x="372" y="307"/>
                    </a:lnTo>
                    <a:moveTo>
                      <a:pt x="166" y="161"/>
                    </a:moveTo>
                    <a:lnTo>
                      <a:pt x="138" y="142"/>
                    </a:lnTo>
                    <a:lnTo>
                      <a:pt x="86" y="104"/>
                    </a:lnTo>
                    <a:lnTo>
                      <a:pt x="25" y="61"/>
                    </a:lnTo>
                    <a:lnTo>
                      <a:pt x="25" y="13"/>
                    </a:lnTo>
                    <a:lnTo>
                      <a:pt x="0" y="13"/>
                    </a:lnTo>
                    <a:lnTo>
                      <a:pt x="9" y="0"/>
                    </a:lnTo>
                    <a:lnTo>
                      <a:pt x="71" y="33"/>
                    </a:lnTo>
                    <a:lnTo>
                      <a:pt x="148" y="87"/>
                    </a:lnTo>
                    <a:lnTo>
                      <a:pt x="166" y="100"/>
                    </a:lnTo>
                    <a:lnTo>
                      <a:pt x="166" y="16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45" name="Freeform 2133"/>
              <p:cNvSpPr>
                <a:spLocks/>
              </p:cNvSpPr>
              <p:nvPr/>
            </p:nvSpPr>
            <p:spPr bwMode="auto">
              <a:xfrm>
                <a:off x="5314" y="2847"/>
                <a:ext cx="5" cy="9"/>
              </a:xfrm>
              <a:custGeom>
                <a:avLst/>
                <a:gdLst>
                  <a:gd name="T0" fmla="*/ 5 w 5"/>
                  <a:gd name="T1" fmla="*/ 9 h 9"/>
                  <a:gd name="T2" fmla="*/ 0 w 5"/>
                  <a:gd name="T3" fmla="*/ 5 h 9"/>
                  <a:gd name="T4" fmla="*/ 0 w 5"/>
                  <a:gd name="T5" fmla="*/ 0 h 9"/>
                  <a:gd name="T6" fmla="*/ 5 w 5"/>
                  <a:gd name="T7" fmla="*/ 3 h 9"/>
                  <a:gd name="T8" fmla="*/ 5 w 5"/>
                  <a:gd name="T9" fmla="*/ 9 h 9"/>
                </a:gdLst>
                <a:ahLst/>
                <a:cxnLst>
                  <a:cxn ang="0">
                    <a:pos x="T0" y="T1"/>
                  </a:cxn>
                  <a:cxn ang="0">
                    <a:pos x="T2" y="T3"/>
                  </a:cxn>
                  <a:cxn ang="0">
                    <a:pos x="T4" y="T5"/>
                  </a:cxn>
                  <a:cxn ang="0">
                    <a:pos x="T6" y="T7"/>
                  </a:cxn>
                  <a:cxn ang="0">
                    <a:pos x="T8" y="T9"/>
                  </a:cxn>
                </a:cxnLst>
                <a:rect l="0" t="0" r="r" b="b"/>
                <a:pathLst>
                  <a:path w="5" h="9">
                    <a:moveTo>
                      <a:pt x="5" y="9"/>
                    </a:moveTo>
                    <a:lnTo>
                      <a:pt x="0" y="5"/>
                    </a:lnTo>
                    <a:lnTo>
                      <a:pt x="0" y="0"/>
                    </a:lnTo>
                    <a:lnTo>
                      <a:pt x="5" y="3"/>
                    </a:lnTo>
                    <a:lnTo>
                      <a:pt x="5"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46" name="Freeform 2134"/>
              <p:cNvSpPr>
                <a:spLocks/>
              </p:cNvSpPr>
              <p:nvPr/>
            </p:nvSpPr>
            <p:spPr bwMode="auto">
              <a:xfrm>
                <a:off x="5301" y="2854"/>
                <a:ext cx="4" cy="81"/>
              </a:xfrm>
              <a:custGeom>
                <a:avLst/>
                <a:gdLst>
                  <a:gd name="T0" fmla="*/ 4 w 4"/>
                  <a:gd name="T1" fmla="*/ 81 h 81"/>
                  <a:gd name="T2" fmla="*/ 0 w 4"/>
                  <a:gd name="T3" fmla="*/ 78 h 81"/>
                  <a:gd name="T4" fmla="*/ 0 w 4"/>
                  <a:gd name="T5" fmla="*/ 0 h 81"/>
                  <a:gd name="T6" fmla="*/ 4 w 4"/>
                  <a:gd name="T7" fmla="*/ 2 h 81"/>
                  <a:gd name="T8" fmla="*/ 4 w 4"/>
                  <a:gd name="T9" fmla="*/ 81 h 81"/>
                </a:gdLst>
                <a:ahLst/>
                <a:cxnLst>
                  <a:cxn ang="0">
                    <a:pos x="T0" y="T1"/>
                  </a:cxn>
                  <a:cxn ang="0">
                    <a:pos x="T2" y="T3"/>
                  </a:cxn>
                  <a:cxn ang="0">
                    <a:pos x="T4" y="T5"/>
                  </a:cxn>
                  <a:cxn ang="0">
                    <a:pos x="T6" y="T7"/>
                  </a:cxn>
                  <a:cxn ang="0">
                    <a:pos x="T8" y="T9"/>
                  </a:cxn>
                </a:cxnLst>
                <a:rect l="0" t="0" r="r" b="b"/>
                <a:pathLst>
                  <a:path w="4" h="81">
                    <a:moveTo>
                      <a:pt x="4" y="81"/>
                    </a:moveTo>
                    <a:lnTo>
                      <a:pt x="0" y="78"/>
                    </a:lnTo>
                    <a:lnTo>
                      <a:pt x="0" y="0"/>
                    </a:lnTo>
                    <a:lnTo>
                      <a:pt x="4" y="2"/>
                    </a:lnTo>
                    <a:lnTo>
                      <a:pt x="4" y="8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47" name="Freeform 2135"/>
              <p:cNvSpPr>
                <a:spLocks noEditPoints="1"/>
              </p:cNvSpPr>
              <p:nvPr/>
            </p:nvSpPr>
            <p:spPr bwMode="auto">
              <a:xfrm>
                <a:off x="5264" y="2710"/>
                <a:ext cx="4" cy="160"/>
              </a:xfrm>
              <a:custGeom>
                <a:avLst/>
                <a:gdLst>
                  <a:gd name="T0" fmla="*/ 50 w 50"/>
                  <a:gd name="T1" fmla="*/ 1845 h 1845"/>
                  <a:gd name="T2" fmla="*/ 0 w 50"/>
                  <a:gd name="T3" fmla="*/ 1845 h 1845"/>
                  <a:gd name="T4" fmla="*/ 0 w 50"/>
                  <a:gd name="T5" fmla="*/ 1434 h 1845"/>
                  <a:gd name="T6" fmla="*/ 50 w 50"/>
                  <a:gd name="T7" fmla="*/ 1461 h 1845"/>
                  <a:gd name="T8" fmla="*/ 50 w 50"/>
                  <a:gd name="T9" fmla="*/ 1845 h 1845"/>
                  <a:gd name="T10" fmla="*/ 50 w 50"/>
                  <a:gd name="T11" fmla="*/ 910 h 1845"/>
                  <a:gd name="T12" fmla="*/ 0 w 50"/>
                  <a:gd name="T13" fmla="*/ 877 h 1845"/>
                  <a:gd name="T14" fmla="*/ 0 w 50"/>
                  <a:gd name="T15" fmla="*/ 760 h 1845"/>
                  <a:gd name="T16" fmla="*/ 50 w 50"/>
                  <a:gd name="T17" fmla="*/ 793 h 1845"/>
                  <a:gd name="T18" fmla="*/ 50 w 50"/>
                  <a:gd name="T19" fmla="*/ 910 h 1845"/>
                  <a:gd name="T20" fmla="*/ 50 w 50"/>
                  <a:gd name="T21" fmla="*/ 167 h 1845"/>
                  <a:gd name="T22" fmla="*/ 0 w 50"/>
                  <a:gd name="T23" fmla="*/ 133 h 1845"/>
                  <a:gd name="T24" fmla="*/ 0 w 50"/>
                  <a:gd name="T25" fmla="*/ 0 h 1845"/>
                  <a:gd name="T26" fmla="*/ 50 w 50"/>
                  <a:gd name="T27" fmla="*/ 33 h 1845"/>
                  <a:gd name="T28" fmla="*/ 50 w 50"/>
                  <a:gd name="T29" fmla="*/ 167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1845">
                    <a:moveTo>
                      <a:pt x="50" y="1845"/>
                    </a:moveTo>
                    <a:lnTo>
                      <a:pt x="0" y="1845"/>
                    </a:lnTo>
                    <a:lnTo>
                      <a:pt x="0" y="1434"/>
                    </a:lnTo>
                    <a:lnTo>
                      <a:pt x="50" y="1461"/>
                    </a:lnTo>
                    <a:lnTo>
                      <a:pt x="50" y="1845"/>
                    </a:lnTo>
                    <a:moveTo>
                      <a:pt x="50" y="910"/>
                    </a:moveTo>
                    <a:lnTo>
                      <a:pt x="0" y="877"/>
                    </a:lnTo>
                    <a:lnTo>
                      <a:pt x="0" y="760"/>
                    </a:lnTo>
                    <a:lnTo>
                      <a:pt x="50" y="793"/>
                    </a:lnTo>
                    <a:lnTo>
                      <a:pt x="50" y="910"/>
                    </a:lnTo>
                    <a:moveTo>
                      <a:pt x="50" y="167"/>
                    </a:moveTo>
                    <a:lnTo>
                      <a:pt x="0" y="133"/>
                    </a:lnTo>
                    <a:lnTo>
                      <a:pt x="0" y="0"/>
                    </a:lnTo>
                    <a:lnTo>
                      <a:pt x="50" y="33"/>
                    </a:lnTo>
                    <a:lnTo>
                      <a:pt x="50" y="167"/>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48" name="Freeform 2136"/>
              <p:cNvSpPr>
                <a:spLocks/>
              </p:cNvSpPr>
              <p:nvPr/>
            </p:nvSpPr>
            <p:spPr bwMode="auto">
              <a:xfrm>
                <a:off x="5223" y="2618"/>
                <a:ext cx="4" cy="237"/>
              </a:xfrm>
              <a:custGeom>
                <a:avLst/>
                <a:gdLst>
                  <a:gd name="T0" fmla="*/ 4 w 4"/>
                  <a:gd name="T1" fmla="*/ 237 h 237"/>
                  <a:gd name="T2" fmla="*/ 0 w 4"/>
                  <a:gd name="T3" fmla="*/ 237 h 237"/>
                  <a:gd name="T4" fmla="*/ 0 w 4"/>
                  <a:gd name="T5" fmla="*/ 0 h 237"/>
                  <a:gd name="T6" fmla="*/ 2 w 4"/>
                  <a:gd name="T7" fmla="*/ 1 h 237"/>
                  <a:gd name="T8" fmla="*/ 1 w 4"/>
                  <a:gd name="T9" fmla="*/ 3 h 237"/>
                  <a:gd name="T10" fmla="*/ 4 w 4"/>
                  <a:gd name="T11" fmla="*/ 5 h 237"/>
                  <a:gd name="T12" fmla="*/ 4 w 4"/>
                  <a:gd name="T13" fmla="*/ 19 h 237"/>
                  <a:gd name="T14" fmla="*/ 3 w 4"/>
                  <a:gd name="T15" fmla="*/ 18 h 237"/>
                  <a:gd name="T16" fmla="*/ 1 w 4"/>
                  <a:gd name="T17" fmla="*/ 22 h 237"/>
                  <a:gd name="T18" fmla="*/ 4 w 4"/>
                  <a:gd name="T19" fmla="*/ 24 h 237"/>
                  <a:gd name="T20" fmla="*/ 4 w 4"/>
                  <a:gd name="T21" fmla="*/ 38 h 237"/>
                  <a:gd name="T22" fmla="*/ 3 w 4"/>
                  <a:gd name="T23" fmla="*/ 37 h 237"/>
                  <a:gd name="T24" fmla="*/ 1 w 4"/>
                  <a:gd name="T25" fmla="*/ 41 h 237"/>
                  <a:gd name="T26" fmla="*/ 4 w 4"/>
                  <a:gd name="T27" fmla="*/ 43 h 237"/>
                  <a:gd name="T28" fmla="*/ 4 w 4"/>
                  <a:gd name="T29" fmla="*/ 57 h 237"/>
                  <a:gd name="T30" fmla="*/ 3 w 4"/>
                  <a:gd name="T31" fmla="*/ 56 h 237"/>
                  <a:gd name="T32" fmla="*/ 1 w 4"/>
                  <a:gd name="T33" fmla="*/ 60 h 237"/>
                  <a:gd name="T34" fmla="*/ 4 w 4"/>
                  <a:gd name="T35" fmla="*/ 62 h 237"/>
                  <a:gd name="T36" fmla="*/ 4 w 4"/>
                  <a:gd name="T37" fmla="*/ 79 h 237"/>
                  <a:gd name="T38" fmla="*/ 3 w 4"/>
                  <a:gd name="T39" fmla="*/ 79 h 237"/>
                  <a:gd name="T40" fmla="*/ 1 w 4"/>
                  <a:gd name="T41" fmla="*/ 82 h 237"/>
                  <a:gd name="T42" fmla="*/ 4 w 4"/>
                  <a:gd name="T43" fmla="*/ 84 h 237"/>
                  <a:gd name="T44" fmla="*/ 4 w 4"/>
                  <a:gd name="T45" fmla="*/ 102 h 237"/>
                  <a:gd name="T46" fmla="*/ 3 w 4"/>
                  <a:gd name="T47" fmla="*/ 101 h 237"/>
                  <a:gd name="T48" fmla="*/ 1 w 4"/>
                  <a:gd name="T49" fmla="*/ 105 h 237"/>
                  <a:gd name="T50" fmla="*/ 4 w 4"/>
                  <a:gd name="T51" fmla="*/ 107 h 237"/>
                  <a:gd name="T52" fmla="*/ 4 w 4"/>
                  <a:gd name="T53" fmla="*/ 128 h 237"/>
                  <a:gd name="T54" fmla="*/ 3 w 4"/>
                  <a:gd name="T55" fmla="*/ 127 h 237"/>
                  <a:gd name="T56" fmla="*/ 1 w 4"/>
                  <a:gd name="T57" fmla="*/ 131 h 237"/>
                  <a:gd name="T58" fmla="*/ 4 w 4"/>
                  <a:gd name="T59" fmla="*/ 133 h 237"/>
                  <a:gd name="T60" fmla="*/ 4 w 4"/>
                  <a:gd name="T61" fmla="*/ 154 h 237"/>
                  <a:gd name="T62" fmla="*/ 3 w 4"/>
                  <a:gd name="T63" fmla="*/ 154 h 237"/>
                  <a:gd name="T64" fmla="*/ 1 w 4"/>
                  <a:gd name="T65" fmla="*/ 157 h 237"/>
                  <a:gd name="T66" fmla="*/ 4 w 4"/>
                  <a:gd name="T67" fmla="*/ 160 h 237"/>
                  <a:gd name="T68" fmla="*/ 4 w 4"/>
                  <a:gd name="T69"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 h="237">
                    <a:moveTo>
                      <a:pt x="4" y="237"/>
                    </a:moveTo>
                    <a:lnTo>
                      <a:pt x="0" y="237"/>
                    </a:lnTo>
                    <a:lnTo>
                      <a:pt x="0" y="0"/>
                    </a:lnTo>
                    <a:lnTo>
                      <a:pt x="2" y="1"/>
                    </a:lnTo>
                    <a:lnTo>
                      <a:pt x="1" y="3"/>
                    </a:lnTo>
                    <a:lnTo>
                      <a:pt x="4" y="5"/>
                    </a:lnTo>
                    <a:lnTo>
                      <a:pt x="4" y="19"/>
                    </a:lnTo>
                    <a:lnTo>
                      <a:pt x="3" y="18"/>
                    </a:lnTo>
                    <a:lnTo>
                      <a:pt x="1" y="22"/>
                    </a:lnTo>
                    <a:lnTo>
                      <a:pt x="4" y="24"/>
                    </a:lnTo>
                    <a:lnTo>
                      <a:pt x="4" y="38"/>
                    </a:lnTo>
                    <a:lnTo>
                      <a:pt x="3" y="37"/>
                    </a:lnTo>
                    <a:lnTo>
                      <a:pt x="1" y="41"/>
                    </a:lnTo>
                    <a:lnTo>
                      <a:pt x="4" y="43"/>
                    </a:lnTo>
                    <a:lnTo>
                      <a:pt x="4" y="57"/>
                    </a:lnTo>
                    <a:lnTo>
                      <a:pt x="3" y="56"/>
                    </a:lnTo>
                    <a:lnTo>
                      <a:pt x="1" y="60"/>
                    </a:lnTo>
                    <a:lnTo>
                      <a:pt x="4" y="62"/>
                    </a:lnTo>
                    <a:lnTo>
                      <a:pt x="4" y="79"/>
                    </a:lnTo>
                    <a:lnTo>
                      <a:pt x="3" y="79"/>
                    </a:lnTo>
                    <a:lnTo>
                      <a:pt x="1" y="82"/>
                    </a:lnTo>
                    <a:lnTo>
                      <a:pt x="4" y="84"/>
                    </a:lnTo>
                    <a:lnTo>
                      <a:pt x="4" y="102"/>
                    </a:lnTo>
                    <a:lnTo>
                      <a:pt x="3" y="101"/>
                    </a:lnTo>
                    <a:lnTo>
                      <a:pt x="1" y="105"/>
                    </a:lnTo>
                    <a:lnTo>
                      <a:pt x="4" y="107"/>
                    </a:lnTo>
                    <a:lnTo>
                      <a:pt x="4" y="128"/>
                    </a:lnTo>
                    <a:lnTo>
                      <a:pt x="3" y="127"/>
                    </a:lnTo>
                    <a:lnTo>
                      <a:pt x="1" y="131"/>
                    </a:lnTo>
                    <a:lnTo>
                      <a:pt x="4" y="133"/>
                    </a:lnTo>
                    <a:lnTo>
                      <a:pt x="4" y="154"/>
                    </a:lnTo>
                    <a:lnTo>
                      <a:pt x="3" y="154"/>
                    </a:lnTo>
                    <a:lnTo>
                      <a:pt x="1" y="157"/>
                    </a:lnTo>
                    <a:lnTo>
                      <a:pt x="4" y="160"/>
                    </a:lnTo>
                    <a:lnTo>
                      <a:pt x="4" y="23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49" name="Freeform 2137"/>
              <p:cNvSpPr>
                <a:spLocks noEditPoints="1"/>
              </p:cNvSpPr>
              <p:nvPr/>
            </p:nvSpPr>
            <p:spPr bwMode="auto">
              <a:xfrm>
                <a:off x="5159" y="2581"/>
                <a:ext cx="20" cy="59"/>
              </a:xfrm>
              <a:custGeom>
                <a:avLst/>
                <a:gdLst>
                  <a:gd name="T0" fmla="*/ 231 w 231"/>
                  <a:gd name="T1" fmla="*/ 690 h 690"/>
                  <a:gd name="T2" fmla="*/ 0 w 231"/>
                  <a:gd name="T3" fmla="*/ 690 h 690"/>
                  <a:gd name="T4" fmla="*/ 0 w 231"/>
                  <a:gd name="T5" fmla="*/ 0 h 690"/>
                  <a:gd name="T6" fmla="*/ 60 w 231"/>
                  <a:gd name="T7" fmla="*/ 0 h 690"/>
                  <a:gd name="T8" fmla="*/ 138 w 231"/>
                  <a:gd name="T9" fmla="*/ 50 h 690"/>
                  <a:gd name="T10" fmla="*/ 50 w 231"/>
                  <a:gd name="T11" fmla="*/ 50 h 690"/>
                  <a:gd name="T12" fmla="*/ 50 w 231"/>
                  <a:gd name="T13" fmla="*/ 640 h 690"/>
                  <a:gd name="T14" fmla="*/ 181 w 231"/>
                  <a:gd name="T15" fmla="*/ 640 h 690"/>
                  <a:gd name="T16" fmla="*/ 181 w 231"/>
                  <a:gd name="T17" fmla="*/ 77 h 690"/>
                  <a:gd name="T18" fmla="*/ 231 w 231"/>
                  <a:gd name="T19" fmla="*/ 109 h 690"/>
                  <a:gd name="T20" fmla="*/ 231 w 231"/>
                  <a:gd name="T21" fmla="*/ 690 h 690"/>
                  <a:gd name="T22" fmla="*/ 206 w 231"/>
                  <a:gd name="T23" fmla="*/ 665 h 690"/>
                  <a:gd name="T24" fmla="*/ 206 w 231"/>
                  <a:gd name="T25" fmla="*/ 640 h 690"/>
                  <a:gd name="T26" fmla="*/ 206 w 231"/>
                  <a:gd name="T27" fmla="*/ 665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1" h="690">
                    <a:moveTo>
                      <a:pt x="231" y="690"/>
                    </a:moveTo>
                    <a:lnTo>
                      <a:pt x="0" y="690"/>
                    </a:lnTo>
                    <a:lnTo>
                      <a:pt x="0" y="0"/>
                    </a:lnTo>
                    <a:lnTo>
                      <a:pt x="60" y="0"/>
                    </a:lnTo>
                    <a:lnTo>
                      <a:pt x="138" y="50"/>
                    </a:lnTo>
                    <a:lnTo>
                      <a:pt x="50" y="50"/>
                    </a:lnTo>
                    <a:lnTo>
                      <a:pt x="50" y="640"/>
                    </a:lnTo>
                    <a:lnTo>
                      <a:pt x="181" y="640"/>
                    </a:lnTo>
                    <a:lnTo>
                      <a:pt x="181" y="77"/>
                    </a:lnTo>
                    <a:lnTo>
                      <a:pt x="231" y="109"/>
                    </a:lnTo>
                    <a:lnTo>
                      <a:pt x="231" y="690"/>
                    </a:lnTo>
                    <a:moveTo>
                      <a:pt x="206" y="665"/>
                    </a:moveTo>
                    <a:lnTo>
                      <a:pt x="206" y="640"/>
                    </a:lnTo>
                    <a:lnTo>
                      <a:pt x="206" y="66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50" name="Freeform 2138"/>
              <p:cNvSpPr>
                <a:spLocks noEditPoints="1"/>
              </p:cNvSpPr>
              <p:nvPr/>
            </p:nvSpPr>
            <p:spPr bwMode="auto">
              <a:xfrm>
                <a:off x="5159" y="2666"/>
                <a:ext cx="5" cy="51"/>
              </a:xfrm>
              <a:custGeom>
                <a:avLst/>
                <a:gdLst>
                  <a:gd name="T0" fmla="*/ 50 w 50"/>
                  <a:gd name="T1" fmla="*/ 586 h 586"/>
                  <a:gd name="T2" fmla="*/ 0 w 50"/>
                  <a:gd name="T3" fmla="*/ 586 h 586"/>
                  <a:gd name="T4" fmla="*/ 0 w 50"/>
                  <a:gd name="T5" fmla="*/ 56 h 586"/>
                  <a:gd name="T6" fmla="*/ 50 w 50"/>
                  <a:gd name="T7" fmla="*/ 56 h 586"/>
                  <a:gd name="T8" fmla="*/ 50 w 50"/>
                  <a:gd name="T9" fmla="*/ 586 h 586"/>
                  <a:gd name="T10" fmla="*/ 50 w 50"/>
                  <a:gd name="T11" fmla="*/ 6 h 586"/>
                  <a:gd name="T12" fmla="*/ 0 w 50"/>
                  <a:gd name="T13" fmla="*/ 6 h 586"/>
                  <a:gd name="T14" fmla="*/ 0 w 50"/>
                  <a:gd name="T15" fmla="*/ 0 h 586"/>
                  <a:gd name="T16" fmla="*/ 50 w 50"/>
                  <a:gd name="T17" fmla="*/ 0 h 586"/>
                  <a:gd name="T18" fmla="*/ 50 w 50"/>
                  <a:gd name="T19" fmla="*/ 6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86">
                    <a:moveTo>
                      <a:pt x="50" y="586"/>
                    </a:moveTo>
                    <a:lnTo>
                      <a:pt x="0" y="586"/>
                    </a:lnTo>
                    <a:lnTo>
                      <a:pt x="0" y="56"/>
                    </a:lnTo>
                    <a:lnTo>
                      <a:pt x="50" y="56"/>
                    </a:lnTo>
                    <a:lnTo>
                      <a:pt x="50" y="586"/>
                    </a:lnTo>
                    <a:moveTo>
                      <a:pt x="50" y="6"/>
                    </a:moveTo>
                    <a:lnTo>
                      <a:pt x="0" y="6"/>
                    </a:lnTo>
                    <a:lnTo>
                      <a:pt x="0" y="0"/>
                    </a:lnTo>
                    <a:lnTo>
                      <a:pt x="50" y="0"/>
                    </a:lnTo>
                    <a:lnTo>
                      <a:pt x="50" y="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51" name="Rectangle 2139"/>
              <p:cNvSpPr>
                <a:spLocks noChangeArrowheads="1"/>
              </p:cNvSpPr>
              <p:nvPr/>
            </p:nvSpPr>
            <p:spPr bwMode="auto">
              <a:xfrm>
                <a:off x="5158" y="2667"/>
                <a:ext cx="17"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52" name="Rectangle 2140"/>
              <p:cNvSpPr>
                <a:spLocks noChangeArrowheads="1"/>
              </p:cNvSpPr>
              <p:nvPr/>
            </p:nvSpPr>
            <p:spPr bwMode="auto">
              <a:xfrm>
                <a:off x="5175" y="2664"/>
                <a:ext cx="4" cy="5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53" name="Rectangle 2141"/>
              <p:cNvSpPr>
                <a:spLocks noChangeArrowheads="1"/>
              </p:cNvSpPr>
              <p:nvPr/>
            </p:nvSpPr>
            <p:spPr bwMode="auto">
              <a:xfrm>
                <a:off x="5154" y="2717"/>
                <a:ext cx="32"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54" name="Freeform 2142"/>
              <p:cNvSpPr>
                <a:spLocks noEditPoints="1"/>
              </p:cNvSpPr>
              <p:nvPr/>
            </p:nvSpPr>
            <p:spPr bwMode="auto">
              <a:xfrm>
                <a:off x="5159" y="2756"/>
                <a:ext cx="5" cy="51"/>
              </a:xfrm>
              <a:custGeom>
                <a:avLst/>
                <a:gdLst>
                  <a:gd name="T0" fmla="*/ 50 w 50"/>
                  <a:gd name="T1" fmla="*/ 587 h 587"/>
                  <a:gd name="T2" fmla="*/ 0 w 50"/>
                  <a:gd name="T3" fmla="*/ 587 h 587"/>
                  <a:gd name="T4" fmla="*/ 0 w 50"/>
                  <a:gd name="T5" fmla="*/ 56 h 587"/>
                  <a:gd name="T6" fmla="*/ 50 w 50"/>
                  <a:gd name="T7" fmla="*/ 56 h 587"/>
                  <a:gd name="T8" fmla="*/ 50 w 50"/>
                  <a:gd name="T9" fmla="*/ 587 h 587"/>
                  <a:gd name="T10" fmla="*/ 50 w 50"/>
                  <a:gd name="T11" fmla="*/ 6 h 587"/>
                  <a:gd name="T12" fmla="*/ 0 w 50"/>
                  <a:gd name="T13" fmla="*/ 6 h 587"/>
                  <a:gd name="T14" fmla="*/ 0 w 50"/>
                  <a:gd name="T15" fmla="*/ 0 h 587"/>
                  <a:gd name="T16" fmla="*/ 50 w 50"/>
                  <a:gd name="T17" fmla="*/ 0 h 587"/>
                  <a:gd name="T18" fmla="*/ 50 w 50"/>
                  <a:gd name="T19" fmla="*/ 6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87">
                    <a:moveTo>
                      <a:pt x="50" y="587"/>
                    </a:moveTo>
                    <a:lnTo>
                      <a:pt x="0" y="587"/>
                    </a:lnTo>
                    <a:lnTo>
                      <a:pt x="0" y="56"/>
                    </a:lnTo>
                    <a:lnTo>
                      <a:pt x="50" y="56"/>
                    </a:lnTo>
                    <a:lnTo>
                      <a:pt x="50" y="587"/>
                    </a:lnTo>
                    <a:moveTo>
                      <a:pt x="50" y="6"/>
                    </a:moveTo>
                    <a:lnTo>
                      <a:pt x="0" y="6"/>
                    </a:lnTo>
                    <a:lnTo>
                      <a:pt x="0" y="0"/>
                    </a:lnTo>
                    <a:lnTo>
                      <a:pt x="50" y="0"/>
                    </a:lnTo>
                    <a:lnTo>
                      <a:pt x="50" y="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55" name="Rectangle 2143"/>
              <p:cNvSpPr>
                <a:spLocks noChangeArrowheads="1"/>
              </p:cNvSpPr>
              <p:nvPr/>
            </p:nvSpPr>
            <p:spPr bwMode="auto">
              <a:xfrm>
                <a:off x="5158" y="2757"/>
                <a:ext cx="17"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56" name="Rectangle 2144"/>
              <p:cNvSpPr>
                <a:spLocks noChangeArrowheads="1"/>
              </p:cNvSpPr>
              <p:nvPr/>
            </p:nvSpPr>
            <p:spPr bwMode="auto">
              <a:xfrm>
                <a:off x="5175" y="2755"/>
                <a:ext cx="4" cy="5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57" name="Rectangle 2145"/>
              <p:cNvSpPr>
                <a:spLocks noChangeArrowheads="1"/>
              </p:cNvSpPr>
              <p:nvPr/>
            </p:nvSpPr>
            <p:spPr bwMode="auto">
              <a:xfrm>
                <a:off x="5154" y="2807"/>
                <a:ext cx="32"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58" name="Freeform 2146"/>
              <p:cNvSpPr>
                <a:spLocks/>
              </p:cNvSpPr>
              <p:nvPr/>
            </p:nvSpPr>
            <p:spPr bwMode="auto">
              <a:xfrm>
                <a:off x="5224" y="2619"/>
                <a:ext cx="40" cy="29"/>
              </a:xfrm>
              <a:custGeom>
                <a:avLst/>
                <a:gdLst>
                  <a:gd name="T0" fmla="*/ 40 w 40"/>
                  <a:gd name="T1" fmla="*/ 29 h 29"/>
                  <a:gd name="T2" fmla="*/ 3 w 40"/>
                  <a:gd name="T3" fmla="*/ 4 h 29"/>
                  <a:gd name="T4" fmla="*/ 0 w 40"/>
                  <a:gd name="T5" fmla="*/ 2 h 29"/>
                  <a:gd name="T6" fmla="*/ 1 w 40"/>
                  <a:gd name="T7" fmla="*/ 0 h 29"/>
                  <a:gd name="T8" fmla="*/ 40 w 40"/>
                  <a:gd name="T9" fmla="*/ 25 h 29"/>
                  <a:gd name="T10" fmla="*/ 40 w 40"/>
                  <a:gd name="T11" fmla="*/ 29 h 29"/>
                </a:gdLst>
                <a:ahLst/>
                <a:cxnLst>
                  <a:cxn ang="0">
                    <a:pos x="T0" y="T1"/>
                  </a:cxn>
                  <a:cxn ang="0">
                    <a:pos x="T2" y="T3"/>
                  </a:cxn>
                  <a:cxn ang="0">
                    <a:pos x="T4" y="T5"/>
                  </a:cxn>
                  <a:cxn ang="0">
                    <a:pos x="T6" y="T7"/>
                  </a:cxn>
                  <a:cxn ang="0">
                    <a:pos x="T8" y="T9"/>
                  </a:cxn>
                  <a:cxn ang="0">
                    <a:pos x="T10" y="T11"/>
                  </a:cxn>
                </a:cxnLst>
                <a:rect l="0" t="0" r="r" b="b"/>
                <a:pathLst>
                  <a:path w="40" h="29">
                    <a:moveTo>
                      <a:pt x="40" y="29"/>
                    </a:moveTo>
                    <a:lnTo>
                      <a:pt x="3" y="4"/>
                    </a:lnTo>
                    <a:lnTo>
                      <a:pt x="0" y="2"/>
                    </a:lnTo>
                    <a:lnTo>
                      <a:pt x="1" y="0"/>
                    </a:lnTo>
                    <a:lnTo>
                      <a:pt x="40" y="25"/>
                    </a:lnTo>
                    <a:lnTo>
                      <a:pt x="40" y="2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59" name="Freeform 2147"/>
              <p:cNvSpPr>
                <a:spLocks/>
              </p:cNvSpPr>
              <p:nvPr/>
            </p:nvSpPr>
            <p:spPr bwMode="auto">
              <a:xfrm>
                <a:off x="5224" y="2636"/>
                <a:ext cx="40" cy="31"/>
              </a:xfrm>
              <a:custGeom>
                <a:avLst/>
                <a:gdLst>
                  <a:gd name="T0" fmla="*/ 40 w 40"/>
                  <a:gd name="T1" fmla="*/ 31 h 31"/>
                  <a:gd name="T2" fmla="*/ 3 w 40"/>
                  <a:gd name="T3" fmla="*/ 6 h 31"/>
                  <a:gd name="T4" fmla="*/ 0 w 40"/>
                  <a:gd name="T5" fmla="*/ 4 h 31"/>
                  <a:gd name="T6" fmla="*/ 2 w 40"/>
                  <a:gd name="T7" fmla="*/ 0 h 31"/>
                  <a:gd name="T8" fmla="*/ 3 w 40"/>
                  <a:gd name="T9" fmla="*/ 1 h 31"/>
                  <a:gd name="T10" fmla="*/ 40 w 40"/>
                  <a:gd name="T11" fmla="*/ 25 h 31"/>
                  <a:gd name="T12" fmla="*/ 40 w 40"/>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40" h="31">
                    <a:moveTo>
                      <a:pt x="40" y="31"/>
                    </a:moveTo>
                    <a:lnTo>
                      <a:pt x="3" y="6"/>
                    </a:lnTo>
                    <a:lnTo>
                      <a:pt x="0" y="4"/>
                    </a:lnTo>
                    <a:lnTo>
                      <a:pt x="2" y="0"/>
                    </a:lnTo>
                    <a:lnTo>
                      <a:pt x="3" y="1"/>
                    </a:lnTo>
                    <a:lnTo>
                      <a:pt x="40" y="25"/>
                    </a:lnTo>
                    <a:lnTo>
                      <a:pt x="40" y="3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60" name="Freeform 2148"/>
              <p:cNvSpPr>
                <a:spLocks/>
              </p:cNvSpPr>
              <p:nvPr/>
            </p:nvSpPr>
            <p:spPr bwMode="auto">
              <a:xfrm>
                <a:off x="5224" y="2655"/>
                <a:ext cx="40" cy="30"/>
              </a:xfrm>
              <a:custGeom>
                <a:avLst/>
                <a:gdLst>
                  <a:gd name="T0" fmla="*/ 40 w 40"/>
                  <a:gd name="T1" fmla="*/ 30 h 30"/>
                  <a:gd name="T2" fmla="*/ 3 w 40"/>
                  <a:gd name="T3" fmla="*/ 6 h 30"/>
                  <a:gd name="T4" fmla="*/ 0 w 40"/>
                  <a:gd name="T5" fmla="*/ 4 h 30"/>
                  <a:gd name="T6" fmla="*/ 2 w 40"/>
                  <a:gd name="T7" fmla="*/ 0 h 30"/>
                  <a:gd name="T8" fmla="*/ 3 w 40"/>
                  <a:gd name="T9" fmla="*/ 1 h 30"/>
                  <a:gd name="T10" fmla="*/ 40 w 40"/>
                  <a:gd name="T11" fmla="*/ 25 h 30"/>
                  <a:gd name="T12" fmla="*/ 40 w 4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40" h="30">
                    <a:moveTo>
                      <a:pt x="40" y="30"/>
                    </a:moveTo>
                    <a:lnTo>
                      <a:pt x="3" y="6"/>
                    </a:lnTo>
                    <a:lnTo>
                      <a:pt x="0" y="4"/>
                    </a:lnTo>
                    <a:lnTo>
                      <a:pt x="2" y="0"/>
                    </a:lnTo>
                    <a:lnTo>
                      <a:pt x="3" y="1"/>
                    </a:lnTo>
                    <a:lnTo>
                      <a:pt x="40" y="25"/>
                    </a:lnTo>
                    <a:lnTo>
                      <a:pt x="40" y="3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61" name="Freeform 2149"/>
              <p:cNvSpPr>
                <a:spLocks/>
              </p:cNvSpPr>
              <p:nvPr/>
            </p:nvSpPr>
            <p:spPr bwMode="auto">
              <a:xfrm>
                <a:off x="5224" y="2674"/>
                <a:ext cx="40" cy="30"/>
              </a:xfrm>
              <a:custGeom>
                <a:avLst/>
                <a:gdLst>
                  <a:gd name="T0" fmla="*/ 40 w 40"/>
                  <a:gd name="T1" fmla="*/ 30 h 30"/>
                  <a:gd name="T2" fmla="*/ 3 w 40"/>
                  <a:gd name="T3" fmla="*/ 6 h 30"/>
                  <a:gd name="T4" fmla="*/ 0 w 40"/>
                  <a:gd name="T5" fmla="*/ 4 h 30"/>
                  <a:gd name="T6" fmla="*/ 2 w 40"/>
                  <a:gd name="T7" fmla="*/ 0 h 30"/>
                  <a:gd name="T8" fmla="*/ 3 w 40"/>
                  <a:gd name="T9" fmla="*/ 1 h 30"/>
                  <a:gd name="T10" fmla="*/ 40 w 40"/>
                  <a:gd name="T11" fmla="*/ 25 h 30"/>
                  <a:gd name="T12" fmla="*/ 40 w 4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40" h="30">
                    <a:moveTo>
                      <a:pt x="40" y="30"/>
                    </a:moveTo>
                    <a:lnTo>
                      <a:pt x="3" y="6"/>
                    </a:lnTo>
                    <a:lnTo>
                      <a:pt x="0" y="4"/>
                    </a:lnTo>
                    <a:lnTo>
                      <a:pt x="2" y="0"/>
                    </a:lnTo>
                    <a:lnTo>
                      <a:pt x="3" y="1"/>
                    </a:lnTo>
                    <a:lnTo>
                      <a:pt x="40" y="25"/>
                    </a:lnTo>
                    <a:lnTo>
                      <a:pt x="40" y="3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62" name="Freeform 2150"/>
              <p:cNvSpPr>
                <a:spLocks/>
              </p:cNvSpPr>
              <p:nvPr/>
            </p:nvSpPr>
            <p:spPr bwMode="auto">
              <a:xfrm>
                <a:off x="5224" y="2697"/>
                <a:ext cx="51" cy="35"/>
              </a:xfrm>
              <a:custGeom>
                <a:avLst/>
                <a:gdLst>
                  <a:gd name="T0" fmla="*/ 49 w 51"/>
                  <a:gd name="T1" fmla="*/ 35 h 35"/>
                  <a:gd name="T2" fmla="*/ 40 w 51"/>
                  <a:gd name="T3" fmla="*/ 29 h 35"/>
                  <a:gd name="T4" fmla="*/ 40 w 51"/>
                  <a:gd name="T5" fmla="*/ 30 h 35"/>
                  <a:gd name="T6" fmla="*/ 3 w 51"/>
                  <a:gd name="T7" fmla="*/ 5 h 35"/>
                  <a:gd name="T8" fmla="*/ 0 w 51"/>
                  <a:gd name="T9" fmla="*/ 3 h 35"/>
                  <a:gd name="T10" fmla="*/ 2 w 51"/>
                  <a:gd name="T11" fmla="*/ 0 h 35"/>
                  <a:gd name="T12" fmla="*/ 3 w 51"/>
                  <a:gd name="T13" fmla="*/ 0 h 35"/>
                  <a:gd name="T14" fmla="*/ 40 w 51"/>
                  <a:gd name="T15" fmla="*/ 25 h 35"/>
                  <a:gd name="T16" fmla="*/ 44 w 51"/>
                  <a:gd name="T17" fmla="*/ 28 h 35"/>
                  <a:gd name="T18" fmla="*/ 51 w 51"/>
                  <a:gd name="T19" fmla="*/ 32 h 35"/>
                  <a:gd name="T20" fmla="*/ 49 w 51"/>
                  <a:gd name="T2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35">
                    <a:moveTo>
                      <a:pt x="49" y="35"/>
                    </a:moveTo>
                    <a:lnTo>
                      <a:pt x="40" y="29"/>
                    </a:lnTo>
                    <a:lnTo>
                      <a:pt x="40" y="30"/>
                    </a:lnTo>
                    <a:lnTo>
                      <a:pt x="3" y="5"/>
                    </a:lnTo>
                    <a:lnTo>
                      <a:pt x="0" y="3"/>
                    </a:lnTo>
                    <a:lnTo>
                      <a:pt x="2" y="0"/>
                    </a:lnTo>
                    <a:lnTo>
                      <a:pt x="3" y="0"/>
                    </a:lnTo>
                    <a:lnTo>
                      <a:pt x="40" y="25"/>
                    </a:lnTo>
                    <a:lnTo>
                      <a:pt x="44" y="28"/>
                    </a:lnTo>
                    <a:lnTo>
                      <a:pt x="51" y="32"/>
                    </a:lnTo>
                    <a:lnTo>
                      <a:pt x="49" y="3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63" name="Freeform 2151"/>
              <p:cNvSpPr>
                <a:spLocks/>
              </p:cNvSpPr>
              <p:nvPr/>
            </p:nvSpPr>
            <p:spPr bwMode="auto">
              <a:xfrm>
                <a:off x="5224" y="2719"/>
                <a:ext cx="40" cy="30"/>
              </a:xfrm>
              <a:custGeom>
                <a:avLst/>
                <a:gdLst>
                  <a:gd name="T0" fmla="*/ 40 w 40"/>
                  <a:gd name="T1" fmla="*/ 30 h 30"/>
                  <a:gd name="T2" fmla="*/ 3 w 40"/>
                  <a:gd name="T3" fmla="*/ 6 h 30"/>
                  <a:gd name="T4" fmla="*/ 0 w 40"/>
                  <a:gd name="T5" fmla="*/ 4 h 30"/>
                  <a:gd name="T6" fmla="*/ 2 w 40"/>
                  <a:gd name="T7" fmla="*/ 0 h 30"/>
                  <a:gd name="T8" fmla="*/ 3 w 40"/>
                  <a:gd name="T9" fmla="*/ 1 h 30"/>
                  <a:gd name="T10" fmla="*/ 40 w 40"/>
                  <a:gd name="T11" fmla="*/ 25 h 30"/>
                  <a:gd name="T12" fmla="*/ 40 w 4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40" h="30">
                    <a:moveTo>
                      <a:pt x="40" y="30"/>
                    </a:moveTo>
                    <a:lnTo>
                      <a:pt x="3" y="6"/>
                    </a:lnTo>
                    <a:lnTo>
                      <a:pt x="0" y="4"/>
                    </a:lnTo>
                    <a:lnTo>
                      <a:pt x="2" y="0"/>
                    </a:lnTo>
                    <a:lnTo>
                      <a:pt x="3" y="1"/>
                    </a:lnTo>
                    <a:lnTo>
                      <a:pt x="40" y="25"/>
                    </a:lnTo>
                    <a:lnTo>
                      <a:pt x="40" y="3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64" name="Freeform 2152"/>
              <p:cNvSpPr>
                <a:spLocks/>
              </p:cNvSpPr>
              <p:nvPr/>
            </p:nvSpPr>
            <p:spPr bwMode="auto">
              <a:xfrm>
                <a:off x="5224" y="2745"/>
                <a:ext cx="49" cy="36"/>
              </a:xfrm>
              <a:custGeom>
                <a:avLst/>
                <a:gdLst>
                  <a:gd name="T0" fmla="*/ 48 w 49"/>
                  <a:gd name="T1" fmla="*/ 36 h 36"/>
                  <a:gd name="T2" fmla="*/ 44 w 49"/>
                  <a:gd name="T3" fmla="*/ 34 h 36"/>
                  <a:gd name="T4" fmla="*/ 40 w 49"/>
                  <a:gd name="T5" fmla="*/ 31 h 36"/>
                  <a:gd name="T6" fmla="*/ 3 w 49"/>
                  <a:gd name="T7" fmla="*/ 6 h 36"/>
                  <a:gd name="T8" fmla="*/ 0 w 49"/>
                  <a:gd name="T9" fmla="*/ 4 h 36"/>
                  <a:gd name="T10" fmla="*/ 2 w 49"/>
                  <a:gd name="T11" fmla="*/ 0 h 36"/>
                  <a:gd name="T12" fmla="*/ 3 w 49"/>
                  <a:gd name="T13" fmla="*/ 1 h 36"/>
                  <a:gd name="T14" fmla="*/ 40 w 49"/>
                  <a:gd name="T15" fmla="*/ 26 h 36"/>
                  <a:gd name="T16" fmla="*/ 40 w 49"/>
                  <a:gd name="T17" fmla="*/ 29 h 36"/>
                  <a:gd name="T18" fmla="*/ 49 w 49"/>
                  <a:gd name="T19" fmla="*/ 35 h 36"/>
                  <a:gd name="T20" fmla="*/ 48 w 49"/>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36">
                    <a:moveTo>
                      <a:pt x="48" y="36"/>
                    </a:moveTo>
                    <a:lnTo>
                      <a:pt x="44" y="34"/>
                    </a:lnTo>
                    <a:lnTo>
                      <a:pt x="40" y="31"/>
                    </a:lnTo>
                    <a:lnTo>
                      <a:pt x="3" y="6"/>
                    </a:lnTo>
                    <a:lnTo>
                      <a:pt x="0" y="4"/>
                    </a:lnTo>
                    <a:lnTo>
                      <a:pt x="2" y="0"/>
                    </a:lnTo>
                    <a:lnTo>
                      <a:pt x="3" y="1"/>
                    </a:lnTo>
                    <a:lnTo>
                      <a:pt x="40" y="26"/>
                    </a:lnTo>
                    <a:lnTo>
                      <a:pt x="40" y="29"/>
                    </a:lnTo>
                    <a:lnTo>
                      <a:pt x="49" y="35"/>
                    </a:lnTo>
                    <a:lnTo>
                      <a:pt x="48"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65" name="Freeform 2153"/>
              <p:cNvSpPr>
                <a:spLocks/>
              </p:cNvSpPr>
              <p:nvPr/>
            </p:nvSpPr>
            <p:spPr bwMode="auto">
              <a:xfrm>
                <a:off x="5224" y="2772"/>
                <a:ext cx="40" cy="30"/>
              </a:xfrm>
              <a:custGeom>
                <a:avLst/>
                <a:gdLst>
                  <a:gd name="T0" fmla="*/ 40 w 40"/>
                  <a:gd name="T1" fmla="*/ 30 h 30"/>
                  <a:gd name="T2" fmla="*/ 3 w 40"/>
                  <a:gd name="T3" fmla="*/ 6 h 30"/>
                  <a:gd name="T4" fmla="*/ 0 w 40"/>
                  <a:gd name="T5" fmla="*/ 3 h 30"/>
                  <a:gd name="T6" fmla="*/ 2 w 40"/>
                  <a:gd name="T7" fmla="*/ 0 h 30"/>
                  <a:gd name="T8" fmla="*/ 3 w 40"/>
                  <a:gd name="T9" fmla="*/ 0 h 30"/>
                  <a:gd name="T10" fmla="*/ 40 w 40"/>
                  <a:gd name="T11" fmla="*/ 25 h 30"/>
                  <a:gd name="T12" fmla="*/ 40 w 4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40" h="30">
                    <a:moveTo>
                      <a:pt x="40" y="30"/>
                    </a:moveTo>
                    <a:lnTo>
                      <a:pt x="3" y="6"/>
                    </a:lnTo>
                    <a:lnTo>
                      <a:pt x="0" y="3"/>
                    </a:lnTo>
                    <a:lnTo>
                      <a:pt x="2" y="0"/>
                    </a:lnTo>
                    <a:lnTo>
                      <a:pt x="3" y="0"/>
                    </a:lnTo>
                    <a:lnTo>
                      <a:pt x="40" y="25"/>
                    </a:lnTo>
                    <a:lnTo>
                      <a:pt x="40" y="3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66" name="Freeform 2154"/>
              <p:cNvSpPr>
                <a:spLocks/>
              </p:cNvSpPr>
              <p:nvPr/>
            </p:nvSpPr>
            <p:spPr bwMode="auto">
              <a:xfrm>
                <a:off x="5284" y="2848"/>
                <a:ext cx="5" cy="76"/>
              </a:xfrm>
              <a:custGeom>
                <a:avLst/>
                <a:gdLst>
                  <a:gd name="T0" fmla="*/ 5 w 5"/>
                  <a:gd name="T1" fmla="*/ 76 h 76"/>
                  <a:gd name="T2" fmla="*/ 0 w 5"/>
                  <a:gd name="T3" fmla="*/ 73 h 76"/>
                  <a:gd name="T4" fmla="*/ 0 w 5"/>
                  <a:gd name="T5" fmla="*/ 0 h 76"/>
                  <a:gd name="T6" fmla="*/ 5 w 5"/>
                  <a:gd name="T7" fmla="*/ 0 h 76"/>
                  <a:gd name="T8" fmla="*/ 5 w 5"/>
                  <a:gd name="T9" fmla="*/ 76 h 76"/>
                </a:gdLst>
                <a:ahLst/>
                <a:cxnLst>
                  <a:cxn ang="0">
                    <a:pos x="T0" y="T1"/>
                  </a:cxn>
                  <a:cxn ang="0">
                    <a:pos x="T2" y="T3"/>
                  </a:cxn>
                  <a:cxn ang="0">
                    <a:pos x="T4" y="T5"/>
                  </a:cxn>
                  <a:cxn ang="0">
                    <a:pos x="T6" y="T7"/>
                  </a:cxn>
                  <a:cxn ang="0">
                    <a:pos x="T8" y="T9"/>
                  </a:cxn>
                </a:cxnLst>
                <a:rect l="0" t="0" r="r" b="b"/>
                <a:pathLst>
                  <a:path w="5" h="76">
                    <a:moveTo>
                      <a:pt x="5" y="76"/>
                    </a:moveTo>
                    <a:lnTo>
                      <a:pt x="0" y="73"/>
                    </a:lnTo>
                    <a:lnTo>
                      <a:pt x="0" y="0"/>
                    </a:lnTo>
                    <a:lnTo>
                      <a:pt x="5" y="0"/>
                    </a:lnTo>
                    <a:lnTo>
                      <a:pt x="5" y="7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67" name="Freeform 2155"/>
              <p:cNvSpPr>
                <a:spLocks/>
              </p:cNvSpPr>
              <p:nvPr/>
            </p:nvSpPr>
            <p:spPr bwMode="auto">
              <a:xfrm>
                <a:off x="5246" y="2888"/>
                <a:ext cx="25" cy="11"/>
              </a:xfrm>
              <a:custGeom>
                <a:avLst/>
                <a:gdLst>
                  <a:gd name="T0" fmla="*/ 5 w 25"/>
                  <a:gd name="T1" fmla="*/ 11 h 11"/>
                  <a:gd name="T2" fmla="*/ 0 w 25"/>
                  <a:gd name="T3" fmla="*/ 8 h 11"/>
                  <a:gd name="T4" fmla="*/ 25 w 25"/>
                  <a:gd name="T5" fmla="*/ 0 h 11"/>
                  <a:gd name="T6" fmla="*/ 25 w 25"/>
                  <a:gd name="T7" fmla="*/ 5 h 11"/>
                  <a:gd name="T8" fmla="*/ 5 w 25"/>
                  <a:gd name="T9" fmla="*/ 11 h 11"/>
                </a:gdLst>
                <a:ahLst/>
                <a:cxnLst>
                  <a:cxn ang="0">
                    <a:pos x="T0" y="T1"/>
                  </a:cxn>
                  <a:cxn ang="0">
                    <a:pos x="T2" y="T3"/>
                  </a:cxn>
                  <a:cxn ang="0">
                    <a:pos x="T4" y="T5"/>
                  </a:cxn>
                  <a:cxn ang="0">
                    <a:pos x="T6" y="T7"/>
                  </a:cxn>
                  <a:cxn ang="0">
                    <a:pos x="T8" y="T9"/>
                  </a:cxn>
                </a:cxnLst>
                <a:rect l="0" t="0" r="r" b="b"/>
                <a:pathLst>
                  <a:path w="25" h="11">
                    <a:moveTo>
                      <a:pt x="5" y="11"/>
                    </a:moveTo>
                    <a:lnTo>
                      <a:pt x="0" y="8"/>
                    </a:lnTo>
                    <a:lnTo>
                      <a:pt x="25" y="0"/>
                    </a:lnTo>
                    <a:lnTo>
                      <a:pt x="25" y="5"/>
                    </a:lnTo>
                    <a:lnTo>
                      <a:pt x="5"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68" name="Freeform 2156"/>
              <p:cNvSpPr>
                <a:spLocks/>
              </p:cNvSpPr>
              <p:nvPr/>
            </p:nvSpPr>
            <p:spPr bwMode="auto">
              <a:xfrm>
                <a:off x="5271" y="2887"/>
                <a:ext cx="5" cy="29"/>
              </a:xfrm>
              <a:custGeom>
                <a:avLst/>
                <a:gdLst>
                  <a:gd name="T0" fmla="*/ 5 w 5"/>
                  <a:gd name="T1" fmla="*/ 29 h 29"/>
                  <a:gd name="T2" fmla="*/ 0 w 5"/>
                  <a:gd name="T3" fmla="*/ 26 h 29"/>
                  <a:gd name="T4" fmla="*/ 0 w 5"/>
                  <a:gd name="T5" fmla="*/ 0 h 29"/>
                  <a:gd name="T6" fmla="*/ 5 w 5"/>
                  <a:gd name="T7" fmla="*/ 0 h 29"/>
                  <a:gd name="T8" fmla="*/ 5 w 5"/>
                  <a:gd name="T9" fmla="*/ 29 h 29"/>
                </a:gdLst>
                <a:ahLst/>
                <a:cxnLst>
                  <a:cxn ang="0">
                    <a:pos x="T0" y="T1"/>
                  </a:cxn>
                  <a:cxn ang="0">
                    <a:pos x="T2" y="T3"/>
                  </a:cxn>
                  <a:cxn ang="0">
                    <a:pos x="T4" y="T5"/>
                  </a:cxn>
                  <a:cxn ang="0">
                    <a:pos x="T6" y="T7"/>
                  </a:cxn>
                  <a:cxn ang="0">
                    <a:pos x="T8" y="T9"/>
                  </a:cxn>
                </a:cxnLst>
                <a:rect l="0" t="0" r="r" b="b"/>
                <a:pathLst>
                  <a:path w="5" h="29">
                    <a:moveTo>
                      <a:pt x="5" y="29"/>
                    </a:moveTo>
                    <a:lnTo>
                      <a:pt x="0" y="26"/>
                    </a:lnTo>
                    <a:lnTo>
                      <a:pt x="0" y="0"/>
                    </a:lnTo>
                    <a:lnTo>
                      <a:pt x="5" y="0"/>
                    </a:lnTo>
                    <a:lnTo>
                      <a:pt x="5" y="2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69" name="Freeform 2157"/>
              <p:cNvSpPr>
                <a:spLocks noEditPoints="1"/>
              </p:cNvSpPr>
              <p:nvPr/>
            </p:nvSpPr>
            <p:spPr bwMode="auto">
              <a:xfrm>
                <a:off x="5896" y="1157"/>
                <a:ext cx="87" cy="62"/>
              </a:xfrm>
              <a:custGeom>
                <a:avLst/>
                <a:gdLst>
                  <a:gd name="T0" fmla="*/ 0 w 1002"/>
                  <a:gd name="T1" fmla="*/ 712 h 712"/>
                  <a:gd name="T2" fmla="*/ 0 w 1002"/>
                  <a:gd name="T3" fmla="*/ 525 h 712"/>
                  <a:gd name="T4" fmla="*/ 394 w 1002"/>
                  <a:gd name="T5" fmla="*/ 318 h 712"/>
                  <a:gd name="T6" fmla="*/ 394 w 1002"/>
                  <a:gd name="T7" fmla="*/ 360 h 712"/>
                  <a:gd name="T8" fmla="*/ 349 w 1002"/>
                  <a:gd name="T9" fmla="*/ 384 h 712"/>
                  <a:gd name="T10" fmla="*/ 349 w 1002"/>
                  <a:gd name="T11" fmla="*/ 384 h 712"/>
                  <a:gd name="T12" fmla="*/ 82 w 1002"/>
                  <a:gd name="T13" fmla="*/ 526 h 712"/>
                  <a:gd name="T14" fmla="*/ 82 w 1002"/>
                  <a:gd name="T15" fmla="*/ 669 h 712"/>
                  <a:gd name="T16" fmla="*/ 0 w 1002"/>
                  <a:gd name="T17" fmla="*/ 712 h 712"/>
                  <a:gd name="T18" fmla="*/ 444 w 1002"/>
                  <a:gd name="T19" fmla="*/ 334 h 712"/>
                  <a:gd name="T20" fmla="*/ 444 w 1002"/>
                  <a:gd name="T21" fmla="*/ 292 h 712"/>
                  <a:gd name="T22" fmla="*/ 1002 w 1002"/>
                  <a:gd name="T23" fmla="*/ 0 h 712"/>
                  <a:gd name="T24" fmla="*/ 1002 w 1002"/>
                  <a:gd name="T25" fmla="*/ 10 h 712"/>
                  <a:gd name="T26" fmla="*/ 649 w 1002"/>
                  <a:gd name="T27" fmla="*/ 226 h 712"/>
                  <a:gd name="T28" fmla="*/ 444 w 1002"/>
                  <a:gd name="T29" fmla="*/ 33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2" h="712">
                    <a:moveTo>
                      <a:pt x="0" y="712"/>
                    </a:moveTo>
                    <a:lnTo>
                      <a:pt x="0" y="525"/>
                    </a:lnTo>
                    <a:lnTo>
                      <a:pt x="394" y="318"/>
                    </a:lnTo>
                    <a:lnTo>
                      <a:pt x="394" y="360"/>
                    </a:lnTo>
                    <a:lnTo>
                      <a:pt x="349" y="384"/>
                    </a:lnTo>
                    <a:lnTo>
                      <a:pt x="349" y="384"/>
                    </a:lnTo>
                    <a:lnTo>
                      <a:pt x="82" y="526"/>
                    </a:lnTo>
                    <a:lnTo>
                      <a:pt x="82" y="669"/>
                    </a:lnTo>
                    <a:lnTo>
                      <a:pt x="0" y="712"/>
                    </a:lnTo>
                    <a:moveTo>
                      <a:pt x="444" y="334"/>
                    </a:moveTo>
                    <a:lnTo>
                      <a:pt x="444" y="292"/>
                    </a:lnTo>
                    <a:lnTo>
                      <a:pt x="1002" y="0"/>
                    </a:lnTo>
                    <a:lnTo>
                      <a:pt x="1002" y="10"/>
                    </a:lnTo>
                    <a:lnTo>
                      <a:pt x="649" y="226"/>
                    </a:lnTo>
                    <a:lnTo>
                      <a:pt x="444" y="334"/>
                    </a:lnTo>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70" name="Freeform 2158"/>
              <p:cNvSpPr>
                <a:spLocks/>
              </p:cNvSpPr>
              <p:nvPr/>
            </p:nvSpPr>
            <p:spPr bwMode="auto">
              <a:xfrm>
                <a:off x="5930" y="1182"/>
                <a:ext cx="5" cy="6"/>
              </a:xfrm>
              <a:custGeom>
                <a:avLst/>
                <a:gdLst>
                  <a:gd name="T0" fmla="*/ 0 w 5"/>
                  <a:gd name="T1" fmla="*/ 6 h 6"/>
                  <a:gd name="T2" fmla="*/ 0 w 5"/>
                  <a:gd name="T3" fmla="*/ 3 h 6"/>
                  <a:gd name="T4" fmla="*/ 5 w 5"/>
                  <a:gd name="T5" fmla="*/ 0 h 6"/>
                  <a:gd name="T6" fmla="*/ 5 w 5"/>
                  <a:gd name="T7" fmla="*/ 4 h 6"/>
                  <a:gd name="T8" fmla="*/ 0 w 5"/>
                  <a:gd name="T9" fmla="*/ 6 h 6"/>
                </a:gdLst>
                <a:ahLst/>
                <a:cxnLst>
                  <a:cxn ang="0">
                    <a:pos x="T0" y="T1"/>
                  </a:cxn>
                  <a:cxn ang="0">
                    <a:pos x="T2" y="T3"/>
                  </a:cxn>
                  <a:cxn ang="0">
                    <a:pos x="T4" y="T5"/>
                  </a:cxn>
                  <a:cxn ang="0">
                    <a:pos x="T6" y="T7"/>
                  </a:cxn>
                  <a:cxn ang="0">
                    <a:pos x="T8" y="T9"/>
                  </a:cxn>
                </a:cxnLst>
                <a:rect l="0" t="0" r="r" b="b"/>
                <a:pathLst>
                  <a:path w="5" h="6">
                    <a:moveTo>
                      <a:pt x="0" y="6"/>
                    </a:moveTo>
                    <a:lnTo>
                      <a:pt x="0" y="3"/>
                    </a:lnTo>
                    <a:lnTo>
                      <a:pt x="5" y="0"/>
                    </a:lnTo>
                    <a:lnTo>
                      <a:pt x="5" y="4"/>
                    </a:lnTo>
                    <a:lnTo>
                      <a:pt x="0" y="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71" name="Freeform 2159"/>
              <p:cNvSpPr>
                <a:spLocks/>
              </p:cNvSpPr>
              <p:nvPr/>
            </p:nvSpPr>
            <p:spPr bwMode="auto">
              <a:xfrm>
                <a:off x="5952" y="1158"/>
                <a:ext cx="31" cy="19"/>
              </a:xfrm>
              <a:custGeom>
                <a:avLst/>
                <a:gdLst>
                  <a:gd name="T0" fmla="*/ 0 w 31"/>
                  <a:gd name="T1" fmla="*/ 19 h 19"/>
                  <a:gd name="T2" fmla="*/ 31 w 31"/>
                  <a:gd name="T3" fmla="*/ 0 h 19"/>
                  <a:gd name="T4" fmla="*/ 31 w 31"/>
                  <a:gd name="T5" fmla="*/ 4 h 19"/>
                  <a:gd name="T6" fmla="*/ 11 w 31"/>
                  <a:gd name="T7" fmla="*/ 14 h 19"/>
                  <a:gd name="T8" fmla="*/ 11 w 31"/>
                  <a:gd name="T9" fmla="*/ 13 h 19"/>
                  <a:gd name="T10" fmla="*/ 0 w 31"/>
                  <a:gd name="T11" fmla="*/ 19 h 19"/>
                </a:gdLst>
                <a:ahLst/>
                <a:cxnLst>
                  <a:cxn ang="0">
                    <a:pos x="T0" y="T1"/>
                  </a:cxn>
                  <a:cxn ang="0">
                    <a:pos x="T2" y="T3"/>
                  </a:cxn>
                  <a:cxn ang="0">
                    <a:pos x="T4" y="T5"/>
                  </a:cxn>
                  <a:cxn ang="0">
                    <a:pos x="T6" y="T7"/>
                  </a:cxn>
                  <a:cxn ang="0">
                    <a:pos x="T8" y="T9"/>
                  </a:cxn>
                  <a:cxn ang="0">
                    <a:pos x="T10" y="T11"/>
                  </a:cxn>
                </a:cxnLst>
                <a:rect l="0" t="0" r="r" b="b"/>
                <a:pathLst>
                  <a:path w="31" h="19">
                    <a:moveTo>
                      <a:pt x="0" y="19"/>
                    </a:moveTo>
                    <a:lnTo>
                      <a:pt x="31" y="0"/>
                    </a:lnTo>
                    <a:lnTo>
                      <a:pt x="31" y="4"/>
                    </a:lnTo>
                    <a:lnTo>
                      <a:pt x="11" y="14"/>
                    </a:lnTo>
                    <a:lnTo>
                      <a:pt x="11" y="13"/>
                    </a:lnTo>
                    <a:lnTo>
                      <a:pt x="0" y="1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72" name="Freeform 2160"/>
              <p:cNvSpPr>
                <a:spLocks noEditPoints="1"/>
              </p:cNvSpPr>
              <p:nvPr/>
            </p:nvSpPr>
            <p:spPr bwMode="auto">
              <a:xfrm>
                <a:off x="5963" y="1163"/>
                <a:ext cx="20" cy="18"/>
              </a:xfrm>
              <a:custGeom>
                <a:avLst/>
                <a:gdLst>
                  <a:gd name="T0" fmla="*/ 0 w 233"/>
                  <a:gd name="T1" fmla="*/ 202 h 202"/>
                  <a:gd name="T2" fmla="*/ 0 w 233"/>
                  <a:gd name="T3" fmla="*/ 142 h 202"/>
                  <a:gd name="T4" fmla="*/ 233 w 233"/>
                  <a:gd name="T5" fmla="*/ 0 h 202"/>
                  <a:gd name="T6" fmla="*/ 233 w 233"/>
                  <a:gd name="T7" fmla="*/ 59 h 202"/>
                  <a:gd name="T8" fmla="*/ 0 w 233"/>
                  <a:gd name="T9" fmla="*/ 202 h 202"/>
                  <a:gd name="T10" fmla="*/ 221 w 233"/>
                  <a:gd name="T11" fmla="*/ 125 h 202"/>
                  <a:gd name="T12" fmla="*/ 233 w 233"/>
                  <a:gd name="T13" fmla="*/ 117 h 202"/>
                  <a:gd name="T14" fmla="*/ 233 w 233"/>
                  <a:gd name="T15" fmla="*/ 119 h 202"/>
                  <a:gd name="T16" fmla="*/ 221 w 233"/>
                  <a:gd name="T17" fmla="*/ 12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3" h="202">
                    <a:moveTo>
                      <a:pt x="0" y="202"/>
                    </a:moveTo>
                    <a:lnTo>
                      <a:pt x="0" y="142"/>
                    </a:lnTo>
                    <a:lnTo>
                      <a:pt x="233" y="0"/>
                    </a:lnTo>
                    <a:lnTo>
                      <a:pt x="233" y="59"/>
                    </a:lnTo>
                    <a:lnTo>
                      <a:pt x="0" y="202"/>
                    </a:lnTo>
                    <a:moveTo>
                      <a:pt x="221" y="125"/>
                    </a:moveTo>
                    <a:lnTo>
                      <a:pt x="233" y="117"/>
                    </a:lnTo>
                    <a:lnTo>
                      <a:pt x="233" y="119"/>
                    </a:lnTo>
                    <a:lnTo>
                      <a:pt x="221" y="125"/>
                    </a:lnTo>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73" name="Freeform 2161"/>
              <p:cNvSpPr>
                <a:spLocks/>
              </p:cNvSpPr>
              <p:nvPr/>
            </p:nvSpPr>
            <p:spPr bwMode="auto">
              <a:xfrm>
                <a:off x="5963" y="1168"/>
                <a:ext cx="20" cy="16"/>
              </a:xfrm>
              <a:custGeom>
                <a:avLst/>
                <a:gdLst>
                  <a:gd name="T0" fmla="*/ 0 w 20"/>
                  <a:gd name="T1" fmla="*/ 16 h 16"/>
                  <a:gd name="T2" fmla="*/ 0 w 20"/>
                  <a:gd name="T3" fmla="*/ 13 h 16"/>
                  <a:gd name="T4" fmla="*/ 20 w 20"/>
                  <a:gd name="T5" fmla="*/ 0 h 16"/>
                  <a:gd name="T6" fmla="*/ 20 w 20"/>
                  <a:gd name="T7" fmla="*/ 5 h 16"/>
                  <a:gd name="T8" fmla="*/ 19 w 20"/>
                  <a:gd name="T9" fmla="*/ 6 h 16"/>
                  <a:gd name="T10" fmla="*/ 0 w 20"/>
                  <a:gd name="T11" fmla="*/ 16 h 16"/>
                </a:gdLst>
                <a:ahLst/>
                <a:cxnLst>
                  <a:cxn ang="0">
                    <a:pos x="T0" y="T1"/>
                  </a:cxn>
                  <a:cxn ang="0">
                    <a:pos x="T2" y="T3"/>
                  </a:cxn>
                  <a:cxn ang="0">
                    <a:pos x="T4" y="T5"/>
                  </a:cxn>
                  <a:cxn ang="0">
                    <a:pos x="T6" y="T7"/>
                  </a:cxn>
                  <a:cxn ang="0">
                    <a:pos x="T8" y="T9"/>
                  </a:cxn>
                  <a:cxn ang="0">
                    <a:pos x="T10" y="T11"/>
                  </a:cxn>
                </a:cxnLst>
                <a:rect l="0" t="0" r="r" b="b"/>
                <a:pathLst>
                  <a:path w="20" h="16">
                    <a:moveTo>
                      <a:pt x="0" y="16"/>
                    </a:moveTo>
                    <a:lnTo>
                      <a:pt x="0" y="13"/>
                    </a:lnTo>
                    <a:lnTo>
                      <a:pt x="20" y="0"/>
                    </a:lnTo>
                    <a:lnTo>
                      <a:pt x="20" y="5"/>
                    </a:lnTo>
                    <a:lnTo>
                      <a:pt x="19" y="6"/>
                    </a:lnTo>
                    <a:lnTo>
                      <a:pt x="0"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74" name="Freeform 2162"/>
              <p:cNvSpPr>
                <a:spLocks/>
              </p:cNvSpPr>
              <p:nvPr/>
            </p:nvSpPr>
            <p:spPr bwMode="auto">
              <a:xfrm>
                <a:off x="5963" y="1162"/>
                <a:ext cx="20" cy="13"/>
              </a:xfrm>
              <a:custGeom>
                <a:avLst/>
                <a:gdLst>
                  <a:gd name="T0" fmla="*/ 0 w 20"/>
                  <a:gd name="T1" fmla="*/ 13 h 13"/>
                  <a:gd name="T2" fmla="*/ 0 w 20"/>
                  <a:gd name="T3" fmla="*/ 10 h 13"/>
                  <a:gd name="T4" fmla="*/ 20 w 20"/>
                  <a:gd name="T5" fmla="*/ 0 h 13"/>
                  <a:gd name="T6" fmla="*/ 20 w 20"/>
                  <a:gd name="T7" fmla="*/ 1 h 13"/>
                  <a:gd name="T8" fmla="*/ 0 w 20"/>
                  <a:gd name="T9" fmla="*/ 13 h 13"/>
                </a:gdLst>
                <a:ahLst/>
                <a:cxnLst>
                  <a:cxn ang="0">
                    <a:pos x="T0" y="T1"/>
                  </a:cxn>
                  <a:cxn ang="0">
                    <a:pos x="T2" y="T3"/>
                  </a:cxn>
                  <a:cxn ang="0">
                    <a:pos x="T4" y="T5"/>
                  </a:cxn>
                  <a:cxn ang="0">
                    <a:pos x="T6" y="T7"/>
                  </a:cxn>
                  <a:cxn ang="0">
                    <a:pos x="T8" y="T9"/>
                  </a:cxn>
                </a:cxnLst>
                <a:rect l="0" t="0" r="r" b="b"/>
                <a:pathLst>
                  <a:path w="20" h="13">
                    <a:moveTo>
                      <a:pt x="0" y="13"/>
                    </a:moveTo>
                    <a:lnTo>
                      <a:pt x="0" y="10"/>
                    </a:lnTo>
                    <a:lnTo>
                      <a:pt x="20" y="0"/>
                    </a:lnTo>
                    <a:lnTo>
                      <a:pt x="20" y="1"/>
                    </a:lnTo>
                    <a:lnTo>
                      <a:pt x="0" y="1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75" name="Freeform 2163"/>
              <p:cNvSpPr>
                <a:spLocks noEditPoints="1"/>
              </p:cNvSpPr>
              <p:nvPr/>
            </p:nvSpPr>
            <p:spPr bwMode="auto">
              <a:xfrm>
                <a:off x="5926" y="1177"/>
                <a:ext cx="26" cy="14"/>
              </a:xfrm>
              <a:custGeom>
                <a:avLst/>
                <a:gdLst>
                  <a:gd name="T0" fmla="*/ 0 w 300"/>
                  <a:gd name="T1" fmla="*/ 162 h 162"/>
                  <a:gd name="T2" fmla="*/ 0 w 300"/>
                  <a:gd name="T3" fmla="*/ 158 h 162"/>
                  <a:gd name="T4" fmla="*/ 45 w 300"/>
                  <a:gd name="T5" fmla="*/ 134 h 162"/>
                  <a:gd name="T6" fmla="*/ 45 w 300"/>
                  <a:gd name="T7" fmla="*/ 139 h 162"/>
                  <a:gd name="T8" fmla="*/ 0 w 300"/>
                  <a:gd name="T9" fmla="*/ 162 h 162"/>
                  <a:gd name="T10" fmla="*/ 95 w 300"/>
                  <a:gd name="T11" fmla="*/ 114 h 162"/>
                  <a:gd name="T12" fmla="*/ 95 w 300"/>
                  <a:gd name="T13" fmla="*/ 108 h 162"/>
                  <a:gd name="T14" fmla="*/ 300 w 300"/>
                  <a:gd name="T15" fmla="*/ 0 h 162"/>
                  <a:gd name="T16" fmla="*/ 210 w 300"/>
                  <a:gd name="T17" fmla="*/ 55 h 162"/>
                  <a:gd name="T18" fmla="*/ 95 w 300"/>
                  <a:gd name="T19" fmla="*/ 11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0" h="162">
                    <a:moveTo>
                      <a:pt x="0" y="162"/>
                    </a:moveTo>
                    <a:lnTo>
                      <a:pt x="0" y="158"/>
                    </a:lnTo>
                    <a:lnTo>
                      <a:pt x="45" y="134"/>
                    </a:lnTo>
                    <a:lnTo>
                      <a:pt x="45" y="139"/>
                    </a:lnTo>
                    <a:lnTo>
                      <a:pt x="0" y="162"/>
                    </a:lnTo>
                    <a:moveTo>
                      <a:pt x="95" y="114"/>
                    </a:moveTo>
                    <a:lnTo>
                      <a:pt x="95" y="108"/>
                    </a:lnTo>
                    <a:lnTo>
                      <a:pt x="300" y="0"/>
                    </a:lnTo>
                    <a:lnTo>
                      <a:pt x="210" y="55"/>
                    </a:lnTo>
                    <a:lnTo>
                      <a:pt x="95" y="114"/>
                    </a:lnTo>
                  </a:path>
                </a:pathLst>
              </a:custGeom>
              <a:solidFill>
                <a:srgbClr val="2A2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76" name="Freeform 2164"/>
              <p:cNvSpPr>
                <a:spLocks/>
              </p:cNvSpPr>
              <p:nvPr/>
            </p:nvSpPr>
            <p:spPr bwMode="auto">
              <a:xfrm>
                <a:off x="5930" y="1186"/>
                <a:ext cx="5" cy="3"/>
              </a:xfrm>
              <a:custGeom>
                <a:avLst/>
                <a:gdLst>
                  <a:gd name="T0" fmla="*/ 0 w 5"/>
                  <a:gd name="T1" fmla="*/ 3 h 3"/>
                  <a:gd name="T2" fmla="*/ 0 w 5"/>
                  <a:gd name="T3" fmla="*/ 2 h 3"/>
                  <a:gd name="T4" fmla="*/ 5 w 5"/>
                  <a:gd name="T5" fmla="*/ 0 h 3"/>
                  <a:gd name="T6" fmla="*/ 5 w 5"/>
                  <a:gd name="T7" fmla="*/ 1 h 3"/>
                  <a:gd name="T8" fmla="*/ 0 w 5"/>
                  <a:gd name="T9" fmla="*/ 3 h 3"/>
                </a:gdLst>
                <a:ahLst/>
                <a:cxnLst>
                  <a:cxn ang="0">
                    <a:pos x="T0" y="T1"/>
                  </a:cxn>
                  <a:cxn ang="0">
                    <a:pos x="T2" y="T3"/>
                  </a:cxn>
                  <a:cxn ang="0">
                    <a:pos x="T4" y="T5"/>
                  </a:cxn>
                  <a:cxn ang="0">
                    <a:pos x="T6" y="T7"/>
                  </a:cxn>
                  <a:cxn ang="0">
                    <a:pos x="T8" y="T9"/>
                  </a:cxn>
                </a:cxnLst>
                <a:rect l="0" t="0" r="r" b="b"/>
                <a:pathLst>
                  <a:path w="5" h="3">
                    <a:moveTo>
                      <a:pt x="0" y="3"/>
                    </a:moveTo>
                    <a:lnTo>
                      <a:pt x="0" y="2"/>
                    </a:lnTo>
                    <a:lnTo>
                      <a:pt x="5" y="0"/>
                    </a:lnTo>
                    <a:lnTo>
                      <a:pt x="5" y="1"/>
                    </a:lnTo>
                    <a:lnTo>
                      <a:pt x="0"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77" name="Freeform 2165"/>
              <p:cNvSpPr>
                <a:spLocks/>
              </p:cNvSpPr>
              <p:nvPr/>
            </p:nvSpPr>
            <p:spPr bwMode="auto">
              <a:xfrm>
                <a:off x="5945" y="1171"/>
                <a:ext cx="18" cy="11"/>
              </a:xfrm>
              <a:custGeom>
                <a:avLst/>
                <a:gdLst>
                  <a:gd name="T0" fmla="*/ 0 w 18"/>
                  <a:gd name="T1" fmla="*/ 11 h 11"/>
                  <a:gd name="T2" fmla="*/ 7 w 18"/>
                  <a:gd name="T3" fmla="*/ 6 h 11"/>
                  <a:gd name="T4" fmla="*/ 18 w 18"/>
                  <a:gd name="T5" fmla="*/ 0 h 11"/>
                  <a:gd name="T6" fmla="*/ 18 w 18"/>
                  <a:gd name="T7" fmla="*/ 1 h 11"/>
                  <a:gd name="T8" fmla="*/ 0 w 18"/>
                  <a:gd name="T9" fmla="*/ 11 h 11"/>
                </a:gdLst>
                <a:ahLst/>
                <a:cxnLst>
                  <a:cxn ang="0">
                    <a:pos x="T0" y="T1"/>
                  </a:cxn>
                  <a:cxn ang="0">
                    <a:pos x="T2" y="T3"/>
                  </a:cxn>
                  <a:cxn ang="0">
                    <a:pos x="T4" y="T5"/>
                  </a:cxn>
                  <a:cxn ang="0">
                    <a:pos x="T6" y="T7"/>
                  </a:cxn>
                  <a:cxn ang="0">
                    <a:pos x="T8" y="T9"/>
                  </a:cxn>
                </a:cxnLst>
                <a:rect l="0" t="0" r="r" b="b"/>
                <a:pathLst>
                  <a:path w="18" h="11">
                    <a:moveTo>
                      <a:pt x="0" y="11"/>
                    </a:moveTo>
                    <a:lnTo>
                      <a:pt x="7" y="6"/>
                    </a:lnTo>
                    <a:lnTo>
                      <a:pt x="18" y="0"/>
                    </a:lnTo>
                    <a:lnTo>
                      <a:pt x="18" y="1"/>
                    </a:lnTo>
                    <a:lnTo>
                      <a:pt x="0"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78" name="Freeform 2166"/>
              <p:cNvSpPr>
                <a:spLocks noEditPoints="1"/>
              </p:cNvSpPr>
              <p:nvPr/>
            </p:nvSpPr>
            <p:spPr bwMode="auto">
              <a:xfrm>
                <a:off x="5926" y="1175"/>
                <a:ext cx="37" cy="28"/>
              </a:xfrm>
              <a:custGeom>
                <a:avLst/>
                <a:gdLst>
                  <a:gd name="T0" fmla="*/ 0 w 420"/>
                  <a:gd name="T1" fmla="*/ 318 h 318"/>
                  <a:gd name="T2" fmla="*/ 0 w 420"/>
                  <a:gd name="T3" fmla="*/ 256 h 318"/>
                  <a:gd name="T4" fmla="*/ 45 w 420"/>
                  <a:gd name="T5" fmla="*/ 229 h 318"/>
                  <a:gd name="T6" fmla="*/ 45 w 420"/>
                  <a:gd name="T7" fmla="*/ 291 h 318"/>
                  <a:gd name="T8" fmla="*/ 3 w 420"/>
                  <a:gd name="T9" fmla="*/ 317 h 318"/>
                  <a:gd name="T10" fmla="*/ 0 w 420"/>
                  <a:gd name="T11" fmla="*/ 318 h 318"/>
                  <a:gd name="T12" fmla="*/ 95 w 420"/>
                  <a:gd name="T13" fmla="*/ 260 h 318"/>
                  <a:gd name="T14" fmla="*/ 95 w 420"/>
                  <a:gd name="T15" fmla="*/ 198 h 318"/>
                  <a:gd name="T16" fmla="*/ 420 w 420"/>
                  <a:gd name="T17" fmla="*/ 0 h 318"/>
                  <a:gd name="T18" fmla="*/ 420 w 420"/>
                  <a:gd name="T19" fmla="*/ 60 h 318"/>
                  <a:gd name="T20" fmla="*/ 95 w 420"/>
                  <a:gd name="T21" fmla="*/ 260 h 318"/>
                  <a:gd name="T22" fmla="*/ 0 w 420"/>
                  <a:gd name="T23" fmla="*/ 198 h 318"/>
                  <a:gd name="T24" fmla="*/ 0 w 420"/>
                  <a:gd name="T25" fmla="*/ 177 h 318"/>
                  <a:gd name="T26" fmla="*/ 45 w 420"/>
                  <a:gd name="T27" fmla="*/ 154 h 318"/>
                  <a:gd name="T28" fmla="*/ 45 w 420"/>
                  <a:gd name="T29" fmla="*/ 170 h 318"/>
                  <a:gd name="T30" fmla="*/ 0 w 420"/>
                  <a:gd name="T31" fmla="*/ 198 h 318"/>
                  <a:gd name="T32" fmla="*/ 95 w 420"/>
                  <a:gd name="T33" fmla="*/ 140 h 318"/>
                  <a:gd name="T34" fmla="*/ 95 w 420"/>
                  <a:gd name="T35" fmla="*/ 129 h 318"/>
                  <a:gd name="T36" fmla="*/ 210 w 420"/>
                  <a:gd name="T37" fmla="*/ 70 h 318"/>
                  <a:gd name="T38" fmla="*/ 95 w 420"/>
                  <a:gd name="T39" fmla="*/ 14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0" h="318">
                    <a:moveTo>
                      <a:pt x="0" y="318"/>
                    </a:moveTo>
                    <a:lnTo>
                      <a:pt x="0" y="256"/>
                    </a:lnTo>
                    <a:lnTo>
                      <a:pt x="45" y="229"/>
                    </a:lnTo>
                    <a:lnTo>
                      <a:pt x="45" y="291"/>
                    </a:lnTo>
                    <a:lnTo>
                      <a:pt x="3" y="317"/>
                    </a:lnTo>
                    <a:lnTo>
                      <a:pt x="0" y="318"/>
                    </a:lnTo>
                    <a:moveTo>
                      <a:pt x="95" y="260"/>
                    </a:moveTo>
                    <a:lnTo>
                      <a:pt x="95" y="198"/>
                    </a:lnTo>
                    <a:lnTo>
                      <a:pt x="420" y="0"/>
                    </a:lnTo>
                    <a:lnTo>
                      <a:pt x="420" y="60"/>
                    </a:lnTo>
                    <a:lnTo>
                      <a:pt x="95" y="260"/>
                    </a:lnTo>
                    <a:moveTo>
                      <a:pt x="0" y="198"/>
                    </a:moveTo>
                    <a:lnTo>
                      <a:pt x="0" y="177"/>
                    </a:lnTo>
                    <a:lnTo>
                      <a:pt x="45" y="154"/>
                    </a:lnTo>
                    <a:lnTo>
                      <a:pt x="45" y="170"/>
                    </a:lnTo>
                    <a:lnTo>
                      <a:pt x="0" y="198"/>
                    </a:lnTo>
                    <a:moveTo>
                      <a:pt x="95" y="140"/>
                    </a:moveTo>
                    <a:lnTo>
                      <a:pt x="95" y="129"/>
                    </a:lnTo>
                    <a:lnTo>
                      <a:pt x="210" y="70"/>
                    </a:lnTo>
                    <a:lnTo>
                      <a:pt x="95" y="140"/>
                    </a:lnTo>
                  </a:path>
                </a:pathLst>
              </a:custGeom>
              <a:solidFill>
                <a:srgbClr val="2321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79" name="Freeform 2167"/>
              <p:cNvSpPr>
                <a:spLocks noEditPoints="1"/>
              </p:cNvSpPr>
              <p:nvPr/>
            </p:nvSpPr>
            <p:spPr bwMode="auto">
              <a:xfrm>
                <a:off x="5927" y="1181"/>
                <a:ext cx="36" cy="22"/>
              </a:xfrm>
              <a:custGeom>
                <a:avLst/>
                <a:gdLst>
                  <a:gd name="T0" fmla="*/ 0 w 417"/>
                  <a:gd name="T1" fmla="*/ 257 h 257"/>
                  <a:gd name="T2" fmla="*/ 42 w 417"/>
                  <a:gd name="T3" fmla="*/ 231 h 257"/>
                  <a:gd name="T4" fmla="*/ 42 w 417"/>
                  <a:gd name="T5" fmla="*/ 235 h 257"/>
                  <a:gd name="T6" fmla="*/ 0 w 417"/>
                  <a:gd name="T7" fmla="*/ 257 h 257"/>
                  <a:gd name="T8" fmla="*/ 92 w 417"/>
                  <a:gd name="T9" fmla="*/ 209 h 257"/>
                  <a:gd name="T10" fmla="*/ 92 w 417"/>
                  <a:gd name="T11" fmla="*/ 200 h 257"/>
                  <a:gd name="T12" fmla="*/ 417 w 417"/>
                  <a:gd name="T13" fmla="*/ 0 h 257"/>
                  <a:gd name="T14" fmla="*/ 417 w 417"/>
                  <a:gd name="T15" fmla="*/ 39 h 257"/>
                  <a:gd name="T16" fmla="*/ 92 w 417"/>
                  <a:gd name="T17" fmla="*/ 20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7" h="257">
                    <a:moveTo>
                      <a:pt x="0" y="257"/>
                    </a:moveTo>
                    <a:lnTo>
                      <a:pt x="42" y="231"/>
                    </a:lnTo>
                    <a:lnTo>
                      <a:pt x="42" y="235"/>
                    </a:lnTo>
                    <a:lnTo>
                      <a:pt x="0" y="257"/>
                    </a:lnTo>
                    <a:moveTo>
                      <a:pt x="92" y="209"/>
                    </a:moveTo>
                    <a:lnTo>
                      <a:pt x="92" y="200"/>
                    </a:lnTo>
                    <a:lnTo>
                      <a:pt x="417" y="0"/>
                    </a:lnTo>
                    <a:lnTo>
                      <a:pt x="417" y="39"/>
                    </a:lnTo>
                    <a:lnTo>
                      <a:pt x="92" y="20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80" name="Freeform 2168"/>
              <p:cNvSpPr>
                <a:spLocks noEditPoints="1"/>
              </p:cNvSpPr>
              <p:nvPr/>
            </p:nvSpPr>
            <p:spPr bwMode="auto">
              <a:xfrm>
                <a:off x="5930" y="1187"/>
                <a:ext cx="5" cy="14"/>
              </a:xfrm>
              <a:custGeom>
                <a:avLst/>
                <a:gdLst>
                  <a:gd name="T0" fmla="*/ 0 w 50"/>
                  <a:gd name="T1" fmla="*/ 166 h 166"/>
                  <a:gd name="T2" fmla="*/ 0 w 50"/>
                  <a:gd name="T3" fmla="*/ 100 h 166"/>
                  <a:gd name="T4" fmla="*/ 50 w 50"/>
                  <a:gd name="T5" fmla="*/ 69 h 166"/>
                  <a:gd name="T6" fmla="*/ 50 w 50"/>
                  <a:gd name="T7" fmla="*/ 140 h 166"/>
                  <a:gd name="T8" fmla="*/ 0 w 50"/>
                  <a:gd name="T9" fmla="*/ 166 h 166"/>
                  <a:gd name="T10" fmla="*/ 0 w 50"/>
                  <a:gd name="T11" fmla="*/ 41 h 166"/>
                  <a:gd name="T12" fmla="*/ 0 w 50"/>
                  <a:gd name="T13" fmla="*/ 25 h 166"/>
                  <a:gd name="T14" fmla="*/ 50 w 50"/>
                  <a:gd name="T15" fmla="*/ 0 h 166"/>
                  <a:gd name="T16" fmla="*/ 50 w 50"/>
                  <a:gd name="T17" fmla="*/ 11 h 166"/>
                  <a:gd name="T18" fmla="*/ 0 w 50"/>
                  <a:gd name="T19" fmla="*/ 4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66">
                    <a:moveTo>
                      <a:pt x="0" y="166"/>
                    </a:moveTo>
                    <a:lnTo>
                      <a:pt x="0" y="100"/>
                    </a:lnTo>
                    <a:lnTo>
                      <a:pt x="50" y="69"/>
                    </a:lnTo>
                    <a:lnTo>
                      <a:pt x="50" y="140"/>
                    </a:lnTo>
                    <a:lnTo>
                      <a:pt x="0" y="166"/>
                    </a:lnTo>
                    <a:moveTo>
                      <a:pt x="0" y="41"/>
                    </a:moveTo>
                    <a:lnTo>
                      <a:pt x="0" y="25"/>
                    </a:lnTo>
                    <a:lnTo>
                      <a:pt x="50" y="0"/>
                    </a:lnTo>
                    <a:lnTo>
                      <a:pt x="50" y="11"/>
                    </a:lnTo>
                    <a:lnTo>
                      <a:pt x="0" y="4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81" name="Freeform 2169"/>
              <p:cNvSpPr>
                <a:spLocks/>
              </p:cNvSpPr>
              <p:nvPr/>
            </p:nvSpPr>
            <p:spPr bwMode="auto">
              <a:xfrm>
                <a:off x="5926" y="1172"/>
                <a:ext cx="37" cy="26"/>
              </a:xfrm>
              <a:custGeom>
                <a:avLst/>
                <a:gdLst>
                  <a:gd name="T0" fmla="*/ 0 w 37"/>
                  <a:gd name="T1" fmla="*/ 26 h 26"/>
                  <a:gd name="T2" fmla="*/ 0 w 37"/>
                  <a:gd name="T3" fmla="*/ 21 h 26"/>
                  <a:gd name="T4" fmla="*/ 4 w 37"/>
                  <a:gd name="T5" fmla="*/ 18 h 26"/>
                  <a:gd name="T6" fmla="*/ 9 w 37"/>
                  <a:gd name="T7" fmla="*/ 16 h 26"/>
                  <a:gd name="T8" fmla="*/ 19 w 37"/>
                  <a:gd name="T9" fmla="*/ 10 h 26"/>
                  <a:gd name="T10" fmla="*/ 37 w 37"/>
                  <a:gd name="T11" fmla="*/ 0 h 26"/>
                  <a:gd name="T12" fmla="*/ 37 w 37"/>
                  <a:gd name="T13" fmla="*/ 3 h 26"/>
                  <a:gd name="T14" fmla="*/ 9 w 37"/>
                  <a:gd name="T15" fmla="*/ 21 h 26"/>
                  <a:gd name="T16" fmla="*/ 4 w 37"/>
                  <a:gd name="T17" fmla="*/ 23 h 26"/>
                  <a:gd name="T18" fmla="*/ 0 w 37"/>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26">
                    <a:moveTo>
                      <a:pt x="0" y="26"/>
                    </a:moveTo>
                    <a:lnTo>
                      <a:pt x="0" y="21"/>
                    </a:lnTo>
                    <a:lnTo>
                      <a:pt x="4" y="18"/>
                    </a:lnTo>
                    <a:lnTo>
                      <a:pt x="9" y="16"/>
                    </a:lnTo>
                    <a:lnTo>
                      <a:pt x="19" y="10"/>
                    </a:lnTo>
                    <a:lnTo>
                      <a:pt x="37" y="0"/>
                    </a:lnTo>
                    <a:lnTo>
                      <a:pt x="37" y="3"/>
                    </a:lnTo>
                    <a:lnTo>
                      <a:pt x="9" y="21"/>
                    </a:lnTo>
                    <a:lnTo>
                      <a:pt x="4" y="23"/>
                    </a:lnTo>
                    <a:lnTo>
                      <a:pt x="0" y="2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82" name="Freeform 2170"/>
              <p:cNvSpPr>
                <a:spLocks/>
              </p:cNvSpPr>
              <p:nvPr/>
            </p:nvSpPr>
            <p:spPr bwMode="auto">
              <a:xfrm>
                <a:off x="5903" y="1190"/>
                <a:ext cx="23" cy="13"/>
              </a:xfrm>
              <a:custGeom>
                <a:avLst/>
                <a:gdLst>
                  <a:gd name="T0" fmla="*/ 0 w 23"/>
                  <a:gd name="T1" fmla="*/ 13 h 13"/>
                  <a:gd name="T2" fmla="*/ 0 w 23"/>
                  <a:gd name="T3" fmla="*/ 13 h 13"/>
                  <a:gd name="T4" fmla="*/ 23 w 23"/>
                  <a:gd name="T5" fmla="*/ 0 h 13"/>
                  <a:gd name="T6" fmla="*/ 23 w 23"/>
                  <a:gd name="T7" fmla="*/ 1 h 13"/>
                  <a:gd name="T8" fmla="*/ 0 w 23"/>
                  <a:gd name="T9" fmla="*/ 13 h 13"/>
                </a:gdLst>
                <a:ahLst/>
                <a:cxnLst>
                  <a:cxn ang="0">
                    <a:pos x="T0" y="T1"/>
                  </a:cxn>
                  <a:cxn ang="0">
                    <a:pos x="T2" y="T3"/>
                  </a:cxn>
                  <a:cxn ang="0">
                    <a:pos x="T4" y="T5"/>
                  </a:cxn>
                  <a:cxn ang="0">
                    <a:pos x="T6" y="T7"/>
                  </a:cxn>
                  <a:cxn ang="0">
                    <a:pos x="T8" y="T9"/>
                  </a:cxn>
                </a:cxnLst>
                <a:rect l="0" t="0" r="r" b="b"/>
                <a:pathLst>
                  <a:path w="23" h="13">
                    <a:moveTo>
                      <a:pt x="0" y="13"/>
                    </a:moveTo>
                    <a:lnTo>
                      <a:pt x="0" y="13"/>
                    </a:lnTo>
                    <a:lnTo>
                      <a:pt x="23" y="0"/>
                    </a:lnTo>
                    <a:lnTo>
                      <a:pt x="23" y="1"/>
                    </a:lnTo>
                    <a:lnTo>
                      <a:pt x="0" y="13"/>
                    </a:lnTo>
                    <a:close/>
                  </a:path>
                </a:pathLst>
              </a:custGeom>
              <a:solidFill>
                <a:srgbClr val="2321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83" name="Freeform 2171"/>
              <p:cNvSpPr>
                <a:spLocks/>
              </p:cNvSpPr>
              <p:nvPr/>
            </p:nvSpPr>
            <p:spPr bwMode="auto">
              <a:xfrm>
                <a:off x="5903" y="1191"/>
                <a:ext cx="23" cy="24"/>
              </a:xfrm>
              <a:custGeom>
                <a:avLst/>
                <a:gdLst>
                  <a:gd name="T0" fmla="*/ 0 w 23"/>
                  <a:gd name="T1" fmla="*/ 24 h 24"/>
                  <a:gd name="T2" fmla="*/ 0 w 23"/>
                  <a:gd name="T3" fmla="*/ 12 h 24"/>
                  <a:gd name="T4" fmla="*/ 23 w 23"/>
                  <a:gd name="T5" fmla="*/ 0 h 24"/>
                  <a:gd name="T6" fmla="*/ 23 w 23"/>
                  <a:gd name="T7" fmla="*/ 2 h 24"/>
                  <a:gd name="T8" fmla="*/ 16 w 23"/>
                  <a:gd name="T9" fmla="*/ 6 h 24"/>
                  <a:gd name="T10" fmla="*/ 19 w 23"/>
                  <a:gd name="T11" fmla="*/ 10 h 24"/>
                  <a:gd name="T12" fmla="*/ 23 w 23"/>
                  <a:gd name="T13" fmla="*/ 7 h 24"/>
                  <a:gd name="T14" fmla="*/ 23 w 23"/>
                  <a:gd name="T15" fmla="*/ 12 h 24"/>
                  <a:gd name="T16" fmla="*/ 0 w 23"/>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4">
                    <a:moveTo>
                      <a:pt x="0" y="24"/>
                    </a:moveTo>
                    <a:lnTo>
                      <a:pt x="0" y="12"/>
                    </a:lnTo>
                    <a:lnTo>
                      <a:pt x="23" y="0"/>
                    </a:lnTo>
                    <a:lnTo>
                      <a:pt x="23" y="2"/>
                    </a:lnTo>
                    <a:lnTo>
                      <a:pt x="16" y="6"/>
                    </a:lnTo>
                    <a:lnTo>
                      <a:pt x="19" y="10"/>
                    </a:lnTo>
                    <a:lnTo>
                      <a:pt x="23" y="7"/>
                    </a:lnTo>
                    <a:lnTo>
                      <a:pt x="23" y="12"/>
                    </a:lnTo>
                    <a:lnTo>
                      <a:pt x="0" y="24"/>
                    </a:lnTo>
                    <a:close/>
                  </a:path>
                </a:pathLst>
              </a:custGeom>
              <a:solidFill>
                <a:srgbClr val="1E1C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84" name="Freeform 2172"/>
              <p:cNvSpPr>
                <a:spLocks/>
              </p:cNvSpPr>
              <p:nvPr/>
            </p:nvSpPr>
            <p:spPr bwMode="auto">
              <a:xfrm>
                <a:off x="5919" y="1193"/>
                <a:ext cx="7" cy="8"/>
              </a:xfrm>
              <a:custGeom>
                <a:avLst/>
                <a:gdLst>
                  <a:gd name="T0" fmla="*/ 3 w 7"/>
                  <a:gd name="T1" fmla="*/ 8 h 8"/>
                  <a:gd name="T2" fmla="*/ 0 w 7"/>
                  <a:gd name="T3" fmla="*/ 4 h 8"/>
                  <a:gd name="T4" fmla="*/ 7 w 7"/>
                  <a:gd name="T5" fmla="*/ 0 h 8"/>
                  <a:gd name="T6" fmla="*/ 7 w 7"/>
                  <a:gd name="T7" fmla="*/ 5 h 8"/>
                  <a:gd name="T8" fmla="*/ 3 w 7"/>
                  <a:gd name="T9" fmla="*/ 8 h 8"/>
                </a:gdLst>
                <a:ahLst/>
                <a:cxnLst>
                  <a:cxn ang="0">
                    <a:pos x="T0" y="T1"/>
                  </a:cxn>
                  <a:cxn ang="0">
                    <a:pos x="T2" y="T3"/>
                  </a:cxn>
                  <a:cxn ang="0">
                    <a:pos x="T4" y="T5"/>
                  </a:cxn>
                  <a:cxn ang="0">
                    <a:pos x="T6" y="T7"/>
                  </a:cxn>
                  <a:cxn ang="0">
                    <a:pos x="T8" y="T9"/>
                  </a:cxn>
                </a:cxnLst>
                <a:rect l="0" t="0" r="r" b="b"/>
                <a:pathLst>
                  <a:path w="7" h="8">
                    <a:moveTo>
                      <a:pt x="3" y="8"/>
                    </a:moveTo>
                    <a:lnTo>
                      <a:pt x="0" y="4"/>
                    </a:lnTo>
                    <a:lnTo>
                      <a:pt x="7" y="0"/>
                    </a:lnTo>
                    <a:lnTo>
                      <a:pt x="7" y="5"/>
                    </a:lnTo>
                    <a:lnTo>
                      <a:pt x="3"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85" name="Freeform 2173"/>
              <p:cNvSpPr>
                <a:spLocks/>
              </p:cNvSpPr>
              <p:nvPr/>
            </p:nvSpPr>
            <p:spPr bwMode="auto">
              <a:xfrm>
                <a:off x="5896" y="1242"/>
                <a:ext cx="7" cy="20"/>
              </a:xfrm>
              <a:custGeom>
                <a:avLst/>
                <a:gdLst>
                  <a:gd name="T0" fmla="*/ 0 w 7"/>
                  <a:gd name="T1" fmla="*/ 20 h 20"/>
                  <a:gd name="T2" fmla="*/ 0 w 7"/>
                  <a:gd name="T3" fmla="*/ 4 h 20"/>
                  <a:gd name="T4" fmla="*/ 7 w 7"/>
                  <a:gd name="T5" fmla="*/ 0 h 20"/>
                  <a:gd name="T6" fmla="*/ 7 w 7"/>
                  <a:gd name="T7" fmla="*/ 16 h 20"/>
                  <a:gd name="T8" fmla="*/ 0 w 7"/>
                  <a:gd name="T9" fmla="*/ 20 h 20"/>
                </a:gdLst>
                <a:ahLst/>
                <a:cxnLst>
                  <a:cxn ang="0">
                    <a:pos x="T0" y="T1"/>
                  </a:cxn>
                  <a:cxn ang="0">
                    <a:pos x="T2" y="T3"/>
                  </a:cxn>
                  <a:cxn ang="0">
                    <a:pos x="T4" y="T5"/>
                  </a:cxn>
                  <a:cxn ang="0">
                    <a:pos x="T6" y="T7"/>
                  </a:cxn>
                  <a:cxn ang="0">
                    <a:pos x="T8" y="T9"/>
                  </a:cxn>
                </a:cxnLst>
                <a:rect l="0" t="0" r="r" b="b"/>
                <a:pathLst>
                  <a:path w="7" h="20">
                    <a:moveTo>
                      <a:pt x="0" y="20"/>
                    </a:moveTo>
                    <a:lnTo>
                      <a:pt x="0" y="4"/>
                    </a:lnTo>
                    <a:lnTo>
                      <a:pt x="7" y="0"/>
                    </a:lnTo>
                    <a:lnTo>
                      <a:pt x="7" y="16"/>
                    </a:lnTo>
                    <a:lnTo>
                      <a:pt x="0" y="20"/>
                    </a:lnTo>
                    <a:close/>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86" name="Freeform 2174"/>
              <p:cNvSpPr>
                <a:spLocks noEditPoints="1"/>
              </p:cNvSpPr>
              <p:nvPr/>
            </p:nvSpPr>
            <p:spPr bwMode="auto">
              <a:xfrm>
                <a:off x="5963" y="1201"/>
                <a:ext cx="20" cy="26"/>
              </a:xfrm>
              <a:custGeom>
                <a:avLst/>
                <a:gdLst>
                  <a:gd name="T0" fmla="*/ 0 w 233"/>
                  <a:gd name="T1" fmla="*/ 310 h 310"/>
                  <a:gd name="T2" fmla="*/ 0 w 233"/>
                  <a:gd name="T3" fmla="*/ 268 h 310"/>
                  <a:gd name="T4" fmla="*/ 233 w 233"/>
                  <a:gd name="T5" fmla="*/ 134 h 310"/>
                  <a:gd name="T6" fmla="*/ 233 w 233"/>
                  <a:gd name="T7" fmla="*/ 188 h 310"/>
                  <a:gd name="T8" fmla="*/ 0 w 233"/>
                  <a:gd name="T9" fmla="*/ 310 h 310"/>
                  <a:gd name="T10" fmla="*/ 0 w 233"/>
                  <a:gd name="T11" fmla="*/ 210 h 310"/>
                  <a:gd name="T12" fmla="*/ 0 w 233"/>
                  <a:gd name="T13" fmla="*/ 122 h 310"/>
                  <a:gd name="T14" fmla="*/ 233 w 233"/>
                  <a:gd name="T15" fmla="*/ 0 h 310"/>
                  <a:gd name="T16" fmla="*/ 233 w 233"/>
                  <a:gd name="T17" fmla="*/ 76 h 310"/>
                  <a:gd name="T18" fmla="*/ 0 w 233"/>
                  <a:gd name="T19" fmla="*/ 2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3" h="310">
                    <a:moveTo>
                      <a:pt x="0" y="310"/>
                    </a:moveTo>
                    <a:lnTo>
                      <a:pt x="0" y="268"/>
                    </a:lnTo>
                    <a:lnTo>
                      <a:pt x="233" y="134"/>
                    </a:lnTo>
                    <a:lnTo>
                      <a:pt x="233" y="188"/>
                    </a:lnTo>
                    <a:lnTo>
                      <a:pt x="0" y="310"/>
                    </a:lnTo>
                    <a:moveTo>
                      <a:pt x="0" y="210"/>
                    </a:moveTo>
                    <a:lnTo>
                      <a:pt x="0" y="122"/>
                    </a:lnTo>
                    <a:lnTo>
                      <a:pt x="233" y="0"/>
                    </a:lnTo>
                    <a:lnTo>
                      <a:pt x="233" y="76"/>
                    </a:lnTo>
                    <a:lnTo>
                      <a:pt x="0" y="210"/>
                    </a:lnTo>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87" name="Freeform 2175"/>
              <p:cNvSpPr>
                <a:spLocks/>
              </p:cNvSpPr>
              <p:nvPr/>
            </p:nvSpPr>
            <p:spPr bwMode="auto">
              <a:xfrm>
                <a:off x="5963" y="1207"/>
                <a:ext cx="20" cy="17"/>
              </a:xfrm>
              <a:custGeom>
                <a:avLst/>
                <a:gdLst>
                  <a:gd name="T0" fmla="*/ 0 w 20"/>
                  <a:gd name="T1" fmla="*/ 17 h 17"/>
                  <a:gd name="T2" fmla="*/ 0 w 20"/>
                  <a:gd name="T3" fmla="*/ 12 h 17"/>
                  <a:gd name="T4" fmla="*/ 20 w 20"/>
                  <a:gd name="T5" fmla="*/ 0 h 17"/>
                  <a:gd name="T6" fmla="*/ 20 w 20"/>
                  <a:gd name="T7" fmla="*/ 5 h 17"/>
                  <a:gd name="T8" fmla="*/ 0 w 20"/>
                  <a:gd name="T9" fmla="*/ 17 h 17"/>
                </a:gdLst>
                <a:ahLst/>
                <a:cxnLst>
                  <a:cxn ang="0">
                    <a:pos x="T0" y="T1"/>
                  </a:cxn>
                  <a:cxn ang="0">
                    <a:pos x="T2" y="T3"/>
                  </a:cxn>
                  <a:cxn ang="0">
                    <a:pos x="T4" y="T5"/>
                  </a:cxn>
                  <a:cxn ang="0">
                    <a:pos x="T6" y="T7"/>
                  </a:cxn>
                  <a:cxn ang="0">
                    <a:pos x="T8" y="T9"/>
                  </a:cxn>
                </a:cxnLst>
                <a:rect l="0" t="0" r="r" b="b"/>
                <a:pathLst>
                  <a:path w="20" h="17">
                    <a:moveTo>
                      <a:pt x="0" y="17"/>
                    </a:moveTo>
                    <a:lnTo>
                      <a:pt x="0" y="12"/>
                    </a:lnTo>
                    <a:lnTo>
                      <a:pt x="20" y="0"/>
                    </a:lnTo>
                    <a:lnTo>
                      <a:pt x="20" y="5"/>
                    </a:lnTo>
                    <a:lnTo>
                      <a:pt x="0" y="1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88" name="Freeform 2176"/>
              <p:cNvSpPr>
                <a:spLocks noEditPoints="1"/>
              </p:cNvSpPr>
              <p:nvPr/>
            </p:nvSpPr>
            <p:spPr bwMode="auto">
              <a:xfrm>
                <a:off x="5926" y="1211"/>
                <a:ext cx="37" cy="35"/>
              </a:xfrm>
              <a:custGeom>
                <a:avLst/>
                <a:gdLst>
                  <a:gd name="T0" fmla="*/ 0 w 420"/>
                  <a:gd name="T1" fmla="*/ 407 h 407"/>
                  <a:gd name="T2" fmla="*/ 0 w 420"/>
                  <a:gd name="T3" fmla="*/ 386 h 407"/>
                  <a:gd name="T4" fmla="*/ 45 w 420"/>
                  <a:gd name="T5" fmla="*/ 360 h 407"/>
                  <a:gd name="T6" fmla="*/ 45 w 420"/>
                  <a:gd name="T7" fmla="*/ 384 h 407"/>
                  <a:gd name="T8" fmla="*/ 0 w 420"/>
                  <a:gd name="T9" fmla="*/ 407 h 407"/>
                  <a:gd name="T10" fmla="*/ 95 w 420"/>
                  <a:gd name="T11" fmla="*/ 358 h 407"/>
                  <a:gd name="T12" fmla="*/ 95 w 420"/>
                  <a:gd name="T13" fmla="*/ 332 h 407"/>
                  <a:gd name="T14" fmla="*/ 229 w 420"/>
                  <a:gd name="T15" fmla="*/ 255 h 407"/>
                  <a:gd name="T16" fmla="*/ 229 w 420"/>
                  <a:gd name="T17" fmla="*/ 287 h 407"/>
                  <a:gd name="T18" fmla="*/ 95 w 420"/>
                  <a:gd name="T19" fmla="*/ 358 h 407"/>
                  <a:gd name="T20" fmla="*/ 0 w 420"/>
                  <a:gd name="T21" fmla="*/ 329 h 407"/>
                  <a:gd name="T22" fmla="*/ 0 w 420"/>
                  <a:gd name="T23" fmla="*/ 220 h 407"/>
                  <a:gd name="T24" fmla="*/ 45 w 420"/>
                  <a:gd name="T25" fmla="*/ 196 h 407"/>
                  <a:gd name="T26" fmla="*/ 45 w 420"/>
                  <a:gd name="T27" fmla="*/ 303 h 407"/>
                  <a:gd name="T28" fmla="*/ 0 w 420"/>
                  <a:gd name="T29" fmla="*/ 329 h 407"/>
                  <a:gd name="T30" fmla="*/ 95 w 420"/>
                  <a:gd name="T31" fmla="*/ 274 h 407"/>
                  <a:gd name="T32" fmla="*/ 95 w 420"/>
                  <a:gd name="T33" fmla="*/ 170 h 407"/>
                  <a:gd name="T34" fmla="*/ 229 w 420"/>
                  <a:gd name="T35" fmla="*/ 100 h 407"/>
                  <a:gd name="T36" fmla="*/ 229 w 420"/>
                  <a:gd name="T37" fmla="*/ 197 h 407"/>
                  <a:gd name="T38" fmla="*/ 95 w 420"/>
                  <a:gd name="T39" fmla="*/ 274 h 407"/>
                  <a:gd name="T40" fmla="*/ 279 w 420"/>
                  <a:gd name="T41" fmla="*/ 261 h 407"/>
                  <a:gd name="T42" fmla="*/ 279 w 420"/>
                  <a:gd name="T43" fmla="*/ 226 h 407"/>
                  <a:gd name="T44" fmla="*/ 420 w 420"/>
                  <a:gd name="T45" fmla="*/ 146 h 407"/>
                  <a:gd name="T46" fmla="*/ 420 w 420"/>
                  <a:gd name="T47" fmla="*/ 188 h 407"/>
                  <a:gd name="T48" fmla="*/ 279 w 420"/>
                  <a:gd name="T49" fmla="*/ 261 h 407"/>
                  <a:gd name="T50" fmla="*/ 279 w 420"/>
                  <a:gd name="T51" fmla="*/ 169 h 407"/>
                  <a:gd name="T52" fmla="*/ 279 w 420"/>
                  <a:gd name="T53" fmla="*/ 74 h 407"/>
                  <a:gd name="T54" fmla="*/ 420 w 420"/>
                  <a:gd name="T55" fmla="*/ 0 h 407"/>
                  <a:gd name="T56" fmla="*/ 420 w 420"/>
                  <a:gd name="T57" fmla="*/ 88 h 407"/>
                  <a:gd name="T58" fmla="*/ 279 w 420"/>
                  <a:gd name="T59" fmla="*/ 169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0" h="407">
                    <a:moveTo>
                      <a:pt x="0" y="407"/>
                    </a:moveTo>
                    <a:lnTo>
                      <a:pt x="0" y="386"/>
                    </a:lnTo>
                    <a:lnTo>
                      <a:pt x="45" y="360"/>
                    </a:lnTo>
                    <a:lnTo>
                      <a:pt x="45" y="384"/>
                    </a:lnTo>
                    <a:lnTo>
                      <a:pt x="0" y="407"/>
                    </a:lnTo>
                    <a:moveTo>
                      <a:pt x="95" y="358"/>
                    </a:moveTo>
                    <a:lnTo>
                      <a:pt x="95" y="332"/>
                    </a:lnTo>
                    <a:lnTo>
                      <a:pt x="229" y="255"/>
                    </a:lnTo>
                    <a:lnTo>
                      <a:pt x="229" y="287"/>
                    </a:lnTo>
                    <a:lnTo>
                      <a:pt x="95" y="358"/>
                    </a:lnTo>
                    <a:moveTo>
                      <a:pt x="0" y="329"/>
                    </a:moveTo>
                    <a:lnTo>
                      <a:pt x="0" y="220"/>
                    </a:lnTo>
                    <a:lnTo>
                      <a:pt x="45" y="196"/>
                    </a:lnTo>
                    <a:lnTo>
                      <a:pt x="45" y="303"/>
                    </a:lnTo>
                    <a:lnTo>
                      <a:pt x="0" y="329"/>
                    </a:lnTo>
                    <a:moveTo>
                      <a:pt x="95" y="274"/>
                    </a:moveTo>
                    <a:lnTo>
                      <a:pt x="95" y="170"/>
                    </a:lnTo>
                    <a:lnTo>
                      <a:pt x="229" y="100"/>
                    </a:lnTo>
                    <a:lnTo>
                      <a:pt x="229" y="197"/>
                    </a:lnTo>
                    <a:lnTo>
                      <a:pt x="95" y="274"/>
                    </a:lnTo>
                    <a:moveTo>
                      <a:pt x="279" y="261"/>
                    </a:moveTo>
                    <a:lnTo>
                      <a:pt x="279" y="226"/>
                    </a:lnTo>
                    <a:lnTo>
                      <a:pt x="420" y="146"/>
                    </a:lnTo>
                    <a:lnTo>
                      <a:pt x="420" y="188"/>
                    </a:lnTo>
                    <a:lnTo>
                      <a:pt x="279" y="261"/>
                    </a:lnTo>
                    <a:moveTo>
                      <a:pt x="279" y="169"/>
                    </a:moveTo>
                    <a:lnTo>
                      <a:pt x="279" y="74"/>
                    </a:lnTo>
                    <a:lnTo>
                      <a:pt x="420" y="0"/>
                    </a:lnTo>
                    <a:lnTo>
                      <a:pt x="420" y="88"/>
                    </a:lnTo>
                    <a:lnTo>
                      <a:pt x="279" y="169"/>
                    </a:lnTo>
                  </a:path>
                </a:pathLst>
              </a:custGeom>
              <a:solidFill>
                <a:srgbClr val="2321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89" name="Freeform 2177"/>
              <p:cNvSpPr>
                <a:spLocks noEditPoints="1"/>
              </p:cNvSpPr>
              <p:nvPr/>
            </p:nvSpPr>
            <p:spPr bwMode="auto">
              <a:xfrm>
                <a:off x="5930" y="1226"/>
                <a:ext cx="5" cy="18"/>
              </a:xfrm>
              <a:custGeom>
                <a:avLst/>
                <a:gdLst>
                  <a:gd name="T0" fmla="*/ 0 w 50"/>
                  <a:gd name="T1" fmla="*/ 214 h 214"/>
                  <a:gd name="T2" fmla="*/ 0 w 50"/>
                  <a:gd name="T3" fmla="*/ 190 h 214"/>
                  <a:gd name="T4" fmla="*/ 50 w 50"/>
                  <a:gd name="T5" fmla="*/ 162 h 214"/>
                  <a:gd name="T6" fmla="*/ 50 w 50"/>
                  <a:gd name="T7" fmla="*/ 188 h 214"/>
                  <a:gd name="T8" fmla="*/ 0 w 50"/>
                  <a:gd name="T9" fmla="*/ 214 h 214"/>
                  <a:gd name="T10" fmla="*/ 0 w 50"/>
                  <a:gd name="T11" fmla="*/ 133 h 214"/>
                  <a:gd name="T12" fmla="*/ 0 w 50"/>
                  <a:gd name="T13" fmla="*/ 26 h 214"/>
                  <a:gd name="T14" fmla="*/ 50 w 50"/>
                  <a:gd name="T15" fmla="*/ 0 h 214"/>
                  <a:gd name="T16" fmla="*/ 50 w 50"/>
                  <a:gd name="T17" fmla="*/ 104 h 214"/>
                  <a:gd name="T18" fmla="*/ 0 w 50"/>
                  <a:gd name="T19" fmla="*/ 1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14">
                    <a:moveTo>
                      <a:pt x="0" y="214"/>
                    </a:moveTo>
                    <a:lnTo>
                      <a:pt x="0" y="190"/>
                    </a:lnTo>
                    <a:lnTo>
                      <a:pt x="50" y="162"/>
                    </a:lnTo>
                    <a:lnTo>
                      <a:pt x="50" y="188"/>
                    </a:lnTo>
                    <a:lnTo>
                      <a:pt x="0" y="214"/>
                    </a:lnTo>
                    <a:moveTo>
                      <a:pt x="0" y="133"/>
                    </a:moveTo>
                    <a:lnTo>
                      <a:pt x="0" y="26"/>
                    </a:lnTo>
                    <a:lnTo>
                      <a:pt x="50" y="0"/>
                    </a:lnTo>
                    <a:lnTo>
                      <a:pt x="50" y="104"/>
                    </a:lnTo>
                    <a:lnTo>
                      <a:pt x="0" y="133"/>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90" name="Freeform 2178"/>
              <p:cNvSpPr>
                <a:spLocks noEditPoints="1"/>
              </p:cNvSpPr>
              <p:nvPr/>
            </p:nvSpPr>
            <p:spPr bwMode="auto">
              <a:xfrm>
                <a:off x="5926" y="1219"/>
                <a:ext cx="37" cy="25"/>
              </a:xfrm>
              <a:custGeom>
                <a:avLst/>
                <a:gdLst>
                  <a:gd name="T0" fmla="*/ 0 w 420"/>
                  <a:gd name="T1" fmla="*/ 298 h 298"/>
                  <a:gd name="T2" fmla="*/ 0 w 420"/>
                  <a:gd name="T3" fmla="*/ 241 h 298"/>
                  <a:gd name="T4" fmla="*/ 45 w 420"/>
                  <a:gd name="T5" fmla="*/ 215 h 298"/>
                  <a:gd name="T6" fmla="*/ 95 w 420"/>
                  <a:gd name="T7" fmla="*/ 186 h 298"/>
                  <a:gd name="T8" fmla="*/ 229 w 420"/>
                  <a:gd name="T9" fmla="*/ 109 h 298"/>
                  <a:gd name="T10" fmla="*/ 229 w 420"/>
                  <a:gd name="T11" fmla="*/ 167 h 298"/>
                  <a:gd name="T12" fmla="*/ 95 w 420"/>
                  <a:gd name="T13" fmla="*/ 244 h 298"/>
                  <a:gd name="T14" fmla="*/ 45 w 420"/>
                  <a:gd name="T15" fmla="*/ 272 h 298"/>
                  <a:gd name="T16" fmla="*/ 0 w 420"/>
                  <a:gd name="T17" fmla="*/ 298 h 298"/>
                  <a:gd name="T18" fmla="*/ 279 w 420"/>
                  <a:gd name="T19" fmla="*/ 138 h 298"/>
                  <a:gd name="T20" fmla="*/ 279 w 420"/>
                  <a:gd name="T21" fmla="*/ 81 h 298"/>
                  <a:gd name="T22" fmla="*/ 420 w 420"/>
                  <a:gd name="T23" fmla="*/ 0 h 298"/>
                  <a:gd name="T24" fmla="*/ 420 w 420"/>
                  <a:gd name="T25" fmla="*/ 58 h 298"/>
                  <a:gd name="T26" fmla="*/ 279 w 420"/>
                  <a:gd name="T27" fmla="*/ 13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98">
                    <a:moveTo>
                      <a:pt x="0" y="298"/>
                    </a:moveTo>
                    <a:lnTo>
                      <a:pt x="0" y="241"/>
                    </a:lnTo>
                    <a:lnTo>
                      <a:pt x="45" y="215"/>
                    </a:lnTo>
                    <a:lnTo>
                      <a:pt x="95" y="186"/>
                    </a:lnTo>
                    <a:lnTo>
                      <a:pt x="229" y="109"/>
                    </a:lnTo>
                    <a:lnTo>
                      <a:pt x="229" y="167"/>
                    </a:lnTo>
                    <a:lnTo>
                      <a:pt x="95" y="244"/>
                    </a:lnTo>
                    <a:lnTo>
                      <a:pt x="45" y="272"/>
                    </a:lnTo>
                    <a:lnTo>
                      <a:pt x="0" y="298"/>
                    </a:lnTo>
                    <a:moveTo>
                      <a:pt x="279" y="138"/>
                    </a:moveTo>
                    <a:lnTo>
                      <a:pt x="279" y="81"/>
                    </a:lnTo>
                    <a:lnTo>
                      <a:pt x="420" y="0"/>
                    </a:lnTo>
                    <a:lnTo>
                      <a:pt x="420" y="58"/>
                    </a:lnTo>
                    <a:lnTo>
                      <a:pt x="279" y="138"/>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91" name="Freeform 2179"/>
              <p:cNvSpPr>
                <a:spLocks/>
              </p:cNvSpPr>
              <p:nvPr/>
            </p:nvSpPr>
            <p:spPr bwMode="auto">
              <a:xfrm>
                <a:off x="5946" y="1218"/>
                <a:ext cx="4" cy="18"/>
              </a:xfrm>
              <a:custGeom>
                <a:avLst/>
                <a:gdLst>
                  <a:gd name="T0" fmla="*/ 0 w 4"/>
                  <a:gd name="T1" fmla="*/ 18 h 18"/>
                  <a:gd name="T2" fmla="*/ 0 w 4"/>
                  <a:gd name="T3" fmla="*/ 2 h 18"/>
                  <a:gd name="T4" fmla="*/ 4 w 4"/>
                  <a:gd name="T5" fmla="*/ 0 h 18"/>
                  <a:gd name="T6" fmla="*/ 4 w 4"/>
                  <a:gd name="T7" fmla="*/ 16 h 18"/>
                  <a:gd name="T8" fmla="*/ 0 w 4"/>
                  <a:gd name="T9" fmla="*/ 18 h 18"/>
                </a:gdLst>
                <a:ahLst/>
                <a:cxnLst>
                  <a:cxn ang="0">
                    <a:pos x="T0" y="T1"/>
                  </a:cxn>
                  <a:cxn ang="0">
                    <a:pos x="T2" y="T3"/>
                  </a:cxn>
                  <a:cxn ang="0">
                    <a:pos x="T4" y="T5"/>
                  </a:cxn>
                  <a:cxn ang="0">
                    <a:pos x="T6" y="T7"/>
                  </a:cxn>
                  <a:cxn ang="0">
                    <a:pos x="T8" y="T9"/>
                  </a:cxn>
                </a:cxnLst>
                <a:rect l="0" t="0" r="r" b="b"/>
                <a:pathLst>
                  <a:path w="4" h="18">
                    <a:moveTo>
                      <a:pt x="0" y="18"/>
                    </a:moveTo>
                    <a:lnTo>
                      <a:pt x="0" y="2"/>
                    </a:lnTo>
                    <a:lnTo>
                      <a:pt x="4" y="0"/>
                    </a:lnTo>
                    <a:lnTo>
                      <a:pt x="4" y="16"/>
                    </a:lnTo>
                    <a:lnTo>
                      <a:pt x="0" y="1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92" name="Freeform 2180"/>
              <p:cNvSpPr>
                <a:spLocks/>
              </p:cNvSpPr>
              <p:nvPr/>
            </p:nvSpPr>
            <p:spPr bwMode="auto">
              <a:xfrm>
                <a:off x="5903" y="1230"/>
                <a:ext cx="23" cy="28"/>
              </a:xfrm>
              <a:custGeom>
                <a:avLst/>
                <a:gdLst>
                  <a:gd name="T0" fmla="*/ 0 w 23"/>
                  <a:gd name="T1" fmla="*/ 28 h 28"/>
                  <a:gd name="T2" fmla="*/ 0 w 23"/>
                  <a:gd name="T3" fmla="*/ 12 h 28"/>
                  <a:gd name="T4" fmla="*/ 23 w 23"/>
                  <a:gd name="T5" fmla="*/ 0 h 28"/>
                  <a:gd name="T6" fmla="*/ 23 w 23"/>
                  <a:gd name="T7" fmla="*/ 10 h 28"/>
                  <a:gd name="T8" fmla="*/ 17 w 23"/>
                  <a:gd name="T9" fmla="*/ 14 h 28"/>
                  <a:gd name="T10" fmla="*/ 19 w 23"/>
                  <a:gd name="T11" fmla="*/ 17 h 28"/>
                  <a:gd name="T12" fmla="*/ 23 w 23"/>
                  <a:gd name="T13" fmla="*/ 14 h 28"/>
                  <a:gd name="T14" fmla="*/ 23 w 23"/>
                  <a:gd name="T15" fmla="*/ 16 h 28"/>
                  <a:gd name="T16" fmla="*/ 0 w 23"/>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8">
                    <a:moveTo>
                      <a:pt x="0" y="28"/>
                    </a:moveTo>
                    <a:lnTo>
                      <a:pt x="0" y="12"/>
                    </a:lnTo>
                    <a:lnTo>
                      <a:pt x="23" y="0"/>
                    </a:lnTo>
                    <a:lnTo>
                      <a:pt x="23" y="10"/>
                    </a:lnTo>
                    <a:lnTo>
                      <a:pt x="17" y="14"/>
                    </a:lnTo>
                    <a:lnTo>
                      <a:pt x="19" y="17"/>
                    </a:lnTo>
                    <a:lnTo>
                      <a:pt x="23" y="14"/>
                    </a:lnTo>
                    <a:lnTo>
                      <a:pt x="23" y="16"/>
                    </a:lnTo>
                    <a:lnTo>
                      <a:pt x="0" y="28"/>
                    </a:lnTo>
                    <a:close/>
                  </a:path>
                </a:pathLst>
              </a:custGeom>
              <a:solidFill>
                <a:srgbClr val="1E1C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93" name="Freeform 2181"/>
              <p:cNvSpPr>
                <a:spLocks/>
              </p:cNvSpPr>
              <p:nvPr/>
            </p:nvSpPr>
            <p:spPr bwMode="auto">
              <a:xfrm>
                <a:off x="5920" y="1240"/>
                <a:ext cx="6" cy="7"/>
              </a:xfrm>
              <a:custGeom>
                <a:avLst/>
                <a:gdLst>
                  <a:gd name="T0" fmla="*/ 2 w 6"/>
                  <a:gd name="T1" fmla="*/ 7 h 7"/>
                  <a:gd name="T2" fmla="*/ 0 w 6"/>
                  <a:gd name="T3" fmla="*/ 4 h 7"/>
                  <a:gd name="T4" fmla="*/ 6 w 6"/>
                  <a:gd name="T5" fmla="*/ 0 h 7"/>
                  <a:gd name="T6" fmla="*/ 6 w 6"/>
                  <a:gd name="T7" fmla="*/ 4 h 7"/>
                  <a:gd name="T8" fmla="*/ 2 w 6"/>
                  <a:gd name="T9" fmla="*/ 7 h 7"/>
                </a:gdLst>
                <a:ahLst/>
                <a:cxnLst>
                  <a:cxn ang="0">
                    <a:pos x="T0" y="T1"/>
                  </a:cxn>
                  <a:cxn ang="0">
                    <a:pos x="T2" y="T3"/>
                  </a:cxn>
                  <a:cxn ang="0">
                    <a:pos x="T4" y="T5"/>
                  </a:cxn>
                  <a:cxn ang="0">
                    <a:pos x="T6" y="T7"/>
                  </a:cxn>
                  <a:cxn ang="0">
                    <a:pos x="T8" y="T9"/>
                  </a:cxn>
                </a:cxnLst>
                <a:rect l="0" t="0" r="r" b="b"/>
                <a:pathLst>
                  <a:path w="6" h="7">
                    <a:moveTo>
                      <a:pt x="2" y="7"/>
                    </a:moveTo>
                    <a:lnTo>
                      <a:pt x="0" y="4"/>
                    </a:lnTo>
                    <a:lnTo>
                      <a:pt x="6" y="0"/>
                    </a:lnTo>
                    <a:lnTo>
                      <a:pt x="6" y="4"/>
                    </a:lnTo>
                    <a:lnTo>
                      <a:pt x="2"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94" name="Freeform 2182"/>
              <p:cNvSpPr>
                <a:spLocks/>
              </p:cNvSpPr>
              <p:nvPr/>
            </p:nvSpPr>
            <p:spPr bwMode="auto">
              <a:xfrm>
                <a:off x="5899" y="1281"/>
                <a:ext cx="4" cy="19"/>
              </a:xfrm>
              <a:custGeom>
                <a:avLst/>
                <a:gdLst>
                  <a:gd name="T0" fmla="*/ 0 w 4"/>
                  <a:gd name="T1" fmla="*/ 19 h 19"/>
                  <a:gd name="T2" fmla="*/ 0 w 4"/>
                  <a:gd name="T3" fmla="*/ 3 h 19"/>
                  <a:gd name="T4" fmla="*/ 4 w 4"/>
                  <a:gd name="T5" fmla="*/ 0 h 19"/>
                  <a:gd name="T6" fmla="*/ 4 w 4"/>
                  <a:gd name="T7" fmla="*/ 16 h 19"/>
                  <a:gd name="T8" fmla="*/ 0 w 4"/>
                  <a:gd name="T9" fmla="*/ 19 h 19"/>
                </a:gdLst>
                <a:ahLst/>
                <a:cxnLst>
                  <a:cxn ang="0">
                    <a:pos x="T0" y="T1"/>
                  </a:cxn>
                  <a:cxn ang="0">
                    <a:pos x="T2" y="T3"/>
                  </a:cxn>
                  <a:cxn ang="0">
                    <a:pos x="T4" y="T5"/>
                  </a:cxn>
                  <a:cxn ang="0">
                    <a:pos x="T6" y="T7"/>
                  </a:cxn>
                  <a:cxn ang="0">
                    <a:pos x="T8" y="T9"/>
                  </a:cxn>
                </a:cxnLst>
                <a:rect l="0" t="0" r="r" b="b"/>
                <a:pathLst>
                  <a:path w="4" h="19">
                    <a:moveTo>
                      <a:pt x="0" y="19"/>
                    </a:moveTo>
                    <a:lnTo>
                      <a:pt x="0" y="3"/>
                    </a:lnTo>
                    <a:lnTo>
                      <a:pt x="4" y="0"/>
                    </a:lnTo>
                    <a:lnTo>
                      <a:pt x="4" y="16"/>
                    </a:lnTo>
                    <a:lnTo>
                      <a:pt x="0" y="19"/>
                    </a:lnTo>
                    <a:close/>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95" name="Freeform 2183"/>
              <p:cNvSpPr>
                <a:spLocks noEditPoints="1"/>
              </p:cNvSpPr>
              <p:nvPr/>
            </p:nvSpPr>
            <p:spPr bwMode="auto">
              <a:xfrm>
                <a:off x="5963" y="1238"/>
                <a:ext cx="22" cy="28"/>
              </a:xfrm>
              <a:custGeom>
                <a:avLst/>
                <a:gdLst>
                  <a:gd name="T0" fmla="*/ 0 w 262"/>
                  <a:gd name="T1" fmla="*/ 324 h 324"/>
                  <a:gd name="T2" fmla="*/ 0 w 262"/>
                  <a:gd name="T3" fmla="*/ 313 h 324"/>
                  <a:gd name="T4" fmla="*/ 262 w 262"/>
                  <a:gd name="T5" fmla="*/ 162 h 324"/>
                  <a:gd name="T6" fmla="*/ 262 w 262"/>
                  <a:gd name="T7" fmla="*/ 187 h 324"/>
                  <a:gd name="T8" fmla="*/ 0 w 262"/>
                  <a:gd name="T9" fmla="*/ 324 h 324"/>
                  <a:gd name="T10" fmla="*/ 0 w 262"/>
                  <a:gd name="T11" fmla="*/ 255 h 324"/>
                  <a:gd name="T12" fmla="*/ 0 w 262"/>
                  <a:gd name="T13" fmla="*/ 137 h 324"/>
                  <a:gd name="T14" fmla="*/ 262 w 262"/>
                  <a:gd name="T15" fmla="*/ 0 h 324"/>
                  <a:gd name="T16" fmla="*/ 262 w 262"/>
                  <a:gd name="T17" fmla="*/ 105 h 324"/>
                  <a:gd name="T18" fmla="*/ 0 w 262"/>
                  <a:gd name="T19" fmla="*/ 25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 h="324">
                    <a:moveTo>
                      <a:pt x="0" y="324"/>
                    </a:moveTo>
                    <a:lnTo>
                      <a:pt x="0" y="313"/>
                    </a:lnTo>
                    <a:lnTo>
                      <a:pt x="262" y="162"/>
                    </a:lnTo>
                    <a:lnTo>
                      <a:pt x="262" y="187"/>
                    </a:lnTo>
                    <a:lnTo>
                      <a:pt x="0" y="324"/>
                    </a:lnTo>
                    <a:moveTo>
                      <a:pt x="0" y="255"/>
                    </a:moveTo>
                    <a:lnTo>
                      <a:pt x="0" y="137"/>
                    </a:lnTo>
                    <a:lnTo>
                      <a:pt x="262" y="0"/>
                    </a:lnTo>
                    <a:lnTo>
                      <a:pt x="262" y="105"/>
                    </a:lnTo>
                    <a:lnTo>
                      <a:pt x="0" y="255"/>
                    </a:lnTo>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96" name="Freeform 2184"/>
              <p:cNvSpPr>
                <a:spLocks/>
              </p:cNvSpPr>
              <p:nvPr/>
            </p:nvSpPr>
            <p:spPr bwMode="auto">
              <a:xfrm>
                <a:off x="5963" y="1247"/>
                <a:ext cx="22" cy="18"/>
              </a:xfrm>
              <a:custGeom>
                <a:avLst/>
                <a:gdLst>
                  <a:gd name="T0" fmla="*/ 0 w 22"/>
                  <a:gd name="T1" fmla="*/ 18 h 18"/>
                  <a:gd name="T2" fmla="*/ 0 w 22"/>
                  <a:gd name="T3" fmla="*/ 13 h 18"/>
                  <a:gd name="T4" fmla="*/ 22 w 22"/>
                  <a:gd name="T5" fmla="*/ 0 h 18"/>
                  <a:gd name="T6" fmla="*/ 22 w 22"/>
                  <a:gd name="T7" fmla="*/ 5 h 18"/>
                  <a:gd name="T8" fmla="*/ 0 w 22"/>
                  <a:gd name="T9" fmla="*/ 18 h 18"/>
                </a:gdLst>
                <a:ahLst/>
                <a:cxnLst>
                  <a:cxn ang="0">
                    <a:pos x="T0" y="T1"/>
                  </a:cxn>
                  <a:cxn ang="0">
                    <a:pos x="T2" y="T3"/>
                  </a:cxn>
                  <a:cxn ang="0">
                    <a:pos x="T4" y="T5"/>
                  </a:cxn>
                  <a:cxn ang="0">
                    <a:pos x="T6" y="T7"/>
                  </a:cxn>
                  <a:cxn ang="0">
                    <a:pos x="T8" y="T9"/>
                  </a:cxn>
                </a:cxnLst>
                <a:rect l="0" t="0" r="r" b="b"/>
                <a:pathLst>
                  <a:path w="22" h="18">
                    <a:moveTo>
                      <a:pt x="0" y="18"/>
                    </a:moveTo>
                    <a:lnTo>
                      <a:pt x="0" y="13"/>
                    </a:lnTo>
                    <a:lnTo>
                      <a:pt x="22" y="0"/>
                    </a:lnTo>
                    <a:lnTo>
                      <a:pt x="22" y="5"/>
                    </a:lnTo>
                    <a:lnTo>
                      <a:pt x="0" y="1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97" name="Freeform 2185"/>
              <p:cNvSpPr>
                <a:spLocks noEditPoints="1"/>
              </p:cNvSpPr>
              <p:nvPr/>
            </p:nvSpPr>
            <p:spPr bwMode="auto">
              <a:xfrm>
                <a:off x="5926" y="1250"/>
                <a:ext cx="37" cy="31"/>
              </a:xfrm>
              <a:custGeom>
                <a:avLst/>
                <a:gdLst>
                  <a:gd name="T0" fmla="*/ 0 w 420"/>
                  <a:gd name="T1" fmla="*/ 359 h 359"/>
                  <a:gd name="T2" fmla="*/ 0 w 420"/>
                  <a:gd name="T3" fmla="*/ 219 h 359"/>
                  <a:gd name="T4" fmla="*/ 45 w 420"/>
                  <a:gd name="T5" fmla="*/ 196 h 359"/>
                  <a:gd name="T6" fmla="*/ 45 w 420"/>
                  <a:gd name="T7" fmla="*/ 333 h 359"/>
                  <a:gd name="T8" fmla="*/ 0 w 420"/>
                  <a:gd name="T9" fmla="*/ 359 h 359"/>
                  <a:gd name="T10" fmla="*/ 190 w 420"/>
                  <a:gd name="T11" fmla="*/ 308 h 359"/>
                  <a:gd name="T12" fmla="*/ 229 w 420"/>
                  <a:gd name="T13" fmla="*/ 285 h 359"/>
                  <a:gd name="T14" fmla="*/ 229 w 420"/>
                  <a:gd name="T15" fmla="*/ 287 h 359"/>
                  <a:gd name="T16" fmla="*/ 190 w 420"/>
                  <a:gd name="T17" fmla="*/ 308 h 359"/>
                  <a:gd name="T18" fmla="*/ 95 w 420"/>
                  <a:gd name="T19" fmla="*/ 304 h 359"/>
                  <a:gd name="T20" fmla="*/ 95 w 420"/>
                  <a:gd name="T21" fmla="*/ 170 h 359"/>
                  <a:gd name="T22" fmla="*/ 229 w 420"/>
                  <a:gd name="T23" fmla="*/ 100 h 359"/>
                  <a:gd name="T24" fmla="*/ 229 w 420"/>
                  <a:gd name="T25" fmla="*/ 227 h 359"/>
                  <a:gd name="T26" fmla="*/ 95 w 420"/>
                  <a:gd name="T27" fmla="*/ 304 h 359"/>
                  <a:gd name="T28" fmla="*/ 279 w 420"/>
                  <a:gd name="T29" fmla="*/ 261 h 359"/>
                  <a:gd name="T30" fmla="*/ 279 w 420"/>
                  <a:gd name="T31" fmla="*/ 256 h 359"/>
                  <a:gd name="T32" fmla="*/ 420 w 420"/>
                  <a:gd name="T33" fmla="*/ 176 h 359"/>
                  <a:gd name="T34" fmla="*/ 420 w 420"/>
                  <a:gd name="T35" fmla="*/ 187 h 359"/>
                  <a:gd name="T36" fmla="*/ 279 w 420"/>
                  <a:gd name="T37" fmla="*/ 261 h 359"/>
                  <a:gd name="T38" fmla="*/ 279 w 420"/>
                  <a:gd name="T39" fmla="*/ 199 h 359"/>
                  <a:gd name="T40" fmla="*/ 279 w 420"/>
                  <a:gd name="T41" fmla="*/ 73 h 359"/>
                  <a:gd name="T42" fmla="*/ 420 w 420"/>
                  <a:gd name="T43" fmla="*/ 0 h 359"/>
                  <a:gd name="T44" fmla="*/ 420 w 420"/>
                  <a:gd name="T45" fmla="*/ 118 h 359"/>
                  <a:gd name="T46" fmla="*/ 279 w 420"/>
                  <a:gd name="T47" fmla="*/ 19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0" h="359">
                    <a:moveTo>
                      <a:pt x="0" y="359"/>
                    </a:moveTo>
                    <a:lnTo>
                      <a:pt x="0" y="219"/>
                    </a:lnTo>
                    <a:lnTo>
                      <a:pt x="45" y="196"/>
                    </a:lnTo>
                    <a:lnTo>
                      <a:pt x="45" y="333"/>
                    </a:lnTo>
                    <a:lnTo>
                      <a:pt x="0" y="359"/>
                    </a:lnTo>
                    <a:moveTo>
                      <a:pt x="190" y="308"/>
                    </a:moveTo>
                    <a:lnTo>
                      <a:pt x="229" y="285"/>
                    </a:lnTo>
                    <a:lnTo>
                      <a:pt x="229" y="287"/>
                    </a:lnTo>
                    <a:lnTo>
                      <a:pt x="190" y="308"/>
                    </a:lnTo>
                    <a:moveTo>
                      <a:pt x="95" y="304"/>
                    </a:moveTo>
                    <a:lnTo>
                      <a:pt x="95" y="170"/>
                    </a:lnTo>
                    <a:lnTo>
                      <a:pt x="229" y="100"/>
                    </a:lnTo>
                    <a:lnTo>
                      <a:pt x="229" y="227"/>
                    </a:lnTo>
                    <a:lnTo>
                      <a:pt x="95" y="304"/>
                    </a:lnTo>
                    <a:moveTo>
                      <a:pt x="279" y="261"/>
                    </a:moveTo>
                    <a:lnTo>
                      <a:pt x="279" y="256"/>
                    </a:lnTo>
                    <a:lnTo>
                      <a:pt x="420" y="176"/>
                    </a:lnTo>
                    <a:lnTo>
                      <a:pt x="420" y="187"/>
                    </a:lnTo>
                    <a:lnTo>
                      <a:pt x="279" y="261"/>
                    </a:lnTo>
                    <a:moveTo>
                      <a:pt x="279" y="199"/>
                    </a:moveTo>
                    <a:lnTo>
                      <a:pt x="279" y="73"/>
                    </a:lnTo>
                    <a:lnTo>
                      <a:pt x="420" y="0"/>
                    </a:lnTo>
                    <a:lnTo>
                      <a:pt x="420" y="118"/>
                    </a:lnTo>
                    <a:lnTo>
                      <a:pt x="279" y="199"/>
                    </a:lnTo>
                  </a:path>
                </a:pathLst>
              </a:custGeom>
              <a:solidFill>
                <a:srgbClr val="2321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98" name="Freeform 2186"/>
              <p:cNvSpPr>
                <a:spLocks/>
              </p:cNvSpPr>
              <p:nvPr/>
            </p:nvSpPr>
            <p:spPr bwMode="auto">
              <a:xfrm>
                <a:off x="5930" y="1265"/>
                <a:ext cx="5" cy="14"/>
              </a:xfrm>
              <a:custGeom>
                <a:avLst/>
                <a:gdLst>
                  <a:gd name="T0" fmla="*/ 0 w 5"/>
                  <a:gd name="T1" fmla="*/ 14 h 14"/>
                  <a:gd name="T2" fmla="*/ 0 w 5"/>
                  <a:gd name="T3" fmla="*/ 2 h 14"/>
                  <a:gd name="T4" fmla="*/ 5 w 5"/>
                  <a:gd name="T5" fmla="*/ 0 h 14"/>
                  <a:gd name="T6" fmla="*/ 5 w 5"/>
                  <a:gd name="T7" fmla="*/ 11 h 14"/>
                  <a:gd name="T8" fmla="*/ 0 w 5"/>
                  <a:gd name="T9" fmla="*/ 14 h 14"/>
                </a:gdLst>
                <a:ahLst/>
                <a:cxnLst>
                  <a:cxn ang="0">
                    <a:pos x="T0" y="T1"/>
                  </a:cxn>
                  <a:cxn ang="0">
                    <a:pos x="T2" y="T3"/>
                  </a:cxn>
                  <a:cxn ang="0">
                    <a:pos x="T4" y="T5"/>
                  </a:cxn>
                  <a:cxn ang="0">
                    <a:pos x="T6" y="T7"/>
                  </a:cxn>
                  <a:cxn ang="0">
                    <a:pos x="T8" y="T9"/>
                  </a:cxn>
                </a:cxnLst>
                <a:rect l="0" t="0" r="r" b="b"/>
                <a:pathLst>
                  <a:path w="5" h="14">
                    <a:moveTo>
                      <a:pt x="0" y="14"/>
                    </a:moveTo>
                    <a:lnTo>
                      <a:pt x="0" y="2"/>
                    </a:lnTo>
                    <a:lnTo>
                      <a:pt x="5" y="0"/>
                    </a:lnTo>
                    <a:lnTo>
                      <a:pt x="5" y="11"/>
                    </a:lnTo>
                    <a:lnTo>
                      <a:pt x="0" y="1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99" name="Freeform 2187"/>
              <p:cNvSpPr>
                <a:spLocks noEditPoints="1"/>
              </p:cNvSpPr>
              <p:nvPr/>
            </p:nvSpPr>
            <p:spPr bwMode="auto">
              <a:xfrm>
                <a:off x="5926" y="1260"/>
                <a:ext cx="37" cy="25"/>
              </a:xfrm>
              <a:custGeom>
                <a:avLst/>
                <a:gdLst>
                  <a:gd name="T0" fmla="*/ 0 w 420"/>
                  <a:gd name="T1" fmla="*/ 289 h 289"/>
                  <a:gd name="T2" fmla="*/ 0 w 420"/>
                  <a:gd name="T3" fmla="*/ 241 h 289"/>
                  <a:gd name="T4" fmla="*/ 45 w 420"/>
                  <a:gd name="T5" fmla="*/ 215 h 289"/>
                  <a:gd name="T6" fmla="*/ 95 w 420"/>
                  <a:gd name="T7" fmla="*/ 186 h 289"/>
                  <a:gd name="T8" fmla="*/ 229 w 420"/>
                  <a:gd name="T9" fmla="*/ 109 h 289"/>
                  <a:gd name="T10" fmla="*/ 229 w 420"/>
                  <a:gd name="T11" fmla="*/ 167 h 289"/>
                  <a:gd name="T12" fmla="*/ 190 w 420"/>
                  <a:gd name="T13" fmla="*/ 190 h 289"/>
                  <a:gd name="T14" fmla="*/ 0 w 420"/>
                  <a:gd name="T15" fmla="*/ 289 h 289"/>
                  <a:gd name="T16" fmla="*/ 279 w 420"/>
                  <a:gd name="T17" fmla="*/ 138 h 289"/>
                  <a:gd name="T18" fmla="*/ 279 w 420"/>
                  <a:gd name="T19" fmla="*/ 81 h 289"/>
                  <a:gd name="T20" fmla="*/ 420 w 420"/>
                  <a:gd name="T21" fmla="*/ 0 h 289"/>
                  <a:gd name="T22" fmla="*/ 420 w 420"/>
                  <a:gd name="T23" fmla="*/ 58 h 289"/>
                  <a:gd name="T24" fmla="*/ 279 w 420"/>
                  <a:gd name="T25" fmla="*/ 13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0" h="289">
                    <a:moveTo>
                      <a:pt x="0" y="289"/>
                    </a:moveTo>
                    <a:lnTo>
                      <a:pt x="0" y="241"/>
                    </a:lnTo>
                    <a:lnTo>
                      <a:pt x="45" y="215"/>
                    </a:lnTo>
                    <a:lnTo>
                      <a:pt x="95" y="186"/>
                    </a:lnTo>
                    <a:lnTo>
                      <a:pt x="229" y="109"/>
                    </a:lnTo>
                    <a:lnTo>
                      <a:pt x="229" y="167"/>
                    </a:lnTo>
                    <a:lnTo>
                      <a:pt x="190" y="190"/>
                    </a:lnTo>
                    <a:lnTo>
                      <a:pt x="0" y="289"/>
                    </a:lnTo>
                    <a:moveTo>
                      <a:pt x="279" y="138"/>
                    </a:moveTo>
                    <a:lnTo>
                      <a:pt x="279" y="81"/>
                    </a:lnTo>
                    <a:lnTo>
                      <a:pt x="420" y="0"/>
                    </a:lnTo>
                    <a:lnTo>
                      <a:pt x="420" y="58"/>
                    </a:lnTo>
                    <a:lnTo>
                      <a:pt x="279" y="138"/>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00" name="Freeform 2188"/>
              <p:cNvSpPr>
                <a:spLocks/>
              </p:cNvSpPr>
              <p:nvPr/>
            </p:nvSpPr>
            <p:spPr bwMode="auto">
              <a:xfrm>
                <a:off x="5946" y="1256"/>
                <a:ext cx="4" cy="19"/>
              </a:xfrm>
              <a:custGeom>
                <a:avLst/>
                <a:gdLst>
                  <a:gd name="T0" fmla="*/ 0 w 4"/>
                  <a:gd name="T1" fmla="*/ 19 h 19"/>
                  <a:gd name="T2" fmla="*/ 0 w 4"/>
                  <a:gd name="T3" fmla="*/ 3 h 19"/>
                  <a:gd name="T4" fmla="*/ 4 w 4"/>
                  <a:gd name="T5" fmla="*/ 0 h 19"/>
                  <a:gd name="T6" fmla="*/ 4 w 4"/>
                  <a:gd name="T7" fmla="*/ 17 h 19"/>
                  <a:gd name="T8" fmla="*/ 0 w 4"/>
                  <a:gd name="T9" fmla="*/ 19 h 19"/>
                </a:gdLst>
                <a:ahLst/>
                <a:cxnLst>
                  <a:cxn ang="0">
                    <a:pos x="T0" y="T1"/>
                  </a:cxn>
                  <a:cxn ang="0">
                    <a:pos x="T2" y="T3"/>
                  </a:cxn>
                  <a:cxn ang="0">
                    <a:pos x="T4" y="T5"/>
                  </a:cxn>
                  <a:cxn ang="0">
                    <a:pos x="T6" y="T7"/>
                  </a:cxn>
                  <a:cxn ang="0">
                    <a:pos x="T8" y="T9"/>
                  </a:cxn>
                </a:cxnLst>
                <a:rect l="0" t="0" r="r" b="b"/>
                <a:pathLst>
                  <a:path w="4" h="19">
                    <a:moveTo>
                      <a:pt x="0" y="19"/>
                    </a:moveTo>
                    <a:lnTo>
                      <a:pt x="0" y="3"/>
                    </a:lnTo>
                    <a:lnTo>
                      <a:pt x="4" y="0"/>
                    </a:lnTo>
                    <a:lnTo>
                      <a:pt x="4" y="17"/>
                    </a:lnTo>
                    <a:lnTo>
                      <a:pt x="0" y="1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01" name="Freeform 2189"/>
              <p:cNvSpPr>
                <a:spLocks/>
              </p:cNvSpPr>
              <p:nvPr/>
            </p:nvSpPr>
            <p:spPr bwMode="auto">
              <a:xfrm>
                <a:off x="5903" y="1269"/>
                <a:ext cx="23" cy="28"/>
              </a:xfrm>
              <a:custGeom>
                <a:avLst/>
                <a:gdLst>
                  <a:gd name="T0" fmla="*/ 0 w 23"/>
                  <a:gd name="T1" fmla="*/ 28 h 28"/>
                  <a:gd name="T2" fmla="*/ 0 w 23"/>
                  <a:gd name="T3" fmla="*/ 12 h 28"/>
                  <a:gd name="T4" fmla="*/ 23 w 23"/>
                  <a:gd name="T5" fmla="*/ 0 h 28"/>
                  <a:gd name="T6" fmla="*/ 23 w 23"/>
                  <a:gd name="T7" fmla="*/ 12 h 28"/>
                  <a:gd name="T8" fmla="*/ 17 w 23"/>
                  <a:gd name="T9" fmla="*/ 16 h 28"/>
                  <a:gd name="T10" fmla="*/ 18 w 23"/>
                  <a:gd name="T11" fmla="*/ 19 h 28"/>
                  <a:gd name="T12" fmla="*/ 0 w 23"/>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23" h="28">
                    <a:moveTo>
                      <a:pt x="0" y="28"/>
                    </a:moveTo>
                    <a:lnTo>
                      <a:pt x="0" y="12"/>
                    </a:lnTo>
                    <a:lnTo>
                      <a:pt x="23" y="0"/>
                    </a:lnTo>
                    <a:lnTo>
                      <a:pt x="23" y="12"/>
                    </a:lnTo>
                    <a:lnTo>
                      <a:pt x="17" y="16"/>
                    </a:lnTo>
                    <a:lnTo>
                      <a:pt x="18" y="19"/>
                    </a:lnTo>
                    <a:lnTo>
                      <a:pt x="0" y="28"/>
                    </a:lnTo>
                    <a:close/>
                  </a:path>
                </a:pathLst>
              </a:custGeom>
              <a:solidFill>
                <a:srgbClr val="1E1C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02" name="Freeform 2190"/>
              <p:cNvSpPr>
                <a:spLocks/>
              </p:cNvSpPr>
              <p:nvPr/>
            </p:nvSpPr>
            <p:spPr bwMode="auto">
              <a:xfrm>
                <a:off x="5920" y="1281"/>
                <a:ext cx="6" cy="7"/>
              </a:xfrm>
              <a:custGeom>
                <a:avLst/>
                <a:gdLst>
                  <a:gd name="T0" fmla="*/ 1 w 6"/>
                  <a:gd name="T1" fmla="*/ 7 h 7"/>
                  <a:gd name="T2" fmla="*/ 0 w 6"/>
                  <a:gd name="T3" fmla="*/ 4 h 7"/>
                  <a:gd name="T4" fmla="*/ 6 w 6"/>
                  <a:gd name="T5" fmla="*/ 0 h 7"/>
                  <a:gd name="T6" fmla="*/ 6 w 6"/>
                  <a:gd name="T7" fmla="*/ 4 h 7"/>
                  <a:gd name="T8" fmla="*/ 1 w 6"/>
                  <a:gd name="T9" fmla="*/ 7 h 7"/>
                </a:gdLst>
                <a:ahLst/>
                <a:cxnLst>
                  <a:cxn ang="0">
                    <a:pos x="T0" y="T1"/>
                  </a:cxn>
                  <a:cxn ang="0">
                    <a:pos x="T2" y="T3"/>
                  </a:cxn>
                  <a:cxn ang="0">
                    <a:pos x="T4" y="T5"/>
                  </a:cxn>
                  <a:cxn ang="0">
                    <a:pos x="T6" y="T7"/>
                  </a:cxn>
                  <a:cxn ang="0">
                    <a:pos x="T8" y="T9"/>
                  </a:cxn>
                </a:cxnLst>
                <a:rect l="0" t="0" r="r" b="b"/>
                <a:pathLst>
                  <a:path w="6" h="7">
                    <a:moveTo>
                      <a:pt x="1" y="7"/>
                    </a:moveTo>
                    <a:lnTo>
                      <a:pt x="0" y="4"/>
                    </a:lnTo>
                    <a:lnTo>
                      <a:pt x="6" y="0"/>
                    </a:lnTo>
                    <a:lnTo>
                      <a:pt x="6" y="4"/>
                    </a:lnTo>
                    <a:lnTo>
                      <a:pt x="1"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03" name="Freeform 2191"/>
              <p:cNvSpPr>
                <a:spLocks noEditPoints="1"/>
              </p:cNvSpPr>
              <p:nvPr/>
            </p:nvSpPr>
            <p:spPr bwMode="auto">
              <a:xfrm>
                <a:off x="6027" y="1246"/>
                <a:ext cx="82" cy="59"/>
              </a:xfrm>
              <a:custGeom>
                <a:avLst/>
                <a:gdLst>
                  <a:gd name="T0" fmla="*/ 0 w 955"/>
                  <a:gd name="T1" fmla="*/ 687 h 687"/>
                  <a:gd name="T2" fmla="*/ 0 w 955"/>
                  <a:gd name="T3" fmla="*/ 521 h 687"/>
                  <a:gd name="T4" fmla="*/ 192 w 955"/>
                  <a:gd name="T5" fmla="*/ 411 h 687"/>
                  <a:gd name="T6" fmla="*/ 186 w 955"/>
                  <a:gd name="T7" fmla="*/ 402 h 687"/>
                  <a:gd name="T8" fmla="*/ 837 w 955"/>
                  <a:gd name="T9" fmla="*/ 62 h 687"/>
                  <a:gd name="T10" fmla="*/ 834 w 955"/>
                  <a:gd name="T11" fmla="*/ 67 h 687"/>
                  <a:gd name="T12" fmla="*/ 955 w 955"/>
                  <a:gd name="T13" fmla="*/ 130 h 687"/>
                  <a:gd name="T14" fmla="*/ 955 w 955"/>
                  <a:gd name="T15" fmla="*/ 188 h 687"/>
                  <a:gd name="T16" fmla="*/ 0 w 955"/>
                  <a:gd name="T17" fmla="*/ 687 h 687"/>
                  <a:gd name="T18" fmla="*/ 955 w 955"/>
                  <a:gd name="T19" fmla="*/ 73 h 687"/>
                  <a:gd name="T20" fmla="*/ 885 w 955"/>
                  <a:gd name="T21" fmla="*/ 37 h 687"/>
                  <a:gd name="T22" fmla="*/ 955 w 955"/>
                  <a:gd name="T23" fmla="*/ 0 h 687"/>
                  <a:gd name="T24" fmla="*/ 955 w 955"/>
                  <a:gd name="T25" fmla="*/ 73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5" h="687">
                    <a:moveTo>
                      <a:pt x="0" y="687"/>
                    </a:moveTo>
                    <a:lnTo>
                      <a:pt x="0" y="521"/>
                    </a:lnTo>
                    <a:lnTo>
                      <a:pt x="192" y="411"/>
                    </a:lnTo>
                    <a:lnTo>
                      <a:pt x="186" y="402"/>
                    </a:lnTo>
                    <a:lnTo>
                      <a:pt x="837" y="62"/>
                    </a:lnTo>
                    <a:lnTo>
                      <a:pt x="834" y="67"/>
                    </a:lnTo>
                    <a:lnTo>
                      <a:pt x="955" y="130"/>
                    </a:lnTo>
                    <a:lnTo>
                      <a:pt x="955" y="188"/>
                    </a:lnTo>
                    <a:lnTo>
                      <a:pt x="0" y="687"/>
                    </a:lnTo>
                    <a:moveTo>
                      <a:pt x="955" y="73"/>
                    </a:moveTo>
                    <a:lnTo>
                      <a:pt x="885" y="37"/>
                    </a:lnTo>
                    <a:lnTo>
                      <a:pt x="955" y="0"/>
                    </a:lnTo>
                    <a:lnTo>
                      <a:pt x="955" y="73"/>
                    </a:lnTo>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04" name="Freeform 2192"/>
              <p:cNvSpPr>
                <a:spLocks/>
              </p:cNvSpPr>
              <p:nvPr/>
            </p:nvSpPr>
            <p:spPr bwMode="auto">
              <a:xfrm>
                <a:off x="6099" y="1249"/>
                <a:ext cx="10" cy="8"/>
              </a:xfrm>
              <a:custGeom>
                <a:avLst/>
                <a:gdLst>
                  <a:gd name="T0" fmla="*/ 10 w 10"/>
                  <a:gd name="T1" fmla="*/ 8 h 8"/>
                  <a:gd name="T2" fmla="*/ 0 w 10"/>
                  <a:gd name="T3" fmla="*/ 2 h 8"/>
                  <a:gd name="T4" fmla="*/ 0 w 10"/>
                  <a:gd name="T5" fmla="*/ 2 h 8"/>
                  <a:gd name="T6" fmla="*/ 4 w 10"/>
                  <a:gd name="T7" fmla="*/ 0 h 8"/>
                  <a:gd name="T8" fmla="*/ 10 w 10"/>
                  <a:gd name="T9" fmla="*/ 3 h 8"/>
                  <a:gd name="T10" fmla="*/ 10 w 10"/>
                  <a:gd name="T11" fmla="*/ 8 h 8"/>
                </a:gdLst>
                <a:ahLst/>
                <a:cxnLst>
                  <a:cxn ang="0">
                    <a:pos x="T0" y="T1"/>
                  </a:cxn>
                  <a:cxn ang="0">
                    <a:pos x="T2" y="T3"/>
                  </a:cxn>
                  <a:cxn ang="0">
                    <a:pos x="T4" y="T5"/>
                  </a:cxn>
                  <a:cxn ang="0">
                    <a:pos x="T6" y="T7"/>
                  </a:cxn>
                  <a:cxn ang="0">
                    <a:pos x="T8" y="T9"/>
                  </a:cxn>
                  <a:cxn ang="0">
                    <a:pos x="T10" y="T11"/>
                  </a:cxn>
                </a:cxnLst>
                <a:rect l="0" t="0" r="r" b="b"/>
                <a:pathLst>
                  <a:path w="10" h="8">
                    <a:moveTo>
                      <a:pt x="10" y="8"/>
                    </a:moveTo>
                    <a:lnTo>
                      <a:pt x="0" y="2"/>
                    </a:lnTo>
                    <a:lnTo>
                      <a:pt x="0" y="2"/>
                    </a:lnTo>
                    <a:lnTo>
                      <a:pt x="4" y="0"/>
                    </a:lnTo>
                    <a:lnTo>
                      <a:pt x="10" y="3"/>
                    </a:lnTo>
                    <a:lnTo>
                      <a:pt x="10"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05" name="Freeform 2193"/>
              <p:cNvSpPr>
                <a:spLocks/>
              </p:cNvSpPr>
              <p:nvPr/>
            </p:nvSpPr>
            <p:spPr bwMode="auto">
              <a:xfrm>
                <a:off x="6027" y="1280"/>
                <a:ext cx="16" cy="10"/>
              </a:xfrm>
              <a:custGeom>
                <a:avLst/>
                <a:gdLst>
                  <a:gd name="T0" fmla="*/ 0 w 16"/>
                  <a:gd name="T1" fmla="*/ 10 h 10"/>
                  <a:gd name="T2" fmla="*/ 0 w 16"/>
                  <a:gd name="T3" fmla="*/ 9 h 10"/>
                  <a:gd name="T4" fmla="*/ 16 w 16"/>
                  <a:gd name="T5" fmla="*/ 0 h 10"/>
                  <a:gd name="T6" fmla="*/ 16 w 16"/>
                  <a:gd name="T7" fmla="*/ 1 h 10"/>
                  <a:gd name="T8" fmla="*/ 0 w 16"/>
                  <a:gd name="T9" fmla="*/ 10 h 10"/>
                </a:gdLst>
                <a:ahLst/>
                <a:cxnLst>
                  <a:cxn ang="0">
                    <a:pos x="T0" y="T1"/>
                  </a:cxn>
                  <a:cxn ang="0">
                    <a:pos x="T2" y="T3"/>
                  </a:cxn>
                  <a:cxn ang="0">
                    <a:pos x="T4" y="T5"/>
                  </a:cxn>
                  <a:cxn ang="0">
                    <a:pos x="T6" y="T7"/>
                  </a:cxn>
                  <a:cxn ang="0">
                    <a:pos x="T8" y="T9"/>
                  </a:cxn>
                </a:cxnLst>
                <a:rect l="0" t="0" r="r" b="b"/>
                <a:pathLst>
                  <a:path w="16" h="10">
                    <a:moveTo>
                      <a:pt x="0" y="10"/>
                    </a:moveTo>
                    <a:lnTo>
                      <a:pt x="0" y="9"/>
                    </a:lnTo>
                    <a:lnTo>
                      <a:pt x="16" y="0"/>
                    </a:lnTo>
                    <a:lnTo>
                      <a:pt x="16" y="1"/>
                    </a:lnTo>
                    <a:lnTo>
                      <a:pt x="0" y="1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06" name="Freeform 2194"/>
              <p:cNvSpPr>
                <a:spLocks noEditPoints="1"/>
              </p:cNvSpPr>
              <p:nvPr/>
            </p:nvSpPr>
            <p:spPr bwMode="auto">
              <a:xfrm>
                <a:off x="6111" y="1102"/>
                <a:ext cx="45" cy="28"/>
              </a:xfrm>
              <a:custGeom>
                <a:avLst/>
                <a:gdLst>
                  <a:gd name="T0" fmla="*/ 525 w 525"/>
                  <a:gd name="T1" fmla="*/ 323 h 323"/>
                  <a:gd name="T2" fmla="*/ 499 w 525"/>
                  <a:gd name="T3" fmla="*/ 309 h 323"/>
                  <a:gd name="T4" fmla="*/ 499 w 525"/>
                  <a:gd name="T5" fmla="*/ 297 h 323"/>
                  <a:gd name="T6" fmla="*/ 525 w 525"/>
                  <a:gd name="T7" fmla="*/ 312 h 323"/>
                  <a:gd name="T8" fmla="*/ 525 w 525"/>
                  <a:gd name="T9" fmla="*/ 323 h 323"/>
                  <a:gd name="T10" fmla="*/ 525 w 525"/>
                  <a:gd name="T11" fmla="*/ 254 h 323"/>
                  <a:gd name="T12" fmla="*/ 169 w 525"/>
                  <a:gd name="T13" fmla="*/ 43 h 323"/>
                  <a:gd name="T14" fmla="*/ 525 w 525"/>
                  <a:gd name="T15" fmla="*/ 224 h 323"/>
                  <a:gd name="T16" fmla="*/ 525 w 525"/>
                  <a:gd name="T17" fmla="*/ 254 h 323"/>
                  <a:gd name="T18" fmla="*/ 294 w 525"/>
                  <a:gd name="T19" fmla="*/ 175 h 323"/>
                  <a:gd name="T20" fmla="*/ 0 w 525"/>
                  <a:gd name="T21" fmla="*/ 25 h 323"/>
                  <a:gd name="T22" fmla="*/ 0 w 525"/>
                  <a:gd name="T23" fmla="*/ 0 h 323"/>
                  <a:gd name="T24" fmla="*/ 294 w 525"/>
                  <a:gd name="T25" fmla="*/ 17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 h="323">
                    <a:moveTo>
                      <a:pt x="525" y="323"/>
                    </a:moveTo>
                    <a:lnTo>
                      <a:pt x="499" y="309"/>
                    </a:lnTo>
                    <a:lnTo>
                      <a:pt x="499" y="297"/>
                    </a:lnTo>
                    <a:lnTo>
                      <a:pt x="525" y="312"/>
                    </a:lnTo>
                    <a:lnTo>
                      <a:pt x="525" y="323"/>
                    </a:lnTo>
                    <a:moveTo>
                      <a:pt x="525" y="254"/>
                    </a:moveTo>
                    <a:lnTo>
                      <a:pt x="169" y="43"/>
                    </a:lnTo>
                    <a:lnTo>
                      <a:pt x="525" y="224"/>
                    </a:lnTo>
                    <a:lnTo>
                      <a:pt x="525" y="254"/>
                    </a:lnTo>
                    <a:moveTo>
                      <a:pt x="294" y="175"/>
                    </a:moveTo>
                    <a:lnTo>
                      <a:pt x="0" y="25"/>
                    </a:lnTo>
                    <a:lnTo>
                      <a:pt x="0" y="0"/>
                    </a:lnTo>
                    <a:lnTo>
                      <a:pt x="294" y="175"/>
                    </a:lnTo>
                  </a:path>
                </a:pathLst>
              </a:custGeom>
              <a:solidFill>
                <a:srgbClr val="5E6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07" name="Freeform 2195"/>
              <p:cNvSpPr>
                <a:spLocks noEditPoints="1"/>
              </p:cNvSpPr>
              <p:nvPr/>
            </p:nvSpPr>
            <p:spPr bwMode="auto">
              <a:xfrm>
                <a:off x="6106" y="1096"/>
                <a:ext cx="50" cy="33"/>
              </a:xfrm>
              <a:custGeom>
                <a:avLst/>
                <a:gdLst>
                  <a:gd name="T0" fmla="*/ 579 w 579"/>
                  <a:gd name="T1" fmla="*/ 383 h 383"/>
                  <a:gd name="T2" fmla="*/ 553 w 579"/>
                  <a:gd name="T3" fmla="*/ 368 h 383"/>
                  <a:gd name="T4" fmla="*/ 553 w 579"/>
                  <a:gd name="T5" fmla="*/ 350 h 383"/>
                  <a:gd name="T6" fmla="*/ 348 w 579"/>
                  <a:gd name="T7" fmla="*/ 246 h 383"/>
                  <a:gd name="T8" fmla="*/ 54 w 579"/>
                  <a:gd name="T9" fmla="*/ 71 h 383"/>
                  <a:gd name="T10" fmla="*/ 54 w 579"/>
                  <a:gd name="T11" fmla="*/ 27 h 383"/>
                  <a:gd name="T12" fmla="*/ 223 w 579"/>
                  <a:gd name="T13" fmla="*/ 114 h 383"/>
                  <a:gd name="T14" fmla="*/ 579 w 579"/>
                  <a:gd name="T15" fmla="*/ 325 h 383"/>
                  <a:gd name="T16" fmla="*/ 579 w 579"/>
                  <a:gd name="T17" fmla="*/ 383 h 383"/>
                  <a:gd name="T18" fmla="*/ 0 w 579"/>
                  <a:gd name="T19" fmla="*/ 27 h 383"/>
                  <a:gd name="T20" fmla="*/ 0 w 579"/>
                  <a:gd name="T21" fmla="*/ 0 h 383"/>
                  <a:gd name="T22" fmla="*/ 27 w 579"/>
                  <a:gd name="T23" fmla="*/ 14 h 383"/>
                  <a:gd name="T24" fmla="*/ 0 w 579"/>
                  <a:gd name="T25" fmla="*/ 2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9" h="383">
                    <a:moveTo>
                      <a:pt x="579" y="383"/>
                    </a:moveTo>
                    <a:lnTo>
                      <a:pt x="553" y="368"/>
                    </a:lnTo>
                    <a:lnTo>
                      <a:pt x="553" y="350"/>
                    </a:lnTo>
                    <a:lnTo>
                      <a:pt x="348" y="246"/>
                    </a:lnTo>
                    <a:lnTo>
                      <a:pt x="54" y="71"/>
                    </a:lnTo>
                    <a:lnTo>
                      <a:pt x="54" y="27"/>
                    </a:lnTo>
                    <a:lnTo>
                      <a:pt x="223" y="114"/>
                    </a:lnTo>
                    <a:lnTo>
                      <a:pt x="579" y="325"/>
                    </a:lnTo>
                    <a:lnTo>
                      <a:pt x="579" y="383"/>
                    </a:lnTo>
                    <a:moveTo>
                      <a:pt x="0" y="27"/>
                    </a:moveTo>
                    <a:lnTo>
                      <a:pt x="0" y="0"/>
                    </a:lnTo>
                    <a:lnTo>
                      <a:pt x="27" y="14"/>
                    </a:lnTo>
                    <a:lnTo>
                      <a:pt x="0" y="27"/>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08" name="Freeform 2196"/>
              <p:cNvSpPr>
                <a:spLocks/>
              </p:cNvSpPr>
              <p:nvPr/>
            </p:nvSpPr>
            <p:spPr bwMode="auto">
              <a:xfrm>
                <a:off x="6106" y="1099"/>
                <a:ext cx="5" cy="6"/>
              </a:xfrm>
              <a:custGeom>
                <a:avLst/>
                <a:gdLst>
                  <a:gd name="T0" fmla="*/ 3 w 5"/>
                  <a:gd name="T1" fmla="*/ 6 h 6"/>
                  <a:gd name="T2" fmla="*/ 0 w 5"/>
                  <a:gd name="T3" fmla="*/ 4 h 6"/>
                  <a:gd name="T4" fmla="*/ 0 w 5"/>
                  <a:gd name="T5" fmla="*/ 0 h 6"/>
                  <a:gd name="T6" fmla="*/ 5 w 5"/>
                  <a:gd name="T7" fmla="*/ 3 h 6"/>
                  <a:gd name="T8" fmla="*/ 5 w 5"/>
                  <a:gd name="T9" fmla="*/ 5 h 6"/>
                  <a:gd name="T10" fmla="*/ 3 w 5"/>
                  <a:gd name="T11" fmla="*/ 4 h 6"/>
                  <a:gd name="T12" fmla="*/ 3 w 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3" y="6"/>
                    </a:moveTo>
                    <a:lnTo>
                      <a:pt x="0" y="4"/>
                    </a:lnTo>
                    <a:lnTo>
                      <a:pt x="0" y="0"/>
                    </a:lnTo>
                    <a:lnTo>
                      <a:pt x="5" y="3"/>
                    </a:lnTo>
                    <a:lnTo>
                      <a:pt x="5" y="5"/>
                    </a:lnTo>
                    <a:lnTo>
                      <a:pt x="3" y="4"/>
                    </a:lnTo>
                    <a:lnTo>
                      <a:pt x="3" y="6"/>
                    </a:lnTo>
                    <a:close/>
                  </a:path>
                </a:pathLst>
              </a:custGeom>
              <a:solidFill>
                <a:srgbClr val="4A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09" name="Freeform 2197"/>
              <p:cNvSpPr>
                <a:spLocks/>
              </p:cNvSpPr>
              <p:nvPr/>
            </p:nvSpPr>
            <p:spPr bwMode="auto">
              <a:xfrm>
                <a:off x="6106" y="1097"/>
                <a:ext cx="5" cy="5"/>
              </a:xfrm>
              <a:custGeom>
                <a:avLst/>
                <a:gdLst>
                  <a:gd name="T0" fmla="*/ 5 w 5"/>
                  <a:gd name="T1" fmla="*/ 5 h 5"/>
                  <a:gd name="T2" fmla="*/ 0 w 5"/>
                  <a:gd name="T3" fmla="*/ 2 h 5"/>
                  <a:gd name="T4" fmla="*/ 0 w 5"/>
                  <a:gd name="T5" fmla="*/ 1 h 5"/>
                  <a:gd name="T6" fmla="*/ 3 w 5"/>
                  <a:gd name="T7" fmla="*/ 0 h 5"/>
                  <a:gd name="T8" fmla="*/ 5 w 5"/>
                  <a:gd name="T9" fmla="*/ 1 h 5"/>
                  <a:gd name="T10" fmla="*/ 5 w 5"/>
                  <a:gd name="T11" fmla="*/ 5 h 5"/>
                </a:gdLst>
                <a:ahLst/>
                <a:cxnLst>
                  <a:cxn ang="0">
                    <a:pos x="T0" y="T1"/>
                  </a:cxn>
                  <a:cxn ang="0">
                    <a:pos x="T2" y="T3"/>
                  </a:cxn>
                  <a:cxn ang="0">
                    <a:pos x="T4" y="T5"/>
                  </a:cxn>
                  <a:cxn ang="0">
                    <a:pos x="T6" y="T7"/>
                  </a:cxn>
                  <a:cxn ang="0">
                    <a:pos x="T8" y="T9"/>
                  </a:cxn>
                  <a:cxn ang="0">
                    <a:pos x="T10" y="T11"/>
                  </a:cxn>
                </a:cxnLst>
                <a:rect l="0" t="0" r="r" b="b"/>
                <a:pathLst>
                  <a:path w="5" h="5">
                    <a:moveTo>
                      <a:pt x="5" y="5"/>
                    </a:moveTo>
                    <a:lnTo>
                      <a:pt x="0" y="2"/>
                    </a:lnTo>
                    <a:lnTo>
                      <a:pt x="0" y="1"/>
                    </a:lnTo>
                    <a:lnTo>
                      <a:pt x="3" y="0"/>
                    </a:lnTo>
                    <a:lnTo>
                      <a:pt x="5" y="1"/>
                    </a:lnTo>
                    <a:lnTo>
                      <a:pt x="5" y="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10" name="Freeform 2198"/>
              <p:cNvSpPr>
                <a:spLocks/>
              </p:cNvSpPr>
              <p:nvPr/>
            </p:nvSpPr>
            <p:spPr bwMode="auto">
              <a:xfrm>
                <a:off x="6154" y="1129"/>
                <a:ext cx="2" cy="10"/>
              </a:xfrm>
              <a:custGeom>
                <a:avLst/>
                <a:gdLst>
                  <a:gd name="T0" fmla="*/ 2 w 2"/>
                  <a:gd name="T1" fmla="*/ 10 h 10"/>
                  <a:gd name="T2" fmla="*/ 0 w 2"/>
                  <a:gd name="T3" fmla="*/ 9 h 10"/>
                  <a:gd name="T4" fmla="*/ 0 w 2"/>
                  <a:gd name="T5" fmla="*/ 0 h 10"/>
                  <a:gd name="T6" fmla="*/ 2 w 2"/>
                  <a:gd name="T7" fmla="*/ 1 h 10"/>
                  <a:gd name="T8" fmla="*/ 2 w 2"/>
                  <a:gd name="T9" fmla="*/ 10 h 10"/>
                </a:gdLst>
                <a:ahLst/>
                <a:cxnLst>
                  <a:cxn ang="0">
                    <a:pos x="T0" y="T1"/>
                  </a:cxn>
                  <a:cxn ang="0">
                    <a:pos x="T2" y="T3"/>
                  </a:cxn>
                  <a:cxn ang="0">
                    <a:pos x="T4" y="T5"/>
                  </a:cxn>
                  <a:cxn ang="0">
                    <a:pos x="T6" y="T7"/>
                  </a:cxn>
                  <a:cxn ang="0">
                    <a:pos x="T8" y="T9"/>
                  </a:cxn>
                </a:cxnLst>
                <a:rect l="0" t="0" r="r" b="b"/>
                <a:pathLst>
                  <a:path w="2" h="10">
                    <a:moveTo>
                      <a:pt x="2" y="10"/>
                    </a:moveTo>
                    <a:lnTo>
                      <a:pt x="0" y="9"/>
                    </a:lnTo>
                    <a:lnTo>
                      <a:pt x="0" y="0"/>
                    </a:lnTo>
                    <a:lnTo>
                      <a:pt x="2" y="1"/>
                    </a:lnTo>
                    <a:lnTo>
                      <a:pt x="2" y="10"/>
                    </a:lnTo>
                    <a:close/>
                  </a:path>
                </a:pathLst>
              </a:custGeom>
              <a:solidFill>
                <a:srgbClr val="4A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11" name="Freeform 2199"/>
              <p:cNvSpPr>
                <a:spLocks/>
              </p:cNvSpPr>
              <p:nvPr/>
            </p:nvSpPr>
            <p:spPr bwMode="auto">
              <a:xfrm>
                <a:off x="6106" y="1103"/>
                <a:ext cx="3" cy="12"/>
              </a:xfrm>
              <a:custGeom>
                <a:avLst/>
                <a:gdLst>
                  <a:gd name="T0" fmla="*/ 3 w 3"/>
                  <a:gd name="T1" fmla="*/ 12 h 12"/>
                  <a:gd name="T2" fmla="*/ 0 w 3"/>
                  <a:gd name="T3" fmla="*/ 11 h 12"/>
                  <a:gd name="T4" fmla="*/ 0 w 3"/>
                  <a:gd name="T5" fmla="*/ 0 h 12"/>
                  <a:gd name="T6" fmla="*/ 3 w 3"/>
                  <a:gd name="T7" fmla="*/ 2 h 12"/>
                  <a:gd name="T8" fmla="*/ 3 w 3"/>
                  <a:gd name="T9" fmla="*/ 12 h 12"/>
                </a:gdLst>
                <a:ahLst/>
                <a:cxnLst>
                  <a:cxn ang="0">
                    <a:pos x="T0" y="T1"/>
                  </a:cxn>
                  <a:cxn ang="0">
                    <a:pos x="T2" y="T3"/>
                  </a:cxn>
                  <a:cxn ang="0">
                    <a:pos x="T4" y="T5"/>
                  </a:cxn>
                  <a:cxn ang="0">
                    <a:pos x="T6" y="T7"/>
                  </a:cxn>
                  <a:cxn ang="0">
                    <a:pos x="T8" y="T9"/>
                  </a:cxn>
                </a:cxnLst>
                <a:rect l="0" t="0" r="r" b="b"/>
                <a:pathLst>
                  <a:path w="3" h="12">
                    <a:moveTo>
                      <a:pt x="3" y="12"/>
                    </a:moveTo>
                    <a:lnTo>
                      <a:pt x="0" y="11"/>
                    </a:lnTo>
                    <a:lnTo>
                      <a:pt x="0" y="0"/>
                    </a:lnTo>
                    <a:lnTo>
                      <a:pt x="3" y="2"/>
                    </a:lnTo>
                    <a:lnTo>
                      <a:pt x="3" y="12"/>
                    </a:lnTo>
                    <a:close/>
                  </a:path>
                </a:pathLst>
              </a:custGeom>
              <a:solidFill>
                <a:srgbClr val="3B3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12" name="Freeform 2200"/>
              <p:cNvSpPr>
                <a:spLocks/>
              </p:cNvSpPr>
              <p:nvPr/>
            </p:nvSpPr>
            <p:spPr bwMode="auto">
              <a:xfrm>
                <a:off x="6200" y="1189"/>
                <a:ext cx="6" cy="3"/>
              </a:xfrm>
              <a:custGeom>
                <a:avLst/>
                <a:gdLst>
                  <a:gd name="T0" fmla="*/ 6 w 6"/>
                  <a:gd name="T1" fmla="*/ 3 h 3"/>
                  <a:gd name="T2" fmla="*/ 0 w 6"/>
                  <a:gd name="T3" fmla="*/ 0 h 3"/>
                  <a:gd name="T4" fmla="*/ 6 w 6"/>
                  <a:gd name="T5" fmla="*/ 3 h 3"/>
                  <a:gd name="T6" fmla="*/ 6 w 6"/>
                  <a:gd name="T7" fmla="*/ 3 h 3"/>
                </a:gdLst>
                <a:ahLst/>
                <a:cxnLst>
                  <a:cxn ang="0">
                    <a:pos x="T0" y="T1"/>
                  </a:cxn>
                  <a:cxn ang="0">
                    <a:pos x="T2" y="T3"/>
                  </a:cxn>
                  <a:cxn ang="0">
                    <a:pos x="T4" y="T5"/>
                  </a:cxn>
                  <a:cxn ang="0">
                    <a:pos x="T6" y="T7"/>
                  </a:cxn>
                </a:cxnLst>
                <a:rect l="0" t="0" r="r" b="b"/>
                <a:pathLst>
                  <a:path w="6" h="3">
                    <a:moveTo>
                      <a:pt x="6" y="3"/>
                    </a:moveTo>
                    <a:lnTo>
                      <a:pt x="0" y="0"/>
                    </a:lnTo>
                    <a:lnTo>
                      <a:pt x="6" y="3"/>
                    </a:lnTo>
                    <a:lnTo>
                      <a:pt x="6" y="3"/>
                    </a:lnTo>
                    <a:close/>
                  </a:path>
                </a:pathLst>
              </a:custGeom>
              <a:solidFill>
                <a:srgbClr val="5E6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13" name="Freeform 2201"/>
              <p:cNvSpPr>
                <a:spLocks noEditPoints="1"/>
              </p:cNvSpPr>
              <p:nvPr/>
            </p:nvSpPr>
            <p:spPr bwMode="auto">
              <a:xfrm>
                <a:off x="6156" y="1155"/>
                <a:ext cx="50" cy="37"/>
              </a:xfrm>
              <a:custGeom>
                <a:avLst/>
                <a:gdLst>
                  <a:gd name="T0" fmla="*/ 579 w 579"/>
                  <a:gd name="T1" fmla="*/ 431 h 431"/>
                  <a:gd name="T2" fmla="*/ 510 w 579"/>
                  <a:gd name="T3" fmla="*/ 398 h 431"/>
                  <a:gd name="T4" fmla="*/ 437 w 579"/>
                  <a:gd name="T5" fmla="*/ 359 h 431"/>
                  <a:gd name="T6" fmla="*/ 437 w 579"/>
                  <a:gd name="T7" fmla="*/ 305 h 431"/>
                  <a:gd name="T8" fmla="*/ 481 w 579"/>
                  <a:gd name="T9" fmla="*/ 328 h 431"/>
                  <a:gd name="T10" fmla="*/ 504 w 579"/>
                  <a:gd name="T11" fmla="*/ 284 h 431"/>
                  <a:gd name="T12" fmla="*/ 437 w 579"/>
                  <a:gd name="T13" fmla="*/ 249 h 431"/>
                  <a:gd name="T14" fmla="*/ 437 w 579"/>
                  <a:gd name="T15" fmla="*/ 222 h 431"/>
                  <a:gd name="T16" fmla="*/ 579 w 579"/>
                  <a:gd name="T17" fmla="*/ 294 h 431"/>
                  <a:gd name="T18" fmla="*/ 579 w 579"/>
                  <a:gd name="T19" fmla="*/ 431 h 431"/>
                  <a:gd name="T20" fmla="*/ 387 w 579"/>
                  <a:gd name="T21" fmla="*/ 332 h 431"/>
                  <a:gd name="T22" fmla="*/ 134 w 579"/>
                  <a:gd name="T23" fmla="*/ 197 h 431"/>
                  <a:gd name="T24" fmla="*/ 134 w 579"/>
                  <a:gd name="T25" fmla="*/ 147 h 431"/>
                  <a:gd name="T26" fmla="*/ 387 w 579"/>
                  <a:gd name="T27" fmla="*/ 279 h 431"/>
                  <a:gd name="T28" fmla="*/ 387 w 579"/>
                  <a:gd name="T29" fmla="*/ 332 h 431"/>
                  <a:gd name="T30" fmla="*/ 387 w 579"/>
                  <a:gd name="T31" fmla="*/ 223 h 431"/>
                  <a:gd name="T32" fmla="*/ 134 w 579"/>
                  <a:gd name="T33" fmla="*/ 91 h 431"/>
                  <a:gd name="T34" fmla="*/ 134 w 579"/>
                  <a:gd name="T35" fmla="*/ 82 h 431"/>
                  <a:gd name="T36" fmla="*/ 0 w 579"/>
                  <a:gd name="T37" fmla="*/ 14 h 431"/>
                  <a:gd name="T38" fmla="*/ 0 w 579"/>
                  <a:gd name="T39" fmla="*/ 0 h 431"/>
                  <a:gd name="T40" fmla="*/ 387 w 579"/>
                  <a:gd name="T41" fmla="*/ 196 h 431"/>
                  <a:gd name="T42" fmla="*/ 387 w 579"/>
                  <a:gd name="T43" fmla="*/ 223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9" h="431">
                    <a:moveTo>
                      <a:pt x="579" y="431"/>
                    </a:moveTo>
                    <a:lnTo>
                      <a:pt x="510" y="398"/>
                    </a:lnTo>
                    <a:lnTo>
                      <a:pt x="437" y="359"/>
                    </a:lnTo>
                    <a:lnTo>
                      <a:pt x="437" y="305"/>
                    </a:lnTo>
                    <a:lnTo>
                      <a:pt x="481" y="328"/>
                    </a:lnTo>
                    <a:lnTo>
                      <a:pt x="504" y="284"/>
                    </a:lnTo>
                    <a:lnTo>
                      <a:pt x="437" y="249"/>
                    </a:lnTo>
                    <a:lnTo>
                      <a:pt x="437" y="222"/>
                    </a:lnTo>
                    <a:lnTo>
                      <a:pt x="579" y="294"/>
                    </a:lnTo>
                    <a:lnTo>
                      <a:pt x="579" y="431"/>
                    </a:lnTo>
                    <a:moveTo>
                      <a:pt x="387" y="332"/>
                    </a:moveTo>
                    <a:lnTo>
                      <a:pt x="134" y="197"/>
                    </a:lnTo>
                    <a:lnTo>
                      <a:pt x="134" y="147"/>
                    </a:lnTo>
                    <a:lnTo>
                      <a:pt x="387" y="279"/>
                    </a:lnTo>
                    <a:lnTo>
                      <a:pt x="387" y="332"/>
                    </a:lnTo>
                    <a:moveTo>
                      <a:pt x="387" y="223"/>
                    </a:moveTo>
                    <a:lnTo>
                      <a:pt x="134" y="91"/>
                    </a:lnTo>
                    <a:lnTo>
                      <a:pt x="134" y="82"/>
                    </a:lnTo>
                    <a:lnTo>
                      <a:pt x="0" y="14"/>
                    </a:lnTo>
                    <a:lnTo>
                      <a:pt x="0" y="0"/>
                    </a:lnTo>
                    <a:lnTo>
                      <a:pt x="387" y="196"/>
                    </a:lnTo>
                    <a:lnTo>
                      <a:pt x="387" y="223"/>
                    </a:lnTo>
                  </a:path>
                </a:pathLst>
              </a:custGeom>
              <a:solidFill>
                <a:srgbClr val="4A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14" name="Freeform 2202"/>
              <p:cNvSpPr>
                <a:spLocks noEditPoints="1"/>
              </p:cNvSpPr>
              <p:nvPr/>
            </p:nvSpPr>
            <p:spPr bwMode="auto">
              <a:xfrm>
                <a:off x="6189" y="1172"/>
                <a:ext cx="5" cy="14"/>
              </a:xfrm>
              <a:custGeom>
                <a:avLst/>
                <a:gdLst>
                  <a:gd name="T0" fmla="*/ 50 w 50"/>
                  <a:gd name="T1" fmla="*/ 163 h 163"/>
                  <a:gd name="T2" fmla="*/ 0 w 50"/>
                  <a:gd name="T3" fmla="*/ 136 h 163"/>
                  <a:gd name="T4" fmla="*/ 0 w 50"/>
                  <a:gd name="T5" fmla="*/ 83 h 163"/>
                  <a:gd name="T6" fmla="*/ 50 w 50"/>
                  <a:gd name="T7" fmla="*/ 109 h 163"/>
                  <a:gd name="T8" fmla="*/ 50 w 50"/>
                  <a:gd name="T9" fmla="*/ 163 h 163"/>
                  <a:gd name="T10" fmla="*/ 50 w 50"/>
                  <a:gd name="T11" fmla="*/ 53 h 163"/>
                  <a:gd name="T12" fmla="*/ 0 w 50"/>
                  <a:gd name="T13" fmla="*/ 27 h 163"/>
                  <a:gd name="T14" fmla="*/ 0 w 50"/>
                  <a:gd name="T15" fmla="*/ 0 h 163"/>
                  <a:gd name="T16" fmla="*/ 50 w 50"/>
                  <a:gd name="T17" fmla="*/ 26 h 163"/>
                  <a:gd name="T18" fmla="*/ 50 w 50"/>
                  <a:gd name="T19" fmla="*/ 5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63">
                    <a:moveTo>
                      <a:pt x="50" y="163"/>
                    </a:moveTo>
                    <a:lnTo>
                      <a:pt x="0" y="136"/>
                    </a:lnTo>
                    <a:lnTo>
                      <a:pt x="0" y="83"/>
                    </a:lnTo>
                    <a:lnTo>
                      <a:pt x="50" y="109"/>
                    </a:lnTo>
                    <a:lnTo>
                      <a:pt x="50" y="163"/>
                    </a:lnTo>
                    <a:moveTo>
                      <a:pt x="50" y="53"/>
                    </a:moveTo>
                    <a:lnTo>
                      <a:pt x="0" y="27"/>
                    </a:lnTo>
                    <a:lnTo>
                      <a:pt x="0" y="0"/>
                    </a:lnTo>
                    <a:lnTo>
                      <a:pt x="50" y="26"/>
                    </a:lnTo>
                    <a:lnTo>
                      <a:pt x="50" y="53"/>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15" name="Freeform 2203"/>
              <p:cNvSpPr>
                <a:spLocks/>
              </p:cNvSpPr>
              <p:nvPr/>
            </p:nvSpPr>
            <p:spPr bwMode="auto">
              <a:xfrm>
                <a:off x="6167" y="1163"/>
                <a:ext cx="32" cy="20"/>
              </a:xfrm>
              <a:custGeom>
                <a:avLst/>
                <a:gdLst>
                  <a:gd name="T0" fmla="*/ 30 w 32"/>
                  <a:gd name="T1" fmla="*/ 20 h 20"/>
                  <a:gd name="T2" fmla="*/ 27 w 32"/>
                  <a:gd name="T3" fmla="*/ 18 h 20"/>
                  <a:gd name="T4" fmla="*/ 22 w 32"/>
                  <a:gd name="T5" fmla="*/ 16 h 20"/>
                  <a:gd name="T6" fmla="*/ 0 w 32"/>
                  <a:gd name="T7" fmla="*/ 5 h 20"/>
                  <a:gd name="T8" fmla="*/ 0 w 32"/>
                  <a:gd name="T9" fmla="*/ 0 h 20"/>
                  <a:gd name="T10" fmla="*/ 22 w 32"/>
                  <a:gd name="T11" fmla="*/ 11 h 20"/>
                  <a:gd name="T12" fmla="*/ 27 w 32"/>
                  <a:gd name="T13" fmla="*/ 13 h 20"/>
                  <a:gd name="T14" fmla="*/ 32 w 32"/>
                  <a:gd name="T15" fmla="*/ 16 h 20"/>
                  <a:gd name="T16" fmla="*/ 30 w 32"/>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0">
                    <a:moveTo>
                      <a:pt x="30" y="20"/>
                    </a:moveTo>
                    <a:lnTo>
                      <a:pt x="27" y="18"/>
                    </a:lnTo>
                    <a:lnTo>
                      <a:pt x="22" y="16"/>
                    </a:lnTo>
                    <a:lnTo>
                      <a:pt x="0" y="5"/>
                    </a:lnTo>
                    <a:lnTo>
                      <a:pt x="0" y="0"/>
                    </a:lnTo>
                    <a:lnTo>
                      <a:pt x="22" y="11"/>
                    </a:lnTo>
                    <a:lnTo>
                      <a:pt x="27" y="13"/>
                    </a:lnTo>
                    <a:lnTo>
                      <a:pt x="32" y="16"/>
                    </a:lnTo>
                    <a:lnTo>
                      <a:pt x="30" y="2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16" name="Freeform 2204"/>
              <p:cNvSpPr>
                <a:spLocks noEditPoints="1"/>
              </p:cNvSpPr>
              <p:nvPr/>
            </p:nvSpPr>
            <p:spPr bwMode="auto">
              <a:xfrm>
                <a:off x="6167" y="1174"/>
                <a:ext cx="39" cy="24"/>
              </a:xfrm>
              <a:custGeom>
                <a:avLst/>
                <a:gdLst>
                  <a:gd name="T0" fmla="*/ 445 w 445"/>
                  <a:gd name="T1" fmla="*/ 283 h 283"/>
                  <a:gd name="T2" fmla="*/ 303 w 445"/>
                  <a:gd name="T3" fmla="*/ 210 h 283"/>
                  <a:gd name="T4" fmla="*/ 303 w 445"/>
                  <a:gd name="T5" fmla="*/ 145 h 283"/>
                  <a:gd name="T6" fmla="*/ 376 w 445"/>
                  <a:gd name="T7" fmla="*/ 180 h 283"/>
                  <a:gd name="T8" fmla="*/ 445 w 445"/>
                  <a:gd name="T9" fmla="*/ 217 h 283"/>
                  <a:gd name="T10" fmla="*/ 445 w 445"/>
                  <a:gd name="T11" fmla="*/ 283 h 283"/>
                  <a:gd name="T12" fmla="*/ 253 w 445"/>
                  <a:gd name="T13" fmla="*/ 185 h 283"/>
                  <a:gd name="T14" fmla="*/ 0 w 445"/>
                  <a:gd name="T15" fmla="*/ 56 h 283"/>
                  <a:gd name="T16" fmla="*/ 0 w 445"/>
                  <a:gd name="T17" fmla="*/ 0 h 283"/>
                  <a:gd name="T18" fmla="*/ 253 w 445"/>
                  <a:gd name="T19" fmla="*/ 121 h 283"/>
                  <a:gd name="T20" fmla="*/ 253 w 445"/>
                  <a:gd name="T21" fmla="*/ 185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283">
                    <a:moveTo>
                      <a:pt x="445" y="283"/>
                    </a:moveTo>
                    <a:lnTo>
                      <a:pt x="303" y="210"/>
                    </a:lnTo>
                    <a:lnTo>
                      <a:pt x="303" y="145"/>
                    </a:lnTo>
                    <a:lnTo>
                      <a:pt x="376" y="180"/>
                    </a:lnTo>
                    <a:lnTo>
                      <a:pt x="445" y="217"/>
                    </a:lnTo>
                    <a:lnTo>
                      <a:pt x="445" y="283"/>
                    </a:lnTo>
                    <a:moveTo>
                      <a:pt x="253" y="185"/>
                    </a:moveTo>
                    <a:lnTo>
                      <a:pt x="0" y="56"/>
                    </a:lnTo>
                    <a:lnTo>
                      <a:pt x="0" y="0"/>
                    </a:lnTo>
                    <a:lnTo>
                      <a:pt x="253" y="121"/>
                    </a:lnTo>
                    <a:lnTo>
                      <a:pt x="253" y="185"/>
                    </a:lnTo>
                  </a:path>
                </a:pathLst>
              </a:custGeom>
              <a:solidFill>
                <a:srgbClr val="4A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17" name="Freeform 2205"/>
              <p:cNvSpPr>
                <a:spLocks/>
              </p:cNvSpPr>
              <p:nvPr/>
            </p:nvSpPr>
            <p:spPr bwMode="auto">
              <a:xfrm>
                <a:off x="6189" y="1184"/>
                <a:ext cx="5" cy="8"/>
              </a:xfrm>
              <a:custGeom>
                <a:avLst/>
                <a:gdLst>
                  <a:gd name="T0" fmla="*/ 5 w 5"/>
                  <a:gd name="T1" fmla="*/ 8 h 8"/>
                  <a:gd name="T2" fmla="*/ 0 w 5"/>
                  <a:gd name="T3" fmla="*/ 6 h 8"/>
                  <a:gd name="T4" fmla="*/ 0 w 5"/>
                  <a:gd name="T5" fmla="*/ 0 h 8"/>
                  <a:gd name="T6" fmla="*/ 5 w 5"/>
                  <a:gd name="T7" fmla="*/ 2 h 8"/>
                  <a:gd name="T8" fmla="*/ 5 w 5"/>
                  <a:gd name="T9" fmla="*/ 8 h 8"/>
                </a:gdLst>
                <a:ahLst/>
                <a:cxnLst>
                  <a:cxn ang="0">
                    <a:pos x="T0" y="T1"/>
                  </a:cxn>
                  <a:cxn ang="0">
                    <a:pos x="T2" y="T3"/>
                  </a:cxn>
                  <a:cxn ang="0">
                    <a:pos x="T4" y="T5"/>
                  </a:cxn>
                  <a:cxn ang="0">
                    <a:pos x="T6" y="T7"/>
                  </a:cxn>
                  <a:cxn ang="0">
                    <a:pos x="T8" y="T9"/>
                  </a:cxn>
                </a:cxnLst>
                <a:rect l="0" t="0" r="r" b="b"/>
                <a:pathLst>
                  <a:path w="5" h="8">
                    <a:moveTo>
                      <a:pt x="5" y="8"/>
                    </a:moveTo>
                    <a:lnTo>
                      <a:pt x="0" y="6"/>
                    </a:lnTo>
                    <a:lnTo>
                      <a:pt x="0" y="0"/>
                    </a:lnTo>
                    <a:lnTo>
                      <a:pt x="5" y="2"/>
                    </a:lnTo>
                    <a:lnTo>
                      <a:pt x="5"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18" name="Freeform 2206"/>
              <p:cNvSpPr>
                <a:spLocks noEditPoints="1"/>
              </p:cNvSpPr>
              <p:nvPr/>
            </p:nvSpPr>
            <p:spPr bwMode="auto">
              <a:xfrm>
                <a:off x="6167" y="1172"/>
                <a:ext cx="33" cy="17"/>
              </a:xfrm>
              <a:custGeom>
                <a:avLst/>
                <a:gdLst>
                  <a:gd name="T0" fmla="*/ 376 w 376"/>
                  <a:gd name="T1" fmla="*/ 201 h 201"/>
                  <a:gd name="T2" fmla="*/ 303 w 376"/>
                  <a:gd name="T3" fmla="*/ 166 h 201"/>
                  <a:gd name="T4" fmla="*/ 303 w 376"/>
                  <a:gd name="T5" fmla="*/ 162 h 201"/>
                  <a:gd name="T6" fmla="*/ 376 w 376"/>
                  <a:gd name="T7" fmla="*/ 201 h 201"/>
                  <a:gd name="T8" fmla="*/ 253 w 376"/>
                  <a:gd name="T9" fmla="*/ 142 h 201"/>
                  <a:gd name="T10" fmla="*/ 0 w 376"/>
                  <a:gd name="T11" fmla="*/ 21 h 201"/>
                  <a:gd name="T12" fmla="*/ 0 w 376"/>
                  <a:gd name="T13" fmla="*/ 0 h 201"/>
                  <a:gd name="T14" fmla="*/ 253 w 376"/>
                  <a:gd name="T15" fmla="*/ 135 h 201"/>
                  <a:gd name="T16" fmla="*/ 253 w 376"/>
                  <a:gd name="T17" fmla="*/ 142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6" h="201">
                    <a:moveTo>
                      <a:pt x="376" y="201"/>
                    </a:moveTo>
                    <a:lnTo>
                      <a:pt x="303" y="166"/>
                    </a:lnTo>
                    <a:lnTo>
                      <a:pt x="303" y="162"/>
                    </a:lnTo>
                    <a:lnTo>
                      <a:pt x="376" y="201"/>
                    </a:lnTo>
                    <a:moveTo>
                      <a:pt x="253" y="142"/>
                    </a:moveTo>
                    <a:lnTo>
                      <a:pt x="0" y="21"/>
                    </a:lnTo>
                    <a:lnTo>
                      <a:pt x="0" y="0"/>
                    </a:lnTo>
                    <a:lnTo>
                      <a:pt x="253" y="135"/>
                    </a:lnTo>
                    <a:lnTo>
                      <a:pt x="253" y="142"/>
                    </a:lnTo>
                  </a:path>
                </a:pathLst>
              </a:custGeom>
              <a:solidFill>
                <a:srgbClr val="3B3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19" name="Freeform 2207"/>
              <p:cNvSpPr>
                <a:spLocks/>
              </p:cNvSpPr>
              <p:nvPr/>
            </p:nvSpPr>
            <p:spPr bwMode="auto">
              <a:xfrm>
                <a:off x="6189" y="1184"/>
                <a:ext cx="5" cy="2"/>
              </a:xfrm>
              <a:custGeom>
                <a:avLst/>
                <a:gdLst>
                  <a:gd name="T0" fmla="*/ 5 w 5"/>
                  <a:gd name="T1" fmla="*/ 2 h 2"/>
                  <a:gd name="T2" fmla="*/ 0 w 5"/>
                  <a:gd name="T3" fmla="*/ 0 h 2"/>
                  <a:gd name="T4" fmla="*/ 0 w 5"/>
                  <a:gd name="T5" fmla="*/ 0 h 2"/>
                  <a:gd name="T6" fmla="*/ 5 w 5"/>
                  <a:gd name="T7" fmla="*/ 2 h 2"/>
                  <a:gd name="T8" fmla="*/ 5 w 5"/>
                  <a:gd name="T9" fmla="*/ 2 h 2"/>
                </a:gdLst>
                <a:ahLst/>
                <a:cxnLst>
                  <a:cxn ang="0">
                    <a:pos x="T0" y="T1"/>
                  </a:cxn>
                  <a:cxn ang="0">
                    <a:pos x="T2" y="T3"/>
                  </a:cxn>
                  <a:cxn ang="0">
                    <a:pos x="T4" y="T5"/>
                  </a:cxn>
                  <a:cxn ang="0">
                    <a:pos x="T6" y="T7"/>
                  </a:cxn>
                  <a:cxn ang="0">
                    <a:pos x="T8" y="T9"/>
                  </a:cxn>
                </a:cxnLst>
                <a:rect l="0" t="0" r="r" b="b"/>
                <a:pathLst>
                  <a:path w="5" h="2">
                    <a:moveTo>
                      <a:pt x="5" y="2"/>
                    </a:moveTo>
                    <a:lnTo>
                      <a:pt x="0" y="0"/>
                    </a:lnTo>
                    <a:lnTo>
                      <a:pt x="0" y="0"/>
                    </a:lnTo>
                    <a:lnTo>
                      <a:pt x="5" y="2"/>
                    </a:lnTo>
                    <a:lnTo>
                      <a:pt x="5" y="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20" name="Freeform 2208"/>
              <p:cNvSpPr>
                <a:spLocks noEditPoints="1"/>
              </p:cNvSpPr>
              <p:nvPr/>
            </p:nvSpPr>
            <p:spPr bwMode="auto">
              <a:xfrm>
                <a:off x="6154" y="1155"/>
                <a:ext cx="2" cy="11"/>
              </a:xfrm>
              <a:custGeom>
                <a:avLst/>
                <a:gdLst>
                  <a:gd name="T0" fmla="*/ 20 w 20"/>
                  <a:gd name="T1" fmla="*/ 121 h 121"/>
                  <a:gd name="T2" fmla="*/ 0 w 20"/>
                  <a:gd name="T3" fmla="*/ 110 h 121"/>
                  <a:gd name="T4" fmla="*/ 0 w 20"/>
                  <a:gd name="T5" fmla="*/ 63 h 121"/>
                  <a:gd name="T6" fmla="*/ 20 w 20"/>
                  <a:gd name="T7" fmla="*/ 73 h 121"/>
                  <a:gd name="T8" fmla="*/ 20 w 20"/>
                  <a:gd name="T9" fmla="*/ 121 h 121"/>
                  <a:gd name="T10" fmla="*/ 20 w 20"/>
                  <a:gd name="T11" fmla="*/ 17 h 121"/>
                  <a:gd name="T12" fmla="*/ 0 w 20"/>
                  <a:gd name="T13" fmla="*/ 6 h 121"/>
                  <a:gd name="T14" fmla="*/ 0 w 20"/>
                  <a:gd name="T15" fmla="*/ 0 h 121"/>
                  <a:gd name="T16" fmla="*/ 20 w 20"/>
                  <a:gd name="T17" fmla="*/ 10 h 121"/>
                  <a:gd name="T18" fmla="*/ 20 w 20"/>
                  <a:gd name="T1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21">
                    <a:moveTo>
                      <a:pt x="20" y="121"/>
                    </a:moveTo>
                    <a:lnTo>
                      <a:pt x="0" y="110"/>
                    </a:lnTo>
                    <a:lnTo>
                      <a:pt x="0" y="63"/>
                    </a:lnTo>
                    <a:lnTo>
                      <a:pt x="20" y="73"/>
                    </a:lnTo>
                    <a:lnTo>
                      <a:pt x="20" y="121"/>
                    </a:lnTo>
                    <a:moveTo>
                      <a:pt x="20" y="17"/>
                    </a:moveTo>
                    <a:lnTo>
                      <a:pt x="0" y="6"/>
                    </a:lnTo>
                    <a:lnTo>
                      <a:pt x="0" y="0"/>
                    </a:lnTo>
                    <a:lnTo>
                      <a:pt x="20" y="10"/>
                    </a:lnTo>
                    <a:lnTo>
                      <a:pt x="20" y="17"/>
                    </a:lnTo>
                  </a:path>
                </a:pathLst>
              </a:custGeom>
              <a:solidFill>
                <a:srgbClr val="4A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21" name="Freeform 2209"/>
              <p:cNvSpPr>
                <a:spLocks/>
              </p:cNvSpPr>
              <p:nvPr/>
            </p:nvSpPr>
            <p:spPr bwMode="auto">
              <a:xfrm>
                <a:off x="6154" y="1156"/>
                <a:ext cx="2" cy="6"/>
              </a:xfrm>
              <a:custGeom>
                <a:avLst/>
                <a:gdLst>
                  <a:gd name="T0" fmla="*/ 2 w 2"/>
                  <a:gd name="T1" fmla="*/ 6 h 6"/>
                  <a:gd name="T2" fmla="*/ 0 w 2"/>
                  <a:gd name="T3" fmla="*/ 5 h 6"/>
                  <a:gd name="T4" fmla="*/ 0 w 2"/>
                  <a:gd name="T5" fmla="*/ 0 h 6"/>
                  <a:gd name="T6" fmla="*/ 2 w 2"/>
                  <a:gd name="T7" fmla="*/ 1 h 6"/>
                  <a:gd name="T8" fmla="*/ 2 w 2"/>
                  <a:gd name="T9" fmla="*/ 6 h 6"/>
                </a:gdLst>
                <a:ahLst/>
                <a:cxnLst>
                  <a:cxn ang="0">
                    <a:pos x="T0" y="T1"/>
                  </a:cxn>
                  <a:cxn ang="0">
                    <a:pos x="T2" y="T3"/>
                  </a:cxn>
                  <a:cxn ang="0">
                    <a:pos x="T4" y="T5"/>
                  </a:cxn>
                  <a:cxn ang="0">
                    <a:pos x="T6" y="T7"/>
                  </a:cxn>
                  <a:cxn ang="0">
                    <a:pos x="T8" y="T9"/>
                  </a:cxn>
                </a:cxnLst>
                <a:rect l="0" t="0" r="r" b="b"/>
                <a:pathLst>
                  <a:path w="2" h="6">
                    <a:moveTo>
                      <a:pt x="2" y="6"/>
                    </a:moveTo>
                    <a:lnTo>
                      <a:pt x="0" y="5"/>
                    </a:lnTo>
                    <a:lnTo>
                      <a:pt x="0" y="0"/>
                    </a:lnTo>
                    <a:lnTo>
                      <a:pt x="2" y="1"/>
                    </a:lnTo>
                    <a:lnTo>
                      <a:pt x="2" y="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22" name="Freeform 2210"/>
              <p:cNvSpPr>
                <a:spLocks/>
              </p:cNvSpPr>
              <p:nvPr/>
            </p:nvSpPr>
            <p:spPr bwMode="auto">
              <a:xfrm>
                <a:off x="6154" y="1167"/>
                <a:ext cx="13" cy="13"/>
              </a:xfrm>
              <a:custGeom>
                <a:avLst/>
                <a:gdLst>
                  <a:gd name="T0" fmla="*/ 13 w 13"/>
                  <a:gd name="T1" fmla="*/ 13 h 13"/>
                  <a:gd name="T2" fmla="*/ 0 w 13"/>
                  <a:gd name="T3" fmla="*/ 6 h 13"/>
                  <a:gd name="T4" fmla="*/ 0 w 13"/>
                  <a:gd name="T5" fmla="*/ 0 h 13"/>
                  <a:gd name="T6" fmla="*/ 2 w 13"/>
                  <a:gd name="T7" fmla="*/ 1 h 13"/>
                  <a:gd name="T8" fmla="*/ 2 w 13"/>
                  <a:gd name="T9" fmla="*/ 6 h 13"/>
                  <a:gd name="T10" fmla="*/ 13 w 13"/>
                  <a:gd name="T11" fmla="*/ 12 h 13"/>
                  <a:gd name="T12" fmla="*/ 13 w 13"/>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13" h="13">
                    <a:moveTo>
                      <a:pt x="13" y="13"/>
                    </a:moveTo>
                    <a:lnTo>
                      <a:pt x="0" y="6"/>
                    </a:lnTo>
                    <a:lnTo>
                      <a:pt x="0" y="0"/>
                    </a:lnTo>
                    <a:lnTo>
                      <a:pt x="2" y="1"/>
                    </a:lnTo>
                    <a:lnTo>
                      <a:pt x="2" y="6"/>
                    </a:lnTo>
                    <a:lnTo>
                      <a:pt x="13" y="12"/>
                    </a:lnTo>
                    <a:lnTo>
                      <a:pt x="13" y="13"/>
                    </a:lnTo>
                    <a:close/>
                  </a:path>
                </a:pathLst>
              </a:custGeom>
              <a:solidFill>
                <a:srgbClr val="4A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23" name="Freeform 2211"/>
              <p:cNvSpPr>
                <a:spLocks/>
              </p:cNvSpPr>
              <p:nvPr/>
            </p:nvSpPr>
            <p:spPr bwMode="auto">
              <a:xfrm>
                <a:off x="6154" y="1165"/>
                <a:ext cx="2" cy="3"/>
              </a:xfrm>
              <a:custGeom>
                <a:avLst/>
                <a:gdLst>
                  <a:gd name="T0" fmla="*/ 2 w 2"/>
                  <a:gd name="T1" fmla="*/ 3 h 3"/>
                  <a:gd name="T2" fmla="*/ 0 w 2"/>
                  <a:gd name="T3" fmla="*/ 2 h 3"/>
                  <a:gd name="T4" fmla="*/ 0 w 2"/>
                  <a:gd name="T5" fmla="*/ 0 h 3"/>
                  <a:gd name="T6" fmla="*/ 2 w 2"/>
                  <a:gd name="T7" fmla="*/ 1 h 3"/>
                  <a:gd name="T8" fmla="*/ 2 w 2"/>
                  <a:gd name="T9" fmla="*/ 3 h 3"/>
                </a:gdLst>
                <a:ahLst/>
                <a:cxnLst>
                  <a:cxn ang="0">
                    <a:pos x="T0" y="T1"/>
                  </a:cxn>
                  <a:cxn ang="0">
                    <a:pos x="T2" y="T3"/>
                  </a:cxn>
                  <a:cxn ang="0">
                    <a:pos x="T4" y="T5"/>
                  </a:cxn>
                  <a:cxn ang="0">
                    <a:pos x="T6" y="T7"/>
                  </a:cxn>
                  <a:cxn ang="0">
                    <a:pos x="T8" y="T9"/>
                  </a:cxn>
                </a:cxnLst>
                <a:rect l="0" t="0" r="r" b="b"/>
                <a:pathLst>
                  <a:path w="2" h="3">
                    <a:moveTo>
                      <a:pt x="2" y="3"/>
                    </a:moveTo>
                    <a:lnTo>
                      <a:pt x="0" y="2"/>
                    </a:lnTo>
                    <a:lnTo>
                      <a:pt x="0" y="0"/>
                    </a:lnTo>
                    <a:lnTo>
                      <a:pt x="2" y="1"/>
                    </a:lnTo>
                    <a:lnTo>
                      <a:pt x="2" y="3"/>
                    </a:lnTo>
                    <a:close/>
                  </a:path>
                </a:pathLst>
              </a:custGeom>
              <a:solidFill>
                <a:srgbClr val="3B3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24" name="Freeform 2212"/>
              <p:cNvSpPr>
                <a:spLocks noEditPoints="1"/>
              </p:cNvSpPr>
              <p:nvPr/>
            </p:nvSpPr>
            <p:spPr bwMode="auto">
              <a:xfrm>
                <a:off x="6156" y="1156"/>
                <a:ext cx="11" cy="16"/>
              </a:xfrm>
              <a:custGeom>
                <a:avLst/>
                <a:gdLst>
                  <a:gd name="T0" fmla="*/ 134 w 134"/>
                  <a:gd name="T1" fmla="*/ 183 h 183"/>
                  <a:gd name="T2" fmla="*/ 0 w 134"/>
                  <a:gd name="T3" fmla="*/ 111 h 183"/>
                  <a:gd name="T4" fmla="*/ 0 w 134"/>
                  <a:gd name="T5" fmla="*/ 63 h 183"/>
                  <a:gd name="T6" fmla="*/ 134 w 134"/>
                  <a:gd name="T7" fmla="*/ 133 h 183"/>
                  <a:gd name="T8" fmla="*/ 134 w 134"/>
                  <a:gd name="T9" fmla="*/ 183 h 183"/>
                  <a:gd name="T10" fmla="*/ 134 w 134"/>
                  <a:gd name="T11" fmla="*/ 77 h 183"/>
                  <a:gd name="T12" fmla="*/ 0 w 134"/>
                  <a:gd name="T13" fmla="*/ 7 h 183"/>
                  <a:gd name="T14" fmla="*/ 0 w 134"/>
                  <a:gd name="T15" fmla="*/ 0 h 183"/>
                  <a:gd name="T16" fmla="*/ 134 w 134"/>
                  <a:gd name="T17" fmla="*/ 68 h 183"/>
                  <a:gd name="T18" fmla="*/ 134 w 134"/>
                  <a:gd name="T19" fmla="*/ 7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 h="183">
                    <a:moveTo>
                      <a:pt x="134" y="183"/>
                    </a:moveTo>
                    <a:lnTo>
                      <a:pt x="0" y="111"/>
                    </a:lnTo>
                    <a:lnTo>
                      <a:pt x="0" y="63"/>
                    </a:lnTo>
                    <a:lnTo>
                      <a:pt x="134" y="133"/>
                    </a:lnTo>
                    <a:lnTo>
                      <a:pt x="134" y="183"/>
                    </a:lnTo>
                    <a:moveTo>
                      <a:pt x="134" y="77"/>
                    </a:moveTo>
                    <a:lnTo>
                      <a:pt x="0" y="7"/>
                    </a:lnTo>
                    <a:lnTo>
                      <a:pt x="0" y="0"/>
                    </a:lnTo>
                    <a:lnTo>
                      <a:pt x="134" y="68"/>
                    </a:lnTo>
                    <a:lnTo>
                      <a:pt x="134" y="77"/>
                    </a:lnTo>
                  </a:path>
                </a:pathLst>
              </a:custGeom>
              <a:solidFill>
                <a:srgbClr val="20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25" name="Freeform 2213"/>
              <p:cNvSpPr>
                <a:spLocks/>
              </p:cNvSpPr>
              <p:nvPr/>
            </p:nvSpPr>
            <p:spPr bwMode="auto">
              <a:xfrm>
                <a:off x="6156" y="1157"/>
                <a:ext cx="11" cy="11"/>
              </a:xfrm>
              <a:custGeom>
                <a:avLst/>
                <a:gdLst>
                  <a:gd name="T0" fmla="*/ 11 w 11"/>
                  <a:gd name="T1" fmla="*/ 11 h 11"/>
                  <a:gd name="T2" fmla="*/ 0 w 11"/>
                  <a:gd name="T3" fmla="*/ 5 h 11"/>
                  <a:gd name="T4" fmla="*/ 0 w 11"/>
                  <a:gd name="T5" fmla="*/ 0 h 11"/>
                  <a:gd name="T6" fmla="*/ 11 w 11"/>
                  <a:gd name="T7" fmla="*/ 6 h 11"/>
                  <a:gd name="T8" fmla="*/ 11 w 11"/>
                  <a:gd name="T9" fmla="*/ 11 h 11"/>
                </a:gdLst>
                <a:ahLst/>
                <a:cxnLst>
                  <a:cxn ang="0">
                    <a:pos x="T0" y="T1"/>
                  </a:cxn>
                  <a:cxn ang="0">
                    <a:pos x="T2" y="T3"/>
                  </a:cxn>
                  <a:cxn ang="0">
                    <a:pos x="T4" y="T5"/>
                  </a:cxn>
                  <a:cxn ang="0">
                    <a:pos x="T6" y="T7"/>
                  </a:cxn>
                  <a:cxn ang="0">
                    <a:pos x="T8" y="T9"/>
                  </a:cxn>
                </a:cxnLst>
                <a:rect l="0" t="0" r="r" b="b"/>
                <a:pathLst>
                  <a:path w="11" h="11">
                    <a:moveTo>
                      <a:pt x="11" y="11"/>
                    </a:moveTo>
                    <a:lnTo>
                      <a:pt x="0" y="5"/>
                    </a:lnTo>
                    <a:lnTo>
                      <a:pt x="0" y="0"/>
                    </a:lnTo>
                    <a:lnTo>
                      <a:pt x="11" y="6"/>
                    </a:lnTo>
                    <a:lnTo>
                      <a:pt x="11"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26" name="Freeform 2214"/>
              <p:cNvSpPr>
                <a:spLocks/>
              </p:cNvSpPr>
              <p:nvPr/>
            </p:nvSpPr>
            <p:spPr bwMode="auto">
              <a:xfrm>
                <a:off x="6156" y="1168"/>
                <a:ext cx="11" cy="11"/>
              </a:xfrm>
              <a:custGeom>
                <a:avLst/>
                <a:gdLst>
                  <a:gd name="T0" fmla="*/ 11 w 11"/>
                  <a:gd name="T1" fmla="*/ 11 h 11"/>
                  <a:gd name="T2" fmla="*/ 0 w 11"/>
                  <a:gd name="T3" fmla="*/ 5 h 11"/>
                  <a:gd name="T4" fmla="*/ 0 w 11"/>
                  <a:gd name="T5" fmla="*/ 0 h 11"/>
                  <a:gd name="T6" fmla="*/ 11 w 11"/>
                  <a:gd name="T7" fmla="*/ 6 h 11"/>
                  <a:gd name="T8" fmla="*/ 11 w 11"/>
                  <a:gd name="T9" fmla="*/ 11 h 11"/>
                </a:gdLst>
                <a:ahLst/>
                <a:cxnLst>
                  <a:cxn ang="0">
                    <a:pos x="T0" y="T1"/>
                  </a:cxn>
                  <a:cxn ang="0">
                    <a:pos x="T2" y="T3"/>
                  </a:cxn>
                  <a:cxn ang="0">
                    <a:pos x="T4" y="T5"/>
                  </a:cxn>
                  <a:cxn ang="0">
                    <a:pos x="T6" y="T7"/>
                  </a:cxn>
                  <a:cxn ang="0">
                    <a:pos x="T8" y="T9"/>
                  </a:cxn>
                </a:cxnLst>
                <a:rect l="0" t="0" r="r" b="b"/>
                <a:pathLst>
                  <a:path w="11" h="11">
                    <a:moveTo>
                      <a:pt x="11" y="11"/>
                    </a:moveTo>
                    <a:lnTo>
                      <a:pt x="0" y="5"/>
                    </a:lnTo>
                    <a:lnTo>
                      <a:pt x="0" y="0"/>
                    </a:lnTo>
                    <a:lnTo>
                      <a:pt x="11" y="6"/>
                    </a:lnTo>
                    <a:lnTo>
                      <a:pt x="11" y="11"/>
                    </a:lnTo>
                    <a:close/>
                  </a:path>
                </a:pathLst>
              </a:custGeom>
              <a:solidFill>
                <a:srgbClr val="20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27" name="Freeform 2215"/>
              <p:cNvSpPr>
                <a:spLocks/>
              </p:cNvSpPr>
              <p:nvPr/>
            </p:nvSpPr>
            <p:spPr bwMode="auto">
              <a:xfrm>
                <a:off x="6156" y="1166"/>
                <a:ext cx="11" cy="8"/>
              </a:xfrm>
              <a:custGeom>
                <a:avLst/>
                <a:gdLst>
                  <a:gd name="T0" fmla="*/ 11 w 11"/>
                  <a:gd name="T1" fmla="*/ 8 h 8"/>
                  <a:gd name="T2" fmla="*/ 0 w 11"/>
                  <a:gd name="T3" fmla="*/ 2 h 8"/>
                  <a:gd name="T4" fmla="*/ 0 w 11"/>
                  <a:gd name="T5" fmla="*/ 0 h 8"/>
                  <a:gd name="T6" fmla="*/ 11 w 11"/>
                  <a:gd name="T7" fmla="*/ 6 h 8"/>
                  <a:gd name="T8" fmla="*/ 11 w 11"/>
                  <a:gd name="T9" fmla="*/ 8 h 8"/>
                </a:gdLst>
                <a:ahLst/>
                <a:cxnLst>
                  <a:cxn ang="0">
                    <a:pos x="T0" y="T1"/>
                  </a:cxn>
                  <a:cxn ang="0">
                    <a:pos x="T2" y="T3"/>
                  </a:cxn>
                  <a:cxn ang="0">
                    <a:pos x="T4" y="T5"/>
                  </a:cxn>
                  <a:cxn ang="0">
                    <a:pos x="T6" y="T7"/>
                  </a:cxn>
                  <a:cxn ang="0">
                    <a:pos x="T8" y="T9"/>
                  </a:cxn>
                </a:cxnLst>
                <a:rect l="0" t="0" r="r" b="b"/>
                <a:pathLst>
                  <a:path w="11" h="8">
                    <a:moveTo>
                      <a:pt x="11" y="8"/>
                    </a:moveTo>
                    <a:lnTo>
                      <a:pt x="0" y="2"/>
                    </a:lnTo>
                    <a:lnTo>
                      <a:pt x="0" y="0"/>
                    </a:lnTo>
                    <a:lnTo>
                      <a:pt x="11" y="6"/>
                    </a:lnTo>
                    <a:lnTo>
                      <a:pt x="11" y="8"/>
                    </a:lnTo>
                    <a:close/>
                  </a:path>
                </a:pathLst>
              </a:custGeom>
              <a:solidFill>
                <a:srgbClr val="1B19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28" name="Freeform 2216"/>
              <p:cNvSpPr>
                <a:spLocks noEditPoints="1"/>
              </p:cNvSpPr>
              <p:nvPr/>
            </p:nvSpPr>
            <p:spPr bwMode="auto">
              <a:xfrm>
                <a:off x="6154" y="1197"/>
                <a:ext cx="3" cy="19"/>
              </a:xfrm>
              <a:custGeom>
                <a:avLst/>
                <a:gdLst>
                  <a:gd name="T0" fmla="*/ 28 w 28"/>
                  <a:gd name="T1" fmla="*/ 220 h 220"/>
                  <a:gd name="T2" fmla="*/ 0 w 28"/>
                  <a:gd name="T3" fmla="*/ 206 h 220"/>
                  <a:gd name="T4" fmla="*/ 0 w 28"/>
                  <a:gd name="T5" fmla="*/ 57 h 220"/>
                  <a:gd name="T6" fmla="*/ 28 w 28"/>
                  <a:gd name="T7" fmla="*/ 71 h 220"/>
                  <a:gd name="T8" fmla="*/ 28 w 28"/>
                  <a:gd name="T9" fmla="*/ 220 h 220"/>
                  <a:gd name="T10" fmla="*/ 28 w 28"/>
                  <a:gd name="T11" fmla="*/ 15 h 220"/>
                  <a:gd name="T12" fmla="*/ 0 w 28"/>
                  <a:gd name="T13" fmla="*/ 0 h 220"/>
                  <a:gd name="T14" fmla="*/ 0 w 28"/>
                  <a:gd name="T15" fmla="*/ 0 h 220"/>
                  <a:gd name="T16" fmla="*/ 28 w 28"/>
                  <a:gd name="T17" fmla="*/ 14 h 220"/>
                  <a:gd name="T18" fmla="*/ 28 w 28"/>
                  <a:gd name="T19" fmla="*/ 15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20">
                    <a:moveTo>
                      <a:pt x="28" y="220"/>
                    </a:moveTo>
                    <a:lnTo>
                      <a:pt x="0" y="206"/>
                    </a:lnTo>
                    <a:lnTo>
                      <a:pt x="0" y="57"/>
                    </a:lnTo>
                    <a:lnTo>
                      <a:pt x="28" y="71"/>
                    </a:lnTo>
                    <a:lnTo>
                      <a:pt x="28" y="220"/>
                    </a:lnTo>
                    <a:moveTo>
                      <a:pt x="28" y="15"/>
                    </a:moveTo>
                    <a:lnTo>
                      <a:pt x="0" y="0"/>
                    </a:lnTo>
                    <a:lnTo>
                      <a:pt x="0" y="0"/>
                    </a:lnTo>
                    <a:lnTo>
                      <a:pt x="28" y="14"/>
                    </a:lnTo>
                    <a:lnTo>
                      <a:pt x="28" y="15"/>
                    </a:lnTo>
                  </a:path>
                </a:pathLst>
              </a:custGeom>
              <a:solidFill>
                <a:srgbClr val="4A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29" name="Freeform 2217"/>
              <p:cNvSpPr>
                <a:spLocks/>
              </p:cNvSpPr>
              <p:nvPr/>
            </p:nvSpPr>
            <p:spPr bwMode="auto">
              <a:xfrm>
                <a:off x="6154" y="1197"/>
                <a:ext cx="3" cy="7"/>
              </a:xfrm>
              <a:custGeom>
                <a:avLst/>
                <a:gdLst>
                  <a:gd name="T0" fmla="*/ 3 w 3"/>
                  <a:gd name="T1" fmla="*/ 7 h 7"/>
                  <a:gd name="T2" fmla="*/ 0 w 3"/>
                  <a:gd name="T3" fmla="*/ 5 h 7"/>
                  <a:gd name="T4" fmla="*/ 0 w 3"/>
                  <a:gd name="T5" fmla="*/ 0 h 7"/>
                  <a:gd name="T6" fmla="*/ 3 w 3"/>
                  <a:gd name="T7" fmla="*/ 2 h 7"/>
                  <a:gd name="T8" fmla="*/ 3 w 3"/>
                  <a:gd name="T9" fmla="*/ 7 h 7"/>
                </a:gdLst>
                <a:ahLst/>
                <a:cxnLst>
                  <a:cxn ang="0">
                    <a:pos x="T0" y="T1"/>
                  </a:cxn>
                  <a:cxn ang="0">
                    <a:pos x="T2" y="T3"/>
                  </a:cxn>
                  <a:cxn ang="0">
                    <a:pos x="T4" y="T5"/>
                  </a:cxn>
                  <a:cxn ang="0">
                    <a:pos x="T6" y="T7"/>
                  </a:cxn>
                  <a:cxn ang="0">
                    <a:pos x="T8" y="T9"/>
                  </a:cxn>
                </a:cxnLst>
                <a:rect l="0" t="0" r="r" b="b"/>
                <a:pathLst>
                  <a:path w="3" h="7">
                    <a:moveTo>
                      <a:pt x="3" y="7"/>
                    </a:moveTo>
                    <a:lnTo>
                      <a:pt x="0" y="5"/>
                    </a:lnTo>
                    <a:lnTo>
                      <a:pt x="0" y="0"/>
                    </a:lnTo>
                    <a:lnTo>
                      <a:pt x="3" y="2"/>
                    </a:lnTo>
                    <a:lnTo>
                      <a:pt x="3"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30" name="Freeform 2218"/>
              <p:cNvSpPr>
                <a:spLocks noEditPoints="1"/>
              </p:cNvSpPr>
              <p:nvPr/>
            </p:nvSpPr>
            <p:spPr bwMode="auto">
              <a:xfrm>
                <a:off x="6107" y="1177"/>
                <a:ext cx="2" cy="15"/>
              </a:xfrm>
              <a:custGeom>
                <a:avLst/>
                <a:gdLst>
                  <a:gd name="T0" fmla="*/ 29 w 29"/>
                  <a:gd name="T1" fmla="*/ 171 h 171"/>
                  <a:gd name="T2" fmla="*/ 0 w 29"/>
                  <a:gd name="T3" fmla="*/ 157 h 171"/>
                  <a:gd name="T4" fmla="*/ 0 w 29"/>
                  <a:gd name="T5" fmla="*/ 63 h 171"/>
                  <a:gd name="T6" fmla="*/ 29 w 29"/>
                  <a:gd name="T7" fmla="*/ 47 h 171"/>
                  <a:gd name="T8" fmla="*/ 29 w 29"/>
                  <a:gd name="T9" fmla="*/ 171 h 171"/>
                  <a:gd name="T10" fmla="*/ 0 w 29"/>
                  <a:gd name="T11" fmla="*/ 5 h 171"/>
                  <a:gd name="T12" fmla="*/ 0 w 29"/>
                  <a:gd name="T13" fmla="*/ 0 h 171"/>
                  <a:gd name="T14" fmla="*/ 5 w 29"/>
                  <a:gd name="T15" fmla="*/ 3 h 171"/>
                  <a:gd name="T16" fmla="*/ 0 w 29"/>
                  <a:gd name="T17" fmla="*/ 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71">
                    <a:moveTo>
                      <a:pt x="29" y="171"/>
                    </a:moveTo>
                    <a:lnTo>
                      <a:pt x="0" y="157"/>
                    </a:lnTo>
                    <a:lnTo>
                      <a:pt x="0" y="63"/>
                    </a:lnTo>
                    <a:lnTo>
                      <a:pt x="29" y="47"/>
                    </a:lnTo>
                    <a:lnTo>
                      <a:pt x="29" y="171"/>
                    </a:lnTo>
                    <a:moveTo>
                      <a:pt x="0" y="5"/>
                    </a:moveTo>
                    <a:lnTo>
                      <a:pt x="0" y="0"/>
                    </a:lnTo>
                    <a:lnTo>
                      <a:pt x="5" y="3"/>
                    </a:lnTo>
                    <a:lnTo>
                      <a:pt x="0" y="5"/>
                    </a:lnTo>
                  </a:path>
                </a:pathLst>
              </a:custGeom>
              <a:solidFill>
                <a:srgbClr val="3B3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31" name="Freeform 2219"/>
              <p:cNvSpPr>
                <a:spLocks/>
              </p:cNvSpPr>
              <p:nvPr/>
            </p:nvSpPr>
            <p:spPr bwMode="auto">
              <a:xfrm>
                <a:off x="6107" y="1173"/>
                <a:ext cx="2" cy="5"/>
              </a:xfrm>
              <a:custGeom>
                <a:avLst/>
                <a:gdLst>
                  <a:gd name="T0" fmla="*/ 0 w 2"/>
                  <a:gd name="T1" fmla="*/ 5 h 5"/>
                  <a:gd name="T2" fmla="*/ 0 w 2"/>
                  <a:gd name="T3" fmla="*/ 4 h 5"/>
                  <a:gd name="T4" fmla="*/ 0 w 2"/>
                  <a:gd name="T5" fmla="*/ 0 h 5"/>
                  <a:gd name="T6" fmla="*/ 2 w 2"/>
                  <a:gd name="T7" fmla="*/ 1 h 5"/>
                  <a:gd name="T8" fmla="*/ 2 w 2"/>
                  <a:gd name="T9" fmla="*/ 4 h 5"/>
                  <a:gd name="T10" fmla="*/ 0 w 2"/>
                  <a:gd name="T11" fmla="*/ 5 h 5"/>
                </a:gdLst>
                <a:ahLst/>
                <a:cxnLst>
                  <a:cxn ang="0">
                    <a:pos x="T0" y="T1"/>
                  </a:cxn>
                  <a:cxn ang="0">
                    <a:pos x="T2" y="T3"/>
                  </a:cxn>
                  <a:cxn ang="0">
                    <a:pos x="T4" y="T5"/>
                  </a:cxn>
                  <a:cxn ang="0">
                    <a:pos x="T6" y="T7"/>
                  </a:cxn>
                  <a:cxn ang="0">
                    <a:pos x="T8" y="T9"/>
                  </a:cxn>
                  <a:cxn ang="0">
                    <a:pos x="T10" y="T11"/>
                  </a:cxn>
                </a:cxnLst>
                <a:rect l="0" t="0" r="r" b="b"/>
                <a:pathLst>
                  <a:path w="2" h="5">
                    <a:moveTo>
                      <a:pt x="0" y="5"/>
                    </a:moveTo>
                    <a:lnTo>
                      <a:pt x="0" y="4"/>
                    </a:lnTo>
                    <a:lnTo>
                      <a:pt x="0" y="0"/>
                    </a:lnTo>
                    <a:lnTo>
                      <a:pt x="2" y="1"/>
                    </a:lnTo>
                    <a:lnTo>
                      <a:pt x="2" y="4"/>
                    </a:lnTo>
                    <a:lnTo>
                      <a:pt x="0" y="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32" name="Freeform 2220"/>
              <p:cNvSpPr>
                <a:spLocks/>
              </p:cNvSpPr>
              <p:nvPr/>
            </p:nvSpPr>
            <p:spPr bwMode="auto">
              <a:xfrm>
                <a:off x="6107" y="1177"/>
                <a:ext cx="2" cy="6"/>
              </a:xfrm>
              <a:custGeom>
                <a:avLst/>
                <a:gdLst>
                  <a:gd name="T0" fmla="*/ 0 w 2"/>
                  <a:gd name="T1" fmla="*/ 6 h 6"/>
                  <a:gd name="T2" fmla="*/ 0 w 2"/>
                  <a:gd name="T3" fmla="*/ 1 h 6"/>
                  <a:gd name="T4" fmla="*/ 0 w 2"/>
                  <a:gd name="T5" fmla="*/ 1 h 6"/>
                  <a:gd name="T6" fmla="*/ 2 w 2"/>
                  <a:gd name="T7" fmla="*/ 0 h 6"/>
                  <a:gd name="T8" fmla="*/ 2 w 2"/>
                  <a:gd name="T9" fmla="*/ 5 h 6"/>
                  <a:gd name="T10" fmla="*/ 0 w 2"/>
                  <a:gd name="T11" fmla="*/ 6 h 6"/>
                </a:gdLst>
                <a:ahLst/>
                <a:cxnLst>
                  <a:cxn ang="0">
                    <a:pos x="T0" y="T1"/>
                  </a:cxn>
                  <a:cxn ang="0">
                    <a:pos x="T2" y="T3"/>
                  </a:cxn>
                  <a:cxn ang="0">
                    <a:pos x="T4" y="T5"/>
                  </a:cxn>
                  <a:cxn ang="0">
                    <a:pos x="T6" y="T7"/>
                  </a:cxn>
                  <a:cxn ang="0">
                    <a:pos x="T8" y="T9"/>
                  </a:cxn>
                  <a:cxn ang="0">
                    <a:pos x="T10" y="T11"/>
                  </a:cxn>
                </a:cxnLst>
                <a:rect l="0" t="0" r="r" b="b"/>
                <a:pathLst>
                  <a:path w="2" h="6">
                    <a:moveTo>
                      <a:pt x="0" y="6"/>
                    </a:moveTo>
                    <a:lnTo>
                      <a:pt x="0" y="1"/>
                    </a:lnTo>
                    <a:lnTo>
                      <a:pt x="0" y="1"/>
                    </a:lnTo>
                    <a:lnTo>
                      <a:pt x="2" y="0"/>
                    </a:lnTo>
                    <a:lnTo>
                      <a:pt x="2" y="5"/>
                    </a:lnTo>
                    <a:lnTo>
                      <a:pt x="0" y="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33" name="Freeform 2221"/>
              <p:cNvSpPr>
                <a:spLocks noEditPoints="1"/>
              </p:cNvSpPr>
              <p:nvPr/>
            </p:nvSpPr>
            <p:spPr bwMode="auto">
              <a:xfrm>
                <a:off x="6156" y="1276"/>
                <a:ext cx="50" cy="43"/>
              </a:xfrm>
              <a:custGeom>
                <a:avLst/>
                <a:gdLst>
                  <a:gd name="T0" fmla="*/ 579 w 579"/>
                  <a:gd name="T1" fmla="*/ 502 h 502"/>
                  <a:gd name="T2" fmla="*/ 437 w 579"/>
                  <a:gd name="T3" fmla="*/ 429 h 502"/>
                  <a:gd name="T4" fmla="*/ 437 w 579"/>
                  <a:gd name="T5" fmla="*/ 292 h 502"/>
                  <a:gd name="T6" fmla="*/ 481 w 579"/>
                  <a:gd name="T7" fmla="*/ 315 h 502"/>
                  <a:gd name="T8" fmla="*/ 504 w 579"/>
                  <a:gd name="T9" fmla="*/ 271 h 502"/>
                  <a:gd name="T10" fmla="*/ 437 w 579"/>
                  <a:gd name="T11" fmla="*/ 236 h 502"/>
                  <a:gd name="T12" fmla="*/ 437 w 579"/>
                  <a:gd name="T13" fmla="*/ 223 h 502"/>
                  <a:gd name="T14" fmla="*/ 579 w 579"/>
                  <a:gd name="T15" fmla="*/ 295 h 502"/>
                  <a:gd name="T16" fmla="*/ 579 w 579"/>
                  <a:gd name="T17" fmla="*/ 502 h 502"/>
                  <a:gd name="T18" fmla="*/ 387 w 579"/>
                  <a:gd name="T19" fmla="*/ 404 h 502"/>
                  <a:gd name="T20" fmla="*/ 0 w 579"/>
                  <a:gd name="T21" fmla="*/ 207 h 502"/>
                  <a:gd name="T22" fmla="*/ 0 w 579"/>
                  <a:gd name="T23" fmla="*/ 64 h 502"/>
                  <a:gd name="T24" fmla="*/ 387 w 579"/>
                  <a:gd name="T25" fmla="*/ 266 h 502"/>
                  <a:gd name="T26" fmla="*/ 387 w 579"/>
                  <a:gd name="T27" fmla="*/ 404 h 502"/>
                  <a:gd name="T28" fmla="*/ 387 w 579"/>
                  <a:gd name="T29" fmla="*/ 210 h 502"/>
                  <a:gd name="T30" fmla="*/ 0 w 579"/>
                  <a:gd name="T31" fmla="*/ 8 h 502"/>
                  <a:gd name="T32" fmla="*/ 0 w 579"/>
                  <a:gd name="T33" fmla="*/ 0 h 502"/>
                  <a:gd name="T34" fmla="*/ 387 w 579"/>
                  <a:gd name="T35" fmla="*/ 197 h 502"/>
                  <a:gd name="T36" fmla="*/ 387 w 579"/>
                  <a:gd name="T37" fmla="*/ 21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9" h="502">
                    <a:moveTo>
                      <a:pt x="579" y="502"/>
                    </a:moveTo>
                    <a:lnTo>
                      <a:pt x="437" y="429"/>
                    </a:lnTo>
                    <a:lnTo>
                      <a:pt x="437" y="292"/>
                    </a:lnTo>
                    <a:lnTo>
                      <a:pt x="481" y="315"/>
                    </a:lnTo>
                    <a:lnTo>
                      <a:pt x="504" y="271"/>
                    </a:lnTo>
                    <a:lnTo>
                      <a:pt x="437" y="236"/>
                    </a:lnTo>
                    <a:lnTo>
                      <a:pt x="437" y="223"/>
                    </a:lnTo>
                    <a:lnTo>
                      <a:pt x="579" y="295"/>
                    </a:lnTo>
                    <a:lnTo>
                      <a:pt x="579" y="502"/>
                    </a:lnTo>
                    <a:moveTo>
                      <a:pt x="387" y="404"/>
                    </a:moveTo>
                    <a:lnTo>
                      <a:pt x="0" y="207"/>
                    </a:lnTo>
                    <a:lnTo>
                      <a:pt x="0" y="64"/>
                    </a:lnTo>
                    <a:lnTo>
                      <a:pt x="387" y="266"/>
                    </a:lnTo>
                    <a:lnTo>
                      <a:pt x="387" y="404"/>
                    </a:lnTo>
                    <a:moveTo>
                      <a:pt x="387" y="210"/>
                    </a:moveTo>
                    <a:lnTo>
                      <a:pt x="0" y="8"/>
                    </a:lnTo>
                    <a:lnTo>
                      <a:pt x="0" y="0"/>
                    </a:lnTo>
                    <a:lnTo>
                      <a:pt x="387" y="197"/>
                    </a:lnTo>
                    <a:lnTo>
                      <a:pt x="387" y="210"/>
                    </a:lnTo>
                  </a:path>
                </a:pathLst>
              </a:custGeom>
              <a:solidFill>
                <a:srgbClr val="5E6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34" name="Freeform 2222"/>
              <p:cNvSpPr>
                <a:spLocks noEditPoints="1"/>
              </p:cNvSpPr>
              <p:nvPr/>
            </p:nvSpPr>
            <p:spPr bwMode="auto">
              <a:xfrm>
                <a:off x="6189" y="1293"/>
                <a:ext cx="5" cy="20"/>
              </a:xfrm>
              <a:custGeom>
                <a:avLst/>
                <a:gdLst>
                  <a:gd name="T0" fmla="*/ 50 w 50"/>
                  <a:gd name="T1" fmla="*/ 232 h 232"/>
                  <a:gd name="T2" fmla="*/ 0 w 50"/>
                  <a:gd name="T3" fmla="*/ 207 h 232"/>
                  <a:gd name="T4" fmla="*/ 0 w 50"/>
                  <a:gd name="T5" fmla="*/ 69 h 232"/>
                  <a:gd name="T6" fmla="*/ 50 w 50"/>
                  <a:gd name="T7" fmla="*/ 95 h 232"/>
                  <a:gd name="T8" fmla="*/ 50 w 50"/>
                  <a:gd name="T9" fmla="*/ 232 h 232"/>
                  <a:gd name="T10" fmla="*/ 50 w 50"/>
                  <a:gd name="T11" fmla="*/ 39 h 232"/>
                  <a:gd name="T12" fmla="*/ 0 w 50"/>
                  <a:gd name="T13" fmla="*/ 13 h 232"/>
                  <a:gd name="T14" fmla="*/ 0 w 50"/>
                  <a:gd name="T15" fmla="*/ 0 h 232"/>
                  <a:gd name="T16" fmla="*/ 50 w 50"/>
                  <a:gd name="T17" fmla="*/ 26 h 232"/>
                  <a:gd name="T18" fmla="*/ 50 w 50"/>
                  <a:gd name="T19" fmla="*/ 39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32">
                    <a:moveTo>
                      <a:pt x="50" y="232"/>
                    </a:moveTo>
                    <a:lnTo>
                      <a:pt x="0" y="207"/>
                    </a:lnTo>
                    <a:lnTo>
                      <a:pt x="0" y="69"/>
                    </a:lnTo>
                    <a:lnTo>
                      <a:pt x="50" y="95"/>
                    </a:lnTo>
                    <a:lnTo>
                      <a:pt x="50" y="232"/>
                    </a:lnTo>
                    <a:moveTo>
                      <a:pt x="50" y="39"/>
                    </a:moveTo>
                    <a:lnTo>
                      <a:pt x="0" y="13"/>
                    </a:lnTo>
                    <a:lnTo>
                      <a:pt x="0" y="0"/>
                    </a:lnTo>
                    <a:lnTo>
                      <a:pt x="50" y="26"/>
                    </a:lnTo>
                    <a:lnTo>
                      <a:pt x="50" y="3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35" name="Freeform 2223"/>
              <p:cNvSpPr>
                <a:spLocks/>
              </p:cNvSpPr>
              <p:nvPr/>
            </p:nvSpPr>
            <p:spPr bwMode="auto">
              <a:xfrm>
                <a:off x="6156" y="1276"/>
                <a:ext cx="43" cy="27"/>
              </a:xfrm>
              <a:custGeom>
                <a:avLst/>
                <a:gdLst>
                  <a:gd name="T0" fmla="*/ 41 w 43"/>
                  <a:gd name="T1" fmla="*/ 27 h 27"/>
                  <a:gd name="T2" fmla="*/ 38 w 43"/>
                  <a:gd name="T3" fmla="*/ 25 h 27"/>
                  <a:gd name="T4" fmla="*/ 33 w 43"/>
                  <a:gd name="T5" fmla="*/ 23 h 27"/>
                  <a:gd name="T6" fmla="*/ 0 w 43"/>
                  <a:gd name="T7" fmla="*/ 5 h 27"/>
                  <a:gd name="T8" fmla="*/ 0 w 43"/>
                  <a:gd name="T9" fmla="*/ 0 h 27"/>
                  <a:gd name="T10" fmla="*/ 33 w 43"/>
                  <a:gd name="T11" fmla="*/ 18 h 27"/>
                  <a:gd name="T12" fmla="*/ 38 w 43"/>
                  <a:gd name="T13" fmla="*/ 20 h 27"/>
                  <a:gd name="T14" fmla="*/ 43 w 43"/>
                  <a:gd name="T15" fmla="*/ 23 h 27"/>
                  <a:gd name="T16" fmla="*/ 41 w 43"/>
                  <a:gd name="T1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41" y="27"/>
                    </a:moveTo>
                    <a:lnTo>
                      <a:pt x="38" y="25"/>
                    </a:lnTo>
                    <a:lnTo>
                      <a:pt x="33" y="23"/>
                    </a:lnTo>
                    <a:lnTo>
                      <a:pt x="0" y="5"/>
                    </a:lnTo>
                    <a:lnTo>
                      <a:pt x="0" y="0"/>
                    </a:lnTo>
                    <a:lnTo>
                      <a:pt x="33" y="18"/>
                    </a:lnTo>
                    <a:lnTo>
                      <a:pt x="38" y="20"/>
                    </a:lnTo>
                    <a:lnTo>
                      <a:pt x="43" y="23"/>
                    </a:lnTo>
                    <a:lnTo>
                      <a:pt x="41"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36" name="Freeform 2224"/>
              <p:cNvSpPr>
                <a:spLocks noEditPoints="1"/>
              </p:cNvSpPr>
              <p:nvPr/>
            </p:nvSpPr>
            <p:spPr bwMode="auto">
              <a:xfrm>
                <a:off x="5981" y="949"/>
                <a:ext cx="13" cy="28"/>
              </a:xfrm>
              <a:custGeom>
                <a:avLst/>
                <a:gdLst>
                  <a:gd name="T0" fmla="*/ 0 w 146"/>
                  <a:gd name="T1" fmla="*/ 325 h 325"/>
                  <a:gd name="T2" fmla="*/ 0 w 146"/>
                  <a:gd name="T3" fmla="*/ 320 h 325"/>
                  <a:gd name="T4" fmla="*/ 146 w 146"/>
                  <a:gd name="T5" fmla="*/ 217 h 325"/>
                  <a:gd name="T6" fmla="*/ 146 w 146"/>
                  <a:gd name="T7" fmla="*/ 235 h 325"/>
                  <a:gd name="T8" fmla="*/ 0 w 146"/>
                  <a:gd name="T9" fmla="*/ 325 h 325"/>
                  <a:gd name="T10" fmla="*/ 0 w 146"/>
                  <a:gd name="T11" fmla="*/ 259 h 325"/>
                  <a:gd name="T12" fmla="*/ 0 w 146"/>
                  <a:gd name="T13" fmla="*/ 108 h 325"/>
                  <a:gd name="T14" fmla="*/ 146 w 146"/>
                  <a:gd name="T15" fmla="*/ 0 h 325"/>
                  <a:gd name="T16" fmla="*/ 146 w 146"/>
                  <a:gd name="T17" fmla="*/ 155 h 325"/>
                  <a:gd name="T18" fmla="*/ 0 w 146"/>
                  <a:gd name="T19" fmla="*/ 259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325">
                    <a:moveTo>
                      <a:pt x="0" y="325"/>
                    </a:moveTo>
                    <a:lnTo>
                      <a:pt x="0" y="320"/>
                    </a:lnTo>
                    <a:lnTo>
                      <a:pt x="146" y="217"/>
                    </a:lnTo>
                    <a:lnTo>
                      <a:pt x="146" y="235"/>
                    </a:lnTo>
                    <a:lnTo>
                      <a:pt x="0" y="325"/>
                    </a:lnTo>
                    <a:moveTo>
                      <a:pt x="0" y="259"/>
                    </a:moveTo>
                    <a:lnTo>
                      <a:pt x="0" y="108"/>
                    </a:lnTo>
                    <a:lnTo>
                      <a:pt x="146" y="0"/>
                    </a:lnTo>
                    <a:lnTo>
                      <a:pt x="146" y="155"/>
                    </a:lnTo>
                    <a:lnTo>
                      <a:pt x="0" y="259"/>
                    </a:lnTo>
                  </a:path>
                </a:pathLst>
              </a:custGeom>
              <a:solidFill>
                <a:srgbClr val="4A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37" name="Freeform 2225"/>
              <p:cNvSpPr>
                <a:spLocks/>
              </p:cNvSpPr>
              <p:nvPr/>
            </p:nvSpPr>
            <p:spPr bwMode="auto">
              <a:xfrm>
                <a:off x="5981" y="947"/>
                <a:ext cx="13" cy="11"/>
              </a:xfrm>
              <a:custGeom>
                <a:avLst/>
                <a:gdLst>
                  <a:gd name="T0" fmla="*/ 0 w 13"/>
                  <a:gd name="T1" fmla="*/ 11 h 11"/>
                  <a:gd name="T2" fmla="*/ 0 w 13"/>
                  <a:gd name="T3" fmla="*/ 8 h 11"/>
                  <a:gd name="T4" fmla="*/ 13 w 13"/>
                  <a:gd name="T5" fmla="*/ 0 h 11"/>
                  <a:gd name="T6" fmla="*/ 13 w 13"/>
                  <a:gd name="T7" fmla="*/ 2 h 11"/>
                  <a:gd name="T8" fmla="*/ 0 w 13"/>
                  <a:gd name="T9" fmla="*/ 11 h 11"/>
                </a:gdLst>
                <a:ahLst/>
                <a:cxnLst>
                  <a:cxn ang="0">
                    <a:pos x="T0" y="T1"/>
                  </a:cxn>
                  <a:cxn ang="0">
                    <a:pos x="T2" y="T3"/>
                  </a:cxn>
                  <a:cxn ang="0">
                    <a:pos x="T4" y="T5"/>
                  </a:cxn>
                  <a:cxn ang="0">
                    <a:pos x="T6" y="T7"/>
                  </a:cxn>
                  <a:cxn ang="0">
                    <a:pos x="T8" y="T9"/>
                  </a:cxn>
                </a:cxnLst>
                <a:rect l="0" t="0" r="r" b="b"/>
                <a:pathLst>
                  <a:path w="13" h="11">
                    <a:moveTo>
                      <a:pt x="0" y="11"/>
                    </a:moveTo>
                    <a:lnTo>
                      <a:pt x="0" y="8"/>
                    </a:lnTo>
                    <a:lnTo>
                      <a:pt x="13" y="0"/>
                    </a:lnTo>
                    <a:lnTo>
                      <a:pt x="13" y="2"/>
                    </a:lnTo>
                    <a:lnTo>
                      <a:pt x="0"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38" name="Freeform 2226"/>
              <p:cNvSpPr>
                <a:spLocks/>
              </p:cNvSpPr>
              <p:nvPr/>
            </p:nvSpPr>
            <p:spPr bwMode="auto">
              <a:xfrm>
                <a:off x="5981" y="962"/>
                <a:ext cx="13" cy="15"/>
              </a:xfrm>
              <a:custGeom>
                <a:avLst/>
                <a:gdLst>
                  <a:gd name="T0" fmla="*/ 0 w 13"/>
                  <a:gd name="T1" fmla="*/ 15 h 15"/>
                  <a:gd name="T2" fmla="*/ 0 w 13"/>
                  <a:gd name="T3" fmla="*/ 9 h 15"/>
                  <a:gd name="T4" fmla="*/ 13 w 13"/>
                  <a:gd name="T5" fmla="*/ 0 h 15"/>
                  <a:gd name="T6" fmla="*/ 13 w 13"/>
                  <a:gd name="T7" fmla="*/ 6 h 15"/>
                  <a:gd name="T8" fmla="*/ 0 w 13"/>
                  <a:gd name="T9" fmla="*/ 15 h 15"/>
                </a:gdLst>
                <a:ahLst/>
                <a:cxnLst>
                  <a:cxn ang="0">
                    <a:pos x="T0" y="T1"/>
                  </a:cxn>
                  <a:cxn ang="0">
                    <a:pos x="T2" y="T3"/>
                  </a:cxn>
                  <a:cxn ang="0">
                    <a:pos x="T4" y="T5"/>
                  </a:cxn>
                  <a:cxn ang="0">
                    <a:pos x="T6" y="T7"/>
                  </a:cxn>
                  <a:cxn ang="0">
                    <a:pos x="T8" y="T9"/>
                  </a:cxn>
                </a:cxnLst>
                <a:rect l="0" t="0" r="r" b="b"/>
                <a:pathLst>
                  <a:path w="13" h="15">
                    <a:moveTo>
                      <a:pt x="0" y="15"/>
                    </a:moveTo>
                    <a:lnTo>
                      <a:pt x="0" y="9"/>
                    </a:lnTo>
                    <a:lnTo>
                      <a:pt x="13" y="0"/>
                    </a:lnTo>
                    <a:lnTo>
                      <a:pt x="13" y="6"/>
                    </a:lnTo>
                    <a:lnTo>
                      <a:pt x="0" y="1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39" name="Freeform 2227"/>
              <p:cNvSpPr>
                <a:spLocks/>
              </p:cNvSpPr>
              <p:nvPr/>
            </p:nvSpPr>
            <p:spPr bwMode="auto">
              <a:xfrm>
                <a:off x="6033" y="840"/>
                <a:ext cx="134" cy="105"/>
              </a:xfrm>
              <a:custGeom>
                <a:avLst/>
                <a:gdLst>
                  <a:gd name="T0" fmla="*/ 0 w 134"/>
                  <a:gd name="T1" fmla="*/ 105 h 105"/>
                  <a:gd name="T2" fmla="*/ 0 w 134"/>
                  <a:gd name="T3" fmla="*/ 100 h 105"/>
                  <a:gd name="T4" fmla="*/ 97 w 134"/>
                  <a:gd name="T5" fmla="*/ 31 h 105"/>
                  <a:gd name="T6" fmla="*/ 95 w 134"/>
                  <a:gd name="T7" fmla="*/ 27 h 105"/>
                  <a:gd name="T8" fmla="*/ 0 w 134"/>
                  <a:gd name="T9" fmla="*/ 95 h 105"/>
                  <a:gd name="T10" fmla="*/ 0 w 134"/>
                  <a:gd name="T11" fmla="*/ 83 h 105"/>
                  <a:gd name="T12" fmla="*/ 134 w 134"/>
                  <a:gd name="T13" fmla="*/ 0 h 105"/>
                  <a:gd name="T14" fmla="*/ 134 w 134"/>
                  <a:gd name="T15" fmla="*/ 22 h 105"/>
                  <a:gd name="T16" fmla="*/ 0 w 134"/>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05">
                    <a:moveTo>
                      <a:pt x="0" y="105"/>
                    </a:moveTo>
                    <a:lnTo>
                      <a:pt x="0" y="100"/>
                    </a:lnTo>
                    <a:lnTo>
                      <a:pt x="97" y="31"/>
                    </a:lnTo>
                    <a:lnTo>
                      <a:pt x="95" y="27"/>
                    </a:lnTo>
                    <a:lnTo>
                      <a:pt x="0" y="95"/>
                    </a:lnTo>
                    <a:lnTo>
                      <a:pt x="0" y="83"/>
                    </a:lnTo>
                    <a:lnTo>
                      <a:pt x="134" y="0"/>
                    </a:lnTo>
                    <a:lnTo>
                      <a:pt x="134" y="22"/>
                    </a:lnTo>
                    <a:lnTo>
                      <a:pt x="0" y="105"/>
                    </a:lnTo>
                    <a:close/>
                  </a:path>
                </a:pathLst>
              </a:custGeom>
              <a:solidFill>
                <a:srgbClr val="4A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40" name="Freeform 2228"/>
              <p:cNvSpPr>
                <a:spLocks/>
              </p:cNvSpPr>
              <p:nvPr/>
            </p:nvSpPr>
            <p:spPr bwMode="auto">
              <a:xfrm>
                <a:off x="6033" y="867"/>
                <a:ext cx="97" cy="73"/>
              </a:xfrm>
              <a:custGeom>
                <a:avLst/>
                <a:gdLst>
                  <a:gd name="T0" fmla="*/ 0 w 97"/>
                  <a:gd name="T1" fmla="*/ 73 h 73"/>
                  <a:gd name="T2" fmla="*/ 0 w 97"/>
                  <a:gd name="T3" fmla="*/ 68 h 73"/>
                  <a:gd name="T4" fmla="*/ 95 w 97"/>
                  <a:gd name="T5" fmla="*/ 0 h 73"/>
                  <a:gd name="T6" fmla="*/ 97 w 97"/>
                  <a:gd name="T7" fmla="*/ 4 h 73"/>
                  <a:gd name="T8" fmla="*/ 0 w 97"/>
                  <a:gd name="T9" fmla="*/ 73 h 73"/>
                </a:gdLst>
                <a:ahLst/>
                <a:cxnLst>
                  <a:cxn ang="0">
                    <a:pos x="T0" y="T1"/>
                  </a:cxn>
                  <a:cxn ang="0">
                    <a:pos x="T2" y="T3"/>
                  </a:cxn>
                  <a:cxn ang="0">
                    <a:pos x="T4" y="T5"/>
                  </a:cxn>
                  <a:cxn ang="0">
                    <a:pos x="T6" y="T7"/>
                  </a:cxn>
                  <a:cxn ang="0">
                    <a:pos x="T8" y="T9"/>
                  </a:cxn>
                </a:cxnLst>
                <a:rect l="0" t="0" r="r" b="b"/>
                <a:pathLst>
                  <a:path w="97" h="73">
                    <a:moveTo>
                      <a:pt x="0" y="73"/>
                    </a:moveTo>
                    <a:lnTo>
                      <a:pt x="0" y="68"/>
                    </a:lnTo>
                    <a:lnTo>
                      <a:pt x="95" y="0"/>
                    </a:lnTo>
                    <a:lnTo>
                      <a:pt x="97" y="4"/>
                    </a:lnTo>
                    <a:lnTo>
                      <a:pt x="0" y="7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41" name="Freeform 2229"/>
              <p:cNvSpPr>
                <a:spLocks noEditPoints="1"/>
              </p:cNvSpPr>
              <p:nvPr/>
            </p:nvSpPr>
            <p:spPr bwMode="auto">
              <a:xfrm>
                <a:off x="5994" y="923"/>
                <a:ext cx="39" cy="46"/>
              </a:xfrm>
              <a:custGeom>
                <a:avLst/>
                <a:gdLst>
                  <a:gd name="T0" fmla="*/ 0 w 454"/>
                  <a:gd name="T1" fmla="*/ 535 h 535"/>
                  <a:gd name="T2" fmla="*/ 0 w 454"/>
                  <a:gd name="T3" fmla="*/ 517 h 535"/>
                  <a:gd name="T4" fmla="*/ 16 w 454"/>
                  <a:gd name="T5" fmla="*/ 505 h 535"/>
                  <a:gd name="T6" fmla="*/ 16 w 454"/>
                  <a:gd name="T7" fmla="*/ 525 h 535"/>
                  <a:gd name="T8" fmla="*/ 0 w 454"/>
                  <a:gd name="T9" fmla="*/ 535 h 535"/>
                  <a:gd name="T10" fmla="*/ 66 w 454"/>
                  <a:gd name="T11" fmla="*/ 494 h 535"/>
                  <a:gd name="T12" fmla="*/ 66 w 454"/>
                  <a:gd name="T13" fmla="*/ 470 h 535"/>
                  <a:gd name="T14" fmla="*/ 143 w 454"/>
                  <a:gd name="T15" fmla="*/ 415 h 535"/>
                  <a:gd name="T16" fmla="*/ 143 w 454"/>
                  <a:gd name="T17" fmla="*/ 447 h 535"/>
                  <a:gd name="T18" fmla="*/ 66 w 454"/>
                  <a:gd name="T19" fmla="*/ 494 h 535"/>
                  <a:gd name="T20" fmla="*/ 0 w 454"/>
                  <a:gd name="T21" fmla="*/ 455 h 535"/>
                  <a:gd name="T22" fmla="*/ 0 w 454"/>
                  <a:gd name="T23" fmla="*/ 300 h 535"/>
                  <a:gd name="T24" fmla="*/ 16 w 454"/>
                  <a:gd name="T25" fmla="*/ 288 h 535"/>
                  <a:gd name="T26" fmla="*/ 16 w 454"/>
                  <a:gd name="T27" fmla="*/ 444 h 535"/>
                  <a:gd name="T28" fmla="*/ 0 w 454"/>
                  <a:gd name="T29" fmla="*/ 455 h 535"/>
                  <a:gd name="T30" fmla="*/ 193 w 454"/>
                  <a:gd name="T31" fmla="*/ 416 h 535"/>
                  <a:gd name="T32" fmla="*/ 193 w 454"/>
                  <a:gd name="T33" fmla="*/ 380 h 535"/>
                  <a:gd name="T34" fmla="*/ 454 w 454"/>
                  <a:gd name="T35" fmla="*/ 195 h 535"/>
                  <a:gd name="T36" fmla="*/ 454 w 454"/>
                  <a:gd name="T37" fmla="*/ 254 h 535"/>
                  <a:gd name="T38" fmla="*/ 193 w 454"/>
                  <a:gd name="T39" fmla="*/ 416 h 535"/>
                  <a:gd name="T40" fmla="*/ 66 w 454"/>
                  <a:gd name="T41" fmla="*/ 409 h 535"/>
                  <a:gd name="T42" fmla="*/ 66 w 454"/>
                  <a:gd name="T43" fmla="*/ 251 h 535"/>
                  <a:gd name="T44" fmla="*/ 143 w 454"/>
                  <a:gd name="T45" fmla="*/ 195 h 535"/>
                  <a:gd name="T46" fmla="*/ 143 w 454"/>
                  <a:gd name="T47" fmla="*/ 354 h 535"/>
                  <a:gd name="T48" fmla="*/ 66 w 454"/>
                  <a:gd name="T49" fmla="*/ 409 h 535"/>
                  <a:gd name="T50" fmla="*/ 193 w 454"/>
                  <a:gd name="T51" fmla="*/ 319 h 535"/>
                  <a:gd name="T52" fmla="*/ 193 w 454"/>
                  <a:gd name="T53" fmla="*/ 161 h 535"/>
                  <a:gd name="T54" fmla="*/ 454 w 454"/>
                  <a:gd name="T55" fmla="*/ 0 h 535"/>
                  <a:gd name="T56" fmla="*/ 454 w 454"/>
                  <a:gd name="T57" fmla="*/ 134 h 535"/>
                  <a:gd name="T58" fmla="*/ 193 w 454"/>
                  <a:gd name="T59" fmla="*/ 319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4" h="535">
                    <a:moveTo>
                      <a:pt x="0" y="535"/>
                    </a:moveTo>
                    <a:lnTo>
                      <a:pt x="0" y="517"/>
                    </a:lnTo>
                    <a:lnTo>
                      <a:pt x="16" y="505"/>
                    </a:lnTo>
                    <a:lnTo>
                      <a:pt x="16" y="525"/>
                    </a:lnTo>
                    <a:lnTo>
                      <a:pt x="0" y="535"/>
                    </a:lnTo>
                    <a:moveTo>
                      <a:pt x="66" y="494"/>
                    </a:moveTo>
                    <a:lnTo>
                      <a:pt x="66" y="470"/>
                    </a:lnTo>
                    <a:lnTo>
                      <a:pt x="143" y="415"/>
                    </a:lnTo>
                    <a:lnTo>
                      <a:pt x="143" y="447"/>
                    </a:lnTo>
                    <a:lnTo>
                      <a:pt x="66" y="494"/>
                    </a:lnTo>
                    <a:moveTo>
                      <a:pt x="0" y="455"/>
                    </a:moveTo>
                    <a:lnTo>
                      <a:pt x="0" y="300"/>
                    </a:lnTo>
                    <a:lnTo>
                      <a:pt x="16" y="288"/>
                    </a:lnTo>
                    <a:lnTo>
                      <a:pt x="16" y="444"/>
                    </a:lnTo>
                    <a:lnTo>
                      <a:pt x="0" y="455"/>
                    </a:lnTo>
                    <a:moveTo>
                      <a:pt x="193" y="416"/>
                    </a:moveTo>
                    <a:lnTo>
                      <a:pt x="193" y="380"/>
                    </a:lnTo>
                    <a:lnTo>
                      <a:pt x="454" y="195"/>
                    </a:lnTo>
                    <a:lnTo>
                      <a:pt x="454" y="254"/>
                    </a:lnTo>
                    <a:lnTo>
                      <a:pt x="193" y="416"/>
                    </a:lnTo>
                    <a:moveTo>
                      <a:pt x="66" y="409"/>
                    </a:moveTo>
                    <a:lnTo>
                      <a:pt x="66" y="251"/>
                    </a:lnTo>
                    <a:lnTo>
                      <a:pt x="143" y="195"/>
                    </a:lnTo>
                    <a:lnTo>
                      <a:pt x="143" y="354"/>
                    </a:lnTo>
                    <a:lnTo>
                      <a:pt x="66" y="409"/>
                    </a:lnTo>
                    <a:moveTo>
                      <a:pt x="193" y="319"/>
                    </a:moveTo>
                    <a:lnTo>
                      <a:pt x="193" y="161"/>
                    </a:lnTo>
                    <a:lnTo>
                      <a:pt x="454" y="0"/>
                    </a:lnTo>
                    <a:lnTo>
                      <a:pt x="454" y="134"/>
                    </a:lnTo>
                    <a:lnTo>
                      <a:pt x="193" y="319"/>
                    </a:lnTo>
                  </a:path>
                </a:pathLst>
              </a:custGeom>
              <a:solidFill>
                <a:srgbClr val="3B3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42" name="Freeform 2230"/>
              <p:cNvSpPr>
                <a:spLocks noEditPoints="1"/>
              </p:cNvSpPr>
              <p:nvPr/>
            </p:nvSpPr>
            <p:spPr bwMode="auto">
              <a:xfrm>
                <a:off x="5994" y="940"/>
                <a:ext cx="12" cy="9"/>
              </a:xfrm>
              <a:custGeom>
                <a:avLst/>
                <a:gdLst>
                  <a:gd name="T0" fmla="*/ 0 w 143"/>
                  <a:gd name="T1" fmla="*/ 108 h 108"/>
                  <a:gd name="T2" fmla="*/ 0 w 143"/>
                  <a:gd name="T3" fmla="*/ 88 h 108"/>
                  <a:gd name="T4" fmla="*/ 16 w 143"/>
                  <a:gd name="T5" fmla="*/ 78 h 108"/>
                  <a:gd name="T6" fmla="*/ 16 w 143"/>
                  <a:gd name="T7" fmla="*/ 96 h 108"/>
                  <a:gd name="T8" fmla="*/ 0 w 143"/>
                  <a:gd name="T9" fmla="*/ 108 h 108"/>
                  <a:gd name="T10" fmla="*/ 66 w 143"/>
                  <a:gd name="T11" fmla="*/ 59 h 108"/>
                  <a:gd name="T12" fmla="*/ 66 w 143"/>
                  <a:gd name="T13" fmla="*/ 48 h 108"/>
                  <a:gd name="T14" fmla="*/ 143 w 143"/>
                  <a:gd name="T15" fmla="*/ 0 h 108"/>
                  <a:gd name="T16" fmla="*/ 143 w 143"/>
                  <a:gd name="T17" fmla="*/ 3 h 108"/>
                  <a:gd name="T18" fmla="*/ 66 w 143"/>
                  <a:gd name="T19" fmla="*/ 5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08">
                    <a:moveTo>
                      <a:pt x="0" y="108"/>
                    </a:moveTo>
                    <a:lnTo>
                      <a:pt x="0" y="88"/>
                    </a:lnTo>
                    <a:lnTo>
                      <a:pt x="16" y="78"/>
                    </a:lnTo>
                    <a:lnTo>
                      <a:pt x="16" y="96"/>
                    </a:lnTo>
                    <a:lnTo>
                      <a:pt x="0" y="108"/>
                    </a:lnTo>
                    <a:moveTo>
                      <a:pt x="66" y="59"/>
                    </a:moveTo>
                    <a:lnTo>
                      <a:pt x="66" y="48"/>
                    </a:lnTo>
                    <a:lnTo>
                      <a:pt x="143" y="0"/>
                    </a:lnTo>
                    <a:lnTo>
                      <a:pt x="143" y="3"/>
                    </a:lnTo>
                    <a:lnTo>
                      <a:pt x="66" y="5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43" name="Freeform 2231"/>
              <p:cNvSpPr>
                <a:spLocks noEditPoints="1"/>
              </p:cNvSpPr>
              <p:nvPr/>
            </p:nvSpPr>
            <p:spPr bwMode="auto">
              <a:xfrm>
                <a:off x="5995" y="944"/>
                <a:ext cx="4" cy="24"/>
              </a:xfrm>
              <a:custGeom>
                <a:avLst/>
                <a:gdLst>
                  <a:gd name="T0" fmla="*/ 0 w 50"/>
                  <a:gd name="T1" fmla="*/ 285 h 285"/>
                  <a:gd name="T2" fmla="*/ 0 w 50"/>
                  <a:gd name="T3" fmla="*/ 265 h 285"/>
                  <a:gd name="T4" fmla="*/ 50 w 50"/>
                  <a:gd name="T5" fmla="*/ 230 h 285"/>
                  <a:gd name="T6" fmla="*/ 50 w 50"/>
                  <a:gd name="T7" fmla="*/ 254 h 285"/>
                  <a:gd name="T8" fmla="*/ 0 w 50"/>
                  <a:gd name="T9" fmla="*/ 285 h 285"/>
                  <a:gd name="T10" fmla="*/ 0 w 50"/>
                  <a:gd name="T11" fmla="*/ 204 h 285"/>
                  <a:gd name="T12" fmla="*/ 0 w 50"/>
                  <a:gd name="T13" fmla="*/ 30 h 285"/>
                  <a:gd name="T14" fmla="*/ 50 w 50"/>
                  <a:gd name="T15" fmla="*/ 0 h 285"/>
                  <a:gd name="T16" fmla="*/ 50 w 50"/>
                  <a:gd name="T17" fmla="*/ 169 h 285"/>
                  <a:gd name="T18" fmla="*/ 0 w 50"/>
                  <a:gd name="T19" fmla="*/ 20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85">
                    <a:moveTo>
                      <a:pt x="0" y="285"/>
                    </a:moveTo>
                    <a:lnTo>
                      <a:pt x="0" y="265"/>
                    </a:lnTo>
                    <a:lnTo>
                      <a:pt x="50" y="230"/>
                    </a:lnTo>
                    <a:lnTo>
                      <a:pt x="50" y="254"/>
                    </a:lnTo>
                    <a:lnTo>
                      <a:pt x="0" y="285"/>
                    </a:lnTo>
                    <a:moveTo>
                      <a:pt x="0" y="204"/>
                    </a:moveTo>
                    <a:lnTo>
                      <a:pt x="0" y="30"/>
                    </a:lnTo>
                    <a:lnTo>
                      <a:pt x="50" y="0"/>
                    </a:lnTo>
                    <a:lnTo>
                      <a:pt x="50" y="169"/>
                    </a:lnTo>
                    <a:lnTo>
                      <a:pt x="0" y="204"/>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44" name="Freeform 2232"/>
              <p:cNvSpPr>
                <a:spLocks noEditPoints="1"/>
              </p:cNvSpPr>
              <p:nvPr/>
            </p:nvSpPr>
            <p:spPr bwMode="auto">
              <a:xfrm>
                <a:off x="5994" y="935"/>
                <a:ext cx="39" cy="33"/>
              </a:xfrm>
              <a:custGeom>
                <a:avLst/>
                <a:gdLst>
                  <a:gd name="T0" fmla="*/ 0 w 454"/>
                  <a:gd name="T1" fmla="*/ 383 h 383"/>
                  <a:gd name="T2" fmla="*/ 0 w 454"/>
                  <a:gd name="T3" fmla="*/ 321 h 383"/>
                  <a:gd name="T4" fmla="*/ 16 w 454"/>
                  <a:gd name="T5" fmla="*/ 310 h 383"/>
                  <a:gd name="T6" fmla="*/ 66 w 454"/>
                  <a:gd name="T7" fmla="*/ 275 h 383"/>
                  <a:gd name="T8" fmla="*/ 143 w 454"/>
                  <a:gd name="T9" fmla="*/ 220 h 383"/>
                  <a:gd name="T10" fmla="*/ 143 w 454"/>
                  <a:gd name="T11" fmla="*/ 281 h 383"/>
                  <a:gd name="T12" fmla="*/ 66 w 454"/>
                  <a:gd name="T13" fmla="*/ 336 h 383"/>
                  <a:gd name="T14" fmla="*/ 16 w 454"/>
                  <a:gd name="T15" fmla="*/ 371 h 383"/>
                  <a:gd name="T16" fmla="*/ 0 w 454"/>
                  <a:gd name="T17" fmla="*/ 383 h 383"/>
                  <a:gd name="T18" fmla="*/ 193 w 454"/>
                  <a:gd name="T19" fmla="*/ 246 h 383"/>
                  <a:gd name="T20" fmla="*/ 193 w 454"/>
                  <a:gd name="T21" fmla="*/ 185 h 383"/>
                  <a:gd name="T22" fmla="*/ 454 w 454"/>
                  <a:gd name="T23" fmla="*/ 0 h 383"/>
                  <a:gd name="T24" fmla="*/ 454 w 454"/>
                  <a:gd name="T25" fmla="*/ 61 h 383"/>
                  <a:gd name="T26" fmla="*/ 193 w 454"/>
                  <a:gd name="T27" fmla="*/ 246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4" h="383">
                    <a:moveTo>
                      <a:pt x="0" y="383"/>
                    </a:moveTo>
                    <a:lnTo>
                      <a:pt x="0" y="321"/>
                    </a:lnTo>
                    <a:lnTo>
                      <a:pt x="16" y="310"/>
                    </a:lnTo>
                    <a:lnTo>
                      <a:pt x="66" y="275"/>
                    </a:lnTo>
                    <a:lnTo>
                      <a:pt x="143" y="220"/>
                    </a:lnTo>
                    <a:lnTo>
                      <a:pt x="143" y="281"/>
                    </a:lnTo>
                    <a:lnTo>
                      <a:pt x="66" y="336"/>
                    </a:lnTo>
                    <a:lnTo>
                      <a:pt x="16" y="371"/>
                    </a:lnTo>
                    <a:lnTo>
                      <a:pt x="0" y="383"/>
                    </a:lnTo>
                    <a:moveTo>
                      <a:pt x="193" y="246"/>
                    </a:moveTo>
                    <a:lnTo>
                      <a:pt x="193" y="185"/>
                    </a:lnTo>
                    <a:lnTo>
                      <a:pt x="454" y="0"/>
                    </a:lnTo>
                    <a:lnTo>
                      <a:pt x="454" y="61"/>
                    </a:lnTo>
                    <a:lnTo>
                      <a:pt x="193" y="24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45" name="Freeform 2233"/>
              <p:cNvSpPr>
                <a:spLocks/>
              </p:cNvSpPr>
              <p:nvPr/>
            </p:nvSpPr>
            <p:spPr bwMode="auto">
              <a:xfrm>
                <a:off x="6006" y="937"/>
                <a:ext cx="4" cy="25"/>
              </a:xfrm>
              <a:custGeom>
                <a:avLst/>
                <a:gdLst>
                  <a:gd name="T0" fmla="*/ 0 w 4"/>
                  <a:gd name="T1" fmla="*/ 25 h 25"/>
                  <a:gd name="T2" fmla="*/ 0 w 4"/>
                  <a:gd name="T3" fmla="*/ 3 h 25"/>
                  <a:gd name="T4" fmla="*/ 4 w 4"/>
                  <a:gd name="T5" fmla="*/ 0 h 25"/>
                  <a:gd name="T6" fmla="*/ 4 w 4"/>
                  <a:gd name="T7" fmla="*/ 22 h 25"/>
                  <a:gd name="T8" fmla="*/ 0 w 4"/>
                  <a:gd name="T9" fmla="*/ 25 h 25"/>
                </a:gdLst>
                <a:ahLst/>
                <a:cxnLst>
                  <a:cxn ang="0">
                    <a:pos x="T0" y="T1"/>
                  </a:cxn>
                  <a:cxn ang="0">
                    <a:pos x="T2" y="T3"/>
                  </a:cxn>
                  <a:cxn ang="0">
                    <a:pos x="T4" y="T5"/>
                  </a:cxn>
                  <a:cxn ang="0">
                    <a:pos x="T6" y="T7"/>
                  </a:cxn>
                  <a:cxn ang="0">
                    <a:pos x="T8" y="T9"/>
                  </a:cxn>
                </a:cxnLst>
                <a:rect l="0" t="0" r="r" b="b"/>
                <a:pathLst>
                  <a:path w="4" h="25">
                    <a:moveTo>
                      <a:pt x="0" y="25"/>
                    </a:moveTo>
                    <a:lnTo>
                      <a:pt x="0" y="3"/>
                    </a:lnTo>
                    <a:lnTo>
                      <a:pt x="4" y="0"/>
                    </a:lnTo>
                    <a:lnTo>
                      <a:pt x="4" y="22"/>
                    </a:lnTo>
                    <a:lnTo>
                      <a:pt x="0" y="2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46" name="Freeform 2234"/>
              <p:cNvSpPr>
                <a:spLocks/>
              </p:cNvSpPr>
              <p:nvPr/>
            </p:nvSpPr>
            <p:spPr bwMode="auto">
              <a:xfrm>
                <a:off x="6434" y="1079"/>
                <a:ext cx="117" cy="63"/>
              </a:xfrm>
              <a:custGeom>
                <a:avLst/>
                <a:gdLst>
                  <a:gd name="T0" fmla="*/ 117 w 117"/>
                  <a:gd name="T1" fmla="*/ 63 h 63"/>
                  <a:gd name="T2" fmla="*/ 0 w 117"/>
                  <a:gd name="T3" fmla="*/ 10 h 63"/>
                  <a:gd name="T4" fmla="*/ 0 w 117"/>
                  <a:gd name="T5" fmla="*/ 0 h 63"/>
                  <a:gd name="T6" fmla="*/ 117 w 117"/>
                  <a:gd name="T7" fmla="*/ 55 h 63"/>
                  <a:gd name="T8" fmla="*/ 117 w 117"/>
                  <a:gd name="T9" fmla="*/ 63 h 63"/>
                </a:gdLst>
                <a:ahLst/>
                <a:cxnLst>
                  <a:cxn ang="0">
                    <a:pos x="T0" y="T1"/>
                  </a:cxn>
                  <a:cxn ang="0">
                    <a:pos x="T2" y="T3"/>
                  </a:cxn>
                  <a:cxn ang="0">
                    <a:pos x="T4" y="T5"/>
                  </a:cxn>
                  <a:cxn ang="0">
                    <a:pos x="T6" y="T7"/>
                  </a:cxn>
                  <a:cxn ang="0">
                    <a:pos x="T8" y="T9"/>
                  </a:cxn>
                </a:cxnLst>
                <a:rect l="0" t="0" r="r" b="b"/>
                <a:pathLst>
                  <a:path w="117" h="63">
                    <a:moveTo>
                      <a:pt x="117" y="63"/>
                    </a:moveTo>
                    <a:lnTo>
                      <a:pt x="0" y="10"/>
                    </a:lnTo>
                    <a:lnTo>
                      <a:pt x="0" y="0"/>
                    </a:lnTo>
                    <a:lnTo>
                      <a:pt x="117" y="55"/>
                    </a:lnTo>
                    <a:lnTo>
                      <a:pt x="117" y="63"/>
                    </a:lnTo>
                    <a:close/>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47" name="Freeform 2235"/>
              <p:cNvSpPr>
                <a:spLocks/>
              </p:cNvSpPr>
              <p:nvPr/>
            </p:nvSpPr>
            <p:spPr bwMode="auto">
              <a:xfrm>
                <a:off x="6434" y="1089"/>
                <a:ext cx="117" cy="60"/>
              </a:xfrm>
              <a:custGeom>
                <a:avLst/>
                <a:gdLst>
                  <a:gd name="T0" fmla="*/ 117 w 117"/>
                  <a:gd name="T1" fmla="*/ 60 h 60"/>
                  <a:gd name="T2" fmla="*/ 65 w 117"/>
                  <a:gd name="T3" fmla="*/ 35 h 60"/>
                  <a:gd name="T4" fmla="*/ 65 w 117"/>
                  <a:gd name="T5" fmla="*/ 33 h 60"/>
                  <a:gd name="T6" fmla="*/ 61 w 117"/>
                  <a:gd name="T7" fmla="*/ 33 h 60"/>
                  <a:gd name="T8" fmla="*/ 32 w 117"/>
                  <a:gd name="T9" fmla="*/ 20 h 60"/>
                  <a:gd name="T10" fmla="*/ 32 w 117"/>
                  <a:gd name="T11" fmla="*/ 19 h 60"/>
                  <a:gd name="T12" fmla="*/ 0 w 117"/>
                  <a:gd name="T13" fmla="*/ 1 h 60"/>
                  <a:gd name="T14" fmla="*/ 0 w 117"/>
                  <a:gd name="T15" fmla="*/ 0 h 60"/>
                  <a:gd name="T16" fmla="*/ 117 w 117"/>
                  <a:gd name="T17" fmla="*/ 53 h 60"/>
                  <a:gd name="T18" fmla="*/ 117 w 117"/>
                  <a:gd name="T1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60">
                    <a:moveTo>
                      <a:pt x="117" y="60"/>
                    </a:moveTo>
                    <a:lnTo>
                      <a:pt x="65" y="35"/>
                    </a:lnTo>
                    <a:lnTo>
                      <a:pt x="65" y="33"/>
                    </a:lnTo>
                    <a:lnTo>
                      <a:pt x="61" y="33"/>
                    </a:lnTo>
                    <a:lnTo>
                      <a:pt x="32" y="20"/>
                    </a:lnTo>
                    <a:lnTo>
                      <a:pt x="32" y="19"/>
                    </a:lnTo>
                    <a:lnTo>
                      <a:pt x="0" y="1"/>
                    </a:lnTo>
                    <a:lnTo>
                      <a:pt x="0" y="0"/>
                    </a:lnTo>
                    <a:lnTo>
                      <a:pt x="117" y="53"/>
                    </a:lnTo>
                    <a:lnTo>
                      <a:pt x="117" y="60"/>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48" name="Freeform 2236"/>
              <p:cNvSpPr>
                <a:spLocks/>
              </p:cNvSpPr>
              <p:nvPr/>
            </p:nvSpPr>
            <p:spPr bwMode="auto">
              <a:xfrm>
                <a:off x="6434" y="1090"/>
                <a:ext cx="32" cy="19"/>
              </a:xfrm>
              <a:custGeom>
                <a:avLst/>
                <a:gdLst>
                  <a:gd name="T0" fmla="*/ 32 w 32"/>
                  <a:gd name="T1" fmla="*/ 19 h 19"/>
                  <a:gd name="T2" fmla="*/ 0 w 32"/>
                  <a:gd name="T3" fmla="*/ 4 h 19"/>
                  <a:gd name="T4" fmla="*/ 0 w 32"/>
                  <a:gd name="T5" fmla="*/ 0 h 19"/>
                  <a:gd name="T6" fmla="*/ 32 w 32"/>
                  <a:gd name="T7" fmla="*/ 18 h 19"/>
                  <a:gd name="T8" fmla="*/ 32 w 32"/>
                  <a:gd name="T9" fmla="*/ 19 h 19"/>
                </a:gdLst>
                <a:ahLst/>
                <a:cxnLst>
                  <a:cxn ang="0">
                    <a:pos x="T0" y="T1"/>
                  </a:cxn>
                  <a:cxn ang="0">
                    <a:pos x="T2" y="T3"/>
                  </a:cxn>
                  <a:cxn ang="0">
                    <a:pos x="T4" y="T5"/>
                  </a:cxn>
                  <a:cxn ang="0">
                    <a:pos x="T6" y="T7"/>
                  </a:cxn>
                  <a:cxn ang="0">
                    <a:pos x="T8" y="T9"/>
                  </a:cxn>
                </a:cxnLst>
                <a:rect l="0" t="0" r="r" b="b"/>
                <a:pathLst>
                  <a:path w="32" h="19">
                    <a:moveTo>
                      <a:pt x="32" y="19"/>
                    </a:moveTo>
                    <a:lnTo>
                      <a:pt x="0" y="4"/>
                    </a:lnTo>
                    <a:lnTo>
                      <a:pt x="0" y="0"/>
                    </a:lnTo>
                    <a:lnTo>
                      <a:pt x="32" y="18"/>
                    </a:lnTo>
                    <a:lnTo>
                      <a:pt x="32" y="1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49" name="Freeform 2237"/>
              <p:cNvSpPr>
                <a:spLocks/>
              </p:cNvSpPr>
              <p:nvPr/>
            </p:nvSpPr>
            <p:spPr bwMode="auto">
              <a:xfrm>
                <a:off x="6495" y="1122"/>
                <a:ext cx="4" cy="2"/>
              </a:xfrm>
              <a:custGeom>
                <a:avLst/>
                <a:gdLst>
                  <a:gd name="T0" fmla="*/ 4 w 4"/>
                  <a:gd name="T1" fmla="*/ 2 h 2"/>
                  <a:gd name="T2" fmla="*/ 0 w 4"/>
                  <a:gd name="T3" fmla="*/ 0 h 2"/>
                  <a:gd name="T4" fmla="*/ 4 w 4"/>
                  <a:gd name="T5" fmla="*/ 0 h 2"/>
                  <a:gd name="T6" fmla="*/ 4 w 4"/>
                  <a:gd name="T7" fmla="*/ 2 h 2"/>
                </a:gdLst>
                <a:ahLst/>
                <a:cxnLst>
                  <a:cxn ang="0">
                    <a:pos x="T0" y="T1"/>
                  </a:cxn>
                  <a:cxn ang="0">
                    <a:pos x="T2" y="T3"/>
                  </a:cxn>
                  <a:cxn ang="0">
                    <a:pos x="T4" y="T5"/>
                  </a:cxn>
                  <a:cxn ang="0">
                    <a:pos x="T6" y="T7"/>
                  </a:cxn>
                </a:cxnLst>
                <a:rect l="0" t="0" r="r" b="b"/>
                <a:pathLst>
                  <a:path w="4" h="2">
                    <a:moveTo>
                      <a:pt x="4" y="2"/>
                    </a:moveTo>
                    <a:lnTo>
                      <a:pt x="0" y="0"/>
                    </a:lnTo>
                    <a:lnTo>
                      <a:pt x="4" y="0"/>
                    </a:lnTo>
                    <a:lnTo>
                      <a:pt x="4" y="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50" name="Freeform 2238"/>
              <p:cNvSpPr>
                <a:spLocks/>
              </p:cNvSpPr>
              <p:nvPr/>
            </p:nvSpPr>
            <p:spPr bwMode="auto">
              <a:xfrm>
                <a:off x="6282" y="976"/>
                <a:ext cx="118" cy="73"/>
              </a:xfrm>
              <a:custGeom>
                <a:avLst/>
                <a:gdLst>
                  <a:gd name="T0" fmla="*/ 118 w 118"/>
                  <a:gd name="T1" fmla="*/ 73 h 73"/>
                  <a:gd name="T2" fmla="*/ 0 w 118"/>
                  <a:gd name="T3" fmla="*/ 15 h 73"/>
                  <a:gd name="T4" fmla="*/ 0 w 118"/>
                  <a:gd name="T5" fmla="*/ 0 h 73"/>
                  <a:gd name="T6" fmla="*/ 118 w 118"/>
                  <a:gd name="T7" fmla="*/ 58 h 73"/>
                  <a:gd name="T8" fmla="*/ 118 w 118"/>
                  <a:gd name="T9" fmla="*/ 73 h 73"/>
                </a:gdLst>
                <a:ahLst/>
                <a:cxnLst>
                  <a:cxn ang="0">
                    <a:pos x="T0" y="T1"/>
                  </a:cxn>
                  <a:cxn ang="0">
                    <a:pos x="T2" y="T3"/>
                  </a:cxn>
                  <a:cxn ang="0">
                    <a:pos x="T4" y="T5"/>
                  </a:cxn>
                  <a:cxn ang="0">
                    <a:pos x="T6" y="T7"/>
                  </a:cxn>
                  <a:cxn ang="0">
                    <a:pos x="T8" y="T9"/>
                  </a:cxn>
                </a:cxnLst>
                <a:rect l="0" t="0" r="r" b="b"/>
                <a:pathLst>
                  <a:path w="118" h="73">
                    <a:moveTo>
                      <a:pt x="118" y="73"/>
                    </a:moveTo>
                    <a:lnTo>
                      <a:pt x="0" y="15"/>
                    </a:lnTo>
                    <a:lnTo>
                      <a:pt x="0" y="0"/>
                    </a:lnTo>
                    <a:lnTo>
                      <a:pt x="118" y="58"/>
                    </a:lnTo>
                    <a:lnTo>
                      <a:pt x="118" y="73"/>
                    </a:lnTo>
                    <a:close/>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51" name="Freeform 2239"/>
              <p:cNvSpPr>
                <a:spLocks noEditPoints="1"/>
              </p:cNvSpPr>
              <p:nvPr/>
            </p:nvSpPr>
            <p:spPr bwMode="auto">
              <a:xfrm>
                <a:off x="6430" y="1164"/>
                <a:ext cx="118" cy="60"/>
              </a:xfrm>
              <a:custGeom>
                <a:avLst/>
                <a:gdLst>
                  <a:gd name="T0" fmla="*/ 1364 w 1364"/>
                  <a:gd name="T1" fmla="*/ 701 h 701"/>
                  <a:gd name="T2" fmla="*/ 789 w 1364"/>
                  <a:gd name="T3" fmla="*/ 419 h 701"/>
                  <a:gd name="T4" fmla="*/ 789 w 1364"/>
                  <a:gd name="T5" fmla="*/ 366 h 701"/>
                  <a:gd name="T6" fmla="*/ 1364 w 1364"/>
                  <a:gd name="T7" fmla="*/ 633 h 701"/>
                  <a:gd name="T8" fmla="*/ 1364 w 1364"/>
                  <a:gd name="T9" fmla="*/ 701 h 701"/>
                  <a:gd name="T10" fmla="*/ 739 w 1364"/>
                  <a:gd name="T11" fmla="*/ 395 h 701"/>
                  <a:gd name="T12" fmla="*/ 694 w 1364"/>
                  <a:gd name="T13" fmla="*/ 373 h 701"/>
                  <a:gd name="T14" fmla="*/ 694 w 1364"/>
                  <a:gd name="T15" fmla="*/ 322 h 701"/>
                  <a:gd name="T16" fmla="*/ 739 w 1364"/>
                  <a:gd name="T17" fmla="*/ 343 h 701"/>
                  <a:gd name="T18" fmla="*/ 739 w 1364"/>
                  <a:gd name="T19" fmla="*/ 395 h 701"/>
                  <a:gd name="T20" fmla="*/ 644 w 1364"/>
                  <a:gd name="T21" fmla="*/ 348 h 701"/>
                  <a:gd name="T22" fmla="*/ 0 w 1364"/>
                  <a:gd name="T23" fmla="*/ 32 h 701"/>
                  <a:gd name="T24" fmla="*/ 0 w 1364"/>
                  <a:gd name="T25" fmla="*/ 0 h 701"/>
                  <a:gd name="T26" fmla="*/ 644 w 1364"/>
                  <a:gd name="T27" fmla="*/ 299 h 701"/>
                  <a:gd name="T28" fmla="*/ 644 w 1364"/>
                  <a:gd name="T29" fmla="*/ 348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4" h="701">
                    <a:moveTo>
                      <a:pt x="1364" y="701"/>
                    </a:moveTo>
                    <a:lnTo>
                      <a:pt x="789" y="419"/>
                    </a:lnTo>
                    <a:lnTo>
                      <a:pt x="789" y="366"/>
                    </a:lnTo>
                    <a:lnTo>
                      <a:pt x="1364" y="633"/>
                    </a:lnTo>
                    <a:lnTo>
                      <a:pt x="1364" y="701"/>
                    </a:lnTo>
                    <a:moveTo>
                      <a:pt x="739" y="395"/>
                    </a:moveTo>
                    <a:lnTo>
                      <a:pt x="694" y="373"/>
                    </a:lnTo>
                    <a:lnTo>
                      <a:pt x="694" y="322"/>
                    </a:lnTo>
                    <a:lnTo>
                      <a:pt x="739" y="343"/>
                    </a:lnTo>
                    <a:lnTo>
                      <a:pt x="739" y="395"/>
                    </a:lnTo>
                    <a:moveTo>
                      <a:pt x="644" y="348"/>
                    </a:moveTo>
                    <a:lnTo>
                      <a:pt x="0" y="32"/>
                    </a:lnTo>
                    <a:lnTo>
                      <a:pt x="0" y="0"/>
                    </a:lnTo>
                    <a:lnTo>
                      <a:pt x="644" y="299"/>
                    </a:lnTo>
                    <a:lnTo>
                      <a:pt x="644" y="348"/>
                    </a:lnTo>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52" name="Freeform 2240"/>
              <p:cNvSpPr>
                <a:spLocks/>
              </p:cNvSpPr>
              <p:nvPr/>
            </p:nvSpPr>
            <p:spPr bwMode="auto">
              <a:xfrm>
                <a:off x="6486" y="1189"/>
                <a:ext cx="4" cy="7"/>
              </a:xfrm>
              <a:custGeom>
                <a:avLst/>
                <a:gdLst>
                  <a:gd name="T0" fmla="*/ 4 w 4"/>
                  <a:gd name="T1" fmla="*/ 7 h 7"/>
                  <a:gd name="T2" fmla="*/ 0 w 4"/>
                  <a:gd name="T3" fmla="*/ 5 h 7"/>
                  <a:gd name="T4" fmla="*/ 0 w 4"/>
                  <a:gd name="T5" fmla="*/ 0 h 7"/>
                  <a:gd name="T6" fmla="*/ 4 w 4"/>
                  <a:gd name="T7" fmla="*/ 2 h 7"/>
                  <a:gd name="T8" fmla="*/ 4 w 4"/>
                  <a:gd name="T9" fmla="*/ 7 h 7"/>
                </a:gdLst>
                <a:ahLst/>
                <a:cxnLst>
                  <a:cxn ang="0">
                    <a:pos x="T0" y="T1"/>
                  </a:cxn>
                  <a:cxn ang="0">
                    <a:pos x="T2" y="T3"/>
                  </a:cxn>
                  <a:cxn ang="0">
                    <a:pos x="T4" y="T5"/>
                  </a:cxn>
                  <a:cxn ang="0">
                    <a:pos x="T6" y="T7"/>
                  </a:cxn>
                  <a:cxn ang="0">
                    <a:pos x="T8" y="T9"/>
                  </a:cxn>
                </a:cxnLst>
                <a:rect l="0" t="0" r="r" b="b"/>
                <a:pathLst>
                  <a:path w="4" h="7">
                    <a:moveTo>
                      <a:pt x="4" y="7"/>
                    </a:moveTo>
                    <a:lnTo>
                      <a:pt x="0" y="5"/>
                    </a:lnTo>
                    <a:lnTo>
                      <a:pt x="0" y="0"/>
                    </a:lnTo>
                    <a:lnTo>
                      <a:pt x="4" y="2"/>
                    </a:lnTo>
                    <a:lnTo>
                      <a:pt x="4"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53" name="Freeform 2241"/>
              <p:cNvSpPr>
                <a:spLocks/>
              </p:cNvSpPr>
              <p:nvPr/>
            </p:nvSpPr>
            <p:spPr bwMode="auto">
              <a:xfrm>
                <a:off x="6494" y="1193"/>
                <a:ext cx="5" cy="7"/>
              </a:xfrm>
              <a:custGeom>
                <a:avLst/>
                <a:gdLst>
                  <a:gd name="T0" fmla="*/ 5 w 5"/>
                  <a:gd name="T1" fmla="*/ 7 h 7"/>
                  <a:gd name="T2" fmla="*/ 0 w 5"/>
                  <a:gd name="T3" fmla="*/ 5 h 7"/>
                  <a:gd name="T4" fmla="*/ 0 w 5"/>
                  <a:gd name="T5" fmla="*/ 0 h 7"/>
                  <a:gd name="T6" fmla="*/ 5 w 5"/>
                  <a:gd name="T7" fmla="*/ 2 h 7"/>
                  <a:gd name="T8" fmla="*/ 5 w 5"/>
                  <a:gd name="T9" fmla="*/ 7 h 7"/>
                </a:gdLst>
                <a:ahLst/>
                <a:cxnLst>
                  <a:cxn ang="0">
                    <a:pos x="T0" y="T1"/>
                  </a:cxn>
                  <a:cxn ang="0">
                    <a:pos x="T2" y="T3"/>
                  </a:cxn>
                  <a:cxn ang="0">
                    <a:pos x="T4" y="T5"/>
                  </a:cxn>
                  <a:cxn ang="0">
                    <a:pos x="T6" y="T7"/>
                  </a:cxn>
                  <a:cxn ang="0">
                    <a:pos x="T8" y="T9"/>
                  </a:cxn>
                </a:cxnLst>
                <a:rect l="0" t="0" r="r" b="b"/>
                <a:pathLst>
                  <a:path w="5" h="7">
                    <a:moveTo>
                      <a:pt x="5" y="7"/>
                    </a:moveTo>
                    <a:lnTo>
                      <a:pt x="0" y="5"/>
                    </a:lnTo>
                    <a:lnTo>
                      <a:pt x="0" y="0"/>
                    </a:lnTo>
                    <a:lnTo>
                      <a:pt x="5" y="2"/>
                    </a:lnTo>
                    <a:lnTo>
                      <a:pt x="5"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54" name="Freeform 2242"/>
              <p:cNvSpPr>
                <a:spLocks noEditPoints="1"/>
              </p:cNvSpPr>
              <p:nvPr/>
            </p:nvSpPr>
            <p:spPr bwMode="auto">
              <a:xfrm>
                <a:off x="6430" y="1152"/>
                <a:ext cx="118" cy="66"/>
              </a:xfrm>
              <a:custGeom>
                <a:avLst/>
                <a:gdLst>
                  <a:gd name="T0" fmla="*/ 1364 w 1364"/>
                  <a:gd name="T1" fmla="*/ 770 h 770"/>
                  <a:gd name="T2" fmla="*/ 789 w 1364"/>
                  <a:gd name="T3" fmla="*/ 503 h 770"/>
                  <a:gd name="T4" fmla="*/ 789 w 1364"/>
                  <a:gd name="T5" fmla="*/ 387 h 770"/>
                  <a:gd name="T6" fmla="*/ 1364 w 1364"/>
                  <a:gd name="T7" fmla="*/ 669 h 770"/>
                  <a:gd name="T8" fmla="*/ 1364 w 1364"/>
                  <a:gd name="T9" fmla="*/ 770 h 770"/>
                  <a:gd name="T10" fmla="*/ 739 w 1364"/>
                  <a:gd name="T11" fmla="*/ 480 h 770"/>
                  <a:gd name="T12" fmla="*/ 694 w 1364"/>
                  <a:gd name="T13" fmla="*/ 459 h 770"/>
                  <a:gd name="T14" fmla="*/ 694 w 1364"/>
                  <a:gd name="T15" fmla="*/ 340 h 770"/>
                  <a:gd name="T16" fmla="*/ 739 w 1364"/>
                  <a:gd name="T17" fmla="*/ 362 h 770"/>
                  <a:gd name="T18" fmla="*/ 739 w 1364"/>
                  <a:gd name="T19" fmla="*/ 480 h 770"/>
                  <a:gd name="T20" fmla="*/ 644 w 1364"/>
                  <a:gd name="T21" fmla="*/ 436 h 770"/>
                  <a:gd name="T22" fmla="*/ 0 w 1364"/>
                  <a:gd name="T23" fmla="*/ 137 h 770"/>
                  <a:gd name="T24" fmla="*/ 0 w 1364"/>
                  <a:gd name="T25" fmla="*/ 0 h 770"/>
                  <a:gd name="T26" fmla="*/ 644 w 1364"/>
                  <a:gd name="T27" fmla="*/ 316 h 770"/>
                  <a:gd name="T28" fmla="*/ 644 w 1364"/>
                  <a:gd name="T29" fmla="*/ 436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4" h="770">
                    <a:moveTo>
                      <a:pt x="1364" y="770"/>
                    </a:moveTo>
                    <a:lnTo>
                      <a:pt x="789" y="503"/>
                    </a:lnTo>
                    <a:lnTo>
                      <a:pt x="789" y="387"/>
                    </a:lnTo>
                    <a:lnTo>
                      <a:pt x="1364" y="669"/>
                    </a:lnTo>
                    <a:lnTo>
                      <a:pt x="1364" y="770"/>
                    </a:lnTo>
                    <a:moveTo>
                      <a:pt x="739" y="480"/>
                    </a:moveTo>
                    <a:lnTo>
                      <a:pt x="694" y="459"/>
                    </a:lnTo>
                    <a:lnTo>
                      <a:pt x="694" y="340"/>
                    </a:lnTo>
                    <a:lnTo>
                      <a:pt x="739" y="362"/>
                    </a:lnTo>
                    <a:lnTo>
                      <a:pt x="739" y="480"/>
                    </a:lnTo>
                    <a:moveTo>
                      <a:pt x="644" y="436"/>
                    </a:moveTo>
                    <a:lnTo>
                      <a:pt x="0" y="137"/>
                    </a:lnTo>
                    <a:lnTo>
                      <a:pt x="0" y="0"/>
                    </a:lnTo>
                    <a:lnTo>
                      <a:pt x="644" y="316"/>
                    </a:lnTo>
                    <a:lnTo>
                      <a:pt x="644" y="436"/>
                    </a:lnTo>
                  </a:path>
                </a:pathLst>
              </a:custGeom>
              <a:solidFill>
                <a:srgbClr val="2C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55" name="Freeform 2243"/>
              <p:cNvSpPr>
                <a:spLocks/>
              </p:cNvSpPr>
              <p:nvPr/>
            </p:nvSpPr>
            <p:spPr bwMode="auto">
              <a:xfrm>
                <a:off x="6486" y="1179"/>
                <a:ext cx="4" cy="12"/>
              </a:xfrm>
              <a:custGeom>
                <a:avLst/>
                <a:gdLst>
                  <a:gd name="T0" fmla="*/ 4 w 4"/>
                  <a:gd name="T1" fmla="*/ 12 h 12"/>
                  <a:gd name="T2" fmla="*/ 0 w 4"/>
                  <a:gd name="T3" fmla="*/ 10 h 12"/>
                  <a:gd name="T4" fmla="*/ 0 w 4"/>
                  <a:gd name="T5" fmla="*/ 0 h 12"/>
                  <a:gd name="T6" fmla="*/ 4 w 4"/>
                  <a:gd name="T7" fmla="*/ 2 h 12"/>
                  <a:gd name="T8" fmla="*/ 4 w 4"/>
                  <a:gd name="T9" fmla="*/ 12 h 12"/>
                </a:gdLst>
                <a:ahLst/>
                <a:cxnLst>
                  <a:cxn ang="0">
                    <a:pos x="T0" y="T1"/>
                  </a:cxn>
                  <a:cxn ang="0">
                    <a:pos x="T2" y="T3"/>
                  </a:cxn>
                  <a:cxn ang="0">
                    <a:pos x="T4" y="T5"/>
                  </a:cxn>
                  <a:cxn ang="0">
                    <a:pos x="T6" y="T7"/>
                  </a:cxn>
                  <a:cxn ang="0">
                    <a:pos x="T8" y="T9"/>
                  </a:cxn>
                </a:cxnLst>
                <a:rect l="0" t="0" r="r" b="b"/>
                <a:pathLst>
                  <a:path w="4" h="12">
                    <a:moveTo>
                      <a:pt x="4" y="12"/>
                    </a:moveTo>
                    <a:lnTo>
                      <a:pt x="0" y="10"/>
                    </a:lnTo>
                    <a:lnTo>
                      <a:pt x="0" y="0"/>
                    </a:lnTo>
                    <a:lnTo>
                      <a:pt x="4" y="2"/>
                    </a:lnTo>
                    <a:lnTo>
                      <a:pt x="4" y="1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56" name="Freeform 2244"/>
              <p:cNvSpPr>
                <a:spLocks/>
              </p:cNvSpPr>
              <p:nvPr/>
            </p:nvSpPr>
            <p:spPr bwMode="auto">
              <a:xfrm>
                <a:off x="6494" y="1183"/>
                <a:ext cx="5" cy="12"/>
              </a:xfrm>
              <a:custGeom>
                <a:avLst/>
                <a:gdLst>
                  <a:gd name="T0" fmla="*/ 5 w 5"/>
                  <a:gd name="T1" fmla="*/ 12 h 12"/>
                  <a:gd name="T2" fmla="*/ 0 w 5"/>
                  <a:gd name="T3" fmla="*/ 10 h 12"/>
                  <a:gd name="T4" fmla="*/ 0 w 5"/>
                  <a:gd name="T5" fmla="*/ 0 h 12"/>
                  <a:gd name="T6" fmla="*/ 5 w 5"/>
                  <a:gd name="T7" fmla="*/ 2 h 12"/>
                  <a:gd name="T8" fmla="*/ 5 w 5"/>
                  <a:gd name="T9" fmla="*/ 12 h 12"/>
                </a:gdLst>
                <a:ahLst/>
                <a:cxnLst>
                  <a:cxn ang="0">
                    <a:pos x="T0" y="T1"/>
                  </a:cxn>
                  <a:cxn ang="0">
                    <a:pos x="T2" y="T3"/>
                  </a:cxn>
                  <a:cxn ang="0">
                    <a:pos x="T4" y="T5"/>
                  </a:cxn>
                  <a:cxn ang="0">
                    <a:pos x="T6" y="T7"/>
                  </a:cxn>
                  <a:cxn ang="0">
                    <a:pos x="T8" y="T9"/>
                  </a:cxn>
                </a:cxnLst>
                <a:rect l="0" t="0" r="r" b="b"/>
                <a:pathLst>
                  <a:path w="5" h="12">
                    <a:moveTo>
                      <a:pt x="5" y="12"/>
                    </a:moveTo>
                    <a:lnTo>
                      <a:pt x="0" y="10"/>
                    </a:lnTo>
                    <a:lnTo>
                      <a:pt x="0" y="0"/>
                    </a:lnTo>
                    <a:lnTo>
                      <a:pt x="5" y="2"/>
                    </a:lnTo>
                    <a:lnTo>
                      <a:pt x="5" y="1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57" name="Freeform 2245"/>
              <p:cNvSpPr>
                <a:spLocks noEditPoints="1"/>
              </p:cNvSpPr>
              <p:nvPr/>
            </p:nvSpPr>
            <p:spPr bwMode="auto">
              <a:xfrm>
                <a:off x="6266" y="1170"/>
                <a:ext cx="118" cy="68"/>
              </a:xfrm>
              <a:custGeom>
                <a:avLst/>
                <a:gdLst>
                  <a:gd name="T0" fmla="*/ 1363 w 1363"/>
                  <a:gd name="T1" fmla="*/ 787 h 787"/>
                  <a:gd name="T2" fmla="*/ 1135 w 1363"/>
                  <a:gd name="T3" fmla="*/ 684 h 787"/>
                  <a:gd name="T4" fmla="*/ 606 w 1363"/>
                  <a:gd name="T5" fmla="*/ 416 h 787"/>
                  <a:gd name="T6" fmla="*/ 606 w 1363"/>
                  <a:gd name="T7" fmla="*/ 275 h 787"/>
                  <a:gd name="T8" fmla="*/ 947 w 1363"/>
                  <a:gd name="T9" fmla="*/ 429 h 787"/>
                  <a:gd name="T10" fmla="*/ 1363 w 1363"/>
                  <a:gd name="T11" fmla="*/ 628 h 787"/>
                  <a:gd name="T12" fmla="*/ 1363 w 1363"/>
                  <a:gd name="T13" fmla="*/ 787 h 787"/>
                  <a:gd name="T14" fmla="*/ 557 w 1363"/>
                  <a:gd name="T15" fmla="*/ 391 h 787"/>
                  <a:gd name="T16" fmla="*/ 403 w 1363"/>
                  <a:gd name="T17" fmla="*/ 313 h 787"/>
                  <a:gd name="T18" fmla="*/ 403 w 1363"/>
                  <a:gd name="T19" fmla="*/ 183 h 787"/>
                  <a:gd name="T20" fmla="*/ 557 w 1363"/>
                  <a:gd name="T21" fmla="*/ 252 h 787"/>
                  <a:gd name="T22" fmla="*/ 557 w 1363"/>
                  <a:gd name="T23" fmla="*/ 391 h 787"/>
                  <a:gd name="T24" fmla="*/ 353 w 1363"/>
                  <a:gd name="T25" fmla="*/ 287 h 787"/>
                  <a:gd name="T26" fmla="*/ 0 w 1363"/>
                  <a:gd name="T27" fmla="*/ 108 h 787"/>
                  <a:gd name="T28" fmla="*/ 0 w 1363"/>
                  <a:gd name="T29" fmla="*/ 0 h 787"/>
                  <a:gd name="T30" fmla="*/ 353 w 1363"/>
                  <a:gd name="T31" fmla="*/ 160 h 787"/>
                  <a:gd name="T32" fmla="*/ 353 w 1363"/>
                  <a:gd name="T33" fmla="*/ 287 h 787"/>
                  <a:gd name="T34" fmla="*/ 103 w 1363"/>
                  <a:gd name="T35" fmla="*/ 216 h 787"/>
                  <a:gd name="T36" fmla="*/ 0 w 1363"/>
                  <a:gd name="T37" fmla="*/ 170 h 787"/>
                  <a:gd name="T38" fmla="*/ 0 w 1363"/>
                  <a:gd name="T39" fmla="*/ 164 h 787"/>
                  <a:gd name="T40" fmla="*/ 103 w 1363"/>
                  <a:gd name="T41" fmla="*/ 216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63" h="787">
                    <a:moveTo>
                      <a:pt x="1363" y="787"/>
                    </a:moveTo>
                    <a:lnTo>
                      <a:pt x="1135" y="684"/>
                    </a:lnTo>
                    <a:lnTo>
                      <a:pt x="606" y="416"/>
                    </a:lnTo>
                    <a:lnTo>
                      <a:pt x="606" y="275"/>
                    </a:lnTo>
                    <a:lnTo>
                      <a:pt x="947" y="429"/>
                    </a:lnTo>
                    <a:lnTo>
                      <a:pt x="1363" y="628"/>
                    </a:lnTo>
                    <a:lnTo>
                      <a:pt x="1363" y="787"/>
                    </a:lnTo>
                    <a:moveTo>
                      <a:pt x="557" y="391"/>
                    </a:moveTo>
                    <a:lnTo>
                      <a:pt x="403" y="313"/>
                    </a:lnTo>
                    <a:lnTo>
                      <a:pt x="403" y="183"/>
                    </a:lnTo>
                    <a:lnTo>
                      <a:pt x="557" y="252"/>
                    </a:lnTo>
                    <a:lnTo>
                      <a:pt x="557" y="391"/>
                    </a:lnTo>
                    <a:moveTo>
                      <a:pt x="353" y="287"/>
                    </a:moveTo>
                    <a:lnTo>
                      <a:pt x="0" y="108"/>
                    </a:lnTo>
                    <a:lnTo>
                      <a:pt x="0" y="0"/>
                    </a:lnTo>
                    <a:lnTo>
                      <a:pt x="353" y="160"/>
                    </a:lnTo>
                    <a:lnTo>
                      <a:pt x="353" y="287"/>
                    </a:lnTo>
                    <a:moveTo>
                      <a:pt x="103" y="216"/>
                    </a:moveTo>
                    <a:lnTo>
                      <a:pt x="0" y="170"/>
                    </a:lnTo>
                    <a:lnTo>
                      <a:pt x="0" y="164"/>
                    </a:lnTo>
                    <a:lnTo>
                      <a:pt x="103" y="216"/>
                    </a:lnTo>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58" name="Freeform 2246"/>
              <p:cNvSpPr>
                <a:spLocks/>
              </p:cNvSpPr>
              <p:nvPr/>
            </p:nvSpPr>
            <p:spPr bwMode="auto">
              <a:xfrm>
                <a:off x="6348" y="1208"/>
                <a:ext cx="36" cy="17"/>
              </a:xfrm>
              <a:custGeom>
                <a:avLst/>
                <a:gdLst>
                  <a:gd name="T0" fmla="*/ 36 w 36"/>
                  <a:gd name="T1" fmla="*/ 17 h 17"/>
                  <a:gd name="T2" fmla="*/ 0 w 36"/>
                  <a:gd name="T3" fmla="*/ 0 h 17"/>
                  <a:gd name="T4" fmla="*/ 36 w 36"/>
                  <a:gd name="T5" fmla="*/ 16 h 17"/>
                  <a:gd name="T6" fmla="*/ 36 w 36"/>
                  <a:gd name="T7" fmla="*/ 17 h 17"/>
                </a:gdLst>
                <a:ahLst/>
                <a:cxnLst>
                  <a:cxn ang="0">
                    <a:pos x="T0" y="T1"/>
                  </a:cxn>
                  <a:cxn ang="0">
                    <a:pos x="T2" y="T3"/>
                  </a:cxn>
                  <a:cxn ang="0">
                    <a:pos x="T4" y="T5"/>
                  </a:cxn>
                  <a:cxn ang="0">
                    <a:pos x="T6" y="T7"/>
                  </a:cxn>
                </a:cxnLst>
                <a:rect l="0" t="0" r="r" b="b"/>
                <a:pathLst>
                  <a:path w="36" h="17">
                    <a:moveTo>
                      <a:pt x="36" y="17"/>
                    </a:moveTo>
                    <a:lnTo>
                      <a:pt x="0" y="0"/>
                    </a:lnTo>
                    <a:lnTo>
                      <a:pt x="36" y="16"/>
                    </a:lnTo>
                    <a:lnTo>
                      <a:pt x="36" y="1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59" name="Freeform 2247"/>
              <p:cNvSpPr>
                <a:spLocks/>
              </p:cNvSpPr>
              <p:nvPr/>
            </p:nvSpPr>
            <p:spPr bwMode="auto">
              <a:xfrm>
                <a:off x="6314" y="1192"/>
                <a:ext cx="5" cy="14"/>
              </a:xfrm>
              <a:custGeom>
                <a:avLst/>
                <a:gdLst>
                  <a:gd name="T0" fmla="*/ 5 w 5"/>
                  <a:gd name="T1" fmla="*/ 14 h 14"/>
                  <a:gd name="T2" fmla="*/ 0 w 5"/>
                  <a:gd name="T3" fmla="*/ 12 h 14"/>
                  <a:gd name="T4" fmla="*/ 0 w 5"/>
                  <a:gd name="T5" fmla="*/ 0 h 14"/>
                  <a:gd name="T6" fmla="*/ 5 w 5"/>
                  <a:gd name="T7" fmla="*/ 2 h 14"/>
                  <a:gd name="T8" fmla="*/ 5 w 5"/>
                  <a:gd name="T9" fmla="*/ 14 h 14"/>
                </a:gdLst>
                <a:ahLst/>
                <a:cxnLst>
                  <a:cxn ang="0">
                    <a:pos x="T0" y="T1"/>
                  </a:cxn>
                  <a:cxn ang="0">
                    <a:pos x="T2" y="T3"/>
                  </a:cxn>
                  <a:cxn ang="0">
                    <a:pos x="T4" y="T5"/>
                  </a:cxn>
                  <a:cxn ang="0">
                    <a:pos x="T6" y="T7"/>
                  </a:cxn>
                  <a:cxn ang="0">
                    <a:pos x="T8" y="T9"/>
                  </a:cxn>
                </a:cxnLst>
                <a:rect l="0" t="0" r="r" b="b"/>
                <a:pathLst>
                  <a:path w="5" h="14">
                    <a:moveTo>
                      <a:pt x="5" y="14"/>
                    </a:moveTo>
                    <a:lnTo>
                      <a:pt x="0" y="12"/>
                    </a:lnTo>
                    <a:lnTo>
                      <a:pt x="0" y="0"/>
                    </a:lnTo>
                    <a:lnTo>
                      <a:pt x="5" y="2"/>
                    </a:lnTo>
                    <a:lnTo>
                      <a:pt x="5" y="1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60" name="Freeform 2248"/>
              <p:cNvSpPr>
                <a:spLocks noEditPoints="1"/>
              </p:cNvSpPr>
              <p:nvPr/>
            </p:nvSpPr>
            <p:spPr bwMode="auto">
              <a:xfrm>
                <a:off x="6266" y="1180"/>
                <a:ext cx="98" cy="50"/>
              </a:xfrm>
              <a:custGeom>
                <a:avLst/>
                <a:gdLst>
                  <a:gd name="T0" fmla="*/ 1135 w 1135"/>
                  <a:gd name="T1" fmla="*/ 576 h 576"/>
                  <a:gd name="T2" fmla="*/ 403 w 1135"/>
                  <a:gd name="T3" fmla="*/ 245 h 576"/>
                  <a:gd name="T4" fmla="*/ 403 w 1135"/>
                  <a:gd name="T5" fmla="*/ 205 h 576"/>
                  <a:gd name="T6" fmla="*/ 557 w 1135"/>
                  <a:gd name="T7" fmla="*/ 283 h 576"/>
                  <a:gd name="T8" fmla="*/ 606 w 1135"/>
                  <a:gd name="T9" fmla="*/ 308 h 576"/>
                  <a:gd name="T10" fmla="*/ 1135 w 1135"/>
                  <a:gd name="T11" fmla="*/ 576 h 576"/>
                  <a:gd name="T12" fmla="*/ 353 w 1135"/>
                  <a:gd name="T13" fmla="*/ 222 h 576"/>
                  <a:gd name="T14" fmla="*/ 103 w 1135"/>
                  <a:gd name="T15" fmla="*/ 108 h 576"/>
                  <a:gd name="T16" fmla="*/ 0 w 1135"/>
                  <a:gd name="T17" fmla="*/ 56 h 576"/>
                  <a:gd name="T18" fmla="*/ 0 w 1135"/>
                  <a:gd name="T19" fmla="*/ 0 h 576"/>
                  <a:gd name="T20" fmla="*/ 353 w 1135"/>
                  <a:gd name="T21" fmla="*/ 179 h 576"/>
                  <a:gd name="T22" fmla="*/ 353 w 1135"/>
                  <a:gd name="T23" fmla="*/ 222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35" h="576">
                    <a:moveTo>
                      <a:pt x="1135" y="576"/>
                    </a:moveTo>
                    <a:lnTo>
                      <a:pt x="403" y="245"/>
                    </a:lnTo>
                    <a:lnTo>
                      <a:pt x="403" y="205"/>
                    </a:lnTo>
                    <a:lnTo>
                      <a:pt x="557" y="283"/>
                    </a:lnTo>
                    <a:lnTo>
                      <a:pt x="606" y="308"/>
                    </a:lnTo>
                    <a:lnTo>
                      <a:pt x="1135" y="576"/>
                    </a:lnTo>
                    <a:moveTo>
                      <a:pt x="353" y="222"/>
                    </a:moveTo>
                    <a:lnTo>
                      <a:pt x="103" y="108"/>
                    </a:lnTo>
                    <a:lnTo>
                      <a:pt x="0" y="56"/>
                    </a:lnTo>
                    <a:lnTo>
                      <a:pt x="0" y="0"/>
                    </a:lnTo>
                    <a:lnTo>
                      <a:pt x="353" y="179"/>
                    </a:lnTo>
                    <a:lnTo>
                      <a:pt x="353" y="222"/>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61" name="Freeform 2249"/>
              <p:cNvSpPr>
                <a:spLocks/>
              </p:cNvSpPr>
              <p:nvPr/>
            </p:nvSpPr>
            <p:spPr bwMode="auto">
              <a:xfrm>
                <a:off x="6297" y="1184"/>
                <a:ext cx="4" cy="17"/>
              </a:xfrm>
              <a:custGeom>
                <a:avLst/>
                <a:gdLst>
                  <a:gd name="T0" fmla="*/ 4 w 4"/>
                  <a:gd name="T1" fmla="*/ 17 h 17"/>
                  <a:gd name="T2" fmla="*/ 0 w 4"/>
                  <a:gd name="T3" fmla="*/ 15 h 17"/>
                  <a:gd name="T4" fmla="*/ 0 w 4"/>
                  <a:gd name="T5" fmla="*/ 0 h 17"/>
                  <a:gd name="T6" fmla="*/ 4 w 4"/>
                  <a:gd name="T7" fmla="*/ 2 h 17"/>
                  <a:gd name="T8" fmla="*/ 4 w 4"/>
                  <a:gd name="T9" fmla="*/ 17 h 17"/>
                </a:gdLst>
                <a:ahLst/>
                <a:cxnLst>
                  <a:cxn ang="0">
                    <a:pos x="T0" y="T1"/>
                  </a:cxn>
                  <a:cxn ang="0">
                    <a:pos x="T2" y="T3"/>
                  </a:cxn>
                  <a:cxn ang="0">
                    <a:pos x="T4" y="T5"/>
                  </a:cxn>
                  <a:cxn ang="0">
                    <a:pos x="T6" y="T7"/>
                  </a:cxn>
                  <a:cxn ang="0">
                    <a:pos x="T8" y="T9"/>
                  </a:cxn>
                </a:cxnLst>
                <a:rect l="0" t="0" r="r" b="b"/>
                <a:pathLst>
                  <a:path w="4" h="17">
                    <a:moveTo>
                      <a:pt x="4" y="17"/>
                    </a:moveTo>
                    <a:lnTo>
                      <a:pt x="0" y="15"/>
                    </a:lnTo>
                    <a:lnTo>
                      <a:pt x="0" y="0"/>
                    </a:lnTo>
                    <a:lnTo>
                      <a:pt x="4" y="2"/>
                    </a:lnTo>
                    <a:lnTo>
                      <a:pt x="4" y="1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62" name="Freeform 2250"/>
              <p:cNvSpPr>
                <a:spLocks noEditPoints="1"/>
              </p:cNvSpPr>
              <p:nvPr/>
            </p:nvSpPr>
            <p:spPr bwMode="auto">
              <a:xfrm>
                <a:off x="6416" y="1375"/>
                <a:ext cx="250" cy="100"/>
              </a:xfrm>
              <a:custGeom>
                <a:avLst/>
                <a:gdLst>
                  <a:gd name="T0" fmla="*/ 2889 w 2889"/>
                  <a:gd name="T1" fmla="*/ 1154 h 1154"/>
                  <a:gd name="T2" fmla="*/ 1997 w 2889"/>
                  <a:gd name="T3" fmla="*/ 801 h 1154"/>
                  <a:gd name="T4" fmla="*/ 1997 w 2889"/>
                  <a:gd name="T5" fmla="*/ 790 h 1154"/>
                  <a:gd name="T6" fmla="*/ 2889 w 2889"/>
                  <a:gd name="T7" fmla="*/ 1143 h 1154"/>
                  <a:gd name="T8" fmla="*/ 2889 w 2889"/>
                  <a:gd name="T9" fmla="*/ 1154 h 1154"/>
                  <a:gd name="T10" fmla="*/ 1947 w 2889"/>
                  <a:gd name="T11" fmla="*/ 781 h 1154"/>
                  <a:gd name="T12" fmla="*/ 1771 w 2889"/>
                  <a:gd name="T13" fmla="*/ 711 h 1154"/>
                  <a:gd name="T14" fmla="*/ 1771 w 2889"/>
                  <a:gd name="T15" fmla="*/ 701 h 1154"/>
                  <a:gd name="T16" fmla="*/ 1947 w 2889"/>
                  <a:gd name="T17" fmla="*/ 770 h 1154"/>
                  <a:gd name="T18" fmla="*/ 1947 w 2889"/>
                  <a:gd name="T19" fmla="*/ 781 h 1154"/>
                  <a:gd name="T20" fmla="*/ 1721 w 2889"/>
                  <a:gd name="T21" fmla="*/ 691 h 1154"/>
                  <a:gd name="T22" fmla="*/ 860 w 2889"/>
                  <a:gd name="T23" fmla="*/ 350 h 1154"/>
                  <a:gd name="T24" fmla="*/ 860 w 2889"/>
                  <a:gd name="T25" fmla="*/ 348 h 1154"/>
                  <a:gd name="T26" fmla="*/ 1273 w 2889"/>
                  <a:gd name="T27" fmla="*/ 503 h 1154"/>
                  <a:gd name="T28" fmla="*/ 1721 w 2889"/>
                  <a:gd name="T29" fmla="*/ 681 h 1154"/>
                  <a:gd name="T30" fmla="*/ 1721 w 2889"/>
                  <a:gd name="T31" fmla="*/ 691 h 1154"/>
                  <a:gd name="T32" fmla="*/ 775 w 2889"/>
                  <a:gd name="T33" fmla="*/ 464 h 1154"/>
                  <a:gd name="T34" fmla="*/ 0 w 2889"/>
                  <a:gd name="T35" fmla="*/ 116 h 1154"/>
                  <a:gd name="T36" fmla="*/ 0 w 2889"/>
                  <a:gd name="T37" fmla="*/ 0 h 1154"/>
                  <a:gd name="T38" fmla="*/ 398 w 2889"/>
                  <a:gd name="T39" fmla="*/ 157 h 1154"/>
                  <a:gd name="T40" fmla="*/ 398 w 2889"/>
                  <a:gd name="T41" fmla="*/ 174 h 1154"/>
                  <a:gd name="T42" fmla="*/ 810 w 2889"/>
                  <a:gd name="T43" fmla="*/ 329 h 1154"/>
                  <a:gd name="T44" fmla="*/ 810 w 2889"/>
                  <a:gd name="T45" fmla="*/ 330 h 1154"/>
                  <a:gd name="T46" fmla="*/ 775 w 2889"/>
                  <a:gd name="T47" fmla="*/ 316 h 1154"/>
                  <a:gd name="T48" fmla="*/ 775 w 2889"/>
                  <a:gd name="T49" fmla="*/ 46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89" h="1154">
                    <a:moveTo>
                      <a:pt x="2889" y="1154"/>
                    </a:moveTo>
                    <a:lnTo>
                      <a:pt x="1997" y="801"/>
                    </a:lnTo>
                    <a:lnTo>
                      <a:pt x="1997" y="790"/>
                    </a:lnTo>
                    <a:lnTo>
                      <a:pt x="2889" y="1143"/>
                    </a:lnTo>
                    <a:lnTo>
                      <a:pt x="2889" y="1154"/>
                    </a:lnTo>
                    <a:moveTo>
                      <a:pt x="1947" y="781"/>
                    </a:moveTo>
                    <a:lnTo>
                      <a:pt x="1771" y="711"/>
                    </a:lnTo>
                    <a:lnTo>
                      <a:pt x="1771" y="701"/>
                    </a:lnTo>
                    <a:lnTo>
                      <a:pt x="1947" y="770"/>
                    </a:lnTo>
                    <a:lnTo>
                      <a:pt x="1947" y="781"/>
                    </a:lnTo>
                    <a:moveTo>
                      <a:pt x="1721" y="691"/>
                    </a:moveTo>
                    <a:lnTo>
                      <a:pt x="860" y="350"/>
                    </a:lnTo>
                    <a:lnTo>
                      <a:pt x="860" y="348"/>
                    </a:lnTo>
                    <a:lnTo>
                      <a:pt x="1273" y="503"/>
                    </a:lnTo>
                    <a:lnTo>
                      <a:pt x="1721" y="681"/>
                    </a:lnTo>
                    <a:lnTo>
                      <a:pt x="1721" y="691"/>
                    </a:lnTo>
                    <a:moveTo>
                      <a:pt x="775" y="464"/>
                    </a:moveTo>
                    <a:lnTo>
                      <a:pt x="0" y="116"/>
                    </a:lnTo>
                    <a:lnTo>
                      <a:pt x="0" y="0"/>
                    </a:lnTo>
                    <a:lnTo>
                      <a:pt x="398" y="157"/>
                    </a:lnTo>
                    <a:lnTo>
                      <a:pt x="398" y="174"/>
                    </a:lnTo>
                    <a:lnTo>
                      <a:pt x="810" y="329"/>
                    </a:lnTo>
                    <a:lnTo>
                      <a:pt x="810" y="330"/>
                    </a:lnTo>
                    <a:lnTo>
                      <a:pt x="775" y="316"/>
                    </a:lnTo>
                    <a:lnTo>
                      <a:pt x="775" y="464"/>
                    </a:lnTo>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63" name="Freeform 2251"/>
              <p:cNvSpPr>
                <a:spLocks/>
              </p:cNvSpPr>
              <p:nvPr/>
            </p:nvSpPr>
            <p:spPr bwMode="auto">
              <a:xfrm>
                <a:off x="6486" y="1404"/>
                <a:ext cx="4" cy="2"/>
              </a:xfrm>
              <a:custGeom>
                <a:avLst/>
                <a:gdLst>
                  <a:gd name="T0" fmla="*/ 4 w 4"/>
                  <a:gd name="T1" fmla="*/ 2 h 2"/>
                  <a:gd name="T2" fmla="*/ 0 w 4"/>
                  <a:gd name="T3" fmla="*/ 0 h 2"/>
                  <a:gd name="T4" fmla="*/ 0 w 4"/>
                  <a:gd name="T5" fmla="*/ 0 h 2"/>
                  <a:gd name="T6" fmla="*/ 4 w 4"/>
                  <a:gd name="T7" fmla="*/ 1 h 2"/>
                  <a:gd name="T8" fmla="*/ 4 w 4"/>
                  <a:gd name="T9" fmla="*/ 2 h 2"/>
                </a:gdLst>
                <a:ahLst/>
                <a:cxnLst>
                  <a:cxn ang="0">
                    <a:pos x="T0" y="T1"/>
                  </a:cxn>
                  <a:cxn ang="0">
                    <a:pos x="T2" y="T3"/>
                  </a:cxn>
                  <a:cxn ang="0">
                    <a:pos x="T4" y="T5"/>
                  </a:cxn>
                  <a:cxn ang="0">
                    <a:pos x="T6" y="T7"/>
                  </a:cxn>
                  <a:cxn ang="0">
                    <a:pos x="T8" y="T9"/>
                  </a:cxn>
                </a:cxnLst>
                <a:rect l="0" t="0" r="r" b="b"/>
                <a:pathLst>
                  <a:path w="4" h="2">
                    <a:moveTo>
                      <a:pt x="4" y="2"/>
                    </a:moveTo>
                    <a:lnTo>
                      <a:pt x="0" y="0"/>
                    </a:lnTo>
                    <a:lnTo>
                      <a:pt x="0" y="0"/>
                    </a:lnTo>
                    <a:lnTo>
                      <a:pt x="4" y="1"/>
                    </a:lnTo>
                    <a:lnTo>
                      <a:pt x="4" y="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64" name="Freeform 2252"/>
              <p:cNvSpPr>
                <a:spLocks/>
              </p:cNvSpPr>
              <p:nvPr/>
            </p:nvSpPr>
            <p:spPr bwMode="auto">
              <a:xfrm>
                <a:off x="6416" y="1385"/>
                <a:ext cx="67" cy="31"/>
              </a:xfrm>
              <a:custGeom>
                <a:avLst/>
                <a:gdLst>
                  <a:gd name="T0" fmla="*/ 67 w 67"/>
                  <a:gd name="T1" fmla="*/ 31 h 31"/>
                  <a:gd name="T2" fmla="*/ 0 w 67"/>
                  <a:gd name="T3" fmla="*/ 5 h 31"/>
                  <a:gd name="T4" fmla="*/ 0 w 67"/>
                  <a:gd name="T5" fmla="*/ 0 h 31"/>
                  <a:gd name="T6" fmla="*/ 67 w 67"/>
                  <a:gd name="T7" fmla="*/ 30 h 31"/>
                  <a:gd name="T8" fmla="*/ 67 w 67"/>
                  <a:gd name="T9" fmla="*/ 31 h 31"/>
                </a:gdLst>
                <a:ahLst/>
                <a:cxnLst>
                  <a:cxn ang="0">
                    <a:pos x="T0" y="T1"/>
                  </a:cxn>
                  <a:cxn ang="0">
                    <a:pos x="T2" y="T3"/>
                  </a:cxn>
                  <a:cxn ang="0">
                    <a:pos x="T4" y="T5"/>
                  </a:cxn>
                  <a:cxn ang="0">
                    <a:pos x="T6" y="T7"/>
                  </a:cxn>
                  <a:cxn ang="0">
                    <a:pos x="T8" y="T9"/>
                  </a:cxn>
                </a:cxnLst>
                <a:rect l="0" t="0" r="r" b="b"/>
                <a:pathLst>
                  <a:path w="67" h="31">
                    <a:moveTo>
                      <a:pt x="67" y="31"/>
                    </a:moveTo>
                    <a:lnTo>
                      <a:pt x="0" y="5"/>
                    </a:lnTo>
                    <a:lnTo>
                      <a:pt x="0" y="0"/>
                    </a:lnTo>
                    <a:lnTo>
                      <a:pt x="67" y="30"/>
                    </a:lnTo>
                    <a:lnTo>
                      <a:pt x="67" y="3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65" name="Freeform 2253"/>
              <p:cNvSpPr>
                <a:spLocks/>
              </p:cNvSpPr>
              <p:nvPr/>
            </p:nvSpPr>
            <p:spPr bwMode="auto">
              <a:xfrm>
                <a:off x="6584" y="1442"/>
                <a:ext cx="5" cy="3"/>
              </a:xfrm>
              <a:custGeom>
                <a:avLst/>
                <a:gdLst>
                  <a:gd name="T0" fmla="*/ 5 w 5"/>
                  <a:gd name="T1" fmla="*/ 3 h 3"/>
                  <a:gd name="T2" fmla="*/ 0 w 5"/>
                  <a:gd name="T3" fmla="*/ 1 h 3"/>
                  <a:gd name="T4" fmla="*/ 0 w 5"/>
                  <a:gd name="T5" fmla="*/ 0 h 3"/>
                  <a:gd name="T6" fmla="*/ 5 w 5"/>
                  <a:gd name="T7" fmla="*/ 2 h 3"/>
                  <a:gd name="T8" fmla="*/ 5 w 5"/>
                  <a:gd name="T9" fmla="*/ 3 h 3"/>
                </a:gdLst>
                <a:ahLst/>
                <a:cxnLst>
                  <a:cxn ang="0">
                    <a:pos x="T0" y="T1"/>
                  </a:cxn>
                  <a:cxn ang="0">
                    <a:pos x="T2" y="T3"/>
                  </a:cxn>
                  <a:cxn ang="0">
                    <a:pos x="T4" y="T5"/>
                  </a:cxn>
                  <a:cxn ang="0">
                    <a:pos x="T6" y="T7"/>
                  </a:cxn>
                  <a:cxn ang="0">
                    <a:pos x="T8" y="T9"/>
                  </a:cxn>
                </a:cxnLst>
                <a:rect l="0" t="0" r="r" b="b"/>
                <a:pathLst>
                  <a:path w="5" h="3">
                    <a:moveTo>
                      <a:pt x="5" y="3"/>
                    </a:moveTo>
                    <a:lnTo>
                      <a:pt x="0" y="1"/>
                    </a:lnTo>
                    <a:lnTo>
                      <a:pt x="0" y="0"/>
                    </a:lnTo>
                    <a:lnTo>
                      <a:pt x="5" y="2"/>
                    </a:lnTo>
                    <a:lnTo>
                      <a:pt x="5"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66" name="Freeform 2254"/>
              <p:cNvSpPr>
                <a:spLocks/>
              </p:cNvSpPr>
              <p:nvPr/>
            </p:nvSpPr>
            <p:spPr bwMode="auto">
              <a:xfrm>
                <a:off x="6565" y="1434"/>
                <a:ext cx="4" cy="3"/>
              </a:xfrm>
              <a:custGeom>
                <a:avLst/>
                <a:gdLst>
                  <a:gd name="T0" fmla="*/ 4 w 4"/>
                  <a:gd name="T1" fmla="*/ 3 h 3"/>
                  <a:gd name="T2" fmla="*/ 0 w 4"/>
                  <a:gd name="T3" fmla="*/ 1 h 3"/>
                  <a:gd name="T4" fmla="*/ 0 w 4"/>
                  <a:gd name="T5" fmla="*/ 0 h 3"/>
                  <a:gd name="T6" fmla="*/ 4 w 4"/>
                  <a:gd name="T7" fmla="*/ 2 h 3"/>
                  <a:gd name="T8" fmla="*/ 4 w 4"/>
                  <a:gd name="T9" fmla="*/ 3 h 3"/>
                </a:gdLst>
                <a:ahLst/>
                <a:cxnLst>
                  <a:cxn ang="0">
                    <a:pos x="T0" y="T1"/>
                  </a:cxn>
                  <a:cxn ang="0">
                    <a:pos x="T2" y="T3"/>
                  </a:cxn>
                  <a:cxn ang="0">
                    <a:pos x="T4" y="T5"/>
                  </a:cxn>
                  <a:cxn ang="0">
                    <a:pos x="T6" y="T7"/>
                  </a:cxn>
                  <a:cxn ang="0">
                    <a:pos x="T8" y="T9"/>
                  </a:cxn>
                </a:cxnLst>
                <a:rect l="0" t="0" r="r" b="b"/>
                <a:pathLst>
                  <a:path w="4" h="3">
                    <a:moveTo>
                      <a:pt x="4" y="3"/>
                    </a:moveTo>
                    <a:lnTo>
                      <a:pt x="0" y="1"/>
                    </a:lnTo>
                    <a:lnTo>
                      <a:pt x="0" y="0"/>
                    </a:lnTo>
                    <a:lnTo>
                      <a:pt x="4" y="2"/>
                    </a:lnTo>
                    <a:lnTo>
                      <a:pt x="4"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67" name="Freeform 2255"/>
              <p:cNvSpPr>
                <a:spLocks noEditPoints="1"/>
              </p:cNvSpPr>
              <p:nvPr/>
            </p:nvSpPr>
            <p:spPr bwMode="auto">
              <a:xfrm>
                <a:off x="6450" y="1389"/>
                <a:ext cx="76" cy="30"/>
              </a:xfrm>
              <a:custGeom>
                <a:avLst/>
                <a:gdLst>
                  <a:gd name="T0" fmla="*/ 875 w 875"/>
                  <a:gd name="T1" fmla="*/ 346 h 346"/>
                  <a:gd name="T2" fmla="*/ 462 w 875"/>
                  <a:gd name="T3" fmla="*/ 191 h 346"/>
                  <a:gd name="T4" fmla="*/ 462 w 875"/>
                  <a:gd name="T5" fmla="*/ 183 h 346"/>
                  <a:gd name="T6" fmla="*/ 875 w 875"/>
                  <a:gd name="T7" fmla="*/ 346 h 346"/>
                  <a:gd name="T8" fmla="*/ 412 w 875"/>
                  <a:gd name="T9" fmla="*/ 172 h 346"/>
                  <a:gd name="T10" fmla="*/ 0 w 875"/>
                  <a:gd name="T11" fmla="*/ 17 h 346"/>
                  <a:gd name="T12" fmla="*/ 0 w 875"/>
                  <a:gd name="T13" fmla="*/ 0 h 346"/>
                  <a:gd name="T14" fmla="*/ 412 w 875"/>
                  <a:gd name="T15" fmla="*/ 163 h 346"/>
                  <a:gd name="T16" fmla="*/ 412 w 875"/>
                  <a:gd name="T17" fmla="*/ 17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5" h="346">
                    <a:moveTo>
                      <a:pt x="875" y="346"/>
                    </a:moveTo>
                    <a:lnTo>
                      <a:pt x="462" y="191"/>
                    </a:lnTo>
                    <a:lnTo>
                      <a:pt x="462" y="183"/>
                    </a:lnTo>
                    <a:lnTo>
                      <a:pt x="875" y="346"/>
                    </a:lnTo>
                    <a:moveTo>
                      <a:pt x="412" y="172"/>
                    </a:moveTo>
                    <a:lnTo>
                      <a:pt x="0" y="17"/>
                    </a:lnTo>
                    <a:lnTo>
                      <a:pt x="0" y="0"/>
                    </a:lnTo>
                    <a:lnTo>
                      <a:pt x="412" y="163"/>
                    </a:lnTo>
                    <a:lnTo>
                      <a:pt x="412" y="172"/>
                    </a:lnTo>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68" name="Freeform 2256"/>
              <p:cNvSpPr>
                <a:spLocks/>
              </p:cNvSpPr>
              <p:nvPr/>
            </p:nvSpPr>
            <p:spPr bwMode="auto">
              <a:xfrm>
                <a:off x="6486" y="1403"/>
                <a:ext cx="4" cy="2"/>
              </a:xfrm>
              <a:custGeom>
                <a:avLst/>
                <a:gdLst>
                  <a:gd name="T0" fmla="*/ 4 w 4"/>
                  <a:gd name="T1" fmla="*/ 2 h 2"/>
                  <a:gd name="T2" fmla="*/ 0 w 4"/>
                  <a:gd name="T3" fmla="*/ 1 h 2"/>
                  <a:gd name="T4" fmla="*/ 0 w 4"/>
                  <a:gd name="T5" fmla="*/ 0 h 2"/>
                  <a:gd name="T6" fmla="*/ 4 w 4"/>
                  <a:gd name="T7" fmla="*/ 2 h 2"/>
                  <a:gd name="T8" fmla="*/ 4 w 4"/>
                  <a:gd name="T9" fmla="*/ 2 h 2"/>
                </a:gdLst>
                <a:ahLst/>
                <a:cxnLst>
                  <a:cxn ang="0">
                    <a:pos x="T0" y="T1"/>
                  </a:cxn>
                  <a:cxn ang="0">
                    <a:pos x="T2" y="T3"/>
                  </a:cxn>
                  <a:cxn ang="0">
                    <a:pos x="T4" y="T5"/>
                  </a:cxn>
                  <a:cxn ang="0">
                    <a:pos x="T6" y="T7"/>
                  </a:cxn>
                  <a:cxn ang="0">
                    <a:pos x="T8" y="T9"/>
                  </a:cxn>
                </a:cxnLst>
                <a:rect l="0" t="0" r="r" b="b"/>
                <a:pathLst>
                  <a:path w="4" h="2">
                    <a:moveTo>
                      <a:pt x="4" y="2"/>
                    </a:moveTo>
                    <a:lnTo>
                      <a:pt x="0" y="1"/>
                    </a:lnTo>
                    <a:lnTo>
                      <a:pt x="0" y="0"/>
                    </a:lnTo>
                    <a:lnTo>
                      <a:pt x="4" y="2"/>
                    </a:lnTo>
                    <a:lnTo>
                      <a:pt x="4" y="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69" name="Freeform 2257"/>
              <p:cNvSpPr>
                <a:spLocks noEditPoints="1"/>
              </p:cNvSpPr>
              <p:nvPr/>
            </p:nvSpPr>
            <p:spPr bwMode="auto">
              <a:xfrm>
                <a:off x="6483" y="1403"/>
                <a:ext cx="183" cy="86"/>
              </a:xfrm>
              <a:custGeom>
                <a:avLst/>
                <a:gdLst>
                  <a:gd name="T0" fmla="*/ 2114 w 2114"/>
                  <a:gd name="T1" fmla="*/ 996 h 996"/>
                  <a:gd name="T2" fmla="*/ 1222 w 2114"/>
                  <a:gd name="T3" fmla="*/ 644 h 996"/>
                  <a:gd name="T4" fmla="*/ 1222 w 2114"/>
                  <a:gd name="T5" fmla="*/ 485 h 996"/>
                  <a:gd name="T6" fmla="*/ 2114 w 2114"/>
                  <a:gd name="T7" fmla="*/ 838 h 996"/>
                  <a:gd name="T8" fmla="*/ 2114 w 2114"/>
                  <a:gd name="T9" fmla="*/ 996 h 996"/>
                  <a:gd name="T10" fmla="*/ 1172 w 2114"/>
                  <a:gd name="T11" fmla="*/ 624 h 996"/>
                  <a:gd name="T12" fmla="*/ 996 w 2114"/>
                  <a:gd name="T13" fmla="*/ 554 h 996"/>
                  <a:gd name="T14" fmla="*/ 996 w 2114"/>
                  <a:gd name="T15" fmla="*/ 395 h 996"/>
                  <a:gd name="T16" fmla="*/ 1172 w 2114"/>
                  <a:gd name="T17" fmla="*/ 465 h 996"/>
                  <a:gd name="T18" fmla="*/ 1172 w 2114"/>
                  <a:gd name="T19" fmla="*/ 624 h 996"/>
                  <a:gd name="T20" fmla="*/ 946 w 2114"/>
                  <a:gd name="T21" fmla="*/ 534 h 996"/>
                  <a:gd name="T22" fmla="*/ 223 w 2114"/>
                  <a:gd name="T23" fmla="*/ 249 h 996"/>
                  <a:gd name="T24" fmla="*/ 85 w 2114"/>
                  <a:gd name="T25" fmla="*/ 186 h 996"/>
                  <a:gd name="T26" fmla="*/ 85 w 2114"/>
                  <a:gd name="T27" fmla="*/ 34 h 996"/>
                  <a:gd name="T28" fmla="*/ 946 w 2114"/>
                  <a:gd name="T29" fmla="*/ 375 h 996"/>
                  <a:gd name="T30" fmla="*/ 946 w 2114"/>
                  <a:gd name="T31" fmla="*/ 534 h 996"/>
                  <a:gd name="T32" fmla="*/ 35 w 2114"/>
                  <a:gd name="T33" fmla="*/ 164 h 996"/>
                  <a:gd name="T34" fmla="*/ 0 w 2114"/>
                  <a:gd name="T35" fmla="*/ 148 h 996"/>
                  <a:gd name="T36" fmla="*/ 0 w 2114"/>
                  <a:gd name="T37" fmla="*/ 0 h 996"/>
                  <a:gd name="T38" fmla="*/ 35 w 2114"/>
                  <a:gd name="T39" fmla="*/ 14 h 996"/>
                  <a:gd name="T40" fmla="*/ 35 w 2114"/>
                  <a:gd name="T41" fmla="*/ 164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14" h="996">
                    <a:moveTo>
                      <a:pt x="2114" y="996"/>
                    </a:moveTo>
                    <a:lnTo>
                      <a:pt x="1222" y="644"/>
                    </a:lnTo>
                    <a:lnTo>
                      <a:pt x="1222" y="485"/>
                    </a:lnTo>
                    <a:lnTo>
                      <a:pt x="2114" y="838"/>
                    </a:lnTo>
                    <a:lnTo>
                      <a:pt x="2114" y="996"/>
                    </a:lnTo>
                    <a:moveTo>
                      <a:pt x="1172" y="624"/>
                    </a:moveTo>
                    <a:lnTo>
                      <a:pt x="996" y="554"/>
                    </a:lnTo>
                    <a:lnTo>
                      <a:pt x="996" y="395"/>
                    </a:lnTo>
                    <a:lnTo>
                      <a:pt x="1172" y="465"/>
                    </a:lnTo>
                    <a:lnTo>
                      <a:pt x="1172" y="624"/>
                    </a:lnTo>
                    <a:moveTo>
                      <a:pt x="946" y="534"/>
                    </a:moveTo>
                    <a:lnTo>
                      <a:pt x="223" y="249"/>
                    </a:lnTo>
                    <a:lnTo>
                      <a:pt x="85" y="186"/>
                    </a:lnTo>
                    <a:lnTo>
                      <a:pt x="85" y="34"/>
                    </a:lnTo>
                    <a:lnTo>
                      <a:pt x="946" y="375"/>
                    </a:lnTo>
                    <a:lnTo>
                      <a:pt x="946" y="534"/>
                    </a:lnTo>
                    <a:moveTo>
                      <a:pt x="35" y="164"/>
                    </a:moveTo>
                    <a:lnTo>
                      <a:pt x="0" y="148"/>
                    </a:lnTo>
                    <a:lnTo>
                      <a:pt x="0" y="0"/>
                    </a:lnTo>
                    <a:lnTo>
                      <a:pt x="35" y="14"/>
                    </a:lnTo>
                    <a:lnTo>
                      <a:pt x="35" y="164"/>
                    </a:lnTo>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70" name="Freeform 2258"/>
              <p:cNvSpPr>
                <a:spLocks/>
              </p:cNvSpPr>
              <p:nvPr/>
            </p:nvSpPr>
            <p:spPr bwMode="auto">
              <a:xfrm>
                <a:off x="6486" y="1404"/>
                <a:ext cx="4" cy="15"/>
              </a:xfrm>
              <a:custGeom>
                <a:avLst/>
                <a:gdLst>
                  <a:gd name="T0" fmla="*/ 4 w 4"/>
                  <a:gd name="T1" fmla="*/ 15 h 15"/>
                  <a:gd name="T2" fmla="*/ 0 w 4"/>
                  <a:gd name="T3" fmla="*/ 13 h 15"/>
                  <a:gd name="T4" fmla="*/ 0 w 4"/>
                  <a:gd name="T5" fmla="*/ 0 h 15"/>
                  <a:gd name="T6" fmla="*/ 4 w 4"/>
                  <a:gd name="T7" fmla="*/ 2 h 15"/>
                  <a:gd name="T8" fmla="*/ 4 w 4"/>
                  <a:gd name="T9" fmla="*/ 15 h 15"/>
                </a:gdLst>
                <a:ahLst/>
                <a:cxnLst>
                  <a:cxn ang="0">
                    <a:pos x="T0" y="T1"/>
                  </a:cxn>
                  <a:cxn ang="0">
                    <a:pos x="T2" y="T3"/>
                  </a:cxn>
                  <a:cxn ang="0">
                    <a:pos x="T4" y="T5"/>
                  </a:cxn>
                  <a:cxn ang="0">
                    <a:pos x="T6" y="T7"/>
                  </a:cxn>
                  <a:cxn ang="0">
                    <a:pos x="T8" y="T9"/>
                  </a:cxn>
                </a:cxnLst>
                <a:rect l="0" t="0" r="r" b="b"/>
                <a:pathLst>
                  <a:path w="4" h="15">
                    <a:moveTo>
                      <a:pt x="4" y="15"/>
                    </a:moveTo>
                    <a:lnTo>
                      <a:pt x="0" y="13"/>
                    </a:lnTo>
                    <a:lnTo>
                      <a:pt x="0" y="0"/>
                    </a:lnTo>
                    <a:lnTo>
                      <a:pt x="4" y="2"/>
                    </a:lnTo>
                    <a:lnTo>
                      <a:pt x="4" y="1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26" name="Group 2460"/>
            <p:cNvGrpSpPr>
              <a:grpSpLocks/>
            </p:cNvGrpSpPr>
            <p:nvPr/>
          </p:nvGrpSpPr>
          <p:grpSpPr bwMode="auto">
            <a:xfrm>
              <a:off x="8180388" y="1751013"/>
              <a:ext cx="3221038" cy="4956175"/>
              <a:chOff x="5153" y="1103"/>
              <a:chExt cx="2029" cy="3122"/>
            </a:xfrm>
          </p:grpSpPr>
          <p:sp>
            <p:nvSpPr>
              <p:cNvPr id="1071" name="Freeform 2260"/>
              <p:cNvSpPr>
                <a:spLocks/>
              </p:cNvSpPr>
              <p:nvPr/>
            </p:nvSpPr>
            <p:spPr bwMode="auto">
              <a:xfrm>
                <a:off x="6483" y="1415"/>
                <a:ext cx="19" cy="9"/>
              </a:xfrm>
              <a:custGeom>
                <a:avLst/>
                <a:gdLst>
                  <a:gd name="T0" fmla="*/ 19 w 19"/>
                  <a:gd name="T1" fmla="*/ 9 h 9"/>
                  <a:gd name="T2" fmla="*/ 0 w 19"/>
                  <a:gd name="T3" fmla="*/ 1 h 9"/>
                  <a:gd name="T4" fmla="*/ 0 w 19"/>
                  <a:gd name="T5" fmla="*/ 0 h 9"/>
                  <a:gd name="T6" fmla="*/ 3 w 19"/>
                  <a:gd name="T7" fmla="*/ 2 h 9"/>
                  <a:gd name="T8" fmla="*/ 7 w 19"/>
                  <a:gd name="T9" fmla="*/ 4 h 9"/>
                  <a:gd name="T10" fmla="*/ 19 w 19"/>
                  <a:gd name="T11" fmla="*/ 9 h 9"/>
                </a:gdLst>
                <a:ahLst/>
                <a:cxnLst>
                  <a:cxn ang="0">
                    <a:pos x="T0" y="T1"/>
                  </a:cxn>
                  <a:cxn ang="0">
                    <a:pos x="T2" y="T3"/>
                  </a:cxn>
                  <a:cxn ang="0">
                    <a:pos x="T4" y="T5"/>
                  </a:cxn>
                  <a:cxn ang="0">
                    <a:pos x="T6" y="T7"/>
                  </a:cxn>
                  <a:cxn ang="0">
                    <a:pos x="T8" y="T9"/>
                  </a:cxn>
                  <a:cxn ang="0">
                    <a:pos x="T10" y="T11"/>
                  </a:cxn>
                </a:cxnLst>
                <a:rect l="0" t="0" r="r" b="b"/>
                <a:pathLst>
                  <a:path w="19" h="9">
                    <a:moveTo>
                      <a:pt x="19" y="9"/>
                    </a:moveTo>
                    <a:lnTo>
                      <a:pt x="0" y="1"/>
                    </a:lnTo>
                    <a:lnTo>
                      <a:pt x="0" y="0"/>
                    </a:lnTo>
                    <a:lnTo>
                      <a:pt x="3" y="2"/>
                    </a:lnTo>
                    <a:lnTo>
                      <a:pt x="7" y="4"/>
                    </a:lnTo>
                    <a:lnTo>
                      <a:pt x="19"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72" name="Freeform 2261"/>
              <p:cNvSpPr>
                <a:spLocks/>
              </p:cNvSpPr>
              <p:nvPr/>
            </p:nvSpPr>
            <p:spPr bwMode="auto">
              <a:xfrm>
                <a:off x="6584" y="1443"/>
                <a:ext cx="5" cy="15"/>
              </a:xfrm>
              <a:custGeom>
                <a:avLst/>
                <a:gdLst>
                  <a:gd name="T0" fmla="*/ 5 w 5"/>
                  <a:gd name="T1" fmla="*/ 15 h 15"/>
                  <a:gd name="T2" fmla="*/ 0 w 5"/>
                  <a:gd name="T3" fmla="*/ 14 h 15"/>
                  <a:gd name="T4" fmla="*/ 0 w 5"/>
                  <a:gd name="T5" fmla="*/ 0 h 15"/>
                  <a:gd name="T6" fmla="*/ 5 w 5"/>
                  <a:gd name="T7" fmla="*/ 2 h 15"/>
                  <a:gd name="T8" fmla="*/ 5 w 5"/>
                  <a:gd name="T9" fmla="*/ 15 h 15"/>
                </a:gdLst>
                <a:ahLst/>
                <a:cxnLst>
                  <a:cxn ang="0">
                    <a:pos x="T0" y="T1"/>
                  </a:cxn>
                  <a:cxn ang="0">
                    <a:pos x="T2" y="T3"/>
                  </a:cxn>
                  <a:cxn ang="0">
                    <a:pos x="T4" y="T5"/>
                  </a:cxn>
                  <a:cxn ang="0">
                    <a:pos x="T6" y="T7"/>
                  </a:cxn>
                  <a:cxn ang="0">
                    <a:pos x="T8" y="T9"/>
                  </a:cxn>
                </a:cxnLst>
                <a:rect l="0" t="0" r="r" b="b"/>
                <a:pathLst>
                  <a:path w="5" h="15">
                    <a:moveTo>
                      <a:pt x="5" y="15"/>
                    </a:moveTo>
                    <a:lnTo>
                      <a:pt x="0" y="14"/>
                    </a:lnTo>
                    <a:lnTo>
                      <a:pt x="0" y="0"/>
                    </a:lnTo>
                    <a:lnTo>
                      <a:pt x="5" y="2"/>
                    </a:lnTo>
                    <a:lnTo>
                      <a:pt x="5" y="1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73" name="Freeform 2262"/>
              <p:cNvSpPr>
                <a:spLocks/>
              </p:cNvSpPr>
              <p:nvPr/>
            </p:nvSpPr>
            <p:spPr bwMode="auto">
              <a:xfrm>
                <a:off x="6565" y="1435"/>
                <a:ext cx="4" cy="15"/>
              </a:xfrm>
              <a:custGeom>
                <a:avLst/>
                <a:gdLst>
                  <a:gd name="T0" fmla="*/ 4 w 4"/>
                  <a:gd name="T1" fmla="*/ 15 h 15"/>
                  <a:gd name="T2" fmla="*/ 0 w 4"/>
                  <a:gd name="T3" fmla="*/ 14 h 15"/>
                  <a:gd name="T4" fmla="*/ 0 w 4"/>
                  <a:gd name="T5" fmla="*/ 0 h 15"/>
                  <a:gd name="T6" fmla="*/ 4 w 4"/>
                  <a:gd name="T7" fmla="*/ 2 h 15"/>
                  <a:gd name="T8" fmla="*/ 4 w 4"/>
                  <a:gd name="T9" fmla="*/ 15 h 15"/>
                </a:gdLst>
                <a:ahLst/>
                <a:cxnLst>
                  <a:cxn ang="0">
                    <a:pos x="T0" y="T1"/>
                  </a:cxn>
                  <a:cxn ang="0">
                    <a:pos x="T2" y="T3"/>
                  </a:cxn>
                  <a:cxn ang="0">
                    <a:pos x="T4" y="T5"/>
                  </a:cxn>
                  <a:cxn ang="0">
                    <a:pos x="T6" y="T7"/>
                  </a:cxn>
                  <a:cxn ang="0">
                    <a:pos x="T8" y="T9"/>
                  </a:cxn>
                </a:cxnLst>
                <a:rect l="0" t="0" r="r" b="b"/>
                <a:pathLst>
                  <a:path w="4" h="15">
                    <a:moveTo>
                      <a:pt x="4" y="15"/>
                    </a:moveTo>
                    <a:lnTo>
                      <a:pt x="0" y="14"/>
                    </a:lnTo>
                    <a:lnTo>
                      <a:pt x="0" y="0"/>
                    </a:lnTo>
                    <a:lnTo>
                      <a:pt x="4" y="2"/>
                    </a:lnTo>
                    <a:lnTo>
                      <a:pt x="4" y="1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74" name="Freeform 2263"/>
              <p:cNvSpPr>
                <a:spLocks noEditPoints="1"/>
              </p:cNvSpPr>
              <p:nvPr/>
            </p:nvSpPr>
            <p:spPr bwMode="auto">
              <a:xfrm>
                <a:off x="6412" y="1442"/>
                <a:ext cx="71" cy="42"/>
              </a:xfrm>
              <a:custGeom>
                <a:avLst/>
                <a:gdLst>
                  <a:gd name="T0" fmla="*/ 820 w 820"/>
                  <a:gd name="T1" fmla="*/ 484 h 484"/>
                  <a:gd name="T2" fmla="*/ 0 w 820"/>
                  <a:gd name="T3" fmla="*/ 169 h 484"/>
                  <a:gd name="T4" fmla="*/ 0 w 820"/>
                  <a:gd name="T5" fmla="*/ 106 h 484"/>
                  <a:gd name="T6" fmla="*/ 820 w 820"/>
                  <a:gd name="T7" fmla="*/ 463 h 484"/>
                  <a:gd name="T8" fmla="*/ 820 w 820"/>
                  <a:gd name="T9" fmla="*/ 484 h 484"/>
                  <a:gd name="T10" fmla="*/ 820 w 820"/>
                  <a:gd name="T11" fmla="*/ 408 h 484"/>
                  <a:gd name="T12" fmla="*/ 0 w 820"/>
                  <a:gd name="T13" fmla="*/ 51 h 484"/>
                  <a:gd name="T14" fmla="*/ 0 w 820"/>
                  <a:gd name="T15" fmla="*/ 0 h 484"/>
                  <a:gd name="T16" fmla="*/ 820 w 820"/>
                  <a:gd name="T17" fmla="*/ 314 h 484"/>
                  <a:gd name="T18" fmla="*/ 820 w 820"/>
                  <a:gd name="T19" fmla="*/ 408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0" h="484">
                    <a:moveTo>
                      <a:pt x="820" y="484"/>
                    </a:moveTo>
                    <a:lnTo>
                      <a:pt x="0" y="169"/>
                    </a:lnTo>
                    <a:lnTo>
                      <a:pt x="0" y="106"/>
                    </a:lnTo>
                    <a:lnTo>
                      <a:pt x="820" y="463"/>
                    </a:lnTo>
                    <a:lnTo>
                      <a:pt x="820" y="484"/>
                    </a:lnTo>
                    <a:moveTo>
                      <a:pt x="820" y="408"/>
                    </a:moveTo>
                    <a:lnTo>
                      <a:pt x="0" y="51"/>
                    </a:lnTo>
                    <a:lnTo>
                      <a:pt x="0" y="0"/>
                    </a:lnTo>
                    <a:lnTo>
                      <a:pt x="820" y="314"/>
                    </a:lnTo>
                    <a:lnTo>
                      <a:pt x="820" y="408"/>
                    </a:lnTo>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75" name="Freeform 2264"/>
              <p:cNvSpPr>
                <a:spLocks/>
              </p:cNvSpPr>
              <p:nvPr/>
            </p:nvSpPr>
            <p:spPr bwMode="auto">
              <a:xfrm>
                <a:off x="6412" y="1446"/>
                <a:ext cx="71" cy="36"/>
              </a:xfrm>
              <a:custGeom>
                <a:avLst/>
                <a:gdLst>
                  <a:gd name="T0" fmla="*/ 71 w 71"/>
                  <a:gd name="T1" fmla="*/ 36 h 36"/>
                  <a:gd name="T2" fmla="*/ 0 w 71"/>
                  <a:gd name="T3" fmla="*/ 5 h 36"/>
                  <a:gd name="T4" fmla="*/ 0 w 71"/>
                  <a:gd name="T5" fmla="*/ 0 h 36"/>
                  <a:gd name="T6" fmla="*/ 71 w 71"/>
                  <a:gd name="T7" fmla="*/ 31 h 36"/>
                  <a:gd name="T8" fmla="*/ 71 w 71"/>
                  <a:gd name="T9" fmla="*/ 36 h 36"/>
                </a:gdLst>
                <a:ahLst/>
                <a:cxnLst>
                  <a:cxn ang="0">
                    <a:pos x="T0" y="T1"/>
                  </a:cxn>
                  <a:cxn ang="0">
                    <a:pos x="T2" y="T3"/>
                  </a:cxn>
                  <a:cxn ang="0">
                    <a:pos x="T4" y="T5"/>
                  </a:cxn>
                  <a:cxn ang="0">
                    <a:pos x="T6" y="T7"/>
                  </a:cxn>
                  <a:cxn ang="0">
                    <a:pos x="T8" y="T9"/>
                  </a:cxn>
                </a:cxnLst>
                <a:rect l="0" t="0" r="r" b="b"/>
                <a:pathLst>
                  <a:path w="71" h="36">
                    <a:moveTo>
                      <a:pt x="71" y="36"/>
                    </a:moveTo>
                    <a:lnTo>
                      <a:pt x="0" y="5"/>
                    </a:lnTo>
                    <a:lnTo>
                      <a:pt x="0" y="0"/>
                    </a:lnTo>
                    <a:lnTo>
                      <a:pt x="71" y="31"/>
                    </a:lnTo>
                    <a:lnTo>
                      <a:pt x="71"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76" name="Freeform 2265"/>
              <p:cNvSpPr>
                <a:spLocks noEditPoints="1"/>
              </p:cNvSpPr>
              <p:nvPr/>
            </p:nvSpPr>
            <p:spPr bwMode="auto">
              <a:xfrm>
                <a:off x="6306" y="1405"/>
                <a:ext cx="106" cy="52"/>
              </a:xfrm>
              <a:custGeom>
                <a:avLst/>
                <a:gdLst>
                  <a:gd name="T0" fmla="*/ 1232 w 1232"/>
                  <a:gd name="T1" fmla="*/ 600 h 600"/>
                  <a:gd name="T2" fmla="*/ 810 w 1232"/>
                  <a:gd name="T3" fmla="*/ 438 h 600"/>
                  <a:gd name="T4" fmla="*/ 810 w 1232"/>
                  <a:gd name="T5" fmla="*/ 352 h 600"/>
                  <a:gd name="T6" fmla="*/ 1232 w 1232"/>
                  <a:gd name="T7" fmla="*/ 537 h 600"/>
                  <a:gd name="T8" fmla="*/ 1232 w 1232"/>
                  <a:gd name="T9" fmla="*/ 600 h 600"/>
                  <a:gd name="T10" fmla="*/ 1232 w 1232"/>
                  <a:gd name="T11" fmla="*/ 482 h 600"/>
                  <a:gd name="T12" fmla="*/ 810 w 1232"/>
                  <a:gd name="T13" fmla="*/ 298 h 600"/>
                  <a:gd name="T14" fmla="*/ 810 w 1232"/>
                  <a:gd name="T15" fmla="*/ 268 h 600"/>
                  <a:gd name="T16" fmla="*/ 1232 w 1232"/>
                  <a:gd name="T17" fmla="*/ 431 h 600"/>
                  <a:gd name="T18" fmla="*/ 1232 w 1232"/>
                  <a:gd name="T19" fmla="*/ 482 h 600"/>
                  <a:gd name="T20" fmla="*/ 760 w 1232"/>
                  <a:gd name="T21" fmla="*/ 419 h 600"/>
                  <a:gd name="T22" fmla="*/ 0 w 1232"/>
                  <a:gd name="T23" fmla="*/ 127 h 600"/>
                  <a:gd name="T24" fmla="*/ 0 w 1232"/>
                  <a:gd name="T25" fmla="*/ 0 h 600"/>
                  <a:gd name="T26" fmla="*/ 760 w 1232"/>
                  <a:gd name="T27" fmla="*/ 331 h 600"/>
                  <a:gd name="T28" fmla="*/ 760 w 1232"/>
                  <a:gd name="T29" fmla="*/ 419 h 600"/>
                  <a:gd name="T30" fmla="*/ 760 w 1232"/>
                  <a:gd name="T31" fmla="*/ 276 h 600"/>
                  <a:gd name="T32" fmla="*/ 245 w 1232"/>
                  <a:gd name="T33" fmla="*/ 52 h 600"/>
                  <a:gd name="T34" fmla="*/ 760 w 1232"/>
                  <a:gd name="T35" fmla="*/ 249 h 600"/>
                  <a:gd name="T36" fmla="*/ 760 w 1232"/>
                  <a:gd name="T37" fmla="*/ 276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2" h="600">
                    <a:moveTo>
                      <a:pt x="1232" y="600"/>
                    </a:moveTo>
                    <a:lnTo>
                      <a:pt x="810" y="438"/>
                    </a:lnTo>
                    <a:lnTo>
                      <a:pt x="810" y="352"/>
                    </a:lnTo>
                    <a:lnTo>
                      <a:pt x="1232" y="537"/>
                    </a:lnTo>
                    <a:lnTo>
                      <a:pt x="1232" y="600"/>
                    </a:lnTo>
                    <a:moveTo>
                      <a:pt x="1232" y="482"/>
                    </a:moveTo>
                    <a:lnTo>
                      <a:pt x="810" y="298"/>
                    </a:lnTo>
                    <a:lnTo>
                      <a:pt x="810" y="268"/>
                    </a:lnTo>
                    <a:lnTo>
                      <a:pt x="1232" y="431"/>
                    </a:lnTo>
                    <a:lnTo>
                      <a:pt x="1232" y="482"/>
                    </a:lnTo>
                    <a:moveTo>
                      <a:pt x="760" y="419"/>
                    </a:moveTo>
                    <a:lnTo>
                      <a:pt x="0" y="127"/>
                    </a:lnTo>
                    <a:lnTo>
                      <a:pt x="0" y="0"/>
                    </a:lnTo>
                    <a:lnTo>
                      <a:pt x="760" y="331"/>
                    </a:lnTo>
                    <a:lnTo>
                      <a:pt x="760" y="419"/>
                    </a:lnTo>
                    <a:moveTo>
                      <a:pt x="760" y="276"/>
                    </a:moveTo>
                    <a:lnTo>
                      <a:pt x="245" y="52"/>
                    </a:lnTo>
                    <a:lnTo>
                      <a:pt x="760" y="249"/>
                    </a:lnTo>
                    <a:lnTo>
                      <a:pt x="760" y="276"/>
                    </a:lnTo>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77" name="Freeform 2266"/>
              <p:cNvSpPr>
                <a:spLocks noEditPoints="1"/>
              </p:cNvSpPr>
              <p:nvPr/>
            </p:nvSpPr>
            <p:spPr bwMode="auto">
              <a:xfrm>
                <a:off x="6371" y="1426"/>
                <a:ext cx="5" cy="17"/>
              </a:xfrm>
              <a:custGeom>
                <a:avLst/>
                <a:gdLst>
                  <a:gd name="T0" fmla="*/ 50 w 50"/>
                  <a:gd name="T1" fmla="*/ 189 h 189"/>
                  <a:gd name="T2" fmla="*/ 0 w 50"/>
                  <a:gd name="T3" fmla="*/ 170 h 189"/>
                  <a:gd name="T4" fmla="*/ 0 w 50"/>
                  <a:gd name="T5" fmla="*/ 82 h 189"/>
                  <a:gd name="T6" fmla="*/ 50 w 50"/>
                  <a:gd name="T7" fmla="*/ 103 h 189"/>
                  <a:gd name="T8" fmla="*/ 50 w 50"/>
                  <a:gd name="T9" fmla="*/ 189 h 189"/>
                  <a:gd name="T10" fmla="*/ 50 w 50"/>
                  <a:gd name="T11" fmla="*/ 49 h 189"/>
                  <a:gd name="T12" fmla="*/ 0 w 50"/>
                  <a:gd name="T13" fmla="*/ 27 h 189"/>
                  <a:gd name="T14" fmla="*/ 0 w 50"/>
                  <a:gd name="T15" fmla="*/ 0 h 189"/>
                  <a:gd name="T16" fmla="*/ 50 w 50"/>
                  <a:gd name="T17" fmla="*/ 19 h 189"/>
                  <a:gd name="T18" fmla="*/ 50 w 50"/>
                  <a:gd name="T19" fmla="*/ 4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89">
                    <a:moveTo>
                      <a:pt x="50" y="189"/>
                    </a:moveTo>
                    <a:lnTo>
                      <a:pt x="0" y="170"/>
                    </a:lnTo>
                    <a:lnTo>
                      <a:pt x="0" y="82"/>
                    </a:lnTo>
                    <a:lnTo>
                      <a:pt x="50" y="103"/>
                    </a:lnTo>
                    <a:lnTo>
                      <a:pt x="50" y="189"/>
                    </a:lnTo>
                    <a:moveTo>
                      <a:pt x="50" y="49"/>
                    </a:moveTo>
                    <a:lnTo>
                      <a:pt x="0" y="27"/>
                    </a:lnTo>
                    <a:lnTo>
                      <a:pt x="0" y="0"/>
                    </a:lnTo>
                    <a:lnTo>
                      <a:pt x="50" y="19"/>
                    </a:lnTo>
                    <a:lnTo>
                      <a:pt x="50" y="4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78" name="Freeform 2267"/>
              <p:cNvSpPr>
                <a:spLocks/>
              </p:cNvSpPr>
              <p:nvPr/>
            </p:nvSpPr>
            <p:spPr bwMode="auto">
              <a:xfrm>
                <a:off x="6306" y="1401"/>
                <a:ext cx="106" cy="50"/>
              </a:xfrm>
              <a:custGeom>
                <a:avLst/>
                <a:gdLst>
                  <a:gd name="T0" fmla="*/ 106 w 106"/>
                  <a:gd name="T1" fmla="*/ 50 h 50"/>
                  <a:gd name="T2" fmla="*/ 70 w 106"/>
                  <a:gd name="T3" fmla="*/ 34 h 50"/>
                  <a:gd name="T4" fmla="*/ 65 w 106"/>
                  <a:gd name="T5" fmla="*/ 32 h 50"/>
                  <a:gd name="T6" fmla="*/ 0 w 106"/>
                  <a:gd name="T7" fmla="*/ 4 h 50"/>
                  <a:gd name="T8" fmla="*/ 0 w 106"/>
                  <a:gd name="T9" fmla="*/ 0 h 50"/>
                  <a:gd name="T10" fmla="*/ 21 w 106"/>
                  <a:gd name="T11" fmla="*/ 8 h 50"/>
                  <a:gd name="T12" fmla="*/ 65 w 106"/>
                  <a:gd name="T13" fmla="*/ 28 h 50"/>
                  <a:gd name="T14" fmla="*/ 70 w 106"/>
                  <a:gd name="T15" fmla="*/ 29 h 50"/>
                  <a:gd name="T16" fmla="*/ 106 w 106"/>
                  <a:gd name="T17" fmla="*/ 45 h 50"/>
                  <a:gd name="T18" fmla="*/ 106 w 106"/>
                  <a:gd name="T1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50">
                    <a:moveTo>
                      <a:pt x="106" y="50"/>
                    </a:moveTo>
                    <a:lnTo>
                      <a:pt x="70" y="34"/>
                    </a:lnTo>
                    <a:lnTo>
                      <a:pt x="65" y="32"/>
                    </a:lnTo>
                    <a:lnTo>
                      <a:pt x="0" y="4"/>
                    </a:lnTo>
                    <a:lnTo>
                      <a:pt x="0" y="0"/>
                    </a:lnTo>
                    <a:lnTo>
                      <a:pt x="21" y="8"/>
                    </a:lnTo>
                    <a:lnTo>
                      <a:pt x="65" y="28"/>
                    </a:lnTo>
                    <a:lnTo>
                      <a:pt x="70" y="29"/>
                    </a:lnTo>
                    <a:lnTo>
                      <a:pt x="106" y="45"/>
                    </a:lnTo>
                    <a:lnTo>
                      <a:pt x="106" y="5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79" name="Freeform 2268"/>
              <p:cNvSpPr>
                <a:spLocks noEditPoints="1"/>
              </p:cNvSpPr>
              <p:nvPr/>
            </p:nvSpPr>
            <p:spPr bwMode="auto">
              <a:xfrm>
                <a:off x="6483" y="1469"/>
                <a:ext cx="64" cy="28"/>
              </a:xfrm>
              <a:custGeom>
                <a:avLst/>
                <a:gdLst>
                  <a:gd name="T0" fmla="*/ 744 w 744"/>
                  <a:gd name="T1" fmla="*/ 321 h 321"/>
                  <a:gd name="T2" fmla="*/ 258 w 744"/>
                  <a:gd name="T3" fmla="*/ 128 h 321"/>
                  <a:gd name="T4" fmla="*/ 258 w 744"/>
                  <a:gd name="T5" fmla="*/ 99 h 321"/>
                  <a:gd name="T6" fmla="*/ 303 w 744"/>
                  <a:gd name="T7" fmla="*/ 116 h 321"/>
                  <a:gd name="T8" fmla="*/ 744 w 744"/>
                  <a:gd name="T9" fmla="*/ 291 h 321"/>
                  <a:gd name="T10" fmla="*/ 744 w 744"/>
                  <a:gd name="T11" fmla="*/ 321 h 321"/>
                  <a:gd name="T12" fmla="*/ 208 w 744"/>
                  <a:gd name="T13" fmla="*/ 109 h 321"/>
                  <a:gd name="T14" fmla="*/ 0 w 744"/>
                  <a:gd name="T15" fmla="*/ 26 h 321"/>
                  <a:gd name="T16" fmla="*/ 0 w 744"/>
                  <a:gd name="T17" fmla="*/ 94 h 321"/>
                  <a:gd name="T18" fmla="*/ 0 w 744"/>
                  <a:gd name="T19" fmla="*/ 0 h 321"/>
                  <a:gd name="T20" fmla="*/ 208 w 744"/>
                  <a:gd name="T21" fmla="*/ 80 h 321"/>
                  <a:gd name="T22" fmla="*/ 208 w 744"/>
                  <a:gd name="T23" fmla="*/ 10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4" h="321">
                    <a:moveTo>
                      <a:pt x="744" y="321"/>
                    </a:moveTo>
                    <a:lnTo>
                      <a:pt x="258" y="128"/>
                    </a:lnTo>
                    <a:lnTo>
                      <a:pt x="258" y="99"/>
                    </a:lnTo>
                    <a:lnTo>
                      <a:pt x="303" y="116"/>
                    </a:lnTo>
                    <a:lnTo>
                      <a:pt x="744" y="291"/>
                    </a:lnTo>
                    <a:lnTo>
                      <a:pt x="744" y="321"/>
                    </a:lnTo>
                    <a:moveTo>
                      <a:pt x="208" y="109"/>
                    </a:moveTo>
                    <a:lnTo>
                      <a:pt x="0" y="26"/>
                    </a:lnTo>
                    <a:lnTo>
                      <a:pt x="0" y="94"/>
                    </a:lnTo>
                    <a:lnTo>
                      <a:pt x="0" y="0"/>
                    </a:lnTo>
                    <a:lnTo>
                      <a:pt x="208" y="80"/>
                    </a:lnTo>
                    <a:lnTo>
                      <a:pt x="208" y="109"/>
                    </a:lnTo>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80" name="Freeform 2269"/>
              <p:cNvSpPr>
                <a:spLocks/>
              </p:cNvSpPr>
              <p:nvPr/>
            </p:nvSpPr>
            <p:spPr bwMode="auto">
              <a:xfrm>
                <a:off x="6501" y="1476"/>
                <a:ext cx="4" cy="4"/>
              </a:xfrm>
              <a:custGeom>
                <a:avLst/>
                <a:gdLst>
                  <a:gd name="T0" fmla="*/ 4 w 4"/>
                  <a:gd name="T1" fmla="*/ 4 h 4"/>
                  <a:gd name="T2" fmla="*/ 0 w 4"/>
                  <a:gd name="T3" fmla="*/ 2 h 4"/>
                  <a:gd name="T4" fmla="*/ 0 w 4"/>
                  <a:gd name="T5" fmla="*/ 0 h 4"/>
                  <a:gd name="T6" fmla="*/ 4 w 4"/>
                  <a:gd name="T7" fmla="*/ 2 h 4"/>
                  <a:gd name="T8" fmla="*/ 4 w 4"/>
                  <a:gd name="T9" fmla="*/ 4 h 4"/>
                </a:gdLst>
                <a:ahLst/>
                <a:cxnLst>
                  <a:cxn ang="0">
                    <a:pos x="T0" y="T1"/>
                  </a:cxn>
                  <a:cxn ang="0">
                    <a:pos x="T2" y="T3"/>
                  </a:cxn>
                  <a:cxn ang="0">
                    <a:pos x="T4" y="T5"/>
                  </a:cxn>
                  <a:cxn ang="0">
                    <a:pos x="T6" y="T7"/>
                  </a:cxn>
                  <a:cxn ang="0">
                    <a:pos x="T8" y="T9"/>
                  </a:cxn>
                </a:cxnLst>
                <a:rect l="0" t="0" r="r" b="b"/>
                <a:pathLst>
                  <a:path w="4" h="4">
                    <a:moveTo>
                      <a:pt x="4" y="4"/>
                    </a:moveTo>
                    <a:lnTo>
                      <a:pt x="0" y="2"/>
                    </a:lnTo>
                    <a:lnTo>
                      <a:pt x="0" y="0"/>
                    </a:lnTo>
                    <a:lnTo>
                      <a:pt x="4" y="2"/>
                    </a:lnTo>
                    <a:lnTo>
                      <a:pt x="4"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81" name="Freeform 2270"/>
              <p:cNvSpPr>
                <a:spLocks/>
              </p:cNvSpPr>
              <p:nvPr/>
            </p:nvSpPr>
            <p:spPr bwMode="auto">
              <a:xfrm>
                <a:off x="6509" y="1479"/>
                <a:ext cx="38" cy="15"/>
              </a:xfrm>
              <a:custGeom>
                <a:avLst/>
                <a:gdLst>
                  <a:gd name="T0" fmla="*/ 38 w 38"/>
                  <a:gd name="T1" fmla="*/ 15 h 15"/>
                  <a:gd name="T2" fmla="*/ 0 w 38"/>
                  <a:gd name="T3" fmla="*/ 0 h 15"/>
                  <a:gd name="T4" fmla="*/ 38 w 38"/>
                  <a:gd name="T5" fmla="*/ 15 h 15"/>
                  <a:gd name="T6" fmla="*/ 38 w 38"/>
                  <a:gd name="T7" fmla="*/ 15 h 15"/>
                </a:gdLst>
                <a:ahLst/>
                <a:cxnLst>
                  <a:cxn ang="0">
                    <a:pos x="T0" y="T1"/>
                  </a:cxn>
                  <a:cxn ang="0">
                    <a:pos x="T2" y="T3"/>
                  </a:cxn>
                  <a:cxn ang="0">
                    <a:pos x="T4" y="T5"/>
                  </a:cxn>
                  <a:cxn ang="0">
                    <a:pos x="T6" y="T7"/>
                  </a:cxn>
                </a:cxnLst>
                <a:rect l="0" t="0" r="r" b="b"/>
                <a:pathLst>
                  <a:path w="38" h="15">
                    <a:moveTo>
                      <a:pt x="38" y="15"/>
                    </a:moveTo>
                    <a:lnTo>
                      <a:pt x="0" y="0"/>
                    </a:lnTo>
                    <a:lnTo>
                      <a:pt x="38" y="15"/>
                    </a:lnTo>
                    <a:lnTo>
                      <a:pt x="38" y="15"/>
                    </a:lnTo>
                    <a:close/>
                  </a:path>
                </a:pathLst>
              </a:custGeom>
              <a:solidFill>
                <a:srgbClr val="2C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82" name="Freeform 2271"/>
              <p:cNvSpPr>
                <a:spLocks noEditPoints="1"/>
              </p:cNvSpPr>
              <p:nvPr/>
            </p:nvSpPr>
            <p:spPr bwMode="auto">
              <a:xfrm>
                <a:off x="6483" y="1471"/>
                <a:ext cx="64" cy="34"/>
              </a:xfrm>
              <a:custGeom>
                <a:avLst/>
                <a:gdLst>
                  <a:gd name="T0" fmla="*/ 744 w 744"/>
                  <a:gd name="T1" fmla="*/ 393 h 393"/>
                  <a:gd name="T2" fmla="*/ 258 w 744"/>
                  <a:gd name="T3" fmla="*/ 181 h 393"/>
                  <a:gd name="T4" fmla="*/ 258 w 744"/>
                  <a:gd name="T5" fmla="*/ 102 h 393"/>
                  <a:gd name="T6" fmla="*/ 744 w 744"/>
                  <a:gd name="T7" fmla="*/ 295 h 393"/>
                  <a:gd name="T8" fmla="*/ 744 w 744"/>
                  <a:gd name="T9" fmla="*/ 393 h 393"/>
                  <a:gd name="T10" fmla="*/ 396 w 744"/>
                  <a:gd name="T11" fmla="*/ 296 h 393"/>
                  <a:gd name="T12" fmla="*/ 258 w 744"/>
                  <a:gd name="T13" fmla="*/ 243 h 393"/>
                  <a:gd name="T14" fmla="*/ 258 w 744"/>
                  <a:gd name="T15" fmla="*/ 235 h 393"/>
                  <a:gd name="T16" fmla="*/ 396 w 744"/>
                  <a:gd name="T17" fmla="*/ 296 h 393"/>
                  <a:gd name="T18" fmla="*/ 208 w 744"/>
                  <a:gd name="T19" fmla="*/ 223 h 393"/>
                  <a:gd name="T20" fmla="*/ 0 w 744"/>
                  <a:gd name="T21" fmla="*/ 144 h 393"/>
                  <a:gd name="T22" fmla="*/ 0 w 744"/>
                  <a:gd name="T23" fmla="*/ 123 h 393"/>
                  <a:gd name="T24" fmla="*/ 208 w 744"/>
                  <a:gd name="T25" fmla="*/ 214 h 393"/>
                  <a:gd name="T26" fmla="*/ 208 w 744"/>
                  <a:gd name="T27" fmla="*/ 223 h 393"/>
                  <a:gd name="T28" fmla="*/ 208 w 744"/>
                  <a:gd name="T29" fmla="*/ 159 h 393"/>
                  <a:gd name="T30" fmla="*/ 0 w 744"/>
                  <a:gd name="T31" fmla="*/ 68 h 393"/>
                  <a:gd name="T32" fmla="*/ 0 w 744"/>
                  <a:gd name="T33" fmla="*/ 0 h 393"/>
                  <a:gd name="T34" fmla="*/ 208 w 744"/>
                  <a:gd name="T35" fmla="*/ 83 h 393"/>
                  <a:gd name="T36" fmla="*/ 208 w 744"/>
                  <a:gd name="T37" fmla="*/ 159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4" h="393">
                    <a:moveTo>
                      <a:pt x="744" y="393"/>
                    </a:moveTo>
                    <a:lnTo>
                      <a:pt x="258" y="181"/>
                    </a:lnTo>
                    <a:lnTo>
                      <a:pt x="258" y="102"/>
                    </a:lnTo>
                    <a:lnTo>
                      <a:pt x="744" y="295"/>
                    </a:lnTo>
                    <a:lnTo>
                      <a:pt x="744" y="393"/>
                    </a:lnTo>
                    <a:moveTo>
                      <a:pt x="396" y="296"/>
                    </a:moveTo>
                    <a:lnTo>
                      <a:pt x="258" y="243"/>
                    </a:lnTo>
                    <a:lnTo>
                      <a:pt x="258" y="235"/>
                    </a:lnTo>
                    <a:lnTo>
                      <a:pt x="396" y="296"/>
                    </a:lnTo>
                    <a:moveTo>
                      <a:pt x="208" y="223"/>
                    </a:moveTo>
                    <a:lnTo>
                      <a:pt x="0" y="144"/>
                    </a:lnTo>
                    <a:lnTo>
                      <a:pt x="0" y="123"/>
                    </a:lnTo>
                    <a:lnTo>
                      <a:pt x="208" y="214"/>
                    </a:lnTo>
                    <a:lnTo>
                      <a:pt x="208" y="223"/>
                    </a:lnTo>
                    <a:moveTo>
                      <a:pt x="208" y="159"/>
                    </a:moveTo>
                    <a:lnTo>
                      <a:pt x="0" y="68"/>
                    </a:lnTo>
                    <a:lnTo>
                      <a:pt x="0" y="0"/>
                    </a:lnTo>
                    <a:lnTo>
                      <a:pt x="208" y="83"/>
                    </a:lnTo>
                    <a:lnTo>
                      <a:pt x="208" y="159"/>
                    </a:lnTo>
                  </a:path>
                </a:pathLst>
              </a:custGeom>
              <a:solidFill>
                <a:srgbClr val="2C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83" name="Freeform 2272"/>
              <p:cNvSpPr>
                <a:spLocks noEditPoints="1"/>
              </p:cNvSpPr>
              <p:nvPr/>
            </p:nvSpPr>
            <p:spPr bwMode="auto">
              <a:xfrm>
                <a:off x="6501" y="1478"/>
                <a:ext cx="4" cy="14"/>
              </a:xfrm>
              <a:custGeom>
                <a:avLst/>
                <a:gdLst>
                  <a:gd name="T0" fmla="*/ 50 w 50"/>
                  <a:gd name="T1" fmla="*/ 160 h 160"/>
                  <a:gd name="T2" fmla="*/ 0 w 50"/>
                  <a:gd name="T3" fmla="*/ 140 h 160"/>
                  <a:gd name="T4" fmla="*/ 0 w 50"/>
                  <a:gd name="T5" fmla="*/ 131 h 160"/>
                  <a:gd name="T6" fmla="*/ 50 w 50"/>
                  <a:gd name="T7" fmla="*/ 152 h 160"/>
                  <a:gd name="T8" fmla="*/ 50 w 50"/>
                  <a:gd name="T9" fmla="*/ 160 h 160"/>
                  <a:gd name="T10" fmla="*/ 50 w 50"/>
                  <a:gd name="T11" fmla="*/ 98 h 160"/>
                  <a:gd name="T12" fmla="*/ 0 w 50"/>
                  <a:gd name="T13" fmla="*/ 76 h 160"/>
                  <a:gd name="T14" fmla="*/ 0 w 50"/>
                  <a:gd name="T15" fmla="*/ 0 h 160"/>
                  <a:gd name="T16" fmla="*/ 50 w 50"/>
                  <a:gd name="T17" fmla="*/ 19 h 160"/>
                  <a:gd name="T18" fmla="*/ 50 w 50"/>
                  <a:gd name="T19" fmla="*/ 9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60">
                    <a:moveTo>
                      <a:pt x="50" y="160"/>
                    </a:moveTo>
                    <a:lnTo>
                      <a:pt x="0" y="140"/>
                    </a:lnTo>
                    <a:lnTo>
                      <a:pt x="0" y="131"/>
                    </a:lnTo>
                    <a:lnTo>
                      <a:pt x="50" y="152"/>
                    </a:lnTo>
                    <a:lnTo>
                      <a:pt x="50" y="160"/>
                    </a:lnTo>
                    <a:moveTo>
                      <a:pt x="50" y="98"/>
                    </a:moveTo>
                    <a:lnTo>
                      <a:pt x="0" y="76"/>
                    </a:lnTo>
                    <a:lnTo>
                      <a:pt x="0" y="0"/>
                    </a:lnTo>
                    <a:lnTo>
                      <a:pt x="50" y="19"/>
                    </a:lnTo>
                    <a:lnTo>
                      <a:pt x="50" y="98"/>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84" name="Freeform 2273"/>
              <p:cNvSpPr>
                <a:spLocks/>
              </p:cNvSpPr>
              <p:nvPr/>
            </p:nvSpPr>
            <p:spPr bwMode="auto">
              <a:xfrm>
                <a:off x="6483" y="1477"/>
                <a:ext cx="64" cy="31"/>
              </a:xfrm>
              <a:custGeom>
                <a:avLst/>
                <a:gdLst>
                  <a:gd name="T0" fmla="*/ 64 w 64"/>
                  <a:gd name="T1" fmla="*/ 31 h 31"/>
                  <a:gd name="T2" fmla="*/ 34 w 64"/>
                  <a:gd name="T3" fmla="*/ 20 h 31"/>
                  <a:gd name="T4" fmla="*/ 22 w 64"/>
                  <a:gd name="T5" fmla="*/ 15 h 31"/>
                  <a:gd name="T6" fmla="*/ 18 w 64"/>
                  <a:gd name="T7" fmla="*/ 13 h 31"/>
                  <a:gd name="T8" fmla="*/ 0 w 64"/>
                  <a:gd name="T9" fmla="*/ 5 h 31"/>
                  <a:gd name="T10" fmla="*/ 0 w 64"/>
                  <a:gd name="T11" fmla="*/ 0 h 31"/>
                  <a:gd name="T12" fmla="*/ 18 w 64"/>
                  <a:gd name="T13" fmla="*/ 8 h 31"/>
                  <a:gd name="T14" fmla="*/ 22 w 64"/>
                  <a:gd name="T15" fmla="*/ 10 h 31"/>
                  <a:gd name="T16" fmla="*/ 64 w 64"/>
                  <a:gd name="T17" fmla="*/ 28 h 31"/>
                  <a:gd name="T18" fmla="*/ 64 w 64"/>
                  <a:gd name="T1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31">
                    <a:moveTo>
                      <a:pt x="64" y="31"/>
                    </a:moveTo>
                    <a:lnTo>
                      <a:pt x="34" y="20"/>
                    </a:lnTo>
                    <a:lnTo>
                      <a:pt x="22" y="15"/>
                    </a:lnTo>
                    <a:lnTo>
                      <a:pt x="18" y="13"/>
                    </a:lnTo>
                    <a:lnTo>
                      <a:pt x="0" y="5"/>
                    </a:lnTo>
                    <a:lnTo>
                      <a:pt x="0" y="0"/>
                    </a:lnTo>
                    <a:lnTo>
                      <a:pt x="18" y="8"/>
                    </a:lnTo>
                    <a:lnTo>
                      <a:pt x="22" y="10"/>
                    </a:lnTo>
                    <a:lnTo>
                      <a:pt x="64" y="28"/>
                    </a:lnTo>
                    <a:lnTo>
                      <a:pt x="64" y="3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85" name="Freeform 2274"/>
              <p:cNvSpPr>
                <a:spLocks noEditPoints="1"/>
              </p:cNvSpPr>
              <p:nvPr/>
            </p:nvSpPr>
            <p:spPr bwMode="auto">
              <a:xfrm>
                <a:off x="6267" y="1310"/>
                <a:ext cx="39" cy="2750"/>
              </a:xfrm>
              <a:custGeom>
                <a:avLst/>
                <a:gdLst>
                  <a:gd name="T0" fmla="*/ 454 w 454"/>
                  <a:gd name="T1" fmla="*/ 31843 h 31843"/>
                  <a:gd name="T2" fmla="*/ 360 w 454"/>
                  <a:gd name="T3" fmla="*/ 31843 h 31843"/>
                  <a:gd name="T4" fmla="*/ 360 w 454"/>
                  <a:gd name="T5" fmla="*/ 30371 h 31843"/>
                  <a:gd name="T6" fmla="*/ 0 w 454"/>
                  <a:gd name="T7" fmla="*/ 30371 h 31843"/>
                  <a:gd name="T8" fmla="*/ 0 w 454"/>
                  <a:gd name="T9" fmla="*/ 145 h 31843"/>
                  <a:gd name="T10" fmla="*/ 454 w 454"/>
                  <a:gd name="T11" fmla="*/ 349 h 31843"/>
                  <a:gd name="T12" fmla="*/ 454 w 454"/>
                  <a:gd name="T13" fmla="*/ 1037 h 31843"/>
                  <a:gd name="T14" fmla="*/ 65 w 454"/>
                  <a:gd name="T15" fmla="*/ 868 h 31843"/>
                  <a:gd name="T16" fmla="*/ 45 w 454"/>
                  <a:gd name="T17" fmla="*/ 914 h 31843"/>
                  <a:gd name="T18" fmla="*/ 361 w 454"/>
                  <a:gd name="T19" fmla="*/ 1051 h 31843"/>
                  <a:gd name="T20" fmla="*/ 361 w 454"/>
                  <a:gd name="T21" fmla="*/ 1184 h 31843"/>
                  <a:gd name="T22" fmla="*/ 454 w 454"/>
                  <a:gd name="T23" fmla="*/ 1219 h 31843"/>
                  <a:gd name="T24" fmla="*/ 454 w 454"/>
                  <a:gd name="T25" fmla="*/ 31843 h 31843"/>
                  <a:gd name="T26" fmla="*/ 454 w 454"/>
                  <a:gd name="T27" fmla="*/ 294 h 31843"/>
                  <a:gd name="T28" fmla="*/ 0 w 454"/>
                  <a:gd name="T29" fmla="*/ 90 h 31843"/>
                  <a:gd name="T30" fmla="*/ 0 w 454"/>
                  <a:gd name="T31" fmla="*/ 0 h 31843"/>
                  <a:gd name="T32" fmla="*/ 454 w 454"/>
                  <a:gd name="T33" fmla="*/ 212 h 31843"/>
                  <a:gd name="T34" fmla="*/ 454 w 454"/>
                  <a:gd name="T35" fmla="*/ 294 h 3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4" h="31843">
                    <a:moveTo>
                      <a:pt x="454" y="31843"/>
                    </a:moveTo>
                    <a:lnTo>
                      <a:pt x="360" y="31843"/>
                    </a:lnTo>
                    <a:lnTo>
                      <a:pt x="360" y="30371"/>
                    </a:lnTo>
                    <a:lnTo>
                      <a:pt x="0" y="30371"/>
                    </a:lnTo>
                    <a:lnTo>
                      <a:pt x="0" y="145"/>
                    </a:lnTo>
                    <a:lnTo>
                      <a:pt x="454" y="349"/>
                    </a:lnTo>
                    <a:lnTo>
                      <a:pt x="454" y="1037"/>
                    </a:lnTo>
                    <a:lnTo>
                      <a:pt x="65" y="868"/>
                    </a:lnTo>
                    <a:lnTo>
                      <a:pt x="45" y="914"/>
                    </a:lnTo>
                    <a:lnTo>
                      <a:pt x="361" y="1051"/>
                    </a:lnTo>
                    <a:lnTo>
                      <a:pt x="361" y="1184"/>
                    </a:lnTo>
                    <a:lnTo>
                      <a:pt x="454" y="1219"/>
                    </a:lnTo>
                    <a:lnTo>
                      <a:pt x="454" y="31843"/>
                    </a:lnTo>
                    <a:moveTo>
                      <a:pt x="454" y="294"/>
                    </a:moveTo>
                    <a:lnTo>
                      <a:pt x="0" y="90"/>
                    </a:lnTo>
                    <a:lnTo>
                      <a:pt x="0" y="0"/>
                    </a:lnTo>
                    <a:lnTo>
                      <a:pt x="454" y="212"/>
                    </a:lnTo>
                    <a:lnTo>
                      <a:pt x="454" y="294"/>
                    </a:lnTo>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86" name="Freeform 2275"/>
              <p:cNvSpPr>
                <a:spLocks/>
              </p:cNvSpPr>
              <p:nvPr/>
            </p:nvSpPr>
            <p:spPr bwMode="auto">
              <a:xfrm>
                <a:off x="6267" y="1318"/>
                <a:ext cx="39" cy="23"/>
              </a:xfrm>
              <a:custGeom>
                <a:avLst/>
                <a:gdLst>
                  <a:gd name="T0" fmla="*/ 39 w 39"/>
                  <a:gd name="T1" fmla="*/ 23 h 23"/>
                  <a:gd name="T2" fmla="*/ 0 w 39"/>
                  <a:gd name="T3" fmla="*/ 5 h 23"/>
                  <a:gd name="T4" fmla="*/ 0 w 39"/>
                  <a:gd name="T5" fmla="*/ 0 h 23"/>
                  <a:gd name="T6" fmla="*/ 39 w 39"/>
                  <a:gd name="T7" fmla="*/ 18 h 23"/>
                  <a:gd name="T8" fmla="*/ 39 w 39"/>
                  <a:gd name="T9" fmla="*/ 23 h 23"/>
                </a:gdLst>
                <a:ahLst/>
                <a:cxnLst>
                  <a:cxn ang="0">
                    <a:pos x="T0" y="T1"/>
                  </a:cxn>
                  <a:cxn ang="0">
                    <a:pos x="T2" y="T3"/>
                  </a:cxn>
                  <a:cxn ang="0">
                    <a:pos x="T4" y="T5"/>
                  </a:cxn>
                  <a:cxn ang="0">
                    <a:pos x="T6" y="T7"/>
                  </a:cxn>
                  <a:cxn ang="0">
                    <a:pos x="T8" y="T9"/>
                  </a:cxn>
                </a:cxnLst>
                <a:rect l="0" t="0" r="r" b="b"/>
                <a:pathLst>
                  <a:path w="39" h="23">
                    <a:moveTo>
                      <a:pt x="39" y="23"/>
                    </a:moveTo>
                    <a:lnTo>
                      <a:pt x="0" y="5"/>
                    </a:lnTo>
                    <a:lnTo>
                      <a:pt x="0" y="0"/>
                    </a:lnTo>
                    <a:lnTo>
                      <a:pt x="39" y="18"/>
                    </a:lnTo>
                    <a:lnTo>
                      <a:pt x="39"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87" name="Freeform 2276"/>
              <p:cNvSpPr>
                <a:spLocks/>
              </p:cNvSpPr>
              <p:nvPr/>
            </p:nvSpPr>
            <p:spPr bwMode="auto">
              <a:xfrm>
                <a:off x="6267" y="1309"/>
                <a:ext cx="39" cy="20"/>
              </a:xfrm>
              <a:custGeom>
                <a:avLst/>
                <a:gdLst>
                  <a:gd name="T0" fmla="*/ 39 w 39"/>
                  <a:gd name="T1" fmla="*/ 20 h 20"/>
                  <a:gd name="T2" fmla="*/ 0 w 39"/>
                  <a:gd name="T3" fmla="*/ 1 h 20"/>
                  <a:gd name="T4" fmla="*/ 0 w 39"/>
                  <a:gd name="T5" fmla="*/ 0 h 20"/>
                  <a:gd name="T6" fmla="*/ 39 w 39"/>
                  <a:gd name="T7" fmla="*/ 19 h 20"/>
                  <a:gd name="T8" fmla="*/ 39 w 39"/>
                  <a:gd name="T9" fmla="*/ 20 h 20"/>
                </a:gdLst>
                <a:ahLst/>
                <a:cxnLst>
                  <a:cxn ang="0">
                    <a:pos x="T0" y="T1"/>
                  </a:cxn>
                  <a:cxn ang="0">
                    <a:pos x="T2" y="T3"/>
                  </a:cxn>
                  <a:cxn ang="0">
                    <a:pos x="T4" y="T5"/>
                  </a:cxn>
                  <a:cxn ang="0">
                    <a:pos x="T6" y="T7"/>
                  </a:cxn>
                  <a:cxn ang="0">
                    <a:pos x="T8" y="T9"/>
                  </a:cxn>
                </a:cxnLst>
                <a:rect l="0" t="0" r="r" b="b"/>
                <a:pathLst>
                  <a:path w="39" h="20">
                    <a:moveTo>
                      <a:pt x="39" y="20"/>
                    </a:moveTo>
                    <a:lnTo>
                      <a:pt x="0" y="1"/>
                    </a:lnTo>
                    <a:lnTo>
                      <a:pt x="0" y="0"/>
                    </a:lnTo>
                    <a:lnTo>
                      <a:pt x="39" y="19"/>
                    </a:lnTo>
                    <a:lnTo>
                      <a:pt x="39" y="2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88" name="Freeform 2277"/>
              <p:cNvSpPr>
                <a:spLocks/>
              </p:cNvSpPr>
              <p:nvPr/>
            </p:nvSpPr>
            <p:spPr bwMode="auto">
              <a:xfrm>
                <a:off x="6271" y="1385"/>
                <a:ext cx="35" cy="16"/>
              </a:xfrm>
              <a:custGeom>
                <a:avLst/>
                <a:gdLst>
                  <a:gd name="T0" fmla="*/ 27 w 35"/>
                  <a:gd name="T1" fmla="*/ 16 h 16"/>
                  <a:gd name="T2" fmla="*/ 0 w 35"/>
                  <a:gd name="T3" fmla="*/ 4 h 16"/>
                  <a:gd name="T4" fmla="*/ 1 w 35"/>
                  <a:gd name="T5" fmla="*/ 0 h 16"/>
                  <a:gd name="T6" fmla="*/ 35 w 35"/>
                  <a:gd name="T7" fmla="*/ 15 h 16"/>
                  <a:gd name="T8" fmla="*/ 35 w 35"/>
                  <a:gd name="T9" fmla="*/ 16 h 16"/>
                  <a:gd name="T10" fmla="*/ 27 w 35"/>
                  <a:gd name="T11" fmla="*/ 13 h 16"/>
                  <a:gd name="T12" fmla="*/ 27 w 35"/>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35" h="16">
                    <a:moveTo>
                      <a:pt x="27" y="16"/>
                    </a:moveTo>
                    <a:lnTo>
                      <a:pt x="0" y="4"/>
                    </a:lnTo>
                    <a:lnTo>
                      <a:pt x="1" y="0"/>
                    </a:lnTo>
                    <a:lnTo>
                      <a:pt x="35" y="15"/>
                    </a:lnTo>
                    <a:lnTo>
                      <a:pt x="35" y="16"/>
                    </a:lnTo>
                    <a:lnTo>
                      <a:pt x="27" y="13"/>
                    </a:lnTo>
                    <a:lnTo>
                      <a:pt x="27"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89" name="Freeform 2278"/>
              <p:cNvSpPr>
                <a:spLocks/>
              </p:cNvSpPr>
              <p:nvPr/>
            </p:nvSpPr>
            <p:spPr bwMode="auto">
              <a:xfrm>
                <a:off x="6267" y="3933"/>
                <a:ext cx="31" cy="199"/>
              </a:xfrm>
              <a:custGeom>
                <a:avLst/>
                <a:gdLst>
                  <a:gd name="T0" fmla="*/ 16 w 31"/>
                  <a:gd name="T1" fmla="*/ 199 h 199"/>
                  <a:gd name="T2" fmla="*/ 0 w 31"/>
                  <a:gd name="T3" fmla="*/ 199 h 199"/>
                  <a:gd name="T4" fmla="*/ 0 w 31"/>
                  <a:gd name="T5" fmla="*/ 0 h 199"/>
                  <a:gd name="T6" fmla="*/ 31 w 31"/>
                  <a:gd name="T7" fmla="*/ 0 h 199"/>
                  <a:gd name="T8" fmla="*/ 31 w 31"/>
                  <a:gd name="T9" fmla="*/ 127 h 199"/>
                  <a:gd name="T10" fmla="*/ 16 w 31"/>
                  <a:gd name="T11" fmla="*/ 127 h 199"/>
                  <a:gd name="T12" fmla="*/ 16 w 31"/>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31" h="199">
                    <a:moveTo>
                      <a:pt x="16" y="199"/>
                    </a:moveTo>
                    <a:lnTo>
                      <a:pt x="0" y="199"/>
                    </a:lnTo>
                    <a:lnTo>
                      <a:pt x="0" y="0"/>
                    </a:lnTo>
                    <a:lnTo>
                      <a:pt x="31" y="0"/>
                    </a:lnTo>
                    <a:lnTo>
                      <a:pt x="31" y="127"/>
                    </a:lnTo>
                    <a:lnTo>
                      <a:pt x="16" y="127"/>
                    </a:lnTo>
                    <a:lnTo>
                      <a:pt x="16" y="199"/>
                    </a:lnTo>
                    <a:close/>
                  </a:path>
                </a:pathLst>
              </a:custGeom>
              <a:solidFill>
                <a:srgbClr val="2321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90" name="Rectangle 2279"/>
              <p:cNvSpPr>
                <a:spLocks noChangeArrowheads="1"/>
              </p:cNvSpPr>
              <p:nvPr/>
            </p:nvSpPr>
            <p:spPr bwMode="auto">
              <a:xfrm>
                <a:off x="6298" y="4060"/>
                <a:ext cx="8" cy="72"/>
              </a:xfrm>
              <a:prstGeom prst="rect">
                <a:avLst/>
              </a:prstGeom>
              <a:solidFill>
                <a:srgbClr val="1A18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91" name="Rectangle 2280"/>
              <p:cNvSpPr>
                <a:spLocks noChangeArrowheads="1"/>
              </p:cNvSpPr>
              <p:nvPr/>
            </p:nvSpPr>
            <p:spPr bwMode="auto">
              <a:xfrm>
                <a:off x="6283" y="4060"/>
                <a:ext cx="15" cy="72"/>
              </a:xfrm>
              <a:prstGeom prst="rect">
                <a:avLst/>
              </a:prstGeom>
              <a:solidFill>
                <a:srgbClr val="1514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92" name="Rectangle 2281"/>
              <p:cNvSpPr>
                <a:spLocks noChangeArrowheads="1"/>
              </p:cNvSpPr>
              <p:nvPr/>
            </p:nvSpPr>
            <p:spPr bwMode="auto">
              <a:xfrm>
                <a:off x="6298" y="4211"/>
                <a:ext cx="8" cy="14"/>
              </a:xfrm>
              <a:prstGeom prst="rect">
                <a:avLst/>
              </a:prstGeom>
              <a:solidFill>
                <a:srgbClr val="2220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93" name="Freeform 2282"/>
              <p:cNvSpPr>
                <a:spLocks/>
              </p:cNvSpPr>
              <p:nvPr/>
            </p:nvSpPr>
            <p:spPr bwMode="auto">
              <a:xfrm>
                <a:off x="6267" y="4132"/>
                <a:ext cx="31" cy="93"/>
              </a:xfrm>
              <a:custGeom>
                <a:avLst/>
                <a:gdLst>
                  <a:gd name="T0" fmla="*/ 31 w 31"/>
                  <a:gd name="T1" fmla="*/ 93 h 93"/>
                  <a:gd name="T2" fmla="*/ 1 w 31"/>
                  <a:gd name="T3" fmla="*/ 93 h 93"/>
                  <a:gd name="T4" fmla="*/ 1 w 31"/>
                  <a:gd name="T5" fmla="*/ 0 h 93"/>
                  <a:gd name="T6" fmla="*/ 0 w 31"/>
                  <a:gd name="T7" fmla="*/ 1 h 93"/>
                  <a:gd name="T8" fmla="*/ 0 w 31"/>
                  <a:gd name="T9" fmla="*/ 0 h 93"/>
                  <a:gd name="T10" fmla="*/ 16 w 31"/>
                  <a:gd name="T11" fmla="*/ 0 h 93"/>
                  <a:gd name="T12" fmla="*/ 16 w 31"/>
                  <a:gd name="T13" fmla="*/ 77 h 93"/>
                  <a:gd name="T14" fmla="*/ 22 w 31"/>
                  <a:gd name="T15" fmla="*/ 77 h 93"/>
                  <a:gd name="T16" fmla="*/ 22 w 31"/>
                  <a:gd name="T17" fmla="*/ 79 h 93"/>
                  <a:gd name="T18" fmla="*/ 31 w 31"/>
                  <a:gd name="T19" fmla="*/ 79 h 93"/>
                  <a:gd name="T20" fmla="*/ 31 w 31"/>
                  <a:gd name="T21"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93">
                    <a:moveTo>
                      <a:pt x="31" y="93"/>
                    </a:moveTo>
                    <a:lnTo>
                      <a:pt x="1" y="93"/>
                    </a:lnTo>
                    <a:lnTo>
                      <a:pt x="1" y="0"/>
                    </a:lnTo>
                    <a:lnTo>
                      <a:pt x="0" y="1"/>
                    </a:lnTo>
                    <a:lnTo>
                      <a:pt x="0" y="0"/>
                    </a:lnTo>
                    <a:lnTo>
                      <a:pt x="16" y="0"/>
                    </a:lnTo>
                    <a:lnTo>
                      <a:pt x="16" y="77"/>
                    </a:lnTo>
                    <a:lnTo>
                      <a:pt x="22" y="77"/>
                    </a:lnTo>
                    <a:lnTo>
                      <a:pt x="22" y="79"/>
                    </a:lnTo>
                    <a:lnTo>
                      <a:pt x="31" y="79"/>
                    </a:lnTo>
                    <a:lnTo>
                      <a:pt x="31" y="93"/>
                    </a:lnTo>
                    <a:close/>
                  </a:path>
                </a:pathLst>
              </a:custGeom>
              <a:solidFill>
                <a:srgbClr val="191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94" name="Rectangle 2283"/>
              <p:cNvSpPr>
                <a:spLocks noChangeArrowheads="1"/>
              </p:cNvSpPr>
              <p:nvPr/>
            </p:nvSpPr>
            <p:spPr bwMode="auto">
              <a:xfrm>
                <a:off x="6298" y="4132"/>
                <a:ext cx="8" cy="25"/>
              </a:xfrm>
              <a:prstGeom prst="rect">
                <a:avLst/>
              </a:prstGeom>
              <a:solidFill>
                <a:srgbClr val="1514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95" name="Freeform 2284"/>
              <p:cNvSpPr>
                <a:spLocks/>
              </p:cNvSpPr>
              <p:nvPr/>
            </p:nvSpPr>
            <p:spPr bwMode="auto">
              <a:xfrm>
                <a:off x="6283" y="4132"/>
                <a:ext cx="15" cy="77"/>
              </a:xfrm>
              <a:custGeom>
                <a:avLst/>
                <a:gdLst>
                  <a:gd name="T0" fmla="*/ 6 w 15"/>
                  <a:gd name="T1" fmla="*/ 77 h 77"/>
                  <a:gd name="T2" fmla="*/ 0 w 15"/>
                  <a:gd name="T3" fmla="*/ 77 h 77"/>
                  <a:gd name="T4" fmla="*/ 0 w 15"/>
                  <a:gd name="T5" fmla="*/ 0 h 77"/>
                  <a:gd name="T6" fmla="*/ 15 w 15"/>
                  <a:gd name="T7" fmla="*/ 0 h 77"/>
                  <a:gd name="T8" fmla="*/ 15 w 15"/>
                  <a:gd name="T9" fmla="*/ 25 h 77"/>
                  <a:gd name="T10" fmla="*/ 6 w 15"/>
                  <a:gd name="T11" fmla="*/ 25 h 77"/>
                  <a:gd name="T12" fmla="*/ 6 w 15"/>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15" h="77">
                    <a:moveTo>
                      <a:pt x="6" y="77"/>
                    </a:moveTo>
                    <a:lnTo>
                      <a:pt x="0" y="77"/>
                    </a:lnTo>
                    <a:lnTo>
                      <a:pt x="0" y="0"/>
                    </a:lnTo>
                    <a:lnTo>
                      <a:pt x="15" y="0"/>
                    </a:lnTo>
                    <a:lnTo>
                      <a:pt x="15" y="25"/>
                    </a:lnTo>
                    <a:lnTo>
                      <a:pt x="6" y="25"/>
                    </a:lnTo>
                    <a:lnTo>
                      <a:pt x="6" y="77"/>
                    </a:lnTo>
                    <a:close/>
                  </a:path>
                </a:pathLst>
              </a:custGeom>
              <a:solidFill>
                <a:srgbClr val="1312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96" name="Freeform 2285"/>
              <p:cNvSpPr>
                <a:spLocks/>
              </p:cNvSpPr>
              <p:nvPr/>
            </p:nvSpPr>
            <p:spPr bwMode="auto">
              <a:xfrm>
                <a:off x="6267" y="4132"/>
                <a:ext cx="1" cy="93"/>
              </a:xfrm>
              <a:custGeom>
                <a:avLst/>
                <a:gdLst>
                  <a:gd name="T0" fmla="*/ 1 w 1"/>
                  <a:gd name="T1" fmla="*/ 93 h 93"/>
                  <a:gd name="T2" fmla="*/ 0 w 1"/>
                  <a:gd name="T3" fmla="*/ 93 h 93"/>
                  <a:gd name="T4" fmla="*/ 0 w 1"/>
                  <a:gd name="T5" fmla="*/ 1 h 93"/>
                  <a:gd name="T6" fmla="*/ 1 w 1"/>
                  <a:gd name="T7" fmla="*/ 0 h 93"/>
                  <a:gd name="T8" fmla="*/ 1 w 1"/>
                  <a:gd name="T9" fmla="*/ 93 h 93"/>
                </a:gdLst>
                <a:ahLst/>
                <a:cxnLst>
                  <a:cxn ang="0">
                    <a:pos x="T0" y="T1"/>
                  </a:cxn>
                  <a:cxn ang="0">
                    <a:pos x="T2" y="T3"/>
                  </a:cxn>
                  <a:cxn ang="0">
                    <a:pos x="T4" y="T5"/>
                  </a:cxn>
                  <a:cxn ang="0">
                    <a:pos x="T6" y="T7"/>
                  </a:cxn>
                  <a:cxn ang="0">
                    <a:pos x="T8" y="T9"/>
                  </a:cxn>
                </a:cxnLst>
                <a:rect l="0" t="0" r="r" b="b"/>
                <a:pathLst>
                  <a:path w="1" h="93">
                    <a:moveTo>
                      <a:pt x="1" y="93"/>
                    </a:moveTo>
                    <a:lnTo>
                      <a:pt x="0" y="93"/>
                    </a:lnTo>
                    <a:lnTo>
                      <a:pt x="0" y="1"/>
                    </a:lnTo>
                    <a:lnTo>
                      <a:pt x="1" y="0"/>
                    </a:lnTo>
                    <a:lnTo>
                      <a:pt x="1" y="93"/>
                    </a:lnTo>
                    <a:close/>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97" name="Rectangle 2286"/>
              <p:cNvSpPr>
                <a:spLocks noChangeArrowheads="1"/>
              </p:cNvSpPr>
              <p:nvPr/>
            </p:nvSpPr>
            <p:spPr bwMode="auto">
              <a:xfrm>
                <a:off x="6298" y="4209"/>
                <a:ext cx="8" cy="2"/>
              </a:xfrm>
              <a:prstGeom prst="rect">
                <a:avLst/>
              </a:prstGeom>
              <a:solidFill>
                <a:srgbClr val="1E1D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98" name="Rectangle 2287"/>
              <p:cNvSpPr>
                <a:spLocks noChangeArrowheads="1"/>
              </p:cNvSpPr>
              <p:nvPr/>
            </p:nvSpPr>
            <p:spPr bwMode="auto">
              <a:xfrm>
                <a:off x="6289" y="4209"/>
                <a:ext cx="9" cy="2"/>
              </a:xfrm>
              <a:prstGeom prst="rect">
                <a:avLst/>
              </a:prstGeom>
              <a:solidFill>
                <a:srgbClr val="1816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99" name="Rectangle 2288"/>
              <p:cNvSpPr>
                <a:spLocks noChangeArrowheads="1"/>
              </p:cNvSpPr>
              <p:nvPr/>
            </p:nvSpPr>
            <p:spPr bwMode="auto">
              <a:xfrm>
                <a:off x="6298" y="4157"/>
                <a:ext cx="8" cy="52"/>
              </a:xfrm>
              <a:prstGeom prst="rect">
                <a:avLst/>
              </a:prstGeom>
              <a:solidFill>
                <a:srgbClr val="1413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00" name="Rectangle 2289"/>
              <p:cNvSpPr>
                <a:spLocks noChangeArrowheads="1"/>
              </p:cNvSpPr>
              <p:nvPr/>
            </p:nvSpPr>
            <p:spPr bwMode="auto">
              <a:xfrm>
                <a:off x="6289" y="4157"/>
                <a:ext cx="9" cy="52"/>
              </a:xfrm>
              <a:prstGeom prst="rect">
                <a:avLst/>
              </a:prstGeom>
              <a:solidFill>
                <a:srgbClr val="1311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01" name="Freeform 2290"/>
              <p:cNvSpPr>
                <a:spLocks/>
              </p:cNvSpPr>
              <p:nvPr/>
            </p:nvSpPr>
            <p:spPr bwMode="auto">
              <a:xfrm>
                <a:off x="6298" y="1401"/>
                <a:ext cx="8" cy="15"/>
              </a:xfrm>
              <a:custGeom>
                <a:avLst/>
                <a:gdLst>
                  <a:gd name="T0" fmla="*/ 8 w 8"/>
                  <a:gd name="T1" fmla="*/ 15 h 15"/>
                  <a:gd name="T2" fmla="*/ 0 w 8"/>
                  <a:gd name="T3" fmla="*/ 12 h 15"/>
                  <a:gd name="T4" fmla="*/ 0 w 8"/>
                  <a:gd name="T5" fmla="*/ 0 h 15"/>
                  <a:gd name="T6" fmla="*/ 8 w 8"/>
                  <a:gd name="T7" fmla="*/ 4 h 15"/>
                  <a:gd name="T8" fmla="*/ 8 w 8"/>
                  <a:gd name="T9" fmla="*/ 15 h 15"/>
                </a:gdLst>
                <a:ahLst/>
                <a:cxnLst>
                  <a:cxn ang="0">
                    <a:pos x="T0" y="T1"/>
                  </a:cxn>
                  <a:cxn ang="0">
                    <a:pos x="T2" y="T3"/>
                  </a:cxn>
                  <a:cxn ang="0">
                    <a:pos x="T4" y="T5"/>
                  </a:cxn>
                  <a:cxn ang="0">
                    <a:pos x="T6" y="T7"/>
                  </a:cxn>
                  <a:cxn ang="0">
                    <a:pos x="T8" y="T9"/>
                  </a:cxn>
                </a:cxnLst>
                <a:rect l="0" t="0" r="r" b="b"/>
                <a:pathLst>
                  <a:path w="8" h="15">
                    <a:moveTo>
                      <a:pt x="8" y="15"/>
                    </a:moveTo>
                    <a:lnTo>
                      <a:pt x="0" y="12"/>
                    </a:lnTo>
                    <a:lnTo>
                      <a:pt x="0" y="0"/>
                    </a:lnTo>
                    <a:lnTo>
                      <a:pt x="8" y="4"/>
                    </a:lnTo>
                    <a:lnTo>
                      <a:pt x="8" y="15"/>
                    </a:lnTo>
                    <a:close/>
                  </a:path>
                </a:pathLst>
              </a:custGeom>
              <a:solidFill>
                <a:srgbClr val="1816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02" name="Freeform 2291"/>
              <p:cNvSpPr>
                <a:spLocks/>
              </p:cNvSpPr>
              <p:nvPr/>
            </p:nvSpPr>
            <p:spPr bwMode="auto">
              <a:xfrm>
                <a:off x="6298" y="1398"/>
                <a:ext cx="8" cy="7"/>
              </a:xfrm>
              <a:custGeom>
                <a:avLst/>
                <a:gdLst>
                  <a:gd name="T0" fmla="*/ 8 w 8"/>
                  <a:gd name="T1" fmla="*/ 7 h 7"/>
                  <a:gd name="T2" fmla="*/ 0 w 8"/>
                  <a:gd name="T3" fmla="*/ 3 h 7"/>
                  <a:gd name="T4" fmla="*/ 0 w 8"/>
                  <a:gd name="T5" fmla="*/ 0 h 7"/>
                  <a:gd name="T6" fmla="*/ 8 w 8"/>
                  <a:gd name="T7" fmla="*/ 3 h 7"/>
                  <a:gd name="T8" fmla="*/ 8 w 8"/>
                  <a:gd name="T9" fmla="*/ 7 h 7"/>
                </a:gdLst>
                <a:ahLst/>
                <a:cxnLst>
                  <a:cxn ang="0">
                    <a:pos x="T0" y="T1"/>
                  </a:cxn>
                  <a:cxn ang="0">
                    <a:pos x="T2" y="T3"/>
                  </a:cxn>
                  <a:cxn ang="0">
                    <a:pos x="T4" y="T5"/>
                  </a:cxn>
                  <a:cxn ang="0">
                    <a:pos x="T6" y="T7"/>
                  </a:cxn>
                  <a:cxn ang="0">
                    <a:pos x="T8" y="T9"/>
                  </a:cxn>
                </a:cxnLst>
                <a:rect l="0" t="0" r="r" b="b"/>
                <a:pathLst>
                  <a:path w="8" h="7">
                    <a:moveTo>
                      <a:pt x="8" y="7"/>
                    </a:moveTo>
                    <a:lnTo>
                      <a:pt x="0" y="3"/>
                    </a:lnTo>
                    <a:lnTo>
                      <a:pt x="0" y="0"/>
                    </a:lnTo>
                    <a:lnTo>
                      <a:pt x="8" y="3"/>
                    </a:lnTo>
                    <a:lnTo>
                      <a:pt x="8"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03" name="Freeform 2292"/>
              <p:cNvSpPr>
                <a:spLocks noEditPoints="1"/>
              </p:cNvSpPr>
              <p:nvPr/>
            </p:nvSpPr>
            <p:spPr bwMode="auto">
              <a:xfrm>
                <a:off x="6109" y="1226"/>
                <a:ext cx="45" cy="2707"/>
              </a:xfrm>
              <a:custGeom>
                <a:avLst/>
                <a:gdLst>
                  <a:gd name="T0" fmla="*/ 522 w 522"/>
                  <a:gd name="T1" fmla="*/ 31348 h 31348"/>
                  <a:gd name="T2" fmla="*/ 0 w 522"/>
                  <a:gd name="T3" fmla="*/ 31348 h 31348"/>
                  <a:gd name="T4" fmla="*/ 0 w 522"/>
                  <a:gd name="T5" fmla="*/ 900 h 31348"/>
                  <a:gd name="T6" fmla="*/ 23 w 522"/>
                  <a:gd name="T7" fmla="*/ 888 h 31348"/>
                  <a:gd name="T8" fmla="*/ 23 w 522"/>
                  <a:gd name="T9" fmla="*/ 401 h 31348"/>
                  <a:gd name="T10" fmla="*/ 48 w 522"/>
                  <a:gd name="T11" fmla="*/ 387 h 31348"/>
                  <a:gd name="T12" fmla="*/ 48 w 522"/>
                  <a:gd name="T13" fmla="*/ 380 h 31348"/>
                  <a:gd name="T14" fmla="*/ 438 w 522"/>
                  <a:gd name="T15" fmla="*/ 584 h 31348"/>
                  <a:gd name="T16" fmla="*/ 438 w 522"/>
                  <a:gd name="T17" fmla="*/ 12414 h 31348"/>
                  <a:gd name="T18" fmla="*/ 488 w 522"/>
                  <a:gd name="T19" fmla="*/ 12414 h 31348"/>
                  <a:gd name="T20" fmla="*/ 488 w 522"/>
                  <a:gd name="T21" fmla="*/ 610 h 31348"/>
                  <a:gd name="T22" fmla="*/ 522 w 522"/>
                  <a:gd name="T23" fmla="*/ 627 h 31348"/>
                  <a:gd name="T24" fmla="*/ 522 w 522"/>
                  <a:gd name="T25" fmla="*/ 31348 h 31348"/>
                  <a:gd name="T26" fmla="*/ 522 w 522"/>
                  <a:gd name="T27" fmla="*/ 571 h 31348"/>
                  <a:gd name="T28" fmla="*/ 488 w 522"/>
                  <a:gd name="T29" fmla="*/ 553 h 31348"/>
                  <a:gd name="T30" fmla="*/ 488 w 522"/>
                  <a:gd name="T31" fmla="*/ 222 h 31348"/>
                  <a:gd name="T32" fmla="*/ 522 w 522"/>
                  <a:gd name="T33" fmla="*/ 238 h 31348"/>
                  <a:gd name="T34" fmla="*/ 522 w 522"/>
                  <a:gd name="T35" fmla="*/ 571 h 31348"/>
                  <a:gd name="T36" fmla="*/ 438 w 522"/>
                  <a:gd name="T37" fmla="*/ 527 h 31348"/>
                  <a:gd name="T38" fmla="*/ 48 w 522"/>
                  <a:gd name="T39" fmla="*/ 324 h 31348"/>
                  <a:gd name="T40" fmla="*/ 48 w 522"/>
                  <a:gd name="T41" fmla="*/ 200 h 31348"/>
                  <a:gd name="T42" fmla="*/ 23 w 522"/>
                  <a:gd name="T43" fmla="*/ 213 h 31348"/>
                  <a:gd name="T44" fmla="*/ 23 w 522"/>
                  <a:gd name="T45" fmla="*/ 0 h 31348"/>
                  <a:gd name="T46" fmla="*/ 438 w 522"/>
                  <a:gd name="T47" fmla="*/ 198 h 31348"/>
                  <a:gd name="T48" fmla="*/ 438 w 522"/>
                  <a:gd name="T49" fmla="*/ 527 h 31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2" h="31348">
                    <a:moveTo>
                      <a:pt x="522" y="31348"/>
                    </a:moveTo>
                    <a:lnTo>
                      <a:pt x="0" y="31348"/>
                    </a:lnTo>
                    <a:lnTo>
                      <a:pt x="0" y="900"/>
                    </a:lnTo>
                    <a:lnTo>
                      <a:pt x="23" y="888"/>
                    </a:lnTo>
                    <a:lnTo>
                      <a:pt x="23" y="401"/>
                    </a:lnTo>
                    <a:lnTo>
                      <a:pt x="48" y="387"/>
                    </a:lnTo>
                    <a:lnTo>
                      <a:pt x="48" y="380"/>
                    </a:lnTo>
                    <a:lnTo>
                      <a:pt x="438" y="584"/>
                    </a:lnTo>
                    <a:lnTo>
                      <a:pt x="438" y="12414"/>
                    </a:lnTo>
                    <a:lnTo>
                      <a:pt x="488" y="12414"/>
                    </a:lnTo>
                    <a:lnTo>
                      <a:pt x="488" y="610"/>
                    </a:lnTo>
                    <a:lnTo>
                      <a:pt x="522" y="627"/>
                    </a:lnTo>
                    <a:lnTo>
                      <a:pt x="522" y="31348"/>
                    </a:lnTo>
                    <a:moveTo>
                      <a:pt x="522" y="571"/>
                    </a:moveTo>
                    <a:lnTo>
                      <a:pt x="488" y="553"/>
                    </a:lnTo>
                    <a:lnTo>
                      <a:pt x="488" y="222"/>
                    </a:lnTo>
                    <a:lnTo>
                      <a:pt x="522" y="238"/>
                    </a:lnTo>
                    <a:lnTo>
                      <a:pt x="522" y="571"/>
                    </a:lnTo>
                    <a:moveTo>
                      <a:pt x="438" y="527"/>
                    </a:moveTo>
                    <a:lnTo>
                      <a:pt x="48" y="324"/>
                    </a:lnTo>
                    <a:lnTo>
                      <a:pt x="48" y="200"/>
                    </a:lnTo>
                    <a:lnTo>
                      <a:pt x="23" y="213"/>
                    </a:lnTo>
                    <a:lnTo>
                      <a:pt x="23" y="0"/>
                    </a:lnTo>
                    <a:lnTo>
                      <a:pt x="438" y="198"/>
                    </a:lnTo>
                    <a:lnTo>
                      <a:pt x="438" y="527"/>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04" name="Freeform 2293"/>
              <p:cNvSpPr>
                <a:spLocks noEditPoints="1"/>
              </p:cNvSpPr>
              <p:nvPr/>
            </p:nvSpPr>
            <p:spPr bwMode="auto">
              <a:xfrm>
                <a:off x="6113" y="1254"/>
                <a:ext cx="41" cy="26"/>
              </a:xfrm>
              <a:custGeom>
                <a:avLst/>
                <a:gdLst>
                  <a:gd name="T0" fmla="*/ 474 w 474"/>
                  <a:gd name="T1" fmla="*/ 303 h 303"/>
                  <a:gd name="T2" fmla="*/ 440 w 474"/>
                  <a:gd name="T3" fmla="*/ 286 h 303"/>
                  <a:gd name="T4" fmla="*/ 440 w 474"/>
                  <a:gd name="T5" fmla="*/ 229 h 303"/>
                  <a:gd name="T6" fmla="*/ 474 w 474"/>
                  <a:gd name="T7" fmla="*/ 247 h 303"/>
                  <a:gd name="T8" fmla="*/ 474 w 474"/>
                  <a:gd name="T9" fmla="*/ 303 h 303"/>
                  <a:gd name="T10" fmla="*/ 390 w 474"/>
                  <a:gd name="T11" fmla="*/ 260 h 303"/>
                  <a:gd name="T12" fmla="*/ 0 w 474"/>
                  <a:gd name="T13" fmla="*/ 56 h 303"/>
                  <a:gd name="T14" fmla="*/ 0 w 474"/>
                  <a:gd name="T15" fmla="*/ 0 h 303"/>
                  <a:gd name="T16" fmla="*/ 390 w 474"/>
                  <a:gd name="T17" fmla="*/ 203 h 303"/>
                  <a:gd name="T18" fmla="*/ 390 w 474"/>
                  <a:gd name="T19" fmla="*/ 26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4" h="303">
                    <a:moveTo>
                      <a:pt x="474" y="303"/>
                    </a:moveTo>
                    <a:lnTo>
                      <a:pt x="440" y="286"/>
                    </a:lnTo>
                    <a:lnTo>
                      <a:pt x="440" y="229"/>
                    </a:lnTo>
                    <a:lnTo>
                      <a:pt x="474" y="247"/>
                    </a:lnTo>
                    <a:lnTo>
                      <a:pt x="474" y="303"/>
                    </a:lnTo>
                    <a:moveTo>
                      <a:pt x="390" y="260"/>
                    </a:moveTo>
                    <a:lnTo>
                      <a:pt x="0" y="56"/>
                    </a:lnTo>
                    <a:lnTo>
                      <a:pt x="0" y="0"/>
                    </a:lnTo>
                    <a:lnTo>
                      <a:pt x="390" y="203"/>
                    </a:lnTo>
                    <a:lnTo>
                      <a:pt x="390" y="26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05" name="Freeform 2294"/>
              <p:cNvSpPr>
                <a:spLocks/>
              </p:cNvSpPr>
              <p:nvPr/>
            </p:nvSpPr>
            <p:spPr bwMode="auto">
              <a:xfrm>
                <a:off x="6147" y="1243"/>
                <a:ext cx="4" cy="1055"/>
              </a:xfrm>
              <a:custGeom>
                <a:avLst/>
                <a:gdLst>
                  <a:gd name="T0" fmla="*/ 4 w 4"/>
                  <a:gd name="T1" fmla="*/ 1055 h 1055"/>
                  <a:gd name="T2" fmla="*/ 0 w 4"/>
                  <a:gd name="T3" fmla="*/ 1055 h 1055"/>
                  <a:gd name="T4" fmla="*/ 0 w 4"/>
                  <a:gd name="T5" fmla="*/ 0 h 1055"/>
                  <a:gd name="T6" fmla="*/ 4 w 4"/>
                  <a:gd name="T7" fmla="*/ 2 h 1055"/>
                  <a:gd name="T8" fmla="*/ 4 w 4"/>
                  <a:gd name="T9" fmla="*/ 1055 h 1055"/>
                </a:gdLst>
                <a:ahLst/>
                <a:cxnLst>
                  <a:cxn ang="0">
                    <a:pos x="T0" y="T1"/>
                  </a:cxn>
                  <a:cxn ang="0">
                    <a:pos x="T2" y="T3"/>
                  </a:cxn>
                  <a:cxn ang="0">
                    <a:pos x="T4" y="T5"/>
                  </a:cxn>
                  <a:cxn ang="0">
                    <a:pos x="T6" y="T7"/>
                  </a:cxn>
                  <a:cxn ang="0">
                    <a:pos x="T8" y="T9"/>
                  </a:cxn>
                </a:cxnLst>
                <a:rect l="0" t="0" r="r" b="b"/>
                <a:pathLst>
                  <a:path w="4" h="1055">
                    <a:moveTo>
                      <a:pt x="4" y="1055"/>
                    </a:moveTo>
                    <a:lnTo>
                      <a:pt x="0" y="1055"/>
                    </a:lnTo>
                    <a:lnTo>
                      <a:pt x="0" y="0"/>
                    </a:lnTo>
                    <a:lnTo>
                      <a:pt x="4" y="2"/>
                    </a:lnTo>
                    <a:lnTo>
                      <a:pt x="4" y="105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06" name="Freeform 2295"/>
              <p:cNvSpPr>
                <a:spLocks/>
              </p:cNvSpPr>
              <p:nvPr/>
            </p:nvSpPr>
            <p:spPr bwMode="auto">
              <a:xfrm>
                <a:off x="6109" y="3933"/>
                <a:ext cx="45" cy="270"/>
              </a:xfrm>
              <a:custGeom>
                <a:avLst/>
                <a:gdLst>
                  <a:gd name="T0" fmla="*/ 45 w 45"/>
                  <a:gd name="T1" fmla="*/ 270 h 270"/>
                  <a:gd name="T2" fmla="*/ 0 w 45"/>
                  <a:gd name="T3" fmla="*/ 270 h 270"/>
                  <a:gd name="T4" fmla="*/ 0 w 45"/>
                  <a:gd name="T5" fmla="*/ 0 h 270"/>
                  <a:gd name="T6" fmla="*/ 45 w 45"/>
                  <a:gd name="T7" fmla="*/ 0 h 270"/>
                  <a:gd name="T8" fmla="*/ 45 w 45"/>
                  <a:gd name="T9" fmla="*/ 73 h 270"/>
                  <a:gd name="T10" fmla="*/ 30 w 45"/>
                  <a:gd name="T11" fmla="*/ 73 h 270"/>
                  <a:gd name="T12" fmla="*/ 30 w 45"/>
                  <a:gd name="T13" fmla="*/ 230 h 270"/>
                  <a:gd name="T14" fmla="*/ 45 w 45"/>
                  <a:gd name="T15" fmla="*/ 230 h 270"/>
                  <a:gd name="T16" fmla="*/ 45 w 45"/>
                  <a:gd name="T17" fmla="*/ 27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270">
                    <a:moveTo>
                      <a:pt x="45" y="270"/>
                    </a:moveTo>
                    <a:lnTo>
                      <a:pt x="0" y="270"/>
                    </a:lnTo>
                    <a:lnTo>
                      <a:pt x="0" y="0"/>
                    </a:lnTo>
                    <a:lnTo>
                      <a:pt x="45" y="0"/>
                    </a:lnTo>
                    <a:lnTo>
                      <a:pt x="45" y="73"/>
                    </a:lnTo>
                    <a:lnTo>
                      <a:pt x="30" y="73"/>
                    </a:lnTo>
                    <a:lnTo>
                      <a:pt x="30" y="230"/>
                    </a:lnTo>
                    <a:lnTo>
                      <a:pt x="45" y="230"/>
                    </a:lnTo>
                    <a:lnTo>
                      <a:pt x="45" y="270"/>
                    </a:lnTo>
                    <a:close/>
                  </a:path>
                </a:pathLst>
              </a:custGeom>
              <a:solidFill>
                <a:srgbClr val="72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07" name="Rectangle 2296"/>
              <p:cNvSpPr>
                <a:spLocks noChangeArrowheads="1"/>
              </p:cNvSpPr>
              <p:nvPr/>
            </p:nvSpPr>
            <p:spPr bwMode="auto">
              <a:xfrm>
                <a:off x="6139" y="4006"/>
                <a:ext cx="15" cy="157"/>
              </a:xfrm>
              <a:prstGeom prst="rect">
                <a:avLst/>
              </a:prstGeom>
              <a:solidFill>
                <a:srgbClr val="5E60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08" name="Freeform 2297"/>
              <p:cNvSpPr>
                <a:spLocks noEditPoints="1"/>
              </p:cNvSpPr>
              <p:nvPr/>
            </p:nvSpPr>
            <p:spPr bwMode="auto">
              <a:xfrm>
                <a:off x="6109" y="1226"/>
                <a:ext cx="2" cy="78"/>
              </a:xfrm>
              <a:custGeom>
                <a:avLst/>
                <a:gdLst>
                  <a:gd name="T0" fmla="*/ 0 w 23"/>
                  <a:gd name="T1" fmla="*/ 900 h 900"/>
                  <a:gd name="T2" fmla="*/ 0 w 23"/>
                  <a:gd name="T3" fmla="*/ 413 h 900"/>
                  <a:gd name="T4" fmla="*/ 23 w 23"/>
                  <a:gd name="T5" fmla="*/ 401 h 900"/>
                  <a:gd name="T6" fmla="*/ 23 w 23"/>
                  <a:gd name="T7" fmla="*/ 888 h 900"/>
                  <a:gd name="T8" fmla="*/ 0 w 23"/>
                  <a:gd name="T9" fmla="*/ 900 h 900"/>
                  <a:gd name="T10" fmla="*/ 0 w 23"/>
                  <a:gd name="T11" fmla="*/ 225 h 900"/>
                  <a:gd name="T12" fmla="*/ 0 w 23"/>
                  <a:gd name="T13" fmla="*/ 193 h 900"/>
                  <a:gd name="T14" fmla="*/ 23 w 23"/>
                  <a:gd name="T15" fmla="*/ 181 h 900"/>
                  <a:gd name="T16" fmla="*/ 23 w 23"/>
                  <a:gd name="T17" fmla="*/ 0 h 900"/>
                  <a:gd name="T18" fmla="*/ 23 w 23"/>
                  <a:gd name="T19" fmla="*/ 213 h 900"/>
                  <a:gd name="T20" fmla="*/ 0 w 23"/>
                  <a:gd name="T21" fmla="*/ 225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900">
                    <a:moveTo>
                      <a:pt x="0" y="900"/>
                    </a:moveTo>
                    <a:lnTo>
                      <a:pt x="0" y="413"/>
                    </a:lnTo>
                    <a:lnTo>
                      <a:pt x="23" y="401"/>
                    </a:lnTo>
                    <a:lnTo>
                      <a:pt x="23" y="888"/>
                    </a:lnTo>
                    <a:lnTo>
                      <a:pt x="0" y="900"/>
                    </a:lnTo>
                    <a:moveTo>
                      <a:pt x="0" y="225"/>
                    </a:moveTo>
                    <a:lnTo>
                      <a:pt x="0" y="193"/>
                    </a:lnTo>
                    <a:lnTo>
                      <a:pt x="23" y="181"/>
                    </a:lnTo>
                    <a:lnTo>
                      <a:pt x="23" y="0"/>
                    </a:lnTo>
                    <a:lnTo>
                      <a:pt x="23" y="213"/>
                    </a:lnTo>
                    <a:lnTo>
                      <a:pt x="0" y="225"/>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09" name="Freeform 2298"/>
              <p:cNvSpPr>
                <a:spLocks/>
              </p:cNvSpPr>
              <p:nvPr/>
            </p:nvSpPr>
            <p:spPr bwMode="auto">
              <a:xfrm>
                <a:off x="6109" y="1225"/>
                <a:ext cx="2" cy="18"/>
              </a:xfrm>
              <a:custGeom>
                <a:avLst/>
                <a:gdLst>
                  <a:gd name="T0" fmla="*/ 0 w 2"/>
                  <a:gd name="T1" fmla="*/ 18 h 18"/>
                  <a:gd name="T2" fmla="*/ 0 w 2"/>
                  <a:gd name="T3" fmla="*/ 0 h 18"/>
                  <a:gd name="T4" fmla="*/ 2 w 2"/>
                  <a:gd name="T5" fmla="*/ 1 h 18"/>
                  <a:gd name="T6" fmla="*/ 2 w 2"/>
                  <a:gd name="T7" fmla="*/ 17 h 18"/>
                  <a:gd name="T8" fmla="*/ 0 w 2"/>
                  <a:gd name="T9" fmla="*/ 18 h 18"/>
                </a:gdLst>
                <a:ahLst/>
                <a:cxnLst>
                  <a:cxn ang="0">
                    <a:pos x="T0" y="T1"/>
                  </a:cxn>
                  <a:cxn ang="0">
                    <a:pos x="T2" y="T3"/>
                  </a:cxn>
                  <a:cxn ang="0">
                    <a:pos x="T4" y="T5"/>
                  </a:cxn>
                  <a:cxn ang="0">
                    <a:pos x="T6" y="T7"/>
                  </a:cxn>
                  <a:cxn ang="0">
                    <a:pos x="T8" y="T9"/>
                  </a:cxn>
                </a:cxnLst>
                <a:rect l="0" t="0" r="r" b="b"/>
                <a:pathLst>
                  <a:path w="2" h="18">
                    <a:moveTo>
                      <a:pt x="0" y="18"/>
                    </a:moveTo>
                    <a:lnTo>
                      <a:pt x="0" y="0"/>
                    </a:lnTo>
                    <a:lnTo>
                      <a:pt x="2" y="1"/>
                    </a:lnTo>
                    <a:lnTo>
                      <a:pt x="2" y="17"/>
                    </a:lnTo>
                    <a:lnTo>
                      <a:pt x="0" y="18"/>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10" name="Freeform 2299"/>
              <p:cNvSpPr>
                <a:spLocks noEditPoints="1"/>
              </p:cNvSpPr>
              <p:nvPr/>
            </p:nvSpPr>
            <p:spPr bwMode="auto">
              <a:xfrm>
                <a:off x="6111" y="1193"/>
                <a:ext cx="43" cy="54"/>
              </a:xfrm>
              <a:custGeom>
                <a:avLst/>
                <a:gdLst>
                  <a:gd name="T0" fmla="*/ 499 w 499"/>
                  <a:gd name="T1" fmla="*/ 618 h 618"/>
                  <a:gd name="T2" fmla="*/ 465 w 499"/>
                  <a:gd name="T3" fmla="*/ 602 h 618"/>
                  <a:gd name="T4" fmla="*/ 465 w 499"/>
                  <a:gd name="T5" fmla="*/ 538 h 618"/>
                  <a:gd name="T6" fmla="*/ 499 w 499"/>
                  <a:gd name="T7" fmla="*/ 556 h 618"/>
                  <a:gd name="T8" fmla="*/ 499 w 499"/>
                  <a:gd name="T9" fmla="*/ 618 h 618"/>
                  <a:gd name="T10" fmla="*/ 415 w 499"/>
                  <a:gd name="T11" fmla="*/ 578 h 618"/>
                  <a:gd name="T12" fmla="*/ 0 w 499"/>
                  <a:gd name="T13" fmla="*/ 380 h 618"/>
                  <a:gd name="T14" fmla="*/ 0 w 499"/>
                  <a:gd name="T15" fmla="*/ 295 h 618"/>
                  <a:gd name="T16" fmla="*/ 415 w 499"/>
                  <a:gd name="T17" fmla="*/ 512 h 618"/>
                  <a:gd name="T18" fmla="*/ 415 w 499"/>
                  <a:gd name="T19" fmla="*/ 578 h 618"/>
                  <a:gd name="T20" fmla="*/ 499 w 499"/>
                  <a:gd name="T21" fmla="*/ 500 h 618"/>
                  <a:gd name="T22" fmla="*/ 465 w 499"/>
                  <a:gd name="T23" fmla="*/ 482 h 618"/>
                  <a:gd name="T24" fmla="*/ 465 w 499"/>
                  <a:gd name="T25" fmla="*/ 237 h 618"/>
                  <a:gd name="T26" fmla="*/ 499 w 499"/>
                  <a:gd name="T27" fmla="*/ 254 h 618"/>
                  <a:gd name="T28" fmla="*/ 499 w 499"/>
                  <a:gd name="T29" fmla="*/ 500 h 618"/>
                  <a:gd name="T30" fmla="*/ 415 w 499"/>
                  <a:gd name="T31" fmla="*/ 456 h 618"/>
                  <a:gd name="T32" fmla="*/ 0 w 499"/>
                  <a:gd name="T33" fmla="*/ 239 h 618"/>
                  <a:gd name="T34" fmla="*/ 0 w 499"/>
                  <a:gd name="T35" fmla="*/ 0 h 618"/>
                  <a:gd name="T36" fmla="*/ 415 w 499"/>
                  <a:gd name="T37" fmla="*/ 211 h 618"/>
                  <a:gd name="T38" fmla="*/ 415 w 499"/>
                  <a:gd name="T39" fmla="*/ 45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9" h="618">
                    <a:moveTo>
                      <a:pt x="499" y="618"/>
                    </a:moveTo>
                    <a:lnTo>
                      <a:pt x="465" y="602"/>
                    </a:lnTo>
                    <a:lnTo>
                      <a:pt x="465" y="538"/>
                    </a:lnTo>
                    <a:lnTo>
                      <a:pt x="499" y="556"/>
                    </a:lnTo>
                    <a:lnTo>
                      <a:pt x="499" y="618"/>
                    </a:lnTo>
                    <a:moveTo>
                      <a:pt x="415" y="578"/>
                    </a:moveTo>
                    <a:lnTo>
                      <a:pt x="0" y="380"/>
                    </a:lnTo>
                    <a:lnTo>
                      <a:pt x="0" y="295"/>
                    </a:lnTo>
                    <a:lnTo>
                      <a:pt x="415" y="512"/>
                    </a:lnTo>
                    <a:lnTo>
                      <a:pt x="415" y="578"/>
                    </a:lnTo>
                    <a:moveTo>
                      <a:pt x="499" y="500"/>
                    </a:moveTo>
                    <a:lnTo>
                      <a:pt x="465" y="482"/>
                    </a:lnTo>
                    <a:lnTo>
                      <a:pt x="465" y="237"/>
                    </a:lnTo>
                    <a:lnTo>
                      <a:pt x="499" y="254"/>
                    </a:lnTo>
                    <a:lnTo>
                      <a:pt x="499" y="500"/>
                    </a:lnTo>
                    <a:moveTo>
                      <a:pt x="415" y="456"/>
                    </a:moveTo>
                    <a:lnTo>
                      <a:pt x="0" y="239"/>
                    </a:lnTo>
                    <a:lnTo>
                      <a:pt x="0" y="0"/>
                    </a:lnTo>
                    <a:lnTo>
                      <a:pt x="415" y="211"/>
                    </a:lnTo>
                    <a:lnTo>
                      <a:pt x="415" y="456"/>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11" name="Freeform 2300"/>
              <p:cNvSpPr>
                <a:spLocks noEditPoints="1"/>
              </p:cNvSpPr>
              <p:nvPr/>
            </p:nvSpPr>
            <p:spPr bwMode="auto">
              <a:xfrm>
                <a:off x="6111" y="1214"/>
                <a:ext cx="43" cy="27"/>
              </a:xfrm>
              <a:custGeom>
                <a:avLst/>
                <a:gdLst>
                  <a:gd name="T0" fmla="*/ 499 w 499"/>
                  <a:gd name="T1" fmla="*/ 317 h 317"/>
                  <a:gd name="T2" fmla="*/ 465 w 499"/>
                  <a:gd name="T3" fmla="*/ 299 h 317"/>
                  <a:gd name="T4" fmla="*/ 465 w 499"/>
                  <a:gd name="T5" fmla="*/ 243 h 317"/>
                  <a:gd name="T6" fmla="*/ 499 w 499"/>
                  <a:gd name="T7" fmla="*/ 261 h 317"/>
                  <a:gd name="T8" fmla="*/ 499 w 499"/>
                  <a:gd name="T9" fmla="*/ 317 h 317"/>
                  <a:gd name="T10" fmla="*/ 415 w 499"/>
                  <a:gd name="T11" fmla="*/ 273 h 317"/>
                  <a:gd name="T12" fmla="*/ 0 w 499"/>
                  <a:gd name="T13" fmla="*/ 56 h 317"/>
                  <a:gd name="T14" fmla="*/ 0 w 499"/>
                  <a:gd name="T15" fmla="*/ 0 h 317"/>
                  <a:gd name="T16" fmla="*/ 415 w 499"/>
                  <a:gd name="T17" fmla="*/ 217 h 317"/>
                  <a:gd name="T18" fmla="*/ 415 w 499"/>
                  <a:gd name="T19" fmla="*/ 273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9" h="317">
                    <a:moveTo>
                      <a:pt x="499" y="317"/>
                    </a:moveTo>
                    <a:lnTo>
                      <a:pt x="465" y="299"/>
                    </a:lnTo>
                    <a:lnTo>
                      <a:pt x="465" y="243"/>
                    </a:lnTo>
                    <a:lnTo>
                      <a:pt x="499" y="261"/>
                    </a:lnTo>
                    <a:lnTo>
                      <a:pt x="499" y="317"/>
                    </a:lnTo>
                    <a:moveTo>
                      <a:pt x="415" y="273"/>
                    </a:moveTo>
                    <a:lnTo>
                      <a:pt x="0" y="56"/>
                    </a:lnTo>
                    <a:lnTo>
                      <a:pt x="0" y="0"/>
                    </a:lnTo>
                    <a:lnTo>
                      <a:pt x="415" y="217"/>
                    </a:lnTo>
                    <a:lnTo>
                      <a:pt x="415" y="273"/>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12" name="Freeform 2301"/>
              <p:cNvSpPr>
                <a:spLocks/>
              </p:cNvSpPr>
              <p:nvPr/>
            </p:nvSpPr>
            <p:spPr bwMode="auto">
              <a:xfrm>
                <a:off x="6147" y="1211"/>
                <a:ext cx="4" cy="34"/>
              </a:xfrm>
              <a:custGeom>
                <a:avLst/>
                <a:gdLst>
                  <a:gd name="T0" fmla="*/ 4 w 4"/>
                  <a:gd name="T1" fmla="*/ 34 h 34"/>
                  <a:gd name="T2" fmla="*/ 0 w 4"/>
                  <a:gd name="T3" fmla="*/ 32 h 34"/>
                  <a:gd name="T4" fmla="*/ 0 w 4"/>
                  <a:gd name="T5" fmla="*/ 0 h 34"/>
                  <a:gd name="T6" fmla="*/ 4 w 4"/>
                  <a:gd name="T7" fmla="*/ 3 h 34"/>
                  <a:gd name="T8" fmla="*/ 4 w 4"/>
                  <a:gd name="T9" fmla="*/ 34 h 34"/>
                </a:gdLst>
                <a:ahLst/>
                <a:cxnLst>
                  <a:cxn ang="0">
                    <a:pos x="T0" y="T1"/>
                  </a:cxn>
                  <a:cxn ang="0">
                    <a:pos x="T2" y="T3"/>
                  </a:cxn>
                  <a:cxn ang="0">
                    <a:pos x="T4" y="T5"/>
                  </a:cxn>
                  <a:cxn ang="0">
                    <a:pos x="T6" y="T7"/>
                  </a:cxn>
                  <a:cxn ang="0">
                    <a:pos x="T8" y="T9"/>
                  </a:cxn>
                </a:cxnLst>
                <a:rect l="0" t="0" r="r" b="b"/>
                <a:pathLst>
                  <a:path w="4" h="34">
                    <a:moveTo>
                      <a:pt x="4" y="34"/>
                    </a:moveTo>
                    <a:lnTo>
                      <a:pt x="0" y="32"/>
                    </a:lnTo>
                    <a:lnTo>
                      <a:pt x="0" y="0"/>
                    </a:lnTo>
                    <a:lnTo>
                      <a:pt x="4" y="3"/>
                    </a:lnTo>
                    <a:lnTo>
                      <a:pt x="4" y="3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13" name="Freeform 2302"/>
              <p:cNvSpPr>
                <a:spLocks noEditPoints="1"/>
              </p:cNvSpPr>
              <p:nvPr/>
            </p:nvSpPr>
            <p:spPr bwMode="auto">
              <a:xfrm>
                <a:off x="6109" y="1192"/>
                <a:ext cx="2" cy="30"/>
              </a:xfrm>
              <a:custGeom>
                <a:avLst/>
                <a:gdLst>
                  <a:gd name="T0" fmla="*/ 0 w 23"/>
                  <a:gd name="T1" fmla="*/ 344 h 344"/>
                  <a:gd name="T2" fmla="*/ 0 w 23"/>
                  <a:gd name="T3" fmla="*/ 295 h 344"/>
                  <a:gd name="T4" fmla="*/ 23 w 23"/>
                  <a:gd name="T5" fmla="*/ 307 h 344"/>
                  <a:gd name="T6" fmla="*/ 23 w 23"/>
                  <a:gd name="T7" fmla="*/ 333 h 344"/>
                  <a:gd name="T8" fmla="*/ 0 w 23"/>
                  <a:gd name="T9" fmla="*/ 344 h 344"/>
                  <a:gd name="T10" fmla="*/ 23 w 23"/>
                  <a:gd name="T11" fmla="*/ 251 h 344"/>
                  <a:gd name="T12" fmla="*/ 0 w 23"/>
                  <a:gd name="T13" fmla="*/ 239 h 344"/>
                  <a:gd name="T14" fmla="*/ 0 w 23"/>
                  <a:gd name="T15" fmla="*/ 0 h 344"/>
                  <a:gd name="T16" fmla="*/ 23 w 23"/>
                  <a:gd name="T17" fmla="*/ 12 h 344"/>
                  <a:gd name="T18" fmla="*/ 23 w 23"/>
                  <a:gd name="T19" fmla="*/ 251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44">
                    <a:moveTo>
                      <a:pt x="0" y="344"/>
                    </a:moveTo>
                    <a:lnTo>
                      <a:pt x="0" y="295"/>
                    </a:lnTo>
                    <a:lnTo>
                      <a:pt x="23" y="307"/>
                    </a:lnTo>
                    <a:lnTo>
                      <a:pt x="23" y="333"/>
                    </a:lnTo>
                    <a:lnTo>
                      <a:pt x="0" y="344"/>
                    </a:lnTo>
                    <a:moveTo>
                      <a:pt x="23" y="251"/>
                    </a:moveTo>
                    <a:lnTo>
                      <a:pt x="0" y="239"/>
                    </a:lnTo>
                    <a:lnTo>
                      <a:pt x="0" y="0"/>
                    </a:lnTo>
                    <a:lnTo>
                      <a:pt x="23" y="12"/>
                    </a:lnTo>
                    <a:lnTo>
                      <a:pt x="23" y="251"/>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14" name="Freeform 2303"/>
              <p:cNvSpPr>
                <a:spLocks/>
              </p:cNvSpPr>
              <p:nvPr/>
            </p:nvSpPr>
            <p:spPr bwMode="auto">
              <a:xfrm>
                <a:off x="6109" y="1213"/>
                <a:ext cx="2" cy="6"/>
              </a:xfrm>
              <a:custGeom>
                <a:avLst/>
                <a:gdLst>
                  <a:gd name="T0" fmla="*/ 2 w 2"/>
                  <a:gd name="T1" fmla="*/ 6 h 6"/>
                  <a:gd name="T2" fmla="*/ 0 w 2"/>
                  <a:gd name="T3" fmla="*/ 5 h 6"/>
                  <a:gd name="T4" fmla="*/ 0 w 2"/>
                  <a:gd name="T5" fmla="*/ 0 h 6"/>
                  <a:gd name="T6" fmla="*/ 2 w 2"/>
                  <a:gd name="T7" fmla="*/ 1 h 6"/>
                  <a:gd name="T8" fmla="*/ 2 w 2"/>
                  <a:gd name="T9" fmla="*/ 6 h 6"/>
                </a:gdLst>
                <a:ahLst/>
                <a:cxnLst>
                  <a:cxn ang="0">
                    <a:pos x="T0" y="T1"/>
                  </a:cxn>
                  <a:cxn ang="0">
                    <a:pos x="T2" y="T3"/>
                  </a:cxn>
                  <a:cxn ang="0">
                    <a:pos x="T4" y="T5"/>
                  </a:cxn>
                  <a:cxn ang="0">
                    <a:pos x="T6" y="T7"/>
                  </a:cxn>
                  <a:cxn ang="0">
                    <a:pos x="T8" y="T9"/>
                  </a:cxn>
                </a:cxnLst>
                <a:rect l="0" t="0" r="r" b="b"/>
                <a:pathLst>
                  <a:path w="2" h="6">
                    <a:moveTo>
                      <a:pt x="2" y="6"/>
                    </a:moveTo>
                    <a:lnTo>
                      <a:pt x="0" y="5"/>
                    </a:lnTo>
                    <a:lnTo>
                      <a:pt x="0" y="0"/>
                    </a:lnTo>
                    <a:lnTo>
                      <a:pt x="2" y="1"/>
                    </a:lnTo>
                    <a:lnTo>
                      <a:pt x="2" y="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15" name="Freeform 2304"/>
              <p:cNvSpPr>
                <a:spLocks/>
              </p:cNvSpPr>
              <p:nvPr/>
            </p:nvSpPr>
            <p:spPr bwMode="auto">
              <a:xfrm>
                <a:off x="6109" y="1221"/>
                <a:ext cx="2" cy="5"/>
              </a:xfrm>
              <a:custGeom>
                <a:avLst/>
                <a:gdLst>
                  <a:gd name="T0" fmla="*/ 2 w 2"/>
                  <a:gd name="T1" fmla="*/ 5 h 5"/>
                  <a:gd name="T2" fmla="*/ 0 w 2"/>
                  <a:gd name="T3" fmla="*/ 4 h 5"/>
                  <a:gd name="T4" fmla="*/ 0 w 2"/>
                  <a:gd name="T5" fmla="*/ 1 h 5"/>
                  <a:gd name="T6" fmla="*/ 2 w 2"/>
                  <a:gd name="T7" fmla="*/ 0 h 5"/>
                  <a:gd name="T8" fmla="*/ 2 w 2"/>
                  <a:gd name="T9" fmla="*/ 5 h 5"/>
                </a:gdLst>
                <a:ahLst/>
                <a:cxnLst>
                  <a:cxn ang="0">
                    <a:pos x="T0" y="T1"/>
                  </a:cxn>
                  <a:cxn ang="0">
                    <a:pos x="T2" y="T3"/>
                  </a:cxn>
                  <a:cxn ang="0">
                    <a:pos x="T4" y="T5"/>
                  </a:cxn>
                  <a:cxn ang="0">
                    <a:pos x="T6" y="T7"/>
                  </a:cxn>
                  <a:cxn ang="0">
                    <a:pos x="T8" y="T9"/>
                  </a:cxn>
                </a:cxnLst>
                <a:rect l="0" t="0" r="r" b="b"/>
                <a:pathLst>
                  <a:path w="2" h="5">
                    <a:moveTo>
                      <a:pt x="2" y="5"/>
                    </a:moveTo>
                    <a:lnTo>
                      <a:pt x="0" y="4"/>
                    </a:lnTo>
                    <a:lnTo>
                      <a:pt x="0" y="1"/>
                    </a:lnTo>
                    <a:lnTo>
                      <a:pt x="2" y="0"/>
                    </a:lnTo>
                    <a:lnTo>
                      <a:pt x="2" y="5"/>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16" name="Freeform 2305"/>
              <p:cNvSpPr>
                <a:spLocks noEditPoints="1"/>
              </p:cNvSpPr>
              <p:nvPr/>
            </p:nvSpPr>
            <p:spPr bwMode="auto">
              <a:xfrm>
                <a:off x="6111" y="1116"/>
                <a:ext cx="43" cy="39"/>
              </a:xfrm>
              <a:custGeom>
                <a:avLst/>
                <a:gdLst>
                  <a:gd name="T0" fmla="*/ 499 w 499"/>
                  <a:gd name="T1" fmla="*/ 452 h 452"/>
                  <a:gd name="T2" fmla="*/ 465 w 499"/>
                  <a:gd name="T3" fmla="*/ 434 h 452"/>
                  <a:gd name="T4" fmla="*/ 465 w 499"/>
                  <a:gd name="T5" fmla="*/ 236 h 452"/>
                  <a:gd name="T6" fmla="*/ 499 w 499"/>
                  <a:gd name="T7" fmla="*/ 254 h 452"/>
                  <a:gd name="T8" fmla="*/ 499 w 499"/>
                  <a:gd name="T9" fmla="*/ 452 h 452"/>
                  <a:gd name="T10" fmla="*/ 415 w 499"/>
                  <a:gd name="T11" fmla="*/ 409 h 452"/>
                  <a:gd name="T12" fmla="*/ 74 w 499"/>
                  <a:gd name="T13" fmla="*/ 236 h 452"/>
                  <a:gd name="T14" fmla="*/ 74 w 499"/>
                  <a:gd name="T15" fmla="*/ 236 h 452"/>
                  <a:gd name="T16" fmla="*/ 57 w 499"/>
                  <a:gd name="T17" fmla="*/ 228 h 452"/>
                  <a:gd name="T18" fmla="*/ 143 w 499"/>
                  <a:gd name="T19" fmla="*/ 178 h 452"/>
                  <a:gd name="T20" fmla="*/ 118 w 499"/>
                  <a:gd name="T21" fmla="*/ 135 h 452"/>
                  <a:gd name="T22" fmla="*/ 4 w 499"/>
                  <a:gd name="T23" fmla="*/ 200 h 452"/>
                  <a:gd name="T24" fmla="*/ 0 w 499"/>
                  <a:gd name="T25" fmla="*/ 197 h 452"/>
                  <a:gd name="T26" fmla="*/ 0 w 499"/>
                  <a:gd name="T27" fmla="*/ 0 h 452"/>
                  <a:gd name="T28" fmla="*/ 415 w 499"/>
                  <a:gd name="T29" fmla="*/ 211 h 452"/>
                  <a:gd name="T30" fmla="*/ 415 w 499"/>
                  <a:gd name="T31" fmla="*/ 409 h 452"/>
                  <a:gd name="T32" fmla="*/ 74 w 499"/>
                  <a:gd name="T33" fmla="*/ 336 h 452"/>
                  <a:gd name="T34" fmla="*/ 0 w 499"/>
                  <a:gd name="T35" fmla="*/ 296 h 452"/>
                  <a:gd name="T36" fmla="*/ 0 w 499"/>
                  <a:gd name="T37" fmla="*/ 260 h 452"/>
                  <a:gd name="T38" fmla="*/ 6 w 499"/>
                  <a:gd name="T39" fmla="*/ 257 h 452"/>
                  <a:gd name="T40" fmla="*/ 74 w 499"/>
                  <a:gd name="T41" fmla="*/ 293 h 452"/>
                  <a:gd name="T42" fmla="*/ 74 w 499"/>
                  <a:gd name="T43" fmla="*/ 336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9" h="452">
                    <a:moveTo>
                      <a:pt x="499" y="452"/>
                    </a:moveTo>
                    <a:lnTo>
                      <a:pt x="465" y="434"/>
                    </a:lnTo>
                    <a:lnTo>
                      <a:pt x="465" y="236"/>
                    </a:lnTo>
                    <a:lnTo>
                      <a:pt x="499" y="254"/>
                    </a:lnTo>
                    <a:lnTo>
                      <a:pt x="499" y="452"/>
                    </a:lnTo>
                    <a:moveTo>
                      <a:pt x="415" y="409"/>
                    </a:moveTo>
                    <a:lnTo>
                      <a:pt x="74" y="236"/>
                    </a:lnTo>
                    <a:lnTo>
                      <a:pt x="74" y="236"/>
                    </a:lnTo>
                    <a:lnTo>
                      <a:pt x="57" y="228"/>
                    </a:lnTo>
                    <a:lnTo>
                      <a:pt x="143" y="178"/>
                    </a:lnTo>
                    <a:lnTo>
                      <a:pt x="118" y="135"/>
                    </a:lnTo>
                    <a:lnTo>
                      <a:pt x="4" y="200"/>
                    </a:lnTo>
                    <a:lnTo>
                      <a:pt x="0" y="197"/>
                    </a:lnTo>
                    <a:lnTo>
                      <a:pt x="0" y="0"/>
                    </a:lnTo>
                    <a:lnTo>
                      <a:pt x="415" y="211"/>
                    </a:lnTo>
                    <a:lnTo>
                      <a:pt x="415" y="409"/>
                    </a:lnTo>
                    <a:moveTo>
                      <a:pt x="74" y="336"/>
                    </a:moveTo>
                    <a:lnTo>
                      <a:pt x="0" y="296"/>
                    </a:lnTo>
                    <a:lnTo>
                      <a:pt x="0" y="260"/>
                    </a:lnTo>
                    <a:lnTo>
                      <a:pt x="6" y="257"/>
                    </a:lnTo>
                    <a:lnTo>
                      <a:pt x="74" y="293"/>
                    </a:lnTo>
                    <a:lnTo>
                      <a:pt x="74" y="336"/>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17" name="Freeform 2306"/>
              <p:cNvSpPr>
                <a:spLocks noEditPoints="1"/>
              </p:cNvSpPr>
              <p:nvPr/>
            </p:nvSpPr>
            <p:spPr bwMode="auto">
              <a:xfrm>
                <a:off x="6111" y="1133"/>
                <a:ext cx="6" cy="9"/>
              </a:xfrm>
              <a:custGeom>
                <a:avLst/>
                <a:gdLst>
                  <a:gd name="T0" fmla="*/ 74 w 74"/>
                  <a:gd name="T1" fmla="*/ 96 h 96"/>
                  <a:gd name="T2" fmla="*/ 6 w 74"/>
                  <a:gd name="T3" fmla="*/ 60 h 96"/>
                  <a:gd name="T4" fmla="*/ 57 w 74"/>
                  <a:gd name="T5" fmla="*/ 31 h 96"/>
                  <a:gd name="T6" fmla="*/ 74 w 74"/>
                  <a:gd name="T7" fmla="*/ 39 h 96"/>
                  <a:gd name="T8" fmla="*/ 74 w 74"/>
                  <a:gd name="T9" fmla="*/ 96 h 96"/>
                  <a:gd name="T10" fmla="*/ 0 w 74"/>
                  <a:gd name="T11" fmla="*/ 6 h 96"/>
                  <a:gd name="T12" fmla="*/ 0 w 74"/>
                  <a:gd name="T13" fmla="*/ 0 h 96"/>
                  <a:gd name="T14" fmla="*/ 4 w 74"/>
                  <a:gd name="T15" fmla="*/ 3 h 96"/>
                  <a:gd name="T16" fmla="*/ 0 w 74"/>
                  <a:gd name="T17" fmla="*/ 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96">
                    <a:moveTo>
                      <a:pt x="74" y="96"/>
                    </a:moveTo>
                    <a:lnTo>
                      <a:pt x="6" y="60"/>
                    </a:lnTo>
                    <a:lnTo>
                      <a:pt x="57" y="31"/>
                    </a:lnTo>
                    <a:lnTo>
                      <a:pt x="74" y="39"/>
                    </a:lnTo>
                    <a:lnTo>
                      <a:pt x="74" y="96"/>
                    </a:lnTo>
                    <a:moveTo>
                      <a:pt x="0" y="6"/>
                    </a:moveTo>
                    <a:lnTo>
                      <a:pt x="0" y="0"/>
                    </a:lnTo>
                    <a:lnTo>
                      <a:pt x="4" y="3"/>
                    </a:lnTo>
                    <a:lnTo>
                      <a:pt x="0" y="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18" name="Freeform 2307"/>
              <p:cNvSpPr>
                <a:spLocks/>
              </p:cNvSpPr>
              <p:nvPr/>
            </p:nvSpPr>
            <p:spPr bwMode="auto">
              <a:xfrm>
                <a:off x="6111" y="1128"/>
                <a:ext cx="12" cy="11"/>
              </a:xfrm>
              <a:custGeom>
                <a:avLst/>
                <a:gdLst>
                  <a:gd name="T0" fmla="*/ 0 w 12"/>
                  <a:gd name="T1" fmla="*/ 11 h 11"/>
                  <a:gd name="T2" fmla="*/ 0 w 12"/>
                  <a:gd name="T3" fmla="*/ 6 h 11"/>
                  <a:gd name="T4" fmla="*/ 0 w 12"/>
                  <a:gd name="T5" fmla="*/ 6 h 11"/>
                  <a:gd name="T6" fmla="*/ 10 w 12"/>
                  <a:gd name="T7" fmla="*/ 0 h 11"/>
                  <a:gd name="T8" fmla="*/ 12 w 12"/>
                  <a:gd name="T9" fmla="*/ 4 h 11"/>
                  <a:gd name="T10" fmla="*/ 5 w 12"/>
                  <a:gd name="T11" fmla="*/ 8 h 11"/>
                  <a:gd name="T12" fmla="*/ 1 w 12"/>
                  <a:gd name="T13" fmla="*/ 10 h 11"/>
                  <a:gd name="T14" fmla="*/ 0 w 12"/>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0" y="11"/>
                    </a:moveTo>
                    <a:lnTo>
                      <a:pt x="0" y="6"/>
                    </a:lnTo>
                    <a:lnTo>
                      <a:pt x="0" y="6"/>
                    </a:lnTo>
                    <a:lnTo>
                      <a:pt x="10" y="0"/>
                    </a:lnTo>
                    <a:lnTo>
                      <a:pt x="12" y="4"/>
                    </a:lnTo>
                    <a:lnTo>
                      <a:pt x="5" y="8"/>
                    </a:lnTo>
                    <a:lnTo>
                      <a:pt x="1" y="10"/>
                    </a:lnTo>
                    <a:lnTo>
                      <a:pt x="0"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19" name="Freeform 2308"/>
              <p:cNvSpPr>
                <a:spLocks/>
              </p:cNvSpPr>
              <p:nvPr/>
            </p:nvSpPr>
            <p:spPr bwMode="auto">
              <a:xfrm>
                <a:off x="6147" y="1134"/>
                <a:ext cx="4" cy="20"/>
              </a:xfrm>
              <a:custGeom>
                <a:avLst/>
                <a:gdLst>
                  <a:gd name="T0" fmla="*/ 4 w 4"/>
                  <a:gd name="T1" fmla="*/ 20 h 20"/>
                  <a:gd name="T2" fmla="*/ 0 w 4"/>
                  <a:gd name="T3" fmla="*/ 18 h 20"/>
                  <a:gd name="T4" fmla="*/ 0 w 4"/>
                  <a:gd name="T5" fmla="*/ 0 h 20"/>
                  <a:gd name="T6" fmla="*/ 4 w 4"/>
                  <a:gd name="T7" fmla="*/ 3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0" y="18"/>
                    </a:lnTo>
                    <a:lnTo>
                      <a:pt x="0" y="0"/>
                    </a:lnTo>
                    <a:lnTo>
                      <a:pt x="4" y="3"/>
                    </a:lnTo>
                    <a:lnTo>
                      <a:pt x="4" y="2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20" name="Freeform 2309"/>
              <p:cNvSpPr>
                <a:spLocks/>
              </p:cNvSpPr>
              <p:nvPr/>
            </p:nvSpPr>
            <p:spPr bwMode="auto">
              <a:xfrm>
                <a:off x="6109" y="1115"/>
                <a:ext cx="2" cy="6"/>
              </a:xfrm>
              <a:custGeom>
                <a:avLst/>
                <a:gdLst>
                  <a:gd name="T0" fmla="*/ 0 w 2"/>
                  <a:gd name="T1" fmla="*/ 6 h 6"/>
                  <a:gd name="T2" fmla="*/ 0 w 2"/>
                  <a:gd name="T3" fmla="*/ 0 h 6"/>
                  <a:gd name="T4" fmla="*/ 2 w 2"/>
                  <a:gd name="T5" fmla="*/ 1 h 6"/>
                  <a:gd name="T6" fmla="*/ 2 w 2"/>
                  <a:gd name="T7" fmla="*/ 5 h 6"/>
                  <a:gd name="T8" fmla="*/ 0 w 2"/>
                  <a:gd name="T9" fmla="*/ 6 h 6"/>
                </a:gdLst>
                <a:ahLst/>
                <a:cxnLst>
                  <a:cxn ang="0">
                    <a:pos x="T0" y="T1"/>
                  </a:cxn>
                  <a:cxn ang="0">
                    <a:pos x="T2" y="T3"/>
                  </a:cxn>
                  <a:cxn ang="0">
                    <a:pos x="T4" y="T5"/>
                  </a:cxn>
                  <a:cxn ang="0">
                    <a:pos x="T6" y="T7"/>
                  </a:cxn>
                  <a:cxn ang="0">
                    <a:pos x="T8" y="T9"/>
                  </a:cxn>
                </a:cxnLst>
                <a:rect l="0" t="0" r="r" b="b"/>
                <a:pathLst>
                  <a:path w="2" h="6">
                    <a:moveTo>
                      <a:pt x="0" y="6"/>
                    </a:moveTo>
                    <a:lnTo>
                      <a:pt x="0" y="0"/>
                    </a:lnTo>
                    <a:lnTo>
                      <a:pt x="2" y="1"/>
                    </a:lnTo>
                    <a:lnTo>
                      <a:pt x="2" y="5"/>
                    </a:lnTo>
                    <a:lnTo>
                      <a:pt x="0" y="6"/>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21" name="Freeform 2310"/>
              <p:cNvSpPr>
                <a:spLocks noEditPoints="1"/>
              </p:cNvSpPr>
              <p:nvPr/>
            </p:nvSpPr>
            <p:spPr bwMode="auto">
              <a:xfrm>
                <a:off x="6109" y="1120"/>
                <a:ext cx="2" cy="22"/>
              </a:xfrm>
              <a:custGeom>
                <a:avLst/>
                <a:gdLst>
                  <a:gd name="T0" fmla="*/ 23 w 23"/>
                  <a:gd name="T1" fmla="*/ 249 h 249"/>
                  <a:gd name="T2" fmla="*/ 0 w 23"/>
                  <a:gd name="T3" fmla="*/ 236 h 249"/>
                  <a:gd name="T4" fmla="*/ 0 w 23"/>
                  <a:gd name="T5" fmla="*/ 227 h 249"/>
                  <a:gd name="T6" fmla="*/ 23 w 23"/>
                  <a:gd name="T7" fmla="*/ 213 h 249"/>
                  <a:gd name="T8" fmla="*/ 23 w 23"/>
                  <a:gd name="T9" fmla="*/ 249 h 249"/>
                  <a:gd name="T10" fmla="*/ 23 w 23"/>
                  <a:gd name="T11" fmla="*/ 150 h 249"/>
                  <a:gd name="T12" fmla="*/ 5 w 23"/>
                  <a:gd name="T13" fmla="*/ 141 h 249"/>
                  <a:gd name="T14" fmla="*/ 23 w 23"/>
                  <a:gd name="T15" fmla="*/ 132 h 249"/>
                  <a:gd name="T16" fmla="*/ 23 w 23"/>
                  <a:gd name="T17" fmla="*/ 0 h 249"/>
                  <a:gd name="T18" fmla="*/ 23 w 23"/>
                  <a:gd name="T19" fmla="*/ 15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49">
                    <a:moveTo>
                      <a:pt x="23" y="249"/>
                    </a:moveTo>
                    <a:lnTo>
                      <a:pt x="0" y="236"/>
                    </a:lnTo>
                    <a:lnTo>
                      <a:pt x="0" y="227"/>
                    </a:lnTo>
                    <a:lnTo>
                      <a:pt x="23" y="213"/>
                    </a:lnTo>
                    <a:lnTo>
                      <a:pt x="23" y="249"/>
                    </a:lnTo>
                    <a:moveTo>
                      <a:pt x="23" y="150"/>
                    </a:moveTo>
                    <a:lnTo>
                      <a:pt x="5" y="141"/>
                    </a:lnTo>
                    <a:lnTo>
                      <a:pt x="23" y="132"/>
                    </a:lnTo>
                    <a:lnTo>
                      <a:pt x="23" y="0"/>
                    </a:lnTo>
                    <a:lnTo>
                      <a:pt x="23" y="150"/>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22" name="Freeform 2311"/>
              <p:cNvSpPr>
                <a:spLocks/>
              </p:cNvSpPr>
              <p:nvPr/>
            </p:nvSpPr>
            <p:spPr bwMode="auto">
              <a:xfrm>
                <a:off x="6109" y="1132"/>
                <a:ext cx="2" cy="3"/>
              </a:xfrm>
              <a:custGeom>
                <a:avLst/>
                <a:gdLst>
                  <a:gd name="T0" fmla="*/ 0 w 2"/>
                  <a:gd name="T1" fmla="*/ 3 h 3"/>
                  <a:gd name="T2" fmla="*/ 0 w 2"/>
                  <a:gd name="T3" fmla="*/ 1 h 3"/>
                  <a:gd name="T4" fmla="*/ 1 w 2"/>
                  <a:gd name="T5" fmla="*/ 0 h 3"/>
                  <a:gd name="T6" fmla="*/ 2 w 2"/>
                  <a:gd name="T7" fmla="*/ 1 h 3"/>
                  <a:gd name="T8" fmla="*/ 2 w 2"/>
                  <a:gd name="T9" fmla="*/ 2 h 3"/>
                  <a:gd name="T10" fmla="*/ 0 w 2"/>
                  <a:gd name="T11" fmla="*/ 3 h 3"/>
                </a:gdLst>
                <a:ahLst/>
                <a:cxnLst>
                  <a:cxn ang="0">
                    <a:pos x="T0" y="T1"/>
                  </a:cxn>
                  <a:cxn ang="0">
                    <a:pos x="T2" y="T3"/>
                  </a:cxn>
                  <a:cxn ang="0">
                    <a:pos x="T4" y="T5"/>
                  </a:cxn>
                  <a:cxn ang="0">
                    <a:pos x="T6" y="T7"/>
                  </a:cxn>
                  <a:cxn ang="0">
                    <a:pos x="T8" y="T9"/>
                  </a:cxn>
                  <a:cxn ang="0">
                    <a:pos x="T10" y="T11"/>
                  </a:cxn>
                </a:cxnLst>
                <a:rect l="0" t="0" r="r" b="b"/>
                <a:pathLst>
                  <a:path w="2" h="3">
                    <a:moveTo>
                      <a:pt x="0" y="3"/>
                    </a:moveTo>
                    <a:lnTo>
                      <a:pt x="0" y="1"/>
                    </a:lnTo>
                    <a:lnTo>
                      <a:pt x="1" y="0"/>
                    </a:lnTo>
                    <a:lnTo>
                      <a:pt x="2" y="1"/>
                    </a:lnTo>
                    <a:lnTo>
                      <a:pt x="2" y="2"/>
                    </a:lnTo>
                    <a:lnTo>
                      <a:pt x="0"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23" name="Freeform 2312"/>
              <p:cNvSpPr>
                <a:spLocks/>
              </p:cNvSpPr>
              <p:nvPr/>
            </p:nvSpPr>
            <p:spPr bwMode="auto">
              <a:xfrm>
                <a:off x="6109" y="1134"/>
                <a:ext cx="2" cy="6"/>
              </a:xfrm>
              <a:custGeom>
                <a:avLst/>
                <a:gdLst>
                  <a:gd name="T0" fmla="*/ 0 w 2"/>
                  <a:gd name="T1" fmla="*/ 6 h 6"/>
                  <a:gd name="T2" fmla="*/ 0 w 2"/>
                  <a:gd name="T3" fmla="*/ 1 h 6"/>
                  <a:gd name="T4" fmla="*/ 2 w 2"/>
                  <a:gd name="T5" fmla="*/ 0 h 6"/>
                  <a:gd name="T6" fmla="*/ 2 w 2"/>
                  <a:gd name="T7" fmla="*/ 5 h 6"/>
                  <a:gd name="T8" fmla="*/ 0 w 2"/>
                  <a:gd name="T9" fmla="*/ 6 h 6"/>
                </a:gdLst>
                <a:ahLst/>
                <a:cxnLst>
                  <a:cxn ang="0">
                    <a:pos x="T0" y="T1"/>
                  </a:cxn>
                  <a:cxn ang="0">
                    <a:pos x="T2" y="T3"/>
                  </a:cxn>
                  <a:cxn ang="0">
                    <a:pos x="T4" y="T5"/>
                  </a:cxn>
                  <a:cxn ang="0">
                    <a:pos x="T6" y="T7"/>
                  </a:cxn>
                  <a:cxn ang="0">
                    <a:pos x="T8" y="T9"/>
                  </a:cxn>
                </a:cxnLst>
                <a:rect l="0" t="0" r="r" b="b"/>
                <a:pathLst>
                  <a:path w="2" h="6">
                    <a:moveTo>
                      <a:pt x="0" y="6"/>
                    </a:moveTo>
                    <a:lnTo>
                      <a:pt x="0" y="1"/>
                    </a:lnTo>
                    <a:lnTo>
                      <a:pt x="2" y="0"/>
                    </a:lnTo>
                    <a:lnTo>
                      <a:pt x="2" y="5"/>
                    </a:lnTo>
                    <a:lnTo>
                      <a:pt x="0" y="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24" name="Freeform 2313"/>
              <p:cNvSpPr>
                <a:spLocks/>
              </p:cNvSpPr>
              <p:nvPr/>
            </p:nvSpPr>
            <p:spPr bwMode="auto">
              <a:xfrm>
                <a:off x="6109" y="1120"/>
                <a:ext cx="2" cy="12"/>
              </a:xfrm>
              <a:custGeom>
                <a:avLst/>
                <a:gdLst>
                  <a:gd name="T0" fmla="*/ 1 w 2"/>
                  <a:gd name="T1" fmla="*/ 12 h 12"/>
                  <a:gd name="T2" fmla="*/ 0 w 2"/>
                  <a:gd name="T3" fmla="*/ 12 h 12"/>
                  <a:gd name="T4" fmla="*/ 0 w 2"/>
                  <a:gd name="T5" fmla="*/ 1 h 12"/>
                  <a:gd name="T6" fmla="*/ 2 w 2"/>
                  <a:gd name="T7" fmla="*/ 0 h 12"/>
                  <a:gd name="T8" fmla="*/ 2 w 2"/>
                  <a:gd name="T9" fmla="*/ 12 h 12"/>
                  <a:gd name="T10" fmla="*/ 1 w 2"/>
                  <a:gd name="T11" fmla="*/ 12 h 12"/>
                </a:gdLst>
                <a:ahLst/>
                <a:cxnLst>
                  <a:cxn ang="0">
                    <a:pos x="T0" y="T1"/>
                  </a:cxn>
                  <a:cxn ang="0">
                    <a:pos x="T2" y="T3"/>
                  </a:cxn>
                  <a:cxn ang="0">
                    <a:pos x="T4" y="T5"/>
                  </a:cxn>
                  <a:cxn ang="0">
                    <a:pos x="T6" y="T7"/>
                  </a:cxn>
                  <a:cxn ang="0">
                    <a:pos x="T8" y="T9"/>
                  </a:cxn>
                  <a:cxn ang="0">
                    <a:pos x="T10" y="T11"/>
                  </a:cxn>
                </a:cxnLst>
                <a:rect l="0" t="0" r="r" b="b"/>
                <a:pathLst>
                  <a:path w="2" h="12">
                    <a:moveTo>
                      <a:pt x="1" y="12"/>
                    </a:moveTo>
                    <a:lnTo>
                      <a:pt x="0" y="12"/>
                    </a:lnTo>
                    <a:lnTo>
                      <a:pt x="0" y="1"/>
                    </a:lnTo>
                    <a:lnTo>
                      <a:pt x="2" y="0"/>
                    </a:lnTo>
                    <a:lnTo>
                      <a:pt x="2" y="12"/>
                    </a:lnTo>
                    <a:lnTo>
                      <a:pt x="1" y="12"/>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25" name="Freeform 2314"/>
              <p:cNvSpPr>
                <a:spLocks/>
              </p:cNvSpPr>
              <p:nvPr/>
            </p:nvSpPr>
            <p:spPr bwMode="auto">
              <a:xfrm>
                <a:off x="6109" y="1132"/>
                <a:ext cx="1" cy="1"/>
              </a:xfrm>
              <a:custGeom>
                <a:avLst/>
                <a:gdLst>
                  <a:gd name="T0" fmla="*/ 0 w 1"/>
                  <a:gd name="T1" fmla="*/ 1 h 1"/>
                  <a:gd name="T2" fmla="*/ 0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0" y="0"/>
                    </a:lnTo>
                    <a:lnTo>
                      <a:pt x="1" y="0"/>
                    </a:lnTo>
                    <a:lnTo>
                      <a:pt x="0" y="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26" name="Freeform 2315"/>
              <p:cNvSpPr>
                <a:spLocks noEditPoints="1"/>
              </p:cNvSpPr>
              <p:nvPr/>
            </p:nvSpPr>
            <p:spPr bwMode="auto">
              <a:xfrm>
                <a:off x="6109" y="1147"/>
                <a:ext cx="45" cy="50"/>
              </a:xfrm>
              <a:custGeom>
                <a:avLst/>
                <a:gdLst>
                  <a:gd name="T0" fmla="*/ 522 w 522"/>
                  <a:gd name="T1" fmla="*/ 586 h 586"/>
                  <a:gd name="T2" fmla="*/ 488 w 522"/>
                  <a:gd name="T3" fmla="*/ 568 h 586"/>
                  <a:gd name="T4" fmla="*/ 488 w 522"/>
                  <a:gd name="T5" fmla="*/ 287 h 586"/>
                  <a:gd name="T6" fmla="*/ 522 w 522"/>
                  <a:gd name="T7" fmla="*/ 304 h 586"/>
                  <a:gd name="T8" fmla="*/ 522 w 522"/>
                  <a:gd name="T9" fmla="*/ 586 h 586"/>
                  <a:gd name="T10" fmla="*/ 438 w 522"/>
                  <a:gd name="T11" fmla="*/ 542 h 586"/>
                  <a:gd name="T12" fmla="*/ 80 w 522"/>
                  <a:gd name="T13" fmla="*/ 356 h 586"/>
                  <a:gd name="T14" fmla="*/ 166 w 522"/>
                  <a:gd name="T15" fmla="*/ 307 h 586"/>
                  <a:gd name="T16" fmla="*/ 141 w 522"/>
                  <a:gd name="T17" fmla="*/ 263 h 586"/>
                  <a:gd name="T18" fmla="*/ 27 w 522"/>
                  <a:gd name="T19" fmla="*/ 328 h 586"/>
                  <a:gd name="T20" fmla="*/ 23 w 522"/>
                  <a:gd name="T21" fmla="*/ 325 h 586"/>
                  <a:gd name="T22" fmla="*/ 23 w 522"/>
                  <a:gd name="T23" fmla="*/ 152 h 586"/>
                  <a:gd name="T24" fmla="*/ 0 w 522"/>
                  <a:gd name="T25" fmla="*/ 164 h 586"/>
                  <a:gd name="T26" fmla="*/ 0 w 522"/>
                  <a:gd name="T27" fmla="*/ 117 h 586"/>
                  <a:gd name="T28" fmla="*/ 23 w 522"/>
                  <a:gd name="T29" fmla="*/ 105 h 586"/>
                  <a:gd name="T30" fmla="*/ 23 w 522"/>
                  <a:gd name="T31" fmla="*/ 0 h 586"/>
                  <a:gd name="T32" fmla="*/ 97 w 522"/>
                  <a:gd name="T33" fmla="*/ 36 h 586"/>
                  <a:gd name="T34" fmla="*/ 97 w 522"/>
                  <a:gd name="T35" fmla="*/ 88 h 586"/>
                  <a:gd name="T36" fmla="*/ 438 w 522"/>
                  <a:gd name="T37" fmla="*/ 261 h 586"/>
                  <a:gd name="T38" fmla="*/ 438 w 522"/>
                  <a:gd name="T39" fmla="*/ 54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2" h="586">
                    <a:moveTo>
                      <a:pt x="522" y="586"/>
                    </a:moveTo>
                    <a:lnTo>
                      <a:pt x="488" y="568"/>
                    </a:lnTo>
                    <a:lnTo>
                      <a:pt x="488" y="287"/>
                    </a:lnTo>
                    <a:lnTo>
                      <a:pt x="522" y="304"/>
                    </a:lnTo>
                    <a:lnTo>
                      <a:pt x="522" y="586"/>
                    </a:lnTo>
                    <a:moveTo>
                      <a:pt x="438" y="542"/>
                    </a:moveTo>
                    <a:lnTo>
                      <a:pt x="80" y="356"/>
                    </a:lnTo>
                    <a:lnTo>
                      <a:pt x="166" y="307"/>
                    </a:lnTo>
                    <a:lnTo>
                      <a:pt x="141" y="263"/>
                    </a:lnTo>
                    <a:lnTo>
                      <a:pt x="27" y="328"/>
                    </a:lnTo>
                    <a:lnTo>
                      <a:pt x="23" y="325"/>
                    </a:lnTo>
                    <a:lnTo>
                      <a:pt x="23" y="152"/>
                    </a:lnTo>
                    <a:lnTo>
                      <a:pt x="0" y="164"/>
                    </a:lnTo>
                    <a:lnTo>
                      <a:pt x="0" y="117"/>
                    </a:lnTo>
                    <a:lnTo>
                      <a:pt x="23" y="105"/>
                    </a:lnTo>
                    <a:lnTo>
                      <a:pt x="23" y="0"/>
                    </a:lnTo>
                    <a:lnTo>
                      <a:pt x="97" y="36"/>
                    </a:lnTo>
                    <a:lnTo>
                      <a:pt x="97" y="88"/>
                    </a:lnTo>
                    <a:lnTo>
                      <a:pt x="438" y="261"/>
                    </a:lnTo>
                    <a:lnTo>
                      <a:pt x="438" y="542"/>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27" name="Freeform 2316"/>
              <p:cNvSpPr>
                <a:spLocks noEditPoints="1"/>
              </p:cNvSpPr>
              <p:nvPr/>
            </p:nvSpPr>
            <p:spPr bwMode="auto">
              <a:xfrm>
                <a:off x="6111" y="1175"/>
                <a:ext cx="36" cy="19"/>
              </a:xfrm>
              <a:custGeom>
                <a:avLst/>
                <a:gdLst>
                  <a:gd name="T0" fmla="*/ 415 w 415"/>
                  <a:gd name="T1" fmla="*/ 218 h 218"/>
                  <a:gd name="T2" fmla="*/ 52 w 415"/>
                  <a:gd name="T3" fmla="*/ 33 h 218"/>
                  <a:gd name="T4" fmla="*/ 57 w 415"/>
                  <a:gd name="T5" fmla="*/ 31 h 218"/>
                  <a:gd name="T6" fmla="*/ 415 w 415"/>
                  <a:gd name="T7" fmla="*/ 217 h 218"/>
                  <a:gd name="T8" fmla="*/ 415 w 415"/>
                  <a:gd name="T9" fmla="*/ 218 h 218"/>
                  <a:gd name="T10" fmla="*/ 0 w 415"/>
                  <a:gd name="T11" fmla="*/ 6 h 218"/>
                  <a:gd name="T12" fmla="*/ 0 w 415"/>
                  <a:gd name="T13" fmla="*/ 0 h 218"/>
                  <a:gd name="T14" fmla="*/ 4 w 415"/>
                  <a:gd name="T15" fmla="*/ 3 h 218"/>
                  <a:gd name="T16" fmla="*/ 0 w 415"/>
                  <a:gd name="T17" fmla="*/ 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5" h="218">
                    <a:moveTo>
                      <a:pt x="415" y="218"/>
                    </a:moveTo>
                    <a:lnTo>
                      <a:pt x="52" y="33"/>
                    </a:lnTo>
                    <a:lnTo>
                      <a:pt x="57" y="31"/>
                    </a:lnTo>
                    <a:lnTo>
                      <a:pt x="415" y="217"/>
                    </a:lnTo>
                    <a:lnTo>
                      <a:pt x="415" y="218"/>
                    </a:lnTo>
                    <a:moveTo>
                      <a:pt x="0" y="6"/>
                    </a:moveTo>
                    <a:lnTo>
                      <a:pt x="0" y="0"/>
                    </a:lnTo>
                    <a:lnTo>
                      <a:pt x="4" y="3"/>
                    </a:lnTo>
                    <a:lnTo>
                      <a:pt x="0" y="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28" name="Freeform 2317"/>
              <p:cNvSpPr>
                <a:spLocks/>
              </p:cNvSpPr>
              <p:nvPr/>
            </p:nvSpPr>
            <p:spPr bwMode="auto">
              <a:xfrm>
                <a:off x="6111" y="1170"/>
                <a:ext cx="12" cy="8"/>
              </a:xfrm>
              <a:custGeom>
                <a:avLst/>
                <a:gdLst>
                  <a:gd name="T0" fmla="*/ 5 w 12"/>
                  <a:gd name="T1" fmla="*/ 8 h 8"/>
                  <a:gd name="T2" fmla="*/ 0 w 12"/>
                  <a:gd name="T3" fmla="*/ 5 h 8"/>
                  <a:gd name="T4" fmla="*/ 0 w 12"/>
                  <a:gd name="T5" fmla="*/ 5 h 8"/>
                  <a:gd name="T6" fmla="*/ 0 w 12"/>
                  <a:gd name="T7" fmla="*/ 5 h 8"/>
                  <a:gd name="T8" fmla="*/ 10 w 12"/>
                  <a:gd name="T9" fmla="*/ 0 h 8"/>
                  <a:gd name="T10" fmla="*/ 12 w 12"/>
                  <a:gd name="T11" fmla="*/ 3 h 8"/>
                  <a:gd name="T12" fmla="*/ 5 w 12"/>
                  <a:gd name="T13" fmla="*/ 8 h 8"/>
                  <a:gd name="T14" fmla="*/ 5 w 12"/>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5" y="8"/>
                    </a:moveTo>
                    <a:lnTo>
                      <a:pt x="0" y="5"/>
                    </a:lnTo>
                    <a:lnTo>
                      <a:pt x="0" y="5"/>
                    </a:lnTo>
                    <a:lnTo>
                      <a:pt x="0" y="5"/>
                    </a:lnTo>
                    <a:lnTo>
                      <a:pt x="10" y="0"/>
                    </a:lnTo>
                    <a:lnTo>
                      <a:pt x="12" y="3"/>
                    </a:lnTo>
                    <a:lnTo>
                      <a:pt x="5" y="8"/>
                    </a:lnTo>
                    <a:lnTo>
                      <a:pt x="5"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29" name="Freeform 2318"/>
              <p:cNvSpPr>
                <a:spLocks/>
              </p:cNvSpPr>
              <p:nvPr/>
            </p:nvSpPr>
            <p:spPr bwMode="auto">
              <a:xfrm>
                <a:off x="6147" y="1169"/>
                <a:ext cx="4" cy="27"/>
              </a:xfrm>
              <a:custGeom>
                <a:avLst/>
                <a:gdLst>
                  <a:gd name="T0" fmla="*/ 4 w 4"/>
                  <a:gd name="T1" fmla="*/ 27 h 27"/>
                  <a:gd name="T2" fmla="*/ 0 w 4"/>
                  <a:gd name="T3" fmla="*/ 25 h 27"/>
                  <a:gd name="T4" fmla="*/ 0 w 4"/>
                  <a:gd name="T5" fmla="*/ 0 h 27"/>
                  <a:gd name="T6" fmla="*/ 4 w 4"/>
                  <a:gd name="T7" fmla="*/ 3 h 27"/>
                  <a:gd name="T8" fmla="*/ 4 w 4"/>
                  <a:gd name="T9" fmla="*/ 27 h 27"/>
                </a:gdLst>
                <a:ahLst/>
                <a:cxnLst>
                  <a:cxn ang="0">
                    <a:pos x="T0" y="T1"/>
                  </a:cxn>
                  <a:cxn ang="0">
                    <a:pos x="T2" y="T3"/>
                  </a:cxn>
                  <a:cxn ang="0">
                    <a:pos x="T4" y="T5"/>
                  </a:cxn>
                  <a:cxn ang="0">
                    <a:pos x="T6" y="T7"/>
                  </a:cxn>
                  <a:cxn ang="0">
                    <a:pos x="T8" y="T9"/>
                  </a:cxn>
                </a:cxnLst>
                <a:rect l="0" t="0" r="r" b="b"/>
                <a:pathLst>
                  <a:path w="4" h="27">
                    <a:moveTo>
                      <a:pt x="4" y="27"/>
                    </a:moveTo>
                    <a:lnTo>
                      <a:pt x="0" y="25"/>
                    </a:lnTo>
                    <a:lnTo>
                      <a:pt x="0" y="0"/>
                    </a:lnTo>
                    <a:lnTo>
                      <a:pt x="4" y="3"/>
                    </a:lnTo>
                    <a:lnTo>
                      <a:pt x="4"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30" name="Freeform 2319"/>
              <p:cNvSpPr>
                <a:spLocks/>
              </p:cNvSpPr>
              <p:nvPr/>
            </p:nvSpPr>
            <p:spPr bwMode="auto">
              <a:xfrm>
                <a:off x="6109" y="1146"/>
                <a:ext cx="2" cy="11"/>
              </a:xfrm>
              <a:custGeom>
                <a:avLst/>
                <a:gdLst>
                  <a:gd name="T0" fmla="*/ 0 w 2"/>
                  <a:gd name="T1" fmla="*/ 11 h 11"/>
                  <a:gd name="T2" fmla="*/ 0 w 2"/>
                  <a:gd name="T3" fmla="*/ 0 h 11"/>
                  <a:gd name="T4" fmla="*/ 2 w 2"/>
                  <a:gd name="T5" fmla="*/ 1 h 11"/>
                  <a:gd name="T6" fmla="*/ 2 w 2"/>
                  <a:gd name="T7" fmla="*/ 10 h 11"/>
                  <a:gd name="T8" fmla="*/ 0 w 2"/>
                  <a:gd name="T9" fmla="*/ 11 h 11"/>
                </a:gdLst>
                <a:ahLst/>
                <a:cxnLst>
                  <a:cxn ang="0">
                    <a:pos x="T0" y="T1"/>
                  </a:cxn>
                  <a:cxn ang="0">
                    <a:pos x="T2" y="T3"/>
                  </a:cxn>
                  <a:cxn ang="0">
                    <a:pos x="T4" y="T5"/>
                  </a:cxn>
                  <a:cxn ang="0">
                    <a:pos x="T6" y="T7"/>
                  </a:cxn>
                  <a:cxn ang="0">
                    <a:pos x="T8" y="T9"/>
                  </a:cxn>
                </a:cxnLst>
                <a:rect l="0" t="0" r="r" b="b"/>
                <a:pathLst>
                  <a:path w="2" h="11">
                    <a:moveTo>
                      <a:pt x="0" y="11"/>
                    </a:moveTo>
                    <a:lnTo>
                      <a:pt x="0" y="0"/>
                    </a:lnTo>
                    <a:lnTo>
                      <a:pt x="2" y="1"/>
                    </a:lnTo>
                    <a:lnTo>
                      <a:pt x="2" y="10"/>
                    </a:lnTo>
                    <a:lnTo>
                      <a:pt x="0" y="11"/>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31" name="Freeform 2320"/>
              <p:cNvSpPr>
                <a:spLocks/>
              </p:cNvSpPr>
              <p:nvPr/>
            </p:nvSpPr>
            <p:spPr bwMode="auto">
              <a:xfrm>
                <a:off x="6109" y="1160"/>
                <a:ext cx="2" cy="15"/>
              </a:xfrm>
              <a:custGeom>
                <a:avLst/>
                <a:gdLst>
                  <a:gd name="T0" fmla="*/ 2 w 2"/>
                  <a:gd name="T1" fmla="*/ 15 h 15"/>
                  <a:gd name="T2" fmla="*/ 0 w 2"/>
                  <a:gd name="T3" fmla="*/ 14 h 15"/>
                  <a:gd name="T4" fmla="*/ 0 w 2"/>
                  <a:gd name="T5" fmla="*/ 1 h 15"/>
                  <a:gd name="T6" fmla="*/ 2 w 2"/>
                  <a:gd name="T7" fmla="*/ 0 h 15"/>
                  <a:gd name="T8" fmla="*/ 2 w 2"/>
                  <a:gd name="T9" fmla="*/ 15 h 15"/>
                </a:gdLst>
                <a:ahLst/>
                <a:cxnLst>
                  <a:cxn ang="0">
                    <a:pos x="T0" y="T1"/>
                  </a:cxn>
                  <a:cxn ang="0">
                    <a:pos x="T2" y="T3"/>
                  </a:cxn>
                  <a:cxn ang="0">
                    <a:pos x="T4" y="T5"/>
                  </a:cxn>
                  <a:cxn ang="0">
                    <a:pos x="T6" y="T7"/>
                  </a:cxn>
                  <a:cxn ang="0">
                    <a:pos x="T8" y="T9"/>
                  </a:cxn>
                </a:cxnLst>
                <a:rect l="0" t="0" r="r" b="b"/>
                <a:pathLst>
                  <a:path w="2" h="15">
                    <a:moveTo>
                      <a:pt x="2" y="15"/>
                    </a:moveTo>
                    <a:lnTo>
                      <a:pt x="0" y="14"/>
                    </a:lnTo>
                    <a:lnTo>
                      <a:pt x="0" y="1"/>
                    </a:lnTo>
                    <a:lnTo>
                      <a:pt x="2" y="0"/>
                    </a:lnTo>
                    <a:lnTo>
                      <a:pt x="2" y="15"/>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32" name="Freeform 2321"/>
              <p:cNvSpPr>
                <a:spLocks/>
              </p:cNvSpPr>
              <p:nvPr/>
            </p:nvSpPr>
            <p:spPr bwMode="auto">
              <a:xfrm>
                <a:off x="6109" y="1174"/>
                <a:ext cx="2" cy="1"/>
              </a:xfrm>
              <a:custGeom>
                <a:avLst/>
                <a:gdLst>
                  <a:gd name="T0" fmla="*/ 2 w 2"/>
                  <a:gd name="T1" fmla="*/ 1 h 1"/>
                  <a:gd name="T2" fmla="*/ 0 w 2"/>
                  <a:gd name="T3" fmla="*/ 0 h 1"/>
                  <a:gd name="T4" fmla="*/ 0 w 2"/>
                  <a:gd name="T5" fmla="*/ 0 h 1"/>
                  <a:gd name="T6" fmla="*/ 2 w 2"/>
                  <a:gd name="T7" fmla="*/ 1 h 1"/>
                  <a:gd name="T8" fmla="*/ 2 w 2"/>
                  <a:gd name="T9" fmla="*/ 1 h 1"/>
                  <a:gd name="T10" fmla="*/ 2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2" y="1"/>
                    </a:moveTo>
                    <a:lnTo>
                      <a:pt x="0" y="0"/>
                    </a:lnTo>
                    <a:lnTo>
                      <a:pt x="0" y="0"/>
                    </a:lnTo>
                    <a:lnTo>
                      <a:pt x="2" y="1"/>
                    </a:lnTo>
                    <a:lnTo>
                      <a:pt x="2" y="1"/>
                    </a:lnTo>
                    <a:lnTo>
                      <a:pt x="2" y="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33" name="Rectangle 2322"/>
              <p:cNvSpPr>
                <a:spLocks noChangeArrowheads="1"/>
              </p:cNvSpPr>
              <p:nvPr/>
            </p:nvSpPr>
            <p:spPr bwMode="auto">
              <a:xfrm>
                <a:off x="6111" y="1175"/>
                <a:ext cx="1" cy="1"/>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34" name="Freeform 2323"/>
              <p:cNvSpPr>
                <a:spLocks/>
              </p:cNvSpPr>
              <p:nvPr/>
            </p:nvSpPr>
            <p:spPr bwMode="auto">
              <a:xfrm>
                <a:off x="6111" y="1142"/>
                <a:ext cx="6" cy="8"/>
              </a:xfrm>
              <a:custGeom>
                <a:avLst/>
                <a:gdLst>
                  <a:gd name="T0" fmla="*/ 6 w 6"/>
                  <a:gd name="T1" fmla="*/ 8 h 8"/>
                  <a:gd name="T2" fmla="*/ 0 w 6"/>
                  <a:gd name="T3" fmla="*/ 5 h 8"/>
                  <a:gd name="T4" fmla="*/ 0 w 6"/>
                  <a:gd name="T5" fmla="*/ 0 h 8"/>
                  <a:gd name="T6" fmla="*/ 6 w 6"/>
                  <a:gd name="T7" fmla="*/ 3 h 8"/>
                  <a:gd name="T8" fmla="*/ 6 w 6"/>
                  <a:gd name="T9" fmla="*/ 8 h 8"/>
                </a:gdLst>
                <a:ahLst/>
                <a:cxnLst>
                  <a:cxn ang="0">
                    <a:pos x="T0" y="T1"/>
                  </a:cxn>
                  <a:cxn ang="0">
                    <a:pos x="T2" y="T3"/>
                  </a:cxn>
                  <a:cxn ang="0">
                    <a:pos x="T4" y="T5"/>
                  </a:cxn>
                  <a:cxn ang="0">
                    <a:pos x="T6" y="T7"/>
                  </a:cxn>
                  <a:cxn ang="0">
                    <a:pos x="T8" y="T9"/>
                  </a:cxn>
                </a:cxnLst>
                <a:rect l="0" t="0" r="r" b="b"/>
                <a:pathLst>
                  <a:path w="6" h="8">
                    <a:moveTo>
                      <a:pt x="6" y="8"/>
                    </a:moveTo>
                    <a:lnTo>
                      <a:pt x="0" y="5"/>
                    </a:lnTo>
                    <a:lnTo>
                      <a:pt x="0" y="0"/>
                    </a:lnTo>
                    <a:lnTo>
                      <a:pt x="6" y="3"/>
                    </a:lnTo>
                    <a:lnTo>
                      <a:pt x="6" y="8"/>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35" name="Freeform 2324"/>
              <p:cNvSpPr>
                <a:spLocks/>
              </p:cNvSpPr>
              <p:nvPr/>
            </p:nvSpPr>
            <p:spPr bwMode="auto">
              <a:xfrm>
                <a:off x="6109" y="1141"/>
                <a:ext cx="2" cy="6"/>
              </a:xfrm>
              <a:custGeom>
                <a:avLst/>
                <a:gdLst>
                  <a:gd name="T0" fmla="*/ 2 w 2"/>
                  <a:gd name="T1" fmla="*/ 6 h 6"/>
                  <a:gd name="T2" fmla="*/ 0 w 2"/>
                  <a:gd name="T3" fmla="*/ 5 h 6"/>
                  <a:gd name="T4" fmla="*/ 0 w 2"/>
                  <a:gd name="T5" fmla="*/ 0 h 6"/>
                  <a:gd name="T6" fmla="*/ 2 w 2"/>
                  <a:gd name="T7" fmla="*/ 1 h 6"/>
                  <a:gd name="T8" fmla="*/ 2 w 2"/>
                  <a:gd name="T9" fmla="*/ 6 h 6"/>
                </a:gdLst>
                <a:ahLst/>
                <a:cxnLst>
                  <a:cxn ang="0">
                    <a:pos x="T0" y="T1"/>
                  </a:cxn>
                  <a:cxn ang="0">
                    <a:pos x="T2" y="T3"/>
                  </a:cxn>
                  <a:cxn ang="0">
                    <a:pos x="T4" y="T5"/>
                  </a:cxn>
                  <a:cxn ang="0">
                    <a:pos x="T6" y="T7"/>
                  </a:cxn>
                  <a:cxn ang="0">
                    <a:pos x="T8" y="T9"/>
                  </a:cxn>
                </a:cxnLst>
                <a:rect l="0" t="0" r="r" b="b"/>
                <a:pathLst>
                  <a:path w="2" h="6">
                    <a:moveTo>
                      <a:pt x="2" y="6"/>
                    </a:moveTo>
                    <a:lnTo>
                      <a:pt x="0" y="5"/>
                    </a:lnTo>
                    <a:lnTo>
                      <a:pt x="0" y="0"/>
                    </a:lnTo>
                    <a:lnTo>
                      <a:pt x="2" y="1"/>
                    </a:lnTo>
                    <a:lnTo>
                      <a:pt x="2" y="6"/>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36" name="Freeform 2325"/>
              <p:cNvSpPr>
                <a:spLocks noEditPoints="1"/>
              </p:cNvSpPr>
              <p:nvPr/>
            </p:nvSpPr>
            <p:spPr bwMode="auto">
              <a:xfrm>
                <a:off x="6111" y="1243"/>
                <a:ext cx="2" cy="18"/>
              </a:xfrm>
              <a:custGeom>
                <a:avLst/>
                <a:gdLst>
                  <a:gd name="T0" fmla="*/ 0 w 25"/>
                  <a:gd name="T1" fmla="*/ 201 h 201"/>
                  <a:gd name="T2" fmla="*/ 0 w 25"/>
                  <a:gd name="T3" fmla="*/ 167 h 201"/>
                  <a:gd name="T4" fmla="*/ 25 w 25"/>
                  <a:gd name="T5" fmla="*/ 180 h 201"/>
                  <a:gd name="T6" fmla="*/ 25 w 25"/>
                  <a:gd name="T7" fmla="*/ 187 h 201"/>
                  <a:gd name="T8" fmla="*/ 0 w 25"/>
                  <a:gd name="T9" fmla="*/ 201 h 201"/>
                  <a:gd name="T10" fmla="*/ 25 w 25"/>
                  <a:gd name="T11" fmla="*/ 124 h 201"/>
                  <a:gd name="T12" fmla="*/ 0 w 25"/>
                  <a:gd name="T13" fmla="*/ 110 h 201"/>
                  <a:gd name="T14" fmla="*/ 0 w 25"/>
                  <a:gd name="T15" fmla="*/ 13 h 201"/>
                  <a:gd name="T16" fmla="*/ 25 w 25"/>
                  <a:gd name="T17" fmla="*/ 0 h 201"/>
                  <a:gd name="T18" fmla="*/ 25 w 25"/>
                  <a:gd name="T19" fmla="*/ 12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01">
                    <a:moveTo>
                      <a:pt x="0" y="201"/>
                    </a:moveTo>
                    <a:lnTo>
                      <a:pt x="0" y="167"/>
                    </a:lnTo>
                    <a:lnTo>
                      <a:pt x="25" y="180"/>
                    </a:lnTo>
                    <a:lnTo>
                      <a:pt x="25" y="187"/>
                    </a:lnTo>
                    <a:lnTo>
                      <a:pt x="0" y="201"/>
                    </a:lnTo>
                    <a:moveTo>
                      <a:pt x="25" y="124"/>
                    </a:moveTo>
                    <a:lnTo>
                      <a:pt x="0" y="110"/>
                    </a:lnTo>
                    <a:lnTo>
                      <a:pt x="0" y="13"/>
                    </a:lnTo>
                    <a:lnTo>
                      <a:pt x="25" y="0"/>
                    </a:lnTo>
                    <a:lnTo>
                      <a:pt x="25" y="124"/>
                    </a:lnTo>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37" name="Freeform 2326"/>
              <p:cNvSpPr>
                <a:spLocks/>
              </p:cNvSpPr>
              <p:nvPr/>
            </p:nvSpPr>
            <p:spPr bwMode="auto">
              <a:xfrm>
                <a:off x="6111" y="1253"/>
                <a:ext cx="2" cy="6"/>
              </a:xfrm>
              <a:custGeom>
                <a:avLst/>
                <a:gdLst>
                  <a:gd name="T0" fmla="*/ 2 w 2"/>
                  <a:gd name="T1" fmla="*/ 6 h 6"/>
                  <a:gd name="T2" fmla="*/ 0 w 2"/>
                  <a:gd name="T3" fmla="*/ 5 h 6"/>
                  <a:gd name="T4" fmla="*/ 0 w 2"/>
                  <a:gd name="T5" fmla="*/ 0 h 6"/>
                  <a:gd name="T6" fmla="*/ 2 w 2"/>
                  <a:gd name="T7" fmla="*/ 1 h 6"/>
                  <a:gd name="T8" fmla="*/ 2 w 2"/>
                  <a:gd name="T9" fmla="*/ 6 h 6"/>
                </a:gdLst>
                <a:ahLst/>
                <a:cxnLst>
                  <a:cxn ang="0">
                    <a:pos x="T0" y="T1"/>
                  </a:cxn>
                  <a:cxn ang="0">
                    <a:pos x="T2" y="T3"/>
                  </a:cxn>
                  <a:cxn ang="0">
                    <a:pos x="T4" y="T5"/>
                  </a:cxn>
                  <a:cxn ang="0">
                    <a:pos x="T6" y="T7"/>
                  </a:cxn>
                  <a:cxn ang="0">
                    <a:pos x="T8" y="T9"/>
                  </a:cxn>
                </a:cxnLst>
                <a:rect l="0" t="0" r="r" b="b"/>
                <a:pathLst>
                  <a:path w="2" h="6">
                    <a:moveTo>
                      <a:pt x="2" y="6"/>
                    </a:moveTo>
                    <a:lnTo>
                      <a:pt x="0" y="5"/>
                    </a:lnTo>
                    <a:lnTo>
                      <a:pt x="0" y="0"/>
                    </a:lnTo>
                    <a:lnTo>
                      <a:pt x="2" y="1"/>
                    </a:lnTo>
                    <a:lnTo>
                      <a:pt x="2" y="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38" name="Freeform 2327"/>
              <p:cNvSpPr>
                <a:spLocks noEditPoints="1"/>
              </p:cNvSpPr>
              <p:nvPr/>
            </p:nvSpPr>
            <p:spPr bwMode="auto">
              <a:xfrm>
                <a:off x="6109" y="1244"/>
                <a:ext cx="2" cy="18"/>
              </a:xfrm>
              <a:custGeom>
                <a:avLst/>
                <a:gdLst>
                  <a:gd name="T0" fmla="*/ 0 w 23"/>
                  <a:gd name="T1" fmla="*/ 200 h 200"/>
                  <a:gd name="T2" fmla="*/ 0 w 23"/>
                  <a:gd name="T3" fmla="*/ 142 h 200"/>
                  <a:gd name="T4" fmla="*/ 23 w 23"/>
                  <a:gd name="T5" fmla="*/ 154 h 200"/>
                  <a:gd name="T6" fmla="*/ 23 w 23"/>
                  <a:gd name="T7" fmla="*/ 188 h 200"/>
                  <a:gd name="T8" fmla="*/ 0 w 23"/>
                  <a:gd name="T9" fmla="*/ 200 h 200"/>
                  <a:gd name="T10" fmla="*/ 23 w 23"/>
                  <a:gd name="T11" fmla="*/ 97 h 200"/>
                  <a:gd name="T12" fmla="*/ 0 w 23"/>
                  <a:gd name="T13" fmla="*/ 85 h 200"/>
                  <a:gd name="T14" fmla="*/ 0 w 23"/>
                  <a:gd name="T15" fmla="*/ 12 h 200"/>
                  <a:gd name="T16" fmla="*/ 23 w 23"/>
                  <a:gd name="T17" fmla="*/ 0 h 200"/>
                  <a:gd name="T18" fmla="*/ 23 w 23"/>
                  <a:gd name="T19" fmla="*/ 9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00">
                    <a:moveTo>
                      <a:pt x="0" y="200"/>
                    </a:moveTo>
                    <a:lnTo>
                      <a:pt x="0" y="142"/>
                    </a:lnTo>
                    <a:lnTo>
                      <a:pt x="23" y="154"/>
                    </a:lnTo>
                    <a:lnTo>
                      <a:pt x="23" y="188"/>
                    </a:lnTo>
                    <a:lnTo>
                      <a:pt x="0" y="200"/>
                    </a:lnTo>
                    <a:moveTo>
                      <a:pt x="23" y="97"/>
                    </a:moveTo>
                    <a:lnTo>
                      <a:pt x="0" y="85"/>
                    </a:lnTo>
                    <a:lnTo>
                      <a:pt x="0" y="12"/>
                    </a:lnTo>
                    <a:lnTo>
                      <a:pt x="23" y="0"/>
                    </a:lnTo>
                    <a:lnTo>
                      <a:pt x="23" y="97"/>
                    </a:lnTo>
                  </a:path>
                </a:pathLst>
              </a:custGeom>
              <a:solidFill>
                <a:srgbClr val="2D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39" name="Freeform 2328"/>
              <p:cNvSpPr>
                <a:spLocks/>
              </p:cNvSpPr>
              <p:nvPr/>
            </p:nvSpPr>
            <p:spPr bwMode="auto">
              <a:xfrm>
                <a:off x="6109" y="1252"/>
                <a:ext cx="2" cy="6"/>
              </a:xfrm>
              <a:custGeom>
                <a:avLst/>
                <a:gdLst>
                  <a:gd name="T0" fmla="*/ 2 w 2"/>
                  <a:gd name="T1" fmla="*/ 6 h 6"/>
                  <a:gd name="T2" fmla="*/ 0 w 2"/>
                  <a:gd name="T3" fmla="*/ 5 h 6"/>
                  <a:gd name="T4" fmla="*/ 0 w 2"/>
                  <a:gd name="T5" fmla="*/ 0 h 6"/>
                  <a:gd name="T6" fmla="*/ 2 w 2"/>
                  <a:gd name="T7" fmla="*/ 1 h 6"/>
                  <a:gd name="T8" fmla="*/ 2 w 2"/>
                  <a:gd name="T9" fmla="*/ 6 h 6"/>
                </a:gdLst>
                <a:ahLst/>
                <a:cxnLst>
                  <a:cxn ang="0">
                    <a:pos x="T0" y="T1"/>
                  </a:cxn>
                  <a:cxn ang="0">
                    <a:pos x="T2" y="T3"/>
                  </a:cxn>
                  <a:cxn ang="0">
                    <a:pos x="T4" y="T5"/>
                  </a:cxn>
                  <a:cxn ang="0">
                    <a:pos x="T6" y="T7"/>
                  </a:cxn>
                  <a:cxn ang="0">
                    <a:pos x="T8" y="T9"/>
                  </a:cxn>
                </a:cxnLst>
                <a:rect l="0" t="0" r="r" b="b"/>
                <a:pathLst>
                  <a:path w="2" h="6">
                    <a:moveTo>
                      <a:pt x="2" y="6"/>
                    </a:moveTo>
                    <a:lnTo>
                      <a:pt x="0" y="5"/>
                    </a:lnTo>
                    <a:lnTo>
                      <a:pt x="0" y="0"/>
                    </a:lnTo>
                    <a:lnTo>
                      <a:pt x="2" y="1"/>
                    </a:lnTo>
                    <a:lnTo>
                      <a:pt x="2" y="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40" name="Freeform 2329"/>
              <p:cNvSpPr>
                <a:spLocks/>
              </p:cNvSpPr>
              <p:nvPr/>
            </p:nvSpPr>
            <p:spPr bwMode="auto">
              <a:xfrm>
                <a:off x="6111" y="1104"/>
                <a:ext cx="43" cy="25"/>
              </a:xfrm>
              <a:custGeom>
                <a:avLst/>
                <a:gdLst>
                  <a:gd name="T0" fmla="*/ 43 w 43"/>
                  <a:gd name="T1" fmla="*/ 25 h 25"/>
                  <a:gd name="T2" fmla="*/ 40 w 43"/>
                  <a:gd name="T3" fmla="*/ 23 h 25"/>
                  <a:gd name="T4" fmla="*/ 40 w 43"/>
                  <a:gd name="T5" fmla="*/ 23 h 25"/>
                  <a:gd name="T6" fmla="*/ 39 w 43"/>
                  <a:gd name="T7" fmla="*/ 23 h 25"/>
                  <a:gd name="T8" fmla="*/ 0 w 43"/>
                  <a:gd name="T9" fmla="*/ 2 h 25"/>
                  <a:gd name="T10" fmla="*/ 0 w 43"/>
                  <a:gd name="T11" fmla="*/ 0 h 25"/>
                  <a:gd name="T12" fmla="*/ 25 w 43"/>
                  <a:gd name="T13" fmla="*/ 13 h 25"/>
                  <a:gd name="T14" fmla="*/ 43 w 43"/>
                  <a:gd name="T15" fmla="*/ 24 h 25"/>
                  <a:gd name="T16" fmla="*/ 43 w 43"/>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3" y="25"/>
                    </a:moveTo>
                    <a:lnTo>
                      <a:pt x="40" y="23"/>
                    </a:lnTo>
                    <a:lnTo>
                      <a:pt x="40" y="23"/>
                    </a:lnTo>
                    <a:lnTo>
                      <a:pt x="39" y="23"/>
                    </a:lnTo>
                    <a:lnTo>
                      <a:pt x="0" y="2"/>
                    </a:lnTo>
                    <a:lnTo>
                      <a:pt x="0" y="0"/>
                    </a:lnTo>
                    <a:lnTo>
                      <a:pt x="25" y="13"/>
                    </a:lnTo>
                    <a:lnTo>
                      <a:pt x="43" y="24"/>
                    </a:lnTo>
                    <a:lnTo>
                      <a:pt x="43" y="25"/>
                    </a:lnTo>
                    <a:close/>
                  </a:path>
                </a:pathLst>
              </a:custGeom>
              <a:solidFill>
                <a:srgbClr val="4A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41" name="Freeform 2330"/>
              <p:cNvSpPr>
                <a:spLocks/>
              </p:cNvSpPr>
              <p:nvPr/>
            </p:nvSpPr>
            <p:spPr bwMode="auto">
              <a:xfrm>
                <a:off x="6136" y="1117"/>
                <a:ext cx="18" cy="11"/>
              </a:xfrm>
              <a:custGeom>
                <a:avLst/>
                <a:gdLst>
                  <a:gd name="T0" fmla="*/ 18 w 18"/>
                  <a:gd name="T1" fmla="*/ 11 h 11"/>
                  <a:gd name="T2" fmla="*/ 0 w 18"/>
                  <a:gd name="T3" fmla="*/ 0 h 11"/>
                  <a:gd name="T4" fmla="*/ 18 w 18"/>
                  <a:gd name="T5" fmla="*/ 9 h 11"/>
                  <a:gd name="T6" fmla="*/ 18 w 18"/>
                  <a:gd name="T7" fmla="*/ 11 h 11"/>
                </a:gdLst>
                <a:ahLst/>
                <a:cxnLst>
                  <a:cxn ang="0">
                    <a:pos x="T0" y="T1"/>
                  </a:cxn>
                  <a:cxn ang="0">
                    <a:pos x="T2" y="T3"/>
                  </a:cxn>
                  <a:cxn ang="0">
                    <a:pos x="T4" y="T5"/>
                  </a:cxn>
                  <a:cxn ang="0">
                    <a:pos x="T6" y="T7"/>
                  </a:cxn>
                </a:cxnLst>
                <a:rect l="0" t="0" r="r" b="b"/>
                <a:pathLst>
                  <a:path w="18" h="11">
                    <a:moveTo>
                      <a:pt x="18" y="11"/>
                    </a:moveTo>
                    <a:lnTo>
                      <a:pt x="0" y="0"/>
                    </a:lnTo>
                    <a:lnTo>
                      <a:pt x="18" y="9"/>
                    </a:lnTo>
                    <a:lnTo>
                      <a:pt x="18"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42" name="Freeform 2331"/>
              <p:cNvSpPr>
                <a:spLocks/>
              </p:cNvSpPr>
              <p:nvPr/>
            </p:nvSpPr>
            <p:spPr bwMode="auto">
              <a:xfrm>
                <a:off x="6150" y="1127"/>
                <a:ext cx="1"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lnTo>
                      <a:pt x="0" y="0"/>
                    </a:lnTo>
                    <a:lnTo>
                      <a:pt x="1" y="0"/>
                    </a:lnTo>
                    <a:lnTo>
                      <a:pt x="1"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43" name="Freeform 2332"/>
              <p:cNvSpPr>
                <a:spLocks/>
              </p:cNvSpPr>
              <p:nvPr/>
            </p:nvSpPr>
            <p:spPr bwMode="auto">
              <a:xfrm>
                <a:off x="6109" y="1103"/>
                <a:ext cx="2" cy="3"/>
              </a:xfrm>
              <a:custGeom>
                <a:avLst/>
                <a:gdLst>
                  <a:gd name="T0" fmla="*/ 2 w 2"/>
                  <a:gd name="T1" fmla="*/ 3 h 3"/>
                  <a:gd name="T2" fmla="*/ 0 w 2"/>
                  <a:gd name="T3" fmla="*/ 2 h 3"/>
                  <a:gd name="T4" fmla="*/ 0 w 2"/>
                  <a:gd name="T5" fmla="*/ 0 h 3"/>
                  <a:gd name="T6" fmla="*/ 2 w 2"/>
                  <a:gd name="T7" fmla="*/ 1 h 3"/>
                  <a:gd name="T8" fmla="*/ 2 w 2"/>
                  <a:gd name="T9" fmla="*/ 3 h 3"/>
                </a:gdLst>
                <a:ahLst/>
                <a:cxnLst>
                  <a:cxn ang="0">
                    <a:pos x="T0" y="T1"/>
                  </a:cxn>
                  <a:cxn ang="0">
                    <a:pos x="T2" y="T3"/>
                  </a:cxn>
                  <a:cxn ang="0">
                    <a:pos x="T4" y="T5"/>
                  </a:cxn>
                  <a:cxn ang="0">
                    <a:pos x="T6" y="T7"/>
                  </a:cxn>
                  <a:cxn ang="0">
                    <a:pos x="T8" y="T9"/>
                  </a:cxn>
                </a:cxnLst>
                <a:rect l="0" t="0" r="r" b="b"/>
                <a:pathLst>
                  <a:path w="2" h="3">
                    <a:moveTo>
                      <a:pt x="2" y="3"/>
                    </a:moveTo>
                    <a:lnTo>
                      <a:pt x="0" y="2"/>
                    </a:lnTo>
                    <a:lnTo>
                      <a:pt x="0" y="0"/>
                    </a:lnTo>
                    <a:lnTo>
                      <a:pt x="2" y="1"/>
                    </a:lnTo>
                    <a:lnTo>
                      <a:pt x="2" y="3"/>
                    </a:lnTo>
                    <a:close/>
                  </a:path>
                </a:pathLst>
              </a:custGeom>
              <a:solidFill>
                <a:srgbClr val="3C3B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44" name="Freeform 2333"/>
              <p:cNvSpPr>
                <a:spLocks noEditPoints="1"/>
              </p:cNvSpPr>
              <p:nvPr/>
            </p:nvSpPr>
            <p:spPr bwMode="auto">
              <a:xfrm>
                <a:off x="6111" y="1106"/>
                <a:ext cx="43" cy="32"/>
              </a:xfrm>
              <a:custGeom>
                <a:avLst/>
                <a:gdLst>
                  <a:gd name="T0" fmla="*/ 499 w 499"/>
                  <a:gd name="T1" fmla="*/ 375 h 375"/>
                  <a:gd name="T2" fmla="*/ 465 w 499"/>
                  <a:gd name="T3" fmla="*/ 357 h 375"/>
                  <a:gd name="T4" fmla="*/ 465 w 499"/>
                  <a:gd name="T5" fmla="*/ 249 h 375"/>
                  <a:gd name="T6" fmla="*/ 499 w 499"/>
                  <a:gd name="T7" fmla="*/ 267 h 375"/>
                  <a:gd name="T8" fmla="*/ 499 w 499"/>
                  <a:gd name="T9" fmla="*/ 375 h 375"/>
                  <a:gd name="T10" fmla="*/ 415 w 499"/>
                  <a:gd name="T11" fmla="*/ 332 h 375"/>
                  <a:gd name="T12" fmla="*/ 0 w 499"/>
                  <a:gd name="T13" fmla="*/ 121 h 375"/>
                  <a:gd name="T14" fmla="*/ 0 w 499"/>
                  <a:gd name="T15" fmla="*/ 0 h 375"/>
                  <a:gd name="T16" fmla="*/ 451 w 499"/>
                  <a:gd name="T17" fmla="*/ 241 h 375"/>
                  <a:gd name="T18" fmla="*/ 415 w 499"/>
                  <a:gd name="T19" fmla="*/ 241 h 375"/>
                  <a:gd name="T20" fmla="*/ 415 w 499"/>
                  <a:gd name="T21" fmla="*/ 332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9" h="375">
                    <a:moveTo>
                      <a:pt x="499" y="375"/>
                    </a:moveTo>
                    <a:lnTo>
                      <a:pt x="465" y="357"/>
                    </a:lnTo>
                    <a:lnTo>
                      <a:pt x="465" y="249"/>
                    </a:lnTo>
                    <a:lnTo>
                      <a:pt x="499" y="267"/>
                    </a:lnTo>
                    <a:lnTo>
                      <a:pt x="499" y="375"/>
                    </a:lnTo>
                    <a:moveTo>
                      <a:pt x="415" y="332"/>
                    </a:moveTo>
                    <a:lnTo>
                      <a:pt x="0" y="121"/>
                    </a:lnTo>
                    <a:lnTo>
                      <a:pt x="0" y="0"/>
                    </a:lnTo>
                    <a:lnTo>
                      <a:pt x="451" y="241"/>
                    </a:lnTo>
                    <a:lnTo>
                      <a:pt x="415" y="241"/>
                    </a:lnTo>
                    <a:lnTo>
                      <a:pt x="415" y="332"/>
                    </a:lnTo>
                  </a:path>
                </a:pathLst>
              </a:custGeom>
              <a:solidFill>
                <a:srgbClr val="3C3B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45" name="Freeform 2334"/>
              <p:cNvSpPr>
                <a:spLocks/>
              </p:cNvSpPr>
              <p:nvPr/>
            </p:nvSpPr>
            <p:spPr bwMode="auto">
              <a:xfrm>
                <a:off x="6147" y="1127"/>
                <a:ext cx="4" cy="10"/>
              </a:xfrm>
              <a:custGeom>
                <a:avLst/>
                <a:gdLst>
                  <a:gd name="T0" fmla="*/ 4 w 4"/>
                  <a:gd name="T1" fmla="*/ 10 h 10"/>
                  <a:gd name="T2" fmla="*/ 0 w 4"/>
                  <a:gd name="T3" fmla="*/ 7 h 10"/>
                  <a:gd name="T4" fmla="*/ 0 w 4"/>
                  <a:gd name="T5" fmla="*/ 0 h 10"/>
                  <a:gd name="T6" fmla="*/ 3 w 4"/>
                  <a:gd name="T7" fmla="*/ 0 h 10"/>
                  <a:gd name="T8" fmla="*/ 4 w 4"/>
                  <a:gd name="T9" fmla="*/ 0 h 10"/>
                  <a:gd name="T10" fmla="*/ 4 w 4"/>
                  <a:gd name="T11" fmla="*/ 10 h 10"/>
                </a:gdLst>
                <a:ahLst/>
                <a:cxnLst>
                  <a:cxn ang="0">
                    <a:pos x="T0" y="T1"/>
                  </a:cxn>
                  <a:cxn ang="0">
                    <a:pos x="T2" y="T3"/>
                  </a:cxn>
                  <a:cxn ang="0">
                    <a:pos x="T4" y="T5"/>
                  </a:cxn>
                  <a:cxn ang="0">
                    <a:pos x="T6" y="T7"/>
                  </a:cxn>
                  <a:cxn ang="0">
                    <a:pos x="T8" y="T9"/>
                  </a:cxn>
                  <a:cxn ang="0">
                    <a:pos x="T10" y="T11"/>
                  </a:cxn>
                </a:cxnLst>
                <a:rect l="0" t="0" r="r" b="b"/>
                <a:pathLst>
                  <a:path w="4" h="10">
                    <a:moveTo>
                      <a:pt x="4" y="10"/>
                    </a:moveTo>
                    <a:lnTo>
                      <a:pt x="0" y="7"/>
                    </a:lnTo>
                    <a:lnTo>
                      <a:pt x="0" y="0"/>
                    </a:lnTo>
                    <a:lnTo>
                      <a:pt x="3" y="0"/>
                    </a:lnTo>
                    <a:lnTo>
                      <a:pt x="4" y="0"/>
                    </a:lnTo>
                    <a:lnTo>
                      <a:pt x="4" y="1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46" name="Freeform 2335"/>
              <p:cNvSpPr>
                <a:spLocks/>
              </p:cNvSpPr>
              <p:nvPr/>
            </p:nvSpPr>
            <p:spPr bwMode="auto">
              <a:xfrm>
                <a:off x="6109" y="1105"/>
                <a:ext cx="2" cy="11"/>
              </a:xfrm>
              <a:custGeom>
                <a:avLst/>
                <a:gdLst>
                  <a:gd name="T0" fmla="*/ 2 w 2"/>
                  <a:gd name="T1" fmla="*/ 11 h 11"/>
                  <a:gd name="T2" fmla="*/ 0 w 2"/>
                  <a:gd name="T3" fmla="*/ 10 h 11"/>
                  <a:gd name="T4" fmla="*/ 0 w 2"/>
                  <a:gd name="T5" fmla="*/ 0 h 11"/>
                  <a:gd name="T6" fmla="*/ 2 w 2"/>
                  <a:gd name="T7" fmla="*/ 1 h 11"/>
                  <a:gd name="T8" fmla="*/ 2 w 2"/>
                  <a:gd name="T9" fmla="*/ 11 h 11"/>
                </a:gdLst>
                <a:ahLst/>
                <a:cxnLst>
                  <a:cxn ang="0">
                    <a:pos x="T0" y="T1"/>
                  </a:cxn>
                  <a:cxn ang="0">
                    <a:pos x="T2" y="T3"/>
                  </a:cxn>
                  <a:cxn ang="0">
                    <a:pos x="T4" y="T5"/>
                  </a:cxn>
                  <a:cxn ang="0">
                    <a:pos x="T6" y="T7"/>
                  </a:cxn>
                  <a:cxn ang="0">
                    <a:pos x="T8" y="T9"/>
                  </a:cxn>
                </a:cxnLst>
                <a:rect l="0" t="0" r="r" b="b"/>
                <a:pathLst>
                  <a:path w="2" h="11">
                    <a:moveTo>
                      <a:pt x="2" y="11"/>
                    </a:moveTo>
                    <a:lnTo>
                      <a:pt x="0" y="10"/>
                    </a:lnTo>
                    <a:lnTo>
                      <a:pt x="0" y="0"/>
                    </a:lnTo>
                    <a:lnTo>
                      <a:pt x="2" y="1"/>
                    </a:lnTo>
                    <a:lnTo>
                      <a:pt x="2" y="11"/>
                    </a:lnTo>
                    <a:close/>
                  </a:path>
                </a:pathLst>
              </a:custGeom>
              <a:solidFill>
                <a:srgbClr val="2F2E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47" name="Freeform 2336"/>
              <p:cNvSpPr>
                <a:spLocks noEditPoints="1"/>
              </p:cNvSpPr>
              <p:nvPr/>
            </p:nvSpPr>
            <p:spPr bwMode="auto">
              <a:xfrm>
                <a:off x="6117" y="1137"/>
                <a:ext cx="37" cy="28"/>
              </a:xfrm>
              <a:custGeom>
                <a:avLst/>
                <a:gdLst>
                  <a:gd name="T0" fmla="*/ 425 w 425"/>
                  <a:gd name="T1" fmla="*/ 326 h 326"/>
                  <a:gd name="T2" fmla="*/ 391 w 425"/>
                  <a:gd name="T3" fmla="*/ 308 h 326"/>
                  <a:gd name="T4" fmla="*/ 391 w 425"/>
                  <a:gd name="T5" fmla="*/ 261 h 326"/>
                  <a:gd name="T6" fmla="*/ 425 w 425"/>
                  <a:gd name="T7" fmla="*/ 279 h 326"/>
                  <a:gd name="T8" fmla="*/ 425 w 425"/>
                  <a:gd name="T9" fmla="*/ 326 h 326"/>
                  <a:gd name="T10" fmla="*/ 341 w 425"/>
                  <a:gd name="T11" fmla="*/ 281 h 326"/>
                  <a:gd name="T12" fmla="*/ 0 w 425"/>
                  <a:gd name="T13" fmla="*/ 100 h 326"/>
                  <a:gd name="T14" fmla="*/ 0 w 425"/>
                  <a:gd name="T15" fmla="*/ 57 h 326"/>
                  <a:gd name="T16" fmla="*/ 341 w 425"/>
                  <a:gd name="T17" fmla="*/ 235 h 326"/>
                  <a:gd name="T18" fmla="*/ 341 w 425"/>
                  <a:gd name="T19" fmla="*/ 281 h 326"/>
                  <a:gd name="T20" fmla="*/ 425 w 425"/>
                  <a:gd name="T21" fmla="*/ 222 h 326"/>
                  <a:gd name="T22" fmla="*/ 391 w 425"/>
                  <a:gd name="T23" fmla="*/ 204 h 326"/>
                  <a:gd name="T24" fmla="*/ 391 w 425"/>
                  <a:gd name="T25" fmla="*/ 198 h 326"/>
                  <a:gd name="T26" fmla="*/ 425 w 425"/>
                  <a:gd name="T27" fmla="*/ 216 h 326"/>
                  <a:gd name="T28" fmla="*/ 425 w 425"/>
                  <a:gd name="T29" fmla="*/ 222 h 326"/>
                  <a:gd name="T30" fmla="*/ 341 w 425"/>
                  <a:gd name="T31" fmla="*/ 178 h 326"/>
                  <a:gd name="T32" fmla="*/ 0 w 425"/>
                  <a:gd name="T33" fmla="*/ 0 h 326"/>
                  <a:gd name="T34" fmla="*/ 0 w 425"/>
                  <a:gd name="T35" fmla="*/ 0 h 326"/>
                  <a:gd name="T36" fmla="*/ 341 w 425"/>
                  <a:gd name="T37" fmla="*/ 173 h 326"/>
                  <a:gd name="T38" fmla="*/ 341 w 425"/>
                  <a:gd name="T39" fmla="*/ 17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5" h="326">
                    <a:moveTo>
                      <a:pt x="425" y="326"/>
                    </a:moveTo>
                    <a:lnTo>
                      <a:pt x="391" y="308"/>
                    </a:lnTo>
                    <a:lnTo>
                      <a:pt x="391" y="261"/>
                    </a:lnTo>
                    <a:lnTo>
                      <a:pt x="425" y="279"/>
                    </a:lnTo>
                    <a:lnTo>
                      <a:pt x="425" y="326"/>
                    </a:lnTo>
                    <a:moveTo>
                      <a:pt x="341" y="281"/>
                    </a:moveTo>
                    <a:lnTo>
                      <a:pt x="0" y="100"/>
                    </a:lnTo>
                    <a:lnTo>
                      <a:pt x="0" y="57"/>
                    </a:lnTo>
                    <a:lnTo>
                      <a:pt x="341" y="235"/>
                    </a:lnTo>
                    <a:lnTo>
                      <a:pt x="341" y="281"/>
                    </a:lnTo>
                    <a:moveTo>
                      <a:pt x="425" y="222"/>
                    </a:moveTo>
                    <a:lnTo>
                      <a:pt x="391" y="204"/>
                    </a:lnTo>
                    <a:lnTo>
                      <a:pt x="391" y="198"/>
                    </a:lnTo>
                    <a:lnTo>
                      <a:pt x="425" y="216"/>
                    </a:lnTo>
                    <a:lnTo>
                      <a:pt x="425" y="222"/>
                    </a:lnTo>
                    <a:moveTo>
                      <a:pt x="341" y="178"/>
                    </a:moveTo>
                    <a:lnTo>
                      <a:pt x="0" y="0"/>
                    </a:lnTo>
                    <a:lnTo>
                      <a:pt x="0" y="0"/>
                    </a:lnTo>
                    <a:lnTo>
                      <a:pt x="341" y="173"/>
                    </a:lnTo>
                    <a:lnTo>
                      <a:pt x="341" y="178"/>
                    </a:lnTo>
                  </a:path>
                </a:pathLst>
              </a:custGeom>
              <a:solidFill>
                <a:srgbClr val="3C3B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48" name="Freeform 2337"/>
              <p:cNvSpPr>
                <a:spLocks noEditPoints="1"/>
              </p:cNvSpPr>
              <p:nvPr/>
            </p:nvSpPr>
            <p:spPr bwMode="auto">
              <a:xfrm>
                <a:off x="6117" y="1137"/>
                <a:ext cx="37" cy="24"/>
              </a:xfrm>
              <a:custGeom>
                <a:avLst/>
                <a:gdLst>
                  <a:gd name="T0" fmla="*/ 425 w 425"/>
                  <a:gd name="T1" fmla="*/ 279 h 279"/>
                  <a:gd name="T2" fmla="*/ 391 w 425"/>
                  <a:gd name="T3" fmla="*/ 261 h 279"/>
                  <a:gd name="T4" fmla="*/ 391 w 425"/>
                  <a:gd name="T5" fmla="*/ 204 h 279"/>
                  <a:gd name="T6" fmla="*/ 425 w 425"/>
                  <a:gd name="T7" fmla="*/ 222 h 279"/>
                  <a:gd name="T8" fmla="*/ 425 w 425"/>
                  <a:gd name="T9" fmla="*/ 279 h 279"/>
                  <a:gd name="T10" fmla="*/ 341 w 425"/>
                  <a:gd name="T11" fmla="*/ 235 h 279"/>
                  <a:gd name="T12" fmla="*/ 0 w 425"/>
                  <a:gd name="T13" fmla="*/ 57 h 279"/>
                  <a:gd name="T14" fmla="*/ 0 w 425"/>
                  <a:gd name="T15" fmla="*/ 0 h 279"/>
                  <a:gd name="T16" fmla="*/ 341 w 425"/>
                  <a:gd name="T17" fmla="*/ 178 h 279"/>
                  <a:gd name="T18" fmla="*/ 341 w 425"/>
                  <a:gd name="T19" fmla="*/ 235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279">
                    <a:moveTo>
                      <a:pt x="425" y="279"/>
                    </a:moveTo>
                    <a:lnTo>
                      <a:pt x="391" y="261"/>
                    </a:lnTo>
                    <a:lnTo>
                      <a:pt x="391" y="204"/>
                    </a:lnTo>
                    <a:lnTo>
                      <a:pt x="425" y="222"/>
                    </a:lnTo>
                    <a:lnTo>
                      <a:pt x="425" y="279"/>
                    </a:lnTo>
                    <a:moveTo>
                      <a:pt x="341" y="235"/>
                    </a:moveTo>
                    <a:lnTo>
                      <a:pt x="0" y="57"/>
                    </a:lnTo>
                    <a:lnTo>
                      <a:pt x="0" y="0"/>
                    </a:lnTo>
                    <a:lnTo>
                      <a:pt x="341" y="178"/>
                    </a:lnTo>
                    <a:lnTo>
                      <a:pt x="341" y="23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49" name="Freeform 2338"/>
              <p:cNvSpPr>
                <a:spLocks/>
              </p:cNvSpPr>
              <p:nvPr/>
            </p:nvSpPr>
            <p:spPr bwMode="auto">
              <a:xfrm>
                <a:off x="6147" y="1152"/>
                <a:ext cx="4" cy="11"/>
              </a:xfrm>
              <a:custGeom>
                <a:avLst/>
                <a:gdLst>
                  <a:gd name="T0" fmla="*/ 4 w 4"/>
                  <a:gd name="T1" fmla="*/ 11 h 11"/>
                  <a:gd name="T2" fmla="*/ 0 w 4"/>
                  <a:gd name="T3" fmla="*/ 9 h 11"/>
                  <a:gd name="T4" fmla="*/ 0 w 4"/>
                  <a:gd name="T5" fmla="*/ 0 h 11"/>
                  <a:gd name="T6" fmla="*/ 4 w 4"/>
                  <a:gd name="T7" fmla="*/ 2 h 11"/>
                  <a:gd name="T8" fmla="*/ 4 w 4"/>
                  <a:gd name="T9" fmla="*/ 11 h 11"/>
                </a:gdLst>
                <a:ahLst/>
                <a:cxnLst>
                  <a:cxn ang="0">
                    <a:pos x="T0" y="T1"/>
                  </a:cxn>
                  <a:cxn ang="0">
                    <a:pos x="T2" y="T3"/>
                  </a:cxn>
                  <a:cxn ang="0">
                    <a:pos x="T4" y="T5"/>
                  </a:cxn>
                  <a:cxn ang="0">
                    <a:pos x="T6" y="T7"/>
                  </a:cxn>
                  <a:cxn ang="0">
                    <a:pos x="T8" y="T9"/>
                  </a:cxn>
                </a:cxnLst>
                <a:rect l="0" t="0" r="r" b="b"/>
                <a:pathLst>
                  <a:path w="4" h="11">
                    <a:moveTo>
                      <a:pt x="4" y="11"/>
                    </a:moveTo>
                    <a:lnTo>
                      <a:pt x="0" y="9"/>
                    </a:lnTo>
                    <a:lnTo>
                      <a:pt x="0" y="0"/>
                    </a:lnTo>
                    <a:lnTo>
                      <a:pt x="4" y="2"/>
                    </a:lnTo>
                    <a:lnTo>
                      <a:pt x="4"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50" name="Freeform 2339"/>
              <p:cNvSpPr>
                <a:spLocks noEditPoints="1"/>
              </p:cNvSpPr>
              <p:nvPr/>
            </p:nvSpPr>
            <p:spPr bwMode="auto">
              <a:xfrm>
                <a:off x="6117" y="1150"/>
                <a:ext cx="37" cy="23"/>
              </a:xfrm>
              <a:custGeom>
                <a:avLst/>
                <a:gdLst>
                  <a:gd name="T0" fmla="*/ 425 w 425"/>
                  <a:gd name="T1" fmla="*/ 268 h 268"/>
                  <a:gd name="T2" fmla="*/ 391 w 425"/>
                  <a:gd name="T3" fmla="*/ 251 h 268"/>
                  <a:gd name="T4" fmla="*/ 391 w 425"/>
                  <a:gd name="T5" fmla="*/ 186 h 268"/>
                  <a:gd name="T6" fmla="*/ 425 w 425"/>
                  <a:gd name="T7" fmla="*/ 202 h 268"/>
                  <a:gd name="T8" fmla="*/ 425 w 425"/>
                  <a:gd name="T9" fmla="*/ 268 h 268"/>
                  <a:gd name="T10" fmla="*/ 341 w 425"/>
                  <a:gd name="T11" fmla="*/ 225 h 268"/>
                  <a:gd name="T12" fmla="*/ 0 w 425"/>
                  <a:gd name="T13" fmla="*/ 52 h 268"/>
                  <a:gd name="T14" fmla="*/ 0 w 425"/>
                  <a:gd name="T15" fmla="*/ 0 h 268"/>
                  <a:gd name="T16" fmla="*/ 341 w 425"/>
                  <a:gd name="T17" fmla="*/ 162 h 268"/>
                  <a:gd name="T18" fmla="*/ 341 w 425"/>
                  <a:gd name="T19" fmla="*/ 225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268">
                    <a:moveTo>
                      <a:pt x="425" y="268"/>
                    </a:moveTo>
                    <a:lnTo>
                      <a:pt x="391" y="251"/>
                    </a:lnTo>
                    <a:lnTo>
                      <a:pt x="391" y="186"/>
                    </a:lnTo>
                    <a:lnTo>
                      <a:pt x="425" y="202"/>
                    </a:lnTo>
                    <a:lnTo>
                      <a:pt x="425" y="268"/>
                    </a:lnTo>
                    <a:moveTo>
                      <a:pt x="341" y="225"/>
                    </a:moveTo>
                    <a:lnTo>
                      <a:pt x="0" y="52"/>
                    </a:lnTo>
                    <a:lnTo>
                      <a:pt x="0" y="0"/>
                    </a:lnTo>
                    <a:lnTo>
                      <a:pt x="341" y="162"/>
                    </a:lnTo>
                    <a:lnTo>
                      <a:pt x="341" y="225"/>
                    </a:lnTo>
                  </a:path>
                </a:pathLst>
              </a:custGeom>
              <a:solidFill>
                <a:srgbClr val="3C3B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51" name="Freeform 2340"/>
              <p:cNvSpPr>
                <a:spLocks/>
              </p:cNvSpPr>
              <p:nvPr/>
            </p:nvSpPr>
            <p:spPr bwMode="auto">
              <a:xfrm>
                <a:off x="6147" y="1164"/>
                <a:ext cx="4" cy="8"/>
              </a:xfrm>
              <a:custGeom>
                <a:avLst/>
                <a:gdLst>
                  <a:gd name="T0" fmla="*/ 4 w 4"/>
                  <a:gd name="T1" fmla="*/ 8 h 8"/>
                  <a:gd name="T2" fmla="*/ 0 w 4"/>
                  <a:gd name="T3" fmla="*/ 5 h 8"/>
                  <a:gd name="T4" fmla="*/ 0 w 4"/>
                  <a:gd name="T5" fmla="*/ 0 h 8"/>
                  <a:gd name="T6" fmla="*/ 4 w 4"/>
                  <a:gd name="T7" fmla="*/ 2 h 8"/>
                  <a:gd name="T8" fmla="*/ 4 w 4"/>
                  <a:gd name="T9" fmla="*/ 8 h 8"/>
                </a:gdLst>
                <a:ahLst/>
                <a:cxnLst>
                  <a:cxn ang="0">
                    <a:pos x="T0" y="T1"/>
                  </a:cxn>
                  <a:cxn ang="0">
                    <a:pos x="T2" y="T3"/>
                  </a:cxn>
                  <a:cxn ang="0">
                    <a:pos x="T4" y="T5"/>
                  </a:cxn>
                  <a:cxn ang="0">
                    <a:pos x="T6" y="T7"/>
                  </a:cxn>
                  <a:cxn ang="0">
                    <a:pos x="T8" y="T9"/>
                  </a:cxn>
                </a:cxnLst>
                <a:rect l="0" t="0" r="r" b="b"/>
                <a:pathLst>
                  <a:path w="4" h="8">
                    <a:moveTo>
                      <a:pt x="4" y="8"/>
                    </a:moveTo>
                    <a:lnTo>
                      <a:pt x="0" y="5"/>
                    </a:lnTo>
                    <a:lnTo>
                      <a:pt x="0" y="0"/>
                    </a:lnTo>
                    <a:lnTo>
                      <a:pt x="4" y="2"/>
                    </a:lnTo>
                    <a:lnTo>
                      <a:pt x="4"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52" name="Freeform 2341"/>
              <p:cNvSpPr>
                <a:spLocks noEditPoints="1"/>
              </p:cNvSpPr>
              <p:nvPr/>
            </p:nvSpPr>
            <p:spPr bwMode="auto">
              <a:xfrm>
                <a:off x="6117" y="1145"/>
                <a:ext cx="37" cy="22"/>
              </a:xfrm>
              <a:custGeom>
                <a:avLst/>
                <a:gdLst>
                  <a:gd name="T0" fmla="*/ 425 w 425"/>
                  <a:gd name="T1" fmla="*/ 256 h 256"/>
                  <a:gd name="T2" fmla="*/ 391 w 425"/>
                  <a:gd name="T3" fmla="*/ 240 h 256"/>
                  <a:gd name="T4" fmla="*/ 391 w 425"/>
                  <a:gd name="T5" fmla="*/ 208 h 256"/>
                  <a:gd name="T6" fmla="*/ 425 w 425"/>
                  <a:gd name="T7" fmla="*/ 226 h 256"/>
                  <a:gd name="T8" fmla="*/ 425 w 425"/>
                  <a:gd name="T9" fmla="*/ 256 h 256"/>
                  <a:gd name="T10" fmla="*/ 341 w 425"/>
                  <a:gd name="T11" fmla="*/ 216 h 256"/>
                  <a:gd name="T12" fmla="*/ 0 w 425"/>
                  <a:gd name="T13" fmla="*/ 54 h 256"/>
                  <a:gd name="T14" fmla="*/ 0 w 425"/>
                  <a:gd name="T15" fmla="*/ 0 h 256"/>
                  <a:gd name="T16" fmla="*/ 341 w 425"/>
                  <a:gd name="T17" fmla="*/ 181 h 256"/>
                  <a:gd name="T18" fmla="*/ 341 w 425"/>
                  <a:gd name="T19" fmla="*/ 21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256">
                    <a:moveTo>
                      <a:pt x="425" y="256"/>
                    </a:moveTo>
                    <a:lnTo>
                      <a:pt x="391" y="240"/>
                    </a:lnTo>
                    <a:lnTo>
                      <a:pt x="391" y="208"/>
                    </a:lnTo>
                    <a:lnTo>
                      <a:pt x="425" y="226"/>
                    </a:lnTo>
                    <a:lnTo>
                      <a:pt x="425" y="256"/>
                    </a:lnTo>
                    <a:moveTo>
                      <a:pt x="341" y="216"/>
                    </a:moveTo>
                    <a:lnTo>
                      <a:pt x="0" y="54"/>
                    </a:lnTo>
                    <a:lnTo>
                      <a:pt x="0" y="0"/>
                    </a:lnTo>
                    <a:lnTo>
                      <a:pt x="341" y="181"/>
                    </a:lnTo>
                    <a:lnTo>
                      <a:pt x="341" y="216"/>
                    </a:lnTo>
                  </a:path>
                </a:pathLst>
              </a:custGeom>
              <a:solidFill>
                <a:srgbClr val="2F2E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53" name="Freeform 2342"/>
              <p:cNvSpPr>
                <a:spLocks/>
              </p:cNvSpPr>
              <p:nvPr/>
            </p:nvSpPr>
            <p:spPr bwMode="auto">
              <a:xfrm>
                <a:off x="6147" y="1161"/>
                <a:ext cx="4" cy="5"/>
              </a:xfrm>
              <a:custGeom>
                <a:avLst/>
                <a:gdLst>
                  <a:gd name="T0" fmla="*/ 4 w 4"/>
                  <a:gd name="T1" fmla="*/ 5 h 5"/>
                  <a:gd name="T2" fmla="*/ 0 w 4"/>
                  <a:gd name="T3" fmla="*/ 3 h 5"/>
                  <a:gd name="T4" fmla="*/ 0 w 4"/>
                  <a:gd name="T5" fmla="*/ 0 h 5"/>
                  <a:gd name="T6" fmla="*/ 4 w 4"/>
                  <a:gd name="T7" fmla="*/ 2 h 5"/>
                  <a:gd name="T8" fmla="*/ 4 w 4"/>
                  <a:gd name="T9" fmla="*/ 5 h 5"/>
                </a:gdLst>
                <a:ahLst/>
                <a:cxnLst>
                  <a:cxn ang="0">
                    <a:pos x="T0" y="T1"/>
                  </a:cxn>
                  <a:cxn ang="0">
                    <a:pos x="T2" y="T3"/>
                  </a:cxn>
                  <a:cxn ang="0">
                    <a:pos x="T4" y="T5"/>
                  </a:cxn>
                  <a:cxn ang="0">
                    <a:pos x="T6" y="T7"/>
                  </a:cxn>
                  <a:cxn ang="0">
                    <a:pos x="T8" y="T9"/>
                  </a:cxn>
                </a:cxnLst>
                <a:rect l="0" t="0" r="r" b="b"/>
                <a:pathLst>
                  <a:path w="4" h="5">
                    <a:moveTo>
                      <a:pt x="4" y="5"/>
                    </a:moveTo>
                    <a:lnTo>
                      <a:pt x="0" y="3"/>
                    </a:lnTo>
                    <a:lnTo>
                      <a:pt x="0" y="0"/>
                    </a:lnTo>
                    <a:lnTo>
                      <a:pt x="4" y="2"/>
                    </a:lnTo>
                    <a:lnTo>
                      <a:pt x="4" y="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54" name="Freeform 2343"/>
              <p:cNvSpPr>
                <a:spLocks noEditPoints="1"/>
              </p:cNvSpPr>
              <p:nvPr/>
            </p:nvSpPr>
            <p:spPr bwMode="auto">
              <a:xfrm>
                <a:off x="6111" y="1180"/>
                <a:ext cx="43" cy="35"/>
              </a:xfrm>
              <a:custGeom>
                <a:avLst/>
                <a:gdLst>
                  <a:gd name="T0" fmla="*/ 499 w 499"/>
                  <a:gd name="T1" fmla="*/ 407 h 407"/>
                  <a:gd name="T2" fmla="*/ 465 w 499"/>
                  <a:gd name="T3" fmla="*/ 390 h 407"/>
                  <a:gd name="T4" fmla="*/ 465 w 499"/>
                  <a:gd name="T5" fmla="*/ 240 h 407"/>
                  <a:gd name="T6" fmla="*/ 499 w 499"/>
                  <a:gd name="T7" fmla="*/ 258 h 407"/>
                  <a:gd name="T8" fmla="*/ 499 w 499"/>
                  <a:gd name="T9" fmla="*/ 407 h 407"/>
                  <a:gd name="T10" fmla="*/ 415 w 499"/>
                  <a:gd name="T11" fmla="*/ 364 h 407"/>
                  <a:gd name="T12" fmla="*/ 0 w 499"/>
                  <a:gd name="T13" fmla="*/ 153 h 407"/>
                  <a:gd name="T14" fmla="*/ 0 w 499"/>
                  <a:gd name="T15" fmla="*/ 4 h 407"/>
                  <a:gd name="T16" fmla="*/ 6 w 499"/>
                  <a:gd name="T17" fmla="*/ 0 h 407"/>
                  <a:gd name="T18" fmla="*/ 415 w 499"/>
                  <a:gd name="T19" fmla="*/ 214 h 407"/>
                  <a:gd name="T20" fmla="*/ 415 w 499"/>
                  <a:gd name="T21" fmla="*/ 364 h 407"/>
                  <a:gd name="T22" fmla="*/ 499 w 499"/>
                  <a:gd name="T23" fmla="*/ 201 h 407"/>
                  <a:gd name="T24" fmla="*/ 465 w 499"/>
                  <a:gd name="T25" fmla="*/ 183 h 407"/>
                  <a:gd name="T26" fmla="*/ 465 w 499"/>
                  <a:gd name="T27" fmla="*/ 183 h 407"/>
                  <a:gd name="T28" fmla="*/ 499 w 499"/>
                  <a:gd name="T29" fmla="*/ 201 h 407"/>
                  <a:gd name="T30" fmla="*/ 499 w 499"/>
                  <a:gd name="T31" fmla="*/ 201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9" h="407">
                    <a:moveTo>
                      <a:pt x="499" y="407"/>
                    </a:moveTo>
                    <a:lnTo>
                      <a:pt x="465" y="390"/>
                    </a:lnTo>
                    <a:lnTo>
                      <a:pt x="465" y="240"/>
                    </a:lnTo>
                    <a:lnTo>
                      <a:pt x="499" y="258"/>
                    </a:lnTo>
                    <a:lnTo>
                      <a:pt x="499" y="407"/>
                    </a:lnTo>
                    <a:moveTo>
                      <a:pt x="415" y="364"/>
                    </a:moveTo>
                    <a:lnTo>
                      <a:pt x="0" y="153"/>
                    </a:lnTo>
                    <a:lnTo>
                      <a:pt x="0" y="4"/>
                    </a:lnTo>
                    <a:lnTo>
                      <a:pt x="6" y="0"/>
                    </a:lnTo>
                    <a:lnTo>
                      <a:pt x="415" y="214"/>
                    </a:lnTo>
                    <a:lnTo>
                      <a:pt x="415" y="364"/>
                    </a:lnTo>
                    <a:moveTo>
                      <a:pt x="499" y="201"/>
                    </a:moveTo>
                    <a:lnTo>
                      <a:pt x="465" y="183"/>
                    </a:lnTo>
                    <a:lnTo>
                      <a:pt x="465" y="183"/>
                    </a:lnTo>
                    <a:lnTo>
                      <a:pt x="499" y="201"/>
                    </a:lnTo>
                    <a:lnTo>
                      <a:pt x="499" y="201"/>
                    </a:lnTo>
                  </a:path>
                </a:pathLst>
              </a:custGeom>
              <a:solidFill>
                <a:srgbClr val="3C3B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55" name="Freeform 2344"/>
              <p:cNvSpPr>
                <a:spLocks noEditPoints="1"/>
              </p:cNvSpPr>
              <p:nvPr/>
            </p:nvSpPr>
            <p:spPr bwMode="auto">
              <a:xfrm>
                <a:off x="6112" y="1178"/>
                <a:ext cx="42" cy="24"/>
              </a:xfrm>
              <a:custGeom>
                <a:avLst/>
                <a:gdLst>
                  <a:gd name="T0" fmla="*/ 493 w 493"/>
                  <a:gd name="T1" fmla="*/ 285 h 285"/>
                  <a:gd name="T2" fmla="*/ 459 w 493"/>
                  <a:gd name="T3" fmla="*/ 267 h 285"/>
                  <a:gd name="T4" fmla="*/ 459 w 493"/>
                  <a:gd name="T5" fmla="*/ 210 h 285"/>
                  <a:gd name="T6" fmla="*/ 493 w 493"/>
                  <a:gd name="T7" fmla="*/ 228 h 285"/>
                  <a:gd name="T8" fmla="*/ 493 w 493"/>
                  <a:gd name="T9" fmla="*/ 285 h 285"/>
                  <a:gd name="T10" fmla="*/ 409 w 493"/>
                  <a:gd name="T11" fmla="*/ 241 h 285"/>
                  <a:gd name="T12" fmla="*/ 0 w 493"/>
                  <a:gd name="T13" fmla="*/ 27 h 285"/>
                  <a:gd name="T14" fmla="*/ 46 w 493"/>
                  <a:gd name="T15" fmla="*/ 0 h 285"/>
                  <a:gd name="T16" fmla="*/ 409 w 493"/>
                  <a:gd name="T17" fmla="*/ 185 h 285"/>
                  <a:gd name="T18" fmla="*/ 409 w 493"/>
                  <a:gd name="T19" fmla="*/ 24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3" h="285">
                    <a:moveTo>
                      <a:pt x="493" y="285"/>
                    </a:moveTo>
                    <a:lnTo>
                      <a:pt x="459" y="267"/>
                    </a:lnTo>
                    <a:lnTo>
                      <a:pt x="459" y="210"/>
                    </a:lnTo>
                    <a:lnTo>
                      <a:pt x="493" y="228"/>
                    </a:lnTo>
                    <a:lnTo>
                      <a:pt x="493" y="285"/>
                    </a:lnTo>
                    <a:moveTo>
                      <a:pt x="409" y="241"/>
                    </a:moveTo>
                    <a:lnTo>
                      <a:pt x="0" y="27"/>
                    </a:lnTo>
                    <a:lnTo>
                      <a:pt x="46" y="0"/>
                    </a:lnTo>
                    <a:lnTo>
                      <a:pt x="409" y="185"/>
                    </a:lnTo>
                    <a:lnTo>
                      <a:pt x="409" y="24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56" name="Freeform 2345"/>
              <p:cNvSpPr>
                <a:spLocks/>
              </p:cNvSpPr>
              <p:nvPr/>
            </p:nvSpPr>
            <p:spPr bwMode="auto">
              <a:xfrm>
                <a:off x="6111" y="1175"/>
                <a:ext cx="5" cy="5"/>
              </a:xfrm>
              <a:custGeom>
                <a:avLst/>
                <a:gdLst>
                  <a:gd name="T0" fmla="*/ 0 w 5"/>
                  <a:gd name="T1" fmla="*/ 5 h 5"/>
                  <a:gd name="T2" fmla="*/ 0 w 5"/>
                  <a:gd name="T3" fmla="*/ 0 h 5"/>
                  <a:gd name="T4" fmla="*/ 5 w 5"/>
                  <a:gd name="T5" fmla="*/ 3 h 5"/>
                  <a:gd name="T6" fmla="*/ 1 w 5"/>
                  <a:gd name="T7" fmla="*/ 5 h 5"/>
                  <a:gd name="T8" fmla="*/ 0 w 5"/>
                  <a:gd name="T9" fmla="*/ 5 h 5"/>
                </a:gdLst>
                <a:ahLst/>
                <a:cxnLst>
                  <a:cxn ang="0">
                    <a:pos x="T0" y="T1"/>
                  </a:cxn>
                  <a:cxn ang="0">
                    <a:pos x="T2" y="T3"/>
                  </a:cxn>
                  <a:cxn ang="0">
                    <a:pos x="T4" y="T5"/>
                  </a:cxn>
                  <a:cxn ang="0">
                    <a:pos x="T6" y="T7"/>
                  </a:cxn>
                  <a:cxn ang="0">
                    <a:pos x="T8" y="T9"/>
                  </a:cxn>
                </a:cxnLst>
                <a:rect l="0" t="0" r="r" b="b"/>
                <a:pathLst>
                  <a:path w="5" h="5">
                    <a:moveTo>
                      <a:pt x="0" y="5"/>
                    </a:moveTo>
                    <a:lnTo>
                      <a:pt x="0" y="0"/>
                    </a:lnTo>
                    <a:lnTo>
                      <a:pt x="5" y="3"/>
                    </a:lnTo>
                    <a:lnTo>
                      <a:pt x="1" y="5"/>
                    </a:lnTo>
                    <a:lnTo>
                      <a:pt x="0" y="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57" name="Freeform 2346"/>
              <p:cNvSpPr>
                <a:spLocks/>
              </p:cNvSpPr>
              <p:nvPr/>
            </p:nvSpPr>
            <p:spPr bwMode="auto">
              <a:xfrm>
                <a:off x="6147" y="1194"/>
                <a:ext cx="4" cy="20"/>
              </a:xfrm>
              <a:custGeom>
                <a:avLst/>
                <a:gdLst>
                  <a:gd name="T0" fmla="*/ 4 w 4"/>
                  <a:gd name="T1" fmla="*/ 20 h 20"/>
                  <a:gd name="T2" fmla="*/ 0 w 4"/>
                  <a:gd name="T3" fmla="*/ 17 h 20"/>
                  <a:gd name="T4" fmla="*/ 0 w 4"/>
                  <a:gd name="T5" fmla="*/ 0 h 20"/>
                  <a:gd name="T6" fmla="*/ 4 w 4"/>
                  <a:gd name="T7" fmla="*/ 2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0" y="17"/>
                    </a:lnTo>
                    <a:lnTo>
                      <a:pt x="0" y="0"/>
                    </a:lnTo>
                    <a:lnTo>
                      <a:pt x="4" y="2"/>
                    </a:lnTo>
                    <a:lnTo>
                      <a:pt x="4" y="2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58" name="Freeform 2347"/>
              <p:cNvSpPr>
                <a:spLocks/>
              </p:cNvSpPr>
              <p:nvPr/>
            </p:nvSpPr>
            <p:spPr bwMode="auto">
              <a:xfrm>
                <a:off x="6109" y="1180"/>
                <a:ext cx="2" cy="13"/>
              </a:xfrm>
              <a:custGeom>
                <a:avLst/>
                <a:gdLst>
                  <a:gd name="T0" fmla="*/ 2 w 2"/>
                  <a:gd name="T1" fmla="*/ 13 h 13"/>
                  <a:gd name="T2" fmla="*/ 0 w 2"/>
                  <a:gd name="T3" fmla="*/ 12 h 13"/>
                  <a:gd name="T4" fmla="*/ 0 w 2"/>
                  <a:gd name="T5" fmla="*/ 2 h 13"/>
                  <a:gd name="T6" fmla="*/ 2 w 2"/>
                  <a:gd name="T7" fmla="*/ 0 h 13"/>
                  <a:gd name="T8" fmla="*/ 2 w 2"/>
                  <a:gd name="T9" fmla="*/ 13 h 13"/>
                </a:gdLst>
                <a:ahLst/>
                <a:cxnLst>
                  <a:cxn ang="0">
                    <a:pos x="T0" y="T1"/>
                  </a:cxn>
                  <a:cxn ang="0">
                    <a:pos x="T2" y="T3"/>
                  </a:cxn>
                  <a:cxn ang="0">
                    <a:pos x="T4" y="T5"/>
                  </a:cxn>
                  <a:cxn ang="0">
                    <a:pos x="T6" y="T7"/>
                  </a:cxn>
                  <a:cxn ang="0">
                    <a:pos x="T8" y="T9"/>
                  </a:cxn>
                </a:cxnLst>
                <a:rect l="0" t="0" r="r" b="b"/>
                <a:pathLst>
                  <a:path w="2" h="13">
                    <a:moveTo>
                      <a:pt x="2" y="13"/>
                    </a:moveTo>
                    <a:lnTo>
                      <a:pt x="0" y="12"/>
                    </a:lnTo>
                    <a:lnTo>
                      <a:pt x="0" y="2"/>
                    </a:lnTo>
                    <a:lnTo>
                      <a:pt x="2" y="0"/>
                    </a:lnTo>
                    <a:lnTo>
                      <a:pt x="2" y="13"/>
                    </a:lnTo>
                    <a:close/>
                  </a:path>
                </a:pathLst>
              </a:custGeom>
              <a:solidFill>
                <a:srgbClr val="2F2E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59" name="Freeform 2348"/>
              <p:cNvSpPr>
                <a:spLocks/>
              </p:cNvSpPr>
              <p:nvPr/>
            </p:nvSpPr>
            <p:spPr bwMode="auto">
              <a:xfrm>
                <a:off x="6109" y="1174"/>
                <a:ext cx="2" cy="3"/>
              </a:xfrm>
              <a:custGeom>
                <a:avLst/>
                <a:gdLst>
                  <a:gd name="T0" fmla="*/ 0 w 2"/>
                  <a:gd name="T1" fmla="*/ 3 h 3"/>
                  <a:gd name="T2" fmla="*/ 0 w 2"/>
                  <a:gd name="T3" fmla="*/ 0 h 3"/>
                  <a:gd name="T4" fmla="*/ 2 w 2"/>
                  <a:gd name="T5" fmla="*/ 1 h 3"/>
                  <a:gd name="T6" fmla="*/ 0 w 2"/>
                  <a:gd name="T7" fmla="*/ 3 h 3"/>
                </a:gdLst>
                <a:ahLst/>
                <a:cxnLst>
                  <a:cxn ang="0">
                    <a:pos x="T0" y="T1"/>
                  </a:cxn>
                  <a:cxn ang="0">
                    <a:pos x="T2" y="T3"/>
                  </a:cxn>
                  <a:cxn ang="0">
                    <a:pos x="T4" y="T5"/>
                  </a:cxn>
                  <a:cxn ang="0">
                    <a:pos x="T6" y="T7"/>
                  </a:cxn>
                </a:cxnLst>
                <a:rect l="0" t="0" r="r" b="b"/>
                <a:pathLst>
                  <a:path w="2" h="3">
                    <a:moveTo>
                      <a:pt x="0" y="3"/>
                    </a:moveTo>
                    <a:lnTo>
                      <a:pt x="0" y="0"/>
                    </a:lnTo>
                    <a:lnTo>
                      <a:pt x="2" y="1"/>
                    </a:lnTo>
                    <a:lnTo>
                      <a:pt x="0"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60" name="Freeform 2349"/>
              <p:cNvSpPr>
                <a:spLocks/>
              </p:cNvSpPr>
              <p:nvPr/>
            </p:nvSpPr>
            <p:spPr bwMode="auto">
              <a:xfrm>
                <a:off x="6109" y="1175"/>
                <a:ext cx="2" cy="7"/>
              </a:xfrm>
              <a:custGeom>
                <a:avLst/>
                <a:gdLst>
                  <a:gd name="T0" fmla="*/ 0 w 2"/>
                  <a:gd name="T1" fmla="*/ 7 h 7"/>
                  <a:gd name="T2" fmla="*/ 0 w 2"/>
                  <a:gd name="T3" fmla="*/ 2 h 7"/>
                  <a:gd name="T4" fmla="*/ 2 w 2"/>
                  <a:gd name="T5" fmla="*/ 0 h 7"/>
                  <a:gd name="T6" fmla="*/ 2 w 2"/>
                  <a:gd name="T7" fmla="*/ 0 h 7"/>
                  <a:gd name="T8" fmla="*/ 2 w 2"/>
                  <a:gd name="T9" fmla="*/ 5 h 7"/>
                  <a:gd name="T10" fmla="*/ 0 w 2"/>
                  <a:gd name="T11" fmla="*/ 7 h 7"/>
                </a:gdLst>
                <a:ahLst/>
                <a:cxnLst>
                  <a:cxn ang="0">
                    <a:pos x="T0" y="T1"/>
                  </a:cxn>
                  <a:cxn ang="0">
                    <a:pos x="T2" y="T3"/>
                  </a:cxn>
                  <a:cxn ang="0">
                    <a:pos x="T4" y="T5"/>
                  </a:cxn>
                  <a:cxn ang="0">
                    <a:pos x="T6" y="T7"/>
                  </a:cxn>
                  <a:cxn ang="0">
                    <a:pos x="T8" y="T9"/>
                  </a:cxn>
                  <a:cxn ang="0">
                    <a:pos x="T10" y="T11"/>
                  </a:cxn>
                </a:cxnLst>
                <a:rect l="0" t="0" r="r" b="b"/>
                <a:pathLst>
                  <a:path w="2" h="7">
                    <a:moveTo>
                      <a:pt x="0" y="7"/>
                    </a:moveTo>
                    <a:lnTo>
                      <a:pt x="0" y="2"/>
                    </a:lnTo>
                    <a:lnTo>
                      <a:pt x="2" y="0"/>
                    </a:lnTo>
                    <a:lnTo>
                      <a:pt x="2" y="0"/>
                    </a:lnTo>
                    <a:lnTo>
                      <a:pt x="2" y="5"/>
                    </a:lnTo>
                    <a:lnTo>
                      <a:pt x="0"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61" name="Freeform 2350"/>
              <p:cNvSpPr>
                <a:spLocks noEditPoints="1"/>
              </p:cNvSpPr>
              <p:nvPr/>
            </p:nvSpPr>
            <p:spPr bwMode="auto">
              <a:xfrm>
                <a:off x="6838" y="2517"/>
                <a:ext cx="129" cy="48"/>
              </a:xfrm>
              <a:custGeom>
                <a:avLst/>
                <a:gdLst>
                  <a:gd name="T0" fmla="*/ 1493 w 1493"/>
                  <a:gd name="T1" fmla="*/ 552 h 552"/>
                  <a:gd name="T2" fmla="*/ 1455 w 1493"/>
                  <a:gd name="T3" fmla="*/ 544 h 552"/>
                  <a:gd name="T4" fmla="*/ 1149 w 1493"/>
                  <a:gd name="T5" fmla="*/ 430 h 552"/>
                  <a:gd name="T6" fmla="*/ 1149 w 1493"/>
                  <a:gd name="T7" fmla="*/ 225 h 552"/>
                  <a:gd name="T8" fmla="*/ 1493 w 1493"/>
                  <a:gd name="T9" fmla="*/ 293 h 552"/>
                  <a:gd name="T10" fmla="*/ 1493 w 1493"/>
                  <a:gd name="T11" fmla="*/ 552 h 552"/>
                  <a:gd name="T12" fmla="*/ 1099 w 1493"/>
                  <a:gd name="T13" fmla="*/ 411 h 552"/>
                  <a:gd name="T14" fmla="*/ 1027 w 1493"/>
                  <a:gd name="T15" fmla="*/ 384 h 552"/>
                  <a:gd name="T16" fmla="*/ 1027 w 1493"/>
                  <a:gd name="T17" fmla="*/ 201 h 552"/>
                  <a:gd name="T18" fmla="*/ 1099 w 1493"/>
                  <a:gd name="T19" fmla="*/ 215 h 552"/>
                  <a:gd name="T20" fmla="*/ 1099 w 1493"/>
                  <a:gd name="T21" fmla="*/ 411 h 552"/>
                  <a:gd name="T22" fmla="*/ 977 w 1493"/>
                  <a:gd name="T23" fmla="*/ 365 h 552"/>
                  <a:gd name="T24" fmla="*/ 898 w 1493"/>
                  <a:gd name="T25" fmla="*/ 336 h 552"/>
                  <a:gd name="T26" fmla="*/ 898 w 1493"/>
                  <a:gd name="T27" fmla="*/ 176 h 552"/>
                  <a:gd name="T28" fmla="*/ 977 w 1493"/>
                  <a:gd name="T29" fmla="*/ 191 h 552"/>
                  <a:gd name="T30" fmla="*/ 977 w 1493"/>
                  <a:gd name="T31" fmla="*/ 365 h 552"/>
                  <a:gd name="T32" fmla="*/ 848 w 1493"/>
                  <a:gd name="T33" fmla="*/ 317 h 552"/>
                  <a:gd name="T34" fmla="*/ 826 w 1493"/>
                  <a:gd name="T35" fmla="*/ 309 h 552"/>
                  <a:gd name="T36" fmla="*/ 826 w 1493"/>
                  <a:gd name="T37" fmla="*/ 191 h 552"/>
                  <a:gd name="T38" fmla="*/ 848 w 1493"/>
                  <a:gd name="T39" fmla="*/ 199 h 552"/>
                  <a:gd name="T40" fmla="*/ 848 w 1493"/>
                  <a:gd name="T41" fmla="*/ 317 h 552"/>
                  <a:gd name="T42" fmla="*/ 776 w 1493"/>
                  <a:gd name="T43" fmla="*/ 273 h 552"/>
                  <a:gd name="T44" fmla="*/ 686 w 1493"/>
                  <a:gd name="T45" fmla="*/ 241 h 552"/>
                  <a:gd name="T46" fmla="*/ 686 w 1493"/>
                  <a:gd name="T47" fmla="*/ 146 h 552"/>
                  <a:gd name="T48" fmla="*/ 635 w 1493"/>
                  <a:gd name="T49" fmla="*/ 146 h 552"/>
                  <a:gd name="T50" fmla="*/ 635 w 1493"/>
                  <a:gd name="T51" fmla="*/ 224 h 552"/>
                  <a:gd name="T52" fmla="*/ 123 w 1493"/>
                  <a:gd name="T53" fmla="*/ 46 h 552"/>
                  <a:gd name="T54" fmla="*/ 0 w 1493"/>
                  <a:gd name="T55" fmla="*/ 0 h 552"/>
                  <a:gd name="T56" fmla="*/ 658 w 1493"/>
                  <a:gd name="T57" fmla="*/ 129 h 552"/>
                  <a:gd name="T58" fmla="*/ 776 w 1493"/>
                  <a:gd name="T59" fmla="*/ 173 h 552"/>
                  <a:gd name="T60" fmla="*/ 776 w 1493"/>
                  <a:gd name="T61" fmla="*/ 273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93" h="552">
                    <a:moveTo>
                      <a:pt x="1493" y="552"/>
                    </a:moveTo>
                    <a:lnTo>
                      <a:pt x="1455" y="544"/>
                    </a:lnTo>
                    <a:lnTo>
                      <a:pt x="1149" y="430"/>
                    </a:lnTo>
                    <a:lnTo>
                      <a:pt x="1149" y="225"/>
                    </a:lnTo>
                    <a:lnTo>
                      <a:pt x="1493" y="293"/>
                    </a:lnTo>
                    <a:lnTo>
                      <a:pt x="1493" y="552"/>
                    </a:lnTo>
                    <a:moveTo>
                      <a:pt x="1099" y="411"/>
                    </a:moveTo>
                    <a:lnTo>
                      <a:pt x="1027" y="384"/>
                    </a:lnTo>
                    <a:lnTo>
                      <a:pt x="1027" y="201"/>
                    </a:lnTo>
                    <a:lnTo>
                      <a:pt x="1099" y="215"/>
                    </a:lnTo>
                    <a:lnTo>
                      <a:pt x="1099" y="411"/>
                    </a:lnTo>
                    <a:moveTo>
                      <a:pt x="977" y="365"/>
                    </a:moveTo>
                    <a:lnTo>
                      <a:pt x="898" y="336"/>
                    </a:lnTo>
                    <a:lnTo>
                      <a:pt x="898" y="176"/>
                    </a:lnTo>
                    <a:lnTo>
                      <a:pt x="977" y="191"/>
                    </a:lnTo>
                    <a:lnTo>
                      <a:pt x="977" y="365"/>
                    </a:lnTo>
                    <a:moveTo>
                      <a:pt x="848" y="317"/>
                    </a:moveTo>
                    <a:lnTo>
                      <a:pt x="826" y="309"/>
                    </a:lnTo>
                    <a:lnTo>
                      <a:pt x="826" y="191"/>
                    </a:lnTo>
                    <a:lnTo>
                      <a:pt x="848" y="199"/>
                    </a:lnTo>
                    <a:lnTo>
                      <a:pt x="848" y="317"/>
                    </a:lnTo>
                    <a:moveTo>
                      <a:pt x="776" y="273"/>
                    </a:moveTo>
                    <a:lnTo>
                      <a:pt x="686" y="241"/>
                    </a:lnTo>
                    <a:lnTo>
                      <a:pt x="686" y="146"/>
                    </a:lnTo>
                    <a:lnTo>
                      <a:pt x="635" y="146"/>
                    </a:lnTo>
                    <a:lnTo>
                      <a:pt x="635" y="224"/>
                    </a:lnTo>
                    <a:lnTo>
                      <a:pt x="123" y="46"/>
                    </a:lnTo>
                    <a:lnTo>
                      <a:pt x="0" y="0"/>
                    </a:lnTo>
                    <a:lnTo>
                      <a:pt x="658" y="129"/>
                    </a:lnTo>
                    <a:lnTo>
                      <a:pt x="776" y="173"/>
                    </a:lnTo>
                    <a:lnTo>
                      <a:pt x="776" y="273"/>
                    </a:lnTo>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62" name="Freeform 2351"/>
              <p:cNvSpPr>
                <a:spLocks noEditPoints="1"/>
              </p:cNvSpPr>
              <p:nvPr/>
            </p:nvSpPr>
            <p:spPr bwMode="auto">
              <a:xfrm>
                <a:off x="6895" y="2528"/>
                <a:ext cx="16" cy="6"/>
              </a:xfrm>
              <a:custGeom>
                <a:avLst/>
                <a:gdLst>
                  <a:gd name="T0" fmla="*/ 190 w 190"/>
                  <a:gd name="T1" fmla="*/ 70 h 70"/>
                  <a:gd name="T2" fmla="*/ 168 w 190"/>
                  <a:gd name="T3" fmla="*/ 62 h 70"/>
                  <a:gd name="T4" fmla="*/ 168 w 190"/>
                  <a:gd name="T5" fmla="*/ 33 h 70"/>
                  <a:gd name="T6" fmla="*/ 190 w 190"/>
                  <a:gd name="T7" fmla="*/ 37 h 70"/>
                  <a:gd name="T8" fmla="*/ 190 w 190"/>
                  <a:gd name="T9" fmla="*/ 70 h 70"/>
                  <a:gd name="T10" fmla="*/ 118 w 190"/>
                  <a:gd name="T11" fmla="*/ 44 h 70"/>
                  <a:gd name="T12" fmla="*/ 0 w 190"/>
                  <a:gd name="T13" fmla="*/ 0 h 70"/>
                  <a:gd name="T14" fmla="*/ 118 w 190"/>
                  <a:gd name="T15" fmla="*/ 23 h 70"/>
                  <a:gd name="T16" fmla="*/ 118 w 190"/>
                  <a:gd name="T1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70">
                    <a:moveTo>
                      <a:pt x="190" y="70"/>
                    </a:moveTo>
                    <a:lnTo>
                      <a:pt x="168" y="62"/>
                    </a:lnTo>
                    <a:lnTo>
                      <a:pt x="168" y="33"/>
                    </a:lnTo>
                    <a:lnTo>
                      <a:pt x="190" y="37"/>
                    </a:lnTo>
                    <a:lnTo>
                      <a:pt x="190" y="70"/>
                    </a:lnTo>
                    <a:moveTo>
                      <a:pt x="118" y="44"/>
                    </a:moveTo>
                    <a:lnTo>
                      <a:pt x="0" y="0"/>
                    </a:lnTo>
                    <a:lnTo>
                      <a:pt x="118" y="23"/>
                    </a:lnTo>
                    <a:lnTo>
                      <a:pt x="118" y="44"/>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63" name="Freeform 2352"/>
              <p:cNvSpPr>
                <a:spLocks/>
              </p:cNvSpPr>
              <p:nvPr/>
            </p:nvSpPr>
            <p:spPr bwMode="auto">
              <a:xfrm>
                <a:off x="6933" y="2535"/>
                <a:ext cx="4" cy="19"/>
              </a:xfrm>
              <a:custGeom>
                <a:avLst/>
                <a:gdLst>
                  <a:gd name="T0" fmla="*/ 4 w 4"/>
                  <a:gd name="T1" fmla="*/ 19 h 19"/>
                  <a:gd name="T2" fmla="*/ 0 w 4"/>
                  <a:gd name="T3" fmla="*/ 17 h 19"/>
                  <a:gd name="T4" fmla="*/ 0 w 4"/>
                  <a:gd name="T5" fmla="*/ 0 h 19"/>
                  <a:gd name="T6" fmla="*/ 4 w 4"/>
                  <a:gd name="T7" fmla="*/ 1 h 19"/>
                  <a:gd name="T8" fmla="*/ 4 w 4"/>
                  <a:gd name="T9" fmla="*/ 19 h 19"/>
                </a:gdLst>
                <a:ahLst/>
                <a:cxnLst>
                  <a:cxn ang="0">
                    <a:pos x="T0" y="T1"/>
                  </a:cxn>
                  <a:cxn ang="0">
                    <a:pos x="T2" y="T3"/>
                  </a:cxn>
                  <a:cxn ang="0">
                    <a:pos x="T4" y="T5"/>
                  </a:cxn>
                  <a:cxn ang="0">
                    <a:pos x="T6" y="T7"/>
                  </a:cxn>
                  <a:cxn ang="0">
                    <a:pos x="T8" y="T9"/>
                  </a:cxn>
                </a:cxnLst>
                <a:rect l="0" t="0" r="r" b="b"/>
                <a:pathLst>
                  <a:path w="4" h="19">
                    <a:moveTo>
                      <a:pt x="4" y="19"/>
                    </a:moveTo>
                    <a:lnTo>
                      <a:pt x="0" y="17"/>
                    </a:lnTo>
                    <a:lnTo>
                      <a:pt x="0" y="0"/>
                    </a:lnTo>
                    <a:lnTo>
                      <a:pt x="4" y="1"/>
                    </a:lnTo>
                    <a:lnTo>
                      <a:pt x="4" y="1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64" name="Freeform 2353"/>
              <p:cNvSpPr>
                <a:spLocks/>
              </p:cNvSpPr>
              <p:nvPr/>
            </p:nvSpPr>
            <p:spPr bwMode="auto">
              <a:xfrm>
                <a:off x="6905" y="2530"/>
                <a:ext cx="4" cy="14"/>
              </a:xfrm>
              <a:custGeom>
                <a:avLst/>
                <a:gdLst>
                  <a:gd name="T0" fmla="*/ 4 w 4"/>
                  <a:gd name="T1" fmla="*/ 14 h 14"/>
                  <a:gd name="T2" fmla="*/ 3 w 4"/>
                  <a:gd name="T3" fmla="*/ 13 h 14"/>
                  <a:gd name="T4" fmla="*/ 3 w 4"/>
                  <a:gd name="T5" fmla="*/ 11 h 14"/>
                  <a:gd name="T6" fmla="*/ 0 w 4"/>
                  <a:gd name="T7" fmla="*/ 10 h 14"/>
                  <a:gd name="T8" fmla="*/ 0 w 4"/>
                  <a:gd name="T9" fmla="*/ 0 h 14"/>
                  <a:gd name="T10" fmla="*/ 4 w 4"/>
                  <a:gd name="T11" fmla="*/ 1 h 14"/>
                  <a:gd name="T12" fmla="*/ 4 w 4"/>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4" h="14">
                    <a:moveTo>
                      <a:pt x="4" y="14"/>
                    </a:moveTo>
                    <a:lnTo>
                      <a:pt x="3" y="13"/>
                    </a:lnTo>
                    <a:lnTo>
                      <a:pt x="3" y="11"/>
                    </a:lnTo>
                    <a:lnTo>
                      <a:pt x="0" y="10"/>
                    </a:lnTo>
                    <a:lnTo>
                      <a:pt x="0" y="0"/>
                    </a:lnTo>
                    <a:lnTo>
                      <a:pt x="4" y="1"/>
                    </a:lnTo>
                    <a:lnTo>
                      <a:pt x="4" y="1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65" name="Freeform 2354"/>
              <p:cNvSpPr>
                <a:spLocks/>
              </p:cNvSpPr>
              <p:nvPr/>
            </p:nvSpPr>
            <p:spPr bwMode="auto">
              <a:xfrm>
                <a:off x="6893" y="2529"/>
                <a:ext cx="4" cy="9"/>
              </a:xfrm>
              <a:custGeom>
                <a:avLst/>
                <a:gdLst>
                  <a:gd name="T0" fmla="*/ 4 w 4"/>
                  <a:gd name="T1" fmla="*/ 9 h 9"/>
                  <a:gd name="T2" fmla="*/ 0 w 4"/>
                  <a:gd name="T3" fmla="*/ 7 h 9"/>
                  <a:gd name="T4" fmla="*/ 0 w 4"/>
                  <a:gd name="T5" fmla="*/ 0 h 9"/>
                  <a:gd name="T6" fmla="*/ 4 w 4"/>
                  <a:gd name="T7" fmla="*/ 0 h 9"/>
                  <a:gd name="T8" fmla="*/ 4 w 4"/>
                  <a:gd name="T9" fmla="*/ 9 h 9"/>
                </a:gdLst>
                <a:ahLst/>
                <a:cxnLst>
                  <a:cxn ang="0">
                    <a:pos x="T0" y="T1"/>
                  </a:cxn>
                  <a:cxn ang="0">
                    <a:pos x="T2" y="T3"/>
                  </a:cxn>
                  <a:cxn ang="0">
                    <a:pos x="T4" y="T5"/>
                  </a:cxn>
                  <a:cxn ang="0">
                    <a:pos x="T6" y="T7"/>
                  </a:cxn>
                  <a:cxn ang="0">
                    <a:pos x="T8" y="T9"/>
                  </a:cxn>
                </a:cxnLst>
                <a:rect l="0" t="0" r="r" b="b"/>
                <a:pathLst>
                  <a:path w="4" h="9">
                    <a:moveTo>
                      <a:pt x="4" y="9"/>
                    </a:moveTo>
                    <a:lnTo>
                      <a:pt x="0" y="7"/>
                    </a:lnTo>
                    <a:lnTo>
                      <a:pt x="0" y="0"/>
                    </a:lnTo>
                    <a:lnTo>
                      <a:pt x="4" y="0"/>
                    </a:lnTo>
                    <a:lnTo>
                      <a:pt x="4"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66" name="Freeform 2355"/>
              <p:cNvSpPr>
                <a:spLocks/>
              </p:cNvSpPr>
              <p:nvPr/>
            </p:nvSpPr>
            <p:spPr bwMode="auto">
              <a:xfrm>
                <a:off x="6849" y="2521"/>
                <a:ext cx="59" cy="22"/>
              </a:xfrm>
              <a:custGeom>
                <a:avLst/>
                <a:gdLst>
                  <a:gd name="T0" fmla="*/ 59 w 59"/>
                  <a:gd name="T1" fmla="*/ 22 h 22"/>
                  <a:gd name="T2" fmla="*/ 0 w 59"/>
                  <a:gd name="T3" fmla="*/ 0 h 22"/>
                  <a:gd name="T4" fmla="*/ 44 w 59"/>
                  <a:gd name="T5" fmla="*/ 15 h 22"/>
                  <a:gd name="T6" fmla="*/ 48 w 59"/>
                  <a:gd name="T7" fmla="*/ 17 h 22"/>
                  <a:gd name="T8" fmla="*/ 56 w 59"/>
                  <a:gd name="T9" fmla="*/ 19 h 22"/>
                  <a:gd name="T10" fmla="*/ 59 w 59"/>
                  <a:gd name="T11" fmla="*/ 20 h 22"/>
                  <a:gd name="T12" fmla="*/ 59 w 59"/>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59" h="22">
                    <a:moveTo>
                      <a:pt x="59" y="22"/>
                    </a:moveTo>
                    <a:lnTo>
                      <a:pt x="0" y="0"/>
                    </a:lnTo>
                    <a:lnTo>
                      <a:pt x="44" y="15"/>
                    </a:lnTo>
                    <a:lnTo>
                      <a:pt x="48" y="17"/>
                    </a:lnTo>
                    <a:lnTo>
                      <a:pt x="56" y="19"/>
                    </a:lnTo>
                    <a:lnTo>
                      <a:pt x="59" y="20"/>
                    </a:lnTo>
                    <a:lnTo>
                      <a:pt x="59" y="2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67" name="Freeform 2356"/>
              <p:cNvSpPr>
                <a:spLocks/>
              </p:cNvSpPr>
              <p:nvPr/>
            </p:nvSpPr>
            <p:spPr bwMode="auto">
              <a:xfrm>
                <a:off x="6922" y="2533"/>
                <a:ext cx="5" cy="17"/>
              </a:xfrm>
              <a:custGeom>
                <a:avLst/>
                <a:gdLst>
                  <a:gd name="T0" fmla="*/ 5 w 5"/>
                  <a:gd name="T1" fmla="*/ 17 h 17"/>
                  <a:gd name="T2" fmla="*/ 0 w 5"/>
                  <a:gd name="T3" fmla="*/ 15 h 17"/>
                  <a:gd name="T4" fmla="*/ 0 w 5"/>
                  <a:gd name="T5" fmla="*/ 0 h 17"/>
                  <a:gd name="T6" fmla="*/ 5 w 5"/>
                  <a:gd name="T7" fmla="*/ 1 h 17"/>
                  <a:gd name="T8" fmla="*/ 5 w 5"/>
                  <a:gd name="T9" fmla="*/ 17 h 17"/>
                </a:gdLst>
                <a:ahLst/>
                <a:cxnLst>
                  <a:cxn ang="0">
                    <a:pos x="T0" y="T1"/>
                  </a:cxn>
                  <a:cxn ang="0">
                    <a:pos x="T2" y="T3"/>
                  </a:cxn>
                  <a:cxn ang="0">
                    <a:pos x="T4" y="T5"/>
                  </a:cxn>
                  <a:cxn ang="0">
                    <a:pos x="T6" y="T7"/>
                  </a:cxn>
                  <a:cxn ang="0">
                    <a:pos x="T8" y="T9"/>
                  </a:cxn>
                </a:cxnLst>
                <a:rect l="0" t="0" r="r" b="b"/>
                <a:pathLst>
                  <a:path w="5" h="17">
                    <a:moveTo>
                      <a:pt x="5" y="17"/>
                    </a:moveTo>
                    <a:lnTo>
                      <a:pt x="0" y="15"/>
                    </a:lnTo>
                    <a:lnTo>
                      <a:pt x="0" y="0"/>
                    </a:lnTo>
                    <a:lnTo>
                      <a:pt x="5" y="1"/>
                    </a:lnTo>
                    <a:lnTo>
                      <a:pt x="5" y="1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68" name="Freeform 2357"/>
              <p:cNvSpPr>
                <a:spLocks/>
              </p:cNvSpPr>
              <p:nvPr/>
            </p:nvSpPr>
            <p:spPr bwMode="auto">
              <a:xfrm>
                <a:off x="6911" y="2531"/>
                <a:ext cx="5" cy="15"/>
              </a:xfrm>
              <a:custGeom>
                <a:avLst/>
                <a:gdLst>
                  <a:gd name="T0" fmla="*/ 5 w 5"/>
                  <a:gd name="T1" fmla="*/ 15 h 15"/>
                  <a:gd name="T2" fmla="*/ 0 w 5"/>
                  <a:gd name="T3" fmla="*/ 13 h 15"/>
                  <a:gd name="T4" fmla="*/ 0 w 5"/>
                  <a:gd name="T5" fmla="*/ 0 h 15"/>
                  <a:gd name="T6" fmla="*/ 5 w 5"/>
                  <a:gd name="T7" fmla="*/ 1 h 15"/>
                  <a:gd name="T8" fmla="*/ 5 w 5"/>
                  <a:gd name="T9" fmla="*/ 15 h 15"/>
                </a:gdLst>
                <a:ahLst/>
                <a:cxnLst>
                  <a:cxn ang="0">
                    <a:pos x="T0" y="T1"/>
                  </a:cxn>
                  <a:cxn ang="0">
                    <a:pos x="T2" y="T3"/>
                  </a:cxn>
                  <a:cxn ang="0">
                    <a:pos x="T4" y="T5"/>
                  </a:cxn>
                  <a:cxn ang="0">
                    <a:pos x="T6" y="T7"/>
                  </a:cxn>
                  <a:cxn ang="0">
                    <a:pos x="T8" y="T9"/>
                  </a:cxn>
                </a:cxnLst>
                <a:rect l="0" t="0" r="r" b="b"/>
                <a:pathLst>
                  <a:path w="5" h="15">
                    <a:moveTo>
                      <a:pt x="5" y="15"/>
                    </a:moveTo>
                    <a:lnTo>
                      <a:pt x="0" y="13"/>
                    </a:lnTo>
                    <a:lnTo>
                      <a:pt x="0" y="0"/>
                    </a:lnTo>
                    <a:lnTo>
                      <a:pt x="5" y="1"/>
                    </a:lnTo>
                    <a:lnTo>
                      <a:pt x="5" y="15"/>
                    </a:lnTo>
                    <a:close/>
                  </a:path>
                </a:pathLst>
              </a:custGeom>
              <a:solidFill>
                <a:srgbClr val="3737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69" name="Freeform 2358"/>
              <p:cNvSpPr>
                <a:spLocks noEditPoints="1"/>
              </p:cNvSpPr>
              <p:nvPr/>
            </p:nvSpPr>
            <p:spPr bwMode="auto">
              <a:xfrm>
                <a:off x="6661" y="2482"/>
                <a:ext cx="303" cy="82"/>
              </a:xfrm>
              <a:custGeom>
                <a:avLst/>
                <a:gdLst>
                  <a:gd name="T0" fmla="*/ 3205 w 3511"/>
                  <a:gd name="T1" fmla="*/ 887 h 947"/>
                  <a:gd name="T2" fmla="*/ 3511 w 3511"/>
                  <a:gd name="T3" fmla="*/ 947 h 947"/>
                  <a:gd name="T4" fmla="*/ 3083 w 3511"/>
                  <a:gd name="T5" fmla="*/ 863 h 947"/>
                  <a:gd name="T6" fmla="*/ 3155 w 3511"/>
                  <a:gd name="T7" fmla="*/ 814 h 947"/>
                  <a:gd name="T8" fmla="*/ 3033 w 3511"/>
                  <a:gd name="T9" fmla="*/ 853 h 947"/>
                  <a:gd name="T10" fmla="*/ 2954 w 3511"/>
                  <a:gd name="T11" fmla="*/ 739 h 947"/>
                  <a:gd name="T12" fmla="*/ 3033 w 3511"/>
                  <a:gd name="T13" fmla="*/ 853 h 947"/>
                  <a:gd name="T14" fmla="*/ 2882 w 3511"/>
                  <a:gd name="T15" fmla="*/ 824 h 947"/>
                  <a:gd name="T16" fmla="*/ 2904 w 3511"/>
                  <a:gd name="T17" fmla="*/ 720 h 947"/>
                  <a:gd name="T18" fmla="*/ 2832 w 3511"/>
                  <a:gd name="T19" fmla="*/ 814 h 947"/>
                  <a:gd name="T20" fmla="*/ 2742 w 3511"/>
                  <a:gd name="T21" fmla="*/ 697 h 947"/>
                  <a:gd name="T22" fmla="*/ 2832 w 3511"/>
                  <a:gd name="T23" fmla="*/ 814 h 947"/>
                  <a:gd name="T24" fmla="*/ 2024 w 3511"/>
                  <a:gd name="T25" fmla="*/ 656 h 947"/>
                  <a:gd name="T26" fmla="*/ 2691 w 3511"/>
                  <a:gd name="T27" fmla="*/ 680 h 947"/>
                  <a:gd name="T28" fmla="*/ 1974 w 3511"/>
                  <a:gd name="T29" fmla="*/ 646 h 947"/>
                  <a:gd name="T30" fmla="*/ 1885 w 3511"/>
                  <a:gd name="T31" fmla="*/ 370 h 947"/>
                  <a:gd name="T32" fmla="*/ 1974 w 3511"/>
                  <a:gd name="T33" fmla="*/ 407 h 947"/>
                  <a:gd name="T34" fmla="*/ 1974 w 3511"/>
                  <a:gd name="T35" fmla="*/ 431 h 947"/>
                  <a:gd name="T36" fmla="*/ 1835 w 3511"/>
                  <a:gd name="T37" fmla="*/ 619 h 947"/>
                  <a:gd name="T38" fmla="*/ 1713 w 3511"/>
                  <a:gd name="T39" fmla="*/ 358 h 947"/>
                  <a:gd name="T40" fmla="*/ 1803 w 3511"/>
                  <a:gd name="T41" fmla="*/ 354 h 947"/>
                  <a:gd name="T42" fmla="*/ 1835 w 3511"/>
                  <a:gd name="T43" fmla="*/ 619 h 947"/>
                  <a:gd name="T44" fmla="*/ 920 w 3511"/>
                  <a:gd name="T45" fmla="*/ 440 h 947"/>
                  <a:gd name="T46" fmla="*/ 1574 w 3511"/>
                  <a:gd name="T47" fmla="*/ 309 h 947"/>
                  <a:gd name="T48" fmla="*/ 1663 w 3511"/>
                  <a:gd name="T49" fmla="*/ 585 h 947"/>
                  <a:gd name="T50" fmla="*/ 2034 w 3511"/>
                  <a:gd name="T51" fmla="*/ 399 h 947"/>
                  <a:gd name="T52" fmla="*/ 2179 w 3511"/>
                  <a:gd name="T53" fmla="*/ 449 h 947"/>
                  <a:gd name="T54" fmla="*/ 758 w 3511"/>
                  <a:gd name="T55" fmla="*/ 408 h 947"/>
                  <a:gd name="T56" fmla="*/ 870 w 3511"/>
                  <a:gd name="T57" fmla="*/ 171 h 947"/>
                  <a:gd name="T58" fmla="*/ 709 w 3511"/>
                  <a:gd name="T59" fmla="*/ 398 h 947"/>
                  <a:gd name="T60" fmla="*/ 0 w 3511"/>
                  <a:gd name="T61" fmla="*/ 0 h 947"/>
                  <a:gd name="T62" fmla="*/ 709 w 3511"/>
                  <a:gd name="T63" fmla="*/ 398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11" h="947">
                    <a:moveTo>
                      <a:pt x="3511" y="947"/>
                    </a:moveTo>
                    <a:lnTo>
                      <a:pt x="3205" y="887"/>
                    </a:lnTo>
                    <a:lnTo>
                      <a:pt x="3205" y="833"/>
                    </a:lnTo>
                    <a:lnTo>
                      <a:pt x="3511" y="947"/>
                    </a:lnTo>
                    <a:moveTo>
                      <a:pt x="3155" y="877"/>
                    </a:moveTo>
                    <a:lnTo>
                      <a:pt x="3083" y="863"/>
                    </a:lnTo>
                    <a:lnTo>
                      <a:pt x="3083" y="787"/>
                    </a:lnTo>
                    <a:lnTo>
                      <a:pt x="3155" y="814"/>
                    </a:lnTo>
                    <a:lnTo>
                      <a:pt x="3155" y="877"/>
                    </a:lnTo>
                    <a:moveTo>
                      <a:pt x="3033" y="853"/>
                    </a:moveTo>
                    <a:lnTo>
                      <a:pt x="2954" y="838"/>
                    </a:lnTo>
                    <a:lnTo>
                      <a:pt x="2954" y="739"/>
                    </a:lnTo>
                    <a:lnTo>
                      <a:pt x="3033" y="768"/>
                    </a:lnTo>
                    <a:lnTo>
                      <a:pt x="3033" y="853"/>
                    </a:lnTo>
                    <a:moveTo>
                      <a:pt x="2904" y="828"/>
                    </a:moveTo>
                    <a:lnTo>
                      <a:pt x="2882" y="824"/>
                    </a:lnTo>
                    <a:lnTo>
                      <a:pt x="2882" y="712"/>
                    </a:lnTo>
                    <a:lnTo>
                      <a:pt x="2904" y="720"/>
                    </a:lnTo>
                    <a:lnTo>
                      <a:pt x="2904" y="828"/>
                    </a:lnTo>
                    <a:moveTo>
                      <a:pt x="2832" y="814"/>
                    </a:moveTo>
                    <a:lnTo>
                      <a:pt x="2742" y="796"/>
                    </a:lnTo>
                    <a:lnTo>
                      <a:pt x="2742" y="697"/>
                    </a:lnTo>
                    <a:lnTo>
                      <a:pt x="2832" y="729"/>
                    </a:lnTo>
                    <a:lnTo>
                      <a:pt x="2832" y="814"/>
                    </a:lnTo>
                    <a:moveTo>
                      <a:pt x="2691" y="787"/>
                    </a:moveTo>
                    <a:lnTo>
                      <a:pt x="2024" y="656"/>
                    </a:lnTo>
                    <a:lnTo>
                      <a:pt x="2024" y="448"/>
                    </a:lnTo>
                    <a:lnTo>
                      <a:pt x="2691" y="680"/>
                    </a:lnTo>
                    <a:lnTo>
                      <a:pt x="2691" y="787"/>
                    </a:lnTo>
                    <a:moveTo>
                      <a:pt x="1974" y="646"/>
                    </a:moveTo>
                    <a:lnTo>
                      <a:pt x="1885" y="629"/>
                    </a:lnTo>
                    <a:lnTo>
                      <a:pt x="1885" y="370"/>
                    </a:lnTo>
                    <a:lnTo>
                      <a:pt x="1974" y="387"/>
                    </a:lnTo>
                    <a:lnTo>
                      <a:pt x="1974" y="407"/>
                    </a:lnTo>
                    <a:lnTo>
                      <a:pt x="1966" y="428"/>
                    </a:lnTo>
                    <a:lnTo>
                      <a:pt x="1974" y="431"/>
                    </a:lnTo>
                    <a:lnTo>
                      <a:pt x="1974" y="646"/>
                    </a:lnTo>
                    <a:moveTo>
                      <a:pt x="1835" y="619"/>
                    </a:moveTo>
                    <a:lnTo>
                      <a:pt x="1713" y="595"/>
                    </a:lnTo>
                    <a:lnTo>
                      <a:pt x="1713" y="358"/>
                    </a:lnTo>
                    <a:lnTo>
                      <a:pt x="1792" y="386"/>
                    </a:lnTo>
                    <a:lnTo>
                      <a:pt x="1803" y="354"/>
                    </a:lnTo>
                    <a:lnTo>
                      <a:pt x="1835" y="360"/>
                    </a:lnTo>
                    <a:lnTo>
                      <a:pt x="1835" y="619"/>
                    </a:lnTo>
                    <a:moveTo>
                      <a:pt x="1663" y="585"/>
                    </a:moveTo>
                    <a:lnTo>
                      <a:pt x="920" y="440"/>
                    </a:lnTo>
                    <a:lnTo>
                      <a:pt x="920" y="181"/>
                    </a:lnTo>
                    <a:lnTo>
                      <a:pt x="1574" y="309"/>
                    </a:lnTo>
                    <a:lnTo>
                      <a:pt x="1663" y="340"/>
                    </a:lnTo>
                    <a:lnTo>
                      <a:pt x="1663" y="585"/>
                    </a:lnTo>
                    <a:moveTo>
                      <a:pt x="2179" y="449"/>
                    </a:moveTo>
                    <a:lnTo>
                      <a:pt x="2034" y="399"/>
                    </a:lnTo>
                    <a:lnTo>
                      <a:pt x="2056" y="403"/>
                    </a:lnTo>
                    <a:lnTo>
                      <a:pt x="2179" y="449"/>
                    </a:lnTo>
                    <a:moveTo>
                      <a:pt x="870" y="430"/>
                    </a:moveTo>
                    <a:lnTo>
                      <a:pt x="758" y="408"/>
                    </a:lnTo>
                    <a:lnTo>
                      <a:pt x="758" y="149"/>
                    </a:lnTo>
                    <a:lnTo>
                      <a:pt x="870" y="171"/>
                    </a:lnTo>
                    <a:lnTo>
                      <a:pt x="870" y="430"/>
                    </a:lnTo>
                    <a:moveTo>
                      <a:pt x="709" y="398"/>
                    </a:moveTo>
                    <a:lnTo>
                      <a:pt x="0" y="259"/>
                    </a:lnTo>
                    <a:lnTo>
                      <a:pt x="0" y="0"/>
                    </a:lnTo>
                    <a:lnTo>
                      <a:pt x="709" y="139"/>
                    </a:lnTo>
                    <a:lnTo>
                      <a:pt x="709" y="398"/>
                    </a:lnTo>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70" name="Freeform 2359"/>
              <p:cNvSpPr>
                <a:spLocks/>
              </p:cNvSpPr>
              <p:nvPr/>
            </p:nvSpPr>
            <p:spPr bwMode="auto">
              <a:xfrm>
                <a:off x="6933" y="2552"/>
                <a:ext cx="4" cy="7"/>
              </a:xfrm>
              <a:custGeom>
                <a:avLst/>
                <a:gdLst>
                  <a:gd name="T0" fmla="*/ 4 w 4"/>
                  <a:gd name="T1" fmla="*/ 7 h 7"/>
                  <a:gd name="T2" fmla="*/ 0 w 4"/>
                  <a:gd name="T3" fmla="*/ 6 h 7"/>
                  <a:gd name="T4" fmla="*/ 0 w 4"/>
                  <a:gd name="T5" fmla="*/ 0 h 7"/>
                  <a:gd name="T6" fmla="*/ 4 w 4"/>
                  <a:gd name="T7" fmla="*/ 2 h 7"/>
                  <a:gd name="T8" fmla="*/ 4 w 4"/>
                  <a:gd name="T9" fmla="*/ 7 h 7"/>
                </a:gdLst>
                <a:ahLst/>
                <a:cxnLst>
                  <a:cxn ang="0">
                    <a:pos x="T0" y="T1"/>
                  </a:cxn>
                  <a:cxn ang="0">
                    <a:pos x="T2" y="T3"/>
                  </a:cxn>
                  <a:cxn ang="0">
                    <a:pos x="T4" y="T5"/>
                  </a:cxn>
                  <a:cxn ang="0">
                    <a:pos x="T6" y="T7"/>
                  </a:cxn>
                  <a:cxn ang="0">
                    <a:pos x="T8" y="T9"/>
                  </a:cxn>
                </a:cxnLst>
                <a:rect l="0" t="0" r="r" b="b"/>
                <a:pathLst>
                  <a:path w="4" h="7">
                    <a:moveTo>
                      <a:pt x="4" y="7"/>
                    </a:moveTo>
                    <a:lnTo>
                      <a:pt x="0" y="6"/>
                    </a:lnTo>
                    <a:lnTo>
                      <a:pt x="0" y="0"/>
                    </a:lnTo>
                    <a:lnTo>
                      <a:pt x="4" y="2"/>
                    </a:lnTo>
                    <a:lnTo>
                      <a:pt x="4"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71" name="Freeform 2360"/>
              <p:cNvSpPr>
                <a:spLocks/>
              </p:cNvSpPr>
              <p:nvPr/>
            </p:nvSpPr>
            <p:spPr bwMode="auto">
              <a:xfrm>
                <a:off x="6905" y="2543"/>
                <a:ext cx="4" cy="10"/>
              </a:xfrm>
              <a:custGeom>
                <a:avLst/>
                <a:gdLst>
                  <a:gd name="T0" fmla="*/ 4 w 4"/>
                  <a:gd name="T1" fmla="*/ 10 h 10"/>
                  <a:gd name="T2" fmla="*/ 0 w 4"/>
                  <a:gd name="T3" fmla="*/ 9 h 10"/>
                  <a:gd name="T4" fmla="*/ 0 w 4"/>
                  <a:gd name="T5" fmla="*/ 2 h 10"/>
                  <a:gd name="T6" fmla="*/ 2 w 4"/>
                  <a:gd name="T7" fmla="*/ 3 h 10"/>
                  <a:gd name="T8" fmla="*/ 3 w 4"/>
                  <a:gd name="T9" fmla="*/ 0 h 10"/>
                  <a:gd name="T10" fmla="*/ 4 w 4"/>
                  <a:gd name="T11" fmla="*/ 1 h 10"/>
                  <a:gd name="T12" fmla="*/ 4 w 4"/>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4" y="10"/>
                    </a:moveTo>
                    <a:lnTo>
                      <a:pt x="0" y="9"/>
                    </a:lnTo>
                    <a:lnTo>
                      <a:pt x="0" y="2"/>
                    </a:lnTo>
                    <a:lnTo>
                      <a:pt x="2" y="3"/>
                    </a:lnTo>
                    <a:lnTo>
                      <a:pt x="3" y="0"/>
                    </a:lnTo>
                    <a:lnTo>
                      <a:pt x="4" y="1"/>
                    </a:lnTo>
                    <a:lnTo>
                      <a:pt x="4" y="1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72" name="Freeform 2361"/>
              <p:cNvSpPr>
                <a:spLocks/>
              </p:cNvSpPr>
              <p:nvPr/>
            </p:nvSpPr>
            <p:spPr bwMode="auto">
              <a:xfrm>
                <a:off x="6819" y="2513"/>
                <a:ext cx="4" cy="23"/>
              </a:xfrm>
              <a:custGeom>
                <a:avLst/>
                <a:gdLst>
                  <a:gd name="T0" fmla="*/ 4 w 4"/>
                  <a:gd name="T1" fmla="*/ 23 h 23"/>
                  <a:gd name="T2" fmla="*/ 0 w 4"/>
                  <a:gd name="T3" fmla="*/ 23 h 23"/>
                  <a:gd name="T4" fmla="*/ 0 w 4"/>
                  <a:gd name="T5" fmla="*/ 0 h 23"/>
                  <a:gd name="T6" fmla="*/ 4 w 4"/>
                  <a:gd name="T7" fmla="*/ 1 h 23"/>
                  <a:gd name="T8" fmla="*/ 4 w 4"/>
                  <a:gd name="T9" fmla="*/ 23 h 23"/>
                </a:gdLst>
                <a:ahLst/>
                <a:cxnLst>
                  <a:cxn ang="0">
                    <a:pos x="T0" y="T1"/>
                  </a:cxn>
                  <a:cxn ang="0">
                    <a:pos x="T2" y="T3"/>
                  </a:cxn>
                  <a:cxn ang="0">
                    <a:pos x="T4" y="T5"/>
                  </a:cxn>
                  <a:cxn ang="0">
                    <a:pos x="T6" y="T7"/>
                  </a:cxn>
                  <a:cxn ang="0">
                    <a:pos x="T8" y="T9"/>
                  </a:cxn>
                </a:cxnLst>
                <a:rect l="0" t="0" r="r" b="b"/>
                <a:pathLst>
                  <a:path w="4" h="23">
                    <a:moveTo>
                      <a:pt x="4" y="23"/>
                    </a:moveTo>
                    <a:lnTo>
                      <a:pt x="0" y="23"/>
                    </a:lnTo>
                    <a:lnTo>
                      <a:pt x="0" y="0"/>
                    </a:lnTo>
                    <a:lnTo>
                      <a:pt x="4" y="1"/>
                    </a:lnTo>
                    <a:lnTo>
                      <a:pt x="4"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73" name="Freeform 2362"/>
              <p:cNvSpPr>
                <a:spLocks/>
              </p:cNvSpPr>
              <p:nvPr/>
            </p:nvSpPr>
            <p:spPr bwMode="auto">
              <a:xfrm>
                <a:off x="6736" y="2497"/>
                <a:ext cx="4" cy="23"/>
              </a:xfrm>
              <a:custGeom>
                <a:avLst/>
                <a:gdLst>
                  <a:gd name="T0" fmla="*/ 4 w 4"/>
                  <a:gd name="T1" fmla="*/ 23 h 23"/>
                  <a:gd name="T2" fmla="*/ 0 w 4"/>
                  <a:gd name="T3" fmla="*/ 22 h 23"/>
                  <a:gd name="T4" fmla="*/ 0 w 4"/>
                  <a:gd name="T5" fmla="*/ 0 h 23"/>
                  <a:gd name="T6" fmla="*/ 4 w 4"/>
                  <a:gd name="T7" fmla="*/ 1 h 23"/>
                  <a:gd name="T8" fmla="*/ 4 w 4"/>
                  <a:gd name="T9" fmla="*/ 23 h 23"/>
                </a:gdLst>
                <a:ahLst/>
                <a:cxnLst>
                  <a:cxn ang="0">
                    <a:pos x="T0" y="T1"/>
                  </a:cxn>
                  <a:cxn ang="0">
                    <a:pos x="T2" y="T3"/>
                  </a:cxn>
                  <a:cxn ang="0">
                    <a:pos x="T4" y="T5"/>
                  </a:cxn>
                  <a:cxn ang="0">
                    <a:pos x="T6" y="T7"/>
                  </a:cxn>
                  <a:cxn ang="0">
                    <a:pos x="T8" y="T9"/>
                  </a:cxn>
                </a:cxnLst>
                <a:rect l="0" t="0" r="r" b="b"/>
                <a:pathLst>
                  <a:path w="4" h="23">
                    <a:moveTo>
                      <a:pt x="4" y="23"/>
                    </a:moveTo>
                    <a:lnTo>
                      <a:pt x="0" y="22"/>
                    </a:lnTo>
                    <a:lnTo>
                      <a:pt x="0" y="0"/>
                    </a:lnTo>
                    <a:lnTo>
                      <a:pt x="4" y="1"/>
                    </a:lnTo>
                    <a:lnTo>
                      <a:pt x="4"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74" name="Freeform 2363"/>
              <p:cNvSpPr>
                <a:spLocks noEditPoints="1"/>
              </p:cNvSpPr>
              <p:nvPr/>
            </p:nvSpPr>
            <p:spPr bwMode="auto">
              <a:xfrm>
                <a:off x="6796" y="2509"/>
                <a:ext cx="20" cy="6"/>
              </a:xfrm>
              <a:custGeom>
                <a:avLst/>
                <a:gdLst>
                  <a:gd name="T0" fmla="*/ 218 w 229"/>
                  <a:gd name="T1" fmla="*/ 77 h 77"/>
                  <a:gd name="T2" fmla="*/ 139 w 229"/>
                  <a:gd name="T3" fmla="*/ 49 h 77"/>
                  <a:gd name="T4" fmla="*/ 139 w 229"/>
                  <a:gd name="T5" fmla="*/ 27 h 77"/>
                  <a:gd name="T6" fmla="*/ 229 w 229"/>
                  <a:gd name="T7" fmla="*/ 45 h 77"/>
                  <a:gd name="T8" fmla="*/ 218 w 229"/>
                  <a:gd name="T9" fmla="*/ 77 h 77"/>
                  <a:gd name="T10" fmla="*/ 89 w 229"/>
                  <a:gd name="T11" fmla="*/ 31 h 77"/>
                  <a:gd name="T12" fmla="*/ 0 w 229"/>
                  <a:gd name="T13" fmla="*/ 0 h 77"/>
                  <a:gd name="T14" fmla="*/ 89 w 229"/>
                  <a:gd name="T15" fmla="*/ 17 h 77"/>
                  <a:gd name="T16" fmla="*/ 89 w 229"/>
                  <a:gd name="T17" fmla="*/ 3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 h="77">
                    <a:moveTo>
                      <a:pt x="218" y="77"/>
                    </a:moveTo>
                    <a:lnTo>
                      <a:pt x="139" y="49"/>
                    </a:lnTo>
                    <a:lnTo>
                      <a:pt x="139" y="27"/>
                    </a:lnTo>
                    <a:lnTo>
                      <a:pt x="229" y="45"/>
                    </a:lnTo>
                    <a:lnTo>
                      <a:pt x="218" y="77"/>
                    </a:lnTo>
                    <a:moveTo>
                      <a:pt x="89" y="31"/>
                    </a:moveTo>
                    <a:lnTo>
                      <a:pt x="0" y="0"/>
                    </a:lnTo>
                    <a:lnTo>
                      <a:pt x="89" y="17"/>
                    </a:lnTo>
                    <a:lnTo>
                      <a:pt x="89" y="3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75" name="Freeform 2364"/>
              <p:cNvSpPr>
                <a:spLocks/>
              </p:cNvSpPr>
              <p:nvPr/>
            </p:nvSpPr>
            <p:spPr bwMode="auto">
              <a:xfrm>
                <a:off x="6893" y="2541"/>
                <a:ext cx="4" cy="10"/>
              </a:xfrm>
              <a:custGeom>
                <a:avLst/>
                <a:gdLst>
                  <a:gd name="T0" fmla="*/ 4 w 4"/>
                  <a:gd name="T1" fmla="*/ 10 h 10"/>
                  <a:gd name="T2" fmla="*/ 0 w 4"/>
                  <a:gd name="T3" fmla="*/ 9 h 10"/>
                  <a:gd name="T4" fmla="*/ 0 w 4"/>
                  <a:gd name="T5" fmla="*/ 0 h 10"/>
                  <a:gd name="T6" fmla="*/ 4 w 4"/>
                  <a:gd name="T7" fmla="*/ 1 h 10"/>
                  <a:gd name="T8" fmla="*/ 4 w 4"/>
                  <a:gd name="T9" fmla="*/ 10 h 10"/>
                </a:gdLst>
                <a:ahLst/>
                <a:cxnLst>
                  <a:cxn ang="0">
                    <a:pos x="T0" y="T1"/>
                  </a:cxn>
                  <a:cxn ang="0">
                    <a:pos x="T2" y="T3"/>
                  </a:cxn>
                  <a:cxn ang="0">
                    <a:pos x="T4" y="T5"/>
                  </a:cxn>
                  <a:cxn ang="0">
                    <a:pos x="T6" y="T7"/>
                  </a:cxn>
                  <a:cxn ang="0">
                    <a:pos x="T8" y="T9"/>
                  </a:cxn>
                </a:cxnLst>
                <a:rect l="0" t="0" r="r" b="b"/>
                <a:pathLst>
                  <a:path w="4" h="10">
                    <a:moveTo>
                      <a:pt x="4" y="10"/>
                    </a:moveTo>
                    <a:lnTo>
                      <a:pt x="0" y="9"/>
                    </a:lnTo>
                    <a:lnTo>
                      <a:pt x="0" y="0"/>
                    </a:lnTo>
                    <a:lnTo>
                      <a:pt x="4" y="1"/>
                    </a:lnTo>
                    <a:lnTo>
                      <a:pt x="4" y="1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76" name="Freeform 2365"/>
              <p:cNvSpPr>
                <a:spLocks noEditPoints="1"/>
              </p:cNvSpPr>
              <p:nvPr/>
            </p:nvSpPr>
            <p:spPr bwMode="auto">
              <a:xfrm>
                <a:off x="6830" y="2516"/>
                <a:ext cx="78" cy="30"/>
              </a:xfrm>
              <a:custGeom>
                <a:avLst/>
                <a:gdLst>
                  <a:gd name="T0" fmla="*/ 883 w 894"/>
                  <a:gd name="T1" fmla="*/ 338 h 338"/>
                  <a:gd name="T2" fmla="*/ 866 w 894"/>
                  <a:gd name="T3" fmla="*/ 332 h 338"/>
                  <a:gd name="T4" fmla="*/ 776 w 894"/>
                  <a:gd name="T5" fmla="*/ 300 h 338"/>
                  <a:gd name="T6" fmla="*/ 725 w 894"/>
                  <a:gd name="T7" fmla="*/ 283 h 338"/>
                  <a:gd name="T8" fmla="*/ 58 w 894"/>
                  <a:gd name="T9" fmla="*/ 51 h 338"/>
                  <a:gd name="T10" fmla="*/ 58 w 894"/>
                  <a:gd name="T11" fmla="*/ 0 h 338"/>
                  <a:gd name="T12" fmla="*/ 68 w 894"/>
                  <a:gd name="T13" fmla="*/ 2 h 338"/>
                  <a:gd name="T14" fmla="*/ 213 w 894"/>
                  <a:gd name="T15" fmla="*/ 52 h 338"/>
                  <a:gd name="T16" fmla="*/ 894 w 894"/>
                  <a:gd name="T17" fmla="*/ 307 h 338"/>
                  <a:gd name="T18" fmla="*/ 883 w 894"/>
                  <a:gd name="T19" fmla="*/ 338 h 338"/>
                  <a:gd name="T20" fmla="*/ 8 w 894"/>
                  <a:gd name="T21" fmla="*/ 34 h 338"/>
                  <a:gd name="T22" fmla="*/ 0 w 894"/>
                  <a:gd name="T23" fmla="*/ 31 h 338"/>
                  <a:gd name="T24" fmla="*/ 8 w 894"/>
                  <a:gd name="T25" fmla="*/ 10 h 338"/>
                  <a:gd name="T26" fmla="*/ 8 w 894"/>
                  <a:gd name="T27" fmla="*/ 3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4" h="338">
                    <a:moveTo>
                      <a:pt x="883" y="338"/>
                    </a:moveTo>
                    <a:lnTo>
                      <a:pt x="866" y="332"/>
                    </a:lnTo>
                    <a:lnTo>
                      <a:pt x="776" y="300"/>
                    </a:lnTo>
                    <a:lnTo>
                      <a:pt x="725" y="283"/>
                    </a:lnTo>
                    <a:lnTo>
                      <a:pt x="58" y="51"/>
                    </a:lnTo>
                    <a:lnTo>
                      <a:pt x="58" y="0"/>
                    </a:lnTo>
                    <a:lnTo>
                      <a:pt x="68" y="2"/>
                    </a:lnTo>
                    <a:lnTo>
                      <a:pt x="213" y="52"/>
                    </a:lnTo>
                    <a:lnTo>
                      <a:pt x="894" y="307"/>
                    </a:lnTo>
                    <a:lnTo>
                      <a:pt x="883" y="338"/>
                    </a:lnTo>
                    <a:moveTo>
                      <a:pt x="8" y="34"/>
                    </a:moveTo>
                    <a:lnTo>
                      <a:pt x="0" y="31"/>
                    </a:lnTo>
                    <a:lnTo>
                      <a:pt x="8" y="10"/>
                    </a:lnTo>
                    <a:lnTo>
                      <a:pt x="8" y="34"/>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77" name="Freeform 2366"/>
              <p:cNvSpPr>
                <a:spLocks/>
              </p:cNvSpPr>
              <p:nvPr/>
            </p:nvSpPr>
            <p:spPr bwMode="auto">
              <a:xfrm>
                <a:off x="6804" y="2510"/>
                <a:ext cx="4" cy="23"/>
              </a:xfrm>
              <a:custGeom>
                <a:avLst/>
                <a:gdLst>
                  <a:gd name="T0" fmla="*/ 4 w 4"/>
                  <a:gd name="T1" fmla="*/ 23 h 23"/>
                  <a:gd name="T2" fmla="*/ 0 w 4"/>
                  <a:gd name="T3" fmla="*/ 23 h 23"/>
                  <a:gd name="T4" fmla="*/ 0 w 4"/>
                  <a:gd name="T5" fmla="*/ 0 h 23"/>
                  <a:gd name="T6" fmla="*/ 4 w 4"/>
                  <a:gd name="T7" fmla="*/ 1 h 23"/>
                  <a:gd name="T8" fmla="*/ 4 w 4"/>
                  <a:gd name="T9" fmla="*/ 23 h 23"/>
                </a:gdLst>
                <a:ahLst/>
                <a:cxnLst>
                  <a:cxn ang="0">
                    <a:pos x="T0" y="T1"/>
                  </a:cxn>
                  <a:cxn ang="0">
                    <a:pos x="T2" y="T3"/>
                  </a:cxn>
                  <a:cxn ang="0">
                    <a:pos x="T4" y="T5"/>
                  </a:cxn>
                  <a:cxn ang="0">
                    <a:pos x="T6" y="T7"/>
                  </a:cxn>
                  <a:cxn ang="0">
                    <a:pos x="T8" y="T9"/>
                  </a:cxn>
                </a:cxnLst>
                <a:rect l="0" t="0" r="r" b="b"/>
                <a:pathLst>
                  <a:path w="4" h="23">
                    <a:moveTo>
                      <a:pt x="4" y="23"/>
                    </a:moveTo>
                    <a:lnTo>
                      <a:pt x="0" y="23"/>
                    </a:lnTo>
                    <a:lnTo>
                      <a:pt x="0" y="0"/>
                    </a:lnTo>
                    <a:lnTo>
                      <a:pt x="4" y="1"/>
                    </a:lnTo>
                    <a:lnTo>
                      <a:pt x="4"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78" name="Freeform 2367"/>
              <p:cNvSpPr>
                <a:spLocks/>
              </p:cNvSpPr>
              <p:nvPr/>
            </p:nvSpPr>
            <p:spPr bwMode="auto">
              <a:xfrm>
                <a:off x="6722" y="2494"/>
                <a:ext cx="4" cy="23"/>
              </a:xfrm>
              <a:custGeom>
                <a:avLst/>
                <a:gdLst>
                  <a:gd name="T0" fmla="*/ 4 w 4"/>
                  <a:gd name="T1" fmla="*/ 23 h 23"/>
                  <a:gd name="T2" fmla="*/ 0 w 4"/>
                  <a:gd name="T3" fmla="*/ 22 h 23"/>
                  <a:gd name="T4" fmla="*/ 0 w 4"/>
                  <a:gd name="T5" fmla="*/ 0 h 23"/>
                  <a:gd name="T6" fmla="*/ 4 w 4"/>
                  <a:gd name="T7" fmla="*/ 1 h 23"/>
                  <a:gd name="T8" fmla="*/ 4 w 4"/>
                  <a:gd name="T9" fmla="*/ 23 h 23"/>
                </a:gdLst>
                <a:ahLst/>
                <a:cxnLst>
                  <a:cxn ang="0">
                    <a:pos x="T0" y="T1"/>
                  </a:cxn>
                  <a:cxn ang="0">
                    <a:pos x="T2" y="T3"/>
                  </a:cxn>
                  <a:cxn ang="0">
                    <a:pos x="T4" y="T5"/>
                  </a:cxn>
                  <a:cxn ang="0">
                    <a:pos x="T6" y="T7"/>
                  </a:cxn>
                  <a:cxn ang="0">
                    <a:pos x="T8" y="T9"/>
                  </a:cxn>
                </a:cxnLst>
                <a:rect l="0" t="0" r="r" b="b"/>
                <a:pathLst>
                  <a:path w="4" h="23">
                    <a:moveTo>
                      <a:pt x="4" y="23"/>
                    </a:moveTo>
                    <a:lnTo>
                      <a:pt x="0" y="22"/>
                    </a:lnTo>
                    <a:lnTo>
                      <a:pt x="0" y="0"/>
                    </a:lnTo>
                    <a:lnTo>
                      <a:pt x="4" y="1"/>
                    </a:lnTo>
                    <a:lnTo>
                      <a:pt x="4"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79" name="Freeform 2368"/>
              <p:cNvSpPr>
                <a:spLocks/>
              </p:cNvSpPr>
              <p:nvPr/>
            </p:nvSpPr>
            <p:spPr bwMode="auto">
              <a:xfrm>
                <a:off x="6922" y="2548"/>
                <a:ext cx="5" cy="9"/>
              </a:xfrm>
              <a:custGeom>
                <a:avLst/>
                <a:gdLst>
                  <a:gd name="T0" fmla="*/ 5 w 5"/>
                  <a:gd name="T1" fmla="*/ 9 h 9"/>
                  <a:gd name="T2" fmla="*/ 0 w 5"/>
                  <a:gd name="T3" fmla="*/ 8 h 9"/>
                  <a:gd name="T4" fmla="*/ 0 w 5"/>
                  <a:gd name="T5" fmla="*/ 0 h 9"/>
                  <a:gd name="T6" fmla="*/ 5 w 5"/>
                  <a:gd name="T7" fmla="*/ 2 h 9"/>
                  <a:gd name="T8" fmla="*/ 5 w 5"/>
                  <a:gd name="T9" fmla="*/ 9 h 9"/>
                </a:gdLst>
                <a:ahLst/>
                <a:cxnLst>
                  <a:cxn ang="0">
                    <a:pos x="T0" y="T1"/>
                  </a:cxn>
                  <a:cxn ang="0">
                    <a:pos x="T2" y="T3"/>
                  </a:cxn>
                  <a:cxn ang="0">
                    <a:pos x="T4" y="T5"/>
                  </a:cxn>
                  <a:cxn ang="0">
                    <a:pos x="T6" y="T7"/>
                  </a:cxn>
                  <a:cxn ang="0">
                    <a:pos x="T8" y="T9"/>
                  </a:cxn>
                </a:cxnLst>
                <a:rect l="0" t="0" r="r" b="b"/>
                <a:pathLst>
                  <a:path w="5" h="9">
                    <a:moveTo>
                      <a:pt x="5" y="9"/>
                    </a:moveTo>
                    <a:lnTo>
                      <a:pt x="0" y="8"/>
                    </a:lnTo>
                    <a:lnTo>
                      <a:pt x="0" y="0"/>
                    </a:lnTo>
                    <a:lnTo>
                      <a:pt x="5" y="2"/>
                    </a:lnTo>
                    <a:lnTo>
                      <a:pt x="5"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80" name="Freeform 2369"/>
              <p:cNvSpPr>
                <a:spLocks/>
              </p:cNvSpPr>
              <p:nvPr/>
            </p:nvSpPr>
            <p:spPr bwMode="auto">
              <a:xfrm>
                <a:off x="6831" y="2515"/>
                <a:ext cx="4" cy="24"/>
              </a:xfrm>
              <a:custGeom>
                <a:avLst/>
                <a:gdLst>
                  <a:gd name="T0" fmla="*/ 4 w 4"/>
                  <a:gd name="T1" fmla="*/ 24 h 24"/>
                  <a:gd name="T2" fmla="*/ 0 w 4"/>
                  <a:gd name="T3" fmla="*/ 23 h 24"/>
                  <a:gd name="T4" fmla="*/ 0 w 4"/>
                  <a:gd name="T5" fmla="*/ 0 h 24"/>
                  <a:gd name="T6" fmla="*/ 4 w 4"/>
                  <a:gd name="T7" fmla="*/ 1 h 24"/>
                  <a:gd name="T8" fmla="*/ 4 w 4"/>
                  <a:gd name="T9" fmla="*/ 24 h 24"/>
                </a:gdLst>
                <a:ahLst/>
                <a:cxnLst>
                  <a:cxn ang="0">
                    <a:pos x="T0" y="T1"/>
                  </a:cxn>
                  <a:cxn ang="0">
                    <a:pos x="T2" y="T3"/>
                  </a:cxn>
                  <a:cxn ang="0">
                    <a:pos x="T4" y="T5"/>
                  </a:cxn>
                  <a:cxn ang="0">
                    <a:pos x="T6" y="T7"/>
                  </a:cxn>
                  <a:cxn ang="0">
                    <a:pos x="T8" y="T9"/>
                  </a:cxn>
                </a:cxnLst>
                <a:rect l="0" t="0" r="r" b="b"/>
                <a:pathLst>
                  <a:path w="4" h="24">
                    <a:moveTo>
                      <a:pt x="4" y="24"/>
                    </a:moveTo>
                    <a:lnTo>
                      <a:pt x="0" y="23"/>
                    </a:lnTo>
                    <a:lnTo>
                      <a:pt x="0" y="0"/>
                    </a:lnTo>
                    <a:lnTo>
                      <a:pt x="4" y="1"/>
                    </a:lnTo>
                    <a:lnTo>
                      <a:pt x="4" y="24"/>
                    </a:lnTo>
                    <a:close/>
                  </a:path>
                </a:pathLst>
              </a:custGeom>
              <a:solidFill>
                <a:srgbClr val="2C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81" name="Freeform 2370"/>
              <p:cNvSpPr>
                <a:spLocks/>
              </p:cNvSpPr>
              <p:nvPr/>
            </p:nvSpPr>
            <p:spPr bwMode="auto">
              <a:xfrm>
                <a:off x="6911" y="2544"/>
                <a:ext cx="5" cy="10"/>
              </a:xfrm>
              <a:custGeom>
                <a:avLst/>
                <a:gdLst>
                  <a:gd name="T0" fmla="*/ 5 w 5"/>
                  <a:gd name="T1" fmla="*/ 10 h 10"/>
                  <a:gd name="T2" fmla="*/ 0 w 5"/>
                  <a:gd name="T3" fmla="*/ 10 h 10"/>
                  <a:gd name="T4" fmla="*/ 0 w 5"/>
                  <a:gd name="T5" fmla="*/ 0 h 10"/>
                  <a:gd name="T6" fmla="*/ 5 w 5"/>
                  <a:gd name="T7" fmla="*/ 2 h 10"/>
                  <a:gd name="T8" fmla="*/ 5 w 5"/>
                  <a:gd name="T9" fmla="*/ 10 h 10"/>
                </a:gdLst>
                <a:ahLst/>
                <a:cxnLst>
                  <a:cxn ang="0">
                    <a:pos x="T0" y="T1"/>
                  </a:cxn>
                  <a:cxn ang="0">
                    <a:pos x="T2" y="T3"/>
                  </a:cxn>
                  <a:cxn ang="0">
                    <a:pos x="T4" y="T5"/>
                  </a:cxn>
                  <a:cxn ang="0">
                    <a:pos x="T6" y="T7"/>
                  </a:cxn>
                  <a:cxn ang="0">
                    <a:pos x="T8" y="T9"/>
                  </a:cxn>
                </a:cxnLst>
                <a:rect l="0" t="0" r="r" b="b"/>
                <a:pathLst>
                  <a:path w="5" h="10">
                    <a:moveTo>
                      <a:pt x="5" y="10"/>
                    </a:moveTo>
                    <a:lnTo>
                      <a:pt x="0" y="10"/>
                    </a:lnTo>
                    <a:lnTo>
                      <a:pt x="0" y="0"/>
                    </a:lnTo>
                    <a:lnTo>
                      <a:pt x="5" y="2"/>
                    </a:lnTo>
                    <a:lnTo>
                      <a:pt x="5" y="10"/>
                    </a:lnTo>
                    <a:close/>
                  </a:path>
                </a:pathLst>
              </a:custGeom>
              <a:solidFill>
                <a:srgbClr val="2C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82" name="Rectangle 2371"/>
              <p:cNvSpPr>
                <a:spLocks noChangeArrowheads="1"/>
              </p:cNvSpPr>
              <p:nvPr/>
            </p:nvSpPr>
            <p:spPr bwMode="auto">
              <a:xfrm>
                <a:off x="6659" y="2482"/>
                <a:ext cx="2" cy="22"/>
              </a:xfrm>
              <a:prstGeom prst="rect">
                <a:avLst/>
              </a:prstGeom>
              <a:solidFill>
                <a:srgbClr val="2C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83" name="Freeform 2372"/>
              <p:cNvSpPr>
                <a:spLocks noEditPoints="1"/>
              </p:cNvSpPr>
              <p:nvPr/>
            </p:nvSpPr>
            <p:spPr bwMode="auto">
              <a:xfrm>
                <a:off x="7157" y="2773"/>
                <a:ext cx="25" cy="1452"/>
              </a:xfrm>
              <a:custGeom>
                <a:avLst/>
                <a:gdLst>
                  <a:gd name="T0" fmla="*/ 296 w 296"/>
                  <a:gd name="T1" fmla="*/ 16815 h 16815"/>
                  <a:gd name="T2" fmla="*/ 177 w 296"/>
                  <a:gd name="T3" fmla="*/ 16815 h 16815"/>
                  <a:gd name="T4" fmla="*/ 177 w 296"/>
                  <a:gd name="T5" fmla="*/ 16364 h 16815"/>
                  <a:gd name="T6" fmla="*/ 0 w 296"/>
                  <a:gd name="T7" fmla="*/ 16364 h 16815"/>
                  <a:gd name="T8" fmla="*/ 0 w 296"/>
                  <a:gd name="T9" fmla="*/ 9673 h 16815"/>
                  <a:gd name="T10" fmla="*/ 296 w 296"/>
                  <a:gd name="T11" fmla="*/ 9794 h 16815"/>
                  <a:gd name="T12" fmla="*/ 296 w 296"/>
                  <a:gd name="T13" fmla="*/ 16815 h 16815"/>
                  <a:gd name="T14" fmla="*/ 296 w 296"/>
                  <a:gd name="T15" fmla="*/ 9740 h 16815"/>
                  <a:gd name="T16" fmla="*/ 0 w 296"/>
                  <a:gd name="T17" fmla="*/ 9619 h 16815"/>
                  <a:gd name="T18" fmla="*/ 0 w 296"/>
                  <a:gd name="T19" fmla="*/ 8110 h 16815"/>
                  <a:gd name="T20" fmla="*/ 296 w 296"/>
                  <a:gd name="T21" fmla="*/ 8231 h 16815"/>
                  <a:gd name="T22" fmla="*/ 296 w 296"/>
                  <a:gd name="T23" fmla="*/ 9740 h 16815"/>
                  <a:gd name="T24" fmla="*/ 296 w 296"/>
                  <a:gd name="T25" fmla="*/ 8177 h 16815"/>
                  <a:gd name="T26" fmla="*/ 0 w 296"/>
                  <a:gd name="T27" fmla="*/ 8056 h 16815"/>
                  <a:gd name="T28" fmla="*/ 0 w 296"/>
                  <a:gd name="T29" fmla="*/ 7812 h 16815"/>
                  <a:gd name="T30" fmla="*/ 296 w 296"/>
                  <a:gd name="T31" fmla="*/ 7933 h 16815"/>
                  <a:gd name="T32" fmla="*/ 296 w 296"/>
                  <a:gd name="T33" fmla="*/ 8177 h 16815"/>
                  <a:gd name="T34" fmla="*/ 296 w 296"/>
                  <a:gd name="T35" fmla="*/ 7879 h 16815"/>
                  <a:gd name="T36" fmla="*/ 0 w 296"/>
                  <a:gd name="T37" fmla="*/ 7758 h 16815"/>
                  <a:gd name="T38" fmla="*/ 0 w 296"/>
                  <a:gd name="T39" fmla="*/ 0 h 16815"/>
                  <a:gd name="T40" fmla="*/ 296 w 296"/>
                  <a:gd name="T41" fmla="*/ 69 h 16815"/>
                  <a:gd name="T42" fmla="*/ 296 w 296"/>
                  <a:gd name="T43" fmla="*/ 7879 h 16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6" h="16815">
                    <a:moveTo>
                      <a:pt x="296" y="16815"/>
                    </a:moveTo>
                    <a:lnTo>
                      <a:pt x="177" y="16815"/>
                    </a:lnTo>
                    <a:lnTo>
                      <a:pt x="177" y="16364"/>
                    </a:lnTo>
                    <a:lnTo>
                      <a:pt x="0" y="16364"/>
                    </a:lnTo>
                    <a:lnTo>
                      <a:pt x="0" y="9673"/>
                    </a:lnTo>
                    <a:lnTo>
                      <a:pt x="296" y="9794"/>
                    </a:lnTo>
                    <a:lnTo>
                      <a:pt x="296" y="16815"/>
                    </a:lnTo>
                    <a:moveTo>
                      <a:pt x="296" y="9740"/>
                    </a:moveTo>
                    <a:lnTo>
                      <a:pt x="0" y="9619"/>
                    </a:lnTo>
                    <a:lnTo>
                      <a:pt x="0" y="8110"/>
                    </a:lnTo>
                    <a:lnTo>
                      <a:pt x="296" y="8231"/>
                    </a:lnTo>
                    <a:lnTo>
                      <a:pt x="296" y="9740"/>
                    </a:lnTo>
                    <a:moveTo>
                      <a:pt x="296" y="8177"/>
                    </a:moveTo>
                    <a:lnTo>
                      <a:pt x="0" y="8056"/>
                    </a:lnTo>
                    <a:lnTo>
                      <a:pt x="0" y="7812"/>
                    </a:lnTo>
                    <a:lnTo>
                      <a:pt x="296" y="7933"/>
                    </a:lnTo>
                    <a:lnTo>
                      <a:pt x="296" y="8177"/>
                    </a:lnTo>
                    <a:moveTo>
                      <a:pt x="296" y="7879"/>
                    </a:moveTo>
                    <a:lnTo>
                      <a:pt x="0" y="7758"/>
                    </a:lnTo>
                    <a:lnTo>
                      <a:pt x="0" y="0"/>
                    </a:lnTo>
                    <a:lnTo>
                      <a:pt x="296" y="69"/>
                    </a:lnTo>
                    <a:lnTo>
                      <a:pt x="296" y="7879"/>
                    </a:lnTo>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84" name="Freeform 2373"/>
              <p:cNvSpPr>
                <a:spLocks/>
              </p:cNvSpPr>
              <p:nvPr/>
            </p:nvSpPr>
            <p:spPr bwMode="auto">
              <a:xfrm>
                <a:off x="7157" y="3469"/>
                <a:ext cx="25" cy="15"/>
              </a:xfrm>
              <a:custGeom>
                <a:avLst/>
                <a:gdLst>
                  <a:gd name="T0" fmla="*/ 25 w 25"/>
                  <a:gd name="T1" fmla="*/ 15 h 15"/>
                  <a:gd name="T2" fmla="*/ 0 w 25"/>
                  <a:gd name="T3" fmla="*/ 5 h 15"/>
                  <a:gd name="T4" fmla="*/ 0 w 25"/>
                  <a:gd name="T5" fmla="*/ 0 h 15"/>
                  <a:gd name="T6" fmla="*/ 25 w 25"/>
                  <a:gd name="T7" fmla="*/ 10 h 15"/>
                  <a:gd name="T8" fmla="*/ 25 w 25"/>
                  <a:gd name="T9" fmla="*/ 15 h 15"/>
                </a:gdLst>
                <a:ahLst/>
                <a:cxnLst>
                  <a:cxn ang="0">
                    <a:pos x="T0" y="T1"/>
                  </a:cxn>
                  <a:cxn ang="0">
                    <a:pos x="T2" y="T3"/>
                  </a:cxn>
                  <a:cxn ang="0">
                    <a:pos x="T4" y="T5"/>
                  </a:cxn>
                  <a:cxn ang="0">
                    <a:pos x="T6" y="T7"/>
                  </a:cxn>
                  <a:cxn ang="0">
                    <a:pos x="T8" y="T9"/>
                  </a:cxn>
                </a:cxnLst>
                <a:rect l="0" t="0" r="r" b="b"/>
                <a:pathLst>
                  <a:path w="25" h="15">
                    <a:moveTo>
                      <a:pt x="25" y="15"/>
                    </a:moveTo>
                    <a:lnTo>
                      <a:pt x="0" y="5"/>
                    </a:lnTo>
                    <a:lnTo>
                      <a:pt x="0" y="0"/>
                    </a:lnTo>
                    <a:lnTo>
                      <a:pt x="25" y="10"/>
                    </a:lnTo>
                    <a:lnTo>
                      <a:pt x="25" y="1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85" name="Freeform 2374"/>
              <p:cNvSpPr>
                <a:spLocks/>
              </p:cNvSpPr>
              <p:nvPr/>
            </p:nvSpPr>
            <p:spPr bwMode="auto">
              <a:xfrm>
                <a:off x="7157" y="3604"/>
                <a:ext cx="25" cy="15"/>
              </a:xfrm>
              <a:custGeom>
                <a:avLst/>
                <a:gdLst>
                  <a:gd name="T0" fmla="*/ 25 w 25"/>
                  <a:gd name="T1" fmla="*/ 15 h 15"/>
                  <a:gd name="T2" fmla="*/ 0 w 25"/>
                  <a:gd name="T3" fmla="*/ 4 h 15"/>
                  <a:gd name="T4" fmla="*/ 0 w 25"/>
                  <a:gd name="T5" fmla="*/ 0 h 15"/>
                  <a:gd name="T6" fmla="*/ 25 w 25"/>
                  <a:gd name="T7" fmla="*/ 10 h 15"/>
                  <a:gd name="T8" fmla="*/ 25 w 25"/>
                  <a:gd name="T9" fmla="*/ 15 h 15"/>
                </a:gdLst>
                <a:ahLst/>
                <a:cxnLst>
                  <a:cxn ang="0">
                    <a:pos x="T0" y="T1"/>
                  </a:cxn>
                  <a:cxn ang="0">
                    <a:pos x="T2" y="T3"/>
                  </a:cxn>
                  <a:cxn ang="0">
                    <a:pos x="T4" y="T5"/>
                  </a:cxn>
                  <a:cxn ang="0">
                    <a:pos x="T6" y="T7"/>
                  </a:cxn>
                  <a:cxn ang="0">
                    <a:pos x="T8" y="T9"/>
                  </a:cxn>
                </a:cxnLst>
                <a:rect l="0" t="0" r="r" b="b"/>
                <a:pathLst>
                  <a:path w="25" h="15">
                    <a:moveTo>
                      <a:pt x="25" y="15"/>
                    </a:moveTo>
                    <a:lnTo>
                      <a:pt x="0" y="4"/>
                    </a:lnTo>
                    <a:lnTo>
                      <a:pt x="0" y="0"/>
                    </a:lnTo>
                    <a:lnTo>
                      <a:pt x="25" y="10"/>
                    </a:lnTo>
                    <a:lnTo>
                      <a:pt x="25" y="1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86" name="Freeform 2375"/>
              <p:cNvSpPr>
                <a:spLocks/>
              </p:cNvSpPr>
              <p:nvPr/>
            </p:nvSpPr>
            <p:spPr bwMode="auto">
              <a:xfrm>
                <a:off x="7157" y="3443"/>
                <a:ext cx="25" cy="15"/>
              </a:xfrm>
              <a:custGeom>
                <a:avLst/>
                <a:gdLst>
                  <a:gd name="T0" fmla="*/ 25 w 25"/>
                  <a:gd name="T1" fmla="*/ 15 h 15"/>
                  <a:gd name="T2" fmla="*/ 0 w 25"/>
                  <a:gd name="T3" fmla="*/ 5 h 15"/>
                  <a:gd name="T4" fmla="*/ 0 w 25"/>
                  <a:gd name="T5" fmla="*/ 0 h 15"/>
                  <a:gd name="T6" fmla="*/ 25 w 25"/>
                  <a:gd name="T7" fmla="*/ 11 h 15"/>
                  <a:gd name="T8" fmla="*/ 25 w 25"/>
                  <a:gd name="T9" fmla="*/ 15 h 15"/>
                </a:gdLst>
                <a:ahLst/>
                <a:cxnLst>
                  <a:cxn ang="0">
                    <a:pos x="T0" y="T1"/>
                  </a:cxn>
                  <a:cxn ang="0">
                    <a:pos x="T2" y="T3"/>
                  </a:cxn>
                  <a:cxn ang="0">
                    <a:pos x="T4" y="T5"/>
                  </a:cxn>
                  <a:cxn ang="0">
                    <a:pos x="T6" y="T7"/>
                  </a:cxn>
                  <a:cxn ang="0">
                    <a:pos x="T8" y="T9"/>
                  </a:cxn>
                </a:cxnLst>
                <a:rect l="0" t="0" r="r" b="b"/>
                <a:pathLst>
                  <a:path w="25" h="15">
                    <a:moveTo>
                      <a:pt x="25" y="15"/>
                    </a:moveTo>
                    <a:lnTo>
                      <a:pt x="0" y="5"/>
                    </a:lnTo>
                    <a:lnTo>
                      <a:pt x="0" y="0"/>
                    </a:lnTo>
                    <a:lnTo>
                      <a:pt x="25" y="11"/>
                    </a:lnTo>
                    <a:lnTo>
                      <a:pt x="25" y="1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87" name="Rectangle 2376"/>
              <p:cNvSpPr>
                <a:spLocks noChangeArrowheads="1"/>
              </p:cNvSpPr>
              <p:nvPr/>
            </p:nvSpPr>
            <p:spPr bwMode="auto">
              <a:xfrm>
                <a:off x="7157" y="4186"/>
                <a:ext cx="15" cy="39"/>
              </a:xfrm>
              <a:prstGeom prst="rect">
                <a:avLst/>
              </a:prstGeom>
              <a:solidFill>
                <a:srgbClr val="1C1B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88" name="Freeform 2377"/>
              <p:cNvSpPr>
                <a:spLocks/>
              </p:cNvSpPr>
              <p:nvPr/>
            </p:nvSpPr>
            <p:spPr bwMode="auto">
              <a:xfrm>
                <a:off x="5589" y="1817"/>
                <a:ext cx="70" cy="36"/>
              </a:xfrm>
              <a:custGeom>
                <a:avLst/>
                <a:gdLst>
                  <a:gd name="T0" fmla="*/ 70 w 70"/>
                  <a:gd name="T1" fmla="*/ 36 h 36"/>
                  <a:gd name="T2" fmla="*/ 0 w 70"/>
                  <a:gd name="T3" fmla="*/ 2 h 36"/>
                  <a:gd name="T4" fmla="*/ 0 w 70"/>
                  <a:gd name="T5" fmla="*/ 0 h 36"/>
                  <a:gd name="T6" fmla="*/ 70 w 70"/>
                  <a:gd name="T7" fmla="*/ 36 h 36"/>
                </a:gdLst>
                <a:ahLst/>
                <a:cxnLst>
                  <a:cxn ang="0">
                    <a:pos x="T0" y="T1"/>
                  </a:cxn>
                  <a:cxn ang="0">
                    <a:pos x="T2" y="T3"/>
                  </a:cxn>
                  <a:cxn ang="0">
                    <a:pos x="T4" y="T5"/>
                  </a:cxn>
                  <a:cxn ang="0">
                    <a:pos x="T6" y="T7"/>
                  </a:cxn>
                </a:cxnLst>
                <a:rect l="0" t="0" r="r" b="b"/>
                <a:pathLst>
                  <a:path w="70" h="36">
                    <a:moveTo>
                      <a:pt x="70" y="36"/>
                    </a:moveTo>
                    <a:lnTo>
                      <a:pt x="0" y="2"/>
                    </a:lnTo>
                    <a:lnTo>
                      <a:pt x="0" y="0"/>
                    </a:lnTo>
                    <a:lnTo>
                      <a:pt x="70"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89" name="Freeform 2378"/>
              <p:cNvSpPr>
                <a:spLocks/>
              </p:cNvSpPr>
              <p:nvPr/>
            </p:nvSpPr>
            <p:spPr bwMode="auto">
              <a:xfrm>
                <a:off x="5589" y="1817"/>
                <a:ext cx="0" cy="2"/>
              </a:xfrm>
              <a:custGeom>
                <a:avLst/>
                <a:gdLst>
                  <a:gd name="T0" fmla="*/ 2 h 2"/>
                  <a:gd name="T1" fmla="*/ 1 h 2"/>
                  <a:gd name="T2" fmla="*/ 0 h 2"/>
                  <a:gd name="T3" fmla="*/ 0 h 2"/>
                  <a:gd name="T4" fmla="*/ 2 h 2"/>
                </a:gdLst>
                <a:ahLst/>
                <a:cxnLst>
                  <a:cxn ang="0">
                    <a:pos x="0" y="T0"/>
                  </a:cxn>
                  <a:cxn ang="0">
                    <a:pos x="0" y="T1"/>
                  </a:cxn>
                  <a:cxn ang="0">
                    <a:pos x="0" y="T2"/>
                  </a:cxn>
                  <a:cxn ang="0">
                    <a:pos x="0" y="T3"/>
                  </a:cxn>
                  <a:cxn ang="0">
                    <a:pos x="0" y="T4"/>
                  </a:cxn>
                </a:cxnLst>
                <a:rect l="0" t="0" r="r" b="b"/>
                <a:pathLst>
                  <a:path h="2">
                    <a:moveTo>
                      <a:pt x="0" y="2"/>
                    </a:moveTo>
                    <a:lnTo>
                      <a:pt x="0" y="1"/>
                    </a:lnTo>
                    <a:lnTo>
                      <a:pt x="0" y="0"/>
                    </a:lnTo>
                    <a:lnTo>
                      <a:pt x="0" y="0"/>
                    </a:lnTo>
                    <a:lnTo>
                      <a:pt x="0" y="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90" name="Freeform 2379"/>
              <p:cNvSpPr>
                <a:spLocks/>
              </p:cNvSpPr>
              <p:nvPr/>
            </p:nvSpPr>
            <p:spPr bwMode="auto">
              <a:xfrm>
                <a:off x="5589" y="1822"/>
                <a:ext cx="115" cy="74"/>
              </a:xfrm>
              <a:custGeom>
                <a:avLst/>
                <a:gdLst>
                  <a:gd name="T0" fmla="*/ 115 w 115"/>
                  <a:gd name="T1" fmla="*/ 74 h 74"/>
                  <a:gd name="T2" fmla="*/ 0 w 115"/>
                  <a:gd name="T3" fmla="*/ 15 h 74"/>
                  <a:gd name="T4" fmla="*/ 0 w 115"/>
                  <a:gd name="T5" fmla="*/ 0 h 74"/>
                  <a:gd name="T6" fmla="*/ 115 w 115"/>
                  <a:gd name="T7" fmla="*/ 58 h 74"/>
                  <a:gd name="T8" fmla="*/ 115 w 115"/>
                  <a:gd name="T9" fmla="*/ 74 h 74"/>
                </a:gdLst>
                <a:ahLst/>
                <a:cxnLst>
                  <a:cxn ang="0">
                    <a:pos x="T0" y="T1"/>
                  </a:cxn>
                  <a:cxn ang="0">
                    <a:pos x="T2" y="T3"/>
                  </a:cxn>
                  <a:cxn ang="0">
                    <a:pos x="T4" y="T5"/>
                  </a:cxn>
                  <a:cxn ang="0">
                    <a:pos x="T6" y="T7"/>
                  </a:cxn>
                  <a:cxn ang="0">
                    <a:pos x="T8" y="T9"/>
                  </a:cxn>
                </a:cxnLst>
                <a:rect l="0" t="0" r="r" b="b"/>
                <a:pathLst>
                  <a:path w="115" h="74">
                    <a:moveTo>
                      <a:pt x="115" y="74"/>
                    </a:moveTo>
                    <a:lnTo>
                      <a:pt x="0" y="15"/>
                    </a:lnTo>
                    <a:lnTo>
                      <a:pt x="0" y="0"/>
                    </a:lnTo>
                    <a:lnTo>
                      <a:pt x="115" y="58"/>
                    </a:lnTo>
                    <a:lnTo>
                      <a:pt x="115" y="74"/>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91" name="Freeform 2380"/>
              <p:cNvSpPr>
                <a:spLocks/>
              </p:cNvSpPr>
              <p:nvPr/>
            </p:nvSpPr>
            <p:spPr bwMode="auto">
              <a:xfrm>
                <a:off x="5589" y="1819"/>
                <a:ext cx="115" cy="61"/>
              </a:xfrm>
              <a:custGeom>
                <a:avLst/>
                <a:gdLst>
                  <a:gd name="T0" fmla="*/ 115 w 115"/>
                  <a:gd name="T1" fmla="*/ 61 h 61"/>
                  <a:gd name="T2" fmla="*/ 0 w 115"/>
                  <a:gd name="T3" fmla="*/ 3 h 61"/>
                  <a:gd name="T4" fmla="*/ 0 w 115"/>
                  <a:gd name="T5" fmla="*/ 0 h 61"/>
                  <a:gd name="T6" fmla="*/ 70 w 115"/>
                  <a:gd name="T7" fmla="*/ 34 h 61"/>
                  <a:gd name="T8" fmla="*/ 115 w 115"/>
                  <a:gd name="T9" fmla="*/ 58 h 61"/>
                  <a:gd name="T10" fmla="*/ 115 w 115"/>
                  <a:gd name="T11" fmla="*/ 61 h 61"/>
                </a:gdLst>
                <a:ahLst/>
                <a:cxnLst>
                  <a:cxn ang="0">
                    <a:pos x="T0" y="T1"/>
                  </a:cxn>
                  <a:cxn ang="0">
                    <a:pos x="T2" y="T3"/>
                  </a:cxn>
                  <a:cxn ang="0">
                    <a:pos x="T4" y="T5"/>
                  </a:cxn>
                  <a:cxn ang="0">
                    <a:pos x="T6" y="T7"/>
                  </a:cxn>
                  <a:cxn ang="0">
                    <a:pos x="T8" y="T9"/>
                  </a:cxn>
                  <a:cxn ang="0">
                    <a:pos x="T10" y="T11"/>
                  </a:cxn>
                </a:cxnLst>
                <a:rect l="0" t="0" r="r" b="b"/>
                <a:pathLst>
                  <a:path w="115" h="61">
                    <a:moveTo>
                      <a:pt x="115" y="61"/>
                    </a:moveTo>
                    <a:lnTo>
                      <a:pt x="0" y="3"/>
                    </a:lnTo>
                    <a:lnTo>
                      <a:pt x="0" y="0"/>
                    </a:lnTo>
                    <a:lnTo>
                      <a:pt x="70" y="34"/>
                    </a:lnTo>
                    <a:lnTo>
                      <a:pt x="115" y="58"/>
                    </a:lnTo>
                    <a:lnTo>
                      <a:pt x="115" y="6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92" name="Freeform 2381"/>
              <p:cNvSpPr>
                <a:spLocks/>
              </p:cNvSpPr>
              <p:nvPr/>
            </p:nvSpPr>
            <p:spPr bwMode="auto">
              <a:xfrm>
                <a:off x="5589" y="1818"/>
                <a:ext cx="0" cy="19"/>
              </a:xfrm>
              <a:custGeom>
                <a:avLst/>
                <a:gdLst>
                  <a:gd name="T0" fmla="*/ 19 h 19"/>
                  <a:gd name="T1" fmla="*/ 18 h 19"/>
                  <a:gd name="T2" fmla="*/ 0 h 19"/>
                  <a:gd name="T3" fmla="*/ 1 h 19"/>
                  <a:gd name="T4" fmla="*/ 19 h 19"/>
                </a:gdLst>
                <a:ahLst/>
                <a:cxnLst>
                  <a:cxn ang="0">
                    <a:pos x="0" y="T0"/>
                  </a:cxn>
                  <a:cxn ang="0">
                    <a:pos x="0" y="T1"/>
                  </a:cxn>
                  <a:cxn ang="0">
                    <a:pos x="0" y="T2"/>
                  </a:cxn>
                  <a:cxn ang="0">
                    <a:pos x="0" y="T3"/>
                  </a:cxn>
                  <a:cxn ang="0">
                    <a:pos x="0" y="T4"/>
                  </a:cxn>
                </a:cxnLst>
                <a:rect l="0" t="0" r="r" b="b"/>
                <a:pathLst>
                  <a:path h="19">
                    <a:moveTo>
                      <a:pt x="0" y="19"/>
                    </a:moveTo>
                    <a:lnTo>
                      <a:pt x="0" y="18"/>
                    </a:lnTo>
                    <a:lnTo>
                      <a:pt x="0" y="0"/>
                    </a:lnTo>
                    <a:lnTo>
                      <a:pt x="0" y="1"/>
                    </a:lnTo>
                    <a:lnTo>
                      <a:pt x="0" y="1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93" name="Freeform 2382"/>
              <p:cNvSpPr>
                <a:spLocks noEditPoints="1"/>
              </p:cNvSpPr>
              <p:nvPr/>
            </p:nvSpPr>
            <p:spPr bwMode="auto">
              <a:xfrm>
                <a:off x="5584" y="1929"/>
                <a:ext cx="115" cy="58"/>
              </a:xfrm>
              <a:custGeom>
                <a:avLst/>
                <a:gdLst>
                  <a:gd name="T0" fmla="*/ 0 w 1331"/>
                  <a:gd name="T1" fmla="*/ 669 h 669"/>
                  <a:gd name="T2" fmla="*/ 0 w 1331"/>
                  <a:gd name="T3" fmla="*/ 441 h 669"/>
                  <a:gd name="T4" fmla="*/ 11 w 1331"/>
                  <a:gd name="T5" fmla="*/ 437 h 669"/>
                  <a:gd name="T6" fmla="*/ 11 w 1331"/>
                  <a:gd name="T7" fmla="*/ 665 h 669"/>
                  <a:gd name="T8" fmla="*/ 0 w 1331"/>
                  <a:gd name="T9" fmla="*/ 669 h 669"/>
                  <a:gd name="T10" fmla="*/ 61 w 1331"/>
                  <a:gd name="T11" fmla="*/ 649 h 669"/>
                  <a:gd name="T12" fmla="*/ 61 w 1331"/>
                  <a:gd name="T13" fmla="*/ 421 h 669"/>
                  <a:gd name="T14" fmla="*/ 283 w 1331"/>
                  <a:gd name="T15" fmla="*/ 347 h 669"/>
                  <a:gd name="T16" fmla="*/ 293 w 1331"/>
                  <a:gd name="T17" fmla="*/ 373 h 669"/>
                  <a:gd name="T18" fmla="*/ 334 w 1331"/>
                  <a:gd name="T19" fmla="*/ 358 h 669"/>
                  <a:gd name="T20" fmla="*/ 334 w 1331"/>
                  <a:gd name="T21" fmla="*/ 558 h 669"/>
                  <a:gd name="T22" fmla="*/ 61 w 1331"/>
                  <a:gd name="T23" fmla="*/ 649 h 669"/>
                  <a:gd name="T24" fmla="*/ 384 w 1331"/>
                  <a:gd name="T25" fmla="*/ 542 h 669"/>
                  <a:gd name="T26" fmla="*/ 384 w 1331"/>
                  <a:gd name="T27" fmla="*/ 493 h 669"/>
                  <a:gd name="T28" fmla="*/ 474 w 1331"/>
                  <a:gd name="T29" fmla="*/ 462 h 669"/>
                  <a:gd name="T30" fmla="*/ 474 w 1331"/>
                  <a:gd name="T31" fmla="*/ 512 h 669"/>
                  <a:gd name="T32" fmla="*/ 384 w 1331"/>
                  <a:gd name="T33" fmla="*/ 542 h 669"/>
                  <a:gd name="T34" fmla="*/ 525 w 1331"/>
                  <a:gd name="T35" fmla="*/ 495 h 669"/>
                  <a:gd name="T36" fmla="*/ 525 w 1331"/>
                  <a:gd name="T37" fmla="*/ 444 h 669"/>
                  <a:gd name="T38" fmla="*/ 1250 w 1331"/>
                  <a:gd name="T39" fmla="*/ 193 h 669"/>
                  <a:gd name="T40" fmla="*/ 1233 w 1331"/>
                  <a:gd name="T41" fmla="*/ 145 h 669"/>
                  <a:gd name="T42" fmla="*/ 525 w 1331"/>
                  <a:gd name="T43" fmla="*/ 391 h 669"/>
                  <a:gd name="T44" fmla="*/ 525 w 1331"/>
                  <a:gd name="T45" fmla="*/ 313 h 669"/>
                  <a:gd name="T46" fmla="*/ 474 w 1331"/>
                  <a:gd name="T47" fmla="*/ 313 h 669"/>
                  <a:gd name="T48" fmla="*/ 474 w 1331"/>
                  <a:gd name="T49" fmla="*/ 409 h 669"/>
                  <a:gd name="T50" fmla="*/ 384 w 1331"/>
                  <a:gd name="T51" fmla="*/ 440 h 669"/>
                  <a:gd name="T52" fmla="*/ 384 w 1331"/>
                  <a:gd name="T53" fmla="*/ 340 h 669"/>
                  <a:gd name="T54" fmla="*/ 1084 w 1331"/>
                  <a:gd name="T55" fmla="*/ 82 h 669"/>
                  <a:gd name="T56" fmla="*/ 1331 w 1331"/>
                  <a:gd name="T57" fmla="*/ 0 h 669"/>
                  <a:gd name="T58" fmla="*/ 1331 w 1331"/>
                  <a:gd name="T59" fmla="*/ 228 h 669"/>
                  <a:gd name="T60" fmla="*/ 525 w 1331"/>
                  <a:gd name="T61" fmla="*/ 495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31" h="669">
                    <a:moveTo>
                      <a:pt x="0" y="669"/>
                    </a:moveTo>
                    <a:lnTo>
                      <a:pt x="0" y="441"/>
                    </a:lnTo>
                    <a:lnTo>
                      <a:pt x="11" y="437"/>
                    </a:lnTo>
                    <a:lnTo>
                      <a:pt x="11" y="665"/>
                    </a:lnTo>
                    <a:lnTo>
                      <a:pt x="0" y="669"/>
                    </a:lnTo>
                    <a:moveTo>
                      <a:pt x="61" y="649"/>
                    </a:moveTo>
                    <a:lnTo>
                      <a:pt x="61" y="421"/>
                    </a:lnTo>
                    <a:lnTo>
                      <a:pt x="283" y="347"/>
                    </a:lnTo>
                    <a:lnTo>
                      <a:pt x="293" y="373"/>
                    </a:lnTo>
                    <a:lnTo>
                      <a:pt x="334" y="358"/>
                    </a:lnTo>
                    <a:lnTo>
                      <a:pt x="334" y="558"/>
                    </a:lnTo>
                    <a:lnTo>
                      <a:pt x="61" y="649"/>
                    </a:lnTo>
                    <a:moveTo>
                      <a:pt x="384" y="542"/>
                    </a:moveTo>
                    <a:lnTo>
                      <a:pt x="384" y="493"/>
                    </a:lnTo>
                    <a:lnTo>
                      <a:pt x="474" y="462"/>
                    </a:lnTo>
                    <a:lnTo>
                      <a:pt x="474" y="512"/>
                    </a:lnTo>
                    <a:lnTo>
                      <a:pt x="384" y="542"/>
                    </a:lnTo>
                    <a:moveTo>
                      <a:pt x="525" y="495"/>
                    </a:moveTo>
                    <a:lnTo>
                      <a:pt x="525" y="444"/>
                    </a:lnTo>
                    <a:lnTo>
                      <a:pt x="1250" y="193"/>
                    </a:lnTo>
                    <a:lnTo>
                      <a:pt x="1233" y="145"/>
                    </a:lnTo>
                    <a:lnTo>
                      <a:pt x="525" y="391"/>
                    </a:lnTo>
                    <a:lnTo>
                      <a:pt x="525" y="313"/>
                    </a:lnTo>
                    <a:lnTo>
                      <a:pt x="474" y="313"/>
                    </a:lnTo>
                    <a:lnTo>
                      <a:pt x="474" y="409"/>
                    </a:lnTo>
                    <a:lnTo>
                      <a:pt x="384" y="440"/>
                    </a:lnTo>
                    <a:lnTo>
                      <a:pt x="384" y="340"/>
                    </a:lnTo>
                    <a:lnTo>
                      <a:pt x="1084" y="82"/>
                    </a:lnTo>
                    <a:lnTo>
                      <a:pt x="1331" y="0"/>
                    </a:lnTo>
                    <a:lnTo>
                      <a:pt x="1331" y="228"/>
                    </a:lnTo>
                    <a:lnTo>
                      <a:pt x="525" y="495"/>
                    </a:lnTo>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94" name="Freeform 2383"/>
              <p:cNvSpPr>
                <a:spLocks noEditPoints="1"/>
              </p:cNvSpPr>
              <p:nvPr/>
            </p:nvSpPr>
            <p:spPr bwMode="auto">
              <a:xfrm>
                <a:off x="5608" y="1936"/>
                <a:ext cx="70" cy="25"/>
              </a:xfrm>
              <a:custGeom>
                <a:avLst/>
                <a:gdLst>
                  <a:gd name="T0" fmla="*/ 10 w 801"/>
                  <a:gd name="T1" fmla="*/ 291 h 291"/>
                  <a:gd name="T2" fmla="*/ 0 w 801"/>
                  <a:gd name="T3" fmla="*/ 265 h 291"/>
                  <a:gd name="T4" fmla="*/ 51 w 801"/>
                  <a:gd name="T5" fmla="*/ 248 h 291"/>
                  <a:gd name="T6" fmla="*/ 51 w 801"/>
                  <a:gd name="T7" fmla="*/ 276 h 291"/>
                  <a:gd name="T8" fmla="*/ 10 w 801"/>
                  <a:gd name="T9" fmla="*/ 291 h 291"/>
                  <a:gd name="T10" fmla="*/ 101 w 801"/>
                  <a:gd name="T11" fmla="*/ 258 h 291"/>
                  <a:gd name="T12" fmla="*/ 101 w 801"/>
                  <a:gd name="T13" fmla="*/ 232 h 291"/>
                  <a:gd name="T14" fmla="*/ 801 w 801"/>
                  <a:gd name="T15" fmla="*/ 0 h 291"/>
                  <a:gd name="T16" fmla="*/ 101 w 801"/>
                  <a:gd name="T17" fmla="*/ 25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1" h="291">
                    <a:moveTo>
                      <a:pt x="10" y="291"/>
                    </a:moveTo>
                    <a:lnTo>
                      <a:pt x="0" y="265"/>
                    </a:lnTo>
                    <a:lnTo>
                      <a:pt x="51" y="248"/>
                    </a:lnTo>
                    <a:lnTo>
                      <a:pt x="51" y="276"/>
                    </a:lnTo>
                    <a:lnTo>
                      <a:pt x="10" y="291"/>
                    </a:lnTo>
                    <a:moveTo>
                      <a:pt x="101" y="258"/>
                    </a:moveTo>
                    <a:lnTo>
                      <a:pt x="101" y="232"/>
                    </a:lnTo>
                    <a:lnTo>
                      <a:pt x="801" y="0"/>
                    </a:lnTo>
                    <a:lnTo>
                      <a:pt x="101" y="258"/>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95" name="Freeform 2384"/>
              <p:cNvSpPr>
                <a:spLocks/>
              </p:cNvSpPr>
              <p:nvPr/>
            </p:nvSpPr>
            <p:spPr bwMode="auto">
              <a:xfrm>
                <a:off x="5585" y="1965"/>
                <a:ext cx="4" cy="22"/>
              </a:xfrm>
              <a:custGeom>
                <a:avLst/>
                <a:gdLst>
                  <a:gd name="T0" fmla="*/ 0 w 4"/>
                  <a:gd name="T1" fmla="*/ 22 h 22"/>
                  <a:gd name="T2" fmla="*/ 0 w 4"/>
                  <a:gd name="T3" fmla="*/ 2 h 22"/>
                  <a:gd name="T4" fmla="*/ 4 w 4"/>
                  <a:gd name="T5" fmla="*/ 0 h 22"/>
                  <a:gd name="T6" fmla="*/ 4 w 4"/>
                  <a:gd name="T7" fmla="*/ 20 h 22"/>
                  <a:gd name="T8" fmla="*/ 0 w 4"/>
                  <a:gd name="T9" fmla="*/ 22 h 22"/>
                </a:gdLst>
                <a:ahLst/>
                <a:cxnLst>
                  <a:cxn ang="0">
                    <a:pos x="T0" y="T1"/>
                  </a:cxn>
                  <a:cxn ang="0">
                    <a:pos x="T2" y="T3"/>
                  </a:cxn>
                  <a:cxn ang="0">
                    <a:pos x="T4" y="T5"/>
                  </a:cxn>
                  <a:cxn ang="0">
                    <a:pos x="T6" y="T7"/>
                  </a:cxn>
                  <a:cxn ang="0">
                    <a:pos x="T8" y="T9"/>
                  </a:cxn>
                </a:cxnLst>
                <a:rect l="0" t="0" r="r" b="b"/>
                <a:pathLst>
                  <a:path w="4" h="22">
                    <a:moveTo>
                      <a:pt x="0" y="22"/>
                    </a:moveTo>
                    <a:lnTo>
                      <a:pt x="0" y="2"/>
                    </a:lnTo>
                    <a:lnTo>
                      <a:pt x="4" y="0"/>
                    </a:lnTo>
                    <a:lnTo>
                      <a:pt x="4" y="20"/>
                    </a:lnTo>
                    <a:lnTo>
                      <a:pt x="0" y="2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96" name="Freeform 2385"/>
              <p:cNvSpPr>
                <a:spLocks/>
              </p:cNvSpPr>
              <p:nvPr/>
            </p:nvSpPr>
            <p:spPr bwMode="auto">
              <a:xfrm>
                <a:off x="5613" y="1956"/>
                <a:ext cx="4" cy="21"/>
              </a:xfrm>
              <a:custGeom>
                <a:avLst/>
                <a:gdLst>
                  <a:gd name="T0" fmla="*/ 0 w 4"/>
                  <a:gd name="T1" fmla="*/ 21 h 21"/>
                  <a:gd name="T2" fmla="*/ 0 w 4"/>
                  <a:gd name="T3" fmla="*/ 2 h 21"/>
                  <a:gd name="T4" fmla="*/ 4 w 4"/>
                  <a:gd name="T5" fmla="*/ 0 h 21"/>
                  <a:gd name="T6" fmla="*/ 4 w 4"/>
                  <a:gd name="T7" fmla="*/ 11 h 21"/>
                  <a:gd name="T8" fmla="*/ 1 w 4"/>
                  <a:gd name="T9" fmla="*/ 12 h 21"/>
                  <a:gd name="T10" fmla="*/ 3 w 4"/>
                  <a:gd name="T11" fmla="*/ 16 h 21"/>
                  <a:gd name="T12" fmla="*/ 4 w 4"/>
                  <a:gd name="T13" fmla="*/ 16 h 21"/>
                  <a:gd name="T14" fmla="*/ 4 w 4"/>
                  <a:gd name="T15" fmla="*/ 20 h 21"/>
                  <a:gd name="T16" fmla="*/ 0 w 4"/>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1">
                    <a:moveTo>
                      <a:pt x="0" y="21"/>
                    </a:moveTo>
                    <a:lnTo>
                      <a:pt x="0" y="2"/>
                    </a:lnTo>
                    <a:lnTo>
                      <a:pt x="4" y="0"/>
                    </a:lnTo>
                    <a:lnTo>
                      <a:pt x="4" y="11"/>
                    </a:lnTo>
                    <a:lnTo>
                      <a:pt x="1" y="12"/>
                    </a:lnTo>
                    <a:lnTo>
                      <a:pt x="3" y="16"/>
                    </a:lnTo>
                    <a:lnTo>
                      <a:pt x="4" y="16"/>
                    </a:lnTo>
                    <a:lnTo>
                      <a:pt x="4" y="20"/>
                    </a:lnTo>
                    <a:lnTo>
                      <a:pt x="0" y="2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97" name="Rectangle 2386"/>
              <p:cNvSpPr>
                <a:spLocks noChangeArrowheads="1"/>
              </p:cNvSpPr>
              <p:nvPr/>
            </p:nvSpPr>
            <p:spPr bwMode="auto">
              <a:xfrm>
                <a:off x="5699" y="1929"/>
                <a:ext cx="1" cy="20"/>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98" name="Freeform 2387"/>
              <p:cNvSpPr>
                <a:spLocks noEditPoints="1"/>
              </p:cNvSpPr>
              <p:nvPr/>
            </p:nvSpPr>
            <p:spPr bwMode="auto">
              <a:xfrm>
                <a:off x="5625" y="1956"/>
                <a:ext cx="4" cy="17"/>
              </a:xfrm>
              <a:custGeom>
                <a:avLst/>
                <a:gdLst>
                  <a:gd name="T0" fmla="*/ 0 w 51"/>
                  <a:gd name="T1" fmla="*/ 199 h 199"/>
                  <a:gd name="T2" fmla="*/ 0 w 51"/>
                  <a:gd name="T3" fmla="*/ 149 h 199"/>
                  <a:gd name="T4" fmla="*/ 51 w 51"/>
                  <a:gd name="T5" fmla="*/ 131 h 199"/>
                  <a:gd name="T6" fmla="*/ 51 w 51"/>
                  <a:gd name="T7" fmla="*/ 182 h 199"/>
                  <a:gd name="T8" fmla="*/ 0 w 51"/>
                  <a:gd name="T9" fmla="*/ 199 h 199"/>
                  <a:gd name="T10" fmla="*/ 0 w 51"/>
                  <a:gd name="T11" fmla="*/ 96 h 199"/>
                  <a:gd name="T12" fmla="*/ 0 w 51"/>
                  <a:gd name="T13" fmla="*/ 0 h 199"/>
                  <a:gd name="T14" fmla="*/ 51 w 51"/>
                  <a:gd name="T15" fmla="*/ 0 h 199"/>
                  <a:gd name="T16" fmla="*/ 51 w 51"/>
                  <a:gd name="T17" fmla="*/ 78 h 199"/>
                  <a:gd name="T18" fmla="*/ 0 w 51"/>
                  <a:gd name="T19" fmla="*/ 9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199">
                    <a:moveTo>
                      <a:pt x="0" y="199"/>
                    </a:moveTo>
                    <a:lnTo>
                      <a:pt x="0" y="149"/>
                    </a:lnTo>
                    <a:lnTo>
                      <a:pt x="51" y="131"/>
                    </a:lnTo>
                    <a:lnTo>
                      <a:pt x="51" y="182"/>
                    </a:lnTo>
                    <a:lnTo>
                      <a:pt x="0" y="199"/>
                    </a:lnTo>
                    <a:moveTo>
                      <a:pt x="0" y="96"/>
                    </a:moveTo>
                    <a:lnTo>
                      <a:pt x="0" y="0"/>
                    </a:lnTo>
                    <a:lnTo>
                      <a:pt x="51" y="0"/>
                    </a:lnTo>
                    <a:lnTo>
                      <a:pt x="51" y="78"/>
                    </a:lnTo>
                    <a:lnTo>
                      <a:pt x="0" y="9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99" name="Freeform 2388"/>
              <p:cNvSpPr>
                <a:spLocks/>
              </p:cNvSpPr>
              <p:nvPr/>
            </p:nvSpPr>
            <p:spPr bwMode="auto">
              <a:xfrm>
                <a:off x="5614" y="1942"/>
                <a:ext cx="78" cy="30"/>
              </a:xfrm>
              <a:custGeom>
                <a:avLst/>
                <a:gdLst>
                  <a:gd name="T0" fmla="*/ 2 w 78"/>
                  <a:gd name="T1" fmla="*/ 30 h 30"/>
                  <a:gd name="T2" fmla="*/ 0 w 78"/>
                  <a:gd name="T3" fmla="*/ 26 h 30"/>
                  <a:gd name="T4" fmla="*/ 3 w 78"/>
                  <a:gd name="T5" fmla="*/ 25 h 30"/>
                  <a:gd name="T6" fmla="*/ 11 w 78"/>
                  <a:gd name="T7" fmla="*/ 22 h 30"/>
                  <a:gd name="T8" fmla="*/ 15 w 78"/>
                  <a:gd name="T9" fmla="*/ 21 h 30"/>
                  <a:gd name="T10" fmla="*/ 76 w 78"/>
                  <a:gd name="T11" fmla="*/ 0 h 30"/>
                  <a:gd name="T12" fmla="*/ 78 w 78"/>
                  <a:gd name="T13" fmla="*/ 4 h 30"/>
                  <a:gd name="T14" fmla="*/ 15 w 78"/>
                  <a:gd name="T15" fmla="*/ 25 h 30"/>
                  <a:gd name="T16" fmla="*/ 11 w 78"/>
                  <a:gd name="T17" fmla="*/ 27 h 30"/>
                  <a:gd name="T18" fmla="*/ 3 w 78"/>
                  <a:gd name="T19" fmla="*/ 30 h 30"/>
                  <a:gd name="T20" fmla="*/ 2 w 78"/>
                  <a:gd name="T2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30">
                    <a:moveTo>
                      <a:pt x="2" y="30"/>
                    </a:moveTo>
                    <a:lnTo>
                      <a:pt x="0" y="26"/>
                    </a:lnTo>
                    <a:lnTo>
                      <a:pt x="3" y="25"/>
                    </a:lnTo>
                    <a:lnTo>
                      <a:pt x="11" y="22"/>
                    </a:lnTo>
                    <a:lnTo>
                      <a:pt x="15" y="21"/>
                    </a:lnTo>
                    <a:lnTo>
                      <a:pt x="76" y="0"/>
                    </a:lnTo>
                    <a:lnTo>
                      <a:pt x="78" y="4"/>
                    </a:lnTo>
                    <a:lnTo>
                      <a:pt x="15" y="25"/>
                    </a:lnTo>
                    <a:lnTo>
                      <a:pt x="11" y="27"/>
                    </a:lnTo>
                    <a:lnTo>
                      <a:pt x="3" y="30"/>
                    </a:lnTo>
                    <a:lnTo>
                      <a:pt x="2" y="3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00" name="Freeform 2389"/>
              <p:cNvSpPr>
                <a:spLocks noEditPoints="1"/>
              </p:cNvSpPr>
              <p:nvPr/>
            </p:nvSpPr>
            <p:spPr bwMode="auto">
              <a:xfrm>
                <a:off x="5796" y="1950"/>
                <a:ext cx="107" cy="53"/>
              </a:xfrm>
              <a:custGeom>
                <a:avLst/>
                <a:gdLst>
                  <a:gd name="T0" fmla="*/ 0 w 1246"/>
                  <a:gd name="T1" fmla="*/ 618 h 618"/>
                  <a:gd name="T2" fmla="*/ 0 w 1246"/>
                  <a:gd name="T3" fmla="*/ 472 h 618"/>
                  <a:gd name="T4" fmla="*/ 1246 w 1246"/>
                  <a:gd name="T5" fmla="*/ 57 h 618"/>
                  <a:gd name="T6" fmla="*/ 1246 w 1246"/>
                  <a:gd name="T7" fmla="*/ 198 h 618"/>
                  <a:gd name="T8" fmla="*/ 0 w 1246"/>
                  <a:gd name="T9" fmla="*/ 618 h 618"/>
                  <a:gd name="T10" fmla="*/ 0 w 1246"/>
                  <a:gd name="T11" fmla="*/ 419 h 618"/>
                  <a:gd name="T12" fmla="*/ 0 w 1246"/>
                  <a:gd name="T13" fmla="*/ 412 h 618"/>
                  <a:gd name="T14" fmla="*/ 795 w 1246"/>
                  <a:gd name="T15" fmla="*/ 149 h 618"/>
                  <a:gd name="T16" fmla="*/ 795 w 1246"/>
                  <a:gd name="T17" fmla="*/ 154 h 618"/>
                  <a:gd name="T18" fmla="*/ 0 w 1246"/>
                  <a:gd name="T19" fmla="*/ 419 h 618"/>
                  <a:gd name="T20" fmla="*/ 846 w 1246"/>
                  <a:gd name="T21" fmla="*/ 137 h 618"/>
                  <a:gd name="T22" fmla="*/ 846 w 1246"/>
                  <a:gd name="T23" fmla="*/ 132 h 618"/>
                  <a:gd name="T24" fmla="*/ 1246 w 1246"/>
                  <a:gd name="T25" fmla="*/ 0 h 618"/>
                  <a:gd name="T26" fmla="*/ 1246 w 1246"/>
                  <a:gd name="T27" fmla="*/ 4 h 618"/>
                  <a:gd name="T28" fmla="*/ 846 w 1246"/>
                  <a:gd name="T29" fmla="*/ 137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46" h="618">
                    <a:moveTo>
                      <a:pt x="0" y="618"/>
                    </a:moveTo>
                    <a:lnTo>
                      <a:pt x="0" y="472"/>
                    </a:lnTo>
                    <a:lnTo>
                      <a:pt x="1246" y="57"/>
                    </a:lnTo>
                    <a:lnTo>
                      <a:pt x="1246" y="198"/>
                    </a:lnTo>
                    <a:lnTo>
                      <a:pt x="0" y="618"/>
                    </a:lnTo>
                    <a:moveTo>
                      <a:pt x="0" y="419"/>
                    </a:moveTo>
                    <a:lnTo>
                      <a:pt x="0" y="412"/>
                    </a:lnTo>
                    <a:lnTo>
                      <a:pt x="795" y="149"/>
                    </a:lnTo>
                    <a:lnTo>
                      <a:pt x="795" y="154"/>
                    </a:lnTo>
                    <a:lnTo>
                      <a:pt x="0" y="419"/>
                    </a:lnTo>
                    <a:moveTo>
                      <a:pt x="846" y="137"/>
                    </a:moveTo>
                    <a:lnTo>
                      <a:pt x="846" y="132"/>
                    </a:lnTo>
                    <a:lnTo>
                      <a:pt x="1246" y="0"/>
                    </a:lnTo>
                    <a:lnTo>
                      <a:pt x="1246" y="4"/>
                    </a:lnTo>
                    <a:lnTo>
                      <a:pt x="846" y="137"/>
                    </a:lnTo>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01" name="Freeform 2390"/>
              <p:cNvSpPr>
                <a:spLocks/>
              </p:cNvSpPr>
              <p:nvPr/>
            </p:nvSpPr>
            <p:spPr bwMode="auto">
              <a:xfrm>
                <a:off x="5796" y="1950"/>
                <a:ext cx="107" cy="41"/>
              </a:xfrm>
              <a:custGeom>
                <a:avLst/>
                <a:gdLst>
                  <a:gd name="T0" fmla="*/ 0 w 107"/>
                  <a:gd name="T1" fmla="*/ 41 h 41"/>
                  <a:gd name="T2" fmla="*/ 0 w 107"/>
                  <a:gd name="T3" fmla="*/ 36 h 41"/>
                  <a:gd name="T4" fmla="*/ 68 w 107"/>
                  <a:gd name="T5" fmla="*/ 13 h 41"/>
                  <a:gd name="T6" fmla="*/ 68 w 107"/>
                  <a:gd name="T7" fmla="*/ 14 h 41"/>
                  <a:gd name="T8" fmla="*/ 73 w 107"/>
                  <a:gd name="T9" fmla="*/ 14 h 41"/>
                  <a:gd name="T10" fmla="*/ 73 w 107"/>
                  <a:gd name="T11" fmla="*/ 12 h 41"/>
                  <a:gd name="T12" fmla="*/ 107 w 107"/>
                  <a:gd name="T13" fmla="*/ 0 h 41"/>
                  <a:gd name="T14" fmla="*/ 107 w 107"/>
                  <a:gd name="T15" fmla="*/ 5 h 41"/>
                  <a:gd name="T16" fmla="*/ 0 w 107"/>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41">
                    <a:moveTo>
                      <a:pt x="0" y="41"/>
                    </a:moveTo>
                    <a:lnTo>
                      <a:pt x="0" y="36"/>
                    </a:lnTo>
                    <a:lnTo>
                      <a:pt x="68" y="13"/>
                    </a:lnTo>
                    <a:lnTo>
                      <a:pt x="68" y="14"/>
                    </a:lnTo>
                    <a:lnTo>
                      <a:pt x="73" y="14"/>
                    </a:lnTo>
                    <a:lnTo>
                      <a:pt x="73" y="12"/>
                    </a:lnTo>
                    <a:lnTo>
                      <a:pt x="107" y="0"/>
                    </a:lnTo>
                    <a:lnTo>
                      <a:pt x="107" y="5"/>
                    </a:lnTo>
                    <a:lnTo>
                      <a:pt x="0" y="4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02" name="Freeform 2391"/>
              <p:cNvSpPr>
                <a:spLocks/>
              </p:cNvSpPr>
              <p:nvPr/>
            </p:nvSpPr>
            <p:spPr bwMode="auto">
              <a:xfrm>
                <a:off x="5864" y="1961"/>
                <a:ext cx="5" cy="3"/>
              </a:xfrm>
              <a:custGeom>
                <a:avLst/>
                <a:gdLst>
                  <a:gd name="T0" fmla="*/ 5 w 5"/>
                  <a:gd name="T1" fmla="*/ 3 h 3"/>
                  <a:gd name="T2" fmla="*/ 0 w 5"/>
                  <a:gd name="T3" fmla="*/ 3 h 3"/>
                  <a:gd name="T4" fmla="*/ 0 w 5"/>
                  <a:gd name="T5" fmla="*/ 2 h 3"/>
                  <a:gd name="T6" fmla="*/ 5 w 5"/>
                  <a:gd name="T7" fmla="*/ 0 h 3"/>
                  <a:gd name="T8" fmla="*/ 5 w 5"/>
                  <a:gd name="T9" fmla="*/ 3 h 3"/>
                </a:gdLst>
                <a:ahLst/>
                <a:cxnLst>
                  <a:cxn ang="0">
                    <a:pos x="T0" y="T1"/>
                  </a:cxn>
                  <a:cxn ang="0">
                    <a:pos x="T2" y="T3"/>
                  </a:cxn>
                  <a:cxn ang="0">
                    <a:pos x="T4" y="T5"/>
                  </a:cxn>
                  <a:cxn ang="0">
                    <a:pos x="T6" y="T7"/>
                  </a:cxn>
                  <a:cxn ang="0">
                    <a:pos x="T8" y="T9"/>
                  </a:cxn>
                </a:cxnLst>
                <a:rect l="0" t="0" r="r" b="b"/>
                <a:pathLst>
                  <a:path w="5" h="3">
                    <a:moveTo>
                      <a:pt x="5" y="3"/>
                    </a:moveTo>
                    <a:lnTo>
                      <a:pt x="0" y="3"/>
                    </a:lnTo>
                    <a:lnTo>
                      <a:pt x="0" y="2"/>
                    </a:lnTo>
                    <a:lnTo>
                      <a:pt x="5" y="0"/>
                    </a:lnTo>
                    <a:lnTo>
                      <a:pt x="5"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03" name="Freeform 2392"/>
              <p:cNvSpPr>
                <a:spLocks/>
              </p:cNvSpPr>
              <p:nvPr/>
            </p:nvSpPr>
            <p:spPr bwMode="auto">
              <a:xfrm>
                <a:off x="5796" y="1967"/>
                <a:ext cx="107" cy="38"/>
              </a:xfrm>
              <a:custGeom>
                <a:avLst/>
                <a:gdLst>
                  <a:gd name="T0" fmla="*/ 0 w 107"/>
                  <a:gd name="T1" fmla="*/ 38 h 38"/>
                  <a:gd name="T2" fmla="*/ 0 w 107"/>
                  <a:gd name="T3" fmla="*/ 36 h 38"/>
                  <a:gd name="T4" fmla="*/ 107 w 107"/>
                  <a:gd name="T5" fmla="*/ 0 h 38"/>
                  <a:gd name="T6" fmla="*/ 107 w 107"/>
                  <a:gd name="T7" fmla="*/ 3 h 38"/>
                  <a:gd name="T8" fmla="*/ 0 w 107"/>
                  <a:gd name="T9" fmla="*/ 38 h 38"/>
                </a:gdLst>
                <a:ahLst/>
                <a:cxnLst>
                  <a:cxn ang="0">
                    <a:pos x="T0" y="T1"/>
                  </a:cxn>
                  <a:cxn ang="0">
                    <a:pos x="T2" y="T3"/>
                  </a:cxn>
                  <a:cxn ang="0">
                    <a:pos x="T4" y="T5"/>
                  </a:cxn>
                  <a:cxn ang="0">
                    <a:pos x="T6" y="T7"/>
                  </a:cxn>
                  <a:cxn ang="0">
                    <a:pos x="T8" y="T9"/>
                  </a:cxn>
                </a:cxnLst>
                <a:rect l="0" t="0" r="r" b="b"/>
                <a:pathLst>
                  <a:path w="107" h="38">
                    <a:moveTo>
                      <a:pt x="0" y="38"/>
                    </a:moveTo>
                    <a:lnTo>
                      <a:pt x="0" y="36"/>
                    </a:lnTo>
                    <a:lnTo>
                      <a:pt x="107" y="0"/>
                    </a:lnTo>
                    <a:lnTo>
                      <a:pt x="107" y="3"/>
                    </a:lnTo>
                    <a:lnTo>
                      <a:pt x="0" y="3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04" name="Freeform 2393"/>
              <p:cNvSpPr>
                <a:spLocks noEditPoints="1"/>
              </p:cNvSpPr>
              <p:nvPr/>
            </p:nvSpPr>
            <p:spPr bwMode="auto">
              <a:xfrm>
                <a:off x="5903" y="1947"/>
                <a:ext cx="8" cy="20"/>
              </a:xfrm>
              <a:custGeom>
                <a:avLst/>
                <a:gdLst>
                  <a:gd name="T0" fmla="*/ 0 w 92"/>
                  <a:gd name="T1" fmla="*/ 229 h 229"/>
                  <a:gd name="T2" fmla="*/ 0 w 92"/>
                  <a:gd name="T3" fmla="*/ 88 h 229"/>
                  <a:gd name="T4" fmla="*/ 92 w 92"/>
                  <a:gd name="T5" fmla="*/ 57 h 229"/>
                  <a:gd name="T6" fmla="*/ 92 w 92"/>
                  <a:gd name="T7" fmla="*/ 197 h 229"/>
                  <a:gd name="T8" fmla="*/ 0 w 92"/>
                  <a:gd name="T9" fmla="*/ 229 h 229"/>
                  <a:gd name="T10" fmla="*/ 0 w 92"/>
                  <a:gd name="T11" fmla="*/ 35 h 229"/>
                  <a:gd name="T12" fmla="*/ 0 w 92"/>
                  <a:gd name="T13" fmla="*/ 31 h 229"/>
                  <a:gd name="T14" fmla="*/ 92 w 92"/>
                  <a:gd name="T15" fmla="*/ 0 h 229"/>
                  <a:gd name="T16" fmla="*/ 92 w 92"/>
                  <a:gd name="T17" fmla="*/ 5 h 229"/>
                  <a:gd name="T18" fmla="*/ 0 w 92"/>
                  <a:gd name="T19" fmla="*/ 35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229">
                    <a:moveTo>
                      <a:pt x="0" y="229"/>
                    </a:moveTo>
                    <a:lnTo>
                      <a:pt x="0" y="88"/>
                    </a:lnTo>
                    <a:lnTo>
                      <a:pt x="92" y="57"/>
                    </a:lnTo>
                    <a:lnTo>
                      <a:pt x="92" y="197"/>
                    </a:lnTo>
                    <a:lnTo>
                      <a:pt x="0" y="229"/>
                    </a:lnTo>
                    <a:moveTo>
                      <a:pt x="0" y="35"/>
                    </a:moveTo>
                    <a:lnTo>
                      <a:pt x="0" y="31"/>
                    </a:lnTo>
                    <a:lnTo>
                      <a:pt x="92" y="0"/>
                    </a:lnTo>
                    <a:lnTo>
                      <a:pt x="92" y="5"/>
                    </a:lnTo>
                    <a:lnTo>
                      <a:pt x="0" y="35"/>
                    </a:lnTo>
                  </a:path>
                </a:pathLst>
              </a:custGeom>
              <a:solidFill>
                <a:srgbClr val="2A2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05" name="Freeform 2394"/>
              <p:cNvSpPr>
                <a:spLocks/>
              </p:cNvSpPr>
              <p:nvPr/>
            </p:nvSpPr>
            <p:spPr bwMode="auto">
              <a:xfrm>
                <a:off x="5903" y="1948"/>
                <a:ext cx="8" cy="7"/>
              </a:xfrm>
              <a:custGeom>
                <a:avLst/>
                <a:gdLst>
                  <a:gd name="T0" fmla="*/ 0 w 8"/>
                  <a:gd name="T1" fmla="*/ 7 h 7"/>
                  <a:gd name="T2" fmla="*/ 0 w 8"/>
                  <a:gd name="T3" fmla="*/ 2 h 7"/>
                  <a:gd name="T4" fmla="*/ 8 w 8"/>
                  <a:gd name="T5" fmla="*/ 0 h 7"/>
                  <a:gd name="T6" fmla="*/ 8 w 8"/>
                  <a:gd name="T7" fmla="*/ 4 h 7"/>
                  <a:gd name="T8" fmla="*/ 0 w 8"/>
                  <a:gd name="T9" fmla="*/ 7 h 7"/>
                </a:gdLst>
                <a:ahLst/>
                <a:cxnLst>
                  <a:cxn ang="0">
                    <a:pos x="T0" y="T1"/>
                  </a:cxn>
                  <a:cxn ang="0">
                    <a:pos x="T2" y="T3"/>
                  </a:cxn>
                  <a:cxn ang="0">
                    <a:pos x="T4" y="T5"/>
                  </a:cxn>
                  <a:cxn ang="0">
                    <a:pos x="T6" y="T7"/>
                  </a:cxn>
                  <a:cxn ang="0">
                    <a:pos x="T8" y="T9"/>
                  </a:cxn>
                </a:cxnLst>
                <a:rect l="0" t="0" r="r" b="b"/>
                <a:pathLst>
                  <a:path w="8" h="7">
                    <a:moveTo>
                      <a:pt x="0" y="7"/>
                    </a:moveTo>
                    <a:lnTo>
                      <a:pt x="0" y="2"/>
                    </a:lnTo>
                    <a:lnTo>
                      <a:pt x="8" y="0"/>
                    </a:lnTo>
                    <a:lnTo>
                      <a:pt x="8" y="4"/>
                    </a:lnTo>
                    <a:lnTo>
                      <a:pt x="0"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06" name="Freeform 2395"/>
              <p:cNvSpPr>
                <a:spLocks/>
              </p:cNvSpPr>
              <p:nvPr/>
            </p:nvSpPr>
            <p:spPr bwMode="auto">
              <a:xfrm>
                <a:off x="5903" y="1964"/>
                <a:ext cx="8" cy="6"/>
              </a:xfrm>
              <a:custGeom>
                <a:avLst/>
                <a:gdLst>
                  <a:gd name="T0" fmla="*/ 0 w 8"/>
                  <a:gd name="T1" fmla="*/ 6 h 6"/>
                  <a:gd name="T2" fmla="*/ 0 w 8"/>
                  <a:gd name="T3" fmla="*/ 3 h 6"/>
                  <a:gd name="T4" fmla="*/ 8 w 8"/>
                  <a:gd name="T5" fmla="*/ 0 h 6"/>
                  <a:gd name="T6" fmla="*/ 8 w 8"/>
                  <a:gd name="T7" fmla="*/ 3 h 6"/>
                  <a:gd name="T8" fmla="*/ 0 w 8"/>
                  <a:gd name="T9" fmla="*/ 6 h 6"/>
                </a:gdLst>
                <a:ahLst/>
                <a:cxnLst>
                  <a:cxn ang="0">
                    <a:pos x="T0" y="T1"/>
                  </a:cxn>
                  <a:cxn ang="0">
                    <a:pos x="T2" y="T3"/>
                  </a:cxn>
                  <a:cxn ang="0">
                    <a:pos x="T4" y="T5"/>
                  </a:cxn>
                  <a:cxn ang="0">
                    <a:pos x="T6" y="T7"/>
                  </a:cxn>
                  <a:cxn ang="0">
                    <a:pos x="T8" y="T9"/>
                  </a:cxn>
                </a:cxnLst>
                <a:rect l="0" t="0" r="r" b="b"/>
                <a:pathLst>
                  <a:path w="8" h="6">
                    <a:moveTo>
                      <a:pt x="0" y="6"/>
                    </a:moveTo>
                    <a:lnTo>
                      <a:pt x="0" y="3"/>
                    </a:lnTo>
                    <a:lnTo>
                      <a:pt x="8" y="0"/>
                    </a:lnTo>
                    <a:lnTo>
                      <a:pt x="8" y="3"/>
                    </a:lnTo>
                    <a:lnTo>
                      <a:pt x="0" y="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07" name="Freeform 2396"/>
              <p:cNvSpPr>
                <a:spLocks noEditPoints="1"/>
              </p:cNvSpPr>
              <p:nvPr/>
            </p:nvSpPr>
            <p:spPr bwMode="auto">
              <a:xfrm>
                <a:off x="5680" y="1976"/>
                <a:ext cx="115" cy="58"/>
              </a:xfrm>
              <a:custGeom>
                <a:avLst/>
                <a:gdLst>
                  <a:gd name="T0" fmla="*/ 0 w 1338"/>
                  <a:gd name="T1" fmla="*/ 671 h 671"/>
                  <a:gd name="T2" fmla="*/ 0 w 1338"/>
                  <a:gd name="T3" fmla="*/ 614 h 671"/>
                  <a:gd name="T4" fmla="*/ 1338 w 1338"/>
                  <a:gd name="T5" fmla="*/ 169 h 671"/>
                  <a:gd name="T6" fmla="*/ 1338 w 1338"/>
                  <a:gd name="T7" fmla="*/ 228 h 671"/>
                  <a:gd name="T8" fmla="*/ 0 w 1338"/>
                  <a:gd name="T9" fmla="*/ 671 h 671"/>
                  <a:gd name="T10" fmla="*/ 0 w 1338"/>
                  <a:gd name="T11" fmla="*/ 561 h 671"/>
                  <a:gd name="T12" fmla="*/ 0 w 1338"/>
                  <a:gd name="T13" fmla="*/ 443 h 671"/>
                  <a:gd name="T14" fmla="*/ 223 w 1338"/>
                  <a:gd name="T15" fmla="*/ 369 h 671"/>
                  <a:gd name="T16" fmla="*/ 223 w 1338"/>
                  <a:gd name="T17" fmla="*/ 487 h 671"/>
                  <a:gd name="T18" fmla="*/ 0 w 1338"/>
                  <a:gd name="T19" fmla="*/ 561 h 671"/>
                  <a:gd name="T20" fmla="*/ 273 w 1338"/>
                  <a:gd name="T21" fmla="*/ 471 h 671"/>
                  <a:gd name="T22" fmla="*/ 273 w 1338"/>
                  <a:gd name="T23" fmla="*/ 353 h 671"/>
                  <a:gd name="T24" fmla="*/ 1188 w 1338"/>
                  <a:gd name="T25" fmla="*/ 50 h 671"/>
                  <a:gd name="T26" fmla="*/ 1188 w 1338"/>
                  <a:gd name="T27" fmla="*/ 166 h 671"/>
                  <a:gd name="T28" fmla="*/ 273 w 1338"/>
                  <a:gd name="T29" fmla="*/ 471 h 671"/>
                  <a:gd name="T30" fmla="*/ 1238 w 1338"/>
                  <a:gd name="T31" fmla="*/ 150 h 671"/>
                  <a:gd name="T32" fmla="*/ 1238 w 1338"/>
                  <a:gd name="T33" fmla="*/ 33 h 671"/>
                  <a:gd name="T34" fmla="*/ 1338 w 1338"/>
                  <a:gd name="T35" fmla="*/ 0 h 671"/>
                  <a:gd name="T36" fmla="*/ 1338 w 1338"/>
                  <a:gd name="T37" fmla="*/ 116 h 671"/>
                  <a:gd name="T38" fmla="*/ 1238 w 1338"/>
                  <a:gd name="T39" fmla="*/ 15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38" h="671">
                    <a:moveTo>
                      <a:pt x="0" y="671"/>
                    </a:moveTo>
                    <a:lnTo>
                      <a:pt x="0" y="614"/>
                    </a:lnTo>
                    <a:lnTo>
                      <a:pt x="1338" y="169"/>
                    </a:lnTo>
                    <a:lnTo>
                      <a:pt x="1338" y="228"/>
                    </a:lnTo>
                    <a:lnTo>
                      <a:pt x="0" y="671"/>
                    </a:lnTo>
                    <a:moveTo>
                      <a:pt x="0" y="561"/>
                    </a:moveTo>
                    <a:lnTo>
                      <a:pt x="0" y="443"/>
                    </a:lnTo>
                    <a:lnTo>
                      <a:pt x="223" y="369"/>
                    </a:lnTo>
                    <a:lnTo>
                      <a:pt x="223" y="487"/>
                    </a:lnTo>
                    <a:lnTo>
                      <a:pt x="0" y="561"/>
                    </a:lnTo>
                    <a:moveTo>
                      <a:pt x="273" y="471"/>
                    </a:moveTo>
                    <a:lnTo>
                      <a:pt x="273" y="353"/>
                    </a:lnTo>
                    <a:lnTo>
                      <a:pt x="1188" y="50"/>
                    </a:lnTo>
                    <a:lnTo>
                      <a:pt x="1188" y="166"/>
                    </a:lnTo>
                    <a:lnTo>
                      <a:pt x="273" y="471"/>
                    </a:lnTo>
                    <a:moveTo>
                      <a:pt x="1238" y="150"/>
                    </a:moveTo>
                    <a:lnTo>
                      <a:pt x="1238" y="33"/>
                    </a:lnTo>
                    <a:lnTo>
                      <a:pt x="1338" y="0"/>
                    </a:lnTo>
                    <a:lnTo>
                      <a:pt x="1338" y="116"/>
                    </a:lnTo>
                    <a:lnTo>
                      <a:pt x="1238" y="150"/>
                    </a:lnTo>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08" name="Freeform 2397"/>
              <p:cNvSpPr>
                <a:spLocks/>
              </p:cNvSpPr>
              <p:nvPr/>
            </p:nvSpPr>
            <p:spPr bwMode="auto">
              <a:xfrm>
                <a:off x="5680" y="1986"/>
                <a:ext cx="115" cy="43"/>
              </a:xfrm>
              <a:custGeom>
                <a:avLst/>
                <a:gdLst>
                  <a:gd name="T0" fmla="*/ 0 w 115"/>
                  <a:gd name="T1" fmla="*/ 43 h 43"/>
                  <a:gd name="T2" fmla="*/ 0 w 115"/>
                  <a:gd name="T3" fmla="*/ 39 h 43"/>
                  <a:gd name="T4" fmla="*/ 19 w 115"/>
                  <a:gd name="T5" fmla="*/ 32 h 43"/>
                  <a:gd name="T6" fmla="*/ 19 w 115"/>
                  <a:gd name="T7" fmla="*/ 34 h 43"/>
                  <a:gd name="T8" fmla="*/ 23 w 115"/>
                  <a:gd name="T9" fmla="*/ 34 h 43"/>
                  <a:gd name="T10" fmla="*/ 23 w 115"/>
                  <a:gd name="T11" fmla="*/ 31 h 43"/>
                  <a:gd name="T12" fmla="*/ 102 w 115"/>
                  <a:gd name="T13" fmla="*/ 5 h 43"/>
                  <a:gd name="T14" fmla="*/ 102 w 115"/>
                  <a:gd name="T15" fmla="*/ 7 h 43"/>
                  <a:gd name="T16" fmla="*/ 106 w 115"/>
                  <a:gd name="T17" fmla="*/ 7 h 43"/>
                  <a:gd name="T18" fmla="*/ 106 w 115"/>
                  <a:gd name="T19" fmla="*/ 3 h 43"/>
                  <a:gd name="T20" fmla="*/ 115 w 115"/>
                  <a:gd name="T21" fmla="*/ 0 h 43"/>
                  <a:gd name="T22" fmla="*/ 115 w 115"/>
                  <a:gd name="T23" fmla="*/ 5 h 43"/>
                  <a:gd name="T24" fmla="*/ 0 w 115"/>
                  <a:gd name="T2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 h="43">
                    <a:moveTo>
                      <a:pt x="0" y="43"/>
                    </a:moveTo>
                    <a:lnTo>
                      <a:pt x="0" y="39"/>
                    </a:lnTo>
                    <a:lnTo>
                      <a:pt x="19" y="32"/>
                    </a:lnTo>
                    <a:lnTo>
                      <a:pt x="19" y="34"/>
                    </a:lnTo>
                    <a:lnTo>
                      <a:pt x="23" y="34"/>
                    </a:lnTo>
                    <a:lnTo>
                      <a:pt x="23" y="31"/>
                    </a:lnTo>
                    <a:lnTo>
                      <a:pt x="102" y="5"/>
                    </a:lnTo>
                    <a:lnTo>
                      <a:pt x="102" y="7"/>
                    </a:lnTo>
                    <a:lnTo>
                      <a:pt x="106" y="7"/>
                    </a:lnTo>
                    <a:lnTo>
                      <a:pt x="106" y="3"/>
                    </a:lnTo>
                    <a:lnTo>
                      <a:pt x="115" y="0"/>
                    </a:lnTo>
                    <a:lnTo>
                      <a:pt x="115" y="5"/>
                    </a:lnTo>
                    <a:lnTo>
                      <a:pt x="0" y="4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09" name="Freeform 2398"/>
              <p:cNvSpPr>
                <a:spLocks/>
              </p:cNvSpPr>
              <p:nvPr/>
            </p:nvSpPr>
            <p:spPr bwMode="auto">
              <a:xfrm>
                <a:off x="5699" y="2007"/>
                <a:ext cx="4" cy="13"/>
              </a:xfrm>
              <a:custGeom>
                <a:avLst/>
                <a:gdLst>
                  <a:gd name="T0" fmla="*/ 4 w 4"/>
                  <a:gd name="T1" fmla="*/ 13 h 13"/>
                  <a:gd name="T2" fmla="*/ 0 w 4"/>
                  <a:gd name="T3" fmla="*/ 13 h 13"/>
                  <a:gd name="T4" fmla="*/ 0 w 4"/>
                  <a:gd name="T5" fmla="*/ 1 h 13"/>
                  <a:gd name="T6" fmla="*/ 4 w 4"/>
                  <a:gd name="T7" fmla="*/ 0 h 13"/>
                  <a:gd name="T8" fmla="*/ 4 w 4"/>
                  <a:gd name="T9" fmla="*/ 13 h 13"/>
                </a:gdLst>
                <a:ahLst/>
                <a:cxnLst>
                  <a:cxn ang="0">
                    <a:pos x="T0" y="T1"/>
                  </a:cxn>
                  <a:cxn ang="0">
                    <a:pos x="T2" y="T3"/>
                  </a:cxn>
                  <a:cxn ang="0">
                    <a:pos x="T4" y="T5"/>
                  </a:cxn>
                  <a:cxn ang="0">
                    <a:pos x="T6" y="T7"/>
                  </a:cxn>
                  <a:cxn ang="0">
                    <a:pos x="T8" y="T9"/>
                  </a:cxn>
                </a:cxnLst>
                <a:rect l="0" t="0" r="r" b="b"/>
                <a:pathLst>
                  <a:path w="4" h="13">
                    <a:moveTo>
                      <a:pt x="4" y="13"/>
                    </a:moveTo>
                    <a:lnTo>
                      <a:pt x="0" y="13"/>
                    </a:lnTo>
                    <a:lnTo>
                      <a:pt x="0" y="1"/>
                    </a:lnTo>
                    <a:lnTo>
                      <a:pt x="4" y="0"/>
                    </a:lnTo>
                    <a:lnTo>
                      <a:pt x="4" y="1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10" name="Freeform 2399"/>
              <p:cNvSpPr>
                <a:spLocks/>
              </p:cNvSpPr>
              <p:nvPr/>
            </p:nvSpPr>
            <p:spPr bwMode="auto">
              <a:xfrm>
                <a:off x="5782" y="1979"/>
                <a:ext cx="4" cy="14"/>
              </a:xfrm>
              <a:custGeom>
                <a:avLst/>
                <a:gdLst>
                  <a:gd name="T0" fmla="*/ 4 w 4"/>
                  <a:gd name="T1" fmla="*/ 14 h 14"/>
                  <a:gd name="T2" fmla="*/ 0 w 4"/>
                  <a:gd name="T3" fmla="*/ 14 h 14"/>
                  <a:gd name="T4" fmla="*/ 0 w 4"/>
                  <a:gd name="T5" fmla="*/ 1 h 14"/>
                  <a:gd name="T6" fmla="*/ 4 w 4"/>
                  <a:gd name="T7" fmla="*/ 0 h 14"/>
                  <a:gd name="T8" fmla="*/ 4 w 4"/>
                  <a:gd name="T9" fmla="*/ 14 h 14"/>
                </a:gdLst>
                <a:ahLst/>
                <a:cxnLst>
                  <a:cxn ang="0">
                    <a:pos x="T0" y="T1"/>
                  </a:cxn>
                  <a:cxn ang="0">
                    <a:pos x="T2" y="T3"/>
                  </a:cxn>
                  <a:cxn ang="0">
                    <a:pos x="T4" y="T5"/>
                  </a:cxn>
                  <a:cxn ang="0">
                    <a:pos x="T6" y="T7"/>
                  </a:cxn>
                  <a:cxn ang="0">
                    <a:pos x="T8" y="T9"/>
                  </a:cxn>
                </a:cxnLst>
                <a:rect l="0" t="0" r="r" b="b"/>
                <a:pathLst>
                  <a:path w="4" h="14">
                    <a:moveTo>
                      <a:pt x="4" y="14"/>
                    </a:moveTo>
                    <a:lnTo>
                      <a:pt x="0" y="14"/>
                    </a:lnTo>
                    <a:lnTo>
                      <a:pt x="0" y="1"/>
                    </a:lnTo>
                    <a:lnTo>
                      <a:pt x="4" y="0"/>
                    </a:lnTo>
                    <a:lnTo>
                      <a:pt x="4" y="1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11" name="Freeform 2400"/>
              <p:cNvSpPr>
                <a:spLocks/>
              </p:cNvSpPr>
              <p:nvPr/>
            </p:nvSpPr>
            <p:spPr bwMode="auto">
              <a:xfrm>
                <a:off x="5722" y="1937"/>
                <a:ext cx="15" cy="12"/>
              </a:xfrm>
              <a:custGeom>
                <a:avLst/>
                <a:gdLst>
                  <a:gd name="T0" fmla="*/ 0 w 15"/>
                  <a:gd name="T1" fmla="*/ 12 h 12"/>
                  <a:gd name="T2" fmla="*/ 0 w 15"/>
                  <a:gd name="T3" fmla="*/ 0 h 12"/>
                  <a:gd name="T4" fmla="*/ 0 w 15"/>
                  <a:gd name="T5" fmla="*/ 0 h 12"/>
                  <a:gd name="T6" fmla="*/ 15 w 15"/>
                  <a:gd name="T7" fmla="*/ 7 h 12"/>
                  <a:gd name="T8" fmla="*/ 0 w 15"/>
                  <a:gd name="T9" fmla="*/ 12 h 12"/>
                </a:gdLst>
                <a:ahLst/>
                <a:cxnLst>
                  <a:cxn ang="0">
                    <a:pos x="T0" y="T1"/>
                  </a:cxn>
                  <a:cxn ang="0">
                    <a:pos x="T2" y="T3"/>
                  </a:cxn>
                  <a:cxn ang="0">
                    <a:pos x="T4" y="T5"/>
                  </a:cxn>
                  <a:cxn ang="0">
                    <a:pos x="T6" y="T7"/>
                  </a:cxn>
                  <a:cxn ang="0">
                    <a:pos x="T8" y="T9"/>
                  </a:cxn>
                </a:cxnLst>
                <a:rect l="0" t="0" r="r" b="b"/>
                <a:pathLst>
                  <a:path w="15" h="12">
                    <a:moveTo>
                      <a:pt x="0" y="12"/>
                    </a:moveTo>
                    <a:lnTo>
                      <a:pt x="0" y="0"/>
                    </a:lnTo>
                    <a:lnTo>
                      <a:pt x="0" y="0"/>
                    </a:lnTo>
                    <a:lnTo>
                      <a:pt x="15" y="7"/>
                    </a:lnTo>
                    <a:lnTo>
                      <a:pt x="0" y="12"/>
                    </a:lnTo>
                    <a:close/>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12" name="Freeform 2401"/>
              <p:cNvSpPr>
                <a:spLocks/>
              </p:cNvSpPr>
              <p:nvPr/>
            </p:nvSpPr>
            <p:spPr bwMode="auto">
              <a:xfrm>
                <a:off x="5722" y="1936"/>
                <a:ext cx="0" cy="1"/>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lnTo>
                      <a:pt x="0" y="0"/>
                    </a:lnTo>
                    <a:lnTo>
                      <a:pt x="0" y="1"/>
                    </a:lnTo>
                    <a:lnTo>
                      <a:pt x="0" y="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13" name="Freeform 2402"/>
              <p:cNvSpPr>
                <a:spLocks noEditPoints="1"/>
              </p:cNvSpPr>
              <p:nvPr/>
            </p:nvSpPr>
            <p:spPr bwMode="auto">
              <a:xfrm>
                <a:off x="5775" y="1891"/>
                <a:ext cx="63" cy="40"/>
              </a:xfrm>
              <a:custGeom>
                <a:avLst/>
                <a:gdLst>
                  <a:gd name="T0" fmla="*/ 0 w 723"/>
                  <a:gd name="T1" fmla="*/ 467 h 467"/>
                  <a:gd name="T2" fmla="*/ 0 w 723"/>
                  <a:gd name="T3" fmla="*/ 314 h 467"/>
                  <a:gd name="T4" fmla="*/ 81 w 723"/>
                  <a:gd name="T5" fmla="*/ 286 h 467"/>
                  <a:gd name="T6" fmla="*/ 81 w 723"/>
                  <a:gd name="T7" fmla="*/ 440 h 467"/>
                  <a:gd name="T8" fmla="*/ 0 w 723"/>
                  <a:gd name="T9" fmla="*/ 467 h 467"/>
                  <a:gd name="T10" fmla="*/ 131 w 723"/>
                  <a:gd name="T11" fmla="*/ 424 h 467"/>
                  <a:gd name="T12" fmla="*/ 131 w 723"/>
                  <a:gd name="T13" fmla="*/ 268 h 467"/>
                  <a:gd name="T14" fmla="*/ 243 w 723"/>
                  <a:gd name="T15" fmla="*/ 229 h 467"/>
                  <a:gd name="T16" fmla="*/ 243 w 723"/>
                  <a:gd name="T17" fmla="*/ 387 h 467"/>
                  <a:gd name="T18" fmla="*/ 131 w 723"/>
                  <a:gd name="T19" fmla="*/ 424 h 467"/>
                  <a:gd name="T20" fmla="*/ 292 w 723"/>
                  <a:gd name="T21" fmla="*/ 370 h 467"/>
                  <a:gd name="T22" fmla="*/ 292 w 723"/>
                  <a:gd name="T23" fmla="*/ 211 h 467"/>
                  <a:gd name="T24" fmla="*/ 723 w 723"/>
                  <a:gd name="T25" fmla="*/ 59 h 467"/>
                  <a:gd name="T26" fmla="*/ 723 w 723"/>
                  <a:gd name="T27" fmla="*/ 228 h 467"/>
                  <a:gd name="T28" fmla="*/ 292 w 723"/>
                  <a:gd name="T29" fmla="*/ 370 h 467"/>
                  <a:gd name="T30" fmla="*/ 0 w 723"/>
                  <a:gd name="T31" fmla="*/ 261 h 467"/>
                  <a:gd name="T32" fmla="*/ 0 w 723"/>
                  <a:gd name="T33" fmla="*/ 239 h 467"/>
                  <a:gd name="T34" fmla="*/ 81 w 723"/>
                  <a:gd name="T35" fmla="*/ 212 h 467"/>
                  <a:gd name="T36" fmla="*/ 81 w 723"/>
                  <a:gd name="T37" fmla="*/ 233 h 467"/>
                  <a:gd name="T38" fmla="*/ 0 w 723"/>
                  <a:gd name="T39" fmla="*/ 261 h 467"/>
                  <a:gd name="T40" fmla="*/ 131 w 723"/>
                  <a:gd name="T41" fmla="*/ 215 h 467"/>
                  <a:gd name="T42" fmla="*/ 131 w 723"/>
                  <a:gd name="T43" fmla="*/ 196 h 467"/>
                  <a:gd name="T44" fmla="*/ 243 w 723"/>
                  <a:gd name="T45" fmla="*/ 159 h 467"/>
                  <a:gd name="T46" fmla="*/ 243 w 723"/>
                  <a:gd name="T47" fmla="*/ 176 h 467"/>
                  <a:gd name="T48" fmla="*/ 131 w 723"/>
                  <a:gd name="T49" fmla="*/ 215 h 467"/>
                  <a:gd name="T50" fmla="*/ 292 w 723"/>
                  <a:gd name="T51" fmla="*/ 158 h 467"/>
                  <a:gd name="T52" fmla="*/ 292 w 723"/>
                  <a:gd name="T53" fmla="*/ 142 h 467"/>
                  <a:gd name="T54" fmla="*/ 723 w 723"/>
                  <a:gd name="T55" fmla="*/ 0 h 467"/>
                  <a:gd name="T56" fmla="*/ 723 w 723"/>
                  <a:gd name="T57" fmla="*/ 6 h 467"/>
                  <a:gd name="T58" fmla="*/ 292 w 723"/>
                  <a:gd name="T59" fmla="*/ 158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23" h="467">
                    <a:moveTo>
                      <a:pt x="0" y="467"/>
                    </a:moveTo>
                    <a:lnTo>
                      <a:pt x="0" y="314"/>
                    </a:lnTo>
                    <a:lnTo>
                      <a:pt x="81" y="286"/>
                    </a:lnTo>
                    <a:lnTo>
                      <a:pt x="81" y="440"/>
                    </a:lnTo>
                    <a:lnTo>
                      <a:pt x="0" y="467"/>
                    </a:lnTo>
                    <a:moveTo>
                      <a:pt x="131" y="424"/>
                    </a:moveTo>
                    <a:lnTo>
                      <a:pt x="131" y="268"/>
                    </a:lnTo>
                    <a:lnTo>
                      <a:pt x="243" y="229"/>
                    </a:lnTo>
                    <a:lnTo>
                      <a:pt x="243" y="387"/>
                    </a:lnTo>
                    <a:lnTo>
                      <a:pt x="131" y="424"/>
                    </a:lnTo>
                    <a:moveTo>
                      <a:pt x="292" y="370"/>
                    </a:moveTo>
                    <a:lnTo>
                      <a:pt x="292" y="211"/>
                    </a:lnTo>
                    <a:lnTo>
                      <a:pt x="723" y="59"/>
                    </a:lnTo>
                    <a:lnTo>
                      <a:pt x="723" y="228"/>
                    </a:lnTo>
                    <a:lnTo>
                      <a:pt x="292" y="370"/>
                    </a:lnTo>
                    <a:moveTo>
                      <a:pt x="0" y="261"/>
                    </a:moveTo>
                    <a:lnTo>
                      <a:pt x="0" y="239"/>
                    </a:lnTo>
                    <a:lnTo>
                      <a:pt x="81" y="212"/>
                    </a:lnTo>
                    <a:lnTo>
                      <a:pt x="81" y="233"/>
                    </a:lnTo>
                    <a:lnTo>
                      <a:pt x="0" y="261"/>
                    </a:lnTo>
                    <a:moveTo>
                      <a:pt x="131" y="215"/>
                    </a:moveTo>
                    <a:lnTo>
                      <a:pt x="131" y="196"/>
                    </a:lnTo>
                    <a:lnTo>
                      <a:pt x="243" y="159"/>
                    </a:lnTo>
                    <a:lnTo>
                      <a:pt x="243" y="176"/>
                    </a:lnTo>
                    <a:lnTo>
                      <a:pt x="131" y="215"/>
                    </a:lnTo>
                    <a:moveTo>
                      <a:pt x="292" y="158"/>
                    </a:moveTo>
                    <a:lnTo>
                      <a:pt x="292" y="142"/>
                    </a:lnTo>
                    <a:lnTo>
                      <a:pt x="723" y="0"/>
                    </a:lnTo>
                    <a:lnTo>
                      <a:pt x="723" y="6"/>
                    </a:lnTo>
                    <a:lnTo>
                      <a:pt x="292" y="158"/>
                    </a:lnTo>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14" name="Freeform 2403"/>
              <p:cNvSpPr>
                <a:spLocks noEditPoints="1"/>
              </p:cNvSpPr>
              <p:nvPr/>
            </p:nvSpPr>
            <p:spPr bwMode="auto">
              <a:xfrm>
                <a:off x="5782" y="1908"/>
                <a:ext cx="4" cy="21"/>
              </a:xfrm>
              <a:custGeom>
                <a:avLst/>
                <a:gdLst>
                  <a:gd name="T0" fmla="*/ 0 w 50"/>
                  <a:gd name="T1" fmla="*/ 244 h 244"/>
                  <a:gd name="T2" fmla="*/ 0 w 50"/>
                  <a:gd name="T3" fmla="*/ 90 h 244"/>
                  <a:gd name="T4" fmla="*/ 50 w 50"/>
                  <a:gd name="T5" fmla="*/ 72 h 244"/>
                  <a:gd name="T6" fmla="*/ 50 w 50"/>
                  <a:gd name="T7" fmla="*/ 228 h 244"/>
                  <a:gd name="T8" fmla="*/ 0 w 50"/>
                  <a:gd name="T9" fmla="*/ 244 h 244"/>
                  <a:gd name="T10" fmla="*/ 0 w 50"/>
                  <a:gd name="T11" fmla="*/ 37 h 244"/>
                  <a:gd name="T12" fmla="*/ 0 w 50"/>
                  <a:gd name="T13" fmla="*/ 16 h 244"/>
                  <a:gd name="T14" fmla="*/ 50 w 50"/>
                  <a:gd name="T15" fmla="*/ 0 h 244"/>
                  <a:gd name="T16" fmla="*/ 50 w 50"/>
                  <a:gd name="T17" fmla="*/ 19 h 244"/>
                  <a:gd name="T18" fmla="*/ 0 w 50"/>
                  <a:gd name="T19" fmla="*/ 3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44">
                    <a:moveTo>
                      <a:pt x="0" y="244"/>
                    </a:moveTo>
                    <a:lnTo>
                      <a:pt x="0" y="90"/>
                    </a:lnTo>
                    <a:lnTo>
                      <a:pt x="50" y="72"/>
                    </a:lnTo>
                    <a:lnTo>
                      <a:pt x="50" y="228"/>
                    </a:lnTo>
                    <a:lnTo>
                      <a:pt x="0" y="244"/>
                    </a:lnTo>
                    <a:moveTo>
                      <a:pt x="0" y="37"/>
                    </a:moveTo>
                    <a:lnTo>
                      <a:pt x="0" y="16"/>
                    </a:lnTo>
                    <a:lnTo>
                      <a:pt x="50" y="0"/>
                    </a:lnTo>
                    <a:lnTo>
                      <a:pt x="50" y="19"/>
                    </a:lnTo>
                    <a:lnTo>
                      <a:pt x="0" y="37"/>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15" name="Freeform 2404"/>
              <p:cNvSpPr>
                <a:spLocks noEditPoints="1"/>
              </p:cNvSpPr>
              <p:nvPr/>
            </p:nvSpPr>
            <p:spPr bwMode="auto">
              <a:xfrm>
                <a:off x="5775" y="1891"/>
                <a:ext cx="63" cy="27"/>
              </a:xfrm>
              <a:custGeom>
                <a:avLst/>
                <a:gdLst>
                  <a:gd name="T0" fmla="*/ 0 w 723"/>
                  <a:gd name="T1" fmla="*/ 308 h 308"/>
                  <a:gd name="T2" fmla="*/ 0 w 723"/>
                  <a:gd name="T3" fmla="*/ 255 h 308"/>
                  <a:gd name="T4" fmla="*/ 81 w 723"/>
                  <a:gd name="T5" fmla="*/ 227 h 308"/>
                  <a:gd name="T6" fmla="*/ 131 w 723"/>
                  <a:gd name="T7" fmla="*/ 209 h 308"/>
                  <a:gd name="T8" fmla="*/ 243 w 723"/>
                  <a:gd name="T9" fmla="*/ 170 h 308"/>
                  <a:gd name="T10" fmla="*/ 243 w 723"/>
                  <a:gd name="T11" fmla="*/ 223 h 308"/>
                  <a:gd name="T12" fmla="*/ 131 w 723"/>
                  <a:gd name="T13" fmla="*/ 262 h 308"/>
                  <a:gd name="T14" fmla="*/ 81 w 723"/>
                  <a:gd name="T15" fmla="*/ 280 h 308"/>
                  <a:gd name="T16" fmla="*/ 0 w 723"/>
                  <a:gd name="T17" fmla="*/ 308 h 308"/>
                  <a:gd name="T18" fmla="*/ 292 w 723"/>
                  <a:gd name="T19" fmla="*/ 205 h 308"/>
                  <a:gd name="T20" fmla="*/ 292 w 723"/>
                  <a:gd name="T21" fmla="*/ 152 h 308"/>
                  <a:gd name="T22" fmla="*/ 723 w 723"/>
                  <a:gd name="T23" fmla="*/ 0 h 308"/>
                  <a:gd name="T24" fmla="*/ 723 w 723"/>
                  <a:gd name="T25" fmla="*/ 53 h 308"/>
                  <a:gd name="T26" fmla="*/ 292 w 723"/>
                  <a:gd name="T27" fmla="*/ 20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3" h="308">
                    <a:moveTo>
                      <a:pt x="0" y="308"/>
                    </a:moveTo>
                    <a:lnTo>
                      <a:pt x="0" y="255"/>
                    </a:lnTo>
                    <a:lnTo>
                      <a:pt x="81" y="227"/>
                    </a:lnTo>
                    <a:lnTo>
                      <a:pt x="131" y="209"/>
                    </a:lnTo>
                    <a:lnTo>
                      <a:pt x="243" y="170"/>
                    </a:lnTo>
                    <a:lnTo>
                      <a:pt x="243" y="223"/>
                    </a:lnTo>
                    <a:lnTo>
                      <a:pt x="131" y="262"/>
                    </a:lnTo>
                    <a:lnTo>
                      <a:pt x="81" y="280"/>
                    </a:lnTo>
                    <a:lnTo>
                      <a:pt x="0" y="308"/>
                    </a:lnTo>
                    <a:moveTo>
                      <a:pt x="292" y="205"/>
                    </a:moveTo>
                    <a:lnTo>
                      <a:pt x="292" y="152"/>
                    </a:lnTo>
                    <a:lnTo>
                      <a:pt x="723" y="0"/>
                    </a:lnTo>
                    <a:lnTo>
                      <a:pt x="723" y="53"/>
                    </a:lnTo>
                    <a:lnTo>
                      <a:pt x="292" y="20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16" name="Freeform 2405"/>
              <p:cNvSpPr>
                <a:spLocks/>
              </p:cNvSpPr>
              <p:nvPr/>
            </p:nvSpPr>
            <p:spPr bwMode="auto">
              <a:xfrm>
                <a:off x="5796" y="1903"/>
                <a:ext cx="4" cy="21"/>
              </a:xfrm>
              <a:custGeom>
                <a:avLst/>
                <a:gdLst>
                  <a:gd name="T0" fmla="*/ 0 w 4"/>
                  <a:gd name="T1" fmla="*/ 21 h 21"/>
                  <a:gd name="T2" fmla="*/ 0 w 4"/>
                  <a:gd name="T3" fmla="*/ 2 h 21"/>
                  <a:gd name="T4" fmla="*/ 4 w 4"/>
                  <a:gd name="T5" fmla="*/ 0 h 21"/>
                  <a:gd name="T6" fmla="*/ 4 w 4"/>
                  <a:gd name="T7" fmla="*/ 20 h 21"/>
                  <a:gd name="T8" fmla="*/ 0 w 4"/>
                  <a:gd name="T9" fmla="*/ 21 h 21"/>
                </a:gdLst>
                <a:ahLst/>
                <a:cxnLst>
                  <a:cxn ang="0">
                    <a:pos x="T0" y="T1"/>
                  </a:cxn>
                  <a:cxn ang="0">
                    <a:pos x="T2" y="T3"/>
                  </a:cxn>
                  <a:cxn ang="0">
                    <a:pos x="T4" y="T5"/>
                  </a:cxn>
                  <a:cxn ang="0">
                    <a:pos x="T6" y="T7"/>
                  </a:cxn>
                  <a:cxn ang="0">
                    <a:pos x="T8" y="T9"/>
                  </a:cxn>
                </a:cxnLst>
                <a:rect l="0" t="0" r="r" b="b"/>
                <a:pathLst>
                  <a:path w="4" h="21">
                    <a:moveTo>
                      <a:pt x="0" y="21"/>
                    </a:moveTo>
                    <a:lnTo>
                      <a:pt x="0" y="2"/>
                    </a:lnTo>
                    <a:lnTo>
                      <a:pt x="4" y="0"/>
                    </a:lnTo>
                    <a:lnTo>
                      <a:pt x="4" y="20"/>
                    </a:lnTo>
                    <a:lnTo>
                      <a:pt x="0" y="2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17" name="Freeform 2406"/>
              <p:cNvSpPr>
                <a:spLocks noEditPoints="1"/>
              </p:cNvSpPr>
              <p:nvPr/>
            </p:nvSpPr>
            <p:spPr bwMode="auto">
              <a:xfrm>
                <a:off x="5722" y="1911"/>
                <a:ext cx="53" cy="33"/>
              </a:xfrm>
              <a:custGeom>
                <a:avLst/>
                <a:gdLst>
                  <a:gd name="T0" fmla="*/ 172 w 615"/>
                  <a:gd name="T1" fmla="*/ 375 h 375"/>
                  <a:gd name="T2" fmla="*/ 3 w 615"/>
                  <a:gd name="T3" fmla="*/ 292 h 375"/>
                  <a:gd name="T4" fmla="*/ 615 w 615"/>
                  <a:gd name="T5" fmla="*/ 75 h 375"/>
                  <a:gd name="T6" fmla="*/ 615 w 615"/>
                  <a:gd name="T7" fmla="*/ 228 h 375"/>
                  <a:gd name="T8" fmla="*/ 172 w 615"/>
                  <a:gd name="T9" fmla="*/ 375 h 375"/>
                  <a:gd name="T10" fmla="*/ 0 w 615"/>
                  <a:gd name="T11" fmla="*/ 240 h 375"/>
                  <a:gd name="T12" fmla="*/ 0 w 615"/>
                  <a:gd name="T13" fmla="*/ 204 h 375"/>
                  <a:gd name="T14" fmla="*/ 615 w 615"/>
                  <a:gd name="T15" fmla="*/ 0 h 375"/>
                  <a:gd name="T16" fmla="*/ 615 w 615"/>
                  <a:gd name="T17" fmla="*/ 22 h 375"/>
                  <a:gd name="T18" fmla="*/ 0 w 615"/>
                  <a:gd name="T19" fmla="*/ 24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5" h="375">
                    <a:moveTo>
                      <a:pt x="172" y="375"/>
                    </a:moveTo>
                    <a:lnTo>
                      <a:pt x="3" y="292"/>
                    </a:lnTo>
                    <a:lnTo>
                      <a:pt x="615" y="75"/>
                    </a:lnTo>
                    <a:lnTo>
                      <a:pt x="615" y="228"/>
                    </a:lnTo>
                    <a:lnTo>
                      <a:pt x="172" y="375"/>
                    </a:lnTo>
                    <a:moveTo>
                      <a:pt x="0" y="240"/>
                    </a:moveTo>
                    <a:lnTo>
                      <a:pt x="0" y="204"/>
                    </a:lnTo>
                    <a:lnTo>
                      <a:pt x="615" y="0"/>
                    </a:lnTo>
                    <a:lnTo>
                      <a:pt x="615" y="22"/>
                    </a:lnTo>
                    <a:lnTo>
                      <a:pt x="0" y="240"/>
                    </a:lnTo>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18" name="Freeform 2407"/>
              <p:cNvSpPr>
                <a:spLocks/>
              </p:cNvSpPr>
              <p:nvPr/>
            </p:nvSpPr>
            <p:spPr bwMode="auto">
              <a:xfrm>
                <a:off x="5722" y="1913"/>
                <a:ext cx="53" cy="24"/>
              </a:xfrm>
              <a:custGeom>
                <a:avLst/>
                <a:gdLst>
                  <a:gd name="T0" fmla="*/ 0 w 53"/>
                  <a:gd name="T1" fmla="*/ 24 h 24"/>
                  <a:gd name="T2" fmla="*/ 0 w 53"/>
                  <a:gd name="T3" fmla="*/ 23 h 24"/>
                  <a:gd name="T4" fmla="*/ 0 w 53"/>
                  <a:gd name="T5" fmla="*/ 19 h 24"/>
                  <a:gd name="T6" fmla="*/ 53 w 53"/>
                  <a:gd name="T7" fmla="*/ 0 h 24"/>
                  <a:gd name="T8" fmla="*/ 53 w 53"/>
                  <a:gd name="T9" fmla="*/ 5 h 24"/>
                  <a:gd name="T10" fmla="*/ 0 w 53"/>
                  <a:gd name="T11" fmla="*/ 24 h 24"/>
                </a:gdLst>
                <a:ahLst/>
                <a:cxnLst>
                  <a:cxn ang="0">
                    <a:pos x="T0" y="T1"/>
                  </a:cxn>
                  <a:cxn ang="0">
                    <a:pos x="T2" y="T3"/>
                  </a:cxn>
                  <a:cxn ang="0">
                    <a:pos x="T4" y="T5"/>
                  </a:cxn>
                  <a:cxn ang="0">
                    <a:pos x="T6" y="T7"/>
                  </a:cxn>
                  <a:cxn ang="0">
                    <a:pos x="T8" y="T9"/>
                  </a:cxn>
                  <a:cxn ang="0">
                    <a:pos x="T10" y="T11"/>
                  </a:cxn>
                </a:cxnLst>
                <a:rect l="0" t="0" r="r" b="b"/>
                <a:pathLst>
                  <a:path w="53" h="24">
                    <a:moveTo>
                      <a:pt x="0" y="24"/>
                    </a:moveTo>
                    <a:lnTo>
                      <a:pt x="0" y="23"/>
                    </a:lnTo>
                    <a:lnTo>
                      <a:pt x="0" y="19"/>
                    </a:lnTo>
                    <a:lnTo>
                      <a:pt x="53" y="0"/>
                    </a:lnTo>
                    <a:lnTo>
                      <a:pt x="53" y="5"/>
                    </a:lnTo>
                    <a:lnTo>
                      <a:pt x="0" y="2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19" name="Freeform 2408"/>
              <p:cNvSpPr>
                <a:spLocks/>
              </p:cNvSpPr>
              <p:nvPr/>
            </p:nvSpPr>
            <p:spPr bwMode="auto">
              <a:xfrm>
                <a:off x="5647" y="2130"/>
                <a:ext cx="115" cy="53"/>
              </a:xfrm>
              <a:custGeom>
                <a:avLst/>
                <a:gdLst>
                  <a:gd name="T0" fmla="*/ 0 w 115"/>
                  <a:gd name="T1" fmla="*/ 53 h 53"/>
                  <a:gd name="T2" fmla="*/ 0 w 115"/>
                  <a:gd name="T3" fmla="*/ 34 h 53"/>
                  <a:gd name="T4" fmla="*/ 115 w 115"/>
                  <a:gd name="T5" fmla="*/ 0 h 53"/>
                  <a:gd name="T6" fmla="*/ 115 w 115"/>
                  <a:gd name="T7" fmla="*/ 20 h 53"/>
                  <a:gd name="T8" fmla="*/ 0 w 115"/>
                  <a:gd name="T9" fmla="*/ 53 h 53"/>
                </a:gdLst>
                <a:ahLst/>
                <a:cxnLst>
                  <a:cxn ang="0">
                    <a:pos x="T0" y="T1"/>
                  </a:cxn>
                  <a:cxn ang="0">
                    <a:pos x="T2" y="T3"/>
                  </a:cxn>
                  <a:cxn ang="0">
                    <a:pos x="T4" y="T5"/>
                  </a:cxn>
                  <a:cxn ang="0">
                    <a:pos x="T6" y="T7"/>
                  </a:cxn>
                  <a:cxn ang="0">
                    <a:pos x="T8" y="T9"/>
                  </a:cxn>
                </a:cxnLst>
                <a:rect l="0" t="0" r="r" b="b"/>
                <a:pathLst>
                  <a:path w="115" h="53">
                    <a:moveTo>
                      <a:pt x="0" y="53"/>
                    </a:moveTo>
                    <a:lnTo>
                      <a:pt x="0" y="34"/>
                    </a:lnTo>
                    <a:lnTo>
                      <a:pt x="115" y="0"/>
                    </a:lnTo>
                    <a:lnTo>
                      <a:pt x="115" y="20"/>
                    </a:lnTo>
                    <a:lnTo>
                      <a:pt x="0" y="53"/>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20" name="Freeform 2409"/>
              <p:cNvSpPr>
                <a:spLocks noEditPoints="1"/>
              </p:cNvSpPr>
              <p:nvPr/>
            </p:nvSpPr>
            <p:spPr bwMode="auto">
              <a:xfrm>
                <a:off x="5576" y="2216"/>
                <a:ext cx="103" cy="46"/>
              </a:xfrm>
              <a:custGeom>
                <a:avLst/>
                <a:gdLst>
                  <a:gd name="T0" fmla="*/ 150 w 1185"/>
                  <a:gd name="T1" fmla="*/ 531 h 531"/>
                  <a:gd name="T2" fmla="*/ 150 w 1185"/>
                  <a:gd name="T3" fmla="*/ 303 h 531"/>
                  <a:gd name="T4" fmla="*/ 660 w 1185"/>
                  <a:gd name="T5" fmla="*/ 154 h 531"/>
                  <a:gd name="T6" fmla="*/ 660 w 1185"/>
                  <a:gd name="T7" fmla="*/ 382 h 531"/>
                  <a:gd name="T8" fmla="*/ 150 w 1185"/>
                  <a:gd name="T9" fmla="*/ 531 h 531"/>
                  <a:gd name="T10" fmla="*/ 0 w 1185"/>
                  <a:gd name="T11" fmla="*/ 531 h 531"/>
                  <a:gd name="T12" fmla="*/ 0 w 1185"/>
                  <a:gd name="T13" fmla="*/ 347 h 531"/>
                  <a:gd name="T14" fmla="*/ 100 w 1185"/>
                  <a:gd name="T15" fmla="*/ 318 h 531"/>
                  <a:gd name="T16" fmla="*/ 100 w 1185"/>
                  <a:gd name="T17" fmla="*/ 492 h 531"/>
                  <a:gd name="T18" fmla="*/ 0 w 1185"/>
                  <a:gd name="T19" fmla="*/ 531 h 531"/>
                  <a:gd name="T20" fmla="*/ 710 w 1185"/>
                  <a:gd name="T21" fmla="*/ 367 h 531"/>
                  <a:gd name="T22" fmla="*/ 710 w 1185"/>
                  <a:gd name="T23" fmla="*/ 139 h 531"/>
                  <a:gd name="T24" fmla="*/ 1185 w 1185"/>
                  <a:gd name="T25" fmla="*/ 0 h 531"/>
                  <a:gd name="T26" fmla="*/ 1185 w 1185"/>
                  <a:gd name="T27" fmla="*/ 228 h 531"/>
                  <a:gd name="T28" fmla="*/ 710 w 1185"/>
                  <a:gd name="T29" fmla="*/ 367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5" h="531">
                    <a:moveTo>
                      <a:pt x="150" y="531"/>
                    </a:moveTo>
                    <a:lnTo>
                      <a:pt x="150" y="303"/>
                    </a:lnTo>
                    <a:lnTo>
                      <a:pt x="660" y="154"/>
                    </a:lnTo>
                    <a:lnTo>
                      <a:pt x="660" y="382"/>
                    </a:lnTo>
                    <a:lnTo>
                      <a:pt x="150" y="531"/>
                    </a:lnTo>
                    <a:moveTo>
                      <a:pt x="0" y="531"/>
                    </a:moveTo>
                    <a:lnTo>
                      <a:pt x="0" y="347"/>
                    </a:lnTo>
                    <a:lnTo>
                      <a:pt x="100" y="318"/>
                    </a:lnTo>
                    <a:lnTo>
                      <a:pt x="100" y="492"/>
                    </a:lnTo>
                    <a:lnTo>
                      <a:pt x="0" y="531"/>
                    </a:lnTo>
                    <a:moveTo>
                      <a:pt x="710" y="367"/>
                    </a:moveTo>
                    <a:lnTo>
                      <a:pt x="710" y="139"/>
                    </a:lnTo>
                    <a:lnTo>
                      <a:pt x="1185" y="0"/>
                    </a:lnTo>
                    <a:lnTo>
                      <a:pt x="1185" y="228"/>
                    </a:lnTo>
                    <a:lnTo>
                      <a:pt x="710" y="367"/>
                    </a:lnTo>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21" name="Freeform 2410"/>
              <p:cNvSpPr>
                <a:spLocks/>
              </p:cNvSpPr>
              <p:nvPr/>
            </p:nvSpPr>
            <p:spPr bwMode="auto">
              <a:xfrm>
                <a:off x="5585" y="2243"/>
                <a:ext cx="4" cy="21"/>
              </a:xfrm>
              <a:custGeom>
                <a:avLst/>
                <a:gdLst>
                  <a:gd name="T0" fmla="*/ 0 w 4"/>
                  <a:gd name="T1" fmla="*/ 21 h 21"/>
                  <a:gd name="T2" fmla="*/ 3 w 4"/>
                  <a:gd name="T3" fmla="*/ 19 h 21"/>
                  <a:gd name="T4" fmla="*/ 1 w 4"/>
                  <a:gd name="T5" fmla="*/ 15 h 21"/>
                  <a:gd name="T6" fmla="*/ 0 w 4"/>
                  <a:gd name="T7" fmla="*/ 16 h 21"/>
                  <a:gd name="T8" fmla="*/ 0 w 4"/>
                  <a:gd name="T9" fmla="*/ 1 h 21"/>
                  <a:gd name="T10" fmla="*/ 4 w 4"/>
                  <a:gd name="T11" fmla="*/ 0 h 21"/>
                  <a:gd name="T12" fmla="*/ 4 w 4"/>
                  <a:gd name="T13" fmla="*/ 19 h 21"/>
                  <a:gd name="T14" fmla="*/ 0 w 4"/>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1">
                    <a:moveTo>
                      <a:pt x="0" y="21"/>
                    </a:moveTo>
                    <a:lnTo>
                      <a:pt x="3" y="19"/>
                    </a:lnTo>
                    <a:lnTo>
                      <a:pt x="1" y="15"/>
                    </a:lnTo>
                    <a:lnTo>
                      <a:pt x="0" y="16"/>
                    </a:lnTo>
                    <a:lnTo>
                      <a:pt x="0" y="1"/>
                    </a:lnTo>
                    <a:lnTo>
                      <a:pt x="4" y="0"/>
                    </a:lnTo>
                    <a:lnTo>
                      <a:pt x="4" y="19"/>
                    </a:lnTo>
                    <a:lnTo>
                      <a:pt x="0" y="2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22" name="Freeform 2411"/>
              <p:cNvSpPr>
                <a:spLocks/>
              </p:cNvSpPr>
              <p:nvPr/>
            </p:nvSpPr>
            <p:spPr bwMode="auto">
              <a:xfrm>
                <a:off x="5633" y="2228"/>
                <a:ext cx="5" cy="21"/>
              </a:xfrm>
              <a:custGeom>
                <a:avLst/>
                <a:gdLst>
                  <a:gd name="T0" fmla="*/ 0 w 5"/>
                  <a:gd name="T1" fmla="*/ 21 h 21"/>
                  <a:gd name="T2" fmla="*/ 0 w 5"/>
                  <a:gd name="T3" fmla="*/ 2 h 21"/>
                  <a:gd name="T4" fmla="*/ 5 w 5"/>
                  <a:gd name="T5" fmla="*/ 0 h 21"/>
                  <a:gd name="T6" fmla="*/ 5 w 5"/>
                  <a:gd name="T7" fmla="*/ 20 h 21"/>
                  <a:gd name="T8" fmla="*/ 0 w 5"/>
                  <a:gd name="T9" fmla="*/ 21 h 21"/>
                </a:gdLst>
                <a:ahLst/>
                <a:cxnLst>
                  <a:cxn ang="0">
                    <a:pos x="T0" y="T1"/>
                  </a:cxn>
                  <a:cxn ang="0">
                    <a:pos x="T2" y="T3"/>
                  </a:cxn>
                  <a:cxn ang="0">
                    <a:pos x="T4" y="T5"/>
                  </a:cxn>
                  <a:cxn ang="0">
                    <a:pos x="T6" y="T7"/>
                  </a:cxn>
                  <a:cxn ang="0">
                    <a:pos x="T8" y="T9"/>
                  </a:cxn>
                </a:cxnLst>
                <a:rect l="0" t="0" r="r" b="b"/>
                <a:pathLst>
                  <a:path w="5" h="21">
                    <a:moveTo>
                      <a:pt x="0" y="21"/>
                    </a:moveTo>
                    <a:lnTo>
                      <a:pt x="0" y="2"/>
                    </a:lnTo>
                    <a:lnTo>
                      <a:pt x="5" y="0"/>
                    </a:lnTo>
                    <a:lnTo>
                      <a:pt x="5" y="20"/>
                    </a:lnTo>
                    <a:lnTo>
                      <a:pt x="0" y="2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23" name="Freeform 2412"/>
              <p:cNvSpPr>
                <a:spLocks/>
              </p:cNvSpPr>
              <p:nvPr/>
            </p:nvSpPr>
            <p:spPr bwMode="auto">
              <a:xfrm>
                <a:off x="5576" y="2258"/>
                <a:ext cx="12" cy="8"/>
              </a:xfrm>
              <a:custGeom>
                <a:avLst/>
                <a:gdLst>
                  <a:gd name="T0" fmla="*/ 0 w 12"/>
                  <a:gd name="T1" fmla="*/ 8 h 8"/>
                  <a:gd name="T2" fmla="*/ 0 w 12"/>
                  <a:gd name="T3" fmla="*/ 4 h 8"/>
                  <a:gd name="T4" fmla="*/ 9 w 12"/>
                  <a:gd name="T5" fmla="*/ 1 h 8"/>
                  <a:gd name="T6" fmla="*/ 10 w 12"/>
                  <a:gd name="T7" fmla="*/ 0 h 8"/>
                  <a:gd name="T8" fmla="*/ 12 w 12"/>
                  <a:gd name="T9" fmla="*/ 4 h 8"/>
                  <a:gd name="T10" fmla="*/ 9 w 12"/>
                  <a:gd name="T11" fmla="*/ 6 h 8"/>
                  <a:gd name="T12" fmla="*/ 0 w 12"/>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0" y="8"/>
                    </a:moveTo>
                    <a:lnTo>
                      <a:pt x="0" y="4"/>
                    </a:lnTo>
                    <a:lnTo>
                      <a:pt x="9" y="1"/>
                    </a:lnTo>
                    <a:lnTo>
                      <a:pt x="10" y="0"/>
                    </a:lnTo>
                    <a:lnTo>
                      <a:pt x="12" y="4"/>
                    </a:lnTo>
                    <a:lnTo>
                      <a:pt x="9" y="6"/>
                    </a:lnTo>
                    <a:lnTo>
                      <a:pt x="0"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24" name="Freeform 2413"/>
              <p:cNvSpPr>
                <a:spLocks noEditPoints="1"/>
              </p:cNvSpPr>
              <p:nvPr/>
            </p:nvSpPr>
            <p:spPr bwMode="auto">
              <a:xfrm>
                <a:off x="5563" y="2246"/>
                <a:ext cx="13" cy="21"/>
              </a:xfrm>
              <a:custGeom>
                <a:avLst/>
                <a:gdLst>
                  <a:gd name="T0" fmla="*/ 0 w 153"/>
                  <a:gd name="T1" fmla="*/ 241 h 241"/>
                  <a:gd name="T2" fmla="*/ 0 w 153"/>
                  <a:gd name="T3" fmla="*/ 45 h 241"/>
                  <a:gd name="T4" fmla="*/ 97 w 153"/>
                  <a:gd name="T5" fmla="*/ 16 h 241"/>
                  <a:gd name="T6" fmla="*/ 97 w 153"/>
                  <a:gd name="T7" fmla="*/ 205 h 241"/>
                  <a:gd name="T8" fmla="*/ 0 w 153"/>
                  <a:gd name="T9" fmla="*/ 241 h 241"/>
                  <a:gd name="T10" fmla="*/ 146 w 153"/>
                  <a:gd name="T11" fmla="*/ 186 h 241"/>
                  <a:gd name="T12" fmla="*/ 146 w 153"/>
                  <a:gd name="T13" fmla="*/ 2 h 241"/>
                  <a:gd name="T14" fmla="*/ 153 w 153"/>
                  <a:gd name="T15" fmla="*/ 0 h 241"/>
                  <a:gd name="T16" fmla="*/ 153 w 153"/>
                  <a:gd name="T17" fmla="*/ 184 h 241"/>
                  <a:gd name="T18" fmla="*/ 146 w 153"/>
                  <a:gd name="T19" fmla="*/ 186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241">
                    <a:moveTo>
                      <a:pt x="0" y="241"/>
                    </a:moveTo>
                    <a:lnTo>
                      <a:pt x="0" y="45"/>
                    </a:lnTo>
                    <a:lnTo>
                      <a:pt x="97" y="16"/>
                    </a:lnTo>
                    <a:lnTo>
                      <a:pt x="97" y="205"/>
                    </a:lnTo>
                    <a:lnTo>
                      <a:pt x="0" y="241"/>
                    </a:lnTo>
                    <a:moveTo>
                      <a:pt x="146" y="186"/>
                    </a:moveTo>
                    <a:lnTo>
                      <a:pt x="146" y="2"/>
                    </a:lnTo>
                    <a:lnTo>
                      <a:pt x="153" y="0"/>
                    </a:lnTo>
                    <a:lnTo>
                      <a:pt x="153" y="184"/>
                    </a:lnTo>
                    <a:lnTo>
                      <a:pt x="146" y="186"/>
                    </a:lnTo>
                  </a:path>
                </a:pathLst>
              </a:custGeom>
              <a:solidFill>
                <a:srgbClr val="2C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25" name="Freeform 2414"/>
              <p:cNvSpPr>
                <a:spLocks noEditPoints="1"/>
              </p:cNvSpPr>
              <p:nvPr/>
            </p:nvSpPr>
            <p:spPr bwMode="auto">
              <a:xfrm>
                <a:off x="5563" y="2262"/>
                <a:ext cx="13" cy="8"/>
              </a:xfrm>
              <a:custGeom>
                <a:avLst/>
                <a:gdLst>
                  <a:gd name="T0" fmla="*/ 0 w 153"/>
                  <a:gd name="T1" fmla="*/ 89 h 89"/>
                  <a:gd name="T2" fmla="*/ 0 w 153"/>
                  <a:gd name="T3" fmla="*/ 57 h 89"/>
                  <a:gd name="T4" fmla="*/ 97 w 153"/>
                  <a:gd name="T5" fmla="*/ 21 h 89"/>
                  <a:gd name="T6" fmla="*/ 97 w 153"/>
                  <a:gd name="T7" fmla="*/ 60 h 89"/>
                  <a:gd name="T8" fmla="*/ 0 w 153"/>
                  <a:gd name="T9" fmla="*/ 89 h 89"/>
                  <a:gd name="T10" fmla="*/ 146 w 153"/>
                  <a:gd name="T11" fmla="*/ 46 h 89"/>
                  <a:gd name="T12" fmla="*/ 146 w 153"/>
                  <a:gd name="T13" fmla="*/ 2 h 89"/>
                  <a:gd name="T14" fmla="*/ 153 w 153"/>
                  <a:gd name="T15" fmla="*/ 0 h 89"/>
                  <a:gd name="T16" fmla="*/ 153 w 153"/>
                  <a:gd name="T17" fmla="*/ 44 h 89"/>
                  <a:gd name="T18" fmla="*/ 146 w 153"/>
                  <a:gd name="T19" fmla="*/ 4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89">
                    <a:moveTo>
                      <a:pt x="0" y="89"/>
                    </a:moveTo>
                    <a:lnTo>
                      <a:pt x="0" y="57"/>
                    </a:lnTo>
                    <a:lnTo>
                      <a:pt x="97" y="21"/>
                    </a:lnTo>
                    <a:lnTo>
                      <a:pt x="97" y="60"/>
                    </a:lnTo>
                    <a:lnTo>
                      <a:pt x="0" y="89"/>
                    </a:lnTo>
                    <a:moveTo>
                      <a:pt x="146" y="46"/>
                    </a:moveTo>
                    <a:lnTo>
                      <a:pt x="146" y="2"/>
                    </a:lnTo>
                    <a:lnTo>
                      <a:pt x="153" y="0"/>
                    </a:lnTo>
                    <a:lnTo>
                      <a:pt x="153" y="44"/>
                    </a:lnTo>
                    <a:lnTo>
                      <a:pt x="146" y="4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26" name="Freeform 2415"/>
              <p:cNvSpPr>
                <a:spLocks/>
              </p:cNvSpPr>
              <p:nvPr/>
            </p:nvSpPr>
            <p:spPr bwMode="auto">
              <a:xfrm>
                <a:off x="5571" y="2247"/>
                <a:ext cx="5" cy="21"/>
              </a:xfrm>
              <a:custGeom>
                <a:avLst/>
                <a:gdLst>
                  <a:gd name="T0" fmla="*/ 0 w 5"/>
                  <a:gd name="T1" fmla="*/ 21 h 21"/>
                  <a:gd name="T2" fmla="*/ 0 w 5"/>
                  <a:gd name="T3" fmla="*/ 1 h 21"/>
                  <a:gd name="T4" fmla="*/ 5 w 5"/>
                  <a:gd name="T5" fmla="*/ 0 h 21"/>
                  <a:gd name="T6" fmla="*/ 5 w 5"/>
                  <a:gd name="T7" fmla="*/ 19 h 21"/>
                  <a:gd name="T8" fmla="*/ 0 w 5"/>
                  <a:gd name="T9" fmla="*/ 21 h 21"/>
                </a:gdLst>
                <a:ahLst/>
                <a:cxnLst>
                  <a:cxn ang="0">
                    <a:pos x="T0" y="T1"/>
                  </a:cxn>
                  <a:cxn ang="0">
                    <a:pos x="T2" y="T3"/>
                  </a:cxn>
                  <a:cxn ang="0">
                    <a:pos x="T4" y="T5"/>
                  </a:cxn>
                  <a:cxn ang="0">
                    <a:pos x="T6" y="T7"/>
                  </a:cxn>
                  <a:cxn ang="0">
                    <a:pos x="T8" y="T9"/>
                  </a:cxn>
                </a:cxnLst>
                <a:rect l="0" t="0" r="r" b="b"/>
                <a:pathLst>
                  <a:path w="5" h="21">
                    <a:moveTo>
                      <a:pt x="0" y="21"/>
                    </a:moveTo>
                    <a:lnTo>
                      <a:pt x="0" y="1"/>
                    </a:lnTo>
                    <a:lnTo>
                      <a:pt x="5" y="0"/>
                    </a:lnTo>
                    <a:lnTo>
                      <a:pt x="5" y="19"/>
                    </a:lnTo>
                    <a:lnTo>
                      <a:pt x="0" y="2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27" name="Freeform 2416"/>
              <p:cNvSpPr>
                <a:spLocks/>
              </p:cNvSpPr>
              <p:nvPr/>
            </p:nvSpPr>
            <p:spPr bwMode="auto">
              <a:xfrm>
                <a:off x="5546" y="2213"/>
                <a:ext cx="14" cy="13"/>
              </a:xfrm>
              <a:custGeom>
                <a:avLst/>
                <a:gdLst>
                  <a:gd name="T0" fmla="*/ 0 w 14"/>
                  <a:gd name="T1" fmla="*/ 13 h 13"/>
                  <a:gd name="T2" fmla="*/ 0 w 14"/>
                  <a:gd name="T3" fmla="*/ 4 h 13"/>
                  <a:gd name="T4" fmla="*/ 14 w 14"/>
                  <a:gd name="T5" fmla="*/ 0 h 13"/>
                  <a:gd name="T6" fmla="*/ 14 w 14"/>
                  <a:gd name="T7" fmla="*/ 8 h 13"/>
                  <a:gd name="T8" fmla="*/ 0 w 14"/>
                  <a:gd name="T9" fmla="*/ 13 h 13"/>
                </a:gdLst>
                <a:ahLst/>
                <a:cxnLst>
                  <a:cxn ang="0">
                    <a:pos x="T0" y="T1"/>
                  </a:cxn>
                  <a:cxn ang="0">
                    <a:pos x="T2" y="T3"/>
                  </a:cxn>
                  <a:cxn ang="0">
                    <a:pos x="T4" y="T5"/>
                  </a:cxn>
                  <a:cxn ang="0">
                    <a:pos x="T6" y="T7"/>
                  </a:cxn>
                  <a:cxn ang="0">
                    <a:pos x="T8" y="T9"/>
                  </a:cxn>
                </a:cxnLst>
                <a:rect l="0" t="0" r="r" b="b"/>
                <a:pathLst>
                  <a:path w="14" h="13">
                    <a:moveTo>
                      <a:pt x="0" y="13"/>
                    </a:moveTo>
                    <a:lnTo>
                      <a:pt x="0" y="4"/>
                    </a:lnTo>
                    <a:lnTo>
                      <a:pt x="14" y="0"/>
                    </a:lnTo>
                    <a:lnTo>
                      <a:pt x="14" y="8"/>
                    </a:lnTo>
                    <a:lnTo>
                      <a:pt x="0" y="13"/>
                    </a:lnTo>
                    <a:close/>
                  </a:path>
                </a:pathLst>
              </a:custGeom>
              <a:solidFill>
                <a:srgbClr val="2C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28" name="Freeform 2417"/>
              <p:cNvSpPr>
                <a:spLocks/>
              </p:cNvSpPr>
              <p:nvPr/>
            </p:nvSpPr>
            <p:spPr bwMode="auto">
              <a:xfrm>
                <a:off x="5546" y="2221"/>
                <a:ext cx="14" cy="9"/>
              </a:xfrm>
              <a:custGeom>
                <a:avLst/>
                <a:gdLst>
                  <a:gd name="T0" fmla="*/ 0 w 14"/>
                  <a:gd name="T1" fmla="*/ 9 h 9"/>
                  <a:gd name="T2" fmla="*/ 0 w 14"/>
                  <a:gd name="T3" fmla="*/ 5 h 9"/>
                  <a:gd name="T4" fmla="*/ 14 w 14"/>
                  <a:gd name="T5" fmla="*/ 0 h 9"/>
                  <a:gd name="T6" fmla="*/ 14 w 14"/>
                  <a:gd name="T7" fmla="*/ 4 h 9"/>
                  <a:gd name="T8" fmla="*/ 0 w 14"/>
                  <a:gd name="T9" fmla="*/ 9 h 9"/>
                </a:gdLst>
                <a:ahLst/>
                <a:cxnLst>
                  <a:cxn ang="0">
                    <a:pos x="T0" y="T1"/>
                  </a:cxn>
                  <a:cxn ang="0">
                    <a:pos x="T2" y="T3"/>
                  </a:cxn>
                  <a:cxn ang="0">
                    <a:pos x="T4" y="T5"/>
                  </a:cxn>
                  <a:cxn ang="0">
                    <a:pos x="T6" y="T7"/>
                  </a:cxn>
                  <a:cxn ang="0">
                    <a:pos x="T8" y="T9"/>
                  </a:cxn>
                </a:cxnLst>
                <a:rect l="0" t="0" r="r" b="b"/>
                <a:pathLst>
                  <a:path w="14" h="9">
                    <a:moveTo>
                      <a:pt x="0" y="9"/>
                    </a:moveTo>
                    <a:lnTo>
                      <a:pt x="0" y="5"/>
                    </a:lnTo>
                    <a:lnTo>
                      <a:pt x="14" y="0"/>
                    </a:lnTo>
                    <a:lnTo>
                      <a:pt x="14" y="4"/>
                    </a:lnTo>
                    <a:lnTo>
                      <a:pt x="0"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29" name="Freeform 2418"/>
              <p:cNvSpPr>
                <a:spLocks/>
              </p:cNvSpPr>
              <p:nvPr/>
            </p:nvSpPr>
            <p:spPr bwMode="auto">
              <a:xfrm>
                <a:off x="5488" y="2240"/>
                <a:ext cx="0" cy="8"/>
              </a:xfrm>
              <a:custGeom>
                <a:avLst/>
                <a:gdLst>
                  <a:gd name="T0" fmla="*/ 8 h 8"/>
                  <a:gd name="T1" fmla="*/ 0 h 8"/>
                  <a:gd name="T2" fmla="*/ 0 h 8"/>
                  <a:gd name="T3" fmla="*/ 7 h 8"/>
                  <a:gd name="T4" fmla="*/ 8 h 8"/>
                </a:gdLst>
                <a:ahLst/>
                <a:cxnLst>
                  <a:cxn ang="0">
                    <a:pos x="0" y="T0"/>
                  </a:cxn>
                  <a:cxn ang="0">
                    <a:pos x="0" y="T1"/>
                  </a:cxn>
                  <a:cxn ang="0">
                    <a:pos x="0" y="T2"/>
                  </a:cxn>
                  <a:cxn ang="0">
                    <a:pos x="0" y="T3"/>
                  </a:cxn>
                  <a:cxn ang="0">
                    <a:pos x="0" y="T4"/>
                  </a:cxn>
                </a:cxnLst>
                <a:rect l="0" t="0" r="r" b="b"/>
                <a:pathLst>
                  <a:path h="8">
                    <a:moveTo>
                      <a:pt x="0" y="8"/>
                    </a:moveTo>
                    <a:lnTo>
                      <a:pt x="0" y="0"/>
                    </a:lnTo>
                    <a:lnTo>
                      <a:pt x="0" y="0"/>
                    </a:lnTo>
                    <a:lnTo>
                      <a:pt x="0" y="7"/>
                    </a:lnTo>
                    <a:lnTo>
                      <a:pt x="0" y="8"/>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30" name="Freeform 2419"/>
              <p:cNvSpPr>
                <a:spLocks/>
              </p:cNvSpPr>
              <p:nvPr/>
            </p:nvSpPr>
            <p:spPr bwMode="auto">
              <a:xfrm>
                <a:off x="5488" y="2235"/>
                <a:ext cx="17" cy="12"/>
              </a:xfrm>
              <a:custGeom>
                <a:avLst/>
                <a:gdLst>
                  <a:gd name="T0" fmla="*/ 0 w 17"/>
                  <a:gd name="T1" fmla="*/ 12 h 12"/>
                  <a:gd name="T2" fmla="*/ 0 w 17"/>
                  <a:gd name="T3" fmla="*/ 5 h 12"/>
                  <a:gd name="T4" fmla="*/ 17 w 17"/>
                  <a:gd name="T5" fmla="*/ 0 h 12"/>
                  <a:gd name="T6" fmla="*/ 17 w 17"/>
                  <a:gd name="T7" fmla="*/ 7 h 12"/>
                  <a:gd name="T8" fmla="*/ 0 w 17"/>
                  <a:gd name="T9" fmla="*/ 12 h 12"/>
                </a:gdLst>
                <a:ahLst/>
                <a:cxnLst>
                  <a:cxn ang="0">
                    <a:pos x="T0" y="T1"/>
                  </a:cxn>
                  <a:cxn ang="0">
                    <a:pos x="T2" y="T3"/>
                  </a:cxn>
                  <a:cxn ang="0">
                    <a:pos x="T4" y="T5"/>
                  </a:cxn>
                  <a:cxn ang="0">
                    <a:pos x="T6" y="T7"/>
                  </a:cxn>
                  <a:cxn ang="0">
                    <a:pos x="T8" y="T9"/>
                  </a:cxn>
                </a:cxnLst>
                <a:rect l="0" t="0" r="r" b="b"/>
                <a:pathLst>
                  <a:path w="17" h="12">
                    <a:moveTo>
                      <a:pt x="0" y="12"/>
                    </a:moveTo>
                    <a:lnTo>
                      <a:pt x="0" y="5"/>
                    </a:lnTo>
                    <a:lnTo>
                      <a:pt x="17" y="0"/>
                    </a:lnTo>
                    <a:lnTo>
                      <a:pt x="17" y="7"/>
                    </a:lnTo>
                    <a:lnTo>
                      <a:pt x="0" y="12"/>
                    </a:lnTo>
                    <a:close/>
                  </a:path>
                </a:pathLst>
              </a:custGeom>
              <a:solidFill>
                <a:srgbClr val="2C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31" name="Freeform 2420"/>
              <p:cNvSpPr>
                <a:spLocks noEditPoints="1"/>
              </p:cNvSpPr>
              <p:nvPr/>
            </p:nvSpPr>
            <p:spPr bwMode="auto">
              <a:xfrm>
                <a:off x="5505" y="2217"/>
                <a:ext cx="41" cy="25"/>
              </a:xfrm>
              <a:custGeom>
                <a:avLst/>
                <a:gdLst>
                  <a:gd name="T0" fmla="*/ 0 w 476"/>
                  <a:gd name="T1" fmla="*/ 290 h 290"/>
                  <a:gd name="T2" fmla="*/ 0 w 476"/>
                  <a:gd name="T3" fmla="*/ 199 h 290"/>
                  <a:gd name="T4" fmla="*/ 211 w 476"/>
                  <a:gd name="T5" fmla="*/ 130 h 290"/>
                  <a:gd name="T6" fmla="*/ 211 w 476"/>
                  <a:gd name="T7" fmla="*/ 224 h 290"/>
                  <a:gd name="T8" fmla="*/ 0 w 476"/>
                  <a:gd name="T9" fmla="*/ 290 h 290"/>
                  <a:gd name="T10" fmla="*/ 261 w 476"/>
                  <a:gd name="T11" fmla="*/ 186 h 290"/>
                  <a:gd name="T12" fmla="*/ 261 w 476"/>
                  <a:gd name="T13" fmla="*/ 113 h 290"/>
                  <a:gd name="T14" fmla="*/ 454 w 476"/>
                  <a:gd name="T15" fmla="*/ 50 h 290"/>
                  <a:gd name="T16" fmla="*/ 454 w 476"/>
                  <a:gd name="T17" fmla="*/ 7 h 290"/>
                  <a:gd name="T18" fmla="*/ 476 w 476"/>
                  <a:gd name="T19" fmla="*/ 0 h 290"/>
                  <a:gd name="T20" fmla="*/ 476 w 476"/>
                  <a:gd name="T21" fmla="*/ 105 h 290"/>
                  <a:gd name="T22" fmla="*/ 261 w 476"/>
                  <a:gd name="T23" fmla="*/ 18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6" h="290">
                    <a:moveTo>
                      <a:pt x="0" y="290"/>
                    </a:moveTo>
                    <a:lnTo>
                      <a:pt x="0" y="199"/>
                    </a:lnTo>
                    <a:lnTo>
                      <a:pt x="211" y="130"/>
                    </a:lnTo>
                    <a:lnTo>
                      <a:pt x="211" y="224"/>
                    </a:lnTo>
                    <a:lnTo>
                      <a:pt x="0" y="290"/>
                    </a:lnTo>
                    <a:moveTo>
                      <a:pt x="261" y="186"/>
                    </a:moveTo>
                    <a:lnTo>
                      <a:pt x="261" y="113"/>
                    </a:lnTo>
                    <a:lnTo>
                      <a:pt x="454" y="50"/>
                    </a:lnTo>
                    <a:lnTo>
                      <a:pt x="454" y="7"/>
                    </a:lnTo>
                    <a:lnTo>
                      <a:pt x="476" y="0"/>
                    </a:lnTo>
                    <a:lnTo>
                      <a:pt x="476" y="105"/>
                    </a:lnTo>
                    <a:lnTo>
                      <a:pt x="261" y="186"/>
                    </a:lnTo>
                  </a:path>
                </a:pathLst>
              </a:custGeom>
              <a:solidFill>
                <a:srgbClr val="2423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32" name="Freeform 2421"/>
              <p:cNvSpPr>
                <a:spLocks/>
              </p:cNvSpPr>
              <p:nvPr/>
            </p:nvSpPr>
            <p:spPr bwMode="auto">
              <a:xfrm>
                <a:off x="5527" y="2226"/>
                <a:ext cx="19" cy="9"/>
              </a:xfrm>
              <a:custGeom>
                <a:avLst/>
                <a:gdLst>
                  <a:gd name="T0" fmla="*/ 0 w 19"/>
                  <a:gd name="T1" fmla="*/ 9 h 9"/>
                  <a:gd name="T2" fmla="*/ 0 w 19"/>
                  <a:gd name="T3" fmla="*/ 7 h 9"/>
                  <a:gd name="T4" fmla="*/ 19 w 19"/>
                  <a:gd name="T5" fmla="*/ 0 h 9"/>
                  <a:gd name="T6" fmla="*/ 19 w 19"/>
                  <a:gd name="T7" fmla="*/ 4 h 9"/>
                  <a:gd name="T8" fmla="*/ 0 w 19"/>
                  <a:gd name="T9" fmla="*/ 9 h 9"/>
                </a:gdLst>
                <a:ahLst/>
                <a:cxnLst>
                  <a:cxn ang="0">
                    <a:pos x="T0" y="T1"/>
                  </a:cxn>
                  <a:cxn ang="0">
                    <a:pos x="T2" y="T3"/>
                  </a:cxn>
                  <a:cxn ang="0">
                    <a:pos x="T4" y="T5"/>
                  </a:cxn>
                  <a:cxn ang="0">
                    <a:pos x="T6" y="T7"/>
                  </a:cxn>
                  <a:cxn ang="0">
                    <a:pos x="T8" y="T9"/>
                  </a:cxn>
                </a:cxnLst>
                <a:rect l="0" t="0" r="r" b="b"/>
                <a:pathLst>
                  <a:path w="19" h="9">
                    <a:moveTo>
                      <a:pt x="0" y="9"/>
                    </a:moveTo>
                    <a:lnTo>
                      <a:pt x="0" y="7"/>
                    </a:lnTo>
                    <a:lnTo>
                      <a:pt x="19" y="0"/>
                    </a:lnTo>
                    <a:lnTo>
                      <a:pt x="19" y="4"/>
                    </a:lnTo>
                    <a:lnTo>
                      <a:pt x="0"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33" name="Freeform 2422"/>
              <p:cNvSpPr>
                <a:spLocks/>
              </p:cNvSpPr>
              <p:nvPr/>
            </p:nvSpPr>
            <p:spPr bwMode="auto">
              <a:xfrm>
                <a:off x="5523" y="2227"/>
                <a:ext cx="4" cy="10"/>
              </a:xfrm>
              <a:custGeom>
                <a:avLst/>
                <a:gdLst>
                  <a:gd name="T0" fmla="*/ 0 w 4"/>
                  <a:gd name="T1" fmla="*/ 10 h 10"/>
                  <a:gd name="T2" fmla="*/ 0 w 4"/>
                  <a:gd name="T3" fmla="*/ 2 h 10"/>
                  <a:gd name="T4" fmla="*/ 4 w 4"/>
                  <a:gd name="T5" fmla="*/ 0 h 10"/>
                  <a:gd name="T6" fmla="*/ 4 w 4"/>
                  <a:gd name="T7" fmla="*/ 8 h 10"/>
                  <a:gd name="T8" fmla="*/ 0 w 4"/>
                  <a:gd name="T9" fmla="*/ 10 h 10"/>
                </a:gdLst>
                <a:ahLst/>
                <a:cxnLst>
                  <a:cxn ang="0">
                    <a:pos x="T0" y="T1"/>
                  </a:cxn>
                  <a:cxn ang="0">
                    <a:pos x="T2" y="T3"/>
                  </a:cxn>
                  <a:cxn ang="0">
                    <a:pos x="T4" y="T5"/>
                  </a:cxn>
                  <a:cxn ang="0">
                    <a:pos x="T6" y="T7"/>
                  </a:cxn>
                  <a:cxn ang="0">
                    <a:pos x="T8" y="T9"/>
                  </a:cxn>
                </a:cxnLst>
                <a:rect l="0" t="0" r="r" b="b"/>
                <a:pathLst>
                  <a:path w="4" h="10">
                    <a:moveTo>
                      <a:pt x="0" y="10"/>
                    </a:moveTo>
                    <a:lnTo>
                      <a:pt x="0" y="2"/>
                    </a:lnTo>
                    <a:lnTo>
                      <a:pt x="4" y="0"/>
                    </a:lnTo>
                    <a:lnTo>
                      <a:pt x="4" y="8"/>
                    </a:lnTo>
                    <a:lnTo>
                      <a:pt x="0" y="1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34" name="Rectangle 2423"/>
              <p:cNvSpPr>
                <a:spLocks noChangeArrowheads="1"/>
              </p:cNvSpPr>
              <p:nvPr/>
            </p:nvSpPr>
            <p:spPr bwMode="auto">
              <a:xfrm>
                <a:off x="5488" y="2235"/>
                <a:ext cx="1" cy="5"/>
              </a:xfrm>
              <a:prstGeom prst="rect">
                <a:avLst/>
              </a:prstGeom>
              <a:solidFill>
                <a:srgbClr val="2C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35" name="Freeform 2424"/>
              <p:cNvSpPr>
                <a:spLocks/>
              </p:cNvSpPr>
              <p:nvPr/>
            </p:nvSpPr>
            <p:spPr bwMode="auto">
              <a:xfrm>
                <a:off x="5488" y="2230"/>
                <a:ext cx="17" cy="10"/>
              </a:xfrm>
              <a:custGeom>
                <a:avLst/>
                <a:gdLst>
                  <a:gd name="T0" fmla="*/ 0 w 17"/>
                  <a:gd name="T1" fmla="*/ 10 h 10"/>
                  <a:gd name="T2" fmla="*/ 0 w 17"/>
                  <a:gd name="T3" fmla="*/ 5 h 10"/>
                  <a:gd name="T4" fmla="*/ 17 w 17"/>
                  <a:gd name="T5" fmla="*/ 0 h 10"/>
                  <a:gd name="T6" fmla="*/ 17 w 17"/>
                  <a:gd name="T7" fmla="*/ 5 h 10"/>
                  <a:gd name="T8" fmla="*/ 0 w 17"/>
                  <a:gd name="T9" fmla="*/ 10 h 10"/>
                </a:gdLst>
                <a:ahLst/>
                <a:cxnLst>
                  <a:cxn ang="0">
                    <a:pos x="T0" y="T1"/>
                  </a:cxn>
                  <a:cxn ang="0">
                    <a:pos x="T2" y="T3"/>
                  </a:cxn>
                  <a:cxn ang="0">
                    <a:pos x="T4" y="T5"/>
                  </a:cxn>
                  <a:cxn ang="0">
                    <a:pos x="T6" y="T7"/>
                  </a:cxn>
                  <a:cxn ang="0">
                    <a:pos x="T8" y="T9"/>
                  </a:cxn>
                </a:cxnLst>
                <a:rect l="0" t="0" r="r" b="b"/>
                <a:pathLst>
                  <a:path w="17" h="10">
                    <a:moveTo>
                      <a:pt x="0" y="10"/>
                    </a:moveTo>
                    <a:lnTo>
                      <a:pt x="0" y="5"/>
                    </a:lnTo>
                    <a:lnTo>
                      <a:pt x="17" y="0"/>
                    </a:lnTo>
                    <a:lnTo>
                      <a:pt x="17" y="5"/>
                    </a:lnTo>
                    <a:lnTo>
                      <a:pt x="0" y="10"/>
                    </a:lnTo>
                    <a:close/>
                  </a:path>
                </a:pathLst>
              </a:custGeom>
              <a:solidFill>
                <a:srgbClr val="2423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36" name="Freeform 2425"/>
              <p:cNvSpPr>
                <a:spLocks noEditPoints="1"/>
              </p:cNvSpPr>
              <p:nvPr/>
            </p:nvSpPr>
            <p:spPr bwMode="auto">
              <a:xfrm>
                <a:off x="5505" y="2218"/>
                <a:ext cx="39" cy="17"/>
              </a:xfrm>
              <a:custGeom>
                <a:avLst/>
                <a:gdLst>
                  <a:gd name="T0" fmla="*/ 0 w 454"/>
                  <a:gd name="T1" fmla="*/ 192 h 192"/>
                  <a:gd name="T2" fmla="*/ 0 w 454"/>
                  <a:gd name="T3" fmla="*/ 141 h 192"/>
                  <a:gd name="T4" fmla="*/ 211 w 454"/>
                  <a:gd name="T5" fmla="*/ 75 h 192"/>
                  <a:gd name="T6" fmla="*/ 211 w 454"/>
                  <a:gd name="T7" fmla="*/ 123 h 192"/>
                  <a:gd name="T8" fmla="*/ 0 w 454"/>
                  <a:gd name="T9" fmla="*/ 192 h 192"/>
                  <a:gd name="T10" fmla="*/ 261 w 454"/>
                  <a:gd name="T11" fmla="*/ 106 h 192"/>
                  <a:gd name="T12" fmla="*/ 261 w 454"/>
                  <a:gd name="T13" fmla="*/ 60 h 192"/>
                  <a:gd name="T14" fmla="*/ 454 w 454"/>
                  <a:gd name="T15" fmla="*/ 0 h 192"/>
                  <a:gd name="T16" fmla="*/ 454 w 454"/>
                  <a:gd name="T17" fmla="*/ 43 h 192"/>
                  <a:gd name="T18" fmla="*/ 261 w 454"/>
                  <a:gd name="T19" fmla="*/ 10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4" h="192">
                    <a:moveTo>
                      <a:pt x="0" y="192"/>
                    </a:moveTo>
                    <a:lnTo>
                      <a:pt x="0" y="141"/>
                    </a:lnTo>
                    <a:lnTo>
                      <a:pt x="211" y="75"/>
                    </a:lnTo>
                    <a:lnTo>
                      <a:pt x="211" y="123"/>
                    </a:lnTo>
                    <a:lnTo>
                      <a:pt x="0" y="192"/>
                    </a:lnTo>
                    <a:moveTo>
                      <a:pt x="261" y="106"/>
                    </a:moveTo>
                    <a:lnTo>
                      <a:pt x="261" y="60"/>
                    </a:lnTo>
                    <a:lnTo>
                      <a:pt x="454" y="0"/>
                    </a:lnTo>
                    <a:lnTo>
                      <a:pt x="454" y="43"/>
                    </a:lnTo>
                    <a:lnTo>
                      <a:pt x="261" y="106"/>
                    </a:lnTo>
                  </a:path>
                </a:pathLst>
              </a:custGeom>
              <a:solidFill>
                <a:srgbClr val="1E1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37" name="Freeform 2426"/>
              <p:cNvSpPr>
                <a:spLocks/>
              </p:cNvSpPr>
              <p:nvPr/>
            </p:nvSpPr>
            <p:spPr bwMode="auto">
              <a:xfrm>
                <a:off x="5523" y="2223"/>
                <a:ext cx="4" cy="6"/>
              </a:xfrm>
              <a:custGeom>
                <a:avLst/>
                <a:gdLst>
                  <a:gd name="T0" fmla="*/ 0 w 4"/>
                  <a:gd name="T1" fmla="*/ 6 h 6"/>
                  <a:gd name="T2" fmla="*/ 0 w 4"/>
                  <a:gd name="T3" fmla="*/ 1 h 6"/>
                  <a:gd name="T4" fmla="*/ 4 w 4"/>
                  <a:gd name="T5" fmla="*/ 0 h 6"/>
                  <a:gd name="T6" fmla="*/ 4 w 4"/>
                  <a:gd name="T7" fmla="*/ 4 h 6"/>
                  <a:gd name="T8" fmla="*/ 0 w 4"/>
                  <a:gd name="T9" fmla="*/ 6 h 6"/>
                </a:gdLst>
                <a:ahLst/>
                <a:cxnLst>
                  <a:cxn ang="0">
                    <a:pos x="T0" y="T1"/>
                  </a:cxn>
                  <a:cxn ang="0">
                    <a:pos x="T2" y="T3"/>
                  </a:cxn>
                  <a:cxn ang="0">
                    <a:pos x="T4" y="T5"/>
                  </a:cxn>
                  <a:cxn ang="0">
                    <a:pos x="T6" y="T7"/>
                  </a:cxn>
                  <a:cxn ang="0">
                    <a:pos x="T8" y="T9"/>
                  </a:cxn>
                </a:cxnLst>
                <a:rect l="0" t="0" r="r" b="b"/>
                <a:pathLst>
                  <a:path w="4" h="6">
                    <a:moveTo>
                      <a:pt x="0" y="6"/>
                    </a:moveTo>
                    <a:lnTo>
                      <a:pt x="0" y="1"/>
                    </a:lnTo>
                    <a:lnTo>
                      <a:pt x="4" y="0"/>
                    </a:lnTo>
                    <a:lnTo>
                      <a:pt x="4" y="4"/>
                    </a:lnTo>
                    <a:lnTo>
                      <a:pt x="0" y="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38" name="Freeform 2427"/>
              <p:cNvSpPr>
                <a:spLocks/>
              </p:cNvSpPr>
              <p:nvPr/>
            </p:nvSpPr>
            <p:spPr bwMode="auto">
              <a:xfrm>
                <a:off x="5366" y="2661"/>
                <a:ext cx="17" cy="59"/>
              </a:xfrm>
              <a:custGeom>
                <a:avLst/>
                <a:gdLst>
                  <a:gd name="T0" fmla="*/ 17 w 17"/>
                  <a:gd name="T1" fmla="*/ 59 h 59"/>
                  <a:gd name="T2" fmla="*/ 0 w 17"/>
                  <a:gd name="T3" fmla="*/ 48 h 59"/>
                  <a:gd name="T4" fmla="*/ 0 w 17"/>
                  <a:gd name="T5" fmla="*/ 0 h 59"/>
                  <a:gd name="T6" fmla="*/ 17 w 17"/>
                  <a:gd name="T7" fmla="*/ 11 h 59"/>
                  <a:gd name="T8" fmla="*/ 17 w 17"/>
                  <a:gd name="T9" fmla="*/ 59 h 59"/>
                </a:gdLst>
                <a:ahLst/>
                <a:cxnLst>
                  <a:cxn ang="0">
                    <a:pos x="T0" y="T1"/>
                  </a:cxn>
                  <a:cxn ang="0">
                    <a:pos x="T2" y="T3"/>
                  </a:cxn>
                  <a:cxn ang="0">
                    <a:pos x="T4" y="T5"/>
                  </a:cxn>
                  <a:cxn ang="0">
                    <a:pos x="T6" y="T7"/>
                  </a:cxn>
                  <a:cxn ang="0">
                    <a:pos x="T8" y="T9"/>
                  </a:cxn>
                </a:cxnLst>
                <a:rect l="0" t="0" r="r" b="b"/>
                <a:pathLst>
                  <a:path w="17" h="59">
                    <a:moveTo>
                      <a:pt x="17" y="59"/>
                    </a:moveTo>
                    <a:lnTo>
                      <a:pt x="0" y="48"/>
                    </a:lnTo>
                    <a:lnTo>
                      <a:pt x="0" y="0"/>
                    </a:lnTo>
                    <a:lnTo>
                      <a:pt x="17" y="11"/>
                    </a:lnTo>
                    <a:lnTo>
                      <a:pt x="17" y="59"/>
                    </a:lnTo>
                    <a:close/>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39" name="Freeform 2428"/>
              <p:cNvSpPr>
                <a:spLocks noEditPoints="1"/>
              </p:cNvSpPr>
              <p:nvPr/>
            </p:nvSpPr>
            <p:spPr bwMode="auto">
              <a:xfrm>
                <a:off x="5153" y="2529"/>
                <a:ext cx="213" cy="180"/>
              </a:xfrm>
              <a:custGeom>
                <a:avLst/>
                <a:gdLst>
                  <a:gd name="T0" fmla="*/ 2464 w 2464"/>
                  <a:gd name="T1" fmla="*/ 2084 h 2084"/>
                  <a:gd name="T2" fmla="*/ 1918 w 2464"/>
                  <a:gd name="T3" fmla="*/ 1735 h 2084"/>
                  <a:gd name="T4" fmla="*/ 1918 w 2464"/>
                  <a:gd name="T5" fmla="*/ 1597 h 2084"/>
                  <a:gd name="T6" fmla="*/ 1334 w 2464"/>
                  <a:gd name="T7" fmla="*/ 1206 h 2084"/>
                  <a:gd name="T8" fmla="*/ 1334 w 2464"/>
                  <a:gd name="T9" fmla="*/ 1170 h 2084"/>
                  <a:gd name="T10" fmla="*/ 1531 w 2464"/>
                  <a:gd name="T11" fmla="*/ 1315 h 2084"/>
                  <a:gd name="T12" fmla="*/ 1561 w 2464"/>
                  <a:gd name="T13" fmla="*/ 1274 h 2084"/>
                  <a:gd name="T14" fmla="*/ 1334 w 2464"/>
                  <a:gd name="T15" fmla="*/ 1108 h 2084"/>
                  <a:gd name="T16" fmla="*/ 1334 w 2464"/>
                  <a:gd name="T17" fmla="*/ 978 h 2084"/>
                  <a:gd name="T18" fmla="*/ 1642 w 2464"/>
                  <a:gd name="T19" fmla="*/ 1204 h 2084"/>
                  <a:gd name="T20" fmla="*/ 1671 w 2464"/>
                  <a:gd name="T21" fmla="*/ 1164 h 2084"/>
                  <a:gd name="T22" fmla="*/ 153 w 2464"/>
                  <a:gd name="T23" fmla="*/ 50 h 2084"/>
                  <a:gd name="T24" fmla="*/ 2464 w 2464"/>
                  <a:gd name="T25" fmla="*/ 1527 h 2084"/>
                  <a:gd name="T26" fmla="*/ 2464 w 2464"/>
                  <a:gd name="T27" fmla="*/ 2084 h 2084"/>
                  <a:gd name="T28" fmla="*/ 1284 w 2464"/>
                  <a:gd name="T29" fmla="*/ 1172 h 2084"/>
                  <a:gd name="T30" fmla="*/ 858 w 2464"/>
                  <a:gd name="T31" fmla="*/ 887 h 2084"/>
                  <a:gd name="T32" fmla="*/ 858 w 2464"/>
                  <a:gd name="T33" fmla="*/ 821 h 2084"/>
                  <a:gd name="T34" fmla="*/ 1284 w 2464"/>
                  <a:gd name="T35" fmla="*/ 1134 h 2084"/>
                  <a:gd name="T36" fmla="*/ 1284 w 2464"/>
                  <a:gd name="T37" fmla="*/ 1172 h 2084"/>
                  <a:gd name="T38" fmla="*/ 1284 w 2464"/>
                  <a:gd name="T39" fmla="*/ 1072 h 2084"/>
                  <a:gd name="T40" fmla="*/ 858 w 2464"/>
                  <a:gd name="T41" fmla="*/ 759 h 2084"/>
                  <a:gd name="T42" fmla="*/ 858 w 2464"/>
                  <a:gd name="T43" fmla="*/ 629 h 2084"/>
                  <a:gd name="T44" fmla="*/ 1332 w 2464"/>
                  <a:gd name="T45" fmla="*/ 977 h 2084"/>
                  <a:gd name="T46" fmla="*/ 1284 w 2464"/>
                  <a:gd name="T47" fmla="*/ 977 h 2084"/>
                  <a:gd name="T48" fmla="*/ 1284 w 2464"/>
                  <a:gd name="T49" fmla="*/ 1072 h 2084"/>
                  <a:gd name="T50" fmla="*/ 808 w 2464"/>
                  <a:gd name="T51" fmla="*/ 853 h 2084"/>
                  <a:gd name="T52" fmla="*/ 0 w 2464"/>
                  <a:gd name="T53" fmla="*/ 312 h 2084"/>
                  <a:gd name="T54" fmla="*/ 0 w 2464"/>
                  <a:gd name="T55" fmla="*/ 192 h 2084"/>
                  <a:gd name="T56" fmla="*/ 808 w 2464"/>
                  <a:gd name="T57" fmla="*/ 785 h 2084"/>
                  <a:gd name="T58" fmla="*/ 808 w 2464"/>
                  <a:gd name="T59" fmla="*/ 853 h 2084"/>
                  <a:gd name="T60" fmla="*/ 808 w 2464"/>
                  <a:gd name="T61" fmla="*/ 723 h 2084"/>
                  <a:gd name="T62" fmla="*/ 0 w 2464"/>
                  <a:gd name="T63" fmla="*/ 130 h 2084"/>
                  <a:gd name="T64" fmla="*/ 0 w 2464"/>
                  <a:gd name="T65" fmla="*/ 0 h 2084"/>
                  <a:gd name="T66" fmla="*/ 845 w 2464"/>
                  <a:gd name="T67" fmla="*/ 620 h 2084"/>
                  <a:gd name="T68" fmla="*/ 808 w 2464"/>
                  <a:gd name="T69" fmla="*/ 620 h 2084"/>
                  <a:gd name="T70" fmla="*/ 808 w 2464"/>
                  <a:gd name="T71" fmla="*/ 723 h 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64" h="2084">
                    <a:moveTo>
                      <a:pt x="2464" y="2084"/>
                    </a:moveTo>
                    <a:lnTo>
                      <a:pt x="1918" y="1735"/>
                    </a:lnTo>
                    <a:lnTo>
                      <a:pt x="1918" y="1597"/>
                    </a:lnTo>
                    <a:lnTo>
                      <a:pt x="1334" y="1206"/>
                    </a:lnTo>
                    <a:lnTo>
                      <a:pt x="1334" y="1170"/>
                    </a:lnTo>
                    <a:lnTo>
                      <a:pt x="1531" y="1315"/>
                    </a:lnTo>
                    <a:lnTo>
                      <a:pt x="1561" y="1274"/>
                    </a:lnTo>
                    <a:lnTo>
                      <a:pt x="1334" y="1108"/>
                    </a:lnTo>
                    <a:lnTo>
                      <a:pt x="1334" y="978"/>
                    </a:lnTo>
                    <a:lnTo>
                      <a:pt x="1642" y="1204"/>
                    </a:lnTo>
                    <a:lnTo>
                      <a:pt x="1671" y="1164"/>
                    </a:lnTo>
                    <a:lnTo>
                      <a:pt x="153" y="50"/>
                    </a:lnTo>
                    <a:lnTo>
                      <a:pt x="2464" y="1527"/>
                    </a:lnTo>
                    <a:lnTo>
                      <a:pt x="2464" y="2084"/>
                    </a:lnTo>
                    <a:moveTo>
                      <a:pt x="1284" y="1172"/>
                    </a:moveTo>
                    <a:lnTo>
                      <a:pt x="858" y="887"/>
                    </a:lnTo>
                    <a:lnTo>
                      <a:pt x="858" y="821"/>
                    </a:lnTo>
                    <a:lnTo>
                      <a:pt x="1284" y="1134"/>
                    </a:lnTo>
                    <a:lnTo>
                      <a:pt x="1284" y="1172"/>
                    </a:lnTo>
                    <a:moveTo>
                      <a:pt x="1284" y="1072"/>
                    </a:moveTo>
                    <a:lnTo>
                      <a:pt x="858" y="759"/>
                    </a:lnTo>
                    <a:lnTo>
                      <a:pt x="858" y="629"/>
                    </a:lnTo>
                    <a:lnTo>
                      <a:pt x="1332" y="977"/>
                    </a:lnTo>
                    <a:lnTo>
                      <a:pt x="1284" y="977"/>
                    </a:lnTo>
                    <a:lnTo>
                      <a:pt x="1284" y="1072"/>
                    </a:lnTo>
                    <a:moveTo>
                      <a:pt x="808" y="853"/>
                    </a:moveTo>
                    <a:lnTo>
                      <a:pt x="0" y="312"/>
                    </a:lnTo>
                    <a:lnTo>
                      <a:pt x="0" y="192"/>
                    </a:lnTo>
                    <a:lnTo>
                      <a:pt x="808" y="785"/>
                    </a:lnTo>
                    <a:lnTo>
                      <a:pt x="808" y="853"/>
                    </a:lnTo>
                    <a:moveTo>
                      <a:pt x="808" y="723"/>
                    </a:moveTo>
                    <a:lnTo>
                      <a:pt x="0" y="130"/>
                    </a:lnTo>
                    <a:lnTo>
                      <a:pt x="0" y="0"/>
                    </a:lnTo>
                    <a:lnTo>
                      <a:pt x="845" y="620"/>
                    </a:lnTo>
                    <a:lnTo>
                      <a:pt x="808" y="620"/>
                    </a:lnTo>
                    <a:lnTo>
                      <a:pt x="808" y="723"/>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40" name="Freeform 2429"/>
              <p:cNvSpPr>
                <a:spLocks noEditPoints="1"/>
              </p:cNvSpPr>
              <p:nvPr/>
            </p:nvSpPr>
            <p:spPr bwMode="auto">
              <a:xfrm>
                <a:off x="5153" y="2540"/>
                <a:ext cx="135" cy="103"/>
              </a:xfrm>
              <a:custGeom>
                <a:avLst/>
                <a:gdLst>
                  <a:gd name="T0" fmla="*/ 1531 w 1561"/>
                  <a:gd name="T1" fmla="*/ 1185 h 1185"/>
                  <a:gd name="T2" fmla="*/ 1334 w 1561"/>
                  <a:gd name="T3" fmla="*/ 1040 h 1185"/>
                  <a:gd name="T4" fmla="*/ 1334 w 1561"/>
                  <a:gd name="T5" fmla="*/ 978 h 1185"/>
                  <a:gd name="T6" fmla="*/ 1561 w 1561"/>
                  <a:gd name="T7" fmla="*/ 1144 h 1185"/>
                  <a:gd name="T8" fmla="*/ 1531 w 1561"/>
                  <a:gd name="T9" fmla="*/ 1185 h 1185"/>
                  <a:gd name="T10" fmla="*/ 1284 w 1561"/>
                  <a:gd name="T11" fmla="*/ 1004 h 1185"/>
                  <a:gd name="T12" fmla="*/ 858 w 1561"/>
                  <a:gd name="T13" fmla="*/ 691 h 1185"/>
                  <a:gd name="T14" fmla="*/ 858 w 1561"/>
                  <a:gd name="T15" fmla="*/ 629 h 1185"/>
                  <a:gd name="T16" fmla="*/ 1284 w 1561"/>
                  <a:gd name="T17" fmla="*/ 942 h 1185"/>
                  <a:gd name="T18" fmla="*/ 1284 w 1561"/>
                  <a:gd name="T19" fmla="*/ 1004 h 1185"/>
                  <a:gd name="T20" fmla="*/ 808 w 1561"/>
                  <a:gd name="T21" fmla="*/ 655 h 1185"/>
                  <a:gd name="T22" fmla="*/ 0 w 1561"/>
                  <a:gd name="T23" fmla="*/ 62 h 1185"/>
                  <a:gd name="T24" fmla="*/ 0 w 1561"/>
                  <a:gd name="T25" fmla="*/ 0 h 1185"/>
                  <a:gd name="T26" fmla="*/ 808 w 1561"/>
                  <a:gd name="T27" fmla="*/ 593 h 1185"/>
                  <a:gd name="T28" fmla="*/ 808 w 1561"/>
                  <a:gd name="T29" fmla="*/ 655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61" h="1185">
                    <a:moveTo>
                      <a:pt x="1531" y="1185"/>
                    </a:moveTo>
                    <a:lnTo>
                      <a:pt x="1334" y="1040"/>
                    </a:lnTo>
                    <a:lnTo>
                      <a:pt x="1334" y="978"/>
                    </a:lnTo>
                    <a:lnTo>
                      <a:pt x="1561" y="1144"/>
                    </a:lnTo>
                    <a:lnTo>
                      <a:pt x="1531" y="1185"/>
                    </a:lnTo>
                    <a:moveTo>
                      <a:pt x="1284" y="1004"/>
                    </a:moveTo>
                    <a:lnTo>
                      <a:pt x="858" y="691"/>
                    </a:lnTo>
                    <a:lnTo>
                      <a:pt x="858" y="629"/>
                    </a:lnTo>
                    <a:lnTo>
                      <a:pt x="1284" y="942"/>
                    </a:lnTo>
                    <a:lnTo>
                      <a:pt x="1284" y="1004"/>
                    </a:lnTo>
                    <a:moveTo>
                      <a:pt x="808" y="655"/>
                    </a:moveTo>
                    <a:lnTo>
                      <a:pt x="0" y="62"/>
                    </a:lnTo>
                    <a:lnTo>
                      <a:pt x="0" y="0"/>
                    </a:lnTo>
                    <a:lnTo>
                      <a:pt x="808" y="593"/>
                    </a:lnTo>
                    <a:lnTo>
                      <a:pt x="808" y="65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41" name="Freeform 2430"/>
              <p:cNvSpPr>
                <a:spLocks/>
              </p:cNvSpPr>
              <p:nvPr/>
            </p:nvSpPr>
            <p:spPr bwMode="auto">
              <a:xfrm>
                <a:off x="5153" y="2525"/>
                <a:ext cx="144" cy="108"/>
              </a:xfrm>
              <a:custGeom>
                <a:avLst/>
                <a:gdLst>
                  <a:gd name="T0" fmla="*/ 142 w 144"/>
                  <a:gd name="T1" fmla="*/ 108 h 108"/>
                  <a:gd name="T2" fmla="*/ 115 w 144"/>
                  <a:gd name="T3" fmla="*/ 89 h 108"/>
                  <a:gd name="T4" fmla="*/ 115 w 144"/>
                  <a:gd name="T5" fmla="*/ 89 h 108"/>
                  <a:gd name="T6" fmla="*/ 115 w 144"/>
                  <a:gd name="T7" fmla="*/ 89 h 108"/>
                  <a:gd name="T8" fmla="*/ 74 w 144"/>
                  <a:gd name="T9" fmla="*/ 59 h 108"/>
                  <a:gd name="T10" fmla="*/ 74 w 144"/>
                  <a:gd name="T11" fmla="*/ 58 h 108"/>
                  <a:gd name="T12" fmla="*/ 73 w 144"/>
                  <a:gd name="T13" fmla="*/ 58 h 108"/>
                  <a:gd name="T14" fmla="*/ 0 w 144"/>
                  <a:gd name="T15" fmla="*/ 4 h 108"/>
                  <a:gd name="T16" fmla="*/ 0 w 144"/>
                  <a:gd name="T17" fmla="*/ 0 h 108"/>
                  <a:gd name="T18" fmla="*/ 13 w 144"/>
                  <a:gd name="T19" fmla="*/ 9 h 108"/>
                  <a:gd name="T20" fmla="*/ 144 w 144"/>
                  <a:gd name="T21" fmla="*/ 105 h 108"/>
                  <a:gd name="T22" fmla="*/ 142 w 144"/>
                  <a:gd name="T23"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08">
                    <a:moveTo>
                      <a:pt x="142" y="108"/>
                    </a:moveTo>
                    <a:lnTo>
                      <a:pt x="115" y="89"/>
                    </a:lnTo>
                    <a:lnTo>
                      <a:pt x="115" y="89"/>
                    </a:lnTo>
                    <a:lnTo>
                      <a:pt x="115" y="89"/>
                    </a:lnTo>
                    <a:lnTo>
                      <a:pt x="74" y="59"/>
                    </a:lnTo>
                    <a:lnTo>
                      <a:pt x="74" y="58"/>
                    </a:lnTo>
                    <a:lnTo>
                      <a:pt x="73" y="58"/>
                    </a:lnTo>
                    <a:lnTo>
                      <a:pt x="0" y="4"/>
                    </a:lnTo>
                    <a:lnTo>
                      <a:pt x="0" y="0"/>
                    </a:lnTo>
                    <a:lnTo>
                      <a:pt x="13" y="9"/>
                    </a:lnTo>
                    <a:lnTo>
                      <a:pt x="144" y="105"/>
                    </a:lnTo>
                    <a:lnTo>
                      <a:pt x="142" y="10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42" name="Freeform 2431"/>
              <p:cNvSpPr>
                <a:spLocks/>
              </p:cNvSpPr>
              <p:nvPr/>
            </p:nvSpPr>
            <p:spPr bwMode="auto">
              <a:xfrm>
                <a:off x="5264" y="2614"/>
                <a:ext cx="4" cy="19"/>
              </a:xfrm>
              <a:custGeom>
                <a:avLst/>
                <a:gdLst>
                  <a:gd name="T0" fmla="*/ 4 w 4"/>
                  <a:gd name="T1" fmla="*/ 19 h 19"/>
                  <a:gd name="T2" fmla="*/ 0 w 4"/>
                  <a:gd name="T3" fmla="*/ 16 h 19"/>
                  <a:gd name="T4" fmla="*/ 0 w 4"/>
                  <a:gd name="T5" fmla="*/ 0 h 19"/>
                  <a:gd name="T6" fmla="*/ 4 w 4"/>
                  <a:gd name="T7" fmla="*/ 0 h 19"/>
                  <a:gd name="T8" fmla="*/ 4 w 4"/>
                  <a:gd name="T9" fmla="*/ 19 h 19"/>
                </a:gdLst>
                <a:ahLst/>
                <a:cxnLst>
                  <a:cxn ang="0">
                    <a:pos x="T0" y="T1"/>
                  </a:cxn>
                  <a:cxn ang="0">
                    <a:pos x="T2" y="T3"/>
                  </a:cxn>
                  <a:cxn ang="0">
                    <a:pos x="T4" y="T5"/>
                  </a:cxn>
                  <a:cxn ang="0">
                    <a:pos x="T6" y="T7"/>
                  </a:cxn>
                  <a:cxn ang="0">
                    <a:pos x="T8" y="T9"/>
                  </a:cxn>
                </a:cxnLst>
                <a:rect l="0" t="0" r="r" b="b"/>
                <a:pathLst>
                  <a:path w="4" h="19">
                    <a:moveTo>
                      <a:pt x="4" y="19"/>
                    </a:moveTo>
                    <a:lnTo>
                      <a:pt x="0" y="16"/>
                    </a:lnTo>
                    <a:lnTo>
                      <a:pt x="0" y="0"/>
                    </a:lnTo>
                    <a:lnTo>
                      <a:pt x="4" y="0"/>
                    </a:lnTo>
                    <a:lnTo>
                      <a:pt x="4" y="1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43" name="Freeform 2432"/>
              <p:cNvSpPr>
                <a:spLocks/>
              </p:cNvSpPr>
              <p:nvPr/>
            </p:nvSpPr>
            <p:spPr bwMode="auto">
              <a:xfrm>
                <a:off x="5223" y="2583"/>
                <a:ext cx="4" cy="23"/>
              </a:xfrm>
              <a:custGeom>
                <a:avLst/>
                <a:gdLst>
                  <a:gd name="T0" fmla="*/ 4 w 4"/>
                  <a:gd name="T1" fmla="*/ 23 h 23"/>
                  <a:gd name="T2" fmla="*/ 0 w 4"/>
                  <a:gd name="T3" fmla="*/ 20 h 23"/>
                  <a:gd name="T4" fmla="*/ 0 w 4"/>
                  <a:gd name="T5" fmla="*/ 0 h 23"/>
                  <a:gd name="T6" fmla="*/ 4 w 4"/>
                  <a:gd name="T7" fmla="*/ 0 h 23"/>
                  <a:gd name="T8" fmla="*/ 4 w 4"/>
                  <a:gd name="T9" fmla="*/ 23 h 23"/>
                </a:gdLst>
                <a:ahLst/>
                <a:cxnLst>
                  <a:cxn ang="0">
                    <a:pos x="T0" y="T1"/>
                  </a:cxn>
                  <a:cxn ang="0">
                    <a:pos x="T2" y="T3"/>
                  </a:cxn>
                  <a:cxn ang="0">
                    <a:pos x="T4" y="T5"/>
                  </a:cxn>
                  <a:cxn ang="0">
                    <a:pos x="T6" y="T7"/>
                  </a:cxn>
                  <a:cxn ang="0">
                    <a:pos x="T8" y="T9"/>
                  </a:cxn>
                </a:cxnLst>
                <a:rect l="0" t="0" r="r" b="b"/>
                <a:pathLst>
                  <a:path w="4" h="23">
                    <a:moveTo>
                      <a:pt x="4" y="23"/>
                    </a:moveTo>
                    <a:lnTo>
                      <a:pt x="0" y="20"/>
                    </a:lnTo>
                    <a:lnTo>
                      <a:pt x="0" y="0"/>
                    </a:lnTo>
                    <a:lnTo>
                      <a:pt x="4" y="0"/>
                    </a:lnTo>
                    <a:lnTo>
                      <a:pt x="4"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44" name="Freeform 2433"/>
              <p:cNvSpPr>
                <a:spLocks noEditPoints="1"/>
              </p:cNvSpPr>
              <p:nvPr/>
            </p:nvSpPr>
            <p:spPr bwMode="auto">
              <a:xfrm>
                <a:off x="5153" y="2556"/>
                <a:ext cx="166" cy="123"/>
              </a:xfrm>
              <a:custGeom>
                <a:avLst/>
                <a:gdLst>
                  <a:gd name="T0" fmla="*/ 1918 w 1918"/>
                  <a:gd name="T1" fmla="*/ 1423 h 1423"/>
                  <a:gd name="T2" fmla="*/ 1859 w 1918"/>
                  <a:gd name="T3" fmla="*/ 1386 h 1423"/>
                  <a:gd name="T4" fmla="*/ 1859 w 1918"/>
                  <a:gd name="T5" fmla="*/ 1310 h 1423"/>
                  <a:gd name="T6" fmla="*/ 1334 w 1918"/>
                  <a:gd name="T7" fmla="*/ 963 h 1423"/>
                  <a:gd name="T8" fmla="*/ 1334 w 1918"/>
                  <a:gd name="T9" fmla="*/ 894 h 1423"/>
                  <a:gd name="T10" fmla="*/ 1918 w 1918"/>
                  <a:gd name="T11" fmla="*/ 1285 h 1423"/>
                  <a:gd name="T12" fmla="*/ 1918 w 1918"/>
                  <a:gd name="T13" fmla="*/ 1423 h 1423"/>
                  <a:gd name="T14" fmla="*/ 1283 w 1918"/>
                  <a:gd name="T15" fmla="*/ 1000 h 1423"/>
                  <a:gd name="T16" fmla="*/ 858 w 1918"/>
                  <a:gd name="T17" fmla="*/ 717 h 1423"/>
                  <a:gd name="T18" fmla="*/ 858 w 1918"/>
                  <a:gd name="T19" fmla="*/ 575 h 1423"/>
                  <a:gd name="T20" fmla="*/ 1284 w 1918"/>
                  <a:gd name="T21" fmla="*/ 860 h 1423"/>
                  <a:gd name="T22" fmla="*/ 1284 w 1918"/>
                  <a:gd name="T23" fmla="*/ 930 h 1423"/>
                  <a:gd name="T24" fmla="*/ 1283 w 1918"/>
                  <a:gd name="T25" fmla="*/ 929 h 1423"/>
                  <a:gd name="T26" fmla="*/ 1283 w 1918"/>
                  <a:gd name="T27" fmla="*/ 1000 h 1423"/>
                  <a:gd name="T28" fmla="*/ 808 w 1918"/>
                  <a:gd name="T29" fmla="*/ 714 h 1423"/>
                  <a:gd name="T30" fmla="*/ 304 w 1918"/>
                  <a:gd name="T31" fmla="*/ 392 h 1423"/>
                  <a:gd name="T32" fmla="*/ 304 w 1918"/>
                  <a:gd name="T33" fmla="*/ 283 h 1423"/>
                  <a:gd name="T34" fmla="*/ 133 w 1918"/>
                  <a:gd name="T35" fmla="*/ 283 h 1423"/>
                  <a:gd name="T36" fmla="*/ 0 w 1918"/>
                  <a:gd name="T37" fmla="*/ 198 h 1423"/>
                  <a:gd name="T38" fmla="*/ 0 w 1918"/>
                  <a:gd name="T39" fmla="*/ 0 h 1423"/>
                  <a:gd name="T40" fmla="*/ 808 w 1918"/>
                  <a:gd name="T41" fmla="*/ 541 h 1423"/>
                  <a:gd name="T42" fmla="*/ 808 w 1918"/>
                  <a:gd name="T43" fmla="*/ 714 h 1423"/>
                  <a:gd name="T44" fmla="*/ 254 w 1918"/>
                  <a:gd name="T45" fmla="*/ 360 h 1423"/>
                  <a:gd name="T46" fmla="*/ 211 w 1918"/>
                  <a:gd name="T47" fmla="*/ 333 h 1423"/>
                  <a:gd name="T48" fmla="*/ 254 w 1918"/>
                  <a:gd name="T49" fmla="*/ 333 h 1423"/>
                  <a:gd name="T50" fmla="*/ 254 w 1918"/>
                  <a:gd name="T51" fmla="*/ 360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18" h="1423">
                    <a:moveTo>
                      <a:pt x="1918" y="1423"/>
                    </a:moveTo>
                    <a:lnTo>
                      <a:pt x="1859" y="1386"/>
                    </a:lnTo>
                    <a:lnTo>
                      <a:pt x="1859" y="1310"/>
                    </a:lnTo>
                    <a:lnTo>
                      <a:pt x="1334" y="963"/>
                    </a:lnTo>
                    <a:lnTo>
                      <a:pt x="1334" y="894"/>
                    </a:lnTo>
                    <a:lnTo>
                      <a:pt x="1918" y="1285"/>
                    </a:lnTo>
                    <a:lnTo>
                      <a:pt x="1918" y="1423"/>
                    </a:lnTo>
                    <a:moveTo>
                      <a:pt x="1283" y="1000"/>
                    </a:moveTo>
                    <a:lnTo>
                      <a:pt x="858" y="717"/>
                    </a:lnTo>
                    <a:lnTo>
                      <a:pt x="858" y="575"/>
                    </a:lnTo>
                    <a:lnTo>
                      <a:pt x="1284" y="860"/>
                    </a:lnTo>
                    <a:lnTo>
                      <a:pt x="1284" y="930"/>
                    </a:lnTo>
                    <a:lnTo>
                      <a:pt x="1283" y="929"/>
                    </a:lnTo>
                    <a:lnTo>
                      <a:pt x="1283" y="1000"/>
                    </a:lnTo>
                    <a:moveTo>
                      <a:pt x="808" y="714"/>
                    </a:moveTo>
                    <a:lnTo>
                      <a:pt x="304" y="392"/>
                    </a:lnTo>
                    <a:lnTo>
                      <a:pt x="304" y="283"/>
                    </a:lnTo>
                    <a:lnTo>
                      <a:pt x="133" y="283"/>
                    </a:lnTo>
                    <a:lnTo>
                      <a:pt x="0" y="198"/>
                    </a:lnTo>
                    <a:lnTo>
                      <a:pt x="0" y="0"/>
                    </a:lnTo>
                    <a:lnTo>
                      <a:pt x="808" y="541"/>
                    </a:lnTo>
                    <a:lnTo>
                      <a:pt x="808" y="714"/>
                    </a:lnTo>
                    <a:moveTo>
                      <a:pt x="254" y="360"/>
                    </a:moveTo>
                    <a:lnTo>
                      <a:pt x="211" y="333"/>
                    </a:lnTo>
                    <a:lnTo>
                      <a:pt x="254" y="333"/>
                    </a:lnTo>
                    <a:lnTo>
                      <a:pt x="254" y="360"/>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45" name="Freeform 2434"/>
              <p:cNvSpPr>
                <a:spLocks/>
              </p:cNvSpPr>
              <p:nvPr/>
            </p:nvSpPr>
            <p:spPr bwMode="auto">
              <a:xfrm>
                <a:off x="5264" y="2630"/>
                <a:ext cx="4" cy="9"/>
              </a:xfrm>
              <a:custGeom>
                <a:avLst/>
                <a:gdLst>
                  <a:gd name="T0" fmla="*/ 4 w 4"/>
                  <a:gd name="T1" fmla="*/ 9 h 9"/>
                  <a:gd name="T2" fmla="*/ 0 w 4"/>
                  <a:gd name="T3" fmla="*/ 6 h 9"/>
                  <a:gd name="T4" fmla="*/ 0 w 4"/>
                  <a:gd name="T5" fmla="*/ 0 h 9"/>
                  <a:gd name="T6" fmla="*/ 4 w 4"/>
                  <a:gd name="T7" fmla="*/ 3 h 9"/>
                  <a:gd name="T8" fmla="*/ 4 w 4"/>
                  <a:gd name="T9" fmla="*/ 9 h 9"/>
                </a:gdLst>
                <a:ahLst/>
                <a:cxnLst>
                  <a:cxn ang="0">
                    <a:pos x="T0" y="T1"/>
                  </a:cxn>
                  <a:cxn ang="0">
                    <a:pos x="T2" y="T3"/>
                  </a:cxn>
                  <a:cxn ang="0">
                    <a:pos x="T4" y="T5"/>
                  </a:cxn>
                  <a:cxn ang="0">
                    <a:pos x="T6" y="T7"/>
                  </a:cxn>
                  <a:cxn ang="0">
                    <a:pos x="T8" y="T9"/>
                  </a:cxn>
                </a:cxnLst>
                <a:rect l="0" t="0" r="r" b="b"/>
                <a:pathLst>
                  <a:path w="4" h="9">
                    <a:moveTo>
                      <a:pt x="4" y="9"/>
                    </a:moveTo>
                    <a:lnTo>
                      <a:pt x="0" y="6"/>
                    </a:lnTo>
                    <a:lnTo>
                      <a:pt x="0" y="0"/>
                    </a:lnTo>
                    <a:lnTo>
                      <a:pt x="4" y="3"/>
                    </a:lnTo>
                    <a:lnTo>
                      <a:pt x="4"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46" name="Freeform 2435"/>
              <p:cNvSpPr>
                <a:spLocks/>
              </p:cNvSpPr>
              <p:nvPr/>
            </p:nvSpPr>
            <p:spPr bwMode="auto">
              <a:xfrm>
                <a:off x="5223" y="2603"/>
                <a:ext cx="4" cy="16"/>
              </a:xfrm>
              <a:custGeom>
                <a:avLst/>
                <a:gdLst>
                  <a:gd name="T0" fmla="*/ 2 w 4"/>
                  <a:gd name="T1" fmla="*/ 16 h 16"/>
                  <a:gd name="T2" fmla="*/ 0 w 4"/>
                  <a:gd name="T3" fmla="*/ 15 h 16"/>
                  <a:gd name="T4" fmla="*/ 0 w 4"/>
                  <a:gd name="T5" fmla="*/ 0 h 16"/>
                  <a:gd name="T6" fmla="*/ 4 w 4"/>
                  <a:gd name="T7" fmla="*/ 3 h 16"/>
                  <a:gd name="T8" fmla="*/ 4 w 4"/>
                  <a:gd name="T9" fmla="*/ 15 h 16"/>
                  <a:gd name="T10" fmla="*/ 3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lnTo>
                      <a:pt x="0" y="15"/>
                    </a:lnTo>
                    <a:lnTo>
                      <a:pt x="0" y="0"/>
                    </a:lnTo>
                    <a:lnTo>
                      <a:pt x="4" y="3"/>
                    </a:lnTo>
                    <a:lnTo>
                      <a:pt x="4" y="15"/>
                    </a:lnTo>
                    <a:lnTo>
                      <a:pt x="3" y="14"/>
                    </a:lnTo>
                    <a:lnTo>
                      <a:pt x="2"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47" name="Freeform 2436"/>
              <p:cNvSpPr>
                <a:spLocks/>
              </p:cNvSpPr>
              <p:nvPr/>
            </p:nvSpPr>
            <p:spPr bwMode="auto">
              <a:xfrm>
                <a:off x="5165" y="2581"/>
                <a:ext cx="14" cy="9"/>
              </a:xfrm>
              <a:custGeom>
                <a:avLst/>
                <a:gdLst>
                  <a:gd name="T0" fmla="*/ 14 w 14"/>
                  <a:gd name="T1" fmla="*/ 9 h 9"/>
                  <a:gd name="T2" fmla="*/ 10 w 14"/>
                  <a:gd name="T3" fmla="*/ 6 h 9"/>
                  <a:gd name="T4" fmla="*/ 10 w 14"/>
                  <a:gd name="T5" fmla="*/ 4 h 9"/>
                  <a:gd name="T6" fmla="*/ 6 w 14"/>
                  <a:gd name="T7" fmla="*/ 4 h 9"/>
                  <a:gd name="T8" fmla="*/ 0 w 14"/>
                  <a:gd name="T9" fmla="*/ 0 h 9"/>
                  <a:gd name="T10" fmla="*/ 14 w 14"/>
                  <a:gd name="T11" fmla="*/ 0 h 9"/>
                  <a:gd name="T12" fmla="*/ 14 w 14"/>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4" h="9">
                    <a:moveTo>
                      <a:pt x="14" y="9"/>
                    </a:moveTo>
                    <a:lnTo>
                      <a:pt x="10" y="6"/>
                    </a:lnTo>
                    <a:lnTo>
                      <a:pt x="10" y="4"/>
                    </a:lnTo>
                    <a:lnTo>
                      <a:pt x="6" y="4"/>
                    </a:lnTo>
                    <a:lnTo>
                      <a:pt x="0" y="0"/>
                    </a:lnTo>
                    <a:lnTo>
                      <a:pt x="14" y="0"/>
                    </a:lnTo>
                    <a:lnTo>
                      <a:pt x="14"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48" name="Freeform 2437"/>
              <p:cNvSpPr>
                <a:spLocks/>
              </p:cNvSpPr>
              <p:nvPr/>
            </p:nvSpPr>
            <p:spPr bwMode="auto">
              <a:xfrm>
                <a:off x="5225" y="2617"/>
                <a:ext cx="39" cy="27"/>
              </a:xfrm>
              <a:custGeom>
                <a:avLst/>
                <a:gdLst>
                  <a:gd name="T0" fmla="*/ 39 w 39"/>
                  <a:gd name="T1" fmla="*/ 27 h 27"/>
                  <a:gd name="T2" fmla="*/ 0 w 39"/>
                  <a:gd name="T3" fmla="*/ 2 h 27"/>
                  <a:gd name="T4" fmla="*/ 1 w 39"/>
                  <a:gd name="T5" fmla="*/ 0 h 27"/>
                  <a:gd name="T6" fmla="*/ 2 w 39"/>
                  <a:gd name="T7" fmla="*/ 1 h 27"/>
                  <a:gd name="T8" fmla="*/ 39 w 39"/>
                  <a:gd name="T9" fmla="*/ 26 h 27"/>
                  <a:gd name="T10" fmla="*/ 39 w 39"/>
                  <a:gd name="T11" fmla="*/ 27 h 27"/>
                </a:gdLst>
                <a:ahLst/>
                <a:cxnLst>
                  <a:cxn ang="0">
                    <a:pos x="T0" y="T1"/>
                  </a:cxn>
                  <a:cxn ang="0">
                    <a:pos x="T2" y="T3"/>
                  </a:cxn>
                  <a:cxn ang="0">
                    <a:pos x="T4" y="T5"/>
                  </a:cxn>
                  <a:cxn ang="0">
                    <a:pos x="T6" y="T7"/>
                  </a:cxn>
                  <a:cxn ang="0">
                    <a:pos x="T8" y="T9"/>
                  </a:cxn>
                  <a:cxn ang="0">
                    <a:pos x="T10" y="T11"/>
                  </a:cxn>
                </a:cxnLst>
                <a:rect l="0" t="0" r="r" b="b"/>
                <a:pathLst>
                  <a:path w="39" h="27">
                    <a:moveTo>
                      <a:pt x="39" y="27"/>
                    </a:moveTo>
                    <a:lnTo>
                      <a:pt x="0" y="2"/>
                    </a:lnTo>
                    <a:lnTo>
                      <a:pt x="1" y="0"/>
                    </a:lnTo>
                    <a:lnTo>
                      <a:pt x="2" y="1"/>
                    </a:lnTo>
                    <a:lnTo>
                      <a:pt x="39" y="26"/>
                    </a:lnTo>
                    <a:lnTo>
                      <a:pt x="39"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49" name="Freeform 2438"/>
              <p:cNvSpPr>
                <a:spLocks noEditPoints="1"/>
              </p:cNvSpPr>
              <p:nvPr/>
            </p:nvSpPr>
            <p:spPr bwMode="auto">
              <a:xfrm>
                <a:off x="5264" y="2648"/>
                <a:ext cx="50" cy="47"/>
              </a:xfrm>
              <a:custGeom>
                <a:avLst/>
                <a:gdLst>
                  <a:gd name="T0" fmla="*/ 576 w 576"/>
                  <a:gd name="T1" fmla="*/ 546 h 546"/>
                  <a:gd name="T2" fmla="*/ 122 w 576"/>
                  <a:gd name="T3" fmla="*/ 246 h 546"/>
                  <a:gd name="T4" fmla="*/ 125 w 576"/>
                  <a:gd name="T5" fmla="*/ 242 h 546"/>
                  <a:gd name="T6" fmla="*/ 51 w 576"/>
                  <a:gd name="T7" fmla="*/ 192 h 546"/>
                  <a:gd name="T8" fmla="*/ 51 w 576"/>
                  <a:gd name="T9" fmla="*/ 34 h 546"/>
                  <a:gd name="T10" fmla="*/ 97 w 576"/>
                  <a:gd name="T11" fmla="*/ 65 h 546"/>
                  <a:gd name="T12" fmla="*/ 118 w 576"/>
                  <a:gd name="T13" fmla="*/ 33 h 546"/>
                  <a:gd name="T14" fmla="*/ 576 w 576"/>
                  <a:gd name="T15" fmla="*/ 326 h 546"/>
                  <a:gd name="T16" fmla="*/ 576 w 576"/>
                  <a:gd name="T17" fmla="*/ 546 h 546"/>
                  <a:gd name="T18" fmla="*/ 1 w 576"/>
                  <a:gd name="T19" fmla="*/ 159 h 546"/>
                  <a:gd name="T20" fmla="*/ 0 w 576"/>
                  <a:gd name="T21" fmla="*/ 158 h 546"/>
                  <a:gd name="T22" fmla="*/ 0 w 576"/>
                  <a:gd name="T23" fmla="*/ 0 h 546"/>
                  <a:gd name="T24" fmla="*/ 1 w 576"/>
                  <a:gd name="T25" fmla="*/ 1 h 546"/>
                  <a:gd name="T26" fmla="*/ 1 w 576"/>
                  <a:gd name="T27" fmla="*/ 159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6" h="546">
                    <a:moveTo>
                      <a:pt x="576" y="546"/>
                    </a:moveTo>
                    <a:lnTo>
                      <a:pt x="122" y="246"/>
                    </a:lnTo>
                    <a:lnTo>
                      <a:pt x="125" y="242"/>
                    </a:lnTo>
                    <a:lnTo>
                      <a:pt x="51" y="192"/>
                    </a:lnTo>
                    <a:lnTo>
                      <a:pt x="51" y="34"/>
                    </a:lnTo>
                    <a:lnTo>
                      <a:pt x="97" y="65"/>
                    </a:lnTo>
                    <a:lnTo>
                      <a:pt x="118" y="33"/>
                    </a:lnTo>
                    <a:lnTo>
                      <a:pt x="576" y="326"/>
                    </a:lnTo>
                    <a:lnTo>
                      <a:pt x="576" y="546"/>
                    </a:lnTo>
                    <a:moveTo>
                      <a:pt x="1" y="159"/>
                    </a:moveTo>
                    <a:lnTo>
                      <a:pt x="0" y="158"/>
                    </a:lnTo>
                    <a:lnTo>
                      <a:pt x="0" y="0"/>
                    </a:lnTo>
                    <a:lnTo>
                      <a:pt x="1" y="1"/>
                    </a:lnTo>
                    <a:lnTo>
                      <a:pt x="1" y="159"/>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50" name="Freeform 2439"/>
              <p:cNvSpPr>
                <a:spLocks/>
              </p:cNvSpPr>
              <p:nvPr/>
            </p:nvSpPr>
            <p:spPr bwMode="auto">
              <a:xfrm>
                <a:off x="5264" y="2648"/>
                <a:ext cx="4" cy="16"/>
              </a:xfrm>
              <a:custGeom>
                <a:avLst/>
                <a:gdLst>
                  <a:gd name="T0" fmla="*/ 4 w 4"/>
                  <a:gd name="T1" fmla="*/ 16 h 16"/>
                  <a:gd name="T2" fmla="*/ 0 w 4"/>
                  <a:gd name="T3" fmla="*/ 13 h 16"/>
                  <a:gd name="T4" fmla="*/ 0 w 4"/>
                  <a:gd name="T5" fmla="*/ 0 h 16"/>
                  <a:gd name="T6" fmla="*/ 4 w 4"/>
                  <a:gd name="T7" fmla="*/ 3 h 16"/>
                  <a:gd name="T8" fmla="*/ 4 w 4"/>
                  <a:gd name="T9" fmla="*/ 16 h 16"/>
                </a:gdLst>
                <a:ahLst/>
                <a:cxnLst>
                  <a:cxn ang="0">
                    <a:pos x="T0" y="T1"/>
                  </a:cxn>
                  <a:cxn ang="0">
                    <a:pos x="T2" y="T3"/>
                  </a:cxn>
                  <a:cxn ang="0">
                    <a:pos x="T4" y="T5"/>
                  </a:cxn>
                  <a:cxn ang="0">
                    <a:pos x="T6" y="T7"/>
                  </a:cxn>
                  <a:cxn ang="0">
                    <a:pos x="T8" y="T9"/>
                  </a:cxn>
                </a:cxnLst>
                <a:rect l="0" t="0" r="r" b="b"/>
                <a:pathLst>
                  <a:path w="4" h="16">
                    <a:moveTo>
                      <a:pt x="4" y="16"/>
                    </a:moveTo>
                    <a:lnTo>
                      <a:pt x="0" y="13"/>
                    </a:lnTo>
                    <a:lnTo>
                      <a:pt x="0" y="0"/>
                    </a:lnTo>
                    <a:lnTo>
                      <a:pt x="4" y="3"/>
                    </a:lnTo>
                    <a:lnTo>
                      <a:pt x="4"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51" name="Freeform 2440"/>
              <p:cNvSpPr>
                <a:spLocks/>
              </p:cNvSpPr>
              <p:nvPr/>
            </p:nvSpPr>
            <p:spPr bwMode="auto">
              <a:xfrm>
                <a:off x="5264" y="2644"/>
                <a:ext cx="10" cy="9"/>
              </a:xfrm>
              <a:custGeom>
                <a:avLst/>
                <a:gdLst>
                  <a:gd name="T0" fmla="*/ 8 w 10"/>
                  <a:gd name="T1" fmla="*/ 9 h 9"/>
                  <a:gd name="T2" fmla="*/ 4 w 10"/>
                  <a:gd name="T3" fmla="*/ 7 h 9"/>
                  <a:gd name="T4" fmla="*/ 0 w 10"/>
                  <a:gd name="T5" fmla="*/ 4 h 9"/>
                  <a:gd name="T6" fmla="*/ 0 w 10"/>
                  <a:gd name="T7" fmla="*/ 4 h 9"/>
                  <a:gd name="T8" fmla="*/ 0 w 10"/>
                  <a:gd name="T9" fmla="*/ 0 h 9"/>
                  <a:gd name="T10" fmla="*/ 10 w 10"/>
                  <a:gd name="T11" fmla="*/ 7 h 9"/>
                  <a:gd name="T12" fmla="*/ 8 w 10"/>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8" y="9"/>
                    </a:moveTo>
                    <a:lnTo>
                      <a:pt x="4" y="7"/>
                    </a:lnTo>
                    <a:lnTo>
                      <a:pt x="0" y="4"/>
                    </a:lnTo>
                    <a:lnTo>
                      <a:pt x="0" y="4"/>
                    </a:lnTo>
                    <a:lnTo>
                      <a:pt x="0" y="0"/>
                    </a:lnTo>
                    <a:lnTo>
                      <a:pt x="10" y="7"/>
                    </a:lnTo>
                    <a:lnTo>
                      <a:pt x="8"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52" name="Freeform 2441"/>
              <p:cNvSpPr>
                <a:spLocks/>
              </p:cNvSpPr>
              <p:nvPr/>
            </p:nvSpPr>
            <p:spPr bwMode="auto">
              <a:xfrm>
                <a:off x="5264" y="2661"/>
                <a:ext cx="11" cy="8"/>
              </a:xfrm>
              <a:custGeom>
                <a:avLst/>
                <a:gdLst>
                  <a:gd name="T0" fmla="*/ 10 w 11"/>
                  <a:gd name="T1" fmla="*/ 8 h 8"/>
                  <a:gd name="T2" fmla="*/ 0 w 11"/>
                  <a:gd name="T3" fmla="*/ 1 h 8"/>
                  <a:gd name="T4" fmla="*/ 0 w 11"/>
                  <a:gd name="T5" fmla="*/ 6 h 8"/>
                  <a:gd name="T6" fmla="*/ 0 w 11"/>
                  <a:gd name="T7" fmla="*/ 0 h 8"/>
                  <a:gd name="T8" fmla="*/ 0 w 11"/>
                  <a:gd name="T9" fmla="*/ 0 h 8"/>
                  <a:gd name="T10" fmla="*/ 4 w 11"/>
                  <a:gd name="T11" fmla="*/ 3 h 8"/>
                  <a:gd name="T12" fmla="*/ 11 w 11"/>
                  <a:gd name="T13" fmla="*/ 8 h 8"/>
                  <a:gd name="T14" fmla="*/ 10 w 11"/>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8">
                    <a:moveTo>
                      <a:pt x="10" y="8"/>
                    </a:moveTo>
                    <a:lnTo>
                      <a:pt x="0" y="1"/>
                    </a:lnTo>
                    <a:lnTo>
                      <a:pt x="0" y="6"/>
                    </a:lnTo>
                    <a:lnTo>
                      <a:pt x="0" y="0"/>
                    </a:lnTo>
                    <a:lnTo>
                      <a:pt x="0" y="0"/>
                    </a:lnTo>
                    <a:lnTo>
                      <a:pt x="4" y="3"/>
                    </a:lnTo>
                    <a:lnTo>
                      <a:pt x="11" y="8"/>
                    </a:lnTo>
                    <a:lnTo>
                      <a:pt x="10"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53" name="Freeform 2442"/>
              <p:cNvSpPr>
                <a:spLocks noEditPoints="1"/>
              </p:cNvSpPr>
              <p:nvPr/>
            </p:nvSpPr>
            <p:spPr bwMode="auto">
              <a:xfrm>
                <a:off x="5264" y="2636"/>
                <a:ext cx="50" cy="40"/>
              </a:xfrm>
              <a:custGeom>
                <a:avLst/>
                <a:gdLst>
                  <a:gd name="T0" fmla="*/ 576 w 576"/>
                  <a:gd name="T1" fmla="*/ 457 h 457"/>
                  <a:gd name="T2" fmla="*/ 118 w 576"/>
                  <a:gd name="T3" fmla="*/ 164 h 457"/>
                  <a:gd name="T4" fmla="*/ 125 w 576"/>
                  <a:gd name="T5" fmla="*/ 154 h 457"/>
                  <a:gd name="T6" fmla="*/ 51 w 576"/>
                  <a:gd name="T7" fmla="*/ 105 h 457"/>
                  <a:gd name="T8" fmla="*/ 51 w 576"/>
                  <a:gd name="T9" fmla="*/ 34 h 457"/>
                  <a:gd name="T10" fmla="*/ 576 w 576"/>
                  <a:gd name="T11" fmla="*/ 381 h 457"/>
                  <a:gd name="T12" fmla="*/ 576 w 576"/>
                  <a:gd name="T13" fmla="*/ 457 h 457"/>
                  <a:gd name="T14" fmla="*/ 1 w 576"/>
                  <a:gd name="T15" fmla="*/ 72 h 457"/>
                  <a:gd name="T16" fmla="*/ 0 w 576"/>
                  <a:gd name="T17" fmla="*/ 71 h 457"/>
                  <a:gd name="T18" fmla="*/ 0 w 576"/>
                  <a:gd name="T19" fmla="*/ 0 h 457"/>
                  <a:gd name="T20" fmla="*/ 1 w 576"/>
                  <a:gd name="T21" fmla="*/ 1 h 457"/>
                  <a:gd name="T22" fmla="*/ 1 w 576"/>
                  <a:gd name="T23" fmla="*/ 72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6" h="457">
                    <a:moveTo>
                      <a:pt x="576" y="457"/>
                    </a:moveTo>
                    <a:lnTo>
                      <a:pt x="118" y="164"/>
                    </a:lnTo>
                    <a:lnTo>
                      <a:pt x="125" y="154"/>
                    </a:lnTo>
                    <a:lnTo>
                      <a:pt x="51" y="105"/>
                    </a:lnTo>
                    <a:lnTo>
                      <a:pt x="51" y="34"/>
                    </a:lnTo>
                    <a:lnTo>
                      <a:pt x="576" y="381"/>
                    </a:lnTo>
                    <a:lnTo>
                      <a:pt x="576" y="457"/>
                    </a:lnTo>
                    <a:moveTo>
                      <a:pt x="1" y="72"/>
                    </a:moveTo>
                    <a:lnTo>
                      <a:pt x="0" y="71"/>
                    </a:lnTo>
                    <a:lnTo>
                      <a:pt x="0" y="0"/>
                    </a:lnTo>
                    <a:lnTo>
                      <a:pt x="1" y="1"/>
                    </a:lnTo>
                    <a:lnTo>
                      <a:pt x="1" y="72"/>
                    </a:lnTo>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54" name="Freeform 2443"/>
              <p:cNvSpPr>
                <a:spLocks/>
              </p:cNvSpPr>
              <p:nvPr/>
            </p:nvSpPr>
            <p:spPr bwMode="auto">
              <a:xfrm>
                <a:off x="5264" y="2636"/>
                <a:ext cx="4" cy="9"/>
              </a:xfrm>
              <a:custGeom>
                <a:avLst/>
                <a:gdLst>
                  <a:gd name="T0" fmla="*/ 4 w 4"/>
                  <a:gd name="T1" fmla="*/ 9 h 9"/>
                  <a:gd name="T2" fmla="*/ 0 w 4"/>
                  <a:gd name="T3" fmla="*/ 7 h 9"/>
                  <a:gd name="T4" fmla="*/ 0 w 4"/>
                  <a:gd name="T5" fmla="*/ 0 h 9"/>
                  <a:gd name="T6" fmla="*/ 4 w 4"/>
                  <a:gd name="T7" fmla="*/ 3 h 9"/>
                  <a:gd name="T8" fmla="*/ 4 w 4"/>
                  <a:gd name="T9" fmla="*/ 9 h 9"/>
                </a:gdLst>
                <a:ahLst/>
                <a:cxnLst>
                  <a:cxn ang="0">
                    <a:pos x="T0" y="T1"/>
                  </a:cxn>
                  <a:cxn ang="0">
                    <a:pos x="T2" y="T3"/>
                  </a:cxn>
                  <a:cxn ang="0">
                    <a:pos x="T4" y="T5"/>
                  </a:cxn>
                  <a:cxn ang="0">
                    <a:pos x="T6" y="T7"/>
                  </a:cxn>
                  <a:cxn ang="0">
                    <a:pos x="T8" y="T9"/>
                  </a:cxn>
                </a:cxnLst>
                <a:rect l="0" t="0" r="r" b="b"/>
                <a:pathLst>
                  <a:path w="4" h="9">
                    <a:moveTo>
                      <a:pt x="4" y="9"/>
                    </a:moveTo>
                    <a:lnTo>
                      <a:pt x="0" y="7"/>
                    </a:lnTo>
                    <a:lnTo>
                      <a:pt x="0" y="0"/>
                    </a:lnTo>
                    <a:lnTo>
                      <a:pt x="4" y="3"/>
                    </a:lnTo>
                    <a:lnTo>
                      <a:pt x="4"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55" name="Freeform 2444"/>
              <p:cNvSpPr>
                <a:spLocks/>
              </p:cNvSpPr>
              <p:nvPr/>
            </p:nvSpPr>
            <p:spPr bwMode="auto">
              <a:xfrm>
                <a:off x="5264" y="2643"/>
                <a:ext cx="11" cy="8"/>
              </a:xfrm>
              <a:custGeom>
                <a:avLst/>
                <a:gdLst>
                  <a:gd name="T0" fmla="*/ 10 w 11"/>
                  <a:gd name="T1" fmla="*/ 8 h 8"/>
                  <a:gd name="T2" fmla="*/ 0 w 11"/>
                  <a:gd name="T3" fmla="*/ 1 h 8"/>
                  <a:gd name="T4" fmla="*/ 0 w 11"/>
                  <a:gd name="T5" fmla="*/ 0 h 8"/>
                  <a:gd name="T6" fmla="*/ 0 w 11"/>
                  <a:gd name="T7" fmla="*/ 0 h 8"/>
                  <a:gd name="T8" fmla="*/ 4 w 11"/>
                  <a:gd name="T9" fmla="*/ 2 h 8"/>
                  <a:gd name="T10" fmla="*/ 11 w 11"/>
                  <a:gd name="T11" fmla="*/ 7 h 8"/>
                  <a:gd name="T12" fmla="*/ 10 w 11"/>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10" y="8"/>
                    </a:moveTo>
                    <a:lnTo>
                      <a:pt x="0" y="1"/>
                    </a:lnTo>
                    <a:lnTo>
                      <a:pt x="0" y="0"/>
                    </a:lnTo>
                    <a:lnTo>
                      <a:pt x="0" y="0"/>
                    </a:lnTo>
                    <a:lnTo>
                      <a:pt x="4" y="2"/>
                    </a:lnTo>
                    <a:lnTo>
                      <a:pt x="11" y="7"/>
                    </a:lnTo>
                    <a:lnTo>
                      <a:pt x="10"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56" name="Freeform 2445"/>
              <p:cNvSpPr>
                <a:spLocks noEditPoints="1"/>
              </p:cNvSpPr>
              <p:nvPr/>
            </p:nvSpPr>
            <p:spPr bwMode="auto">
              <a:xfrm>
                <a:off x="5264" y="2685"/>
                <a:ext cx="50" cy="58"/>
              </a:xfrm>
              <a:custGeom>
                <a:avLst/>
                <a:gdLst>
                  <a:gd name="T0" fmla="*/ 576 w 576"/>
                  <a:gd name="T1" fmla="*/ 667 h 667"/>
                  <a:gd name="T2" fmla="*/ 51 w 576"/>
                  <a:gd name="T3" fmla="*/ 320 h 667"/>
                  <a:gd name="T4" fmla="*/ 51 w 576"/>
                  <a:gd name="T5" fmla="*/ 252 h 667"/>
                  <a:gd name="T6" fmla="*/ 97 w 576"/>
                  <a:gd name="T7" fmla="*/ 283 h 667"/>
                  <a:gd name="T8" fmla="*/ 125 w 576"/>
                  <a:gd name="T9" fmla="*/ 241 h 667"/>
                  <a:gd name="T10" fmla="*/ 51 w 576"/>
                  <a:gd name="T11" fmla="*/ 192 h 667"/>
                  <a:gd name="T12" fmla="*/ 51 w 576"/>
                  <a:gd name="T13" fmla="*/ 34 h 667"/>
                  <a:gd name="T14" fmla="*/ 97 w 576"/>
                  <a:gd name="T15" fmla="*/ 64 h 667"/>
                  <a:gd name="T16" fmla="*/ 102 w 576"/>
                  <a:gd name="T17" fmla="*/ 57 h 667"/>
                  <a:gd name="T18" fmla="*/ 576 w 576"/>
                  <a:gd name="T19" fmla="*/ 370 h 667"/>
                  <a:gd name="T20" fmla="*/ 576 w 576"/>
                  <a:gd name="T21" fmla="*/ 109 h 667"/>
                  <a:gd name="T22" fmla="*/ 576 w 576"/>
                  <a:gd name="T23" fmla="*/ 667 h 667"/>
                  <a:gd name="T24" fmla="*/ 1 w 576"/>
                  <a:gd name="T25" fmla="*/ 287 h 667"/>
                  <a:gd name="T26" fmla="*/ 0 w 576"/>
                  <a:gd name="T27" fmla="*/ 286 h 667"/>
                  <a:gd name="T28" fmla="*/ 0 w 576"/>
                  <a:gd name="T29" fmla="*/ 218 h 667"/>
                  <a:gd name="T30" fmla="*/ 1 w 576"/>
                  <a:gd name="T31" fmla="*/ 219 h 667"/>
                  <a:gd name="T32" fmla="*/ 1 w 576"/>
                  <a:gd name="T33" fmla="*/ 287 h 667"/>
                  <a:gd name="T34" fmla="*/ 1 w 576"/>
                  <a:gd name="T35" fmla="*/ 159 h 667"/>
                  <a:gd name="T36" fmla="*/ 0 w 576"/>
                  <a:gd name="T37" fmla="*/ 158 h 667"/>
                  <a:gd name="T38" fmla="*/ 0 w 576"/>
                  <a:gd name="T39" fmla="*/ 0 h 667"/>
                  <a:gd name="T40" fmla="*/ 1 w 576"/>
                  <a:gd name="T41" fmla="*/ 0 h 667"/>
                  <a:gd name="T42" fmla="*/ 1 w 576"/>
                  <a:gd name="T43" fmla="*/ 15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6" h="667">
                    <a:moveTo>
                      <a:pt x="576" y="667"/>
                    </a:moveTo>
                    <a:lnTo>
                      <a:pt x="51" y="320"/>
                    </a:lnTo>
                    <a:lnTo>
                      <a:pt x="51" y="252"/>
                    </a:lnTo>
                    <a:lnTo>
                      <a:pt x="97" y="283"/>
                    </a:lnTo>
                    <a:lnTo>
                      <a:pt x="125" y="241"/>
                    </a:lnTo>
                    <a:lnTo>
                      <a:pt x="51" y="192"/>
                    </a:lnTo>
                    <a:lnTo>
                      <a:pt x="51" y="34"/>
                    </a:lnTo>
                    <a:lnTo>
                      <a:pt x="97" y="64"/>
                    </a:lnTo>
                    <a:lnTo>
                      <a:pt x="102" y="57"/>
                    </a:lnTo>
                    <a:lnTo>
                      <a:pt x="576" y="370"/>
                    </a:lnTo>
                    <a:lnTo>
                      <a:pt x="576" y="109"/>
                    </a:lnTo>
                    <a:lnTo>
                      <a:pt x="576" y="667"/>
                    </a:lnTo>
                    <a:moveTo>
                      <a:pt x="1" y="287"/>
                    </a:moveTo>
                    <a:lnTo>
                      <a:pt x="0" y="286"/>
                    </a:lnTo>
                    <a:lnTo>
                      <a:pt x="0" y="218"/>
                    </a:lnTo>
                    <a:lnTo>
                      <a:pt x="1" y="219"/>
                    </a:lnTo>
                    <a:lnTo>
                      <a:pt x="1" y="287"/>
                    </a:lnTo>
                    <a:moveTo>
                      <a:pt x="1" y="159"/>
                    </a:moveTo>
                    <a:lnTo>
                      <a:pt x="0" y="158"/>
                    </a:lnTo>
                    <a:lnTo>
                      <a:pt x="0" y="0"/>
                    </a:lnTo>
                    <a:lnTo>
                      <a:pt x="1" y="0"/>
                    </a:lnTo>
                    <a:lnTo>
                      <a:pt x="1" y="159"/>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57" name="Freeform 2446"/>
              <p:cNvSpPr>
                <a:spLocks noEditPoints="1"/>
              </p:cNvSpPr>
              <p:nvPr/>
            </p:nvSpPr>
            <p:spPr bwMode="auto">
              <a:xfrm>
                <a:off x="5264" y="2685"/>
                <a:ext cx="4" cy="28"/>
              </a:xfrm>
              <a:custGeom>
                <a:avLst/>
                <a:gdLst>
                  <a:gd name="T0" fmla="*/ 50 w 50"/>
                  <a:gd name="T1" fmla="*/ 320 h 320"/>
                  <a:gd name="T2" fmla="*/ 0 w 50"/>
                  <a:gd name="T3" fmla="*/ 287 h 320"/>
                  <a:gd name="T4" fmla="*/ 0 w 50"/>
                  <a:gd name="T5" fmla="*/ 219 h 320"/>
                  <a:gd name="T6" fmla="*/ 50 w 50"/>
                  <a:gd name="T7" fmla="*/ 252 h 320"/>
                  <a:gd name="T8" fmla="*/ 50 w 50"/>
                  <a:gd name="T9" fmla="*/ 320 h 320"/>
                  <a:gd name="T10" fmla="*/ 50 w 50"/>
                  <a:gd name="T11" fmla="*/ 192 h 320"/>
                  <a:gd name="T12" fmla="*/ 0 w 50"/>
                  <a:gd name="T13" fmla="*/ 159 h 320"/>
                  <a:gd name="T14" fmla="*/ 0 w 50"/>
                  <a:gd name="T15" fmla="*/ 0 h 320"/>
                  <a:gd name="T16" fmla="*/ 50 w 50"/>
                  <a:gd name="T17" fmla="*/ 34 h 320"/>
                  <a:gd name="T18" fmla="*/ 50 w 50"/>
                  <a:gd name="T19" fmla="*/ 19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320">
                    <a:moveTo>
                      <a:pt x="50" y="320"/>
                    </a:moveTo>
                    <a:lnTo>
                      <a:pt x="0" y="287"/>
                    </a:lnTo>
                    <a:lnTo>
                      <a:pt x="0" y="219"/>
                    </a:lnTo>
                    <a:lnTo>
                      <a:pt x="50" y="252"/>
                    </a:lnTo>
                    <a:lnTo>
                      <a:pt x="50" y="320"/>
                    </a:lnTo>
                    <a:moveTo>
                      <a:pt x="50" y="192"/>
                    </a:moveTo>
                    <a:lnTo>
                      <a:pt x="0" y="159"/>
                    </a:lnTo>
                    <a:lnTo>
                      <a:pt x="0" y="0"/>
                    </a:lnTo>
                    <a:lnTo>
                      <a:pt x="50" y="34"/>
                    </a:lnTo>
                    <a:lnTo>
                      <a:pt x="50" y="192"/>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58" name="Freeform 2447"/>
              <p:cNvSpPr>
                <a:spLocks/>
              </p:cNvSpPr>
              <p:nvPr/>
            </p:nvSpPr>
            <p:spPr bwMode="auto">
              <a:xfrm>
                <a:off x="5264" y="2684"/>
                <a:ext cx="9" cy="7"/>
              </a:xfrm>
              <a:custGeom>
                <a:avLst/>
                <a:gdLst>
                  <a:gd name="T0" fmla="*/ 8 w 9"/>
                  <a:gd name="T1" fmla="*/ 7 h 7"/>
                  <a:gd name="T2" fmla="*/ 4 w 9"/>
                  <a:gd name="T3" fmla="*/ 4 h 7"/>
                  <a:gd name="T4" fmla="*/ 0 w 9"/>
                  <a:gd name="T5" fmla="*/ 1 h 7"/>
                  <a:gd name="T6" fmla="*/ 0 w 9"/>
                  <a:gd name="T7" fmla="*/ 1 h 7"/>
                  <a:gd name="T8" fmla="*/ 0 w 9"/>
                  <a:gd name="T9" fmla="*/ 0 h 7"/>
                  <a:gd name="T10" fmla="*/ 9 w 9"/>
                  <a:gd name="T11" fmla="*/ 6 h 7"/>
                  <a:gd name="T12" fmla="*/ 8 w 9"/>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8" y="7"/>
                    </a:moveTo>
                    <a:lnTo>
                      <a:pt x="4" y="4"/>
                    </a:lnTo>
                    <a:lnTo>
                      <a:pt x="0" y="1"/>
                    </a:lnTo>
                    <a:lnTo>
                      <a:pt x="0" y="1"/>
                    </a:lnTo>
                    <a:lnTo>
                      <a:pt x="0" y="0"/>
                    </a:lnTo>
                    <a:lnTo>
                      <a:pt x="9" y="6"/>
                    </a:lnTo>
                    <a:lnTo>
                      <a:pt x="8"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59" name="Freeform 2448"/>
              <p:cNvSpPr>
                <a:spLocks/>
              </p:cNvSpPr>
              <p:nvPr/>
            </p:nvSpPr>
            <p:spPr bwMode="auto">
              <a:xfrm>
                <a:off x="5264" y="2699"/>
                <a:ext cx="11" cy="11"/>
              </a:xfrm>
              <a:custGeom>
                <a:avLst/>
                <a:gdLst>
                  <a:gd name="T0" fmla="*/ 8 w 11"/>
                  <a:gd name="T1" fmla="*/ 11 h 11"/>
                  <a:gd name="T2" fmla="*/ 4 w 11"/>
                  <a:gd name="T3" fmla="*/ 8 h 11"/>
                  <a:gd name="T4" fmla="*/ 0 w 11"/>
                  <a:gd name="T5" fmla="*/ 5 h 11"/>
                  <a:gd name="T6" fmla="*/ 0 w 11"/>
                  <a:gd name="T7" fmla="*/ 5 h 11"/>
                  <a:gd name="T8" fmla="*/ 0 w 11"/>
                  <a:gd name="T9" fmla="*/ 0 h 11"/>
                  <a:gd name="T10" fmla="*/ 0 w 11"/>
                  <a:gd name="T11" fmla="*/ 0 h 11"/>
                  <a:gd name="T12" fmla="*/ 4 w 11"/>
                  <a:gd name="T13" fmla="*/ 3 h 11"/>
                  <a:gd name="T14" fmla="*/ 11 w 11"/>
                  <a:gd name="T15" fmla="*/ 7 h 11"/>
                  <a:gd name="T16" fmla="*/ 8 w 11"/>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1">
                    <a:moveTo>
                      <a:pt x="8" y="11"/>
                    </a:moveTo>
                    <a:lnTo>
                      <a:pt x="4" y="8"/>
                    </a:lnTo>
                    <a:lnTo>
                      <a:pt x="0" y="5"/>
                    </a:lnTo>
                    <a:lnTo>
                      <a:pt x="0" y="5"/>
                    </a:lnTo>
                    <a:lnTo>
                      <a:pt x="0" y="0"/>
                    </a:lnTo>
                    <a:lnTo>
                      <a:pt x="0" y="0"/>
                    </a:lnTo>
                    <a:lnTo>
                      <a:pt x="4" y="3"/>
                    </a:lnTo>
                    <a:lnTo>
                      <a:pt x="11" y="7"/>
                    </a:lnTo>
                    <a:lnTo>
                      <a:pt x="8"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60" name="Freeform 2449"/>
              <p:cNvSpPr>
                <a:spLocks noEditPoints="1"/>
              </p:cNvSpPr>
              <p:nvPr/>
            </p:nvSpPr>
            <p:spPr bwMode="auto">
              <a:xfrm>
                <a:off x="5264" y="2667"/>
                <a:ext cx="50" cy="50"/>
              </a:xfrm>
              <a:custGeom>
                <a:avLst/>
                <a:gdLst>
                  <a:gd name="T0" fmla="*/ 576 w 576"/>
                  <a:gd name="T1" fmla="*/ 589 h 589"/>
                  <a:gd name="T2" fmla="*/ 102 w 576"/>
                  <a:gd name="T3" fmla="*/ 276 h 589"/>
                  <a:gd name="T4" fmla="*/ 125 w 576"/>
                  <a:gd name="T5" fmla="*/ 242 h 589"/>
                  <a:gd name="T6" fmla="*/ 51 w 576"/>
                  <a:gd name="T7" fmla="*/ 193 h 589"/>
                  <a:gd name="T8" fmla="*/ 51 w 576"/>
                  <a:gd name="T9" fmla="*/ 35 h 589"/>
                  <a:gd name="T10" fmla="*/ 97 w 576"/>
                  <a:gd name="T11" fmla="*/ 65 h 589"/>
                  <a:gd name="T12" fmla="*/ 122 w 576"/>
                  <a:gd name="T13" fmla="*/ 28 h 589"/>
                  <a:gd name="T14" fmla="*/ 576 w 576"/>
                  <a:gd name="T15" fmla="*/ 328 h 589"/>
                  <a:gd name="T16" fmla="*/ 576 w 576"/>
                  <a:gd name="T17" fmla="*/ 589 h 589"/>
                  <a:gd name="T18" fmla="*/ 1 w 576"/>
                  <a:gd name="T19" fmla="*/ 159 h 589"/>
                  <a:gd name="T20" fmla="*/ 0 w 576"/>
                  <a:gd name="T21" fmla="*/ 159 h 589"/>
                  <a:gd name="T22" fmla="*/ 0 w 576"/>
                  <a:gd name="T23" fmla="*/ 0 h 589"/>
                  <a:gd name="T24" fmla="*/ 1 w 576"/>
                  <a:gd name="T25" fmla="*/ 1 h 589"/>
                  <a:gd name="T26" fmla="*/ 1 w 576"/>
                  <a:gd name="T27" fmla="*/ 159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6" h="589">
                    <a:moveTo>
                      <a:pt x="576" y="589"/>
                    </a:moveTo>
                    <a:lnTo>
                      <a:pt x="102" y="276"/>
                    </a:lnTo>
                    <a:lnTo>
                      <a:pt x="125" y="242"/>
                    </a:lnTo>
                    <a:lnTo>
                      <a:pt x="51" y="193"/>
                    </a:lnTo>
                    <a:lnTo>
                      <a:pt x="51" y="35"/>
                    </a:lnTo>
                    <a:lnTo>
                      <a:pt x="97" y="65"/>
                    </a:lnTo>
                    <a:lnTo>
                      <a:pt x="122" y="28"/>
                    </a:lnTo>
                    <a:lnTo>
                      <a:pt x="576" y="328"/>
                    </a:lnTo>
                    <a:lnTo>
                      <a:pt x="576" y="589"/>
                    </a:lnTo>
                    <a:moveTo>
                      <a:pt x="1" y="159"/>
                    </a:moveTo>
                    <a:lnTo>
                      <a:pt x="0" y="159"/>
                    </a:lnTo>
                    <a:lnTo>
                      <a:pt x="0" y="0"/>
                    </a:lnTo>
                    <a:lnTo>
                      <a:pt x="1" y="1"/>
                    </a:lnTo>
                    <a:lnTo>
                      <a:pt x="1" y="159"/>
                    </a:lnTo>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61" name="Freeform 2450"/>
              <p:cNvSpPr>
                <a:spLocks/>
              </p:cNvSpPr>
              <p:nvPr/>
            </p:nvSpPr>
            <p:spPr bwMode="auto">
              <a:xfrm>
                <a:off x="5264" y="2667"/>
                <a:ext cx="4" cy="16"/>
              </a:xfrm>
              <a:custGeom>
                <a:avLst/>
                <a:gdLst>
                  <a:gd name="T0" fmla="*/ 4 w 4"/>
                  <a:gd name="T1" fmla="*/ 16 h 16"/>
                  <a:gd name="T2" fmla="*/ 0 w 4"/>
                  <a:gd name="T3" fmla="*/ 13 h 16"/>
                  <a:gd name="T4" fmla="*/ 0 w 4"/>
                  <a:gd name="T5" fmla="*/ 0 h 16"/>
                  <a:gd name="T6" fmla="*/ 4 w 4"/>
                  <a:gd name="T7" fmla="*/ 3 h 16"/>
                  <a:gd name="T8" fmla="*/ 4 w 4"/>
                  <a:gd name="T9" fmla="*/ 16 h 16"/>
                </a:gdLst>
                <a:ahLst/>
                <a:cxnLst>
                  <a:cxn ang="0">
                    <a:pos x="T0" y="T1"/>
                  </a:cxn>
                  <a:cxn ang="0">
                    <a:pos x="T2" y="T3"/>
                  </a:cxn>
                  <a:cxn ang="0">
                    <a:pos x="T4" y="T5"/>
                  </a:cxn>
                  <a:cxn ang="0">
                    <a:pos x="T6" y="T7"/>
                  </a:cxn>
                  <a:cxn ang="0">
                    <a:pos x="T8" y="T9"/>
                  </a:cxn>
                </a:cxnLst>
                <a:rect l="0" t="0" r="r" b="b"/>
                <a:pathLst>
                  <a:path w="4" h="16">
                    <a:moveTo>
                      <a:pt x="4" y="16"/>
                    </a:moveTo>
                    <a:lnTo>
                      <a:pt x="0" y="13"/>
                    </a:lnTo>
                    <a:lnTo>
                      <a:pt x="0" y="0"/>
                    </a:lnTo>
                    <a:lnTo>
                      <a:pt x="4" y="3"/>
                    </a:lnTo>
                    <a:lnTo>
                      <a:pt x="4"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62" name="Freeform 2451"/>
              <p:cNvSpPr>
                <a:spLocks/>
              </p:cNvSpPr>
              <p:nvPr/>
            </p:nvSpPr>
            <p:spPr bwMode="auto">
              <a:xfrm>
                <a:off x="5264" y="2662"/>
                <a:ext cx="10" cy="10"/>
              </a:xfrm>
              <a:custGeom>
                <a:avLst/>
                <a:gdLst>
                  <a:gd name="T0" fmla="*/ 8 w 10"/>
                  <a:gd name="T1" fmla="*/ 10 h 10"/>
                  <a:gd name="T2" fmla="*/ 4 w 10"/>
                  <a:gd name="T3" fmla="*/ 8 h 10"/>
                  <a:gd name="T4" fmla="*/ 0 w 10"/>
                  <a:gd name="T5" fmla="*/ 5 h 10"/>
                  <a:gd name="T6" fmla="*/ 0 w 10"/>
                  <a:gd name="T7" fmla="*/ 5 h 10"/>
                  <a:gd name="T8" fmla="*/ 0 w 10"/>
                  <a:gd name="T9" fmla="*/ 0 h 10"/>
                  <a:gd name="T10" fmla="*/ 10 w 10"/>
                  <a:gd name="T11" fmla="*/ 7 h 10"/>
                  <a:gd name="T12" fmla="*/ 8 w 10"/>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8" y="10"/>
                    </a:moveTo>
                    <a:lnTo>
                      <a:pt x="4" y="8"/>
                    </a:lnTo>
                    <a:lnTo>
                      <a:pt x="0" y="5"/>
                    </a:lnTo>
                    <a:lnTo>
                      <a:pt x="0" y="5"/>
                    </a:lnTo>
                    <a:lnTo>
                      <a:pt x="0" y="0"/>
                    </a:lnTo>
                    <a:lnTo>
                      <a:pt x="10" y="7"/>
                    </a:lnTo>
                    <a:lnTo>
                      <a:pt x="8" y="1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63" name="Freeform 2452"/>
              <p:cNvSpPr>
                <a:spLocks/>
              </p:cNvSpPr>
              <p:nvPr/>
            </p:nvSpPr>
            <p:spPr bwMode="auto">
              <a:xfrm>
                <a:off x="5264" y="2680"/>
                <a:ext cx="11" cy="10"/>
              </a:xfrm>
              <a:custGeom>
                <a:avLst/>
                <a:gdLst>
                  <a:gd name="T0" fmla="*/ 9 w 11"/>
                  <a:gd name="T1" fmla="*/ 10 h 10"/>
                  <a:gd name="T2" fmla="*/ 0 w 11"/>
                  <a:gd name="T3" fmla="*/ 4 h 10"/>
                  <a:gd name="T4" fmla="*/ 0 w 11"/>
                  <a:gd name="T5" fmla="*/ 0 h 10"/>
                  <a:gd name="T6" fmla="*/ 0 w 11"/>
                  <a:gd name="T7" fmla="*/ 0 h 10"/>
                  <a:gd name="T8" fmla="*/ 4 w 11"/>
                  <a:gd name="T9" fmla="*/ 3 h 10"/>
                  <a:gd name="T10" fmla="*/ 11 w 11"/>
                  <a:gd name="T11" fmla="*/ 7 h 10"/>
                  <a:gd name="T12" fmla="*/ 9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9" y="10"/>
                    </a:moveTo>
                    <a:lnTo>
                      <a:pt x="0" y="4"/>
                    </a:lnTo>
                    <a:lnTo>
                      <a:pt x="0" y="0"/>
                    </a:lnTo>
                    <a:lnTo>
                      <a:pt x="0" y="0"/>
                    </a:lnTo>
                    <a:lnTo>
                      <a:pt x="4" y="3"/>
                    </a:lnTo>
                    <a:lnTo>
                      <a:pt x="11" y="7"/>
                    </a:lnTo>
                    <a:lnTo>
                      <a:pt x="9" y="1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64" name="Freeform 2453"/>
              <p:cNvSpPr>
                <a:spLocks noEditPoints="1"/>
              </p:cNvSpPr>
              <p:nvPr/>
            </p:nvSpPr>
            <p:spPr bwMode="auto">
              <a:xfrm>
                <a:off x="5264" y="2727"/>
                <a:ext cx="50" cy="80"/>
              </a:xfrm>
              <a:custGeom>
                <a:avLst/>
                <a:gdLst>
                  <a:gd name="T0" fmla="*/ 576 w 576"/>
                  <a:gd name="T1" fmla="*/ 932 h 932"/>
                  <a:gd name="T2" fmla="*/ 104 w 576"/>
                  <a:gd name="T3" fmla="*/ 620 h 932"/>
                  <a:gd name="T4" fmla="*/ 125 w 576"/>
                  <a:gd name="T5" fmla="*/ 589 h 932"/>
                  <a:gd name="T6" fmla="*/ 51 w 576"/>
                  <a:gd name="T7" fmla="*/ 540 h 932"/>
                  <a:gd name="T8" fmla="*/ 51 w 576"/>
                  <a:gd name="T9" fmla="*/ 295 h 932"/>
                  <a:gd name="T10" fmla="*/ 97 w 576"/>
                  <a:gd name="T11" fmla="*/ 326 h 932"/>
                  <a:gd name="T12" fmla="*/ 125 w 576"/>
                  <a:gd name="T13" fmla="*/ 284 h 932"/>
                  <a:gd name="T14" fmla="*/ 51 w 576"/>
                  <a:gd name="T15" fmla="*/ 235 h 932"/>
                  <a:gd name="T16" fmla="*/ 51 w 576"/>
                  <a:gd name="T17" fmla="*/ 34 h 932"/>
                  <a:gd name="T18" fmla="*/ 97 w 576"/>
                  <a:gd name="T19" fmla="*/ 64 h 932"/>
                  <a:gd name="T20" fmla="*/ 100 w 576"/>
                  <a:gd name="T21" fmla="*/ 60 h 932"/>
                  <a:gd name="T22" fmla="*/ 576 w 576"/>
                  <a:gd name="T23" fmla="*/ 374 h 932"/>
                  <a:gd name="T24" fmla="*/ 576 w 576"/>
                  <a:gd name="T25" fmla="*/ 932 h 932"/>
                  <a:gd name="T26" fmla="*/ 1 w 576"/>
                  <a:gd name="T27" fmla="*/ 506 h 932"/>
                  <a:gd name="T28" fmla="*/ 0 w 576"/>
                  <a:gd name="T29" fmla="*/ 506 h 932"/>
                  <a:gd name="T30" fmla="*/ 0 w 576"/>
                  <a:gd name="T31" fmla="*/ 261 h 932"/>
                  <a:gd name="T32" fmla="*/ 1 w 576"/>
                  <a:gd name="T33" fmla="*/ 262 h 932"/>
                  <a:gd name="T34" fmla="*/ 1 w 576"/>
                  <a:gd name="T35" fmla="*/ 506 h 932"/>
                  <a:gd name="T36" fmla="*/ 1 w 576"/>
                  <a:gd name="T37" fmla="*/ 202 h 932"/>
                  <a:gd name="T38" fmla="*/ 0 w 576"/>
                  <a:gd name="T39" fmla="*/ 201 h 932"/>
                  <a:gd name="T40" fmla="*/ 0 w 576"/>
                  <a:gd name="T41" fmla="*/ 0 h 932"/>
                  <a:gd name="T42" fmla="*/ 1 w 576"/>
                  <a:gd name="T43" fmla="*/ 0 h 932"/>
                  <a:gd name="T44" fmla="*/ 1 w 576"/>
                  <a:gd name="T45" fmla="*/ 202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6" h="932">
                    <a:moveTo>
                      <a:pt x="576" y="932"/>
                    </a:moveTo>
                    <a:lnTo>
                      <a:pt x="104" y="620"/>
                    </a:lnTo>
                    <a:lnTo>
                      <a:pt x="125" y="589"/>
                    </a:lnTo>
                    <a:lnTo>
                      <a:pt x="51" y="540"/>
                    </a:lnTo>
                    <a:lnTo>
                      <a:pt x="51" y="295"/>
                    </a:lnTo>
                    <a:lnTo>
                      <a:pt x="97" y="326"/>
                    </a:lnTo>
                    <a:lnTo>
                      <a:pt x="125" y="284"/>
                    </a:lnTo>
                    <a:lnTo>
                      <a:pt x="51" y="235"/>
                    </a:lnTo>
                    <a:lnTo>
                      <a:pt x="51" y="34"/>
                    </a:lnTo>
                    <a:lnTo>
                      <a:pt x="97" y="64"/>
                    </a:lnTo>
                    <a:lnTo>
                      <a:pt x="100" y="60"/>
                    </a:lnTo>
                    <a:lnTo>
                      <a:pt x="576" y="374"/>
                    </a:lnTo>
                    <a:lnTo>
                      <a:pt x="576" y="932"/>
                    </a:lnTo>
                    <a:moveTo>
                      <a:pt x="1" y="506"/>
                    </a:moveTo>
                    <a:lnTo>
                      <a:pt x="0" y="506"/>
                    </a:lnTo>
                    <a:lnTo>
                      <a:pt x="0" y="261"/>
                    </a:lnTo>
                    <a:lnTo>
                      <a:pt x="1" y="262"/>
                    </a:lnTo>
                    <a:lnTo>
                      <a:pt x="1" y="506"/>
                    </a:lnTo>
                    <a:moveTo>
                      <a:pt x="1" y="202"/>
                    </a:moveTo>
                    <a:lnTo>
                      <a:pt x="0" y="201"/>
                    </a:lnTo>
                    <a:lnTo>
                      <a:pt x="0" y="0"/>
                    </a:lnTo>
                    <a:lnTo>
                      <a:pt x="1" y="0"/>
                    </a:lnTo>
                    <a:lnTo>
                      <a:pt x="1" y="202"/>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65" name="Freeform 2454"/>
              <p:cNvSpPr>
                <a:spLocks noEditPoints="1"/>
              </p:cNvSpPr>
              <p:nvPr/>
            </p:nvSpPr>
            <p:spPr bwMode="auto">
              <a:xfrm>
                <a:off x="5264" y="2727"/>
                <a:ext cx="4" cy="46"/>
              </a:xfrm>
              <a:custGeom>
                <a:avLst/>
                <a:gdLst>
                  <a:gd name="T0" fmla="*/ 50 w 50"/>
                  <a:gd name="T1" fmla="*/ 540 h 540"/>
                  <a:gd name="T2" fmla="*/ 0 w 50"/>
                  <a:gd name="T3" fmla="*/ 506 h 540"/>
                  <a:gd name="T4" fmla="*/ 0 w 50"/>
                  <a:gd name="T5" fmla="*/ 262 h 540"/>
                  <a:gd name="T6" fmla="*/ 50 w 50"/>
                  <a:gd name="T7" fmla="*/ 295 h 540"/>
                  <a:gd name="T8" fmla="*/ 50 w 50"/>
                  <a:gd name="T9" fmla="*/ 540 h 540"/>
                  <a:gd name="T10" fmla="*/ 50 w 50"/>
                  <a:gd name="T11" fmla="*/ 235 h 540"/>
                  <a:gd name="T12" fmla="*/ 0 w 50"/>
                  <a:gd name="T13" fmla="*/ 202 h 540"/>
                  <a:gd name="T14" fmla="*/ 0 w 50"/>
                  <a:gd name="T15" fmla="*/ 0 h 540"/>
                  <a:gd name="T16" fmla="*/ 50 w 50"/>
                  <a:gd name="T17" fmla="*/ 34 h 540"/>
                  <a:gd name="T18" fmla="*/ 50 w 50"/>
                  <a:gd name="T19" fmla="*/ 235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40">
                    <a:moveTo>
                      <a:pt x="50" y="540"/>
                    </a:moveTo>
                    <a:lnTo>
                      <a:pt x="0" y="506"/>
                    </a:lnTo>
                    <a:lnTo>
                      <a:pt x="0" y="262"/>
                    </a:lnTo>
                    <a:lnTo>
                      <a:pt x="50" y="295"/>
                    </a:lnTo>
                    <a:lnTo>
                      <a:pt x="50" y="540"/>
                    </a:lnTo>
                    <a:moveTo>
                      <a:pt x="50" y="235"/>
                    </a:moveTo>
                    <a:lnTo>
                      <a:pt x="0" y="202"/>
                    </a:lnTo>
                    <a:lnTo>
                      <a:pt x="0" y="0"/>
                    </a:lnTo>
                    <a:lnTo>
                      <a:pt x="50" y="34"/>
                    </a:lnTo>
                    <a:lnTo>
                      <a:pt x="50" y="23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66" name="Freeform 2455"/>
              <p:cNvSpPr>
                <a:spLocks/>
              </p:cNvSpPr>
              <p:nvPr/>
            </p:nvSpPr>
            <p:spPr bwMode="auto">
              <a:xfrm>
                <a:off x="5264" y="2726"/>
                <a:ext cx="9" cy="6"/>
              </a:xfrm>
              <a:custGeom>
                <a:avLst/>
                <a:gdLst>
                  <a:gd name="T0" fmla="*/ 8 w 9"/>
                  <a:gd name="T1" fmla="*/ 6 h 6"/>
                  <a:gd name="T2" fmla="*/ 4 w 9"/>
                  <a:gd name="T3" fmla="*/ 4 h 6"/>
                  <a:gd name="T4" fmla="*/ 0 w 9"/>
                  <a:gd name="T5" fmla="*/ 1 h 6"/>
                  <a:gd name="T6" fmla="*/ 0 w 9"/>
                  <a:gd name="T7" fmla="*/ 1 h 6"/>
                  <a:gd name="T8" fmla="*/ 0 w 9"/>
                  <a:gd name="T9" fmla="*/ 0 h 6"/>
                  <a:gd name="T10" fmla="*/ 9 w 9"/>
                  <a:gd name="T11" fmla="*/ 6 h 6"/>
                  <a:gd name="T12" fmla="*/ 8 w 9"/>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8" y="6"/>
                    </a:moveTo>
                    <a:lnTo>
                      <a:pt x="4" y="4"/>
                    </a:lnTo>
                    <a:lnTo>
                      <a:pt x="0" y="1"/>
                    </a:lnTo>
                    <a:lnTo>
                      <a:pt x="0" y="1"/>
                    </a:lnTo>
                    <a:lnTo>
                      <a:pt x="0" y="0"/>
                    </a:lnTo>
                    <a:lnTo>
                      <a:pt x="9" y="6"/>
                    </a:lnTo>
                    <a:lnTo>
                      <a:pt x="8" y="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67" name="Freeform 2456"/>
              <p:cNvSpPr>
                <a:spLocks/>
              </p:cNvSpPr>
              <p:nvPr/>
            </p:nvSpPr>
            <p:spPr bwMode="auto">
              <a:xfrm>
                <a:off x="5264" y="2744"/>
                <a:ext cx="11" cy="11"/>
              </a:xfrm>
              <a:custGeom>
                <a:avLst/>
                <a:gdLst>
                  <a:gd name="T0" fmla="*/ 8 w 11"/>
                  <a:gd name="T1" fmla="*/ 11 h 11"/>
                  <a:gd name="T2" fmla="*/ 4 w 11"/>
                  <a:gd name="T3" fmla="*/ 8 h 11"/>
                  <a:gd name="T4" fmla="*/ 0 w 11"/>
                  <a:gd name="T5" fmla="*/ 5 h 11"/>
                  <a:gd name="T6" fmla="*/ 0 w 11"/>
                  <a:gd name="T7" fmla="*/ 5 h 11"/>
                  <a:gd name="T8" fmla="*/ 0 w 11"/>
                  <a:gd name="T9" fmla="*/ 0 h 11"/>
                  <a:gd name="T10" fmla="*/ 0 w 11"/>
                  <a:gd name="T11" fmla="*/ 0 h 11"/>
                  <a:gd name="T12" fmla="*/ 4 w 11"/>
                  <a:gd name="T13" fmla="*/ 3 h 11"/>
                  <a:gd name="T14" fmla="*/ 11 w 11"/>
                  <a:gd name="T15" fmla="*/ 7 h 11"/>
                  <a:gd name="T16" fmla="*/ 8 w 11"/>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1">
                    <a:moveTo>
                      <a:pt x="8" y="11"/>
                    </a:moveTo>
                    <a:lnTo>
                      <a:pt x="4" y="8"/>
                    </a:lnTo>
                    <a:lnTo>
                      <a:pt x="0" y="5"/>
                    </a:lnTo>
                    <a:lnTo>
                      <a:pt x="0" y="5"/>
                    </a:lnTo>
                    <a:lnTo>
                      <a:pt x="0" y="0"/>
                    </a:lnTo>
                    <a:lnTo>
                      <a:pt x="0" y="0"/>
                    </a:lnTo>
                    <a:lnTo>
                      <a:pt x="4" y="3"/>
                    </a:lnTo>
                    <a:lnTo>
                      <a:pt x="11" y="7"/>
                    </a:lnTo>
                    <a:lnTo>
                      <a:pt x="8"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68" name="Freeform 2457"/>
              <p:cNvSpPr>
                <a:spLocks/>
              </p:cNvSpPr>
              <p:nvPr/>
            </p:nvSpPr>
            <p:spPr bwMode="auto">
              <a:xfrm>
                <a:off x="5264" y="2771"/>
                <a:ext cx="11" cy="9"/>
              </a:xfrm>
              <a:custGeom>
                <a:avLst/>
                <a:gdLst>
                  <a:gd name="T0" fmla="*/ 9 w 11"/>
                  <a:gd name="T1" fmla="*/ 9 h 9"/>
                  <a:gd name="T2" fmla="*/ 0 w 11"/>
                  <a:gd name="T3" fmla="*/ 3 h 9"/>
                  <a:gd name="T4" fmla="*/ 0 w 11"/>
                  <a:gd name="T5" fmla="*/ 0 h 9"/>
                  <a:gd name="T6" fmla="*/ 0 w 11"/>
                  <a:gd name="T7" fmla="*/ 0 h 9"/>
                  <a:gd name="T8" fmla="*/ 4 w 11"/>
                  <a:gd name="T9" fmla="*/ 2 h 9"/>
                  <a:gd name="T10" fmla="*/ 11 w 11"/>
                  <a:gd name="T11" fmla="*/ 7 h 9"/>
                  <a:gd name="T12" fmla="*/ 9 w 11"/>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9" y="9"/>
                    </a:moveTo>
                    <a:lnTo>
                      <a:pt x="0" y="3"/>
                    </a:lnTo>
                    <a:lnTo>
                      <a:pt x="0" y="0"/>
                    </a:lnTo>
                    <a:lnTo>
                      <a:pt x="0" y="0"/>
                    </a:lnTo>
                    <a:lnTo>
                      <a:pt x="4" y="2"/>
                    </a:lnTo>
                    <a:lnTo>
                      <a:pt x="11" y="7"/>
                    </a:lnTo>
                    <a:lnTo>
                      <a:pt x="9"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69" name="Freeform 2458"/>
              <p:cNvSpPr>
                <a:spLocks noEditPoints="1"/>
              </p:cNvSpPr>
              <p:nvPr/>
            </p:nvSpPr>
            <p:spPr bwMode="auto">
              <a:xfrm>
                <a:off x="5264" y="2786"/>
                <a:ext cx="50" cy="75"/>
              </a:xfrm>
              <a:custGeom>
                <a:avLst/>
                <a:gdLst>
                  <a:gd name="T0" fmla="*/ 576 w 576"/>
                  <a:gd name="T1" fmla="*/ 868 h 868"/>
                  <a:gd name="T2" fmla="*/ 479 w 576"/>
                  <a:gd name="T3" fmla="*/ 816 h 868"/>
                  <a:gd name="T4" fmla="*/ 479 w 576"/>
                  <a:gd name="T5" fmla="*/ 700 h 868"/>
                  <a:gd name="T6" fmla="*/ 576 w 576"/>
                  <a:gd name="T7" fmla="*/ 768 h 868"/>
                  <a:gd name="T8" fmla="*/ 576 w 576"/>
                  <a:gd name="T9" fmla="*/ 868 h 868"/>
                  <a:gd name="T10" fmla="*/ 426 w 576"/>
                  <a:gd name="T11" fmla="*/ 788 h 868"/>
                  <a:gd name="T12" fmla="*/ 334 w 576"/>
                  <a:gd name="T13" fmla="*/ 738 h 868"/>
                  <a:gd name="T14" fmla="*/ 281 w 576"/>
                  <a:gd name="T15" fmla="*/ 700 h 868"/>
                  <a:gd name="T16" fmla="*/ 423 w 576"/>
                  <a:gd name="T17" fmla="*/ 661 h 868"/>
                  <a:gd name="T18" fmla="*/ 429 w 576"/>
                  <a:gd name="T19" fmla="*/ 665 h 868"/>
                  <a:gd name="T20" fmla="*/ 429 w 576"/>
                  <a:gd name="T21" fmla="*/ 787 h 868"/>
                  <a:gd name="T22" fmla="*/ 426 w 576"/>
                  <a:gd name="T23" fmla="*/ 788 h 868"/>
                  <a:gd name="T24" fmla="*/ 576 w 576"/>
                  <a:gd name="T25" fmla="*/ 707 h 868"/>
                  <a:gd name="T26" fmla="*/ 479 w 576"/>
                  <a:gd name="T27" fmla="*/ 639 h 868"/>
                  <a:gd name="T28" fmla="*/ 479 w 576"/>
                  <a:gd name="T29" fmla="*/ 388 h 868"/>
                  <a:gd name="T30" fmla="*/ 429 w 576"/>
                  <a:gd name="T31" fmla="*/ 388 h 868"/>
                  <a:gd name="T32" fmla="*/ 429 w 576"/>
                  <a:gd name="T33" fmla="*/ 604 h 868"/>
                  <a:gd name="T34" fmla="*/ 369 w 576"/>
                  <a:gd name="T35" fmla="*/ 562 h 868"/>
                  <a:gd name="T36" fmla="*/ 341 w 576"/>
                  <a:gd name="T37" fmla="*/ 603 h 868"/>
                  <a:gd name="T38" fmla="*/ 370 w 576"/>
                  <a:gd name="T39" fmla="*/ 624 h 868"/>
                  <a:gd name="T40" fmla="*/ 207 w 576"/>
                  <a:gd name="T41" fmla="*/ 669 h 868"/>
                  <a:gd name="T42" fmla="*/ 51 w 576"/>
                  <a:gd name="T43" fmla="*/ 585 h 868"/>
                  <a:gd name="T44" fmla="*/ 51 w 576"/>
                  <a:gd name="T45" fmla="*/ 222 h 868"/>
                  <a:gd name="T46" fmla="*/ 97 w 576"/>
                  <a:gd name="T47" fmla="*/ 252 h 868"/>
                  <a:gd name="T48" fmla="*/ 125 w 576"/>
                  <a:gd name="T49" fmla="*/ 211 h 868"/>
                  <a:gd name="T50" fmla="*/ 51 w 576"/>
                  <a:gd name="T51" fmla="*/ 161 h 868"/>
                  <a:gd name="T52" fmla="*/ 51 w 576"/>
                  <a:gd name="T53" fmla="*/ 34 h 868"/>
                  <a:gd name="T54" fmla="*/ 576 w 576"/>
                  <a:gd name="T55" fmla="*/ 381 h 868"/>
                  <a:gd name="T56" fmla="*/ 576 w 576"/>
                  <a:gd name="T57" fmla="*/ 707 h 868"/>
                  <a:gd name="T58" fmla="*/ 272 w 576"/>
                  <a:gd name="T59" fmla="*/ 705 h 868"/>
                  <a:gd name="T60" fmla="*/ 270 w 576"/>
                  <a:gd name="T61" fmla="*/ 704 h 868"/>
                  <a:gd name="T62" fmla="*/ 274 w 576"/>
                  <a:gd name="T63" fmla="*/ 703 h 868"/>
                  <a:gd name="T64" fmla="*/ 272 w 576"/>
                  <a:gd name="T65" fmla="*/ 705 h 868"/>
                  <a:gd name="T66" fmla="*/ 1 w 576"/>
                  <a:gd name="T67" fmla="*/ 558 h 868"/>
                  <a:gd name="T68" fmla="*/ 0 w 576"/>
                  <a:gd name="T69" fmla="*/ 558 h 868"/>
                  <a:gd name="T70" fmla="*/ 0 w 576"/>
                  <a:gd name="T71" fmla="*/ 187 h 868"/>
                  <a:gd name="T72" fmla="*/ 1 w 576"/>
                  <a:gd name="T73" fmla="*/ 188 h 868"/>
                  <a:gd name="T74" fmla="*/ 1 w 576"/>
                  <a:gd name="T75" fmla="*/ 558 h 868"/>
                  <a:gd name="T76" fmla="*/ 1 w 576"/>
                  <a:gd name="T77" fmla="*/ 128 h 868"/>
                  <a:gd name="T78" fmla="*/ 0 w 576"/>
                  <a:gd name="T79" fmla="*/ 127 h 868"/>
                  <a:gd name="T80" fmla="*/ 0 w 576"/>
                  <a:gd name="T81" fmla="*/ 0 h 868"/>
                  <a:gd name="T82" fmla="*/ 1 w 576"/>
                  <a:gd name="T83" fmla="*/ 1 h 868"/>
                  <a:gd name="T84" fmla="*/ 1 w 576"/>
                  <a:gd name="T85" fmla="*/ 12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76" h="868">
                    <a:moveTo>
                      <a:pt x="576" y="868"/>
                    </a:moveTo>
                    <a:lnTo>
                      <a:pt x="479" y="816"/>
                    </a:lnTo>
                    <a:lnTo>
                      <a:pt x="479" y="700"/>
                    </a:lnTo>
                    <a:lnTo>
                      <a:pt x="576" y="768"/>
                    </a:lnTo>
                    <a:lnTo>
                      <a:pt x="576" y="868"/>
                    </a:lnTo>
                    <a:moveTo>
                      <a:pt x="426" y="788"/>
                    </a:moveTo>
                    <a:lnTo>
                      <a:pt x="334" y="738"/>
                    </a:lnTo>
                    <a:lnTo>
                      <a:pt x="281" y="700"/>
                    </a:lnTo>
                    <a:lnTo>
                      <a:pt x="423" y="661"/>
                    </a:lnTo>
                    <a:lnTo>
                      <a:pt x="429" y="665"/>
                    </a:lnTo>
                    <a:lnTo>
                      <a:pt x="429" y="787"/>
                    </a:lnTo>
                    <a:lnTo>
                      <a:pt x="426" y="788"/>
                    </a:lnTo>
                    <a:moveTo>
                      <a:pt x="576" y="707"/>
                    </a:moveTo>
                    <a:lnTo>
                      <a:pt x="479" y="639"/>
                    </a:lnTo>
                    <a:lnTo>
                      <a:pt x="479" y="388"/>
                    </a:lnTo>
                    <a:lnTo>
                      <a:pt x="429" y="388"/>
                    </a:lnTo>
                    <a:lnTo>
                      <a:pt x="429" y="604"/>
                    </a:lnTo>
                    <a:lnTo>
                      <a:pt x="369" y="562"/>
                    </a:lnTo>
                    <a:lnTo>
                      <a:pt x="341" y="603"/>
                    </a:lnTo>
                    <a:lnTo>
                      <a:pt x="370" y="624"/>
                    </a:lnTo>
                    <a:lnTo>
                      <a:pt x="207" y="669"/>
                    </a:lnTo>
                    <a:lnTo>
                      <a:pt x="51" y="585"/>
                    </a:lnTo>
                    <a:lnTo>
                      <a:pt x="51" y="222"/>
                    </a:lnTo>
                    <a:lnTo>
                      <a:pt x="97" y="252"/>
                    </a:lnTo>
                    <a:lnTo>
                      <a:pt x="125" y="211"/>
                    </a:lnTo>
                    <a:lnTo>
                      <a:pt x="51" y="161"/>
                    </a:lnTo>
                    <a:lnTo>
                      <a:pt x="51" y="34"/>
                    </a:lnTo>
                    <a:lnTo>
                      <a:pt x="576" y="381"/>
                    </a:lnTo>
                    <a:lnTo>
                      <a:pt x="576" y="707"/>
                    </a:lnTo>
                    <a:moveTo>
                      <a:pt x="272" y="705"/>
                    </a:moveTo>
                    <a:lnTo>
                      <a:pt x="270" y="704"/>
                    </a:lnTo>
                    <a:lnTo>
                      <a:pt x="274" y="703"/>
                    </a:lnTo>
                    <a:lnTo>
                      <a:pt x="272" y="705"/>
                    </a:lnTo>
                    <a:moveTo>
                      <a:pt x="1" y="558"/>
                    </a:moveTo>
                    <a:lnTo>
                      <a:pt x="0" y="558"/>
                    </a:lnTo>
                    <a:lnTo>
                      <a:pt x="0" y="187"/>
                    </a:lnTo>
                    <a:lnTo>
                      <a:pt x="1" y="188"/>
                    </a:lnTo>
                    <a:lnTo>
                      <a:pt x="1" y="558"/>
                    </a:lnTo>
                    <a:moveTo>
                      <a:pt x="1" y="128"/>
                    </a:moveTo>
                    <a:lnTo>
                      <a:pt x="0" y="127"/>
                    </a:lnTo>
                    <a:lnTo>
                      <a:pt x="0" y="0"/>
                    </a:lnTo>
                    <a:lnTo>
                      <a:pt x="1" y="1"/>
                    </a:lnTo>
                    <a:lnTo>
                      <a:pt x="1" y="128"/>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70" name="Rectangle 2459"/>
              <p:cNvSpPr>
                <a:spLocks noChangeArrowheads="1"/>
              </p:cNvSpPr>
              <p:nvPr/>
            </p:nvSpPr>
            <p:spPr bwMode="auto">
              <a:xfrm>
                <a:off x="5301" y="2854"/>
                <a:ext cx="1" cy="1"/>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875" name="Freeform 2461"/>
            <p:cNvSpPr>
              <a:spLocks/>
            </p:cNvSpPr>
            <p:nvPr/>
          </p:nvSpPr>
          <p:spPr bwMode="auto">
            <a:xfrm>
              <a:off x="8385175" y="4508500"/>
              <a:ext cx="28575" cy="11113"/>
            </a:xfrm>
            <a:custGeom>
              <a:avLst/>
              <a:gdLst>
                <a:gd name="T0" fmla="*/ 5 w 18"/>
                <a:gd name="T1" fmla="*/ 7 h 7"/>
                <a:gd name="T2" fmla="*/ 0 w 18"/>
                <a:gd name="T3" fmla="*/ 4 h 7"/>
                <a:gd name="T4" fmla="*/ 14 w 18"/>
                <a:gd name="T5" fmla="*/ 0 h 7"/>
                <a:gd name="T6" fmla="*/ 18 w 18"/>
                <a:gd name="T7" fmla="*/ 3 h 7"/>
                <a:gd name="T8" fmla="*/ 6 w 18"/>
                <a:gd name="T9" fmla="*/ 6 h 7"/>
                <a:gd name="T10" fmla="*/ 6 w 18"/>
                <a:gd name="T11" fmla="*/ 6 h 7"/>
                <a:gd name="T12" fmla="*/ 6 w 18"/>
                <a:gd name="T13" fmla="*/ 7 h 7"/>
                <a:gd name="T14" fmla="*/ 5 w 18"/>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
                  <a:moveTo>
                    <a:pt x="5" y="7"/>
                  </a:moveTo>
                  <a:lnTo>
                    <a:pt x="0" y="4"/>
                  </a:lnTo>
                  <a:lnTo>
                    <a:pt x="14" y="0"/>
                  </a:lnTo>
                  <a:lnTo>
                    <a:pt x="18" y="3"/>
                  </a:lnTo>
                  <a:lnTo>
                    <a:pt x="6" y="6"/>
                  </a:lnTo>
                  <a:lnTo>
                    <a:pt x="6" y="6"/>
                  </a:lnTo>
                  <a:lnTo>
                    <a:pt x="6" y="7"/>
                  </a:lnTo>
                  <a:lnTo>
                    <a:pt x="5"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6" name="Freeform 2462"/>
            <p:cNvSpPr>
              <a:spLocks/>
            </p:cNvSpPr>
            <p:nvPr/>
          </p:nvSpPr>
          <p:spPr bwMode="auto">
            <a:xfrm>
              <a:off x="8393113" y="4518025"/>
              <a:ext cx="9525" cy="6350"/>
            </a:xfrm>
            <a:custGeom>
              <a:avLst/>
              <a:gdLst>
                <a:gd name="T0" fmla="*/ 6 w 6"/>
                <a:gd name="T1" fmla="*/ 4 h 4"/>
                <a:gd name="T2" fmla="*/ 0 w 6"/>
                <a:gd name="T3" fmla="*/ 1 h 4"/>
                <a:gd name="T4" fmla="*/ 1 w 6"/>
                <a:gd name="T5" fmla="*/ 1 h 4"/>
                <a:gd name="T6" fmla="*/ 1 w 6"/>
                <a:gd name="T7" fmla="*/ 0 h 4"/>
                <a:gd name="T8" fmla="*/ 1 w 6"/>
                <a:gd name="T9" fmla="*/ 0 h 4"/>
                <a:gd name="T10" fmla="*/ 6 w 6"/>
                <a:gd name="T11" fmla="*/ 4 h 4"/>
              </a:gdLst>
              <a:ahLst/>
              <a:cxnLst>
                <a:cxn ang="0">
                  <a:pos x="T0" y="T1"/>
                </a:cxn>
                <a:cxn ang="0">
                  <a:pos x="T2" y="T3"/>
                </a:cxn>
                <a:cxn ang="0">
                  <a:pos x="T4" y="T5"/>
                </a:cxn>
                <a:cxn ang="0">
                  <a:pos x="T6" y="T7"/>
                </a:cxn>
                <a:cxn ang="0">
                  <a:pos x="T8" y="T9"/>
                </a:cxn>
                <a:cxn ang="0">
                  <a:pos x="T10" y="T11"/>
                </a:cxn>
              </a:cxnLst>
              <a:rect l="0" t="0" r="r" b="b"/>
              <a:pathLst>
                <a:path w="6" h="4">
                  <a:moveTo>
                    <a:pt x="6" y="4"/>
                  </a:moveTo>
                  <a:lnTo>
                    <a:pt x="0" y="1"/>
                  </a:lnTo>
                  <a:lnTo>
                    <a:pt x="1" y="1"/>
                  </a:lnTo>
                  <a:lnTo>
                    <a:pt x="1" y="0"/>
                  </a:lnTo>
                  <a:lnTo>
                    <a:pt x="1" y="0"/>
                  </a:lnTo>
                  <a:lnTo>
                    <a:pt x="6"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7" name="Freeform 2463"/>
            <p:cNvSpPr>
              <a:spLocks noEditPoints="1"/>
            </p:cNvSpPr>
            <p:nvPr/>
          </p:nvSpPr>
          <p:spPr bwMode="auto">
            <a:xfrm>
              <a:off x="8402638" y="4498975"/>
              <a:ext cx="33338" cy="28575"/>
            </a:xfrm>
            <a:custGeom>
              <a:avLst/>
              <a:gdLst>
                <a:gd name="T0" fmla="*/ 235 w 235"/>
                <a:gd name="T1" fmla="*/ 206 h 206"/>
                <a:gd name="T2" fmla="*/ 138 w 235"/>
                <a:gd name="T3" fmla="*/ 138 h 206"/>
                <a:gd name="T4" fmla="*/ 138 w 235"/>
                <a:gd name="T5" fmla="*/ 77 h 206"/>
                <a:gd name="T6" fmla="*/ 235 w 235"/>
                <a:gd name="T7" fmla="*/ 145 h 206"/>
                <a:gd name="T8" fmla="*/ 235 w 235"/>
                <a:gd name="T9" fmla="*/ 206 h 206"/>
                <a:gd name="T10" fmla="*/ 88 w 235"/>
                <a:gd name="T11" fmla="*/ 103 h 206"/>
                <a:gd name="T12" fmla="*/ 82 w 235"/>
                <a:gd name="T13" fmla="*/ 99 h 206"/>
                <a:gd name="T14" fmla="*/ 29 w 235"/>
                <a:gd name="T15" fmla="*/ 62 h 206"/>
                <a:gd name="T16" fmla="*/ 0 w 235"/>
                <a:gd name="T17" fmla="*/ 41 h 206"/>
                <a:gd name="T18" fmla="*/ 28 w 235"/>
                <a:gd name="T19" fmla="*/ 0 h 206"/>
                <a:gd name="T20" fmla="*/ 88 w 235"/>
                <a:gd name="T21" fmla="*/ 42 h 206"/>
                <a:gd name="T22" fmla="*/ 88 w 235"/>
                <a:gd name="T23" fmla="*/ 10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 h="206">
                  <a:moveTo>
                    <a:pt x="235" y="206"/>
                  </a:moveTo>
                  <a:lnTo>
                    <a:pt x="138" y="138"/>
                  </a:lnTo>
                  <a:lnTo>
                    <a:pt x="138" y="77"/>
                  </a:lnTo>
                  <a:lnTo>
                    <a:pt x="235" y="145"/>
                  </a:lnTo>
                  <a:lnTo>
                    <a:pt x="235" y="206"/>
                  </a:lnTo>
                  <a:moveTo>
                    <a:pt x="88" y="103"/>
                  </a:moveTo>
                  <a:lnTo>
                    <a:pt x="82" y="99"/>
                  </a:lnTo>
                  <a:lnTo>
                    <a:pt x="29" y="62"/>
                  </a:lnTo>
                  <a:lnTo>
                    <a:pt x="0" y="41"/>
                  </a:lnTo>
                  <a:lnTo>
                    <a:pt x="28" y="0"/>
                  </a:lnTo>
                  <a:lnTo>
                    <a:pt x="88" y="42"/>
                  </a:lnTo>
                  <a:lnTo>
                    <a:pt x="88" y="103"/>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8" name="Freeform 2464"/>
            <p:cNvSpPr>
              <a:spLocks/>
            </p:cNvSpPr>
            <p:nvPr/>
          </p:nvSpPr>
          <p:spPr bwMode="auto">
            <a:xfrm>
              <a:off x="8415338" y="4475163"/>
              <a:ext cx="6350" cy="58738"/>
            </a:xfrm>
            <a:custGeom>
              <a:avLst/>
              <a:gdLst>
                <a:gd name="T0" fmla="*/ 4 w 4"/>
                <a:gd name="T1" fmla="*/ 37 h 37"/>
                <a:gd name="T2" fmla="*/ 0 w 4"/>
                <a:gd name="T3" fmla="*/ 35 h 37"/>
                <a:gd name="T4" fmla="*/ 0 w 4"/>
                <a:gd name="T5" fmla="*/ 0 h 37"/>
                <a:gd name="T6" fmla="*/ 4 w 4"/>
                <a:gd name="T7" fmla="*/ 0 h 37"/>
                <a:gd name="T8" fmla="*/ 4 w 4"/>
                <a:gd name="T9" fmla="*/ 37 h 37"/>
              </a:gdLst>
              <a:ahLst/>
              <a:cxnLst>
                <a:cxn ang="0">
                  <a:pos x="T0" y="T1"/>
                </a:cxn>
                <a:cxn ang="0">
                  <a:pos x="T2" y="T3"/>
                </a:cxn>
                <a:cxn ang="0">
                  <a:pos x="T4" y="T5"/>
                </a:cxn>
                <a:cxn ang="0">
                  <a:pos x="T6" y="T7"/>
                </a:cxn>
                <a:cxn ang="0">
                  <a:pos x="T8" y="T9"/>
                </a:cxn>
              </a:cxnLst>
              <a:rect l="0" t="0" r="r" b="b"/>
              <a:pathLst>
                <a:path w="4" h="37">
                  <a:moveTo>
                    <a:pt x="4" y="37"/>
                  </a:moveTo>
                  <a:lnTo>
                    <a:pt x="0" y="35"/>
                  </a:lnTo>
                  <a:lnTo>
                    <a:pt x="0" y="0"/>
                  </a:lnTo>
                  <a:lnTo>
                    <a:pt x="4" y="0"/>
                  </a:lnTo>
                  <a:lnTo>
                    <a:pt x="4" y="3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9" name="Freeform 2465"/>
            <p:cNvSpPr>
              <a:spLocks noEditPoints="1"/>
            </p:cNvSpPr>
            <p:nvPr/>
          </p:nvSpPr>
          <p:spPr bwMode="auto">
            <a:xfrm>
              <a:off x="8356600" y="4422775"/>
              <a:ext cx="6350" cy="79375"/>
            </a:xfrm>
            <a:custGeom>
              <a:avLst/>
              <a:gdLst>
                <a:gd name="T0" fmla="*/ 50 w 50"/>
                <a:gd name="T1" fmla="*/ 584 h 584"/>
                <a:gd name="T2" fmla="*/ 0 w 50"/>
                <a:gd name="T3" fmla="*/ 557 h 584"/>
                <a:gd name="T4" fmla="*/ 0 w 50"/>
                <a:gd name="T5" fmla="*/ 187 h 584"/>
                <a:gd name="T6" fmla="*/ 50 w 50"/>
                <a:gd name="T7" fmla="*/ 221 h 584"/>
                <a:gd name="T8" fmla="*/ 50 w 50"/>
                <a:gd name="T9" fmla="*/ 584 h 584"/>
                <a:gd name="T10" fmla="*/ 50 w 50"/>
                <a:gd name="T11" fmla="*/ 160 h 584"/>
                <a:gd name="T12" fmla="*/ 0 w 50"/>
                <a:gd name="T13" fmla="*/ 127 h 584"/>
                <a:gd name="T14" fmla="*/ 0 w 50"/>
                <a:gd name="T15" fmla="*/ 0 h 584"/>
                <a:gd name="T16" fmla="*/ 50 w 50"/>
                <a:gd name="T17" fmla="*/ 33 h 584"/>
                <a:gd name="T18" fmla="*/ 50 w 50"/>
                <a:gd name="T19" fmla="*/ 16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84">
                  <a:moveTo>
                    <a:pt x="50" y="584"/>
                  </a:moveTo>
                  <a:lnTo>
                    <a:pt x="0" y="557"/>
                  </a:lnTo>
                  <a:lnTo>
                    <a:pt x="0" y="187"/>
                  </a:lnTo>
                  <a:lnTo>
                    <a:pt x="50" y="221"/>
                  </a:lnTo>
                  <a:lnTo>
                    <a:pt x="50" y="584"/>
                  </a:lnTo>
                  <a:moveTo>
                    <a:pt x="50" y="160"/>
                  </a:moveTo>
                  <a:lnTo>
                    <a:pt x="0" y="127"/>
                  </a:lnTo>
                  <a:lnTo>
                    <a:pt x="0" y="0"/>
                  </a:lnTo>
                  <a:lnTo>
                    <a:pt x="50" y="33"/>
                  </a:lnTo>
                  <a:lnTo>
                    <a:pt x="50" y="16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0" name="Freeform 2466"/>
            <p:cNvSpPr>
              <a:spLocks/>
            </p:cNvSpPr>
            <p:nvPr/>
          </p:nvSpPr>
          <p:spPr bwMode="auto">
            <a:xfrm>
              <a:off x="8356600" y="4440238"/>
              <a:ext cx="17463" cy="17463"/>
            </a:xfrm>
            <a:custGeom>
              <a:avLst/>
              <a:gdLst>
                <a:gd name="T0" fmla="*/ 8 w 11"/>
                <a:gd name="T1" fmla="*/ 11 h 11"/>
                <a:gd name="T2" fmla="*/ 4 w 11"/>
                <a:gd name="T3" fmla="*/ 8 h 11"/>
                <a:gd name="T4" fmla="*/ 0 w 11"/>
                <a:gd name="T5" fmla="*/ 5 h 11"/>
                <a:gd name="T6" fmla="*/ 0 w 11"/>
                <a:gd name="T7" fmla="*/ 5 h 11"/>
                <a:gd name="T8" fmla="*/ 0 w 11"/>
                <a:gd name="T9" fmla="*/ 0 h 11"/>
                <a:gd name="T10" fmla="*/ 0 w 11"/>
                <a:gd name="T11" fmla="*/ 0 h 11"/>
                <a:gd name="T12" fmla="*/ 4 w 11"/>
                <a:gd name="T13" fmla="*/ 3 h 11"/>
                <a:gd name="T14" fmla="*/ 11 w 11"/>
                <a:gd name="T15" fmla="*/ 7 h 11"/>
                <a:gd name="T16" fmla="*/ 8 w 11"/>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1">
                  <a:moveTo>
                    <a:pt x="8" y="11"/>
                  </a:moveTo>
                  <a:lnTo>
                    <a:pt x="4" y="8"/>
                  </a:lnTo>
                  <a:lnTo>
                    <a:pt x="0" y="5"/>
                  </a:lnTo>
                  <a:lnTo>
                    <a:pt x="0" y="5"/>
                  </a:lnTo>
                  <a:lnTo>
                    <a:pt x="0" y="0"/>
                  </a:lnTo>
                  <a:lnTo>
                    <a:pt x="0" y="0"/>
                  </a:lnTo>
                  <a:lnTo>
                    <a:pt x="4" y="3"/>
                  </a:lnTo>
                  <a:lnTo>
                    <a:pt x="11" y="7"/>
                  </a:lnTo>
                  <a:lnTo>
                    <a:pt x="8"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1" name="Freeform 2467"/>
            <p:cNvSpPr>
              <a:spLocks noEditPoints="1"/>
            </p:cNvSpPr>
            <p:nvPr/>
          </p:nvSpPr>
          <p:spPr bwMode="auto">
            <a:xfrm>
              <a:off x="7805738" y="3843338"/>
              <a:ext cx="322263" cy="298450"/>
            </a:xfrm>
            <a:custGeom>
              <a:avLst/>
              <a:gdLst>
                <a:gd name="T0" fmla="*/ 0 w 2358"/>
                <a:gd name="T1" fmla="*/ 2177 h 2177"/>
                <a:gd name="T2" fmla="*/ 0 w 2358"/>
                <a:gd name="T3" fmla="*/ 1768 h 2177"/>
                <a:gd name="T4" fmla="*/ 2 w 2358"/>
                <a:gd name="T5" fmla="*/ 1772 h 2177"/>
                <a:gd name="T6" fmla="*/ 28 w 2358"/>
                <a:gd name="T7" fmla="*/ 1753 h 2177"/>
                <a:gd name="T8" fmla="*/ 28 w 2358"/>
                <a:gd name="T9" fmla="*/ 2156 h 2177"/>
                <a:gd name="T10" fmla="*/ 0 w 2358"/>
                <a:gd name="T11" fmla="*/ 2177 h 2177"/>
                <a:gd name="T12" fmla="*/ 78 w 2358"/>
                <a:gd name="T13" fmla="*/ 2118 h 2177"/>
                <a:gd name="T14" fmla="*/ 78 w 2358"/>
                <a:gd name="T15" fmla="*/ 1714 h 2177"/>
                <a:gd name="T16" fmla="*/ 140 w 2358"/>
                <a:gd name="T17" fmla="*/ 1666 h 2177"/>
                <a:gd name="T18" fmla="*/ 140 w 2358"/>
                <a:gd name="T19" fmla="*/ 2071 h 2177"/>
                <a:gd name="T20" fmla="*/ 78 w 2358"/>
                <a:gd name="T21" fmla="*/ 2118 h 2177"/>
                <a:gd name="T22" fmla="*/ 190 w 2358"/>
                <a:gd name="T23" fmla="*/ 2033 h 2177"/>
                <a:gd name="T24" fmla="*/ 190 w 2358"/>
                <a:gd name="T25" fmla="*/ 1628 h 2177"/>
                <a:gd name="T26" fmla="*/ 779 w 2358"/>
                <a:gd name="T27" fmla="*/ 1178 h 2177"/>
                <a:gd name="T28" fmla="*/ 779 w 2358"/>
                <a:gd name="T29" fmla="*/ 1590 h 2177"/>
                <a:gd name="T30" fmla="*/ 190 w 2358"/>
                <a:gd name="T31" fmla="*/ 2033 h 2177"/>
                <a:gd name="T32" fmla="*/ 829 w 2358"/>
                <a:gd name="T33" fmla="*/ 1553 h 2177"/>
                <a:gd name="T34" fmla="*/ 829 w 2358"/>
                <a:gd name="T35" fmla="*/ 1140 h 2177"/>
                <a:gd name="T36" fmla="*/ 1468 w 2358"/>
                <a:gd name="T37" fmla="*/ 650 h 2177"/>
                <a:gd name="T38" fmla="*/ 1563 w 2358"/>
                <a:gd name="T39" fmla="*/ 581 h 2177"/>
                <a:gd name="T40" fmla="*/ 1595 w 2358"/>
                <a:gd name="T41" fmla="*/ 605 h 2177"/>
                <a:gd name="T42" fmla="*/ 1595 w 2358"/>
                <a:gd name="T43" fmla="*/ 1115 h 2177"/>
                <a:gd name="T44" fmla="*/ 1144 w 2358"/>
                <a:gd name="T45" fmla="*/ 1444 h 2177"/>
                <a:gd name="T46" fmla="*/ 1144 w 2358"/>
                <a:gd name="T47" fmla="*/ 1315 h 2177"/>
                <a:gd name="T48" fmla="*/ 829 w 2358"/>
                <a:gd name="T49" fmla="*/ 1553 h 2177"/>
                <a:gd name="T50" fmla="*/ 1645 w 2358"/>
                <a:gd name="T51" fmla="*/ 1078 h 2177"/>
                <a:gd name="T52" fmla="*/ 1645 w 2358"/>
                <a:gd name="T53" fmla="*/ 642 h 2177"/>
                <a:gd name="T54" fmla="*/ 1782 w 2358"/>
                <a:gd name="T55" fmla="*/ 742 h 2177"/>
                <a:gd name="T56" fmla="*/ 1782 w 2358"/>
                <a:gd name="T57" fmla="*/ 923 h 2177"/>
                <a:gd name="T58" fmla="*/ 1742 w 2358"/>
                <a:gd name="T59" fmla="*/ 896 h 2177"/>
                <a:gd name="T60" fmla="*/ 1742 w 2358"/>
                <a:gd name="T61" fmla="*/ 1007 h 2177"/>
                <a:gd name="T62" fmla="*/ 1645 w 2358"/>
                <a:gd name="T63" fmla="*/ 1078 h 2177"/>
                <a:gd name="T64" fmla="*/ 2005 w 2358"/>
                <a:gd name="T65" fmla="*/ 815 h 2177"/>
                <a:gd name="T66" fmla="*/ 1782 w 2358"/>
                <a:gd name="T67" fmla="*/ 677 h 2177"/>
                <a:gd name="T68" fmla="*/ 1782 w 2358"/>
                <a:gd name="T69" fmla="*/ 680 h 2177"/>
                <a:gd name="T70" fmla="*/ 1645 w 2358"/>
                <a:gd name="T71" fmla="*/ 580 h 2177"/>
                <a:gd name="T72" fmla="*/ 1645 w 2358"/>
                <a:gd name="T73" fmla="*/ 521 h 2177"/>
                <a:gd name="T74" fmla="*/ 1694 w 2358"/>
                <a:gd name="T75" fmla="*/ 485 h 2177"/>
                <a:gd name="T76" fmla="*/ 2074 w 2358"/>
                <a:gd name="T77" fmla="*/ 765 h 2177"/>
                <a:gd name="T78" fmla="*/ 2005 w 2358"/>
                <a:gd name="T79" fmla="*/ 815 h 2177"/>
                <a:gd name="T80" fmla="*/ 2117 w 2358"/>
                <a:gd name="T81" fmla="*/ 734 h 2177"/>
                <a:gd name="T82" fmla="*/ 1736 w 2358"/>
                <a:gd name="T83" fmla="*/ 454 h 2177"/>
                <a:gd name="T84" fmla="*/ 2358 w 2358"/>
                <a:gd name="T85" fmla="*/ 0 h 2177"/>
                <a:gd name="T86" fmla="*/ 2358 w 2358"/>
                <a:gd name="T87" fmla="*/ 557 h 2177"/>
                <a:gd name="T88" fmla="*/ 2117 w 2358"/>
                <a:gd name="T89" fmla="*/ 734 h 2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58" h="2177">
                  <a:moveTo>
                    <a:pt x="0" y="2177"/>
                  </a:moveTo>
                  <a:lnTo>
                    <a:pt x="0" y="1768"/>
                  </a:lnTo>
                  <a:lnTo>
                    <a:pt x="2" y="1772"/>
                  </a:lnTo>
                  <a:lnTo>
                    <a:pt x="28" y="1753"/>
                  </a:lnTo>
                  <a:lnTo>
                    <a:pt x="28" y="2156"/>
                  </a:lnTo>
                  <a:lnTo>
                    <a:pt x="0" y="2177"/>
                  </a:lnTo>
                  <a:moveTo>
                    <a:pt x="78" y="2118"/>
                  </a:moveTo>
                  <a:lnTo>
                    <a:pt x="78" y="1714"/>
                  </a:lnTo>
                  <a:lnTo>
                    <a:pt x="140" y="1666"/>
                  </a:lnTo>
                  <a:lnTo>
                    <a:pt x="140" y="2071"/>
                  </a:lnTo>
                  <a:lnTo>
                    <a:pt x="78" y="2118"/>
                  </a:lnTo>
                  <a:moveTo>
                    <a:pt x="190" y="2033"/>
                  </a:moveTo>
                  <a:lnTo>
                    <a:pt x="190" y="1628"/>
                  </a:lnTo>
                  <a:lnTo>
                    <a:pt x="779" y="1178"/>
                  </a:lnTo>
                  <a:lnTo>
                    <a:pt x="779" y="1590"/>
                  </a:lnTo>
                  <a:lnTo>
                    <a:pt x="190" y="2033"/>
                  </a:lnTo>
                  <a:moveTo>
                    <a:pt x="829" y="1553"/>
                  </a:moveTo>
                  <a:lnTo>
                    <a:pt x="829" y="1140"/>
                  </a:lnTo>
                  <a:lnTo>
                    <a:pt x="1468" y="650"/>
                  </a:lnTo>
                  <a:lnTo>
                    <a:pt x="1563" y="581"/>
                  </a:lnTo>
                  <a:lnTo>
                    <a:pt x="1595" y="605"/>
                  </a:lnTo>
                  <a:lnTo>
                    <a:pt x="1595" y="1115"/>
                  </a:lnTo>
                  <a:lnTo>
                    <a:pt x="1144" y="1444"/>
                  </a:lnTo>
                  <a:lnTo>
                    <a:pt x="1144" y="1315"/>
                  </a:lnTo>
                  <a:lnTo>
                    <a:pt x="829" y="1553"/>
                  </a:lnTo>
                  <a:moveTo>
                    <a:pt x="1645" y="1078"/>
                  </a:moveTo>
                  <a:lnTo>
                    <a:pt x="1645" y="642"/>
                  </a:lnTo>
                  <a:lnTo>
                    <a:pt x="1782" y="742"/>
                  </a:lnTo>
                  <a:lnTo>
                    <a:pt x="1782" y="923"/>
                  </a:lnTo>
                  <a:lnTo>
                    <a:pt x="1742" y="896"/>
                  </a:lnTo>
                  <a:lnTo>
                    <a:pt x="1742" y="1007"/>
                  </a:lnTo>
                  <a:lnTo>
                    <a:pt x="1645" y="1078"/>
                  </a:lnTo>
                  <a:moveTo>
                    <a:pt x="2005" y="815"/>
                  </a:moveTo>
                  <a:lnTo>
                    <a:pt x="1782" y="677"/>
                  </a:lnTo>
                  <a:lnTo>
                    <a:pt x="1782" y="680"/>
                  </a:lnTo>
                  <a:lnTo>
                    <a:pt x="1645" y="580"/>
                  </a:lnTo>
                  <a:lnTo>
                    <a:pt x="1645" y="521"/>
                  </a:lnTo>
                  <a:lnTo>
                    <a:pt x="1694" y="485"/>
                  </a:lnTo>
                  <a:lnTo>
                    <a:pt x="2074" y="765"/>
                  </a:lnTo>
                  <a:lnTo>
                    <a:pt x="2005" y="815"/>
                  </a:lnTo>
                  <a:moveTo>
                    <a:pt x="2117" y="734"/>
                  </a:moveTo>
                  <a:lnTo>
                    <a:pt x="1736" y="454"/>
                  </a:lnTo>
                  <a:lnTo>
                    <a:pt x="2358" y="0"/>
                  </a:lnTo>
                  <a:lnTo>
                    <a:pt x="2358" y="557"/>
                  </a:lnTo>
                  <a:lnTo>
                    <a:pt x="2117" y="734"/>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2" name="Freeform 2468"/>
            <p:cNvSpPr>
              <a:spLocks/>
            </p:cNvSpPr>
            <p:nvPr/>
          </p:nvSpPr>
          <p:spPr bwMode="auto">
            <a:xfrm>
              <a:off x="7824788" y="4067175"/>
              <a:ext cx="6350" cy="60325"/>
            </a:xfrm>
            <a:custGeom>
              <a:avLst/>
              <a:gdLst>
                <a:gd name="T0" fmla="*/ 0 w 4"/>
                <a:gd name="T1" fmla="*/ 38 h 38"/>
                <a:gd name="T2" fmla="*/ 0 w 4"/>
                <a:gd name="T3" fmla="*/ 3 h 38"/>
                <a:gd name="T4" fmla="*/ 4 w 4"/>
                <a:gd name="T5" fmla="*/ 0 h 38"/>
                <a:gd name="T6" fmla="*/ 4 w 4"/>
                <a:gd name="T7" fmla="*/ 35 h 38"/>
                <a:gd name="T8" fmla="*/ 0 w 4"/>
                <a:gd name="T9" fmla="*/ 38 h 38"/>
              </a:gdLst>
              <a:ahLst/>
              <a:cxnLst>
                <a:cxn ang="0">
                  <a:pos x="T0" y="T1"/>
                </a:cxn>
                <a:cxn ang="0">
                  <a:pos x="T2" y="T3"/>
                </a:cxn>
                <a:cxn ang="0">
                  <a:pos x="T4" y="T5"/>
                </a:cxn>
                <a:cxn ang="0">
                  <a:pos x="T6" y="T7"/>
                </a:cxn>
                <a:cxn ang="0">
                  <a:pos x="T8" y="T9"/>
                </a:cxn>
              </a:cxnLst>
              <a:rect l="0" t="0" r="r" b="b"/>
              <a:pathLst>
                <a:path w="4" h="38">
                  <a:moveTo>
                    <a:pt x="0" y="38"/>
                  </a:moveTo>
                  <a:lnTo>
                    <a:pt x="0" y="3"/>
                  </a:lnTo>
                  <a:lnTo>
                    <a:pt x="4" y="0"/>
                  </a:lnTo>
                  <a:lnTo>
                    <a:pt x="4" y="35"/>
                  </a:lnTo>
                  <a:lnTo>
                    <a:pt x="0" y="3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3" name="Freeform 2469"/>
            <p:cNvSpPr>
              <a:spLocks noEditPoints="1"/>
            </p:cNvSpPr>
            <p:nvPr/>
          </p:nvSpPr>
          <p:spPr bwMode="auto">
            <a:xfrm>
              <a:off x="8023225" y="3914775"/>
              <a:ext cx="7938" cy="80963"/>
            </a:xfrm>
            <a:custGeom>
              <a:avLst/>
              <a:gdLst>
                <a:gd name="T0" fmla="*/ 0 w 50"/>
                <a:gd name="T1" fmla="*/ 594 h 594"/>
                <a:gd name="T2" fmla="*/ 0 w 50"/>
                <a:gd name="T3" fmla="*/ 84 h 594"/>
                <a:gd name="T4" fmla="*/ 50 w 50"/>
                <a:gd name="T5" fmla="*/ 121 h 594"/>
                <a:gd name="T6" fmla="*/ 50 w 50"/>
                <a:gd name="T7" fmla="*/ 557 h 594"/>
                <a:gd name="T8" fmla="*/ 0 w 50"/>
                <a:gd name="T9" fmla="*/ 594 h 594"/>
                <a:gd name="T10" fmla="*/ 50 w 50"/>
                <a:gd name="T11" fmla="*/ 59 h 594"/>
                <a:gd name="T12" fmla="*/ 10 w 50"/>
                <a:gd name="T13" fmla="*/ 29 h 594"/>
                <a:gd name="T14" fmla="*/ 50 w 50"/>
                <a:gd name="T15" fmla="*/ 0 h 594"/>
                <a:gd name="T16" fmla="*/ 50 w 50"/>
                <a:gd name="T17" fmla="*/ 59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94">
                  <a:moveTo>
                    <a:pt x="0" y="594"/>
                  </a:moveTo>
                  <a:lnTo>
                    <a:pt x="0" y="84"/>
                  </a:lnTo>
                  <a:lnTo>
                    <a:pt x="50" y="121"/>
                  </a:lnTo>
                  <a:lnTo>
                    <a:pt x="50" y="557"/>
                  </a:lnTo>
                  <a:lnTo>
                    <a:pt x="0" y="594"/>
                  </a:lnTo>
                  <a:moveTo>
                    <a:pt x="50" y="59"/>
                  </a:moveTo>
                  <a:lnTo>
                    <a:pt x="10" y="29"/>
                  </a:lnTo>
                  <a:lnTo>
                    <a:pt x="50" y="0"/>
                  </a:lnTo>
                  <a:lnTo>
                    <a:pt x="50" y="5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4" name="Freeform 2470"/>
            <p:cNvSpPr>
              <a:spLocks/>
            </p:cNvSpPr>
            <p:nvPr/>
          </p:nvSpPr>
          <p:spPr bwMode="auto">
            <a:xfrm>
              <a:off x="8020050" y="3919538"/>
              <a:ext cx="30163" cy="25400"/>
            </a:xfrm>
            <a:custGeom>
              <a:avLst/>
              <a:gdLst>
                <a:gd name="T0" fmla="*/ 19 w 19"/>
                <a:gd name="T1" fmla="*/ 16 h 16"/>
                <a:gd name="T2" fmla="*/ 7 w 19"/>
                <a:gd name="T3" fmla="*/ 8 h 16"/>
                <a:gd name="T4" fmla="*/ 2 w 19"/>
                <a:gd name="T5" fmla="*/ 4 h 16"/>
                <a:gd name="T6" fmla="*/ 0 w 19"/>
                <a:gd name="T7" fmla="*/ 2 h 16"/>
                <a:gd name="T8" fmla="*/ 3 w 19"/>
                <a:gd name="T9" fmla="*/ 0 h 16"/>
                <a:gd name="T10" fmla="*/ 7 w 19"/>
                <a:gd name="T11" fmla="*/ 2 h 16"/>
                <a:gd name="T12" fmla="*/ 19 w 19"/>
                <a:gd name="T13" fmla="*/ 11 h 16"/>
                <a:gd name="T14" fmla="*/ 19 w 19"/>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6">
                  <a:moveTo>
                    <a:pt x="19" y="16"/>
                  </a:moveTo>
                  <a:lnTo>
                    <a:pt x="7" y="8"/>
                  </a:lnTo>
                  <a:lnTo>
                    <a:pt x="2" y="4"/>
                  </a:lnTo>
                  <a:lnTo>
                    <a:pt x="0" y="2"/>
                  </a:lnTo>
                  <a:lnTo>
                    <a:pt x="3" y="0"/>
                  </a:lnTo>
                  <a:lnTo>
                    <a:pt x="7" y="2"/>
                  </a:lnTo>
                  <a:lnTo>
                    <a:pt x="19" y="11"/>
                  </a:lnTo>
                  <a:lnTo>
                    <a:pt x="19"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5" name="Freeform 2471"/>
            <p:cNvSpPr>
              <a:spLocks/>
            </p:cNvSpPr>
            <p:nvPr/>
          </p:nvSpPr>
          <p:spPr bwMode="auto">
            <a:xfrm>
              <a:off x="8037513" y="3905250"/>
              <a:ext cx="58738" cy="42863"/>
            </a:xfrm>
            <a:custGeom>
              <a:avLst/>
              <a:gdLst>
                <a:gd name="T0" fmla="*/ 33 w 37"/>
                <a:gd name="T1" fmla="*/ 27 h 27"/>
                <a:gd name="T2" fmla="*/ 0 w 37"/>
                <a:gd name="T3" fmla="*/ 3 h 27"/>
                <a:gd name="T4" fmla="*/ 4 w 37"/>
                <a:gd name="T5" fmla="*/ 0 h 27"/>
                <a:gd name="T6" fmla="*/ 37 w 37"/>
                <a:gd name="T7" fmla="*/ 25 h 27"/>
                <a:gd name="T8" fmla="*/ 33 w 37"/>
                <a:gd name="T9" fmla="*/ 27 h 27"/>
              </a:gdLst>
              <a:ahLst/>
              <a:cxnLst>
                <a:cxn ang="0">
                  <a:pos x="T0" y="T1"/>
                </a:cxn>
                <a:cxn ang="0">
                  <a:pos x="T2" y="T3"/>
                </a:cxn>
                <a:cxn ang="0">
                  <a:pos x="T4" y="T5"/>
                </a:cxn>
                <a:cxn ang="0">
                  <a:pos x="T6" y="T7"/>
                </a:cxn>
                <a:cxn ang="0">
                  <a:pos x="T8" y="T9"/>
                </a:cxn>
              </a:cxnLst>
              <a:rect l="0" t="0" r="r" b="b"/>
              <a:pathLst>
                <a:path w="37" h="27">
                  <a:moveTo>
                    <a:pt x="33" y="27"/>
                  </a:moveTo>
                  <a:lnTo>
                    <a:pt x="0" y="3"/>
                  </a:lnTo>
                  <a:lnTo>
                    <a:pt x="4" y="0"/>
                  </a:lnTo>
                  <a:lnTo>
                    <a:pt x="37" y="25"/>
                  </a:lnTo>
                  <a:lnTo>
                    <a:pt x="33"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6" name="Freeform 2472"/>
            <p:cNvSpPr>
              <a:spLocks noEditPoints="1"/>
            </p:cNvSpPr>
            <p:nvPr/>
          </p:nvSpPr>
          <p:spPr bwMode="auto">
            <a:xfrm>
              <a:off x="7805738" y="3932238"/>
              <a:ext cx="200025" cy="153988"/>
            </a:xfrm>
            <a:custGeom>
              <a:avLst/>
              <a:gdLst>
                <a:gd name="T0" fmla="*/ 2 w 1468"/>
                <a:gd name="T1" fmla="*/ 1122 h 1122"/>
                <a:gd name="T2" fmla="*/ 0 w 1468"/>
                <a:gd name="T3" fmla="*/ 1118 h 1122"/>
                <a:gd name="T4" fmla="*/ 0 w 1468"/>
                <a:gd name="T5" fmla="*/ 1073 h 1122"/>
                <a:gd name="T6" fmla="*/ 28 w 1468"/>
                <a:gd name="T7" fmla="*/ 1053 h 1122"/>
                <a:gd name="T8" fmla="*/ 28 w 1468"/>
                <a:gd name="T9" fmla="*/ 1103 h 1122"/>
                <a:gd name="T10" fmla="*/ 2 w 1468"/>
                <a:gd name="T11" fmla="*/ 1122 h 1122"/>
                <a:gd name="T12" fmla="*/ 78 w 1468"/>
                <a:gd name="T13" fmla="*/ 1064 h 1122"/>
                <a:gd name="T14" fmla="*/ 78 w 1468"/>
                <a:gd name="T15" fmla="*/ 1016 h 1122"/>
                <a:gd name="T16" fmla="*/ 779 w 1468"/>
                <a:gd name="T17" fmla="*/ 504 h 1122"/>
                <a:gd name="T18" fmla="*/ 779 w 1468"/>
                <a:gd name="T19" fmla="*/ 528 h 1122"/>
                <a:gd name="T20" fmla="*/ 190 w 1468"/>
                <a:gd name="T21" fmla="*/ 978 h 1122"/>
                <a:gd name="T22" fmla="*/ 140 w 1468"/>
                <a:gd name="T23" fmla="*/ 1016 h 1122"/>
                <a:gd name="T24" fmla="*/ 78 w 1468"/>
                <a:gd name="T25" fmla="*/ 1064 h 1122"/>
                <a:gd name="T26" fmla="*/ 829 w 1468"/>
                <a:gd name="T27" fmla="*/ 490 h 1122"/>
                <a:gd name="T28" fmla="*/ 829 w 1468"/>
                <a:gd name="T29" fmla="*/ 467 h 1122"/>
                <a:gd name="T30" fmla="*/ 1468 w 1468"/>
                <a:gd name="T31" fmla="*/ 0 h 1122"/>
                <a:gd name="T32" fmla="*/ 829 w 1468"/>
                <a:gd name="T33" fmla="*/ 49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8" h="1122">
                  <a:moveTo>
                    <a:pt x="2" y="1122"/>
                  </a:moveTo>
                  <a:lnTo>
                    <a:pt x="0" y="1118"/>
                  </a:lnTo>
                  <a:lnTo>
                    <a:pt x="0" y="1073"/>
                  </a:lnTo>
                  <a:lnTo>
                    <a:pt x="28" y="1053"/>
                  </a:lnTo>
                  <a:lnTo>
                    <a:pt x="28" y="1103"/>
                  </a:lnTo>
                  <a:lnTo>
                    <a:pt x="2" y="1122"/>
                  </a:lnTo>
                  <a:moveTo>
                    <a:pt x="78" y="1064"/>
                  </a:moveTo>
                  <a:lnTo>
                    <a:pt x="78" y="1016"/>
                  </a:lnTo>
                  <a:lnTo>
                    <a:pt x="779" y="504"/>
                  </a:lnTo>
                  <a:lnTo>
                    <a:pt x="779" y="528"/>
                  </a:lnTo>
                  <a:lnTo>
                    <a:pt x="190" y="978"/>
                  </a:lnTo>
                  <a:lnTo>
                    <a:pt x="140" y="1016"/>
                  </a:lnTo>
                  <a:lnTo>
                    <a:pt x="78" y="1064"/>
                  </a:lnTo>
                  <a:moveTo>
                    <a:pt x="829" y="490"/>
                  </a:moveTo>
                  <a:lnTo>
                    <a:pt x="829" y="467"/>
                  </a:lnTo>
                  <a:lnTo>
                    <a:pt x="1468" y="0"/>
                  </a:lnTo>
                  <a:lnTo>
                    <a:pt x="829" y="49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7" name="Freeform 2473"/>
            <p:cNvSpPr>
              <a:spLocks/>
            </p:cNvSpPr>
            <p:nvPr/>
          </p:nvSpPr>
          <p:spPr bwMode="auto">
            <a:xfrm>
              <a:off x="7808913" y="4071938"/>
              <a:ext cx="6350" cy="66675"/>
            </a:xfrm>
            <a:custGeom>
              <a:avLst/>
              <a:gdLst>
                <a:gd name="T0" fmla="*/ 0 w 4"/>
                <a:gd name="T1" fmla="*/ 42 h 42"/>
                <a:gd name="T2" fmla="*/ 0 w 4"/>
                <a:gd name="T3" fmla="*/ 3 h 42"/>
                <a:gd name="T4" fmla="*/ 4 w 4"/>
                <a:gd name="T5" fmla="*/ 0 h 42"/>
                <a:gd name="T6" fmla="*/ 4 w 4"/>
                <a:gd name="T7" fmla="*/ 39 h 42"/>
                <a:gd name="T8" fmla="*/ 0 w 4"/>
                <a:gd name="T9" fmla="*/ 42 h 42"/>
              </a:gdLst>
              <a:ahLst/>
              <a:cxnLst>
                <a:cxn ang="0">
                  <a:pos x="T0" y="T1"/>
                </a:cxn>
                <a:cxn ang="0">
                  <a:pos x="T2" y="T3"/>
                </a:cxn>
                <a:cxn ang="0">
                  <a:pos x="T4" y="T5"/>
                </a:cxn>
                <a:cxn ang="0">
                  <a:pos x="T6" y="T7"/>
                </a:cxn>
                <a:cxn ang="0">
                  <a:pos x="T8" y="T9"/>
                </a:cxn>
              </a:cxnLst>
              <a:rect l="0" t="0" r="r" b="b"/>
              <a:pathLst>
                <a:path w="4" h="42">
                  <a:moveTo>
                    <a:pt x="0" y="42"/>
                  </a:moveTo>
                  <a:lnTo>
                    <a:pt x="0" y="3"/>
                  </a:lnTo>
                  <a:lnTo>
                    <a:pt x="4" y="0"/>
                  </a:lnTo>
                  <a:lnTo>
                    <a:pt x="4" y="39"/>
                  </a:lnTo>
                  <a:lnTo>
                    <a:pt x="0" y="4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8" name="Freeform 2474"/>
            <p:cNvSpPr>
              <a:spLocks/>
            </p:cNvSpPr>
            <p:nvPr/>
          </p:nvSpPr>
          <p:spPr bwMode="auto">
            <a:xfrm>
              <a:off x="7912100" y="3997325"/>
              <a:ext cx="6350" cy="63500"/>
            </a:xfrm>
            <a:custGeom>
              <a:avLst/>
              <a:gdLst>
                <a:gd name="T0" fmla="*/ 0 w 4"/>
                <a:gd name="T1" fmla="*/ 40 h 40"/>
                <a:gd name="T2" fmla="*/ 0 w 4"/>
                <a:gd name="T3" fmla="*/ 3 h 40"/>
                <a:gd name="T4" fmla="*/ 4 w 4"/>
                <a:gd name="T5" fmla="*/ 0 h 40"/>
                <a:gd name="T6" fmla="*/ 4 w 4"/>
                <a:gd name="T7" fmla="*/ 37 h 40"/>
                <a:gd name="T8" fmla="*/ 0 w 4"/>
                <a:gd name="T9" fmla="*/ 40 h 40"/>
              </a:gdLst>
              <a:ahLst/>
              <a:cxnLst>
                <a:cxn ang="0">
                  <a:pos x="T0" y="T1"/>
                </a:cxn>
                <a:cxn ang="0">
                  <a:pos x="T2" y="T3"/>
                </a:cxn>
                <a:cxn ang="0">
                  <a:pos x="T4" y="T5"/>
                </a:cxn>
                <a:cxn ang="0">
                  <a:pos x="T6" y="T7"/>
                </a:cxn>
                <a:cxn ang="0">
                  <a:pos x="T8" y="T9"/>
                </a:cxn>
              </a:cxnLst>
              <a:rect l="0" t="0" r="r" b="b"/>
              <a:pathLst>
                <a:path w="4" h="40">
                  <a:moveTo>
                    <a:pt x="0" y="40"/>
                  </a:moveTo>
                  <a:lnTo>
                    <a:pt x="0" y="3"/>
                  </a:lnTo>
                  <a:lnTo>
                    <a:pt x="4" y="0"/>
                  </a:lnTo>
                  <a:lnTo>
                    <a:pt x="4" y="37"/>
                  </a:lnTo>
                  <a:lnTo>
                    <a:pt x="0" y="4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9" name="Freeform 2475"/>
            <p:cNvSpPr>
              <a:spLocks/>
            </p:cNvSpPr>
            <p:nvPr/>
          </p:nvSpPr>
          <p:spPr bwMode="auto">
            <a:xfrm>
              <a:off x="8043863" y="3967163"/>
              <a:ext cx="6350" cy="14288"/>
            </a:xfrm>
            <a:custGeom>
              <a:avLst/>
              <a:gdLst>
                <a:gd name="T0" fmla="*/ 0 w 4"/>
                <a:gd name="T1" fmla="*/ 9 h 9"/>
                <a:gd name="T2" fmla="*/ 0 w 4"/>
                <a:gd name="T3" fmla="*/ 0 h 9"/>
                <a:gd name="T4" fmla="*/ 4 w 4"/>
                <a:gd name="T5" fmla="*/ 2 h 9"/>
                <a:gd name="T6" fmla="*/ 4 w 4"/>
                <a:gd name="T7" fmla="*/ 7 h 9"/>
                <a:gd name="T8" fmla="*/ 0 w 4"/>
                <a:gd name="T9" fmla="*/ 9 h 9"/>
              </a:gdLst>
              <a:ahLst/>
              <a:cxnLst>
                <a:cxn ang="0">
                  <a:pos x="T0" y="T1"/>
                </a:cxn>
                <a:cxn ang="0">
                  <a:pos x="T2" y="T3"/>
                </a:cxn>
                <a:cxn ang="0">
                  <a:pos x="T4" y="T5"/>
                </a:cxn>
                <a:cxn ang="0">
                  <a:pos x="T6" y="T7"/>
                </a:cxn>
                <a:cxn ang="0">
                  <a:pos x="T8" y="T9"/>
                </a:cxn>
              </a:cxnLst>
              <a:rect l="0" t="0" r="r" b="b"/>
              <a:pathLst>
                <a:path w="4" h="9">
                  <a:moveTo>
                    <a:pt x="0" y="9"/>
                  </a:moveTo>
                  <a:lnTo>
                    <a:pt x="0" y="0"/>
                  </a:lnTo>
                  <a:lnTo>
                    <a:pt x="4" y="2"/>
                  </a:lnTo>
                  <a:lnTo>
                    <a:pt x="4" y="7"/>
                  </a:lnTo>
                  <a:lnTo>
                    <a:pt x="0" y="9"/>
                  </a:lnTo>
                  <a:close/>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0" name="Freeform 2476"/>
            <p:cNvSpPr>
              <a:spLocks noEditPoints="1"/>
            </p:cNvSpPr>
            <p:nvPr/>
          </p:nvSpPr>
          <p:spPr bwMode="auto">
            <a:xfrm>
              <a:off x="7743825" y="4041775"/>
              <a:ext cx="219075" cy="222250"/>
            </a:xfrm>
            <a:custGeom>
              <a:avLst/>
              <a:gdLst>
                <a:gd name="T0" fmla="*/ 0 w 1587"/>
                <a:gd name="T1" fmla="*/ 1623 h 1623"/>
                <a:gd name="T2" fmla="*/ 0 w 1587"/>
                <a:gd name="T3" fmla="*/ 1066 h 1623"/>
                <a:gd name="T4" fmla="*/ 443 w 1587"/>
                <a:gd name="T5" fmla="*/ 733 h 1623"/>
                <a:gd name="T6" fmla="*/ 443 w 1587"/>
                <a:gd name="T7" fmla="*/ 837 h 1623"/>
                <a:gd name="T8" fmla="*/ 471 w 1587"/>
                <a:gd name="T9" fmla="*/ 816 h 1623"/>
                <a:gd name="T10" fmla="*/ 471 w 1587"/>
                <a:gd name="T11" fmla="*/ 894 h 1623"/>
                <a:gd name="T12" fmla="*/ 521 w 1587"/>
                <a:gd name="T13" fmla="*/ 894 h 1623"/>
                <a:gd name="T14" fmla="*/ 521 w 1587"/>
                <a:gd name="T15" fmla="*/ 780 h 1623"/>
                <a:gd name="T16" fmla="*/ 583 w 1587"/>
                <a:gd name="T17" fmla="*/ 734 h 1623"/>
                <a:gd name="T18" fmla="*/ 583 w 1587"/>
                <a:gd name="T19" fmla="*/ 1171 h 1623"/>
                <a:gd name="T20" fmla="*/ 415 w 1587"/>
                <a:gd name="T21" fmla="*/ 1300 h 1623"/>
                <a:gd name="T22" fmla="*/ 420 w 1587"/>
                <a:gd name="T23" fmla="*/ 1307 h 1623"/>
                <a:gd name="T24" fmla="*/ 0 w 1587"/>
                <a:gd name="T25" fmla="*/ 1623 h 1623"/>
                <a:gd name="T26" fmla="*/ 633 w 1587"/>
                <a:gd name="T27" fmla="*/ 1133 h 1623"/>
                <a:gd name="T28" fmla="*/ 633 w 1587"/>
                <a:gd name="T29" fmla="*/ 697 h 1623"/>
                <a:gd name="T30" fmla="*/ 1222 w 1587"/>
                <a:gd name="T31" fmla="*/ 267 h 1623"/>
                <a:gd name="T32" fmla="*/ 1222 w 1587"/>
                <a:gd name="T33" fmla="*/ 510 h 1623"/>
                <a:gd name="T34" fmla="*/ 998 w 1587"/>
                <a:gd name="T35" fmla="*/ 675 h 1623"/>
                <a:gd name="T36" fmla="*/ 1027 w 1587"/>
                <a:gd name="T37" fmla="*/ 715 h 1623"/>
                <a:gd name="T38" fmla="*/ 1222 w 1587"/>
                <a:gd name="T39" fmla="*/ 572 h 1623"/>
                <a:gd name="T40" fmla="*/ 1222 w 1587"/>
                <a:gd name="T41" fmla="*/ 683 h 1623"/>
                <a:gd name="T42" fmla="*/ 633 w 1587"/>
                <a:gd name="T43" fmla="*/ 1133 h 1623"/>
                <a:gd name="T44" fmla="*/ 1272 w 1587"/>
                <a:gd name="T45" fmla="*/ 644 h 1623"/>
                <a:gd name="T46" fmla="*/ 1272 w 1587"/>
                <a:gd name="T47" fmla="*/ 535 h 1623"/>
                <a:gd name="T48" fmla="*/ 1587 w 1587"/>
                <a:gd name="T49" fmla="*/ 303 h 1623"/>
                <a:gd name="T50" fmla="*/ 1587 w 1587"/>
                <a:gd name="T51" fmla="*/ 403 h 1623"/>
                <a:gd name="T52" fmla="*/ 1272 w 1587"/>
                <a:gd name="T53" fmla="*/ 644 h 1623"/>
                <a:gd name="T54" fmla="*/ 1272 w 1587"/>
                <a:gd name="T55" fmla="*/ 473 h 1623"/>
                <a:gd name="T56" fmla="*/ 1272 w 1587"/>
                <a:gd name="T57" fmla="*/ 231 h 1623"/>
                <a:gd name="T58" fmla="*/ 1587 w 1587"/>
                <a:gd name="T59" fmla="*/ 0 h 1623"/>
                <a:gd name="T60" fmla="*/ 1587 w 1587"/>
                <a:gd name="T61" fmla="*/ 241 h 1623"/>
                <a:gd name="T62" fmla="*/ 1272 w 1587"/>
                <a:gd name="T63" fmla="*/ 473 h 1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7" h="1623">
                  <a:moveTo>
                    <a:pt x="0" y="1623"/>
                  </a:moveTo>
                  <a:lnTo>
                    <a:pt x="0" y="1066"/>
                  </a:lnTo>
                  <a:lnTo>
                    <a:pt x="443" y="733"/>
                  </a:lnTo>
                  <a:lnTo>
                    <a:pt x="443" y="837"/>
                  </a:lnTo>
                  <a:lnTo>
                    <a:pt x="471" y="816"/>
                  </a:lnTo>
                  <a:lnTo>
                    <a:pt x="471" y="894"/>
                  </a:lnTo>
                  <a:lnTo>
                    <a:pt x="521" y="894"/>
                  </a:lnTo>
                  <a:lnTo>
                    <a:pt x="521" y="780"/>
                  </a:lnTo>
                  <a:lnTo>
                    <a:pt x="583" y="734"/>
                  </a:lnTo>
                  <a:lnTo>
                    <a:pt x="583" y="1171"/>
                  </a:lnTo>
                  <a:lnTo>
                    <a:pt x="415" y="1300"/>
                  </a:lnTo>
                  <a:lnTo>
                    <a:pt x="420" y="1307"/>
                  </a:lnTo>
                  <a:lnTo>
                    <a:pt x="0" y="1623"/>
                  </a:lnTo>
                  <a:moveTo>
                    <a:pt x="633" y="1133"/>
                  </a:moveTo>
                  <a:lnTo>
                    <a:pt x="633" y="697"/>
                  </a:lnTo>
                  <a:lnTo>
                    <a:pt x="1222" y="267"/>
                  </a:lnTo>
                  <a:lnTo>
                    <a:pt x="1222" y="510"/>
                  </a:lnTo>
                  <a:lnTo>
                    <a:pt x="998" y="675"/>
                  </a:lnTo>
                  <a:lnTo>
                    <a:pt x="1027" y="715"/>
                  </a:lnTo>
                  <a:lnTo>
                    <a:pt x="1222" y="572"/>
                  </a:lnTo>
                  <a:lnTo>
                    <a:pt x="1222" y="683"/>
                  </a:lnTo>
                  <a:lnTo>
                    <a:pt x="633" y="1133"/>
                  </a:lnTo>
                  <a:moveTo>
                    <a:pt x="1272" y="644"/>
                  </a:moveTo>
                  <a:lnTo>
                    <a:pt x="1272" y="535"/>
                  </a:lnTo>
                  <a:lnTo>
                    <a:pt x="1587" y="303"/>
                  </a:lnTo>
                  <a:lnTo>
                    <a:pt x="1587" y="403"/>
                  </a:lnTo>
                  <a:lnTo>
                    <a:pt x="1272" y="644"/>
                  </a:lnTo>
                  <a:moveTo>
                    <a:pt x="1272" y="473"/>
                  </a:moveTo>
                  <a:lnTo>
                    <a:pt x="1272" y="231"/>
                  </a:lnTo>
                  <a:lnTo>
                    <a:pt x="1587" y="0"/>
                  </a:lnTo>
                  <a:lnTo>
                    <a:pt x="1587" y="241"/>
                  </a:lnTo>
                  <a:lnTo>
                    <a:pt x="1272" y="473"/>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1" name="Freeform 2477"/>
            <p:cNvSpPr>
              <a:spLocks/>
            </p:cNvSpPr>
            <p:nvPr/>
          </p:nvSpPr>
          <p:spPr bwMode="auto">
            <a:xfrm>
              <a:off x="7824788" y="4137025"/>
              <a:ext cx="6350" cy="65088"/>
            </a:xfrm>
            <a:custGeom>
              <a:avLst/>
              <a:gdLst>
                <a:gd name="T0" fmla="*/ 0 w 4"/>
                <a:gd name="T1" fmla="*/ 41 h 41"/>
                <a:gd name="T2" fmla="*/ 0 w 4"/>
                <a:gd name="T3" fmla="*/ 3 h 41"/>
                <a:gd name="T4" fmla="*/ 4 w 4"/>
                <a:gd name="T5" fmla="*/ 0 h 41"/>
                <a:gd name="T6" fmla="*/ 4 w 4"/>
                <a:gd name="T7" fmla="*/ 38 h 41"/>
                <a:gd name="T8" fmla="*/ 0 w 4"/>
                <a:gd name="T9" fmla="*/ 41 h 41"/>
              </a:gdLst>
              <a:ahLst/>
              <a:cxnLst>
                <a:cxn ang="0">
                  <a:pos x="T0" y="T1"/>
                </a:cxn>
                <a:cxn ang="0">
                  <a:pos x="T2" y="T3"/>
                </a:cxn>
                <a:cxn ang="0">
                  <a:pos x="T4" y="T5"/>
                </a:cxn>
                <a:cxn ang="0">
                  <a:pos x="T6" y="T7"/>
                </a:cxn>
                <a:cxn ang="0">
                  <a:pos x="T8" y="T9"/>
                </a:cxn>
              </a:cxnLst>
              <a:rect l="0" t="0" r="r" b="b"/>
              <a:pathLst>
                <a:path w="4" h="41">
                  <a:moveTo>
                    <a:pt x="0" y="41"/>
                  </a:moveTo>
                  <a:lnTo>
                    <a:pt x="0" y="3"/>
                  </a:lnTo>
                  <a:lnTo>
                    <a:pt x="4" y="0"/>
                  </a:lnTo>
                  <a:lnTo>
                    <a:pt x="4" y="38"/>
                  </a:lnTo>
                  <a:lnTo>
                    <a:pt x="0" y="4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2" name="Freeform 2478"/>
            <p:cNvSpPr>
              <a:spLocks noEditPoints="1"/>
            </p:cNvSpPr>
            <p:nvPr/>
          </p:nvSpPr>
          <p:spPr bwMode="auto">
            <a:xfrm>
              <a:off x="7800975" y="4097338"/>
              <a:ext cx="161925" cy="123825"/>
            </a:xfrm>
            <a:custGeom>
              <a:avLst/>
              <a:gdLst>
                <a:gd name="T0" fmla="*/ 5 w 1172"/>
                <a:gd name="T1" fmla="*/ 904 h 904"/>
                <a:gd name="T2" fmla="*/ 0 w 1172"/>
                <a:gd name="T3" fmla="*/ 897 h 904"/>
                <a:gd name="T4" fmla="*/ 168 w 1172"/>
                <a:gd name="T5" fmla="*/ 768 h 904"/>
                <a:gd name="T6" fmla="*/ 218 w 1172"/>
                <a:gd name="T7" fmla="*/ 730 h 904"/>
                <a:gd name="T8" fmla="*/ 807 w 1172"/>
                <a:gd name="T9" fmla="*/ 280 h 904"/>
                <a:gd name="T10" fmla="*/ 807 w 1172"/>
                <a:gd name="T11" fmla="*/ 301 h 904"/>
                <a:gd name="T12" fmla="*/ 5 w 1172"/>
                <a:gd name="T13" fmla="*/ 904 h 904"/>
                <a:gd name="T14" fmla="*/ 857 w 1172"/>
                <a:gd name="T15" fmla="*/ 263 h 904"/>
                <a:gd name="T16" fmla="*/ 857 w 1172"/>
                <a:gd name="T17" fmla="*/ 241 h 904"/>
                <a:gd name="T18" fmla="*/ 1172 w 1172"/>
                <a:gd name="T19" fmla="*/ 0 h 904"/>
                <a:gd name="T20" fmla="*/ 1172 w 1172"/>
                <a:gd name="T21" fmla="*/ 26 h 904"/>
                <a:gd name="T22" fmla="*/ 857 w 1172"/>
                <a:gd name="T23" fmla="*/ 263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2" h="904">
                  <a:moveTo>
                    <a:pt x="5" y="904"/>
                  </a:moveTo>
                  <a:lnTo>
                    <a:pt x="0" y="897"/>
                  </a:lnTo>
                  <a:lnTo>
                    <a:pt x="168" y="768"/>
                  </a:lnTo>
                  <a:lnTo>
                    <a:pt x="218" y="730"/>
                  </a:lnTo>
                  <a:lnTo>
                    <a:pt x="807" y="280"/>
                  </a:lnTo>
                  <a:lnTo>
                    <a:pt x="807" y="301"/>
                  </a:lnTo>
                  <a:lnTo>
                    <a:pt x="5" y="904"/>
                  </a:lnTo>
                  <a:moveTo>
                    <a:pt x="857" y="263"/>
                  </a:moveTo>
                  <a:lnTo>
                    <a:pt x="857" y="241"/>
                  </a:lnTo>
                  <a:lnTo>
                    <a:pt x="1172" y="0"/>
                  </a:lnTo>
                  <a:lnTo>
                    <a:pt x="1172" y="26"/>
                  </a:lnTo>
                  <a:lnTo>
                    <a:pt x="857" y="263"/>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3" name="Freeform 2479"/>
            <p:cNvSpPr>
              <a:spLocks/>
            </p:cNvSpPr>
            <p:nvPr/>
          </p:nvSpPr>
          <p:spPr bwMode="auto">
            <a:xfrm>
              <a:off x="7808913" y="4148138"/>
              <a:ext cx="6350" cy="15875"/>
            </a:xfrm>
            <a:custGeom>
              <a:avLst/>
              <a:gdLst>
                <a:gd name="T0" fmla="*/ 4 w 4"/>
                <a:gd name="T1" fmla="*/ 10 h 10"/>
                <a:gd name="T2" fmla="*/ 0 w 4"/>
                <a:gd name="T3" fmla="*/ 10 h 10"/>
                <a:gd name="T4" fmla="*/ 0 w 4"/>
                <a:gd name="T5" fmla="*/ 3 h 10"/>
                <a:gd name="T6" fmla="*/ 4 w 4"/>
                <a:gd name="T7" fmla="*/ 0 h 10"/>
                <a:gd name="T8" fmla="*/ 4 w 4"/>
                <a:gd name="T9" fmla="*/ 10 h 10"/>
              </a:gdLst>
              <a:ahLst/>
              <a:cxnLst>
                <a:cxn ang="0">
                  <a:pos x="T0" y="T1"/>
                </a:cxn>
                <a:cxn ang="0">
                  <a:pos x="T2" y="T3"/>
                </a:cxn>
                <a:cxn ang="0">
                  <a:pos x="T4" y="T5"/>
                </a:cxn>
                <a:cxn ang="0">
                  <a:pos x="T6" y="T7"/>
                </a:cxn>
                <a:cxn ang="0">
                  <a:pos x="T8" y="T9"/>
                </a:cxn>
              </a:cxnLst>
              <a:rect l="0" t="0" r="r" b="b"/>
              <a:pathLst>
                <a:path w="4" h="10">
                  <a:moveTo>
                    <a:pt x="4" y="10"/>
                  </a:moveTo>
                  <a:lnTo>
                    <a:pt x="0" y="10"/>
                  </a:lnTo>
                  <a:lnTo>
                    <a:pt x="0" y="3"/>
                  </a:lnTo>
                  <a:lnTo>
                    <a:pt x="4" y="0"/>
                  </a:lnTo>
                  <a:lnTo>
                    <a:pt x="4" y="1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4" name="Freeform 2480"/>
            <p:cNvSpPr>
              <a:spLocks noEditPoints="1"/>
            </p:cNvSpPr>
            <p:nvPr/>
          </p:nvSpPr>
          <p:spPr bwMode="auto">
            <a:xfrm>
              <a:off x="7912100" y="4073525"/>
              <a:ext cx="6350" cy="65088"/>
            </a:xfrm>
            <a:custGeom>
              <a:avLst/>
              <a:gdLst>
                <a:gd name="T0" fmla="*/ 0 w 50"/>
                <a:gd name="T1" fmla="*/ 473 h 473"/>
                <a:gd name="T2" fmla="*/ 0 w 50"/>
                <a:gd name="T3" fmla="*/ 341 h 473"/>
                <a:gd name="T4" fmla="*/ 50 w 50"/>
                <a:gd name="T5" fmla="*/ 304 h 473"/>
                <a:gd name="T6" fmla="*/ 50 w 50"/>
                <a:gd name="T7" fmla="*/ 435 h 473"/>
                <a:gd name="T8" fmla="*/ 0 w 50"/>
                <a:gd name="T9" fmla="*/ 473 h 473"/>
                <a:gd name="T10" fmla="*/ 0 w 50"/>
                <a:gd name="T11" fmla="*/ 279 h 473"/>
                <a:gd name="T12" fmla="*/ 0 w 50"/>
                <a:gd name="T13" fmla="*/ 36 h 473"/>
                <a:gd name="T14" fmla="*/ 50 w 50"/>
                <a:gd name="T15" fmla="*/ 0 h 473"/>
                <a:gd name="T16" fmla="*/ 50 w 50"/>
                <a:gd name="T17" fmla="*/ 242 h 473"/>
                <a:gd name="T18" fmla="*/ 0 w 50"/>
                <a:gd name="T19" fmla="*/ 2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473">
                  <a:moveTo>
                    <a:pt x="0" y="473"/>
                  </a:moveTo>
                  <a:lnTo>
                    <a:pt x="0" y="341"/>
                  </a:lnTo>
                  <a:lnTo>
                    <a:pt x="50" y="304"/>
                  </a:lnTo>
                  <a:lnTo>
                    <a:pt x="50" y="435"/>
                  </a:lnTo>
                  <a:lnTo>
                    <a:pt x="0" y="473"/>
                  </a:lnTo>
                  <a:moveTo>
                    <a:pt x="0" y="279"/>
                  </a:moveTo>
                  <a:lnTo>
                    <a:pt x="0" y="36"/>
                  </a:lnTo>
                  <a:lnTo>
                    <a:pt x="50" y="0"/>
                  </a:lnTo>
                  <a:lnTo>
                    <a:pt x="50" y="242"/>
                  </a:lnTo>
                  <a:lnTo>
                    <a:pt x="0" y="27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5" name="Freeform 2481"/>
            <p:cNvSpPr>
              <a:spLocks/>
            </p:cNvSpPr>
            <p:nvPr/>
          </p:nvSpPr>
          <p:spPr bwMode="auto">
            <a:xfrm>
              <a:off x="7881938" y="4075113"/>
              <a:ext cx="80963" cy="65088"/>
            </a:xfrm>
            <a:custGeom>
              <a:avLst/>
              <a:gdLst>
                <a:gd name="T0" fmla="*/ 2 w 51"/>
                <a:gd name="T1" fmla="*/ 41 h 41"/>
                <a:gd name="T2" fmla="*/ 0 w 51"/>
                <a:gd name="T3" fmla="*/ 37 h 41"/>
                <a:gd name="T4" fmla="*/ 19 w 51"/>
                <a:gd name="T5" fmla="*/ 23 h 41"/>
                <a:gd name="T6" fmla="*/ 23 w 51"/>
                <a:gd name="T7" fmla="*/ 20 h 41"/>
                <a:gd name="T8" fmla="*/ 51 w 51"/>
                <a:gd name="T9" fmla="*/ 0 h 41"/>
                <a:gd name="T10" fmla="*/ 51 w 51"/>
                <a:gd name="T11" fmla="*/ 5 h 41"/>
                <a:gd name="T12" fmla="*/ 23 w 51"/>
                <a:gd name="T13" fmla="*/ 25 h 41"/>
                <a:gd name="T14" fmla="*/ 19 w 51"/>
                <a:gd name="T15" fmla="*/ 28 h 41"/>
                <a:gd name="T16" fmla="*/ 2 w 51"/>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41">
                  <a:moveTo>
                    <a:pt x="2" y="41"/>
                  </a:moveTo>
                  <a:lnTo>
                    <a:pt x="0" y="37"/>
                  </a:lnTo>
                  <a:lnTo>
                    <a:pt x="19" y="23"/>
                  </a:lnTo>
                  <a:lnTo>
                    <a:pt x="23" y="20"/>
                  </a:lnTo>
                  <a:lnTo>
                    <a:pt x="51" y="0"/>
                  </a:lnTo>
                  <a:lnTo>
                    <a:pt x="51" y="5"/>
                  </a:lnTo>
                  <a:lnTo>
                    <a:pt x="23" y="25"/>
                  </a:lnTo>
                  <a:lnTo>
                    <a:pt x="19" y="28"/>
                  </a:lnTo>
                  <a:lnTo>
                    <a:pt x="2" y="4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6" name="Freeform 2482"/>
            <p:cNvSpPr>
              <a:spLocks noEditPoints="1"/>
            </p:cNvSpPr>
            <p:nvPr/>
          </p:nvSpPr>
          <p:spPr bwMode="auto">
            <a:xfrm>
              <a:off x="7805738" y="4024313"/>
              <a:ext cx="157163" cy="131763"/>
            </a:xfrm>
            <a:custGeom>
              <a:avLst/>
              <a:gdLst>
                <a:gd name="T0" fmla="*/ 0 w 1144"/>
                <a:gd name="T1" fmla="*/ 966 h 966"/>
                <a:gd name="T2" fmla="*/ 0 w 1144"/>
                <a:gd name="T3" fmla="*/ 862 h 966"/>
                <a:gd name="T4" fmla="*/ 28 w 1144"/>
                <a:gd name="T5" fmla="*/ 841 h 966"/>
                <a:gd name="T6" fmla="*/ 28 w 1144"/>
                <a:gd name="T7" fmla="*/ 945 h 966"/>
                <a:gd name="T8" fmla="*/ 0 w 1144"/>
                <a:gd name="T9" fmla="*/ 966 h 966"/>
                <a:gd name="T10" fmla="*/ 78 w 1144"/>
                <a:gd name="T11" fmla="*/ 909 h 966"/>
                <a:gd name="T12" fmla="*/ 78 w 1144"/>
                <a:gd name="T13" fmla="*/ 803 h 966"/>
                <a:gd name="T14" fmla="*/ 140 w 1144"/>
                <a:gd name="T15" fmla="*/ 756 h 966"/>
                <a:gd name="T16" fmla="*/ 140 w 1144"/>
                <a:gd name="T17" fmla="*/ 863 h 966"/>
                <a:gd name="T18" fmla="*/ 78 w 1144"/>
                <a:gd name="T19" fmla="*/ 909 h 966"/>
                <a:gd name="T20" fmla="*/ 190 w 1144"/>
                <a:gd name="T21" fmla="*/ 826 h 966"/>
                <a:gd name="T22" fmla="*/ 190 w 1144"/>
                <a:gd name="T23" fmla="*/ 718 h 966"/>
                <a:gd name="T24" fmla="*/ 779 w 1144"/>
                <a:gd name="T25" fmla="*/ 275 h 966"/>
                <a:gd name="T26" fmla="*/ 779 w 1144"/>
                <a:gd name="T27" fmla="*/ 396 h 966"/>
                <a:gd name="T28" fmla="*/ 190 w 1144"/>
                <a:gd name="T29" fmla="*/ 826 h 966"/>
                <a:gd name="T30" fmla="*/ 829 w 1144"/>
                <a:gd name="T31" fmla="*/ 360 h 966"/>
                <a:gd name="T32" fmla="*/ 829 w 1144"/>
                <a:gd name="T33" fmla="*/ 238 h 966"/>
                <a:gd name="T34" fmla="*/ 1144 w 1144"/>
                <a:gd name="T35" fmla="*/ 0 h 966"/>
                <a:gd name="T36" fmla="*/ 1144 w 1144"/>
                <a:gd name="T37" fmla="*/ 129 h 966"/>
                <a:gd name="T38" fmla="*/ 829 w 1144"/>
                <a:gd name="T39" fmla="*/ 36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44" h="966">
                  <a:moveTo>
                    <a:pt x="0" y="966"/>
                  </a:moveTo>
                  <a:lnTo>
                    <a:pt x="0" y="862"/>
                  </a:lnTo>
                  <a:lnTo>
                    <a:pt x="28" y="841"/>
                  </a:lnTo>
                  <a:lnTo>
                    <a:pt x="28" y="945"/>
                  </a:lnTo>
                  <a:lnTo>
                    <a:pt x="0" y="966"/>
                  </a:lnTo>
                  <a:moveTo>
                    <a:pt x="78" y="909"/>
                  </a:moveTo>
                  <a:lnTo>
                    <a:pt x="78" y="803"/>
                  </a:lnTo>
                  <a:lnTo>
                    <a:pt x="140" y="756"/>
                  </a:lnTo>
                  <a:lnTo>
                    <a:pt x="140" y="863"/>
                  </a:lnTo>
                  <a:lnTo>
                    <a:pt x="78" y="909"/>
                  </a:lnTo>
                  <a:moveTo>
                    <a:pt x="190" y="826"/>
                  </a:moveTo>
                  <a:lnTo>
                    <a:pt x="190" y="718"/>
                  </a:lnTo>
                  <a:lnTo>
                    <a:pt x="779" y="275"/>
                  </a:lnTo>
                  <a:lnTo>
                    <a:pt x="779" y="396"/>
                  </a:lnTo>
                  <a:lnTo>
                    <a:pt x="190" y="826"/>
                  </a:lnTo>
                  <a:moveTo>
                    <a:pt x="829" y="360"/>
                  </a:moveTo>
                  <a:lnTo>
                    <a:pt x="829" y="238"/>
                  </a:lnTo>
                  <a:lnTo>
                    <a:pt x="1144" y="0"/>
                  </a:lnTo>
                  <a:lnTo>
                    <a:pt x="1144" y="129"/>
                  </a:lnTo>
                  <a:lnTo>
                    <a:pt x="829" y="360"/>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7" name="Freeform 2483"/>
            <p:cNvSpPr>
              <a:spLocks/>
            </p:cNvSpPr>
            <p:nvPr/>
          </p:nvSpPr>
          <p:spPr bwMode="auto">
            <a:xfrm>
              <a:off x="7824788" y="4122738"/>
              <a:ext cx="6350" cy="19050"/>
            </a:xfrm>
            <a:custGeom>
              <a:avLst/>
              <a:gdLst>
                <a:gd name="T0" fmla="*/ 0 w 4"/>
                <a:gd name="T1" fmla="*/ 12 h 12"/>
                <a:gd name="T2" fmla="*/ 0 w 4"/>
                <a:gd name="T3" fmla="*/ 3 h 12"/>
                <a:gd name="T4" fmla="*/ 4 w 4"/>
                <a:gd name="T5" fmla="*/ 0 h 12"/>
                <a:gd name="T6" fmla="*/ 4 w 4"/>
                <a:gd name="T7" fmla="*/ 9 h 12"/>
                <a:gd name="T8" fmla="*/ 0 w 4"/>
                <a:gd name="T9" fmla="*/ 12 h 12"/>
              </a:gdLst>
              <a:ahLst/>
              <a:cxnLst>
                <a:cxn ang="0">
                  <a:pos x="T0" y="T1"/>
                </a:cxn>
                <a:cxn ang="0">
                  <a:pos x="T2" y="T3"/>
                </a:cxn>
                <a:cxn ang="0">
                  <a:pos x="T4" y="T5"/>
                </a:cxn>
                <a:cxn ang="0">
                  <a:pos x="T6" y="T7"/>
                </a:cxn>
                <a:cxn ang="0">
                  <a:pos x="T8" y="T9"/>
                </a:cxn>
              </a:cxnLst>
              <a:rect l="0" t="0" r="r" b="b"/>
              <a:pathLst>
                <a:path w="4" h="12">
                  <a:moveTo>
                    <a:pt x="0" y="12"/>
                  </a:moveTo>
                  <a:lnTo>
                    <a:pt x="0" y="3"/>
                  </a:lnTo>
                  <a:lnTo>
                    <a:pt x="4" y="0"/>
                  </a:lnTo>
                  <a:lnTo>
                    <a:pt x="4" y="9"/>
                  </a:lnTo>
                  <a:lnTo>
                    <a:pt x="0" y="1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8" name="Freeform 2484"/>
            <p:cNvSpPr>
              <a:spLocks/>
            </p:cNvSpPr>
            <p:nvPr/>
          </p:nvSpPr>
          <p:spPr bwMode="auto">
            <a:xfrm>
              <a:off x="7808913" y="4133850"/>
              <a:ext cx="6350" cy="19050"/>
            </a:xfrm>
            <a:custGeom>
              <a:avLst/>
              <a:gdLst>
                <a:gd name="T0" fmla="*/ 0 w 4"/>
                <a:gd name="T1" fmla="*/ 12 h 12"/>
                <a:gd name="T2" fmla="*/ 0 w 4"/>
                <a:gd name="T3" fmla="*/ 3 h 12"/>
                <a:gd name="T4" fmla="*/ 4 w 4"/>
                <a:gd name="T5" fmla="*/ 0 h 12"/>
                <a:gd name="T6" fmla="*/ 4 w 4"/>
                <a:gd name="T7" fmla="*/ 9 h 12"/>
                <a:gd name="T8" fmla="*/ 0 w 4"/>
                <a:gd name="T9" fmla="*/ 12 h 12"/>
              </a:gdLst>
              <a:ahLst/>
              <a:cxnLst>
                <a:cxn ang="0">
                  <a:pos x="T0" y="T1"/>
                </a:cxn>
                <a:cxn ang="0">
                  <a:pos x="T2" y="T3"/>
                </a:cxn>
                <a:cxn ang="0">
                  <a:pos x="T4" y="T5"/>
                </a:cxn>
                <a:cxn ang="0">
                  <a:pos x="T6" y="T7"/>
                </a:cxn>
                <a:cxn ang="0">
                  <a:pos x="T8" y="T9"/>
                </a:cxn>
              </a:cxnLst>
              <a:rect l="0" t="0" r="r" b="b"/>
              <a:pathLst>
                <a:path w="4" h="12">
                  <a:moveTo>
                    <a:pt x="0" y="12"/>
                  </a:moveTo>
                  <a:lnTo>
                    <a:pt x="0" y="3"/>
                  </a:lnTo>
                  <a:lnTo>
                    <a:pt x="4" y="0"/>
                  </a:lnTo>
                  <a:lnTo>
                    <a:pt x="4" y="9"/>
                  </a:lnTo>
                  <a:lnTo>
                    <a:pt x="0" y="1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9" name="Freeform 2485"/>
            <p:cNvSpPr>
              <a:spLocks/>
            </p:cNvSpPr>
            <p:nvPr/>
          </p:nvSpPr>
          <p:spPr bwMode="auto">
            <a:xfrm>
              <a:off x="7912100" y="4056063"/>
              <a:ext cx="6350" cy="22225"/>
            </a:xfrm>
            <a:custGeom>
              <a:avLst/>
              <a:gdLst>
                <a:gd name="T0" fmla="*/ 0 w 4"/>
                <a:gd name="T1" fmla="*/ 14 h 14"/>
                <a:gd name="T2" fmla="*/ 0 w 4"/>
                <a:gd name="T3" fmla="*/ 3 h 14"/>
                <a:gd name="T4" fmla="*/ 4 w 4"/>
                <a:gd name="T5" fmla="*/ 0 h 14"/>
                <a:gd name="T6" fmla="*/ 4 w 4"/>
                <a:gd name="T7" fmla="*/ 11 h 14"/>
                <a:gd name="T8" fmla="*/ 0 w 4"/>
                <a:gd name="T9" fmla="*/ 14 h 14"/>
              </a:gdLst>
              <a:ahLst/>
              <a:cxnLst>
                <a:cxn ang="0">
                  <a:pos x="T0" y="T1"/>
                </a:cxn>
                <a:cxn ang="0">
                  <a:pos x="T2" y="T3"/>
                </a:cxn>
                <a:cxn ang="0">
                  <a:pos x="T4" y="T5"/>
                </a:cxn>
                <a:cxn ang="0">
                  <a:pos x="T6" y="T7"/>
                </a:cxn>
                <a:cxn ang="0">
                  <a:pos x="T8" y="T9"/>
                </a:cxn>
              </a:cxnLst>
              <a:rect l="0" t="0" r="r" b="b"/>
              <a:pathLst>
                <a:path w="4" h="14">
                  <a:moveTo>
                    <a:pt x="0" y="14"/>
                  </a:moveTo>
                  <a:lnTo>
                    <a:pt x="0" y="3"/>
                  </a:lnTo>
                  <a:lnTo>
                    <a:pt x="4" y="0"/>
                  </a:lnTo>
                  <a:lnTo>
                    <a:pt x="4" y="11"/>
                  </a:lnTo>
                  <a:lnTo>
                    <a:pt x="0" y="1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0" name="Freeform 2486"/>
            <p:cNvSpPr>
              <a:spLocks noEditPoints="1"/>
            </p:cNvSpPr>
            <p:nvPr/>
          </p:nvSpPr>
          <p:spPr bwMode="auto">
            <a:xfrm>
              <a:off x="7489825" y="4946650"/>
              <a:ext cx="46038" cy="1744663"/>
            </a:xfrm>
            <a:custGeom>
              <a:avLst/>
              <a:gdLst>
                <a:gd name="T0" fmla="*/ 337 w 337"/>
                <a:gd name="T1" fmla="*/ 12735 h 12735"/>
                <a:gd name="T2" fmla="*/ 307 w 337"/>
                <a:gd name="T3" fmla="*/ 12735 h 12735"/>
                <a:gd name="T4" fmla="*/ 307 w 337"/>
                <a:gd name="T5" fmla="*/ 12499 h 12735"/>
                <a:gd name="T6" fmla="*/ 0 w 337"/>
                <a:gd name="T7" fmla="*/ 12499 h 12735"/>
                <a:gd name="T8" fmla="*/ 0 w 337"/>
                <a:gd name="T9" fmla="*/ 385 h 12735"/>
                <a:gd name="T10" fmla="*/ 337 w 337"/>
                <a:gd name="T11" fmla="*/ 138 h 12735"/>
                <a:gd name="T12" fmla="*/ 337 w 337"/>
                <a:gd name="T13" fmla="*/ 12735 h 12735"/>
                <a:gd name="T14" fmla="*/ 0 w 337"/>
                <a:gd name="T15" fmla="*/ 323 h 12735"/>
                <a:gd name="T16" fmla="*/ 0 w 337"/>
                <a:gd name="T17" fmla="*/ 233 h 12735"/>
                <a:gd name="T18" fmla="*/ 337 w 337"/>
                <a:gd name="T19" fmla="*/ 0 h 12735"/>
                <a:gd name="T20" fmla="*/ 337 w 337"/>
                <a:gd name="T21" fmla="*/ 76 h 12735"/>
                <a:gd name="T22" fmla="*/ 0 w 337"/>
                <a:gd name="T23" fmla="*/ 323 h 12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7" h="12735">
                  <a:moveTo>
                    <a:pt x="337" y="12735"/>
                  </a:moveTo>
                  <a:lnTo>
                    <a:pt x="307" y="12735"/>
                  </a:lnTo>
                  <a:lnTo>
                    <a:pt x="307" y="12499"/>
                  </a:lnTo>
                  <a:lnTo>
                    <a:pt x="0" y="12499"/>
                  </a:lnTo>
                  <a:lnTo>
                    <a:pt x="0" y="385"/>
                  </a:lnTo>
                  <a:lnTo>
                    <a:pt x="337" y="138"/>
                  </a:lnTo>
                  <a:lnTo>
                    <a:pt x="337" y="12735"/>
                  </a:lnTo>
                  <a:moveTo>
                    <a:pt x="0" y="323"/>
                  </a:moveTo>
                  <a:lnTo>
                    <a:pt x="0" y="233"/>
                  </a:lnTo>
                  <a:lnTo>
                    <a:pt x="337" y="0"/>
                  </a:lnTo>
                  <a:lnTo>
                    <a:pt x="337" y="76"/>
                  </a:lnTo>
                  <a:lnTo>
                    <a:pt x="0" y="323"/>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1" name="Freeform 2487"/>
            <p:cNvSpPr>
              <a:spLocks/>
            </p:cNvSpPr>
            <p:nvPr/>
          </p:nvSpPr>
          <p:spPr bwMode="auto">
            <a:xfrm>
              <a:off x="7489825" y="4956175"/>
              <a:ext cx="46038" cy="42863"/>
            </a:xfrm>
            <a:custGeom>
              <a:avLst/>
              <a:gdLst>
                <a:gd name="T0" fmla="*/ 0 w 29"/>
                <a:gd name="T1" fmla="*/ 27 h 27"/>
                <a:gd name="T2" fmla="*/ 0 w 29"/>
                <a:gd name="T3" fmla="*/ 21 h 27"/>
                <a:gd name="T4" fmla="*/ 29 w 29"/>
                <a:gd name="T5" fmla="*/ 0 h 27"/>
                <a:gd name="T6" fmla="*/ 29 w 29"/>
                <a:gd name="T7" fmla="*/ 6 h 27"/>
                <a:gd name="T8" fmla="*/ 0 w 29"/>
                <a:gd name="T9" fmla="*/ 27 h 27"/>
              </a:gdLst>
              <a:ahLst/>
              <a:cxnLst>
                <a:cxn ang="0">
                  <a:pos x="T0" y="T1"/>
                </a:cxn>
                <a:cxn ang="0">
                  <a:pos x="T2" y="T3"/>
                </a:cxn>
                <a:cxn ang="0">
                  <a:pos x="T4" y="T5"/>
                </a:cxn>
                <a:cxn ang="0">
                  <a:pos x="T6" y="T7"/>
                </a:cxn>
                <a:cxn ang="0">
                  <a:pos x="T8" y="T9"/>
                </a:cxn>
              </a:cxnLst>
              <a:rect l="0" t="0" r="r" b="b"/>
              <a:pathLst>
                <a:path w="29" h="27">
                  <a:moveTo>
                    <a:pt x="0" y="27"/>
                  </a:moveTo>
                  <a:lnTo>
                    <a:pt x="0" y="21"/>
                  </a:lnTo>
                  <a:lnTo>
                    <a:pt x="29" y="0"/>
                  </a:lnTo>
                  <a:lnTo>
                    <a:pt x="29" y="6"/>
                  </a:lnTo>
                  <a:lnTo>
                    <a:pt x="0"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2" name="Rectangle 2488"/>
            <p:cNvSpPr>
              <a:spLocks noChangeArrowheads="1"/>
            </p:cNvSpPr>
            <p:nvPr/>
          </p:nvSpPr>
          <p:spPr bwMode="auto">
            <a:xfrm>
              <a:off x="7531100" y="6691313"/>
              <a:ext cx="4763" cy="22225"/>
            </a:xfrm>
            <a:prstGeom prst="rect">
              <a:avLst/>
            </a:prstGeom>
            <a:solidFill>
              <a:srgbClr val="5556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3" name="Freeform 2489"/>
            <p:cNvSpPr>
              <a:spLocks/>
            </p:cNvSpPr>
            <p:nvPr/>
          </p:nvSpPr>
          <p:spPr bwMode="auto">
            <a:xfrm>
              <a:off x="7489825" y="6659563"/>
              <a:ext cx="41275" cy="53975"/>
            </a:xfrm>
            <a:custGeom>
              <a:avLst/>
              <a:gdLst>
                <a:gd name="T0" fmla="*/ 7 w 26"/>
                <a:gd name="T1" fmla="*/ 34 h 34"/>
                <a:gd name="T2" fmla="*/ 0 w 26"/>
                <a:gd name="T3" fmla="*/ 34 h 34"/>
                <a:gd name="T4" fmla="*/ 0 w 26"/>
                <a:gd name="T5" fmla="*/ 0 h 34"/>
                <a:gd name="T6" fmla="*/ 26 w 26"/>
                <a:gd name="T7" fmla="*/ 0 h 34"/>
                <a:gd name="T8" fmla="*/ 26 w 26"/>
                <a:gd name="T9" fmla="*/ 20 h 34"/>
                <a:gd name="T10" fmla="*/ 7 w 26"/>
                <a:gd name="T11" fmla="*/ 20 h 34"/>
                <a:gd name="T12" fmla="*/ 7 w 26"/>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26" h="34">
                  <a:moveTo>
                    <a:pt x="7" y="34"/>
                  </a:moveTo>
                  <a:lnTo>
                    <a:pt x="0" y="34"/>
                  </a:lnTo>
                  <a:lnTo>
                    <a:pt x="0" y="0"/>
                  </a:lnTo>
                  <a:lnTo>
                    <a:pt x="26" y="0"/>
                  </a:lnTo>
                  <a:lnTo>
                    <a:pt x="26" y="20"/>
                  </a:lnTo>
                  <a:lnTo>
                    <a:pt x="7" y="20"/>
                  </a:lnTo>
                  <a:lnTo>
                    <a:pt x="7" y="34"/>
                  </a:lnTo>
                  <a:close/>
                </a:path>
              </a:pathLst>
            </a:custGeom>
            <a:solidFill>
              <a:srgbClr val="5E6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4" name="Rectangle 2490"/>
            <p:cNvSpPr>
              <a:spLocks noChangeArrowheads="1"/>
            </p:cNvSpPr>
            <p:nvPr/>
          </p:nvSpPr>
          <p:spPr bwMode="auto">
            <a:xfrm>
              <a:off x="7500938" y="6691313"/>
              <a:ext cx="30163" cy="22225"/>
            </a:xfrm>
            <a:prstGeom prst="rect">
              <a:avLst/>
            </a:prstGeom>
            <a:solidFill>
              <a:srgbClr val="2A29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5" name="Freeform 2491"/>
            <p:cNvSpPr>
              <a:spLocks noEditPoints="1"/>
            </p:cNvSpPr>
            <p:nvPr/>
          </p:nvSpPr>
          <p:spPr bwMode="auto">
            <a:xfrm>
              <a:off x="8054975" y="3956050"/>
              <a:ext cx="52388" cy="52388"/>
            </a:xfrm>
            <a:custGeom>
              <a:avLst/>
              <a:gdLst>
                <a:gd name="T0" fmla="*/ 381 w 381"/>
                <a:gd name="T1" fmla="*/ 390 h 390"/>
                <a:gd name="T2" fmla="*/ 0 w 381"/>
                <a:gd name="T3" fmla="*/ 134 h 390"/>
                <a:gd name="T4" fmla="*/ 121 w 381"/>
                <a:gd name="T5" fmla="*/ 45 h 390"/>
                <a:gd name="T6" fmla="*/ 381 w 381"/>
                <a:gd name="T7" fmla="*/ 236 h 390"/>
                <a:gd name="T8" fmla="*/ 381 w 381"/>
                <a:gd name="T9" fmla="*/ 390 h 390"/>
                <a:gd name="T10" fmla="*/ 381 w 381"/>
                <a:gd name="T11" fmla="*/ 174 h 390"/>
                <a:gd name="T12" fmla="*/ 164 w 381"/>
                <a:gd name="T13" fmla="*/ 14 h 390"/>
                <a:gd name="T14" fmla="*/ 183 w 381"/>
                <a:gd name="T15" fmla="*/ 0 h 390"/>
                <a:gd name="T16" fmla="*/ 381 w 381"/>
                <a:gd name="T17" fmla="*/ 122 h 390"/>
                <a:gd name="T18" fmla="*/ 381 w 381"/>
                <a:gd name="T19" fmla="*/ 174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390">
                  <a:moveTo>
                    <a:pt x="381" y="390"/>
                  </a:moveTo>
                  <a:lnTo>
                    <a:pt x="0" y="134"/>
                  </a:lnTo>
                  <a:lnTo>
                    <a:pt x="121" y="45"/>
                  </a:lnTo>
                  <a:lnTo>
                    <a:pt x="381" y="236"/>
                  </a:lnTo>
                  <a:lnTo>
                    <a:pt x="381" y="390"/>
                  </a:lnTo>
                  <a:moveTo>
                    <a:pt x="381" y="174"/>
                  </a:moveTo>
                  <a:lnTo>
                    <a:pt x="164" y="14"/>
                  </a:lnTo>
                  <a:lnTo>
                    <a:pt x="183" y="0"/>
                  </a:lnTo>
                  <a:lnTo>
                    <a:pt x="381" y="122"/>
                  </a:lnTo>
                  <a:lnTo>
                    <a:pt x="381" y="174"/>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6" name="Freeform 2492"/>
            <p:cNvSpPr>
              <a:spLocks/>
            </p:cNvSpPr>
            <p:nvPr/>
          </p:nvSpPr>
          <p:spPr bwMode="auto">
            <a:xfrm>
              <a:off x="8070850" y="3957638"/>
              <a:ext cx="36513" cy="30163"/>
            </a:xfrm>
            <a:custGeom>
              <a:avLst/>
              <a:gdLst>
                <a:gd name="T0" fmla="*/ 23 w 23"/>
                <a:gd name="T1" fmla="*/ 19 h 19"/>
                <a:gd name="T2" fmla="*/ 0 w 23"/>
                <a:gd name="T3" fmla="*/ 2 h 19"/>
                <a:gd name="T4" fmla="*/ 4 w 23"/>
                <a:gd name="T5" fmla="*/ 0 h 19"/>
                <a:gd name="T6" fmla="*/ 23 w 23"/>
                <a:gd name="T7" fmla="*/ 14 h 19"/>
                <a:gd name="T8" fmla="*/ 23 w 23"/>
                <a:gd name="T9" fmla="*/ 19 h 19"/>
              </a:gdLst>
              <a:ahLst/>
              <a:cxnLst>
                <a:cxn ang="0">
                  <a:pos x="T0" y="T1"/>
                </a:cxn>
                <a:cxn ang="0">
                  <a:pos x="T2" y="T3"/>
                </a:cxn>
                <a:cxn ang="0">
                  <a:pos x="T4" y="T5"/>
                </a:cxn>
                <a:cxn ang="0">
                  <a:pos x="T6" y="T7"/>
                </a:cxn>
                <a:cxn ang="0">
                  <a:pos x="T8" y="T9"/>
                </a:cxn>
              </a:cxnLst>
              <a:rect l="0" t="0" r="r" b="b"/>
              <a:pathLst>
                <a:path w="23" h="19">
                  <a:moveTo>
                    <a:pt x="23" y="19"/>
                  </a:moveTo>
                  <a:lnTo>
                    <a:pt x="0" y="2"/>
                  </a:lnTo>
                  <a:lnTo>
                    <a:pt x="4" y="0"/>
                  </a:lnTo>
                  <a:lnTo>
                    <a:pt x="23" y="14"/>
                  </a:lnTo>
                  <a:lnTo>
                    <a:pt x="23" y="1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7" name="Freeform 2493"/>
            <p:cNvSpPr>
              <a:spLocks/>
            </p:cNvSpPr>
            <p:nvPr/>
          </p:nvSpPr>
          <p:spPr bwMode="auto">
            <a:xfrm>
              <a:off x="8050213" y="3973513"/>
              <a:ext cx="57150" cy="288925"/>
            </a:xfrm>
            <a:custGeom>
              <a:avLst/>
              <a:gdLst>
                <a:gd name="T0" fmla="*/ 36 w 36"/>
                <a:gd name="T1" fmla="*/ 182 h 182"/>
                <a:gd name="T2" fmla="*/ 0 w 36"/>
                <a:gd name="T3" fmla="*/ 160 h 182"/>
                <a:gd name="T4" fmla="*/ 0 w 36"/>
                <a:gd name="T5" fmla="*/ 3 h 182"/>
                <a:gd name="T6" fmla="*/ 3 w 36"/>
                <a:gd name="T7" fmla="*/ 0 h 182"/>
                <a:gd name="T8" fmla="*/ 36 w 36"/>
                <a:gd name="T9" fmla="*/ 22 h 182"/>
                <a:gd name="T10" fmla="*/ 36 w 36"/>
                <a:gd name="T11" fmla="*/ 182 h 182"/>
              </a:gdLst>
              <a:ahLst/>
              <a:cxnLst>
                <a:cxn ang="0">
                  <a:pos x="T0" y="T1"/>
                </a:cxn>
                <a:cxn ang="0">
                  <a:pos x="T2" y="T3"/>
                </a:cxn>
                <a:cxn ang="0">
                  <a:pos x="T4" y="T5"/>
                </a:cxn>
                <a:cxn ang="0">
                  <a:pos x="T6" y="T7"/>
                </a:cxn>
                <a:cxn ang="0">
                  <a:pos x="T8" y="T9"/>
                </a:cxn>
                <a:cxn ang="0">
                  <a:pos x="T10" y="T11"/>
                </a:cxn>
              </a:cxnLst>
              <a:rect l="0" t="0" r="r" b="b"/>
              <a:pathLst>
                <a:path w="36" h="182">
                  <a:moveTo>
                    <a:pt x="36" y="182"/>
                  </a:moveTo>
                  <a:lnTo>
                    <a:pt x="0" y="160"/>
                  </a:lnTo>
                  <a:lnTo>
                    <a:pt x="0" y="3"/>
                  </a:lnTo>
                  <a:lnTo>
                    <a:pt x="3" y="0"/>
                  </a:lnTo>
                  <a:lnTo>
                    <a:pt x="36" y="22"/>
                  </a:lnTo>
                  <a:lnTo>
                    <a:pt x="36" y="182"/>
                  </a:lnTo>
                  <a:close/>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8" name="Freeform 2494"/>
            <p:cNvSpPr>
              <a:spLocks noEditPoints="1"/>
            </p:cNvSpPr>
            <p:nvPr/>
          </p:nvSpPr>
          <p:spPr bwMode="auto">
            <a:xfrm>
              <a:off x="8050213" y="3937000"/>
              <a:ext cx="30163" cy="36513"/>
            </a:xfrm>
            <a:custGeom>
              <a:avLst/>
              <a:gdLst>
                <a:gd name="T0" fmla="*/ 40 w 223"/>
                <a:gd name="T1" fmla="*/ 272 h 272"/>
                <a:gd name="T2" fmla="*/ 0 w 223"/>
                <a:gd name="T3" fmla="*/ 246 h 272"/>
                <a:gd name="T4" fmla="*/ 0 w 223"/>
                <a:gd name="T5" fmla="*/ 65 h 272"/>
                <a:gd name="T6" fmla="*/ 161 w 223"/>
                <a:gd name="T7" fmla="*/ 183 h 272"/>
                <a:gd name="T8" fmla="*/ 40 w 223"/>
                <a:gd name="T9" fmla="*/ 272 h 272"/>
                <a:gd name="T10" fmla="*/ 204 w 223"/>
                <a:gd name="T11" fmla="*/ 153 h 272"/>
                <a:gd name="T12" fmla="*/ 0 w 223"/>
                <a:gd name="T13" fmla="*/ 3 h 272"/>
                <a:gd name="T14" fmla="*/ 0 w 223"/>
                <a:gd name="T15" fmla="*/ 0 h 272"/>
                <a:gd name="T16" fmla="*/ 223 w 223"/>
                <a:gd name="T17" fmla="*/ 138 h 272"/>
                <a:gd name="T18" fmla="*/ 204 w 223"/>
                <a:gd name="T19" fmla="*/ 15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3" h="272">
                  <a:moveTo>
                    <a:pt x="40" y="272"/>
                  </a:moveTo>
                  <a:lnTo>
                    <a:pt x="0" y="246"/>
                  </a:lnTo>
                  <a:lnTo>
                    <a:pt x="0" y="65"/>
                  </a:lnTo>
                  <a:lnTo>
                    <a:pt x="161" y="183"/>
                  </a:lnTo>
                  <a:lnTo>
                    <a:pt x="40" y="272"/>
                  </a:lnTo>
                  <a:moveTo>
                    <a:pt x="204" y="153"/>
                  </a:moveTo>
                  <a:lnTo>
                    <a:pt x="0" y="3"/>
                  </a:lnTo>
                  <a:lnTo>
                    <a:pt x="0" y="0"/>
                  </a:lnTo>
                  <a:lnTo>
                    <a:pt x="223" y="138"/>
                  </a:lnTo>
                  <a:lnTo>
                    <a:pt x="204" y="153"/>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9" name="Freeform 2495"/>
            <p:cNvSpPr>
              <a:spLocks/>
            </p:cNvSpPr>
            <p:nvPr/>
          </p:nvSpPr>
          <p:spPr bwMode="auto">
            <a:xfrm>
              <a:off x="8050213" y="3937000"/>
              <a:ext cx="26988" cy="23813"/>
            </a:xfrm>
            <a:custGeom>
              <a:avLst/>
              <a:gdLst>
                <a:gd name="T0" fmla="*/ 13 w 17"/>
                <a:gd name="T1" fmla="*/ 15 h 15"/>
                <a:gd name="T2" fmla="*/ 0 w 17"/>
                <a:gd name="T3" fmla="*/ 5 h 15"/>
                <a:gd name="T4" fmla="*/ 0 w 17"/>
                <a:gd name="T5" fmla="*/ 0 h 15"/>
                <a:gd name="T6" fmla="*/ 17 w 17"/>
                <a:gd name="T7" fmla="*/ 13 h 15"/>
                <a:gd name="T8" fmla="*/ 13 w 17"/>
                <a:gd name="T9" fmla="*/ 15 h 15"/>
              </a:gdLst>
              <a:ahLst/>
              <a:cxnLst>
                <a:cxn ang="0">
                  <a:pos x="T0" y="T1"/>
                </a:cxn>
                <a:cxn ang="0">
                  <a:pos x="T2" y="T3"/>
                </a:cxn>
                <a:cxn ang="0">
                  <a:pos x="T4" y="T5"/>
                </a:cxn>
                <a:cxn ang="0">
                  <a:pos x="T6" y="T7"/>
                </a:cxn>
                <a:cxn ang="0">
                  <a:pos x="T8" y="T9"/>
                </a:cxn>
              </a:cxnLst>
              <a:rect l="0" t="0" r="r" b="b"/>
              <a:pathLst>
                <a:path w="17" h="15">
                  <a:moveTo>
                    <a:pt x="13" y="15"/>
                  </a:moveTo>
                  <a:lnTo>
                    <a:pt x="0" y="5"/>
                  </a:lnTo>
                  <a:lnTo>
                    <a:pt x="0" y="0"/>
                  </a:lnTo>
                  <a:lnTo>
                    <a:pt x="17" y="13"/>
                  </a:lnTo>
                  <a:lnTo>
                    <a:pt x="13" y="1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10" name="Freeform 2496"/>
            <p:cNvSpPr>
              <a:spLocks/>
            </p:cNvSpPr>
            <p:nvPr/>
          </p:nvSpPr>
          <p:spPr bwMode="auto">
            <a:xfrm>
              <a:off x="8050213" y="3970338"/>
              <a:ext cx="4763" cy="7938"/>
            </a:xfrm>
            <a:custGeom>
              <a:avLst/>
              <a:gdLst>
                <a:gd name="T0" fmla="*/ 0 w 3"/>
                <a:gd name="T1" fmla="*/ 5 h 5"/>
                <a:gd name="T2" fmla="*/ 0 w 3"/>
                <a:gd name="T3" fmla="*/ 0 h 5"/>
                <a:gd name="T4" fmla="*/ 3 w 3"/>
                <a:gd name="T5" fmla="*/ 2 h 5"/>
                <a:gd name="T6" fmla="*/ 0 w 3"/>
                <a:gd name="T7" fmla="*/ 5 h 5"/>
              </a:gdLst>
              <a:ahLst/>
              <a:cxnLst>
                <a:cxn ang="0">
                  <a:pos x="T0" y="T1"/>
                </a:cxn>
                <a:cxn ang="0">
                  <a:pos x="T2" y="T3"/>
                </a:cxn>
                <a:cxn ang="0">
                  <a:pos x="T4" y="T5"/>
                </a:cxn>
                <a:cxn ang="0">
                  <a:pos x="T6" y="T7"/>
                </a:cxn>
              </a:cxnLst>
              <a:rect l="0" t="0" r="r" b="b"/>
              <a:pathLst>
                <a:path w="3" h="5">
                  <a:moveTo>
                    <a:pt x="0" y="5"/>
                  </a:moveTo>
                  <a:lnTo>
                    <a:pt x="0" y="0"/>
                  </a:lnTo>
                  <a:lnTo>
                    <a:pt x="3" y="2"/>
                  </a:lnTo>
                  <a:lnTo>
                    <a:pt x="0" y="5"/>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11" name="Freeform 2497"/>
            <p:cNvSpPr>
              <a:spLocks noEditPoints="1"/>
            </p:cNvSpPr>
            <p:nvPr/>
          </p:nvSpPr>
          <p:spPr bwMode="auto">
            <a:xfrm>
              <a:off x="7218363" y="5041900"/>
              <a:ext cx="127000" cy="1663700"/>
            </a:xfrm>
            <a:custGeom>
              <a:avLst/>
              <a:gdLst>
                <a:gd name="T0" fmla="*/ 800 w 932"/>
                <a:gd name="T1" fmla="*/ 551 h 12134"/>
                <a:gd name="T2" fmla="*/ 834 w 932"/>
                <a:gd name="T3" fmla="*/ 11490 h 12134"/>
                <a:gd name="T4" fmla="*/ 932 w 932"/>
                <a:gd name="T5" fmla="*/ 12134 h 12134"/>
                <a:gd name="T6" fmla="*/ 324 w 932"/>
                <a:gd name="T7" fmla="*/ 7083 h 12134"/>
                <a:gd name="T8" fmla="*/ 324 w 932"/>
                <a:gd name="T9" fmla="*/ 7027 h 12134"/>
                <a:gd name="T10" fmla="*/ 750 w 932"/>
                <a:gd name="T11" fmla="*/ 11490 h 12134"/>
                <a:gd name="T12" fmla="*/ 750 w 932"/>
                <a:gd name="T13" fmla="*/ 11628 h 12134"/>
                <a:gd name="T14" fmla="*/ 558 w 932"/>
                <a:gd name="T15" fmla="*/ 11628 h 12134"/>
                <a:gd name="T16" fmla="*/ 558 w 932"/>
                <a:gd name="T17" fmla="*/ 11490 h 12134"/>
                <a:gd name="T18" fmla="*/ 522 w 932"/>
                <a:gd name="T19" fmla="*/ 11628 h 12134"/>
                <a:gd name="T20" fmla="*/ 274 w 932"/>
                <a:gd name="T21" fmla="*/ 12134 h 12134"/>
                <a:gd name="T22" fmla="*/ 0 w 932"/>
                <a:gd name="T23" fmla="*/ 11530 h 12134"/>
                <a:gd name="T24" fmla="*/ 274 w 932"/>
                <a:gd name="T25" fmla="*/ 12134 h 12134"/>
                <a:gd name="T26" fmla="*/ 225 w 932"/>
                <a:gd name="T27" fmla="*/ 6313 h 12134"/>
                <a:gd name="T28" fmla="*/ 0 w 932"/>
                <a:gd name="T29" fmla="*/ 945 h 12134"/>
                <a:gd name="T30" fmla="*/ 48 w 932"/>
                <a:gd name="T31" fmla="*/ 1041 h 12134"/>
                <a:gd name="T32" fmla="*/ 274 w 932"/>
                <a:gd name="T33" fmla="*/ 1112 h 12134"/>
                <a:gd name="T34" fmla="*/ 274 w 932"/>
                <a:gd name="T35" fmla="*/ 1173 h 12134"/>
                <a:gd name="T36" fmla="*/ 228 w 932"/>
                <a:gd name="T37" fmla="*/ 1421 h 12134"/>
                <a:gd name="T38" fmla="*/ 201 w 932"/>
                <a:gd name="T39" fmla="*/ 1598 h 12134"/>
                <a:gd name="T40" fmla="*/ 274 w 932"/>
                <a:gd name="T41" fmla="*/ 1767 h 12134"/>
                <a:gd name="T42" fmla="*/ 274 w 932"/>
                <a:gd name="T43" fmla="*/ 1828 h 12134"/>
                <a:gd name="T44" fmla="*/ 228 w 932"/>
                <a:gd name="T45" fmla="*/ 2120 h 12134"/>
                <a:gd name="T46" fmla="*/ 201 w 932"/>
                <a:gd name="T47" fmla="*/ 2339 h 12134"/>
                <a:gd name="T48" fmla="*/ 274 w 932"/>
                <a:gd name="T49" fmla="*/ 2595 h 12134"/>
                <a:gd name="T50" fmla="*/ 274 w 932"/>
                <a:gd name="T51" fmla="*/ 2655 h 12134"/>
                <a:gd name="T52" fmla="*/ 228 w 932"/>
                <a:gd name="T53" fmla="*/ 2990 h 12134"/>
                <a:gd name="T54" fmla="*/ 0 w 932"/>
                <a:gd name="T55" fmla="*/ 7182 h 12134"/>
                <a:gd name="T56" fmla="*/ 750 w 932"/>
                <a:gd name="T57" fmla="*/ 2338 h 12134"/>
                <a:gd name="T58" fmla="*/ 324 w 932"/>
                <a:gd name="T59" fmla="*/ 2562 h 12134"/>
                <a:gd name="T60" fmla="*/ 750 w 932"/>
                <a:gd name="T61" fmla="*/ 2277 h 12134"/>
                <a:gd name="T62" fmla="*/ 324 w 932"/>
                <a:gd name="T63" fmla="*/ 2056 h 12134"/>
                <a:gd name="T64" fmla="*/ 324 w 932"/>
                <a:gd name="T65" fmla="*/ 2257 h 12134"/>
                <a:gd name="T66" fmla="*/ 750 w 932"/>
                <a:gd name="T67" fmla="*/ 1510 h 12134"/>
                <a:gd name="T68" fmla="*/ 324 w 932"/>
                <a:gd name="T69" fmla="*/ 1734 h 12134"/>
                <a:gd name="T70" fmla="*/ 750 w 932"/>
                <a:gd name="T71" fmla="*/ 1450 h 12134"/>
                <a:gd name="T72" fmla="*/ 324 w 932"/>
                <a:gd name="T73" fmla="*/ 1358 h 12134"/>
                <a:gd name="T74" fmla="*/ 324 w 932"/>
                <a:gd name="T75" fmla="*/ 1516 h 12134"/>
                <a:gd name="T76" fmla="*/ 750 w 932"/>
                <a:gd name="T77" fmla="*/ 855 h 12134"/>
                <a:gd name="T78" fmla="*/ 324 w 932"/>
                <a:gd name="T79" fmla="*/ 1079 h 12134"/>
                <a:gd name="T80" fmla="*/ 750 w 932"/>
                <a:gd name="T81" fmla="*/ 795 h 12134"/>
                <a:gd name="T82" fmla="*/ 0 w 932"/>
                <a:gd name="T83" fmla="*/ 662 h 12134"/>
                <a:gd name="T84" fmla="*/ 0 w 932"/>
                <a:gd name="T85" fmla="*/ 883 h 12134"/>
                <a:gd name="T86" fmla="*/ 276 w 932"/>
                <a:gd name="T87" fmla="*/ 743 h 12134"/>
                <a:gd name="T88" fmla="*/ 324 w 932"/>
                <a:gd name="T89" fmla="*/ 838 h 12134"/>
                <a:gd name="T90" fmla="*/ 763 w 932"/>
                <a:gd name="T91" fmla="*/ 386 h 12134"/>
                <a:gd name="T92" fmla="*/ 800 w 932"/>
                <a:gd name="T93" fmla="*/ 489 h 12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32" h="12134">
                  <a:moveTo>
                    <a:pt x="932" y="12134"/>
                  </a:moveTo>
                  <a:lnTo>
                    <a:pt x="800" y="12134"/>
                  </a:lnTo>
                  <a:lnTo>
                    <a:pt x="800" y="551"/>
                  </a:lnTo>
                  <a:lnTo>
                    <a:pt x="932" y="454"/>
                  </a:lnTo>
                  <a:lnTo>
                    <a:pt x="932" y="11490"/>
                  </a:lnTo>
                  <a:lnTo>
                    <a:pt x="834" y="11490"/>
                  </a:lnTo>
                  <a:lnTo>
                    <a:pt x="834" y="11628"/>
                  </a:lnTo>
                  <a:lnTo>
                    <a:pt x="932" y="11628"/>
                  </a:lnTo>
                  <a:lnTo>
                    <a:pt x="932" y="12134"/>
                  </a:lnTo>
                  <a:moveTo>
                    <a:pt x="750" y="12134"/>
                  </a:moveTo>
                  <a:lnTo>
                    <a:pt x="324" y="12134"/>
                  </a:lnTo>
                  <a:lnTo>
                    <a:pt x="324" y="7083"/>
                  </a:lnTo>
                  <a:lnTo>
                    <a:pt x="506" y="6996"/>
                  </a:lnTo>
                  <a:lnTo>
                    <a:pt x="484" y="6951"/>
                  </a:lnTo>
                  <a:lnTo>
                    <a:pt x="324" y="7027"/>
                  </a:lnTo>
                  <a:lnTo>
                    <a:pt x="324" y="2926"/>
                  </a:lnTo>
                  <a:lnTo>
                    <a:pt x="750" y="2642"/>
                  </a:lnTo>
                  <a:lnTo>
                    <a:pt x="750" y="11490"/>
                  </a:lnTo>
                  <a:lnTo>
                    <a:pt x="696" y="11490"/>
                  </a:lnTo>
                  <a:lnTo>
                    <a:pt x="696" y="11628"/>
                  </a:lnTo>
                  <a:lnTo>
                    <a:pt x="750" y="11628"/>
                  </a:lnTo>
                  <a:lnTo>
                    <a:pt x="750" y="12134"/>
                  </a:lnTo>
                  <a:moveTo>
                    <a:pt x="558" y="11490"/>
                  </a:moveTo>
                  <a:lnTo>
                    <a:pt x="558" y="11628"/>
                  </a:lnTo>
                  <a:lnTo>
                    <a:pt x="660" y="11628"/>
                  </a:lnTo>
                  <a:lnTo>
                    <a:pt x="660" y="11490"/>
                  </a:lnTo>
                  <a:lnTo>
                    <a:pt x="558" y="11490"/>
                  </a:lnTo>
                  <a:moveTo>
                    <a:pt x="420" y="11490"/>
                  </a:moveTo>
                  <a:lnTo>
                    <a:pt x="420" y="11628"/>
                  </a:lnTo>
                  <a:lnTo>
                    <a:pt x="522" y="11628"/>
                  </a:lnTo>
                  <a:lnTo>
                    <a:pt x="522" y="11490"/>
                  </a:lnTo>
                  <a:lnTo>
                    <a:pt x="420" y="11490"/>
                  </a:lnTo>
                  <a:moveTo>
                    <a:pt x="274" y="12134"/>
                  </a:moveTo>
                  <a:lnTo>
                    <a:pt x="271" y="12134"/>
                  </a:lnTo>
                  <a:lnTo>
                    <a:pt x="271" y="11442"/>
                  </a:lnTo>
                  <a:lnTo>
                    <a:pt x="0" y="11530"/>
                  </a:lnTo>
                  <a:lnTo>
                    <a:pt x="0" y="7237"/>
                  </a:lnTo>
                  <a:lnTo>
                    <a:pt x="274" y="7106"/>
                  </a:lnTo>
                  <a:lnTo>
                    <a:pt x="274" y="12134"/>
                  </a:lnTo>
                  <a:moveTo>
                    <a:pt x="0" y="7182"/>
                  </a:moveTo>
                  <a:lnTo>
                    <a:pt x="0" y="6420"/>
                  </a:lnTo>
                  <a:lnTo>
                    <a:pt x="225" y="6313"/>
                  </a:lnTo>
                  <a:lnTo>
                    <a:pt x="204" y="6267"/>
                  </a:lnTo>
                  <a:lnTo>
                    <a:pt x="0" y="6364"/>
                  </a:lnTo>
                  <a:lnTo>
                    <a:pt x="0" y="945"/>
                  </a:lnTo>
                  <a:lnTo>
                    <a:pt x="274" y="745"/>
                  </a:lnTo>
                  <a:lnTo>
                    <a:pt x="274" y="875"/>
                  </a:lnTo>
                  <a:lnTo>
                    <a:pt x="48" y="1041"/>
                  </a:lnTo>
                  <a:lnTo>
                    <a:pt x="77" y="1081"/>
                  </a:lnTo>
                  <a:lnTo>
                    <a:pt x="274" y="937"/>
                  </a:lnTo>
                  <a:lnTo>
                    <a:pt x="274" y="1112"/>
                  </a:lnTo>
                  <a:lnTo>
                    <a:pt x="201" y="1162"/>
                  </a:lnTo>
                  <a:lnTo>
                    <a:pt x="228" y="1203"/>
                  </a:lnTo>
                  <a:lnTo>
                    <a:pt x="274" y="1173"/>
                  </a:lnTo>
                  <a:lnTo>
                    <a:pt x="274" y="1331"/>
                  </a:lnTo>
                  <a:lnTo>
                    <a:pt x="201" y="1380"/>
                  </a:lnTo>
                  <a:lnTo>
                    <a:pt x="228" y="1421"/>
                  </a:lnTo>
                  <a:lnTo>
                    <a:pt x="274" y="1391"/>
                  </a:lnTo>
                  <a:lnTo>
                    <a:pt x="274" y="1549"/>
                  </a:lnTo>
                  <a:lnTo>
                    <a:pt x="201" y="1598"/>
                  </a:lnTo>
                  <a:lnTo>
                    <a:pt x="228" y="1640"/>
                  </a:lnTo>
                  <a:lnTo>
                    <a:pt x="274" y="1609"/>
                  </a:lnTo>
                  <a:lnTo>
                    <a:pt x="274" y="1767"/>
                  </a:lnTo>
                  <a:lnTo>
                    <a:pt x="201" y="1816"/>
                  </a:lnTo>
                  <a:lnTo>
                    <a:pt x="228" y="1858"/>
                  </a:lnTo>
                  <a:lnTo>
                    <a:pt x="274" y="1828"/>
                  </a:lnTo>
                  <a:lnTo>
                    <a:pt x="274" y="2029"/>
                  </a:lnTo>
                  <a:lnTo>
                    <a:pt x="201" y="2078"/>
                  </a:lnTo>
                  <a:lnTo>
                    <a:pt x="228" y="2120"/>
                  </a:lnTo>
                  <a:lnTo>
                    <a:pt x="274" y="2089"/>
                  </a:lnTo>
                  <a:lnTo>
                    <a:pt x="274" y="2290"/>
                  </a:lnTo>
                  <a:lnTo>
                    <a:pt x="201" y="2339"/>
                  </a:lnTo>
                  <a:lnTo>
                    <a:pt x="228" y="2381"/>
                  </a:lnTo>
                  <a:lnTo>
                    <a:pt x="274" y="2350"/>
                  </a:lnTo>
                  <a:lnTo>
                    <a:pt x="274" y="2595"/>
                  </a:lnTo>
                  <a:lnTo>
                    <a:pt x="201" y="2644"/>
                  </a:lnTo>
                  <a:lnTo>
                    <a:pt x="228" y="2686"/>
                  </a:lnTo>
                  <a:lnTo>
                    <a:pt x="274" y="2655"/>
                  </a:lnTo>
                  <a:lnTo>
                    <a:pt x="274" y="2900"/>
                  </a:lnTo>
                  <a:lnTo>
                    <a:pt x="201" y="2949"/>
                  </a:lnTo>
                  <a:lnTo>
                    <a:pt x="228" y="2990"/>
                  </a:lnTo>
                  <a:lnTo>
                    <a:pt x="274" y="2960"/>
                  </a:lnTo>
                  <a:lnTo>
                    <a:pt x="274" y="7051"/>
                  </a:lnTo>
                  <a:lnTo>
                    <a:pt x="0" y="7182"/>
                  </a:lnTo>
                  <a:moveTo>
                    <a:pt x="324" y="2866"/>
                  </a:moveTo>
                  <a:lnTo>
                    <a:pt x="324" y="2622"/>
                  </a:lnTo>
                  <a:lnTo>
                    <a:pt x="750" y="2338"/>
                  </a:lnTo>
                  <a:lnTo>
                    <a:pt x="750" y="2582"/>
                  </a:lnTo>
                  <a:lnTo>
                    <a:pt x="324" y="2866"/>
                  </a:lnTo>
                  <a:moveTo>
                    <a:pt x="324" y="2562"/>
                  </a:moveTo>
                  <a:lnTo>
                    <a:pt x="324" y="2317"/>
                  </a:lnTo>
                  <a:lnTo>
                    <a:pt x="750" y="2033"/>
                  </a:lnTo>
                  <a:lnTo>
                    <a:pt x="750" y="2277"/>
                  </a:lnTo>
                  <a:lnTo>
                    <a:pt x="324" y="2562"/>
                  </a:lnTo>
                  <a:moveTo>
                    <a:pt x="324" y="2257"/>
                  </a:moveTo>
                  <a:lnTo>
                    <a:pt x="324" y="2056"/>
                  </a:lnTo>
                  <a:lnTo>
                    <a:pt x="750" y="1771"/>
                  </a:lnTo>
                  <a:lnTo>
                    <a:pt x="750" y="1973"/>
                  </a:lnTo>
                  <a:lnTo>
                    <a:pt x="324" y="2257"/>
                  </a:lnTo>
                  <a:moveTo>
                    <a:pt x="324" y="1996"/>
                  </a:moveTo>
                  <a:lnTo>
                    <a:pt x="324" y="1794"/>
                  </a:lnTo>
                  <a:lnTo>
                    <a:pt x="750" y="1510"/>
                  </a:lnTo>
                  <a:lnTo>
                    <a:pt x="750" y="1711"/>
                  </a:lnTo>
                  <a:lnTo>
                    <a:pt x="324" y="1996"/>
                  </a:lnTo>
                  <a:moveTo>
                    <a:pt x="324" y="1734"/>
                  </a:moveTo>
                  <a:lnTo>
                    <a:pt x="324" y="1576"/>
                  </a:lnTo>
                  <a:lnTo>
                    <a:pt x="750" y="1292"/>
                  </a:lnTo>
                  <a:lnTo>
                    <a:pt x="750" y="1450"/>
                  </a:lnTo>
                  <a:lnTo>
                    <a:pt x="324" y="1734"/>
                  </a:lnTo>
                  <a:moveTo>
                    <a:pt x="324" y="1516"/>
                  </a:moveTo>
                  <a:lnTo>
                    <a:pt x="324" y="1358"/>
                  </a:lnTo>
                  <a:lnTo>
                    <a:pt x="750" y="1073"/>
                  </a:lnTo>
                  <a:lnTo>
                    <a:pt x="750" y="1231"/>
                  </a:lnTo>
                  <a:lnTo>
                    <a:pt x="324" y="1516"/>
                  </a:lnTo>
                  <a:moveTo>
                    <a:pt x="324" y="1297"/>
                  </a:moveTo>
                  <a:lnTo>
                    <a:pt x="324" y="1139"/>
                  </a:lnTo>
                  <a:lnTo>
                    <a:pt x="750" y="855"/>
                  </a:lnTo>
                  <a:lnTo>
                    <a:pt x="750" y="1013"/>
                  </a:lnTo>
                  <a:lnTo>
                    <a:pt x="324" y="1297"/>
                  </a:lnTo>
                  <a:moveTo>
                    <a:pt x="324" y="1079"/>
                  </a:moveTo>
                  <a:lnTo>
                    <a:pt x="324" y="900"/>
                  </a:lnTo>
                  <a:lnTo>
                    <a:pt x="750" y="588"/>
                  </a:lnTo>
                  <a:lnTo>
                    <a:pt x="750" y="795"/>
                  </a:lnTo>
                  <a:lnTo>
                    <a:pt x="324" y="1079"/>
                  </a:lnTo>
                  <a:moveTo>
                    <a:pt x="0" y="883"/>
                  </a:moveTo>
                  <a:lnTo>
                    <a:pt x="0" y="662"/>
                  </a:lnTo>
                  <a:lnTo>
                    <a:pt x="932" y="0"/>
                  </a:lnTo>
                  <a:lnTo>
                    <a:pt x="932" y="200"/>
                  </a:lnTo>
                  <a:lnTo>
                    <a:pt x="0" y="883"/>
                  </a:lnTo>
                  <a:moveTo>
                    <a:pt x="324" y="838"/>
                  </a:moveTo>
                  <a:lnTo>
                    <a:pt x="324" y="743"/>
                  </a:lnTo>
                  <a:lnTo>
                    <a:pt x="276" y="743"/>
                  </a:lnTo>
                  <a:lnTo>
                    <a:pt x="750" y="396"/>
                  </a:lnTo>
                  <a:lnTo>
                    <a:pt x="750" y="526"/>
                  </a:lnTo>
                  <a:lnTo>
                    <a:pt x="324" y="838"/>
                  </a:lnTo>
                  <a:moveTo>
                    <a:pt x="800" y="489"/>
                  </a:moveTo>
                  <a:lnTo>
                    <a:pt x="800" y="386"/>
                  </a:lnTo>
                  <a:lnTo>
                    <a:pt x="763" y="386"/>
                  </a:lnTo>
                  <a:lnTo>
                    <a:pt x="932" y="262"/>
                  </a:lnTo>
                  <a:lnTo>
                    <a:pt x="932" y="392"/>
                  </a:lnTo>
                  <a:lnTo>
                    <a:pt x="800" y="489"/>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12" name="Freeform 2498"/>
            <p:cNvSpPr>
              <a:spLocks noEditPoints="1"/>
            </p:cNvSpPr>
            <p:nvPr/>
          </p:nvSpPr>
          <p:spPr bwMode="auto">
            <a:xfrm>
              <a:off x="7224713" y="5095875"/>
              <a:ext cx="120650" cy="93663"/>
            </a:xfrm>
            <a:custGeom>
              <a:avLst/>
              <a:gdLst>
                <a:gd name="T0" fmla="*/ 29 w 884"/>
                <a:gd name="T1" fmla="*/ 689 h 689"/>
                <a:gd name="T2" fmla="*/ 0 w 884"/>
                <a:gd name="T3" fmla="*/ 649 h 689"/>
                <a:gd name="T4" fmla="*/ 226 w 884"/>
                <a:gd name="T5" fmla="*/ 483 h 689"/>
                <a:gd name="T6" fmla="*/ 226 w 884"/>
                <a:gd name="T7" fmla="*/ 545 h 689"/>
                <a:gd name="T8" fmla="*/ 29 w 884"/>
                <a:gd name="T9" fmla="*/ 689 h 689"/>
                <a:gd name="T10" fmla="*/ 276 w 884"/>
                <a:gd name="T11" fmla="*/ 508 h 689"/>
                <a:gd name="T12" fmla="*/ 276 w 884"/>
                <a:gd name="T13" fmla="*/ 446 h 689"/>
                <a:gd name="T14" fmla="*/ 702 w 884"/>
                <a:gd name="T15" fmla="*/ 134 h 689"/>
                <a:gd name="T16" fmla="*/ 702 w 884"/>
                <a:gd name="T17" fmla="*/ 196 h 689"/>
                <a:gd name="T18" fmla="*/ 276 w 884"/>
                <a:gd name="T19" fmla="*/ 508 h 689"/>
                <a:gd name="T20" fmla="*/ 752 w 884"/>
                <a:gd name="T21" fmla="*/ 159 h 689"/>
                <a:gd name="T22" fmla="*/ 752 w 884"/>
                <a:gd name="T23" fmla="*/ 97 h 689"/>
                <a:gd name="T24" fmla="*/ 884 w 884"/>
                <a:gd name="T25" fmla="*/ 0 h 689"/>
                <a:gd name="T26" fmla="*/ 884 w 884"/>
                <a:gd name="T27" fmla="*/ 62 h 689"/>
                <a:gd name="T28" fmla="*/ 752 w 884"/>
                <a:gd name="T29" fmla="*/ 159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4" h="689">
                  <a:moveTo>
                    <a:pt x="29" y="689"/>
                  </a:moveTo>
                  <a:lnTo>
                    <a:pt x="0" y="649"/>
                  </a:lnTo>
                  <a:lnTo>
                    <a:pt x="226" y="483"/>
                  </a:lnTo>
                  <a:lnTo>
                    <a:pt x="226" y="545"/>
                  </a:lnTo>
                  <a:lnTo>
                    <a:pt x="29" y="689"/>
                  </a:lnTo>
                  <a:moveTo>
                    <a:pt x="276" y="508"/>
                  </a:moveTo>
                  <a:lnTo>
                    <a:pt x="276" y="446"/>
                  </a:lnTo>
                  <a:lnTo>
                    <a:pt x="702" y="134"/>
                  </a:lnTo>
                  <a:lnTo>
                    <a:pt x="702" y="196"/>
                  </a:lnTo>
                  <a:lnTo>
                    <a:pt x="276" y="508"/>
                  </a:lnTo>
                  <a:moveTo>
                    <a:pt x="752" y="159"/>
                  </a:moveTo>
                  <a:lnTo>
                    <a:pt x="752" y="97"/>
                  </a:lnTo>
                  <a:lnTo>
                    <a:pt x="884" y="0"/>
                  </a:lnTo>
                  <a:lnTo>
                    <a:pt x="884" y="62"/>
                  </a:lnTo>
                  <a:lnTo>
                    <a:pt x="752" y="15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13" name="Freeform 2499"/>
            <p:cNvSpPr>
              <a:spLocks/>
            </p:cNvSpPr>
            <p:nvPr/>
          </p:nvSpPr>
          <p:spPr bwMode="auto">
            <a:xfrm>
              <a:off x="7218363" y="5068888"/>
              <a:ext cx="127000" cy="101600"/>
            </a:xfrm>
            <a:custGeom>
              <a:avLst/>
              <a:gdLst>
                <a:gd name="T0" fmla="*/ 0 w 80"/>
                <a:gd name="T1" fmla="*/ 64 h 64"/>
                <a:gd name="T2" fmla="*/ 0 w 80"/>
                <a:gd name="T3" fmla="*/ 59 h 64"/>
                <a:gd name="T4" fmla="*/ 80 w 80"/>
                <a:gd name="T5" fmla="*/ 0 h 64"/>
                <a:gd name="T6" fmla="*/ 80 w 80"/>
                <a:gd name="T7" fmla="*/ 5 h 64"/>
                <a:gd name="T8" fmla="*/ 66 w 80"/>
                <a:gd name="T9" fmla="*/ 16 h 64"/>
                <a:gd name="T10" fmla="*/ 65 w 80"/>
                <a:gd name="T11" fmla="*/ 16 h 64"/>
                <a:gd name="T12" fmla="*/ 65 w 80"/>
                <a:gd name="T13" fmla="*/ 17 h 64"/>
                <a:gd name="T14" fmla="*/ 24 w 80"/>
                <a:gd name="T15" fmla="*/ 47 h 64"/>
                <a:gd name="T16" fmla="*/ 24 w 80"/>
                <a:gd name="T17" fmla="*/ 47 h 64"/>
                <a:gd name="T18" fmla="*/ 24 w 80"/>
                <a:gd name="T19" fmla="*/ 47 h 64"/>
                <a:gd name="T20" fmla="*/ 0 w 80"/>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64">
                  <a:moveTo>
                    <a:pt x="0" y="64"/>
                  </a:moveTo>
                  <a:lnTo>
                    <a:pt x="0" y="59"/>
                  </a:lnTo>
                  <a:lnTo>
                    <a:pt x="80" y="0"/>
                  </a:lnTo>
                  <a:lnTo>
                    <a:pt x="80" y="5"/>
                  </a:lnTo>
                  <a:lnTo>
                    <a:pt x="66" y="16"/>
                  </a:lnTo>
                  <a:lnTo>
                    <a:pt x="65" y="16"/>
                  </a:lnTo>
                  <a:lnTo>
                    <a:pt x="65" y="17"/>
                  </a:lnTo>
                  <a:lnTo>
                    <a:pt x="24" y="47"/>
                  </a:lnTo>
                  <a:lnTo>
                    <a:pt x="24" y="47"/>
                  </a:lnTo>
                  <a:lnTo>
                    <a:pt x="24" y="47"/>
                  </a:lnTo>
                  <a:lnTo>
                    <a:pt x="0" y="6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14" name="Freeform 2500"/>
            <p:cNvSpPr>
              <a:spLocks noEditPoints="1"/>
            </p:cNvSpPr>
            <p:nvPr/>
          </p:nvSpPr>
          <p:spPr bwMode="auto">
            <a:xfrm>
              <a:off x="7256463" y="5143500"/>
              <a:ext cx="6350" cy="1562100"/>
            </a:xfrm>
            <a:custGeom>
              <a:avLst/>
              <a:gdLst>
                <a:gd name="T0" fmla="*/ 50 w 50"/>
                <a:gd name="T1" fmla="*/ 11391 h 11391"/>
                <a:gd name="T2" fmla="*/ 0 w 50"/>
                <a:gd name="T3" fmla="*/ 11391 h 11391"/>
                <a:gd name="T4" fmla="*/ 0 w 50"/>
                <a:gd name="T5" fmla="*/ 6363 h 11391"/>
                <a:gd name="T6" fmla="*/ 50 w 50"/>
                <a:gd name="T7" fmla="*/ 6340 h 11391"/>
                <a:gd name="T8" fmla="*/ 50 w 50"/>
                <a:gd name="T9" fmla="*/ 11391 h 11391"/>
                <a:gd name="T10" fmla="*/ 0 w 50"/>
                <a:gd name="T11" fmla="*/ 6308 h 11391"/>
                <a:gd name="T12" fmla="*/ 0 w 50"/>
                <a:gd name="T13" fmla="*/ 2217 h 11391"/>
                <a:gd name="T14" fmla="*/ 50 w 50"/>
                <a:gd name="T15" fmla="*/ 2183 h 11391"/>
                <a:gd name="T16" fmla="*/ 50 w 50"/>
                <a:gd name="T17" fmla="*/ 6284 h 11391"/>
                <a:gd name="T18" fmla="*/ 0 w 50"/>
                <a:gd name="T19" fmla="*/ 6308 h 11391"/>
                <a:gd name="T20" fmla="*/ 0 w 50"/>
                <a:gd name="T21" fmla="*/ 2157 h 11391"/>
                <a:gd name="T22" fmla="*/ 0 w 50"/>
                <a:gd name="T23" fmla="*/ 1912 h 11391"/>
                <a:gd name="T24" fmla="*/ 50 w 50"/>
                <a:gd name="T25" fmla="*/ 1879 h 11391"/>
                <a:gd name="T26" fmla="*/ 50 w 50"/>
                <a:gd name="T27" fmla="*/ 2123 h 11391"/>
                <a:gd name="T28" fmla="*/ 0 w 50"/>
                <a:gd name="T29" fmla="*/ 2157 h 11391"/>
                <a:gd name="T30" fmla="*/ 0 w 50"/>
                <a:gd name="T31" fmla="*/ 1852 h 11391"/>
                <a:gd name="T32" fmla="*/ 0 w 50"/>
                <a:gd name="T33" fmla="*/ 1607 h 11391"/>
                <a:gd name="T34" fmla="*/ 50 w 50"/>
                <a:gd name="T35" fmla="*/ 1574 h 11391"/>
                <a:gd name="T36" fmla="*/ 50 w 50"/>
                <a:gd name="T37" fmla="*/ 1819 h 11391"/>
                <a:gd name="T38" fmla="*/ 0 w 50"/>
                <a:gd name="T39" fmla="*/ 1852 h 11391"/>
                <a:gd name="T40" fmla="*/ 0 w 50"/>
                <a:gd name="T41" fmla="*/ 1547 h 11391"/>
                <a:gd name="T42" fmla="*/ 0 w 50"/>
                <a:gd name="T43" fmla="*/ 1346 h 11391"/>
                <a:gd name="T44" fmla="*/ 50 w 50"/>
                <a:gd name="T45" fmla="*/ 1313 h 11391"/>
                <a:gd name="T46" fmla="*/ 50 w 50"/>
                <a:gd name="T47" fmla="*/ 1514 h 11391"/>
                <a:gd name="T48" fmla="*/ 0 w 50"/>
                <a:gd name="T49" fmla="*/ 1547 h 11391"/>
                <a:gd name="T50" fmla="*/ 0 w 50"/>
                <a:gd name="T51" fmla="*/ 1286 h 11391"/>
                <a:gd name="T52" fmla="*/ 0 w 50"/>
                <a:gd name="T53" fmla="*/ 1085 h 11391"/>
                <a:gd name="T54" fmla="*/ 50 w 50"/>
                <a:gd name="T55" fmla="*/ 1051 h 11391"/>
                <a:gd name="T56" fmla="*/ 50 w 50"/>
                <a:gd name="T57" fmla="*/ 1253 h 11391"/>
                <a:gd name="T58" fmla="*/ 0 w 50"/>
                <a:gd name="T59" fmla="*/ 1286 h 11391"/>
                <a:gd name="T60" fmla="*/ 0 w 50"/>
                <a:gd name="T61" fmla="*/ 1024 h 11391"/>
                <a:gd name="T62" fmla="*/ 0 w 50"/>
                <a:gd name="T63" fmla="*/ 866 h 11391"/>
                <a:gd name="T64" fmla="*/ 50 w 50"/>
                <a:gd name="T65" fmla="*/ 833 h 11391"/>
                <a:gd name="T66" fmla="*/ 50 w 50"/>
                <a:gd name="T67" fmla="*/ 991 h 11391"/>
                <a:gd name="T68" fmla="*/ 0 w 50"/>
                <a:gd name="T69" fmla="*/ 1024 h 11391"/>
                <a:gd name="T70" fmla="*/ 0 w 50"/>
                <a:gd name="T71" fmla="*/ 806 h 11391"/>
                <a:gd name="T72" fmla="*/ 0 w 50"/>
                <a:gd name="T73" fmla="*/ 648 h 11391"/>
                <a:gd name="T74" fmla="*/ 50 w 50"/>
                <a:gd name="T75" fmla="*/ 615 h 11391"/>
                <a:gd name="T76" fmla="*/ 50 w 50"/>
                <a:gd name="T77" fmla="*/ 773 h 11391"/>
                <a:gd name="T78" fmla="*/ 0 w 50"/>
                <a:gd name="T79" fmla="*/ 806 h 11391"/>
                <a:gd name="T80" fmla="*/ 0 w 50"/>
                <a:gd name="T81" fmla="*/ 588 h 11391"/>
                <a:gd name="T82" fmla="*/ 0 w 50"/>
                <a:gd name="T83" fmla="*/ 430 h 11391"/>
                <a:gd name="T84" fmla="*/ 50 w 50"/>
                <a:gd name="T85" fmla="*/ 396 h 11391"/>
                <a:gd name="T86" fmla="*/ 50 w 50"/>
                <a:gd name="T87" fmla="*/ 554 h 11391"/>
                <a:gd name="T88" fmla="*/ 0 w 50"/>
                <a:gd name="T89" fmla="*/ 588 h 11391"/>
                <a:gd name="T90" fmla="*/ 0 w 50"/>
                <a:gd name="T91" fmla="*/ 369 h 11391"/>
                <a:gd name="T92" fmla="*/ 0 w 50"/>
                <a:gd name="T93" fmla="*/ 0 h 11391"/>
                <a:gd name="T94" fmla="*/ 50 w 50"/>
                <a:gd name="T95" fmla="*/ 0 h 11391"/>
                <a:gd name="T96" fmla="*/ 50 w 50"/>
                <a:gd name="T97" fmla="*/ 336 h 11391"/>
                <a:gd name="T98" fmla="*/ 0 w 50"/>
                <a:gd name="T99" fmla="*/ 369 h 11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 h="11391">
                  <a:moveTo>
                    <a:pt x="50" y="11391"/>
                  </a:moveTo>
                  <a:lnTo>
                    <a:pt x="0" y="11391"/>
                  </a:lnTo>
                  <a:lnTo>
                    <a:pt x="0" y="6363"/>
                  </a:lnTo>
                  <a:lnTo>
                    <a:pt x="50" y="6340"/>
                  </a:lnTo>
                  <a:lnTo>
                    <a:pt x="50" y="11391"/>
                  </a:lnTo>
                  <a:moveTo>
                    <a:pt x="0" y="6308"/>
                  </a:moveTo>
                  <a:lnTo>
                    <a:pt x="0" y="2217"/>
                  </a:lnTo>
                  <a:lnTo>
                    <a:pt x="50" y="2183"/>
                  </a:lnTo>
                  <a:lnTo>
                    <a:pt x="50" y="6284"/>
                  </a:lnTo>
                  <a:lnTo>
                    <a:pt x="0" y="6308"/>
                  </a:lnTo>
                  <a:moveTo>
                    <a:pt x="0" y="2157"/>
                  </a:moveTo>
                  <a:lnTo>
                    <a:pt x="0" y="1912"/>
                  </a:lnTo>
                  <a:lnTo>
                    <a:pt x="50" y="1879"/>
                  </a:lnTo>
                  <a:lnTo>
                    <a:pt x="50" y="2123"/>
                  </a:lnTo>
                  <a:lnTo>
                    <a:pt x="0" y="2157"/>
                  </a:lnTo>
                  <a:moveTo>
                    <a:pt x="0" y="1852"/>
                  </a:moveTo>
                  <a:lnTo>
                    <a:pt x="0" y="1607"/>
                  </a:lnTo>
                  <a:lnTo>
                    <a:pt x="50" y="1574"/>
                  </a:lnTo>
                  <a:lnTo>
                    <a:pt x="50" y="1819"/>
                  </a:lnTo>
                  <a:lnTo>
                    <a:pt x="0" y="1852"/>
                  </a:lnTo>
                  <a:moveTo>
                    <a:pt x="0" y="1547"/>
                  </a:moveTo>
                  <a:lnTo>
                    <a:pt x="0" y="1346"/>
                  </a:lnTo>
                  <a:lnTo>
                    <a:pt x="50" y="1313"/>
                  </a:lnTo>
                  <a:lnTo>
                    <a:pt x="50" y="1514"/>
                  </a:lnTo>
                  <a:lnTo>
                    <a:pt x="0" y="1547"/>
                  </a:lnTo>
                  <a:moveTo>
                    <a:pt x="0" y="1286"/>
                  </a:moveTo>
                  <a:lnTo>
                    <a:pt x="0" y="1085"/>
                  </a:lnTo>
                  <a:lnTo>
                    <a:pt x="50" y="1051"/>
                  </a:lnTo>
                  <a:lnTo>
                    <a:pt x="50" y="1253"/>
                  </a:lnTo>
                  <a:lnTo>
                    <a:pt x="0" y="1286"/>
                  </a:lnTo>
                  <a:moveTo>
                    <a:pt x="0" y="1024"/>
                  </a:moveTo>
                  <a:lnTo>
                    <a:pt x="0" y="866"/>
                  </a:lnTo>
                  <a:lnTo>
                    <a:pt x="50" y="833"/>
                  </a:lnTo>
                  <a:lnTo>
                    <a:pt x="50" y="991"/>
                  </a:lnTo>
                  <a:lnTo>
                    <a:pt x="0" y="1024"/>
                  </a:lnTo>
                  <a:moveTo>
                    <a:pt x="0" y="806"/>
                  </a:moveTo>
                  <a:lnTo>
                    <a:pt x="0" y="648"/>
                  </a:lnTo>
                  <a:lnTo>
                    <a:pt x="50" y="615"/>
                  </a:lnTo>
                  <a:lnTo>
                    <a:pt x="50" y="773"/>
                  </a:lnTo>
                  <a:lnTo>
                    <a:pt x="0" y="806"/>
                  </a:lnTo>
                  <a:moveTo>
                    <a:pt x="0" y="588"/>
                  </a:moveTo>
                  <a:lnTo>
                    <a:pt x="0" y="430"/>
                  </a:lnTo>
                  <a:lnTo>
                    <a:pt x="50" y="396"/>
                  </a:lnTo>
                  <a:lnTo>
                    <a:pt x="50" y="554"/>
                  </a:lnTo>
                  <a:lnTo>
                    <a:pt x="0" y="588"/>
                  </a:lnTo>
                  <a:moveTo>
                    <a:pt x="0" y="369"/>
                  </a:moveTo>
                  <a:lnTo>
                    <a:pt x="0" y="0"/>
                  </a:lnTo>
                  <a:lnTo>
                    <a:pt x="50" y="0"/>
                  </a:lnTo>
                  <a:lnTo>
                    <a:pt x="50" y="336"/>
                  </a:lnTo>
                  <a:lnTo>
                    <a:pt x="0" y="36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15" name="Freeform 2501"/>
            <p:cNvSpPr>
              <a:spLocks/>
            </p:cNvSpPr>
            <p:nvPr/>
          </p:nvSpPr>
          <p:spPr bwMode="auto">
            <a:xfrm>
              <a:off x="7321550" y="5094288"/>
              <a:ext cx="6350" cy="1611313"/>
            </a:xfrm>
            <a:custGeom>
              <a:avLst/>
              <a:gdLst>
                <a:gd name="T0" fmla="*/ 4 w 4"/>
                <a:gd name="T1" fmla="*/ 1015 h 1015"/>
                <a:gd name="T2" fmla="*/ 0 w 4"/>
                <a:gd name="T3" fmla="*/ 1015 h 1015"/>
                <a:gd name="T4" fmla="*/ 0 w 4"/>
                <a:gd name="T5" fmla="*/ 971 h 1015"/>
                <a:gd name="T6" fmla="*/ 4 w 4"/>
                <a:gd name="T7" fmla="*/ 971 h 1015"/>
                <a:gd name="T8" fmla="*/ 4 w 4"/>
                <a:gd name="T9" fmla="*/ 959 h 1015"/>
                <a:gd name="T10" fmla="*/ 0 w 4"/>
                <a:gd name="T11" fmla="*/ 959 h 1015"/>
                <a:gd name="T12" fmla="*/ 0 w 4"/>
                <a:gd name="T13" fmla="*/ 195 h 1015"/>
                <a:gd name="T14" fmla="*/ 3 w 4"/>
                <a:gd name="T15" fmla="*/ 193 h 1015"/>
                <a:gd name="T16" fmla="*/ 1 w 4"/>
                <a:gd name="T17" fmla="*/ 189 h 1015"/>
                <a:gd name="T18" fmla="*/ 0 w 4"/>
                <a:gd name="T19" fmla="*/ 190 h 1015"/>
                <a:gd name="T20" fmla="*/ 0 w 4"/>
                <a:gd name="T21" fmla="*/ 169 h 1015"/>
                <a:gd name="T22" fmla="*/ 3 w 4"/>
                <a:gd name="T23" fmla="*/ 167 h 1015"/>
                <a:gd name="T24" fmla="*/ 1 w 4"/>
                <a:gd name="T25" fmla="*/ 163 h 1015"/>
                <a:gd name="T26" fmla="*/ 0 w 4"/>
                <a:gd name="T27" fmla="*/ 163 h 1015"/>
                <a:gd name="T28" fmla="*/ 0 w 4"/>
                <a:gd name="T29" fmla="*/ 142 h 1015"/>
                <a:gd name="T30" fmla="*/ 3 w 4"/>
                <a:gd name="T31" fmla="*/ 140 h 1015"/>
                <a:gd name="T32" fmla="*/ 1 w 4"/>
                <a:gd name="T33" fmla="*/ 137 h 1015"/>
                <a:gd name="T34" fmla="*/ 0 w 4"/>
                <a:gd name="T35" fmla="*/ 137 h 1015"/>
                <a:gd name="T36" fmla="*/ 0 w 4"/>
                <a:gd name="T37" fmla="*/ 120 h 1015"/>
                <a:gd name="T38" fmla="*/ 3 w 4"/>
                <a:gd name="T39" fmla="*/ 118 h 1015"/>
                <a:gd name="T40" fmla="*/ 1 w 4"/>
                <a:gd name="T41" fmla="*/ 114 h 1015"/>
                <a:gd name="T42" fmla="*/ 0 w 4"/>
                <a:gd name="T43" fmla="*/ 115 h 1015"/>
                <a:gd name="T44" fmla="*/ 0 w 4"/>
                <a:gd name="T45" fmla="*/ 97 h 1015"/>
                <a:gd name="T46" fmla="*/ 3 w 4"/>
                <a:gd name="T47" fmla="*/ 95 h 1015"/>
                <a:gd name="T48" fmla="*/ 1 w 4"/>
                <a:gd name="T49" fmla="*/ 91 h 1015"/>
                <a:gd name="T50" fmla="*/ 0 w 4"/>
                <a:gd name="T51" fmla="*/ 92 h 1015"/>
                <a:gd name="T52" fmla="*/ 0 w 4"/>
                <a:gd name="T53" fmla="*/ 78 h 1015"/>
                <a:gd name="T54" fmla="*/ 3 w 4"/>
                <a:gd name="T55" fmla="*/ 76 h 1015"/>
                <a:gd name="T56" fmla="*/ 1 w 4"/>
                <a:gd name="T57" fmla="*/ 73 h 1015"/>
                <a:gd name="T58" fmla="*/ 0 w 4"/>
                <a:gd name="T59" fmla="*/ 73 h 1015"/>
                <a:gd name="T60" fmla="*/ 0 w 4"/>
                <a:gd name="T61" fmla="*/ 60 h 1015"/>
                <a:gd name="T62" fmla="*/ 3 w 4"/>
                <a:gd name="T63" fmla="*/ 57 h 1015"/>
                <a:gd name="T64" fmla="*/ 1 w 4"/>
                <a:gd name="T65" fmla="*/ 54 h 1015"/>
                <a:gd name="T66" fmla="*/ 0 w 4"/>
                <a:gd name="T67" fmla="*/ 54 h 1015"/>
                <a:gd name="T68" fmla="*/ 0 w 4"/>
                <a:gd name="T69" fmla="*/ 41 h 1015"/>
                <a:gd name="T70" fmla="*/ 3 w 4"/>
                <a:gd name="T71" fmla="*/ 38 h 1015"/>
                <a:gd name="T72" fmla="*/ 1 w 4"/>
                <a:gd name="T73" fmla="*/ 35 h 1015"/>
                <a:gd name="T74" fmla="*/ 0 w 4"/>
                <a:gd name="T75" fmla="*/ 36 h 1015"/>
                <a:gd name="T76" fmla="*/ 0 w 4"/>
                <a:gd name="T77" fmla="*/ 0 h 1015"/>
                <a:gd name="T78" fmla="*/ 4 w 4"/>
                <a:gd name="T79" fmla="*/ 0 h 1015"/>
                <a:gd name="T80" fmla="*/ 4 w 4"/>
                <a:gd name="T81" fmla="*/ 1015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 h="1015">
                  <a:moveTo>
                    <a:pt x="4" y="1015"/>
                  </a:moveTo>
                  <a:lnTo>
                    <a:pt x="0" y="1015"/>
                  </a:lnTo>
                  <a:lnTo>
                    <a:pt x="0" y="971"/>
                  </a:lnTo>
                  <a:lnTo>
                    <a:pt x="4" y="971"/>
                  </a:lnTo>
                  <a:lnTo>
                    <a:pt x="4" y="959"/>
                  </a:lnTo>
                  <a:lnTo>
                    <a:pt x="0" y="959"/>
                  </a:lnTo>
                  <a:lnTo>
                    <a:pt x="0" y="195"/>
                  </a:lnTo>
                  <a:lnTo>
                    <a:pt x="3" y="193"/>
                  </a:lnTo>
                  <a:lnTo>
                    <a:pt x="1" y="189"/>
                  </a:lnTo>
                  <a:lnTo>
                    <a:pt x="0" y="190"/>
                  </a:lnTo>
                  <a:lnTo>
                    <a:pt x="0" y="169"/>
                  </a:lnTo>
                  <a:lnTo>
                    <a:pt x="3" y="167"/>
                  </a:lnTo>
                  <a:lnTo>
                    <a:pt x="1" y="163"/>
                  </a:lnTo>
                  <a:lnTo>
                    <a:pt x="0" y="163"/>
                  </a:lnTo>
                  <a:lnTo>
                    <a:pt x="0" y="142"/>
                  </a:lnTo>
                  <a:lnTo>
                    <a:pt x="3" y="140"/>
                  </a:lnTo>
                  <a:lnTo>
                    <a:pt x="1" y="137"/>
                  </a:lnTo>
                  <a:lnTo>
                    <a:pt x="0" y="137"/>
                  </a:lnTo>
                  <a:lnTo>
                    <a:pt x="0" y="120"/>
                  </a:lnTo>
                  <a:lnTo>
                    <a:pt x="3" y="118"/>
                  </a:lnTo>
                  <a:lnTo>
                    <a:pt x="1" y="114"/>
                  </a:lnTo>
                  <a:lnTo>
                    <a:pt x="0" y="115"/>
                  </a:lnTo>
                  <a:lnTo>
                    <a:pt x="0" y="97"/>
                  </a:lnTo>
                  <a:lnTo>
                    <a:pt x="3" y="95"/>
                  </a:lnTo>
                  <a:lnTo>
                    <a:pt x="1" y="91"/>
                  </a:lnTo>
                  <a:lnTo>
                    <a:pt x="0" y="92"/>
                  </a:lnTo>
                  <a:lnTo>
                    <a:pt x="0" y="78"/>
                  </a:lnTo>
                  <a:lnTo>
                    <a:pt x="3" y="76"/>
                  </a:lnTo>
                  <a:lnTo>
                    <a:pt x="1" y="73"/>
                  </a:lnTo>
                  <a:lnTo>
                    <a:pt x="0" y="73"/>
                  </a:lnTo>
                  <a:lnTo>
                    <a:pt x="0" y="60"/>
                  </a:lnTo>
                  <a:lnTo>
                    <a:pt x="3" y="57"/>
                  </a:lnTo>
                  <a:lnTo>
                    <a:pt x="1" y="54"/>
                  </a:lnTo>
                  <a:lnTo>
                    <a:pt x="0" y="54"/>
                  </a:lnTo>
                  <a:lnTo>
                    <a:pt x="0" y="41"/>
                  </a:lnTo>
                  <a:lnTo>
                    <a:pt x="3" y="38"/>
                  </a:lnTo>
                  <a:lnTo>
                    <a:pt x="1" y="35"/>
                  </a:lnTo>
                  <a:lnTo>
                    <a:pt x="0" y="36"/>
                  </a:lnTo>
                  <a:lnTo>
                    <a:pt x="0" y="0"/>
                  </a:lnTo>
                  <a:lnTo>
                    <a:pt x="4" y="0"/>
                  </a:lnTo>
                  <a:lnTo>
                    <a:pt x="4" y="101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16" name="Freeform 2502"/>
            <p:cNvSpPr>
              <a:spLocks/>
            </p:cNvSpPr>
            <p:nvPr/>
          </p:nvSpPr>
          <p:spPr bwMode="auto">
            <a:xfrm>
              <a:off x="7245350" y="5149850"/>
              <a:ext cx="80963" cy="57150"/>
            </a:xfrm>
            <a:custGeom>
              <a:avLst/>
              <a:gdLst>
                <a:gd name="T0" fmla="*/ 3 w 51"/>
                <a:gd name="T1" fmla="*/ 36 h 36"/>
                <a:gd name="T2" fmla="*/ 0 w 51"/>
                <a:gd name="T3" fmla="*/ 32 h 36"/>
                <a:gd name="T4" fmla="*/ 7 w 51"/>
                <a:gd name="T5" fmla="*/ 28 h 36"/>
                <a:gd name="T6" fmla="*/ 11 w 51"/>
                <a:gd name="T7" fmla="*/ 25 h 36"/>
                <a:gd name="T8" fmla="*/ 48 w 51"/>
                <a:gd name="T9" fmla="*/ 1 h 36"/>
                <a:gd name="T10" fmla="*/ 49 w 51"/>
                <a:gd name="T11" fmla="*/ 0 h 36"/>
                <a:gd name="T12" fmla="*/ 51 w 51"/>
                <a:gd name="T13" fmla="*/ 3 h 36"/>
                <a:gd name="T14" fmla="*/ 48 w 51"/>
                <a:gd name="T15" fmla="*/ 6 h 36"/>
                <a:gd name="T16" fmla="*/ 11 w 51"/>
                <a:gd name="T17" fmla="*/ 30 h 36"/>
                <a:gd name="T18" fmla="*/ 7 w 51"/>
                <a:gd name="T19" fmla="*/ 33 h 36"/>
                <a:gd name="T20" fmla="*/ 3 w 51"/>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36">
                  <a:moveTo>
                    <a:pt x="3" y="36"/>
                  </a:moveTo>
                  <a:lnTo>
                    <a:pt x="0" y="32"/>
                  </a:lnTo>
                  <a:lnTo>
                    <a:pt x="7" y="28"/>
                  </a:lnTo>
                  <a:lnTo>
                    <a:pt x="11" y="25"/>
                  </a:lnTo>
                  <a:lnTo>
                    <a:pt x="48" y="1"/>
                  </a:lnTo>
                  <a:lnTo>
                    <a:pt x="49" y="0"/>
                  </a:lnTo>
                  <a:lnTo>
                    <a:pt x="51" y="3"/>
                  </a:lnTo>
                  <a:lnTo>
                    <a:pt x="48" y="6"/>
                  </a:lnTo>
                  <a:lnTo>
                    <a:pt x="11" y="30"/>
                  </a:lnTo>
                  <a:lnTo>
                    <a:pt x="7" y="33"/>
                  </a:lnTo>
                  <a:lnTo>
                    <a:pt x="3"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17" name="Freeform 2503"/>
            <p:cNvSpPr>
              <a:spLocks/>
            </p:cNvSpPr>
            <p:nvPr/>
          </p:nvSpPr>
          <p:spPr bwMode="auto">
            <a:xfrm>
              <a:off x="7245350" y="5180013"/>
              <a:ext cx="80963" cy="57150"/>
            </a:xfrm>
            <a:custGeom>
              <a:avLst/>
              <a:gdLst>
                <a:gd name="T0" fmla="*/ 3 w 51"/>
                <a:gd name="T1" fmla="*/ 36 h 36"/>
                <a:gd name="T2" fmla="*/ 0 w 51"/>
                <a:gd name="T3" fmla="*/ 32 h 36"/>
                <a:gd name="T4" fmla="*/ 7 w 51"/>
                <a:gd name="T5" fmla="*/ 28 h 36"/>
                <a:gd name="T6" fmla="*/ 11 w 51"/>
                <a:gd name="T7" fmla="*/ 25 h 36"/>
                <a:gd name="T8" fmla="*/ 48 w 51"/>
                <a:gd name="T9" fmla="*/ 0 h 36"/>
                <a:gd name="T10" fmla="*/ 49 w 51"/>
                <a:gd name="T11" fmla="*/ 0 h 36"/>
                <a:gd name="T12" fmla="*/ 51 w 51"/>
                <a:gd name="T13" fmla="*/ 3 h 36"/>
                <a:gd name="T14" fmla="*/ 48 w 51"/>
                <a:gd name="T15" fmla="*/ 6 h 36"/>
                <a:gd name="T16" fmla="*/ 11 w 51"/>
                <a:gd name="T17" fmla="*/ 30 h 36"/>
                <a:gd name="T18" fmla="*/ 7 w 51"/>
                <a:gd name="T19" fmla="*/ 33 h 36"/>
                <a:gd name="T20" fmla="*/ 3 w 51"/>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36">
                  <a:moveTo>
                    <a:pt x="3" y="36"/>
                  </a:moveTo>
                  <a:lnTo>
                    <a:pt x="0" y="32"/>
                  </a:lnTo>
                  <a:lnTo>
                    <a:pt x="7" y="28"/>
                  </a:lnTo>
                  <a:lnTo>
                    <a:pt x="11" y="25"/>
                  </a:lnTo>
                  <a:lnTo>
                    <a:pt x="48" y="0"/>
                  </a:lnTo>
                  <a:lnTo>
                    <a:pt x="49" y="0"/>
                  </a:lnTo>
                  <a:lnTo>
                    <a:pt x="51" y="3"/>
                  </a:lnTo>
                  <a:lnTo>
                    <a:pt x="48" y="6"/>
                  </a:lnTo>
                  <a:lnTo>
                    <a:pt x="11" y="30"/>
                  </a:lnTo>
                  <a:lnTo>
                    <a:pt x="7" y="33"/>
                  </a:lnTo>
                  <a:lnTo>
                    <a:pt x="3"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18" name="Freeform 2504"/>
            <p:cNvSpPr>
              <a:spLocks/>
            </p:cNvSpPr>
            <p:nvPr/>
          </p:nvSpPr>
          <p:spPr bwMode="auto">
            <a:xfrm>
              <a:off x="7245350" y="5210175"/>
              <a:ext cx="80963" cy="55563"/>
            </a:xfrm>
            <a:custGeom>
              <a:avLst/>
              <a:gdLst>
                <a:gd name="T0" fmla="*/ 3 w 51"/>
                <a:gd name="T1" fmla="*/ 35 h 35"/>
                <a:gd name="T2" fmla="*/ 0 w 51"/>
                <a:gd name="T3" fmla="*/ 32 h 35"/>
                <a:gd name="T4" fmla="*/ 7 w 51"/>
                <a:gd name="T5" fmla="*/ 28 h 35"/>
                <a:gd name="T6" fmla="*/ 11 w 51"/>
                <a:gd name="T7" fmla="*/ 25 h 35"/>
                <a:gd name="T8" fmla="*/ 48 w 51"/>
                <a:gd name="T9" fmla="*/ 0 h 35"/>
                <a:gd name="T10" fmla="*/ 49 w 51"/>
                <a:gd name="T11" fmla="*/ 0 h 35"/>
                <a:gd name="T12" fmla="*/ 51 w 51"/>
                <a:gd name="T13" fmla="*/ 3 h 35"/>
                <a:gd name="T14" fmla="*/ 48 w 51"/>
                <a:gd name="T15" fmla="*/ 5 h 35"/>
                <a:gd name="T16" fmla="*/ 11 w 51"/>
                <a:gd name="T17" fmla="*/ 30 h 35"/>
                <a:gd name="T18" fmla="*/ 7 w 51"/>
                <a:gd name="T19" fmla="*/ 33 h 35"/>
                <a:gd name="T20" fmla="*/ 3 w 51"/>
                <a:gd name="T2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35">
                  <a:moveTo>
                    <a:pt x="3" y="35"/>
                  </a:moveTo>
                  <a:lnTo>
                    <a:pt x="0" y="32"/>
                  </a:lnTo>
                  <a:lnTo>
                    <a:pt x="7" y="28"/>
                  </a:lnTo>
                  <a:lnTo>
                    <a:pt x="11" y="25"/>
                  </a:lnTo>
                  <a:lnTo>
                    <a:pt x="48" y="0"/>
                  </a:lnTo>
                  <a:lnTo>
                    <a:pt x="49" y="0"/>
                  </a:lnTo>
                  <a:lnTo>
                    <a:pt x="51" y="3"/>
                  </a:lnTo>
                  <a:lnTo>
                    <a:pt x="48" y="5"/>
                  </a:lnTo>
                  <a:lnTo>
                    <a:pt x="11" y="30"/>
                  </a:lnTo>
                  <a:lnTo>
                    <a:pt x="7" y="33"/>
                  </a:lnTo>
                  <a:lnTo>
                    <a:pt x="3" y="3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19" name="Freeform 2505"/>
            <p:cNvSpPr>
              <a:spLocks/>
            </p:cNvSpPr>
            <p:nvPr/>
          </p:nvSpPr>
          <p:spPr bwMode="auto">
            <a:xfrm>
              <a:off x="7245350" y="5238750"/>
              <a:ext cx="80963" cy="57150"/>
            </a:xfrm>
            <a:custGeom>
              <a:avLst/>
              <a:gdLst>
                <a:gd name="T0" fmla="*/ 3 w 51"/>
                <a:gd name="T1" fmla="*/ 36 h 36"/>
                <a:gd name="T2" fmla="*/ 0 w 51"/>
                <a:gd name="T3" fmla="*/ 33 h 36"/>
                <a:gd name="T4" fmla="*/ 7 w 51"/>
                <a:gd name="T5" fmla="*/ 28 h 36"/>
                <a:gd name="T6" fmla="*/ 11 w 51"/>
                <a:gd name="T7" fmla="*/ 26 h 36"/>
                <a:gd name="T8" fmla="*/ 48 w 51"/>
                <a:gd name="T9" fmla="*/ 1 h 36"/>
                <a:gd name="T10" fmla="*/ 49 w 51"/>
                <a:gd name="T11" fmla="*/ 0 h 36"/>
                <a:gd name="T12" fmla="*/ 51 w 51"/>
                <a:gd name="T13" fmla="*/ 4 h 36"/>
                <a:gd name="T14" fmla="*/ 48 w 51"/>
                <a:gd name="T15" fmla="*/ 6 h 36"/>
                <a:gd name="T16" fmla="*/ 11 w 51"/>
                <a:gd name="T17" fmla="*/ 31 h 36"/>
                <a:gd name="T18" fmla="*/ 7 w 51"/>
                <a:gd name="T19" fmla="*/ 34 h 36"/>
                <a:gd name="T20" fmla="*/ 3 w 51"/>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36">
                  <a:moveTo>
                    <a:pt x="3" y="36"/>
                  </a:moveTo>
                  <a:lnTo>
                    <a:pt x="0" y="33"/>
                  </a:lnTo>
                  <a:lnTo>
                    <a:pt x="7" y="28"/>
                  </a:lnTo>
                  <a:lnTo>
                    <a:pt x="11" y="26"/>
                  </a:lnTo>
                  <a:lnTo>
                    <a:pt x="48" y="1"/>
                  </a:lnTo>
                  <a:lnTo>
                    <a:pt x="49" y="0"/>
                  </a:lnTo>
                  <a:lnTo>
                    <a:pt x="51" y="4"/>
                  </a:lnTo>
                  <a:lnTo>
                    <a:pt x="48" y="6"/>
                  </a:lnTo>
                  <a:lnTo>
                    <a:pt x="11" y="31"/>
                  </a:lnTo>
                  <a:lnTo>
                    <a:pt x="7" y="34"/>
                  </a:lnTo>
                  <a:lnTo>
                    <a:pt x="3"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20" name="Freeform 2506"/>
            <p:cNvSpPr>
              <a:spLocks/>
            </p:cNvSpPr>
            <p:nvPr/>
          </p:nvSpPr>
          <p:spPr bwMode="auto">
            <a:xfrm>
              <a:off x="7245350" y="5275263"/>
              <a:ext cx="80963" cy="57150"/>
            </a:xfrm>
            <a:custGeom>
              <a:avLst/>
              <a:gdLst>
                <a:gd name="T0" fmla="*/ 3 w 51"/>
                <a:gd name="T1" fmla="*/ 36 h 36"/>
                <a:gd name="T2" fmla="*/ 0 w 51"/>
                <a:gd name="T3" fmla="*/ 32 h 36"/>
                <a:gd name="T4" fmla="*/ 7 w 51"/>
                <a:gd name="T5" fmla="*/ 28 h 36"/>
                <a:gd name="T6" fmla="*/ 11 w 51"/>
                <a:gd name="T7" fmla="*/ 25 h 36"/>
                <a:gd name="T8" fmla="*/ 48 w 51"/>
                <a:gd name="T9" fmla="*/ 1 h 36"/>
                <a:gd name="T10" fmla="*/ 49 w 51"/>
                <a:gd name="T11" fmla="*/ 0 h 36"/>
                <a:gd name="T12" fmla="*/ 51 w 51"/>
                <a:gd name="T13" fmla="*/ 4 h 36"/>
                <a:gd name="T14" fmla="*/ 48 w 51"/>
                <a:gd name="T15" fmla="*/ 6 h 36"/>
                <a:gd name="T16" fmla="*/ 11 w 51"/>
                <a:gd name="T17" fmla="*/ 30 h 36"/>
                <a:gd name="T18" fmla="*/ 7 w 51"/>
                <a:gd name="T19" fmla="*/ 33 h 36"/>
                <a:gd name="T20" fmla="*/ 3 w 51"/>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36">
                  <a:moveTo>
                    <a:pt x="3" y="36"/>
                  </a:moveTo>
                  <a:lnTo>
                    <a:pt x="0" y="32"/>
                  </a:lnTo>
                  <a:lnTo>
                    <a:pt x="7" y="28"/>
                  </a:lnTo>
                  <a:lnTo>
                    <a:pt x="11" y="25"/>
                  </a:lnTo>
                  <a:lnTo>
                    <a:pt x="48" y="1"/>
                  </a:lnTo>
                  <a:lnTo>
                    <a:pt x="49" y="0"/>
                  </a:lnTo>
                  <a:lnTo>
                    <a:pt x="51" y="4"/>
                  </a:lnTo>
                  <a:lnTo>
                    <a:pt x="48" y="6"/>
                  </a:lnTo>
                  <a:lnTo>
                    <a:pt x="11" y="30"/>
                  </a:lnTo>
                  <a:lnTo>
                    <a:pt x="7" y="33"/>
                  </a:lnTo>
                  <a:lnTo>
                    <a:pt x="3"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21" name="Freeform 2507"/>
            <p:cNvSpPr>
              <a:spLocks/>
            </p:cNvSpPr>
            <p:nvPr/>
          </p:nvSpPr>
          <p:spPr bwMode="auto">
            <a:xfrm>
              <a:off x="7245350" y="5311775"/>
              <a:ext cx="80963" cy="55563"/>
            </a:xfrm>
            <a:custGeom>
              <a:avLst/>
              <a:gdLst>
                <a:gd name="T0" fmla="*/ 3 w 51"/>
                <a:gd name="T1" fmla="*/ 35 h 35"/>
                <a:gd name="T2" fmla="*/ 0 w 51"/>
                <a:gd name="T3" fmla="*/ 32 h 35"/>
                <a:gd name="T4" fmla="*/ 7 w 51"/>
                <a:gd name="T5" fmla="*/ 28 h 35"/>
                <a:gd name="T6" fmla="*/ 11 w 51"/>
                <a:gd name="T7" fmla="*/ 25 h 35"/>
                <a:gd name="T8" fmla="*/ 48 w 51"/>
                <a:gd name="T9" fmla="*/ 0 h 35"/>
                <a:gd name="T10" fmla="*/ 49 w 51"/>
                <a:gd name="T11" fmla="*/ 0 h 35"/>
                <a:gd name="T12" fmla="*/ 51 w 51"/>
                <a:gd name="T13" fmla="*/ 3 h 35"/>
                <a:gd name="T14" fmla="*/ 48 w 51"/>
                <a:gd name="T15" fmla="*/ 5 h 35"/>
                <a:gd name="T16" fmla="*/ 11 w 51"/>
                <a:gd name="T17" fmla="*/ 30 h 35"/>
                <a:gd name="T18" fmla="*/ 7 w 51"/>
                <a:gd name="T19" fmla="*/ 33 h 35"/>
                <a:gd name="T20" fmla="*/ 3 w 51"/>
                <a:gd name="T2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35">
                  <a:moveTo>
                    <a:pt x="3" y="35"/>
                  </a:moveTo>
                  <a:lnTo>
                    <a:pt x="0" y="32"/>
                  </a:lnTo>
                  <a:lnTo>
                    <a:pt x="7" y="28"/>
                  </a:lnTo>
                  <a:lnTo>
                    <a:pt x="11" y="25"/>
                  </a:lnTo>
                  <a:lnTo>
                    <a:pt x="48" y="0"/>
                  </a:lnTo>
                  <a:lnTo>
                    <a:pt x="49" y="0"/>
                  </a:lnTo>
                  <a:lnTo>
                    <a:pt x="51" y="3"/>
                  </a:lnTo>
                  <a:lnTo>
                    <a:pt x="48" y="5"/>
                  </a:lnTo>
                  <a:lnTo>
                    <a:pt x="11" y="30"/>
                  </a:lnTo>
                  <a:lnTo>
                    <a:pt x="7" y="33"/>
                  </a:lnTo>
                  <a:lnTo>
                    <a:pt x="3" y="3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22" name="Freeform 2508"/>
            <p:cNvSpPr>
              <a:spLocks/>
            </p:cNvSpPr>
            <p:nvPr/>
          </p:nvSpPr>
          <p:spPr bwMode="auto">
            <a:xfrm>
              <a:off x="7245350" y="5353050"/>
              <a:ext cx="80963" cy="57150"/>
            </a:xfrm>
            <a:custGeom>
              <a:avLst/>
              <a:gdLst>
                <a:gd name="T0" fmla="*/ 3 w 51"/>
                <a:gd name="T1" fmla="*/ 36 h 36"/>
                <a:gd name="T2" fmla="*/ 0 w 51"/>
                <a:gd name="T3" fmla="*/ 32 h 36"/>
                <a:gd name="T4" fmla="*/ 7 w 51"/>
                <a:gd name="T5" fmla="*/ 28 h 36"/>
                <a:gd name="T6" fmla="*/ 11 w 51"/>
                <a:gd name="T7" fmla="*/ 25 h 36"/>
                <a:gd name="T8" fmla="*/ 48 w 51"/>
                <a:gd name="T9" fmla="*/ 0 h 36"/>
                <a:gd name="T10" fmla="*/ 49 w 51"/>
                <a:gd name="T11" fmla="*/ 0 h 36"/>
                <a:gd name="T12" fmla="*/ 51 w 51"/>
                <a:gd name="T13" fmla="*/ 4 h 36"/>
                <a:gd name="T14" fmla="*/ 48 w 51"/>
                <a:gd name="T15" fmla="*/ 6 h 36"/>
                <a:gd name="T16" fmla="*/ 11 w 51"/>
                <a:gd name="T17" fmla="*/ 30 h 36"/>
                <a:gd name="T18" fmla="*/ 7 w 51"/>
                <a:gd name="T19" fmla="*/ 33 h 36"/>
                <a:gd name="T20" fmla="*/ 3 w 51"/>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36">
                  <a:moveTo>
                    <a:pt x="3" y="36"/>
                  </a:moveTo>
                  <a:lnTo>
                    <a:pt x="0" y="32"/>
                  </a:lnTo>
                  <a:lnTo>
                    <a:pt x="7" y="28"/>
                  </a:lnTo>
                  <a:lnTo>
                    <a:pt x="11" y="25"/>
                  </a:lnTo>
                  <a:lnTo>
                    <a:pt x="48" y="0"/>
                  </a:lnTo>
                  <a:lnTo>
                    <a:pt x="49" y="0"/>
                  </a:lnTo>
                  <a:lnTo>
                    <a:pt x="51" y="4"/>
                  </a:lnTo>
                  <a:lnTo>
                    <a:pt x="48" y="6"/>
                  </a:lnTo>
                  <a:lnTo>
                    <a:pt x="11" y="30"/>
                  </a:lnTo>
                  <a:lnTo>
                    <a:pt x="7" y="33"/>
                  </a:lnTo>
                  <a:lnTo>
                    <a:pt x="3"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23" name="Freeform 2509"/>
            <p:cNvSpPr>
              <a:spLocks/>
            </p:cNvSpPr>
            <p:nvPr/>
          </p:nvSpPr>
          <p:spPr bwMode="auto">
            <a:xfrm>
              <a:off x="7245350" y="5394325"/>
              <a:ext cx="80963" cy="57150"/>
            </a:xfrm>
            <a:custGeom>
              <a:avLst/>
              <a:gdLst>
                <a:gd name="T0" fmla="*/ 3 w 51"/>
                <a:gd name="T1" fmla="*/ 36 h 36"/>
                <a:gd name="T2" fmla="*/ 0 w 51"/>
                <a:gd name="T3" fmla="*/ 33 h 36"/>
                <a:gd name="T4" fmla="*/ 7 w 51"/>
                <a:gd name="T5" fmla="*/ 28 h 36"/>
                <a:gd name="T6" fmla="*/ 11 w 51"/>
                <a:gd name="T7" fmla="*/ 25 h 36"/>
                <a:gd name="T8" fmla="*/ 48 w 51"/>
                <a:gd name="T9" fmla="*/ 1 h 36"/>
                <a:gd name="T10" fmla="*/ 49 w 51"/>
                <a:gd name="T11" fmla="*/ 0 h 36"/>
                <a:gd name="T12" fmla="*/ 51 w 51"/>
                <a:gd name="T13" fmla="*/ 4 h 36"/>
                <a:gd name="T14" fmla="*/ 48 w 51"/>
                <a:gd name="T15" fmla="*/ 6 h 36"/>
                <a:gd name="T16" fmla="*/ 11 w 51"/>
                <a:gd name="T17" fmla="*/ 31 h 36"/>
                <a:gd name="T18" fmla="*/ 7 w 51"/>
                <a:gd name="T19" fmla="*/ 33 h 36"/>
                <a:gd name="T20" fmla="*/ 3 w 51"/>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36">
                  <a:moveTo>
                    <a:pt x="3" y="36"/>
                  </a:moveTo>
                  <a:lnTo>
                    <a:pt x="0" y="33"/>
                  </a:lnTo>
                  <a:lnTo>
                    <a:pt x="7" y="28"/>
                  </a:lnTo>
                  <a:lnTo>
                    <a:pt x="11" y="25"/>
                  </a:lnTo>
                  <a:lnTo>
                    <a:pt x="48" y="1"/>
                  </a:lnTo>
                  <a:lnTo>
                    <a:pt x="49" y="0"/>
                  </a:lnTo>
                  <a:lnTo>
                    <a:pt x="51" y="4"/>
                  </a:lnTo>
                  <a:lnTo>
                    <a:pt x="48" y="6"/>
                  </a:lnTo>
                  <a:lnTo>
                    <a:pt x="11" y="31"/>
                  </a:lnTo>
                  <a:lnTo>
                    <a:pt x="7" y="33"/>
                  </a:lnTo>
                  <a:lnTo>
                    <a:pt x="3"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24" name="Freeform 2510"/>
            <p:cNvSpPr>
              <a:spLocks/>
            </p:cNvSpPr>
            <p:nvPr/>
          </p:nvSpPr>
          <p:spPr bwMode="auto">
            <a:xfrm>
              <a:off x="7218363" y="5900738"/>
              <a:ext cx="30163" cy="20638"/>
            </a:xfrm>
            <a:custGeom>
              <a:avLst/>
              <a:gdLst>
                <a:gd name="T0" fmla="*/ 0 w 19"/>
                <a:gd name="T1" fmla="*/ 13 h 13"/>
                <a:gd name="T2" fmla="*/ 0 w 19"/>
                <a:gd name="T3" fmla="*/ 8 h 13"/>
                <a:gd name="T4" fmla="*/ 18 w 19"/>
                <a:gd name="T5" fmla="*/ 0 h 13"/>
                <a:gd name="T6" fmla="*/ 19 w 19"/>
                <a:gd name="T7" fmla="*/ 4 h 13"/>
                <a:gd name="T8" fmla="*/ 0 w 19"/>
                <a:gd name="T9" fmla="*/ 13 h 13"/>
              </a:gdLst>
              <a:ahLst/>
              <a:cxnLst>
                <a:cxn ang="0">
                  <a:pos x="T0" y="T1"/>
                </a:cxn>
                <a:cxn ang="0">
                  <a:pos x="T2" y="T3"/>
                </a:cxn>
                <a:cxn ang="0">
                  <a:pos x="T4" y="T5"/>
                </a:cxn>
                <a:cxn ang="0">
                  <a:pos x="T6" y="T7"/>
                </a:cxn>
                <a:cxn ang="0">
                  <a:pos x="T8" y="T9"/>
                </a:cxn>
              </a:cxnLst>
              <a:rect l="0" t="0" r="r" b="b"/>
              <a:pathLst>
                <a:path w="19" h="13">
                  <a:moveTo>
                    <a:pt x="0" y="13"/>
                  </a:moveTo>
                  <a:lnTo>
                    <a:pt x="0" y="8"/>
                  </a:lnTo>
                  <a:lnTo>
                    <a:pt x="18" y="0"/>
                  </a:lnTo>
                  <a:lnTo>
                    <a:pt x="19" y="4"/>
                  </a:lnTo>
                  <a:lnTo>
                    <a:pt x="0" y="1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25" name="Freeform 2511"/>
            <p:cNvSpPr>
              <a:spLocks/>
            </p:cNvSpPr>
            <p:nvPr/>
          </p:nvSpPr>
          <p:spPr bwMode="auto">
            <a:xfrm>
              <a:off x="7218363" y="5994400"/>
              <a:ext cx="69850" cy="39688"/>
            </a:xfrm>
            <a:custGeom>
              <a:avLst/>
              <a:gdLst>
                <a:gd name="T0" fmla="*/ 0 w 44"/>
                <a:gd name="T1" fmla="*/ 25 h 25"/>
                <a:gd name="T2" fmla="*/ 0 w 44"/>
                <a:gd name="T3" fmla="*/ 20 h 25"/>
                <a:gd name="T4" fmla="*/ 24 w 44"/>
                <a:gd name="T5" fmla="*/ 9 h 25"/>
                <a:gd name="T6" fmla="*/ 28 w 44"/>
                <a:gd name="T7" fmla="*/ 7 h 25"/>
                <a:gd name="T8" fmla="*/ 42 w 44"/>
                <a:gd name="T9" fmla="*/ 0 h 25"/>
                <a:gd name="T10" fmla="*/ 44 w 44"/>
                <a:gd name="T11" fmla="*/ 4 h 25"/>
                <a:gd name="T12" fmla="*/ 28 w 44"/>
                <a:gd name="T13" fmla="*/ 11 h 25"/>
                <a:gd name="T14" fmla="*/ 24 w 44"/>
                <a:gd name="T15" fmla="*/ 13 h 25"/>
                <a:gd name="T16" fmla="*/ 0 w 44"/>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0" y="25"/>
                  </a:moveTo>
                  <a:lnTo>
                    <a:pt x="0" y="20"/>
                  </a:lnTo>
                  <a:lnTo>
                    <a:pt x="24" y="9"/>
                  </a:lnTo>
                  <a:lnTo>
                    <a:pt x="28" y="7"/>
                  </a:lnTo>
                  <a:lnTo>
                    <a:pt x="42" y="0"/>
                  </a:lnTo>
                  <a:lnTo>
                    <a:pt x="44" y="4"/>
                  </a:lnTo>
                  <a:lnTo>
                    <a:pt x="28" y="11"/>
                  </a:lnTo>
                  <a:lnTo>
                    <a:pt x="24" y="13"/>
                  </a:lnTo>
                  <a:lnTo>
                    <a:pt x="0" y="2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26" name="Freeform 2512"/>
            <p:cNvSpPr>
              <a:spLocks/>
            </p:cNvSpPr>
            <p:nvPr/>
          </p:nvSpPr>
          <p:spPr bwMode="auto">
            <a:xfrm>
              <a:off x="7218363" y="6610350"/>
              <a:ext cx="36513" cy="95250"/>
            </a:xfrm>
            <a:custGeom>
              <a:avLst/>
              <a:gdLst>
                <a:gd name="T0" fmla="*/ 23 w 23"/>
                <a:gd name="T1" fmla="*/ 60 h 60"/>
                <a:gd name="T2" fmla="*/ 16 w 23"/>
                <a:gd name="T3" fmla="*/ 60 h 60"/>
                <a:gd name="T4" fmla="*/ 16 w 23"/>
                <a:gd name="T5" fmla="*/ 55 h 60"/>
                <a:gd name="T6" fmla="*/ 17 w 23"/>
                <a:gd name="T7" fmla="*/ 55 h 60"/>
                <a:gd name="T8" fmla="*/ 17 w 23"/>
                <a:gd name="T9" fmla="*/ 17 h 60"/>
                <a:gd name="T10" fmla="*/ 9 w 23"/>
                <a:gd name="T11" fmla="*/ 19 h 60"/>
                <a:gd name="T12" fmla="*/ 9 w 23"/>
                <a:gd name="T13" fmla="*/ 47 h 60"/>
                <a:gd name="T14" fmla="*/ 4 w 23"/>
                <a:gd name="T15" fmla="*/ 47 h 60"/>
                <a:gd name="T16" fmla="*/ 4 w 23"/>
                <a:gd name="T17" fmla="*/ 20 h 60"/>
                <a:gd name="T18" fmla="*/ 0 w 23"/>
                <a:gd name="T19" fmla="*/ 21 h 60"/>
                <a:gd name="T20" fmla="*/ 0 w 23"/>
                <a:gd name="T21" fmla="*/ 7 h 60"/>
                <a:gd name="T22" fmla="*/ 23 w 23"/>
                <a:gd name="T23" fmla="*/ 0 h 60"/>
                <a:gd name="T24" fmla="*/ 23 w 23"/>
                <a:gd name="T2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60">
                  <a:moveTo>
                    <a:pt x="23" y="60"/>
                  </a:moveTo>
                  <a:lnTo>
                    <a:pt x="16" y="60"/>
                  </a:lnTo>
                  <a:lnTo>
                    <a:pt x="16" y="55"/>
                  </a:lnTo>
                  <a:lnTo>
                    <a:pt x="17" y="55"/>
                  </a:lnTo>
                  <a:lnTo>
                    <a:pt x="17" y="17"/>
                  </a:lnTo>
                  <a:lnTo>
                    <a:pt x="9" y="19"/>
                  </a:lnTo>
                  <a:lnTo>
                    <a:pt x="9" y="47"/>
                  </a:lnTo>
                  <a:lnTo>
                    <a:pt x="4" y="47"/>
                  </a:lnTo>
                  <a:lnTo>
                    <a:pt x="4" y="20"/>
                  </a:lnTo>
                  <a:lnTo>
                    <a:pt x="0" y="21"/>
                  </a:lnTo>
                  <a:lnTo>
                    <a:pt x="0" y="7"/>
                  </a:lnTo>
                  <a:lnTo>
                    <a:pt x="23" y="0"/>
                  </a:lnTo>
                  <a:lnTo>
                    <a:pt x="23" y="60"/>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27" name="Freeform 2513"/>
            <p:cNvSpPr>
              <a:spLocks noEditPoints="1"/>
            </p:cNvSpPr>
            <p:nvPr/>
          </p:nvSpPr>
          <p:spPr bwMode="auto">
            <a:xfrm>
              <a:off x="7218363" y="6684963"/>
              <a:ext cx="25400" cy="20638"/>
            </a:xfrm>
            <a:custGeom>
              <a:avLst/>
              <a:gdLst>
                <a:gd name="T0" fmla="*/ 188 w 188"/>
                <a:gd name="T1" fmla="*/ 146 h 146"/>
                <a:gd name="T2" fmla="*/ 136 w 188"/>
                <a:gd name="T3" fmla="*/ 146 h 146"/>
                <a:gd name="T4" fmla="*/ 136 w 188"/>
                <a:gd name="T5" fmla="*/ 87 h 146"/>
                <a:gd name="T6" fmla="*/ 188 w 188"/>
                <a:gd name="T7" fmla="*/ 87 h 146"/>
                <a:gd name="T8" fmla="*/ 188 w 188"/>
                <a:gd name="T9" fmla="*/ 146 h 146"/>
                <a:gd name="T10" fmla="*/ 9 w 188"/>
                <a:gd name="T11" fmla="*/ 146 h 146"/>
                <a:gd name="T12" fmla="*/ 0 w 188"/>
                <a:gd name="T13" fmla="*/ 146 h 146"/>
                <a:gd name="T14" fmla="*/ 0 w 188"/>
                <a:gd name="T15" fmla="*/ 87 h 146"/>
                <a:gd name="T16" fmla="*/ 9 w 188"/>
                <a:gd name="T17" fmla="*/ 87 h 146"/>
                <a:gd name="T18" fmla="*/ 9 w 188"/>
                <a:gd name="T19" fmla="*/ 146 h 146"/>
                <a:gd name="T20" fmla="*/ 110 w 188"/>
                <a:gd name="T21" fmla="*/ 69 h 146"/>
                <a:gd name="T22" fmla="*/ 52 w 188"/>
                <a:gd name="T23" fmla="*/ 69 h 146"/>
                <a:gd name="T24" fmla="*/ 52 w 188"/>
                <a:gd name="T25" fmla="*/ 0 h 146"/>
                <a:gd name="T26" fmla="*/ 110 w 188"/>
                <a:gd name="T27" fmla="*/ 0 h 146"/>
                <a:gd name="T28" fmla="*/ 110 w 188"/>
                <a:gd name="T29" fmla="*/ 6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46">
                  <a:moveTo>
                    <a:pt x="188" y="146"/>
                  </a:moveTo>
                  <a:lnTo>
                    <a:pt x="136" y="146"/>
                  </a:lnTo>
                  <a:lnTo>
                    <a:pt x="136" y="87"/>
                  </a:lnTo>
                  <a:lnTo>
                    <a:pt x="188" y="87"/>
                  </a:lnTo>
                  <a:lnTo>
                    <a:pt x="188" y="146"/>
                  </a:lnTo>
                  <a:moveTo>
                    <a:pt x="9" y="146"/>
                  </a:moveTo>
                  <a:lnTo>
                    <a:pt x="0" y="146"/>
                  </a:lnTo>
                  <a:lnTo>
                    <a:pt x="0" y="87"/>
                  </a:lnTo>
                  <a:lnTo>
                    <a:pt x="9" y="87"/>
                  </a:lnTo>
                  <a:lnTo>
                    <a:pt x="9" y="146"/>
                  </a:lnTo>
                  <a:moveTo>
                    <a:pt x="110" y="69"/>
                  </a:moveTo>
                  <a:lnTo>
                    <a:pt x="52" y="69"/>
                  </a:lnTo>
                  <a:lnTo>
                    <a:pt x="52" y="0"/>
                  </a:lnTo>
                  <a:lnTo>
                    <a:pt x="110" y="0"/>
                  </a:lnTo>
                  <a:lnTo>
                    <a:pt x="110" y="69"/>
                  </a:lnTo>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28" name="Freeform 2514"/>
            <p:cNvSpPr>
              <a:spLocks/>
            </p:cNvSpPr>
            <p:nvPr/>
          </p:nvSpPr>
          <p:spPr bwMode="auto">
            <a:xfrm>
              <a:off x="7219950" y="6694488"/>
              <a:ext cx="17463" cy="11113"/>
            </a:xfrm>
            <a:custGeom>
              <a:avLst/>
              <a:gdLst>
                <a:gd name="T0" fmla="*/ 11 w 11"/>
                <a:gd name="T1" fmla="*/ 7 h 7"/>
                <a:gd name="T2" fmla="*/ 0 w 11"/>
                <a:gd name="T3" fmla="*/ 7 h 7"/>
                <a:gd name="T4" fmla="*/ 0 w 11"/>
                <a:gd name="T5" fmla="*/ 2 h 7"/>
                <a:gd name="T6" fmla="*/ 3 w 11"/>
                <a:gd name="T7" fmla="*/ 2 h 7"/>
                <a:gd name="T8" fmla="*/ 3 w 11"/>
                <a:gd name="T9" fmla="*/ 0 h 7"/>
                <a:gd name="T10" fmla="*/ 8 w 11"/>
                <a:gd name="T11" fmla="*/ 0 h 7"/>
                <a:gd name="T12" fmla="*/ 8 w 11"/>
                <a:gd name="T13" fmla="*/ 2 h 7"/>
                <a:gd name="T14" fmla="*/ 11 w 11"/>
                <a:gd name="T15" fmla="*/ 2 h 7"/>
                <a:gd name="T16" fmla="*/ 11 w 11"/>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11" y="7"/>
                  </a:moveTo>
                  <a:lnTo>
                    <a:pt x="0" y="7"/>
                  </a:lnTo>
                  <a:lnTo>
                    <a:pt x="0" y="2"/>
                  </a:lnTo>
                  <a:lnTo>
                    <a:pt x="3" y="2"/>
                  </a:lnTo>
                  <a:lnTo>
                    <a:pt x="3" y="0"/>
                  </a:lnTo>
                  <a:lnTo>
                    <a:pt x="8" y="0"/>
                  </a:lnTo>
                  <a:lnTo>
                    <a:pt x="8" y="2"/>
                  </a:lnTo>
                  <a:lnTo>
                    <a:pt x="11" y="2"/>
                  </a:lnTo>
                  <a:lnTo>
                    <a:pt x="11" y="7"/>
                  </a:lnTo>
                  <a:close/>
                </a:path>
              </a:pathLst>
            </a:custGeom>
            <a:solidFill>
              <a:srgbClr val="3B3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29" name="Freeform 2515"/>
            <p:cNvSpPr>
              <a:spLocks/>
            </p:cNvSpPr>
            <p:nvPr/>
          </p:nvSpPr>
          <p:spPr bwMode="auto">
            <a:xfrm>
              <a:off x="7232650" y="6637338"/>
              <a:ext cx="12700" cy="60325"/>
            </a:xfrm>
            <a:custGeom>
              <a:avLst/>
              <a:gdLst>
                <a:gd name="T0" fmla="*/ 8 w 8"/>
                <a:gd name="T1" fmla="*/ 38 h 38"/>
                <a:gd name="T2" fmla="*/ 7 w 8"/>
                <a:gd name="T3" fmla="*/ 38 h 38"/>
                <a:gd name="T4" fmla="*/ 7 w 8"/>
                <a:gd name="T5" fmla="*/ 30 h 38"/>
                <a:gd name="T6" fmla="*/ 0 w 8"/>
                <a:gd name="T7" fmla="*/ 30 h 38"/>
                <a:gd name="T8" fmla="*/ 0 w 8"/>
                <a:gd name="T9" fmla="*/ 2 h 38"/>
                <a:gd name="T10" fmla="*/ 8 w 8"/>
                <a:gd name="T11" fmla="*/ 0 h 38"/>
                <a:gd name="T12" fmla="*/ 8 w 8"/>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8" h="38">
                  <a:moveTo>
                    <a:pt x="8" y="38"/>
                  </a:moveTo>
                  <a:lnTo>
                    <a:pt x="7" y="38"/>
                  </a:lnTo>
                  <a:lnTo>
                    <a:pt x="7" y="30"/>
                  </a:lnTo>
                  <a:lnTo>
                    <a:pt x="0" y="30"/>
                  </a:lnTo>
                  <a:lnTo>
                    <a:pt x="0" y="2"/>
                  </a:lnTo>
                  <a:lnTo>
                    <a:pt x="8" y="0"/>
                  </a:lnTo>
                  <a:lnTo>
                    <a:pt x="8" y="38"/>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30" name="Freeform 2516"/>
            <p:cNvSpPr>
              <a:spLocks/>
            </p:cNvSpPr>
            <p:nvPr/>
          </p:nvSpPr>
          <p:spPr bwMode="auto">
            <a:xfrm>
              <a:off x="7232650" y="6684963"/>
              <a:ext cx="11113" cy="12700"/>
            </a:xfrm>
            <a:custGeom>
              <a:avLst/>
              <a:gdLst>
                <a:gd name="T0" fmla="*/ 7 w 7"/>
                <a:gd name="T1" fmla="*/ 8 h 8"/>
                <a:gd name="T2" fmla="*/ 3 w 7"/>
                <a:gd name="T3" fmla="*/ 8 h 8"/>
                <a:gd name="T4" fmla="*/ 3 w 7"/>
                <a:gd name="T5" fmla="*/ 6 h 8"/>
                <a:gd name="T6" fmla="*/ 0 w 7"/>
                <a:gd name="T7" fmla="*/ 6 h 8"/>
                <a:gd name="T8" fmla="*/ 0 w 7"/>
                <a:gd name="T9" fmla="*/ 0 h 8"/>
                <a:gd name="T10" fmla="*/ 7 w 7"/>
                <a:gd name="T11" fmla="*/ 0 h 8"/>
                <a:gd name="T12" fmla="*/ 7 w 7"/>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7" y="8"/>
                  </a:moveTo>
                  <a:lnTo>
                    <a:pt x="3" y="8"/>
                  </a:lnTo>
                  <a:lnTo>
                    <a:pt x="3" y="6"/>
                  </a:lnTo>
                  <a:lnTo>
                    <a:pt x="0" y="6"/>
                  </a:lnTo>
                  <a:lnTo>
                    <a:pt x="0" y="0"/>
                  </a:lnTo>
                  <a:lnTo>
                    <a:pt x="7" y="0"/>
                  </a:lnTo>
                  <a:lnTo>
                    <a:pt x="7" y="8"/>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31" name="Rectangle 2517"/>
            <p:cNvSpPr>
              <a:spLocks noChangeArrowheads="1"/>
            </p:cNvSpPr>
            <p:nvPr/>
          </p:nvSpPr>
          <p:spPr bwMode="auto">
            <a:xfrm>
              <a:off x="7232650" y="6694488"/>
              <a:ext cx="4763" cy="3175"/>
            </a:xfrm>
            <a:prstGeom prst="rect">
              <a:avLst/>
            </a:prstGeom>
            <a:solidFill>
              <a:srgbClr val="494A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32" name="Freeform 2518"/>
            <p:cNvSpPr>
              <a:spLocks/>
            </p:cNvSpPr>
            <p:nvPr/>
          </p:nvSpPr>
          <p:spPr bwMode="auto">
            <a:xfrm>
              <a:off x="7218363" y="6642100"/>
              <a:ext cx="6350" cy="42863"/>
            </a:xfrm>
            <a:custGeom>
              <a:avLst/>
              <a:gdLst>
                <a:gd name="T0" fmla="*/ 4 w 4"/>
                <a:gd name="T1" fmla="*/ 27 h 27"/>
                <a:gd name="T2" fmla="*/ 0 w 4"/>
                <a:gd name="T3" fmla="*/ 27 h 27"/>
                <a:gd name="T4" fmla="*/ 0 w 4"/>
                <a:gd name="T5" fmla="*/ 1 h 27"/>
                <a:gd name="T6" fmla="*/ 4 w 4"/>
                <a:gd name="T7" fmla="*/ 0 h 27"/>
                <a:gd name="T8" fmla="*/ 4 w 4"/>
                <a:gd name="T9" fmla="*/ 27 h 27"/>
              </a:gdLst>
              <a:ahLst/>
              <a:cxnLst>
                <a:cxn ang="0">
                  <a:pos x="T0" y="T1"/>
                </a:cxn>
                <a:cxn ang="0">
                  <a:pos x="T2" y="T3"/>
                </a:cxn>
                <a:cxn ang="0">
                  <a:pos x="T4" y="T5"/>
                </a:cxn>
                <a:cxn ang="0">
                  <a:pos x="T6" y="T7"/>
                </a:cxn>
                <a:cxn ang="0">
                  <a:pos x="T8" y="T9"/>
                </a:cxn>
              </a:cxnLst>
              <a:rect l="0" t="0" r="r" b="b"/>
              <a:pathLst>
                <a:path w="4" h="27">
                  <a:moveTo>
                    <a:pt x="4" y="27"/>
                  </a:moveTo>
                  <a:lnTo>
                    <a:pt x="0" y="27"/>
                  </a:lnTo>
                  <a:lnTo>
                    <a:pt x="0" y="1"/>
                  </a:lnTo>
                  <a:lnTo>
                    <a:pt x="4" y="0"/>
                  </a:lnTo>
                  <a:lnTo>
                    <a:pt x="4" y="27"/>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33" name="Freeform 2519"/>
            <p:cNvSpPr>
              <a:spLocks/>
            </p:cNvSpPr>
            <p:nvPr/>
          </p:nvSpPr>
          <p:spPr bwMode="auto">
            <a:xfrm>
              <a:off x="7218363" y="6684963"/>
              <a:ext cx="6350" cy="12700"/>
            </a:xfrm>
            <a:custGeom>
              <a:avLst/>
              <a:gdLst>
                <a:gd name="T0" fmla="*/ 1 w 4"/>
                <a:gd name="T1" fmla="*/ 8 h 8"/>
                <a:gd name="T2" fmla="*/ 0 w 4"/>
                <a:gd name="T3" fmla="*/ 8 h 8"/>
                <a:gd name="T4" fmla="*/ 0 w 4"/>
                <a:gd name="T5" fmla="*/ 0 h 8"/>
                <a:gd name="T6" fmla="*/ 4 w 4"/>
                <a:gd name="T7" fmla="*/ 0 h 8"/>
                <a:gd name="T8" fmla="*/ 4 w 4"/>
                <a:gd name="T9" fmla="*/ 6 h 8"/>
                <a:gd name="T10" fmla="*/ 1 w 4"/>
                <a:gd name="T11" fmla="*/ 6 h 8"/>
                <a:gd name="T12" fmla="*/ 1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1" y="8"/>
                  </a:moveTo>
                  <a:lnTo>
                    <a:pt x="0" y="8"/>
                  </a:lnTo>
                  <a:lnTo>
                    <a:pt x="0" y="0"/>
                  </a:lnTo>
                  <a:lnTo>
                    <a:pt x="4" y="0"/>
                  </a:lnTo>
                  <a:lnTo>
                    <a:pt x="4" y="6"/>
                  </a:lnTo>
                  <a:lnTo>
                    <a:pt x="1" y="6"/>
                  </a:lnTo>
                  <a:lnTo>
                    <a:pt x="1" y="8"/>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34" name="Rectangle 2520"/>
            <p:cNvSpPr>
              <a:spLocks noChangeArrowheads="1"/>
            </p:cNvSpPr>
            <p:nvPr/>
          </p:nvSpPr>
          <p:spPr bwMode="auto">
            <a:xfrm>
              <a:off x="7219950" y="6694488"/>
              <a:ext cx="4763" cy="3175"/>
            </a:xfrm>
            <a:prstGeom prst="rect">
              <a:avLst/>
            </a:prstGeom>
            <a:solidFill>
              <a:srgbClr val="494A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35" name="Rectangle 2521"/>
            <p:cNvSpPr>
              <a:spLocks noChangeArrowheads="1"/>
            </p:cNvSpPr>
            <p:nvPr/>
          </p:nvSpPr>
          <p:spPr bwMode="auto">
            <a:xfrm>
              <a:off x="7275513" y="6616700"/>
              <a:ext cx="14288" cy="19050"/>
            </a:xfrm>
            <a:prstGeom prst="rect">
              <a:avLst/>
            </a:prstGeom>
            <a:solidFill>
              <a:srgbClr val="5E60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36" name="Rectangle 2522"/>
            <p:cNvSpPr>
              <a:spLocks noChangeArrowheads="1"/>
            </p:cNvSpPr>
            <p:nvPr/>
          </p:nvSpPr>
          <p:spPr bwMode="auto">
            <a:xfrm>
              <a:off x="7294563" y="6616700"/>
              <a:ext cx="14288" cy="19050"/>
            </a:xfrm>
            <a:prstGeom prst="rect">
              <a:avLst/>
            </a:prstGeom>
            <a:solidFill>
              <a:srgbClr val="5E60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37" name="Rectangle 2523"/>
            <p:cNvSpPr>
              <a:spLocks noChangeArrowheads="1"/>
            </p:cNvSpPr>
            <p:nvPr/>
          </p:nvSpPr>
          <p:spPr bwMode="auto">
            <a:xfrm>
              <a:off x="7313613" y="6616700"/>
              <a:ext cx="7938" cy="19050"/>
            </a:xfrm>
            <a:prstGeom prst="rect">
              <a:avLst/>
            </a:prstGeom>
            <a:solidFill>
              <a:srgbClr val="5E60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38" name="Rectangle 2524"/>
            <p:cNvSpPr>
              <a:spLocks noChangeArrowheads="1"/>
            </p:cNvSpPr>
            <p:nvPr/>
          </p:nvSpPr>
          <p:spPr bwMode="auto">
            <a:xfrm>
              <a:off x="7321550" y="6616700"/>
              <a:ext cx="6350" cy="19050"/>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39" name="Rectangle 2525"/>
            <p:cNvSpPr>
              <a:spLocks noChangeArrowheads="1"/>
            </p:cNvSpPr>
            <p:nvPr/>
          </p:nvSpPr>
          <p:spPr bwMode="auto">
            <a:xfrm>
              <a:off x="7332663" y="6616700"/>
              <a:ext cx="12700" cy="19050"/>
            </a:xfrm>
            <a:prstGeom prst="rect">
              <a:avLst/>
            </a:prstGeom>
            <a:solidFill>
              <a:srgbClr val="5E60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40" name="Freeform 2526"/>
            <p:cNvSpPr>
              <a:spLocks noEditPoints="1"/>
            </p:cNvSpPr>
            <p:nvPr/>
          </p:nvSpPr>
          <p:spPr bwMode="auto">
            <a:xfrm>
              <a:off x="6932613" y="5575300"/>
              <a:ext cx="114300" cy="1050925"/>
            </a:xfrm>
            <a:custGeom>
              <a:avLst/>
              <a:gdLst>
                <a:gd name="T0" fmla="*/ 836 w 836"/>
                <a:gd name="T1" fmla="*/ 7669 h 7669"/>
                <a:gd name="T2" fmla="*/ 383 w 836"/>
                <a:gd name="T3" fmla="*/ 7669 h 7669"/>
                <a:gd name="T4" fmla="*/ 383 w 836"/>
                <a:gd name="T5" fmla="*/ 6925 h 7669"/>
                <a:gd name="T6" fmla="*/ 0 w 836"/>
                <a:gd name="T7" fmla="*/ 7144 h 7669"/>
                <a:gd name="T8" fmla="*/ 0 w 836"/>
                <a:gd name="T9" fmla="*/ 3703 h 7669"/>
                <a:gd name="T10" fmla="*/ 440 w 836"/>
                <a:gd name="T11" fmla="*/ 3499 h 7669"/>
                <a:gd name="T12" fmla="*/ 419 w 836"/>
                <a:gd name="T13" fmla="*/ 3453 h 7669"/>
                <a:gd name="T14" fmla="*/ 0 w 836"/>
                <a:gd name="T15" fmla="*/ 3648 h 7669"/>
                <a:gd name="T16" fmla="*/ 0 w 836"/>
                <a:gd name="T17" fmla="*/ 3520 h 7669"/>
                <a:gd name="T18" fmla="*/ 836 w 836"/>
                <a:gd name="T19" fmla="*/ 3120 h 7669"/>
                <a:gd name="T20" fmla="*/ 836 w 836"/>
                <a:gd name="T21" fmla="*/ 7669 h 7669"/>
                <a:gd name="T22" fmla="*/ 0 w 836"/>
                <a:gd name="T23" fmla="*/ 3464 h 7669"/>
                <a:gd name="T24" fmla="*/ 0 w 836"/>
                <a:gd name="T25" fmla="*/ 3302 h 7669"/>
                <a:gd name="T26" fmla="*/ 836 w 836"/>
                <a:gd name="T27" fmla="*/ 2913 h 7669"/>
                <a:gd name="T28" fmla="*/ 836 w 836"/>
                <a:gd name="T29" fmla="*/ 3065 h 7669"/>
                <a:gd name="T30" fmla="*/ 0 w 836"/>
                <a:gd name="T31" fmla="*/ 3464 h 7669"/>
                <a:gd name="T32" fmla="*/ 0 w 836"/>
                <a:gd name="T33" fmla="*/ 3247 h 7669"/>
                <a:gd name="T34" fmla="*/ 0 w 836"/>
                <a:gd name="T35" fmla="*/ 563 h 7669"/>
                <a:gd name="T36" fmla="*/ 836 w 836"/>
                <a:gd name="T37" fmla="*/ 0 h 7669"/>
                <a:gd name="T38" fmla="*/ 836 w 836"/>
                <a:gd name="T39" fmla="*/ 2858 h 7669"/>
                <a:gd name="T40" fmla="*/ 0 w 836"/>
                <a:gd name="T41" fmla="*/ 3247 h 7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6" h="7669">
                  <a:moveTo>
                    <a:pt x="836" y="7669"/>
                  </a:moveTo>
                  <a:lnTo>
                    <a:pt x="383" y="7669"/>
                  </a:lnTo>
                  <a:lnTo>
                    <a:pt x="383" y="6925"/>
                  </a:lnTo>
                  <a:lnTo>
                    <a:pt x="0" y="7144"/>
                  </a:lnTo>
                  <a:lnTo>
                    <a:pt x="0" y="3703"/>
                  </a:lnTo>
                  <a:lnTo>
                    <a:pt x="440" y="3499"/>
                  </a:lnTo>
                  <a:lnTo>
                    <a:pt x="419" y="3453"/>
                  </a:lnTo>
                  <a:lnTo>
                    <a:pt x="0" y="3648"/>
                  </a:lnTo>
                  <a:lnTo>
                    <a:pt x="0" y="3520"/>
                  </a:lnTo>
                  <a:lnTo>
                    <a:pt x="836" y="3120"/>
                  </a:lnTo>
                  <a:lnTo>
                    <a:pt x="836" y="7669"/>
                  </a:lnTo>
                  <a:moveTo>
                    <a:pt x="0" y="3464"/>
                  </a:moveTo>
                  <a:lnTo>
                    <a:pt x="0" y="3302"/>
                  </a:lnTo>
                  <a:lnTo>
                    <a:pt x="836" y="2913"/>
                  </a:lnTo>
                  <a:lnTo>
                    <a:pt x="836" y="3065"/>
                  </a:lnTo>
                  <a:lnTo>
                    <a:pt x="0" y="3464"/>
                  </a:lnTo>
                  <a:moveTo>
                    <a:pt x="0" y="3247"/>
                  </a:moveTo>
                  <a:lnTo>
                    <a:pt x="0" y="563"/>
                  </a:lnTo>
                  <a:lnTo>
                    <a:pt x="836" y="0"/>
                  </a:lnTo>
                  <a:lnTo>
                    <a:pt x="836" y="2858"/>
                  </a:lnTo>
                  <a:lnTo>
                    <a:pt x="0" y="3247"/>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41" name="Freeform 2527"/>
            <p:cNvSpPr>
              <a:spLocks/>
            </p:cNvSpPr>
            <p:nvPr/>
          </p:nvSpPr>
          <p:spPr bwMode="auto">
            <a:xfrm>
              <a:off x="6932613" y="5995988"/>
              <a:ext cx="114300" cy="61913"/>
            </a:xfrm>
            <a:custGeom>
              <a:avLst/>
              <a:gdLst>
                <a:gd name="T0" fmla="*/ 0 w 72"/>
                <a:gd name="T1" fmla="*/ 39 h 39"/>
                <a:gd name="T2" fmla="*/ 0 w 72"/>
                <a:gd name="T3" fmla="*/ 34 h 39"/>
                <a:gd name="T4" fmla="*/ 72 w 72"/>
                <a:gd name="T5" fmla="*/ 0 h 39"/>
                <a:gd name="T6" fmla="*/ 72 w 72"/>
                <a:gd name="T7" fmla="*/ 5 h 39"/>
                <a:gd name="T8" fmla="*/ 0 w 72"/>
                <a:gd name="T9" fmla="*/ 39 h 39"/>
              </a:gdLst>
              <a:ahLst/>
              <a:cxnLst>
                <a:cxn ang="0">
                  <a:pos x="T0" y="T1"/>
                </a:cxn>
                <a:cxn ang="0">
                  <a:pos x="T2" y="T3"/>
                </a:cxn>
                <a:cxn ang="0">
                  <a:pos x="T4" y="T5"/>
                </a:cxn>
                <a:cxn ang="0">
                  <a:pos x="T6" y="T7"/>
                </a:cxn>
                <a:cxn ang="0">
                  <a:pos x="T8" y="T9"/>
                </a:cxn>
              </a:cxnLst>
              <a:rect l="0" t="0" r="r" b="b"/>
              <a:pathLst>
                <a:path w="72" h="39">
                  <a:moveTo>
                    <a:pt x="0" y="39"/>
                  </a:moveTo>
                  <a:lnTo>
                    <a:pt x="0" y="34"/>
                  </a:lnTo>
                  <a:lnTo>
                    <a:pt x="72" y="0"/>
                  </a:lnTo>
                  <a:lnTo>
                    <a:pt x="72" y="5"/>
                  </a:lnTo>
                  <a:lnTo>
                    <a:pt x="0" y="3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42" name="Freeform 2528"/>
            <p:cNvSpPr>
              <a:spLocks/>
            </p:cNvSpPr>
            <p:nvPr/>
          </p:nvSpPr>
          <p:spPr bwMode="auto">
            <a:xfrm>
              <a:off x="6932613" y="5967413"/>
              <a:ext cx="114300" cy="60325"/>
            </a:xfrm>
            <a:custGeom>
              <a:avLst/>
              <a:gdLst>
                <a:gd name="T0" fmla="*/ 0 w 72"/>
                <a:gd name="T1" fmla="*/ 38 h 38"/>
                <a:gd name="T2" fmla="*/ 0 w 72"/>
                <a:gd name="T3" fmla="*/ 34 h 38"/>
                <a:gd name="T4" fmla="*/ 72 w 72"/>
                <a:gd name="T5" fmla="*/ 0 h 38"/>
                <a:gd name="T6" fmla="*/ 72 w 72"/>
                <a:gd name="T7" fmla="*/ 5 h 38"/>
                <a:gd name="T8" fmla="*/ 0 w 72"/>
                <a:gd name="T9" fmla="*/ 38 h 38"/>
              </a:gdLst>
              <a:ahLst/>
              <a:cxnLst>
                <a:cxn ang="0">
                  <a:pos x="T0" y="T1"/>
                </a:cxn>
                <a:cxn ang="0">
                  <a:pos x="T2" y="T3"/>
                </a:cxn>
                <a:cxn ang="0">
                  <a:pos x="T4" y="T5"/>
                </a:cxn>
                <a:cxn ang="0">
                  <a:pos x="T6" y="T7"/>
                </a:cxn>
                <a:cxn ang="0">
                  <a:pos x="T8" y="T9"/>
                </a:cxn>
              </a:cxnLst>
              <a:rect l="0" t="0" r="r" b="b"/>
              <a:pathLst>
                <a:path w="72" h="38">
                  <a:moveTo>
                    <a:pt x="0" y="38"/>
                  </a:moveTo>
                  <a:lnTo>
                    <a:pt x="0" y="34"/>
                  </a:lnTo>
                  <a:lnTo>
                    <a:pt x="72" y="0"/>
                  </a:lnTo>
                  <a:lnTo>
                    <a:pt x="72" y="5"/>
                  </a:lnTo>
                  <a:lnTo>
                    <a:pt x="0" y="3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43" name="Freeform 2529"/>
            <p:cNvSpPr>
              <a:spLocks/>
            </p:cNvSpPr>
            <p:nvPr/>
          </p:nvSpPr>
          <p:spPr bwMode="auto">
            <a:xfrm>
              <a:off x="6932613" y="6048375"/>
              <a:ext cx="60325" cy="34925"/>
            </a:xfrm>
            <a:custGeom>
              <a:avLst/>
              <a:gdLst>
                <a:gd name="T0" fmla="*/ 0 w 38"/>
                <a:gd name="T1" fmla="*/ 22 h 22"/>
                <a:gd name="T2" fmla="*/ 0 w 38"/>
                <a:gd name="T3" fmla="*/ 17 h 22"/>
                <a:gd name="T4" fmla="*/ 36 w 38"/>
                <a:gd name="T5" fmla="*/ 0 h 22"/>
                <a:gd name="T6" fmla="*/ 38 w 38"/>
                <a:gd name="T7" fmla="*/ 4 h 22"/>
                <a:gd name="T8" fmla="*/ 0 w 38"/>
                <a:gd name="T9" fmla="*/ 22 h 22"/>
              </a:gdLst>
              <a:ahLst/>
              <a:cxnLst>
                <a:cxn ang="0">
                  <a:pos x="T0" y="T1"/>
                </a:cxn>
                <a:cxn ang="0">
                  <a:pos x="T2" y="T3"/>
                </a:cxn>
                <a:cxn ang="0">
                  <a:pos x="T4" y="T5"/>
                </a:cxn>
                <a:cxn ang="0">
                  <a:pos x="T6" y="T7"/>
                </a:cxn>
                <a:cxn ang="0">
                  <a:pos x="T8" y="T9"/>
                </a:cxn>
              </a:cxnLst>
              <a:rect l="0" t="0" r="r" b="b"/>
              <a:pathLst>
                <a:path w="38" h="22">
                  <a:moveTo>
                    <a:pt x="0" y="22"/>
                  </a:moveTo>
                  <a:lnTo>
                    <a:pt x="0" y="17"/>
                  </a:lnTo>
                  <a:lnTo>
                    <a:pt x="36" y="0"/>
                  </a:lnTo>
                  <a:lnTo>
                    <a:pt x="38" y="4"/>
                  </a:lnTo>
                  <a:lnTo>
                    <a:pt x="0" y="2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44" name="Rectangle 2530"/>
            <p:cNvSpPr>
              <a:spLocks noChangeArrowheads="1"/>
            </p:cNvSpPr>
            <p:nvPr/>
          </p:nvSpPr>
          <p:spPr bwMode="auto">
            <a:xfrm>
              <a:off x="6985000" y="6626225"/>
              <a:ext cx="61913" cy="79375"/>
            </a:xfrm>
            <a:prstGeom prst="rect">
              <a:avLst/>
            </a:prstGeom>
            <a:solidFill>
              <a:srgbClr val="A8A8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45" name="Freeform 2531"/>
            <p:cNvSpPr>
              <a:spLocks/>
            </p:cNvSpPr>
            <p:nvPr/>
          </p:nvSpPr>
          <p:spPr bwMode="auto">
            <a:xfrm>
              <a:off x="6932613" y="6524625"/>
              <a:ext cx="52388" cy="101600"/>
            </a:xfrm>
            <a:custGeom>
              <a:avLst/>
              <a:gdLst>
                <a:gd name="T0" fmla="*/ 33 w 33"/>
                <a:gd name="T1" fmla="*/ 64 h 64"/>
                <a:gd name="T2" fmla="*/ 27 w 33"/>
                <a:gd name="T3" fmla="*/ 64 h 64"/>
                <a:gd name="T4" fmla="*/ 27 w 33"/>
                <a:gd name="T5" fmla="*/ 31 h 64"/>
                <a:gd name="T6" fmla="*/ 19 w 33"/>
                <a:gd name="T7" fmla="*/ 37 h 64"/>
                <a:gd name="T8" fmla="*/ 19 w 33"/>
                <a:gd name="T9" fmla="*/ 64 h 64"/>
                <a:gd name="T10" fmla="*/ 19 w 33"/>
                <a:gd name="T11" fmla="*/ 64 h 64"/>
                <a:gd name="T12" fmla="*/ 19 w 33"/>
                <a:gd name="T13" fmla="*/ 53 h 64"/>
                <a:gd name="T14" fmla="*/ 0 w 33"/>
                <a:gd name="T15" fmla="*/ 53 h 64"/>
                <a:gd name="T16" fmla="*/ 0 w 33"/>
                <a:gd name="T17" fmla="*/ 19 h 64"/>
                <a:gd name="T18" fmla="*/ 33 w 33"/>
                <a:gd name="T19" fmla="*/ 0 h 64"/>
                <a:gd name="T20" fmla="*/ 33 w 33"/>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64">
                  <a:moveTo>
                    <a:pt x="33" y="64"/>
                  </a:moveTo>
                  <a:lnTo>
                    <a:pt x="27" y="64"/>
                  </a:lnTo>
                  <a:lnTo>
                    <a:pt x="27" y="31"/>
                  </a:lnTo>
                  <a:lnTo>
                    <a:pt x="19" y="37"/>
                  </a:lnTo>
                  <a:lnTo>
                    <a:pt x="19" y="64"/>
                  </a:lnTo>
                  <a:lnTo>
                    <a:pt x="19" y="64"/>
                  </a:lnTo>
                  <a:lnTo>
                    <a:pt x="19" y="53"/>
                  </a:lnTo>
                  <a:lnTo>
                    <a:pt x="0" y="53"/>
                  </a:lnTo>
                  <a:lnTo>
                    <a:pt x="0" y="19"/>
                  </a:lnTo>
                  <a:lnTo>
                    <a:pt x="33" y="0"/>
                  </a:lnTo>
                  <a:lnTo>
                    <a:pt x="33" y="64"/>
                  </a:lnTo>
                  <a:close/>
                </a:path>
              </a:pathLst>
            </a:custGeom>
            <a:solidFill>
              <a:srgbClr val="B9B8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46" name="Freeform 2532"/>
            <p:cNvSpPr>
              <a:spLocks/>
            </p:cNvSpPr>
            <p:nvPr/>
          </p:nvSpPr>
          <p:spPr bwMode="auto">
            <a:xfrm>
              <a:off x="6962775" y="6626225"/>
              <a:ext cx="22225" cy="79375"/>
            </a:xfrm>
            <a:custGeom>
              <a:avLst/>
              <a:gdLst>
                <a:gd name="T0" fmla="*/ 14 w 14"/>
                <a:gd name="T1" fmla="*/ 50 h 50"/>
                <a:gd name="T2" fmla="*/ 0 w 14"/>
                <a:gd name="T3" fmla="*/ 50 h 50"/>
                <a:gd name="T4" fmla="*/ 0 w 14"/>
                <a:gd name="T5" fmla="*/ 0 h 50"/>
                <a:gd name="T6" fmla="*/ 0 w 14"/>
                <a:gd name="T7" fmla="*/ 0 h 50"/>
                <a:gd name="T8" fmla="*/ 0 w 14"/>
                <a:gd name="T9" fmla="*/ 32 h 50"/>
                <a:gd name="T10" fmla="*/ 8 w 14"/>
                <a:gd name="T11" fmla="*/ 32 h 50"/>
                <a:gd name="T12" fmla="*/ 8 w 14"/>
                <a:gd name="T13" fmla="*/ 0 h 50"/>
                <a:gd name="T14" fmla="*/ 14 w 14"/>
                <a:gd name="T15" fmla="*/ 0 h 50"/>
                <a:gd name="T16" fmla="*/ 14 w 14"/>
                <a:gd name="T1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4" y="50"/>
                  </a:moveTo>
                  <a:lnTo>
                    <a:pt x="0" y="50"/>
                  </a:lnTo>
                  <a:lnTo>
                    <a:pt x="0" y="0"/>
                  </a:lnTo>
                  <a:lnTo>
                    <a:pt x="0" y="0"/>
                  </a:lnTo>
                  <a:lnTo>
                    <a:pt x="0" y="32"/>
                  </a:lnTo>
                  <a:lnTo>
                    <a:pt x="8" y="32"/>
                  </a:lnTo>
                  <a:lnTo>
                    <a:pt x="8" y="0"/>
                  </a:lnTo>
                  <a:lnTo>
                    <a:pt x="14" y="0"/>
                  </a:lnTo>
                  <a:lnTo>
                    <a:pt x="14" y="50"/>
                  </a:lnTo>
                  <a:close/>
                </a:path>
              </a:pathLst>
            </a:custGeom>
            <a:solidFill>
              <a:srgbClr val="9697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47" name="Freeform 2533"/>
            <p:cNvSpPr>
              <a:spLocks/>
            </p:cNvSpPr>
            <p:nvPr/>
          </p:nvSpPr>
          <p:spPr bwMode="auto">
            <a:xfrm>
              <a:off x="6932613" y="6608763"/>
              <a:ext cx="30163" cy="96838"/>
            </a:xfrm>
            <a:custGeom>
              <a:avLst/>
              <a:gdLst>
                <a:gd name="T0" fmla="*/ 15 w 19"/>
                <a:gd name="T1" fmla="*/ 61 h 61"/>
                <a:gd name="T2" fmla="*/ 0 w 19"/>
                <a:gd name="T3" fmla="*/ 61 h 61"/>
                <a:gd name="T4" fmla="*/ 0 w 19"/>
                <a:gd name="T5" fmla="*/ 0 h 61"/>
                <a:gd name="T6" fmla="*/ 19 w 19"/>
                <a:gd name="T7" fmla="*/ 0 h 61"/>
                <a:gd name="T8" fmla="*/ 19 w 19"/>
                <a:gd name="T9" fmla="*/ 11 h 61"/>
                <a:gd name="T10" fmla="*/ 15 w 19"/>
                <a:gd name="T11" fmla="*/ 11 h 61"/>
                <a:gd name="T12" fmla="*/ 15 w 19"/>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19" h="61">
                  <a:moveTo>
                    <a:pt x="15" y="61"/>
                  </a:moveTo>
                  <a:lnTo>
                    <a:pt x="0" y="61"/>
                  </a:lnTo>
                  <a:lnTo>
                    <a:pt x="0" y="0"/>
                  </a:lnTo>
                  <a:lnTo>
                    <a:pt x="19" y="0"/>
                  </a:lnTo>
                  <a:lnTo>
                    <a:pt x="19" y="11"/>
                  </a:lnTo>
                  <a:lnTo>
                    <a:pt x="15" y="11"/>
                  </a:lnTo>
                  <a:lnTo>
                    <a:pt x="15" y="61"/>
                  </a:lnTo>
                  <a:close/>
                </a:path>
              </a:pathLst>
            </a:custGeom>
            <a:solidFill>
              <a:srgbClr val="6668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48" name="Rectangle 2534"/>
            <p:cNvSpPr>
              <a:spLocks noChangeArrowheads="1"/>
            </p:cNvSpPr>
            <p:nvPr/>
          </p:nvSpPr>
          <p:spPr bwMode="auto">
            <a:xfrm>
              <a:off x="6956425" y="6626225"/>
              <a:ext cx="6350" cy="79375"/>
            </a:xfrm>
            <a:prstGeom prst="rect">
              <a:avLst/>
            </a:prstGeom>
            <a:solidFill>
              <a:srgbClr val="5455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49" name="Freeform 2535"/>
            <p:cNvSpPr>
              <a:spLocks/>
            </p:cNvSpPr>
            <p:nvPr/>
          </p:nvSpPr>
          <p:spPr bwMode="auto">
            <a:xfrm>
              <a:off x="6962775" y="6573838"/>
              <a:ext cx="12700" cy="52388"/>
            </a:xfrm>
            <a:custGeom>
              <a:avLst/>
              <a:gdLst>
                <a:gd name="T0" fmla="*/ 8 w 8"/>
                <a:gd name="T1" fmla="*/ 33 h 33"/>
                <a:gd name="T2" fmla="*/ 0 w 8"/>
                <a:gd name="T3" fmla="*/ 33 h 33"/>
                <a:gd name="T4" fmla="*/ 0 w 8"/>
                <a:gd name="T5" fmla="*/ 6 h 33"/>
                <a:gd name="T6" fmla="*/ 8 w 8"/>
                <a:gd name="T7" fmla="*/ 0 h 33"/>
                <a:gd name="T8" fmla="*/ 8 w 8"/>
                <a:gd name="T9" fmla="*/ 33 h 33"/>
              </a:gdLst>
              <a:ahLst/>
              <a:cxnLst>
                <a:cxn ang="0">
                  <a:pos x="T0" y="T1"/>
                </a:cxn>
                <a:cxn ang="0">
                  <a:pos x="T2" y="T3"/>
                </a:cxn>
                <a:cxn ang="0">
                  <a:pos x="T4" y="T5"/>
                </a:cxn>
                <a:cxn ang="0">
                  <a:pos x="T6" y="T7"/>
                </a:cxn>
                <a:cxn ang="0">
                  <a:pos x="T8" y="T9"/>
                </a:cxn>
              </a:cxnLst>
              <a:rect l="0" t="0" r="r" b="b"/>
              <a:pathLst>
                <a:path w="8" h="33">
                  <a:moveTo>
                    <a:pt x="8" y="33"/>
                  </a:moveTo>
                  <a:lnTo>
                    <a:pt x="0" y="33"/>
                  </a:lnTo>
                  <a:lnTo>
                    <a:pt x="0" y="6"/>
                  </a:lnTo>
                  <a:lnTo>
                    <a:pt x="8" y="0"/>
                  </a:lnTo>
                  <a:lnTo>
                    <a:pt x="8" y="33"/>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50" name="Rectangle 2536"/>
            <p:cNvSpPr>
              <a:spLocks noChangeArrowheads="1"/>
            </p:cNvSpPr>
            <p:nvPr/>
          </p:nvSpPr>
          <p:spPr bwMode="auto">
            <a:xfrm>
              <a:off x="6962775" y="6626225"/>
              <a:ext cx="12700" cy="50800"/>
            </a:xfrm>
            <a:prstGeom prst="rect">
              <a:avLst/>
            </a:prstGeom>
            <a:solidFill>
              <a:srgbClr val="8182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51" name="Freeform 2537"/>
            <p:cNvSpPr>
              <a:spLocks noEditPoints="1"/>
            </p:cNvSpPr>
            <p:nvPr/>
          </p:nvSpPr>
          <p:spPr bwMode="auto">
            <a:xfrm>
              <a:off x="6804025" y="5575300"/>
              <a:ext cx="128588" cy="1033463"/>
            </a:xfrm>
            <a:custGeom>
              <a:avLst/>
              <a:gdLst>
                <a:gd name="T0" fmla="*/ 439 w 932"/>
                <a:gd name="T1" fmla="*/ 7535 h 7535"/>
                <a:gd name="T2" fmla="*/ 618 w 932"/>
                <a:gd name="T3" fmla="*/ 3849 h 7535"/>
                <a:gd name="T4" fmla="*/ 668 w 932"/>
                <a:gd name="T5" fmla="*/ 5989 h 7535"/>
                <a:gd name="T6" fmla="*/ 836 w 932"/>
                <a:gd name="T7" fmla="*/ 3747 h 7535"/>
                <a:gd name="T8" fmla="*/ 451 w 932"/>
                <a:gd name="T9" fmla="*/ 7332 h 7535"/>
                <a:gd name="T10" fmla="*/ 389 w 932"/>
                <a:gd name="T11" fmla="*/ 7535 h 7535"/>
                <a:gd name="T12" fmla="*/ 0 w 932"/>
                <a:gd name="T13" fmla="*/ 5756 h 7535"/>
                <a:gd name="T14" fmla="*/ 66 w 932"/>
                <a:gd name="T15" fmla="*/ 6715 h 7535"/>
                <a:gd name="T16" fmla="*/ 116 w 932"/>
                <a:gd name="T17" fmla="*/ 5719 h 7535"/>
                <a:gd name="T18" fmla="*/ 268 w 932"/>
                <a:gd name="T19" fmla="*/ 5618 h 7535"/>
                <a:gd name="T20" fmla="*/ 116 w 932"/>
                <a:gd name="T21" fmla="*/ 5383 h 7535"/>
                <a:gd name="T22" fmla="*/ 66 w 932"/>
                <a:gd name="T23" fmla="*/ 5682 h 7535"/>
                <a:gd name="T24" fmla="*/ 0 w 932"/>
                <a:gd name="T25" fmla="*/ 3964 h 7535"/>
                <a:gd name="T26" fmla="*/ 389 w 932"/>
                <a:gd name="T27" fmla="*/ 7535 h 7535"/>
                <a:gd name="T28" fmla="*/ 0 w 932"/>
                <a:gd name="T29" fmla="*/ 627 h 7535"/>
                <a:gd name="T30" fmla="*/ 932 w 932"/>
                <a:gd name="T31" fmla="*/ 563 h 7535"/>
                <a:gd name="T32" fmla="*/ 875 w 932"/>
                <a:gd name="T33" fmla="*/ 585 h 7535"/>
                <a:gd name="T34" fmla="*/ 191 w 932"/>
                <a:gd name="T35" fmla="*/ 1286 h 7535"/>
                <a:gd name="T36" fmla="*/ 836 w 932"/>
                <a:gd name="T37" fmla="*/ 960 h 7535"/>
                <a:gd name="T38" fmla="*/ 191 w 932"/>
                <a:gd name="T39" fmla="*/ 1711 h 7535"/>
                <a:gd name="T40" fmla="*/ 836 w 932"/>
                <a:gd name="T41" fmla="*/ 1823 h 7535"/>
                <a:gd name="T42" fmla="*/ 191 w 932"/>
                <a:gd name="T43" fmla="*/ 2715 h 7535"/>
                <a:gd name="T44" fmla="*/ 836 w 932"/>
                <a:gd name="T45" fmla="*/ 3291 h 7535"/>
                <a:gd name="T46" fmla="*/ 668 w 932"/>
                <a:gd name="T47" fmla="*/ 3228 h 7535"/>
                <a:gd name="T48" fmla="*/ 618 w 932"/>
                <a:gd name="T49" fmla="*/ 3393 h 7535"/>
                <a:gd name="T50" fmla="*/ 439 w 932"/>
                <a:gd name="T51" fmla="*/ 2948 h 7535"/>
                <a:gd name="T52" fmla="*/ 389 w 932"/>
                <a:gd name="T53" fmla="*/ 3723 h 7535"/>
                <a:gd name="T54" fmla="*/ 439 w 932"/>
                <a:gd name="T55" fmla="*/ 3877 h 7535"/>
                <a:gd name="T56" fmla="*/ 618 w 932"/>
                <a:gd name="T57" fmla="*/ 3670 h 7535"/>
                <a:gd name="T58" fmla="*/ 439 w 932"/>
                <a:gd name="T59" fmla="*/ 3877 h 7535"/>
                <a:gd name="T60" fmla="*/ 668 w 932"/>
                <a:gd name="T61" fmla="*/ 3646 h 7535"/>
                <a:gd name="T62" fmla="*/ 836 w 932"/>
                <a:gd name="T63" fmla="*/ 3692 h 7535"/>
                <a:gd name="T64" fmla="*/ 439 w 932"/>
                <a:gd name="T65" fmla="*/ 3699 h 7535"/>
                <a:gd name="T66" fmla="*/ 618 w 932"/>
                <a:gd name="T67" fmla="*/ 3448 h 7535"/>
                <a:gd name="T68" fmla="*/ 439 w 932"/>
                <a:gd name="T69" fmla="*/ 3699 h 7535"/>
                <a:gd name="T70" fmla="*/ 668 w 932"/>
                <a:gd name="T71" fmla="*/ 3425 h 7535"/>
                <a:gd name="T72" fmla="*/ 836 w 932"/>
                <a:gd name="T73" fmla="*/ 3510 h 7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2" h="7535">
                  <a:moveTo>
                    <a:pt x="451" y="7535"/>
                  </a:moveTo>
                  <a:lnTo>
                    <a:pt x="439" y="7535"/>
                  </a:lnTo>
                  <a:lnTo>
                    <a:pt x="439" y="3932"/>
                  </a:lnTo>
                  <a:lnTo>
                    <a:pt x="618" y="3849"/>
                  </a:lnTo>
                  <a:lnTo>
                    <a:pt x="618" y="5989"/>
                  </a:lnTo>
                  <a:lnTo>
                    <a:pt x="668" y="5989"/>
                  </a:lnTo>
                  <a:lnTo>
                    <a:pt x="668" y="3826"/>
                  </a:lnTo>
                  <a:lnTo>
                    <a:pt x="836" y="3747"/>
                  </a:lnTo>
                  <a:lnTo>
                    <a:pt x="836" y="7332"/>
                  </a:lnTo>
                  <a:lnTo>
                    <a:pt x="451" y="7332"/>
                  </a:lnTo>
                  <a:lnTo>
                    <a:pt x="451" y="7535"/>
                  </a:lnTo>
                  <a:moveTo>
                    <a:pt x="389" y="7535"/>
                  </a:moveTo>
                  <a:lnTo>
                    <a:pt x="0" y="7535"/>
                  </a:lnTo>
                  <a:lnTo>
                    <a:pt x="0" y="5756"/>
                  </a:lnTo>
                  <a:lnTo>
                    <a:pt x="66" y="5735"/>
                  </a:lnTo>
                  <a:lnTo>
                    <a:pt x="66" y="6715"/>
                  </a:lnTo>
                  <a:lnTo>
                    <a:pt x="116" y="6715"/>
                  </a:lnTo>
                  <a:lnTo>
                    <a:pt x="116" y="5719"/>
                  </a:lnTo>
                  <a:lnTo>
                    <a:pt x="283" y="5666"/>
                  </a:lnTo>
                  <a:lnTo>
                    <a:pt x="268" y="5618"/>
                  </a:lnTo>
                  <a:lnTo>
                    <a:pt x="116" y="5667"/>
                  </a:lnTo>
                  <a:lnTo>
                    <a:pt x="116" y="5383"/>
                  </a:lnTo>
                  <a:lnTo>
                    <a:pt x="66" y="5383"/>
                  </a:lnTo>
                  <a:lnTo>
                    <a:pt x="66" y="5682"/>
                  </a:lnTo>
                  <a:lnTo>
                    <a:pt x="0" y="5704"/>
                  </a:lnTo>
                  <a:lnTo>
                    <a:pt x="0" y="3964"/>
                  </a:lnTo>
                  <a:lnTo>
                    <a:pt x="389" y="3779"/>
                  </a:lnTo>
                  <a:lnTo>
                    <a:pt x="389" y="7535"/>
                  </a:lnTo>
                  <a:moveTo>
                    <a:pt x="0" y="3909"/>
                  </a:moveTo>
                  <a:lnTo>
                    <a:pt x="0" y="627"/>
                  </a:lnTo>
                  <a:lnTo>
                    <a:pt x="932" y="0"/>
                  </a:lnTo>
                  <a:lnTo>
                    <a:pt x="932" y="563"/>
                  </a:lnTo>
                  <a:lnTo>
                    <a:pt x="875" y="601"/>
                  </a:lnTo>
                  <a:lnTo>
                    <a:pt x="875" y="585"/>
                  </a:lnTo>
                  <a:lnTo>
                    <a:pt x="191" y="1025"/>
                  </a:lnTo>
                  <a:lnTo>
                    <a:pt x="191" y="1286"/>
                  </a:lnTo>
                  <a:lnTo>
                    <a:pt x="836" y="871"/>
                  </a:lnTo>
                  <a:lnTo>
                    <a:pt x="836" y="960"/>
                  </a:lnTo>
                  <a:lnTo>
                    <a:pt x="191" y="1376"/>
                  </a:lnTo>
                  <a:lnTo>
                    <a:pt x="191" y="1711"/>
                  </a:lnTo>
                  <a:lnTo>
                    <a:pt x="836" y="1296"/>
                  </a:lnTo>
                  <a:lnTo>
                    <a:pt x="836" y="1823"/>
                  </a:lnTo>
                  <a:lnTo>
                    <a:pt x="191" y="2239"/>
                  </a:lnTo>
                  <a:lnTo>
                    <a:pt x="191" y="2715"/>
                  </a:lnTo>
                  <a:lnTo>
                    <a:pt x="836" y="2299"/>
                  </a:lnTo>
                  <a:lnTo>
                    <a:pt x="836" y="3291"/>
                  </a:lnTo>
                  <a:lnTo>
                    <a:pt x="668" y="3370"/>
                  </a:lnTo>
                  <a:lnTo>
                    <a:pt x="668" y="3228"/>
                  </a:lnTo>
                  <a:lnTo>
                    <a:pt x="618" y="3228"/>
                  </a:lnTo>
                  <a:lnTo>
                    <a:pt x="618" y="3393"/>
                  </a:lnTo>
                  <a:lnTo>
                    <a:pt x="439" y="3476"/>
                  </a:lnTo>
                  <a:lnTo>
                    <a:pt x="439" y="2948"/>
                  </a:lnTo>
                  <a:lnTo>
                    <a:pt x="389" y="2948"/>
                  </a:lnTo>
                  <a:lnTo>
                    <a:pt x="389" y="3723"/>
                  </a:lnTo>
                  <a:lnTo>
                    <a:pt x="0" y="3909"/>
                  </a:lnTo>
                  <a:moveTo>
                    <a:pt x="439" y="3877"/>
                  </a:moveTo>
                  <a:lnTo>
                    <a:pt x="439" y="3755"/>
                  </a:lnTo>
                  <a:lnTo>
                    <a:pt x="618" y="3670"/>
                  </a:lnTo>
                  <a:lnTo>
                    <a:pt x="618" y="3794"/>
                  </a:lnTo>
                  <a:lnTo>
                    <a:pt x="439" y="3877"/>
                  </a:lnTo>
                  <a:moveTo>
                    <a:pt x="668" y="3771"/>
                  </a:moveTo>
                  <a:lnTo>
                    <a:pt x="668" y="3646"/>
                  </a:lnTo>
                  <a:lnTo>
                    <a:pt x="836" y="3565"/>
                  </a:lnTo>
                  <a:lnTo>
                    <a:pt x="836" y="3692"/>
                  </a:lnTo>
                  <a:lnTo>
                    <a:pt x="668" y="3771"/>
                  </a:lnTo>
                  <a:moveTo>
                    <a:pt x="439" y="3699"/>
                  </a:moveTo>
                  <a:lnTo>
                    <a:pt x="439" y="3531"/>
                  </a:lnTo>
                  <a:lnTo>
                    <a:pt x="618" y="3448"/>
                  </a:lnTo>
                  <a:lnTo>
                    <a:pt x="618" y="3614"/>
                  </a:lnTo>
                  <a:lnTo>
                    <a:pt x="439" y="3699"/>
                  </a:lnTo>
                  <a:moveTo>
                    <a:pt x="668" y="3590"/>
                  </a:moveTo>
                  <a:lnTo>
                    <a:pt x="668" y="3425"/>
                  </a:lnTo>
                  <a:lnTo>
                    <a:pt x="836" y="3346"/>
                  </a:lnTo>
                  <a:lnTo>
                    <a:pt x="836" y="3510"/>
                  </a:lnTo>
                  <a:lnTo>
                    <a:pt x="668" y="3590"/>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52" name="Freeform 2538"/>
            <p:cNvSpPr>
              <a:spLocks noEditPoints="1"/>
            </p:cNvSpPr>
            <p:nvPr/>
          </p:nvSpPr>
          <p:spPr bwMode="auto">
            <a:xfrm>
              <a:off x="6804025" y="6056313"/>
              <a:ext cx="115888" cy="63500"/>
            </a:xfrm>
            <a:custGeom>
              <a:avLst/>
              <a:gdLst>
                <a:gd name="T0" fmla="*/ 0 w 836"/>
                <a:gd name="T1" fmla="*/ 454 h 454"/>
                <a:gd name="T2" fmla="*/ 0 w 836"/>
                <a:gd name="T3" fmla="*/ 399 h 454"/>
                <a:gd name="T4" fmla="*/ 389 w 836"/>
                <a:gd name="T5" fmla="*/ 213 h 454"/>
                <a:gd name="T6" fmla="*/ 389 w 836"/>
                <a:gd name="T7" fmla="*/ 269 h 454"/>
                <a:gd name="T8" fmla="*/ 0 w 836"/>
                <a:gd name="T9" fmla="*/ 454 h 454"/>
                <a:gd name="T10" fmla="*/ 439 w 836"/>
                <a:gd name="T11" fmla="*/ 245 h 454"/>
                <a:gd name="T12" fmla="*/ 439 w 836"/>
                <a:gd name="T13" fmla="*/ 189 h 454"/>
                <a:gd name="T14" fmla="*/ 618 w 836"/>
                <a:gd name="T15" fmla="*/ 104 h 454"/>
                <a:gd name="T16" fmla="*/ 618 w 836"/>
                <a:gd name="T17" fmla="*/ 160 h 454"/>
                <a:gd name="T18" fmla="*/ 439 w 836"/>
                <a:gd name="T19" fmla="*/ 245 h 454"/>
                <a:gd name="T20" fmla="*/ 668 w 836"/>
                <a:gd name="T21" fmla="*/ 136 h 454"/>
                <a:gd name="T22" fmla="*/ 668 w 836"/>
                <a:gd name="T23" fmla="*/ 80 h 454"/>
                <a:gd name="T24" fmla="*/ 836 w 836"/>
                <a:gd name="T25" fmla="*/ 0 h 454"/>
                <a:gd name="T26" fmla="*/ 836 w 836"/>
                <a:gd name="T27" fmla="*/ 55 h 454"/>
                <a:gd name="T28" fmla="*/ 668 w 836"/>
                <a:gd name="T29" fmla="*/ 13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6" h="454">
                  <a:moveTo>
                    <a:pt x="0" y="454"/>
                  </a:moveTo>
                  <a:lnTo>
                    <a:pt x="0" y="399"/>
                  </a:lnTo>
                  <a:lnTo>
                    <a:pt x="389" y="213"/>
                  </a:lnTo>
                  <a:lnTo>
                    <a:pt x="389" y="269"/>
                  </a:lnTo>
                  <a:lnTo>
                    <a:pt x="0" y="454"/>
                  </a:lnTo>
                  <a:moveTo>
                    <a:pt x="439" y="245"/>
                  </a:moveTo>
                  <a:lnTo>
                    <a:pt x="439" y="189"/>
                  </a:lnTo>
                  <a:lnTo>
                    <a:pt x="618" y="104"/>
                  </a:lnTo>
                  <a:lnTo>
                    <a:pt x="618" y="160"/>
                  </a:lnTo>
                  <a:lnTo>
                    <a:pt x="439" y="245"/>
                  </a:lnTo>
                  <a:moveTo>
                    <a:pt x="668" y="136"/>
                  </a:moveTo>
                  <a:lnTo>
                    <a:pt x="668" y="80"/>
                  </a:lnTo>
                  <a:lnTo>
                    <a:pt x="836" y="0"/>
                  </a:lnTo>
                  <a:lnTo>
                    <a:pt x="836" y="55"/>
                  </a:lnTo>
                  <a:lnTo>
                    <a:pt x="668" y="13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53" name="Freeform 2539"/>
            <p:cNvSpPr>
              <a:spLocks/>
            </p:cNvSpPr>
            <p:nvPr/>
          </p:nvSpPr>
          <p:spPr bwMode="auto">
            <a:xfrm>
              <a:off x="6858000" y="5980113"/>
              <a:ext cx="6350" cy="628650"/>
            </a:xfrm>
            <a:custGeom>
              <a:avLst/>
              <a:gdLst>
                <a:gd name="T0" fmla="*/ 4 w 4"/>
                <a:gd name="T1" fmla="*/ 396 h 396"/>
                <a:gd name="T2" fmla="*/ 0 w 4"/>
                <a:gd name="T3" fmla="*/ 396 h 396"/>
                <a:gd name="T4" fmla="*/ 0 w 4"/>
                <a:gd name="T5" fmla="*/ 0 h 396"/>
                <a:gd name="T6" fmla="*/ 4 w 4"/>
                <a:gd name="T7" fmla="*/ 0 h 396"/>
                <a:gd name="T8" fmla="*/ 4 w 4"/>
                <a:gd name="T9" fmla="*/ 45 h 396"/>
                <a:gd name="T10" fmla="*/ 1 w 4"/>
                <a:gd name="T11" fmla="*/ 47 h 396"/>
                <a:gd name="T12" fmla="*/ 3 w 4"/>
                <a:gd name="T13" fmla="*/ 51 h 396"/>
                <a:gd name="T14" fmla="*/ 4 w 4"/>
                <a:gd name="T15" fmla="*/ 50 h 396"/>
                <a:gd name="T16" fmla="*/ 4 w 4"/>
                <a:gd name="T17" fmla="*/ 80 h 396"/>
                <a:gd name="T18" fmla="*/ 1 w 4"/>
                <a:gd name="T19" fmla="*/ 81 h 396"/>
                <a:gd name="T20" fmla="*/ 3 w 4"/>
                <a:gd name="T21" fmla="*/ 85 h 396"/>
                <a:gd name="T22" fmla="*/ 4 w 4"/>
                <a:gd name="T23" fmla="*/ 85 h 396"/>
                <a:gd name="T24" fmla="*/ 4 w 4"/>
                <a:gd name="T25" fmla="*/ 39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396">
                  <a:moveTo>
                    <a:pt x="4" y="396"/>
                  </a:moveTo>
                  <a:lnTo>
                    <a:pt x="0" y="396"/>
                  </a:lnTo>
                  <a:lnTo>
                    <a:pt x="0" y="0"/>
                  </a:lnTo>
                  <a:lnTo>
                    <a:pt x="4" y="0"/>
                  </a:lnTo>
                  <a:lnTo>
                    <a:pt x="4" y="45"/>
                  </a:lnTo>
                  <a:lnTo>
                    <a:pt x="1" y="47"/>
                  </a:lnTo>
                  <a:lnTo>
                    <a:pt x="3" y="51"/>
                  </a:lnTo>
                  <a:lnTo>
                    <a:pt x="4" y="50"/>
                  </a:lnTo>
                  <a:lnTo>
                    <a:pt x="4" y="80"/>
                  </a:lnTo>
                  <a:lnTo>
                    <a:pt x="1" y="81"/>
                  </a:lnTo>
                  <a:lnTo>
                    <a:pt x="3" y="85"/>
                  </a:lnTo>
                  <a:lnTo>
                    <a:pt x="4" y="85"/>
                  </a:lnTo>
                  <a:lnTo>
                    <a:pt x="4" y="39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54" name="Freeform 2540"/>
            <p:cNvSpPr>
              <a:spLocks noEditPoints="1"/>
            </p:cNvSpPr>
            <p:nvPr/>
          </p:nvSpPr>
          <p:spPr bwMode="auto">
            <a:xfrm>
              <a:off x="6859588" y="6026150"/>
              <a:ext cx="60325" cy="34925"/>
            </a:xfrm>
            <a:custGeom>
              <a:avLst/>
              <a:gdLst>
                <a:gd name="T0" fmla="*/ 21 w 433"/>
                <a:gd name="T1" fmla="*/ 247 h 247"/>
                <a:gd name="T2" fmla="*/ 0 w 433"/>
                <a:gd name="T3" fmla="*/ 201 h 247"/>
                <a:gd name="T4" fmla="*/ 36 w 433"/>
                <a:gd name="T5" fmla="*/ 185 h 247"/>
                <a:gd name="T6" fmla="*/ 215 w 433"/>
                <a:gd name="T7" fmla="*/ 102 h 247"/>
                <a:gd name="T8" fmla="*/ 215 w 433"/>
                <a:gd name="T9" fmla="*/ 157 h 247"/>
                <a:gd name="T10" fmla="*/ 36 w 433"/>
                <a:gd name="T11" fmla="*/ 240 h 247"/>
                <a:gd name="T12" fmla="*/ 21 w 433"/>
                <a:gd name="T13" fmla="*/ 247 h 247"/>
                <a:gd name="T14" fmla="*/ 265 w 433"/>
                <a:gd name="T15" fmla="*/ 134 h 247"/>
                <a:gd name="T16" fmla="*/ 265 w 433"/>
                <a:gd name="T17" fmla="*/ 79 h 247"/>
                <a:gd name="T18" fmla="*/ 433 w 433"/>
                <a:gd name="T19" fmla="*/ 0 h 247"/>
                <a:gd name="T20" fmla="*/ 433 w 433"/>
                <a:gd name="T21" fmla="*/ 55 h 247"/>
                <a:gd name="T22" fmla="*/ 265 w 433"/>
                <a:gd name="T23" fmla="*/ 13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3" h="247">
                  <a:moveTo>
                    <a:pt x="21" y="247"/>
                  </a:moveTo>
                  <a:lnTo>
                    <a:pt x="0" y="201"/>
                  </a:lnTo>
                  <a:lnTo>
                    <a:pt x="36" y="185"/>
                  </a:lnTo>
                  <a:lnTo>
                    <a:pt x="215" y="102"/>
                  </a:lnTo>
                  <a:lnTo>
                    <a:pt x="215" y="157"/>
                  </a:lnTo>
                  <a:lnTo>
                    <a:pt x="36" y="240"/>
                  </a:lnTo>
                  <a:lnTo>
                    <a:pt x="21" y="247"/>
                  </a:lnTo>
                  <a:moveTo>
                    <a:pt x="265" y="134"/>
                  </a:moveTo>
                  <a:lnTo>
                    <a:pt x="265" y="79"/>
                  </a:lnTo>
                  <a:lnTo>
                    <a:pt x="433" y="0"/>
                  </a:lnTo>
                  <a:lnTo>
                    <a:pt x="433" y="55"/>
                  </a:lnTo>
                  <a:lnTo>
                    <a:pt x="265" y="134"/>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55" name="Freeform 2541"/>
            <p:cNvSpPr>
              <a:spLocks noEditPoints="1"/>
            </p:cNvSpPr>
            <p:nvPr/>
          </p:nvSpPr>
          <p:spPr bwMode="auto">
            <a:xfrm>
              <a:off x="6889750" y="6018213"/>
              <a:ext cx="6350" cy="377825"/>
            </a:xfrm>
            <a:custGeom>
              <a:avLst/>
              <a:gdLst>
                <a:gd name="T0" fmla="*/ 50 w 50"/>
                <a:gd name="T1" fmla="*/ 2761 h 2761"/>
                <a:gd name="T2" fmla="*/ 0 w 50"/>
                <a:gd name="T3" fmla="*/ 2761 h 2761"/>
                <a:gd name="T4" fmla="*/ 0 w 50"/>
                <a:gd name="T5" fmla="*/ 621 h 2761"/>
                <a:gd name="T6" fmla="*/ 50 w 50"/>
                <a:gd name="T7" fmla="*/ 598 h 2761"/>
                <a:gd name="T8" fmla="*/ 50 w 50"/>
                <a:gd name="T9" fmla="*/ 2761 h 2761"/>
                <a:gd name="T10" fmla="*/ 0 w 50"/>
                <a:gd name="T11" fmla="*/ 566 h 2761"/>
                <a:gd name="T12" fmla="*/ 0 w 50"/>
                <a:gd name="T13" fmla="*/ 0 h 2761"/>
                <a:gd name="T14" fmla="*/ 50 w 50"/>
                <a:gd name="T15" fmla="*/ 0 h 2761"/>
                <a:gd name="T16" fmla="*/ 50 w 50"/>
                <a:gd name="T17" fmla="*/ 543 h 2761"/>
                <a:gd name="T18" fmla="*/ 0 w 50"/>
                <a:gd name="T19" fmla="*/ 566 h 2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761">
                  <a:moveTo>
                    <a:pt x="50" y="2761"/>
                  </a:moveTo>
                  <a:lnTo>
                    <a:pt x="0" y="2761"/>
                  </a:lnTo>
                  <a:lnTo>
                    <a:pt x="0" y="621"/>
                  </a:lnTo>
                  <a:lnTo>
                    <a:pt x="50" y="598"/>
                  </a:lnTo>
                  <a:lnTo>
                    <a:pt x="50" y="2761"/>
                  </a:lnTo>
                  <a:moveTo>
                    <a:pt x="0" y="566"/>
                  </a:moveTo>
                  <a:lnTo>
                    <a:pt x="0" y="0"/>
                  </a:lnTo>
                  <a:lnTo>
                    <a:pt x="50" y="0"/>
                  </a:lnTo>
                  <a:lnTo>
                    <a:pt x="50" y="543"/>
                  </a:lnTo>
                  <a:lnTo>
                    <a:pt x="0" y="56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56" name="Freeform 2542"/>
            <p:cNvSpPr>
              <a:spLocks/>
            </p:cNvSpPr>
            <p:nvPr/>
          </p:nvSpPr>
          <p:spPr bwMode="auto">
            <a:xfrm>
              <a:off x="6859588" y="6081713"/>
              <a:ext cx="60325" cy="33338"/>
            </a:xfrm>
            <a:custGeom>
              <a:avLst/>
              <a:gdLst>
                <a:gd name="T0" fmla="*/ 2 w 38"/>
                <a:gd name="T1" fmla="*/ 21 h 21"/>
                <a:gd name="T2" fmla="*/ 0 w 38"/>
                <a:gd name="T3" fmla="*/ 17 h 21"/>
                <a:gd name="T4" fmla="*/ 3 w 38"/>
                <a:gd name="T5" fmla="*/ 16 h 21"/>
                <a:gd name="T6" fmla="*/ 19 w 38"/>
                <a:gd name="T7" fmla="*/ 9 h 21"/>
                <a:gd name="T8" fmla="*/ 23 w 38"/>
                <a:gd name="T9" fmla="*/ 7 h 21"/>
                <a:gd name="T10" fmla="*/ 38 w 38"/>
                <a:gd name="T11" fmla="*/ 0 h 21"/>
                <a:gd name="T12" fmla="*/ 38 w 38"/>
                <a:gd name="T13" fmla="*/ 5 h 21"/>
                <a:gd name="T14" fmla="*/ 23 w 38"/>
                <a:gd name="T15" fmla="*/ 12 h 21"/>
                <a:gd name="T16" fmla="*/ 19 w 38"/>
                <a:gd name="T17" fmla="*/ 14 h 21"/>
                <a:gd name="T18" fmla="*/ 3 w 38"/>
                <a:gd name="T19" fmla="*/ 21 h 21"/>
                <a:gd name="T20" fmla="*/ 2 w 38"/>
                <a:gd name="T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21">
                  <a:moveTo>
                    <a:pt x="2" y="21"/>
                  </a:moveTo>
                  <a:lnTo>
                    <a:pt x="0" y="17"/>
                  </a:lnTo>
                  <a:lnTo>
                    <a:pt x="3" y="16"/>
                  </a:lnTo>
                  <a:lnTo>
                    <a:pt x="19" y="9"/>
                  </a:lnTo>
                  <a:lnTo>
                    <a:pt x="23" y="7"/>
                  </a:lnTo>
                  <a:lnTo>
                    <a:pt x="38" y="0"/>
                  </a:lnTo>
                  <a:lnTo>
                    <a:pt x="38" y="5"/>
                  </a:lnTo>
                  <a:lnTo>
                    <a:pt x="23" y="12"/>
                  </a:lnTo>
                  <a:lnTo>
                    <a:pt x="19" y="14"/>
                  </a:lnTo>
                  <a:lnTo>
                    <a:pt x="3" y="21"/>
                  </a:lnTo>
                  <a:lnTo>
                    <a:pt x="2" y="2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57" name="Freeform 2543"/>
            <p:cNvSpPr>
              <a:spLocks noEditPoints="1"/>
            </p:cNvSpPr>
            <p:nvPr/>
          </p:nvSpPr>
          <p:spPr bwMode="auto">
            <a:xfrm>
              <a:off x="6804025" y="6345238"/>
              <a:ext cx="39688" cy="19050"/>
            </a:xfrm>
            <a:custGeom>
              <a:avLst/>
              <a:gdLst>
                <a:gd name="T0" fmla="*/ 0 w 283"/>
                <a:gd name="T1" fmla="*/ 138 h 138"/>
                <a:gd name="T2" fmla="*/ 0 w 283"/>
                <a:gd name="T3" fmla="*/ 86 h 138"/>
                <a:gd name="T4" fmla="*/ 66 w 283"/>
                <a:gd name="T5" fmla="*/ 64 h 138"/>
                <a:gd name="T6" fmla="*/ 66 w 283"/>
                <a:gd name="T7" fmla="*/ 117 h 138"/>
                <a:gd name="T8" fmla="*/ 0 w 283"/>
                <a:gd name="T9" fmla="*/ 138 h 138"/>
                <a:gd name="T10" fmla="*/ 116 w 283"/>
                <a:gd name="T11" fmla="*/ 101 h 138"/>
                <a:gd name="T12" fmla="*/ 116 w 283"/>
                <a:gd name="T13" fmla="*/ 49 h 138"/>
                <a:gd name="T14" fmla="*/ 268 w 283"/>
                <a:gd name="T15" fmla="*/ 0 h 138"/>
                <a:gd name="T16" fmla="*/ 283 w 283"/>
                <a:gd name="T17" fmla="*/ 48 h 138"/>
                <a:gd name="T18" fmla="*/ 116 w 283"/>
                <a:gd name="T19" fmla="*/ 10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138">
                  <a:moveTo>
                    <a:pt x="0" y="138"/>
                  </a:moveTo>
                  <a:lnTo>
                    <a:pt x="0" y="86"/>
                  </a:lnTo>
                  <a:lnTo>
                    <a:pt x="66" y="64"/>
                  </a:lnTo>
                  <a:lnTo>
                    <a:pt x="66" y="117"/>
                  </a:lnTo>
                  <a:lnTo>
                    <a:pt x="0" y="138"/>
                  </a:lnTo>
                  <a:moveTo>
                    <a:pt x="116" y="101"/>
                  </a:moveTo>
                  <a:lnTo>
                    <a:pt x="116" y="49"/>
                  </a:lnTo>
                  <a:lnTo>
                    <a:pt x="268" y="0"/>
                  </a:lnTo>
                  <a:lnTo>
                    <a:pt x="283" y="48"/>
                  </a:lnTo>
                  <a:lnTo>
                    <a:pt x="116" y="10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58" name="Rectangle 2544"/>
            <p:cNvSpPr>
              <a:spLocks noChangeArrowheads="1"/>
            </p:cNvSpPr>
            <p:nvPr/>
          </p:nvSpPr>
          <p:spPr bwMode="auto">
            <a:xfrm>
              <a:off x="6813550" y="6313488"/>
              <a:ext cx="6350" cy="18256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59" name="Freeform 2545"/>
            <p:cNvSpPr>
              <a:spLocks noEditPoints="1"/>
            </p:cNvSpPr>
            <p:nvPr/>
          </p:nvSpPr>
          <p:spPr bwMode="auto">
            <a:xfrm>
              <a:off x="6804025" y="6608763"/>
              <a:ext cx="127000" cy="96838"/>
            </a:xfrm>
            <a:custGeom>
              <a:avLst/>
              <a:gdLst>
                <a:gd name="T0" fmla="*/ 925 w 925"/>
                <a:gd name="T1" fmla="*/ 703 h 703"/>
                <a:gd name="T2" fmla="*/ 439 w 925"/>
                <a:gd name="T3" fmla="*/ 703 h 703"/>
                <a:gd name="T4" fmla="*/ 439 w 925"/>
                <a:gd name="T5" fmla="*/ 634 h 703"/>
                <a:gd name="T6" fmla="*/ 495 w 925"/>
                <a:gd name="T7" fmla="*/ 634 h 703"/>
                <a:gd name="T8" fmla="*/ 495 w 925"/>
                <a:gd name="T9" fmla="*/ 202 h 703"/>
                <a:gd name="T10" fmla="*/ 439 w 925"/>
                <a:gd name="T11" fmla="*/ 202 h 703"/>
                <a:gd name="T12" fmla="*/ 439 w 925"/>
                <a:gd name="T13" fmla="*/ 0 h 703"/>
                <a:gd name="T14" fmla="*/ 451 w 925"/>
                <a:gd name="T15" fmla="*/ 0 h 703"/>
                <a:gd name="T16" fmla="*/ 451 w 925"/>
                <a:gd name="T17" fmla="*/ 4 h 703"/>
                <a:gd name="T18" fmla="*/ 836 w 925"/>
                <a:gd name="T19" fmla="*/ 4 h 703"/>
                <a:gd name="T20" fmla="*/ 836 w 925"/>
                <a:gd name="T21" fmla="*/ 703 h 703"/>
                <a:gd name="T22" fmla="*/ 925 w 925"/>
                <a:gd name="T23" fmla="*/ 703 h 703"/>
                <a:gd name="T24" fmla="*/ 389 w 925"/>
                <a:gd name="T25" fmla="*/ 703 h 703"/>
                <a:gd name="T26" fmla="*/ 0 w 925"/>
                <a:gd name="T27" fmla="*/ 703 h 703"/>
                <a:gd name="T28" fmla="*/ 0 w 925"/>
                <a:gd name="T29" fmla="*/ 634 h 703"/>
                <a:gd name="T30" fmla="*/ 27 w 925"/>
                <a:gd name="T31" fmla="*/ 634 h 703"/>
                <a:gd name="T32" fmla="*/ 27 w 925"/>
                <a:gd name="T33" fmla="*/ 202 h 703"/>
                <a:gd name="T34" fmla="*/ 0 w 925"/>
                <a:gd name="T35" fmla="*/ 202 h 703"/>
                <a:gd name="T36" fmla="*/ 0 w 925"/>
                <a:gd name="T37" fmla="*/ 0 h 703"/>
                <a:gd name="T38" fmla="*/ 389 w 925"/>
                <a:gd name="T39" fmla="*/ 0 h 703"/>
                <a:gd name="T40" fmla="*/ 389 w 925"/>
                <a:gd name="T41" fmla="*/ 202 h 703"/>
                <a:gd name="T42" fmla="*/ 125 w 925"/>
                <a:gd name="T43" fmla="*/ 202 h 703"/>
                <a:gd name="T44" fmla="*/ 125 w 925"/>
                <a:gd name="T45" fmla="*/ 634 h 703"/>
                <a:gd name="T46" fmla="*/ 389 w 925"/>
                <a:gd name="T47" fmla="*/ 634 h 703"/>
                <a:gd name="T48" fmla="*/ 389 w 925"/>
                <a:gd name="T49" fmla="*/ 703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25" h="703">
                  <a:moveTo>
                    <a:pt x="925" y="703"/>
                  </a:moveTo>
                  <a:lnTo>
                    <a:pt x="439" y="703"/>
                  </a:lnTo>
                  <a:lnTo>
                    <a:pt x="439" y="634"/>
                  </a:lnTo>
                  <a:lnTo>
                    <a:pt x="495" y="634"/>
                  </a:lnTo>
                  <a:lnTo>
                    <a:pt x="495" y="202"/>
                  </a:lnTo>
                  <a:lnTo>
                    <a:pt x="439" y="202"/>
                  </a:lnTo>
                  <a:lnTo>
                    <a:pt x="439" y="0"/>
                  </a:lnTo>
                  <a:lnTo>
                    <a:pt x="451" y="0"/>
                  </a:lnTo>
                  <a:lnTo>
                    <a:pt x="451" y="4"/>
                  </a:lnTo>
                  <a:lnTo>
                    <a:pt x="836" y="4"/>
                  </a:lnTo>
                  <a:lnTo>
                    <a:pt x="836" y="703"/>
                  </a:lnTo>
                  <a:lnTo>
                    <a:pt x="925" y="703"/>
                  </a:lnTo>
                  <a:moveTo>
                    <a:pt x="389" y="703"/>
                  </a:moveTo>
                  <a:lnTo>
                    <a:pt x="0" y="703"/>
                  </a:lnTo>
                  <a:lnTo>
                    <a:pt x="0" y="634"/>
                  </a:lnTo>
                  <a:lnTo>
                    <a:pt x="27" y="634"/>
                  </a:lnTo>
                  <a:lnTo>
                    <a:pt x="27" y="202"/>
                  </a:lnTo>
                  <a:lnTo>
                    <a:pt x="0" y="202"/>
                  </a:lnTo>
                  <a:lnTo>
                    <a:pt x="0" y="0"/>
                  </a:lnTo>
                  <a:lnTo>
                    <a:pt x="389" y="0"/>
                  </a:lnTo>
                  <a:lnTo>
                    <a:pt x="389" y="202"/>
                  </a:lnTo>
                  <a:lnTo>
                    <a:pt x="125" y="202"/>
                  </a:lnTo>
                  <a:lnTo>
                    <a:pt x="125" y="634"/>
                  </a:lnTo>
                  <a:lnTo>
                    <a:pt x="389" y="634"/>
                  </a:lnTo>
                  <a:lnTo>
                    <a:pt x="389" y="703"/>
                  </a:lnTo>
                </a:path>
              </a:pathLst>
            </a:custGeom>
            <a:solidFill>
              <a:srgbClr val="72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60" name="Freeform 2546"/>
            <p:cNvSpPr>
              <a:spLocks noEditPoints="1"/>
            </p:cNvSpPr>
            <p:nvPr/>
          </p:nvSpPr>
          <p:spPr bwMode="auto">
            <a:xfrm>
              <a:off x="6858000" y="6608763"/>
              <a:ext cx="6350" cy="96838"/>
            </a:xfrm>
            <a:custGeom>
              <a:avLst/>
              <a:gdLst>
                <a:gd name="T0" fmla="*/ 50 w 50"/>
                <a:gd name="T1" fmla="*/ 703 h 703"/>
                <a:gd name="T2" fmla="*/ 0 w 50"/>
                <a:gd name="T3" fmla="*/ 703 h 703"/>
                <a:gd name="T4" fmla="*/ 0 w 50"/>
                <a:gd name="T5" fmla="*/ 634 h 703"/>
                <a:gd name="T6" fmla="*/ 50 w 50"/>
                <a:gd name="T7" fmla="*/ 634 h 703"/>
                <a:gd name="T8" fmla="*/ 50 w 50"/>
                <a:gd name="T9" fmla="*/ 703 h 703"/>
                <a:gd name="T10" fmla="*/ 50 w 50"/>
                <a:gd name="T11" fmla="*/ 202 h 703"/>
                <a:gd name="T12" fmla="*/ 0 w 50"/>
                <a:gd name="T13" fmla="*/ 202 h 703"/>
                <a:gd name="T14" fmla="*/ 0 w 50"/>
                <a:gd name="T15" fmla="*/ 0 h 703"/>
                <a:gd name="T16" fmla="*/ 50 w 50"/>
                <a:gd name="T17" fmla="*/ 0 h 703"/>
                <a:gd name="T18" fmla="*/ 50 w 50"/>
                <a:gd name="T19" fmla="*/ 202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703">
                  <a:moveTo>
                    <a:pt x="50" y="703"/>
                  </a:moveTo>
                  <a:lnTo>
                    <a:pt x="0" y="703"/>
                  </a:lnTo>
                  <a:lnTo>
                    <a:pt x="0" y="634"/>
                  </a:lnTo>
                  <a:lnTo>
                    <a:pt x="50" y="634"/>
                  </a:lnTo>
                  <a:lnTo>
                    <a:pt x="50" y="703"/>
                  </a:lnTo>
                  <a:moveTo>
                    <a:pt x="50" y="202"/>
                  </a:moveTo>
                  <a:lnTo>
                    <a:pt x="0" y="202"/>
                  </a:lnTo>
                  <a:lnTo>
                    <a:pt x="0" y="0"/>
                  </a:lnTo>
                  <a:lnTo>
                    <a:pt x="50" y="0"/>
                  </a:lnTo>
                  <a:lnTo>
                    <a:pt x="50" y="202"/>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61" name="Rectangle 2547"/>
            <p:cNvSpPr>
              <a:spLocks noChangeArrowheads="1"/>
            </p:cNvSpPr>
            <p:nvPr/>
          </p:nvSpPr>
          <p:spPr bwMode="auto">
            <a:xfrm>
              <a:off x="6804025" y="6635750"/>
              <a:ext cx="4763" cy="60325"/>
            </a:xfrm>
            <a:prstGeom prst="rect">
              <a:avLst/>
            </a:prstGeom>
            <a:solidFill>
              <a:srgbClr val="3737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62" name="Freeform 2548"/>
            <p:cNvSpPr>
              <a:spLocks noEditPoints="1"/>
            </p:cNvSpPr>
            <p:nvPr/>
          </p:nvSpPr>
          <p:spPr bwMode="auto">
            <a:xfrm>
              <a:off x="6821488" y="6635750"/>
              <a:ext cx="50800" cy="60325"/>
            </a:xfrm>
            <a:custGeom>
              <a:avLst/>
              <a:gdLst>
                <a:gd name="T0" fmla="*/ 370 w 370"/>
                <a:gd name="T1" fmla="*/ 432 h 432"/>
                <a:gd name="T2" fmla="*/ 314 w 370"/>
                <a:gd name="T3" fmla="*/ 432 h 432"/>
                <a:gd name="T4" fmla="*/ 314 w 370"/>
                <a:gd name="T5" fmla="*/ 0 h 432"/>
                <a:gd name="T6" fmla="*/ 370 w 370"/>
                <a:gd name="T7" fmla="*/ 0 h 432"/>
                <a:gd name="T8" fmla="*/ 370 w 370"/>
                <a:gd name="T9" fmla="*/ 432 h 432"/>
                <a:gd name="T10" fmla="*/ 264 w 370"/>
                <a:gd name="T11" fmla="*/ 432 h 432"/>
                <a:gd name="T12" fmla="*/ 0 w 370"/>
                <a:gd name="T13" fmla="*/ 432 h 432"/>
                <a:gd name="T14" fmla="*/ 0 w 370"/>
                <a:gd name="T15" fmla="*/ 0 h 432"/>
                <a:gd name="T16" fmla="*/ 264 w 370"/>
                <a:gd name="T17" fmla="*/ 0 h 432"/>
                <a:gd name="T18" fmla="*/ 264 w 370"/>
                <a:gd name="T19"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0" h="432">
                  <a:moveTo>
                    <a:pt x="370" y="432"/>
                  </a:moveTo>
                  <a:lnTo>
                    <a:pt x="314" y="432"/>
                  </a:lnTo>
                  <a:lnTo>
                    <a:pt x="314" y="0"/>
                  </a:lnTo>
                  <a:lnTo>
                    <a:pt x="370" y="0"/>
                  </a:lnTo>
                  <a:lnTo>
                    <a:pt x="370" y="432"/>
                  </a:lnTo>
                  <a:moveTo>
                    <a:pt x="264" y="432"/>
                  </a:moveTo>
                  <a:lnTo>
                    <a:pt x="0" y="432"/>
                  </a:lnTo>
                  <a:lnTo>
                    <a:pt x="0" y="0"/>
                  </a:lnTo>
                  <a:lnTo>
                    <a:pt x="264" y="0"/>
                  </a:lnTo>
                  <a:lnTo>
                    <a:pt x="264" y="432"/>
                  </a:lnTo>
                </a:path>
              </a:pathLst>
            </a:custGeom>
            <a:solidFill>
              <a:srgbClr val="3737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63" name="Rectangle 2549"/>
            <p:cNvSpPr>
              <a:spLocks noChangeArrowheads="1"/>
            </p:cNvSpPr>
            <p:nvPr/>
          </p:nvSpPr>
          <p:spPr bwMode="auto">
            <a:xfrm>
              <a:off x="6858000" y="6635750"/>
              <a:ext cx="6350" cy="6032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64" name="Rectangle 2550"/>
            <p:cNvSpPr>
              <a:spLocks noChangeArrowheads="1"/>
            </p:cNvSpPr>
            <p:nvPr/>
          </p:nvSpPr>
          <p:spPr bwMode="auto">
            <a:xfrm>
              <a:off x="6865938" y="6580188"/>
              <a:ext cx="53975" cy="28575"/>
            </a:xfrm>
            <a:prstGeom prst="rect">
              <a:avLst/>
            </a:prstGeom>
            <a:solidFill>
              <a:srgbClr val="4343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65" name="Rectangle 2551"/>
            <p:cNvSpPr>
              <a:spLocks noChangeArrowheads="1"/>
            </p:cNvSpPr>
            <p:nvPr/>
          </p:nvSpPr>
          <p:spPr bwMode="auto">
            <a:xfrm>
              <a:off x="6865938" y="6608763"/>
              <a:ext cx="53975" cy="1588"/>
            </a:xfrm>
            <a:prstGeom prst="rect">
              <a:avLst/>
            </a:prstGeom>
            <a:solidFill>
              <a:srgbClr val="27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66" name="Freeform 2552"/>
            <p:cNvSpPr>
              <a:spLocks noEditPoints="1"/>
            </p:cNvSpPr>
            <p:nvPr/>
          </p:nvSpPr>
          <p:spPr bwMode="auto">
            <a:xfrm>
              <a:off x="6919913" y="5653088"/>
              <a:ext cx="12700" cy="927100"/>
            </a:xfrm>
            <a:custGeom>
              <a:avLst/>
              <a:gdLst>
                <a:gd name="T0" fmla="*/ 89 w 96"/>
                <a:gd name="T1" fmla="*/ 6769 h 6769"/>
                <a:gd name="T2" fmla="*/ 0 w 96"/>
                <a:gd name="T3" fmla="*/ 6769 h 6769"/>
                <a:gd name="T4" fmla="*/ 0 w 96"/>
                <a:gd name="T5" fmla="*/ 3184 h 6769"/>
                <a:gd name="T6" fmla="*/ 96 w 96"/>
                <a:gd name="T7" fmla="*/ 3140 h 6769"/>
                <a:gd name="T8" fmla="*/ 96 w 96"/>
                <a:gd name="T9" fmla="*/ 6581 h 6769"/>
                <a:gd name="T10" fmla="*/ 89 w 96"/>
                <a:gd name="T11" fmla="*/ 6584 h 6769"/>
                <a:gd name="T12" fmla="*/ 89 w 96"/>
                <a:gd name="T13" fmla="*/ 6769 h 6769"/>
                <a:gd name="T14" fmla="*/ 0 w 96"/>
                <a:gd name="T15" fmla="*/ 3129 h 6769"/>
                <a:gd name="T16" fmla="*/ 0 w 96"/>
                <a:gd name="T17" fmla="*/ 3002 h 6769"/>
                <a:gd name="T18" fmla="*/ 96 w 96"/>
                <a:gd name="T19" fmla="*/ 2957 h 6769"/>
                <a:gd name="T20" fmla="*/ 96 w 96"/>
                <a:gd name="T21" fmla="*/ 3085 h 6769"/>
                <a:gd name="T22" fmla="*/ 0 w 96"/>
                <a:gd name="T23" fmla="*/ 3129 h 6769"/>
                <a:gd name="T24" fmla="*/ 0 w 96"/>
                <a:gd name="T25" fmla="*/ 2947 h 6769"/>
                <a:gd name="T26" fmla="*/ 0 w 96"/>
                <a:gd name="T27" fmla="*/ 2783 h 6769"/>
                <a:gd name="T28" fmla="*/ 96 w 96"/>
                <a:gd name="T29" fmla="*/ 2739 h 6769"/>
                <a:gd name="T30" fmla="*/ 96 w 96"/>
                <a:gd name="T31" fmla="*/ 2901 h 6769"/>
                <a:gd name="T32" fmla="*/ 0 w 96"/>
                <a:gd name="T33" fmla="*/ 2947 h 6769"/>
                <a:gd name="T34" fmla="*/ 0 w 96"/>
                <a:gd name="T35" fmla="*/ 2728 h 6769"/>
                <a:gd name="T36" fmla="*/ 0 w 96"/>
                <a:gd name="T37" fmla="*/ 1736 h 6769"/>
                <a:gd name="T38" fmla="*/ 39 w 96"/>
                <a:gd name="T39" fmla="*/ 1712 h 6769"/>
                <a:gd name="T40" fmla="*/ 39 w 96"/>
                <a:gd name="T41" fmla="*/ 1236 h 6769"/>
                <a:gd name="T42" fmla="*/ 0 w 96"/>
                <a:gd name="T43" fmla="*/ 1260 h 6769"/>
                <a:gd name="T44" fmla="*/ 0 w 96"/>
                <a:gd name="T45" fmla="*/ 733 h 6769"/>
                <a:gd name="T46" fmla="*/ 39 w 96"/>
                <a:gd name="T47" fmla="*/ 708 h 6769"/>
                <a:gd name="T48" fmla="*/ 39 w 96"/>
                <a:gd name="T49" fmla="*/ 372 h 6769"/>
                <a:gd name="T50" fmla="*/ 0 w 96"/>
                <a:gd name="T51" fmla="*/ 397 h 6769"/>
                <a:gd name="T52" fmla="*/ 0 w 96"/>
                <a:gd name="T53" fmla="*/ 308 h 6769"/>
                <a:gd name="T54" fmla="*/ 39 w 96"/>
                <a:gd name="T55" fmla="*/ 283 h 6769"/>
                <a:gd name="T56" fmla="*/ 39 w 96"/>
                <a:gd name="T57" fmla="*/ 38 h 6769"/>
                <a:gd name="T58" fmla="*/ 96 w 96"/>
                <a:gd name="T59" fmla="*/ 0 h 6769"/>
                <a:gd name="T60" fmla="*/ 96 w 96"/>
                <a:gd name="T61" fmla="*/ 2684 h 6769"/>
                <a:gd name="T62" fmla="*/ 0 w 96"/>
                <a:gd name="T63" fmla="*/ 2728 h 6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 h="6769">
                  <a:moveTo>
                    <a:pt x="89" y="6769"/>
                  </a:moveTo>
                  <a:lnTo>
                    <a:pt x="0" y="6769"/>
                  </a:lnTo>
                  <a:lnTo>
                    <a:pt x="0" y="3184"/>
                  </a:lnTo>
                  <a:lnTo>
                    <a:pt x="96" y="3140"/>
                  </a:lnTo>
                  <a:lnTo>
                    <a:pt x="96" y="6581"/>
                  </a:lnTo>
                  <a:lnTo>
                    <a:pt x="89" y="6584"/>
                  </a:lnTo>
                  <a:lnTo>
                    <a:pt x="89" y="6769"/>
                  </a:lnTo>
                  <a:moveTo>
                    <a:pt x="0" y="3129"/>
                  </a:moveTo>
                  <a:lnTo>
                    <a:pt x="0" y="3002"/>
                  </a:lnTo>
                  <a:lnTo>
                    <a:pt x="96" y="2957"/>
                  </a:lnTo>
                  <a:lnTo>
                    <a:pt x="96" y="3085"/>
                  </a:lnTo>
                  <a:lnTo>
                    <a:pt x="0" y="3129"/>
                  </a:lnTo>
                  <a:moveTo>
                    <a:pt x="0" y="2947"/>
                  </a:moveTo>
                  <a:lnTo>
                    <a:pt x="0" y="2783"/>
                  </a:lnTo>
                  <a:lnTo>
                    <a:pt x="96" y="2739"/>
                  </a:lnTo>
                  <a:lnTo>
                    <a:pt x="96" y="2901"/>
                  </a:lnTo>
                  <a:lnTo>
                    <a:pt x="0" y="2947"/>
                  </a:lnTo>
                  <a:moveTo>
                    <a:pt x="0" y="2728"/>
                  </a:moveTo>
                  <a:lnTo>
                    <a:pt x="0" y="1736"/>
                  </a:lnTo>
                  <a:lnTo>
                    <a:pt x="39" y="1712"/>
                  </a:lnTo>
                  <a:lnTo>
                    <a:pt x="39" y="1236"/>
                  </a:lnTo>
                  <a:lnTo>
                    <a:pt x="0" y="1260"/>
                  </a:lnTo>
                  <a:lnTo>
                    <a:pt x="0" y="733"/>
                  </a:lnTo>
                  <a:lnTo>
                    <a:pt x="39" y="708"/>
                  </a:lnTo>
                  <a:lnTo>
                    <a:pt x="39" y="372"/>
                  </a:lnTo>
                  <a:lnTo>
                    <a:pt x="0" y="397"/>
                  </a:lnTo>
                  <a:lnTo>
                    <a:pt x="0" y="308"/>
                  </a:lnTo>
                  <a:lnTo>
                    <a:pt x="39" y="283"/>
                  </a:lnTo>
                  <a:lnTo>
                    <a:pt x="39" y="38"/>
                  </a:lnTo>
                  <a:lnTo>
                    <a:pt x="96" y="0"/>
                  </a:lnTo>
                  <a:lnTo>
                    <a:pt x="96" y="2684"/>
                  </a:lnTo>
                  <a:lnTo>
                    <a:pt x="0" y="2728"/>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67" name="Freeform 2553"/>
            <p:cNvSpPr>
              <a:spLocks/>
            </p:cNvSpPr>
            <p:nvPr/>
          </p:nvSpPr>
          <p:spPr bwMode="auto">
            <a:xfrm>
              <a:off x="6919913" y="6049963"/>
              <a:ext cx="12700" cy="14288"/>
            </a:xfrm>
            <a:custGeom>
              <a:avLst/>
              <a:gdLst>
                <a:gd name="T0" fmla="*/ 0 w 8"/>
                <a:gd name="T1" fmla="*/ 9 h 9"/>
                <a:gd name="T2" fmla="*/ 0 w 8"/>
                <a:gd name="T3" fmla="*/ 4 h 9"/>
                <a:gd name="T4" fmla="*/ 8 w 8"/>
                <a:gd name="T5" fmla="*/ 0 h 9"/>
                <a:gd name="T6" fmla="*/ 8 w 8"/>
                <a:gd name="T7" fmla="*/ 5 h 9"/>
                <a:gd name="T8" fmla="*/ 0 w 8"/>
                <a:gd name="T9" fmla="*/ 9 h 9"/>
              </a:gdLst>
              <a:ahLst/>
              <a:cxnLst>
                <a:cxn ang="0">
                  <a:pos x="T0" y="T1"/>
                </a:cxn>
                <a:cxn ang="0">
                  <a:pos x="T2" y="T3"/>
                </a:cxn>
                <a:cxn ang="0">
                  <a:pos x="T4" y="T5"/>
                </a:cxn>
                <a:cxn ang="0">
                  <a:pos x="T6" y="T7"/>
                </a:cxn>
                <a:cxn ang="0">
                  <a:pos x="T8" y="T9"/>
                </a:cxn>
              </a:cxnLst>
              <a:rect l="0" t="0" r="r" b="b"/>
              <a:pathLst>
                <a:path w="8" h="9">
                  <a:moveTo>
                    <a:pt x="0" y="9"/>
                  </a:moveTo>
                  <a:lnTo>
                    <a:pt x="0" y="4"/>
                  </a:lnTo>
                  <a:lnTo>
                    <a:pt x="8" y="0"/>
                  </a:lnTo>
                  <a:lnTo>
                    <a:pt x="8" y="5"/>
                  </a:lnTo>
                  <a:lnTo>
                    <a:pt x="0"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68" name="Freeform 2554"/>
            <p:cNvSpPr>
              <a:spLocks/>
            </p:cNvSpPr>
            <p:nvPr/>
          </p:nvSpPr>
          <p:spPr bwMode="auto">
            <a:xfrm>
              <a:off x="6919913" y="6021388"/>
              <a:ext cx="12700" cy="12700"/>
            </a:xfrm>
            <a:custGeom>
              <a:avLst/>
              <a:gdLst>
                <a:gd name="T0" fmla="*/ 0 w 8"/>
                <a:gd name="T1" fmla="*/ 8 h 8"/>
                <a:gd name="T2" fmla="*/ 0 w 8"/>
                <a:gd name="T3" fmla="*/ 3 h 8"/>
                <a:gd name="T4" fmla="*/ 8 w 8"/>
                <a:gd name="T5" fmla="*/ 0 h 8"/>
                <a:gd name="T6" fmla="*/ 8 w 8"/>
                <a:gd name="T7" fmla="*/ 4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3"/>
                  </a:lnTo>
                  <a:lnTo>
                    <a:pt x="8" y="0"/>
                  </a:lnTo>
                  <a:lnTo>
                    <a:pt x="8" y="4"/>
                  </a:lnTo>
                  <a:lnTo>
                    <a:pt x="0"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69" name="Freeform 2555"/>
            <p:cNvSpPr>
              <a:spLocks/>
            </p:cNvSpPr>
            <p:nvPr/>
          </p:nvSpPr>
          <p:spPr bwMode="auto">
            <a:xfrm>
              <a:off x="6919913" y="6075363"/>
              <a:ext cx="12700" cy="14288"/>
            </a:xfrm>
            <a:custGeom>
              <a:avLst/>
              <a:gdLst>
                <a:gd name="T0" fmla="*/ 0 w 8"/>
                <a:gd name="T1" fmla="*/ 9 h 9"/>
                <a:gd name="T2" fmla="*/ 0 w 8"/>
                <a:gd name="T3" fmla="*/ 4 h 9"/>
                <a:gd name="T4" fmla="*/ 8 w 8"/>
                <a:gd name="T5" fmla="*/ 0 h 9"/>
                <a:gd name="T6" fmla="*/ 8 w 8"/>
                <a:gd name="T7" fmla="*/ 5 h 9"/>
                <a:gd name="T8" fmla="*/ 0 w 8"/>
                <a:gd name="T9" fmla="*/ 9 h 9"/>
              </a:gdLst>
              <a:ahLst/>
              <a:cxnLst>
                <a:cxn ang="0">
                  <a:pos x="T0" y="T1"/>
                </a:cxn>
                <a:cxn ang="0">
                  <a:pos x="T2" y="T3"/>
                </a:cxn>
                <a:cxn ang="0">
                  <a:pos x="T4" y="T5"/>
                </a:cxn>
                <a:cxn ang="0">
                  <a:pos x="T6" y="T7"/>
                </a:cxn>
                <a:cxn ang="0">
                  <a:pos x="T8" y="T9"/>
                </a:cxn>
              </a:cxnLst>
              <a:rect l="0" t="0" r="r" b="b"/>
              <a:pathLst>
                <a:path w="8" h="9">
                  <a:moveTo>
                    <a:pt x="0" y="9"/>
                  </a:moveTo>
                  <a:lnTo>
                    <a:pt x="0" y="4"/>
                  </a:lnTo>
                  <a:lnTo>
                    <a:pt x="8" y="0"/>
                  </a:lnTo>
                  <a:lnTo>
                    <a:pt x="8" y="5"/>
                  </a:lnTo>
                  <a:lnTo>
                    <a:pt x="0"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70" name="Rectangle 2556"/>
            <p:cNvSpPr>
              <a:spLocks noChangeArrowheads="1"/>
            </p:cNvSpPr>
            <p:nvPr/>
          </p:nvSpPr>
          <p:spPr bwMode="auto">
            <a:xfrm>
              <a:off x="6919913" y="6608763"/>
              <a:ext cx="11113" cy="96838"/>
            </a:xfrm>
            <a:prstGeom prst="rect">
              <a:avLst/>
            </a:prstGeom>
            <a:solidFill>
              <a:srgbClr val="595A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71" name="Rectangle 2557"/>
            <p:cNvSpPr>
              <a:spLocks noChangeArrowheads="1"/>
            </p:cNvSpPr>
            <p:nvPr/>
          </p:nvSpPr>
          <p:spPr bwMode="auto">
            <a:xfrm>
              <a:off x="6931025" y="6554788"/>
              <a:ext cx="1588" cy="53975"/>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72" name="Rectangle 2558"/>
            <p:cNvSpPr>
              <a:spLocks noChangeArrowheads="1"/>
            </p:cNvSpPr>
            <p:nvPr/>
          </p:nvSpPr>
          <p:spPr bwMode="auto">
            <a:xfrm>
              <a:off x="6931025" y="6608763"/>
              <a:ext cx="1588" cy="96838"/>
            </a:xfrm>
            <a:prstGeom prst="rect">
              <a:avLst/>
            </a:prstGeom>
            <a:solidFill>
              <a:srgbClr val="5051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73" name="Rectangle 2559"/>
            <p:cNvSpPr>
              <a:spLocks noChangeArrowheads="1"/>
            </p:cNvSpPr>
            <p:nvPr/>
          </p:nvSpPr>
          <p:spPr bwMode="auto">
            <a:xfrm>
              <a:off x="6919913" y="6580188"/>
              <a:ext cx="11113" cy="28575"/>
            </a:xfrm>
            <a:prstGeom prst="rect">
              <a:avLst/>
            </a:prstGeom>
            <a:solidFill>
              <a:srgbClr val="3535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74" name="Rectangle 2560"/>
            <p:cNvSpPr>
              <a:spLocks noChangeArrowheads="1"/>
            </p:cNvSpPr>
            <p:nvPr/>
          </p:nvSpPr>
          <p:spPr bwMode="auto">
            <a:xfrm>
              <a:off x="6919913" y="6608763"/>
              <a:ext cx="11113" cy="1588"/>
            </a:xfrm>
            <a:prstGeom prst="rect">
              <a:avLst/>
            </a:prstGeom>
            <a:solidFill>
              <a:srgbClr val="201F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75" name="Freeform 2561"/>
            <p:cNvSpPr>
              <a:spLocks/>
            </p:cNvSpPr>
            <p:nvPr/>
          </p:nvSpPr>
          <p:spPr bwMode="auto">
            <a:xfrm>
              <a:off x="6831013" y="5656263"/>
              <a:ext cx="93663" cy="95250"/>
            </a:xfrm>
            <a:custGeom>
              <a:avLst/>
              <a:gdLst>
                <a:gd name="T0" fmla="*/ 0 w 59"/>
                <a:gd name="T1" fmla="*/ 60 h 60"/>
                <a:gd name="T2" fmla="*/ 0 w 59"/>
                <a:gd name="T3" fmla="*/ 38 h 60"/>
                <a:gd name="T4" fmla="*/ 59 w 59"/>
                <a:gd name="T5" fmla="*/ 0 h 60"/>
                <a:gd name="T6" fmla="*/ 59 w 59"/>
                <a:gd name="T7" fmla="*/ 1 h 60"/>
                <a:gd name="T8" fmla="*/ 56 w 59"/>
                <a:gd name="T9" fmla="*/ 3 h 60"/>
                <a:gd name="T10" fmla="*/ 56 w 59"/>
                <a:gd name="T11" fmla="*/ 24 h 60"/>
                <a:gd name="T12" fmla="*/ 0 w 59"/>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59" h="60">
                  <a:moveTo>
                    <a:pt x="0" y="60"/>
                  </a:moveTo>
                  <a:lnTo>
                    <a:pt x="0" y="38"/>
                  </a:lnTo>
                  <a:lnTo>
                    <a:pt x="59" y="0"/>
                  </a:lnTo>
                  <a:lnTo>
                    <a:pt x="59" y="1"/>
                  </a:lnTo>
                  <a:lnTo>
                    <a:pt x="56" y="3"/>
                  </a:lnTo>
                  <a:lnTo>
                    <a:pt x="56" y="24"/>
                  </a:lnTo>
                  <a:lnTo>
                    <a:pt x="0" y="60"/>
                  </a:lnTo>
                  <a:close/>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76" name="Freeform 2562"/>
            <p:cNvSpPr>
              <a:spLocks/>
            </p:cNvSpPr>
            <p:nvPr/>
          </p:nvSpPr>
          <p:spPr bwMode="auto">
            <a:xfrm>
              <a:off x="6919913" y="5657850"/>
              <a:ext cx="4763" cy="36513"/>
            </a:xfrm>
            <a:custGeom>
              <a:avLst/>
              <a:gdLst>
                <a:gd name="T0" fmla="*/ 0 w 3"/>
                <a:gd name="T1" fmla="*/ 23 h 23"/>
                <a:gd name="T2" fmla="*/ 0 w 3"/>
                <a:gd name="T3" fmla="*/ 2 h 23"/>
                <a:gd name="T4" fmla="*/ 3 w 3"/>
                <a:gd name="T5" fmla="*/ 0 h 23"/>
                <a:gd name="T6" fmla="*/ 3 w 3"/>
                <a:gd name="T7" fmla="*/ 21 h 23"/>
                <a:gd name="T8" fmla="*/ 0 w 3"/>
                <a:gd name="T9" fmla="*/ 23 h 23"/>
              </a:gdLst>
              <a:ahLst/>
              <a:cxnLst>
                <a:cxn ang="0">
                  <a:pos x="T0" y="T1"/>
                </a:cxn>
                <a:cxn ang="0">
                  <a:pos x="T2" y="T3"/>
                </a:cxn>
                <a:cxn ang="0">
                  <a:pos x="T4" y="T5"/>
                </a:cxn>
                <a:cxn ang="0">
                  <a:pos x="T6" y="T7"/>
                </a:cxn>
                <a:cxn ang="0">
                  <a:pos x="T8" y="T9"/>
                </a:cxn>
              </a:cxnLst>
              <a:rect l="0" t="0" r="r" b="b"/>
              <a:pathLst>
                <a:path w="3" h="23">
                  <a:moveTo>
                    <a:pt x="0" y="23"/>
                  </a:moveTo>
                  <a:lnTo>
                    <a:pt x="0" y="2"/>
                  </a:lnTo>
                  <a:lnTo>
                    <a:pt x="3" y="0"/>
                  </a:lnTo>
                  <a:lnTo>
                    <a:pt x="3" y="21"/>
                  </a:lnTo>
                  <a:lnTo>
                    <a:pt x="0" y="23"/>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77" name="Freeform 2563"/>
            <p:cNvSpPr>
              <a:spLocks/>
            </p:cNvSpPr>
            <p:nvPr/>
          </p:nvSpPr>
          <p:spPr bwMode="auto">
            <a:xfrm>
              <a:off x="6831013" y="5707063"/>
              <a:ext cx="88900" cy="93663"/>
            </a:xfrm>
            <a:custGeom>
              <a:avLst/>
              <a:gdLst>
                <a:gd name="T0" fmla="*/ 0 w 56"/>
                <a:gd name="T1" fmla="*/ 59 h 59"/>
                <a:gd name="T2" fmla="*/ 0 w 56"/>
                <a:gd name="T3" fmla="*/ 36 h 59"/>
                <a:gd name="T4" fmla="*/ 56 w 56"/>
                <a:gd name="T5" fmla="*/ 0 h 59"/>
                <a:gd name="T6" fmla="*/ 56 w 56"/>
                <a:gd name="T7" fmla="*/ 7 h 59"/>
                <a:gd name="T8" fmla="*/ 0 w 56"/>
                <a:gd name="T9" fmla="*/ 42 h 59"/>
                <a:gd name="T10" fmla="*/ 0 w 56"/>
                <a:gd name="T11" fmla="*/ 59 h 59"/>
              </a:gdLst>
              <a:ahLst/>
              <a:cxnLst>
                <a:cxn ang="0">
                  <a:pos x="T0" y="T1"/>
                </a:cxn>
                <a:cxn ang="0">
                  <a:pos x="T2" y="T3"/>
                </a:cxn>
                <a:cxn ang="0">
                  <a:pos x="T4" y="T5"/>
                </a:cxn>
                <a:cxn ang="0">
                  <a:pos x="T6" y="T7"/>
                </a:cxn>
                <a:cxn ang="0">
                  <a:pos x="T8" y="T9"/>
                </a:cxn>
                <a:cxn ang="0">
                  <a:pos x="T10" y="T11"/>
                </a:cxn>
              </a:cxnLst>
              <a:rect l="0" t="0" r="r" b="b"/>
              <a:pathLst>
                <a:path w="56" h="59">
                  <a:moveTo>
                    <a:pt x="0" y="59"/>
                  </a:moveTo>
                  <a:lnTo>
                    <a:pt x="0" y="36"/>
                  </a:lnTo>
                  <a:lnTo>
                    <a:pt x="56" y="0"/>
                  </a:lnTo>
                  <a:lnTo>
                    <a:pt x="56" y="7"/>
                  </a:lnTo>
                  <a:lnTo>
                    <a:pt x="0" y="42"/>
                  </a:lnTo>
                  <a:lnTo>
                    <a:pt x="0" y="59"/>
                  </a:lnTo>
                  <a:close/>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78" name="Freeform 2564"/>
            <p:cNvSpPr>
              <a:spLocks/>
            </p:cNvSpPr>
            <p:nvPr/>
          </p:nvSpPr>
          <p:spPr bwMode="auto">
            <a:xfrm>
              <a:off x="6919913" y="5703888"/>
              <a:ext cx="4763" cy="14288"/>
            </a:xfrm>
            <a:custGeom>
              <a:avLst/>
              <a:gdLst>
                <a:gd name="T0" fmla="*/ 0 w 3"/>
                <a:gd name="T1" fmla="*/ 9 h 9"/>
                <a:gd name="T2" fmla="*/ 0 w 3"/>
                <a:gd name="T3" fmla="*/ 2 h 9"/>
                <a:gd name="T4" fmla="*/ 3 w 3"/>
                <a:gd name="T5" fmla="*/ 0 h 9"/>
                <a:gd name="T6" fmla="*/ 3 w 3"/>
                <a:gd name="T7" fmla="*/ 7 h 9"/>
                <a:gd name="T8" fmla="*/ 0 w 3"/>
                <a:gd name="T9" fmla="*/ 9 h 9"/>
              </a:gdLst>
              <a:ahLst/>
              <a:cxnLst>
                <a:cxn ang="0">
                  <a:pos x="T0" y="T1"/>
                </a:cxn>
                <a:cxn ang="0">
                  <a:pos x="T2" y="T3"/>
                </a:cxn>
                <a:cxn ang="0">
                  <a:pos x="T4" y="T5"/>
                </a:cxn>
                <a:cxn ang="0">
                  <a:pos x="T6" y="T7"/>
                </a:cxn>
                <a:cxn ang="0">
                  <a:pos x="T8" y="T9"/>
                </a:cxn>
              </a:cxnLst>
              <a:rect l="0" t="0" r="r" b="b"/>
              <a:pathLst>
                <a:path w="3" h="9">
                  <a:moveTo>
                    <a:pt x="0" y="9"/>
                  </a:moveTo>
                  <a:lnTo>
                    <a:pt x="0" y="2"/>
                  </a:lnTo>
                  <a:lnTo>
                    <a:pt x="3" y="0"/>
                  </a:lnTo>
                  <a:lnTo>
                    <a:pt x="3" y="7"/>
                  </a:lnTo>
                  <a:lnTo>
                    <a:pt x="0" y="9"/>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79" name="Freeform 2565"/>
            <p:cNvSpPr>
              <a:spLocks/>
            </p:cNvSpPr>
            <p:nvPr/>
          </p:nvSpPr>
          <p:spPr bwMode="auto">
            <a:xfrm>
              <a:off x="6831013" y="5743575"/>
              <a:ext cx="88900" cy="66675"/>
            </a:xfrm>
            <a:custGeom>
              <a:avLst/>
              <a:gdLst>
                <a:gd name="T0" fmla="*/ 0 w 56"/>
                <a:gd name="T1" fmla="*/ 42 h 42"/>
                <a:gd name="T2" fmla="*/ 0 w 56"/>
                <a:gd name="T3" fmla="*/ 36 h 42"/>
                <a:gd name="T4" fmla="*/ 56 w 56"/>
                <a:gd name="T5" fmla="*/ 0 h 42"/>
                <a:gd name="T6" fmla="*/ 56 w 56"/>
                <a:gd name="T7" fmla="*/ 6 h 42"/>
                <a:gd name="T8" fmla="*/ 0 w 56"/>
                <a:gd name="T9" fmla="*/ 42 h 42"/>
              </a:gdLst>
              <a:ahLst/>
              <a:cxnLst>
                <a:cxn ang="0">
                  <a:pos x="T0" y="T1"/>
                </a:cxn>
                <a:cxn ang="0">
                  <a:pos x="T2" y="T3"/>
                </a:cxn>
                <a:cxn ang="0">
                  <a:pos x="T4" y="T5"/>
                </a:cxn>
                <a:cxn ang="0">
                  <a:pos x="T6" y="T7"/>
                </a:cxn>
                <a:cxn ang="0">
                  <a:pos x="T8" y="T9"/>
                </a:cxn>
              </a:cxnLst>
              <a:rect l="0" t="0" r="r" b="b"/>
              <a:pathLst>
                <a:path w="56" h="42">
                  <a:moveTo>
                    <a:pt x="0" y="42"/>
                  </a:moveTo>
                  <a:lnTo>
                    <a:pt x="0" y="36"/>
                  </a:lnTo>
                  <a:lnTo>
                    <a:pt x="56" y="0"/>
                  </a:lnTo>
                  <a:lnTo>
                    <a:pt x="56" y="6"/>
                  </a:lnTo>
                  <a:lnTo>
                    <a:pt x="0" y="42"/>
                  </a:lnTo>
                  <a:close/>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80" name="Freeform 2566"/>
            <p:cNvSpPr>
              <a:spLocks/>
            </p:cNvSpPr>
            <p:nvPr/>
          </p:nvSpPr>
          <p:spPr bwMode="auto">
            <a:xfrm>
              <a:off x="6919913" y="5715000"/>
              <a:ext cx="4763" cy="38100"/>
            </a:xfrm>
            <a:custGeom>
              <a:avLst/>
              <a:gdLst>
                <a:gd name="T0" fmla="*/ 0 w 3"/>
                <a:gd name="T1" fmla="*/ 24 h 24"/>
                <a:gd name="T2" fmla="*/ 0 w 3"/>
                <a:gd name="T3" fmla="*/ 18 h 24"/>
                <a:gd name="T4" fmla="*/ 3 w 3"/>
                <a:gd name="T5" fmla="*/ 16 h 24"/>
                <a:gd name="T6" fmla="*/ 3 w 3"/>
                <a:gd name="T7" fmla="*/ 0 h 24"/>
                <a:gd name="T8" fmla="*/ 3 w 3"/>
                <a:gd name="T9" fmla="*/ 22 h 24"/>
                <a:gd name="T10" fmla="*/ 0 w 3"/>
                <a:gd name="T11" fmla="*/ 24 h 24"/>
              </a:gdLst>
              <a:ahLst/>
              <a:cxnLst>
                <a:cxn ang="0">
                  <a:pos x="T0" y="T1"/>
                </a:cxn>
                <a:cxn ang="0">
                  <a:pos x="T2" y="T3"/>
                </a:cxn>
                <a:cxn ang="0">
                  <a:pos x="T4" y="T5"/>
                </a:cxn>
                <a:cxn ang="0">
                  <a:pos x="T6" y="T7"/>
                </a:cxn>
                <a:cxn ang="0">
                  <a:pos x="T8" y="T9"/>
                </a:cxn>
                <a:cxn ang="0">
                  <a:pos x="T10" y="T11"/>
                </a:cxn>
              </a:cxnLst>
              <a:rect l="0" t="0" r="r" b="b"/>
              <a:pathLst>
                <a:path w="3" h="24">
                  <a:moveTo>
                    <a:pt x="0" y="24"/>
                  </a:moveTo>
                  <a:lnTo>
                    <a:pt x="0" y="18"/>
                  </a:lnTo>
                  <a:lnTo>
                    <a:pt x="3" y="16"/>
                  </a:lnTo>
                  <a:lnTo>
                    <a:pt x="3" y="0"/>
                  </a:lnTo>
                  <a:lnTo>
                    <a:pt x="3" y="22"/>
                  </a:lnTo>
                  <a:lnTo>
                    <a:pt x="0" y="24"/>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81" name="Freeform 2567"/>
            <p:cNvSpPr>
              <a:spLocks/>
            </p:cNvSpPr>
            <p:nvPr/>
          </p:nvSpPr>
          <p:spPr bwMode="auto">
            <a:xfrm>
              <a:off x="6831013" y="5718175"/>
              <a:ext cx="88900" cy="82550"/>
            </a:xfrm>
            <a:custGeom>
              <a:avLst/>
              <a:gdLst>
                <a:gd name="T0" fmla="*/ 0 w 56"/>
                <a:gd name="T1" fmla="*/ 52 h 52"/>
                <a:gd name="T2" fmla="*/ 0 w 56"/>
                <a:gd name="T3" fmla="*/ 35 h 52"/>
                <a:gd name="T4" fmla="*/ 56 w 56"/>
                <a:gd name="T5" fmla="*/ 0 h 52"/>
                <a:gd name="T6" fmla="*/ 56 w 56"/>
                <a:gd name="T7" fmla="*/ 16 h 52"/>
                <a:gd name="T8" fmla="*/ 0 w 56"/>
                <a:gd name="T9" fmla="*/ 52 h 52"/>
              </a:gdLst>
              <a:ahLst/>
              <a:cxnLst>
                <a:cxn ang="0">
                  <a:pos x="T0" y="T1"/>
                </a:cxn>
                <a:cxn ang="0">
                  <a:pos x="T2" y="T3"/>
                </a:cxn>
                <a:cxn ang="0">
                  <a:pos x="T4" y="T5"/>
                </a:cxn>
                <a:cxn ang="0">
                  <a:pos x="T6" y="T7"/>
                </a:cxn>
                <a:cxn ang="0">
                  <a:pos x="T8" y="T9"/>
                </a:cxn>
              </a:cxnLst>
              <a:rect l="0" t="0" r="r" b="b"/>
              <a:pathLst>
                <a:path w="56" h="52">
                  <a:moveTo>
                    <a:pt x="0" y="52"/>
                  </a:moveTo>
                  <a:lnTo>
                    <a:pt x="0" y="35"/>
                  </a:lnTo>
                  <a:lnTo>
                    <a:pt x="56" y="0"/>
                  </a:lnTo>
                  <a:lnTo>
                    <a:pt x="56" y="16"/>
                  </a:lnTo>
                  <a:lnTo>
                    <a:pt x="0" y="52"/>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82" name="Freeform 2568"/>
            <p:cNvSpPr>
              <a:spLocks/>
            </p:cNvSpPr>
            <p:nvPr/>
          </p:nvSpPr>
          <p:spPr bwMode="auto">
            <a:xfrm>
              <a:off x="6919913" y="5715000"/>
              <a:ext cx="4763" cy="28575"/>
            </a:xfrm>
            <a:custGeom>
              <a:avLst/>
              <a:gdLst>
                <a:gd name="T0" fmla="*/ 0 w 3"/>
                <a:gd name="T1" fmla="*/ 18 h 18"/>
                <a:gd name="T2" fmla="*/ 0 w 3"/>
                <a:gd name="T3" fmla="*/ 2 h 18"/>
                <a:gd name="T4" fmla="*/ 3 w 3"/>
                <a:gd name="T5" fmla="*/ 0 h 18"/>
                <a:gd name="T6" fmla="*/ 3 w 3"/>
                <a:gd name="T7" fmla="*/ 16 h 18"/>
                <a:gd name="T8" fmla="*/ 0 w 3"/>
                <a:gd name="T9" fmla="*/ 18 h 18"/>
              </a:gdLst>
              <a:ahLst/>
              <a:cxnLst>
                <a:cxn ang="0">
                  <a:pos x="T0" y="T1"/>
                </a:cxn>
                <a:cxn ang="0">
                  <a:pos x="T2" y="T3"/>
                </a:cxn>
                <a:cxn ang="0">
                  <a:pos x="T4" y="T5"/>
                </a:cxn>
                <a:cxn ang="0">
                  <a:pos x="T6" y="T7"/>
                </a:cxn>
                <a:cxn ang="0">
                  <a:pos x="T8" y="T9"/>
                </a:cxn>
              </a:cxnLst>
              <a:rect l="0" t="0" r="r" b="b"/>
              <a:pathLst>
                <a:path w="3" h="18">
                  <a:moveTo>
                    <a:pt x="0" y="18"/>
                  </a:moveTo>
                  <a:lnTo>
                    <a:pt x="0" y="2"/>
                  </a:lnTo>
                  <a:lnTo>
                    <a:pt x="3" y="0"/>
                  </a:lnTo>
                  <a:lnTo>
                    <a:pt x="3" y="16"/>
                  </a:lnTo>
                  <a:lnTo>
                    <a:pt x="0" y="18"/>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83" name="Freeform 2569"/>
            <p:cNvSpPr>
              <a:spLocks/>
            </p:cNvSpPr>
            <p:nvPr/>
          </p:nvSpPr>
          <p:spPr bwMode="auto">
            <a:xfrm>
              <a:off x="6831013" y="5826125"/>
              <a:ext cx="88900" cy="92075"/>
            </a:xfrm>
            <a:custGeom>
              <a:avLst/>
              <a:gdLst>
                <a:gd name="T0" fmla="*/ 0 w 56"/>
                <a:gd name="T1" fmla="*/ 58 h 58"/>
                <a:gd name="T2" fmla="*/ 0 w 56"/>
                <a:gd name="T3" fmla="*/ 36 h 58"/>
                <a:gd name="T4" fmla="*/ 56 w 56"/>
                <a:gd name="T5" fmla="*/ 0 h 58"/>
                <a:gd name="T6" fmla="*/ 56 w 56"/>
                <a:gd name="T7" fmla="*/ 18 h 58"/>
                <a:gd name="T8" fmla="*/ 0 w 56"/>
                <a:gd name="T9" fmla="*/ 48 h 58"/>
                <a:gd name="T10" fmla="*/ 0 w 56"/>
                <a:gd name="T11" fmla="*/ 58 h 58"/>
              </a:gdLst>
              <a:ahLst/>
              <a:cxnLst>
                <a:cxn ang="0">
                  <a:pos x="T0" y="T1"/>
                </a:cxn>
                <a:cxn ang="0">
                  <a:pos x="T2" y="T3"/>
                </a:cxn>
                <a:cxn ang="0">
                  <a:pos x="T4" y="T5"/>
                </a:cxn>
                <a:cxn ang="0">
                  <a:pos x="T6" y="T7"/>
                </a:cxn>
                <a:cxn ang="0">
                  <a:pos x="T8" y="T9"/>
                </a:cxn>
                <a:cxn ang="0">
                  <a:pos x="T10" y="T11"/>
                </a:cxn>
              </a:cxnLst>
              <a:rect l="0" t="0" r="r" b="b"/>
              <a:pathLst>
                <a:path w="56" h="58">
                  <a:moveTo>
                    <a:pt x="0" y="58"/>
                  </a:moveTo>
                  <a:lnTo>
                    <a:pt x="0" y="36"/>
                  </a:lnTo>
                  <a:lnTo>
                    <a:pt x="56" y="0"/>
                  </a:lnTo>
                  <a:lnTo>
                    <a:pt x="56" y="18"/>
                  </a:lnTo>
                  <a:lnTo>
                    <a:pt x="0" y="48"/>
                  </a:lnTo>
                  <a:lnTo>
                    <a:pt x="0" y="58"/>
                  </a:lnTo>
                  <a:close/>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84" name="Freeform 2570"/>
            <p:cNvSpPr>
              <a:spLocks/>
            </p:cNvSpPr>
            <p:nvPr/>
          </p:nvSpPr>
          <p:spPr bwMode="auto">
            <a:xfrm>
              <a:off x="6919913" y="5822950"/>
              <a:ext cx="4763" cy="31750"/>
            </a:xfrm>
            <a:custGeom>
              <a:avLst/>
              <a:gdLst>
                <a:gd name="T0" fmla="*/ 0 w 3"/>
                <a:gd name="T1" fmla="*/ 20 h 20"/>
                <a:gd name="T2" fmla="*/ 0 w 3"/>
                <a:gd name="T3" fmla="*/ 2 h 20"/>
                <a:gd name="T4" fmla="*/ 3 w 3"/>
                <a:gd name="T5" fmla="*/ 0 h 20"/>
                <a:gd name="T6" fmla="*/ 3 w 3"/>
                <a:gd name="T7" fmla="*/ 18 h 20"/>
                <a:gd name="T8" fmla="*/ 0 w 3"/>
                <a:gd name="T9" fmla="*/ 20 h 20"/>
              </a:gdLst>
              <a:ahLst/>
              <a:cxnLst>
                <a:cxn ang="0">
                  <a:pos x="T0" y="T1"/>
                </a:cxn>
                <a:cxn ang="0">
                  <a:pos x="T2" y="T3"/>
                </a:cxn>
                <a:cxn ang="0">
                  <a:pos x="T4" y="T5"/>
                </a:cxn>
                <a:cxn ang="0">
                  <a:pos x="T6" y="T7"/>
                </a:cxn>
                <a:cxn ang="0">
                  <a:pos x="T8" y="T9"/>
                </a:cxn>
              </a:cxnLst>
              <a:rect l="0" t="0" r="r" b="b"/>
              <a:pathLst>
                <a:path w="3" h="20">
                  <a:moveTo>
                    <a:pt x="0" y="20"/>
                  </a:moveTo>
                  <a:lnTo>
                    <a:pt x="0" y="2"/>
                  </a:lnTo>
                  <a:lnTo>
                    <a:pt x="3" y="0"/>
                  </a:lnTo>
                  <a:lnTo>
                    <a:pt x="3" y="18"/>
                  </a:lnTo>
                  <a:lnTo>
                    <a:pt x="0" y="20"/>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85" name="Freeform 2571"/>
            <p:cNvSpPr>
              <a:spLocks/>
            </p:cNvSpPr>
            <p:nvPr/>
          </p:nvSpPr>
          <p:spPr bwMode="auto">
            <a:xfrm>
              <a:off x="6831013" y="5861050"/>
              <a:ext cx="88900" cy="87313"/>
            </a:xfrm>
            <a:custGeom>
              <a:avLst/>
              <a:gdLst>
                <a:gd name="T0" fmla="*/ 0 w 56"/>
                <a:gd name="T1" fmla="*/ 55 h 55"/>
                <a:gd name="T2" fmla="*/ 0 w 56"/>
                <a:gd name="T3" fmla="*/ 36 h 55"/>
                <a:gd name="T4" fmla="*/ 56 w 56"/>
                <a:gd name="T5" fmla="*/ 0 h 55"/>
                <a:gd name="T6" fmla="*/ 56 w 56"/>
                <a:gd name="T7" fmla="*/ 19 h 55"/>
                <a:gd name="T8" fmla="*/ 0 w 56"/>
                <a:gd name="T9" fmla="*/ 55 h 55"/>
              </a:gdLst>
              <a:ahLst/>
              <a:cxnLst>
                <a:cxn ang="0">
                  <a:pos x="T0" y="T1"/>
                </a:cxn>
                <a:cxn ang="0">
                  <a:pos x="T2" y="T3"/>
                </a:cxn>
                <a:cxn ang="0">
                  <a:pos x="T4" y="T5"/>
                </a:cxn>
                <a:cxn ang="0">
                  <a:pos x="T6" y="T7"/>
                </a:cxn>
                <a:cxn ang="0">
                  <a:pos x="T8" y="T9"/>
                </a:cxn>
              </a:cxnLst>
              <a:rect l="0" t="0" r="r" b="b"/>
              <a:pathLst>
                <a:path w="56" h="55">
                  <a:moveTo>
                    <a:pt x="0" y="55"/>
                  </a:moveTo>
                  <a:lnTo>
                    <a:pt x="0" y="36"/>
                  </a:lnTo>
                  <a:lnTo>
                    <a:pt x="56" y="0"/>
                  </a:lnTo>
                  <a:lnTo>
                    <a:pt x="56" y="19"/>
                  </a:lnTo>
                  <a:lnTo>
                    <a:pt x="0" y="55"/>
                  </a:lnTo>
                  <a:close/>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86" name="Freeform 2572"/>
            <p:cNvSpPr>
              <a:spLocks/>
            </p:cNvSpPr>
            <p:nvPr/>
          </p:nvSpPr>
          <p:spPr bwMode="auto">
            <a:xfrm>
              <a:off x="6919913" y="5851525"/>
              <a:ext cx="4763" cy="39688"/>
            </a:xfrm>
            <a:custGeom>
              <a:avLst/>
              <a:gdLst>
                <a:gd name="T0" fmla="*/ 0 w 3"/>
                <a:gd name="T1" fmla="*/ 25 h 25"/>
                <a:gd name="T2" fmla="*/ 0 w 3"/>
                <a:gd name="T3" fmla="*/ 6 h 25"/>
                <a:gd name="T4" fmla="*/ 3 w 3"/>
                <a:gd name="T5" fmla="*/ 4 h 25"/>
                <a:gd name="T6" fmla="*/ 3 w 3"/>
                <a:gd name="T7" fmla="*/ 0 h 25"/>
                <a:gd name="T8" fmla="*/ 3 w 3"/>
                <a:gd name="T9" fmla="*/ 23 h 25"/>
                <a:gd name="T10" fmla="*/ 0 w 3"/>
                <a:gd name="T11" fmla="*/ 25 h 25"/>
              </a:gdLst>
              <a:ahLst/>
              <a:cxnLst>
                <a:cxn ang="0">
                  <a:pos x="T0" y="T1"/>
                </a:cxn>
                <a:cxn ang="0">
                  <a:pos x="T2" y="T3"/>
                </a:cxn>
                <a:cxn ang="0">
                  <a:pos x="T4" y="T5"/>
                </a:cxn>
                <a:cxn ang="0">
                  <a:pos x="T6" y="T7"/>
                </a:cxn>
                <a:cxn ang="0">
                  <a:pos x="T8" y="T9"/>
                </a:cxn>
                <a:cxn ang="0">
                  <a:pos x="T10" y="T11"/>
                </a:cxn>
              </a:cxnLst>
              <a:rect l="0" t="0" r="r" b="b"/>
              <a:pathLst>
                <a:path w="3" h="25">
                  <a:moveTo>
                    <a:pt x="0" y="25"/>
                  </a:moveTo>
                  <a:lnTo>
                    <a:pt x="0" y="6"/>
                  </a:lnTo>
                  <a:lnTo>
                    <a:pt x="3" y="4"/>
                  </a:lnTo>
                  <a:lnTo>
                    <a:pt x="3" y="0"/>
                  </a:lnTo>
                  <a:lnTo>
                    <a:pt x="3" y="23"/>
                  </a:lnTo>
                  <a:lnTo>
                    <a:pt x="0" y="25"/>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87" name="Freeform 2573"/>
            <p:cNvSpPr>
              <a:spLocks/>
            </p:cNvSpPr>
            <p:nvPr/>
          </p:nvSpPr>
          <p:spPr bwMode="auto">
            <a:xfrm>
              <a:off x="6831013" y="5854700"/>
              <a:ext cx="88900" cy="63500"/>
            </a:xfrm>
            <a:custGeom>
              <a:avLst/>
              <a:gdLst>
                <a:gd name="T0" fmla="*/ 0 w 56"/>
                <a:gd name="T1" fmla="*/ 40 h 40"/>
                <a:gd name="T2" fmla="*/ 0 w 56"/>
                <a:gd name="T3" fmla="*/ 30 h 40"/>
                <a:gd name="T4" fmla="*/ 56 w 56"/>
                <a:gd name="T5" fmla="*/ 0 h 40"/>
                <a:gd name="T6" fmla="*/ 56 w 56"/>
                <a:gd name="T7" fmla="*/ 4 h 40"/>
                <a:gd name="T8" fmla="*/ 0 w 56"/>
                <a:gd name="T9" fmla="*/ 40 h 40"/>
              </a:gdLst>
              <a:ahLst/>
              <a:cxnLst>
                <a:cxn ang="0">
                  <a:pos x="T0" y="T1"/>
                </a:cxn>
                <a:cxn ang="0">
                  <a:pos x="T2" y="T3"/>
                </a:cxn>
                <a:cxn ang="0">
                  <a:pos x="T4" y="T5"/>
                </a:cxn>
                <a:cxn ang="0">
                  <a:pos x="T6" y="T7"/>
                </a:cxn>
                <a:cxn ang="0">
                  <a:pos x="T8" y="T9"/>
                </a:cxn>
              </a:cxnLst>
              <a:rect l="0" t="0" r="r" b="b"/>
              <a:pathLst>
                <a:path w="56" h="40">
                  <a:moveTo>
                    <a:pt x="0" y="40"/>
                  </a:moveTo>
                  <a:lnTo>
                    <a:pt x="0" y="30"/>
                  </a:lnTo>
                  <a:lnTo>
                    <a:pt x="56" y="0"/>
                  </a:lnTo>
                  <a:lnTo>
                    <a:pt x="56" y="4"/>
                  </a:lnTo>
                  <a:lnTo>
                    <a:pt x="0" y="40"/>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88" name="Freeform 2574"/>
            <p:cNvSpPr>
              <a:spLocks/>
            </p:cNvSpPr>
            <p:nvPr/>
          </p:nvSpPr>
          <p:spPr bwMode="auto">
            <a:xfrm>
              <a:off x="6919913" y="5851525"/>
              <a:ext cx="4763" cy="9525"/>
            </a:xfrm>
            <a:custGeom>
              <a:avLst/>
              <a:gdLst>
                <a:gd name="T0" fmla="*/ 0 w 3"/>
                <a:gd name="T1" fmla="*/ 6 h 6"/>
                <a:gd name="T2" fmla="*/ 0 w 3"/>
                <a:gd name="T3" fmla="*/ 2 h 6"/>
                <a:gd name="T4" fmla="*/ 3 w 3"/>
                <a:gd name="T5" fmla="*/ 0 h 6"/>
                <a:gd name="T6" fmla="*/ 3 w 3"/>
                <a:gd name="T7" fmla="*/ 4 h 6"/>
                <a:gd name="T8" fmla="*/ 0 w 3"/>
                <a:gd name="T9" fmla="*/ 6 h 6"/>
              </a:gdLst>
              <a:ahLst/>
              <a:cxnLst>
                <a:cxn ang="0">
                  <a:pos x="T0" y="T1"/>
                </a:cxn>
                <a:cxn ang="0">
                  <a:pos x="T2" y="T3"/>
                </a:cxn>
                <a:cxn ang="0">
                  <a:pos x="T4" y="T5"/>
                </a:cxn>
                <a:cxn ang="0">
                  <a:pos x="T6" y="T7"/>
                </a:cxn>
                <a:cxn ang="0">
                  <a:pos x="T8" y="T9"/>
                </a:cxn>
              </a:cxnLst>
              <a:rect l="0" t="0" r="r" b="b"/>
              <a:pathLst>
                <a:path w="3" h="6">
                  <a:moveTo>
                    <a:pt x="0" y="6"/>
                  </a:moveTo>
                  <a:lnTo>
                    <a:pt x="0" y="2"/>
                  </a:lnTo>
                  <a:lnTo>
                    <a:pt x="3" y="0"/>
                  </a:lnTo>
                  <a:lnTo>
                    <a:pt x="3" y="4"/>
                  </a:lnTo>
                  <a:lnTo>
                    <a:pt x="0" y="6"/>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89" name="Freeform 2575"/>
            <p:cNvSpPr>
              <a:spLocks noEditPoints="1"/>
            </p:cNvSpPr>
            <p:nvPr/>
          </p:nvSpPr>
          <p:spPr bwMode="auto">
            <a:xfrm>
              <a:off x="9855200" y="1366838"/>
              <a:ext cx="53975" cy="4876800"/>
            </a:xfrm>
            <a:custGeom>
              <a:avLst/>
              <a:gdLst>
                <a:gd name="T0" fmla="*/ 398 w 398"/>
                <a:gd name="T1" fmla="*/ 35572 h 35572"/>
                <a:gd name="T2" fmla="*/ 238 w 398"/>
                <a:gd name="T3" fmla="*/ 35572 h 35572"/>
                <a:gd name="T4" fmla="*/ 238 w 398"/>
                <a:gd name="T5" fmla="*/ 106 h 35572"/>
                <a:gd name="T6" fmla="*/ 398 w 398"/>
                <a:gd name="T7" fmla="*/ 0 h 35572"/>
                <a:gd name="T8" fmla="*/ 398 w 398"/>
                <a:gd name="T9" fmla="*/ 35572 h 35572"/>
                <a:gd name="T10" fmla="*/ 188 w 398"/>
                <a:gd name="T11" fmla="*/ 35572 h 35572"/>
                <a:gd name="T12" fmla="*/ 0 w 398"/>
                <a:gd name="T13" fmla="*/ 35572 h 35572"/>
                <a:gd name="T14" fmla="*/ 0 w 398"/>
                <a:gd name="T15" fmla="*/ 4758 h 35572"/>
                <a:gd name="T16" fmla="*/ 45 w 398"/>
                <a:gd name="T17" fmla="*/ 4780 h 35572"/>
                <a:gd name="T18" fmla="*/ 45 w 398"/>
                <a:gd name="T19" fmla="*/ 3869 h 35572"/>
                <a:gd name="T20" fmla="*/ 0 w 398"/>
                <a:gd name="T21" fmla="*/ 3845 h 35572"/>
                <a:gd name="T22" fmla="*/ 0 w 398"/>
                <a:gd name="T23" fmla="*/ 3840 h 35572"/>
                <a:gd name="T24" fmla="*/ 45 w 398"/>
                <a:gd name="T25" fmla="*/ 3862 h 35572"/>
                <a:gd name="T26" fmla="*/ 45 w 398"/>
                <a:gd name="T27" fmla="*/ 3453 h 35572"/>
                <a:gd name="T28" fmla="*/ 0 w 398"/>
                <a:gd name="T29" fmla="*/ 3429 h 35572"/>
                <a:gd name="T30" fmla="*/ 0 w 398"/>
                <a:gd name="T31" fmla="*/ 3427 h 35572"/>
                <a:gd name="T32" fmla="*/ 14 w 398"/>
                <a:gd name="T33" fmla="*/ 3404 h 35572"/>
                <a:gd name="T34" fmla="*/ 0 w 398"/>
                <a:gd name="T35" fmla="*/ 3396 h 35572"/>
                <a:gd name="T36" fmla="*/ 0 w 398"/>
                <a:gd name="T37" fmla="*/ 264 h 35572"/>
                <a:gd name="T38" fmla="*/ 188 w 398"/>
                <a:gd name="T39" fmla="*/ 139 h 35572"/>
                <a:gd name="T40" fmla="*/ 188 w 398"/>
                <a:gd name="T41" fmla="*/ 35572 h 35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8" h="35572">
                  <a:moveTo>
                    <a:pt x="398" y="35572"/>
                  </a:moveTo>
                  <a:lnTo>
                    <a:pt x="238" y="35572"/>
                  </a:lnTo>
                  <a:lnTo>
                    <a:pt x="238" y="106"/>
                  </a:lnTo>
                  <a:lnTo>
                    <a:pt x="398" y="0"/>
                  </a:lnTo>
                  <a:lnTo>
                    <a:pt x="398" y="35572"/>
                  </a:lnTo>
                  <a:moveTo>
                    <a:pt x="188" y="35572"/>
                  </a:moveTo>
                  <a:lnTo>
                    <a:pt x="0" y="35572"/>
                  </a:lnTo>
                  <a:lnTo>
                    <a:pt x="0" y="4758"/>
                  </a:lnTo>
                  <a:lnTo>
                    <a:pt x="45" y="4780"/>
                  </a:lnTo>
                  <a:lnTo>
                    <a:pt x="45" y="3869"/>
                  </a:lnTo>
                  <a:lnTo>
                    <a:pt x="0" y="3845"/>
                  </a:lnTo>
                  <a:lnTo>
                    <a:pt x="0" y="3840"/>
                  </a:lnTo>
                  <a:lnTo>
                    <a:pt x="45" y="3862"/>
                  </a:lnTo>
                  <a:lnTo>
                    <a:pt x="45" y="3453"/>
                  </a:lnTo>
                  <a:lnTo>
                    <a:pt x="0" y="3429"/>
                  </a:lnTo>
                  <a:lnTo>
                    <a:pt x="0" y="3427"/>
                  </a:lnTo>
                  <a:lnTo>
                    <a:pt x="14" y="3404"/>
                  </a:lnTo>
                  <a:lnTo>
                    <a:pt x="0" y="3396"/>
                  </a:lnTo>
                  <a:lnTo>
                    <a:pt x="0" y="264"/>
                  </a:lnTo>
                  <a:lnTo>
                    <a:pt x="188" y="139"/>
                  </a:lnTo>
                  <a:lnTo>
                    <a:pt x="188" y="35572"/>
                  </a:lnTo>
                </a:path>
              </a:pathLst>
            </a:custGeom>
            <a:solidFill>
              <a:srgbClr val="797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90" name="Freeform 2576"/>
            <p:cNvSpPr>
              <a:spLocks/>
            </p:cNvSpPr>
            <p:nvPr/>
          </p:nvSpPr>
          <p:spPr bwMode="auto">
            <a:xfrm>
              <a:off x="9880600" y="1381125"/>
              <a:ext cx="6350" cy="4862513"/>
            </a:xfrm>
            <a:custGeom>
              <a:avLst/>
              <a:gdLst>
                <a:gd name="T0" fmla="*/ 4 w 4"/>
                <a:gd name="T1" fmla="*/ 3063 h 3063"/>
                <a:gd name="T2" fmla="*/ 0 w 4"/>
                <a:gd name="T3" fmla="*/ 3063 h 3063"/>
                <a:gd name="T4" fmla="*/ 0 w 4"/>
                <a:gd name="T5" fmla="*/ 3 h 3063"/>
                <a:gd name="T6" fmla="*/ 4 w 4"/>
                <a:gd name="T7" fmla="*/ 0 h 3063"/>
                <a:gd name="T8" fmla="*/ 4 w 4"/>
                <a:gd name="T9" fmla="*/ 3063 h 3063"/>
              </a:gdLst>
              <a:ahLst/>
              <a:cxnLst>
                <a:cxn ang="0">
                  <a:pos x="T0" y="T1"/>
                </a:cxn>
                <a:cxn ang="0">
                  <a:pos x="T2" y="T3"/>
                </a:cxn>
                <a:cxn ang="0">
                  <a:pos x="T4" y="T5"/>
                </a:cxn>
                <a:cxn ang="0">
                  <a:pos x="T6" y="T7"/>
                </a:cxn>
                <a:cxn ang="0">
                  <a:pos x="T8" y="T9"/>
                </a:cxn>
              </a:cxnLst>
              <a:rect l="0" t="0" r="r" b="b"/>
              <a:pathLst>
                <a:path w="4" h="3063">
                  <a:moveTo>
                    <a:pt x="4" y="3063"/>
                  </a:moveTo>
                  <a:lnTo>
                    <a:pt x="0" y="3063"/>
                  </a:lnTo>
                  <a:lnTo>
                    <a:pt x="0" y="3"/>
                  </a:lnTo>
                  <a:lnTo>
                    <a:pt x="4" y="0"/>
                  </a:lnTo>
                  <a:lnTo>
                    <a:pt x="4" y="306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91" name="Rectangle 2577"/>
            <p:cNvSpPr>
              <a:spLocks noChangeArrowheads="1"/>
            </p:cNvSpPr>
            <p:nvPr/>
          </p:nvSpPr>
          <p:spPr bwMode="auto">
            <a:xfrm>
              <a:off x="9909175" y="1366838"/>
              <a:ext cx="1588" cy="4876800"/>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92" name="Freeform 2578"/>
            <p:cNvSpPr>
              <a:spLocks/>
            </p:cNvSpPr>
            <p:nvPr/>
          </p:nvSpPr>
          <p:spPr bwMode="auto">
            <a:xfrm>
              <a:off x="9855200" y="1833563"/>
              <a:ext cx="1588" cy="3175"/>
            </a:xfrm>
            <a:custGeom>
              <a:avLst/>
              <a:gdLst>
                <a:gd name="T0" fmla="*/ 0 w 1"/>
                <a:gd name="T1" fmla="*/ 2 h 2"/>
                <a:gd name="T2" fmla="*/ 0 w 1"/>
                <a:gd name="T3" fmla="*/ 0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0" y="0"/>
                  </a:lnTo>
                  <a:lnTo>
                    <a:pt x="1" y="0"/>
                  </a:lnTo>
                  <a:lnTo>
                    <a:pt x="0" y="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93" name="Freeform 2579"/>
            <p:cNvSpPr>
              <a:spLocks noEditPoints="1"/>
            </p:cNvSpPr>
            <p:nvPr/>
          </p:nvSpPr>
          <p:spPr bwMode="auto">
            <a:xfrm>
              <a:off x="9855200" y="6243638"/>
              <a:ext cx="53975" cy="115888"/>
            </a:xfrm>
            <a:custGeom>
              <a:avLst/>
              <a:gdLst>
                <a:gd name="T0" fmla="*/ 398 w 398"/>
                <a:gd name="T1" fmla="*/ 848 h 848"/>
                <a:gd name="T2" fmla="*/ 238 w 398"/>
                <a:gd name="T3" fmla="*/ 848 h 848"/>
                <a:gd name="T4" fmla="*/ 238 w 398"/>
                <a:gd name="T5" fmla="*/ 0 h 848"/>
                <a:gd name="T6" fmla="*/ 398 w 398"/>
                <a:gd name="T7" fmla="*/ 0 h 848"/>
                <a:gd name="T8" fmla="*/ 398 w 398"/>
                <a:gd name="T9" fmla="*/ 848 h 848"/>
                <a:gd name="T10" fmla="*/ 188 w 398"/>
                <a:gd name="T11" fmla="*/ 848 h 848"/>
                <a:gd name="T12" fmla="*/ 0 w 398"/>
                <a:gd name="T13" fmla="*/ 848 h 848"/>
                <a:gd name="T14" fmla="*/ 0 w 398"/>
                <a:gd name="T15" fmla="*/ 0 h 848"/>
                <a:gd name="T16" fmla="*/ 188 w 398"/>
                <a:gd name="T17" fmla="*/ 0 h 848"/>
                <a:gd name="T18" fmla="*/ 188 w 398"/>
                <a:gd name="T19" fmla="*/ 848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8" h="848">
                  <a:moveTo>
                    <a:pt x="398" y="848"/>
                  </a:moveTo>
                  <a:lnTo>
                    <a:pt x="238" y="848"/>
                  </a:lnTo>
                  <a:lnTo>
                    <a:pt x="238" y="0"/>
                  </a:lnTo>
                  <a:lnTo>
                    <a:pt x="398" y="0"/>
                  </a:lnTo>
                  <a:lnTo>
                    <a:pt x="398" y="848"/>
                  </a:lnTo>
                  <a:moveTo>
                    <a:pt x="188" y="848"/>
                  </a:moveTo>
                  <a:lnTo>
                    <a:pt x="0" y="848"/>
                  </a:lnTo>
                  <a:lnTo>
                    <a:pt x="0" y="0"/>
                  </a:lnTo>
                  <a:lnTo>
                    <a:pt x="188" y="0"/>
                  </a:lnTo>
                  <a:lnTo>
                    <a:pt x="188" y="848"/>
                  </a:lnTo>
                </a:path>
              </a:pathLst>
            </a:custGeom>
            <a:solidFill>
              <a:srgbClr val="444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94" name="Rectangle 2580"/>
            <p:cNvSpPr>
              <a:spLocks noChangeArrowheads="1"/>
            </p:cNvSpPr>
            <p:nvPr/>
          </p:nvSpPr>
          <p:spPr bwMode="auto">
            <a:xfrm>
              <a:off x="9880600" y="6243638"/>
              <a:ext cx="6350" cy="115888"/>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95" name="Rectangle 2581"/>
            <p:cNvSpPr>
              <a:spLocks noChangeArrowheads="1"/>
            </p:cNvSpPr>
            <p:nvPr/>
          </p:nvSpPr>
          <p:spPr bwMode="auto">
            <a:xfrm>
              <a:off x="9909175" y="6243638"/>
              <a:ext cx="1588" cy="115888"/>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96" name="Freeform 2582"/>
            <p:cNvSpPr>
              <a:spLocks noEditPoints="1"/>
            </p:cNvSpPr>
            <p:nvPr/>
          </p:nvSpPr>
          <p:spPr bwMode="auto">
            <a:xfrm>
              <a:off x="9855200" y="6359525"/>
              <a:ext cx="53975" cy="220663"/>
            </a:xfrm>
            <a:custGeom>
              <a:avLst/>
              <a:gdLst>
                <a:gd name="T0" fmla="*/ 0 w 398"/>
                <a:gd name="T1" fmla="*/ 1605 h 1605"/>
                <a:gd name="T2" fmla="*/ 0 w 398"/>
                <a:gd name="T3" fmla="*/ 0 h 1605"/>
                <a:gd name="T4" fmla="*/ 188 w 398"/>
                <a:gd name="T5" fmla="*/ 0 h 1605"/>
                <a:gd name="T6" fmla="*/ 188 w 398"/>
                <a:gd name="T7" fmla="*/ 1566 h 1605"/>
                <a:gd name="T8" fmla="*/ 0 w 398"/>
                <a:gd name="T9" fmla="*/ 1605 h 1605"/>
                <a:gd name="T10" fmla="*/ 238 w 398"/>
                <a:gd name="T11" fmla="*/ 1556 h 1605"/>
                <a:gd name="T12" fmla="*/ 238 w 398"/>
                <a:gd name="T13" fmla="*/ 0 h 1605"/>
                <a:gd name="T14" fmla="*/ 398 w 398"/>
                <a:gd name="T15" fmla="*/ 0 h 1605"/>
                <a:gd name="T16" fmla="*/ 398 w 398"/>
                <a:gd name="T17" fmla="*/ 1523 h 1605"/>
                <a:gd name="T18" fmla="*/ 238 w 398"/>
                <a:gd name="T19" fmla="*/ 1556 h 1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8" h="1605">
                  <a:moveTo>
                    <a:pt x="0" y="1605"/>
                  </a:moveTo>
                  <a:lnTo>
                    <a:pt x="0" y="0"/>
                  </a:lnTo>
                  <a:lnTo>
                    <a:pt x="188" y="0"/>
                  </a:lnTo>
                  <a:lnTo>
                    <a:pt x="188" y="1566"/>
                  </a:lnTo>
                  <a:lnTo>
                    <a:pt x="0" y="1605"/>
                  </a:lnTo>
                  <a:moveTo>
                    <a:pt x="238" y="1556"/>
                  </a:moveTo>
                  <a:lnTo>
                    <a:pt x="238" y="0"/>
                  </a:lnTo>
                  <a:lnTo>
                    <a:pt x="398" y="0"/>
                  </a:lnTo>
                  <a:lnTo>
                    <a:pt x="398" y="1523"/>
                  </a:lnTo>
                  <a:lnTo>
                    <a:pt x="238" y="1556"/>
                  </a:lnTo>
                </a:path>
              </a:pathLst>
            </a:custGeom>
            <a:solidFill>
              <a:srgbClr val="3A3A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97" name="Freeform 2583"/>
            <p:cNvSpPr>
              <a:spLocks/>
            </p:cNvSpPr>
            <p:nvPr/>
          </p:nvSpPr>
          <p:spPr bwMode="auto">
            <a:xfrm>
              <a:off x="9880600" y="6359525"/>
              <a:ext cx="6350" cy="214313"/>
            </a:xfrm>
            <a:custGeom>
              <a:avLst/>
              <a:gdLst>
                <a:gd name="T0" fmla="*/ 0 w 4"/>
                <a:gd name="T1" fmla="*/ 135 h 135"/>
                <a:gd name="T2" fmla="*/ 0 w 4"/>
                <a:gd name="T3" fmla="*/ 0 h 135"/>
                <a:gd name="T4" fmla="*/ 4 w 4"/>
                <a:gd name="T5" fmla="*/ 0 h 135"/>
                <a:gd name="T6" fmla="*/ 4 w 4"/>
                <a:gd name="T7" fmla="*/ 134 h 135"/>
                <a:gd name="T8" fmla="*/ 0 w 4"/>
                <a:gd name="T9" fmla="*/ 135 h 135"/>
              </a:gdLst>
              <a:ahLst/>
              <a:cxnLst>
                <a:cxn ang="0">
                  <a:pos x="T0" y="T1"/>
                </a:cxn>
                <a:cxn ang="0">
                  <a:pos x="T2" y="T3"/>
                </a:cxn>
                <a:cxn ang="0">
                  <a:pos x="T4" y="T5"/>
                </a:cxn>
                <a:cxn ang="0">
                  <a:pos x="T6" y="T7"/>
                </a:cxn>
                <a:cxn ang="0">
                  <a:pos x="T8" y="T9"/>
                </a:cxn>
              </a:cxnLst>
              <a:rect l="0" t="0" r="r" b="b"/>
              <a:pathLst>
                <a:path w="4" h="135">
                  <a:moveTo>
                    <a:pt x="0" y="135"/>
                  </a:moveTo>
                  <a:lnTo>
                    <a:pt x="0" y="0"/>
                  </a:lnTo>
                  <a:lnTo>
                    <a:pt x="4" y="0"/>
                  </a:lnTo>
                  <a:lnTo>
                    <a:pt x="4" y="134"/>
                  </a:lnTo>
                  <a:lnTo>
                    <a:pt x="0" y="13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98" name="Freeform 2584"/>
            <p:cNvSpPr>
              <a:spLocks/>
            </p:cNvSpPr>
            <p:nvPr/>
          </p:nvSpPr>
          <p:spPr bwMode="auto">
            <a:xfrm>
              <a:off x="9909175" y="6359525"/>
              <a:ext cx="1588" cy="209550"/>
            </a:xfrm>
            <a:custGeom>
              <a:avLst/>
              <a:gdLst>
                <a:gd name="T0" fmla="*/ 0 w 1"/>
                <a:gd name="T1" fmla="*/ 132 h 132"/>
                <a:gd name="T2" fmla="*/ 0 w 1"/>
                <a:gd name="T3" fmla="*/ 0 h 132"/>
                <a:gd name="T4" fmla="*/ 1 w 1"/>
                <a:gd name="T5" fmla="*/ 0 h 132"/>
                <a:gd name="T6" fmla="*/ 1 w 1"/>
                <a:gd name="T7" fmla="*/ 131 h 132"/>
                <a:gd name="T8" fmla="*/ 0 w 1"/>
                <a:gd name="T9" fmla="*/ 132 h 132"/>
              </a:gdLst>
              <a:ahLst/>
              <a:cxnLst>
                <a:cxn ang="0">
                  <a:pos x="T0" y="T1"/>
                </a:cxn>
                <a:cxn ang="0">
                  <a:pos x="T2" y="T3"/>
                </a:cxn>
                <a:cxn ang="0">
                  <a:pos x="T4" y="T5"/>
                </a:cxn>
                <a:cxn ang="0">
                  <a:pos x="T6" y="T7"/>
                </a:cxn>
                <a:cxn ang="0">
                  <a:pos x="T8" y="T9"/>
                </a:cxn>
              </a:cxnLst>
              <a:rect l="0" t="0" r="r" b="b"/>
              <a:pathLst>
                <a:path w="1" h="132">
                  <a:moveTo>
                    <a:pt x="0" y="132"/>
                  </a:moveTo>
                  <a:lnTo>
                    <a:pt x="0" y="0"/>
                  </a:lnTo>
                  <a:lnTo>
                    <a:pt x="1" y="0"/>
                  </a:lnTo>
                  <a:lnTo>
                    <a:pt x="1" y="131"/>
                  </a:lnTo>
                  <a:lnTo>
                    <a:pt x="0" y="13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99" name="Freeform 2585"/>
            <p:cNvSpPr>
              <a:spLocks noEditPoints="1"/>
            </p:cNvSpPr>
            <p:nvPr/>
          </p:nvSpPr>
          <p:spPr bwMode="auto">
            <a:xfrm>
              <a:off x="9855200" y="6608763"/>
              <a:ext cx="53975" cy="106363"/>
            </a:xfrm>
            <a:custGeom>
              <a:avLst/>
              <a:gdLst>
                <a:gd name="T0" fmla="*/ 398 w 398"/>
                <a:gd name="T1" fmla="*/ 769 h 769"/>
                <a:gd name="T2" fmla="*/ 238 w 398"/>
                <a:gd name="T3" fmla="*/ 769 h 769"/>
                <a:gd name="T4" fmla="*/ 238 w 398"/>
                <a:gd name="T5" fmla="*/ 0 h 769"/>
                <a:gd name="T6" fmla="*/ 334 w 398"/>
                <a:gd name="T7" fmla="*/ 0 h 769"/>
                <a:gd name="T8" fmla="*/ 334 w 398"/>
                <a:gd name="T9" fmla="*/ 551 h 769"/>
                <a:gd name="T10" fmla="*/ 398 w 398"/>
                <a:gd name="T11" fmla="*/ 551 h 769"/>
                <a:gd name="T12" fmla="*/ 398 w 398"/>
                <a:gd name="T13" fmla="*/ 769 h 769"/>
                <a:gd name="T14" fmla="*/ 188 w 398"/>
                <a:gd name="T15" fmla="*/ 769 h 769"/>
                <a:gd name="T16" fmla="*/ 0 w 398"/>
                <a:gd name="T17" fmla="*/ 769 h 769"/>
                <a:gd name="T18" fmla="*/ 0 w 398"/>
                <a:gd name="T19" fmla="*/ 0 h 769"/>
                <a:gd name="T20" fmla="*/ 188 w 398"/>
                <a:gd name="T21" fmla="*/ 0 h 769"/>
                <a:gd name="T22" fmla="*/ 188 w 398"/>
                <a:gd name="T23" fmla="*/ 76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8" h="769">
                  <a:moveTo>
                    <a:pt x="398" y="769"/>
                  </a:moveTo>
                  <a:lnTo>
                    <a:pt x="238" y="769"/>
                  </a:lnTo>
                  <a:lnTo>
                    <a:pt x="238" y="0"/>
                  </a:lnTo>
                  <a:lnTo>
                    <a:pt x="334" y="0"/>
                  </a:lnTo>
                  <a:lnTo>
                    <a:pt x="334" y="551"/>
                  </a:lnTo>
                  <a:lnTo>
                    <a:pt x="398" y="551"/>
                  </a:lnTo>
                  <a:lnTo>
                    <a:pt x="398" y="769"/>
                  </a:lnTo>
                  <a:moveTo>
                    <a:pt x="188" y="769"/>
                  </a:moveTo>
                  <a:lnTo>
                    <a:pt x="0" y="769"/>
                  </a:lnTo>
                  <a:lnTo>
                    <a:pt x="0" y="0"/>
                  </a:lnTo>
                  <a:lnTo>
                    <a:pt x="188" y="0"/>
                  </a:lnTo>
                  <a:lnTo>
                    <a:pt x="188" y="769"/>
                  </a:ln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00" name="Rectangle 2586"/>
            <p:cNvSpPr>
              <a:spLocks noChangeArrowheads="1"/>
            </p:cNvSpPr>
            <p:nvPr/>
          </p:nvSpPr>
          <p:spPr bwMode="auto">
            <a:xfrm>
              <a:off x="9880600" y="6608763"/>
              <a:ext cx="6350" cy="10636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01" name="Rectangle 2587"/>
            <p:cNvSpPr>
              <a:spLocks noChangeArrowheads="1"/>
            </p:cNvSpPr>
            <p:nvPr/>
          </p:nvSpPr>
          <p:spPr bwMode="auto">
            <a:xfrm>
              <a:off x="9909175" y="6684963"/>
              <a:ext cx="1588" cy="3016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02" name="Freeform 2588"/>
            <p:cNvSpPr>
              <a:spLocks noEditPoints="1"/>
            </p:cNvSpPr>
            <p:nvPr/>
          </p:nvSpPr>
          <p:spPr bwMode="auto">
            <a:xfrm>
              <a:off x="9855200" y="6569075"/>
              <a:ext cx="53975" cy="39688"/>
            </a:xfrm>
            <a:custGeom>
              <a:avLst/>
              <a:gdLst>
                <a:gd name="T0" fmla="*/ 334 w 398"/>
                <a:gd name="T1" fmla="*/ 296 h 296"/>
                <a:gd name="T2" fmla="*/ 238 w 398"/>
                <a:gd name="T3" fmla="*/ 296 h 296"/>
                <a:gd name="T4" fmla="*/ 238 w 398"/>
                <a:gd name="T5" fmla="*/ 33 h 296"/>
                <a:gd name="T6" fmla="*/ 398 w 398"/>
                <a:gd name="T7" fmla="*/ 0 h 296"/>
                <a:gd name="T8" fmla="*/ 398 w 398"/>
                <a:gd name="T9" fmla="*/ 267 h 296"/>
                <a:gd name="T10" fmla="*/ 334 w 398"/>
                <a:gd name="T11" fmla="*/ 286 h 296"/>
                <a:gd name="T12" fmla="*/ 334 w 398"/>
                <a:gd name="T13" fmla="*/ 296 h 296"/>
                <a:gd name="T14" fmla="*/ 188 w 398"/>
                <a:gd name="T15" fmla="*/ 296 h 296"/>
                <a:gd name="T16" fmla="*/ 0 w 398"/>
                <a:gd name="T17" fmla="*/ 296 h 296"/>
                <a:gd name="T18" fmla="*/ 0 w 398"/>
                <a:gd name="T19" fmla="*/ 82 h 296"/>
                <a:gd name="T20" fmla="*/ 188 w 398"/>
                <a:gd name="T21" fmla="*/ 43 h 296"/>
                <a:gd name="T22" fmla="*/ 188 w 398"/>
                <a:gd name="T23" fmla="*/ 29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8" h="296">
                  <a:moveTo>
                    <a:pt x="334" y="296"/>
                  </a:moveTo>
                  <a:lnTo>
                    <a:pt x="238" y="296"/>
                  </a:lnTo>
                  <a:lnTo>
                    <a:pt x="238" y="33"/>
                  </a:lnTo>
                  <a:lnTo>
                    <a:pt x="398" y="0"/>
                  </a:lnTo>
                  <a:lnTo>
                    <a:pt x="398" y="267"/>
                  </a:lnTo>
                  <a:lnTo>
                    <a:pt x="334" y="286"/>
                  </a:lnTo>
                  <a:lnTo>
                    <a:pt x="334" y="296"/>
                  </a:lnTo>
                  <a:moveTo>
                    <a:pt x="188" y="296"/>
                  </a:moveTo>
                  <a:lnTo>
                    <a:pt x="0" y="296"/>
                  </a:lnTo>
                  <a:lnTo>
                    <a:pt x="0" y="82"/>
                  </a:lnTo>
                  <a:lnTo>
                    <a:pt x="188" y="43"/>
                  </a:lnTo>
                  <a:lnTo>
                    <a:pt x="188" y="296"/>
                  </a:lnTo>
                </a:path>
              </a:pathLst>
            </a:custGeom>
            <a:solidFill>
              <a:srgbClr val="2726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03" name="Freeform 2589"/>
            <p:cNvSpPr>
              <a:spLocks/>
            </p:cNvSpPr>
            <p:nvPr/>
          </p:nvSpPr>
          <p:spPr bwMode="auto">
            <a:xfrm>
              <a:off x="9880600" y="6572250"/>
              <a:ext cx="6350" cy="36513"/>
            </a:xfrm>
            <a:custGeom>
              <a:avLst/>
              <a:gdLst>
                <a:gd name="T0" fmla="*/ 4 w 4"/>
                <a:gd name="T1" fmla="*/ 23 h 23"/>
                <a:gd name="T2" fmla="*/ 0 w 4"/>
                <a:gd name="T3" fmla="*/ 23 h 23"/>
                <a:gd name="T4" fmla="*/ 0 w 4"/>
                <a:gd name="T5" fmla="*/ 1 h 23"/>
                <a:gd name="T6" fmla="*/ 4 w 4"/>
                <a:gd name="T7" fmla="*/ 0 h 23"/>
                <a:gd name="T8" fmla="*/ 4 w 4"/>
                <a:gd name="T9" fmla="*/ 23 h 23"/>
              </a:gdLst>
              <a:ahLst/>
              <a:cxnLst>
                <a:cxn ang="0">
                  <a:pos x="T0" y="T1"/>
                </a:cxn>
                <a:cxn ang="0">
                  <a:pos x="T2" y="T3"/>
                </a:cxn>
                <a:cxn ang="0">
                  <a:pos x="T4" y="T5"/>
                </a:cxn>
                <a:cxn ang="0">
                  <a:pos x="T6" y="T7"/>
                </a:cxn>
                <a:cxn ang="0">
                  <a:pos x="T8" y="T9"/>
                </a:cxn>
              </a:cxnLst>
              <a:rect l="0" t="0" r="r" b="b"/>
              <a:pathLst>
                <a:path w="4" h="23">
                  <a:moveTo>
                    <a:pt x="4" y="23"/>
                  </a:moveTo>
                  <a:lnTo>
                    <a:pt x="0" y="23"/>
                  </a:lnTo>
                  <a:lnTo>
                    <a:pt x="0" y="1"/>
                  </a:lnTo>
                  <a:lnTo>
                    <a:pt x="4" y="0"/>
                  </a:lnTo>
                  <a:lnTo>
                    <a:pt x="4"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04" name="Freeform 2590"/>
            <p:cNvSpPr>
              <a:spLocks/>
            </p:cNvSpPr>
            <p:nvPr/>
          </p:nvSpPr>
          <p:spPr bwMode="auto">
            <a:xfrm>
              <a:off x="9909175" y="6567488"/>
              <a:ext cx="1588" cy="38100"/>
            </a:xfrm>
            <a:custGeom>
              <a:avLst/>
              <a:gdLst>
                <a:gd name="T0" fmla="*/ 0 w 1"/>
                <a:gd name="T1" fmla="*/ 24 h 24"/>
                <a:gd name="T2" fmla="*/ 0 w 1"/>
                <a:gd name="T3" fmla="*/ 1 h 24"/>
                <a:gd name="T4" fmla="*/ 1 w 1"/>
                <a:gd name="T5" fmla="*/ 0 h 24"/>
                <a:gd name="T6" fmla="*/ 1 w 1"/>
                <a:gd name="T7" fmla="*/ 23 h 24"/>
                <a:gd name="T8" fmla="*/ 0 w 1"/>
                <a:gd name="T9" fmla="*/ 24 h 24"/>
              </a:gdLst>
              <a:ahLst/>
              <a:cxnLst>
                <a:cxn ang="0">
                  <a:pos x="T0" y="T1"/>
                </a:cxn>
                <a:cxn ang="0">
                  <a:pos x="T2" y="T3"/>
                </a:cxn>
                <a:cxn ang="0">
                  <a:pos x="T4" y="T5"/>
                </a:cxn>
                <a:cxn ang="0">
                  <a:pos x="T6" y="T7"/>
                </a:cxn>
                <a:cxn ang="0">
                  <a:pos x="T8" y="T9"/>
                </a:cxn>
              </a:cxnLst>
              <a:rect l="0" t="0" r="r" b="b"/>
              <a:pathLst>
                <a:path w="1" h="24">
                  <a:moveTo>
                    <a:pt x="0" y="24"/>
                  </a:moveTo>
                  <a:lnTo>
                    <a:pt x="0" y="1"/>
                  </a:lnTo>
                  <a:lnTo>
                    <a:pt x="1" y="0"/>
                  </a:lnTo>
                  <a:lnTo>
                    <a:pt x="1" y="23"/>
                  </a:lnTo>
                  <a:lnTo>
                    <a:pt x="0" y="2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05" name="Rectangle 2591"/>
            <p:cNvSpPr>
              <a:spLocks noChangeArrowheads="1"/>
            </p:cNvSpPr>
            <p:nvPr/>
          </p:nvSpPr>
          <p:spPr bwMode="auto">
            <a:xfrm>
              <a:off x="9899650" y="6608763"/>
              <a:ext cx="9525" cy="76200"/>
            </a:xfrm>
            <a:prstGeom prst="rect">
              <a:avLst/>
            </a:prstGeom>
            <a:solidFill>
              <a:srgbClr val="2827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06" name="Rectangle 2592"/>
            <p:cNvSpPr>
              <a:spLocks noChangeArrowheads="1"/>
            </p:cNvSpPr>
            <p:nvPr/>
          </p:nvSpPr>
          <p:spPr bwMode="auto">
            <a:xfrm>
              <a:off x="9909175" y="6608763"/>
              <a:ext cx="1588" cy="76200"/>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07" name="Freeform 2593"/>
            <p:cNvSpPr>
              <a:spLocks/>
            </p:cNvSpPr>
            <p:nvPr/>
          </p:nvSpPr>
          <p:spPr bwMode="auto">
            <a:xfrm>
              <a:off x="9899650" y="6605588"/>
              <a:ext cx="9525" cy="3175"/>
            </a:xfrm>
            <a:custGeom>
              <a:avLst/>
              <a:gdLst>
                <a:gd name="T0" fmla="*/ 6 w 6"/>
                <a:gd name="T1" fmla="*/ 2 h 2"/>
                <a:gd name="T2" fmla="*/ 0 w 6"/>
                <a:gd name="T3" fmla="*/ 2 h 2"/>
                <a:gd name="T4" fmla="*/ 0 w 6"/>
                <a:gd name="T5" fmla="*/ 1 h 2"/>
                <a:gd name="T6" fmla="*/ 6 w 6"/>
                <a:gd name="T7" fmla="*/ 0 h 2"/>
                <a:gd name="T8" fmla="*/ 6 w 6"/>
                <a:gd name="T9" fmla="*/ 2 h 2"/>
              </a:gdLst>
              <a:ahLst/>
              <a:cxnLst>
                <a:cxn ang="0">
                  <a:pos x="T0" y="T1"/>
                </a:cxn>
                <a:cxn ang="0">
                  <a:pos x="T2" y="T3"/>
                </a:cxn>
                <a:cxn ang="0">
                  <a:pos x="T4" y="T5"/>
                </a:cxn>
                <a:cxn ang="0">
                  <a:pos x="T6" y="T7"/>
                </a:cxn>
                <a:cxn ang="0">
                  <a:pos x="T8" y="T9"/>
                </a:cxn>
              </a:cxnLst>
              <a:rect l="0" t="0" r="r" b="b"/>
              <a:pathLst>
                <a:path w="6" h="2">
                  <a:moveTo>
                    <a:pt x="6" y="2"/>
                  </a:moveTo>
                  <a:lnTo>
                    <a:pt x="0" y="2"/>
                  </a:lnTo>
                  <a:lnTo>
                    <a:pt x="0" y="1"/>
                  </a:lnTo>
                  <a:lnTo>
                    <a:pt x="6" y="0"/>
                  </a:lnTo>
                  <a:lnTo>
                    <a:pt x="6" y="2"/>
                  </a:lnTo>
                  <a:close/>
                </a:path>
              </a:pathLst>
            </a:custGeom>
            <a:solidFill>
              <a:srgbClr val="2322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08" name="Freeform 2594"/>
            <p:cNvSpPr>
              <a:spLocks/>
            </p:cNvSpPr>
            <p:nvPr/>
          </p:nvSpPr>
          <p:spPr bwMode="auto">
            <a:xfrm>
              <a:off x="9909175" y="6604000"/>
              <a:ext cx="1588" cy="4763"/>
            </a:xfrm>
            <a:custGeom>
              <a:avLst/>
              <a:gdLst>
                <a:gd name="T0" fmla="*/ 1 w 1"/>
                <a:gd name="T1" fmla="*/ 3 h 3"/>
                <a:gd name="T2" fmla="*/ 0 w 1"/>
                <a:gd name="T3" fmla="*/ 3 h 3"/>
                <a:gd name="T4" fmla="*/ 0 w 1"/>
                <a:gd name="T5" fmla="*/ 1 h 3"/>
                <a:gd name="T6" fmla="*/ 1 w 1"/>
                <a:gd name="T7" fmla="*/ 0 h 3"/>
                <a:gd name="T8" fmla="*/ 1 w 1"/>
                <a:gd name="T9" fmla="*/ 3 h 3"/>
              </a:gdLst>
              <a:ahLst/>
              <a:cxnLst>
                <a:cxn ang="0">
                  <a:pos x="T0" y="T1"/>
                </a:cxn>
                <a:cxn ang="0">
                  <a:pos x="T2" y="T3"/>
                </a:cxn>
                <a:cxn ang="0">
                  <a:pos x="T4" y="T5"/>
                </a:cxn>
                <a:cxn ang="0">
                  <a:pos x="T6" y="T7"/>
                </a:cxn>
                <a:cxn ang="0">
                  <a:pos x="T8" y="T9"/>
                </a:cxn>
              </a:cxnLst>
              <a:rect l="0" t="0" r="r" b="b"/>
              <a:pathLst>
                <a:path w="1" h="3">
                  <a:moveTo>
                    <a:pt x="1" y="3"/>
                  </a:moveTo>
                  <a:lnTo>
                    <a:pt x="0" y="3"/>
                  </a:lnTo>
                  <a:lnTo>
                    <a:pt x="0" y="1"/>
                  </a:lnTo>
                  <a:lnTo>
                    <a:pt x="1" y="0"/>
                  </a:lnTo>
                  <a:lnTo>
                    <a:pt x="1"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09" name="Freeform 2595"/>
            <p:cNvSpPr>
              <a:spLocks noEditPoints="1"/>
            </p:cNvSpPr>
            <p:nvPr/>
          </p:nvSpPr>
          <p:spPr bwMode="auto">
            <a:xfrm>
              <a:off x="9855200" y="1238250"/>
              <a:ext cx="53975" cy="165100"/>
            </a:xfrm>
            <a:custGeom>
              <a:avLst/>
              <a:gdLst>
                <a:gd name="T0" fmla="*/ 0 w 398"/>
                <a:gd name="T1" fmla="*/ 1207 h 1207"/>
                <a:gd name="T2" fmla="*/ 0 w 398"/>
                <a:gd name="T3" fmla="*/ 261 h 1207"/>
                <a:gd name="T4" fmla="*/ 188 w 398"/>
                <a:gd name="T5" fmla="*/ 137 h 1207"/>
                <a:gd name="T6" fmla="*/ 188 w 398"/>
                <a:gd name="T7" fmla="*/ 1082 h 1207"/>
                <a:gd name="T8" fmla="*/ 0 w 398"/>
                <a:gd name="T9" fmla="*/ 1207 h 1207"/>
                <a:gd name="T10" fmla="*/ 238 w 398"/>
                <a:gd name="T11" fmla="*/ 1049 h 1207"/>
                <a:gd name="T12" fmla="*/ 238 w 398"/>
                <a:gd name="T13" fmla="*/ 104 h 1207"/>
                <a:gd name="T14" fmla="*/ 398 w 398"/>
                <a:gd name="T15" fmla="*/ 0 h 1207"/>
                <a:gd name="T16" fmla="*/ 398 w 398"/>
                <a:gd name="T17" fmla="*/ 943 h 1207"/>
                <a:gd name="T18" fmla="*/ 238 w 398"/>
                <a:gd name="T19" fmla="*/ 1049 h 1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8" h="1207">
                  <a:moveTo>
                    <a:pt x="0" y="1207"/>
                  </a:moveTo>
                  <a:lnTo>
                    <a:pt x="0" y="261"/>
                  </a:lnTo>
                  <a:lnTo>
                    <a:pt x="188" y="137"/>
                  </a:lnTo>
                  <a:lnTo>
                    <a:pt x="188" y="1082"/>
                  </a:lnTo>
                  <a:lnTo>
                    <a:pt x="0" y="1207"/>
                  </a:lnTo>
                  <a:moveTo>
                    <a:pt x="238" y="1049"/>
                  </a:moveTo>
                  <a:lnTo>
                    <a:pt x="238" y="104"/>
                  </a:lnTo>
                  <a:lnTo>
                    <a:pt x="398" y="0"/>
                  </a:lnTo>
                  <a:lnTo>
                    <a:pt x="398" y="943"/>
                  </a:lnTo>
                  <a:lnTo>
                    <a:pt x="238" y="1049"/>
                  </a:lnTo>
                </a:path>
              </a:pathLst>
            </a:custGeom>
            <a:solidFill>
              <a:srgbClr val="5E6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10" name="Freeform 2596"/>
            <p:cNvSpPr>
              <a:spLocks/>
            </p:cNvSpPr>
            <p:nvPr/>
          </p:nvSpPr>
          <p:spPr bwMode="auto">
            <a:xfrm>
              <a:off x="9880600" y="1252538"/>
              <a:ext cx="6350" cy="133350"/>
            </a:xfrm>
            <a:custGeom>
              <a:avLst/>
              <a:gdLst>
                <a:gd name="T0" fmla="*/ 0 w 4"/>
                <a:gd name="T1" fmla="*/ 84 h 84"/>
                <a:gd name="T2" fmla="*/ 0 w 4"/>
                <a:gd name="T3" fmla="*/ 3 h 84"/>
                <a:gd name="T4" fmla="*/ 4 w 4"/>
                <a:gd name="T5" fmla="*/ 0 h 84"/>
                <a:gd name="T6" fmla="*/ 4 w 4"/>
                <a:gd name="T7" fmla="*/ 81 h 84"/>
                <a:gd name="T8" fmla="*/ 0 w 4"/>
                <a:gd name="T9" fmla="*/ 84 h 84"/>
              </a:gdLst>
              <a:ahLst/>
              <a:cxnLst>
                <a:cxn ang="0">
                  <a:pos x="T0" y="T1"/>
                </a:cxn>
                <a:cxn ang="0">
                  <a:pos x="T2" y="T3"/>
                </a:cxn>
                <a:cxn ang="0">
                  <a:pos x="T4" y="T5"/>
                </a:cxn>
                <a:cxn ang="0">
                  <a:pos x="T6" y="T7"/>
                </a:cxn>
                <a:cxn ang="0">
                  <a:pos x="T8" y="T9"/>
                </a:cxn>
              </a:cxnLst>
              <a:rect l="0" t="0" r="r" b="b"/>
              <a:pathLst>
                <a:path w="4" h="84">
                  <a:moveTo>
                    <a:pt x="0" y="84"/>
                  </a:moveTo>
                  <a:lnTo>
                    <a:pt x="0" y="3"/>
                  </a:lnTo>
                  <a:lnTo>
                    <a:pt x="4" y="0"/>
                  </a:lnTo>
                  <a:lnTo>
                    <a:pt x="4" y="81"/>
                  </a:lnTo>
                  <a:lnTo>
                    <a:pt x="0" y="8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11" name="Freeform 2597"/>
            <p:cNvSpPr>
              <a:spLocks/>
            </p:cNvSpPr>
            <p:nvPr/>
          </p:nvSpPr>
          <p:spPr bwMode="auto">
            <a:xfrm>
              <a:off x="9909175" y="1236663"/>
              <a:ext cx="1588" cy="130175"/>
            </a:xfrm>
            <a:custGeom>
              <a:avLst/>
              <a:gdLst>
                <a:gd name="T0" fmla="*/ 0 w 1"/>
                <a:gd name="T1" fmla="*/ 82 h 82"/>
                <a:gd name="T2" fmla="*/ 0 w 1"/>
                <a:gd name="T3" fmla="*/ 1 h 82"/>
                <a:gd name="T4" fmla="*/ 1 w 1"/>
                <a:gd name="T5" fmla="*/ 0 h 82"/>
                <a:gd name="T6" fmla="*/ 1 w 1"/>
                <a:gd name="T7" fmla="*/ 82 h 82"/>
                <a:gd name="T8" fmla="*/ 0 w 1"/>
                <a:gd name="T9" fmla="*/ 82 h 82"/>
              </a:gdLst>
              <a:ahLst/>
              <a:cxnLst>
                <a:cxn ang="0">
                  <a:pos x="T0" y="T1"/>
                </a:cxn>
                <a:cxn ang="0">
                  <a:pos x="T2" y="T3"/>
                </a:cxn>
                <a:cxn ang="0">
                  <a:pos x="T4" y="T5"/>
                </a:cxn>
                <a:cxn ang="0">
                  <a:pos x="T6" y="T7"/>
                </a:cxn>
                <a:cxn ang="0">
                  <a:pos x="T8" y="T9"/>
                </a:cxn>
              </a:cxnLst>
              <a:rect l="0" t="0" r="r" b="b"/>
              <a:pathLst>
                <a:path w="1" h="82">
                  <a:moveTo>
                    <a:pt x="0" y="82"/>
                  </a:moveTo>
                  <a:lnTo>
                    <a:pt x="0" y="1"/>
                  </a:lnTo>
                  <a:lnTo>
                    <a:pt x="1" y="0"/>
                  </a:lnTo>
                  <a:lnTo>
                    <a:pt x="1" y="82"/>
                  </a:lnTo>
                  <a:lnTo>
                    <a:pt x="0" y="8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12" name="Freeform 2598"/>
            <p:cNvSpPr>
              <a:spLocks/>
            </p:cNvSpPr>
            <p:nvPr/>
          </p:nvSpPr>
          <p:spPr bwMode="auto">
            <a:xfrm>
              <a:off x="9855200" y="1836738"/>
              <a:ext cx="4763" cy="60325"/>
            </a:xfrm>
            <a:custGeom>
              <a:avLst/>
              <a:gdLst>
                <a:gd name="T0" fmla="*/ 3 w 3"/>
                <a:gd name="T1" fmla="*/ 38 h 38"/>
                <a:gd name="T2" fmla="*/ 0 w 3"/>
                <a:gd name="T3" fmla="*/ 36 h 38"/>
                <a:gd name="T4" fmla="*/ 0 w 3"/>
                <a:gd name="T5" fmla="*/ 0 h 38"/>
                <a:gd name="T6" fmla="*/ 3 w 3"/>
                <a:gd name="T7" fmla="*/ 2 h 38"/>
                <a:gd name="T8" fmla="*/ 3 w 3"/>
                <a:gd name="T9" fmla="*/ 38 h 38"/>
              </a:gdLst>
              <a:ahLst/>
              <a:cxnLst>
                <a:cxn ang="0">
                  <a:pos x="T0" y="T1"/>
                </a:cxn>
                <a:cxn ang="0">
                  <a:pos x="T2" y="T3"/>
                </a:cxn>
                <a:cxn ang="0">
                  <a:pos x="T4" y="T5"/>
                </a:cxn>
                <a:cxn ang="0">
                  <a:pos x="T6" y="T7"/>
                </a:cxn>
                <a:cxn ang="0">
                  <a:pos x="T8" y="T9"/>
                </a:cxn>
              </a:cxnLst>
              <a:rect l="0" t="0" r="r" b="b"/>
              <a:pathLst>
                <a:path w="3" h="38">
                  <a:moveTo>
                    <a:pt x="3" y="38"/>
                  </a:moveTo>
                  <a:lnTo>
                    <a:pt x="0" y="36"/>
                  </a:lnTo>
                  <a:lnTo>
                    <a:pt x="0" y="0"/>
                  </a:lnTo>
                  <a:lnTo>
                    <a:pt x="3" y="2"/>
                  </a:lnTo>
                  <a:lnTo>
                    <a:pt x="3" y="38"/>
                  </a:lnTo>
                  <a:close/>
                </a:path>
              </a:pathLst>
            </a:custGeom>
            <a:solidFill>
              <a:srgbClr val="5E6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13" name="Freeform 2599"/>
            <p:cNvSpPr>
              <a:spLocks/>
            </p:cNvSpPr>
            <p:nvPr/>
          </p:nvSpPr>
          <p:spPr bwMode="auto">
            <a:xfrm>
              <a:off x="9855200" y="1893888"/>
              <a:ext cx="4763" cy="128588"/>
            </a:xfrm>
            <a:custGeom>
              <a:avLst/>
              <a:gdLst>
                <a:gd name="T0" fmla="*/ 3 w 3"/>
                <a:gd name="T1" fmla="*/ 81 h 81"/>
                <a:gd name="T2" fmla="*/ 0 w 3"/>
                <a:gd name="T3" fmla="*/ 79 h 81"/>
                <a:gd name="T4" fmla="*/ 0 w 3"/>
                <a:gd name="T5" fmla="*/ 0 h 81"/>
                <a:gd name="T6" fmla="*/ 3 w 3"/>
                <a:gd name="T7" fmla="*/ 2 h 81"/>
                <a:gd name="T8" fmla="*/ 3 w 3"/>
                <a:gd name="T9" fmla="*/ 81 h 81"/>
              </a:gdLst>
              <a:ahLst/>
              <a:cxnLst>
                <a:cxn ang="0">
                  <a:pos x="T0" y="T1"/>
                </a:cxn>
                <a:cxn ang="0">
                  <a:pos x="T2" y="T3"/>
                </a:cxn>
                <a:cxn ang="0">
                  <a:pos x="T4" y="T5"/>
                </a:cxn>
                <a:cxn ang="0">
                  <a:pos x="T6" y="T7"/>
                </a:cxn>
                <a:cxn ang="0">
                  <a:pos x="T8" y="T9"/>
                </a:cxn>
              </a:cxnLst>
              <a:rect l="0" t="0" r="r" b="b"/>
              <a:pathLst>
                <a:path w="3" h="81">
                  <a:moveTo>
                    <a:pt x="3" y="81"/>
                  </a:moveTo>
                  <a:lnTo>
                    <a:pt x="0" y="79"/>
                  </a:lnTo>
                  <a:lnTo>
                    <a:pt x="0" y="0"/>
                  </a:lnTo>
                  <a:lnTo>
                    <a:pt x="3" y="2"/>
                  </a:lnTo>
                  <a:lnTo>
                    <a:pt x="3" y="81"/>
                  </a:lnTo>
                  <a:close/>
                </a:path>
              </a:pathLst>
            </a:custGeom>
            <a:solidFill>
              <a:srgbClr val="5E6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14" name="Freeform 2600"/>
            <p:cNvSpPr>
              <a:spLocks/>
            </p:cNvSpPr>
            <p:nvPr/>
          </p:nvSpPr>
          <p:spPr bwMode="auto">
            <a:xfrm>
              <a:off x="6372225" y="6107113"/>
              <a:ext cx="7938" cy="44450"/>
            </a:xfrm>
            <a:custGeom>
              <a:avLst/>
              <a:gdLst>
                <a:gd name="T0" fmla="*/ 0 w 5"/>
                <a:gd name="T1" fmla="*/ 28 h 28"/>
                <a:gd name="T2" fmla="*/ 0 w 5"/>
                <a:gd name="T3" fmla="*/ 25 h 28"/>
                <a:gd name="T4" fmla="*/ 4 w 5"/>
                <a:gd name="T5" fmla="*/ 23 h 28"/>
                <a:gd name="T6" fmla="*/ 2 w 5"/>
                <a:gd name="T7" fmla="*/ 19 h 28"/>
                <a:gd name="T8" fmla="*/ 0 w 5"/>
                <a:gd name="T9" fmla="*/ 20 h 28"/>
                <a:gd name="T10" fmla="*/ 0 w 5"/>
                <a:gd name="T11" fmla="*/ 2 h 28"/>
                <a:gd name="T12" fmla="*/ 5 w 5"/>
                <a:gd name="T13" fmla="*/ 0 h 28"/>
                <a:gd name="T14" fmla="*/ 5 w 5"/>
                <a:gd name="T15" fmla="*/ 26 h 28"/>
                <a:gd name="T16" fmla="*/ 0 w 5"/>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28">
                  <a:moveTo>
                    <a:pt x="0" y="28"/>
                  </a:moveTo>
                  <a:lnTo>
                    <a:pt x="0" y="25"/>
                  </a:lnTo>
                  <a:lnTo>
                    <a:pt x="4" y="23"/>
                  </a:lnTo>
                  <a:lnTo>
                    <a:pt x="2" y="19"/>
                  </a:lnTo>
                  <a:lnTo>
                    <a:pt x="0" y="20"/>
                  </a:lnTo>
                  <a:lnTo>
                    <a:pt x="0" y="2"/>
                  </a:lnTo>
                  <a:lnTo>
                    <a:pt x="5" y="0"/>
                  </a:lnTo>
                  <a:lnTo>
                    <a:pt x="5" y="26"/>
                  </a:lnTo>
                  <a:lnTo>
                    <a:pt x="0" y="28"/>
                  </a:lnTo>
                  <a:close/>
                </a:path>
              </a:pathLst>
            </a:custGeom>
            <a:solidFill>
              <a:srgbClr val="E8E7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15" name="Freeform 2601"/>
            <p:cNvSpPr>
              <a:spLocks/>
            </p:cNvSpPr>
            <p:nvPr/>
          </p:nvSpPr>
          <p:spPr bwMode="auto">
            <a:xfrm>
              <a:off x="6372225" y="6137275"/>
              <a:ext cx="6350" cy="9525"/>
            </a:xfrm>
            <a:custGeom>
              <a:avLst/>
              <a:gdLst>
                <a:gd name="T0" fmla="*/ 0 w 4"/>
                <a:gd name="T1" fmla="*/ 6 h 6"/>
                <a:gd name="T2" fmla="*/ 0 w 4"/>
                <a:gd name="T3" fmla="*/ 1 h 6"/>
                <a:gd name="T4" fmla="*/ 2 w 4"/>
                <a:gd name="T5" fmla="*/ 0 h 6"/>
                <a:gd name="T6" fmla="*/ 4 w 4"/>
                <a:gd name="T7" fmla="*/ 4 h 6"/>
                <a:gd name="T8" fmla="*/ 0 w 4"/>
                <a:gd name="T9" fmla="*/ 6 h 6"/>
              </a:gdLst>
              <a:ahLst/>
              <a:cxnLst>
                <a:cxn ang="0">
                  <a:pos x="T0" y="T1"/>
                </a:cxn>
                <a:cxn ang="0">
                  <a:pos x="T2" y="T3"/>
                </a:cxn>
                <a:cxn ang="0">
                  <a:pos x="T4" y="T5"/>
                </a:cxn>
                <a:cxn ang="0">
                  <a:pos x="T6" y="T7"/>
                </a:cxn>
                <a:cxn ang="0">
                  <a:pos x="T8" y="T9"/>
                </a:cxn>
              </a:cxnLst>
              <a:rect l="0" t="0" r="r" b="b"/>
              <a:pathLst>
                <a:path w="4" h="6">
                  <a:moveTo>
                    <a:pt x="0" y="6"/>
                  </a:moveTo>
                  <a:lnTo>
                    <a:pt x="0" y="1"/>
                  </a:lnTo>
                  <a:lnTo>
                    <a:pt x="2" y="0"/>
                  </a:lnTo>
                  <a:lnTo>
                    <a:pt x="4" y="4"/>
                  </a:lnTo>
                  <a:lnTo>
                    <a:pt x="0" y="6"/>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16" name="Freeform 2602"/>
            <p:cNvSpPr>
              <a:spLocks noEditPoints="1"/>
            </p:cNvSpPr>
            <p:nvPr/>
          </p:nvSpPr>
          <p:spPr bwMode="auto">
            <a:xfrm>
              <a:off x="6451600" y="5922963"/>
              <a:ext cx="352425" cy="192088"/>
            </a:xfrm>
            <a:custGeom>
              <a:avLst/>
              <a:gdLst>
                <a:gd name="T0" fmla="*/ 0 w 2577"/>
                <a:gd name="T1" fmla="*/ 1411 h 1411"/>
                <a:gd name="T2" fmla="*/ 0 w 2577"/>
                <a:gd name="T3" fmla="*/ 1117 h 1411"/>
                <a:gd name="T4" fmla="*/ 83 w 2577"/>
                <a:gd name="T5" fmla="*/ 1081 h 1411"/>
                <a:gd name="T6" fmla="*/ 83 w 2577"/>
                <a:gd name="T7" fmla="*/ 1374 h 1411"/>
                <a:gd name="T8" fmla="*/ 0 w 2577"/>
                <a:gd name="T9" fmla="*/ 1411 h 1411"/>
                <a:gd name="T10" fmla="*/ 133 w 2577"/>
                <a:gd name="T11" fmla="*/ 1351 h 1411"/>
                <a:gd name="T12" fmla="*/ 133 w 2577"/>
                <a:gd name="T13" fmla="*/ 1059 h 1411"/>
                <a:gd name="T14" fmla="*/ 205 w 2577"/>
                <a:gd name="T15" fmla="*/ 1028 h 1411"/>
                <a:gd name="T16" fmla="*/ 205 w 2577"/>
                <a:gd name="T17" fmla="*/ 1318 h 1411"/>
                <a:gd name="T18" fmla="*/ 133 w 2577"/>
                <a:gd name="T19" fmla="*/ 1351 h 1411"/>
                <a:gd name="T20" fmla="*/ 255 w 2577"/>
                <a:gd name="T21" fmla="*/ 1296 h 1411"/>
                <a:gd name="T22" fmla="*/ 255 w 2577"/>
                <a:gd name="T23" fmla="*/ 1006 h 1411"/>
                <a:gd name="T24" fmla="*/ 440 w 2577"/>
                <a:gd name="T25" fmla="*/ 926 h 1411"/>
                <a:gd name="T26" fmla="*/ 440 w 2577"/>
                <a:gd name="T27" fmla="*/ 1212 h 1411"/>
                <a:gd name="T28" fmla="*/ 255 w 2577"/>
                <a:gd name="T29" fmla="*/ 1296 h 1411"/>
                <a:gd name="T30" fmla="*/ 490 w 2577"/>
                <a:gd name="T31" fmla="*/ 1190 h 1411"/>
                <a:gd name="T32" fmla="*/ 490 w 2577"/>
                <a:gd name="T33" fmla="*/ 904 h 1411"/>
                <a:gd name="T34" fmla="*/ 728 w 2577"/>
                <a:gd name="T35" fmla="*/ 801 h 1411"/>
                <a:gd name="T36" fmla="*/ 728 w 2577"/>
                <a:gd name="T37" fmla="*/ 1082 h 1411"/>
                <a:gd name="T38" fmla="*/ 490 w 2577"/>
                <a:gd name="T39" fmla="*/ 1190 h 1411"/>
                <a:gd name="T40" fmla="*/ 778 w 2577"/>
                <a:gd name="T41" fmla="*/ 1059 h 1411"/>
                <a:gd name="T42" fmla="*/ 778 w 2577"/>
                <a:gd name="T43" fmla="*/ 779 h 1411"/>
                <a:gd name="T44" fmla="*/ 1633 w 2577"/>
                <a:gd name="T45" fmla="*/ 409 h 1411"/>
                <a:gd name="T46" fmla="*/ 1624 w 2577"/>
                <a:gd name="T47" fmla="*/ 426 h 1411"/>
                <a:gd name="T48" fmla="*/ 1653 w 2577"/>
                <a:gd name="T49" fmla="*/ 443 h 1411"/>
                <a:gd name="T50" fmla="*/ 1653 w 2577"/>
                <a:gd name="T51" fmla="*/ 663 h 1411"/>
                <a:gd name="T52" fmla="*/ 778 w 2577"/>
                <a:gd name="T53" fmla="*/ 1059 h 1411"/>
                <a:gd name="T54" fmla="*/ 1703 w 2577"/>
                <a:gd name="T55" fmla="*/ 640 h 1411"/>
                <a:gd name="T56" fmla="*/ 1703 w 2577"/>
                <a:gd name="T57" fmla="*/ 471 h 1411"/>
                <a:gd name="T58" fmla="*/ 1867 w 2577"/>
                <a:gd name="T59" fmla="*/ 566 h 1411"/>
                <a:gd name="T60" fmla="*/ 1703 w 2577"/>
                <a:gd name="T61" fmla="*/ 640 h 1411"/>
                <a:gd name="T62" fmla="*/ 1923 w 2577"/>
                <a:gd name="T63" fmla="*/ 540 h 1411"/>
                <a:gd name="T64" fmla="*/ 1703 w 2577"/>
                <a:gd name="T65" fmla="*/ 414 h 1411"/>
                <a:gd name="T66" fmla="*/ 1703 w 2577"/>
                <a:gd name="T67" fmla="*/ 379 h 1411"/>
                <a:gd name="T68" fmla="*/ 2031 w 2577"/>
                <a:gd name="T69" fmla="*/ 237 h 1411"/>
                <a:gd name="T70" fmla="*/ 2090 w 2577"/>
                <a:gd name="T71" fmla="*/ 271 h 1411"/>
                <a:gd name="T72" fmla="*/ 2090 w 2577"/>
                <a:gd name="T73" fmla="*/ 465 h 1411"/>
                <a:gd name="T74" fmla="*/ 1923 w 2577"/>
                <a:gd name="T75" fmla="*/ 540 h 1411"/>
                <a:gd name="T76" fmla="*/ 2140 w 2577"/>
                <a:gd name="T77" fmla="*/ 442 h 1411"/>
                <a:gd name="T78" fmla="*/ 2140 w 2577"/>
                <a:gd name="T79" fmla="*/ 299 h 1411"/>
                <a:gd name="T80" fmla="*/ 2198 w 2577"/>
                <a:gd name="T81" fmla="*/ 333 h 1411"/>
                <a:gd name="T82" fmla="*/ 2198 w 2577"/>
                <a:gd name="T83" fmla="*/ 416 h 1411"/>
                <a:gd name="T84" fmla="*/ 2140 w 2577"/>
                <a:gd name="T85" fmla="*/ 442 h 1411"/>
                <a:gd name="T86" fmla="*/ 2248 w 2577"/>
                <a:gd name="T87" fmla="*/ 393 h 1411"/>
                <a:gd name="T88" fmla="*/ 2248 w 2577"/>
                <a:gd name="T89" fmla="*/ 361 h 1411"/>
                <a:gd name="T90" fmla="*/ 2279 w 2577"/>
                <a:gd name="T91" fmla="*/ 379 h 1411"/>
                <a:gd name="T92" fmla="*/ 2248 w 2577"/>
                <a:gd name="T93" fmla="*/ 393 h 1411"/>
                <a:gd name="T94" fmla="*/ 2302 w 2577"/>
                <a:gd name="T95" fmla="*/ 369 h 1411"/>
                <a:gd name="T96" fmla="*/ 2317 w 2577"/>
                <a:gd name="T97" fmla="*/ 343 h 1411"/>
                <a:gd name="T98" fmla="*/ 2248 w 2577"/>
                <a:gd name="T99" fmla="*/ 303 h 1411"/>
                <a:gd name="T100" fmla="*/ 2248 w 2577"/>
                <a:gd name="T101" fmla="*/ 143 h 1411"/>
                <a:gd name="T102" fmla="*/ 2577 w 2577"/>
                <a:gd name="T103" fmla="*/ 0 h 1411"/>
                <a:gd name="T104" fmla="*/ 2577 w 2577"/>
                <a:gd name="T105" fmla="*/ 244 h 1411"/>
                <a:gd name="T106" fmla="*/ 2302 w 2577"/>
                <a:gd name="T107" fmla="*/ 369 h 1411"/>
                <a:gd name="T108" fmla="*/ 2198 w 2577"/>
                <a:gd name="T109" fmla="*/ 275 h 1411"/>
                <a:gd name="T110" fmla="*/ 2140 w 2577"/>
                <a:gd name="T111" fmla="*/ 242 h 1411"/>
                <a:gd name="T112" fmla="*/ 2140 w 2577"/>
                <a:gd name="T113" fmla="*/ 189 h 1411"/>
                <a:gd name="T114" fmla="*/ 2198 w 2577"/>
                <a:gd name="T115" fmla="*/ 164 h 1411"/>
                <a:gd name="T116" fmla="*/ 2198 w 2577"/>
                <a:gd name="T117" fmla="*/ 275 h 1411"/>
                <a:gd name="T118" fmla="*/ 2090 w 2577"/>
                <a:gd name="T119" fmla="*/ 213 h 1411"/>
                <a:gd name="T120" fmla="*/ 2088 w 2577"/>
                <a:gd name="T121" fmla="*/ 212 h 1411"/>
                <a:gd name="T122" fmla="*/ 2090 w 2577"/>
                <a:gd name="T123" fmla="*/ 211 h 1411"/>
                <a:gd name="T124" fmla="*/ 2090 w 2577"/>
                <a:gd name="T125" fmla="*/ 213 h 1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77" h="1411">
                  <a:moveTo>
                    <a:pt x="0" y="1411"/>
                  </a:moveTo>
                  <a:lnTo>
                    <a:pt x="0" y="1117"/>
                  </a:lnTo>
                  <a:lnTo>
                    <a:pt x="83" y="1081"/>
                  </a:lnTo>
                  <a:lnTo>
                    <a:pt x="83" y="1374"/>
                  </a:lnTo>
                  <a:lnTo>
                    <a:pt x="0" y="1411"/>
                  </a:lnTo>
                  <a:moveTo>
                    <a:pt x="133" y="1351"/>
                  </a:moveTo>
                  <a:lnTo>
                    <a:pt x="133" y="1059"/>
                  </a:lnTo>
                  <a:lnTo>
                    <a:pt x="205" y="1028"/>
                  </a:lnTo>
                  <a:lnTo>
                    <a:pt x="205" y="1318"/>
                  </a:lnTo>
                  <a:lnTo>
                    <a:pt x="133" y="1351"/>
                  </a:lnTo>
                  <a:moveTo>
                    <a:pt x="255" y="1296"/>
                  </a:moveTo>
                  <a:lnTo>
                    <a:pt x="255" y="1006"/>
                  </a:lnTo>
                  <a:lnTo>
                    <a:pt x="440" y="926"/>
                  </a:lnTo>
                  <a:lnTo>
                    <a:pt x="440" y="1212"/>
                  </a:lnTo>
                  <a:lnTo>
                    <a:pt x="255" y="1296"/>
                  </a:lnTo>
                  <a:moveTo>
                    <a:pt x="490" y="1190"/>
                  </a:moveTo>
                  <a:lnTo>
                    <a:pt x="490" y="904"/>
                  </a:lnTo>
                  <a:lnTo>
                    <a:pt x="728" y="801"/>
                  </a:lnTo>
                  <a:lnTo>
                    <a:pt x="728" y="1082"/>
                  </a:lnTo>
                  <a:lnTo>
                    <a:pt x="490" y="1190"/>
                  </a:lnTo>
                  <a:moveTo>
                    <a:pt x="778" y="1059"/>
                  </a:moveTo>
                  <a:lnTo>
                    <a:pt x="778" y="779"/>
                  </a:lnTo>
                  <a:lnTo>
                    <a:pt x="1633" y="409"/>
                  </a:lnTo>
                  <a:lnTo>
                    <a:pt x="1624" y="426"/>
                  </a:lnTo>
                  <a:lnTo>
                    <a:pt x="1653" y="443"/>
                  </a:lnTo>
                  <a:lnTo>
                    <a:pt x="1653" y="663"/>
                  </a:lnTo>
                  <a:lnTo>
                    <a:pt x="778" y="1059"/>
                  </a:lnTo>
                  <a:moveTo>
                    <a:pt x="1703" y="640"/>
                  </a:moveTo>
                  <a:lnTo>
                    <a:pt x="1703" y="471"/>
                  </a:lnTo>
                  <a:lnTo>
                    <a:pt x="1867" y="566"/>
                  </a:lnTo>
                  <a:lnTo>
                    <a:pt x="1703" y="640"/>
                  </a:lnTo>
                  <a:moveTo>
                    <a:pt x="1923" y="540"/>
                  </a:moveTo>
                  <a:lnTo>
                    <a:pt x="1703" y="414"/>
                  </a:lnTo>
                  <a:lnTo>
                    <a:pt x="1703" y="379"/>
                  </a:lnTo>
                  <a:lnTo>
                    <a:pt x="2031" y="237"/>
                  </a:lnTo>
                  <a:lnTo>
                    <a:pt x="2090" y="271"/>
                  </a:lnTo>
                  <a:lnTo>
                    <a:pt x="2090" y="465"/>
                  </a:lnTo>
                  <a:lnTo>
                    <a:pt x="1923" y="540"/>
                  </a:lnTo>
                  <a:moveTo>
                    <a:pt x="2140" y="442"/>
                  </a:moveTo>
                  <a:lnTo>
                    <a:pt x="2140" y="299"/>
                  </a:lnTo>
                  <a:lnTo>
                    <a:pt x="2198" y="333"/>
                  </a:lnTo>
                  <a:lnTo>
                    <a:pt x="2198" y="416"/>
                  </a:lnTo>
                  <a:lnTo>
                    <a:pt x="2140" y="442"/>
                  </a:lnTo>
                  <a:moveTo>
                    <a:pt x="2248" y="393"/>
                  </a:moveTo>
                  <a:lnTo>
                    <a:pt x="2248" y="361"/>
                  </a:lnTo>
                  <a:lnTo>
                    <a:pt x="2279" y="379"/>
                  </a:lnTo>
                  <a:lnTo>
                    <a:pt x="2248" y="393"/>
                  </a:lnTo>
                  <a:moveTo>
                    <a:pt x="2302" y="369"/>
                  </a:moveTo>
                  <a:lnTo>
                    <a:pt x="2317" y="343"/>
                  </a:lnTo>
                  <a:lnTo>
                    <a:pt x="2248" y="303"/>
                  </a:lnTo>
                  <a:lnTo>
                    <a:pt x="2248" y="143"/>
                  </a:lnTo>
                  <a:lnTo>
                    <a:pt x="2577" y="0"/>
                  </a:lnTo>
                  <a:lnTo>
                    <a:pt x="2577" y="244"/>
                  </a:lnTo>
                  <a:lnTo>
                    <a:pt x="2302" y="369"/>
                  </a:lnTo>
                  <a:moveTo>
                    <a:pt x="2198" y="275"/>
                  </a:moveTo>
                  <a:lnTo>
                    <a:pt x="2140" y="242"/>
                  </a:lnTo>
                  <a:lnTo>
                    <a:pt x="2140" y="189"/>
                  </a:lnTo>
                  <a:lnTo>
                    <a:pt x="2198" y="164"/>
                  </a:lnTo>
                  <a:lnTo>
                    <a:pt x="2198" y="275"/>
                  </a:lnTo>
                  <a:moveTo>
                    <a:pt x="2090" y="213"/>
                  </a:moveTo>
                  <a:lnTo>
                    <a:pt x="2088" y="212"/>
                  </a:lnTo>
                  <a:lnTo>
                    <a:pt x="2090" y="211"/>
                  </a:lnTo>
                  <a:lnTo>
                    <a:pt x="2090" y="213"/>
                  </a:lnTo>
                </a:path>
              </a:pathLst>
            </a:custGeom>
            <a:solidFill>
              <a:srgbClr val="E8E7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17" name="Freeform 2603"/>
            <p:cNvSpPr>
              <a:spLocks/>
            </p:cNvSpPr>
            <p:nvPr/>
          </p:nvSpPr>
          <p:spPr bwMode="auto">
            <a:xfrm>
              <a:off x="6480175" y="6061075"/>
              <a:ext cx="6350" cy="41275"/>
            </a:xfrm>
            <a:custGeom>
              <a:avLst/>
              <a:gdLst>
                <a:gd name="T0" fmla="*/ 0 w 4"/>
                <a:gd name="T1" fmla="*/ 26 h 26"/>
                <a:gd name="T2" fmla="*/ 0 w 4"/>
                <a:gd name="T3" fmla="*/ 1 h 26"/>
                <a:gd name="T4" fmla="*/ 4 w 4"/>
                <a:gd name="T5" fmla="*/ 0 h 26"/>
                <a:gd name="T6" fmla="*/ 4 w 4"/>
                <a:gd name="T7" fmla="*/ 25 h 26"/>
                <a:gd name="T8" fmla="*/ 0 w 4"/>
                <a:gd name="T9" fmla="*/ 26 h 26"/>
              </a:gdLst>
              <a:ahLst/>
              <a:cxnLst>
                <a:cxn ang="0">
                  <a:pos x="T0" y="T1"/>
                </a:cxn>
                <a:cxn ang="0">
                  <a:pos x="T2" y="T3"/>
                </a:cxn>
                <a:cxn ang="0">
                  <a:pos x="T4" y="T5"/>
                </a:cxn>
                <a:cxn ang="0">
                  <a:pos x="T6" y="T7"/>
                </a:cxn>
                <a:cxn ang="0">
                  <a:pos x="T8" y="T9"/>
                </a:cxn>
              </a:cxnLst>
              <a:rect l="0" t="0" r="r" b="b"/>
              <a:pathLst>
                <a:path w="4" h="26">
                  <a:moveTo>
                    <a:pt x="0" y="26"/>
                  </a:moveTo>
                  <a:lnTo>
                    <a:pt x="0" y="1"/>
                  </a:lnTo>
                  <a:lnTo>
                    <a:pt x="4" y="0"/>
                  </a:lnTo>
                  <a:lnTo>
                    <a:pt x="4" y="25"/>
                  </a:lnTo>
                  <a:lnTo>
                    <a:pt x="0" y="26"/>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18" name="Freeform 2604"/>
            <p:cNvSpPr>
              <a:spLocks/>
            </p:cNvSpPr>
            <p:nvPr/>
          </p:nvSpPr>
          <p:spPr bwMode="auto">
            <a:xfrm>
              <a:off x="6462713" y="6067425"/>
              <a:ext cx="6350" cy="42863"/>
            </a:xfrm>
            <a:custGeom>
              <a:avLst/>
              <a:gdLst>
                <a:gd name="T0" fmla="*/ 0 w 4"/>
                <a:gd name="T1" fmla="*/ 27 h 27"/>
                <a:gd name="T2" fmla="*/ 0 w 4"/>
                <a:gd name="T3" fmla="*/ 2 h 27"/>
                <a:gd name="T4" fmla="*/ 4 w 4"/>
                <a:gd name="T5" fmla="*/ 0 h 27"/>
                <a:gd name="T6" fmla="*/ 4 w 4"/>
                <a:gd name="T7" fmla="*/ 25 h 27"/>
                <a:gd name="T8" fmla="*/ 0 w 4"/>
                <a:gd name="T9" fmla="*/ 27 h 27"/>
              </a:gdLst>
              <a:ahLst/>
              <a:cxnLst>
                <a:cxn ang="0">
                  <a:pos x="T0" y="T1"/>
                </a:cxn>
                <a:cxn ang="0">
                  <a:pos x="T2" y="T3"/>
                </a:cxn>
                <a:cxn ang="0">
                  <a:pos x="T4" y="T5"/>
                </a:cxn>
                <a:cxn ang="0">
                  <a:pos x="T6" y="T7"/>
                </a:cxn>
                <a:cxn ang="0">
                  <a:pos x="T8" y="T9"/>
                </a:cxn>
              </a:cxnLst>
              <a:rect l="0" t="0" r="r" b="b"/>
              <a:pathLst>
                <a:path w="4" h="27">
                  <a:moveTo>
                    <a:pt x="0" y="27"/>
                  </a:moveTo>
                  <a:lnTo>
                    <a:pt x="0" y="2"/>
                  </a:lnTo>
                  <a:lnTo>
                    <a:pt x="4" y="0"/>
                  </a:lnTo>
                  <a:lnTo>
                    <a:pt x="4" y="25"/>
                  </a:lnTo>
                  <a:lnTo>
                    <a:pt x="0" y="27"/>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19" name="Freeform 2605"/>
            <p:cNvSpPr>
              <a:spLocks/>
            </p:cNvSpPr>
            <p:nvPr/>
          </p:nvSpPr>
          <p:spPr bwMode="auto">
            <a:xfrm>
              <a:off x="6511925" y="6046788"/>
              <a:ext cx="6350" cy="41275"/>
            </a:xfrm>
            <a:custGeom>
              <a:avLst/>
              <a:gdLst>
                <a:gd name="T0" fmla="*/ 0 w 4"/>
                <a:gd name="T1" fmla="*/ 26 h 26"/>
                <a:gd name="T2" fmla="*/ 0 w 4"/>
                <a:gd name="T3" fmla="*/ 2 h 26"/>
                <a:gd name="T4" fmla="*/ 4 w 4"/>
                <a:gd name="T5" fmla="*/ 0 h 26"/>
                <a:gd name="T6" fmla="*/ 4 w 4"/>
                <a:gd name="T7" fmla="*/ 24 h 26"/>
                <a:gd name="T8" fmla="*/ 0 w 4"/>
                <a:gd name="T9" fmla="*/ 26 h 26"/>
              </a:gdLst>
              <a:ahLst/>
              <a:cxnLst>
                <a:cxn ang="0">
                  <a:pos x="T0" y="T1"/>
                </a:cxn>
                <a:cxn ang="0">
                  <a:pos x="T2" y="T3"/>
                </a:cxn>
                <a:cxn ang="0">
                  <a:pos x="T4" y="T5"/>
                </a:cxn>
                <a:cxn ang="0">
                  <a:pos x="T6" y="T7"/>
                </a:cxn>
                <a:cxn ang="0">
                  <a:pos x="T8" y="T9"/>
                </a:cxn>
              </a:cxnLst>
              <a:rect l="0" t="0" r="r" b="b"/>
              <a:pathLst>
                <a:path w="4" h="26">
                  <a:moveTo>
                    <a:pt x="0" y="26"/>
                  </a:moveTo>
                  <a:lnTo>
                    <a:pt x="0" y="2"/>
                  </a:lnTo>
                  <a:lnTo>
                    <a:pt x="4" y="0"/>
                  </a:lnTo>
                  <a:lnTo>
                    <a:pt x="4" y="24"/>
                  </a:lnTo>
                  <a:lnTo>
                    <a:pt x="0" y="26"/>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20" name="Freeform 2606"/>
            <p:cNvSpPr>
              <a:spLocks noEditPoints="1"/>
            </p:cNvSpPr>
            <p:nvPr/>
          </p:nvSpPr>
          <p:spPr bwMode="auto">
            <a:xfrm>
              <a:off x="6753225" y="5942013"/>
              <a:ext cx="6350" cy="38100"/>
            </a:xfrm>
            <a:custGeom>
              <a:avLst/>
              <a:gdLst>
                <a:gd name="T0" fmla="*/ 0 w 50"/>
                <a:gd name="T1" fmla="*/ 273 h 273"/>
                <a:gd name="T2" fmla="*/ 0 w 50"/>
                <a:gd name="T3" fmla="*/ 190 h 273"/>
                <a:gd name="T4" fmla="*/ 50 w 50"/>
                <a:gd name="T5" fmla="*/ 218 h 273"/>
                <a:gd name="T6" fmla="*/ 50 w 50"/>
                <a:gd name="T7" fmla="*/ 250 h 273"/>
                <a:gd name="T8" fmla="*/ 0 w 50"/>
                <a:gd name="T9" fmla="*/ 273 h 273"/>
                <a:gd name="T10" fmla="*/ 50 w 50"/>
                <a:gd name="T11" fmla="*/ 160 h 273"/>
                <a:gd name="T12" fmla="*/ 0 w 50"/>
                <a:gd name="T13" fmla="*/ 132 h 273"/>
                <a:gd name="T14" fmla="*/ 0 w 50"/>
                <a:gd name="T15" fmla="*/ 21 h 273"/>
                <a:gd name="T16" fmla="*/ 50 w 50"/>
                <a:gd name="T17" fmla="*/ 0 h 273"/>
                <a:gd name="T18" fmla="*/ 50 w 50"/>
                <a:gd name="T19" fmla="*/ 16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73">
                  <a:moveTo>
                    <a:pt x="0" y="273"/>
                  </a:moveTo>
                  <a:lnTo>
                    <a:pt x="0" y="190"/>
                  </a:lnTo>
                  <a:lnTo>
                    <a:pt x="50" y="218"/>
                  </a:lnTo>
                  <a:lnTo>
                    <a:pt x="50" y="250"/>
                  </a:lnTo>
                  <a:lnTo>
                    <a:pt x="0" y="273"/>
                  </a:lnTo>
                  <a:moveTo>
                    <a:pt x="50" y="160"/>
                  </a:moveTo>
                  <a:lnTo>
                    <a:pt x="0" y="132"/>
                  </a:lnTo>
                  <a:lnTo>
                    <a:pt x="0" y="21"/>
                  </a:lnTo>
                  <a:lnTo>
                    <a:pt x="50" y="0"/>
                  </a:lnTo>
                  <a:lnTo>
                    <a:pt x="50" y="160"/>
                  </a:lnTo>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21" name="Freeform 2607"/>
            <p:cNvSpPr>
              <a:spLocks noEditPoints="1"/>
            </p:cNvSpPr>
            <p:nvPr/>
          </p:nvSpPr>
          <p:spPr bwMode="auto">
            <a:xfrm>
              <a:off x="6678613" y="5973763"/>
              <a:ext cx="6350" cy="39688"/>
            </a:xfrm>
            <a:custGeom>
              <a:avLst/>
              <a:gdLst>
                <a:gd name="T0" fmla="*/ 0 w 50"/>
                <a:gd name="T1" fmla="*/ 284 h 284"/>
                <a:gd name="T2" fmla="*/ 0 w 50"/>
                <a:gd name="T3" fmla="*/ 64 h 284"/>
                <a:gd name="T4" fmla="*/ 50 w 50"/>
                <a:gd name="T5" fmla="*/ 92 h 284"/>
                <a:gd name="T6" fmla="*/ 50 w 50"/>
                <a:gd name="T7" fmla="*/ 261 h 284"/>
                <a:gd name="T8" fmla="*/ 0 w 50"/>
                <a:gd name="T9" fmla="*/ 284 h 284"/>
                <a:gd name="T10" fmla="*/ 50 w 50"/>
                <a:gd name="T11" fmla="*/ 35 h 284"/>
                <a:gd name="T12" fmla="*/ 15 w 50"/>
                <a:gd name="T13" fmla="*/ 15 h 284"/>
                <a:gd name="T14" fmla="*/ 50 w 50"/>
                <a:gd name="T15" fmla="*/ 0 h 284"/>
                <a:gd name="T16" fmla="*/ 50 w 50"/>
                <a:gd name="T17" fmla="*/ 35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284">
                  <a:moveTo>
                    <a:pt x="0" y="284"/>
                  </a:moveTo>
                  <a:lnTo>
                    <a:pt x="0" y="64"/>
                  </a:lnTo>
                  <a:lnTo>
                    <a:pt x="50" y="92"/>
                  </a:lnTo>
                  <a:lnTo>
                    <a:pt x="50" y="261"/>
                  </a:lnTo>
                  <a:lnTo>
                    <a:pt x="0" y="284"/>
                  </a:lnTo>
                  <a:moveTo>
                    <a:pt x="50" y="35"/>
                  </a:moveTo>
                  <a:lnTo>
                    <a:pt x="15" y="15"/>
                  </a:lnTo>
                  <a:lnTo>
                    <a:pt x="50" y="0"/>
                  </a:lnTo>
                  <a:lnTo>
                    <a:pt x="50" y="35"/>
                  </a:lnTo>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22" name="Freeform 2608"/>
            <p:cNvSpPr>
              <a:spLocks noEditPoints="1"/>
            </p:cNvSpPr>
            <p:nvPr/>
          </p:nvSpPr>
          <p:spPr bwMode="auto">
            <a:xfrm>
              <a:off x="6729413" y="5951538"/>
              <a:ext cx="39688" cy="22225"/>
            </a:xfrm>
            <a:custGeom>
              <a:avLst/>
              <a:gdLst>
                <a:gd name="T0" fmla="*/ 248 w 286"/>
                <a:gd name="T1" fmla="*/ 167 h 167"/>
                <a:gd name="T2" fmla="*/ 217 w 286"/>
                <a:gd name="T3" fmla="*/ 149 h 167"/>
                <a:gd name="T4" fmla="*/ 167 w 286"/>
                <a:gd name="T5" fmla="*/ 121 h 167"/>
                <a:gd name="T6" fmla="*/ 109 w 286"/>
                <a:gd name="T7" fmla="*/ 87 h 167"/>
                <a:gd name="T8" fmla="*/ 109 w 286"/>
                <a:gd name="T9" fmla="*/ 30 h 167"/>
                <a:gd name="T10" fmla="*/ 167 w 286"/>
                <a:gd name="T11" fmla="*/ 63 h 167"/>
                <a:gd name="T12" fmla="*/ 217 w 286"/>
                <a:gd name="T13" fmla="*/ 91 h 167"/>
                <a:gd name="T14" fmla="*/ 286 w 286"/>
                <a:gd name="T15" fmla="*/ 131 h 167"/>
                <a:gd name="T16" fmla="*/ 271 w 286"/>
                <a:gd name="T17" fmla="*/ 157 h 167"/>
                <a:gd name="T18" fmla="*/ 248 w 286"/>
                <a:gd name="T19" fmla="*/ 167 h 167"/>
                <a:gd name="T20" fmla="*/ 59 w 286"/>
                <a:gd name="T21" fmla="*/ 59 h 167"/>
                <a:gd name="T22" fmla="*/ 0 w 286"/>
                <a:gd name="T23" fmla="*/ 25 h 167"/>
                <a:gd name="T24" fmla="*/ 57 w 286"/>
                <a:gd name="T25" fmla="*/ 0 h 167"/>
                <a:gd name="T26" fmla="*/ 59 w 286"/>
                <a:gd name="T27" fmla="*/ 1 h 167"/>
                <a:gd name="T28" fmla="*/ 59 w 286"/>
                <a:gd name="T29" fmla="*/ 5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 h="167">
                  <a:moveTo>
                    <a:pt x="248" y="167"/>
                  </a:moveTo>
                  <a:lnTo>
                    <a:pt x="217" y="149"/>
                  </a:lnTo>
                  <a:lnTo>
                    <a:pt x="167" y="121"/>
                  </a:lnTo>
                  <a:lnTo>
                    <a:pt x="109" y="87"/>
                  </a:lnTo>
                  <a:lnTo>
                    <a:pt x="109" y="30"/>
                  </a:lnTo>
                  <a:lnTo>
                    <a:pt x="167" y="63"/>
                  </a:lnTo>
                  <a:lnTo>
                    <a:pt x="217" y="91"/>
                  </a:lnTo>
                  <a:lnTo>
                    <a:pt x="286" y="131"/>
                  </a:lnTo>
                  <a:lnTo>
                    <a:pt x="271" y="157"/>
                  </a:lnTo>
                  <a:lnTo>
                    <a:pt x="248" y="167"/>
                  </a:lnTo>
                  <a:moveTo>
                    <a:pt x="59" y="59"/>
                  </a:moveTo>
                  <a:lnTo>
                    <a:pt x="0" y="25"/>
                  </a:lnTo>
                  <a:lnTo>
                    <a:pt x="57" y="0"/>
                  </a:lnTo>
                  <a:lnTo>
                    <a:pt x="59" y="1"/>
                  </a:lnTo>
                  <a:lnTo>
                    <a:pt x="59" y="59"/>
                  </a:lnTo>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23" name="Freeform 2609"/>
            <p:cNvSpPr>
              <a:spLocks/>
            </p:cNvSpPr>
            <p:nvPr/>
          </p:nvSpPr>
          <p:spPr bwMode="auto">
            <a:xfrm>
              <a:off x="6673850" y="5976938"/>
              <a:ext cx="41275" cy="23813"/>
            </a:xfrm>
            <a:custGeom>
              <a:avLst/>
              <a:gdLst>
                <a:gd name="T0" fmla="*/ 21 w 26"/>
                <a:gd name="T1" fmla="*/ 15 h 15"/>
                <a:gd name="T2" fmla="*/ 7 w 26"/>
                <a:gd name="T3" fmla="*/ 6 h 15"/>
                <a:gd name="T4" fmla="*/ 3 w 26"/>
                <a:gd name="T5" fmla="*/ 4 h 15"/>
                <a:gd name="T6" fmla="*/ 0 w 26"/>
                <a:gd name="T7" fmla="*/ 2 h 15"/>
                <a:gd name="T8" fmla="*/ 1 w 26"/>
                <a:gd name="T9" fmla="*/ 1 h 15"/>
                <a:gd name="T10" fmla="*/ 4 w 26"/>
                <a:gd name="T11" fmla="*/ 0 h 15"/>
                <a:gd name="T12" fmla="*/ 7 w 26"/>
                <a:gd name="T13" fmla="*/ 1 h 15"/>
                <a:gd name="T14" fmla="*/ 26 w 26"/>
                <a:gd name="T15" fmla="*/ 12 h 15"/>
                <a:gd name="T16" fmla="*/ 21 w 26"/>
                <a:gd name="T1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5">
                  <a:moveTo>
                    <a:pt x="21" y="15"/>
                  </a:moveTo>
                  <a:lnTo>
                    <a:pt x="7" y="6"/>
                  </a:lnTo>
                  <a:lnTo>
                    <a:pt x="3" y="4"/>
                  </a:lnTo>
                  <a:lnTo>
                    <a:pt x="0" y="2"/>
                  </a:lnTo>
                  <a:lnTo>
                    <a:pt x="1" y="1"/>
                  </a:lnTo>
                  <a:lnTo>
                    <a:pt x="4" y="0"/>
                  </a:lnTo>
                  <a:lnTo>
                    <a:pt x="7" y="1"/>
                  </a:lnTo>
                  <a:lnTo>
                    <a:pt x="26" y="12"/>
                  </a:lnTo>
                  <a:lnTo>
                    <a:pt x="21" y="15"/>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24" name="Freeform 2610"/>
            <p:cNvSpPr>
              <a:spLocks/>
            </p:cNvSpPr>
            <p:nvPr/>
          </p:nvSpPr>
          <p:spPr bwMode="auto">
            <a:xfrm>
              <a:off x="6551613" y="6029325"/>
              <a:ext cx="6350" cy="41275"/>
            </a:xfrm>
            <a:custGeom>
              <a:avLst/>
              <a:gdLst>
                <a:gd name="T0" fmla="*/ 0 w 4"/>
                <a:gd name="T1" fmla="*/ 26 h 26"/>
                <a:gd name="T2" fmla="*/ 0 w 4"/>
                <a:gd name="T3" fmla="*/ 2 h 26"/>
                <a:gd name="T4" fmla="*/ 4 w 4"/>
                <a:gd name="T5" fmla="*/ 0 h 26"/>
                <a:gd name="T6" fmla="*/ 4 w 4"/>
                <a:gd name="T7" fmla="*/ 24 h 26"/>
                <a:gd name="T8" fmla="*/ 0 w 4"/>
                <a:gd name="T9" fmla="*/ 26 h 26"/>
              </a:gdLst>
              <a:ahLst/>
              <a:cxnLst>
                <a:cxn ang="0">
                  <a:pos x="T0" y="T1"/>
                </a:cxn>
                <a:cxn ang="0">
                  <a:pos x="T2" y="T3"/>
                </a:cxn>
                <a:cxn ang="0">
                  <a:pos x="T4" y="T5"/>
                </a:cxn>
                <a:cxn ang="0">
                  <a:pos x="T6" y="T7"/>
                </a:cxn>
                <a:cxn ang="0">
                  <a:pos x="T8" y="T9"/>
                </a:cxn>
              </a:cxnLst>
              <a:rect l="0" t="0" r="r" b="b"/>
              <a:pathLst>
                <a:path w="4" h="26">
                  <a:moveTo>
                    <a:pt x="0" y="26"/>
                  </a:moveTo>
                  <a:lnTo>
                    <a:pt x="0" y="2"/>
                  </a:lnTo>
                  <a:lnTo>
                    <a:pt x="4" y="0"/>
                  </a:lnTo>
                  <a:lnTo>
                    <a:pt x="4" y="24"/>
                  </a:lnTo>
                  <a:lnTo>
                    <a:pt x="0" y="26"/>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25" name="Freeform 2611"/>
            <p:cNvSpPr>
              <a:spLocks/>
            </p:cNvSpPr>
            <p:nvPr/>
          </p:nvSpPr>
          <p:spPr bwMode="auto">
            <a:xfrm>
              <a:off x="6737350" y="5948363"/>
              <a:ext cx="7938" cy="38100"/>
            </a:xfrm>
            <a:custGeom>
              <a:avLst/>
              <a:gdLst>
                <a:gd name="T0" fmla="*/ 0 w 5"/>
                <a:gd name="T1" fmla="*/ 24 h 24"/>
                <a:gd name="T2" fmla="*/ 0 w 5"/>
                <a:gd name="T3" fmla="*/ 2 h 24"/>
                <a:gd name="T4" fmla="*/ 5 w 5"/>
                <a:gd name="T5" fmla="*/ 0 h 24"/>
                <a:gd name="T6" fmla="*/ 5 w 5"/>
                <a:gd name="T7" fmla="*/ 22 h 24"/>
                <a:gd name="T8" fmla="*/ 0 w 5"/>
                <a:gd name="T9" fmla="*/ 24 h 24"/>
              </a:gdLst>
              <a:ahLst/>
              <a:cxnLst>
                <a:cxn ang="0">
                  <a:pos x="T0" y="T1"/>
                </a:cxn>
                <a:cxn ang="0">
                  <a:pos x="T2" y="T3"/>
                </a:cxn>
                <a:cxn ang="0">
                  <a:pos x="T4" y="T5"/>
                </a:cxn>
                <a:cxn ang="0">
                  <a:pos x="T6" y="T7"/>
                </a:cxn>
                <a:cxn ang="0">
                  <a:pos x="T8" y="T9"/>
                </a:cxn>
              </a:cxnLst>
              <a:rect l="0" t="0" r="r" b="b"/>
              <a:pathLst>
                <a:path w="5" h="24">
                  <a:moveTo>
                    <a:pt x="0" y="24"/>
                  </a:moveTo>
                  <a:lnTo>
                    <a:pt x="0" y="2"/>
                  </a:lnTo>
                  <a:lnTo>
                    <a:pt x="5" y="0"/>
                  </a:lnTo>
                  <a:lnTo>
                    <a:pt x="5" y="22"/>
                  </a:lnTo>
                  <a:lnTo>
                    <a:pt x="0" y="24"/>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26" name="Freeform 2612"/>
            <p:cNvSpPr>
              <a:spLocks noEditPoints="1"/>
            </p:cNvSpPr>
            <p:nvPr/>
          </p:nvSpPr>
          <p:spPr bwMode="auto">
            <a:xfrm>
              <a:off x="6321425" y="6005513"/>
              <a:ext cx="58738" cy="125413"/>
            </a:xfrm>
            <a:custGeom>
              <a:avLst/>
              <a:gdLst>
                <a:gd name="T0" fmla="*/ 0 w 424"/>
                <a:gd name="T1" fmla="*/ 921 h 921"/>
                <a:gd name="T2" fmla="*/ 0 w 424"/>
                <a:gd name="T3" fmla="*/ 804 h 921"/>
                <a:gd name="T4" fmla="*/ 148 w 424"/>
                <a:gd name="T5" fmla="*/ 742 h 921"/>
                <a:gd name="T6" fmla="*/ 148 w 424"/>
                <a:gd name="T7" fmla="*/ 857 h 921"/>
                <a:gd name="T8" fmla="*/ 0 w 424"/>
                <a:gd name="T9" fmla="*/ 921 h 921"/>
                <a:gd name="T10" fmla="*/ 198 w 424"/>
                <a:gd name="T11" fmla="*/ 835 h 921"/>
                <a:gd name="T12" fmla="*/ 198 w 424"/>
                <a:gd name="T13" fmla="*/ 722 h 921"/>
                <a:gd name="T14" fmla="*/ 372 w 424"/>
                <a:gd name="T15" fmla="*/ 649 h 921"/>
                <a:gd name="T16" fmla="*/ 372 w 424"/>
                <a:gd name="T17" fmla="*/ 760 h 921"/>
                <a:gd name="T18" fmla="*/ 198 w 424"/>
                <a:gd name="T19" fmla="*/ 835 h 921"/>
                <a:gd name="T20" fmla="*/ 0 w 424"/>
                <a:gd name="T21" fmla="*/ 750 h 921"/>
                <a:gd name="T22" fmla="*/ 0 w 424"/>
                <a:gd name="T23" fmla="*/ 426 h 921"/>
                <a:gd name="T24" fmla="*/ 148 w 424"/>
                <a:gd name="T25" fmla="*/ 362 h 921"/>
                <a:gd name="T26" fmla="*/ 148 w 424"/>
                <a:gd name="T27" fmla="*/ 688 h 921"/>
                <a:gd name="T28" fmla="*/ 0 w 424"/>
                <a:gd name="T29" fmla="*/ 750 h 921"/>
                <a:gd name="T30" fmla="*/ 198 w 424"/>
                <a:gd name="T31" fmla="*/ 667 h 921"/>
                <a:gd name="T32" fmla="*/ 198 w 424"/>
                <a:gd name="T33" fmla="*/ 340 h 921"/>
                <a:gd name="T34" fmla="*/ 424 w 424"/>
                <a:gd name="T35" fmla="*/ 241 h 921"/>
                <a:gd name="T36" fmla="*/ 424 w 424"/>
                <a:gd name="T37" fmla="*/ 305 h 921"/>
                <a:gd name="T38" fmla="*/ 372 w 424"/>
                <a:gd name="T39" fmla="*/ 329 h 921"/>
                <a:gd name="T40" fmla="*/ 372 w 424"/>
                <a:gd name="T41" fmla="*/ 595 h 921"/>
                <a:gd name="T42" fmla="*/ 198 w 424"/>
                <a:gd name="T43" fmla="*/ 667 h 921"/>
                <a:gd name="T44" fmla="*/ 0 w 424"/>
                <a:gd name="T45" fmla="*/ 372 h 921"/>
                <a:gd name="T46" fmla="*/ 0 w 424"/>
                <a:gd name="T47" fmla="*/ 184 h 921"/>
                <a:gd name="T48" fmla="*/ 148 w 424"/>
                <a:gd name="T49" fmla="*/ 119 h 921"/>
                <a:gd name="T50" fmla="*/ 148 w 424"/>
                <a:gd name="T51" fmla="*/ 307 h 921"/>
                <a:gd name="T52" fmla="*/ 0 w 424"/>
                <a:gd name="T53" fmla="*/ 372 h 921"/>
                <a:gd name="T54" fmla="*/ 198 w 424"/>
                <a:gd name="T55" fmla="*/ 285 h 921"/>
                <a:gd name="T56" fmla="*/ 198 w 424"/>
                <a:gd name="T57" fmla="*/ 98 h 921"/>
                <a:gd name="T58" fmla="*/ 424 w 424"/>
                <a:gd name="T59" fmla="*/ 0 h 921"/>
                <a:gd name="T60" fmla="*/ 424 w 424"/>
                <a:gd name="T61" fmla="*/ 187 h 921"/>
                <a:gd name="T62" fmla="*/ 198 w 424"/>
                <a:gd name="T63" fmla="*/ 285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4" h="921">
                  <a:moveTo>
                    <a:pt x="0" y="921"/>
                  </a:moveTo>
                  <a:lnTo>
                    <a:pt x="0" y="804"/>
                  </a:lnTo>
                  <a:lnTo>
                    <a:pt x="148" y="742"/>
                  </a:lnTo>
                  <a:lnTo>
                    <a:pt x="148" y="857"/>
                  </a:lnTo>
                  <a:lnTo>
                    <a:pt x="0" y="921"/>
                  </a:lnTo>
                  <a:moveTo>
                    <a:pt x="198" y="835"/>
                  </a:moveTo>
                  <a:lnTo>
                    <a:pt x="198" y="722"/>
                  </a:lnTo>
                  <a:lnTo>
                    <a:pt x="372" y="649"/>
                  </a:lnTo>
                  <a:lnTo>
                    <a:pt x="372" y="760"/>
                  </a:lnTo>
                  <a:lnTo>
                    <a:pt x="198" y="835"/>
                  </a:lnTo>
                  <a:moveTo>
                    <a:pt x="0" y="750"/>
                  </a:moveTo>
                  <a:lnTo>
                    <a:pt x="0" y="426"/>
                  </a:lnTo>
                  <a:lnTo>
                    <a:pt x="148" y="362"/>
                  </a:lnTo>
                  <a:lnTo>
                    <a:pt x="148" y="688"/>
                  </a:lnTo>
                  <a:lnTo>
                    <a:pt x="0" y="750"/>
                  </a:lnTo>
                  <a:moveTo>
                    <a:pt x="198" y="667"/>
                  </a:moveTo>
                  <a:lnTo>
                    <a:pt x="198" y="340"/>
                  </a:lnTo>
                  <a:lnTo>
                    <a:pt x="424" y="241"/>
                  </a:lnTo>
                  <a:lnTo>
                    <a:pt x="424" y="305"/>
                  </a:lnTo>
                  <a:lnTo>
                    <a:pt x="372" y="329"/>
                  </a:lnTo>
                  <a:lnTo>
                    <a:pt x="372" y="595"/>
                  </a:lnTo>
                  <a:lnTo>
                    <a:pt x="198" y="667"/>
                  </a:lnTo>
                  <a:moveTo>
                    <a:pt x="0" y="372"/>
                  </a:moveTo>
                  <a:lnTo>
                    <a:pt x="0" y="184"/>
                  </a:lnTo>
                  <a:lnTo>
                    <a:pt x="148" y="119"/>
                  </a:lnTo>
                  <a:lnTo>
                    <a:pt x="148" y="307"/>
                  </a:lnTo>
                  <a:lnTo>
                    <a:pt x="0" y="372"/>
                  </a:lnTo>
                  <a:moveTo>
                    <a:pt x="198" y="285"/>
                  </a:moveTo>
                  <a:lnTo>
                    <a:pt x="198" y="98"/>
                  </a:lnTo>
                  <a:lnTo>
                    <a:pt x="424" y="0"/>
                  </a:lnTo>
                  <a:lnTo>
                    <a:pt x="424" y="187"/>
                  </a:lnTo>
                  <a:lnTo>
                    <a:pt x="198" y="285"/>
                  </a:lnTo>
                </a:path>
              </a:pathLst>
            </a:custGeom>
            <a:solidFill>
              <a:srgbClr val="E8E7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27" name="Freeform 2613"/>
            <p:cNvSpPr>
              <a:spLocks noEditPoints="1"/>
            </p:cNvSpPr>
            <p:nvPr/>
          </p:nvSpPr>
          <p:spPr bwMode="auto">
            <a:xfrm>
              <a:off x="6342063" y="6018213"/>
              <a:ext cx="6350" cy="104775"/>
            </a:xfrm>
            <a:custGeom>
              <a:avLst/>
              <a:gdLst>
                <a:gd name="T0" fmla="*/ 0 w 50"/>
                <a:gd name="T1" fmla="*/ 759 h 759"/>
                <a:gd name="T2" fmla="*/ 0 w 50"/>
                <a:gd name="T3" fmla="*/ 644 h 759"/>
                <a:gd name="T4" fmla="*/ 50 w 50"/>
                <a:gd name="T5" fmla="*/ 624 h 759"/>
                <a:gd name="T6" fmla="*/ 50 w 50"/>
                <a:gd name="T7" fmla="*/ 737 h 759"/>
                <a:gd name="T8" fmla="*/ 0 w 50"/>
                <a:gd name="T9" fmla="*/ 759 h 759"/>
                <a:gd name="T10" fmla="*/ 0 w 50"/>
                <a:gd name="T11" fmla="*/ 590 h 759"/>
                <a:gd name="T12" fmla="*/ 0 w 50"/>
                <a:gd name="T13" fmla="*/ 264 h 759"/>
                <a:gd name="T14" fmla="*/ 50 w 50"/>
                <a:gd name="T15" fmla="*/ 242 h 759"/>
                <a:gd name="T16" fmla="*/ 50 w 50"/>
                <a:gd name="T17" fmla="*/ 569 h 759"/>
                <a:gd name="T18" fmla="*/ 0 w 50"/>
                <a:gd name="T19" fmla="*/ 590 h 759"/>
                <a:gd name="T20" fmla="*/ 0 w 50"/>
                <a:gd name="T21" fmla="*/ 209 h 759"/>
                <a:gd name="T22" fmla="*/ 0 w 50"/>
                <a:gd name="T23" fmla="*/ 21 h 759"/>
                <a:gd name="T24" fmla="*/ 50 w 50"/>
                <a:gd name="T25" fmla="*/ 0 h 759"/>
                <a:gd name="T26" fmla="*/ 50 w 50"/>
                <a:gd name="T27" fmla="*/ 187 h 759"/>
                <a:gd name="T28" fmla="*/ 0 w 50"/>
                <a:gd name="T29" fmla="*/ 209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759">
                  <a:moveTo>
                    <a:pt x="0" y="759"/>
                  </a:moveTo>
                  <a:lnTo>
                    <a:pt x="0" y="644"/>
                  </a:lnTo>
                  <a:lnTo>
                    <a:pt x="50" y="624"/>
                  </a:lnTo>
                  <a:lnTo>
                    <a:pt x="50" y="737"/>
                  </a:lnTo>
                  <a:lnTo>
                    <a:pt x="0" y="759"/>
                  </a:lnTo>
                  <a:moveTo>
                    <a:pt x="0" y="590"/>
                  </a:moveTo>
                  <a:lnTo>
                    <a:pt x="0" y="264"/>
                  </a:lnTo>
                  <a:lnTo>
                    <a:pt x="50" y="242"/>
                  </a:lnTo>
                  <a:lnTo>
                    <a:pt x="50" y="569"/>
                  </a:lnTo>
                  <a:lnTo>
                    <a:pt x="0" y="590"/>
                  </a:lnTo>
                  <a:moveTo>
                    <a:pt x="0" y="209"/>
                  </a:moveTo>
                  <a:lnTo>
                    <a:pt x="0" y="21"/>
                  </a:lnTo>
                  <a:lnTo>
                    <a:pt x="50" y="0"/>
                  </a:lnTo>
                  <a:lnTo>
                    <a:pt x="50" y="187"/>
                  </a:lnTo>
                  <a:lnTo>
                    <a:pt x="0" y="209"/>
                  </a:lnTo>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28" name="Freeform 2614"/>
            <p:cNvSpPr>
              <a:spLocks/>
            </p:cNvSpPr>
            <p:nvPr/>
          </p:nvSpPr>
          <p:spPr bwMode="auto">
            <a:xfrm>
              <a:off x="6321425" y="6030913"/>
              <a:ext cx="58738" cy="33338"/>
            </a:xfrm>
            <a:custGeom>
              <a:avLst/>
              <a:gdLst>
                <a:gd name="T0" fmla="*/ 0 w 37"/>
                <a:gd name="T1" fmla="*/ 21 h 21"/>
                <a:gd name="T2" fmla="*/ 0 w 37"/>
                <a:gd name="T3" fmla="*/ 16 h 21"/>
                <a:gd name="T4" fmla="*/ 13 w 37"/>
                <a:gd name="T5" fmla="*/ 10 h 21"/>
                <a:gd name="T6" fmla="*/ 17 w 37"/>
                <a:gd name="T7" fmla="*/ 9 h 21"/>
                <a:gd name="T8" fmla="*/ 37 w 37"/>
                <a:gd name="T9" fmla="*/ 0 h 21"/>
                <a:gd name="T10" fmla="*/ 37 w 37"/>
                <a:gd name="T11" fmla="*/ 5 h 21"/>
                <a:gd name="T12" fmla="*/ 17 w 37"/>
                <a:gd name="T13" fmla="*/ 13 h 21"/>
                <a:gd name="T14" fmla="*/ 13 w 37"/>
                <a:gd name="T15" fmla="*/ 15 h 21"/>
                <a:gd name="T16" fmla="*/ 0 w 37"/>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1">
                  <a:moveTo>
                    <a:pt x="0" y="21"/>
                  </a:moveTo>
                  <a:lnTo>
                    <a:pt x="0" y="16"/>
                  </a:lnTo>
                  <a:lnTo>
                    <a:pt x="13" y="10"/>
                  </a:lnTo>
                  <a:lnTo>
                    <a:pt x="17" y="9"/>
                  </a:lnTo>
                  <a:lnTo>
                    <a:pt x="37" y="0"/>
                  </a:lnTo>
                  <a:lnTo>
                    <a:pt x="37" y="5"/>
                  </a:lnTo>
                  <a:lnTo>
                    <a:pt x="17" y="13"/>
                  </a:lnTo>
                  <a:lnTo>
                    <a:pt x="13" y="15"/>
                  </a:lnTo>
                  <a:lnTo>
                    <a:pt x="0" y="21"/>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29" name="Freeform 2615"/>
            <p:cNvSpPr>
              <a:spLocks/>
            </p:cNvSpPr>
            <p:nvPr/>
          </p:nvSpPr>
          <p:spPr bwMode="auto">
            <a:xfrm>
              <a:off x="6321425" y="6086475"/>
              <a:ext cx="50800" cy="28575"/>
            </a:xfrm>
            <a:custGeom>
              <a:avLst/>
              <a:gdLst>
                <a:gd name="T0" fmla="*/ 0 w 32"/>
                <a:gd name="T1" fmla="*/ 18 h 18"/>
                <a:gd name="T2" fmla="*/ 0 w 32"/>
                <a:gd name="T3" fmla="*/ 14 h 18"/>
                <a:gd name="T4" fmla="*/ 13 w 32"/>
                <a:gd name="T5" fmla="*/ 8 h 18"/>
                <a:gd name="T6" fmla="*/ 17 w 32"/>
                <a:gd name="T7" fmla="*/ 6 h 18"/>
                <a:gd name="T8" fmla="*/ 32 w 32"/>
                <a:gd name="T9" fmla="*/ 0 h 18"/>
                <a:gd name="T10" fmla="*/ 32 w 32"/>
                <a:gd name="T11" fmla="*/ 5 h 18"/>
                <a:gd name="T12" fmla="*/ 17 w 32"/>
                <a:gd name="T13" fmla="*/ 11 h 18"/>
                <a:gd name="T14" fmla="*/ 13 w 32"/>
                <a:gd name="T15" fmla="*/ 13 h 18"/>
                <a:gd name="T16" fmla="*/ 0 w 32"/>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8">
                  <a:moveTo>
                    <a:pt x="0" y="18"/>
                  </a:moveTo>
                  <a:lnTo>
                    <a:pt x="0" y="14"/>
                  </a:lnTo>
                  <a:lnTo>
                    <a:pt x="13" y="8"/>
                  </a:lnTo>
                  <a:lnTo>
                    <a:pt x="17" y="6"/>
                  </a:lnTo>
                  <a:lnTo>
                    <a:pt x="32" y="0"/>
                  </a:lnTo>
                  <a:lnTo>
                    <a:pt x="32" y="5"/>
                  </a:lnTo>
                  <a:lnTo>
                    <a:pt x="17" y="11"/>
                  </a:lnTo>
                  <a:lnTo>
                    <a:pt x="13" y="13"/>
                  </a:lnTo>
                  <a:lnTo>
                    <a:pt x="0" y="18"/>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30" name="Freeform 2616"/>
            <p:cNvSpPr>
              <a:spLocks noEditPoints="1"/>
            </p:cNvSpPr>
            <p:nvPr/>
          </p:nvSpPr>
          <p:spPr bwMode="auto">
            <a:xfrm>
              <a:off x="6451600" y="5821363"/>
              <a:ext cx="352425" cy="193675"/>
            </a:xfrm>
            <a:custGeom>
              <a:avLst/>
              <a:gdLst>
                <a:gd name="T0" fmla="*/ 0 w 2577"/>
                <a:gd name="T1" fmla="*/ 1411 h 1411"/>
                <a:gd name="T2" fmla="*/ 0 w 2577"/>
                <a:gd name="T3" fmla="*/ 1116 h 1411"/>
                <a:gd name="T4" fmla="*/ 83 w 2577"/>
                <a:gd name="T5" fmla="*/ 1080 h 1411"/>
                <a:gd name="T6" fmla="*/ 83 w 2577"/>
                <a:gd name="T7" fmla="*/ 1374 h 1411"/>
                <a:gd name="T8" fmla="*/ 0 w 2577"/>
                <a:gd name="T9" fmla="*/ 1411 h 1411"/>
                <a:gd name="T10" fmla="*/ 133 w 2577"/>
                <a:gd name="T11" fmla="*/ 1351 h 1411"/>
                <a:gd name="T12" fmla="*/ 133 w 2577"/>
                <a:gd name="T13" fmla="*/ 1059 h 1411"/>
                <a:gd name="T14" fmla="*/ 205 w 2577"/>
                <a:gd name="T15" fmla="*/ 1027 h 1411"/>
                <a:gd name="T16" fmla="*/ 205 w 2577"/>
                <a:gd name="T17" fmla="*/ 1318 h 1411"/>
                <a:gd name="T18" fmla="*/ 133 w 2577"/>
                <a:gd name="T19" fmla="*/ 1351 h 1411"/>
                <a:gd name="T20" fmla="*/ 255 w 2577"/>
                <a:gd name="T21" fmla="*/ 1295 h 1411"/>
                <a:gd name="T22" fmla="*/ 255 w 2577"/>
                <a:gd name="T23" fmla="*/ 1006 h 1411"/>
                <a:gd name="T24" fmla="*/ 440 w 2577"/>
                <a:gd name="T25" fmla="*/ 926 h 1411"/>
                <a:gd name="T26" fmla="*/ 440 w 2577"/>
                <a:gd name="T27" fmla="*/ 1212 h 1411"/>
                <a:gd name="T28" fmla="*/ 255 w 2577"/>
                <a:gd name="T29" fmla="*/ 1295 h 1411"/>
                <a:gd name="T30" fmla="*/ 490 w 2577"/>
                <a:gd name="T31" fmla="*/ 1189 h 1411"/>
                <a:gd name="T32" fmla="*/ 490 w 2577"/>
                <a:gd name="T33" fmla="*/ 904 h 1411"/>
                <a:gd name="T34" fmla="*/ 728 w 2577"/>
                <a:gd name="T35" fmla="*/ 801 h 1411"/>
                <a:gd name="T36" fmla="*/ 728 w 2577"/>
                <a:gd name="T37" fmla="*/ 1081 h 1411"/>
                <a:gd name="T38" fmla="*/ 490 w 2577"/>
                <a:gd name="T39" fmla="*/ 1189 h 1411"/>
                <a:gd name="T40" fmla="*/ 778 w 2577"/>
                <a:gd name="T41" fmla="*/ 1059 h 1411"/>
                <a:gd name="T42" fmla="*/ 778 w 2577"/>
                <a:gd name="T43" fmla="*/ 779 h 1411"/>
                <a:gd name="T44" fmla="*/ 1653 w 2577"/>
                <a:gd name="T45" fmla="*/ 400 h 1411"/>
                <a:gd name="T46" fmla="*/ 1653 w 2577"/>
                <a:gd name="T47" fmla="*/ 663 h 1411"/>
                <a:gd name="T48" fmla="*/ 1617 w 2577"/>
                <a:gd name="T49" fmla="*/ 679 h 1411"/>
                <a:gd name="T50" fmla="*/ 1491 w 2577"/>
                <a:gd name="T51" fmla="*/ 607 h 1411"/>
                <a:gd name="T52" fmla="*/ 1466 w 2577"/>
                <a:gd name="T53" fmla="*/ 650 h 1411"/>
                <a:gd name="T54" fmla="*/ 1561 w 2577"/>
                <a:gd name="T55" fmla="*/ 704 h 1411"/>
                <a:gd name="T56" fmla="*/ 778 w 2577"/>
                <a:gd name="T57" fmla="*/ 1059 h 1411"/>
                <a:gd name="T58" fmla="*/ 1703 w 2577"/>
                <a:gd name="T59" fmla="*/ 640 h 1411"/>
                <a:gd name="T60" fmla="*/ 1703 w 2577"/>
                <a:gd name="T61" fmla="*/ 378 h 1411"/>
                <a:gd name="T62" fmla="*/ 1715 w 2577"/>
                <a:gd name="T63" fmla="*/ 373 h 1411"/>
                <a:gd name="T64" fmla="*/ 1970 w 2577"/>
                <a:gd name="T65" fmla="*/ 519 h 1411"/>
                <a:gd name="T66" fmla="*/ 1703 w 2577"/>
                <a:gd name="T67" fmla="*/ 640 h 1411"/>
                <a:gd name="T68" fmla="*/ 2026 w 2577"/>
                <a:gd name="T69" fmla="*/ 494 h 1411"/>
                <a:gd name="T70" fmla="*/ 1772 w 2577"/>
                <a:gd name="T71" fmla="*/ 348 h 1411"/>
                <a:gd name="T72" fmla="*/ 1996 w 2577"/>
                <a:gd name="T73" fmla="*/ 252 h 1411"/>
                <a:gd name="T74" fmla="*/ 2090 w 2577"/>
                <a:gd name="T75" fmla="*/ 306 h 1411"/>
                <a:gd name="T76" fmla="*/ 2090 w 2577"/>
                <a:gd name="T77" fmla="*/ 464 h 1411"/>
                <a:gd name="T78" fmla="*/ 2026 w 2577"/>
                <a:gd name="T79" fmla="*/ 494 h 1411"/>
                <a:gd name="T80" fmla="*/ 2140 w 2577"/>
                <a:gd name="T81" fmla="*/ 442 h 1411"/>
                <a:gd name="T82" fmla="*/ 2140 w 2577"/>
                <a:gd name="T83" fmla="*/ 334 h 1411"/>
                <a:gd name="T84" fmla="*/ 2198 w 2577"/>
                <a:gd name="T85" fmla="*/ 367 h 1411"/>
                <a:gd name="T86" fmla="*/ 2198 w 2577"/>
                <a:gd name="T87" fmla="*/ 415 h 1411"/>
                <a:gd name="T88" fmla="*/ 2140 w 2577"/>
                <a:gd name="T89" fmla="*/ 442 h 1411"/>
                <a:gd name="T90" fmla="*/ 2301 w 2577"/>
                <a:gd name="T91" fmla="*/ 369 h 1411"/>
                <a:gd name="T92" fmla="*/ 2248 w 2577"/>
                <a:gd name="T93" fmla="*/ 338 h 1411"/>
                <a:gd name="T94" fmla="*/ 2248 w 2577"/>
                <a:gd name="T95" fmla="*/ 148 h 1411"/>
                <a:gd name="T96" fmla="*/ 2291 w 2577"/>
                <a:gd name="T97" fmla="*/ 175 h 1411"/>
                <a:gd name="T98" fmla="*/ 2317 w 2577"/>
                <a:gd name="T99" fmla="*/ 132 h 1411"/>
                <a:gd name="T100" fmla="*/ 2298 w 2577"/>
                <a:gd name="T101" fmla="*/ 120 h 1411"/>
                <a:gd name="T102" fmla="*/ 2577 w 2577"/>
                <a:gd name="T103" fmla="*/ 0 h 1411"/>
                <a:gd name="T104" fmla="*/ 2577 w 2577"/>
                <a:gd name="T105" fmla="*/ 244 h 1411"/>
                <a:gd name="T106" fmla="*/ 2301 w 2577"/>
                <a:gd name="T107" fmla="*/ 369 h 1411"/>
                <a:gd name="T108" fmla="*/ 2198 w 2577"/>
                <a:gd name="T109" fmla="*/ 310 h 1411"/>
                <a:gd name="T110" fmla="*/ 2140 w 2577"/>
                <a:gd name="T111" fmla="*/ 277 h 1411"/>
                <a:gd name="T112" fmla="*/ 2140 w 2577"/>
                <a:gd name="T113" fmla="*/ 189 h 1411"/>
                <a:gd name="T114" fmla="*/ 2198 w 2577"/>
                <a:gd name="T115" fmla="*/ 164 h 1411"/>
                <a:gd name="T116" fmla="*/ 2198 w 2577"/>
                <a:gd name="T117" fmla="*/ 310 h 1411"/>
                <a:gd name="T118" fmla="*/ 2090 w 2577"/>
                <a:gd name="T119" fmla="*/ 248 h 1411"/>
                <a:gd name="T120" fmla="*/ 2053 w 2577"/>
                <a:gd name="T121" fmla="*/ 227 h 1411"/>
                <a:gd name="T122" fmla="*/ 2090 w 2577"/>
                <a:gd name="T123" fmla="*/ 211 h 1411"/>
                <a:gd name="T124" fmla="*/ 2090 w 2577"/>
                <a:gd name="T125" fmla="*/ 248 h 1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77" h="1411">
                  <a:moveTo>
                    <a:pt x="0" y="1411"/>
                  </a:moveTo>
                  <a:lnTo>
                    <a:pt x="0" y="1116"/>
                  </a:lnTo>
                  <a:lnTo>
                    <a:pt x="83" y="1080"/>
                  </a:lnTo>
                  <a:lnTo>
                    <a:pt x="83" y="1374"/>
                  </a:lnTo>
                  <a:lnTo>
                    <a:pt x="0" y="1411"/>
                  </a:lnTo>
                  <a:moveTo>
                    <a:pt x="133" y="1351"/>
                  </a:moveTo>
                  <a:lnTo>
                    <a:pt x="133" y="1059"/>
                  </a:lnTo>
                  <a:lnTo>
                    <a:pt x="205" y="1027"/>
                  </a:lnTo>
                  <a:lnTo>
                    <a:pt x="205" y="1318"/>
                  </a:lnTo>
                  <a:lnTo>
                    <a:pt x="133" y="1351"/>
                  </a:lnTo>
                  <a:moveTo>
                    <a:pt x="255" y="1295"/>
                  </a:moveTo>
                  <a:lnTo>
                    <a:pt x="255" y="1006"/>
                  </a:lnTo>
                  <a:lnTo>
                    <a:pt x="440" y="926"/>
                  </a:lnTo>
                  <a:lnTo>
                    <a:pt x="440" y="1212"/>
                  </a:lnTo>
                  <a:lnTo>
                    <a:pt x="255" y="1295"/>
                  </a:lnTo>
                  <a:moveTo>
                    <a:pt x="490" y="1189"/>
                  </a:moveTo>
                  <a:lnTo>
                    <a:pt x="490" y="904"/>
                  </a:lnTo>
                  <a:lnTo>
                    <a:pt x="728" y="801"/>
                  </a:lnTo>
                  <a:lnTo>
                    <a:pt x="728" y="1081"/>
                  </a:lnTo>
                  <a:lnTo>
                    <a:pt x="490" y="1189"/>
                  </a:lnTo>
                  <a:moveTo>
                    <a:pt x="778" y="1059"/>
                  </a:moveTo>
                  <a:lnTo>
                    <a:pt x="778" y="779"/>
                  </a:lnTo>
                  <a:lnTo>
                    <a:pt x="1653" y="400"/>
                  </a:lnTo>
                  <a:lnTo>
                    <a:pt x="1653" y="663"/>
                  </a:lnTo>
                  <a:lnTo>
                    <a:pt x="1617" y="679"/>
                  </a:lnTo>
                  <a:lnTo>
                    <a:pt x="1491" y="607"/>
                  </a:lnTo>
                  <a:lnTo>
                    <a:pt x="1466" y="650"/>
                  </a:lnTo>
                  <a:lnTo>
                    <a:pt x="1561" y="704"/>
                  </a:lnTo>
                  <a:lnTo>
                    <a:pt x="778" y="1059"/>
                  </a:lnTo>
                  <a:moveTo>
                    <a:pt x="1703" y="640"/>
                  </a:moveTo>
                  <a:lnTo>
                    <a:pt x="1703" y="378"/>
                  </a:lnTo>
                  <a:lnTo>
                    <a:pt x="1715" y="373"/>
                  </a:lnTo>
                  <a:lnTo>
                    <a:pt x="1970" y="519"/>
                  </a:lnTo>
                  <a:lnTo>
                    <a:pt x="1703" y="640"/>
                  </a:lnTo>
                  <a:moveTo>
                    <a:pt x="2026" y="494"/>
                  </a:moveTo>
                  <a:lnTo>
                    <a:pt x="1772" y="348"/>
                  </a:lnTo>
                  <a:lnTo>
                    <a:pt x="1996" y="252"/>
                  </a:lnTo>
                  <a:lnTo>
                    <a:pt x="2090" y="306"/>
                  </a:lnTo>
                  <a:lnTo>
                    <a:pt x="2090" y="464"/>
                  </a:lnTo>
                  <a:lnTo>
                    <a:pt x="2026" y="494"/>
                  </a:lnTo>
                  <a:moveTo>
                    <a:pt x="2140" y="442"/>
                  </a:moveTo>
                  <a:lnTo>
                    <a:pt x="2140" y="334"/>
                  </a:lnTo>
                  <a:lnTo>
                    <a:pt x="2198" y="367"/>
                  </a:lnTo>
                  <a:lnTo>
                    <a:pt x="2198" y="415"/>
                  </a:lnTo>
                  <a:lnTo>
                    <a:pt x="2140" y="442"/>
                  </a:lnTo>
                  <a:moveTo>
                    <a:pt x="2301" y="369"/>
                  </a:moveTo>
                  <a:lnTo>
                    <a:pt x="2248" y="338"/>
                  </a:lnTo>
                  <a:lnTo>
                    <a:pt x="2248" y="148"/>
                  </a:lnTo>
                  <a:lnTo>
                    <a:pt x="2291" y="175"/>
                  </a:lnTo>
                  <a:lnTo>
                    <a:pt x="2317" y="132"/>
                  </a:lnTo>
                  <a:lnTo>
                    <a:pt x="2298" y="120"/>
                  </a:lnTo>
                  <a:lnTo>
                    <a:pt x="2577" y="0"/>
                  </a:lnTo>
                  <a:lnTo>
                    <a:pt x="2577" y="244"/>
                  </a:lnTo>
                  <a:lnTo>
                    <a:pt x="2301" y="369"/>
                  </a:lnTo>
                  <a:moveTo>
                    <a:pt x="2198" y="310"/>
                  </a:moveTo>
                  <a:lnTo>
                    <a:pt x="2140" y="277"/>
                  </a:lnTo>
                  <a:lnTo>
                    <a:pt x="2140" y="189"/>
                  </a:lnTo>
                  <a:lnTo>
                    <a:pt x="2198" y="164"/>
                  </a:lnTo>
                  <a:lnTo>
                    <a:pt x="2198" y="310"/>
                  </a:lnTo>
                  <a:moveTo>
                    <a:pt x="2090" y="248"/>
                  </a:moveTo>
                  <a:lnTo>
                    <a:pt x="2053" y="227"/>
                  </a:lnTo>
                  <a:lnTo>
                    <a:pt x="2090" y="211"/>
                  </a:lnTo>
                  <a:lnTo>
                    <a:pt x="2090" y="248"/>
                  </a:lnTo>
                </a:path>
              </a:pathLst>
            </a:custGeom>
            <a:solidFill>
              <a:srgbClr val="E8E7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31" name="Freeform 2617"/>
            <p:cNvSpPr>
              <a:spLocks/>
            </p:cNvSpPr>
            <p:nvPr/>
          </p:nvSpPr>
          <p:spPr bwMode="auto">
            <a:xfrm>
              <a:off x="6480175" y="5959475"/>
              <a:ext cx="6350" cy="42863"/>
            </a:xfrm>
            <a:custGeom>
              <a:avLst/>
              <a:gdLst>
                <a:gd name="T0" fmla="*/ 0 w 4"/>
                <a:gd name="T1" fmla="*/ 27 h 27"/>
                <a:gd name="T2" fmla="*/ 0 w 4"/>
                <a:gd name="T3" fmla="*/ 2 h 27"/>
                <a:gd name="T4" fmla="*/ 4 w 4"/>
                <a:gd name="T5" fmla="*/ 0 h 27"/>
                <a:gd name="T6" fmla="*/ 4 w 4"/>
                <a:gd name="T7" fmla="*/ 25 h 27"/>
                <a:gd name="T8" fmla="*/ 0 w 4"/>
                <a:gd name="T9" fmla="*/ 27 h 27"/>
              </a:gdLst>
              <a:ahLst/>
              <a:cxnLst>
                <a:cxn ang="0">
                  <a:pos x="T0" y="T1"/>
                </a:cxn>
                <a:cxn ang="0">
                  <a:pos x="T2" y="T3"/>
                </a:cxn>
                <a:cxn ang="0">
                  <a:pos x="T4" y="T5"/>
                </a:cxn>
                <a:cxn ang="0">
                  <a:pos x="T6" y="T7"/>
                </a:cxn>
                <a:cxn ang="0">
                  <a:pos x="T8" y="T9"/>
                </a:cxn>
              </a:cxnLst>
              <a:rect l="0" t="0" r="r" b="b"/>
              <a:pathLst>
                <a:path w="4" h="27">
                  <a:moveTo>
                    <a:pt x="0" y="27"/>
                  </a:moveTo>
                  <a:lnTo>
                    <a:pt x="0" y="2"/>
                  </a:lnTo>
                  <a:lnTo>
                    <a:pt x="4" y="0"/>
                  </a:lnTo>
                  <a:lnTo>
                    <a:pt x="4" y="25"/>
                  </a:lnTo>
                  <a:lnTo>
                    <a:pt x="0" y="27"/>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32" name="Freeform 2618"/>
            <p:cNvSpPr>
              <a:spLocks/>
            </p:cNvSpPr>
            <p:nvPr/>
          </p:nvSpPr>
          <p:spPr bwMode="auto">
            <a:xfrm>
              <a:off x="6462713" y="5965825"/>
              <a:ext cx="6350" cy="44450"/>
            </a:xfrm>
            <a:custGeom>
              <a:avLst/>
              <a:gdLst>
                <a:gd name="T0" fmla="*/ 0 w 4"/>
                <a:gd name="T1" fmla="*/ 28 h 28"/>
                <a:gd name="T2" fmla="*/ 0 w 4"/>
                <a:gd name="T3" fmla="*/ 2 h 28"/>
                <a:gd name="T4" fmla="*/ 4 w 4"/>
                <a:gd name="T5" fmla="*/ 0 h 28"/>
                <a:gd name="T6" fmla="*/ 4 w 4"/>
                <a:gd name="T7" fmla="*/ 26 h 28"/>
                <a:gd name="T8" fmla="*/ 0 w 4"/>
                <a:gd name="T9" fmla="*/ 28 h 28"/>
              </a:gdLst>
              <a:ahLst/>
              <a:cxnLst>
                <a:cxn ang="0">
                  <a:pos x="T0" y="T1"/>
                </a:cxn>
                <a:cxn ang="0">
                  <a:pos x="T2" y="T3"/>
                </a:cxn>
                <a:cxn ang="0">
                  <a:pos x="T4" y="T5"/>
                </a:cxn>
                <a:cxn ang="0">
                  <a:pos x="T6" y="T7"/>
                </a:cxn>
                <a:cxn ang="0">
                  <a:pos x="T8" y="T9"/>
                </a:cxn>
              </a:cxnLst>
              <a:rect l="0" t="0" r="r" b="b"/>
              <a:pathLst>
                <a:path w="4" h="28">
                  <a:moveTo>
                    <a:pt x="0" y="28"/>
                  </a:moveTo>
                  <a:lnTo>
                    <a:pt x="0" y="2"/>
                  </a:lnTo>
                  <a:lnTo>
                    <a:pt x="4" y="0"/>
                  </a:lnTo>
                  <a:lnTo>
                    <a:pt x="4" y="26"/>
                  </a:lnTo>
                  <a:lnTo>
                    <a:pt x="0" y="28"/>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33" name="Freeform 2619"/>
            <p:cNvSpPr>
              <a:spLocks/>
            </p:cNvSpPr>
            <p:nvPr/>
          </p:nvSpPr>
          <p:spPr bwMode="auto">
            <a:xfrm>
              <a:off x="6759575" y="5837238"/>
              <a:ext cx="9525" cy="7938"/>
            </a:xfrm>
            <a:custGeom>
              <a:avLst/>
              <a:gdLst>
                <a:gd name="T0" fmla="*/ 4 w 6"/>
                <a:gd name="T1" fmla="*/ 5 h 5"/>
                <a:gd name="T2" fmla="*/ 0 w 6"/>
                <a:gd name="T3" fmla="*/ 3 h 5"/>
                <a:gd name="T4" fmla="*/ 0 w 6"/>
                <a:gd name="T5" fmla="*/ 2 h 5"/>
                <a:gd name="T6" fmla="*/ 4 w 6"/>
                <a:gd name="T7" fmla="*/ 0 h 5"/>
                <a:gd name="T8" fmla="*/ 6 w 6"/>
                <a:gd name="T9" fmla="*/ 1 h 5"/>
                <a:gd name="T10" fmla="*/ 4 w 6"/>
                <a:gd name="T11" fmla="*/ 5 h 5"/>
              </a:gdLst>
              <a:ahLst/>
              <a:cxnLst>
                <a:cxn ang="0">
                  <a:pos x="T0" y="T1"/>
                </a:cxn>
                <a:cxn ang="0">
                  <a:pos x="T2" y="T3"/>
                </a:cxn>
                <a:cxn ang="0">
                  <a:pos x="T4" y="T5"/>
                </a:cxn>
                <a:cxn ang="0">
                  <a:pos x="T6" y="T7"/>
                </a:cxn>
                <a:cxn ang="0">
                  <a:pos x="T8" y="T9"/>
                </a:cxn>
                <a:cxn ang="0">
                  <a:pos x="T10" y="T11"/>
                </a:cxn>
              </a:cxnLst>
              <a:rect l="0" t="0" r="r" b="b"/>
              <a:pathLst>
                <a:path w="6" h="5">
                  <a:moveTo>
                    <a:pt x="4" y="5"/>
                  </a:moveTo>
                  <a:lnTo>
                    <a:pt x="0" y="3"/>
                  </a:lnTo>
                  <a:lnTo>
                    <a:pt x="0" y="2"/>
                  </a:lnTo>
                  <a:lnTo>
                    <a:pt x="4" y="0"/>
                  </a:lnTo>
                  <a:lnTo>
                    <a:pt x="6" y="1"/>
                  </a:lnTo>
                  <a:lnTo>
                    <a:pt x="4" y="5"/>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34" name="Freeform 2620"/>
            <p:cNvSpPr>
              <a:spLocks/>
            </p:cNvSpPr>
            <p:nvPr/>
          </p:nvSpPr>
          <p:spPr bwMode="auto">
            <a:xfrm>
              <a:off x="6511925" y="5945188"/>
              <a:ext cx="6350" cy="42863"/>
            </a:xfrm>
            <a:custGeom>
              <a:avLst/>
              <a:gdLst>
                <a:gd name="T0" fmla="*/ 0 w 4"/>
                <a:gd name="T1" fmla="*/ 27 h 27"/>
                <a:gd name="T2" fmla="*/ 0 w 4"/>
                <a:gd name="T3" fmla="*/ 2 h 27"/>
                <a:gd name="T4" fmla="*/ 4 w 4"/>
                <a:gd name="T5" fmla="*/ 0 h 27"/>
                <a:gd name="T6" fmla="*/ 4 w 4"/>
                <a:gd name="T7" fmla="*/ 25 h 27"/>
                <a:gd name="T8" fmla="*/ 0 w 4"/>
                <a:gd name="T9" fmla="*/ 27 h 27"/>
              </a:gdLst>
              <a:ahLst/>
              <a:cxnLst>
                <a:cxn ang="0">
                  <a:pos x="T0" y="T1"/>
                </a:cxn>
                <a:cxn ang="0">
                  <a:pos x="T2" y="T3"/>
                </a:cxn>
                <a:cxn ang="0">
                  <a:pos x="T4" y="T5"/>
                </a:cxn>
                <a:cxn ang="0">
                  <a:pos x="T6" y="T7"/>
                </a:cxn>
                <a:cxn ang="0">
                  <a:pos x="T8" y="T9"/>
                </a:cxn>
              </a:cxnLst>
              <a:rect l="0" t="0" r="r" b="b"/>
              <a:pathLst>
                <a:path w="4" h="27">
                  <a:moveTo>
                    <a:pt x="0" y="27"/>
                  </a:moveTo>
                  <a:lnTo>
                    <a:pt x="0" y="2"/>
                  </a:lnTo>
                  <a:lnTo>
                    <a:pt x="4" y="0"/>
                  </a:lnTo>
                  <a:lnTo>
                    <a:pt x="4" y="25"/>
                  </a:lnTo>
                  <a:lnTo>
                    <a:pt x="0" y="27"/>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35" name="Freeform 2621"/>
            <p:cNvSpPr>
              <a:spLocks noEditPoints="1"/>
            </p:cNvSpPr>
            <p:nvPr/>
          </p:nvSpPr>
          <p:spPr bwMode="auto">
            <a:xfrm>
              <a:off x="6753225" y="5840413"/>
              <a:ext cx="6350" cy="38100"/>
            </a:xfrm>
            <a:custGeom>
              <a:avLst/>
              <a:gdLst>
                <a:gd name="T0" fmla="*/ 0 w 50"/>
                <a:gd name="T1" fmla="*/ 273 h 273"/>
                <a:gd name="T2" fmla="*/ 0 w 50"/>
                <a:gd name="T3" fmla="*/ 225 h 273"/>
                <a:gd name="T4" fmla="*/ 47 w 50"/>
                <a:gd name="T5" fmla="*/ 252 h 273"/>
                <a:gd name="T6" fmla="*/ 0 w 50"/>
                <a:gd name="T7" fmla="*/ 273 h 273"/>
                <a:gd name="T8" fmla="*/ 50 w 50"/>
                <a:gd name="T9" fmla="*/ 196 h 273"/>
                <a:gd name="T10" fmla="*/ 0 w 50"/>
                <a:gd name="T11" fmla="*/ 168 h 273"/>
                <a:gd name="T12" fmla="*/ 0 w 50"/>
                <a:gd name="T13" fmla="*/ 22 h 273"/>
                <a:gd name="T14" fmla="*/ 50 w 50"/>
                <a:gd name="T15" fmla="*/ 0 h 273"/>
                <a:gd name="T16" fmla="*/ 50 w 50"/>
                <a:gd name="T17" fmla="*/ 196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273">
                  <a:moveTo>
                    <a:pt x="0" y="273"/>
                  </a:moveTo>
                  <a:lnTo>
                    <a:pt x="0" y="225"/>
                  </a:lnTo>
                  <a:lnTo>
                    <a:pt x="47" y="252"/>
                  </a:lnTo>
                  <a:lnTo>
                    <a:pt x="0" y="273"/>
                  </a:lnTo>
                  <a:moveTo>
                    <a:pt x="50" y="196"/>
                  </a:moveTo>
                  <a:lnTo>
                    <a:pt x="0" y="168"/>
                  </a:lnTo>
                  <a:lnTo>
                    <a:pt x="0" y="22"/>
                  </a:lnTo>
                  <a:lnTo>
                    <a:pt x="50" y="0"/>
                  </a:lnTo>
                  <a:lnTo>
                    <a:pt x="50" y="196"/>
                  </a:lnTo>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36" name="Freeform 2622"/>
            <p:cNvSpPr>
              <a:spLocks/>
            </p:cNvSpPr>
            <p:nvPr/>
          </p:nvSpPr>
          <p:spPr bwMode="auto">
            <a:xfrm>
              <a:off x="6678613" y="5873750"/>
              <a:ext cx="6350" cy="38100"/>
            </a:xfrm>
            <a:custGeom>
              <a:avLst/>
              <a:gdLst>
                <a:gd name="T0" fmla="*/ 0 w 4"/>
                <a:gd name="T1" fmla="*/ 24 h 24"/>
                <a:gd name="T2" fmla="*/ 0 w 4"/>
                <a:gd name="T3" fmla="*/ 2 h 24"/>
                <a:gd name="T4" fmla="*/ 4 w 4"/>
                <a:gd name="T5" fmla="*/ 0 h 24"/>
                <a:gd name="T6" fmla="*/ 4 w 4"/>
                <a:gd name="T7" fmla="*/ 22 h 24"/>
                <a:gd name="T8" fmla="*/ 0 w 4"/>
                <a:gd name="T9" fmla="*/ 24 h 24"/>
              </a:gdLst>
              <a:ahLst/>
              <a:cxnLst>
                <a:cxn ang="0">
                  <a:pos x="T0" y="T1"/>
                </a:cxn>
                <a:cxn ang="0">
                  <a:pos x="T2" y="T3"/>
                </a:cxn>
                <a:cxn ang="0">
                  <a:pos x="T4" y="T5"/>
                </a:cxn>
                <a:cxn ang="0">
                  <a:pos x="T6" y="T7"/>
                </a:cxn>
                <a:cxn ang="0">
                  <a:pos x="T8" y="T9"/>
                </a:cxn>
              </a:cxnLst>
              <a:rect l="0" t="0" r="r" b="b"/>
              <a:pathLst>
                <a:path w="4" h="24">
                  <a:moveTo>
                    <a:pt x="0" y="24"/>
                  </a:moveTo>
                  <a:lnTo>
                    <a:pt x="0" y="2"/>
                  </a:lnTo>
                  <a:lnTo>
                    <a:pt x="4" y="0"/>
                  </a:lnTo>
                  <a:lnTo>
                    <a:pt x="4" y="22"/>
                  </a:lnTo>
                  <a:lnTo>
                    <a:pt x="0" y="24"/>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37" name="Freeform 2623"/>
            <p:cNvSpPr>
              <a:spLocks noEditPoints="1"/>
            </p:cNvSpPr>
            <p:nvPr/>
          </p:nvSpPr>
          <p:spPr bwMode="auto">
            <a:xfrm>
              <a:off x="6724650" y="5853113"/>
              <a:ext cx="42863" cy="22225"/>
            </a:xfrm>
            <a:custGeom>
              <a:avLst/>
              <a:gdLst>
                <a:gd name="T0" fmla="*/ 249 w 305"/>
                <a:gd name="T1" fmla="*/ 167 h 167"/>
                <a:gd name="T2" fmla="*/ 202 w 305"/>
                <a:gd name="T3" fmla="*/ 140 h 167"/>
                <a:gd name="T4" fmla="*/ 144 w 305"/>
                <a:gd name="T5" fmla="*/ 107 h 167"/>
                <a:gd name="T6" fmla="*/ 144 w 305"/>
                <a:gd name="T7" fmla="*/ 50 h 167"/>
                <a:gd name="T8" fmla="*/ 202 w 305"/>
                <a:gd name="T9" fmla="*/ 83 h 167"/>
                <a:gd name="T10" fmla="*/ 252 w 305"/>
                <a:gd name="T11" fmla="*/ 111 h 167"/>
                <a:gd name="T12" fmla="*/ 305 w 305"/>
                <a:gd name="T13" fmla="*/ 142 h 167"/>
                <a:gd name="T14" fmla="*/ 249 w 305"/>
                <a:gd name="T15" fmla="*/ 167 h 167"/>
                <a:gd name="T16" fmla="*/ 94 w 305"/>
                <a:gd name="T17" fmla="*/ 79 h 167"/>
                <a:gd name="T18" fmla="*/ 0 w 305"/>
                <a:gd name="T19" fmla="*/ 25 h 167"/>
                <a:gd name="T20" fmla="*/ 57 w 305"/>
                <a:gd name="T21" fmla="*/ 0 h 167"/>
                <a:gd name="T22" fmla="*/ 94 w 305"/>
                <a:gd name="T23" fmla="*/ 21 h 167"/>
                <a:gd name="T24" fmla="*/ 94 w 305"/>
                <a:gd name="T25" fmla="*/ 7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5" h="167">
                  <a:moveTo>
                    <a:pt x="249" y="167"/>
                  </a:moveTo>
                  <a:lnTo>
                    <a:pt x="202" y="140"/>
                  </a:lnTo>
                  <a:lnTo>
                    <a:pt x="144" y="107"/>
                  </a:lnTo>
                  <a:lnTo>
                    <a:pt x="144" y="50"/>
                  </a:lnTo>
                  <a:lnTo>
                    <a:pt x="202" y="83"/>
                  </a:lnTo>
                  <a:lnTo>
                    <a:pt x="252" y="111"/>
                  </a:lnTo>
                  <a:lnTo>
                    <a:pt x="305" y="142"/>
                  </a:lnTo>
                  <a:lnTo>
                    <a:pt x="249" y="167"/>
                  </a:lnTo>
                  <a:moveTo>
                    <a:pt x="94" y="79"/>
                  </a:moveTo>
                  <a:lnTo>
                    <a:pt x="0" y="25"/>
                  </a:lnTo>
                  <a:lnTo>
                    <a:pt x="57" y="0"/>
                  </a:lnTo>
                  <a:lnTo>
                    <a:pt x="94" y="21"/>
                  </a:lnTo>
                  <a:lnTo>
                    <a:pt x="94" y="79"/>
                  </a:lnTo>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38" name="Freeform 2624"/>
            <p:cNvSpPr>
              <a:spLocks/>
            </p:cNvSpPr>
            <p:nvPr/>
          </p:nvSpPr>
          <p:spPr bwMode="auto">
            <a:xfrm>
              <a:off x="6686550" y="5868988"/>
              <a:ext cx="42863" cy="23813"/>
            </a:xfrm>
            <a:custGeom>
              <a:avLst/>
              <a:gdLst>
                <a:gd name="T0" fmla="*/ 22 w 27"/>
                <a:gd name="T1" fmla="*/ 15 h 15"/>
                <a:gd name="T2" fmla="*/ 0 w 27"/>
                <a:gd name="T3" fmla="*/ 2 h 15"/>
                <a:gd name="T4" fmla="*/ 5 w 27"/>
                <a:gd name="T5" fmla="*/ 0 h 15"/>
                <a:gd name="T6" fmla="*/ 27 w 27"/>
                <a:gd name="T7" fmla="*/ 13 h 15"/>
                <a:gd name="T8" fmla="*/ 22 w 27"/>
                <a:gd name="T9" fmla="*/ 15 h 15"/>
              </a:gdLst>
              <a:ahLst/>
              <a:cxnLst>
                <a:cxn ang="0">
                  <a:pos x="T0" y="T1"/>
                </a:cxn>
                <a:cxn ang="0">
                  <a:pos x="T2" y="T3"/>
                </a:cxn>
                <a:cxn ang="0">
                  <a:pos x="T4" y="T5"/>
                </a:cxn>
                <a:cxn ang="0">
                  <a:pos x="T6" y="T7"/>
                </a:cxn>
                <a:cxn ang="0">
                  <a:pos x="T8" y="T9"/>
                </a:cxn>
              </a:cxnLst>
              <a:rect l="0" t="0" r="r" b="b"/>
              <a:pathLst>
                <a:path w="27" h="15">
                  <a:moveTo>
                    <a:pt x="22" y="15"/>
                  </a:moveTo>
                  <a:lnTo>
                    <a:pt x="0" y="2"/>
                  </a:lnTo>
                  <a:lnTo>
                    <a:pt x="5" y="0"/>
                  </a:lnTo>
                  <a:lnTo>
                    <a:pt x="27" y="13"/>
                  </a:lnTo>
                  <a:lnTo>
                    <a:pt x="22" y="15"/>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39" name="Freeform 2625"/>
            <p:cNvSpPr>
              <a:spLocks/>
            </p:cNvSpPr>
            <p:nvPr/>
          </p:nvSpPr>
          <p:spPr bwMode="auto">
            <a:xfrm>
              <a:off x="6651625" y="5903913"/>
              <a:ext cx="22225" cy="14288"/>
            </a:xfrm>
            <a:custGeom>
              <a:avLst/>
              <a:gdLst>
                <a:gd name="T0" fmla="*/ 9 w 14"/>
                <a:gd name="T1" fmla="*/ 9 h 9"/>
                <a:gd name="T2" fmla="*/ 0 w 14"/>
                <a:gd name="T3" fmla="*/ 4 h 9"/>
                <a:gd name="T4" fmla="*/ 3 w 14"/>
                <a:gd name="T5" fmla="*/ 0 h 9"/>
                <a:gd name="T6" fmla="*/ 14 w 14"/>
                <a:gd name="T7" fmla="*/ 7 h 9"/>
                <a:gd name="T8" fmla="*/ 9 w 14"/>
                <a:gd name="T9" fmla="*/ 9 h 9"/>
              </a:gdLst>
              <a:ahLst/>
              <a:cxnLst>
                <a:cxn ang="0">
                  <a:pos x="T0" y="T1"/>
                </a:cxn>
                <a:cxn ang="0">
                  <a:pos x="T2" y="T3"/>
                </a:cxn>
                <a:cxn ang="0">
                  <a:pos x="T4" y="T5"/>
                </a:cxn>
                <a:cxn ang="0">
                  <a:pos x="T6" y="T7"/>
                </a:cxn>
                <a:cxn ang="0">
                  <a:pos x="T8" y="T9"/>
                </a:cxn>
              </a:cxnLst>
              <a:rect l="0" t="0" r="r" b="b"/>
              <a:pathLst>
                <a:path w="14" h="9">
                  <a:moveTo>
                    <a:pt x="9" y="9"/>
                  </a:moveTo>
                  <a:lnTo>
                    <a:pt x="0" y="4"/>
                  </a:lnTo>
                  <a:lnTo>
                    <a:pt x="3" y="0"/>
                  </a:lnTo>
                  <a:lnTo>
                    <a:pt x="14" y="7"/>
                  </a:lnTo>
                  <a:lnTo>
                    <a:pt x="9" y="9"/>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40" name="Freeform 2626"/>
            <p:cNvSpPr>
              <a:spLocks/>
            </p:cNvSpPr>
            <p:nvPr/>
          </p:nvSpPr>
          <p:spPr bwMode="auto">
            <a:xfrm>
              <a:off x="6551613" y="5927725"/>
              <a:ext cx="6350" cy="41275"/>
            </a:xfrm>
            <a:custGeom>
              <a:avLst/>
              <a:gdLst>
                <a:gd name="T0" fmla="*/ 0 w 4"/>
                <a:gd name="T1" fmla="*/ 26 h 26"/>
                <a:gd name="T2" fmla="*/ 0 w 4"/>
                <a:gd name="T3" fmla="*/ 2 h 26"/>
                <a:gd name="T4" fmla="*/ 4 w 4"/>
                <a:gd name="T5" fmla="*/ 0 h 26"/>
                <a:gd name="T6" fmla="*/ 4 w 4"/>
                <a:gd name="T7" fmla="*/ 24 h 26"/>
                <a:gd name="T8" fmla="*/ 0 w 4"/>
                <a:gd name="T9" fmla="*/ 26 h 26"/>
              </a:gdLst>
              <a:ahLst/>
              <a:cxnLst>
                <a:cxn ang="0">
                  <a:pos x="T0" y="T1"/>
                </a:cxn>
                <a:cxn ang="0">
                  <a:pos x="T2" y="T3"/>
                </a:cxn>
                <a:cxn ang="0">
                  <a:pos x="T4" y="T5"/>
                </a:cxn>
                <a:cxn ang="0">
                  <a:pos x="T6" y="T7"/>
                </a:cxn>
                <a:cxn ang="0">
                  <a:pos x="T8" y="T9"/>
                </a:cxn>
              </a:cxnLst>
              <a:rect l="0" t="0" r="r" b="b"/>
              <a:pathLst>
                <a:path w="4" h="26">
                  <a:moveTo>
                    <a:pt x="0" y="26"/>
                  </a:moveTo>
                  <a:lnTo>
                    <a:pt x="0" y="2"/>
                  </a:lnTo>
                  <a:lnTo>
                    <a:pt x="4" y="0"/>
                  </a:lnTo>
                  <a:lnTo>
                    <a:pt x="4" y="24"/>
                  </a:lnTo>
                  <a:lnTo>
                    <a:pt x="0" y="26"/>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41" name="Freeform 2627"/>
            <p:cNvSpPr>
              <a:spLocks/>
            </p:cNvSpPr>
            <p:nvPr/>
          </p:nvSpPr>
          <p:spPr bwMode="auto">
            <a:xfrm>
              <a:off x="6737350" y="5846763"/>
              <a:ext cx="7938" cy="38100"/>
            </a:xfrm>
            <a:custGeom>
              <a:avLst/>
              <a:gdLst>
                <a:gd name="T0" fmla="*/ 0 w 5"/>
                <a:gd name="T1" fmla="*/ 24 h 24"/>
                <a:gd name="T2" fmla="*/ 0 w 5"/>
                <a:gd name="T3" fmla="*/ 2 h 24"/>
                <a:gd name="T4" fmla="*/ 5 w 5"/>
                <a:gd name="T5" fmla="*/ 0 h 24"/>
                <a:gd name="T6" fmla="*/ 5 w 5"/>
                <a:gd name="T7" fmla="*/ 22 h 24"/>
                <a:gd name="T8" fmla="*/ 0 w 5"/>
                <a:gd name="T9" fmla="*/ 24 h 24"/>
              </a:gdLst>
              <a:ahLst/>
              <a:cxnLst>
                <a:cxn ang="0">
                  <a:pos x="T0" y="T1"/>
                </a:cxn>
                <a:cxn ang="0">
                  <a:pos x="T2" y="T3"/>
                </a:cxn>
                <a:cxn ang="0">
                  <a:pos x="T4" y="T5"/>
                </a:cxn>
                <a:cxn ang="0">
                  <a:pos x="T6" y="T7"/>
                </a:cxn>
                <a:cxn ang="0">
                  <a:pos x="T8" y="T9"/>
                </a:cxn>
              </a:cxnLst>
              <a:rect l="0" t="0" r="r" b="b"/>
              <a:pathLst>
                <a:path w="5" h="24">
                  <a:moveTo>
                    <a:pt x="0" y="24"/>
                  </a:moveTo>
                  <a:lnTo>
                    <a:pt x="0" y="2"/>
                  </a:lnTo>
                  <a:lnTo>
                    <a:pt x="5" y="0"/>
                  </a:lnTo>
                  <a:lnTo>
                    <a:pt x="5" y="22"/>
                  </a:lnTo>
                  <a:lnTo>
                    <a:pt x="0" y="24"/>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42" name="Freeform 2628"/>
            <p:cNvSpPr>
              <a:spLocks/>
            </p:cNvSpPr>
            <p:nvPr/>
          </p:nvSpPr>
          <p:spPr bwMode="auto">
            <a:xfrm>
              <a:off x="6804025" y="5821363"/>
              <a:ext cx="0" cy="101600"/>
            </a:xfrm>
            <a:custGeom>
              <a:avLst/>
              <a:gdLst>
                <a:gd name="T0" fmla="*/ 64 h 64"/>
                <a:gd name="T1" fmla="*/ 0 h 64"/>
                <a:gd name="T2" fmla="*/ 64 h 64"/>
              </a:gdLst>
              <a:ahLst/>
              <a:cxnLst>
                <a:cxn ang="0">
                  <a:pos x="0" y="T0"/>
                </a:cxn>
                <a:cxn ang="0">
                  <a:pos x="0" y="T1"/>
                </a:cxn>
                <a:cxn ang="0">
                  <a:pos x="0" y="T2"/>
                </a:cxn>
              </a:cxnLst>
              <a:rect l="0" t="0" r="r" b="b"/>
              <a:pathLst>
                <a:path h="64">
                  <a:moveTo>
                    <a:pt x="0" y="64"/>
                  </a:moveTo>
                  <a:lnTo>
                    <a:pt x="0" y="0"/>
                  </a:lnTo>
                  <a:lnTo>
                    <a:pt x="0" y="64"/>
                  </a:lnTo>
                  <a:close/>
                </a:path>
              </a:pathLst>
            </a:custGeom>
            <a:solidFill>
              <a:srgbClr val="B6B5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43" name="Freeform 2629"/>
            <p:cNvSpPr>
              <a:spLocks noEditPoints="1"/>
            </p:cNvSpPr>
            <p:nvPr/>
          </p:nvSpPr>
          <p:spPr bwMode="auto">
            <a:xfrm>
              <a:off x="6372225" y="6046788"/>
              <a:ext cx="7938" cy="63500"/>
            </a:xfrm>
            <a:custGeom>
              <a:avLst/>
              <a:gdLst>
                <a:gd name="T0" fmla="*/ 0 w 52"/>
                <a:gd name="T1" fmla="*/ 455 h 455"/>
                <a:gd name="T2" fmla="*/ 0 w 52"/>
                <a:gd name="T3" fmla="*/ 344 h 455"/>
                <a:gd name="T4" fmla="*/ 52 w 52"/>
                <a:gd name="T5" fmla="*/ 323 h 455"/>
                <a:gd name="T6" fmla="*/ 52 w 52"/>
                <a:gd name="T7" fmla="*/ 432 h 455"/>
                <a:gd name="T8" fmla="*/ 0 w 52"/>
                <a:gd name="T9" fmla="*/ 455 h 455"/>
                <a:gd name="T10" fmla="*/ 0 w 52"/>
                <a:gd name="T11" fmla="*/ 290 h 455"/>
                <a:gd name="T12" fmla="*/ 0 w 52"/>
                <a:gd name="T13" fmla="*/ 24 h 455"/>
                <a:gd name="T14" fmla="*/ 52 w 52"/>
                <a:gd name="T15" fmla="*/ 0 h 455"/>
                <a:gd name="T16" fmla="*/ 52 w 52"/>
                <a:gd name="T17" fmla="*/ 269 h 455"/>
                <a:gd name="T18" fmla="*/ 0 w 52"/>
                <a:gd name="T19" fmla="*/ 29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455">
                  <a:moveTo>
                    <a:pt x="0" y="455"/>
                  </a:moveTo>
                  <a:lnTo>
                    <a:pt x="0" y="344"/>
                  </a:lnTo>
                  <a:lnTo>
                    <a:pt x="52" y="323"/>
                  </a:lnTo>
                  <a:lnTo>
                    <a:pt x="52" y="432"/>
                  </a:lnTo>
                  <a:lnTo>
                    <a:pt x="0" y="455"/>
                  </a:lnTo>
                  <a:moveTo>
                    <a:pt x="0" y="290"/>
                  </a:moveTo>
                  <a:lnTo>
                    <a:pt x="0" y="24"/>
                  </a:lnTo>
                  <a:lnTo>
                    <a:pt x="52" y="0"/>
                  </a:lnTo>
                  <a:lnTo>
                    <a:pt x="52" y="269"/>
                  </a:lnTo>
                  <a:lnTo>
                    <a:pt x="0" y="290"/>
                  </a:lnTo>
                </a:path>
              </a:pathLst>
            </a:custGeom>
            <a:solidFill>
              <a:srgbClr val="CFCE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44" name="Freeform 2630"/>
            <p:cNvSpPr>
              <a:spLocks/>
            </p:cNvSpPr>
            <p:nvPr/>
          </p:nvSpPr>
          <p:spPr bwMode="auto">
            <a:xfrm>
              <a:off x="6372225" y="6083300"/>
              <a:ext cx="7938" cy="11113"/>
            </a:xfrm>
            <a:custGeom>
              <a:avLst/>
              <a:gdLst>
                <a:gd name="T0" fmla="*/ 0 w 5"/>
                <a:gd name="T1" fmla="*/ 7 h 7"/>
                <a:gd name="T2" fmla="*/ 0 w 5"/>
                <a:gd name="T3" fmla="*/ 2 h 7"/>
                <a:gd name="T4" fmla="*/ 5 w 5"/>
                <a:gd name="T5" fmla="*/ 0 h 7"/>
                <a:gd name="T6" fmla="*/ 5 w 5"/>
                <a:gd name="T7" fmla="*/ 5 h 7"/>
                <a:gd name="T8" fmla="*/ 0 w 5"/>
                <a:gd name="T9" fmla="*/ 7 h 7"/>
              </a:gdLst>
              <a:ahLst/>
              <a:cxnLst>
                <a:cxn ang="0">
                  <a:pos x="T0" y="T1"/>
                </a:cxn>
                <a:cxn ang="0">
                  <a:pos x="T2" y="T3"/>
                </a:cxn>
                <a:cxn ang="0">
                  <a:pos x="T4" y="T5"/>
                </a:cxn>
                <a:cxn ang="0">
                  <a:pos x="T6" y="T7"/>
                </a:cxn>
                <a:cxn ang="0">
                  <a:pos x="T8" y="T9"/>
                </a:cxn>
              </a:cxnLst>
              <a:rect l="0" t="0" r="r" b="b"/>
              <a:pathLst>
                <a:path w="5" h="7">
                  <a:moveTo>
                    <a:pt x="0" y="7"/>
                  </a:moveTo>
                  <a:lnTo>
                    <a:pt x="0" y="2"/>
                  </a:lnTo>
                  <a:lnTo>
                    <a:pt x="5" y="0"/>
                  </a:lnTo>
                  <a:lnTo>
                    <a:pt x="5" y="5"/>
                  </a:lnTo>
                  <a:lnTo>
                    <a:pt x="0" y="7"/>
                  </a:lnTo>
                  <a:close/>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45" name="Freeform 2631"/>
            <p:cNvSpPr>
              <a:spLocks noEditPoints="1"/>
            </p:cNvSpPr>
            <p:nvPr/>
          </p:nvSpPr>
          <p:spPr bwMode="auto">
            <a:xfrm>
              <a:off x="6451600" y="5854700"/>
              <a:ext cx="352425" cy="220663"/>
            </a:xfrm>
            <a:custGeom>
              <a:avLst/>
              <a:gdLst>
                <a:gd name="T0" fmla="*/ 0 w 2577"/>
                <a:gd name="T1" fmla="*/ 1167 h 1610"/>
                <a:gd name="T2" fmla="*/ 83 w 2577"/>
                <a:gd name="T3" fmla="*/ 1574 h 1610"/>
                <a:gd name="T4" fmla="*/ 133 w 2577"/>
                <a:gd name="T5" fmla="*/ 1552 h 1610"/>
                <a:gd name="T6" fmla="*/ 205 w 2577"/>
                <a:gd name="T7" fmla="*/ 1074 h 1610"/>
                <a:gd name="T8" fmla="*/ 133 w 2577"/>
                <a:gd name="T9" fmla="*/ 1552 h 1610"/>
                <a:gd name="T10" fmla="*/ 255 w 2577"/>
                <a:gd name="T11" fmla="*/ 1051 h 1610"/>
                <a:gd name="T12" fmla="*/ 440 w 2577"/>
                <a:gd name="T13" fmla="*/ 1419 h 1610"/>
                <a:gd name="T14" fmla="*/ 490 w 2577"/>
                <a:gd name="T15" fmla="*/ 1397 h 1610"/>
                <a:gd name="T16" fmla="*/ 728 w 2577"/>
                <a:gd name="T17" fmla="*/ 837 h 1610"/>
                <a:gd name="T18" fmla="*/ 490 w 2577"/>
                <a:gd name="T19" fmla="*/ 1397 h 1610"/>
                <a:gd name="T20" fmla="*/ 778 w 2577"/>
                <a:gd name="T21" fmla="*/ 815 h 1610"/>
                <a:gd name="T22" fmla="*/ 1653 w 2577"/>
                <a:gd name="T23" fmla="*/ 513 h 1610"/>
                <a:gd name="T24" fmla="*/ 1648 w 2577"/>
                <a:gd name="T25" fmla="*/ 876 h 1610"/>
                <a:gd name="T26" fmla="*/ 778 w 2577"/>
                <a:gd name="T27" fmla="*/ 1272 h 1610"/>
                <a:gd name="T28" fmla="*/ 1703 w 2577"/>
                <a:gd name="T29" fmla="*/ 542 h 1610"/>
                <a:gd name="T30" fmla="*/ 1703 w 2577"/>
                <a:gd name="T31" fmla="*/ 872 h 1610"/>
                <a:gd name="T32" fmla="*/ 1703 w 2577"/>
                <a:gd name="T33" fmla="*/ 484 h 1610"/>
                <a:gd name="T34" fmla="*/ 1970 w 2577"/>
                <a:gd name="T35" fmla="*/ 275 h 1610"/>
                <a:gd name="T36" fmla="*/ 2090 w 2577"/>
                <a:gd name="T37" fmla="*/ 704 h 1610"/>
                <a:gd name="T38" fmla="*/ 2140 w 2577"/>
                <a:gd name="T39" fmla="*/ 682 h 1610"/>
                <a:gd name="T40" fmla="*/ 2198 w 2577"/>
                <a:gd name="T41" fmla="*/ 406 h 1610"/>
                <a:gd name="T42" fmla="*/ 2140 w 2577"/>
                <a:gd name="T43" fmla="*/ 682 h 1610"/>
                <a:gd name="T44" fmla="*/ 2248 w 2577"/>
                <a:gd name="T45" fmla="*/ 435 h 1610"/>
                <a:gd name="T46" fmla="*/ 2317 w 2577"/>
                <a:gd name="T47" fmla="*/ 416 h 1610"/>
                <a:gd name="T48" fmla="*/ 2248 w 2577"/>
                <a:gd name="T49" fmla="*/ 152 h 1610"/>
                <a:gd name="T50" fmla="*/ 2317 w 2577"/>
                <a:gd name="T51" fmla="*/ 134 h 1610"/>
                <a:gd name="T52" fmla="*/ 2577 w 2577"/>
                <a:gd name="T53" fmla="*/ 0 h 1610"/>
                <a:gd name="T54" fmla="*/ 2248 w 2577"/>
                <a:gd name="T55" fmla="*/ 636 h 1610"/>
                <a:gd name="T56" fmla="*/ 1617 w 2577"/>
                <a:gd name="T57" fmla="*/ 435 h 1610"/>
                <a:gd name="T58" fmla="*/ 1653 w 2577"/>
                <a:gd name="T59" fmla="*/ 456 h 1610"/>
                <a:gd name="T60" fmla="*/ 2140 w 2577"/>
                <a:gd name="T61" fmla="*/ 315 h 1610"/>
                <a:gd name="T62" fmla="*/ 2198 w 2577"/>
                <a:gd name="T63" fmla="*/ 171 h 1610"/>
                <a:gd name="T64" fmla="*/ 2090 w 2577"/>
                <a:gd name="T65" fmla="*/ 286 h 1610"/>
                <a:gd name="T66" fmla="*/ 2090 w 2577"/>
                <a:gd name="T67" fmla="*/ 220 h 1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77" h="1610">
                  <a:moveTo>
                    <a:pt x="0" y="1610"/>
                  </a:moveTo>
                  <a:lnTo>
                    <a:pt x="0" y="1167"/>
                  </a:lnTo>
                  <a:lnTo>
                    <a:pt x="83" y="1130"/>
                  </a:lnTo>
                  <a:lnTo>
                    <a:pt x="83" y="1574"/>
                  </a:lnTo>
                  <a:lnTo>
                    <a:pt x="0" y="1610"/>
                  </a:lnTo>
                  <a:moveTo>
                    <a:pt x="133" y="1552"/>
                  </a:moveTo>
                  <a:lnTo>
                    <a:pt x="133" y="1107"/>
                  </a:lnTo>
                  <a:lnTo>
                    <a:pt x="205" y="1074"/>
                  </a:lnTo>
                  <a:lnTo>
                    <a:pt x="205" y="1521"/>
                  </a:lnTo>
                  <a:lnTo>
                    <a:pt x="133" y="1552"/>
                  </a:lnTo>
                  <a:moveTo>
                    <a:pt x="255" y="1499"/>
                  </a:moveTo>
                  <a:lnTo>
                    <a:pt x="255" y="1051"/>
                  </a:lnTo>
                  <a:lnTo>
                    <a:pt x="440" y="968"/>
                  </a:lnTo>
                  <a:lnTo>
                    <a:pt x="440" y="1419"/>
                  </a:lnTo>
                  <a:lnTo>
                    <a:pt x="255" y="1499"/>
                  </a:lnTo>
                  <a:moveTo>
                    <a:pt x="490" y="1397"/>
                  </a:moveTo>
                  <a:lnTo>
                    <a:pt x="490" y="945"/>
                  </a:lnTo>
                  <a:lnTo>
                    <a:pt x="728" y="837"/>
                  </a:lnTo>
                  <a:lnTo>
                    <a:pt x="728" y="1294"/>
                  </a:lnTo>
                  <a:lnTo>
                    <a:pt x="490" y="1397"/>
                  </a:lnTo>
                  <a:moveTo>
                    <a:pt x="778" y="1272"/>
                  </a:moveTo>
                  <a:lnTo>
                    <a:pt x="778" y="815"/>
                  </a:lnTo>
                  <a:lnTo>
                    <a:pt x="1561" y="460"/>
                  </a:lnTo>
                  <a:lnTo>
                    <a:pt x="1653" y="513"/>
                  </a:lnTo>
                  <a:lnTo>
                    <a:pt x="1653" y="878"/>
                  </a:lnTo>
                  <a:lnTo>
                    <a:pt x="1648" y="876"/>
                  </a:lnTo>
                  <a:lnTo>
                    <a:pt x="1633" y="902"/>
                  </a:lnTo>
                  <a:lnTo>
                    <a:pt x="778" y="1272"/>
                  </a:lnTo>
                  <a:moveTo>
                    <a:pt x="1703" y="872"/>
                  </a:moveTo>
                  <a:lnTo>
                    <a:pt x="1703" y="542"/>
                  </a:lnTo>
                  <a:lnTo>
                    <a:pt x="2031" y="730"/>
                  </a:lnTo>
                  <a:lnTo>
                    <a:pt x="1703" y="872"/>
                  </a:lnTo>
                  <a:moveTo>
                    <a:pt x="2088" y="705"/>
                  </a:moveTo>
                  <a:lnTo>
                    <a:pt x="1703" y="484"/>
                  </a:lnTo>
                  <a:lnTo>
                    <a:pt x="1703" y="396"/>
                  </a:lnTo>
                  <a:lnTo>
                    <a:pt x="1970" y="275"/>
                  </a:lnTo>
                  <a:lnTo>
                    <a:pt x="2090" y="344"/>
                  </a:lnTo>
                  <a:lnTo>
                    <a:pt x="2090" y="704"/>
                  </a:lnTo>
                  <a:lnTo>
                    <a:pt x="2088" y="705"/>
                  </a:lnTo>
                  <a:moveTo>
                    <a:pt x="2140" y="682"/>
                  </a:moveTo>
                  <a:lnTo>
                    <a:pt x="2140" y="373"/>
                  </a:lnTo>
                  <a:lnTo>
                    <a:pt x="2198" y="406"/>
                  </a:lnTo>
                  <a:lnTo>
                    <a:pt x="2198" y="657"/>
                  </a:lnTo>
                  <a:lnTo>
                    <a:pt x="2140" y="682"/>
                  </a:lnTo>
                  <a:moveTo>
                    <a:pt x="2248" y="636"/>
                  </a:moveTo>
                  <a:lnTo>
                    <a:pt x="2248" y="435"/>
                  </a:lnTo>
                  <a:lnTo>
                    <a:pt x="2292" y="460"/>
                  </a:lnTo>
                  <a:lnTo>
                    <a:pt x="2317" y="416"/>
                  </a:lnTo>
                  <a:lnTo>
                    <a:pt x="2248" y="377"/>
                  </a:lnTo>
                  <a:lnTo>
                    <a:pt x="2248" y="152"/>
                  </a:lnTo>
                  <a:lnTo>
                    <a:pt x="2292" y="177"/>
                  </a:lnTo>
                  <a:lnTo>
                    <a:pt x="2317" y="134"/>
                  </a:lnTo>
                  <a:lnTo>
                    <a:pt x="2301" y="125"/>
                  </a:lnTo>
                  <a:lnTo>
                    <a:pt x="2577" y="0"/>
                  </a:lnTo>
                  <a:lnTo>
                    <a:pt x="2577" y="493"/>
                  </a:lnTo>
                  <a:lnTo>
                    <a:pt x="2248" y="636"/>
                  </a:lnTo>
                  <a:moveTo>
                    <a:pt x="1653" y="456"/>
                  </a:moveTo>
                  <a:lnTo>
                    <a:pt x="1617" y="435"/>
                  </a:lnTo>
                  <a:lnTo>
                    <a:pt x="1653" y="419"/>
                  </a:lnTo>
                  <a:lnTo>
                    <a:pt x="1653" y="456"/>
                  </a:lnTo>
                  <a:moveTo>
                    <a:pt x="2198" y="349"/>
                  </a:moveTo>
                  <a:lnTo>
                    <a:pt x="2140" y="315"/>
                  </a:lnTo>
                  <a:lnTo>
                    <a:pt x="2140" y="198"/>
                  </a:lnTo>
                  <a:lnTo>
                    <a:pt x="2198" y="171"/>
                  </a:lnTo>
                  <a:lnTo>
                    <a:pt x="2198" y="349"/>
                  </a:lnTo>
                  <a:moveTo>
                    <a:pt x="2090" y="286"/>
                  </a:moveTo>
                  <a:lnTo>
                    <a:pt x="2026" y="250"/>
                  </a:lnTo>
                  <a:lnTo>
                    <a:pt x="2090" y="220"/>
                  </a:lnTo>
                  <a:lnTo>
                    <a:pt x="2090" y="286"/>
                  </a:lnTo>
                </a:path>
              </a:pathLst>
            </a:custGeom>
            <a:solidFill>
              <a:srgbClr val="CFCE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46" name="Freeform 2632"/>
            <p:cNvSpPr>
              <a:spLocks/>
            </p:cNvSpPr>
            <p:nvPr/>
          </p:nvSpPr>
          <p:spPr bwMode="auto">
            <a:xfrm>
              <a:off x="6480175" y="5999163"/>
              <a:ext cx="6350" cy="63500"/>
            </a:xfrm>
            <a:custGeom>
              <a:avLst/>
              <a:gdLst>
                <a:gd name="T0" fmla="*/ 0 w 4"/>
                <a:gd name="T1" fmla="*/ 40 h 40"/>
                <a:gd name="T2" fmla="*/ 0 w 4"/>
                <a:gd name="T3" fmla="*/ 2 h 40"/>
                <a:gd name="T4" fmla="*/ 4 w 4"/>
                <a:gd name="T5" fmla="*/ 0 h 40"/>
                <a:gd name="T6" fmla="*/ 4 w 4"/>
                <a:gd name="T7" fmla="*/ 39 h 40"/>
                <a:gd name="T8" fmla="*/ 0 w 4"/>
                <a:gd name="T9" fmla="*/ 40 h 40"/>
              </a:gdLst>
              <a:ahLst/>
              <a:cxnLst>
                <a:cxn ang="0">
                  <a:pos x="T0" y="T1"/>
                </a:cxn>
                <a:cxn ang="0">
                  <a:pos x="T2" y="T3"/>
                </a:cxn>
                <a:cxn ang="0">
                  <a:pos x="T4" y="T5"/>
                </a:cxn>
                <a:cxn ang="0">
                  <a:pos x="T6" y="T7"/>
                </a:cxn>
                <a:cxn ang="0">
                  <a:pos x="T8" y="T9"/>
                </a:cxn>
              </a:cxnLst>
              <a:rect l="0" t="0" r="r" b="b"/>
              <a:pathLst>
                <a:path w="4" h="40">
                  <a:moveTo>
                    <a:pt x="0" y="40"/>
                  </a:moveTo>
                  <a:lnTo>
                    <a:pt x="0" y="2"/>
                  </a:lnTo>
                  <a:lnTo>
                    <a:pt x="4" y="0"/>
                  </a:lnTo>
                  <a:lnTo>
                    <a:pt x="4" y="39"/>
                  </a:lnTo>
                  <a:lnTo>
                    <a:pt x="0" y="40"/>
                  </a:lnTo>
                  <a:close/>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47" name="Freeform 2633"/>
            <p:cNvSpPr>
              <a:spLocks/>
            </p:cNvSpPr>
            <p:nvPr/>
          </p:nvSpPr>
          <p:spPr bwMode="auto">
            <a:xfrm>
              <a:off x="6462713" y="6007100"/>
              <a:ext cx="6350" cy="63500"/>
            </a:xfrm>
            <a:custGeom>
              <a:avLst/>
              <a:gdLst>
                <a:gd name="T0" fmla="*/ 0 w 4"/>
                <a:gd name="T1" fmla="*/ 40 h 40"/>
                <a:gd name="T2" fmla="*/ 0 w 4"/>
                <a:gd name="T3" fmla="*/ 2 h 40"/>
                <a:gd name="T4" fmla="*/ 4 w 4"/>
                <a:gd name="T5" fmla="*/ 0 h 40"/>
                <a:gd name="T6" fmla="*/ 4 w 4"/>
                <a:gd name="T7" fmla="*/ 38 h 40"/>
                <a:gd name="T8" fmla="*/ 0 w 4"/>
                <a:gd name="T9" fmla="*/ 40 h 40"/>
              </a:gdLst>
              <a:ahLst/>
              <a:cxnLst>
                <a:cxn ang="0">
                  <a:pos x="T0" y="T1"/>
                </a:cxn>
                <a:cxn ang="0">
                  <a:pos x="T2" y="T3"/>
                </a:cxn>
                <a:cxn ang="0">
                  <a:pos x="T4" y="T5"/>
                </a:cxn>
                <a:cxn ang="0">
                  <a:pos x="T6" y="T7"/>
                </a:cxn>
                <a:cxn ang="0">
                  <a:pos x="T8" y="T9"/>
                </a:cxn>
              </a:cxnLst>
              <a:rect l="0" t="0" r="r" b="b"/>
              <a:pathLst>
                <a:path w="4" h="40">
                  <a:moveTo>
                    <a:pt x="0" y="40"/>
                  </a:moveTo>
                  <a:lnTo>
                    <a:pt x="0" y="2"/>
                  </a:lnTo>
                  <a:lnTo>
                    <a:pt x="4" y="0"/>
                  </a:lnTo>
                  <a:lnTo>
                    <a:pt x="4" y="38"/>
                  </a:lnTo>
                  <a:lnTo>
                    <a:pt x="0" y="40"/>
                  </a:lnTo>
                  <a:close/>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48" name="Freeform 2634"/>
            <p:cNvSpPr>
              <a:spLocks/>
            </p:cNvSpPr>
            <p:nvPr/>
          </p:nvSpPr>
          <p:spPr bwMode="auto">
            <a:xfrm>
              <a:off x="6511925" y="5984875"/>
              <a:ext cx="6350" cy="65088"/>
            </a:xfrm>
            <a:custGeom>
              <a:avLst/>
              <a:gdLst>
                <a:gd name="T0" fmla="*/ 0 w 4"/>
                <a:gd name="T1" fmla="*/ 41 h 41"/>
                <a:gd name="T2" fmla="*/ 0 w 4"/>
                <a:gd name="T3" fmla="*/ 2 h 41"/>
                <a:gd name="T4" fmla="*/ 4 w 4"/>
                <a:gd name="T5" fmla="*/ 0 h 41"/>
                <a:gd name="T6" fmla="*/ 4 w 4"/>
                <a:gd name="T7" fmla="*/ 39 h 41"/>
                <a:gd name="T8" fmla="*/ 0 w 4"/>
                <a:gd name="T9" fmla="*/ 41 h 41"/>
              </a:gdLst>
              <a:ahLst/>
              <a:cxnLst>
                <a:cxn ang="0">
                  <a:pos x="T0" y="T1"/>
                </a:cxn>
                <a:cxn ang="0">
                  <a:pos x="T2" y="T3"/>
                </a:cxn>
                <a:cxn ang="0">
                  <a:pos x="T4" y="T5"/>
                </a:cxn>
                <a:cxn ang="0">
                  <a:pos x="T6" y="T7"/>
                </a:cxn>
                <a:cxn ang="0">
                  <a:pos x="T8" y="T9"/>
                </a:cxn>
              </a:cxnLst>
              <a:rect l="0" t="0" r="r" b="b"/>
              <a:pathLst>
                <a:path w="4" h="41">
                  <a:moveTo>
                    <a:pt x="0" y="41"/>
                  </a:moveTo>
                  <a:lnTo>
                    <a:pt x="0" y="2"/>
                  </a:lnTo>
                  <a:lnTo>
                    <a:pt x="4" y="0"/>
                  </a:lnTo>
                  <a:lnTo>
                    <a:pt x="4" y="39"/>
                  </a:lnTo>
                  <a:lnTo>
                    <a:pt x="0" y="41"/>
                  </a:lnTo>
                  <a:close/>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49" name="Freeform 2635"/>
            <p:cNvSpPr>
              <a:spLocks noEditPoints="1"/>
            </p:cNvSpPr>
            <p:nvPr/>
          </p:nvSpPr>
          <p:spPr bwMode="auto">
            <a:xfrm>
              <a:off x="6753225" y="5875338"/>
              <a:ext cx="6350" cy="69850"/>
            </a:xfrm>
            <a:custGeom>
              <a:avLst/>
              <a:gdLst>
                <a:gd name="T0" fmla="*/ 0 w 50"/>
                <a:gd name="T1" fmla="*/ 507 h 507"/>
                <a:gd name="T2" fmla="*/ 0 w 50"/>
                <a:gd name="T3" fmla="*/ 256 h 507"/>
                <a:gd name="T4" fmla="*/ 50 w 50"/>
                <a:gd name="T5" fmla="*/ 285 h 507"/>
                <a:gd name="T6" fmla="*/ 50 w 50"/>
                <a:gd name="T7" fmla="*/ 486 h 507"/>
                <a:gd name="T8" fmla="*/ 0 w 50"/>
                <a:gd name="T9" fmla="*/ 507 h 507"/>
                <a:gd name="T10" fmla="*/ 50 w 50"/>
                <a:gd name="T11" fmla="*/ 227 h 507"/>
                <a:gd name="T12" fmla="*/ 0 w 50"/>
                <a:gd name="T13" fmla="*/ 199 h 507"/>
                <a:gd name="T14" fmla="*/ 0 w 50"/>
                <a:gd name="T15" fmla="*/ 21 h 507"/>
                <a:gd name="T16" fmla="*/ 47 w 50"/>
                <a:gd name="T17" fmla="*/ 0 h 507"/>
                <a:gd name="T18" fmla="*/ 50 w 50"/>
                <a:gd name="T19" fmla="*/ 2 h 507"/>
                <a:gd name="T20" fmla="*/ 50 w 50"/>
                <a:gd name="T21" fmla="*/ 227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507">
                  <a:moveTo>
                    <a:pt x="0" y="507"/>
                  </a:moveTo>
                  <a:lnTo>
                    <a:pt x="0" y="256"/>
                  </a:lnTo>
                  <a:lnTo>
                    <a:pt x="50" y="285"/>
                  </a:lnTo>
                  <a:lnTo>
                    <a:pt x="50" y="486"/>
                  </a:lnTo>
                  <a:lnTo>
                    <a:pt x="0" y="507"/>
                  </a:lnTo>
                  <a:moveTo>
                    <a:pt x="50" y="227"/>
                  </a:moveTo>
                  <a:lnTo>
                    <a:pt x="0" y="199"/>
                  </a:lnTo>
                  <a:lnTo>
                    <a:pt x="0" y="21"/>
                  </a:lnTo>
                  <a:lnTo>
                    <a:pt x="47" y="0"/>
                  </a:lnTo>
                  <a:lnTo>
                    <a:pt x="50" y="2"/>
                  </a:lnTo>
                  <a:lnTo>
                    <a:pt x="50" y="227"/>
                  </a:lnTo>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50" name="Freeform 2636"/>
            <p:cNvSpPr>
              <a:spLocks noEditPoints="1"/>
            </p:cNvSpPr>
            <p:nvPr/>
          </p:nvSpPr>
          <p:spPr bwMode="auto">
            <a:xfrm>
              <a:off x="6678613" y="5908675"/>
              <a:ext cx="6350" cy="68263"/>
            </a:xfrm>
            <a:custGeom>
              <a:avLst/>
              <a:gdLst>
                <a:gd name="T0" fmla="*/ 15 w 50"/>
                <a:gd name="T1" fmla="*/ 491 h 491"/>
                <a:gd name="T2" fmla="*/ 0 w 50"/>
                <a:gd name="T3" fmla="*/ 482 h 491"/>
                <a:gd name="T4" fmla="*/ 0 w 50"/>
                <a:gd name="T5" fmla="*/ 117 h 491"/>
                <a:gd name="T6" fmla="*/ 50 w 50"/>
                <a:gd name="T7" fmla="*/ 146 h 491"/>
                <a:gd name="T8" fmla="*/ 50 w 50"/>
                <a:gd name="T9" fmla="*/ 476 h 491"/>
                <a:gd name="T10" fmla="*/ 15 w 50"/>
                <a:gd name="T11" fmla="*/ 491 h 491"/>
                <a:gd name="T12" fmla="*/ 50 w 50"/>
                <a:gd name="T13" fmla="*/ 88 h 491"/>
                <a:gd name="T14" fmla="*/ 0 w 50"/>
                <a:gd name="T15" fmla="*/ 60 h 491"/>
                <a:gd name="T16" fmla="*/ 0 w 50"/>
                <a:gd name="T17" fmla="*/ 23 h 491"/>
                <a:gd name="T18" fmla="*/ 50 w 50"/>
                <a:gd name="T19" fmla="*/ 0 h 491"/>
                <a:gd name="T20" fmla="*/ 50 w 50"/>
                <a:gd name="T21" fmla="*/ 8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91">
                  <a:moveTo>
                    <a:pt x="15" y="491"/>
                  </a:moveTo>
                  <a:lnTo>
                    <a:pt x="0" y="482"/>
                  </a:lnTo>
                  <a:lnTo>
                    <a:pt x="0" y="117"/>
                  </a:lnTo>
                  <a:lnTo>
                    <a:pt x="50" y="146"/>
                  </a:lnTo>
                  <a:lnTo>
                    <a:pt x="50" y="476"/>
                  </a:lnTo>
                  <a:lnTo>
                    <a:pt x="15" y="491"/>
                  </a:lnTo>
                  <a:moveTo>
                    <a:pt x="50" y="88"/>
                  </a:moveTo>
                  <a:lnTo>
                    <a:pt x="0" y="60"/>
                  </a:lnTo>
                  <a:lnTo>
                    <a:pt x="0" y="23"/>
                  </a:lnTo>
                  <a:lnTo>
                    <a:pt x="50" y="0"/>
                  </a:lnTo>
                  <a:lnTo>
                    <a:pt x="50" y="88"/>
                  </a:lnTo>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51" name="Freeform 2637"/>
            <p:cNvSpPr>
              <a:spLocks/>
            </p:cNvSpPr>
            <p:nvPr/>
          </p:nvSpPr>
          <p:spPr bwMode="auto">
            <a:xfrm>
              <a:off x="6759575" y="5872163"/>
              <a:ext cx="9525" cy="6350"/>
            </a:xfrm>
            <a:custGeom>
              <a:avLst/>
              <a:gdLst>
                <a:gd name="T0" fmla="*/ 4 w 6"/>
                <a:gd name="T1" fmla="*/ 4 h 4"/>
                <a:gd name="T2" fmla="*/ 0 w 6"/>
                <a:gd name="T3" fmla="*/ 2 h 4"/>
                <a:gd name="T4" fmla="*/ 0 w 6"/>
                <a:gd name="T5" fmla="*/ 2 h 4"/>
                <a:gd name="T6" fmla="*/ 5 w 6"/>
                <a:gd name="T7" fmla="*/ 0 h 4"/>
                <a:gd name="T8" fmla="*/ 6 w 6"/>
                <a:gd name="T9" fmla="*/ 1 h 4"/>
                <a:gd name="T10" fmla="*/ 4 w 6"/>
                <a:gd name="T11" fmla="*/ 4 h 4"/>
              </a:gdLst>
              <a:ahLst/>
              <a:cxnLst>
                <a:cxn ang="0">
                  <a:pos x="T0" y="T1"/>
                </a:cxn>
                <a:cxn ang="0">
                  <a:pos x="T2" y="T3"/>
                </a:cxn>
                <a:cxn ang="0">
                  <a:pos x="T4" y="T5"/>
                </a:cxn>
                <a:cxn ang="0">
                  <a:pos x="T6" y="T7"/>
                </a:cxn>
                <a:cxn ang="0">
                  <a:pos x="T8" y="T9"/>
                </a:cxn>
                <a:cxn ang="0">
                  <a:pos x="T10" y="T11"/>
                </a:cxn>
              </a:cxnLst>
              <a:rect l="0" t="0" r="r" b="b"/>
              <a:pathLst>
                <a:path w="6" h="4">
                  <a:moveTo>
                    <a:pt x="4" y="4"/>
                  </a:moveTo>
                  <a:lnTo>
                    <a:pt x="0" y="2"/>
                  </a:lnTo>
                  <a:lnTo>
                    <a:pt x="0" y="2"/>
                  </a:lnTo>
                  <a:lnTo>
                    <a:pt x="5" y="0"/>
                  </a:lnTo>
                  <a:lnTo>
                    <a:pt x="6" y="1"/>
                  </a:lnTo>
                  <a:lnTo>
                    <a:pt x="4" y="4"/>
                  </a:lnTo>
                  <a:close/>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52" name="Freeform 2638"/>
            <p:cNvSpPr>
              <a:spLocks noEditPoints="1"/>
            </p:cNvSpPr>
            <p:nvPr/>
          </p:nvSpPr>
          <p:spPr bwMode="auto">
            <a:xfrm>
              <a:off x="6721475" y="5889625"/>
              <a:ext cx="47625" cy="28575"/>
            </a:xfrm>
            <a:custGeom>
              <a:avLst/>
              <a:gdLst>
                <a:gd name="T0" fmla="*/ 322 w 347"/>
                <a:gd name="T1" fmla="*/ 210 h 210"/>
                <a:gd name="T2" fmla="*/ 278 w 347"/>
                <a:gd name="T3" fmla="*/ 185 h 210"/>
                <a:gd name="T4" fmla="*/ 228 w 347"/>
                <a:gd name="T5" fmla="*/ 156 h 210"/>
                <a:gd name="T6" fmla="*/ 170 w 347"/>
                <a:gd name="T7" fmla="*/ 123 h 210"/>
                <a:gd name="T8" fmla="*/ 170 w 347"/>
                <a:gd name="T9" fmla="*/ 65 h 210"/>
                <a:gd name="T10" fmla="*/ 228 w 347"/>
                <a:gd name="T11" fmla="*/ 99 h 210"/>
                <a:gd name="T12" fmla="*/ 278 w 347"/>
                <a:gd name="T13" fmla="*/ 127 h 210"/>
                <a:gd name="T14" fmla="*/ 347 w 347"/>
                <a:gd name="T15" fmla="*/ 166 h 210"/>
                <a:gd name="T16" fmla="*/ 322 w 347"/>
                <a:gd name="T17" fmla="*/ 210 h 210"/>
                <a:gd name="T18" fmla="*/ 120 w 347"/>
                <a:gd name="T19" fmla="*/ 94 h 210"/>
                <a:gd name="T20" fmla="*/ 0 w 347"/>
                <a:gd name="T21" fmla="*/ 25 h 210"/>
                <a:gd name="T22" fmla="*/ 56 w 347"/>
                <a:gd name="T23" fmla="*/ 0 h 210"/>
                <a:gd name="T24" fmla="*/ 120 w 347"/>
                <a:gd name="T25" fmla="*/ 36 h 210"/>
                <a:gd name="T26" fmla="*/ 120 w 347"/>
                <a:gd name="T27" fmla="*/ 9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7" h="210">
                  <a:moveTo>
                    <a:pt x="322" y="210"/>
                  </a:moveTo>
                  <a:lnTo>
                    <a:pt x="278" y="185"/>
                  </a:lnTo>
                  <a:lnTo>
                    <a:pt x="228" y="156"/>
                  </a:lnTo>
                  <a:lnTo>
                    <a:pt x="170" y="123"/>
                  </a:lnTo>
                  <a:lnTo>
                    <a:pt x="170" y="65"/>
                  </a:lnTo>
                  <a:lnTo>
                    <a:pt x="228" y="99"/>
                  </a:lnTo>
                  <a:lnTo>
                    <a:pt x="278" y="127"/>
                  </a:lnTo>
                  <a:lnTo>
                    <a:pt x="347" y="166"/>
                  </a:lnTo>
                  <a:lnTo>
                    <a:pt x="322" y="210"/>
                  </a:lnTo>
                  <a:moveTo>
                    <a:pt x="120" y="94"/>
                  </a:moveTo>
                  <a:lnTo>
                    <a:pt x="0" y="25"/>
                  </a:lnTo>
                  <a:lnTo>
                    <a:pt x="56" y="0"/>
                  </a:lnTo>
                  <a:lnTo>
                    <a:pt x="120" y="36"/>
                  </a:lnTo>
                  <a:lnTo>
                    <a:pt x="120" y="94"/>
                  </a:lnTo>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53" name="Freeform 2639"/>
            <p:cNvSpPr>
              <a:spLocks/>
            </p:cNvSpPr>
            <p:nvPr/>
          </p:nvSpPr>
          <p:spPr bwMode="auto">
            <a:xfrm>
              <a:off x="6665913" y="5915025"/>
              <a:ext cx="71438" cy="39688"/>
            </a:xfrm>
            <a:custGeom>
              <a:avLst/>
              <a:gdLst>
                <a:gd name="T0" fmla="*/ 40 w 45"/>
                <a:gd name="T1" fmla="*/ 25 h 25"/>
                <a:gd name="T2" fmla="*/ 12 w 45"/>
                <a:gd name="T3" fmla="*/ 9 h 25"/>
                <a:gd name="T4" fmla="*/ 8 w 45"/>
                <a:gd name="T5" fmla="*/ 6 h 25"/>
                <a:gd name="T6" fmla="*/ 0 w 45"/>
                <a:gd name="T7" fmla="*/ 2 h 25"/>
                <a:gd name="T8" fmla="*/ 5 w 45"/>
                <a:gd name="T9" fmla="*/ 0 h 25"/>
                <a:gd name="T10" fmla="*/ 8 w 45"/>
                <a:gd name="T11" fmla="*/ 1 h 25"/>
                <a:gd name="T12" fmla="*/ 12 w 45"/>
                <a:gd name="T13" fmla="*/ 4 h 25"/>
                <a:gd name="T14" fmla="*/ 45 w 45"/>
                <a:gd name="T15" fmla="*/ 23 h 25"/>
                <a:gd name="T16" fmla="*/ 40 w 45"/>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25">
                  <a:moveTo>
                    <a:pt x="40" y="25"/>
                  </a:moveTo>
                  <a:lnTo>
                    <a:pt x="12" y="9"/>
                  </a:lnTo>
                  <a:lnTo>
                    <a:pt x="8" y="6"/>
                  </a:lnTo>
                  <a:lnTo>
                    <a:pt x="0" y="2"/>
                  </a:lnTo>
                  <a:lnTo>
                    <a:pt x="5" y="0"/>
                  </a:lnTo>
                  <a:lnTo>
                    <a:pt x="8" y="1"/>
                  </a:lnTo>
                  <a:lnTo>
                    <a:pt x="12" y="4"/>
                  </a:lnTo>
                  <a:lnTo>
                    <a:pt x="45" y="23"/>
                  </a:lnTo>
                  <a:lnTo>
                    <a:pt x="40" y="25"/>
                  </a:lnTo>
                  <a:close/>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54" name="Freeform 2640"/>
            <p:cNvSpPr>
              <a:spLocks/>
            </p:cNvSpPr>
            <p:nvPr/>
          </p:nvSpPr>
          <p:spPr bwMode="auto">
            <a:xfrm>
              <a:off x="6675438" y="5975350"/>
              <a:ext cx="4763" cy="3175"/>
            </a:xfrm>
            <a:custGeom>
              <a:avLst/>
              <a:gdLst>
                <a:gd name="T0" fmla="*/ 0 w 3"/>
                <a:gd name="T1" fmla="*/ 2 h 2"/>
                <a:gd name="T2" fmla="*/ 1 w 3"/>
                <a:gd name="T3" fmla="*/ 0 h 2"/>
                <a:gd name="T4" fmla="*/ 2 w 3"/>
                <a:gd name="T5" fmla="*/ 0 h 2"/>
                <a:gd name="T6" fmla="*/ 3 w 3"/>
                <a:gd name="T7" fmla="*/ 1 h 2"/>
                <a:gd name="T8" fmla="*/ 0 w 3"/>
                <a:gd name="T9" fmla="*/ 2 h 2"/>
              </a:gdLst>
              <a:ahLst/>
              <a:cxnLst>
                <a:cxn ang="0">
                  <a:pos x="T0" y="T1"/>
                </a:cxn>
                <a:cxn ang="0">
                  <a:pos x="T2" y="T3"/>
                </a:cxn>
                <a:cxn ang="0">
                  <a:pos x="T4" y="T5"/>
                </a:cxn>
                <a:cxn ang="0">
                  <a:pos x="T6" y="T7"/>
                </a:cxn>
                <a:cxn ang="0">
                  <a:pos x="T8" y="T9"/>
                </a:cxn>
              </a:cxnLst>
              <a:rect l="0" t="0" r="r" b="b"/>
              <a:pathLst>
                <a:path w="3" h="2">
                  <a:moveTo>
                    <a:pt x="0" y="2"/>
                  </a:moveTo>
                  <a:lnTo>
                    <a:pt x="1" y="0"/>
                  </a:lnTo>
                  <a:lnTo>
                    <a:pt x="2" y="0"/>
                  </a:lnTo>
                  <a:lnTo>
                    <a:pt x="3" y="1"/>
                  </a:lnTo>
                  <a:lnTo>
                    <a:pt x="0" y="2"/>
                  </a:lnTo>
                  <a:close/>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55" name="Freeform 2641"/>
            <p:cNvSpPr>
              <a:spLocks/>
            </p:cNvSpPr>
            <p:nvPr/>
          </p:nvSpPr>
          <p:spPr bwMode="auto">
            <a:xfrm>
              <a:off x="6551613" y="5965825"/>
              <a:ext cx="6350" cy="66675"/>
            </a:xfrm>
            <a:custGeom>
              <a:avLst/>
              <a:gdLst>
                <a:gd name="T0" fmla="*/ 0 w 4"/>
                <a:gd name="T1" fmla="*/ 42 h 42"/>
                <a:gd name="T2" fmla="*/ 0 w 4"/>
                <a:gd name="T3" fmla="*/ 2 h 42"/>
                <a:gd name="T4" fmla="*/ 4 w 4"/>
                <a:gd name="T5" fmla="*/ 0 h 42"/>
                <a:gd name="T6" fmla="*/ 4 w 4"/>
                <a:gd name="T7" fmla="*/ 40 h 42"/>
                <a:gd name="T8" fmla="*/ 0 w 4"/>
                <a:gd name="T9" fmla="*/ 42 h 42"/>
              </a:gdLst>
              <a:ahLst/>
              <a:cxnLst>
                <a:cxn ang="0">
                  <a:pos x="T0" y="T1"/>
                </a:cxn>
                <a:cxn ang="0">
                  <a:pos x="T2" y="T3"/>
                </a:cxn>
                <a:cxn ang="0">
                  <a:pos x="T4" y="T5"/>
                </a:cxn>
                <a:cxn ang="0">
                  <a:pos x="T6" y="T7"/>
                </a:cxn>
                <a:cxn ang="0">
                  <a:pos x="T8" y="T9"/>
                </a:cxn>
              </a:cxnLst>
              <a:rect l="0" t="0" r="r" b="b"/>
              <a:pathLst>
                <a:path w="4" h="42">
                  <a:moveTo>
                    <a:pt x="0" y="42"/>
                  </a:moveTo>
                  <a:lnTo>
                    <a:pt x="0" y="2"/>
                  </a:lnTo>
                  <a:lnTo>
                    <a:pt x="4" y="0"/>
                  </a:lnTo>
                  <a:lnTo>
                    <a:pt x="4" y="40"/>
                  </a:lnTo>
                  <a:lnTo>
                    <a:pt x="0" y="42"/>
                  </a:lnTo>
                  <a:close/>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56" name="Freeform 2642"/>
            <p:cNvSpPr>
              <a:spLocks/>
            </p:cNvSpPr>
            <p:nvPr/>
          </p:nvSpPr>
          <p:spPr bwMode="auto">
            <a:xfrm>
              <a:off x="6737350" y="5881688"/>
              <a:ext cx="7938" cy="69850"/>
            </a:xfrm>
            <a:custGeom>
              <a:avLst/>
              <a:gdLst>
                <a:gd name="T0" fmla="*/ 0 w 5"/>
                <a:gd name="T1" fmla="*/ 44 h 44"/>
                <a:gd name="T2" fmla="*/ 0 w 5"/>
                <a:gd name="T3" fmla="*/ 2 h 44"/>
                <a:gd name="T4" fmla="*/ 5 w 5"/>
                <a:gd name="T5" fmla="*/ 0 h 44"/>
                <a:gd name="T6" fmla="*/ 5 w 5"/>
                <a:gd name="T7" fmla="*/ 42 h 44"/>
                <a:gd name="T8" fmla="*/ 0 w 5"/>
                <a:gd name="T9" fmla="*/ 44 h 44"/>
              </a:gdLst>
              <a:ahLst/>
              <a:cxnLst>
                <a:cxn ang="0">
                  <a:pos x="T0" y="T1"/>
                </a:cxn>
                <a:cxn ang="0">
                  <a:pos x="T2" y="T3"/>
                </a:cxn>
                <a:cxn ang="0">
                  <a:pos x="T4" y="T5"/>
                </a:cxn>
                <a:cxn ang="0">
                  <a:pos x="T6" y="T7"/>
                </a:cxn>
                <a:cxn ang="0">
                  <a:pos x="T8" y="T9"/>
                </a:cxn>
              </a:cxnLst>
              <a:rect l="0" t="0" r="r" b="b"/>
              <a:pathLst>
                <a:path w="5" h="44">
                  <a:moveTo>
                    <a:pt x="0" y="44"/>
                  </a:moveTo>
                  <a:lnTo>
                    <a:pt x="0" y="2"/>
                  </a:lnTo>
                  <a:lnTo>
                    <a:pt x="5" y="0"/>
                  </a:lnTo>
                  <a:lnTo>
                    <a:pt x="5" y="42"/>
                  </a:lnTo>
                  <a:lnTo>
                    <a:pt x="0" y="44"/>
                  </a:lnTo>
                  <a:close/>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57" name="Freeform 2643"/>
            <p:cNvSpPr>
              <a:spLocks noEditPoints="1"/>
            </p:cNvSpPr>
            <p:nvPr/>
          </p:nvSpPr>
          <p:spPr bwMode="auto">
            <a:xfrm>
              <a:off x="5951538" y="6323013"/>
              <a:ext cx="428625" cy="206375"/>
            </a:xfrm>
            <a:custGeom>
              <a:avLst/>
              <a:gdLst>
                <a:gd name="T0" fmla="*/ 0 w 3125"/>
                <a:gd name="T1" fmla="*/ 1506 h 1506"/>
                <a:gd name="T2" fmla="*/ 0 w 3125"/>
                <a:gd name="T3" fmla="*/ 769 h 1506"/>
                <a:gd name="T4" fmla="*/ 1405 w 3125"/>
                <a:gd name="T5" fmla="*/ 423 h 1506"/>
                <a:gd name="T6" fmla="*/ 1405 w 3125"/>
                <a:gd name="T7" fmla="*/ 1160 h 1506"/>
                <a:gd name="T8" fmla="*/ 0 w 3125"/>
                <a:gd name="T9" fmla="*/ 1506 h 1506"/>
                <a:gd name="T10" fmla="*/ 1455 w 3125"/>
                <a:gd name="T11" fmla="*/ 1148 h 1506"/>
                <a:gd name="T12" fmla="*/ 1455 w 3125"/>
                <a:gd name="T13" fmla="*/ 411 h 1506"/>
                <a:gd name="T14" fmla="*/ 1537 w 3125"/>
                <a:gd name="T15" fmla="*/ 390 h 1506"/>
                <a:gd name="T16" fmla="*/ 1537 w 3125"/>
                <a:gd name="T17" fmla="*/ 1128 h 1506"/>
                <a:gd name="T18" fmla="*/ 1455 w 3125"/>
                <a:gd name="T19" fmla="*/ 1148 h 1506"/>
                <a:gd name="T20" fmla="*/ 1587 w 3125"/>
                <a:gd name="T21" fmla="*/ 1115 h 1506"/>
                <a:gd name="T22" fmla="*/ 1587 w 3125"/>
                <a:gd name="T23" fmla="*/ 378 h 1506"/>
                <a:gd name="T24" fmla="*/ 1970 w 3125"/>
                <a:gd name="T25" fmla="*/ 284 h 1506"/>
                <a:gd name="T26" fmla="*/ 1970 w 3125"/>
                <a:gd name="T27" fmla="*/ 1021 h 1506"/>
                <a:gd name="T28" fmla="*/ 1587 w 3125"/>
                <a:gd name="T29" fmla="*/ 1115 h 1506"/>
                <a:gd name="T30" fmla="*/ 2020 w 3125"/>
                <a:gd name="T31" fmla="*/ 1009 h 1506"/>
                <a:gd name="T32" fmla="*/ 2020 w 3125"/>
                <a:gd name="T33" fmla="*/ 272 h 1506"/>
                <a:gd name="T34" fmla="*/ 2849 w 3125"/>
                <a:gd name="T35" fmla="*/ 68 h 1506"/>
                <a:gd name="T36" fmla="*/ 2849 w 3125"/>
                <a:gd name="T37" fmla="*/ 805 h 1506"/>
                <a:gd name="T38" fmla="*/ 2020 w 3125"/>
                <a:gd name="T39" fmla="*/ 1009 h 1506"/>
                <a:gd name="T40" fmla="*/ 2899 w 3125"/>
                <a:gd name="T41" fmla="*/ 792 h 1506"/>
                <a:gd name="T42" fmla="*/ 2899 w 3125"/>
                <a:gd name="T43" fmla="*/ 55 h 1506"/>
                <a:gd name="T44" fmla="*/ 3125 w 3125"/>
                <a:gd name="T45" fmla="*/ 0 h 1506"/>
                <a:gd name="T46" fmla="*/ 3125 w 3125"/>
                <a:gd name="T47" fmla="*/ 737 h 1506"/>
                <a:gd name="T48" fmla="*/ 2899 w 3125"/>
                <a:gd name="T49" fmla="*/ 792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25" h="1506">
                  <a:moveTo>
                    <a:pt x="0" y="1506"/>
                  </a:moveTo>
                  <a:lnTo>
                    <a:pt x="0" y="769"/>
                  </a:lnTo>
                  <a:lnTo>
                    <a:pt x="1405" y="423"/>
                  </a:lnTo>
                  <a:lnTo>
                    <a:pt x="1405" y="1160"/>
                  </a:lnTo>
                  <a:lnTo>
                    <a:pt x="0" y="1506"/>
                  </a:lnTo>
                  <a:moveTo>
                    <a:pt x="1455" y="1148"/>
                  </a:moveTo>
                  <a:lnTo>
                    <a:pt x="1455" y="411"/>
                  </a:lnTo>
                  <a:lnTo>
                    <a:pt x="1537" y="390"/>
                  </a:lnTo>
                  <a:lnTo>
                    <a:pt x="1537" y="1128"/>
                  </a:lnTo>
                  <a:lnTo>
                    <a:pt x="1455" y="1148"/>
                  </a:lnTo>
                  <a:moveTo>
                    <a:pt x="1587" y="1115"/>
                  </a:moveTo>
                  <a:lnTo>
                    <a:pt x="1587" y="378"/>
                  </a:lnTo>
                  <a:lnTo>
                    <a:pt x="1970" y="284"/>
                  </a:lnTo>
                  <a:lnTo>
                    <a:pt x="1970" y="1021"/>
                  </a:lnTo>
                  <a:lnTo>
                    <a:pt x="1587" y="1115"/>
                  </a:lnTo>
                  <a:moveTo>
                    <a:pt x="2020" y="1009"/>
                  </a:moveTo>
                  <a:lnTo>
                    <a:pt x="2020" y="272"/>
                  </a:lnTo>
                  <a:lnTo>
                    <a:pt x="2849" y="68"/>
                  </a:lnTo>
                  <a:lnTo>
                    <a:pt x="2849" y="805"/>
                  </a:lnTo>
                  <a:lnTo>
                    <a:pt x="2020" y="1009"/>
                  </a:lnTo>
                  <a:moveTo>
                    <a:pt x="2899" y="792"/>
                  </a:moveTo>
                  <a:lnTo>
                    <a:pt x="2899" y="55"/>
                  </a:lnTo>
                  <a:lnTo>
                    <a:pt x="3125" y="0"/>
                  </a:lnTo>
                  <a:lnTo>
                    <a:pt x="3125" y="737"/>
                  </a:lnTo>
                  <a:lnTo>
                    <a:pt x="2899" y="792"/>
                  </a:lnTo>
                </a:path>
              </a:pathLst>
            </a:custGeom>
            <a:solidFill>
              <a:srgbClr val="E8E7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58" name="Freeform 2644"/>
            <p:cNvSpPr>
              <a:spLocks/>
            </p:cNvSpPr>
            <p:nvPr/>
          </p:nvSpPr>
          <p:spPr bwMode="auto">
            <a:xfrm>
              <a:off x="6143625" y="6378575"/>
              <a:ext cx="7938" cy="103188"/>
            </a:xfrm>
            <a:custGeom>
              <a:avLst/>
              <a:gdLst>
                <a:gd name="T0" fmla="*/ 0 w 5"/>
                <a:gd name="T1" fmla="*/ 65 h 65"/>
                <a:gd name="T2" fmla="*/ 0 w 5"/>
                <a:gd name="T3" fmla="*/ 1 h 65"/>
                <a:gd name="T4" fmla="*/ 5 w 5"/>
                <a:gd name="T5" fmla="*/ 0 h 65"/>
                <a:gd name="T6" fmla="*/ 5 w 5"/>
                <a:gd name="T7" fmla="*/ 64 h 65"/>
                <a:gd name="T8" fmla="*/ 0 w 5"/>
                <a:gd name="T9" fmla="*/ 65 h 65"/>
              </a:gdLst>
              <a:ahLst/>
              <a:cxnLst>
                <a:cxn ang="0">
                  <a:pos x="T0" y="T1"/>
                </a:cxn>
                <a:cxn ang="0">
                  <a:pos x="T2" y="T3"/>
                </a:cxn>
                <a:cxn ang="0">
                  <a:pos x="T4" y="T5"/>
                </a:cxn>
                <a:cxn ang="0">
                  <a:pos x="T6" y="T7"/>
                </a:cxn>
                <a:cxn ang="0">
                  <a:pos x="T8" y="T9"/>
                </a:cxn>
              </a:cxnLst>
              <a:rect l="0" t="0" r="r" b="b"/>
              <a:pathLst>
                <a:path w="5" h="65">
                  <a:moveTo>
                    <a:pt x="0" y="65"/>
                  </a:moveTo>
                  <a:lnTo>
                    <a:pt x="0" y="1"/>
                  </a:lnTo>
                  <a:lnTo>
                    <a:pt x="5" y="0"/>
                  </a:lnTo>
                  <a:lnTo>
                    <a:pt x="5" y="64"/>
                  </a:lnTo>
                  <a:lnTo>
                    <a:pt x="0" y="65"/>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59" name="Freeform 2645"/>
            <p:cNvSpPr>
              <a:spLocks/>
            </p:cNvSpPr>
            <p:nvPr/>
          </p:nvSpPr>
          <p:spPr bwMode="auto">
            <a:xfrm>
              <a:off x="6162675" y="6373813"/>
              <a:ext cx="6350" cy="103188"/>
            </a:xfrm>
            <a:custGeom>
              <a:avLst/>
              <a:gdLst>
                <a:gd name="T0" fmla="*/ 0 w 4"/>
                <a:gd name="T1" fmla="*/ 65 h 65"/>
                <a:gd name="T2" fmla="*/ 0 w 4"/>
                <a:gd name="T3" fmla="*/ 1 h 65"/>
                <a:gd name="T4" fmla="*/ 4 w 4"/>
                <a:gd name="T5" fmla="*/ 0 h 65"/>
                <a:gd name="T6" fmla="*/ 4 w 4"/>
                <a:gd name="T7" fmla="*/ 64 h 65"/>
                <a:gd name="T8" fmla="*/ 0 w 4"/>
                <a:gd name="T9" fmla="*/ 65 h 65"/>
              </a:gdLst>
              <a:ahLst/>
              <a:cxnLst>
                <a:cxn ang="0">
                  <a:pos x="T0" y="T1"/>
                </a:cxn>
                <a:cxn ang="0">
                  <a:pos x="T2" y="T3"/>
                </a:cxn>
                <a:cxn ang="0">
                  <a:pos x="T4" y="T5"/>
                </a:cxn>
                <a:cxn ang="0">
                  <a:pos x="T6" y="T7"/>
                </a:cxn>
                <a:cxn ang="0">
                  <a:pos x="T8" y="T9"/>
                </a:cxn>
              </a:cxnLst>
              <a:rect l="0" t="0" r="r" b="b"/>
              <a:pathLst>
                <a:path w="4" h="65">
                  <a:moveTo>
                    <a:pt x="0" y="65"/>
                  </a:moveTo>
                  <a:lnTo>
                    <a:pt x="0" y="1"/>
                  </a:lnTo>
                  <a:lnTo>
                    <a:pt x="4" y="0"/>
                  </a:lnTo>
                  <a:lnTo>
                    <a:pt x="4" y="64"/>
                  </a:lnTo>
                  <a:lnTo>
                    <a:pt x="0" y="65"/>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60" name="Freeform 2646"/>
            <p:cNvSpPr>
              <a:spLocks/>
            </p:cNvSpPr>
            <p:nvPr/>
          </p:nvSpPr>
          <p:spPr bwMode="auto">
            <a:xfrm>
              <a:off x="6221413" y="6359525"/>
              <a:ext cx="7938" cy="103188"/>
            </a:xfrm>
            <a:custGeom>
              <a:avLst/>
              <a:gdLst>
                <a:gd name="T0" fmla="*/ 0 w 5"/>
                <a:gd name="T1" fmla="*/ 65 h 65"/>
                <a:gd name="T2" fmla="*/ 0 w 5"/>
                <a:gd name="T3" fmla="*/ 1 h 65"/>
                <a:gd name="T4" fmla="*/ 5 w 5"/>
                <a:gd name="T5" fmla="*/ 0 h 65"/>
                <a:gd name="T6" fmla="*/ 5 w 5"/>
                <a:gd name="T7" fmla="*/ 64 h 65"/>
                <a:gd name="T8" fmla="*/ 0 w 5"/>
                <a:gd name="T9" fmla="*/ 65 h 65"/>
              </a:gdLst>
              <a:ahLst/>
              <a:cxnLst>
                <a:cxn ang="0">
                  <a:pos x="T0" y="T1"/>
                </a:cxn>
                <a:cxn ang="0">
                  <a:pos x="T2" y="T3"/>
                </a:cxn>
                <a:cxn ang="0">
                  <a:pos x="T4" y="T5"/>
                </a:cxn>
                <a:cxn ang="0">
                  <a:pos x="T6" y="T7"/>
                </a:cxn>
                <a:cxn ang="0">
                  <a:pos x="T8" y="T9"/>
                </a:cxn>
              </a:cxnLst>
              <a:rect l="0" t="0" r="r" b="b"/>
              <a:pathLst>
                <a:path w="5" h="65">
                  <a:moveTo>
                    <a:pt x="0" y="65"/>
                  </a:moveTo>
                  <a:lnTo>
                    <a:pt x="0" y="1"/>
                  </a:lnTo>
                  <a:lnTo>
                    <a:pt x="5" y="0"/>
                  </a:lnTo>
                  <a:lnTo>
                    <a:pt x="5" y="64"/>
                  </a:lnTo>
                  <a:lnTo>
                    <a:pt x="0" y="65"/>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61" name="Freeform 2647"/>
            <p:cNvSpPr>
              <a:spLocks/>
            </p:cNvSpPr>
            <p:nvPr/>
          </p:nvSpPr>
          <p:spPr bwMode="auto">
            <a:xfrm>
              <a:off x="6342063" y="6329363"/>
              <a:ext cx="6350" cy="103188"/>
            </a:xfrm>
            <a:custGeom>
              <a:avLst/>
              <a:gdLst>
                <a:gd name="T0" fmla="*/ 0 w 4"/>
                <a:gd name="T1" fmla="*/ 65 h 65"/>
                <a:gd name="T2" fmla="*/ 0 w 4"/>
                <a:gd name="T3" fmla="*/ 1 h 65"/>
                <a:gd name="T4" fmla="*/ 4 w 4"/>
                <a:gd name="T5" fmla="*/ 0 h 65"/>
                <a:gd name="T6" fmla="*/ 4 w 4"/>
                <a:gd name="T7" fmla="*/ 64 h 65"/>
                <a:gd name="T8" fmla="*/ 0 w 4"/>
                <a:gd name="T9" fmla="*/ 65 h 65"/>
              </a:gdLst>
              <a:ahLst/>
              <a:cxnLst>
                <a:cxn ang="0">
                  <a:pos x="T0" y="T1"/>
                </a:cxn>
                <a:cxn ang="0">
                  <a:pos x="T2" y="T3"/>
                </a:cxn>
                <a:cxn ang="0">
                  <a:pos x="T4" y="T5"/>
                </a:cxn>
                <a:cxn ang="0">
                  <a:pos x="T6" y="T7"/>
                </a:cxn>
                <a:cxn ang="0">
                  <a:pos x="T8" y="T9"/>
                </a:cxn>
              </a:cxnLst>
              <a:rect l="0" t="0" r="r" b="b"/>
              <a:pathLst>
                <a:path w="4" h="65">
                  <a:moveTo>
                    <a:pt x="0" y="65"/>
                  </a:moveTo>
                  <a:lnTo>
                    <a:pt x="0" y="1"/>
                  </a:lnTo>
                  <a:lnTo>
                    <a:pt x="4" y="0"/>
                  </a:lnTo>
                  <a:lnTo>
                    <a:pt x="4" y="64"/>
                  </a:lnTo>
                  <a:lnTo>
                    <a:pt x="0" y="65"/>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62" name="Freeform 2648"/>
            <p:cNvSpPr>
              <a:spLocks noEditPoints="1"/>
            </p:cNvSpPr>
            <p:nvPr/>
          </p:nvSpPr>
          <p:spPr bwMode="auto">
            <a:xfrm>
              <a:off x="6380163" y="5935663"/>
              <a:ext cx="71438" cy="769938"/>
            </a:xfrm>
            <a:custGeom>
              <a:avLst/>
              <a:gdLst>
                <a:gd name="T0" fmla="*/ 521 w 521"/>
                <a:gd name="T1" fmla="*/ 5615 h 5615"/>
                <a:gd name="T2" fmla="*/ 0 w 521"/>
                <a:gd name="T3" fmla="*/ 5615 h 5615"/>
                <a:gd name="T4" fmla="*/ 0 w 521"/>
                <a:gd name="T5" fmla="*/ 3560 h 5615"/>
                <a:gd name="T6" fmla="*/ 25 w 521"/>
                <a:gd name="T7" fmla="*/ 3554 h 5615"/>
                <a:gd name="T8" fmla="*/ 25 w 521"/>
                <a:gd name="T9" fmla="*/ 2817 h 5615"/>
                <a:gd name="T10" fmla="*/ 0 w 521"/>
                <a:gd name="T11" fmla="*/ 2823 h 5615"/>
                <a:gd name="T12" fmla="*/ 0 w 521"/>
                <a:gd name="T13" fmla="*/ 1554 h 5615"/>
                <a:gd name="T14" fmla="*/ 521 w 521"/>
                <a:gd name="T15" fmla="*/ 1317 h 5615"/>
                <a:gd name="T16" fmla="*/ 521 w 521"/>
                <a:gd name="T17" fmla="*/ 5615 h 5615"/>
                <a:gd name="T18" fmla="*/ 0 w 521"/>
                <a:gd name="T19" fmla="*/ 511 h 5615"/>
                <a:gd name="T20" fmla="*/ 0 w 521"/>
                <a:gd name="T21" fmla="*/ 320 h 5615"/>
                <a:gd name="T22" fmla="*/ 521 w 521"/>
                <a:gd name="T23" fmla="*/ 86 h 5615"/>
                <a:gd name="T24" fmla="*/ 521 w 521"/>
                <a:gd name="T25" fmla="*/ 285 h 5615"/>
                <a:gd name="T26" fmla="*/ 0 w 521"/>
                <a:gd name="T27" fmla="*/ 511 h 5615"/>
                <a:gd name="T28" fmla="*/ 0 w 521"/>
                <a:gd name="T29" fmla="*/ 265 h 5615"/>
                <a:gd name="T30" fmla="*/ 0 w 521"/>
                <a:gd name="T31" fmla="*/ 244 h 5615"/>
                <a:gd name="T32" fmla="*/ 521 w 521"/>
                <a:gd name="T33" fmla="*/ 0 h 5615"/>
                <a:gd name="T34" fmla="*/ 521 w 521"/>
                <a:gd name="T35" fmla="*/ 31 h 5615"/>
                <a:gd name="T36" fmla="*/ 0 w 521"/>
                <a:gd name="T37" fmla="*/ 265 h 5615"/>
                <a:gd name="T38" fmla="*/ 0 w 521"/>
                <a:gd name="T39" fmla="*/ 189 h 5615"/>
                <a:gd name="T40" fmla="*/ 0 w 521"/>
                <a:gd name="T41" fmla="*/ 170 h 5615"/>
                <a:gd name="T42" fmla="*/ 184 w 521"/>
                <a:gd name="T43" fmla="*/ 103 h 5615"/>
                <a:gd name="T44" fmla="*/ 0 w 521"/>
                <a:gd name="T45" fmla="*/ 189 h 5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1" h="5615">
                  <a:moveTo>
                    <a:pt x="521" y="5615"/>
                  </a:moveTo>
                  <a:lnTo>
                    <a:pt x="0" y="5615"/>
                  </a:lnTo>
                  <a:lnTo>
                    <a:pt x="0" y="3560"/>
                  </a:lnTo>
                  <a:lnTo>
                    <a:pt x="25" y="3554"/>
                  </a:lnTo>
                  <a:lnTo>
                    <a:pt x="25" y="2817"/>
                  </a:lnTo>
                  <a:lnTo>
                    <a:pt x="0" y="2823"/>
                  </a:lnTo>
                  <a:lnTo>
                    <a:pt x="0" y="1554"/>
                  </a:lnTo>
                  <a:lnTo>
                    <a:pt x="521" y="1317"/>
                  </a:lnTo>
                  <a:lnTo>
                    <a:pt x="521" y="5615"/>
                  </a:lnTo>
                  <a:moveTo>
                    <a:pt x="0" y="511"/>
                  </a:moveTo>
                  <a:lnTo>
                    <a:pt x="0" y="320"/>
                  </a:lnTo>
                  <a:lnTo>
                    <a:pt x="521" y="86"/>
                  </a:lnTo>
                  <a:lnTo>
                    <a:pt x="521" y="285"/>
                  </a:lnTo>
                  <a:lnTo>
                    <a:pt x="0" y="511"/>
                  </a:lnTo>
                  <a:moveTo>
                    <a:pt x="0" y="265"/>
                  </a:moveTo>
                  <a:lnTo>
                    <a:pt x="0" y="244"/>
                  </a:lnTo>
                  <a:lnTo>
                    <a:pt x="521" y="0"/>
                  </a:lnTo>
                  <a:lnTo>
                    <a:pt x="521" y="31"/>
                  </a:lnTo>
                  <a:lnTo>
                    <a:pt x="0" y="265"/>
                  </a:lnTo>
                  <a:moveTo>
                    <a:pt x="0" y="189"/>
                  </a:moveTo>
                  <a:lnTo>
                    <a:pt x="0" y="170"/>
                  </a:lnTo>
                  <a:lnTo>
                    <a:pt x="184" y="103"/>
                  </a:lnTo>
                  <a:lnTo>
                    <a:pt x="0" y="189"/>
                  </a:lnTo>
                </a:path>
              </a:pathLst>
            </a:custGeom>
            <a:solidFill>
              <a:srgbClr val="E8E7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63" name="Freeform 2649"/>
            <p:cNvSpPr>
              <a:spLocks/>
            </p:cNvSpPr>
            <p:nvPr/>
          </p:nvSpPr>
          <p:spPr bwMode="auto">
            <a:xfrm>
              <a:off x="6380163" y="5938838"/>
              <a:ext cx="71438" cy="39688"/>
            </a:xfrm>
            <a:custGeom>
              <a:avLst/>
              <a:gdLst>
                <a:gd name="T0" fmla="*/ 0 w 45"/>
                <a:gd name="T1" fmla="*/ 25 h 25"/>
                <a:gd name="T2" fmla="*/ 0 w 45"/>
                <a:gd name="T3" fmla="*/ 21 h 25"/>
                <a:gd name="T4" fmla="*/ 45 w 45"/>
                <a:gd name="T5" fmla="*/ 0 h 25"/>
                <a:gd name="T6" fmla="*/ 45 w 45"/>
                <a:gd name="T7" fmla="*/ 5 h 25"/>
                <a:gd name="T8" fmla="*/ 0 w 45"/>
                <a:gd name="T9" fmla="*/ 25 h 25"/>
              </a:gdLst>
              <a:ahLst/>
              <a:cxnLst>
                <a:cxn ang="0">
                  <a:pos x="T0" y="T1"/>
                </a:cxn>
                <a:cxn ang="0">
                  <a:pos x="T2" y="T3"/>
                </a:cxn>
                <a:cxn ang="0">
                  <a:pos x="T4" y="T5"/>
                </a:cxn>
                <a:cxn ang="0">
                  <a:pos x="T6" y="T7"/>
                </a:cxn>
                <a:cxn ang="0">
                  <a:pos x="T8" y="T9"/>
                </a:cxn>
              </a:cxnLst>
              <a:rect l="0" t="0" r="r" b="b"/>
              <a:pathLst>
                <a:path w="45" h="25">
                  <a:moveTo>
                    <a:pt x="0" y="25"/>
                  </a:moveTo>
                  <a:lnTo>
                    <a:pt x="0" y="21"/>
                  </a:lnTo>
                  <a:lnTo>
                    <a:pt x="45" y="0"/>
                  </a:lnTo>
                  <a:lnTo>
                    <a:pt x="45" y="5"/>
                  </a:lnTo>
                  <a:lnTo>
                    <a:pt x="0" y="25"/>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64" name="Freeform 2650"/>
            <p:cNvSpPr>
              <a:spLocks/>
            </p:cNvSpPr>
            <p:nvPr/>
          </p:nvSpPr>
          <p:spPr bwMode="auto">
            <a:xfrm>
              <a:off x="6380163" y="5932488"/>
              <a:ext cx="71438" cy="36513"/>
            </a:xfrm>
            <a:custGeom>
              <a:avLst/>
              <a:gdLst>
                <a:gd name="T0" fmla="*/ 0 w 45"/>
                <a:gd name="T1" fmla="*/ 23 h 23"/>
                <a:gd name="T2" fmla="*/ 0 w 45"/>
                <a:gd name="T3" fmla="*/ 18 h 23"/>
                <a:gd name="T4" fmla="*/ 16 w 45"/>
                <a:gd name="T5" fmla="*/ 11 h 23"/>
                <a:gd name="T6" fmla="*/ 45 w 45"/>
                <a:gd name="T7" fmla="*/ 0 h 23"/>
                <a:gd name="T8" fmla="*/ 45 w 45"/>
                <a:gd name="T9" fmla="*/ 2 h 23"/>
                <a:gd name="T10" fmla="*/ 0 w 45"/>
                <a:gd name="T11" fmla="*/ 23 h 23"/>
              </a:gdLst>
              <a:ahLst/>
              <a:cxnLst>
                <a:cxn ang="0">
                  <a:pos x="T0" y="T1"/>
                </a:cxn>
                <a:cxn ang="0">
                  <a:pos x="T2" y="T3"/>
                </a:cxn>
                <a:cxn ang="0">
                  <a:pos x="T4" y="T5"/>
                </a:cxn>
                <a:cxn ang="0">
                  <a:pos x="T6" y="T7"/>
                </a:cxn>
                <a:cxn ang="0">
                  <a:pos x="T8" y="T9"/>
                </a:cxn>
                <a:cxn ang="0">
                  <a:pos x="T10" y="T11"/>
                </a:cxn>
              </a:cxnLst>
              <a:rect l="0" t="0" r="r" b="b"/>
              <a:pathLst>
                <a:path w="45" h="23">
                  <a:moveTo>
                    <a:pt x="0" y="23"/>
                  </a:moveTo>
                  <a:lnTo>
                    <a:pt x="0" y="18"/>
                  </a:lnTo>
                  <a:lnTo>
                    <a:pt x="16" y="11"/>
                  </a:lnTo>
                  <a:lnTo>
                    <a:pt x="45" y="0"/>
                  </a:lnTo>
                  <a:lnTo>
                    <a:pt x="45" y="2"/>
                  </a:lnTo>
                  <a:lnTo>
                    <a:pt x="0" y="23"/>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65" name="Freeform 2651"/>
            <p:cNvSpPr>
              <a:spLocks/>
            </p:cNvSpPr>
            <p:nvPr/>
          </p:nvSpPr>
          <p:spPr bwMode="auto">
            <a:xfrm>
              <a:off x="6380163" y="6075363"/>
              <a:ext cx="71438" cy="73025"/>
            </a:xfrm>
            <a:custGeom>
              <a:avLst/>
              <a:gdLst>
                <a:gd name="T0" fmla="*/ 0 w 45"/>
                <a:gd name="T1" fmla="*/ 46 h 46"/>
                <a:gd name="T2" fmla="*/ 0 w 45"/>
                <a:gd name="T3" fmla="*/ 20 h 46"/>
                <a:gd name="T4" fmla="*/ 45 w 45"/>
                <a:gd name="T5" fmla="*/ 0 h 46"/>
                <a:gd name="T6" fmla="*/ 45 w 45"/>
                <a:gd name="T7" fmla="*/ 25 h 46"/>
                <a:gd name="T8" fmla="*/ 0 w 45"/>
                <a:gd name="T9" fmla="*/ 46 h 46"/>
              </a:gdLst>
              <a:ahLst/>
              <a:cxnLst>
                <a:cxn ang="0">
                  <a:pos x="T0" y="T1"/>
                </a:cxn>
                <a:cxn ang="0">
                  <a:pos x="T2" y="T3"/>
                </a:cxn>
                <a:cxn ang="0">
                  <a:pos x="T4" y="T5"/>
                </a:cxn>
                <a:cxn ang="0">
                  <a:pos x="T6" y="T7"/>
                </a:cxn>
                <a:cxn ang="0">
                  <a:pos x="T8" y="T9"/>
                </a:cxn>
              </a:cxnLst>
              <a:rect l="0" t="0" r="r" b="b"/>
              <a:pathLst>
                <a:path w="45" h="46">
                  <a:moveTo>
                    <a:pt x="0" y="46"/>
                  </a:moveTo>
                  <a:lnTo>
                    <a:pt x="0" y="20"/>
                  </a:lnTo>
                  <a:lnTo>
                    <a:pt x="45" y="0"/>
                  </a:lnTo>
                  <a:lnTo>
                    <a:pt x="45" y="25"/>
                  </a:lnTo>
                  <a:lnTo>
                    <a:pt x="0" y="46"/>
                  </a:lnTo>
                  <a:close/>
                </a:path>
              </a:pathLst>
            </a:custGeom>
            <a:solidFill>
              <a:srgbClr val="CFCE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66" name="Freeform 2652"/>
            <p:cNvSpPr>
              <a:spLocks/>
            </p:cNvSpPr>
            <p:nvPr/>
          </p:nvSpPr>
          <p:spPr bwMode="auto">
            <a:xfrm>
              <a:off x="6380163" y="5973763"/>
              <a:ext cx="71438" cy="73025"/>
            </a:xfrm>
            <a:custGeom>
              <a:avLst/>
              <a:gdLst>
                <a:gd name="T0" fmla="*/ 0 w 45"/>
                <a:gd name="T1" fmla="*/ 46 h 46"/>
                <a:gd name="T2" fmla="*/ 0 w 45"/>
                <a:gd name="T3" fmla="*/ 41 h 46"/>
                <a:gd name="T4" fmla="*/ 39 w 45"/>
                <a:gd name="T5" fmla="*/ 24 h 46"/>
                <a:gd name="T6" fmla="*/ 37 w 45"/>
                <a:gd name="T7" fmla="*/ 20 h 46"/>
                <a:gd name="T8" fmla="*/ 0 w 45"/>
                <a:gd name="T9" fmla="*/ 36 h 46"/>
                <a:gd name="T10" fmla="*/ 0 w 45"/>
                <a:gd name="T11" fmla="*/ 20 h 46"/>
                <a:gd name="T12" fmla="*/ 45 w 45"/>
                <a:gd name="T13" fmla="*/ 0 h 46"/>
                <a:gd name="T14" fmla="*/ 45 w 45"/>
                <a:gd name="T15" fmla="*/ 26 h 46"/>
                <a:gd name="T16" fmla="*/ 0 w 45"/>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6">
                  <a:moveTo>
                    <a:pt x="0" y="46"/>
                  </a:moveTo>
                  <a:lnTo>
                    <a:pt x="0" y="41"/>
                  </a:lnTo>
                  <a:lnTo>
                    <a:pt x="39" y="24"/>
                  </a:lnTo>
                  <a:lnTo>
                    <a:pt x="37" y="20"/>
                  </a:lnTo>
                  <a:lnTo>
                    <a:pt x="0" y="36"/>
                  </a:lnTo>
                  <a:lnTo>
                    <a:pt x="0" y="20"/>
                  </a:lnTo>
                  <a:lnTo>
                    <a:pt x="45" y="0"/>
                  </a:lnTo>
                  <a:lnTo>
                    <a:pt x="45" y="26"/>
                  </a:lnTo>
                  <a:lnTo>
                    <a:pt x="0" y="46"/>
                  </a:lnTo>
                  <a:close/>
                </a:path>
              </a:pathLst>
            </a:custGeom>
            <a:solidFill>
              <a:srgbClr val="CFCE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67" name="Freeform 2653"/>
            <p:cNvSpPr>
              <a:spLocks/>
            </p:cNvSpPr>
            <p:nvPr/>
          </p:nvSpPr>
          <p:spPr bwMode="auto">
            <a:xfrm>
              <a:off x="6380163" y="6005513"/>
              <a:ext cx="61913" cy="33338"/>
            </a:xfrm>
            <a:custGeom>
              <a:avLst/>
              <a:gdLst>
                <a:gd name="T0" fmla="*/ 0 w 39"/>
                <a:gd name="T1" fmla="*/ 21 h 21"/>
                <a:gd name="T2" fmla="*/ 0 w 39"/>
                <a:gd name="T3" fmla="*/ 16 h 21"/>
                <a:gd name="T4" fmla="*/ 37 w 39"/>
                <a:gd name="T5" fmla="*/ 0 h 21"/>
                <a:gd name="T6" fmla="*/ 39 w 39"/>
                <a:gd name="T7" fmla="*/ 4 h 21"/>
                <a:gd name="T8" fmla="*/ 0 w 39"/>
                <a:gd name="T9" fmla="*/ 21 h 21"/>
              </a:gdLst>
              <a:ahLst/>
              <a:cxnLst>
                <a:cxn ang="0">
                  <a:pos x="T0" y="T1"/>
                </a:cxn>
                <a:cxn ang="0">
                  <a:pos x="T2" y="T3"/>
                </a:cxn>
                <a:cxn ang="0">
                  <a:pos x="T4" y="T5"/>
                </a:cxn>
                <a:cxn ang="0">
                  <a:pos x="T6" y="T7"/>
                </a:cxn>
                <a:cxn ang="0">
                  <a:pos x="T8" y="T9"/>
                </a:cxn>
              </a:cxnLst>
              <a:rect l="0" t="0" r="r" b="b"/>
              <a:pathLst>
                <a:path w="39" h="21">
                  <a:moveTo>
                    <a:pt x="0" y="21"/>
                  </a:moveTo>
                  <a:lnTo>
                    <a:pt x="0" y="16"/>
                  </a:lnTo>
                  <a:lnTo>
                    <a:pt x="37" y="0"/>
                  </a:lnTo>
                  <a:lnTo>
                    <a:pt x="39" y="4"/>
                  </a:lnTo>
                  <a:lnTo>
                    <a:pt x="0" y="21"/>
                  </a:lnTo>
                  <a:close/>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68" name="Freeform 2654"/>
            <p:cNvSpPr>
              <a:spLocks/>
            </p:cNvSpPr>
            <p:nvPr/>
          </p:nvSpPr>
          <p:spPr bwMode="auto">
            <a:xfrm>
              <a:off x="6380163" y="6015038"/>
              <a:ext cx="71438" cy="92075"/>
            </a:xfrm>
            <a:custGeom>
              <a:avLst/>
              <a:gdLst>
                <a:gd name="T0" fmla="*/ 0 w 45"/>
                <a:gd name="T1" fmla="*/ 58 h 58"/>
                <a:gd name="T2" fmla="*/ 0 w 45"/>
                <a:gd name="T3" fmla="*/ 48 h 58"/>
                <a:gd name="T4" fmla="*/ 13 w 45"/>
                <a:gd name="T5" fmla="*/ 43 h 58"/>
                <a:gd name="T6" fmla="*/ 11 w 45"/>
                <a:gd name="T7" fmla="*/ 39 h 58"/>
                <a:gd name="T8" fmla="*/ 0 w 45"/>
                <a:gd name="T9" fmla="*/ 43 h 58"/>
                <a:gd name="T10" fmla="*/ 0 w 45"/>
                <a:gd name="T11" fmla="*/ 20 h 58"/>
                <a:gd name="T12" fmla="*/ 45 w 45"/>
                <a:gd name="T13" fmla="*/ 0 h 58"/>
                <a:gd name="T14" fmla="*/ 45 w 45"/>
                <a:gd name="T15" fmla="*/ 38 h 58"/>
                <a:gd name="T16" fmla="*/ 0 w 45"/>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8">
                  <a:moveTo>
                    <a:pt x="0" y="58"/>
                  </a:moveTo>
                  <a:lnTo>
                    <a:pt x="0" y="48"/>
                  </a:lnTo>
                  <a:lnTo>
                    <a:pt x="13" y="43"/>
                  </a:lnTo>
                  <a:lnTo>
                    <a:pt x="11" y="39"/>
                  </a:lnTo>
                  <a:lnTo>
                    <a:pt x="0" y="43"/>
                  </a:lnTo>
                  <a:lnTo>
                    <a:pt x="0" y="20"/>
                  </a:lnTo>
                  <a:lnTo>
                    <a:pt x="45" y="0"/>
                  </a:lnTo>
                  <a:lnTo>
                    <a:pt x="45" y="38"/>
                  </a:lnTo>
                  <a:lnTo>
                    <a:pt x="0" y="58"/>
                  </a:lnTo>
                  <a:close/>
                </a:path>
              </a:pathLst>
            </a:custGeom>
            <a:solidFill>
              <a:srgbClr val="B8B7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69" name="Freeform 2655"/>
            <p:cNvSpPr>
              <a:spLocks/>
            </p:cNvSpPr>
            <p:nvPr/>
          </p:nvSpPr>
          <p:spPr bwMode="auto">
            <a:xfrm>
              <a:off x="6380163" y="6076950"/>
              <a:ext cx="20638" cy="14288"/>
            </a:xfrm>
            <a:custGeom>
              <a:avLst/>
              <a:gdLst>
                <a:gd name="T0" fmla="*/ 0 w 13"/>
                <a:gd name="T1" fmla="*/ 9 h 9"/>
                <a:gd name="T2" fmla="*/ 0 w 13"/>
                <a:gd name="T3" fmla="*/ 4 h 9"/>
                <a:gd name="T4" fmla="*/ 11 w 13"/>
                <a:gd name="T5" fmla="*/ 0 h 9"/>
                <a:gd name="T6" fmla="*/ 13 w 13"/>
                <a:gd name="T7" fmla="*/ 4 h 9"/>
                <a:gd name="T8" fmla="*/ 0 w 13"/>
                <a:gd name="T9" fmla="*/ 9 h 9"/>
              </a:gdLst>
              <a:ahLst/>
              <a:cxnLst>
                <a:cxn ang="0">
                  <a:pos x="T0" y="T1"/>
                </a:cxn>
                <a:cxn ang="0">
                  <a:pos x="T2" y="T3"/>
                </a:cxn>
                <a:cxn ang="0">
                  <a:pos x="T4" y="T5"/>
                </a:cxn>
                <a:cxn ang="0">
                  <a:pos x="T6" y="T7"/>
                </a:cxn>
                <a:cxn ang="0">
                  <a:pos x="T8" y="T9"/>
                </a:cxn>
              </a:cxnLst>
              <a:rect l="0" t="0" r="r" b="b"/>
              <a:pathLst>
                <a:path w="13" h="9">
                  <a:moveTo>
                    <a:pt x="0" y="9"/>
                  </a:moveTo>
                  <a:lnTo>
                    <a:pt x="0" y="4"/>
                  </a:lnTo>
                  <a:lnTo>
                    <a:pt x="11" y="0"/>
                  </a:lnTo>
                  <a:lnTo>
                    <a:pt x="13" y="4"/>
                  </a:lnTo>
                  <a:lnTo>
                    <a:pt x="0" y="9"/>
                  </a:lnTo>
                  <a:close/>
                </a:path>
              </a:pathLst>
            </a:custGeom>
            <a:solidFill>
              <a:srgbClr val="A1A1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70" name="Freeform 2656"/>
            <p:cNvSpPr>
              <a:spLocks/>
            </p:cNvSpPr>
            <p:nvPr/>
          </p:nvSpPr>
          <p:spPr bwMode="auto">
            <a:xfrm>
              <a:off x="6380163" y="6321425"/>
              <a:ext cx="3175" cy="101600"/>
            </a:xfrm>
            <a:custGeom>
              <a:avLst/>
              <a:gdLst>
                <a:gd name="T0" fmla="*/ 0 w 2"/>
                <a:gd name="T1" fmla="*/ 64 h 64"/>
                <a:gd name="T2" fmla="*/ 0 w 2"/>
                <a:gd name="T3" fmla="*/ 1 h 64"/>
                <a:gd name="T4" fmla="*/ 2 w 2"/>
                <a:gd name="T5" fmla="*/ 0 h 64"/>
                <a:gd name="T6" fmla="*/ 2 w 2"/>
                <a:gd name="T7" fmla="*/ 64 h 64"/>
                <a:gd name="T8" fmla="*/ 0 w 2"/>
                <a:gd name="T9" fmla="*/ 64 h 64"/>
              </a:gdLst>
              <a:ahLst/>
              <a:cxnLst>
                <a:cxn ang="0">
                  <a:pos x="T0" y="T1"/>
                </a:cxn>
                <a:cxn ang="0">
                  <a:pos x="T2" y="T3"/>
                </a:cxn>
                <a:cxn ang="0">
                  <a:pos x="T4" y="T5"/>
                </a:cxn>
                <a:cxn ang="0">
                  <a:pos x="T6" y="T7"/>
                </a:cxn>
                <a:cxn ang="0">
                  <a:pos x="T8" y="T9"/>
                </a:cxn>
              </a:cxnLst>
              <a:rect l="0" t="0" r="r" b="b"/>
              <a:pathLst>
                <a:path w="2" h="64">
                  <a:moveTo>
                    <a:pt x="0" y="64"/>
                  </a:moveTo>
                  <a:lnTo>
                    <a:pt x="0" y="1"/>
                  </a:lnTo>
                  <a:lnTo>
                    <a:pt x="2" y="0"/>
                  </a:lnTo>
                  <a:lnTo>
                    <a:pt x="2" y="64"/>
                  </a:lnTo>
                  <a:lnTo>
                    <a:pt x="0" y="64"/>
                  </a:lnTo>
                  <a:close/>
                </a:path>
              </a:pathLst>
            </a:custGeom>
            <a:solidFill>
              <a:srgbClr val="CFCE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pic>
        <p:nvPicPr>
          <p:cNvPr id="2673" name="Picture 2" descr="C:\Users\clinton.p\APPDATA\LOCAL\TEMP\wz3610\rmc images\logos\rmc logos\concrete logo.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963150" y="145035"/>
            <a:ext cx="2056838" cy="779656"/>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0"/>
          <p:cNvGrpSpPr/>
          <p:nvPr/>
        </p:nvGrpSpPr>
        <p:grpSpPr>
          <a:xfrm>
            <a:off x="273169" y="1425797"/>
            <a:ext cx="8944136" cy="739010"/>
            <a:chOff x="273169" y="1425797"/>
            <a:chExt cx="8944136" cy="739010"/>
          </a:xfrm>
        </p:grpSpPr>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73169" y="1427894"/>
              <a:ext cx="1538227" cy="734817"/>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123479" y="1426472"/>
              <a:ext cx="1547805" cy="737661"/>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983367" y="1428905"/>
              <a:ext cx="1535975" cy="732795"/>
            </a:xfrm>
            <a:prstGeom prst="rect">
              <a:avLst/>
            </a:prstGeom>
          </p:spPr>
        </p:pic>
        <p:pic>
          <p:nvPicPr>
            <p:cNvPr id="12" name="Picture 1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831425" y="1425797"/>
              <a:ext cx="1546586" cy="739010"/>
            </a:xfrm>
            <a:prstGeom prst="rect">
              <a:avLst/>
            </a:prstGeom>
          </p:spPr>
        </p:pic>
        <p:pic>
          <p:nvPicPr>
            <p:cNvPr id="10" name="Picture 9"/>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690094" y="1438577"/>
              <a:ext cx="1527211" cy="713451"/>
            </a:xfrm>
            <a:prstGeom prst="rect">
              <a:avLst/>
            </a:prstGeom>
          </p:spPr>
        </p:pic>
      </p:grpSp>
      <p:grpSp>
        <p:nvGrpSpPr>
          <p:cNvPr id="28" name="Group 21"/>
          <p:cNvGrpSpPr/>
          <p:nvPr/>
        </p:nvGrpSpPr>
        <p:grpSpPr>
          <a:xfrm>
            <a:off x="269540" y="2824473"/>
            <a:ext cx="7111998" cy="738158"/>
            <a:chOff x="269540" y="2603090"/>
            <a:chExt cx="7111998" cy="738158"/>
          </a:xfrm>
        </p:grpSpPr>
        <p:pic>
          <p:nvPicPr>
            <p:cNvPr id="14" name="Picture 13"/>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131614" y="2603311"/>
              <a:ext cx="1545694" cy="737717"/>
            </a:xfrm>
            <a:prstGeom prst="rect">
              <a:avLst/>
            </a:prstGeom>
          </p:spPr>
        </p:pic>
        <p:pic>
          <p:nvPicPr>
            <p:cNvPr id="15" name="Picture 14"/>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269540" y="2603090"/>
              <a:ext cx="1545484" cy="738158"/>
            </a:xfrm>
            <a:prstGeom prst="rect">
              <a:avLst/>
            </a:prstGeom>
          </p:spPr>
        </p:pic>
        <p:pic>
          <p:nvPicPr>
            <p:cNvPr id="16" name="Picture 15"/>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993898" y="2611923"/>
              <a:ext cx="1542779" cy="720492"/>
            </a:xfrm>
            <a:prstGeom prst="rect">
              <a:avLst/>
            </a:prstGeom>
          </p:spPr>
        </p:pic>
        <p:pic>
          <p:nvPicPr>
            <p:cNvPr id="17" name="Picture 16"/>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853266" y="2615027"/>
              <a:ext cx="1528272" cy="714284"/>
            </a:xfrm>
            <a:prstGeom prst="rect">
              <a:avLst/>
            </a:prstGeom>
          </p:spPr>
        </p:pic>
      </p:grpSp>
      <p:grpSp>
        <p:nvGrpSpPr>
          <p:cNvPr id="29" name="Group 22"/>
          <p:cNvGrpSpPr/>
          <p:nvPr/>
        </p:nvGrpSpPr>
        <p:grpSpPr>
          <a:xfrm>
            <a:off x="285075" y="4222297"/>
            <a:ext cx="7098071" cy="716143"/>
            <a:chOff x="285075" y="3855869"/>
            <a:chExt cx="7098071" cy="716143"/>
          </a:xfrm>
        </p:grpSpPr>
        <p:pic>
          <p:nvPicPr>
            <p:cNvPr id="3" name="Picture 2"/>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3991456" y="3858658"/>
              <a:ext cx="1519561" cy="710565"/>
            </a:xfrm>
            <a:prstGeom prst="rect">
              <a:avLst/>
            </a:prstGeom>
          </p:spPr>
        </p:pic>
        <p:pic>
          <p:nvPicPr>
            <p:cNvPr id="11" name="Picture 10"/>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2140133" y="3861077"/>
              <a:ext cx="1510680" cy="705727"/>
            </a:xfrm>
            <a:prstGeom prst="rect">
              <a:avLst/>
            </a:prstGeom>
          </p:spPr>
        </p:pic>
        <p:pic>
          <p:nvPicPr>
            <p:cNvPr id="13" name="Picture 12"/>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285075" y="3860318"/>
              <a:ext cx="1514415" cy="707245"/>
            </a:xfrm>
            <a:prstGeom prst="rect">
              <a:avLst/>
            </a:prstGeom>
          </p:spPr>
        </p:pic>
        <p:pic>
          <p:nvPicPr>
            <p:cNvPr id="4" name="Picture 3"/>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5851659" y="3855869"/>
              <a:ext cx="1531487" cy="716143"/>
            </a:xfrm>
            <a:prstGeom prst="rect">
              <a:avLst/>
            </a:prstGeom>
          </p:spPr>
        </p:pic>
      </p:grpSp>
      <p:grpSp>
        <p:nvGrpSpPr>
          <p:cNvPr id="30" name="Group 23"/>
          <p:cNvGrpSpPr/>
          <p:nvPr/>
        </p:nvGrpSpPr>
        <p:grpSpPr>
          <a:xfrm>
            <a:off x="269033" y="5598105"/>
            <a:ext cx="5252192" cy="736859"/>
            <a:chOff x="269033" y="5469769"/>
            <a:chExt cx="5252192" cy="736859"/>
          </a:xfrm>
        </p:grpSpPr>
        <p:pic>
          <p:nvPicPr>
            <p:cNvPr id="2" name="Picture 1"/>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3992405" y="5473255"/>
              <a:ext cx="1528820" cy="729887"/>
            </a:xfrm>
            <a:prstGeom prst="rect">
              <a:avLst/>
            </a:prstGeom>
          </p:spPr>
        </p:pic>
        <p:pic>
          <p:nvPicPr>
            <p:cNvPr id="5" name="Picture 4"/>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269033" y="5476937"/>
              <a:ext cx="1546499" cy="722523"/>
            </a:xfrm>
            <a:prstGeom prst="rect">
              <a:avLst/>
            </a:prstGeom>
          </p:spPr>
        </p:pic>
        <p:pic>
          <p:nvPicPr>
            <p:cNvPr id="6" name="Picture 5"/>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2132928" y="5469769"/>
              <a:ext cx="1542081" cy="736859"/>
            </a:xfrm>
            <a:prstGeom prst="rect">
              <a:avLst/>
            </a:prstGeom>
          </p:spPr>
        </p:pic>
      </p:grpSp>
    </p:spTree>
    <p:extLst>
      <p:ext uri="{BB962C8B-B14F-4D97-AF65-F5344CB8AC3E}">
        <p14:creationId xmlns:p14="http://schemas.microsoft.com/office/powerpoint/2010/main" val="37362107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 name="Parallelogram 859"/>
          <p:cNvSpPr/>
          <p:nvPr/>
        </p:nvSpPr>
        <p:spPr>
          <a:xfrm>
            <a:off x="568088" y="611167"/>
            <a:ext cx="6429060" cy="371152"/>
          </a:xfrm>
          <a:prstGeom prst="parallelogram">
            <a:avLst>
              <a:gd name="adj" fmla="val 38687"/>
            </a:avLst>
          </a:prstGeom>
          <a:solidFill>
            <a:srgbClr val="FDDE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GB"/>
          </a:p>
        </p:txBody>
      </p:sp>
      <p:sp>
        <p:nvSpPr>
          <p:cNvPr id="861" name="Parallelogram 860"/>
          <p:cNvSpPr/>
          <p:nvPr/>
        </p:nvSpPr>
        <p:spPr>
          <a:xfrm>
            <a:off x="739776" y="161111"/>
            <a:ext cx="9116568" cy="371152"/>
          </a:xfrm>
          <a:prstGeom prst="parallelogram">
            <a:avLst>
              <a:gd name="adj" fmla="val 386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GB"/>
          </a:p>
        </p:txBody>
      </p:sp>
      <p:sp>
        <p:nvSpPr>
          <p:cNvPr id="862" name="Parallelogram 861"/>
          <p:cNvSpPr/>
          <p:nvPr/>
        </p:nvSpPr>
        <p:spPr>
          <a:xfrm>
            <a:off x="225162" y="1"/>
            <a:ext cx="584535" cy="982319"/>
          </a:xfrm>
          <a:prstGeom prst="parallelogram">
            <a:avLst>
              <a:gd name="adj" fmla="val 65707"/>
            </a:avLst>
          </a:prstGeom>
          <a:solidFill>
            <a:srgbClr val="131516"/>
          </a:solidFill>
          <a:ln w="12700" cap="flat" cmpd="sng" algn="ctr">
            <a:noFill/>
            <a:prstDash val="solid"/>
            <a:miter lim="800000"/>
          </a:ln>
          <a:effectLst/>
        </p:spPr>
        <p:txBody>
          <a:bodyPr lIns="91435" tIns="45718" rIns="91435" bIns="45718" rtlCol="0" anchor="ctr"/>
          <a:lstStyle/>
          <a:p>
            <a:pPr algn="ctr">
              <a:defRPr/>
            </a:pPr>
            <a:endParaRPr lang="en-GB" kern="0">
              <a:solidFill>
                <a:prstClr val="white"/>
              </a:solidFill>
              <a:latin typeface="Open Sans Light"/>
            </a:endParaRPr>
          </a:p>
        </p:txBody>
      </p:sp>
      <p:sp>
        <p:nvSpPr>
          <p:cNvPr id="863" name="TextBox 862"/>
          <p:cNvSpPr txBox="1"/>
          <p:nvPr/>
        </p:nvSpPr>
        <p:spPr>
          <a:xfrm>
            <a:off x="828746" y="79027"/>
            <a:ext cx="6168402" cy="535527"/>
          </a:xfrm>
          <a:prstGeom prst="rect">
            <a:avLst/>
          </a:prstGeom>
          <a:noFill/>
        </p:spPr>
        <p:txBody>
          <a:bodyPr wrap="square" lIns="91435" tIns="45718" rIns="91435" bIns="45718" rtlCol="0">
            <a:spAutoFit/>
          </a:bodyPr>
          <a:lstStyle/>
          <a:p>
            <a:pPr>
              <a:lnSpc>
                <a:spcPct val="120000"/>
              </a:lnSpc>
            </a:pPr>
            <a:r>
              <a:rPr lang="en-IN" sz="2400" b="1" dirty="0">
                <a:solidFill>
                  <a:schemeClr val="accent2"/>
                </a:solidFill>
                <a:latin typeface="Century Gothic" panose="020B0502020202020204" pitchFamily="34" charset="0"/>
              </a:rPr>
              <a:t>UltraTech Specialty Concrete Offerings</a:t>
            </a:r>
          </a:p>
        </p:txBody>
      </p:sp>
      <p:grpSp>
        <p:nvGrpSpPr>
          <p:cNvPr id="18" name="Group 2670"/>
          <p:cNvGrpSpPr/>
          <p:nvPr/>
        </p:nvGrpSpPr>
        <p:grpSpPr>
          <a:xfrm>
            <a:off x="6024346" y="1086678"/>
            <a:ext cx="6162988" cy="5654399"/>
            <a:chOff x="5867400" y="1185863"/>
            <a:chExt cx="6040438" cy="5541962"/>
          </a:xfrm>
        </p:grpSpPr>
        <p:grpSp>
          <p:nvGrpSpPr>
            <p:cNvPr id="19" name="Group 1053"/>
            <p:cNvGrpSpPr>
              <a:grpSpLocks/>
            </p:cNvGrpSpPr>
            <p:nvPr/>
          </p:nvGrpSpPr>
          <p:grpSpPr bwMode="auto">
            <a:xfrm>
              <a:off x="6134100" y="1185863"/>
              <a:ext cx="5438775" cy="5537200"/>
              <a:chOff x="3864" y="747"/>
              <a:chExt cx="3426" cy="3488"/>
            </a:xfrm>
          </p:grpSpPr>
          <p:sp>
            <p:nvSpPr>
              <p:cNvPr id="2471" name="Rectangle 853"/>
              <p:cNvSpPr>
                <a:spLocks noChangeArrowheads="1"/>
              </p:cNvSpPr>
              <p:nvPr/>
            </p:nvSpPr>
            <p:spPr bwMode="auto">
              <a:xfrm>
                <a:off x="4082" y="3421"/>
                <a:ext cx="4" cy="814"/>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72" name="Rectangle 854"/>
              <p:cNvSpPr>
                <a:spLocks noChangeArrowheads="1"/>
              </p:cNvSpPr>
              <p:nvPr/>
            </p:nvSpPr>
            <p:spPr bwMode="auto">
              <a:xfrm>
                <a:off x="4071" y="3413"/>
                <a:ext cx="4" cy="822"/>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73" name="Freeform 855"/>
              <p:cNvSpPr>
                <a:spLocks/>
              </p:cNvSpPr>
              <p:nvPr/>
            </p:nvSpPr>
            <p:spPr bwMode="auto">
              <a:xfrm>
                <a:off x="4065" y="3411"/>
                <a:ext cx="165" cy="123"/>
              </a:xfrm>
              <a:custGeom>
                <a:avLst/>
                <a:gdLst>
                  <a:gd name="T0" fmla="*/ 1909 w 1909"/>
                  <a:gd name="T1" fmla="*/ 1385 h 1425"/>
                  <a:gd name="T2" fmla="*/ 30 w 1909"/>
                  <a:gd name="T3" fmla="*/ 0 h 1425"/>
                  <a:gd name="T4" fmla="*/ 0 w 1909"/>
                  <a:gd name="T5" fmla="*/ 40 h 1425"/>
                  <a:gd name="T6" fmla="*/ 1879 w 1909"/>
                  <a:gd name="T7" fmla="*/ 1425 h 1425"/>
                </a:gdLst>
                <a:ahLst/>
                <a:cxnLst>
                  <a:cxn ang="0">
                    <a:pos x="T0" y="T1"/>
                  </a:cxn>
                  <a:cxn ang="0">
                    <a:pos x="T2" y="T3"/>
                  </a:cxn>
                  <a:cxn ang="0">
                    <a:pos x="T4" y="T5"/>
                  </a:cxn>
                  <a:cxn ang="0">
                    <a:pos x="T6" y="T7"/>
                  </a:cxn>
                </a:cxnLst>
                <a:rect l="0" t="0" r="r" b="b"/>
                <a:pathLst>
                  <a:path w="1909" h="1425">
                    <a:moveTo>
                      <a:pt x="1909" y="1385"/>
                    </a:moveTo>
                    <a:lnTo>
                      <a:pt x="30" y="0"/>
                    </a:lnTo>
                    <a:lnTo>
                      <a:pt x="0" y="40"/>
                    </a:lnTo>
                    <a:lnTo>
                      <a:pt x="1879" y="1425"/>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74" name="Rectangle 856"/>
              <p:cNvSpPr>
                <a:spLocks noChangeArrowheads="1"/>
              </p:cNvSpPr>
              <p:nvPr/>
            </p:nvSpPr>
            <p:spPr bwMode="auto">
              <a:xfrm>
                <a:off x="4216" y="3516"/>
                <a:ext cx="4" cy="134"/>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75" name="Freeform 857"/>
              <p:cNvSpPr>
                <a:spLocks/>
              </p:cNvSpPr>
              <p:nvPr/>
            </p:nvSpPr>
            <p:spPr bwMode="auto">
              <a:xfrm>
                <a:off x="4146" y="3607"/>
                <a:ext cx="118" cy="75"/>
              </a:xfrm>
              <a:custGeom>
                <a:avLst/>
                <a:gdLst>
                  <a:gd name="T0" fmla="*/ 118 w 118"/>
                  <a:gd name="T1" fmla="*/ 71 h 75"/>
                  <a:gd name="T2" fmla="*/ 3 w 118"/>
                  <a:gd name="T3" fmla="*/ 0 h 75"/>
                  <a:gd name="T4" fmla="*/ 0 w 118"/>
                  <a:gd name="T5" fmla="*/ 4 h 75"/>
                  <a:gd name="T6" fmla="*/ 116 w 118"/>
                  <a:gd name="T7" fmla="*/ 75 h 75"/>
                  <a:gd name="T8" fmla="*/ 118 w 118"/>
                  <a:gd name="T9" fmla="*/ 71 h 75"/>
                </a:gdLst>
                <a:ahLst/>
                <a:cxnLst>
                  <a:cxn ang="0">
                    <a:pos x="T0" y="T1"/>
                  </a:cxn>
                  <a:cxn ang="0">
                    <a:pos x="T2" y="T3"/>
                  </a:cxn>
                  <a:cxn ang="0">
                    <a:pos x="T4" y="T5"/>
                  </a:cxn>
                  <a:cxn ang="0">
                    <a:pos x="T6" y="T7"/>
                  </a:cxn>
                  <a:cxn ang="0">
                    <a:pos x="T8" y="T9"/>
                  </a:cxn>
                </a:cxnLst>
                <a:rect l="0" t="0" r="r" b="b"/>
                <a:pathLst>
                  <a:path w="118" h="75">
                    <a:moveTo>
                      <a:pt x="118" y="71"/>
                    </a:moveTo>
                    <a:lnTo>
                      <a:pt x="3" y="0"/>
                    </a:lnTo>
                    <a:lnTo>
                      <a:pt x="0" y="4"/>
                    </a:lnTo>
                    <a:lnTo>
                      <a:pt x="116" y="75"/>
                    </a:lnTo>
                    <a:lnTo>
                      <a:pt x="118" y="71"/>
                    </a:lnTo>
                    <a:close/>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76" name="Freeform 858"/>
              <p:cNvSpPr>
                <a:spLocks/>
              </p:cNvSpPr>
              <p:nvPr/>
            </p:nvSpPr>
            <p:spPr bwMode="auto">
              <a:xfrm>
                <a:off x="4093" y="3612"/>
                <a:ext cx="63" cy="40"/>
              </a:xfrm>
              <a:custGeom>
                <a:avLst/>
                <a:gdLst>
                  <a:gd name="T0" fmla="*/ 697 w 722"/>
                  <a:gd name="T1" fmla="*/ 0 h 458"/>
                  <a:gd name="T2" fmla="*/ 0 w 722"/>
                  <a:gd name="T3" fmla="*/ 415 h 458"/>
                  <a:gd name="T4" fmla="*/ 25 w 722"/>
                  <a:gd name="T5" fmla="*/ 458 h 458"/>
                  <a:gd name="T6" fmla="*/ 722 w 722"/>
                  <a:gd name="T7" fmla="*/ 43 h 458"/>
                </a:gdLst>
                <a:ahLst/>
                <a:cxnLst>
                  <a:cxn ang="0">
                    <a:pos x="T0" y="T1"/>
                  </a:cxn>
                  <a:cxn ang="0">
                    <a:pos x="T2" y="T3"/>
                  </a:cxn>
                  <a:cxn ang="0">
                    <a:pos x="T4" y="T5"/>
                  </a:cxn>
                  <a:cxn ang="0">
                    <a:pos x="T6" y="T7"/>
                  </a:cxn>
                </a:cxnLst>
                <a:rect l="0" t="0" r="r" b="b"/>
                <a:pathLst>
                  <a:path w="722" h="458">
                    <a:moveTo>
                      <a:pt x="697" y="0"/>
                    </a:moveTo>
                    <a:lnTo>
                      <a:pt x="0" y="415"/>
                    </a:lnTo>
                    <a:lnTo>
                      <a:pt x="25" y="458"/>
                    </a:lnTo>
                    <a:lnTo>
                      <a:pt x="722" y="43"/>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77" name="Rectangle 859"/>
              <p:cNvSpPr>
                <a:spLocks noChangeArrowheads="1"/>
              </p:cNvSpPr>
              <p:nvPr/>
            </p:nvSpPr>
            <p:spPr bwMode="auto">
              <a:xfrm>
                <a:off x="4102" y="3632"/>
                <a:ext cx="4" cy="603"/>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78" name="Freeform 860"/>
              <p:cNvSpPr>
                <a:spLocks/>
              </p:cNvSpPr>
              <p:nvPr/>
            </p:nvSpPr>
            <p:spPr bwMode="auto">
              <a:xfrm>
                <a:off x="4089" y="3409"/>
                <a:ext cx="130" cy="95"/>
              </a:xfrm>
              <a:custGeom>
                <a:avLst/>
                <a:gdLst>
                  <a:gd name="T0" fmla="*/ 1505 w 1505"/>
                  <a:gd name="T1" fmla="*/ 1059 h 1099"/>
                  <a:gd name="T2" fmla="*/ 30 w 1505"/>
                  <a:gd name="T3" fmla="*/ 0 h 1099"/>
                  <a:gd name="T4" fmla="*/ 0 w 1505"/>
                  <a:gd name="T5" fmla="*/ 41 h 1099"/>
                  <a:gd name="T6" fmla="*/ 1476 w 1505"/>
                  <a:gd name="T7" fmla="*/ 1099 h 1099"/>
                </a:gdLst>
                <a:ahLst/>
                <a:cxnLst>
                  <a:cxn ang="0">
                    <a:pos x="T0" y="T1"/>
                  </a:cxn>
                  <a:cxn ang="0">
                    <a:pos x="T2" y="T3"/>
                  </a:cxn>
                  <a:cxn ang="0">
                    <a:pos x="T4" y="T5"/>
                  </a:cxn>
                  <a:cxn ang="0">
                    <a:pos x="T6" y="T7"/>
                  </a:cxn>
                </a:cxnLst>
                <a:rect l="0" t="0" r="r" b="b"/>
                <a:pathLst>
                  <a:path w="1505" h="1099">
                    <a:moveTo>
                      <a:pt x="1505" y="1059"/>
                    </a:moveTo>
                    <a:lnTo>
                      <a:pt x="30" y="0"/>
                    </a:lnTo>
                    <a:lnTo>
                      <a:pt x="0" y="41"/>
                    </a:lnTo>
                    <a:lnTo>
                      <a:pt x="1476" y="1099"/>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79" name="Rectangle 861"/>
              <p:cNvSpPr>
                <a:spLocks noChangeArrowheads="1"/>
              </p:cNvSpPr>
              <p:nvPr/>
            </p:nvSpPr>
            <p:spPr bwMode="auto">
              <a:xfrm>
                <a:off x="4254" y="3664"/>
                <a:ext cx="4" cy="571"/>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80" name="Rectangle 862"/>
              <p:cNvSpPr>
                <a:spLocks noChangeArrowheads="1"/>
              </p:cNvSpPr>
              <p:nvPr/>
            </p:nvSpPr>
            <p:spPr bwMode="auto">
              <a:xfrm>
                <a:off x="4207" y="3629"/>
                <a:ext cx="4" cy="606"/>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81" name="Freeform 863"/>
              <p:cNvSpPr>
                <a:spLocks/>
              </p:cNvSpPr>
              <p:nvPr/>
            </p:nvSpPr>
            <p:spPr bwMode="auto">
              <a:xfrm>
                <a:off x="4099" y="3632"/>
                <a:ext cx="60" cy="34"/>
              </a:xfrm>
              <a:custGeom>
                <a:avLst/>
                <a:gdLst>
                  <a:gd name="T0" fmla="*/ 670 w 694"/>
                  <a:gd name="T1" fmla="*/ 0 h 395"/>
                  <a:gd name="T2" fmla="*/ 0 w 694"/>
                  <a:gd name="T3" fmla="*/ 351 h 395"/>
                  <a:gd name="T4" fmla="*/ 23 w 694"/>
                  <a:gd name="T5" fmla="*/ 395 h 395"/>
                  <a:gd name="T6" fmla="*/ 694 w 694"/>
                  <a:gd name="T7" fmla="*/ 45 h 395"/>
                </a:gdLst>
                <a:ahLst/>
                <a:cxnLst>
                  <a:cxn ang="0">
                    <a:pos x="T0" y="T1"/>
                  </a:cxn>
                  <a:cxn ang="0">
                    <a:pos x="T2" y="T3"/>
                  </a:cxn>
                  <a:cxn ang="0">
                    <a:pos x="T4" y="T5"/>
                  </a:cxn>
                  <a:cxn ang="0">
                    <a:pos x="T6" y="T7"/>
                  </a:cxn>
                </a:cxnLst>
                <a:rect l="0" t="0" r="r" b="b"/>
                <a:pathLst>
                  <a:path w="694" h="395">
                    <a:moveTo>
                      <a:pt x="670" y="0"/>
                    </a:moveTo>
                    <a:lnTo>
                      <a:pt x="0" y="351"/>
                    </a:lnTo>
                    <a:lnTo>
                      <a:pt x="23" y="395"/>
                    </a:lnTo>
                    <a:lnTo>
                      <a:pt x="694" y="45"/>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82" name="Freeform 864"/>
              <p:cNvSpPr>
                <a:spLocks/>
              </p:cNvSpPr>
              <p:nvPr/>
            </p:nvSpPr>
            <p:spPr bwMode="auto">
              <a:xfrm>
                <a:off x="4144" y="3632"/>
                <a:ext cx="120" cy="71"/>
              </a:xfrm>
              <a:custGeom>
                <a:avLst/>
                <a:gdLst>
                  <a:gd name="T0" fmla="*/ 120 w 120"/>
                  <a:gd name="T1" fmla="*/ 68 h 71"/>
                  <a:gd name="T2" fmla="*/ 2 w 120"/>
                  <a:gd name="T3" fmla="*/ 0 h 71"/>
                  <a:gd name="T4" fmla="*/ 0 w 120"/>
                  <a:gd name="T5" fmla="*/ 4 h 71"/>
                  <a:gd name="T6" fmla="*/ 118 w 120"/>
                  <a:gd name="T7" fmla="*/ 71 h 71"/>
                  <a:gd name="T8" fmla="*/ 120 w 120"/>
                  <a:gd name="T9" fmla="*/ 68 h 71"/>
                </a:gdLst>
                <a:ahLst/>
                <a:cxnLst>
                  <a:cxn ang="0">
                    <a:pos x="T0" y="T1"/>
                  </a:cxn>
                  <a:cxn ang="0">
                    <a:pos x="T2" y="T3"/>
                  </a:cxn>
                  <a:cxn ang="0">
                    <a:pos x="T4" y="T5"/>
                  </a:cxn>
                  <a:cxn ang="0">
                    <a:pos x="T6" y="T7"/>
                  </a:cxn>
                  <a:cxn ang="0">
                    <a:pos x="T8" y="T9"/>
                  </a:cxn>
                </a:cxnLst>
                <a:rect l="0" t="0" r="r" b="b"/>
                <a:pathLst>
                  <a:path w="120" h="71">
                    <a:moveTo>
                      <a:pt x="120" y="68"/>
                    </a:moveTo>
                    <a:lnTo>
                      <a:pt x="2" y="0"/>
                    </a:lnTo>
                    <a:lnTo>
                      <a:pt x="0" y="4"/>
                    </a:lnTo>
                    <a:lnTo>
                      <a:pt x="118" y="71"/>
                    </a:lnTo>
                    <a:lnTo>
                      <a:pt x="120" y="68"/>
                    </a:lnTo>
                    <a:close/>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83" name="Freeform 865"/>
              <p:cNvSpPr>
                <a:spLocks/>
              </p:cNvSpPr>
              <p:nvPr/>
            </p:nvSpPr>
            <p:spPr bwMode="auto">
              <a:xfrm>
                <a:off x="4099" y="3656"/>
                <a:ext cx="60" cy="34"/>
              </a:xfrm>
              <a:custGeom>
                <a:avLst/>
                <a:gdLst>
                  <a:gd name="T0" fmla="*/ 670 w 694"/>
                  <a:gd name="T1" fmla="*/ 0 h 395"/>
                  <a:gd name="T2" fmla="*/ 0 w 694"/>
                  <a:gd name="T3" fmla="*/ 350 h 395"/>
                  <a:gd name="T4" fmla="*/ 23 w 694"/>
                  <a:gd name="T5" fmla="*/ 395 h 395"/>
                  <a:gd name="T6" fmla="*/ 694 w 694"/>
                  <a:gd name="T7" fmla="*/ 44 h 395"/>
                </a:gdLst>
                <a:ahLst/>
                <a:cxnLst>
                  <a:cxn ang="0">
                    <a:pos x="T0" y="T1"/>
                  </a:cxn>
                  <a:cxn ang="0">
                    <a:pos x="T2" y="T3"/>
                  </a:cxn>
                  <a:cxn ang="0">
                    <a:pos x="T4" y="T5"/>
                  </a:cxn>
                  <a:cxn ang="0">
                    <a:pos x="T6" y="T7"/>
                  </a:cxn>
                </a:cxnLst>
                <a:rect l="0" t="0" r="r" b="b"/>
                <a:pathLst>
                  <a:path w="694" h="395">
                    <a:moveTo>
                      <a:pt x="670" y="0"/>
                    </a:moveTo>
                    <a:lnTo>
                      <a:pt x="0" y="350"/>
                    </a:lnTo>
                    <a:lnTo>
                      <a:pt x="23" y="395"/>
                    </a:lnTo>
                    <a:lnTo>
                      <a:pt x="694" y="44"/>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84" name="Freeform 866"/>
              <p:cNvSpPr>
                <a:spLocks/>
              </p:cNvSpPr>
              <p:nvPr/>
            </p:nvSpPr>
            <p:spPr bwMode="auto">
              <a:xfrm>
                <a:off x="4099" y="3679"/>
                <a:ext cx="60" cy="34"/>
              </a:xfrm>
              <a:custGeom>
                <a:avLst/>
                <a:gdLst>
                  <a:gd name="T0" fmla="*/ 670 w 694"/>
                  <a:gd name="T1" fmla="*/ 0 h 394"/>
                  <a:gd name="T2" fmla="*/ 0 w 694"/>
                  <a:gd name="T3" fmla="*/ 350 h 394"/>
                  <a:gd name="T4" fmla="*/ 23 w 694"/>
                  <a:gd name="T5" fmla="*/ 394 h 394"/>
                  <a:gd name="T6" fmla="*/ 694 w 694"/>
                  <a:gd name="T7" fmla="*/ 44 h 394"/>
                </a:gdLst>
                <a:ahLst/>
                <a:cxnLst>
                  <a:cxn ang="0">
                    <a:pos x="T0" y="T1"/>
                  </a:cxn>
                  <a:cxn ang="0">
                    <a:pos x="T2" y="T3"/>
                  </a:cxn>
                  <a:cxn ang="0">
                    <a:pos x="T4" y="T5"/>
                  </a:cxn>
                  <a:cxn ang="0">
                    <a:pos x="T6" y="T7"/>
                  </a:cxn>
                </a:cxnLst>
                <a:rect l="0" t="0" r="r" b="b"/>
                <a:pathLst>
                  <a:path w="694" h="394">
                    <a:moveTo>
                      <a:pt x="670" y="0"/>
                    </a:moveTo>
                    <a:lnTo>
                      <a:pt x="0" y="350"/>
                    </a:lnTo>
                    <a:lnTo>
                      <a:pt x="23" y="394"/>
                    </a:lnTo>
                    <a:lnTo>
                      <a:pt x="694" y="44"/>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85" name="Freeform 867"/>
              <p:cNvSpPr>
                <a:spLocks/>
              </p:cNvSpPr>
              <p:nvPr/>
            </p:nvSpPr>
            <p:spPr bwMode="auto">
              <a:xfrm>
                <a:off x="4099" y="3702"/>
                <a:ext cx="60" cy="34"/>
              </a:xfrm>
              <a:custGeom>
                <a:avLst/>
                <a:gdLst>
                  <a:gd name="T0" fmla="*/ 670 w 694"/>
                  <a:gd name="T1" fmla="*/ 0 h 395"/>
                  <a:gd name="T2" fmla="*/ 0 w 694"/>
                  <a:gd name="T3" fmla="*/ 351 h 395"/>
                  <a:gd name="T4" fmla="*/ 23 w 694"/>
                  <a:gd name="T5" fmla="*/ 395 h 395"/>
                  <a:gd name="T6" fmla="*/ 694 w 694"/>
                  <a:gd name="T7" fmla="*/ 45 h 395"/>
                </a:gdLst>
                <a:ahLst/>
                <a:cxnLst>
                  <a:cxn ang="0">
                    <a:pos x="T0" y="T1"/>
                  </a:cxn>
                  <a:cxn ang="0">
                    <a:pos x="T2" y="T3"/>
                  </a:cxn>
                  <a:cxn ang="0">
                    <a:pos x="T4" y="T5"/>
                  </a:cxn>
                  <a:cxn ang="0">
                    <a:pos x="T6" y="T7"/>
                  </a:cxn>
                </a:cxnLst>
                <a:rect l="0" t="0" r="r" b="b"/>
                <a:pathLst>
                  <a:path w="694" h="395">
                    <a:moveTo>
                      <a:pt x="670" y="0"/>
                    </a:moveTo>
                    <a:lnTo>
                      <a:pt x="0" y="351"/>
                    </a:lnTo>
                    <a:lnTo>
                      <a:pt x="23" y="395"/>
                    </a:lnTo>
                    <a:lnTo>
                      <a:pt x="694" y="45"/>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86" name="Freeform 868"/>
              <p:cNvSpPr>
                <a:spLocks/>
              </p:cNvSpPr>
              <p:nvPr/>
            </p:nvSpPr>
            <p:spPr bwMode="auto">
              <a:xfrm>
                <a:off x="4144" y="3656"/>
                <a:ext cx="120" cy="72"/>
              </a:xfrm>
              <a:custGeom>
                <a:avLst/>
                <a:gdLst>
                  <a:gd name="T0" fmla="*/ 120 w 120"/>
                  <a:gd name="T1" fmla="*/ 68 h 72"/>
                  <a:gd name="T2" fmla="*/ 2 w 120"/>
                  <a:gd name="T3" fmla="*/ 0 h 72"/>
                  <a:gd name="T4" fmla="*/ 0 w 120"/>
                  <a:gd name="T5" fmla="*/ 4 h 72"/>
                  <a:gd name="T6" fmla="*/ 118 w 120"/>
                  <a:gd name="T7" fmla="*/ 72 h 72"/>
                  <a:gd name="T8" fmla="*/ 120 w 120"/>
                  <a:gd name="T9" fmla="*/ 68 h 72"/>
                </a:gdLst>
                <a:ahLst/>
                <a:cxnLst>
                  <a:cxn ang="0">
                    <a:pos x="T0" y="T1"/>
                  </a:cxn>
                  <a:cxn ang="0">
                    <a:pos x="T2" y="T3"/>
                  </a:cxn>
                  <a:cxn ang="0">
                    <a:pos x="T4" y="T5"/>
                  </a:cxn>
                  <a:cxn ang="0">
                    <a:pos x="T6" y="T7"/>
                  </a:cxn>
                  <a:cxn ang="0">
                    <a:pos x="T8" y="T9"/>
                  </a:cxn>
                </a:cxnLst>
                <a:rect l="0" t="0" r="r" b="b"/>
                <a:pathLst>
                  <a:path w="120" h="72">
                    <a:moveTo>
                      <a:pt x="120" y="68"/>
                    </a:moveTo>
                    <a:lnTo>
                      <a:pt x="2" y="0"/>
                    </a:lnTo>
                    <a:lnTo>
                      <a:pt x="0" y="4"/>
                    </a:lnTo>
                    <a:lnTo>
                      <a:pt x="118" y="72"/>
                    </a:lnTo>
                    <a:lnTo>
                      <a:pt x="120" y="68"/>
                    </a:lnTo>
                    <a:close/>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87" name="Freeform 869"/>
              <p:cNvSpPr>
                <a:spLocks/>
              </p:cNvSpPr>
              <p:nvPr/>
            </p:nvSpPr>
            <p:spPr bwMode="auto">
              <a:xfrm>
                <a:off x="4190" y="3719"/>
                <a:ext cx="74" cy="45"/>
              </a:xfrm>
              <a:custGeom>
                <a:avLst/>
                <a:gdLst>
                  <a:gd name="T0" fmla="*/ 74 w 74"/>
                  <a:gd name="T1" fmla="*/ 41 h 45"/>
                  <a:gd name="T2" fmla="*/ 3 w 74"/>
                  <a:gd name="T3" fmla="*/ 0 h 45"/>
                  <a:gd name="T4" fmla="*/ 0 w 74"/>
                  <a:gd name="T5" fmla="*/ 4 h 45"/>
                  <a:gd name="T6" fmla="*/ 72 w 74"/>
                  <a:gd name="T7" fmla="*/ 45 h 45"/>
                  <a:gd name="T8" fmla="*/ 74 w 74"/>
                  <a:gd name="T9" fmla="*/ 41 h 45"/>
                </a:gdLst>
                <a:ahLst/>
                <a:cxnLst>
                  <a:cxn ang="0">
                    <a:pos x="T0" y="T1"/>
                  </a:cxn>
                  <a:cxn ang="0">
                    <a:pos x="T2" y="T3"/>
                  </a:cxn>
                  <a:cxn ang="0">
                    <a:pos x="T4" y="T5"/>
                  </a:cxn>
                  <a:cxn ang="0">
                    <a:pos x="T6" y="T7"/>
                  </a:cxn>
                  <a:cxn ang="0">
                    <a:pos x="T8" y="T9"/>
                  </a:cxn>
                </a:cxnLst>
                <a:rect l="0" t="0" r="r" b="b"/>
                <a:pathLst>
                  <a:path w="74" h="45">
                    <a:moveTo>
                      <a:pt x="74" y="41"/>
                    </a:moveTo>
                    <a:lnTo>
                      <a:pt x="3" y="0"/>
                    </a:lnTo>
                    <a:lnTo>
                      <a:pt x="0" y="4"/>
                    </a:lnTo>
                    <a:lnTo>
                      <a:pt x="72" y="45"/>
                    </a:lnTo>
                    <a:lnTo>
                      <a:pt x="74" y="41"/>
                    </a:lnTo>
                    <a:close/>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88" name="Freeform 870"/>
              <p:cNvSpPr>
                <a:spLocks/>
              </p:cNvSpPr>
              <p:nvPr/>
            </p:nvSpPr>
            <p:spPr bwMode="auto">
              <a:xfrm>
                <a:off x="4204" y="3764"/>
                <a:ext cx="60" cy="37"/>
              </a:xfrm>
              <a:custGeom>
                <a:avLst/>
                <a:gdLst>
                  <a:gd name="T0" fmla="*/ 60 w 60"/>
                  <a:gd name="T1" fmla="*/ 33 h 37"/>
                  <a:gd name="T2" fmla="*/ 2 w 60"/>
                  <a:gd name="T3" fmla="*/ 0 h 37"/>
                  <a:gd name="T4" fmla="*/ 0 w 60"/>
                  <a:gd name="T5" fmla="*/ 3 h 37"/>
                  <a:gd name="T6" fmla="*/ 58 w 60"/>
                  <a:gd name="T7" fmla="*/ 37 h 37"/>
                  <a:gd name="T8" fmla="*/ 60 w 60"/>
                  <a:gd name="T9" fmla="*/ 33 h 37"/>
                </a:gdLst>
                <a:ahLst/>
                <a:cxnLst>
                  <a:cxn ang="0">
                    <a:pos x="T0" y="T1"/>
                  </a:cxn>
                  <a:cxn ang="0">
                    <a:pos x="T2" y="T3"/>
                  </a:cxn>
                  <a:cxn ang="0">
                    <a:pos x="T4" y="T5"/>
                  </a:cxn>
                  <a:cxn ang="0">
                    <a:pos x="T6" y="T7"/>
                  </a:cxn>
                  <a:cxn ang="0">
                    <a:pos x="T8" y="T9"/>
                  </a:cxn>
                </a:cxnLst>
                <a:rect l="0" t="0" r="r" b="b"/>
                <a:pathLst>
                  <a:path w="60" h="37">
                    <a:moveTo>
                      <a:pt x="60" y="33"/>
                    </a:moveTo>
                    <a:lnTo>
                      <a:pt x="2" y="0"/>
                    </a:lnTo>
                    <a:lnTo>
                      <a:pt x="0" y="3"/>
                    </a:lnTo>
                    <a:lnTo>
                      <a:pt x="58" y="37"/>
                    </a:lnTo>
                    <a:lnTo>
                      <a:pt x="60" y="33"/>
                    </a:lnTo>
                    <a:close/>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89" name="Freeform 871"/>
              <p:cNvSpPr>
                <a:spLocks/>
              </p:cNvSpPr>
              <p:nvPr/>
            </p:nvSpPr>
            <p:spPr bwMode="auto">
              <a:xfrm>
                <a:off x="3924" y="3570"/>
                <a:ext cx="150" cy="81"/>
              </a:xfrm>
              <a:custGeom>
                <a:avLst/>
                <a:gdLst>
                  <a:gd name="T0" fmla="*/ 1713 w 1736"/>
                  <a:gd name="T1" fmla="*/ 0 h 939"/>
                  <a:gd name="T2" fmla="*/ 0 w 1736"/>
                  <a:gd name="T3" fmla="*/ 895 h 939"/>
                  <a:gd name="T4" fmla="*/ 23 w 1736"/>
                  <a:gd name="T5" fmla="*/ 939 h 939"/>
                  <a:gd name="T6" fmla="*/ 1736 w 1736"/>
                  <a:gd name="T7" fmla="*/ 44 h 939"/>
                </a:gdLst>
                <a:ahLst/>
                <a:cxnLst>
                  <a:cxn ang="0">
                    <a:pos x="T0" y="T1"/>
                  </a:cxn>
                  <a:cxn ang="0">
                    <a:pos x="T2" y="T3"/>
                  </a:cxn>
                  <a:cxn ang="0">
                    <a:pos x="T4" y="T5"/>
                  </a:cxn>
                  <a:cxn ang="0">
                    <a:pos x="T6" y="T7"/>
                  </a:cxn>
                </a:cxnLst>
                <a:rect l="0" t="0" r="r" b="b"/>
                <a:pathLst>
                  <a:path w="1736" h="939">
                    <a:moveTo>
                      <a:pt x="1713" y="0"/>
                    </a:moveTo>
                    <a:lnTo>
                      <a:pt x="0" y="895"/>
                    </a:lnTo>
                    <a:lnTo>
                      <a:pt x="23" y="939"/>
                    </a:lnTo>
                    <a:lnTo>
                      <a:pt x="1736" y="44"/>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90" name="Rectangle 872"/>
              <p:cNvSpPr>
                <a:spLocks noChangeArrowheads="1"/>
              </p:cNvSpPr>
              <p:nvPr/>
            </p:nvSpPr>
            <p:spPr bwMode="auto">
              <a:xfrm>
                <a:off x="3928" y="3629"/>
                <a:ext cx="4" cy="51"/>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91" name="Freeform 873"/>
              <p:cNvSpPr>
                <a:spLocks/>
              </p:cNvSpPr>
              <p:nvPr/>
            </p:nvSpPr>
            <p:spPr bwMode="auto">
              <a:xfrm>
                <a:off x="3920" y="3602"/>
                <a:ext cx="154" cy="82"/>
              </a:xfrm>
              <a:custGeom>
                <a:avLst/>
                <a:gdLst>
                  <a:gd name="T0" fmla="*/ 1759 w 1782"/>
                  <a:gd name="T1" fmla="*/ 0 h 959"/>
                  <a:gd name="T2" fmla="*/ 0 w 1782"/>
                  <a:gd name="T3" fmla="*/ 914 h 959"/>
                  <a:gd name="T4" fmla="*/ 23 w 1782"/>
                  <a:gd name="T5" fmla="*/ 959 h 959"/>
                  <a:gd name="T6" fmla="*/ 1782 w 1782"/>
                  <a:gd name="T7" fmla="*/ 45 h 959"/>
                </a:gdLst>
                <a:ahLst/>
                <a:cxnLst>
                  <a:cxn ang="0">
                    <a:pos x="T0" y="T1"/>
                  </a:cxn>
                  <a:cxn ang="0">
                    <a:pos x="T2" y="T3"/>
                  </a:cxn>
                  <a:cxn ang="0">
                    <a:pos x="T4" y="T5"/>
                  </a:cxn>
                  <a:cxn ang="0">
                    <a:pos x="T6" y="T7"/>
                  </a:cxn>
                </a:cxnLst>
                <a:rect l="0" t="0" r="r" b="b"/>
                <a:pathLst>
                  <a:path w="1782" h="959">
                    <a:moveTo>
                      <a:pt x="1759" y="0"/>
                    </a:moveTo>
                    <a:lnTo>
                      <a:pt x="0" y="914"/>
                    </a:lnTo>
                    <a:lnTo>
                      <a:pt x="23" y="959"/>
                    </a:lnTo>
                    <a:lnTo>
                      <a:pt x="1782" y="45"/>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92" name="Rectangle 874"/>
              <p:cNvSpPr>
                <a:spLocks noChangeArrowheads="1"/>
              </p:cNvSpPr>
              <p:nvPr/>
            </p:nvSpPr>
            <p:spPr bwMode="auto">
              <a:xfrm>
                <a:off x="3928" y="3674"/>
                <a:ext cx="4" cy="44"/>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93" name="Freeform 875"/>
              <p:cNvSpPr>
                <a:spLocks/>
              </p:cNvSpPr>
              <p:nvPr/>
            </p:nvSpPr>
            <p:spPr bwMode="auto">
              <a:xfrm>
                <a:off x="3920" y="3647"/>
                <a:ext cx="154" cy="76"/>
              </a:xfrm>
              <a:custGeom>
                <a:avLst/>
                <a:gdLst>
                  <a:gd name="T0" fmla="*/ 1759 w 1780"/>
                  <a:gd name="T1" fmla="*/ 0 h 884"/>
                  <a:gd name="T2" fmla="*/ 0 w 1780"/>
                  <a:gd name="T3" fmla="*/ 839 h 884"/>
                  <a:gd name="T4" fmla="*/ 22 w 1780"/>
                  <a:gd name="T5" fmla="*/ 884 h 884"/>
                  <a:gd name="T6" fmla="*/ 1780 w 1780"/>
                  <a:gd name="T7" fmla="*/ 45 h 884"/>
                </a:gdLst>
                <a:ahLst/>
                <a:cxnLst>
                  <a:cxn ang="0">
                    <a:pos x="T0" y="T1"/>
                  </a:cxn>
                  <a:cxn ang="0">
                    <a:pos x="T2" y="T3"/>
                  </a:cxn>
                  <a:cxn ang="0">
                    <a:pos x="T4" y="T5"/>
                  </a:cxn>
                  <a:cxn ang="0">
                    <a:pos x="T6" y="T7"/>
                  </a:cxn>
                </a:cxnLst>
                <a:rect l="0" t="0" r="r" b="b"/>
                <a:pathLst>
                  <a:path w="1780" h="884">
                    <a:moveTo>
                      <a:pt x="1759" y="0"/>
                    </a:moveTo>
                    <a:lnTo>
                      <a:pt x="0" y="839"/>
                    </a:lnTo>
                    <a:lnTo>
                      <a:pt x="22" y="884"/>
                    </a:lnTo>
                    <a:lnTo>
                      <a:pt x="1780" y="45"/>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94" name="Freeform 876"/>
              <p:cNvSpPr>
                <a:spLocks/>
              </p:cNvSpPr>
              <p:nvPr/>
            </p:nvSpPr>
            <p:spPr bwMode="auto">
              <a:xfrm>
                <a:off x="3920" y="3690"/>
                <a:ext cx="154" cy="76"/>
              </a:xfrm>
              <a:custGeom>
                <a:avLst/>
                <a:gdLst>
                  <a:gd name="T0" fmla="*/ 1759 w 1780"/>
                  <a:gd name="T1" fmla="*/ 0 h 884"/>
                  <a:gd name="T2" fmla="*/ 0 w 1780"/>
                  <a:gd name="T3" fmla="*/ 839 h 884"/>
                  <a:gd name="T4" fmla="*/ 22 w 1780"/>
                  <a:gd name="T5" fmla="*/ 884 h 884"/>
                  <a:gd name="T6" fmla="*/ 1780 w 1780"/>
                  <a:gd name="T7" fmla="*/ 45 h 884"/>
                </a:gdLst>
                <a:ahLst/>
                <a:cxnLst>
                  <a:cxn ang="0">
                    <a:pos x="T0" y="T1"/>
                  </a:cxn>
                  <a:cxn ang="0">
                    <a:pos x="T2" y="T3"/>
                  </a:cxn>
                  <a:cxn ang="0">
                    <a:pos x="T4" y="T5"/>
                  </a:cxn>
                  <a:cxn ang="0">
                    <a:pos x="T6" y="T7"/>
                  </a:cxn>
                </a:cxnLst>
                <a:rect l="0" t="0" r="r" b="b"/>
                <a:pathLst>
                  <a:path w="1780" h="884">
                    <a:moveTo>
                      <a:pt x="1759" y="0"/>
                    </a:moveTo>
                    <a:lnTo>
                      <a:pt x="0" y="839"/>
                    </a:lnTo>
                    <a:lnTo>
                      <a:pt x="22" y="884"/>
                    </a:lnTo>
                    <a:lnTo>
                      <a:pt x="1780" y="45"/>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95" name="Rectangle 877"/>
              <p:cNvSpPr>
                <a:spLocks noChangeArrowheads="1"/>
              </p:cNvSpPr>
              <p:nvPr/>
            </p:nvSpPr>
            <p:spPr bwMode="auto">
              <a:xfrm>
                <a:off x="3928" y="3720"/>
                <a:ext cx="4" cy="86"/>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96" name="Freeform 878"/>
              <p:cNvSpPr>
                <a:spLocks/>
              </p:cNvSpPr>
              <p:nvPr/>
            </p:nvSpPr>
            <p:spPr bwMode="auto">
              <a:xfrm>
                <a:off x="3872" y="3738"/>
                <a:ext cx="202" cy="94"/>
              </a:xfrm>
              <a:custGeom>
                <a:avLst/>
                <a:gdLst>
                  <a:gd name="T0" fmla="*/ 200 w 202"/>
                  <a:gd name="T1" fmla="*/ 0 h 94"/>
                  <a:gd name="T2" fmla="*/ 0 w 202"/>
                  <a:gd name="T3" fmla="*/ 90 h 94"/>
                  <a:gd name="T4" fmla="*/ 1 w 202"/>
                  <a:gd name="T5" fmla="*/ 94 h 94"/>
                  <a:gd name="T6" fmla="*/ 202 w 202"/>
                  <a:gd name="T7" fmla="*/ 4 h 94"/>
                  <a:gd name="T8" fmla="*/ 200 w 202"/>
                  <a:gd name="T9" fmla="*/ 0 h 94"/>
                </a:gdLst>
                <a:ahLst/>
                <a:cxnLst>
                  <a:cxn ang="0">
                    <a:pos x="T0" y="T1"/>
                  </a:cxn>
                  <a:cxn ang="0">
                    <a:pos x="T2" y="T3"/>
                  </a:cxn>
                  <a:cxn ang="0">
                    <a:pos x="T4" y="T5"/>
                  </a:cxn>
                  <a:cxn ang="0">
                    <a:pos x="T6" y="T7"/>
                  </a:cxn>
                  <a:cxn ang="0">
                    <a:pos x="T8" y="T9"/>
                  </a:cxn>
                </a:cxnLst>
                <a:rect l="0" t="0" r="r" b="b"/>
                <a:pathLst>
                  <a:path w="202" h="94">
                    <a:moveTo>
                      <a:pt x="200" y="0"/>
                    </a:moveTo>
                    <a:lnTo>
                      <a:pt x="0" y="90"/>
                    </a:lnTo>
                    <a:lnTo>
                      <a:pt x="1" y="94"/>
                    </a:lnTo>
                    <a:lnTo>
                      <a:pt x="202" y="4"/>
                    </a:lnTo>
                    <a:lnTo>
                      <a:pt x="200" y="0"/>
                    </a:lnTo>
                    <a:close/>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97" name="Rectangle 879"/>
              <p:cNvSpPr>
                <a:spLocks noChangeArrowheads="1"/>
              </p:cNvSpPr>
              <p:nvPr/>
            </p:nvSpPr>
            <p:spPr bwMode="auto">
              <a:xfrm>
                <a:off x="3870" y="3806"/>
                <a:ext cx="5" cy="429"/>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98" name="Rectangle 880"/>
              <p:cNvSpPr>
                <a:spLocks noChangeArrowheads="1"/>
              </p:cNvSpPr>
              <p:nvPr/>
            </p:nvSpPr>
            <p:spPr bwMode="auto">
              <a:xfrm>
                <a:off x="3882" y="3785"/>
                <a:ext cx="4" cy="450"/>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99" name="Freeform 881"/>
              <p:cNvSpPr>
                <a:spLocks/>
              </p:cNvSpPr>
              <p:nvPr/>
            </p:nvSpPr>
            <p:spPr bwMode="auto">
              <a:xfrm>
                <a:off x="3943" y="3555"/>
                <a:ext cx="124" cy="69"/>
              </a:xfrm>
              <a:custGeom>
                <a:avLst/>
                <a:gdLst>
                  <a:gd name="T0" fmla="*/ 1420 w 1444"/>
                  <a:gd name="T1" fmla="*/ 0 h 798"/>
                  <a:gd name="T2" fmla="*/ 0 w 1444"/>
                  <a:gd name="T3" fmla="*/ 754 h 798"/>
                  <a:gd name="T4" fmla="*/ 23 w 1444"/>
                  <a:gd name="T5" fmla="*/ 798 h 798"/>
                  <a:gd name="T6" fmla="*/ 1444 w 1444"/>
                  <a:gd name="T7" fmla="*/ 44 h 798"/>
                </a:gdLst>
                <a:ahLst/>
                <a:cxnLst>
                  <a:cxn ang="0">
                    <a:pos x="T0" y="T1"/>
                  </a:cxn>
                  <a:cxn ang="0">
                    <a:pos x="T2" y="T3"/>
                  </a:cxn>
                  <a:cxn ang="0">
                    <a:pos x="T4" y="T5"/>
                  </a:cxn>
                  <a:cxn ang="0">
                    <a:pos x="T6" y="T7"/>
                  </a:cxn>
                </a:cxnLst>
                <a:rect l="0" t="0" r="r" b="b"/>
                <a:pathLst>
                  <a:path w="1444" h="798">
                    <a:moveTo>
                      <a:pt x="1420" y="0"/>
                    </a:moveTo>
                    <a:lnTo>
                      <a:pt x="0" y="754"/>
                    </a:lnTo>
                    <a:lnTo>
                      <a:pt x="23" y="798"/>
                    </a:lnTo>
                    <a:lnTo>
                      <a:pt x="1444" y="44"/>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00" name="Rectangle 882"/>
              <p:cNvSpPr>
                <a:spLocks noChangeArrowheads="1"/>
              </p:cNvSpPr>
              <p:nvPr/>
            </p:nvSpPr>
            <p:spPr bwMode="auto">
              <a:xfrm>
                <a:off x="3923" y="3629"/>
                <a:ext cx="5" cy="77"/>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01" name="Freeform 883"/>
              <p:cNvSpPr>
                <a:spLocks/>
              </p:cNvSpPr>
              <p:nvPr/>
            </p:nvSpPr>
            <p:spPr bwMode="auto">
              <a:xfrm>
                <a:off x="3864" y="3797"/>
                <a:ext cx="38" cy="20"/>
              </a:xfrm>
              <a:custGeom>
                <a:avLst/>
                <a:gdLst>
                  <a:gd name="T0" fmla="*/ 420 w 440"/>
                  <a:gd name="T1" fmla="*/ 0 h 236"/>
                  <a:gd name="T2" fmla="*/ 0 w 440"/>
                  <a:gd name="T3" fmla="*/ 191 h 236"/>
                  <a:gd name="T4" fmla="*/ 20 w 440"/>
                  <a:gd name="T5" fmla="*/ 236 h 236"/>
                  <a:gd name="T6" fmla="*/ 440 w 440"/>
                  <a:gd name="T7" fmla="*/ 46 h 236"/>
                </a:gdLst>
                <a:ahLst/>
                <a:cxnLst>
                  <a:cxn ang="0">
                    <a:pos x="T0" y="T1"/>
                  </a:cxn>
                  <a:cxn ang="0">
                    <a:pos x="T2" y="T3"/>
                  </a:cxn>
                  <a:cxn ang="0">
                    <a:pos x="T4" y="T5"/>
                  </a:cxn>
                  <a:cxn ang="0">
                    <a:pos x="T6" y="T7"/>
                  </a:cxn>
                </a:cxnLst>
                <a:rect l="0" t="0" r="r" b="b"/>
                <a:pathLst>
                  <a:path w="440" h="236">
                    <a:moveTo>
                      <a:pt x="420" y="0"/>
                    </a:moveTo>
                    <a:lnTo>
                      <a:pt x="0" y="191"/>
                    </a:lnTo>
                    <a:lnTo>
                      <a:pt x="20" y="236"/>
                    </a:lnTo>
                    <a:lnTo>
                      <a:pt x="440" y="46"/>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02" name="Freeform 884"/>
              <p:cNvSpPr>
                <a:spLocks/>
              </p:cNvSpPr>
              <p:nvPr/>
            </p:nvSpPr>
            <p:spPr bwMode="auto">
              <a:xfrm>
                <a:off x="3996" y="3730"/>
                <a:ext cx="78" cy="40"/>
              </a:xfrm>
              <a:custGeom>
                <a:avLst/>
                <a:gdLst>
                  <a:gd name="T0" fmla="*/ 76 w 78"/>
                  <a:gd name="T1" fmla="*/ 0 h 40"/>
                  <a:gd name="T2" fmla="*/ 0 w 78"/>
                  <a:gd name="T3" fmla="*/ 36 h 40"/>
                  <a:gd name="T4" fmla="*/ 2 w 78"/>
                  <a:gd name="T5" fmla="*/ 40 h 40"/>
                  <a:gd name="T6" fmla="*/ 78 w 78"/>
                  <a:gd name="T7" fmla="*/ 4 h 40"/>
                  <a:gd name="T8" fmla="*/ 76 w 78"/>
                  <a:gd name="T9" fmla="*/ 0 h 40"/>
                </a:gdLst>
                <a:ahLst/>
                <a:cxnLst>
                  <a:cxn ang="0">
                    <a:pos x="T0" y="T1"/>
                  </a:cxn>
                  <a:cxn ang="0">
                    <a:pos x="T2" y="T3"/>
                  </a:cxn>
                  <a:cxn ang="0">
                    <a:pos x="T4" y="T5"/>
                  </a:cxn>
                  <a:cxn ang="0">
                    <a:pos x="T6" y="T7"/>
                  </a:cxn>
                  <a:cxn ang="0">
                    <a:pos x="T8" y="T9"/>
                  </a:cxn>
                </a:cxnLst>
                <a:rect l="0" t="0" r="r" b="b"/>
                <a:pathLst>
                  <a:path w="78" h="40">
                    <a:moveTo>
                      <a:pt x="76" y="0"/>
                    </a:moveTo>
                    <a:lnTo>
                      <a:pt x="0" y="36"/>
                    </a:lnTo>
                    <a:lnTo>
                      <a:pt x="2" y="40"/>
                    </a:lnTo>
                    <a:lnTo>
                      <a:pt x="78" y="4"/>
                    </a:lnTo>
                    <a:lnTo>
                      <a:pt x="76" y="0"/>
                    </a:lnTo>
                    <a:close/>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03" name="Rectangle 885"/>
              <p:cNvSpPr>
                <a:spLocks noChangeArrowheads="1"/>
              </p:cNvSpPr>
              <p:nvPr/>
            </p:nvSpPr>
            <p:spPr bwMode="auto">
              <a:xfrm>
                <a:off x="4127" y="3632"/>
                <a:ext cx="4" cy="558"/>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04" name="Rectangle 886"/>
              <p:cNvSpPr>
                <a:spLocks noChangeArrowheads="1"/>
              </p:cNvSpPr>
              <p:nvPr/>
            </p:nvSpPr>
            <p:spPr bwMode="auto">
              <a:xfrm>
                <a:off x="3919" y="3808"/>
                <a:ext cx="5" cy="383"/>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05" name="Rectangle 887"/>
              <p:cNvSpPr>
                <a:spLocks noChangeArrowheads="1"/>
              </p:cNvSpPr>
              <p:nvPr/>
            </p:nvSpPr>
            <p:spPr bwMode="auto">
              <a:xfrm>
                <a:off x="3995" y="3768"/>
                <a:ext cx="4" cy="467"/>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06" name="Freeform 888"/>
              <p:cNvSpPr>
                <a:spLocks/>
              </p:cNvSpPr>
              <p:nvPr/>
            </p:nvSpPr>
            <p:spPr bwMode="auto">
              <a:xfrm>
                <a:off x="3864" y="3783"/>
                <a:ext cx="194" cy="87"/>
              </a:xfrm>
              <a:custGeom>
                <a:avLst/>
                <a:gdLst>
                  <a:gd name="T0" fmla="*/ 2 w 194"/>
                  <a:gd name="T1" fmla="*/ 87 h 87"/>
                  <a:gd name="T2" fmla="*/ 194 w 194"/>
                  <a:gd name="T3" fmla="*/ 4 h 87"/>
                  <a:gd name="T4" fmla="*/ 192 w 194"/>
                  <a:gd name="T5" fmla="*/ 0 h 87"/>
                  <a:gd name="T6" fmla="*/ 0 w 194"/>
                  <a:gd name="T7" fmla="*/ 83 h 87"/>
                  <a:gd name="T8" fmla="*/ 2 w 194"/>
                  <a:gd name="T9" fmla="*/ 87 h 87"/>
                </a:gdLst>
                <a:ahLst/>
                <a:cxnLst>
                  <a:cxn ang="0">
                    <a:pos x="T0" y="T1"/>
                  </a:cxn>
                  <a:cxn ang="0">
                    <a:pos x="T2" y="T3"/>
                  </a:cxn>
                  <a:cxn ang="0">
                    <a:pos x="T4" y="T5"/>
                  </a:cxn>
                  <a:cxn ang="0">
                    <a:pos x="T6" y="T7"/>
                  </a:cxn>
                  <a:cxn ang="0">
                    <a:pos x="T8" y="T9"/>
                  </a:cxn>
                </a:cxnLst>
                <a:rect l="0" t="0" r="r" b="b"/>
                <a:pathLst>
                  <a:path w="194" h="87">
                    <a:moveTo>
                      <a:pt x="2" y="87"/>
                    </a:moveTo>
                    <a:lnTo>
                      <a:pt x="194" y="4"/>
                    </a:lnTo>
                    <a:lnTo>
                      <a:pt x="192" y="0"/>
                    </a:lnTo>
                    <a:lnTo>
                      <a:pt x="0" y="83"/>
                    </a:lnTo>
                    <a:lnTo>
                      <a:pt x="2" y="87"/>
                    </a:lnTo>
                    <a:close/>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07" name="Freeform 889"/>
              <p:cNvSpPr>
                <a:spLocks/>
              </p:cNvSpPr>
              <p:nvPr/>
            </p:nvSpPr>
            <p:spPr bwMode="auto">
              <a:xfrm>
                <a:off x="3864" y="3828"/>
                <a:ext cx="168" cy="73"/>
              </a:xfrm>
              <a:custGeom>
                <a:avLst/>
                <a:gdLst>
                  <a:gd name="T0" fmla="*/ 2 w 168"/>
                  <a:gd name="T1" fmla="*/ 73 h 73"/>
                  <a:gd name="T2" fmla="*/ 168 w 168"/>
                  <a:gd name="T3" fmla="*/ 4 h 73"/>
                  <a:gd name="T4" fmla="*/ 166 w 168"/>
                  <a:gd name="T5" fmla="*/ 0 h 73"/>
                  <a:gd name="T6" fmla="*/ 0 w 168"/>
                  <a:gd name="T7" fmla="*/ 69 h 73"/>
                  <a:gd name="T8" fmla="*/ 2 w 168"/>
                  <a:gd name="T9" fmla="*/ 73 h 73"/>
                </a:gdLst>
                <a:ahLst/>
                <a:cxnLst>
                  <a:cxn ang="0">
                    <a:pos x="T0" y="T1"/>
                  </a:cxn>
                  <a:cxn ang="0">
                    <a:pos x="T2" y="T3"/>
                  </a:cxn>
                  <a:cxn ang="0">
                    <a:pos x="T4" y="T5"/>
                  </a:cxn>
                  <a:cxn ang="0">
                    <a:pos x="T6" y="T7"/>
                  </a:cxn>
                  <a:cxn ang="0">
                    <a:pos x="T8" y="T9"/>
                  </a:cxn>
                </a:cxnLst>
                <a:rect l="0" t="0" r="r" b="b"/>
                <a:pathLst>
                  <a:path w="168" h="73">
                    <a:moveTo>
                      <a:pt x="2" y="73"/>
                    </a:moveTo>
                    <a:lnTo>
                      <a:pt x="168" y="4"/>
                    </a:lnTo>
                    <a:lnTo>
                      <a:pt x="166" y="0"/>
                    </a:lnTo>
                    <a:lnTo>
                      <a:pt x="0" y="69"/>
                    </a:lnTo>
                    <a:lnTo>
                      <a:pt x="2" y="73"/>
                    </a:lnTo>
                    <a:close/>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08" name="Freeform 890"/>
              <p:cNvSpPr>
                <a:spLocks/>
              </p:cNvSpPr>
              <p:nvPr/>
            </p:nvSpPr>
            <p:spPr bwMode="auto">
              <a:xfrm>
                <a:off x="3864" y="3866"/>
                <a:ext cx="154" cy="68"/>
              </a:xfrm>
              <a:custGeom>
                <a:avLst/>
                <a:gdLst>
                  <a:gd name="T0" fmla="*/ 2 w 154"/>
                  <a:gd name="T1" fmla="*/ 68 h 68"/>
                  <a:gd name="T2" fmla="*/ 154 w 154"/>
                  <a:gd name="T3" fmla="*/ 4 h 68"/>
                  <a:gd name="T4" fmla="*/ 152 w 154"/>
                  <a:gd name="T5" fmla="*/ 0 h 68"/>
                  <a:gd name="T6" fmla="*/ 0 w 154"/>
                  <a:gd name="T7" fmla="*/ 64 h 68"/>
                  <a:gd name="T8" fmla="*/ 2 w 154"/>
                  <a:gd name="T9" fmla="*/ 68 h 68"/>
                </a:gdLst>
                <a:ahLst/>
                <a:cxnLst>
                  <a:cxn ang="0">
                    <a:pos x="T0" y="T1"/>
                  </a:cxn>
                  <a:cxn ang="0">
                    <a:pos x="T2" y="T3"/>
                  </a:cxn>
                  <a:cxn ang="0">
                    <a:pos x="T4" y="T5"/>
                  </a:cxn>
                  <a:cxn ang="0">
                    <a:pos x="T6" y="T7"/>
                  </a:cxn>
                  <a:cxn ang="0">
                    <a:pos x="T8" y="T9"/>
                  </a:cxn>
                </a:cxnLst>
                <a:rect l="0" t="0" r="r" b="b"/>
                <a:pathLst>
                  <a:path w="154" h="68">
                    <a:moveTo>
                      <a:pt x="2" y="68"/>
                    </a:moveTo>
                    <a:lnTo>
                      <a:pt x="154" y="4"/>
                    </a:lnTo>
                    <a:lnTo>
                      <a:pt x="152" y="0"/>
                    </a:lnTo>
                    <a:lnTo>
                      <a:pt x="0" y="64"/>
                    </a:lnTo>
                    <a:lnTo>
                      <a:pt x="2" y="68"/>
                    </a:lnTo>
                    <a:close/>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09" name="Freeform 891"/>
              <p:cNvSpPr>
                <a:spLocks/>
              </p:cNvSpPr>
              <p:nvPr/>
            </p:nvSpPr>
            <p:spPr bwMode="auto">
              <a:xfrm>
                <a:off x="3864" y="3834"/>
                <a:ext cx="134" cy="76"/>
              </a:xfrm>
              <a:custGeom>
                <a:avLst/>
                <a:gdLst>
                  <a:gd name="T0" fmla="*/ 0 w 1556"/>
                  <a:gd name="T1" fmla="*/ 44 h 886"/>
                  <a:gd name="T2" fmla="*/ 1532 w 1556"/>
                  <a:gd name="T3" fmla="*/ 886 h 886"/>
                  <a:gd name="T4" fmla="*/ 1556 w 1556"/>
                  <a:gd name="T5" fmla="*/ 843 h 886"/>
                  <a:gd name="T6" fmla="*/ 24 w 1556"/>
                  <a:gd name="T7" fmla="*/ 0 h 886"/>
                </a:gdLst>
                <a:ahLst/>
                <a:cxnLst>
                  <a:cxn ang="0">
                    <a:pos x="T0" y="T1"/>
                  </a:cxn>
                  <a:cxn ang="0">
                    <a:pos x="T2" y="T3"/>
                  </a:cxn>
                  <a:cxn ang="0">
                    <a:pos x="T4" y="T5"/>
                  </a:cxn>
                  <a:cxn ang="0">
                    <a:pos x="T6" y="T7"/>
                  </a:cxn>
                </a:cxnLst>
                <a:rect l="0" t="0" r="r" b="b"/>
                <a:pathLst>
                  <a:path w="1556" h="886">
                    <a:moveTo>
                      <a:pt x="0" y="44"/>
                    </a:moveTo>
                    <a:lnTo>
                      <a:pt x="1532" y="886"/>
                    </a:lnTo>
                    <a:lnTo>
                      <a:pt x="1556" y="843"/>
                    </a:lnTo>
                    <a:lnTo>
                      <a:pt x="24" y="0"/>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10" name="Rectangle 892"/>
              <p:cNvSpPr>
                <a:spLocks noChangeArrowheads="1"/>
              </p:cNvSpPr>
              <p:nvPr/>
            </p:nvSpPr>
            <p:spPr bwMode="auto">
              <a:xfrm>
                <a:off x="4029" y="3626"/>
                <a:ext cx="4" cy="42"/>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11" name="Rectangle 893"/>
              <p:cNvSpPr>
                <a:spLocks noChangeArrowheads="1"/>
              </p:cNvSpPr>
              <p:nvPr/>
            </p:nvSpPr>
            <p:spPr bwMode="auto">
              <a:xfrm>
                <a:off x="3971" y="3656"/>
                <a:ext cx="4" cy="40"/>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12" name="Freeform 894"/>
              <p:cNvSpPr>
                <a:spLocks/>
              </p:cNvSpPr>
              <p:nvPr/>
            </p:nvSpPr>
            <p:spPr bwMode="auto">
              <a:xfrm>
                <a:off x="3937" y="3612"/>
                <a:ext cx="137" cy="72"/>
              </a:xfrm>
              <a:custGeom>
                <a:avLst/>
                <a:gdLst>
                  <a:gd name="T0" fmla="*/ 1564 w 1587"/>
                  <a:gd name="T1" fmla="*/ 0 h 839"/>
                  <a:gd name="T2" fmla="*/ 0 w 1587"/>
                  <a:gd name="T3" fmla="*/ 794 h 839"/>
                  <a:gd name="T4" fmla="*/ 22 w 1587"/>
                  <a:gd name="T5" fmla="*/ 839 h 839"/>
                  <a:gd name="T6" fmla="*/ 1587 w 1587"/>
                  <a:gd name="T7" fmla="*/ 45 h 839"/>
                </a:gdLst>
                <a:ahLst/>
                <a:cxnLst>
                  <a:cxn ang="0">
                    <a:pos x="T0" y="T1"/>
                  </a:cxn>
                  <a:cxn ang="0">
                    <a:pos x="T2" y="T3"/>
                  </a:cxn>
                  <a:cxn ang="0">
                    <a:pos x="T4" y="T5"/>
                  </a:cxn>
                  <a:cxn ang="0">
                    <a:pos x="T6" y="T7"/>
                  </a:cxn>
                </a:cxnLst>
                <a:rect l="0" t="0" r="r" b="b"/>
                <a:pathLst>
                  <a:path w="1587" h="839">
                    <a:moveTo>
                      <a:pt x="1564" y="0"/>
                    </a:moveTo>
                    <a:lnTo>
                      <a:pt x="0" y="794"/>
                    </a:lnTo>
                    <a:lnTo>
                      <a:pt x="22" y="839"/>
                    </a:lnTo>
                    <a:lnTo>
                      <a:pt x="1587" y="45"/>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13" name="Rectangle 895"/>
              <p:cNvSpPr>
                <a:spLocks noChangeArrowheads="1"/>
              </p:cNvSpPr>
              <p:nvPr/>
            </p:nvSpPr>
            <p:spPr bwMode="auto">
              <a:xfrm>
                <a:off x="4039" y="3620"/>
                <a:ext cx="4" cy="35"/>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14" name="Freeform 896"/>
              <p:cNvSpPr>
                <a:spLocks/>
              </p:cNvSpPr>
              <p:nvPr/>
            </p:nvSpPr>
            <p:spPr bwMode="auto">
              <a:xfrm>
                <a:off x="4040" y="3637"/>
                <a:ext cx="34" cy="20"/>
              </a:xfrm>
              <a:custGeom>
                <a:avLst/>
                <a:gdLst>
                  <a:gd name="T0" fmla="*/ 372 w 395"/>
                  <a:gd name="T1" fmla="*/ 0 h 234"/>
                  <a:gd name="T2" fmla="*/ 0 w 395"/>
                  <a:gd name="T3" fmla="*/ 190 h 234"/>
                  <a:gd name="T4" fmla="*/ 23 w 395"/>
                  <a:gd name="T5" fmla="*/ 234 h 234"/>
                  <a:gd name="T6" fmla="*/ 395 w 395"/>
                  <a:gd name="T7" fmla="*/ 45 h 234"/>
                </a:gdLst>
                <a:ahLst/>
                <a:cxnLst>
                  <a:cxn ang="0">
                    <a:pos x="T0" y="T1"/>
                  </a:cxn>
                  <a:cxn ang="0">
                    <a:pos x="T2" y="T3"/>
                  </a:cxn>
                  <a:cxn ang="0">
                    <a:pos x="T4" y="T5"/>
                  </a:cxn>
                  <a:cxn ang="0">
                    <a:pos x="T6" y="T7"/>
                  </a:cxn>
                </a:cxnLst>
                <a:rect l="0" t="0" r="r" b="b"/>
                <a:pathLst>
                  <a:path w="395" h="234">
                    <a:moveTo>
                      <a:pt x="372" y="0"/>
                    </a:moveTo>
                    <a:lnTo>
                      <a:pt x="0" y="190"/>
                    </a:lnTo>
                    <a:lnTo>
                      <a:pt x="23" y="234"/>
                    </a:lnTo>
                    <a:lnTo>
                      <a:pt x="395" y="45"/>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15" name="Rectangle 897"/>
              <p:cNvSpPr>
                <a:spLocks noChangeArrowheads="1"/>
              </p:cNvSpPr>
              <p:nvPr/>
            </p:nvSpPr>
            <p:spPr bwMode="auto">
              <a:xfrm>
                <a:off x="3978" y="3650"/>
                <a:ext cx="4" cy="32"/>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16" name="Freeform 898"/>
              <p:cNvSpPr>
                <a:spLocks/>
              </p:cNvSpPr>
              <p:nvPr/>
            </p:nvSpPr>
            <p:spPr bwMode="auto">
              <a:xfrm>
                <a:off x="3966" y="3657"/>
                <a:ext cx="63" cy="35"/>
              </a:xfrm>
              <a:custGeom>
                <a:avLst/>
                <a:gdLst>
                  <a:gd name="T0" fmla="*/ 701 w 724"/>
                  <a:gd name="T1" fmla="*/ 0 h 408"/>
                  <a:gd name="T2" fmla="*/ 0 w 724"/>
                  <a:gd name="T3" fmla="*/ 363 h 408"/>
                  <a:gd name="T4" fmla="*/ 23 w 724"/>
                  <a:gd name="T5" fmla="*/ 408 h 408"/>
                  <a:gd name="T6" fmla="*/ 724 w 724"/>
                  <a:gd name="T7" fmla="*/ 45 h 408"/>
                </a:gdLst>
                <a:ahLst/>
                <a:cxnLst>
                  <a:cxn ang="0">
                    <a:pos x="T0" y="T1"/>
                  </a:cxn>
                  <a:cxn ang="0">
                    <a:pos x="T2" y="T3"/>
                  </a:cxn>
                  <a:cxn ang="0">
                    <a:pos x="T4" y="T5"/>
                  </a:cxn>
                  <a:cxn ang="0">
                    <a:pos x="T6" y="T7"/>
                  </a:cxn>
                </a:cxnLst>
                <a:rect l="0" t="0" r="r" b="b"/>
                <a:pathLst>
                  <a:path w="724" h="408">
                    <a:moveTo>
                      <a:pt x="701" y="0"/>
                    </a:moveTo>
                    <a:lnTo>
                      <a:pt x="0" y="363"/>
                    </a:lnTo>
                    <a:lnTo>
                      <a:pt x="23" y="408"/>
                    </a:lnTo>
                    <a:lnTo>
                      <a:pt x="724" y="45"/>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17" name="Rectangle 899"/>
              <p:cNvSpPr>
                <a:spLocks noChangeArrowheads="1"/>
              </p:cNvSpPr>
              <p:nvPr/>
            </p:nvSpPr>
            <p:spPr bwMode="auto">
              <a:xfrm>
                <a:off x="4029" y="3670"/>
                <a:ext cx="4" cy="42"/>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18" name="Rectangle 900"/>
              <p:cNvSpPr>
                <a:spLocks noChangeArrowheads="1"/>
              </p:cNvSpPr>
              <p:nvPr/>
            </p:nvSpPr>
            <p:spPr bwMode="auto">
              <a:xfrm>
                <a:off x="3971" y="3700"/>
                <a:ext cx="4" cy="40"/>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19" name="Freeform 901"/>
              <p:cNvSpPr>
                <a:spLocks/>
              </p:cNvSpPr>
              <p:nvPr/>
            </p:nvSpPr>
            <p:spPr bwMode="auto">
              <a:xfrm>
                <a:off x="3937" y="3656"/>
                <a:ext cx="137" cy="72"/>
              </a:xfrm>
              <a:custGeom>
                <a:avLst/>
                <a:gdLst>
                  <a:gd name="T0" fmla="*/ 1564 w 1587"/>
                  <a:gd name="T1" fmla="*/ 0 h 838"/>
                  <a:gd name="T2" fmla="*/ 0 w 1587"/>
                  <a:gd name="T3" fmla="*/ 794 h 838"/>
                  <a:gd name="T4" fmla="*/ 22 w 1587"/>
                  <a:gd name="T5" fmla="*/ 838 h 838"/>
                  <a:gd name="T6" fmla="*/ 1587 w 1587"/>
                  <a:gd name="T7" fmla="*/ 45 h 838"/>
                </a:gdLst>
                <a:ahLst/>
                <a:cxnLst>
                  <a:cxn ang="0">
                    <a:pos x="T0" y="T1"/>
                  </a:cxn>
                  <a:cxn ang="0">
                    <a:pos x="T2" y="T3"/>
                  </a:cxn>
                  <a:cxn ang="0">
                    <a:pos x="T4" y="T5"/>
                  </a:cxn>
                  <a:cxn ang="0">
                    <a:pos x="T6" y="T7"/>
                  </a:cxn>
                </a:cxnLst>
                <a:rect l="0" t="0" r="r" b="b"/>
                <a:pathLst>
                  <a:path w="1587" h="838">
                    <a:moveTo>
                      <a:pt x="1564" y="0"/>
                    </a:moveTo>
                    <a:lnTo>
                      <a:pt x="0" y="794"/>
                    </a:lnTo>
                    <a:lnTo>
                      <a:pt x="22" y="838"/>
                    </a:lnTo>
                    <a:lnTo>
                      <a:pt x="1587" y="45"/>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20" name="Rectangle 902"/>
              <p:cNvSpPr>
                <a:spLocks noChangeArrowheads="1"/>
              </p:cNvSpPr>
              <p:nvPr/>
            </p:nvSpPr>
            <p:spPr bwMode="auto">
              <a:xfrm>
                <a:off x="4039" y="3664"/>
                <a:ext cx="4" cy="35"/>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21" name="Freeform 903"/>
              <p:cNvSpPr>
                <a:spLocks/>
              </p:cNvSpPr>
              <p:nvPr/>
            </p:nvSpPr>
            <p:spPr bwMode="auto">
              <a:xfrm>
                <a:off x="4040" y="3680"/>
                <a:ext cx="34" cy="21"/>
              </a:xfrm>
              <a:custGeom>
                <a:avLst/>
                <a:gdLst>
                  <a:gd name="T0" fmla="*/ 372 w 395"/>
                  <a:gd name="T1" fmla="*/ 0 h 234"/>
                  <a:gd name="T2" fmla="*/ 0 w 395"/>
                  <a:gd name="T3" fmla="*/ 190 h 234"/>
                  <a:gd name="T4" fmla="*/ 23 w 395"/>
                  <a:gd name="T5" fmla="*/ 234 h 234"/>
                  <a:gd name="T6" fmla="*/ 395 w 395"/>
                  <a:gd name="T7" fmla="*/ 45 h 234"/>
                </a:gdLst>
                <a:ahLst/>
                <a:cxnLst>
                  <a:cxn ang="0">
                    <a:pos x="T0" y="T1"/>
                  </a:cxn>
                  <a:cxn ang="0">
                    <a:pos x="T2" y="T3"/>
                  </a:cxn>
                  <a:cxn ang="0">
                    <a:pos x="T4" y="T5"/>
                  </a:cxn>
                  <a:cxn ang="0">
                    <a:pos x="T6" y="T7"/>
                  </a:cxn>
                </a:cxnLst>
                <a:rect l="0" t="0" r="r" b="b"/>
                <a:pathLst>
                  <a:path w="395" h="234">
                    <a:moveTo>
                      <a:pt x="372" y="0"/>
                    </a:moveTo>
                    <a:lnTo>
                      <a:pt x="0" y="190"/>
                    </a:lnTo>
                    <a:lnTo>
                      <a:pt x="23" y="234"/>
                    </a:lnTo>
                    <a:lnTo>
                      <a:pt x="395" y="45"/>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22" name="Rectangle 904"/>
              <p:cNvSpPr>
                <a:spLocks noChangeArrowheads="1"/>
              </p:cNvSpPr>
              <p:nvPr/>
            </p:nvSpPr>
            <p:spPr bwMode="auto">
              <a:xfrm>
                <a:off x="3978" y="3694"/>
                <a:ext cx="4" cy="32"/>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23" name="Freeform 905"/>
              <p:cNvSpPr>
                <a:spLocks/>
              </p:cNvSpPr>
              <p:nvPr/>
            </p:nvSpPr>
            <p:spPr bwMode="auto">
              <a:xfrm>
                <a:off x="3966" y="3701"/>
                <a:ext cx="63" cy="35"/>
              </a:xfrm>
              <a:custGeom>
                <a:avLst/>
                <a:gdLst>
                  <a:gd name="T0" fmla="*/ 701 w 724"/>
                  <a:gd name="T1" fmla="*/ 0 h 407"/>
                  <a:gd name="T2" fmla="*/ 0 w 724"/>
                  <a:gd name="T3" fmla="*/ 363 h 407"/>
                  <a:gd name="T4" fmla="*/ 23 w 724"/>
                  <a:gd name="T5" fmla="*/ 407 h 407"/>
                  <a:gd name="T6" fmla="*/ 724 w 724"/>
                  <a:gd name="T7" fmla="*/ 44 h 407"/>
                </a:gdLst>
                <a:ahLst/>
                <a:cxnLst>
                  <a:cxn ang="0">
                    <a:pos x="T0" y="T1"/>
                  </a:cxn>
                  <a:cxn ang="0">
                    <a:pos x="T2" y="T3"/>
                  </a:cxn>
                  <a:cxn ang="0">
                    <a:pos x="T4" y="T5"/>
                  </a:cxn>
                  <a:cxn ang="0">
                    <a:pos x="T6" y="T7"/>
                  </a:cxn>
                </a:cxnLst>
                <a:rect l="0" t="0" r="r" b="b"/>
                <a:pathLst>
                  <a:path w="724" h="407">
                    <a:moveTo>
                      <a:pt x="701" y="0"/>
                    </a:moveTo>
                    <a:lnTo>
                      <a:pt x="0" y="363"/>
                    </a:lnTo>
                    <a:lnTo>
                      <a:pt x="23" y="407"/>
                    </a:lnTo>
                    <a:lnTo>
                      <a:pt x="724" y="44"/>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24" name="Rectangle 906"/>
              <p:cNvSpPr>
                <a:spLocks noChangeArrowheads="1"/>
              </p:cNvSpPr>
              <p:nvPr/>
            </p:nvSpPr>
            <p:spPr bwMode="auto">
              <a:xfrm>
                <a:off x="3934" y="3675"/>
                <a:ext cx="4" cy="31"/>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25" name="Freeform 907"/>
              <p:cNvSpPr>
                <a:spLocks/>
              </p:cNvSpPr>
              <p:nvPr/>
            </p:nvSpPr>
            <p:spPr bwMode="auto">
              <a:xfrm>
                <a:off x="4139" y="3479"/>
                <a:ext cx="91" cy="66"/>
              </a:xfrm>
              <a:custGeom>
                <a:avLst/>
                <a:gdLst>
                  <a:gd name="T0" fmla="*/ 1048 w 1048"/>
                  <a:gd name="T1" fmla="*/ 721 h 762"/>
                  <a:gd name="T2" fmla="*/ 29 w 1048"/>
                  <a:gd name="T3" fmla="*/ 0 h 762"/>
                  <a:gd name="T4" fmla="*/ 0 w 1048"/>
                  <a:gd name="T5" fmla="*/ 40 h 762"/>
                  <a:gd name="T6" fmla="*/ 1019 w 1048"/>
                  <a:gd name="T7" fmla="*/ 762 h 762"/>
                </a:gdLst>
                <a:ahLst/>
                <a:cxnLst>
                  <a:cxn ang="0">
                    <a:pos x="T0" y="T1"/>
                  </a:cxn>
                  <a:cxn ang="0">
                    <a:pos x="T2" y="T3"/>
                  </a:cxn>
                  <a:cxn ang="0">
                    <a:pos x="T4" y="T5"/>
                  </a:cxn>
                  <a:cxn ang="0">
                    <a:pos x="T6" y="T7"/>
                  </a:cxn>
                </a:cxnLst>
                <a:rect l="0" t="0" r="r" b="b"/>
                <a:pathLst>
                  <a:path w="1048" h="762">
                    <a:moveTo>
                      <a:pt x="1048" y="721"/>
                    </a:moveTo>
                    <a:lnTo>
                      <a:pt x="29" y="0"/>
                    </a:lnTo>
                    <a:lnTo>
                      <a:pt x="0" y="40"/>
                    </a:lnTo>
                    <a:lnTo>
                      <a:pt x="1019" y="762"/>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26" name="Rectangle 908"/>
              <p:cNvSpPr>
                <a:spLocks noChangeArrowheads="1"/>
              </p:cNvSpPr>
              <p:nvPr/>
            </p:nvSpPr>
            <p:spPr bwMode="auto">
              <a:xfrm>
                <a:off x="4209" y="3512"/>
                <a:ext cx="5" cy="102"/>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27" name="Freeform 909"/>
              <p:cNvSpPr>
                <a:spLocks/>
              </p:cNvSpPr>
              <p:nvPr/>
            </p:nvSpPr>
            <p:spPr bwMode="auto">
              <a:xfrm>
                <a:off x="4176" y="3620"/>
                <a:ext cx="88" cy="56"/>
              </a:xfrm>
              <a:custGeom>
                <a:avLst/>
                <a:gdLst>
                  <a:gd name="T0" fmla="*/ 1017 w 1017"/>
                  <a:gd name="T1" fmla="*/ 605 h 648"/>
                  <a:gd name="T2" fmla="*/ 26 w 1017"/>
                  <a:gd name="T3" fmla="*/ 0 h 648"/>
                  <a:gd name="T4" fmla="*/ 0 w 1017"/>
                  <a:gd name="T5" fmla="*/ 43 h 648"/>
                  <a:gd name="T6" fmla="*/ 991 w 1017"/>
                  <a:gd name="T7" fmla="*/ 648 h 648"/>
                </a:gdLst>
                <a:ahLst/>
                <a:cxnLst>
                  <a:cxn ang="0">
                    <a:pos x="T0" y="T1"/>
                  </a:cxn>
                  <a:cxn ang="0">
                    <a:pos x="T2" y="T3"/>
                  </a:cxn>
                  <a:cxn ang="0">
                    <a:pos x="T4" y="T5"/>
                  </a:cxn>
                  <a:cxn ang="0">
                    <a:pos x="T6" y="T7"/>
                  </a:cxn>
                </a:cxnLst>
                <a:rect l="0" t="0" r="r" b="b"/>
                <a:pathLst>
                  <a:path w="1017" h="648">
                    <a:moveTo>
                      <a:pt x="1017" y="605"/>
                    </a:moveTo>
                    <a:lnTo>
                      <a:pt x="26" y="0"/>
                    </a:lnTo>
                    <a:lnTo>
                      <a:pt x="0" y="43"/>
                    </a:lnTo>
                    <a:lnTo>
                      <a:pt x="991" y="648"/>
                    </a:lnTo>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28" name="Rectangle 910"/>
              <p:cNvSpPr>
                <a:spLocks noChangeArrowheads="1"/>
              </p:cNvSpPr>
              <p:nvPr/>
            </p:nvSpPr>
            <p:spPr bwMode="auto">
              <a:xfrm>
                <a:off x="4244" y="3676"/>
                <a:ext cx="5" cy="268"/>
              </a:xfrm>
              <a:prstGeom prst="rect">
                <a:avLst/>
              </a:prstGeom>
              <a:solidFill>
                <a:srgbClr val="E7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29" name="Freeform 911"/>
              <p:cNvSpPr>
                <a:spLocks/>
              </p:cNvSpPr>
              <p:nvPr/>
            </p:nvSpPr>
            <p:spPr bwMode="auto">
              <a:xfrm>
                <a:off x="4930" y="2853"/>
                <a:ext cx="374" cy="108"/>
              </a:xfrm>
              <a:custGeom>
                <a:avLst/>
                <a:gdLst>
                  <a:gd name="T0" fmla="*/ 2 w 374"/>
                  <a:gd name="T1" fmla="*/ 108 h 108"/>
                  <a:gd name="T2" fmla="*/ 374 w 374"/>
                  <a:gd name="T3" fmla="*/ 5 h 108"/>
                  <a:gd name="T4" fmla="*/ 372 w 374"/>
                  <a:gd name="T5" fmla="*/ 0 h 108"/>
                  <a:gd name="T6" fmla="*/ 0 w 374"/>
                  <a:gd name="T7" fmla="*/ 104 h 108"/>
                  <a:gd name="T8" fmla="*/ 2 w 374"/>
                  <a:gd name="T9" fmla="*/ 108 h 108"/>
                </a:gdLst>
                <a:ahLst/>
                <a:cxnLst>
                  <a:cxn ang="0">
                    <a:pos x="T0" y="T1"/>
                  </a:cxn>
                  <a:cxn ang="0">
                    <a:pos x="T2" y="T3"/>
                  </a:cxn>
                  <a:cxn ang="0">
                    <a:pos x="T4" y="T5"/>
                  </a:cxn>
                  <a:cxn ang="0">
                    <a:pos x="T6" y="T7"/>
                  </a:cxn>
                  <a:cxn ang="0">
                    <a:pos x="T8" y="T9"/>
                  </a:cxn>
                </a:cxnLst>
                <a:rect l="0" t="0" r="r" b="b"/>
                <a:pathLst>
                  <a:path w="374" h="108">
                    <a:moveTo>
                      <a:pt x="2" y="108"/>
                    </a:moveTo>
                    <a:lnTo>
                      <a:pt x="374" y="5"/>
                    </a:lnTo>
                    <a:lnTo>
                      <a:pt x="372" y="0"/>
                    </a:lnTo>
                    <a:lnTo>
                      <a:pt x="0" y="104"/>
                    </a:lnTo>
                    <a:lnTo>
                      <a:pt x="2" y="10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30" name="Freeform 912"/>
              <p:cNvSpPr>
                <a:spLocks/>
              </p:cNvSpPr>
              <p:nvPr/>
            </p:nvSpPr>
            <p:spPr bwMode="auto">
              <a:xfrm>
                <a:off x="4915" y="2838"/>
                <a:ext cx="389" cy="113"/>
              </a:xfrm>
              <a:custGeom>
                <a:avLst/>
                <a:gdLst>
                  <a:gd name="T0" fmla="*/ 1 w 389"/>
                  <a:gd name="T1" fmla="*/ 113 h 113"/>
                  <a:gd name="T2" fmla="*/ 389 w 389"/>
                  <a:gd name="T3" fmla="*/ 4 h 113"/>
                  <a:gd name="T4" fmla="*/ 387 w 389"/>
                  <a:gd name="T5" fmla="*/ 0 h 113"/>
                  <a:gd name="T6" fmla="*/ 0 w 389"/>
                  <a:gd name="T7" fmla="*/ 109 h 113"/>
                  <a:gd name="T8" fmla="*/ 1 w 389"/>
                  <a:gd name="T9" fmla="*/ 113 h 113"/>
                </a:gdLst>
                <a:ahLst/>
                <a:cxnLst>
                  <a:cxn ang="0">
                    <a:pos x="T0" y="T1"/>
                  </a:cxn>
                  <a:cxn ang="0">
                    <a:pos x="T2" y="T3"/>
                  </a:cxn>
                  <a:cxn ang="0">
                    <a:pos x="T4" y="T5"/>
                  </a:cxn>
                  <a:cxn ang="0">
                    <a:pos x="T6" y="T7"/>
                  </a:cxn>
                  <a:cxn ang="0">
                    <a:pos x="T8" y="T9"/>
                  </a:cxn>
                </a:cxnLst>
                <a:rect l="0" t="0" r="r" b="b"/>
                <a:pathLst>
                  <a:path w="389" h="113">
                    <a:moveTo>
                      <a:pt x="1" y="113"/>
                    </a:moveTo>
                    <a:lnTo>
                      <a:pt x="389" y="4"/>
                    </a:lnTo>
                    <a:lnTo>
                      <a:pt x="387" y="0"/>
                    </a:lnTo>
                    <a:lnTo>
                      <a:pt x="0" y="109"/>
                    </a:lnTo>
                    <a:lnTo>
                      <a:pt x="1" y="11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31" name="Freeform 913"/>
              <p:cNvSpPr>
                <a:spLocks/>
              </p:cNvSpPr>
              <p:nvPr/>
            </p:nvSpPr>
            <p:spPr bwMode="auto">
              <a:xfrm>
                <a:off x="5285" y="2846"/>
                <a:ext cx="216" cy="155"/>
              </a:xfrm>
              <a:custGeom>
                <a:avLst/>
                <a:gdLst>
                  <a:gd name="T0" fmla="*/ 0 w 216"/>
                  <a:gd name="T1" fmla="*/ 4 h 155"/>
                  <a:gd name="T2" fmla="*/ 213 w 216"/>
                  <a:gd name="T3" fmla="*/ 155 h 155"/>
                  <a:gd name="T4" fmla="*/ 216 w 216"/>
                  <a:gd name="T5" fmla="*/ 151 h 155"/>
                  <a:gd name="T6" fmla="*/ 3 w 216"/>
                  <a:gd name="T7" fmla="*/ 0 h 155"/>
                  <a:gd name="T8" fmla="*/ 0 w 216"/>
                  <a:gd name="T9" fmla="*/ 4 h 155"/>
                </a:gdLst>
                <a:ahLst/>
                <a:cxnLst>
                  <a:cxn ang="0">
                    <a:pos x="T0" y="T1"/>
                  </a:cxn>
                  <a:cxn ang="0">
                    <a:pos x="T2" y="T3"/>
                  </a:cxn>
                  <a:cxn ang="0">
                    <a:pos x="T4" y="T5"/>
                  </a:cxn>
                  <a:cxn ang="0">
                    <a:pos x="T6" y="T7"/>
                  </a:cxn>
                  <a:cxn ang="0">
                    <a:pos x="T8" y="T9"/>
                  </a:cxn>
                </a:cxnLst>
                <a:rect l="0" t="0" r="r" b="b"/>
                <a:pathLst>
                  <a:path w="216" h="155">
                    <a:moveTo>
                      <a:pt x="0" y="4"/>
                    </a:moveTo>
                    <a:lnTo>
                      <a:pt x="213" y="155"/>
                    </a:lnTo>
                    <a:lnTo>
                      <a:pt x="216" y="151"/>
                    </a:lnTo>
                    <a:lnTo>
                      <a:pt x="3"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32" name="Freeform 914"/>
              <p:cNvSpPr>
                <a:spLocks/>
              </p:cNvSpPr>
              <p:nvPr/>
            </p:nvSpPr>
            <p:spPr bwMode="auto">
              <a:xfrm>
                <a:off x="5293" y="2834"/>
                <a:ext cx="208" cy="148"/>
              </a:xfrm>
              <a:custGeom>
                <a:avLst/>
                <a:gdLst>
                  <a:gd name="T0" fmla="*/ 0 w 208"/>
                  <a:gd name="T1" fmla="*/ 4 h 148"/>
                  <a:gd name="T2" fmla="*/ 205 w 208"/>
                  <a:gd name="T3" fmla="*/ 148 h 148"/>
                  <a:gd name="T4" fmla="*/ 208 w 208"/>
                  <a:gd name="T5" fmla="*/ 144 h 148"/>
                  <a:gd name="T6" fmla="*/ 3 w 208"/>
                  <a:gd name="T7" fmla="*/ 0 h 148"/>
                  <a:gd name="T8" fmla="*/ 0 w 208"/>
                  <a:gd name="T9" fmla="*/ 4 h 148"/>
                </a:gdLst>
                <a:ahLst/>
                <a:cxnLst>
                  <a:cxn ang="0">
                    <a:pos x="T0" y="T1"/>
                  </a:cxn>
                  <a:cxn ang="0">
                    <a:pos x="T2" y="T3"/>
                  </a:cxn>
                  <a:cxn ang="0">
                    <a:pos x="T4" y="T5"/>
                  </a:cxn>
                  <a:cxn ang="0">
                    <a:pos x="T6" y="T7"/>
                  </a:cxn>
                  <a:cxn ang="0">
                    <a:pos x="T8" y="T9"/>
                  </a:cxn>
                </a:cxnLst>
                <a:rect l="0" t="0" r="r" b="b"/>
                <a:pathLst>
                  <a:path w="208" h="148">
                    <a:moveTo>
                      <a:pt x="0" y="4"/>
                    </a:moveTo>
                    <a:lnTo>
                      <a:pt x="205" y="148"/>
                    </a:lnTo>
                    <a:lnTo>
                      <a:pt x="208" y="144"/>
                    </a:lnTo>
                    <a:lnTo>
                      <a:pt x="3"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33" name="Rectangle 915"/>
              <p:cNvSpPr>
                <a:spLocks noChangeArrowheads="1"/>
              </p:cNvSpPr>
              <p:nvPr/>
            </p:nvSpPr>
            <p:spPr bwMode="auto">
              <a:xfrm>
                <a:off x="5478" y="2945"/>
                <a:ext cx="5" cy="1290"/>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34" name="Rectangle 916"/>
              <p:cNvSpPr>
                <a:spLocks noChangeArrowheads="1"/>
              </p:cNvSpPr>
              <p:nvPr/>
            </p:nvSpPr>
            <p:spPr bwMode="auto">
              <a:xfrm>
                <a:off x="4929" y="2920"/>
                <a:ext cx="4" cy="131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35" name="Rectangle 917"/>
              <p:cNvSpPr>
                <a:spLocks noChangeArrowheads="1"/>
              </p:cNvSpPr>
              <p:nvPr/>
            </p:nvSpPr>
            <p:spPr bwMode="auto">
              <a:xfrm>
                <a:off x="5054" y="2907"/>
                <a:ext cx="5" cy="1328"/>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36" name="Rectangle 918"/>
              <p:cNvSpPr>
                <a:spLocks noChangeArrowheads="1"/>
              </p:cNvSpPr>
              <p:nvPr/>
            </p:nvSpPr>
            <p:spPr bwMode="auto">
              <a:xfrm>
                <a:off x="5301" y="2819"/>
                <a:ext cx="4" cy="1416"/>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37" name="Rectangle 919"/>
              <p:cNvSpPr>
                <a:spLocks noChangeArrowheads="1"/>
              </p:cNvSpPr>
              <p:nvPr/>
            </p:nvSpPr>
            <p:spPr bwMode="auto">
              <a:xfrm>
                <a:off x="4929" y="2552"/>
                <a:ext cx="4" cy="356"/>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38" name="Rectangle 920"/>
              <p:cNvSpPr>
                <a:spLocks noChangeArrowheads="1"/>
              </p:cNvSpPr>
              <p:nvPr/>
            </p:nvSpPr>
            <p:spPr bwMode="auto">
              <a:xfrm>
                <a:off x="5054" y="2465"/>
                <a:ext cx="5" cy="429"/>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39" name="Freeform 921"/>
              <p:cNvSpPr>
                <a:spLocks/>
              </p:cNvSpPr>
              <p:nvPr/>
            </p:nvSpPr>
            <p:spPr bwMode="auto">
              <a:xfrm>
                <a:off x="5035" y="2456"/>
                <a:ext cx="253" cy="187"/>
              </a:xfrm>
              <a:custGeom>
                <a:avLst/>
                <a:gdLst>
                  <a:gd name="T0" fmla="*/ 0 w 253"/>
                  <a:gd name="T1" fmla="*/ 3 h 187"/>
                  <a:gd name="T2" fmla="*/ 250 w 253"/>
                  <a:gd name="T3" fmla="*/ 187 h 187"/>
                  <a:gd name="T4" fmla="*/ 253 w 253"/>
                  <a:gd name="T5" fmla="*/ 183 h 187"/>
                  <a:gd name="T6" fmla="*/ 3 w 253"/>
                  <a:gd name="T7" fmla="*/ 0 h 187"/>
                  <a:gd name="T8" fmla="*/ 0 w 253"/>
                  <a:gd name="T9" fmla="*/ 3 h 187"/>
                </a:gdLst>
                <a:ahLst/>
                <a:cxnLst>
                  <a:cxn ang="0">
                    <a:pos x="T0" y="T1"/>
                  </a:cxn>
                  <a:cxn ang="0">
                    <a:pos x="T2" y="T3"/>
                  </a:cxn>
                  <a:cxn ang="0">
                    <a:pos x="T4" y="T5"/>
                  </a:cxn>
                  <a:cxn ang="0">
                    <a:pos x="T6" y="T7"/>
                  </a:cxn>
                  <a:cxn ang="0">
                    <a:pos x="T8" y="T9"/>
                  </a:cxn>
                </a:cxnLst>
                <a:rect l="0" t="0" r="r" b="b"/>
                <a:pathLst>
                  <a:path w="253" h="187">
                    <a:moveTo>
                      <a:pt x="0" y="3"/>
                    </a:moveTo>
                    <a:lnTo>
                      <a:pt x="250" y="187"/>
                    </a:lnTo>
                    <a:lnTo>
                      <a:pt x="253" y="183"/>
                    </a:lnTo>
                    <a:lnTo>
                      <a:pt x="3" y="0"/>
                    </a:lnTo>
                    <a:lnTo>
                      <a:pt x="0"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40" name="Freeform 922"/>
              <p:cNvSpPr>
                <a:spLocks/>
              </p:cNvSpPr>
              <p:nvPr/>
            </p:nvSpPr>
            <p:spPr bwMode="auto">
              <a:xfrm>
                <a:off x="5045" y="2446"/>
                <a:ext cx="252" cy="187"/>
              </a:xfrm>
              <a:custGeom>
                <a:avLst/>
                <a:gdLst>
                  <a:gd name="T0" fmla="*/ 0 w 252"/>
                  <a:gd name="T1" fmla="*/ 4 h 187"/>
                  <a:gd name="T2" fmla="*/ 250 w 252"/>
                  <a:gd name="T3" fmla="*/ 187 h 187"/>
                  <a:gd name="T4" fmla="*/ 252 w 252"/>
                  <a:gd name="T5" fmla="*/ 184 h 187"/>
                  <a:gd name="T6" fmla="*/ 3 w 252"/>
                  <a:gd name="T7" fmla="*/ 0 h 187"/>
                  <a:gd name="T8" fmla="*/ 0 w 252"/>
                  <a:gd name="T9" fmla="*/ 4 h 187"/>
                </a:gdLst>
                <a:ahLst/>
                <a:cxnLst>
                  <a:cxn ang="0">
                    <a:pos x="T0" y="T1"/>
                  </a:cxn>
                  <a:cxn ang="0">
                    <a:pos x="T2" y="T3"/>
                  </a:cxn>
                  <a:cxn ang="0">
                    <a:pos x="T4" y="T5"/>
                  </a:cxn>
                  <a:cxn ang="0">
                    <a:pos x="T6" y="T7"/>
                  </a:cxn>
                  <a:cxn ang="0">
                    <a:pos x="T8" y="T9"/>
                  </a:cxn>
                </a:cxnLst>
                <a:rect l="0" t="0" r="r" b="b"/>
                <a:pathLst>
                  <a:path w="252" h="187">
                    <a:moveTo>
                      <a:pt x="0" y="4"/>
                    </a:moveTo>
                    <a:lnTo>
                      <a:pt x="250" y="187"/>
                    </a:lnTo>
                    <a:lnTo>
                      <a:pt x="252" y="184"/>
                    </a:lnTo>
                    <a:lnTo>
                      <a:pt x="3"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41" name="Rectangle 923"/>
              <p:cNvSpPr>
                <a:spLocks noChangeArrowheads="1"/>
              </p:cNvSpPr>
              <p:nvPr/>
            </p:nvSpPr>
            <p:spPr bwMode="auto">
              <a:xfrm>
                <a:off x="5264" y="2614"/>
                <a:ext cx="4" cy="256"/>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42" name="Freeform 924"/>
              <p:cNvSpPr>
                <a:spLocks/>
              </p:cNvSpPr>
              <p:nvPr/>
            </p:nvSpPr>
            <p:spPr bwMode="auto">
              <a:xfrm>
                <a:off x="4914" y="2463"/>
                <a:ext cx="144" cy="111"/>
              </a:xfrm>
              <a:custGeom>
                <a:avLst/>
                <a:gdLst>
                  <a:gd name="T0" fmla="*/ 3 w 144"/>
                  <a:gd name="T1" fmla="*/ 111 h 111"/>
                  <a:gd name="T2" fmla="*/ 144 w 144"/>
                  <a:gd name="T3" fmla="*/ 3 h 111"/>
                  <a:gd name="T4" fmla="*/ 141 w 144"/>
                  <a:gd name="T5" fmla="*/ 0 h 111"/>
                  <a:gd name="T6" fmla="*/ 0 w 144"/>
                  <a:gd name="T7" fmla="*/ 108 h 111"/>
                  <a:gd name="T8" fmla="*/ 3 w 144"/>
                  <a:gd name="T9" fmla="*/ 111 h 111"/>
                </a:gdLst>
                <a:ahLst/>
                <a:cxnLst>
                  <a:cxn ang="0">
                    <a:pos x="T0" y="T1"/>
                  </a:cxn>
                  <a:cxn ang="0">
                    <a:pos x="T2" y="T3"/>
                  </a:cxn>
                  <a:cxn ang="0">
                    <a:pos x="T4" y="T5"/>
                  </a:cxn>
                  <a:cxn ang="0">
                    <a:pos x="T6" y="T7"/>
                  </a:cxn>
                  <a:cxn ang="0">
                    <a:pos x="T8" y="T9"/>
                  </a:cxn>
                </a:cxnLst>
                <a:rect l="0" t="0" r="r" b="b"/>
                <a:pathLst>
                  <a:path w="144" h="111">
                    <a:moveTo>
                      <a:pt x="3" y="111"/>
                    </a:moveTo>
                    <a:lnTo>
                      <a:pt x="144" y="3"/>
                    </a:lnTo>
                    <a:lnTo>
                      <a:pt x="141" y="0"/>
                    </a:lnTo>
                    <a:lnTo>
                      <a:pt x="0" y="108"/>
                    </a:lnTo>
                    <a:lnTo>
                      <a:pt x="3" y="1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43" name="Freeform 925"/>
              <p:cNvSpPr>
                <a:spLocks/>
              </p:cNvSpPr>
              <p:nvPr/>
            </p:nvSpPr>
            <p:spPr bwMode="auto">
              <a:xfrm>
                <a:off x="4914" y="2550"/>
                <a:ext cx="144" cy="112"/>
              </a:xfrm>
              <a:custGeom>
                <a:avLst/>
                <a:gdLst>
                  <a:gd name="T0" fmla="*/ 3 w 144"/>
                  <a:gd name="T1" fmla="*/ 112 h 112"/>
                  <a:gd name="T2" fmla="*/ 144 w 144"/>
                  <a:gd name="T3" fmla="*/ 4 h 112"/>
                  <a:gd name="T4" fmla="*/ 141 w 144"/>
                  <a:gd name="T5" fmla="*/ 0 h 112"/>
                  <a:gd name="T6" fmla="*/ 0 w 144"/>
                  <a:gd name="T7" fmla="*/ 108 h 112"/>
                  <a:gd name="T8" fmla="*/ 3 w 144"/>
                  <a:gd name="T9" fmla="*/ 112 h 112"/>
                </a:gdLst>
                <a:ahLst/>
                <a:cxnLst>
                  <a:cxn ang="0">
                    <a:pos x="T0" y="T1"/>
                  </a:cxn>
                  <a:cxn ang="0">
                    <a:pos x="T2" y="T3"/>
                  </a:cxn>
                  <a:cxn ang="0">
                    <a:pos x="T4" y="T5"/>
                  </a:cxn>
                  <a:cxn ang="0">
                    <a:pos x="T6" y="T7"/>
                  </a:cxn>
                  <a:cxn ang="0">
                    <a:pos x="T8" y="T9"/>
                  </a:cxn>
                </a:cxnLst>
                <a:rect l="0" t="0" r="r" b="b"/>
                <a:pathLst>
                  <a:path w="144" h="112">
                    <a:moveTo>
                      <a:pt x="3" y="112"/>
                    </a:moveTo>
                    <a:lnTo>
                      <a:pt x="144" y="4"/>
                    </a:lnTo>
                    <a:lnTo>
                      <a:pt x="141" y="0"/>
                    </a:lnTo>
                    <a:lnTo>
                      <a:pt x="0" y="108"/>
                    </a:lnTo>
                    <a:lnTo>
                      <a:pt x="3" y="11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44" name="Freeform 926"/>
              <p:cNvSpPr>
                <a:spLocks/>
              </p:cNvSpPr>
              <p:nvPr/>
            </p:nvSpPr>
            <p:spPr bwMode="auto">
              <a:xfrm>
                <a:off x="4954" y="2643"/>
                <a:ext cx="104" cy="78"/>
              </a:xfrm>
              <a:custGeom>
                <a:avLst/>
                <a:gdLst>
                  <a:gd name="T0" fmla="*/ 30 w 1203"/>
                  <a:gd name="T1" fmla="*/ 906 h 906"/>
                  <a:gd name="T2" fmla="*/ 1203 w 1203"/>
                  <a:gd name="T3" fmla="*/ 41 h 906"/>
                  <a:gd name="T4" fmla="*/ 1173 w 1203"/>
                  <a:gd name="T5" fmla="*/ 0 h 906"/>
                  <a:gd name="T6" fmla="*/ 0 w 1203"/>
                  <a:gd name="T7" fmla="*/ 866 h 906"/>
                </a:gdLst>
                <a:ahLst/>
                <a:cxnLst>
                  <a:cxn ang="0">
                    <a:pos x="T0" y="T1"/>
                  </a:cxn>
                  <a:cxn ang="0">
                    <a:pos x="T2" y="T3"/>
                  </a:cxn>
                  <a:cxn ang="0">
                    <a:pos x="T4" y="T5"/>
                  </a:cxn>
                  <a:cxn ang="0">
                    <a:pos x="T6" y="T7"/>
                  </a:cxn>
                </a:cxnLst>
                <a:rect l="0" t="0" r="r" b="b"/>
                <a:pathLst>
                  <a:path w="1203" h="906">
                    <a:moveTo>
                      <a:pt x="30" y="906"/>
                    </a:moveTo>
                    <a:lnTo>
                      <a:pt x="1203" y="41"/>
                    </a:lnTo>
                    <a:lnTo>
                      <a:pt x="1173" y="0"/>
                    </a:lnTo>
                    <a:lnTo>
                      <a:pt x="0" y="86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45" name="Freeform 927"/>
              <p:cNvSpPr>
                <a:spLocks/>
              </p:cNvSpPr>
              <p:nvPr/>
            </p:nvSpPr>
            <p:spPr bwMode="auto">
              <a:xfrm>
                <a:off x="4985" y="2724"/>
                <a:ext cx="73" cy="57"/>
              </a:xfrm>
              <a:custGeom>
                <a:avLst/>
                <a:gdLst>
                  <a:gd name="T0" fmla="*/ 30 w 847"/>
                  <a:gd name="T1" fmla="*/ 664 h 664"/>
                  <a:gd name="T2" fmla="*/ 847 w 847"/>
                  <a:gd name="T3" fmla="*/ 40 h 664"/>
                  <a:gd name="T4" fmla="*/ 816 w 847"/>
                  <a:gd name="T5" fmla="*/ 0 h 664"/>
                  <a:gd name="T6" fmla="*/ 0 w 847"/>
                  <a:gd name="T7" fmla="*/ 625 h 664"/>
                </a:gdLst>
                <a:ahLst/>
                <a:cxnLst>
                  <a:cxn ang="0">
                    <a:pos x="T0" y="T1"/>
                  </a:cxn>
                  <a:cxn ang="0">
                    <a:pos x="T2" y="T3"/>
                  </a:cxn>
                  <a:cxn ang="0">
                    <a:pos x="T4" y="T5"/>
                  </a:cxn>
                  <a:cxn ang="0">
                    <a:pos x="T6" y="T7"/>
                  </a:cxn>
                </a:cxnLst>
                <a:rect l="0" t="0" r="r" b="b"/>
                <a:pathLst>
                  <a:path w="847" h="664">
                    <a:moveTo>
                      <a:pt x="30" y="664"/>
                    </a:moveTo>
                    <a:lnTo>
                      <a:pt x="847" y="40"/>
                    </a:lnTo>
                    <a:lnTo>
                      <a:pt x="816" y="0"/>
                    </a:lnTo>
                    <a:lnTo>
                      <a:pt x="0" y="62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46" name="Rectangle 928"/>
              <p:cNvSpPr>
                <a:spLocks noChangeArrowheads="1"/>
              </p:cNvSpPr>
              <p:nvPr/>
            </p:nvSpPr>
            <p:spPr bwMode="auto">
              <a:xfrm>
                <a:off x="5223" y="2583"/>
                <a:ext cx="4" cy="27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47" name="Freeform 929"/>
              <p:cNvSpPr>
                <a:spLocks/>
              </p:cNvSpPr>
              <p:nvPr/>
            </p:nvSpPr>
            <p:spPr bwMode="auto">
              <a:xfrm>
                <a:off x="5159" y="2581"/>
                <a:ext cx="20" cy="59"/>
              </a:xfrm>
              <a:custGeom>
                <a:avLst/>
                <a:gdLst>
                  <a:gd name="T0" fmla="*/ 18 w 20"/>
                  <a:gd name="T1" fmla="*/ 57 h 59"/>
                  <a:gd name="T2" fmla="*/ 18 w 20"/>
                  <a:gd name="T3" fmla="*/ 55 h 59"/>
                  <a:gd name="T4" fmla="*/ 5 w 20"/>
                  <a:gd name="T5" fmla="*/ 55 h 59"/>
                  <a:gd name="T6" fmla="*/ 5 w 20"/>
                  <a:gd name="T7" fmla="*/ 4 h 59"/>
                  <a:gd name="T8" fmla="*/ 16 w 20"/>
                  <a:gd name="T9" fmla="*/ 4 h 59"/>
                  <a:gd name="T10" fmla="*/ 16 w 20"/>
                  <a:gd name="T11" fmla="*/ 57 h 59"/>
                  <a:gd name="T12" fmla="*/ 18 w 20"/>
                  <a:gd name="T13" fmla="*/ 57 h 59"/>
                  <a:gd name="T14" fmla="*/ 18 w 20"/>
                  <a:gd name="T15" fmla="*/ 55 h 59"/>
                  <a:gd name="T16" fmla="*/ 18 w 20"/>
                  <a:gd name="T17" fmla="*/ 57 h 59"/>
                  <a:gd name="T18" fmla="*/ 20 w 20"/>
                  <a:gd name="T19" fmla="*/ 57 h 59"/>
                  <a:gd name="T20" fmla="*/ 20 w 20"/>
                  <a:gd name="T21" fmla="*/ 0 h 59"/>
                  <a:gd name="T22" fmla="*/ 0 w 20"/>
                  <a:gd name="T23" fmla="*/ 0 h 59"/>
                  <a:gd name="T24" fmla="*/ 0 w 20"/>
                  <a:gd name="T25" fmla="*/ 59 h 59"/>
                  <a:gd name="T26" fmla="*/ 20 w 20"/>
                  <a:gd name="T27" fmla="*/ 59 h 59"/>
                  <a:gd name="T28" fmla="*/ 20 w 20"/>
                  <a:gd name="T29" fmla="*/ 57 h 59"/>
                  <a:gd name="T30" fmla="*/ 18 w 20"/>
                  <a:gd name="T31" fmla="*/ 5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59">
                    <a:moveTo>
                      <a:pt x="18" y="57"/>
                    </a:moveTo>
                    <a:lnTo>
                      <a:pt x="18" y="55"/>
                    </a:lnTo>
                    <a:lnTo>
                      <a:pt x="5" y="55"/>
                    </a:lnTo>
                    <a:lnTo>
                      <a:pt x="5" y="4"/>
                    </a:lnTo>
                    <a:lnTo>
                      <a:pt x="16" y="4"/>
                    </a:lnTo>
                    <a:lnTo>
                      <a:pt x="16" y="57"/>
                    </a:lnTo>
                    <a:lnTo>
                      <a:pt x="18" y="57"/>
                    </a:lnTo>
                    <a:lnTo>
                      <a:pt x="18" y="55"/>
                    </a:lnTo>
                    <a:lnTo>
                      <a:pt x="18" y="57"/>
                    </a:lnTo>
                    <a:lnTo>
                      <a:pt x="20" y="57"/>
                    </a:lnTo>
                    <a:lnTo>
                      <a:pt x="20" y="0"/>
                    </a:lnTo>
                    <a:lnTo>
                      <a:pt x="0" y="0"/>
                    </a:lnTo>
                    <a:lnTo>
                      <a:pt x="0" y="59"/>
                    </a:lnTo>
                    <a:lnTo>
                      <a:pt x="20" y="59"/>
                    </a:lnTo>
                    <a:lnTo>
                      <a:pt x="20" y="57"/>
                    </a:lnTo>
                    <a:lnTo>
                      <a:pt x="18" y="5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48" name="Freeform 930"/>
              <p:cNvSpPr>
                <a:spLocks/>
              </p:cNvSpPr>
              <p:nvPr/>
            </p:nvSpPr>
            <p:spPr bwMode="auto">
              <a:xfrm>
                <a:off x="5353" y="3196"/>
                <a:ext cx="20" cy="60"/>
              </a:xfrm>
              <a:custGeom>
                <a:avLst/>
                <a:gdLst>
                  <a:gd name="T0" fmla="*/ 18 w 20"/>
                  <a:gd name="T1" fmla="*/ 58 h 60"/>
                  <a:gd name="T2" fmla="*/ 18 w 20"/>
                  <a:gd name="T3" fmla="*/ 56 h 60"/>
                  <a:gd name="T4" fmla="*/ 4 w 20"/>
                  <a:gd name="T5" fmla="*/ 56 h 60"/>
                  <a:gd name="T6" fmla="*/ 4 w 20"/>
                  <a:gd name="T7" fmla="*/ 5 h 60"/>
                  <a:gd name="T8" fmla="*/ 16 w 20"/>
                  <a:gd name="T9" fmla="*/ 5 h 60"/>
                  <a:gd name="T10" fmla="*/ 16 w 20"/>
                  <a:gd name="T11" fmla="*/ 58 h 60"/>
                  <a:gd name="T12" fmla="*/ 18 w 20"/>
                  <a:gd name="T13" fmla="*/ 58 h 60"/>
                  <a:gd name="T14" fmla="*/ 18 w 20"/>
                  <a:gd name="T15" fmla="*/ 56 h 60"/>
                  <a:gd name="T16" fmla="*/ 18 w 20"/>
                  <a:gd name="T17" fmla="*/ 58 h 60"/>
                  <a:gd name="T18" fmla="*/ 20 w 20"/>
                  <a:gd name="T19" fmla="*/ 58 h 60"/>
                  <a:gd name="T20" fmla="*/ 20 w 20"/>
                  <a:gd name="T21" fmla="*/ 0 h 60"/>
                  <a:gd name="T22" fmla="*/ 0 w 20"/>
                  <a:gd name="T23" fmla="*/ 0 h 60"/>
                  <a:gd name="T24" fmla="*/ 0 w 20"/>
                  <a:gd name="T25" fmla="*/ 60 h 60"/>
                  <a:gd name="T26" fmla="*/ 20 w 20"/>
                  <a:gd name="T27" fmla="*/ 60 h 60"/>
                  <a:gd name="T28" fmla="*/ 20 w 20"/>
                  <a:gd name="T29" fmla="*/ 58 h 60"/>
                  <a:gd name="T30" fmla="*/ 18 w 20"/>
                  <a:gd name="T31"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60">
                    <a:moveTo>
                      <a:pt x="18" y="58"/>
                    </a:moveTo>
                    <a:lnTo>
                      <a:pt x="18" y="56"/>
                    </a:lnTo>
                    <a:lnTo>
                      <a:pt x="4" y="56"/>
                    </a:lnTo>
                    <a:lnTo>
                      <a:pt x="4" y="5"/>
                    </a:lnTo>
                    <a:lnTo>
                      <a:pt x="16" y="5"/>
                    </a:lnTo>
                    <a:lnTo>
                      <a:pt x="16" y="58"/>
                    </a:lnTo>
                    <a:lnTo>
                      <a:pt x="18" y="58"/>
                    </a:lnTo>
                    <a:lnTo>
                      <a:pt x="18" y="56"/>
                    </a:lnTo>
                    <a:lnTo>
                      <a:pt x="18" y="58"/>
                    </a:lnTo>
                    <a:lnTo>
                      <a:pt x="20" y="58"/>
                    </a:lnTo>
                    <a:lnTo>
                      <a:pt x="20" y="0"/>
                    </a:lnTo>
                    <a:lnTo>
                      <a:pt x="0" y="0"/>
                    </a:lnTo>
                    <a:lnTo>
                      <a:pt x="0" y="60"/>
                    </a:lnTo>
                    <a:lnTo>
                      <a:pt x="20" y="60"/>
                    </a:lnTo>
                    <a:lnTo>
                      <a:pt x="20" y="58"/>
                    </a:lnTo>
                    <a:lnTo>
                      <a:pt x="18" y="5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49" name="Freeform 931"/>
              <p:cNvSpPr>
                <a:spLocks/>
              </p:cNvSpPr>
              <p:nvPr/>
            </p:nvSpPr>
            <p:spPr bwMode="auto">
              <a:xfrm>
                <a:off x="5353" y="3282"/>
                <a:ext cx="20" cy="60"/>
              </a:xfrm>
              <a:custGeom>
                <a:avLst/>
                <a:gdLst>
                  <a:gd name="T0" fmla="*/ 18 w 20"/>
                  <a:gd name="T1" fmla="*/ 57 h 60"/>
                  <a:gd name="T2" fmla="*/ 18 w 20"/>
                  <a:gd name="T3" fmla="*/ 55 h 60"/>
                  <a:gd name="T4" fmla="*/ 4 w 20"/>
                  <a:gd name="T5" fmla="*/ 55 h 60"/>
                  <a:gd name="T6" fmla="*/ 4 w 20"/>
                  <a:gd name="T7" fmla="*/ 4 h 60"/>
                  <a:gd name="T8" fmla="*/ 16 w 20"/>
                  <a:gd name="T9" fmla="*/ 4 h 60"/>
                  <a:gd name="T10" fmla="*/ 16 w 20"/>
                  <a:gd name="T11" fmla="*/ 57 h 60"/>
                  <a:gd name="T12" fmla="*/ 18 w 20"/>
                  <a:gd name="T13" fmla="*/ 57 h 60"/>
                  <a:gd name="T14" fmla="*/ 18 w 20"/>
                  <a:gd name="T15" fmla="*/ 55 h 60"/>
                  <a:gd name="T16" fmla="*/ 18 w 20"/>
                  <a:gd name="T17" fmla="*/ 57 h 60"/>
                  <a:gd name="T18" fmla="*/ 20 w 20"/>
                  <a:gd name="T19" fmla="*/ 57 h 60"/>
                  <a:gd name="T20" fmla="*/ 20 w 20"/>
                  <a:gd name="T21" fmla="*/ 0 h 60"/>
                  <a:gd name="T22" fmla="*/ 0 w 20"/>
                  <a:gd name="T23" fmla="*/ 0 h 60"/>
                  <a:gd name="T24" fmla="*/ 0 w 20"/>
                  <a:gd name="T25" fmla="*/ 60 h 60"/>
                  <a:gd name="T26" fmla="*/ 20 w 20"/>
                  <a:gd name="T27" fmla="*/ 60 h 60"/>
                  <a:gd name="T28" fmla="*/ 20 w 20"/>
                  <a:gd name="T29" fmla="*/ 57 h 60"/>
                  <a:gd name="T30" fmla="*/ 18 w 20"/>
                  <a:gd name="T31"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60">
                    <a:moveTo>
                      <a:pt x="18" y="57"/>
                    </a:moveTo>
                    <a:lnTo>
                      <a:pt x="18" y="55"/>
                    </a:lnTo>
                    <a:lnTo>
                      <a:pt x="4" y="55"/>
                    </a:lnTo>
                    <a:lnTo>
                      <a:pt x="4" y="4"/>
                    </a:lnTo>
                    <a:lnTo>
                      <a:pt x="16" y="4"/>
                    </a:lnTo>
                    <a:lnTo>
                      <a:pt x="16" y="57"/>
                    </a:lnTo>
                    <a:lnTo>
                      <a:pt x="18" y="57"/>
                    </a:lnTo>
                    <a:lnTo>
                      <a:pt x="18" y="55"/>
                    </a:lnTo>
                    <a:lnTo>
                      <a:pt x="18" y="57"/>
                    </a:lnTo>
                    <a:lnTo>
                      <a:pt x="20" y="57"/>
                    </a:lnTo>
                    <a:lnTo>
                      <a:pt x="20" y="0"/>
                    </a:lnTo>
                    <a:lnTo>
                      <a:pt x="0" y="0"/>
                    </a:lnTo>
                    <a:lnTo>
                      <a:pt x="0" y="60"/>
                    </a:lnTo>
                    <a:lnTo>
                      <a:pt x="20" y="60"/>
                    </a:lnTo>
                    <a:lnTo>
                      <a:pt x="20" y="57"/>
                    </a:lnTo>
                    <a:lnTo>
                      <a:pt x="18" y="5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50" name="Freeform 932"/>
              <p:cNvSpPr>
                <a:spLocks/>
              </p:cNvSpPr>
              <p:nvPr/>
            </p:nvSpPr>
            <p:spPr bwMode="auto">
              <a:xfrm>
                <a:off x="5353" y="3368"/>
                <a:ext cx="20" cy="59"/>
              </a:xfrm>
              <a:custGeom>
                <a:avLst/>
                <a:gdLst>
                  <a:gd name="T0" fmla="*/ 18 w 20"/>
                  <a:gd name="T1" fmla="*/ 57 h 59"/>
                  <a:gd name="T2" fmla="*/ 18 w 20"/>
                  <a:gd name="T3" fmla="*/ 55 h 59"/>
                  <a:gd name="T4" fmla="*/ 4 w 20"/>
                  <a:gd name="T5" fmla="*/ 55 h 59"/>
                  <a:gd name="T6" fmla="*/ 4 w 20"/>
                  <a:gd name="T7" fmla="*/ 4 h 59"/>
                  <a:gd name="T8" fmla="*/ 16 w 20"/>
                  <a:gd name="T9" fmla="*/ 4 h 59"/>
                  <a:gd name="T10" fmla="*/ 16 w 20"/>
                  <a:gd name="T11" fmla="*/ 57 h 59"/>
                  <a:gd name="T12" fmla="*/ 18 w 20"/>
                  <a:gd name="T13" fmla="*/ 57 h 59"/>
                  <a:gd name="T14" fmla="*/ 18 w 20"/>
                  <a:gd name="T15" fmla="*/ 55 h 59"/>
                  <a:gd name="T16" fmla="*/ 18 w 20"/>
                  <a:gd name="T17" fmla="*/ 57 h 59"/>
                  <a:gd name="T18" fmla="*/ 20 w 20"/>
                  <a:gd name="T19" fmla="*/ 57 h 59"/>
                  <a:gd name="T20" fmla="*/ 20 w 20"/>
                  <a:gd name="T21" fmla="*/ 0 h 59"/>
                  <a:gd name="T22" fmla="*/ 0 w 20"/>
                  <a:gd name="T23" fmla="*/ 0 h 59"/>
                  <a:gd name="T24" fmla="*/ 0 w 20"/>
                  <a:gd name="T25" fmla="*/ 59 h 59"/>
                  <a:gd name="T26" fmla="*/ 20 w 20"/>
                  <a:gd name="T27" fmla="*/ 59 h 59"/>
                  <a:gd name="T28" fmla="*/ 20 w 20"/>
                  <a:gd name="T29" fmla="*/ 57 h 59"/>
                  <a:gd name="T30" fmla="*/ 18 w 20"/>
                  <a:gd name="T31" fmla="*/ 5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59">
                    <a:moveTo>
                      <a:pt x="18" y="57"/>
                    </a:moveTo>
                    <a:lnTo>
                      <a:pt x="18" y="55"/>
                    </a:lnTo>
                    <a:lnTo>
                      <a:pt x="4" y="55"/>
                    </a:lnTo>
                    <a:lnTo>
                      <a:pt x="4" y="4"/>
                    </a:lnTo>
                    <a:lnTo>
                      <a:pt x="16" y="4"/>
                    </a:lnTo>
                    <a:lnTo>
                      <a:pt x="16" y="57"/>
                    </a:lnTo>
                    <a:lnTo>
                      <a:pt x="18" y="57"/>
                    </a:lnTo>
                    <a:lnTo>
                      <a:pt x="18" y="55"/>
                    </a:lnTo>
                    <a:lnTo>
                      <a:pt x="18" y="57"/>
                    </a:lnTo>
                    <a:lnTo>
                      <a:pt x="20" y="57"/>
                    </a:lnTo>
                    <a:lnTo>
                      <a:pt x="20" y="0"/>
                    </a:lnTo>
                    <a:lnTo>
                      <a:pt x="0" y="0"/>
                    </a:lnTo>
                    <a:lnTo>
                      <a:pt x="0" y="59"/>
                    </a:lnTo>
                    <a:lnTo>
                      <a:pt x="20" y="59"/>
                    </a:lnTo>
                    <a:lnTo>
                      <a:pt x="20" y="57"/>
                    </a:lnTo>
                    <a:lnTo>
                      <a:pt x="18" y="5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51" name="Rectangle 933"/>
              <p:cNvSpPr>
                <a:spLocks noChangeArrowheads="1"/>
              </p:cNvSpPr>
              <p:nvPr/>
            </p:nvSpPr>
            <p:spPr bwMode="auto">
              <a:xfrm>
                <a:off x="5159" y="2666"/>
                <a:ext cx="5" cy="5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52" name="Rectangle 934"/>
              <p:cNvSpPr>
                <a:spLocks noChangeArrowheads="1"/>
              </p:cNvSpPr>
              <p:nvPr/>
            </p:nvSpPr>
            <p:spPr bwMode="auto">
              <a:xfrm>
                <a:off x="5158" y="2667"/>
                <a:ext cx="19"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53" name="Rectangle 935"/>
              <p:cNvSpPr>
                <a:spLocks noChangeArrowheads="1"/>
              </p:cNvSpPr>
              <p:nvPr/>
            </p:nvSpPr>
            <p:spPr bwMode="auto">
              <a:xfrm>
                <a:off x="5175" y="2664"/>
                <a:ext cx="4" cy="5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54" name="Rectangle 936"/>
              <p:cNvSpPr>
                <a:spLocks noChangeArrowheads="1"/>
              </p:cNvSpPr>
              <p:nvPr/>
            </p:nvSpPr>
            <p:spPr bwMode="auto">
              <a:xfrm>
                <a:off x="5154" y="2717"/>
                <a:ext cx="32"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55" name="Rectangle 937"/>
              <p:cNvSpPr>
                <a:spLocks noChangeArrowheads="1"/>
              </p:cNvSpPr>
              <p:nvPr/>
            </p:nvSpPr>
            <p:spPr bwMode="auto">
              <a:xfrm>
                <a:off x="5353" y="2939"/>
                <a:ext cx="4" cy="5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56" name="Rectangle 938"/>
              <p:cNvSpPr>
                <a:spLocks noChangeArrowheads="1"/>
              </p:cNvSpPr>
              <p:nvPr/>
            </p:nvSpPr>
            <p:spPr bwMode="auto">
              <a:xfrm>
                <a:off x="5351" y="2940"/>
                <a:ext cx="19"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57" name="Rectangle 939"/>
              <p:cNvSpPr>
                <a:spLocks noChangeArrowheads="1"/>
              </p:cNvSpPr>
              <p:nvPr/>
            </p:nvSpPr>
            <p:spPr bwMode="auto">
              <a:xfrm>
                <a:off x="5368" y="2937"/>
                <a:ext cx="4" cy="5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58" name="Rectangle 940"/>
              <p:cNvSpPr>
                <a:spLocks noChangeArrowheads="1"/>
              </p:cNvSpPr>
              <p:nvPr/>
            </p:nvSpPr>
            <p:spPr bwMode="auto">
              <a:xfrm>
                <a:off x="5347" y="2990"/>
                <a:ext cx="32"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59" name="Rectangle 941"/>
              <p:cNvSpPr>
                <a:spLocks noChangeArrowheads="1"/>
              </p:cNvSpPr>
              <p:nvPr/>
            </p:nvSpPr>
            <p:spPr bwMode="auto">
              <a:xfrm>
                <a:off x="5353" y="3025"/>
                <a:ext cx="4" cy="5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60" name="Rectangle 942"/>
              <p:cNvSpPr>
                <a:spLocks noChangeArrowheads="1"/>
              </p:cNvSpPr>
              <p:nvPr/>
            </p:nvSpPr>
            <p:spPr bwMode="auto">
              <a:xfrm>
                <a:off x="5351" y="3026"/>
                <a:ext cx="19"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61" name="Rectangle 943"/>
              <p:cNvSpPr>
                <a:spLocks noChangeArrowheads="1"/>
              </p:cNvSpPr>
              <p:nvPr/>
            </p:nvSpPr>
            <p:spPr bwMode="auto">
              <a:xfrm>
                <a:off x="5368" y="3023"/>
                <a:ext cx="4" cy="5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62" name="Rectangle 944"/>
              <p:cNvSpPr>
                <a:spLocks noChangeArrowheads="1"/>
              </p:cNvSpPr>
              <p:nvPr/>
            </p:nvSpPr>
            <p:spPr bwMode="auto">
              <a:xfrm>
                <a:off x="5347" y="3076"/>
                <a:ext cx="32"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63" name="Rectangle 945"/>
              <p:cNvSpPr>
                <a:spLocks noChangeArrowheads="1"/>
              </p:cNvSpPr>
              <p:nvPr/>
            </p:nvSpPr>
            <p:spPr bwMode="auto">
              <a:xfrm>
                <a:off x="5353" y="3111"/>
                <a:ext cx="4" cy="5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64" name="Rectangle 946"/>
              <p:cNvSpPr>
                <a:spLocks noChangeArrowheads="1"/>
              </p:cNvSpPr>
              <p:nvPr/>
            </p:nvSpPr>
            <p:spPr bwMode="auto">
              <a:xfrm>
                <a:off x="5351" y="3111"/>
                <a:ext cx="19" cy="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65" name="Rectangle 947"/>
              <p:cNvSpPr>
                <a:spLocks noChangeArrowheads="1"/>
              </p:cNvSpPr>
              <p:nvPr/>
            </p:nvSpPr>
            <p:spPr bwMode="auto">
              <a:xfrm>
                <a:off x="5368" y="3109"/>
                <a:ext cx="4" cy="5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66" name="Rectangle 948"/>
              <p:cNvSpPr>
                <a:spLocks noChangeArrowheads="1"/>
              </p:cNvSpPr>
              <p:nvPr/>
            </p:nvSpPr>
            <p:spPr bwMode="auto">
              <a:xfrm>
                <a:off x="5347" y="3161"/>
                <a:ext cx="32" cy="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67" name="Rectangle 949"/>
              <p:cNvSpPr>
                <a:spLocks noChangeArrowheads="1"/>
              </p:cNvSpPr>
              <p:nvPr/>
            </p:nvSpPr>
            <p:spPr bwMode="auto">
              <a:xfrm>
                <a:off x="5353" y="3463"/>
                <a:ext cx="4" cy="5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68" name="Rectangle 950"/>
              <p:cNvSpPr>
                <a:spLocks noChangeArrowheads="1"/>
              </p:cNvSpPr>
              <p:nvPr/>
            </p:nvSpPr>
            <p:spPr bwMode="auto">
              <a:xfrm>
                <a:off x="5351" y="3463"/>
                <a:ext cx="19" cy="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69" name="Rectangle 951"/>
              <p:cNvSpPr>
                <a:spLocks noChangeArrowheads="1"/>
              </p:cNvSpPr>
              <p:nvPr/>
            </p:nvSpPr>
            <p:spPr bwMode="auto">
              <a:xfrm>
                <a:off x="5368" y="3461"/>
                <a:ext cx="4" cy="5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70" name="Rectangle 952"/>
              <p:cNvSpPr>
                <a:spLocks noChangeArrowheads="1"/>
              </p:cNvSpPr>
              <p:nvPr/>
            </p:nvSpPr>
            <p:spPr bwMode="auto">
              <a:xfrm>
                <a:off x="5347" y="3514"/>
                <a:ext cx="32"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71" name="Rectangle 953"/>
              <p:cNvSpPr>
                <a:spLocks noChangeArrowheads="1"/>
              </p:cNvSpPr>
              <p:nvPr/>
            </p:nvSpPr>
            <p:spPr bwMode="auto">
              <a:xfrm>
                <a:off x="5159" y="2756"/>
                <a:ext cx="5" cy="5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72" name="Rectangle 954"/>
              <p:cNvSpPr>
                <a:spLocks noChangeArrowheads="1"/>
              </p:cNvSpPr>
              <p:nvPr/>
            </p:nvSpPr>
            <p:spPr bwMode="auto">
              <a:xfrm>
                <a:off x="5158" y="2757"/>
                <a:ext cx="19"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73" name="Rectangle 955"/>
              <p:cNvSpPr>
                <a:spLocks noChangeArrowheads="1"/>
              </p:cNvSpPr>
              <p:nvPr/>
            </p:nvSpPr>
            <p:spPr bwMode="auto">
              <a:xfrm>
                <a:off x="5175" y="2755"/>
                <a:ext cx="4" cy="5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74" name="Rectangle 956"/>
              <p:cNvSpPr>
                <a:spLocks noChangeArrowheads="1"/>
              </p:cNvSpPr>
              <p:nvPr/>
            </p:nvSpPr>
            <p:spPr bwMode="auto">
              <a:xfrm>
                <a:off x="5154" y="2807"/>
                <a:ext cx="32"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75" name="Freeform 957"/>
              <p:cNvSpPr>
                <a:spLocks/>
              </p:cNvSpPr>
              <p:nvPr/>
            </p:nvSpPr>
            <p:spPr bwMode="auto">
              <a:xfrm>
                <a:off x="5224" y="2617"/>
                <a:ext cx="51" cy="36"/>
              </a:xfrm>
              <a:custGeom>
                <a:avLst/>
                <a:gdLst>
                  <a:gd name="T0" fmla="*/ 0 w 51"/>
                  <a:gd name="T1" fmla="*/ 4 h 36"/>
                  <a:gd name="T2" fmla="*/ 48 w 51"/>
                  <a:gd name="T3" fmla="*/ 36 h 36"/>
                  <a:gd name="T4" fmla="*/ 51 w 51"/>
                  <a:gd name="T5" fmla="*/ 33 h 36"/>
                  <a:gd name="T6" fmla="*/ 2 w 51"/>
                  <a:gd name="T7" fmla="*/ 0 h 36"/>
                  <a:gd name="T8" fmla="*/ 0 w 51"/>
                  <a:gd name="T9" fmla="*/ 4 h 36"/>
                </a:gdLst>
                <a:ahLst/>
                <a:cxnLst>
                  <a:cxn ang="0">
                    <a:pos x="T0" y="T1"/>
                  </a:cxn>
                  <a:cxn ang="0">
                    <a:pos x="T2" y="T3"/>
                  </a:cxn>
                  <a:cxn ang="0">
                    <a:pos x="T4" y="T5"/>
                  </a:cxn>
                  <a:cxn ang="0">
                    <a:pos x="T6" y="T7"/>
                  </a:cxn>
                  <a:cxn ang="0">
                    <a:pos x="T8" y="T9"/>
                  </a:cxn>
                </a:cxnLst>
                <a:rect l="0" t="0" r="r" b="b"/>
                <a:pathLst>
                  <a:path w="51" h="36">
                    <a:moveTo>
                      <a:pt x="0" y="4"/>
                    </a:moveTo>
                    <a:lnTo>
                      <a:pt x="48" y="36"/>
                    </a:lnTo>
                    <a:lnTo>
                      <a:pt x="51" y="33"/>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76" name="Freeform 958"/>
              <p:cNvSpPr>
                <a:spLocks/>
              </p:cNvSpPr>
              <p:nvPr/>
            </p:nvSpPr>
            <p:spPr bwMode="auto">
              <a:xfrm>
                <a:off x="5224" y="2636"/>
                <a:ext cx="51" cy="36"/>
              </a:xfrm>
              <a:custGeom>
                <a:avLst/>
                <a:gdLst>
                  <a:gd name="T0" fmla="*/ 0 w 51"/>
                  <a:gd name="T1" fmla="*/ 4 h 36"/>
                  <a:gd name="T2" fmla="*/ 48 w 51"/>
                  <a:gd name="T3" fmla="*/ 36 h 36"/>
                  <a:gd name="T4" fmla="*/ 51 w 51"/>
                  <a:gd name="T5" fmla="*/ 33 h 36"/>
                  <a:gd name="T6" fmla="*/ 2 w 51"/>
                  <a:gd name="T7" fmla="*/ 0 h 36"/>
                  <a:gd name="T8" fmla="*/ 0 w 51"/>
                  <a:gd name="T9" fmla="*/ 4 h 36"/>
                </a:gdLst>
                <a:ahLst/>
                <a:cxnLst>
                  <a:cxn ang="0">
                    <a:pos x="T0" y="T1"/>
                  </a:cxn>
                  <a:cxn ang="0">
                    <a:pos x="T2" y="T3"/>
                  </a:cxn>
                  <a:cxn ang="0">
                    <a:pos x="T4" y="T5"/>
                  </a:cxn>
                  <a:cxn ang="0">
                    <a:pos x="T6" y="T7"/>
                  </a:cxn>
                  <a:cxn ang="0">
                    <a:pos x="T8" y="T9"/>
                  </a:cxn>
                </a:cxnLst>
                <a:rect l="0" t="0" r="r" b="b"/>
                <a:pathLst>
                  <a:path w="51" h="36">
                    <a:moveTo>
                      <a:pt x="0" y="4"/>
                    </a:moveTo>
                    <a:lnTo>
                      <a:pt x="48" y="36"/>
                    </a:lnTo>
                    <a:lnTo>
                      <a:pt x="51" y="33"/>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77" name="Freeform 959"/>
              <p:cNvSpPr>
                <a:spLocks/>
              </p:cNvSpPr>
              <p:nvPr/>
            </p:nvSpPr>
            <p:spPr bwMode="auto">
              <a:xfrm>
                <a:off x="5224" y="2655"/>
                <a:ext cx="51" cy="36"/>
              </a:xfrm>
              <a:custGeom>
                <a:avLst/>
                <a:gdLst>
                  <a:gd name="T0" fmla="*/ 0 w 51"/>
                  <a:gd name="T1" fmla="*/ 4 h 36"/>
                  <a:gd name="T2" fmla="*/ 48 w 51"/>
                  <a:gd name="T3" fmla="*/ 36 h 36"/>
                  <a:gd name="T4" fmla="*/ 51 w 51"/>
                  <a:gd name="T5" fmla="*/ 32 h 36"/>
                  <a:gd name="T6" fmla="*/ 2 w 51"/>
                  <a:gd name="T7" fmla="*/ 0 h 36"/>
                  <a:gd name="T8" fmla="*/ 0 w 51"/>
                  <a:gd name="T9" fmla="*/ 4 h 36"/>
                </a:gdLst>
                <a:ahLst/>
                <a:cxnLst>
                  <a:cxn ang="0">
                    <a:pos x="T0" y="T1"/>
                  </a:cxn>
                  <a:cxn ang="0">
                    <a:pos x="T2" y="T3"/>
                  </a:cxn>
                  <a:cxn ang="0">
                    <a:pos x="T4" y="T5"/>
                  </a:cxn>
                  <a:cxn ang="0">
                    <a:pos x="T6" y="T7"/>
                  </a:cxn>
                  <a:cxn ang="0">
                    <a:pos x="T8" y="T9"/>
                  </a:cxn>
                </a:cxnLst>
                <a:rect l="0" t="0" r="r" b="b"/>
                <a:pathLst>
                  <a:path w="51" h="36">
                    <a:moveTo>
                      <a:pt x="0" y="4"/>
                    </a:moveTo>
                    <a:lnTo>
                      <a:pt x="48" y="36"/>
                    </a:lnTo>
                    <a:lnTo>
                      <a:pt x="51" y="32"/>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78" name="Freeform 960"/>
              <p:cNvSpPr>
                <a:spLocks/>
              </p:cNvSpPr>
              <p:nvPr/>
            </p:nvSpPr>
            <p:spPr bwMode="auto">
              <a:xfrm>
                <a:off x="5224" y="2674"/>
                <a:ext cx="51" cy="36"/>
              </a:xfrm>
              <a:custGeom>
                <a:avLst/>
                <a:gdLst>
                  <a:gd name="T0" fmla="*/ 0 w 51"/>
                  <a:gd name="T1" fmla="*/ 4 h 36"/>
                  <a:gd name="T2" fmla="*/ 48 w 51"/>
                  <a:gd name="T3" fmla="*/ 36 h 36"/>
                  <a:gd name="T4" fmla="*/ 51 w 51"/>
                  <a:gd name="T5" fmla="*/ 32 h 36"/>
                  <a:gd name="T6" fmla="*/ 2 w 51"/>
                  <a:gd name="T7" fmla="*/ 0 h 36"/>
                  <a:gd name="T8" fmla="*/ 0 w 51"/>
                  <a:gd name="T9" fmla="*/ 4 h 36"/>
                </a:gdLst>
                <a:ahLst/>
                <a:cxnLst>
                  <a:cxn ang="0">
                    <a:pos x="T0" y="T1"/>
                  </a:cxn>
                  <a:cxn ang="0">
                    <a:pos x="T2" y="T3"/>
                  </a:cxn>
                  <a:cxn ang="0">
                    <a:pos x="T4" y="T5"/>
                  </a:cxn>
                  <a:cxn ang="0">
                    <a:pos x="T6" y="T7"/>
                  </a:cxn>
                  <a:cxn ang="0">
                    <a:pos x="T8" y="T9"/>
                  </a:cxn>
                </a:cxnLst>
                <a:rect l="0" t="0" r="r" b="b"/>
                <a:pathLst>
                  <a:path w="51" h="36">
                    <a:moveTo>
                      <a:pt x="0" y="4"/>
                    </a:moveTo>
                    <a:lnTo>
                      <a:pt x="48" y="36"/>
                    </a:lnTo>
                    <a:lnTo>
                      <a:pt x="51" y="32"/>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79" name="Freeform 961"/>
              <p:cNvSpPr>
                <a:spLocks/>
              </p:cNvSpPr>
              <p:nvPr/>
            </p:nvSpPr>
            <p:spPr bwMode="auto">
              <a:xfrm>
                <a:off x="5224" y="2697"/>
                <a:ext cx="51" cy="35"/>
              </a:xfrm>
              <a:custGeom>
                <a:avLst/>
                <a:gdLst>
                  <a:gd name="T0" fmla="*/ 0 w 51"/>
                  <a:gd name="T1" fmla="*/ 3 h 35"/>
                  <a:gd name="T2" fmla="*/ 48 w 51"/>
                  <a:gd name="T3" fmla="*/ 35 h 35"/>
                  <a:gd name="T4" fmla="*/ 51 w 51"/>
                  <a:gd name="T5" fmla="*/ 32 h 35"/>
                  <a:gd name="T6" fmla="*/ 2 w 51"/>
                  <a:gd name="T7" fmla="*/ 0 h 35"/>
                  <a:gd name="T8" fmla="*/ 0 w 51"/>
                  <a:gd name="T9" fmla="*/ 3 h 35"/>
                </a:gdLst>
                <a:ahLst/>
                <a:cxnLst>
                  <a:cxn ang="0">
                    <a:pos x="T0" y="T1"/>
                  </a:cxn>
                  <a:cxn ang="0">
                    <a:pos x="T2" y="T3"/>
                  </a:cxn>
                  <a:cxn ang="0">
                    <a:pos x="T4" y="T5"/>
                  </a:cxn>
                  <a:cxn ang="0">
                    <a:pos x="T6" y="T7"/>
                  </a:cxn>
                  <a:cxn ang="0">
                    <a:pos x="T8" y="T9"/>
                  </a:cxn>
                </a:cxnLst>
                <a:rect l="0" t="0" r="r" b="b"/>
                <a:pathLst>
                  <a:path w="51" h="35">
                    <a:moveTo>
                      <a:pt x="0" y="3"/>
                    </a:moveTo>
                    <a:lnTo>
                      <a:pt x="48" y="35"/>
                    </a:lnTo>
                    <a:lnTo>
                      <a:pt x="51" y="32"/>
                    </a:lnTo>
                    <a:lnTo>
                      <a:pt x="2" y="0"/>
                    </a:lnTo>
                    <a:lnTo>
                      <a:pt x="0"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80" name="Freeform 962"/>
              <p:cNvSpPr>
                <a:spLocks/>
              </p:cNvSpPr>
              <p:nvPr/>
            </p:nvSpPr>
            <p:spPr bwMode="auto">
              <a:xfrm>
                <a:off x="5224" y="2719"/>
                <a:ext cx="51" cy="36"/>
              </a:xfrm>
              <a:custGeom>
                <a:avLst/>
                <a:gdLst>
                  <a:gd name="T0" fmla="*/ 0 w 51"/>
                  <a:gd name="T1" fmla="*/ 4 h 36"/>
                  <a:gd name="T2" fmla="*/ 48 w 51"/>
                  <a:gd name="T3" fmla="*/ 36 h 36"/>
                  <a:gd name="T4" fmla="*/ 51 w 51"/>
                  <a:gd name="T5" fmla="*/ 32 h 36"/>
                  <a:gd name="T6" fmla="*/ 2 w 51"/>
                  <a:gd name="T7" fmla="*/ 0 h 36"/>
                  <a:gd name="T8" fmla="*/ 0 w 51"/>
                  <a:gd name="T9" fmla="*/ 4 h 36"/>
                </a:gdLst>
                <a:ahLst/>
                <a:cxnLst>
                  <a:cxn ang="0">
                    <a:pos x="T0" y="T1"/>
                  </a:cxn>
                  <a:cxn ang="0">
                    <a:pos x="T2" y="T3"/>
                  </a:cxn>
                  <a:cxn ang="0">
                    <a:pos x="T4" y="T5"/>
                  </a:cxn>
                  <a:cxn ang="0">
                    <a:pos x="T6" y="T7"/>
                  </a:cxn>
                  <a:cxn ang="0">
                    <a:pos x="T8" y="T9"/>
                  </a:cxn>
                </a:cxnLst>
                <a:rect l="0" t="0" r="r" b="b"/>
                <a:pathLst>
                  <a:path w="51" h="36">
                    <a:moveTo>
                      <a:pt x="0" y="4"/>
                    </a:moveTo>
                    <a:lnTo>
                      <a:pt x="48" y="36"/>
                    </a:lnTo>
                    <a:lnTo>
                      <a:pt x="51" y="32"/>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81" name="Freeform 963"/>
              <p:cNvSpPr>
                <a:spLocks/>
              </p:cNvSpPr>
              <p:nvPr/>
            </p:nvSpPr>
            <p:spPr bwMode="auto">
              <a:xfrm>
                <a:off x="5224" y="2745"/>
                <a:ext cx="51" cy="36"/>
              </a:xfrm>
              <a:custGeom>
                <a:avLst/>
                <a:gdLst>
                  <a:gd name="T0" fmla="*/ 0 w 51"/>
                  <a:gd name="T1" fmla="*/ 4 h 36"/>
                  <a:gd name="T2" fmla="*/ 48 w 51"/>
                  <a:gd name="T3" fmla="*/ 36 h 36"/>
                  <a:gd name="T4" fmla="*/ 51 w 51"/>
                  <a:gd name="T5" fmla="*/ 33 h 36"/>
                  <a:gd name="T6" fmla="*/ 2 w 51"/>
                  <a:gd name="T7" fmla="*/ 0 h 36"/>
                  <a:gd name="T8" fmla="*/ 0 w 51"/>
                  <a:gd name="T9" fmla="*/ 4 h 36"/>
                </a:gdLst>
                <a:ahLst/>
                <a:cxnLst>
                  <a:cxn ang="0">
                    <a:pos x="T0" y="T1"/>
                  </a:cxn>
                  <a:cxn ang="0">
                    <a:pos x="T2" y="T3"/>
                  </a:cxn>
                  <a:cxn ang="0">
                    <a:pos x="T4" y="T5"/>
                  </a:cxn>
                  <a:cxn ang="0">
                    <a:pos x="T6" y="T7"/>
                  </a:cxn>
                  <a:cxn ang="0">
                    <a:pos x="T8" y="T9"/>
                  </a:cxn>
                </a:cxnLst>
                <a:rect l="0" t="0" r="r" b="b"/>
                <a:pathLst>
                  <a:path w="51" h="36">
                    <a:moveTo>
                      <a:pt x="0" y="4"/>
                    </a:moveTo>
                    <a:lnTo>
                      <a:pt x="48" y="36"/>
                    </a:lnTo>
                    <a:lnTo>
                      <a:pt x="51" y="33"/>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82" name="Freeform 964"/>
              <p:cNvSpPr>
                <a:spLocks/>
              </p:cNvSpPr>
              <p:nvPr/>
            </p:nvSpPr>
            <p:spPr bwMode="auto">
              <a:xfrm>
                <a:off x="5224" y="2772"/>
                <a:ext cx="51" cy="36"/>
              </a:xfrm>
              <a:custGeom>
                <a:avLst/>
                <a:gdLst>
                  <a:gd name="T0" fmla="*/ 0 w 51"/>
                  <a:gd name="T1" fmla="*/ 3 h 36"/>
                  <a:gd name="T2" fmla="*/ 48 w 51"/>
                  <a:gd name="T3" fmla="*/ 36 h 36"/>
                  <a:gd name="T4" fmla="*/ 51 w 51"/>
                  <a:gd name="T5" fmla="*/ 32 h 36"/>
                  <a:gd name="T6" fmla="*/ 2 w 51"/>
                  <a:gd name="T7" fmla="*/ 0 h 36"/>
                  <a:gd name="T8" fmla="*/ 0 w 51"/>
                  <a:gd name="T9" fmla="*/ 3 h 36"/>
                </a:gdLst>
                <a:ahLst/>
                <a:cxnLst>
                  <a:cxn ang="0">
                    <a:pos x="T0" y="T1"/>
                  </a:cxn>
                  <a:cxn ang="0">
                    <a:pos x="T2" y="T3"/>
                  </a:cxn>
                  <a:cxn ang="0">
                    <a:pos x="T4" y="T5"/>
                  </a:cxn>
                  <a:cxn ang="0">
                    <a:pos x="T6" y="T7"/>
                  </a:cxn>
                  <a:cxn ang="0">
                    <a:pos x="T8" y="T9"/>
                  </a:cxn>
                </a:cxnLst>
                <a:rect l="0" t="0" r="r" b="b"/>
                <a:pathLst>
                  <a:path w="51" h="36">
                    <a:moveTo>
                      <a:pt x="0" y="3"/>
                    </a:moveTo>
                    <a:lnTo>
                      <a:pt x="48" y="36"/>
                    </a:lnTo>
                    <a:lnTo>
                      <a:pt x="51" y="32"/>
                    </a:lnTo>
                    <a:lnTo>
                      <a:pt x="2" y="0"/>
                    </a:lnTo>
                    <a:lnTo>
                      <a:pt x="0"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83" name="Freeform 965"/>
              <p:cNvSpPr>
                <a:spLocks/>
              </p:cNvSpPr>
              <p:nvPr/>
            </p:nvSpPr>
            <p:spPr bwMode="auto">
              <a:xfrm>
                <a:off x="4914" y="2497"/>
                <a:ext cx="73" cy="57"/>
              </a:xfrm>
              <a:custGeom>
                <a:avLst/>
                <a:gdLst>
                  <a:gd name="T0" fmla="*/ 30 w 847"/>
                  <a:gd name="T1" fmla="*/ 651 h 651"/>
                  <a:gd name="T2" fmla="*/ 847 w 847"/>
                  <a:gd name="T3" fmla="*/ 40 h 651"/>
                  <a:gd name="T4" fmla="*/ 817 w 847"/>
                  <a:gd name="T5" fmla="*/ 0 h 651"/>
                  <a:gd name="T6" fmla="*/ 0 w 847"/>
                  <a:gd name="T7" fmla="*/ 611 h 651"/>
                </a:gdLst>
                <a:ahLst/>
                <a:cxnLst>
                  <a:cxn ang="0">
                    <a:pos x="T0" y="T1"/>
                  </a:cxn>
                  <a:cxn ang="0">
                    <a:pos x="T2" y="T3"/>
                  </a:cxn>
                  <a:cxn ang="0">
                    <a:pos x="T4" y="T5"/>
                  </a:cxn>
                  <a:cxn ang="0">
                    <a:pos x="T6" y="T7"/>
                  </a:cxn>
                </a:cxnLst>
                <a:rect l="0" t="0" r="r" b="b"/>
                <a:pathLst>
                  <a:path w="847" h="651">
                    <a:moveTo>
                      <a:pt x="30" y="651"/>
                    </a:moveTo>
                    <a:lnTo>
                      <a:pt x="847" y="40"/>
                    </a:lnTo>
                    <a:lnTo>
                      <a:pt x="817" y="0"/>
                    </a:lnTo>
                    <a:lnTo>
                      <a:pt x="0" y="61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84" name="Rectangle 966"/>
              <p:cNvSpPr>
                <a:spLocks noChangeArrowheads="1"/>
              </p:cNvSpPr>
              <p:nvPr/>
            </p:nvSpPr>
            <p:spPr bwMode="auto">
              <a:xfrm>
                <a:off x="4919" y="2526"/>
                <a:ext cx="4" cy="97"/>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85" name="Rectangle 967"/>
              <p:cNvSpPr>
                <a:spLocks noChangeArrowheads="1"/>
              </p:cNvSpPr>
              <p:nvPr/>
            </p:nvSpPr>
            <p:spPr bwMode="auto">
              <a:xfrm>
                <a:off x="5353" y="3557"/>
                <a:ext cx="4" cy="4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86" name="Rectangle 968"/>
              <p:cNvSpPr>
                <a:spLocks noChangeArrowheads="1"/>
              </p:cNvSpPr>
              <p:nvPr/>
            </p:nvSpPr>
            <p:spPr bwMode="auto">
              <a:xfrm>
                <a:off x="5351" y="3555"/>
                <a:ext cx="19"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87" name="Rectangle 969"/>
              <p:cNvSpPr>
                <a:spLocks noChangeArrowheads="1"/>
              </p:cNvSpPr>
              <p:nvPr/>
            </p:nvSpPr>
            <p:spPr bwMode="auto">
              <a:xfrm>
                <a:off x="5353" y="3648"/>
                <a:ext cx="4" cy="5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88" name="Rectangle 970"/>
              <p:cNvSpPr>
                <a:spLocks noChangeArrowheads="1"/>
              </p:cNvSpPr>
              <p:nvPr/>
            </p:nvSpPr>
            <p:spPr bwMode="auto">
              <a:xfrm>
                <a:off x="5351" y="3650"/>
                <a:ext cx="19" cy="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89" name="Rectangle 971"/>
              <p:cNvSpPr>
                <a:spLocks noChangeArrowheads="1"/>
              </p:cNvSpPr>
              <p:nvPr/>
            </p:nvSpPr>
            <p:spPr bwMode="auto">
              <a:xfrm>
                <a:off x="5355" y="3741"/>
                <a:ext cx="15"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90" name="Rectangle 972"/>
              <p:cNvSpPr>
                <a:spLocks noChangeArrowheads="1"/>
              </p:cNvSpPr>
              <p:nvPr/>
            </p:nvSpPr>
            <p:spPr bwMode="auto">
              <a:xfrm>
                <a:off x="5353" y="3737"/>
                <a:ext cx="4" cy="3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91" name="Rectangle 973"/>
              <p:cNvSpPr>
                <a:spLocks noChangeArrowheads="1"/>
              </p:cNvSpPr>
              <p:nvPr/>
            </p:nvSpPr>
            <p:spPr bwMode="auto">
              <a:xfrm>
                <a:off x="5368" y="3554"/>
                <a:ext cx="4" cy="21"/>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92" name="Rectangle 974"/>
              <p:cNvSpPr>
                <a:spLocks noChangeArrowheads="1"/>
              </p:cNvSpPr>
              <p:nvPr/>
            </p:nvSpPr>
            <p:spPr bwMode="auto">
              <a:xfrm>
                <a:off x="4984" y="2499"/>
                <a:ext cx="4" cy="1149"/>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93" name="Rectangle 975"/>
              <p:cNvSpPr>
                <a:spLocks noChangeArrowheads="1"/>
              </p:cNvSpPr>
              <p:nvPr/>
            </p:nvSpPr>
            <p:spPr bwMode="auto">
              <a:xfrm>
                <a:off x="5284" y="2848"/>
                <a:ext cx="5" cy="448"/>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94" name="Rectangle 976"/>
              <p:cNvSpPr>
                <a:spLocks noChangeArrowheads="1"/>
              </p:cNvSpPr>
              <p:nvPr/>
            </p:nvSpPr>
            <p:spPr bwMode="auto">
              <a:xfrm>
                <a:off x="5453" y="2949"/>
                <a:ext cx="4" cy="821"/>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95" name="Freeform 977"/>
              <p:cNvSpPr>
                <a:spLocks/>
              </p:cNvSpPr>
              <p:nvPr/>
            </p:nvSpPr>
            <p:spPr bwMode="auto">
              <a:xfrm>
                <a:off x="5194" y="2888"/>
                <a:ext cx="80" cy="27"/>
              </a:xfrm>
              <a:custGeom>
                <a:avLst/>
                <a:gdLst>
                  <a:gd name="T0" fmla="*/ 1 w 80"/>
                  <a:gd name="T1" fmla="*/ 27 h 27"/>
                  <a:gd name="T2" fmla="*/ 80 w 80"/>
                  <a:gd name="T3" fmla="*/ 4 h 27"/>
                  <a:gd name="T4" fmla="*/ 79 w 80"/>
                  <a:gd name="T5" fmla="*/ 0 h 27"/>
                  <a:gd name="T6" fmla="*/ 0 w 80"/>
                  <a:gd name="T7" fmla="*/ 23 h 27"/>
                  <a:gd name="T8" fmla="*/ 1 w 80"/>
                  <a:gd name="T9" fmla="*/ 27 h 27"/>
                </a:gdLst>
                <a:ahLst/>
                <a:cxnLst>
                  <a:cxn ang="0">
                    <a:pos x="T0" y="T1"/>
                  </a:cxn>
                  <a:cxn ang="0">
                    <a:pos x="T2" y="T3"/>
                  </a:cxn>
                  <a:cxn ang="0">
                    <a:pos x="T4" y="T5"/>
                  </a:cxn>
                  <a:cxn ang="0">
                    <a:pos x="T6" y="T7"/>
                  </a:cxn>
                  <a:cxn ang="0">
                    <a:pos x="T8" y="T9"/>
                  </a:cxn>
                </a:cxnLst>
                <a:rect l="0" t="0" r="r" b="b"/>
                <a:pathLst>
                  <a:path w="80" h="27">
                    <a:moveTo>
                      <a:pt x="1" y="27"/>
                    </a:moveTo>
                    <a:lnTo>
                      <a:pt x="80" y="4"/>
                    </a:lnTo>
                    <a:lnTo>
                      <a:pt x="79" y="0"/>
                    </a:lnTo>
                    <a:lnTo>
                      <a:pt x="0" y="23"/>
                    </a:lnTo>
                    <a:lnTo>
                      <a:pt x="1"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96" name="Freeform 978"/>
              <p:cNvSpPr>
                <a:spLocks/>
              </p:cNvSpPr>
              <p:nvPr/>
            </p:nvSpPr>
            <p:spPr bwMode="auto">
              <a:xfrm>
                <a:off x="5194" y="2940"/>
                <a:ext cx="80" cy="27"/>
              </a:xfrm>
              <a:custGeom>
                <a:avLst/>
                <a:gdLst>
                  <a:gd name="T0" fmla="*/ 1 w 80"/>
                  <a:gd name="T1" fmla="*/ 27 h 27"/>
                  <a:gd name="T2" fmla="*/ 80 w 80"/>
                  <a:gd name="T3" fmla="*/ 4 h 27"/>
                  <a:gd name="T4" fmla="*/ 79 w 80"/>
                  <a:gd name="T5" fmla="*/ 0 h 27"/>
                  <a:gd name="T6" fmla="*/ 0 w 80"/>
                  <a:gd name="T7" fmla="*/ 23 h 27"/>
                  <a:gd name="T8" fmla="*/ 1 w 80"/>
                  <a:gd name="T9" fmla="*/ 27 h 27"/>
                </a:gdLst>
                <a:ahLst/>
                <a:cxnLst>
                  <a:cxn ang="0">
                    <a:pos x="T0" y="T1"/>
                  </a:cxn>
                  <a:cxn ang="0">
                    <a:pos x="T2" y="T3"/>
                  </a:cxn>
                  <a:cxn ang="0">
                    <a:pos x="T4" y="T5"/>
                  </a:cxn>
                  <a:cxn ang="0">
                    <a:pos x="T6" y="T7"/>
                  </a:cxn>
                  <a:cxn ang="0">
                    <a:pos x="T8" y="T9"/>
                  </a:cxn>
                </a:cxnLst>
                <a:rect l="0" t="0" r="r" b="b"/>
                <a:pathLst>
                  <a:path w="80" h="27">
                    <a:moveTo>
                      <a:pt x="1" y="27"/>
                    </a:moveTo>
                    <a:lnTo>
                      <a:pt x="80" y="4"/>
                    </a:lnTo>
                    <a:lnTo>
                      <a:pt x="79" y="0"/>
                    </a:lnTo>
                    <a:lnTo>
                      <a:pt x="0" y="23"/>
                    </a:lnTo>
                    <a:lnTo>
                      <a:pt x="1"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97" name="Rectangle 979"/>
              <p:cNvSpPr>
                <a:spLocks noChangeArrowheads="1"/>
              </p:cNvSpPr>
              <p:nvPr/>
            </p:nvSpPr>
            <p:spPr bwMode="auto">
              <a:xfrm>
                <a:off x="5271" y="2887"/>
                <a:ext cx="5" cy="5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98" name="Rectangle 980"/>
              <p:cNvSpPr>
                <a:spLocks noChangeArrowheads="1"/>
              </p:cNvSpPr>
              <p:nvPr/>
            </p:nvSpPr>
            <p:spPr bwMode="auto">
              <a:xfrm>
                <a:off x="5199" y="2907"/>
                <a:ext cx="4" cy="5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99" name="Freeform 981"/>
              <p:cNvSpPr>
                <a:spLocks/>
              </p:cNvSpPr>
              <p:nvPr/>
            </p:nvSpPr>
            <p:spPr bwMode="auto">
              <a:xfrm>
                <a:off x="5194" y="2981"/>
                <a:ext cx="80" cy="27"/>
              </a:xfrm>
              <a:custGeom>
                <a:avLst/>
                <a:gdLst>
                  <a:gd name="T0" fmla="*/ 1 w 80"/>
                  <a:gd name="T1" fmla="*/ 27 h 27"/>
                  <a:gd name="T2" fmla="*/ 80 w 80"/>
                  <a:gd name="T3" fmla="*/ 4 h 27"/>
                  <a:gd name="T4" fmla="*/ 79 w 80"/>
                  <a:gd name="T5" fmla="*/ 0 h 27"/>
                  <a:gd name="T6" fmla="*/ 0 w 80"/>
                  <a:gd name="T7" fmla="*/ 23 h 27"/>
                  <a:gd name="T8" fmla="*/ 1 w 80"/>
                  <a:gd name="T9" fmla="*/ 27 h 27"/>
                </a:gdLst>
                <a:ahLst/>
                <a:cxnLst>
                  <a:cxn ang="0">
                    <a:pos x="T0" y="T1"/>
                  </a:cxn>
                  <a:cxn ang="0">
                    <a:pos x="T2" y="T3"/>
                  </a:cxn>
                  <a:cxn ang="0">
                    <a:pos x="T4" y="T5"/>
                  </a:cxn>
                  <a:cxn ang="0">
                    <a:pos x="T6" y="T7"/>
                  </a:cxn>
                  <a:cxn ang="0">
                    <a:pos x="T8" y="T9"/>
                  </a:cxn>
                </a:cxnLst>
                <a:rect l="0" t="0" r="r" b="b"/>
                <a:pathLst>
                  <a:path w="80" h="27">
                    <a:moveTo>
                      <a:pt x="1" y="27"/>
                    </a:moveTo>
                    <a:lnTo>
                      <a:pt x="80" y="4"/>
                    </a:lnTo>
                    <a:lnTo>
                      <a:pt x="79" y="0"/>
                    </a:lnTo>
                    <a:lnTo>
                      <a:pt x="0" y="23"/>
                    </a:lnTo>
                    <a:lnTo>
                      <a:pt x="1"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00" name="Freeform 982"/>
              <p:cNvSpPr>
                <a:spLocks/>
              </p:cNvSpPr>
              <p:nvPr/>
            </p:nvSpPr>
            <p:spPr bwMode="auto">
              <a:xfrm>
                <a:off x="5194" y="3033"/>
                <a:ext cx="80" cy="27"/>
              </a:xfrm>
              <a:custGeom>
                <a:avLst/>
                <a:gdLst>
                  <a:gd name="T0" fmla="*/ 1 w 80"/>
                  <a:gd name="T1" fmla="*/ 27 h 27"/>
                  <a:gd name="T2" fmla="*/ 80 w 80"/>
                  <a:gd name="T3" fmla="*/ 5 h 27"/>
                  <a:gd name="T4" fmla="*/ 79 w 80"/>
                  <a:gd name="T5" fmla="*/ 0 h 27"/>
                  <a:gd name="T6" fmla="*/ 0 w 80"/>
                  <a:gd name="T7" fmla="*/ 23 h 27"/>
                  <a:gd name="T8" fmla="*/ 1 w 80"/>
                  <a:gd name="T9" fmla="*/ 27 h 27"/>
                </a:gdLst>
                <a:ahLst/>
                <a:cxnLst>
                  <a:cxn ang="0">
                    <a:pos x="T0" y="T1"/>
                  </a:cxn>
                  <a:cxn ang="0">
                    <a:pos x="T2" y="T3"/>
                  </a:cxn>
                  <a:cxn ang="0">
                    <a:pos x="T4" y="T5"/>
                  </a:cxn>
                  <a:cxn ang="0">
                    <a:pos x="T6" y="T7"/>
                  </a:cxn>
                  <a:cxn ang="0">
                    <a:pos x="T8" y="T9"/>
                  </a:cxn>
                </a:cxnLst>
                <a:rect l="0" t="0" r="r" b="b"/>
                <a:pathLst>
                  <a:path w="80" h="27">
                    <a:moveTo>
                      <a:pt x="1" y="27"/>
                    </a:moveTo>
                    <a:lnTo>
                      <a:pt x="80" y="5"/>
                    </a:lnTo>
                    <a:lnTo>
                      <a:pt x="79" y="0"/>
                    </a:lnTo>
                    <a:lnTo>
                      <a:pt x="0" y="23"/>
                    </a:lnTo>
                    <a:lnTo>
                      <a:pt x="1"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01" name="Rectangle 983"/>
              <p:cNvSpPr>
                <a:spLocks noChangeArrowheads="1"/>
              </p:cNvSpPr>
              <p:nvPr/>
            </p:nvSpPr>
            <p:spPr bwMode="auto">
              <a:xfrm>
                <a:off x="5271" y="2980"/>
                <a:ext cx="5" cy="5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02" name="Rectangle 984"/>
              <p:cNvSpPr>
                <a:spLocks noChangeArrowheads="1"/>
              </p:cNvSpPr>
              <p:nvPr/>
            </p:nvSpPr>
            <p:spPr bwMode="auto">
              <a:xfrm>
                <a:off x="5199" y="3001"/>
                <a:ext cx="4" cy="5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03" name="Freeform 985"/>
              <p:cNvSpPr>
                <a:spLocks/>
              </p:cNvSpPr>
              <p:nvPr/>
            </p:nvSpPr>
            <p:spPr bwMode="auto">
              <a:xfrm>
                <a:off x="5194" y="3075"/>
                <a:ext cx="80" cy="27"/>
              </a:xfrm>
              <a:custGeom>
                <a:avLst/>
                <a:gdLst>
                  <a:gd name="T0" fmla="*/ 1 w 80"/>
                  <a:gd name="T1" fmla="*/ 27 h 27"/>
                  <a:gd name="T2" fmla="*/ 80 w 80"/>
                  <a:gd name="T3" fmla="*/ 4 h 27"/>
                  <a:gd name="T4" fmla="*/ 79 w 80"/>
                  <a:gd name="T5" fmla="*/ 0 h 27"/>
                  <a:gd name="T6" fmla="*/ 0 w 80"/>
                  <a:gd name="T7" fmla="*/ 22 h 27"/>
                  <a:gd name="T8" fmla="*/ 1 w 80"/>
                  <a:gd name="T9" fmla="*/ 27 h 27"/>
                </a:gdLst>
                <a:ahLst/>
                <a:cxnLst>
                  <a:cxn ang="0">
                    <a:pos x="T0" y="T1"/>
                  </a:cxn>
                  <a:cxn ang="0">
                    <a:pos x="T2" y="T3"/>
                  </a:cxn>
                  <a:cxn ang="0">
                    <a:pos x="T4" y="T5"/>
                  </a:cxn>
                  <a:cxn ang="0">
                    <a:pos x="T6" y="T7"/>
                  </a:cxn>
                  <a:cxn ang="0">
                    <a:pos x="T8" y="T9"/>
                  </a:cxn>
                </a:cxnLst>
                <a:rect l="0" t="0" r="r" b="b"/>
                <a:pathLst>
                  <a:path w="80" h="27">
                    <a:moveTo>
                      <a:pt x="1" y="27"/>
                    </a:moveTo>
                    <a:lnTo>
                      <a:pt x="80" y="4"/>
                    </a:lnTo>
                    <a:lnTo>
                      <a:pt x="79" y="0"/>
                    </a:lnTo>
                    <a:lnTo>
                      <a:pt x="0" y="22"/>
                    </a:lnTo>
                    <a:lnTo>
                      <a:pt x="1"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04" name="Freeform 986"/>
              <p:cNvSpPr>
                <a:spLocks/>
              </p:cNvSpPr>
              <p:nvPr/>
            </p:nvSpPr>
            <p:spPr bwMode="auto">
              <a:xfrm>
                <a:off x="5194" y="3127"/>
                <a:ext cx="80" cy="27"/>
              </a:xfrm>
              <a:custGeom>
                <a:avLst/>
                <a:gdLst>
                  <a:gd name="T0" fmla="*/ 1 w 80"/>
                  <a:gd name="T1" fmla="*/ 27 h 27"/>
                  <a:gd name="T2" fmla="*/ 80 w 80"/>
                  <a:gd name="T3" fmla="*/ 4 h 27"/>
                  <a:gd name="T4" fmla="*/ 79 w 80"/>
                  <a:gd name="T5" fmla="*/ 0 h 27"/>
                  <a:gd name="T6" fmla="*/ 0 w 80"/>
                  <a:gd name="T7" fmla="*/ 23 h 27"/>
                  <a:gd name="T8" fmla="*/ 1 w 80"/>
                  <a:gd name="T9" fmla="*/ 27 h 27"/>
                </a:gdLst>
                <a:ahLst/>
                <a:cxnLst>
                  <a:cxn ang="0">
                    <a:pos x="T0" y="T1"/>
                  </a:cxn>
                  <a:cxn ang="0">
                    <a:pos x="T2" y="T3"/>
                  </a:cxn>
                  <a:cxn ang="0">
                    <a:pos x="T4" y="T5"/>
                  </a:cxn>
                  <a:cxn ang="0">
                    <a:pos x="T6" y="T7"/>
                  </a:cxn>
                  <a:cxn ang="0">
                    <a:pos x="T8" y="T9"/>
                  </a:cxn>
                </a:cxnLst>
                <a:rect l="0" t="0" r="r" b="b"/>
                <a:pathLst>
                  <a:path w="80" h="27">
                    <a:moveTo>
                      <a:pt x="1" y="27"/>
                    </a:moveTo>
                    <a:lnTo>
                      <a:pt x="80" y="4"/>
                    </a:lnTo>
                    <a:lnTo>
                      <a:pt x="79" y="0"/>
                    </a:lnTo>
                    <a:lnTo>
                      <a:pt x="0" y="23"/>
                    </a:lnTo>
                    <a:lnTo>
                      <a:pt x="1"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05" name="Rectangle 987"/>
              <p:cNvSpPr>
                <a:spLocks noChangeArrowheads="1"/>
              </p:cNvSpPr>
              <p:nvPr/>
            </p:nvSpPr>
            <p:spPr bwMode="auto">
              <a:xfrm>
                <a:off x="5271" y="3073"/>
                <a:ext cx="5" cy="56"/>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06" name="Rectangle 988"/>
              <p:cNvSpPr>
                <a:spLocks noChangeArrowheads="1"/>
              </p:cNvSpPr>
              <p:nvPr/>
            </p:nvSpPr>
            <p:spPr bwMode="auto">
              <a:xfrm>
                <a:off x="5199" y="3094"/>
                <a:ext cx="4" cy="5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07" name="Freeform 989"/>
              <p:cNvSpPr>
                <a:spLocks/>
              </p:cNvSpPr>
              <p:nvPr/>
            </p:nvSpPr>
            <p:spPr bwMode="auto">
              <a:xfrm>
                <a:off x="5194" y="3168"/>
                <a:ext cx="80" cy="27"/>
              </a:xfrm>
              <a:custGeom>
                <a:avLst/>
                <a:gdLst>
                  <a:gd name="T0" fmla="*/ 1 w 80"/>
                  <a:gd name="T1" fmla="*/ 27 h 27"/>
                  <a:gd name="T2" fmla="*/ 80 w 80"/>
                  <a:gd name="T3" fmla="*/ 4 h 27"/>
                  <a:gd name="T4" fmla="*/ 79 w 80"/>
                  <a:gd name="T5" fmla="*/ 0 h 27"/>
                  <a:gd name="T6" fmla="*/ 0 w 80"/>
                  <a:gd name="T7" fmla="*/ 23 h 27"/>
                  <a:gd name="T8" fmla="*/ 1 w 80"/>
                  <a:gd name="T9" fmla="*/ 27 h 27"/>
                </a:gdLst>
                <a:ahLst/>
                <a:cxnLst>
                  <a:cxn ang="0">
                    <a:pos x="T0" y="T1"/>
                  </a:cxn>
                  <a:cxn ang="0">
                    <a:pos x="T2" y="T3"/>
                  </a:cxn>
                  <a:cxn ang="0">
                    <a:pos x="T4" y="T5"/>
                  </a:cxn>
                  <a:cxn ang="0">
                    <a:pos x="T6" y="T7"/>
                  </a:cxn>
                  <a:cxn ang="0">
                    <a:pos x="T8" y="T9"/>
                  </a:cxn>
                </a:cxnLst>
                <a:rect l="0" t="0" r="r" b="b"/>
                <a:pathLst>
                  <a:path w="80" h="27">
                    <a:moveTo>
                      <a:pt x="1" y="27"/>
                    </a:moveTo>
                    <a:lnTo>
                      <a:pt x="80" y="4"/>
                    </a:lnTo>
                    <a:lnTo>
                      <a:pt x="79" y="0"/>
                    </a:lnTo>
                    <a:lnTo>
                      <a:pt x="0" y="23"/>
                    </a:lnTo>
                    <a:lnTo>
                      <a:pt x="1"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08" name="Rectangle 990"/>
              <p:cNvSpPr>
                <a:spLocks noChangeArrowheads="1"/>
              </p:cNvSpPr>
              <p:nvPr/>
            </p:nvSpPr>
            <p:spPr bwMode="auto">
              <a:xfrm>
                <a:off x="5271" y="3167"/>
                <a:ext cx="5" cy="5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09" name="Rectangle 991"/>
              <p:cNvSpPr>
                <a:spLocks noChangeArrowheads="1"/>
              </p:cNvSpPr>
              <p:nvPr/>
            </p:nvSpPr>
            <p:spPr bwMode="auto">
              <a:xfrm>
                <a:off x="5199" y="3187"/>
                <a:ext cx="4" cy="5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10" name="Freeform 992"/>
              <p:cNvSpPr>
                <a:spLocks/>
              </p:cNvSpPr>
              <p:nvPr/>
            </p:nvSpPr>
            <p:spPr bwMode="auto">
              <a:xfrm>
                <a:off x="5056" y="2969"/>
                <a:ext cx="114" cy="34"/>
              </a:xfrm>
              <a:custGeom>
                <a:avLst/>
                <a:gdLst>
                  <a:gd name="T0" fmla="*/ 1 w 114"/>
                  <a:gd name="T1" fmla="*/ 34 h 34"/>
                  <a:gd name="T2" fmla="*/ 114 w 114"/>
                  <a:gd name="T3" fmla="*/ 4 h 34"/>
                  <a:gd name="T4" fmla="*/ 113 w 114"/>
                  <a:gd name="T5" fmla="*/ 0 h 34"/>
                  <a:gd name="T6" fmla="*/ 0 w 114"/>
                  <a:gd name="T7" fmla="*/ 30 h 34"/>
                  <a:gd name="T8" fmla="*/ 1 w 114"/>
                  <a:gd name="T9" fmla="*/ 34 h 34"/>
                </a:gdLst>
                <a:ahLst/>
                <a:cxnLst>
                  <a:cxn ang="0">
                    <a:pos x="T0" y="T1"/>
                  </a:cxn>
                  <a:cxn ang="0">
                    <a:pos x="T2" y="T3"/>
                  </a:cxn>
                  <a:cxn ang="0">
                    <a:pos x="T4" y="T5"/>
                  </a:cxn>
                  <a:cxn ang="0">
                    <a:pos x="T6" y="T7"/>
                  </a:cxn>
                  <a:cxn ang="0">
                    <a:pos x="T8" y="T9"/>
                  </a:cxn>
                </a:cxnLst>
                <a:rect l="0" t="0" r="r" b="b"/>
                <a:pathLst>
                  <a:path w="114" h="34">
                    <a:moveTo>
                      <a:pt x="1" y="34"/>
                    </a:moveTo>
                    <a:lnTo>
                      <a:pt x="114" y="4"/>
                    </a:lnTo>
                    <a:lnTo>
                      <a:pt x="113" y="0"/>
                    </a:lnTo>
                    <a:lnTo>
                      <a:pt x="0" y="30"/>
                    </a:lnTo>
                    <a:lnTo>
                      <a:pt x="1" y="3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11" name="Freeform 993"/>
              <p:cNvSpPr>
                <a:spLocks/>
              </p:cNvSpPr>
              <p:nvPr/>
            </p:nvSpPr>
            <p:spPr bwMode="auto">
              <a:xfrm>
                <a:off x="5056" y="3055"/>
                <a:ext cx="114" cy="34"/>
              </a:xfrm>
              <a:custGeom>
                <a:avLst/>
                <a:gdLst>
                  <a:gd name="T0" fmla="*/ 1 w 114"/>
                  <a:gd name="T1" fmla="*/ 34 h 34"/>
                  <a:gd name="T2" fmla="*/ 114 w 114"/>
                  <a:gd name="T3" fmla="*/ 4 h 34"/>
                  <a:gd name="T4" fmla="*/ 113 w 114"/>
                  <a:gd name="T5" fmla="*/ 0 h 34"/>
                  <a:gd name="T6" fmla="*/ 0 w 114"/>
                  <a:gd name="T7" fmla="*/ 30 h 34"/>
                  <a:gd name="T8" fmla="*/ 1 w 114"/>
                  <a:gd name="T9" fmla="*/ 34 h 34"/>
                </a:gdLst>
                <a:ahLst/>
                <a:cxnLst>
                  <a:cxn ang="0">
                    <a:pos x="T0" y="T1"/>
                  </a:cxn>
                  <a:cxn ang="0">
                    <a:pos x="T2" y="T3"/>
                  </a:cxn>
                  <a:cxn ang="0">
                    <a:pos x="T4" y="T5"/>
                  </a:cxn>
                  <a:cxn ang="0">
                    <a:pos x="T6" y="T7"/>
                  </a:cxn>
                  <a:cxn ang="0">
                    <a:pos x="T8" y="T9"/>
                  </a:cxn>
                </a:cxnLst>
                <a:rect l="0" t="0" r="r" b="b"/>
                <a:pathLst>
                  <a:path w="114" h="34">
                    <a:moveTo>
                      <a:pt x="1" y="34"/>
                    </a:moveTo>
                    <a:lnTo>
                      <a:pt x="114" y="4"/>
                    </a:lnTo>
                    <a:lnTo>
                      <a:pt x="113" y="0"/>
                    </a:lnTo>
                    <a:lnTo>
                      <a:pt x="0" y="30"/>
                    </a:lnTo>
                    <a:lnTo>
                      <a:pt x="1" y="3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12" name="Rectangle 994"/>
              <p:cNvSpPr>
                <a:spLocks noChangeArrowheads="1"/>
              </p:cNvSpPr>
              <p:nvPr/>
            </p:nvSpPr>
            <p:spPr bwMode="auto">
              <a:xfrm>
                <a:off x="5069" y="2894"/>
                <a:ext cx="4" cy="21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13" name="Freeform 995"/>
              <p:cNvSpPr>
                <a:spLocks/>
              </p:cNvSpPr>
              <p:nvPr/>
            </p:nvSpPr>
            <p:spPr bwMode="auto">
              <a:xfrm>
                <a:off x="4965" y="2531"/>
                <a:ext cx="101" cy="77"/>
              </a:xfrm>
              <a:custGeom>
                <a:avLst/>
                <a:gdLst>
                  <a:gd name="T0" fmla="*/ 99 w 101"/>
                  <a:gd name="T1" fmla="*/ 0 h 77"/>
                  <a:gd name="T2" fmla="*/ 0 w 101"/>
                  <a:gd name="T3" fmla="*/ 73 h 77"/>
                  <a:gd name="T4" fmla="*/ 2 w 101"/>
                  <a:gd name="T5" fmla="*/ 77 h 77"/>
                  <a:gd name="T6" fmla="*/ 101 w 101"/>
                  <a:gd name="T7" fmla="*/ 4 h 77"/>
                  <a:gd name="T8" fmla="*/ 99 w 101"/>
                  <a:gd name="T9" fmla="*/ 0 h 77"/>
                </a:gdLst>
                <a:ahLst/>
                <a:cxnLst>
                  <a:cxn ang="0">
                    <a:pos x="T0" y="T1"/>
                  </a:cxn>
                  <a:cxn ang="0">
                    <a:pos x="T2" y="T3"/>
                  </a:cxn>
                  <a:cxn ang="0">
                    <a:pos x="T4" y="T5"/>
                  </a:cxn>
                  <a:cxn ang="0">
                    <a:pos x="T6" y="T7"/>
                  </a:cxn>
                  <a:cxn ang="0">
                    <a:pos x="T8" y="T9"/>
                  </a:cxn>
                </a:cxnLst>
                <a:rect l="0" t="0" r="r" b="b"/>
                <a:pathLst>
                  <a:path w="101" h="77">
                    <a:moveTo>
                      <a:pt x="99" y="0"/>
                    </a:moveTo>
                    <a:lnTo>
                      <a:pt x="0" y="73"/>
                    </a:lnTo>
                    <a:lnTo>
                      <a:pt x="2" y="77"/>
                    </a:lnTo>
                    <a:lnTo>
                      <a:pt x="101" y="4"/>
                    </a:lnTo>
                    <a:lnTo>
                      <a:pt x="99"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14" name="Rectangle 996"/>
              <p:cNvSpPr>
                <a:spLocks noChangeArrowheads="1"/>
              </p:cNvSpPr>
              <p:nvPr/>
            </p:nvSpPr>
            <p:spPr bwMode="auto">
              <a:xfrm>
                <a:off x="4906" y="3308"/>
                <a:ext cx="4" cy="927"/>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15" name="Rectangle 997"/>
              <p:cNvSpPr>
                <a:spLocks noChangeArrowheads="1"/>
              </p:cNvSpPr>
              <p:nvPr/>
            </p:nvSpPr>
            <p:spPr bwMode="auto">
              <a:xfrm>
                <a:off x="4780" y="3091"/>
                <a:ext cx="4" cy="114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16" name="Freeform 998"/>
              <p:cNvSpPr>
                <a:spLocks/>
              </p:cNvSpPr>
              <p:nvPr/>
            </p:nvSpPr>
            <p:spPr bwMode="auto">
              <a:xfrm>
                <a:off x="4551" y="3082"/>
                <a:ext cx="253" cy="187"/>
              </a:xfrm>
              <a:custGeom>
                <a:avLst/>
                <a:gdLst>
                  <a:gd name="T0" fmla="*/ 250 w 253"/>
                  <a:gd name="T1" fmla="*/ 0 h 187"/>
                  <a:gd name="T2" fmla="*/ 0 w 253"/>
                  <a:gd name="T3" fmla="*/ 184 h 187"/>
                  <a:gd name="T4" fmla="*/ 3 w 253"/>
                  <a:gd name="T5" fmla="*/ 187 h 187"/>
                  <a:gd name="T6" fmla="*/ 253 w 253"/>
                  <a:gd name="T7" fmla="*/ 4 h 187"/>
                  <a:gd name="T8" fmla="*/ 250 w 253"/>
                  <a:gd name="T9" fmla="*/ 0 h 187"/>
                </a:gdLst>
                <a:ahLst/>
                <a:cxnLst>
                  <a:cxn ang="0">
                    <a:pos x="T0" y="T1"/>
                  </a:cxn>
                  <a:cxn ang="0">
                    <a:pos x="T2" y="T3"/>
                  </a:cxn>
                  <a:cxn ang="0">
                    <a:pos x="T4" y="T5"/>
                  </a:cxn>
                  <a:cxn ang="0">
                    <a:pos x="T6" y="T7"/>
                  </a:cxn>
                  <a:cxn ang="0">
                    <a:pos x="T8" y="T9"/>
                  </a:cxn>
                </a:cxnLst>
                <a:rect l="0" t="0" r="r" b="b"/>
                <a:pathLst>
                  <a:path w="253" h="187">
                    <a:moveTo>
                      <a:pt x="250" y="0"/>
                    </a:moveTo>
                    <a:lnTo>
                      <a:pt x="0" y="184"/>
                    </a:lnTo>
                    <a:lnTo>
                      <a:pt x="3" y="187"/>
                    </a:lnTo>
                    <a:lnTo>
                      <a:pt x="253" y="4"/>
                    </a:lnTo>
                    <a:lnTo>
                      <a:pt x="250"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17" name="Freeform 999"/>
              <p:cNvSpPr>
                <a:spLocks/>
              </p:cNvSpPr>
              <p:nvPr/>
            </p:nvSpPr>
            <p:spPr bwMode="auto">
              <a:xfrm>
                <a:off x="4542" y="3073"/>
                <a:ext cx="252" cy="187"/>
              </a:xfrm>
              <a:custGeom>
                <a:avLst/>
                <a:gdLst>
                  <a:gd name="T0" fmla="*/ 249 w 252"/>
                  <a:gd name="T1" fmla="*/ 0 h 187"/>
                  <a:gd name="T2" fmla="*/ 0 w 252"/>
                  <a:gd name="T3" fmla="*/ 183 h 187"/>
                  <a:gd name="T4" fmla="*/ 2 w 252"/>
                  <a:gd name="T5" fmla="*/ 187 h 187"/>
                  <a:gd name="T6" fmla="*/ 252 w 252"/>
                  <a:gd name="T7" fmla="*/ 3 h 187"/>
                  <a:gd name="T8" fmla="*/ 249 w 252"/>
                  <a:gd name="T9" fmla="*/ 0 h 187"/>
                </a:gdLst>
                <a:ahLst/>
                <a:cxnLst>
                  <a:cxn ang="0">
                    <a:pos x="T0" y="T1"/>
                  </a:cxn>
                  <a:cxn ang="0">
                    <a:pos x="T2" y="T3"/>
                  </a:cxn>
                  <a:cxn ang="0">
                    <a:pos x="T4" y="T5"/>
                  </a:cxn>
                  <a:cxn ang="0">
                    <a:pos x="T6" y="T7"/>
                  </a:cxn>
                  <a:cxn ang="0">
                    <a:pos x="T8" y="T9"/>
                  </a:cxn>
                </a:cxnLst>
                <a:rect l="0" t="0" r="r" b="b"/>
                <a:pathLst>
                  <a:path w="252" h="187">
                    <a:moveTo>
                      <a:pt x="249" y="0"/>
                    </a:moveTo>
                    <a:lnTo>
                      <a:pt x="0" y="183"/>
                    </a:lnTo>
                    <a:lnTo>
                      <a:pt x="2" y="187"/>
                    </a:lnTo>
                    <a:lnTo>
                      <a:pt x="252" y="3"/>
                    </a:lnTo>
                    <a:lnTo>
                      <a:pt x="249"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18" name="Rectangle 1000"/>
              <p:cNvSpPr>
                <a:spLocks noChangeArrowheads="1"/>
              </p:cNvSpPr>
              <p:nvPr/>
            </p:nvSpPr>
            <p:spPr bwMode="auto">
              <a:xfrm>
                <a:off x="4571" y="3240"/>
                <a:ext cx="4" cy="99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19" name="Freeform 1001"/>
              <p:cNvSpPr>
                <a:spLocks/>
              </p:cNvSpPr>
              <p:nvPr/>
            </p:nvSpPr>
            <p:spPr bwMode="auto">
              <a:xfrm>
                <a:off x="4781" y="3089"/>
                <a:ext cx="144" cy="112"/>
              </a:xfrm>
              <a:custGeom>
                <a:avLst/>
                <a:gdLst>
                  <a:gd name="T0" fmla="*/ 1663 w 1663"/>
                  <a:gd name="T1" fmla="*/ 1249 h 1289"/>
                  <a:gd name="T2" fmla="*/ 30 w 1663"/>
                  <a:gd name="T3" fmla="*/ 0 h 1289"/>
                  <a:gd name="T4" fmla="*/ 0 w 1663"/>
                  <a:gd name="T5" fmla="*/ 39 h 1289"/>
                  <a:gd name="T6" fmla="*/ 1633 w 1663"/>
                  <a:gd name="T7" fmla="*/ 1289 h 1289"/>
                </a:gdLst>
                <a:ahLst/>
                <a:cxnLst>
                  <a:cxn ang="0">
                    <a:pos x="T0" y="T1"/>
                  </a:cxn>
                  <a:cxn ang="0">
                    <a:pos x="T2" y="T3"/>
                  </a:cxn>
                  <a:cxn ang="0">
                    <a:pos x="T4" y="T5"/>
                  </a:cxn>
                  <a:cxn ang="0">
                    <a:pos x="T6" y="T7"/>
                  </a:cxn>
                </a:cxnLst>
                <a:rect l="0" t="0" r="r" b="b"/>
                <a:pathLst>
                  <a:path w="1663" h="1289">
                    <a:moveTo>
                      <a:pt x="1663" y="1249"/>
                    </a:moveTo>
                    <a:lnTo>
                      <a:pt x="30" y="0"/>
                    </a:lnTo>
                    <a:lnTo>
                      <a:pt x="0" y="39"/>
                    </a:lnTo>
                    <a:lnTo>
                      <a:pt x="1633" y="128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20" name="Freeform 1002"/>
              <p:cNvSpPr>
                <a:spLocks/>
              </p:cNvSpPr>
              <p:nvPr/>
            </p:nvSpPr>
            <p:spPr bwMode="auto">
              <a:xfrm>
                <a:off x="4781" y="3177"/>
                <a:ext cx="144" cy="111"/>
              </a:xfrm>
              <a:custGeom>
                <a:avLst/>
                <a:gdLst>
                  <a:gd name="T0" fmla="*/ 1663 w 1663"/>
                  <a:gd name="T1" fmla="*/ 1250 h 1290"/>
                  <a:gd name="T2" fmla="*/ 30 w 1663"/>
                  <a:gd name="T3" fmla="*/ 0 h 1290"/>
                  <a:gd name="T4" fmla="*/ 0 w 1663"/>
                  <a:gd name="T5" fmla="*/ 40 h 1290"/>
                  <a:gd name="T6" fmla="*/ 1633 w 1663"/>
                  <a:gd name="T7" fmla="*/ 1290 h 1290"/>
                </a:gdLst>
                <a:ahLst/>
                <a:cxnLst>
                  <a:cxn ang="0">
                    <a:pos x="T0" y="T1"/>
                  </a:cxn>
                  <a:cxn ang="0">
                    <a:pos x="T2" y="T3"/>
                  </a:cxn>
                  <a:cxn ang="0">
                    <a:pos x="T4" y="T5"/>
                  </a:cxn>
                  <a:cxn ang="0">
                    <a:pos x="T6" y="T7"/>
                  </a:cxn>
                </a:cxnLst>
                <a:rect l="0" t="0" r="r" b="b"/>
                <a:pathLst>
                  <a:path w="1663" h="1290">
                    <a:moveTo>
                      <a:pt x="1663" y="1250"/>
                    </a:moveTo>
                    <a:lnTo>
                      <a:pt x="30" y="0"/>
                    </a:lnTo>
                    <a:lnTo>
                      <a:pt x="0" y="40"/>
                    </a:lnTo>
                    <a:lnTo>
                      <a:pt x="1633" y="129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21" name="Freeform 1003"/>
              <p:cNvSpPr>
                <a:spLocks/>
              </p:cNvSpPr>
              <p:nvPr/>
            </p:nvSpPr>
            <p:spPr bwMode="auto">
              <a:xfrm>
                <a:off x="4781" y="3269"/>
                <a:ext cx="104" cy="78"/>
              </a:xfrm>
              <a:custGeom>
                <a:avLst/>
                <a:gdLst>
                  <a:gd name="T0" fmla="*/ 1203 w 1203"/>
                  <a:gd name="T1" fmla="*/ 865 h 905"/>
                  <a:gd name="T2" fmla="*/ 30 w 1203"/>
                  <a:gd name="T3" fmla="*/ 0 h 905"/>
                  <a:gd name="T4" fmla="*/ 0 w 1203"/>
                  <a:gd name="T5" fmla="*/ 40 h 905"/>
                  <a:gd name="T6" fmla="*/ 1173 w 1203"/>
                  <a:gd name="T7" fmla="*/ 905 h 905"/>
                </a:gdLst>
                <a:ahLst/>
                <a:cxnLst>
                  <a:cxn ang="0">
                    <a:pos x="T0" y="T1"/>
                  </a:cxn>
                  <a:cxn ang="0">
                    <a:pos x="T2" y="T3"/>
                  </a:cxn>
                  <a:cxn ang="0">
                    <a:pos x="T4" y="T5"/>
                  </a:cxn>
                  <a:cxn ang="0">
                    <a:pos x="T6" y="T7"/>
                  </a:cxn>
                </a:cxnLst>
                <a:rect l="0" t="0" r="r" b="b"/>
                <a:pathLst>
                  <a:path w="1203" h="905">
                    <a:moveTo>
                      <a:pt x="1203" y="865"/>
                    </a:moveTo>
                    <a:lnTo>
                      <a:pt x="30" y="0"/>
                    </a:lnTo>
                    <a:lnTo>
                      <a:pt x="0" y="40"/>
                    </a:lnTo>
                    <a:lnTo>
                      <a:pt x="1173" y="90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22" name="Freeform 1004"/>
              <p:cNvSpPr>
                <a:spLocks/>
              </p:cNvSpPr>
              <p:nvPr/>
            </p:nvSpPr>
            <p:spPr bwMode="auto">
              <a:xfrm>
                <a:off x="4781" y="3350"/>
                <a:ext cx="73" cy="58"/>
              </a:xfrm>
              <a:custGeom>
                <a:avLst/>
                <a:gdLst>
                  <a:gd name="T0" fmla="*/ 847 w 847"/>
                  <a:gd name="T1" fmla="*/ 625 h 665"/>
                  <a:gd name="T2" fmla="*/ 30 w 847"/>
                  <a:gd name="T3" fmla="*/ 0 h 665"/>
                  <a:gd name="T4" fmla="*/ 0 w 847"/>
                  <a:gd name="T5" fmla="*/ 40 h 665"/>
                  <a:gd name="T6" fmla="*/ 816 w 847"/>
                  <a:gd name="T7" fmla="*/ 665 h 665"/>
                </a:gdLst>
                <a:ahLst/>
                <a:cxnLst>
                  <a:cxn ang="0">
                    <a:pos x="T0" y="T1"/>
                  </a:cxn>
                  <a:cxn ang="0">
                    <a:pos x="T2" y="T3"/>
                  </a:cxn>
                  <a:cxn ang="0">
                    <a:pos x="T4" y="T5"/>
                  </a:cxn>
                  <a:cxn ang="0">
                    <a:pos x="T6" y="T7"/>
                  </a:cxn>
                </a:cxnLst>
                <a:rect l="0" t="0" r="r" b="b"/>
                <a:pathLst>
                  <a:path w="847" h="665">
                    <a:moveTo>
                      <a:pt x="847" y="625"/>
                    </a:moveTo>
                    <a:lnTo>
                      <a:pt x="30" y="0"/>
                    </a:lnTo>
                    <a:lnTo>
                      <a:pt x="0" y="40"/>
                    </a:lnTo>
                    <a:lnTo>
                      <a:pt x="816" y="66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23" name="Rectangle 1005"/>
              <p:cNvSpPr>
                <a:spLocks noChangeArrowheads="1"/>
              </p:cNvSpPr>
              <p:nvPr/>
            </p:nvSpPr>
            <p:spPr bwMode="auto">
              <a:xfrm>
                <a:off x="4612" y="3209"/>
                <a:ext cx="4" cy="1026"/>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24" name="Freeform 1006"/>
              <p:cNvSpPr>
                <a:spLocks/>
              </p:cNvSpPr>
              <p:nvPr/>
            </p:nvSpPr>
            <p:spPr bwMode="auto">
              <a:xfrm>
                <a:off x="4660" y="3207"/>
                <a:ext cx="19" cy="60"/>
              </a:xfrm>
              <a:custGeom>
                <a:avLst/>
                <a:gdLst>
                  <a:gd name="T0" fmla="*/ 2 w 19"/>
                  <a:gd name="T1" fmla="*/ 57 h 60"/>
                  <a:gd name="T2" fmla="*/ 2 w 19"/>
                  <a:gd name="T3" fmla="*/ 60 h 60"/>
                  <a:gd name="T4" fmla="*/ 19 w 19"/>
                  <a:gd name="T5" fmla="*/ 60 h 60"/>
                  <a:gd name="T6" fmla="*/ 19 w 19"/>
                  <a:gd name="T7" fmla="*/ 0 h 60"/>
                  <a:gd name="T8" fmla="*/ 0 w 19"/>
                  <a:gd name="T9" fmla="*/ 0 h 60"/>
                  <a:gd name="T10" fmla="*/ 0 w 19"/>
                  <a:gd name="T11" fmla="*/ 60 h 60"/>
                  <a:gd name="T12" fmla="*/ 2 w 19"/>
                  <a:gd name="T13" fmla="*/ 60 h 60"/>
                  <a:gd name="T14" fmla="*/ 2 w 19"/>
                  <a:gd name="T15" fmla="*/ 57 h 60"/>
                  <a:gd name="T16" fmla="*/ 4 w 19"/>
                  <a:gd name="T17" fmla="*/ 57 h 60"/>
                  <a:gd name="T18" fmla="*/ 4 w 19"/>
                  <a:gd name="T19" fmla="*/ 4 h 60"/>
                  <a:gd name="T20" fmla="*/ 15 w 19"/>
                  <a:gd name="T21" fmla="*/ 4 h 60"/>
                  <a:gd name="T22" fmla="*/ 15 w 19"/>
                  <a:gd name="T23" fmla="*/ 55 h 60"/>
                  <a:gd name="T24" fmla="*/ 2 w 19"/>
                  <a:gd name="T25" fmla="*/ 55 h 60"/>
                  <a:gd name="T26" fmla="*/ 2 w 19"/>
                  <a:gd name="T27" fmla="*/ 57 h 60"/>
                  <a:gd name="T28" fmla="*/ 4 w 19"/>
                  <a:gd name="T29" fmla="*/ 57 h 60"/>
                  <a:gd name="T30" fmla="*/ 2 w 19"/>
                  <a:gd name="T31"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60">
                    <a:moveTo>
                      <a:pt x="2" y="57"/>
                    </a:moveTo>
                    <a:lnTo>
                      <a:pt x="2" y="60"/>
                    </a:lnTo>
                    <a:lnTo>
                      <a:pt x="19" y="60"/>
                    </a:lnTo>
                    <a:lnTo>
                      <a:pt x="19" y="0"/>
                    </a:lnTo>
                    <a:lnTo>
                      <a:pt x="0" y="0"/>
                    </a:lnTo>
                    <a:lnTo>
                      <a:pt x="0" y="60"/>
                    </a:lnTo>
                    <a:lnTo>
                      <a:pt x="2" y="60"/>
                    </a:lnTo>
                    <a:lnTo>
                      <a:pt x="2" y="57"/>
                    </a:lnTo>
                    <a:lnTo>
                      <a:pt x="4" y="57"/>
                    </a:lnTo>
                    <a:lnTo>
                      <a:pt x="4" y="4"/>
                    </a:lnTo>
                    <a:lnTo>
                      <a:pt x="15" y="4"/>
                    </a:lnTo>
                    <a:lnTo>
                      <a:pt x="15" y="55"/>
                    </a:lnTo>
                    <a:lnTo>
                      <a:pt x="2" y="55"/>
                    </a:lnTo>
                    <a:lnTo>
                      <a:pt x="2" y="57"/>
                    </a:lnTo>
                    <a:lnTo>
                      <a:pt x="4" y="57"/>
                    </a:lnTo>
                    <a:lnTo>
                      <a:pt x="2" y="5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25" name="Rectangle 1007"/>
              <p:cNvSpPr>
                <a:spLocks noChangeArrowheads="1"/>
              </p:cNvSpPr>
              <p:nvPr/>
            </p:nvSpPr>
            <p:spPr bwMode="auto">
              <a:xfrm>
                <a:off x="4675" y="3293"/>
                <a:ext cx="4" cy="5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26" name="Rectangle 1008"/>
              <p:cNvSpPr>
                <a:spLocks noChangeArrowheads="1"/>
              </p:cNvSpPr>
              <p:nvPr/>
            </p:nvSpPr>
            <p:spPr bwMode="auto">
              <a:xfrm>
                <a:off x="4662" y="3293"/>
                <a:ext cx="19" cy="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27" name="Rectangle 1009"/>
              <p:cNvSpPr>
                <a:spLocks noChangeArrowheads="1"/>
              </p:cNvSpPr>
              <p:nvPr/>
            </p:nvSpPr>
            <p:spPr bwMode="auto">
              <a:xfrm>
                <a:off x="4660" y="3291"/>
                <a:ext cx="4" cy="5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28" name="Rectangle 1010"/>
              <p:cNvSpPr>
                <a:spLocks noChangeArrowheads="1"/>
              </p:cNvSpPr>
              <p:nvPr/>
            </p:nvSpPr>
            <p:spPr bwMode="auto">
              <a:xfrm>
                <a:off x="4653" y="3343"/>
                <a:ext cx="32" cy="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29" name="Rectangle 1011"/>
              <p:cNvSpPr>
                <a:spLocks noChangeArrowheads="1"/>
              </p:cNvSpPr>
              <p:nvPr/>
            </p:nvSpPr>
            <p:spPr bwMode="auto">
              <a:xfrm>
                <a:off x="4675" y="3383"/>
                <a:ext cx="4" cy="5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30" name="Rectangle 1012"/>
              <p:cNvSpPr>
                <a:spLocks noChangeArrowheads="1"/>
              </p:cNvSpPr>
              <p:nvPr/>
            </p:nvSpPr>
            <p:spPr bwMode="auto">
              <a:xfrm>
                <a:off x="4662" y="3384"/>
                <a:ext cx="19"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31" name="Rectangle 1013"/>
              <p:cNvSpPr>
                <a:spLocks noChangeArrowheads="1"/>
              </p:cNvSpPr>
              <p:nvPr/>
            </p:nvSpPr>
            <p:spPr bwMode="auto">
              <a:xfrm>
                <a:off x="4660" y="3381"/>
                <a:ext cx="4" cy="5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32" name="Freeform 1014"/>
              <p:cNvSpPr>
                <a:spLocks/>
              </p:cNvSpPr>
              <p:nvPr/>
            </p:nvSpPr>
            <p:spPr bwMode="auto">
              <a:xfrm>
                <a:off x="4564" y="3244"/>
                <a:ext cx="51" cy="36"/>
              </a:xfrm>
              <a:custGeom>
                <a:avLst/>
                <a:gdLst>
                  <a:gd name="T0" fmla="*/ 49 w 51"/>
                  <a:gd name="T1" fmla="*/ 0 h 36"/>
                  <a:gd name="T2" fmla="*/ 0 w 51"/>
                  <a:gd name="T3" fmla="*/ 32 h 36"/>
                  <a:gd name="T4" fmla="*/ 3 w 51"/>
                  <a:gd name="T5" fmla="*/ 36 h 36"/>
                  <a:gd name="T6" fmla="*/ 51 w 51"/>
                  <a:gd name="T7" fmla="*/ 3 h 36"/>
                  <a:gd name="T8" fmla="*/ 49 w 51"/>
                  <a:gd name="T9" fmla="*/ 0 h 36"/>
                </a:gdLst>
                <a:ahLst/>
                <a:cxnLst>
                  <a:cxn ang="0">
                    <a:pos x="T0" y="T1"/>
                  </a:cxn>
                  <a:cxn ang="0">
                    <a:pos x="T2" y="T3"/>
                  </a:cxn>
                  <a:cxn ang="0">
                    <a:pos x="T4" y="T5"/>
                  </a:cxn>
                  <a:cxn ang="0">
                    <a:pos x="T6" y="T7"/>
                  </a:cxn>
                  <a:cxn ang="0">
                    <a:pos x="T8" y="T9"/>
                  </a:cxn>
                </a:cxnLst>
                <a:rect l="0" t="0" r="r" b="b"/>
                <a:pathLst>
                  <a:path w="51" h="36">
                    <a:moveTo>
                      <a:pt x="49" y="0"/>
                    </a:moveTo>
                    <a:lnTo>
                      <a:pt x="0" y="32"/>
                    </a:lnTo>
                    <a:lnTo>
                      <a:pt x="3" y="36"/>
                    </a:lnTo>
                    <a:lnTo>
                      <a:pt x="51" y="3"/>
                    </a:lnTo>
                    <a:lnTo>
                      <a:pt x="49"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33" name="Freeform 1015"/>
              <p:cNvSpPr>
                <a:spLocks/>
              </p:cNvSpPr>
              <p:nvPr/>
            </p:nvSpPr>
            <p:spPr bwMode="auto">
              <a:xfrm>
                <a:off x="4564" y="3263"/>
                <a:ext cx="51" cy="36"/>
              </a:xfrm>
              <a:custGeom>
                <a:avLst/>
                <a:gdLst>
                  <a:gd name="T0" fmla="*/ 49 w 51"/>
                  <a:gd name="T1" fmla="*/ 0 h 36"/>
                  <a:gd name="T2" fmla="*/ 0 w 51"/>
                  <a:gd name="T3" fmla="*/ 32 h 36"/>
                  <a:gd name="T4" fmla="*/ 3 w 51"/>
                  <a:gd name="T5" fmla="*/ 36 h 36"/>
                  <a:gd name="T6" fmla="*/ 51 w 51"/>
                  <a:gd name="T7" fmla="*/ 3 h 36"/>
                  <a:gd name="T8" fmla="*/ 49 w 51"/>
                  <a:gd name="T9" fmla="*/ 0 h 36"/>
                </a:gdLst>
                <a:ahLst/>
                <a:cxnLst>
                  <a:cxn ang="0">
                    <a:pos x="T0" y="T1"/>
                  </a:cxn>
                  <a:cxn ang="0">
                    <a:pos x="T2" y="T3"/>
                  </a:cxn>
                  <a:cxn ang="0">
                    <a:pos x="T4" y="T5"/>
                  </a:cxn>
                  <a:cxn ang="0">
                    <a:pos x="T6" y="T7"/>
                  </a:cxn>
                  <a:cxn ang="0">
                    <a:pos x="T8" y="T9"/>
                  </a:cxn>
                </a:cxnLst>
                <a:rect l="0" t="0" r="r" b="b"/>
                <a:pathLst>
                  <a:path w="51" h="36">
                    <a:moveTo>
                      <a:pt x="49" y="0"/>
                    </a:moveTo>
                    <a:lnTo>
                      <a:pt x="0" y="32"/>
                    </a:lnTo>
                    <a:lnTo>
                      <a:pt x="3" y="36"/>
                    </a:lnTo>
                    <a:lnTo>
                      <a:pt x="51" y="3"/>
                    </a:lnTo>
                    <a:lnTo>
                      <a:pt x="49"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34" name="Freeform 1016"/>
              <p:cNvSpPr>
                <a:spLocks/>
              </p:cNvSpPr>
              <p:nvPr/>
            </p:nvSpPr>
            <p:spPr bwMode="auto">
              <a:xfrm>
                <a:off x="4564" y="3282"/>
                <a:ext cx="51" cy="35"/>
              </a:xfrm>
              <a:custGeom>
                <a:avLst/>
                <a:gdLst>
                  <a:gd name="T0" fmla="*/ 49 w 51"/>
                  <a:gd name="T1" fmla="*/ 0 h 35"/>
                  <a:gd name="T2" fmla="*/ 0 w 51"/>
                  <a:gd name="T3" fmla="*/ 32 h 35"/>
                  <a:gd name="T4" fmla="*/ 3 w 51"/>
                  <a:gd name="T5" fmla="*/ 35 h 35"/>
                  <a:gd name="T6" fmla="*/ 51 w 51"/>
                  <a:gd name="T7" fmla="*/ 3 h 35"/>
                  <a:gd name="T8" fmla="*/ 49 w 51"/>
                  <a:gd name="T9" fmla="*/ 0 h 35"/>
                </a:gdLst>
                <a:ahLst/>
                <a:cxnLst>
                  <a:cxn ang="0">
                    <a:pos x="T0" y="T1"/>
                  </a:cxn>
                  <a:cxn ang="0">
                    <a:pos x="T2" y="T3"/>
                  </a:cxn>
                  <a:cxn ang="0">
                    <a:pos x="T4" y="T5"/>
                  </a:cxn>
                  <a:cxn ang="0">
                    <a:pos x="T6" y="T7"/>
                  </a:cxn>
                  <a:cxn ang="0">
                    <a:pos x="T8" y="T9"/>
                  </a:cxn>
                </a:cxnLst>
                <a:rect l="0" t="0" r="r" b="b"/>
                <a:pathLst>
                  <a:path w="51" h="35">
                    <a:moveTo>
                      <a:pt x="49" y="0"/>
                    </a:moveTo>
                    <a:lnTo>
                      <a:pt x="0" y="32"/>
                    </a:lnTo>
                    <a:lnTo>
                      <a:pt x="3" y="35"/>
                    </a:lnTo>
                    <a:lnTo>
                      <a:pt x="51" y="3"/>
                    </a:lnTo>
                    <a:lnTo>
                      <a:pt x="49"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35" name="Freeform 1017"/>
              <p:cNvSpPr>
                <a:spLocks/>
              </p:cNvSpPr>
              <p:nvPr/>
            </p:nvSpPr>
            <p:spPr bwMode="auto">
              <a:xfrm>
                <a:off x="4564" y="3300"/>
                <a:ext cx="51" cy="36"/>
              </a:xfrm>
              <a:custGeom>
                <a:avLst/>
                <a:gdLst>
                  <a:gd name="T0" fmla="*/ 49 w 51"/>
                  <a:gd name="T1" fmla="*/ 0 h 36"/>
                  <a:gd name="T2" fmla="*/ 0 w 51"/>
                  <a:gd name="T3" fmla="*/ 33 h 36"/>
                  <a:gd name="T4" fmla="*/ 3 w 51"/>
                  <a:gd name="T5" fmla="*/ 36 h 36"/>
                  <a:gd name="T6" fmla="*/ 51 w 51"/>
                  <a:gd name="T7" fmla="*/ 4 h 36"/>
                  <a:gd name="T8" fmla="*/ 49 w 51"/>
                  <a:gd name="T9" fmla="*/ 0 h 36"/>
                </a:gdLst>
                <a:ahLst/>
                <a:cxnLst>
                  <a:cxn ang="0">
                    <a:pos x="T0" y="T1"/>
                  </a:cxn>
                  <a:cxn ang="0">
                    <a:pos x="T2" y="T3"/>
                  </a:cxn>
                  <a:cxn ang="0">
                    <a:pos x="T4" y="T5"/>
                  </a:cxn>
                  <a:cxn ang="0">
                    <a:pos x="T6" y="T7"/>
                  </a:cxn>
                  <a:cxn ang="0">
                    <a:pos x="T8" y="T9"/>
                  </a:cxn>
                </a:cxnLst>
                <a:rect l="0" t="0" r="r" b="b"/>
                <a:pathLst>
                  <a:path w="51" h="36">
                    <a:moveTo>
                      <a:pt x="49" y="0"/>
                    </a:moveTo>
                    <a:lnTo>
                      <a:pt x="0" y="33"/>
                    </a:lnTo>
                    <a:lnTo>
                      <a:pt x="3" y="36"/>
                    </a:lnTo>
                    <a:lnTo>
                      <a:pt x="51" y="4"/>
                    </a:lnTo>
                    <a:lnTo>
                      <a:pt x="49"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36" name="Freeform 1018"/>
              <p:cNvSpPr>
                <a:spLocks/>
              </p:cNvSpPr>
              <p:nvPr/>
            </p:nvSpPr>
            <p:spPr bwMode="auto">
              <a:xfrm>
                <a:off x="4564" y="3323"/>
                <a:ext cx="51" cy="36"/>
              </a:xfrm>
              <a:custGeom>
                <a:avLst/>
                <a:gdLst>
                  <a:gd name="T0" fmla="*/ 49 w 51"/>
                  <a:gd name="T1" fmla="*/ 0 h 36"/>
                  <a:gd name="T2" fmla="*/ 0 w 51"/>
                  <a:gd name="T3" fmla="*/ 32 h 36"/>
                  <a:gd name="T4" fmla="*/ 3 w 51"/>
                  <a:gd name="T5" fmla="*/ 36 h 36"/>
                  <a:gd name="T6" fmla="*/ 51 w 51"/>
                  <a:gd name="T7" fmla="*/ 4 h 36"/>
                  <a:gd name="T8" fmla="*/ 49 w 51"/>
                  <a:gd name="T9" fmla="*/ 0 h 36"/>
                </a:gdLst>
                <a:ahLst/>
                <a:cxnLst>
                  <a:cxn ang="0">
                    <a:pos x="T0" y="T1"/>
                  </a:cxn>
                  <a:cxn ang="0">
                    <a:pos x="T2" y="T3"/>
                  </a:cxn>
                  <a:cxn ang="0">
                    <a:pos x="T4" y="T5"/>
                  </a:cxn>
                  <a:cxn ang="0">
                    <a:pos x="T6" y="T7"/>
                  </a:cxn>
                  <a:cxn ang="0">
                    <a:pos x="T8" y="T9"/>
                  </a:cxn>
                </a:cxnLst>
                <a:rect l="0" t="0" r="r" b="b"/>
                <a:pathLst>
                  <a:path w="51" h="36">
                    <a:moveTo>
                      <a:pt x="49" y="0"/>
                    </a:moveTo>
                    <a:lnTo>
                      <a:pt x="0" y="32"/>
                    </a:lnTo>
                    <a:lnTo>
                      <a:pt x="3" y="36"/>
                    </a:lnTo>
                    <a:lnTo>
                      <a:pt x="51" y="4"/>
                    </a:lnTo>
                    <a:lnTo>
                      <a:pt x="49"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37" name="Freeform 1019"/>
              <p:cNvSpPr>
                <a:spLocks/>
              </p:cNvSpPr>
              <p:nvPr/>
            </p:nvSpPr>
            <p:spPr bwMode="auto">
              <a:xfrm>
                <a:off x="4564" y="3346"/>
                <a:ext cx="51" cy="35"/>
              </a:xfrm>
              <a:custGeom>
                <a:avLst/>
                <a:gdLst>
                  <a:gd name="T0" fmla="*/ 49 w 51"/>
                  <a:gd name="T1" fmla="*/ 0 h 35"/>
                  <a:gd name="T2" fmla="*/ 0 w 51"/>
                  <a:gd name="T3" fmla="*/ 32 h 35"/>
                  <a:gd name="T4" fmla="*/ 3 w 51"/>
                  <a:gd name="T5" fmla="*/ 35 h 35"/>
                  <a:gd name="T6" fmla="*/ 51 w 51"/>
                  <a:gd name="T7" fmla="*/ 3 h 35"/>
                  <a:gd name="T8" fmla="*/ 49 w 51"/>
                  <a:gd name="T9" fmla="*/ 0 h 35"/>
                </a:gdLst>
                <a:ahLst/>
                <a:cxnLst>
                  <a:cxn ang="0">
                    <a:pos x="T0" y="T1"/>
                  </a:cxn>
                  <a:cxn ang="0">
                    <a:pos x="T2" y="T3"/>
                  </a:cxn>
                  <a:cxn ang="0">
                    <a:pos x="T4" y="T5"/>
                  </a:cxn>
                  <a:cxn ang="0">
                    <a:pos x="T6" y="T7"/>
                  </a:cxn>
                  <a:cxn ang="0">
                    <a:pos x="T8" y="T9"/>
                  </a:cxn>
                </a:cxnLst>
                <a:rect l="0" t="0" r="r" b="b"/>
                <a:pathLst>
                  <a:path w="51" h="35">
                    <a:moveTo>
                      <a:pt x="49" y="0"/>
                    </a:moveTo>
                    <a:lnTo>
                      <a:pt x="0" y="32"/>
                    </a:lnTo>
                    <a:lnTo>
                      <a:pt x="3" y="35"/>
                    </a:lnTo>
                    <a:lnTo>
                      <a:pt x="51" y="3"/>
                    </a:lnTo>
                    <a:lnTo>
                      <a:pt x="49"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38" name="Freeform 1020"/>
              <p:cNvSpPr>
                <a:spLocks/>
              </p:cNvSpPr>
              <p:nvPr/>
            </p:nvSpPr>
            <p:spPr bwMode="auto">
              <a:xfrm>
                <a:off x="4564" y="3372"/>
                <a:ext cx="51" cy="36"/>
              </a:xfrm>
              <a:custGeom>
                <a:avLst/>
                <a:gdLst>
                  <a:gd name="T0" fmla="*/ 49 w 51"/>
                  <a:gd name="T1" fmla="*/ 0 h 36"/>
                  <a:gd name="T2" fmla="*/ 0 w 51"/>
                  <a:gd name="T3" fmla="*/ 32 h 36"/>
                  <a:gd name="T4" fmla="*/ 3 w 51"/>
                  <a:gd name="T5" fmla="*/ 36 h 36"/>
                  <a:gd name="T6" fmla="*/ 51 w 51"/>
                  <a:gd name="T7" fmla="*/ 4 h 36"/>
                  <a:gd name="T8" fmla="*/ 49 w 51"/>
                  <a:gd name="T9" fmla="*/ 0 h 36"/>
                </a:gdLst>
                <a:ahLst/>
                <a:cxnLst>
                  <a:cxn ang="0">
                    <a:pos x="T0" y="T1"/>
                  </a:cxn>
                  <a:cxn ang="0">
                    <a:pos x="T2" y="T3"/>
                  </a:cxn>
                  <a:cxn ang="0">
                    <a:pos x="T4" y="T5"/>
                  </a:cxn>
                  <a:cxn ang="0">
                    <a:pos x="T6" y="T7"/>
                  </a:cxn>
                  <a:cxn ang="0">
                    <a:pos x="T8" y="T9"/>
                  </a:cxn>
                </a:cxnLst>
                <a:rect l="0" t="0" r="r" b="b"/>
                <a:pathLst>
                  <a:path w="51" h="36">
                    <a:moveTo>
                      <a:pt x="49" y="0"/>
                    </a:moveTo>
                    <a:lnTo>
                      <a:pt x="0" y="32"/>
                    </a:lnTo>
                    <a:lnTo>
                      <a:pt x="3" y="36"/>
                    </a:lnTo>
                    <a:lnTo>
                      <a:pt x="51" y="4"/>
                    </a:lnTo>
                    <a:lnTo>
                      <a:pt x="49"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39" name="Freeform 1021"/>
              <p:cNvSpPr>
                <a:spLocks/>
              </p:cNvSpPr>
              <p:nvPr/>
            </p:nvSpPr>
            <p:spPr bwMode="auto">
              <a:xfrm>
                <a:off x="4564" y="3398"/>
                <a:ext cx="51" cy="36"/>
              </a:xfrm>
              <a:custGeom>
                <a:avLst/>
                <a:gdLst>
                  <a:gd name="T0" fmla="*/ 49 w 51"/>
                  <a:gd name="T1" fmla="*/ 0 h 36"/>
                  <a:gd name="T2" fmla="*/ 0 w 51"/>
                  <a:gd name="T3" fmla="*/ 33 h 36"/>
                  <a:gd name="T4" fmla="*/ 3 w 51"/>
                  <a:gd name="T5" fmla="*/ 36 h 36"/>
                  <a:gd name="T6" fmla="*/ 51 w 51"/>
                  <a:gd name="T7" fmla="*/ 4 h 36"/>
                  <a:gd name="T8" fmla="*/ 49 w 51"/>
                  <a:gd name="T9" fmla="*/ 0 h 36"/>
                </a:gdLst>
                <a:ahLst/>
                <a:cxnLst>
                  <a:cxn ang="0">
                    <a:pos x="T0" y="T1"/>
                  </a:cxn>
                  <a:cxn ang="0">
                    <a:pos x="T2" y="T3"/>
                  </a:cxn>
                  <a:cxn ang="0">
                    <a:pos x="T4" y="T5"/>
                  </a:cxn>
                  <a:cxn ang="0">
                    <a:pos x="T6" y="T7"/>
                  </a:cxn>
                  <a:cxn ang="0">
                    <a:pos x="T8" y="T9"/>
                  </a:cxn>
                </a:cxnLst>
                <a:rect l="0" t="0" r="r" b="b"/>
                <a:pathLst>
                  <a:path w="51" h="36">
                    <a:moveTo>
                      <a:pt x="49" y="0"/>
                    </a:moveTo>
                    <a:lnTo>
                      <a:pt x="0" y="33"/>
                    </a:lnTo>
                    <a:lnTo>
                      <a:pt x="3" y="36"/>
                    </a:lnTo>
                    <a:lnTo>
                      <a:pt x="51" y="4"/>
                    </a:lnTo>
                    <a:lnTo>
                      <a:pt x="49"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40" name="Freeform 1022"/>
              <p:cNvSpPr>
                <a:spLocks/>
              </p:cNvSpPr>
              <p:nvPr/>
            </p:nvSpPr>
            <p:spPr bwMode="auto">
              <a:xfrm>
                <a:off x="4852" y="3124"/>
                <a:ext cx="73" cy="56"/>
              </a:xfrm>
              <a:custGeom>
                <a:avLst/>
                <a:gdLst>
                  <a:gd name="T0" fmla="*/ 846 w 846"/>
                  <a:gd name="T1" fmla="*/ 611 h 651"/>
                  <a:gd name="T2" fmla="*/ 30 w 846"/>
                  <a:gd name="T3" fmla="*/ 0 h 651"/>
                  <a:gd name="T4" fmla="*/ 0 w 846"/>
                  <a:gd name="T5" fmla="*/ 40 h 651"/>
                  <a:gd name="T6" fmla="*/ 816 w 846"/>
                  <a:gd name="T7" fmla="*/ 651 h 651"/>
                </a:gdLst>
                <a:ahLst/>
                <a:cxnLst>
                  <a:cxn ang="0">
                    <a:pos x="T0" y="T1"/>
                  </a:cxn>
                  <a:cxn ang="0">
                    <a:pos x="T2" y="T3"/>
                  </a:cxn>
                  <a:cxn ang="0">
                    <a:pos x="T4" y="T5"/>
                  </a:cxn>
                  <a:cxn ang="0">
                    <a:pos x="T6" y="T7"/>
                  </a:cxn>
                </a:cxnLst>
                <a:rect l="0" t="0" r="r" b="b"/>
                <a:pathLst>
                  <a:path w="846" h="651">
                    <a:moveTo>
                      <a:pt x="846" y="611"/>
                    </a:moveTo>
                    <a:lnTo>
                      <a:pt x="30" y="0"/>
                    </a:lnTo>
                    <a:lnTo>
                      <a:pt x="0" y="40"/>
                    </a:lnTo>
                    <a:lnTo>
                      <a:pt x="816" y="65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41" name="Rectangle 1023"/>
              <p:cNvSpPr>
                <a:spLocks noChangeArrowheads="1"/>
              </p:cNvSpPr>
              <p:nvPr/>
            </p:nvSpPr>
            <p:spPr bwMode="auto">
              <a:xfrm>
                <a:off x="4916" y="3152"/>
                <a:ext cx="4" cy="98"/>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42" name="Rectangle 1024"/>
              <p:cNvSpPr>
                <a:spLocks noChangeArrowheads="1"/>
              </p:cNvSpPr>
              <p:nvPr/>
            </p:nvSpPr>
            <p:spPr bwMode="auto">
              <a:xfrm>
                <a:off x="4851" y="3126"/>
                <a:ext cx="4" cy="1109"/>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43" name="Freeform 1025"/>
              <p:cNvSpPr>
                <a:spLocks/>
              </p:cNvSpPr>
              <p:nvPr/>
            </p:nvSpPr>
            <p:spPr bwMode="auto">
              <a:xfrm>
                <a:off x="4772" y="3158"/>
                <a:ext cx="102" cy="76"/>
              </a:xfrm>
              <a:custGeom>
                <a:avLst/>
                <a:gdLst>
                  <a:gd name="T0" fmla="*/ 0 w 1180"/>
                  <a:gd name="T1" fmla="*/ 40 h 885"/>
                  <a:gd name="T2" fmla="*/ 1150 w 1180"/>
                  <a:gd name="T3" fmla="*/ 885 h 885"/>
                  <a:gd name="T4" fmla="*/ 1180 w 1180"/>
                  <a:gd name="T5" fmla="*/ 845 h 885"/>
                  <a:gd name="T6" fmla="*/ 30 w 1180"/>
                  <a:gd name="T7" fmla="*/ 0 h 885"/>
                </a:gdLst>
                <a:ahLst/>
                <a:cxnLst>
                  <a:cxn ang="0">
                    <a:pos x="T0" y="T1"/>
                  </a:cxn>
                  <a:cxn ang="0">
                    <a:pos x="T2" y="T3"/>
                  </a:cxn>
                  <a:cxn ang="0">
                    <a:pos x="T4" y="T5"/>
                  </a:cxn>
                  <a:cxn ang="0">
                    <a:pos x="T6" y="T7"/>
                  </a:cxn>
                </a:cxnLst>
                <a:rect l="0" t="0" r="r" b="b"/>
                <a:pathLst>
                  <a:path w="1180" h="885">
                    <a:moveTo>
                      <a:pt x="0" y="40"/>
                    </a:moveTo>
                    <a:lnTo>
                      <a:pt x="1150" y="885"/>
                    </a:lnTo>
                    <a:lnTo>
                      <a:pt x="1180" y="845"/>
                    </a:lnTo>
                    <a:lnTo>
                      <a:pt x="30" y="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44" name="Freeform 1026"/>
              <p:cNvSpPr>
                <a:spLocks/>
              </p:cNvSpPr>
              <p:nvPr/>
            </p:nvSpPr>
            <p:spPr bwMode="auto">
              <a:xfrm>
                <a:off x="7022" y="3414"/>
                <a:ext cx="268" cy="113"/>
              </a:xfrm>
              <a:custGeom>
                <a:avLst/>
                <a:gdLst>
                  <a:gd name="T0" fmla="*/ 0 w 268"/>
                  <a:gd name="T1" fmla="*/ 4 h 113"/>
                  <a:gd name="T2" fmla="*/ 267 w 268"/>
                  <a:gd name="T3" fmla="*/ 113 h 113"/>
                  <a:gd name="T4" fmla="*/ 268 w 268"/>
                  <a:gd name="T5" fmla="*/ 110 h 113"/>
                  <a:gd name="T6" fmla="*/ 1 w 268"/>
                  <a:gd name="T7" fmla="*/ 0 h 113"/>
                  <a:gd name="T8" fmla="*/ 0 w 268"/>
                  <a:gd name="T9" fmla="*/ 4 h 113"/>
                </a:gdLst>
                <a:ahLst/>
                <a:cxnLst>
                  <a:cxn ang="0">
                    <a:pos x="T0" y="T1"/>
                  </a:cxn>
                  <a:cxn ang="0">
                    <a:pos x="T2" y="T3"/>
                  </a:cxn>
                  <a:cxn ang="0">
                    <a:pos x="T4" y="T5"/>
                  </a:cxn>
                  <a:cxn ang="0">
                    <a:pos x="T6" y="T7"/>
                  </a:cxn>
                  <a:cxn ang="0">
                    <a:pos x="T8" y="T9"/>
                  </a:cxn>
                </a:cxnLst>
                <a:rect l="0" t="0" r="r" b="b"/>
                <a:pathLst>
                  <a:path w="268" h="113">
                    <a:moveTo>
                      <a:pt x="0" y="4"/>
                    </a:moveTo>
                    <a:lnTo>
                      <a:pt x="267" y="113"/>
                    </a:lnTo>
                    <a:lnTo>
                      <a:pt x="268" y="110"/>
                    </a:lnTo>
                    <a:lnTo>
                      <a:pt x="1"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45" name="Freeform 1027"/>
              <p:cNvSpPr>
                <a:spLocks/>
              </p:cNvSpPr>
              <p:nvPr/>
            </p:nvSpPr>
            <p:spPr bwMode="auto">
              <a:xfrm>
                <a:off x="7022" y="3549"/>
                <a:ext cx="176" cy="76"/>
              </a:xfrm>
              <a:custGeom>
                <a:avLst/>
                <a:gdLst>
                  <a:gd name="T0" fmla="*/ 0 w 176"/>
                  <a:gd name="T1" fmla="*/ 4 h 76"/>
                  <a:gd name="T2" fmla="*/ 174 w 176"/>
                  <a:gd name="T3" fmla="*/ 76 h 76"/>
                  <a:gd name="T4" fmla="*/ 176 w 176"/>
                  <a:gd name="T5" fmla="*/ 72 h 76"/>
                  <a:gd name="T6" fmla="*/ 1 w 176"/>
                  <a:gd name="T7" fmla="*/ 0 h 76"/>
                  <a:gd name="T8" fmla="*/ 0 w 176"/>
                  <a:gd name="T9" fmla="*/ 4 h 76"/>
                </a:gdLst>
                <a:ahLst/>
                <a:cxnLst>
                  <a:cxn ang="0">
                    <a:pos x="T0" y="T1"/>
                  </a:cxn>
                  <a:cxn ang="0">
                    <a:pos x="T2" y="T3"/>
                  </a:cxn>
                  <a:cxn ang="0">
                    <a:pos x="T4" y="T5"/>
                  </a:cxn>
                  <a:cxn ang="0">
                    <a:pos x="T6" y="T7"/>
                  </a:cxn>
                  <a:cxn ang="0">
                    <a:pos x="T8" y="T9"/>
                  </a:cxn>
                </a:cxnLst>
                <a:rect l="0" t="0" r="r" b="b"/>
                <a:pathLst>
                  <a:path w="176" h="76">
                    <a:moveTo>
                      <a:pt x="0" y="4"/>
                    </a:moveTo>
                    <a:lnTo>
                      <a:pt x="174" y="76"/>
                    </a:lnTo>
                    <a:lnTo>
                      <a:pt x="176" y="72"/>
                    </a:lnTo>
                    <a:lnTo>
                      <a:pt x="1"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46" name="Freeform 1028"/>
              <p:cNvSpPr>
                <a:spLocks/>
              </p:cNvSpPr>
              <p:nvPr/>
            </p:nvSpPr>
            <p:spPr bwMode="auto">
              <a:xfrm>
                <a:off x="7000" y="3380"/>
                <a:ext cx="290" cy="121"/>
              </a:xfrm>
              <a:custGeom>
                <a:avLst/>
                <a:gdLst>
                  <a:gd name="T0" fmla="*/ 0 w 290"/>
                  <a:gd name="T1" fmla="*/ 4 h 121"/>
                  <a:gd name="T2" fmla="*/ 289 w 290"/>
                  <a:gd name="T3" fmla="*/ 121 h 121"/>
                  <a:gd name="T4" fmla="*/ 290 w 290"/>
                  <a:gd name="T5" fmla="*/ 118 h 121"/>
                  <a:gd name="T6" fmla="*/ 2 w 290"/>
                  <a:gd name="T7" fmla="*/ 0 h 121"/>
                  <a:gd name="T8" fmla="*/ 0 w 290"/>
                  <a:gd name="T9" fmla="*/ 4 h 121"/>
                </a:gdLst>
                <a:ahLst/>
                <a:cxnLst>
                  <a:cxn ang="0">
                    <a:pos x="T0" y="T1"/>
                  </a:cxn>
                  <a:cxn ang="0">
                    <a:pos x="T2" y="T3"/>
                  </a:cxn>
                  <a:cxn ang="0">
                    <a:pos x="T4" y="T5"/>
                  </a:cxn>
                  <a:cxn ang="0">
                    <a:pos x="T6" y="T7"/>
                  </a:cxn>
                  <a:cxn ang="0">
                    <a:pos x="T8" y="T9"/>
                  </a:cxn>
                </a:cxnLst>
                <a:rect l="0" t="0" r="r" b="b"/>
                <a:pathLst>
                  <a:path w="290" h="121">
                    <a:moveTo>
                      <a:pt x="0" y="4"/>
                    </a:moveTo>
                    <a:lnTo>
                      <a:pt x="289" y="121"/>
                    </a:lnTo>
                    <a:lnTo>
                      <a:pt x="290" y="118"/>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47" name="Rectangle 1029"/>
              <p:cNvSpPr>
                <a:spLocks noChangeArrowheads="1"/>
              </p:cNvSpPr>
              <p:nvPr/>
            </p:nvSpPr>
            <p:spPr bwMode="auto">
              <a:xfrm>
                <a:off x="7039" y="3411"/>
                <a:ext cx="4" cy="26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48" name="Freeform 1030"/>
              <p:cNvSpPr>
                <a:spLocks/>
              </p:cNvSpPr>
              <p:nvPr/>
            </p:nvSpPr>
            <p:spPr bwMode="auto">
              <a:xfrm>
                <a:off x="4263" y="3717"/>
                <a:ext cx="303" cy="148"/>
              </a:xfrm>
              <a:custGeom>
                <a:avLst/>
                <a:gdLst>
                  <a:gd name="T0" fmla="*/ 302 w 303"/>
                  <a:gd name="T1" fmla="*/ 0 h 148"/>
                  <a:gd name="T2" fmla="*/ 0 w 303"/>
                  <a:gd name="T3" fmla="*/ 144 h 148"/>
                  <a:gd name="T4" fmla="*/ 2 w 303"/>
                  <a:gd name="T5" fmla="*/ 148 h 148"/>
                  <a:gd name="T6" fmla="*/ 303 w 303"/>
                  <a:gd name="T7" fmla="*/ 4 h 148"/>
                  <a:gd name="T8" fmla="*/ 302 w 303"/>
                  <a:gd name="T9" fmla="*/ 0 h 148"/>
                </a:gdLst>
                <a:ahLst/>
                <a:cxnLst>
                  <a:cxn ang="0">
                    <a:pos x="T0" y="T1"/>
                  </a:cxn>
                  <a:cxn ang="0">
                    <a:pos x="T2" y="T3"/>
                  </a:cxn>
                  <a:cxn ang="0">
                    <a:pos x="T4" y="T5"/>
                  </a:cxn>
                  <a:cxn ang="0">
                    <a:pos x="T6" y="T7"/>
                  </a:cxn>
                  <a:cxn ang="0">
                    <a:pos x="T8" y="T9"/>
                  </a:cxn>
                </a:cxnLst>
                <a:rect l="0" t="0" r="r" b="b"/>
                <a:pathLst>
                  <a:path w="303" h="148">
                    <a:moveTo>
                      <a:pt x="302" y="0"/>
                    </a:moveTo>
                    <a:lnTo>
                      <a:pt x="0" y="144"/>
                    </a:lnTo>
                    <a:lnTo>
                      <a:pt x="2" y="148"/>
                    </a:lnTo>
                    <a:lnTo>
                      <a:pt x="303" y="4"/>
                    </a:lnTo>
                    <a:lnTo>
                      <a:pt x="302"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49" name="Freeform 1031"/>
              <p:cNvSpPr>
                <a:spLocks/>
              </p:cNvSpPr>
              <p:nvPr/>
            </p:nvSpPr>
            <p:spPr bwMode="auto">
              <a:xfrm>
                <a:off x="4453" y="3776"/>
                <a:ext cx="138" cy="69"/>
              </a:xfrm>
              <a:custGeom>
                <a:avLst/>
                <a:gdLst>
                  <a:gd name="T0" fmla="*/ 136 w 138"/>
                  <a:gd name="T1" fmla="*/ 0 h 69"/>
                  <a:gd name="T2" fmla="*/ 0 w 138"/>
                  <a:gd name="T3" fmla="*/ 65 h 69"/>
                  <a:gd name="T4" fmla="*/ 2 w 138"/>
                  <a:gd name="T5" fmla="*/ 69 h 69"/>
                  <a:gd name="T6" fmla="*/ 138 w 138"/>
                  <a:gd name="T7" fmla="*/ 4 h 69"/>
                  <a:gd name="T8" fmla="*/ 136 w 138"/>
                  <a:gd name="T9" fmla="*/ 0 h 69"/>
                </a:gdLst>
                <a:ahLst/>
                <a:cxnLst>
                  <a:cxn ang="0">
                    <a:pos x="T0" y="T1"/>
                  </a:cxn>
                  <a:cxn ang="0">
                    <a:pos x="T2" y="T3"/>
                  </a:cxn>
                  <a:cxn ang="0">
                    <a:pos x="T4" y="T5"/>
                  </a:cxn>
                  <a:cxn ang="0">
                    <a:pos x="T6" y="T7"/>
                  </a:cxn>
                  <a:cxn ang="0">
                    <a:pos x="T8" y="T9"/>
                  </a:cxn>
                </a:cxnLst>
                <a:rect l="0" t="0" r="r" b="b"/>
                <a:pathLst>
                  <a:path w="138" h="69">
                    <a:moveTo>
                      <a:pt x="136" y="0"/>
                    </a:moveTo>
                    <a:lnTo>
                      <a:pt x="0" y="65"/>
                    </a:lnTo>
                    <a:lnTo>
                      <a:pt x="2" y="69"/>
                    </a:lnTo>
                    <a:lnTo>
                      <a:pt x="138" y="4"/>
                    </a:lnTo>
                    <a:lnTo>
                      <a:pt x="136"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50" name="Rectangle 1032"/>
              <p:cNvSpPr>
                <a:spLocks noChangeArrowheads="1"/>
              </p:cNvSpPr>
              <p:nvPr/>
            </p:nvSpPr>
            <p:spPr bwMode="auto">
              <a:xfrm>
                <a:off x="4320" y="3767"/>
                <a:ext cx="4" cy="46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51" name="Freeform 1033"/>
              <p:cNvSpPr>
                <a:spLocks/>
              </p:cNvSpPr>
              <p:nvPr/>
            </p:nvSpPr>
            <p:spPr bwMode="auto">
              <a:xfrm>
                <a:off x="4321" y="3751"/>
                <a:ext cx="136" cy="67"/>
              </a:xfrm>
              <a:custGeom>
                <a:avLst/>
                <a:gdLst>
                  <a:gd name="T0" fmla="*/ 2 w 136"/>
                  <a:gd name="T1" fmla="*/ 67 h 67"/>
                  <a:gd name="T2" fmla="*/ 136 w 136"/>
                  <a:gd name="T3" fmla="*/ 4 h 67"/>
                  <a:gd name="T4" fmla="*/ 135 w 136"/>
                  <a:gd name="T5" fmla="*/ 0 h 67"/>
                  <a:gd name="T6" fmla="*/ 0 w 136"/>
                  <a:gd name="T7" fmla="*/ 63 h 67"/>
                  <a:gd name="T8" fmla="*/ 2 w 136"/>
                  <a:gd name="T9" fmla="*/ 67 h 67"/>
                </a:gdLst>
                <a:ahLst/>
                <a:cxnLst>
                  <a:cxn ang="0">
                    <a:pos x="T0" y="T1"/>
                  </a:cxn>
                  <a:cxn ang="0">
                    <a:pos x="T2" y="T3"/>
                  </a:cxn>
                  <a:cxn ang="0">
                    <a:pos x="T4" y="T5"/>
                  </a:cxn>
                  <a:cxn ang="0">
                    <a:pos x="T6" y="T7"/>
                  </a:cxn>
                  <a:cxn ang="0">
                    <a:pos x="T8" y="T9"/>
                  </a:cxn>
                </a:cxnLst>
                <a:rect l="0" t="0" r="r" b="b"/>
                <a:pathLst>
                  <a:path w="136" h="67">
                    <a:moveTo>
                      <a:pt x="2" y="67"/>
                    </a:moveTo>
                    <a:lnTo>
                      <a:pt x="136" y="4"/>
                    </a:lnTo>
                    <a:lnTo>
                      <a:pt x="135" y="0"/>
                    </a:lnTo>
                    <a:lnTo>
                      <a:pt x="0" y="63"/>
                    </a:lnTo>
                    <a:lnTo>
                      <a:pt x="2" y="6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52" name="Rectangle 1034"/>
              <p:cNvSpPr>
                <a:spLocks noChangeArrowheads="1"/>
              </p:cNvSpPr>
              <p:nvPr/>
            </p:nvSpPr>
            <p:spPr bwMode="auto">
              <a:xfrm>
                <a:off x="4340" y="3791"/>
                <a:ext cx="4" cy="238"/>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53" name="Rectangle 1035"/>
              <p:cNvSpPr>
                <a:spLocks noChangeArrowheads="1"/>
              </p:cNvSpPr>
              <p:nvPr/>
            </p:nvSpPr>
            <p:spPr bwMode="auto">
              <a:xfrm>
                <a:off x="4538" y="3715"/>
                <a:ext cx="4" cy="19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54" name="Freeform 1036"/>
              <p:cNvSpPr>
                <a:spLocks/>
              </p:cNvSpPr>
              <p:nvPr/>
            </p:nvSpPr>
            <p:spPr bwMode="auto">
              <a:xfrm>
                <a:off x="4321" y="3810"/>
                <a:ext cx="84" cy="42"/>
              </a:xfrm>
              <a:custGeom>
                <a:avLst/>
                <a:gdLst>
                  <a:gd name="T0" fmla="*/ 2 w 84"/>
                  <a:gd name="T1" fmla="*/ 42 h 42"/>
                  <a:gd name="T2" fmla="*/ 84 w 84"/>
                  <a:gd name="T3" fmla="*/ 4 h 42"/>
                  <a:gd name="T4" fmla="*/ 82 w 84"/>
                  <a:gd name="T5" fmla="*/ 0 h 42"/>
                  <a:gd name="T6" fmla="*/ 0 w 84"/>
                  <a:gd name="T7" fmla="*/ 38 h 42"/>
                  <a:gd name="T8" fmla="*/ 2 w 84"/>
                  <a:gd name="T9" fmla="*/ 42 h 42"/>
                </a:gdLst>
                <a:ahLst/>
                <a:cxnLst>
                  <a:cxn ang="0">
                    <a:pos x="T0" y="T1"/>
                  </a:cxn>
                  <a:cxn ang="0">
                    <a:pos x="T2" y="T3"/>
                  </a:cxn>
                  <a:cxn ang="0">
                    <a:pos x="T4" y="T5"/>
                  </a:cxn>
                  <a:cxn ang="0">
                    <a:pos x="T6" y="T7"/>
                  </a:cxn>
                  <a:cxn ang="0">
                    <a:pos x="T8" y="T9"/>
                  </a:cxn>
                </a:cxnLst>
                <a:rect l="0" t="0" r="r" b="b"/>
                <a:pathLst>
                  <a:path w="84" h="42">
                    <a:moveTo>
                      <a:pt x="2" y="42"/>
                    </a:moveTo>
                    <a:lnTo>
                      <a:pt x="84" y="4"/>
                    </a:lnTo>
                    <a:lnTo>
                      <a:pt x="82" y="0"/>
                    </a:lnTo>
                    <a:lnTo>
                      <a:pt x="0" y="38"/>
                    </a:lnTo>
                    <a:lnTo>
                      <a:pt x="2" y="4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55" name="Freeform 1037"/>
              <p:cNvSpPr>
                <a:spLocks/>
              </p:cNvSpPr>
              <p:nvPr/>
            </p:nvSpPr>
            <p:spPr bwMode="auto">
              <a:xfrm>
                <a:off x="4065" y="3997"/>
                <a:ext cx="246" cy="82"/>
              </a:xfrm>
              <a:custGeom>
                <a:avLst/>
                <a:gdLst>
                  <a:gd name="T0" fmla="*/ 1 w 246"/>
                  <a:gd name="T1" fmla="*/ 82 h 82"/>
                  <a:gd name="T2" fmla="*/ 246 w 246"/>
                  <a:gd name="T3" fmla="*/ 5 h 82"/>
                  <a:gd name="T4" fmla="*/ 245 w 246"/>
                  <a:gd name="T5" fmla="*/ 0 h 82"/>
                  <a:gd name="T6" fmla="*/ 0 w 246"/>
                  <a:gd name="T7" fmla="*/ 78 h 82"/>
                  <a:gd name="T8" fmla="*/ 1 w 246"/>
                  <a:gd name="T9" fmla="*/ 82 h 82"/>
                </a:gdLst>
                <a:ahLst/>
                <a:cxnLst>
                  <a:cxn ang="0">
                    <a:pos x="T0" y="T1"/>
                  </a:cxn>
                  <a:cxn ang="0">
                    <a:pos x="T2" y="T3"/>
                  </a:cxn>
                  <a:cxn ang="0">
                    <a:pos x="T4" y="T5"/>
                  </a:cxn>
                  <a:cxn ang="0">
                    <a:pos x="T6" y="T7"/>
                  </a:cxn>
                  <a:cxn ang="0">
                    <a:pos x="T8" y="T9"/>
                  </a:cxn>
                </a:cxnLst>
                <a:rect l="0" t="0" r="r" b="b"/>
                <a:pathLst>
                  <a:path w="246" h="82">
                    <a:moveTo>
                      <a:pt x="1" y="82"/>
                    </a:moveTo>
                    <a:lnTo>
                      <a:pt x="246" y="5"/>
                    </a:lnTo>
                    <a:lnTo>
                      <a:pt x="245" y="0"/>
                    </a:lnTo>
                    <a:lnTo>
                      <a:pt x="0" y="78"/>
                    </a:lnTo>
                    <a:lnTo>
                      <a:pt x="1" y="8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56" name="Freeform 1038"/>
              <p:cNvSpPr>
                <a:spLocks/>
              </p:cNvSpPr>
              <p:nvPr/>
            </p:nvSpPr>
            <p:spPr bwMode="auto">
              <a:xfrm>
                <a:off x="4065" y="4047"/>
                <a:ext cx="143" cy="49"/>
              </a:xfrm>
              <a:custGeom>
                <a:avLst/>
                <a:gdLst>
                  <a:gd name="T0" fmla="*/ 1 w 143"/>
                  <a:gd name="T1" fmla="*/ 49 h 49"/>
                  <a:gd name="T2" fmla="*/ 143 w 143"/>
                  <a:gd name="T3" fmla="*/ 4 h 49"/>
                  <a:gd name="T4" fmla="*/ 142 w 143"/>
                  <a:gd name="T5" fmla="*/ 0 h 49"/>
                  <a:gd name="T6" fmla="*/ 0 w 143"/>
                  <a:gd name="T7" fmla="*/ 45 h 49"/>
                  <a:gd name="T8" fmla="*/ 1 w 143"/>
                  <a:gd name="T9" fmla="*/ 49 h 49"/>
                </a:gdLst>
                <a:ahLst/>
                <a:cxnLst>
                  <a:cxn ang="0">
                    <a:pos x="T0" y="T1"/>
                  </a:cxn>
                  <a:cxn ang="0">
                    <a:pos x="T2" y="T3"/>
                  </a:cxn>
                  <a:cxn ang="0">
                    <a:pos x="T4" y="T5"/>
                  </a:cxn>
                  <a:cxn ang="0">
                    <a:pos x="T6" y="T7"/>
                  </a:cxn>
                  <a:cxn ang="0">
                    <a:pos x="T8" y="T9"/>
                  </a:cxn>
                </a:cxnLst>
                <a:rect l="0" t="0" r="r" b="b"/>
                <a:pathLst>
                  <a:path w="143" h="49">
                    <a:moveTo>
                      <a:pt x="1" y="49"/>
                    </a:moveTo>
                    <a:lnTo>
                      <a:pt x="143" y="4"/>
                    </a:lnTo>
                    <a:lnTo>
                      <a:pt x="142" y="0"/>
                    </a:lnTo>
                    <a:lnTo>
                      <a:pt x="0" y="45"/>
                    </a:lnTo>
                    <a:lnTo>
                      <a:pt x="1" y="4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57" name="Rectangle 1039"/>
              <p:cNvSpPr>
                <a:spLocks noChangeArrowheads="1"/>
              </p:cNvSpPr>
              <p:nvPr/>
            </p:nvSpPr>
            <p:spPr bwMode="auto">
              <a:xfrm>
                <a:off x="4091" y="4055"/>
                <a:ext cx="5" cy="177"/>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58" name="Rectangle 1040"/>
              <p:cNvSpPr>
                <a:spLocks noChangeArrowheads="1"/>
              </p:cNvSpPr>
              <p:nvPr/>
            </p:nvSpPr>
            <p:spPr bwMode="auto">
              <a:xfrm>
                <a:off x="4292" y="3977"/>
                <a:ext cx="4" cy="11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59" name="Rectangle 1041"/>
              <p:cNvSpPr>
                <a:spLocks noChangeArrowheads="1"/>
              </p:cNvSpPr>
              <p:nvPr/>
            </p:nvSpPr>
            <p:spPr bwMode="auto">
              <a:xfrm>
                <a:off x="6224" y="767"/>
                <a:ext cx="4" cy="346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60" name="Rectangle 1042"/>
              <p:cNvSpPr>
                <a:spLocks noChangeArrowheads="1"/>
              </p:cNvSpPr>
              <p:nvPr/>
            </p:nvSpPr>
            <p:spPr bwMode="auto">
              <a:xfrm>
                <a:off x="6242" y="753"/>
                <a:ext cx="4" cy="3478"/>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61" name="Freeform 1043"/>
              <p:cNvSpPr>
                <a:spLocks/>
              </p:cNvSpPr>
              <p:nvPr/>
            </p:nvSpPr>
            <p:spPr bwMode="auto">
              <a:xfrm>
                <a:off x="5978" y="751"/>
                <a:ext cx="279" cy="208"/>
              </a:xfrm>
              <a:custGeom>
                <a:avLst/>
                <a:gdLst>
                  <a:gd name="T0" fmla="*/ 2 w 279"/>
                  <a:gd name="T1" fmla="*/ 208 h 208"/>
                  <a:gd name="T2" fmla="*/ 279 w 279"/>
                  <a:gd name="T3" fmla="*/ 4 h 208"/>
                  <a:gd name="T4" fmla="*/ 276 w 279"/>
                  <a:gd name="T5" fmla="*/ 0 h 208"/>
                  <a:gd name="T6" fmla="*/ 0 w 279"/>
                  <a:gd name="T7" fmla="*/ 204 h 208"/>
                  <a:gd name="T8" fmla="*/ 2 w 279"/>
                  <a:gd name="T9" fmla="*/ 208 h 208"/>
                </a:gdLst>
                <a:ahLst/>
                <a:cxnLst>
                  <a:cxn ang="0">
                    <a:pos x="T0" y="T1"/>
                  </a:cxn>
                  <a:cxn ang="0">
                    <a:pos x="T2" y="T3"/>
                  </a:cxn>
                  <a:cxn ang="0">
                    <a:pos x="T4" y="T5"/>
                  </a:cxn>
                  <a:cxn ang="0">
                    <a:pos x="T6" y="T7"/>
                  </a:cxn>
                  <a:cxn ang="0">
                    <a:pos x="T8" y="T9"/>
                  </a:cxn>
                </a:cxnLst>
                <a:rect l="0" t="0" r="r" b="b"/>
                <a:pathLst>
                  <a:path w="279" h="208">
                    <a:moveTo>
                      <a:pt x="2" y="208"/>
                    </a:moveTo>
                    <a:lnTo>
                      <a:pt x="279" y="4"/>
                    </a:lnTo>
                    <a:lnTo>
                      <a:pt x="276" y="0"/>
                    </a:lnTo>
                    <a:lnTo>
                      <a:pt x="0" y="204"/>
                    </a:lnTo>
                    <a:lnTo>
                      <a:pt x="2" y="20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62" name="Rectangle 1044"/>
              <p:cNvSpPr>
                <a:spLocks noChangeArrowheads="1"/>
              </p:cNvSpPr>
              <p:nvPr/>
            </p:nvSpPr>
            <p:spPr bwMode="auto">
              <a:xfrm>
                <a:off x="5995" y="928"/>
                <a:ext cx="4" cy="229"/>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63" name="Freeform 1045"/>
              <p:cNvSpPr>
                <a:spLocks/>
              </p:cNvSpPr>
              <p:nvPr/>
            </p:nvSpPr>
            <p:spPr bwMode="auto">
              <a:xfrm>
                <a:off x="5919" y="1086"/>
                <a:ext cx="200" cy="125"/>
              </a:xfrm>
              <a:custGeom>
                <a:avLst/>
                <a:gdLst>
                  <a:gd name="T0" fmla="*/ 3 w 200"/>
                  <a:gd name="T1" fmla="*/ 125 h 125"/>
                  <a:gd name="T2" fmla="*/ 200 w 200"/>
                  <a:gd name="T3" fmla="*/ 4 h 125"/>
                  <a:gd name="T4" fmla="*/ 197 w 200"/>
                  <a:gd name="T5" fmla="*/ 0 h 125"/>
                  <a:gd name="T6" fmla="*/ 0 w 200"/>
                  <a:gd name="T7" fmla="*/ 121 h 125"/>
                  <a:gd name="T8" fmla="*/ 3 w 200"/>
                  <a:gd name="T9" fmla="*/ 125 h 125"/>
                </a:gdLst>
                <a:ahLst/>
                <a:cxnLst>
                  <a:cxn ang="0">
                    <a:pos x="T0" y="T1"/>
                  </a:cxn>
                  <a:cxn ang="0">
                    <a:pos x="T2" y="T3"/>
                  </a:cxn>
                  <a:cxn ang="0">
                    <a:pos x="T4" y="T5"/>
                  </a:cxn>
                  <a:cxn ang="0">
                    <a:pos x="T6" y="T7"/>
                  </a:cxn>
                  <a:cxn ang="0">
                    <a:pos x="T8" y="T9"/>
                  </a:cxn>
                </a:cxnLst>
                <a:rect l="0" t="0" r="r" b="b"/>
                <a:pathLst>
                  <a:path w="200" h="125">
                    <a:moveTo>
                      <a:pt x="3" y="125"/>
                    </a:moveTo>
                    <a:lnTo>
                      <a:pt x="200" y="4"/>
                    </a:lnTo>
                    <a:lnTo>
                      <a:pt x="197" y="0"/>
                    </a:lnTo>
                    <a:lnTo>
                      <a:pt x="0" y="121"/>
                    </a:lnTo>
                    <a:lnTo>
                      <a:pt x="3" y="12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64" name="Freeform 1046"/>
              <p:cNvSpPr>
                <a:spLocks/>
              </p:cNvSpPr>
              <p:nvPr/>
            </p:nvSpPr>
            <p:spPr bwMode="auto">
              <a:xfrm>
                <a:off x="6104" y="1094"/>
                <a:ext cx="105" cy="65"/>
              </a:xfrm>
              <a:custGeom>
                <a:avLst/>
                <a:gdLst>
                  <a:gd name="T0" fmla="*/ 0 w 105"/>
                  <a:gd name="T1" fmla="*/ 4 h 65"/>
                  <a:gd name="T2" fmla="*/ 103 w 105"/>
                  <a:gd name="T3" fmla="*/ 65 h 65"/>
                  <a:gd name="T4" fmla="*/ 105 w 105"/>
                  <a:gd name="T5" fmla="*/ 61 h 65"/>
                  <a:gd name="T6" fmla="*/ 2 w 105"/>
                  <a:gd name="T7" fmla="*/ 0 h 65"/>
                  <a:gd name="T8" fmla="*/ 0 w 105"/>
                  <a:gd name="T9" fmla="*/ 4 h 65"/>
                </a:gdLst>
                <a:ahLst/>
                <a:cxnLst>
                  <a:cxn ang="0">
                    <a:pos x="T0" y="T1"/>
                  </a:cxn>
                  <a:cxn ang="0">
                    <a:pos x="T2" y="T3"/>
                  </a:cxn>
                  <a:cxn ang="0">
                    <a:pos x="T4" y="T5"/>
                  </a:cxn>
                  <a:cxn ang="0">
                    <a:pos x="T6" y="T7"/>
                  </a:cxn>
                  <a:cxn ang="0">
                    <a:pos x="T8" y="T9"/>
                  </a:cxn>
                </a:cxnLst>
                <a:rect l="0" t="0" r="r" b="b"/>
                <a:pathLst>
                  <a:path w="105" h="65">
                    <a:moveTo>
                      <a:pt x="0" y="4"/>
                    </a:moveTo>
                    <a:lnTo>
                      <a:pt x="103" y="65"/>
                    </a:lnTo>
                    <a:lnTo>
                      <a:pt x="105" y="61"/>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65" name="Rectangle 1047"/>
              <p:cNvSpPr>
                <a:spLocks noChangeArrowheads="1"/>
              </p:cNvSpPr>
              <p:nvPr/>
            </p:nvSpPr>
            <p:spPr bwMode="auto">
              <a:xfrm>
                <a:off x="6189" y="1127"/>
                <a:ext cx="5" cy="310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66" name="Freeform 1048"/>
              <p:cNvSpPr>
                <a:spLocks/>
              </p:cNvSpPr>
              <p:nvPr/>
            </p:nvSpPr>
            <p:spPr bwMode="auto">
              <a:xfrm>
                <a:off x="5996" y="747"/>
                <a:ext cx="220" cy="159"/>
              </a:xfrm>
              <a:custGeom>
                <a:avLst/>
                <a:gdLst>
                  <a:gd name="T0" fmla="*/ 30 w 2547"/>
                  <a:gd name="T1" fmla="*/ 1846 h 1846"/>
                  <a:gd name="T2" fmla="*/ 2547 w 2547"/>
                  <a:gd name="T3" fmla="*/ 41 h 1846"/>
                  <a:gd name="T4" fmla="*/ 2518 w 2547"/>
                  <a:gd name="T5" fmla="*/ 0 h 1846"/>
                  <a:gd name="T6" fmla="*/ 0 w 2547"/>
                  <a:gd name="T7" fmla="*/ 1806 h 1846"/>
                </a:gdLst>
                <a:ahLst/>
                <a:cxnLst>
                  <a:cxn ang="0">
                    <a:pos x="T0" y="T1"/>
                  </a:cxn>
                  <a:cxn ang="0">
                    <a:pos x="T2" y="T3"/>
                  </a:cxn>
                  <a:cxn ang="0">
                    <a:pos x="T4" y="T5"/>
                  </a:cxn>
                  <a:cxn ang="0">
                    <a:pos x="T6" y="T7"/>
                  </a:cxn>
                </a:cxnLst>
                <a:rect l="0" t="0" r="r" b="b"/>
                <a:pathLst>
                  <a:path w="2547" h="1846">
                    <a:moveTo>
                      <a:pt x="30" y="1846"/>
                    </a:moveTo>
                    <a:lnTo>
                      <a:pt x="2547" y="41"/>
                    </a:lnTo>
                    <a:lnTo>
                      <a:pt x="2518" y="0"/>
                    </a:lnTo>
                    <a:lnTo>
                      <a:pt x="0" y="180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67" name="Rectangle 1049"/>
              <p:cNvSpPr>
                <a:spLocks noChangeArrowheads="1"/>
              </p:cNvSpPr>
              <p:nvPr/>
            </p:nvSpPr>
            <p:spPr bwMode="auto">
              <a:xfrm>
                <a:off x="5930" y="1181"/>
                <a:ext cx="5" cy="3050"/>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68" name="Rectangle 1050"/>
              <p:cNvSpPr>
                <a:spLocks noChangeArrowheads="1"/>
              </p:cNvSpPr>
              <p:nvPr/>
            </p:nvSpPr>
            <p:spPr bwMode="auto">
              <a:xfrm>
                <a:off x="6011" y="1122"/>
                <a:ext cx="4" cy="3109"/>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69" name="Freeform 1051"/>
              <p:cNvSpPr>
                <a:spLocks/>
              </p:cNvSpPr>
              <p:nvPr/>
            </p:nvSpPr>
            <p:spPr bwMode="auto">
              <a:xfrm>
                <a:off x="6099" y="1128"/>
                <a:ext cx="100" cy="55"/>
              </a:xfrm>
              <a:custGeom>
                <a:avLst/>
                <a:gdLst>
                  <a:gd name="T0" fmla="*/ 0 w 100"/>
                  <a:gd name="T1" fmla="*/ 4 h 55"/>
                  <a:gd name="T2" fmla="*/ 98 w 100"/>
                  <a:gd name="T3" fmla="*/ 55 h 55"/>
                  <a:gd name="T4" fmla="*/ 100 w 100"/>
                  <a:gd name="T5" fmla="*/ 51 h 55"/>
                  <a:gd name="T6" fmla="*/ 2 w 100"/>
                  <a:gd name="T7" fmla="*/ 0 h 55"/>
                  <a:gd name="T8" fmla="*/ 0 w 100"/>
                  <a:gd name="T9" fmla="*/ 4 h 55"/>
                </a:gdLst>
                <a:ahLst/>
                <a:cxnLst>
                  <a:cxn ang="0">
                    <a:pos x="T0" y="T1"/>
                  </a:cxn>
                  <a:cxn ang="0">
                    <a:pos x="T2" y="T3"/>
                  </a:cxn>
                  <a:cxn ang="0">
                    <a:pos x="T4" y="T5"/>
                  </a:cxn>
                  <a:cxn ang="0">
                    <a:pos x="T6" y="T7"/>
                  </a:cxn>
                  <a:cxn ang="0">
                    <a:pos x="T8" y="T9"/>
                  </a:cxn>
                </a:cxnLst>
                <a:rect l="0" t="0" r="r" b="b"/>
                <a:pathLst>
                  <a:path w="100" h="55">
                    <a:moveTo>
                      <a:pt x="0" y="4"/>
                    </a:moveTo>
                    <a:lnTo>
                      <a:pt x="98" y="55"/>
                    </a:lnTo>
                    <a:lnTo>
                      <a:pt x="100" y="51"/>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70" name="Freeform 1052"/>
              <p:cNvSpPr>
                <a:spLocks/>
              </p:cNvSpPr>
              <p:nvPr/>
            </p:nvSpPr>
            <p:spPr bwMode="auto">
              <a:xfrm>
                <a:off x="5920" y="1128"/>
                <a:ext cx="203" cy="119"/>
              </a:xfrm>
              <a:custGeom>
                <a:avLst/>
                <a:gdLst>
                  <a:gd name="T0" fmla="*/ 2 w 203"/>
                  <a:gd name="T1" fmla="*/ 119 h 119"/>
                  <a:gd name="T2" fmla="*/ 203 w 203"/>
                  <a:gd name="T3" fmla="*/ 4 h 119"/>
                  <a:gd name="T4" fmla="*/ 201 w 203"/>
                  <a:gd name="T5" fmla="*/ 0 h 119"/>
                  <a:gd name="T6" fmla="*/ 0 w 203"/>
                  <a:gd name="T7" fmla="*/ 116 h 119"/>
                  <a:gd name="T8" fmla="*/ 2 w 203"/>
                  <a:gd name="T9" fmla="*/ 119 h 119"/>
                </a:gdLst>
                <a:ahLst/>
                <a:cxnLst>
                  <a:cxn ang="0">
                    <a:pos x="T0" y="T1"/>
                  </a:cxn>
                  <a:cxn ang="0">
                    <a:pos x="T2" y="T3"/>
                  </a:cxn>
                  <a:cxn ang="0">
                    <a:pos x="T4" y="T5"/>
                  </a:cxn>
                  <a:cxn ang="0">
                    <a:pos x="T6" y="T7"/>
                  </a:cxn>
                  <a:cxn ang="0">
                    <a:pos x="T8" y="T9"/>
                  </a:cxn>
                </a:cxnLst>
                <a:rect l="0" t="0" r="r" b="b"/>
                <a:pathLst>
                  <a:path w="203" h="119">
                    <a:moveTo>
                      <a:pt x="2" y="119"/>
                    </a:moveTo>
                    <a:lnTo>
                      <a:pt x="203" y="4"/>
                    </a:lnTo>
                    <a:lnTo>
                      <a:pt x="201" y="0"/>
                    </a:lnTo>
                    <a:lnTo>
                      <a:pt x="0" y="116"/>
                    </a:lnTo>
                    <a:lnTo>
                      <a:pt x="2" y="11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20" name="Group 1254"/>
            <p:cNvGrpSpPr>
              <a:grpSpLocks/>
            </p:cNvGrpSpPr>
            <p:nvPr/>
          </p:nvGrpSpPr>
          <p:grpSpPr bwMode="auto">
            <a:xfrm>
              <a:off x="8745538" y="1376363"/>
              <a:ext cx="3162300" cy="5340350"/>
              <a:chOff x="5509" y="867"/>
              <a:chExt cx="1992" cy="3364"/>
            </a:xfrm>
          </p:grpSpPr>
          <p:sp>
            <p:nvSpPr>
              <p:cNvPr id="2271" name="Freeform 1054"/>
              <p:cNvSpPr>
                <a:spLocks/>
              </p:cNvSpPr>
              <p:nvPr/>
            </p:nvSpPr>
            <p:spPr bwMode="auto">
              <a:xfrm>
                <a:off x="6099" y="1170"/>
                <a:ext cx="100" cy="55"/>
              </a:xfrm>
              <a:custGeom>
                <a:avLst/>
                <a:gdLst>
                  <a:gd name="T0" fmla="*/ 0 w 100"/>
                  <a:gd name="T1" fmla="*/ 3 h 55"/>
                  <a:gd name="T2" fmla="*/ 98 w 100"/>
                  <a:gd name="T3" fmla="*/ 55 h 55"/>
                  <a:gd name="T4" fmla="*/ 100 w 100"/>
                  <a:gd name="T5" fmla="*/ 51 h 55"/>
                  <a:gd name="T6" fmla="*/ 2 w 100"/>
                  <a:gd name="T7" fmla="*/ 0 h 55"/>
                  <a:gd name="T8" fmla="*/ 0 w 100"/>
                  <a:gd name="T9" fmla="*/ 3 h 55"/>
                </a:gdLst>
                <a:ahLst/>
                <a:cxnLst>
                  <a:cxn ang="0">
                    <a:pos x="T0" y="T1"/>
                  </a:cxn>
                  <a:cxn ang="0">
                    <a:pos x="T2" y="T3"/>
                  </a:cxn>
                  <a:cxn ang="0">
                    <a:pos x="T4" y="T5"/>
                  </a:cxn>
                  <a:cxn ang="0">
                    <a:pos x="T6" y="T7"/>
                  </a:cxn>
                  <a:cxn ang="0">
                    <a:pos x="T8" y="T9"/>
                  </a:cxn>
                </a:cxnLst>
                <a:rect l="0" t="0" r="r" b="b"/>
                <a:pathLst>
                  <a:path w="100" h="55">
                    <a:moveTo>
                      <a:pt x="0" y="3"/>
                    </a:moveTo>
                    <a:lnTo>
                      <a:pt x="98" y="55"/>
                    </a:lnTo>
                    <a:lnTo>
                      <a:pt x="100" y="51"/>
                    </a:lnTo>
                    <a:lnTo>
                      <a:pt x="2" y="0"/>
                    </a:lnTo>
                    <a:lnTo>
                      <a:pt x="0"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72" name="Freeform 1055"/>
              <p:cNvSpPr>
                <a:spLocks/>
              </p:cNvSpPr>
              <p:nvPr/>
            </p:nvSpPr>
            <p:spPr bwMode="auto">
              <a:xfrm>
                <a:off x="6099" y="1208"/>
                <a:ext cx="100" cy="56"/>
              </a:xfrm>
              <a:custGeom>
                <a:avLst/>
                <a:gdLst>
                  <a:gd name="T0" fmla="*/ 0 w 100"/>
                  <a:gd name="T1" fmla="*/ 4 h 56"/>
                  <a:gd name="T2" fmla="*/ 98 w 100"/>
                  <a:gd name="T3" fmla="*/ 56 h 56"/>
                  <a:gd name="T4" fmla="*/ 100 w 100"/>
                  <a:gd name="T5" fmla="*/ 52 h 56"/>
                  <a:gd name="T6" fmla="*/ 2 w 100"/>
                  <a:gd name="T7" fmla="*/ 0 h 56"/>
                  <a:gd name="T8" fmla="*/ 0 w 100"/>
                  <a:gd name="T9" fmla="*/ 4 h 56"/>
                </a:gdLst>
                <a:ahLst/>
                <a:cxnLst>
                  <a:cxn ang="0">
                    <a:pos x="T0" y="T1"/>
                  </a:cxn>
                  <a:cxn ang="0">
                    <a:pos x="T2" y="T3"/>
                  </a:cxn>
                  <a:cxn ang="0">
                    <a:pos x="T4" y="T5"/>
                  </a:cxn>
                  <a:cxn ang="0">
                    <a:pos x="T6" y="T7"/>
                  </a:cxn>
                  <a:cxn ang="0">
                    <a:pos x="T8" y="T9"/>
                  </a:cxn>
                </a:cxnLst>
                <a:rect l="0" t="0" r="r" b="b"/>
                <a:pathLst>
                  <a:path w="100" h="56">
                    <a:moveTo>
                      <a:pt x="0" y="4"/>
                    </a:moveTo>
                    <a:lnTo>
                      <a:pt x="98" y="56"/>
                    </a:lnTo>
                    <a:lnTo>
                      <a:pt x="100" y="52"/>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73" name="Freeform 1056"/>
              <p:cNvSpPr>
                <a:spLocks/>
              </p:cNvSpPr>
              <p:nvPr/>
            </p:nvSpPr>
            <p:spPr bwMode="auto">
              <a:xfrm>
                <a:off x="6099" y="1247"/>
                <a:ext cx="100" cy="56"/>
              </a:xfrm>
              <a:custGeom>
                <a:avLst/>
                <a:gdLst>
                  <a:gd name="T0" fmla="*/ 0 w 100"/>
                  <a:gd name="T1" fmla="*/ 4 h 56"/>
                  <a:gd name="T2" fmla="*/ 98 w 100"/>
                  <a:gd name="T3" fmla="*/ 56 h 56"/>
                  <a:gd name="T4" fmla="*/ 100 w 100"/>
                  <a:gd name="T5" fmla="*/ 52 h 56"/>
                  <a:gd name="T6" fmla="*/ 2 w 100"/>
                  <a:gd name="T7" fmla="*/ 0 h 56"/>
                  <a:gd name="T8" fmla="*/ 0 w 100"/>
                  <a:gd name="T9" fmla="*/ 4 h 56"/>
                </a:gdLst>
                <a:ahLst/>
                <a:cxnLst>
                  <a:cxn ang="0">
                    <a:pos x="T0" y="T1"/>
                  </a:cxn>
                  <a:cxn ang="0">
                    <a:pos x="T2" y="T3"/>
                  </a:cxn>
                  <a:cxn ang="0">
                    <a:pos x="T4" y="T5"/>
                  </a:cxn>
                  <a:cxn ang="0">
                    <a:pos x="T6" y="T7"/>
                  </a:cxn>
                  <a:cxn ang="0">
                    <a:pos x="T8" y="T9"/>
                  </a:cxn>
                </a:cxnLst>
                <a:rect l="0" t="0" r="r" b="b"/>
                <a:pathLst>
                  <a:path w="100" h="56">
                    <a:moveTo>
                      <a:pt x="0" y="4"/>
                    </a:moveTo>
                    <a:lnTo>
                      <a:pt x="98" y="56"/>
                    </a:lnTo>
                    <a:lnTo>
                      <a:pt x="100" y="52"/>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74" name="Freeform 1057"/>
              <p:cNvSpPr>
                <a:spLocks/>
              </p:cNvSpPr>
              <p:nvPr/>
            </p:nvSpPr>
            <p:spPr bwMode="auto">
              <a:xfrm>
                <a:off x="5920" y="1170"/>
                <a:ext cx="203" cy="119"/>
              </a:xfrm>
              <a:custGeom>
                <a:avLst/>
                <a:gdLst>
                  <a:gd name="T0" fmla="*/ 2 w 203"/>
                  <a:gd name="T1" fmla="*/ 119 h 119"/>
                  <a:gd name="T2" fmla="*/ 203 w 203"/>
                  <a:gd name="T3" fmla="*/ 3 h 119"/>
                  <a:gd name="T4" fmla="*/ 201 w 203"/>
                  <a:gd name="T5" fmla="*/ 0 h 119"/>
                  <a:gd name="T6" fmla="*/ 0 w 203"/>
                  <a:gd name="T7" fmla="*/ 115 h 119"/>
                  <a:gd name="T8" fmla="*/ 2 w 203"/>
                  <a:gd name="T9" fmla="*/ 119 h 119"/>
                </a:gdLst>
                <a:ahLst/>
                <a:cxnLst>
                  <a:cxn ang="0">
                    <a:pos x="T0" y="T1"/>
                  </a:cxn>
                  <a:cxn ang="0">
                    <a:pos x="T2" y="T3"/>
                  </a:cxn>
                  <a:cxn ang="0">
                    <a:pos x="T4" y="T5"/>
                  </a:cxn>
                  <a:cxn ang="0">
                    <a:pos x="T6" y="T7"/>
                  </a:cxn>
                  <a:cxn ang="0">
                    <a:pos x="T8" y="T9"/>
                  </a:cxn>
                </a:cxnLst>
                <a:rect l="0" t="0" r="r" b="b"/>
                <a:pathLst>
                  <a:path w="203" h="119">
                    <a:moveTo>
                      <a:pt x="2" y="119"/>
                    </a:moveTo>
                    <a:lnTo>
                      <a:pt x="203" y="3"/>
                    </a:lnTo>
                    <a:lnTo>
                      <a:pt x="201" y="0"/>
                    </a:lnTo>
                    <a:lnTo>
                      <a:pt x="0" y="115"/>
                    </a:lnTo>
                    <a:lnTo>
                      <a:pt x="2" y="11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75" name="Freeform 1058"/>
              <p:cNvSpPr>
                <a:spLocks/>
              </p:cNvSpPr>
              <p:nvPr/>
            </p:nvSpPr>
            <p:spPr bwMode="auto">
              <a:xfrm>
                <a:off x="5920" y="1277"/>
                <a:ext cx="123" cy="74"/>
              </a:xfrm>
              <a:custGeom>
                <a:avLst/>
                <a:gdLst>
                  <a:gd name="T0" fmla="*/ 2 w 123"/>
                  <a:gd name="T1" fmla="*/ 74 h 74"/>
                  <a:gd name="T2" fmla="*/ 123 w 123"/>
                  <a:gd name="T3" fmla="*/ 4 h 74"/>
                  <a:gd name="T4" fmla="*/ 121 w 123"/>
                  <a:gd name="T5" fmla="*/ 0 h 74"/>
                  <a:gd name="T6" fmla="*/ 0 w 123"/>
                  <a:gd name="T7" fmla="*/ 70 h 74"/>
                  <a:gd name="T8" fmla="*/ 2 w 123"/>
                  <a:gd name="T9" fmla="*/ 74 h 74"/>
                </a:gdLst>
                <a:ahLst/>
                <a:cxnLst>
                  <a:cxn ang="0">
                    <a:pos x="T0" y="T1"/>
                  </a:cxn>
                  <a:cxn ang="0">
                    <a:pos x="T2" y="T3"/>
                  </a:cxn>
                  <a:cxn ang="0">
                    <a:pos x="T4" y="T5"/>
                  </a:cxn>
                  <a:cxn ang="0">
                    <a:pos x="T6" y="T7"/>
                  </a:cxn>
                  <a:cxn ang="0">
                    <a:pos x="T8" y="T9"/>
                  </a:cxn>
                </a:cxnLst>
                <a:rect l="0" t="0" r="r" b="b"/>
                <a:pathLst>
                  <a:path w="123" h="74">
                    <a:moveTo>
                      <a:pt x="2" y="74"/>
                    </a:moveTo>
                    <a:lnTo>
                      <a:pt x="123" y="4"/>
                    </a:lnTo>
                    <a:lnTo>
                      <a:pt x="121" y="0"/>
                    </a:lnTo>
                    <a:lnTo>
                      <a:pt x="0" y="70"/>
                    </a:lnTo>
                    <a:lnTo>
                      <a:pt x="2" y="7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76" name="Freeform 1059"/>
              <p:cNvSpPr>
                <a:spLocks/>
              </p:cNvSpPr>
              <p:nvPr/>
            </p:nvSpPr>
            <p:spPr bwMode="auto">
              <a:xfrm>
                <a:off x="5920" y="1353"/>
                <a:ext cx="100" cy="60"/>
              </a:xfrm>
              <a:custGeom>
                <a:avLst/>
                <a:gdLst>
                  <a:gd name="T0" fmla="*/ 2 w 100"/>
                  <a:gd name="T1" fmla="*/ 60 h 60"/>
                  <a:gd name="T2" fmla="*/ 100 w 100"/>
                  <a:gd name="T3" fmla="*/ 4 h 60"/>
                  <a:gd name="T4" fmla="*/ 98 w 100"/>
                  <a:gd name="T5" fmla="*/ 0 h 60"/>
                  <a:gd name="T6" fmla="*/ 0 w 100"/>
                  <a:gd name="T7" fmla="*/ 56 h 60"/>
                  <a:gd name="T8" fmla="*/ 2 w 100"/>
                  <a:gd name="T9" fmla="*/ 60 h 60"/>
                </a:gdLst>
                <a:ahLst/>
                <a:cxnLst>
                  <a:cxn ang="0">
                    <a:pos x="T0" y="T1"/>
                  </a:cxn>
                  <a:cxn ang="0">
                    <a:pos x="T2" y="T3"/>
                  </a:cxn>
                  <a:cxn ang="0">
                    <a:pos x="T4" y="T5"/>
                  </a:cxn>
                  <a:cxn ang="0">
                    <a:pos x="T6" y="T7"/>
                  </a:cxn>
                  <a:cxn ang="0">
                    <a:pos x="T8" y="T9"/>
                  </a:cxn>
                </a:cxnLst>
                <a:rect l="0" t="0" r="r" b="b"/>
                <a:pathLst>
                  <a:path w="100" h="60">
                    <a:moveTo>
                      <a:pt x="2" y="60"/>
                    </a:moveTo>
                    <a:lnTo>
                      <a:pt x="100" y="4"/>
                    </a:lnTo>
                    <a:lnTo>
                      <a:pt x="98" y="0"/>
                    </a:lnTo>
                    <a:lnTo>
                      <a:pt x="0" y="56"/>
                    </a:lnTo>
                    <a:lnTo>
                      <a:pt x="2" y="6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77" name="Freeform 1060"/>
              <p:cNvSpPr>
                <a:spLocks/>
              </p:cNvSpPr>
              <p:nvPr/>
            </p:nvSpPr>
            <p:spPr bwMode="auto">
              <a:xfrm>
                <a:off x="6243" y="1022"/>
                <a:ext cx="254" cy="136"/>
              </a:xfrm>
              <a:custGeom>
                <a:avLst/>
                <a:gdLst>
                  <a:gd name="T0" fmla="*/ 0 w 254"/>
                  <a:gd name="T1" fmla="*/ 4 h 136"/>
                  <a:gd name="T2" fmla="*/ 252 w 254"/>
                  <a:gd name="T3" fmla="*/ 136 h 136"/>
                  <a:gd name="T4" fmla="*/ 254 w 254"/>
                  <a:gd name="T5" fmla="*/ 132 h 136"/>
                  <a:gd name="T6" fmla="*/ 2 w 254"/>
                  <a:gd name="T7" fmla="*/ 0 h 136"/>
                  <a:gd name="T8" fmla="*/ 0 w 254"/>
                  <a:gd name="T9" fmla="*/ 4 h 136"/>
                </a:gdLst>
                <a:ahLst/>
                <a:cxnLst>
                  <a:cxn ang="0">
                    <a:pos x="T0" y="T1"/>
                  </a:cxn>
                  <a:cxn ang="0">
                    <a:pos x="T2" y="T3"/>
                  </a:cxn>
                  <a:cxn ang="0">
                    <a:pos x="T4" y="T5"/>
                  </a:cxn>
                  <a:cxn ang="0">
                    <a:pos x="T6" y="T7"/>
                  </a:cxn>
                  <a:cxn ang="0">
                    <a:pos x="T8" y="T9"/>
                  </a:cxn>
                </a:cxnLst>
                <a:rect l="0" t="0" r="r" b="b"/>
                <a:pathLst>
                  <a:path w="254" h="136">
                    <a:moveTo>
                      <a:pt x="0" y="4"/>
                    </a:moveTo>
                    <a:lnTo>
                      <a:pt x="252" y="136"/>
                    </a:lnTo>
                    <a:lnTo>
                      <a:pt x="254" y="132"/>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78" name="Rectangle 1061"/>
              <p:cNvSpPr>
                <a:spLocks noChangeArrowheads="1"/>
              </p:cNvSpPr>
              <p:nvPr/>
            </p:nvSpPr>
            <p:spPr bwMode="auto">
              <a:xfrm>
                <a:off x="6486" y="1122"/>
                <a:ext cx="4" cy="87"/>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79" name="Freeform 1062"/>
              <p:cNvSpPr>
                <a:spLocks/>
              </p:cNvSpPr>
              <p:nvPr/>
            </p:nvSpPr>
            <p:spPr bwMode="auto">
              <a:xfrm>
                <a:off x="6243" y="1076"/>
                <a:ext cx="261" cy="139"/>
              </a:xfrm>
              <a:custGeom>
                <a:avLst/>
                <a:gdLst>
                  <a:gd name="T0" fmla="*/ 0 w 261"/>
                  <a:gd name="T1" fmla="*/ 4 h 139"/>
                  <a:gd name="T2" fmla="*/ 259 w 261"/>
                  <a:gd name="T3" fmla="*/ 139 h 139"/>
                  <a:gd name="T4" fmla="*/ 261 w 261"/>
                  <a:gd name="T5" fmla="*/ 135 h 139"/>
                  <a:gd name="T6" fmla="*/ 2 w 261"/>
                  <a:gd name="T7" fmla="*/ 0 h 139"/>
                  <a:gd name="T8" fmla="*/ 0 w 261"/>
                  <a:gd name="T9" fmla="*/ 4 h 139"/>
                </a:gdLst>
                <a:ahLst/>
                <a:cxnLst>
                  <a:cxn ang="0">
                    <a:pos x="T0" y="T1"/>
                  </a:cxn>
                  <a:cxn ang="0">
                    <a:pos x="T2" y="T3"/>
                  </a:cxn>
                  <a:cxn ang="0">
                    <a:pos x="T4" y="T5"/>
                  </a:cxn>
                  <a:cxn ang="0">
                    <a:pos x="T6" y="T7"/>
                  </a:cxn>
                  <a:cxn ang="0">
                    <a:pos x="T8" y="T9"/>
                  </a:cxn>
                </a:cxnLst>
                <a:rect l="0" t="0" r="r" b="b"/>
                <a:pathLst>
                  <a:path w="261" h="139">
                    <a:moveTo>
                      <a:pt x="0" y="4"/>
                    </a:moveTo>
                    <a:lnTo>
                      <a:pt x="259" y="139"/>
                    </a:lnTo>
                    <a:lnTo>
                      <a:pt x="261" y="135"/>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80" name="Rectangle 1063"/>
              <p:cNvSpPr>
                <a:spLocks noChangeArrowheads="1"/>
              </p:cNvSpPr>
              <p:nvPr/>
            </p:nvSpPr>
            <p:spPr bwMode="auto">
              <a:xfrm>
                <a:off x="6486" y="1199"/>
                <a:ext cx="4" cy="7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81" name="Freeform 1064"/>
              <p:cNvSpPr>
                <a:spLocks/>
              </p:cNvSpPr>
              <p:nvPr/>
            </p:nvSpPr>
            <p:spPr bwMode="auto">
              <a:xfrm>
                <a:off x="6243" y="1154"/>
                <a:ext cx="261" cy="127"/>
              </a:xfrm>
              <a:custGeom>
                <a:avLst/>
                <a:gdLst>
                  <a:gd name="T0" fmla="*/ 0 w 261"/>
                  <a:gd name="T1" fmla="*/ 4 h 127"/>
                  <a:gd name="T2" fmla="*/ 259 w 261"/>
                  <a:gd name="T3" fmla="*/ 127 h 127"/>
                  <a:gd name="T4" fmla="*/ 261 w 261"/>
                  <a:gd name="T5" fmla="*/ 123 h 127"/>
                  <a:gd name="T6" fmla="*/ 2 w 261"/>
                  <a:gd name="T7" fmla="*/ 0 h 127"/>
                  <a:gd name="T8" fmla="*/ 0 w 261"/>
                  <a:gd name="T9" fmla="*/ 4 h 127"/>
                </a:gdLst>
                <a:ahLst/>
                <a:cxnLst>
                  <a:cxn ang="0">
                    <a:pos x="T0" y="T1"/>
                  </a:cxn>
                  <a:cxn ang="0">
                    <a:pos x="T2" y="T3"/>
                  </a:cxn>
                  <a:cxn ang="0">
                    <a:pos x="T4" y="T5"/>
                  </a:cxn>
                  <a:cxn ang="0">
                    <a:pos x="T6" y="T7"/>
                  </a:cxn>
                  <a:cxn ang="0">
                    <a:pos x="T8" y="T9"/>
                  </a:cxn>
                </a:cxnLst>
                <a:rect l="0" t="0" r="r" b="b"/>
                <a:pathLst>
                  <a:path w="261" h="127">
                    <a:moveTo>
                      <a:pt x="0" y="4"/>
                    </a:moveTo>
                    <a:lnTo>
                      <a:pt x="259" y="127"/>
                    </a:lnTo>
                    <a:lnTo>
                      <a:pt x="261" y="123"/>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82" name="Freeform 1065"/>
              <p:cNvSpPr>
                <a:spLocks/>
              </p:cNvSpPr>
              <p:nvPr/>
            </p:nvSpPr>
            <p:spPr bwMode="auto">
              <a:xfrm>
                <a:off x="6243" y="1227"/>
                <a:ext cx="261" cy="128"/>
              </a:xfrm>
              <a:custGeom>
                <a:avLst/>
                <a:gdLst>
                  <a:gd name="T0" fmla="*/ 0 w 261"/>
                  <a:gd name="T1" fmla="*/ 4 h 128"/>
                  <a:gd name="T2" fmla="*/ 259 w 261"/>
                  <a:gd name="T3" fmla="*/ 128 h 128"/>
                  <a:gd name="T4" fmla="*/ 261 w 261"/>
                  <a:gd name="T5" fmla="*/ 124 h 128"/>
                  <a:gd name="T6" fmla="*/ 2 w 261"/>
                  <a:gd name="T7" fmla="*/ 0 h 128"/>
                  <a:gd name="T8" fmla="*/ 0 w 261"/>
                  <a:gd name="T9" fmla="*/ 4 h 128"/>
                </a:gdLst>
                <a:ahLst/>
                <a:cxnLst>
                  <a:cxn ang="0">
                    <a:pos x="T0" y="T1"/>
                  </a:cxn>
                  <a:cxn ang="0">
                    <a:pos x="T2" y="T3"/>
                  </a:cxn>
                  <a:cxn ang="0">
                    <a:pos x="T4" y="T5"/>
                  </a:cxn>
                  <a:cxn ang="0">
                    <a:pos x="T6" y="T7"/>
                  </a:cxn>
                  <a:cxn ang="0">
                    <a:pos x="T8" y="T9"/>
                  </a:cxn>
                </a:cxnLst>
                <a:rect l="0" t="0" r="r" b="b"/>
                <a:pathLst>
                  <a:path w="261" h="128">
                    <a:moveTo>
                      <a:pt x="0" y="4"/>
                    </a:moveTo>
                    <a:lnTo>
                      <a:pt x="259" y="128"/>
                    </a:lnTo>
                    <a:lnTo>
                      <a:pt x="261" y="124"/>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83" name="Rectangle 1066"/>
              <p:cNvSpPr>
                <a:spLocks noChangeArrowheads="1"/>
              </p:cNvSpPr>
              <p:nvPr/>
            </p:nvSpPr>
            <p:spPr bwMode="auto">
              <a:xfrm>
                <a:off x="6486" y="1276"/>
                <a:ext cx="4" cy="147"/>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84" name="Freeform 1067"/>
              <p:cNvSpPr>
                <a:spLocks/>
              </p:cNvSpPr>
              <p:nvPr/>
            </p:nvSpPr>
            <p:spPr bwMode="auto">
              <a:xfrm>
                <a:off x="6243" y="1308"/>
                <a:ext cx="344" cy="158"/>
              </a:xfrm>
              <a:custGeom>
                <a:avLst/>
                <a:gdLst>
                  <a:gd name="T0" fmla="*/ 0 w 344"/>
                  <a:gd name="T1" fmla="*/ 4 h 158"/>
                  <a:gd name="T2" fmla="*/ 342 w 344"/>
                  <a:gd name="T3" fmla="*/ 158 h 158"/>
                  <a:gd name="T4" fmla="*/ 344 w 344"/>
                  <a:gd name="T5" fmla="*/ 154 h 158"/>
                  <a:gd name="T6" fmla="*/ 2 w 344"/>
                  <a:gd name="T7" fmla="*/ 0 h 158"/>
                  <a:gd name="T8" fmla="*/ 0 w 344"/>
                  <a:gd name="T9" fmla="*/ 4 h 158"/>
                </a:gdLst>
                <a:ahLst/>
                <a:cxnLst>
                  <a:cxn ang="0">
                    <a:pos x="T0" y="T1"/>
                  </a:cxn>
                  <a:cxn ang="0">
                    <a:pos x="T2" y="T3"/>
                  </a:cxn>
                  <a:cxn ang="0">
                    <a:pos x="T4" y="T5"/>
                  </a:cxn>
                  <a:cxn ang="0">
                    <a:pos x="T6" y="T7"/>
                  </a:cxn>
                  <a:cxn ang="0">
                    <a:pos x="T8" y="T9"/>
                  </a:cxn>
                </a:cxnLst>
                <a:rect l="0" t="0" r="r" b="b"/>
                <a:pathLst>
                  <a:path w="344" h="158">
                    <a:moveTo>
                      <a:pt x="0" y="4"/>
                    </a:moveTo>
                    <a:lnTo>
                      <a:pt x="342" y="158"/>
                    </a:lnTo>
                    <a:lnTo>
                      <a:pt x="344" y="154"/>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85" name="Rectangle 1068"/>
              <p:cNvSpPr>
                <a:spLocks noChangeArrowheads="1"/>
              </p:cNvSpPr>
              <p:nvPr/>
            </p:nvSpPr>
            <p:spPr bwMode="auto">
              <a:xfrm>
                <a:off x="6584" y="1423"/>
                <a:ext cx="5" cy="2808"/>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86" name="Rectangle 1069"/>
              <p:cNvSpPr>
                <a:spLocks noChangeArrowheads="1"/>
              </p:cNvSpPr>
              <p:nvPr/>
            </p:nvSpPr>
            <p:spPr bwMode="auto">
              <a:xfrm>
                <a:off x="6565" y="1389"/>
                <a:ext cx="4" cy="284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87" name="Freeform 1070"/>
              <p:cNvSpPr>
                <a:spLocks/>
              </p:cNvSpPr>
              <p:nvPr/>
            </p:nvSpPr>
            <p:spPr bwMode="auto">
              <a:xfrm>
                <a:off x="6255" y="996"/>
                <a:ext cx="211" cy="115"/>
              </a:xfrm>
              <a:custGeom>
                <a:avLst/>
                <a:gdLst>
                  <a:gd name="T0" fmla="*/ 0 w 211"/>
                  <a:gd name="T1" fmla="*/ 4 h 115"/>
                  <a:gd name="T2" fmla="*/ 209 w 211"/>
                  <a:gd name="T3" fmla="*/ 115 h 115"/>
                  <a:gd name="T4" fmla="*/ 211 w 211"/>
                  <a:gd name="T5" fmla="*/ 112 h 115"/>
                  <a:gd name="T6" fmla="*/ 2 w 211"/>
                  <a:gd name="T7" fmla="*/ 0 h 115"/>
                  <a:gd name="T8" fmla="*/ 0 w 211"/>
                  <a:gd name="T9" fmla="*/ 4 h 115"/>
                </a:gdLst>
                <a:ahLst/>
                <a:cxnLst>
                  <a:cxn ang="0">
                    <a:pos x="T0" y="T1"/>
                  </a:cxn>
                  <a:cxn ang="0">
                    <a:pos x="T2" y="T3"/>
                  </a:cxn>
                  <a:cxn ang="0">
                    <a:pos x="T4" y="T5"/>
                  </a:cxn>
                  <a:cxn ang="0">
                    <a:pos x="T6" y="T7"/>
                  </a:cxn>
                  <a:cxn ang="0">
                    <a:pos x="T8" y="T9"/>
                  </a:cxn>
                </a:cxnLst>
                <a:rect l="0" t="0" r="r" b="b"/>
                <a:pathLst>
                  <a:path w="211" h="115">
                    <a:moveTo>
                      <a:pt x="0" y="4"/>
                    </a:moveTo>
                    <a:lnTo>
                      <a:pt x="209" y="115"/>
                    </a:lnTo>
                    <a:lnTo>
                      <a:pt x="211" y="112"/>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88" name="Rectangle 1071"/>
              <p:cNvSpPr>
                <a:spLocks noChangeArrowheads="1"/>
              </p:cNvSpPr>
              <p:nvPr/>
            </p:nvSpPr>
            <p:spPr bwMode="auto">
              <a:xfrm>
                <a:off x="6494" y="1122"/>
                <a:ext cx="5" cy="131"/>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89" name="Freeform 1072"/>
              <p:cNvSpPr>
                <a:spLocks/>
              </p:cNvSpPr>
              <p:nvPr/>
            </p:nvSpPr>
            <p:spPr bwMode="auto">
              <a:xfrm>
                <a:off x="6537" y="1409"/>
                <a:ext cx="63" cy="32"/>
              </a:xfrm>
              <a:custGeom>
                <a:avLst/>
                <a:gdLst>
                  <a:gd name="T0" fmla="*/ 0 w 63"/>
                  <a:gd name="T1" fmla="*/ 4 h 32"/>
                  <a:gd name="T2" fmla="*/ 61 w 63"/>
                  <a:gd name="T3" fmla="*/ 32 h 32"/>
                  <a:gd name="T4" fmla="*/ 63 w 63"/>
                  <a:gd name="T5" fmla="*/ 28 h 32"/>
                  <a:gd name="T6" fmla="*/ 1 w 63"/>
                  <a:gd name="T7" fmla="*/ 0 h 32"/>
                  <a:gd name="T8" fmla="*/ 0 w 63"/>
                  <a:gd name="T9" fmla="*/ 4 h 32"/>
                </a:gdLst>
                <a:ahLst/>
                <a:cxnLst>
                  <a:cxn ang="0">
                    <a:pos x="T0" y="T1"/>
                  </a:cxn>
                  <a:cxn ang="0">
                    <a:pos x="T2" y="T3"/>
                  </a:cxn>
                  <a:cxn ang="0">
                    <a:pos x="T4" y="T5"/>
                  </a:cxn>
                  <a:cxn ang="0">
                    <a:pos x="T6" y="T7"/>
                  </a:cxn>
                  <a:cxn ang="0">
                    <a:pos x="T8" y="T9"/>
                  </a:cxn>
                </a:cxnLst>
                <a:rect l="0" t="0" r="r" b="b"/>
                <a:pathLst>
                  <a:path w="63" h="32">
                    <a:moveTo>
                      <a:pt x="0" y="4"/>
                    </a:moveTo>
                    <a:lnTo>
                      <a:pt x="61" y="32"/>
                    </a:lnTo>
                    <a:lnTo>
                      <a:pt x="63" y="28"/>
                    </a:lnTo>
                    <a:lnTo>
                      <a:pt x="1"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90" name="Freeform 1073"/>
              <p:cNvSpPr>
                <a:spLocks/>
              </p:cNvSpPr>
              <p:nvPr/>
            </p:nvSpPr>
            <p:spPr bwMode="auto">
              <a:xfrm>
                <a:off x="6243" y="1296"/>
                <a:ext cx="131" cy="64"/>
              </a:xfrm>
              <a:custGeom>
                <a:avLst/>
                <a:gdLst>
                  <a:gd name="T0" fmla="*/ 0 w 131"/>
                  <a:gd name="T1" fmla="*/ 3 h 64"/>
                  <a:gd name="T2" fmla="*/ 130 w 131"/>
                  <a:gd name="T3" fmla="*/ 64 h 64"/>
                  <a:gd name="T4" fmla="*/ 131 w 131"/>
                  <a:gd name="T5" fmla="*/ 60 h 64"/>
                  <a:gd name="T6" fmla="*/ 2 w 131"/>
                  <a:gd name="T7" fmla="*/ 0 h 64"/>
                  <a:gd name="T8" fmla="*/ 0 w 131"/>
                  <a:gd name="T9" fmla="*/ 3 h 64"/>
                </a:gdLst>
                <a:ahLst/>
                <a:cxnLst>
                  <a:cxn ang="0">
                    <a:pos x="T0" y="T1"/>
                  </a:cxn>
                  <a:cxn ang="0">
                    <a:pos x="T2" y="T3"/>
                  </a:cxn>
                  <a:cxn ang="0">
                    <a:pos x="T4" y="T5"/>
                  </a:cxn>
                  <a:cxn ang="0">
                    <a:pos x="T6" y="T7"/>
                  </a:cxn>
                  <a:cxn ang="0">
                    <a:pos x="T8" y="T9"/>
                  </a:cxn>
                </a:cxnLst>
                <a:rect l="0" t="0" r="r" b="b"/>
                <a:pathLst>
                  <a:path w="131" h="64">
                    <a:moveTo>
                      <a:pt x="0" y="3"/>
                    </a:moveTo>
                    <a:lnTo>
                      <a:pt x="130" y="64"/>
                    </a:lnTo>
                    <a:lnTo>
                      <a:pt x="131" y="60"/>
                    </a:lnTo>
                    <a:lnTo>
                      <a:pt x="2" y="0"/>
                    </a:lnTo>
                    <a:lnTo>
                      <a:pt x="0"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91" name="Freeform 1074"/>
              <p:cNvSpPr>
                <a:spLocks/>
              </p:cNvSpPr>
              <p:nvPr/>
            </p:nvSpPr>
            <p:spPr bwMode="auto">
              <a:xfrm>
                <a:off x="5608" y="1833"/>
                <a:ext cx="339" cy="128"/>
              </a:xfrm>
              <a:custGeom>
                <a:avLst/>
                <a:gdLst>
                  <a:gd name="T0" fmla="*/ 337 w 339"/>
                  <a:gd name="T1" fmla="*/ 0 h 128"/>
                  <a:gd name="T2" fmla="*/ 0 w 339"/>
                  <a:gd name="T3" fmla="*/ 124 h 128"/>
                  <a:gd name="T4" fmla="*/ 1 w 339"/>
                  <a:gd name="T5" fmla="*/ 128 h 128"/>
                  <a:gd name="T6" fmla="*/ 339 w 339"/>
                  <a:gd name="T7" fmla="*/ 4 h 128"/>
                  <a:gd name="T8" fmla="*/ 337 w 339"/>
                  <a:gd name="T9" fmla="*/ 0 h 128"/>
                </a:gdLst>
                <a:ahLst/>
                <a:cxnLst>
                  <a:cxn ang="0">
                    <a:pos x="T0" y="T1"/>
                  </a:cxn>
                  <a:cxn ang="0">
                    <a:pos x="T2" y="T3"/>
                  </a:cxn>
                  <a:cxn ang="0">
                    <a:pos x="T4" y="T5"/>
                  </a:cxn>
                  <a:cxn ang="0">
                    <a:pos x="T6" y="T7"/>
                  </a:cxn>
                  <a:cxn ang="0">
                    <a:pos x="T8" y="T9"/>
                  </a:cxn>
                </a:cxnLst>
                <a:rect l="0" t="0" r="r" b="b"/>
                <a:pathLst>
                  <a:path w="339" h="128">
                    <a:moveTo>
                      <a:pt x="337" y="0"/>
                    </a:moveTo>
                    <a:lnTo>
                      <a:pt x="0" y="124"/>
                    </a:lnTo>
                    <a:lnTo>
                      <a:pt x="1" y="128"/>
                    </a:lnTo>
                    <a:lnTo>
                      <a:pt x="339" y="4"/>
                    </a:lnTo>
                    <a:lnTo>
                      <a:pt x="337"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92" name="Freeform 1075"/>
              <p:cNvSpPr>
                <a:spLocks/>
              </p:cNvSpPr>
              <p:nvPr/>
            </p:nvSpPr>
            <p:spPr bwMode="auto">
              <a:xfrm>
                <a:off x="5567" y="1806"/>
                <a:ext cx="192" cy="100"/>
              </a:xfrm>
              <a:custGeom>
                <a:avLst/>
                <a:gdLst>
                  <a:gd name="T0" fmla="*/ 0 w 192"/>
                  <a:gd name="T1" fmla="*/ 4 h 100"/>
                  <a:gd name="T2" fmla="*/ 190 w 192"/>
                  <a:gd name="T3" fmla="*/ 100 h 100"/>
                  <a:gd name="T4" fmla="*/ 192 w 192"/>
                  <a:gd name="T5" fmla="*/ 96 h 100"/>
                  <a:gd name="T6" fmla="*/ 2 w 192"/>
                  <a:gd name="T7" fmla="*/ 0 h 100"/>
                  <a:gd name="T8" fmla="*/ 0 w 192"/>
                  <a:gd name="T9" fmla="*/ 4 h 100"/>
                </a:gdLst>
                <a:ahLst/>
                <a:cxnLst>
                  <a:cxn ang="0">
                    <a:pos x="T0" y="T1"/>
                  </a:cxn>
                  <a:cxn ang="0">
                    <a:pos x="T2" y="T3"/>
                  </a:cxn>
                  <a:cxn ang="0">
                    <a:pos x="T4" y="T5"/>
                  </a:cxn>
                  <a:cxn ang="0">
                    <a:pos x="T6" y="T7"/>
                  </a:cxn>
                  <a:cxn ang="0">
                    <a:pos x="T8" y="T9"/>
                  </a:cxn>
                </a:cxnLst>
                <a:rect l="0" t="0" r="r" b="b"/>
                <a:pathLst>
                  <a:path w="192" h="100">
                    <a:moveTo>
                      <a:pt x="0" y="4"/>
                    </a:moveTo>
                    <a:lnTo>
                      <a:pt x="190" y="100"/>
                    </a:lnTo>
                    <a:lnTo>
                      <a:pt x="192" y="96"/>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93" name="Rectangle 1076"/>
              <p:cNvSpPr>
                <a:spLocks noChangeArrowheads="1"/>
              </p:cNvSpPr>
              <p:nvPr/>
            </p:nvSpPr>
            <p:spPr bwMode="auto">
              <a:xfrm>
                <a:off x="5585" y="1781"/>
                <a:ext cx="4" cy="2450"/>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94" name="Rectangle 1077"/>
              <p:cNvSpPr>
                <a:spLocks noChangeArrowheads="1"/>
              </p:cNvSpPr>
              <p:nvPr/>
            </p:nvSpPr>
            <p:spPr bwMode="auto">
              <a:xfrm>
                <a:off x="5613" y="1947"/>
                <a:ext cx="4" cy="9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95" name="Freeform 1078"/>
              <p:cNvSpPr>
                <a:spLocks/>
              </p:cNvSpPr>
              <p:nvPr/>
            </p:nvSpPr>
            <p:spPr bwMode="auto">
              <a:xfrm>
                <a:off x="5608" y="1938"/>
                <a:ext cx="334" cy="115"/>
              </a:xfrm>
              <a:custGeom>
                <a:avLst/>
                <a:gdLst>
                  <a:gd name="T0" fmla="*/ 1 w 334"/>
                  <a:gd name="T1" fmla="*/ 115 h 115"/>
                  <a:gd name="T2" fmla="*/ 334 w 334"/>
                  <a:gd name="T3" fmla="*/ 4 h 115"/>
                  <a:gd name="T4" fmla="*/ 332 w 334"/>
                  <a:gd name="T5" fmla="*/ 0 h 115"/>
                  <a:gd name="T6" fmla="*/ 0 w 334"/>
                  <a:gd name="T7" fmla="*/ 111 h 115"/>
                  <a:gd name="T8" fmla="*/ 1 w 334"/>
                  <a:gd name="T9" fmla="*/ 115 h 115"/>
                </a:gdLst>
                <a:ahLst/>
                <a:cxnLst>
                  <a:cxn ang="0">
                    <a:pos x="T0" y="T1"/>
                  </a:cxn>
                  <a:cxn ang="0">
                    <a:pos x="T2" y="T3"/>
                  </a:cxn>
                  <a:cxn ang="0">
                    <a:pos x="T4" y="T5"/>
                  </a:cxn>
                  <a:cxn ang="0">
                    <a:pos x="T6" y="T7"/>
                  </a:cxn>
                  <a:cxn ang="0">
                    <a:pos x="T8" y="T9"/>
                  </a:cxn>
                </a:cxnLst>
                <a:rect l="0" t="0" r="r" b="b"/>
                <a:pathLst>
                  <a:path w="334" h="115">
                    <a:moveTo>
                      <a:pt x="1" y="115"/>
                    </a:moveTo>
                    <a:lnTo>
                      <a:pt x="334" y="4"/>
                    </a:lnTo>
                    <a:lnTo>
                      <a:pt x="332" y="0"/>
                    </a:lnTo>
                    <a:lnTo>
                      <a:pt x="0" y="111"/>
                    </a:lnTo>
                    <a:lnTo>
                      <a:pt x="1" y="11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96" name="Rectangle 1079"/>
              <p:cNvSpPr>
                <a:spLocks noChangeArrowheads="1"/>
              </p:cNvSpPr>
              <p:nvPr/>
            </p:nvSpPr>
            <p:spPr bwMode="auto">
              <a:xfrm>
                <a:off x="5699" y="1913"/>
                <a:ext cx="4" cy="107"/>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97" name="Rectangle 1080"/>
              <p:cNvSpPr>
                <a:spLocks noChangeArrowheads="1"/>
              </p:cNvSpPr>
              <p:nvPr/>
            </p:nvSpPr>
            <p:spPr bwMode="auto">
              <a:xfrm>
                <a:off x="5782" y="1895"/>
                <a:ext cx="4" cy="98"/>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98" name="Rectangle 1081"/>
              <p:cNvSpPr>
                <a:spLocks noChangeArrowheads="1"/>
              </p:cNvSpPr>
              <p:nvPr/>
            </p:nvSpPr>
            <p:spPr bwMode="auto">
              <a:xfrm>
                <a:off x="5864" y="1849"/>
                <a:ext cx="5" cy="11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99" name="Freeform 1082"/>
              <p:cNvSpPr>
                <a:spLocks/>
              </p:cNvSpPr>
              <p:nvPr/>
            </p:nvSpPr>
            <p:spPr bwMode="auto">
              <a:xfrm>
                <a:off x="5752" y="1957"/>
                <a:ext cx="181" cy="65"/>
              </a:xfrm>
              <a:custGeom>
                <a:avLst/>
                <a:gdLst>
                  <a:gd name="T0" fmla="*/ 180 w 181"/>
                  <a:gd name="T1" fmla="*/ 0 h 65"/>
                  <a:gd name="T2" fmla="*/ 0 w 181"/>
                  <a:gd name="T3" fmla="*/ 61 h 65"/>
                  <a:gd name="T4" fmla="*/ 1 w 181"/>
                  <a:gd name="T5" fmla="*/ 65 h 65"/>
                  <a:gd name="T6" fmla="*/ 181 w 181"/>
                  <a:gd name="T7" fmla="*/ 4 h 65"/>
                  <a:gd name="T8" fmla="*/ 180 w 181"/>
                  <a:gd name="T9" fmla="*/ 0 h 65"/>
                </a:gdLst>
                <a:ahLst/>
                <a:cxnLst>
                  <a:cxn ang="0">
                    <a:pos x="T0" y="T1"/>
                  </a:cxn>
                  <a:cxn ang="0">
                    <a:pos x="T2" y="T3"/>
                  </a:cxn>
                  <a:cxn ang="0">
                    <a:pos x="T4" y="T5"/>
                  </a:cxn>
                  <a:cxn ang="0">
                    <a:pos x="T6" y="T7"/>
                  </a:cxn>
                  <a:cxn ang="0">
                    <a:pos x="T8" y="T9"/>
                  </a:cxn>
                </a:cxnLst>
                <a:rect l="0" t="0" r="r" b="b"/>
                <a:pathLst>
                  <a:path w="181" h="65">
                    <a:moveTo>
                      <a:pt x="180" y="0"/>
                    </a:moveTo>
                    <a:lnTo>
                      <a:pt x="0" y="61"/>
                    </a:lnTo>
                    <a:lnTo>
                      <a:pt x="1" y="65"/>
                    </a:lnTo>
                    <a:lnTo>
                      <a:pt x="181" y="4"/>
                    </a:lnTo>
                    <a:lnTo>
                      <a:pt x="180"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00" name="Freeform 1083"/>
              <p:cNvSpPr>
                <a:spLocks/>
              </p:cNvSpPr>
              <p:nvPr/>
            </p:nvSpPr>
            <p:spPr bwMode="auto">
              <a:xfrm>
                <a:off x="5624" y="2115"/>
                <a:ext cx="323" cy="102"/>
              </a:xfrm>
              <a:custGeom>
                <a:avLst/>
                <a:gdLst>
                  <a:gd name="T0" fmla="*/ 321 w 323"/>
                  <a:gd name="T1" fmla="*/ 0 h 102"/>
                  <a:gd name="T2" fmla="*/ 0 w 323"/>
                  <a:gd name="T3" fmla="*/ 98 h 102"/>
                  <a:gd name="T4" fmla="*/ 1 w 323"/>
                  <a:gd name="T5" fmla="*/ 102 h 102"/>
                  <a:gd name="T6" fmla="*/ 323 w 323"/>
                  <a:gd name="T7" fmla="*/ 4 h 102"/>
                  <a:gd name="T8" fmla="*/ 321 w 323"/>
                  <a:gd name="T9" fmla="*/ 0 h 102"/>
                </a:gdLst>
                <a:ahLst/>
                <a:cxnLst>
                  <a:cxn ang="0">
                    <a:pos x="T0" y="T1"/>
                  </a:cxn>
                  <a:cxn ang="0">
                    <a:pos x="T2" y="T3"/>
                  </a:cxn>
                  <a:cxn ang="0">
                    <a:pos x="T4" y="T5"/>
                  </a:cxn>
                  <a:cxn ang="0">
                    <a:pos x="T6" y="T7"/>
                  </a:cxn>
                  <a:cxn ang="0">
                    <a:pos x="T8" y="T9"/>
                  </a:cxn>
                </a:cxnLst>
                <a:rect l="0" t="0" r="r" b="b"/>
                <a:pathLst>
                  <a:path w="323" h="102">
                    <a:moveTo>
                      <a:pt x="321" y="0"/>
                    </a:moveTo>
                    <a:lnTo>
                      <a:pt x="0" y="98"/>
                    </a:lnTo>
                    <a:lnTo>
                      <a:pt x="1" y="102"/>
                    </a:lnTo>
                    <a:lnTo>
                      <a:pt x="323" y="4"/>
                    </a:lnTo>
                    <a:lnTo>
                      <a:pt x="321"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01" name="Rectangle 1084"/>
              <p:cNvSpPr>
                <a:spLocks noChangeArrowheads="1"/>
              </p:cNvSpPr>
              <p:nvPr/>
            </p:nvSpPr>
            <p:spPr bwMode="auto">
              <a:xfrm>
                <a:off x="5633" y="2026"/>
                <a:ext cx="5" cy="220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02" name="Freeform 1085"/>
              <p:cNvSpPr>
                <a:spLocks/>
              </p:cNvSpPr>
              <p:nvPr/>
            </p:nvSpPr>
            <p:spPr bwMode="auto">
              <a:xfrm>
                <a:off x="5624" y="2055"/>
                <a:ext cx="323" cy="101"/>
              </a:xfrm>
              <a:custGeom>
                <a:avLst/>
                <a:gdLst>
                  <a:gd name="T0" fmla="*/ 1 w 323"/>
                  <a:gd name="T1" fmla="*/ 101 h 101"/>
                  <a:gd name="T2" fmla="*/ 323 w 323"/>
                  <a:gd name="T3" fmla="*/ 4 h 101"/>
                  <a:gd name="T4" fmla="*/ 321 w 323"/>
                  <a:gd name="T5" fmla="*/ 0 h 101"/>
                  <a:gd name="T6" fmla="*/ 0 w 323"/>
                  <a:gd name="T7" fmla="*/ 97 h 101"/>
                  <a:gd name="T8" fmla="*/ 1 w 323"/>
                  <a:gd name="T9" fmla="*/ 101 h 101"/>
                </a:gdLst>
                <a:ahLst/>
                <a:cxnLst>
                  <a:cxn ang="0">
                    <a:pos x="T0" y="T1"/>
                  </a:cxn>
                  <a:cxn ang="0">
                    <a:pos x="T2" y="T3"/>
                  </a:cxn>
                  <a:cxn ang="0">
                    <a:pos x="T4" y="T5"/>
                  </a:cxn>
                  <a:cxn ang="0">
                    <a:pos x="T6" y="T7"/>
                  </a:cxn>
                  <a:cxn ang="0">
                    <a:pos x="T8" y="T9"/>
                  </a:cxn>
                </a:cxnLst>
                <a:rect l="0" t="0" r="r" b="b"/>
                <a:pathLst>
                  <a:path w="323" h="101">
                    <a:moveTo>
                      <a:pt x="1" y="101"/>
                    </a:moveTo>
                    <a:lnTo>
                      <a:pt x="323" y="4"/>
                    </a:lnTo>
                    <a:lnTo>
                      <a:pt x="321" y="0"/>
                    </a:lnTo>
                    <a:lnTo>
                      <a:pt x="0" y="97"/>
                    </a:lnTo>
                    <a:lnTo>
                      <a:pt x="1" y="10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03" name="Freeform 1086"/>
              <p:cNvSpPr>
                <a:spLocks/>
              </p:cNvSpPr>
              <p:nvPr/>
            </p:nvSpPr>
            <p:spPr bwMode="auto">
              <a:xfrm>
                <a:off x="5509" y="2123"/>
                <a:ext cx="79" cy="33"/>
              </a:xfrm>
              <a:custGeom>
                <a:avLst/>
                <a:gdLst>
                  <a:gd name="T0" fmla="*/ 77 w 79"/>
                  <a:gd name="T1" fmla="*/ 0 h 33"/>
                  <a:gd name="T2" fmla="*/ 0 w 79"/>
                  <a:gd name="T3" fmla="*/ 29 h 33"/>
                  <a:gd name="T4" fmla="*/ 1 w 79"/>
                  <a:gd name="T5" fmla="*/ 33 h 33"/>
                  <a:gd name="T6" fmla="*/ 79 w 79"/>
                  <a:gd name="T7" fmla="*/ 4 h 33"/>
                  <a:gd name="T8" fmla="*/ 77 w 79"/>
                  <a:gd name="T9" fmla="*/ 0 h 33"/>
                </a:gdLst>
                <a:ahLst/>
                <a:cxnLst>
                  <a:cxn ang="0">
                    <a:pos x="T0" y="T1"/>
                  </a:cxn>
                  <a:cxn ang="0">
                    <a:pos x="T2" y="T3"/>
                  </a:cxn>
                  <a:cxn ang="0">
                    <a:pos x="T4" y="T5"/>
                  </a:cxn>
                  <a:cxn ang="0">
                    <a:pos x="T6" y="T7"/>
                  </a:cxn>
                  <a:cxn ang="0">
                    <a:pos x="T8" y="T9"/>
                  </a:cxn>
                </a:cxnLst>
                <a:rect l="0" t="0" r="r" b="b"/>
                <a:pathLst>
                  <a:path w="79" h="33">
                    <a:moveTo>
                      <a:pt x="77" y="0"/>
                    </a:moveTo>
                    <a:lnTo>
                      <a:pt x="0" y="29"/>
                    </a:lnTo>
                    <a:lnTo>
                      <a:pt x="1" y="33"/>
                    </a:lnTo>
                    <a:lnTo>
                      <a:pt x="79" y="4"/>
                    </a:lnTo>
                    <a:lnTo>
                      <a:pt x="77"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04" name="Freeform 1087"/>
              <p:cNvSpPr>
                <a:spLocks/>
              </p:cNvSpPr>
              <p:nvPr/>
            </p:nvSpPr>
            <p:spPr bwMode="auto">
              <a:xfrm>
                <a:off x="5509" y="2125"/>
                <a:ext cx="54" cy="24"/>
              </a:xfrm>
              <a:custGeom>
                <a:avLst/>
                <a:gdLst>
                  <a:gd name="T0" fmla="*/ 52 w 54"/>
                  <a:gd name="T1" fmla="*/ 0 h 24"/>
                  <a:gd name="T2" fmla="*/ 0 w 54"/>
                  <a:gd name="T3" fmla="*/ 20 h 24"/>
                  <a:gd name="T4" fmla="*/ 1 w 54"/>
                  <a:gd name="T5" fmla="*/ 24 h 24"/>
                  <a:gd name="T6" fmla="*/ 54 w 54"/>
                  <a:gd name="T7" fmla="*/ 4 h 24"/>
                  <a:gd name="T8" fmla="*/ 52 w 54"/>
                  <a:gd name="T9" fmla="*/ 0 h 24"/>
                </a:gdLst>
                <a:ahLst/>
                <a:cxnLst>
                  <a:cxn ang="0">
                    <a:pos x="T0" y="T1"/>
                  </a:cxn>
                  <a:cxn ang="0">
                    <a:pos x="T2" y="T3"/>
                  </a:cxn>
                  <a:cxn ang="0">
                    <a:pos x="T4" y="T5"/>
                  </a:cxn>
                  <a:cxn ang="0">
                    <a:pos x="T6" y="T7"/>
                  </a:cxn>
                  <a:cxn ang="0">
                    <a:pos x="T8" y="T9"/>
                  </a:cxn>
                </a:cxnLst>
                <a:rect l="0" t="0" r="r" b="b"/>
                <a:pathLst>
                  <a:path w="54" h="24">
                    <a:moveTo>
                      <a:pt x="52" y="0"/>
                    </a:moveTo>
                    <a:lnTo>
                      <a:pt x="0" y="20"/>
                    </a:lnTo>
                    <a:lnTo>
                      <a:pt x="1" y="24"/>
                    </a:lnTo>
                    <a:lnTo>
                      <a:pt x="54" y="4"/>
                    </a:lnTo>
                    <a:lnTo>
                      <a:pt x="52"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05" name="Freeform 1088"/>
              <p:cNvSpPr>
                <a:spLocks/>
              </p:cNvSpPr>
              <p:nvPr/>
            </p:nvSpPr>
            <p:spPr bwMode="auto">
              <a:xfrm>
                <a:off x="5525" y="2107"/>
                <a:ext cx="67" cy="29"/>
              </a:xfrm>
              <a:custGeom>
                <a:avLst/>
                <a:gdLst>
                  <a:gd name="T0" fmla="*/ 65 w 67"/>
                  <a:gd name="T1" fmla="*/ 0 h 29"/>
                  <a:gd name="T2" fmla="*/ 0 w 67"/>
                  <a:gd name="T3" fmla="*/ 25 h 29"/>
                  <a:gd name="T4" fmla="*/ 1 w 67"/>
                  <a:gd name="T5" fmla="*/ 29 h 29"/>
                  <a:gd name="T6" fmla="*/ 67 w 67"/>
                  <a:gd name="T7" fmla="*/ 4 h 29"/>
                  <a:gd name="T8" fmla="*/ 65 w 67"/>
                  <a:gd name="T9" fmla="*/ 0 h 29"/>
                </a:gdLst>
                <a:ahLst/>
                <a:cxnLst>
                  <a:cxn ang="0">
                    <a:pos x="T0" y="T1"/>
                  </a:cxn>
                  <a:cxn ang="0">
                    <a:pos x="T2" y="T3"/>
                  </a:cxn>
                  <a:cxn ang="0">
                    <a:pos x="T4" y="T5"/>
                  </a:cxn>
                  <a:cxn ang="0">
                    <a:pos x="T6" y="T7"/>
                  </a:cxn>
                  <a:cxn ang="0">
                    <a:pos x="T8" y="T9"/>
                  </a:cxn>
                </a:cxnLst>
                <a:rect l="0" t="0" r="r" b="b"/>
                <a:pathLst>
                  <a:path w="67" h="29">
                    <a:moveTo>
                      <a:pt x="65" y="0"/>
                    </a:moveTo>
                    <a:lnTo>
                      <a:pt x="0" y="25"/>
                    </a:lnTo>
                    <a:lnTo>
                      <a:pt x="1" y="29"/>
                    </a:lnTo>
                    <a:lnTo>
                      <a:pt x="67" y="4"/>
                    </a:lnTo>
                    <a:lnTo>
                      <a:pt x="65"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06" name="Freeform 1089"/>
              <p:cNvSpPr>
                <a:spLocks/>
              </p:cNvSpPr>
              <p:nvPr/>
            </p:nvSpPr>
            <p:spPr bwMode="auto">
              <a:xfrm>
                <a:off x="5509" y="2152"/>
                <a:ext cx="79" cy="34"/>
              </a:xfrm>
              <a:custGeom>
                <a:avLst/>
                <a:gdLst>
                  <a:gd name="T0" fmla="*/ 77 w 79"/>
                  <a:gd name="T1" fmla="*/ 0 h 34"/>
                  <a:gd name="T2" fmla="*/ 0 w 79"/>
                  <a:gd name="T3" fmla="*/ 30 h 34"/>
                  <a:gd name="T4" fmla="*/ 1 w 79"/>
                  <a:gd name="T5" fmla="*/ 34 h 34"/>
                  <a:gd name="T6" fmla="*/ 79 w 79"/>
                  <a:gd name="T7" fmla="*/ 4 h 34"/>
                  <a:gd name="T8" fmla="*/ 77 w 79"/>
                  <a:gd name="T9" fmla="*/ 0 h 34"/>
                </a:gdLst>
                <a:ahLst/>
                <a:cxnLst>
                  <a:cxn ang="0">
                    <a:pos x="T0" y="T1"/>
                  </a:cxn>
                  <a:cxn ang="0">
                    <a:pos x="T2" y="T3"/>
                  </a:cxn>
                  <a:cxn ang="0">
                    <a:pos x="T4" y="T5"/>
                  </a:cxn>
                  <a:cxn ang="0">
                    <a:pos x="T6" y="T7"/>
                  </a:cxn>
                  <a:cxn ang="0">
                    <a:pos x="T8" y="T9"/>
                  </a:cxn>
                </a:cxnLst>
                <a:rect l="0" t="0" r="r" b="b"/>
                <a:pathLst>
                  <a:path w="79" h="34">
                    <a:moveTo>
                      <a:pt x="77" y="0"/>
                    </a:moveTo>
                    <a:lnTo>
                      <a:pt x="0" y="30"/>
                    </a:lnTo>
                    <a:lnTo>
                      <a:pt x="1" y="34"/>
                    </a:lnTo>
                    <a:lnTo>
                      <a:pt x="79" y="4"/>
                    </a:lnTo>
                    <a:lnTo>
                      <a:pt x="77"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07" name="Freeform 1090"/>
              <p:cNvSpPr>
                <a:spLocks/>
              </p:cNvSpPr>
              <p:nvPr/>
            </p:nvSpPr>
            <p:spPr bwMode="auto">
              <a:xfrm>
                <a:off x="5525" y="2182"/>
                <a:ext cx="63" cy="27"/>
              </a:xfrm>
              <a:custGeom>
                <a:avLst/>
                <a:gdLst>
                  <a:gd name="T0" fmla="*/ 61 w 63"/>
                  <a:gd name="T1" fmla="*/ 0 h 27"/>
                  <a:gd name="T2" fmla="*/ 0 w 63"/>
                  <a:gd name="T3" fmla="*/ 23 h 27"/>
                  <a:gd name="T4" fmla="*/ 1 w 63"/>
                  <a:gd name="T5" fmla="*/ 27 h 27"/>
                  <a:gd name="T6" fmla="*/ 63 w 63"/>
                  <a:gd name="T7" fmla="*/ 4 h 27"/>
                  <a:gd name="T8" fmla="*/ 61 w 63"/>
                  <a:gd name="T9" fmla="*/ 0 h 27"/>
                </a:gdLst>
                <a:ahLst/>
                <a:cxnLst>
                  <a:cxn ang="0">
                    <a:pos x="T0" y="T1"/>
                  </a:cxn>
                  <a:cxn ang="0">
                    <a:pos x="T2" y="T3"/>
                  </a:cxn>
                  <a:cxn ang="0">
                    <a:pos x="T4" y="T5"/>
                  </a:cxn>
                  <a:cxn ang="0">
                    <a:pos x="T6" y="T7"/>
                  </a:cxn>
                  <a:cxn ang="0">
                    <a:pos x="T8" y="T9"/>
                  </a:cxn>
                </a:cxnLst>
                <a:rect l="0" t="0" r="r" b="b"/>
                <a:pathLst>
                  <a:path w="63" h="27">
                    <a:moveTo>
                      <a:pt x="61" y="0"/>
                    </a:moveTo>
                    <a:lnTo>
                      <a:pt x="0" y="23"/>
                    </a:lnTo>
                    <a:lnTo>
                      <a:pt x="1" y="27"/>
                    </a:lnTo>
                    <a:lnTo>
                      <a:pt x="63" y="4"/>
                    </a:lnTo>
                    <a:lnTo>
                      <a:pt x="61"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08" name="Freeform 1091"/>
              <p:cNvSpPr>
                <a:spLocks/>
              </p:cNvSpPr>
              <p:nvPr/>
            </p:nvSpPr>
            <p:spPr bwMode="auto">
              <a:xfrm>
                <a:off x="5525" y="2211"/>
                <a:ext cx="63" cy="28"/>
              </a:xfrm>
              <a:custGeom>
                <a:avLst/>
                <a:gdLst>
                  <a:gd name="T0" fmla="*/ 61 w 63"/>
                  <a:gd name="T1" fmla="*/ 0 h 28"/>
                  <a:gd name="T2" fmla="*/ 0 w 63"/>
                  <a:gd name="T3" fmla="*/ 24 h 28"/>
                  <a:gd name="T4" fmla="*/ 1 w 63"/>
                  <a:gd name="T5" fmla="*/ 28 h 28"/>
                  <a:gd name="T6" fmla="*/ 63 w 63"/>
                  <a:gd name="T7" fmla="*/ 4 h 28"/>
                  <a:gd name="T8" fmla="*/ 61 w 63"/>
                  <a:gd name="T9" fmla="*/ 0 h 28"/>
                </a:gdLst>
                <a:ahLst/>
                <a:cxnLst>
                  <a:cxn ang="0">
                    <a:pos x="T0" y="T1"/>
                  </a:cxn>
                  <a:cxn ang="0">
                    <a:pos x="T2" y="T3"/>
                  </a:cxn>
                  <a:cxn ang="0">
                    <a:pos x="T4" y="T5"/>
                  </a:cxn>
                  <a:cxn ang="0">
                    <a:pos x="T6" y="T7"/>
                  </a:cxn>
                  <a:cxn ang="0">
                    <a:pos x="T8" y="T9"/>
                  </a:cxn>
                </a:cxnLst>
                <a:rect l="0" t="0" r="r" b="b"/>
                <a:pathLst>
                  <a:path w="63" h="28">
                    <a:moveTo>
                      <a:pt x="61" y="0"/>
                    </a:moveTo>
                    <a:lnTo>
                      <a:pt x="0" y="24"/>
                    </a:lnTo>
                    <a:lnTo>
                      <a:pt x="1" y="28"/>
                    </a:lnTo>
                    <a:lnTo>
                      <a:pt x="63" y="4"/>
                    </a:lnTo>
                    <a:lnTo>
                      <a:pt x="61"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09" name="Freeform 1092"/>
              <p:cNvSpPr>
                <a:spLocks/>
              </p:cNvSpPr>
              <p:nvPr/>
            </p:nvSpPr>
            <p:spPr bwMode="auto">
              <a:xfrm>
                <a:off x="5509" y="2258"/>
                <a:ext cx="79" cy="34"/>
              </a:xfrm>
              <a:custGeom>
                <a:avLst/>
                <a:gdLst>
                  <a:gd name="T0" fmla="*/ 77 w 79"/>
                  <a:gd name="T1" fmla="*/ 0 h 34"/>
                  <a:gd name="T2" fmla="*/ 0 w 79"/>
                  <a:gd name="T3" fmla="*/ 30 h 34"/>
                  <a:gd name="T4" fmla="*/ 1 w 79"/>
                  <a:gd name="T5" fmla="*/ 34 h 34"/>
                  <a:gd name="T6" fmla="*/ 79 w 79"/>
                  <a:gd name="T7" fmla="*/ 4 h 34"/>
                  <a:gd name="T8" fmla="*/ 77 w 79"/>
                  <a:gd name="T9" fmla="*/ 0 h 34"/>
                </a:gdLst>
                <a:ahLst/>
                <a:cxnLst>
                  <a:cxn ang="0">
                    <a:pos x="T0" y="T1"/>
                  </a:cxn>
                  <a:cxn ang="0">
                    <a:pos x="T2" y="T3"/>
                  </a:cxn>
                  <a:cxn ang="0">
                    <a:pos x="T4" y="T5"/>
                  </a:cxn>
                  <a:cxn ang="0">
                    <a:pos x="T6" y="T7"/>
                  </a:cxn>
                  <a:cxn ang="0">
                    <a:pos x="T8" y="T9"/>
                  </a:cxn>
                </a:cxnLst>
                <a:rect l="0" t="0" r="r" b="b"/>
                <a:pathLst>
                  <a:path w="79" h="34">
                    <a:moveTo>
                      <a:pt x="77" y="0"/>
                    </a:moveTo>
                    <a:lnTo>
                      <a:pt x="0" y="30"/>
                    </a:lnTo>
                    <a:lnTo>
                      <a:pt x="1" y="34"/>
                    </a:lnTo>
                    <a:lnTo>
                      <a:pt x="79" y="4"/>
                    </a:lnTo>
                    <a:lnTo>
                      <a:pt x="77"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10" name="Freeform 1093"/>
              <p:cNvSpPr>
                <a:spLocks/>
              </p:cNvSpPr>
              <p:nvPr/>
            </p:nvSpPr>
            <p:spPr bwMode="auto">
              <a:xfrm>
                <a:off x="5525" y="2329"/>
                <a:ext cx="63" cy="28"/>
              </a:xfrm>
              <a:custGeom>
                <a:avLst/>
                <a:gdLst>
                  <a:gd name="T0" fmla="*/ 61 w 63"/>
                  <a:gd name="T1" fmla="*/ 0 h 28"/>
                  <a:gd name="T2" fmla="*/ 0 w 63"/>
                  <a:gd name="T3" fmla="*/ 23 h 28"/>
                  <a:gd name="T4" fmla="*/ 1 w 63"/>
                  <a:gd name="T5" fmla="*/ 28 h 28"/>
                  <a:gd name="T6" fmla="*/ 63 w 63"/>
                  <a:gd name="T7" fmla="*/ 4 h 28"/>
                  <a:gd name="T8" fmla="*/ 61 w 63"/>
                  <a:gd name="T9" fmla="*/ 0 h 28"/>
                </a:gdLst>
                <a:ahLst/>
                <a:cxnLst>
                  <a:cxn ang="0">
                    <a:pos x="T0" y="T1"/>
                  </a:cxn>
                  <a:cxn ang="0">
                    <a:pos x="T2" y="T3"/>
                  </a:cxn>
                  <a:cxn ang="0">
                    <a:pos x="T4" y="T5"/>
                  </a:cxn>
                  <a:cxn ang="0">
                    <a:pos x="T6" y="T7"/>
                  </a:cxn>
                  <a:cxn ang="0">
                    <a:pos x="T8" y="T9"/>
                  </a:cxn>
                </a:cxnLst>
                <a:rect l="0" t="0" r="r" b="b"/>
                <a:pathLst>
                  <a:path w="63" h="28">
                    <a:moveTo>
                      <a:pt x="61" y="0"/>
                    </a:moveTo>
                    <a:lnTo>
                      <a:pt x="0" y="23"/>
                    </a:lnTo>
                    <a:lnTo>
                      <a:pt x="1" y="28"/>
                    </a:lnTo>
                    <a:lnTo>
                      <a:pt x="63" y="4"/>
                    </a:lnTo>
                    <a:lnTo>
                      <a:pt x="61"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11" name="Freeform 1094"/>
              <p:cNvSpPr>
                <a:spLocks/>
              </p:cNvSpPr>
              <p:nvPr/>
            </p:nvSpPr>
            <p:spPr bwMode="auto">
              <a:xfrm>
                <a:off x="5509" y="2423"/>
                <a:ext cx="79" cy="33"/>
              </a:xfrm>
              <a:custGeom>
                <a:avLst/>
                <a:gdLst>
                  <a:gd name="T0" fmla="*/ 77 w 79"/>
                  <a:gd name="T1" fmla="*/ 0 h 33"/>
                  <a:gd name="T2" fmla="*/ 0 w 79"/>
                  <a:gd name="T3" fmla="*/ 29 h 33"/>
                  <a:gd name="T4" fmla="*/ 1 w 79"/>
                  <a:gd name="T5" fmla="*/ 33 h 33"/>
                  <a:gd name="T6" fmla="*/ 79 w 79"/>
                  <a:gd name="T7" fmla="*/ 4 h 33"/>
                  <a:gd name="T8" fmla="*/ 77 w 79"/>
                  <a:gd name="T9" fmla="*/ 0 h 33"/>
                </a:gdLst>
                <a:ahLst/>
                <a:cxnLst>
                  <a:cxn ang="0">
                    <a:pos x="T0" y="T1"/>
                  </a:cxn>
                  <a:cxn ang="0">
                    <a:pos x="T2" y="T3"/>
                  </a:cxn>
                  <a:cxn ang="0">
                    <a:pos x="T4" y="T5"/>
                  </a:cxn>
                  <a:cxn ang="0">
                    <a:pos x="T6" y="T7"/>
                  </a:cxn>
                  <a:cxn ang="0">
                    <a:pos x="T8" y="T9"/>
                  </a:cxn>
                </a:cxnLst>
                <a:rect l="0" t="0" r="r" b="b"/>
                <a:pathLst>
                  <a:path w="79" h="33">
                    <a:moveTo>
                      <a:pt x="77" y="0"/>
                    </a:moveTo>
                    <a:lnTo>
                      <a:pt x="0" y="29"/>
                    </a:lnTo>
                    <a:lnTo>
                      <a:pt x="1" y="33"/>
                    </a:lnTo>
                    <a:lnTo>
                      <a:pt x="79" y="4"/>
                    </a:lnTo>
                    <a:lnTo>
                      <a:pt x="77"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12" name="Freeform 1095"/>
              <p:cNvSpPr>
                <a:spLocks/>
              </p:cNvSpPr>
              <p:nvPr/>
            </p:nvSpPr>
            <p:spPr bwMode="auto">
              <a:xfrm>
                <a:off x="5509" y="2572"/>
                <a:ext cx="47" cy="21"/>
              </a:xfrm>
              <a:custGeom>
                <a:avLst/>
                <a:gdLst>
                  <a:gd name="T0" fmla="*/ 46 w 47"/>
                  <a:gd name="T1" fmla="*/ 0 h 21"/>
                  <a:gd name="T2" fmla="*/ 0 w 47"/>
                  <a:gd name="T3" fmla="*/ 17 h 21"/>
                  <a:gd name="T4" fmla="*/ 1 w 47"/>
                  <a:gd name="T5" fmla="*/ 21 h 21"/>
                  <a:gd name="T6" fmla="*/ 47 w 47"/>
                  <a:gd name="T7" fmla="*/ 4 h 21"/>
                  <a:gd name="T8" fmla="*/ 46 w 47"/>
                  <a:gd name="T9" fmla="*/ 0 h 21"/>
                </a:gdLst>
                <a:ahLst/>
                <a:cxnLst>
                  <a:cxn ang="0">
                    <a:pos x="T0" y="T1"/>
                  </a:cxn>
                  <a:cxn ang="0">
                    <a:pos x="T2" y="T3"/>
                  </a:cxn>
                  <a:cxn ang="0">
                    <a:pos x="T4" y="T5"/>
                  </a:cxn>
                  <a:cxn ang="0">
                    <a:pos x="T6" y="T7"/>
                  </a:cxn>
                  <a:cxn ang="0">
                    <a:pos x="T8" y="T9"/>
                  </a:cxn>
                </a:cxnLst>
                <a:rect l="0" t="0" r="r" b="b"/>
                <a:pathLst>
                  <a:path w="47" h="21">
                    <a:moveTo>
                      <a:pt x="46" y="0"/>
                    </a:moveTo>
                    <a:lnTo>
                      <a:pt x="0" y="17"/>
                    </a:lnTo>
                    <a:lnTo>
                      <a:pt x="1" y="21"/>
                    </a:lnTo>
                    <a:lnTo>
                      <a:pt x="47" y="4"/>
                    </a:lnTo>
                    <a:lnTo>
                      <a:pt x="46"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13" name="Rectangle 1096"/>
              <p:cNvSpPr>
                <a:spLocks noChangeArrowheads="1"/>
              </p:cNvSpPr>
              <p:nvPr/>
            </p:nvSpPr>
            <p:spPr bwMode="auto">
              <a:xfrm>
                <a:off x="5523" y="2127"/>
                <a:ext cx="4" cy="210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14" name="Freeform 1097"/>
              <p:cNvSpPr>
                <a:spLocks/>
              </p:cNvSpPr>
              <p:nvPr/>
            </p:nvSpPr>
            <p:spPr bwMode="auto">
              <a:xfrm>
                <a:off x="5705" y="1854"/>
                <a:ext cx="239" cy="88"/>
              </a:xfrm>
              <a:custGeom>
                <a:avLst/>
                <a:gdLst>
                  <a:gd name="T0" fmla="*/ 237 w 239"/>
                  <a:gd name="T1" fmla="*/ 0 h 88"/>
                  <a:gd name="T2" fmla="*/ 0 w 239"/>
                  <a:gd name="T3" fmla="*/ 84 h 88"/>
                  <a:gd name="T4" fmla="*/ 2 w 239"/>
                  <a:gd name="T5" fmla="*/ 88 h 88"/>
                  <a:gd name="T6" fmla="*/ 239 w 239"/>
                  <a:gd name="T7" fmla="*/ 4 h 88"/>
                  <a:gd name="T8" fmla="*/ 237 w 239"/>
                  <a:gd name="T9" fmla="*/ 0 h 88"/>
                </a:gdLst>
                <a:ahLst/>
                <a:cxnLst>
                  <a:cxn ang="0">
                    <a:pos x="T0" y="T1"/>
                  </a:cxn>
                  <a:cxn ang="0">
                    <a:pos x="T2" y="T3"/>
                  </a:cxn>
                  <a:cxn ang="0">
                    <a:pos x="T4" y="T5"/>
                  </a:cxn>
                  <a:cxn ang="0">
                    <a:pos x="T6" y="T7"/>
                  </a:cxn>
                  <a:cxn ang="0">
                    <a:pos x="T8" y="T9"/>
                  </a:cxn>
                </a:cxnLst>
                <a:rect l="0" t="0" r="r" b="b"/>
                <a:pathLst>
                  <a:path w="239" h="88">
                    <a:moveTo>
                      <a:pt x="237" y="0"/>
                    </a:moveTo>
                    <a:lnTo>
                      <a:pt x="0" y="84"/>
                    </a:lnTo>
                    <a:lnTo>
                      <a:pt x="2" y="88"/>
                    </a:lnTo>
                    <a:lnTo>
                      <a:pt x="239" y="4"/>
                    </a:lnTo>
                    <a:lnTo>
                      <a:pt x="237"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15" name="Rectangle 1098"/>
              <p:cNvSpPr>
                <a:spLocks noChangeArrowheads="1"/>
              </p:cNvSpPr>
              <p:nvPr/>
            </p:nvSpPr>
            <p:spPr bwMode="auto">
              <a:xfrm>
                <a:off x="5625" y="1956"/>
                <a:ext cx="4" cy="7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16" name="Freeform 1099"/>
              <p:cNvSpPr>
                <a:spLocks/>
              </p:cNvSpPr>
              <p:nvPr/>
            </p:nvSpPr>
            <p:spPr bwMode="auto">
              <a:xfrm>
                <a:off x="5614" y="1942"/>
                <a:ext cx="78" cy="30"/>
              </a:xfrm>
              <a:custGeom>
                <a:avLst/>
                <a:gdLst>
                  <a:gd name="T0" fmla="*/ 2 w 78"/>
                  <a:gd name="T1" fmla="*/ 30 h 30"/>
                  <a:gd name="T2" fmla="*/ 78 w 78"/>
                  <a:gd name="T3" fmla="*/ 4 h 30"/>
                  <a:gd name="T4" fmla="*/ 76 w 78"/>
                  <a:gd name="T5" fmla="*/ 0 h 30"/>
                  <a:gd name="T6" fmla="*/ 0 w 78"/>
                  <a:gd name="T7" fmla="*/ 26 h 30"/>
                  <a:gd name="T8" fmla="*/ 2 w 78"/>
                  <a:gd name="T9" fmla="*/ 30 h 30"/>
                </a:gdLst>
                <a:ahLst/>
                <a:cxnLst>
                  <a:cxn ang="0">
                    <a:pos x="T0" y="T1"/>
                  </a:cxn>
                  <a:cxn ang="0">
                    <a:pos x="T2" y="T3"/>
                  </a:cxn>
                  <a:cxn ang="0">
                    <a:pos x="T4" y="T5"/>
                  </a:cxn>
                  <a:cxn ang="0">
                    <a:pos x="T6" y="T7"/>
                  </a:cxn>
                  <a:cxn ang="0">
                    <a:pos x="T8" y="T9"/>
                  </a:cxn>
                </a:cxnLst>
                <a:rect l="0" t="0" r="r" b="b"/>
                <a:pathLst>
                  <a:path w="78" h="30">
                    <a:moveTo>
                      <a:pt x="2" y="30"/>
                    </a:moveTo>
                    <a:lnTo>
                      <a:pt x="78" y="4"/>
                    </a:lnTo>
                    <a:lnTo>
                      <a:pt x="76" y="0"/>
                    </a:lnTo>
                    <a:lnTo>
                      <a:pt x="0" y="26"/>
                    </a:lnTo>
                    <a:lnTo>
                      <a:pt x="2" y="3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17" name="Freeform 1100"/>
              <p:cNvSpPr>
                <a:spLocks/>
              </p:cNvSpPr>
              <p:nvPr/>
            </p:nvSpPr>
            <p:spPr bwMode="auto">
              <a:xfrm>
                <a:off x="5611" y="2003"/>
                <a:ext cx="86" cy="31"/>
              </a:xfrm>
              <a:custGeom>
                <a:avLst/>
                <a:gdLst>
                  <a:gd name="T0" fmla="*/ 2 w 86"/>
                  <a:gd name="T1" fmla="*/ 31 h 31"/>
                  <a:gd name="T2" fmla="*/ 86 w 86"/>
                  <a:gd name="T3" fmla="*/ 4 h 31"/>
                  <a:gd name="T4" fmla="*/ 84 w 86"/>
                  <a:gd name="T5" fmla="*/ 0 h 31"/>
                  <a:gd name="T6" fmla="*/ 0 w 86"/>
                  <a:gd name="T7" fmla="*/ 27 h 31"/>
                  <a:gd name="T8" fmla="*/ 2 w 86"/>
                  <a:gd name="T9" fmla="*/ 31 h 31"/>
                </a:gdLst>
                <a:ahLst/>
                <a:cxnLst>
                  <a:cxn ang="0">
                    <a:pos x="T0" y="T1"/>
                  </a:cxn>
                  <a:cxn ang="0">
                    <a:pos x="T2" y="T3"/>
                  </a:cxn>
                  <a:cxn ang="0">
                    <a:pos x="T4" y="T5"/>
                  </a:cxn>
                  <a:cxn ang="0">
                    <a:pos x="T6" y="T7"/>
                  </a:cxn>
                  <a:cxn ang="0">
                    <a:pos x="T8" y="T9"/>
                  </a:cxn>
                </a:cxnLst>
                <a:rect l="0" t="0" r="r" b="b"/>
                <a:pathLst>
                  <a:path w="86" h="31">
                    <a:moveTo>
                      <a:pt x="2" y="31"/>
                    </a:moveTo>
                    <a:lnTo>
                      <a:pt x="86" y="4"/>
                    </a:lnTo>
                    <a:lnTo>
                      <a:pt x="84" y="0"/>
                    </a:lnTo>
                    <a:lnTo>
                      <a:pt x="0" y="27"/>
                    </a:lnTo>
                    <a:lnTo>
                      <a:pt x="2" y="3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18" name="Rectangle 1101"/>
              <p:cNvSpPr>
                <a:spLocks noChangeArrowheads="1"/>
              </p:cNvSpPr>
              <p:nvPr/>
            </p:nvSpPr>
            <p:spPr bwMode="auto">
              <a:xfrm>
                <a:off x="5714" y="1923"/>
                <a:ext cx="4" cy="7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19" name="Freeform 1102"/>
              <p:cNvSpPr>
                <a:spLocks/>
              </p:cNvSpPr>
              <p:nvPr/>
            </p:nvSpPr>
            <p:spPr bwMode="auto">
              <a:xfrm>
                <a:off x="5700" y="1976"/>
                <a:ext cx="73" cy="28"/>
              </a:xfrm>
              <a:custGeom>
                <a:avLst/>
                <a:gdLst>
                  <a:gd name="T0" fmla="*/ 2 w 73"/>
                  <a:gd name="T1" fmla="*/ 28 h 28"/>
                  <a:gd name="T2" fmla="*/ 73 w 73"/>
                  <a:gd name="T3" fmla="*/ 4 h 28"/>
                  <a:gd name="T4" fmla="*/ 72 w 73"/>
                  <a:gd name="T5" fmla="*/ 0 h 28"/>
                  <a:gd name="T6" fmla="*/ 0 w 73"/>
                  <a:gd name="T7" fmla="*/ 24 h 28"/>
                  <a:gd name="T8" fmla="*/ 2 w 73"/>
                  <a:gd name="T9" fmla="*/ 28 h 28"/>
                </a:gdLst>
                <a:ahLst/>
                <a:cxnLst>
                  <a:cxn ang="0">
                    <a:pos x="T0" y="T1"/>
                  </a:cxn>
                  <a:cxn ang="0">
                    <a:pos x="T2" y="T3"/>
                  </a:cxn>
                  <a:cxn ang="0">
                    <a:pos x="T4" y="T5"/>
                  </a:cxn>
                  <a:cxn ang="0">
                    <a:pos x="T6" y="T7"/>
                  </a:cxn>
                  <a:cxn ang="0">
                    <a:pos x="T8" y="T9"/>
                  </a:cxn>
                </a:cxnLst>
                <a:rect l="0" t="0" r="r" b="b"/>
                <a:pathLst>
                  <a:path w="73" h="28">
                    <a:moveTo>
                      <a:pt x="2" y="28"/>
                    </a:moveTo>
                    <a:lnTo>
                      <a:pt x="73" y="4"/>
                    </a:lnTo>
                    <a:lnTo>
                      <a:pt x="72" y="0"/>
                    </a:lnTo>
                    <a:lnTo>
                      <a:pt x="0" y="24"/>
                    </a:lnTo>
                    <a:lnTo>
                      <a:pt x="2" y="2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20" name="Rectangle 1103"/>
              <p:cNvSpPr>
                <a:spLocks noChangeArrowheads="1"/>
              </p:cNvSpPr>
              <p:nvPr/>
            </p:nvSpPr>
            <p:spPr bwMode="auto">
              <a:xfrm>
                <a:off x="5796" y="1889"/>
                <a:ext cx="4" cy="77"/>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21" name="Freeform 1104"/>
              <p:cNvSpPr>
                <a:spLocks/>
              </p:cNvSpPr>
              <p:nvPr/>
            </p:nvSpPr>
            <p:spPr bwMode="auto">
              <a:xfrm>
                <a:off x="5785" y="1949"/>
                <a:ext cx="73" cy="28"/>
              </a:xfrm>
              <a:custGeom>
                <a:avLst/>
                <a:gdLst>
                  <a:gd name="T0" fmla="*/ 1 w 73"/>
                  <a:gd name="T1" fmla="*/ 28 h 28"/>
                  <a:gd name="T2" fmla="*/ 73 w 73"/>
                  <a:gd name="T3" fmla="*/ 4 h 28"/>
                  <a:gd name="T4" fmla="*/ 71 w 73"/>
                  <a:gd name="T5" fmla="*/ 0 h 28"/>
                  <a:gd name="T6" fmla="*/ 0 w 73"/>
                  <a:gd name="T7" fmla="*/ 24 h 28"/>
                  <a:gd name="T8" fmla="*/ 1 w 73"/>
                  <a:gd name="T9" fmla="*/ 28 h 28"/>
                </a:gdLst>
                <a:ahLst/>
                <a:cxnLst>
                  <a:cxn ang="0">
                    <a:pos x="T0" y="T1"/>
                  </a:cxn>
                  <a:cxn ang="0">
                    <a:pos x="T2" y="T3"/>
                  </a:cxn>
                  <a:cxn ang="0">
                    <a:pos x="T4" y="T5"/>
                  </a:cxn>
                  <a:cxn ang="0">
                    <a:pos x="T6" y="T7"/>
                  </a:cxn>
                  <a:cxn ang="0">
                    <a:pos x="T8" y="T9"/>
                  </a:cxn>
                </a:cxnLst>
                <a:rect l="0" t="0" r="r" b="b"/>
                <a:pathLst>
                  <a:path w="73" h="28">
                    <a:moveTo>
                      <a:pt x="1" y="28"/>
                    </a:moveTo>
                    <a:lnTo>
                      <a:pt x="73" y="4"/>
                    </a:lnTo>
                    <a:lnTo>
                      <a:pt x="71" y="0"/>
                    </a:lnTo>
                    <a:lnTo>
                      <a:pt x="0" y="24"/>
                    </a:lnTo>
                    <a:lnTo>
                      <a:pt x="1" y="2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22" name="Rectangle 1105"/>
              <p:cNvSpPr>
                <a:spLocks noChangeArrowheads="1"/>
              </p:cNvSpPr>
              <p:nvPr/>
            </p:nvSpPr>
            <p:spPr bwMode="auto">
              <a:xfrm>
                <a:off x="5879" y="1859"/>
                <a:ext cx="4" cy="81"/>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23" name="Freeform 1106"/>
              <p:cNvSpPr>
                <a:spLocks/>
              </p:cNvSpPr>
              <p:nvPr/>
            </p:nvSpPr>
            <p:spPr bwMode="auto">
              <a:xfrm>
                <a:off x="5866" y="1921"/>
                <a:ext cx="76" cy="28"/>
              </a:xfrm>
              <a:custGeom>
                <a:avLst/>
                <a:gdLst>
                  <a:gd name="T0" fmla="*/ 1 w 76"/>
                  <a:gd name="T1" fmla="*/ 28 h 28"/>
                  <a:gd name="T2" fmla="*/ 76 w 76"/>
                  <a:gd name="T3" fmla="*/ 4 h 28"/>
                  <a:gd name="T4" fmla="*/ 74 w 76"/>
                  <a:gd name="T5" fmla="*/ 0 h 28"/>
                  <a:gd name="T6" fmla="*/ 0 w 76"/>
                  <a:gd name="T7" fmla="*/ 24 h 28"/>
                  <a:gd name="T8" fmla="*/ 1 w 76"/>
                  <a:gd name="T9" fmla="*/ 28 h 28"/>
                </a:gdLst>
                <a:ahLst/>
                <a:cxnLst>
                  <a:cxn ang="0">
                    <a:pos x="T0" y="T1"/>
                  </a:cxn>
                  <a:cxn ang="0">
                    <a:pos x="T2" y="T3"/>
                  </a:cxn>
                  <a:cxn ang="0">
                    <a:pos x="T4" y="T5"/>
                  </a:cxn>
                  <a:cxn ang="0">
                    <a:pos x="T6" y="T7"/>
                  </a:cxn>
                  <a:cxn ang="0">
                    <a:pos x="T8" y="T9"/>
                  </a:cxn>
                </a:cxnLst>
                <a:rect l="0" t="0" r="r" b="b"/>
                <a:pathLst>
                  <a:path w="76" h="28">
                    <a:moveTo>
                      <a:pt x="1" y="28"/>
                    </a:moveTo>
                    <a:lnTo>
                      <a:pt x="76" y="4"/>
                    </a:lnTo>
                    <a:lnTo>
                      <a:pt x="74" y="0"/>
                    </a:lnTo>
                    <a:lnTo>
                      <a:pt x="0" y="24"/>
                    </a:lnTo>
                    <a:lnTo>
                      <a:pt x="1" y="2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24" name="Rectangle 1107"/>
              <p:cNvSpPr>
                <a:spLocks noChangeArrowheads="1"/>
              </p:cNvSpPr>
              <p:nvPr/>
            </p:nvSpPr>
            <p:spPr bwMode="auto">
              <a:xfrm>
                <a:off x="6147" y="1127"/>
                <a:ext cx="4" cy="1171"/>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25" name="Rectangle 1108"/>
              <p:cNvSpPr>
                <a:spLocks noChangeArrowheads="1"/>
              </p:cNvSpPr>
              <p:nvPr/>
            </p:nvSpPr>
            <p:spPr bwMode="auto">
              <a:xfrm>
                <a:off x="6501" y="1427"/>
                <a:ext cx="4" cy="1990"/>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26" name="Rectangle 1109"/>
              <p:cNvSpPr>
                <a:spLocks noChangeArrowheads="1"/>
              </p:cNvSpPr>
              <p:nvPr/>
            </p:nvSpPr>
            <p:spPr bwMode="auto">
              <a:xfrm>
                <a:off x="6371" y="1358"/>
                <a:ext cx="5" cy="1467"/>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27" name="Freeform 1110"/>
              <p:cNvSpPr>
                <a:spLocks/>
              </p:cNvSpPr>
              <p:nvPr/>
            </p:nvSpPr>
            <p:spPr bwMode="auto">
              <a:xfrm>
                <a:off x="6271" y="1385"/>
                <a:ext cx="329" cy="147"/>
              </a:xfrm>
              <a:custGeom>
                <a:avLst/>
                <a:gdLst>
                  <a:gd name="T0" fmla="*/ 329 w 329"/>
                  <a:gd name="T1" fmla="*/ 143 h 147"/>
                  <a:gd name="T2" fmla="*/ 1 w 329"/>
                  <a:gd name="T3" fmla="*/ 0 h 147"/>
                  <a:gd name="T4" fmla="*/ 0 w 329"/>
                  <a:gd name="T5" fmla="*/ 4 h 147"/>
                  <a:gd name="T6" fmla="*/ 327 w 329"/>
                  <a:gd name="T7" fmla="*/ 147 h 147"/>
                  <a:gd name="T8" fmla="*/ 329 w 329"/>
                  <a:gd name="T9" fmla="*/ 143 h 147"/>
                </a:gdLst>
                <a:ahLst/>
                <a:cxnLst>
                  <a:cxn ang="0">
                    <a:pos x="T0" y="T1"/>
                  </a:cxn>
                  <a:cxn ang="0">
                    <a:pos x="T2" y="T3"/>
                  </a:cxn>
                  <a:cxn ang="0">
                    <a:pos x="T4" y="T5"/>
                  </a:cxn>
                  <a:cxn ang="0">
                    <a:pos x="T6" y="T7"/>
                  </a:cxn>
                  <a:cxn ang="0">
                    <a:pos x="T8" y="T9"/>
                  </a:cxn>
                </a:cxnLst>
                <a:rect l="0" t="0" r="r" b="b"/>
                <a:pathLst>
                  <a:path w="329" h="147">
                    <a:moveTo>
                      <a:pt x="329" y="143"/>
                    </a:moveTo>
                    <a:lnTo>
                      <a:pt x="1" y="0"/>
                    </a:lnTo>
                    <a:lnTo>
                      <a:pt x="0" y="4"/>
                    </a:lnTo>
                    <a:lnTo>
                      <a:pt x="327" y="147"/>
                    </a:lnTo>
                    <a:lnTo>
                      <a:pt x="329" y="14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28" name="Freeform 1111"/>
              <p:cNvSpPr>
                <a:spLocks/>
              </p:cNvSpPr>
              <p:nvPr/>
            </p:nvSpPr>
            <p:spPr bwMode="auto">
              <a:xfrm>
                <a:off x="6316" y="1462"/>
                <a:ext cx="284" cy="122"/>
              </a:xfrm>
              <a:custGeom>
                <a:avLst/>
                <a:gdLst>
                  <a:gd name="T0" fmla="*/ 284 w 284"/>
                  <a:gd name="T1" fmla="*/ 118 h 122"/>
                  <a:gd name="T2" fmla="*/ 1 w 284"/>
                  <a:gd name="T3" fmla="*/ 0 h 122"/>
                  <a:gd name="T4" fmla="*/ 0 w 284"/>
                  <a:gd name="T5" fmla="*/ 4 h 122"/>
                  <a:gd name="T6" fmla="*/ 282 w 284"/>
                  <a:gd name="T7" fmla="*/ 122 h 122"/>
                  <a:gd name="T8" fmla="*/ 284 w 284"/>
                  <a:gd name="T9" fmla="*/ 118 h 122"/>
                </a:gdLst>
                <a:ahLst/>
                <a:cxnLst>
                  <a:cxn ang="0">
                    <a:pos x="T0" y="T1"/>
                  </a:cxn>
                  <a:cxn ang="0">
                    <a:pos x="T2" y="T3"/>
                  </a:cxn>
                  <a:cxn ang="0">
                    <a:pos x="T4" y="T5"/>
                  </a:cxn>
                  <a:cxn ang="0">
                    <a:pos x="T6" y="T7"/>
                  </a:cxn>
                  <a:cxn ang="0">
                    <a:pos x="T8" y="T9"/>
                  </a:cxn>
                </a:cxnLst>
                <a:rect l="0" t="0" r="r" b="b"/>
                <a:pathLst>
                  <a:path w="284" h="122">
                    <a:moveTo>
                      <a:pt x="284" y="118"/>
                    </a:moveTo>
                    <a:lnTo>
                      <a:pt x="1" y="0"/>
                    </a:lnTo>
                    <a:lnTo>
                      <a:pt x="0" y="4"/>
                    </a:lnTo>
                    <a:lnTo>
                      <a:pt x="282" y="122"/>
                    </a:lnTo>
                    <a:lnTo>
                      <a:pt x="284" y="11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29" name="Freeform 1112"/>
              <p:cNvSpPr>
                <a:spLocks/>
              </p:cNvSpPr>
              <p:nvPr/>
            </p:nvSpPr>
            <p:spPr bwMode="auto">
              <a:xfrm>
                <a:off x="6340" y="1528"/>
                <a:ext cx="260" cy="112"/>
              </a:xfrm>
              <a:custGeom>
                <a:avLst/>
                <a:gdLst>
                  <a:gd name="T0" fmla="*/ 260 w 260"/>
                  <a:gd name="T1" fmla="*/ 108 h 112"/>
                  <a:gd name="T2" fmla="*/ 1 w 260"/>
                  <a:gd name="T3" fmla="*/ 0 h 112"/>
                  <a:gd name="T4" fmla="*/ 0 w 260"/>
                  <a:gd name="T5" fmla="*/ 4 h 112"/>
                  <a:gd name="T6" fmla="*/ 258 w 260"/>
                  <a:gd name="T7" fmla="*/ 112 h 112"/>
                  <a:gd name="T8" fmla="*/ 260 w 260"/>
                  <a:gd name="T9" fmla="*/ 108 h 112"/>
                </a:gdLst>
                <a:ahLst/>
                <a:cxnLst>
                  <a:cxn ang="0">
                    <a:pos x="T0" y="T1"/>
                  </a:cxn>
                  <a:cxn ang="0">
                    <a:pos x="T2" y="T3"/>
                  </a:cxn>
                  <a:cxn ang="0">
                    <a:pos x="T4" y="T5"/>
                  </a:cxn>
                  <a:cxn ang="0">
                    <a:pos x="T6" y="T7"/>
                  </a:cxn>
                  <a:cxn ang="0">
                    <a:pos x="T8" y="T9"/>
                  </a:cxn>
                </a:cxnLst>
                <a:rect l="0" t="0" r="r" b="b"/>
                <a:pathLst>
                  <a:path w="260" h="112">
                    <a:moveTo>
                      <a:pt x="260" y="108"/>
                    </a:moveTo>
                    <a:lnTo>
                      <a:pt x="1" y="0"/>
                    </a:lnTo>
                    <a:lnTo>
                      <a:pt x="0" y="4"/>
                    </a:lnTo>
                    <a:lnTo>
                      <a:pt x="258" y="112"/>
                    </a:lnTo>
                    <a:lnTo>
                      <a:pt x="260" y="10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30" name="Freeform 1113"/>
              <p:cNvSpPr>
                <a:spLocks/>
              </p:cNvSpPr>
              <p:nvPr/>
            </p:nvSpPr>
            <p:spPr bwMode="auto">
              <a:xfrm>
                <a:off x="6373" y="1596"/>
                <a:ext cx="227" cy="100"/>
              </a:xfrm>
              <a:custGeom>
                <a:avLst/>
                <a:gdLst>
                  <a:gd name="T0" fmla="*/ 227 w 227"/>
                  <a:gd name="T1" fmla="*/ 96 h 100"/>
                  <a:gd name="T2" fmla="*/ 1 w 227"/>
                  <a:gd name="T3" fmla="*/ 0 h 100"/>
                  <a:gd name="T4" fmla="*/ 0 w 227"/>
                  <a:gd name="T5" fmla="*/ 4 h 100"/>
                  <a:gd name="T6" fmla="*/ 225 w 227"/>
                  <a:gd name="T7" fmla="*/ 100 h 100"/>
                  <a:gd name="T8" fmla="*/ 227 w 227"/>
                  <a:gd name="T9" fmla="*/ 96 h 100"/>
                </a:gdLst>
                <a:ahLst/>
                <a:cxnLst>
                  <a:cxn ang="0">
                    <a:pos x="T0" y="T1"/>
                  </a:cxn>
                  <a:cxn ang="0">
                    <a:pos x="T2" y="T3"/>
                  </a:cxn>
                  <a:cxn ang="0">
                    <a:pos x="T4" y="T5"/>
                  </a:cxn>
                  <a:cxn ang="0">
                    <a:pos x="T6" y="T7"/>
                  </a:cxn>
                  <a:cxn ang="0">
                    <a:pos x="T8" y="T9"/>
                  </a:cxn>
                </a:cxnLst>
                <a:rect l="0" t="0" r="r" b="b"/>
                <a:pathLst>
                  <a:path w="227" h="100">
                    <a:moveTo>
                      <a:pt x="227" y="96"/>
                    </a:moveTo>
                    <a:lnTo>
                      <a:pt x="1" y="0"/>
                    </a:lnTo>
                    <a:lnTo>
                      <a:pt x="0" y="4"/>
                    </a:lnTo>
                    <a:lnTo>
                      <a:pt x="225" y="100"/>
                    </a:lnTo>
                    <a:lnTo>
                      <a:pt x="227" y="9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31" name="Rectangle 1114"/>
              <p:cNvSpPr>
                <a:spLocks noChangeArrowheads="1"/>
              </p:cNvSpPr>
              <p:nvPr/>
            </p:nvSpPr>
            <p:spPr bwMode="auto">
              <a:xfrm>
                <a:off x="6314" y="1116"/>
                <a:ext cx="5" cy="7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32" name="Rectangle 1115"/>
              <p:cNvSpPr>
                <a:spLocks noChangeArrowheads="1"/>
              </p:cNvSpPr>
              <p:nvPr/>
            </p:nvSpPr>
            <p:spPr bwMode="auto">
              <a:xfrm>
                <a:off x="6413" y="1167"/>
                <a:ext cx="4" cy="69"/>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33" name="Freeform 1116"/>
              <p:cNvSpPr>
                <a:spLocks/>
              </p:cNvSpPr>
              <p:nvPr/>
            </p:nvSpPr>
            <p:spPr bwMode="auto">
              <a:xfrm>
                <a:off x="6243" y="1094"/>
                <a:ext cx="232" cy="121"/>
              </a:xfrm>
              <a:custGeom>
                <a:avLst/>
                <a:gdLst>
                  <a:gd name="T0" fmla="*/ 0 w 232"/>
                  <a:gd name="T1" fmla="*/ 4 h 121"/>
                  <a:gd name="T2" fmla="*/ 231 w 232"/>
                  <a:gd name="T3" fmla="*/ 121 h 121"/>
                  <a:gd name="T4" fmla="*/ 232 w 232"/>
                  <a:gd name="T5" fmla="*/ 117 h 121"/>
                  <a:gd name="T6" fmla="*/ 2 w 232"/>
                  <a:gd name="T7" fmla="*/ 0 h 121"/>
                  <a:gd name="T8" fmla="*/ 0 w 232"/>
                  <a:gd name="T9" fmla="*/ 4 h 121"/>
                </a:gdLst>
                <a:ahLst/>
                <a:cxnLst>
                  <a:cxn ang="0">
                    <a:pos x="T0" y="T1"/>
                  </a:cxn>
                  <a:cxn ang="0">
                    <a:pos x="T2" y="T3"/>
                  </a:cxn>
                  <a:cxn ang="0">
                    <a:pos x="T4" y="T5"/>
                  </a:cxn>
                  <a:cxn ang="0">
                    <a:pos x="T6" y="T7"/>
                  </a:cxn>
                  <a:cxn ang="0">
                    <a:pos x="T8" y="T9"/>
                  </a:cxn>
                </a:cxnLst>
                <a:rect l="0" t="0" r="r" b="b"/>
                <a:pathLst>
                  <a:path w="232" h="121">
                    <a:moveTo>
                      <a:pt x="0" y="4"/>
                    </a:moveTo>
                    <a:lnTo>
                      <a:pt x="231" y="121"/>
                    </a:lnTo>
                    <a:lnTo>
                      <a:pt x="232" y="117"/>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34" name="Rectangle 1117"/>
              <p:cNvSpPr>
                <a:spLocks noChangeArrowheads="1"/>
              </p:cNvSpPr>
              <p:nvPr/>
            </p:nvSpPr>
            <p:spPr bwMode="auto">
              <a:xfrm>
                <a:off x="6297" y="1107"/>
                <a:ext cx="4" cy="59"/>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35" name="Freeform 1118"/>
              <p:cNvSpPr>
                <a:spLocks/>
              </p:cNvSpPr>
              <p:nvPr/>
            </p:nvSpPr>
            <p:spPr bwMode="auto">
              <a:xfrm>
                <a:off x="6243" y="1136"/>
                <a:ext cx="57" cy="32"/>
              </a:xfrm>
              <a:custGeom>
                <a:avLst/>
                <a:gdLst>
                  <a:gd name="T0" fmla="*/ 0 w 57"/>
                  <a:gd name="T1" fmla="*/ 4 h 32"/>
                  <a:gd name="T2" fmla="*/ 55 w 57"/>
                  <a:gd name="T3" fmla="*/ 32 h 32"/>
                  <a:gd name="T4" fmla="*/ 57 w 57"/>
                  <a:gd name="T5" fmla="*/ 28 h 32"/>
                  <a:gd name="T6" fmla="*/ 2 w 57"/>
                  <a:gd name="T7" fmla="*/ 0 h 32"/>
                  <a:gd name="T8" fmla="*/ 0 w 57"/>
                  <a:gd name="T9" fmla="*/ 4 h 32"/>
                </a:gdLst>
                <a:ahLst/>
                <a:cxnLst>
                  <a:cxn ang="0">
                    <a:pos x="T0" y="T1"/>
                  </a:cxn>
                  <a:cxn ang="0">
                    <a:pos x="T2" y="T3"/>
                  </a:cxn>
                  <a:cxn ang="0">
                    <a:pos x="T4" y="T5"/>
                  </a:cxn>
                  <a:cxn ang="0">
                    <a:pos x="T6" y="T7"/>
                  </a:cxn>
                  <a:cxn ang="0">
                    <a:pos x="T8" y="T9"/>
                  </a:cxn>
                </a:cxnLst>
                <a:rect l="0" t="0" r="r" b="b"/>
                <a:pathLst>
                  <a:path w="57" h="32">
                    <a:moveTo>
                      <a:pt x="0" y="4"/>
                    </a:moveTo>
                    <a:lnTo>
                      <a:pt x="55" y="32"/>
                    </a:lnTo>
                    <a:lnTo>
                      <a:pt x="57" y="28"/>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36" name="Rectangle 1119"/>
              <p:cNvSpPr>
                <a:spLocks noChangeArrowheads="1"/>
              </p:cNvSpPr>
              <p:nvPr/>
            </p:nvSpPr>
            <p:spPr bwMode="auto">
              <a:xfrm>
                <a:off x="6401" y="1157"/>
                <a:ext cx="4" cy="56"/>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37" name="Freeform 1120"/>
              <p:cNvSpPr>
                <a:spLocks/>
              </p:cNvSpPr>
              <p:nvPr/>
            </p:nvSpPr>
            <p:spPr bwMode="auto">
              <a:xfrm>
                <a:off x="6321" y="1171"/>
                <a:ext cx="105" cy="58"/>
              </a:xfrm>
              <a:custGeom>
                <a:avLst/>
                <a:gdLst>
                  <a:gd name="T0" fmla="*/ 0 w 1218"/>
                  <a:gd name="T1" fmla="*/ 45 h 664"/>
                  <a:gd name="T2" fmla="*/ 1195 w 1218"/>
                  <a:gd name="T3" fmla="*/ 664 h 664"/>
                  <a:gd name="T4" fmla="*/ 1218 w 1218"/>
                  <a:gd name="T5" fmla="*/ 620 h 664"/>
                  <a:gd name="T6" fmla="*/ 23 w 1218"/>
                  <a:gd name="T7" fmla="*/ 0 h 664"/>
                </a:gdLst>
                <a:ahLst/>
                <a:cxnLst>
                  <a:cxn ang="0">
                    <a:pos x="T0" y="T1"/>
                  </a:cxn>
                  <a:cxn ang="0">
                    <a:pos x="T2" y="T3"/>
                  </a:cxn>
                  <a:cxn ang="0">
                    <a:pos x="T4" y="T5"/>
                  </a:cxn>
                  <a:cxn ang="0">
                    <a:pos x="T6" y="T7"/>
                  </a:cxn>
                </a:cxnLst>
                <a:rect l="0" t="0" r="r" b="b"/>
                <a:pathLst>
                  <a:path w="1218" h="664">
                    <a:moveTo>
                      <a:pt x="0" y="45"/>
                    </a:moveTo>
                    <a:lnTo>
                      <a:pt x="1195" y="664"/>
                    </a:lnTo>
                    <a:lnTo>
                      <a:pt x="1218" y="620"/>
                    </a:lnTo>
                    <a:lnTo>
                      <a:pt x="23" y="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38" name="Rectangle 1121"/>
              <p:cNvSpPr>
                <a:spLocks noChangeArrowheads="1"/>
              </p:cNvSpPr>
              <p:nvPr/>
            </p:nvSpPr>
            <p:spPr bwMode="auto">
              <a:xfrm>
                <a:off x="6314" y="1191"/>
                <a:ext cx="5" cy="7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39" name="Rectangle 1122"/>
              <p:cNvSpPr>
                <a:spLocks noChangeArrowheads="1"/>
              </p:cNvSpPr>
              <p:nvPr/>
            </p:nvSpPr>
            <p:spPr bwMode="auto">
              <a:xfrm>
                <a:off x="6413" y="1242"/>
                <a:ext cx="4" cy="69"/>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40" name="Freeform 1123"/>
              <p:cNvSpPr>
                <a:spLocks/>
              </p:cNvSpPr>
              <p:nvPr/>
            </p:nvSpPr>
            <p:spPr bwMode="auto">
              <a:xfrm>
                <a:off x="6243" y="1169"/>
                <a:ext cx="232" cy="121"/>
              </a:xfrm>
              <a:custGeom>
                <a:avLst/>
                <a:gdLst>
                  <a:gd name="T0" fmla="*/ 0 w 232"/>
                  <a:gd name="T1" fmla="*/ 4 h 121"/>
                  <a:gd name="T2" fmla="*/ 231 w 232"/>
                  <a:gd name="T3" fmla="*/ 121 h 121"/>
                  <a:gd name="T4" fmla="*/ 232 w 232"/>
                  <a:gd name="T5" fmla="*/ 117 h 121"/>
                  <a:gd name="T6" fmla="*/ 2 w 232"/>
                  <a:gd name="T7" fmla="*/ 0 h 121"/>
                  <a:gd name="T8" fmla="*/ 0 w 232"/>
                  <a:gd name="T9" fmla="*/ 4 h 121"/>
                </a:gdLst>
                <a:ahLst/>
                <a:cxnLst>
                  <a:cxn ang="0">
                    <a:pos x="T0" y="T1"/>
                  </a:cxn>
                  <a:cxn ang="0">
                    <a:pos x="T2" y="T3"/>
                  </a:cxn>
                  <a:cxn ang="0">
                    <a:pos x="T4" y="T5"/>
                  </a:cxn>
                  <a:cxn ang="0">
                    <a:pos x="T6" y="T7"/>
                  </a:cxn>
                  <a:cxn ang="0">
                    <a:pos x="T8" y="T9"/>
                  </a:cxn>
                </a:cxnLst>
                <a:rect l="0" t="0" r="r" b="b"/>
                <a:pathLst>
                  <a:path w="232" h="121">
                    <a:moveTo>
                      <a:pt x="0" y="4"/>
                    </a:moveTo>
                    <a:lnTo>
                      <a:pt x="231" y="121"/>
                    </a:lnTo>
                    <a:lnTo>
                      <a:pt x="232" y="117"/>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41" name="Rectangle 1124"/>
              <p:cNvSpPr>
                <a:spLocks noChangeArrowheads="1"/>
              </p:cNvSpPr>
              <p:nvPr/>
            </p:nvSpPr>
            <p:spPr bwMode="auto">
              <a:xfrm>
                <a:off x="6297" y="1182"/>
                <a:ext cx="4" cy="59"/>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42" name="Freeform 1125"/>
              <p:cNvSpPr>
                <a:spLocks/>
              </p:cNvSpPr>
              <p:nvPr/>
            </p:nvSpPr>
            <p:spPr bwMode="auto">
              <a:xfrm>
                <a:off x="6243" y="1211"/>
                <a:ext cx="57" cy="32"/>
              </a:xfrm>
              <a:custGeom>
                <a:avLst/>
                <a:gdLst>
                  <a:gd name="T0" fmla="*/ 0 w 57"/>
                  <a:gd name="T1" fmla="*/ 4 h 32"/>
                  <a:gd name="T2" fmla="*/ 55 w 57"/>
                  <a:gd name="T3" fmla="*/ 32 h 32"/>
                  <a:gd name="T4" fmla="*/ 57 w 57"/>
                  <a:gd name="T5" fmla="*/ 28 h 32"/>
                  <a:gd name="T6" fmla="*/ 2 w 57"/>
                  <a:gd name="T7" fmla="*/ 0 h 32"/>
                  <a:gd name="T8" fmla="*/ 0 w 57"/>
                  <a:gd name="T9" fmla="*/ 4 h 32"/>
                </a:gdLst>
                <a:ahLst/>
                <a:cxnLst>
                  <a:cxn ang="0">
                    <a:pos x="T0" y="T1"/>
                  </a:cxn>
                  <a:cxn ang="0">
                    <a:pos x="T2" y="T3"/>
                  </a:cxn>
                  <a:cxn ang="0">
                    <a:pos x="T4" y="T5"/>
                  </a:cxn>
                  <a:cxn ang="0">
                    <a:pos x="T6" y="T7"/>
                  </a:cxn>
                  <a:cxn ang="0">
                    <a:pos x="T8" y="T9"/>
                  </a:cxn>
                </a:cxnLst>
                <a:rect l="0" t="0" r="r" b="b"/>
                <a:pathLst>
                  <a:path w="57" h="32">
                    <a:moveTo>
                      <a:pt x="0" y="4"/>
                    </a:moveTo>
                    <a:lnTo>
                      <a:pt x="55" y="32"/>
                    </a:lnTo>
                    <a:lnTo>
                      <a:pt x="57" y="28"/>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43" name="Rectangle 1126"/>
              <p:cNvSpPr>
                <a:spLocks noChangeArrowheads="1"/>
              </p:cNvSpPr>
              <p:nvPr/>
            </p:nvSpPr>
            <p:spPr bwMode="auto">
              <a:xfrm>
                <a:off x="6401" y="1232"/>
                <a:ext cx="4" cy="56"/>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44" name="Freeform 1127"/>
              <p:cNvSpPr>
                <a:spLocks/>
              </p:cNvSpPr>
              <p:nvPr/>
            </p:nvSpPr>
            <p:spPr bwMode="auto">
              <a:xfrm>
                <a:off x="6321" y="1246"/>
                <a:ext cx="105" cy="58"/>
              </a:xfrm>
              <a:custGeom>
                <a:avLst/>
                <a:gdLst>
                  <a:gd name="T0" fmla="*/ 0 w 1218"/>
                  <a:gd name="T1" fmla="*/ 44 h 664"/>
                  <a:gd name="T2" fmla="*/ 1195 w 1218"/>
                  <a:gd name="T3" fmla="*/ 664 h 664"/>
                  <a:gd name="T4" fmla="*/ 1218 w 1218"/>
                  <a:gd name="T5" fmla="*/ 619 h 664"/>
                  <a:gd name="T6" fmla="*/ 23 w 1218"/>
                  <a:gd name="T7" fmla="*/ 0 h 664"/>
                </a:gdLst>
                <a:ahLst/>
                <a:cxnLst>
                  <a:cxn ang="0">
                    <a:pos x="T0" y="T1"/>
                  </a:cxn>
                  <a:cxn ang="0">
                    <a:pos x="T2" y="T3"/>
                  </a:cxn>
                  <a:cxn ang="0">
                    <a:pos x="T4" y="T5"/>
                  </a:cxn>
                  <a:cxn ang="0">
                    <a:pos x="T6" y="T7"/>
                  </a:cxn>
                </a:cxnLst>
                <a:rect l="0" t="0" r="r" b="b"/>
                <a:pathLst>
                  <a:path w="1218" h="664">
                    <a:moveTo>
                      <a:pt x="0" y="44"/>
                    </a:moveTo>
                    <a:lnTo>
                      <a:pt x="1195" y="664"/>
                    </a:lnTo>
                    <a:lnTo>
                      <a:pt x="1218" y="619"/>
                    </a:lnTo>
                    <a:lnTo>
                      <a:pt x="23" y="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45" name="Rectangle 1128"/>
              <p:cNvSpPr>
                <a:spLocks noChangeArrowheads="1"/>
              </p:cNvSpPr>
              <p:nvPr/>
            </p:nvSpPr>
            <p:spPr bwMode="auto">
              <a:xfrm>
                <a:off x="6476" y="1200"/>
                <a:ext cx="4" cy="5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46" name="Rectangle 1129"/>
              <p:cNvSpPr>
                <a:spLocks noChangeArrowheads="1"/>
              </p:cNvSpPr>
              <p:nvPr/>
            </p:nvSpPr>
            <p:spPr bwMode="auto">
              <a:xfrm>
                <a:off x="5571" y="2130"/>
                <a:ext cx="5" cy="24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47" name="Freeform 1130"/>
              <p:cNvSpPr>
                <a:spLocks/>
              </p:cNvSpPr>
              <p:nvPr/>
            </p:nvSpPr>
            <p:spPr bwMode="auto">
              <a:xfrm>
                <a:off x="5978" y="867"/>
                <a:ext cx="152" cy="110"/>
              </a:xfrm>
              <a:custGeom>
                <a:avLst/>
                <a:gdLst>
                  <a:gd name="T0" fmla="*/ 2 w 152"/>
                  <a:gd name="T1" fmla="*/ 110 h 110"/>
                  <a:gd name="T2" fmla="*/ 152 w 152"/>
                  <a:gd name="T3" fmla="*/ 4 h 110"/>
                  <a:gd name="T4" fmla="*/ 150 w 152"/>
                  <a:gd name="T5" fmla="*/ 0 h 110"/>
                  <a:gd name="T6" fmla="*/ 0 w 152"/>
                  <a:gd name="T7" fmla="*/ 107 h 110"/>
                  <a:gd name="T8" fmla="*/ 2 w 152"/>
                  <a:gd name="T9" fmla="*/ 110 h 110"/>
                </a:gdLst>
                <a:ahLst/>
                <a:cxnLst>
                  <a:cxn ang="0">
                    <a:pos x="T0" y="T1"/>
                  </a:cxn>
                  <a:cxn ang="0">
                    <a:pos x="T2" y="T3"/>
                  </a:cxn>
                  <a:cxn ang="0">
                    <a:pos x="T4" y="T5"/>
                  </a:cxn>
                  <a:cxn ang="0">
                    <a:pos x="T6" y="T7"/>
                  </a:cxn>
                  <a:cxn ang="0">
                    <a:pos x="T8" y="T9"/>
                  </a:cxn>
                </a:cxnLst>
                <a:rect l="0" t="0" r="r" b="b"/>
                <a:pathLst>
                  <a:path w="152" h="110">
                    <a:moveTo>
                      <a:pt x="2" y="110"/>
                    </a:moveTo>
                    <a:lnTo>
                      <a:pt x="152" y="4"/>
                    </a:lnTo>
                    <a:lnTo>
                      <a:pt x="150" y="0"/>
                    </a:lnTo>
                    <a:lnTo>
                      <a:pt x="0" y="107"/>
                    </a:lnTo>
                    <a:lnTo>
                      <a:pt x="2" y="11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48" name="Rectangle 1131"/>
              <p:cNvSpPr>
                <a:spLocks noChangeArrowheads="1"/>
              </p:cNvSpPr>
              <p:nvPr/>
            </p:nvSpPr>
            <p:spPr bwMode="auto">
              <a:xfrm>
                <a:off x="6006" y="922"/>
                <a:ext cx="4" cy="17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49" name="Freeform 1132"/>
              <p:cNvSpPr>
                <a:spLocks/>
              </p:cNvSpPr>
              <p:nvPr/>
            </p:nvSpPr>
            <p:spPr bwMode="auto">
              <a:xfrm>
                <a:off x="5919" y="1108"/>
                <a:ext cx="149" cy="93"/>
              </a:xfrm>
              <a:custGeom>
                <a:avLst/>
                <a:gdLst>
                  <a:gd name="T0" fmla="*/ 3 w 149"/>
                  <a:gd name="T1" fmla="*/ 93 h 93"/>
                  <a:gd name="T2" fmla="*/ 149 w 149"/>
                  <a:gd name="T3" fmla="*/ 3 h 93"/>
                  <a:gd name="T4" fmla="*/ 146 w 149"/>
                  <a:gd name="T5" fmla="*/ 0 h 93"/>
                  <a:gd name="T6" fmla="*/ 0 w 149"/>
                  <a:gd name="T7" fmla="*/ 89 h 93"/>
                  <a:gd name="T8" fmla="*/ 3 w 149"/>
                  <a:gd name="T9" fmla="*/ 93 h 93"/>
                </a:gdLst>
                <a:ahLst/>
                <a:cxnLst>
                  <a:cxn ang="0">
                    <a:pos x="T0" y="T1"/>
                  </a:cxn>
                  <a:cxn ang="0">
                    <a:pos x="T2" y="T3"/>
                  </a:cxn>
                  <a:cxn ang="0">
                    <a:pos x="T4" y="T5"/>
                  </a:cxn>
                  <a:cxn ang="0">
                    <a:pos x="T6" y="T7"/>
                  </a:cxn>
                  <a:cxn ang="0">
                    <a:pos x="T8" y="T9"/>
                  </a:cxn>
                </a:cxnLst>
                <a:rect l="0" t="0" r="r" b="b"/>
                <a:pathLst>
                  <a:path w="149" h="93">
                    <a:moveTo>
                      <a:pt x="3" y="93"/>
                    </a:moveTo>
                    <a:lnTo>
                      <a:pt x="149" y="3"/>
                    </a:lnTo>
                    <a:lnTo>
                      <a:pt x="146" y="0"/>
                    </a:lnTo>
                    <a:lnTo>
                      <a:pt x="0" y="89"/>
                    </a:lnTo>
                    <a:lnTo>
                      <a:pt x="3" y="9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50" name="Rectangle 1133"/>
              <p:cNvSpPr>
                <a:spLocks noChangeArrowheads="1"/>
              </p:cNvSpPr>
              <p:nvPr/>
            </p:nvSpPr>
            <p:spPr bwMode="auto">
              <a:xfrm>
                <a:off x="5946" y="1202"/>
                <a:ext cx="4" cy="457"/>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51" name="Rectangle 1134"/>
              <p:cNvSpPr>
                <a:spLocks noChangeArrowheads="1"/>
              </p:cNvSpPr>
              <p:nvPr/>
            </p:nvSpPr>
            <p:spPr bwMode="auto">
              <a:xfrm>
                <a:off x="5819" y="2018"/>
                <a:ext cx="4" cy="1250"/>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52" name="Freeform 1135"/>
              <p:cNvSpPr>
                <a:spLocks/>
              </p:cNvSpPr>
              <p:nvPr/>
            </p:nvSpPr>
            <p:spPr bwMode="auto">
              <a:xfrm>
                <a:off x="5736" y="2193"/>
                <a:ext cx="197" cy="61"/>
              </a:xfrm>
              <a:custGeom>
                <a:avLst/>
                <a:gdLst>
                  <a:gd name="T0" fmla="*/ 196 w 197"/>
                  <a:gd name="T1" fmla="*/ 0 h 61"/>
                  <a:gd name="T2" fmla="*/ 0 w 197"/>
                  <a:gd name="T3" fmla="*/ 57 h 61"/>
                  <a:gd name="T4" fmla="*/ 1 w 197"/>
                  <a:gd name="T5" fmla="*/ 61 h 61"/>
                  <a:gd name="T6" fmla="*/ 197 w 197"/>
                  <a:gd name="T7" fmla="*/ 4 h 61"/>
                  <a:gd name="T8" fmla="*/ 196 w 197"/>
                  <a:gd name="T9" fmla="*/ 0 h 61"/>
                </a:gdLst>
                <a:ahLst/>
                <a:cxnLst>
                  <a:cxn ang="0">
                    <a:pos x="T0" y="T1"/>
                  </a:cxn>
                  <a:cxn ang="0">
                    <a:pos x="T2" y="T3"/>
                  </a:cxn>
                  <a:cxn ang="0">
                    <a:pos x="T4" y="T5"/>
                  </a:cxn>
                  <a:cxn ang="0">
                    <a:pos x="T6" y="T7"/>
                  </a:cxn>
                  <a:cxn ang="0">
                    <a:pos x="T8" y="T9"/>
                  </a:cxn>
                </a:cxnLst>
                <a:rect l="0" t="0" r="r" b="b"/>
                <a:pathLst>
                  <a:path w="197" h="61">
                    <a:moveTo>
                      <a:pt x="196" y="0"/>
                    </a:moveTo>
                    <a:lnTo>
                      <a:pt x="0" y="57"/>
                    </a:lnTo>
                    <a:lnTo>
                      <a:pt x="1" y="61"/>
                    </a:lnTo>
                    <a:lnTo>
                      <a:pt x="197" y="4"/>
                    </a:lnTo>
                    <a:lnTo>
                      <a:pt x="196"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53" name="Freeform 1136"/>
              <p:cNvSpPr>
                <a:spLocks/>
              </p:cNvSpPr>
              <p:nvPr/>
            </p:nvSpPr>
            <p:spPr bwMode="auto">
              <a:xfrm>
                <a:off x="5774" y="2273"/>
                <a:ext cx="159" cy="50"/>
              </a:xfrm>
              <a:custGeom>
                <a:avLst/>
                <a:gdLst>
                  <a:gd name="T0" fmla="*/ 158 w 159"/>
                  <a:gd name="T1" fmla="*/ 0 h 50"/>
                  <a:gd name="T2" fmla="*/ 0 w 159"/>
                  <a:gd name="T3" fmla="*/ 46 h 50"/>
                  <a:gd name="T4" fmla="*/ 1 w 159"/>
                  <a:gd name="T5" fmla="*/ 50 h 50"/>
                  <a:gd name="T6" fmla="*/ 159 w 159"/>
                  <a:gd name="T7" fmla="*/ 4 h 50"/>
                  <a:gd name="T8" fmla="*/ 158 w 159"/>
                  <a:gd name="T9" fmla="*/ 0 h 50"/>
                </a:gdLst>
                <a:ahLst/>
                <a:cxnLst>
                  <a:cxn ang="0">
                    <a:pos x="T0" y="T1"/>
                  </a:cxn>
                  <a:cxn ang="0">
                    <a:pos x="T2" y="T3"/>
                  </a:cxn>
                  <a:cxn ang="0">
                    <a:pos x="T4" y="T5"/>
                  </a:cxn>
                  <a:cxn ang="0">
                    <a:pos x="T6" y="T7"/>
                  </a:cxn>
                  <a:cxn ang="0">
                    <a:pos x="T8" y="T9"/>
                  </a:cxn>
                </a:cxnLst>
                <a:rect l="0" t="0" r="r" b="b"/>
                <a:pathLst>
                  <a:path w="159" h="50">
                    <a:moveTo>
                      <a:pt x="158" y="0"/>
                    </a:moveTo>
                    <a:lnTo>
                      <a:pt x="0" y="46"/>
                    </a:lnTo>
                    <a:lnTo>
                      <a:pt x="1" y="50"/>
                    </a:lnTo>
                    <a:lnTo>
                      <a:pt x="159" y="4"/>
                    </a:lnTo>
                    <a:lnTo>
                      <a:pt x="158"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54" name="Freeform 1137"/>
              <p:cNvSpPr>
                <a:spLocks/>
              </p:cNvSpPr>
              <p:nvPr/>
            </p:nvSpPr>
            <p:spPr bwMode="auto">
              <a:xfrm>
                <a:off x="6576" y="2406"/>
                <a:ext cx="338" cy="129"/>
              </a:xfrm>
              <a:custGeom>
                <a:avLst/>
                <a:gdLst>
                  <a:gd name="T0" fmla="*/ 0 w 338"/>
                  <a:gd name="T1" fmla="*/ 4 h 129"/>
                  <a:gd name="T2" fmla="*/ 337 w 338"/>
                  <a:gd name="T3" fmla="*/ 129 h 129"/>
                  <a:gd name="T4" fmla="*/ 338 w 338"/>
                  <a:gd name="T5" fmla="*/ 125 h 129"/>
                  <a:gd name="T6" fmla="*/ 1 w 338"/>
                  <a:gd name="T7" fmla="*/ 0 h 129"/>
                  <a:gd name="T8" fmla="*/ 0 w 338"/>
                  <a:gd name="T9" fmla="*/ 4 h 129"/>
                </a:gdLst>
                <a:ahLst/>
                <a:cxnLst>
                  <a:cxn ang="0">
                    <a:pos x="T0" y="T1"/>
                  </a:cxn>
                  <a:cxn ang="0">
                    <a:pos x="T2" y="T3"/>
                  </a:cxn>
                  <a:cxn ang="0">
                    <a:pos x="T4" y="T5"/>
                  </a:cxn>
                  <a:cxn ang="0">
                    <a:pos x="T6" y="T7"/>
                  </a:cxn>
                  <a:cxn ang="0">
                    <a:pos x="T8" y="T9"/>
                  </a:cxn>
                </a:cxnLst>
                <a:rect l="0" t="0" r="r" b="b"/>
                <a:pathLst>
                  <a:path w="338" h="129">
                    <a:moveTo>
                      <a:pt x="0" y="4"/>
                    </a:moveTo>
                    <a:lnTo>
                      <a:pt x="337" y="129"/>
                    </a:lnTo>
                    <a:lnTo>
                      <a:pt x="338" y="125"/>
                    </a:lnTo>
                    <a:lnTo>
                      <a:pt x="1"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55" name="Freeform 1138"/>
              <p:cNvSpPr>
                <a:spLocks/>
              </p:cNvSpPr>
              <p:nvPr/>
            </p:nvSpPr>
            <p:spPr bwMode="auto">
              <a:xfrm>
                <a:off x="6763" y="2380"/>
                <a:ext cx="193" cy="99"/>
              </a:xfrm>
              <a:custGeom>
                <a:avLst/>
                <a:gdLst>
                  <a:gd name="T0" fmla="*/ 2204 w 2226"/>
                  <a:gd name="T1" fmla="*/ 0 h 1155"/>
                  <a:gd name="T2" fmla="*/ 0 w 2226"/>
                  <a:gd name="T3" fmla="*/ 1111 h 1155"/>
                  <a:gd name="T4" fmla="*/ 22 w 2226"/>
                  <a:gd name="T5" fmla="*/ 1155 h 1155"/>
                  <a:gd name="T6" fmla="*/ 2226 w 2226"/>
                  <a:gd name="T7" fmla="*/ 44 h 1155"/>
                </a:gdLst>
                <a:ahLst/>
                <a:cxnLst>
                  <a:cxn ang="0">
                    <a:pos x="T0" y="T1"/>
                  </a:cxn>
                  <a:cxn ang="0">
                    <a:pos x="T2" y="T3"/>
                  </a:cxn>
                  <a:cxn ang="0">
                    <a:pos x="T4" y="T5"/>
                  </a:cxn>
                  <a:cxn ang="0">
                    <a:pos x="T6" y="T7"/>
                  </a:cxn>
                </a:cxnLst>
                <a:rect l="0" t="0" r="r" b="b"/>
                <a:pathLst>
                  <a:path w="2226" h="1155">
                    <a:moveTo>
                      <a:pt x="2204" y="0"/>
                    </a:moveTo>
                    <a:lnTo>
                      <a:pt x="0" y="1111"/>
                    </a:lnTo>
                    <a:lnTo>
                      <a:pt x="22" y="1155"/>
                    </a:lnTo>
                    <a:lnTo>
                      <a:pt x="2226" y="44"/>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56" name="Rectangle 1139"/>
              <p:cNvSpPr>
                <a:spLocks noChangeArrowheads="1"/>
              </p:cNvSpPr>
              <p:nvPr/>
            </p:nvSpPr>
            <p:spPr bwMode="auto">
              <a:xfrm>
                <a:off x="6933" y="2354"/>
                <a:ext cx="4" cy="1877"/>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57" name="Rectangle 1140"/>
              <p:cNvSpPr>
                <a:spLocks noChangeArrowheads="1"/>
              </p:cNvSpPr>
              <p:nvPr/>
            </p:nvSpPr>
            <p:spPr bwMode="auto">
              <a:xfrm>
                <a:off x="6905" y="2520"/>
                <a:ext cx="4" cy="9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58" name="Freeform 1141"/>
              <p:cNvSpPr>
                <a:spLocks/>
              </p:cNvSpPr>
              <p:nvPr/>
            </p:nvSpPr>
            <p:spPr bwMode="auto">
              <a:xfrm>
                <a:off x="6581" y="2511"/>
                <a:ext cx="333" cy="115"/>
              </a:xfrm>
              <a:custGeom>
                <a:avLst/>
                <a:gdLst>
                  <a:gd name="T0" fmla="*/ 333 w 333"/>
                  <a:gd name="T1" fmla="*/ 111 h 115"/>
                  <a:gd name="T2" fmla="*/ 1 w 333"/>
                  <a:gd name="T3" fmla="*/ 0 h 115"/>
                  <a:gd name="T4" fmla="*/ 0 w 333"/>
                  <a:gd name="T5" fmla="*/ 4 h 115"/>
                  <a:gd name="T6" fmla="*/ 332 w 333"/>
                  <a:gd name="T7" fmla="*/ 115 h 115"/>
                  <a:gd name="T8" fmla="*/ 333 w 333"/>
                  <a:gd name="T9" fmla="*/ 111 h 115"/>
                </a:gdLst>
                <a:ahLst/>
                <a:cxnLst>
                  <a:cxn ang="0">
                    <a:pos x="T0" y="T1"/>
                  </a:cxn>
                  <a:cxn ang="0">
                    <a:pos x="T2" y="T3"/>
                  </a:cxn>
                  <a:cxn ang="0">
                    <a:pos x="T4" y="T5"/>
                  </a:cxn>
                  <a:cxn ang="0">
                    <a:pos x="T6" y="T7"/>
                  </a:cxn>
                  <a:cxn ang="0">
                    <a:pos x="T8" y="T9"/>
                  </a:cxn>
                </a:cxnLst>
                <a:rect l="0" t="0" r="r" b="b"/>
                <a:pathLst>
                  <a:path w="333" h="115">
                    <a:moveTo>
                      <a:pt x="333" y="111"/>
                    </a:moveTo>
                    <a:lnTo>
                      <a:pt x="1" y="0"/>
                    </a:lnTo>
                    <a:lnTo>
                      <a:pt x="0" y="4"/>
                    </a:lnTo>
                    <a:lnTo>
                      <a:pt x="332" y="115"/>
                    </a:lnTo>
                    <a:lnTo>
                      <a:pt x="333" y="1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59" name="Rectangle 1142"/>
              <p:cNvSpPr>
                <a:spLocks noChangeArrowheads="1"/>
              </p:cNvSpPr>
              <p:nvPr/>
            </p:nvSpPr>
            <p:spPr bwMode="auto">
              <a:xfrm>
                <a:off x="6819" y="2486"/>
                <a:ext cx="4" cy="107"/>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60" name="Rectangle 1143"/>
              <p:cNvSpPr>
                <a:spLocks noChangeArrowheads="1"/>
              </p:cNvSpPr>
              <p:nvPr/>
            </p:nvSpPr>
            <p:spPr bwMode="auto">
              <a:xfrm>
                <a:off x="6736" y="2468"/>
                <a:ext cx="4" cy="98"/>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61" name="Freeform 1144"/>
              <p:cNvSpPr>
                <a:spLocks/>
              </p:cNvSpPr>
              <p:nvPr/>
            </p:nvSpPr>
            <p:spPr bwMode="auto">
              <a:xfrm>
                <a:off x="6589" y="2531"/>
                <a:ext cx="181" cy="64"/>
              </a:xfrm>
              <a:custGeom>
                <a:avLst/>
                <a:gdLst>
                  <a:gd name="T0" fmla="*/ 0 w 181"/>
                  <a:gd name="T1" fmla="*/ 4 h 64"/>
                  <a:gd name="T2" fmla="*/ 180 w 181"/>
                  <a:gd name="T3" fmla="*/ 64 h 64"/>
                  <a:gd name="T4" fmla="*/ 181 w 181"/>
                  <a:gd name="T5" fmla="*/ 60 h 64"/>
                  <a:gd name="T6" fmla="*/ 1 w 181"/>
                  <a:gd name="T7" fmla="*/ 0 h 64"/>
                  <a:gd name="T8" fmla="*/ 0 w 181"/>
                  <a:gd name="T9" fmla="*/ 4 h 64"/>
                </a:gdLst>
                <a:ahLst/>
                <a:cxnLst>
                  <a:cxn ang="0">
                    <a:pos x="T0" y="T1"/>
                  </a:cxn>
                  <a:cxn ang="0">
                    <a:pos x="T2" y="T3"/>
                  </a:cxn>
                  <a:cxn ang="0">
                    <a:pos x="T4" y="T5"/>
                  </a:cxn>
                  <a:cxn ang="0">
                    <a:pos x="T6" y="T7"/>
                  </a:cxn>
                  <a:cxn ang="0">
                    <a:pos x="T8" y="T9"/>
                  </a:cxn>
                </a:cxnLst>
                <a:rect l="0" t="0" r="r" b="b"/>
                <a:pathLst>
                  <a:path w="181" h="64">
                    <a:moveTo>
                      <a:pt x="0" y="4"/>
                    </a:moveTo>
                    <a:lnTo>
                      <a:pt x="180" y="64"/>
                    </a:lnTo>
                    <a:lnTo>
                      <a:pt x="181" y="60"/>
                    </a:lnTo>
                    <a:lnTo>
                      <a:pt x="1"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62" name="Freeform 1145"/>
              <p:cNvSpPr>
                <a:spLocks/>
              </p:cNvSpPr>
              <p:nvPr/>
            </p:nvSpPr>
            <p:spPr bwMode="auto">
              <a:xfrm>
                <a:off x="6576" y="2689"/>
                <a:ext cx="322" cy="102"/>
              </a:xfrm>
              <a:custGeom>
                <a:avLst/>
                <a:gdLst>
                  <a:gd name="T0" fmla="*/ 0 w 322"/>
                  <a:gd name="T1" fmla="*/ 4 h 102"/>
                  <a:gd name="T2" fmla="*/ 321 w 322"/>
                  <a:gd name="T3" fmla="*/ 102 h 102"/>
                  <a:gd name="T4" fmla="*/ 322 w 322"/>
                  <a:gd name="T5" fmla="*/ 97 h 102"/>
                  <a:gd name="T6" fmla="*/ 1 w 322"/>
                  <a:gd name="T7" fmla="*/ 0 h 102"/>
                  <a:gd name="T8" fmla="*/ 0 w 322"/>
                  <a:gd name="T9" fmla="*/ 4 h 102"/>
                </a:gdLst>
                <a:ahLst/>
                <a:cxnLst>
                  <a:cxn ang="0">
                    <a:pos x="T0" y="T1"/>
                  </a:cxn>
                  <a:cxn ang="0">
                    <a:pos x="T2" y="T3"/>
                  </a:cxn>
                  <a:cxn ang="0">
                    <a:pos x="T4" y="T5"/>
                  </a:cxn>
                  <a:cxn ang="0">
                    <a:pos x="T6" y="T7"/>
                  </a:cxn>
                  <a:cxn ang="0">
                    <a:pos x="T8" y="T9"/>
                  </a:cxn>
                </a:cxnLst>
                <a:rect l="0" t="0" r="r" b="b"/>
                <a:pathLst>
                  <a:path w="322" h="102">
                    <a:moveTo>
                      <a:pt x="0" y="4"/>
                    </a:moveTo>
                    <a:lnTo>
                      <a:pt x="321" y="102"/>
                    </a:lnTo>
                    <a:lnTo>
                      <a:pt x="322" y="97"/>
                    </a:lnTo>
                    <a:lnTo>
                      <a:pt x="1"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63" name="Rectangle 1146"/>
              <p:cNvSpPr>
                <a:spLocks noChangeArrowheads="1"/>
              </p:cNvSpPr>
              <p:nvPr/>
            </p:nvSpPr>
            <p:spPr bwMode="auto">
              <a:xfrm>
                <a:off x="6885" y="2599"/>
                <a:ext cx="4" cy="163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64" name="Freeform 1147"/>
              <p:cNvSpPr>
                <a:spLocks/>
              </p:cNvSpPr>
              <p:nvPr/>
            </p:nvSpPr>
            <p:spPr bwMode="auto">
              <a:xfrm>
                <a:off x="6576" y="2628"/>
                <a:ext cx="322" cy="102"/>
              </a:xfrm>
              <a:custGeom>
                <a:avLst/>
                <a:gdLst>
                  <a:gd name="T0" fmla="*/ 322 w 322"/>
                  <a:gd name="T1" fmla="*/ 97 h 102"/>
                  <a:gd name="T2" fmla="*/ 1 w 322"/>
                  <a:gd name="T3" fmla="*/ 0 h 102"/>
                  <a:gd name="T4" fmla="*/ 0 w 322"/>
                  <a:gd name="T5" fmla="*/ 4 h 102"/>
                  <a:gd name="T6" fmla="*/ 321 w 322"/>
                  <a:gd name="T7" fmla="*/ 102 h 102"/>
                  <a:gd name="T8" fmla="*/ 322 w 322"/>
                  <a:gd name="T9" fmla="*/ 97 h 102"/>
                </a:gdLst>
                <a:ahLst/>
                <a:cxnLst>
                  <a:cxn ang="0">
                    <a:pos x="T0" y="T1"/>
                  </a:cxn>
                  <a:cxn ang="0">
                    <a:pos x="T2" y="T3"/>
                  </a:cxn>
                  <a:cxn ang="0">
                    <a:pos x="T4" y="T5"/>
                  </a:cxn>
                  <a:cxn ang="0">
                    <a:pos x="T6" y="T7"/>
                  </a:cxn>
                  <a:cxn ang="0">
                    <a:pos x="T8" y="T9"/>
                  </a:cxn>
                </a:cxnLst>
                <a:rect l="0" t="0" r="r" b="b"/>
                <a:pathLst>
                  <a:path w="322" h="102">
                    <a:moveTo>
                      <a:pt x="322" y="97"/>
                    </a:moveTo>
                    <a:lnTo>
                      <a:pt x="1" y="0"/>
                    </a:lnTo>
                    <a:lnTo>
                      <a:pt x="0" y="4"/>
                    </a:lnTo>
                    <a:lnTo>
                      <a:pt x="321" y="102"/>
                    </a:lnTo>
                    <a:lnTo>
                      <a:pt x="322" y="9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65" name="Freeform 1148"/>
              <p:cNvSpPr>
                <a:spLocks/>
              </p:cNvSpPr>
              <p:nvPr/>
            </p:nvSpPr>
            <p:spPr bwMode="auto">
              <a:xfrm>
                <a:off x="6934" y="2696"/>
                <a:ext cx="79" cy="34"/>
              </a:xfrm>
              <a:custGeom>
                <a:avLst/>
                <a:gdLst>
                  <a:gd name="T0" fmla="*/ 0 w 916"/>
                  <a:gd name="T1" fmla="*/ 47 h 388"/>
                  <a:gd name="T2" fmla="*/ 898 w 916"/>
                  <a:gd name="T3" fmla="*/ 388 h 388"/>
                  <a:gd name="T4" fmla="*/ 916 w 916"/>
                  <a:gd name="T5" fmla="*/ 341 h 388"/>
                  <a:gd name="T6" fmla="*/ 18 w 916"/>
                  <a:gd name="T7" fmla="*/ 0 h 388"/>
                </a:gdLst>
                <a:ahLst/>
                <a:cxnLst>
                  <a:cxn ang="0">
                    <a:pos x="T0" y="T1"/>
                  </a:cxn>
                  <a:cxn ang="0">
                    <a:pos x="T2" y="T3"/>
                  </a:cxn>
                  <a:cxn ang="0">
                    <a:pos x="T4" y="T5"/>
                  </a:cxn>
                  <a:cxn ang="0">
                    <a:pos x="T6" y="T7"/>
                  </a:cxn>
                </a:cxnLst>
                <a:rect l="0" t="0" r="r" b="b"/>
                <a:pathLst>
                  <a:path w="916" h="388">
                    <a:moveTo>
                      <a:pt x="0" y="47"/>
                    </a:moveTo>
                    <a:lnTo>
                      <a:pt x="898" y="388"/>
                    </a:lnTo>
                    <a:lnTo>
                      <a:pt x="916" y="341"/>
                    </a:lnTo>
                    <a:lnTo>
                      <a:pt x="18" y="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66" name="Freeform 1149"/>
              <p:cNvSpPr>
                <a:spLocks/>
              </p:cNvSpPr>
              <p:nvPr/>
            </p:nvSpPr>
            <p:spPr bwMode="auto">
              <a:xfrm>
                <a:off x="6934" y="2725"/>
                <a:ext cx="79" cy="34"/>
              </a:xfrm>
              <a:custGeom>
                <a:avLst/>
                <a:gdLst>
                  <a:gd name="T0" fmla="*/ 0 w 916"/>
                  <a:gd name="T1" fmla="*/ 47 h 388"/>
                  <a:gd name="T2" fmla="*/ 898 w 916"/>
                  <a:gd name="T3" fmla="*/ 388 h 388"/>
                  <a:gd name="T4" fmla="*/ 916 w 916"/>
                  <a:gd name="T5" fmla="*/ 341 h 388"/>
                  <a:gd name="T6" fmla="*/ 18 w 916"/>
                  <a:gd name="T7" fmla="*/ 0 h 388"/>
                </a:gdLst>
                <a:ahLst/>
                <a:cxnLst>
                  <a:cxn ang="0">
                    <a:pos x="T0" y="T1"/>
                  </a:cxn>
                  <a:cxn ang="0">
                    <a:pos x="T2" y="T3"/>
                  </a:cxn>
                  <a:cxn ang="0">
                    <a:pos x="T4" y="T5"/>
                  </a:cxn>
                  <a:cxn ang="0">
                    <a:pos x="T6" y="T7"/>
                  </a:cxn>
                </a:cxnLst>
                <a:rect l="0" t="0" r="r" b="b"/>
                <a:pathLst>
                  <a:path w="916" h="388">
                    <a:moveTo>
                      <a:pt x="0" y="47"/>
                    </a:moveTo>
                    <a:lnTo>
                      <a:pt x="898" y="388"/>
                    </a:lnTo>
                    <a:lnTo>
                      <a:pt x="916" y="341"/>
                    </a:lnTo>
                    <a:lnTo>
                      <a:pt x="18" y="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67" name="Freeform 1150"/>
              <p:cNvSpPr>
                <a:spLocks/>
              </p:cNvSpPr>
              <p:nvPr/>
            </p:nvSpPr>
            <p:spPr bwMode="auto">
              <a:xfrm>
                <a:off x="6934" y="2755"/>
                <a:ext cx="64" cy="27"/>
              </a:xfrm>
              <a:custGeom>
                <a:avLst/>
                <a:gdLst>
                  <a:gd name="T0" fmla="*/ 0 w 64"/>
                  <a:gd name="T1" fmla="*/ 4 h 27"/>
                  <a:gd name="T2" fmla="*/ 62 w 64"/>
                  <a:gd name="T3" fmla="*/ 27 h 27"/>
                  <a:gd name="T4" fmla="*/ 64 w 64"/>
                  <a:gd name="T5" fmla="*/ 23 h 27"/>
                  <a:gd name="T6" fmla="*/ 2 w 64"/>
                  <a:gd name="T7" fmla="*/ 0 h 27"/>
                  <a:gd name="T8" fmla="*/ 0 w 64"/>
                  <a:gd name="T9" fmla="*/ 4 h 27"/>
                </a:gdLst>
                <a:ahLst/>
                <a:cxnLst>
                  <a:cxn ang="0">
                    <a:pos x="T0" y="T1"/>
                  </a:cxn>
                  <a:cxn ang="0">
                    <a:pos x="T2" y="T3"/>
                  </a:cxn>
                  <a:cxn ang="0">
                    <a:pos x="T4" y="T5"/>
                  </a:cxn>
                  <a:cxn ang="0">
                    <a:pos x="T6" y="T7"/>
                  </a:cxn>
                  <a:cxn ang="0">
                    <a:pos x="T8" y="T9"/>
                  </a:cxn>
                </a:cxnLst>
                <a:rect l="0" t="0" r="r" b="b"/>
                <a:pathLst>
                  <a:path w="64" h="27">
                    <a:moveTo>
                      <a:pt x="0" y="4"/>
                    </a:moveTo>
                    <a:lnTo>
                      <a:pt x="62" y="27"/>
                    </a:lnTo>
                    <a:lnTo>
                      <a:pt x="64" y="23"/>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68" name="Freeform 1151"/>
              <p:cNvSpPr>
                <a:spLocks/>
              </p:cNvSpPr>
              <p:nvPr/>
            </p:nvSpPr>
            <p:spPr bwMode="auto">
              <a:xfrm>
                <a:off x="6934" y="2784"/>
                <a:ext cx="64" cy="28"/>
              </a:xfrm>
              <a:custGeom>
                <a:avLst/>
                <a:gdLst>
                  <a:gd name="T0" fmla="*/ 0 w 64"/>
                  <a:gd name="T1" fmla="*/ 4 h 28"/>
                  <a:gd name="T2" fmla="*/ 62 w 64"/>
                  <a:gd name="T3" fmla="*/ 28 h 28"/>
                  <a:gd name="T4" fmla="*/ 64 w 64"/>
                  <a:gd name="T5" fmla="*/ 24 h 28"/>
                  <a:gd name="T6" fmla="*/ 2 w 64"/>
                  <a:gd name="T7" fmla="*/ 0 h 28"/>
                  <a:gd name="T8" fmla="*/ 0 w 64"/>
                  <a:gd name="T9" fmla="*/ 4 h 28"/>
                </a:gdLst>
                <a:ahLst/>
                <a:cxnLst>
                  <a:cxn ang="0">
                    <a:pos x="T0" y="T1"/>
                  </a:cxn>
                  <a:cxn ang="0">
                    <a:pos x="T2" y="T3"/>
                  </a:cxn>
                  <a:cxn ang="0">
                    <a:pos x="T4" y="T5"/>
                  </a:cxn>
                  <a:cxn ang="0">
                    <a:pos x="T6" y="T7"/>
                  </a:cxn>
                  <a:cxn ang="0">
                    <a:pos x="T8" y="T9"/>
                  </a:cxn>
                </a:cxnLst>
                <a:rect l="0" t="0" r="r" b="b"/>
                <a:pathLst>
                  <a:path w="64" h="28">
                    <a:moveTo>
                      <a:pt x="0" y="4"/>
                    </a:moveTo>
                    <a:lnTo>
                      <a:pt x="62" y="28"/>
                    </a:lnTo>
                    <a:lnTo>
                      <a:pt x="64" y="24"/>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69" name="Freeform 1152"/>
              <p:cNvSpPr>
                <a:spLocks/>
              </p:cNvSpPr>
              <p:nvPr/>
            </p:nvSpPr>
            <p:spPr bwMode="auto">
              <a:xfrm>
                <a:off x="6934" y="2832"/>
                <a:ext cx="79" cy="33"/>
              </a:xfrm>
              <a:custGeom>
                <a:avLst/>
                <a:gdLst>
                  <a:gd name="T0" fmla="*/ 0 w 79"/>
                  <a:gd name="T1" fmla="*/ 4 h 33"/>
                  <a:gd name="T2" fmla="*/ 78 w 79"/>
                  <a:gd name="T3" fmla="*/ 33 h 33"/>
                  <a:gd name="T4" fmla="*/ 79 w 79"/>
                  <a:gd name="T5" fmla="*/ 29 h 33"/>
                  <a:gd name="T6" fmla="*/ 2 w 79"/>
                  <a:gd name="T7" fmla="*/ 0 h 33"/>
                  <a:gd name="T8" fmla="*/ 0 w 79"/>
                  <a:gd name="T9" fmla="*/ 4 h 33"/>
                </a:gdLst>
                <a:ahLst/>
                <a:cxnLst>
                  <a:cxn ang="0">
                    <a:pos x="T0" y="T1"/>
                  </a:cxn>
                  <a:cxn ang="0">
                    <a:pos x="T2" y="T3"/>
                  </a:cxn>
                  <a:cxn ang="0">
                    <a:pos x="T4" y="T5"/>
                  </a:cxn>
                  <a:cxn ang="0">
                    <a:pos x="T6" y="T7"/>
                  </a:cxn>
                  <a:cxn ang="0">
                    <a:pos x="T8" y="T9"/>
                  </a:cxn>
                </a:cxnLst>
                <a:rect l="0" t="0" r="r" b="b"/>
                <a:pathLst>
                  <a:path w="79" h="33">
                    <a:moveTo>
                      <a:pt x="0" y="4"/>
                    </a:moveTo>
                    <a:lnTo>
                      <a:pt x="78" y="33"/>
                    </a:lnTo>
                    <a:lnTo>
                      <a:pt x="79" y="29"/>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70" name="Freeform 1153"/>
              <p:cNvSpPr>
                <a:spLocks/>
              </p:cNvSpPr>
              <p:nvPr/>
            </p:nvSpPr>
            <p:spPr bwMode="auto">
              <a:xfrm>
                <a:off x="6934" y="2902"/>
                <a:ext cx="64" cy="28"/>
              </a:xfrm>
              <a:custGeom>
                <a:avLst/>
                <a:gdLst>
                  <a:gd name="T0" fmla="*/ 0 w 64"/>
                  <a:gd name="T1" fmla="*/ 4 h 28"/>
                  <a:gd name="T2" fmla="*/ 62 w 64"/>
                  <a:gd name="T3" fmla="*/ 28 h 28"/>
                  <a:gd name="T4" fmla="*/ 64 w 64"/>
                  <a:gd name="T5" fmla="*/ 24 h 28"/>
                  <a:gd name="T6" fmla="*/ 2 w 64"/>
                  <a:gd name="T7" fmla="*/ 0 h 28"/>
                  <a:gd name="T8" fmla="*/ 0 w 64"/>
                  <a:gd name="T9" fmla="*/ 4 h 28"/>
                </a:gdLst>
                <a:ahLst/>
                <a:cxnLst>
                  <a:cxn ang="0">
                    <a:pos x="T0" y="T1"/>
                  </a:cxn>
                  <a:cxn ang="0">
                    <a:pos x="T2" y="T3"/>
                  </a:cxn>
                  <a:cxn ang="0">
                    <a:pos x="T4" y="T5"/>
                  </a:cxn>
                  <a:cxn ang="0">
                    <a:pos x="T6" y="T7"/>
                  </a:cxn>
                  <a:cxn ang="0">
                    <a:pos x="T8" y="T9"/>
                  </a:cxn>
                </a:cxnLst>
                <a:rect l="0" t="0" r="r" b="b"/>
                <a:pathLst>
                  <a:path w="64" h="28">
                    <a:moveTo>
                      <a:pt x="0" y="4"/>
                    </a:moveTo>
                    <a:lnTo>
                      <a:pt x="62" y="28"/>
                    </a:lnTo>
                    <a:lnTo>
                      <a:pt x="64" y="24"/>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71" name="Freeform 1154"/>
              <p:cNvSpPr>
                <a:spLocks/>
              </p:cNvSpPr>
              <p:nvPr/>
            </p:nvSpPr>
            <p:spPr bwMode="auto">
              <a:xfrm>
                <a:off x="6934" y="2996"/>
                <a:ext cx="79" cy="33"/>
              </a:xfrm>
              <a:custGeom>
                <a:avLst/>
                <a:gdLst>
                  <a:gd name="T0" fmla="*/ 0 w 916"/>
                  <a:gd name="T1" fmla="*/ 47 h 388"/>
                  <a:gd name="T2" fmla="*/ 898 w 916"/>
                  <a:gd name="T3" fmla="*/ 388 h 388"/>
                  <a:gd name="T4" fmla="*/ 916 w 916"/>
                  <a:gd name="T5" fmla="*/ 341 h 388"/>
                  <a:gd name="T6" fmla="*/ 18 w 916"/>
                  <a:gd name="T7" fmla="*/ 0 h 388"/>
                </a:gdLst>
                <a:ahLst/>
                <a:cxnLst>
                  <a:cxn ang="0">
                    <a:pos x="T0" y="T1"/>
                  </a:cxn>
                  <a:cxn ang="0">
                    <a:pos x="T2" y="T3"/>
                  </a:cxn>
                  <a:cxn ang="0">
                    <a:pos x="T4" y="T5"/>
                  </a:cxn>
                  <a:cxn ang="0">
                    <a:pos x="T6" y="T7"/>
                  </a:cxn>
                </a:cxnLst>
                <a:rect l="0" t="0" r="r" b="b"/>
                <a:pathLst>
                  <a:path w="916" h="388">
                    <a:moveTo>
                      <a:pt x="0" y="47"/>
                    </a:moveTo>
                    <a:lnTo>
                      <a:pt x="898" y="388"/>
                    </a:lnTo>
                    <a:lnTo>
                      <a:pt x="916" y="341"/>
                    </a:lnTo>
                    <a:lnTo>
                      <a:pt x="18" y="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72" name="Freeform 1155"/>
              <p:cNvSpPr>
                <a:spLocks/>
              </p:cNvSpPr>
              <p:nvPr/>
            </p:nvSpPr>
            <p:spPr bwMode="auto">
              <a:xfrm>
                <a:off x="6966" y="3145"/>
                <a:ext cx="47" cy="21"/>
              </a:xfrm>
              <a:custGeom>
                <a:avLst/>
                <a:gdLst>
                  <a:gd name="T0" fmla="*/ 0 w 552"/>
                  <a:gd name="T1" fmla="*/ 46 h 249"/>
                  <a:gd name="T2" fmla="*/ 534 w 552"/>
                  <a:gd name="T3" fmla="*/ 249 h 249"/>
                  <a:gd name="T4" fmla="*/ 552 w 552"/>
                  <a:gd name="T5" fmla="*/ 203 h 249"/>
                  <a:gd name="T6" fmla="*/ 17 w 552"/>
                  <a:gd name="T7" fmla="*/ 0 h 249"/>
                </a:gdLst>
                <a:ahLst/>
                <a:cxnLst>
                  <a:cxn ang="0">
                    <a:pos x="T0" y="T1"/>
                  </a:cxn>
                  <a:cxn ang="0">
                    <a:pos x="T2" y="T3"/>
                  </a:cxn>
                  <a:cxn ang="0">
                    <a:pos x="T4" y="T5"/>
                  </a:cxn>
                  <a:cxn ang="0">
                    <a:pos x="T6" y="T7"/>
                  </a:cxn>
                </a:cxnLst>
                <a:rect l="0" t="0" r="r" b="b"/>
                <a:pathLst>
                  <a:path w="552" h="249">
                    <a:moveTo>
                      <a:pt x="0" y="46"/>
                    </a:moveTo>
                    <a:lnTo>
                      <a:pt x="534" y="249"/>
                    </a:lnTo>
                    <a:lnTo>
                      <a:pt x="552" y="203"/>
                    </a:lnTo>
                    <a:lnTo>
                      <a:pt x="17" y="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73" name="Rectangle 1156"/>
              <p:cNvSpPr>
                <a:spLocks noChangeArrowheads="1"/>
              </p:cNvSpPr>
              <p:nvPr/>
            </p:nvSpPr>
            <p:spPr bwMode="auto">
              <a:xfrm>
                <a:off x="6995" y="2700"/>
                <a:ext cx="4" cy="1531"/>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74" name="Freeform 1157"/>
              <p:cNvSpPr>
                <a:spLocks/>
              </p:cNvSpPr>
              <p:nvPr/>
            </p:nvSpPr>
            <p:spPr bwMode="auto">
              <a:xfrm>
                <a:off x="6578" y="2428"/>
                <a:ext cx="239" cy="87"/>
              </a:xfrm>
              <a:custGeom>
                <a:avLst/>
                <a:gdLst>
                  <a:gd name="T0" fmla="*/ 0 w 239"/>
                  <a:gd name="T1" fmla="*/ 4 h 87"/>
                  <a:gd name="T2" fmla="*/ 237 w 239"/>
                  <a:gd name="T3" fmla="*/ 87 h 87"/>
                  <a:gd name="T4" fmla="*/ 239 w 239"/>
                  <a:gd name="T5" fmla="*/ 83 h 87"/>
                  <a:gd name="T6" fmla="*/ 2 w 239"/>
                  <a:gd name="T7" fmla="*/ 0 h 87"/>
                  <a:gd name="T8" fmla="*/ 0 w 239"/>
                  <a:gd name="T9" fmla="*/ 4 h 87"/>
                </a:gdLst>
                <a:ahLst/>
                <a:cxnLst>
                  <a:cxn ang="0">
                    <a:pos x="T0" y="T1"/>
                  </a:cxn>
                  <a:cxn ang="0">
                    <a:pos x="T2" y="T3"/>
                  </a:cxn>
                  <a:cxn ang="0">
                    <a:pos x="T4" y="T5"/>
                  </a:cxn>
                  <a:cxn ang="0">
                    <a:pos x="T6" y="T7"/>
                  </a:cxn>
                  <a:cxn ang="0">
                    <a:pos x="T8" y="T9"/>
                  </a:cxn>
                </a:cxnLst>
                <a:rect l="0" t="0" r="r" b="b"/>
                <a:pathLst>
                  <a:path w="239" h="87">
                    <a:moveTo>
                      <a:pt x="0" y="4"/>
                    </a:moveTo>
                    <a:lnTo>
                      <a:pt x="237" y="87"/>
                    </a:lnTo>
                    <a:lnTo>
                      <a:pt x="239" y="83"/>
                    </a:lnTo>
                    <a:lnTo>
                      <a:pt x="2"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75" name="Rectangle 1158"/>
              <p:cNvSpPr>
                <a:spLocks noChangeArrowheads="1"/>
              </p:cNvSpPr>
              <p:nvPr/>
            </p:nvSpPr>
            <p:spPr bwMode="auto">
              <a:xfrm>
                <a:off x="6893" y="2529"/>
                <a:ext cx="4" cy="7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76" name="Freeform 1159"/>
              <p:cNvSpPr>
                <a:spLocks/>
              </p:cNvSpPr>
              <p:nvPr/>
            </p:nvSpPr>
            <p:spPr bwMode="auto">
              <a:xfrm>
                <a:off x="6830" y="2515"/>
                <a:ext cx="78" cy="31"/>
              </a:xfrm>
              <a:custGeom>
                <a:avLst/>
                <a:gdLst>
                  <a:gd name="T0" fmla="*/ 78 w 78"/>
                  <a:gd name="T1" fmla="*/ 26 h 31"/>
                  <a:gd name="T2" fmla="*/ 2 w 78"/>
                  <a:gd name="T3" fmla="*/ 0 h 31"/>
                  <a:gd name="T4" fmla="*/ 0 w 78"/>
                  <a:gd name="T5" fmla="*/ 4 h 31"/>
                  <a:gd name="T6" fmla="*/ 77 w 78"/>
                  <a:gd name="T7" fmla="*/ 31 h 31"/>
                  <a:gd name="T8" fmla="*/ 78 w 78"/>
                  <a:gd name="T9" fmla="*/ 26 h 31"/>
                </a:gdLst>
                <a:ahLst/>
                <a:cxnLst>
                  <a:cxn ang="0">
                    <a:pos x="T0" y="T1"/>
                  </a:cxn>
                  <a:cxn ang="0">
                    <a:pos x="T2" y="T3"/>
                  </a:cxn>
                  <a:cxn ang="0">
                    <a:pos x="T4" y="T5"/>
                  </a:cxn>
                  <a:cxn ang="0">
                    <a:pos x="T6" y="T7"/>
                  </a:cxn>
                  <a:cxn ang="0">
                    <a:pos x="T8" y="T9"/>
                  </a:cxn>
                </a:cxnLst>
                <a:rect l="0" t="0" r="r" b="b"/>
                <a:pathLst>
                  <a:path w="78" h="31">
                    <a:moveTo>
                      <a:pt x="78" y="26"/>
                    </a:moveTo>
                    <a:lnTo>
                      <a:pt x="2" y="0"/>
                    </a:lnTo>
                    <a:lnTo>
                      <a:pt x="0" y="4"/>
                    </a:lnTo>
                    <a:lnTo>
                      <a:pt x="77" y="31"/>
                    </a:lnTo>
                    <a:lnTo>
                      <a:pt x="78" y="2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77" name="Freeform 1160"/>
              <p:cNvSpPr>
                <a:spLocks/>
              </p:cNvSpPr>
              <p:nvPr/>
            </p:nvSpPr>
            <p:spPr bwMode="auto">
              <a:xfrm>
                <a:off x="6826" y="2576"/>
                <a:ext cx="85" cy="31"/>
              </a:xfrm>
              <a:custGeom>
                <a:avLst/>
                <a:gdLst>
                  <a:gd name="T0" fmla="*/ 85 w 85"/>
                  <a:gd name="T1" fmla="*/ 27 h 31"/>
                  <a:gd name="T2" fmla="*/ 1 w 85"/>
                  <a:gd name="T3" fmla="*/ 0 h 31"/>
                  <a:gd name="T4" fmla="*/ 0 w 85"/>
                  <a:gd name="T5" fmla="*/ 4 h 31"/>
                  <a:gd name="T6" fmla="*/ 83 w 85"/>
                  <a:gd name="T7" fmla="*/ 31 h 31"/>
                  <a:gd name="T8" fmla="*/ 85 w 85"/>
                  <a:gd name="T9" fmla="*/ 27 h 31"/>
                </a:gdLst>
                <a:ahLst/>
                <a:cxnLst>
                  <a:cxn ang="0">
                    <a:pos x="T0" y="T1"/>
                  </a:cxn>
                  <a:cxn ang="0">
                    <a:pos x="T2" y="T3"/>
                  </a:cxn>
                  <a:cxn ang="0">
                    <a:pos x="T4" y="T5"/>
                  </a:cxn>
                  <a:cxn ang="0">
                    <a:pos x="T6" y="T7"/>
                  </a:cxn>
                  <a:cxn ang="0">
                    <a:pos x="T8" y="T9"/>
                  </a:cxn>
                </a:cxnLst>
                <a:rect l="0" t="0" r="r" b="b"/>
                <a:pathLst>
                  <a:path w="85" h="31">
                    <a:moveTo>
                      <a:pt x="85" y="27"/>
                    </a:moveTo>
                    <a:lnTo>
                      <a:pt x="1" y="0"/>
                    </a:lnTo>
                    <a:lnTo>
                      <a:pt x="0" y="4"/>
                    </a:lnTo>
                    <a:lnTo>
                      <a:pt x="83" y="31"/>
                    </a:lnTo>
                    <a:lnTo>
                      <a:pt x="85"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78" name="Rectangle 1161"/>
              <p:cNvSpPr>
                <a:spLocks noChangeArrowheads="1"/>
              </p:cNvSpPr>
              <p:nvPr/>
            </p:nvSpPr>
            <p:spPr bwMode="auto">
              <a:xfrm>
                <a:off x="6804" y="2496"/>
                <a:ext cx="4" cy="7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79" name="Freeform 1162"/>
              <p:cNvSpPr>
                <a:spLocks/>
              </p:cNvSpPr>
              <p:nvPr/>
            </p:nvSpPr>
            <p:spPr bwMode="auto">
              <a:xfrm>
                <a:off x="6749" y="2549"/>
                <a:ext cx="73" cy="28"/>
              </a:xfrm>
              <a:custGeom>
                <a:avLst/>
                <a:gdLst>
                  <a:gd name="T0" fmla="*/ 73 w 73"/>
                  <a:gd name="T1" fmla="*/ 24 h 28"/>
                  <a:gd name="T2" fmla="*/ 1 w 73"/>
                  <a:gd name="T3" fmla="*/ 0 h 28"/>
                  <a:gd name="T4" fmla="*/ 0 w 73"/>
                  <a:gd name="T5" fmla="*/ 4 h 28"/>
                  <a:gd name="T6" fmla="*/ 72 w 73"/>
                  <a:gd name="T7" fmla="*/ 28 h 28"/>
                  <a:gd name="T8" fmla="*/ 73 w 73"/>
                  <a:gd name="T9" fmla="*/ 24 h 28"/>
                </a:gdLst>
                <a:ahLst/>
                <a:cxnLst>
                  <a:cxn ang="0">
                    <a:pos x="T0" y="T1"/>
                  </a:cxn>
                  <a:cxn ang="0">
                    <a:pos x="T2" y="T3"/>
                  </a:cxn>
                  <a:cxn ang="0">
                    <a:pos x="T4" y="T5"/>
                  </a:cxn>
                  <a:cxn ang="0">
                    <a:pos x="T6" y="T7"/>
                  </a:cxn>
                  <a:cxn ang="0">
                    <a:pos x="T8" y="T9"/>
                  </a:cxn>
                </a:cxnLst>
                <a:rect l="0" t="0" r="r" b="b"/>
                <a:pathLst>
                  <a:path w="73" h="28">
                    <a:moveTo>
                      <a:pt x="73" y="24"/>
                    </a:moveTo>
                    <a:lnTo>
                      <a:pt x="1" y="0"/>
                    </a:lnTo>
                    <a:lnTo>
                      <a:pt x="0" y="4"/>
                    </a:lnTo>
                    <a:lnTo>
                      <a:pt x="72" y="28"/>
                    </a:lnTo>
                    <a:lnTo>
                      <a:pt x="73" y="2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80" name="Rectangle 1163"/>
              <p:cNvSpPr>
                <a:spLocks noChangeArrowheads="1"/>
              </p:cNvSpPr>
              <p:nvPr/>
            </p:nvSpPr>
            <p:spPr bwMode="auto">
              <a:xfrm>
                <a:off x="6722" y="2463"/>
                <a:ext cx="4" cy="77"/>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81" name="Freeform 1164"/>
              <p:cNvSpPr>
                <a:spLocks/>
              </p:cNvSpPr>
              <p:nvPr/>
            </p:nvSpPr>
            <p:spPr bwMode="auto">
              <a:xfrm>
                <a:off x="6665" y="2523"/>
                <a:ext cx="73" cy="27"/>
              </a:xfrm>
              <a:custGeom>
                <a:avLst/>
                <a:gdLst>
                  <a:gd name="T0" fmla="*/ 73 w 73"/>
                  <a:gd name="T1" fmla="*/ 23 h 27"/>
                  <a:gd name="T2" fmla="*/ 1 w 73"/>
                  <a:gd name="T3" fmla="*/ 0 h 27"/>
                  <a:gd name="T4" fmla="*/ 0 w 73"/>
                  <a:gd name="T5" fmla="*/ 4 h 27"/>
                  <a:gd name="T6" fmla="*/ 71 w 73"/>
                  <a:gd name="T7" fmla="*/ 27 h 27"/>
                  <a:gd name="T8" fmla="*/ 73 w 73"/>
                  <a:gd name="T9" fmla="*/ 23 h 27"/>
                </a:gdLst>
                <a:ahLst/>
                <a:cxnLst>
                  <a:cxn ang="0">
                    <a:pos x="T0" y="T1"/>
                  </a:cxn>
                  <a:cxn ang="0">
                    <a:pos x="T2" y="T3"/>
                  </a:cxn>
                  <a:cxn ang="0">
                    <a:pos x="T4" y="T5"/>
                  </a:cxn>
                  <a:cxn ang="0">
                    <a:pos x="T6" y="T7"/>
                  </a:cxn>
                  <a:cxn ang="0">
                    <a:pos x="T8" y="T9"/>
                  </a:cxn>
                </a:cxnLst>
                <a:rect l="0" t="0" r="r" b="b"/>
                <a:pathLst>
                  <a:path w="73" h="27">
                    <a:moveTo>
                      <a:pt x="73" y="23"/>
                    </a:moveTo>
                    <a:lnTo>
                      <a:pt x="1" y="0"/>
                    </a:lnTo>
                    <a:lnTo>
                      <a:pt x="0" y="4"/>
                    </a:lnTo>
                    <a:lnTo>
                      <a:pt x="71" y="27"/>
                    </a:lnTo>
                    <a:lnTo>
                      <a:pt x="73"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82" name="Rectangle 1165"/>
              <p:cNvSpPr>
                <a:spLocks noChangeArrowheads="1"/>
              </p:cNvSpPr>
              <p:nvPr/>
            </p:nvSpPr>
            <p:spPr bwMode="auto">
              <a:xfrm>
                <a:off x="6947" y="2703"/>
                <a:ext cx="4" cy="24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83" name="Rectangle 1166"/>
              <p:cNvSpPr>
                <a:spLocks noChangeArrowheads="1"/>
              </p:cNvSpPr>
              <p:nvPr/>
            </p:nvSpPr>
            <p:spPr bwMode="auto">
              <a:xfrm>
                <a:off x="6699" y="2592"/>
                <a:ext cx="4" cy="458"/>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84" name="Freeform 1167"/>
              <p:cNvSpPr>
                <a:spLocks/>
              </p:cNvSpPr>
              <p:nvPr/>
            </p:nvSpPr>
            <p:spPr bwMode="auto">
              <a:xfrm>
                <a:off x="6589" y="2767"/>
                <a:ext cx="197" cy="60"/>
              </a:xfrm>
              <a:custGeom>
                <a:avLst/>
                <a:gdLst>
                  <a:gd name="T0" fmla="*/ 0 w 197"/>
                  <a:gd name="T1" fmla="*/ 4 h 60"/>
                  <a:gd name="T2" fmla="*/ 196 w 197"/>
                  <a:gd name="T3" fmla="*/ 60 h 60"/>
                  <a:gd name="T4" fmla="*/ 197 w 197"/>
                  <a:gd name="T5" fmla="*/ 56 h 60"/>
                  <a:gd name="T6" fmla="*/ 1 w 197"/>
                  <a:gd name="T7" fmla="*/ 0 h 60"/>
                  <a:gd name="T8" fmla="*/ 0 w 197"/>
                  <a:gd name="T9" fmla="*/ 4 h 60"/>
                </a:gdLst>
                <a:ahLst/>
                <a:cxnLst>
                  <a:cxn ang="0">
                    <a:pos x="T0" y="T1"/>
                  </a:cxn>
                  <a:cxn ang="0">
                    <a:pos x="T2" y="T3"/>
                  </a:cxn>
                  <a:cxn ang="0">
                    <a:pos x="T4" y="T5"/>
                  </a:cxn>
                  <a:cxn ang="0">
                    <a:pos x="T6" y="T7"/>
                  </a:cxn>
                  <a:cxn ang="0">
                    <a:pos x="T8" y="T9"/>
                  </a:cxn>
                </a:cxnLst>
                <a:rect l="0" t="0" r="r" b="b"/>
                <a:pathLst>
                  <a:path w="197" h="60">
                    <a:moveTo>
                      <a:pt x="0" y="4"/>
                    </a:moveTo>
                    <a:lnTo>
                      <a:pt x="196" y="60"/>
                    </a:lnTo>
                    <a:lnTo>
                      <a:pt x="197" y="56"/>
                    </a:lnTo>
                    <a:lnTo>
                      <a:pt x="1" y="0"/>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85" name="Freeform 1168"/>
              <p:cNvSpPr>
                <a:spLocks/>
              </p:cNvSpPr>
              <p:nvPr/>
            </p:nvSpPr>
            <p:spPr bwMode="auto">
              <a:xfrm>
                <a:off x="6589" y="2846"/>
                <a:ext cx="159" cy="50"/>
              </a:xfrm>
              <a:custGeom>
                <a:avLst/>
                <a:gdLst>
                  <a:gd name="T0" fmla="*/ 0 w 159"/>
                  <a:gd name="T1" fmla="*/ 5 h 50"/>
                  <a:gd name="T2" fmla="*/ 158 w 159"/>
                  <a:gd name="T3" fmla="*/ 50 h 50"/>
                  <a:gd name="T4" fmla="*/ 159 w 159"/>
                  <a:gd name="T5" fmla="*/ 46 h 50"/>
                  <a:gd name="T6" fmla="*/ 1 w 159"/>
                  <a:gd name="T7" fmla="*/ 0 h 50"/>
                  <a:gd name="T8" fmla="*/ 0 w 159"/>
                  <a:gd name="T9" fmla="*/ 5 h 50"/>
                </a:gdLst>
                <a:ahLst/>
                <a:cxnLst>
                  <a:cxn ang="0">
                    <a:pos x="T0" y="T1"/>
                  </a:cxn>
                  <a:cxn ang="0">
                    <a:pos x="T2" y="T3"/>
                  </a:cxn>
                  <a:cxn ang="0">
                    <a:pos x="T4" y="T5"/>
                  </a:cxn>
                  <a:cxn ang="0">
                    <a:pos x="T6" y="T7"/>
                  </a:cxn>
                  <a:cxn ang="0">
                    <a:pos x="T8" y="T9"/>
                  </a:cxn>
                </a:cxnLst>
                <a:rect l="0" t="0" r="r" b="b"/>
                <a:pathLst>
                  <a:path w="159" h="50">
                    <a:moveTo>
                      <a:pt x="0" y="5"/>
                    </a:moveTo>
                    <a:lnTo>
                      <a:pt x="158" y="50"/>
                    </a:lnTo>
                    <a:lnTo>
                      <a:pt x="159" y="46"/>
                    </a:lnTo>
                    <a:lnTo>
                      <a:pt x="1" y="0"/>
                    </a:lnTo>
                    <a:lnTo>
                      <a:pt x="0" y="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86" name="Rectangle 1169"/>
              <p:cNvSpPr>
                <a:spLocks noChangeArrowheads="1"/>
              </p:cNvSpPr>
              <p:nvPr/>
            </p:nvSpPr>
            <p:spPr bwMode="auto">
              <a:xfrm>
                <a:off x="6987" y="2713"/>
                <a:ext cx="5" cy="121"/>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87" name="Freeform 1170"/>
              <p:cNvSpPr>
                <a:spLocks/>
              </p:cNvSpPr>
              <p:nvPr/>
            </p:nvSpPr>
            <p:spPr bwMode="auto">
              <a:xfrm>
                <a:off x="5586" y="1805"/>
                <a:ext cx="106" cy="53"/>
              </a:xfrm>
              <a:custGeom>
                <a:avLst/>
                <a:gdLst>
                  <a:gd name="T0" fmla="*/ 0 w 1227"/>
                  <a:gd name="T1" fmla="*/ 45 h 617"/>
                  <a:gd name="T2" fmla="*/ 1206 w 1227"/>
                  <a:gd name="T3" fmla="*/ 617 h 617"/>
                  <a:gd name="T4" fmla="*/ 1227 w 1227"/>
                  <a:gd name="T5" fmla="*/ 572 h 617"/>
                  <a:gd name="T6" fmla="*/ 22 w 1227"/>
                  <a:gd name="T7" fmla="*/ 0 h 617"/>
                </a:gdLst>
                <a:ahLst/>
                <a:cxnLst>
                  <a:cxn ang="0">
                    <a:pos x="T0" y="T1"/>
                  </a:cxn>
                  <a:cxn ang="0">
                    <a:pos x="T2" y="T3"/>
                  </a:cxn>
                  <a:cxn ang="0">
                    <a:pos x="T4" y="T5"/>
                  </a:cxn>
                  <a:cxn ang="0">
                    <a:pos x="T6" y="T7"/>
                  </a:cxn>
                </a:cxnLst>
                <a:rect l="0" t="0" r="r" b="b"/>
                <a:pathLst>
                  <a:path w="1227" h="617">
                    <a:moveTo>
                      <a:pt x="0" y="45"/>
                    </a:moveTo>
                    <a:lnTo>
                      <a:pt x="1206" y="617"/>
                    </a:lnTo>
                    <a:lnTo>
                      <a:pt x="1227" y="572"/>
                    </a:lnTo>
                    <a:lnTo>
                      <a:pt x="22" y="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88" name="Rectangle 1171"/>
              <p:cNvSpPr>
                <a:spLocks noChangeArrowheads="1"/>
              </p:cNvSpPr>
              <p:nvPr/>
            </p:nvSpPr>
            <p:spPr bwMode="auto">
              <a:xfrm>
                <a:off x="6922" y="2382"/>
                <a:ext cx="5" cy="230"/>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89" name="Rectangle 1172"/>
              <p:cNvSpPr>
                <a:spLocks noChangeArrowheads="1"/>
              </p:cNvSpPr>
              <p:nvPr/>
            </p:nvSpPr>
            <p:spPr bwMode="auto">
              <a:xfrm>
                <a:off x="5533" y="3396"/>
                <a:ext cx="4" cy="83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90" name="Rectangle 1173"/>
              <p:cNvSpPr>
                <a:spLocks noChangeArrowheads="1"/>
              </p:cNvSpPr>
              <p:nvPr/>
            </p:nvSpPr>
            <p:spPr bwMode="auto">
              <a:xfrm>
                <a:off x="5646" y="3232"/>
                <a:ext cx="4" cy="999"/>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91" name="Rectangle 1174"/>
              <p:cNvSpPr>
                <a:spLocks noChangeArrowheads="1"/>
              </p:cNvSpPr>
              <p:nvPr/>
            </p:nvSpPr>
            <p:spPr bwMode="auto">
              <a:xfrm>
                <a:off x="6023" y="2453"/>
                <a:ext cx="4" cy="1778"/>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92" name="Rectangle 1175"/>
              <p:cNvSpPr>
                <a:spLocks noChangeArrowheads="1"/>
              </p:cNvSpPr>
              <p:nvPr/>
            </p:nvSpPr>
            <p:spPr bwMode="auto">
              <a:xfrm>
                <a:off x="6200" y="3635"/>
                <a:ext cx="5" cy="596"/>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93" name="Rectangle 1176"/>
              <p:cNvSpPr>
                <a:spLocks noChangeArrowheads="1"/>
              </p:cNvSpPr>
              <p:nvPr/>
            </p:nvSpPr>
            <p:spPr bwMode="auto">
              <a:xfrm>
                <a:off x="6896" y="3794"/>
                <a:ext cx="5" cy="437"/>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94" name="Rectangle 1177"/>
              <p:cNvSpPr>
                <a:spLocks noChangeArrowheads="1"/>
              </p:cNvSpPr>
              <p:nvPr/>
            </p:nvSpPr>
            <p:spPr bwMode="auto">
              <a:xfrm>
                <a:off x="7125" y="1600"/>
                <a:ext cx="4" cy="2630"/>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95" name="Rectangle 1178"/>
              <p:cNvSpPr>
                <a:spLocks noChangeArrowheads="1"/>
              </p:cNvSpPr>
              <p:nvPr/>
            </p:nvSpPr>
            <p:spPr bwMode="auto">
              <a:xfrm>
                <a:off x="7143" y="1586"/>
                <a:ext cx="4" cy="2644"/>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96" name="Freeform 1179"/>
              <p:cNvSpPr>
                <a:spLocks/>
              </p:cNvSpPr>
              <p:nvPr/>
            </p:nvSpPr>
            <p:spPr bwMode="auto">
              <a:xfrm>
                <a:off x="6878" y="1585"/>
                <a:ext cx="280" cy="207"/>
              </a:xfrm>
              <a:custGeom>
                <a:avLst/>
                <a:gdLst>
                  <a:gd name="T0" fmla="*/ 30 w 3235"/>
                  <a:gd name="T1" fmla="*/ 2404 h 2404"/>
                  <a:gd name="T2" fmla="*/ 3235 w 3235"/>
                  <a:gd name="T3" fmla="*/ 41 h 2404"/>
                  <a:gd name="T4" fmla="*/ 3206 w 3235"/>
                  <a:gd name="T5" fmla="*/ 0 h 2404"/>
                  <a:gd name="T6" fmla="*/ 0 w 3235"/>
                  <a:gd name="T7" fmla="*/ 2363 h 2404"/>
                </a:gdLst>
                <a:ahLst/>
                <a:cxnLst>
                  <a:cxn ang="0">
                    <a:pos x="T0" y="T1"/>
                  </a:cxn>
                  <a:cxn ang="0">
                    <a:pos x="T2" y="T3"/>
                  </a:cxn>
                  <a:cxn ang="0">
                    <a:pos x="T4" y="T5"/>
                  </a:cxn>
                  <a:cxn ang="0">
                    <a:pos x="T6" y="T7"/>
                  </a:cxn>
                </a:cxnLst>
                <a:rect l="0" t="0" r="r" b="b"/>
                <a:pathLst>
                  <a:path w="3235" h="2404">
                    <a:moveTo>
                      <a:pt x="30" y="2404"/>
                    </a:moveTo>
                    <a:lnTo>
                      <a:pt x="3235" y="41"/>
                    </a:lnTo>
                    <a:lnTo>
                      <a:pt x="3206" y="0"/>
                    </a:lnTo>
                    <a:lnTo>
                      <a:pt x="0" y="2363"/>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97" name="Rectangle 1180"/>
              <p:cNvSpPr>
                <a:spLocks noChangeArrowheads="1"/>
              </p:cNvSpPr>
              <p:nvPr/>
            </p:nvSpPr>
            <p:spPr bwMode="auto">
              <a:xfrm>
                <a:off x="6896" y="1762"/>
                <a:ext cx="4" cy="229"/>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98" name="Freeform 1181"/>
              <p:cNvSpPr>
                <a:spLocks/>
              </p:cNvSpPr>
              <p:nvPr/>
            </p:nvSpPr>
            <p:spPr bwMode="auto">
              <a:xfrm>
                <a:off x="6820" y="1920"/>
                <a:ext cx="199" cy="124"/>
              </a:xfrm>
              <a:custGeom>
                <a:avLst/>
                <a:gdLst>
                  <a:gd name="T0" fmla="*/ 27 w 2307"/>
                  <a:gd name="T1" fmla="*/ 1444 h 1444"/>
                  <a:gd name="T2" fmla="*/ 2307 w 2307"/>
                  <a:gd name="T3" fmla="*/ 43 h 1444"/>
                  <a:gd name="T4" fmla="*/ 2280 w 2307"/>
                  <a:gd name="T5" fmla="*/ 0 h 1444"/>
                  <a:gd name="T6" fmla="*/ 0 w 2307"/>
                  <a:gd name="T7" fmla="*/ 1402 h 1444"/>
                </a:gdLst>
                <a:ahLst/>
                <a:cxnLst>
                  <a:cxn ang="0">
                    <a:pos x="T0" y="T1"/>
                  </a:cxn>
                  <a:cxn ang="0">
                    <a:pos x="T2" y="T3"/>
                  </a:cxn>
                  <a:cxn ang="0">
                    <a:pos x="T4" y="T5"/>
                  </a:cxn>
                  <a:cxn ang="0">
                    <a:pos x="T6" y="T7"/>
                  </a:cxn>
                </a:cxnLst>
                <a:rect l="0" t="0" r="r" b="b"/>
                <a:pathLst>
                  <a:path w="2307" h="1444">
                    <a:moveTo>
                      <a:pt x="27" y="1444"/>
                    </a:moveTo>
                    <a:lnTo>
                      <a:pt x="2307" y="43"/>
                    </a:lnTo>
                    <a:lnTo>
                      <a:pt x="2280" y="0"/>
                    </a:lnTo>
                    <a:lnTo>
                      <a:pt x="0" y="1402"/>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99" name="Freeform 1182"/>
              <p:cNvSpPr>
                <a:spLocks/>
              </p:cNvSpPr>
              <p:nvPr/>
            </p:nvSpPr>
            <p:spPr bwMode="auto">
              <a:xfrm>
                <a:off x="7005" y="1928"/>
                <a:ext cx="104" cy="64"/>
              </a:xfrm>
              <a:custGeom>
                <a:avLst/>
                <a:gdLst>
                  <a:gd name="T0" fmla="*/ 0 w 1214"/>
                  <a:gd name="T1" fmla="*/ 43 h 751"/>
                  <a:gd name="T2" fmla="*/ 1189 w 1214"/>
                  <a:gd name="T3" fmla="*/ 751 h 751"/>
                  <a:gd name="T4" fmla="*/ 1214 w 1214"/>
                  <a:gd name="T5" fmla="*/ 708 h 751"/>
                  <a:gd name="T6" fmla="*/ 25 w 1214"/>
                  <a:gd name="T7" fmla="*/ 0 h 751"/>
                </a:gdLst>
                <a:ahLst/>
                <a:cxnLst>
                  <a:cxn ang="0">
                    <a:pos x="T0" y="T1"/>
                  </a:cxn>
                  <a:cxn ang="0">
                    <a:pos x="T2" y="T3"/>
                  </a:cxn>
                  <a:cxn ang="0">
                    <a:pos x="T4" y="T5"/>
                  </a:cxn>
                  <a:cxn ang="0">
                    <a:pos x="T6" y="T7"/>
                  </a:cxn>
                </a:cxnLst>
                <a:rect l="0" t="0" r="r" b="b"/>
                <a:pathLst>
                  <a:path w="1214" h="751">
                    <a:moveTo>
                      <a:pt x="0" y="43"/>
                    </a:moveTo>
                    <a:lnTo>
                      <a:pt x="1189" y="751"/>
                    </a:lnTo>
                    <a:lnTo>
                      <a:pt x="1214" y="708"/>
                    </a:lnTo>
                    <a:lnTo>
                      <a:pt x="25"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00" name="Rectangle 1183"/>
              <p:cNvSpPr>
                <a:spLocks noChangeArrowheads="1"/>
              </p:cNvSpPr>
              <p:nvPr/>
            </p:nvSpPr>
            <p:spPr bwMode="auto">
              <a:xfrm>
                <a:off x="7090" y="1960"/>
                <a:ext cx="4" cy="2270"/>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01" name="Freeform 1184"/>
              <p:cNvSpPr>
                <a:spLocks/>
              </p:cNvSpPr>
              <p:nvPr/>
            </p:nvSpPr>
            <p:spPr bwMode="auto">
              <a:xfrm>
                <a:off x="6897" y="1580"/>
                <a:ext cx="220" cy="160"/>
              </a:xfrm>
              <a:custGeom>
                <a:avLst/>
                <a:gdLst>
                  <a:gd name="T0" fmla="*/ 29 w 2547"/>
                  <a:gd name="T1" fmla="*/ 1847 h 1847"/>
                  <a:gd name="T2" fmla="*/ 2547 w 2547"/>
                  <a:gd name="T3" fmla="*/ 41 h 1847"/>
                  <a:gd name="T4" fmla="*/ 2518 w 2547"/>
                  <a:gd name="T5" fmla="*/ 0 h 1847"/>
                  <a:gd name="T6" fmla="*/ 0 w 2547"/>
                  <a:gd name="T7" fmla="*/ 1806 h 1847"/>
                </a:gdLst>
                <a:ahLst/>
                <a:cxnLst>
                  <a:cxn ang="0">
                    <a:pos x="T0" y="T1"/>
                  </a:cxn>
                  <a:cxn ang="0">
                    <a:pos x="T2" y="T3"/>
                  </a:cxn>
                  <a:cxn ang="0">
                    <a:pos x="T4" y="T5"/>
                  </a:cxn>
                  <a:cxn ang="0">
                    <a:pos x="T6" y="T7"/>
                  </a:cxn>
                </a:cxnLst>
                <a:rect l="0" t="0" r="r" b="b"/>
                <a:pathLst>
                  <a:path w="2547" h="1847">
                    <a:moveTo>
                      <a:pt x="29" y="1847"/>
                    </a:moveTo>
                    <a:lnTo>
                      <a:pt x="2547" y="41"/>
                    </a:lnTo>
                    <a:lnTo>
                      <a:pt x="2518" y="0"/>
                    </a:lnTo>
                    <a:lnTo>
                      <a:pt x="0" y="1806"/>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02" name="Rectangle 1185"/>
              <p:cNvSpPr>
                <a:spLocks noChangeArrowheads="1"/>
              </p:cNvSpPr>
              <p:nvPr/>
            </p:nvSpPr>
            <p:spPr bwMode="auto">
              <a:xfrm>
                <a:off x="6831" y="2015"/>
                <a:ext cx="4" cy="2215"/>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03" name="Rectangle 1186"/>
              <p:cNvSpPr>
                <a:spLocks noChangeArrowheads="1"/>
              </p:cNvSpPr>
              <p:nvPr/>
            </p:nvSpPr>
            <p:spPr bwMode="auto">
              <a:xfrm>
                <a:off x="6911" y="1956"/>
                <a:ext cx="5" cy="2274"/>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04" name="Freeform 1187"/>
              <p:cNvSpPr>
                <a:spLocks/>
              </p:cNvSpPr>
              <p:nvPr/>
            </p:nvSpPr>
            <p:spPr bwMode="auto">
              <a:xfrm>
                <a:off x="6999" y="1961"/>
                <a:ext cx="101" cy="56"/>
              </a:xfrm>
              <a:custGeom>
                <a:avLst/>
                <a:gdLst>
                  <a:gd name="T0" fmla="*/ 0 w 1167"/>
                  <a:gd name="T1" fmla="*/ 44 h 642"/>
                  <a:gd name="T2" fmla="*/ 1143 w 1167"/>
                  <a:gd name="T3" fmla="*/ 642 h 642"/>
                  <a:gd name="T4" fmla="*/ 1167 w 1167"/>
                  <a:gd name="T5" fmla="*/ 597 h 642"/>
                  <a:gd name="T6" fmla="*/ 23 w 1167"/>
                  <a:gd name="T7" fmla="*/ 0 h 642"/>
                </a:gdLst>
                <a:ahLst/>
                <a:cxnLst>
                  <a:cxn ang="0">
                    <a:pos x="T0" y="T1"/>
                  </a:cxn>
                  <a:cxn ang="0">
                    <a:pos x="T2" y="T3"/>
                  </a:cxn>
                  <a:cxn ang="0">
                    <a:pos x="T4" y="T5"/>
                  </a:cxn>
                  <a:cxn ang="0">
                    <a:pos x="T6" y="T7"/>
                  </a:cxn>
                </a:cxnLst>
                <a:rect l="0" t="0" r="r" b="b"/>
                <a:pathLst>
                  <a:path w="1167" h="642">
                    <a:moveTo>
                      <a:pt x="0" y="44"/>
                    </a:moveTo>
                    <a:lnTo>
                      <a:pt x="1143" y="642"/>
                    </a:lnTo>
                    <a:lnTo>
                      <a:pt x="1167" y="597"/>
                    </a:lnTo>
                    <a:lnTo>
                      <a:pt x="23"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05" name="Freeform 1188"/>
              <p:cNvSpPr>
                <a:spLocks/>
              </p:cNvSpPr>
              <p:nvPr/>
            </p:nvSpPr>
            <p:spPr bwMode="auto">
              <a:xfrm>
                <a:off x="6820" y="1961"/>
                <a:ext cx="204" cy="120"/>
              </a:xfrm>
              <a:custGeom>
                <a:avLst/>
                <a:gdLst>
                  <a:gd name="T0" fmla="*/ 25 w 2362"/>
                  <a:gd name="T1" fmla="*/ 1383 h 1383"/>
                  <a:gd name="T2" fmla="*/ 2362 w 2362"/>
                  <a:gd name="T3" fmla="*/ 44 h 1383"/>
                  <a:gd name="T4" fmla="*/ 2337 w 2362"/>
                  <a:gd name="T5" fmla="*/ 0 h 1383"/>
                  <a:gd name="T6" fmla="*/ 0 w 2362"/>
                  <a:gd name="T7" fmla="*/ 1339 h 1383"/>
                </a:gdLst>
                <a:ahLst/>
                <a:cxnLst>
                  <a:cxn ang="0">
                    <a:pos x="T0" y="T1"/>
                  </a:cxn>
                  <a:cxn ang="0">
                    <a:pos x="T2" y="T3"/>
                  </a:cxn>
                  <a:cxn ang="0">
                    <a:pos x="T4" y="T5"/>
                  </a:cxn>
                  <a:cxn ang="0">
                    <a:pos x="T6" y="T7"/>
                  </a:cxn>
                </a:cxnLst>
                <a:rect l="0" t="0" r="r" b="b"/>
                <a:pathLst>
                  <a:path w="2362" h="1383">
                    <a:moveTo>
                      <a:pt x="25" y="1383"/>
                    </a:moveTo>
                    <a:lnTo>
                      <a:pt x="2362" y="44"/>
                    </a:lnTo>
                    <a:lnTo>
                      <a:pt x="2337" y="0"/>
                    </a:lnTo>
                    <a:lnTo>
                      <a:pt x="0" y="1339"/>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06" name="Freeform 1189"/>
              <p:cNvSpPr>
                <a:spLocks/>
              </p:cNvSpPr>
              <p:nvPr/>
            </p:nvSpPr>
            <p:spPr bwMode="auto">
              <a:xfrm>
                <a:off x="6999" y="2003"/>
                <a:ext cx="101" cy="55"/>
              </a:xfrm>
              <a:custGeom>
                <a:avLst/>
                <a:gdLst>
                  <a:gd name="T0" fmla="*/ 0 w 1167"/>
                  <a:gd name="T1" fmla="*/ 44 h 642"/>
                  <a:gd name="T2" fmla="*/ 1143 w 1167"/>
                  <a:gd name="T3" fmla="*/ 642 h 642"/>
                  <a:gd name="T4" fmla="*/ 1167 w 1167"/>
                  <a:gd name="T5" fmla="*/ 597 h 642"/>
                  <a:gd name="T6" fmla="*/ 23 w 1167"/>
                  <a:gd name="T7" fmla="*/ 0 h 642"/>
                </a:gdLst>
                <a:ahLst/>
                <a:cxnLst>
                  <a:cxn ang="0">
                    <a:pos x="T0" y="T1"/>
                  </a:cxn>
                  <a:cxn ang="0">
                    <a:pos x="T2" y="T3"/>
                  </a:cxn>
                  <a:cxn ang="0">
                    <a:pos x="T4" y="T5"/>
                  </a:cxn>
                  <a:cxn ang="0">
                    <a:pos x="T6" y="T7"/>
                  </a:cxn>
                </a:cxnLst>
                <a:rect l="0" t="0" r="r" b="b"/>
                <a:pathLst>
                  <a:path w="1167" h="642">
                    <a:moveTo>
                      <a:pt x="0" y="44"/>
                    </a:moveTo>
                    <a:lnTo>
                      <a:pt x="1143" y="642"/>
                    </a:lnTo>
                    <a:lnTo>
                      <a:pt x="1167" y="597"/>
                    </a:lnTo>
                    <a:lnTo>
                      <a:pt x="23"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07" name="Freeform 1190"/>
              <p:cNvSpPr>
                <a:spLocks/>
              </p:cNvSpPr>
              <p:nvPr/>
            </p:nvSpPr>
            <p:spPr bwMode="auto">
              <a:xfrm>
                <a:off x="6999" y="2042"/>
                <a:ext cx="101" cy="55"/>
              </a:xfrm>
              <a:custGeom>
                <a:avLst/>
                <a:gdLst>
                  <a:gd name="T0" fmla="*/ 0 w 1167"/>
                  <a:gd name="T1" fmla="*/ 45 h 642"/>
                  <a:gd name="T2" fmla="*/ 1143 w 1167"/>
                  <a:gd name="T3" fmla="*/ 642 h 642"/>
                  <a:gd name="T4" fmla="*/ 1167 w 1167"/>
                  <a:gd name="T5" fmla="*/ 598 h 642"/>
                  <a:gd name="T6" fmla="*/ 23 w 1167"/>
                  <a:gd name="T7" fmla="*/ 0 h 642"/>
                </a:gdLst>
                <a:ahLst/>
                <a:cxnLst>
                  <a:cxn ang="0">
                    <a:pos x="T0" y="T1"/>
                  </a:cxn>
                  <a:cxn ang="0">
                    <a:pos x="T2" y="T3"/>
                  </a:cxn>
                  <a:cxn ang="0">
                    <a:pos x="T4" y="T5"/>
                  </a:cxn>
                  <a:cxn ang="0">
                    <a:pos x="T6" y="T7"/>
                  </a:cxn>
                </a:cxnLst>
                <a:rect l="0" t="0" r="r" b="b"/>
                <a:pathLst>
                  <a:path w="1167" h="642">
                    <a:moveTo>
                      <a:pt x="0" y="45"/>
                    </a:moveTo>
                    <a:lnTo>
                      <a:pt x="1143" y="642"/>
                    </a:lnTo>
                    <a:lnTo>
                      <a:pt x="1167" y="598"/>
                    </a:lnTo>
                    <a:lnTo>
                      <a:pt x="23"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08" name="Freeform 1191"/>
              <p:cNvSpPr>
                <a:spLocks/>
              </p:cNvSpPr>
              <p:nvPr/>
            </p:nvSpPr>
            <p:spPr bwMode="auto">
              <a:xfrm>
                <a:off x="6999" y="2081"/>
                <a:ext cx="101" cy="55"/>
              </a:xfrm>
              <a:custGeom>
                <a:avLst/>
                <a:gdLst>
                  <a:gd name="T0" fmla="*/ 0 w 1167"/>
                  <a:gd name="T1" fmla="*/ 44 h 642"/>
                  <a:gd name="T2" fmla="*/ 1143 w 1167"/>
                  <a:gd name="T3" fmla="*/ 642 h 642"/>
                  <a:gd name="T4" fmla="*/ 1167 w 1167"/>
                  <a:gd name="T5" fmla="*/ 597 h 642"/>
                  <a:gd name="T6" fmla="*/ 23 w 1167"/>
                  <a:gd name="T7" fmla="*/ 0 h 642"/>
                </a:gdLst>
                <a:ahLst/>
                <a:cxnLst>
                  <a:cxn ang="0">
                    <a:pos x="T0" y="T1"/>
                  </a:cxn>
                  <a:cxn ang="0">
                    <a:pos x="T2" y="T3"/>
                  </a:cxn>
                  <a:cxn ang="0">
                    <a:pos x="T4" y="T5"/>
                  </a:cxn>
                  <a:cxn ang="0">
                    <a:pos x="T6" y="T7"/>
                  </a:cxn>
                </a:cxnLst>
                <a:rect l="0" t="0" r="r" b="b"/>
                <a:pathLst>
                  <a:path w="1167" h="642">
                    <a:moveTo>
                      <a:pt x="0" y="44"/>
                    </a:moveTo>
                    <a:lnTo>
                      <a:pt x="1143" y="642"/>
                    </a:lnTo>
                    <a:lnTo>
                      <a:pt x="1167" y="597"/>
                    </a:lnTo>
                    <a:lnTo>
                      <a:pt x="23"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09" name="Freeform 1192"/>
              <p:cNvSpPr>
                <a:spLocks/>
              </p:cNvSpPr>
              <p:nvPr/>
            </p:nvSpPr>
            <p:spPr bwMode="auto">
              <a:xfrm>
                <a:off x="6820" y="2003"/>
                <a:ext cx="204" cy="119"/>
              </a:xfrm>
              <a:custGeom>
                <a:avLst/>
                <a:gdLst>
                  <a:gd name="T0" fmla="*/ 25 w 2362"/>
                  <a:gd name="T1" fmla="*/ 1382 h 1382"/>
                  <a:gd name="T2" fmla="*/ 2362 w 2362"/>
                  <a:gd name="T3" fmla="*/ 43 h 1382"/>
                  <a:gd name="T4" fmla="*/ 2337 w 2362"/>
                  <a:gd name="T5" fmla="*/ 0 h 1382"/>
                  <a:gd name="T6" fmla="*/ 0 w 2362"/>
                  <a:gd name="T7" fmla="*/ 1338 h 1382"/>
                </a:gdLst>
                <a:ahLst/>
                <a:cxnLst>
                  <a:cxn ang="0">
                    <a:pos x="T0" y="T1"/>
                  </a:cxn>
                  <a:cxn ang="0">
                    <a:pos x="T2" y="T3"/>
                  </a:cxn>
                  <a:cxn ang="0">
                    <a:pos x="T4" y="T5"/>
                  </a:cxn>
                  <a:cxn ang="0">
                    <a:pos x="T6" y="T7"/>
                  </a:cxn>
                </a:cxnLst>
                <a:rect l="0" t="0" r="r" b="b"/>
                <a:pathLst>
                  <a:path w="2362" h="1382">
                    <a:moveTo>
                      <a:pt x="25" y="1382"/>
                    </a:moveTo>
                    <a:lnTo>
                      <a:pt x="2362" y="43"/>
                    </a:lnTo>
                    <a:lnTo>
                      <a:pt x="2337" y="0"/>
                    </a:lnTo>
                    <a:lnTo>
                      <a:pt x="0" y="1338"/>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10" name="Freeform 1193"/>
              <p:cNvSpPr>
                <a:spLocks/>
              </p:cNvSpPr>
              <p:nvPr/>
            </p:nvSpPr>
            <p:spPr bwMode="auto">
              <a:xfrm>
                <a:off x="6820" y="2111"/>
                <a:ext cx="124" cy="73"/>
              </a:xfrm>
              <a:custGeom>
                <a:avLst/>
                <a:gdLst>
                  <a:gd name="T0" fmla="*/ 25 w 1433"/>
                  <a:gd name="T1" fmla="*/ 850 h 850"/>
                  <a:gd name="T2" fmla="*/ 1433 w 1433"/>
                  <a:gd name="T3" fmla="*/ 44 h 850"/>
                  <a:gd name="T4" fmla="*/ 1408 w 1433"/>
                  <a:gd name="T5" fmla="*/ 0 h 850"/>
                  <a:gd name="T6" fmla="*/ 0 w 1433"/>
                  <a:gd name="T7" fmla="*/ 807 h 850"/>
                </a:gdLst>
                <a:ahLst/>
                <a:cxnLst>
                  <a:cxn ang="0">
                    <a:pos x="T0" y="T1"/>
                  </a:cxn>
                  <a:cxn ang="0">
                    <a:pos x="T2" y="T3"/>
                  </a:cxn>
                  <a:cxn ang="0">
                    <a:pos x="T4" y="T5"/>
                  </a:cxn>
                  <a:cxn ang="0">
                    <a:pos x="T6" y="T7"/>
                  </a:cxn>
                </a:cxnLst>
                <a:rect l="0" t="0" r="r" b="b"/>
                <a:pathLst>
                  <a:path w="1433" h="850">
                    <a:moveTo>
                      <a:pt x="25" y="850"/>
                    </a:moveTo>
                    <a:lnTo>
                      <a:pt x="1433" y="44"/>
                    </a:lnTo>
                    <a:lnTo>
                      <a:pt x="1408" y="0"/>
                    </a:lnTo>
                    <a:lnTo>
                      <a:pt x="0" y="807"/>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11" name="Freeform 1194"/>
              <p:cNvSpPr>
                <a:spLocks/>
              </p:cNvSpPr>
              <p:nvPr/>
            </p:nvSpPr>
            <p:spPr bwMode="auto">
              <a:xfrm>
                <a:off x="6820" y="2186"/>
                <a:ext cx="101" cy="60"/>
              </a:xfrm>
              <a:custGeom>
                <a:avLst/>
                <a:gdLst>
                  <a:gd name="T0" fmla="*/ 25 w 1165"/>
                  <a:gd name="T1" fmla="*/ 696 h 696"/>
                  <a:gd name="T2" fmla="*/ 1165 w 1165"/>
                  <a:gd name="T3" fmla="*/ 43 h 696"/>
                  <a:gd name="T4" fmla="*/ 1140 w 1165"/>
                  <a:gd name="T5" fmla="*/ 0 h 696"/>
                  <a:gd name="T6" fmla="*/ 0 w 1165"/>
                  <a:gd name="T7" fmla="*/ 653 h 696"/>
                </a:gdLst>
                <a:ahLst/>
                <a:cxnLst>
                  <a:cxn ang="0">
                    <a:pos x="T0" y="T1"/>
                  </a:cxn>
                  <a:cxn ang="0">
                    <a:pos x="T2" y="T3"/>
                  </a:cxn>
                  <a:cxn ang="0">
                    <a:pos x="T4" y="T5"/>
                  </a:cxn>
                  <a:cxn ang="0">
                    <a:pos x="T6" y="T7"/>
                  </a:cxn>
                </a:cxnLst>
                <a:rect l="0" t="0" r="r" b="b"/>
                <a:pathLst>
                  <a:path w="1165" h="696">
                    <a:moveTo>
                      <a:pt x="25" y="696"/>
                    </a:moveTo>
                    <a:lnTo>
                      <a:pt x="1165" y="43"/>
                    </a:lnTo>
                    <a:lnTo>
                      <a:pt x="1140" y="0"/>
                    </a:lnTo>
                    <a:lnTo>
                      <a:pt x="0" y="653"/>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12" name="Freeform 1195"/>
              <p:cNvSpPr>
                <a:spLocks/>
              </p:cNvSpPr>
              <p:nvPr/>
            </p:nvSpPr>
            <p:spPr bwMode="auto">
              <a:xfrm>
                <a:off x="7144" y="1855"/>
                <a:ext cx="254" cy="136"/>
              </a:xfrm>
              <a:custGeom>
                <a:avLst/>
                <a:gdLst>
                  <a:gd name="T0" fmla="*/ 0 w 2946"/>
                  <a:gd name="T1" fmla="*/ 45 h 1571"/>
                  <a:gd name="T2" fmla="*/ 2923 w 2946"/>
                  <a:gd name="T3" fmla="*/ 1571 h 1571"/>
                  <a:gd name="T4" fmla="*/ 2946 w 2946"/>
                  <a:gd name="T5" fmla="*/ 1527 h 1571"/>
                  <a:gd name="T6" fmla="*/ 24 w 2946"/>
                  <a:gd name="T7" fmla="*/ 0 h 1571"/>
                </a:gdLst>
                <a:ahLst/>
                <a:cxnLst>
                  <a:cxn ang="0">
                    <a:pos x="T0" y="T1"/>
                  </a:cxn>
                  <a:cxn ang="0">
                    <a:pos x="T2" y="T3"/>
                  </a:cxn>
                  <a:cxn ang="0">
                    <a:pos x="T4" y="T5"/>
                  </a:cxn>
                  <a:cxn ang="0">
                    <a:pos x="T6" y="T7"/>
                  </a:cxn>
                </a:cxnLst>
                <a:rect l="0" t="0" r="r" b="b"/>
                <a:pathLst>
                  <a:path w="2946" h="1571">
                    <a:moveTo>
                      <a:pt x="0" y="45"/>
                    </a:moveTo>
                    <a:lnTo>
                      <a:pt x="2923" y="1571"/>
                    </a:lnTo>
                    <a:lnTo>
                      <a:pt x="2946" y="1527"/>
                    </a:lnTo>
                    <a:lnTo>
                      <a:pt x="24"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13" name="Freeform 1196"/>
              <p:cNvSpPr>
                <a:spLocks/>
              </p:cNvSpPr>
              <p:nvPr/>
            </p:nvSpPr>
            <p:spPr bwMode="auto">
              <a:xfrm>
                <a:off x="7144" y="1910"/>
                <a:ext cx="261" cy="138"/>
              </a:xfrm>
              <a:custGeom>
                <a:avLst/>
                <a:gdLst>
                  <a:gd name="T0" fmla="*/ 0 w 3024"/>
                  <a:gd name="T1" fmla="*/ 44 h 1604"/>
                  <a:gd name="T2" fmla="*/ 3001 w 3024"/>
                  <a:gd name="T3" fmla="*/ 1604 h 1604"/>
                  <a:gd name="T4" fmla="*/ 3024 w 3024"/>
                  <a:gd name="T5" fmla="*/ 1560 h 1604"/>
                  <a:gd name="T6" fmla="*/ 24 w 3024"/>
                  <a:gd name="T7" fmla="*/ 0 h 1604"/>
                </a:gdLst>
                <a:ahLst/>
                <a:cxnLst>
                  <a:cxn ang="0">
                    <a:pos x="T0" y="T1"/>
                  </a:cxn>
                  <a:cxn ang="0">
                    <a:pos x="T2" y="T3"/>
                  </a:cxn>
                  <a:cxn ang="0">
                    <a:pos x="T4" y="T5"/>
                  </a:cxn>
                  <a:cxn ang="0">
                    <a:pos x="T6" y="T7"/>
                  </a:cxn>
                </a:cxnLst>
                <a:rect l="0" t="0" r="r" b="b"/>
                <a:pathLst>
                  <a:path w="3024" h="1604">
                    <a:moveTo>
                      <a:pt x="0" y="44"/>
                    </a:moveTo>
                    <a:lnTo>
                      <a:pt x="3001" y="1604"/>
                    </a:lnTo>
                    <a:lnTo>
                      <a:pt x="3024" y="1560"/>
                    </a:lnTo>
                    <a:lnTo>
                      <a:pt x="24"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14" name="Freeform 1197"/>
              <p:cNvSpPr>
                <a:spLocks/>
              </p:cNvSpPr>
              <p:nvPr/>
            </p:nvSpPr>
            <p:spPr bwMode="auto">
              <a:xfrm>
                <a:off x="7144" y="1987"/>
                <a:ext cx="261" cy="127"/>
              </a:xfrm>
              <a:custGeom>
                <a:avLst/>
                <a:gdLst>
                  <a:gd name="T0" fmla="*/ 0 w 3022"/>
                  <a:gd name="T1" fmla="*/ 45 h 1477"/>
                  <a:gd name="T2" fmla="*/ 3001 w 3022"/>
                  <a:gd name="T3" fmla="*/ 1477 h 1477"/>
                  <a:gd name="T4" fmla="*/ 3022 w 3022"/>
                  <a:gd name="T5" fmla="*/ 1431 h 1477"/>
                  <a:gd name="T6" fmla="*/ 22 w 3022"/>
                  <a:gd name="T7" fmla="*/ 0 h 1477"/>
                </a:gdLst>
                <a:ahLst/>
                <a:cxnLst>
                  <a:cxn ang="0">
                    <a:pos x="T0" y="T1"/>
                  </a:cxn>
                  <a:cxn ang="0">
                    <a:pos x="T2" y="T3"/>
                  </a:cxn>
                  <a:cxn ang="0">
                    <a:pos x="T4" y="T5"/>
                  </a:cxn>
                  <a:cxn ang="0">
                    <a:pos x="T6" y="T7"/>
                  </a:cxn>
                </a:cxnLst>
                <a:rect l="0" t="0" r="r" b="b"/>
                <a:pathLst>
                  <a:path w="3022" h="1477">
                    <a:moveTo>
                      <a:pt x="0" y="45"/>
                    </a:moveTo>
                    <a:lnTo>
                      <a:pt x="3001" y="1477"/>
                    </a:lnTo>
                    <a:lnTo>
                      <a:pt x="3022" y="1431"/>
                    </a:lnTo>
                    <a:lnTo>
                      <a:pt x="22"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15" name="Freeform 1198"/>
              <p:cNvSpPr>
                <a:spLocks/>
              </p:cNvSpPr>
              <p:nvPr/>
            </p:nvSpPr>
            <p:spPr bwMode="auto">
              <a:xfrm>
                <a:off x="7144" y="2061"/>
                <a:ext cx="261" cy="127"/>
              </a:xfrm>
              <a:custGeom>
                <a:avLst/>
                <a:gdLst>
                  <a:gd name="T0" fmla="*/ 0 w 3022"/>
                  <a:gd name="T1" fmla="*/ 45 h 1476"/>
                  <a:gd name="T2" fmla="*/ 3001 w 3022"/>
                  <a:gd name="T3" fmla="*/ 1476 h 1476"/>
                  <a:gd name="T4" fmla="*/ 3022 w 3022"/>
                  <a:gd name="T5" fmla="*/ 1431 h 1476"/>
                  <a:gd name="T6" fmla="*/ 22 w 3022"/>
                  <a:gd name="T7" fmla="*/ 0 h 1476"/>
                </a:gdLst>
                <a:ahLst/>
                <a:cxnLst>
                  <a:cxn ang="0">
                    <a:pos x="T0" y="T1"/>
                  </a:cxn>
                  <a:cxn ang="0">
                    <a:pos x="T2" y="T3"/>
                  </a:cxn>
                  <a:cxn ang="0">
                    <a:pos x="T4" y="T5"/>
                  </a:cxn>
                  <a:cxn ang="0">
                    <a:pos x="T6" y="T7"/>
                  </a:cxn>
                </a:cxnLst>
                <a:rect l="0" t="0" r="r" b="b"/>
                <a:pathLst>
                  <a:path w="3022" h="1476">
                    <a:moveTo>
                      <a:pt x="0" y="45"/>
                    </a:moveTo>
                    <a:lnTo>
                      <a:pt x="3001" y="1476"/>
                    </a:lnTo>
                    <a:lnTo>
                      <a:pt x="3022" y="1431"/>
                    </a:lnTo>
                    <a:lnTo>
                      <a:pt x="22"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16" name="Freeform 1199"/>
              <p:cNvSpPr>
                <a:spLocks/>
              </p:cNvSpPr>
              <p:nvPr/>
            </p:nvSpPr>
            <p:spPr bwMode="auto">
              <a:xfrm>
                <a:off x="7144" y="2142"/>
                <a:ext cx="344" cy="158"/>
              </a:xfrm>
              <a:custGeom>
                <a:avLst/>
                <a:gdLst>
                  <a:gd name="T0" fmla="*/ 0 w 3985"/>
                  <a:gd name="T1" fmla="*/ 46 h 1828"/>
                  <a:gd name="T2" fmla="*/ 3965 w 3985"/>
                  <a:gd name="T3" fmla="*/ 1828 h 1828"/>
                  <a:gd name="T4" fmla="*/ 3985 w 3985"/>
                  <a:gd name="T5" fmla="*/ 1782 h 1828"/>
                  <a:gd name="T6" fmla="*/ 20 w 3985"/>
                  <a:gd name="T7" fmla="*/ 0 h 1828"/>
                </a:gdLst>
                <a:ahLst/>
                <a:cxnLst>
                  <a:cxn ang="0">
                    <a:pos x="T0" y="T1"/>
                  </a:cxn>
                  <a:cxn ang="0">
                    <a:pos x="T2" y="T3"/>
                  </a:cxn>
                  <a:cxn ang="0">
                    <a:pos x="T4" y="T5"/>
                  </a:cxn>
                  <a:cxn ang="0">
                    <a:pos x="T6" y="T7"/>
                  </a:cxn>
                </a:cxnLst>
                <a:rect l="0" t="0" r="r" b="b"/>
                <a:pathLst>
                  <a:path w="3985" h="1828">
                    <a:moveTo>
                      <a:pt x="0" y="46"/>
                    </a:moveTo>
                    <a:lnTo>
                      <a:pt x="3965" y="1828"/>
                    </a:lnTo>
                    <a:lnTo>
                      <a:pt x="3985" y="1782"/>
                    </a:lnTo>
                    <a:lnTo>
                      <a:pt x="20"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17" name="Freeform 1200"/>
              <p:cNvSpPr>
                <a:spLocks/>
              </p:cNvSpPr>
              <p:nvPr/>
            </p:nvSpPr>
            <p:spPr bwMode="auto">
              <a:xfrm>
                <a:off x="7155" y="1830"/>
                <a:ext cx="212" cy="115"/>
              </a:xfrm>
              <a:custGeom>
                <a:avLst/>
                <a:gdLst>
                  <a:gd name="T0" fmla="*/ 0 w 2447"/>
                  <a:gd name="T1" fmla="*/ 44 h 1331"/>
                  <a:gd name="T2" fmla="*/ 2424 w 2447"/>
                  <a:gd name="T3" fmla="*/ 1331 h 1331"/>
                  <a:gd name="T4" fmla="*/ 2447 w 2447"/>
                  <a:gd name="T5" fmla="*/ 1287 h 1331"/>
                  <a:gd name="T6" fmla="*/ 23 w 2447"/>
                  <a:gd name="T7" fmla="*/ 0 h 1331"/>
                </a:gdLst>
                <a:ahLst/>
                <a:cxnLst>
                  <a:cxn ang="0">
                    <a:pos x="T0" y="T1"/>
                  </a:cxn>
                  <a:cxn ang="0">
                    <a:pos x="T2" y="T3"/>
                  </a:cxn>
                  <a:cxn ang="0">
                    <a:pos x="T4" y="T5"/>
                  </a:cxn>
                  <a:cxn ang="0">
                    <a:pos x="T6" y="T7"/>
                  </a:cxn>
                </a:cxnLst>
                <a:rect l="0" t="0" r="r" b="b"/>
                <a:pathLst>
                  <a:path w="2447" h="1331">
                    <a:moveTo>
                      <a:pt x="0" y="44"/>
                    </a:moveTo>
                    <a:lnTo>
                      <a:pt x="2424" y="1331"/>
                    </a:lnTo>
                    <a:lnTo>
                      <a:pt x="2447" y="1287"/>
                    </a:lnTo>
                    <a:lnTo>
                      <a:pt x="23"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18" name="Freeform 1201"/>
              <p:cNvSpPr>
                <a:spLocks/>
              </p:cNvSpPr>
              <p:nvPr/>
            </p:nvSpPr>
            <p:spPr bwMode="auto">
              <a:xfrm>
                <a:off x="7144" y="2129"/>
                <a:ext cx="131" cy="64"/>
              </a:xfrm>
              <a:custGeom>
                <a:avLst/>
                <a:gdLst>
                  <a:gd name="T0" fmla="*/ 0 w 1522"/>
                  <a:gd name="T1" fmla="*/ 45 h 747"/>
                  <a:gd name="T2" fmla="*/ 1501 w 1522"/>
                  <a:gd name="T3" fmla="*/ 747 h 747"/>
                  <a:gd name="T4" fmla="*/ 1522 w 1522"/>
                  <a:gd name="T5" fmla="*/ 702 h 747"/>
                  <a:gd name="T6" fmla="*/ 22 w 1522"/>
                  <a:gd name="T7" fmla="*/ 0 h 747"/>
                </a:gdLst>
                <a:ahLst/>
                <a:cxnLst>
                  <a:cxn ang="0">
                    <a:pos x="T0" y="T1"/>
                  </a:cxn>
                  <a:cxn ang="0">
                    <a:pos x="T2" y="T3"/>
                  </a:cxn>
                  <a:cxn ang="0">
                    <a:pos x="T4" y="T5"/>
                  </a:cxn>
                  <a:cxn ang="0">
                    <a:pos x="T6" y="T7"/>
                  </a:cxn>
                </a:cxnLst>
                <a:rect l="0" t="0" r="r" b="b"/>
                <a:pathLst>
                  <a:path w="1522" h="747">
                    <a:moveTo>
                      <a:pt x="0" y="45"/>
                    </a:moveTo>
                    <a:lnTo>
                      <a:pt x="1501" y="747"/>
                    </a:lnTo>
                    <a:lnTo>
                      <a:pt x="1522" y="702"/>
                    </a:lnTo>
                    <a:lnTo>
                      <a:pt x="22"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19" name="Freeform 1202"/>
              <p:cNvSpPr>
                <a:spLocks/>
              </p:cNvSpPr>
              <p:nvPr/>
            </p:nvSpPr>
            <p:spPr bwMode="auto">
              <a:xfrm>
                <a:off x="6508" y="2666"/>
                <a:ext cx="339" cy="129"/>
              </a:xfrm>
              <a:custGeom>
                <a:avLst/>
                <a:gdLst>
                  <a:gd name="T0" fmla="*/ 338 w 339"/>
                  <a:gd name="T1" fmla="*/ 0 h 129"/>
                  <a:gd name="T2" fmla="*/ 0 w 339"/>
                  <a:gd name="T3" fmla="*/ 125 h 129"/>
                  <a:gd name="T4" fmla="*/ 2 w 339"/>
                  <a:gd name="T5" fmla="*/ 129 h 129"/>
                  <a:gd name="T6" fmla="*/ 339 w 339"/>
                  <a:gd name="T7" fmla="*/ 4 h 129"/>
                  <a:gd name="T8" fmla="*/ 338 w 339"/>
                  <a:gd name="T9" fmla="*/ 0 h 129"/>
                </a:gdLst>
                <a:ahLst/>
                <a:cxnLst>
                  <a:cxn ang="0">
                    <a:pos x="T0" y="T1"/>
                  </a:cxn>
                  <a:cxn ang="0">
                    <a:pos x="T2" y="T3"/>
                  </a:cxn>
                  <a:cxn ang="0">
                    <a:pos x="T4" y="T5"/>
                  </a:cxn>
                  <a:cxn ang="0">
                    <a:pos x="T6" y="T7"/>
                  </a:cxn>
                  <a:cxn ang="0">
                    <a:pos x="T8" y="T9"/>
                  </a:cxn>
                </a:cxnLst>
                <a:rect l="0" t="0" r="r" b="b"/>
                <a:pathLst>
                  <a:path w="339" h="129">
                    <a:moveTo>
                      <a:pt x="338" y="0"/>
                    </a:moveTo>
                    <a:lnTo>
                      <a:pt x="0" y="125"/>
                    </a:lnTo>
                    <a:lnTo>
                      <a:pt x="2" y="129"/>
                    </a:lnTo>
                    <a:lnTo>
                      <a:pt x="339" y="4"/>
                    </a:lnTo>
                    <a:lnTo>
                      <a:pt x="338" y="0"/>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20" name="Freeform 1203"/>
              <p:cNvSpPr>
                <a:spLocks/>
              </p:cNvSpPr>
              <p:nvPr/>
            </p:nvSpPr>
            <p:spPr bwMode="auto">
              <a:xfrm>
                <a:off x="6467" y="2640"/>
                <a:ext cx="193" cy="100"/>
              </a:xfrm>
              <a:custGeom>
                <a:avLst/>
                <a:gdLst>
                  <a:gd name="T0" fmla="*/ 0 w 2227"/>
                  <a:gd name="T1" fmla="*/ 44 h 1155"/>
                  <a:gd name="T2" fmla="*/ 2204 w 2227"/>
                  <a:gd name="T3" fmla="*/ 1155 h 1155"/>
                  <a:gd name="T4" fmla="*/ 2227 w 2227"/>
                  <a:gd name="T5" fmla="*/ 1110 h 1155"/>
                  <a:gd name="T6" fmla="*/ 23 w 2227"/>
                  <a:gd name="T7" fmla="*/ 0 h 1155"/>
                </a:gdLst>
                <a:ahLst/>
                <a:cxnLst>
                  <a:cxn ang="0">
                    <a:pos x="T0" y="T1"/>
                  </a:cxn>
                  <a:cxn ang="0">
                    <a:pos x="T2" y="T3"/>
                  </a:cxn>
                  <a:cxn ang="0">
                    <a:pos x="T4" y="T5"/>
                  </a:cxn>
                  <a:cxn ang="0">
                    <a:pos x="T6" y="T7"/>
                  </a:cxn>
                </a:cxnLst>
                <a:rect l="0" t="0" r="r" b="b"/>
                <a:pathLst>
                  <a:path w="2227" h="1155">
                    <a:moveTo>
                      <a:pt x="0" y="44"/>
                    </a:moveTo>
                    <a:lnTo>
                      <a:pt x="2204" y="1155"/>
                    </a:lnTo>
                    <a:lnTo>
                      <a:pt x="2227" y="1110"/>
                    </a:lnTo>
                    <a:lnTo>
                      <a:pt x="23"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21" name="Rectangle 1204"/>
              <p:cNvSpPr>
                <a:spLocks noChangeArrowheads="1"/>
              </p:cNvSpPr>
              <p:nvPr/>
            </p:nvSpPr>
            <p:spPr bwMode="auto">
              <a:xfrm>
                <a:off x="6486" y="2615"/>
                <a:ext cx="4" cy="1615"/>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22" name="Rectangle 1205"/>
              <p:cNvSpPr>
                <a:spLocks noChangeArrowheads="1"/>
              </p:cNvSpPr>
              <p:nvPr/>
            </p:nvSpPr>
            <p:spPr bwMode="auto">
              <a:xfrm>
                <a:off x="6513" y="2780"/>
                <a:ext cx="5" cy="92"/>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23" name="Freeform 1206"/>
              <p:cNvSpPr>
                <a:spLocks/>
              </p:cNvSpPr>
              <p:nvPr/>
            </p:nvSpPr>
            <p:spPr bwMode="auto">
              <a:xfrm>
                <a:off x="6508" y="2771"/>
                <a:ext cx="334" cy="115"/>
              </a:xfrm>
              <a:custGeom>
                <a:avLst/>
                <a:gdLst>
                  <a:gd name="T0" fmla="*/ 2 w 334"/>
                  <a:gd name="T1" fmla="*/ 115 h 115"/>
                  <a:gd name="T2" fmla="*/ 334 w 334"/>
                  <a:gd name="T3" fmla="*/ 4 h 115"/>
                  <a:gd name="T4" fmla="*/ 333 w 334"/>
                  <a:gd name="T5" fmla="*/ 0 h 115"/>
                  <a:gd name="T6" fmla="*/ 0 w 334"/>
                  <a:gd name="T7" fmla="*/ 111 h 115"/>
                  <a:gd name="T8" fmla="*/ 2 w 334"/>
                  <a:gd name="T9" fmla="*/ 115 h 115"/>
                </a:gdLst>
                <a:ahLst/>
                <a:cxnLst>
                  <a:cxn ang="0">
                    <a:pos x="T0" y="T1"/>
                  </a:cxn>
                  <a:cxn ang="0">
                    <a:pos x="T2" y="T3"/>
                  </a:cxn>
                  <a:cxn ang="0">
                    <a:pos x="T4" y="T5"/>
                  </a:cxn>
                  <a:cxn ang="0">
                    <a:pos x="T6" y="T7"/>
                  </a:cxn>
                  <a:cxn ang="0">
                    <a:pos x="T8" y="T9"/>
                  </a:cxn>
                </a:cxnLst>
                <a:rect l="0" t="0" r="r" b="b"/>
                <a:pathLst>
                  <a:path w="334" h="115">
                    <a:moveTo>
                      <a:pt x="2" y="115"/>
                    </a:moveTo>
                    <a:lnTo>
                      <a:pt x="334" y="4"/>
                    </a:lnTo>
                    <a:lnTo>
                      <a:pt x="333" y="0"/>
                    </a:lnTo>
                    <a:lnTo>
                      <a:pt x="0" y="111"/>
                    </a:lnTo>
                    <a:lnTo>
                      <a:pt x="2" y="115"/>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24" name="Rectangle 1207"/>
              <p:cNvSpPr>
                <a:spLocks noChangeArrowheads="1"/>
              </p:cNvSpPr>
              <p:nvPr/>
            </p:nvSpPr>
            <p:spPr bwMode="auto">
              <a:xfrm>
                <a:off x="6599" y="2746"/>
                <a:ext cx="5" cy="107"/>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25" name="Rectangle 1208"/>
              <p:cNvSpPr>
                <a:spLocks noChangeArrowheads="1"/>
              </p:cNvSpPr>
              <p:nvPr/>
            </p:nvSpPr>
            <p:spPr bwMode="auto">
              <a:xfrm>
                <a:off x="6683" y="2728"/>
                <a:ext cx="4" cy="98"/>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26" name="Rectangle 1209"/>
              <p:cNvSpPr>
                <a:spLocks noChangeArrowheads="1"/>
              </p:cNvSpPr>
              <p:nvPr/>
            </p:nvSpPr>
            <p:spPr bwMode="auto">
              <a:xfrm>
                <a:off x="6765" y="2683"/>
                <a:ext cx="4" cy="115"/>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27" name="Freeform 1210"/>
              <p:cNvSpPr>
                <a:spLocks/>
              </p:cNvSpPr>
              <p:nvPr/>
            </p:nvSpPr>
            <p:spPr bwMode="auto">
              <a:xfrm>
                <a:off x="6653" y="2791"/>
                <a:ext cx="181" cy="65"/>
              </a:xfrm>
              <a:custGeom>
                <a:avLst/>
                <a:gdLst>
                  <a:gd name="T0" fmla="*/ 179 w 181"/>
                  <a:gd name="T1" fmla="*/ 0 h 65"/>
                  <a:gd name="T2" fmla="*/ 0 w 181"/>
                  <a:gd name="T3" fmla="*/ 60 h 65"/>
                  <a:gd name="T4" fmla="*/ 1 w 181"/>
                  <a:gd name="T5" fmla="*/ 65 h 65"/>
                  <a:gd name="T6" fmla="*/ 181 w 181"/>
                  <a:gd name="T7" fmla="*/ 4 h 65"/>
                  <a:gd name="T8" fmla="*/ 179 w 181"/>
                  <a:gd name="T9" fmla="*/ 0 h 65"/>
                </a:gdLst>
                <a:ahLst/>
                <a:cxnLst>
                  <a:cxn ang="0">
                    <a:pos x="T0" y="T1"/>
                  </a:cxn>
                  <a:cxn ang="0">
                    <a:pos x="T2" y="T3"/>
                  </a:cxn>
                  <a:cxn ang="0">
                    <a:pos x="T4" y="T5"/>
                  </a:cxn>
                  <a:cxn ang="0">
                    <a:pos x="T6" y="T7"/>
                  </a:cxn>
                  <a:cxn ang="0">
                    <a:pos x="T8" y="T9"/>
                  </a:cxn>
                </a:cxnLst>
                <a:rect l="0" t="0" r="r" b="b"/>
                <a:pathLst>
                  <a:path w="181" h="65">
                    <a:moveTo>
                      <a:pt x="179" y="0"/>
                    </a:moveTo>
                    <a:lnTo>
                      <a:pt x="0" y="60"/>
                    </a:lnTo>
                    <a:lnTo>
                      <a:pt x="1" y="65"/>
                    </a:lnTo>
                    <a:lnTo>
                      <a:pt x="181" y="4"/>
                    </a:lnTo>
                    <a:lnTo>
                      <a:pt x="179" y="0"/>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28" name="Freeform 1211"/>
              <p:cNvSpPr>
                <a:spLocks/>
              </p:cNvSpPr>
              <p:nvPr/>
            </p:nvSpPr>
            <p:spPr bwMode="auto">
              <a:xfrm>
                <a:off x="6525" y="2949"/>
                <a:ext cx="322" cy="102"/>
              </a:xfrm>
              <a:custGeom>
                <a:avLst/>
                <a:gdLst>
                  <a:gd name="T0" fmla="*/ 3722 w 3736"/>
                  <a:gd name="T1" fmla="*/ 0 h 1181"/>
                  <a:gd name="T2" fmla="*/ 0 w 3736"/>
                  <a:gd name="T3" fmla="*/ 1133 h 1181"/>
                  <a:gd name="T4" fmla="*/ 15 w 3736"/>
                  <a:gd name="T5" fmla="*/ 1181 h 1181"/>
                  <a:gd name="T6" fmla="*/ 3736 w 3736"/>
                  <a:gd name="T7" fmla="*/ 47 h 1181"/>
                </a:gdLst>
                <a:ahLst/>
                <a:cxnLst>
                  <a:cxn ang="0">
                    <a:pos x="T0" y="T1"/>
                  </a:cxn>
                  <a:cxn ang="0">
                    <a:pos x="T2" y="T3"/>
                  </a:cxn>
                  <a:cxn ang="0">
                    <a:pos x="T4" y="T5"/>
                  </a:cxn>
                  <a:cxn ang="0">
                    <a:pos x="T6" y="T7"/>
                  </a:cxn>
                </a:cxnLst>
                <a:rect l="0" t="0" r="r" b="b"/>
                <a:pathLst>
                  <a:path w="3736" h="1181">
                    <a:moveTo>
                      <a:pt x="3722" y="0"/>
                    </a:moveTo>
                    <a:lnTo>
                      <a:pt x="0" y="1133"/>
                    </a:lnTo>
                    <a:lnTo>
                      <a:pt x="15" y="1181"/>
                    </a:lnTo>
                    <a:lnTo>
                      <a:pt x="3736" y="47"/>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29" name="Rectangle 1212"/>
              <p:cNvSpPr>
                <a:spLocks noChangeArrowheads="1"/>
              </p:cNvSpPr>
              <p:nvPr/>
            </p:nvSpPr>
            <p:spPr bwMode="auto">
              <a:xfrm>
                <a:off x="6534" y="2859"/>
                <a:ext cx="4" cy="1371"/>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30" name="Freeform 1213"/>
              <p:cNvSpPr>
                <a:spLocks/>
              </p:cNvSpPr>
              <p:nvPr/>
            </p:nvSpPr>
            <p:spPr bwMode="auto">
              <a:xfrm>
                <a:off x="6525" y="2888"/>
                <a:ext cx="322" cy="102"/>
              </a:xfrm>
              <a:custGeom>
                <a:avLst/>
                <a:gdLst>
                  <a:gd name="T0" fmla="*/ 1 w 322"/>
                  <a:gd name="T1" fmla="*/ 102 h 102"/>
                  <a:gd name="T2" fmla="*/ 322 w 322"/>
                  <a:gd name="T3" fmla="*/ 4 h 102"/>
                  <a:gd name="T4" fmla="*/ 321 w 322"/>
                  <a:gd name="T5" fmla="*/ 0 h 102"/>
                  <a:gd name="T6" fmla="*/ 0 w 322"/>
                  <a:gd name="T7" fmla="*/ 97 h 102"/>
                  <a:gd name="T8" fmla="*/ 1 w 322"/>
                  <a:gd name="T9" fmla="*/ 102 h 102"/>
                </a:gdLst>
                <a:ahLst/>
                <a:cxnLst>
                  <a:cxn ang="0">
                    <a:pos x="T0" y="T1"/>
                  </a:cxn>
                  <a:cxn ang="0">
                    <a:pos x="T2" y="T3"/>
                  </a:cxn>
                  <a:cxn ang="0">
                    <a:pos x="T4" y="T5"/>
                  </a:cxn>
                  <a:cxn ang="0">
                    <a:pos x="T6" y="T7"/>
                  </a:cxn>
                  <a:cxn ang="0">
                    <a:pos x="T8" y="T9"/>
                  </a:cxn>
                </a:cxnLst>
                <a:rect l="0" t="0" r="r" b="b"/>
                <a:pathLst>
                  <a:path w="322" h="102">
                    <a:moveTo>
                      <a:pt x="1" y="102"/>
                    </a:moveTo>
                    <a:lnTo>
                      <a:pt x="322" y="4"/>
                    </a:lnTo>
                    <a:lnTo>
                      <a:pt x="321" y="0"/>
                    </a:lnTo>
                    <a:lnTo>
                      <a:pt x="0" y="97"/>
                    </a:lnTo>
                    <a:lnTo>
                      <a:pt x="1" y="102"/>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31" name="Freeform 1214"/>
              <p:cNvSpPr>
                <a:spLocks/>
              </p:cNvSpPr>
              <p:nvPr/>
            </p:nvSpPr>
            <p:spPr bwMode="auto">
              <a:xfrm>
                <a:off x="6409" y="2956"/>
                <a:ext cx="80" cy="34"/>
              </a:xfrm>
              <a:custGeom>
                <a:avLst/>
                <a:gdLst>
                  <a:gd name="T0" fmla="*/ 78 w 80"/>
                  <a:gd name="T1" fmla="*/ 0 h 34"/>
                  <a:gd name="T2" fmla="*/ 0 w 80"/>
                  <a:gd name="T3" fmla="*/ 30 h 34"/>
                  <a:gd name="T4" fmla="*/ 2 w 80"/>
                  <a:gd name="T5" fmla="*/ 34 h 34"/>
                  <a:gd name="T6" fmla="*/ 80 w 80"/>
                  <a:gd name="T7" fmla="*/ 4 h 34"/>
                  <a:gd name="T8" fmla="*/ 78 w 80"/>
                  <a:gd name="T9" fmla="*/ 0 h 34"/>
                </a:gdLst>
                <a:ahLst/>
                <a:cxnLst>
                  <a:cxn ang="0">
                    <a:pos x="T0" y="T1"/>
                  </a:cxn>
                  <a:cxn ang="0">
                    <a:pos x="T2" y="T3"/>
                  </a:cxn>
                  <a:cxn ang="0">
                    <a:pos x="T4" y="T5"/>
                  </a:cxn>
                  <a:cxn ang="0">
                    <a:pos x="T6" y="T7"/>
                  </a:cxn>
                  <a:cxn ang="0">
                    <a:pos x="T8" y="T9"/>
                  </a:cxn>
                </a:cxnLst>
                <a:rect l="0" t="0" r="r" b="b"/>
                <a:pathLst>
                  <a:path w="80" h="34">
                    <a:moveTo>
                      <a:pt x="78" y="0"/>
                    </a:moveTo>
                    <a:lnTo>
                      <a:pt x="0" y="30"/>
                    </a:lnTo>
                    <a:lnTo>
                      <a:pt x="2" y="34"/>
                    </a:lnTo>
                    <a:lnTo>
                      <a:pt x="80" y="4"/>
                    </a:lnTo>
                    <a:lnTo>
                      <a:pt x="78" y="0"/>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32" name="Freeform 1215"/>
              <p:cNvSpPr>
                <a:spLocks/>
              </p:cNvSpPr>
              <p:nvPr/>
            </p:nvSpPr>
            <p:spPr bwMode="auto">
              <a:xfrm>
                <a:off x="6409" y="2958"/>
                <a:ext cx="54" cy="24"/>
              </a:xfrm>
              <a:custGeom>
                <a:avLst/>
                <a:gdLst>
                  <a:gd name="T0" fmla="*/ 53 w 54"/>
                  <a:gd name="T1" fmla="*/ 0 h 24"/>
                  <a:gd name="T2" fmla="*/ 0 w 54"/>
                  <a:gd name="T3" fmla="*/ 20 h 24"/>
                  <a:gd name="T4" fmla="*/ 2 w 54"/>
                  <a:gd name="T5" fmla="*/ 24 h 24"/>
                  <a:gd name="T6" fmla="*/ 54 w 54"/>
                  <a:gd name="T7" fmla="*/ 4 h 24"/>
                  <a:gd name="T8" fmla="*/ 53 w 54"/>
                  <a:gd name="T9" fmla="*/ 0 h 24"/>
                </a:gdLst>
                <a:ahLst/>
                <a:cxnLst>
                  <a:cxn ang="0">
                    <a:pos x="T0" y="T1"/>
                  </a:cxn>
                  <a:cxn ang="0">
                    <a:pos x="T2" y="T3"/>
                  </a:cxn>
                  <a:cxn ang="0">
                    <a:pos x="T4" y="T5"/>
                  </a:cxn>
                  <a:cxn ang="0">
                    <a:pos x="T6" y="T7"/>
                  </a:cxn>
                  <a:cxn ang="0">
                    <a:pos x="T8" y="T9"/>
                  </a:cxn>
                </a:cxnLst>
                <a:rect l="0" t="0" r="r" b="b"/>
                <a:pathLst>
                  <a:path w="54" h="24">
                    <a:moveTo>
                      <a:pt x="53" y="0"/>
                    </a:moveTo>
                    <a:lnTo>
                      <a:pt x="0" y="20"/>
                    </a:lnTo>
                    <a:lnTo>
                      <a:pt x="2" y="24"/>
                    </a:lnTo>
                    <a:lnTo>
                      <a:pt x="54" y="4"/>
                    </a:lnTo>
                    <a:lnTo>
                      <a:pt x="53" y="0"/>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33" name="Freeform 1216"/>
              <p:cNvSpPr>
                <a:spLocks/>
              </p:cNvSpPr>
              <p:nvPr/>
            </p:nvSpPr>
            <p:spPr bwMode="auto">
              <a:xfrm>
                <a:off x="6425" y="2940"/>
                <a:ext cx="67" cy="29"/>
              </a:xfrm>
              <a:custGeom>
                <a:avLst/>
                <a:gdLst>
                  <a:gd name="T0" fmla="*/ 760 w 778"/>
                  <a:gd name="T1" fmla="*/ 0 h 336"/>
                  <a:gd name="T2" fmla="*/ 0 w 778"/>
                  <a:gd name="T3" fmla="*/ 289 h 336"/>
                  <a:gd name="T4" fmla="*/ 18 w 778"/>
                  <a:gd name="T5" fmla="*/ 336 h 336"/>
                  <a:gd name="T6" fmla="*/ 778 w 778"/>
                  <a:gd name="T7" fmla="*/ 47 h 336"/>
                </a:gdLst>
                <a:ahLst/>
                <a:cxnLst>
                  <a:cxn ang="0">
                    <a:pos x="T0" y="T1"/>
                  </a:cxn>
                  <a:cxn ang="0">
                    <a:pos x="T2" y="T3"/>
                  </a:cxn>
                  <a:cxn ang="0">
                    <a:pos x="T4" y="T5"/>
                  </a:cxn>
                  <a:cxn ang="0">
                    <a:pos x="T6" y="T7"/>
                  </a:cxn>
                </a:cxnLst>
                <a:rect l="0" t="0" r="r" b="b"/>
                <a:pathLst>
                  <a:path w="778" h="336">
                    <a:moveTo>
                      <a:pt x="760" y="0"/>
                    </a:moveTo>
                    <a:lnTo>
                      <a:pt x="0" y="289"/>
                    </a:lnTo>
                    <a:lnTo>
                      <a:pt x="18" y="336"/>
                    </a:lnTo>
                    <a:lnTo>
                      <a:pt x="778" y="47"/>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34" name="Freeform 1217"/>
              <p:cNvSpPr>
                <a:spLocks/>
              </p:cNvSpPr>
              <p:nvPr/>
            </p:nvSpPr>
            <p:spPr bwMode="auto">
              <a:xfrm>
                <a:off x="6409" y="2986"/>
                <a:ext cx="80" cy="33"/>
              </a:xfrm>
              <a:custGeom>
                <a:avLst/>
                <a:gdLst>
                  <a:gd name="T0" fmla="*/ 78 w 80"/>
                  <a:gd name="T1" fmla="*/ 0 h 33"/>
                  <a:gd name="T2" fmla="*/ 0 w 80"/>
                  <a:gd name="T3" fmla="*/ 29 h 33"/>
                  <a:gd name="T4" fmla="*/ 2 w 80"/>
                  <a:gd name="T5" fmla="*/ 33 h 33"/>
                  <a:gd name="T6" fmla="*/ 80 w 80"/>
                  <a:gd name="T7" fmla="*/ 4 h 33"/>
                  <a:gd name="T8" fmla="*/ 78 w 80"/>
                  <a:gd name="T9" fmla="*/ 0 h 33"/>
                </a:gdLst>
                <a:ahLst/>
                <a:cxnLst>
                  <a:cxn ang="0">
                    <a:pos x="T0" y="T1"/>
                  </a:cxn>
                  <a:cxn ang="0">
                    <a:pos x="T2" y="T3"/>
                  </a:cxn>
                  <a:cxn ang="0">
                    <a:pos x="T4" y="T5"/>
                  </a:cxn>
                  <a:cxn ang="0">
                    <a:pos x="T6" y="T7"/>
                  </a:cxn>
                  <a:cxn ang="0">
                    <a:pos x="T8" y="T9"/>
                  </a:cxn>
                </a:cxnLst>
                <a:rect l="0" t="0" r="r" b="b"/>
                <a:pathLst>
                  <a:path w="80" h="33">
                    <a:moveTo>
                      <a:pt x="78" y="0"/>
                    </a:moveTo>
                    <a:lnTo>
                      <a:pt x="0" y="29"/>
                    </a:lnTo>
                    <a:lnTo>
                      <a:pt x="2" y="33"/>
                    </a:lnTo>
                    <a:lnTo>
                      <a:pt x="80" y="4"/>
                    </a:lnTo>
                    <a:lnTo>
                      <a:pt x="78" y="0"/>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35" name="Freeform 1218"/>
              <p:cNvSpPr>
                <a:spLocks/>
              </p:cNvSpPr>
              <p:nvPr/>
            </p:nvSpPr>
            <p:spPr bwMode="auto">
              <a:xfrm>
                <a:off x="6425" y="3015"/>
                <a:ext cx="64" cy="27"/>
              </a:xfrm>
              <a:custGeom>
                <a:avLst/>
                <a:gdLst>
                  <a:gd name="T0" fmla="*/ 715 w 733"/>
                  <a:gd name="T1" fmla="*/ 0 h 318"/>
                  <a:gd name="T2" fmla="*/ 0 w 733"/>
                  <a:gd name="T3" fmla="*/ 271 h 318"/>
                  <a:gd name="T4" fmla="*/ 18 w 733"/>
                  <a:gd name="T5" fmla="*/ 318 h 318"/>
                  <a:gd name="T6" fmla="*/ 733 w 733"/>
                  <a:gd name="T7" fmla="*/ 47 h 318"/>
                </a:gdLst>
                <a:ahLst/>
                <a:cxnLst>
                  <a:cxn ang="0">
                    <a:pos x="T0" y="T1"/>
                  </a:cxn>
                  <a:cxn ang="0">
                    <a:pos x="T2" y="T3"/>
                  </a:cxn>
                  <a:cxn ang="0">
                    <a:pos x="T4" y="T5"/>
                  </a:cxn>
                  <a:cxn ang="0">
                    <a:pos x="T6" y="T7"/>
                  </a:cxn>
                </a:cxnLst>
                <a:rect l="0" t="0" r="r" b="b"/>
                <a:pathLst>
                  <a:path w="733" h="318">
                    <a:moveTo>
                      <a:pt x="715" y="0"/>
                    </a:moveTo>
                    <a:lnTo>
                      <a:pt x="0" y="271"/>
                    </a:lnTo>
                    <a:lnTo>
                      <a:pt x="18" y="318"/>
                    </a:lnTo>
                    <a:lnTo>
                      <a:pt x="733" y="47"/>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36" name="Freeform 1219"/>
              <p:cNvSpPr>
                <a:spLocks/>
              </p:cNvSpPr>
              <p:nvPr/>
            </p:nvSpPr>
            <p:spPr bwMode="auto">
              <a:xfrm>
                <a:off x="6425" y="3044"/>
                <a:ext cx="64" cy="28"/>
              </a:xfrm>
              <a:custGeom>
                <a:avLst/>
                <a:gdLst>
                  <a:gd name="T0" fmla="*/ 715 w 733"/>
                  <a:gd name="T1" fmla="*/ 0 h 318"/>
                  <a:gd name="T2" fmla="*/ 0 w 733"/>
                  <a:gd name="T3" fmla="*/ 272 h 318"/>
                  <a:gd name="T4" fmla="*/ 18 w 733"/>
                  <a:gd name="T5" fmla="*/ 318 h 318"/>
                  <a:gd name="T6" fmla="*/ 733 w 733"/>
                  <a:gd name="T7" fmla="*/ 47 h 318"/>
                </a:gdLst>
                <a:ahLst/>
                <a:cxnLst>
                  <a:cxn ang="0">
                    <a:pos x="T0" y="T1"/>
                  </a:cxn>
                  <a:cxn ang="0">
                    <a:pos x="T2" y="T3"/>
                  </a:cxn>
                  <a:cxn ang="0">
                    <a:pos x="T4" y="T5"/>
                  </a:cxn>
                  <a:cxn ang="0">
                    <a:pos x="T6" y="T7"/>
                  </a:cxn>
                </a:cxnLst>
                <a:rect l="0" t="0" r="r" b="b"/>
                <a:pathLst>
                  <a:path w="733" h="318">
                    <a:moveTo>
                      <a:pt x="715" y="0"/>
                    </a:moveTo>
                    <a:lnTo>
                      <a:pt x="0" y="272"/>
                    </a:lnTo>
                    <a:lnTo>
                      <a:pt x="18" y="318"/>
                    </a:lnTo>
                    <a:lnTo>
                      <a:pt x="733" y="47"/>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37" name="Freeform 1220"/>
              <p:cNvSpPr>
                <a:spLocks/>
              </p:cNvSpPr>
              <p:nvPr/>
            </p:nvSpPr>
            <p:spPr bwMode="auto">
              <a:xfrm>
                <a:off x="6409" y="3092"/>
                <a:ext cx="80" cy="33"/>
              </a:xfrm>
              <a:custGeom>
                <a:avLst/>
                <a:gdLst>
                  <a:gd name="T0" fmla="*/ 78 w 80"/>
                  <a:gd name="T1" fmla="*/ 0 h 33"/>
                  <a:gd name="T2" fmla="*/ 0 w 80"/>
                  <a:gd name="T3" fmla="*/ 29 h 33"/>
                  <a:gd name="T4" fmla="*/ 2 w 80"/>
                  <a:gd name="T5" fmla="*/ 33 h 33"/>
                  <a:gd name="T6" fmla="*/ 80 w 80"/>
                  <a:gd name="T7" fmla="*/ 4 h 33"/>
                  <a:gd name="T8" fmla="*/ 78 w 80"/>
                  <a:gd name="T9" fmla="*/ 0 h 33"/>
                </a:gdLst>
                <a:ahLst/>
                <a:cxnLst>
                  <a:cxn ang="0">
                    <a:pos x="T0" y="T1"/>
                  </a:cxn>
                  <a:cxn ang="0">
                    <a:pos x="T2" y="T3"/>
                  </a:cxn>
                  <a:cxn ang="0">
                    <a:pos x="T4" y="T5"/>
                  </a:cxn>
                  <a:cxn ang="0">
                    <a:pos x="T6" y="T7"/>
                  </a:cxn>
                  <a:cxn ang="0">
                    <a:pos x="T8" y="T9"/>
                  </a:cxn>
                </a:cxnLst>
                <a:rect l="0" t="0" r="r" b="b"/>
                <a:pathLst>
                  <a:path w="80" h="33">
                    <a:moveTo>
                      <a:pt x="78" y="0"/>
                    </a:moveTo>
                    <a:lnTo>
                      <a:pt x="0" y="29"/>
                    </a:lnTo>
                    <a:lnTo>
                      <a:pt x="2" y="33"/>
                    </a:lnTo>
                    <a:lnTo>
                      <a:pt x="80" y="4"/>
                    </a:lnTo>
                    <a:lnTo>
                      <a:pt x="78" y="0"/>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38" name="Freeform 1221"/>
              <p:cNvSpPr>
                <a:spLocks/>
              </p:cNvSpPr>
              <p:nvPr/>
            </p:nvSpPr>
            <p:spPr bwMode="auto">
              <a:xfrm>
                <a:off x="6425" y="3162"/>
                <a:ext cx="64" cy="28"/>
              </a:xfrm>
              <a:custGeom>
                <a:avLst/>
                <a:gdLst>
                  <a:gd name="T0" fmla="*/ 715 w 733"/>
                  <a:gd name="T1" fmla="*/ 0 h 318"/>
                  <a:gd name="T2" fmla="*/ 0 w 733"/>
                  <a:gd name="T3" fmla="*/ 272 h 318"/>
                  <a:gd name="T4" fmla="*/ 18 w 733"/>
                  <a:gd name="T5" fmla="*/ 318 h 318"/>
                  <a:gd name="T6" fmla="*/ 733 w 733"/>
                  <a:gd name="T7" fmla="*/ 47 h 318"/>
                </a:gdLst>
                <a:ahLst/>
                <a:cxnLst>
                  <a:cxn ang="0">
                    <a:pos x="T0" y="T1"/>
                  </a:cxn>
                  <a:cxn ang="0">
                    <a:pos x="T2" y="T3"/>
                  </a:cxn>
                  <a:cxn ang="0">
                    <a:pos x="T4" y="T5"/>
                  </a:cxn>
                  <a:cxn ang="0">
                    <a:pos x="T6" y="T7"/>
                  </a:cxn>
                </a:cxnLst>
                <a:rect l="0" t="0" r="r" b="b"/>
                <a:pathLst>
                  <a:path w="733" h="318">
                    <a:moveTo>
                      <a:pt x="715" y="0"/>
                    </a:moveTo>
                    <a:lnTo>
                      <a:pt x="0" y="272"/>
                    </a:lnTo>
                    <a:lnTo>
                      <a:pt x="18" y="318"/>
                    </a:lnTo>
                    <a:lnTo>
                      <a:pt x="733" y="47"/>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39" name="Freeform 1222"/>
              <p:cNvSpPr>
                <a:spLocks/>
              </p:cNvSpPr>
              <p:nvPr/>
            </p:nvSpPr>
            <p:spPr bwMode="auto">
              <a:xfrm>
                <a:off x="6409" y="3256"/>
                <a:ext cx="80" cy="34"/>
              </a:xfrm>
              <a:custGeom>
                <a:avLst/>
                <a:gdLst>
                  <a:gd name="T0" fmla="*/ 78 w 80"/>
                  <a:gd name="T1" fmla="*/ 0 h 34"/>
                  <a:gd name="T2" fmla="*/ 0 w 80"/>
                  <a:gd name="T3" fmla="*/ 29 h 34"/>
                  <a:gd name="T4" fmla="*/ 2 w 80"/>
                  <a:gd name="T5" fmla="*/ 34 h 34"/>
                  <a:gd name="T6" fmla="*/ 80 w 80"/>
                  <a:gd name="T7" fmla="*/ 4 h 34"/>
                  <a:gd name="T8" fmla="*/ 78 w 80"/>
                  <a:gd name="T9" fmla="*/ 0 h 34"/>
                </a:gdLst>
                <a:ahLst/>
                <a:cxnLst>
                  <a:cxn ang="0">
                    <a:pos x="T0" y="T1"/>
                  </a:cxn>
                  <a:cxn ang="0">
                    <a:pos x="T2" y="T3"/>
                  </a:cxn>
                  <a:cxn ang="0">
                    <a:pos x="T4" y="T5"/>
                  </a:cxn>
                  <a:cxn ang="0">
                    <a:pos x="T6" y="T7"/>
                  </a:cxn>
                  <a:cxn ang="0">
                    <a:pos x="T8" y="T9"/>
                  </a:cxn>
                </a:cxnLst>
                <a:rect l="0" t="0" r="r" b="b"/>
                <a:pathLst>
                  <a:path w="80" h="34">
                    <a:moveTo>
                      <a:pt x="78" y="0"/>
                    </a:moveTo>
                    <a:lnTo>
                      <a:pt x="0" y="29"/>
                    </a:lnTo>
                    <a:lnTo>
                      <a:pt x="2" y="34"/>
                    </a:lnTo>
                    <a:lnTo>
                      <a:pt x="80" y="4"/>
                    </a:lnTo>
                    <a:lnTo>
                      <a:pt x="78" y="0"/>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40" name="Freeform 1223"/>
              <p:cNvSpPr>
                <a:spLocks/>
              </p:cNvSpPr>
              <p:nvPr/>
            </p:nvSpPr>
            <p:spPr bwMode="auto">
              <a:xfrm>
                <a:off x="6409" y="3405"/>
                <a:ext cx="48" cy="22"/>
              </a:xfrm>
              <a:custGeom>
                <a:avLst/>
                <a:gdLst>
                  <a:gd name="T0" fmla="*/ 47 w 48"/>
                  <a:gd name="T1" fmla="*/ 0 h 22"/>
                  <a:gd name="T2" fmla="*/ 0 w 48"/>
                  <a:gd name="T3" fmla="*/ 18 h 22"/>
                  <a:gd name="T4" fmla="*/ 2 w 48"/>
                  <a:gd name="T5" fmla="*/ 22 h 22"/>
                  <a:gd name="T6" fmla="*/ 48 w 48"/>
                  <a:gd name="T7" fmla="*/ 4 h 22"/>
                  <a:gd name="T8" fmla="*/ 47 w 48"/>
                  <a:gd name="T9" fmla="*/ 0 h 22"/>
                </a:gdLst>
                <a:ahLst/>
                <a:cxnLst>
                  <a:cxn ang="0">
                    <a:pos x="T0" y="T1"/>
                  </a:cxn>
                  <a:cxn ang="0">
                    <a:pos x="T2" y="T3"/>
                  </a:cxn>
                  <a:cxn ang="0">
                    <a:pos x="T4" y="T5"/>
                  </a:cxn>
                  <a:cxn ang="0">
                    <a:pos x="T6" y="T7"/>
                  </a:cxn>
                  <a:cxn ang="0">
                    <a:pos x="T8" y="T9"/>
                  </a:cxn>
                </a:cxnLst>
                <a:rect l="0" t="0" r="r" b="b"/>
                <a:pathLst>
                  <a:path w="48" h="22">
                    <a:moveTo>
                      <a:pt x="47" y="0"/>
                    </a:moveTo>
                    <a:lnTo>
                      <a:pt x="0" y="18"/>
                    </a:lnTo>
                    <a:lnTo>
                      <a:pt x="2" y="22"/>
                    </a:lnTo>
                    <a:lnTo>
                      <a:pt x="48" y="4"/>
                    </a:lnTo>
                    <a:lnTo>
                      <a:pt x="47" y="0"/>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41" name="Rectangle 1224"/>
              <p:cNvSpPr>
                <a:spLocks noChangeArrowheads="1"/>
              </p:cNvSpPr>
              <p:nvPr/>
            </p:nvSpPr>
            <p:spPr bwMode="auto">
              <a:xfrm>
                <a:off x="6424" y="2960"/>
                <a:ext cx="4" cy="1270"/>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42" name="Freeform 1225"/>
              <p:cNvSpPr>
                <a:spLocks/>
              </p:cNvSpPr>
              <p:nvPr/>
            </p:nvSpPr>
            <p:spPr bwMode="auto">
              <a:xfrm>
                <a:off x="6606" y="2688"/>
                <a:ext cx="238" cy="87"/>
              </a:xfrm>
              <a:custGeom>
                <a:avLst/>
                <a:gdLst>
                  <a:gd name="T0" fmla="*/ 237 w 238"/>
                  <a:gd name="T1" fmla="*/ 0 h 87"/>
                  <a:gd name="T2" fmla="*/ 0 w 238"/>
                  <a:gd name="T3" fmla="*/ 83 h 87"/>
                  <a:gd name="T4" fmla="*/ 2 w 238"/>
                  <a:gd name="T5" fmla="*/ 87 h 87"/>
                  <a:gd name="T6" fmla="*/ 238 w 238"/>
                  <a:gd name="T7" fmla="*/ 4 h 87"/>
                  <a:gd name="T8" fmla="*/ 237 w 238"/>
                  <a:gd name="T9" fmla="*/ 0 h 87"/>
                </a:gdLst>
                <a:ahLst/>
                <a:cxnLst>
                  <a:cxn ang="0">
                    <a:pos x="T0" y="T1"/>
                  </a:cxn>
                  <a:cxn ang="0">
                    <a:pos x="T2" y="T3"/>
                  </a:cxn>
                  <a:cxn ang="0">
                    <a:pos x="T4" y="T5"/>
                  </a:cxn>
                  <a:cxn ang="0">
                    <a:pos x="T6" y="T7"/>
                  </a:cxn>
                  <a:cxn ang="0">
                    <a:pos x="T8" y="T9"/>
                  </a:cxn>
                </a:cxnLst>
                <a:rect l="0" t="0" r="r" b="b"/>
                <a:pathLst>
                  <a:path w="238" h="87">
                    <a:moveTo>
                      <a:pt x="237" y="0"/>
                    </a:moveTo>
                    <a:lnTo>
                      <a:pt x="0" y="83"/>
                    </a:lnTo>
                    <a:lnTo>
                      <a:pt x="2" y="87"/>
                    </a:lnTo>
                    <a:lnTo>
                      <a:pt x="238" y="4"/>
                    </a:lnTo>
                    <a:lnTo>
                      <a:pt x="237" y="0"/>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43" name="Rectangle 1226"/>
              <p:cNvSpPr>
                <a:spLocks noChangeArrowheads="1"/>
              </p:cNvSpPr>
              <p:nvPr/>
            </p:nvSpPr>
            <p:spPr bwMode="auto">
              <a:xfrm>
                <a:off x="6526" y="2790"/>
                <a:ext cx="4" cy="73"/>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44" name="Freeform 1227"/>
              <p:cNvSpPr>
                <a:spLocks/>
              </p:cNvSpPr>
              <p:nvPr/>
            </p:nvSpPr>
            <p:spPr bwMode="auto">
              <a:xfrm>
                <a:off x="6515" y="2775"/>
                <a:ext cx="77" cy="31"/>
              </a:xfrm>
              <a:custGeom>
                <a:avLst/>
                <a:gdLst>
                  <a:gd name="T0" fmla="*/ 17 w 899"/>
                  <a:gd name="T1" fmla="*/ 353 h 353"/>
                  <a:gd name="T2" fmla="*/ 899 w 899"/>
                  <a:gd name="T3" fmla="*/ 47 h 353"/>
                  <a:gd name="T4" fmla="*/ 883 w 899"/>
                  <a:gd name="T5" fmla="*/ 0 h 353"/>
                  <a:gd name="T6" fmla="*/ 0 w 899"/>
                  <a:gd name="T7" fmla="*/ 306 h 353"/>
                </a:gdLst>
                <a:ahLst/>
                <a:cxnLst>
                  <a:cxn ang="0">
                    <a:pos x="T0" y="T1"/>
                  </a:cxn>
                  <a:cxn ang="0">
                    <a:pos x="T2" y="T3"/>
                  </a:cxn>
                  <a:cxn ang="0">
                    <a:pos x="T4" y="T5"/>
                  </a:cxn>
                  <a:cxn ang="0">
                    <a:pos x="T6" y="T7"/>
                  </a:cxn>
                </a:cxnLst>
                <a:rect l="0" t="0" r="r" b="b"/>
                <a:pathLst>
                  <a:path w="899" h="353">
                    <a:moveTo>
                      <a:pt x="17" y="353"/>
                    </a:moveTo>
                    <a:lnTo>
                      <a:pt x="899" y="47"/>
                    </a:lnTo>
                    <a:lnTo>
                      <a:pt x="883" y="0"/>
                    </a:lnTo>
                    <a:lnTo>
                      <a:pt x="0" y="306"/>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45" name="Freeform 1228"/>
              <p:cNvSpPr>
                <a:spLocks/>
              </p:cNvSpPr>
              <p:nvPr/>
            </p:nvSpPr>
            <p:spPr bwMode="auto">
              <a:xfrm>
                <a:off x="6512" y="2836"/>
                <a:ext cx="85" cy="31"/>
              </a:xfrm>
              <a:custGeom>
                <a:avLst/>
                <a:gdLst>
                  <a:gd name="T0" fmla="*/ 16 w 988"/>
                  <a:gd name="T1" fmla="*/ 365 h 365"/>
                  <a:gd name="T2" fmla="*/ 988 w 988"/>
                  <a:gd name="T3" fmla="*/ 47 h 365"/>
                  <a:gd name="T4" fmla="*/ 972 w 988"/>
                  <a:gd name="T5" fmla="*/ 0 h 365"/>
                  <a:gd name="T6" fmla="*/ 0 w 988"/>
                  <a:gd name="T7" fmla="*/ 318 h 365"/>
                </a:gdLst>
                <a:ahLst/>
                <a:cxnLst>
                  <a:cxn ang="0">
                    <a:pos x="T0" y="T1"/>
                  </a:cxn>
                  <a:cxn ang="0">
                    <a:pos x="T2" y="T3"/>
                  </a:cxn>
                  <a:cxn ang="0">
                    <a:pos x="T4" y="T5"/>
                  </a:cxn>
                  <a:cxn ang="0">
                    <a:pos x="T6" y="T7"/>
                  </a:cxn>
                </a:cxnLst>
                <a:rect l="0" t="0" r="r" b="b"/>
                <a:pathLst>
                  <a:path w="988" h="365">
                    <a:moveTo>
                      <a:pt x="16" y="365"/>
                    </a:moveTo>
                    <a:lnTo>
                      <a:pt x="988" y="47"/>
                    </a:lnTo>
                    <a:lnTo>
                      <a:pt x="972" y="0"/>
                    </a:lnTo>
                    <a:lnTo>
                      <a:pt x="0" y="318"/>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46" name="Rectangle 1229"/>
              <p:cNvSpPr>
                <a:spLocks noChangeArrowheads="1"/>
              </p:cNvSpPr>
              <p:nvPr/>
            </p:nvSpPr>
            <p:spPr bwMode="auto">
              <a:xfrm>
                <a:off x="6614" y="2756"/>
                <a:ext cx="5" cy="73"/>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47" name="Freeform 1230"/>
              <p:cNvSpPr>
                <a:spLocks/>
              </p:cNvSpPr>
              <p:nvPr/>
            </p:nvSpPr>
            <p:spPr bwMode="auto">
              <a:xfrm>
                <a:off x="6601" y="2809"/>
                <a:ext cx="73" cy="28"/>
              </a:xfrm>
              <a:custGeom>
                <a:avLst/>
                <a:gdLst>
                  <a:gd name="T0" fmla="*/ 1 w 73"/>
                  <a:gd name="T1" fmla="*/ 28 h 28"/>
                  <a:gd name="T2" fmla="*/ 73 w 73"/>
                  <a:gd name="T3" fmla="*/ 4 h 28"/>
                  <a:gd name="T4" fmla="*/ 71 w 73"/>
                  <a:gd name="T5" fmla="*/ 0 h 28"/>
                  <a:gd name="T6" fmla="*/ 0 w 73"/>
                  <a:gd name="T7" fmla="*/ 24 h 28"/>
                  <a:gd name="T8" fmla="*/ 1 w 73"/>
                  <a:gd name="T9" fmla="*/ 28 h 28"/>
                </a:gdLst>
                <a:ahLst/>
                <a:cxnLst>
                  <a:cxn ang="0">
                    <a:pos x="T0" y="T1"/>
                  </a:cxn>
                  <a:cxn ang="0">
                    <a:pos x="T2" y="T3"/>
                  </a:cxn>
                  <a:cxn ang="0">
                    <a:pos x="T4" y="T5"/>
                  </a:cxn>
                  <a:cxn ang="0">
                    <a:pos x="T6" y="T7"/>
                  </a:cxn>
                  <a:cxn ang="0">
                    <a:pos x="T8" y="T9"/>
                  </a:cxn>
                </a:cxnLst>
                <a:rect l="0" t="0" r="r" b="b"/>
                <a:pathLst>
                  <a:path w="73" h="28">
                    <a:moveTo>
                      <a:pt x="1" y="28"/>
                    </a:moveTo>
                    <a:lnTo>
                      <a:pt x="73" y="4"/>
                    </a:lnTo>
                    <a:lnTo>
                      <a:pt x="71" y="0"/>
                    </a:lnTo>
                    <a:lnTo>
                      <a:pt x="0" y="24"/>
                    </a:lnTo>
                    <a:lnTo>
                      <a:pt x="1" y="28"/>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48" name="Rectangle 1231"/>
              <p:cNvSpPr>
                <a:spLocks noChangeArrowheads="1"/>
              </p:cNvSpPr>
              <p:nvPr/>
            </p:nvSpPr>
            <p:spPr bwMode="auto">
              <a:xfrm>
                <a:off x="6697" y="2723"/>
                <a:ext cx="4" cy="77"/>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49" name="Freeform 1232"/>
              <p:cNvSpPr>
                <a:spLocks/>
              </p:cNvSpPr>
              <p:nvPr/>
            </p:nvSpPr>
            <p:spPr bwMode="auto">
              <a:xfrm>
                <a:off x="6685" y="2783"/>
                <a:ext cx="73" cy="27"/>
              </a:xfrm>
              <a:custGeom>
                <a:avLst/>
                <a:gdLst>
                  <a:gd name="T0" fmla="*/ 2 w 73"/>
                  <a:gd name="T1" fmla="*/ 27 h 27"/>
                  <a:gd name="T2" fmla="*/ 73 w 73"/>
                  <a:gd name="T3" fmla="*/ 4 h 27"/>
                  <a:gd name="T4" fmla="*/ 72 w 73"/>
                  <a:gd name="T5" fmla="*/ 0 h 27"/>
                  <a:gd name="T6" fmla="*/ 0 w 73"/>
                  <a:gd name="T7" fmla="*/ 23 h 27"/>
                  <a:gd name="T8" fmla="*/ 2 w 73"/>
                  <a:gd name="T9" fmla="*/ 27 h 27"/>
                </a:gdLst>
                <a:ahLst/>
                <a:cxnLst>
                  <a:cxn ang="0">
                    <a:pos x="T0" y="T1"/>
                  </a:cxn>
                  <a:cxn ang="0">
                    <a:pos x="T2" y="T3"/>
                  </a:cxn>
                  <a:cxn ang="0">
                    <a:pos x="T4" y="T5"/>
                  </a:cxn>
                  <a:cxn ang="0">
                    <a:pos x="T6" y="T7"/>
                  </a:cxn>
                  <a:cxn ang="0">
                    <a:pos x="T8" y="T9"/>
                  </a:cxn>
                </a:cxnLst>
                <a:rect l="0" t="0" r="r" b="b"/>
                <a:pathLst>
                  <a:path w="73" h="27">
                    <a:moveTo>
                      <a:pt x="2" y="27"/>
                    </a:moveTo>
                    <a:lnTo>
                      <a:pt x="73" y="4"/>
                    </a:lnTo>
                    <a:lnTo>
                      <a:pt x="72" y="0"/>
                    </a:lnTo>
                    <a:lnTo>
                      <a:pt x="0" y="23"/>
                    </a:lnTo>
                    <a:lnTo>
                      <a:pt x="2" y="27"/>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50" name="Rectangle 1233"/>
              <p:cNvSpPr>
                <a:spLocks noChangeArrowheads="1"/>
              </p:cNvSpPr>
              <p:nvPr/>
            </p:nvSpPr>
            <p:spPr bwMode="auto">
              <a:xfrm>
                <a:off x="6779" y="2692"/>
                <a:ext cx="5" cy="81"/>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51" name="Freeform 1234"/>
              <p:cNvSpPr>
                <a:spLocks/>
              </p:cNvSpPr>
              <p:nvPr/>
            </p:nvSpPr>
            <p:spPr bwMode="auto">
              <a:xfrm>
                <a:off x="6767" y="2754"/>
                <a:ext cx="75" cy="28"/>
              </a:xfrm>
              <a:custGeom>
                <a:avLst/>
                <a:gdLst>
                  <a:gd name="T0" fmla="*/ 1 w 75"/>
                  <a:gd name="T1" fmla="*/ 28 h 28"/>
                  <a:gd name="T2" fmla="*/ 75 w 75"/>
                  <a:gd name="T3" fmla="*/ 4 h 28"/>
                  <a:gd name="T4" fmla="*/ 74 w 75"/>
                  <a:gd name="T5" fmla="*/ 0 h 28"/>
                  <a:gd name="T6" fmla="*/ 0 w 75"/>
                  <a:gd name="T7" fmla="*/ 24 h 28"/>
                  <a:gd name="T8" fmla="*/ 1 w 75"/>
                  <a:gd name="T9" fmla="*/ 28 h 28"/>
                </a:gdLst>
                <a:ahLst/>
                <a:cxnLst>
                  <a:cxn ang="0">
                    <a:pos x="T0" y="T1"/>
                  </a:cxn>
                  <a:cxn ang="0">
                    <a:pos x="T2" y="T3"/>
                  </a:cxn>
                  <a:cxn ang="0">
                    <a:pos x="T4" y="T5"/>
                  </a:cxn>
                  <a:cxn ang="0">
                    <a:pos x="T6" y="T7"/>
                  </a:cxn>
                  <a:cxn ang="0">
                    <a:pos x="T8" y="T9"/>
                  </a:cxn>
                </a:cxnLst>
                <a:rect l="0" t="0" r="r" b="b"/>
                <a:pathLst>
                  <a:path w="75" h="28">
                    <a:moveTo>
                      <a:pt x="1" y="28"/>
                    </a:moveTo>
                    <a:lnTo>
                      <a:pt x="75" y="4"/>
                    </a:lnTo>
                    <a:lnTo>
                      <a:pt x="74" y="0"/>
                    </a:lnTo>
                    <a:lnTo>
                      <a:pt x="0" y="24"/>
                    </a:lnTo>
                    <a:lnTo>
                      <a:pt x="1" y="28"/>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52" name="Rectangle 1235"/>
              <p:cNvSpPr>
                <a:spLocks noChangeArrowheads="1"/>
              </p:cNvSpPr>
              <p:nvPr/>
            </p:nvSpPr>
            <p:spPr bwMode="auto">
              <a:xfrm>
                <a:off x="7048" y="1960"/>
                <a:ext cx="4" cy="1171"/>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53" name="Rectangle 1236"/>
              <p:cNvSpPr>
                <a:spLocks noChangeArrowheads="1"/>
              </p:cNvSpPr>
              <p:nvPr/>
            </p:nvSpPr>
            <p:spPr bwMode="auto">
              <a:xfrm>
                <a:off x="7272" y="2191"/>
                <a:ext cx="4" cy="1468"/>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54" name="Freeform 1237"/>
              <p:cNvSpPr>
                <a:spLocks/>
              </p:cNvSpPr>
              <p:nvPr/>
            </p:nvSpPr>
            <p:spPr bwMode="auto">
              <a:xfrm>
                <a:off x="7171" y="2219"/>
                <a:ext cx="330" cy="147"/>
              </a:xfrm>
              <a:custGeom>
                <a:avLst/>
                <a:gdLst>
                  <a:gd name="T0" fmla="*/ 3817 w 3817"/>
                  <a:gd name="T1" fmla="*/ 1655 h 1701"/>
                  <a:gd name="T2" fmla="*/ 20 w 3817"/>
                  <a:gd name="T3" fmla="*/ 0 h 1701"/>
                  <a:gd name="T4" fmla="*/ 0 w 3817"/>
                  <a:gd name="T5" fmla="*/ 46 h 1701"/>
                  <a:gd name="T6" fmla="*/ 3797 w 3817"/>
                  <a:gd name="T7" fmla="*/ 1701 h 1701"/>
                </a:gdLst>
                <a:ahLst/>
                <a:cxnLst>
                  <a:cxn ang="0">
                    <a:pos x="T0" y="T1"/>
                  </a:cxn>
                  <a:cxn ang="0">
                    <a:pos x="T2" y="T3"/>
                  </a:cxn>
                  <a:cxn ang="0">
                    <a:pos x="T4" y="T5"/>
                  </a:cxn>
                  <a:cxn ang="0">
                    <a:pos x="T6" y="T7"/>
                  </a:cxn>
                </a:cxnLst>
                <a:rect l="0" t="0" r="r" b="b"/>
                <a:pathLst>
                  <a:path w="3817" h="1701">
                    <a:moveTo>
                      <a:pt x="3817" y="1655"/>
                    </a:moveTo>
                    <a:lnTo>
                      <a:pt x="20" y="0"/>
                    </a:lnTo>
                    <a:lnTo>
                      <a:pt x="0" y="46"/>
                    </a:lnTo>
                    <a:lnTo>
                      <a:pt x="3797" y="1701"/>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55" name="Freeform 1238"/>
              <p:cNvSpPr>
                <a:spLocks/>
              </p:cNvSpPr>
              <p:nvPr/>
            </p:nvSpPr>
            <p:spPr bwMode="auto">
              <a:xfrm>
                <a:off x="7216" y="2296"/>
                <a:ext cx="285" cy="121"/>
              </a:xfrm>
              <a:custGeom>
                <a:avLst/>
                <a:gdLst>
                  <a:gd name="T0" fmla="*/ 3295 w 3295"/>
                  <a:gd name="T1" fmla="*/ 1363 h 1410"/>
                  <a:gd name="T2" fmla="*/ 19 w 3295"/>
                  <a:gd name="T3" fmla="*/ 0 h 1410"/>
                  <a:gd name="T4" fmla="*/ 0 w 3295"/>
                  <a:gd name="T5" fmla="*/ 46 h 1410"/>
                  <a:gd name="T6" fmla="*/ 3276 w 3295"/>
                  <a:gd name="T7" fmla="*/ 1410 h 1410"/>
                </a:gdLst>
                <a:ahLst/>
                <a:cxnLst>
                  <a:cxn ang="0">
                    <a:pos x="T0" y="T1"/>
                  </a:cxn>
                  <a:cxn ang="0">
                    <a:pos x="T2" y="T3"/>
                  </a:cxn>
                  <a:cxn ang="0">
                    <a:pos x="T4" y="T5"/>
                  </a:cxn>
                  <a:cxn ang="0">
                    <a:pos x="T6" y="T7"/>
                  </a:cxn>
                </a:cxnLst>
                <a:rect l="0" t="0" r="r" b="b"/>
                <a:pathLst>
                  <a:path w="3295" h="1410">
                    <a:moveTo>
                      <a:pt x="3295" y="1363"/>
                    </a:moveTo>
                    <a:lnTo>
                      <a:pt x="19" y="0"/>
                    </a:lnTo>
                    <a:lnTo>
                      <a:pt x="0" y="46"/>
                    </a:lnTo>
                    <a:lnTo>
                      <a:pt x="3276" y="141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56" name="Freeform 1239"/>
              <p:cNvSpPr>
                <a:spLocks/>
              </p:cNvSpPr>
              <p:nvPr/>
            </p:nvSpPr>
            <p:spPr bwMode="auto">
              <a:xfrm>
                <a:off x="7240" y="2362"/>
                <a:ext cx="261" cy="111"/>
              </a:xfrm>
              <a:custGeom>
                <a:avLst/>
                <a:gdLst>
                  <a:gd name="T0" fmla="*/ 3018 w 3018"/>
                  <a:gd name="T1" fmla="*/ 1247 h 1293"/>
                  <a:gd name="T2" fmla="*/ 19 w 3018"/>
                  <a:gd name="T3" fmla="*/ 0 h 1293"/>
                  <a:gd name="T4" fmla="*/ 0 w 3018"/>
                  <a:gd name="T5" fmla="*/ 46 h 1293"/>
                  <a:gd name="T6" fmla="*/ 2999 w 3018"/>
                  <a:gd name="T7" fmla="*/ 1293 h 1293"/>
                </a:gdLst>
                <a:ahLst/>
                <a:cxnLst>
                  <a:cxn ang="0">
                    <a:pos x="T0" y="T1"/>
                  </a:cxn>
                  <a:cxn ang="0">
                    <a:pos x="T2" y="T3"/>
                  </a:cxn>
                  <a:cxn ang="0">
                    <a:pos x="T4" y="T5"/>
                  </a:cxn>
                  <a:cxn ang="0">
                    <a:pos x="T6" y="T7"/>
                  </a:cxn>
                </a:cxnLst>
                <a:rect l="0" t="0" r="r" b="b"/>
                <a:pathLst>
                  <a:path w="3018" h="1293">
                    <a:moveTo>
                      <a:pt x="3018" y="1247"/>
                    </a:moveTo>
                    <a:lnTo>
                      <a:pt x="19" y="0"/>
                    </a:lnTo>
                    <a:lnTo>
                      <a:pt x="0" y="46"/>
                    </a:lnTo>
                    <a:lnTo>
                      <a:pt x="2999" y="1293"/>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57" name="Freeform 1240"/>
              <p:cNvSpPr>
                <a:spLocks/>
              </p:cNvSpPr>
              <p:nvPr/>
            </p:nvSpPr>
            <p:spPr bwMode="auto">
              <a:xfrm>
                <a:off x="7273" y="2430"/>
                <a:ext cx="228" cy="99"/>
              </a:xfrm>
              <a:custGeom>
                <a:avLst/>
                <a:gdLst>
                  <a:gd name="T0" fmla="*/ 2634 w 2634"/>
                  <a:gd name="T1" fmla="*/ 1106 h 1152"/>
                  <a:gd name="T2" fmla="*/ 20 w 2634"/>
                  <a:gd name="T3" fmla="*/ 0 h 1152"/>
                  <a:gd name="T4" fmla="*/ 0 w 2634"/>
                  <a:gd name="T5" fmla="*/ 46 h 1152"/>
                  <a:gd name="T6" fmla="*/ 2614 w 2634"/>
                  <a:gd name="T7" fmla="*/ 1152 h 1152"/>
                </a:gdLst>
                <a:ahLst/>
                <a:cxnLst>
                  <a:cxn ang="0">
                    <a:pos x="T0" y="T1"/>
                  </a:cxn>
                  <a:cxn ang="0">
                    <a:pos x="T2" y="T3"/>
                  </a:cxn>
                  <a:cxn ang="0">
                    <a:pos x="T4" y="T5"/>
                  </a:cxn>
                  <a:cxn ang="0">
                    <a:pos x="T6" y="T7"/>
                  </a:cxn>
                </a:cxnLst>
                <a:rect l="0" t="0" r="r" b="b"/>
                <a:pathLst>
                  <a:path w="2634" h="1152">
                    <a:moveTo>
                      <a:pt x="2634" y="1106"/>
                    </a:moveTo>
                    <a:lnTo>
                      <a:pt x="20" y="0"/>
                    </a:lnTo>
                    <a:lnTo>
                      <a:pt x="0" y="46"/>
                    </a:lnTo>
                    <a:lnTo>
                      <a:pt x="2614" y="1152"/>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58" name="Rectangle 1241"/>
              <p:cNvSpPr>
                <a:spLocks noChangeArrowheads="1"/>
              </p:cNvSpPr>
              <p:nvPr/>
            </p:nvSpPr>
            <p:spPr bwMode="auto">
              <a:xfrm>
                <a:off x="7215" y="1949"/>
                <a:ext cx="4" cy="72"/>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59" name="Freeform 1242"/>
              <p:cNvSpPr>
                <a:spLocks/>
              </p:cNvSpPr>
              <p:nvPr/>
            </p:nvSpPr>
            <p:spPr bwMode="auto">
              <a:xfrm>
                <a:off x="7144" y="1927"/>
                <a:ext cx="232" cy="121"/>
              </a:xfrm>
              <a:custGeom>
                <a:avLst/>
                <a:gdLst>
                  <a:gd name="T0" fmla="*/ 0 w 2691"/>
                  <a:gd name="T1" fmla="*/ 45 h 1399"/>
                  <a:gd name="T2" fmla="*/ 2669 w 2691"/>
                  <a:gd name="T3" fmla="*/ 1399 h 1399"/>
                  <a:gd name="T4" fmla="*/ 2691 w 2691"/>
                  <a:gd name="T5" fmla="*/ 1354 h 1399"/>
                  <a:gd name="T6" fmla="*/ 23 w 2691"/>
                  <a:gd name="T7" fmla="*/ 0 h 1399"/>
                </a:gdLst>
                <a:ahLst/>
                <a:cxnLst>
                  <a:cxn ang="0">
                    <a:pos x="T0" y="T1"/>
                  </a:cxn>
                  <a:cxn ang="0">
                    <a:pos x="T2" y="T3"/>
                  </a:cxn>
                  <a:cxn ang="0">
                    <a:pos x="T4" y="T5"/>
                  </a:cxn>
                  <a:cxn ang="0">
                    <a:pos x="T6" y="T7"/>
                  </a:cxn>
                </a:cxnLst>
                <a:rect l="0" t="0" r="r" b="b"/>
                <a:pathLst>
                  <a:path w="2691" h="1399">
                    <a:moveTo>
                      <a:pt x="0" y="45"/>
                    </a:moveTo>
                    <a:lnTo>
                      <a:pt x="2669" y="1399"/>
                    </a:lnTo>
                    <a:lnTo>
                      <a:pt x="2691" y="1354"/>
                    </a:lnTo>
                    <a:lnTo>
                      <a:pt x="23"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60" name="Rectangle 1243"/>
              <p:cNvSpPr>
                <a:spLocks noChangeArrowheads="1"/>
              </p:cNvSpPr>
              <p:nvPr/>
            </p:nvSpPr>
            <p:spPr bwMode="auto">
              <a:xfrm>
                <a:off x="7197" y="1940"/>
                <a:ext cx="5" cy="59"/>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61" name="Freeform 1244"/>
              <p:cNvSpPr>
                <a:spLocks/>
              </p:cNvSpPr>
              <p:nvPr/>
            </p:nvSpPr>
            <p:spPr bwMode="auto">
              <a:xfrm>
                <a:off x="7144" y="1969"/>
                <a:ext cx="57" cy="32"/>
              </a:xfrm>
              <a:custGeom>
                <a:avLst/>
                <a:gdLst>
                  <a:gd name="T0" fmla="*/ 0 w 657"/>
                  <a:gd name="T1" fmla="*/ 44 h 368"/>
                  <a:gd name="T2" fmla="*/ 634 w 657"/>
                  <a:gd name="T3" fmla="*/ 368 h 368"/>
                  <a:gd name="T4" fmla="*/ 657 w 657"/>
                  <a:gd name="T5" fmla="*/ 323 h 368"/>
                  <a:gd name="T6" fmla="*/ 23 w 657"/>
                  <a:gd name="T7" fmla="*/ 0 h 368"/>
                </a:gdLst>
                <a:ahLst/>
                <a:cxnLst>
                  <a:cxn ang="0">
                    <a:pos x="T0" y="T1"/>
                  </a:cxn>
                  <a:cxn ang="0">
                    <a:pos x="T2" y="T3"/>
                  </a:cxn>
                  <a:cxn ang="0">
                    <a:pos x="T4" y="T5"/>
                  </a:cxn>
                  <a:cxn ang="0">
                    <a:pos x="T6" y="T7"/>
                  </a:cxn>
                </a:cxnLst>
                <a:rect l="0" t="0" r="r" b="b"/>
                <a:pathLst>
                  <a:path w="657" h="368">
                    <a:moveTo>
                      <a:pt x="0" y="44"/>
                    </a:moveTo>
                    <a:lnTo>
                      <a:pt x="634" y="368"/>
                    </a:lnTo>
                    <a:lnTo>
                      <a:pt x="657" y="323"/>
                    </a:lnTo>
                    <a:lnTo>
                      <a:pt x="23"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62" name="Freeform 1245"/>
              <p:cNvSpPr>
                <a:spLocks/>
              </p:cNvSpPr>
              <p:nvPr/>
            </p:nvSpPr>
            <p:spPr bwMode="auto">
              <a:xfrm>
                <a:off x="7221" y="2005"/>
                <a:ext cx="105" cy="57"/>
              </a:xfrm>
              <a:custGeom>
                <a:avLst/>
                <a:gdLst>
                  <a:gd name="T0" fmla="*/ 0 w 1219"/>
                  <a:gd name="T1" fmla="*/ 44 h 663"/>
                  <a:gd name="T2" fmla="*/ 1195 w 1219"/>
                  <a:gd name="T3" fmla="*/ 663 h 663"/>
                  <a:gd name="T4" fmla="*/ 1219 w 1219"/>
                  <a:gd name="T5" fmla="*/ 619 h 663"/>
                  <a:gd name="T6" fmla="*/ 23 w 1219"/>
                  <a:gd name="T7" fmla="*/ 0 h 663"/>
                </a:gdLst>
                <a:ahLst/>
                <a:cxnLst>
                  <a:cxn ang="0">
                    <a:pos x="T0" y="T1"/>
                  </a:cxn>
                  <a:cxn ang="0">
                    <a:pos x="T2" y="T3"/>
                  </a:cxn>
                  <a:cxn ang="0">
                    <a:pos x="T4" y="T5"/>
                  </a:cxn>
                  <a:cxn ang="0">
                    <a:pos x="T6" y="T7"/>
                  </a:cxn>
                </a:cxnLst>
                <a:rect l="0" t="0" r="r" b="b"/>
                <a:pathLst>
                  <a:path w="1219" h="663">
                    <a:moveTo>
                      <a:pt x="0" y="44"/>
                    </a:moveTo>
                    <a:lnTo>
                      <a:pt x="1195" y="663"/>
                    </a:lnTo>
                    <a:lnTo>
                      <a:pt x="1219" y="619"/>
                    </a:lnTo>
                    <a:lnTo>
                      <a:pt x="23"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63" name="Rectangle 1246"/>
              <p:cNvSpPr>
                <a:spLocks noChangeArrowheads="1"/>
              </p:cNvSpPr>
              <p:nvPr/>
            </p:nvSpPr>
            <p:spPr bwMode="auto">
              <a:xfrm>
                <a:off x="7215" y="2024"/>
                <a:ext cx="4" cy="72"/>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64" name="Freeform 1247"/>
              <p:cNvSpPr>
                <a:spLocks/>
              </p:cNvSpPr>
              <p:nvPr/>
            </p:nvSpPr>
            <p:spPr bwMode="auto">
              <a:xfrm>
                <a:off x="7144" y="2002"/>
                <a:ext cx="232" cy="121"/>
              </a:xfrm>
              <a:custGeom>
                <a:avLst/>
                <a:gdLst>
                  <a:gd name="T0" fmla="*/ 0 w 2691"/>
                  <a:gd name="T1" fmla="*/ 45 h 1399"/>
                  <a:gd name="T2" fmla="*/ 2669 w 2691"/>
                  <a:gd name="T3" fmla="*/ 1399 h 1399"/>
                  <a:gd name="T4" fmla="*/ 2691 w 2691"/>
                  <a:gd name="T5" fmla="*/ 1354 h 1399"/>
                  <a:gd name="T6" fmla="*/ 23 w 2691"/>
                  <a:gd name="T7" fmla="*/ 0 h 1399"/>
                </a:gdLst>
                <a:ahLst/>
                <a:cxnLst>
                  <a:cxn ang="0">
                    <a:pos x="T0" y="T1"/>
                  </a:cxn>
                  <a:cxn ang="0">
                    <a:pos x="T2" y="T3"/>
                  </a:cxn>
                  <a:cxn ang="0">
                    <a:pos x="T4" y="T5"/>
                  </a:cxn>
                  <a:cxn ang="0">
                    <a:pos x="T6" y="T7"/>
                  </a:cxn>
                </a:cxnLst>
                <a:rect l="0" t="0" r="r" b="b"/>
                <a:pathLst>
                  <a:path w="2691" h="1399">
                    <a:moveTo>
                      <a:pt x="0" y="45"/>
                    </a:moveTo>
                    <a:lnTo>
                      <a:pt x="2669" y="1399"/>
                    </a:lnTo>
                    <a:lnTo>
                      <a:pt x="2691" y="1354"/>
                    </a:lnTo>
                    <a:lnTo>
                      <a:pt x="23"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65" name="Rectangle 1248"/>
              <p:cNvSpPr>
                <a:spLocks noChangeArrowheads="1"/>
              </p:cNvSpPr>
              <p:nvPr/>
            </p:nvSpPr>
            <p:spPr bwMode="auto">
              <a:xfrm>
                <a:off x="7197" y="2015"/>
                <a:ext cx="5" cy="59"/>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66" name="Freeform 1249"/>
              <p:cNvSpPr>
                <a:spLocks/>
              </p:cNvSpPr>
              <p:nvPr/>
            </p:nvSpPr>
            <p:spPr bwMode="auto">
              <a:xfrm>
                <a:off x="7144" y="2044"/>
                <a:ext cx="57" cy="32"/>
              </a:xfrm>
              <a:custGeom>
                <a:avLst/>
                <a:gdLst>
                  <a:gd name="T0" fmla="*/ 0 w 657"/>
                  <a:gd name="T1" fmla="*/ 44 h 367"/>
                  <a:gd name="T2" fmla="*/ 634 w 657"/>
                  <a:gd name="T3" fmla="*/ 367 h 367"/>
                  <a:gd name="T4" fmla="*/ 657 w 657"/>
                  <a:gd name="T5" fmla="*/ 323 h 367"/>
                  <a:gd name="T6" fmla="*/ 23 w 657"/>
                  <a:gd name="T7" fmla="*/ 0 h 367"/>
                </a:gdLst>
                <a:ahLst/>
                <a:cxnLst>
                  <a:cxn ang="0">
                    <a:pos x="T0" y="T1"/>
                  </a:cxn>
                  <a:cxn ang="0">
                    <a:pos x="T2" y="T3"/>
                  </a:cxn>
                  <a:cxn ang="0">
                    <a:pos x="T4" y="T5"/>
                  </a:cxn>
                  <a:cxn ang="0">
                    <a:pos x="T6" y="T7"/>
                  </a:cxn>
                </a:cxnLst>
                <a:rect l="0" t="0" r="r" b="b"/>
                <a:pathLst>
                  <a:path w="657" h="367">
                    <a:moveTo>
                      <a:pt x="0" y="44"/>
                    </a:moveTo>
                    <a:lnTo>
                      <a:pt x="634" y="367"/>
                    </a:lnTo>
                    <a:lnTo>
                      <a:pt x="657" y="323"/>
                    </a:lnTo>
                    <a:lnTo>
                      <a:pt x="23"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67" name="Freeform 1250"/>
              <p:cNvSpPr>
                <a:spLocks/>
              </p:cNvSpPr>
              <p:nvPr/>
            </p:nvSpPr>
            <p:spPr bwMode="auto">
              <a:xfrm>
                <a:off x="7221" y="2080"/>
                <a:ext cx="105" cy="57"/>
              </a:xfrm>
              <a:custGeom>
                <a:avLst/>
                <a:gdLst>
                  <a:gd name="T0" fmla="*/ 0 w 1219"/>
                  <a:gd name="T1" fmla="*/ 45 h 664"/>
                  <a:gd name="T2" fmla="*/ 1195 w 1219"/>
                  <a:gd name="T3" fmla="*/ 664 h 664"/>
                  <a:gd name="T4" fmla="*/ 1219 w 1219"/>
                  <a:gd name="T5" fmla="*/ 620 h 664"/>
                  <a:gd name="T6" fmla="*/ 23 w 1219"/>
                  <a:gd name="T7" fmla="*/ 0 h 664"/>
                </a:gdLst>
                <a:ahLst/>
                <a:cxnLst>
                  <a:cxn ang="0">
                    <a:pos x="T0" y="T1"/>
                  </a:cxn>
                  <a:cxn ang="0">
                    <a:pos x="T2" y="T3"/>
                  </a:cxn>
                  <a:cxn ang="0">
                    <a:pos x="T4" y="T5"/>
                  </a:cxn>
                  <a:cxn ang="0">
                    <a:pos x="T6" y="T7"/>
                  </a:cxn>
                </a:cxnLst>
                <a:rect l="0" t="0" r="r" b="b"/>
                <a:pathLst>
                  <a:path w="1219" h="664">
                    <a:moveTo>
                      <a:pt x="0" y="45"/>
                    </a:moveTo>
                    <a:lnTo>
                      <a:pt x="1195" y="664"/>
                    </a:lnTo>
                    <a:lnTo>
                      <a:pt x="1219" y="620"/>
                    </a:lnTo>
                    <a:lnTo>
                      <a:pt x="23"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68" name="Rectangle 1251"/>
              <p:cNvSpPr>
                <a:spLocks noChangeArrowheads="1"/>
              </p:cNvSpPr>
              <p:nvPr/>
            </p:nvSpPr>
            <p:spPr bwMode="auto">
              <a:xfrm>
                <a:off x="6472" y="2963"/>
                <a:ext cx="4" cy="244"/>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69" name="Freeform 1252"/>
              <p:cNvSpPr>
                <a:spLocks/>
              </p:cNvSpPr>
              <p:nvPr/>
            </p:nvSpPr>
            <p:spPr bwMode="auto">
              <a:xfrm>
                <a:off x="6878" y="1701"/>
                <a:ext cx="153" cy="109"/>
              </a:xfrm>
              <a:custGeom>
                <a:avLst/>
                <a:gdLst>
                  <a:gd name="T0" fmla="*/ 29 w 1767"/>
                  <a:gd name="T1" fmla="*/ 1272 h 1272"/>
                  <a:gd name="T2" fmla="*/ 1767 w 1767"/>
                  <a:gd name="T3" fmla="*/ 41 h 1272"/>
                  <a:gd name="T4" fmla="*/ 1738 w 1767"/>
                  <a:gd name="T5" fmla="*/ 0 h 1272"/>
                  <a:gd name="T6" fmla="*/ 0 w 1767"/>
                  <a:gd name="T7" fmla="*/ 1231 h 1272"/>
                </a:gdLst>
                <a:ahLst/>
                <a:cxnLst>
                  <a:cxn ang="0">
                    <a:pos x="T0" y="T1"/>
                  </a:cxn>
                  <a:cxn ang="0">
                    <a:pos x="T2" y="T3"/>
                  </a:cxn>
                  <a:cxn ang="0">
                    <a:pos x="T4" y="T5"/>
                  </a:cxn>
                  <a:cxn ang="0">
                    <a:pos x="T6" y="T7"/>
                  </a:cxn>
                </a:cxnLst>
                <a:rect l="0" t="0" r="r" b="b"/>
                <a:pathLst>
                  <a:path w="1767" h="1272">
                    <a:moveTo>
                      <a:pt x="29" y="1272"/>
                    </a:moveTo>
                    <a:lnTo>
                      <a:pt x="1767" y="41"/>
                    </a:lnTo>
                    <a:lnTo>
                      <a:pt x="1738" y="0"/>
                    </a:lnTo>
                    <a:lnTo>
                      <a:pt x="0" y="1231"/>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70" name="Rectangle 1253"/>
              <p:cNvSpPr>
                <a:spLocks noChangeArrowheads="1"/>
              </p:cNvSpPr>
              <p:nvPr/>
            </p:nvSpPr>
            <p:spPr bwMode="auto">
              <a:xfrm>
                <a:off x="6907" y="1756"/>
                <a:ext cx="4" cy="173"/>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21" name="Group 1455"/>
            <p:cNvGrpSpPr>
              <a:grpSpLocks/>
            </p:cNvGrpSpPr>
            <p:nvPr/>
          </p:nvGrpSpPr>
          <p:grpSpPr bwMode="auto">
            <a:xfrm>
              <a:off x="6245225" y="3081338"/>
              <a:ext cx="5140325" cy="3643313"/>
              <a:chOff x="3934" y="1941"/>
              <a:chExt cx="3238" cy="2295"/>
            </a:xfrm>
          </p:grpSpPr>
          <p:sp>
            <p:nvSpPr>
              <p:cNvPr id="2071" name="Freeform 1255"/>
              <p:cNvSpPr>
                <a:spLocks/>
              </p:cNvSpPr>
              <p:nvPr/>
            </p:nvSpPr>
            <p:spPr bwMode="auto">
              <a:xfrm>
                <a:off x="6820" y="1941"/>
                <a:ext cx="148" cy="93"/>
              </a:xfrm>
              <a:custGeom>
                <a:avLst/>
                <a:gdLst>
                  <a:gd name="T0" fmla="*/ 25 w 1718"/>
                  <a:gd name="T1" fmla="*/ 1075 h 1075"/>
                  <a:gd name="T2" fmla="*/ 1718 w 1718"/>
                  <a:gd name="T3" fmla="*/ 43 h 1075"/>
                  <a:gd name="T4" fmla="*/ 1691 w 1718"/>
                  <a:gd name="T5" fmla="*/ 0 h 1075"/>
                  <a:gd name="T6" fmla="*/ 0 w 1718"/>
                  <a:gd name="T7" fmla="*/ 1033 h 1075"/>
                </a:gdLst>
                <a:ahLst/>
                <a:cxnLst>
                  <a:cxn ang="0">
                    <a:pos x="T0" y="T1"/>
                  </a:cxn>
                  <a:cxn ang="0">
                    <a:pos x="T2" y="T3"/>
                  </a:cxn>
                  <a:cxn ang="0">
                    <a:pos x="T4" y="T5"/>
                  </a:cxn>
                  <a:cxn ang="0">
                    <a:pos x="T6" y="T7"/>
                  </a:cxn>
                </a:cxnLst>
                <a:rect l="0" t="0" r="r" b="b"/>
                <a:pathLst>
                  <a:path w="1718" h="1075">
                    <a:moveTo>
                      <a:pt x="25" y="1075"/>
                    </a:moveTo>
                    <a:lnTo>
                      <a:pt x="1718" y="43"/>
                    </a:lnTo>
                    <a:lnTo>
                      <a:pt x="1691" y="0"/>
                    </a:lnTo>
                    <a:lnTo>
                      <a:pt x="0" y="1033"/>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72" name="Rectangle 1256"/>
              <p:cNvSpPr>
                <a:spLocks noChangeArrowheads="1"/>
              </p:cNvSpPr>
              <p:nvPr/>
            </p:nvSpPr>
            <p:spPr bwMode="auto">
              <a:xfrm>
                <a:off x="6847" y="2035"/>
                <a:ext cx="4" cy="457"/>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73" name="Rectangle 1257"/>
              <p:cNvSpPr>
                <a:spLocks noChangeArrowheads="1"/>
              </p:cNvSpPr>
              <p:nvPr/>
            </p:nvSpPr>
            <p:spPr bwMode="auto">
              <a:xfrm>
                <a:off x="6720" y="2852"/>
                <a:ext cx="4" cy="1249"/>
              </a:xfrm>
              <a:prstGeom prst="rect">
                <a:avLst/>
              </a:prstGeom>
              <a:solidFill>
                <a:srgbClr val="CAC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74" name="Freeform 1258"/>
              <p:cNvSpPr>
                <a:spLocks/>
              </p:cNvSpPr>
              <p:nvPr/>
            </p:nvSpPr>
            <p:spPr bwMode="auto">
              <a:xfrm>
                <a:off x="6637" y="3027"/>
                <a:ext cx="197" cy="60"/>
              </a:xfrm>
              <a:custGeom>
                <a:avLst/>
                <a:gdLst>
                  <a:gd name="T0" fmla="*/ 2268 w 2282"/>
                  <a:gd name="T1" fmla="*/ 0 h 703"/>
                  <a:gd name="T2" fmla="*/ 0 w 2282"/>
                  <a:gd name="T3" fmla="*/ 655 h 703"/>
                  <a:gd name="T4" fmla="*/ 14 w 2282"/>
                  <a:gd name="T5" fmla="*/ 703 h 703"/>
                  <a:gd name="T6" fmla="*/ 2282 w 2282"/>
                  <a:gd name="T7" fmla="*/ 48 h 703"/>
                </a:gdLst>
                <a:ahLst/>
                <a:cxnLst>
                  <a:cxn ang="0">
                    <a:pos x="T0" y="T1"/>
                  </a:cxn>
                  <a:cxn ang="0">
                    <a:pos x="T2" y="T3"/>
                  </a:cxn>
                  <a:cxn ang="0">
                    <a:pos x="T4" y="T5"/>
                  </a:cxn>
                  <a:cxn ang="0">
                    <a:pos x="T6" y="T7"/>
                  </a:cxn>
                </a:cxnLst>
                <a:rect l="0" t="0" r="r" b="b"/>
                <a:pathLst>
                  <a:path w="2282" h="703">
                    <a:moveTo>
                      <a:pt x="2268" y="0"/>
                    </a:moveTo>
                    <a:lnTo>
                      <a:pt x="0" y="655"/>
                    </a:lnTo>
                    <a:lnTo>
                      <a:pt x="14" y="703"/>
                    </a:lnTo>
                    <a:lnTo>
                      <a:pt x="2282" y="48"/>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75" name="Freeform 1259"/>
              <p:cNvSpPr>
                <a:spLocks/>
              </p:cNvSpPr>
              <p:nvPr/>
            </p:nvSpPr>
            <p:spPr bwMode="auto">
              <a:xfrm>
                <a:off x="6675" y="3107"/>
                <a:ext cx="159" cy="49"/>
              </a:xfrm>
              <a:custGeom>
                <a:avLst/>
                <a:gdLst>
                  <a:gd name="T0" fmla="*/ 1828 w 1842"/>
                  <a:gd name="T1" fmla="*/ 0 h 576"/>
                  <a:gd name="T2" fmla="*/ 0 w 1842"/>
                  <a:gd name="T3" fmla="*/ 528 h 576"/>
                  <a:gd name="T4" fmla="*/ 14 w 1842"/>
                  <a:gd name="T5" fmla="*/ 576 h 576"/>
                  <a:gd name="T6" fmla="*/ 1842 w 1842"/>
                  <a:gd name="T7" fmla="*/ 48 h 576"/>
                </a:gdLst>
                <a:ahLst/>
                <a:cxnLst>
                  <a:cxn ang="0">
                    <a:pos x="T0" y="T1"/>
                  </a:cxn>
                  <a:cxn ang="0">
                    <a:pos x="T2" y="T3"/>
                  </a:cxn>
                  <a:cxn ang="0">
                    <a:pos x="T4" y="T5"/>
                  </a:cxn>
                  <a:cxn ang="0">
                    <a:pos x="T6" y="T7"/>
                  </a:cxn>
                </a:cxnLst>
                <a:rect l="0" t="0" r="r" b="b"/>
                <a:pathLst>
                  <a:path w="1842" h="576">
                    <a:moveTo>
                      <a:pt x="1828" y="0"/>
                    </a:moveTo>
                    <a:lnTo>
                      <a:pt x="0" y="528"/>
                    </a:lnTo>
                    <a:lnTo>
                      <a:pt x="14" y="576"/>
                    </a:lnTo>
                    <a:lnTo>
                      <a:pt x="1842" y="48"/>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76" name="Freeform 1260"/>
              <p:cNvSpPr>
                <a:spLocks/>
              </p:cNvSpPr>
              <p:nvPr/>
            </p:nvSpPr>
            <p:spPr bwMode="auto">
              <a:xfrm>
                <a:off x="6487" y="2638"/>
                <a:ext cx="106" cy="54"/>
              </a:xfrm>
              <a:custGeom>
                <a:avLst/>
                <a:gdLst>
                  <a:gd name="T0" fmla="*/ 0 w 1227"/>
                  <a:gd name="T1" fmla="*/ 45 h 618"/>
                  <a:gd name="T2" fmla="*/ 1205 w 1227"/>
                  <a:gd name="T3" fmla="*/ 618 h 618"/>
                  <a:gd name="T4" fmla="*/ 1227 w 1227"/>
                  <a:gd name="T5" fmla="*/ 573 h 618"/>
                  <a:gd name="T6" fmla="*/ 21 w 1227"/>
                  <a:gd name="T7" fmla="*/ 0 h 618"/>
                </a:gdLst>
                <a:ahLst/>
                <a:cxnLst>
                  <a:cxn ang="0">
                    <a:pos x="T0" y="T1"/>
                  </a:cxn>
                  <a:cxn ang="0">
                    <a:pos x="T2" y="T3"/>
                  </a:cxn>
                  <a:cxn ang="0">
                    <a:pos x="T4" y="T5"/>
                  </a:cxn>
                  <a:cxn ang="0">
                    <a:pos x="T6" y="T7"/>
                  </a:cxn>
                </a:cxnLst>
                <a:rect l="0" t="0" r="r" b="b"/>
                <a:pathLst>
                  <a:path w="1227" h="618">
                    <a:moveTo>
                      <a:pt x="0" y="45"/>
                    </a:moveTo>
                    <a:lnTo>
                      <a:pt x="1205" y="618"/>
                    </a:lnTo>
                    <a:lnTo>
                      <a:pt x="1227" y="573"/>
                    </a:lnTo>
                    <a:lnTo>
                      <a:pt x="21" y="0"/>
                    </a:lnTo>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77" name="Freeform 1261"/>
              <p:cNvSpPr>
                <a:spLocks noEditPoints="1"/>
              </p:cNvSpPr>
              <p:nvPr/>
            </p:nvSpPr>
            <p:spPr bwMode="auto">
              <a:xfrm>
                <a:off x="5698" y="4060"/>
                <a:ext cx="301" cy="173"/>
              </a:xfrm>
              <a:custGeom>
                <a:avLst/>
                <a:gdLst>
                  <a:gd name="T0" fmla="*/ 3488 w 3488"/>
                  <a:gd name="T1" fmla="*/ 2006 h 2006"/>
                  <a:gd name="T2" fmla="*/ 31 w 3488"/>
                  <a:gd name="T3" fmla="*/ 2006 h 2006"/>
                  <a:gd name="T4" fmla="*/ 31 w 3488"/>
                  <a:gd name="T5" fmla="*/ 0 h 2006"/>
                  <a:gd name="T6" fmla="*/ 0 w 3488"/>
                  <a:gd name="T7" fmla="*/ 7 h 2006"/>
                  <a:gd name="T8" fmla="*/ 0 w 3488"/>
                  <a:gd name="T9" fmla="*/ 0 h 2006"/>
                  <a:gd name="T10" fmla="*/ 2344 w 3488"/>
                  <a:gd name="T11" fmla="*/ 0 h 2006"/>
                  <a:gd name="T12" fmla="*/ 2344 w 3488"/>
                  <a:gd name="T13" fmla="*/ 10 h 2006"/>
                  <a:gd name="T14" fmla="*/ 2384 w 3488"/>
                  <a:gd name="T15" fmla="*/ 10 h 2006"/>
                  <a:gd name="T16" fmla="*/ 2384 w 3488"/>
                  <a:gd name="T17" fmla="*/ 486 h 2006"/>
                  <a:gd name="T18" fmla="*/ 1559 w 3488"/>
                  <a:gd name="T19" fmla="*/ 486 h 2006"/>
                  <a:gd name="T20" fmla="*/ 1559 w 3488"/>
                  <a:gd name="T21" fmla="*/ 1527 h 2006"/>
                  <a:gd name="T22" fmla="*/ 2450 w 3488"/>
                  <a:gd name="T23" fmla="*/ 1527 h 2006"/>
                  <a:gd name="T24" fmla="*/ 2450 w 3488"/>
                  <a:gd name="T25" fmla="*/ 898 h 2006"/>
                  <a:gd name="T26" fmla="*/ 2696 w 3488"/>
                  <a:gd name="T27" fmla="*/ 768 h 2006"/>
                  <a:gd name="T28" fmla="*/ 2696 w 3488"/>
                  <a:gd name="T29" fmla="*/ 1981 h 2006"/>
                  <a:gd name="T30" fmla="*/ 2746 w 3488"/>
                  <a:gd name="T31" fmla="*/ 1981 h 2006"/>
                  <a:gd name="T32" fmla="*/ 2746 w 3488"/>
                  <a:gd name="T33" fmla="*/ 741 h 2006"/>
                  <a:gd name="T34" fmla="*/ 3071 w 3488"/>
                  <a:gd name="T35" fmla="*/ 570 h 2006"/>
                  <a:gd name="T36" fmla="*/ 3071 w 3488"/>
                  <a:gd name="T37" fmla="*/ 10 h 2006"/>
                  <a:gd name="T38" fmla="*/ 3488 w 3488"/>
                  <a:gd name="T39" fmla="*/ 10 h 2006"/>
                  <a:gd name="T40" fmla="*/ 3488 w 3488"/>
                  <a:gd name="T41" fmla="*/ 2006 h 2006"/>
                  <a:gd name="T42" fmla="*/ 432 w 3488"/>
                  <a:gd name="T43" fmla="*/ 486 h 2006"/>
                  <a:gd name="T44" fmla="*/ 432 w 3488"/>
                  <a:gd name="T45" fmla="*/ 1527 h 2006"/>
                  <a:gd name="T46" fmla="*/ 1323 w 3488"/>
                  <a:gd name="T47" fmla="*/ 1527 h 2006"/>
                  <a:gd name="T48" fmla="*/ 1323 w 3488"/>
                  <a:gd name="T49" fmla="*/ 486 h 2006"/>
                  <a:gd name="T50" fmla="*/ 432 w 3488"/>
                  <a:gd name="T51" fmla="*/ 486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88" h="2006">
                    <a:moveTo>
                      <a:pt x="3488" y="2006"/>
                    </a:moveTo>
                    <a:lnTo>
                      <a:pt x="31" y="2006"/>
                    </a:lnTo>
                    <a:lnTo>
                      <a:pt x="31" y="0"/>
                    </a:lnTo>
                    <a:lnTo>
                      <a:pt x="0" y="7"/>
                    </a:lnTo>
                    <a:lnTo>
                      <a:pt x="0" y="0"/>
                    </a:lnTo>
                    <a:lnTo>
                      <a:pt x="2344" y="0"/>
                    </a:lnTo>
                    <a:lnTo>
                      <a:pt x="2344" y="10"/>
                    </a:lnTo>
                    <a:lnTo>
                      <a:pt x="2384" y="10"/>
                    </a:lnTo>
                    <a:lnTo>
                      <a:pt x="2384" y="486"/>
                    </a:lnTo>
                    <a:lnTo>
                      <a:pt x="1559" y="486"/>
                    </a:lnTo>
                    <a:lnTo>
                      <a:pt x="1559" y="1527"/>
                    </a:lnTo>
                    <a:lnTo>
                      <a:pt x="2450" y="1527"/>
                    </a:lnTo>
                    <a:lnTo>
                      <a:pt x="2450" y="898"/>
                    </a:lnTo>
                    <a:lnTo>
                      <a:pt x="2696" y="768"/>
                    </a:lnTo>
                    <a:lnTo>
                      <a:pt x="2696" y="1981"/>
                    </a:lnTo>
                    <a:lnTo>
                      <a:pt x="2746" y="1981"/>
                    </a:lnTo>
                    <a:lnTo>
                      <a:pt x="2746" y="741"/>
                    </a:lnTo>
                    <a:lnTo>
                      <a:pt x="3071" y="570"/>
                    </a:lnTo>
                    <a:lnTo>
                      <a:pt x="3071" y="10"/>
                    </a:lnTo>
                    <a:lnTo>
                      <a:pt x="3488" y="10"/>
                    </a:lnTo>
                    <a:lnTo>
                      <a:pt x="3488" y="2006"/>
                    </a:lnTo>
                    <a:moveTo>
                      <a:pt x="432" y="486"/>
                    </a:moveTo>
                    <a:lnTo>
                      <a:pt x="432" y="1527"/>
                    </a:lnTo>
                    <a:lnTo>
                      <a:pt x="1323" y="1527"/>
                    </a:lnTo>
                    <a:lnTo>
                      <a:pt x="1323" y="486"/>
                    </a:lnTo>
                    <a:lnTo>
                      <a:pt x="432" y="486"/>
                    </a:lnTo>
                  </a:path>
                </a:pathLst>
              </a:custGeom>
              <a:solidFill>
                <a:srgbClr val="92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78" name="Freeform 1262"/>
              <p:cNvSpPr>
                <a:spLocks/>
              </p:cNvSpPr>
              <p:nvPr/>
            </p:nvSpPr>
            <p:spPr bwMode="auto">
              <a:xfrm>
                <a:off x="5930" y="4124"/>
                <a:ext cx="5" cy="107"/>
              </a:xfrm>
              <a:custGeom>
                <a:avLst/>
                <a:gdLst>
                  <a:gd name="T0" fmla="*/ 5 w 5"/>
                  <a:gd name="T1" fmla="*/ 107 h 107"/>
                  <a:gd name="T2" fmla="*/ 0 w 5"/>
                  <a:gd name="T3" fmla="*/ 107 h 107"/>
                  <a:gd name="T4" fmla="*/ 0 w 5"/>
                  <a:gd name="T5" fmla="*/ 2 h 107"/>
                  <a:gd name="T6" fmla="*/ 5 w 5"/>
                  <a:gd name="T7" fmla="*/ 0 h 107"/>
                  <a:gd name="T8" fmla="*/ 5 w 5"/>
                  <a:gd name="T9" fmla="*/ 107 h 107"/>
                </a:gdLst>
                <a:ahLst/>
                <a:cxnLst>
                  <a:cxn ang="0">
                    <a:pos x="T0" y="T1"/>
                  </a:cxn>
                  <a:cxn ang="0">
                    <a:pos x="T2" y="T3"/>
                  </a:cxn>
                  <a:cxn ang="0">
                    <a:pos x="T4" y="T5"/>
                  </a:cxn>
                  <a:cxn ang="0">
                    <a:pos x="T6" y="T7"/>
                  </a:cxn>
                  <a:cxn ang="0">
                    <a:pos x="T8" y="T9"/>
                  </a:cxn>
                </a:cxnLst>
                <a:rect l="0" t="0" r="r" b="b"/>
                <a:pathLst>
                  <a:path w="5" h="107">
                    <a:moveTo>
                      <a:pt x="5" y="107"/>
                    </a:moveTo>
                    <a:lnTo>
                      <a:pt x="0" y="107"/>
                    </a:lnTo>
                    <a:lnTo>
                      <a:pt x="0" y="2"/>
                    </a:lnTo>
                    <a:lnTo>
                      <a:pt x="5" y="0"/>
                    </a:lnTo>
                    <a:lnTo>
                      <a:pt x="5" y="10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79" name="Freeform 1263"/>
              <p:cNvSpPr>
                <a:spLocks/>
              </p:cNvSpPr>
              <p:nvPr/>
            </p:nvSpPr>
            <p:spPr bwMode="auto">
              <a:xfrm>
                <a:off x="5610" y="4061"/>
                <a:ext cx="90" cy="172"/>
              </a:xfrm>
              <a:custGeom>
                <a:avLst/>
                <a:gdLst>
                  <a:gd name="T0" fmla="*/ 90 w 90"/>
                  <a:gd name="T1" fmla="*/ 172 h 172"/>
                  <a:gd name="T2" fmla="*/ 0 w 90"/>
                  <a:gd name="T3" fmla="*/ 172 h 172"/>
                  <a:gd name="T4" fmla="*/ 0 w 90"/>
                  <a:gd name="T5" fmla="*/ 18 h 172"/>
                  <a:gd name="T6" fmla="*/ 23 w 90"/>
                  <a:gd name="T7" fmla="*/ 13 h 172"/>
                  <a:gd name="T8" fmla="*/ 23 w 90"/>
                  <a:gd name="T9" fmla="*/ 170 h 172"/>
                  <a:gd name="T10" fmla="*/ 28 w 90"/>
                  <a:gd name="T11" fmla="*/ 170 h 172"/>
                  <a:gd name="T12" fmla="*/ 28 w 90"/>
                  <a:gd name="T13" fmla="*/ 12 h 172"/>
                  <a:gd name="T14" fmla="*/ 36 w 90"/>
                  <a:gd name="T15" fmla="*/ 10 h 172"/>
                  <a:gd name="T16" fmla="*/ 36 w 90"/>
                  <a:gd name="T17" fmla="*/ 170 h 172"/>
                  <a:gd name="T18" fmla="*/ 40 w 90"/>
                  <a:gd name="T19" fmla="*/ 170 h 172"/>
                  <a:gd name="T20" fmla="*/ 40 w 90"/>
                  <a:gd name="T21" fmla="*/ 131 h 172"/>
                  <a:gd name="T22" fmla="*/ 66 w 90"/>
                  <a:gd name="T23" fmla="*/ 131 h 172"/>
                  <a:gd name="T24" fmla="*/ 66 w 90"/>
                  <a:gd name="T25" fmla="*/ 41 h 172"/>
                  <a:gd name="T26" fmla="*/ 40 w 90"/>
                  <a:gd name="T27" fmla="*/ 49 h 172"/>
                  <a:gd name="T28" fmla="*/ 40 w 90"/>
                  <a:gd name="T29" fmla="*/ 9 h 172"/>
                  <a:gd name="T30" fmla="*/ 88 w 90"/>
                  <a:gd name="T31" fmla="*/ 0 h 172"/>
                  <a:gd name="T32" fmla="*/ 88 w 90"/>
                  <a:gd name="T33" fmla="*/ 172 h 172"/>
                  <a:gd name="T34" fmla="*/ 90 w 90"/>
                  <a:gd name="T35"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172">
                    <a:moveTo>
                      <a:pt x="90" y="172"/>
                    </a:moveTo>
                    <a:lnTo>
                      <a:pt x="0" y="172"/>
                    </a:lnTo>
                    <a:lnTo>
                      <a:pt x="0" y="18"/>
                    </a:lnTo>
                    <a:lnTo>
                      <a:pt x="23" y="13"/>
                    </a:lnTo>
                    <a:lnTo>
                      <a:pt x="23" y="170"/>
                    </a:lnTo>
                    <a:lnTo>
                      <a:pt x="28" y="170"/>
                    </a:lnTo>
                    <a:lnTo>
                      <a:pt x="28" y="12"/>
                    </a:lnTo>
                    <a:lnTo>
                      <a:pt x="36" y="10"/>
                    </a:lnTo>
                    <a:lnTo>
                      <a:pt x="36" y="170"/>
                    </a:lnTo>
                    <a:lnTo>
                      <a:pt x="40" y="170"/>
                    </a:lnTo>
                    <a:lnTo>
                      <a:pt x="40" y="131"/>
                    </a:lnTo>
                    <a:lnTo>
                      <a:pt x="66" y="131"/>
                    </a:lnTo>
                    <a:lnTo>
                      <a:pt x="66" y="41"/>
                    </a:lnTo>
                    <a:lnTo>
                      <a:pt x="40" y="49"/>
                    </a:lnTo>
                    <a:lnTo>
                      <a:pt x="40" y="9"/>
                    </a:lnTo>
                    <a:lnTo>
                      <a:pt x="88" y="0"/>
                    </a:lnTo>
                    <a:lnTo>
                      <a:pt x="88" y="172"/>
                    </a:lnTo>
                    <a:lnTo>
                      <a:pt x="90" y="172"/>
                    </a:lnTo>
                    <a:close/>
                  </a:path>
                </a:pathLst>
              </a:custGeom>
              <a:solidFill>
                <a:srgbClr val="EBEA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80" name="Freeform 1264"/>
              <p:cNvSpPr>
                <a:spLocks/>
              </p:cNvSpPr>
              <p:nvPr/>
            </p:nvSpPr>
            <p:spPr bwMode="auto">
              <a:xfrm>
                <a:off x="5633" y="4073"/>
                <a:ext cx="5" cy="158"/>
              </a:xfrm>
              <a:custGeom>
                <a:avLst/>
                <a:gdLst>
                  <a:gd name="T0" fmla="*/ 5 w 5"/>
                  <a:gd name="T1" fmla="*/ 158 h 158"/>
                  <a:gd name="T2" fmla="*/ 0 w 5"/>
                  <a:gd name="T3" fmla="*/ 158 h 158"/>
                  <a:gd name="T4" fmla="*/ 0 w 5"/>
                  <a:gd name="T5" fmla="*/ 1 h 158"/>
                  <a:gd name="T6" fmla="*/ 5 w 5"/>
                  <a:gd name="T7" fmla="*/ 0 h 158"/>
                  <a:gd name="T8" fmla="*/ 5 w 5"/>
                  <a:gd name="T9" fmla="*/ 158 h 158"/>
                </a:gdLst>
                <a:ahLst/>
                <a:cxnLst>
                  <a:cxn ang="0">
                    <a:pos x="T0" y="T1"/>
                  </a:cxn>
                  <a:cxn ang="0">
                    <a:pos x="T2" y="T3"/>
                  </a:cxn>
                  <a:cxn ang="0">
                    <a:pos x="T4" y="T5"/>
                  </a:cxn>
                  <a:cxn ang="0">
                    <a:pos x="T6" y="T7"/>
                  </a:cxn>
                  <a:cxn ang="0">
                    <a:pos x="T8" y="T9"/>
                  </a:cxn>
                </a:cxnLst>
                <a:rect l="0" t="0" r="r" b="b"/>
                <a:pathLst>
                  <a:path w="5" h="158">
                    <a:moveTo>
                      <a:pt x="5" y="158"/>
                    </a:moveTo>
                    <a:lnTo>
                      <a:pt x="0" y="158"/>
                    </a:lnTo>
                    <a:lnTo>
                      <a:pt x="0" y="1"/>
                    </a:lnTo>
                    <a:lnTo>
                      <a:pt x="5" y="0"/>
                    </a:lnTo>
                    <a:lnTo>
                      <a:pt x="5" y="15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81" name="Freeform 1265"/>
              <p:cNvSpPr>
                <a:spLocks/>
              </p:cNvSpPr>
              <p:nvPr/>
            </p:nvSpPr>
            <p:spPr bwMode="auto">
              <a:xfrm>
                <a:off x="5646" y="4070"/>
                <a:ext cx="4" cy="161"/>
              </a:xfrm>
              <a:custGeom>
                <a:avLst/>
                <a:gdLst>
                  <a:gd name="T0" fmla="*/ 4 w 4"/>
                  <a:gd name="T1" fmla="*/ 161 h 161"/>
                  <a:gd name="T2" fmla="*/ 0 w 4"/>
                  <a:gd name="T3" fmla="*/ 161 h 161"/>
                  <a:gd name="T4" fmla="*/ 0 w 4"/>
                  <a:gd name="T5" fmla="*/ 1 h 161"/>
                  <a:gd name="T6" fmla="*/ 4 w 4"/>
                  <a:gd name="T7" fmla="*/ 0 h 161"/>
                  <a:gd name="T8" fmla="*/ 4 w 4"/>
                  <a:gd name="T9" fmla="*/ 40 h 161"/>
                  <a:gd name="T10" fmla="*/ 1 w 4"/>
                  <a:gd name="T11" fmla="*/ 41 h 161"/>
                  <a:gd name="T12" fmla="*/ 1 w 4"/>
                  <a:gd name="T13" fmla="*/ 122 h 161"/>
                  <a:gd name="T14" fmla="*/ 4 w 4"/>
                  <a:gd name="T15" fmla="*/ 122 h 161"/>
                  <a:gd name="T16" fmla="*/ 4 w 4"/>
                  <a:gd name="T1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61">
                    <a:moveTo>
                      <a:pt x="4" y="161"/>
                    </a:moveTo>
                    <a:lnTo>
                      <a:pt x="0" y="161"/>
                    </a:lnTo>
                    <a:lnTo>
                      <a:pt x="0" y="1"/>
                    </a:lnTo>
                    <a:lnTo>
                      <a:pt x="4" y="0"/>
                    </a:lnTo>
                    <a:lnTo>
                      <a:pt x="4" y="40"/>
                    </a:lnTo>
                    <a:lnTo>
                      <a:pt x="1" y="41"/>
                    </a:lnTo>
                    <a:lnTo>
                      <a:pt x="1" y="122"/>
                    </a:lnTo>
                    <a:lnTo>
                      <a:pt x="4" y="122"/>
                    </a:lnTo>
                    <a:lnTo>
                      <a:pt x="4" y="16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82" name="Freeform 1266"/>
              <p:cNvSpPr>
                <a:spLocks/>
              </p:cNvSpPr>
              <p:nvPr/>
            </p:nvSpPr>
            <p:spPr bwMode="auto">
              <a:xfrm>
                <a:off x="5698" y="4060"/>
                <a:ext cx="2" cy="173"/>
              </a:xfrm>
              <a:custGeom>
                <a:avLst/>
                <a:gdLst>
                  <a:gd name="T0" fmla="*/ 2 w 2"/>
                  <a:gd name="T1" fmla="*/ 173 h 173"/>
                  <a:gd name="T2" fmla="*/ 0 w 2"/>
                  <a:gd name="T3" fmla="*/ 173 h 173"/>
                  <a:gd name="T4" fmla="*/ 0 w 2"/>
                  <a:gd name="T5" fmla="*/ 1 h 173"/>
                  <a:gd name="T6" fmla="*/ 2 w 2"/>
                  <a:gd name="T7" fmla="*/ 0 h 173"/>
                  <a:gd name="T8" fmla="*/ 2 w 2"/>
                  <a:gd name="T9" fmla="*/ 173 h 173"/>
                </a:gdLst>
                <a:ahLst/>
                <a:cxnLst>
                  <a:cxn ang="0">
                    <a:pos x="T0" y="T1"/>
                  </a:cxn>
                  <a:cxn ang="0">
                    <a:pos x="T2" y="T3"/>
                  </a:cxn>
                  <a:cxn ang="0">
                    <a:pos x="T4" y="T5"/>
                  </a:cxn>
                  <a:cxn ang="0">
                    <a:pos x="T6" y="T7"/>
                  </a:cxn>
                  <a:cxn ang="0">
                    <a:pos x="T8" y="T9"/>
                  </a:cxn>
                </a:cxnLst>
                <a:rect l="0" t="0" r="r" b="b"/>
                <a:pathLst>
                  <a:path w="2" h="173">
                    <a:moveTo>
                      <a:pt x="2" y="173"/>
                    </a:moveTo>
                    <a:lnTo>
                      <a:pt x="0" y="173"/>
                    </a:lnTo>
                    <a:lnTo>
                      <a:pt x="0" y="1"/>
                    </a:lnTo>
                    <a:lnTo>
                      <a:pt x="2" y="0"/>
                    </a:lnTo>
                    <a:lnTo>
                      <a:pt x="2" y="173"/>
                    </a:lnTo>
                    <a:close/>
                  </a:path>
                </a:pathLst>
              </a:custGeom>
              <a:solidFill>
                <a:srgbClr val="8485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83" name="Freeform 1267"/>
              <p:cNvSpPr>
                <a:spLocks/>
              </p:cNvSpPr>
              <p:nvPr/>
            </p:nvSpPr>
            <p:spPr bwMode="auto">
              <a:xfrm>
                <a:off x="5650" y="4102"/>
                <a:ext cx="26" cy="90"/>
              </a:xfrm>
              <a:custGeom>
                <a:avLst/>
                <a:gdLst>
                  <a:gd name="T0" fmla="*/ 26 w 26"/>
                  <a:gd name="T1" fmla="*/ 90 h 90"/>
                  <a:gd name="T2" fmla="*/ 0 w 26"/>
                  <a:gd name="T3" fmla="*/ 90 h 90"/>
                  <a:gd name="T4" fmla="*/ 0 w 26"/>
                  <a:gd name="T5" fmla="*/ 8 h 90"/>
                  <a:gd name="T6" fmla="*/ 26 w 26"/>
                  <a:gd name="T7" fmla="*/ 0 h 90"/>
                  <a:gd name="T8" fmla="*/ 26 w 26"/>
                  <a:gd name="T9" fmla="*/ 90 h 90"/>
                </a:gdLst>
                <a:ahLst/>
                <a:cxnLst>
                  <a:cxn ang="0">
                    <a:pos x="T0" y="T1"/>
                  </a:cxn>
                  <a:cxn ang="0">
                    <a:pos x="T2" y="T3"/>
                  </a:cxn>
                  <a:cxn ang="0">
                    <a:pos x="T4" y="T5"/>
                  </a:cxn>
                  <a:cxn ang="0">
                    <a:pos x="T6" y="T7"/>
                  </a:cxn>
                  <a:cxn ang="0">
                    <a:pos x="T8" y="T9"/>
                  </a:cxn>
                </a:cxnLst>
                <a:rect l="0" t="0" r="r" b="b"/>
                <a:pathLst>
                  <a:path w="26" h="90">
                    <a:moveTo>
                      <a:pt x="26" y="90"/>
                    </a:moveTo>
                    <a:lnTo>
                      <a:pt x="0" y="90"/>
                    </a:lnTo>
                    <a:lnTo>
                      <a:pt x="0" y="8"/>
                    </a:lnTo>
                    <a:lnTo>
                      <a:pt x="26" y="0"/>
                    </a:lnTo>
                    <a:lnTo>
                      <a:pt x="26" y="90"/>
                    </a:lnTo>
                    <a:close/>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84" name="Freeform 1268"/>
              <p:cNvSpPr>
                <a:spLocks/>
              </p:cNvSpPr>
              <p:nvPr/>
            </p:nvSpPr>
            <p:spPr bwMode="auto">
              <a:xfrm>
                <a:off x="5647" y="4110"/>
                <a:ext cx="3" cy="82"/>
              </a:xfrm>
              <a:custGeom>
                <a:avLst/>
                <a:gdLst>
                  <a:gd name="T0" fmla="*/ 3 w 3"/>
                  <a:gd name="T1" fmla="*/ 82 h 82"/>
                  <a:gd name="T2" fmla="*/ 0 w 3"/>
                  <a:gd name="T3" fmla="*/ 82 h 82"/>
                  <a:gd name="T4" fmla="*/ 0 w 3"/>
                  <a:gd name="T5" fmla="*/ 1 h 82"/>
                  <a:gd name="T6" fmla="*/ 3 w 3"/>
                  <a:gd name="T7" fmla="*/ 0 h 82"/>
                  <a:gd name="T8" fmla="*/ 3 w 3"/>
                  <a:gd name="T9" fmla="*/ 82 h 82"/>
                </a:gdLst>
                <a:ahLst/>
                <a:cxnLst>
                  <a:cxn ang="0">
                    <a:pos x="T0" y="T1"/>
                  </a:cxn>
                  <a:cxn ang="0">
                    <a:pos x="T2" y="T3"/>
                  </a:cxn>
                  <a:cxn ang="0">
                    <a:pos x="T4" y="T5"/>
                  </a:cxn>
                  <a:cxn ang="0">
                    <a:pos x="T6" y="T7"/>
                  </a:cxn>
                  <a:cxn ang="0">
                    <a:pos x="T8" y="T9"/>
                  </a:cxn>
                </a:cxnLst>
                <a:rect l="0" t="0" r="r" b="b"/>
                <a:pathLst>
                  <a:path w="3" h="82">
                    <a:moveTo>
                      <a:pt x="3" y="82"/>
                    </a:moveTo>
                    <a:lnTo>
                      <a:pt x="0" y="82"/>
                    </a:lnTo>
                    <a:lnTo>
                      <a:pt x="0" y="1"/>
                    </a:lnTo>
                    <a:lnTo>
                      <a:pt x="3" y="0"/>
                    </a:lnTo>
                    <a:lnTo>
                      <a:pt x="3" y="8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85" name="Rectangle 1269"/>
              <p:cNvSpPr>
                <a:spLocks noChangeArrowheads="1"/>
              </p:cNvSpPr>
              <p:nvPr/>
            </p:nvSpPr>
            <p:spPr bwMode="auto">
              <a:xfrm>
                <a:off x="5735" y="4102"/>
                <a:ext cx="77" cy="90"/>
              </a:xfrm>
              <a:prstGeom prst="rect">
                <a:avLst/>
              </a:prstGeom>
              <a:solidFill>
                <a:srgbClr val="4545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86" name="Freeform 1270"/>
              <p:cNvSpPr>
                <a:spLocks/>
              </p:cNvSpPr>
              <p:nvPr/>
            </p:nvSpPr>
            <p:spPr bwMode="auto">
              <a:xfrm>
                <a:off x="5832" y="4102"/>
                <a:ext cx="77" cy="90"/>
              </a:xfrm>
              <a:custGeom>
                <a:avLst/>
                <a:gdLst>
                  <a:gd name="T0" fmla="*/ 77 w 77"/>
                  <a:gd name="T1" fmla="*/ 90 h 90"/>
                  <a:gd name="T2" fmla="*/ 0 w 77"/>
                  <a:gd name="T3" fmla="*/ 90 h 90"/>
                  <a:gd name="T4" fmla="*/ 0 w 77"/>
                  <a:gd name="T5" fmla="*/ 0 h 90"/>
                  <a:gd name="T6" fmla="*/ 71 w 77"/>
                  <a:gd name="T7" fmla="*/ 0 h 90"/>
                  <a:gd name="T8" fmla="*/ 71 w 77"/>
                  <a:gd name="T9" fmla="*/ 39 h 90"/>
                  <a:gd name="T10" fmla="*/ 77 w 77"/>
                  <a:gd name="T11" fmla="*/ 36 h 90"/>
                  <a:gd name="T12" fmla="*/ 77 w 77"/>
                  <a:gd name="T13" fmla="*/ 90 h 90"/>
                </a:gdLst>
                <a:ahLst/>
                <a:cxnLst>
                  <a:cxn ang="0">
                    <a:pos x="T0" y="T1"/>
                  </a:cxn>
                  <a:cxn ang="0">
                    <a:pos x="T2" y="T3"/>
                  </a:cxn>
                  <a:cxn ang="0">
                    <a:pos x="T4" y="T5"/>
                  </a:cxn>
                  <a:cxn ang="0">
                    <a:pos x="T6" y="T7"/>
                  </a:cxn>
                  <a:cxn ang="0">
                    <a:pos x="T8" y="T9"/>
                  </a:cxn>
                  <a:cxn ang="0">
                    <a:pos x="T10" y="T11"/>
                  </a:cxn>
                  <a:cxn ang="0">
                    <a:pos x="T12" y="T13"/>
                  </a:cxn>
                </a:cxnLst>
                <a:rect l="0" t="0" r="r" b="b"/>
                <a:pathLst>
                  <a:path w="77" h="90">
                    <a:moveTo>
                      <a:pt x="77" y="90"/>
                    </a:moveTo>
                    <a:lnTo>
                      <a:pt x="0" y="90"/>
                    </a:lnTo>
                    <a:lnTo>
                      <a:pt x="0" y="0"/>
                    </a:lnTo>
                    <a:lnTo>
                      <a:pt x="71" y="0"/>
                    </a:lnTo>
                    <a:lnTo>
                      <a:pt x="71" y="39"/>
                    </a:lnTo>
                    <a:lnTo>
                      <a:pt x="77" y="36"/>
                    </a:lnTo>
                    <a:lnTo>
                      <a:pt x="77" y="90"/>
                    </a:lnTo>
                    <a:close/>
                  </a:path>
                </a:pathLst>
              </a:custGeom>
              <a:solidFill>
                <a:srgbClr val="45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87" name="Freeform 1271"/>
              <p:cNvSpPr>
                <a:spLocks noEditPoints="1"/>
              </p:cNvSpPr>
              <p:nvPr/>
            </p:nvSpPr>
            <p:spPr bwMode="auto">
              <a:xfrm>
                <a:off x="6078" y="3933"/>
                <a:ext cx="130" cy="302"/>
              </a:xfrm>
              <a:custGeom>
                <a:avLst/>
                <a:gdLst>
                  <a:gd name="T0" fmla="*/ 1313 w 1500"/>
                  <a:gd name="T1" fmla="*/ 3503 h 3503"/>
                  <a:gd name="T2" fmla="*/ 20 w 1500"/>
                  <a:gd name="T3" fmla="*/ 3503 h 3503"/>
                  <a:gd name="T4" fmla="*/ 20 w 1500"/>
                  <a:gd name="T5" fmla="*/ 0 h 3503"/>
                  <a:gd name="T6" fmla="*/ 0 w 1500"/>
                  <a:gd name="T7" fmla="*/ 11 h 3503"/>
                  <a:gd name="T8" fmla="*/ 0 w 1500"/>
                  <a:gd name="T9" fmla="*/ 0 h 3503"/>
                  <a:gd name="T10" fmla="*/ 359 w 1500"/>
                  <a:gd name="T11" fmla="*/ 0 h 3503"/>
                  <a:gd name="T12" fmla="*/ 359 w 1500"/>
                  <a:gd name="T13" fmla="*/ 3124 h 3503"/>
                  <a:gd name="T14" fmla="*/ 881 w 1500"/>
                  <a:gd name="T15" fmla="*/ 3124 h 3503"/>
                  <a:gd name="T16" fmla="*/ 881 w 1500"/>
                  <a:gd name="T17" fmla="*/ 2667 h 3503"/>
                  <a:gd name="T18" fmla="*/ 1262 w 1500"/>
                  <a:gd name="T19" fmla="*/ 2667 h 3503"/>
                  <a:gd name="T20" fmla="*/ 1262 w 1500"/>
                  <a:gd name="T21" fmla="*/ 848 h 3503"/>
                  <a:gd name="T22" fmla="*/ 881 w 1500"/>
                  <a:gd name="T23" fmla="*/ 848 h 3503"/>
                  <a:gd name="T24" fmla="*/ 881 w 1500"/>
                  <a:gd name="T25" fmla="*/ 0 h 3503"/>
                  <a:gd name="T26" fmla="*/ 1288 w 1500"/>
                  <a:gd name="T27" fmla="*/ 0 h 3503"/>
                  <a:gd name="T28" fmla="*/ 1288 w 1500"/>
                  <a:gd name="T29" fmla="*/ 3453 h 3503"/>
                  <a:gd name="T30" fmla="*/ 1313 w 1500"/>
                  <a:gd name="T31" fmla="*/ 3453 h 3503"/>
                  <a:gd name="T32" fmla="*/ 1313 w 1500"/>
                  <a:gd name="T33" fmla="*/ 3503 h 3503"/>
                  <a:gd name="T34" fmla="*/ 1338 w 1500"/>
                  <a:gd name="T35" fmla="*/ 2486 h 3503"/>
                  <a:gd name="T36" fmla="*/ 1338 w 1500"/>
                  <a:gd name="T37" fmla="*/ 0 h 3503"/>
                  <a:gd name="T38" fmla="*/ 1415 w 1500"/>
                  <a:gd name="T39" fmla="*/ 0 h 3503"/>
                  <a:gd name="T40" fmla="*/ 1415 w 1500"/>
                  <a:gd name="T41" fmla="*/ 848 h 3503"/>
                  <a:gd name="T42" fmla="*/ 1410 w 1500"/>
                  <a:gd name="T43" fmla="*/ 848 h 3503"/>
                  <a:gd name="T44" fmla="*/ 1410 w 1500"/>
                  <a:gd name="T45" fmla="*/ 2471 h 3503"/>
                  <a:gd name="T46" fmla="*/ 1338 w 1500"/>
                  <a:gd name="T47" fmla="*/ 2486 h 3503"/>
                  <a:gd name="T48" fmla="*/ 1500 w 1500"/>
                  <a:gd name="T49" fmla="*/ 848 h 3503"/>
                  <a:gd name="T50" fmla="*/ 1465 w 1500"/>
                  <a:gd name="T51" fmla="*/ 848 h 3503"/>
                  <a:gd name="T52" fmla="*/ 1465 w 1500"/>
                  <a:gd name="T53" fmla="*/ 0 h 3503"/>
                  <a:gd name="T54" fmla="*/ 1500 w 1500"/>
                  <a:gd name="T55" fmla="*/ 0 h 3503"/>
                  <a:gd name="T56" fmla="*/ 1500 w 1500"/>
                  <a:gd name="T57" fmla="*/ 848 h 3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00" h="3503">
                    <a:moveTo>
                      <a:pt x="1313" y="3503"/>
                    </a:moveTo>
                    <a:lnTo>
                      <a:pt x="20" y="3503"/>
                    </a:lnTo>
                    <a:lnTo>
                      <a:pt x="20" y="0"/>
                    </a:lnTo>
                    <a:lnTo>
                      <a:pt x="0" y="11"/>
                    </a:lnTo>
                    <a:lnTo>
                      <a:pt x="0" y="0"/>
                    </a:lnTo>
                    <a:lnTo>
                      <a:pt x="359" y="0"/>
                    </a:lnTo>
                    <a:lnTo>
                      <a:pt x="359" y="3124"/>
                    </a:lnTo>
                    <a:lnTo>
                      <a:pt x="881" y="3124"/>
                    </a:lnTo>
                    <a:lnTo>
                      <a:pt x="881" y="2667"/>
                    </a:lnTo>
                    <a:lnTo>
                      <a:pt x="1262" y="2667"/>
                    </a:lnTo>
                    <a:lnTo>
                      <a:pt x="1262" y="848"/>
                    </a:lnTo>
                    <a:lnTo>
                      <a:pt x="881" y="848"/>
                    </a:lnTo>
                    <a:lnTo>
                      <a:pt x="881" y="0"/>
                    </a:lnTo>
                    <a:lnTo>
                      <a:pt x="1288" y="0"/>
                    </a:lnTo>
                    <a:lnTo>
                      <a:pt x="1288" y="3453"/>
                    </a:lnTo>
                    <a:lnTo>
                      <a:pt x="1313" y="3453"/>
                    </a:lnTo>
                    <a:lnTo>
                      <a:pt x="1313" y="3503"/>
                    </a:lnTo>
                    <a:moveTo>
                      <a:pt x="1338" y="2486"/>
                    </a:moveTo>
                    <a:lnTo>
                      <a:pt x="1338" y="0"/>
                    </a:lnTo>
                    <a:lnTo>
                      <a:pt x="1415" y="0"/>
                    </a:lnTo>
                    <a:lnTo>
                      <a:pt x="1415" y="848"/>
                    </a:lnTo>
                    <a:lnTo>
                      <a:pt x="1410" y="848"/>
                    </a:lnTo>
                    <a:lnTo>
                      <a:pt x="1410" y="2471"/>
                    </a:lnTo>
                    <a:lnTo>
                      <a:pt x="1338" y="2486"/>
                    </a:lnTo>
                    <a:moveTo>
                      <a:pt x="1500" y="848"/>
                    </a:moveTo>
                    <a:lnTo>
                      <a:pt x="1465" y="848"/>
                    </a:lnTo>
                    <a:lnTo>
                      <a:pt x="1465" y="0"/>
                    </a:lnTo>
                    <a:lnTo>
                      <a:pt x="1500" y="0"/>
                    </a:lnTo>
                    <a:lnTo>
                      <a:pt x="1500" y="848"/>
                    </a:lnTo>
                  </a:path>
                </a:pathLst>
              </a:custGeom>
              <a:solidFill>
                <a:srgbClr val="92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88" name="Freeform 1272"/>
              <p:cNvSpPr>
                <a:spLocks/>
              </p:cNvSpPr>
              <p:nvPr/>
            </p:nvSpPr>
            <p:spPr bwMode="auto">
              <a:xfrm>
                <a:off x="6189" y="3933"/>
                <a:ext cx="5" cy="298"/>
              </a:xfrm>
              <a:custGeom>
                <a:avLst/>
                <a:gdLst>
                  <a:gd name="T0" fmla="*/ 2 w 5"/>
                  <a:gd name="T1" fmla="*/ 298 h 298"/>
                  <a:gd name="T2" fmla="*/ 0 w 5"/>
                  <a:gd name="T3" fmla="*/ 298 h 298"/>
                  <a:gd name="T4" fmla="*/ 0 w 5"/>
                  <a:gd name="T5" fmla="*/ 0 h 298"/>
                  <a:gd name="T6" fmla="*/ 5 w 5"/>
                  <a:gd name="T7" fmla="*/ 0 h 298"/>
                  <a:gd name="T8" fmla="*/ 5 w 5"/>
                  <a:gd name="T9" fmla="*/ 215 h 298"/>
                  <a:gd name="T10" fmla="*/ 2 w 5"/>
                  <a:gd name="T11" fmla="*/ 215 h 298"/>
                  <a:gd name="T12" fmla="*/ 2 w 5"/>
                  <a:gd name="T13" fmla="*/ 298 h 298"/>
                </a:gdLst>
                <a:ahLst/>
                <a:cxnLst>
                  <a:cxn ang="0">
                    <a:pos x="T0" y="T1"/>
                  </a:cxn>
                  <a:cxn ang="0">
                    <a:pos x="T2" y="T3"/>
                  </a:cxn>
                  <a:cxn ang="0">
                    <a:pos x="T4" y="T5"/>
                  </a:cxn>
                  <a:cxn ang="0">
                    <a:pos x="T6" y="T7"/>
                  </a:cxn>
                  <a:cxn ang="0">
                    <a:pos x="T8" y="T9"/>
                  </a:cxn>
                  <a:cxn ang="0">
                    <a:pos x="T10" y="T11"/>
                  </a:cxn>
                  <a:cxn ang="0">
                    <a:pos x="T12" y="T13"/>
                  </a:cxn>
                </a:cxnLst>
                <a:rect l="0" t="0" r="r" b="b"/>
                <a:pathLst>
                  <a:path w="5" h="298">
                    <a:moveTo>
                      <a:pt x="2" y="298"/>
                    </a:moveTo>
                    <a:lnTo>
                      <a:pt x="0" y="298"/>
                    </a:lnTo>
                    <a:lnTo>
                      <a:pt x="0" y="0"/>
                    </a:lnTo>
                    <a:lnTo>
                      <a:pt x="5" y="0"/>
                    </a:lnTo>
                    <a:lnTo>
                      <a:pt x="5" y="215"/>
                    </a:lnTo>
                    <a:lnTo>
                      <a:pt x="2" y="215"/>
                    </a:lnTo>
                    <a:lnTo>
                      <a:pt x="2" y="29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89" name="Rectangle 1273"/>
              <p:cNvSpPr>
                <a:spLocks noChangeArrowheads="1"/>
              </p:cNvSpPr>
              <p:nvPr/>
            </p:nvSpPr>
            <p:spPr bwMode="auto">
              <a:xfrm>
                <a:off x="6200" y="3933"/>
                <a:ext cx="5" cy="7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90" name="Freeform 1274"/>
              <p:cNvSpPr>
                <a:spLocks/>
              </p:cNvSpPr>
              <p:nvPr/>
            </p:nvSpPr>
            <p:spPr bwMode="auto">
              <a:xfrm>
                <a:off x="6246" y="3933"/>
                <a:ext cx="21" cy="203"/>
              </a:xfrm>
              <a:custGeom>
                <a:avLst/>
                <a:gdLst>
                  <a:gd name="T0" fmla="*/ 25 w 237"/>
                  <a:gd name="T1" fmla="*/ 2356 h 2356"/>
                  <a:gd name="T2" fmla="*/ 25 w 237"/>
                  <a:gd name="T3" fmla="*/ 848 h 2356"/>
                  <a:gd name="T4" fmla="*/ 0 w 237"/>
                  <a:gd name="T5" fmla="*/ 848 h 2356"/>
                  <a:gd name="T6" fmla="*/ 0 w 237"/>
                  <a:gd name="T7" fmla="*/ 0 h 2356"/>
                  <a:gd name="T8" fmla="*/ 237 w 237"/>
                  <a:gd name="T9" fmla="*/ 0 h 2356"/>
                  <a:gd name="T10" fmla="*/ 237 w 237"/>
                  <a:gd name="T11" fmla="*/ 2308 h 2356"/>
                  <a:gd name="T12" fmla="*/ 235 w 237"/>
                  <a:gd name="T13" fmla="*/ 2308 h 2356"/>
                  <a:gd name="T14" fmla="*/ 235 w 237"/>
                  <a:gd name="T15" fmla="*/ 2312 h 2356"/>
                  <a:gd name="T16" fmla="*/ 24 w 237"/>
                  <a:gd name="T17" fmla="*/ 2356 h 2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2356">
                    <a:moveTo>
                      <a:pt x="25" y="2356"/>
                    </a:moveTo>
                    <a:lnTo>
                      <a:pt x="25" y="848"/>
                    </a:lnTo>
                    <a:lnTo>
                      <a:pt x="0" y="848"/>
                    </a:lnTo>
                    <a:lnTo>
                      <a:pt x="0" y="0"/>
                    </a:lnTo>
                    <a:lnTo>
                      <a:pt x="237" y="0"/>
                    </a:lnTo>
                    <a:lnTo>
                      <a:pt x="237" y="2308"/>
                    </a:lnTo>
                    <a:lnTo>
                      <a:pt x="235" y="2308"/>
                    </a:lnTo>
                    <a:lnTo>
                      <a:pt x="235" y="2312"/>
                    </a:lnTo>
                    <a:lnTo>
                      <a:pt x="24" y="2356"/>
                    </a:lnTo>
                  </a:path>
                </a:pathLst>
              </a:custGeom>
              <a:solidFill>
                <a:srgbClr val="92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91" name="Rectangle 1275"/>
              <p:cNvSpPr>
                <a:spLocks noChangeArrowheads="1"/>
              </p:cNvSpPr>
              <p:nvPr/>
            </p:nvSpPr>
            <p:spPr bwMode="auto">
              <a:xfrm>
                <a:off x="6243" y="3933"/>
                <a:ext cx="3" cy="7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92" name="Freeform 1276"/>
              <p:cNvSpPr>
                <a:spLocks noEditPoints="1"/>
              </p:cNvSpPr>
              <p:nvPr/>
            </p:nvSpPr>
            <p:spPr bwMode="auto">
              <a:xfrm>
                <a:off x="5999" y="3933"/>
                <a:ext cx="81" cy="302"/>
              </a:xfrm>
              <a:custGeom>
                <a:avLst/>
                <a:gdLst>
                  <a:gd name="T0" fmla="*/ 940 w 940"/>
                  <a:gd name="T1" fmla="*/ 3503 h 3503"/>
                  <a:gd name="T2" fmla="*/ 0 w 940"/>
                  <a:gd name="T3" fmla="*/ 3503 h 3503"/>
                  <a:gd name="T4" fmla="*/ 0 w 940"/>
                  <a:gd name="T5" fmla="*/ 3478 h 3503"/>
                  <a:gd name="T6" fmla="*/ 551 w 940"/>
                  <a:gd name="T7" fmla="*/ 3478 h 3503"/>
                  <a:gd name="T8" fmla="*/ 551 w 940"/>
                  <a:gd name="T9" fmla="*/ 1472 h 3503"/>
                  <a:gd name="T10" fmla="*/ 327 w 940"/>
                  <a:gd name="T11" fmla="*/ 1472 h 3503"/>
                  <a:gd name="T12" fmla="*/ 327 w 940"/>
                  <a:gd name="T13" fmla="*/ 350 h 3503"/>
                  <a:gd name="T14" fmla="*/ 920 w 940"/>
                  <a:gd name="T15" fmla="*/ 11 h 3503"/>
                  <a:gd name="T16" fmla="*/ 940 w 940"/>
                  <a:gd name="T17" fmla="*/ 0 h 3503"/>
                  <a:gd name="T18" fmla="*/ 940 w 940"/>
                  <a:gd name="T19" fmla="*/ 3503 h 3503"/>
                  <a:gd name="T20" fmla="*/ 764 w 940"/>
                  <a:gd name="T21" fmla="*/ 848 h 3503"/>
                  <a:gd name="T22" fmla="*/ 552 w 940"/>
                  <a:gd name="T23" fmla="*/ 1022 h 3503"/>
                  <a:gd name="T24" fmla="*/ 552 w 940"/>
                  <a:gd name="T25" fmla="*/ 2667 h 3503"/>
                  <a:gd name="T26" fmla="*/ 764 w 940"/>
                  <a:gd name="T27" fmla="*/ 2667 h 3503"/>
                  <a:gd name="T28" fmla="*/ 764 w 940"/>
                  <a:gd name="T29" fmla="*/ 848 h 3503"/>
                  <a:gd name="T30" fmla="*/ 278 w 940"/>
                  <a:gd name="T31" fmla="*/ 1472 h 3503"/>
                  <a:gd name="T32" fmla="*/ 189 w 940"/>
                  <a:gd name="T33" fmla="*/ 1472 h 3503"/>
                  <a:gd name="T34" fmla="*/ 189 w 940"/>
                  <a:gd name="T35" fmla="*/ 429 h 3503"/>
                  <a:gd name="T36" fmla="*/ 278 w 940"/>
                  <a:gd name="T37" fmla="*/ 378 h 3503"/>
                  <a:gd name="T38" fmla="*/ 278 w 940"/>
                  <a:gd name="T39" fmla="*/ 1472 h 3503"/>
                  <a:gd name="T40" fmla="*/ 138 w 940"/>
                  <a:gd name="T41" fmla="*/ 1472 h 3503"/>
                  <a:gd name="T42" fmla="*/ 0 w 940"/>
                  <a:gd name="T43" fmla="*/ 1472 h 3503"/>
                  <a:gd name="T44" fmla="*/ 0 w 940"/>
                  <a:gd name="T45" fmla="*/ 536 h 3503"/>
                  <a:gd name="T46" fmla="*/ 138 w 940"/>
                  <a:gd name="T47" fmla="*/ 457 h 3503"/>
                  <a:gd name="T48" fmla="*/ 138 w 940"/>
                  <a:gd name="T49" fmla="*/ 1472 h 3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0" h="3503">
                    <a:moveTo>
                      <a:pt x="940" y="3503"/>
                    </a:moveTo>
                    <a:lnTo>
                      <a:pt x="0" y="3503"/>
                    </a:lnTo>
                    <a:lnTo>
                      <a:pt x="0" y="3478"/>
                    </a:lnTo>
                    <a:lnTo>
                      <a:pt x="551" y="3478"/>
                    </a:lnTo>
                    <a:lnTo>
                      <a:pt x="551" y="1472"/>
                    </a:lnTo>
                    <a:lnTo>
                      <a:pt x="327" y="1472"/>
                    </a:lnTo>
                    <a:lnTo>
                      <a:pt x="327" y="350"/>
                    </a:lnTo>
                    <a:lnTo>
                      <a:pt x="920" y="11"/>
                    </a:lnTo>
                    <a:lnTo>
                      <a:pt x="940" y="0"/>
                    </a:lnTo>
                    <a:lnTo>
                      <a:pt x="940" y="3503"/>
                    </a:lnTo>
                    <a:moveTo>
                      <a:pt x="764" y="848"/>
                    </a:moveTo>
                    <a:lnTo>
                      <a:pt x="552" y="1022"/>
                    </a:lnTo>
                    <a:lnTo>
                      <a:pt x="552" y="2667"/>
                    </a:lnTo>
                    <a:lnTo>
                      <a:pt x="764" y="2667"/>
                    </a:lnTo>
                    <a:lnTo>
                      <a:pt x="764" y="848"/>
                    </a:lnTo>
                    <a:moveTo>
                      <a:pt x="278" y="1472"/>
                    </a:moveTo>
                    <a:lnTo>
                      <a:pt x="189" y="1472"/>
                    </a:lnTo>
                    <a:lnTo>
                      <a:pt x="189" y="429"/>
                    </a:lnTo>
                    <a:lnTo>
                      <a:pt x="278" y="378"/>
                    </a:lnTo>
                    <a:lnTo>
                      <a:pt x="278" y="1472"/>
                    </a:lnTo>
                    <a:moveTo>
                      <a:pt x="138" y="1472"/>
                    </a:moveTo>
                    <a:lnTo>
                      <a:pt x="0" y="1472"/>
                    </a:lnTo>
                    <a:lnTo>
                      <a:pt x="0" y="536"/>
                    </a:lnTo>
                    <a:lnTo>
                      <a:pt x="138" y="457"/>
                    </a:lnTo>
                    <a:lnTo>
                      <a:pt x="138" y="1472"/>
                    </a:lnTo>
                  </a:path>
                </a:pathLst>
              </a:custGeom>
              <a:solidFill>
                <a:srgbClr val="EBEA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93" name="Freeform 1277"/>
              <p:cNvSpPr>
                <a:spLocks/>
              </p:cNvSpPr>
              <p:nvPr/>
            </p:nvSpPr>
            <p:spPr bwMode="auto">
              <a:xfrm>
                <a:off x="6011" y="3970"/>
                <a:ext cx="4" cy="90"/>
              </a:xfrm>
              <a:custGeom>
                <a:avLst/>
                <a:gdLst>
                  <a:gd name="T0" fmla="*/ 4 w 4"/>
                  <a:gd name="T1" fmla="*/ 90 h 90"/>
                  <a:gd name="T2" fmla="*/ 0 w 4"/>
                  <a:gd name="T3" fmla="*/ 90 h 90"/>
                  <a:gd name="T4" fmla="*/ 0 w 4"/>
                  <a:gd name="T5" fmla="*/ 2 h 90"/>
                  <a:gd name="T6" fmla="*/ 4 w 4"/>
                  <a:gd name="T7" fmla="*/ 0 h 90"/>
                  <a:gd name="T8" fmla="*/ 4 w 4"/>
                  <a:gd name="T9" fmla="*/ 90 h 90"/>
                </a:gdLst>
                <a:ahLst/>
                <a:cxnLst>
                  <a:cxn ang="0">
                    <a:pos x="T0" y="T1"/>
                  </a:cxn>
                  <a:cxn ang="0">
                    <a:pos x="T2" y="T3"/>
                  </a:cxn>
                  <a:cxn ang="0">
                    <a:pos x="T4" y="T5"/>
                  </a:cxn>
                  <a:cxn ang="0">
                    <a:pos x="T6" y="T7"/>
                  </a:cxn>
                  <a:cxn ang="0">
                    <a:pos x="T8" y="T9"/>
                  </a:cxn>
                </a:cxnLst>
                <a:rect l="0" t="0" r="r" b="b"/>
                <a:pathLst>
                  <a:path w="4" h="90">
                    <a:moveTo>
                      <a:pt x="4" y="90"/>
                    </a:moveTo>
                    <a:lnTo>
                      <a:pt x="0" y="90"/>
                    </a:lnTo>
                    <a:lnTo>
                      <a:pt x="0" y="2"/>
                    </a:lnTo>
                    <a:lnTo>
                      <a:pt x="4" y="0"/>
                    </a:lnTo>
                    <a:lnTo>
                      <a:pt x="4" y="9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94" name="Freeform 1278"/>
              <p:cNvSpPr>
                <a:spLocks/>
              </p:cNvSpPr>
              <p:nvPr/>
            </p:nvSpPr>
            <p:spPr bwMode="auto">
              <a:xfrm>
                <a:off x="6023" y="3963"/>
                <a:ext cx="4" cy="97"/>
              </a:xfrm>
              <a:custGeom>
                <a:avLst/>
                <a:gdLst>
                  <a:gd name="T0" fmla="*/ 4 w 4"/>
                  <a:gd name="T1" fmla="*/ 97 h 97"/>
                  <a:gd name="T2" fmla="*/ 0 w 4"/>
                  <a:gd name="T3" fmla="*/ 97 h 97"/>
                  <a:gd name="T4" fmla="*/ 0 w 4"/>
                  <a:gd name="T5" fmla="*/ 3 h 97"/>
                  <a:gd name="T6" fmla="*/ 4 w 4"/>
                  <a:gd name="T7" fmla="*/ 0 h 97"/>
                  <a:gd name="T8" fmla="*/ 4 w 4"/>
                  <a:gd name="T9" fmla="*/ 97 h 97"/>
                </a:gdLst>
                <a:ahLst/>
                <a:cxnLst>
                  <a:cxn ang="0">
                    <a:pos x="T0" y="T1"/>
                  </a:cxn>
                  <a:cxn ang="0">
                    <a:pos x="T2" y="T3"/>
                  </a:cxn>
                  <a:cxn ang="0">
                    <a:pos x="T4" y="T5"/>
                  </a:cxn>
                  <a:cxn ang="0">
                    <a:pos x="T6" y="T7"/>
                  </a:cxn>
                  <a:cxn ang="0">
                    <a:pos x="T8" y="T9"/>
                  </a:cxn>
                </a:cxnLst>
                <a:rect l="0" t="0" r="r" b="b"/>
                <a:pathLst>
                  <a:path w="4" h="97">
                    <a:moveTo>
                      <a:pt x="4" y="97"/>
                    </a:moveTo>
                    <a:lnTo>
                      <a:pt x="0" y="97"/>
                    </a:lnTo>
                    <a:lnTo>
                      <a:pt x="0" y="3"/>
                    </a:lnTo>
                    <a:lnTo>
                      <a:pt x="4" y="0"/>
                    </a:lnTo>
                    <a:lnTo>
                      <a:pt x="4" y="9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95" name="Freeform 1279"/>
              <p:cNvSpPr>
                <a:spLocks/>
              </p:cNvSpPr>
              <p:nvPr/>
            </p:nvSpPr>
            <p:spPr bwMode="auto">
              <a:xfrm>
                <a:off x="5999" y="4060"/>
                <a:ext cx="47" cy="173"/>
              </a:xfrm>
              <a:custGeom>
                <a:avLst/>
                <a:gdLst>
                  <a:gd name="T0" fmla="*/ 47 w 47"/>
                  <a:gd name="T1" fmla="*/ 173 h 173"/>
                  <a:gd name="T2" fmla="*/ 0 w 47"/>
                  <a:gd name="T3" fmla="*/ 173 h 173"/>
                  <a:gd name="T4" fmla="*/ 0 w 47"/>
                  <a:gd name="T5" fmla="*/ 0 h 173"/>
                  <a:gd name="T6" fmla="*/ 12 w 47"/>
                  <a:gd name="T7" fmla="*/ 0 h 173"/>
                  <a:gd name="T8" fmla="*/ 12 w 47"/>
                  <a:gd name="T9" fmla="*/ 171 h 173"/>
                  <a:gd name="T10" fmla="*/ 16 w 47"/>
                  <a:gd name="T11" fmla="*/ 171 h 173"/>
                  <a:gd name="T12" fmla="*/ 16 w 47"/>
                  <a:gd name="T13" fmla="*/ 0 h 173"/>
                  <a:gd name="T14" fmla="*/ 24 w 47"/>
                  <a:gd name="T15" fmla="*/ 0 h 173"/>
                  <a:gd name="T16" fmla="*/ 24 w 47"/>
                  <a:gd name="T17" fmla="*/ 171 h 173"/>
                  <a:gd name="T18" fmla="*/ 28 w 47"/>
                  <a:gd name="T19" fmla="*/ 171 h 173"/>
                  <a:gd name="T20" fmla="*/ 28 w 47"/>
                  <a:gd name="T21" fmla="*/ 0 h 173"/>
                  <a:gd name="T22" fmla="*/ 47 w 47"/>
                  <a:gd name="T23" fmla="*/ 0 h 173"/>
                  <a:gd name="T24" fmla="*/ 47 w 47"/>
                  <a:gd name="T25"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173">
                    <a:moveTo>
                      <a:pt x="47" y="173"/>
                    </a:moveTo>
                    <a:lnTo>
                      <a:pt x="0" y="173"/>
                    </a:lnTo>
                    <a:lnTo>
                      <a:pt x="0" y="0"/>
                    </a:lnTo>
                    <a:lnTo>
                      <a:pt x="12" y="0"/>
                    </a:lnTo>
                    <a:lnTo>
                      <a:pt x="12" y="171"/>
                    </a:lnTo>
                    <a:lnTo>
                      <a:pt x="16" y="171"/>
                    </a:lnTo>
                    <a:lnTo>
                      <a:pt x="16" y="0"/>
                    </a:lnTo>
                    <a:lnTo>
                      <a:pt x="24" y="0"/>
                    </a:lnTo>
                    <a:lnTo>
                      <a:pt x="24" y="171"/>
                    </a:lnTo>
                    <a:lnTo>
                      <a:pt x="28" y="171"/>
                    </a:lnTo>
                    <a:lnTo>
                      <a:pt x="28" y="0"/>
                    </a:lnTo>
                    <a:lnTo>
                      <a:pt x="47" y="0"/>
                    </a:lnTo>
                    <a:lnTo>
                      <a:pt x="47" y="173"/>
                    </a:lnTo>
                    <a:close/>
                  </a:path>
                </a:pathLst>
              </a:custGeom>
              <a:solidFill>
                <a:srgbClr val="8485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96" name="Rectangle 1280"/>
              <p:cNvSpPr>
                <a:spLocks noChangeArrowheads="1"/>
              </p:cNvSpPr>
              <p:nvPr/>
            </p:nvSpPr>
            <p:spPr bwMode="auto">
              <a:xfrm>
                <a:off x="6011" y="4060"/>
                <a:ext cx="4" cy="171"/>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97" name="Rectangle 1281"/>
              <p:cNvSpPr>
                <a:spLocks noChangeArrowheads="1"/>
              </p:cNvSpPr>
              <p:nvPr/>
            </p:nvSpPr>
            <p:spPr bwMode="auto">
              <a:xfrm>
                <a:off x="6023" y="4060"/>
                <a:ext cx="4" cy="171"/>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98" name="Freeform 1282"/>
              <p:cNvSpPr>
                <a:spLocks/>
              </p:cNvSpPr>
              <p:nvPr/>
            </p:nvSpPr>
            <p:spPr bwMode="auto">
              <a:xfrm>
                <a:off x="6046" y="4006"/>
                <a:ext cx="19" cy="157"/>
              </a:xfrm>
              <a:custGeom>
                <a:avLst/>
                <a:gdLst>
                  <a:gd name="T0" fmla="*/ 19 w 19"/>
                  <a:gd name="T1" fmla="*/ 157 h 157"/>
                  <a:gd name="T2" fmla="*/ 0 w 19"/>
                  <a:gd name="T3" fmla="*/ 157 h 157"/>
                  <a:gd name="T4" fmla="*/ 0 w 19"/>
                  <a:gd name="T5" fmla="*/ 15 h 157"/>
                  <a:gd name="T6" fmla="*/ 19 w 19"/>
                  <a:gd name="T7" fmla="*/ 0 h 157"/>
                  <a:gd name="T8" fmla="*/ 19 w 19"/>
                  <a:gd name="T9" fmla="*/ 157 h 157"/>
                </a:gdLst>
                <a:ahLst/>
                <a:cxnLst>
                  <a:cxn ang="0">
                    <a:pos x="T0" y="T1"/>
                  </a:cxn>
                  <a:cxn ang="0">
                    <a:pos x="T2" y="T3"/>
                  </a:cxn>
                  <a:cxn ang="0">
                    <a:pos x="T4" y="T5"/>
                  </a:cxn>
                  <a:cxn ang="0">
                    <a:pos x="T6" y="T7"/>
                  </a:cxn>
                  <a:cxn ang="0">
                    <a:pos x="T8" y="T9"/>
                  </a:cxn>
                </a:cxnLst>
                <a:rect l="0" t="0" r="r" b="b"/>
                <a:pathLst>
                  <a:path w="19" h="157">
                    <a:moveTo>
                      <a:pt x="19" y="157"/>
                    </a:moveTo>
                    <a:lnTo>
                      <a:pt x="0" y="157"/>
                    </a:lnTo>
                    <a:lnTo>
                      <a:pt x="0" y="15"/>
                    </a:lnTo>
                    <a:lnTo>
                      <a:pt x="19" y="0"/>
                    </a:lnTo>
                    <a:lnTo>
                      <a:pt x="19" y="157"/>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99" name="Rectangle 1283"/>
              <p:cNvSpPr>
                <a:spLocks noChangeArrowheads="1"/>
              </p:cNvSpPr>
              <p:nvPr/>
            </p:nvSpPr>
            <p:spPr bwMode="auto">
              <a:xfrm>
                <a:off x="6154" y="4006"/>
                <a:ext cx="33" cy="157"/>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00" name="Freeform 1284"/>
              <p:cNvSpPr>
                <a:spLocks noEditPoints="1"/>
              </p:cNvSpPr>
              <p:nvPr/>
            </p:nvSpPr>
            <p:spPr bwMode="auto">
              <a:xfrm>
                <a:off x="6200" y="4006"/>
                <a:ext cx="8" cy="140"/>
              </a:xfrm>
              <a:custGeom>
                <a:avLst/>
                <a:gdLst>
                  <a:gd name="T0" fmla="*/ 0 w 90"/>
                  <a:gd name="T1" fmla="*/ 1623 h 1623"/>
                  <a:gd name="T2" fmla="*/ 0 w 90"/>
                  <a:gd name="T3" fmla="*/ 0 h 1623"/>
                  <a:gd name="T4" fmla="*/ 5 w 90"/>
                  <a:gd name="T5" fmla="*/ 0 h 1623"/>
                  <a:gd name="T6" fmla="*/ 5 w 90"/>
                  <a:gd name="T7" fmla="*/ 1622 h 1623"/>
                  <a:gd name="T8" fmla="*/ 0 w 90"/>
                  <a:gd name="T9" fmla="*/ 1623 h 1623"/>
                  <a:gd name="T10" fmla="*/ 55 w 90"/>
                  <a:gd name="T11" fmla="*/ 1612 h 1623"/>
                  <a:gd name="T12" fmla="*/ 55 w 90"/>
                  <a:gd name="T13" fmla="*/ 0 h 1623"/>
                  <a:gd name="T14" fmla="*/ 90 w 90"/>
                  <a:gd name="T15" fmla="*/ 0 h 1623"/>
                  <a:gd name="T16" fmla="*/ 90 w 90"/>
                  <a:gd name="T17" fmla="*/ 1605 h 1623"/>
                  <a:gd name="T18" fmla="*/ 55 w 90"/>
                  <a:gd name="T19" fmla="*/ 1612 h 1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1623">
                    <a:moveTo>
                      <a:pt x="0" y="1623"/>
                    </a:moveTo>
                    <a:lnTo>
                      <a:pt x="0" y="0"/>
                    </a:lnTo>
                    <a:lnTo>
                      <a:pt x="5" y="0"/>
                    </a:lnTo>
                    <a:lnTo>
                      <a:pt x="5" y="1622"/>
                    </a:lnTo>
                    <a:lnTo>
                      <a:pt x="0" y="1623"/>
                    </a:lnTo>
                    <a:moveTo>
                      <a:pt x="55" y="1612"/>
                    </a:moveTo>
                    <a:lnTo>
                      <a:pt x="55" y="0"/>
                    </a:lnTo>
                    <a:lnTo>
                      <a:pt x="90" y="0"/>
                    </a:lnTo>
                    <a:lnTo>
                      <a:pt x="90" y="1605"/>
                    </a:lnTo>
                    <a:lnTo>
                      <a:pt x="55" y="1612"/>
                    </a:lnTo>
                  </a:path>
                </a:pathLst>
              </a:custGeom>
              <a:solidFill>
                <a:srgbClr val="7A7B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01" name="Freeform 1285"/>
              <p:cNvSpPr>
                <a:spLocks/>
              </p:cNvSpPr>
              <p:nvPr/>
            </p:nvSpPr>
            <p:spPr bwMode="auto">
              <a:xfrm>
                <a:off x="6200" y="4006"/>
                <a:ext cx="5" cy="140"/>
              </a:xfrm>
              <a:custGeom>
                <a:avLst/>
                <a:gdLst>
                  <a:gd name="T0" fmla="*/ 0 w 5"/>
                  <a:gd name="T1" fmla="*/ 140 h 140"/>
                  <a:gd name="T2" fmla="*/ 0 w 5"/>
                  <a:gd name="T3" fmla="*/ 0 h 140"/>
                  <a:gd name="T4" fmla="*/ 5 w 5"/>
                  <a:gd name="T5" fmla="*/ 0 h 140"/>
                  <a:gd name="T6" fmla="*/ 5 w 5"/>
                  <a:gd name="T7" fmla="*/ 139 h 140"/>
                  <a:gd name="T8" fmla="*/ 0 w 5"/>
                  <a:gd name="T9" fmla="*/ 140 h 140"/>
                </a:gdLst>
                <a:ahLst/>
                <a:cxnLst>
                  <a:cxn ang="0">
                    <a:pos x="T0" y="T1"/>
                  </a:cxn>
                  <a:cxn ang="0">
                    <a:pos x="T2" y="T3"/>
                  </a:cxn>
                  <a:cxn ang="0">
                    <a:pos x="T4" y="T5"/>
                  </a:cxn>
                  <a:cxn ang="0">
                    <a:pos x="T6" y="T7"/>
                  </a:cxn>
                  <a:cxn ang="0">
                    <a:pos x="T8" y="T9"/>
                  </a:cxn>
                </a:cxnLst>
                <a:rect l="0" t="0" r="r" b="b"/>
                <a:pathLst>
                  <a:path w="5" h="140">
                    <a:moveTo>
                      <a:pt x="0" y="140"/>
                    </a:moveTo>
                    <a:lnTo>
                      <a:pt x="0" y="0"/>
                    </a:lnTo>
                    <a:lnTo>
                      <a:pt x="5" y="0"/>
                    </a:lnTo>
                    <a:lnTo>
                      <a:pt x="5" y="139"/>
                    </a:lnTo>
                    <a:lnTo>
                      <a:pt x="0" y="14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02" name="Freeform 1286"/>
              <p:cNvSpPr>
                <a:spLocks/>
              </p:cNvSpPr>
              <p:nvPr/>
            </p:nvSpPr>
            <p:spPr bwMode="auto">
              <a:xfrm>
                <a:off x="6246" y="4006"/>
                <a:ext cx="2" cy="131"/>
              </a:xfrm>
              <a:custGeom>
                <a:avLst/>
                <a:gdLst>
                  <a:gd name="T0" fmla="*/ 0 w 2"/>
                  <a:gd name="T1" fmla="*/ 131 h 131"/>
                  <a:gd name="T2" fmla="*/ 0 w 2"/>
                  <a:gd name="T3" fmla="*/ 0 h 131"/>
                  <a:gd name="T4" fmla="*/ 2 w 2"/>
                  <a:gd name="T5" fmla="*/ 0 h 131"/>
                  <a:gd name="T6" fmla="*/ 2 w 2"/>
                  <a:gd name="T7" fmla="*/ 130 h 131"/>
                  <a:gd name="T8" fmla="*/ 0 w 2"/>
                  <a:gd name="T9" fmla="*/ 131 h 131"/>
                </a:gdLst>
                <a:ahLst/>
                <a:cxnLst>
                  <a:cxn ang="0">
                    <a:pos x="T0" y="T1"/>
                  </a:cxn>
                  <a:cxn ang="0">
                    <a:pos x="T2" y="T3"/>
                  </a:cxn>
                  <a:cxn ang="0">
                    <a:pos x="T4" y="T5"/>
                  </a:cxn>
                  <a:cxn ang="0">
                    <a:pos x="T6" y="T7"/>
                  </a:cxn>
                  <a:cxn ang="0">
                    <a:pos x="T8" y="T9"/>
                  </a:cxn>
                </a:cxnLst>
                <a:rect l="0" t="0" r="r" b="b"/>
                <a:pathLst>
                  <a:path w="2" h="131">
                    <a:moveTo>
                      <a:pt x="0" y="131"/>
                    </a:moveTo>
                    <a:lnTo>
                      <a:pt x="0" y="0"/>
                    </a:lnTo>
                    <a:lnTo>
                      <a:pt x="2" y="0"/>
                    </a:lnTo>
                    <a:lnTo>
                      <a:pt x="2" y="130"/>
                    </a:lnTo>
                    <a:lnTo>
                      <a:pt x="0" y="131"/>
                    </a:lnTo>
                    <a:close/>
                  </a:path>
                </a:pathLst>
              </a:custGeom>
              <a:solidFill>
                <a:srgbClr val="7A7B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03" name="Rectangle 1287"/>
              <p:cNvSpPr>
                <a:spLocks noChangeArrowheads="1"/>
              </p:cNvSpPr>
              <p:nvPr/>
            </p:nvSpPr>
            <p:spPr bwMode="auto">
              <a:xfrm>
                <a:off x="6243" y="4006"/>
                <a:ext cx="3" cy="131"/>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04" name="Freeform 1288"/>
              <p:cNvSpPr>
                <a:spLocks/>
              </p:cNvSpPr>
              <p:nvPr/>
            </p:nvSpPr>
            <p:spPr bwMode="auto">
              <a:xfrm>
                <a:off x="6412" y="4060"/>
                <a:ext cx="8" cy="28"/>
              </a:xfrm>
              <a:custGeom>
                <a:avLst/>
                <a:gdLst>
                  <a:gd name="T0" fmla="*/ 0 w 8"/>
                  <a:gd name="T1" fmla="*/ 28 h 28"/>
                  <a:gd name="T2" fmla="*/ 0 w 8"/>
                  <a:gd name="T3" fmla="*/ 0 h 28"/>
                  <a:gd name="T4" fmla="*/ 8 w 8"/>
                  <a:gd name="T5" fmla="*/ 0 h 28"/>
                  <a:gd name="T6" fmla="*/ 8 w 8"/>
                  <a:gd name="T7" fmla="*/ 25 h 28"/>
                  <a:gd name="T8" fmla="*/ 0 w 8"/>
                  <a:gd name="T9" fmla="*/ 28 h 28"/>
                </a:gdLst>
                <a:ahLst/>
                <a:cxnLst>
                  <a:cxn ang="0">
                    <a:pos x="T0" y="T1"/>
                  </a:cxn>
                  <a:cxn ang="0">
                    <a:pos x="T2" y="T3"/>
                  </a:cxn>
                  <a:cxn ang="0">
                    <a:pos x="T4" y="T5"/>
                  </a:cxn>
                  <a:cxn ang="0">
                    <a:pos x="T6" y="T7"/>
                  </a:cxn>
                  <a:cxn ang="0">
                    <a:pos x="T8" y="T9"/>
                  </a:cxn>
                </a:cxnLst>
                <a:rect l="0" t="0" r="r" b="b"/>
                <a:pathLst>
                  <a:path w="8" h="28">
                    <a:moveTo>
                      <a:pt x="0" y="28"/>
                    </a:moveTo>
                    <a:lnTo>
                      <a:pt x="0" y="0"/>
                    </a:lnTo>
                    <a:lnTo>
                      <a:pt x="8" y="0"/>
                    </a:lnTo>
                    <a:lnTo>
                      <a:pt x="8" y="25"/>
                    </a:lnTo>
                    <a:lnTo>
                      <a:pt x="0" y="28"/>
                    </a:lnTo>
                    <a:close/>
                  </a:path>
                </a:pathLst>
              </a:custGeom>
              <a:solidFill>
                <a:srgbClr val="5355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05" name="Freeform 1289"/>
              <p:cNvSpPr>
                <a:spLocks noEditPoints="1"/>
              </p:cNvSpPr>
              <p:nvPr/>
            </p:nvSpPr>
            <p:spPr bwMode="auto">
              <a:xfrm>
                <a:off x="5002" y="4051"/>
                <a:ext cx="101" cy="182"/>
              </a:xfrm>
              <a:custGeom>
                <a:avLst/>
                <a:gdLst>
                  <a:gd name="T0" fmla="*/ 1169 w 1169"/>
                  <a:gd name="T1" fmla="*/ 2114 h 2114"/>
                  <a:gd name="T2" fmla="*/ 652 w 1169"/>
                  <a:gd name="T3" fmla="*/ 2114 h 2114"/>
                  <a:gd name="T4" fmla="*/ 652 w 1169"/>
                  <a:gd name="T5" fmla="*/ 473 h 2114"/>
                  <a:gd name="T6" fmla="*/ 743 w 1169"/>
                  <a:gd name="T7" fmla="*/ 473 h 2114"/>
                  <a:gd name="T8" fmla="*/ 743 w 1169"/>
                  <a:gd name="T9" fmla="*/ 123 h 2114"/>
                  <a:gd name="T10" fmla="*/ 652 w 1169"/>
                  <a:gd name="T11" fmla="*/ 123 h 2114"/>
                  <a:gd name="T12" fmla="*/ 652 w 1169"/>
                  <a:gd name="T13" fmla="*/ 0 h 2114"/>
                  <a:gd name="T14" fmla="*/ 1169 w 1169"/>
                  <a:gd name="T15" fmla="*/ 0 h 2114"/>
                  <a:gd name="T16" fmla="*/ 1169 w 1169"/>
                  <a:gd name="T17" fmla="*/ 2114 h 2114"/>
                  <a:gd name="T18" fmla="*/ 984 w 1169"/>
                  <a:gd name="T19" fmla="*/ 123 h 2114"/>
                  <a:gd name="T20" fmla="*/ 984 w 1169"/>
                  <a:gd name="T21" fmla="*/ 473 h 2114"/>
                  <a:gd name="T22" fmla="*/ 1126 w 1169"/>
                  <a:gd name="T23" fmla="*/ 473 h 2114"/>
                  <a:gd name="T24" fmla="*/ 1126 w 1169"/>
                  <a:gd name="T25" fmla="*/ 123 h 2114"/>
                  <a:gd name="T26" fmla="*/ 984 w 1169"/>
                  <a:gd name="T27" fmla="*/ 123 h 2114"/>
                  <a:gd name="T28" fmla="*/ 793 w 1169"/>
                  <a:gd name="T29" fmla="*/ 123 h 2114"/>
                  <a:gd name="T30" fmla="*/ 793 w 1169"/>
                  <a:gd name="T31" fmla="*/ 473 h 2114"/>
                  <a:gd name="T32" fmla="*/ 934 w 1169"/>
                  <a:gd name="T33" fmla="*/ 473 h 2114"/>
                  <a:gd name="T34" fmla="*/ 934 w 1169"/>
                  <a:gd name="T35" fmla="*/ 123 h 2114"/>
                  <a:gd name="T36" fmla="*/ 793 w 1169"/>
                  <a:gd name="T37" fmla="*/ 123 h 2114"/>
                  <a:gd name="T38" fmla="*/ 602 w 1169"/>
                  <a:gd name="T39" fmla="*/ 2114 h 2114"/>
                  <a:gd name="T40" fmla="*/ 525 w 1169"/>
                  <a:gd name="T41" fmla="*/ 2114 h 2114"/>
                  <a:gd name="T42" fmla="*/ 525 w 1169"/>
                  <a:gd name="T43" fmla="*/ 1278 h 2114"/>
                  <a:gd name="T44" fmla="*/ 11 w 1169"/>
                  <a:gd name="T45" fmla="*/ 1278 h 2114"/>
                  <a:gd name="T46" fmla="*/ 11 w 1169"/>
                  <a:gd name="T47" fmla="*/ 0 h 2114"/>
                  <a:gd name="T48" fmla="*/ 0 w 1169"/>
                  <a:gd name="T49" fmla="*/ 7 h 2114"/>
                  <a:gd name="T50" fmla="*/ 0 w 1169"/>
                  <a:gd name="T51" fmla="*/ 0 h 2114"/>
                  <a:gd name="T52" fmla="*/ 602 w 1169"/>
                  <a:gd name="T53" fmla="*/ 0 h 2114"/>
                  <a:gd name="T54" fmla="*/ 602 w 1169"/>
                  <a:gd name="T55" fmla="*/ 123 h 2114"/>
                  <a:gd name="T56" fmla="*/ 601 w 1169"/>
                  <a:gd name="T57" fmla="*/ 123 h 2114"/>
                  <a:gd name="T58" fmla="*/ 601 w 1169"/>
                  <a:gd name="T59" fmla="*/ 473 h 2114"/>
                  <a:gd name="T60" fmla="*/ 602 w 1169"/>
                  <a:gd name="T61" fmla="*/ 473 h 2114"/>
                  <a:gd name="T62" fmla="*/ 602 w 1169"/>
                  <a:gd name="T63" fmla="*/ 2114 h 2114"/>
                  <a:gd name="T64" fmla="*/ 410 w 1169"/>
                  <a:gd name="T65" fmla="*/ 123 h 2114"/>
                  <a:gd name="T66" fmla="*/ 410 w 1169"/>
                  <a:gd name="T67" fmla="*/ 473 h 2114"/>
                  <a:gd name="T68" fmla="*/ 551 w 1169"/>
                  <a:gd name="T69" fmla="*/ 473 h 2114"/>
                  <a:gd name="T70" fmla="*/ 551 w 1169"/>
                  <a:gd name="T71" fmla="*/ 123 h 2114"/>
                  <a:gd name="T72" fmla="*/ 410 w 1169"/>
                  <a:gd name="T73" fmla="*/ 123 h 2114"/>
                  <a:gd name="T74" fmla="*/ 218 w 1169"/>
                  <a:gd name="T75" fmla="*/ 123 h 2114"/>
                  <a:gd name="T76" fmla="*/ 218 w 1169"/>
                  <a:gd name="T77" fmla="*/ 473 h 2114"/>
                  <a:gd name="T78" fmla="*/ 360 w 1169"/>
                  <a:gd name="T79" fmla="*/ 473 h 2114"/>
                  <a:gd name="T80" fmla="*/ 360 w 1169"/>
                  <a:gd name="T81" fmla="*/ 123 h 2114"/>
                  <a:gd name="T82" fmla="*/ 218 w 1169"/>
                  <a:gd name="T83" fmla="*/ 123 h 2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69" h="2114">
                    <a:moveTo>
                      <a:pt x="1169" y="2114"/>
                    </a:moveTo>
                    <a:lnTo>
                      <a:pt x="652" y="2114"/>
                    </a:lnTo>
                    <a:lnTo>
                      <a:pt x="652" y="473"/>
                    </a:lnTo>
                    <a:lnTo>
                      <a:pt x="743" y="473"/>
                    </a:lnTo>
                    <a:lnTo>
                      <a:pt x="743" y="123"/>
                    </a:lnTo>
                    <a:lnTo>
                      <a:pt x="652" y="123"/>
                    </a:lnTo>
                    <a:lnTo>
                      <a:pt x="652" y="0"/>
                    </a:lnTo>
                    <a:lnTo>
                      <a:pt x="1169" y="0"/>
                    </a:lnTo>
                    <a:lnTo>
                      <a:pt x="1169" y="2114"/>
                    </a:lnTo>
                    <a:moveTo>
                      <a:pt x="984" y="123"/>
                    </a:moveTo>
                    <a:lnTo>
                      <a:pt x="984" y="473"/>
                    </a:lnTo>
                    <a:lnTo>
                      <a:pt x="1126" y="473"/>
                    </a:lnTo>
                    <a:lnTo>
                      <a:pt x="1126" y="123"/>
                    </a:lnTo>
                    <a:lnTo>
                      <a:pt x="984" y="123"/>
                    </a:lnTo>
                    <a:moveTo>
                      <a:pt x="793" y="123"/>
                    </a:moveTo>
                    <a:lnTo>
                      <a:pt x="793" y="473"/>
                    </a:lnTo>
                    <a:lnTo>
                      <a:pt x="934" y="473"/>
                    </a:lnTo>
                    <a:lnTo>
                      <a:pt x="934" y="123"/>
                    </a:lnTo>
                    <a:lnTo>
                      <a:pt x="793" y="123"/>
                    </a:lnTo>
                    <a:moveTo>
                      <a:pt x="602" y="2114"/>
                    </a:moveTo>
                    <a:lnTo>
                      <a:pt x="525" y="2114"/>
                    </a:lnTo>
                    <a:lnTo>
                      <a:pt x="525" y="1278"/>
                    </a:lnTo>
                    <a:lnTo>
                      <a:pt x="11" y="1278"/>
                    </a:lnTo>
                    <a:lnTo>
                      <a:pt x="11" y="0"/>
                    </a:lnTo>
                    <a:lnTo>
                      <a:pt x="0" y="7"/>
                    </a:lnTo>
                    <a:lnTo>
                      <a:pt x="0" y="0"/>
                    </a:lnTo>
                    <a:lnTo>
                      <a:pt x="602" y="0"/>
                    </a:lnTo>
                    <a:lnTo>
                      <a:pt x="602" y="123"/>
                    </a:lnTo>
                    <a:lnTo>
                      <a:pt x="601" y="123"/>
                    </a:lnTo>
                    <a:lnTo>
                      <a:pt x="601" y="473"/>
                    </a:lnTo>
                    <a:lnTo>
                      <a:pt x="602" y="473"/>
                    </a:lnTo>
                    <a:lnTo>
                      <a:pt x="602" y="2114"/>
                    </a:lnTo>
                    <a:moveTo>
                      <a:pt x="410" y="123"/>
                    </a:moveTo>
                    <a:lnTo>
                      <a:pt x="410" y="473"/>
                    </a:lnTo>
                    <a:lnTo>
                      <a:pt x="551" y="473"/>
                    </a:lnTo>
                    <a:lnTo>
                      <a:pt x="551" y="123"/>
                    </a:lnTo>
                    <a:lnTo>
                      <a:pt x="410" y="123"/>
                    </a:lnTo>
                    <a:moveTo>
                      <a:pt x="218" y="123"/>
                    </a:moveTo>
                    <a:lnTo>
                      <a:pt x="218" y="473"/>
                    </a:lnTo>
                    <a:lnTo>
                      <a:pt x="360" y="473"/>
                    </a:lnTo>
                    <a:lnTo>
                      <a:pt x="360" y="123"/>
                    </a:lnTo>
                    <a:lnTo>
                      <a:pt x="218" y="123"/>
                    </a:lnTo>
                  </a:path>
                </a:pathLst>
              </a:custGeom>
              <a:solidFill>
                <a:srgbClr val="ADAE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06" name="Freeform 1290"/>
              <p:cNvSpPr>
                <a:spLocks noEditPoints="1"/>
              </p:cNvSpPr>
              <p:nvPr/>
            </p:nvSpPr>
            <p:spPr bwMode="auto">
              <a:xfrm>
                <a:off x="5054" y="4051"/>
                <a:ext cx="5" cy="182"/>
              </a:xfrm>
              <a:custGeom>
                <a:avLst/>
                <a:gdLst>
                  <a:gd name="T0" fmla="*/ 50 w 50"/>
                  <a:gd name="T1" fmla="*/ 2114 h 2114"/>
                  <a:gd name="T2" fmla="*/ 0 w 50"/>
                  <a:gd name="T3" fmla="*/ 2114 h 2114"/>
                  <a:gd name="T4" fmla="*/ 0 w 50"/>
                  <a:gd name="T5" fmla="*/ 473 h 2114"/>
                  <a:gd name="T6" fmla="*/ 50 w 50"/>
                  <a:gd name="T7" fmla="*/ 473 h 2114"/>
                  <a:gd name="T8" fmla="*/ 50 w 50"/>
                  <a:gd name="T9" fmla="*/ 2114 h 2114"/>
                  <a:gd name="T10" fmla="*/ 50 w 50"/>
                  <a:gd name="T11" fmla="*/ 123 h 2114"/>
                  <a:gd name="T12" fmla="*/ 0 w 50"/>
                  <a:gd name="T13" fmla="*/ 123 h 2114"/>
                  <a:gd name="T14" fmla="*/ 0 w 50"/>
                  <a:gd name="T15" fmla="*/ 0 h 2114"/>
                  <a:gd name="T16" fmla="*/ 50 w 50"/>
                  <a:gd name="T17" fmla="*/ 0 h 2114"/>
                  <a:gd name="T18" fmla="*/ 50 w 50"/>
                  <a:gd name="T19" fmla="*/ 123 h 2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114">
                    <a:moveTo>
                      <a:pt x="50" y="2114"/>
                    </a:moveTo>
                    <a:lnTo>
                      <a:pt x="0" y="2114"/>
                    </a:lnTo>
                    <a:lnTo>
                      <a:pt x="0" y="473"/>
                    </a:lnTo>
                    <a:lnTo>
                      <a:pt x="50" y="473"/>
                    </a:lnTo>
                    <a:lnTo>
                      <a:pt x="50" y="2114"/>
                    </a:lnTo>
                    <a:moveTo>
                      <a:pt x="50" y="123"/>
                    </a:moveTo>
                    <a:lnTo>
                      <a:pt x="0" y="123"/>
                    </a:lnTo>
                    <a:lnTo>
                      <a:pt x="0" y="0"/>
                    </a:lnTo>
                    <a:lnTo>
                      <a:pt x="50" y="0"/>
                    </a:lnTo>
                    <a:lnTo>
                      <a:pt x="50" y="123"/>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07" name="Freeform 1291"/>
              <p:cNvSpPr>
                <a:spLocks/>
              </p:cNvSpPr>
              <p:nvPr/>
            </p:nvSpPr>
            <p:spPr bwMode="auto">
              <a:xfrm>
                <a:off x="4957" y="4051"/>
                <a:ext cx="46" cy="110"/>
              </a:xfrm>
              <a:custGeom>
                <a:avLst/>
                <a:gdLst>
                  <a:gd name="T0" fmla="*/ 46 w 46"/>
                  <a:gd name="T1" fmla="*/ 110 h 110"/>
                  <a:gd name="T2" fmla="*/ 38 w 46"/>
                  <a:gd name="T3" fmla="*/ 110 h 110"/>
                  <a:gd name="T4" fmla="*/ 38 w 46"/>
                  <a:gd name="T5" fmla="*/ 44 h 110"/>
                  <a:gd name="T6" fmla="*/ 27 w 46"/>
                  <a:gd name="T7" fmla="*/ 48 h 110"/>
                  <a:gd name="T8" fmla="*/ 27 w 46"/>
                  <a:gd name="T9" fmla="*/ 110 h 110"/>
                  <a:gd name="T10" fmla="*/ 20 w 46"/>
                  <a:gd name="T11" fmla="*/ 110 h 110"/>
                  <a:gd name="T12" fmla="*/ 20 w 46"/>
                  <a:gd name="T13" fmla="*/ 51 h 110"/>
                  <a:gd name="T14" fmla="*/ 10 w 46"/>
                  <a:gd name="T15" fmla="*/ 55 h 110"/>
                  <a:gd name="T16" fmla="*/ 10 w 46"/>
                  <a:gd name="T17" fmla="*/ 110 h 110"/>
                  <a:gd name="T18" fmla="*/ 0 w 46"/>
                  <a:gd name="T19" fmla="*/ 110 h 110"/>
                  <a:gd name="T20" fmla="*/ 0 w 46"/>
                  <a:gd name="T21" fmla="*/ 28 h 110"/>
                  <a:gd name="T22" fmla="*/ 45 w 46"/>
                  <a:gd name="T23" fmla="*/ 0 h 110"/>
                  <a:gd name="T24" fmla="*/ 46 w 46"/>
                  <a:gd name="T25" fmla="*/ 0 h 110"/>
                  <a:gd name="T26" fmla="*/ 46 w 46"/>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110">
                    <a:moveTo>
                      <a:pt x="46" y="110"/>
                    </a:moveTo>
                    <a:lnTo>
                      <a:pt x="38" y="110"/>
                    </a:lnTo>
                    <a:lnTo>
                      <a:pt x="38" y="44"/>
                    </a:lnTo>
                    <a:lnTo>
                      <a:pt x="27" y="48"/>
                    </a:lnTo>
                    <a:lnTo>
                      <a:pt x="27" y="110"/>
                    </a:lnTo>
                    <a:lnTo>
                      <a:pt x="20" y="110"/>
                    </a:lnTo>
                    <a:lnTo>
                      <a:pt x="20" y="51"/>
                    </a:lnTo>
                    <a:lnTo>
                      <a:pt x="10" y="55"/>
                    </a:lnTo>
                    <a:lnTo>
                      <a:pt x="10" y="110"/>
                    </a:lnTo>
                    <a:lnTo>
                      <a:pt x="0" y="110"/>
                    </a:lnTo>
                    <a:lnTo>
                      <a:pt x="0" y="28"/>
                    </a:lnTo>
                    <a:lnTo>
                      <a:pt x="45" y="0"/>
                    </a:lnTo>
                    <a:lnTo>
                      <a:pt x="46" y="0"/>
                    </a:lnTo>
                    <a:lnTo>
                      <a:pt x="46" y="110"/>
                    </a:lnTo>
                    <a:close/>
                  </a:path>
                </a:pathLst>
              </a:custGeom>
              <a:solidFill>
                <a:srgbClr val="D7D6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08" name="Freeform 1292"/>
              <p:cNvSpPr>
                <a:spLocks/>
              </p:cNvSpPr>
              <p:nvPr/>
            </p:nvSpPr>
            <p:spPr bwMode="auto">
              <a:xfrm>
                <a:off x="4984" y="4095"/>
                <a:ext cx="11" cy="66"/>
              </a:xfrm>
              <a:custGeom>
                <a:avLst/>
                <a:gdLst>
                  <a:gd name="T0" fmla="*/ 11 w 11"/>
                  <a:gd name="T1" fmla="*/ 66 h 66"/>
                  <a:gd name="T2" fmla="*/ 0 w 11"/>
                  <a:gd name="T3" fmla="*/ 66 h 66"/>
                  <a:gd name="T4" fmla="*/ 0 w 11"/>
                  <a:gd name="T5" fmla="*/ 4 h 66"/>
                  <a:gd name="T6" fmla="*/ 11 w 11"/>
                  <a:gd name="T7" fmla="*/ 0 h 66"/>
                  <a:gd name="T8" fmla="*/ 11 w 11"/>
                  <a:gd name="T9" fmla="*/ 66 h 66"/>
                </a:gdLst>
                <a:ahLst/>
                <a:cxnLst>
                  <a:cxn ang="0">
                    <a:pos x="T0" y="T1"/>
                  </a:cxn>
                  <a:cxn ang="0">
                    <a:pos x="T2" y="T3"/>
                  </a:cxn>
                  <a:cxn ang="0">
                    <a:pos x="T4" y="T5"/>
                  </a:cxn>
                  <a:cxn ang="0">
                    <a:pos x="T6" y="T7"/>
                  </a:cxn>
                  <a:cxn ang="0">
                    <a:pos x="T8" y="T9"/>
                  </a:cxn>
                </a:cxnLst>
                <a:rect l="0" t="0" r="r" b="b"/>
                <a:pathLst>
                  <a:path w="11" h="66">
                    <a:moveTo>
                      <a:pt x="11" y="66"/>
                    </a:moveTo>
                    <a:lnTo>
                      <a:pt x="0" y="66"/>
                    </a:lnTo>
                    <a:lnTo>
                      <a:pt x="0" y="4"/>
                    </a:lnTo>
                    <a:lnTo>
                      <a:pt x="11" y="0"/>
                    </a:lnTo>
                    <a:lnTo>
                      <a:pt x="11" y="66"/>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09" name="Freeform 1293"/>
              <p:cNvSpPr>
                <a:spLocks/>
              </p:cNvSpPr>
              <p:nvPr/>
            </p:nvSpPr>
            <p:spPr bwMode="auto">
              <a:xfrm>
                <a:off x="4967" y="4102"/>
                <a:ext cx="10" cy="59"/>
              </a:xfrm>
              <a:custGeom>
                <a:avLst/>
                <a:gdLst>
                  <a:gd name="T0" fmla="*/ 10 w 10"/>
                  <a:gd name="T1" fmla="*/ 59 h 59"/>
                  <a:gd name="T2" fmla="*/ 0 w 10"/>
                  <a:gd name="T3" fmla="*/ 59 h 59"/>
                  <a:gd name="T4" fmla="*/ 0 w 10"/>
                  <a:gd name="T5" fmla="*/ 4 h 59"/>
                  <a:gd name="T6" fmla="*/ 10 w 10"/>
                  <a:gd name="T7" fmla="*/ 0 h 59"/>
                  <a:gd name="T8" fmla="*/ 10 w 10"/>
                  <a:gd name="T9" fmla="*/ 59 h 59"/>
                </a:gdLst>
                <a:ahLst/>
                <a:cxnLst>
                  <a:cxn ang="0">
                    <a:pos x="T0" y="T1"/>
                  </a:cxn>
                  <a:cxn ang="0">
                    <a:pos x="T2" y="T3"/>
                  </a:cxn>
                  <a:cxn ang="0">
                    <a:pos x="T4" y="T5"/>
                  </a:cxn>
                  <a:cxn ang="0">
                    <a:pos x="T6" y="T7"/>
                  </a:cxn>
                  <a:cxn ang="0">
                    <a:pos x="T8" y="T9"/>
                  </a:cxn>
                </a:cxnLst>
                <a:rect l="0" t="0" r="r" b="b"/>
                <a:pathLst>
                  <a:path w="10" h="59">
                    <a:moveTo>
                      <a:pt x="10" y="59"/>
                    </a:moveTo>
                    <a:lnTo>
                      <a:pt x="0" y="59"/>
                    </a:lnTo>
                    <a:lnTo>
                      <a:pt x="0" y="4"/>
                    </a:lnTo>
                    <a:lnTo>
                      <a:pt x="10" y="0"/>
                    </a:lnTo>
                    <a:lnTo>
                      <a:pt x="10" y="59"/>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10" name="Rectangle 1294"/>
              <p:cNvSpPr>
                <a:spLocks noChangeArrowheads="1"/>
              </p:cNvSpPr>
              <p:nvPr/>
            </p:nvSpPr>
            <p:spPr bwMode="auto">
              <a:xfrm>
                <a:off x="5021" y="4061"/>
                <a:ext cx="13" cy="31"/>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11" name="Rectangle 1295"/>
              <p:cNvSpPr>
                <a:spLocks noChangeArrowheads="1"/>
              </p:cNvSpPr>
              <p:nvPr/>
            </p:nvSpPr>
            <p:spPr bwMode="auto">
              <a:xfrm>
                <a:off x="5038" y="4061"/>
                <a:ext cx="12" cy="31"/>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12" name="Freeform 1296"/>
              <p:cNvSpPr>
                <a:spLocks noEditPoints="1"/>
              </p:cNvSpPr>
              <p:nvPr/>
            </p:nvSpPr>
            <p:spPr bwMode="auto">
              <a:xfrm>
                <a:off x="5054" y="4061"/>
                <a:ext cx="13" cy="31"/>
              </a:xfrm>
              <a:custGeom>
                <a:avLst/>
                <a:gdLst>
                  <a:gd name="T0" fmla="*/ 142 w 142"/>
                  <a:gd name="T1" fmla="*/ 350 h 350"/>
                  <a:gd name="T2" fmla="*/ 51 w 142"/>
                  <a:gd name="T3" fmla="*/ 350 h 350"/>
                  <a:gd name="T4" fmla="*/ 51 w 142"/>
                  <a:gd name="T5" fmla="*/ 0 h 350"/>
                  <a:gd name="T6" fmla="*/ 142 w 142"/>
                  <a:gd name="T7" fmla="*/ 0 h 350"/>
                  <a:gd name="T8" fmla="*/ 142 w 142"/>
                  <a:gd name="T9" fmla="*/ 350 h 350"/>
                  <a:gd name="T10" fmla="*/ 1 w 142"/>
                  <a:gd name="T11" fmla="*/ 350 h 350"/>
                  <a:gd name="T12" fmla="*/ 0 w 142"/>
                  <a:gd name="T13" fmla="*/ 350 h 350"/>
                  <a:gd name="T14" fmla="*/ 0 w 142"/>
                  <a:gd name="T15" fmla="*/ 0 h 350"/>
                  <a:gd name="T16" fmla="*/ 1 w 142"/>
                  <a:gd name="T17" fmla="*/ 0 h 350"/>
                  <a:gd name="T18" fmla="*/ 1 w 142"/>
                  <a:gd name="T19"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350">
                    <a:moveTo>
                      <a:pt x="142" y="350"/>
                    </a:moveTo>
                    <a:lnTo>
                      <a:pt x="51" y="350"/>
                    </a:lnTo>
                    <a:lnTo>
                      <a:pt x="51" y="0"/>
                    </a:lnTo>
                    <a:lnTo>
                      <a:pt x="142" y="0"/>
                    </a:lnTo>
                    <a:lnTo>
                      <a:pt x="142" y="350"/>
                    </a:lnTo>
                    <a:moveTo>
                      <a:pt x="1" y="350"/>
                    </a:moveTo>
                    <a:lnTo>
                      <a:pt x="0" y="350"/>
                    </a:lnTo>
                    <a:lnTo>
                      <a:pt x="0" y="0"/>
                    </a:lnTo>
                    <a:lnTo>
                      <a:pt x="1" y="0"/>
                    </a:lnTo>
                    <a:lnTo>
                      <a:pt x="1" y="350"/>
                    </a:lnTo>
                  </a:path>
                </a:pathLst>
              </a:custGeom>
              <a:solidFill>
                <a:srgbClr val="7A7B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13" name="Rectangle 1297"/>
              <p:cNvSpPr>
                <a:spLocks noChangeArrowheads="1"/>
              </p:cNvSpPr>
              <p:nvPr/>
            </p:nvSpPr>
            <p:spPr bwMode="auto">
              <a:xfrm>
                <a:off x="5054" y="4061"/>
                <a:ext cx="5" cy="31"/>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14" name="Rectangle 1298"/>
              <p:cNvSpPr>
                <a:spLocks noChangeArrowheads="1"/>
              </p:cNvSpPr>
              <p:nvPr/>
            </p:nvSpPr>
            <p:spPr bwMode="auto">
              <a:xfrm>
                <a:off x="5071" y="4061"/>
                <a:ext cx="12" cy="31"/>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15" name="Rectangle 1299"/>
              <p:cNvSpPr>
                <a:spLocks noChangeArrowheads="1"/>
              </p:cNvSpPr>
              <p:nvPr/>
            </p:nvSpPr>
            <p:spPr bwMode="auto">
              <a:xfrm>
                <a:off x="5087" y="4061"/>
                <a:ext cx="13" cy="31"/>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16" name="Rectangle 1300"/>
              <p:cNvSpPr>
                <a:spLocks noChangeArrowheads="1"/>
              </p:cNvSpPr>
              <p:nvPr/>
            </p:nvSpPr>
            <p:spPr bwMode="auto">
              <a:xfrm>
                <a:off x="6405" y="4234"/>
                <a:ext cx="5" cy="1"/>
              </a:xfrm>
              <a:prstGeom prst="rect">
                <a:avLst/>
              </a:prstGeom>
              <a:solidFill>
                <a:srgbClr val="AFAF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17" name="Freeform 1301"/>
              <p:cNvSpPr>
                <a:spLocks/>
              </p:cNvSpPr>
              <p:nvPr/>
            </p:nvSpPr>
            <p:spPr bwMode="auto">
              <a:xfrm>
                <a:off x="6268" y="4234"/>
                <a:ext cx="137" cy="1"/>
              </a:xfrm>
              <a:custGeom>
                <a:avLst/>
                <a:gdLst>
                  <a:gd name="T0" fmla="*/ 137 w 137"/>
                  <a:gd name="T1" fmla="*/ 1 h 1"/>
                  <a:gd name="T2" fmla="*/ 0 w 137"/>
                  <a:gd name="T3" fmla="*/ 1 h 1"/>
                  <a:gd name="T4" fmla="*/ 30 w 137"/>
                  <a:gd name="T5" fmla="*/ 1 h 1"/>
                  <a:gd name="T6" fmla="*/ 30 w 137"/>
                  <a:gd name="T7" fmla="*/ 0 h 1"/>
                  <a:gd name="T8" fmla="*/ 69 w 137"/>
                  <a:gd name="T9" fmla="*/ 0 h 1"/>
                  <a:gd name="T10" fmla="*/ 69 w 137"/>
                  <a:gd name="T11" fmla="*/ 1 h 1"/>
                  <a:gd name="T12" fmla="*/ 137 w 137"/>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37" h="1">
                    <a:moveTo>
                      <a:pt x="137" y="1"/>
                    </a:moveTo>
                    <a:lnTo>
                      <a:pt x="0" y="1"/>
                    </a:lnTo>
                    <a:lnTo>
                      <a:pt x="30" y="1"/>
                    </a:lnTo>
                    <a:lnTo>
                      <a:pt x="30" y="0"/>
                    </a:lnTo>
                    <a:lnTo>
                      <a:pt x="69" y="0"/>
                    </a:lnTo>
                    <a:lnTo>
                      <a:pt x="69" y="1"/>
                    </a:lnTo>
                    <a:lnTo>
                      <a:pt x="137" y="1"/>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18" name="Freeform 1302"/>
              <p:cNvSpPr>
                <a:spLocks noEditPoints="1"/>
              </p:cNvSpPr>
              <p:nvPr/>
            </p:nvSpPr>
            <p:spPr bwMode="auto">
              <a:xfrm>
                <a:off x="6266" y="4132"/>
                <a:ext cx="32" cy="103"/>
              </a:xfrm>
              <a:custGeom>
                <a:avLst/>
                <a:gdLst>
                  <a:gd name="T0" fmla="*/ 362 w 362"/>
                  <a:gd name="T1" fmla="*/ 1195 h 1195"/>
                  <a:gd name="T2" fmla="*/ 19 w 362"/>
                  <a:gd name="T3" fmla="*/ 1195 h 1195"/>
                  <a:gd name="T4" fmla="*/ 19 w 362"/>
                  <a:gd name="T5" fmla="*/ 1177 h 1195"/>
                  <a:gd name="T6" fmla="*/ 362 w 362"/>
                  <a:gd name="T7" fmla="*/ 1177 h 1195"/>
                  <a:gd name="T8" fmla="*/ 362 w 362"/>
                  <a:gd name="T9" fmla="*/ 1195 h 1195"/>
                  <a:gd name="T10" fmla="*/ 0 w 362"/>
                  <a:gd name="T11" fmla="*/ 4 h 1195"/>
                  <a:gd name="T12" fmla="*/ 0 w 362"/>
                  <a:gd name="T13" fmla="*/ 0 h 1195"/>
                  <a:gd name="T14" fmla="*/ 2 w 362"/>
                  <a:gd name="T15" fmla="*/ 0 h 1195"/>
                  <a:gd name="T16" fmla="*/ 2 w 362"/>
                  <a:gd name="T17" fmla="*/ 4 h 1195"/>
                  <a:gd name="T18" fmla="*/ 0 w 362"/>
                  <a:gd name="T19" fmla="*/ 4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2" h="1195">
                    <a:moveTo>
                      <a:pt x="362" y="1195"/>
                    </a:moveTo>
                    <a:lnTo>
                      <a:pt x="19" y="1195"/>
                    </a:lnTo>
                    <a:lnTo>
                      <a:pt x="19" y="1177"/>
                    </a:lnTo>
                    <a:lnTo>
                      <a:pt x="362" y="1177"/>
                    </a:lnTo>
                    <a:lnTo>
                      <a:pt x="362" y="1195"/>
                    </a:lnTo>
                    <a:moveTo>
                      <a:pt x="0" y="4"/>
                    </a:moveTo>
                    <a:lnTo>
                      <a:pt x="0" y="0"/>
                    </a:lnTo>
                    <a:lnTo>
                      <a:pt x="2" y="0"/>
                    </a:lnTo>
                    <a:lnTo>
                      <a:pt x="2" y="4"/>
                    </a:lnTo>
                    <a:lnTo>
                      <a:pt x="0" y="4"/>
                    </a:lnTo>
                  </a:path>
                </a:pathLst>
              </a:custGeom>
              <a:solidFill>
                <a:srgbClr val="5051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19" name="Rectangle 1303"/>
              <p:cNvSpPr>
                <a:spLocks noChangeArrowheads="1"/>
              </p:cNvSpPr>
              <p:nvPr/>
            </p:nvSpPr>
            <p:spPr bwMode="auto">
              <a:xfrm>
                <a:off x="6337" y="4234"/>
                <a:ext cx="68" cy="1"/>
              </a:xfrm>
              <a:prstGeom prst="rect">
                <a:avLst/>
              </a:prstGeom>
              <a:solidFill>
                <a:srgbClr val="5F60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20" name="Freeform 1304"/>
              <p:cNvSpPr>
                <a:spLocks/>
              </p:cNvSpPr>
              <p:nvPr/>
            </p:nvSpPr>
            <p:spPr bwMode="auto">
              <a:xfrm>
                <a:off x="6191" y="4133"/>
                <a:ext cx="77" cy="102"/>
              </a:xfrm>
              <a:custGeom>
                <a:avLst/>
                <a:gdLst>
                  <a:gd name="T0" fmla="*/ 77 w 77"/>
                  <a:gd name="T1" fmla="*/ 102 h 102"/>
                  <a:gd name="T2" fmla="*/ 0 w 77"/>
                  <a:gd name="T3" fmla="*/ 102 h 102"/>
                  <a:gd name="T4" fmla="*/ 0 w 77"/>
                  <a:gd name="T5" fmla="*/ 98 h 102"/>
                  <a:gd name="T6" fmla="*/ 3 w 77"/>
                  <a:gd name="T7" fmla="*/ 98 h 102"/>
                  <a:gd name="T8" fmla="*/ 3 w 77"/>
                  <a:gd name="T9" fmla="*/ 15 h 102"/>
                  <a:gd name="T10" fmla="*/ 9 w 77"/>
                  <a:gd name="T11" fmla="*/ 13 h 102"/>
                  <a:gd name="T12" fmla="*/ 9 w 77"/>
                  <a:gd name="T13" fmla="*/ 30 h 102"/>
                  <a:gd name="T14" fmla="*/ 9 w 77"/>
                  <a:gd name="T15" fmla="*/ 30 h 102"/>
                  <a:gd name="T16" fmla="*/ 9 w 77"/>
                  <a:gd name="T17" fmla="*/ 98 h 102"/>
                  <a:gd name="T18" fmla="*/ 14 w 77"/>
                  <a:gd name="T19" fmla="*/ 98 h 102"/>
                  <a:gd name="T20" fmla="*/ 14 w 77"/>
                  <a:gd name="T21" fmla="*/ 30 h 102"/>
                  <a:gd name="T22" fmla="*/ 17 w 77"/>
                  <a:gd name="T23" fmla="*/ 30 h 102"/>
                  <a:gd name="T24" fmla="*/ 17 w 77"/>
                  <a:gd name="T25" fmla="*/ 97 h 102"/>
                  <a:gd name="T26" fmla="*/ 33 w 77"/>
                  <a:gd name="T27" fmla="*/ 97 h 102"/>
                  <a:gd name="T28" fmla="*/ 33 w 77"/>
                  <a:gd name="T29" fmla="*/ 98 h 102"/>
                  <a:gd name="T30" fmla="*/ 37 w 77"/>
                  <a:gd name="T31" fmla="*/ 98 h 102"/>
                  <a:gd name="T32" fmla="*/ 37 w 77"/>
                  <a:gd name="T33" fmla="*/ 97 h 102"/>
                  <a:gd name="T34" fmla="*/ 51 w 77"/>
                  <a:gd name="T35" fmla="*/ 97 h 102"/>
                  <a:gd name="T36" fmla="*/ 51 w 77"/>
                  <a:gd name="T37" fmla="*/ 98 h 102"/>
                  <a:gd name="T38" fmla="*/ 55 w 77"/>
                  <a:gd name="T39" fmla="*/ 98 h 102"/>
                  <a:gd name="T40" fmla="*/ 55 w 77"/>
                  <a:gd name="T41" fmla="*/ 78 h 102"/>
                  <a:gd name="T42" fmla="*/ 63 w 77"/>
                  <a:gd name="T43" fmla="*/ 78 h 102"/>
                  <a:gd name="T44" fmla="*/ 63 w 77"/>
                  <a:gd name="T45" fmla="*/ 24 h 102"/>
                  <a:gd name="T46" fmla="*/ 57 w 77"/>
                  <a:gd name="T47" fmla="*/ 26 h 102"/>
                  <a:gd name="T48" fmla="*/ 57 w 77"/>
                  <a:gd name="T49" fmla="*/ 3 h 102"/>
                  <a:gd name="T50" fmla="*/ 75 w 77"/>
                  <a:gd name="T51" fmla="*/ 0 h 102"/>
                  <a:gd name="T52" fmla="*/ 76 w 77"/>
                  <a:gd name="T53" fmla="*/ 0 h 102"/>
                  <a:gd name="T54" fmla="*/ 76 w 77"/>
                  <a:gd name="T55" fmla="*/ 101 h 102"/>
                  <a:gd name="T56" fmla="*/ 77 w 77"/>
                  <a:gd name="T57" fmla="*/ 101 h 102"/>
                  <a:gd name="T58" fmla="*/ 77 w 77"/>
                  <a:gd name="T59"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7" h="102">
                    <a:moveTo>
                      <a:pt x="77" y="102"/>
                    </a:moveTo>
                    <a:lnTo>
                      <a:pt x="0" y="102"/>
                    </a:lnTo>
                    <a:lnTo>
                      <a:pt x="0" y="98"/>
                    </a:lnTo>
                    <a:lnTo>
                      <a:pt x="3" y="98"/>
                    </a:lnTo>
                    <a:lnTo>
                      <a:pt x="3" y="15"/>
                    </a:lnTo>
                    <a:lnTo>
                      <a:pt x="9" y="13"/>
                    </a:lnTo>
                    <a:lnTo>
                      <a:pt x="9" y="30"/>
                    </a:lnTo>
                    <a:lnTo>
                      <a:pt x="9" y="30"/>
                    </a:lnTo>
                    <a:lnTo>
                      <a:pt x="9" y="98"/>
                    </a:lnTo>
                    <a:lnTo>
                      <a:pt x="14" y="98"/>
                    </a:lnTo>
                    <a:lnTo>
                      <a:pt x="14" y="30"/>
                    </a:lnTo>
                    <a:lnTo>
                      <a:pt x="17" y="30"/>
                    </a:lnTo>
                    <a:lnTo>
                      <a:pt x="17" y="97"/>
                    </a:lnTo>
                    <a:lnTo>
                      <a:pt x="33" y="97"/>
                    </a:lnTo>
                    <a:lnTo>
                      <a:pt x="33" y="98"/>
                    </a:lnTo>
                    <a:lnTo>
                      <a:pt x="37" y="98"/>
                    </a:lnTo>
                    <a:lnTo>
                      <a:pt x="37" y="97"/>
                    </a:lnTo>
                    <a:lnTo>
                      <a:pt x="51" y="97"/>
                    </a:lnTo>
                    <a:lnTo>
                      <a:pt x="51" y="98"/>
                    </a:lnTo>
                    <a:lnTo>
                      <a:pt x="55" y="98"/>
                    </a:lnTo>
                    <a:lnTo>
                      <a:pt x="55" y="78"/>
                    </a:lnTo>
                    <a:lnTo>
                      <a:pt x="63" y="78"/>
                    </a:lnTo>
                    <a:lnTo>
                      <a:pt x="63" y="24"/>
                    </a:lnTo>
                    <a:lnTo>
                      <a:pt x="57" y="26"/>
                    </a:lnTo>
                    <a:lnTo>
                      <a:pt x="57" y="3"/>
                    </a:lnTo>
                    <a:lnTo>
                      <a:pt x="75" y="0"/>
                    </a:lnTo>
                    <a:lnTo>
                      <a:pt x="76" y="0"/>
                    </a:lnTo>
                    <a:lnTo>
                      <a:pt x="76" y="101"/>
                    </a:lnTo>
                    <a:lnTo>
                      <a:pt x="77" y="101"/>
                    </a:lnTo>
                    <a:lnTo>
                      <a:pt x="77" y="102"/>
                    </a:lnTo>
                    <a:close/>
                  </a:path>
                </a:pathLst>
              </a:custGeom>
              <a:solidFill>
                <a:srgbClr val="5E6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21" name="Rectangle 1305"/>
              <p:cNvSpPr>
                <a:spLocks noChangeArrowheads="1"/>
              </p:cNvSpPr>
              <p:nvPr/>
            </p:nvSpPr>
            <p:spPr bwMode="auto">
              <a:xfrm>
                <a:off x="6224" y="4230"/>
                <a:ext cx="4" cy="1"/>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22" name="Freeform 1306"/>
              <p:cNvSpPr>
                <a:spLocks/>
              </p:cNvSpPr>
              <p:nvPr/>
            </p:nvSpPr>
            <p:spPr bwMode="auto">
              <a:xfrm>
                <a:off x="6242" y="4211"/>
                <a:ext cx="4" cy="20"/>
              </a:xfrm>
              <a:custGeom>
                <a:avLst/>
                <a:gdLst>
                  <a:gd name="T0" fmla="*/ 4 w 4"/>
                  <a:gd name="T1" fmla="*/ 20 h 20"/>
                  <a:gd name="T2" fmla="*/ 0 w 4"/>
                  <a:gd name="T3" fmla="*/ 20 h 20"/>
                  <a:gd name="T4" fmla="*/ 0 w 4"/>
                  <a:gd name="T5" fmla="*/ 19 h 20"/>
                  <a:gd name="T6" fmla="*/ 1 w 4"/>
                  <a:gd name="T7" fmla="*/ 19 h 20"/>
                  <a:gd name="T8" fmla="*/ 1 w 4"/>
                  <a:gd name="T9" fmla="*/ 0 h 20"/>
                  <a:gd name="T10" fmla="*/ 4 w 4"/>
                  <a:gd name="T11" fmla="*/ 0 h 20"/>
                  <a:gd name="T12" fmla="*/ 4 w 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4" h="20">
                    <a:moveTo>
                      <a:pt x="4" y="20"/>
                    </a:moveTo>
                    <a:lnTo>
                      <a:pt x="0" y="20"/>
                    </a:lnTo>
                    <a:lnTo>
                      <a:pt x="0" y="19"/>
                    </a:lnTo>
                    <a:lnTo>
                      <a:pt x="1" y="19"/>
                    </a:lnTo>
                    <a:lnTo>
                      <a:pt x="1" y="0"/>
                    </a:lnTo>
                    <a:lnTo>
                      <a:pt x="4" y="0"/>
                    </a:lnTo>
                    <a:lnTo>
                      <a:pt x="4" y="2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23" name="Rectangle 1307"/>
              <p:cNvSpPr>
                <a:spLocks noChangeArrowheads="1"/>
              </p:cNvSpPr>
              <p:nvPr/>
            </p:nvSpPr>
            <p:spPr bwMode="auto">
              <a:xfrm>
                <a:off x="6191" y="4148"/>
                <a:ext cx="3" cy="8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24" name="Rectangle 1308"/>
              <p:cNvSpPr>
                <a:spLocks noChangeArrowheads="1"/>
              </p:cNvSpPr>
              <p:nvPr/>
            </p:nvSpPr>
            <p:spPr bwMode="auto">
              <a:xfrm>
                <a:off x="6200" y="4163"/>
                <a:ext cx="5" cy="68"/>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25" name="Freeform 1309"/>
              <p:cNvSpPr>
                <a:spLocks noEditPoints="1"/>
              </p:cNvSpPr>
              <p:nvPr/>
            </p:nvSpPr>
            <p:spPr bwMode="auto">
              <a:xfrm>
                <a:off x="6200" y="4145"/>
                <a:ext cx="8" cy="18"/>
              </a:xfrm>
              <a:custGeom>
                <a:avLst/>
                <a:gdLst>
                  <a:gd name="T0" fmla="*/ 90 w 90"/>
                  <a:gd name="T1" fmla="*/ 214 h 214"/>
                  <a:gd name="T2" fmla="*/ 55 w 90"/>
                  <a:gd name="T3" fmla="*/ 214 h 214"/>
                  <a:gd name="T4" fmla="*/ 55 w 90"/>
                  <a:gd name="T5" fmla="*/ 7 h 214"/>
                  <a:gd name="T6" fmla="*/ 90 w 90"/>
                  <a:gd name="T7" fmla="*/ 0 h 214"/>
                  <a:gd name="T8" fmla="*/ 90 w 90"/>
                  <a:gd name="T9" fmla="*/ 214 h 214"/>
                  <a:gd name="T10" fmla="*/ 5 w 90"/>
                  <a:gd name="T11" fmla="*/ 214 h 214"/>
                  <a:gd name="T12" fmla="*/ 0 w 90"/>
                  <a:gd name="T13" fmla="*/ 214 h 214"/>
                  <a:gd name="T14" fmla="*/ 0 w 90"/>
                  <a:gd name="T15" fmla="*/ 18 h 214"/>
                  <a:gd name="T16" fmla="*/ 5 w 90"/>
                  <a:gd name="T17" fmla="*/ 17 h 214"/>
                  <a:gd name="T18" fmla="*/ 5 w 90"/>
                  <a:gd name="T19" fmla="*/ 2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214">
                    <a:moveTo>
                      <a:pt x="90" y="214"/>
                    </a:moveTo>
                    <a:lnTo>
                      <a:pt x="55" y="214"/>
                    </a:lnTo>
                    <a:lnTo>
                      <a:pt x="55" y="7"/>
                    </a:lnTo>
                    <a:lnTo>
                      <a:pt x="90" y="0"/>
                    </a:lnTo>
                    <a:lnTo>
                      <a:pt x="90" y="214"/>
                    </a:lnTo>
                    <a:moveTo>
                      <a:pt x="5" y="214"/>
                    </a:moveTo>
                    <a:lnTo>
                      <a:pt x="0" y="214"/>
                    </a:lnTo>
                    <a:lnTo>
                      <a:pt x="0" y="18"/>
                    </a:lnTo>
                    <a:lnTo>
                      <a:pt x="5" y="17"/>
                    </a:lnTo>
                    <a:lnTo>
                      <a:pt x="5" y="214"/>
                    </a:lnTo>
                  </a:path>
                </a:pathLst>
              </a:custGeom>
              <a:solidFill>
                <a:srgbClr val="4F50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26" name="Freeform 1310"/>
              <p:cNvSpPr>
                <a:spLocks/>
              </p:cNvSpPr>
              <p:nvPr/>
            </p:nvSpPr>
            <p:spPr bwMode="auto">
              <a:xfrm>
                <a:off x="6200" y="4145"/>
                <a:ext cx="5" cy="18"/>
              </a:xfrm>
              <a:custGeom>
                <a:avLst/>
                <a:gdLst>
                  <a:gd name="T0" fmla="*/ 5 w 5"/>
                  <a:gd name="T1" fmla="*/ 18 h 18"/>
                  <a:gd name="T2" fmla="*/ 0 w 5"/>
                  <a:gd name="T3" fmla="*/ 18 h 18"/>
                  <a:gd name="T4" fmla="*/ 0 w 5"/>
                  <a:gd name="T5" fmla="*/ 1 h 18"/>
                  <a:gd name="T6" fmla="*/ 5 w 5"/>
                  <a:gd name="T7" fmla="*/ 0 h 18"/>
                  <a:gd name="T8" fmla="*/ 5 w 5"/>
                  <a:gd name="T9" fmla="*/ 18 h 18"/>
                </a:gdLst>
                <a:ahLst/>
                <a:cxnLst>
                  <a:cxn ang="0">
                    <a:pos x="T0" y="T1"/>
                  </a:cxn>
                  <a:cxn ang="0">
                    <a:pos x="T2" y="T3"/>
                  </a:cxn>
                  <a:cxn ang="0">
                    <a:pos x="T4" y="T5"/>
                  </a:cxn>
                  <a:cxn ang="0">
                    <a:pos x="T6" y="T7"/>
                  </a:cxn>
                  <a:cxn ang="0">
                    <a:pos x="T8" y="T9"/>
                  </a:cxn>
                </a:cxnLst>
                <a:rect l="0" t="0" r="r" b="b"/>
                <a:pathLst>
                  <a:path w="5" h="18">
                    <a:moveTo>
                      <a:pt x="5" y="18"/>
                    </a:moveTo>
                    <a:lnTo>
                      <a:pt x="0" y="18"/>
                    </a:lnTo>
                    <a:lnTo>
                      <a:pt x="0" y="1"/>
                    </a:lnTo>
                    <a:lnTo>
                      <a:pt x="5" y="0"/>
                    </a:lnTo>
                    <a:lnTo>
                      <a:pt x="5" y="1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27" name="Freeform 1311"/>
              <p:cNvSpPr>
                <a:spLocks/>
              </p:cNvSpPr>
              <p:nvPr/>
            </p:nvSpPr>
            <p:spPr bwMode="auto">
              <a:xfrm>
                <a:off x="6246" y="4136"/>
                <a:ext cx="2" cy="23"/>
              </a:xfrm>
              <a:custGeom>
                <a:avLst/>
                <a:gdLst>
                  <a:gd name="T0" fmla="*/ 0 w 2"/>
                  <a:gd name="T1" fmla="*/ 23 h 23"/>
                  <a:gd name="T2" fmla="*/ 0 w 2"/>
                  <a:gd name="T3" fmla="*/ 1 h 23"/>
                  <a:gd name="T4" fmla="*/ 2 w 2"/>
                  <a:gd name="T5" fmla="*/ 0 h 23"/>
                  <a:gd name="T6" fmla="*/ 2 w 2"/>
                  <a:gd name="T7" fmla="*/ 23 h 23"/>
                  <a:gd name="T8" fmla="*/ 0 w 2"/>
                  <a:gd name="T9" fmla="*/ 23 h 23"/>
                </a:gdLst>
                <a:ahLst/>
                <a:cxnLst>
                  <a:cxn ang="0">
                    <a:pos x="T0" y="T1"/>
                  </a:cxn>
                  <a:cxn ang="0">
                    <a:pos x="T2" y="T3"/>
                  </a:cxn>
                  <a:cxn ang="0">
                    <a:pos x="T4" y="T5"/>
                  </a:cxn>
                  <a:cxn ang="0">
                    <a:pos x="T6" y="T7"/>
                  </a:cxn>
                  <a:cxn ang="0">
                    <a:pos x="T8" y="T9"/>
                  </a:cxn>
                </a:cxnLst>
                <a:rect l="0" t="0" r="r" b="b"/>
                <a:pathLst>
                  <a:path w="2" h="23">
                    <a:moveTo>
                      <a:pt x="0" y="23"/>
                    </a:moveTo>
                    <a:lnTo>
                      <a:pt x="0" y="1"/>
                    </a:lnTo>
                    <a:lnTo>
                      <a:pt x="2" y="0"/>
                    </a:lnTo>
                    <a:lnTo>
                      <a:pt x="2" y="23"/>
                    </a:lnTo>
                    <a:lnTo>
                      <a:pt x="0" y="23"/>
                    </a:lnTo>
                    <a:close/>
                  </a:path>
                </a:pathLst>
              </a:custGeom>
              <a:solidFill>
                <a:srgbClr val="4F50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28" name="Freeform 1312"/>
              <p:cNvSpPr>
                <a:spLocks/>
              </p:cNvSpPr>
              <p:nvPr/>
            </p:nvSpPr>
            <p:spPr bwMode="auto">
              <a:xfrm>
                <a:off x="6243" y="4137"/>
                <a:ext cx="3" cy="23"/>
              </a:xfrm>
              <a:custGeom>
                <a:avLst/>
                <a:gdLst>
                  <a:gd name="T0" fmla="*/ 0 w 3"/>
                  <a:gd name="T1" fmla="*/ 23 h 23"/>
                  <a:gd name="T2" fmla="*/ 0 w 3"/>
                  <a:gd name="T3" fmla="*/ 0 h 23"/>
                  <a:gd name="T4" fmla="*/ 3 w 3"/>
                  <a:gd name="T5" fmla="*/ 0 h 23"/>
                  <a:gd name="T6" fmla="*/ 3 w 3"/>
                  <a:gd name="T7" fmla="*/ 22 h 23"/>
                  <a:gd name="T8" fmla="*/ 0 w 3"/>
                  <a:gd name="T9" fmla="*/ 23 h 23"/>
                </a:gdLst>
                <a:ahLst/>
                <a:cxnLst>
                  <a:cxn ang="0">
                    <a:pos x="T0" y="T1"/>
                  </a:cxn>
                  <a:cxn ang="0">
                    <a:pos x="T2" y="T3"/>
                  </a:cxn>
                  <a:cxn ang="0">
                    <a:pos x="T4" y="T5"/>
                  </a:cxn>
                  <a:cxn ang="0">
                    <a:pos x="T6" y="T7"/>
                  </a:cxn>
                  <a:cxn ang="0">
                    <a:pos x="T8" y="T9"/>
                  </a:cxn>
                </a:cxnLst>
                <a:rect l="0" t="0" r="r" b="b"/>
                <a:pathLst>
                  <a:path w="3" h="23">
                    <a:moveTo>
                      <a:pt x="0" y="23"/>
                    </a:moveTo>
                    <a:lnTo>
                      <a:pt x="0" y="0"/>
                    </a:lnTo>
                    <a:lnTo>
                      <a:pt x="3" y="0"/>
                    </a:lnTo>
                    <a:lnTo>
                      <a:pt x="3" y="22"/>
                    </a:lnTo>
                    <a:lnTo>
                      <a:pt x="0"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29" name="Freeform 1313"/>
              <p:cNvSpPr>
                <a:spLocks/>
              </p:cNvSpPr>
              <p:nvPr/>
            </p:nvSpPr>
            <p:spPr bwMode="auto">
              <a:xfrm>
                <a:off x="6246" y="4157"/>
                <a:ext cx="8" cy="54"/>
              </a:xfrm>
              <a:custGeom>
                <a:avLst/>
                <a:gdLst>
                  <a:gd name="T0" fmla="*/ 8 w 8"/>
                  <a:gd name="T1" fmla="*/ 54 h 54"/>
                  <a:gd name="T2" fmla="*/ 0 w 8"/>
                  <a:gd name="T3" fmla="*/ 54 h 54"/>
                  <a:gd name="T4" fmla="*/ 0 w 8"/>
                  <a:gd name="T5" fmla="*/ 6 h 54"/>
                  <a:gd name="T6" fmla="*/ 2 w 8"/>
                  <a:gd name="T7" fmla="*/ 6 h 54"/>
                  <a:gd name="T8" fmla="*/ 2 w 8"/>
                  <a:gd name="T9" fmla="*/ 2 h 54"/>
                  <a:gd name="T10" fmla="*/ 8 w 8"/>
                  <a:gd name="T11" fmla="*/ 0 h 54"/>
                  <a:gd name="T12" fmla="*/ 8 w 8"/>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8" h="54">
                    <a:moveTo>
                      <a:pt x="8" y="54"/>
                    </a:moveTo>
                    <a:lnTo>
                      <a:pt x="0" y="54"/>
                    </a:lnTo>
                    <a:lnTo>
                      <a:pt x="0" y="6"/>
                    </a:lnTo>
                    <a:lnTo>
                      <a:pt x="2" y="6"/>
                    </a:lnTo>
                    <a:lnTo>
                      <a:pt x="2" y="2"/>
                    </a:lnTo>
                    <a:lnTo>
                      <a:pt x="8" y="0"/>
                    </a:lnTo>
                    <a:lnTo>
                      <a:pt x="8" y="54"/>
                    </a:lnTo>
                    <a:close/>
                  </a:path>
                </a:pathLst>
              </a:custGeom>
              <a:solidFill>
                <a:srgbClr val="5152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30" name="Rectangle 1314"/>
              <p:cNvSpPr>
                <a:spLocks noChangeArrowheads="1"/>
              </p:cNvSpPr>
              <p:nvPr/>
            </p:nvSpPr>
            <p:spPr bwMode="auto">
              <a:xfrm>
                <a:off x="6243" y="4163"/>
                <a:ext cx="3" cy="48"/>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31" name="Rectangle 1315"/>
              <p:cNvSpPr>
                <a:spLocks noChangeArrowheads="1"/>
              </p:cNvSpPr>
              <p:nvPr/>
            </p:nvSpPr>
            <p:spPr bwMode="auto">
              <a:xfrm>
                <a:off x="6246" y="4159"/>
                <a:ext cx="2" cy="4"/>
              </a:xfrm>
              <a:prstGeom prst="rect">
                <a:avLst/>
              </a:prstGeom>
              <a:solidFill>
                <a:srgbClr val="4545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32" name="Freeform 1316"/>
              <p:cNvSpPr>
                <a:spLocks/>
              </p:cNvSpPr>
              <p:nvPr/>
            </p:nvSpPr>
            <p:spPr bwMode="auto">
              <a:xfrm>
                <a:off x="6243" y="4159"/>
                <a:ext cx="3" cy="4"/>
              </a:xfrm>
              <a:custGeom>
                <a:avLst/>
                <a:gdLst>
                  <a:gd name="T0" fmla="*/ 3 w 3"/>
                  <a:gd name="T1" fmla="*/ 4 h 4"/>
                  <a:gd name="T2" fmla="*/ 0 w 3"/>
                  <a:gd name="T3" fmla="*/ 4 h 4"/>
                  <a:gd name="T4" fmla="*/ 0 w 3"/>
                  <a:gd name="T5" fmla="*/ 1 h 4"/>
                  <a:gd name="T6" fmla="*/ 3 w 3"/>
                  <a:gd name="T7" fmla="*/ 0 h 4"/>
                  <a:gd name="T8" fmla="*/ 3 w 3"/>
                  <a:gd name="T9" fmla="*/ 4 h 4"/>
                </a:gdLst>
                <a:ahLst/>
                <a:cxnLst>
                  <a:cxn ang="0">
                    <a:pos x="T0" y="T1"/>
                  </a:cxn>
                  <a:cxn ang="0">
                    <a:pos x="T2" y="T3"/>
                  </a:cxn>
                  <a:cxn ang="0">
                    <a:pos x="T4" y="T5"/>
                  </a:cxn>
                  <a:cxn ang="0">
                    <a:pos x="T6" y="T7"/>
                  </a:cxn>
                  <a:cxn ang="0">
                    <a:pos x="T8" y="T9"/>
                  </a:cxn>
                </a:cxnLst>
                <a:rect l="0" t="0" r="r" b="b"/>
                <a:pathLst>
                  <a:path w="3" h="4">
                    <a:moveTo>
                      <a:pt x="3" y="4"/>
                    </a:moveTo>
                    <a:lnTo>
                      <a:pt x="0" y="4"/>
                    </a:lnTo>
                    <a:lnTo>
                      <a:pt x="0" y="1"/>
                    </a:lnTo>
                    <a:lnTo>
                      <a:pt x="3" y="0"/>
                    </a:lnTo>
                    <a:lnTo>
                      <a:pt x="3"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33" name="Freeform 1317"/>
              <p:cNvSpPr>
                <a:spLocks noEditPoints="1"/>
              </p:cNvSpPr>
              <p:nvPr/>
            </p:nvSpPr>
            <p:spPr bwMode="auto">
              <a:xfrm>
                <a:off x="5366" y="4018"/>
                <a:ext cx="244" cy="215"/>
              </a:xfrm>
              <a:custGeom>
                <a:avLst/>
                <a:gdLst>
                  <a:gd name="T0" fmla="*/ 2830 w 2830"/>
                  <a:gd name="T1" fmla="*/ 2496 h 2496"/>
                  <a:gd name="T2" fmla="*/ 1354 w 2830"/>
                  <a:gd name="T3" fmla="*/ 2496 h 2496"/>
                  <a:gd name="T4" fmla="*/ 1354 w 2830"/>
                  <a:gd name="T5" fmla="*/ 1901 h 2496"/>
                  <a:gd name="T6" fmla="*/ 1822 w 2830"/>
                  <a:gd name="T7" fmla="*/ 1901 h 2496"/>
                  <a:gd name="T8" fmla="*/ 1822 w 2830"/>
                  <a:gd name="T9" fmla="*/ 2471 h 2496"/>
                  <a:gd name="T10" fmla="*/ 1872 w 2830"/>
                  <a:gd name="T11" fmla="*/ 2471 h 2496"/>
                  <a:gd name="T12" fmla="*/ 1872 w 2830"/>
                  <a:gd name="T13" fmla="*/ 0 h 2496"/>
                  <a:gd name="T14" fmla="*/ 1937 w 2830"/>
                  <a:gd name="T15" fmla="*/ 0 h 2496"/>
                  <a:gd name="T16" fmla="*/ 1937 w 2830"/>
                  <a:gd name="T17" fmla="*/ 2471 h 2496"/>
                  <a:gd name="T18" fmla="*/ 1986 w 2830"/>
                  <a:gd name="T19" fmla="*/ 2471 h 2496"/>
                  <a:gd name="T20" fmla="*/ 1986 w 2830"/>
                  <a:gd name="T21" fmla="*/ 0 h 2496"/>
                  <a:gd name="T22" fmla="*/ 2537 w 2830"/>
                  <a:gd name="T23" fmla="*/ 0 h 2496"/>
                  <a:gd name="T24" fmla="*/ 2537 w 2830"/>
                  <a:gd name="T25" fmla="*/ 766 h 2496"/>
                  <a:gd name="T26" fmla="*/ 2383 w 2830"/>
                  <a:gd name="T27" fmla="*/ 797 h 2496"/>
                  <a:gd name="T28" fmla="*/ 2383 w 2830"/>
                  <a:gd name="T29" fmla="*/ 2496 h 2496"/>
                  <a:gd name="T30" fmla="*/ 2830 w 2830"/>
                  <a:gd name="T31" fmla="*/ 2496 h 2496"/>
                  <a:gd name="T32" fmla="*/ 1304 w 2830"/>
                  <a:gd name="T33" fmla="*/ 2496 h 2496"/>
                  <a:gd name="T34" fmla="*/ 0 w 2830"/>
                  <a:gd name="T35" fmla="*/ 2496 h 2496"/>
                  <a:gd name="T36" fmla="*/ 0 w 2830"/>
                  <a:gd name="T37" fmla="*/ 1901 h 2496"/>
                  <a:gd name="T38" fmla="*/ 656 w 2830"/>
                  <a:gd name="T39" fmla="*/ 1901 h 2496"/>
                  <a:gd name="T40" fmla="*/ 656 w 2830"/>
                  <a:gd name="T41" fmla="*/ 604 h 2496"/>
                  <a:gd name="T42" fmla="*/ 0 w 2830"/>
                  <a:gd name="T43" fmla="*/ 604 h 2496"/>
                  <a:gd name="T44" fmla="*/ 0 w 2830"/>
                  <a:gd name="T45" fmla="*/ 0 h 2496"/>
                  <a:gd name="T46" fmla="*/ 1304 w 2830"/>
                  <a:gd name="T47" fmla="*/ 0 h 2496"/>
                  <a:gd name="T48" fmla="*/ 1304 w 2830"/>
                  <a:gd name="T49" fmla="*/ 604 h 2496"/>
                  <a:gd name="T50" fmla="*/ 908 w 2830"/>
                  <a:gd name="T51" fmla="*/ 604 h 2496"/>
                  <a:gd name="T52" fmla="*/ 908 w 2830"/>
                  <a:gd name="T53" fmla="*/ 1901 h 2496"/>
                  <a:gd name="T54" fmla="*/ 1304 w 2830"/>
                  <a:gd name="T55" fmla="*/ 1901 h 2496"/>
                  <a:gd name="T56" fmla="*/ 1304 w 2830"/>
                  <a:gd name="T57" fmla="*/ 2496 h 2496"/>
                  <a:gd name="T58" fmla="*/ 2587 w 2830"/>
                  <a:gd name="T59" fmla="*/ 755 h 2496"/>
                  <a:gd name="T60" fmla="*/ 2587 w 2830"/>
                  <a:gd name="T61" fmla="*/ 0 h 2496"/>
                  <a:gd name="T62" fmla="*/ 2830 w 2830"/>
                  <a:gd name="T63" fmla="*/ 0 h 2496"/>
                  <a:gd name="T64" fmla="*/ 2830 w 2830"/>
                  <a:gd name="T65" fmla="*/ 705 h 2496"/>
                  <a:gd name="T66" fmla="*/ 2587 w 2830"/>
                  <a:gd name="T67" fmla="*/ 755 h 2496"/>
                  <a:gd name="T68" fmla="*/ 1822 w 2830"/>
                  <a:gd name="T69" fmla="*/ 604 h 2496"/>
                  <a:gd name="T70" fmla="*/ 1354 w 2830"/>
                  <a:gd name="T71" fmla="*/ 604 h 2496"/>
                  <a:gd name="T72" fmla="*/ 1354 w 2830"/>
                  <a:gd name="T73" fmla="*/ 0 h 2496"/>
                  <a:gd name="T74" fmla="*/ 1822 w 2830"/>
                  <a:gd name="T75" fmla="*/ 0 h 2496"/>
                  <a:gd name="T76" fmla="*/ 1822 w 2830"/>
                  <a:gd name="T77" fmla="*/ 604 h 2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30" h="2496">
                    <a:moveTo>
                      <a:pt x="2830" y="2496"/>
                    </a:moveTo>
                    <a:lnTo>
                      <a:pt x="1354" y="2496"/>
                    </a:lnTo>
                    <a:lnTo>
                      <a:pt x="1354" y="1901"/>
                    </a:lnTo>
                    <a:lnTo>
                      <a:pt x="1822" y="1901"/>
                    </a:lnTo>
                    <a:lnTo>
                      <a:pt x="1822" y="2471"/>
                    </a:lnTo>
                    <a:lnTo>
                      <a:pt x="1872" y="2471"/>
                    </a:lnTo>
                    <a:lnTo>
                      <a:pt x="1872" y="0"/>
                    </a:lnTo>
                    <a:lnTo>
                      <a:pt x="1937" y="0"/>
                    </a:lnTo>
                    <a:lnTo>
                      <a:pt x="1937" y="2471"/>
                    </a:lnTo>
                    <a:lnTo>
                      <a:pt x="1986" y="2471"/>
                    </a:lnTo>
                    <a:lnTo>
                      <a:pt x="1986" y="0"/>
                    </a:lnTo>
                    <a:lnTo>
                      <a:pt x="2537" y="0"/>
                    </a:lnTo>
                    <a:lnTo>
                      <a:pt x="2537" y="766"/>
                    </a:lnTo>
                    <a:lnTo>
                      <a:pt x="2383" y="797"/>
                    </a:lnTo>
                    <a:lnTo>
                      <a:pt x="2383" y="2496"/>
                    </a:lnTo>
                    <a:lnTo>
                      <a:pt x="2830" y="2496"/>
                    </a:lnTo>
                    <a:moveTo>
                      <a:pt x="1304" y="2496"/>
                    </a:moveTo>
                    <a:lnTo>
                      <a:pt x="0" y="2496"/>
                    </a:lnTo>
                    <a:lnTo>
                      <a:pt x="0" y="1901"/>
                    </a:lnTo>
                    <a:lnTo>
                      <a:pt x="656" y="1901"/>
                    </a:lnTo>
                    <a:lnTo>
                      <a:pt x="656" y="604"/>
                    </a:lnTo>
                    <a:lnTo>
                      <a:pt x="0" y="604"/>
                    </a:lnTo>
                    <a:lnTo>
                      <a:pt x="0" y="0"/>
                    </a:lnTo>
                    <a:lnTo>
                      <a:pt x="1304" y="0"/>
                    </a:lnTo>
                    <a:lnTo>
                      <a:pt x="1304" y="604"/>
                    </a:lnTo>
                    <a:lnTo>
                      <a:pt x="908" y="604"/>
                    </a:lnTo>
                    <a:lnTo>
                      <a:pt x="908" y="1901"/>
                    </a:lnTo>
                    <a:lnTo>
                      <a:pt x="1304" y="1901"/>
                    </a:lnTo>
                    <a:lnTo>
                      <a:pt x="1304" y="2496"/>
                    </a:lnTo>
                    <a:moveTo>
                      <a:pt x="2587" y="755"/>
                    </a:moveTo>
                    <a:lnTo>
                      <a:pt x="2587" y="0"/>
                    </a:lnTo>
                    <a:lnTo>
                      <a:pt x="2830" y="0"/>
                    </a:lnTo>
                    <a:lnTo>
                      <a:pt x="2830" y="705"/>
                    </a:lnTo>
                    <a:lnTo>
                      <a:pt x="2587" y="755"/>
                    </a:lnTo>
                    <a:moveTo>
                      <a:pt x="1822" y="604"/>
                    </a:moveTo>
                    <a:lnTo>
                      <a:pt x="1354" y="604"/>
                    </a:lnTo>
                    <a:lnTo>
                      <a:pt x="1354" y="0"/>
                    </a:lnTo>
                    <a:lnTo>
                      <a:pt x="1822" y="0"/>
                    </a:lnTo>
                    <a:lnTo>
                      <a:pt x="1822" y="604"/>
                    </a:lnTo>
                  </a:path>
                </a:pathLst>
              </a:custGeom>
              <a:solidFill>
                <a:srgbClr val="92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34" name="Freeform 1318"/>
              <p:cNvSpPr>
                <a:spLocks noEditPoints="1"/>
              </p:cNvSpPr>
              <p:nvPr/>
            </p:nvSpPr>
            <p:spPr bwMode="auto">
              <a:xfrm>
                <a:off x="5478" y="4018"/>
                <a:ext cx="5" cy="215"/>
              </a:xfrm>
              <a:custGeom>
                <a:avLst/>
                <a:gdLst>
                  <a:gd name="T0" fmla="*/ 50 w 50"/>
                  <a:gd name="T1" fmla="*/ 2496 h 2496"/>
                  <a:gd name="T2" fmla="*/ 0 w 50"/>
                  <a:gd name="T3" fmla="*/ 2496 h 2496"/>
                  <a:gd name="T4" fmla="*/ 0 w 50"/>
                  <a:gd name="T5" fmla="*/ 1901 h 2496"/>
                  <a:gd name="T6" fmla="*/ 50 w 50"/>
                  <a:gd name="T7" fmla="*/ 1901 h 2496"/>
                  <a:gd name="T8" fmla="*/ 50 w 50"/>
                  <a:gd name="T9" fmla="*/ 2496 h 2496"/>
                  <a:gd name="T10" fmla="*/ 50 w 50"/>
                  <a:gd name="T11" fmla="*/ 604 h 2496"/>
                  <a:gd name="T12" fmla="*/ 0 w 50"/>
                  <a:gd name="T13" fmla="*/ 604 h 2496"/>
                  <a:gd name="T14" fmla="*/ 0 w 50"/>
                  <a:gd name="T15" fmla="*/ 0 h 2496"/>
                  <a:gd name="T16" fmla="*/ 50 w 50"/>
                  <a:gd name="T17" fmla="*/ 0 h 2496"/>
                  <a:gd name="T18" fmla="*/ 50 w 50"/>
                  <a:gd name="T19" fmla="*/ 604 h 2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496">
                    <a:moveTo>
                      <a:pt x="50" y="2496"/>
                    </a:moveTo>
                    <a:lnTo>
                      <a:pt x="0" y="2496"/>
                    </a:lnTo>
                    <a:lnTo>
                      <a:pt x="0" y="1901"/>
                    </a:lnTo>
                    <a:lnTo>
                      <a:pt x="50" y="1901"/>
                    </a:lnTo>
                    <a:lnTo>
                      <a:pt x="50" y="2496"/>
                    </a:lnTo>
                    <a:moveTo>
                      <a:pt x="50" y="604"/>
                    </a:moveTo>
                    <a:lnTo>
                      <a:pt x="0" y="604"/>
                    </a:lnTo>
                    <a:lnTo>
                      <a:pt x="0" y="0"/>
                    </a:lnTo>
                    <a:lnTo>
                      <a:pt x="50" y="0"/>
                    </a:lnTo>
                    <a:lnTo>
                      <a:pt x="50" y="604"/>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35" name="Freeform 1319"/>
              <p:cNvSpPr>
                <a:spLocks/>
              </p:cNvSpPr>
              <p:nvPr/>
            </p:nvSpPr>
            <p:spPr bwMode="auto">
              <a:xfrm>
                <a:off x="5585" y="4018"/>
                <a:ext cx="4" cy="66"/>
              </a:xfrm>
              <a:custGeom>
                <a:avLst/>
                <a:gdLst>
                  <a:gd name="T0" fmla="*/ 0 w 4"/>
                  <a:gd name="T1" fmla="*/ 66 h 66"/>
                  <a:gd name="T2" fmla="*/ 0 w 4"/>
                  <a:gd name="T3" fmla="*/ 0 h 66"/>
                  <a:gd name="T4" fmla="*/ 4 w 4"/>
                  <a:gd name="T5" fmla="*/ 0 h 66"/>
                  <a:gd name="T6" fmla="*/ 4 w 4"/>
                  <a:gd name="T7" fmla="*/ 65 h 66"/>
                  <a:gd name="T8" fmla="*/ 0 w 4"/>
                  <a:gd name="T9" fmla="*/ 66 h 66"/>
                </a:gdLst>
                <a:ahLst/>
                <a:cxnLst>
                  <a:cxn ang="0">
                    <a:pos x="T0" y="T1"/>
                  </a:cxn>
                  <a:cxn ang="0">
                    <a:pos x="T2" y="T3"/>
                  </a:cxn>
                  <a:cxn ang="0">
                    <a:pos x="T4" y="T5"/>
                  </a:cxn>
                  <a:cxn ang="0">
                    <a:pos x="T6" y="T7"/>
                  </a:cxn>
                  <a:cxn ang="0">
                    <a:pos x="T8" y="T9"/>
                  </a:cxn>
                </a:cxnLst>
                <a:rect l="0" t="0" r="r" b="b"/>
                <a:pathLst>
                  <a:path w="4" h="66">
                    <a:moveTo>
                      <a:pt x="0" y="66"/>
                    </a:moveTo>
                    <a:lnTo>
                      <a:pt x="0" y="0"/>
                    </a:lnTo>
                    <a:lnTo>
                      <a:pt x="4" y="0"/>
                    </a:lnTo>
                    <a:lnTo>
                      <a:pt x="4" y="65"/>
                    </a:lnTo>
                    <a:lnTo>
                      <a:pt x="0" y="6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36" name="Freeform 1320"/>
              <p:cNvSpPr>
                <a:spLocks/>
              </p:cNvSpPr>
              <p:nvPr/>
            </p:nvSpPr>
            <p:spPr bwMode="auto">
              <a:xfrm>
                <a:off x="5523" y="4018"/>
                <a:ext cx="4" cy="213"/>
              </a:xfrm>
              <a:custGeom>
                <a:avLst/>
                <a:gdLst>
                  <a:gd name="T0" fmla="*/ 4 w 4"/>
                  <a:gd name="T1" fmla="*/ 213 h 213"/>
                  <a:gd name="T2" fmla="*/ 0 w 4"/>
                  <a:gd name="T3" fmla="*/ 213 h 213"/>
                  <a:gd name="T4" fmla="*/ 0 w 4"/>
                  <a:gd name="T5" fmla="*/ 164 h 213"/>
                  <a:gd name="T6" fmla="*/ 3 w 4"/>
                  <a:gd name="T7" fmla="*/ 164 h 213"/>
                  <a:gd name="T8" fmla="*/ 3 w 4"/>
                  <a:gd name="T9" fmla="*/ 52 h 213"/>
                  <a:gd name="T10" fmla="*/ 0 w 4"/>
                  <a:gd name="T11" fmla="*/ 52 h 213"/>
                  <a:gd name="T12" fmla="*/ 0 w 4"/>
                  <a:gd name="T13" fmla="*/ 0 h 213"/>
                  <a:gd name="T14" fmla="*/ 4 w 4"/>
                  <a:gd name="T15" fmla="*/ 0 h 213"/>
                  <a:gd name="T16" fmla="*/ 4 w 4"/>
                  <a:gd name="T17" fmla="*/ 21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13">
                    <a:moveTo>
                      <a:pt x="4" y="213"/>
                    </a:moveTo>
                    <a:lnTo>
                      <a:pt x="0" y="213"/>
                    </a:lnTo>
                    <a:lnTo>
                      <a:pt x="0" y="164"/>
                    </a:lnTo>
                    <a:lnTo>
                      <a:pt x="3" y="164"/>
                    </a:lnTo>
                    <a:lnTo>
                      <a:pt x="3" y="52"/>
                    </a:lnTo>
                    <a:lnTo>
                      <a:pt x="0" y="52"/>
                    </a:lnTo>
                    <a:lnTo>
                      <a:pt x="0" y="0"/>
                    </a:lnTo>
                    <a:lnTo>
                      <a:pt x="4" y="0"/>
                    </a:lnTo>
                    <a:lnTo>
                      <a:pt x="4" y="21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37" name="Rectangle 1321"/>
              <p:cNvSpPr>
                <a:spLocks noChangeArrowheads="1"/>
              </p:cNvSpPr>
              <p:nvPr/>
            </p:nvSpPr>
            <p:spPr bwMode="auto">
              <a:xfrm>
                <a:off x="5533" y="4018"/>
                <a:ext cx="4" cy="21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38" name="Freeform 1322"/>
              <p:cNvSpPr>
                <a:spLocks/>
              </p:cNvSpPr>
              <p:nvPr/>
            </p:nvSpPr>
            <p:spPr bwMode="auto">
              <a:xfrm>
                <a:off x="5572" y="4079"/>
                <a:ext cx="38" cy="154"/>
              </a:xfrm>
              <a:custGeom>
                <a:avLst/>
                <a:gdLst>
                  <a:gd name="T0" fmla="*/ 38 w 38"/>
                  <a:gd name="T1" fmla="*/ 154 h 154"/>
                  <a:gd name="T2" fmla="*/ 0 w 38"/>
                  <a:gd name="T3" fmla="*/ 154 h 154"/>
                  <a:gd name="T4" fmla="*/ 0 w 38"/>
                  <a:gd name="T5" fmla="*/ 7 h 154"/>
                  <a:gd name="T6" fmla="*/ 13 w 38"/>
                  <a:gd name="T7" fmla="*/ 5 h 154"/>
                  <a:gd name="T8" fmla="*/ 13 w 38"/>
                  <a:gd name="T9" fmla="*/ 152 h 154"/>
                  <a:gd name="T10" fmla="*/ 17 w 38"/>
                  <a:gd name="T11" fmla="*/ 152 h 154"/>
                  <a:gd name="T12" fmla="*/ 17 w 38"/>
                  <a:gd name="T13" fmla="*/ 4 h 154"/>
                  <a:gd name="T14" fmla="*/ 38 w 38"/>
                  <a:gd name="T15" fmla="*/ 0 h 154"/>
                  <a:gd name="T16" fmla="*/ 38 w 38"/>
                  <a:gd name="T17"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154">
                    <a:moveTo>
                      <a:pt x="38" y="154"/>
                    </a:moveTo>
                    <a:lnTo>
                      <a:pt x="0" y="154"/>
                    </a:lnTo>
                    <a:lnTo>
                      <a:pt x="0" y="7"/>
                    </a:lnTo>
                    <a:lnTo>
                      <a:pt x="13" y="5"/>
                    </a:lnTo>
                    <a:lnTo>
                      <a:pt x="13" y="152"/>
                    </a:lnTo>
                    <a:lnTo>
                      <a:pt x="17" y="152"/>
                    </a:lnTo>
                    <a:lnTo>
                      <a:pt x="17" y="4"/>
                    </a:lnTo>
                    <a:lnTo>
                      <a:pt x="38" y="0"/>
                    </a:lnTo>
                    <a:lnTo>
                      <a:pt x="38" y="154"/>
                    </a:lnTo>
                    <a:close/>
                  </a:path>
                </a:pathLst>
              </a:custGeom>
              <a:solidFill>
                <a:srgbClr val="8485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39" name="Freeform 1323"/>
              <p:cNvSpPr>
                <a:spLocks/>
              </p:cNvSpPr>
              <p:nvPr/>
            </p:nvSpPr>
            <p:spPr bwMode="auto">
              <a:xfrm>
                <a:off x="5585" y="4083"/>
                <a:ext cx="4" cy="148"/>
              </a:xfrm>
              <a:custGeom>
                <a:avLst/>
                <a:gdLst>
                  <a:gd name="T0" fmla="*/ 4 w 4"/>
                  <a:gd name="T1" fmla="*/ 148 h 148"/>
                  <a:gd name="T2" fmla="*/ 0 w 4"/>
                  <a:gd name="T3" fmla="*/ 148 h 148"/>
                  <a:gd name="T4" fmla="*/ 0 w 4"/>
                  <a:gd name="T5" fmla="*/ 1 h 148"/>
                  <a:gd name="T6" fmla="*/ 4 w 4"/>
                  <a:gd name="T7" fmla="*/ 0 h 148"/>
                  <a:gd name="T8" fmla="*/ 4 w 4"/>
                  <a:gd name="T9" fmla="*/ 148 h 148"/>
                </a:gdLst>
                <a:ahLst/>
                <a:cxnLst>
                  <a:cxn ang="0">
                    <a:pos x="T0" y="T1"/>
                  </a:cxn>
                  <a:cxn ang="0">
                    <a:pos x="T2" y="T3"/>
                  </a:cxn>
                  <a:cxn ang="0">
                    <a:pos x="T4" y="T5"/>
                  </a:cxn>
                  <a:cxn ang="0">
                    <a:pos x="T6" y="T7"/>
                  </a:cxn>
                  <a:cxn ang="0">
                    <a:pos x="T8" y="T9"/>
                  </a:cxn>
                </a:cxnLst>
                <a:rect l="0" t="0" r="r" b="b"/>
                <a:pathLst>
                  <a:path w="4" h="148">
                    <a:moveTo>
                      <a:pt x="4" y="148"/>
                    </a:moveTo>
                    <a:lnTo>
                      <a:pt x="0" y="148"/>
                    </a:lnTo>
                    <a:lnTo>
                      <a:pt x="0" y="1"/>
                    </a:lnTo>
                    <a:lnTo>
                      <a:pt x="4" y="0"/>
                    </a:lnTo>
                    <a:lnTo>
                      <a:pt x="4" y="14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40" name="Freeform 1324"/>
              <p:cNvSpPr>
                <a:spLocks/>
              </p:cNvSpPr>
              <p:nvPr/>
            </p:nvSpPr>
            <p:spPr bwMode="auto">
              <a:xfrm>
                <a:off x="5103" y="4040"/>
                <a:ext cx="47" cy="193"/>
              </a:xfrm>
              <a:custGeom>
                <a:avLst/>
                <a:gdLst>
                  <a:gd name="T0" fmla="*/ 47 w 47"/>
                  <a:gd name="T1" fmla="*/ 193 h 193"/>
                  <a:gd name="T2" fmla="*/ 0 w 47"/>
                  <a:gd name="T3" fmla="*/ 193 h 193"/>
                  <a:gd name="T4" fmla="*/ 26 w 47"/>
                  <a:gd name="T5" fmla="*/ 193 h 193"/>
                  <a:gd name="T6" fmla="*/ 26 w 47"/>
                  <a:gd name="T7" fmla="*/ 11 h 193"/>
                  <a:gd name="T8" fmla="*/ 0 w 47"/>
                  <a:gd name="T9" fmla="*/ 11 h 193"/>
                  <a:gd name="T10" fmla="*/ 47 w 47"/>
                  <a:gd name="T11" fmla="*/ 0 h 193"/>
                  <a:gd name="T12" fmla="*/ 47 w 47"/>
                  <a:gd name="T13" fmla="*/ 193 h 193"/>
                </a:gdLst>
                <a:ahLst/>
                <a:cxnLst>
                  <a:cxn ang="0">
                    <a:pos x="T0" y="T1"/>
                  </a:cxn>
                  <a:cxn ang="0">
                    <a:pos x="T2" y="T3"/>
                  </a:cxn>
                  <a:cxn ang="0">
                    <a:pos x="T4" y="T5"/>
                  </a:cxn>
                  <a:cxn ang="0">
                    <a:pos x="T6" y="T7"/>
                  </a:cxn>
                  <a:cxn ang="0">
                    <a:pos x="T8" y="T9"/>
                  </a:cxn>
                  <a:cxn ang="0">
                    <a:pos x="T10" y="T11"/>
                  </a:cxn>
                  <a:cxn ang="0">
                    <a:pos x="T12" y="T13"/>
                  </a:cxn>
                </a:cxnLst>
                <a:rect l="0" t="0" r="r" b="b"/>
                <a:pathLst>
                  <a:path w="47" h="193">
                    <a:moveTo>
                      <a:pt x="47" y="193"/>
                    </a:moveTo>
                    <a:lnTo>
                      <a:pt x="0" y="193"/>
                    </a:lnTo>
                    <a:lnTo>
                      <a:pt x="26" y="193"/>
                    </a:lnTo>
                    <a:lnTo>
                      <a:pt x="26" y="11"/>
                    </a:lnTo>
                    <a:lnTo>
                      <a:pt x="0" y="11"/>
                    </a:lnTo>
                    <a:lnTo>
                      <a:pt x="47" y="0"/>
                    </a:lnTo>
                    <a:lnTo>
                      <a:pt x="47" y="193"/>
                    </a:lnTo>
                    <a:close/>
                  </a:path>
                </a:pathLst>
              </a:custGeom>
              <a:solidFill>
                <a:srgbClr val="EBEA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41" name="Freeform 1325"/>
              <p:cNvSpPr>
                <a:spLocks noEditPoints="1"/>
              </p:cNvSpPr>
              <p:nvPr/>
            </p:nvSpPr>
            <p:spPr bwMode="auto">
              <a:xfrm>
                <a:off x="5103" y="4051"/>
                <a:ext cx="26" cy="182"/>
              </a:xfrm>
              <a:custGeom>
                <a:avLst/>
                <a:gdLst>
                  <a:gd name="T0" fmla="*/ 295 w 295"/>
                  <a:gd name="T1" fmla="*/ 2114 h 2114"/>
                  <a:gd name="T2" fmla="*/ 0 w 295"/>
                  <a:gd name="T3" fmla="*/ 2114 h 2114"/>
                  <a:gd name="T4" fmla="*/ 0 w 295"/>
                  <a:gd name="T5" fmla="*/ 0 h 2114"/>
                  <a:gd name="T6" fmla="*/ 295 w 295"/>
                  <a:gd name="T7" fmla="*/ 0 h 2114"/>
                  <a:gd name="T8" fmla="*/ 295 w 295"/>
                  <a:gd name="T9" fmla="*/ 2114 h 2114"/>
                  <a:gd name="T10" fmla="*/ 7 w 295"/>
                  <a:gd name="T11" fmla="*/ 123 h 2114"/>
                  <a:gd name="T12" fmla="*/ 7 w 295"/>
                  <a:gd name="T13" fmla="*/ 473 h 2114"/>
                  <a:gd name="T14" fmla="*/ 148 w 295"/>
                  <a:gd name="T15" fmla="*/ 473 h 2114"/>
                  <a:gd name="T16" fmla="*/ 148 w 295"/>
                  <a:gd name="T17" fmla="*/ 123 h 2114"/>
                  <a:gd name="T18" fmla="*/ 7 w 295"/>
                  <a:gd name="T19" fmla="*/ 123 h 2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5" h="2114">
                    <a:moveTo>
                      <a:pt x="295" y="2114"/>
                    </a:moveTo>
                    <a:lnTo>
                      <a:pt x="0" y="2114"/>
                    </a:lnTo>
                    <a:lnTo>
                      <a:pt x="0" y="0"/>
                    </a:lnTo>
                    <a:lnTo>
                      <a:pt x="295" y="0"/>
                    </a:lnTo>
                    <a:lnTo>
                      <a:pt x="295" y="2114"/>
                    </a:lnTo>
                    <a:moveTo>
                      <a:pt x="7" y="123"/>
                    </a:moveTo>
                    <a:lnTo>
                      <a:pt x="7" y="473"/>
                    </a:lnTo>
                    <a:lnTo>
                      <a:pt x="148" y="473"/>
                    </a:lnTo>
                    <a:lnTo>
                      <a:pt x="148" y="123"/>
                    </a:lnTo>
                    <a:lnTo>
                      <a:pt x="7" y="123"/>
                    </a:lnTo>
                  </a:path>
                </a:pathLst>
              </a:custGeom>
              <a:solidFill>
                <a:srgbClr val="9B9C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42" name="Rectangle 1326"/>
              <p:cNvSpPr>
                <a:spLocks noChangeArrowheads="1"/>
              </p:cNvSpPr>
              <p:nvPr/>
            </p:nvSpPr>
            <p:spPr bwMode="auto">
              <a:xfrm>
                <a:off x="5104" y="4061"/>
                <a:ext cx="12" cy="31"/>
              </a:xfrm>
              <a:prstGeom prst="rect">
                <a:avLst/>
              </a:prstGeom>
              <a:solidFill>
                <a:srgbClr val="6D6E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43" name="Rectangle 1327"/>
              <p:cNvSpPr>
                <a:spLocks noChangeArrowheads="1"/>
              </p:cNvSpPr>
              <p:nvPr/>
            </p:nvSpPr>
            <p:spPr bwMode="auto">
              <a:xfrm>
                <a:off x="5366" y="4070"/>
                <a:ext cx="56" cy="112"/>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44" name="Freeform 1328"/>
              <p:cNvSpPr>
                <a:spLocks noEditPoints="1"/>
              </p:cNvSpPr>
              <p:nvPr/>
            </p:nvSpPr>
            <p:spPr bwMode="auto">
              <a:xfrm>
                <a:off x="5444" y="4070"/>
                <a:ext cx="79" cy="112"/>
              </a:xfrm>
              <a:custGeom>
                <a:avLst/>
                <a:gdLst>
                  <a:gd name="T0" fmla="*/ 914 w 914"/>
                  <a:gd name="T1" fmla="*/ 1297 h 1297"/>
                  <a:gd name="T2" fmla="*/ 446 w 914"/>
                  <a:gd name="T3" fmla="*/ 1297 h 1297"/>
                  <a:gd name="T4" fmla="*/ 446 w 914"/>
                  <a:gd name="T5" fmla="*/ 0 h 1297"/>
                  <a:gd name="T6" fmla="*/ 914 w 914"/>
                  <a:gd name="T7" fmla="*/ 0 h 1297"/>
                  <a:gd name="T8" fmla="*/ 914 w 914"/>
                  <a:gd name="T9" fmla="*/ 1297 h 1297"/>
                  <a:gd name="T10" fmla="*/ 396 w 914"/>
                  <a:gd name="T11" fmla="*/ 1297 h 1297"/>
                  <a:gd name="T12" fmla="*/ 0 w 914"/>
                  <a:gd name="T13" fmla="*/ 1297 h 1297"/>
                  <a:gd name="T14" fmla="*/ 0 w 914"/>
                  <a:gd name="T15" fmla="*/ 0 h 1297"/>
                  <a:gd name="T16" fmla="*/ 396 w 914"/>
                  <a:gd name="T17" fmla="*/ 0 h 1297"/>
                  <a:gd name="T18" fmla="*/ 396 w 914"/>
                  <a:gd name="T19" fmla="*/ 1297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4" h="1297">
                    <a:moveTo>
                      <a:pt x="914" y="1297"/>
                    </a:moveTo>
                    <a:lnTo>
                      <a:pt x="446" y="1297"/>
                    </a:lnTo>
                    <a:lnTo>
                      <a:pt x="446" y="0"/>
                    </a:lnTo>
                    <a:lnTo>
                      <a:pt x="914" y="0"/>
                    </a:lnTo>
                    <a:lnTo>
                      <a:pt x="914" y="1297"/>
                    </a:lnTo>
                    <a:moveTo>
                      <a:pt x="396" y="1297"/>
                    </a:moveTo>
                    <a:lnTo>
                      <a:pt x="0" y="1297"/>
                    </a:lnTo>
                    <a:lnTo>
                      <a:pt x="0" y="0"/>
                    </a:lnTo>
                    <a:lnTo>
                      <a:pt x="396" y="0"/>
                    </a:lnTo>
                    <a:lnTo>
                      <a:pt x="396" y="1297"/>
                    </a:lnTo>
                  </a:path>
                </a:pathLst>
              </a:custGeom>
              <a:solidFill>
                <a:srgbClr val="7A7B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45" name="Rectangle 1329"/>
              <p:cNvSpPr>
                <a:spLocks noChangeArrowheads="1"/>
              </p:cNvSpPr>
              <p:nvPr/>
            </p:nvSpPr>
            <p:spPr bwMode="auto">
              <a:xfrm>
                <a:off x="5478" y="4070"/>
                <a:ext cx="5" cy="11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46" name="Rectangle 1330"/>
              <p:cNvSpPr>
                <a:spLocks noChangeArrowheads="1"/>
              </p:cNvSpPr>
              <p:nvPr/>
            </p:nvSpPr>
            <p:spPr bwMode="auto">
              <a:xfrm>
                <a:off x="5523" y="4070"/>
                <a:ext cx="3" cy="11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47" name="Freeform 1331"/>
              <p:cNvSpPr>
                <a:spLocks noEditPoints="1"/>
              </p:cNvSpPr>
              <p:nvPr/>
            </p:nvSpPr>
            <p:spPr bwMode="auto">
              <a:xfrm>
                <a:off x="4844" y="4161"/>
                <a:ext cx="204" cy="75"/>
              </a:xfrm>
              <a:custGeom>
                <a:avLst/>
                <a:gdLst>
                  <a:gd name="T0" fmla="*/ 2361 w 2361"/>
                  <a:gd name="T1" fmla="*/ 867 h 867"/>
                  <a:gd name="T2" fmla="*/ 0 w 2361"/>
                  <a:gd name="T3" fmla="*/ 867 h 867"/>
                  <a:gd name="T4" fmla="*/ 0 w 2361"/>
                  <a:gd name="T5" fmla="*/ 865 h 867"/>
                  <a:gd name="T6" fmla="*/ 103 w 2361"/>
                  <a:gd name="T7" fmla="*/ 865 h 867"/>
                  <a:gd name="T8" fmla="*/ 103 w 2361"/>
                  <a:gd name="T9" fmla="*/ 862 h 867"/>
                  <a:gd name="T10" fmla="*/ 128 w 2361"/>
                  <a:gd name="T11" fmla="*/ 862 h 867"/>
                  <a:gd name="T12" fmla="*/ 128 w 2361"/>
                  <a:gd name="T13" fmla="*/ 0 h 867"/>
                  <a:gd name="T14" fmla="*/ 716 w 2361"/>
                  <a:gd name="T15" fmla="*/ 0 h 867"/>
                  <a:gd name="T16" fmla="*/ 716 w 2361"/>
                  <a:gd name="T17" fmla="*/ 867 h 867"/>
                  <a:gd name="T18" fmla="*/ 766 w 2361"/>
                  <a:gd name="T19" fmla="*/ 867 h 867"/>
                  <a:gd name="T20" fmla="*/ 766 w 2361"/>
                  <a:gd name="T21" fmla="*/ 0 h 867"/>
                  <a:gd name="T22" fmla="*/ 983 w 2361"/>
                  <a:gd name="T23" fmla="*/ 0 h 867"/>
                  <a:gd name="T24" fmla="*/ 983 w 2361"/>
                  <a:gd name="T25" fmla="*/ 862 h 867"/>
                  <a:gd name="T26" fmla="*/ 1033 w 2361"/>
                  <a:gd name="T27" fmla="*/ 862 h 867"/>
                  <a:gd name="T28" fmla="*/ 1033 w 2361"/>
                  <a:gd name="T29" fmla="*/ 0 h 867"/>
                  <a:gd name="T30" fmla="*/ 1307 w 2361"/>
                  <a:gd name="T31" fmla="*/ 0 h 867"/>
                  <a:gd name="T32" fmla="*/ 1307 w 2361"/>
                  <a:gd name="T33" fmla="*/ 836 h 867"/>
                  <a:gd name="T34" fmla="*/ 2361 w 2361"/>
                  <a:gd name="T35" fmla="*/ 836 h 867"/>
                  <a:gd name="T36" fmla="*/ 2361 w 2361"/>
                  <a:gd name="T37" fmla="*/ 867 h 867"/>
                  <a:gd name="T38" fmla="*/ 78 w 2361"/>
                  <a:gd name="T39" fmla="*/ 628 h 867"/>
                  <a:gd name="T40" fmla="*/ 0 w 2361"/>
                  <a:gd name="T41" fmla="*/ 628 h 867"/>
                  <a:gd name="T42" fmla="*/ 0 w 2361"/>
                  <a:gd name="T43" fmla="*/ 0 h 867"/>
                  <a:gd name="T44" fmla="*/ 78 w 2361"/>
                  <a:gd name="T45" fmla="*/ 0 h 867"/>
                  <a:gd name="T46" fmla="*/ 78 w 2361"/>
                  <a:gd name="T47" fmla="*/ 628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61" h="867">
                    <a:moveTo>
                      <a:pt x="2361" y="867"/>
                    </a:moveTo>
                    <a:lnTo>
                      <a:pt x="0" y="867"/>
                    </a:lnTo>
                    <a:lnTo>
                      <a:pt x="0" y="865"/>
                    </a:lnTo>
                    <a:lnTo>
                      <a:pt x="103" y="865"/>
                    </a:lnTo>
                    <a:lnTo>
                      <a:pt x="103" y="862"/>
                    </a:lnTo>
                    <a:lnTo>
                      <a:pt x="128" y="862"/>
                    </a:lnTo>
                    <a:lnTo>
                      <a:pt x="128" y="0"/>
                    </a:lnTo>
                    <a:lnTo>
                      <a:pt x="716" y="0"/>
                    </a:lnTo>
                    <a:lnTo>
                      <a:pt x="716" y="867"/>
                    </a:lnTo>
                    <a:lnTo>
                      <a:pt x="766" y="867"/>
                    </a:lnTo>
                    <a:lnTo>
                      <a:pt x="766" y="0"/>
                    </a:lnTo>
                    <a:lnTo>
                      <a:pt x="983" y="0"/>
                    </a:lnTo>
                    <a:lnTo>
                      <a:pt x="983" y="862"/>
                    </a:lnTo>
                    <a:lnTo>
                      <a:pt x="1033" y="862"/>
                    </a:lnTo>
                    <a:lnTo>
                      <a:pt x="1033" y="0"/>
                    </a:lnTo>
                    <a:lnTo>
                      <a:pt x="1307" y="0"/>
                    </a:lnTo>
                    <a:lnTo>
                      <a:pt x="1307" y="836"/>
                    </a:lnTo>
                    <a:lnTo>
                      <a:pt x="2361" y="836"/>
                    </a:lnTo>
                    <a:lnTo>
                      <a:pt x="2361" y="867"/>
                    </a:lnTo>
                    <a:moveTo>
                      <a:pt x="78" y="628"/>
                    </a:moveTo>
                    <a:lnTo>
                      <a:pt x="0" y="628"/>
                    </a:lnTo>
                    <a:lnTo>
                      <a:pt x="0" y="0"/>
                    </a:lnTo>
                    <a:lnTo>
                      <a:pt x="78" y="0"/>
                    </a:lnTo>
                    <a:lnTo>
                      <a:pt x="78" y="628"/>
                    </a:lnTo>
                  </a:path>
                </a:pathLst>
              </a:custGeom>
              <a:solidFill>
                <a:srgbClr val="D7D6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48" name="Rectangle 1332"/>
              <p:cNvSpPr>
                <a:spLocks noChangeArrowheads="1"/>
              </p:cNvSpPr>
              <p:nvPr/>
            </p:nvSpPr>
            <p:spPr bwMode="auto">
              <a:xfrm>
                <a:off x="4929" y="4161"/>
                <a:ext cx="4" cy="7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49" name="Rectangle 1333"/>
              <p:cNvSpPr>
                <a:spLocks noChangeArrowheads="1"/>
              </p:cNvSpPr>
              <p:nvPr/>
            </p:nvSpPr>
            <p:spPr bwMode="auto">
              <a:xfrm>
                <a:off x="4906" y="4161"/>
                <a:ext cx="4" cy="7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50" name="Freeform 1334"/>
              <p:cNvSpPr>
                <a:spLocks/>
              </p:cNvSpPr>
              <p:nvPr/>
            </p:nvSpPr>
            <p:spPr bwMode="auto">
              <a:xfrm>
                <a:off x="4851" y="4161"/>
                <a:ext cx="4" cy="74"/>
              </a:xfrm>
              <a:custGeom>
                <a:avLst/>
                <a:gdLst>
                  <a:gd name="T0" fmla="*/ 4 w 4"/>
                  <a:gd name="T1" fmla="*/ 74 h 74"/>
                  <a:gd name="T2" fmla="*/ 2 w 4"/>
                  <a:gd name="T3" fmla="*/ 74 h 74"/>
                  <a:gd name="T4" fmla="*/ 2 w 4"/>
                  <a:gd name="T5" fmla="*/ 54 h 74"/>
                  <a:gd name="T6" fmla="*/ 0 w 4"/>
                  <a:gd name="T7" fmla="*/ 54 h 74"/>
                  <a:gd name="T8" fmla="*/ 0 w 4"/>
                  <a:gd name="T9" fmla="*/ 0 h 74"/>
                  <a:gd name="T10" fmla="*/ 4 w 4"/>
                  <a:gd name="T11" fmla="*/ 0 h 74"/>
                  <a:gd name="T12" fmla="*/ 4 w 4"/>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4" h="74">
                    <a:moveTo>
                      <a:pt x="4" y="74"/>
                    </a:moveTo>
                    <a:lnTo>
                      <a:pt x="2" y="74"/>
                    </a:lnTo>
                    <a:lnTo>
                      <a:pt x="2" y="54"/>
                    </a:lnTo>
                    <a:lnTo>
                      <a:pt x="0" y="54"/>
                    </a:lnTo>
                    <a:lnTo>
                      <a:pt x="0" y="0"/>
                    </a:lnTo>
                    <a:lnTo>
                      <a:pt x="4" y="0"/>
                    </a:lnTo>
                    <a:lnTo>
                      <a:pt x="4" y="7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51" name="Rectangle 1335"/>
              <p:cNvSpPr>
                <a:spLocks noChangeArrowheads="1"/>
              </p:cNvSpPr>
              <p:nvPr/>
            </p:nvSpPr>
            <p:spPr bwMode="auto">
              <a:xfrm>
                <a:off x="5003" y="4161"/>
                <a:ext cx="45" cy="72"/>
              </a:xfrm>
              <a:prstGeom prst="rect">
                <a:avLst/>
              </a:prstGeom>
              <a:solidFill>
                <a:srgbClr val="8E90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52" name="Freeform 1336"/>
              <p:cNvSpPr>
                <a:spLocks/>
              </p:cNvSpPr>
              <p:nvPr/>
            </p:nvSpPr>
            <p:spPr bwMode="auto">
              <a:xfrm>
                <a:off x="4957" y="4161"/>
                <a:ext cx="46" cy="72"/>
              </a:xfrm>
              <a:custGeom>
                <a:avLst/>
                <a:gdLst>
                  <a:gd name="T0" fmla="*/ 46 w 46"/>
                  <a:gd name="T1" fmla="*/ 72 h 72"/>
                  <a:gd name="T2" fmla="*/ 0 w 46"/>
                  <a:gd name="T3" fmla="*/ 72 h 72"/>
                  <a:gd name="T4" fmla="*/ 0 w 46"/>
                  <a:gd name="T5" fmla="*/ 0 h 72"/>
                  <a:gd name="T6" fmla="*/ 10 w 46"/>
                  <a:gd name="T7" fmla="*/ 0 h 72"/>
                  <a:gd name="T8" fmla="*/ 10 w 46"/>
                  <a:gd name="T9" fmla="*/ 29 h 72"/>
                  <a:gd name="T10" fmla="*/ 20 w 46"/>
                  <a:gd name="T11" fmla="*/ 29 h 72"/>
                  <a:gd name="T12" fmla="*/ 20 w 46"/>
                  <a:gd name="T13" fmla="*/ 0 h 72"/>
                  <a:gd name="T14" fmla="*/ 27 w 46"/>
                  <a:gd name="T15" fmla="*/ 0 h 72"/>
                  <a:gd name="T16" fmla="*/ 27 w 46"/>
                  <a:gd name="T17" fmla="*/ 29 h 72"/>
                  <a:gd name="T18" fmla="*/ 38 w 46"/>
                  <a:gd name="T19" fmla="*/ 29 h 72"/>
                  <a:gd name="T20" fmla="*/ 38 w 46"/>
                  <a:gd name="T21" fmla="*/ 0 h 72"/>
                  <a:gd name="T22" fmla="*/ 46 w 46"/>
                  <a:gd name="T23" fmla="*/ 0 h 72"/>
                  <a:gd name="T24" fmla="*/ 46 w 46"/>
                  <a:gd name="T2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72">
                    <a:moveTo>
                      <a:pt x="46" y="72"/>
                    </a:moveTo>
                    <a:lnTo>
                      <a:pt x="0" y="72"/>
                    </a:lnTo>
                    <a:lnTo>
                      <a:pt x="0" y="0"/>
                    </a:lnTo>
                    <a:lnTo>
                      <a:pt x="10" y="0"/>
                    </a:lnTo>
                    <a:lnTo>
                      <a:pt x="10" y="29"/>
                    </a:lnTo>
                    <a:lnTo>
                      <a:pt x="20" y="29"/>
                    </a:lnTo>
                    <a:lnTo>
                      <a:pt x="20" y="0"/>
                    </a:lnTo>
                    <a:lnTo>
                      <a:pt x="27" y="0"/>
                    </a:lnTo>
                    <a:lnTo>
                      <a:pt x="27" y="29"/>
                    </a:lnTo>
                    <a:lnTo>
                      <a:pt x="38" y="29"/>
                    </a:lnTo>
                    <a:lnTo>
                      <a:pt x="38" y="0"/>
                    </a:lnTo>
                    <a:lnTo>
                      <a:pt x="46" y="0"/>
                    </a:lnTo>
                    <a:lnTo>
                      <a:pt x="46" y="72"/>
                    </a:lnTo>
                    <a:close/>
                  </a:path>
                </a:pathLst>
              </a:custGeom>
              <a:solidFill>
                <a:srgbClr val="B0B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53" name="Rectangle 1337"/>
              <p:cNvSpPr>
                <a:spLocks noChangeArrowheads="1"/>
              </p:cNvSpPr>
              <p:nvPr/>
            </p:nvSpPr>
            <p:spPr bwMode="auto">
              <a:xfrm>
                <a:off x="4984" y="4161"/>
                <a:ext cx="11" cy="29"/>
              </a:xfrm>
              <a:prstGeom prst="rect">
                <a:avLst/>
              </a:prstGeom>
              <a:solidFill>
                <a:srgbClr val="A6A6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54" name="Rectangle 1338"/>
              <p:cNvSpPr>
                <a:spLocks noChangeArrowheads="1"/>
              </p:cNvSpPr>
              <p:nvPr/>
            </p:nvSpPr>
            <p:spPr bwMode="auto">
              <a:xfrm>
                <a:off x="4967" y="4161"/>
                <a:ext cx="10" cy="29"/>
              </a:xfrm>
              <a:prstGeom prst="rect">
                <a:avLst/>
              </a:prstGeom>
              <a:solidFill>
                <a:srgbClr val="A6A6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55" name="Freeform 1339"/>
              <p:cNvSpPr>
                <a:spLocks/>
              </p:cNvSpPr>
              <p:nvPr/>
            </p:nvSpPr>
            <p:spPr bwMode="auto">
              <a:xfrm>
                <a:off x="4444" y="4156"/>
                <a:ext cx="87" cy="37"/>
              </a:xfrm>
              <a:custGeom>
                <a:avLst/>
                <a:gdLst>
                  <a:gd name="T0" fmla="*/ 87 w 87"/>
                  <a:gd name="T1" fmla="*/ 37 h 37"/>
                  <a:gd name="T2" fmla="*/ 49 w 87"/>
                  <a:gd name="T3" fmla="*/ 37 h 37"/>
                  <a:gd name="T4" fmla="*/ 49 w 87"/>
                  <a:gd name="T5" fmla="*/ 18 h 37"/>
                  <a:gd name="T6" fmla="*/ 0 w 87"/>
                  <a:gd name="T7" fmla="*/ 18 h 37"/>
                  <a:gd name="T8" fmla="*/ 0 w 87"/>
                  <a:gd name="T9" fmla="*/ 0 h 37"/>
                  <a:gd name="T10" fmla="*/ 87 w 87"/>
                  <a:gd name="T11" fmla="*/ 0 h 37"/>
                  <a:gd name="T12" fmla="*/ 87 w 87"/>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87" h="37">
                    <a:moveTo>
                      <a:pt x="87" y="37"/>
                    </a:moveTo>
                    <a:lnTo>
                      <a:pt x="49" y="37"/>
                    </a:lnTo>
                    <a:lnTo>
                      <a:pt x="49" y="18"/>
                    </a:lnTo>
                    <a:lnTo>
                      <a:pt x="0" y="18"/>
                    </a:lnTo>
                    <a:lnTo>
                      <a:pt x="0" y="0"/>
                    </a:lnTo>
                    <a:lnTo>
                      <a:pt x="87" y="0"/>
                    </a:lnTo>
                    <a:lnTo>
                      <a:pt x="87" y="37"/>
                    </a:lnTo>
                    <a:close/>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56" name="Freeform 1340"/>
              <p:cNvSpPr>
                <a:spLocks noEditPoints="1"/>
              </p:cNvSpPr>
              <p:nvPr/>
            </p:nvSpPr>
            <p:spPr bwMode="auto">
              <a:xfrm>
                <a:off x="5900" y="4018"/>
                <a:ext cx="99" cy="42"/>
              </a:xfrm>
              <a:custGeom>
                <a:avLst/>
                <a:gdLst>
                  <a:gd name="T0" fmla="*/ 1144 w 1144"/>
                  <a:gd name="T1" fmla="*/ 490 h 490"/>
                  <a:gd name="T2" fmla="*/ 727 w 1144"/>
                  <a:gd name="T3" fmla="*/ 490 h 490"/>
                  <a:gd name="T4" fmla="*/ 727 w 1144"/>
                  <a:gd name="T5" fmla="*/ 0 h 490"/>
                  <a:gd name="T6" fmla="*/ 1144 w 1144"/>
                  <a:gd name="T7" fmla="*/ 0 h 490"/>
                  <a:gd name="T8" fmla="*/ 1144 w 1144"/>
                  <a:gd name="T9" fmla="*/ 490 h 490"/>
                  <a:gd name="T10" fmla="*/ 40 w 1144"/>
                  <a:gd name="T11" fmla="*/ 490 h 490"/>
                  <a:gd name="T12" fmla="*/ 0 w 1144"/>
                  <a:gd name="T13" fmla="*/ 490 h 490"/>
                  <a:gd name="T14" fmla="*/ 0 w 1144"/>
                  <a:gd name="T15" fmla="*/ 0 h 490"/>
                  <a:gd name="T16" fmla="*/ 40 w 1144"/>
                  <a:gd name="T17" fmla="*/ 0 h 490"/>
                  <a:gd name="T18" fmla="*/ 40 w 1144"/>
                  <a:gd name="T19" fmla="*/ 49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4" h="490">
                    <a:moveTo>
                      <a:pt x="1144" y="490"/>
                    </a:moveTo>
                    <a:lnTo>
                      <a:pt x="727" y="490"/>
                    </a:lnTo>
                    <a:lnTo>
                      <a:pt x="727" y="0"/>
                    </a:lnTo>
                    <a:lnTo>
                      <a:pt x="1144" y="0"/>
                    </a:lnTo>
                    <a:lnTo>
                      <a:pt x="1144" y="490"/>
                    </a:lnTo>
                    <a:moveTo>
                      <a:pt x="40" y="490"/>
                    </a:moveTo>
                    <a:lnTo>
                      <a:pt x="0" y="490"/>
                    </a:lnTo>
                    <a:lnTo>
                      <a:pt x="0" y="0"/>
                    </a:lnTo>
                    <a:lnTo>
                      <a:pt x="40" y="0"/>
                    </a:lnTo>
                    <a:lnTo>
                      <a:pt x="40" y="490"/>
                    </a:lnTo>
                  </a:path>
                </a:pathLst>
              </a:custGeom>
              <a:solidFill>
                <a:srgbClr val="5355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57" name="Freeform 1341"/>
              <p:cNvSpPr>
                <a:spLocks noEditPoints="1"/>
              </p:cNvSpPr>
              <p:nvPr/>
            </p:nvSpPr>
            <p:spPr bwMode="auto">
              <a:xfrm>
                <a:off x="5900" y="4060"/>
                <a:ext cx="99" cy="1"/>
              </a:xfrm>
              <a:custGeom>
                <a:avLst/>
                <a:gdLst>
                  <a:gd name="T0" fmla="*/ 1144 w 1144"/>
                  <a:gd name="T1" fmla="*/ 10 h 10"/>
                  <a:gd name="T2" fmla="*/ 727 w 1144"/>
                  <a:gd name="T3" fmla="*/ 10 h 10"/>
                  <a:gd name="T4" fmla="*/ 727 w 1144"/>
                  <a:gd name="T5" fmla="*/ 0 h 10"/>
                  <a:gd name="T6" fmla="*/ 1144 w 1144"/>
                  <a:gd name="T7" fmla="*/ 0 h 10"/>
                  <a:gd name="T8" fmla="*/ 1144 w 1144"/>
                  <a:gd name="T9" fmla="*/ 10 h 10"/>
                  <a:gd name="T10" fmla="*/ 40 w 1144"/>
                  <a:gd name="T11" fmla="*/ 10 h 10"/>
                  <a:gd name="T12" fmla="*/ 0 w 1144"/>
                  <a:gd name="T13" fmla="*/ 10 h 10"/>
                  <a:gd name="T14" fmla="*/ 0 w 1144"/>
                  <a:gd name="T15" fmla="*/ 0 h 10"/>
                  <a:gd name="T16" fmla="*/ 40 w 1144"/>
                  <a:gd name="T17" fmla="*/ 0 h 10"/>
                  <a:gd name="T18" fmla="*/ 40 w 1144"/>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4" h="10">
                    <a:moveTo>
                      <a:pt x="1144" y="10"/>
                    </a:moveTo>
                    <a:lnTo>
                      <a:pt x="727" y="10"/>
                    </a:lnTo>
                    <a:lnTo>
                      <a:pt x="727" y="0"/>
                    </a:lnTo>
                    <a:lnTo>
                      <a:pt x="1144" y="0"/>
                    </a:lnTo>
                    <a:lnTo>
                      <a:pt x="1144" y="10"/>
                    </a:lnTo>
                    <a:moveTo>
                      <a:pt x="40" y="10"/>
                    </a:moveTo>
                    <a:lnTo>
                      <a:pt x="0" y="10"/>
                    </a:lnTo>
                    <a:lnTo>
                      <a:pt x="0" y="0"/>
                    </a:lnTo>
                    <a:lnTo>
                      <a:pt x="40" y="0"/>
                    </a:lnTo>
                    <a:lnTo>
                      <a:pt x="40" y="10"/>
                    </a:lnTo>
                  </a:path>
                </a:pathLst>
              </a:custGeom>
              <a:solidFill>
                <a:srgbClr val="31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58" name="Freeform 1342"/>
              <p:cNvSpPr>
                <a:spLocks/>
              </p:cNvSpPr>
              <p:nvPr/>
            </p:nvSpPr>
            <p:spPr bwMode="auto">
              <a:xfrm>
                <a:off x="4400" y="4174"/>
                <a:ext cx="46" cy="61"/>
              </a:xfrm>
              <a:custGeom>
                <a:avLst/>
                <a:gdLst>
                  <a:gd name="T0" fmla="*/ 46 w 46"/>
                  <a:gd name="T1" fmla="*/ 61 h 61"/>
                  <a:gd name="T2" fmla="*/ 0 w 46"/>
                  <a:gd name="T3" fmla="*/ 61 h 61"/>
                  <a:gd name="T4" fmla="*/ 0 w 46"/>
                  <a:gd name="T5" fmla="*/ 50 h 61"/>
                  <a:gd name="T6" fmla="*/ 39 w 46"/>
                  <a:gd name="T7" fmla="*/ 50 h 61"/>
                  <a:gd name="T8" fmla="*/ 39 w 46"/>
                  <a:gd name="T9" fmla="*/ 0 h 61"/>
                  <a:gd name="T10" fmla="*/ 44 w 46"/>
                  <a:gd name="T11" fmla="*/ 0 h 61"/>
                  <a:gd name="T12" fmla="*/ 44 w 46"/>
                  <a:gd name="T13" fmla="*/ 61 h 61"/>
                  <a:gd name="T14" fmla="*/ 46 w 46"/>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61">
                    <a:moveTo>
                      <a:pt x="46" y="61"/>
                    </a:moveTo>
                    <a:lnTo>
                      <a:pt x="0" y="61"/>
                    </a:lnTo>
                    <a:lnTo>
                      <a:pt x="0" y="50"/>
                    </a:lnTo>
                    <a:lnTo>
                      <a:pt x="39" y="50"/>
                    </a:lnTo>
                    <a:lnTo>
                      <a:pt x="39" y="0"/>
                    </a:lnTo>
                    <a:lnTo>
                      <a:pt x="44" y="0"/>
                    </a:lnTo>
                    <a:lnTo>
                      <a:pt x="44" y="61"/>
                    </a:lnTo>
                    <a:lnTo>
                      <a:pt x="46" y="61"/>
                    </a:lnTo>
                    <a:close/>
                  </a:path>
                </a:pathLst>
              </a:custGeom>
              <a:solidFill>
                <a:srgbClr val="D7D6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59" name="Freeform 1343"/>
              <p:cNvSpPr>
                <a:spLocks/>
              </p:cNvSpPr>
              <p:nvPr/>
            </p:nvSpPr>
            <p:spPr bwMode="auto">
              <a:xfrm>
                <a:off x="4444" y="4174"/>
                <a:ext cx="49" cy="61"/>
              </a:xfrm>
              <a:custGeom>
                <a:avLst/>
                <a:gdLst>
                  <a:gd name="T0" fmla="*/ 2 w 49"/>
                  <a:gd name="T1" fmla="*/ 61 h 61"/>
                  <a:gd name="T2" fmla="*/ 0 w 49"/>
                  <a:gd name="T3" fmla="*/ 61 h 61"/>
                  <a:gd name="T4" fmla="*/ 0 w 49"/>
                  <a:gd name="T5" fmla="*/ 0 h 61"/>
                  <a:gd name="T6" fmla="*/ 49 w 49"/>
                  <a:gd name="T7" fmla="*/ 0 h 61"/>
                  <a:gd name="T8" fmla="*/ 49 w 49"/>
                  <a:gd name="T9" fmla="*/ 19 h 61"/>
                  <a:gd name="T10" fmla="*/ 33 w 49"/>
                  <a:gd name="T11" fmla="*/ 19 h 61"/>
                  <a:gd name="T12" fmla="*/ 33 w 49"/>
                  <a:gd name="T13" fmla="*/ 19 h 61"/>
                  <a:gd name="T14" fmla="*/ 2 w 49"/>
                  <a:gd name="T15" fmla="*/ 25 h 61"/>
                  <a:gd name="T16" fmla="*/ 2 w 49"/>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61">
                    <a:moveTo>
                      <a:pt x="2" y="61"/>
                    </a:moveTo>
                    <a:lnTo>
                      <a:pt x="0" y="61"/>
                    </a:lnTo>
                    <a:lnTo>
                      <a:pt x="0" y="0"/>
                    </a:lnTo>
                    <a:lnTo>
                      <a:pt x="49" y="0"/>
                    </a:lnTo>
                    <a:lnTo>
                      <a:pt x="49" y="19"/>
                    </a:lnTo>
                    <a:lnTo>
                      <a:pt x="33" y="19"/>
                    </a:lnTo>
                    <a:lnTo>
                      <a:pt x="33" y="19"/>
                    </a:lnTo>
                    <a:lnTo>
                      <a:pt x="2" y="25"/>
                    </a:lnTo>
                    <a:lnTo>
                      <a:pt x="2" y="61"/>
                    </a:lnTo>
                    <a:close/>
                  </a:path>
                </a:pathLst>
              </a:custGeom>
              <a:solidFill>
                <a:srgbClr val="BDBC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60" name="Freeform 1344"/>
              <p:cNvSpPr>
                <a:spLocks/>
              </p:cNvSpPr>
              <p:nvPr/>
            </p:nvSpPr>
            <p:spPr bwMode="auto">
              <a:xfrm>
                <a:off x="6911" y="4186"/>
                <a:ext cx="61" cy="49"/>
              </a:xfrm>
              <a:custGeom>
                <a:avLst/>
                <a:gdLst>
                  <a:gd name="T0" fmla="*/ 61 w 61"/>
                  <a:gd name="T1" fmla="*/ 49 h 49"/>
                  <a:gd name="T2" fmla="*/ 0 w 61"/>
                  <a:gd name="T3" fmla="*/ 49 h 49"/>
                  <a:gd name="T4" fmla="*/ 0 w 61"/>
                  <a:gd name="T5" fmla="*/ 0 h 49"/>
                  <a:gd name="T6" fmla="*/ 0 w 61"/>
                  <a:gd name="T7" fmla="*/ 0 h 49"/>
                  <a:gd name="T8" fmla="*/ 0 w 61"/>
                  <a:gd name="T9" fmla="*/ 32 h 49"/>
                  <a:gd name="T10" fmla="*/ 5 w 61"/>
                  <a:gd name="T11" fmla="*/ 32 h 49"/>
                  <a:gd name="T12" fmla="*/ 5 w 61"/>
                  <a:gd name="T13" fmla="*/ 0 h 49"/>
                  <a:gd name="T14" fmla="*/ 22 w 61"/>
                  <a:gd name="T15" fmla="*/ 0 h 49"/>
                  <a:gd name="T16" fmla="*/ 22 w 61"/>
                  <a:gd name="T17" fmla="*/ 45 h 49"/>
                  <a:gd name="T18" fmla="*/ 26 w 61"/>
                  <a:gd name="T19" fmla="*/ 45 h 49"/>
                  <a:gd name="T20" fmla="*/ 26 w 61"/>
                  <a:gd name="T21" fmla="*/ 0 h 49"/>
                  <a:gd name="T22" fmla="*/ 61 w 61"/>
                  <a:gd name="T23" fmla="*/ 0 h 49"/>
                  <a:gd name="T24" fmla="*/ 61 w 61"/>
                  <a:gd name="T2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49">
                    <a:moveTo>
                      <a:pt x="61" y="49"/>
                    </a:moveTo>
                    <a:lnTo>
                      <a:pt x="0" y="49"/>
                    </a:lnTo>
                    <a:lnTo>
                      <a:pt x="0" y="0"/>
                    </a:lnTo>
                    <a:lnTo>
                      <a:pt x="0" y="0"/>
                    </a:lnTo>
                    <a:lnTo>
                      <a:pt x="0" y="32"/>
                    </a:lnTo>
                    <a:lnTo>
                      <a:pt x="5" y="32"/>
                    </a:lnTo>
                    <a:lnTo>
                      <a:pt x="5" y="0"/>
                    </a:lnTo>
                    <a:lnTo>
                      <a:pt x="22" y="0"/>
                    </a:lnTo>
                    <a:lnTo>
                      <a:pt x="22" y="45"/>
                    </a:lnTo>
                    <a:lnTo>
                      <a:pt x="26" y="45"/>
                    </a:lnTo>
                    <a:lnTo>
                      <a:pt x="26" y="0"/>
                    </a:lnTo>
                    <a:lnTo>
                      <a:pt x="61" y="0"/>
                    </a:lnTo>
                    <a:lnTo>
                      <a:pt x="61" y="49"/>
                    </a:lnTo>
                    <a:close/>
                  </a:path>
                </a:pathLst>
              </a:custGeom>
              <a:solidFill>
                <a:srgbClr val="6D6E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61" name="Rectangle 1345"/>
              <p:cNvSpPr>
                <a:spLocks noChangeArrowheads="1"/>
              </p:cNvSpPr>
              <p:nvPr/>
            </p:nvSpPr>
            <p:spPr bwMode="auto">
              <a:xfrm>
                <a:off x="6933" y="4186"/>
                <a:ext cx="4" cy="4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62" name="Rectangle 1346"/>
              <p:cNvSpPr>
                <a:spLocks noChangeArrowheads="1"/>
              </p:cNvSpPr>
              <p:nvPr/>
            </p:nvSpPr>
            <p:spPr bwMode="auto">
              <a:xfrm>
                <a:off x="6911" y="4186"/>
                <a:ext cx="5" cy="32"/>
              </a:xfrm>
              <a:prstGeom prst="rect">
                <a:avLst/>
              </a:prstGeom>
              <a:solidFill>
                <a:srgbClr val="5455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63" name="Freeform 1347"/>
              <p:cNvSpPr>
                <a:spLocks/>
              </p:cNvSpPr>
              <p:nvPr/>
            </p:nvSpPr>
            <p:spPr bwMode="auto">
              <a:xfrm>
                <a:off x="7089" y="4186"/>
                <a:ext cx="83" cy="49"/>
              </a:xfrm>
              <a:custGeom>
                <a:avLst/>
                <a:gdLst>
                  <a:gd name="T0" fmla="*/ 962 w 962"/>
                  <a:gd name="T1" fmla="*/ 570 h 570"/>
                  <a:gd name="T2" fmla="*/ 0 w 962"/>
                  <a:gd name="T3" fmla="*/ 570 h 570"/>
                  <a:gd name="T4" fmla="*/ 0 w 962"/>
                  <a:gd name="T5" fmla="*/ 546 h 570"/>
                  <a:gd name="T6" fmla="*/ 0 w 962"/>
                  <a:gd name="T7" fmla="*/ 491 h 570"/>
                  <a:gd name="T8" fmla="*/ 0 w 962"/>
                  <a:gd name="T9" fmla="*/ 0 h 570"/>
                  <a:gd name="T10" fmla="*/ 9 w 962"/>
                  <a:gd name="T11" fmla="*/ 0 h 570"/>
                  <a:gd name="T12" fmla="*/ 9 w 962"/>
                  <a:gd name="T13" fmla="*/ 363 h 570"/>
                  <a:gd name="T14" fmla="*/ 59 w 962"/>
                  <a:gd name="T15" fmla="*/ 363 h 570"/>
                  <a:gd name="T16" fmla="*/ 59 w 962"/>
                  <a:gd name="T17" fmla="*/ 0 h 570"/>
                  <a:gd name="T18" fmla="*/ 410 w 962"/>
                  <a:gd name="T19" fmla="*/ 0 h 570"/>
                  <a:gd name="T20" fmla="*/ 410 w 962"/>
                  <a:gd name="T21" fmla="*/ 363 h 570"/>
                  <a:gd name="T22" fmla="*/ 460 w 962"/>
                  <a:gd name="T23" fmla="*/ 363 h 570"/>
                  <a:gd name="T24" fmla="*/ 460 w 962"/>
                  <a:gd name="T25" fmla="*/ 0 h 570"/>
                  <a:gd name="T26" fmla="*/ 619 w 962"/>
                  <a:gd name="T27" fmla="*/ 0 h 570"/>
                  <a:gd name="T28" fmla="*/ 619 w 962"/>
                  <a:gd name="T29" fmla="*/ 363 h 570"/>
                  <a:gd name="T30" fmla="*/ 669 w 962"/>
                  <a:gd name="T31" fmla="*/ 363 h 570"/>
                  <a:gd name="T32" fmla="*/ 669 w 962"/>
                  <a:gd name="T33" fmla="*/ 0 h 570"/>
                  <a:gd name="T34" fmla="*/ 785 w 962"/>
                  <a:gd name="T35" fmla="*/ 0 h 570"/>
                  <a:gd name="T36" fmla="*/ 785 w 962"/>
                  <a:gd name="T37" fmla="*/ 451 h 570"/>
                  <a:gd name="T38" fmla="*/ 962 w 962"/>
                  <a:gd name="T39" fmla="*/ 451 h 570"/>
                  <a:gd name="T40" fmla="*/ 962 w 962"/>
                  <a:gd name="T41" fmla="*/ 57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2" h="570">
                    <a:moveTo>
                      <a:pt x="962" y="570"/>
                    </a:moveTo>
                    <a:lnTo>
                      <a:pt x="0" y="570"/>
                    </a:lnTo>
                    <a:lnTo>
                      <a:pt x="0" y="546"/>
                    </a:lnTo>
                    <a:cubicBezTo>
                      <a:pt x="15" y="528"/>
                      <a:pt x="20" y="500"/>
                      <a:pt x="0" y="491"/>
                    </a:cubicBezTo>
                    <a:lnTo>
                      <a:pt x="0" y="0"/>
                    </a:lnTo>
                    <a:lnTo>
                      <a:pt x="9" y="0"/>
                    </a:lnTo>
                    <a:lnTo>
                      <a:pt x="9" y="363"/>
                    </a:lnTo>
                    <a:lnTo>
                      <a:pt x="59" y="363"/>
                    </a:lnTo>
                    <a:lnTo>
                      <a:pt x="59" y="0"/>
                    </a:lnTo>
                    <a:lnTo>
                      <a:pt x="410" y="0"/>
                    </a:lnTo>
                    <a:lnTo>
                      <a:pt x="410" y="363"/>
                    </a:lnTo>
                    <a:lnTo>
                      <a:pt x="460" y="363"/>
                    </a:lnTo>
                    <a:lnTo>
                      <a:pt x="460" y="0"/>
                    </a:lnTo>
                    <a:lnTo>
                      <a:pt x="619" y="0"/>
                    </a:lnTo>
                    <a:lnTo>
                      <a:pt x="619" y="363"/>
                    </a:lnTo>
                    <a:lnTo>
                      <a:pt x="669" y="363"/>
                    </a:lnTo>
                    <a:lnTo>
                      <a:pt x="669" y="0"/>
                    </a:lnTo>
                    <a:lnTo>
                      <a:pt x="785" y="0"/>
                    </a:lnTo>
                    <a:lnTo>
                      <a:pt x="785" y="451"/>
                    </a:lnTo>
                    <a:lnTo>
                      <a:pt x="962" y="451"/>
                    </a:lnTo>
                    <a:lnTo>
                      <a:pt x="962" y="570"/>
                    </a:lnTo>
                  </a:path>
                </a:pathLst>
              </a:custGeom>
              <a:solidFill>
                <a:srgbClr val="5355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64" name="Rectangle 1348"/>
              <p:cNvSpPr>
                <a:spLocks noChangeArrowheads="1"/>
              </p:cNvSpPr>
              <p:nvPr/>
            </p:nvSpPr>
            <p:spPr bwMode="auto">
              <a:xfrm>
                <a:off x="7125" y="4186"/>
                <a:ext cx="4" cy="32"/>
              </a:xfrm>
              <a:prstGeom prst="rect">
                <a:avLst/>
              </a:prstGeom>
              <a:solidFill>
                <a:srgbClr val="4242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65" name="Rectangle 1349"/>
              <p:cNvSpPr>
                <a:spLocks noChangeArrowheads="1"/>
              </p:cNvSpPr>
              <p:nvPr/>
            </p:nvSpPr>
            <p:spPr bwMode="auto">
              <a:xfrm>
                <a:off x="7143" y="4186"/>
                <a:ext cx="4" cy="32"/>
              </a:xfrm>
              <a:prstGeom prst="rect">
                <a:avLst/>
              </a:prstGeom>
              <a:solidFill>
                <a:srgbClr val="4242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66" name="Rectangle 1350"/>
              <p:cNvSpPr>
                <a:spLocks noChangeArrowheads="1"/>
              </p:cNvSpPr>
              <p:nvPr/>
            </p:nvSpPr>
            <p:spPr bwMode="auto">
              <a:xfrm>
                <a:off x="7090" y="4186"/>
                <a:ext cx="4" cy="32"/>
              </a:xfrm>
              <a:prstGeom prst="rect">
                <a:avLst/>
              </a:prstGeom>
              <a:solidFill>
                <a:srgbClr val="4242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67" name="Freeform 1351"/>
              <p:cNvSpPr>
                <a:spLocks noEditPoints="1"/>
              </p:cNvSpPr>
              <p:nvPr/>
            </p:nvSpPr>
            <p:spPr bwMode="auto">
              <a:xfrm>
                <a:off x="6772" y="4137"/>
                <a:ext cx="139" cy="98"/>
              </a:xfrm>
              <a:custGeom>
                <a:avLst/>
                <a:gdLst>
                  <a:gd name="T0" fmla="*/ 1600 w 1600"/>
                  <a:gd name="T1" fmla="*/ 1141 h 1141"/>
                  <a:gd name="T2" fmla="*/ 0 w 1600"/>
                  <a:gd name="T3" fmla="*/ 1141 h 1141"/>
                  <a:gd name="T4" fmla="*/ 0 w 1600"/>
                  <a:gd name="T5" fmla="*/ 0 h 1141"/>
                  <a:gd name="T6" fmla="*/ 679 w 1600"/>
                  <a:gd name="T7" fmla="*/ 0 h 1141"/>
                  <a:gd name="T8" fmla="*/ 679 w 1600"/>
                  <a:gd name="T9" fmla="*/ 934 h 1141"/>
                  <a:gd name="T10" fmla="*/ 729 w 1600"/>
                  <a:gd name="T11" fmla="*/ 934 h 1141"/>
                  <a:gd name="T12" fmla="*/ 729 w 1600"/>
                  <a:gd name="T13" fmla="*/ 0 h 1141"/>
                  <a:gd name="T14" fmla="*/ 1300 w 1600"/>
                  <a:gd name="T15" fmla="*/ 0 h 1141"/>
                  <a:gd name="T16" fmla="*/ 1300 w 1600"/>
                  <a:gd name="T17" fmla="*/ 571 h 1141"/>
                  <a:gd name="T18" fmla="*/ 1051 w 1600"/>
                  <a:gd name="T19" fmla="*/ 571 h 1141"/>
                  <a:gd name="T20" fmla="*/ 1051 w 1600"/>
                  <a:gd name="T21" fmla="*/ 1141 h 1141"/>
                  <a:gd name="T22" fmla="*/ 1600 w 1600"/>
                  <a:gd name="T23" fmla="*/ 1141 h 1141"/>
                  <a:gd name="T24" fmla="*/ 1600 w 1600"/>
                  <a:gd name="T25" fmla="*/ 571 h 1141"/>
                  <a:gd name="T26" fmla="*/ 1484 w 1600"/>
                  <a:gd name="T27" fmla="*/ 571 h 1141"/>
                  <a:gd name="T28" fmla="*/ 1484 w 1600"/>
                  <a:gd name="T29" fmla="*/ 0 h 1141"/>
                  <a:gd name="T30" fmla="*/ 1600 w 1600"/>
                  <a:gd name="T31" fmla="*/ 0 h 1141"/>
                  <a:gd name="T32" fmla="*/ 1600 w 1600"/>
                  <a:gd name="T33" fmla="*/ 571 h 1141"/>
                  <a:gd name="T34" fmla="*/ 1434 w 1600"/>
                  <a:gd name="T35" fmla="*/ 571 h 1141"/>
                  <a:gd name="T36" fmla="*/ 1350 w 1600"/>
                  <a:gd name="T37" fmla="*/ 571 h 1141"/>
                  <a:gd name="T38" fmla="*/ 1350 w 1600"/>
                  <a:gd name="T39" fmla="*/ 0 h 1141"/>
                  <a:gd name="T40" fmla="*/ 1434 w 1600"/>
                  <a:gd name="T41" fmla="*/ 0 h 1141"/>
                  <a:gd name="T42" fmla="*/ 1434 w 1600"/>
                  <a:gd name="T43" fmla="*/ 571 h 1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00" h="1141">
                    <a:moveTo>
                      <a:pt x="1600" y="1141"/>
                    </a:moveTo>
                    <a:lnTo>
                      <a:pt x="0" y="1141"/>
                    </a:lnTo>
                    <a:lnTo>
                      <a:pt x="0" y="0"/>
                    </a:lnTo>
                    <a:lnTo>
                      <a:pt x="679" y="0"/>
                    </a:lnTo>
                    <a:lnTo>
                      <a:pt x="679" y="934"/>
                    </a:lnTo>
                    <a:lnTo>
                      <a:pt x="729" y="934"/>
                    </a:lnTo>
                    <a:lnTo>
                      <a:pt x="729" y="0"/>
                    </a:lnTo>
                    <a:lnTo>
                      <a:pt x="1300" y="0"/>
                    </a:lnTo>
                    <a:lnTo>
                      <a:pt x="1300" y="571"/>
                    </a:lnTo>
                    <a:lnTo>
                      <a:pt x="1051" y="571"/>
                    </a:lnTo>
                    <a:lnTo>
                      <a:pt x="1051" y="1141"/>
                    </a:lnTo>
                    <a:lnTo>
                      <a:pt x="1600" y="1141"/>
                    </a:lnTo>
                    <a:moveTo>
                      <a:pt x="1600" y="571"/>
                    </a:moveTo>
                    <a:lnTo>
                      <a:pt x="1484" y="571"/>
                    </a:lnTo>
                    <a:lnTo>
                      <a:pt x="1484" y="0"/>
                    </a:lnTo>
                    <a:lnTo>
                      <a:pt x="1600" y="0"/>
                    </a:lnTo>
                    <a:lnTo>
                      <a:pt x="1600" y="571"/>
                    </a:lnTo>
                    <a:moveTo>
                      <a:pt x="1434" y="571"/>
                    </a:moveTo>
                    <a:lnTo>
                      <a:pt x="1350" y="571"/>
                    </a:lnTo>
                    <a:lnTo>
                      <a:pt x="1350" y="0"/>
                    </a:lnTo>
                    <a:lnTo>
                      <a:pt x="1434" y="0"/>
                    </a:lnTo>
                    <a:lnTo>
                      <a:pt x="1434" y="571"/>
                    </a:lnTo>
                  </a:path>
                </a:pathLst>
              </a:custGeom>
              <a:solidFill>
                <a:srgbClr val="7A7B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68" name="Rectangle 1352"/>
              <p:cNvSpPr>
                <a:spLocks noChangeArrowheads="1"/>
              </p:cNvSpPr>
              <p:nvPr/>
            </p:nvSpPr>
            <p:spPr bwMode="auto">
              <a:xfrm>
                <a:off x="6885" y="4137"/>
                <a:ext cx="4" cy="49"/>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69" name="Rectangle 1353"/>
              <p:cNvSpPr>
                <a:spLocks noChangeArrowheads="1"/>
              </p:cNvSpPr>
              <p:nvPr/>
            </p:nvSpPr>
            <p:spPr bwMode="auto">
              <a:xfrm>
                <a:off x="6896" y="4137"/>
                <a:ext cx="5" cy="49"/>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70" name="Rectangle 1354"/>
              <p:cNvSpPr>
                <a:spLocks noChangeArrowheads="1"/>
              </p:cNvSpPr>
              <p:nvPr/>
            </p:nvSpPr>
            <p:spPr bwMode="auto">
              <a:xfrm>
                <a:off x="6831" y="4137"/>
                <a:ext cx="4" cy="81"/>
              </a:xfrm>
              <a:prstGeom prst="rect">
                <a:avLst/>
              </a:prstGeom>
              <a:solidFill>
                <a:srgbClr val="5D5E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71" name="Freeform 1355"/>
              <p:cNvSpPr>
                <a:spLocks/>
              </p:cNvSpPr>
              <p:nvPr/>
            </p:nvSpPr>
            <p:spPr bwMode="auto">
              <a:xfrm>
                <a:off x="6863" y="4186"/>
                <a:ext cx="48" cy="49"/>
              </a:xfrm>
              <a:custGeom>
                <a:avLst/>
                <a:gdLst>
                  <a:gd name="T0" fmla="*/ 48 w 48"/>
                  <a:gd name="T1" fmla="*/ 49 h 49"/>
                  <a:gd name="T2" fmla="*/ 0 w 48"/>
                  <a:gd name="T3" fmla="*/ 49 h 49"/>
                  <a:gd name="T4" fmla="*/ 0 w 48"/>
                  <a:gd name="T5" fmla="*/ 0 h 49"/>
                  <a:gd name="T6" fmla="*/ 22 w 48"/>
                  <a:gd name="T7" fmla="*/ 0 h 49"/>
                  <a:gd name="T8" fmla="*/ 22 w 48"/>
                  <a:gd name="T9" fmla="*/ 45 h 49"/>
                  <a:gd name="T10" fmla="*/ 26 w 48"/>
                  <a:gd name="T11" fmla="*/ 45 h 49"/>
                  <a:gd name="T12" fmla="*/ 26 w 48"/>
                  <a:gd name="T13" fmla="*/ 0 h 49"/>
                  <a:gd name="T14" fmla="*/ 33 w 48"/>
                  <a:gd name="T15" fmla="*/ 0 h 49"/>
                  <a:gd name="T16" fmla="*/ 33 w 48"/>
                  <a:gd name="T17" fmla="*/ 45 h 49"/>
                  <a:gd name="T18" fmla="*/ 38 w 48"/>
                  <a:gd name="T19" fmla="*/ 45 h 49"/>
                  <a:gd name="T20" fmla="*/ 38 w 48"/>
                  <a:gd name="T21" fmla="*/ 0 h 49"/>
                  <a:gd name="T22" fmla="*/ 48 w 48"/>
                  <a:gd name="T23" fmla="*/ 0 h 49"/>
                  <a:gd name="T24" fmla="*/ 48 w 48"/>
                  <a:gd name="T2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49">
                    <a:moveTo>
                      <a:pt x="48" y="49"/>
                    </a:moveTo>
                    <a:lnTo>
                      <a:pt x="0" y="49"/>
                    </a:lnTo>
                    <a:lnTo>
                      <a:pt x="0" y="0"/>
                    </a:lnTo>
                    <a:lnTo>
                      <a:pt x="22" y="0"/>
                    </a:lnTo>
                    <a:lnTo>
                      <a:pt x="22" y="45"/>
                    </a:lnTo>
                    <a:lnTo>
                      <a:pt x="26" y="45"/>
                    </a:lnTo>
                    <a:lnTo>
                      <a:pt x="26" y="0"/>
                    </a:lnTo>
                    <a:lnTo>
                      <a:pt x="33" y="0"/>
                    </a:lnTo>
                    <a:lnTo>
                      <a:pt x="33" y="45"/>
                    </a:lnTo>
                    <a:lnTo>
                      <a:pt x="38" y="45"/>
                    </a:lnTo>
                    <a:lnTo>
                      <a:pt x="38" y="0"/>
                    </a:lnTo>
                    <a:lnTo>
                      <a:pt x="48" y="0"/>
                    </a:lnTo>
                    <a:lnTo>
                      <a:pt x="48" y="49"/>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72" name="Rectangle 1356"/>
              <p:cNvSpPr>
                <a:spLocks noChangeArrowheads="1"/>
              </p:cNvSpPr>
              <p:nvPr/>
            </p:nvSpPr>
            <p:spPr bwMode="auto">
              <a:xfrm>
                <a:off x="6885" y="4186"/>
                <a:ext cx="4" cy="4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73" name="Rectangle 1357"/>
              <p:cNvSpPr>
                <a:spLocks noChangeArrowheads="1"/>
              </p:cNvSpPr>
              <p:nvPr/>
            </p:nvSpPr>
            <p:spPr bwMode="auto">
              <a:xfrm>
                <a:off x="6896" y="4186"/>
                <a:ext cx="5" cy="4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74" name="Freeform 1358"/>
              <p:cNvSpPr>
                <a:spLocks noEditPoints="1"/>
              </p:cNvSpPr>
              <p:nvPr/>
            </p:nvSpPr>
            <p:spPr bwMode="auto">
              <a:xfrm>
                <a:off x="6420" y="4011"/>
                <a:ext cx="91" cy="66"/>
              </a:xfrm>
              <a:custGeom>
                <a:avLst/>
                <a:gdLst>
                  <a:gd name="T0" fmla="*/ 294 w 1051"/>
                  <a:gd name="T1" fmla="*/ 761 h 761"/>
                  <a:gd name="T2" fmla="*/ 294 w 1051"/>
                  <a:gd name="T3" fmla="*/ 566 h 761"/>
                  <a:gd name="T4" fmla="*/ 89 w 1051"/>
                  <a:gd name="T5" fmla="*/ 566 h 761"/>
                  <a:gd name="T6" fmla="*/ 89 w 1051"/>
                  <a:gd name="T7" fmla="*/ 0 h 761"/>
                  <a:gd name="T8" fmla="*/ 754 w 1051"/>
                  <a:gd name="T9" fmla="*/ 0 h 761"/>
                  <a:gd name="T10" fmla="*/ 754 w 1051"/>
                  <a:gd name="T11" fmla="*/ 611 h 761"/>
                  <a:gd name="T12" fmla="*/ 294 w 1051"/>
                  <a:gd name="T13" fmla="*/ 761 h 761"/>
                  <a:gd name="T14" fmla="*/ 1051 w 1051"/>
                  <a:gd name="T15" fmla="*/ 591 h 761"/>
                  <a:gd name="T16" fmla="*/ 804 w 1051"/>
                  <a:gd name="T17" fmla="*/ 591 h 761"/>
                  <a:gd name="T18" fmla="*/ 804 w 1051"/>
                  <a:gd name="T19" fmla="*/ 0 h 761"/>
                  <a:gd name="T20" fmla="*/ 1051 w 1051"/>
                  <a:gd name="T21" fmla="*/ 0 h 761"/>
                  <a:gd name="T22" fmla="*/ 1051 w 1051"/>
                  <a:gd name="T23" fmla="*/ 591 h 761"/>
                  <a:gd name="T24" fmla="*/ 39 w 1051"/>
                  <a:gd name="T25" fmla="*/ 566 h 761"/>
                  <a:gd name="T26" fmla="*/ 0 w 1051"/>
                  <a:gd name="T27" fmla="*/ 566 h 761"/>
                  <a:gd name="T28" fmla="*/ 0 w 1051"/>
                  <a:gd name="T29" fmla="*/ 0 h 761"/>
                  <a:gd name="T30" fmla="*/ 39 w 1051"/>
                  <a:gd name="T31" fmla="*/ 0 h 761"/>
                  <a:gd name="T32" fmla="*/ 39 w 1051"/>
                  <a:gd name="T33" fmla="*/ 566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1" h="761">
                    <a:moveTo>
                      <a:pt x="294" y="761"/>
                    </a:moveTo>
                    <a:lnTo>
                      <a:pt x="294" y="566"/>
                    </a:lnTo>
                    <a:lnTo>
                      <a:pt x="89" y="566"/>
                    </a:lnTo>
                    <a:lnTo>
                      <a:pt x="89" y="0"/>
                    </a:lnTo>
                    <a:lnTo>
                      <a:pt x="754" y="0"/>
                    </a:lnTo>
                    <a:lnTo>
                      <a:pt x="754" y="611"/>
                    </a:lnTo>
                    <a:lnTo>
                      <a:pt x="294" y="761"/>
                    </a:lnTo>
                    <a:moveTo>
                      <a:pt x="1051" y="591"/>
                    </a:moveTo>
                    <a:lnTo>
                      <a:pt x="804" y="591"/>
                    </a:lnTo>
                    <a:lnTo>
                      <a:pt x="804" y="0"/>
                    </a:lnTo>
                    <a:lnTo>
                      <a:pt x="1051" y="0"/>
                    </a:lnTo>
                    <a:lnTo>
                      <a:pt x="1051" y="591"/>
                    </a:lnTo>
                    <a:moveTo>
                      <a:pt x="39" y="566"/>
                    </a:moveTo>
                    <a:lnTo>
                      <a:pt x="0" y="566"/>
                    </a:lnTo>
                    <a:lnTo>
                      <a:pt x="0" y="0"/>
                    </a:lnTo>
                    <a:lnTo>
                      <a:pt x="39" y="0"/>
                    </a:lnTo>
                    <a:lnTo>
                      <a:pt x="39" y="566"/>
                    </a:lnTo>
                  </a:path>
                </a:pathLst>
              </a:custGeom>
              <a:solidFill>
                <a:srgbClr val="686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75" name="Freeform 1359"/>
              <p:cNvSpPr>
                <a:spLocks/>
              </p:cNvSpPr>
              <p:nvPr/>
            </p:nvSpPr>
            <p:spPr bwMode="auto">
              <a:xfrm>
                <a:off x="6486" y="4011"/>
                <a:ext cx="4" cy="53"/>
              </a:xfrm>
              <a:custGeom>
                <a:avLst/>
                <a:gdLst>
                  <a:gd name="T0" fmla="*/ 0 w 4"/>
                  <a:gd name="T1" fmla="*/ 53 h 53"/>
                  <a:gd name="T2" fmla="*/ 0 w 4"/>
                  <a:gd name="T3" fmla="*/ 0 h 53"/>
                  <a:gd name="T4" fmla="*/ 4 w 4"/>
                  <a:gd name="T5" fmla="*/ 0 h 53"/>
                  <a:gd name="T6" fmla="*/ 4 w 4"/>
                  <a:gd name="T7" fmla="*/ 51 h 53"/>
                  <a:gd name="T8" fmla="*/ 3 w 4"/>
                  <a:gd name="T9" fmla="*/ 51 h 53"/>
                  <a:gd name="T10" fmla="*/ 3 w 4"/>
                  <a:gd name="T11" fmla="*/ 52 h 53"/>
                  <a:gd name="T12" fmla="*/ 0 w 4"/>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4" h="53">
                    <a:moveTo>
                      <a:pt x="0" y="53"/>
                    </a:moveTo>
                    <a:lnTo>
                      <a:pt x="0" y="0"/>
                    </a:lnTo>
                    <a:lnTo>
                      <a:pt x="4" y="0"/>
                    </a:lnTo>
                    <a:lnTo>
                      <a:pt x="4" y="51"/>
                    </a:lnTo>
                    <a:lnTo>
                      <a:pt x="3" y="51"/>
                    </a:lnTo>
                    <a:lnTo>
                      <a:pt x="3" y="52"/>
                    </a:lnTo>
                    <a:lnTo>
                      <a:pt x="0" y="53"/>
                    </a:lnTo>
                    <a:close/>
                  </a:path>
                </a:pathLst>
              </a:custGeom>
              <a:solidFill>
                <a:srgbClr val="5153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76" name="Rectangle 1360"/>
              <p:cNvSpPr>
                <a:spLocks noChangeArrowheads="1"/>
              </p:cNvSpPr>
              <p:nvPr/>
            </p:nvSpPr>
            <p:spPr bwMode="auto">
              <a:xfrm>
                <a:off x="6424" y="4011"/>
                <a:ext cx="4" cy="49"/>
              </a:xfrm>
              <a:prstGeom prst="rect">
                <a:avLst/>
              </a:prstGeom>
              <a:solidFill>
                <a:srgbClr val="5153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77" name="Freeform 1361"/>
              <p:cNvSpPr>
                <a:spLocks noEditPoints="1"/>
              </p:cNvSpPr>
              <p:nvPr/>
            </p:nvSpPr>
            <p:spPr bwMode="auto">
              <a:xfrm>
                <a:off x="6420" y="4060"/>
                <a:ext cx="26" cy="25"/>
              </a:xfrm>
              <a:custGeom>
                <a:avLst/>
                <a:gdLst>
                  <a:gd name="T0" fmla="*/ 0 w 294"/>
                  <a:gd name="T1" fmla="*/ 291 h 291"/>
                  <a:gd name="T2" fmla="*/ 0 w 294"/>
                  <a:gd name="T3" fmla="*/ 0 h 291"/>
                  <a:gd name="T4" fmla="*/ 39 w 294"/>
                  <a:gd name="T5" fmla="*/ 0 h 291"/>
                  <a:gd name="T6" fmla="*/ 39 w 294"/>
                  <a:gd name="T7" fmla="*/ 279 h 291"/>
                  <a:gd name="T8" fmla="*/ 0 w 294"/>
                  <a:gd name="T9" fmla="*/ 291 h 291"/>
                  <a:gd name="T10" fmla="*/ 89 w 294"/>
                  <a:gd name="T11" fmla="*/ 262 h 291"/>
                  <a:gd name="T12" fmla="*/ 89 w 294"/>
                  <a:gd name="T13" fmla="*/ 0 h 291"/>
                  <a:gd name="T14" fmla="*/ 294 w 294"/>
                  <a:gd name="T15" fmla="*/ 0 h 291"/>
                  <a:gd name="T16" fmla="*/ 294 w 294"/>
                  <a:gd name="T17" fmla="*/ 195 h 291"/>
                  <a:gd name="T18" fmla="*/ 89 w 294"/>
                  <a:gd name="T19" fmla="*/ 26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291">
                    <a:moveTo>
                      <a:pt x="0" y="291"/>
                    </a:moveTo>
                    <a:lnTo>
                      <a:pt x="0" y="0"/>
                    </a:lnTo>
                    <a:lnTo>
                      <a:pt x="39" y="0"/>
                    </a:lnTo>
                    <a:lnTo>
                      <a:pt x="39" y="279"/>
                    </a:lnTo>
                    <a:lnTo>
                      <a:pt x="0" y="291"/>
                    </a:lnTo>
                    <a:moveTo>
                      <a:pt x="89" y="262"/>
                    </a:moveTo>
                    <a:lnTo>
                      <a:pt x="89" y="0"/>
                    </a:lnTo>
                    <a:lnTo>
                      <a:pt x="294" y="0"/>
                    </a:lnTo>
                    <a:lnTo>
                      <a:pt x="294" y="195"/>
                    </a:lnTo>
                    <a:lnTo>
                      <a:pt x="89" y="262"/>
                    </a:lnTo>
                  </a:path>
                </a:pathLst>
              </a:custGeom>
              <a:solidFill>
                <a:srgbClr val="2524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78" name="Freeform 1362"/>
              <p:cNvSpPr>
                <a:spLocks/>
              </p:cNvSpPr>
              <p:nvPr/>
            </p:nvSpPr>
            <p:spPr bwMode="auto">
              <a:xfrm>
                <a:off x="6424" y="4060"/>
                <a:ext cx="4" cy="24"/>
              </a:xfrm>
              <a:custGeom>
                <a:avLst/>
                <a:gdLst>
                  <a:gd name="T0" fmla="*/ 0 w 4"/>
                  <a:gd name="T1" fmla="*/ 24 h 24"/>
                  <a:gd name="T2" fmla="*/ 0 w 4"/>
                  <a:gd name="T3" fmla="*/ 0 h 24"/>
                  <a:gd name="T4" fmla="*/ 4 w 4"/>
                  <a:gd name="T5" fmla="*/ 0 h 24"/>
                  <a:gd name="T6" fmla="*/ 4 w 4"/>
                  <a:gd name="T7" fmla="*/ 23 h 24"/>
                  <a:gd name="T8" fmla="*/ 0 w 4"/>
                  <a:gd name="T9" fmla="*/ 24 h 24"/>
                </a:gdLst>
                <a:ahLst/>
                <a:cxnLst>
                  <a:cxn ang="0">
                    <a:pos x="T0" y="T1"/>
                  </a:cxn>
                  <a:cxn ang="0">
                    <a:pos x="T2" y="T3"/>
                  </a:cxn>
                  <a:cxn ang="0">
                    <a:pos x="T4" y="T5"/>
                  </a:cxn>
                  <a:cxn ang="0">
                    <a:pos x="T6" y="T7"/>
                  </a:cxn>
                  <a:cxn ang="0">
                    <a:pos x="T8" y="T9"/>
                  </a:cxn>
                </a:cxnLst>
                <a:rect l="0" t="0" r="r" b="b"/>
                <a:pathLst>
                  <a:path w="4" h="24">
                    <a:moveTo>
                      <a:pt x="0" y="24"/>
                    </a:moveTo>
                    <a:lnTo>
                      <a:pt x="0" y="0"/>
                    </a:lnTo>
                    <a:lnTo>
                      <a:pt x="4" y="0"/>
                    </a:lnTo>
                    <a:lnTo>
                      <a:pt x="4" y="23"/>
                    </a:lnTo>
                    <a:lnTo>
                      <a:pt x="0" y="24"/>
                    </a:lnTo>
                    <a:close/>
                  </a:path>
                </a:pathLst>
              </a:custGeom>
              <a:solidFill>
                <a:srgbClr val="1F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79" name="Freeform 1363"/>
              <p:cNvSpPr>
                <a:spLocks noEditPoints="1"/>
              </p:cNvSpPr>
              <p:nvPr/>
            </p:nvSpPr>
            <p:spPr bwMode="auto">
              <a:xfrm>
                <a:off x="6491" y="4062"/>
                <a:ext cx="218" cy="173"/>
              </a:xfrm>
              <a:custGeom>
                <a:avLst/>
                <a:gdLst>
                  <a:gd name="T0" fmla="*/ 2525 w 2525"/>
                  <a:gd name="T1" fmla="*/ 2006 h 2006"/>
                  <a:gd name="T2" fmla="*/ 0 w 2525"/>
                  <a:gd name="T3" fmla="*/ 2006 h 2006"/>
                  <a:gd name="T4" fmla="*/ 0 w 2525"/>
                  <a:gd name="T5" fmla="*/ 722 h 2006"/>
                  <a:gd name="T6" fmla="*/ 236 w 2525"/>
                  <a:gd name="T7" fmla="*/ 722 h 2006"/>
                  <a:gd name="T8" fmla="*/ 236 w 2525"/>
                  <a:gd name="T9" fmla="*/ 0 h 2006"/>
                  <a:gd name="T10" fmla="*/ 498 w 2525"/>
                  <a:gd name="T11" fmla="*/ 0 h 2006"/>
                  <a:gd name="T12" fmla="*/ 498 w 2525"/>
                  <a:gd name="T13" fmla="*/ 117 h 2006"/>
                  <a:gd name="T14" fmla="*/ 359 w 2525"/>
                  <a:gd name="T15" fmla="*/ 117 h 2006"/>
                  <a:gd name="T16" fmla="*/ 359 w 2525"/>
                  <a:gd name="T17" fmla="*/ 449 h 2006"/>
                  <a:gd name="T18" fmla="*/ 498 w 2525"/>
                  <a:gd name="T19" fmla="*/ 449 h 2006"/>
                  <a:gd name="T20" fmla="*/ 498 w 2525"/>
                  <a:gd name="T21" fmla="*/ 1800 h 2006"/>
                  <a:gd name="T22" fmla="*/ 548 w 2525"/>
                  <a:gd name="T23" fmla="*/ 1800 h 2006"/>
                  <a:gd name="T24" fmla="*/ 548 w 2525"/>
                  <a:gd name="T25" fmla="*/ 449 h 2006"/>
                  <a:gd name="T26" fmla="*/ 606 w 2525"/>
                  <a:gd name="T27" fmla="*/ 449 h 2006"/>
                  <a:gd name="T28" fmla="*/ 606 w 2525"/>
                  <a:gd name="T29" fmla="*/ 117 h 2006"/>
                  <a:gd name="T30" fmla="*/ 548 w 2525"/>
                  <a:gd name="T31" fmla="*/ 117 h 2006"/>
                  <a:gd name="T32" fmla="*/ 548 w 2525"/>
                  <a:gd name="T33" fmla="*/ 0 h 2006"/>
                  <a:gd name="T34" fmla="*/ 855 w 2525"/>
                  <a:gd name="T35" fmla="*/ 0 h 2006"/>
                  <a:gd name="T36" fmla="*/ 855 w 2525"/>
                  <a:gd name="T37" fmla="*/ 117 h 2006"/>
                  <a:gd name="T38" fmla="*/ 692 w 2525"/>
                  <a:gd name="T39" fmla="*/ 117 h 2006"/>
                  <a:gd name="T40" fmla="*/ 692 w 2525"/>
                  <a:gd name="T41" fmla="*/ 449 h 2006"/>
                  <a:gd name="T42" fmla="*/ 855 w 2525"/>
                  <a:gd name="T43" fmla="*/ 449 h 2006"/>
                  <a:gd name="T44" fmla="*/ 855 w 2525"/>
                  <a:gd name="T45" fmla="*/ 1956 h 2006"/>
                  <a:gd name="T46" fmla="*/ 905 w 2525"/>
                  <a:gd name="T47" fmla="*/ 1956 h 2006"/>
                  <a:gd name="T48" fmla="*/ 905 w 2525"/>
                  <a:gd name="T49" fmla="*/ 449 h 2006"/>
                  <a:gd name="T50" fmla="*/ 938 w 2525"/>
                  <a:gd name="T51" fmla="*/ 449 h 2006"/>
                  <a:gd name="T52" fmla="*/ 938 w 2525"/>
                  <a:gd name="T53" fmla="*/ 117 h 2006"/>
                  <a:gd name="T54" fmla="*/ 905 w 2525"/>
                  <a:gd name="T55" fmla="*/ 117 h 2006"/>
                  <a:gd name="T56" fmla="*/ 905 w 2525"/>
                  <a:gd name="T57" fmla="*/ 0 h 2006"/>
                  <a:gd name="T58" fmla="*/ 1081 w 2525"/>
                  <a:gd name="T59" fmla="*/ 0 h 2006"/>
                  <a:gd name="T60" fmla="*/ 1081 w 2525"/>
                  <a:gd name="T61" fmla="*/ 117 h 2006"/>
                  <a:gd name="T62" fmla="*/ 1025 w 2525"/>
                  <a:gd name="T63" fmla="*/ 117 h 2006"/>
                  <a:gd name="T64" fmla="*/ 1025 w 2525"/>
                  <a:gd name="T65" fmla="*/ 449 h 2006"/>
                  <a:gd name="T66" fmla="*/ 1081 w 2525"/>
                  <a:gd name="T67" fmla="*/ 449 h 2006"/>
                  <a:gd name="T68" fmla="*/ 1081 w 2525"/>
                  <a:gd name="T69" fmla="*/ 1956 h 2006"/>
                  <a:gd name="T70" fmla="*/ 1131 w 2525"/>
                  <a:gd name="T71" fmla="*/ 1956 h 2006"/>
                  <a:gd name="T72" fmla="*/ 1131 w 2525"/>
                  <a:gd name="T73" fmla="*/ 449 h 2006"/>
                  <a:gd name="T74" fmla="*/ 1271 w 2525"/>
                  <a:gd name="T75" fmla="*/ 449 h 2006"/>
                  <a:gd name="T76" fmla="*/ 1271 w 2525"/>
                  <a:gd name="T77" fmla="*/ 117 h 2006"/>
                  <a:gd name="T78" fmla="*/ 1131 w 2525"/>
                  <a:gd name="T79" fmla="*/ 117 h 2006"/>
                  <a:gd name="T80" fmla="*/ 1131 w 2525"/>
                  <a:gd name="T81" fmla="*/ 0 h 2006"/>
                  <a:gd name="T82" fmla="*/ 2525 w 2525"/>
                  <a:gd name="T83" fmla="*/ 0 h 2006"/>
                  <a:gd name="T84" fmla="*/ 2525 w 2525"/>
                  <a:gd name="T85" fmla="*/ 2006 h 2006"/>
                  <a:gd name="T86" fmla="*/ 2023 w 2525"/>
                  <a:gd name="T87" fmla="*/ 117 h 2006"/>
                  <a:gd name="T88" fmla="*/ 2023 w 2525"/>
                  <a:gd name="T89" fmla="*/ 449 h 2006"/>
                  <a:gd name="T90" fmla="*/ 2269 w 2525"/>
                  <a:gd name="T91" fmla="*/ 449 h 2006"/>
                  <a:gd name="T92" fmla="*/ 2269 w 2525"/>
                  <a:gd name="T93" fmla="*/ 117 h 2006"/>
                  <a:gd name="T94" fmla="*/ 2023 w 2525"/>
                  <a:gd name="T95" fmla="*/ 117 h 2006"/>
                  <a:gd name="T96" fmla="*/ 1691 w 2525"/>
                  <a:gd name="T97" fmla="*/ 117 h 2006"/>
                  <a:gd name="T98" fmla="*/ 1691 w 2525"/>
                  <a:gd name="T99" fmla="*/ 449 h 2006"/>
                  <a:gd name="T100" fmla="*/ 1936 w 2525"/>
                  <a:gd name="T101" fmla="*/ 449 h 2006"/>
                  <a:gd name="T102" fmla="*/ 1936 w 2525"/>
                  <a:gd name="T103" fmla="*/ 117 h 2006"/>
                  <a:gd name="T104" fmla="*/ 1691 w 2525"/>
                  <a:gd name="T105" fmla="*/ 117 h 2006"/>
                  <a:gd name="T106" fmla="*/ 1358 w 2525"/>
                  <a:gd name="T107" fmla="*/ 117 h 2006"/>
                  <a:gd name="T108" fmla="*/ 1358 w 2525"/>
                  <a:gd name="T109" fmla="*/ 449 h 2006"/>
                  <a:gd name="T110" fmla="*/ 1604 w 2525"/>
                  <a:gd name="T111" fmla="*/ 449 h 2006"/>
                  <a:gd name="T112" fmla="*/ 1604 w 2525"/>
                  <a:gd name="T113" fmla="*/ 117 h 2006"/>
                  <a:gd name="T114" fmla="*/ 1358 w 2525"/>
                  <a:gd name="T115" fmla="*/ 117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25" h="2006">
                    <a:moveTo>
                      <a:pt x="2525" y="2006"/>
                    </a:moveTo>
                    <a:lnTo>
                      <a:pt x="0" y="2006"/>
                    </a:lnTo>
                    <a:lnTo>
                      <a:pt x="0" y="722"/>
                    </a:lnTo>
                    <a:lnTo>
                      <a:pt x="236" y="722"/>
                    </a:lnTo>
                    <a:lnTo>
                      <a:pt x="236" y="0"/>
                    </a:lnTo>
                    <a:lnTo>
                      <a:pt x="498" y="0"/>
                    </a:lnTo>
                    <a:lnTo>
                      <a:pt x="498" y="117"/>
                    </a:lnTo>
                    <a:lnTo>
                      <a:pt x="359" y="117"/>
                    </a:lnTo>
                    <a:lnTo>
                      <a:pt x="359" y="449"/>
                    </a:lnTo>
                    <a:lnTo>
                      <a:pt x="498" y="449"/>
                    </a:lnTo>
                    <a:lnTo>
                      <a:pt x="498" y="1800"/>
                    </a:lnTo>
                    <a:lnTo>
                      <a:pt x="548" y="1800"/>
                    </a:lnTo>
                    <a:lnTo>
                      <a:pt x="548" y="449"/>
                    </a:lnTo>
                    <a:lnTo>
                      <a:pt x="606" y="449"/>
                    </a:lnTo>
                    <a:lnTo>
                      <a:pt x="606" y="117"/>
                    </a:lnTo>
                    <a:lnTo>
                      <a:pt x="548" y="117"/>
                    </a:lnTo>
                    <a:lnTo>
                      <a:pt x="548" y="0"/>
                    </a:lnTo>
                    <a:lnTo>
                      <a:pt x="855" y="0"/>
                    </a:lnTo>
                    <a:lnTo>
                      <a:pt x="855" y="117"/>
                    </a:lnTo>
                    <a:lnTo>
                      <a:pt x="692" y="117"/>
                    </a:lnTo>
                    <a:lnTo>
                      <a:pt x="692" y="449"/>
                    </a:lnTo>
                    <a:lnTo>
                      <a:pt x="855" y="449"/>
                    </a:lnTo>
                    <a:lnTo>
                      <a:pt x="855" y="1956"/>
                    </a:lnTo>
                    <a:lnTo>
                      <a:pt x="905" y="1956"/>
                    </a:lnTo>
                    <a:lnTo>
                      <a:pt x="905" y="449"/>
                    </a:lnTo>
                    <a:lnTo>
                      <a:pt x="938" y="449"/>
                    </a:lnTo>
                    <a:lnTo>
                      <a:pt x="938" y="117"/>
                    </a:lnTo>
                    <a:lnTo>
                      <a:pt x="905" y="117"/>
                    </a:lnTo>
                    <a:lnTo>
                      <a:pt x="905" y="0"/>
                    </a:lnTo>
                    <a:lnTo>
                      <a:pt x="1081" y="0"/>
                    </a:lnTo>
                    <a:lnTo>
                      <a:pt x="1081" y="117"/>
                    </a:lnTo>
                    <a:lnTo>
                      <a:pt x="1025" y="117"/>
                    </a:lnTo>
                    <a:lnTo>
                      <a:pt x="1025" y="449"/>
                    </a:lnTo>
                    <a:lnTo>
                      <a:pt x="1081" y="449"/>
                    </a:lnTo>
                    <a:lnTo>
                      <a:pt x="1081" y="1956"/>
                    </a:lnTo>
                    <a:lnTo>
                      <a:pt x="1131" y="1956"/>
                    </a:lnTo>
                    <a:lnTo>
                      <a:pt x="1131" y="449"/>
                    </a:lnTo>
                    <a:lnTo>
                      <a:pt x="1271" y="449"/>
                    </a:lnTo>
                    <a:lnTo>
                      <a:pt x="1271" y="117"/>
                    </a:lnTo>
                    <a:lnTo>
                      <a:pt x="1131" y="117"/>
                    </a:lnTo>
                    <a:lnTo>
                      <a:pt x="1131" y="0"/>
                    </a:lnTo>
                    <a:lnTo>
                      <a:pt x="2525" y="0"/>
                    </a:lnTo>
                    <a:lnTo>
                      <a:pt x="2525" y="2006"/>
                    </a:lnTo>
                    <a:moveTo>
                      <a:pt x="2023" y="117"/>
                    </a:moveTo>
                    <a:lnTo>
                      <a:pt x="2023" y="449"/>
                    </a:lnTo>
                    <a:lnTo>
                      <a:pt x="2269" y="449"/>
                    </a:lnTo>
                    <a:lnTo>
                      <a:pt x="2269" y="117"/>
                    </a:lnTo>
                    <a:lnTo>
                      <a:pt x="2023" y="117"/>
                    </a:lnTo>
                    <a:moveTo>
                      <a:pt x="1691" y="117"/>
                    </a:moveTo>
                    <a:lnTo>
                      <a:pt x="1691" y="449"/>
                    </a:lnTo>
                    <a:lnTo>
                      <a:pt x="1936" y="449"/>
                    </a:lnTo>
                    <a:lnTo>
                      <a:pt x="1936" y="117"/>
                    </a:lnTo>
                    <a:lnTo>
                      <a:pt x="1691" y="117"/>
                    </a:lnTo>
                    <a:moveTo>
                      <a:pt x="1358" y="117"/>
                    </a:moveTo>
                    <a:lnTo>
                      <a:pt x="1358" y="449"/>
                    </a:lnTo>
                    <a:lnTo>
                      <a:pt x="1604" y="449"/>
                    </a:lnTo>
                    <a:lnTo>
                      <a:pt x="1604" y="117"/>
                    </a:lnTo>
                    <a:lnTo>
                      <a:pt x="1358" y="117"/>
                    </a:lnTo>
                  </a:path>
                </a:pathLst>
              </a:custGeom>
              <a:solidFill>
                <a:srgbClr val="8486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80" name="Freeform 1364"/>
              <p:cNvSpPr>
                <a:spLocks noEditPoints="1"/>
              </p:cNvSpPr>
              <p:nvPr/>
            </p:nvSpPr>
            <p:spPr bwMode="auto">
              <a:xfrm>
                <a:off x="6584" y="4062"/>
                <a:ext cx="5" cy="169"/>
              </a:xfrm>
              <a:custGeom>
                <a:avLst/>
                <a:gdLst>
                  <a:gd name="T0" fmla="*/ 50 w 50"/>
                  <a:gd name="T1" fmla="*/ 1956 h 1956"/>
                  <a:gd name="T2" fmla="*/ 0 w 50"/>
                  <a:gd name="T3" fmla="*/ 1956 h 1956"/>
                  <a:gd name="T4" fmla="*/ 0 w 50"/>
                  <a:gd name="T5" fmla="*/ 449 h 1956"/>
                  <a:gd name="T6" fmla="*/ 50 w 50"/>
                  <a:gd name="T7" fmla="*/ 449 h 1956"/>
                  <a:gd name="T8" fmla="*/ 50 w 50"/>
                  <a:gd name="T9" fmla="*/ 1956 h 1956"/>
                  <a:gd name="T10" fmla="*/ 50 w 50"/>
                  <a:gd name="T11" fmla="*/ 117 h 1956"/>
                  <a:gd name="T12" fmla="*/ 0 w 50"/>
                  <a:gd name="T13" fmla="*/ 117 h 1956"/>
                  <a:gd name="T14" fmla="*/ 0 w 50"/>
                  <a:gd name="T15" fmla="*/ 0 h 1956"/>
                  <a:gd name="T16" fmla="*/ 50 w 50"/>
                  <a:gd name="T17" fmla="*/ 0 h 1956"/>
                  <a:gd name="T18" fmla="*/ 50 w 50"/>
                  <a:gd name="T19" fmla="*/ 117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956">
                    <a:moveTo>
                      <a:pt x="50" y="1956"/>
                    </a:moveTo>
                    <a:lnTo>
                      <a:pt x="0" y="1956"/>
                    </a:lnTo>
                    <a:lnTo>
                      <a:pt x="0" y="449"/>
                    </a:lnTo>
                    <a:lnTo>
                      <a:pt x="50" y="449"/>
                    </a:lnTo>
                    <a:lnTo>
                      <a:pt x="50" y="1956"/>
                    </a:lnTo>
                    <a:moveTo>
                      <a:pt x="50" y="117"/>
                    </a:moveTo>
                    <a:lnTo>
                      <a:pt x="0" y="117"/>
                    </a:lnTo>
                    <a:lnTo>
                      <a:pt x="0" y="0"/>
                    </a:lnTo>
                    <a:lnTo>
                      <a:pt x="50" y="0"/>
                    </a:lnTo>
                    <a:lnTo>
                      <a:pt x="50" y="117"/>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81" name="Freeform 1365"/>
              <p:cNvSpPr>
                <a:spLocks noEditPoints="1"/>
              </p:cNvSpPr>
              <p:nvPr/>
            </p:nvSpPr>
            <p:spPr bwMode="auto">
              <a:xfrm>
                <a:off x="6565" y="4062"/>
                <a:ext cx="4" cy="169"/>
              </a:xfrm>
              <a:custGeom>
                <a:avLst/>
                <a:gdLst>
                  <a:gd name="T0" fmla="*/ 50 w 50"/>
                  <a:gd name="T1" fmla="*/ 1956 h 1956"/>
                  <a:gd name="T2" fmla="*/ 0 w 50"/>
                  <a:gd name="T3" fmla="*/ 1956 h 1956"/>
                  <a:gd name="T4" fmla="*/ 0 w 50"/>
                  <a:gd name="T5" fmla="*/ 449 h 1956"/>
                  <a:gd name="T6" fmla="*/ 50 w 50"/>
                  <a:gd name="T7" fmla="*/ 449 h 1956"/>
                  <a:gd name="T8" fmla="*/ 50 w 50"/>
                  <a:gd name="T9" fmla="*/ 1956 h 1956"/>
                  <a:gd name="T10" fmla="*/ 50 w 50"/>
                  <a:gd name="T11" fmla="*/ 117 h 1956"/>
                  <a:gd name="T12" fmla="*/ 0 w 50"/>
                  <a:gd name="T13" fmla="*/ 117 h 1956"/>
                  <a:gd name="T14" fmla="*/ 0 w 50"/>
                  <a:gd name="T15" fmla="*/ 0 h 1956"/>
                  <a:gd name="T16" fmla="*/ 50 w 50"/>
                  <a:gd name="T17" fmla="*/ 0 h 1956"/>
                  <a:gd name="T18" fmla="*/ 50 w 50"/>
                  <a:gd name="T19" fmla="*/ 117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956">
                    <a:moveTo>
                      <a:pt x="50" y="1956"/>
                    </a:moveTo>
                    <a:lnTo>
                      <a:pt x="0" y="1956"/>
                    </a:lnTo>
                    <a:lnTo>
                      <a:pt x="0" y="449"/>
                    </a:lnTo>
                    <a:lnTo>
                      <a:pt x="50" y="449"/>
                    </a:lnTo>
                    <a:lnTo>
                      <a:pt x="50" y="1956"/>
                    </a:lnTo>
                    <a:moveTo>
                      <a:pt x="50" y="117"/>
                    </a:moveTo>
                    <a:lnTo>
                      <a:pt x="0" y="117"/>
                    </a:lnTo>
                    <a:lnTo>
                      <a:pt x="0" y="0"/>
                    </a:lnTo>
                    <a:lnTo>
                      <a:pt x="50" y="0"/>
                    </a:lnTo>
                    <a:lnTo>
                      <a:pt x="50" y="117"/>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82" name="Freeform 1366"/>
              <p:cNvSpPr>
                <a:spLocks noEditPoints="1"/>
              </p:cNvSpPr>
              <p:nvPr/>
            </p:nvSpPr>
            <p:spPr bwMode="auto">
              <a:xfrm>
                <a:off x="6534" y="4062"/>
                <a:ext cx="4" cy="156"/>
              </a:xfrm>
              <a:custGeom>
                <a:avLst/>
                <a:gdLst>
                  <a:gd name="T0" fmla="*/ 50 w 50"/>
                  <a:gd name="T1" fmla="*/ 1800 h 1800"/>
                  <a:gd name="T2" fmla="*/ 0 w 50"/>
                  <a:gd name="T3" fmla="*/ 1800 h 1800"/>
                  <a:gd name="T4" fmla="*/ 0 w 50"/>
                  <a:gd name="T5" fmla="*/ 449 h 1800"/>
                  <a:gd name="T6" fmla="*/ 50 w 50"/>
                  <a:gd name="T7" fmla="*/ 449 h 1800"/>
                  <a:gd name="T8" fmla="*/ 50 w 50"/>
                  <a:gd name="T9" fmla="*/ 1800 h 1800"/>
                  <a:gd name="T10" fmla="*/ 50 w 50"/>
                  <a:gd name="T11" fmla="*/ 117 h 1800"/>
                  <a:gd name="T12" fmla="*/ 0 w 50"/>
                  <a:gd name="T13" fmla="*/ 117 h 1800"/>
                  <a:gd name="T14" fmla="*/ 0 w 50"/>
                  <a:gd name="T15" fmla="*/ 0 h 1800"/>
                  <a:gd name="T16" fmla="*/ 50 w 50"/>
                  <a:gd name="T17" fmla="*/ 0 h 1800"/>
                  <a:gd name="T18" fmla="*/ 50 w 50"/>
                  <a:gd name="T19" fmla="*/ 117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800">
                    <a:moveTo>
                      <a:pt x="50" y="1800"/>
                    </a:moveTo>
                    <a:lnTo>
                      <a:pt x="0" y="1800"/>
                    </a:lnTo>
                    <a:lnTo>
                      <a:pt x="0" y="449"/>
                    </a:lnTo>
                    <a:lnTo>
                      <a:pt x="50" y="449"/>
                    </a:lnTo>
                    <a:lnTo>
                      <a:pt x="50" y="1800"/>
                    </a:lnTo>
                    <a:moveTo>
                      <a:pt x="50" y="117"/>
                    </a:moveTo>
                    <a:lnTo>
                      <a:pt x="0" y="117"/>
                    </a:lnTo>
                    <a:lnTo>
                      <a:pt x="0" y="0"/>
                    </a:lnTo>
                    <a:lnTo>
                      <a:pt x="50" y="0"/>
                    </a:lnTo>
                    <a:lnTo>
                      <a:pt x="50" y="117"/>
                    </a:lnTo>
                  </a:path>
                </a:pathLst>
              </a:custGeom>
              <a:solidFill>
                <a:srgbClr val="6567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83" name="Freeform 1367"/>
              <p:cNvSpPr>
                <a:spLocks/>
              </p:cNvSpPr>
              <p:nvPr/>
            </p:nvSpPr>
            <p:spPr bwMode="auto">
              <a:xfrm>
                <a:off x="6490" y="4062"/>
                <a:ext cx="21" cy="62"/>
              </a:xfrm>
              <a:custGeom>
                <a:avLst/>
                <a:gdLst>
                  <a:gd name="T0" fmla="*/ 21 w 21"/>
                  <a:gd name="T1" fmla="*/ 62 h 62"/>
                  <a:gd name="T2" fmla="*/ 1 w 21"/>
                  <a:gd name="T3" fmla="*/ 62 h 62"/>
                  <a:gd name="T4" fmla="*/ 1 w 21"/>
                  <a:gd name="T5" fmla="*/ 0 h 62"/>
                  <a:gd name="T6" fmla="*/ 0 w 21"/>
                  <a:gd name="T7" fmla="*/ 0 h 62"/>
                  <a:gd name="T8" fmla="*/ 0 w 21"/>
                  <a:gd name="T9" fmla="*/ 0 h 62"/>
                  <a:gd name="T10" fmla="*/ 21 w 21"/>
                  <a:gd name="T11" fmla="*/ 0 h 62"/>
                  <a:gd name="T12" fmla="*/ 21 w 21"/>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21" h="62">
                    <a:moveTo>
                      <a:pt x="21" y="62"/>
                    </a:moveTo>
                    <a:lnTo>
                      <a:pt x="1" y="62"/>
                    </a:lnTo>
                    <a:lnTo>
                      <a:pt x="1" y="0"/>
                    </a:lnTo>
                    <a:lnTo>
                      <a:pt x="0" y="0"/>
                    </a:lnTo>
                    <a:lnTo>
                      <a:pt x="0" y="0"/>
                    </a:lnTo>
                    <a:lnTo>
                      <a:pt x="21" y="0"/>
                    </a:lnTo>
                    <a:lnTo>
                      <a:pt x="21" y="62"/>
                    </a:lnTo>
                    <a:close/>
                  </a:path>
                </a:pathLst>
              </a:custGeom>
              <a:solidFill>
                <a:srgbClr val="3637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84" name="Freeform 1368"/>
              <p:cNvSpPr>
                <a:spLocks/>
              </p:cNvSpPr>
              <p:nvPr/>
            </p:nvSpPr>
            <p:spPr bwMode="auto">
              <a:xfrm>
                <a:off x="6489" y="4062"/>
                <a:ext cx="1" cy="1"/>
              </a:xfrm>
              <a:custGeom>
                <a:avLst/>
                <a:gdLst>
                  <a:gd name="T0" fmla="*/ 0 w 1"/>
                  <a:gd name="T1" fmla="*/ 1 h 1"/>
                  <a:gd name="T2" fmla="*/ 0 w 1"/>
                  <a:gd name="T3" fmla="*/ 0 h 1"/>
                  <a:gd name="T4" fmla="*/ 1 w 1"/>
                  <a:gd name="T5" fmla="*/ 0 h 1"/>
                  <a:gd name="T6" fmla="*/ 1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lnTo>
                      <a:pt x="0" y="0"/>
                    </a:lnTo>
                    <a:lnTo>
                      <a:pt x="1" y="0"/>
                    </a:lnTo>
                    <a:lnTo>
                      <a:pt x="1" y="0"/>
                    </a:lnTo>
                    <a:lnTo>
                      <a:pt x="0" y="1"/>
                    </a:lnTo>
                    <a:close/>
                  </a:path>
                </a:pathLst>
              </a:custGeom>
              <a:solidFill>
                <a:srgbClr val="2C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85" name="Freeform 1369"/>
              <p:cNvSpPr>
                <a:spLocks/>
              </p:cNvSpPr>
              <p:nvPr/>
            </p:nvSpPr>
            <p:spPr bwMode="auto">
              <a:xfrm>
                <a:off x="6410" y="4124"/>
                <a:ext cx="81" cy="111"/>
              </a:xfrm>
              <a:custGeom>
                <a:avLst/>
                <a:gdLst>
                  <a:gd name="T0" fmla="*/ 81 w 81"/>
                  <a:gd name="T1" fmla="*/ 111 h 111"/>
                  <a:gd name="T2" fmla="*/ 0 w 81"/>
                  <a:gd name="T3" fmla="*/ 111 h 111"/>
                  <a:gd name="T4" fmla="*/ 64 w 81"/>
                  <a:gd name="T5" fmla="*/ 111 h 111"/>
                  <a:gd name="T6" fmla="*/ 64 w 81"/>
                  <a:gd name="T7" fmla="*/ 70 h 111"/>
                  <a:gd name="T8" fmla="*/ 66 w 81"/>
                  <a:gd name="T9" fmla="*/ 70 h 111"/>
                  <a:gd name="T10" fmla="*/ 66 w 81"/>
                  <a:gd name="T11" fmla="*/ 0 h 111"/>
                  <a:gd name="T12" fmla="*/ 76 w 81"/>
                  <a:gd name="T13" fmla="*/ 0 h 111"/>
                  <a:gd name="T14" fmla="*/ 76 w 81"/>
                  <a:gd name="T15" fmla="*/ 94 h 111"/>
                  <a:gd name="T16" fmla="*/ 80 w 81"/>
                  <a:gd name="T17" fmla="*/ 94 h 111"/>
                  <a:gd name="T18" fmla="*/ 80 w 81"/>
                  <a:gd name="T19" fmla="*/ 0 h 111"/>
                  <a:gd name="T20" fmla="*/ 81 w 81"/>
                  <a:gd name="T21" fmla="*/ 0 h 111"/>
                  <a:gd name="T22" fmla="*/ 81 w 81"/>
                  <a:gd name="T23"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1">
                    <a:moveTo>
                      <a:pt x="81" y="111"/>
                    </a:moveTo>
                    <a:lnTo>
                      <a:pt x="0" y="111"/>
                    </a:lnTo>
                    <a:lnTo>
                      <a:pt x="64" y="111"/>
                    </a:lnTo>
                    <a:lnTo>
                      <a:pt x="64" y="70"/>
                    </a:lnTo>
                    <a:lnTo>
                      <a:pt x="66" y="70"/>
                    </a:lnTo>
                    <a:lnTo>
                      <a:pt x="66" y="0"/>
                    </a:lnTo>
                    <a:lnTo>
                      <a:pt x="76" y="0"/>
                    </a:lnTo>
                    <a:lnTo>
                      <a:pt x="76" y="94"/>
                    </a:lnTo>
                    <a:lnTo>
                      <a:pt x="80" y="94"/>
                    </a:lnTo>
                    <a:lnTo>
                      <a:pt x="80" y="0"/>
                    </a:lnTo>
                    <a:lnTo>
                      <a:pt x="81" y="0"/>
                    </a:lnTo>
                    <a:lnTo>
                      <a:pt x="81" y="111"/>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86" name="Rectangle 1370"/>
              <p:cNvSpPr>
                <a:spLocks noChangeArrowheads="1"/>
              </p:cNvSpPr>
              <p:nvPr/>
            </p:nvSpPr>
            <p:spPr bwMode="auto">
              <a:xfrm>
                <a:off x="6486" y="4124"/>
                <a:ext cx="4" cy="94"/>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87" name="Rectangle 1371"/>
              <p:cNvSpPr>
                <a:spLocks noChangeArrowheads="1"/>
              </p:cNvSpPr>
              <p:nvPr/>
            </p:nvSpPr>
            <p:spPr bwMode="auto">
              <a:xfrm>
                <a:off x="6446" y="4124"/>
                <a:ext cx="11" cy="52"/>
              </a:xfrm>
              <a:prstGeom prst="rect">
                <a:avLst/>
              </a:prstGeom>
              <a:solidFill>
                <a:srgbClr val="9E9E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88" name="Freeform 1372"/>
              <p:cNvSpPr>
                <a:spLocks/>
              </p:cNvSpPr>
              <p:nvPr/>
            </p:nvSpPr>
            <p:spPr bwMode="auto">
              <a:xfrm>
                <a:off x="6412" y="4085"/>
                <a:ext cx="12" cy="92"/>
              </a:xfrm>
              <a:custGeom>
                <a:avLst/>
                <a:gdLst>
                  <a:gd name="T0" fmla="*/ 0 w 12"/>
                  <a:gd name="T1" fmla="*/ 92 h 92"/>
                  <a:gd name="T2" fmla="*/ 0 w 12"/>
                  <a:gd name="T3" fmla="*/ 3 h 92"/>
                  <a:gd name="T4" fmla="*/ 8 w 12"/>
                  <a:gd name="T5" fmla="*/ 0 h 92"/>
                  <a:gd name="T6" fmla="*/ 8 w 12"/>
                  <a:gd name="T7" fmla="*/ 39 h 92"/>
                  <a:gd name="T8" fmla="*/ 12 w 12"/>
                  <a:gd name="T9" fmla="*/ 39 h 92"/>
                  <a:gd name="T10" fmla="*/ 12 w 12"/>
                  <a:gd name="T11" fmla="*/ 91 h 92"/>
                  <a:gd name="T12" fmla="*/ 12 w 12"/>
                  <a:gd name="T13" fmla="*/ 91 h 92"/>
                  <a:gd name="T14" fmla="*/ 12 w 12"/>
                  <a:gd name="T15" fmla="*/ 91 h 92"/>
                  <a:gd name="T16" fmla="*/ 0 w 12"/>
                  <a:gd name="T1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92">
                    <a:moveTo>
                      <a:pt x="0" y="92"/>
                    </a:moveTo>
                    <a:lnTo>
                      <a:pt x="0" y="3"/>
                    </a:lnTo>
                    <a:lnTo>
                      <a:pt x="8" y="0"/>
                    </a:lnTo>
                    <a:lnTo>
                      <a:pt x="8" y="39"/>
                    </a:lnTo>
                    <a:lnTo>
                      <a:pt x="12" y="39"/>
                    </a:lnTo>
                    <a:lnTo>
                      <a:pt x="12" y="91"/>
                    </a:lnTo>
                    <a:lnTo>
                      <a:pt x="12" y="91"/>
                    </a:lnTo>
                    <a:lnTo>
                      <a:pt x="12" y="91"/>
                    </a:lnTo>
                    <a:lnTo>
                      <a:pt x="0" y="92"/>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89" name="Rectangle 1373"/>
              <p:cNvSpPr>
                <a:spLocks noChangeArrowheads="1"/>
              </p:cNvSpPr>
              <p:nvPr/>
            </p:nvSpPr>
            <p:spPr bwMode="auto">
              <a:xfrm>
                <a:off x="6424" y="4124"/>
                <a:ext cx="3" cy="52"/>
              </a:xfrm>
              <a:prstGeom prst="rect">
                <a:avLst/>
              </a:prstGeom>
              <a:solidFill>
                <a:srgbClr val="2A29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90" name="Rectangle 1374"/>
              <p:cNvSpPr>
                <a:spLocks noChangeArrowheads="1"/>
              </p:cNvSpPr>
              <p:nvPr/>
            </p:nvSpPr>
            <p:spPr bwMode="auto">
              <a:xfrm>
                <a:off x="6445" y="4124"/>
                <a:ext cx="1" cy="52"/>
              </a:xfrm>
              <a:prstGeom prst="rect">
                <a:avLst/>
              </a:pr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91" name="Freeform 1375"/>
              <p:cNvSpPr>
                <a:spLocks/>
              </p:cNvSpPr>
              <p:nvPr/>
            </p:nvSpPr>
            <p:spPr bwMode="auto">
              <a:xfrm>
                <a:off x="6424" y="4194"/>
                <a:ext cx="50" cy="41"/>
              </a:xfrm>
              <a:custGeom>
                <a:avLst/>
                <a:gdLst>
                  <a:gd name="T0" fmla="*/ 50 w 50"/>
                  <a:gd name="T1" fmla="*/ 41 h 41"/>
                  <a:gd name="T2" fmla="*/ 0 w 50"/>
                  <a:gd name="T3" fmla="*/ 41 h 41"/>
                  <a:gd name="T4" fmla="*/ 0 w 50"/>
                  <a:gd name="T5" fmla="*/ 24 h 41"/>
                  <a:gd name="T6" fmla="*/ 4 w 50"/>
                  <a:gd name="T7" fmla="*/ 24 h 41"/>
                  <a:gd name="T8" fmla="*/ 4 w 50"/>
                  <a:gd name="T9" fmla="*/ 15 h 41"/>
                  <a:gd name="T10" fmla="*/ 12 w 50"/>
                  <a:gd name="T11" fmla="*/ 15 h 41"/>
                  <a:gd name="T12" fmla="*/ 12 w 50"/>
                  <a:gd name="T13" fmla="*/ 27 h 41"/>
                  <a:gd name="T14" fmla="*/ 39 w 50"/>
                  <a:gd name="T15" fmla="*/ 27 h 41"/>
                  <a:gd name="T16" fmla="*/ 39 w 50"/>
                  <a:gd name="T17" fmla="*/ 0 h 41"/>
                  <a:gd name="T18" fmla="*/ 50 w 50"/>
                  <a:gd name="T19" fmla="*/ 0 h 41"/>
                  <a:gd name="T20" fmla="*/ 50 w 50"/>
                  <a:gd name="T21"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1">
                    <a:moveTo>
                      <a:pt x="50" y="41"/>
                    </a:moveTo>
                    <a:lnTo>
                      <a:pt x="0" y="41"/>
                    </a:lnTo>
                    <a:lnTo>
                      <a:pt x="0" y="24"/>
                    </a:lnTo>
                    <a:lnTo>
                      <a:pt x="4" y="24"/>
                    </a:lnTo>
                    <a:lnTo>
                      <a:pt x="4" y="15"/>
                    </a:lnTo>
                    <a:lnTo>
                      <a:pt x="12" y="15"/>
                    </a:lnTo>
                    <a:lnTo>
                      <a:pt x="12" y="27"/>
                    </a:lnTo>
                    <a:lnTo>
                      <a:pt x="39" y="27"/>
                    </a:lnTo>
                    <a:lnTo>
                      <a:pt x="39" y="0"/>
                    </a:lnTo>
                    <a:lnTo>
                      <a:pt x="50" y="0"/>
                    </a:lnTo>
                    <a:lnTo>
                      <a:pt x="50" y="4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92" name="Rectangle 1376"/>
              <p:cNvSpPr>
                <a:spLocks noChangeArrowheads="1"/>
              </p:cNvSpPr>
              <p:nvPr/>
            </p:nvSpPr>
            <p:spPr bwMode="auto">
              <a:xfrm>
                <a:off x="6424" y="4209"/>
                <a:ext cx="4" cy="9"/>
              </a:xfrm>
              <a:prstGeom prst="rect">
                <a:avLst/>
              </a:prstGeom>
              <a:solidFill>
                <a:srgbClr val="4545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93" name="Rectangle 1377"/>
              <p:cNvSpPr>
                <a:spLocks noChangeArrowheads="1"/>
              </p:cNvSpPr>
              <p:nvPr/>
            </p:nvSpPr>
            <p:spPr bwMode="auto">
              <a:xfrm>
                <a:off x="6446" y="4176"/>
                <a:ext cx="11" cy="14"/>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94" name="Freeform 1378"/>
              <p:cNvSpPr>
                <a:spLocks noEditPoints="1"/>
              </p:cNvSpPr>
              <p:nvPr/>
            </p:nvSpPr>
            <p:spPr bwMode="auto">
              <a:xfrm>
                <a:off x="6424" y="4176"/>
                <a:ext cx="12" cy="33"/>
              </a:xfrm>
              <a:custGeom>
                <a:avLst/>
                <a:gdLst>
                  <a:gd name="T0" fmla="*/ 148 w 148"/>
                  <a:gd name="T1" fmla="*/ 389 h 389"/>
                  <a:gd name="T2" fmla="*/ 53 w 148"/>
                  <a:gd name="T3" fmla="*/ 389 h 389"/>
                  <a:gd name="T4" fmla="*/ 53 w 148"/>
                  <a:gd name="T5" fmla="*/ 210 h 389"/>
                  <a:gd name="T6" fmla="*/ 148 w 148"/>
                  <a:gd name="T7" fmla="*/ 210 h 389"/>
                  <a:gd name="T8" fmla="*/ 148 w 148"/>
                  <a:gd name="T9" fmla="*/ 389 h 389"/>
                  <a:gd name="T10" fmla="*/ 0 w 148"/>
                  <a:gd name="T11" fmla="*/ 1 h 389"/>
                  <a:gd name="T12" fmla="*/ 0 w 148"/>
                  <a:gd name="T13" fmla="*/ 0 h 389"/>
                  <a:gd name="T14" fmla="*/ 3 w 148"/>
                  <a:gd name="T15" fmla="*/ 0 h 389"/>
                  <a:gd name="T16" fmla="*/ 3 w 148"/>
                  <a:gd name="T17" fmla="*/ 1 h 389"/>
                  <a:gd name="T18" fmla="*/ 0 w 148"/>
                  <a:gd name="T19" fmla="*/ 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389">
                    <a:moveTo>
                      <a:pt x="148" y="389"/>
                    </a:moveTo>
                    <a:lnTo>
                      <a:pt x="53" y="389"/>
                    </a:lnTo>
                    <a:lnTo>
                      <a:pt x="53" y="210"/>
                    </a:lnTo>
                    <a:lnTo>
                      <a:pt x="148" y="210"/>
                    </a:lnTo>
                    <a:lnTo>
                      <a:pt x="148" y="389"/>
                    </a:lnTo>
                    <a:moveTo>
                      <a:pt x="0" y="1"/>
                    </a:moveTo>
                    <a:lnTo>
                      <a:pt x="0" y="0"/>
                    </a:lnTo>
                    <a:lnTo>
                      <a:pt x="3" y="0"/>
                    </a:lnTo>
                    <a:lnTo>
                      <a:pt x="3" y="1"/>
                    </a:lnTo>
                    <a:lnTo>
                      <a:pt x="0" y="1"/>
                    </a:lnTo>
                  </a:path>
                </a:pathLst>
              </a:custGeom>
              <a:solidFill>
                <a:srgbClr val="201F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95" name="Freeform 1379"/>
              <p:cNvSpPr>
                <a:spLocks/>
              </p:cNvSpPr>
              <p:nvPr/>
            </p:nvSpPr>
            <p:spPr bwMode="auto">
              <a:xfrm>
                <a:off x="6424" y="4176"/>
                <a:ext cx="4" cy="33"/>
              </a:xfrm>
              <a:custGeom>
                <a:avLst/>
                <a:gdLst>
                  <a:gd name="T0" fmla="*/ 4 w 4"/>
                  <a:gd name="T1" fmla="*/ 33 h 33"/>
                  <a:gd name="T2" fmla="*/ 0 w 4"/>
                  <a:gd name="T3" fmla="*/ 33 h 33"/>
                  <a:gd name="T4" fmla="*/ 0 w 4"/>
                  <a:gd name="T5" fmla="*/ 0 h 33"/>
                  <a:gd name="T6" fmla="*/ 0 w 4"/>
                  <a:gd name="T7" fmla="*/ 0 h 33"/>
                  <a:gd name="T8" fmla="*/ 0 w 4"/>
                  <a:gd name="T9" fmla="*/ 0 h 33"/>
                  <a:gd name="T10" fmla="*/ 3 w 4"/>
                  <a:gd name="T11" fmla="*/ 0 h 33"/>
                  <a:gd name="T12" fmla="*/ 3 w 4"/>
                  <a:gd name="T13" fmla="*/ 18 h 33"/>
                  <a:gd name="T14" fmla="*/ 4 w 4"/>
                  <a:gd name="T15" fmla="*/ 18 h 33"/>
                  <a:gd name="T16" fmla="*/ 4 w 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3">
                    <a:moveTo>
                      <a:pt x="4" y="33"/>
                    </a:moveTo>
                    <a:lnTo>
                      <a:pt x="0" y="33"/>
                    </a:lnTo>
                    <a:lnTo>
                      <a:pt x="0" y="0"/>
                    </a:lnTo>
                    <a:lnTo>
                      <a:pt x="0" y="0"/>
                    </a:lnTo>
                    <a:lnTo>
                      <a:pt x="0" y="0"/>
                    </a:lnTo>
                    <a:lnTo>
                      <a:pt x="3" y="0"/>
                    </a:lnTo>
                    <a:lnTo>
                      <a:pt x="3" y="18"/>
                    </a:lnTo>
                    <a:lnTo>
                      <a:pt x="4" y="18"/>
                    </a:lnTo>
                    <a:lnTo>
                      <a:pt x="4" y="33"/>
                    </a:lnTo>
                    <a:close/>
                  </a:path>
                </a:pathLst>
              </a:custGeom>
              <a:solidFill>
                <a:srgbClr val="1C1A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96" name="Rectangle 1380"/>
              <p:cNvSpPr>
                <a:spLocks noChangeArrowheads="1"/>
              </p:cNvSpPr>
              <p:nvPr/>
            </p:nvSpPr>
            <p:spPr bwMode="auto">
              <a:xfrm>
                <a:off x="6445" y="4176"/>
                <a:ext cx="1" cy="14"/>
              </a:xfrm>
              <a:prstGeom prst="rect">
                <a:avLst/>
              </a:prstGeom>
              <a:solidFill>
                <a:srgbClr val="201F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97" name="Freeform 1381"/>
              <p:cNvSpPr>
                <a:spLocks/>
              </p:cNvSpPr>
              <p:nvPr/>
            </p:nvSpPr>
            <p:spPr bwMode="auto">
              <a:xfrm>
                <a:off x="6410" y="4209"/>
                <a:ext cx="14" cy="26"/>
              </a:xfrm>
              <a:custGeom>
                <a:avLst/>
                <a:gdLst>
                  <a:gd name="T0" fmla="*/ 14 w 14"/>
                  <a:gd name="T1" fmla="*/ 26 h 26"/>
                  <a:gd name="T2" fmla="*/ 0 w 14"/>
                  <a:gd name="T3" fmla="*/ 26 h 26"/>
                  <a:gd name="T4" fmla="*/ 0 w 14"/>
                  <a:gd name="T5" fmla="*/ 25 h 26"/>
                  <a:gd name="T6" fmla="*/ 2 w 14"/>
                  <a:gd name="T7" fmla="*/ 25 h 26"/>
                  <a:gd name="T8" fmla="*/ 2 w 14"/>
                  <a:gd name="T9" fmla="*/ 0 h 26"/>
                  <a:gd name="T10" fmla="*/ 14 w 14"/>
                  <a:gd name="T11" fmla="*/ 0 h 26"/>
                  <a:gd name="T12" fmla="*/ 14 w 14"/>
                  <a:gd name="T13" fmla="*/ 9 h 26"/>
                  <a:gd name="T14" fmla="*/ 14 w 14"/>
                  <a:gd name="T15" fmla="*/ 9 h 26"/>
                  <a:gd name="T16" fmla="*/ 14 w 14"/>
                  <a:gd name="T1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6">
                    <a:moveTo>
                      <a:pt x="14" y="26"/>
                    </a:moveTo>
                    <a:lnTo>
                      <a:pt x="0" y="26"/>
                    </a:lnTo>
                    <a:lnTo>
                      <a:pt x="0" y="25"/>
                    </a:lnTo>
                    <a:lnTo>
                      <a:pt x="2" y="25"/>
                    </a:lnTo>
                    <a:lnTo>
                      <a:pt x="2" y="0"/>
                    </a:lnTo>
                    <a:lnTo>
                      <a:pt x="14" y="0"/>
                    </a:lnTo>
                    <a:lnTo>
                      <a:pt x="14" y="9"/>
                    </a:lnTo>
                    <a:lnTo>
                      <a:pt x="14" y="9"/>
                    </a:lnTo>
                    <a:lnTo>
                      <a:pt x="14" y="26"/>
                    </a:lnTo>
                    <a:close/>
                  </a:path>
                </a:pathLst>
              </a:custGeom>
              <a:solidFill>
                <a:srgbClr val="686A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98" name="Rectangle 1382"/>
              <p:cNvSpPr>
                <a:spLocks noChangeArrowheads="1"/>
              </p:cNvSpPr>
              <p:nvPr/>
            </p:nvSpPr>
            <p:spPr bwMode="auto">
              <a:xfrm>
                <a:off x="6424" y="4209"/>
                <a:ext cx="1" cy="9"/>
              </a:xfrm>
              <a:prstGeom prst="rect">
                <a:avLst/>
              </a:prstGeom>
              <a:solidFill>
                <a:srgbClr val="5152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99" name="Freeform 1383"/>
              <p:cNvSpPr>
                <a:spLocks/>
              </p:cNvSpPr>
              <p:nvPr/>
            </p:nvSpPr>
            <p:spPr bwMode="auto">
              <a:xfrm>
                <a:off x="6412" y="4176"/>
                <a:ext cx="12" cy="33"/>
              </a:xfrm>
              <a:custGeom>
                <a:avLst/>
                <a:gdLst>
                  <a:gd name="T0" fmla="*/ 12 w 12"/>
                  <a:gd name="T1" fmla="*/ 33 h 33"/>
                  <a:gd name="T2" fmla="*/ 0 w 12"/>
                  <a:gd name="T3" fmla="*/ 33 h 33"/>
                  <a:gd name="T4" fmla="*/ 0 w 12"/>
                  <a:gd name="T5" fmla="*/ 1 h 33"/>
                  <a:gd name="T6" fmla="*/ 12 w 12"/>
                  <a:gd name="T7" fmla="*/ 0 h 33"/>
                  <a:gd name="T8" fmla="*/ 12 w 12"/>
                  <a:gd name="T9" fmla="*/ 0 h 33"/>
                  <a:gd name="T10" fmla="*/ 12 w 12"/>
                  <a:gd name="T11" fmla="*/ 33 h 33"/>
                </a:gdLst>
                <a:ahLst/>
                <a:cxnLst>
                  <a:cxn ang="0">
                    <a:pos x="T0" y="T1"/>
                  </a:cxn>
                  <a:cxn ang="0">
                    <a:pos x="T2" y="T3"/>
                  </a:cxn>
                  <a:cxn ang="0">
                    <a:pos x="T4" y="T5"/>
                  </a:cxn>
                  <a:cxn ang="0">
                    <a:pos x="T6" y="T7"/>
                  </a:cxn>
                  <a:cxn ang="0">
                    <a:pos x="T8" y="T9"/>
                  </a:cxn>
                  <a:cxn ang="0">
                    <a:pos x="T10" y="T11"/>
                  </a:cxn>
                </a:cxnLst>
                <a:rect l="0" t="0" r="r" b="b"/>
                <a:pathLst>
                  <a:path w="12" h="33">
                    <a:moveTo>
                      <a:pt x="12" y="33"/>
                    </a:moveTo>
                    <a:lnTo>
                      <a:pt x="0" y="33"/>
                    </a:lnTo>
                    <a:lnTo>
                      <a:pt x="0" y="1"/>
                    </a:lnTo>
                    <a:lnTo>
                      <a:pt x="12" y="0"/>
                    </a:lnTo>
                    <a:lnTo>
                      <a:pt x="12" y="0"/>
                    </a:lnTo>
                    <a:lnTo>
                      <a:pt x="12" y="33"/>
                    </a:lnTo>
                    <a:close/>
                  </a:path>
                </a:pathLst>
              </a:custGeom>
              <a:solidFill>
                <a:srgbClr val="2524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00" name="Rectangle 1384"/>
              <p:cNvSpPr>
                <a:spLocks noChangeArrowheads="1"/>
              </p:cNvSpPr>
              <p:nvPr/>
            </p:nvSpPr>
            <p:spPr bwMode="auto">
              <a:xfrm>
                <a:off x="6424" y="4176"/>
                <a:ext cx="1" cy="33"/>
              </a:xfrm>
              <a:prstGeom prst="rect">
                <a:avLst/>
              </a:prstGeom>
              <a:solidFill>
                <a:srgbClr val="1F1D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01" name="Freeform 1385"/>
              <p:cNvSpPr>
                <a:spLocks/>
              </p:cNvSpPr>
              <p:nvPr/>
            </p:nvSpPr>
            <p:spPr bwMode="auto">
              <a:xfrm>
                <a:off x="6436" y="4190"/>
                <a:ext cx="27" cy="31"/>
              </a:xfrm>
              <a:custGeom>
                <a:avLst/>
                <a:gdLst>
                  <a:gd name="T0" fmla="*/ 27 w 27"/>
                  <a:gd name="T1" fmla="*/ 31 h 31"/>
                  <a:gd name="T2" fmla="*/ 0 w 27"/>
                  <a:gd name="T3" fmla="*/ 31 h 31"/>
                  <a:gd name="T4" fmla="*/ 0 w 27"/>
                  <a:gd name="T5" fmla="*/ 19 h 31"/>
                  <a:gd name="T6" fmla="*/ 10 w 27"/>
                  <a:gd name="T7" fmla="*/ 19 h 31"/>
                  <a:gd name="T8" fmla="*/ 10 w 27"/>
                  <a:gd name="T9" fmla="*/ 0 h 31"/>
                  <a:gd name="T10" fmla="*/ 21 w 27"/>
                  <a:gd name="T11" fmla="*/ 0 h 31"/>
                  <a:gd name="T12" fmla="*/ 21 w 27"/>
                  <a:gd name="T13" fmla="*/ 4 h 31"/>
                  <a:gd name="T14" fmla="*/ 27 w 27"/>
                  <a:gd name="T15" fmla="*/ 4 h 31"/>
                  <a:gd name="T16" fmla="*/ 27 w 27"/>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1">
                    <a:moveTo>
                      <a:pt x="27" y="31"/>
                    </a:moveTo>
                    <a:lnTo>
                      <a:pt x="0" y="31"/>
                    </a:lnTo>
                    <a:lnTo>
                      <a:pt x="0" y="19"/>
                    </a:lnTo>
                    <a:lnTo>
                      <a:pt x="10" y="19"/>
                    </a:lnTo>
                    <a:lnTo>
                      <a:pt x="10" y="0"/>
                    </a:lnTo>
                    <a:lnTo>
                      <a:pt x="21" y="0"/>
                    </a:lnTo>
                    <a:lnTo>
                      <a:pt x="21" y="4"/>
                    </a:lnTo>
                    <a:lnTo>
                      <a:pt x="27" y="4"/>
                    </a:lnTo>
                    <a:lnTo>
                      <a:pt x="27" y="31"/>
                    </a:lnTo>
                    <a:close/>
                  </a:path>
                </a:pathLst>
              </a:custGeom>
              <a:solidFill>
                <a:srgbClr val="494A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02" name="Freeform 1386"/>
              <p:cNvSpPr>
                <a:spLocks/>
              </p:cNvSpPr>
              <p:nvPr/>
            </p:nvSpPr>
            <p:spPr bwMode="auto">
              <a:xfrm>
                <a:off x="6436" y="4190"/>
                <a:ext cx="10" cy="19"/>
              </a:xfrm>
              <a:custGeom>
                <a:avLst/>
                <a:gdLst>
                  <a:gd name="T0" fmla="*/ 10 w 10"/>
                  <a:gd name="T1" fmla="*/ 19 h 19"/>
                  <a:gd name="T2" fmla="*/ 0 w 10"/>
                  <a:gd name="T3" fmla="*/ 19 h 19"/>
                  <a:gd name="T4" fmla="*/ 0 w 10"/>
                  <a:gd name="T5" fmla="*/ 4 h 19"/>
                  <a:gd name="T6" fmla="*/ 9 w 10"/>
                  <a:gd name="T7" fmla="*/ 4 h 19"/>
                  <a:gd name="T8" fmla="*/ 9 w 10"/>
                  <a:gd name="T9" fmla="*/ 0 h 19"/>
                  <a:gd name="T10" fmla="*/ 10 w 10"/>
                  <a:gd name="T11" fmla="*/ 0 h 19"/>
                  <a:gd name="T12" fmla="*/ 10 w 10"/>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0" h="19">
                    <a:moveTo>
                      <a:pt x="10" y="19"/>
                    </a:moveTo>
                    <a:lnTo>
                      <a:pt x="0" y="19"/>
                    </a:lnTo>
                    <a:lnTo>
                      <a:pt x="0" y="4"/>
                    </a:lnTo>
                    <a:lnTo>
                      <a:pt x="9" y="4"/>
                    </a:lnTo>
                    <a:lnTo>
                      <a:pt x="9" y="0"/>
                    </a:lnTo>
                    <a:lnTo>
                      <a:pt x="10" y="0"/>
                    </a:lnTo>
                    <a:lnTo>
                      <a:pt x="10" y="19"/>
                    </a:lnTo>
                    <a:close/>
                  </a:path>
                </a:pathLst>
              </a:custGeom>
              <a:solidFill>
                <a:srgbClr val="1D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03" name="Freeform 1387"/>
              <p:cNvSpPr>
                <a:spLocks noEditPoints="1"/>
              </p:cNvSpPr>
              <p:nvPr/>
            </p:nvSpPr>
            <p:spPr bwMode="auto">
              <a:xfrm>
                <a:off x="6446" y="4062"/>
                <a:ext cx="45" cy="62"/>
              </a:xfrm>
              <a:custGeom>
                <a:avLst/>
                <a:gdLst>
                  <a:gd name="T0" fmla="*/ 521 w 521"/>
                  <a:gd name="T1" fmla="*/ 722 h 722"/>
                  <a:gd name="T2" fmla="*/ 510 w 521"/>
                  <a:gd name="T3" fmla="*/ 722 h 722"/>
                  <a:gd name="T4" fmla="*/ 510 w 521"/>
                  <a:gd name="T5" fmla="*/ 4 h 722"/>
                  <a:gd name="T6" fmla="*/ 521 w 521"/>
                  <a:gd name="T7" fmla="*/ 0 h 722"/>
                  <a:gd name="T8" fmla="*/ 521 w 521"/>
                  <a:gd name="T9" fmla="*/ 722 h 722"/>
                  <a:gd name="T10" fmla="*/ 460 w 521"/>
                  <a:gd name="T11" fmla="*/ 722 h 722"/>
                  <a:gd name="T12" fmla="*/ 345 w 521"/>
                  <a:gd name="T13" fmla="*/ 722 h 722"/>
                  <a:gd name="T14" fmla="*/ 345 w 521"/>
                  <a:gd name="T15" fmla="*/ 486 h 722"/>
                  <a:gd name="T16" fmla="*/ 133 w 521"/>
                  <a:gd name="T17" fmla="*/ 536 h 722"/>
                  <a:gd name="T18" fmla="*/ 133 w 521"/>
                  <a:gd name="T19" fmla="*/ 722 h 722"/>
                  <a:gd name="T20" fmla="*/ 0 w 521"/>
                  <a:gd name="T21" fmla="*/ 722 h 722"/>
                  <a:gd name="T22" fmla="*/ 0 w 521"/>
                  <a:gd name="T23" fmla="*/ 170 h 722"/>
                  <a:gd name="T24" fmla="*/ 460 w 521"/>
                  <a:gd name="T25" fmla="*/ 20 h 722"/>
                  <a:gd name="T26" fmla="*/ 460 w 521"/>
                  <a:gd name="T27" fmla="*/ 722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1" h="722">
                    <a:moveTo>
                      <a:pt x="521" y="722"/>
                    </a:moveTo>
                    <a:lnTo>
                      <a:pt x="510" y="722"/>
                    </a:lnTo>
                    <a:lnTo>
                      <a:pt x="510" y="4"/>
                    </a:lnTo>
                    <a:lnTo>
                      <a:pt x="521" y="0"/>
                    </a:lnTo>
                    <a:lnTo>
                      <a:pt x="521" y="722"/>
                    </a:lnTo>
                    <a:moveTo>
                      <a:pt x="460" y="722"/>
                    </a:moveTo>
                    <a:lnTo>
                      <a:pt x="345" y="722"/>
                    </a:lnTo>
                    <a:lnTo>
                      <a:pt x="345" y="486"/>
                    </a:lnTo>
                    <a:lnTo>
                      <a:pt x="133" y="536"/>
                    </a:lnTo>
                    <a:lnTo>
                      <a:pt x="133" y="722"/>
                    </a:lnTo>
                    <a:lnTo>
                      <a:pt x="0" y="722"/>
                    </a:lnTo>
                    <a:lnTo>
                      <a:pt x="0" y="170"/>
                    </a:lnTo>
                    <a:lnTo>
                      <a:pt x="460" y="20"/>
                    </a:lnTo>
                    <a:lnTo>
                      <a:pt x="460" y="722"/>
                    </a:lnTo>
                  </a:path>
                </a:pathLst>
              </a:custGeom>
              <a:solidFill>
                <a:srgbClr val="4141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04" name="Freeform 1388"/>
              <p:cNvSpPr>
                <a:spLocks/>
              </p:cNvSpPr>
              <p:nvPr/>
            </p:nvSpPr>
            <p:spPr bwMode="auto">
              <a:xfrm>
                <a:off x="6486" y="4062"/>
                <a:ext cx="4" cy="62"/>
              </a:xfrm>
              <a:custGeom>
                <a:avLst/>
                <a:gdLst>
                  <a:gd name="T0" fmla="*/ 4 w 4"/>
                  <a:gd name="T1" fmla="*/ 62 h 62"/>
                  <a:gd name="T2" fmla="*/ 0 w 4"/>
                  <a:gd name="T3" fmla="*/ 62 h 62"/>
                  <a:gd name="T4" fmla="*/ 0 w 4"/>
                  <a:gd name="T5" fmla="*/ 2 h 62"/>
                  <a:gd name="T6" fmla="*/ 3 w 4"/>
                  <a:gd name="T7" fmla="*/ 1 h 62"/>
                  <a:gd name="T8" fmla="*/ 4 w 4"/>
                  <a:gd name="T9" fmla="*/ 0 h 62"/>
                  <a:gd name="T10" fmla="*/ 4 w 4"/>
                  <a:gd name="T11" fmla="*/ 62 h 62"/>
                </a:gdLst>
                <a:ahLst/>
                <a:cxnLst>
                  <a:cxn ang="0">
                    <a:pos x="T0" y="T1"/>
                  </a:cxn>
                  <a:cxn ang="0">
                    <a:pos x="T2" y="T3"/>
                  </a:cxn>
                  <a:cxn ang="0">
                    <a:pos x="T4" y="T5"/>
                  </a:cxn>
                  <a:cxn ang="0">
                    <a:pos x="T6" y="T7"/>
                  </a:cxn>
                  <a:cxn ang="0">
                    <a:pos x="T8" y="T9"/>
                  </a:cxn>
                  <a:cxn ang="0">
                    <a:pos x="T10" y="T11"/>
                  </a:cxn>
                </a:cxnLst>
                <a:rect l="0" t="0" r="r" b="b"/>
                <a:pathLst>
                  <a:path w="4" h="62">
                    <a:moveTo>
                      <a:pt x="4" y="62"/>
                    </a:moveTo>
                    <a:lnTo>
                      <a:pt x="0" y="62"/>
                    </a:lnTo>
                    <a:lnTo>
                      <a:pt x="0" y="2"/>
                    </a:lnTo>
                    <a:lnTo>
                      <a:pt x="3" y="1"/>
                    </a:lnTo>
                    <a:lnTo>
                      <a:pt x="4" y="0"/>
                    </a:lnTo>
                    <a:lnTo>
                      <a:pt x="4" y="62"/>
                    </a:lnTo>
                    <a:close/>
                  </a:path>
                </a:pathLst>
              </a:custGeom>
              <a:solidFill>
                <a:srgbClr val="34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05" name="Freeform 1389"/>
              <p:cNvSpPr>
                <a:spLocks noEditPoints="1"/>
              </p:cNvSpPr>
              <p:nvPr/>
            </p:nvSpPr>
            <p:spPr bwMode="auto">
              <a:xfrm>
                <a:off x="6420" y="4077"/>
                <a:ext cx="26" cy="47"/>
              </a:xfrm>
              <a:custGeom>
                <a:avLst/>
                <a:gdLst>
                  <a:gd name="T0" fmla="*/ 294 w 294"/>
                  <a:gd name="T1" fmla="*/ 552 h 552"/>
                  <a:gd name="T2" fmla="*/ 288 w 294"/>
                  <a:gd name="T3" fmla="*/ 552 h 552"/>
                  <a:gd name="T4" fmla="*/ 288 w 294"/>
                  <a:gd name="T5" fmla="*/ 393 h 552"/>
                  <a:gd name="T6" fmla="*/ 89 w 294"/>
                  <a:gd name="T7" fmla="*/ 440 h 552"/>
                  <a:gd name="T8" fmla="*/ 89 w 294"/>
                  <a:gd name="T9" fmla="*/ 67 h 552"/>
                  <a:gd name="T10" fmla="*/ 294 w 294"/>
                  <a:gd name="T11" fmla="*/ 0 h 552"/>
                  <a:gd name="T12" fmla="*/ 294 w 294"/>
                  <a:gd name="T13" fmla="*/ 552 h 552"/>
                  <a:gd name="T14" fmla="*/ 39 w 294"/>
                  <a:gd name="T15" fmla="*/ 552 h 552"/>
                  <a:gd name="T16" fmla="*/ 0 w 294"/>
                  <a:gd name="T17" fmla="*/ 552 h 552"/>
                  <a:gd name="T18" fmla="*/ 0 w 294"/>
                  <a:gd name="T19" fmla="*/ 96 h 552"/>
                  <a:gd name="T20" fmla="*/ 39 w 294"/>
                  <a:gd name="T21" fmla="*/ 84 h 552"/>
                  <a:gd name="T22" fmla="*/ 39 w 294"/>
                  <a:gd name="T23" fmla="*/ 55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4" h="552">
                    <a:moveTo>
                      <a:pt x="294" y="552"/>
                    </a:moveTo>
                    <a:lnTo>
                      <a:pt x="288" y="552"/>
                    </a:lnTo>
                    <a:lnTo>
                      <a:pt x="288" y="393"/>
                    </a:lnTo>
                    <a:lnTo>
                      <a:pt x="89" y="440"/>
                    </a:lnTo>
                    <a:lnTo>
                      <a:pt x="89" y="67"/>
                    </a:lnTo>
                    <a:lnTo>
                      <a:pt x="294" y="0"/>
                    </a:lnTo>
                    <a:lnTo>
                      <a:pt x="294" y="552"/>
                    </a:lnTo>
                    <a:moveTo>
                      <a:pt x="39" y="552"/>
                    </a:moveTo>
                    <a:lnTo>
                      <a:pt x="0" y="552"/>
                    </a:lnTo>
                    <a:lnTo>
                      <a:pt x="0" y="96"/>
                    </a:lnTo>
                    <a:lnTo>
                      <a:pt x="39" y="84"/>
                    </a:lnTo>
                    <a:lnTo>
                      <a:pt x="39" y="552"/>
                    </a:lnTo>
                  </a:path>
                </a:pathLst>
              </a:custGeom>
              <a:solidFill>
                <a:srgbClr val="1B1A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06" name="Freeform 1390"/>
              <p:cNvSpPr>
                <a:spLocks/>
              </p:cNvSpPr>
              <p:nvPr/>
            </p:nvSpPr>
            <p:spPr bwMode="auto">
              <a:xfrm>
                <a:off x="6424" y="4083"/>
                <a:ext cx="4" cy="41"/>
              </a:xfrm>
              <a:custGeom>
                <a:avLst/>
                <a:gdLst>
                  <a:gd name="T0" fmla="*/ 3 w 4"/>
                  <a:gd name="T1" fmla="*/ 41 h 41"/>
                  <a:gd name="T2" fmla="*/ 0 w 4"/>
                  <a:gd name="T3" fmla="*/ 41 h 41"/>
                  <a:gd name="T4" fmla="*/ 0 w 4"/>
                  <a:gd name="T5" fmla="*/ 1 h 41"/>
                  <a:gd name="T6" fmla="*/ 4 w 4"/>
                  <a:gd name="T7" fmla="*/ 0 h 41"/>
                  <a:gd name="T8" fmla="*/ 4 w 4"/>
                  <a:gd name="T9" fmla="*/ 32 h 41"/>
                  <a:gd name="T10" fmla="*/ 3 w 4"/>
                  <a:gd name="T11" fmla="*/ 32 h 41"/>
                  <a:gd name="T12" fmla="*/ 3 w 4"/>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4" h="41">
                    <a:moveTo>
                      <a:pt x="3" y="41"/>
                    </a:moveTo>
                    <a:lnTo>
                      <a:pt x="0" y="41"/>
                    </a:lnTo>
                    <a:lnTo>
                      <a:pt x="0" y="1"/>
                    </a:lnTo>
                    <a:lnTo>
                      <a:pt x="4" y="0"/>
                    </a:lnTo>
                    <a:lnTo>
                      <a:pt x="4" y="32"/>
                    </a:lnTo>
                    <a:lnTo>
                      <a:pt x="3" y="32"/>
                    </a:lnTo>
                    <a:lnTo>
                      <a:pt x="3" y="41"/>
                    </a:lnTo>
                    <a:close/>
                  </a:path>
                </a:pathLst>
              </a:custGeom>
              <a:solidFill>
                <a:srgbClr val="191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07" name="Freeform 1391"/>
              <p:cNvSpPr>
                <a:spLocks/>
              </p:cNvSpPr>
              <p:nvPr/>
            </p:nvSpPr>
            <p:spPr bwMode="auto">
              <a:xfrm>
                <a:off x="6457" y="4124"/>
                <a:ext cx="19" cy="70"/>
              </a:xfrm>
              <a:custGeom>
                <a:avLst/>
                <a:gdLst>
                  <a:gd name="T0" fmla="*/ 19 w 19"/>
                  <a:gd name="T1" fmla="*/ 70 h 70"/>
                  <a:gd name="T2" fmla="*/ 17 w 19"/>
                  <a:gd name="T3" fmla="*/ 70 h 70"/>
                  <a:gd name="T4" fmla="*/ 17 w 19"/>
                  <a:gd name="T5" fmla="*/ 52 h 70"/>
                  <a:gd name="T6" fmla="*/ 0 w 19"/>
                  <a:gd name="T7" fmla="*/ 52 h 70"/>
                  <a:gd name="T8" fmla="*/ 0 w 19"/>
                  <a:gd name="T9" fmla="*/ 0 h 70"/>
                  <a:gd name="T10" fmla="*/ 19 w 19"/>
                  <a:gd name="T11" fmla="*/ 0 h 70"/>
                  <a:gd name="T12" fmla="*/ 19 w 19"/>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19" h="70">
                    <a:moveTo>
                      <a:pt x="19" y="70"/>
                    </a:moveTo>
                    <a:lnTo>
                      <a:pt x="17" y="70"/>
                    </a:lnTo>
                    <a:lnTo>
                      <a:pt x="17" y="52"/>
                    </a:lnTo>
                    <a:lnTo>
                      <a:pt x="0" y="52"/>
                    </a:lnTo>
                    <a:lnTo>
                      <a:pt x="0" y="0"/>
                    </a:lnTo>
                    <a:lnTo>
                      <a:pt x="19" y="0"/>
                    </a:lnTo>
                    <a:lnTo>
                      <a:pt x="19" y="70"/>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08" name="Freeform 1392"/>
              <p:cNvSpPr>
                <a:spLocks/>
              </p:cNvSpPr>
              <p:nvPr/>
            </p:nvSpPr>
            <p:spPr bwMode="auto">
              <a:xfrm>
                <a:off x="6457" y="4176"/>
                <a:ext cx="17" cy="18"/>
              </a:xfrm>
              <a:custGeom>
                <a:avLst/>
                <a:gdLst>
                  <a:gd name="T0" fmla="*/ 17 w 17"/>
                  <a:gd name="T1" fmla="*/ 18 h 18"/>
                  <a:gd name="T2" fmla="*/ 6 w 17"/>
                  <a:gd name="T3" fmla="*/ 18 h 18"/>
                  <a:gd name="T4" fmla="*/ 6 w 17"/>
                  <a:gd name="T5" fmla="*/ 14 h 18"/>
                  <a:gd name="T6" fmla="*/ 0 w 17"/>
                  <a:gd name="T7" fmla="*/ 14 h 18"/>
                  <a:gd name="T8" fmla="*/ 0 w 17"/>
                  <a:gd name="T9" fmla="*/ 0 h 18"/>
                  <a:gd name="T10" fmla="*/ 17 w 17"/>
                  <a:gd name="T11" fmla="*/ 0 h 18"/>
                  <a:gd name="T12" fmla="*/ 17 w 17"/>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7" h="18">
                    <a:moveTo>
                      <a:pt x="17" y="18"/>
                    </a:moveTo>
                    <a:lnTo>
                      <a:pt x="6" y="18"/>
                    </a:lnTo>
                    <a:lnTo>
                      <a:pt x="6" y="14"/>
                    </a:lnTo>
                    <a:lnTo>
                      <a:pt x="0" y="14"/>
                    </a:lnTo>
                    <a:lnTo>
                      <a:pt x="0" y="0"/>
                    </a:lnTo>
                    <a:lnTo>
                      <a:pt x="17" y="0"/>
                    </a:lnTo>
                    <a:lnTo>
                      <a:pt x="17" y="18"/>
                    </a:lnTo>
                    <a:close/>
                  </a:path>
                </a:pathLst>
              </a:custGeom>
              <a:solidFill>
                <a:srgbClr val="7173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09" name="Rectangle 1393"/>
              <p:cNvSpPr>
                <a:spLocks noChangeArrowheads="1"/>
              </p:cNvSpPr>
              <p:nvPr/>
            </p:nvSpPr>
            <p:spPr bwMode="auto">
              <a:xfrm>
                <a:off x="6457" y="4190"/>
                <a:ext cx="6" cy="4"/>
              </a:xfrm>
              <a:prstGeom prst="rect">
                <a:avLst/>
              </a:prstGeom>
              <a:solidFill>
                <a:srgbClr val="5D5E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10" name="Freeform 1394"/>
              <p:cNvSpPr>
                <a:spLocks/>
              </p:cNvSpPr>
              <p:nvPr/>
            </p:nvSpPr>
            <p:spPr bwMode="auto">
              <a:xfrm>
                <a:off x="6457" y="4104"/>
                <a:ext cx="19" cy="20"/>
              </a:xfrm>
              <a:custGeom>
                <a:avLst/>
                <a:gdLst>
                  <a:gd name="T0" fmla="*/ 19 w 19"/>
                  <a:gd name="T1" fmla="*/ 20 h 20"/>
                  <a:gd name="T2" fmla="*/ 0 w 19"/>
                  <a:gd name="T3" fmla="*/ 20 h 20"/>
                  <a:gd name="T4" fmla="*/ 0 w 19"/>
                  <a:gd name="T5" fmla="*/ 4 h 20"/>
                  <a:gd name="T6" fmla="*/ 19 w 19"/>
                  <a:gd name="T7" fmla="*/ 0 h 20"/>
                  <a:gd name="T8" fmla="*/ 19 w 19"/>
                  <a:gd name="T9" fmla="*/ 20 h 20"/>
                </a:gdLst>
                <a:ahLst/>
                <a:cxnLst>
                  <a:cxn ang="0">
                    <a:pos x="T0" y="T1"/>
                  </a:cxn>
                  <a:cxn ang="0">
                    <a:pos x="T2" y="T3"/>
                  </a:cxn>
                  <a:cxn ang="0">
                    <a:pos x="T4" y="T5"/>
                  </a:cxn>
                  <a:cxn ang="0">
                    <a:pos x="T6" y="T7"/>
                  </a:cxn>
                  <a:cxn ang="0">
                    <a:pos x="T8" y="T9"/>
                  </a:cxn>
                </a:cxnLst>
                <a:rect l="0" t="0" r="r" b="b"/>
                <a:pathLst>
                  <a:path w="19" h="20">
                    <a:moveTo>
                      <a:pt x="19" y="20"/>
                    </a:moveTo>
                    <a:lnTo>
                      <a:pt x="0" y="20"/>
                    </a:lnTo>
                    <a:lnTo>
                      <a:pt x="0" y="4"/>
                    </a:lnTo>
                    <a:lnTo>
                      <a:pt x="19" y="0"/>
                    </a:lnTo>
                    <a:lnTo>
                      <a:pt x="19" y="20"/>
                    </a:lnTo>
                    <a:close/>
                  </a:path>
                </a:pathLst>
              </a:custGeom>
              <a:solidFill>
                <a:srgbClr val="5153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11" name="Rectangle 1395"/>
              <p:cNvSpPr>
                <a:spLocks noChangeArrowheads="1"/>
              </p:cNvSpPr>
              <p:nvPr/>
            </p:nvSpPr>
            <p:spPr bwMode="auto">
              <a:xfrm>
                <a:off x="6428" y="4124"/>
                <a:ext cx="17" cy="52"/>
              </a:xfrm>
              <a:prstGeom prst="rect">
                <a:avLst/>
              </a:prstGeom>
              <a:solidFill>
                <a:srgbClr val="4242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12" name="Rectangle 1396"/>
              <p:cNvSpPr>
                <a:spLocks noChangeArrowheads="1"/>
              </p:cNvSpPr>
              <p:nvPr/>
            </p:nvSpPr>
            <p:spPr bwMode="auto">
              <a:xfrm>
                <a:off x="6427" y="4124"/>
                <a:ext cx="1" cy="52"/>
              </a:xfrm>
              <a:prstGeom prst="rect">
                <a:avLst/>
              </a:pr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13" name="Freeform 1397"/>
              <p:cNvSpPr>
                <a:spLocks/>
              </p:cNvSpPr>
              <p:nvPr/>
            </p:nvSpPr>
            <p:spPr bwMode="auto">
              <a:xfrm>
                <a:off x="6428" y="4176"/>
                <a:ext cx="17" cy="18"/>
              </a:xfrm>
              <a:custGeom>
                <a:avLst/>
                <a:gdLst>
                  <a:gd name="T0" fmla="*/ 8 w 17"/>
                  <a:gd name="T1" fmla="*/ 18 h 18"/>
                  <a:gd name="T2" fmla="*/ 0 w 17"/>
                  <a:gd name="T3" fmla="*/ 18 h 18"/>
                  <a:gd name="T4" fmla="*/ 0 w 17"/>
                  <a:gd name="T5" fmla="*/ 0 h 18"/>
                  <a:gd name="T6" fmla="*/ 17 w 17"/>
                  <a:gd name="T7" fmla="*/ 0 h 18"/>
                  <a:gd name="T8" fmla="*/ 17 w 17"/>
                  <a:gd name="T9" fmla="*/ 14 h 18"/>
                  <a:gd name="T10" fmla="*/ 8 w 17"/>
                  <a:gd name="T11" fmla="*/ 14 h 18"/>
                  <a:gd name="T12" fmla="*/ 8 w 17"/>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7" h="18">
                    <a:moveTo>
                      <a:pt x="8" y="18"/>
                    </a:moveTo>
                    <a:lnTo>
                      <a:pt x="0" y="18"/>
                    </a:lnTo>
                    <a:lnTo>
                      <a:pt x="0" y="0"/>
                    </a:lnTo>
                    <a:lnTo>
                      <a:pt x="17" y="0"/>
                    </a:lnTo>
                    <a:lnTo>
                      <a:pt x="17" y="14"/>
                    </a:lnTo>
                    <a:lnTo>
                      <a:pt x="8" y="14"/>
                    </a:lnTo>
                    <a:lnTo>
                      <a:pt x="8" y="18"/>
                    </a:lnTo>
                    <a:close/>
                  </a:path>
                </a:pathLst>
              </a:custGeom>
              <a:solidFill>
                <a:srgbClr val="2726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14" name="Rectangle 1398"/>
              <p:cNvSpPr>
                <a:spLocks noChangeArrowheads="1"/>
              </p:cNvSpPr>
              <p:nvPr/>
            </p:nvSpPr>
            <p:spPr bwMode="auto">
              <a:xfrm>
                <a:off x="6427" y="4176"/>
                <a:ext cx="1" cy="18"/>
              </a:xfrm>
              <a:prstGeom prst="rect">
                <a:avLst/>
              </a:prstGeom>
              <a:solidFill>
                <a:srgbClr val="201F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15" name="Rectangle 1399"/>
              <p:cNvSpPr>
                <a:spLocks noChangeArrowheads="1"/>
              </p:cNvSpPr>
              <p:nvPr/>
            </p:nvSpPr>
            <p:spPr bwMode="auto">
              <a:xfrm>
                <a:off x="6436" y="4190"/>
                <a:ext cx="9" cy="4"/>
              </a:xfrm>
              <a:prstGeom prst="rect">
                <a:avLst/>
              </a:prstGeom>
              <a:solidFill>
                <a:srgbClr val="2220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16" name="Freeform 1400"/>
              <p:cNvSpPr>
                <a:spLocks/>
              </p:cNvSpPr>
              <p:nvPr/>
            </p:nvSpPr>
            <p:spPr bwMode="auto">
              <a:xfrm>
                <a:off x="6428" y="4111"/>
                <a:ext cx="17" cy="13"/>
              </a:xfrm>
              <a:custGeom>
                <a:avLst/>
                <a:gdLst>
                  <a:gd name="T0" fmla="*/ 17 w 17"/>
                  <a:gd name="T1" fmla="*/ 13 h 13"/>
                  <a:gd name="T2" fmla="*/ 0 w 17"/>
                  <a:gd name="T3" fmla="*/ 13 h 13"/>
                  <a:gd name="T4" fmla="*/ 0 w 17"/>
                  <a:gd name="T5" fmla="*/ 4 h 13"/>
                  <a:gd name="T6" fmla="*/ 17 w 17"/>
                  <a:gd name="T7" fmla="*/ 0 h 13"/>
                  <a:gd name="T8" fmla="*/ 17 w 17"/>
                  <a:gd name="T9" fmla="*/ 13 h 13"/>
                </a:gdLst>
                <a:ahLst/>
                <a:cxnLst>
                  <a:cxn ang="0">
                    <a:pos x="T0" y="T1"/>
                  </a:cxn>
                  <a:cxn ang="0">
                    <a:pos x="T2" y="T3"/>
                  </a:cxn>
                  <a:cxn ang="0">
                    <a:pos x="T4" y="T5"/>
                  </a:cxn>
                  <a:cxn ang="0">
                    <a:pos x="T6" y="T7"/>
                  </a:cxn>
                  <a:cxn ang="0">
                    <a:pos x="T8" y="T9"/>
                  </a:cxn>
                </a:cxnLst>
                <a:rect l="0" t="0" r="r" b="b"/>
                <a:pathLst>
                  <a:path w="17" h="13">
                    <a:moveTo>
                      <a:pt x="17" y="13"/>
                    </a:moveTo>
                    <a:lnTo>
                      <a:pt x="0" y="13"/>
                    </a:lnTo>
                    <a:lnTo>
                      <a:pt x="0" y="4"/>
                    </a:lnTo>
                    <a:lnTo>
                      <a:pt x="17" y="0"/>
                    </a:lnTo>
                    <a:lnTo>
                      <a:pt x="17" y="13"/>
                    </a:lnTo>
                    <a:close/>
                  </a:path>
                </a:pathLst>
              </a:custGeom>
              <a:solidFill>
                <a:srgbClr val="1F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17" name="Rectangle 1401"/>
              <p:cNvSpPr>
                <a:spLocks noChangeArrowheads="1"/>
              </p:cNvSpPr>
              <p:nvPr/>
            </p:nvSpPr>
            <p:spPr bwMode="auto">
              <a:xfrm>
                <a:off x="6427" y="4115"/>
                <a:ext cx="1" cy="9"/>
              </a:xfrm>
              <a:prstGeom prst="rect">
                <a:avLst/>
              </a:prstGeom>
              <a:solidFill>
                <a:srgbClr val="1B19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18" name="Freeform 1402"/>
              <p:cNvSpPr>
                <a:spLocks noEditPoints="1"/>
              </p:cNvSpPr>
              <p:nvPr/>
            </p:nvSpPr>
            <p:spPr bwMode="auto">
              <a:xfrm>
                <a:off x="6522" y="4072"/>
                <a:ext cx="21" cy="29"/>
              </a:xfrm>
              <a:custGeom>
                <a:avLst/>
                <a:gdLst>
                  <a:gd name="T0" fmla="*/ 247 w 247"/>
                  <a:gd name="T1" fmla="*/ 332 h 332"/>
                  <a:gd name="T2" fmla="*/ 189 w 247"/>
                  <a:gd name="T3" fmla="*/ 332 h 332"/>
                  <a:gd name="T4" fmla="*/ 189 w 247"/>
                  <a:gd name="T5" fmla="*/ 0 h 332"/>
                  <a:gd name="T6" fmla="*/ 247 w 247"/>
                  <a:gd name="T7" fmla="*/ 0 h 332"/>
                  <a:gd name="T8" fmla="*/ 247 w 247"/>
                  <a:gd name="T9" fmla="*/ 332 h 332"/>
                  <a:gd name="T10" fmla="*/ 139 w 247"/>
                  <a:gd name="T11" fmla="*/ 332 h 332"/>
                  <a:gd name="T12" fmla="*/ 0 w 247"/>
                  <a:gd name="T13" fmla="*/ 332 h 332"/>
                  <a:gd name="T14" fmla="*/ 0 w 247"/>
                  <a:gd name="T15" fmla="*/ 0 h 332"/>
                  <a:gd name="T16" fmla="*/ 139 w 247"/>
                  <a:gd name="T17" fmla="*/ 0 h 332"/>
                  <a:gd name="T18" fmla="*/ 139 w 247"/>
                  <a:gd name="T19"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7" h="332">
                    <a:moveTo>
                      <a:pt x="247" y="332"/>
                    </a:moveTo>
                    <a:lnTo>
                      <a:pt x="189" y="332"/>
                    </a:lnTo>
                    <a:lnTo>
                      <a:pt x="189" y="0"/>
                    </a:lnTo>
                    <a:lnTo>
                      <a:pt x="247" y="0"/>
                    </a:lnTo>
                    <a:lnTo>
                      <a:pt x="247" y="332"/>
                    </a:lnTo>
                    <a:moveTo>
                      <a:pt x="139" y="332"/>
                    </a:moveTo>
                    <a:lnTo>
                      <a:pt x="0" y="332"/>
                    </a:lnTo>
                    <a:lnTo>
                      <a:pt x="0" y="0"/>
                    </a:lnTo>
                    <a:lnTo>
                      <a:pt x="139" y="0"/>
                    </a:lnTo>
                    <a:lnTo>
                      <a:pt x="139" y="332"/>
                    </a:lnTo>
                  </a:path>
                </a:pathLst>
              </a:custGeom>
              <a:solidFill>
                <a:srgbClr val="7A7B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19" name="Rectangle 1403"/>
              <p:cNvSpPr>
                <a:spLocks noChangeArrowheads="1"/>
              </p:cNvSpPr>
              <p:nvPr/>
            </p:nvSpPr>
            <p:spPr bwMode="auto">
              <a:xfrm>
                <a:off x="6534" y="4072"/>
                <a:ext cx="4" cy="29"/>
              </a:xfrm>
              <a:prstGeom prst="rect">
                <a:avLst/>
              </a:prstGeom>
              <a:solidFill>
                <a:srgbClr val="5D5E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20" name="Freeform 1404"/>
              <p:cNvSpPr>
                <a:spLocks noEditPoints="1"/>
              </p:cNvSpPr>
              <p:nvPr/>
            </p:nvSpPr>
            <p:spPr bwMode="auto">
              <a:xfrm>
                <a:off x="6551" y="4072"/>
                <a:ext cx="21" cy="29"/>
              </a:xfrm>
              <a:custGeom>
                <a:avLst/>
                <a:gdLst>
                  <a:gd name="T0" fmla="*/ 246 w 246"/>
                  <a:gd name="T1" fmla="*/ 332 h 332"/>
                  <a:gd name="T2" fmla="*/ 213 w 246"/>
                  <a:gd name="T3" fmla="*/ 332 h 332"/>
                  <a:gd name="T4" fmla="*/ 213 w 246"/>
                  <a:gd name="T5" fmla="*/ 0 h 332"/>
                  <a:gd name="T6" fmla="*/ 246 w 246"/>
                  <a:gd name="T7" fmla="*/ 0 h 332"/>
                  <a:gd name="T8" fmla="*/ 246 w 246"/>
                  <a:gd name="T9" fmla="*/ 332 h 332"/>
                  <a:gd name="T10" fmla="*/ 163 w 246"/>
                  <a:gd name="T11" fmla="*/ 332 h 332"/>
                  <a:gd name="T12" fmla="*/ 0 w 246"/>
                  <a:gd name="T13" fmla="*/ 332 h 332"/>
                  <a:gd name="T14" fmla="*/ 0 w 246"/>
                  <a:gd name="T15" fmla="*/ 0 h 332"/>
                  <a:gd name="T16" fmla="*/ 163 w 246"/>
                  <a:gd name="T17" fmla="*/ 0 h 332"/>
                  <a:gd name="T18" fmla="*/ 163 w 246"/>
                  <a:gd name="T19"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6" h="332">
                    <a:moveTo>
                      <a:pt x="246" y="332"/>
                    </a:moveTo>
                    <a:lnTo>
                      <a:pt x="213" y="332"/>
                    </a:lnTo>
                    <a:lnTo>
                      <a:pt x="213" y="0"/>
                    </a:lnTo>
                    <a:lnTo>
                      <a:pt x="246" y="0"/>
                    </a:lnTo>
                    <a:lnTo>
                      <a:pt x="246" y="332"/>
                    </a:lnTo>
                    <a:moveTo>
                      <a:pt x="163" y="332"/>
                    </a:moveTo>
                    <a:lnTo>
                      <a:pt x="0" y="332"/>
                    </a:lnTo>
                    <a:lnTo>
                      <a:pt x="0" y="0"/>
                    </a:lnTo>
                    <a:lnTo>
                      <a:pt x="163" y="0"/>
                    </a:lnTo>
                    <a:lnTo>
                      <a:pt x="163" y="332"/>
                    </a:lnTo>
                  </a:path>
                </a:pathLst>
              </a:custGeom>
              <a:solidFill>
                <a:srgbClr val="7A7B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21" name="Rectangle 1405"/>
              <p:cNvSpPr>
                <a:spLocks noChangeArrowheads="1"/>
              </p:cNvSpPr>
              <p:nvPr/>
            </p:nvSpPr>
            <p:spPr bwMode="auto">
              <a:xfrm>
                <a:off x="6565" y="4072"/>
                <a:ext cx="4" cy="29"/>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22" name="Freeform 1406"/>
              <p:cNvSpPr>
                <a:spLocks noEditPoints="1"/>
              </p:cNvSpPr>
              <p:nvPr/>
            </p:nvSpPr>
            <p:spPr bwMode="auto">
              <a:xfrm>
                <a:off x="6579" y="4072"/>
                <a:ext cx="22" cy="29"/>
              </a:xfrm>
              <a:custGeom>
                <a:avLst/>
                <a:gdLst>
                  <a:gd name="T0" fmla="*/ 246 w 246"/>
                  <a:gd name="T1" fmla="*/ 332 h 332"/>
                  <a:gd name="T2" fmla="*/ 106 w 246"/>
                  <a:gd name="T3" fmla="*/ 332 h 332"/>
                  <a:gd name="T4" fmla="*/ 106 w 246"/>
                  <a:gd name="T5" fmla="*/ 0 h 332"/>
                  <a:gd name="T6" fmla="*/ 246 w 246"/>
                  <a:gd name="T7" fmla="*/ 0 h 332"/>
                  <a:gd name="T8" fmla="*/ 246 w 246"/>
                  <a:gd name="T9" fmla="*/ 332 h 332"/>
                  <a:gd name="T10" fmla="*/ 56 w 246"/>
                  <a:gd name="T11" fmla="*/ 332 h 332"/>
                  <a:gd name="T12" fmla="*/ 0 w 246"/>
                  <a:gd name="T13" fmla="*/ 332 h 332"/>
                  <a:gd name="T14" fmla="*/ 0 w 246"/>
                  <a:gd name="T15" fmla="*/ 0 h 332"/>
                  <a:gd name="T16" fmla="*/ 56 w 246"/>
                  <a:gd name="T17" fmla="*/ 0 h 332"/>
                  <a:gd name="T18" fmla="*/ 56 w 246"/>
                  <a:gd name="T19"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6" h="332">
                    <a:moveTo>
                      <a:pt x="246" y="332"/>
                    </a:moveTo>
                    <a:lnTo>
                      <a:pt x="106" y="332"/>
                    </a:lnTo>
                    <a:lnTo>
                      <a:pt x="106" y="0"/>
                    </a:lnTo>
                    <a:lnTo>
                      <a:pt x="246" y="0"/>
                    </a:lnTo>
                    <a:lnTo>
                      <a:pt x="246" y="332"/>
                    </a:lnTo>
                    <a:moveTo>
                      <a:pt x="56" y="332"/>
                    </a:moveTo>
                    <a:lnTo>
                      <a:pt x="0" y="332"/>
                    </a:lnTo>
                    <a:lnTo>
                      <a:pt x="0" y="0"/>
                    </a:lnTo>
                    <a:lnTo>
                      <a:pt x="56" y="0"/>
                    </a:lnTo>
                    <a:lnTo>
                      <a:pt x="56" y="332"/>
                    </a:lnTo>
                  </a:path>
                </a:pathLst>
              </a:custGeom>
              <a:solidFill>
                <a:srgbClr val="7A7B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23" name="Rectangle 1407"/>
              <p:cNvSpPr>
                <a:spLocks noChangeArrowheads="1"/>
              </p:cNvSpPr>
              <p:nvPr/>
            </p:nvSpPr>
            <p:spPr bwMode="auto">
              <a:xfrm>
                <a:off x="6584" y="4072"/>
                <a:ext cx="5" cy="29"/>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24" name="Rectangle 1408"/>
              <p:cNvSpPr>
                <a:spLocks noChangeArrowheads="1"/>
              </p:cNvSpPr>
              <p:nvPr/>
            </p:nvSpPr>
            <p:spPr bwMode="auto">
              <a:xfrm>
                <a:off x="6608" y="4072"/>
                <a:ext cx="21" cy="29"/>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25" name="Rectangle 1409"/>
              <p:cNvSpPr>
                <a:spLocks noChangeArrowheads="1"/>
              </p:cNvSpPr>
              <p:nvPr/>
            </p:nvSpPr>
            <p:spPr bwMode="auto">
              <a:xfrm>
                <a:off x="6637" y="4072"/>
                <a:ext cx="21" cy="29"/>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26" name="Rectangle 1410"/>
              <p:cNvSpPr>
                <a:spLocks noChangeArrowheads="1"/>
              </p:cNvSpPr>
              <p:nvPr/>
            </p:nvSpPr>
            <p:spPr bwMode="auto">
              <a:xfrm>
                <a:off x="6666" y="4072"/>
                <a:ext cx="21" cy="29"/>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27" name="Freeform 1411"/>
              <p:cNvSpPr>
                <a:spLocks noEditPoints="1"/>
              </p:cNvSpPr>
              <p:nvPr/>
            </p:nvSpPr>
            <p:spPr bwMode="auto">
              <a:xfrm>
                <a:off x="6972" y="4211"/>
                <a:ext cx="9" cy="10"/>
              </a:xfrm>
              <a:custGeom>
                <a:avLst/>
                <a:gdLst>
                  <a:gd name="T0" fmla="*/ 28 w 101"/>
                  <a:gd name="T1" fmla="*/ 116 h 116"/>
                  <a:gd name="T2" fmla="*/ 4 w 101"/>
                  <a:gd name="T3" fmla="*/ 98 h 116"/>
                  <a:gd name="T4" fmla="*/ 19 w 101"/>
                  <a:gd name="T5" fmla="*/ 35 h 116"/>
                  <a:gd name="T6" fmla="*/ 19 w 101"/>
                  <a:gd name="T7" fmla="*/ 35 h 116"/>
                  <a:gd name="T8" fmla="*/ 28 w 101"/>
                  <a:gd name="T9" fmla="*/ 36 h 116"/>
                  <a:gd name="T10" fmla="*/ 68 w 101"/>
                  <a:gd name="T11" fmla="*/ 9 h 116"/>
                  <a:gd name="T12" fmla="*/ 66 w 101"/>
                  <a:gd name="T13" fmla="*/ 12 h 116"/>
                  <a:gd name="T14" fmla="*/ 73 w 101"/>
                  <a:gd name="T15" fmla="*/ 3 h 116"/>
                  <a:gd name="T16" fmla="*/ 75 w 101"/>
                  <a:gd name="T17" fmla="*/ 0 h 116"/>
                  <a:gd name="T18" fmla="*/ 75 w 101"/>
                  <a:gd name="T19" fmla="*/ 0 h 116"/>
                  <a:gd name="T20" fmla="*/ 99 w 101"/>
                  <a:gd name="T21" fmla="*/ 28 h 116"/>
                  <a:gd name="T22" fmla="*/ 74 w 101"/>
                  <a:gd name="T23" fmla="*/ 68 h 116"/>
                  <a:gd name="T24" fmla="*/ 74 w 101"/>
                  <a:gd name="T25" fmla="*/ 69 h 116"/>
                  <a:gd name="T26" fmla="*/ 54 w 101"/>
                  <a:gd name="T27" fmla="*/ 82 h 116"/>
                  <a:gd name="T28" fmla="*/ 34 w 101"/>
                  <a:gd name="T29" fmla="*/ 115 h 116"/>
                  <a:gd name="T30" fmla="*/ 28 w 101"/>
                  <a:gd name="T31" fmla="*/ 116 h 116"/>
                  <a:gd name="T32" fmla="*/ 58 w 101"/>
                  <a:gd name="T33" fmla="*/ 74 h 116"/>
                  <a:gd name="T34" fmla="*/ 58 w 101"/>
                  <a:gd name="T35" fmla="*/ 74 h 116"/>
                  <a:gd name="T36" fmla="*/ 58 w 101"/>
                  <a:gd name="T37" fmla="*/ 74 h 116"/>
                  <a:gd name="T38" fmla="*/ 58 w 101"/>
                  <a:gd name="T39" fmla="*/ 74 h 116"/>
                  <a:gd name="T40" fmla="*/ 72 w 101"/>
                  <a:gd name="T41" fmla="*/ 57 h 116"/>
                  <a:gd name="T42" fmla="*/ 72 w 101"/>
                  <a:gd name="T43" fmla="*/ 57 h 116"/>
                  <a:gd name="T44" fmla="*/ 73 w 101"/>
                  <a:gd name="T45" fmla="*/ 56 h 116"/>
                  <a:gd name="T46" fmla="*/ 72 w 101"/>
                  <a:gd name="T47" fmla="*/ 57 h 116"/>
                  <a:gd name="T48" fmla="*/ 72 w 101"/>
                  <a:gd name="T49" fmla="*/ 5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116">
                    <a:moveTo>
                      <a:pt x="28" y="116"/>
                    </a:moveTo>
                    <a:cubicBezTo>
                      <a:pt x="17" y="116"/>
                      <a:pt x="7" y="110"/>
                      <a:pt x="4" y="98"/>
                    </a:cubicBezTo>
                    <a:cubicBezTo>
                      <a:pt x="0" y="75"/>
                      <a:pt x="6" y="52"/>
                      <a:pt x="19" y="35"/>
                    </a:cubicBezTo>
                    <a:lnTo>
                      <a:pt x="19" y="35"/>
                    </a:lnTo>
                    <a:cubicBezTo>
                      <a:pt x="22" y="36"/>
                      <a:pt x="25" y="36"/>
                      <a:pt x="28" y="36"/>
                    </a:cubicBezTo>
                    <a:cubicBezTo>
                      <a:pt x="45" y="36"/>
                      <a:pt x="59" y="21"/>
                      <a:pt x="68" y="9"/>
                    </a:cubicBezTo>
                    <a:cubicBezTo>
                      <a:pt x="66" y="11"/>
                      <a:pt x="66" y="12"/>
                      <a:pt x="66" y="12"/>
                    </a:cubicBezTo>
                    <a:cubicBezTo>
                      <a:pt x="66" y="12"/>
                      <a:pt x="72" y="4"/>
                      <a:pt x="73" y="3"/>
                    </a:cubicBezTo>
                    <a:cubicBezTo>
                      <a:pt x="73" y="2"/>
                      <a:pt x="74" y="1"/>
                      <a:pt x="75" y="0"/>
                    </a:cubicBezTo>
                    <a:lnTo>
                      <a:pt x="75" y="0"/>
                    </a:lnTo>
                    <a:cubicBezTo>
                      <a:pt x="90" y="0"/>
                      <a:pt x="101" y="11"/>
                      <a:pt x="99" y="28"/>
                    </a:cubicBezTo>
                    <a:cubicBezTo>
                      <a:pt x="98" y="43"/>
                      <a:pt x="87" y="59"/>
                      <a:pt x="74" y="68"/>
                    </a:cubicBezTo>
                    <a:lnTo>
                      <a:pt x="74" y="69"/>
                    </a:lnTo>
                    <a:cubicBezTo>
                      <a:pt x="67" y="73"/>
                      <a:pt x="60" y="77"/>
                      <a:pt x="54" y="82"/>
                    </a:cubicBezTo>
                    <a:cubicBezTo>
                      <a:pt x="45" y="90"/>
                      <a:pt x="36" y="102"/>
                      <a:pt x="34" y="115"/>
                    </a:cubicBezTo>
                    <a:cubicBezTo>
                      <a:pt x="32" y="116"/>
                      <a:pt x="30" y="116"/>
                      <a:pt x="28" y="116"/>
                    </a:cubicBezTo>
                    <a:moveTo>
                      <a:pt x="58" y="74"/>
                    </a:moveTo>
                    <a:lnTo>
                      <a:pt x="58" y="74"/>
                    </a:lnTo>
                    <a:lnTo>
                      <a:pt x="58" y="74"/>
                    </a:lnTo>
                    <a:lnTo>
                      <a:pt x="58" y="74"/>
                    </a:lnTo>
                    <a:moveTo>
                      <a:pt x="72" y="57"/>
                    </a:moveTo>
                    <a:lnTo>
                      <a:pt x="72" y="57"/>
                    </a:lnTo>
                    <a:cubicBezTo>
                      <a:pt x="73" y="56"/>
                      <a:pt x="73" y="56"/>
                      <a:pt x="73" y="56"/>
                    </a:cubicBezTo>
                    <a:cubicBezTo>
                      <a:pt x="73" y="56"/>
                      <a:pt x="73" y="56"/>
                      <a:pt x="72" y="57"/>
                    </a:cubicBezTo>
                    <a:lnTo>
                      <a:pt x="72" y="57"/>
                    </a:ln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28" name="Freeform 1412"/>
              <p:cNvSpPr>
                <a:spLocks/>
              </p:cNvSpPr>
              <p:nvPr/>
            </p:nvSpPr>
            <p:spPr bwMode="auto">
              <a:xfrm>
                <a:off x="6975" y="4216"/>
                <a:ext cx="10" cy="10"/>
              </a:xfrm>
              <a:custGeom>
                <a:avLst/>
                <a:gdLst>
                  <a:gd name="T0" fmla="*/ 66 w 112"/>
                  <a:gd name="T1" fmla="*/ 111 h 111"/>
                  <a:gd name="T2" fmla="*/ 49 w 112"/>
                  <a:gd name="T3" fmla="*/ 104 h 111"/>
                  <a:gd name="T4" fmla="*/ 49 w 112"/>
                  <a:gd name="T5" fmla="*/ 103 h 111"/>
                  <a:gd name="T6" fmla="*/ 44 w 112"/>
                  <a:gd name="T7" fmla="*/ 83 h 111"/>
                  <a:gd name="T8" fmla="*/ 44 w 112"/>
                  <a:gd name="T9" fmla="*/ 80 h 111"/>
                  <a:gd name="T10" fmla="*/ 41 w 112"/>
                  <a:gd name="T11" fmla="*/ 81 h 111"/>
                  <a:gd name="T12" fmla="*/ 25 w 112"/>
                  <a:gd name="T13" fmla="*/ 75 h 111"/>
                  <a:gd name="T14" fmla="*/ 18 w 112"/>
                  <a:gd name="T15" fmla="*/ 76 h 111"/>
                  <a:gd name="T16" fmla="*/ 8 w 112"/>
                  <a:gd name="T17" fmla="*/ 80 h 111"/>
                  <a:gd name="T18" fmla="*/ 4 w 112"/>
                  <a:gd name="T19" fmla="*/ 75 h 111"/>
                  <a:gd name="T20" fmla="*/ 1 w 112"/>
                  <a:gd name="T21" fmla="*/ 55 h 111"/>
                  <a:gd name="T22" fmla="*/ 12 w 112"/>
                  <a:gd name="T23" fmla="*/ 52 h 111"/>
                  <a:gd name="T24" fmla="*/ 41 w 112"/>
                  <a:gd name="T25" fmla="*/ 9 h 111"/>
                  <a:gd name="T26" fmla="*/ 74 w 112"/>
                  <a:gd name="T27" fmla="*/ 0 h 111"/>
                  <a:gd name="T28" fmla="*/ 84 w 112"/>
                  <a:gd name="T29" fmla="*/ 1 h 111"/>
                  <a:gd name="T30" fmla="*/ 96 w 112"/>
                  <a:gd name="T31" fmla="*/ 9 h 111"/>
                  <a:gd name="T32" fmla="*/ 102 w 112"/>
                  <a:gd name="T33" fmla="*/ 11 h 111"/>
                  <a:gd name="T34" fmla="*/ 112 w 112"/>
                  <a:gd name="T35" fmla="*/ 32 h 111"/>
                  <a:gd name="T36" fmla="*/ 110 w 112"/>
                  <a:gd name="T37" fmla="*/ 34 h 111"/>
                  <a:gd name="T38" fmla="*/ 110 w 112"/>
                  <a:gd name="T39" fmla="*/ 34 h 111"/>
                  <a:gd name="T40" fmla="*/ 81 w 112"/>
                  <a:gd name="T41" fmla="*/ 84 h 111"/>
                  <a:gd name="T42" fmla="*/ 93 w 112"/>
                  <a:gd name="T43" fmla="*/ 100 h 111"/>
                  <a:gd name="T44" fmla="*/ 66 w 112"/>
                  <a:gd name="T4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111">
                    <a:moveTo>
                      <a:pt x="66" y="111"/>
                    </a:moveTo>
                    <a:cubicBezTo>
                      <a:pt x="58" y="111"/>
                      <a:pt x="53" y="108"/>
                      <a:pt x="49" y="104"/>
                    </a:cubicBezTo>
                    <a:lnTo>
                      <a:pt x="49" y="103"/>
                    </a:lnTo>
                    <a:cubicBezTo>
                      <a:pt x="50" y="95"/>
                      <a:pt x="48" y="88"/>
                      <a:pt x="44" y="83"/>
                    </a:cubicBezTo>
                    <a:cubicBezTo>
                      <a:pt x="44" y="82"/>
                      <a:pt x="44" y="81"/>
                      <a:pt x="44" y="80"/>
                    </a:cubicBezTo>
                    <a:cubicBezTo>
                      <a:pt x="43" y="80"/>
                      <a:pt x="42" y="81"/>
                      <a:pt x="41" y="81"/>
                    </a:cubicBezTo>
                    <a:cubicBezTo>
                      <a:pt x="37" y="77"/>
                      <a:pt x="31" y="75"/>
                      <a:pt x="25" y="75"/>
                    </a:cubicBezTo>
                    <a:cubicBezTo>
                      <a:pt x="23" y="75"/>
                      <a:pt x="20" y="76"/>
                      <a:pt x="18" y="76"/>
                    </a:cubicBezTo>
                    <a:cubicBezTo>
                      <a:pt x="14" y="77"/>
                      <a:pt x="11" y="79"/>
                      <a:pt x="8" y="80"/>
                    </a:cubicBezTo>
                    <a:cubicBezTo>
                      <a:pt x="6" y="79"/>
                      <a:pt x="5" y="77"/>
                      <a:pt x="4" y="75"/>
                    </a:cubicBezTo>
                    <a:cubicBezTo>
                      <a:pt x="1" y="69"/>
                      <a:pt x="0" y="62"/>
                      <a:pt x="1" y="55"/>
                    </a:cubicBezTo>
                    <a:cubicBezTo>
                      <a:pt x="5" y="55"/>
                      <a:pt x="8" y="53"/>
                      <a:pt x="12" y="52"/>
                    </a:cubicBezTo>
                    <a:cubicBezTo>
                      <a:pt x="27" y="44"/>
                      <a:pt x="40" y="27"/>
                      <a:pt x="41" y="9"/>
                    </a:cubicBezTo>
                    <a:cubicBezTo>
                      <a:pt x="51" y="3"/>
                      <a:pt x="62" y="0"/>
                      <a:pt x="74" y="0"/>
                    </a:cubicBezTo>
                    <a:cubicBezTo>
                      <a:pt x="77" y="0"/>
                      <a:pt x="81" y="0"/>
                      <a:pt x="84" y="1"/>
                    </a:cubicBezTo>
                    <a:cubicBezTo>
                      <a:pt x="87" y="4"/>
                      <a:pt x="91" y="7"/>
                      <a:pt x="96" y="9"/>
                    </a:cubicBezTo>
                    <a:cubicBezTo>
                      <a:pt x="98" y="9"/>
                      <a:pt x="100" y="10"/>
                      <a:pt x="102" y="11"/>
                    </a:cubicBezTo>
                    <a:cubicBezTo>
                      <a:pt x="108" y="16"/>
                      <a:pt x="111" y="24"/>
                      <a:pt x="112" y="32"/>
                    </a:cubicBezTo>
                    <a:cubicBezTo>
                      <a:pt x="111" y="33"/>
                      <a:pt x="110" y="34"/>
                      <a:pt x="110" y="34"/>
                    </a:cubicBezTo>
                    <a:lnTo>
                      <a:pt x="110" y="34"/>
                    </a:lnTo>
                    <a:cubicBezTo>
                      <a:pt x="93" y="42"/>
                      <a:pt x="78" y="64"/>
                      <a:pt x="81" y="84"/>
                    </a:cubicBezTo>
                    <a:cubicBezTo>
                      <a:pt x="83" y="92"/>
                      <a:pt x="88" y="98"/>
                      <a:pt x="93" y="100"/>
                    </a:cubicBezTo>
                    <a:cubicBezTo>
                      <a:pt x="85" y="107"/>
                      <a:pt x="75" y="111"/>
                      <a:pt x="66" y="111"/>
                    </a:cubicBez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29" name="Freeform 1413"/>
              <p:cNvSpPr>
                <a:spLocks/>
              </p:cNvSpPr>
              <p:nvPr/>
            </p:nvSpPr>
            <p:spPr bwMode="auto">
              <a:xfrm>
                <a:off x="6975" y="4217"/>
                <a:ext cx="4" cy="4"/>
              </a:xfrm>
              <a:custGeom>
                <a:avLst/>
                <a:gdLst>
                  <a:gd name="T0" fmla="*/ 0 w 40"/>
                  <a:gd name="T1" fmla="*/ 46 h 46"/>
                  <a:gd name="T2" fmla="*/ 20 w 40"/>
                  <a:gd name="T3" fmla="*/ 13 h 46"/>
                  <a:gd name="T4" fmla="*/ 40 w 40"/>
                  <a:gd name="T5" fmla="*/ 0 h 46"/>
                  <a:gd name="T6" fmla="*/ 11 w 40"/>
                  <a:gd name="T7" fmla="*/ 43 h 46"/>
                  <a:gd name="T8" fmla="*/ 0 w 40"/>
                  <a:gd name="T9" fmla="*/ 46 h 46"/>
                </a:gdLst>
                <a:ahLst/>
                <a:cxnLst>
                  <a:cxn ang="0">
                    <a:pos x="T0" y="T1"/>
                  </a:cxn>
                  <a:cxn ang="0">
                    <a:pos x="T2" y="T3"/>
                  </a:cxn>
                  <a:cxn ang="0">
                    <a:pos x="T4" y="T5"/>
                  </a:cxn>
                  <a:cxn ang="0">
                    <a:pos x="T6" y="T7"/>
                  </a:cxn>
                  <a:cxn ang="0">
                    <a:pos x="T8" y="T9"/>
                  </a:cxn>
                </a:cxnLst>
                <a:rect l="0" t="0" r="r" b="b"/>
                <a:pathLst>
                  <a:path w="40" h="46">
                    <a:moveTo>
                      <a:pt x="0" y="46"/>
                    </a:moveTo>
                    <a:cubicBezTo>
                      <a:pt x="2" y="33"/>
                      <a:pt x="11" y="21"/>
                      <a:pt x="20" y="13"/>
                    </a:cubicBezTo>
                    <a:cubicBezTo>
                      <a:pt x="26" y="8"/>
                      <a:pt x="33" y="4"/>
                      <a:pt x="40" y="0"/>
                    </a:cubicBezTo>
                    <a:cubicBezTo>
                      <a:pt x="39" y="18"/>
                      <a:pt x="26" y="35"/>
                      <a:pt x="11" y="43"/>
                    </a:cubicBezTo>
                    <a:cubicBezTo>
                      <a:pt x="7" y="44"/>
                      <a:pt x="4" y="46"/>
                      <a:pt x="0" y="46"/>
                    </a:cubicBez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30" name="Freeform 1414"/>
              <p:cNvSpPr>
                <a:spLocks noEditPoints="1"/>
              </p:cNvSpPr>
              <p:nvPr/>
            </p:nvSpPr>
            <p:spPr bwMode="auto">
              <a:xfrm>
                <a:off x="6982" y="4211"/>
                <a:ext cx="10" cy="14"/>
              </a:xfrm>
              <a:custGeom>
                <a:avLst/>
                <a:gdLst>
                  <a:gd name="T0" fmla="*/ 24 w 119"/>
                  <a:gd name="T1" fmla="*/ 163 h 163"/>
                  <a:gd name="T2" fmla="*/ 17 w 119"/>
                  <a:gd name="T3" fmla="*/ 161 h 163"/>
                  <a:gd name="T4" fmla="*/ 35 w 119"/>
                  <a:gd name="T5" fmla="*/ 135 h 163"/>
                  <a:gd name="T6" fmla="*/ 37 w 119"/>
                  <a:gd name="T7" fmla="*/ 93 h 163"/>
                  <a:gd name="T8" fmla="*/ 38 w 119"/>
                  <a:gd name="T9" fmla="*/ 92 h 163"/>
                  <a:gd name="T10" fmla="*/ 42 w 119"/>
                  <a:gd name="T11" fmla="*/ 90 h 163"/>
                  <a:gd name="T12" fmla="*/ 41 w 119"/>
                  <a:gd name="T13" fmla="*/ 91 h 163"/>
                  <a:gd name="T14" fmla="*/ 42 w 119"/>
                  <a:gd name="T15" fmla="*/ 90 h 163"/>
                  <a:gd name="T16" fmla="*/ 42 w 119"/>
                  <a:gd name="T17" fmla="*/ 90 h 163"/>
                  <a:gd name="T18" fmla="*/ 42 w 119"/>
                  <a:gd name="T19" fmla="*/ 88 h 163"/>
                  <a:gd name="T20" fmla="*/ 43 w 119"/>
                  <a:gd name="T21" fmla="*/ 88 h 163"/>
                  <a:gd name="T22" fmla="*/ 43 w 119"/>
                  <a:gd name="T23" fmla="*/ 87 h 163"/>
                  <a:gd name="T24" fmla="*/ 37 w 119"/>
                  <a:gd name="T25" fmla="*/ 79 h 163"/>
                  <a:gd name="T26" fmla="*/ 26 w 119"/>
                  <a:gd name="T27" fmla="*/ 72 h 163"/>
                  <a:gd name="T28" fmla="*/ 22 w 119"/>
                  <a:gd name="T29" fmla="*/ 69 h 163"/>
                  <a:gd name="T30" fmla="*/ 8 w 119"/>
                  <a:gd name="T31" fmla="*/ 62 h 163"/>
                  <a:gd name="T32" fmla="*/ 16 w 119"/>
                  <a:gd name="T33" fmla="*/ 17 h 163"/>
                  <a:gd name="T34" fmla="*/ 28 w 119"/>
                  <a:gd name="T35" fmla="*/ 20 h 163"/>
                  <a:gd name="T36" fmla="*/ 46 w 119"/>
                  <a:gd name="T37" fmla="*/ 15 h 163"/>
                  <a:gd name="T38" fmla="*/ 64 w 119"/>
                  <a:gd name="T39" fmla="*/ 0 h 163"/>
                  <a:gd name="T40" fmla="*/ 112 w 119"/>
                  <a:gd name="T41" fmla="*/ 73 h 163"/>
                  <a:gd name="T42" fmla="*/ 76 w 119"/>
                  <a:gd name="T43" fmla="*/ 138 h 163"/>
                  <a:gd name="T44" fmla="*/ 72 w 119"/>
                  <a:gd name="T45" fmla="*/ 137 h 163"/>
                  <a:gd name="T46" fmla="*/ 66 w 119"/>
                  <a:gd name="T47" fmla="*/ 137 h 163"/>
                  <a:gd name="T48" fmla="*/ 24 w 119"/>
                  <a:gd name="T49" fmla="*/ 163 h 163"/>
                  <a:gd name="T50" fmla="*/ 43 w 119"/>
                  <a:gd name="T51" fmla="*/ 89 h 163"/>
                  <a:gd name="T52" fmla="*/ 43 w 119"/>
                  <a:gd name="T53" fmla="*/ 89 h 163"/>
                  <a:gd name="T54" fmla="*/ 43 w 119"/>
                  <a:gd name="T55" fmla="*/ 89 h 163"/>
                  <a:gd name="T56" fmla="*/ 43 w 119"/>
                  <a:gd name="T57" fmla="*/ 89 h 163"/>
                  <a:gd name="T58" fmla="*/ 43 w 119"/>
                  <a:gd name="T59" fmla="*/ 89 h 163"/>
                  <a:gd name="T60" fmla="*/ 45 w 119"/>
                  <a:gd name="T61" fmla="*/ 87 h 163"/>
                  <a:gd name="T62" fmla="*/ 43 w 119"/>
                  <a:gd name="T63" fmla="*/ 89 h 163"/>
                  <a:gd name="T64" fmla="*/ 43 w 119"/>
                  <a:gd name="T65" fmla="*/ 89 h 163"/>
                  <a:gd name="T66" fmla="*/ 43 w 119"/>
                  <a:gd name="T67" fmla="*/ 89 h 163"/>
                  <a:gd name="T68" fmla="*/ 43 w 119"/>
                  <a:gd name="T69" fmla="*/ 89 h 163"/>
                  <a:gd name="T70" fmla="*/ 43 w 119"/>
                  <a:gd name="T71" fmla="*/ 89 h 163"/>
                  <a:gd name="T72" fmla="*/ 43 w 119"/>
                  <a:gd name="T73" fmla="*/ 89 h 163"/>
                  <a:gd name="T74" fmla="*/ 43 w 119"/>
                  <a:gd name="T75" fmla="*/ 89 h 163"/>
                  <a:gd name="T76" fmla="*/ 43 w 119"/>
                  <a:gd name="T77" fmla="*/ 89 h 163"/>
                  <a:gd name="T78" fmla="*/ 43 w 119"/>
                  <a:gd name="T79" fmla="*/ 89 h 163"/>
                  <a:gd name="T80" fmla="*/ 43 w 119"/>
                  <a:gd name="T81" fmla="*/ 89 h 163"/>
                  <a:gd name="T82" fmla="*/ 43 w 119"/>
                  <a:gd name="T83" fmla="*/ 8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9" h="163">
                    <a:moveTo>
                      <a:pt x="24" y="163"/>
                    </a:moveTo>
                    <a:cubicBezTo>
                      <a:pt x="22" y="163"/>
                      <a:pt x="20" y="162"/>
                      <a:pt x="17" y="161"/>
                    </a:cubicBezTo>
                    <a:cubicBezTo>
                      <a:pt x="26" y="154"/>
                      <a:pt x="32" y="145"/>
                      <a:pt x="35" y="135"/>
                    </a:cubicBezTo>
                    <a:cubicBezTo>
                      <a:pt x="37" y="122"/>
                      <a:pt x="40" y="106"/>
                      <a:pt x="37" y="93"/>
                    </a:cubicBezTo>
                    <a:cubicBezTo>
                      <a:pt x="37" y="93"/>
                      <a:pt x="37" y="92"/>
                      <a:pt x="38" y="92"/>
                    </a:cubicBezTo>
                    <a:cubicBezTo>
                      <a:pt x="40" y="91"/>
                      <a:pt x="41" y="90"/>
                      <a:pt x="42" y="90"/>
                    </a:cubicBezTo>
                    <a:cubicBezTo>
                      <a:pt x="42" y="90"/>
                      <a:pt x="42" y="90"/>
                      <a:pt x="41" y="91"/>
                    </a:cubicBezTo>
                    <a:cubicBezTo>
                      <a:pt x="42" y="90"/>
                      <a:pt x="42" y="90"/>
                      <a:pt x="42" y="90"/>
                    </a:cubicBezTo>
                    <a:lnTo>
                      <a:pt x="42" y="90"/>
                    </a:lnTo>
                    <a:cubicBezTo>
                      <a:pt x="42" y="89"/>
                      <a:pt x="42" y="89"/>
                      <a:pt x="42" y="88"/>
                    </a:cubicBezTo>
                    <a:cubicBezTo>
                      <a:pt x="42" y="88"/>
                      <a:pt x="42" y="88"/>
                      <a:pt x="43" y="88"/>
                    </a:cubicBezTo>
                    <a:lnTo>
                      <a:pt x="43" y="87"/>
                    </a:lnTo>
                    <a:cubicBezTo>
                      <a:pt x="42" y="85"/>
                      <a:pt x="41" y="82"/>
                      <a:pt x="37" y="79"/>
                    </a:cubicBezTo>
                    <a:cubicBezTo>
                      <a:pt x="33" y="75"/>
                      <a:pt x="30" y="73"/>
                      <a:pt x="26" y="72"/>
                    </a:cubicBezTo>
                    <a:cubicBezTo>
                      <a:pt x="24" y="71"/>
                      <a:pt x="23" y="69"/>
                      <a:pt x="22" y="69"/>
                    </a:cubicBezTo>
                    <a:cubicBezTo>
                      <a:pt x="17" y="65"/>
                      <a:pt x="13" y="63"/>
                      <a:pt x="8" y="62"/>
                    </a:cubicBezTo>
                    <a:cubicBezTo>
                      <a:pt x="0" y="51"/>
                      <a:pt x="5" y="32"/>
                      <a:pt x="16" y="17"/>
                    </a:cubicBezTo>
                    <a:cubicBezTo>
                      <a:pt x="20" y="19"/>
                      <a:pt x="24" y="20"/>
                      <a:pt x="28" y="20"/>
                    </a:cubicBezTo>
                    <a:cubicBezTo>
                      <a:pt x="34" y="20"/>
                      <a:pt x="41" y="18"/>
                      <a:pt x="46" y="15"/>
                    </a:cubicBezTo>
                    <a:cubicBezTo>
                      <a:pt x="53" y="12"/>
                      <a:pt x="59" y="6"/>
                      <a:pt x="64" y="0"/>
                    </a:cubicBezTo>
                    <a:cubicBezTo>
                      <a:pt x="94" y="11"/>
                      <a:pt x="119" y="38"/>
                      <a:pt x="112" y="73"/>
                    </a:cubicBezTo>
                    <a:cubicBezTo>
                      <a:pt x="107" y="99"/>
                      <a:pt x="95" y="121"/>
                      <a:pt x="76" y="138"/>
                    </a:cubicBezTo>
                    <a:cubicBezTo>
                      <a:pt x="75" y="138"/>
                      <a:pt x="74" y="138"/>
                      <a:pt x="72" y="137"/>
                    </a:cubicBezTo>
                    <a:cubicBezTo>
                      <a:pt x="70" y="137"/>
                      <a:pt x="68" y="137"/>
                      <a:pt x="66" y="137"/>
                    </a:cubicBezTo>
                    <a:cubicBezTo>
                      <a:pt x="48" y="137"/>
                      <a:pt x="33" y="147"/>
                      <a:pt x="24" y="163"/>
                    </a:cubicBezTo>
                    <a:moveTo>
                      <a:pt x="43" y="89"/>
                    </a:moveTo>
                    <a:lnTo>
                      <a:pt x="43" y="89"/>
                    </a:lnTo>
                    <a:lnTo>
                      <a:pt x="43" y="89"/>
                    </a:lnTo>
                    <a:lnTo>
                      <a:pt x="43" y="89"/>
                    </a:lnTo>
                    <a:cubicBezTo>
                      <a:pt x="43" y="89"/>
                      <a:pt x="43" y="89"/>
                      <a:pt x="43" y="89"/>
                    </a:cubicBezTo>
                    <a:cubicBezTo>
                      <a:pt x="44" y="88"/>
                      <a:pt x="44" y="88"/>
                      <a:pt x="45" y="87"/>
                    </a:cubicBezTo>
                    <a:cubicBezTo>
                      <a:pt x="44" y="88"/>
                      <a:pt x="43" y="89"/>
                      <a:pt x="43" y="89"/>
                    </a:cubicBezTo>
                    <a:lnTo>
                      <a:pt x="43" y="89"/>
                    </a:lnTo>
                    <a:lnTo>
                      <a:pt x="43" y="89"/>
                    </a:lnTo>
                    <a:lnTo>
                      <a:pt x="43" y="89"/>
                    </a:lnTo>
                    <a:lnTo>
                      <a:pt x="43" y="89"/>
                    </a:lnTo>
                    <a:lnTo>
                      <a:pt x="43" y="89"/>
                    </a:lnTo>
                    <a:lnTo>
                      <a:pt x="43" y="89"/>
                    </a:lnTo>
                    <a:moveTo>
                      <a:pt x="43" y="89"/>
                    </a:moveTo>
                    <a:lnTo>
                      <a:pt x="43" y="89"/>
                    </a:lnTo>
                    <a:lnTo>
                      <a:pt x="43" y="89"/>
                    </a:lnTo>
                    <a:lnTo>
                      <a:pt x="43" y="89"/>
                    </a:ln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31" name="Freeform 1415"/>
              <p:cNvSpPr>
                <a:spLocks noEditPoints="1"/>
              </p:cNvSpPr>
              <p:nvPr/>
            </p:nvSpPr>
            <p:spPr bwMode="auto">
              <a:xfrm>
                <a:off x="6982" y="4216"/>
                <a:ext cx="3" cy="9"/>
              </a:xfrm>
              <a:custGeom>
                <a:avLst/>
                <a:gdLst>
                  <a:gd name="T0" fmla="*/ 15 w 38"/>
                  <a:gd name="T1" fmla="*/ 99 h 99"/>
                  <a:gd name="T2" fmla="*/ 3 w 38"/>
                  <a:gd name="T3" fmla="*/ 83 h 99"/>
                  <a:gd name="T4" fmla="*/ 32 w 38"/>
                  <a:gd name="T5" fmla="*/ 33 h 99"/>
                  <a:gd name="T6" fmla="*/ 32 w 38"/>
                  <a:gd name="T7" fmla="*/ 33 h 99"/>
                  <a:gd name="T8" fmla="*/ 35 w 38"/>
                  <a:gd name="T9" fmla="*/ 31 h 99"/>
                  <a:gd name="T10" fmla="*/ 33 w 38"/>
                  <a:gd name="T11" fmla="*/ 73 h 99"/>
                  <a:gd name="T12" fmla="*/ 15 w 38"/>
                  <a:gd name="T13" fmla="*/ 99 h 99"/>
                  <a:gd name="T14" fmla="*/ 24 w 38"/>
                  <a:gd name="T15" fmla="*/ 10 h 99"/>
                  <a:gd name="T16" fmla="*/ 18 w 38"/>
                  <a:gd name="T17" fmla="*/ 8 h 99"/>
                  <a:gd name="T18" fmla="*/ 6 w 38"/>
                  <a:gd name="T19" fmla="*/ 0 h 99"/>
                  <a:gd name="T20" fmla="*/ 20 w 38"/>
                  <a:gd name="T21" fmla="*/ 7 h 99"/>
                  <a:gd name="T22" fmla="*/ 24 w 38"/>
                  <a:gd name="T23" fmla="*/ 1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99">
                    <a:moveTo>
                      <a:pt x="15" y="99"/>
                    </a:moveTo>
                    <a:cubicBezTo>
                      <a:pt x="10" y="97"/>
                      <a:pt x="5" y="91"/>
                      <a:pt x="3" y="83"/>
                    </a:cubicBezTo>
                    <a:cubicBezTo>
                      <a:pt x="0" y="63"/>
                      <a:pt x="15" y="41"/>
                      <a:pt x="32" y="33"/>
                    </a:cubicBezTo>
                    <a:lnTo>
                      <a:pt x="32" y="33"/>
                    </a:lnTo>
                    <a:cubicBezTo>
                      <a:pt x="32" y="33"/>
                      <a:pt x="33" y="32"/>
                      <a:pt x="35" y="31"/>
                    </a:cubicBezTo>
                    <a:cubicBezTo>
                      <a:pt x="38" y="44"/>
                      <a:pt x="35" y="60"/>
                      <a:pt x="33" y="73"/>
                    </a:cubicBezTo>
                    <a:cubicBezTo>
                      <a:pt x="30" y="83"/>
                      <a:pt x="24" y="92"/>
                      <a:pt x="15" y="99"/>
                    </a:cubicBezTo>
                    <a:moveTo>
                      <a:pt x="24" y="10"/>
                    </a:moveTo>
                    <a:cubicBezTo>
                      <a:pt x="22" y="9"/>
                      <a:pt x="20" y="8"/>
                      <a:pt x="18" y="8"/>
                    </a:cubicBezTo>
                    <a:cubicBezTo>
                      <a:pt x="13" y="6"/>
                      <a:pt x="9" y="3"/>
                      <a:pt x="6" y="0"/>
                    </a:cubicBezTo>
                    <a:cubicBezTo>
                      <a:pt x="11" y="1"/>
                      <a:pt x="15" y="3"/>
                      <a:pt x="20" y="7"/>
                    </a:cubicBezTo>
                    <a:cubicBezTo>
                      <a:pt x="21" y="7"/>
                      <a:pt x="22" y="9"/>
                      <a:pt x="24" y="10"/>
                    </a:cubicBez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32" name="Freeform 1416"/>
              <p:cNvSpPr>
                <a:spLocks noEditPoints="1"/>
              </p:cNvSpPr>
              <p:nvPr/>
            </p:nvSpPr>
            <p:spPr bwMode="auto">
              <a:xfrm>
                <a:off x="6983" y="4219"/>
                <a:ext cx="16" cy="9"/>
              </a:xfrm>
              <a:custGeom>
                <a:avLst/>
                <a:gdLst>
                  <a:gd name="T0" fmla="*/ 90 w 185"/>
                  <a:gd name="T1" fmla="*/ 112 h 112"/>
                  <a:gd name="T2" fmla="*/ 83 w 185"/>
                  <a:gd name="T3" fmla="*/ 82 h 112"/>
                  <a:gd name="T4" fmla="*/ 68 w 185"/>
                  <a:gd name="T5" fmla="*/ 77 h 112"/>
                  <a:gd name="T6" fmla="*/ 34 w 185"/>
                  <a:gd name="T7" fmla="*/ 95 h 112"/>
                  <a:gd name="T8" fmla="*/ 15 w 185"/>
                  <a:gd name="T9" fmla="*/ 104 h 112"/>
                  <a:gd name="T10" fmla="*/ 1 w 185"/>
                  <a:gd name="T11" fmla="*/ 102 h 112"/>
                  <a:gd name="T12" fmla="*/ 7 w 185"/>
                  <a:gd name="T13" fmla="*/ 75 h 112"/>
                  <a:gd name="T14" fmla="*/ 7 w 185"/>
                  <a:gd name="T15" fmla="*/ 74 h 112"/>
                  <a:gd name="T16" fmla="*/ 11 w 185"/>
                  <a:gd name="T17" fmla="*/ 74 h 112"/>
                  <a:gd name="T18" fmla="*/ 29 w 185"/>
                  <a:gd name="T19" fmla="*/ 70 h 112"/>
                  <a:gd name="T20" fmla="*/ 59 w 185"/>
                  <a:gd name="T21" fmla="*/ 49 h 112"/>
                  <a:gd name="T22" fmla="*/ 63 w 185"/>
                  <a:gd name="T23" fmla="*/ 49 h 112"/>
                  <a:gd name="T24" fmla="*/ 121 w 185"/>
                  <a:gd name="T25" fmla="*/ 15 h 112"/>
                  <a:gd name="T26" fmla="*/ 133 w 185"/>
                  <a:gd name="T27" fmla="*/ 0 h 112"/>
                  <a:gd name="T28" fmla="*/ 133 w 185"/>
                  <a:gd name="T29" fmla="*/ 89 h 112"/>
                  <a:gd name="T30" fmla="*/ 90 w 185"/>
                  <a:gd name="T31" fmla="*/ 112 h 112"/>
                  <a:gd name="T32" fmla="*/ 183 w 185"/>
                  <a:gd name="T33" fmla="*/ 21 h 112"/>
                  <a:gd name="T34" fmla="*/ 183 w 185"/>
                  <a:gd name="T35" fmla="*/ 3 h 112"/>
                  <a:gd name="T36" fmla="*/ 183 w 185"/>
                  <a:gd name="T37" fmla="*/ 2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5" h="112">
                    <a:moveTo>
                      <a:pt x="90" y="112"/>
                    </a:moveTo>
                    <a:cubicBezTo>
                      <a:pt x="93" y="101"/>
                      <a:pt x="93" y="90"/>
                      <a:pt x="83" y="82"/>
                    </a:cubicBezTo>
                    <a:cubicBezTo>
                      <a:pt x="79" y="78"/>
                      <a:pt x="74" y="77"/>
                      <a:pt x="68" y="77"/>
                    </a:cubicBezTo>
                    <a:cubicBezTo>
                      <a:pt x="55" y="77"/>
                      <a:pt x="41" y="86"/>
                      <a:pt x="34" y="95"/>
                    </a:cubicBezTo>
                    <a:cubicBezTo>
                      <a:pt x="29" y="101"/>
                      <a:pt x="23" y="104"/>
                      <a:pt x="15" y="104"/>
                    </a:cubicBezTo>
                    <a:cubicBezTo>
                      <a:pt x="10" y="104"/>
                      <a:pt x="6" y="103"/>
                      <a:pt x="1" y="102"/>
                    </a:cubicBezTo>
                    <a:cubicBezTo>
                      <a:pt x="0" y="92"/>
                      <a:pt x="3" y="81"/>
                      <a:pt x="7" y="75"/>
                    </a:cubicBezTo>
                    <a:cubicBezTo>
                      <a:pt x="7" y="74"/>
                      <a:pt x="7" y="74"/>
                      <a:pt x="7" y="74"/>
                    </a:cubicBezTo>
                    <a:cubicBezTo>
                      <a:pt x="9" y="74"/>
                      <a:pt x="10" y="74"/>
                      <a:pt x="11" y="74"/>
                    </a:cubicBezTo>
                    <a:cubicBezTo>
                      <a:pt x="17" y="74"/>
                      <a:pt x="23" y="73"/>
                      <a:pt x="29" y="70"/>
                    </a:cubicBezTo>
                    <a:cubicBezTo>
                      <a:pt x="40" y="64"/>
                      <a:pt x="50" y="57"/>
                      <a:pt x="59" y="49"/>
                    </a:cubicBezTo>
                    <a:cubicBezTo>
                      <a:pt x="61" y="49"/>
                      <a:pt x="62" y="49"/>
                      <a:pt x="63" y="49"/>
                    </a:cubicBezTo>
                    <a:cubicBezTo>
                      <a:pt x="87" y="49"/>
                      <a:pt x="111" y="35"/>
                      <a:pt x="121" y="15"/>
                    </a:cubicBezTo>
                    <a:cubicBezTo>
                      <a:pt x="123" y="10"/>
                      <a:pt x="128" y="5"/>
                      <a:pt x="133" y="0"/>
                    </a:cubicBezTo>
                    <a:lnTo>
                      <a:pt x="133" y="89"/>
                    </a:lnTo>
                    <a:cubicBezTo>
                      <a:pt x="120" y="99"/>
                      <a:pt x="105" y="107"/>
                      <a:pt x="90" y="112"/>
                    </a:cubicBezTo>
                    <a:moveTo>
                      <a:pt x="183" y="21"/>
                    </a:moveTo>
                    <a:lnTo>
                      <a:pt x="183" y="3"/>
                    </a:lnTo>
                    <a:cubicBezTo>
                      <a:pt x="185" y="9"/>
                      <a:pt x="184" y="15"/>
                      <a:pt x="183" y="21"/>
                    </a:cubicBez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33" name="Freeform 1417"/>
              <p:cNvSpPr>
                <a:spLocks/>
              </p:cNvSpPr>
              <p:nvPr/>
            </p:nvSpPr>
            <p:spPr bwMode="auto">
              <a:xfrm>
                <a:off x="6995" y="4217"/>
                <a:ext cx="4" cy="9"/>
              </a:xfrm>
              <a:custGeom>
                <a:avLst/>
                <a:gdLst>
                  <a:gd name="T0" fmla="*/ 0 w 50"/>
                  <a:gd name="T1" fmla="*/ 101 h 101"/>
                  <a:gd name="T2" fmla="*/ 0 w 50"/>
                  <a:gd name="T3" fmla="*/ 12 h 101"/>
                  <a:gd name="T4" fmla="*/ 28 w 50"/>
                  <a:gd name="T5" fmla="*/ 0 h 101"/>
                  <a:gd name="T6" fmla="*/ 37 w 50"/>
                  <a:gd name="T7" fmla="*/ 1 h 101"/>
                  <a:gd name="T8" fmla="*/ 50 w 50"/>
                  <a:gd name="T9" fmla="*/ 15 h 101"/>
                  <a:gd name="T10" fmla="*/ 50 w 50"/>
                  <a:gd name="T11" fmla="*/ 33 h 101"/>
                  <a:gd name="T12" fmla="*/ 45 w 50"/>
                  <a:gd name="T13" fmla="*/ 47 h 101"/>
                  <a:gd name="T14" fmla="*/ 0 w 50"/>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101">
                    <a:moveTo>
                      <a:pt x="0" y="101"/>
                    </a:moveTo>
                    <a:lnTo>
                      <a:pt x="0" y="12"/>
                    </a:lnTo>
                    <a:cubicBezTo>
                      <a:pt x="8" y="5"/>
                      <a:pt x="18" y="0"/>
                      <a:pt x="28" y="0"/>
                    </a:cubicBezTo>
                    <a:cubicBezTo>
                      <a:pt x="31" y="0"/>
                      <a:pt x="33" y="0"/>
                      <a:pt x="37" y="1"/>
                    </a:cubicBezTo>
                    <a:cubicBezTo>
                      <a:pt x="44" y="4"/>
                      <a:pt x="48" y="9"/>
                      <a:pt x="50" y="15"/>
                    </a:cubicBezTo>
                    <a:lnTo>
                      <a:pt x="50" y="33"/>
                    </a:lnTo>
                    <a:cubicBezTo>
                      <a:pt x="49" y="38"/>
                      <a:pt x="47" y="43"/>
                      <a:pt x="45" y="47"/>
                    </a:cubicBezTo>
                    <a:cubicBezTo>
                      <a:pt x="35" y="68"/>
                      <a:pt x="19" y="86"/>
                      <a:pt x="0" y="101"/>
                    </a:cubicBez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34" name="Freeform 1418"/>
              <p:cNvSpPr>
                <a:spLocks/>
              </p:cNvSpPr>
              <p:nvPr/>
            </p:nvSpPr>
            <p:spPr bwMode="auto">
              <a:xfrm>
                <a:off x="6984" y="4223"/>
                <a:ext cx="4" cy="2"/>
              </a:xfrm>
              <a:custGeom>
                <a:avLst/>
                <a:gdLst>
                  <a:gd name="T0" fmla="*/ 4 w 52"/>
                  <a:gd name="T1" fmla="*/ 26 h 26"/>
                  <a:gd name="T2" fmla="*/ 0 w 52"/>
                  <a:gd name="T3" fmla="*/ 26 h 26"/>
                  <a:gd name="T4" fmla="*/ 42 w 52"/>
                  <a:gd name="T5" fmla="*/ 0 h 26"/>
                  <a:gd name="T6" fmla="*/ 48 w 52"/>
                  <a:gd name="T7" fmla="*/ 0 h 26"/>
                  <a:gd name="T8" fmla="*/ 52 w 52"/>
                  <a:gd name="T9" fmla="*/ 1 h 26"/>
                  <a:gd name="T10" fmla="*/ 22 w 52"/>
                  <a:gd name="T11" fmla="*/ 22 h 26"/>
                  <a:gd name="T12" fmla="*/ 4 w 52"/>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52" h="26">
                    <a:moveTo>
                      <a:pt x="4" y="26"/>
                    </a:moveTo>
                    <a:cubicBezTo>
                      <a:pt x="3" y="26"/>
                      <a:pt x="2" y="26"/>
                      <a:pt x="0" y="26"/>
                    </a:cubicBezTo>
                    <a:cubicBezTo>
                      <a:pt x="9" y="10"/>
                      <a:pt x="24" y="0"/>
                      <a:pt x="42" y="0"/>
                    </a:cubicBezTo>
                    <a:cubicBezTo>
                      <a:pt x="44" y="0"/>
                      <a:pt x="46" y="0"/>
                      <a:pt x="48" y="0"/>
                    </a:cubicBezTo>
                    <a:cubicBezTo>
                      <a:pt x="50" y="1"/>
                      <a:pt x="51" y="1"/>
                      <a:pt x="52" y="1"/>
                    </a:cubicBezTo>
                    <a:cubicBezTo>
                      <a:pt x="43" y="9"/>
                      <a:pt x="33" y="16"/>
                      <a:pt x="22" y="22"/>
                    </a:cubicBezTo>
                    <a:cubicBezTo>
                      <a:pt x="16" y="25"/>
                      <a:pt x="10" y="26"/>
                      <a:pt x="4" y="26"/>
                    </a:cubicBez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35" name="Freeform 1419"/>
              <p:cNvSpPr>
                <a:spLocks noEditPoints="1"/>
              </p:cNvSpPr>
              <p:nvPr/>
            </p:nvSpPr>
            <p:spPr bwMode="auto">
              <a:xfrm>
                <a:off x="6979" y="4225"/>
                <a:ext cx="12" cy="9"/>
              </a:xfrm>
              <a:custGeom>
                <a:avLst/>
                <a:gdLst>
                  <a:gd name="T0" fmla="*/ 45 w 142"/>
                  <a:gd name="T1" fmla="*/ 96 h 96"/>
                  <a:gd name="T2" fmla="*/ 0 w 142"/>
                  <a:gd name="T3" fmla="*/ 88 h 96"/>
                  <a:gd name="T4" fmla="*/ 40 w 142"/>
                  <a:gd name="T5" fmla="*/ 61 h 96"/>
                  <a:gd name="T6" fmla="*/ 32 w 142"/>
                  <a:gd name="T7" fmla="*/ 16 h 96"/>
                  <a:gd name="T8" fmla="*/ 17 w 142"/>
                  <a:gd name="T9" fmla="*/ 12 h 96"/>
                  <a:gd name="T10" fmla="*/ 16 w 142"/>
                  <a:gd name="T11" fmla="*/ 12 h 96"/>
                  <a:gd name="T12" fmla="*/ 16 w 142"/>
                  <a:gd name="T13" fmla="*/ 11 h 96"/>
                  <a:gd name="T14" fmla="*/ 10 w 142"/>
                  <a:gd name="T15" fmla="*/ 7 h 96"/>
                  <a:gd name="T16" fmla="*/ 10 w 142"/>
                  <a:gd name="T17" fmla="*/ 7 h 96"/>
                  <a:gd name="T18" fmla="*/ 10 w 142"/>
                  <a:gd name="T19" fmla="*/ 6 h 96"/>
                  <a:gd name="T20" fmla="*/ 8 w 142"/>
                  <a:gd name="T21" fmla="*/ 4 h 96"/>
                  <a:gd name="T22" fmla="*/ 8 w 142"/>
                  <a:gd name="T23" fmla="*/ 4 h 96"/>
                  <a:gd name="T24" fmla="*/ 8 w 142"/>
                  <a:gd name="T25" fmla="*/ 2 h 96"/>
                  <a:gd name="T26" fmla="*/ 8 w 142"/>
                  <a:gd name="T27" fmla="*/ 0 h 96"/>
                  <a:gd name="T28" fmla="*/ 13 w 142"/>
                  <a:gd name="T29" fmla="*/ 3 h 96"/>
                  <a:gd name="T30" fmla="*/ 53 w 142"/>
                  <a:gd name="T31" fmla="*/ 23 h 96"/>
                  <a:gd name="T32" fmla="*/ 67 w 142"/>
                  <a:gd name="T33" fmla="*/ 41 h 96"/>
                  <a:gd name="T34" fmla="*/ 89 w 142"/>
                  <a:gd name="T35" fmla="*/ 43 h 96"/>
                  <a:gd name="T36" fmla="*/ 142 w 142"/>
                  <a:gd name="T37" fmla="*/ 33 h 96"/>
                  <a:gd name="T38" fmla="*/ 131 w 142"/>
                  <a:gd name="T39" fmla="*/ 53 h 96"/>
                  <a:gd name="T40" fmla="*/ 45 w 142"/>
                  <a:gd name="T41" fmla="*/ 96 h 96"/>
                  <a:gd name="T42" fmla="*/ 8 w 142"/>
                  <a:gd name="T43" fmla="*/ 1 h 96"/>
                  <a:gd name="T44" fmla="*/ 7 w 142"/>
                  <a:gd name="T45" fmla="*/ 1 h 96"/>
                  <a:gd name="T46" fmla="*/ 8 w 142"/>
                  <a:gd name="T47" fmla="*/ 1 h 96"/>
                  <a:gd name="T48" fmla="*/ 7 w 142"/>
                  <a:gd name="T49" fmla="*/ 1 h 96"/>
                  <a:gd name="T50" fmla="*/ 7 w 142"/>
                  <a:gd name="T51" fmla="*/ 1 h 96"/>
                  <a:gd name="T52" fmla="*/ 7 w 142"/>
                  <a:gd name="T53" fmla="*/ 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2" h="96">
                    <a:moveTo>
                      <a:pt x="45" y="96"/>
                    </a:moveTo>
                    <a:cubicBezTo>
                      <a:pt x="30" y="96"/>
                      <a:pt x="15" y="93"/>
                      <a:pt x="0" y="88"/>
                    </a:cubicBezTo>
                    <a:cubicBezTo>
                      <a:pt x="17" y="88"/>
                      <a:pt x="32" y="77"/>
                      <a:pt x="40" y="61"/>
                    </a:cubicBezTo>
                    <a:cubicBezTo>
                      <a:pt x="47" y="49"/>
                      <a:pt x="52" y="20"/>
                      <a:pt x="32" y="16"/>
                    </a:cubicBezTo>
                    <a:cubicBezTo>
                      <a:pt x="26" y="15"/>
                      <a:pt x="22" y="14"/>
                      <a:pt x="17" y="12"/>
                    </a:cubicBezTo>
                    <a:lnTo>
                      <a:pt x="16" y="12"/>
                    </a:lnTo>
                    <a:cubicBezTo>
                      <a:pt x="16" y="11"/>
                      <a:pt x="16" y="11"/>
                      <a:pt x="16" y="11"/>
                    </a:cubicBezTo>
                    <a:cubicBezTo>
                      <a:pt x="14" y="10"/>
                      <a:pt x="12" y="8"/>
                      <a:pt x="10" y="7"/>
                    </a:cubicBezTo>
                    <a:cubicBezTo>
                      <a:pt x="10" y="7"/>
                      <a:pt x="10" y="7"/>
                      <a:pt x="10" y="7"/>
                    </a:cubicBezTo>
                    <a:lnTo>
                      <a:pt x="10" y="6"/>
                    </a:lnTo>
                    <a:cubicBezTo>
                      <a:pt x="9" y="5"/>
                      <a:pt x="9" y="5"/>
                      <a:pt x="8" y="4"/>
                    </a:cubicBezTo>
                    <a:lnTo>
                      <a:pt x="8" y="4"/>
                    </a:lnTo>
                    <a:cubicBezTo>
                      <a:pt x="9" y="4"/>
                      <a:pt x="8" y="3"/>
                      <a:pt x="8" y="2"/>
                    </a:cubicBezTo>
                    <a:lnTo>
                      <a:pt x="8" y="0"/>
                    </a:lnTo>
                    <a:cubicBezTo>
                      <a:pt x="10" y="1"/>
                      <a:pt x="11" y="2"/>
                      <a:pt x="13" y="3"/>
                    </a:cubicBezTo>
                    <a:cubicBezTo>
                      <a:pt x="22" y="9"/>
                      <a:pt x="38" y="19"/>
                      <a:pt x="53" y="23"/>
                    </a:cubicBezTo>
                    <a:cubicBezTo>
                      <a:pt x="54" y="32"/>
                      <a:pt x="58" y="40"/>
                      <a:pt x="67" y="41"/>
                    </a:cubicBezTo>
                    <a:cubicBezTo>
                      <a:pt x="75" y="42"/>
                      <a:pt x="82" y="43"/>
                      <a:pt x="89" y="43"/>
                    </a:cubicBezTo>
                    <a:cubicBezTo>
                      <a:pt x="107" y="43"/>
                      <a:pt x="125" y="39"/>
                      <a:pt x="142" y="33"/>
                    </a:cubicBezTo>
                    <a:cubicBezTo>
                      <a:pt x="139" y="41"/>
                      <a:pt x="135" y="48"/>
                      <a:pt x="131" y="53"/>
                    </a:cubicBezTo>
                    <a:cubicBezTo>
                      <a:pt x="108" y="83"/>
                      <a:pt x="77" y="96"/>
                      <a:pt x="45" y="96"/>
                    </a:cubicBezTo>
                    <a:moveTo>
                      <a:pt x="8" y="1"/>
                    </a:moveTo>
                    <a:cubicBezTo>
                      <a:pt x="8" y="1"/>
                      <a:pt x="8" y="1"/>
                      <a:pt x="7" y="1"/>
                    </a:cubicBezTo>
                    <a:cubicBezTo>
                      <a:pt x="8" y="1"/>
                      <a:pt x="8" y="1"/>
                      <a:pt x="8" y="1"/>
                    </a:cubicBezTo>
                    <a:moveTo>
                      <a:pt x="7" y="1"/>
                    </a:moveTo>
                    <a:lnTo>
                      <a:pt x="7" y="1"/>
                    </a:lnTo>
                    <a:lnTo>
                      <a:pt x="7" y="1"/>
                    </a:ln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36" name="Freeform 1420"/>
              <p:cNvSpPr>
                <a:spLocks/>
              </p:cNvSpPr>
              <p:nvPr/>
            </p:nvSpPr>
            <p:spPr bwMode="auto">
              <a:xfrm>
                <a:off x="6983" y="4225"/>
                <a:ext cx="8" cy="4"/>
              </a:xfrm>
              <a:custGeom>
                <a:avLst/>
                <a:gdLst>
                  <a:gd name="T0" fmla="*/ 36 w 92"/>
                  <a:gd name="T1" fmla="*/ 45 h 45"/>
                  <a:gd name="T2" fmla="*/ 14 w 92"/>
                  <a:gd name="T3" fmla="*/ 43 h 45"/>
                  <a:gd name="T4" fmla="*/ 0 w 92"/>
                  <a:gd name="T5" fmla="*/ 25 h 45"/>
                  <a:gd name="T6" fmla="*/ 14 w 92"/>
                  <a:gd name="T7" fmla="*/ 27 h 45"/>
                  <a:gd name="T8" fmla="*/ 33 w 92"/>
                  <a:gd name="T9" fmla="*/ 18 h 45"/>
                  <a:gd name="T10" fmla="*/ 67 w 92"/>
                  <a:gd name="T11" fmla="*/ 0 h 45"/>
                  <a:gd name="T12" fmla="*/ 82 w 92"/>
                  <a:gd name="T13" fmla="*/ 5 h 45"/>
                  <a:gd name="T14" fmla="*/ 89 w 92"/>
                  <a:gd name="T15" fmla="*/ 35 h 45"/>
                  <a:gd name="T16" fmla="*/ 36 w 92"/>
                  <a:gd name="T1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45">
                    <a:moveTo>
                      <a:pt x="36" y="45"/>
                    </a:moveTo>
                    <a:cubicBezTo>
                      <a:pt x="29" y="45"/>
                      <a:pt x="22" y="44"/>
                      <a:pt x="14" y="43"/>
                    </a:cubicBezTo>
                    <a:cubicBezTo>
                      <a:pt x="5" y="42"/>
                      <a:pt x="1" y="34"/>
                      <a:pt x="0" y="25"/>
                    </a:cubicBezTo>
                    <a:cubicBezTo>
                      <a:pt x="5" y="26"/>
                      <a:pt x="9" y="27"/>
                      <a:pt x="14" y="27"/>
                    </a:cubicBezTo>
                    <a:cubicBezTo>
                      <a:pt x="22" y="27"/>
                      <a:pt x="28" y="24"/>
                      <a:pt x="33" y="18"/>
                    </a:cubicBezTo>
                    <a:cubicBezTo>
                      <a:pt x="40" y="9"/>
                      <a:pt x="54" y="0"/>
                      <a:pt x="67" y="0"/>
                    </a:cubicBezTo>
                    <a:cubicBezTo>
                      <a:pt x="73" y="0"/>
                      <a:pt x="78" y="1"/>
                      <a:pt x="82" y="5"/>
                    </a:cubicBezTo>
                    <a:cubicBezTo>
                      <a:pt x="92" y="13"/>
                      <a:pt x="92" y="24"/>
                      <a:pt x="89" y="35"/>
                    </a:cubicBezTo>
                    <a:cubicBezTo>
                      <a:pt x="72" y="41"/>
                      <a:pt x="54" y="45"/>
                      <a:pt x="36" y="45"/>
                    </a:cubicBez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37" name="Freeform 1421"/>
              <p:cNvSpPr>
                <a:spLocks noEditPoints="1"/>
              </p:cNvSpPr>
              <p:nvPr/>
            </p:nvSpPr>
            <p:spPr bwMode="auto">
              <a:xfrm>
                <a:off x="6973" y="4223"/>
                <a:ext cx="6" cy="10"/>
              </a:xfrm>
              <a:custGeom>
                <a:avLst/>
                <a:gdLst>
                  <a:gd name="T0" fmla="*/ 67 w 76"/>
                  <a:gd name="T1" fmla="*/ 115 h 115"/>
                  <a:gd name="T2" fmla="*/ 60 w 76"/>
                  <a:gd name="T3" fmla="*/ 115 h 115"/>
                  <a:gd name="T4" fmla="*/ 7 w 76"/>
                  <a:gd name="T5" fmla="*/ 41 h 115"/>
                  <a:gd name="T6" fmla="*/ 35 w 76"/>
                  <a:gd name="T7" fmla="*/ 0 h 115"/>
                  <a:gd name="T8" fmla="*/ 50 w 76"/>
                  <a:gd name="T9" fmla="*/ 6 h 115"/>
                  <a:gd name="T10" fmla="*/ 68 w 76"/>
                  <a:gd name="T11" fmla="*/ 1 h 115"/>
                  <a:gd name="T12" fmla="*/ 71 w 76"/>
                  <a:gd name="T13" fmla="*/ 3 h 115"/>
                  <a:gd name="T14" fmla="*/ 76 w 76"/>
                  <a:gd name="T15" fmla="*/ 24 h 115"/>
                  <a:gd name="T16" fmla="*/ 76 w 76"/>
                  <a:gd name="T17" fmla="*/ 27 h 115"/>
                  <a:gd name="T18" fmla="*/ 66 w 76"/>
                  <a:gd name="T19" fmla="*/ 25 h 115"/>
                  <a:gd name="T20" fmla="*/ 27 w 76"/>
                  <a:gd name="T21" fmla="*/ 94 h 115"/>
                  <a:gd name="T22" fmla="*/ 68 w 76"/>
                  <a:gd name="T23" fmla="*/ 115 h 115"/>
                  <a:gd name="T24" fmla="*/ 67 w 76"/>
                  <a:gd name="T25" fmla="*/ 115 h 115"/>
                  <a:gd name="T26" fmla="*/ 76 w 76"/>
                  <a:gd name="T27" fmla="*/ 26 h 115"/>
                  <a:gd name="T28" fmla="*/ 76 w 76"/>
                  <a:gd name="T29" fmla="*/ 26 h 115"/>
                  <a:gd name="T30" fmla="*/ 76 w 76"/>
                  <a:gd name="T31" fmla="*/ 2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115">
                    <a:moveTo>
                      <a:pt x="67" y="115"/>
                    </a:moveTo>
                    <a:cubicBezTo>
                      <a:pt x="65" y="115"/>
                      <a:pt x="62" y="115"/>
                      <a:pt x="60" y="115"/>
                    </a:cubicBezTo>
                    <a:cubicBezTo>
                      <a:pt x="24" y="108"/>
                      <a:pt x="2" y="78"/>
                      <a:pt x="7" y="41"/>
                    </a:cubicBezTo>
                    <a:cubicBezTo>
                      <a:pt x="9" y="25"/>
                      <a:pt x="20" y="8"/>
                      <a:pt x="35" y="0"/>
                    </a:cubicBezTo>
                    <a:cubicBezTo>
                      <a:pt x="39" y="4"/>
                      <a:pt x="45" y="6"/>
                      <a:pt x="50" y="6"/>
                    </a:cubicBezTo>
                    <a:cubicBezTo>
                      <a:pt x="56" y="6"/>
                      <a:pt x="63" y="4"/>
                      <a:pt x="68" y="1"/>
                    </a:cubicBezTo>
                    <a:cubicBezTo>
                      <a:pt x="69" y="2"/>
                      <a:pt x="70" y="2"/>
                      <a:pt x="71" y="3"/>
                    </a:cubicBezTo>
                    <a:cubicBezTo>
                      <a:pt x="70" y="11"/>
                      <a:pt x="72" y="19"/>
                      <a:pt x="76" y="24"/>
                    </a:cubicBezTo>
                    <a:lnTo>
                      <a:pt x="76" y="27"/>
                    </a:lnTo>
                    <a:cubicBezTo>
                      <a:pt x="73" y="26"/>
                      <a:pt x="69" y="25"/>
                      <a:pt x="66" y="25"/>
                    </a:cubicBezTo>
                    <a:cubicBezTo>
                      <a:pt x="35" y="25"/>
                      <a:pt x="0" y="74"/>
                      <a:pt x="27" y="94"/>
                    </a:cubicBezTo>
                    <a:cubicBezTo>
                      <a:pt x="40" y="103"/>
                      <a:pt x="54" y="110"/>
                      <a:pt x="68" y="115"/>
                    </a:cubicBezTo>
                    <a:lnTo>
                      <a:pt x="67" y="115"/>
                    </a:lnTo>
                    <a:moveTo>
                      <a:pt x="76" y="26"/>
                    </a:moveTo>
                    <a:lnTo>
                      <a:pt x="76" y="26"/>
                    </a:lnTo>
                    <a:lnTo>
                      <a:pt x="76" y="26"/>
                    </a:ln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38" name="Freeform 1422"/>
              <p:cNvSpPr>
                <a:spLocks noEditPoints="1"/>
              </p:cNvSpPr>
              <p:nvPr/>
            </p:nvSpPr>
            <p:spPr bwMode="auto">
              <a:xfrm>
                <a:off x="6976" y="4223"/>
                <a:ext cx="4" cy="2"/>
              </a:xfrm>
              <a:custGeom>
                <a:avLst/>
                <a:gdLst>
                  <a:gd name="T0" fmla="*/ 41 w 42"/>
                  <a:gd name="T1" fmla="*/ 29 h 29"/>
                  <a:gd name="T2" fmla="*/ 36 w 42"/>
                  <a:gd name="T3" fmla="*/ 8 h 29"/>
                  <a:gd name="T4" fmla="*/ 41 w 42"/>
                  <a:gd name="T5" fmla="*/ 28 h 29"/>
                  <a:gd name="T6" fmla="*/ 41 w 42"/>
                  <a:gd name="T7" fmla="*/ 29 h 29"/>
                  <a:gd name="T8" fmla="*/ 15 w 42"/>
                  <a:gd name="T9" fmla="*/ 11 h 29"/>
                  <a:gd name="T10" fmla="*/ 0 w 42"/>
                  <a:gd name="T11" fmla="*/ 5 h 29"/>
                  <a:gd name="T12" fmla="*/ 10 w 42"/>
                  <a:gd name="T13" fmla="*/ 1 h 29"/>
                  <a:gd name="T14" fmla="*/ 17 w 42"/>
                  <a:gd name="T15" fmla="*/ 0 h 29"/>
                  <a:gd name="T16" fmla="*/ 33 w 42"/>
                  <a:gd name="T17" fmla="*/ 6 h 29"/>
                  <a:gd name="T18" fmla="*/ 15 w 42"/>
                  <a:gd name="T19" fmla="*/ 1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29">
                    <a:moveTo>
                      <a:pt x="41" y="29"/>
                    </a:moveTo>
                    <a:cubicBezTo>
                      <a:pt x="37" y="24"/>
                      <a:pt x="35" y="16"/>
                      <a:pt x="36" y="8"/>
                    </a:cubicBezTo>
                    <a:cubicBezTo>
                      <a:pt x="40" y="13"/>
                      <a:pt x="42" y="20"/>
                      <a:pt x="41" y="28"/>
                    </a:cubicBezTo>
                    <a:lnTo>
                      <a:pt x="41" y="29"/>
                    </a:lnTo>
                    <a:moveTo>
                      <a:pt x="15" y="11"/>
                    </a:moveTo>
                    <a:cubicBezTo>
                      <a:pt x="10" y="11"/>
                      <a:pt x="4" y="9"/>
                      <a:pt x="0" y="5"/>
                    </a:cubicBezTo>
                    <a:cubicBezTo>
                      <a:pt x="3" y="4"/>
                      <a:pt x="6" y="2"/>
                      <a:pt x="10" y="1"/>
                    </a:cubicBezTo>
                    <a:cubicBezTo>
                      <a:pt x="12" y="1"/>
                      <a:pt x="15" y="0"/>
                      <a:pt x="17" y="0"/>
                    </a:cubicBezTo>
                    <a:cubicBezTo>
                      <a:pt x="23" y="0"/>
                      <a:pt x="29" y="2"/>
                      <a:pt x="33" y="6"/>
                    </a:cubicBezTo>
                    <a:cubicBezTo>
                      <a:pt x="28" y="9"/>
                      <a:pt x="21" y="11"/>
                      <a:pt x="15" y="11"/>
                    </a:cubicBez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39" name="Freeform 1423"/>
              <p:cNvSpPr>
                <a:spLocks noEditPoints="1"/>
              </p:cNvSpPr>
              <p:nvPr/>
            </p:nvSpPr>
            <p:spPr bwMode="auto">
              <a:xfrm>
                <a:off x="6973" y="4225"/>
                <a:ext cx="10" cy="8"/>
              </a:xfrm>
              <a:custGeom>
                <a:avLst/>
                <a:gdLst>
                  <a:gd name="T0" fmla="*/ 68 w 120"/>
                  <a:gd name="T1" fmla="*/ 90 h 90"/>
                  <a:gd name="T2" fmla="*/ 27 w 120"/>
                  <a:gd name="T3" fmla="*/ 69 h 90"/>
                  <a:gd name="T4" fmla="*/ 66 w 120"/>
                  <a:gd name="T5" fmla="*/ 0 h 90"/>
                  <a:gd name="T6" fmla="*/ 76 w 120"/>
                  <a:gd name="T7" fmla="*/ 2 h 90"/>
                  <a:gd name="T8" fmla="*/ 76 w 120"/>
                  <a:gd name="T9" fmla="*/ 4 h 90"/>
                  <a:gd name="T10" fmla="*/ 76 w 120"/>
                  <a:gd name="T11" fmla="*/ 6 h 90"/>
                  <a:gd name="T12" fmla="*/ 76 w 120"/>
                  <a:gd name="T13" fmla="*/ 6 h 90"/>
                  <a:gd name="T14" fmla="*/ 78 w 120"/>
                  <a:gd name="T15" fmla="*/ 8 h 90"/>
                  <a:gd name="T16" fmla="*/ 78 w 120"/>
                  <a:gd name="T17" fmla="*/ 9 h 90"/>
                  <a:gd name="T18" fmla="*/ 78 w 120"/>
                  <a:gd name="T19" fmla="*/ 9 h 90"/>
                  <a:gd name="T20" fmla="*/ 84 w 120"/>
                  <a:gd name="T21" fmla="*/ 13 h 90"/>
                  <a:gd name="T22" fmla="*/ 84 w 120"/>
                  <a:gd name="T23" fmla="*/ 14 h 90"/>
                  <a:gd name="T24" fmla="*/ 85 w 120"/>
                  <a:gd name="T25" fmla="*/ 14 h 90"/>
                  <a:gd name="T26" fmla="*/ 100 w 120"/>
                  <a:gd name="T27" fmla="*/ 18 h 90"/>
                  <a:gd name="T28" fmla="*/ 108 w 120"/>
                  <a:gd name="T29" fmla="*/ 63 h 90"/>
                  <a:gd name="T30" fmla="*/ 68 w 120"/>
                  <a:gd name="T31" fmla="*/ 90 h 90"/>
                  <a:gd name="T32" fmla="*/ 75 w 120"/>
                  <a:gd name="T33" fmla="*/ 3 h 90"/>
                  <a:gd name="T34" fmla="*/ 76 w 120"/>
                  <a:gd name="T35" fmla="*/ 3 h 90"/>
                  <a:gd name="T36" fmla="*/ 75 w 120"/>
                  <a:gd name="T37" fmla="*/ 3 h 90"/>
                  <a:gd name="T38" fmla="*/ 75 w 120"/>
                  <a:gd name="T39" fmla="*/ 3 h 90"/>
                  <a:gd name="T40" fmla="*/ 75 w 120"/>
                  <a:gd name="T41" fmla="*/ 3 h 90"/>
                  <a:gd name="T42" fmla="*/ 75 w 120"/>
                  <a:gd name="T43" fmla="*/ 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0" h="90">
                    <a:moveTo>
                      <a:pt x="68" y="90"/>
                    </a:moveTo>
                    <a:cubicBezTo>
                      <a:pt x="54" y="85"/>
                      <a:pt x="40" y="78"/>
                      <a:pt x="27" y="69"/>
                    </a:cubicBezTo>
                    <a:cubicBezTo>
                      <a:pt x="0" y="49"/>
                      <a:pt x="35" y="0"/>
                      <a:pt x="66" y="0"/>
                    </a:cubicBezTo>
                    <a:cubicBezTo>
                      <a:pt x="69" y="0"/>
                      <a:pt x="73" y="1"/>
                      <a:pt x="76" y="2"/>
                    </a:cubicBezTo>
                    <a:lnTo>
                      <a:pt x="76" y="4"/>
                    </a:lnTo>
                    <a:cubicBezTo>
                      <a:pt x="76" y="5"/>
                      <a:pt x="77" y="6"/>
                      <a:pt x="76" y="6"/>
                    </a:cubicBezTo>
                    <a:lnTo>
                      <a:pt x="76" y="6"/>
                    </a:lnTo>
                    <a:cubicBezTo>
                      <a:pt x="77" y="7"/>
                      <a:pt x="77" y="7"/>
                      <a:pt x="78" y="8"/>
                    </a:cubicBezTo>
                    <a:lnTo>
                      <a:pt x="78" y="9"/>
                    </a:lnTo>
                    <a:cubicBezTo>
                      <a:pt x="78" y="9"/>
                      <a:pt x="78" y="9"/>
                      <a:pt x="78" y="9"/>
                    </a:cubicBezTo>
                    <a:cubicBezTo>
                      <a:pt x="80" y="10"/>
                      <a:pt x="82" y="12"/>
                      <a:pt x="84" y="13"/>
                    </a:cubicBezTo>
                    <a:cubicBezTo>
                      <a:pt x="84" y="13"/>
                      <a:pt x="84" y="13"/>
                      <a:pt x="84" y="14"/>
                    </a:cubicBezTo>
                    <a:lnTo>
                      <a:pt x="85" y="14"/>
                    </a:lnTo>
                    <a:cubicBezTo>
                      <a:pt x="90" y="16"/>
                      <a:pt x="94" y="17"/>
                      <a:pt x="100" y="18"/>
                    </a:cubicBezTo>
                    <a:cubicBezTo>
                      <a:pt x="120" y="22"/>
                      <a:pt x="115" y="51"/>
                      <a:pt x="108" y="63"/>
                    </a:cubicBezTo>
                    <a:cubicBezTo>
                      <a:pt x="100" y="79"/>
                      <a:pt x="85" y="90"/>
                      <a:pt x="68" y="90"/>
                    </a:cubicBezTo>
                    <a:moveTo>
                      <a:pt x="75" y="3"/>
                    </a:moveTo>
                    <a:cubicBezTo>
                      <a:pt x="76" y="3"/>
                      <a:pt x="76" y="3"/>
                      <a:pt x="76" y="3"/>
                    </a:cubicBezTo>
                    <a:cubicBezTo>
                      <a:pt x="76" y="3"/>
                      <a:pt x="76" y="3"/>
                      <a:pt x="75" y="3"/>
                    </a:cubicBezTo>
                    <a:moveTo>
                      <a:pt x="75" y="3"/>
                    </a:moveTo>
                    <a:lnTo>
                      <a:pt x="75" y="3"/>
                    </a:lnTo>
                    <a:lnTo>
                      <a:pt x="75" y="3"/>
                    </a:ln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40" name="Freeform 1424"/>
              <p:cNvSpPr>
                <a:spLocks/>
              </p:cNvSpPr>
              <p:nvPr/>
            </p:nvSpPr>
            <p:spPr bwMode="auto">
              <a:xfrm>
                <a:off x="6972" y="4207"/>
                <a:ext cx="8" cy="7"/>
              </a:xfrm>
              <a:custGeom>
                <a:avLst/>
                <a:gdLst>
                  <a:gd name="T0" fmla="*/ 18 w 89"/>
                  <a:gd name="T1" fmla="*/ 83 h 83"/>
                  <a:gd name="T2" fmla="*/ 9 w 89"/>
                  <a:gd name="T3" fmla="*/ 37 h 83"/>
                  <a:gd name="T4" fmla="*/ 39 w 89"/>
                  <a:gd name="T5" fmla="*/ 0 h 83"/>
                  <a:gd name="T6" fmla="*/ 89 w 89"/>
                  <a:gd name="T7" fmla="*/ 33 h 83"/>
                  <a:gd name="T8" fmla="*/ 82 w 89"/>
                  <a:gd name="T9" fmla="*/ 40 h 83"/>
                  <a:gd name="T10" fmla="*/ 83 w 89"/>
                  <a:gd name="T11" fmla="*/ 39 h 83"/>
                  <a:gd name="T12" fmla="*/ 74 w 89"/>
                  <a:gd name="T13" fmla="*/ 48 h 83"/>
                  <a:gd name="T14" fmla="*/ 67 w 89"/>
                  <a:gd name="T15" fmla="*/ 49 h 83"/>
                  <a:gd name="T16" fmla="*/ 18 w 89"/>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83">
                    <a:moveTo>
                      <a:pt x="18" y="83"/>
                    </a:moveTo>
                    <a:cubicBezTo>
                      <a:pt x="0" y="76"/>
                      <a:pt x="0" y="51"/>
                      <a:pt x="9" y="37"/>
                    </a:cubicBezTo>
                    <a:cubicBezTo>
                      <a:pt x="18" y="25"/>
                      <a:pt x="28" y="12"/>
                      <a:pt x="39" y="0"/>
                    </a:cubicBezTo>
                    <a:cubicBezTo>
                      <a:pt x="57" y="10"/>
                      <a:pt x="74" y="21"/>
                      <a:pt x="89" y="33"/>
                    </a:cubicBezTo>
                    <a:cubicBezTo>
                      <a:pt x="86" y="36"/>
                      <a:pt x="82" y="40"/>
                      <a:pt x="82" y="40"/>
                    </a:cubicBezTo>
                    <a:cubicBezTo>
                      <a:pt x="82" y="40"/>
                      <a:pt x="82" y="40"/>
                      <a:pt x="83" y="39"/>
                    </a:cubicBezTo>
                    <a:cubicBezTo>
                      <a:pt x="80" y="42"/>
                      <a:pt x="77" y="45"/>
                      <a:pt x="74" y="48"/>
                    </a:cubicBezTo>
                    <a:cubicBezTo>
                      <a:pt x="71" y="48"/>
                      <a:pt x="69" y="49"/>
                      <a:pt x="67" y="49"/>
                    </a:cubicBezTo>
                    <a:cubicBezTo>
                      <a:pt x="46" y="54"/>
                      <a:pt x="29" y="66"/>
                      <a:pt x="18" y="83"/>
                    </a:cubicBez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41" name="Freeform 1425"/>
              <p:cNvSpPr>
                <a:spLocks/>
              </p:cNvSpPr>
              <p:nvPr/>
            </p:nvSpPr>
            <p:spPr bwMode="auto">
              <a:xfrm>
                <a:off x="6974" y="4211"/>
                <a:ext cx="5" cy="3"/>
              </a:xfrm>
              <a:custGeom>
                <a:avLst/>
                <a:gdLst>
                  <a:gd name="T0" fmla="*/ 9 w 56"/>
                  <a:gd name="T1" fmla="*/ 36 h 36"/>
                  <a:gd name="T2" fmla="*/ 0 w 56"/>
                  <a:gd name="T3" fmla="*/ 35 h 36"/>
                  <a:gd name="T4" fmla="*/ 0 w 56"/>
                  <a:gd name="T5" fmla="*/ 35 h 36"/>
                  <a:gd name="T6" fmla="*/ 49 w 56"/>
                  <a:gd name="T7" fmla="*/ 1 h 36"/>
                  <a:gd name="T8" fmla="*/ 56 w 56"/>
                  <a:gd name="T9" fmla="*/ 0 h 36"/>
                  <a:gd name="T10" fmla="*/ 54 w 56"/>
                  <a:gd name="T11" fmla="*/ 3 h 36"/>
                  <a:gd name="T12" fmla="*/ 47 w 56"/>
                  <a:gd name="T13" fmla="*/ 12 h 36"/>
                  <a:gd name="T14" fmla="*/ 49 w 56"/>
                  <a:gd name="T15" fmla="*/ 9 h 36"/>
                  <a:gd name="T16" fmla="*/ 9 w 56"/>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6">
                    <a:moveTo>
                      <a:pt x="9" y="36"/>
                    </a:moveTo>
                    <a:cubicBezTo>
                      <a:pt x="6" y="36"/>
                      <a:pt x="3" y="36"/>
                      <a:pt x="0" y="35"/>
                    </a:cubicBezTo>
                    <a:lnTo>
                      <a:pt x="0" y="35"/>
                    </a:lnTo>
                    <a:cubicBezTo>
                      <a:pt x="11" y="18"/>
                      <a:pt x="28" y="6"/>
                      <a:pt x="49" y="1"/>
                    </a:cubicBezTo>
                    <a:cubicBezTo>
                      <a:pt x="51" y="1"/>
                      <a:pt x="54" y="0"/>
                      <a:pt x="56" y="0"/>
                    </a:cubicBezTo>
                    <a:cubicBezTo>
                      <a:pt x="55" y="1"/>
                      <a:pt x="54" y="2"/>
                      <a:pt x="54" y="3"/>
                    </a:cubicBezTo>
                    <a:cubicBezTo>
                      <a:pt x="53" y="4"/>
                      <a:pt x="47" y="12"/>
                      <a:pt x="47" y="12"/>
                    </a:cubicBezTo>
                    <a:cubicBezTo>
                      <a:pt x="47" y="12"/>
                      <a:pt x="47" y="11"/>
                      <a:pt x="49" y="9"/>
                    </a:cubicBezTo>
                    <a:cubicBezTo>
                      <a:pt x="40" y="21"/>
                      <a:pt x="26" y="36"/>
                      <a:pt x="9" y="36"/>
                    </a:cubicBez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42" name="Freeform 1426"/>
              <p:cNvSpPr>
                <a:spLocks noEditPoints="1"/>
              </p:cNvSpPr>
              <p:nvPr/>
            </p:nvSpPr>
            <p:spPr bwMode="auto">
              <a:xfrm>
                <a:off x="6982" y="4202"/>
                <a:ext cx="6" cy="10"/>
              </a:xfrm>
              <a:custGeom>
                <a:avLst/>
                <a:gdLst>
                  <a:gd name="T0" fmla="*/ 9 w 69"/>
                  <a:gd name="T1" fmla="*/ 116 h 116"/>
                  <a:gd name="T2" fmla="*/ 1 w 69"/>
                  <a:gd name="T3" fmla="*/ 109 h 116"/>
                  <a:gd name="T4" fmla="*/ 2 w 69"/>
                  <a:gd name="T5" fmla="*/ 110 h 116"/>
                  <a:gd name="T6" fmla="*/ 10 w 69"/>
                  <a:gd name="T7" fmla="*/ 115 h 116"/>
                  <a:gd name="T8" fmla="*/ 9 w 69"/>
                  <a:gd name="T9" fmla="*/ 116 h 116"/>
                  <a:gd name="T10" fmla="*/ 57 w 69"/>
                  <a:gd name="T11" fmla="*/ 99 h 116"/>
                  <a:gd name="T12" fmla="*/ 53 w 69"/>
                  <a:gd name="T13" fmla="*/ 97 h 116"/>
                  <a:gd name="T14" fmla="*/ 51 w 69"/>
                  <a:gd name="T15" fmla="*/ 97 h 116"/>
                  <a:gd name="T16" fmla="*/ 55 w 69"/>
                  <a:gd name="T17" fmla="*/ 46 h 116"/>
                  <a:gd name="T18" fmla="*/ 0 w 69"/>
                  <a:gd name="T19" fmla="*/ 2 h 116"/>
                  <a:gd name="T20" fmla="*/ 15 w 69"/>
                  <a:gd name="T21" fmla="*/ 0 h 116"/>
                  <a:gd name="T22" fmla="*/ 67 w 69"/>
                  <a:gd name="T23" fmla="*/ 64 h 116"/>
                  <a:gd name="T24" fmla="*/ 57 w 69"/>
                  <a:gd name="T25"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116">
                    <a:moveTo>
                      <a:pt x="9" y="116"/>
                    </a:moveTo>
                    <a:cubicBezTo>
                      <a:pt x="6" y="115"/>
                      <a:pt x="3" y="112"/>
                      <a:pt x="1" y="109"/>
                    </a:cubicBezTo>
                    <a:cubicBezTo>
                      <a:pt x="1" y="109"/>
                      <a:pt x="1" y="109"/>
                      <a:pt x="2" y="110"/>
                    </a:cubicBezTo>
                    <a:cubicBezTo>
                      <a:pt x="5" y="112"/>
                      <a:pt x="7" y="114"/>
                      <a:pt x="10" y="115"/>
                    </a:cubicBezTo>
                    <a:cubicBezTo>
                      <a:pt x="10" y="116"/>
                      <a:pt x="10" y="116"/>
                      <a:pt x="9" y="116"/>
                    </a:cubicBezTo>
                    <a:moveTo>
                      <a:pt x="57" y="99"/>
                    </a:moveTo>
                    <a:cubicBezTo>
                      <a:pt x="55" y="98"/>
                      <a:pt x="54" y="98"/>
                      <a:pt x="53" y="97"/>
                    </a:cubicBezTo>
                    <a:cubicBezTo>
                      <a:pt x="52" y="97"/>
                      <a:pt x="52" y="97"/>
                      <a:pt x="51" y="97"/>
                    </a:cubicBezTo>
                    <a:cubicBezTo>
                      <a:pt x="64" y="81"/>
                      <a:pt x="69" y="59"/>
                      <a:pt x="55" y="46"/>
                    </a:cubicBezTo>
                    <a:cubicBezTo>
                      <a:pt x="38" y="29"/>
                      <a:pt x="20" y="15"/>
                      <a:pt x="0" y="2"/>
                    </a:cubicBezTo>
                    <a:cubicBezTo>
                      <a:pt x="5" y="0"/>
                      <a:pt x="10" y="0"/>
                      <a:pt x="15" y="0"/>
                    </a:cubicBezTo>
                    <a:cubicBezTo>
                      <a:pt x="47" y="0"/>
                      <a:pt x="65" y="29"/>
                      <a:pt x="67" y="64"/>
                    </a:cubicBezTo>
                    <a:cubicBezTo>
                      <a:pt x="68" y="77"/>
                      <a:pt x="64" y="89"/>
                      <a:pt x="57" y="99"/>
                    </a:cubicBez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43" name="Freeform 1427"/>
              <p:cNvSpPr>
                <a:spLocks/>
              </p:cNvSpPr>
              <p:nvPr/>
            </p:nvSpPr>
            <p:spPr bwMode="auto">
              <a:xfrm>
                <a:off x="6983" y="4211"/>
                <a:ext cx="4" cy="2"/>
              </a:xfrm>
              <a:custGeom>
                <a:avLst/>
                <a:gdLst>
                  <a:gd name="T0" fmla="*/ 12 w 48"/>
                  <a:gd name="T1" fmla="*/ 22 h 22"/>
                  <a:gd name="T2" fmla="*/ 0 w 48"/>
                  <a:gd name="T3" fmla="*/ 19 h 22"/>
                  <a:gd name="T4" fmla="*/ 1 w 48"/>
                  <a:gd name="T5" fmla="*/ 18 h 22"/>
                  <a:gd name="T6" fmla="*/ 9 w 48"/>
                  <a:gd name="T7" fmla="*/ 19 h 22"/>
                  <a:gd name="T8" fmla="*/ 42 w 48"/>
                  <a:gd name="T9" fmla="*/ 0 h 22"/>
                  <a:gd name="T10" fmla="*/ 44 w 48"/>
                  <a:gd name="T11" fmla="*/ 0 h 22"/>
                  <a:gd name="T12" fmla="*/ 48 w 48"/>
                  <a:gd name="T13" fmla="*/ 2 h 22"/>
                  <a:gd name="T14" fmla="*/ 30 w 48"/>
                  <a:gd name="T15" fmla="*/ 17 h 22"/>
                  <a:gd name="T16" fmla="*/ 12 w 48"/>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2">
                    <a:moveTo>
                      <a:pt x="12" y="22"/>
                    </a:moveTo>
                    <a:cubicBezTo>
                      <a:pt x="8" y="22"/>
                      <a:pt x="4" y="21"/>
                      <a:pt x="0" y="19"/>
                    </a:cubicBezTo>
                    <a:cubicBezTo>
                      <a:pt x="1" y="19"/>
                      <a:pt x="1" y="19"/>
                      <a:pt x="1" y="18"/>
                    </a:cubicBezTo>
                    <a:cubicBezTo>
                      <a:pt x="4" y="19"/>
                      <a:pt x="6" y="19"/>
                      <a:pt x="9" y="19"/>
                    </a:cubicBezTo>
                    <a:cubicBezTo>
                      <a:pt x="20" y="19"/>
                      <a:pt x="33" y="11"/>
                      <a:pt x="42" y="0"/>
                    </a:cubicBezTo>
                    <a:cubicBezTo>
                      <a:pt x="43" y="0"/>
                      <a:pt x="43" y="0"/>
                      <a:pt x="44" y="0"/>
                    </a:cubicBezTo>
                    <a:cubicBezTo>
                      <a:pt x="45" y="1"/>
                      <a:pt x="46" y="1"/>
                      <a:pt x="48" y="2"/>
                    </a:cubicBezTo>
                    <a:cubicBezTo>
                      <a:pt x="43" y="8"/>
                      <a:pt x="37" y="14"/>
                      <a:pt x="30" y="17"/>
                    </a:cubicBezTo>
                    <a:cubicBezTo>
                      <a:pt x="25" y="20"/>
                      <a:pt x="18" y="22"/>
                      <a:pt x="12" y="22"/>
                    </a:cubicBez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44" name="Freeform 1428"/>
              <p:cNvSpPr>
                <a:spLocks noEditPoints="1"/>
              </p:cNvSpPr>
              <p:nvPr/>
            </p:nvSpPr>
            <p:spPr bwMode="auto">
              <a:xfrm>
                <a:off x="6974" y="4200"/>
                <a:ext cx="8" cy="12"/>
              </a:xfrm>
              <a:custGeom>
                <a:avLst/>
                <a:gdLst>
                  <a:gd name="T0" fmla="*/ 99 w 99"/>
                  <a:gd name="T1" fmla="*/ 132 h 132"/>
                  <a:gd name="T2" fmla="*/ 72 w 99"/>
                  <a:gd name="T3" fmla="*/ 108 h 132"/>
                  <a:gd name="T4" fmla="*/ 74 w 99"/>
                  <a:gd name="T5" fmla="*/ 107 h 132"/>
                  <a:gd name="T6" fmla="*/ 83 w 99"/>
                  <a:gd name="T7" fmla="*/ 100 h 132"/>
                  <a:gd name="T8" fmla="*/ 91 w 99"/>
                  <a:gd name="T9" fmla="*/ 97 h 132"/>
                  <a:gd name="T10" fmla="*/ 92 w 99"/>
                  <a:gd name="T11" fmla="*/ 97 h 132"/>
                  <a:gd name="T12" fmla="*/ 91 w 99"/>
                  <a:gd name="T13" fmla="*/ 97 h 132"/>
                  <a:gd name="T14" fmla="*/ 93 w 99"/>
                  <a:gd name="T15" fmla="*/ 101 h 132"/>
                  <a:gd name="T16" fmla="*/ 96 w 99"/>
                  <a:gd name="T17" fmla="*/ 123 h 132"/>
                  <a:gd name="T18" fmla="*/ 99 w 99"/>
                  <a:gd name="T19" fmla="*/ 132 h 132"/>
                  <a:gd name="T20" fmla="*/ 89 w 99"/>
                  <a:gd name="T21" fmla="*/ 97 h 132"/>
                  <a:gd name="T22" fmla="*/ 89 w 99"/>
                  <a:gd name="T23" fmla="*/ 97 h 132"/>
                  <a:gd name="T24" fmla="*/ 90 w 99"/>
                  <a:gd name="T25" fmla="*/ 97 h 132"/>
                  <a:gd name="T26" fmla="*/ 91 w 99"/>
                  <a:gd name="T27" fmla="*/ 97 h 132"/>
                  <a:gd name="T28" fmla="*/ 89 w 99"/>
                  <a:gd name="T29" fmla="*/ 97 h 132"/>
                  <a:gd name="T30" fmla="*/ 22 w 99"/>
                  <a:gd name="T31" fmla="*/ 75 h 132"/>
                  <a:gd name="T32" fmla="*/ 18 w 99"/>
                  <a:gd name="T33" fmla="*/ 73 h 132"/>
                  <a:gd name="T34" fmla="*/ 9 w 99"/>
                  <a:gd name="T35" fmla="*/ 28 h 132"/>
                  <a:gd name="T36" fmla="*/ 49 w 99"/>
                  <a:gd name="T37" fmla="*/ 0 h 132"/>
                  <a:gd name="T38" fmla="*/ 58 w 99"/>
                  <a:gd name="T39" fmla="*/ 2 h 132"/>
                  <a:gd name="T40" fmla="*/ 98 w 99"/>
                  <a:gd name="T41" fmla="*/ 25 h 132"/>
                  <a:gd name="T42" fmla="*/ 90 w 99"/>
                  <a:gd name="T43" fmla="*/ 27 h 132"/>
                  <a:gd name="T44" fmla="*/ 22 w 99"/>
                  <a:gd name="T45" fmla="*/ 7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 h="132">
                    <a:moveTo>
                      <a:pt x="99" y="132"/>
                    </a:moveTo>
                    <a:cubicBezTo>
                      <a:pt x="90" y="124"/>
                      <a:pt x="82" y="116"/>
                      <a:pt x="72" y="108"/>
                    </a:cubicBezTo>
                    <a:cubicBezTo>
                      <a:pt x="73" y="108"/>
                      <a:pt x="74" y="107"/>
                      <a:pt x="74" y="107"/>
                    </a:cubicBezTo>
                    <a:cubicBezTo>
                      <a:pt x="80" y="101"/>
                      <a:pt x="79" y="103"/>
                      <a:pt x="83" y="100"/>
                    </a:cubicBezTo>
                    <a:cubicBezTo>
                      <a:pt x="90" y="96"/>
                      <a:pt x="87" y="98"/>
                      <a:pt x="91" y="97"/>
                    </a:cubicBezTo>
                    <a:cubicBezTo>
                      <a:pt x="91" y="97"/>
                      <a:pt x="91" y="97"/>
                      <a:pt x="92" y="97"/>
                    </a:cubicBezTo>
                    <a:cubicBezTo>
                      <a:pt x="91" y="97"/>
                      <a:pt x="91" y="97"/>
                      <a:pt x="91" y="97"/>
                    </a:cubicBezTo>
                    <a:cubicBezTo>
                      <a:pt x="90" y="97"/>
                      <a:pt x="92" y="98"/>
                      <a:pt x="93" y="101"/>
                    </a:cubicBezTo>
                    <a:cubicBezTo>
                      <a:pt x="96" y="107"/>
                      <a:pt x="96" y="117"/>
                      <a:pt x="96" y="123"/>
                    </a:cubicBezTo>
                    <a:cubicBezTo>
                      <a:pt x="97" y="127"/>
                      <a:pt x="98" y="130"/>
                      <a:pt x="99" y="132"/>
                    </a:cubicBezTo>
                    <a:moveTo>
                      <a:pt x="89" y="97"/>
                    </a:moveTo>
                    <a:lnTo>
                      <a:pt x="89" y="97"/>
                    </a:lnTo>
                    <a:cubicBezTo>
                      <a:pt x="89" y="97"/>
                      <a:pt x="89" y="97"/>
                      <a:pt x="90" y="97"/>
                    </a:cubicBezTo>
                    <a:lnTo>
                      <a:pt x="91" y="97"/>
                    </a:lnTo>
                    <a:cubicBezTo>
                      <a:pt x="90" y="97"/>
                      <a:pt x="90" y="97"/>
                      <a:pt x="89" y="97"/>
                    </a:cubicBezTo>
                    <a:moveTo>
                      <a:pt x="22" y="75"/>
                    </a:moveTo>
                    <a:cubicBezTo>
                      <a:pt x="20" y="75"/>
                      <a:pt x="19" y="74"/>
                      <a:pt x="18" y="73"/>
                    </a:cubicBezTo>
                    <a:cubicBezTo>
                      <a:pt x="0" y="64"/>
                      <a:pt x="0" y="44"/>
                      <a:pt x="9" y="28"/>
                    </a:cubicBezTo>
                    <a:cubicBezTo>
                      <a:pt x="15" y="17"/>
                      <a:pt x="33" y="0"/>
                      <a:pt x="49" y="0"/>
                    </a:cubicBezTo>
                    <a:cubicBezTo>
                      <a:pt x="52" y="0"/>
                      <a:pt x="55" y="0"/>
                      <a:pt x="58" y="2"/>
                    </a:cubicBezTo>
                    <a:cubicBezTo>
                      <a:pt x="72" y="9"/>
                      <a:pt x="85" y="17"/>
                      <a:pt x="98" y="25"/>
                    </a:cubicBezTo>
                    <a:cubicBezTo>
                      <a:pt x="95" y="25"/>
                      <a:pt x="93" y="26"/>
                      <a:pt x="90" y="27"/>
                    </a:cubicBezTo>
                    <a:cubicBezTo>
                      <a:pt x="64" y="37"/>
                      <a:pt x="41" y="55"/>
                      <a:pt x="22" y="75"/>
                    </a:cubicBez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45" name="Freeform 1429"/>
              <p:cNvSpPr>
                <a:spLocks noEditPoints="1"/>
              </p:cNvSpPr>
              <p:nvPr/>
            </p:nvSpPr>
            <p:spPr bwMode="auto">
              <a:xfrm>
                <a:off x="6976" y="4202"/>
                <a:ext cx="12" cy="10"/>
              </a:xfrm>
              <a:custGeom>
                <a:avLst/>
                <a:gdLst>
                  <a:gd name="T0" fmla="*/ 86 w 145"/>
                  <a:gd name="T1" fmla="*/ 113 h 113"/>
                  <a:gd name="T2" fmla="*/ 78 w 145"/>
                  <a:gd name="T3" fmla="*/ 108 h 113"/>
                  <a:gd name="T4" fmla="*/ 77 w 145"/>
                  <a:gd name="T5" fmla="*/ 107 h 113"/>
                  <a:gd name="T6" fmla="*/ 74 w 145"/>
                  <a:gd name="T7" fmla="*/ 98 h 113"/>
                  <a:gd name="T8" fmla="*/ 71 w 145"/>
                  <a:gd name="T9" fmla="*/ 76 h 113"/>
                  <a:gd name="T10" fmla="*/ 69 w 145"/>
                  <a:gd name="T11" fmla="*/ 72 h 113"/>
                  <a:gd name="T12" fmla="*/ 70 w 145"/>
                  <a:gd name="T13" fmla="*/ 72 h 113"/>
                  <a:gd name="T14" fmla="*/ 69 w 145"/>
                  <a:gd name="T15" fmla="*/ 72 h 113"/>
                  <a:gd name="T16" fmla="*/ 61 w 145"/>
                  <a:gd name="T17" fmla="*/ 75 h 113"/>
                  <a:gd name="T18" fmla="*/ 52 w 145"/>
                  <a:gd name="T19" fmla="*/ 82 h 113"/>
                  <a:gd name="T20" fmla="*/ 50 w 145"/>
                  <a:gd name="T21" fmla="*/ 83 h 113"/>
                  <a:gd name="T22" fmla="*/ 0 w 145"/>
                  <a:gd name="T23" fmla="*/ 50 h 113"/>
                  <a:gd name="T24" fmla="*/ 68 w 145"/>
                  <a:gd name="T25" fmla="*/ 2 h 113"/>
                  <a:gd name="T26" fmla="*/ 76 w 145"/>
                  <a:gd name="T27" fmla="*/ 0 h 113"/>
                  <a:gd name="T28" fmla="*/ 131 w 145"/>
                  <a:gd name="T29" fmla="*/ 44 h 113"/>
                  <a:gd name="T30" fmla="*/ 127 w 145"/>
                  <a:gd name="T31" fmla="*/ 95 h 113"/>
                  <a:gd name="T32" fmla="*/ 120 w 145"/>
                  <a:gd name="T33" fmla="*/ 94 h 113"/>
                  <a:gd name="T34" fmla="*/ 86 w 145"/>
                  <a:gd name="T35" fmla="*/ 113 h 113"/>
                  <a:gd name="T36" fmla="*/ 68 w 145"/>
                  <a:gd name="T37" fmla="*/ 72 h 113"/>
                  <a:gd name="T38" fmla="*/ 67 w 145"/>
                  <a:gd name="T39" fmla="*/ 72 h 113"/>
                  <a:gd name="T40" fmla="*/ 67 w 145"/>
                  <a:gd name="T41" fmla="*/ 72 h 113"/>
                  <a:gd name="T42" fmla="*/ 69 w 145"/>
                  <a:gd name="T43" fmla="*/ 72 h 113"/>
                  <a:gd name="T44" fmla="*/ 68 w 145"/>
                  <a:gd name="T45" fmla="*/ 7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5" h="113">
                    <a:moveTo>
                      <a:pt x="86" y="113"/>
                    </a:moveTo>
                    <a:cubicBezTo>
                      <a:pt x="83" y="112"/>
                      <a:pt x="81" y="110"/>
                      <a:pt x="78" y="108"/>
                    </a:cubicBezTo>
                    <a:cubicBezTo>
                      <a:pt x="77" y="107"/>
                      <a:pt x="77" y="107"/>
                      <a:pt x="77" y="107"/>
                    </a:cubicBezTo>
                    <a:cubicBezTo>
                      <a:pt x="76" y="105"/>
                      <a:pt x="75" y="102"/>
                      <a:pt x="74" y="98"/>
                    </a:cubicBezTo>
                    <a:cubicBezTo>
                      <a:pt x="74" y="92"/>
                      <a:pt x="74" y="82"/>
                      <a:pt x="71" y="76"/>
                    </a:cubicBezTo>
                    <a:cubicBezTo>
                      <a:pt x="70" y="73"/>
                      <a:pt x="68" y="72"/>
                      <a:pt x="69" y="72"/>
                    </a:cubicBezTo>
                    <a:cubicBezTo>
                      <a:pt x="69" y="72"/>
                      <a:pt x="69" y="72"/>
                      <a:pt x="70" y="72"/>
                    </a:cubicBezTo>
                    <a:cubicBezTo>
                      <a:pt x="69" y="72"/>
                      <a:pt x="69" y="72"/>
                      <a:pt x="69" y="72"/>
                    </a:cubicBezTo>
                    <a:cubicBezTo>
                      <a:pt x="65" y="73"/>
                      <a:pt x="68" y="71"/>
                      <a:pt x="61" y="75"/>
                    </a:cubicBezTo>
                    <a:cubicBezTo>
                      <a:pt x="57" y="78"/>
                      <a:pt x="58" y="77"/>
                      <a:pt x="52" y="82"/>
                    </a:cubicBezTo>
                    <a:cubicBezTo>
                      <a:pt x="52" y="82"/>
                      <a:pt x="51" y="83"/>
                      <a:pt x="50" y="83"/>
                    </a:cubicBezTo>
                    <a:cubicBezTo>
                      <a:pt x="35" y="71"/>
                      <a:pt x="18" y="60"/>
                      <a:pt x="0" y="50"/>
                    </a:cubicBezTo>
                    <a:cubicBezTo>
                      <a:pt x="19" y="30"/>
                      <a:pt x="42" y="12"/>
                      <a:pt x="68" y="2"/>
                    </a:cubicBezTo>
                    <a:cubicBezTo>
                      <a:pt x="71" y="1"/>
                      <a:pt x="73" y="0"/>
                      <a:pt x="76" y="0"/>
                    </a:cubicBezTo>
                    <a:cubicBezTo>
                      <a:pt x="96" y="13"/>
                      <a:pt x="114" y="27"/>
                      <a:pt x="131" y="44"/>
                    </a:cubicBezTo>
                    <a:cubicBezTo>
                      <a:pt x="145" y="57"/>
                      <a:pt x="140" y="79"/>
                      <a:pt x="127" y="95"/>
                    </a:cubicBezTo>
                    <a:cubicBezTo>
                      <a:pt x="125" y="94"/>
                      <a:pt x="123" y="94"/>
                      <a:pt x="120" y="94"/>
                    </a:cubicBezTo>
                    <a:cubicBezTo>
                      <a:pt x="108" y="94"/>
                      <a:pt x="95" y="102"/>
                      <a:pt x="86" y="113"/>
                    </a:cubicBezTo>
                    <a:moveTo>
                      <a:pt x="68" y="72"/>
                    </a:moveTo>
                    <a:cubicBezTo>
                      <a:pt x="67" y="72"/>
                      <a:pt x="67" y="72"/>
                      <a:pt x="67" y="72"/>
                    </a:cubicBezTo>
                    <a:lnTo>
                      <a:pt x="67" y="72"/>
                    </a:lnTo>
                    <a:cubicBezTo>
                      <a:pt x="68" y="72"/>
                      <a:pt x="68" y="72"/>
                      <a:pt x="69" y="72"/>
                    </a:cubicBezTo>
                    <a:lnTo>
                      <a:pt x="68" y="72"/>
                    </a:ln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46" name="Freeform 1430"/>
              <p:cNvSpPr>
                <a:spLocks/>
              </p:cNvSpPr>
              <p:nvPr/>
            </p:nvSpPr>
            <p:spPr bwMode="auto">
              <a:xfrm>
                <a:off x="6983" y="4211"/>
                <a:ext cx="4" cy="1"/>
              </a:xfrm>
              <a:custGeom>
                <a:avLst/>
                <a:gdLst>
                  <a:gd name="T0" fmla="*/ 8 w 41"/>
                  <a:gd name="T1" fmla="*/ 20 h 20"/>
                  <a:gd name="T2" fmla="*/ 0 w 41"/>
                  <a:gd name="T3" fmla="*/ 19 h 20"/>
                  <a:gd name="T4" fmla="*/ 34 w 41"/>
                  <a:gd name="T5" fmla="*/ 0 h 20"/>
                  <a:gd name="T6" fmla="*/ 41 w 41"/>
                  <a:gd name="T7" fmla="*/ 1 h 20"/>
                  <a:gd name="T8" fmla="*/ 8 w 41"/>
                  <a:gd name="T9" fmla="*/ 20 h 20"/>
                </a:gdLst>
                <a:ahLst/>
                <a:cxnLst>
                  <a:cxn ang="0">
                    <a:pos x="T0" y="T1"/>
                  </a:cxn>
                  <a:cxn ang="0">
                    <a:pos x="T2" y="T3"/>
                  </a:cxn>
                  <a:cxn ang="0">
                    <a:pos x="T4" y="T5"/>
                  </a:cxn>
                  <a:cxn ang="0">
                    <a:pos x="T6" y="T7"/>
                  </a:cxn>
                  <a:cxn ang="0">
                    <a:pos x="T8" y="T9"/>
                  </a:cxn>
                </a:cxnLst>
                <a:rect l="0" t="0" r="r" b="b"/>
                <a:pathLst>
                  <a:path w="41" h="20">
                    <a:moveTo>
                      <a:pt x="8" y="20"/>
                    </a:moveTo>
                    <a:cubicBezTo>
                      <a:pt x="5" y="20"/>
                      <a:pt x="3" y="20"/>
                      <a:pt x="0" y="19"/>
                    </a:cubicBezTo>
                    <a:cubicBezTo>
                      <a:pt x="9" y="8"/>
                      <a:pt x="22" y="0"/>
                      <a:pt x="34" y="0"/>
                    </a:cubicBezTo>
                    <a:cubicBezTo>
                      <a:pt x="37" y="0"/>
                      <a:pt x="39" y="0"/>
                      <a:pt x="41" y="1"/>
                    </a:cubicBezTo>
                    <a:cubicBezTo>
                      <a:pt x="32" y="12"/>
                      <a:pt x="20" y="20"/>
                      <a:pt x="8" y="20"/>
                    </a:cubicBezTo>
                  </a:path>
                </a:pathLst>
              </a:custGeom>
              <a:solidFill>
                <a:srgbClr val="110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47" name="Freeform 1431"/>
              <p:cNvSpPr>
                <a:spLocks/>
              </p:cNvSpPr>
              <p:nvPr/>
            </p:nvSpPr>
            <p:spPr bwMode="auto">
              <a:xfrm>
                <a:off x="7075" y="4228"/>
                <a:ext cx="14" cy="7"/>
              </a:xfrm>
              <a:custGeom>
                <a:avLst/>
                <a:gdLst>
                  <a:gd name="T0" fmla="*/ 129 w 159"/>
                  <a:gd name="T1" fmla="*/ 79 h 79"/>
                  <a:gd name="T2" fmla="*/ 125 w 159"/>
                  <a:gd name="T3" fmla="*/ 79 h 79"/>
                  <a:gd name="T4" fmla="*/ 68 w 159"/>
                  <a:gd name="T5" fmla="*/ 74 h 79"/>
                  <a:gd name="T6" fmla="*/ 33 w 159"/>
                  <a:gd name="T7" fmla="*/ 78 h 79"/>
                  <a:gd name="T8" fmla="*/ 25 w 159"/>
                  <a:gd name="T9" fmla="*/ 79 h 79"/>
                  <a:gd name="T10" fmla="*/ 1 w 159"/>
                  <a:gd name="T11" fmla="*/ 51 h 79"/>
                  <a:gd name="T12" fmla="*/ 39 w 159"/>
                  <a:gd name="T13" fmla="*/ 6 h 79"/>
                  <a:gd name="T14" fmla="*/ 90 w 159"/>
                  <a:gd name="T15" fmla="*/ 0 h 79"/>
                  <a:gd name="T16" fmla="*/ 149 w 159"/>
                  <a:gd name="T17" fmla="*/ 5 h 79"/>
                  <a:gd name="T18" fmla="*/ 159 w 159"/>
                  <a:gd name="T19" fmla="*/ 7 h 79"/>
                  <a:gd name="T20" fmla="*/ 159 w 159"/>
                  <a:gd name="T21" fmla="*/ 62 h 79"/>
                  <a:gd name="T22" fmla="*/ 129 w 159"/>
                  <a:gd name="T23"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9" h="79">
                    <a:moveTo>
                      <a:pt x="129" y="79"/>
                    </a:moveTo>
                    <a:cubicBezTo>
                      <a:pt x="128" y="79"/>
                      <a:pt x="127" y="79"/>
                      <a:pt x="125" y="79"/>
                    </a:cubicBezTo>
                    <a:cubicBezTo>
                      <a:pt x="107" y="76"/>
                      <a:pt x="87" y="74"/>
                      <a:pt x="68" y="74"/>
                    </a:cubicBezTo>
                    <a:cubicBezTo>
                      <a:pt x="56" y="74"/>
                      <a:pt x="44" y="75"/>
                      <a:pt x="33" y="78"/>
                    </a:cubicBezTo>
                    <a:cubicBezTo>
                      <a:pt x="30" y="78"/>
                      <a:pt x="27" y="79"/>
                      <a:pt x="25" y="79"/>
                    </a:cubicBezTo>
                    <a:cubicBezTo>
                      <a:pt x="11" y="79"/>
                      <a:pt x="0" y="68"/>
                      <a:pt x="1" y="51"/>
                    </a:cubicBezTo>
                    <a:cubicBezTo>
                      <a:pt x="3" y="31"/>
                      <a:pt x="20" y="11"/>
                      <a:pt x="39" y="6"/>
                    </a:cubicBezTo>
                    <a:cubicBezTo>
                      <a:pt x="56" y="2"/>
                      <a:pt x="73" y="0"/>
                      <a:pt x="90" y="0"/>
                    </a:cubicBezTo>
                    <a:cubicBezTo>
                      <a:pt x="110" y="0"/>
                      <a:pt x="129" y="2"/>
                      <a:pt x="149" y="5"/>
                    </a:cubicBezTo>
                    <a:cubicBezTo>
                      <a:pt x="153" y="5"/>
                      <a:pt x="156" y="6"/>
                      <a:pt x="159" y="7"/>
                    </a:cubicBezTo>
                    <a:lnTo>
                      <a:pt x="159" y="62"/>
                    </a:lnTo>
                    <a:cubicBezTo>
                      <a:pt x="151" y="72"/>
                      <a:pt x="140" y="79"/>
                      <a:pt x="129" y="79"/>
                    </a:cubicBez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48" name="Freeform 1432"/>
              <p:cNvSpPr>
                <a:spLocks/>
              </p:cNvSpPr>
              <p:nvPr/>
            </p:nvSpPr>
            <p:spPr bwMode="auto">
              <a:xfrm>
                <a:off x="7089" y="4229"/>
                <a:ext cx="2" cy="4"/>
              </a:xfrm>
              <a:custGeom>
                <a:avLst/>
                <a:gdLst>
                  <a:gd name="T0" fmla="*/ 0 w 20"/>
                  <a:gd name="T1" fmla="*/ 55 h 55"/>
                  <a:gd name="T2" fmla="*/ 0 w 20"/>
                  <a:gd name="T3" fmla="*/ 0 h 55"/>
                  <a:gd name="T4" fmla="*/ 0 w 20"/>
                  <a:gd name="T5" fmla="*/ 55 h 55"/>
                </a:gdLst>
                <a:ahLst/>
                <a:cxnLst>
                  <a:cxn ang="0">
                    <a:pos x="T0" y="T1"/>
                  </a:cxn>
                  <a:cxn ang="0">
                    <a:pos x="T2" y="T3"/>
                  </a:cxn>
                  <a:cxn ang="0">
                    <a:pos x="T4" y="T5"/>
                  </a:cxn>
                </a:cxnLst>
                <a:rect l="0" t="0" r="r" b="b"/>
                <a:pathLst>
                  <a:path w="20" h="55">
                    <a:moveTo>
                      <a:pt x="0" y="55"/>
                    </a:moveTo>
                    <a:lnTo>
                      <a:pt x="0" y="0"/>
                    </a:lnTo>
                    <a:cubicBezTo>
                      <a:pt x="20" y="9"/>
                      <a:pt x="15" y="37"/>
                      <a:pt x="0" y="55"/>
                    </a:cubicBezTo>
                  </a:path>
                </a:pathLst>
              </a:custGeom>
              <a:solidFill>
                <a:srgbClr val="1816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49" name="Freeform 1433"/>
              <p:cNvSpPr>
                <a:spLocks noEditPoints="1"/>
              </p:cNvSpPr>
              <p:nvPr/>
            </p:nvSpPr>
            <p:spPr bwMode="auto">
              <a:xfrm>
                <a:off x="4241" y="4163"/>
                <a:ext cx="125" cy="72"/>
              </a:xfrm>
              <a:custGeom>
                <a:avLst/>
                <a:gdLst>
                  <a:gd name="T0" fmla="*/ 1446 w 1446"/>
                  <a:gd name="T1" fmla="*/ 832 h 832"/>
                  <a:gd name="T2" fmla="*/ 192 w 1446"/>
                  <a:gd name="T3" fmla="*/ 832 h 832"/>
                  <a:gd name="T4" fmla="*/ 192 w 1446"/>
                  <a:gd name="T5" fmla="*/ 634 h 832"/>
                  <a:gd name="T6" fmla="*/ 521 w 1446"/>
                  <a:gd name="T7" fmla="*/ 634 h 832"/>
                  <a:gd name="T8" fmla="*/ 521 w 1446"/>
                  <a:gd name="T9" fmla="*/ 703 h 832"/>
                  <a:gd name="T10" fmla="*/ 910 w 1446"/>
                  <a:gd name="T11" fmla="*/ 703 h 832"/>
                  <a:gd name="T12" fmla="*/ 910 w 1446"/>
                  <a:gd name="T13" fmla="*/ 801 h 832"/>
                  <a:gd name="T14" fmla="*/ 960 w 1446"/>
                  <a:gd name="T15" fmla="*/ 801 h 832"/>
                  <a:gd name="T16" fmla="*/ 960 w 1446"/>
                  <a:gd name="T17" fmla="*/ 703 h 832"/>
                  <a:gd name="T18" fmla="*/ 1446 w 1446"/>
                  <a:gd name="T19" fmla="*/ 703 h 832"/>
                  <a:gd name="T20" fmla="*/ 1446 w 1446"/>
                  <a:gd name="T21" fmla="*/ 832 h 832"/>
                  <a:gd name="T22" fmla="*/ 142 w 1446"/>
                  <a:gd name="T23" fmla="*/ 832 h 832"/>
                  <a:gd name="T24" fmla="*/ 13 w 1446"/>
                  <a:gd name="T25" fmla="*/ 832 h 832"/>
                  <a:gd name="T26" fmla="*/ 13 w 1446"/>
                  <a:gd name="T27" fmla="*/ 0 h 832"/>
                  <a:gd name="T28" fmla="*/ 0 w 1446"/>
                  <a:gd name="T29" fmla="*/ 3 h 832"/>
                  <a:gd name="T30" fmla="*/ 0 w 1446"/>
                  <a:gd name="T31" fmla="*/ 0 h 832"/>
                  <a:gd name="T32" fmla="*/ 142 w 1446"/>
                  <a:gd name="T33" fmla="*/ 0 h 832"/>
                  <a:gd name="T34" fmla="*/ 142 w 1446"/>
                  <a:gd name="T35" fmla="*/ 832 h 832"/>
                  <a:gd name="T36" fmla="*/ 521 w 1446"/>
                  <a:gd name="T37" fmla="*/ 202 h 832"/>
                  <a:gd name="T38" fmla="*/ 192 w 1446"/>
                  <a:gd name="T39" fmla="*/ 202 h 832"/>
                  <a:gd name="T40" fmla="*/ 192 w 1446"/>
                  <a:gd name="T41" fmla="*/ 0 h 832"/>
                  <a:gd name="T42" fmla="*/ 521 w 1446"/>
                  <a:gd name="T43" fmla="*/ 0 h 832"/>
                  <a:gd name="T44" fmla="*/ 521 w 1446"/>
                  <a:gd name="T45" fmla="*/ 20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6" h="832">
                    <a:moveTo>
                      <a:pt x="1446" y="832"/>
                    </a:moveTo>
                    <a:lnTo>
                      <a:pt x="192" y="832"/>
                    </a:lnTo>
                    <a:lnTo>
                      <a:pt x="192" y="634"/>
                    </a:lnTo>
                    <a:lnTo>
                      <a:pt x="521" y="634"/>
                    </a:lnTo>
                    <a:lnTo>
                      <a:pt x="521" y="703"/>
                    </a:lnTo>
                    <a:lnTo>
                      <a:pt x="910" y="703"/>
                    </a:lnTo>
                    <a:lnTo>
                      <a:pt x="910" y="801"/>
                    </a:lnTo>
                    <a:lnTo>
                      <a:pt x="960" y="801"/>
                    </a:lnTo>
                    <a:lnTo>
                      <a:pt x="960" y="703"/>
                    </a:lnTo>
                    <a:lnTo>
                      <a:pt x="1446" y="703"/>
                    </a:lnTo>
                    <a:lnTo>
                      <a:pt x="1446" y="832"/>
                    </a:lnTo>
                    <a:moveTo>
                      <a:pt x="142" y="832"/>
                    </a:moveTo>
                    <a:lnTo>
                      <a:pt x="13" y="832"/>
                    </a:lnTo>
                    <a:lnTo>
                      <a:pt x="13" y="0"/>
                    </a:lnTo>
                    <a:lnTo>
                      <a:pt x="0" y="3"/>
                    </a:lnTo>
                    <a:lnTo>
                      <a:pt x="0" y="0"/>
                    </a:lnTo>
                    <a:lnTo>
                      <a:pt x="142" y="0"/>
                    </a:lnTo>
                    <a:lnTo>
                      <a:pt x="142" y="832"/>
                    </a:lnTo>
                    <a:moveTo>
                      <a:pt x="521" y="202"/>
                    </a:moveTo>
                    <a:lnTo>
                      <a:pt x="192" y="202"/>
                    </a:lnTo>
                    <a:lnTo>
                      <a:pt x="192" y="0"/>
                    </a:lnTo>
                    <a:lnTo>
                      <a:pt x="521" y="0"/>
                    </a:lnTo>
                    <a:lnTo>
                      <a:pt x="521" y="202"/>
                    </a:lnTo>
                  </a:path>
                </a:pathLst>
              </a:custGeom>
              <a:solidFill>
                <a:srgbClr val="92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50" name="Freeform 1434"/>
              <p:cNvSpPr>
                <a:spLocks/>
              </p:cNvSpPr>
              <p:nvPr/>
            </p:nvSpPr>
            <p:spPr bwMode="auto">
              <a:xfrm>
                <a:off x="4254" y="4163"/>
                <a:ext cx="4" cy="72"/>
              </a:xfrm>
              <a:custGeom>
                <a:avLst/>
                <a:gdLst>
                  <a:gd name="T0" fmla="*/ 4 w 4"/>
                  <a:gd name="T1" fmla="*/ 72 h 72"/>
                  <a:gd name="T2" fmla="*/ 0 w 4"/>
                  <a:gd name="T3" fmla="*/ 72 h 72"/>
                  <a:gd name="T4" fmla="*/ 0 w 4"/>
                  <a:gd name="T5" fmla="*/ 0 h 72"/>
                  <a:gd name="T6" fmla="*/ 4 w 4"/>
                  <a:gd name="T7" fmla="*/ 0 h 72"/>
                  <a:gd name="T8" fmla="*/ 4 w 4"/>
                  <a:gd name="T9" fmla="*/ 17 h 72"/>
                  <a:gd name="T10" fmla="*/ 3 w 4"/>
                  <a:gd name="T11" fmla="*/ 17 h 72"/>
                  <a:gd name="T12" fmla="*/ 3 w 4"/>
                  <a:gd name="T13" fmla="*/ 55 h 72"/>
                  <a:gd name="T14" fmla="*/ 4 w 4"/>
                  <a:gd name="T15" fmla="*/ 55 h 72"/>
                  <a:gd name="T16" fmla="*/ 4 w 4"/>
                  <a:gd name="T1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2">
                    <a:moveTo>
                      <a:pt x="4" y="72"/>
                    </a:moveTo>
                    <a:lnTo>
                      <a:pt x="0" y="72"/>
                    </a:lnTo>
                    <a:lnTo>
                      <a:pt x="0" y="0"/>
                    </a:lnTo>
                    <a:lnTo>
                      <a:pt x="4" y="0"/>
                    </a:lnTo>
                    <a:lnTo>
                      <a:pt x="4" y="17"/>
                    </a:lnTo>
                    <a:lnTo>
                      <a:pt x="3" y="17"/>
                    </a:lnTo>
                    <a:lnTo>
                      <a:pt x="3" y="55"/>
                    </a:lnTo>
                    <a:lnTo>
                      <a:pt x="4" y="55"/>
                    </a:lnTo>
                    <a:lnTo>
                      <a:pt x="4" y="72"/>
                    </a:lnTo>
                    <a:close/>
                  </a:path>
                </a:pathLst>
              </a:custGeom>
              <a:solidFill>
                <a:srgbClr val="8182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51" name="Rectangle 1435"/>
              <p:cNvSpPr>
                <a:spLocks noChangeArrowheads="1"/>
              </p:cNvSpPr>
              <p:nvPr/>
            </p:nvSpPr>
            <p:spPr bwMode="auto">
              <a:xfrm>
                <a:off x="4320" y="4224"/>
                <a:ext cx="4" cy="8"/>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52" name="Freeform 1436"/>
              <p:cNvSpPr>
                <a:spLocks noEditPoints="1"/>
              </p:cNvSpPr>
              <p:nvPr/>
            </p:nvSpPr>
            <p:spPr bwMode="auto">
              <a:xfrm>
                <a:off x="4189" y="4163"/>
                <a:ext cx="54" cy="72"/>
              </a:xfrm>
              <a:custGeom>
                <a:avLst/>
                <a:gdLst>
                  <a:gd name="T0" fmla="*/ 618 w 618"/>
                  <a:gd name="T1" fmla="*/ 829 h 829"/>
                  <a:gd name="T2" fmla="*/ 252 w 618"/>
                  <a:gd name="T3" fmla="*/ 829 h 829"/>
                  <a:gd name="T4" fmla="*/ 252 w 618"/>
                  <a:gd name="T5" fmla="*/ 73 h 829"/>
                  <a:gd name="T6" fmla="*/ 605 w 618"/>
                  <a:gd name="T7" fmla="*/ 0 h 829"/>
                  <a:gd name="T8" fmla="*/ 605 w 618"/>
                  <a:gd name="T9" fmla="*/ 829 h 829"/>
                  <a:gd name="T10" fmla="*/ 618 w 618"/>
                  <a:gd name="T11" fmla="*/ 829 h 829"/>
                  <a:gd name="T12" fmla="*/ 502 w 618"/>
                  <a:gd name="T13" fmla="*/ 199 h 829"/>
                  <a:gd name="T14" fmla="*/ 363 w 618"/>
                  <a:gd name="T15" fmla="*/ 240 h 829"/>
                  <a:gd name="T16" fmla="*/ 363 w 618"/>
                  <a:gd name="T17" fmla="*/ 631 h 829"/>
                  <a:gd name="T18" fmla="*/ 502 w 618"/>
                  <a:gd name="T19" fmla="*/ 631 h 829"/>
                  <a:gd name="T20" fmla="*/ 502 w 618"/>
                  <a:gd name="T21" fmla="*/ 199 h 829"/>
                  <a:gd name="T22" fmla="*/ 202 w 618"/>
                  <a:gd name="T23" fmla="*/ 829 h 829"/>
                  <a:gd name="T24" fmla="*/ 0 w 618"/>
                  <a:gd name="T25" fmla="*/ 829 h 829"/>
                  <a:gd name="T26" fmla="*/ 0 w 618"/>
                  <a:gd name="T27" fmla="*/ 125 h 829"/>
                  <a:gd name="T28" fmla="*/ 202 w 618"/>
                  <a:gd name="T29" fmla="*/ 83 h 829"/>
                  <a:gd name="T30" fmla="*/ 202 w 618"/>
                  <a:gd name="T31" fmla="*/ 829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8" h="829">
                    <a:moveTo>
                      <a:pt x="618" y="829"/>
                    </a:moveTo>
                    <a:lnTo>
                      <a:pt x="252" y="829"/>
                    </a:lnTo>
                    <a:lnTo>
                      <a:pt x="252" y="73"/>
                    </a:lnTo>
                    <a:lnTo>
                      <a:pt x="605" y="0"/>
                    </a:lnTo>
                    <a:lnTo>
                      <a:pt x="605" y="829"/>
                    </a:lnTo>
                    <a:lnTo>
                      <a:pt x="618" y="829"/>
                    </a:lnTo>
                    <a:moveTo>
                      <a:pt x="502" y="199"/>
                    </a:moveTo>
                    <a:lnTo>
                      <a:pt x="363" y="240"/>
                    </a:lnTo>
                    <a:lnTo>
                      <a:pt x="363" y="631"/>
                    </a:lnTo>
                    <a:lnTo>
                      <a:pt x="502" y="631"/>
                    </a:lnTo>
                    <a:lnTo>
                      <a:pt x="502" y="199"/>
                    </a:lnTo>
                    <a:moveTo>
                      <a:pt x="202" y="829"/>
                    </a:moveTo>
                    <a:lnTo>
                      <a:pt x="0" y="829"/>
                    </a:lnTo>
                    <a:lnTo>
                      <a:pt x="0" y="125"/>
                    </a:lnTo>
                    <a:lnTo>
                      <a:pt x="202" y="83"/>
                    </a:lnTo>
                    <a:lnTo>
                      <a:pt x="202" y="829"/>
                    </a:lnTo>
                  </a:path>
                </a:pathLst>
              </a:custGeom>
              <a:solidFill>
                <a:srgbClr val="EBEA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53" name="Freeform 1437"/>
              <p:cNvSpPr>
                <a:spLocks/>
              </p:cNvSpPr>
              <p:nvPr/>
            </p:nvSpPr>
            <p:spPr bwMode="auto">
              <a:xfrm>
                <a:off x="4207" y="4169"/>
                <a:ext cx="4" cy="66"/>
              </a:xfrm>
              <a:custGeom>
                <a:avLst/>
                <a:gdLst>
                  <a:gd name="T0" fmla="*/ 4 w 4"/>
                  <a:gd name="T1" fmla="*/ 66 h 66"/>
                  <a:gd name="T2" fmla="*/ 0 w 4"/>
                  <a:gd name="T3" fmla="*/ 66 h 66"/>
                  <a:gd name="T4" fmla="*/ 0 w 4"/>
                  <a:gd name="T5" fmla="*/ 1 h 66"/>
                  <a:gd name="T6" fmla="*/ 4 w 4"/>
                  <a:gd name="T7" fmla="*/ 0 h 66"/>
                  <a:gd name="T8" fmla="*/ 4 w 4"/>
                  <a:gd name="T9" fmla="*/ 66 h 66"/>
                </a:gdLst>
                <a:ahLst/>
                <a:cxnLst>
                  <a:cxn ang="0">
                    <a:pos x="T0" y="T1"/>
                  </a:cxn>
                  <a:cxn ang="0">
                    <a:pos x="T2" y="T3"/>
                  </a:cxn>
                  <a:cxn ang="0">
                    <a:pos x="T4" y="T5"/>
                  </a:cxn>
                  <a:cxn ang="0">
                    <a:pos x="T6" y="T7"/>
                  </a:cxn>
                  <a:cxn ang="0">
                    <a:pos x="T8" y="T9"/>
                  </a:cxn>
                </a:cxnLst>
                <a:rect l="0" t="0" r="r" b="b"/>
                <a:pathLst>
                  <a:path w="4" h="66">
                    <a:moveTo>
                      <a:pt x="4" y="66"/>
                    </a:moveTo>
                    <a:lnTo>
                      <a:pt x="0" y="66"/>
                    </a:lnTo>
                    <a:lnTo>
                      <a:pt x="0" y="1"/>
                    </a:lnTo>
                    <a:lnTo>
                      <a:pt x="4" y="0"/>
                    </a:lnTo>
                    <a:lnTo>
                      <a:pt x="4" y="66"/>
                    </a:lnTo>
                    <a:close/>
                  </a:path>
                </a:pathLst>
              </a:custGeom>
              <a:solidFill>
                <a:srgbClr val="D0D0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54" name="Rectangle 1438"/>
              <p:cNvSpPr>
                <a:spLocks noChangeArrowheads="1"/>
              </p:cNvSpPr>
              <p:nvPr/>
            </p:nvSpPr>
            <p:spPr bwMode="auto">
              <a:xfrm>
                <a:off x="4241" y="4163"/>
                <a:ext cx="2" cy="72"/>
              </a:xfrm>
              <a:prstGeom prst="rect">
                <a:avLst/>
              </a:prstGeom>
              <a:solidFill>
                <a:srgbClr val="8485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55" name="Freeform 1439"/>
              <p:cNvSpPr>
                <a:spLocks/>
              </p:cNvSpPr>
              <p:nvPr/>
            </p:nvSpPr>
            <p:spPr bwMode="auto">
              <a:xfrm>
                <a:off x="4221" y="4180"/>
                <a:ext cx="12" cy="38"/>
              </a:xfrm>
              <a:custGeom>
                <a:avLst/>
                <a:gdLst>
                  <a:gd name="T0" fmla="*/ 12 w 12"/>
                  <a:gd name="T1" fmla="*/ 38 h 38"/>
                  <a:gd name="T2" fmla="*/ 0 w 12"/>
                  <a:gd name="T3" fmla="*/ 38 h 38"/>
                  <a:gd name="T4" fmla="*/ 0 w 12"/>
                  <a:gd name="T5" fmla="*/ 4 h 38"/>
                  <a:gd name="T6" fmla="*/ 12 w 12"/>
                  <a:gd name="T7" fmla="*/ 0 h 38"/>
                  <a:gd name="T8" fmla="*/ 12 w 12"/>
                  <a:gd name="T9" fmla="*/ 38 h 38"/>
                </a:gdLst>
                <a:ahLst/>
                <a:cxnLst>
                  <a:cxn ang="0">
                    <a:pos x="T0" y="T1"/>
                  </a:cxn>
                  <a:cxn ang="0">
                    <a:pos x="T2" y="T3"/>
                  </a:cxn>
                  <a:cxn ang="0">
                    <a:pos x="T4" y="T5"/>
                  </a:cxn>
                  <a:cxn ang="0">
                    <a:pos x="T6" y="T7"/>
                  </a:cxn>
                  <a:cxn ang="0">
                    <a:pos x="T8" y="T9"/>
                  </a:cxn>
                </a:cxnLst>
                <a:rect l="0" t="0" r="r" b="b"/>
                <a:pathLst>
                  <a:path w="12" h="38">
                    <a:moveTo>
                      <a:pt x="12" y="38"/>
                    </a:moveTo>
                    <a:lnTo>
                      <a:pt x="0" y="38"/>
                    </a:lnTo>
                    <a:lnTo>
                      <a:pt x="0" y="4"/>
                    </a:lnTo>
                    <a:lnTo>
                      <a:pt x="12" y="0"/>
                    </a:lnTo>
                    <a:lnTo>
                      <a:pt x="12" y="38"/>
                    </a:lnTo>
                    <a:close/>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56" name="Rectangle 1440"/>
              <p:cNvSpPr>
                <a:spLocks noChangeArrowheads="1"/>
              </p:cNvSpPr>
              <p:nvPr/>
            </p:nvSpPr>
            <p:spPr bwMode="auto">
              <a:xfrm>
                <a:off x="4258" y="4180"/>
                <a:ext cx="28" cy="38"/>
              </a:xfrm>
              <a:prstGeom prst="rect">
                <a:avLst/>
              </a:prstGeom>
              <a:solidFill>
                <a:srgbClr val="4545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57" name="Rectangle 1441"/>
              <p:cNvSpPr>
                <a:spLocks noChangeArrowheads="1"/>
              </p:cNvSpPr>
              <p:nvPr/>
            </p:nvSpPr>
            <p:spPr bwMode="auto">
              <a:xfrm>
                <a:off x="4257" y="4180"/>
                <a:ext cx="1" cy="38"/>
              </a:xfrm>
              <a:prstGeom prst="rect">
                <a:avLst/>
              </a:prstGeom>
              <a:solidFill>
                <a:srgbClr val="3E3D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58" name="Freeform 1442"/>
              <p:cNvSpPr>
                <a:spLocks/>
              </p:cNvSpPr>
              <p:nvPr/>
            </p:nvSpPr>
            <p:spPr bwMode="auto">
              <a:xfrm>
                <a:off x="4366" y="4235"/>
                <a:ext cx="34" cy="1"/>
              </a:xfrm>
              <a:custGeom>
                <a:avLst/>
                <a:gdLst>
                  <a:gd name="T0" fmla="*/ 34 w 34"/>
                  <a:gd name="T1" fmla="*/ 1 h 1"/>
                  <a:gd name="T2" fmla="*/ 0 w 34"/>
                  <a:gd name="T3" fmla="*/ 1 h 1"/>
                  <a:gd name="T4" fmla="*/ 0 w 34"/>
                  <a:gd name="T5" fmla="*/ 0 h 1"/>
                  <a:gd name="T6" fmla="*/ 16 w 34"/>
                  <a:gd name="T7" fmla="*/ 0 h 1"/>
                  <a:gd name="T8" fmla="*/ 16 w 34"/>
                  <a:gd name="T9" fmla="*/ 0 h 1"/>
                  <a:gd name="T10" fmla="*/ 34 w 34"/>
                  <a:gd name="T11" fmla="*/ 0 h 1"/>
                  <a:gd name="T12" fmla="*/ 34 w 34"/>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4" h="1">
                    <a:moveTo>
                      <a:pt x="34" y="1"/>
                    </a:moveTo>
                    <a:lnTo>
                      <a:pt x="0" y="1"/>
                    </a:lnTo>
                    <a:lnTo>
                      <a:pt x="0" y="0"/>
                    </a:lnTo>
                    <a:lnTo>
                      <a:pt x="16" y="0"/>
                    </a:lnTo>
                    <a:lnTo>
                      <a:pt x="16" y="0"/>
                    </a:lnTo>
                    <a:lnTo>
                      <a:pt x="34" y="0"/>
                    </a:lnTo>
                    <a:lnTo>
                      <a:pt x="34" y="1"/>
                    </a:lnTo>
                    <a:close/>
                  </a:path>
                </a:pathLst>
              </a:custGeom>
              <a:solidFill>
                <a:srgbClr val="EBEA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59" name="Freeform 1443"/>
              <p:cNvSpPr>
                <a:spLocks/>
              </p:cNvSpPr>
              <p:nvPr/>
            </p:nvSpPr>
            <p:spPr bwMode="auto">
              <a:xfrm>
                <a:off x="4382" y="4224"/>
                <a:ext cx="18" cy="11"/>
              </a:xfrm>
              <a:custGeom>
                <a:avLst/>
                <a:gdLst>
                  <a:gd name="T0" fmla="*/ 18 w 18"/>
                  <a:gd name="T1" fmla="*/ 11 h 11"/>
                  <a:gd name="T2" fmla="*/ 0 w 18"/>
                  <a:gd name="T3" fmla="*/ 11 h 11"/>
                  <a:gd name="T4" fmla="*/ 0 w 18"/>
                  <a:gd name="T5" fmla="*/ 11 h 11"/>
                  <a:gd name="T6" fmla="*/ 4 w 18"/>
                  <a:gd name="T7" fmla="*/ 11 h 11"/>
                  <a:gd name="T8" fmla="*/ 4 w 18"/>
                  <a:gd name="T9" fmla="*/ 0 h 11"/>
                  <a:gd name="T10" fmla="*/ 18 w 18"/>
                  <a:gd name="T11" fmla="*/ 0 h 11"/>
                  <a:gd name="T12" fmla="*/ 18 w 18"/>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8" h="11">
                    <a:moveTo>
                      <a:pt x="18" y="11"/>
                    </a:moveTo>
                    <a:lnTo>
                      <a:pt x="0" y="11"/>
                    </a:lnTo>
                    <a:lnTo>
                      <a:pt x="0" y="11"/>
                    </a:lnTo>
                    <a:lnTo>
                      <a:pt x="4" y="11"/>
                    </a:lnTo>
                    <a:lnTo>
                      <a:pt x="4" y="0"/>
                    </a:lnTo>
                    <a:lnTo>
                      <a:pt x="18" y="0"/>
                    </a:lnTo>
                    <a:lnTo>
                      <a:pt x="18" y="11"/>
                    </a:lnTo>
                    <a:close/>
                  </a:path>
                </a:pathLst>
              </a:custGeom>
              <a:solidFill>
                <a:srgbClr val="C2C0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60" name="Rectangle 1444"/>
              <p:cNvSpPr>
                <a:spLocks noChangeArrowheads="1"/>
              </p:cNvSpPr>
              <p:nvPr/>
            </p:nvSpPr>
            <p:spPr bwMode="auto">
              <a:xfrm>
                <a:off x="4366" y="4224"/>
                <a:ext cx="16" cy="11"/>
              </a:xfrm>
              <a:prstGeom prst="rect">
                <a:avLst/>
              </a:prstGeom>
              <a:solidFill>
                <a:srgbClr val="8485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61" name="Rectangle 1445"/>
              <p:cNvSpPr>
                <a:spLocks noChangeArrowheads="1"/>
              </p:cNvSpPr>
              <p:nvPr/>
            </p:nvSpPr>
            <p:spPr bwMode="auto">
              <a:xfrm>
                <a:off x="4382" y="4224"/>
                <a:ext cx="4" cy="11"/>
              </a:xfrm>
              <a:prstGeom prst="rect">
                <a:avLst/>
              </a:prstGeom>
              <a:solidFill>
                <a:srgbClr val="6C6D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62" name="Freeform 1446"/>
              <p:cNvSpPr>
                <a:spLocks noEditPoints="1"/>
              </p:cNvSpPr>
              <p:nvPr/>
            </p:nvSpPr>
            <p:spPr bwMode="auto">
              <a:xfrm>
                <a:off x="3953" y="4159"/>
                <a:ext cx="53" cy="76"/>
              </a:xfrm>
              <a:custGeom>
                <a:avLst/>
                <a:gdLst>
                  <a:gd name="T0" fmla="*/ 607 w 607"/>
                  <a:gd name="T1" fmla="*/ 876 h 876"/>
                  <a:gd name="T2" fmla="*/ 535 w 607"/>
                  <a:gd name="T3" fmla="*/ 876 h 876"/>
                  <a:gd name="T4" fmla="*/ 535 w 607"/>
                  <a:gd name="T5" fmla="*/ 196 h 876"/>
                  <a:gd name="T6" fmla="*/ 546 w 607"/>
                  <a:gd name="T7" fmla="*/ 196 h 876"/>
                  <a:gd name="T8" fmla="*/ 546 w 607"/>
                  <a:gd name="T9" fmla="*/ 51 h 876"/>
                  <a:gd name="T10" fmla="*/ 535 w 607"/>
                  <a:gd name="T11" fmla="*/ 51 h 876"/>
                  <a:gd name="T12" fmla="*/ 535 w 607"/>
                  <a:gd name="T13" fmla="*/ 0 h 876"/>
                  <a:gd name="T14" fmla="*/ 607 w 607"/>
                  <a:gd name="T15" fmla="*/ 0 h 876"/>
                  <a:gd name="T16" fmla="*/ 607 w 607"/>
                  <a:gd name="T17" fmla="*/ 876 h 876"/>
                  <a:gd name="T18" fmla="*/ 485 w 607"/>
                  <a:gd name="T19" fmla="*/ 876 h 876"/>
                  <a:gd name="T20" fmla="*/ 218 w 607"/>
                  <a:gd name="T21" fmla="*/ 876 h 876"/>
                  <a:gd name="T22" fmla="*/ 218 w 607"/>
                  <a:gd name="T23" fmla="*/ 529 h 876"/>
                  <a:gd name="T24" fmla="*/ 5 w 607"/>
                  <a:gd name="T25" fmla="*/ 529 h 876"/>
                  <a:gd name="T26" fmla="*/ 5 w 607"/>
                  <a:gd name="T27" fmla="*/ 0 h 876"/>
                  <a:gd name="T28" fmla="*/ 0 w 607"/>
                  <a:gd name="T29" fmla="*/ 2 h 876"/>
                  <a:gd name="T30" fmla="*/ 0 w 607"/>
                  <a:gd name="T31" fmla="*/ 0 h 876"/>
                  <a:gd name="T32" fmla="*/ 485 w 607"/>
                  <a:gd name="T33" fmla="*/ 0 h 876"/>
                  <a:gd name="T34" fmla="*/ 485 w 607"/>
                  <a:gd name="T35" fmla="*/ 876 h 876"/>
                  <a:gd name="T36" fmla="*/ 408 w 607"/>
                  <a:gd name="T37" fmla="*/ 51 h 876"/>
                  <a:gd name="T38" fmla="*/ 408 w 607"/>
                  <a:gd name="T39" fmla="*/ 196 h 876"/>
                  <a:gd name="T40" fmla="*/ 467 w 607"/>
                  <a:gd name="T41" fmla="*/ 196 h 876"/>
                  <a:gd name="T42" fmla="*/ 467 w 607"/>
                  <a:gd name="T43" fmla="*/ 51 h 876"/>
                  <a:gd name="T44" fmla="*/ 408 w 607"/>
                  <a:gd name="T45" fmla="*/ 51 h 876"/>
                  <a:gd name="T46" fmla="*/ 329 w 607"/>
                  <a:gd name="T47" fmla="*/ 51 h 876"/>
                  <a:gd name="T48" fmla="*/ 329 w 607"/>
                  <a:gd name="T49" fmla="*/ 196 h 876"/>
                  <a:gd name="T50" fmla="*/ 387 w 607"/>
                  <a:gd name="T51" fmla="*/ 196 h 876"/>
                  <a:gd name="T52" fmla="*/ 387 w 607"/>
                  <a:gd name="T53" fmla="*/ 51 h 876"/>
                  <a:gd name="T54" fmla="*/ 329 w 607"/>
                  <a:gd name="T55" fmla="*/ 51 h 876"/>
                  <a:gd name="T56" fmla="*/ 249 w 607"/>
                  <a:gd name="T57" fmla="*/ 51 h 876"/>
                  <a:gd name="T58" fmla="*/ 249 w 607"/>
                  <a:gd name="T59" fmla="*/ 196 h 876"/>
                  <a:gd name="T60" fmla="*/ 308 w 607"/>
                  <a:gd name="T61" fmla="*/ 196 h 876"/>
                  <a:gd name="T62" fmla="*/ 308 w 607"/>
                  <a:gd name="T63" fmla="*/ 51 h 876"/>
                  <a:gd name="T64" fmla="*/ 249 w 607"/>
                  <a:gd name="T65" fmla="*/ 51 h 876"/>
                  <a:gd name="T66" fmla="*/ 170 w 607"/>
                  <a:gd name="T67" fmla="*/ 51 h 876"/>
                  <a:gd name="T68" fmla="*/ 170 w 607"/>
                  <a:gd name="T69" fmla="*/ 196 h 876"/>
                  <a:gd name="T70" fmla="*/ 229 w 607"/>
                  <a:gd name="T71" fmla="*/ 196 h 876"/>
                  <a:gd name="T72" fmla="*/ 229 w 607"/>
                  <a:gd name="T73" fmla="*/ 51 h 876"/>
                  <a:gd name="T74" fmla="*/ 170 w 607"/>
                  <a:gd name="T75" fmla="*/ 51 h 876"/>
                  <a:gd name="T76" fmla="*/ 91 w 607"/>
                  <a:gd name="T77" fmla="*/ 51 h 876"/>
                  <a:gd name="T78" fmla="*/ 91 w 607"/>
                  <a:gd name="T79" fmla="*/ 196 h 876"/>
                  <a:gd name="T80" fmla="*/ 149 w 607"/>
                  <a:gd name="T81" fmla="*/ 196 h 876"/>
                  <a:gd name="T82" fmla="*/ 149 w 607"/>
                  <a:gd name="T83" fmla="*/ 51 h 876"/>
                  <a:gd name="T84" fmla="*/ 91 w 607"/>
                  <a:gd name="T85" fmla="*/ 51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7" h="876">
                    <a:moveTo>
                      <a:pt x="607" y="876"/>
                    </a:moveTo>
                    <a:lnTo>
                      <a:pt x="535" y="876"/>
                    </a:lnTo>
                    <a:lnTo>
                      <a:pt x="535" y="196"/>
                    </a:lnTo>
                    <a:lnTo>
                      <a:pt x="546" y="196"/>
                    </a:lnTo>
                    <a:lnTo>
                      <a:pt x="546" y="51"/>
                    </a:lnTo>
                    <a:lnTo>
                      <a:pt x="535" y="51"/>
                    </a:lnTo>
                    <a:lnTo>
                      <a:pt x="535" y="0"/>
                    </a:lnTo>
                    <a:lnTo>
                      <a:pt x="607" y="0"/>
                    </a:lnTo>
                    <a:lnTo>
                      <a:pt x="607" y="876"/>
                    </a:lnTo>
                    <a:moveTo>
                      <a:pt x="485" y="876"/>
                    </a:moveTo>
                    <a:lnTo>
                      <a:pt x="218" y="876"/>
                    </a:lnTo>
                    <a:lnTo>
                      <a:pt x="218" y="529"/>
                    </a:lnTo>
                    <a:lnTo>
                      <a:pt x="5" y="529"/>
                    </a:lnTo>
                    <a:lnTo>
                      <a:pt x="5" y="0"/>
                    </a:lnTo>
                    <a:lnTo>
                      <a:pt x="0" y="2"/>
                    </a:lnTo>
                    <a:lnTo>
                      <a:pt x="0" y="0"/>
                    </a:lnTo>
                    <a:lnTo>
                      <a:pt x="485" y="0"/>
                    </a:lnTo>
                    <a:lnTo>
                      <a:pt x="485" y="876"/>
                    </a:lnTo>
                    <a:moveTo>
                      <a:pt x="408" y="51"/>
                    </a:moveTo>
                    <a:lnTo>
                      <a:pt x="408" y="196"/>
                    </a:lnTo>
                    <a:lnTo>
                      <a:pt x="467" y="196"/>
                    </a:lnTo>
                    <a:lnTo>
                      <a:pt x="467" y="51"/>
                    </a:lnTo>
                    <a:lnTo>
                      <a:pt x="408" y="51"/>
                    </a:lnTo>
                    <a:moveTo>
                      <a:pt x="329" y="51"/>
                    </a:moveTo>
                    <a:lnTo>
                      <a:pt x="329" y="196"/>
                    </a:lnTo>
                    <a:lnTo>
                      <a:pt x="387" y="196"/>
                    </a:lnTo>
                    <a:lnTo>
                      <a:pt x="387" y="51"/>
                    </a:lnTo>
                    <a:lnTo>
                      <a:pt x="329" y="51"/>
                    </a:lnTo>
                    <a:moveTo>
                      <a:pt x="249" y="51"/>
                    </a:moveTo>
                    <a:lnTo>
                      <a:pt x="249" y="196"/>
                    </a:lnTo>
                    <a:lnTo>
                      <a:pt x="308" y="196"/>
                    </a:lnTo>
                    <a:lnTo>
                      <a:pt x="308" y="51"/>
                    </a:lnTo>
                    <a:lnTo>
                      <a:pt x="249" y="51"/>
                    </a:lnTo>
                    <a:moveTo>
                      <a:pt x="170" y="51"/>
                    </a:moveTo>
                    <a:lnTo>
                      <a:pt x="170" y="196"/>
                    </a:lnTo>
                    <a:lnTo>
                      <a:pt x="229" y="196"/>
                    </a:lnTo>
                    <a:lnTo>
                      <a:pt x="229" y="51"/>
                    </a:lnTo>
                    <a:lnTo>
                      <a:pt x="170" y="51"/>
                    </a:lnTo>
                    <a:moveTo>
                      <a:pt x="91" y="51"/>
                    </a:moveTo>
                    <a:lnTo>
                      <a:pt x="91" y="196"/>
                    </a:lnTo>
                    <a:lnTo>
                      <a:pt x="149" y="196"/>
                    </a:lnTo>
                    <a:lnTo>
                      <a:pt x="149" y="51"/>
                    </a:lnTo>
                    <a:lnTo>
                      <a:pt x="91" y="51"/>
                    </a:lnTo>
                  </a:path>
                </a:pathLst>
              </a:custGeom>
              <a:solidFill>
                <a:srgbClr val="ADAE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63" name="Freeform 1447"/>
              <p:cNvSpPr>
                <a:spLocks/>
              </p:cNvSpPr>
              <p:nvPr/>
            </p:nvSpPr>
            <p:spPr bwMode="auto">
              <a:xfrm>
                <a:off x="3995" y="4159"/>
                <a:ext cx="4" cy="76"/>
              </a:xfrm>
              <a:custGeom>
                <a:avLst/>
                <a:gdLst>
                  <a:gd name="T0" fmla="*/ 4 w 4"/>
                  <a:gd name="T1" fmla="*/ 76 h 76"/>
                  <a:gd name="T2" fmla="*/ 0 w 4"/>
                  <a:gd name="T3" fmla="*/ 76 h 76"/>
                  <a:gd name="T4" fmla="*/ 0 w 4"/>
                  <a:gd name="T5" fmla="*/ 0 h 76"/>
                  <a:gd name="T6" fmla="*/ 4 w 4"/>
                  <a:gd name="T7" fmla="*/ 0 h 76"/>
                  <a:gd name="T8" fmla="*/ 4 w 4"/>
                  <a:gd name="T9" fmla="*/ 5 h 76"/>
                  <a:gd name="T10" fmla="*/ 0 w 4"/>
                  <a:gd name="T11" fmla="*/ 5 h 76"/>
                  <a:gd name="T12" fmla="*/ 0 w 4"/>
                  <a:gd name="T13" fmla="*/ 17 h 76"/>
                  <a:gd name="T14" fmla="*/ 4 w 4"/>
                  <a:gd name="T15" fmla="*/ 17 h 76"/>
                  <a:gd name="T16" fmla="*/ 4 w 4"/>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6">
                    <a:moveTo>
                      <a:pt x="4" y="76"/>
                    </a:moveTo>
                    <a:lnTo>
                      <a:pt x="0" y="76"/>
                    </a:lnTo>
                    <a:lnTo>
                      <a:pt x="0" y="0"/>
                    </a:lnTo>
                    <a:lnTo>
                      <a:pt x="4" y="0"/>
                    </a:lnTo>
                    <a:lnTo>
                      <a:pt x="4" y="5"/>
                    </a:lnTo>
                    <a:lnTo>
                      <a:pt x="0" y="5"/>
                    </a:lnTo>
                    <a:lnTo>
                      <a:pt x="0" y="17"/>
                    </a:lnTo>
                    <a:lnTo>
                      <a:pt x="4" y="17"/>
                    </a:lnTo>
                    <a:lnTo>
                      <a:pt x="4" y="76"/>
                    </a:lnTo>
                    <a:close/>
                  </a:path>
                </a:pathLst>
              </a:custGeom>
              <a:solidFill>
                <a:srgbClr val="9799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64" name="Freeform 1448"/>
              <p:cNvSpPr>
                <a:spLocks/>
              </p:cNvSpPr>
              <p:nvPr/>
            </p:nvSpPr>
            <p:spPr bwMode="auto">
              <a:xfrm>
                <a:off x="3934" y="4159"/>
                <a:ext cx="20" cy="46"/>
              </a:xfrm>
              <a:custGeom>
                <a:avLst/>
                <a:gdLst>
                  <a:gd name="T0" fmla="*/ 20 w 20"/>
                  <a:gd name="T1" fmla="*/ 46 h 46"/>
                  <a:gd name="T2" fmla="*/ 16 w 20"/>
                  <a:gd name="T3" fmla="*/ 46 h 46"/>
                  <a:gd name="T4" fmla="*/ 16 w 20"/>
                  <a:gd name="T5" fmla="*/ 18 h 46"/>
                  <a:gd name="T6" fmla="*/ 12 w 20"/>
                  <a:gd name="T7" fmla="*/ 20 h 46"/>
                  <a:gd name="T8" fmla="*/ 12 w 20"/>
                  <a:gd name="T9" fmla="*/ 46 h 46"/>
                  <a:gd name="T10" fmla="*/ 9 w 20"/>
                  <a:gd name="T11" fmla="*/ 46 h 46"/>
                  <a:gd name="T12" fmla="*/ 9 w 20"/>
                  <a:gd name="T13" fmla="*/ 21 h 46"/>
                  <a:gd name="T14" fmla="*/ 4 w 20"/>
                  <a:gd name="T15" fmla="*/ 23 h 46"/>
                  <a:gd name="T16" fmla="*/ 4 w 20"/>
                  <a:gd name="T17" fmla="*/ 46 h 46"/>
                  <a:gd name="T18" fmla="*/ 0 w 20"/>
                  <a:gd name="T19" fmla="*/ 46 h 46"/>
                  <a:gd name="T20" fmla="*/ 0 w 20"/>
                  <a:gd name="T21" fmla="*/ 12 h 46"/>
                  <a:gd name="T22" fmla="*/ 19 w 20"/>
                  <a:gd name="T23" fmla="*/ 0 h 46"/>
                  <a:gd name="T24" fmla="*/ 20 w 20"/>
                  <a:gd name="T25" fmla="*/ 0 h 46"/>
                  <a:gd name="T26" fmla="*/ 20 w 20"/>
                  <a:gd name="T2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46">
                    <a:moveTo>
                      <a:pt x="20" y="46"/>
                    </a:moveTo>
                    <a:lnTo>
                      <a:pt x="16" y="46"/>
                    </a:lnTo>
                    <a:lnTo>
                      <a:pt x="16" y="18"/>
                    </a:lnTo>
                    <a:lnTo>
                      <a:pt x="12" y="20"/>
                    </a:lnTo>
                    <a:lnTo>
                      <a:pt x="12" y="46"/>
                    </a:lnTo>
                    <a:lnTo>
                      <a:pt x="9" y="46"/>
                    </a:lnTo>
                    <a:lnTo>
                      <a:pt x="9" y="21"/>
                    </a:lnTo>
                    <a:lnTo>
                      <a:pt x="4" y="23"/>
                    </a:lnTo>
                    <a:lnTo>
                      <a:pt x="4" y="46"/>
                    </a:lnTo>
                    <a:lnTo>
                      <a:pt x="0" y="46"/>
                    </a:lnTo>
                    <a:lnTo>
                      <a:pt x="0" y="12"/>
                    </a:lnTo>
                    <a:lnTo>
                      <a:pt x="19" y="0"/>
                    </a:lnTo>
                    <a:lnTo>
                      <a:pt x="20" y="0"/>
                    </a:lnTo>
                    <a:lnTo>
                      <a:pt x="20" y="46"/>
                    </a:lnTo>
                    <a:close/>
                  </a:path>
                </a:pathLst>
              </a:custGeom>
              <a:solidFill>
                <a:srgbClr val="D7D6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65" name="Freeform 1449"/>
              <p:cNvSpPr>
                <a:spLocks/>
              </p:cNvSpPr>
              <p:nvPr/>
            </p:nvSpPr>
            <p:spPr bwMode="auto">
              <a:xfrm>
                <a:off x="3946" y="4177"/>
                <a:ext cx="4" cy="28"/>
              </a:xfrm>
              <a:custGeom>
                <a:avLst/>
                <a:gdLst>
                  <a:gd name="T0" fmla="*/ 4 w 4"/>
                  <a:gd name="T1" fmla="*/ 28 h 28"/>
                  <a:gd name="T2" fmla="*/ 0 w 4"/>
                  <a:gd name="T3" fmla="*/ 28 h 28"/>
                  <a:gd name="T4" fmla="*/ 0 w 4"/>
                  <a:gd name="T5" fmla="*/ 2 h 28"/>
                  <a:gd name="T6" fmla="*/ 4 w 4"/>
                  <a:gd name="T7" fmla="*/ 0 h 28"/>
                  <a:gd name="T8" fmla="*/ 4 w 4"/>
                  <a:gd name="T9" fmla="*/ 28 h 28"/>
                </a:gdLst>
                <a:ahLst/>
                <a:cxnLst>
                  <a:cxn ang="0">
                    <a:pos x="T0" y="T1"/>
                  </a:cxn>
                  <a:cxn ang="0">
                    <a:pos x="T2" y="T3"/>
                  </a:cxn>
                  <a:cxn ang="0">
                    <a:pos x="T4" y="T5"/>
                  </a:cxn>
                  <a:cxn ang="0">
                    <a:pos x="T6" y="T7"/>
                  </a:cxn>
                  <a:cxn ang="0">
                    <a:pos x="T8" y="T9"/>
                  </a:cxn>
                </a:cxnLst>
                <a:rect l="0" t="0" r="r" b="b"/>
                <a:pathLst>
                  <a:path w="4" h="28">
                    <a:moveTo>
                      <a:pt x="4" y="28"/>
                    </a:moveTo>
                    <a:lnTo>
                      <a:pt x="0" y="28"/>
                    </a:lnTo>
                    <a:lnTo>
                      <a:pt x="0" y="2"/>
                    </a:lnTo>
                    <a:lnTo>
                      <a:pt x="4" y="0"/>
                    </a:lnTo>
                    <a:lnTo>
                      <a:pt x="4" y="28"/>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66" name="Freeform 1450"/>
              <p:cNvSpPr>
                <a:spLocks/>
              </p:cNvSpPr>
              <p:nvPr/>
            </p:nvSpPr>
            <p:spPr bwMode="auto">
              <a:xfrm>
                <a:off x="3938" y="4180"/>
                <a:ext cx="5" cy="25"/>
              </a:xfrm>
              <a:custGeom>
                <a:avLst/>
                <a:gdLst>
                  <a:gd name="T0" fmla="*/ 5 w 5"/>
                  <a:gd name="T1" fmla="*/ 25 h 25"/>
                  <a:gd name="T2" fmla="*/ 0 w 5"/>
                  <a:gd name="T3" fmla="*/ 25 h 25"/>
                  <a:gd name="T4" fmla="*/ 0 w 5"/>
                  <a:gd name="T5" fmla="*/ 2 h 25"/>
                  <a:gd name="T6" fmla="*/ 5 w 5"/>
                  <a:gd name="T7" fmla="*/ 0 h 25"/>
                  <a:gd name="T8" fmla="*/ 5 w 5"/>
                  <a:gd name="T9" fmla="*/ 25 h 25"/>
                </a:gdLst>
                <a:ahLst/>
                <a:cxnLst>
                  <a:cxn ang="0">
                    <a:pos x="T0" y="T1"/>
                  </a:cxn>
                  <a:cxn ang="0">
                    <a:pos x="T2" y="T3"/>
                  </a:cxn>
                  <a:cxn ang="0">
                    <a:pos x="T4" y="T5"/>
                  </a:cxn>
                  <a:cxn ang="0">
                    <a:pos x="T6" y="T7"/>
                  </a:cxn>
                  <a:cxn ang="0">
                    <a:pos x="T8" y="T9"/>
                  </a:cxn>
                </a:cxnLst>
                <a:rect l="0" t="0" r="r" b="b"/>
                <a:pathLst>
                  <a:path w="5" h="25">
                    <a:moveTo>
                      <a:pt x="5" y="25"/>
                    </a:moveTo>
                    <a:lnTo>
                      <a:pt x="0" y="25"/>
                    </a:lnTo>
                    <a:lnTo>
                      <a:pt x="0" y="2"/>
                    </a:lnTo>
                    <a:lnTo>
                      <a:pt x="5" y="0"/>
                    </a:lnTo>
                    <a:lnTo>
                      <a:pt x="5" y="25"/>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67" name="Rectangle 1451"/>
              <p:cNvSpPr>
                <a:spLocks noChangeArrowheads="1"/>
              </p:cNvSpPr>
              <p:nvPr/>
            </p:nvSpPr>
            <p:spPr bwMode="auto">
              <a:xfrm>
                <a:off x="3961" y="4164"/>
                <a:ext cx="5" cy="12"/>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68" name="Rectangle 1452"/>
              <p:cNvSpPr>
                <a:spLocks noChangeArrowheads="1"/>
              </p:cNvSpPr>
              <p:nvPr/>
            </p:nvSpPr>
            <p:spPr bwMode="auto">
              <a:xfrm>
                <a:off x="3968" y="4164"/>
                <a:ext cx="5" cy="12"/>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69" name="Rectangle 1453"/>
              <p:cNvSpPr>
                <a:spLocks noChangeArrowheads="1"/>
              </p:cNvSpPr>
              <p:nvPr/>
            </p:nvSpPr>
            <p:spPr bwMode="auto">
              <a:xfrm>
                <a:off x="3975" y="4164"/>
                <a:ext cx="5" cy="12"/>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70" name="Rectangle 1454"/>
              <p:cNvSpPr>
                <a:spLocks noChangeArrowheads="1"/>
              </p:cNvSpPr>
              <p:nvPr/>
            </p:nvSpPr>
            <p:spPr bwMode="auto">
              <a:xfrm>
                <a:off x="3982" y="4164"/>
                <a:ext cx="5" cy="12"/>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22" name="Group 1656"/>
            <p:cNvGrpSpPr>
              <a:grpSpLocks/>
            </p:cNvGrpSpPr>
            <p:nvPr/>
          </p:nvGrpSpPr>
          <p:grpSpPr bwMode="auto">
            <a:xfrm>
              <a:off x="5867400" y="1608138"/>
              <a:ext cx="4730750" cy="5118100"/>
              <a:chOff x="3696" y="1013"/>
              <a:chExt cx="2980" cy="3224"/>
            </a:xfrm>
          </p:grpSpPr>
          <p:sp>
            <p:nvSpPr>
              <p:cNvPr id="1871" name="Rectangle 1456"/>
              <p:cNvSpPr>
                <a:spLocks noChangeArrowheads="1"/>
              </p:cNvSpPr>
              <p:nvPr/>
            </p:nvSpPr>
            <p:spPr bwMode="auto">
              <a:xfrm>
                <a:off x="3988" y="4164"/>
                <a:ext cx="6" cy="12"/>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72" name="Rectangle 1457"/>
              <p:cNvSpPr>
                <a:spLocks noChangeArrowheads="1"/>
              </p:cNvSpPr>
              <p:nvPr/>
            </p:nvSpPr>
            <p:spPr bwMode="auto">
              <a:xfrm>
                <a:off x="3999" y="4164"/>
                <a:ext cx="1" cy="12"/>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73" name="Rectangle 1458"/>
              <p:cNvSpPr>
                <a:spLocks noChangeArrowheads="1"/>
              </p:cNvSpPr>
              <p:nvPr/>
            </p:nvSpPr>
            <p:spPr bwMode="auto">
              <a:xfrm>
                <a:off x="3995" y="4164"/>
                <a:ext cx="4" cy="12"/>
              </a:xfrm>
              <a:prstGeom prst="rect">
                <a:avLst/>
              </a:prstGeom>
              <a:solidFill>
                <a:srgbClr val="6B6C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74" name="Rectangle 1459"/>
              <p:cNvSpPr>
                <a:spLocks noChangeArrowheads="1"/>
              </p:cNvSpPr>
              <p:nvPr/>
            </p:nvSpPr>
            <p:spPr bwMode="auto">
              <a:xfrm>
                <a:off x="4535" y="4212"/>
                <a:ext cx="2" cy="24"/>
              </a:xfrm>
              <a:prstGeom prst="rect">
                <a:avLst/>
              </a:prstGeom>
              <a:solidFill>
                <a:srgbClr val="AFAF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75" name="Freeform 1460"/>
              <p:cNvSpPr>
                <a:spLocks noEditPoints="1"/>
              </p:cNvSpPr>
              <p:nvPr/>
            </p:nvSpPr>
            <p:spPr bwMode="auto">
              <a:xfrm>
                <a:off x="4478" y="4193"/>
                <a:ext cx="57" cy="43"/>
              </a:xfrm>
              <a:custGeom>
                <a:avLst/>
                <a:gdLst>
                  <a:gd name="T0" fmla="*/ 660 w 660"/>
                  <a:gd name="T1" fmla="*/ 495 h 495"/>
                  <a:gd name="T2" fmla="*/ 0 w 660"/>
                  <a:gd name="T3" fmla="*/ 495 h 495"/>
                  <a:gd name="T4" fmla="*/ 0 w 660"/>
                  <a:gd name="T5" fmla="*/ 492 h 495"/>
                  <a:gd name="T6" fmla="*/ 332 w 660"/>
                  <a:gd name="T7" fmla="*/ 492 h 495"/>
                  <a:gd name="T8" fmla="*/ 332 w 660"/>
                  <a:gd name="T9" fmla="*/ 495 h 495"/>
                  <a:gd name="T10" fmla="*/ 660 w 660"/>
                  <a:gd name="T11" fmla="*/ 495 h 495"/>
                  <a:gd name="T12" fmla="*/ 622 w 660"/>
                  <a:gd name="T13" fmla="*/ 223 h 495"/>
                  <a:gd name="T14" fmla="*/ 622 w 660"/>
                  <a:gd name="T15" fmla="*/ 210 h 495"/>
                  <a:gd name="T16" fmla="*/ 615 w 660"/>
                  <a:gd name="T17" fmla="*/ 210 h 495"/>
                  <a:gd name="T18" fmla="*/ 615 w 660"/>
                  <a:gd name="T19" fmla="*/ 196 h 495"/>
                  <a:gd name="T20" fmla="*/ 622 w 660"/>
                  <a:gd name="T21" fmla="*/ 196 h 495"/>
                  <a:gd name="T22" fmla="*/ 622 w 660"/>
                  <a:gd name="T23" fmla="*/ 120 h 495"/>
                  <a:gd name="T24" fmla="*/ 615 w 660"/>
                  <a:gd name="T25" fmla="*/ 120 h 495"/>
                  <a:gd name="T26" fmla="*/ 615 w 660"/>
                  <a:gd name="T27" fmla="*/ 0 h 495"/>
                  <a:gd name="T28" fmla="*/ 660 w 660"/>
                  <a:gd name="T29" fmla="*/ 0 h 495"/>
                  <a:gd name="T30" fmla="*/ 660 w 660"/>
                  <a:gd name="T31" fmla="*/ 219 h 495"/>
                  <a:gd name="T32" fmla="*/ 622 w 660"/>
                  <a:gd name="T33" fmla="*/ 223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0" h="495">
                    <a:moveTo>
                      <a:pt x="660" y="495"/>
                    </a:moveTo>
                    <a:lnTo>
                      <a:pt x="0" y="495"/>
                    </a:lnTo>
                    <a:lnTo>
                      <a:pt x="0" y="492"/>
                    </a:lnTo>
                    <a:lnTo>
                      <a:pt x="332" y="492"/>
                    </a:lnTo>
                    <a:lnTo>
                      <a:pt x="332" y="495"/>
                    </a:lnTo>
                    <a:lnTo>
                      <a:pt x="660" y="495"/>
                    </a:lnTo>
                    <a:moveTo>
                      <a:pt x="622" y="223"/>
                    </a:moveTo>
                    <a:lnTo>
                      <a:pt x="622" y="210"/>
                    </a:lnTo>
                    <a:lnTo>
                      <a:pt x="615" y="210"/>
                    </a:lnTo>
                    <a:lnTo>
                      <a:pt x="615" y="196"/>
                    </a:lnTo>
                    <a:lnTo>
                      <a:pt x="622" y="196"/>
                    </a:lnTo>
                    <a:lnTo>
                      <a:pt x="622" y="120"/>
                    </a:lnTo>
                    <a:lnTo>
                      <a:pt x="615" y="120"/>
                    </a:lnTo>
                    <a:lnTo>
                      <a:pt x="615" y="0"/>
                    </a:lnTo>
                    <a:lnTo>
                      <a:pt x="660" y="0"/>
                    </a:lnTo>
                    <a:lnTo>
                      <a:pt x="660" y="219"/>
                    </a:lnTo>
                    <a:lnTo>
                      <a:pt x="622" y="223"/>
                    </a:lnTo>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76" name="Freeform 1461"/>
              <p:cNvSpPr>
                <a:spLocks/>
              </p:cNvSpPr>
              <p:nvPr/>
            </p:nvSpPr>
            <p:spPr bwMode="auto">
              <a:xfrm>
                <a:off x="4493" y="4193"/>
                <a:ext cx="38" cy="42"/>
              </a:xfrm>
              <a:custGeom>
                <a:avLst/>
                <a:gdLst>
                  <a:gd name="T0" fmla="*/ 14 w 38"/>
                  <a:gd name="T1" fmla="*/ 42 h 42"/>
                  <a:gd name="T2" fmla="*/ 0 w 38"/>
                  <a:gd name="T3" fmla="*/ 42 h 42"/>
                  <a:gd name="T4" fmla="*/ 0 w 38"/>
                  <a:gd name="T5" fmla="*/ 32 h 42"/>
                  <a:gd name="T6" fmla="*/ 13 w 38"/>
                  <a:gd name="T7" fmla="*/ 32 h 42"/>
                  <a:gd name="T8" fmla="*/ 13 w 38"/>
                  <a:gd name="T9" fmla="*/ 10 h 42"/>
                  <a:gd name="T10" fmla="*/ 0 w 38"/>
                  <a:gd name="T11" fmla="*/ 10 h 42"/>
                  <a:gd name="T12" fmla="*/ 0 w 38"/>
                  <a:gd name="T13" fmla="*/ 0 h 42"/>
                  <a:gd name="T14" fmla="*/ 38 w 38"/>
                  <a:gd name="T15" fmla="*/ 0 h 42"/>
                  <a:gd name="T16" fmla="*/ 38 w 38"/>
                  <a:gd name="T17" fmla="*/ 10 h 42"/>
                  <a:gd name="T18" fmla="*/ 32 w 38"/>
                  <a:gd name="T19" fmla="*/ 10 h 42"/>
                  <a:gd name="T20" fmla="*/ 32 w 38"/>
                  <a:gd name="T21" fmla="*/ 17 h 42"/>
                  <a:gd name="T22" fmla="*/ 38 w 38"/>
                  <a:gd name="T23" fmla="*/ 17 h 42"/>
                  <a:gd name="T24" fmla="*/ 38 w 38"/>
                  <a:gd name="T25" fmla="*/ 18 h 42"/>
                  <a:gd name="T26" fmla="*/ 32 w 38"/>
                  <a:gd name="T27" fmla="*/ 18 h 42"/>
                  <a:gd name="T28" fmla="*/ 32 w 38"/>
                  <a:gd name="T29" fmla="*/ 20 h 42"/>
                  <a:gd name="T30" fmla="*/ 14 w 38"/>
                  <a:gd name="T31" fmla="*/ 22 h 42"/>
                  <a:gd name="T32" fmla="*/ 14 w 38"/>
                  <a:gd name="T3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42">
                    <a:moveTo>
                      <a:pt x="14" y="42"/>
                    </a:moveTo>
                    <a:lnTo>
                      <a:pt x="0" y="42"/>
                    </a:lnTo>
                    <a:lnTo>
                      <a:pt x="0" y="32"/>
                    </a:lnTo>
                    <a:lnTo>
                      <a:pt x="13" y="32"/>
                    </a:lnTo>
                    <a:lnTo>
                      <a:pt x="13" y="10"/>
                    </a:lnTo>
                    <a:lnTo>
                      <a:pt x="0" y="10"/>
                    </a:lnTo>
                    <a:lnTo>
                      <a:pt x="0" y="0"/>
                    </a:lnTo>
                    <a:lnTo>
                      <a:pt x="38" y="0"/>
                    </a:lnTo>
                    <a:lnTo>
                      <a:pt x="38" y="10"/>
                    </a:lnTo>
                    <a:lnTo>
                      <a:pt x="32" y="10"/>
                    </a:lnTo>
                    <a:lnTo>
                      <a:pt x="32" y="17"/>
                    </a:lnTo>
                    <a:lnTo>
                      <a:pt x="38" y="17"/>
                    </a:lnTo>
                    <a:lnTo>
                      <a:pt x="38" y="18"/>
                    </a:lnTo>
                    <a:lnTo>
                      <a:pt x="32" y="18"/>
                    </a:lnTo>
                    <a:lnTo>
                      <a:pt x="32" y="20"/>
                    </a:lnTo>
                    <a:lnTo>
                      <a:pt x="14" y="22"/>
                    </a:lnTo>
                    <a:lnTo>
                      <a:pt x="14" y="42"/>
                    </a:lnTo>
                    <a:close/>
                  </a:path>
                </a:pathLst>
              </a:custGeom>
              <a:solidFill>
                <a:srgbClr val="7F80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77" name="Freeform 1462"/>
              <p:cNvSpPr>
                <a:spLocks/>
              </p:cNvSpPr>
              <p:nvPr/>
            </p:nvSpPr>
            <p:spPr bwMode="auto">
              <a:xfrm>
                <a:off x="4477" y="4193"/>
                <a:ext cx="16" cy="42"/>
              </a:xfrm>
              <a:custGeom>
                <a:avLst/>
                <a:gdLst>
                  <a:gd name="T0" fmla="*/ 16 w 16"/>
                  <a:gd name="T1" fmla="*/ 42 h 42"/>
                  <a:gd name="T2" fmla="*/ 1 w 16"/>
                  <a:gd name="T3" fmla="*/ 42 h 42"/>
                  <a:gd name="T4" fmla="*/ 1 w 16"/>
                  <a:gd name="T5" fmla="*/ 0 h 42"/>
                  <a:gd name="T6" fmla="*/ 0 w 16"/>
                  <a:gd name="T7" fmla="*/ 0 h 42"/>
                  <a:gd name="T8" fmla="*/ 0 w 16"/>
                  <a:gd name="T9" fmla="*/ 0 h 42"/>
                  <a:gd name="T10" fmla="*/ 16 w 16"/>
                  <a:gd name="T11" fmla="*/ 0 h 42"/>
                  <a:gd name="T12" fmla="*/ 16 w 16"/>
                  <a:gd name="T13" fmla="*/ 10 h 42"/>
                  <a:gd name="T14" fmla="*/ 10 w 16"/>
                  <a:gd name="T15" fmla="*/ 10 h 42"/>
                  <a:gd name="T16" fmla="*/ 10 w 16"/>
                  <a:gd name="T17" fmla="*/ 32 h 42"/>
                  <a:gd name="T18" fmla="*/ 16 w 16"/>
                  <a:gd name="T19" fmla="*/ 32 h 42"/>
                  <a:gd name="T20" fmla="*/ 16 w 16"/>
                  <a:gd name="T2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2">
                    <a:moveTo>
                      <a:pt x="16" y="42"/>
                    </a:moveTo>
                    <a:lnTo>
                      <a:pt x="1" y="42"/>
                    </a:lnTo>
                    <a:lnTo>
                      <a:pt x="1" y="0"/>
                    </a:lnTo>
                    <a:lnTo>
                      <a:pt x="0" y="0"/>
                    </a:lnTo>
                    <a:lnTo>
                      <a:pt x="0" y="0"/>
                    </a:lnTo>
                    <a:lnTo>
                      <a:pt x="16" y="0"/>
                    </a:lnTo>
                    <a:lnTo>
                      <a:pt x="16" y="10"/>
                    </a:lnTo>
                    <a:lnTo>
                      <a:pt x="10" y="10"/>
                    </a:lnTo>
                    <a:lnTo>
                      <a:pt x="10" y="32"/>
                    </a:lnTo>
                    <a:lnTo>
                      <a:pt x="16" y="32"/>
                    </a:lnTo>
                    <a:lnTo>
                      <a:pt x="16" y="42"/>
                    </a:lnTo>
                    <a:close/>
                  </a:path>
                </a:pathLst>
              </a:custGeom>
              <a:solidFill>
                <a:srgbClr val="6869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78" name="Freeform 1463"/>
              <p:cNvSpPr>
                <a:spLocks/>
              </p:cNvSpPr>
              <p:nvPr/>
            </p:nvSpPr>
            <p:spPr bwMode="auto">
              <a:xfrm>
                <a:off x="4507" y="4212"/>
                <a:ext cx="28" cy="24"/>
              </a:xfrm>
              <a:custGeom>
                <a:avLst/>
                <a:gdLst>
                  <a:gd name="T0" fmla="*/ 28 w 28"/>
                  <a:gd name="T1" fmla="*/ 24 h 24"/>
                  <a:gd name="T2" fmla="*/ 0 w 28"/>
                  <a:gd name="T3" fmla="*/ 24 h 24"/>
                  <a:gd name="T4" fmla="*/ 0 w 28"/>
                  <a:gd name="T5" fmla="*/ 23 h 24"/>
                  <a:gd name="T6" fmla="*/ 24 w 28"/>
                  <a:gd name="T7" fmla="*/ 23 h 24"/>
                  <a:gd name="T8" fmla="*/ 24 w 28"/>
                  <a:gd name="T9" fmla="*/ 13 h 24"/>
                  <a:gd name="T10" fmla="*/ 25 w 28"/>
                  <a:gd name="T11" fmla="*/ 13 h 24"/>
                  <a:gd name="T12" fmla="*/ 25 w 28"/>
                  <a:gd name="T13" fmla="*/ 7 h 24"/>
                  <a:gd name="T14" fmla="*/ 24 w 28"/>
                  <a:gd name="T15" fmla="*/ 7 h 24"/>
                  <a:gd name="T16" fmla="*/ 24 w 28"/>
                  <a:gd name="T17" fmla="*/ 6 h 24"/>
                  <a:gd name="T18" fmla="*/ 25 w 28"/>
                  <a:gd name="T19" fmla="*/ 6 h 24"/>
                  <a:gd name="T20" fmla="*/ 25 w 28"/>
                  <a:gd name="T21" fmla="*/ 0 h 24"/>
                  <a:gd name="T22" fmla="*/ 28 w 28"/>
                  <a:gd name="T23" fmla="*/ 0 h 24"/>
                  <a:gd name="T24" fmla="*/ 28 w 28"/>
                  <a:gd name="T2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4">
                    <a:moveTo>
                      <a:pt x="28" y="24"/>
                    </a:moveTo>
                    <a:lnTo>
                      <a:pt x="0" y="24"/>
                    </a:lnTo>
                    <a:lnTo>
                      <a:pt x="0" y="23"/>
                    </a:lnTo>
                    <a:lnTo>
                      <a:pt x="24" y="23"/>
                    </a:lnTo>
                    <a:lnTo>
                      <a:pt x="24" y="13"/>
                    </a:lnTo>
                    <a:lnTo>
                      <a:pt x="25" y="13"/>
                    </a:lnTo>
                    <a:lnTo>
                      <a:pt x="25" y="7"/>
                    </a:lnTo>
                    <a:lnTo>
                      <a:pt x="24" y="7"/>
                    </a:lnTo>
                    <a:lnTo>
                      <a:pt x="24" y="6"/>
                    </a:lnTo>
                    <a:lnTo>
                      <a:pt x="25" y="6"/>
                    </a:lnTo>
                    <a:lnTo>
                      <a:pt x="25" y="0"/>
                    </a:lnTo>
                    <a:lnTo>
                      <a:pt x="28" y="0"/>
                    </a:lnTo>
                    <a:lnTo>
                      <a:pt x="28" y="24"/>
                    </a:ln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79" name="Freeform 1464"/>
              <p:cNvSpPr>
                <a:spLocks/>
              </p:cNvSpPr>
              <p:nvPr/>
            </p:nvSpPr>
            <p:spPr bwMode="auto">
              <a:xfrm>
                <a:off x="4507" y="4213"/>
                <a:ext cx="24" cy="22"/>
              </a:xfrm>
              <a:custGeom>
                <a:avLst/>
                <a:gdLst>
                  <a:gd name="T0" fmla="*/ 24 w 24"/>
                  <a:gd name="T1" fmla="*/ 22 h 22"/>
                  <a:gd name="T2" fmla="*/ 0 w 24"/>
                  <a:gd name="T3" fmla="*/ 22 h 22"/>
                  <a:gd name="T4" fmla="*/ 0 w 24"/>
                  <a:gd name="T5" fmla="*/ 2 h 22"/>
                  <a:gd name="T6" fmla="*/ 18 w 24"/>
                  <a:gd name="T7" fmla="*/ 0 h 22"/>
                  <a:gd name="T8" fmla="*/ 18 w 24"/>
                  <a:gd name="T9" fmla="*/ 5 h 22"/>
                  <a:gd name="T10" fmla="*/ 24 w 24"/>
                  <a:gd name="T11" fmla="*/ 5 h 22"/>
                  <a:gd name="T12" fmla="*/ 24 w 24"/>
                  <a:gd name="T13" fmla="*/ 6 h 22"/>
                  <a:gd name="T14" fmla="*/ 18 w 24"/>
                  <a:gd name="T15" fmla="*/ 6 h 22"/>
                  <a:gd name="T16" fmla="*/ 18 w 24"/>
                  <a:gd name="T17" fmla="*/ 12 h 22"/>
                  <a:gd name="T18" fmla="*/ 24 w 24"/>
                  <a:gd name="T19" fmla="*/ 12 h 22"/>
                  <a:gd name="T20" fmla="*/ 24 w 24"/>
                  <a:gd name="T2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2">
                    <a:moveTo>
                      <a:pt x="24" y="22"/>
                    </a:moveTo>
                    <a:lnTo>
                      <a:pt x="0" y="22"/>
                    </a:lnTo>
                    <a:lnTo>
                      <a:pt x="0" y="2"/>
                    </a:lnTo>
                    <a:lnTo>
                      <a:pt x="18" y="0"/>
                    </a:lnTo>
                    <a:lnTo>
                      <a:pt x="18" y="5"/>
                    </a:lnTo>
                    <a:lnTo>
                      <a:pt x="24" y="5"/>
                    </a:lnTo>
                    <a:lnTo>
                      <a:pt x="24" y="6"/>
                    </a:lnTo>
                    <a:lnTo>
                      <a:pt x="18" y="6"/>
                    </a:lnTo>
                    <a:lnTo>
                      <a:pt x="18" y="12"/>
                    </a:lnTo>
                    <a:lnTo>
                      <a:pt x="24" y="12"/>
                    </a:lnTo>
                    <a:lnTo>
                      <a:pt x="24" y="22"/>
                    </a:lnTo>
                    <a:close/>
                  </a:path>
                </a:pathLst>
              </a:custGeom>
              <a:solidFill>
                <a:srgbClr val="5455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80" name="Rectangle 1465"/>
              <p:cNvSpPr>
                <a:spLocks noChangeArrowheads="1"/>
              </p:cNvSpPr>
              <p:nvPr/>
            </p:nvSpPr>
            <p:spPr bwMode="auto">
              <a:xfrm>
                <a:off x="4446" y="4235"/>
                <a:ext cx="32" cy="1"/>
              </a:xfrm>
              <a:prstGeom prst="rect">
                <a:avLst/>
              </a:prstGeom>
              <a:solidFill>
                <a:srgbClr val="ABAA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81" name="Freeform 1466"/>
              <p:cNvSpPr>
                <a:spLocks noEditPoints="1"/>
              </p:cNvSpPr>
              <p:nvPr/>
            </p:nvSpPr>
            <p:spPr bwMode="auto">
              <a:xfrm>
                <a:off x="4446" y="4193"/>
                <a:ext cx="32" cy="42"/>
              </a:xfrm>
              <a:custGeom>
                <a:avLst/>
                <a:gdLst>
                  <a:gd name="T0" fmla="*/ 368 w 368"/>
                  <a:gd name="T1" fmla="*/ 492 h 492"/>
                  <a:gd name="T2" fmla="*/ 0 w 368"/>
                  <a:gd name="T3" fmla="*/ 492 h 492"/>
                  <a:gd name="T4" fmla="*/ 0 w 368"/>
                  <a:gd name="T5" fmla="*/ 76 h 492"/>
                  <a:gd name="T6" fmla="*/ 360 w 368"/>
                  <a:gd name="T7" fmla="*/ 2 h 492"/>
                  <a:gd name="T8" fmla="*/ 368 w 368"/>
                  <a:gd name="T9" fmla="*/ 0 h 492"/>
                  <a:gd name="T10" fmla="*/ 368 w 368"/>
                  <a:gd name="T11" fmla="*/ 492 h 492"/>
                  <a:gd name="T12" fmla="*/ 299 w 368"/>
                  <a:gd name="T13" fmla="*/ 120 h 492"/>
                  <a:gd name="T14" fmla="*/ 216 w 368"/>
                  <a:gd name="T15" fmla="*/ 145 h 492"/>
                  <a:gd name="T16" fmla="*/ 216 w 368"/>
                  <a:gd name="T17" fmla="*/ 377 h 492"/>
                  <a:gd name="T18" fmla="*/ 299 w 368"/>
                  <a:gd name="T19" fmla="*/ 377 h 492"/>
                  <a:gd name="T20" fmla="*/ 299 w 368"/>
                  <a:gd name="T21" fmla="*/ 12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8" h="492">
                    <a:moveTo>
                      <a:pt x="368" y="492"/>
                    </a:moveTo>
                    <a:lnTo>
                      <a:pt x="0" y="492"/>
                    </a:lnTo>
                    <a:lnTo>
                      <a:pt x="0" y="76"/>
                    </a:lnTo>
                    <a:lnTo>
                      <a:pt x="360" y="2"/>
                    </a:lnTo>
                    <a:lnTo>
                      <a:pt x="368" y="0"/>
                    </a:lnTo>
                    <a:lnTo>
                      <a:pt x="368" y="492"/>
                    </a:lnTo>
                    <a:moveTo>
                      <a:pt x="299" y="120"/>
                    </a:moveTo>
                    <a:lnTo>
                      <a:pt x="216" y="145"/>
                    </a:lnTo>
                    <a:lnTo>
                      <a:pt x="216" y="377"/>
                    </a:lnTo>
                    <a:lnTo>
                      <a:pt x="299" y="377"/>
                    </a:lnTo>
                    <a:lnTo>
                      <a:pt x="299" y="120"/>
                    </a:lnTo>
                  </a:path>
                </a:pathLst>
              </a:custGeom>
              <a:solidFill>
                <a:srgbClr val="7B7C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82" name="Freeform 1467"/>
              <p:cNvSpPr>
                <a:spLocks/>
              </p:cNvSpPr>
              <p:nvPr/>
            </p:nvSpPr>
            <p:spPr bwMode="auto">
              <a:xfrm>
                <a:off x="4465" y="4203"/>
                <a:ext cx="7" cy="22"/>
              </a:xfrm>
              <a:custGeom>
                <a:avLst/>
                <a:gdLst>
                  <a:gd name="T0" fmla="*/ 7 w 7"/>
                  <a:gd name="T1" fmla="*/ 22 h 22"/>
                  <a:gd name="T2" fmla="*/ 0 w 7"/>
                  <a:gd name="T3" fmla="*/ 22 h 22"/>
                  <a:gd name="T4" fmla="*/ 0 w 7"/>
                  <a:gd name="T5" fmla="*/ 2 h 22"/>
                  <a:gd name="T6" fmla="*/ 7 w 7"/>
                  <a:gd name="T7" fmla="*/ 0 h 22"/>
                  <a:gd name="T8" fmla="*/ 7 w 7"/>
                  <a:gd name="T9" fmla="*/ 22 h 22"/>
                </a:gdLst>
                <a:ahLst/>
                <a:cxnLst>
                  <a:cxn ang="0">
                    <a:pos x="T0" y="T1"/>
                  </a:cxn>
                  <a:cxn ang="0">
                    <a:pos x="T2" y="T3"/>
                  </a:cxn>
                  <a:cxn ang="0">
                    <a:pos x="T4" y="T5"/>
                  </a:cxn>
                  <a:cxn ang="0">
                    <a:pos x="T6" y="T7"/>
                  </a:cxn>
                  <a:cxn ang="0">
                    <a:pos x="T8" y="T9"/>
                  </a:cxn>
                </a:cxnLst>
                <a:rect l="0" t="0" r="r" b="b"/>
                <a:pathLst>
                  <a:path w="7" h="22">
                    <a:moveTo>
                      <a:pt x="7" y="22"/>
                    </a:moveTo>
                    <a:lnTo>
                      <a:pt x="0" y="22"/>
                    </a:lnTo>
                    <a:lnTo>
                      <a:pt x="0" y="2"/>
                    </a:lnTo>
                    <a:lnTo>
                      <a:pt x="7" y="0"/>
                    </a:lnTo>
                    <a:lnTo>
                      <a:pt x="7" y="22"/>
                    </a:lnTo>
                    <a:close/>
                  </a:path>
                </a:pathLst>
              </a:custGeom>
              <a:solidFill>
                <a:srgbClr val="6A6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83" name="Rectangle 1468"/>
              <p:cNvSpPr>
                <a:spLocks noChangeArrowheads="1"/>
              </p:cNvSpPr>
              <p:nvPr/>
            </p:nvSpPr>
            <p:spPr bwMode="auto">
              <a:xfrm>
                <a:off x="4493" y="4203"/>
                <a:ext cx="13" cy="22"/>
              </a:xfrm>
              <a:prstGeom prst="rect">
                <a:avLst/>
              </a:prstGeom>
              <a:solidFill>
                <a:srgbClr val="6B6C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84" name="Rectangle 1469"/>
              <p:cNvSpPr>
                <a:spLocks noChangeArrowheads="1"/>
              </p:cNvSpPr>
              <p:nvPr/>
            </p:nvSpPr>
            <p:spPr bwMode="auto">
              <a:xfrm>
                <a:off x="4487" y="4203"/>
                <a:ext cx="6" cy="22"/>
              </a:xfrm>
              <a:prstGeom prst="rect">
                <a:avLst/>
              </a:prstGeom>
              <a:solidFill>
                <a:srgbClr val="5758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85" name="Rectangle 1470"/>
              <p:cNvSpPr>
                <a:spLocks noChangeArrowheads="1"/>
              </p:cNvSpPr>
              <p:nvPr/>
            </p:nvSpPr>
            <p:spPr bwMode="auto">
              <a:xfrm>
                <a:off x="4531" y="4203"/>
                <a:ext cx="1" cy="7"/>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86" name="Rectangle 1471"/>
              <p:cNvSpPr>
                <a:spLocks noChangeArrowheads="1"/>
              </p:cNvSpPr>
              <p:nvPr/>
            </p:nvSpPr>
            <p:spPr bwMode="auto">
              <a:xfrm>
                <a:off x="4525" y="4203"/>
                <a:ext cx="6" cy="7"/>
              </a:xfrm>
              <a:prstGeom prst="rect">
                <a:avLst/>
              </a:prstGeom>
              <a:solidFill>
                <a:srgbClr val="6B6C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87" name="Rectangle 1472"/>
              <p:cNvSpPr>
                <a:spLocks noChangeArrowheads="1"/>
              </p:cNvSpPr>
              <p:nvPr/>
            </p:nvSpPr>
            <p:spPr bwMode="auto">
              <a:xfrm>
                <a:off x="4531" y="4211"/>
                <a:ext cx="1" cy="1"/>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88" name="Freeform 1473"/>
              <p:cNvSpPr>
                <a:spLocks/>
              </p:cNvSpPr>
              <p:nvPr/>
            </p:nvSpPr>
            <p:spPr bwMode="auto">
              <a:xfrm>
                <a:off x="4525" y="4211"/>
                <a:ext cx="6" cy="2"/>
              </a:xfrm>
              <a:custGeom>
                <a:avLst/>
                <a:gdLst>
                  <a:gd name="T0" fmla="*/ 0 w 6"/>
                  <a:gd name="T1" fmla="*/ 2 h 2"/>
                  <a:gd name="T2" fmla="*/ 0 w 6"/>
                  <a:gd name="T3" fmla="*/ 0 h 2"/>
                  <a:gd name="T4" fmla="*/ 6 w 6"/>
                  <a:gd name="T5" fmla="*/ 0 h 2"/>
                  <a:gd name="T6" fmla="*/ 6 w 6"/>
                  <a:gd name="T7" fmla="*/ 1 h 2"/>
                  <a:gd name="T8" fmla="*/ 0 w 6"/>
                  <a:gd name="T9" fmla="*/ 2 h 2"/>
                </a:gdLst>
                <a:ahLst/>
                <a:cxnLst>
                  <a:cxn ang="0">
                    <a:pos x="T0" y="T1"/>
                  </a:cxn>
                  <a:cxn ang="0">
                    <a:pos x="T2" y="T3"/>
                  </a:cxn>
                  <a:cxn ang="0">
                    <a:pos x="T4" y="T5"/>
                  </a:cxn>
                  <a:cxn ang="0">
                    <a:pos x="T6" y="T7"/>
                  </a:cxn>
                  <a:cxn ang="0">
                    <a:pos x="T8" y="T9"/>
                  </a:cxn>
                </a:cxnLst>
                <a:rect l="0" t="0" r="r" b="b"/>
                <a:pathLst>
                  <a:path w="6" h="2">
                    <a:moveTo>
                      <a:pt x="0" y="2"/>
                    </a:moveTo>
                    <a:lnTo>
                      <a:pt x="0" y="0"/>
                    </a:lnTo>
                    <a:lnTo>
                      <a:pt x="6" y="0"/>
                    </a:lnTo>
                    <a:lnTo>
                      <a:pt x="6" y="1"/>
                    </a:lnTo>
                    <a:lnTo>
                      <a:pt x="0" y="2"/>
                    </a:lnTo>
                    <a:close/>
                  </a:path>
                </a:pathLst>
              </a:custGeom>
              <a:solidFill>
                <a:srgbClr val="6B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89" name="Rectangle 1474"/>
              <p:cNvSpPr>
                <a:spLocks noChangeArrowheads="1"/>
              </p:cNvSpPr>
              <p:nvPr/>
            </p:nvSpPr>
            <p:spPr bwMode="auto">
              <a:xfrm>
                <a:off x="4531" y="4212"/>
                <a:ext cx="1" cy="6"/>
              </a:xfrm>
              <a:prstGeom prst="rect">
                <a:avLst/>
              </a:prstGeom>
              <a:solidFill>
                <a:srgbClr val="5152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90" name="Freeform 1475"/>
              <p:cNvSpPr>
                <a:spLocks/>
              </p:cNvSpPr>
              <p:nvPr/>
            </p:nvSpPr>
            <p:spPr bwMode="auto">
              <a:xfrm>
                <a:off x="4525" y="4212"/>
                <a:ext cx="6" cy="6"/>
              </a:xfrm>
              <a:custGeom>
                <a:avLst/>
                <a:gdLst>
                  <a:gd name="T0" fmla="*/ 6 w 6"/>
                  <a:gd name="T1" fmla="*/ 6 h 6"/>
                  <a:gd name="T2" fmla="*/ 0 w 6"/>
                  <a:gd name="T3" fmla="*/ 6 h 6"/>
                  <a:gd name="T4" fmla="*/ 0 w 6"/>
                  <a:gd name="T5" fmla="*/ 1 h 6"/>
                  <a:gd name="T6" fmla="*/ 6 w 6"/>
                  <a:gd name="T7" fmla="*/ 0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6"/>
                    </a:lnTo>
                    <a:lnTo>
                      <a:pt x="0" y="1"/>
                    </a:lnTo>
                    <a:lnTo>
                      <a:pt x="6" y="0"/>
                    </a:lnTo>
                    <a:lnTo>
                      <a:pt x="6" y="6"/>
                    </a:lnTo>
                    <a:close/>
                  </a:path>
                </a:pathLst>
              </a:custGeom>
              <a:solidFill>
                <a:srgbClr val="4848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91" name="Rectangle 1476"/>
              <p:cNvSpPr>
                <a:spLocks noChangeArrowheads="1"/>
              </p:cNvSpPr>
              <p:nvPr/>
            </p:nvSpPr>
            <p:spPr bwMode="auto">
              <a:xfrm>
                <a:off x="4531" y="4219"/>
                <a:ext cx="1" cy="6"/>
              </a:xfrm>
              <a:prstGeom prst="rect">
                <a:avLst/>
              </a:prstGeom>
              <a:solidFill>
                <a:srgbClr val="5152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92" name="Rectangle 1477"/>
              <p:cNvSpPr>
                <a:spLocks noChangeArrowheads="1"/>
              </p:cNvSpPr>
              <p:nvPr/>
            </p:nvSpPr>
            <p:spPr bwMode="auto">
              <a:xfrm>
                <a:off x="4525" y="4219"/>
                <a:ext cx="6" cy="6"/>
              </a:xfrm>
              <a:prstGeom prst="rect">
                <a:avLst/>
              </a:prstGeom>
              <a:solidFill>
                <a:srgbClr val="4848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93" name="Freeform 1478"/>
              <p:cNvSpPr>
                <a:spLocks/>
              </p:cNvSpPr>
              <p:nvPr/>
            </p:nvSpPr>
            <p:spPr bwMode="auto">
              <a:xfrm>
                <a:off x="3888" y="4205"/>
                <a:ext cx="84" cy="31"/>
              </a:xfrm>
              <a:custGeom>
                <a:avLst/>
                <a:gdLst>
                  <a:gd name="T0" fmla="*/ 84 w 84"/>
                  <a:gd name="T1" fmla="*/ 31 h 31"/>
                  <a:gd name="T2" fmla="*/ 0 w 84"/>
                  <a:gd name="T3" fmla="*/ 31 h 31"/>
                  <a:gd name="T4" fmla="*/ 0 w 84"/>
                  <a:gd name="T5" fmla="*/ 0 h 31"/>
                  <a:gd name="T6" fmla="*/ 46 w 84"/>
                  <a:gd name="T7" fmla="*/ 0 h 31"/>
                  <a:gd name="T8" fmla="*/ 46 w 84"/>
                  <a:gd name="T9" fmla="*/ 30 h 31"/>
                  <a:gd name="T10" fmla="*/ 84 w 84"/>
                  <a:gd name="T11" fmla="*/ 30 h 31"/>
                  <a:gd name="T12" fmla="*/ 84 w 84"/>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84" h="31">
                    <a:moveTo>
                      <a:pt x="84" y="31"/>
                    </a:moveTo>
                    <a:lnTo>
                      <a:pt x="0" y="31"/>
                    </a:lnTo>
                    <a:lnTo>
                      <a:pt x="0" y="0"/>
                    </a:lnTo>
                    <a:lnTo>
                      <a:pt x="46" y="0"/>
                    </a:lnTo>
                    <a:lnTo>
                      <a:pt x="46" y="30"/>
                    </a:lnTo>
                    <a:lnTo>
                      <a:pt x="84" y="30"/>
                    </a:lnTo>
                    <a:lnTo>
                      <a:pt x="84" y="31"/>
                    </a:lnTo>
                    <a:close/>
                  </a:path>
                </a:pathLst>
              </a:custGeom>
              <a:solidFill>
                <a:srgbClr val="D7D6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94" name="Rectangle 1479"/>
              <p:cNvSpPr>
                <a:spLocks noChangeArrowheads="1"/>
              </p:cNvSpPr>
              <p:nvPr/>
            </p:nvSpPr>
            <p:spPr bwMode="auto">
              <a:xfrm>
                <a:off x="3954" y="4205"/>
                <a:ext cx="18" cy="30"/>
              </a:xfrm>
              <a:prstGeom prst="rect">
                <a:avLst/>
              </a:prstGeom>
              <a:solidFill>
                <a:srgbClr val="8E90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95" name="Freeform 1480"/>
              <p:cNvSpPr>
                <a:spLocks/>
              </p:cNvSpPr>
              <p:nvPr/>
            </p:nvSpPr>
            <p:spPr bwMode="auto">
              <a:xfrm>
                <a:off x="3934" y="4205"/>
                <a:ext cx="20" cy="30"/>
              </a:xfrm>
              <a:custGeom>
                <a:avLst/>
                <a:gdLst>
                  <a:gd name="T0" fmla="*/ 20 w 20"/>
                  <a:gd name="T1" fmla="*/ 30 h 30"/>
                  <a:gd name="T2" fmla="*/ 0 w 20"/>
                  <a:gd name="T3" fmla="*/ 30 h 30"/>
                  <a:gd name="T4" fmla="*/ 0 w 20"/>
                  <a:gd name="T5" fmla="*/ 0 h 30"/>
                  <a:gd name="T6" fmla="*/ 4 w 20"/>
                  <a:gd name="T7" fmla="*/ 0 h 30"/>
                  <a:gd name="T8" fmla="*/ 4 w 20"/>
                  <a:gd name="T9" fmla="*/ 12 h 30"/>
                  <a:gd name="T10" fmla="*/ 9 w 20"/>
                  <a:gd name="T11" fmla="*/ 12 h 30"/>
                  <a:gd name="T12" fmla="*/ 9 w 20"/>
                  <a:gd name="T13" fmla="*/ 0 h 30"/>
                  <a:gd name="T14" fmla="*/ 12 w 20"/>
                  <a:gd name="T15" fmla="*/ 0 h 30"/>
                  <a:gd name="T16" fmla="*/ 12 w 20"/>
                  <a:gd name="T17" fmla="*/ 12 h 30"/>
                  <a:gd name="T18" fmla="*/ 16 w 20"/>
                  <a:gd name="T19" fmla="*/ 12 h 30"/>
                  <a:gd name="T20" fmla="*/ 16 w 20"/>
                  <a:gd name="T21" fmla="*/ 0 h 30"/>
                  <a:gd name="T22" fmla="*/ 20 w 20"/>
                  <a:gd name="T23" fmla="*/ 0 h 30"/>
                  <a:gd name="T24" fmla="*/ 20 w 20"/>
                  <a:gd name="T2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30">
                    <a:moveTo>
                      <a:pt x="20" y="30"/>
                    </a:moveTo>
                    <a:lnTo>
                      <a:pt x="0" y="30"/>
                    </a:lnTo>
                    <a:lnTo>
                      <a:pt x="0" y="0"/>
                    </a:lnTo>
                    <a:lnTo>
                      <a:pt x="4" y="0"/>
                    </a:lnTo>
                    <a:lnTo>
                      <a:pt x="4" y="12"/>
                    </a:lnTo>
                    <a:lnTo>
                      <a:pt x="9" y="12"/>
                    </a:lnTo>
                    <a:lnTo>
                      <a:pt x="9" y="0"/>
                    </a:lnTo>
                    <a:lnTo>
                      <a:pt x="12" y="0"/>
                    </a:lnTo>
                    <a:lnTo>
                      <a:pt x="12" y="12"/>
                    </a:lnTo>
                    <a:lnTo>
                      <a:pt x="16" y="12"/>
                    </a:lnTo>
                    <a:lnTo>
                      <a:pt x="16" y="0"/>
                    </a:lnTo>
                    <a:lnTo>
                      <a:pt x="20" y="0"/>
                    </a:lnTo>
                    <a:lnTo>
                      <a:pt x="20" y="30"/>
                    </a:lnTo>
                    <a:close/>
                  </a:path>
                </a:pathLst>
              </a:custGeom>
              <a:solidFill>
                <a:srgbClr val="B0B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96" name="Rectangle 1481"/>
              <p:cNvSpPr>
                <a:spLocks noChangeArrowheads="1"/>
              </p:cNvSpPr>
              <p:nvPr/>
            </p:nvSpPr>
            <p:spPr bwMode="auto">
              <a:xfrm>
                <a:off x="3946" y="4205"/>
                <a:ext cx="4" cy="12"/>
              </a:xfrm>
              <a:prstGeom prst="rect">
                <a:avLst/>
              </a:prstGeom>
              <a:solidFill>
                <a:srgbClr val="A6A6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97" name="Rectangle 1482"/>
              <p:cNvSpPr>
                <a:spLocks noChangeArrowheads="1"/>
              </p:cNvSpPr>
              <p:nvPr/>
            </p:nvSpPr>
            <p:spPr bwMode="auto">
              <a:xfrm>
                <a:off x="3938" y="4205"/>
                <a:ext cx="5" cy="12"/>
              </a:xfrm>
              <a:prstGeom prst="rect">
                <a:avLst/>
              </a:prstGeom>
              <a:solidFill>
                <a:srgbClr val="A6A6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98" name="Rectangle 1483"/>
              <p:cNvSpPr>
                <a:spLocks noChangeArrowheads="1"/>
              </p:cNvSpPr>
              <p:nvPr/>
            </p:nvSpPr>
            <p:spPr bwMode="auto">
              <a:xfrm>
                <a:off x="3819" y="4191"/>
                <a:ext cx="39" cy="44"/>
              </a:xfrm>
              <a:prstGeom prst="rect">
                <a:avLst/>
              </a:prstGeom>
              <a:solidFill>
                <a:srgbClr val="D7D6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99" name="Freeform 1484"/>
              <p:cNvSpPr>
                <a:spLocks/>
              </p:cNvSpPr>
              <p:nvPr/>
            </p:nvSpPr>
            <p:spPr bwMode="auto">
              <a:xfrm>
                <a:off x="3722" y="4203"/>
                <a:ext cx="36" cy="33"/>
              </a:xfrm>
              <a:custGeom>
                <a:avLst/>
                <a:gdLst>
                  <a:gd name="T0" fmla="*/ 36 w 36"/>
                  <a:gd name="T1" fmla="*/ 33 h 33"/>
                  <a:gd name="T2" fmla="*/ 20 w 36"/>
                  <a:gd name="T3" fmla="*/ 33 h 33"/>
                  <a:gd name="T4" fmla="*/ 20 w 36"/>
                  <a:gd name="T5" fmla="*/ 7 h 33"/>
                  <a:gd name="T6" fmla="*/ 0 w 36"/>
                  <a:gd name="T7" fmla="*/ 7 h 33"/>
                  <a:gd name="T8" fmla="*/ 0 w 36"/>
                  <a:gd name="T9" fmla="*/ 0 h 33"/>
                  <a:gd name="T10" fmla="*/ 36 w 36"/>
                  <a:gd name="T11" fmla="*/ 0 h 33"/>
                  <a:gd name="T12" fmla="*/ 36 w 36"/>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36" y="33"/>
                    </a:moveTo>
                    <a:lnTo>
                      <a:pt x="20" y="33"/>
                    </a:lnTo>
                    <a:lnTo>
                      <a:pt x="20" y="7"/>
                    </a:lnTo>
                    <a:lnTo>
                      <a:pt x="0" y="7"/>
                    </a:lnTo>
                    <a:lnTo>
                      <a:pt x="0" y="0"/>
                    </a:lnTo>
                    <a:lnTo>
                      <a:pt x="36" y="0"/>
                    </a:lnTo>
                    <a:lnTo>
                      <a:pt x="36" y="33"/>
                    </a:lnTo>
                    <a:close/>
                  </a:path>
                </a:pathLst>
              </a:custGeom>
              <a:solidFill>
                <a:srgbClr val="E7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00" name="Freeform 1485"/>
              <p:cNvSpPr>
                <a:spLocks/>
              </p:cNvSpPr>
              <p:nvPr/>
            </p:nvSpPr>
            <p:spPr bwMode="auto">
              <a:xfrm>
                <a:off x="3696" y="4210"/>
                <a:ext cx="46" cy="26"/>
              </a:xfrm>
              <a:custGeom>
                <a:avLst/>
                <a:gdLst>
                  <a:gd name="T0" fmla="*/ 46 w 46"/>
                  <a:gd name="T1" fmla="*/ 26 h 26"/>
                  <a:gd name="T2" fmla="*/ 0 w 46"/>
                  <a:gd name="T3" fmla="*/ 26 h 26"/>
                  <a:gd name="T4" fmla="*/ 0 w 46"/>
                  <a:gd name="T5" fmla="*/ 0 h 26"/>
                  <a:gd name="T6" fmla="*/ 26 w 46"/>
                  <a:gd name="T7" fmla="*/ 0 h 26"/>
                  <a:gd name="T8" fmla="*/ 26 w 46"/>
                  <a:gd name="T9" fmla="*/ 26 h 26"/>
                  <a:gd name="T10" fmla="*/ 46 w 46"/>
                  <a:gd name="T11" fmla="*/ 26 h 26"/>
                </a:gdLst>
                <a:ahLst/>
                <a:cxnLst>
                  <a:cxn ang="0">
                    <a:pos x="T0" y="T1"/>
                  </a:cxn>
                  <a:cxn ang="0">
                    <a:pos x="T2" y="T3"/>
                  </a:cxn>
                  <a:cxn ang="0">
                    <a:pos x="T4" y="T5"/>
                  </a:cxn>
                  <a:cxn ang="0">
                    <a:pos x="T6" y="T7"/>
                  </a:cxn>
                  <a:cxn ang="0">
                    <a:pos x="T8" y="T9"/>
                  </a:cxn>
                  <a:cxn ang="0">
                    <a:pos x="T10" y="T11"/>
                  </a:cxn>
                </a:cxnLst>
                <a:rect l="0" t="0" r="r" b="b"/>
                <a:pathLst>
                  <a:path w="46" h="26">
                    <a:moveTo>
                      <a:pt x="46" y="26"/>
                    </a:moveTo>
                    <a:lnTo>
                      <a:pt x="0" y="26"/>
                    </a:lnTo>
                    <a:lnTo>
                      <a:pt x="0" y="0"/>
                    </a:lnTo>
                    <a:lnTo>
                      <a:pt x="26" y="0"/>
                    </a:lnTo>
                    <a:lnTo>
                      <a:pt x="26" y="26"/>
                    </a:lnTo>
                    <a:lnTo>
                      <a:pt x="46" y="26"/>
                    </a:lnTo>
                    <a:close/>
                  </a:path>
                </a:pathLst>
              </a:custGeom>
              <a:solidFill>
                <a:srgbClr val="D7D6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01" name="Rectangle 1486"/>
              <p:cNvSpPr>
                <a:spLocks noChangeArrowheads="1"/>
              </p:cNvSpPr>
              <p:nvPr/>
            </p:nvSpPr>
            <p:spPr bwMode="auto">
              <a:xfrm>
                <a:off x="3722" y="4210"/>
                <a:ext cx="20" cy="25"/>
              </a:xfrm>
              <a:prstGeom prst="rect">
                <a:avLst/>
              </a:prstGeom>
              <a:solidFill>
                <a:srgbClr val="BDBC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02" name="Freeform 1487"/>
              <p:cNvSpPr>
                <a:spLocks/>
              </p:cNvSpPr>
              <p:nvPr/>
            </p:nvSpPr>
            <p:spPr bwMode="auto">
              <a:xfrm>
                <a:off x="4744" y="4215"/>
                <a:ext cx="26" cy="21"/>
              </a:xfrm>
              <a:custGeom>
                <a:avLst/>
                <a:gdLst>
                  <a:gd name="T0" fmla="*/ 295 w 297"/>
                  <a:gd name="T1" fmla="*/ 237 h 237"/>
                  <a:gd name="T2" fmla="*/ 0 w 297"/>
                  <a:gd name="T3" fmla="*/ 237 h 237"/>
                  <a:gd name="T4" fmla="*/ 0 w 297"/>
                  <a:gd name="T5" fmla="*/ 165 h 237"/>
                  <a:gd name="T6" fmla="*/ 30 w 297"/>
                  <a:gd name="T7" fmla="*/ 165 h 237"/>
                  <a:gd name="T8" fmla="*/ 30 w 297"/>
                  <a:gd name="T9" fmla="*/ 0 h 237"/>
                  <a:gd name="T10" fmla="*/ 297 w 297"/>
                  <a:gd name="T11" fmla="*/ 0 h 237"/>
                  <a:gd name="T12" fmla="*/ 297 w 297"/>
                  <a:gd name="T13" fmla="*/ 66 h 237"/>
                  <a:gd name="T14" fmla="*/ 291 w 297"/>
                  <a:gd name="T15" fmla="*/ 74 h 237"/>
                  <a:gd name="T16" fmla="*/ 287 w 297"/>
                  <a:gd name="T17" fmla="*/ 105 h 237"/>
                  <a:gd name="T18" fmla="*/ 284 w 297"/>
                  <a:gd name="T19" fmla="*/ 109 h 237"/>
                  <a:gd name="T20" fmla="*/ 281 w 297"/>
                  <a:gd name="T21" fmla="*/ 143 h 237"/>
                  <a:gd name="T22" fmla="*/ 279 w 297"/>
                  <a:gd name="T23" fmla="*/ 170 h 237"/>
                  <a:gd name="T24" fmla="*/ 286 w 297"/>
                  <a:gd name="T25" fmla="*/ 184 h 237"/>
                  <a:gd name="T26" fmla="*/ 282 w 297"/>
                  <a:gd name="T27" fmla="*/ 200 h 237"/>
                  <a:gd name="T28" fmla="*/ 295 w 297"/>
                  <a:gd name="T29"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7" h="237">
                    <a:moveTo>
                      <a:pt x="295" y="237"/>
                    </a:moveTo>
                    <a:lnTo>
                      <a:pt x="0" y="237"/>
                    </a:lnTo>
                    <a:lnTo>
                      <a:pt x="0" y="165"/>
                    </a:lnTo>
                    <a:lnTo>
                      <a:pt x="30" y="165"/>
                    </a:lnTo>
                    <a:lnTo>
                      <a:pt x="30" y="0"/>
                    </a:lnTo>
                    <a:lnTo>
                      <a:pt x="297" y="0"/>
                    </a:lnTo>
                    <a:lnTo>
                      <a:pt x="297" y="66"/>
                    </a:lnTo>
                    <a:cubicBezTo>
                      <a:pt x="295" y="69"/>
                      <a:pt x="293" y="71"/>
                      <a:pt x="291" y="74"/>
                    </a:cubicBezTo>
                    <a:cubicBezTo>
                      <a:pt x="286" y="84"/>
                      <a:pt x="283" y="96"/>
                      <a:pt x="287" y="105"/>
                    </a:cubicBezTo>
                    <a:cubicBezTo>
                      <a:pt x="286" y="107"/>
                      <a:pt x="285" y="108"/>
                      <a:pt x="284" y="109"/>
                    </a:cubicBezTo>
                    <a:cubicBezTo>
                      <a:pt x="278" y="118"/>
                      <a:pt x="276" y="133"/>
                      <a:pt x="281" y="143"/>
                    </a:cubicBezTo>
                    <a:cubicBezTo>
                      <a:pt x="278" y="152"/>
                      <a:pt x="277" y="161"/>
                      <a:pt x="279" y="170"/>
                    </a:cubicBezTo>
                    <a:cubicBezTo>
                      <a:pt x="280" y="176"/>
                      <a:pt x="282" y="181"/>
                      <a:pt x="286" y="184"/>
                    </a:cubicBezTo>
                    <a:cubicBezTo>
                      <a:pt x="284" y="189"/>
                      <a:pt x="282" y="194"/>
                      <a:pt x="282" y="200"/>
                    </a:cubicBezTo>
                    <a:cubicBezTo>
                      <a:pt x="280" y="214"/>
                      <a:pt x="285" y="228"/>
                      <a:pt x="295" y="237"/>
                    </a:cubicBezTo>
                  </a:path>
                </a:pathLst>
              </a:custGeom>
              <a:solidFill>
                <a:srgbClr val="6D6E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03" name="Freeform 1488"/>
              <p:cNvSpPr>
                <a:spLocks/>
              </p:cNvSpPr>
              <p:nvPr/>
            </p:nvSpPr>
            <p:spPr bwMode="auto">
              <a:xfrm>
                <a:off x="4818" y="4215"/>
                <a:ext cx="26" cy="21"/>
              </a:xfrm>
              <a:custGeom>
                <a:avLst/>
                <a:gdLst>
                  <a:gd name="T0" fmla="*/ 296 w 296"/>
                  <a:gd name="T1" fmla="*/ 237 h 237"/>
                  <a:gd name="T2" fmla="*/ 14 w 296"/>
                  <a:gd name="T3" fmla="*/ 237 h 237"/>
                  <a:gd name="T4" fmla="*/ 24 w 296"/>
                  <a:gd name="T5" fmla="*/ 218 h 237"/>
                  <a:gd name="T6" fmla="*/ 23 w 296"/>
                  <a:gd name="T7" fmla="*/ 193 h 237"/>
                  <a:gd name="T8" fmla="*/ 3 w 296"/>
                  <a:gd name="T9" fmla="*/ 181 h 237"/>
                  <a:gd name="T10" fmla="*/ 0 w 296"/>
                  <a:gd name="T11" fmla="*/ 181 h 237"/>
                  <a:gd name="T12" fmla="*/ 0 w 296"/>
                  <a:gd name="T13" fmla="*/ 0 h 237"/>
                  <a:gd name="T14" fmla="*/ 296 w 296"/>
                  <a:gd name="T15" fmla="*/ 0 h 237"/>
                  <a:gd name="T16" fmla="*/ 296 w 296"/>
                  <a:gd name="T17"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 h="237">
                    <a:moveTo>
                      <a:pt x="296" y="237"/>
                    </a:moveTo>
                    <a:lnTo>
                      <a:pt x="14" y="237"/>
                    </a:lnTo>
                    <a:cubicBezTo>
                      <a:pt x="18" y="231"/>
                      <a:pt x="22" y="224"/>
                      <a:pt x="24" y="218"/>
                    </a:cubicBezTo>
                    <a:cubicBezTo>
                      <a:pt x="26" y="210"/>
                      <a:pt x="27" y="200"/>
                      <a:pt x="23" y="193"/>
                    </a:cubicBezTo>
                    <a:cubicBezTo>
                      <a:pt x="18" y="185"/>
                      <a:pt x="11" y="183"/>
                      <a:pt x="3" y="181"/>
                    </a:cubicBezTo>
                    <a:cubicBezTo>
                      <a:pt x="2" y="181"/>
                      <a:pt x="1" y="181"/>
                      <a:pt x="0" y="181"/>
                    </a:cubicBezTo>
                    <a:lnTo>
                      <a:pt x="0" y="0"/>
                    </a:lnTo>
                    <a:lnTo>
                      <a:pt x="296" y="0"/>
                    </a:lnTo>
                    <a:lnTo>
                      <a:pt x="296" y="237"/>
                    </a:lnTo>
                  </a:path>
                </a:pathLst>
              </a:custGeom>
              <a:solidFill>
                <a:srgbClr val="5355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04" name="Freeform 1489"/>
              <p:cNvSpPr>
                <a:spLocks/>
              </p:cNvSpPr>
              <p:nvPr/>
            </p:nvSpPr>
            <p:spPr bwMode="auto">
              <a:xfrm>
                <a:off x="4844" y="4215"/>
                <a:ext cx="9" cy="21"/>
              </a:xfrm>
              <a:custGeom>
                <a:avLst/>
                <a:gdLst>
                  <a:gd name="T0" fmla="*/ 9 w 9"/>
                  <a:gd name="T1" fmla="*/ 21 h 21"/>
                  <a:gd name="T2" fmla="*/ 0 w 9"/>
                  <a:gd name="T3" fmla="*/ 21 h 21"/>
                  <a:gd name="T4" fmla="*/ 0 w 9"/>
                  <a:gd name="T5" fmla="*/ 0 h 21"/>
                  <a:gd name="T6" fmla="*/ 7 w 9"/>
                  <a:gd name="T7" fmla="*/ 0 h 21"/>
                  <a:gd name="T8" fmla="*/ 7 w 9"/>
                  <a:gd name="T9" fmla="*/ 20 h 21"/>
                  <a:gd name="T10" fmla="*/ 9 w 9"/>
                  <a:gd name="T11" fmla="*/ 20 h 21"/>
                  <a:gd name="T12" fmla="*/ 9 w 9"/>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9" h="21">
                    <a:moveTo>
                      <a:pt x="9" y="21"/>
                    </a:moveTo>
                    <a:lnTo>
                      <a:pt x="0" y="21"/>
                    </a:lnTo>
                    <a:lnTo>
                      <a:pt x="0" y="0"/>
                    </a:lnTo>
                    <a:lnTo>
                      <a:pt x="7" y="0"/>
                    </a:lnTo>
                    <a:lnTo>
                      <a:pt x="7" y="20"/>
                    </a:lnTo>
                    <a:lnTo>
                      <a:pt x="9" y="20"/>
                    </a:lnTo>
                    <a:lnTo>
                      <a:pt x="9" y="21"/>
                    </a:lnTo>
                    <a:close/>
                  </a:path>
                </a:pathLst>
              </a:custGeom>
              <a:solidFill>
                <a:srgbClr val="45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05" name="Rectangle 1490"/>
              <p:cNvSpPr>
                <a:spLocks noChangeArrowheads="1"/>
              </p:cNvSpPr>
              <p:nvPr/>
            </p:nvSpPr>
            <p:spPr bwMode="auto">
              <a:xfrm>
                <a:off x="4851" y="4215"/>
                <a:ext cx="2" cy="20"/>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06" name="Freeform 1491"/>
              <p:cNvSpPr>
                <a:spLocks/>
              </p:cNvSpPr>
              <p:nvPr/>
            </p:nvSpPr>
            <p:spPr bwMode="auto">
              <a:xfrm>
                <a:off x="4687" y="4195"/>
                <a:ext cx="57" cy="41"/>
              </a:xfrm>
              <a:custGeom>
                <a:avLst/>
                <a:gdLst>
                  <a:gd name="T0" fmla="*/ 57 w 57"/>
                  <a:gd name="T1" fmla="*/ 41 h 41"/>
                  <a:gd name="T2" fmla="*/ 0 w 57"/>
                  <a:gd name="T3" fmla="*/ 41 h 41"/>
                  <a:gd name="T4" fmla="*/ 0 w 57"/>
                  <a:gd name="T5" fmla="*/ 0 h 41"/>
                  <a:gd name="T6" fmla="*/ 31 w 57"/>
                  <a:gd name="T7" fmla="*/ 0 h 41"/>
                  <a:gd name="T8" fmla="*/ 31 w 57"/>
                  <a:gd name="T9" fmla="*/ 34 h 41"/>
                  <a:gd name="T10" fmla="*/ 38 w 57"/>
                  <a:gd name="T11" fmla="*/ 34 h 41"/>
                  <a:gd name="T12" fmla="*/ 38 w 57"/>
                  <a:gd name="T13" fmla="*/ 41 h 41"/>
                  <a:gd name="T14" fmla="*/ 57 w 57"/>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41">
                    <a:moveTo>
                      <a:pt x="57" y="41"/>
                    </a:moveTo>
                    <a:lnTo>
                      <a:pt x="0" y="41"/>
                    </a:lnTo>
                    <a:lnTo>
                      <a:pt x="0" y="0"/>
                    </a:lnTo>
                    <a:lnTo>
                      <a:pt x="31" y="0"/>
                    </a:lnTo>
                    <a:lnTo>
                      <a:pt x="31" y="34"/>
                    </a:lnTo>
                    <a:lnTo>
                      <a:pt x="38" y="34"/>
                    </a:lnTo>
                    <a:lnTo>
                      <a:pt x="38" y="41"/>
                    </a:lnTo>
                    <a:lnTo>
                      <a:pt x="57" y="41"/>
                    </a:lnTo>
                    <a:close/>
                  </a:path>
                </a:pathLst>
              </a:custGeom>
              <a:solidFill>
                <a:srgbClr val="7A7B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07" name="Rectangle 1492"/>
              <p:cNvSpPr>
                <a:spLocks noChangeArrowheads="1"/>
              </p:cNvSpPr>
              <p:nvPr/>
            </p:nvSpPr>
            <p:spPr bwMode="auto">
              <a:xfrm>
                <a:off x="4725" y="4229"/>
                <a:ext cx="19" cy="6"/>
              </a:xfrm>
              <a:prstGeom prst="rect">
                <a:avLst/>
              </a:pr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08" name="Freeform 1493"/>
              <p:cNvSpPr>
                <a:spLocks noEditPoints="1"/>
              </p:cNvSpPr>
              <p:nvPr/>
            </p:nvSpPr>
            <p:spPr bwMode="auto">
              <a:xfrm>
                <a:off x="4537" y="4171"/>
                <a:ext cx="33" cy="65"/>
              </a:xfrm>
              <a:custGeom>
                <a:avLst/>
                <a:gdLst>
                  <a:gd name="T0" fmla="*/ 390 w 390"/>
                  <a:gd name="T1" fmla="*/ 743 h 743"/>
                  <a:gd name="T2" fmla="*/ 0 w 390"/>
                  <a:gd name="T3" fmla="*/ 743 h 743"/>
                  <a:gd name="T4" fmla="*/ 307 w 390"/>
                  <a:gd name="T5" fmla="*/ 743 h 743"/>
                  <a:gd name="T6" fmla="*/ 307 w 390"/>
                  <a:gd name="T7" fmla="*/ 604 h 743"/>
                  <a:gd name="T8" fmla="*/ 390 w 390"/>
                  <a:gd name="T9" fmla="*/ 604 h 743"/>
                  <a:gd name="T10" fmla="*/ 390 w 390"/>
                  <a:gd name="T11" fmla="*/ 743 h 743"/>
                  <a:gd name="T12" fmla="*/ 0 w 390"/>
                  <a:gd name="T13" fmla="*/ 465 h 743"/>
                  <a:gd name="T14" fmla="*/ 0 w 390"/>
                  <a:gd name="T15" fmla="*/ 39 h 743"/>
                  <a:gd name="T16" fmla="*/ 119 w 390"/>
                  <a:gd name="T17" fmla="*/ 0 h 743"/>
                  <a:gd name="T18" fmla="*/ 119 w 390"/>
                  <a:gd name="T19" fmla="*/ 157 h 743"/>
                  <a:gd name="T20" fmla="*/ 83 w 390"/>
                  <a:gd name="T21" fmla="*/ 166 h 743"/>
                  <a:gd name="T22" fmla="*/ 83 w 390"/>
                  <a:gd name="T23" fmla="*/ 458 h 743"/>
                  <a:gd name="T24" fmla="*/ 67 w 390"/>
                  <a:gd name="T25" fmla="*/ 458 h 743"/>
                  <a:gd name="T26" fmla="*/ 67 w 390"/>
                  <a:gd name="T27" fmla="*/ 458 h 743"/>
                  <a:gd name="T28" fmla="*/ 0 w 390"/>
                  <a:gd name="T29" fmla="*/ 465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743">
                    <a:moveTo>
                      <a:pt x="390" y="743"/>
                    </a:moveTo>
                    <a:lnTo>
                      <a:pt x="0" y="743"/>
                    </a:lnTo>
                    <a:lnTo>
                      <a:pt x="307" y="743"/>
                    </a:lnTo>
                    <a:lnTo>
                      <a:pt x="307" y="604"/>
                    </a:lnTo>
                    <a:lnTo>
                      <a:pt x="390" y="604"/>
                    </a:lnTo>
                    <a:lnTo>
                      <a:pt x="390" y="743"/>
                    </a:lnTo>
                    <a:moveTo>
                      <a:pt x="0" y="465"/>
                    </a:moveTo>
                    <a:lnTo>
                      <a:pt x="0" y="39"/>
                    </a:lnTo>
                    <a:lnTo>
                      <a:pt x="119" y="0"/>
                    </a:lnTo>
                    <a:lnTo>
                      <a:pt x="119" y="157"/>
                    </a:lnTo>
                    <a:lnTo>
                      <a:pt x="83" y="166"/>
                    </a:lnTo>
                    <a:lnTo>
                      <a:pt x="83" y="458"/>
                    </a:lnTo>
                    <a:lnTo>
                      <a:pt x="67" y="458"/>
                    </a:lnTo>
                    <a:lnTo>
                      <a:pt x="67" y="458"/>
                    </a:lnTo>
                    <a:lnTo>
                      <a:pt x="0" y="465"/>
                    </a:lnTo>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09" name="Freeform 1494"/>
              <p:cNvSpPr>
                <a:spLocks/>
              </p:cNvSpPr>
              <p:nvPr/>
            </p:nvSpPr>
            <p:spPr bwMode="auto">
              <a:xfrm>
                <a:off x="4542" y="4211"/>
                <a:ext cx="21" cy="25"/>
              </a:xfrm>
              <a:custGeom>
                <a:avLst/>
                <a:gdLst>
                  <a:gd name="T0" fmla="*/ 21 w 21"/>
                  <a:gd name="T1" fmla="*/ 25 h 25"/>
                  <a:gd name="T2" fmla="*/ 1 w 21"/>
                  <a:gd name="T3" fmla="*/ 25 h 25"/>
                  <a:gd name="T4" fmla="*/ 1 w 21"/>
                  <a:gd name="T5" fmla="*/ 0 h 25"/>
                  <a:gd name="T6" fmla="*/ 0 w 21"/>
                  <a:gd name="T7" fmla="*/ 0 h 25"/>
                  <a:gd name="T8" fmla="*/ 0 w 21"/>
                  <a:gd name="T9" fmla="*/ 0 h 25"/>
                  <a:gd name="T10" fmla="*/ 2 w 21"/>
                  <a:gd name="T11" fmla="*/ 0 h 25"/>
                  <a:gd name="T12" fmla="*/ 2 w 21"/>
                  <a:gd name="T13" fmla="*/ 8 h 25"/>
                  <a:gd name="T14" fmla="*/ 5 w 21"/>
                  <a:gd name="T15" fmla="*/ 8 h 25"/>
                  <a:gd name="T16" fmla="*/ 5 w 21"/>
                  <a:gd name="T17" fmla="*/ 13 h 25"/>
                  <a:gd name="T18" fmla="*/ 6 w 21"/>
                  <a:gd name="T19" fmla="*/ 13 h 25"/>
                  <a:gd name="T20" fmla="*/ 6 w 21"/>
                  <a:gd name="T21" fmla="*/ 19 h 25"/>
                  <a:gd name="T22" fmla="*/ 17 w 21"/>
                  <a:gd name="T23" fmla="*/ 19 h 25"/>
                  <a:gd name="T24" fmla="*/ 17 w 21"/>
                  <a:gd name="T25" fmla="*/ 13 h 25"/>
                  <a:gd name="T26" fmla="*/ 21 w 21"/>
                  <a:gd name="T27" fmla="*/ 13 h 25"/>
                  <a:gd name="T28" fmla="*/ 21 w 21"/>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5">
                    <a:moveTo>
                      <a:pt x="21" y="25"/>
                    </a:moveTo>
                    <a:lnTo>
                      <a:pt x="1" y="25"/>
                    </a:lnTo>
                    <a:lnTo>
                      <a:pt x="1" y="0"/>
                    </a:lnTo>
                    <a:lnTo>
                      <a:pt x="0" y="0"/>
                    </a:lnTo>
                    <a:lnTo>
                      <a:pt x="0" y="0"/>
                    </a:lnTo>
                    <a:lnTo>
                      <a:pt x="2" y="0"/>
                    </a:lnTo>
                    <a:lnTo>
                      <a:pt x="2" y="8"/>
                    </a:lnTo>
                    <a:lnTo>
                      <a:pt x="5" y="8"/>
                    </a:lnTo>
                    <a:lnTo>
                      <a:pt x="5" y="13"/>
                    </a:lnTo>
                    <a:lnTo>
                      <a:pt x="6" y="13"/>
                    </a:lnTo>
                    <a:lnTo>
                      <a:pt x="6" y="19"/>
                    </a:lnTo>
                    <a:lnTo>
                      <a:pt x="17" y="19"/>
                    </a:lnTo>
                    <a:lnTo>
                      <a:pt x="17" y="13"/>
                    </a:lnTo>
                    <a:lnTo>
                      <a:pt x="21" y="13"/>
                    </a:lnTo>
                    <a:lnTo>
                      <a:pt x="21" y="2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10" name="Freeform 1495"/>
              <p:cNvSpPr>
                <a:spLocks/>
              </p:cNvSpPr>
              <p:nvPr/>
            </p:nvSpPr>
            <p:spPr bwMode="auto">
              <a:xfrm>
                <a:off x="4537" y="4211"/>
                <a:ext cx="6" cy="25"/>
              </a:xfrm>
              <a:custGeom>
                <a:avLst/>
                <a:gdLst>
                  <a:gd name="T0" fmla="*/ 6 w 6"/>
                  <a:gd name="T1" fmla="*/ 25 h 25"/>
                  <a:gd name="T2" fmla="*/ 0 w 6"/>
                  <a:gd name="T3" fmla="*/ 25 h 25"/>
                  <a:gd name="T4" fmla="*/ 0 w 6"/>
                  <a:gd name="T5" fmla="*/ 1 h 25"/>
                  <a:gd name="T6" fmla="*/ 5 w 6"/>
                  <a:gd name="T7" fmla="*/ 0 h 25"/>
                  <a:gd name="T8" fmla="*/ 6 w 6"/>
                  <a:gd name="T9" fmla="*/ 0 h 25"/>
                  <a:gd name="T10" fmla="*/ 6 w 6"/>
                  <a:gd name="T11" fmla="*/ 25 h 25"/>
                </a:gdLst>
                <a:ahLst/>
                <a:cxnLst>
                  <a:cxn ang="0">
                    <a:pos x="T0" y="T1"/>
                  </a:cxn>
                  <a:cxn ang="0">
                    <a:pos x="T2" y="T3"/>
                  </a:cxn>
                  <a:cxn ang="0">
                    <a:pos x="T4" y="T5"/>
                  </a:cxn>
                  <a:cxn ang="0">
                    <a:pos x="T6" y="T7"/>
                  </a:cxn>
                  <a:cxn ang="0">
                    <a:pos x="T8" y="T9"/>
                  </a:cxn>
                  <a:cxn ang="0">
                    <a:pos x="T10" y="T11"/>
                  </a:cxn>
                </a:cxnLst>
                <a:rect l="0" t="0" r="r" b="b"/>
                <a:pathLst>
                  <a:path w="6" h="25">
                    <a:moveTo>
                      <a:pt x="6" y="25"/>
                    </a:moveTo>
                    <a:lnTo>
                      <a:pt x="0" y="25"/>
                    </a:lnTo>
                    <a:lnTo>
                      <a:pt x="0" y="1"/>
                    </a:lnTo>
                    <a:lnTo>
                      <a:pt x="5" y="0"/>
                    </a:lnTo>
                    <a:lnTo>
                      <a:pt x="6" y="0"/>
                    </a:lnTo>
                    <a:lnTo>
                      <a:pt x="6" y="25"/>
                    </a:lnTo>
                    <a:close/>
                  </a:path>
                </a:pathLst>
              </a:custGeom>
              <a:solidFill>
                <a:srgbClr val="686A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11" name="Rectangle 1496"/>
              <p:cNvSpPr>
                <a:spLocks noChangeArrowheads="1"/>
              </p:cNvSpPr>
              <p:nvPr/>
            </p:nvSpPr>
            <p:spPr bwMode="auto">
              <a:xfrm>
                <a:off x="4548" y="4224"/>
                <a:ext cx="11" cy="6"/>
              </a:xfrm>
              <a:prstGeom prst="rect">
                <a:avLst/>
              </a:prstGeom>
              <a:solidFill>
                <a:srgbClr val="494A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12" name="Freeform 1497"/>
              <p:cNvSpPr>
                <a:spLocks/>
              </p:cNvSpPr>
              <p:nvPr/>
            </p:nvSpPr>
            <p:spPr bwMode="auto">
              <a:xfrm>
                <a:off x="4544" y="4185"/>
                <a:ext cx="3" cy="26"/>
              </a:xfrm>
              <a:custGeom>
                <a:avLst/>
                <a:gdLst>
                  <a:gd name="T0" fmla="*/ 3 w 3"/>
                  <a:gd name="T1" fmla="*/ 26 h 26"/>
                  <a:gd name="T2" fmla="*/ 0 w 3"/>
                  <a:gd name="T3" fmla="*/ 26 h 26"/>
                  <a:gd name="T4" fmla="*/ 0 w 3"/>
                  <a:gd name="T5" fmla="*/ 1 h 26"/>
                  <a:gd name="T6" fmla="*/ 3 w 3"/>
                  <a:gd name="T7" fmla="*/ 0 h 26"/>
                  <a:gd name="T8" fmla="*/ 3 w 3"/>
                  <a:gd name="T9" fmla="*/ 26 h 26"/>
                </a:gdLst>
                <a:ahLst/>
                <a:cxnLst>
                  <a:cxn ang="0">
                    <a:pos x="T0" y="T1"/>
                  </a:cxn>
                  <a:cxn ang="0">
                    <a:pos x="T2" y="T3"/>
                  </a:cxn>
                  <a:cxn ang="0">
                    <a:pos x="T4" y="T5"/>
                  </a:cxn>
                  <a:cxn ang="0">
                    <a:pos x="T6" y="T7"/>
                  </a:cxn>
                  <a:cxn ang="0">
                    <a:pos x="T8" y="T9"/>
                  </a:cxn>
                </a:cxnLst>
                <a:rect l="0" t="0" r="r" b="b"/>
                <a:pathLst>
                  <a:path w="3" h="26">
                    <a:moveTo>
                      <a:pt x="3" y="26"/>
                    </a:moveTo>
                    <a:lnTo>
                      <a:pt x="0" y="26"/>
                    </a:lnTo>
                    <a:lnTo>
                      <a:pt x="0" y="1"/>
                    </a:lnTo>
                    <a:lnTo>
                      <a:pt x="3" y="0"/>
                    </a:lnTo>
                    <a:lnTo>
                      <a:pt x="3" y="26"/>
                    </a:lnTo>
                    <a:close/>
                  </a:path>
                </a:pathLst>
              </a:custGeom>
              <a:solidFill>
                <a:srgbClr val="CAC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13" name="Rectangle 1498"/>
              <p:cNvSpPr>
                <a:spLocks noChangeArrowheads="1"/>
              </p:cNvSpPr>
              <p:nvPr/>
            </p:nvSpPr>
            <p:spPr bwMode="auto">
              <a:xfrm>
                <a:off x="4544" y="4211"/>
                <a:ext cx="3" cy="8"/>
              </a:xfrm>
              <a:prstGeom prst="rect">
                <a:avLst/>
              </a:prstGeom>
              <a:solidFill>
                <a:srgbClr val="7173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14" name="Rectangle 1499"/>
              <p:cNvSpPr>
                <a:spLocks noChangeArrowheads="1"/>
              </p:cNvSpPr>
              <p:nvPr/>
            </p:nvSpPr>
            <p:spPr bwMode="auto">
              <a:xfrm>
                <a:off x="4627" y="4168"/>
                <a:ext cx="1" cy="12"/>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15" name="Rectangle 1500"/>
              <p:cNvSpPr>
                <a:spLocks noChangeArrowheads="1"/>
              </p:cNvSpPr>
              <p:nvPr/>
            </p:nvSpPr>
            <p:spPr bwMode="auto">
              <a:xfrm>
                <a:off x="4631" y="4168"/>
                <a:ext cx="9" cy="12"/>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16" name="Rectangle 1501"/>
              <p:cNvSpPr>
                <a:spLocks noChangeArrowheads="1"/>
              </p:cNvSpPr>
              <p:nvPr/>
            </p:nvSpPr>
            <p:spPr bwMode="auto">
              <a:xfrm>
                <a:off x="4643" y="4168"/>
                <a:ext cx="9" cy="12"/>
              </a:xfrm>
              <a:prstGeom prst="rect">
                <a:avLst/>
              </a:prstGeom>
              <a:solidFill>
                <a:srgbClr val="7A7B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17" name="Freeform 1502"/>
              <p:cNvSpPr>
                <a:spLocks/>
              </p:cNvSpPr>
              <p:nvPr/>
            </p:nvSpPr>
            <p:spPr bwMode="auto">
              <a:xfrm>
                <a:off x="4768" y="4228"/>
                <a:ext cx="2" cy="3"/>
              </a:xfrm>
              <a:custGeom>
                <a:avLst/>
                <a:gdLst>
                  <a:gd name="T0" fmla="*/ 9 w 19"/>
                  <a:gd name="T1" fmla="*/ 41 h 41"/>
                  <a:gd name="T2" fmla="*/ 2 w 19"/>
                  <a:gd name="T3" fmla="*/ 27 h 41"/>
                  <a:gd name="T4" fmla="*/ 4 w 19"/>
                  <a:gd name="T5" fmla="*/ 0 h 41"/>
                  <a:gd name="T6" fmla="*/ 16 w 19"/>
                  <a:gd name="T7" fmla="*/ 11 h 41"/>
                  <a:gd name="T8" fmla="*/ 19 w 19"/>
                  <a:gd name="T9" fmla="*/ 12 h 41"/>
                  <a:gd name="T10" fmla="*/ 13 w 19"/>
                  <a:gd name="T11" fmla="*/ 34 h 41"/>
                  <a:gd name="T12" fmla="*/ 9 w 19"/>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19" h="41">
                    <a:moveTo>
                      <a:pt x="9" y="41"/>
                    </a:moveTo>
                    <a:cubicBezTo>
                      <a:pt x="5" y="38"/>
                      <a:pt x="3" y="33"/>
                      <a:pt x="2" y="27"/>
                    </a:cubicBezTo>
                    <a:cubicBezTo>
                      <a:pt x="0" y="18"/>
                      <a:pt x="1" y="9"/>
                      <a:pt x="4" y="0"/>
                    </a:cubicBezTo>
                    <a:cubicBezTo>
                      <a:pt x="6" y="5"/>
                      <a:pt x="10" y="9"/>
                      <a:pt x="16" y="11"/>
                    </a:cubicBezTo>
                    <a:cubicBezTo>
                      <a:pt x="17" y="12"/>
                      <a:pt x="18" y="12"/>
                      <a:pt x="19" y="12"/>
                    </a:cubicBezTo>
                    <a:cubicBezTo>
                      <a:pt x="15" y="19"/>
                      <a:pt x="13" y="27"/>
                      <a:pt x="13" y="34"/>
                    </a:cubicBezTo>
                    <a:cubicBezTo>
                      <a:pt x="12" y="36"/>
                      <a:pt x="10" y="38"/>
                      <a:pt x="9" y="41"/>
                    </a:cubicBezTo>
                  </a:path>
                </a:pathLst>
              </a:custGeom>
              <a:solidFill>
                <a:srgbClr val="1A18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18" name="Freeform 1503"/>
              <p:cNvSpPr>
                <a:spLocks/>
              </p:cNvSpPr>
              <p:nvPr/>
            </p:nvSpPr>
            <p:spPr bwMode="auto">
              <a:xfrm>
                <a:off x="4770" y="4228"/>
                <a:ext cx="2" cy="2"/>
              </a:xfrm>
              <a:custGeom>
                <a:avLst/>
                <a:gdLst>
                  <a:gd name="T0" fmla="*/ 0 w 28"/>
                  <a:gd name="T1" fmla="*/ 21 h 21"/>
                  <a:gd name="T2" fmla="*/ 0 w 28"/>
                  <a:gd name="T3" fmla="*/ 7 h 21"/>
                  <a:gd name="T4" fmla="*/ 5 w 28"/>
                  <a:gd name="T5" fmla="*/ 8 h 21"/>
                  <a:gd name="T6" fmla="*/ 27 w 28"/>
                  <a:gd name="T7" fmla="*/ 0 h 21"/>
                  <a:gd name="T8" fmla="*/ 28 w 28"/>
                  <a:gd name="T9" fmla="*/ 6 h 21"/>
                  <a:gd name="T10" fmla="*/ 23 w 28"/>
                  <a:gd name="T11" fmla="*/ 7 h 21"/>
                  <a:gd name="T12" fmla="*/ 0 w 28"/>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8" h="21">
                    <a:moveTo>
                      <a:pt x="0" y="21"/>
                    </a:moveTo>
                    <a:lnTo>
                      <a:pt x="0" y="7"/>
                    </a:lnTo>
                    <a:cubicBezTo>
                      <a:pt x="2" y="8"/>
                      <a:pt x="3" y="8"/>
                      <a:pt x="5" y="8"/>
                    </a:cubicBezTo>
                    <a:cubicBezTo>
                      <a:pt x="13" y="8"/>
                      <a:pt x="20" y="5"/>
                      <a:pt x="27" y="0"/>
                    </a:cubicBezTo>
                    <a:cubicBezTo>
                      <a:pt x="27" y="2"/>
                      <a:pt x="27" y="4"/>
                      <a:pt x="28" y="6"/>
                    </a:cubicBezTo>
                    <a:cubicBezTo>
                      <a:pt x="26" y="6"/>
                      <a:pt x="24" y="6"/>
                      <a:pt x="23" y="7"/>
                    </a:cubicBezTo>
                    <a:cubicBezTo>
                      <a:pt x="14" y="9"/>
                      <a:pt x="6" y="14"/>
                      <a:pt x="0" y="21"/>
                    </a:cubicBez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19" name="Freeform 1504"/>
              <p:cNvSpPr>
                <a:spLocks/>
              </p:cNvSpPr>
              <p:nvPr/>
            </p:nvSpPr>
            <p:spPr bwMode="auto">
              <a:xfrm>
                <a:off x="4769" y="4229"/>
                <a:ext cx="1" cy="2"/>
              </a:xfrm>
              <a:custGeom>
                <a:avLst/>
                <a:gdLst>
                  <a:gd name="T0" fmla="*/ 0 w 7"/>
                  <a:gd name="T1" fmla="*/ 22 h 22"/>
                  <a:gd name="T2" fmla="*/ 6 w 7"/>
                  <a:gd name="T3" fmla="*/ 0 h 22"/>
                  <a:gd name="T4" fmla="*/ 7 w 7"/>
                  <a:gd name="T5" fmla="*/ 0 h 22"/>
                  <a:gd name="T6" fmla="*/ 7 w 7"/>
                  <a:gd name="T7" fmla="*/ 14 h 22"/>
                  <a:gd name="T8" fmla="*/ 0 w 7"/>
                  <a:gd name="T9" fmla="*/ 22 h 22"/>
                </a:gdLst>
                <a:ahLst/>
                <a:cxnLst>
                  <a:cxn ang="0">
                    <a:pos x="T0" y="T1"/>
                  </a:cxn>
                  <a:cxn ang="0">
                    <a:pos x="T2" y="T3"/>
                  </a:cxn>
                  <a:cxn ang="0">
                    <a:pos x="T4" y="T5"/>
                  </a:cxn>
                  <a:cxn ang="0">
                    <a:pos x="T6" y="T7"/>
                  </a:cxn>
                  <a:cxn ang="0">
                    <a:pos x="T8" y="T9"/>
                  </a:cxn>
                </a:cxnLst>
                <a:rect l="0" t="0" r="r" b="b"/>
                <a:pathLst>
                  <a:path w="7" h="22">
                    <a:moveTo>
                      <a:pt x="0" y="22"/>
                    </a:moveTo>
                    <a:cubicBezTo>
                      <a:pt x="0" y="15"/>
                      <a:pt x="2" y="7"/>
                      <a:pt x="6" y="0"/>
                    </a:cubicBezTo>
                    <a:cubicBezTo>
                      <a:pt x="6" y="0"/>
                      <a:pt x="6" y="0"/>
                      <a:pt x="7" y="0"/>
                    </a:cubicBezTo>
                    <a:lnTo>
                      <a:pt x="7" y="14"/>
                    </a:lnTo>
                    <a:cubicBezTo>
                      <a:pt x="4" y="16"/>
                      <a:pt x="2" y="19"/>
                      <a:pt x="0" y="22"/>
                    </a:cubicBezTo>
                  </a:path>
                </a:pathLst>
              </a:custGeom>
              <a:solidFill>
                <a:srgbClr val="121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20" name="Freeform 1505"/>
              <p:cNvSpPr>
                <a:spLocks/>
              </p:cNvSpPr>
              <p:nvPr/>
            </p:nvSpPr>
            <p:spPr bwMode="auto">
              <a:xfrm>
                <a:off x="4774" y="4229"/>
                <a:ext cx="0" cy="0"/>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lnTo>
                      <a:pt x="0" y="1"/>
                    </a:ln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21" name="Freeform 1506"/>
              <p:cNvSpPr>
                <a:spLocks/>
              </p:cNvSpPr>
              <p:nvPr/>
            </p:nvSpPr>
            <p:spPr bwMode="auto">
              <a:xfrm>
                <a:off x="4777" y="4224"/>
                <a:ext cx="3" cy="5"/>
              </a:xfrm>
              <a:custGeom>
                <a:avLst/>
                <a:gdLst>
                  <a:gd name="T0" fmla="*/ 9 w 35"/>
                  <a:gd name="T1" fmla="*/ 51 h 51"/>
                  <a:gd name="T2" fmla="*/ 4 w 35"/>
                  <a:gd name="T3" fmla="*/ 50 h 51"/>
                  <a:gd name="T4" fmla="*/ 0 w 35"/>
                  <a:gd name="T5" fmla="*/ 33 h 51"/>
                  <a:gd name="T6" fmla="*/ 19 w 35"/>
                  <a:gd name="T7" fmla="*/ 0 h 51"/>
                  <a:gd name="T8" fmla="*/ 35 w 35"/>
                  <a:gd name="T9" fmla="*/ 27 h 51"/>
                  <a:gd name="T10" fmla="*/ 10 w 35"/>
                  <a:gd name="T11" fmla="*/ 50 h 51"/>
                  <a:gd name="T12" fmla="*/ 9 w 35"/>
                  <a:gd name="T13" fmla="*/ 50 h 51"/>
                  <a:gd name="T14" fmla="*/ 7 w 35"/>
                  <a:gd name="T15" fmla="*/ 50 h 51"/>
                  <a:gd name="T16" fmla="*/ 9 w 35"/>
                  <a:gd name="T17" fmla="*/ 51 h 51"/>
                  <a:gd name="T18" fmla="*/ 9 w 35"/>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51">
                    <a:moveTo>
                      <a:pt x="9" y="51"/>
                    </a:moveTo>
                    <a:cubicBezTo>
                      <a:pt x="8" y="50"/>
                      <a:pt x="6" y="50"/>
                      <a:pt x="4" y="50"/>
                    </a:cubicBezTo>
                    <a:cubicBezTo>
                      <a:pt x="4" y="44"/>
                      <a:pt x="3" y="38"/>
                      <a:pt x="0" y="33"/>
                    </a:cubicBezTo>
                    <a:cubicBezTo>
                      <a:pt x="10" y="25"/>
                      <a:pt x="17" y="13"/>
                      <a:pt x="19" y="0"/>
                    </a:cubicBezTo>
                    <a:cubicBezTo>
                      <a:pt x="27" y="7"/>
                      <a:pt x="34" y="16"/>
                      <a:pt x="35" y="27"/>
                    </a:cubicBezTo>
                    <a:cubicBezTo>
                      <a:pt x="25" y="32"/>
                      <a:pt x="15" y="41"/>
                      <a:pt x="10" y="50"/>
                    </a:cubicBezTo>
                    <a:cubicBezTo>
                      <a:pt x="9" y="50"/>
                      <a:pt x="9" y="50"/>
                      <a:pt x="9" y="50"/>
                    </a:cubicBezTo>
                    <a:lnTo>
                      <a:pt x="7" y="50"/>
                    </a:lnTo>
                    <a:cubicBezTo>
                      <a:pt x="6" y="50"/>
                      <a:pt x="7" y="50"/>
                      <a:pt x="9" y="51"/>
                    </a:cubicBezTo>
                    <a:lnTo>
                      <a:pt x="9" y="51"/>
                    </a:ln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22" name="Freeform 1507"/>
              <p:cNvSpPr>
                <a:spLocks/>
              </p:cNvSpPr>
              <p:nvPr/>
            </p:nvSpPr>
            <p:spPr bwMode="auto">
              <a:xfrm>
                <a:off x="4774" y="4227"/>
                <a:ext cx="3" cy="2"/>
              </a:xfrm>
              <a:custGeom>
                <a:avLst/>
                <a:gdLst>
                  <a:gd name="T0" fmla="*/ 5 w 35"/>
                  <a:gd name="T1" fmla="*/ 28 h 28"/>
                  <a:gd name="T2" fmla="*/ 0 w 35"/>
                  <a:gd name="T3" fmla="*/ 22 h 28"/>
                  <a:gd name="T4" fmla="*/ 2 w 35"/>
                  <a:gd name="T5" fmla="*/ 17 h 28"/>
                  <a:gd name="T6" fmla="*/ 7 w 35"/>
                  <a:gd name="T7" fmla="*/ 11 h 28"/>
                  <a:gd name="T8" fmla="*/ 21 w 35"/>
                  <a:gd name="T9" fmla="*/ 7 h 28"/>
                  <a:gd name="T10" fmla="*/ 31 w 35"/>
                  <a:gd name="T11" fmla="*/ 0 h 28"/>
                  <a:gd name="T12" fmla="*/ 35 w 35"/>
                  <a:gd name="T13" fmla="*/ 17 h 28"/>
                  <a:gd name="T14" fmla="*/ 34 w 35"/>
                  <a:gd name="T15" fmla="*/ 17 h 28"/>
                  <a:gd name="T16" fmla="*/ 5 w 35"/>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8">
                    <a:moveTo>
                      <a:pt x="5" y="28"/>
                    </a:moveTo>
                    <a:cubicBezTo>
                      <a:pt x="4" y="26"/>
                      <a:pt x="2" y="24"/>
                      <a:pt x="0" y="22"/>
                    </a:cubicBezTo>
                    <a:cubicBezTo>
                      <a:pt x="1" y="20"/>
                      <a:pt x="2" y="19"/>
                      <a:pt x="2" y="17"/>
                    </a:cubicBezTo>
                    <a:cubicBezTo>
                      <a:pt x="4" y="15"/>
                      <a:pt x="6" y="13"/>
                      <a:pt x="7" y="11"/>
                    </a:cubicBezTo>
                    <a:cubicBezTo>
                      <a:pt x="12" y="11"/>
                      <a:pt x="17" y="9"/>
                      <a:pt x="21" y="7"/>
                    </a:cubicBezTo>
                    <a:cubicBezTo>
                      <a:pt x="25" y="5"/>
                      <a:pt x="28" y="3"/>
                      <a:pt x="31" y="0"/>
                    </a:cubicBezTo>
                    <a:cubicBezTo>
                      <a:pt x="34" y="5"/>
                      <a:pt x="35" y="11"/>
                      <a:pt x="35" y="17"/>
                    </a:cubicBezTo>
                    <a:lnTo>
                      <a:pt x="34" y="17"/>
                    </a:lnTo>
                    <a:cubicBezTo>
                      <a:pt x="23" y="17"/>
                      <a:pt x="13" y="21"/>
                      <a:pt x="5" y="28"/>
                    </a:cubicBez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23" name="Freeform 1508"/>
              <p:cNvSpPr>
                <a:spLocks noEditPoints="1"/>
              </p:cNvSpPr>
              <p:nvPr/>
            </p:nvSpPr>
            <p:spPr bwMode="auto">
              <a:xfrm>
                <a:off x="4772" y="4227"/>
                <a:ext cx="3" cy="2"/>
              </a:xfrm>
              <a:custGeom>
                <a:avLst/>
                <a:gdLst>
                  <a:gd name="T0" fmla="*/ 19 w 26"/>
                  <a:gd name="T1" fmla="*/ 17 h 17"/>
                  <a:gd name="T2" fmla="*/ 3 w 26"/>
                  <a:gd name="T3" fmla="*/ 11 h 17"/>
                  <a:gd name="T4" fmla="*/ 1 w 26"/>
                  <a:gd name="T5" fmla="*/ 12 h 17"/>
                  <a:gd name="T6" fmla="*/ 0 w 26"/>
                  <a:gd name="T7" fmla="*/ 6 h 17"/>
                  <a:gd name="T8" fmla="*/ 6 w 26"/>
                  <a:gd name="T9" fmla="*/ 0 h 17"/>
                  <a:gd name="T10" fmla="*/ 23 w 26"/>
                  <a:gd name="T11" fmla="*/ 6 h 17"/>
                  <a:gd name="T12" fmla="*/ 26 w 26"/>
                  <a:gd name="T13" fmla="*/ 6 h 17"/>
                  <a:gd name="T14" fmla="*/ 21 w 26"/>
                  <a:gd name="T15" fmla="*/ 12 h 17"/>
                  <a:gd name="T16" fmla="*/ 19 w 26"/>
                  <a:gd name="T17" fmla="*/ 17 h 17"/>
                  <a:gd name="T18" fmla="*/ 17 w 26"/>
                  <a:gd name="T19" fmla="*/ 13 h 17"/>
                  <a:gd name="T20" fmla="*/ 17 w 26"/>
                  <a:gd name="T21" fmla="*/ 14 h 17"/>
                  <a:gd name="T22" fmla="*/ 17 w 26"/>
                  <a:gd name="T23"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17">
                    <a:moveTo>
                      <a:pt x="19" y="17"/>
                    </a:moveTo>
                    <a:cubicBezTo>
                      <a:pt x="15" y="13"/>
                      <a:pt x="9" y="11"/>
                      <a:pt x="3" y="11"/>
                    </a:cubicBezTo>
                    <a:cubicBezTo>
                      <a:pt x="3" y="11"/>
                      <a:pt x="2" y="12"/>
                      <a:pt x="1" y="12"/>
                    </a:cubicBezTo>
                    <a:cubicBezTo>
                      <a:pt x="0" y="10"/>
                      <a:pt x="0" y="8"/>
                      <a:pt x="0" y="6"/>
                    </a:cubicBezTo>
                    <a:cubicBezTo>
                      <a:pt x="2" y="4"/>
                      <a:pt x="4" y="2"/>
                      <a:pt x="6" y="0"/>
                    </a:cubicBezTo>
                    <a:cubicBezTo>
                      <a:pt x="10" y="4"/>
                      <a:pt x="16" y="6"/>
                      <a:pt x="23" y="6"/>
                    </a:cubicBezTo>
                    <a:lnTo>
                      <a:pt x="26" y="6"/>
                    </a:lnTo>
                    <a:cubicBezTo>
                      <a:pt x="24" y="8"/>
                      <a:pt x="23" y="10"/>
                      <a:pt x="21" y="12"/>
                    </a:cubicBezTo>
                    <a:cubicBezTo>
                      <a:pt x="21" y="14"/>
                      <a:pt x="20" y="15"/>
                      <a:pt x="19" y="17"/>
                    </a:cubicBezTo>
                    <a:moveTo>
                      <a:pt x="17" y="13"/>
                    </a:moveTo>
                    <a:cubicBezTo>
                      <a:pt x="17" y="13"/>
                      <a:pt x="17" y="13"/>
                      <a:pt x="17" y="14"/>
                    </a:cubicBezTo>
                    <a:lnTo>
                      <a:pt x="17" y="13"/>
                    </a:lnTo>
                  </a:path>
                </a:pathLst>
              </a:custGeom>
              <a:solidFill>
                <a:srgbClr val="110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24" name="Freeform 1509"/>
              <p:cNvSpPr>
                <a:spLocks/>
              </p:cNvSpPr>
              <p:nvPr/>
            </p:nvSpPr>
            <p:spPr bwMode="auto">
              <a:xfrm>
                <a:off x="4779" y="4226"/>
                <a:ext cx="1" cy="8"/>
              </a:xfrm>
              <a:custGeom>
                <a:avLst/>
                <a:gdLst>
                  <a:gd name="T0" fmla="*/ 0 w 17"/>
                  <a:gd name="T1" fmla="*/ 87 h 87"/>
                  <a:gd name="T2" fmla="*/ 1 w 17"/>
                  <a:gd name="T3" fmla="*/ 41 h 87"/>
                  <a:gd name="T4" fmla="*/ 1 w 17"/>
                  <a:gd name="T5" fmla="*/ 41 h 87"/>
                  <a:gd name="T6" fmla="*/ 11 w 17"/>
                  <a:gd name="T7" fmla="*/ 13 h 87"/>
                  <a:gd name="T8" fmla="*/ 11 w 17"/>
                  <a:gd name="T9" fmla="*/ 1 h 87"/>
                  <a:gd name="T10" fmla="*/ 17 w 17"/>
                  <a:gd name="T11" fmla="*/ 0 h 87"/>
                  <a:gd name="T12" fmla="*/ 17 w 17"/>
                  <a:gd name="T13" fmla="*/ 76 h 87"/>
                  <a:gd name="T14" fmla="*/ 0 w 17"/>
                  <a:gd name="T15" fmla="*/ 87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87">
                    <a:moveTo>
                      <a:pt x="0" y="87"/>
                    </a:moveTo>
                    <a:cubicBezTo>
                      <a:pt x="9" y="74"/>
                      <a:pt x="16" y="53"/>
                      <a:pt x="1" y="41"/>
                    </a:cubicBezTo>
                    <a:lnTo>
                      <a:pt x="1" y="41"/>
                    </a:lnTo>
                    <a:cubicBezTo>
                      <a:pt x="6" y="32"/>
                      <a:pt x="9" y="23"/>
                      <a:pt x="11" y="13"/>
                    </a:cubicBezTo>
                    <a:cubicBezTo>
                      <a:pt x="12" y="9"/>
                      <a:pt x="12" y="5"/>
                      <a:pt x="11" y="1"/>
                    </a:cubicBezTo>
                    <a:cubicBezTo>
                      <a:pt x="13" y="1"/>
                      <a:pt x="15" y="0"/>
                      <a:pt x="17" y="0"/>
                    </a:cubicBezTo>
                    <a:lnTo>
                      <a:pt x="17" y="76"/>
                    </a:lnTo>
                    <a:cubicBezTo>
                      <a:pt x="12" y="80"/>
                      <a:pt x="6" y="84"/>
                      <a:pt x="0" y="87"/>
                    </a:cubicBez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25" name="Freeform 1510"/>
              <p:cNvSpPr>
                <a:spLocks/>
              </p:cNvSpPr>
              <p:nvPr/>
            </p:nvSpPr>
            <p:spPr bwMode="auto">
              <a:xfrm>
                <a:off x="4780" y="4226"/>
                <a:ext cx="3" cy="7"/>
              </a:xfrm>
              <a:custGeom>
                <a:avLst/>
                <a:gdLst>
                  <a:gd name="T0" fmla="*/ 0 w 36"/>
                  <a:gd name="T1" fmla="*/ 77 h 77"/>
                  <a:gd name="T2" fmla="*/ 0 w 36"/>
                  <a:gd name="T3" fmla="*/ 1 h 77"/>
                  <a:gd name="T4" fmla="*/ 7 w 36"/>
                  <a:gd name="T5" fmla="*/ 0 h 77"/>
                  <a:gd name="T6" fmla="*/ 16 w 36"/>
                  <a:gd name="T7" fmla="*/ 1 h 77"/>
                  <a:gd name="T8" fmla="*/ 25 w 36"/>
                  <a:gd name="T9" fmla="*/ 46 h 77"/>
                  <a:gd name="T10" fmla="*/ 0 w 36"/>
                  <a:gd name="T11" fmla="*/ 77 h 77"/>
                </a:gdLst>
                <a:ahLst/>
                <a:cxnLst>
                  <a:cxn ang="0">
                    <a:pos x="T0" y="T1"/>
                  </a:cxn>
                  <a:cxn ang="0">
                    <a:pos x="T2" y="T3"/>
                  </a:cxn>
                  <a:cxn ang="0">
                    <a:pos x="T4" y="T5"/>
                  </a:cxn>
                  <a:cxn ang="0">
                    <a:pos x="T6" y="T7"/>
                  </a:cxn>
                  <a:cxn ang="0">
                    <a:pos x="T8" y="T9"/>
                  </a:cxn>
                  <a:cxn ang="0">
                    <a:pos x="T10" y="T11"/>
                  </a:cxn>
                </a:cxnLst>
                <a:rect l="0" t="0" r="r" b="b"/>
                <a:pathLst>
                  <a:path w="36" h="77">
                    <a:moveTo>
                      <a:pt x="0" y="77"/>
                    </a:moveTo>
                    <a:lnTo>
                      <a:pt x="0" y="1"/>
                    </a:lnTo>
                    <a:cubicBezTo>
                      <a:pt x="3" y="0"/>
                      <a:pt x="5" y="0"/>
                      <a:pt x="7" y="0"/>
                    </a:cubicBezTo>
                    <a:cubicBezTo>
                      <a:pt x="10" y="0"/>
                      <a:pt x="13" y="0"/>
                      <a:pt x="16" y="1"/>
                    </a:cubicBezTo>
                    <a:cubicBezTo>
                      <a:pt x="36" y="8"/>
                      <a:pt x="32" y="32"/>
                      <a:pt x="25" y="46"/>
                    </a:cubicBezTo>
                    <a:cubicBezTo>
                      <a:pt x="19" y="58"/>
                      <a:pt x="10" y="69"/>
                      <a:pt x="0" y="77"/>
                    </a:cubicBez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26" name="Freeform 1511"/>
              <p:cNvSpPr>
                <a:spLocks/>
              </p:cNvSpPr>
              <p:nvPr/>
            </p:nvSpPr>
            <p:spPr bwMode="auto">
              <a:xfrm>
                <a:off x="4777" y="4227"/>
                <a:ext cx="3" cy="3"/>
              </a:xfrm>
              <a:custGeom>
                <a:avLst/>
                <a:gdLst>
                  <a:gd name="T0" fmla="*/ 22 w 33"/>
                  <a:gd name="T1" fmla="*/ 40 h 40"/>
                  <a:gd name="T2" fmla="*/ 7 w 33"/>
                  <a:gd name="T3" fmla="*/ 35 h 40"/>
                  <a:gd name="T4" fmla="*/ 0 w 33"/>
                  <a:gd name="T5" fmla="*/ 35 h 40"/>
                  <a:gd name="T6" fmla="*/ 1 w 33"/>
                  <a:gd name="T7" fmla="*/ 23 h 40"/>
                  <a:gd name="T8" fmla="*/ 6 w 33"/>
                  <a:gd name="T9" fmla="*/ 24 h 40"/>
                  <a:gd name="T10" fmla="*/ 6 w 33"/>
                  <a:gd name="T11" fmla="*/ 24 h 40"/>
                  <a:gd name="T12" fmla="*/ 4 w 33"/>
                  <a:gd name="T13" fmla="*/ 23 h 40"/>
                  <a:gd name="T14" fmla="*/ 6 w 33"/>
                  <a:gd name="T15" fmla="*/ 23 h 40"/>
                  <a:gd name="T16" fmla="*/ 7 w 33"/>
                  <a:gd name="T17" fmla="*/ 23 h 40"/>
                  <a:gd name="T18" fmla="*/ 32 w 33"/>
                  <a:gd name="T19" fmla="*/ 0 h 40"/>
                  <a:gd name="T20" fmla="*/ 32 w 33"/>
                  <a:gd name="T21" fmla="*/ 12 h 40"/>
                  <a:gd name="T22" fmla="*/ 22 w 33"/>
                  <a:gd name="T2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0">
                    <a:moveTo>
                      <a:pt x="22" y="40"/>
                    </a:moveTo>
                    <a:cubicBezTo>
                      <a:pt x="18" y="36"/>
                      <a:pt x="13" y="35"/>
                      <a:pt x="7" y="35"/>
                    </a:cubicBezTo>
                    <a:cubicBezTo>
                      <a:pt x="5" y="35"/>
                      <a:pt x="3" y="35"/>
                      <a:pt x="0" y="35"/>
                    </a:cubicBezTo>
                    <a:cubicBezTo>
                      <a:pt x="1" y="31"/>
                      <a:pt x="1" y="27"/>
                      <a:pt x="1" y="23"/>
                    </a:cubicBezTo>
                    <a:cubicBezTo>
                      <a:pt x="3" y="23"/>
                      <a:pt x="5" y="23"/>
                      <a:pt x="6" y="24"/>
                    </a:cubicBezTo>
                    <a:lnTo>
                      <a:pt x="6" y="24"/>
                    </a:lnTo>
                    <a:cubicBezTo>
                      <a:pt x="4" y="23"/>
                      <a:pt x="3" y="23"/>
                      <a:pt x="4" y="23"/>
                    </a:cubicBezTo>
                    <a:lnTo>
                      <a:pt x="6" y="23"/>
                    </a:lnTo>
                    <a:cubicBezTo>
                      <a:pt x="6" y="23"/>
                      <a:pt x="6" y="23"/>
                      <a:pt x="7" y="23"/>
                    </a:cubicBezTo>
                    <a:cubicBezTo>
                      <a:pt x="12" y="14"/>
                      <a:pt x="22" y="5"/>
                      <a:pt x="32" y="0"/>
                    </a:cubicBezTo>
                    <a:cubicBezTo>
                      <a:pt x="33" y="4"/>
                      <a:pt x="33" y="8"/>
                      <a:pt x="32" y="12"/>
                    </a:cubicBezTo>
                    <a:cubicBezTo>
                      <a:pt x="30" y="22"/>
                      <a:pt x="27" y="31"/>
                      <a:pt x="22" y="40"/>
                    </a:cubicBez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27" name="Freeform 1512"/>
              <p:cNvSpPr>
                <a:spLocks/>
              </p:cNvSpPr>
              <p:nvPr/>
            </p:nvSpPr>
            <p:spPr bwMode="auto">
              <a:xfrm>
                <a:off x="4774" y="4229"/>
                <a:ext cx="3" cy="1"/>
              </a:xfrm>
              <a:custGeom>
                <a:avLst/>
                <a:gdLst>
                  <a:gd name="T0" fmla="*/ 11 w 30"/>
                  <a:gd name="T1" fmla="*/ 21 h 21"/>
                  <a:gd name="T2" fmla="*/ 6 w 30"/>
                  <a:gd name="T3" fmla="*/ 20 h 21"/>
                  <a:gd name="T4" fmla="*/ 3 w 30"/>
                  <a:gd name="T5" fmla="*/ 18 h 21"/>
                  <a:gd name="T6" fmla="*/ 3 w 30"/>
                  <a:gd name="T7" fmla="*/ 18 h 21"/>
                  <a:gd name="T8" fmla="*/ 5 w 30"/>
                  <a:gd name="T9" fmla="*/ 19 h 21"/>
                  <a:gd name="T10" fmla="*/ 3 w 30"/>
                  <a:gd name="T11" fmla="*/ 18 h 21"/>
                  <a:gd name="T12" fmla="*/ 0 w 30"/>
                  <a:gd name="T13" fmla="*/ 11 h 21"/>
                  <a:gd name="T14" fmla="*/ 29 w 30"/>
                  <a:gd name="T15" fmla="*/ 0 h 21"/>
                  <a:gd name="T16" fmla="*/ 30 w 30"/>
                  <a:gd name="T17" fmla="*/ 0 h 21"/>
                  <a:gd name="T18" fmla="*/ 29 w 30"/>
                  <a:gd name="T19" fmla="*/ 12 h 21"/>
                  <a:gd name="T20" fmla="*/ 11 w 30"/>
                  <a:gd name="T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1">
                    <a:moveTo>
                      <a:pt x="11" y="21"/>
                    </a:moveTo>
                    <a:cubicBezTo>
                      <a:pt x="9" y="21"/>
                      <a:pt x="7" y="20"/>
                      <a:pt x="6" y="20"/>
                    </a:cubicBezTo>
                    <a:cubicBezTo>
                      <a:pt x="5" y="20"/>
                      <a:pt x="4" y="19"/>
                      <a:pt x="3" y="18"/>
                    </a:cubicBezTo>
                    <a:lnTo>
                      <a:pt x="3" y="18"/>
                    </a:lnTo>
                    <a:cubicBezTo>
                      <a:pt x="4" y="19"/>
                      <a:pt x="5" y="19"/>
                      <a:pt x="5" y="19"/>
                    </a:cubicBezTo>
                    <a:cubicBezTo>
                      <a:pt x="5" y="19"/>
                      <a:pt x="4" y="19"/>
                      <a:pt x="3" y="18"/>
                    </a:cubicBezTo>
                    <a:cubicBezTo>
                      <a:pt x="2" y="16"/>
                      <a:pt x="1" y="13"/>
                      <a:pt x="0" y="11"/>
                    </a:cubicBezTo>
                    <a:cubicBezTo>
                      <a:pt x="8" y="4"/>
                      <a:pt x="18" y="0"/>
                      <a:pt x="29" y="0"/>
                    </a:cubicBezTo>
                    <a:lnTo>
                      <a:pt x="30" y="0"/>
                    </a:lnTo>
                    <a:cubicBezTo>
                      <a:pt x="30" y="4"/>
                      <a:pt x="30" y="8"/>
                      <a:pt x="29" y="12"/>
                    </a:cubicBezTo>
                    <a:cubicBezTo>
                      <a:pt x="23" y="14"/>
                      <a:pt x="16" y="17"/>
                      <a:pt x="11" y="21"/>
                    </a:cubicBezTo>
                  </a:path>
                </a:pathLst>
              </a:custGeom>
              <a:solidFill>
                <a:srgbClr val="110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28" name="Freeform 1513"/>
              <p:cNvSpPr>
                <a:spLocks/>
              </p:cNvSpPr>
              <p:nvPr/>
            </p:nvSpPr>
            <p:spPr bwMode="auto">
              <a:xfrm>
                <a:off x="4772" y="4234"/>
                <a:ext cx="7" cy="3"/>
              </a:xfrm>
              <a:custGeom>
                <a:avLst/>
                <a:gdLst>
                  <a:gd name="T0" fmla="*/ 22 w 80"/>
                  <a:gd name="T1" fmla="*/ 32 h 32"/>
                  <a:gd name="T2" fmla="*/ 0 w 80"/>
                  <a:gd name="T3" fmla="*/ 29 h 32"/>
                  <a:gd name="T4" fmla="*/ 2 w 80"/>
                  <a:gd name="T5" fmla="*/ 29 h 32"/>
                  <a:gd name="T6" fmla="*/ 38 w 80"/>
                  <a:gd name="T7" fmla="*/ 10 h 32"/>
                  <a:gd name="T8" fmla="*/ 39 w 80"/>
                  <a:gd name="T9" fmla="*/ 10 h 32"/>
                  <a:gd name="T10" fmla="*/ 80 w 80"/>
                  <a:gd name="T11" fmla="*/ 0 h 32"/>
                  <a:gd name="T12" fmla="*/ 77 w 80"/>
                  <a:gd name="T13" fmla="*/ 5 h 32"/>
                  <a:gd name="T14" fmla="*/ 22 w 80"/>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32">
                    <a:moveTo>
                      <a:pt x="22" y="32"/>
                    </a:moveTo>
                    <a:cubicBezTo>
                      <a:pt x="14" y="32"/>
                      <a:pt x="7" y="31"/>
                      <a:pt x="0" y="29"/>
                    </a:cubicBezTo>
                    <a:lnTo>
                      <a:pt x="2" y="29"/>
                    </a:lnTo>
                    <a:cubicBezTo>
                      <a:pt x="16" y="29"/>
                      <a:pt x="29" y="21"/>
                      <a:pt x="38" y="10"/>
                    </a:cubicBezTo>
                    <a:lnTo>
                      <a:pt x="39" y="10"/>
                    </a:lnTo>
                    <a:cubicBezTo>
                      <a:pt x="53" y="10"/>
                      <a:pt x="67" y="7"/>
                      <a:pt x="80" y="0"/>
                    </a:cubicBezTo>
                    <a:cubicBezTo>
                      <a:pt x="79" y="2"/>
                      <a:pt x="78" y="3"/>
                      <a:pt x="77" y="5"/>
                    </a:cubicBezTo>
                    <a:cubicBezTo>
                      <a:pt x="62" y="23"/>
                      <a:pt x="42" y="32"/>
                      <a:pt x="22" y="32"/>
                    </a:cubicBez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29" name="Freeform 1514"/>
              <p:cNvSpPr>
                <a:spLocks/>
              </p:cNvSpPr>
              <p:nvPr/>
            </p:nvSpPr>
            <p:spPr bwMode="auto">
              <a:xfrm>
                <a:off x="4775" y="4230"/>
                <a:ext cx="5" cy="5"/>
              </a:xfrm>
              <a:custGeom>
                <a:avLst/>
                <a:gdLst>
                  <a:gd name="T0" fmla="*/ 1 w 58"/>
                  <a:gd name="T1" fmla="*/ 56 h 56"/>
                  <a:gd name="T2" fmla="*/ 0 w 58"/>
                  <a:gd name="T3" fmla="*/ 56 h 56"/>
                  <a:gd name="T4" fmla="*/ 5 w 58"/>
                  <a:gd name="T5" fmla="*/ 48 h 56"/>
                  <a:gd name="T6" fmla="*/ 10 w 58"/>
                  <a:gd name="T7" fmla="*/ 31 h 56"/>
                  <a:gd name="T8" fmla="*/ 43 w 58"/>
                  <a:gd name="T9" fmla="*/ 0 h 56"/>
                  <a:gd name="T10" fmla="*/ 43 w 58"/>
                  <a:gd name="T11" fmla="*/ 0 h 56"/>
                  <a:gd name="T12" fmla="*/ 42 w 58"/>
                  <a:gd name="T13" fmla="*/ 46 h 56"/>
                  <a:gd name="T14" fmla="*/ 1 w 58"/>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56">
                    <a:moveTo>
                      <a:pt x="1" y="56"/>
                    </a:moveTo>
                    <a:lnTo>
                      <a:pt x="0" y="56"/>
                    </a:lnTo>
                    <a:cubicBezTo>
                      <a:pt x="2" y="54"/>
                      <a:pt x="3" y="51"/>
                      <a:pt x="5" y="48"/>
                    </a:cubicBezTo>
                    <a:cubicBezTo>
                      <a:pt x="7" y="44"/>
                      <a:pt x="9" y="38"/>
                      <a:pt x="10" y="31"/>
                    </a:cubicBezTo>
                    <a:cubicBezTo>
                      <a:pt x="24" y="24"/>
                      <a:pt x="36" y="13"/>
                      <a:pt x="43" y="0"/>
                    </a:cubicBezTo>
                    <a:lnTo>
                      <a:pt x="43" y="0"/>
                    </a:lnTo>
                    <a:cubicBezTo>
                      <a:pt x="58" y="12"/>
                      <a:pt x="51" y="33"/>
                      <a:pt x="42" y="46"/>
                    </a:cubicBezTo>
                    <a:cubicBezTo>
                      <a:pt x="29" y="53"/>
                      <a:pt x="15" y="56"/>
                      <a:pt x="1" y="56"/>
                    </a:cubicBez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30" name="Freeform 1515"/>
              <p:cNvSpPr>
                <a:spLocks/>
              </p:cNvSpPr>
              <p:nvPr/>
            </p:nvSpPr>
            <p:spPr bwMode="auto">
              <a:xfrm>
                <a:off x="4776" y="4230"/>
                <a:ext cx="3" cy="3"/>
              </a:xfrm>
              <a:custGeom>
                <a:avLst/>
                <a:gdLst>
                  <a:gd name="T0" fmla="*/ 0 w 33"/>
                  <a:gd name="T1" fmla="*/ 36 h 36"/>
                  <a:gd name="T2" fmla="*/ 1 w 33"/>
                  <a:gd name="T3" fmla="*/ 26 h 36"/>
                  <a:gd name="T4" fmla="*/ 10 w 33"/>
                  <a:gd name="T5" fmla="*/ 9 h 36"/>
                  <a:gd name="T6" fmla="*/ 11 w 33"/>
                  <a:gd name="T7" fmla="*/ 0 h 36"/>
                  <a:gd name="T8" fmla="*/ 18 w 33"/>
                  <a:gd name="T9" fmla="*/ 0 h 36"/>
                  <a:gd name="T10" fmla="*/ 33 w 33"/>
                  <a:gd name="T11" fmla="*/ 5 h 36"/>
                  <a:gd name="T12" fmla="*/ 0 w 33"/>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33" h="36">
                    <a:moveTo>
                      <a:pt x="0" y="36"/>
                    </a:moveTo>
                    <a:cubicBezTo>
                      <a:pt x="1" y="33"/>
                      <a:pt x="1" y="30"/>
                      <a:pt x="1" y="26"/>
                    </a:cubicBezTo>
                    <a:cubicBezTo>
                      <a:pt x="5" y="21"/>
                      <a:pt x="8" y="15"/>
                      <a:pt x="10" y="9"/>
                    </a:cubicBezTo>
                    <a:cubicBezTo>
                      <a:pt x="10" y="6"/>
                      <a:pt x="11" y="3"/>
                      <a:pt x="11" y="0"/>
                    </a:cubicBezTo>
                    <a:cubicBezTo>
                      <a:pt x="14" y="0"/>
                      <a:pt x="16" y="0"/>
                      <a:pt x="18" y="0"/>
                    </a:cubicBezTo>
                    <a:cubicBezTo>
                      <a:pt x="24" y="0"/>
                      <a:pt x="29" y="1"/>
                      <a:pt x="33" y="5"/>
                    </a:cubicBezTo>
                    <a:cubicBezTo>
                      <a:pt x="26" y="18"/>
                      <a:pt x="14" y="29"/>
                      <a:pt x="0" y="36"/>
                    </a:cubicBezTo>
                  </a:path>
                </a:pathLst>
              </a:custGeom>
              <a:solidFill>
                <a:srgbClr val="110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31" name="Freeform 1516"/>
              <p:cNvSpPr>
                <a:spLocks noEditPoints="1"/>
              </p:cNvSpPr>
              <p:nvPr/>
            </p:nvSpPr>
            <p:spPr bwMode="auto">
              <a:xfrm>
                <a:off x="4775" y="4230"/>
                <a:ext cx="2" cy="2"/>
              </a:xfrm>
              <a:custGeom>
                <a:avLst/>
                <a:gdLst>
                  <a:gd name="T0" fmla="*/ 16 w 26"/>
                  <a:gd name="T1" fmla="*/ 26 h 26"/>
                  <a:gd name="T2" fmla="*/ 1 w 26"/>
                  <a:gd name="T3" fmla="*/ 8 h 26"/>
                  <a:gd name="T4" fmla="*/ 0 w 26"/>
                  <a:gd name="T5" fmla="*/ 8 h 26"/>
                  <a:gd name="T6" fmla="*/ 0 w 26"/>
                  <a:gd name="T7" fmla="*/ 6 h 26"/>
                  <a:gd name="T8" fmla="*/ 3 w 26"/>
                  <a:gd name="T9" fmla="*/ 8 h 26"/>
                  <a:gd name="T10" fmla="*/ 8 w 26"/>
                  <a:gd name="T11" fmla="*/ 9 h 26"/>
                  <a:gd name="T12" fmla="*/ 26 w 26"/>
                  <a:gd name="T13" fmla="*/ 0 h 26"/>
                  <a:gd name="T14" fmla="*/ 25 w 26"/>
                  <a:gd name="T15" fmla="*/ 9 h 26"/>
                  <a:gd name="T16" fmla="*/ 16 w 26"/>
                  <a:gd name="T17" fmla="*/ 26 h 26"/>
                  <a:gd name="T18" fmla="*/ 2 w 26"/>
                  <a:gd name="T19" fmla="*/ 7 h 26"/>
                  <a:gd name="T20" fmla="*/ 0 w 26"/>
                  <a:gd name="T21" fmla="*/ 6 h 26"/>
                  <a:gd name="T22" fmla="*/ 0 w 26"/>
                  <a:gd name="T23" fmla="*/ 6 h 26"/>
                  <a:gd name="T24" fmla="*/ 2 w 26"/>
                  <a:gd name="T25"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6">
                    <a:moveTo>
                      <a:pt x="16" y="26"/>
                    </a:moveTo>
                    <a:cubicBezTo>
                      <a:pt x="15" y="18"/>
                      <a:pt x="11" y="10"/>
                      <a:pt x="1" y="8"/>
                    </a:cubicBezTo>
                    <a:lnTo>
                      <a:pt x="0" y="8"/>
                    </a:lnTo>
                    <a:cubicBezTo>
                      <a:pt x="0" y="7"/>
                      <a:pt x="0" y="7"/>
                      <a:pt x="0" y="6"/>
                    </a:cubicBezTo>
                    <a:cubicBezTo>
                      <a:pt x="1" y="7"/>
                      <a:pt x="2" y="8"/>
                      <a:pt x="3" y="8"/>
                    </a:cubicBezTo>
                    <a:cubicBezTo>
                      <a:pt x="4" y="8"/>
                      <a:pt x="6" y="9"/>
                      <a:pt x="8" y="9"/>
                    </a:cubicBezTo>
                    <a:cubicBezTo>
                      <a:pt x="13" y="5"/>
                      <a:pt x="20" y="2"/>
                      <a:pt x="26" y="0"/>
                    </a:cubicBezTo>
                    <a:cubicBezTo>
                      <a:pt x="26" y="3"/>
                      <a:pt x="25" y="6"/>
                      <a:pt x="25" y="9"/>
                    </a:cubicBezTo>
                    <a:cubicBezTo>
                      <a:pt x="23" y="15"/>
                      <a:pt x="20" y="21"/>
                      <a:pt x="16" y="26"/>
                    </a:cubicBezTo>
                    <a:moveTo>
                      <a:pt x="2" y="7"/>
                    </a:moveTo>
                    <a:cubicBezTo>
                      <a:pt x="2" y="7"/>
                      <a:pt x="1" y="7"/>
                      <a:pt x="0" y="6"/>
                    </a:cubicBezTo>
                    <a:lnTo>
                      <a:pt x="0" y="6"/>
                    </a:lnTo>
                    <a:cubicBezTo>
                      <a:pt x="1" y="7"/>
                      <a:pt x="2" y="7"/>
                      <a:pt x="2" y="7"/>
                    </a:cubicBez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32" name="Freeform 1517"/>
              <p:cNvSpPr>
                <a:spLocks/>
              </p:cNvSpPr>
              <p:nvPr/>
            </p:nvSpPr>
            <p:spPr bwMode="auto">
              <a:xfrm>
                <a:off x="4769" y="4231"/>
                <a:ext cx="1" cy="5"/>
              </a:xfrm>
              <a:custGeom>
                <a:avLst/>
                <a:gdLst>
                  <a:gd name="T0" fmla="*/ 17 w 17"/>
                  <a:gd name="T1" fmla="*/ 53 h 53"/>
                  <a:gd name="T2" fmla="*/ 15 w 17"/>
                  <a:gd name="T3" fmla="*/ 53 h 53"/>
                  <a:gd name="T4" fmla="*/ 2 w 17"/>
                  <a:gd name="T5" fmla="*/ 16 h 53"/>
                  <a:gd name="T6" fmla="*/ 6 w 17"/>
                  <a:gd name="T7" fmla="*/ 0 h 53"/>
                  <a:gd name="T8" fmla="*/ 12 w 17"/>
                  <a:gd name="T9" fmla="*/ 3 h 53"/>
                  <a:gd name="T10" fmla="*/ 13 w 17"/>
                  <a:gd name="T11" fmla="*/ 6 h 53"/>
                  <a:gd name="T12" fmla="*/ 14 w 17"/>
                  <a:gd name="T13" fmla="*/ 7 h 53"/>
                  <a:gd name="T14" fmla="*/ 15 w 17"/>
                  <a:gd name="T15" fmla="*/ 51 h 53"/>
                  <a:gd name="T16" fmla="*/ 17 w 17"/>
                  <a:gd name="T17" fmla="*/ 52 h 53"/>
                  <a:gd name="T18" fmla="*/ 17 w 17"/>
                  <a:gd name="T19"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53">
                    <a:moveTo>
                      <a:pt x="17" y="53"/>
                    </a:moveTo>
                    <a:lnTo>
                      <a:pt x="15" y="53"/>
                    </a:lnTo>
                    <a:cubicBezTo>
                      <a:pt x="5" y="44"/>
                      <a:pt x="0" y="30"/>
                      <a:pt x="2" y="16"/>
                    </a:cubicBezTo>
                    <a:cubicBezTo>
                      <a:pt x="2" y="10"/>
                      <a:pt x="4" y="5"/>
                      <a:pt x="6" y="0"/>
                    </a:cubicBezTo>
                    <a:cubicBezTo>
                      <a:pt x="8" y="1"/>
                      <a:pt x="10" y="2"/>
                      <a:pt x="12" y="3"/>
                    </a:cubicBezTo>
                    <a:cubicBezTo>
                      <a:pt x="12" y="4"/>
                      <a:pt x="13" y="5"/>
                      <a:pt x="13" y="6"/>
                    </a:cubicBezTo>
                    <a:cubicBezTo>
                      <a:pt x="14" y="6"/>
                      <a:pt x="14" y="7"/>
                      <a:pt x="14" y="7"/>
                    </a:cubicBezTo>
                    <a:cubicBezTo>
                      <a:pt x="7" y="21"/>
                      <a:pt x="1" y="41"/>
                      <a:pt x="15" y="51"/>
                    </a:cubicBezTo>
                    <a:cubicBezTo>
                      <a:pt x="16" y="51"/>
                      <a:pt x="16" y="51"/>
                      <a:pt x="17" y="52"/>
                    </a:cubicBezTo>
                    <a:lnTo>
                      <a:pt x="17" y="53"/>
                    </a:lnTo>
                  </a:path>
                </a:pathLst>
              </a:custGeom>
              <a:solidFill>
                <a:srgbClr val="1A18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33" name="Freeform 1518"/>
              <p:cNvSpPr>
                <a:spLocks/>
              </p:cNvSpPr>
              <p:nvPr/>
            </p:nvSpPr>
            <p:spPr bwMode="auto">
              <a:xfrm>
                <a:off x="4769" y="4231"/>
                <a:ext cx="1" cy="0"/>
              </a:xfrm>
              <a:custGeom>
                <a:avLst/>
                <a:gdLst>
                  <a:gd name="T0" fmla="*/ 6 w 6"/>
                  <a:gd name="T1" fmla="*/ 10 h 10"/>
                  <a:gd name="T2" fmla="*/ 0 w 6"/>
                  <a:gd name="T3" fmla="*/ 7 h 10"/>
                  <a:gd name="T4" fmla="*/ 4 w 6"/>
                  <a:gd name="T5" fmla="*/ 0 h 10"/>
                  <a:gd name="T6" fmla="*/ 6 w 6"/>
                  <a:gd name="T7" fmla="*/ 10 h 10"/>
                </a:gdLst>
                <a:ahLst/>
                <a:cxnLst>
                  <a:cxn ang="0">
                    <a:pos x="T0" y="T1"/>
                  </a:cxn>
                  <a:cxn ang="0">
                    <a:pos x="T2" y="T3"/>
                  </a:cxn>
                  <a:cxn ang="0">
                    <a:pos x="T4" y="T5"/>
                  </a:cxn>
                  <a:cxn ang="0">
                    <a:pos x="T6" y="T7"/>
                  </a:cxn>
                </a:cxnLst>
                <a:rect l="0" t="0" r="r" b="b"/>
                <a:pathLst>
                  <a:path w="6" h="10">
                    <a:moveTo>
                      <a:pt x="6" y="10"/>
                    </a:moveTo>
                    <a:cubicBezTo>
                      <a:pt x="4" y="9"/>
                      <a:pt x="2" y="8"/>
                      <a:pt x="0" y="7"/>
                    </a:cubicBezTo>
                    <a:cubicBezTo>
                      <a:pt x="1" y="4"/>
                      <a:pt x="3" y="2"/>
                      <a:pt x="4" y="0"/>
                    </a:cubicBezTo>
                    <a:cubicBezTo>
                      <a:pt x="4" y="3"/>
                      <a:pt x="5" y="7"/>
                      <a:pt x="6" y="10"/>
                    </a:cubicBezTo>
                  </a:path>
                </a:pathLst>
              </a:custGeom>
              <a:solidFill>
                <a:srgbClr val="121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34" name="Freeform 1519"/>
              <p:cNvSpPr>
                <a:spLocks/>
              </p:cNvSpPr>
              <p:nvPr/>
            </p:nvSpPr>
            <p:spPr bwMode="auto">
              <a:xfrm>
                <a:off x="4770" y="4231"/>
                <a:ext cx="0" cy="1"/>
              </a:xfrm>
              <a:custGeom>
                <a:avLst/>
                <a:gdLst>
                  <a:gd name="T0" fmla="*/ 2 w 4"/>
                  <a:gd name="T1" fmla="*/ 4 h 4"/>
                  <a:gd name="T2" fmla="*/ 1 w 4"/>
                  <a:gd name="T3" fmla="*/ 3 h 4"/>
                  <a:gd name="T4" fmla="*/ 0 w 4"/>
                  <a:gd name="T5" fmla="*/ 0 h 4"/>
                  <a:gd name="T6" fmla="*/ 4 w 4"/>
                  <a:gd name="T7" fmla="*/ 1 h 4"/>
                  <a:gd name="T8" fmla="*/ 2 w 4"/>
                  <a:gd name="T9" fmla="*/ 4 h 4"/>
                </a:gdLst>
                <a:ahLst/>
                <a:cxnLst>
                  <a:cxn ang="0">
                    <a:pos x="T0" y="T1"/>
                  </a:cxn>
                  <a:cxn ang="0">
                    <a:pos x="T2" y="T3"/>
                  </a:cxn>
                  <a:cxn ang="0">
                    <a:pos x="T4" y="T5"/>
                  </a:cxn>
                  <a:cxn ang="0">
                    <a:pos x="T6" y="T7"/>
                  </a:cxn>
                  <a:cxn ang="0">
                    <a:pos x="T8" y="T9"/>
                  </a:cxn>
                </a:cxnLst>
                <a:rect l="0" t="0" r="r" b="b"/>
                <a:pathLst>
                  <a:path w="4" h="4">
                    <a:moveTo>
                      <a:pt x="2" y="4"/>
                    </a:moveTo>
                    <a:cubicBezTo>
                      <a:pt x="2" y="4"/>
                      <a:pt x="2" y="3"/>
                      <a:pt x="1" y="3"/>
                    </a:cubicBezTo>
                    <a:cubicBezTo>
                      <a:pt x="1" y="2"/>
                      <a:pt x="0" y="1"/>
                      <a:pt x="0" y="0"/>
                    </a:cubicBezTo>
                    <a:cubicBezTo>
                      <a:pt x="1" y="0"/>
                      <a:pt x="3" y="1"/>
                      <a:pt x="4" y="1"/>
                    </a:cubicBezTo>
                    <a:cubicBezTo>
                      <a:pt x="4" y="2"/>
                      <a:pt x="3" y="3"/>
                      <a:pt x="2" y="4"/>
                    </a:cubicBezTo>
                  </a:path>
                </a:pathLst>
              </a:custGeom>
              <a:solidFill>
                <a:srgbClr val="121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35" name="Freeform 1520"/>
              <p:cNvSpPr>
                <a:spLocks/>
              </p:cNvSpPr>
              <p:nvPr/>
            </p:nvSpPr>
            <p:spPr bwMode="auto">
              <a:xfrm>
                <a:off x="4770" y="4229"/>
                <a:ext cx="3" cy="2"/>
              </a:xfrm>
              <a:custGeom>
                <a:avLst/>
                <a:gdLst>
                  <a:gd name="T0" fmla="*/ 0 w 32"/>
                  <a:gd name="T1" fmla="*/ 34 h 34"/>
                  <a:gd name="T2" fmla="*/ 0 w 32"/>
                  <a:gd name="T3" fmla="*/ 15 h 34"/>
                  <a:gd name="T4" fmla="*/ 23 w 32"/>
                  <a:gd name="T5" fmla="*/ 1 h 34"/>
                  <a:gd name="T6" fmla="*/ 28 w 32"/>
                  <a:gd name="T7" fmla="*/ 0 h 34"/>
                  <a:gd name="T8" fmla="*/ 32 w 32"/>
                  <a:gd name="T9" fmla="*/ 8 h 34"/>
                  <a:gd name="T10" fmla="*/ 30 w 32"/>
                  <a:gd name="T11" fmla="*/ 12 h 34"/>
                  <a:gd name="T12" fmla="*/ 2 w 32"/>
                  <a:gd name="T13" fmla="*/ 30 h 34"/>
                  <a:gd name="T14" fmla="*/ 0 w 32"/>
                  <a:gd name="T15" fmla="*/ 3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4">
                    <a:moveTo>
                      <a:pt x="0" y="34"/>
                    </a:moveTo>
                    <a:lnTo>
                      <a:pt x="0" y="15"/>
                    </a:lnTo>
                    <a:cubicBezTo>
                      <a:pt x="6" y="8"/>
                      <a:pt x="14" y="3"/>
                      <a:pt x="23" y="1"/>
                    </a:cubicBezTo>
                    <a:cubicBezTo>
                      <a:pt x="24" y="0"/>
                      <a:pt x="26" y="0"/>
                      <a:pt x="28" y="0"/>
                    </a:cubicBezTo>
                    <a:cubicBezTo>
                      <a:pt x="29" y="3"/>
                      <a:pt x="30" y="6"/>
                      <a:pt x="32" y="8"/>
                    </a:cubicBezTo>
                    <a:cubicBezTo>
                      <a:pt x="32" y="9"/>
                      <a:pt x="31" y="11"/>
                      <a:pt x="30" y="12"/>
                    </a:cubicBezTo>
                    <a:cubicBezTo>
                      <a:pt x="20" y="14"/>
                      <a:pt x="9" y="22"/>
                      <a:pt x="2" y="30"/>
                    </a:cubicBezTo>
                    <a:cubicBezTo>
                      <a:pt x="2" y="31"/>
                      <a:pt x="1" y="32"/>
                      <a:pt x="0" y="34"/>
                    </a:cubicBezTo>
                  </a:path>
                </a:pathLst>
              </a:custGeom>
              <a:solidFill>
                <a:srgbClr val="110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36" name="Freeform 1521"/>
              <p:cNvSpPr>
                <a:spLocks/>
              </p:cNvSpPr>
              <p:nvPr/>
            </p:nvSpPr>
            <p:spPr bwMode="auto">
              <a:xfrm>
                <a:off x="4769" y="4230"/>
                <a:ext cx="1" cy="1"/>
              </a:xfrm>
              <a:custGeom>
                <a:avLst/>
                <a:gdLst>
                  <a:gd name="T0" fmla="*/ 6 w 7"/>
                  <a:gd name="T1" fmla="*/ 19 h 19"/>
                  <a:gd name="T2" fmla="*/ 2 w 7"/>
                  <a:gd name="T3" fmla="*/ 18 h 19"/>
                  <a:gd name="T4" fmla="*/ 0 w 7"/>
                  <a:gd name="T5" fmla="*/ 8 h 19"/>
                  <a:gd name="T6" fmla="*/ 7 w 7"/>
                  <a:gd name="T7" fmla="*/ 0 h 19"/>
                  <a:gd name="T8" fmla="*/ 7 w 7"/>
                  <a:gd name="T9" fmla="*/ 19 h 19"/>
                  <a:gd name="T10" fmla="*/ 6 w 7"/>
                  <a:gd name="T11" fmla="*/ 19 h 19"/>
                </a:gdLst>
                <a:ahLst/>
                <a:cxnLst>
                  <a:cxn ang="0">
                    <a:pos x="T0" y="T1"/>
                  </a:cxn>
                  <a:cxn ang="0">
                    <a:pos x="T2" y="T3"/>
                  </a:cxn>
                  <a:cxn ang="0">
                    <a:pos x="T4" y="T5"/>
                  </a:cxn>
                  <a:cxn ang="0">
                    <a:pos x="T6" y="T7"/>
                  </a:cxn>
                  <a:cxn ang="0">
                    <a:pos x="T8" y="T9"/>
                  </a:cxn>
                  <a:cxn ang="0">
                    <a:pos x="T10" y="T11"/>
                  </a:cxn>
                </a:cxnLst>
                <a:rect l="0" t="0" r="r" b="b"/>
                <a:pathLst>
                  <a:path w="7" h="19">
                    <a:moveTo>
                      <a:pt x="6" y="19"/>
                    </a:moveTo>
                    <a:cubicBezTo>
                      <a:pt x="5" y="19"/>
                      <a:pt x="3" y="18"/>
                      <a:pt x="2" y="18"/>
                    </a:cubicBezTo>
                    <a:cubicBezTo>
                      <a:pt x="1" y="15"/>
                      <a:pt x="0" y="11"/>
                      <a:pt x="0" y="8"/>
                    </a:cubicBezTo>
                    <a:cubicBezTo>
                      <a:pt x="2" y="5"/>
                      <a:pt x="4" y="2"/>
                      <a:pt x="7" y="0"/>
                    </a:cubicBezTo>
                    <a:lnTo>
                      <a:pt x="7" y="19"/>
                    </a:lnTo>
                    <a:cubicBezTo>
                      <a:pt x="7" y="19"/>
                      <a:pt x="6" y="19"/>
                      <a:pt x="6" y="19"/>
                    </a:cubicBez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37" name="Freeform 1522"/>
              <p:cNvSpPr>
                <a:spLocks/>
              </p:cNvSpPr>
              <p:nvPr/>
            </p:nvSpPr>
            <p:spPr bwMode="auto">
              <a:xfrm>
                <a:off x="4774" y="4229"/>
                <a:ext cx="0" cy="1"/>
              </a:xfrm>
              <a:custGeom>
                <a:avLst/>
                <a:gdLst>
                  <a:gd name="T0" fmla="*/ 5 w 9"/>
                  <a:gd name="T1" fmla="*/ 9 h 9"/>
                  <a:gd name="T2" fmla="*/ 0 w 9"/>
                  <a:gd name="T3" fmla="*/ 7 h 9"/>
                  <a:gd name="T4" fmla="*/ 4 w 9"/>
                  <a:gd name="T5" fmla="*/ 0 h 9"/>
                  <a:gd name="T6" fmla="*/ 9 w 9"/>
                  <a:gd name="T7" fmla="*/ 6 h 9"/>
                  <a:gd name="T8" fmla="*/ 5 w 9"/>
                  <a:gd name="T9" fmla="*/ 9 h 9"/>
                </a:gdLst>
                <a:ahLst/>
                <a:cxnLst>
                  <a:cxn ang="0">
                    <a:pos x="T0" y="T1"/>
                  </a:cxn>
                  <a:cxn ang="0">
                    <a:pos x="T2" y="T3"/>
                  </a:cxn>
                  <a:cxn ang="0">
                    <a:pos x="T4" y="T5"/>
                  </a:cxn>
                  <a:cxn ang="0">
                    <a:pos x="T6" y="T7"/>
                  </a:cxn>
                  <a:cxn ang="0">
                    <a:pos x="T8" y="T9"/>
                  </a:cxn>
                </a:cxnLst>
                <a:rect l="0" t="0" r="r" b="b"/>
                <a:pathLst>
                  <a:path w="9" h="9">
                    <a:moveTo>
                      <a:pt x="5" y="9"/>
                    </a:moveTo>
                    <a:cubicBezTo>
                      <a:pt x="4" y="9"/>
                      <a:pt x="2" y="8"/>
                      <a:pt x="0" y="7"/>
                    </a:cubicBezTo>
                    <a:cubicBezTo>
                      <a:pt x="1" y="5"/>
                      <a:pt x="3" y="2"/>
                      <a:pt x="4" y="0"/>
                    </a:cubicBezTo>
                    <a:cubicBezTo>
                      <a:pt x="6" y="2"/>
                      <a:pt x="8" y="4"/>
                      <a:pt x="9" y="6"/>
                    </a:cubicBezTo>
                    <a:cubicBezTo>
                      <a:pt x="8" y="7"/>
                      <a:pt x="7" y="8"/>
                      <a:pt x="5" y="9"/>
                    </a:cubicBezTo>
                  </a:path>
                </a:pathLst>
              </a:custGeom>
              <a:solidFill>
                <a:srgbClr val="110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38" name="Freeform 1523"/>
              <p:cNvSpPr>
                <a:spLocks/>
              </p:cNvSpPr>
              <p:nvPr/>
            </p:nvSpPr>
            <p:spPr bwMode="auto">
              <a:xfrm>
                <a:off x="4772" y="4228"/>
                <a:ext cx="2" cy="2"/>
              </a:xfrm>
              <a:custGeom>
                <a:avLst/>
                <a:gdLst>
                  <a:gd name="T0" fmla="*/ 14 w 18"/>
                  <a:gd name="T1" fmla="*/ 13 h 13"/>
                  <a:gd name="T2" fmla="*/ 8 w 18"/>
                  <a:gd name="T3" fmla="*/ 13 h 13"/>
                  <a:gd name="T4" fmla="*/ 2 w 18"/>
                  <a:gd name="T5" fmla="*/ 13 h 13"/>
                  <a:gd name="T6" fmla="*/ 4 w 18"/>
                  <a:gd name="T7" fmla="*/ 9 h 13"/>
                  <a:gd name="T8" fmla="*/ 0 w 18"/>
                  <a:gd name="T9" fmla="*/ 1 h 13"/>
                  <a:gd name="T10" fmla="*/ 2 w 18"/>
                  <a:gd name="T11" fmla="*/ 0 h 13"/>
                  <a:gd name="T12" fmla="*/ 18 w 18"/>
                  <a:gd name="T13" fmla="*/ 6 h 13"/>
                  <a:gd name="T14" fmla="*/ 14 w 1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3">
                    <a:moveTo>
                      <a:pt x="14" y="13"/>
                    </a:moveTo>
                    <a:cubicBezTo>
                      <a:pt x="12" y="13"/>
                      <a:pt x="10" y="13"/>
                      <a:pt x="8" y="13"/>
                    </a:cubicBezTo>
                    <a:cubicBezTo>
                      <a:pt x="6" y="13"/>
                      <a:pt x="4" y="13"/>
                      <a:pt x="2" y="13"/>
                    </a:cubicBezTo>
                    <a:cubicBezTo>
                      <a:pt x="3" y="12"/>
                      <a:pt x="4" y="10"/>
                      <a:pt x="4" y="9"/>
                    </a:cubicBezTo>
                    <a:cubicBezTo>
                      <a:pt x="2" y="7"/>
                      <a:pt x="1" y="4"/>
                      <a:pt x="0" y="1"/>
                    </a:cubicBezTo>
                    <a:cubicBezTo>
                      <a:pt x="1" y="1"/>
                      <a:pt x="2" y="0"/>
                      <a:pt x="2" y="0"/>
                    </a:cubicBezTo>
                    <a:cubicBezTo>
                      <a:pt x="8" y="0"/>
                      <a:pt x="14" y="2"/>
                      <a:pt x="18" y="6"/>
                    </a:cubicBezTo>
                    <a:cubicBezTo>
                      <a:pt x="17" y="8"/>
                      <a:pt x="15" y="11"/>
                      <a:pt x="14" y="13"/>
                    </a:cubicBez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39" name="Freeform 1524"/>
              <p:cNvSpPr>
                <a:spLocks noEditPoints="1"/>
              </p:cNvSpPr>
              <p:nvPr/>
            </p:nvSpPr>
            <p:spPr bwMode="auto">
              <a:xfrm>
                <a:off x="4774" y="4229"/>
                <a:ext cx="1" cy="1"/>
              </a:xfrm>
              <a:custGeom>
                <a:avLst/>
                <a:gdLst>
                  <a:gd name="T0" fmla="*/ 7 w 7"/>
                  <a:gd name="T1" fmla="*/ 7 h 7"/>
                  <a:gd name="T2" fmla="*/ 6 w 7"/>
                  <a:gd name="T3" fmla="*/ 7 h 7"/>
                  <a:gd name="T4" fmla="*/ 7 w 7"/>
                  <a:gd name="T5" fmla="*/ 7 h 7"/>
                  <a:gd name="T6" fmla="*/ 7 w 7"/>
                  <a:gd name="T7" fmla="*/ 7 h 7"/>
                  <a:gd name="T8" fmla="*/ 7 w 7"/>
                  <a:gd name="T9" fmla="*/ 7 h 7"/>
                  <a:gd name="T10" fmla="*/ 5 w 7"/>
                  <a:gd name="T11" fmla="*/ 6 h 7"/>
                  <a:gd name="T12" fmla="*/ 0 w 7"/>
                  <a:gd name="T13" fmla="*/ 3 h 7"/>
                  <a:gd name="T14" fmla="*/ 4 w 7"/>
                  <a:gd name="T15" fmla="*/ 0 h 7"/>
                  <a:gd name="T16" fmla="*/ 7 w 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7" y="7"/>
                    </a:moveTo>
                    <a:cubicBezTo>
                      <a:pt x="7" y="7"/>
                      <a:pt x="6" y="7"/>
                      <a:pt x="6" y="7"/>
                    </a:cubicBezTo>
                    <a:cubicBezTo>
                      <a:pt x="6" y="7"/>
                      <a:pt x="7" y="7"/>
                      <a:pt x="7" y="7"/>
                    </a:cubicBezTo>
                    <a:lnTo>
                      <a:pt x="7" y="7"/>
                    </a:lnTo>
                    <a:moveTo>
                      <a:pt x="7" y="7"/>
                    </a:moveTo>
                    <a:cubicBezTo>
                      <a:pt x="6" y="7"/>
                      <a:pt x="5" y="6"/>
                      <a:pt x="5" y="6"/>
                    </a:cubicBezTo>
                    <a:cubicBezTo>
                      <a:pt x="3" y="5"/>
                      <a:pt x="2" y="4"/>
                      <a:pt x="0" y="3"/>
                    </a:cubicBezTo>
                    <a:cubicBezTo>
                      <a:pt x="2" y="2"/>
                      <a:pt x="3" y="1"/>
                      <a:pt x="4" y="0"/>
                    </a:cubicBezTo>
                    <a:cubicBezTo>
                      <a:pt x="5" y="2"/>
                      <a:pt x="6" y="5"/>
                      <a:pt x="7" y="7"/>
                    </a:cubicBez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40" name="Freeform 1525"/>
              <p:cNvSpPr>
                <a:spLocks/>
              </p:cNvSpPr>
              <p:nvPr/>
            </p:nvSpPr>
            <p:spPr bwMode="auto">
              <a:xfrm>
                <a:off x="4770" y="4232"/>
                <a:ext cx="5" cy="4"/>
              </a:xfrm>
              <a:custGeom>
                <a:avLst/>
                <a:gdLst>
                  <a:gd name="T0" fmla="*/ 23 w 59"/>
                  <a:gd name="T1" fmla="*/ 52 h 52"/>
                  <a:gd name="T2" fmla="*/ 21 w 59"/>
                  <a:gd name="T3" fmla="*/ 52 h 52"/>
                  <a:gd name="T4" fmla="*/ 0 w 59"/>
                  <a:gd name="T5" fmla="*/ 42 h 52"/>
                  <a:gd name="T6" fmla="*/ 0 w 59"/>
                  <a:gd name="T7" fmla="*/ 0 h 52"/>
                  <a:gd name="T8" fmla="*/ 14 w 59"/>
                  <a:gd name="T9" fmla="*/ 7 h 52"/>
                  <a:gd name="T10" fmla="*/ 33 w 59"/>
                  <a:gd name="T11" fmla="*/ 18 h 52"/>
                  <a:gd name="T12" fmla="*/ 47 w 59"/>
                  <a:gd name="T13" fmla="*/ 32 h 52"/>
                  <a:gd name="T14" fmla="*/ 59 w 59"/>
                  <a:gd name="T15" fmla="*/ 33 h 52"/>
                  <a:gd name="T16" fmla="*/ 23 w 59"/>
                  <a:gd name="T1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52">
                    <a:moveTo>
                      <a:pt x="23" y="52"/>
                    </a:moveTo>
                    <a:lnTo>
                      <a:pt x="21" y="52"/>
                    </a:lnTo>
                    <a:cubicBezTo>
                      <a:pt x="14" y="50"/>
                      <a:pt x="6" y="46"/>
                      <a:pt x="0" y="42"/>
                    </a:cubicBezTo>
                    <a:lnTo>
                      <a:pt x="0" y="0"/>
                    </a:lnTo>
                    <a:cubicBezTo>
                      <a:pt x="4" y="5"/>
                      <a:pt x="9" y="7"/>
                      <a:pt x="14" y="7"/>
                    </a:cubicBezTo>
                    <a:cubicBezTo>
                      <a:pt x="18" y="14"/>
                      <a:pt x="25" y="17"/>
                      <a:pt x="33" y="18"/>
                    </a:cubicBezTo>
                    <a:cubicBezTo>
                      <a:pt x="35" y="24"/>
                      <a:pt x="40" y="31"/>
                      <a:pt x="47" y="32"/>
                    </a:cubicBezTo>
                    <a:cubicBezTo>
                      <a:pt x="51" y="33"/>
                      <a:pt x="55" y="33"/>
                      <a:pt x="59" y="33"/>
                    </a:cubicBezTo>
                    <a:cubicBezTo>
                      <a:pt x="50" y="44"/>
                      <a:pt x="37" y="52"/>
                      <a:pt x="23" y="52"/>
                    </a:cubicBez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41" name="Freeform 1526"/>
              <p:cNvSpPr>
                <a:spLocks/>
              </p:cNvSpPr>
              <p:nvPr/>
            </p:nvSpPr>
            <p:spPr bwMode="auto">
              <a:xfrm>
                <a:off x="4769" y="4232"/>
                <a:ext cx="1" cy="4"/>
              </a:xfrm>
              <a:custGeom>
                <a:avLst/>
                <a:gdLst>
                  <a:gd name="T0" fmla="*/ 16 w 16"/>
                  <a:gd name="T1" fmla="*/ 45 h 45"/>
                  <a:gd name="T2" fmla="*/ 14 w 16"/>
                  <a:gd name="T3" fmla="*/ 44 h 45"/>
                  <a:gd name="T4" fmla="*/ 13 w 16"/>
                  <a:gd name="T5" fmla="*/ 0 h 45"/>
                  <a:gd name="T6" fmla="*/ 16 w 16"/>
                  <a:gd name="T7" fmla="*/ 3 h 45"/>
                  <a:gd name="T8" fmla="*/ 16 w 16"/>
                  <a:gd name="T9" fmla="*/ 45 h 45"/>
                </a:gdLst>
                <a:ahLst/>
                <a:cxnLst>
                  <a:cxn ang="0">
                    <a:pos x="T0" y="T1"/>
                  </a:cxn>
                  <a:cxn ang="0">
                    <a:pos x="T2" y="T3"/>
                  </a:cxn>
                  <a:cxn ang="0">
                    <a:pos x="T4" y="T5"/>
                  </a:cxn>
                  <a:cxn ang="0">
                    <a:pos x="T6" y="T7"/>
                  </a:cxn>
                  <a:cxn ang="0">
                    <a:pos x="T8" y="T9"/>
                  </a:cxn>
                </a:cxnLst>
                <a:rect l="0" t="0" r="r" b="b"/>
                <a:pathLst>
                  <a:path w="16" h="45">
                    <a:moveTo>
                      <a:pt x="16" y="45"/>
                    </a:moveTo>
                    <a:cubicBezTo>
                      <a:pt x="15" y="44"/>
                      <a:pt x="15" y="44"/>
                      <a:pt x="14" y="44"/>
                    </a:cubicBezTo>
                    <a:cubicBezTo>
                      <a:pt x="0" y="34"/>
                      <a:pt x="6" y="14"/>
                      <a:pt x="13" y="0"/>
                    </a:cubicBezTo>
                    <a:cubicBezTo>
                      <a:pt x="14" y="1"/>
                      <a:pt x="15" y="3"/>
                      <a:pt x="16" y="3"/>
                    </a:cubicBezTo>
                    <a:lnTo>
                      <a:pt x="16" y="45"/>
                    </a:lnTo>
                  </a:path>
                </a:pathLst>
              </a:custGeom>
              <a:solidFill>
                <a:srgbClr val="121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42" name="Freeform 1527"/>
              <p:cNvSpPr>
                <a:spLocks/>
              </p:cNvSpPr>
              <p:nvPr/>
            </p:nvSpPr>
            <p:spPr bwMode="auto">
              <a:xfrm>
                <a:off x="4770" y="4231"/>
                <a:ext cx="3" cy="3"/>
              </a:xfrm>
              <a:custGeom>
                <a:avLst/>
                <a:gdLst>
                  <a:gd name="T0" fmla="*/ 33 w 33"/>
                  <a:gd name="T1" fmla="*/ 31 h 31"/>
                  <a:gd name="T2" fmla="*/ 14 w 33"/>
                  <a:gd name="T3" fmla="*/ 20 h 31"/>
                  <a:gd name="T4" fmla="*/ 0 w 33"/>
                  <a:gd name="T5" fmla="*/ 13 h 31"/>
                  <a:gd name="T6" fmla="*/ 0 w 33"/>
                  <a:gd name="T7" fmla="*/ 7 h 31"/>
                  <a:gd name="T8" fmla="*/ 5 w 33"/>
                  <a:gd name="T9" fmla="*/ 7 h 31"/>
                  <a:gd name="T10" fmla="*/ 22 w 33"/>
                  <a:gd name="T11" fmla="*/ 3 h 31"/>
                  <a:gd name="T12" fmla="*/ 27 w 33"/>
                  <a:gd name="T13" fmla="*/ 0 h 31"/>
                  <a:gd name="T14" fmla="*/ 27 w 33"/>
                  <a:gd name="T15" fmla="*/ 8 h 31"/>
                  <a:gd name="T16" fmla="*/ 32 w 33"/>
                  <a:gd name="T17" fmla="*/ 19 h 31"/>
                  <a:gd name="T18" fmla="*/ 32 w 33"/>
                  <a:gd name="T19" fmla="*/ 28 h 31"/>
                  <a:gd name="T20" fmla="*/ 33 w 33"/>
                  <a:gd name="T2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1">
                    <a:moveTo>
                      <a:pt x="33" y="31"/>
                    </a:moveTo>
                    <a:cubicBezTo>
                      <a:pt x="25" y="30"/>
                      <a:pt x="18" y="27"/>
                      <a:pt x="14" y="20"/>
                    </a:cubicBezTo>
                    <a:cubicBezTo>
                      <a:pt x="9" y="20"/>
                      <a:pt x="4" y="18"/>
                      <a:pt x="0" y="13"/>
                    </a:cubicBezTo>
                    <a:lnTo>
                      <a:pt x="0" y="7"/>
                    </a:lnTo>
                    <a:cubicBezTo>
                      <a:pt x="1" y="7"/>
                      <a:pt x="3" y="7"/>
                      <a:pt x="5" y="7"/>
                    </a:cubicBezTo>
                    <a:cubicBezTo>
                      <a:pt x="10" y="7"/>
                      <a:pt x="17" y="6"/>
                      <a:pt x="22" y="3"/>
                    </a:cubicBezTo>
                    <a:cubicBezTo>
                      <a:pt x="23" y="2"/>
                      <a:pt x="25" y="1"/>
                      <a:pt x="27" y="0"/>
                    </a:cubicBezTo>
                    <a:cubicBezTo>
                      <a:pt x="27" y="3"/>
                      <a:pt x="27" y="6"/>
                      <a:pt x="27" y="8"/>
                    </a:cubicBezTo>
                    <a:cubicBezTo>
                      <a:pt x="28" y="13"/>
                      <a:pt x="30" y="17"/>
                      <a:pt x="32" y="19"/>
                    </a:cubicBezTo>
                    <a:cubicBezTo>
                      <a:pt x="32" y="22"/>
                      <a:pt x="32" y="25"/>
                      <a:pt x="32" y="28"/>
                    </a:cubicBezTo>
                    <a:cubicBezTo>
                      <a:pt x="33" y="28"/>
                      <a:pt x="33" y="30"/>
                      <a:pt x="33" y="31"/>
                    </a:cubicBezTo>
                  </a:path>
                </a:pathLst>
              </a:custGeom>
              <a:solidFill>
                <a:srgbClr val="110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43" name="Freeform 1528"/>
              <p:cNvSpPr>
                <a:spLocks/>
              </p:cNvSpPr>
              <p:nvPr/>
            </p:nvSpPr>
            <p:spPr bwMode="auto">
              <a:xfrm>
                <a:off x="4770" y="4231"/>
                <a:ext cx="0" cy="1"/>
              </a:xfrm>
              <a:custGeom>
                <a:avLst/>
                <a:gdLst>
                  <a:gd name="T0" fmla="*/ 3 w 3"/>
                  <a:gd name="T1" fmla="*/ 6 h 6"/>
                  <a:gd name="T2" fmla="*/ 0 w 3"/>
                  <a:gd name="T3" fmla="*/ 3 h 6"/>
                  <a:gd name="T4" fmla="*/ 2 w 3"/>
                  <a:gd name="T5" fmla="*/ 0 h 6"/>
                  <a:gd name="T6" fmla="*/ 3 w 3"/>
                  <a:gd name="T7" fmla="*/ 0 h 6"/>
                  <a:gd name="T8" fmla="*/ 3 w 3"/>
                  <a:gd name="T9" fmla="*/ 6 h 6"/>
                </a:gdLst>
                <a:ahLst/>
                <a:cxnLst>
                  <a:cxn ang="0">
                    <a:pos x="T0" y="T1"/>
                  </a:cxn>
                  <a:cxn ang="0">
                    <a:pos x="T2" y="T3"/>
                  </a:cxn>
                  <a:cxn ang="0">
                    <a:pos x="T4" y="T5"/>
                  </a:cxn>
                  <a:cxn ang="0">
                    <a:pos x="T6" y="T7"/>
                  </a:cxn>
                  <a:cxn ang="0">
                    <a:pos x="T8" y="T9"/>
                  </a:cxn>
                </a:cxnLst>
                <a:rect l="0" t="0" r="r" b="b"/>
                <a:pathLst>
                  <a:path w="3" h="6">
                    <a:moveTo>
                      <a:pt x="3" y="6"/>
                    </a:moveTo>
                    <a:cubicBezTo>
                      <a:pt x="2" y="6"/>
                      <a:pt x="1" y="4"/>
                      <a:pt x="0" y="3"/>
                    </a:cubicBezTo>
                    <a:cubicBezTo>
                      <a:pt x="1" y="2"/>
                      <a:pt x="2" y="1"/>
                      <a:pt x="2" y="0"/>
                    </a:cubicBezTo>
                    <a:cubicBezTo>
                      <a:pt x="2" y="0"/>
                      <a:pt x="3" y="0"/>
                      <a:pt x="3" y="0"/>
                    </a:cubicBezTo>
                    <a:lnTo>
                      <a:pt x="3" y="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44" name="Freeform 1529"/>
              <p:cNvSpPr>
                <a:spLocks/>
              </p:cNvSpPr>
              <p:nvPr/>
            </p:nvSpPr>
            <p:spPr bwMode="auto">
              <a:xfrm>
                <a:off x="4770" y="4230"/>
                <a:ext cx="3" cy="1"/>
              </a:xfrm>
              <a:custGeom>
                <a:avLst/>
                <a:gdLst>
                  <a:gd name="T0" fmla="*/ 5 w 30"/>
                  <a:gd name="T1" fmla="*/ 22 h 22"/>
                  <a:gd name="T2" fmla="*/ 0 w 30"/>
                  <a:gd name="T3" fmla="*/ 22 h 22"/>
                  <a:gd name="T4" fmla="*/ 0 w 30"/>
                  <a:gd name="T5" fmla="*/ 22 h 22"/>
                  <a:gd name="T6" fmla="*/ 2 w 30"/>
                  <a:gd name="T7" fmla="*/ 18 h 22"/>
                  <a:gd name="T8" fmla="*/ 30 w 30"/>
                  <a:gd name="T9" fmla="*/ 0 h 22"/>
                  <a:gd name="T10" fmla="*/ 27 w 30"/>
                  <a:gd name="T11" fmla="*/ 15 h 22"/>
                  <a:gd name="T12" fmla="*/ 22 w 30"/>
                  <a:gd name="T13" fmla="*/ 18 h 22"/>
                  <a:gd name="T14" fmla="*/ 5 w 30"/>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2">
                    <a:moveTo>
                      <a:pt x="5" y="22"/>
                    </a:moveTo>
                    <a:cubicBezTo>
                      <a:pt x="3" y="22"/>
                      <a:pt x="1" y="22"/>
                      <a:pt x="0" y="22"/>
                    </a:cubicBezTo>
                    <a:lnTo>
                      <a:pt x="0" y="22"/>
                    </a:lnTo>
                    <a:cubicBezTo>
                      <a:pt x="1" y="20"/>
                      <a:pt x="2" y="19"/>
                      <a:pt x="2" y="18"/>
                    </a:cubicBezTo>
                    <a:cubicBezTo>
                      <a:pt x="9" y="10"/>
                      <a:pt x="20" y="2"/>
                      <a:pt x="30" y="0"/>
                    </a:cubicBezTo>
                    <a:cubicBezTo>
                      <a:pt x="28" y="5"/>
                      <a:pt x="27" y="10"/>
                      <a:pt x="27" y="15"/>
                    </a:cubicBezTo>
                    <a:cubicBezTo>
                      <a:pt x="25" y="16"/>
                      <a:pt x="23" y="17"/>
                      <a:pt x="22" y="18"/>
                    </a:cubicBezTo>
                    <a:cubicBezTo>
                      <a:pt x="17" y="21"/>
                      <a:pt x="10" y="22"/>
                      <a:pt x="5" y="22"/>
                    </a:cubicBez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45" name="Freeform 1530"/>
              <p:cNvSpPr>
                <a:spLocks/>
              </p:cNvSpPr>
              <p:nvPr/>
            </p:nvSpPr>
            <p:spPr bwMode="auto">
              <a:xfrm>
                <a:off x="4770" y="4231"/>
                <a:ext cx="0"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1" y="0"/>
                      <a:pt x="1" y="0"/>
                    </a:cubicBezTo>
                    <a:lnTo>
                      <a:pt x="1" y="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46" name="Freeform 1531"/>
              <p:cNvSpPr>
                <a:spLocks/>
              </p:cNvSpPr>
              <p:nvPr/>
            </p:nvSpPr>
            <p:spPr bwMode="auto">
              <a:xfrm>
                <a:off x="4772" y="4230"/>
                <a:ext cx="2" cy="3"/>
              </a:xfrm>
              <a:custGeom>
                <a:avLst/>
                <a:gdLst>
                  <a:gd name="T0" fmla="*/ 5 w 20"/>
                  <a:gd name="T1" fmla="*/ 34 h 34"/>
                  <a:gd name="T2" fmla="*/ 0 w 20"/>
                  <a:gd name="T3" fmla="*/ 23 h 34"/>
                  <a:gd name="T4" fmla="*/ 0 w 20"/>
                  <a:gd name="T5" fmla="*/ 15 h 34"/>
                  <a:gd name="T6" fmla="*/ 15 w 20"/>
                  <a:gd name="T7" fmla="*/ 0 h 34"/>
                  <a:gd name="T8" fmla="*/ 20 w 20"/>
                  <a:gd name="T9" fmla="*/ 2 h 34"/>
                  <a:gd name="T10" fmla="*/ 11 w 20"/>
                  <a:gd name="T11" fmla="*/ 15 h 34"/>
                  <a:gd name="T12" fmla="*/ 5 w 20"/>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20" h="34">
                    <a:moveTo>
                      <a:pt x="5" y="34"/>
                    </a:moveTo>
                    <a:cubicBezTo>
                      <a:pt x="3" y="32"/>
                      <a:pt x="1" y="28"/>
                      <a:pt x="0" y="23"/>
                    </a:cubicBezTo>
                    <a:cubicBezTo>
                      <a:pt x="0" y="21"/>
                      <a:pt x="0" y="18"/>
                      <a:pt x="0" y="15"/>
                    </a:cubicBezTo>
                    <a:cubicBezTo>
                      <a:pt x="5" y="11"/>
                      <a:pt x="11" y="6"/>
                      <a:pt x="15" y="0"/>
                    </a:cubicBezTo>
                    <a:cubicBezTo>
                      <a:pt x="17" y="1"/>
                      <a:pt x="19" y="2"/>
                      <a:pt x="20" y="2"/>
                    </a:cubicBezTo>
                    <a:cubicBezTo>
                      <a:pt x="17" y="6"/>
                      <a:pt x="14" y="10"/>
                      <a:pt x="11" y="15"/>
                    </a:cubicBezTo>
                    <a:cubicBezTo>
                      <a:pt x="8" y="21"/>
                      <a:pt x="6" y="28"/>
                      <a:pt x="5" y="34"/>
                    </a:cubicBez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47" name="Freeform 1532"/>
              <p:cNvSpPr>
                <a:spLocks/>
              </p:cNvSpPr>
              <p:nvPr/>
            </p:nvSpPr>
            <p:spPr bwMode="auto">
              <a:xfrm>
                <a:off x="4772" y="4230"/>
                <a:ext cx="2" cy="1"/>
              </a:xfrm>
              <a:custGeom>
                <a:avLst/>
                <a:gdLst>
                  <a:gd name="T0" fmla="*/ 0 w 15"/>
                  <a:gd name="T1" fmla="*/ 15 h 15"/>
                  <a:gd name="T2" fmla="*/ 3 w 15"/>
                  <a:gd name="T3" fmla="*/ 0 h 15"/>
                  <a:gd name="T4" fmla="*/ 9 w 15"/>
                  <a:gd name="T5" fmla="*/ 0 h 15"/>
                  <a:gd name="T6" fmla="*/ 15 w 15"/>
                  <a:gd name="T7" fmla="*/ 0 h 15"/>
                  <a:gd name="T8" fmla="*/ 0 w 15"/>
                  <a:gd name="T9" fmla="*/ 15 h 15"/>
                </a:gdLst>
                <a:ahLst/>
                <a:cxnLst>
                  <a:cxn ang="0">
                    <a:pos x="T0" y="T1"/>
                  </a:cxn>
                  <a:cxn ang="0">
                    <a:pos x="T2" y="T3"/>
                  </a:cxn>
                  <a:cxn ang="0">
                    <a:pos x="T4" y="T5"/>
                  </a:cxn>
                  <a:cxn ang="0">
                    <a:pos x="T6" y="T7"/>
                  </a:cxn>
                  <a:cxn ang="0">
                    <a:pos x="T8" y="T9"/>
                  </a:cxn>
                </a:cxnLst>
                <a:rect l="0" t="0" r="r" b="b"/>
                <a:pathLst>
                  <a:path w="15" h="15">
                    <a:moveTo>
                      <a:pt x="0" y="15"/>
                    </a:moveTo>
                    <a:cubicBezTo>
                      <a:pt x="0" y="10"/>
                      <a:pt x="1" y="5"/>
                      <a:pt x="3" y="0"/>
                    </a:cubicBezTo>
                    <a:cubicBezTo>
                      <a:pt x="5" y="0"/>
                      <a:pt x="7" y="0"/>
                      <a:pt x="9" y="0"/>
                    </a:cubicBezTo>
                    <a:cubicBezTo>
                      <a:pt x="11" y="0"/>
                      <a:pt x="13" y="0"/>
                      <a:pt x="15" y="0"/>
                    </a:cubicBezTo>
                    <a:cubicBezTo>
                      <a:pt x="11" y="6"/>
                      <a:pt x="5" y="11"/>
                      <a:pt x="0" y="15"/>
                    </a:cubicBez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48" name="Freeform 1533"/>
              <p:cNvSpPr>
                <a:spLocks/>
              </p:cNvSpPr>
              <p:nvPr/>
            </p:nvSpPr>
            <p:spPr bwMode="auto">
              <a:xfrm>
                <a:off x="4773" y="4233"/>
                <a:ext cx="3" cy="2"/>
              </a:xfrm>
              <a:custGeom>
                <a:avLst/>
                <a:gdLst>
                  <a:gd name="T0" fmla="*/ 26 w 36"/>
                  <a:gd name="T1" fmla="*/ 25 h 25"/>
                  <a:gd name="T2" fmla="*/ 14 w 36"/>
                  <a:gd name="T3" fmla="*/ 24 h 25"/>
                  <a:gd name="T4" fmla="*/ 0 w 36"/>
                  <a:gd name="T5" fmla="*/ 10 h 25"/>
                  <a:gd name="T6" fmla="*/ 1 w 36"/>
                  <a:gd name="T7" fmla="*/ 10 h 25"/>
                  <a:gd name="T8" fmla="*/ 1 w 36"/>
                  <a:gd name="T9" fmla="*/ 10 h 25"/>
                  <a:gd name="T10" fmla="*/ 17 w 36"/>
                  <a:gd name="T11" fmla="*/ 6 h 25"/>
                  <a:gd name="T12" fmla="*/ 34 w 36"/>
                  <a:gd name="T13" fmla="*/ 1 h 25"/>
                  <a:gd name="T14" fmla="*/ 36 w 36"/>
                  <a:gd name="T15" fmla="*/ 0 h 25"/>
                  <a:gd name="T16" fmla="*/ 31 w 36"/>
                  <a:gd name="T17" fmla="*/ 17 h 25"/>
                  <a:gd name="T18" fmla="*/ 26 w 36"/>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5">
                    <a:moveTo>
                      <a:pt x="26" y="25"/>
                    </a:moveTo>
                    <a:cubicBezTo>
                      <a:pt x="22" y="25"/>
                      <a:pt x="18" y="25"/>
                      <a:pt x="14" y="24"/>
                    </a:cubicBezTo>
                    <a:cubicBezTo>
                      <a:pt x="7" y="23"/>
                      <a:pt x="2" y="16"/>
                      <a:pt x="0" y="10"/>
                    </a:cubicBezTo>
                    <a:lnTo>
                      <a:pt x="1" y="10"/>
                    </a:lnTo>
                    <a:lnTo>
                      <a:pt x="1" y="10"/>
                    </a:lnTo>
                    <a:cubicBezTo>
                      <a:pt x="6" y="10"/>
                      <a:pt x="12" y="8"/>
                      <a:pt x="17" y="6"/>
                    </a:cubicBezTo>
                    <a:cubicBezTo>
                      <a:pt x="23" y="6"/>
                      <a:pt x="29" y="4"/>
                      <a:pt x="34" y="1"/>
                    </a:cubicBezTo>
                    <a:cubicBezTo>
                      <a:pt x="35" y="1"/>
                      <a:pt x="36" y="1"/>
                      <a:pt x="36" y="0"/>
                    </a:cubicBezTo>
                    <a:cubicBezTo>
                      <a:pt x="35" y="7"/>
                      <a:pt x="33" y="13"/>
                      <a:pt x="31" y="17"/>
                    </a:cubicBezTo>
                    <a:cubicBezTo>
                      <a:pt x="29" y="20"/>
                      <a:pt x="28" y="23"/>
                      <a:pt x="26" y="25"/>
                    </a:cubicBezTo>
                  </a:path>
                </a:pathLst>
              </a:custGeom>
              <a:solidFill>
                <a:srgbClr val="110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49" name="Freeform 1534"/>
              <p:cNvSpPr>
                <a:spLocks/>
              </p:cNvSpPr>
              <p:nvPr/>
            </p:nvSpPr>
            <p:spPr bwMode="auto">
              <a:xfrm>
                <a:off x="4773" y="4233"/>
                <a:ext cx="1" cy="1"/>
              </a:xfrm>
              <a:custGeom>
                <a:avLst/>
                <a:gdLst>
                  <a:gd name="T0" fmla="*/ 2 w 18"/>
                  <a:gd name="T1" fmla="*/ 12 h 12"/>
                  <a:gd name="T2" fmla="*/ 2 w 18"/>
                  <a:gd name="T3" fmla="*/ 12 h 12"/>
                  <a:gd name="T4" fmla="*/ 1 w 18"/>
                  <a:gd name="T5" fmla="*/ 12 h 12"/>
                  <a:gd name="T6" fmla="*/ 0 w 18"/>
                  <a:gd name="T7" fmla="*/ 9 h 12"/>
                  <a:gd name="T8" fmla="*/ 0 w 18"/>
                  <a:gd name="T9" fmla="*/ 0 h 12"/>
                  <a:gd name="T10" fmla="*/ 18 w 18"/>
                  <a:gd name="T11" fmla="*/ 8 h 12"/>
                  <a:gd name="T12" fmla="*/ 18 w 18"/>
                  <a:gd name="T13" fmla="*/ 8 h 12"/>
                  <a:gd name="T14" fmla="*/ 2 w 18"/>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2">
                    <a:moveTo>
                      <a:pt x="2" y="12"/>
                    </a:moveTo>
                    <a:lnTo>
                      <a:pt x="2" y="12"/>
                    </a:lnTo>
                    <a:lnTo>
                      <a:pt x="1" y="12"/>
                    </a:lnTo>
                    <a:cubicBezTo>
                      <a:pt x="1" y="11"/>
                      <a:pt x="1" y="9"/>
                      <a:pt x="0" y="9"/>
                    </a:cubicBezTo>
                    <a:cubicBezTo>
                      <a:pt x="0" y="6"/>
                      <a:pt x="0" y="3"/>
                      <a:pt x="0" y="0"/>
                    </a:cubicBezTo>
                    <a:cubicBezTo>
                      <a:pt x="4" y="5"/>
                      <a:pt x="11" y="8"/>
                      <a:pt x="18" y="8"/>
                    </a:cubicBezTo>
                    <a:lnTo>
                      <a:pt x="18" y="8"/>
                    </a:lnTo>
                    <a:cubicBezTo>
                      <a:pt x="13" y="10"/>
                      <a:pt x="7" y="12"/>
                      <a:pt x="2" y="12"/>
                    </a:cubicBez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50" name="Freeform 1535"/>
              <p:cNvSpPr>
                <a:spLocks/>
              </p:cNvSpPr>
              <p:nvPr/>
            </p:nvSpPr>
            <p:spPr bwMode="auto">
              <a:xfrm>
                <a:off x="4774" y="4232"/>
                <a:ext cx="2" cy="1"/>
              </a:xfrm>
              <a:custGeom>
                <a:avLst/>
                <a:gdLst>
                  <a:gd name="T0" fmla="*/ 0 w 20"/>
                  <a:gd name="T1" fmla="*/ 16 h 16"/>
                  <a:gd name="T2" fmla="*/ 20 w 20"/>
                  <a:gd name="T3" fmla="*/ 0 h 16"/>
                  <a:gd name="T4" fmla="*/ 19 w 20"/>
                  <a:gd name="T5" fmla="*/ 10 h 16"/>
                  <a:gd name="T6" fmla="*/ 17 w 20"/>
                  <a:gd name="T7" fmla="*/ 11 h 16"/>
                  <a:gd name="T8" fmla="*/ 0 w 20"/>
                  <a:gd name="T9" fmla="*/ 16 h 16"/>
                </a:gdLst>
                <a:ahLst/>
                <a:cxnLst>
                  <a:cxn ang="0">
                    <a:pos x="T0" y="T1"/>
                  </a:cxn>
                  <a:cxn ang="0">
                    <a:pos x="T2" y="T3"/>
                  </a:cxn>
                  <a:cxn ang="0">
                    <a:pos x="T4" y="T5"/>
                  </a:cxn>
                  <a:cxn ang="0">
                    <a:pos x="T6" y="T7"/>
                  </a:cxn>
                  <a:cxn ang="0">
                    <a:pos x="T8" y="T9"/>
                  </a:cxn>
                </a:cxnLst>
                <a:rect l="0" t="0" r="r" b="b"/>
                <a:pathLst>
                  <a:path w="20" h="16">
                    <a:moveTo>
                      <a:pt x="0" y="16"/>
                    </a:moveTo>
                    <a:cubicBezTo>
                      <a:pt x="8" y="12"/>
                      <a:pt x="15" y="7"/>
                      <a:pt x="20" y="0"/>
                    </a:cubicBezTo>
                    <a:cubicBezTo>
                      <a:pt x="20" y="4"/>
                      <a:pt x="20" y="7"/>
                      <a:pt x="19" y="10"/>
                    </a:cubicBezTo>
                    <a:cubicBezTo>
                      <a:pt x="19" y="11"/>
                      <a:pt x="18" y="11"/>
                      <a:pt x="17" y="11"/>
                    </a:cubicBezTo>
                    <a:cubicBezTo>
                      <a:pt x="12" y="14"/>
                      <a:pt x="6" y="16"/>
                      <a:pt x="0" y="16"/>
                    </a:cubicBez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51" name="Freeform 1536"/>
              <p:cNvSpPr>
                <a:spLocks noEditPoints="1"/>
              </p:cNvSpPr>
              <p:nvPr/>
            </p:nvSpPr>
            <p:spPr bwMode="auto">
              <a:xfrm>
                <a:off x="4773" y="4230"/>
                <a:ext cx="3" cy="3"/>
              </a:xfrm>
              <a:custGeom>
                <a:avLst/>
                <a:gdLst>
                  <a:gd name="T0" fmla="*/ 18 w 38"/>
                  <a:gd name="T1" fmla="*/ 40 h 40"/>
                  <a:gd name="T2" fmla="*/ 0 w 38"/>
                  <a:gd name="T3" fmla="*/ 32 h 40"/>
                  <a:gd name="T4" fmla="*/ 6 w 38"/>
                  <a:gd name="T5" fmla="*/ 13 h 40"/>
                  <a:gd name="T6" fmla="*/ 15 w 38"/>
                  <a:gd name="T7" fmla="*/ 0 h 40"/>
                  <a:gd name="T8" fmla="*/ 20 w 38"/>
                  <a:gd name="T9" fmla="*/ 3 h 40"/>
                  <a:gd name="T10" fmla="*/ 22 w 38"/>
                  <a:gd name="T11" fmla="*/ 4 h 40"/>
                  <a:gd name="T12" fmla="*/ 22 w 38"/>
                  <a:gd name="T13" fmla="*/ 4 h 40"/>
                  <a:gd name="T14" fmla="*/ 21 w 38"/>
                  <a:gd name="T15" fmla="*/ 4 h 40"/>
                  <a:gd name="T16" fmla="*/ 22 w 38"/>
                  <a:gd name="T17" fmla="*/ 4 h 40"/>
                  <a:gd name="T18" fmla="*/ 22 w 38"/>
                  <a:gd name="T19" fmla="*/ 6 h 40"/>
                  <a:gd name="T20" fmla="*/ 23 w 38"/>
                  <a:gd name="T21" fmla="*/ 6 h 40"/>
                  <a:gd name="T22" fmla="*/ 38 w 38"/>
                  <a:gd name="T23" fmla="*/ 24 h 40"/>
                  <a:gd name="T24" fmla="*/ 18 w 38"/>
                  <a:gd name="T25" fmla="*/ 40 h 40"/>
                  <a:gd name="T26" fmla="*/ 18 w 38"/>
                  <a:gd name="T27" fmla="*/ 40 h 40"/>
                  <a:gd name="T28" fmla="*/ 14 w 38"/>
                  <a:gd name="T29" fmla="*/ 3 h 40"/>
                  <a:gd name="T30" fmla="*/ 14 w 38"/>
                  <a:gd name="T31"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40">
                    <a:moveTo>
                      <a:pt x="18" y="40"/>
                    </a:moveTo>
                    <a:cubicBezTo>
                      <a:pt x="11" y="40"/>
                      <a:pt x="4" y="37"/>
                      <a:pt x="0" y="32"/>
                    </a:cubicBezTo>
                    <a:cubicBezTo>
                      <a:pt x="1" y="26"/>
                      <a:pt x="3" y="19"/>
                      <a:pt x="6" y="13"/>
                    </a:cubicBezTo>
                    <a:cubicBezTo>
                      <a:pt x="9" y="8"/>
                      <a:pt x="12" y="4"/>
                      <a:pt x="15" y="0"/>
                    </a:cubicBezTo>
                    <a:cubicBezTo>
                      <a:pt x="17" y="1"/>
                      <a:pt x="18" y="2"/>
                      <a:pt x="20" y="3"/>
                    </a:cubicBezTo>
                    <a:cubicBezTo>
                      <a:pt x="20" y="3"/>
                      <a:pt x="21" y="4"/>
                      <a:pt x="22" y="4"/>
                    </a:cubicBezTo>
                    <a:lnTo>
                      <a:pt x="22" y="4"/>
                    </a:lnTo>
                    <a:cubicBezTo>
                      <a:pt x="22" y="4"/>
                      <a:pt x="21" y="4"/>
                      <a:pt x="21" y="4"/>
                    </a:cubicBezTo>
                    <a:cubicBezTo>
                      <a:pt x="21" y="4"/>
                      <a:pt x="22" y="4"/>
                      <a:pt x="22" y="4"/>
                    </a:cubicBezTo>
                    <a:cubicBezTo>
                      <a:pt x="22" y="5"/>
                      <a:pt x="22" y="5"/>
                      <a:pt x="22" y="6"/>
                    </a:cubicBezTo>
                    <a:lnTo>
                      <a:pt x="23" y="6"/>
                    </a:lnTo>
                    <a:cubicBezTo>
                      <a:pt x="33" y="8"/>
                      <a:pt x="37" y="16"/>
                      <a:pt x="38" y="24"/>
                    </a:cubicBezTo>
                    <a:cubicBezTo>
                      <a:pt x="33" y="31"/>
                      <a:pt x="26" y="36"/>
                      <a:pt x="18" y="40"/>
                    </a:cubicBezTo>
                    <a:lnTo>
                      <a:pt x="18" y="40"/>
                    </a:lnTo>
                    <a:moveTo>
                      <a:pt x="14" y="3"/>
                    </a:moveTo>
                    <a:lnTo>
                      <a:pt x="14" y="3"/>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52" name="Freeform 1537"/>
              <p:cNvSpPr>
                <a:spLocks/>
              </p:cNvSpPr>
              <p:nvPr/>
            </p:nvSpPr>
            <p:spPr bwMode="auto">
              <a:xfrm>
                <a:off x="4775" y="4220"/>
                <a:ext cx="3" cy="4"/>
              </a:xfrm>
              <a:custGeom>
                <a:avLst/>
                <a:gdLst>
                  <a:gd name="T0" fmla="*/ 39 w 39"/>
                  <a:gd name="T1" fmla="*/ 48 h 48"/>
                  <a:gd name="T2" fmla="*/ 37 w 39"/>
                  <a:gd name="T3" fmla="*/ 47 h 48"/>
                  <a:gd name="T4" fmla="*/ 30 w 39"/>
                  <a:gd name="T5" fmla="*/ 22 h 48"/>
                  <a:gd name="T6" fmla="*/ 0 w 39"/>
                  <a:gd name="T7" fmla="*/ 0 h 48"/>
                  <a:gd name="T8" fmla="*/ 5 w 39"/>
                  <a:gd name="T9" fmla="*/ 0 h 48"/>
                  <a:gd name="T10" fmla="*/ 25 w 39"/>
                  <a:gd name="T11" fmla="*/ 7 h 48"/>
                  <a:gd name="T12" fmla="*/ 39 w 39"/>
                  <a:gd name="T13" fmla="*/ 38 h 48"/>
                  <a:gd name="T14" fmla="*/ 39 w 39"/>
                  <a:gd name="T15" fmla="*/ 4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8">
                    <a:moveTo>
                      <a:pt x="39" y="48"/>
                    </a:moveTo>
                    <a:cubicBezTo>
                      <a:pt x="38" y="48"/>
                      <a:pt x="38" y="48"/>
                      <a:pt x="37" y="47"/>
                    </a:cubicBezTo>
                    <a:cubicBezTo>
                      <a:pt x="39" y="38"/>
                      <a:pt x="37" y="29"/>
                      <a:pt x="30" y="22"/>
                    </a:cubicBezTo>
                    <a:cubicBezTo>
                      <a:pt x="21" y="13"/>
                      <a:pt x="11" y="6"/>
                      <a:pt x="0" y="0"/>
                    </a:cubicBezTo>
                    <a:cubicBezTo>
                      <a:pt x="2" y="0"/>
                      <a:pt x="3" y="0"/>
                      <a:pt x="5" y="0"/>
                    </a:cubicBezTo>
                    <a:cubicBezTo>
                      <a:pt x="12" y="0"/>
                      <a:pt x="20" y="2"/>
                      <a:pt x="25" y="7"/>
                    </a:cubicBezTo>
                    <a:cubicBezTo>
                      <a:pt x="34" y="15"/>
                      <a:pt x="38" y="26"/>
                      <a:pt x="39" y="38"/>
                    </a:cubicBezTo>
                    <a:cubicBezTo>
                      <a:pt x="39" y="41"/>
                      <a:pt x="39" y="45"/>
                      <a:pt x="39" y="48"/>
                    </a:cubicBez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53" name="Freeform 1538"/>
              <p:cNvSpPr>
                <a:spLocks/>
              </p:cNvSpPr>
              <p:nvPr/>
            </p:nvSpPr>
            <p:spPr bwMode="auto">
              <a:xfrm>
                <a:off x="4768" y="4224"/>
                <a:ext cx="2" cy="4"/>
              </a:xfrm>
              <a:custGeom>
                <a:avLst/>
                <a:gdLst>
                  <a:gd name="T0" fmla="*/ 5 w 20"/>
                  <a:gd name="T1" fmla="*/ 38 h 38"/>
                  <a:gd name="T2" fmla="*/ 8 w 20"/>
                  <a:gd name="T3" fmla="*/ 4 h 38"/>
                  <a:gd name="T4" fmla="*/ 11 w 20"/>
                  <a:gd name="T5" fmla="*/ 0 h 38"/>
                  <a:gd name="T6" fmla="*/ 20 w 20"/>
                  <a:gd name="T7" fmla="*/ 12 h 38"/>
                  <a:gd name="T8" fmla="*/ 5 w 20"/>
                  <a:gd name="T9" fmla="*/ 38 h 38"/>
                </a:gdLst>
                <a:ahLst/>
                <a:cxnLst>
                  <a:cxn ang="0">
                    <a:pos x="T0" y="T1"/>
                  </a:cxn>
                  <a:cxn ang="0">
                    <a:pos x="T2" y="T3"/>
                  </a:cxn>
                  <a:cxn ang="0">
                    <a:pos x="T4" y="T5"/>
                  </a:cxn>
                  <a:cxn ang="0">
                    <a:pos x="T6" y="T7"/>
                  </a:cxn>
                  <a:cxn ang="0">
                    <a:pos x="T8" y="T9"/>
                  </a:cxn>
                </a:cxnLst>
                <a:rect l="0" t="0" r="r" b="b"/>
                <a:pathLst>
                  <a:path w="20" h="38">
                    <a:moveTo>
                      <a:pt x="5" y="38"/>
                    </a:moveTo>
                    <a:cubicBezTo>
                      <a:pt x="0" y="28"/>
                      <a:pt x="2" y="13"/>
                      <a:pt x="8" y="4"/>
                    </a:cubicBezTo>
                    <a:cubicBezTo>
                      <a:pt x="9" y="3"/>
                      <a:pt x="10" y="2"/>
                      <a:pt x="11" y="0"/>
                    </a:cubicBezTo>
                    <a:cubicBezTo>
                      <a:pt x="13" y="5"/>
                      <a:pt x="16" y="9"/>
                      <a:pt x="20" y="12"/>
                    </a:cubicBezTo>
                    <a:cubicBezTo>
                      <a:pt x="13" y="19"/>
                      <a:pt x="8" y="28"/>
                      <a:pt x="5" y="38"/>
                    </a:cubicBezTo>
                  </a:path>
                </a:pathLst>
              </a:custGeom>
              <a:solidFill>
                <a:srgbClr val="1A18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54" name="Freeform 1539"/>
              <p:cNvSpPr>
                <a:spLocks/>
              </p:cNvSpPr>
              <p:nvPr/>
            </p:nvSpPr>
            <p:spPr bwMode="auto">
              <a:xfrm>
                <a:off x="4770" y="4225"/>
                <a:ext cx="2" cy="4"/>
              </a:xfrm>
              <a:custGeom>
                <a:avLst/>
                <a:gdLst>
                  <a:gd name="T0" fmla="*/ 0 w 22"/>
                  <a:gd name="T1" fmla="*/ 37 h 37"/>
                  <a:gd name="T2" fmla="*/ 0 w 22"/>
                  <a:gd name="T3" fmla="*/ 0 h 37"/>
                  <a:gd name="T4" fmla="*/ 3 w 22"/>
                  <a:gd name="T5" fmla="*/ 2 h 37"/>
                  <a:gd name="T6" fmla="*/ 5 w 22"/>
                  <a:gd name="T7" fmla="*/ 3 h 37"/>
                  <a:gd name="T8" fmla="*/ 6 w 22"/>
                  <a:gd name="T9" fmla="*/ 4 h 37"/>
                  <a:gd name="T10" fmla="*/ 16 w 22"/>
                  <a:gd name="T11" fmla="*/ 10 h 37"/>
                  <a:gd name="T12" fmla="*/ 22 w 22"/>
                  <a:gd name="T13" fmla="*/ 15 h 37"/>
                  <a:gd name="T14" fmla="*/ 14 w 22"/>
                  <a:gd name="T15" fmla="*/ 21 h 37"/>
                  <a:gd name="T16" fmla="*/ 0 w 22"/>
                  <a:gd name="T1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37">
                    <a:moveTo>
                      <a:pt x="0" y="37"/>
                    </a:moveTo>
                    <a:lnTo>
                      <a:pt x="0" y="0"/>
                    </a:lnTo>
                    <a:cubicBezTo>
                      <a:pt x="1" y="1"/>
                      <a:pt x="2" y="2"/>
                      <a:pt x="3" y="2"/>
                    </a:cubicBezTo>
                    <a:cubicBezTo>
                      <a:pt x="4" y="3"/>
                      <a:pt x="5" y="3"/>
                      <a:pt x="5" y="3"/>
                    </a:cubicBezTo>
                    <a:cubicBezTo>
                      <a:pt x="6" y="4"/>
                      <a:pt x="6" y="4"/>
                      <a:pt x="6" y="4"/>
                    </a:cubicBezTo>
                    <a:cubicBezTo>
                      <a:pt x="10" y="6"/>
                      <a:pt x="13" y="8"/>
                      <a:pt x="16" y="10"/>
                    </a:cubicBezTo>
                    <a:cubicBezTo>
                      <a:pt x="18" y="12"/>
                      <a:pt x="20" y="13"/>
                      <a:pt x="22" y="15"/>
                    </a:cubicBezTo>
                    <a:cubicBezTo>
                      <a:pt x="19" y="17"/>
                      <a:pt x="16" y="19"/>
                      <a:pt x="14" y="21"/>
                    </a:cubicBezTo>
                    <a:cubicBezTo>
                      <a:pt x="9" y="25"/>
                      <a:pt x="3" y="31"/>
                      <a:pt x="0" y="37"/>
                    </a:cubicBez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55" name="Freeform 1540"/>
              <p:cNvSpPr>
                <a:spLocks/>
              </p:cNvSpPr>
              <p:nvPr/>
            </p:nvSpPr>
            <p:spPr bwMode="auto">
              <a:xfrm>
                <a:off x="4769" y="4225"/>
                <a:ext cx="1" cy="4"/>
              </a:xfrm>
              <a:custGeom>
                <a:avLst/>
                <a:gdLst>
                  <a:gd name="T0" fmla="*/ 15 w 16"/>
                  <a:gd name="T1" fmla="*/ 38 h 38"/>
                  <a:gd name="T2" fmla="*/ 12 w 16"/>
                  <a:gd name="T3" fmla="*/ 37 h 38"/>
                  <a:gd name="T4" fmla="*/ 0 w 16"/>
                  <a:gd name="T5" fmla="*/ 26 h 38"/>
                  <a:gd name="T6" fmla="*/ 15 w 16"/>
                  <a:gd name="T7" fmla="*/ 0 h 38"/>
                  <a:gd name="T8" fmla="*/ 16 w 16"/>
                  <a:gd name="T9" fmla="*/ 0 h 38"/>
                  <a:gd name="T10" fmla="*/ 16 w 16"/>
                  <a:gd name="T11" fmla="*/ 37 h 38"/>
                  <a:gd name="T12" fmla="*/ 15 w 16"/>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16" h="38">
                    <a:moveTo>
                      <a:pt x="15" y="38"/>
                    </a:moveTo>
                    <a:cubicBezTo>
                      <a:pt x="14" y="38"/>
                      <a:pt x="13" y="38"/>
                      <a:pt x="12" y="37"/>
                    </a:cubicBezTo>
                    <a:cubicBezTo>
                      <a:pt x="6" y="35"/>
                      <a:pt x="2" y="31"/>
                      <a:pt x="0" y="26"/>
                    </a:cubicBezTo>
                    <a:cubicBezTo>
                      <a:pt x="3" y="16"/>
                      <a:pt x="8" y="7"/>
                      <a:pt x="15" y="0"/>
                    </a:cubicBezTo>
                    <a:cubicBezTo>
                      <a:pt x="15" y="0"/>
                      <a:pt x="15" y="0"/>
                      <a:pt x="16" y="0"/>
                    </a:cubicBezTo>
                    <a:lnTo>
                      <a:pt x="16" y="37"/>
                    </a:lnTo>
                    <a:cubicBezTo>
                      <a:pt x="15" y="38"/>
                      <a:pt x="15" y="38"/>
                      <a:pt x="15" y="38"/>
                    </a:cubicBezTo>
                  </a:path>
                </a:pathLst>
              </a:custGeom>
              <a:solidFill>
                <a:srgbClr val="121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56" name="Freeform 1541"/>
              <p:cNvSpPr>
                <a:spLocks/>
              </p:cNvSpPr>
              <p:nvPr/>
            </p:nvSpPr>
            <p:spPr bwMode="auto">
              <a:xfrm>
                <a:off x="4770" y="4227"/>
                <a:ext cx="2" cy="2"/>
              </a:xfrm>
              <a:custGeom>
                <a:avLst/>
                <a:gdLst>
                  <a:gd name="T0" fmla="*/ 5 w 28"/>
                  <a:gd name="T1" fmla="*/ 24 h 24"/>
                  <a:gd name="T2" fmla="*/ 0 w 28"/>
                  <a:gd name="T3" fmla="*/ 23 h 24"/>
                  <a:gd name="T4" fmla="*/ 0 w 28"/>
                  <a:gd name="T5" fmla="*/ 22 h 24"/>
                  <a:gd name="T6" fmla="*/ 14 w 28"/>
                  <a:gd name="T7" fmla="*/ 6 h 24"/>
                  <a:gd name="T8" fmla="*/ 22 w 28"/>
                  <a:gd name="T9" fmla="*/ 0 h 24"/>
                  <a:gd name="T10" fmla="*/ 28 w 28"/>
                  <a:gd name="T11" fmla="*/ 5 h 24"/>
                  <a:gd name="T12" fmla="*/ 27 w 28"/>
                  <a:gd name="T13" fmla="*/ 16 h 24"/>
                  <a:gd name="T14" fmla="*/ 5 w 28"/>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5" y="24"/>
                    </a:moveTo>
                    <a:cubicBezTo>
                      <a:pt x="3" y="24"/>
                      <a:pt x="2" y="24"/>
                      <a:pt x="0" y="23"/>
                    </a:cubicBezTo>
                    <a:lnTo>
                      <a:pt x="0" y="22"/>
                    </a:lnTo>
                    <a:cubicBezTo>
                      <a:pt x="3" y="16"/>
                      <a:pt x="9" y="10"/>
                      <a:pt x="14" y="6"/>
                    </a:cubicBezTo>
                    <a:cubicBezTo>
                      <a:pt x="16" y="4"/>
                      <a:pt x="19" y="2"/>
                      <a:pt x="22" y="0"/>
                    </a:cubicBezTo>
                    <a:cubicBezTo>
                      <a:pt x="24" y="1"/>
                      <a:pt x="26" y="3"/>
                      <a:pt x="28" y="5"/>
                    </a:cubicBezTo>
                    <a:cubicBezTo>
                      <a:pt x="27" y="8"/>
                      <a:pt x="27" y="12"/>
                      <a:pt x="27" y="16"/>
                    </a:cubicBezTo>
                    <a:cubicBezTo>
                      <a:pt x="20" y="21"/>
                      <a:pt x="13" y="24"/>
                      <a:pt x="5" y="24"/>
                    </a:cubicBezTo>
                  </a:path>
                </a:pathLst>
              </a:custGeom>
              <a:solidFill>
                <a:srgbClr val="110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57" name="Freeform 1542"/>
              <p:cNvSpPr>
                <a:spLocks/>
              </p:cNvSpPr>
              <p:nvPr/>
            </p:nvSpPr>
            <p:spPr bwMode="auto">
              <a:xfrm>
                <a:off x="4770" y="4229"/>
                <a:ext cx="0" cy="0"/>
              </a:xfrm>
              <a:custGeom>
                <a:avLst/>
                <a:gdLst>
                  <a:gd name="T0" fmla="*/ 1 w 1"/>
                  <a:gd name="T1" fmla="*/ 1 h 1"/>
                  <a:gd name="T2" fmla="*/ 0 w 1"/>
                  <a:gd name="T3" fmla="*/ 1 h 1"/>
                  <a:gd name="T4" fmla="*/ 1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0" y="1"/>
                      <a:pt x="0" y="1"/>
                      <a:pt x="0" y="1"/>
                    </a:cubicBezTo>
                    <a:cubicBezTo>
                      <a:pt x="0" y="1"/>
                      <a:pt x="0" y="1"/>
                      <a:pt x="1" y="0"/>
                    </a:cubicBezTo>
                    <a:lnTo>
                      <a:pt x="1" y="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58" name="Freeform 1543"/>
              <p:cNvSpPr>
                <a:spLocks/>
              </p:cNvSpPr>
              <p:nvPr/>
            </p:nvSpPr>
            <p:spPr bwMode="auto">
              <a:xfrm>
                <a:off x="4777" y="4224"/>
                <a:ext cx="1" cy="3"/>
              </a:xfrm>
              <a:custGeom>
                <a:avLst/>
                <a:gdLst>
                  <a:gd name="T0" fmla="*/ 1 w 20"/>
                  <a:gd name="T1" fmla="*/ 34 h 34"/>
                  <a:gd name="T2" fmla="*/ 0 w 20"/>
                  <a:gd name="T3" fmla="*/ 32 h 34"/>
                  <a:gd name="T4" fmla="*/ 6 w 20"/>
                  <a:gd name="T5" fmla="*/ 26 h 34"/>
                  <a:gd name="T6" fmla="*/ 18 w 20"/>
                  <a:gd name="T7" fmla="*/ 0 h 34"/>
                  <a:gd name="T8" fmla="*/ 20 w 20"/>
                  <a:gd name="T9" fmla="*/ 1 h 34"/>
                  <a:gd name="T10" fmla="*/ 1 w 20"/>
                  <a:gd name="T11" fmla="*/ 34 h 34"/>
                </a:gdLst>
                <a:ahLst/>
                <a:cxnLst>
                  <a:cxn ang="0">
                    <a:pos x="T0" y="T1"/>
                  </a:cxn>
                  <a:cxn ang="0">
                    <a:pos x="T2" y="T3"/>
                  </a:cxn>
                  <a:cxn ang="0">
                    <a:pos x="T4" y="T5"/>
                  </a:cxn>
                  <a:cxn ang="0">
                    <a:pos x="T6" y="T7"/>
                  </a:cxn>
                  <a:cxn ang="0">
                    <a:pos x="T8" y="T9"/>
                  </a:cxn>
                  <a:cxn ang="0">
                    <a:pos x="T10" y="T11"/>
                  </a:cxn>
                </a:cxnLst>
                <a:rect l="0" t="0" r="r" b="b"/>
                <a:pathLst>
                  <a:path w="20" h="34">
                    <a:moveTo>
                      <a:pt x="1" y="34"/>
                    </a:moveTo>
                    <a:cubicBezTo>
                      <a:pt x="1" y="33"/>
                      <a:pt x="0" y="32"/>
                      <a:pt x="0" y="32"/>
                    </a:cubicBezTo>
                    <a:cubicBezTo>
                      <a:pt x="2" y="30"/>
                      <a:pt x="4" y="28"/>
                      <a:pt x="6" y="26"/>
                    </a:cubicBezTo>
                    <a:cubicBezTo>
                      <a:pt x="12" y="19"/>
                      <a:pt x="17" y="10"/>
                      <a:pt x="18" y="0"/>
                    </a:cubicBezTo>
                    <a:cubicBezTo>
                      <a:pt x="19" y="1"/>
                      <a:pt x="19" y="1"/>
                      <a:pt x="20" y="1"/>
                    </a:cubicBezTo>
                    <a:cubicBezTo>
                      <a:pt x="18" y="14"/>
                      <a:pt x="11" y="26"/>
                      <a:pt x="1" y="34"/>
                    </a:cubicBez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59" name="Freeform 1544"/>
              <p:cNvSpPr>
                <a:spLocks/>
              </p:cNvSpPr>
              <p:nvPr/>
            </p:nvSpPr>
            <p:spPr bwMode="auto">
              <a:xfrm>
                <a:off x="4775" y="4227"/>
                <a:ext cx="2" cy="1"/>
              </a:xfrm>
              <a:custGeom>
                <a:avLst/>
                <a:gdLst>
                  <a:gd name="T0" fmla="*/ 0 w 24"/>
                  <a:gd name="T1" fmla="*/ 13 h 13"/>
                  <a:gd name="T2" fmla="*/ 1 w 24"/>
                  <a:gd name="T3" fmla="*/ 12 h 13"/>
                  <a:gd name="T4" fmla="*/ 23 w 24"/>
                  <a:gd name="T5" fmla="*/ 0 h 13"/>
                  <a:gd name="T6" fmla="*/ 24 w 24"/>
                  <a:gd name="T7" fmla="*/ 2 h 13"/>
                  <a:gd name="T8" fmla="*/ 14 w 24"/>
                  <a:gd name="T9" fmla="*/ 9 h 13"/>
                  <a:gd name="T10" fmla="*/ 0 w 24"/>
                  <a:gd name="T11" fmla="*/ 13 h 13"/>
                </a:gdLst>
                <a:ahLst/>
                <a:cxnLst>
                  <a:cxn ang="0">
                    <a:pos x="T0" y="T1"/>
                  </a:cxn>
                  <a:cxn ang="0">
                    <a:pos x="T2" y="T3"/>
                  </a:cxn>
                  <a:cxn ang="0">
                    <a:pos x="T4" y="T5"/>
                  </a:cxn>
                  <a:cxn ang="0">
                    <a:pos x="T6" y="T7"/>
                  </a:cxn>
                  <a:cxn ang="0">
                    <a:pos x="T8" y="T9"/>
                  </a:cxn>
                  <a:cxn ang="0">
                    <a:pos x="T10" y="T11"/>
                  </a:cxn>
                </a:cxnLst>
                <a:rect l="0" t="0" r="r" b="b"/>
                <a:pathLst>
                  <a:path w="24" h="13">
                    <a:moveTo>
                      <a:pt x="0" y="13"/>
                    </a:moveTo>
                    <a:cubicBezTo>
                      <a:pt x="0" y="13"/>
                      <a:pt x="1" y="12"/>
                      <a:pt x="1" y="12"/>
                    </a:cubicBezTo>
                    <a:cubicBezTo>
                      <a:pt x="9" y="10"/>
                      <a:pt x="17" y="5"/>
                      <a:pt x="23" y="0"/>
                    </a:cubicBezTo>
                    <a:cubicBezTo>
                      <a:pt x="23" y="0"/>
                      <a:pt x="24" y="1"/>
                      <a:pt x="24" y="2"/>
                    </a:cubicBezTo>
                    <a:cubicBezTo>
                      <a:pt x="21" y="5"/>
                      <a:pt x="18" y="7"/>
                      <a:pt x="14" y="9"/>
                    </a:cubicBezTo>
                    <a:cubicBezTo>
                      <a:pt x="10" y="11"/>
                      <a:pt x="5" y="13"/>
                      <a:pt x="0" y="13"/>
                    </a:cubicBezTo>
                  </a:path>
                </a:pathLst>
              </a:custGeom>
              <a:solidFill>
                <a:srgbClr val="110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60" name="Freeform 1545"/>
              <p:cNvSpPr>
                <a:spLocks/>
              </p:cNvSpPr>
              <p:nvPr/>
            </p:nvSpPr>
            <p:spPr bwMode="auto">
              <a:xfrm>
                <a:off x="4772" y="4227"/>
                <a:ext cx="3" cy="1"/>
              </a:xfrm>
              <a:custGeom>
                <a:avLst/>
                <a:gdLst>
                  <a:gd name="T0" fmla="*/ 23 w 27"/>
                  <a:gd name="T1" fmla="*/ 11 h 11"/>
                  <a:gd name="T2" fmla="*/ 6 w 27"/>
                  <a:gd name="T3" fmla="*/ 5 h 11"/>
                  <a:gd name="T4" fmla="*/ 0 w 27"/>
                  <a:gd name="T5" fmla="*/ 11 h 11"/>
                  <a:gd name="T6" fmla="*/ 1 w 27"/>
                  <a:gd name="T7" fmla="*/ 0 h 11"/>
                  <a:gd name="T8" fmla="*/ 6 w 27"/>
                  <a:gd name="T9" fmla="*/ 5 h 11"/>
                  <a:gd name="T10" fmla="*/ 20 w 27"/>
                  <a:gd name="T11" fmla="*/ 11 h 11"/>
                  <a:gd name="T12" fmla="*/ 27 w 27"/>
                  <a:gd name="T13" fmla="*/ 10 h 11"/>
                  <a:gd name="T14" fmla="*/ 26 w 27"/>
                  <a:gd name="T15" fmla="*/ 11 h 11"/>
                  <a:gd name="T16" fmla="*/ 23 w 27"/>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1">
                    <a:moveTo>
                      <a:pt x="23" y="11"/>
                    </a:moveTo>
                    <a:cubicBezTo>
                      <a:pt x="16" y="11"/>
                      <a:pt x="10" y="9"/>
                      <a:pt x="6" y="5"/>
                    </a:cubicBezTo>
                    <a:cubicBezTo>
                      <a:pt x="4" y="7"/>
                      <a:pt x="2" y="9"/>
                      <a:pt x="0" y="11"/>
                    </a:cubicBezTo>
                    <a:cubicBezTo>
                      <a:pt x="0" y="7"/>
                      <a:pt x="0" y="3"/>
                      <a:pt x="1" y="0"/>
                    </a:cubicBezTo>
                    <a:cubicBezTo>
                      <a:pt x="3" y="1"/>
                      <a:pt x="4" y="3"/>
                      <a:pt x="6" y="5"/>
                    </a:cubicBezTo>
                    <a:cubicBezTo>
                      <a:pt x="10" y="9"/>
                      <a:pt x="15" y="11"/>
                      <a:pt x="20" y="11"/>
                    </a:cubicBezTo>
                    <a:cubicBezTo>
                      <a:pt x="22" y="11"/>
                      <a:pt x="25" y="10"/>
                      <a:pt x="27" y="10"/>
                    </a:cubicBezTo>
                    <a:cubicBezTo>
                      <a:pt x="27" y="10"/>
                      <a:pt x="26" y="11"/>
                      <a:pt x="26" y="11"/>
                    </a:cubicBezTo>
                    <a:lnTo>
                      <a:pt x="23" y="1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61" name="Freeform 1546"/>
              <p:cNvSpPr>
                <a:spLocks/>
              </p:cNvSpPr>
              <p:nvPr/>
            </p:nvSpPr>
            <p:spPr bwMode="auto">
              <a:xfrm>
                <a:off x="4770" y="4219"/>
                <a:ext cx="5" cy="4"/>
              </a:xfrm>
              <a:custGeom>
                <a:avLst/>
                <a:gdLst>
                  <a:gd name="T0" fmla="*/ 0 w 57"/>
                  <a:gd name="T1" fmla="*/ 47 h 47"/>
                  <a:gd name="T2" fmla="*/ 0 w 57"/>
                  <a:gd name="T3" fmla="*/ 20 h 47"/>
                  <a:gd name="T4" fmla="*/ 17 w 57"/>
                  <a:gd name="T5" fmla="*/ 5 h 47"/>
                  <a:gd name="T6" fmla="*/ 35 w 57"/>
                  <a:gd name="T7" fmla="*/ 0 h 47"/>
                  <a:gd name="T8" fmla="*/ 43 w 57"/>
                  <a:gd name="T9" fmla="*/ 2 h 47"/>
                  <a:gd name="T10" fmla="*/ 57 w 57"/>
                  <a:gd name="T11" fmla="*/ 10 h 47"/>
                  <a:gd name="T12" fmla="*/ 47 w 57"/>
                  <a:gd name="T13" fmla="*/ 12 h 47"/>
                  <a:gd name="T14" fmla="*/ 0 w 57"/>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47">
                    <a:moveTo>
                      <a:pt x="0" y="47"/>
                    </a:moveTo>
                    <a:lnTo>
                      <a:pt x="0" y="20"/>
                    </a:lnTo>
                    <a:cubicBezTo>
                      <a:pt x="4" y="14"/>
                      <a:pt x="10" y="9"/>
                      <a:pt x="17" y="5"/>
                    </a:cubicBezTo>
                    <a:cubicBezTo>
                      <a:pt x="22" y="3"/>
                      <a:pt x="29" y="0"/>
                      <a:pt x="35" y="0"/>
                    </a:cubicBezTo>
                    <a:cubicBezTo>
                      <a:pt x="38" y="0"/>
                      <a:pt x="41" y="1"/>
                      <a:pt x="43" y="2"/>
                    </a:cubicBezTo>
                    <a:cubicBezTo>
                      <a:pt x="48" y="4"/>
                      <a:pt x="53" y="7"/>
                      <a:pt x="57" y="10"/>
                    </a:cubicBezTo>
                    <a:cubicBezTo>
                      <a:pt x="54" y="10"/>
                      <a:pt x="50" y="11"/>
                      <a:pt x="47" y="12"/>
                    </a:cubicBezTo>
                    <a:cubicBezTo>
                      <a:pt x="27" y="19"/>
                      <a:pt x="12" y="32"/>
                      <a:pt x="0" y="47"/>
                    </a:cubicBez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62" name="Freeform 1547"/>
              <p:cNvSpPr>
                <a:spLocks/>
              </p:cNvSpPr>
              <p:nvPr/>
            </p:nvSpPr>
            <p:spPr bwMode="auto">
              <a:xfrm>
                <a:off x="4769" y="4221"/>
                <a:ext cx="1" cy="3"/>
              </a:xfrm>
              <a:custGeom>
                <a:avLst/>
                <a:gdLst>
                  <a:gd name="T0" fmla="*/ 4 w 14"/>
                  <a:gd name="T1" fmla="*/ 39 h 39"/>
                  <a:gd name="T2" fmla="*/ 8 w 14"/>
                  <a:gd name="T3" fmla="*/ 8 h 39"/>
                  <a:gd name="T4" fmla="*/ 14 w 14"/>
                  <a:gd name="T5" fmla="*/ 0 h 39"/>
                  <a:gd name="T6" fmla="*/ 14 w 14"/>
                  <a:gd name="T7" fmla="*/ 27 h 39"/>
                  <a:gd name="T8" fmla="*/ 4 w 14"/>
                  <a:gd name="T9" fmla="*/ 39 h 39"/>
                </a:gdLst>
                <a:ahLst/>
                <a:cxnLst>
                  <a:cxn ang="0">
                    <a:pos x="T0" y="T1"/>
                  </a:cxn>
                  <a:cxn ang="0">
                    <a:pos x="T2" y="T3"/>
                  </a:cxn>
                  <a:cxn ang="0">
                    <a:pos x="T4" y="T5"/>
                  </a:cxn>
                  <a:cxn ang="0">
                    <a:pos x="T6" y="T7"/>
                  </a:cxn>
                  <a:cxn ang="0">
                    <a:pos x="T8" y="T9"/>
                  </a:cxn>
                </a:cxnLst>
                <a:rect l="0" t="0" r="r" b="b"/>
                <a:pathLst>
                  <a:path w="14" h="39">
                    <a:moveTo>
                      <a:pt x="4" y="39"/>
                    </a:moveTo>
                    <a:cubicBezTo>
                      <a:pt x="0" y="30"/>
                      <a:pt x="3" y="18"/>
                      <a:pt x="8" y="8"/>
                    </a:cubicBezTo>
                    <a:cubicBezTo>
                      <a:pt x="10" y="5"/>
                      <a:pt x="12" y="3"/>
                      <a:pt x="14" y="0"/>
                    </a:cubicBezTo>
                    <a:lnTo>
                      <a:pt x="14" y="27"/>
                    </a:lnTo>
                    <a:cubicBezTo>
                      <a:pt x="10" y="31"/>
                      <a:pt x="7" y="35"/>
                      <a:pt x="4" y="39"/>
                    </a:cubicBezTo>
                  </a:path>
                </a:pathLst>
              </a:custGeom>
              <a:solidFill>
                <a:srgbClr val="1A18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63" name="Freeform 1548"/>
              <p:cNvSpPr>
                <a:spLocks/>
              </p:cNvSpPr>
              <p:nvPr/>
            </p:nvSpPr>
            <p:spPr bwMode="auto">
              <a:xfrm>
                <a:off x="4770" y="4220"/>
                <a:ext cx="8" cy="5"/>
              </a:xfrm>
              <a:custGeom>
                <a:avLst/>
                <a:gdLst>
                  <a:gd name="T0" fmla="*/ 0 w 96"/>
                  <a:gd name="T1" fmla="*/ 60 h 60"/>
                  <a:gd name="T2" fmla="*/ 0 w 96"/>
                  <a:gd name="T3" fmla="*/ 37 h 60"/>
                  <a:gd name="T4" fmla="*/ 47 w 96"/>
                  <a:gd name="T5" fmla="*/ 2 h 60"/>
                  <a:gd name="T6" fmla="*/ 57 w 96"/>
                  <a:gd name="T7" fmla="*/ 0 h 60"/>
                  <a:gd name="T8" fmla="*/ 87 w 96"/>
                  <a:gd name="T9" fmla="*/ 22 h 60"/>
                  <a:gd name="T10" fmla="*/ 94 w 96"/>
                  <a:gd name="T11" fmla="*/ 47 h 60"/>
                  <a:gd name="T12" fmla="*/ 81 w 96"/>
                  <a:gd name="T13" fmla="*/ 41 h 60"/>
                  <a:gd name="T14" fmla="*/ 73 w 96"/>
                  <a:gd name="T15" fmla="*/ 39 h 60"/>
                  <a:gd name="T16" fmla="*/ 52 w 96"/>
                  <a:gd name="T17" fmla="*/ 46 h 60"/>
                  <a:gd name="T18" fmla="*/ 38 w 96"/>
                  <a:gd name="T19" fmla="*/ 42 h 60"/>
                  <a:gd name="T20" fmla="*/ 30 w 96"/>
                  <a:gd name="T21" fmla="*/ 42 h 60"/>
                  <a:gd name="T22" fmla="*/ 0 w 96"/>
                  <a:gd name="T23"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60">
                    <a:moveTo>
                      <a:pt x="0" y="60"/>
                    </a:moveTo>
                    <a:lnTo>
                      <a:pt x="0" y="37"/>
                    </a:lnTo>
                    <a:cubicBezTo>
                      <a:pt x="12" y="22"/>
                      <a:pt x="27" y="9"/>
                      <a:pt x="47" y="2"/>
                    </a:cubicBezTo>
                    <a:cubicBezTo>
                      <a:pt x="50" y="1"/>
                      <a:pt x="54" y="0"/>
                      <a:pt x="57" y="0"/>
                    </a:cubicBezTo>
                    <a:cubicBezTo>
                      <a:pt x="68" y="6"/>
                      <a:pt x="78" y="13"/>
                      <a:pt x="87" y="22"/>
                    </a:cubicBezTo>
                    <a:cubicBezTo>
                      <a:pt x="94" y="29"/>
                      <a:pt x="96" y="38"/>
                      <a:pt x="94" y="47"/>
                    </a:cubicBezTo>
                    <a:cubicBezTo>
                      <a:pt x="90" y="45"/>
                      <a:pt x="86" y="42"/>
                      <a:pt x="81" y="41"/>
                    </a:cubicBezTo>
                    <a:cubicBezTo>
                      <a:pt x="79" y="40"/>
                      <a:pt x="76" y="39"/>
                      <a:pt x="73" y="39"/>
                    </a:cubicBezTo>
                    <a:cubicBezTo>
                      <a:pt x="66" y="39"/>
                      <a:pt x="58" y="42"/>
                      <a:pt x="52" y="46"/>
                    </a:cubicBezTo>
                    <a:cubicBezTo>
                      <a:pt x="48" y="43"/>
                      <a:pt x="43" y="42"/>
                      <a:pt x="38" y="42"/>
                    </a:cubicBezTo>
                    <a:cubicBezTo>
                      <a:pt x="35" y="42"/>
                      <a:pt x="32" y="42"/>
                      <a:pt x="30" y="42"/>
                    </a:cubicBezTo>
                    <a:cubicBezTo>
                      <a:pt x="18" y="46"/>
                      <a:pt x="8" y="52"/>
                      <a:pt x="0" y="60"/>
                    </a:cubicBezTo>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64" name="Freeform 1549"/>
              <p:cNvSpPr>
                <a:spLocks/>
              </p:cNvSpPr>
              <p:nvPr/>
            </p:nvSpPr>
            <p:spPr bwMode="auto">
              <a:xfrm>
                <a:off x="4769" y="4223"/>
                <a:ext cx="1" cy="2"/>
              </a:xfrm>
              <a:custGeom>
                <a:avLst/>
                <a:gdLst>
                  <a:gd name="T0" fmla="*/ 9 w 10"/>
                  <a:gd name="T1" fmla="*/ 24 h 24"/>
                  <a:gd name="T2" fmla="*/ 0 w 10"/>
                  <a:gd name="T3" fmla="*/ 12 h 24"/>
                  <a:gd name="T4" fmla="*/ 10 w 10"/>
                  <a:gd name="T5" fmla="*/ 0 h 24"/>
                  <a:gd name="T6" fmla="*/ 10 w 10"/>
                  <a:gd name="T7" fmla="*/ 23 h 24"/>
                  <a:gd name="T8" fmla="*/ 9 w 10"/>
                  <a:gd name="T9" fmla="*/ 24 h 24"/>
                </a:gdLst>
                <a:ahLst/>
                <a:cxnLst>
                  <a:cxn ang="0">
                    <a:pos x="T0" y="T1"/>
                  </a:cxn>
                  <a:cxn ang="0">
                    <a:pos x="T2" y="T3"/>
                  </a:cxn>
                  <a:cxn ang="0">
                    <a:pos x="T4" y="T5"/>
                  </a:cxn>
                  <a:cxn ang="0">
                    <a:pos x="T6" y="T7"/>
                  </a:cxn>
                  <a:cxn ang="0">
                    <a:pos x="T8" y="T9"/>
                  </a:cxn>
                </a:cxnLst>
                <a:rect l="0" t="0" r="r" b="b"/>
                <a:pathLst>
                  <a:path w="10" h="24">
                    <a:moveTo>
                      <a:pt x="9" y="24"/>
                    </a:moveTo>
                    <a:cubicBezTo>
                      <a:pt x="5" y="21"/>
                      <a:pt x="2" y="17"/>
                      <a:pt x="0" y="12"/>
                    </a:cubicBezTo>
                    <a:cubicBezTo>
                      <a:pt x="3" y="8"/>
                      <a:pt x="6" y="4"/>
                      <a:pt x="10" y="0"/>
                    </a:cubicBezTo>
                    <a:lnTo>
                      <a:pt x="10" y="23"/>
                    </a:lnTo>
                    <a:cubicBezTo>
                      <a:pt x="9" y="23"/>
                      <a:pt x="9" y="24"/>
                      <a:pt x="9" y="24"/>
                    </a:cubicBezTo>
                  </a:path>
                </a:pathLst>
              </a:custGeom>
              <a:solidFill>
                <a:srgbClr val="121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65" name="Freeform 1550"/>
              <p:cNvSpPr>
                <a:spLocks/>
              </p:cNvSpPr>
              <p:nvPr/>
            </p:nvSpPr>
            <p:spPr bwMode="auto">
              <a:xfrm>
                <a:off x="4770" y="4224"/>
                <a:ext cx="4" cy="3"/>
              </a:xfrm>
              <a:custGeom>
                <a:avLst/>
                <a:gdLst>
                  <a:gd name="T0" fmla="*/ 22 w 52"/>
                  <a:gd name="T1" fmla="*/ 34 h 34"/>
                  <a:gd name="T2" fmla="*/ 16 w 52"/>
                  <a:gd name="T3" fmla="*/ 29 h 34"/>
                  <a:gd name="T4" fmla="*/ 6 w 52"/>
                  <a:gd name="T5" fmla="*/ 23 h 34"/>
                  <a:gd name="T6" fmla="*/ 5 w 52"/>
                  <a:gd name="T7" fmla="*/ 22 h 34"/>
                  <a:gd name="T8" fmla="*/ 3 w 52"/>
                  <a:gd name="T9" fmla="*/ 21 h 34"/>
                  <a:gd name="T10" fmla="*/ 0 w 52"/>
                  <a:gd name="T11" fmla="*/ 19 h 34"/>
                  <a:gd name="T12" fmla="*/ 0 w 52"/>
                  <a:gd name="T13" fmla="*/ 18 h 34"/>
                  <a:gd name="T14" fmla="*/ 30 w 52"/>
                  <a:gd name="T15" fmla="*/ 0 h 34"/>
                  <a:gd name="T16" fmla="*/ 38 w 52"/>
                  <a:gd name="T17" fmla="*/ 0 h 34"/>
                  <a:gd name="T18" fmla="*/ 52 w 52"/>
                  <a:gd name="T19" fmla="*/ 4 h 34"/>
                  <a:gd name="T20" fmla="*/ 33 w 52"/>
                  <a:gd name="T21" fmla="*/ 25 h 34"/>
                  <a:gd name="T22" fmla="*/ 31 w 52"/>
                  <a:gd name="T23" fmla="*/ 29 h 34"/>
                  <a:gd name="T24" fmla="*/ 22 w 52"/>
                  <a:gd name="T2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34">
                    <a:moveTo>
                      <a:pt x="22" y="34"/>
                    </a:moveTo>
                    <a:cubicBezTo>
                      <a:pt x="20" y="32"/>
                      <a:pt x="18" y="31"/>
                      <a:pt x="16" y="29"/>
                    </a:cubicBezTo>
                    <a:cubicBezTo>
                      <a:pt x="13" y="27"/>
                      <a:pt x="10" y="25"/>
                      <a:pt x="6" y="23"/>
                    </a:cubicBezTo>
                    <a:cubicBezTo>
                      <a:pt x="6" y="23"/>
                      <a:pt x="6" y="23"/>
                      <a:pt x="5" y="22"/>
                    </a:cubicBezTo>
                    <a:cubicBezTo>
                      <a:pt x="5" y="22"/>
                      <a:pt x="4" y="22"/>
                      <a:pt x="3" y="21"/>
                    </a:cubicBezTo>
                    <a:cubicBezTo>
                      <a:pt x="2" y="21"/>
                      <a:pt x="1" y="20"/>
                      <a:pt x="0" y="19"/>
                    </a:cubicBezTo>
                    <a:lnTo>
                      <a:pt x="0" y="18"/>
                    </a:lnTo>
                    <a:cubicBezTo>
                      <a:pt x="8" y="10"/>
                      <a:pt x="18" y="4"/>
                      <a:pt x="30" y="0"/>
                    </a:cubicBezTo>
                    <a:cubicBezTo>
                      <a:pt x="32" y="0"/>
                      <a:pt x="35" y="0"/>
                      <a:pt x="38" y="0"/>
                    </a:cubicBezTo>
                    <a:cubicBezTo>
                      <a:pt x="43" y="0"/>
                      <a:pt x="48" y="1"/>
                      <a:pt x="52" y="4"/>
                    </a:cubicBezTo>
                    <a:cubicBezTo>
                      <a:pt x="44" y="10"/>
                      <a:pt x="37" y="18"/>
                      <a:pt x="33" y="25"/>
                    </a:cubicBezTo>
                    <a:cubicBezTo>
                      <a:pt x="32" y="26"/>
                      <a:pt x="32" y="28"/>
                      <a:pt x="31" y="29"/>
                    </a:cubicBezTo>
                    <a:cubicBezTo>
                      <a:pt x="28" y="30"/>
                      <a:pt x="25" y="32"/>
                      <a:pt x="22" y="34"/>
                    </a:cubicBezTo>
                  </a:path>
                </a:pathLst>
              </a:custGeom>
              <a:solidFill>
                <a:srgbClr val="110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66" name="Freeform 1551"/>
              <p:cNvSpPr>
                <a:spLocks/>
              </p:cNvSpPr>
              <p:nvPr/>
            </p:nvSpPr>
            <p:spPr bwMode="auto">
              <a:xfrm>
                <a:off x="4770" y="4225"/>
                <a:ext cx="0" cy="0"/>
              </a:xfrm>
              <a:custGeom>
                <a:avLst/>
                <a:gdLst>
                  <a:gd name="T0" fmla="*/ 1 w 1"/>
                  <a:gd name="T1" fmla="*/ 1 h 1"/>
                  <a:gd name="T2" fmla="*/ 0 w 1"/>
                  <a:gd name="T3" fmla="*/ 1 h 1"/>
                  <a:gd name="T4" fmla="*/ 1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0" y="1"/>
                      <a:pt x="0" y="1"/>
                      <a:pt x="0" y="1"/>
                    </a:cubicBezTo>
                    <a:cubicBezTo>
                      <a:pt x="0" y="1"/>
                      <a:pt x="0" y="0"/>
                      <a:pt x="1" y="0"/>
                    </a:cubicBezTo>
                    <a:lnTo>
                      <a:pt x="1" y="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67" name="Freeform 1552"/>
              <p:cNvSpPr>
                <a:spLocks/>
              </p:cNvSpPr>
              <p:nvPr/>
            </p:nvSpPr>
            <p:spPr bwMode="auto">
              <a:xfrm>
                <a:off x="4772" y="4226"/>
                <a:ext cx="1" cy="1"/>
              </a:xfrm>
              <a:custGeom>
                <a:avLst/>
                <a:gdLst>
                  <a:gd name="T0" fmla="*/ 6 w 9"/>
                  <a:gd name="T1" fmla="*/ 10 h 10"/>
                  <a:gd name="T2" fmla="*/ 0 w 9"/>
                  <a:gd name="T3" fmla="*/ 5 h 10"/>
                  <a:gd name="T4" fmla="*/ 9 w 9"/>
                  <a:gd name="T5" fmla="*/ 0 h 10"/>
                  <a:gd name="T6" fmla="*/ 6 w 9"/>
                  <a:gd name="T7" fmla="*/ 10 h 10"/>
                </a:gdLst>
                <a:ahLst/>
                <a:cxnLst>
                  <a:cxn ang="0">
                    <a:pos x="T0" y="T1"/>
                  </a:cxn>
                  <a:cxn ang="0">
                    <a:pos x="T2" y="T3"/>
                  </a:cxn>
                  <a:cxn ang="0">
                    <a:pos x="T4" y="T5"/>
                  </a:cxn>
                  <a:cxn ang="0">
                    <a:pos x="T6" y="T7"/>
                  </a:cxn>
                </a:cxnLst>
                <a:rect l="0" t="0" r="r" b="b"/>
                <a:pathLst>
                  <a:path w="9" h="10">
                    <a:moveTo>
                      <a:pt x="6" y="10"/>
                    </a:moveTo>
                    <a:cubicBezTo>
                      <a:pt x="4" y="8"/>
                      <a:pt x="2" y="6"/>
                      <a:pt x="0" y="5"/>
                    </a:cubicBezTo>
                    <a:cubicBezTo>
                      <a:pt x="3" y="3"/>
                      <a:pt x="6" y="1"/>
                      <a:pt x="9" y="0"/>
                    </a:cubicBezTo>
                    <a:cubicBezTo>
                      <a:pt x="8" y="3"/>
                      <a:pt x="7" y="6"/>
                      <a:pt x="6" y="10"/>
                    </a:cubicBez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68" name="Freeform 1553"/>
              <p:cNvSpPr>
                <a:spLocks/>
              </p:cNvSpPr>
              <p:nvPr/>
            </p:nvSpPr>
            <p:spPr bwMode="auto">
              <a:xfrm>
                <a:off x="4774" y="4223"/>
                <a:ext cx="4" cy="4"/>
              </a:xfrm>
              <a:custGeom>
                <a:avLst/>
                <a:gdLst>
                  <a:gd name="T0" fmla="*/ 24 w 42"/>
                  <a:gd name="T1" fmla="*/ 40 h 40"/>
                  <a:gd name="T2" fmla="*/ 17 w 42"/>
                  <a:gd name="T3" fmla="*/ 33 h 40"/>
                  <a:gd name="T4" fmla="*/ 9 w 42"/>
                  <a:gd name="T5" fmla="*/ 29 h 40"/>
                  <a:gd name="T6" fmla="*/ 0 w 42"/>
                  <a:gd name="T7" fmla="*/ 7 h 40"/>
                  <a:gd name="T8" fmla="*/ 21 w 42"/>
                  <a:gd name="T9" fmla="*/ 0 h 40"/>
                  <a:gd name="T10" fmla="*/ 29 w 42"/>
                  <a:gd name="T11" fmla="*/ 2 h 40"/>
                  <a:gd name="T12" fmla="*/ 42 w 42"/>
                  <a:gd name="T13" fmla="*/ 8 h 40"/>
                  <a:gd name="T14" fmla="*/ 30 w 42"/>
                  <a:gd name="T15" fmla="*/ 34 h 40"/>
                  <a:gd name="T16" fmla="*/ 24 w 42"/>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0">
                    <a:moveTo>
                      <a:pt x="24" y="40"/>
                    </a:moveTo>
                    <a:cubicBezTo>
                      <a:pt x="22" y="37"/>
                      <a:pt x="20" y="35"/>
                      <a:pt x="17" y="33"/>
                    </a:cubicBezTo>
                    <a:cubicBezTo>
                      <a:pt x="15" y="31"/>
                      <a:pt x="12" y="30"/>
                      <a:pt x="9" y="29"/>
                    </a:cubicBezTo>
                    <a:cubicBezTo>
                      <a:pt x="10" y="20"/>
                      <a:pt x="6" y="12"/>
                      <a:pt x="0" y="7"/>
                    </a:cubicBezTo>
                    <a:cubicBezTo>
                      <a:pt x="6" y="3"/>
                      <a:pt x="14" y="0"/>
                      <a:pt x="21" y="0"/>
                    </a:cubicBezTo>
                    <a:cubicBezTo>
                      <a:pt x="24" y="0"/>
                      <a:pt x="27" y="1"/>
                      <a:pt x="29" y="2"/>
                    </a:cubicBezTo>
                    <a:cubicBezTo>
                      <a:pt x="34" y="3"/>
                      <a:pt x="38" y="6"/>
                      <a:pt x="42" y="8"/>
                    </a:cubicBezTo>
                    <a:cubicBezTo>
                      <a:pt x="41" y="18"/>
                      <a:pt x="36" y="27"/>
                      <a:pt x="30" y="34"/>
                    </a:cubicBezTo>
                    <a:cubicBezTo>
                      <a:pt x="28" y="36"/>
                      <a:pt x="26" y="38"/>
                      <a:pt x="24" y="40"/>
                    </a:cubicBezTo>
                  </a:path>
                </a:pathLst>
              </a:custGeom>
              <a:solidFill>
                <a:srgbClr val="110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69" name="Freeform 1554"/>
              <p:cNvSpPr>
                <a:spLocks/>
              </p:cNvSpPr>
              <p:nvPr/>
            </p:nvSpPr>
            <p:spPr bwMode="auto">
              <a:xfrm>
                <a:off x="4773" y="4224"/>
                <a:ext cx="2" cy="2"/>
              </a:xfrm>
              <a:custGeom>
                <a:avLst/>
                <a:gdLst>
                  <a:gd name="T0" fmla="*/ 0 w 31"/>
                  <a:gd name="T1" fmla="*/ 25 h 25"/>
                  <a:gd name="T2" fmla="*/ 2 w 31"/>
                  <a:gd name="T3" fmla="*/ 21 h 25"/>
                  <a:gd name="T4" fmla="*/ 21 w 31"/>
                  <a:gd name="T5" fmla="*/ 0 h 25"/>
                  <a:gd name="T6" fmla="*/ 30 w 31"/>
                  <a:gd name="T7" fmla="*/ 22 h 25"/>
                  <a:gd name="T8" fmla="*/ 20 w 31"/>
                  <a:gd name="T9" fmla="*/ 20 h 25"/>
                  <a:gd name="T10" fmla="*/ 0 w 31"/>
                  <a:gd name="T11" fmla="*/ 25 h 25"/>
                </a:gdLst>
                <a:ahLst/>
                <a:cxnLst>
                  <a:cxn ang="0">
                    <a:pos x="T0" y="T1"/>
                  </a:cxn>
                  <a:cxn ang="0">
                    <a:pos x="T2" y="T3"/>
                  </a:cxn>
                  <a:cxn ang="0">
                    <a:pos x="T4" y="T5"/>
                  </a:cxn>
                  <a:cxn ang="0">
                    <a:pos x="T6" y="T7"/>
                  </a:cxn>
                  <a:cxn ang="0">
                    <a:pos x="T8" y="T9"/>
                  </a:cxn>
                  <a:cxn ang="0">
                    <a:pos x="T10" y="T11"/>
                  </a:cxn>
                </a:cxnLst>
                <a:rect l="0" t="0" r="r" b="b"/>
                <a:pathLst>
                  <a:path w="31" h="25">
                    <a:moveTo>
                      <a:pt x="0" y="25"/>
                    </a:moveTo>
                    <a:cubicBezTo>
                      <a:pt x="1" y="24"/>
                      <a:pt x="1" y="22"/>
                      <a:pt x="2" y="21"/>
                    </a:cubicBezTo>
                    <a:cubicBezTo>
                      <a:pt x="6" y="14"/>
                      <a:pt x="13" y="6"/>
                      <a:pt x="21" y="0"/>
                    </a:cubicBezTo>
                    <a:cubicBezTo>
                      <a:pt x="27" y="5"/>
                      <a:pt x="31" y="13"/>
                      <a:pt x="30" y="22"/>
                    </a:cubicBezTo>
                    <a:cubicBezTo>
                      <a:pt x="27" y="21"/>
                      <a:pt x="23" y="20"/>
                      <a:pt x="20" y="20"/>
                    </a:cubicBezTo>
                    <a:cubicBezTo>
                      <a:pt x="13" y="20"/>
                      <a:pt x="6" y="22"/>
                      <a:pt x="0" y="25"/>
                    </a:cubicBez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70" name="Freeform 1555"/>
              <p:cNvSpPr>
                <a:spLocks/>
              </p:cNvSpPr>
              <p:nvPr/>
            </p:nvSpPr>
            <p:spPr bwMode="auto">
              <a:xfrm>
                <a:off x="4775" y="4226"/>
                <a:ext cx="2" cy="2"/>
              </a:xfrm>
              <a:custGeom>
                <a:avLst/>
                <a:gdLst>
                  <a:gd name="T0" fmla="*/ 0 w 22"/>
                  <a:gd name="T1" fmla="*/ 23 h 23"/>
                  <a:gd name="T2" fmla="*/ 7 w 22"/>
                  <a:gd name="T3" fmla="*/ 1 h 23"/>
                  <a:gd name="T4" fmla="*/ 7 w 22"/>
                  <a:gd name="T5" fmla="*/ 0 h 23"/>
                  <a:gd name="T6" fmla="*/ 15 w 22"/>
                  <a:gd name="T7" fmla="*/ 4 h 23"/>
                  <a:gd name="T8" fmla="*/ 22 w 22"/>
                  <a:gd name="T9" fmla="*/ 11 h 23"/>
                  <a:gd name="T10" fmla="*/ 0 w 22"/>
                  <a:gd name="T11" fmla="*/ 23 h 23"/>
                </a:gdLst>
                <a:ahLst/>
                <a:cxnLst>
                  <a:cxn ang="0">
                    <a:pos x="T0" y="T1"/>
                  </a:cxn>
                  <a:cxn ang="0">
                    <a:pos x="T2" y="T3"/>
                  </a:cxn>
                  <a:cxn ang="0">
                    <a:pos x="T4" y="T5"/>
                  </a:cxn>
                  <a:cxn ang="0">
                    <a:pos x="T6" y="T7"/>
                  </a:cxn>
                  <a:cxn ang="0">
                    <a:pos x="T8" y="T9"/>
                  </a:cxn>
                  <a:cxn ang="0">
                    <a:pos x="T10" y="T11"/>
                  </a:cxn>
                </a:cxnLst>
                <a:rect l="0" t="0" r="r" b="b"/>
                <a:pathLst>
                  <a:path w="22" h="23">
                    <a:moveTo>
                      <a:pt x="0" y="23"/>
                    </a:moveTo>
                    <a:cubicBezTo>
                      <a:pt x="4" y="16"/>
                      <a:pt x="7" y="9"/>
                      <a:pt x="7" y="1"/>
                    </a:cubicBezTo>
                    <a:cubicBezTo>
                      <a:pt x="7" y="1"/>
                      <a:pt x="7" y="0"/>
                      <a:pt x="7" y="0"/>
                    </a:cubicBezTo>
                    <a:cubicBezTo>
                      <a:pt x="10" y="1"/>
                      <a:pt x="13" y="2"/>
                      <a:pt x="15" y="4"/>
                    </a:cubicBezTo>
                    <a:cubicBezTo>
                      <a:pt x="18" y="6"/>
                      <a:pt x="20" y="8"/>
                      <a:pt x="22" y="11"/>
                    </a:cubicBezTo>
                    <a:cubicBezTo>
                      <a:pt x="16" y="16"/>
                      <a:pt x="8" y="21"/>
                      <a:pt x="0" y="23"/>
                    </a:cubicBez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71" name="Freeform 1556"/>
              <p:cNvSpPr>
                <a:spLocks/>
              </p:cNvSpPr>
              <p:nvPr/>
            </p:nvSpPr>
            <p:spPr bwMode="auto">
              <a:xfrm>
                <a:off x="4772" y="4226"/>
                <a:ext cx="3" cy="2"/>
              </a:xfrm>
              <a:custGeom>
                <a:avLst/>
                <a:gdLst>
                  <a:gd name="T0" fmla="*/ 19 w 33"/>
                  <a:gd name="T1" fmla="*/ 26 h 26"/>
                  <a:gd name="T2" fmla="*/ 5 w 33"/>
                  <a:gd name="T3" fmla="*/ 20 h 26"/>
                  <a:gd name="T4" fmla="*/ 0 w 33"/>
                  <a:gd name="T5" fmla="*/ 15 h 26"/>
                  <a:gd name="T6" fmla="*/ 3 w 33"/>
                  <a:gd name="T7" fmla="*/ 5 h 26"/>
                  <a:gd name="T8" fmla="*/ 23 w 33"/>
                  <a:gd name="T9" fmla="*/ 0 h 26"/>
                  <a:gd name="T10" fmla="*/ 33 w 33"/>
                  <a:gd name="T11" fmla="*/ 2 h 26"/>
                  <a:gd name="T12" fmla="*/ 33 w 33"/>
                  <a:gd name="T13" fmla="*/ 3 h 26"/>
                  <a:gd name="T14" fmla="*/ 26 w 33"/>
                  <a:gd name="T15" fmla="*/ 25 h 26"/>
                  <a:gd name="T16" fmla="*/ 19 w 33"/>
                  <a:gd name="T1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6">
                    <a:moveTo>
                      <a:pt x="19" y="26"/>
                    </a:moveTo>
                    <a:cubicBezTo>
                      <a:pt x="14" y="26"/>
                      <a:pt x="9" y="24"/>
                      <a:pt x="5" y="20"/>
                    </a:cubicBezTo>
                    <a:cubicBezTo>
                      <a:pt x="3" y="18"/>
                      <a:pt x="2" y="16"/>
                      <a:pt x="0" y="15"/>
                    </a:cubicBezTo>
                    <a:cubicBezTo>
                      <a:pt x="1" y="11"/>
                      <a:pt x="2" y="8"/>
                      <a:pt x="3" y="5"/>
                    </a:cubicBezTo>
                    <a:cubicBezTo>
                      <a:pt x="9" y="2"/>
                      <a:pt x="16" y="0"/>
                      <a:pt x="23" y="0"/>
                    </a:cubicBezTo>
                    <a:cubicBezTo>
                      <a:pt x="26" y="0"/>
                      <a:pt x="30" y="1"/>
                      <a:pt x="33" y="2"/>
                    </a:cubicBezTo>
                    <a:cubicBezTo>
                      <a:pt x="33" y="2"/>
                      <a:pt x="33" y="3"/>
                      <a:pt x="33" y="3"/>
                    </a:cubicBezTo>
                    <a:cubicBezTo>
                      <a:pt x="32" y="11"/>
                      <a:pt x="30" y="18"/>
                      <a:pt x="26" y="25"/>
                    </a:cubicBezTo>
                    <a:cubicBezTo>
                      <a:pt x="23" y="25"/>
                      <a:pt x="21" y="26"/>
                      <a:pt x="19" y="26"/>
                    </a:cubicBez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72" name="Freeform 1557"/>
              <p:cNvSpPr>
                <a:spLocks/>
              </p:cNvSpPr>
              <p:nvPr/>
            </p:nvSpPr>
            <p:spPr bwMode="auto">
              <a:xfrm>
                <a:off x="4811" y="4231"/>
                <a:ext cx="9" cy="6"/>
              </a:xfrm>
              <a:custGeom>
                <a:avLst/>
                <a:gdLst>
                  <a:gd name="T0" fmla="*/ 69 w 101"/>
                  <a:gd name="T1" fmla="*/ 76 h 76"/>
                  <a:gd name="T2" fmla="*/ 66 w 101"/>
                  <a:gd name="T3" fmla="*/ 75 h 76"/>
                  <a:gd name="T4" fmla="*/ 46 w 101"/>
                  <a:gd name="T5" fmla="*/ 73 h 76"/>
                  <a:gd name="T6" fmla="*/ 40 w 101"/>
                  <a:gd name="T7" fmla="*/ 73 h 76"/>
                  <a:gd name="T8" fmla="*/ 37 w 101"/>
                  <a:gd name="T9" fmla="*/ 73 h 76"/>
                  <a:gd name="T10" fmla="*/ 33 w 101"/>
                  <a:gd name="T11" fmla="*/ 74 h 76"/>
                  <a:gd name="T12" fmla="*/ 25 w 101"/>
                  <a:gd name="T13" fmla="*/ 75 h 76"/>
                  <a:gd name="T14" fmla="*/ 1 w 101"/>
                  <a:gd name="T15" fmla="*/ 48 h 76"/>
                  <a:gd name="T16" fmla="*/ 39 w 101"/>
                  <a:gd name="T17" fmla="*/ 3 h 76"/>
                  <a:gd name="T18" fmla="*/ 65 w 101"/>
                  <a:gd name="T19" fmla="*/ 0 h 76"/>
                  <a:gd name="T20" fmla="*/ 87 w 101"/>
                  <a:gd name="T21" fmla="*/ 1 h 76"/>
                  <a:gd name="T22" fmla="*/ 87 w 101"/>
                  <a:gd name="T23" fmla="*/ 57 h 76"/>
                  <a:gd name="T24" fmla="*/ 101 w 101"/>
                  <a:gd name="T25" fmla="*/ 57 h 76"/>
                  <a:gd name="T26" fmla="*/ 69 w 101"/>
                  <a:gd name="T2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76">
                    <a:moveTo>
                      <a:pt x="69" y="76"/>
                    </a:moveTo>
                    <a:cubicBezTo>
                      <a:pt x="68" y="76"/>
                      <a:pt x="67" y="76"/>
                      <a:pt x="66" y="75"/>
                    </a:cubicBezTo>
                    <a:cubicBezTo>
                      <a:pt x="59" y="75"/>
                      <a:pt x="53" y="74"/>
                      <a:pt x="46" y="73"/>
                    </a:cubicBezTo>
                    <a:lnTo>
                      <a:pt x="40" y="73"/>
                    </a:lnTo>
                    <a:lnTo>
                      <a:pt x="37" y="73"/>
                    </a:lnTo>
                    <a:cubicBezTo>
                      <a:pt x="36" y="74"/>
                      <a:pt x="34" y="74"/>
                      <a:pt x="33" y="74"/>
                    </a:cubicBezTo>
                    <a:cubicBezTo>
                      <a:pt x="30" y="75"/>
                      <a:pt x="27" y="75"/>
                      <a:pt x="25" y="75"/>
                    </a:cubicBezTo>
                    <a:cubicBezTo>
                      <a:pt x="10" y="75"/>
                      <a:pt x="0" y="64"/>
                      <a:pt x="1" y="48"/>
                    </a:cubicBezTo>
                    <a:cubicBezTo>
                      <a:pt x="3" y="28"/>
                      <a:pt x="19" y="7"/>
                      <a:pt x="39" y="3"/>
                    </a:cubicBezTo>
                    <a:cubicBezTo>
                      <a:pt x="48" y="1"/>
                      <a:pt x="56" y="0"/>
                      <a:pt x="65" y="0"/>
                    </a:cubicBezTo>
                    <a:cubicBezTo>
                      <a:pt x="72" y="0"/>
                      <a:pt x="79" y="0"/>
                      <a:pt x="87" y="1"/>
                    </a:cubicBezTo>
                    <a:lnTo>
                      <a:pt x="87" y="57"/>
                    </a:lnTo>
                    <a:lnTo>
                      <a:pt x="101" y="57"/>
                    </a:lnTo>
                    <a:cubicBezTo>
                      <a:pt x="92" y="67"/>
                      <a:pt x="81" y="76"/>
                      <a:pt x="69" y="76"/>
                    </a:cubicBez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73" name="Freeform 1558"/>
              <p:cNvSpPr>
                <a:spLocks/>
              </p:cNvSpPr>
              <p:nvPr/>
            </p:nvSpPr>
            <p:spPr bwMode="auto">
              <a:xfrm>
                <a:off x="4818" y="4231"/>
                <a:ext cx="3" cy="5"/>
              </a:xfrm>
              <a:custGeom>
                <a:avLst/>
                <a:gdLst>
                  <a:gd name="T0" fmla="*/ 14 w 27"/>
                  <a:gd name="T1" fmla="*/ 56 h 56"/>
                  <a:gd name="T2" fmla="*/ 0 w 27"/>
                  <a:gd name="T3" fmla="*/ 56 h 56"/>
                  <a:gd name="T4" fmla="*/ 0 w 27"/>
                  <a:gd name="T5" fmla="*/ 0 h 56"/>
                  <a:gd name="T6" fmla="*/ 3 w 27"/>
                  <a:gd name="T7" fmla="*/ 0 h 56"/>
                  <a:gd name="T8" fmla="*/ 23 w 27"/>
                  <a:gd name="T9" fmla="*/ 12 h 56"/>
                  <a:gd name="T10" fmla="*/ 24 w 27"/>
                  <a:gd name="T11" fmla="*/ 37 h 56"/>
                  <a:gd name="T12" fmla="*/ 14 w 27"/>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27" h="56">
                    <a:moveTo>
                      <a:pt x="14" y="56"/>
                    </a:moveTo>
                    <a:lnTo>
                      <a:pt x="0" y="56"/>
                    </a:lnTo>
                    <a:lnTo>
                      <a:pt x="0" y="0"/>
                    </a:lnTo>
                    <a:cubicBezTo>
                      <a:pt x="1" y="0"/>
                      <a:pt x="2" y="0"/>
                      <a:pt x="3" y="0"/>
                    </a:cubicBezTo>
                    <a:cubicBezTo>
                      <a:pt x="11" y="2"/>
                      <a:pt x="18" y="4"/>
                      <a:pt x="23" y="12"/>
                    </a:cubicBezTo>
                    <a:cubicBezTo>
                      <a:pt x="27" y="19"/>
                      <a:pt x="26" y="29"/>
                      <a:pt x="24" y="37"/>
                    </a:cubicBezTo>
                    <a:cubicBezTo>
                      <a:pt x="22" y="43"/>
                      <a:pt x="18" y="50"/>
                      <a:pt x="14" y="56"/>
                    </a:cubicBezTo>
                  </a:path>
                </a:pathLst>
              </a:custGeom>
              <a:solidFill>
                <a:srgbClr val="1816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74" name="Freeform 1559"/>
              <p:cNvSpPr>
                <a:spLocks/>
              </p:cNvSpPr>
              <p:nvPr/>
            </p:nvSpPr>
            <p:spPr bwMode="auto">
              <a:xfrm>
                <a:off x="5067" y="2506"/>
                <a:ext cx="83" cy="325"/>
              </a:xfrm>
              <a:custGeom>
                <a:avLst/>
                <a:gdLst>
                  <a:gd name="T0" fmla="*/ 83 w 83"/>
                  <a:gd name="T1" fmla="*/ 325 h 325"/>
                  <a:gd name="T2" fmla="*/ 0 w 83"/>
                  <a:gd name="T3" fmla="*/ 270 h 325"/>
                  <a:gd name="T4" fmla="*/ 0 w 83"/>
                  <a:gd name="T5" fmla="*/ 2 h 325"/>
                  <a:gd name="T6" fmla="*/ 4 w 83"/>
                  <a:gd name="T7" fmla="*/ 0 h 325"/>
                  <a:gd name="T8" fmla="*/ 4 w 83"/>
                  <a:gd name="T9" fmla="*/ 157 h 325"/>
                  <a:gd name="T10" fmla="*/ 40 w 83"/>
                  <a:gd name="T11" fmla="*/ 179 h 325"/>
                  <a:gd name="T12" fmla="*/ 40 w 83"/>
                  <a:gd name="T13" fmla="*/ 19 h 325"/>
                  <a:gd name="T14" fmla="*/ 83 w 83"/>
                  <a:gd name="T15" fmla="*/ 48 h 325"/>
                  <a:gd name="T16" fmla="*/ 83 w 83"/>
                  <a:gd name="T17"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325">
                    <a:moveTo>
                      <a:pt x="83" y="325"/>
                    </a:moveTo>
                    <a:lnTo>
                      <a:pt x="0" y="270"/>
                    </a:lnTo>
                    <a:lnTo>
                      <a:pt x="0" y="2"/>
                    </a:lnTo>
                    <a:lnTo>
                      <a:pt x="4" y="0"/>
                    </a:lnTo>
                    <a:lnTo>
                      <a:pt x="4" y="157"/>
                    </a:lnTo>
                    <a:lnTo>
                      <a:pt x="40" y="179"/>
                    </a:lnTo>
                    <a:lnTo>
                      <a:pt x="40" y="19"/>
                    </a:lnTo>
                    <a:lnTo>
                      <a:pt x="83" y="48"/>
                    </a:lnTo>
                    <a:lnTo>
                      <a:pt x="83" y="325"/>
                    </a:lnTo>
                    <a:close/>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75" name="Freeform 1560"/>
              <p:cNvSpPr>
                <a:spLocks noEditPoints="1"/>
              </p:cNvSpPr>
              <p:nvPr/>
            </p:nvSpPr>
            <p:spPr bwMode="auto">
              <a:xfrm>
                <a:off x="6306" y="1416"/>
                <a:ext cx="106" cy="2644"/>
              </a:xfrm>
              <a:custGeom>
                <a:avLst/>
                <a:gdLst>
                  <a:gd name="T0" fmla="*/ 1232 w 1232"/>
                  <a:gd name="T1" fmla="*/ 30624 h 30624"/>
                  <a:gd name="T2" fmla="*/ 0 w 1232"/>
                  <a:gd name="T3" fmla="*/ 30624 h 30624"/>
                  <a:gd name="T4" fmla="*/ 0 w 1232"/>
                  <a:gd name="T5" fmla="*/ 0 h 30624"/>
                  <a:gd name="T6" fmla="*/ 760 w 1232"/>
                  <a:gd name="T7" fmla="*/ 292 h 30624"/>
                  <a:gd name="T8" fmla="*/ 760 w 1232"/>
                  <a:gd name="T9" fmla="*/ 801 h 30624"/>
                  <a:gd name="T10" fmla="*/ 132 w 1232"/>
                  <a:gd name="T11" fmla="*/ 540 h 30624"/>
                  <a:gd name="T12" fmla="*/ 113 w 1232"/>
                  <a:gd name="T13" fmla="*/ 586 h 30624"/>
                  <a:gd name="T14" fmla="*/ 760 w 1232"/>
                  <a:gd name="T15" fmla="*/ 855 h 30624"/>
                  <a:gd name="T16" fmla="*/ 760 w 1232"/>
                  <a:gd name="T17" fmla="*/ 1449 h 30624"/>
                  <a:gd name="T18" fmla="*/ 409 w 1232"/>
                  <a:gd name="T19" fmla="*/ 1303 h 30624"/>
                  <a:gd name="T20" fmla="*/ 390 w 1232"/>
                  <a:gd name="T21" fmla="*/ 1350 h 30624"/>
                  <a:gd name="T22" fmla="*/ 760 w 1232"/>
                  <a:gd name="T23" fmla="*/ 1503 h 30624"/>
                  <a:gd name="T24" fmla="*/ 760 w 1232"/>
                  <a:gd name="T25" fmla="*/ 16325 h 30624"/>
                  <a:gd name="T26" fmla="*/ 810 w 1232"/>
                  <a:gd name="T27" fmla="*/ 16325 h 30624"/>
                  <a:gd name="T28" fmla="*/ 810 w 1232"/>
                  <a:gd name="T29" fmla="*/ 2153 h 30624"/>
                  <a:gd name="T30" fmla="*/ 1232 w 1232"/>
                  <a:gd name="T31" fmla="*/ 2332 h 30624"/>
                  <a:gd name="T32" fmla="*/ 1232 w 1232"/>
                  <a:gd name="T33" fmla="*/ 18082 h 30624"/>
                  <a:gd name="T34" fmla="*/ 1200 w 1232"/>
                  <a:gd name="T35" fmla="*/ 18094 h 30624"/>
                  <a:gd name="T36" fmla="*/ 1217 w 1232"/>
                  <a:gd name="T37" fmla="*/ 18141 h 30624"/>
                  <a:gd name="T38" fmla="*/ 1232 w 1232"/>
                  <a:gd name="T39" fmla="*/ 18135 h 30624"/>
                  <a:gd name="T40" fmla="*/ 1232 w 1232"/>
                  <a:gd name="T41" fmla="*/ 18169 h 30624"/>
                  <a:gd name="T42" fmla="*/ 1200 w 1232"/>
                  <a:gd name="T43" fmla="*/ 18181 h 30624"/>
                  <a:gd name="T44" fmla="*/ 1217 w 1232"/>
                  <a:gd name="T45" fmla="*/ 18228 h 30624"/>
                  <a:gd name="T46" fmla="*/ 1232 w 1232"/>
                  <a:gd name="T47" fmla="*/ 18222 h 30624"/>
                  <a:gd name="T48" fmla="*/ 1232 w 1232"/>
                  <a:gd name="T49" fmla="*/ 18510 h 30624"/>
                  <a:gd name="T50" fmla="*/ 1200 w 1232"/>
                  <a:gd name="T51" fmla="*/ 18522 h 30624"/>
                  <a:gd name="T52" fmla="*/ 1217 w 1232"/>
                  <a:gd name="T53" fmla="*/ 18569 h 30624"/>
                  <a:gd name="T54" fmla="*/ 1232 w 1232"/>
                  <a:gd name="T55" fmla="*/ 18563 h 30624"/>
                  <a:gd name="T56" fmla="*/ 1232 w 1232"/>
                  <a:gd name="T57" fmla="*/ 19740 h 30624"/>
                  <a:gd name="T58" fmla="*/ 1200 w 1232"/>
                  <a:gd name="T59" fmla="*/ 19753 h 30624"/>
                  <a:gd name="T60" fmla="*/ 1217 w 1232"/>
                  <a:gd name="T61" fmla="*/ 19800 h 30624"/>
                  <a:gd name="T62" fmla="*/ 1232 w 1232"/>
                  <a:gd name="T63" fmla="*/ 19794 h 30624"/>
                  <a:gd name="T64" fmla="*/ 1232 w 1232"/>
                  <a:gd name="T65" fmla="*/ 21642 h 30624"/>
                  <a:gd name="T66" fmla="*/ 1200 w 1232"/>
                  <a:gd name="T67" fmla="*/ 21654 h 30624"/>
                  <a:gd name="T68" fmla="*/ 1217 w 1232"/>
                  <a:gd name="T69" fmla="*/ 21701 h 30624"/>
                  <a:gd name="T70" fmla="*/ 1232 w 1232"/>
                  <a:gd name="T71" fmla="*/ 21695 h 30624"/>
                  <a:gd name="T72" fmla="*/ 1232 w 1232"/>
                  <a:gd name="T73" fmla="*/ 23229 h 30624"/>
                  <a:gd name="T74" fmla="*/ 1200 w 1232"/>
                  <a:gd name="T75" fmla="*/ 23242 h 30624"/>
                  <a:gd name="T76" fmla="*/ 1217 w 1232"/>
                  <a:gd name="T77" fmla="*/ 23288 h 30624"/>
                  <a:gd name="T78" fmla="*/ 1232 w 1232"/>
                  <a:gd name="T79" fmla="*/ 23283 h 30624"/>
                  <a:gd name="T80" fmla="*/ 1232 w 1232"/>
                  <a:gd name="T81" fmla="*/ 30624 h 30624"/>
                  <a:gd name="T82" fmla="*/ 1232 w 1232"/>
                  <a:gd name="T83" fmla="*/ 2277 h 30624"/>
                  <a:gd name="T84" fmla="*/ 810 w 1232"/>
                  <a:gd name="T85" fmla="*/ 2099 h 30624"/>
                  <a:gd name="T86" fmla="*/ 810 w 1232"/>
                  <a:gd name="T87" fmla="*/ 1524 h 30624"/>
                  <a:gd name="T88" fmla="*/ 1232 w 1232"/>
                  <a:gd name="T89" fmla="*/ 1700 h 30624"/>
                  <a:gd name="T90" fmla="*/ 1232 w 1232"/>
                  <a:gd name="T91" fmla="*/ 2277 h 30624"/>
                  <a:gd name="T92" fmla="*/ 1232 w 1232"/>
                  <a:gd name="T93" fmla="*/ 1646 h 30624"/>
                  <a:gd name="T94" fmla="*/ 810 w 1232"/>
                  <a:gd name="T95" fmla="*/ 1470 h 30624"/>
                  <a:gd name="T96" fmla="*/ 810 w 1232"/>
                  <a:gd name="T97" fmla="*/ 876 h 30624"/>
                  <a:gd name="T98" fmla="*/ 1232 w 1232"/>
                  <a:gd name="T99" fmla="*/ 1052 h 30624"/>
                  <a:gd name="T100" fmla="*/ 1232 w 1232"/>
                  <a:gd name="T101" fmla="*/ 1646 h 30624"/>
                  <a:gd name="T102" fmla="*/ 1232 w 1232"/>
                  <a:gd name="T103" fmla="*/ 997 h 30624"/>
                  <a:gd name="T104" fmla="*/ 810 w 1232"/>
                  <a:gd name="T105" fmla="*/ 822 h 30624"/>
                  <a:gd name="T106" fmla="*/ 810 w 1232"/>
                  <a:gd name="T107" fmla="*/ 311 h 30624"/>
                  <a:gd name="T108" fmla="*/ 1232 w 1232"/>
                  <a:gd name="T109" fmla="*/ 473 h 30624"/>
                  <a:gd name="T110" fmla="*/ 1232 w 1232"/>
                  <a:gd name="T111" fmla="*/ 997 h 30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32" h="30624">
                    <a:moveTo>
                      <a:pt x="1232" y="30624"/>
                    </a:moveTo>
                    <a:lnTo>
                      <a:pt x="0" y="30624"/>
                    </a:lnTo>
                    <a:lnTo>
                      <a:pt x="0" y="0"/>
                    </a:lnTo>
                    <a:lnTo>
                      <a:pt x="760" y="292"/>
                    </a:lnTo>
                    <a:lnTo>
                      <a:pt x="760" y="801"/>
                    </a:lnTo>
                    <a:lnTo>
                      <a:pt x="132" y="540"/>
                    </a:lnTo>
                    <a:lnTo>
                      <a:pt x="113" y="586"/>
                    </a:lnTo>
                    <a:lnTo>
                      <a:pt x="760" y="855"/>
                    </a:lnTo>
                    <a:lnTo>
                      <a:pt x="760" y="1449"/>
                    </a:lnTo>
                    <a:lnTo>
                      <a:pt x="409" y="1303"/>
                    </a:lnTo>
                    <a:lnTo>
                      <a:pt x="390" y="1350"/>
                    </a:lnTo>
                    <a:lnTo>
                      <a:pt x="760" y="1503"/>
                    </a:lnTo>
                    <a:lnTo>
                      <a:pt x="760" y="16325"/>
                    </a:lnTo>
                    <a:lnTo>
                      <a:pt x="810" y="16325"/>
                    </a:lnTo>
                    <a:lnTo>
                      <a:pt x="810" y="2153"/>
                    </a:lnTo>
                    <a:lnTo>
                      <a:pt x="1232" y="2332"/>
                    </a:lnTo>
                    <a:lnTo>
                      <a:pt x="1232" y="18082"/>
                    </a:lnTo>
                    <a:lnTo>
                      <a:pt x="1200" y="18094"/>
                    </a:lnTo>
                    <a:lnTo>
                      <a:pt x="1217" y="18141"/>
                    </a:lnTo>
                    <a:lnTo>
                      <a:pt x="1232" y="18135"/>
                    </a:lnTo>
                    <a:lnTo>
                      <a:pt x="1232" y="18169"/>
                    </a:lnTo>
                    <a:lnTo>
                      <a:pt x="1200" y="18181"/>
                    </a:lnTo>
                    <a:lnTo>
                      <a:pt x="1217" y="18228"/>
                    </a:lnTo>
                    <a:lnTo>
                      <a:pt x="1232" y="18222"/>
                    </a:lnTo>
                    <a:lnTo>
                      <a:pt x="1232" y="18510"/>
                    </a:lnTo>
                    <a:lnTo>
                      <a:pt x="1200" y="18522"/>
                    </a:lnTo>
                    <a:lnTo>
                      <a:pt x="1217" y="18569"/>
                    </a:lnTo>
                    <a:lnTo>
                      <a:pt x="1232" y="18563"/>
                    </a:lnTo>
                    <a:lnTo>
                      <a:pt x="1232" y="19740"/>
                    </a:lnTo>
                    <a:lnTo>
                      <a:pt x="1200" y="19753"/>
                    </a:lnTo>
                    <a:lnTo>
                      <a:pt x="1217" y="19800"/>
                    </a:lnTo>
                    <a:lnTo>
                      <a:pt x="1232" y="19794"/>
                    </a:lnTo>
                    <a:lnTo>
                      <a:pt x="1232" y="21642"/>
                    </a:lnTo>
                    <a:lnTo>
                      <a:pt x="1200" y="21654"/>
                    </a:lnTo>
                    <a:lnTo>
                      <a:pt x="1217" y="21701"/>
                    </a:lnTo>
                    <a:lnTo>
                      <a:pt x="1232" y="21695"/>
                    </a:lnTo>
                    <a:lnTo>
                      <a:pt x="1232" y="23229"/>
                    </a:lnTo>
                    <a:lnTo>
                      <a:pt x="1200" y="23242"/>
                    </a:lnTo>
                    <a:lnTo>
                      <a:pt x="1217" y="23288"/>
                    </a:lnTo>
                    <a:lnTo>
                      <a:pt x="1232" y="23283"/>
                    </a:lnTo>
                    <a:lnTo>
                      <a:pt x="1232" y="30624"/>
                    </a:lnTo>
                    <a:moveTo>
                      <a:pt x="1232" y="2277"/>
                    </a:moveTo>
                    <a:lnTo>
                      <a:pt x="810" y="2099"/>
                    </a:lnTo>
                    <a:lnTo>
                      <a:pt x="810" y="1524"/>
                    </a:lnTo>
                    <a:lnTo>
                      <a:pt x="1232" y="1700"/>
                    </a:lnTo>
                    <a:lnTo>
                      <a:pt x="1232" y="2277"/>
                    </a:lnTo>
                    <a:moveTo>
                      <a:pt x="1232" y="1646"/>
                    </a:moveTo>
                    <a:lnTo>
                      <a:pt x="810" y="1470"/>
                    </a:lnTo>
                    <a:lnTo>
                      <a:pt x="810" y="876"/>
                    </a:lnTo>
                    <a:lnTo>
                      <a:pt x="1232" y="1052"/>
                    </a:lnTo>
                    <a:lnTo>
                      <a:pt x="1232" y="1646"/>
                    </a:lnTo>
                    <a:moveTo>
                      <a:pt x="1232" y="997"/>
                    </a:moveTo>
                    <a:lnTo>
                      <a:pt x="810" y="822"/>
                    </a:lnTo>
                    <a:lnTo>
                      <a:pt x="810" y="311"/>
                    </a:lnTo>
                    <a:lnTo>
                      <a:pt x="1232" y="473"/>
                    </a:lnTo>
                    <a:lnTo>
                      <a:pt x="1232" y="997"/>
                    </a:ln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76" name="Freeform 1561"/>
              <p:cNvSpPr>
                <a:spLocks noEditPoints="1"/>
              </p:cNvSpPr>
              <p:nvPr/>
            </p:nvSpPr>
            <p:spPr bwMode="auto">
              <a:xfrm>
                <a:off x="6371" y="1441"/>
                <a:ext cx="5" cy="1384"/>
              </a:xfrm>
              <a:custGeom>
                <a:avLst/>
                <a:gdLst>
                  <a:gd name="T0" fmla="*/ 50 w 50"/>
                  <a:gd name="T1" fmla="*/ 16033 h 16033"/>
                  <a:gd name="T2" fmla="*/ 0 w 50"/>
                  <a:gd name="T3" fmla="*/ 16033 h 16033"/>
                  <a:gd name="T4" fmla="*/ 0 w 50"/>
                  <a:gd name="T5" fmla="*/ 1211 h 16033"/>
                  <a:gd name="T6" fmla="*/ 50 w 50"/>
                  <a:gd name="T7" fmla="*/ 1232 h 16033"/>
                  <a:gd name="T8" fmla="*/ 50 w 50"/>
                  <a:gd name="T9" fmla="*/ 1807 h 16033"/>
                  <a:gd name="T10" fmla="*/ 34 w 50"/>
                  <a:gd name="T11" fmla="*/ 1800 h 16033"/>
                  <a:gd name="T12" fmla="*/ 15 w 50"/>
                  <a:gd name="T13" fmla="*/ 1846 h 16033"/>
                  <a:gd name="T14" fmla="*/ 50 w 50"/>
                  <a:gd name="T15" fmla="*/ 1861 h 16033"/>
                  <a:gd name="T16" fmla="*/ 50 w 50"/>
                  <a:gd name="T17" fmla="*/ 16033 h 16033"/>
                  <a:gd name="T18" fmla="*/ 50 w 50"/>
                  <a:gd name="T19" fmla="*/ 1178 h 16033"/>
                  <a:gd name="T20" fmla="*/ 0 w 50"/>
                  <a:gd name="T21" fmla="*/ 1157 h 16033"/>
                  <a:gd name="T22" fmla="*/ 0 w 50"/>
                  <a:gd name="T23" fmla="*/ 563 h 16033"/>
                  <a:gd name="T24" fmla="*/ 50 w 50"/>
                  <a:gd name="T25" fmla="*/ 584 h 16033"/>
                  <a:gd name="T26" fmla="*/ 50 w 50"/>
                  <a:gd name="T27" fmla="*/ 1178 h 16033"/>
                  <a:gd name="T28" fmla="*/ 50 w 50"/>
                  <a:gd name="T29" fmla="*/ 530 h 16033"/>
                  <a:gd name="T30" fmla="*/ 0 w 50"/>
                  <a:gd name="T31" fmla="*/ 509 h 16033"/>
                  <a:gd name="T32" fmla="*/ 0 w 50"/>
                  <a:gd name="T33" fmla="*/ 0 h 16033"/>
                  <a:gd name="T34" fmla="*/ 50 w 50"/>
                  <a:gd name="T35" fmla="*/ 19 h 16033"/>
                  <a:gd name="T36" fmla="*/ 50 w 50"/>
                  <a:gd name="T37" fmla="*/ 530 h 16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16033">
                    <a:moveTo>
                      <a:pt x="50" y="16033"/>
                    </a:moveTo>
                    <a:lnTo>
                      <a:pt x="0" y="16033"/>
                    </a:lnTo>
                    <a:lnTo>
                      <a:pt x="0" y="1211"/>
                    </a:lnTo>
                    <a:lnTo>
                      <a:pt x="50" y="1232"/>
                    </a:lnTo>
                    <a:lnTo>
                      <a:pt x="50" y="1807"/>
                    </a:lnTo>
                    <a:lnTo>
                      <a:pt x="34" y="1800"/>
                    </a:lnTo>
                    <a:lnTo>
                      <a:pt x="15" y="1846"/>
                    </a:lnTo>
                    <a:lnTo>
                      <a:pt x="50" y="1861"/>
                    </a:lnTo>
                    <a:lnTo>
                      <a:pt x="50" y="16033"/>
                    </a:lnTo>
                    <a:moveTo>
                      <a:pt x="50" y="1178"/>
                    </a:moveTo>
                    <a:lnTo>
                      <a:pt x="0" y="1157"/>
                    </a:lnTo>
                    <a:lnTo>
                      <a:pt x="0" y="563"/>
                    </a:lnTo>
                    <a:lnTo>
                      <a:pt x="50" y="584"/>
                    </a:lnTo>
                    <a:lnTo>
                      <a:pt x="50" y="1178"/>
                    </a:lnTo>
                    <a:moveTo>
                      <a:pt x="50" y="530"/>
                    </a:moveTo>
                    <a:lnTo>
                      <a:pt x="0" y="509"/>
                    </a:lnTo>
                    <a:lnTo>
                      <a:pt x="0" y="0"/>
                    </a:lnTo>
                    <a:lnTo>
                      <a:pt x="50" y="19"/>
                    </a:lnTo>
                    <a:lnTo>
                      <a:pt x="50" y="53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77" name="Freeform 1562"/>
              <p:cNvSpPr>
                <a:spLocks/>
              </p:cNvSpPr>
              <p:nvPr/>
            </p:nvSpPr>
            <p:spPr bwMode="auto">
              <a:xfrm>
                <a:off x="6316" y="1462"/>
                <a:ext cx="96" cy="45"/>
              </a:xfrm>
              <a:custGeom>
                <a:avLst/>
                <a:gdLst>
                  <a:gd name="T0" fmla="*/ 96 w 96"/>
                  <a:gd name="T1" fmla="*/ 45 h 45"/>
                  <a:gd name="T2" fmla="*/ 60 w 96"/>
                  <a:gd name="T3" fmla="*/ 29 h 45"/>
                  <a:gd name="T4" fmla="*/ 55 w 96"/>
                  <a:gd name="T5" fmla="*/ 28 h 45"/>
                  <a:gd name="T6" fmla="*/ 0 w 96"/>
                  <a:gd name="T7" fmla="*/ 4 h 45"/>
                  <a:gd name="T8" fmla="*/ 1 w 96"/>
                  <a:gd name="T9" fmla="*/ 0 h 45"/>
                  <a:gd name="T10" fmla="*/ 55 w 96"/>
                  <a:gd name="T11" fmla="*/ 23 h 45"/>
                  <a:gd name="T12" fmla="*/ 60 w 96"/>
                  <a:gd name="T13" fmla="*/ 25 h 45"/>
                  <a:gd name="T14" fmla="*/ 96 w 96"/>
                  <a:gd name="T15" fmla="*/ 40 h 45"/>
                  <a:gd name="T16" fmla="*/ 96 w 96"/>
                  <a:gd name="T1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45">
                    <a:moveTo>
                      <a:pt x="96" y="45"/>
                    </a:moveTo>
                    <a:lnTo>
                      <a:pt x="60" y="29"/>
                    </a:lnTo>
                    <a:lnTo>
                      <a:pt x="55" y="28"/>
                    </a:lnTo>
                    <a:lnTo>
                      <a:pt x="0" y="4"/>
                    </a:lnTo>
                    <a:lnTo>
                      <a:pt x="1" y="0"/>
                    </a:lnTo>
                    <a:lnTo>
                      <a:pt x="55" y="23"/>
                    </a:lnTo>
                    <a:lnTo>
                      <a:pt x="60" y="25"/>
                    </a:lnTo>
                    <a:lnTo>
                      <a:pt x="96" y="40"/>
                    </a:lnTo>
                    <a:lnTo>
                      <a:pt x="96" y="4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78" name="Freeform 1563"/>
              <p:cNvSpPr>
                <a:spLocks/>
              </p:cNvSpPr>
              <p:nvPr/>
            </p:nvSpPr>
            <p:spPr bwMode="auto">
              <a:xfrm>
                <a:off x="6340" y="1528"/>
                <a:ext cx="72" cy="34"/>
              </a:xfrm>
              <a:custGeom>
                <a:avLst/>
                <a:gdLst>
                  <a:gd name="T0" fmla="*/ 72 w 72"/>
                  <a:gd name="T1" fmla="*/ 34 h 34"/>
                  <a:gd name="T2" fmla="*/ 36 w 72"/>
                  <a:gd name="T3" fmla="*/ 19 h 34"/>
                  <a:gd name="T4" fmla="*/ 31 w 72"/>
                  <a:gd name="T5" fmla="*/ 17 h 34"/>
                  <a:gd name="T6" fmla="*/ 0 w 72"/>
                  <a:gd name="T7" fmla="*/ 4 h 34"/>
                  <a:gd name="T8" fmla="*/ 1 w 72"/>
                  <a:gd name="T9" fmla="*/ 0 h 34"/>
                  <a:gd name="T10" fmla="*/ 31 w 72"/>
                  <a:gd name="T11" fmla="*/ 13 h 34"/>
                  <a:gd name="T12" fmla="*/ 36 w 72"/>
                  <a:gd name="T13" fmla="*/ 15 h 34"/>
                  <a:gd name="T14" fmla="*/ 72 w 72"/>
                  <a:gd name="T15" fmla="*/ 30 h 34"/>
                  <a:gd name="T16" fmla="*/ 72 w 72"/>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4">
                    <a:moveTo>
                      <a:pt x="72" y="34"/>
                    </a:moveTo>
                    <a:lnTo>
                      <a:pt x="36" y="19"/>
                    </a:lnTo>
                    <a:lnTo>
                      <a:pt x="31" y="17"/>
                    </a:lnTo>
                    <a:lnTo>
                      <a:pt x="0" y="4"/>
                    </a:lnTo>
                    <a:lnTo>
                      <a:pt x="1" y="0"/>
                    </a:lnTo>
                    <a:lnTo>
                      <a:pt x="31" y="13"/>
                    </a:lnTo>
                    <a:lnTo>
                      <a:pt x="36" y="15"/>
                    </a:lnTo>
                    <a:lnTo>
                      <a:pt x="72" y="30"/>
                    </a:lnTo>
                    <a:lnTo>
                      <a:pt x="72" y="3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79" name="Freeform 1564"/>
              <p:cNvSpPr>
                <a:spLocks/>
              </p:cNvSpPr>
              <p:nvPr/>
            </p:nvSpPr>
            <p:spPr bwMode="auto">
              <a:xfrm>
                <a:off x="6373" y="1596"/>
                <a:ext cx="39" cy="21"/>
              </a:xfrm>
              <a:custGeom>
                <a:avLst/>
                <a:gdLst>
                  <a:gd name="T0" fmla="*/ 39 w 39"/>
                  <a:gd name="T1" fmla="*/ 21 h 21"/>
                  <a:gd name="T2" fmla="*/ 3 w 39"/>
                  <a:gd name="T3" fmla="*/ 6 h 21"/>
                  <a:gd name="T4" fmla="*/ 0 w 39"/>
                  <a:gd name="T5" fmla="*/ 4 h 21"/>
                  <a:gd name="T6" fmla="*/ 1 w 39"/>
                  <a:gd name="T7" fmla="*/ 0 h 21"/>
                  <a:gd name="T8" fmla="*/ 3 w 39"/>
                  <a:gd name="T9" fmla="*/ 1 h 21"/>
                  <a:gd name="T10" fmla="*/ 39 w 39"/>
                  <a:gd name="T11" fmla="*/ 16 h 21"/>
                  <a:gd name="T12" fmla="*/ 39 w 39"/>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39" h="21">
                    <a:moveTo>
                      <a:pt x="39" y="21"/>
                    </a:moveTo>
                    <a:lnTo>
                      <a:pt x="3" y="6"/>
                    </a:lnTo>
                    <a:lnTo>
                      <a:pt x="0" y="4"/>
                    </a:lnTo>
                    <a:lnTo>
                      <a:pt x="1" y="0"/>
                    </a:lnTo>
                    <a:lnTo>
                      <a:pt x="3" y="1"/>
                    </a:lnTo>
                    <a:lnTo>
                      <a:pt x="39" y="16"/>
                    </a:lnTo>
                    <a:lnTo>
                      <a:pt x="39" y="2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80" name="Freeform 1565"/>
              <p:cNvSpPr>
                <a:spLocks/>
              </p:cNvSpPr>
              <p:nvPr/>
            </p:nvSpPr>
            <p:spPr bwMode="auto">
              <a:xfrm>
                <a:off x="6409" y="2985"/>
                <a:ext cx="3" cy="5"/>
              </a:xfrm>
              <a:custGeom>
                <a:avLst/>
                <a:gdLst>
                  <a:gd name="T0" fmla="*/ 2 w 3"/>
                  <a:gd name="T1" fmla="*/ 5 h 5"/>
                  <a:gd name="T2" fmla="*/ 0 w 3"/>
                  <a:gd name="T3" fmla="*/ 1 h 5"/>
                  <a:gd name="T4" fmla="*/ 3 w 3"/>
                  <a:gd name="T5" fmla="*/ 0 h 5"/>
                  <a:gd name="T6" fmla="*/ 3 w 3"/>
                  <a:gd name="T7" fmla="*/ 4 h 5"/>
                  <a:gd name="T8" fmla="*/ 2 w 3"/>
                  <a:gd name="T9" fmla="*/ 5 h 5"/>
                </a:gdLst>
                <a:ahLst/>
                <a:cxnLst>
                  <a:cxn ang="0">
                    <a:pos x="T0" y="T1"/>
                  </a:cxn>
                  <a:cxn ang="0">
                    <a:pos x="T2" y="T3"/>
                  </a:cxn>
                  <a:cxn ang="0">
                    <a:pos x="T4" y="T5"/>
                  </a:cxn>
                  <a:cxn ang="0">
                    <a:pos x="T6" y="T7"/>
                  </a:cxn>
                  <a:cxn ang="0">
                    <a:pos x="T8" y="T9"/>
                  </a:cxn>
                </a:cxnLst>
                <a:rect l="0" t="0" r="r" b="b"/>
                <a:pathLst>
                  <a:path w="3" h="5">
                    <a:moveTo>
                      <a:pt x="2" y="5"/>
                    </a:moveTo>
                    <a:lnTo>
                      <a:pt x="0" y="1"/>
                    </a:lnTo>
                    <a:lnTo>
                      <a:pt x="3" y="0"/>
                    </a:lnTo>
                    <a:lnTo>
                      <a:pt x="3" y="4"/>
                    </a:lnTo>
                    <a:lnTo>
                      <a:pt x="2" y="5"/>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81" name="Freeform 1566"/>
              <p:cNvSpPr>
                <a:spLocks/>
              </p:cNvSpPr>
              <p:nvPr/>
            </p:nvSpPr>
            <p:spPr bwMode="auto">
              <a:xfrm>
                <a:off x="6409" y="2977"/>
                <a:ext cx="3" cy="5"/>
              </a:xfrm>
              <a:custGeom>
                <a:avLst/>
                <a:gdLst>
                  <a:gd name="T0" fmla="*/ 2 w 3"/>
                  <a:gd name="T1" fmla="*/ 5 h 5"/>
                  <a:gd name="T2" fmla="*/ 0 w 3"/>
                  <a:gd name="T3" fmla="*/ 1 h 5"/>
                  <a:gd name="T4" fmla="*/ 3 w 3"/>
                  <a:gd name="T5" fmla="*/ 0 h 5"/>
                  <a:gd name="T6" fmla="*/ 3 w 3"/>
                  <a:gd name="T7" fmla="*/ 5 h 5"/>
                  <a:gd name="T8" fmla="*/ 2 w 3"/>
                  <a:gd name="T9" fmla="*/ 5 h 5"/>
                </a:gdLst>
                <a:ahLst/>
                <a:cxnLst>
                  <a:cxn ang="0">
                    <a:pos x="T0" y="T1"/>
                  </a:cxn>
                  <a:cxn ang="0">
                    <a:pos x="T2" y="T3"/>
                  </a:cxn>
                  <a:cxn ang="0">
                    <a:pos x="T4" y="T5"/>
                  </a:cxn>
                  <a:cxn ang="0">
                    <a:pos x="T6" y="T7"/>
                  </a:cxn>
                  <a:cxn ang="0">
                    <a:pos x="T8" y="T9"/>
                  </a:cxn>
                </a:cxnLst>
                <a:rect l="0" t="0" r="r" b="b"/>
                <a:pathLst>
                  <a:path w="3" h="5">
                    <a:moveTo>
                      <a:pt x="2" y="5"/>
                    </a:moveTo>
                    <a:lnTo>
                      <a:pt x="0" y="1"/>
                    </a:lnTo>
                    <a:lnTo>
                      <a:pt x="3" y="0"/>
                    </a:lnTo>
                    <a:lnTo>
                      <a:pt x="3" y="5"/>
                    </a:lnTo>
                    <a:lnTo>
                      <a:pt x="2" y="5"/>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82" name="Freeform 1567"/>
              <p:cNvSpPr>
                <a:spLocks/>
              </p:cNvSpPr>
              <p:nvPr/>
            </p:nvSpPr>
            <p:spPr bwMode="auto">
              <a:xfrm>
                <a:off x="6409" y="3014"/>
                <a:ext cx="3" cy="5"/>
              </a:xfrm>
              <a:custGeom>
                <a:avLst/>
                <a:gdLst>
                  <a:gd name="T0" fmla="*/ 2 w 3"/>
                  <a:gd name="T1" fmla="*/ 5 h 5"/>
                  <a:gd name="T2" fmla="*/ 0 w 3"/>
                  <a:gd name="T3" fmla="*/ 1 h 5"/>
                  <a:gd name="T4" fmla="*/ 3 w 3"/>
                  <a:gd name="T5" fmla="*/ 0 h 5"/>
                  <a:gd name="T6" fmla="*/ 3 w 3"/>
                  <a:gd name="T7" fmla="*/ 5 h 5"/>
                  <a:gd name="T8" fmla="*/ 2 w 3"/>
                  <a:gd name="T9" fmla="*/ 5 h 5"/>
                </a:gdLst>
                <a:ahLst/>
                <a:cxnLst>
                  <a:cxn ang="0">
                    <a:pos x="T0" y="T1"/>
                  </a:cxn>
                  <a:cxn ang="0">
                    <a:pos x="T2" y="T3"/>
                  </a:cxn>
                  <a:cxn ang="0">
                    <a:pos x="T4" y="T5"/>
                  </a:cxn>
                  <a:cxn ang="0">
                    <a:pos x="T6" y="T7"/>
                  </a:cxn>
                  <a:cxn ang="0">
                    <a:pos x="T8" y="T9"/>
                  </a:cxn>
                </a:cxnLst>
                <a:rect l="0" t="0" r="r" b="b"/>
                <a:pathLst>
                  <a:path w="3" h="5">
                    <a:moveTo>
                      <a:pt x="2" y="5"/>
                    </a:moveTo>
                    <a:lnTo>
                      <a:pt x="0" y="1"/>
                    </a:lnTo>
                    <a:lnTo>
                      <a:pt x="3" y="0"/>
                    </a:lnTo>
                    <a:lnTo>
                      <a:pt x="3" y="5"/>
                    </a:lnTo>
                    <a:lnTo>
                      <a:pt x="2" y="5"/>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83" name="Freeform 1568"/>
              <p:cNvSpPr>
                <a:spLocks/>
              </p:cNvSpPr>
              <p:nvPr/>
            </p:nvSpPr>
            <p:spPr bwMode="auto">
              <a:xfrm>
                <a:off x="6409" y="3120"/>
                <a:ext cx="3" cy="5"/>
              </a:xfrm>
              <a:custGeom>
                <a:avLst/>
                <a:gdLst>
                  <a:gd name="T0" fmla="*/ 2 w 3"/>
                  <a:gd name="T1" fmla="*/ 5 h 5"/>
                  <a:gd name="T2" fmla="*/ 0 w 3"/>
                  <a:gd name="T3" fmla="*/ 1 h 5"/>
                  <a:gd name="T4" fmla="*/ 3 w 3"/>
                  <a:gd name="T5" fmla="*/ 0 h 5"/>
                  <a:gd name="T6" fmla="*/ 3 w 3"/>
                  <a:gd name="T7" fmla="*/ 5 h 5"/>
                  <a:gd name="T8" fmla="*/ 2 w 3"/>
                  <a:gd name="T9" fmla="*/ 5 h 5"/>
                </a:gdLst>
                <a:ahLst/>
                <a:cxnLst>
                  <a:cxn ang="0">
                    <a:pos x="T0" y="T1"/>
                  </a:cxn>
                  <a:cxn ang="0">
                    <a:pos x="T2" y="T3"/>
                  </a:cxn>
                  <a:cxn ang="0">
                    <a:pos x="T4" y="T5"/>
                  </a:cxn>
                  <a:cxn ang="0">
                    <a:pos x="T6" y="T7"/>
                  </a:cxn>
                  <a:cxn ang="0">
                    <a:pos x="T8" y="T9"/>
                  </a:cxn>
                </a:cxnLst>
                <a:rect l="0" t="0" r="r" b="b"/>
                <a:pathLst>
                  <a:path w="3" h="5">
                    <a:moveTo>
                      <a:pt x="2" y="5"/>
                    </a:moveTo>
                    <a:lnTo>
                      <a:pt x="0" y="1"/>
                    </a:lnTo>
                    <a:lnTo>
                      <a:pt x="3" y="0"/>
                    </a:lnTo>
                    <a:lnTo>
                      <a:pt x="3" y="5"/>
                    </a:lnTo>
                    <a:lnTo>
                      <a:pt x="2" y="5"/>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84" name="Freeform 1569"/>
              <p:cNvSpPr>
                <a:spLocks/>
              </p:cNvSpPr>
              <p:nvPr/>
            </p:nvSpPr>
            <p:spPr bwMode="auto">
              <a:xfrm>
                <a:off x="6409" y="3284"/>
                <a:ext cx="3" cy="6"/>
              </a:xfrm>
              <a:custGeom>
                <a:avLst/>
                <a:gdLst>
                  <a:gd name="T0" fmla="*/ 2 w 3"/>
                  <a:gd name="T1" fmla="*/ 6 h 6"/>
                  <a:gd name="T2" fmla="*/ 0 w 3"/>
                  <a:gd name="T3" fmla="*/ 1 h 6"/>
                  <a:gd name="T4" fmla="*/ 3 w 3"/>
                  <a:gd name="T5" fmla="*/ 0 h 6"/>
                  <a:gd name="T6" fmla="*/ 3 w 3"/>
                  <a:gd name="T7" fmla="*/ 5 h 6"/>
                  <a:gd name="T8" fmla="*/ 2 w 3"/>
                  <a:gd name="T9" fmla="*/ 6 h 6"/>
                </a:gdLst>
                <a:ahLst/>
                <a:cxnLst>
                  <a:cxn ang="0">
                    <a:pos x="T0" y="T1"/>
                  </a:cxn>
                  <a:cxn ang="0">
                    <a:pos x="T2" y="T3"/>
                  </a:cxn>
                  <a:cxn ang="0">
                    <a:pos x="T4" y="T5"/>
                  </a:cxn>
                  <a:cxn ang="0">
                    <a:pos x="T6" y="T7"/>
                  </a:cxn>
                  <a:cxn ang="0">
                    <a:pos x="T8" y="T9"/>
                  </a:cxn>
                </a:cxnLst>
                <a:rect l="0" t="0" r="r" b="b"/>
                <a:pathLst>
                  <a:path w="3" h="6">
                    <a:moveTo>
                      <a:pt x="2" y="6"/>
                    </a:moveTo>
                    <a:lnTo>
                      <a:pt x="0" y="1"/>
                    </a:lnTo>
                    <a:lnTo>
                      <a:pt x="3" y="0"/>
                    </a:lnTo>
                    <a:lnTo>
                      <a:pt x="3" y="5"/>
                    </a:lnTo>
                    <a:lnTo>
                      <a:pt x="2" y="6"/>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85" name="Freeform 1570"/>
              <p:cNvSpPr>
                <a:spLocks/>
              </p:cNvSpPr>
              <p:nvPr/>
            </p:nvSpPr>
            <p:spPr bwMode="auto">
              <a:xfrm>
                <a:off x="6409" y="3421"/>
                <a:ext cx="3" cy="6"/>
              </a:xfrm>
              <a:custGeom>
                <a:avLst/>
                <a:gdLst>
                  <a:gd name="T0" fmla="*/ 2 w 3"/>
                  <a:gd name="T1" fmla="*/ 6 h 6"/>
                  <a:gd name="T2" fmla="*/ 0 w 3"/>
                  <a:gd name="T3" fmla="*/ 2 h 6"/>
                  <a:gd name="T4" fmla="*/ 3 w 3"/>
                  <a:gd name="T5" fmla="*/ 0 h 6"/>
                  <a:gd name="T6" fmla="*/ 3 w 3"/>
                  <a:gd name="T7" fmla="*/ 5 h 6"/>
                  <a:gd name="T8" fmla="*/ 2 w 3"/>
                  <a:gd name="T9" fmla="*/ 6 h 6"/>
                </a:gdLst>
                <a:ahLst/>
                <a:cxnLst>
                  <a:cxn ang="0">
                    <a:pos x="T0" y="T1"/>
                  </a:cxn>
                  <a:cxn ang="0">
                    <a:pos x="T2" y="T3"/>
                  </a:cxn>
                  <a:cxn ang="0">
                    <a:pos x="T4" y="T5"/>
                  </a:cxn>
                  <a:cxn ang="0">
                    <a:pos x="T6" y="T7"/>
                  </a:cxn>
                  <a:cxn ang="0">
                    <a:pos x="T8" y="T9"/>
                  </a:cxn>
                </a:cxnLst>
                <a:rect l="0" t="0" r="r" b="b"/>
                <a:pathLst>
                  <a:path w="3" h="6">
                    <a:moveTo>
                      <a:pt x="2" y="6"/>
                    </a:moveTo>
                    <a:lnTo>
                      <a:pt x="0" y="2"/>
                    </a:lnTo>
                    <a:lnTo>
                      <a:pt x="3" y="0"/>
                    </a:lnTo>
                    <a:lnTo>
                      <a:pt x="3" y="5"/>
                    </a:lnTo>
                    <a:lnTo>
                      <a:pt x="2" y="6"/>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86" name="Freeform 1571"/>
              <p:cNvSpPr>
                <a:spLocks noEditPoints="1"/>
              </p:cNvSpPr>
              <p:nvPr/>
            </p:nvSpPr>
            <p:spPr bwMode="auto">
              <a:xfrm>
                <a:off x="6296" y="1319"/>
                <a:ext cx="116" cy="123"/>
              </a:xfrm>
              <a:custGeom>
                <a:avLst/>
                <a:gdLst>
                  <a:gd name="T0" fmla="*/ 1345 w 1345"/>
                  <a:gd name="T1" fmla="*/ 1419 h 1419"/>
                  <a:gd name="T2" fmla="*/ 923 w 1345"/>
                  <a:gd name="T3" fmla="*/ 1256 h 1419"/>
                  <a:gd name="T4" fmla="*/ 923 w 1345"/>
                  <a:gd name="T5" fmla="*/ 609 h 1419"/>
                  <a:gd name="T6" fmla="*/ 1345 w 1345"/>
                  <a:gd name="T7" fmla="*/ 799 h 1419"/>
                  <a:gd name="T8" fmla="*/ 1345 w 1345"/>
                  <a:gd name="T9" fmla="*/ 1419 h 1419"/>
                  <a:gd name="T10" fmla="*/ 873 w 1345"/>
                  <a:gd name="T11" fmla="*/ 1237 h 1419"/>
                  <a:gd name="T12" fmla="*/ 358 w 1345"/>
                  <a:gd name="T13" fmla="*/ 1040 h 1419"/>
                  <a:gd name="T14" fmla="*/ 113 w 1345"/>
                  <a:gd name="T15" fmla="*/ 933 h 1419"/>
                  <a:gd name="T16" fmla="*/ 113 w 1345"/>
                  <a:gd name="T17" fmla="*/ 245 h 1419"/>
                  <a:gd name="T18" fmla="*/ 873 w 1345"/>
                  <a:gd name="T19" fmla="*/ 586 h 1419"/>
                  <a:gd name="T20" fmla="*/ 873 w 1345"/>
                  <a:gd name="T21" fmla="*/ 1237 h 1419"/>
                  <a:gd name="T22" fmla="*/ 1345 w 1345"/>
                  <a:gd name="T23" fmla="*/ 744 h 1419"/>
                  <a:gd name="T24" fmla="*/ 923 w 1345"/>
                  <a:gd name="T25" fmla="*/ 554 h 1419"/>
                  <a:gd name="T26" fmla="*/ 923 w 1345"/>
                  <a:gd name="T27" fmla="*/ 448 h 1419"/>
                  <a:gd name="T28" fmla="*/ 898 w 1345"/>
                  <a:gd name="T29" fmla="*/ 448 h 1419"/>
                  <a:gd name="T30" fmla="*/ 908 w 1345"/>
                  <a:gd name="T31" fmla="*/ 425 h 1419"/>
                  <a:gd name="T32" fmla="*/ 0 w 1345"/>
                  <a:gd name="T33" fmla="*/ 0 h 1419"/>
                  <a:gd name="T34" fmla="*/ 1345 w 1345"/>
                  <a:gd name="T35" fmla="*/ 456 h 1419"/>
                  <a:gd name="T36" fmla="*/ 1345 w 1345"/>
                  <a:gd name="T37" fmla="*/ 744 h 1419"/>
                  <a:gd name="T38" fmla="*/ 873 w 1345"/>
                  <a:gd name="T39" fmla="*/ 531 h 1419"/>
                  <a:gd name="T40" fmla="*/ 113 w 1345"/>
                  <a:gd name="T41" fmla="*/ 190 h 1419"/>
                  <a:gd name="T42" fmla="*/ 113 w 1345"/>
                  <a:gd name="T43" fmla="*/ 108 h 1419"/>
                  <a:gd name="T44" fmla="*/ 873 w 1345"/>
                  <a:gd name="T45" fmla="*/ 464 h 1419"/>
                  <a:gd name="T46" fmla="*/ 873 w 1345"/>
                  <a:gd name="T47" fmla="*/ 531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45" h="1419">
                    <a:moveTo>
                      <a:pt x="1345" y="1419"/>
                    </a:moveTo>
                    <a:lnTo>
                      <a:pt x="923" y="1256"/>
                    </a:lnTo>
                    <a:lnTo>
                      <a:pt x="923" y="609"/>
                    </a:lnTo>
                    <a:lnTo>
                      <a:pt x="1345" y="799"/>
                    </a:lnTo>
                    <a:lnTo>
                      <a:pt x="1345" y="1419"/>
                    </a:lnTo>
                    <a:moveTo>
                      <a:pt x="873" y="1237"/>
                    </a:moveTo>
                    <a:lnTo>
                      <a:pt x="358" y="1040"/>
                    </a:lnTo>
                    <a:lnTo>
                      <a:pt x="113" y="933"/>
                    </a:lnTo>
                    <a:lnTo>
                      <a:pt x="113" y="245"/>
                    </a:lnTo>
                    <a:lnTo>
                      <a:pt x="873" y="586"/>
                    </a:lnTo>
                    <a:lnTo>
                      <a:pt x="873" y="1237"/>
                    </a:lnTo>
                    <a:moveTo>
                      <a:pt x="1345" y="744"/>
                    </a:moveTo>
                    <a:lnTo>
                      <a:pt x="923" y="554"/>
                    </a:lnTo>
                    <a:lnTo>
                      <a:pt x="923" y="448"/>
                    </a:lnTo>
                    <a:lnTo>
                      <a:pt x="898" y="448"/>
                    </a:lnTo>
                    <a:lnTo>
                      <a:pt x="908" y="425"/>
                    </a:lnTo>
                    <a:lnTo>
                      <a:pt x="0" y="0"/>
                    </a:lnTo>
                    <a:lnTo>
                      <a:pt x="1345" y="456"/>
                    </a:lnTo>
                    <a:lnTo>
                      <a:pt x="1345" y="744"/>
                    </a:lnTo>
                    <a:moveTo>
                      <a:pt x="873" y="531"/>
                    </a:moveTo>
                    <a:lnTo>
                      <a:pt x="113" y="190"/>
                    </a:lnTo>
                    <a:lnTo>
                      <a:pt x="113" y="108"/>
                    </a:lnTo>
                    <a:lnTo>
                      <a:pt x="873" y="464"/>
                    </a:lnTo>
                    <a:lnTo>
                      <a:pt x="873" y="531"/>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87" name="Freeform 1572"/>
              <p:cNvSpPr>
                <a:spLocks noEditPoints="1"/>
              </p:cNvSpPr>
              <p:nvPr/>
            </p:nvSpPr>
            <p:spPr bwMode="auto">
              <a:xfrm>
                <a:off x="6306" y="1336"/>
                <a:ext cx="106" cy="52"/>
              </a:xfrm>
              <a:custGeom>
                <a:avLst/>
                <a:gdLst>
                  <a:gd name="T0" fmla="*/ 1232 w 1232"/>
                  <a:gd name="T1" fmla="*/ 609 h 609"/>
                  <a:gd name="T2" fmla="*/ 810 w 1232"/>
                  <a:gd name="T3" fmla="*/ 419 h 609"/>
                  <a:gd name="T4" fmla="*/ 810 w 1232"/>
                  <a:gd name="T5" fmla="*/ 364 h 609"/>
                  <a:gd name="T6" fmla="*/ 1232 w 1232"/>
                  <a:gd name="T7" fmla="*/ 554 h 609"/>
                  <a:gd name="T8" fmla="*/ 1232 w 1232"/>
                  <a:gd name="T9" fmla="*/ 609 h 609"/>
                  <a:gd name="T10" fmla="*/ 760 w 1232"/>
                  <a:gd name="T11" fmla="*/ 396 h 609"/>
                  <a:gd name="T12" fmla="*/ 0 w 1232"/>
                  <a:gd name="T13" fmla="*/ 55 h 609"/>
                  <a:gd name="T14" fmla="*/ 0 w 1232"/>
                  <a:gd name="T15" fmla="*/ 0 h 609"/>
                  <a:gd name="T16" fmla="*/ 760 w 1232"/>
                  <a:gd name="T17" fmla="*/ 341 h 609"/>
                  <a:gd name="T18" fmla="*/ 760 w 1232"/>
                  <a:gd name="T19" fmla="*/ 396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2" h="609">
                    <a:moveTo>
                      <a:pt x="1232" y="609"/>
                    </a:moveTo>
                    <a:lnTo>
                      <a:pt x="810" y="419"/>
                    </a:lnTo>
                    <a:lnTo>
                      <a:pt x="810" y="364"/>
                    </a:lnTo>
                    <a:lnTo>
                      <a:pt x="1232" y="554"/>
                    </a:lnTo>
                    <a:lnTo>
                      <a:pt x="1232" y="609"/>
                    </a:lnTo>
                    <a:moveTo>
                      <a:pt x="760" y="396"/>
                    </a:moveTo>
                    <a:lnTo>
                      <a:pt x="0" y="55"/>
                    </a:lnTo>
                    <a:lnTo>
                      <a:pt x="0" y="0"/>
                    </a:lnTo>
                    <a:lnTo>
                      <a:pt x="760" y="341"/>
                    </a:lnTo>
                    <a:lnTo>
                      <a:pt x="760" y="39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88" name="Freeform 1573"/>
              <p:cNvSpPr>
                <a:spLocks/>
              </p:cNvSpPr>
              <p:nvPr/>
            </p:nvSpPr>
            <p:spPr bwMode="auto">
              <a:xfrm>
                <a:off x="6267" y="1309"/>
                <a:ext cx="107" cy="50"/>
              </a:xfrm>
              <a:custGeom>
                <a:avLst/>
                <a:gdLst>
                  <a:gd name="T0" fmla="*/ 104 w 107"/>
                  <a:gd name="T1" fmla="*/ 50 h 50"/>
                  <a:gd name="T2" fmla="*/ 39 w 107"/>
                  <a:gd name="T3" fmla="*/ 20 h 50"/>
                  <a:gd name="T4" fmla="*/ 39 w 107"/>
                  <a:gd name="T5" fmla="*/ 19 h 50"/>
                  <a:gd name="T6" fmla="*/ 0 w 107"/>
                  <a:gd name="T7" fmla="*/ 0 h 50"/>
                  <a:gd name="T8" fmla="*/ 0 w 107"/>
                  <a:gd name="T9" fmla="*/ 1 h 50"/>
                  <a:gd name="T10" fmla="*/ 0 w 107"/>
                  <a:gd name="T11" fmla="*/ 0 h 50"/>
                  <a:gd name="T12" fmla="*/ 29 w 107"/>
                  <a:gd name="T13" fmla="*/ 10 h 50"/>
                  <a:gd name="T14" fmla="*/ 107 w 107"/>
                  <a:gd name="T15" fmla="*/ 47 h 50"/>
                  <a:gd name="T16" fmla="*/ 107 w 107"/>
                  <a:gd name="T17" fmla="*/ 49 h 50"/>
                  <a:gd name="T18" fmla="*/ 104 w 107"/>
                  <a:gd name="T19" fmla="*/ 49 h 50"/>
                  <a:gd name="T20" fmla="*/ 104 w 107"/>
                  <a:gd name="T2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50">
                    <a:moveTo>
                      <a:pt x="104" y="50"/>
                    </a:moveTo>
                    <a:lnTo>
                      <a:pt x="39" y="20"/>
                    </a:lnTo>
                    <a:lnTo>
                      <a:pt x="39" y="19"/>
                    </a:lnTo>
                    <a:lnTo>
                      <a:pt x="0" y="0"/>
                    </a:lnTo>
                    <a:lnTo>
                      <a:pt x="0" y="1"/>
                    </a:lnTo>
                    <a:lnTo>
                      <a:pt x="0" y="0"/>
                    </a:lnTo>
                    <a:lnTo>
                      <a:pt x="29" y="10"/>
                    </a:lnTo>
                    <a:lnTo>
                      <a:pt x="107" y="47"/>
                    </a:lnTo>
                    <a:lnTo>
                      <a:pt x="107" y="49"/>
                    </a:lnTo>
                    <a:lnTo>
                      <a:pt x="104" y="49"/>
                    </a:lnTo>
                    <a:lnTo>
                      <a:pt x="104" y="5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89" name="Freeform 1574"/>
              <p:cNvSpPr>
                <a:spLocks/>
              </p:cNvSpPr>
              <p:nvPr/>
            </p:nvSpPr>
            <p:spPr bwMode="auto">
              <a:xfrm>
                <a:off x="6371" y="1358"/>
                <a:ext cx="5" cy="70"/>
              </a:xfrm>
              <a:custGeom>
                <a:avLst/>
                <a:gdLst>
                  <a:gd name="T0" fmla="*/ 5 w 5"/>
                  <a:gd name="T1" fmla="*/ 70 h 70"/>
                  <a:gd name="T2" fmla="*/ 0 w 5"/>
                  <a:gd name="T3" fmla="*/ 68 h 70"/>
                  <a:gd name="T4" fmla="*/ 0 w 5"/>
                  <a:gd name="T5" fmla="*/ 0 h 70"/>
                  <a:gd name="T6" fmla="*/ 5 w 5"/>
                  <a:gd name="T7" fmla="*/ 0 h 70"/>
                  <a:gd name="T8" fmla="*/ 5 w 5"/>
                  <a:gd name="T9" fmla="*/ 70 h 70"/>
                </a:gdLst>
                <a:ahLst/>
                <a:cxnLst>
                  <a:cxn ang="0">
                    <a:pos x="T0" y="T1"/>
                  </a:cxn>
                  <a:cxn ang="0">
                    <a:pos x="T2" y="T3"/>
                  </a:cxn>
                  <a:cxn ang="0">
                    <a:pos x="T4" y="T5"/>
                  </a:cxn>
                  <a:cxn ang="0">
                    <a:pos x="T6" y="T7"/>
                  </a:cxn>
                  <a:cxn ang="0">
                    <a:pos x="T8" y="T9"/>
                  </a:cxn>
                </a:cxnLst>
                <a:rect l="0" t="0" r="r" b="b"/>
                <a:pathLst>
                  <a:path w="5" h="70">
                    <a:moveTo>
                      <a:pt x="5" y="70"/>
                    </a:moveTo>
                    <a:lnTo>
                      <a:pt x="0" y="68"/>
                    </a:lnTo>
                    <a:lnTo>
                      <a:pt x="0" y="0"/>
                    </a:lnTo>
                    <a:lnTo>
                      <a:pt x="5" y="0"/>
                    </a:lnTo>
                    <a:lnTo>
                      <a:pt x="5" y="7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90" name="Freeform 1575"/>
              <p:cNvSpPr>
                <a:spLocks/>
              </p:cNvSpPr>
              <p:nvPr/>
            </p:nvSpPr>
            <p:spPr bwMode="auto">
              <a:xfrm>
                <a:off x="6306" y="1400"/>
                <a:ext cx="21" cy="9"/>
              </a:xfrm>
              <a:custGeom>
                <a:avLst/>
                <a:gdLst>
                  <a:gd name="T0" fmla="*/ 21 w 21"/>
                  <a:gd name="T1" fmla="*/ 9 h 9"/>
                  <a:gd name="T2" fmla="*/ 0 w 21"/>
                  <a:gd name="T3" fmla="*/ 1 h 9"/>
                  <a:gd name="T4" fmla="*/ 0 w 21"/>
                  <a:gd name="T5" fmla="*/ 0 h 9"/>
                  <a:gd name="T6" fmla="*/ 21 w 21"/>
                  <a:gd name="T7" fmla="*/ 9 h 9"/>
                </a:gdLst>
                <a:ahLst/>
                <a:cxnLst>
                  <a:cxn ang="0">
                    <a:pos x="T0" y="T1"/>
                  </a:cxn>
                  <a:cxn ang="0">
                    <a:pos x="T2" y="T3"/>
                  </a:cxn>
                  <a:cxn ang="0">
                    <a:pos x="T4" y="T5"/>
                  </a:cxn>
                  <a:cxn ang="0">
                    <a:pos x="T6" y="T7"/>
                  </a:cxn>
                </a:cxnLst>
                <a:rect l="0" t="0" r="r" b="b"/>
                <a:pathLst>
                  <a:path w="21" h="9">
                    <a:moveTo>
                      <a:pt x="21" y="9"/>
                    </a:moveTo>
                    <a:lnTo>
                      <a:pt x="0" y="1"/>
                    </a:lnTo>
                    <a:lnTo>
                      <a:pt x="0" y="0"/>
                    </a:lnTo>
                    <a:lnTo>
                      <a:pt x="21"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91" name="Freeform 1576"/>
              <p:cNvSpPr>
                <a:spLocks/>
              </p:cNvSpPr>
              <p:nvPr/>
            </p:nvSpPr>
            <p:spPr bwMode="auto">
              <a:xfrm>
                <a:off x="6306" y="4060"/>
                <a:ext cx="106" cy="118"/>
              </a:xfrm>
              <a:custGeom>
                <a:avLst/>
                <a:gdLst>
                  <a:gd name="T0" fmla="*/ 99 w 106"/>
                  <a:gd name="T1" fmla="*/ 118 h 118"/>
                  <a:gd name="T2" fmla="*/ 99 w 106"/>
                  <a:gd name="T3" fmla="*/ 72 h 118"/>
                  <a:gd name="T4" fmla="*/ 0 w 106"/>
                  <a:gd name="T5" fmla="*/ 72 h 118"/>
                  <a:gd name="T6" fmla="*/ 0 w 106"/>
                  <a:gd name="T7" fmla="*/ 0 h 118"/>
                  <a:gd name="T8" fmla="*/ 106 w 106"/>
                  <a:gd name="T9" fmla="*/ 0 h 118"/>
                  <a:gd name="T10" fmla="*/ 106 w 106"/>
                  <a:gd name="T11" fmla="*/ 28 h 118"/>
                  <a:gd name="T12" fmla="*/ 104 w 106"/>
                  <a:gd name="T13" fmla="*/ 29 h 118"/>
                  <a:gd name="T14" fmla="*/ 104 w 106"/>
                  <a:gd name="T15" fmla="*/ 117 h 118"/>
                  <a:gd name="T16" fmla="*/ 99 w 106"/>
                  <a:gd name="T1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18">
                    <a:moveTo>
                      <a:pt x="99" y="118"/>
                    </a:moveTo>
                    <a:lnTo>
                      <a:pt x="99" y="72"/>
                    </a:lnTo>
                    <a:lnTo>
                      <a:pt x="0" y="72"/>
                    </a:lnTo>
                    <a:lnTo>
                      <a:pt x="0" y="0"/>
                    </a:lnTo>
                    <a:lnTo>
                      <a:pt x="106" y="0"/>
                    </a:lnTo>
                    <a:lnTo>
                      <a:pt x="106" y="28"/>
                    </a:lnTo>
                    <a:lnTo>
                      <a:pt x="104" y="29"/>
                    </a:lnTo>
                    <a:lnTo>
                      <a:pt x="104" y="117"/>
                    </a:lnTo>
                    <a:lnTo>
                      <a:pt x="99" y="118"/>
                    </a:lnTo>
                    <a:close/>
                  </a:path>
                </a:pathLst>
              </a:custGeom>
              <a:solidFill>
                <a:srgbClr val="4343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92" name="Rectangle 1577"/>
              <p:cNvSpPr>
                <a:spLocks noChangeArrowheads="1"/>
              </p:cNvSpPr>
              <p:nvPr/>
            </p:nvSpPr>
            <p:spPr bwMode="auto">
              <a:xfrm>
                <a:off x="6405" y="4209"/>
                <a:ext cx="5" cy="25"/>
              </a:xfrm>
              <a:prstGeom prst="rect">
                <a:avLst/>
              </a:prstGeom>
              <a:solidFill>
                <a:srgbClr val="8A8B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93" name="Freeform 1578"/>
              <p:cNvSpPr>
                <a:spLocks/>
              </p:cNvSpPr>
              <p:nvPr/>
            </p:nvSpPr>
            <p:spPr bwMode="auto">
              <a:xfrm>
                <a:off x="6405" y="4177"/>
                <a:ext cx="5" cy="32"/>
              </a:xfrm>
              <a:custGeom>
                <a:avLst/>
                <a:gdLst>
                  <a:gd name="T0" fmla="*/ 5 w 5"/>
                  <a:gd name="T1" fmla="*/ 32 h 32"/>
                  <a:gd name="T2" fmla="*/ 0 w 5"/>
                  <a:gd name="T3" fmla="*/ 32 h 32"/>
                  <a:gd name="T4" fmla="*/ 0 w 5"/>
                  <a:gd name="T5" fmla="*/ 1 h 32"/>
                  <a:gd name="T6" fmla="*/ 5 w 5"/>
                  <a:gd name="T7" fmla="*/ 0 h 32"/>
                  <a:gd name="T8" fmla="*/ 5 w 5"/>
                  <a:gd name="T9" fmla="*/ 32 h 32"/>
                </a:gdLst>
                <a:ahLst/>
                <a:cxnLst>
                  <a:cxn ang="0">
                    <a:pos x="T0" y="T1"/>
                  </a:cxn>
                  <a:cxn ang="0">
                    <a:pos x="T2" y="T3"/>
                  </a:cxn>
                  <a:cxn ang="0">
                    <a:pos x="T4" y="T5"/>
                  </a:cxn>
                  <a:cxn ang="0">
                    <a:pos x="T6" y="T7"/>
                  </a:cxn>
                  <a:cxn ang="0">
                    <a:pos x="T8" y="T9"/>
                  </a:cxn>
                </a:cxnLst>
                <a:rect l="0" t="0" r="r" b="b"/>
                <a:pathLst>
                  <a:path w="5" h="32">
                    <a:moveTo>
                      <a:pt x="5" y="32"/>
                    </a:moveTo>
                    <a:lnTo>
                      <a:pt x="0" y="32"/>
                    </a:lnTo>
                    <a:lnTo>
                      <a:pt x="0" y="1"/>
                    </a:lnTo>
                    <a:lnTo>
                      <a:pt x="5" y="0"/>
                    </a:lnTo>
                    <a:lnTo>
                      <a:pt x="5" y="32"/>
                    </a:lnTo>
                    <a:close/>
                  </a:path>
                </a:pathLst>
              </a:custGeom>
              <a:solidFill>
                <a:srgbClr val="2D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94" name="Freeform 1579"/>
              <p:cNvSpPr>
                <a:spLocks/>
              </p:cNvSpPr>
              <p:nvPr/>
            </p:nvSpPr>
            <p:spPr bwMode="auto">
              <a:xfrm>
                <a:off x="6298" y="4209"/>
                <a:ext cx="39" cy="25"/>
              </a:xfrm>
              <a:custGeom>
                <a:avLst/>
                <a:gdLst>
                  <a:gd name="T0" fmla="*/ 39 w 39"/>
                  <a:gd name="T1" fmla="*/ 25 h 25"/>
                  <a:gd name="T2" fmla="*/ 0 w 39"/>
                  <a:gd name="T3" fmla="*/ 25 h 25"/>
                  <a:gd name="T4" fmla="*/ 0 w 39"/>
                  <a:gd name="T5" fmla="*/ 16 h 25"/>
                  <a:gd name="T6" fmla="*/ 8 w 39"/>
                  <a:gd name="T7" fmla="*/ 16 h 25"/>
                  <a:gd name="T8" fmla="*/ 8 w 39"/>
                  <a:gd name="T9" fmla="*/ 2 h 25"/>
                  <a:gd name="T10" fmla="*/ 37 w 39"/>
                  <a:gd name="T11" fmla="*/ 2 h 25"/>
                  <a:gd name="T12" fmla="*/ 37 w 39"/>
                  <a:gd name="T13" fmla="*/ 0 h 25"/>
                  <a:gd name="T14" fmla="*/ 39 w 39"/>
                  <a:gd name="T15" fmla="*/ 0 h 25"/>
                  <a:gd name="T16" fmla="*/ 39 w 39"/>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5">
                    <a:moveTo>
                      <a:pt x="39" y="25"/>
                    </a:moveTo>
                    <a:lnTo>
                      <a:pt x="0" y="25"/>
                    </a:lnTo>
                    <a:lnTo>
                      <a:pt x="0" y="16"/>
                    </a:lnTo>
                    <a:lnTo>
                      <a:pt x="8" y="16"/>
                    </a:lnTo>
                    <a:lnTo>
                      <a:pt x="8" y="2"/>
                    </a:lnTo>
                    <a:lnTo>
                      <a:pt x="37" y="2"/>
                    </a:lnTo>
                    <a:lnTo>
                      <a:pt x="37" y="0"/>
                    </a:lnTo>
                    <a:lnTo>
                      <a:pt x="39" y="0"/>
                    </a:lnTo>
                    <a:lnTo>
                      <a:pt x="39" y="25"/>
                    </a:lnTo>
                    <a:close/>
                  </a:path>
                </a:pathLst>
              </a:custGeom>
              <a:solidFill>
                <a:srgbClr val="707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95" name="Rectangle 1580"/>
              <p:cNvSpPr>
                <a:spLocks noChangeArrowheads="1"/>
              </p:cNvSpPr>
              <p:nvPr/>
            </p:nvSpPr>
            <p:spPr bwMode="auto">
              <a:xfrm>
                <a:off x="6268" y="4225"/>
                <a:ext cx="30" cy="9"/>
              </a:xfrm>
              <a:prstGeom prst="rect">
                <a:avLst/>
              </a:prstGeom>
              <a:solidFill>
                <a:srgbClr val="403F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96" name="Freeform 1581"/>
              <p:cNvSpPr>
                <a:spLocks noEditPoints="1"/>
              </p:cNvSpPr>
              <p:nvPr/>
            </p:nvSpPr>
            <p:spPr bwMode="auto">
              <a:xfrm>
                <a:off x="6306" y="4132"/>
                <a:ext cx="99" cy="77"/>
              </a:xfrm>
              <a:custGeom>
                <a:avLst/>
                <a:gdLst>
                  <a:gd name="T0" fmla="*/ 365 w 1154"/>
                  <a:gd name="T1" fmla="*/ 895 h 895"/>
                  <a:gd name="T2" fmla="*/ 332 w 1154"/>
                  <a:gd name="T3" fmla="*/ 895 h 895"/>
                  <a:gd name="T4" fmla="*/ 332 w 1154"/>
                  <a:gd name="T5" fmla="*/ 289 h 895"/>
                  <a:gd name="T6" fmla="*/ 0 w 1154"/>
                  <a:gd name="T7" fmla="*/ 289 h 895"/>
                  <a:gd name="T8" fmla="*/ 0 w 1154"/>
                  <a:gd name="T9" fmla="*/ 0 h 895"/>
                  <a:gd name="T10" fmla="*/ 1154 w 1154"/>
                  <a:gd name="T11" fmla="*/ 0 h 895"/>
                  <a:gd name="T12" fmla="*/ 1154 w 1154"/>
                  <a:gd name="T13" fmla="*/ 529 h 895"/>
                  <a:gd name="T14" fmla="*/ 1062 w 1154"/>
                  <a:gd name="T15" fmla="*/ 538 h 895"/>
                  <a:gd name="T16" fmla="*/ 1062 w 1154"/>
                  <a:gd name="T17" fmla="*/ 508 h 895"/>
                  <a:gd name="T18" fmla="*/ 866 w 1154"/>
                  <a:gd name="T19" fmla="*/ 508 h 895"/>
                  <a:gd name="T20" fmla="*/ 866 w 1154"/>
                  <a:gd name="T21" fmla="*/ 559 h 895"/>
                  <a:gd name="T22" fmla="*/ 365 w 1154"/>
                  <a:gd name="T23" fmla="*/ 611 h 895"/>
                  <a:gd name="T24" fmla="*/ 365 w 1154"/>
                  <a:gd name="T25" fmla="*/ 895 h 895"/>
                  <a:gd name="T26" fmla="*/ 866 w 1154"/>
                  <a:gd name="T27" fmla="*/ 289 h 895"/>
                  <a:gd name="T28" fmla="*/ 866 w 1154"/>
                  <a:gd name="T29" fmla="*/ 473 h 895"/>
                  <a:gd name="T30" fmla="*/ 1062 w 1154"/>
                  <a:gd name="T31" fmla="*/ 473 h 895"/>
                  <a:gd name="T32" fmla="*/ 1062 w 1154"/>
                  <a:gd name="T33" fmla="*/ 289 h 895"/>
                  <a:gd name="T34" fmla="*/ 866 w 1154"/>
                  <a:gd name="T35" fmla="*/ 28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4" h="895">
                    <a:moveTo>
                      <a:pt x="365" y="895"/>
                    </a:moveTo>
                    <a:lnTo>
                      <a:pt x="332" y="895"/>
                    </a:lnTo>
                    <a:lnTo>
                      <a:pt x="332" y="289"/>
                    </a:lnTo>
                    <a:lnTo>
                      <a:pt x="0" y="289"/>
                    </a:lnTo>
                    <a:lnTo>
                      <a:pt x="0" y="0"/>
                    </a:lnTo>
                    <a:lnTo>
                      <a:pt x="1154" y="0"/>
                    </a:lnTo>
                    <a:lnTo>
                      <a:pt x="1154" y="529"/>
                    </a:lnTo>
                    <a:lnTo>
                      <a:pt x="1062" y="538"/>
                    </a:lnTo>
                    <a:lnTo>
                      <a:pt x="1062" y="508"/>
                    </a:lnTo>
                    <a:lnTo>
                      <a:pt x="866" y="508"/>
                    </a:lnTo>
                    <a:lnTo>
                      <a:pt x="866" y="559"/>
                    </a:lnTo>
                    <a:lnTo>
                      <a:pt x="365" y="611"/>
                    </a:lnTo>
                    <a:lnTo>
                      <a:pt x="365" y="895"/>
                    </a:lnTo>
                    <a:moveTo>
                      <a:pt x="866" y="289"/>
                    </a:moveTo>
                    <a:lnTo>
                      <a:pt x="866" y="473"/>
                    </a:lnTo>
                    <a:lnTo>
                      <a:pt x="1062" y="473"/>
                    </a:lnTo>
                    <a:lnTo>
                      <a:pt x="1062" y="289"/>
                    </a:lnTo>
                    <a:lnTo>
                      <a:pt x="866" y="289"/>
                    </a:lnTo>
                  </a:path>
                </a:pathLst>
              </a:custGeom>
              <a:solidFill>
                <a:srgbClr val="2726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97" name="Freeform 1582"/>
              <p:cNvSpPr>
                <a:spLocks/>
              </p:cNvSpPr>
              <p:nvPr/>
            </p:nvSpPr>
            <p:spPr bwMode="auto">
              <a:xfrm>
                <a:off x="6337" y="4209"/>
                <a:ext cx="68" cy="25"/>
              </a:xfrm>
              <a:custGeom>
                <a:avLst/>
                <a:gdLst>
                  <a:gd name="T0" fmla="*/ 68 w 68"/>
                  <a:gd name="T1" fmla="*/ 25 h 25"/>
                  <a:gd name="T2" fmla="*/ 0 w 68"/>
                  <a:gd name="T3" fmla="*/ 25 h 25"/>
                  <a:gd name="T4" fmla="*/ 0 w 68"/>
                  <a:gd name="T5" fmla="*/ 0 h 25"/>
                  <a:gd name="T6" fmla="*/ 44 w 68"/>
                  <a:gd name="T7" fmla="*/ 0 h 25"/>
                  <a:gd name="T8" fmla="*/ 44 w 68"/>
                  <a:gd name="T9" fmla="*/ 2 h 25"/>
                  <a:gd name="T10" fmla="*/ 61 w 68"/>
                  <a:gd name="T11" fmla="*/ 2 h 25"/>
                  <a:gd name="T12" fmla="*/ 61 w 68"/>
                  <a:gd name="T13" fmla="*/ 0 h 25"/>
                  <a:gd name="T14" fmla="*/ 68 w 68"/>
                  <a:gd name="T15" fmla="*/ 0 h 25"/>
                  <a:gd name="T16" fmla="*/ 68 w 68"/>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5">
                    <a:moveTo>
                      <a:pt x="68" y="25"/>
                    </a:moveTo>
                    <a:lnTo>
                      <a:pt x="0" y="25"/>
                    </a:lnTo>
                    <a:lnTo>
                      <a:pt x="0" y="0"/>
                    </a:lnTo>
                    <a:lnTo>
                      <a:pt x="44" y="0"/>
                    </a:lnTo>
                    <a:lnTo>
                      <a:pt x="44" y="2"/>
                    </a:lnTo>
                    <a:lnTo>
                      <a:pt x="61" y="2"/>
                    </a:lnTo>
                    <a:lnTo>
                      <a:pt x="61" y="0"/>
                    </a:lnTo>
                    <a:lnTo>
                      <a:pt x="68" y="0"/>
                    </a:lnTo>
                    <a:lnTo>
                      <a:pt x="68" y="25"/>
                    </a:lnTo>
                    <a:close/>
                  </a:path>
                </a:pathLst>
              </a:custGeom>
              <a:solidFill>
                <a:srgbClr val="4A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98" name="Freeform 1583"/>
              <p:cNvSpPr>
                <a:spLocks/>
              </p:cNvSpPr>
              <p:nvPr/>
            </p:nvSpPr>
            <p:spPr bwMode="auto">
              <a:xfrm>
                <a:off x="6337" y="4178"/>
                <a:ext cx="68" cy="31"/>
              </a:xfrm>
              <a:custGeom>
                <a:avLst/>
                <a:gdLst>
                  <a:gd name="T0" fmla="*/ 68 w 68"/>
                  <a:gd name="T1" fmla="*/ 31 h 31"/>
                  <a:gd name="T2" fmla="*/ 61 w 68"/>
                  <a:gd name="T3" fmla="*/ 31 h 31"/>
                  <a:gd name="T4" fmla="*/ 61 w 68"/>
                  <a:gd name="T5" fmla="*/ 17 h 31"/>
                  <a:gd name="T6" fmla="*/ 44 w 68"/>
                  <a:gd name="T7" fmla="*/ 17 h 31"/>
                  <a:gd name="T8" fmla="*/ 44 w 68"/>
                  <a:gd name="T9" fmla="*/ 31 h 31"/>
                  <a:gd name="T10" fmla="*/ 0 w 68"/>
                  <a:gd name="T11" fmla="*/ 31 h 31"/>
                  <a:gd name="T12" fmla="*/ 0 w 68"/>
                  <a:gd name="T13" fmla="*/ 7 h 31"/>
                  <a:gd name="T14" fmla="*/ 44 w 68"/>
                  <a:gd name="T15" fmla="*/ 2 h 31"/>
                  <a:gd name="T16" fmla="*/ 44 w 68"/>
                  <a:gd name="T17" fmla="*/ 14 h 31"/>
                  <a:gd name="T18" fmla="*/ 61 w 68"/>
                  <a:gd name="T19" fmla="*/ 14 h 31"/>
                  <a:gd name="T20" fmla="*/ 61 w 68"/>
                  <a:gd name="T21" fmla="*/ 1 h 31"/>
                  <a:gd name="T22" fmla="*/ 68 w 68"/>
                  <a:gd name="T23" fmla="*/ 0 h 31"/>
                  <a:gd name="T24" fmla="*/ 68 w 68"/>
                  <a:gd name="T2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31">
                    <a:moveTo>
                      <a:pt x="68" y="31"/>
                    </a:moveTo>
                    <a:lnTo>
                      <a:pt x="61" y="31"/>
                    </a:lnTo>
                    <a:lnTo>
                      <a:pt x="61" y="17"/>
                    </a:lnTo>
                    <a:lnTo>
                      <a:pt x="44" y="17"/>
                    </a:lnTo>
                    <a:lnTo>
                      <a:pt x="44" y="31"/>
                    </a:lnTo>
                    <a:lnTo>
                      <a:pt x="0" y="31"/>
                    </a:lnTo>
                    <a:lnTo>
                      <a:pt x="0" y="7"/>
                    </a:lnTo>
                    <a:lnTo>
                      <a:pt x="44" y="2"/>
                    </a:lnTo>
                    <a:lnTo>
                      <a:pt x="44" y="14"/>
                    </a:lnTo>
                    <a:lnTo>
                      <a:pt x="61" y="14"/>
                    </a:lnTo>
                    <a:lnTo>
                      <a:pt x="61" y="1"/>
                    </a:lnTo>
                    <a:lnTo>
                      <a:pt x="68" y="0"/>
                    </a:lnTo>
                    <a:lnTo>
                      <a:pt x="68" y="31"/>
                    </a:lnTo>
                    <a:close/>
                  </a:path>
                </a:pathLst>
              </a:custGeom>
              <a:solidFill>
                <a:srgbClr val="1E1C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99" name="Freeform 1584"/>
              <p:cNvSpPr>
                <a:spLocks/>
              </p:cNvSpPr>
              <p:nvPr/>
            </p:nvSpPr>
            <p:spPr bwMode="auto">
              <a:xfrm>
                <a:off x="6267" y="4133"/>
                <a:ext cx="1" cy="101"/>
              </a:xfrm>
              <a:custGeom>
                <a:avLst/>
                <a:gdLst>
                  <a:gd name="T0" fmla="*/ 1 w 1"/>
                  <a:gd name="T1" fmla="*/ 101 h 101"/>
                  <a:gd name="T2" fmla="*/ 0 w 1"/>
                  <a:gd name="T3" fmla="*/ 101 h 101"/>
                  <a:gd name="T4" fmla="*/ 0 w 1"/>
                  <a:gd name="T5" fmla="*/ 0 h 101"/>
                  <a:gd name="T6" fmla="*/ 0 w 1"/>
                  <a:gd name="T7" fmla="*/ 92 h 101"/>
                  <a:gd name="T8" fmla="*/ 1 w 1"/>
                  <a:gd name="T9" fmla="*/ 92 h 101"/>
                  <a:gd name="T10" fmla="*/ 1 w 1"/>
                  <a:gd name="T11" fmla="*/ 101 h 101"/>
                </a:gdLst>
                <a:ahLst/>
                <a:cxnLst>
                  <a:cxn ang="0">
                    <a:pos x="T0" y="T1"/>
                  </a:cxn>
                  <a:cxn ang="0">
                    <a:pos x="T2" y="T3"/>
                  </a:cxn>
                  <a:cxn ang="0">
                    <a:pos x="T4" y="T5"/>
                  </a:cxn>
                  <a:cxn ang="0">
                    <a:pos x="T6" y="T7"/>
                  </a:cxn>
                  <a:cxn ang="0">
                    <a:pos x="T8" y="T9"/>
                  </a:cxn>
                  <a:cxn ang="0">
                    <a:pos x="T10" y="T11"/>
                  </a:cxn>
                </a:cxnLst>
                <a:rect l="0" t="0" r="r" b="b"/>
                <a:pathLst>
                  <a:path w="1" h="101">
                    <a:moveTo>
                      <a:pt x="1" y="101"/>
                    </a:moveTo>
                    <a:lnTo>
                      <a:pt x="0" y="101"/>
                    </a:lnTo>
                    <a:lnTo>
                      <a:pt x="0" y="0"/>
                    </a:lnTo>
                    <a:lnTo>
                      <a:pt x="0" y="92"/>
                    </a:lnTo>
                    <a:lnTo>
                      <a:pt x="1" y="92"/>
                    </a:lnTo>
                    <a:lnTo>
                      <a:pt x="1" y="101"/>
                    </a:lnTo>
                    <a:close/>
                  </a:path>
                </a:pathLst>
              </a:custGeom>
              <a:solidFill>
                <a:srgbClr val="4A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00" name="Rectangle 1585"/>
              <p:cNvSpPr>
                <a:spLocks noChangeArrowheads="1"/>
              </p:cNvSpPr>
              <p:nvPr/>
            </p:nvSpPr>
            <p:spPr bwMode="auto">
              <a:xfrm>
                <a:off x="6306" y="4209"/>
                <a:ext cx="29" cy="2"/>
              </a:xfrm>
              <a:prstGeom prst="rect">
                <a:avLst/>
              </a:prstGeom>
              <a:solidFill>
                <a:srgbClr val="5E60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01" name="Rectangle 1586"/>
              <p:cNvSpPr>
                <a:spLocks noChangeArrowheads="1"/>
              </p:cNvSpPr>
              <p:nvPr/>
            </p:nvSpPr>
            <p:spPr bwMode="auto">
              <a:xfrm>
                <a:off x="6306" y="4157"/>
                <a:ext cx="29" cy="52"/>
              </a:xfrm>
              <a:prstGeom prst="rect">
                <a:avLst/>
              </a:prstGeom>
              <a:solidFill>
                <a:srgbClr val="2321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02" name="Rectangle 1587"/>
              <p:cNvSpPr>
                <a:spLocks noChangeArrowheads="1"/>
              </p:cNvSpPr>
              <p:nvPr/>
            </p:nvSpPr>
            <p:spPr bwMode="auto">
              <a:xfrm>
                <a:off x="6381" y="4157"/>
                <a:ext cx="17" cy="16"/>
              </a:xfrm>
              <a:prstGeom prst="rect">
                <a:avLst/>
              </a:prstGeom>
              <a:solidFill>
                <a:srgbClr val="2321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03" name="Freeform 1588"/>
              <p:cNvSpPr>
                <a:spLocks/>
              </p:cNvSpPr>
              <p:nvPr/>
            </p:nvSpPr>
            <p:spPr bwMode="auto">
              <a:xfrm>
                <a:off x="6381" y="4176"/>
                <a:ext cx="17" cy="4"/>
              </a:xfrm>
              <a:custGeom>
                <a:avLst/>
                <a:gdLst>
                  <a:gd name="T0" fmla="*/ 0 w 17"/>
                  <a:gd name="T1" fmla="*/ 4 h 4"/>
                  <a:gd name="T2" fmla="*/ 0 w 17"/>
                  <a:gd name="T3" fmla="*/ 0 h 4"/>
                  <a:gd name="T4" fmla="*/ 17 w 17"/>
                  <a:gd name="T5" fmla="*/ 0 h 4"/>
                  <a:gd name="T6" fmla="*/ 17 w 17"/>
                  <a:gd name="T7" fmla="*/ 3 h 4"/>
                  <a:gd name="T8" fmla="*/ 0 w 17"/>
                  <a:gd name="T9" fmla="*/ 4 h 4"/>
                </a:gdLst>
                <a:ahLst/>
                <a:cxnLst>
                  <a:cxn ang="0">
                    <a:pos x="T0" y="T1"/>
                  </a:cxn>
                  <a:cxn ang="0">
                    <a:pos x="T2" y="T3"/>
                  </a:cxn>
                  <a:cxn ang="0">
                    <a:pos x="T4" y="T5"/>
                  </a:cxn>
                  <a:cxn ang="0">
                    <a:pos x="T6" y="T7"/>
                  </a:cxn>
                  <a:cxn ang="0">
                    <a:pos x="T8" y="T9"/>
                  </a:cxn>
                </a:cxnLst>
                <a:rect l="0" t="0" r="r" b="b"/>
                <a:pathLst>
                  <a:path w="17" h="4">
                    <a:moveTo>
                      <a:pt x="0" y="4"/>
                    </a:moveTo>
                    <a:lnTo>
                      <a:pt x="0" y="0"/>
                    </a:lnTo>
                    <a:lnTo>
                      <a:pt x="17" y="0"/>
                    </a:lnTo>
                    <a:lnTo>
                      <a:pt x="17" y="3"/>
                    </a:lnTo>
                    <a:lnTo>
                      <a:pt x="0" y="4"/>
                    </a:lnTo>
                    <a:close/>
                  </a:path>
                </a:pathLst>
              </a:custGeom>
              <a:solidFill>
                <a:srgbClr val="2321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04" name="Freeform 1589"/>
              <p:cNvSpPr>
                <a:spLocks/>
              </p:cNvSpPr>
              <p:nvPr/>
            </p:nvSpPr>
            <p:spPr bwMode="auto">
              <a:xfrm>
                <a:off x="6381" y="4179"/>
                <a:ext cx="17" cy="13"/>
              </a:xfrm>
              <a:custGeom>
                <a:avLst/>
                <a:gdLst>
                  <a:gd name="T0" fmla="*/ 17 w 17"/>
                  <a:gd name="T1" fmla="*/ 13 h 13"/>
                  <a:gd name="T2" fmla="*/ 0 w 17"/>
                  <a:gd name="T3" fmla="*/ 13 h 13"/>
                  <a:gd name="T4" fmla="*/ 0 w 17"/>
                  <a:gd name="T5" fmla="*/ 1 h 13"/>
                  <a:gd name="T6" fmla="*/ 17 w 17"/>
                  <a:gd name="T7" fmla="*/ 0 h 13"/>
                  <a:gd name="T8" fmla="*/ 17 w 17"/>
                  <a:gd name="T9" fmla="*/ 13 h 13"/>
                </a:gdLst>
                <a:ahLst/>
                <a:cxnLst>
                  <a:cxn ang="0">
                    <a:pos x="T0" y="T1"/>
                  </a:cxn>
                  <a:cxn ang="0">
                    <a:pos x="T2" y="T3"/>
                  </a:cxn>
                  <a:cxn ang="0">
                    <a:pos x="T4" y="T5"/>
                  </a:cxn>
                  <a:cxn ang="0">
                    <a:pos x="T6" y="T7"/>
                  </a:cxn>
                  <a:cxn ang="0">
                    <a:pos x="T8" y="T9"/>
                  </a:cxn>
                </a:cxnLst>
                <a:rect l="0" t="0" r="r" b="b"/>
                <a:pathLst>
                  <a:path w="17" h="13">
                    <a:moveTo>
                      <a:pt x="17" y="13"/>
                    </a:moveTo>
                    <a:lnTo>
                      <a:pt x="0" y="13"/>
                    </a:lnTo>
                    <a:lnTo>
                      <a:pt x="0" y="1"/>
                    </a:lnTo>
                    <a:lnTo>
                      <a:pt x="17" y="0"/>
                    </a:lnTo>
                    <a:lnTo>
                      <a:pt x="17" y="13"/>
                    </a:lnTo>
                    <a:close/>
                  </a:path>
                </a:pathLst>
              </a:custGeom>
              <a:solidFill>
                <a:srgbClr val="1B19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05" name="Rectangle 1590"/>
              <p:cNvSpPr>
                <a:spLocks noChangeArrowheads="1"/>
              </p:cNvSpPr>
              <p:nvPr/>
            </p:nvSpPr>
            <p:spPr bwMode="auto">
              <a:xfrm>
                <a:off x="6381" y="4209"/>
                <a:ext cx="17" cy="2"/>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06" name="Rectangle 1591"/>
              <p:cNvSpPr>
                <a:spLocks noChangeArrowheads="1"/>
              </p:cNvSpPr>
              <p:nvPr/>
            </p:nvSpPr>
            <p:spPr bwMode="auto">
              <a:xfrm>
                <a:off x="6381" y="4195"/>
                <a:ext cx="17" cy="14"/>
              </a:xfrm>
              <a:prstGeom prst="rect">
                <a:avLst/>
              </a:prstGeom>
              <a:solidFill>
                <a:srgbClr val="1B19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07" name="Freeform 1592"/>
              <p:cNvSpPr>
                <a:spLocks/>
              </p:cNvSpPr>
              <p:nvPr/>
            </p:nvSpPr>
            <p:spPr bwMode="auto">
              <a:xfrm>
                <a:off x="6410" y="4088"/>
                <a:ext cx="2" cy="89"/>
              </a:xfrm>
              <a:custGeom>
                <a:avLst/>
                <a:gdLst>
                  <a:gd name="T0" fmla="*/ 0 w 2"/>
                  <a:gd name="T1" fmla="*/ 89 h 89"/>
                  <a:gd name="T2" fmla="*/ 0 w 2"/>
                  <a:gd name="T3" fmla="*/ 1 h 89"/>
                  <a:gd name="T4" fmla="*/ 2 w 2"/>
                  <a:gd name="T5" fmla="*/ 0 h 89"/>
                  <a:gd name="T6" fmla="*/ 2 w 2"/>
                  <a:gd name="T7" fmla="*/ 89 h 89"/>
                  <a:gd name="T8" fmla="*/ 0 w 2"/>
                  <a:gd name="T9" fmla="*/ 89 h 89"/>
                </a:gdLst>
                <a:ahLst/>
                <a:cxnLst>
                  <a:cxn ang="0">
                    <a:pos x="T0" y="T1"/>
                  </a:cxn>
                  <a:cxn ang="0">
                    <a:pos x="T2" y="T3"/>
                  </a:cxn>
                  <a:cxn ang="0">
                    <a:pos x="T4" y="T5"/>
                  </a:cxn>
                  <a:cxn ang="0">
                    <a:pos x="T6" y="T7"/>
                  </a:cxn>
                  <a:cxn ang="0">
                    <a:pos x="T8" y="T9"/>
                  </a:cxn>
                </a:cxnLst>
                <a:rect l="0" t="0" r="r" b="b"/>
                <a:pathLst>
                  <a:path w="2" h="89">
                    <a:moveTo>
                      <a:pt x="0" y="89"/>
                    </a:moveTo>
                    <a:lnTo>
                      <a:pt x="0" y="1"/>
                    </a:lnTo>
                    <a:lnTo>
                      <a:pt x="2" y="0"/>
                    </a:lnTo>
                    <a:lnTo>
                      <a:pt x="2" y="89"/>
                    </a:lnTo>
                    <a:lnTo>
                      <a:pt x="0" y="89"/>
                    </a:lnTo>
                    <a:close/>
                  </a:path>
                </a:pathLst>
              </a:custGeom>
              <a:solidFill>
                <a:srgbClr val="2A2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08" name="Rectangle 1593"/>
              <p:cNvSpPr>
                <a:spLocks noChangeArrowheads="1"/>
              </p:cNvSpPr>
              <p:nvPr/>
            </p:nvSpPr>
            <p:spPr bwMode="auto">
              <a:xfrm>
                <a:off x="6410" y="4209"/>
                <a:ext cx="2" cy="25"/>
              </a:xfrm>
              <a:prstGeom prst="rect">
                <a:avLst/>
              </a:prstGeom>
              <a:solidFill>
                <a:srgbClr val="5253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09" name="Rectangle 1594"/>
              <p:cNvSpPr>
                <a:spLocks noChangeArrowheads="1"/>
              </p:cNvSpPr>
              <p:nvPr/>
            </p:nvSpPr>
            <p:spPr bwMode="auto">
              <a:xfrm>
                <a:off x="6410" y="4177"/>
                <a:ext cx="2" cy="32"/>
              </a:xfrm>
              <a:prstGeom prst="rect">
                <a:avLst/>
              </a:prstGeom>
              <a:solidFill>
                <a:srgbClr val="1F1E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10" name="Freeform 1595"/>
              <p:cNvSpPr>
                <a:spLocks noEditPoints="1"/>
              </p:cNvSpPr>
              <p:nvPr/>
            </p:nvSpPr>
            <p:spPr bwMode="auto">
              <a:xfrm>
                <a:off x="6267" y="1013"/>
                <a:ext cx="291" cy="143"/>
              </a:xfrm>
              <a:custGeom>
                <a:avLst/>
                <a:gdLst>
                  <a:gd name="T0" fmla="*/ 3375 w 3375"/>
                  <a:gd name="T1" fmla="*/ 1661 h 1661"/>
                  <a:gd name="T2" fmla="*/ 2686 w 3375"/>
                  <a:gd name="T3" fmla="*/ 1341 h 1661"/>
                  <a:gd name="T4" fmla="*/ 2686 w 3375"/>
                  <a:gd name="T5" fmla="*/ 1288 h 1661"/>
                  <a:gd name="T6" fmla="*/ 3296 w 3375"/>
                  <a:gd name="T7" fmla="*/ 1572 h 1661"/>
                  <a:gd name="T8" fmla="*/ 3296 w 3375"/>
                  <a:gd name="T9" fmla="*/ 1499 h 1661"/>
                  <a:gd name="T10" fmla="*/ 3375 w 3375"/>
                  <a:gd name="T11" fmla="*/ 1535 h 1661"/>
                  <a:gd name="T12" fmla="*/ 3375 w 3375"/>
                  <a:gd name="T13" fmla="*/ 1661 h 1661"/>
                  <a:gd name="T14" fmla="*/ 2636 w 3375"/>
                  <a:gd name="T15" fmla="*/ 1318 h 1661"/>
                  <a:gd name="T16" fmla="*/ 2591 w 3375"/>
                  <a:gd name="T17" fmla="*/ 1297 h 1661"/>
                  <a:gd name="T18" fmla="*/ 2591 w 3375"/>
                  <a:gd name="T19" fmla="*/ 1270 h 1661"/>
                  <a:gd name="T20" fmla="*/ 2541 w 3375"/>
                  <a:gd name="T21" fmla="*/ 1270 h 1661"/>
                  <a:gd name="T22" fmla="*/ 2541 w 3375"/>
                  <a:gd name="T23" fmla="*/ 1274 h 1661"/>
                  <a:gd name="T24" fmla="*/ 2055 w 3375"/>
                  <a:gd name="T25" fmla="*/ 1049 h 1661"/>
                  <a:gd name="T26" fmla="*/ 2055 w 3375"/>
                  <a:gd name="T27" fmla="*/ 1309 h 1661"/>
                  <a:gd name="T28" fmla="*/ 0 w 3375"/>
                  <a:gd name="T29" fmla="*/ 235 h 1661"/>
                  <a:gd name="T30" fmla="*/ 0 w 3375"/>
                  <a:gd name="T31" fmla="*/ 0 h 1661"/>
                  <a:gd name="T32" fmla="*/ 936 w 3375"/>
                  <a:gd name="T33" fmla="*/ 426 h 1661"/>
                  <a:gd name="T34" fmla="*/ 2286 w 3375"/>
                  <a:gd name="T35" fmla="*/ 1142 h 1661"/>
                  <a:gd name="T36" fmla="*/ 2304 w 3375"/>
                  <a:gd name="T37" fmla="*/ 1110 h 1661"/>
                  <a:gd name="T38" fmla="*/ 2647 w 3375"/>
                  <a:gd name="T39" fmla="*/ 1270 h 1661"/>
                  <a:gd name="T40" fmla="*/ 2636 w 3375"/>
                  <a:gd name="T41" fmla="*/ 1270 h 1661"/>
                  <a:gd name="T42" fmla="*/ 2636 w 3375"/>
                  <a:gd name="T43" fmla="*/ 1318 h 1661"/>
                  <a:gd name="T44" fmla="*/ 1332 w 3375"/>
                  <a:gd name="T45" fmla="*/ 988 h 1661"/>
                  <a:gd name="T46" fmla="*/ 0 w 3375"/>
                  <a:gd name="T47" fmla="*/ 382 h 1661"/>
                  <a:gd name="T48" fmla="*/ 0 w 3375"/>
                  <a:gd name="T49" fmla="*/ 866 h 1661"/>
                  <a:gd name="T50" fmla="*/ 0 w 3375"/>
                  <a:gd name="T51" fmla="*/ 292 h 1661"/>
                  <a:gd name="T52" fmla="*/ 1332 w 3375"/>
                  <a:gd name="T53" fmla="*/ 988 h 1661"/>
                  <a:gd name="T54" fmla="*/ 1933 w 3375"/>
                  <a:gd name="T55" fmla="*/ 898 h 1661"/>
                  <a:gd name="T56" fmla="*/ 1680 w 3375"/>
                  <a:gd name="T57" fmla="*/ 764 h 1661"/>
                  <a:gd name="T58" fmla="*/ 1933 w 3375"/>
                  <a:gd name="T59" fmla="*/ 879 h 1661"/>
                  <a:gd name="T60" fmla="*/ 1933 w 3375"/>
                  <a:gd name="T61" fmla="*/ 898 h 1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75" h="1661">
                    <a:moveTo>
                      <a:pt x="3375" y="1661"/>
                    </a:moveTo>
                    <a:lnTo>
                      <a:pt x="2686" y="1341"/>
                    </a:lnTo>
                    <a:lnTo>
                      <a:pt x="2686" y="1288"/>
                    </a:lnTo>
                    <a:lnTo>
                      <a:pt x="3296" y="1572"/>
                    </a:lnTo>
                    <a:lnTo>
                      <a:pt x="3296" y="1499"/>
                    </a:lnTo>
                    <a:lnTo>
                      <a:pt x="3375" y="1535"/>
                    </a:lnTo>
                    <a:lnTo>
                      <a:pt x="3375" y="1661"/>
                    </a:lnTo>
                    <a:moveTo>
                      <a:pt x="2636" y="1318"/>
                    </a:moveTo>
                    <a:lnTo>
                      <a:pt x="2591" y="1297"/>
                    </a:lnTo>
                    <a:lnTo>
                      <a:pt x="2591" y="1270"/>
                    </a:lnTo>
                    <a:lnTo>
                      <a:pt x="2541" y="1270"/>
                    </a:lnTo>
                    <a:lnTo>
                      <a:pt x="2541" y="1274"/>
                    </a:lnTo>
                    <a:lnTo>
                      <a:pt x="2055" y="1049"/>
                    </a:lnTo>
                    <a:lnTo>
                      <a:pt x="2055" y="1309"/>
                    </a:lnTo>
                    <a:lnTo>
                      <a:pt x="0" y="235"/>
                    </a:lnTo>
                    <a:lnTo>
                      <a:pt x="0" y="0"/>
                    </a:lnTo>
                    <a:lnTo>
                      <a:pt x="936" y="426"/>
                    </a:lnTo>
                    <a:lnTo>
                      <a:pt x="2286" y="1142"/>
                    </a:lnTo>
                    <a:lnTo>
                      <a:pt x="2304" y="1110"/>
                    </a:lnTo>
                    <a:lnTo>
                      <a:pt x="2647" y="1270"/>
                    </a:lnTo>
                    <a:lnTo>
                      <a:pt x="2636" y="1270"/>
                    </a:lnTo>
                    <a:lnTo>
                      <a:pt x="2636" y="1318"/>
                    </a:lnTo>
                    <a:moveTo>
                      <a:pt x="1332" y="988"/>
                    </a:moveTo>
                    <a:lnTo>
                      <a:pt x="0" y="382"/>
                    </a:lnTo>
                    <a:lnTo>
                      <a:pt x="0" y="866"/>
                    </a:lnTo>
                    <a:lnTo>
                      <a:pt x="0" y="292"/>
                    </a:lnTo>
                    <a:lnTo>
                      <a:pt x="1332" y="988"/>
                    </a:lnTo>
                    <a:moveTo>
                      <a:pt x="1933" y="898"/>
                    </a:moveTo>
                    <a:lnTo>
                      <a:pt x="1680" y="764"/>
                    </a:lnTo>
                    <a:lnTo>
                      <a:pt x="1933" y="879"/>
                    </a:lnTo>
                    <a:lnTo>
                      <a:pt x="1933" y="898"/>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11" name="Freeform 1596"/>
              <p:cNvSpPr>
                <a:spLocks/>
              </p:cNvSpPr>
              <p:nvPr/>
            </p:nvSpPr>
            <p:spPr bwMode="auto">
              <a:xfrm>
                <a:off x="6267" y="1033"/>
                <a:ext cx="177" cy="93"/>
              </a:xfrm>
              <a:custGeom>
                <a:avLst/>
                <a:gdLst>
                  <a:gd name="T0" fmla="*/ 177 w 177"/>
                  <a:gd name="T1" fmla="*/ 93 h 93"/>
                  <a:gd name="T2" fmla="*/ 115 w 177"/>
                  <a:gd name="T3" fmla="*/ 65 h 93"/>
                  <a:gd name="T4" fmla="*/ 0 w 177"/>
                  <a:gd name="T5" fmla="*/ 5 h 93"/>
                  <a:gd name="T6" fmla="*/ 0 w 177"/>
                  <a:gd name="T7" fmla="*/ 0 h 93"/>
                  <a:gd name="T8" fmla="*/ 177 w 177"/>
                  <a:gd name="T9" fmla="*/ 93 h 93"/>
                  <a:gd name="T10" fmla="*/ 177 w 177"/>
                  <a:gd name="T11" fmla="*/ 93 h 93"/>
                </a:gdLst>
                <a:ahLst/>
                <a:cxnLst>
                  <a:cxn ang="0">
                    <a:pos x="T0" y="T1"/>
                  </a:cxn>
                  <a:cxn ang="0">
                    <a:pos x="T2" y="T3"/>
                  </a:cxn>
                  <a:cxn ang="0">
                    <a:pos x="T4" y="T5"/>
                  </a:cxn>
                  <a:cxn ang="0">
                    <a:pos x="T6" y="T7"/>
                  </a:cxn>
                  <a:cxn ang="0">
                    <a:pos x="T8" y="T9"/>
                  </a:cxn>
                  <a:cxn ang="0">
                    <a:pos x="T10" y="T11"/>
                  </a:cxn>
                </a:cxnLst>
                <a:rect l="0" t="0" r="r" b="b"/>
                <a:pathLst>
                  <a:path w="177" h="93">
                    <a:moveTo>
                      <a:pt x="177" y="93"/>
                    </a:moveTo>
                    <a:lnTo>
                      <a:pt x="115" y="65"/>
                    </a:lnTo>
                    <a:lnTo>
                      <a:pt x="0" y="5"/>
                    </a:lnTo>
                    <a:lnTo>
                      <a:pt x="0" y="0"/>
                    </a:lnTo>
                    <a:lnTo>
                      <a:pt x="177" y="93"/>
                    </a:lnTo>
                    <a:lnTo>
                      <a:pt x="177" y="9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12" name="Freeform 1597"/>
              <p:cNvSpPr>
                <a:spLocks/>
              </p:cNvSpPr>
              <p:nvPr/>
            </p:nvSpPr>
            <p:spPr bwMode="auto">
              <a:xfrm>
                <a:off x="6486" y="1122"/>
                <a:ext cx="4" cy="3"/>
              </a:xfrm>
              <a:custGeom>
                <a:avLst/>
                <a:gdLst>
                  <a:gd name="T0" fmla="*/ 4 w 4"/>
                  <a:gd name="T1" fmla="*/ 3 h 3"/>
                  <a:gd name="T2" fmla="*/ 0 w 4"/>
                  <a:gd name="T3" fmla="*/ 1 h 3"/>
                  <a:gd name="T4" fmla="*/ 0 w 4"/>
                  <a:gd name="T5" fmla="*/ 0 h 3"/>
                  <a:gd name="T6" fmla="*/ 4 w 4"/>
                  <a:gd name="T7" fmla="*/ 0 h 3"/>
                  <a:gd name="T8" fmla="*/ 4 w 4"/>
                  <a:gd name="T9" fmla="*/ 3 h 3"/>
                </a:gdLst>
                <a:ahLst/>
                <a:cxnLst>
                  <a:cxn ang="0">
                    <a:pos x="T0" y="T1"/>
                  </a:cxn>
                  <a:cxn ang="0">
                    <a:pos x="T2" y="T3"/>
                  </a:cxn>
                  <a:cxn ang="0">
                    <a:pos x="T4" y="T5"/>
                  </a:cxn>
                  <a:cxn ang="0">
                    <a:pos x="T6" y="T7"/>
                  </a:cxn>
                  <a:cxn ang="0">
                    <a:pos x="T8" y="T9"/>
                  </a:cxn>
                </a:cxnLst>
                <a:rect l="0" t="0" r="r" b="b"/>
                <a:pathLst>
                  <a:path w="4" h="3">
                    <a:moveTo>
                      <a:pt x="4" y="3"/>
                    </a:moveTo>
                    <a:lnTo>
                      <a:pt x="0" y="1"/>
                    </a:lnTo>
                    <a:lnTo>
                      <a:pt x="0" y="0"/>
                    </a:lnTo>
                    <a:lnTo>
                      <a:pt x="4" y="0"/>
                    </a:lnTo>
                    <a:lnTo>
                      <a:pt x="4"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13" name="Freeform 1598"/>
              <p:cNvSpPr>
                <a:spLocks/>
              </p:cNvSpPr>
              <p:nvPr/>
            </p:nvSpPr>
            <p:spPr bwMode="auto">
              <a:xfrm>
                <a:off x="6347" y="1050"/>
                <a:ext cx="119" cy="61"/>
              </a:xfrm>
              <a:custGeom>
                <a:avLst/>
                <a:gdLst>
                  <a:gd name="T0" fmla="*/ 117 w 119"/>
                  <a:gd name="T1" fmla="*/ 61 h 61"/>
                  <a:gd name="T2" fmla="*/ 0 w 119"/>
                  <a:gd name="T3" fmla="*/ 0 h 61"/>
                  <a:gd name="T4" fmla="*/ 65 w 119"/>
                  <a:gd name="T5" fmla="*/ 29 h 61"/>
                  <a:gd name="T6" fmla="*/ 87 w 119"/>
                  <a:gd name="T7" fmla="*/ 40 h 61"/>
                  <a:gd name="T8" fmla="*/ 87 w 119"/>
                  <a:gd name="T9" fmla="*/ 44 h 61"/>
                  <a:gd name="T10" fmla="*/ 119 w 119"/>
                  <a:gd name="T11" fmla="*/ 59 h 61"/>
                  <a:gd name="T12" fmla="*/ 117 w 119"/>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119" h="61">
                    <a:moveTo>
                      <a:pt x="117" y="61"/>
                    </a:moveTo>
                    <a:lnTo>
                      <a:pt x="0" y="0"/>
                    </a:lnTo>
                    <a:lnTo>
                      <a:pt x="65" y="29"/>
                    </a:lnTo>
                    <a:lnTo>
                      <a:pt x="87" y="40"/>
                    </a:lnTo>
                    <a:lnTo>
                      <a:pt x="87" y="44"/>
                    </a:lnTo>
                    <a:lnTo>
                      <a:pt x="119" y="59"/>
                    </a:lnTo>
                    <a:lnTo>
                      <a:pt x="117" y="6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14" name="Freeform 1599"/>
              <p:cNvSpPr>
                <a:spLocks/>
              </p:cNvSpPr>
              <p:nvPr/>
            </p:nvSpPr>
            <p:spPr bwMode="auto">
              <a:xfrm>
                <a:off x="6494" y="1122"/>
                <a:ext cx="5" cy="7"/>
              </a:xfrm>
              <a:custGeom>
                <a:avLst/>
                <a:gdLst>
                  <a:gd name="T0" fmla="*/ 5 w 5"/>
                  <a:gd name="T1" fmla="*/ 7 h 7"/>
                  <a:gd name="T2" fmla="*/ 0 w 5"/>
                  <a:gd name="T3" fmla="*/ 5 h 7"/>
                  <a:gd name="T4" fmla="*/ 0 w 5"/>
                  <a:gd name="T5" fmla="*/ 0 h 7"/>
                  <a:gd name="T6" fmla="*/ 1 w 5"/>
                  <a:gd name="T7" fmla="*/ 0 h 7"/>
                  <a:gd name="T8" fmla="*/ 5 w 5"/>
                  <a:gd name="T9" fmla="*/ 2 h 7"/>
                  <a:gd name="T10" fmla="*/ 5 w 5"/>
                  <a:gd name="T11" fmla="*/ 7 h 7"/>
                </a:gdLst>
                <a:ahLst/>
                <a:cxnLst>
                  <a:cxn ang="0">
                    <a:pos x="T0" y="T1"/>
                  </a:cxn>
                  <a:cxn ang="0">
                    <a:pos x="T2" y="T3"/>
                  </a:cxn>
                  <a:cxn ang="0">
                    <a:pos x="T4" y="T5"/>
                  </a:cxn>
                  <a:cxn ang="0">
                    <a:pos x="T6" y="T7"/>
                  </a:cxn>
                  <a:cxn ang="0">
                    <a:pos x="T8" y="T9"/>
                  </a:cxn>
                  <a:cxn ang="0">
                    <a:pos x="T10" y="T11"/>
                  </a:cxn>
                </a:cxnLst>
                <a:rect l="0" t="0" r="r" b="b"/>
                <a:pathLst>
                  <a:path w="5" h="7">
                    <a:moveTo>
                      <a:pt x="5" y="7"/>
                    </a:moveTo>
                    <a:lnTo>
                      <a:pt x="0" y="5"/>
                    </a:lnTo>
                    <a:lnTo>
                      <a:pt x="0" y="0"/>
                    </a:lnTo>
                    <a:lnTo>
                      <a:pt x="1" y="0"/>
                    </a:lnTo>
                    <a:lnTo>
                      <a:pt x="5" y="2"/>
                    </a:lnTo>
                    <a:lnTo>
                      <a:pt x="5"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15" name="Freeform 1600"/>
              <p:cNvSpPr>
                <a:spLocks noEditPoints="1"/>
              </p:cNvSpPr>
              <p:nvPr/>
            </p:nvSpPr>
            <p:spPr bwMode="auto">
              <a:xfrm>
                <a:off x="6267" y="1088"/>
                <a:ext cx="291" cy="168"/>
              </a:xfrm>
              <a:custGeom>
                <a:avLst/>
                <a:gdLst>
                  <a:gd name="T0" fmla="*/ 2686 w 3375"/>
                  <a:gd name="T1" fmla="*/ 1629 h 1949"/>
                  <a:gd name="T2" fmla="*/ 2727 w 3375"/>
                  <a:gd name="T3" fmla="*/ 1475 h 1949"/>
                  <a:gd name="T4" fmla="*/ 2686 w 3375"/>
                  <a:gd name="T5" fmla="*/ 1397 h 1949"/>
                  <a:gd name="T6" fmla="*/ 3261 w 3375"/>
                  <a:gd name="T7" fmla="*/ 1582 h 1949"/>
                  <a:gd name="T8" fmla="*/ 3375 w 3375"/>
                  <a:gd name="T9" fmla="*/ 1567 h 1949"/>
                  <a:gd name="T10" fmla="*/ 3375 w 3375"/>
                  <a:gd name="T11" fmla="*/ 1949 h 1949"/>
                  <a:gd name="T12" fmla="*/ 2591 w 3375"/>
                  <a:gd name="T13" fmla="*/ 1585 h 1949"/>
                  <a:gd name="T14" fmla="*/ 2636 w 3375"/>
                  <a:gd name="T15" fmla="*/ 1427 h 1949"/>
                  <a:gd name="T16" fmla="*/ 2541 w 3375"/>
                  <a:gd name="T17" fmla="*/ 1562 h 1949"/>
                  <a:gd name="T18" fmla="*/ 2473 w 3375"/>
                  <a:gd name="T19" fmla="*/ 1342 h 1949"/>
                  <a:gd name="T20" fmla="*/ 2541 w 3375"/>
                  <a:gd name="T21" fmla="*/ 1562 h 1949"/>
                  <a:gd name="T22" fmla="*/ 1746 w 3375"/>
                  <a:gd name="T23" fmla="*/ 1193 h 1949"/>
                  <a:gd name="T24" fmla="*/ 2396 w 3375"/>
                  <a:gd name="T25" fmla="*/ 1475 h 1949"/>
                  <a:gd name="T26" fmla="*/ 1746 w 3375"/>
                  <a:gd name="T27" fmla="*/ 1089 h 1949"/>
                  <a:gd name="T28" fmla="*/ 2423 w 3375"/>
                  <a:gd name="T29" fmla="*/ 1316 h 1949"/>
                  <a:gd name="T30" fmla="*/ 2636 w 3375"/>
                  <a:gd name="T31" fmla="*/ 1371 h 1949"/>
                  <a:gd name="T32" fmla="*/ 2591 w 3375"/>
                  <a:gd name="T33" fmla="*/ 1254 h 1949"/>
                  <a:gd name="T34" fmla="*/ 2636 w 3375"/>
                  <a:gd name="T35" fmla="*/ 1371 h 1949"/>
                  <a:gd name="T36" fmla="*/ 1607 w 3375"/>
                  <a:gd name="T37" fmla="*/ 836 h 1949"/>
                  <a:gd name="T38" fmla="*/ 1557 w 3375"/>
                  <a:gd name="T39" fmla="*/ 806 h 1949"/>
                  <a:gd name="T40" fmla="*/ 0 w 3375"/>
                  <a:gd name="T41" fmla="*/ 0 h 1949"/>
                  <a:gd name="T42" fmla="*/ 1897 w 3375"/>
                  <a:gd name="T43" fmla="*/ 881 h 1949"/>
                  <a:gd name="T44" fmla="*/ 2541 w 3375"/>
                  <a:gd name="T45" fmla="*/ 1229 h 1949"/>
                  <a:gd name="T46" fmla="*/ 1696 w 3375"/>
                  <a:gd name="T47" fmla="*/ 1170 h 1949"/>
                  <a:gd name="T48" fmla="*/ 1607 w 3375"/>
                  <a:gd name="T49" fmla="*/ 1074 h 1949"/>
                  <a:gd name="T50" fmla="*/ 1696 w 3375"/>
                  <a:gd name="T51" fmla="*/ 1170 h 1949"/>
                  <a:gd name="T52" fmla="*/ 601 w 3375"/>
                  <a:gd name="T53" fmla="*/ 662 h 1949"/>
                  <a:gd name="T54" fmla="*/ 1557 w 3375"/>
                  <a:gd name="T55" fmla="*/ 1049 h 1949"/>
                  <a:gd name="T56" fmla="*/ 1696 w 3375"/>
                  <a:gd name="T57" fmla="*/ 1063 h 1949"/>
                  <a:gd name="T58" fmla="*/ 1607 w 3375"/>
                  <a:gd name="T59" fmla="*/ 892 h 1949"/>
                  <a:gd name="T60" fmla="*/ 1696 w 3375"/>
                  <a:gd name="T61" fmla="*/ 1063 h 1949"/>
                  <a:gd name="T62" fmla="*/ 601 w 3375"/>
                  <a:gd name="T63" fmla="*/ 508 h 1949"/>
                  <a:gd name="T64" fmla="*/ 1557 w 3375"/>
                  <a:gd name="T65" fmla="*/ 866 h 1949"/>
                  <a:gd name="T66" fmla="*/ 552 w 3375"/>
                  <a:gd name="T67" fmla="*/ 638 h 1949"/>
                  <a:gd name="T68" fmla="*/ 398 w 3375"/>
                  <a:gd name="T69" fmla="*/ 461 h 1949"/>
                  <a:gd name="T70" fmla="*/ 552 w 3375"/>
                  <a:gd name="T71" fmla="*/ 638 h 1949"/>
                  <a:gd name="T72" fmla="*/ 0 w 3375"/>
                  <a:gd name="T73" fmla="*/ 382 h 1949"/>
                  <a:gd name="T74" fmla="*/ 348 w 3375"/>
                  <a:gd name="T75" fmla="*/ 436 h 1949"/>
                  <a:gd name="T76" fmla="*/ 552 w 3375"/>
                  <a:gd name="T77" fmla="*/ 483 h 1949"/>
                  <a:gd name="T78" fmla="*/ 398 w 3375"/>
                  <a:gd name="T79" fmla="*/ 264 h 1949"/>
                  <a:gd name="T80" fmla="*/ 552 w 3375"/>
                  <a:gd name="T81" fmla="*/ 483 h 1949"/>
                  <a:gd name="T82" fmla="*/ 0 w 3375"/>
                  <a:gd name="T83" fmla="*/ 203 h 1949"/>
                  <a:gd name="T84" fmla="*/ 348 w 3375"/>
                  <a:gd name="T85" fmla="*/ 238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75" h="1949">
                    <a:moveTo>
                      <a:pt x="3375" y="1949"/>
                    </a:moveTo>
                    <a:lnTo>
                      <a:pt x="2686" y="1629"/>
                    </a:lnTo>
                    <a:lnTo>
                      <a:pt x="2686" y="1453"/>
                    </a:lnTo>
                    <a:lnTo>
                      <a:pt x="2727" y="1475"/>
                    </a:lnTo>
                    <a:lnTo>
                      <a:pt x="2751" y="1430"/>
                    </a:lnTo>
                    <a:lnTo>
                      <a:pt x="2686" y="1397"/>
                    </a:lnTo>
                    <a:lnTo>
                      <a:pt x="2686" y="1300"/>
                    </a:lnTo>
                    <a:lnTo>
                      <a:pt x="3261" y="1582"/>
                    </a:lnTo>
                    <a:lnTo>
                      <a:pt x="3261" y="1514"/>
                    </a:lnTo>
                    <a:lnTo>
                      <a:pt x="3375" y="1567"/>
                    </a:lnTo>
                    <a:lnTo>
                      <a:pt x="3375" y="1201"/>
                    </a:lnTo>
                    <a:lnTo>
                      <a:pt x="3375" y="1949"/>
                    </a:lnTo>
                    <a:moveTo>
                      <a:pt x="2636" y="1606"/>
                    </a:moveTo>
                    <a:lnTo>
                      <a:pt x="2591" y="1585"/>
                    </a:lnTo>
                    <a:lnTo>
                      <a:pt x="2591" y="1404"/>
                    </a:lnTo>
                    <a:lnTo>
                      <a:pt x="2636" y="1427"/>
                    </a:lnTo>
                    <a:lnTo>
                      <a:pt x="2636" y="1606"/>
                    </a:lnTo>
                    <a:moveTo>
                      <a:pt x="2541" y="1562"/>
                    </a:moveTo>
                    <a:lnTo>
                      <a:pt x="2473" y="1530"/>
                    </a:lnTo>
                    <a:lnTo>
                      <a:pt x="2473" y="1342"/>
                    </a:lnTo>
                    <a:lnTo>
                      <a:pt x="2541" y="1378"/>
                    </a:lnTo>
                    <a:lnTo>
                      <a:pt x="2541" y="1562"/>
                    </a:lnTo>
                    <a:moveTo>
                      <a:pt x="2423" y="1507"/>
                    </a:moveTo>
                    <a:lnTo>
                      <a:pt x="1746" y="1193"/>
                    </a:lnTo>
                    <a:lnTo>
                      <a:pt x="1746" y="1145"/>
                    </a:lnTo>
                    <a:lnTo>
                      <a:pt x="2396" y="1475"/>
                    </a:lnTo>
                    <a:lnTo>
                      <a:pt x="2419" y="1430"/>
                    </a:lnTo>
                    <a:lnTo>
                      <a:pt x="1746" y="1089"/>
                    </a:lnTo>
                    <a:lnTo>
                      <a:pt x="1746" y="964"/>
                    </a:lnTo>
                    <a:lnTo>
                      <a:pt x="2423" y="1316"/>
                    </a:lnTo>
                    <a:lnTo>
                      <a:pt x="2423" y="1507"/>
                    </a:lnTo>
                    <a:moveTo>
                      <a:pt x="2636" y="1371"/>
                    </a:moveTo>
                    <a:lnTo>
                      <a:pt x="2591" y="1347"/>
                    </a:lnTo>
                    <a:lnTo>
                      <a:pt x="2591" y="1254"/>
                    </a:lnTo>
                    <a:lnTo>
                      <a:pt x="2636" y="1276"/>
                    </a:lnTo>
                    <a:lnTo>
                      <a:pt x="2636" y="1371"/>
                    </a:lnTo>
                    <a:moveTo>
                      <a:pt x="2541" y="1321"/>
                    </a:moveTo>
                    <a:lnTo>
                      <a:pt x="1607" y="836"/>
                    </a:lnTo>
                    <a:lnTo>
                      <a:pt x="1607" y="806"/>
                    </a:lnTo>
                    <a:lnTo>
                      <a:pt x="1557" y="806"/>
                    </a:lnTo>
                    <a:lnTo>
                      <a:pt x="1557" y="810"/>
                    </a:lnTo>
                    <a:lnTo>
                      <a:pt x="0" y="0"/>
                    </a:lnTo>
                    <a:lnTo>
                      <a:pt x="0" y="0"/>
                    </a:lnTo>
                    <a:lnTo>
                      <a:pt x="1897" y="881"/>
                    </a:lnTo>
                    <a:lnTo>
                      <a:pt x="1897" y="913"/>
                    </a:lnTo>
                    <a:lnTo>
                      <a:pt x="2541" y="1229"/>
                    </a:lnTo>
                    <a:lnTo>
                      <a:pt x="2541" y="1321"/>
                    </a:lnTo>
                    <a:moveTo>
                      <a:pt x="1696" y="1170"/>
                    </a:moveTo>
                    <a:lnTo>
                      <a:pt x="1607" y="1128"/>
                    </a:lnTo>
                    <a:lnTo>
                      <a:pt x="1607" y="1074"/>
                    </a:lnTo>
                    <a:lnTo>
                      <a:pt x="1696" y="1119"/>
                    </a:lnTo>
                    <a:lnTo>
                      <a:pt x="1696" y="1170"/>
                    </a:lnTo>
                    <a:moveTo>
                      <a:pt x="1557" y="1105"/>
                    </a:moveTo>
                    <a:lnTo>
                      <a:pt x="601" y="662"/>
                    </a:lnTo>
                    <a:lnTo>
                      <a:pt x="601" y="564"/>
                    </a:lnTo>
                    <a:lnTo>
                      <a:pt x="1557" y="1049"/>
                    </a:lnTo>
                    <a:lnTo>
                      <a:pt x="1557" y="1105"/>
                    </a:lnTo>
                    <a:moveTo>
                      <a:pt x="1696" y="1063"/>
                    </a:moveTo>
                    <a:lnTo>
                      <a:pt x="1607" y="1018"/>
                    </a:lnTo>
                    <a:lnTo>
                      <a:pt x="1607" y="892"/>
                    </a:lnTo>
                    <a:lnTo>
                      <a:pt x="1696" y="938"/>
                    </a:lnTo>
                    <a:lnTo>
                      <a:pt x="1696" y="1063"/>
                    </a:lnTo>
                    <a:moveTo>
                      <a:pt x="1557" y="993"/>
                    </a:moveTo>
                    <a:lnTo>
                      <a:pt x="601" y="508"/>
                    </a:lnTo>
                    <a:lnTo>
                      <a:pt x="601" y="370"/>
                    </a:lnTo>
                    <a:lnTo>
                      <a:pt x="1557" y="866"/>
                    </a:lnTo>
                    <a:lnTo>
                      <a:pt x="1557" y="993"/>
                    </a:lnTo>
                    <a:moveTo>
                      <a:pt x="552" y="638"/>
                    </a:moveTo>
                    <a:lnTo>
                      <a:pt x="398" y="567"/>
                    </a:lnTo>
                    <a:lnTo>
                      <a:pt x="398" y="461"/>
                    </a:lnTo>
                    <a:lnTo>
                      <a:pt x="552" y="539"/>
                    </a:lnTo>
                    <a:lnTo>
                      <a:pt x="552" y="638"/>
                    </a:lnTo>
                    <a:moveTo>
                      <a:pt x="348" y="544"/>
                    </a:moveTo>
                    <a:lnTo>
                      <a:pt x="0" y="382"/>
                    </a:lnTo>
                    <a:lnTo>
                      <a:pt x="0" y="259"/>
                    </a:lnTo>
                    <a:lnTo>
                      <a:pt x="348" y="436"/>
                    </a:lnTo>
                    <a:lnTo>
                      <a:pt x="348" y="544"/>
                    </a:lnTo>
                    <a:moveTo>
                      <a:pt x="552" y="483"/>
                    </a:moveTo>
                    <a:lnTo>
                      <a:pt x="398" y="405"/>
                    </a:lnTo>
                    <a:lnTo>
                      <a:pt x="398" y="264"/>
                    </a:lnTo>
                    <a:lnTo>
                      <a:pt x="552" y="344"/>
                    </a:lnTo>
                    <a:lnTo>
                      <a:pt x="552" y="483"/>
                    </a:lnTo>
                    <a:moveTo>
                      <a:pt x="348" y="380"/>
                    </a:moveTo>
                    <a:lnTo>
                      <a:pt x="0" y="203"/>
                    </a:lnTo>
                    <a:lnTo>
                      <a:pt x="0" y="57"/>
                    </a:lnTo>
                    <a:lnTo>
                      <a:pt x="348" y="238"/>
                    </a:lnTo>
                    <a:lnTo>
                      <a:pt x="348" y="380"/>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16" name="Freeform 1601"/>
              <p:cNvSpPr>
                <a:spLocks/>
              </p:cNvSpPr>
              <p:nvPr/>
            </p:nvSpPr>
            <p:spPr bwMode="auto">
              <a:xfrm>
                <a:off x="6486" y="1194"/>
                <a:ext cx="4" cy="8"/>
              </a:xfrm>
              <a:custGeom>
                <a:avLst/>
                <a:gdLst>
                  <a:gd name="T0" fmla="*/ 0 w 4"/>
                  <a:gd name="T1" fmla="*/ 8 h 8"/>
                  <a:gd name="T2" fmla="*/ 0 w 4"/>
                  <a:gd name="T3" fmla="*/ 0 h 8"/>
                  <a:gd name="T4" fmla="*/ 4 w 4"/>
                  <a:gd name="T5" fmla="*/ 2 h 8"/>
                  <a:gd name="T6" fmla="*/ 4 w 4"/>
                  <a:gd name="T7" fmla="*/ 5 h 8"/>
                  <a:gd name="T8" fmla="*/ 0 w 4"/>
                  <a:gd name="T9" fmla="*/ 5 h 8"/>
                  <a:gd name="T10" fmla="*/ 0 w 4"/>
                  <a:gd name="T11" fmla="*/ 8 h 8"/>
                </a:gdLst>
                <a:ahLst/>
                <a:cxnLst>
                  <a:cxn ang="0">
                    <a:pos x="T0" y="T1"/>
                  </a:cxn>
                  <a:cxn ang="0">
                    <a:pos x="T2" y="T3"/>
                  </a:cxn>
                  <a:cxn ang="0">
                    <a:pos x="T4" y="T5"/>
                  </a:cxn>
                  <a:cxn ang="0">
                    <a:pos x="T6" y="T7"/>
                  </a:cxn>
                  <a:cxn ang="0">
                    <a:pos x="T8" y="T9"/>
                  </a:cxn>
                  <a:cxn ang="0">
                    <a:pos x="T10" y="T11"/>
                  </a:cxn>
                </a:cxnLst>
                <a:rect l="0" t="0" r="r" b="b"/>
                <a:pathLst>
                  <a:path w="4" h="8">
                    <a:moveTo>
                      <a:pt x="0" y="8"/>
                    </a:moveTo>
                    <a:lnTo>
                      <a:pt x="0" y="0"/>
                    </a:lnTo>
                    <a:lnTo>
                      <a:pt x="4" y="2"/>
                    </a:lnTo>
                    <a:lnTo>
                      <a:pt x="4" y="5"/>
                    </a:lnTo>
                    <a:lnTo>
                      <a:pt x="0" y="5"/>
                    </a:lnTo>
                    <a:lnTo>
                      <a:pt x="0"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17" name="Freeform 1602"/>
              <p:cNvSpPr>
                <a:spLocks noEditPoints="1"/>
              </p:cNvSpPr>
              <p:nvPr/>
            </p:nvSpPr>
            <p:spPr bwMode="auto">
              <a:xfrm>
                <a:off x="6267" y="1088"/>
                <a:ext cx="237" cy="127"/>
              </a:xfrm>
              <a:custGeom>
                <a:avLst/>
                <a:gdLst>
                  <a:gd name="T0" fmla="*/ 2727 w 2751"/>
                  <a:gd name="T1" fmla="*/ 1475 h 1475"/>
                  <a:gd name="T2" fmla="*/ 2686 w 2751"/>
                  <a:gd name="T3" fmla="*/ 1453 h 1475"/>
                  <a:gd name="T4" fmla="*/ 2686 w 2751"/>
                  <a:gd name="T5" fmla="*/ 1397 h 1475"/>
                  <a:gd name="T6" fmla="*/ 2751 w 2751"/>
                  <a:gd name="T7" fmla="*/ 1430 h 1475"/>
                  <a:gd name="T8" fmla="*/ 2727 w 2751"/>
                  <a:gd name="T9" fmla="*/ 1475 h 1475"/>
                  <a:gd name="T10" fmla="*/ 2636 w 2751"/>
                  <a:gd name="T11" fmla="*/ 1427 h 1475"/>
                  <a:gd name="T12" fmla="*/ 2591 w 2751"/>
                  <a:gd name="T13" fmla="*/ 1404 h 1475"/>
                  <a:gd name="T14" fmla="*/ 2591 w 2751"/>
                  <a:gd name="T15" fmla="*/ 1347 h 1475"/>
                  <a:gd name="T16" fmla="*/ 2636 w 2751"/>
                  <a:gd name="T17" fmla="*/ 1371 h 1475"/>
                  <a:gd name="T18" fmla="*/ 2636 w 2751"/>
                  <a:gd name="T19" fmla="*/ 1427 h 1475"/>
                  <a:gd name="T20" fmla="*/ 2541 w 2751"/>
                  <a:gd name="T21" fmla="*/ 1378 h 1475"/>
                  <a:gd name="T22" fmla="*/ 2541 w 2751"/>
                  <a:gd name="T23" fmla="*/ 1378 h 1475"/>
                  <a:gd name="T24" fmla="*/ 2473 w 2751"/>
                  <a:gd name="T25" fmla="*/ 1342 h 1475"/>
                  <a:gd name="T26" fmla="*/ 2473 w 2751"/>
                  <a:gd name="T27" fmla="*/ 1301 h 1475"/>
                  <a:gd name="T28" fmla="*/ 2423 w 2751"/>
                  <a:gd name="T29" fmla="*/ 1301 h 1475"/>
                  <a:gd name="T30" fmla="*/ 2423 w 2751"/>
                  <a:gd name="T31" fmla="*/ 1316 h 1475"/>
                  <a:gd name="T32" fmla="*/ 1746 w 2751"/>
                  <a:gd name="T33" fmla="*/ 964 h 1475"/>
                  <a:gd name="T34" fmla="*/ 1746 w 2751"/>
                  <a:gd name="T35" fmla="*/ 923 h 1475"/>
                  <a:gd name="T36" fmla="*/ 1696 w 2751"/>
                  <a:gd name="T37" fmla="*/ 923 h 1475"/>
                  <a:gd name="T38" fmla="*/ 1696 w 2751"/>
                  <a:gd name="T39" fmla="*/ 938 h 1475"/>
                  <a:gd name="T40" fmla="*/ 1607 w 2751"/>
                  <a:gd name="T41" fmla="*/ 892 h 1475"/>
                  <a:gd name="T42" fmla="*/ 1607 w 2751"/>
                  <a:gd name="T43" fmla="*/ 836 h 1475"/>
                  <a:gd name="T44" fmla="*/ 2541 w 2751"/>
                  <a:gd name="T45" fmla="*/ 1321 h 1475"/>
                  <a:gd name="T46" fmla="*/ 2541 w 2751"/>
                  <a:gd name="T47" fmla="*/ 1378 h 1475"/>
                  <a:gd name="T48" fmla="*/ 1557 w 2751"/>
                  <a:gd name="T49" fmla="*/ 866 h 1475"/>
                  <a:gd name="T50" fmla="*/ 601 w 2751"/>
                  <a:gd name="T51" fmla="*/ 370 h 1475"/>
                  <a:gd name="T52" fmla="*/ 601 w 2751"/>
                  <a:gd name="T53" fmla="*/ 328 h 1475"/>
                  <a:gd name="T54" fmla="*/ 552 w 2751"/>
                  <a:gd name="T55" fmla="*/ 328 h 1475"/>
                  <a:gd name="T56" fmla="*/ 552 w 2751"/>
                  <a:gd name="T57" fmla="*/ 344 h 1475"/>
                  <a:gd name="T58" fmla="*/ 398 w 2751"/>
                  <a:gd name="T59" fmla="*/ 264 h 1475"/>
                  <a:gd name="T60" fmla="*/ 398 w 2751"/>
                  <a:gd name="T61" fmla="*/ 223 h 1475"/>
                  <a:gd name="T62" fmla="*/ 348 w 2751"/>
                  <a:gd name="T63" fmla="*/ 223 h 1475"/>
                  <a:gd name="T64" fmla="*/ 348 w 2751"/>
                  <a:gd name="T65" fmla="*/ 238 h 1475"/>
                  <a:gd name="T66" fmla="*/ 0 w 2751"/>
                  <a:gd name="T67" fmla="*/ 57 h 1475"/>
                  <a:gd name="T68" fmla="*/ 0 w 2751"/>
                  <a:gd name="T69" fmla="*/ 0 h 1475"/>
                  <a:gd name="T70" fmla="*/ 1557 w 2751"/>
                  <a:gd name="T71" fmla="*/ 810 h 1475"/>
                  <a:gd name="T72" fmla="*/ 1557 w 2751"/>
                  <a:gd name="T73" fmla="*/ 866 h 1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51" h="1475">
                    <a:moveTo>
                      <a:pt x="2727" y="1475"/>
                    </a:moveTo>
                    <a:lnTo>
                      <a:pt x="2686" y="1453"/>
                    </a:lnTo>
                    <a:lnTo>
                      <a:pt x="2686" y="1397"/>
                    </a:lnTo>
                    <a:lnTo>
                      <a:pt x="2751" y="1430"/>
                    </a:lnTo>
                    <a:lnTo>
                      <a:pt x="2727" y="1475"/>
                    </a:lnTo>
                    <a:moveTo>
                      <a:pt x="2636" y="1427"/>
                    </a:moveTo>
                    <a:lnTo>
                      <a:pt x="2591" y="1404"/>
                    </a:lnTo>
                    <a:lnTo>
                      <a:pt x="2591" y="1347"/>
                    </a:lnTo>
                    <a:lnTo>
                      <a:pt x="2636" y="1371"/>
                    </a:lnTo>
                    <a:lnTo>
                      <a:pt x="2636" y="1427"/>
                    </a:lnTo>
                    <a:moveTo>
                      <a:pt x="2541" y="1378"/>
                    </a:moveTo>
                    <a:lnTo>
                      <a:pt x="2541" y="1378"/>
                    </a:lnTo>
                    <a:lnTo>
                      <a:pt x="2473" y="1342"/>
                    </a:lnTo>
                    <a:lnTo>
                      <a:pt x="2473" y="1301"/>
                    </a:lnTo>
                    <a:lnTo>
                      <a:pt x="2423" y="1301"/>
                    </a:lnTo>
                    <a:lnTo>
                      <a:pt x="2423" y="1316"/>
                    </a:lnTo>
                    <a:lnTo>
                      <a:pt x="1746" y="964"/>
                    </a:lnTo>
                    <a:lnTo>
                      <a:pt x="1746" y="923"/>
                    </a:lnTo>
                    <a:lnTo>
                      <a:pt x="1696" y="923"/>
                    </a:lnTo>
                    <a:lnTo>
                      <a:pt x="1696" y="938"/>
                    </a:lnTo>
                    <a:lnTo>
                      <a:pt x="1607" y="892"/>
                    </a:lnTo>
                    <a:lnTo>
                      <a:pt x="1607" y="836"/>
                    </a:lnTo>
                    <a:lnTo>
                      <a:pt x="2541" y="1321"/>
                    </a:lnTo>
                    <a:lnTo>
                      <a:pt x="2541" y="1378"/>
                    </a:lnTo>
                    <a:moveTo>
                      <a:pt x="1557" y="866"/>
                    </a:moveTo>
                    <a:lnTo>
                      <a:pt x="601" y="370"/>
                    </a:lnTo>
                    <a:lnTo>
                      <a:pt x="601" y="328"/>
                    </a:lnTo>
                    <a:lnTo>
                      <a:pt x="552" y="328"/>
                    </a:lnTo>
                    <a:lnTo>
                      <a:pt x="552" y="344"/>
                    </a:lnTo>
                    <a:lnTo>
                      <a:pt x="398" y="264"/>
                    </a:lnTo>
                    <a:lnTo>
                      <a:pt x="398" y="223"/>
                    </a:lnTo>
                    <a:lnTo>
                      <a:pt x="348" y="223"/>
                    </a:lnTo>
                    <a:lnTo>
                      <a:pt x="348" y="238"/>
                    </a:lnTo>
                    <a:lnTo>
                      <a:pt x="0" y="57"/>
                    </a:lnTo>
                    <a:lnTo>
                      <a:pt x="0" y="0"/>
                    </a:lnTo>
                    <a:lnTo>
                      <a:pt x="1557" y="810"/>
                    </a:lnTo>
                    <a:lnTo>
                      <a:pt x="1557" y="86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18" name="Freeform 1603"/>
              <p:cNvSpPr>
                <a:spLocks/>
              </p:cNvSpPr>
              <p:nvPr/>
            </p:nvSpPr>
            <p:spPr bwMode="auto">
              <a:xfrm>
                <a:off x="6486" y="1199"/>
                <a:ext cx="4" cy="25"/>
              </a:xfrm>
              <a:custGeom>
                <a:avLst/>
                <a:gdLst>
                  <a:gd name="T0" fmla="*/ 4 w 4"/>
                  <a:gd name="T1" fmla="*/ 25 h 25"/>
                  <a:gd name="T2" fmla="*/ 0 w 4"/>
                  <a:gd name="T3" fmla="*/ 23 h 25"/>
                  <a:gd name="T4" fmla="*/ 0 w 4"/>
                  <a:gd name="T5" fmla="*/ 0 h 25"/>
                  <a:gd name="T6" fmla="*/ 4 w 4"/>
                  <a:gd name="T7" fmla="*/ 0 h 25"/>
                  <a:gd name="T8" fmla="*/ 4 w 4"/>
                  <a:gd name="T9" fmla="*/ 25 h 25"/>
                </a:gdLst>
                <a:ahLst/>
                <a:cxnLst>
                  <a:cxn ang="0">
                    <a:pos x="T0" y="T1"/>
                  </a:cxn>
                  <a:cxn ang="0">
                    <a:pos x="T2" y="T3"/>
                  </a:cxn>
                  <a:cxn ang="0">
                    <a:pos x="T4" y="T5"/>
                  </a:cxn>
                  <a:cxn ang="0">
                    <a:pos x="T6" y="T7"/>
                  </a:cxn>
                  <a:cxn ang="0">
                    <a:pos x="T8" y="T9"/>
                  </a:cxn>
                </a:cxnLst>
                <a:rect l="0" t="0" r="r" b="b"/>
                <a:pathLst>
                  <a:path w="4" h="25">
                    <a:moveTo>
                      <a:pt x="4" y="25"/>
                    </a:moveTo>
                    <a:lnTo>
                      <a:pt x="0" y="23"/>
                    </a:lnTo>
                    <a:lnTo>
                      <a:pt x="0" y="0"/>
                    </a:lnTo>
                    <a:lnTo>
                      <a:pt x="4" y="0"/>
                    </a:lnTo>
                    <a:lnTo>
                      <a:pt x="4" y="2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19" name="Freeform 1604"/>
              <p:cNvSpPr>
                <a:spLocks/>
              </p:cNvSpPr>
              <p:nvPr/>
            </p:nvSpPr>
            <p:spPr bwMode="auto">
              <a:xfrm>
                <a:off x="6494" y="1198"/>
                <a:ext cx="5" cy="30"/>
              </a:xfrm>
              <a:custGeom>
                <a:avLst/>
                <a:gdLst>
                  <a:gd name="T0" fmla="*/ 5 w 5"/>
                  <a:gd name="T1" fmla="*/ 30 h 30"/>
                  <a:gd name="T2" fmla="*/ 0 w 5"/>
                  <a:gd name="T3" fmla="*/ 28 h 30"/>
                  <a:gd name="T4" fmla="*/ 0 w 5"/>
                  <a:gd name="T5" fmla="*/ 0 h 30"/>
                  <a:gd name="T6" fmla="*/ 5 w 5"/>
                  <a:gd name="T7" fmla="*/ 2 h 30"/>
                  <a:gd name="T8" fmla="*/ 5 w 5"/>
                  <a:gd name="T9" fmla="*/ 30 h 30"/>
                </a:gdLst>
                <a:ahLst/>
                <a:cxnLst>
                  <a:cxn ang="0">
                    <a:pos x="T0" y="T1"/>
                  </a:cxn>
                  <a:cxn ang="0">
                    <a:pos x="T2" y="T3"/>
                  </a:cxn>
                  <a:cxn ang="0">
                    <a:pos x="T4" y="T5"/>
                  </a:cxn>
                  <a:cxn ang="0">
                    <a:pos x="T6" y="T7"/>
                  </a:cxn>
                  <a:cxn ang="0">
                    <a:pos x="T8" y="T9"/>
                  </a:cxn>
                </a:cxnLst>
                <a:rect l="0" t="0" r="r" b="b"/>
                <a:pathLst>
                  <a:path w="5" h="30">
                    <a:moveTo>
                      <a:pt x="5" y="30"/>
                    </a:moveTo>
                    <a:lnTo>
                      <a:pt x="0" y="28"/>
                    </a:lnTo>
                    <a:lnTo>
                      <a:pt x="0" y="0"/>
                    </a:lnTo>
                    <a:lnTo>
                      <a:pt x="5" y="2"/>
                    </a:lnTo>
                    <a:lnTo>
                      <a:pt x="5" y="3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20" name="Freeform 1605"/>
              <p:cNvSpPr>
                <a:spLocks noEditPoints="1"/>
              </p:cNvSpPr>
              <p:nvPr/>
            </p:nvSpPr>
            <p:spPr bwMode="auto">
              <a:xfrm>
                <a:off x="6314" y="1116"/>
                <a:ext cx="5" cy="29"/>
              </a:xfrm>
              <a:custGeom>
                <a:avLst/>
                <a:gdLst>
                  <a:gd name="T0" fmla="*/ 49 w 49"/>
                  <a:gd name="T1" fmla="*/ 334 h 334"/>
                  <a:gd name="T2" fmla="*/ 0 w 49"/>
                  <a:gd name="T3" fmla="*/ 310 h 334"/>
                  <a:gd name="T4" fmla="*/ 0 w 49"/>
                  <a:gd name="T5" fmla="*/ 211 h 334"/>
                  <a:gd name="T6" fmla="*/ 49 w 49"/>
                  <a:gd name="T7" fmla="*/ 236 h 334"/>
                  <a:gd name="T8" fmla="*/ 49 w 49"/>
                  <a:gd name="T9" fmla="*/ 334 h 334"/>
                  <a:gd name="T10" fmla="*/ 49 w 49"/>
                  <a:gd name="T11" fmla="*/ 180 h 334"/>
                  <a:gd name="T12" fmla="*/ 0 w 49"/>
                  <a:gd name="T13" fmla="*/ 155 h 334"/>
                  <a:gd name="T14" fmla="*/ 0 w 49"/>
                  <a:gd name="T15" fmla="*/ 0 h 334"/>
                  <a:gd name="T16" fmla="*/ 49 w 49"/>
                  <a:gd name="T17" fmla="*/ 0 h 334"/>
                  <a:gd name="T18" fmla="*/ 49 w 49"/>
                  <a:gd name="T19" fmla="*/ 18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334">
                    <a:moveTo>
                      <a:pt x="49" y="334"/>
                    </a:moveTo>
                    <a:lnTo>
                      <a:pt x="0" y="310"/>
                    </a:lnTo>
                    <a:lnTo>
                      <a:pt x="0" y="211"/>
                    </a:lnTo>
                    <a:lnTo>
                      <a:pt x="49" y="236"/>
                    </a:lnTo>
                    <a:lnTo>
                      <a:pt x="49" y="334"/>
                    </a:lnTo>
                    <a:moveTo>
                      <a:pt x="49" y="180"/>
                    </a:moveTo>
                    <a:lnTo>
                      <a:pt x="0" y="155"/>
                    </a:lnTo>
                    <a:lnTo>
                      <a:pt x="0" y="0"/>
                    </a:lnTo>
                    <a:lnTo>
                      <a:pt x="49" y="0"/>
                    </a:lnTo>
                    <a:lnTo>
                      <a:pt x="49" y="18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21" name="Freeform 1606"/>
              <p:cNvSpPr>
                <a:spLocks noEditPoints="1"/>
              </p:cNvSpPr>
              <p:nvPr/>
            </p:nvSpPr>
            <p:spPr bwMode="auto">
              <a:xfrm>
                <a:off x="6413" y="1167"/>
                <a:ext cx="4" cy="24"/>
              </a:xfrm>
              <a:custGeom>
                <a:avLst/>
                <a:gdLst>
                  <a:gd name="T0" fmla="*/ 50 w 50"/>
                  <a:gd name="T1" fmla="*/ 270 h 270"/>
                  <a:gd name="T2" fmla="*/ 0 w 50"/>
                  <a:gd name="T3" fmla="*/ 247 h 270"/>
                  <a:gd name="T4" fmla="*/ 0 w 50"/>
                  <a:gd name="T5" fmla="*/ 196 h 270"/>
                  <a:gd name="T6" fmla="*/ 50 w 50"/>
                  <a:gd name="T7" fmla="*/ 222 h 270"/>
                  <a:gd name="T8" fmla="*/ 50 w 50"/>
                  <a:gd name="T9" fmla="*/ 270 h 270"/>
                  <a:gd name="T10" fmla="*/ 50 w 50"/>
                  <a:gd name="T11" fmla="*/ 166 h 270"/>
                  <a:gd name="T12" fmla="*/ 0 w 50"/>
                  <a:gd name="T13" fmla="*/ 140 h 270"/>
                  <a:gd name="T14" fmla="*/ 0 w 50"/>
                  <a:gd name="T15" fmla="*/ 0 h 270"/>
                  <a:gd name="T16" fmla="*/ 50 w 50"/>
                  <a:gd name="T17" fmla="*/ 0 h 270"/>
                  <a:gd name="T18" fmla="*/ 50 w 50"/>
                  <a:gd name="T19" fmla="*/ 16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70">
                    <a:moveTo>
                      <a:pt x="50" y="270"/>
                    </a:moveTo>
                    <a:lnTo>
                      <a:pt x="0" y="247"/>
                    </a:lnTo>
                    <a:lnTo>
                      <a:pt x="0" y="196"/>
                    </a:lnTo>
                    <a:lnTo>
                      <a:pt x="50" y="222"/>
                    </a:lnTo>
                    <a:lnTo>
                      <a:pt x="50" y="270"/>
                    </a:lnTo>
                    <a:moveTo>
                      <a:pt x="50" y="166"/>
                    </a:moveTo>
                    <a:lnTo>
                      <a:pt x="0" y="140"/>
                    </a:lnTo>
                    <a:lnTo>
                      <a:pt x="0" y="0"/>
                    </a:lnTo>
                    <a:lnTo>
                      <a:pt x="50" y="0"/>
                    </a:lnTo>
                    <a:lnTo>
                      <a:pt x="50" y="16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22" name="Freeform 1607"/>
              <p:cNvSpPr>
                <a:spLocks noEditPoints="1"/>
              </p:cNvSpPr>
              <p:nvPr/>
            </p:nvSpPr>
            <p:spPr bwMode="auto">
              <a:xfrm>
                <a:off x="6267" y="1105"/>
                <a:ext cx="208" cy="110"/>
              </a:xfrm>
              <a:custGeom>
                <a:avLst/>
                <a:gdLst>
                  <a:gd name="T0" fmla="*/ 2396 w 2419"/>
                  <a:gd name="T1" fmla="*/ 1272 h 1272"/>
                  <a:gd name="T2" fmla="*/ 1746 w 2419"/>
                  <a:gd name="T3" fmla="*/ 942 h 1272"/>
                  <a:gd name="T4" fmla="*/ 1696 w 2419"/>
                  <a:gd name="T5" fmla="*/ 916 h 1272"/>
                  <a:gd name="T6" fmla="*/ 1607 w 2419"/>
                  <a:gd name="T7" fmla="*/ 871 h 1272"/>
                  <a:gd name="T8" fmla="*/ 1607 w 2419"/>
                  <a:gd name="T9" fmla="*/ 815 h 1272"/>
                  <a:gd name="T10" fmla="*/ 1696 w 2419"/>
                  <a:gd name="T11" fmla="*/ 860 h 1272"/>
                  <a:gd name="T12" fmla="*/ 1746 w 2419"/>
                  <a:gd name="T13" fmla="*/ 886 h 1272"/>
                  <a:gd name="T14" fmla="*/ 2419 w 2419"/>
                  <a:gd name="T15" fmla="*/ 1227 h 1272"/>
                  <a:gd name="T16" fmla="*/ 2396 w 2419"/>
                  <a:gd name="T17" fmla="*/ 1272 h 1272"/>
                  <a:gd name="T18" fmla="*/ 1557 w 2419"/>
                  <a:gd name="T19" fmla="*/ 846 h 1272"/>
                  <a:gd name="T20" fmla="*/ 601 w 2419"/>
                  <a:gd name="T21" fmla="*/ 361 h 1272"/>
                  <a:gd name="T22" fmla="*/ 552 w 2419"/>
                  <a:gd name="T23" fmla="*/ 336 h 1272"/>
                  <a:gd name="T24" fmla="*/ 398 w 2419"/>
                  <a:gd name="T25" fmla="*/ 258 h 1272"/>
                  <a:gd name="T26" fmla="*/ 398 w 2419"/>
                  <a:gd name="T27" fmla="*/ 202 h 1272"/>
                  <a:gd name="T28" fmla="*/ 552 w 2419"/>
                  <a:gd name="T29" fmla="*/ 280 h 1272"/>
                  <a:gd name="T30" fmla="*/ 601 w 2419"/>
                  <a:gd name="T31" fmla="*/ 305 h 1272"/>
                  <a:gd name="T32" fmla="*/ 1557 w 2419"/>
                  <a:gd name="T33" fmla="*/ 790 h 1272"/>
                  <a:gd name="T34" fmla="*/ 1557 w 2419"/>
                  <a:gd name="T35" fmla="*/ 846 h 1272"/>
                  <a:gd name="T36" fmla="*/ 348 w 2419"/>
                  <a:gd name="T37" fmla="*/ 233 h 1272"/>
                  <a:gd name="T38" fmla="*/ 0 w 2419"/>
                  <a:gd name="T39" fmla="*/ 56 h 1272"/>
                  <a:gd name="T40" fmla="*/ 0 w 2419"/>
                  <a:gd name="T41" fmla="*/ 0 h 1272"/>
                  <a:gd name="T42" fmla="*/ 348 w 2419"/>
                  <a:gd name="T43" fmla="*/ 177 h 1272"/>
                  <a:gd name="T44" fmla="*/ 348 w 2419"/>
                  <a:gd name="T45" fmla="*/ 233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19" h="1272">
                    <a:moveTo>
                      <a:pt x="2396" y="1272"/>
                    </a:moveTo>
                    <a:lnTo>
                      <a:pt x="1746" y="942"/>
                    </a:lnTo>
                    <a:lnTo>
                      <a:pt x="1696" y="916"/>
                    </a:lnTo>
                    <a:lnTo>
                      <a:pt x="1607" y="871"/>
                    </a:lnTo>
                    <a:lnTo>
                      <a:pt x="1607" y="815"/>
                    </a:lnTo>
                    <a:lnTo>
                      <a:pt x="1696" y="860"/>
                    </a:lnTo>
                    <a:lnTo>
                      <a:pt x="1746" y="886"/>
                    </a:lnTo>
                    <a:lnTo>
                      <a:pt x="2419" y="1227"/>
                    </a:lnTo>
                    <a:lnTo>
                      <a:pt x="2396" y="1272"/>
                    </a:lnTo>
                    <a:moveTo>
                      <a:pt x="1557" y="846"/>
                    </a:moveTo>
                    <a:lnTo>
                      <a:pt x="601" y="361"/>
                    </a:lnTo>
                    <a:lnTo>
                      <a:pt x="552" y="336"/>
                    </a:lnTo>
                    <a:lnTo>
                      <a:pt x="398" y="258"/>
                    </a:lnTo>
                    <a:lnTo>
                      <a:pt x="398" y="202"/>
                    </a:lnTo>
                    <a:lnTo>
                      <a:pt x="552" y="280"/>
                    </a:lnTo>
                    <a:lnTo>
                      <a:pt x="601" y="305"/>
                    </a:lnTo>
                    <a:lnTo>
                      <a:pt x="1557" y="790"/>
                    </a:lnTo>
                    <a:lnTo>
                      <a:pt x="1557" y="846"/>
                    </a:lnTo>
                    <a:moveTo>
                      <a:pt x="348" y="233"/>
                    </a:moveTo>
                    <a:lnTo>
                      <a:pt x="0" y="56"/>
                    </a:lnTo>
                    <a:lnTo>
                      <a:pt x="0" y="0"/>
                    </a:lnTo>
                    <a:lnTo>
                      <a:pt x="348" y="177"/>
                    </a:lnTo>
                    <a:lnTo>
                      <a:pt x="348" y="233"/>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23" name="Freeform 1608"/>
              <p:cNvSpPr>
                <a:spLocks/>
              </p:cNvSpPr>
              <p:nvPr/>
            </p:nvSpPr>
            <p:spPr bwMode="auto">
              <a:xfrm>
                <a:off x="6297" y="1107"/>
                <a:ext cx="4" cy="30"/>
              </a:xfrm>
              <a:custGeom>
                <a:avLst/>
                <a:gdLst>
                  <a:gd name="T0" fmla="*/ 4 w 4"/>
                  <a:gd name="T1" fmla="*/ 30 h 30"/>
                  <a:gd name="T2" fmla="*/ 0 w 4"/>
                  <a:gd name="T3" fmla="*/ 28 h 30"/>
                  <a:gd name="T4" fmla="*/ 0 w 4"/>
                  <a:gd name="T5" fmla="*/ 0 h 30"/>
                  <a:gd name="T6" fmla="*/ 4 w 4"/>
                  <a:gd name="T7" fmla="*/ 0 h 30"/>
                  <a:gd name="T8" fmla="*/ 4 w 4"/>
                  <a:gd name="T9" fmla="*/ 30 h 30"/>
                </a:gdLst>
                <a:ahLst/>
                <a:cxnLst>
                  <a:cxn ang="0">
                    <a:pos x="T0" y="T1"/>
                  </a:cxn>
                  <a:cxn ang="0">
                    <a:pos x="T2" y="T3"/>
                  </a:cxn>
                  <a:cxn ang="0">
                    <a:pos x="T4" y="T5"/>
                  </a:cxn>
                  <a:cxn ang="0">
                    <a:pos x="T6" y="T7"/>
                  </a:cxn>
                  <a:cxn ang="0">
                    <a:pos x="T8" y="T9"/>
                  </a:cxn>
                </a:cxnLst>
                <a:rect l="0" t="0" r="r" b="b"/>
                <a:pathLst>
                  <a:path w="4" h="30">
                    <a:moveTo>
                      <a:pt x="4" y="30"/>
                    </a:moveTo>
                    <a:lnTo>
                      <a:pt x="0" y="28"/>
                    </a:lnTo>
                    <a:lnTo>
                      <a:pt x="0" y="0"/>
                    </a:lnTo>
                    <a:lnTo>
                      <a:pt x="4" y="0"/>
                    </a:lnTo>
                    <a:lnTo>
                      <a:pt x="4" y="3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24" name="Freeform 1609"/>
              <p:cNvSpPr>
                <a:spLocks/>
              </p:cNvSpPr>
              <p:nvPr/>
            </p:nvSpPr>
            <p:spPr bwMode="auto">
              <a:xfrm>
                <a:off x="6401" y="1157"/>
                <a:ext cx="4" cy="28"/>
              </a:xfrm>
              <a:custGeom>
                <a:avLst/>
                <a:gdLst>
                  <a:gd name="T0" fmla="*/ 4 w 4"/>
                  <a:gd name="T1" fmla="*/ 28 h 28"/>
                  <a:gd name="T2" fmla="*/ 0 w 4"/>
                  <a:gd name="T3" fmla="*/ 26 h 28"/>
                  <a:gd name="T4" fmla="*/ 0 w 4"/>
                  <a:gd name="T5" fmla="*/ 0 h 28"/>
                  <a:gd name="T6" fmla="*/ 4 w 4"/>
                  <a:gd name="T7" fmla="*/ 0 h 28"/>
                  <a:gd name="T8" fmla="*/ 4 w 4"/>
                  <a:gd name="T9" fmla="*/ 28 h 28"/>
                </a:gdLst>
                <a:ahLst/>
                <a:cxnLst>
                  <a:cxn ang="0">
                    <a:pos x="T0" y="T1"/>
                  </a:cxn>
                  <a:cxn ang="0">
                    <a:pos x="T2" y="T3"/>
                  </a:cxn>
                  <a:cxn ang="0">
                    <a:pos x="T4" y="T5"/>
                  </a:cxn>
                  <a:cxn ang="0">
                    <a:pos x="T6" y="T7"/>
                  </a:cxn>
                  <a:cxn ang="0">
                    <a:pos x="T8" y="T9"/>
                  </a:cxn>
                </a:cxnLst>
                <a:rect l="0" t="0" r="r" b="b"/>
                <a:pathLst>
                  <a:path w="4" h="28">
                    <a:moveTo>
                      <a:pt x="4" y="28"/>
                    </a:moveTo>
                    <a:lnTo>
                      <a:pt x="0" y="26"/>
                    </a:lnTo>
                    <a:lnTo>
                      <a:pt x="0" y="0"/>
                    </a:lnTo>
                    <a:lnTo>
                      <a:pt x="4" y="0"/>
                    </a:lnTo>
                    <a:lnTo>
                      <a:pt x="4" y="2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25" name="Freeform 1610"/>
              <p:cNvSpPr>
                <a:spLocks/>
              </p:cNvSpPr>
              <p:nvPr/>
            </p:nvSpPr>
            <p:spPr bwMode="auto">
              <a:xfrm>
                <a:off x="6476" y="1200"/>
                <a:ext cx="4" cy="20"/>
              </a:xfrm>
              <a:custGeom>
                <a:avLst/>
                <a:gdLst>
                  <a:gd name="T0" fmla="*/ 4 w 4"/>
                  <a:gd name="T1" fmla="*/ 20 h 20"/>
                  <a:gd name="T2" fmla="*/ 0 w 4"/>
                  <a:gd name="T3" fmla="*/ 18 h 20"/>
                  <a:gd name="T4" fmla="*/ 0 w 4"/>
                  <a:gd name="T5" fmla="*/ 0 h 20"/>
                  <a:gd name="T6" fmla="*/ 4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0" y="18"/>
                    </a:lnTo>
                    <a:lnTo>
                      <a:pt x="0" y="0"/>
                    </a:lnTo>
                    <a:lnTo>
                      <a:pt x="4" y="0"/>
                    </a:lnTo>
                    <a:lnTo>
                      <a:pt x="4" y="2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26" name="Freeform 1611"/>
              <p:cNvSpPr>
                <a:spLocks noEditPoints="1"/>
              </p:cNvSpPr>
              <p:nvPr/>
            </p:nvSpPr>
            <p:spPr bwMode="auto">
              <a:xfrm>
                <a:off x="6267" y="1046"/>
                <a:ext cx="291" cy="177"/>
              </a:xfrm>
              <a:custGeom>
                <a:avLst/>
                <a:gdLst>
                  <a:gd name="T0" fmla="*/ 3375 w 3375"/>
                  <a:gd name="T1" fmla="*/ 2051 h 2051"/>
                  <a:gd name="T2" fmla="*/ 3261 w 3375"/>
                  <a:gd name="T3" fmla="*/ 1998 h 2051"/>
                  <a:gd name="T4" fmla="*/ 3261 w 3375"/>
                  <a:gd name="T5" fmla="*/ 1897 h 2051"/>
                  <a:gd name="T6" fmla="*/ 2686 w 3375"/>
                  <a:gd name="T7" fmla="*/ 1615 h 2051"/>
                  <a:gd name="T8" fmla="*/ 2686 w 3375"/>
                  <a:gd name="T9" fmla="*/ 1366 h 2051"/>
                  <a:gd name="T10" fmla="*/ 3375 w 3375"/>
                  <a:gd name="T11" fmla="*/ 1685 h 2051"/>
                  <a:gd name="T12" fmla="*/ 3375 w 3375"/>
                  <a:gd name="T13" fmla="*/ 2051 h 2051"/>
                  <a:gd name="T14" fmla="*/ 2636 w 3375"/>
                  <a:gd name="T15" fmla="*/ 1590 h 2051"/>
                  <a:gd name="T16" fmla="*/ 2591 w 3375"/>
                  <a:gd name="T17" fmla="*/ 1568 h 2051"/>
                  <a:gd name="T18" fmla="*/ 2591 w 3375"/>
                  <a:gd name="T19" fmla="*/ 1322 h 2051"/>
                  <a:gd name="T20" fmla="*/ 2636 w 3375"/>
                  <a:gd name="T21" fmla="*/ 1342 h 2051"/>
                  <a:gd name="T22" fmla="*/ 2636 w 3375"/>
                  <a:gd name="T23" fmla="*/ 1590 h 2051"/>
                  <a:gd name="T24" fmla="*/ 2541 w 3375"/>
                  <a:gd name="T25" fmla="*/ 1544 h 2051"/>
                  <a:gd name="T26" fmla="*/ 1897 w 3375"/>
                  <a:gd name="T27" fmla="*/ 1228 h 2051"/>
                  <a:gd name="T28" fmla="*/ 1897 w 3375"/>
                  <a:gd name="T29" fmla="*/ 1365 h 2051"/>
                  <a:gd name="T30" fmla="*/ 0 w 3375"/>
                  <a:gd name="T31" fmla="*/ 484 h 2051"/>
                  <a:gd name="T32" fmla="*/ 0 w 3375"/>
                  <a:gd name="T33" fmla="*/ 0 h 2051"/>
                  <a:gd name="T34" fmla="*/ 1332 w 3375"/>
                  <a:gd name="T35" fmla="*/ 606 h 2051"/>
                  <a:gd name="T36" fmla="*/ 2055 w 3375"/>
                  <a:gd name="T37" fmla="*/ 983 h 2051"/>
                  <a:gd name="T38" fmla="*/ 2055 w 3375"/>
                  <a:gd name="T39" fmla="*/ 1073 h 2051"/>
                  <a:gd name="T40" fmla="*/ 2541 w 3375"/>
                  <a:gd name="T41" fmla="*/ 1298 h 2051"/>
                  <a:gd name="T42" fmla="*/ 2541 w 3375"/>
                  <a:gd name="T43" fmla="*/ 1544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75" h="2051">
                    <a:moveTo>
                      <a:pt x="3375" y="2051"/>
                    </a:moveTo>
                    <a:lnTo>
                      <a:pt x="3261" y="1998"/>
                    </a:lnTo>
                    <a:lnTo>
                      <a:pt x="3261" y="1897"/>
                    </a:lnTo>
                    <a:lnTo>
                      <a:pt x="2686" y="1615"/>
                    </a:lnTo>
                    <a:lnTo>
                      <a:pt x="2686" y="1366"/>
                    </a:lnTo>
                    <a:lnTo>
                      <a:pt x="3375" y="1685"/>
                    </a:lnTo>
                    <a:lnTo>
                      <a:pt x="3375" y="2051"/>
                    </a:lnTo>
                    <a:moveTo>
                      <a:pt x="2636" y="1590"/>
                    </a:moveTo>
                    <a:lnTo>
                      <a:pt x="2591" y="1568"/>
                    </a:lnTo>
                    <a:lnTo>
                      <a:pt x="2591" y="1322"/>
                    </a:lnTo>
                    <a:lnTo>
                      <a:pt x="2636" y="1342"/>
                    </a:lnTo>
                    <a:lnTo>
                      <a:pt x="2636" y="1590"/>
                    </a:lnTo>
                    <a:moveTo>
                      <a:pt x="2541" y="1544"/>
                    </a:moveTo>
                    <a:lnTo>
                      <a:pt x="1897" y="1228"/>
                    </a:lnTo>
                    <a:lnTo>
                      <a:pt x="1897" y="1365"/>
                    </a:lnTo>
                    <a:lnTo>
                      <a:pt x="0" y="484"/>
                    </a:lnTo>
                    <a:lnTo>
                      <a:pt x="0" y="0"/>
                    </a:lnTo>
                    <a:lnTo>
                      <a:pt x="1332" y="606"/>
                    </a:lnTo>
                    <a:lnTo>
                      <a:pt x="2055" y="983"/>
                    </a:lnTo>
                    <a:lnTo>
                      <a:pt x="2055" y="1073"/>
                    </a:lnTo>
                    <a:lnTo>
                      <a:pt x="2541" y="1298"/>
                    </a:lnTo>
                    <a:lnTo>
                      <a:pt x="2541" y="1544"/>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27" name="Freeform 1612"/>
              <p:cNvSpPr>
                <a:spLocks/>
              </p:cNvSpPr>
              <p:nvPr/>
            </p:nvSpPr>
            <p:spPr bwMode="auto">
              <a:xfrm>
                <a:off x="6382" y="1098"/>
                <a:ext cx="62" cy="33"/>
              </a:xfrm>
              <a:custGeom>
                <a:avLst/>
                <a:gdLst>
                  <a:gd name="T0" fmla="*/ 62 w 62"/>
                  <a:gd name="T1" fmla="*/ 33 h 33"/>
                  <a:gd name="T2" fmla="*/ 0 w 62"/>
                  <a:gd name="T3" fmla="*/ 0 h 33"/>
                  <a:gd name="T4" fmla="*/ 62 w 62"/>
                  <a:gd name="T5" fmla="*/ 28 h 33"/>
                  <a:gd name="T6" fmla="*/ 62 w 62"/>
                  <a:gd name="T7" fmla="*/ 33 h 33"/>
                </a:gdLst>
                <a:ahLst/>
                <a:cxnLst>
                  <a:cxn ang="0">
                    <a:pos x="T0" y="T1"/>
                  </a:cxn>
                  <a:cxn ang="0">
                    <a:pos x="T2" y="T3"/>
                  </a:cxn>
                  <a:cxn ang="0">
                    <a:pos x="T4" y="T5"/>
                  </a:cxn>
                  <a:cxn ang="0">
                    <a:pos x="T6" y="T7"/>
                  </a:cxn>
                </a:cxnLst>
                <a:rect l="0" t="0" r="r" b="b"/>
                <a:pathLst>
                  <a:path w="62" h="33">
                    <a:moveTo>
                      <a:pt x="62" y="33"/>
                    </a:moveTo>
                    <a:lnTo>
                      <a:pt x="0" y="0"/>
                    </a:lnTo>
                    <a:lnTo>
                      <a:pt x="62" y="28"/>
                    </a:lnTo>
                    <a:lnTo>
                      <a:pt x="62" y="3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28" name="Freeform 1613"/>
              <p:cNvSpPr>
                <a:spLocks/>
              </p:cNvSpPr>
              <p:nvPr/>
            </p:nvSpPr>
            <p:spPr bwMode="auto">
              <a:xfrm>
                <a:off x="6486" y="1158"/>
                <a:ext cx="4" cy="23"/>
              </a:xfrm>
              <a:custGeom>
                <a:avLst/>
                <a:gdLst>
                  <a:gd name="T0" fmla="*/ 4 w 4"/>
                  <a:gd name="T1" fmla="*/ 23 h 23"/>
                  <a:gd name="T2" fmla="*/ 0 w 4"/>
                  <a:gd name="T3" fmla="*/ 21 h 23"/>
                  <a:gd name="T4" fmla="*/ 0 w 4"/>
                  <a:gd name="T5" fmla="*/ 0 h 23"/>
                  <a:gd name="T6" fmla="*/ 4 w 4"/>
                  <a:gd name="T7" fmla="*/ 2 h 23"/>
                  <a:gd name="T8" fmla="*/ 4 w 4"/>
                  <a:gd name="T9" fmla="*/ 23 h 23"/>
                </a:gdLst>
                <a:ahLst/>
                <a:cxnLst>
                  <a:cxn ang="0">
                    <a:pos x="T0" y="T1"/>
                  </a:cxn>
                  <a:cxn ang="0">
                    <a:pos x="T2" y="T3"/>
                  </a:cxn>
                  <a:cxn ang="0">
                    <a:pos x="T4" y="T5"/>
                  </a:cxn>
                  <a:cxn ang="0">
                    <a:pos x="T6" y="T7"/>
                  </a:cxn>
                  <a:cxn ang="0">
                    <a:pos x="T8" y="T9"/>
                  </a:cxn>
                </a:cxnLst>
                <a:rect l="0" t="0" r="r" b="b"/>
                <a:pathLst>
                  <a:path w="4" h="23">
                    <a:moveTo>
                      <a:pt x="4" y="23"/>
                    </a:moveTo>
                    <a:lnTo>
                      <a:pt x="0" y="21"/>
                    </a:lnTo>
                    <a:lnTo>
                      <a:pt x="0" y="0"/>
                    </a:lnTo>
                    <a:lnTo>
                      <a:pt x="4" y="2"/>
                    </a:lnTo>
                    <a:lnTo>
                      <a:pt x="4"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29" name="Freeform 1614"/>
              <p:cNvSpPr>
                <a:spLocks/>
              </p:cNvSpPr>
              <p:nvPr/>
            </p:nvSpPr>
            <p:spPr bwMode="auto">
              <a:xfrm>
                <a:off x="6494" y="1162"/>
                <a:ext cx="5" cy="23"/>
              </a:xfrm>
              <a:custGeom>
                <a:avLst/>
                <a:gdLst>
                  <a:gd name="T0" fmla="*/ 5 w 5"/>
                  <a:gd name="T1" fmla="*/ 23 h 23"/>
                  <a:gd name="T2" fmla="*/ 0 w 5"/>
                  <a:gd name="T3" fmla="*/ 21 h 23"/>
                  <a:gd name="T4" fmla="*/ 0 w 5"/>
                  <a:gd name="T5" fmla="*/ 0 h 23"/>
                  <a:gd name="T6" fmla="*/ 5 w 5"/>
                  <a:gd name="T7" fmla="*/ 2 h 23"/>
                  <a:gd name="T8" fmla="*/ 5 w 5"/>
                  <a:gd name="T9" fmla="*/ 23 h 23"/>
                </a:gdLst>
                <a:ahLst/>
                <a:cxnLst>
                  <a:cxn ang="0">
                    <a:pos x="T0" y="T1"/>
                  </a:cxn>
                  <a:cxn ang="0">
                    <a:pos x="T2" y="T3"/>
                  </a:cxn>
                  <a:cxn ang="0">
                    <a:pos x="T4" y="T5"/>
                  </a:cxn>
                  <a:cxn ang="0">
                    <a:pos x="T6" y="T7"/>
                  </a:cxn>
                  <a:cxn ang="0">
                    <a:pos x="T8" y="T9"/>
                  </a:cxn>
                </a:cxnLst>
                <a:rect l="0" t="0" r="r" b="b"/>
                <a:pathLst>
                  <a:path w="5" h="23">
                    <a:moveTo>
                      <a:pt x="5" y="23"/>
                    </a:moveTo>
                    <a:lnTo>
                      <a:pt x="0" y="21"/>
                    </a:lnTo>
                    <a:lnTo>
                      <a:pt x="0" y="0"/>
                    </a:lnTo>
                    <a:lnTo>
                      <a:pt x="5" y="2"/>
                    </a:lnTo>
                    <a:lnTo>
                      <a:pt x="5"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30" name="Freeform 1615"/>
              <p:cNvSpPr>
                <a:spLocks noEditPoints="1"/>
              </p:cNvSpPr>
              <p:nvPr/>
            </p:nvSpPr>
            <p:spPr bwMode="auto">
              <a:xfrm>
                <a:off x="6450" y="1209"/>
                <a:ext cx="96" cy="217"/>
              </a:xfrm>
              <a:custGeom>
                <a:avLst/>
                <a:gdLst>
                  <a:gd name="T0" fmla="*/ 1106 w 1106"/>
                  <a:gd name="T1" fmla="*/ 2522 h 2522"/>
                  <a:gd name="T2" fmla="*/ 875 w 1106"/>
                  <a:gd name="T3" fmla="*/ 2434 h 2522"/>
                  <a:gd name="T4" fmla="*/ 462 w 1106"/>
                  <a:gd name="T5" fmla="*/ 2271 h 2522"/>
                  <a:gd name="T6" fmla="*/ 462 w 1106"/>
                  <a:gd name="T7" fmla="*/ 1626 h 2522"/>
                  <a:gd name="T8" fmla="*/ 599 w 1106"/>
                  <a:gd name="T9" fmla="*/ 1692 h 2522"/>
                  <a:gd name="T10" fmla="*/ 621 w 1106"/>
                  <a:gd name="T11" fmla="*/ 1647 h 2522"/>
                  <a:gd name="T12" fmla="*/ 462 w 1106"/>
                  <a:gd name="T13" fmla="*/ 1571 h 2522"/>
                  <a:gd name="T14" fmla="*/ 462 w 1106"/>
                  <a:gd name="T15" fmla="*/ 781 h 2522"/>
                  <a:gd name="T16" fmla="*/ 412 w 1106"/>
                  <a:gd name="T17" fmla="*/ 781 h 2522"/>
                  <a:gd name="T18" fmla="*/ 412 w 1106"/>
                  <a:gd name="T19" fmla="*/ 1547 h 2522"/>
                  <a:gd name="T20" fmla="*/ 0 w 1106"/>
                  <a:gd name="T21" fmla="*/ 1351 h 2522"/>
                  <a:gd name="T22" fmla="*/ 0 w 1106"/>
                  <a:gd name="T23" fmla="*/ 805 h 2522"/>
                  <a:gd name="T24" fmla="*/ 267 w 1106"/>
                  <a:gd name="T25" fmla="*/ 940 h 2522"/>
                  <a:gd name="T26" fmla="*/ 290 w 1106"/>
                  <a:gd name="T27" fmla="*/ 896 h 2522"/>
                  <a:gd name="T28" fmla="*/ 0 w 1106"/>
                  <a:gd name="T29" fmla="*/ 749 h 2522"/>
                  <a:gd name="T30" fmla="*/ 0 w 1106"/>
                  <a:gd name="T31" fmla="*/ 553 h 2522"/>
                  <a:gd name="T32" fmla="*/ 412 w 1106"/>
                  <a:gd name="T33" fmla="*/ 750 h 2522"/>
                  <a:gd name="T34" fmla="*/ 412 w 1106"/>
                  <a:gd name="T35" fmla="*/ 753 h 2522"/>
                  <a:gd name="T36" fmla="*/ 419 w 1106"/>
                  <a:gd name="T37" fmla="*/ 753 h 2522"/>
                  <a:gd name="T38" fmla="*/ 599 w 1106"/>
                  <a:gd name="T39" fmla="*/ 839 h 2522"/>
                  <a:gd name="T40" fmla="*/ 621 w 1106"/>
                  <a:gd name="T41" fmla="*/ 794 h 2522"/>
                  <a:gd name="T42" fmla="*/ 462 w 1106"/>
                  <a:gd name="T43" fmla="*/ 718 h 2522"/>
                  <a:gd name="T44" fmla="*/ 462 w 1106"/>
                  <a:gd name="T45" fmla="*/ 235 h 2522"/>
                  <a:gd name="T46" fmla="*/ 507 w 1106"/>
                  <a:gd name="T47" fmla="*/ 258 h 2522"/>
                  <a:gd name="T48" fmla="*/ 507 w 1106"/>
                  <a:gd name="T49" fmla="*/ 511 h 2522"/>
                  <a:gd name="T50" fmla="*/ 557 w 1106"/>
                  <a:gd name="T51" fmla="*/ 511 h 2522"/>
                  <a:gd name="T52" fmla="*/ 557 w 1106"/>
                  <a:gd name="T53" fmla="*/ 283 h 2522"/>
                  <a:gd name="T54" fmla="*/ 1106 w 1106"/>
                  <a:gd name="T55" fmla="*/ 563 h 2522"/>
                  <a:gd name="T56" fmla="*/ 1106 w 1106"/>
                  <a:gd name="T57" fmla="*/ 2362 h 2522"/>
                  <a:gd name="T58" fmla="*/ 1017 w 1106"/>
                  <a:gd name="T59" fmla="*/ 2321 h 2522"/>
                  <a:gd name="T60" fmla="*/ 997 w 1106"/>
                  <a:gd name="T61" fmla="*/ 2367 h 2522"/>
                  <a:gd name="T62" fmla="*/ 1106 w 1106"/>
                  <a:gd name="T63" fmla="*/ 2417 h 2522"/>
                  <a:gd name="T64" fmla="*/ 1106 w 1106"/>
                  <a:gd name="T65" fmla="*/ 2522 h 2522"/>
                  <a:gd name="T66" fmla="*/ 412 w 1106"/>
                  <a:gd name="T67" fmla="*/ 2251 h 2522"/>
                  <a:gd name="T68" fmla="*/ 0 w 1106"/>
                  <a:gd name="T69" fmla="*/ 2088 h 2522"/>
                  <a:gd name="T70" fmla="*/ 0 w 1106"/>
                  <a:gd name="T71" fmla="*/ 1406 h 2522"/>
                  <a:gd name="T72" fmla="*/ 412 w 1106"/>
                  <a:gd name="T73" fmla="*/ 1603 h 2522"/>
                  <a:gd name="T74" fmla="*/ 412 w 1106"/>
                  <a:gd name="T75" fmla="*/ 2251 h 2522"/>
                  <a:gd name="T76" fmla="*/ 412 w 1106"/>
                  <a:gd name="T77" fmla="*/ 695 h 2522"/>
                  <a:gd name="T78" fmla="*/ 0 w 1106"/>
                  <a:gd name="T79" fmla="*/ 498 h 2522"/>
                  <a:gd name="T80" fmla="*/ 0 w 1106"/>
                  <a:gd name="T81" fmla="*/ 0 h 2522"/>
                  <a:gd name="T82" fmla="*/ 294 w 1106"/>
                  <a:gd name="T83" fmla="*/ 150 h 2522"/>
                  <a:gd name="T84" fmla="*/ 294 w 1106"/>
                  <a:gd name="T85" fmla="*/ 511 h 2522"/>
                  <a:gd name="T86" fmla="*/ 344 w 1106"/>
                  <a:gd name="T87" fmla="*/ 511 h 2522"/>
                  <a:gd name="T88" fmla="*/ 344 w 1106"/>
                  <a:gd name="T89" fmla="*/ 175 h 2522"/>
                  <a:gd name="T90" fmla="*/ 412 w 1106"/>
                  <a:gd name="T91" fmla="*/ 210 h 2522"/>
                  <a:gd name="T92" fmla="*/ 412 w 1106"/>
                  <a:gd name="T93" fmla="*/ 695 h 2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06" h="2522">
                    <a:moveTo>
                      <a:pt x="1106" y="2522"/>
                    </a:moveTo>
                    <a:lnTo>
                      <a:pt x="875" y="2434"/>
                    </a:lnTo>
                    <a:lnTo>
                      <a:pt x="462" y="2271"/>
                    </a:lnTo>
                    <a:lnTo>
                      <a:pt x="462" y="1626"/>
                    </a:lnTo>
                    <a:lnTo>
                      <a:pt x="599" y="1692"/>
                    </a:lnTo>
                    <a:lnTo>
                      <a:pt x="621" y="1647"/>
                    </a:lnTo>
                    <a:lnTo>
                      <a:pt x="462" y="1571"/>
                    </a:lnTo>
                    <a:lnTo>
                      <a:pt x="462" y="781"/>
                    </a:lnTo>
                    <a:lnTo>
                      <a:pt x="412" y="781"/>
                    </a:lnTo>
                    <a:lnTo>
                      <a:pt x="412" y="1547"/>
                    </a:lnTo>
                    <a:lnTo>
                      <a:pt x="0" y="1351"/>
                    </a:lnTo>
                    <a:lnTo>
                      <a:pt x="0" y="805"/>
                    </a:lnTo>
                    <a:lnTo>
                      <a:pt x="267" y="940"/>
                    </a:lnTo>
                    <a:lnTo>
                      <a:pt x="290" y="896"/>
                    </a:lnTo>
                    <a:lnTo>
                      <a:pt x="0" y="749"/>
                    </a:lnTo>
                    <a:lnTo>
                      <a:pt x="0" y="553"/>
                    </a:lnTo>
                    <a:lnTo>
                      <a:pt x="412" y="750"/>
                    </a:lnTo>
                    <a:lnTo>
                      <a:pt x="412" y="753"/>
                    </a:lnTo>
                    <a:lnTo>
                      <a:pt x="419" y="753"/>
                    </a:lnTo>
                    <a:lnTo>
                      <a:pt x="599" y="839"/>
                    </a:lnTo>
                    <a:lnTo>
                      <a:pt x="621" y="794"/>
                    </a:lnTo>
                    <a:lnTo>
                      <a:pt x="462" y="718"/>
                    </a:lnTo>
                    <a:lnTo>
                      <a:pt x="462" y="235"/>
                    </a:lnTo>
                    <a:lnTo>
                      <a:pt x="507" y="258"/>
                    </a:lnTo>
                    <a:lnTo>
                      <a:pt x="507" y="511"/>
                    </a:lnTo>
                    <a:lnTo>
                      <a:pt x="557" y="511"/>
                    </a:lnTo>
                    <a:lnTo>
                      <a:pt x="557" y="283"/>
                    </a:lnTo>
                    <a:lnTo>
                      <a:pt x="1106" y="563"/>
                    </a:lnTo>
                    <a:lnTo>
                      <a:pt x="1106" y="2362"/>
                    </a:lnTo>
                    <a:lnTo>
                      <a:pt x="1017" y="2321"/>
                    </a:lnTo>
                    <a:lnTo>
                      <a:pt x="997" y="2367"/>
                    </a:lnTo>
                    <a:lnTo>
                      <a:pt x="1106" y="2417"/>
                    </a:lnTo>
                    <a:lnTo>
                      <a:pt x="1106" y="2522"/>
                    </a:lnTo>
                    <a:moveTo>
                      <a:pt x="412" y="2251"/>
                    </a:moveTo>
                    <a:lnTo>
                      <a:pt x="0" y="2088"/>
                    </a:lnTo>
                    <a:lnTo>
                      <a:pt x="0" y="1406"/>
                    </a:lnTo>
                    <a:lnTo>
                      <a:pt x="412" y="1603"/>
                    </a:lnTo>
                    <a:lnTo>
                      <a:pt x="412" y="2251"/>
                    </a:lnTo>
                    <a:moveTo>
                      <a:pt x="412" y="695"/>
                    </a:moveTo>
                    <a:lnTo>
                      <a:pt x="0" y="498"/>
                    </a:lnTo>
                    <a:lnTo>
                      <a:pt x="0" y="0"/>
                    </a:lnTo>
                    <a:lnTo>
                      <a:pt x="294" y="150"/>
                    </a:lnTo>
                    <a:lnTo>
                      <a:pt x="294" y="511"/>
                    </a:lnTo>
                    <a:lnTo>
                      <a:pt x="344" y="511"/>
                    </a:lnTo>
                    <a:lnTo>
                      <a:pt x="344" y="175"/>
                    </a:lnTo>
                    <a:lnTo>
                      <a:pt x="412" y="210"/>
                    </a:lnTo>
                    <a:lnTo>
                      <a:pt x="412" y="695"/>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31" name="Freeform 1616"/>
              <p:cNvSpPr>
                <a:spLocks noEditPoints="1"/>
              </p:cNvSpPr>
              <p:nvPr/>
            </p:nvSpPr>
            <p:spPr bwMode="auto">
              <a:xfrm>
                <a:off x="6486" y="1227"/>
                <a:ext cx="4" cy="47"/>
              </a:xfrm>
              <a:custGeom>
                <a:avLst/>
                <a:gdLst>
                  <a:gd name="T0" fmla="*/ 7 w 50"/>
                  <a:gd name="T1" fmla="*/ 543 h 543"/>
                  <a:gd name="T2" fmla="*/ 0 w 50"/>
                  <a:gd name="T3" fmla="*/ 543 h 543"/>
                  <a:gd name="T4" fmla="*/ 0 w 50"/>
                  <a:gd name="T5" fmla="*/ 540 h 543"/>
                  <a:gd name="T6" fmla="*/ 7 w 50"/>
                  <a:gd name="T7" fmla="*/ 543 h 543"/>
                  <a:gd name="T8" fmla="*/ 50 w 50"/>
                  <a:gd name="T9" fmla="*/ 508 h 543"/>
                  <a:gd name="T10" fmla="*/ 0 w 50"/>
                  <a:gd name="T11" fmla="*/ 485 h 543"/>
                  <a:gd name="T12" fmla="*/ 0 w 50"/>
                  <a:gd name="T13" fmla="*/ 0 h 543"/>
                  <a:gd name="T14" fmla="*/ 50 w 50"/>
                  <a:gd name="T15" fmla="*/ 25 h 543"/>
                  <a:gd name="T16" fmla="*/ 50 w 50"/>
                  <a:gd name="T17" fmla="*/ 508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43">
                    <a:moveTo>
                      <a:pt x="7" y="543"/>
                    </a:moveTo>
                    <a:lnTo>
                      <a:pt x="0" y="543"/>
                    </a:lnTo>
                    <a:lnTo>
                      <a:pt x="0" y="540"/>
                    </a:lnTo>
                    <a:lnTo>
                      <a:pt x="7" y="543"/>
                    </a:lnTo>
                    <a:moveTo>
                      <a:pt x="50" y="508"/>
                    </a:moveTo>
                    <a:lnTo>
                      <a:pt x="0" y="485"/>
                    </a:lnTo>
                    <a:lnTo>
                      <a:pt x="0" y="0"/>
                    </a:lnTo>
                    <a:lnTo>
                      <a:pt x="50" y="25"/>
                    </a:lnTo>
                    <a:lnTo>
                      <a:pt x="50" y="508"/>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32" name="Freeform 1617"/>
              <p:cNvSpPr>
                <a:spLocks/>
              </p:cNvSpPr>
              <p:nvPr/>
            </p:nvSpPr>
            <p:spPr bwMode="auto">
              <a:xfrm>
                <a:off x="6450" y="1252"/>
                <a:ext cx="54" cy="29"/>
              </a:xfrm>
              <a:custGeom>
                <a:avLst/>
                <a:gdLst>
                  <a:gd name="T0" fmla="*/ 52 w 54"/>
                  <a:gd name="T1" fmla="*/ 29 h 29"/>
                  <a:gd name="T2" fmla="*/ 37 w 54"/>
                  <a:gd name="T3" fmla="*/ 22 h 29"/>
                  <a:gd name="T4" fmla="*/ 36 w 54"/>
                  <a:gd name="T5" fmla="*/ 21 h 29"/>
                  <a:gd name="T6" fmla="*/ 0 w 54"/>
                  <a:gd name="T7" fmla="*/ 4 h 29"/>
                  <a:gd name="T8" fmla="*/ 0 w 54"/>
                  <a:gd name="T9" fmla="*/ 0 h 29"/>
                  <a:gd name="T10" fmla="*/ 36 w 54"/>
                  <a:gd name="T11" fmla="*/ 17 h 29"/>
                  <a:gd name="T12" fmla="*/ 40 w 54"/>
                  <a:gd name="T13" fmla="*/ 19 h 29"/>
                  <a:gd name="T14" fmla="*/ 54 w 54"/>
                  <a:gd name="T15" fmla="*/ 25 h 29"/>
                  <a:gd name="T16" fmla="*/ 52 w 54"/>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29">
                    <a:moveTo>
                      <a:pt x="52" y="29"/>
                    </a:moveTo>
                    <a:lnTo>
                      <a:pt x="37" y="22"/>
                    </a:lnTo>
                    <a:lnTo>
                      <a:pt x="36" y="21"/>
                    </a:lnTo>
                    <a:lnTo>
                      <a:pt x="0" y="4"/>
                    </a:lnTo>
                    <a:lnTo>
                      <a:pt x="0" y="0"/>
                    </a:lnTo>
                    <a:lnTo>
                      <a:pt x="36" y="17"/>
                    </a:lnTo>
                    <a:lnTo>
                      <a:pt x="40" y="19"/>
                    </a:lnTo>
                    <a:lnTo>
                      <a:pt x="54" y="25"/>
                    </a:lnTo>
                    <a:lnTo>
                      <a:pt x="52" y="2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33" name="Freeform 1618"/>
              <p:cNvSpPr>
                <a:spLocks noEditPoints="1"/>
              </p:cNvSpPr>
              <p:nvPr/>
            </p:nvSpPr>
            <p:spPr bwMode="auto">
              <a:xfrm>
                <a:off x="6450" y="1325"/>
                <a:ext cx="54" cy="30"/>
              </a:xfrm>
              <a:custGeom>
                <a:avLst/>
                <a:gdLst>
                  <a:gd name="T0" fmla="*/ 599 w 621"/>
                  <a:gd name="T1" fmla="*/ 341 h 341"/>
                  <a:gd name="T2" fmla="*/ 462 w 621"/>
                  <a:gd name="T3" fmla="*/ 275 h 341"/>
                  <a:gd name="T4" fmla="*/ 462 w 621"/>
                  <a:gd name="T5" fmla="*/ 220 h 341"/>
                  <a:gd name="T6" fmla="*/ 621 w 621"/>
                  <a:gd name="T7" fmla="*/ 296 h 341"/>
                  <a:gd name="T8" fmla="*/ 599 w 621"/>
                  <a:gd name="T9" fmla="*/ 341 h 341"/>
                  <a:gd name="T10" fmla="*/ 412 w 621"/>
                  <a:gd name="T11" fmla="*/ 252 h 341"/>
                  <a:gd name="T12" fmla="*/ 0 w 621"/>
                  <a:gd name="T13" fmla="*/ 55 h 341"/>
                  <a:gd name="T14" fmla="*/ 0 w 621"/>
                  <a:gd name="T15" fmla="*/ 0 h 341"/>
                  <a:gd name="T16" fmla="*/ 412 w 621"/>
                  <a:gd name="T17" fmla="*/ 196 h 341"/>
                  <a:gd name="T18" fmla="*/ 412 w 621"/>
                  <a:gd name="T19" fmla="*/ 25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1" h="341">
                    <a:moveTo>
                      <a:pt x="599" y="341"/>
                    </a:moveTo>
                    <a:lnTo>
                      <a:pt x="462" y="275"/>
                    </a:lnTo>
                    <a:lnTo>
                      <a:pt x="462" y="220"/>
                    </a:lnTo>
                    <a:lnTo>
                      <a:pt x="621" y="296"/>
                    </a:lnTo>
                    <a:lnTo>
                      <a:pt x="599" y="341"/>
                    </a:lnTo>
                    <a:moveTo>
                      <a:pt x="412" y="252"/>
                    </a:moveTo>
                    <a:lnTo>
                      <a:pt x="0" y="55"/>
                    </a:lnTo>
                    <a:lnTo>
                      <a:pt x="0" y="0"/>
                    </a:lnTo>
                    <a:lnTo>
                      <a:pt x="412" y="196"/>
                    </a:lnTo>
                    <a:lnTo>
                      <a:pt x="412" y="252"/>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34" name="Freeform 1619"/>
              <p:cNvSpPr>
                <a:spLocks/>
              </p:cNvSpPr>
              <p:nvPr/>
            </p:nvSpPr>
            <p:spPr bwMode="auto">
              <a:xfrm>
                <a:off x="6486" y="1276"/>
                <a:ext cx="4" cy="129"/>
              </a:xfrm>
              <a:custGeom>
                <a:avLst/>
                <a:gdLst>
                  <a:gd name="T0" fmla="*/ 4 w 4"/>
                  <a:gd name="T1" fmla="*/ 129 h 129"/>
                  <a:gd name="T2" fmla="*/ 0 w 4"/>
                  <a:gd name="T3" fmla="*/ 127 h 129"/>
                  <a:gd name="T4" fmla="*/ 0 w 4"/>
                  <a:gd name="T5" fmla="*/ 0 h 129"/>
                  <a:gd name="T6" fmla="*/ 4 w 4"/>
                  <a:gd name="T7" fmla="*/ 0 h 129"/>
                  <a:gd name="T8" fmla="*/ 4 w 4"/>
                  <a:gd name="T9" fmla="*/ 129 h 129"/>
                </a:gdLst>
                <a:ahLst/>
                <a:cxnLst>
                  <a:cxn ang="0">
                    <a:pos x="T0" y="T1"/>
                  </a:cxn>
                  <a:cxn ang="0">
                    <a:pos x="T2" y="T3"/>
                  </a:cxn>
                  <a:cxn ang="0">
                    <a:pos x="T4" y="T5"/>
                  </a:cxn>
                  <a:cxn ang="0">
                    <a:pos x="T6" y="T7"/>
                  </a:cxn>
                  <a:cxn ang="0">
                    <a:pos x="T8" y="T9"/>
                  </a:cxn>
                </a:cxnLst>
                <a:rect l="0" t="0" r="r" b="b"/>
                <a:pathLst>
                  <a:path w="4" h="129">
                    <a:moveTo>
                      <a:pt x="4" y="129"/>
                    </a:moveTo>
                    <a:lnTo>
                      <a:pt x="0" y="127"/>
                    </a:lnTo>
                    <a:lnTo>
                      <a:pt x="0" y="0"/>
                    </a:lnTo>
                    <a:lnTo>
                      <a:pt x="4" y="0"/>
                    </a:lnTo>
                    <a:lnTo>
                      <a:pt x="4" y="12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35" name="Freeform 1620"/>
              <p:cNvSpPr>
                <a:spLocks/>
              </p:cNvSpPr>
              <p:nvPr/>
            </p:nvSpPr>
            <p:spPr bwMode="auto">
              <a:xfrm>
                <a:off x="6494" y="1231"/>
                <a:ext cx="5" cy="22"/>
              </a:xfrm>
              <a:custGeom>
                <a:avLst/>
                <a:gdLst>
                  <a:gd name="T0" fmla="*/ 5 w 5"/>
                  <a:gd name="T1" fmla="*/ 22 h 22"/>
                  <a:gd name="T2" fmla="*/ 0 w 5"/>
                  <a:gd name="T3" fmla="*/ 22 h 22"/>
                  <a:gd name="T4" fmla="*/ 0 w 5"/>
                  <a:gd name="T5" fmla="*/ 0 h 22"/>
                  <a:gd name="T6" fmla="*/ 5 w 5"/>
                  <a:gd name="T7" fmla="*/ 2 h 22"/>
                  <a:gd name="T8" fmla="*/ 5 w 5"/>
                  <a:gd name="T9" fmla="*/ 22 h 22"/>
                </a:gdLst>
                <a:ahLst/>
                <a:cxnLst>
                  <a:cxn ang="0">
                    <a:pos x="T0" y="T1"/>
                  </a:cxn>
                  <a:cxn ang="0">
                    <a:pos x="T2" y="T3"/>
                  </a:cxn>
                  <a:cxn ang="0">
                    <a:pos x="T4" y="T5"/>
                  </a:cxn>
                  <a:cxn ang="0">
                    <a:pos x="T6" y="T7"/>
                  </a:cxn>
                  <a:cxn ang="0">
                    <a:pos x="T8" y="T9"/>
                  </a:cxn>
                </a:cxnLst>
                <a:rect l="0" t="0" r="r" b="b"/>
                <a:pathLst>
                  <a:path w="5" h="22">
                    <a:moveTo>
                      <a:pt x="5" y="22"/>
                    </a:moveTo>
                    <a:lnTo>
                      <a:pt x="0" y="22"/>
                    </a:lnTo>
                    <a:lnTo>
                      <a:pt x="0" y="0"/>
                    </a:lnTo>
                    <a:lnTo>
                      <a:pt x="5" y="2"/>
                    </a:lnTo>
                    <a:lnTo>
                      <a:pt x="5" y="2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36" name="Freeform 1621"/>
              <p:cNvSpPr>
                <a:spLocks/>
              </p:cNvSpPr>
              <p:nvPr/>
            </p:nvSpPr>
            <p:spPr bwMode="auto">
              <a:xfrm>
                <a:off x="6537" y="1409"/>
                <a:ext cx="9" cy="8"/>
              </a:xfrm>
              <a:custGeom>
                <a:avLst/>
                <a:gdLst>
                  <a:gd name="T0" fmla="*/ 9 w 9"/>
                  <a:gd name="T1" fmla="*/ 8 h 8"/>
                  <a:gd name="T2" fmla="*/ 0 w 9"/>
                  <a:gd name="T3" fmla="*/ 4 h 8"/>
                  <a:gd name="T4" fmla="*/ 1 w 9"/>
                  <a:gd name="T5" fmla="*/ 0 h 8"/>
                  <a:gd name="T6" fmla="*/ 9 w 9"/>
                  <a:gd name="T7" fmla="*/ 4 h 8"/>
                  <a:gd name="T8" fmla="*/ 9 w 9"/>
                  <a:gd name="T9" fmla="*/ 8 h 8"/>
                </a:gdLst>
                <a:ahLst/>
                <a:cxnLst>
                  <a:cxn ang="0">
                    <a:pos x="T0" y="T1"/>
                  </a:cxn>
                  <a:cxn ang="0">
                    <a:pos x="T2" y="T3"/>
                  </a:cxn>
                  <a:cxn ang="0">
                    <a:pos x="T4" y="T5"/>
                  </a:cxn>
                  <a:cxn ang="0">
                    <a:pos x="T6" y="T7"/>
                  </a:cxn>
                  <a:cxn ang="0">
                    <a:pos x="T8" y="T9"/>
                  </a:cxn>
                </a:cxnLst>
                <a:rect l="0" t="0" r="r" b="b"/>
                <a:pathLst>
                  <a:path w="9" h="8">
                    <a:moveTo>
                      <a:pt x="9" y="8"/>
                    </a:moveTo>
                    <a:lnTo>
                      <a:pt x="0" y="4"/>
                    </a:lnTo>
                    <a:lnTo>
                      <a:pt x="1" y="0"/>
                    </a:lnTo>
                    <a:lnTo>
                      <a:pt x="9" y="4"/>
                    </a:lnTo>
                    <a:lnTo>
                      <a:pt x="9"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37" name="Freeform 1622"/>
              <p:cNvSpPr>
                <a:spLocks/>
              </p:cNvSpPr>
              <p:nvPr/>
            </p:nvSpPr>
            <p:spPr bwMode="auto">
              <a:xfrm>
                <a:off x="6450" y="1273"/>
                <a:ext cx="25" cy="17"/>
              </a:xfrm>
              <a:custGeom>
                <a:avLst/>
                <a:gdLst>
                  <a:gd name="T0" fmla="*/ 24 w 25"/>
                  <a:gd name="T1" fmla="*/ 17 h 17"/>
                  <a:gd name="T2" fmla="*/ 0 w 25"/>
                  <a:gd name="T3" fmla="*/ 5 h 17"/>
                  <a:gd name="T4" fmla="*/ 0 w 25"/>
                  <a:gd name="T5" fmla="*/ 0 h 17"/>
                  <a:gd name="T6" fmla="*/ 25 w 25"/>
                  <a:gd name="T7" fmla="*/ 13 h 17"/>
                  <a:gd name="T8" fmla="*/ 24 w 25"/>
                  <a:gd name="T9" fmla="*/ 17 h 17"/>
                </a:gdLst>
                <a:ahLst/>
                <a:cxnLst>
                  <a:cxn ang="0">
                    <a:pos x="T0" y="T1"/>
                  </a:cxn>
                  <a:cxn ang="0">
                    <a:pos x="T2" y="T3"/>
                  </a:cxn>
                  <a:cxn ang="0">
                    <a:pos x="T4" y="T5"/>
                  </a:cxn>
                  <a:cxn ang="0">
                    <a:pos x="T6" y="T7"/>
                  </a:cxn>
                  <a:cxn ang="0">
                    <a:pos x="T8" y="T9"/>
                  </a:cxn>
                </a:cxnLst>
                <a:rect l="0" t="0" r="r" b="b"/>
                <a:pathLst>
                  <a:path w="25" h="17">
                    <a:moveTo>
                      <a:pt x="24" y="17"/>
                    </a:moveTo>
                    <a:lnTo>
                      <a:pt x="0" y="5"/>
                    </a:lnTo>
                    <a:lnTo>
                      <a:pt x="0" y="0"/>
                    </a:lnTo>
                    <a:lnTo>
                      <a:pt x="25" y="13"/>
                    </a:lnTo>
                    <a:lnTo>
                      <a:pt x="24" y="1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38" name="Freeform 1623"/>
              <p:cNvSpPr>
                <a:spLocks/>
              </p:cNvSpPr>
              <p:nvPr/>
            </p:nvSpPr>
            <p:spPr bwMode="auto">
              <a:xfrm>
                <a:off x="6476" y="1222"/>
                <a:ext cx="4" cy="31"/>
              </a:xfrm>
              <a:custGeom>
                <a:avLst/>
                <a:gdLst>
                  <a:gd name="T0" fmla="*/ 4 w 4"/>
                  <a:gd name="T1" fmla="*/ 31 h 31"/>
                  <a:gd name="T2" fmla="*/ 0 w 4"/>
                  <a:gd name="T3" fmla="*/ 31 h 31"/>
                  <a:gd name="T4" fmla="*/ 0 w 4"/>
                  <a:gd name="T5" fmla="*/ 0 h 31"/>
                  <a:gd name="T6" fmla="*/ 4 w 4"/>
                  <a:gd name="T7" fmla="*/ 2 h 31"/>
                  <a:gd name="T8" fmla="*/ 4 w 4"/>
                  <a:gd name="T9" fmla="*/ 31 h 31"/>
                </a:gdLst>
                <a:ahLst/>
                <a:cxnLst>
                  <a:cxn ang="0">
                    <a:pos x="T0" y="T1"/>
                  </a:cxn>
                  <a:cxn ang="0">
                    <a:pos x="T2" y="T3"/>
                  </a:cxn>
                  <a:cxn ang="0">
                    <a:pos x="T4" y="T5"/>
                  </a:cxn>
                  <a:cxn ang="0">
                    <a:pos x="T6" y="T7"/>
                  </a:cxn>
                  <a:cxn ang="0">
                    <a:pos x="T8" y="T9"/>
                  </a:cxn>
                </a:cxnLst>
                <a:rect l="0" t="0" r="r" b="b"/>
                <a:pathLst>
                  <a:path w="4" h="31">
                    <a:moveTo>
                      <a:pt x="4" y="31"/>
                    </a:moveTo>
                    <a:lnTo>
                      <a:pt x="0" y="31"/>
                    </a:lnTo>
                    <a:lnTo>
                      <a:pt x="0" y="0"/>
                    </a:lnTo>
                    <a:lnTo>
                      <a:pt x="4" y="2"/>
                    </a:lnTo>
                    <a:lnTo>
                      <a:pt x="4" y="3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39" name="Freeform 1624"/>
              <p:cNvSpPr>
                <a:spLocks/>
              </p:cNvSpPr>
              <p:nvPr/>
            </p:nvSpPr>
            <p:spPr bwMode="auto">
              <a:xfrm>
                <a:off x="6558" y="1156"/>
                <a:ext cx="8" cy="39"/>
              </a:xfrm>
              <a:custGeom>
                <a:avLst/>
                <a:gdLst>
                  <a:gd name="T0" fmla="*/ 8 w 8"/>
                  <a:gd name="T1" fmla="*/ 39 h 39"/>
                  <a:gd name="T2" fmla="*/ 0 w 8"/>
                  <a:gd name="T3" fmla="*/ 35 h 39"/>
                  <a:gd name="T4" fmla="*/ 0 w 8"/>
                  <a:gd name="T5" fmla="*/ 0 h 39"/>
                  <a:gd name="T6" fmla="*/ 8 w 8"/>
                  <a:gd name="T7" fmla="*/ 4 h 39"/>
                  <a:gd name="T8" fmla="*/ 8 w 8"/>
                  <a:gd name="T9" fmla="*/ 39 h 39"/>
                </a:gdLst>
                <a:ahLst/>
                <a:cxnLst>
                  <a:cxn ang="0">
                    <a:pos x="T0" y="T1"/>
                  </a:cxn>
                  <a:cxn ang="0">
                    <a:pos x="T2" y="T3"/>
                  </a:cxn>
                  <a:cxn ang="0">
                    <a:pos x="T4" y="T5"/>
                  </a:cxn>
                  <a:cxn ang="0">
                    <a:pos x="T6" y="T7"/>
                  </a:cxn>
                  <a:cxn ang="0">
                    <a:pos x="T8" y="T9"/>
                  </a:cxn>
                </a:cxnLst>
                <a:rect l="0" t="0" r="r" b="b"/>
                <a:pathLst>
                  <a:path w="8" h="39">
                    <a:moveTo>
                      <a:pt x="8" y="39"/>
                    </a:moveTo>
                    <a:lnTo>
                      <a:pt x="0" y="35"/>
                    </a:lnTo>
                    <a:lnTo>
                      <a:pt x="0" y="0"/>
                    </a:lnTo>
                    <a:lnTo>
                      <a:pt x="8" y="4"/>
                    </a:lnTo>
                    <a:lnTo>
                      <a:pt x="8" y="39"/>
                    </a:lnTo>
                    <a:close/>
                  </a:path>
                </a:pathLst>
              </a:custGeom>
              <a:solidFill>
                <a:srgbClr val="797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40" name="Freeform 1625"/>
              <p:cNvSpPr>
                <a:spLocks noEditPoints="1"/>
              </p:cNvSpPr>
              <p:nvPr/>
            </p:nvSpPr>
            <p:spPr bwMode="auto">
              <a:xfrm>
                <a:off x="6444" y="1103"/>
                <a:ext cx="114" cy="75"/>
              </a:xfrm>
              <a:custGeom>
                <a:avLst/>
                <a:gdLst>
                  <a:gd name="T0" fmla="*/ 1320 w 1320"/>
                  <a:gd name="T1" fmla="*/ 868 h 868"/>
                  <a:gd name="T2" fmla="*/ 631 w 1320"/>
                  <a:gd name="T3" fmla="*/ 554 h 868"/>
                  <a:gd name="T4" fmla="*/ 631 w 1320"/>
                  <a:gd name="T5" fmla="*/ 292 h 868"/>
                  <a:gd name="T6" fmla="*/ 1320 w 1320"/>
                  <a:gd name="T7" fmla="*/ 612 h 868"/>
                  <a:gd name="T8" fmla="*/ 1320 w 1320"/>
                  <a:gd name="T9" fmla="*/ 868 h 868"/>
                  <a:gd name="T10" fmla="*/ 581 w 1320"/>
                  <a:gd name="T11" fmla="*/ 532 h 868"/>
                  <a:gd name="T12" fmla="*/ 536 w 1320"/>
                  <a:gd name="T13" fmla="*/ 511 h 868"/>
                  <a:gd name="T14" fmla="*/ 536 w 1320"/>
                  <a:gd name="T15" fmla="*/ 248 h 868"/>
                  <a:gd name="T16" fmla="*/ 581 w 1320"/>
                  <a:gd name="T17" fmla="*/ 269 h 868"/>
                  <a:gd name="T18" fmla="*/ 581 w 1320"/>
                  <a:gd name="T19" fmla="*/ 532 h 868"/>
                  <a:gd name="T20" fmla="*/ 486 w 1320"/>
                  <a:gd name="T21" fmla="*/ 489 h 868"/>
                  <a:gd name="T22" fmla="*/ 113 w 1320"/>
                  <a:gd name="T23" fmla="*/ 319 h 868"/>
                  <a:gd name="T24" fmla="*/ 0 w 1320"/>
                  <a:gd name="T25" fmla="*/ 260 h 868"/>
                  <a:gd name="T26" fmla="*/ 0 w 1320"/>
                  <a:gd name="T27" fmla="*/ 0 h 868"/>
                  <a:gd name="T28" fmla="*/ 486 w 1320"/>
                  <a:gd name="T29" fmla="*/ 225 h 868"/>
                  <a:gd name="T30" fmla="*/ 486 w 1320"/>
                  <a:gd name="T31" fmla="*/ 489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0" h="868">
                    <a:moveTo>
                      <a:pt x="1320" y="868"/>
                    </a:moveTo>
                    <a:lnTo>
                      <a:pt x="631" y="554"/>
                    </a:lnTo>
                    <a:lnTo>
                      <a:pt x="631" y="292"/>
                    </a:lnTo>
                    <a:lnTo>
                      <a:pt x="1320" y="612"/>
                    </a:lnTo>
                    <a:lnTo>
                      <a:pt x="1320" y="868"/>
                    </a:lnTo>
                    <a:moveTo>
                      <a:pt x="581" y="532"/>
                    </a:moveTo>
                    <a:lnTo>
                      <a:pt x="536" y="511"/>
                    </a:lnTo>
                    <a:lnTo>
                      <a:pt x="536" y="248"/>
                    </a:lnTo>
                    <a:lnTo>
                      <a:pt x="581" y="269"/>
                    </a:lnTo>
                    <a:lnTo>
                      <a:pt x="581" y="532"/>
                    </a:lnTo>
                    <a:moveTo>
                      <a:pt x="486" y="489"/>
                    </a:moveTo>
                    <a:lnTo>
                      <a:pt x="113" y="319"/>
                    </a:lnTo>
                    <a:lnTo>
                      <a:pt x="0" y="260"/>
                    </a:lnTo>
                    <a:lnTo>
                      <a:pt x="0" y="0"/>
                    </a:lnTo>
                    <a:lnTo>
                      <a:pt x="486" y="225"/>
                    </a:lnTo>
                    <a:lnTo>
                      <a:pt x="486" y="489"/>
                    </a:lnTo>
                  </a:path>
                </a:pathLst>
              </a:custGeom>
              <a:solidFill>
                <a:srgbClr val="5E6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41" name="Freeform 1626"/>
              <p:cNvSpPr>
                <a:spLocks/>
              </p:cNvSpPr>
              <p:nvPr/>
            </p:nvSpPr>
            <p:spPr bwMode="auto">
              <a:xfrm>
                <a:off x="6444" y="1126"/>
                <a:ext cx="10" cy="5"/>
              </a:xfrm>
              <a:custGeom>
                <a:avLst/>
                <a:gdLst>
                  <a:gd name="T0" fmla="*/ 10 w 10"/>
                  <a:gd name="T1" fmla="*/ 5 h 5"/>
                  <a:gd name="T2" fmla="*/ 0 w 10"/>
                  <a:gd name="T3" fmla="*/ 0 h 5"/>
                  <a:gd name="T4" fmla="*/ 0 w 10"/>
                  <a:gd name="T5" fmla="*/ 0 h 5"/>
                  <a:gd name="T6" fmla="*/ 10 w 10"/>
                  <a:gd name="T7" fmla="*/ 5 h 5"/>
                </a:gdLst>
                <a:ahLst/>
                <a:cxnLst>
                  <a:cxn ang="0">
                    <a:pos x="T0" y="T1"/>
                  </a:cxn>
                  <a:cxn ang="0">
                    <a:pos x="T2" y="T3"/>
                  </a:cxn>
                  <a:cxn ang="0">
                    <a:pos x="T4" y="T5"/>
                  </a:cxn>
                  <a:cxn ang="0">
                    <a:pos x="T6" y="T7"/>
                  </a:cxn>
                </a:cxnLst>
                <a:rect l="0" t="0" r="r" b="b"/>
                <a:pathLst>
                  <a:path w="10" h="5">
                    <a:moveTo>
                      <a:pt x="10" y="5"/>
                    </a:moveTo>
                    <a:lnTo>
                      <a:pt x="0" y="0"/>
                    </a:lnTo>
                    <a:lnTo>
                      <a:pt x="0" y="0"/>
                    </a:lnTo>
                    <a:lnTo>
                      <a:pt x="10" y="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42" name="Freeform 1627"/>
              <p:cNvSpPr>
                <a:spLocks/>
              </p:cNvSpPr>
              <p:nvPr/>
            </p:nvSpPr>
            <p:spPr bwMode="auto">
              <a:xfrm>
                <a:off x="6486" y="1123"/>
                <a:ext cx="4" cy="24"/>
              </a:xfrm>
              <a:custGeom>
                <a:avLst/>
                <a:gdLst>
                  <a:gd name="T0" fmla="*/ 4 w 4"/>
                  <a:gd name="T1" fmla="*/ 24 h 24"/>
                  <a:gd name="T2" fmla="*/ 0 w 4"/>
                  <a:gd name="T3" fmla="*/ 23 h 24"/>
                  <a:gd name="T4" fmla="*/ 0 w 4"/>
                  <a:gd name="T5" fmla="*/ 0 h 24"/>
                  <a:gd name="T6" fmla="*/ 4 w 4"/>
                  <a:gd name="T7" fmla="*/ 2 h 24"/>
                  <a:gd name="T8" fmla="*/ 4 w 4"/>
                  <a:gd name="T9" fmla="*/ 24 h 24"/>
                </a:gdLst>
                <a:ahLst/>
                <a:cxnLst>
                  <a:cxn ang="0">
                    <a:pos x="T0" y="T1"/>
                  </a:cxn>
                  <a:cxn ang="0">
                    <a:pos x="T2" y="T3"/>
                  </a:cxn>
                  <a:cxn ang="0">
                    <a:pos x="T4" y="T5"/>
                  </a:cxn>
                  <a:cxn ang="0">
                    <a:pos x="T6" y="T7"/>
                  </a:cxn>
                  <a:cxn ang="0">
                    <a:pos x="T8" y="T9"/>
                  </a:cxn>
                </a:cxnLst>
                <a:rect l="0" t="0" r="r" b="b"/>
                <a:pathLst>
                  <a:path w="4" h="24">
                    <a:moveTo>
                      <a:pt x="4" y="24"/>
                    </a:moveTo>
                    <a:lnTo>
                      <a:pt x="0" y="23"/>
                    </a:lnTo>
                    <a:lnTo>
                      <a:pt x="0" y="0"/>
                    </a:lnTo>
                    <a:lnTo>
                      <a:pt x="4" y="2"/>
                    </a:lnTo>
                    <a:lnTo>
                      <a:pt x="4" y="2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43" name="Freeform 1628"/>
              <p:cNvSpPr>
                <a:spLocks/>
              </p:cNvSpPr>
              <p:nvPr/>
            </p:nvSpPr>
            <p:spPr bwMode="auto">
              <a:xfrm>
                <a:off x="6494" y="1127"/>
                <a:ext cx="5" cy="24"/>
              </a:xfrm>
              <a:custGeom>
                <a:avLst/>
                <a:gdLst>
                  <a:gd name="T0" fmla="*/ 5 w 5"/>
                  <a:gd name="T1" fmla="*/ 24 h 24"/>
                  <a:gd name="T2" fmla="*/ 0 w 5"/>
                  <a:gd name="T3" fmla="*/ 22 h 24"/>
                  <a:gd name="T4" fmla="*/ 0 w 5"/>
                  <a:gd name="T5" fmla="*/ 0 h 24"/>
                  <a:gd name="T6" fmla="*/ 5 w 5"/>
                  <a:gd name="T7" fmla="*/ 2 h 24"/>
                  <a:gd name="T8" fmla="*/ 5 w 5"/>
                  <a:gd name="T9" fmla="*/ 24 h 24"/>
                </a:gdLst>
                <a:ahLst/>
                <a:cxnLst>
                  <a:cxn ang="0">
                    <a:pos x="T0" y="T1"/>
                  </a:cxn>
                  <a:cxn ang="0">
                    <a:pos x="T2" y="T3"/>
                  </a:cxn>
                  <a:cxn ang="0">
                    <a:pos x="T4" y="T5"/>
                  </a:cxn>
                  <a:cxn ang="0">
                    <a:pos x="T6" y="T7"/>
                  </a:cxn>
                  <a:cxn ang="0">
                    <a:pos x="T8" y="T9"/>
                  </a:cxn>
                </a:cxnLst>
                <a:rect l="0" t="0" r="r" b="b"/>
                <a:pathLst>
                  <a:path w="5" h="24">
                    <a:moveTo>
                      <a:pt x="5" y="24"/>
                    </a:moveTo>
                    <a:lnTo>
                      <a:pt x="0" y="22"/>
                    </a:lnTo>
                    <a:lnTo>
                      <a:pt x="0" y="0"/>
                    </a:lnTo>
                    <a:lnTo>
                      <a:pt x="5" y="2"/>
                    </a:lnTo>
                    <a:lnTo>
                      <a:pt x="5" y="2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44" name="Freeform 1629"/>
              <p:cNvSpPr>
                <a:spLocks noEditPoints="1"/>
              </p:cNvSpPr>
              <p:nvPr/>
            </p:nvSpPr>
            <p:spPr bwMode="auto">
              <a:xfrm>
                <a:off x="6444" y="1131"/>
                <a:ext cx="114" cy="60"/>
              </a:xfrm>
              <a:custGeom>
                <a:avLst/>
                <a:gdLst>
                  <a:gd name="T0" fmla="*/ 1320 w 1320"/>
                  <a:gd name="T1" fmla="*/ 702 h 702"/>
                  <a:gd name="T2" fmla="*/ 631 w 1320"/>
                  <a:gd name="T3" fmla="*/ 383 h 702"/>
                  <a:gd name="T4" fmla="*/ 631 w 1320"/>
                  <a:gd name="T5" fmla="*/ 238 h 702"/>
                  <a:gd name="T6" fmla="*/ 1320 w 1320"/>
                  <a:gd name="T7" fmla="*/ 552 h 702"/>
                  <a:gd name="T8" fmla="*/ 1320 w 1320"/>
                  <a:gd name="T9" fmla="*/ 702 h 702"/>
                  <a:gd name="T10" fmla="*/ 581 w 1320"/>
                  <a:gd name="T11" fmla="*/ 359 h 702"/>
                  <a:gd name="T12" fmla="*/ 536 w 1320"/>
                  <a:gd name="T13" fmla="*/ 339 h 702"/>
                  <a:gd name="T14" fmla="*/ 536 w 1320"/>
                  <a:gd name="T15" fmla="*/ 280 h 702"/>
                  <a:gd name="T16" fmla="*/ 581 w 1320"/>
                  <a:gd name="T17" fmla="*/ 304 h 702"/>
                  <a:gd name="T18" fmla="*/ 581 w 1320"/>
                  <a:gd name="T19" fmla="*/ 359 h 702"/>
                  <a:gd name="T20" fmla="*/ 486 w 1320"/>
                  <a:gd name="T21" fmla="*/ 315 h 702"/>
                  <a:gd name="T22" fmla="*/ 0 w 1320"/>
                  <a:gd name="T23" fmla="*/ 90 h 702"/>
                  <a:gd name="T24" fmla="*/ 0 w 1320"/>
                  <a:gd name="T25" fmla="*/ 0 h 702"/>
                  <a:gd name="T26" fmla="*/ 486 w 1320"/>
                  <a:gd name="T27" fmla="*/ 254 h 702"/>
                  <a:gd name="T28" fmla="*/ 486 w 1320"/>
                  <a:gd name="T29" fmla="*/ 315 h 702"/>
                  <a:gd name="T30" fmla="*/ 581 w 1320"/>
                  <a:gd name="T31" fmla="*/ 247 h 702"/>
                  <a:gd name="T32" fmla="*/ 536 w 1320"/>
                  <a:gd name="T33" fmla="*/ 224 h 702"/>
                  <a:gd name="T34" fmla="*/ 536 w 1320"/>
                  <a:gd name="T35" fmla="*/ 195 h 702"/>
                  <a:gd name="T36" fmla="*/ 581 w 1320"/>
                  <a:gd name="T37" fmla="*/ 216 h 702"/>
                  <a:gd name="T38" fmla="*/ 581 w 1320"/>
                  <a:gd name="T39" fmla="*/ 247 h 702"/>
                  <a:gd name="T40" fmla="*/ 486 w 1320"/>
                  <a:gd name="T41" fmla="*/ 198 h 702"/>
                  <a:gd name="T42" fmla="*/ 113 w 1320"/>
                  <a:gd name="T43" fmla="*/ 3 h 702"/>
                  <a:gd name="T44" fmla="*/ 486 w 1320"/>
                  <a:gd name="T45" fmla="*/ 173 h 702"/>
                  <a:gd name="T46" fmla="*/ 486 w 1320"/>
                  <a:gd name="T47" fmla="*/ 198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20" h="702">
                    <a:moveTo>
                      <a:pt x="1320" y="702"/>
                    </a:moveTo>
                    <a:lnTo>
                      <a:pt x="631" y="383"/>
                    </a:lnTo>
                    <a:lnTo>
                      <a:pt x="631" y="238"/>
                    </a:lnTo>
                    <a:lnTo>
                      <a:pt x="1320" y="552"/>
                    </a:lnTo>
                    <a:lnTo>
                      <a:pt x="1320" y="702"/>
                    </a:lnTo>
                    <a:moveTo>
                      <a:pt x="581" y="359"/>
                    </a:moveTo>
                    <a:lnTo>
                      <a:pt x="536" y="339"/>
                    </a:lnTo>
                    <a:lnTo>
                      <a:pt x="536" y="280"/>
                    </a:lnTo>
                    <a:lnTo>
                      <a:pt x="581" y="304"/>
                    </a:lnTo>
                    <a:lnTo>
                      <a:pt x="581" y="359"/>
                    </a:lnTo>
                    <a:moveTo>
                      <a:pt x="486" y="315"/>
                    </a:moveTo>
                    <a:lnTo>
                      <a:pt x="0" y="90"/>
                    </a:lnTo>
                    <a:lnTo>
                      <a:pt x="0" y="0"/>
                    </a:lnTo>
                    <a:lnTo>
                      <a:pt x="486" y="254"/>
                    </a:lnTo>
                    <a:lnTo>
                      <a:pt x="486" y="315"/>
                    </a:lnTo>
                    <a:moveTo>
                      <a:pt x="581" y="247"/>
                    </a:moveTo>
                    <a:lnTo>
                      <a:pt x="536" y="224"/>
                    </a:lnTo>
                    <a:lnTo>
                      <a:pt x="536" y="195"/>
                    </a:lnTo>
                    <a:lnTo>
                      <a:pt x="581" y="216"/>
                    </a:lnTo>
                    <a:lnTo>
                      <a:pt x="581" y="247"/>
                    </a:lnTo>
                    <a:moveTo>
                      <a:pt x="486" y="198"/>
                    </a:moveTo>
                    <a:lnTo>
                      <a:pt x="113" y="3"/>
                    </a:lnTo>
                    <a:lnTo>
                      <a:pt x="486" y="173"/>
                    </a:lnTo>
                    <a:lnTo>
                      <a:pt x="486" y="198"/>
                    </a:lnTo>
                  </a:path>
                </a:pathLst>
              </a:custGeom>
              <a:solidFill>
                <a:srgbClr val="494A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45" name="Freeform 1630"/>
              <p:cNvSpPr>
                <a:spLocks noEditPoints="1"/>
              </p:cNvSpPr>
              <p:nvPr/>
            </p:nvSpPr>
            <p:spPr bwMode="auto">
              <a:xfrm>
                <a:off x="6444" y="1126"/>
                <a:ext cx="50" cy="31"/>
              </a:xfrm>
              <a:custGeom>
                <a:avLst/>
                <a:gdLst>
                  <a:gd name="T0" fmla="*/ 581 w 581"/>
                  <a:gd name="T1" fmla="*/ 353 h 353"/>
                  <a:gd name="T2" fmla="*/ 536 w 581"/>
                  <a:gd name="T3" fmla="*/ 329 h 353"/>
                  <a:gd name="T4" fmla="*/ 536 w 581"/>
                  <a:gd name="T5" fmla="*/ 273 h 353"/>
                  <a:gd name="T6" fmla="*/ 581 w 581"/>
                  <a:gd name="T7" fmla="*/ 296 h 353"/>
                  <a:gd name="T8" fmla="*/ 581 w 581"/>
                  <a:gd name="T9" fmla="*/ 353 h 353"/>
                  <a:gd name="T10" fmla="*/ 486 w 581"/>
                  <a:gd name="T11" fmla="*/ 303 h 353"/>
                  <a:gd name="T12" fmla="*/ 0 w 581"/>
                  <a:gd name="T13" fmla="*/ 49 h 353"/>
                  <a:gd name="T14" fmla="*/ 0 w 581"/>
                  <a:gd name="T15" fmla="*/ 0 h 353"/>
                  <a:gd name="T16" fmla="*/ 113 w 581"/>
                  <a:gd name="T17" fmla="*/ 52 h 353"/>
                  <a:gd name="T18" fmla="*/ 486 w 581"/>
                  <a:gd name="T19" fmla="*/ 247 h 353"/>
                  <a:gd name="T20" fmla="*/ 486 w 581"/>
                  <a:gd name="T21" fmla="*/ 3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353">
                    <a:moveTo>
                      <a:pt x="581" y="353"/>
                    </a:moveTo>
                    <a:lnTo>
                      <a:pt x="536" y="329"/>
                    </a:lnTo>
                    <a:lnTo>
                      <a:pt x="536" y="273"/>
                    </a:lnTo>
                    <a:lnTo>
                      <a:pt x="581" y="296"/>
                    </a:lnTo>
                    <a:lnTo>
                      <a:pt x="581" y="353"/>
                    </a:lnTo>
                    <a:moveTo>
                      <a:pt x="486" y="303"/>
                    </a:moveTo>
                    <a:lnTo>
                      <a:pt x="0" y="49"/>
                    </a:lnTo>
                    <a:lnTo>
                      <a:pt x="0" y="0"/>
                    </a:lnTo>
                    <a:lnTo>
                      <a:pt x="113" y="52"/>
                    </a:lnTo>
                    <a:lnTo>
                      <a:pt x="486" y="247"/>
                    </a:lnTo>
                    <a:lnTo>
                      <a:pt x="486" y="303"/>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46" name="Freeform 1631"/>
              <p:cNvSpPr>
                <a:spLocks/>
              </p:cNvSpPr>
              <p:nvPr/>
            </p:nvSpPr>
            <p:spPr bwMode="auto">
              <a:xfrm>
                <a:off x="6486" y="1146"/>
                <a:ext cx="4" cy="14"/>
              </a:xfrm>
              <a:custGeom>
                <a:avLst/>
                <a:gdLst>
                  <a:gd name="T0" fmla="*/ 4 w 4"/>
                  <a:gd name="T1" fmla="*/ 14 h 14"/>
                  <a:gd name="T2" fmla="*/ 0 w 4"/>
                  <a:gd name="T3" fmla="*/ 12 h 14"/>
                  <a:gd name="T4" fmla="*/ 0 w 4"/>
                  <a:gd name="T5" fmla="*/ 0 h 14"/>
                  <a:gd name="T6" fmla="*/ 4 w 4"/>
                  <a:gd name="T7" fmla="*/ 1 h 14"/>
                  <a:gd name="T8" fmla="*/ 4 w 4"/>
                  <a:gd name="T9" fmla="*/ 14 h 14"/>
                </a:gdLst>
                <a:ahLst/>
                <a:cxnLst>
                  <a:cxn ang="0">
                    <a:pos x="T0" y="T1"/>
                  </a:cxn>
                  <a:cxn ang="0">
                    <a:pos x="T2" y="T3"/>
                  </a:cxn>
                  <a:cxn ang="0">
                    <a:pos x="T4" y="T5"/>
                  </a:cxn>
                  <a:cxn ang="0">
                    <a:pos x="T6" y="T7"/>
                  </a:cxn>
                  <a:cxn ang="0">
                    <a:pos x="T8" y="T9"/>
                  </a:cxn>
                </a:cxnLst>
                <a:rect l="0" t="0" r="r" b="b"/>
                <a:pathLst>
                  <a:path w="4" h="14">
                    <a:moveTo>
                      <a:pt x="4" y="14"/>
                    </a:moveTo>
                    <a:lnTo>
                      <a:pt x="0" y="12"/>
                    </a:lnTo>
                    <a:lnTo>
                      <a:pt x="0" y="0"/>
                    </a:lnTo>
                    <a:lnTo>
                      <a:pt x="4" y="1"/>
                    </a:lnTo>
                    <a:lnTo>
                      <a:pt x="4" y="1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47" name="Freeform 1632"/>
              <p:cNvSpPr>
                <a:spLocks/>
              </p:cNvSpPr>
              <p:nvPr/>
            </p:nvSpPr>
            <p:spPr bwMode="auto">
              <a:xfrm>
                <a:off x="6494" y="1149"/>
                <a:ext cx="5" cy="15"/>
              </a:xfrm>
              <a:custGeom>
                <a:avLst/>
                <a:gdLst>
                  <a:gd name="T0" fmla="*/ 5 w 5"/>
                  <a:gd name="T1" fmla="*/ 15 h 15"/>
                  <a:gd name="T2" fmla="*/ 0 w 5"/>
                  <a:gd name="T3" fmla="*/ 13 h 15"/>
                  <a:gd name="T4" fmla="*/ 0 w 5"/>
                  <a:gd name="T5" fmla="*/ 0 h 15"/>
                  <a:gd name="T6" fmla="*/ 5 w 5"/>
                  <a:gd name="T7" fmla="*/ 2 h 15"/>
                  <a:gd name="T8" fmla="*/ 5 w 5"/>
                  <a:gd name="T9" fmla="*/ 15 h 15"/>
                </a:gdLst>
                <a:ahLst/>
                <a:cxnLst>
                  <a:cxn ang="0">
                    <a:pos x="T0" y="T1"/>
                  </a:cxn>
                  <a:cxn ang="0">
                    <a:pos x="T2" y="T3"/>
                  </a:cxn>
                  <a:cxn ang="0">
                    <a:pos x="T4" y="T5"/>
                  </a:cxn>
                  <a:cxn ang="0">
                    <a:pos x="T6" y="T7"/>
                  </a:cxn>
                  <a:cxn ang="0">
                    <a:pos x="T8" y="T9"/>
                  </a:cxn>
                </a:cxnLst>
                <a:rect l="0" t="0" r="r" b="b"/>
                <a:pathLst>
                  <a:path w="5" h="15">
                    <a:moveTo>
                      <a:pt x="5" y="15"/>
                    </a:moveTo>
                    <a:lnTo>
                      <a:pt x="0" y="13"/>
                    </a:lnTo>
                    <a:lnTo>
                      <a:pt x="0" y="0"/>
                    </a:lnTo>
                    <a:lnTo>
                      <a:pt x="5" y="2"/>
                    </a:lnTo>
                    <a:lnTo>
                      <a:pt x="5" y="1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48" name="Freeform 1633"/>
              <p:cNvSpPr>
                <a:spLocks noEditPoints="1"/>
              </p:cNvSpPr>
              <p:nvPr/>
            </p:nvSpPr>
            <p:spPr bwMode="auto">
              <a:xfrm>
                <a:off x="6571" y="1699"/>
                <a:ext cx="90" cy="908"/>
              </a:xfrm>
              <a:custGeom>
                <a:avLst/>
                <a:gdLst>
                  <a:gd name="T0" fmla="*/ 1034 w 1034"/>
                  <a:gd name="T1" fmla="*/ 10506 h 10506"/>
                  <a:gd name="T2" fmla="*/ 199 w 1034"/>
                  <a:gd name="T3" fmla="*/ 9810 h 10506"/>
                  <a:gd name="T4" fmla="*/ 199 w 1034"/>
                  <a:gd name="T5" fmla="*/ 9480 h 10506"/>
                  <a:gd name="T6" fmla="*/ 573 w 1034"/>
                  <a:gd name="T7" fmla="*/ 9604 h 10506"/>
                  <a:gd name="T8" fmla="*/ 573 w 1034"/>
                  <a:gd name="T9" fmla="*/ 9745 h 10506"/>
                  <a:gd name="T10" fmla="*/ 221 w 1034"/>
                  <a:gd name="T11" fmla="*/ 9626 h 10506"/>
                  <a:gd name="T12" fmla="*/ 205 w 1034"/>
                  <a:gd name="T13" fmla="*/ 9673 h 10506"/>
                  <a:gd name="T14" fmla="*/ 573 w 1034"/>
                  <a:gd name="T15" fmla="*/ 9798 h 10506"/>
                  <a:gd name="T16" fmla="*/ 573 w 1034"/>
                  <a:gd name="T17" fmla="*/ 9869 h 10506"/>
                  <a:gd name="T18" fmla="*/ 1034 w 1034"/>
                  <a:gd name="T19" fmla="*/ 10041 h 10506"/>
                  <a:gd name="T20" fmla="*/ 1034 w 1034"/>
                  <a:gd name="T21" fmla="*/ 10506 h 10506"/>
                  <a:gd name="T22" fmla="*/ 149 w 1034"/>
                  <a:gd name="T23" fmla="*/ 9768 h 10506"/>
                  <a:gd name="T24" fmla="*/ 0 w 1034"/>
                  <a:gd name="T25" fmla="*/ 9644 h 10506"/>
                  <a:gd name="T26" fmla="*/ 0 w 1034"/>
                  <a:gd name="T27" fmla="*/ 0 h 10506"/>
                  <a:gd name="T28" fmla="*/ 149 w 1034"/>
                  <a:gd name="T29" fmla="*/ 59 h 10506"/>
                  <a:gd name="T30" fmla="*/ 149 w 1034"/>
                  <a:gd name="T31" fmla="*/ 8217 h 10506"/>
                  <a:gd name="T32" fmla="*/ 66 w 1034"/>
                  <a:gd name="T33" fmla="*/ 8186 h 10506"/>
                  <a:gd name="T34" fmla="*/ 49 w 1034"/>
                  <a:gd name="T35" fmla="*/ 8233 h 10506"/>
                  <a:gd name="T36" fmla="*/ 149 w 1034"/>
                  <a:gd name="T37" fmla="*/ 8270 h 10506"/>
                  <a:gd name="T38" fmla="*/ 149 w 1034"/>
                  <a:gd name="T39" fmla="*/ 8451 h 10506"/>
                  <a:gd name="T40" fmla="*/ 99 w 1034"/>
                  <a:gd name="T41" fmla="*/ 8433 h 10506"/>
                  <a:gd name="T42" fmla="*/ 82 w 1034"/>
                  <a:gd name="T43" fmla="*/ 8480 h 10506"/>
                  <a:gd name="T44" fmla="*/ 149 w 1034"/>
                  <a:gd name="T45" fmla="*/ 8504 h 10506"/>
                  <a:gd name="T46" fmla="*/ 149 w 1034"/>
                  <a:gd name="T47" fmla="*/ 9411 h 10506"/>
                  <a:gd name="T48" fmla="*/ 124 w 1034"/>
                  <a:gd name="T49" fmla="*/ 9402 h 10506"/>
                  <a:gd name="T50" fmla="*/ 108 w 1034"/>
                  <a:gd name="T51" fmla="*/ 9450 h 10506"/>
                  <a:gd name="T52" fmla="*/ 149 w 1034"/>
                  <a:gd name="T53" fmla="*/ 9464 h 10506"/>
                  <a:gd name="T54" fmla="*/ 149 w 1034"/>
                  <a:gd name="T55" fmla="*/ 9768 h 10506"/>
                  <a:gd name="T56" fmla="*/ 573 w 1034"/>
                  <a:gd name="T57" fmla="*/ 9552 h 10506"/>
                  <a:gd name="T58" fmla="*/ 199 w 1034"/>
                  <a:gd name="T59" fmla="*/ 9427 h 10506"/>
                  <a:gd name="T60" fmla="*/ 199 w 1034"/>
                  <a:gd name="T61" fmla="*/ 8521 h 10506"/>
                  <a:gd name="T62" fmla="*/ 573 w 1034"/>
                  <a:gd name="T63" fmla="*/ 8654 h 10506"/>
                  <a:gd name="T64" fmla="*/ 573 w 1034"/>
                  <a:gd name="T65" fmla="*/ 9552 h 10506"/>
                  <a:gd name="T66" fmla="*/ 1034 w 1034"/>
                  <a:gd name="T67" fmla="*/ 8699 h 10506"/>
                  <a:gd name="T68" fmla="*/ 573 w 1034"/>
                  <a:gd name="T69" fmla="*/ 8526 h 10506"/>
                  <a:gd name="T70" fmla="*/ 573 w 1034"/>
                  <a:gd name="T71" fmla="*/ 8601 h 10506"/>
                  <a:gd name="T72" fmla="*/ 199 w 1034"/>
                  <a:gd name="T73" fmla="*/ 8468 h 10506"/>
                  <a:gd name="T74" fmla="*/ 199 w 1034"/>
                  <a:gd name="T75" fmla="*/ 8289 h 10506"/>
                  <a:gd name="T76" fmla="*/ 1034 w 1034"/>
                  <a:gd name="T77" fmla="*/ 8596 h 10506"/>
                  <a:gd name="T78" fmla="*/ 1034 w 1034"/>
                  <a:gd name="T79" fmla="*/ 8699 h 10506"/>
                  <a:gd name="T80" fmla="*/ 1034 w 1034"/>
                  <a:gd name="T81" fmla="*/ 8543 h 10506"/>
                  <a:gd name="T82" fmla="*/ 199 w 1034"/>
                  <a:gd name="T83" fmla="*/ 8235 h 10506"/>
                  <a:gd name="T84" fmla="*/ 199 w 1034"/>
                  <a:gd name="T85" fmla="*/ 79 h 10506"/>
                  <a:gd name="T86" fmla="*/ 1034 w 1034"/>
                  <a:gd name="T87" fmla="*/ 410 h 10506"/>
                  <a:gd name="T88" fmla="*/ 1034 w 1034"/>
                  <a:gd name="T89" fmla="*/ 8543 h 10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34" h="10506">
                    <a:moveTo>
                      <a:pt x="1034" y="10506"/>
                    </a:moveTo>
                    <a:lnTo>
                      <a:pt x="199" y="9810"/>
                    </a:lnTo>
                    <a:lnTo>
                      <a:pt x="199" y="9480"/>
                    </a:lnTo>
                    <a:lnTo>
                      <a:pt x="573" y="9604"/>
                    </a:lnTo>
                    <a:lnTo>
                      <a:pt x="573" y="9745"/>
                    </a:lnTo>
                    <a:lnTo>
                      <a:pt x="221" y="9626"/>
                    </a:lnTo>
                    <a:lnTo>
                      <a:pt x="205" y="9673"/>
                    </a:lnTo>
                    <a:lnTo>
                      <a:pt x="573" y="9798"/>
                    </a:lnTo>
                    <a:lnTo>
                      <a:pt x="573" y="9869"/>
                    </a:lnTo>
                    <a:lnTo>
                      <a:pt x="1034" y="10041"/>
                    </a:lnTo>
                    <a:lnTo>
                      <a:pt x="1034" y="10506"/>
                    </a:lnTo>
                    <a:moveTo>
                      <a:pt x="149" y="9768"/>
                    </a:moveTo>
                    <a:lnTo>
                      <a:pt x="0" y="9644"/>
                    </a:lnTo>
                    <a:lnTo>
                      <a:pt x="0" y="0"/>
                    </a:lnTo>
                    <a:lnTo>
                      <a:pt x="149" y="59"/>
                    </a:lnTo>
                    <a:lnTo>
                      <a:pt x="149" y="8217"/>
                    </a:lnTo>
                    <a:lnTo>
                      <a:pt x="66" y="8186"/>
                    </a:lnTo>
                    <a:lnTo>
                      <a:pt x="49" y="8233"/>
                    </a:lnTo>
                    <a:lnTo>
                      <a:pt x="149" y="8270"/>
                    </a:lnTo>
                    <a:lnTo>
                      <a:pt x="149" y="8451"/>
                    </a:lnTo>
                    <a:lnTo>
                      <a:pt x="99" y="8433"/>
                    </a:lnTo>
                    <a:lnTo>
                      <a:pt x="82" y="8480"/>
                    </a:lnTo>
                    <a:lnTo>
                      <a:pt x="149" y="8504"/>
                    </a:lnTo>
                    <a:lnTo>
                      <a:pt x="149" y="9411"/>
                    </a:lnTo>
                    <a:lnTo>
                      <a:pt x="124" y="9402"/>
                    </a:lnTo>
                    <a:lnTo>
                      <a:pt x="108" y="9450"/>
                    </a:lnTo>
                    <a:lnTo>
                      <a:pt x="149" y="9464"/>
                    </a:lnTo>
                    <a:lnTo>
                      <a:pt x="149" y="9768"/>
                    </a:lnTo>
                    <a:moveTo>
                      <a:pt x="573" y="9552"/>
                    </a:moveTo>
                    <a:lnTo>
                      <a:pt x="199" y="9427"/>
                    </a:lnTo>
                    <a:lnTo>
                      <a:pt x="199" y="8521"/>
                    </a:lnTo>
                    <a:lnTo>
                      <a:pt x="573" y="8654"/>
                    </a:lnTo>
                    <a:lnTo>
                      <a:pt x="573" y="9552"/>
                    </a:lnTo>
                    <a:moveTo>
                      <a:pt x="1034" y="8699"/>
                    </a:moveTo>
                    <a:lnTo>
                      <a:pt x="573" y="8526"/>
                    </a:lnTo>
                    <a:lnTo>
                      <a:pt x="573" y="8601"/>
                    </a:lnTo>
                    <a:lnTo>
                      <a:pt x="199" y="8468"/>
                    </a:lnTo>
                    <a:lnTo>
                      <a:pt x="199" y="8289"/>
                    </a:lnTo>
                    <a:lnTo>
                      <a:pt x="1034" y="8596"/>
                    </a:lnTo>
                    <a:lnTo>
                      <a:pt x="1034" y="8699"/>
                    </a:lnTo>
                    <a:moveTo>
                      <a:pt x="1034" y="8543"/>
                    </a:moveTo>
                    <a:lnTo>
                      <a:pt x="199" y="8235"/>
                    </a:lnTo>
                    <a:lnTo>
                      <a:pt x="199" y="79"/>
                    </a:lnTo>
                    <a:lnTo>
                      <a:pt x="1034" y="410"/>
                    </a:lnTo>
                    <a:lnTo>
                      <a:pt x="1034" y="8543"/>
                    </a:ln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49" name="Freeform 1634"/>
              <p:cNvSpPr>
                <a:spLocks noEditPoints="1"/>
              </p:cNvSpPr>
              <p:nvPr/>
            </p:nvSpPr>
            <p:spPr bwMode="auto">
              <a:xfrm>
                <a:off x="6584" y="1705"/>
                <a:ext cx="5" cy="841"/>
              </a:xfrm>
              <a:custGeom>
                <a:avLst/>
                <a:gdLst>
                  <a:gd name="T0" fmla="*/ 50 w 50"/>
                  <a:gd name="T1" fmla="*/ 9751 h 9751"/>
                  <a:gd name="T2" fmla="*/ 0 w 50"/>
                  <a:gd name="T3" fmla="*/ 9709 h 9751"/>
                  <a:gd name="T4" fmla="*/ 0 w 50"/>
                  <a:gd name="T5" fmla="*/ 9405 h 9751"/>
                  <a:gd name="T6" fmla="*/ 50 w 50"/>
                  <a:gd name="T7" fmla="*/ 9421 h 9751"/>
                  <a:gd name="T8" fmla="*/ 50 w 50"/>
                  <a:gd name="T9" fmla="*/ 9751 h 9751"/>
                  <a:gd name="T10" fmla="*/ 50 w 50"/>
                  <a:gd name="T11" fmla="*/ 9368 h 9751"/>
                  <a:gd name="T12" fmla="*/ 0 w 50"/>
                  <a:gd name="T13" fmla="*/ 9352 h 9751"/>
                  <a:gd name="T14" fmla="*/ 0 w 50"/>
                  <a:gd name="T15" fmla="*/ 8445 h 9751"/>
                  <a:gd name="T16" fmla="*/ 50 w 50"/>
                  <a:gd name="T17" fmla="*/ 8462 h 9751"/>
                  <a:gd name="T18" fmla="*/ 50 w 50"/>
                  <a:gd name="T19" fmla="*/ 9368 h 9751"/>
                  <a:gd name="T20" fmla="*/ 50 w 50"/>
                  <a:gd name="T21" fmla="*/ 8409 h 9751"/>
                  <a:gd name="T22" fmla="*/ 0 w 50"/>
                  <a:gd name="T23" fmla="*/ 8392 h 9751"/>
                  <a:gd name="T24" fmla="*/ 0 w 50"/>
                  <a:gd name="T25" fmla="*/ 8211 h 9751"/>
                  <a:gd name="T26" fmla="*/ 50 w 50"/>
                  <a:gd name="T27" fmla="*/ 8230 h 9751"/>
                  <a:gd name="T28" fmla="*/ 50 w 50"/>
                  <a:gd name="T29" fmla="*/ 8409 h 9751"/>
                  <a:gd name="T30" fmla="*/ 50 w 50"/>
                  <a:gd name="T31" fmla="*/ 8176 h 9751"/>
                  <a:gd name="T32" fmla="*/ 0 w 50"/>
                  <a:gd name="T33" fmla="*/ 8158 h 9751"/>
                  <a:gd name="T34" fmla="*/ 0 w 50"/>
                  <a:gd name="T35" fmla="*/ 0 h 9751"/>
                  <a:gd name="T36" fmla="*/ 50 w 50"/>
                  <a:gd name="T37" fmla="*/ 20 h 9751"/>
                  <a:gd name="T38" fmla="*/ 50 w 50"/>
                  <a:gd name="T39" fmla="*/ 8176 h 9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9751">
                    <a:moveTo>
                      <a:pt x="50" y="9751"/>
                    </a:moveTo>
                    <a:lnTo>
                      <a:pt x="0" y="9709"/>
                    </a:lnTo>
                    <a:lnTo>
                      <a:pt x="0" y="9405"/>
                    </a:lnTo>
                    <a:lnTo>
                      <a:pt x="50" y="9421"/>
                    </a:lnTo>
                    <a:lnTo>
                      <a:pt x="50" y="9751"/>
                    </a:lnTo>
                    <a:moveTo>
                      <a:pt x="50" y="9368"/>
                    </a:moveTo>
                    <a:lnTo>
                      <a:pt x="0" y="9352"/>
                    </a:lnTo>
                    <a:lnTo>
                      <a:pt x="0" y="8445"/>
                    </a:lnTo>
                    <a:lnTo>
                      <a:pt x="50" y="8462"/>
                    </a:lnTo>
                    <a:lnTo>
                      <a:pt x="50" y="9368"/>
                    </a:lnTo>
                    <a:moveTo>
                      <a:pt x="50" y="8409"/>
                    </a:moveTo>
                    <a:lnTo>
                      <a:pt x="0" y="8392"/>
                    </a:lnTo>
                    <a:lnTo>
                      <a:pt x="0" y="8211"/>
                    </a:lnTo>
                    <a:lnTo>
                      <a:pt x="50" y="8230"/>
                    </a:lnTo>
                    <a:lnTo>
                      <a:pt x="50" y="8409"/>
                    </a:lnTo>
                    <a:moveTo>
                      <a:pt x="50" y="8176"/>
                    </a:moveTo>
                    <a:lnTo>
                      <a:pt x="0" y="8158"/>
                    </a:lnTo>
                    <a:lnTo>
                      <a:pt x="0" y="0"/>
                    </a:lnTo>
                    <a:lnTo>
                      <a:pt x="50" y="20"/>
                    </a:lnTo>
                    <a:lnTo>
                      <a:pt x="50" y="817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50" name="Freeform 1635"/>
              <p:cNvSpPr>
                <a:spLocks/>
              </p:cNvSpPr>
              <p:nvPr/>
            </p:nvSpPr>
            <p:spPr bwMode="auto">
              <a:xfrm>
                <a:off x="6576" y="2406"/>
                <a:ext cx="85" cy="36"/>
              </a:xfrm>
              <a:custGeom>
                <a:avLst/>
                <a:gdLst>
                  <a:gd name="T0" fmla="*/ 85 w 85"/>
                  <a:gd name="T1" fmla="*/ 36 h 36"/>
                  <a:gd name="T2" fmla="*/ 13 w 85"/>
                  <a:gd name="T3" fmla="*/ 9 h 36"/>
                  <a:gd name="T4" fmla="*/ 8 w 85"/>
                  <a:gd name="T5" fmla="*/ 8 h 36"/>
                  <a:gd name="T6" fmla="*/ 0 w 85"/>
                  <a:gd name="T7" fmla="*/ 4 h 36"/>
                  <a:gd name="T8" fmla="*/ 1 w 85"/>
                  <a:gd name="T9" fmla="*/ 0 h 36"/>
                  <a:gd name="T10" fmla="*/ 8 w 85"/>
                  <a:gd name="T11" fmla="*/ 3 h 36"/>
                  <a:gd name="T12" fmla="*/ 13 w 85"/>
                  <a:gd name="T13" fmla="*/ 4 h 36"/>
                  <a:gd name="T14" fmla="*/ 85 w 85"/>
                  <a:gd name="T15" fmla="*/ 31 h 36"/>
                  <a:gd name="T16" fmla="*/ 85 w 85"/>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36">
                    <a:moveTo>
                      <a:pt x="85" y="36"/>
                    </a:moveTo>
                    <a:lnTo>
                      <a:pt x="13" y="9"/>
                    </a:lnTo>
                    <a:lnTo>
                      <a:pt x="8" y="8"/>
                    </a:lnTo>
                    <a:lnTo>
                      <a:pt x="0" y="4"/>
                    </a:lnTo>
                    <a:lnTo>
                      <a:pt x="1" y="0"/>
                    </a:lnTo>
                    <a:lnTo>
                      <a:pt x="8" y="3"/>
                    </a:lnTo>
                    <a:lnTo>
                      <a:pt x="13" y="4"/>
                    </a:lnTo>
                    <a:lnTo>
                      <a:pt x="85" y="31"/>
                    </a:lnTo>
                    <a:lnTo>
                      <a:pt x="85"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51" name="Freeform 1636"/>
              <p:cNvSpPr>
                <a:spLocks/>
              </p:cNvSpPr>
              <p:nvPr/>
            </p:nvSpPr>
            <p:spPr bwMode="auto">
              <a:xfrm>
                <a:off x="6581" y="2511"/>
                <a:ext cx="40" cy="18"/>
              </a:xfrm>
              <a:custGeom>
                <a:avLst/>
                <a:gdLst>
                  <a:gd name="T0" fmla="*/ 40 w 40"/>
                  <a:gd name="T1" fmla="*/ 18 h 18"/>
                  <a:gd name="T2" fmla="*/ 8 w 40"/>
                  <a:gd name="T3" fmla="*/ 7 h 18"/>
                  <a:gd name="T4" fmla="*/ 3 w 40"/>
                  <a:gd name="T5" fmla="*/ 6 h 18"/>
                  <a:gd name="T6" fmla="*/ 0 w 40"/>
                  <a:gd name="T7" fmla="*/ 4 h 18"/>
                  <a:gd name="T8" fmla="*/ 1 w 40"/>
                  <a:gd name="T9" fmla="*/ 0 h 18"/>
                  <a:gd name="T10" fmla="*/ 3 w 40"/>
                  <a:gd name="T11" fmla="*/ 1 h 18"/>
                  <a:gd name="T12" fmla="*/ 8 w 40"/>
                  <a:gd name="T13" fmla="*/ 2 h 18"/>
                  <a:gd name="T14" fmla="*/ 40 w 40"/>
                  <a:gd name="T15" fmla="*/ 13 h 18"/>
                  <a:gd name="T16" fmla="*/ 40 w 40"/>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8">
                    <a:moveTo>
                      <a:pt x="40" y="18"/>
                    </a:moveTo>
                    <a:lnTo>
                      <a:pt x="8" y="7"/>
                    </a:lnTo>
                    <a:lnTo>
                      <a:pt x="3" y="6"/>
                    </a:lnTo>
                    <a:lnTo>
                      <a:pt x="0" y="4"/>
                    </a:lnTo>
                    <a:lnTo>
                      <a:pt x="1" y="0"/>
                    </a:lnTo>
                    <a:lnTo>
                      <a:pt x="3" y="1"/>
                    </a:lnTo>
                    <a:lnTo>
                      <a:pt x="8" y="2"/>
                    </a:lnTo>
                    <a:lnTo>
                      <a:pt x="40" y="13"/>
                    </a:lnTo>
                    <a:lnTo>
                      <a:pt x="40" y="1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52" name="Freeform 1637"/>
              <p:cNvSpPr>
                <a:spLocks/>
              </p:cNvSpPr>
              <p:nvPr/>
            </p:nvSpPr>
            <p:spPr bwMode="auto">
              <a:xfrm>
                <a:off x="6589" y="2531"/>
                <a:ext cx="32" cy="14"/>
              </a:xfrm>
              <a:custGeom>
                <a:avLst/>
                <a:gdLst>
                  <a:gd name="T0" fmla="*/ 32 w 32"/>
                  <a:gd name="T1" fmla="*/ 14 h 14"/>
                  <a:gd name="T2" fmla="*/ 0 w 32"/>
                  <a:gd name="T3" fmla="*/ 4 h 14"/>
                  <a:gd name="T4" fmla="*/ 1 w 32"/>
                  <a:gd name="T5" fmla="*/ 0 h 14"/>
                  <a:gd name="T6" fmla="*/ 32 w 32"/>
                  <a:gd name="T7" fmla="*/ 10 h 14"/>
                  <a:gd name="T8" fmla="*/ 32 w 32"/>
                  <a:gd name="T9" fmla="*/ 14 h 14"/>
                </a:gdLst>
                <a:ahLst/>
                <a:cxnLst>
                  <a:cxn ang="0">
                    <a:pos x="T0" y="T1"/>
                  </a:cxn>
                  <a:cxn ang="0">
                    <a:pos x="T2" y="T3"/>
                  </a:cxn>
                  <a:cxn ang="0">
                    <a:pos x="T4" y="T5"/>
                  </a:cxn>
                  <a:cxn ang="0">
                    <a:pos x="T6" y="T7"/>
                  </a:cxn>
                  <a:cxn ang="0">
                    <a:pos x="T8" y="T9"/>
                  </a:cxn>
                </a:cxnLst>
                <a:rect l="0" t="0" r="r" b="b"/>
                <a:pathLst>
                  <a:path w="32" h="14">
                    <a:moveTo>
                      <a:pt x="32" y="14"/>
                    </a:moveTo>
                    <a:lnTo>
                      <a:pt x="0" y="4"/>
                    </a:lnTo>
                    <a:lnTo>
                      <a:pt x="1" y="0"/>
                    </a:lnTo>
                    <a:lnTo>
                      <a:pt x="32" y="10"/>
                    </a:lnTo>
                    <a:lnTo>
                      <a:pt x="32" y="1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53" name="Freeform 1638"/>
              <p:cNvSpPr>
                <a:spLocks/>
              </p:cNvSpPr>
              <p:nvPr/>
            </p:nvSpPr>
            <p:spPr bwMode="auto">
              <a:xfrm>
                <a:off x="6578" y="2428"/>
                <a:ext cx="43" cy="19"/>
              </a:xfrm>
              <a:custGeom>
                <a:avLst/>
                <a:gdLst>
                  <a:gd name="T0" fmla="*/ 43 w 43"/>
                  <a:gd name="T1" fmla="*/ 19 h 19"/>
                  <a:gd name="T2" fmla="*/ 11 w 43"/>
                  <a:gd name="T3" fmla="*/ 7 h 19"/>
                  <a:gd name="T4" fmla="*/ 6 w 43"/>
                  <a:gd name="T5" fmla="*/ 6 h 19"/>
                  <a:gd name="T6" fmla="*/ 0 w 43"/>
                  <a:gd name="T7" fmla="*/ 4 h 19"/>
                  <a:gd name="T8" fmla="*/ 2 w 43"/>
                  <a:gd name="T9" fmla="*/ 0 h 19"/>
                  <a:gd name="T10" fmla="*/ 6 w 43"/>
                  <a:gd name="T11" fmla="*/ 1 h 19"/>
                  <a:gd name="T12" fmla="*/ 11 w 43"/>
                  <a:gd name="T13" fmla="*/ 3 h 19"/>
                  <a:gd name="T14" fmla="*/ 43 w 43"/>
                  <a:gd name="T15" fmla="*/ 14 h 19"/>
                  <a:gd name="T16" fmla="*/ 43 w 43"/>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9">
                    <a:moveTo>
                      <a:pt x="43" y="19"/>
                    </a:moveTo>
                    <a:lnTo>
                      <a:pt x="11" y="7"/>
                    </a:lnTo>
                    <a:lnTo>
                      <a:pt x="6" y="6"/>
                    </a:lnTo>
                    <a:lnTo>
                      <a:pt x="0" y="4"/>
                    </a:lnTo>
                    <a:lnTo>
                      <a:pt x="2" y="0"/>
                    </a:lnTo>
                    <a:lnTo>
                      <a:pt x="6" y="1"/>
                    </a:lnTo>
                    <a:lnTo>
                      <a:pt x="11" y="3"/>
                    </a:lnTo>
                    <a:lnTo>
                      <a:pt x="43" y="14"/>
                    </a:lnTo>
                    <a:lnTo>
                      <a:pt x="43" y="1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54" name="Freeform 1639"/>
              <p:cNvSpPr>
                <a:spLocks noEditPoints="1"/>
              </p:cNvSpPr>
              <p:nvPr/>
            </p:nvSpPr>
            <p:spPr bwMode="auto">
              <a:xfrm>
                <a:off x="6571" y="1613"/>
                <a:ext cx="90" cy="56"/>
              </a:xfrm>
              <a:custGeom>
                <a:avLst/>
                <a:gdLst>
                  <a:gd name="T0" fmla="*/ 1034 w 1034"/>
                  <a:gd name="T1" fmla="*/ 641 h 641"/>
                  <a:gd name="T2" fmla="*/ 199 w 1034"/>
                  <a:gd name="T3" fmla="*/ 310 h 641"/>
                  <a:gd name="T4" fmla="*/ 199 w 1034"/>
                  <a:gd name="T5" fmla="*/ 259 h 641"/>
                  <a:gd name="T6" fmla="*/ 314 w 1034"/>
                  <a:gd name="T7" fmla="*/ 307 h 641"/>
                  <a:gd name="T8" fmla="*/ 333 w 1034"/>
                  <a:gd name="T9" fmla="*/ 260 h 641"/>
                  <a:gd name="T10" fmla="*/ 199 w 1034"/>
                  <a:gd name="T11" fmla="*/ 205 h 641"/>
                  <a:gd name="T12" fmla="*/ 199 w 1034"/>
                  <a:gd name="T13" fmla="*/ 79 h 641"/>
                  <a:gd name="T14" fmla="*/ 1034 w 1034"/>
                  <a:gd name="T15" fmla="*/ 410 h 641"/>
                  <a:gd name="T16" fmla="*/ 1034 w 1034"/>
                  <a:gd name="T17" fmla="*/ 641 h 641"/>
                  <a:gd name="T18" fmla="*/ 149 w 1034"/>
                  <a:gd name="T19" fmla="*/ 290 h 641"/>
                  <a:gd name="T20" fmla="*/ 0 w 1034"/>
                  <a:gd name="T21" fmla="*/ 231 h 641"/>
                  <a:gd name="T22" fmla="*/ 0 w 1034"/>
                  <a:gd name="T23" fmla="*/ 176 h 641"/>
                  <a:gd name="T24" fmla="*/ 149 w 1034"/>
                  <a:gd name="T25" fmla="*/ 238 h 641"/>
                  <a:gd name="T26" fmla="*/ 149 w 1034"/>
                  <a:gd name="T27" fmla="*/ 290 h 641"/>
                  <a:gd name="T28" fmla="*/ 149 w 1034"/>
                  <a:gd name="T29" fmla="*/ 184 h 641"/>
                  <a:gd name="T30" fmla="*/ 0 w 1034"/>
                  <a:gd name="T31" fmla="*/ 122 h 641"/>
                  <a:gd name="T32" fmla="*/ 0 w 1034"/>
                  <a:gd name="T33" fmla="*/ 0 h 641"/>
                  <a:gd name="T34" fmla="*/ 149 w 1034"/>
                  <a:gd name="T35" fmla="*/ 59 h 641"/>
                  <a:gd name="T36" fmla="*/ 149 w 1034"/>
                  <a:gd name="T37" fmla="*/ 184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34" h="641">
                    <a:moveTo>
                      <a:pt x="1034" y="641"/>
                    </a:moveTo>
                    <a:lnTo>
                      <a:pt x="199" y="310"/>
                    </a:lnTo>
                    <a:lnTo>
                      <a:pt x="199" y="259"/>
                    </a:lnTo>
                    <a:lnTo>
                      <a:pt x="314" y="307"/>
                    </a:lnTo>
                    <a:lnTo>
                      <a:pt x="333" y="260"/>
                    </a:lnTo>
                    <a:lnTo>
                      <a:pt x="199" y="205"/>
                    </a:lnTo>
                    <a:lnTo>
                      <a:pt x="199" y="79"/>
                    </a:lnTo>
                    <a:lnTo>
                      <a:pt x="1034" y="410"/>
                    </a:lnTo>
                    <a:lnTo>
                      <a:pt x="1034" y="641"/>
                    </a:lnTo>
                    <a:moveTo>
                      <a:pt x="149" y="290"/>
                    </a:moveTo>
                    <a:lnTo>
                      <a:pt x="0" y="231"/>
                    </a:lnTo>
                    <a:lnTo>
                      <a:pt x="0" y="176"/>
                    </a:lnTo>
                    <a:lnTo>
                      <a:pt x="149" y="238"/>
                    </a:lnTo>
                    <a:lnTo>
                      <a:pt x="149" y="290"/>
                    </a:lnTo>
                    <a:moveTo>
                      <a:pt x="149" y="184"/>
                    </a:moveTo>
                    <a:lnTo>
                      <a:pt x="0" y="122"/>
                    </a:lnTo>
                    <a:lnTo>
                      <a:pt x="0" y="0"/>
                    </a:lnTo>
                    <a:lnTo>
                      <a:pt x="149" y="59"/>
                    </a:lnTo>
                    <a:lnTo>
                      <a:pt x="149" y="184"/>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55" name="Freeform 1640"/>
              <p:cNvSpPr>
                <a:spLocks noEditPoints="1"/>
              </p:cNvSpPr>
              <p:nvPr/>
            </p:nvSpPr>
            <p:spPr bwMode="auto">
              <a:xfrm>
                <a:off x="6584" y="1619"/>
                <a:ext cx="5" cy="21"/>
              </a:xfrm>
              <a:custGeom>
                <a:avLst/>
                <a:gdLst>
                  <a:gd name="T0" fmla="*/ 50 w 50"/>
                  <a:gd name="T1" fmla="*/ 251 h 251"/>
                  <a:gd name="T2" fmla="*/ 0 w 50"/>
                  <a:gd name="T3" fmla="*/ 231 h 251"/>
                  <a:gd name="T4" fmla="*/ 0 w 50"/>
                  <a:gd name="T5" fmla="*/ 179 h 251"/>
                  <a:gd name="T6" fmla="*/ 50 w 50"/>
                  <a:gd name="T7" fmla="*/ 200 h 251"/>
                  <a:gd name="T8" fmla="*/ 50 w 50"/>
                  <a:gd name="T9" fmla="*/ 251 h 251"/>
                  <a:gd name="T10" fmla="*/ 50 w 50"/>
                  <a:gd name="T11" fmla="*/ 146 h 251"/>
                  <a:gd name="T12" fmla="*/ 0 w 50"/>
                  <a:gd name="T13" fmla="*/ 125 h 251"/>
                  <a:gd name="T14" fmla="*/ 0 w 50"/>
                  <a:gd name="T15" fmla="*/ 0 h 251"/>
                  <a:gd name="T16" fmla="*/ 50 w 50"/>
                  <a:gd name="T17" fmla="*/ 20 h 251"/>
                  <a:gd name="T18" fmla="*/ 50 w 50"/>
                  <a:gd name="T19" fmla="*/ 14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51">
                    <a:moveTo>
                      <a:pt x="50" y="251"/>
                    </a:moveTo>
                    <a:lnTo>
                      <a:pt x="0" y="231"/>
                    </a:lnTo>
                    <a:lnTo>
                      <a:pt x="0" y="179"/>
                    </a:lnTo>
                    <a:lnTo>
                      <a:pt x="50" y="200"/>
                    </a:lnTo>
                    <a:lnTo>
                      <a:pt x="50" y="251"/>
                    </a:lnTo>
                    <a:moveTo>
                      <a:pt x="50" y="146"/>
                    </a:moveTo>
                    <a:lnTo>
                      <a:pt x="0" y="125"/>
                    </a:lnTo>
                    <a:lnTo>
                      <a:pt x="0" y="0"/>
                    </a:lnTo>
                    <a:lnTo>
                      <a:pt x="50" y="20"/>
                    </a:lnTo>
                    <a:lnTo>
                      <a:pt x="50" y="14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56" name="Freeform 1641"/>
              <p:cNvSpPr>
                <a:spLocks/>
              </p:cNvSpPr>
              <p:nvPr/>
            </p:nvSpPr>
            <p:spPr bwMode="auto">
              <a:xfrm>
                <a:off x="6571" y="1624"/>
                <a:ext cx="29" cy="16"/>
              </a:xfrm>
              <a:custGeom>
                <a:avLst/>
                <a:gdLst>
                  <a:gd name="T0" fmla="*/ 27 w 29"/>
                  <a:gd name="T1" fmla="*/ 16 h 16"/>
                  <a:gd name="T2" fmla="*/ 18 w 29"/>
                  <a:gd name="T3" fmla="*/ 12 h 16"/>
                  <a:gd name="T4" fmla="*/ 13 w 29"/>
                  <a:gd name="T5" fmla="*/ 10 h 16"/>
                  <a:gd name="T6" fmla="*/ 0 w 29"/>
                  <a:gd name="T7" fmla="*/ 5 h 16"/>
                  <a:gd name="T8" fmla="*/ 0 w 29"/>
                  <a:gd name="T9" fmla="*/ 0 h 16"/>
                  <a:gd name="T10" fmla="*/ 13 w 29"/>
                  <a:gd name="T11" fmla="*/ 5 h 16"/>
                  <a:gd name="T12" fmla="*/ 18 w 29"/>
                  <a:gd name="T13" fmla="*/ 7 h 16"/>
                  <a:gd name="T14" fmla="*/ 29 w 29"/>
                  <a:gd name="T15" fmla="*/ 12 h 16"/>
                  <a:gd name="T16" fmla="*/ 27 w 29"/>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6">
                    <a:moveTo>
                      <a:pt x="27" y="16"/>
                    </a:moveTo>
                    <a:lnTo>
                      <a:pt x="18" y="12"/>
                    </a:lnTo>
                    <a:lnTo>
                      <a:pt x="13" y="10"/>
                    </a:lnTo>
                    <a:lnTo>
                      <a:pt x="0" y="5"/>
                    </a:lnTo>
                    <a:lnTo>
                      <a:pt x="0" y="0"/>
                    </a:lnTo>
                    <a:lnTo>
                      <a:pt x="13" y="5"/>
                    </a:lnTo>
                    <a:lnTo>
                      <a:pt x="18" y="7"/>
                    </a:lnTo>
                    <a:lnTo>
                      <a:pt x="29" y="12"/>
                    </a:lnTo>
                    <a:lnTo>
                      <a:pt x="27"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57" name="Freeform 1642"/>
              <p:cNvSpPr>
                <a:spLocks noEditPoints="1"/>
              </p:cNvSpPr>
              <p:nvPr/>
            </p:nvSpPr>
            <p:spPr bwMode="auto">
              <a:xfrm>
                <a:off x="6483" y="1420"/>
                <a:ext cx="193" cy="92"/>
              </a:xfrm>
              <a:custGeom>
                <a:avLst/>
                <a:gdLst>
                  <a:gd name="T0" fmla="*/ 2241 w 2241"/>
                  <a:gd name="T1" fmla="*/ 1067 h 1067"/>
                  <a:gd name="T2" fmla="*/ 2057 w 2241"/>
                  <a:gd name="T3" fmla="*/ 995 h 1067"/>
                  <a:gd name="T4" fmla="*/ 2057 w 2241"/>
                  <a:gd name="T5" fmla="*/ 813 h 1067"/>
                  <a:gd name="T6" fmla="*/ 1222 w 2241"/>
                  <a:gd name="T7" fmla="*/ 479 h 1067"/>
                  <a:gd name="T8" fmla="*/ 1222 w 2241"/>
                  <a:gd name="T9" fmla="*/ 441 h 1067"/>
                  <a:gd name="T10" fmla="*/ 2114 w 2241"/>
                  <a:gd name="T11" fmla="*/ 793 h 1067"/>
                  <a:gd name="T12" fmla="*/ 2114 w 2241"/>
                  <a:gd name="T13" fmla="*/ 635 h 1067"/>
                  <a:gd name="T14" fmla="*/ 2241 w 2241"/>
                  <a:gd name="T15" fmla="*/ 685 h 1067"/>
                  <a:gd name="T16" fmla="*/ 2241 w 2241"/>
                  <a:gd name="T17" fmla="*/ 1067 h 1067"/>
                  <a:gd name="T18" fmla="*/ 1023 w 2241"/>
                  <a:gd name="T19" fmla="*/ 585 h 1067"/>
                  <a:gd name="T20" fmla="*/ 996 w 2241"/>
                  <a:gd name="T21" fmla="*/ 574 h 1067"/>
                  <a:gd name="T22" fmla="*/ 996 w 2241"/>
                  <a:gd name="T23" fmla="*/ 448 h 1067"/>
                  <a:gd name="T24" fmla="*/ 1023 w 2241"/>
                  <a:gd name="T25" fmla="*/ 460 h 1067"/>
                  <a:gd name="T26" fmla="*/ 1023 w 2241"/>
                  <a:gd name="T27" fmla="*/ 585 h 1067"/>
                  <a:gd name="T28" fmla="*/ 0 w 2241"/>
                  <a:gd name="T29" fmla="*/ 562 h 1067"/>
                  <a:gd name="T30" fmla="*/ 0 w 2241"/>
                  <a:gd name="T31" fmla="*/ 0 h 1067"/>
                  <a:gd name="T32" fmla="*/ 35 w 2241"/>
                  <a:gd name="T33" fmla="*/ 16 h 1067"/>
                  <a:gd name="T34" fmla="*/ 35 w 2241"/>
                  <a:gd name="T35" fmla="*/ 37 h 1067"/>
                  <a:gd name="T36" fmla="*/ 82 w 2241"/>
                  <a:gd name="T37" fmla="*/ 37 h 1067"/>
                  <a:gd name="T38" fmla="*/ 208 w 2241"/>
                  <a:gd name="T39" fmla="*/ 93 h 1067"/>
                  <a:gd name="T40" fmla="*/ 208 w 2241"/>
                  <a:gd name="T41" fmla="*/ 262 h 1067"/>
                  <a:gd name="T42" fmla="*/ 0 w 2241"/>
                  <a:gd name="T43" fmla="*/ 179 h 1067"/>
                  <a:gd name="T44" fmla="*/ 0 w 2241"/>
                  <a:gd name="T45" fmla="*/ 562 h 1067"/>
                  <a:gd name="T46" fmla="*/ 946 w 2241"/>
                  <a:gd name="T47" fmla="*/ 554 h 1067"/>
                  <a:gd name="T48" fmla="*/ 258 w 2241"/>
                  <a:gd name="T49" fmla="*/ 281 h 1067"/>
                  <a:gd name="T50" fmla="*/ 258 w 2241"/>
                  <a:gd name="T51" fmla="*/ 116 h 1067"/>
                  <a:gd name="T52" fmla="*/ 946 w 2241"/>
                  <a:gd name="T53" fmla="*/ 425 h 1067"/>
                  <a:gd name="T54" fmla="*/ 946 w 2241"/>
                  <a:gd name="T55" fmla="*/ 554 h 1067"/>
                  <a:gd name="T56" fmla="*/ 1172 w 2241"/>
                  <a:gd name="T57" fmla="*/ 459 h 1067"/>
                  <a:gd name="T58" fmla="*/ 1023 w 2241"/>
                  <a:gd name="T59" fmla="*/ 399 h 1067"/>
                  <a:gd name="T60" fmla="*/ 1023 w 2241"/>
                  <a:gd name="T61" fmla="*/ 405 h 1067"/>
                  <a:gd name="T62" fmla="*/ 996 w 2241"/>
                  <a:gd name="T63" fmla="*/ 393 h 1067"/>
                  <a:gd name="T64" fmla="*/ 996 w 2241"/>
                  <a:gd name="T65" fmla="*/ 351 h 1067"/>
                  <a:gd name="T66" fmla="*/ 1172 w 2241"/>
                  <a:gd name="T67" fmla="*/ 421 h 1067"/>
                  <a:gd name="T68" fmla="*/ 1172 w 2241"/>
                  <a:gd name="T69" fmla="*/ 459 h 1067"/>
                  <a:gd name="T70" fmla="*/ 946 w 2241"/>
                  <a:gd name="T71" fmla="*/ 370 h 1067"/>
                  <a:gd name="T72" fmla="*/ 223 w 2241"/>
                  <a:gd name="T73" fmla="*/ 46 h 1067"/>
                  <a:gd name="T74" fmla="*/ 946 w 2241"/>
                  <a:gd name="T75" fmla="*/ 331 h 1067"/>
                  <a:gd name="T76" fmla="*/ 946 w 2241"/>
                  <a:gd name="T77" fmla="*/ 370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41" h="1067">
                    <a:moveTo>
                      <a:pt x="2241" y="1067"/>
                    </a:moveTo>
                    <a:lnTo>
                      <a:pt x="2057" y="995"/>
                    </a:lnTo>
                    <a:lnTo>
                      <a:pt x="2057" y="813"/>
                    </a:lnTo>
                    <a:lnTo>
                      <a:pt x="1222" y="479"/>
                    </a:lnTo>
                    <a:lnTo>
                      <a:pt x="1222" y="441"/>
                    </a:lnTo>
                    <a:lnTo>
                      <a:pt x="2114" y="793"/>
                    </a:lnTo>
                    <a:lnTo>
                      <a:pt x="2114" y="635"/>
                    </a:lnTo>
                    <a:lnTo>
                      <a:pt x="2241" y="685"/>
                    </a:lnTo>
                    <a:lnTo>
                      <a:pt x="2241" y="1067"/>
                    </a:lnTo>
                    <a:moveTo>
                      <a:pt x="1023" y="585"/>
                    </a:moveTo>
                    <a:lnTo>
                      <a:pt x="996" y="574"/>
                    </a:lnTo>
                    <a:lnTo>
                      <a:pt x="996" y="448"/>
                    </a:lnTo>
                    <a:lnTo>
                      <a:pt x="1023" y="460"/>
                    </a:lnTo>
                    <a:lnTo>
                      <a:pt x="1023" y="585"/>
                    </a:lnTo>
                    <a:moveTo>
                      <a:pt x="0" y="562"/>
                    </a:moveTo>
                    <a:lnTo>
                      <a:pt x="0" y="0"/>
                    </a:lnTo>
                    <a:lnTo>
                      <a:pt x="35" y="16"/>
                    </a:lnTo>
                    <a:lnTo>
                      <a:pt x="35" y="37"/>
                    </a:lnTo>
                    <a:lnTo>
                      <a:pt x="82" y="37"/>
                    </a:lnTo>
                    <a:lnTo>
                      <a:pt x="208" y="93"/>
                    </a:lnTo>
                    <a:lnTo>
                      <a:pt x="208" y="262"/>
                    </a:lnTo>
                    <a:lnTo>
                      <a:pt x="0" y="179"/>
                    </a:lnTo>
                    <a:lnTo>
                      <a:pt x="0" y="562"/>
                    </a:lnTo>
                    <a:moveTo>
                      <a:pt x="946" y="554"/>
                    </a:moveTo>
                    <a:lnTo>
                      <a:pt x="258" y="281"/>
                    </a:lnTo>
                    <a:lnTo>
                      <a:pt x="258" y="116"/>
                    </a:lnTo>
                    <a:lnTo>
                      <a:pt x="946" y="425"/>
                    </a:lnTo>
                    <a:lnTo>
                      <a:pt x="946" y="554"/>
                    </a:lnTo>
                    <a:moveTo>
                      <a:pt x="1172" y="459"/>
                    </a:moveTo>
                    <a:lnTo>
                      <a:pt x="1023" y="399"/>
                    </a:lnTo>
                    <a:lnTo>
                      <a:pt x="1023" y="405"/>
                    </a:lnTo>
                    <a:lnTo>
                      <a:pt x="996" y="393"/>
                    </a:lnTo>
                    <a:lnTo>
                      <a:pt x="996" y="351"/>
                    </a:lnTo>
                    <a:lnTo>
                      <a:pt x="1172" y="421"/>
                    </a:lnTo>
                    <a:lnTo>
                      <a:pt x="1172" y="459"/>
                    </a:lnTo>
                    <a:moveTo>
                      <a:pt x="946" y="370"/>
                    </a:moveTo>
                    <a:lnTo>
                      <a:pt x="223" y="46"/>
                    </a:lnTo>
                    <a:lnTo>
                      <a:pt x="946" y="331"/>
                    </a:lnTo>
                    <a:lnTo>
                      <a:pt x="946" y="370"/>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58" name="Freeform 1643"/>
              <p:cNvSpPr>
                <a:spLocks/>
              </p:cNvSpPr>
              <p:nvPr/>
            </p:nvSpPr>
            <p:spPr bwMode="auto">
              <a:xfrm>
                <a:off x="6486" y="1422"/>
                <a:ext cx="4" cy="1"/>
              </a:xfrm>
              <a:custGeom>
                <a:avLst/>
                <a:gdLst>
                  <a:gd name="T0" fmla="*/ 4 w 4"/>
                  <a:gd name="T1" fmla="*/ 1 h 1"/>
                  <a:gd name="T2" fmla="*/ 0 w 4"/>
                  <a:gd name="T3" fmla="*/ 1 h 1"/>
                  <a:gd name="T4" fmla="*/ 0 w 4"/>
                  <a:gd name="T5" fmla="*/ 0 h 1"/>
                  <a:gd name="T6" fmla="*/ 4 w 4"/>
                  <a:gd name="T7" fmla="*/ 1 h 1"/>
                </a:gdLst>
                <a:ahLst/>
                <a:cxnLst>
                  <a:cxn ang="0">
                    <a:pos x="T0" y="T1"/>
                  </a:cxn>
                  <a:cxn ang="0">
                    <a:pos x="T2" y="T3"/>
                  </a:cxn>
                  <a:cxn ang="0">
                    <a:pos x="T4" y="T5"/>
                  </a:cxn>
                  <a:cxn ang="0">
                    <a:pos x="T6" y="T7"/>
                  </a:cxn>
                </a:cxnLst>
                <a:rect l="0" t="0" r="r" b="b"/>
                <a:pathLst>
                  <a:path w="4" h="1">
                    <a:moveTo>
                      <a:pt x="4" y="1"/>
                    </a:moveTo>
                    <a:lnTo>
                      <a:pt x="0" y="1"/>
                    </a:lnTo>
                    <a:lnTo>
                      <a:pt x="0" y="0"/>
                    </a:lnTo>
                    <a:lnTo>
                      <a:pt x="4" y="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59" name="Freeform 1644"/>
              <p:cNvSpPr>
                <a:spLocks noEditPoints="1"/>
              </p:cNvSpPr>
              <p:nvPr/>
            </p:nvSpPr>
            <p:spPr bwMode="auto">
              <a:xfrm>
                <a:off x="6483" y="1416"/>
                <a:ext cx="88" cy="44"/>
              </a:xfrm>
              <a:custGeom>
                <a:avLst/>
                <a:gdLst>
                  <a:gd name="T0" fmla="*/ 1023 w 1023"/>
                  <a:gd name="T1" fmla="*/ 503 h 503"/>
                  <a:gd name="T2" fmla="*/ 996 w 1023"/>
                  <a:gd name="T3" fmla="*/ 491 h 503"/>
                  <a:gd name="T4" fmla="*/ 996 w 1023"/>
                  <a:gd name="T5" fmla="*/ 436 h 503"/>
                  <a:gd name="T6" fmla="*/ 1023 w 1023"/>
                  <a:gd name="T7" fmla="*/ 448 h 503"/>
                  <a:gd name="T8" fmla="*/ 1023 w 1023"/>
                  <a:gd name="T9" fmla="*/ 503 h 503"/>
                  <a:gd name="T10" fmla="*/ 946 w 1023"/>
                  <a:gd name="T11" fmla="*/ 468 h 503"/>
                  <a:gd name="T12" fmla="*/ 258 w 1023"/>
                  <a:gd name="T13" fmla="*/ 159 h 503"/>
                  <a:gd name="T14" fmla="*/ 258 w 1023"/>
                  <a:gd name="T15" fmla="*/ 120 h 503"/>
                  <a:gd name="T16" fmla="*/ 208 w 1023"/>
                  <a:gd name="T17" fmla="*/ 120 h 503"/>
                  <a:gd name="T18" fmla="*/ 208 w 1023"/>
                  <a:gd name="T19" fmla="*/ 136 h 503"/>
                  <a:gd name="T20" fmla="*/ 82 w 1023"/>
                  <a:gd name="T21" fmla="*/ 80 h 503"/>
                  <a:gd name="T22" fmla="*/ 35 w 1023"/>
                  <a:gd name="T23" fmla="*/ 59 h 503"/>
                  <a:gd name="T24" fmla="*/ 0 w 1023"/>
                  <a:gd name="T25" fmla="*/ 43 h 503"/>
                  <a:gd name="T26" fmla="*/ 0 w 1023"/>
                  <a:gd name="T27" fmla="*/ 0 h 503"/>
                  <a:gd name="T28" fmla="*/ 223 w 1023"/>
                  <a:gd name="T29" fmla="*/ 89 h 503"/>
                  <a:gd name="T30" fmla="*/ 946 w 1023"/>
                  <a:gd name="T31" fmla="*/ 413 h 503"/>
                  <a:gd name="T32" fmla="*/ 946 w 1023"/>
                  <a:gd name="T33" fmla="*/ 468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3" h="503">
                    <a:moveTo>
                      <a:pt x="1023" y="503"/>
                    </a:moveTo>
                    <a:lnTo>
                      <a:pt x="996" y="491"/>
                    </a:lnTo>
                    <a:lnTo>
                      <a:pt x="996" y="436"/>
                    </a:lnTo>
                    <a:lnTo>
                      <a:pt x="1023" y="448"/>
                    </a:lnTo>
                    <a:lnTo>
                      <a:pt x="1023" y="503"/>
                    </a:lnTo>
                    <a:moveTo>
                      <a:pt x="946" y="468"/>
                    </a:moveTo>
                    <a:lnTo>
                      <a:pt x="258" y="159"/>
                    </a:lnTo>
                    <a:lnTo>
                      <a:pt x="258" y="120"/>
                    </a:lnTo>
                    <a:lnTo>
                      <a:pt x="208" y="120"/>
                    </a:lnTo>
                    <a:lnTo>
                      <a:pt x="208" y="136"/>
                    </a:lnTo>
                    <a:lnTo>
                      <a:pt x="82" y="80"/>
                    </a:lnTo>
                    <a:lnTo>
                      <a:pt x="35" y="59"/>
                    </a:lnTo>
                    <a:lnTo>
                      <a:pt x="0" y="43"/>
                    </a:lnTo>
                    <a:lnTo>
                      <a:pt x="0" y="0"/>
                    </a:lnTo>
                    <a:lnTo>
                      <a:pt x="223" y="89"/>
                    </a:lnTo>
                    <a:lnTo>
                      <a:pt x="946" y="413"/>
                    </a:lnTo>
                    <a:lnTo>
                      <a:pt x="946" y="468"/>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60" name="Freeform 1645"/>
              <p:cNvSpPr>
                <a:spLocks/>
              </p:cNvSpPr>
              <p:nvPr/>
            </p:nvSpPr>
            <p:spPr bwMode="auto">
              <a:xfrm>
                <a:off x="6584" y="1457"/>
                <a:ext cx="5" cy="5"/>
              </a:xfrm>
              <a:custGeom>
                <a:avLst/>
                <a:gdLst>
                  <a:gd name="T0" fmla="*/ 5 w 5"/>
                  <a:gd name="T1" fmla="*/ 5 h 5"/>
                  <a:gd name="T2" fmla="*/ 0 w 5"/>
                  <a:gd name="T3" fmla="*/ 3 h 5"/>
                  <a:gd name="T4" fmla="*/ 0 w 5"/>
                  <a:gd name="T5" fmla="*/ 0 h 5"/>
                  <a:gd name="T6" fmla="*/ 5 w 5"/>
                  <a:gd name="T7" fmla="*/ 1 h 5"/>
                  <a:gd name="T8" fmla="*/ 5 w 5"/>
                  <a:gd name="T9" fmla="*/ 5 h 5"/>
                </a:gdLst>
                <a:ahLst/>
                <a:cxnLst>
                  <a:cxn ang="0">
                    <a:pos x="T0" y="T1"/>
                  </a:cxn>
                  <a:cxn ang="0">
                    <a:pos x="T2" y="T3"/>
                  </a:cxn>
                  <a:cxn ang="0">
                    <a:pos x="T4" y="T5"/>
                  </a:cxn>
                  <a:cxn ang="0">
                    <a:pos x="T6" y="T7"/>
                  </a:cxn>
                  <a:cxn ang="0">
                    <a:pos x="T8" y="T9"/>
                  </a:cxn>
                </a:cxnLst>
                <a:rect l="0" t="0" r="r" b="b"/>
                <a:pathLst>
                  <a:path w="5" h="5">
                    <a:moveTo>
                      <a:pt x="5" y="5"/>
                    </a:moveTo>
                    <a:lnTo>
                      <a:pt x="0" y="3"/>
                    </a:lnTo>
                    <a:lnTo>
                      <a:pt x="0" y="0"/>
                    </a:lnTo>
                    <a:lnTo>
                      <a:pt x="5" y="1"/>
                    </a:lnTo>
                    <a:lnTo>
                      <a:pt x="5" y="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61" name="Freeform 1646"/>
              <p:cNvSpPr>
                <a:spLocks/>
              </p:cNvSpPr>
              <p:nvPr/>
            </p:nvSpPr>
            <p:spPr bwMode="auto">
              <a:xfrm>
                <a:off x="6565" y="1449"/>
                <a:ext cx="4" cy="21"/>
              </a:xfrm>
              <a:custGeom>
                <a:avLst/>
                <a:gdLst>
                  <a:gd name="T0" fmla="*/ 4 w 4"/>
                  <a:gd name="T1" fmla="*/ 21 h 21"/>
                  <a:gd name="T2" fmla="*/ 0 w 4"/>
                  <a:gd name="T3" fmla="*/ 19 h 21"/>
                  <a:gd name="T4" fmla="*/ 0 w 4"/>
                  <a:gd name="T5" fmla="*/ 0 h 21"/>
                  <a:gd name="T6" fmla="*/ 4 w 4"/>
                  <a:gd name="T7" fmla="*/ 1 h 21"/>
                  <a:gd name="T8" fmla="*/ 4 w 4"/>
                  <a:gd name="T9" fmla="*/ 21 h 21"/>
                </a:gdLst>
                <a:ahLst/>
                <a:cxnLst>
                  <a:cxn ang="0">
                    <a:pos x="T0" y="T1"/>
                  </a:cxn>
                  <a:cxn ang="0">
                    <a:pos x="T2" y="T3"/>
                  </a:cxn>
                  <a:cxn ang="0">
                    <a:pos x="T4" y="T5"/>
                  </a:cxn>
                  <a:cxn ang="0">
                    <a:pos x="T6" y="T7"/>
                  </a:cxn>
                  <a:cxn ang="0">
                    <a:pos x="T8" y="T9"/>
                  </a:cxn>
                </a:cxnLst>
                <a:rect l="0" t="0" r="r" b="b"/>
                <a:pathLst>
                  <a:path w="4" h="21">
                    <a:moveTo>
                      <a:pt x="4" y="21"/>
                    </a:moveTo>
                    <a:lnTo>
                      <a:pt x="0" y="19"/>
                    </a:lnTo>
                    <a:lnTo>
                      <a:pt x="0" y="0"/>
                    </a:lnTo>
                    <a:lnTo>
                      <a:pt x="4" y="1"/>
                    </a:lnTo>
                    <a:lnTo>
                      <a:pt x="4" y="2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62" name="Freeform 1647"/>
              <p:cNvSpPr>
                <a:spLocks/>
              </p:cNvSpPr>
              <p:nvPr/>
            </p:nvSpPr>
            <p:spPr bwMode="auto">
              <a:xfrm>
                <a:off x="6501" y="1427"/>
                <a:ext cx="4" cy="17"/>
              </a:xfrm>
              <a:custGeom>
                <a:avLst/>
                <a:gdLst>
                  <a:gd name="T0" fmla="*/ 4 w 4"/>
                  <a:gd name="T1" fmla="*/ 17 h 17"/>
                  <a:gd name="T2" fmla="*/ 0 w 4"/>
                  <a:gd name="T3" fmla="*/ 16 h 17"/>
                  <a:gd name="T4" fmla="*/ 0 w 4"/>
                  <a:gd name="T5" fmla="*/ 0 h 17"/>
                  <a:gd name="T6" fmla="*/ 4 w 4"/>
                  <a:gd name="T7" fmla="*/ 0 h 17"/>
                  <a:gd name="T8" fmla="*/ 4 w 4"/>
                  <a:gd name="T9" fmla="*/ 17 h 17"/>
                </a:gdLst>
                <a:ahLst/>
                <a:cxnLst>
                  <a:cxn ang="0">
                    <a:pos x="T0" y="T1"/>
                  </a:cxn>
                  <a:cxn ang="0">
                    <a:pos x="T2" y="T3"/>
                  </a:cxn>
                  <a:cxn ang="0">
                    <a:pos x="T4" y="T5"/>
                  </a:cxn>
                  <a:cxn ang="0">
                    <a:pos x="T6" y="T7"/>
                  </a:cxn>
                  <a:cxn ang="0">
                    <a:pos x="T8" y="T9"/>
                  </a:cxn>
                </a:cxnLst>
                <a:rect l="0" t="0" r="r" b="b"/>
                <a:pathLst>
                  <a:path w="4" h="17">
                    <a:moveTo>
                      <a:pt x="4" y="17"/>
                    </a:moveTo>
                    <a:lnTo>
                      <a:pt x="0" y="16"/>
                    </a:lnTo>
                    <a:lnTo>
                      <a:pt x="0" y="0"/>
                    </a:lnTo>
                    <a:lnTo>
                      <a:pt x="4" y="0"/>
                    </a:lnTo>
                    <a:lnTo>
                      <a:pt x="4" y="1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63" name="Freeform 1648"/>
              <p:cNvSpPr>
                <a:spLocks noEditPoints="1"/>
              </p:cNvSpPr>
              <p:nvPr/>
            </p:nvSpPr>
            <p:spPr bwMode="auto">
              <a:xfrm>
                <a:off x="6571" y="1455"/>
                <a:ext cx="90" cy="51"/>
              </a:xfrm>
              <a:custGeom>
                <a:avLst/>
                <a:gdLst>
                  <a:gd name="T0" fmla="*/ 1034 w 1034"/>
                  <a:gd name="T1" fmla="*/ 596 h 596"/>
                  <a:gd name="T2" fmla="*/ 199 w 1034"/>
                  <a:gd name="T3" fmla="*/ 265 h 596"/>
                  <a:gd name="T4" fmla="*/ 199 w 1034"/>
                  <a:gd name="T5" fmla="*/ 80 h 596"/>
                  <a:gd name="T6" fmla="*/ 1034 w 1034"/>
                  <a:gd name="T7" fmla="*/ 414 h 596"/>
                  <a:gd name="T8" fmla="*/ 1034 w 1034"/>
                  <a:gd name="T9" fmla="*/ 596 h 596"/>
                  <a:gd name="T10" fmla="*/ 149 w 1034"/>
                  <a:gd name="T11" fmla="*/ 245 h 596"/>
                  <a:gd name="T12" fmla="*/ 0 w 1034"/>
                  <a:gd name="T13" fmla="*/ 186 h 596"/>
                  <a:gd name="T14" fmla="*/ 0 w 1034"/>
                  <a:gd name="T15" fmla="*/ 61 h 596"/>
                  <a:gd name="T16" fmla="*/ 149 w 1034"/>
                  <a:gd name="T17" fmla="*/ 128 h 596"/>
                  <a:gd name="T18" fmla="*/ 149 w 1034"/>
                  <a:gd name="T19" fmla="*/ 245 h 596"/>
                  <a:gd name="T20" fmla="*/ 149 w 1034"/>
                  <a:gd name="T21" fmla="*/ 73 h 596"/>
                  <a:gd name="T22" fmla="*/ 0 w 1034"/>
                  <a:gd name="T23" fmla="*/ 6 h 596"/>
                  <a:gd name="T24" fmla="*/ 0 w 1034"/>
                  <a:gd name="T25" fmla="*/ 0 h 596"/>
                  <a:gd name="T26" fmla="*/ 149 w 1034"/>
                  <a:gd name="T27" fmla="*/ 60 h 596"/>
                  <a:gd name="T28" fmla="*/ 149 w 1034"/>
                  <a:gd name="T29" fmla="*/ 73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4" h="596">
                    <a:moveTo>
                      <a:pt x="1034" y="596"/>
                    </a:moveTo>
                    <a:lnTo>
                      <a:pt x="199" y="265"/>
                    </a:lnTo>
                    <a:lnTo>
                      <a:pt x="199" y="80"/>
                    </a:lnTo>
                    <a:lnTo>
                      <a:pt x="1034" y="414"/>
                    </a:lnTo>
                    <a:lnTo>
                      <a:pt x="1034" y="596"/>
                    </a:lnTo>
                    <a:moveTo>
                      <a:pt x="149" y="245"/>
                    </a:moveTo>
                    <a:lnTo>
                      <a:pt x="0" y="186"/>
                    </a:lnTo>
                    <a:lnTo>
                      <a:pt x="0" y="61"/>
                    </a:lnTo>
                    <a:lnTo>
                      <a:pt x="149" y="128"/>
                    </a:lnTo>
                    <a:lnTo>
                      <a:pt x="149" y="245"/>
                    </a:lnTo>
                    <a:moveTo>
                      <a:pt x="149" y="73"/>
                    </a:moveTo>
                    <a:lnTo>
                      <a:pt x="0" y="6"/>
                    </a:lnTo>
                    <a:lnTo>
                      <a:pt x="0" y="0"/>
                    </a:lnTo>
                    <a:lnTo>
                      <a:pt x="149" y="60"/>
                    </a:lnTo>
                    <a:lnTo>
                      <a:pt x="149" y="73"/>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64" name="Freeform 1649"/>
              <p:cNvSpPr>
                <a:spLocks/>
              </p:cNvSpPr>
              <p:nvPr/>
            </p:nvSpPr>
            <p:spPr bwMode="auto">
              <a:xfrm>
                <a:off x="6571" y="1455"/>
                <a:ext cx="13" cy="11"/>
              </a:xfrm>
              <a:custGeom>
                <a:avLst/>
                <a:gdLst>
                  <a:gd name="T0" fmla="*/ 13 w 13"/>
                  <a:gd name="T1" fmla="*/ 11 h 11"/>
                  <a:gd name="T2" fmla="*/ 0 w 13"/>
                  <a:gd name="T3" fmla="*/ 5 h 11"/>
                  <a:gd name="T4" fmla="*/ 0 w 13"/>
                  <a:gd name="T5" fmla="*/ 0 h 11"/>
                  <a:gd name="T6" fmla="*/ 13 w 13"/>
                  <a:gd name="T7" fmla="*/ 6 h 11"/>
                  <a:gd name="T8" fmla="*/ 13 w 13"/>
                  <a:gd name="T9" fmla="*/ 11 h 11"/>
                </a:gdLst>
                <a:ahLst/>
                <a:cxnLst>
                  <a:cxn ang="0">
                    <a:pos x="T0" y="T1"/>
                  </a:cxn>
                  <a:cxn ang="0">
                    <a:pos x="T2" y="T3"/>
                  </a:cxn>
                  <a:cxn ang="0">
                    <a:pos x="T4" y="T5"/>
                  </a:cxn>
                  <a:cxn ang="0">
                    <a:pos x="T6" y="T7"/>
                  </a:cxn>
                  <a:cxn ang="0">
                    <a:pos x="T8" y="T9"/>
                  </a:cxn>
                </a:cxnLst>
                <a:rect l="0" t="0" r="r" b="b"/>
                <a:pathLst>
                  <a:path w="13" h="11">
                    <a:moveTo>
                      <a:pt x="13" y="11"/>
                    </a:moveTo>
                    <a:lnTo>
                      <a:pt x="0" y="5"/>
                    </a:lnTo>
                    <a:lnTo>
                      <a:pt x="0" y="0"/>
                    </a:lnTo>
                    <a:lnTo>
                      <a:pt x="13" y="6"/>
                    </a:lnTo>
                    <a:lnTo>
                      <a:pt x="13"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65" name="Freeform 1650"/>
              <p:cNvSpPr>
                <a:spLocks/>
              </p:cNvSpPr>
              <p:nvPr/>
            </p:nvSpPr>
            <p:spPr bwMode="auto">
              <a:xfrm>
                <a:off x="6584" y="1460"/>
                <a:ext cx="5" cy="18"/>
              </a:xfrm>
              <a:custGeom>
                <a:avLst/>
                <a:gdLst>
                  <a:gd name="T0" fmla="*/ 5 w 5"/>
                  <a:gd name="T1" fmla="*/ 18 h 18"/>
                  <a:gd name="T2" fmla="*/ 0 w 5"/>
                  <a:gd name="T3" fmla="*/ 16 h 18"/>
                  <a:gd name="T4" fmla="*/ 0 w 5"/>
                  <a:gd name="T5" fmla="*/ 0 h 18"/>
                  <a:gd name="T6" fmla="*/ 5 w 5"/>
                  <a:gd name="T7" fmla="*/ 2 h 18"/>
                  <a:gd name="T8" fmla="*/ 5 w 5"/>
                  <a:gd name="T9" fmla="*/ 18 h 18"/>
                </a:gdLst>
                <a:ahLst/>
                <a:cxnLst>
                  <a:cxn ang="0">
                    <a:pos x="T0" y="T1"/>
                  </a:cxn>
                  <a:cxn ang="0">
                    <a:pos x="T2" y="T3"/>
                  </a:cxn>
                  <a:cxn ang="0">
                    <a:pos x="T4" y="T5"/>
                  </a:cxn>
                  <a:cxn ang="0">
                    <a:pos x="T6" y="T7"/>
                  </a:cxn>
                  <a:cxn ang="0">
                    <a:pos x="T8" y="T9"/>
                  </a:cxn>
                </a:cxnLst>
                <a:rect l="0" t="0" r="r" b="b"/>
                <a:pathLst>
                  <a:path w="5" h="18">
                    <a:moveTo>
                      <a:pt x="5" y="18"/>
                    </a:moveTo>
                    <a:lnTo>
                      <a:pt x="0" y="16"/>
                    </a:lnTo>
                    <a:lnTo>
                      <a:pt x="0" y="0"/>
                    </a:lnTo>
                    <a:lnTo>
                      <a:pt x="5" y="2"/>
                    </a:lnTo>
                    <a:lnTo>
                      <a:pt x="5" y="1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66" name="Freeform 1651"/>
              <p:cNvSpPr>
                <a:spLocks noEditPoints="1"/>
              </p:cNvSpPr>
              <p:nvPr/>
            </p:nvSpPr>
            <p:spPr bwMode="auto">
              <a:xfrm>
                <a:off x="6547" y="1494"/>
                <a:ext cx="129" cy="54"/>
              </a:xfrm>
              <a:custGeom>
                <a:avLst/>
                <a:gdLst>
                  <a:gd name="T0" fmla="*/ 1497 w 1497"/>
                  <a:gd name="T1" fmla="*/ 623 h 623"/>
                  <a:gd name="T2" fmla="*/ 1313 w 1497"/>
                  <a:gd name="T3" fmla="*/ 550 h 623"/>
                  <a:gd name="T4" fmla="*/ 1313 w 1497"/>
                  <a:gd name="T5" fmla="*/ 520 h 623"/>
                  <a:gd name="T6" fmla="*/ 1497 w 1497"/>
                  <a:gd name="T7" fmla="*/ 593 h 623"/>
                  <a:gd name="T8" fmla="*/ 1497 w 1497"/>
                  <a:gd name="T9" fmla="*/ 210 h 623"/>
                  <a:gd name="T10" fmla="*/ 1497 w 1497"/>
                  <a:gd name="T11" fmla="*/ 623 h 623"/>
                  <a:gd name="T12" fmla="*/ 279 w 1497"/>
                  <a:gd name="T13" fmla="*/ 141 h 623"/>
                  <a:gd name="T14" fmla="*/ 252 w 1497"/>
                  <a:gd name="T15" fmla="*/ 130 h 623"/>
                  <a:gd name="T16" fmla="*/ 252 w 1497"/>
                  <a:gd name="T17" fmla="*/ 100 h 623"/>
                  <a:gd name="T18" fmla="*/ 279 w 1497"/>
                  <a:gd name="T19" fmla="*/ 111 h 623"/>
                  <a:gd name="T20" fmla="*/ 279 w 1497"/>
                  <a:gd name="T21" fmla="*/ 141 h 623"/>
                  <a:gd name="T22" fmla="*/ 202 w 1497"/>
                  <a:gd name="T23" fmla="*/ 110 h 623"/>
                  <a:gd name="T24" fmla="*/ 0 w 1497"/>
                  <a:gd name="T25" fmla="*/ 30 h 623"/>
                  <a:gd name="T26" fmla="*/ 0 w 1497"/>
                  <a:gd name="T27" fmla="*/ 0 h 623"/>
                  <a:gd name="T28" fmla="*/ 202 w 1497"/>
                  <a:gd name="T29" fmla="*/ 80 h 623"/>
                  <a:gd name="T30" fmla="*/ 202 w 1497"/>
                  <a:gd name="T31" fmla="*/ 110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7" h="623">
                    <a:moveTo>
                      <a:pt x="1497" y="623"/>
                    </a:moveTo>
                    <a:lnTo>
                      <a:pt x="1313" y="550"/>
                    </a:lnTo>
                    <a:lnTo>
                      <a:pt x="1313" y="520"/>
                    </a:lnTo>
                    <a:lnTo>
                      <a:pt x="1497" y="593"/>
                    </a:lnTo>
                    <a:lnTo>
                      <a:pt x="1497" y="210"/>
                    </a:lnTo>
                    <a:lnTo>
                      <a:pt x="1497" y="623"/>
                    </a:lnTo>
                    <a:moveTo>
                      <a:pt x="279" y="141"/>
                    </a:moveTo>
                    <a:lnTo>
                      <a:pt x="252" y="130"/>
                    </a:lnTo>
                    <a:lnTo>
                      <a:pt x="252" y="100"/>
                    </a:lnTo>
                    <a:lnTo>
                      <a:pt x="279" y="111"/>
                    </a:lnTo>
                    <a:lnTo>
                      <a:pt x="279" y="141"/>
                    </a:lnTo>
                    <a:moveTo>
                      <a:pt x="202" y="110"/>
                    </a:moveTo>
                    <a:lnTo>
                      <a:pt x="0" y="30"/>
                    </a:lnTo>
                    <a:lnTo>
                      <a:pt x="0" y="0"/>
                    </a:lnTo>
                    <a:lnTo>
                      <a:pt x="202" y="80"/>
                    </a:lnTo>
                    <a:lnTo>
                      <a:pt x="202" y="110"/>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67" name="Freeform 1652"/>
              <p:cNvSpPr>
                <a:spLocks/>
              </p:cNvSpPr>
              <p:nvPr/>
            </p:nvSpPr>
            <p:spPr bwMode="auto">
              <a:xfrm>
                <a:off x="6565" y="1501"/>
                <a:ext cx="4" cy="4"/>
              </a:xfrm>
              <a:custGeom>
                <a:avLst/>
                <a:gdLst>
                  <a:gd name="T0" fmla="*/ 4 w 4"/>
                  <a:gd name="T1" fmla="*/ 4 h 4"/>
                  <a:gd name="T2" fmla="*/ 0 w 4"/>
                  <a:gd name="T3" fmla="*/ 3 h 4"/>
                  <a:gd name="T4" fmla="*/ 0 w 4"/>
                  <a:gd name="T5" fmla="*/ 0 h 4"/>
                  <a:gd name="T6" fmla="*/ 4 w 4"/>
                  <a:gd name="T7" fmla="*/ 2 h 4"/>
                  <a:gd name="T8" fmla="*/ 4 w 4"/>
                  <a:gd name="T9" fmla="*/ 4 h 4"/>
                </a:gdLst>
                <a:ahLst/>
                <a:cxnLst>
                  <a:cxn ang="0">
                    <a:pos x="T0" y="T1"/>
                  </a:cxn>
                  <a:cxn ang="0">
                    <a:pos x="T2" y="T3"/>
                  </a:cxn>
                  <a:cxn ang="0">
                    <a:pos x="T4" y="T5"/>
                  </a:cxn>
                  <a:cxn ang="0">
                    <a:pos x="T6" y="T7"/>
                  </a:cxn>
                  <a:cxn ang="0">
                    <a:pos x="T8" y="T9"/>
                  </a:cxn>
                </a:cxnLst>
                <a:rect l="0" t="0" r="r" b="b"/>
                <a:pathLst>
                  <a:path w="4" h="4">
                    <a:moveTo>
                      <a:pt x="4" y="4"/>
                    </a:moveTo>
                    <a:lnTo>
                      <a:pt x="0" y="3"/>
                    </a:lnTo>
                    <a:lnTo>
                      <a:pt x="0" y="0"/>
                    </a:lnTo>
                    <a:lnTo>
                      <a:pt x="4" y="2"/>
                    </a:lnTo>
                    <a:lnTo>
                      <a:pt x="4"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68" name="Freeform 1653"/>
              <p:cNvSpPr>
                <a:spLocks noEditPoints="1"/>
              </p:cNvSpPr>
              <p:nvPr/>
            </p:nvSpPr>
            <p:spPr bwMode="auto">
              <a:xfrm>
                <a:off x="6483" y="1469"/>
                <a:ext cx="26" cy="10"/>
              </a:xfrm>
              <a:custGeom>
                <a:avLst/>
                <a:gdLst>
                  <a:gd name="T0" fmla="*/ 303 w 303"/>
                  <a:gd name="T1" fmla="*/ 120 h 120"/>
                  <a:gd name="T2" fmla="*/ 258 w 303"/>
                  <a:gd name="T3" fmla="*/ 103 h 120"/>
                  <a:gd name="T4" fmla="*/ 258 w 303"/>
                  <a:gd name="T5" fmla="*/ 102 h 120"/>
                  <a:gd name="T6" fmla="*/ 303 w 303"/>
                  <a:gd name="T7" fmla="*/ 120 h 120"/>
                  <a:gd name="T8" fmla="*/ 208 w 303"/>
                  <a:gd name="T9" fmla="*/ 84 h 120"/>
                  <a:gd name="T10" fmla="*/ 0 w 303"/>
                  <a:gd name="T11" fmla="*/ 4 h 120"/>
                  <a:gd name="T12" fmla="*/ 0 w 303"/>
                  <a:gd name="T13" fmla="*/ 0 h 120"/>
                  <a:gd name="T14" fmla="*/ 208 w 303"/>
                  <a:gd name="T15" fmla="*/ 83 h 120"/>
                  <a:gd name="T16" fmla="*/ 208 w 303"/>
                  <a:gd name="T17" fmla="*/ 8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120">
                    <a:moveTo>
                      <a:pt x="303" y="120"/>
                    </a:moveTo>
                    <a:lnTo>
                      <a:pt x="258" y="103"/>
                    </a:lnTo>
                    <a:lnTo>
                      <a:pt x="258" y="102"/>
                    </a:lnTo>
                    <a:lnTo>
                      <a:pt x="303" y="120"/>
                    </a:lnTo>
                    <a:moveTo>
                      <a:pt x="208" y="84"/>
                    </a:moveTo>
                    <a:lnTo>
                      <a:pt x="0" y="4"/>
                    </a:lnTo>
                    <a:lnTo>
                      <a:pt x="0" y="0"/>
                    </a:lnTo>
                    <a:lnTo>
                      <a:pt x="208" y="83"/>
                    </a:lnTo>
                    <a:lnTo>
                      <a:pt x="208" y="84"/>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69" name="Freeform 1654"/>
              <p:cNvSpPr>
                <a:spLocks/>
              </p:cNvSpPr>
              <p:nvPr/>
            </p:nvSpPr>
            <p:spPr bwMode="auto">
              <a:xfrm>
                <a:off x="6501" y="1476"/>
                <a:ext cx="4" cy="2"/>
              </a:xfrm>
              <a:custGeom>
                <a:avLst/>
                <a:gdLst>
                  <a:gd name="T0" fmla="*/ 4 w 4"/>
                  <a:gd name="T1" fmla="*/ 2 h 2"/>
                  <a:gd name="T2" fmla="*/ 0 w 4"/>
                  <a:gd name="T3" fmla="*/ 0 h 2"/>
                  <a:gd name="T4" fmla="*/ 0 w 4"/>
                  <a:gd name="T5" fmla="*/ 0 h 2"/>
                  <a:gd name="T6" fmla="*/ 4 w 4"/>
                  <a:gd name="T7" fmla="*/ 2 h 2"/>
                  <a:gd name="T8" fmla="*/ 4 w 4"/>
                  <a:gd name="T9" fmla="*/ 2 h 2"/>
                </a:gdLst>
                <a:ahLst/>
                <a:cxnLst>
                  <a:cxn ang="0">
                    <a:pos x="T0" y="T1"/>
                  </a:cxn>
                  <a:cxn ang="0">
                    <a:pos x="T2" y="T3"/>
                  </a:cxn>
                  <a:cxn ang="0">
                    <a:pos x="T4" y="T5"/>
                  </a:cxn>
                  <a:cxn ang="0">
                    <a:pos x="T6" y="T7"/>
                  </a:cxn>
                  <a:cxn ang="0">
                    <a:pos x="T8" y="T9"/>
                  </a:cxn>
                </a:cxnLst>
                <a:rect l="0" t="0" r="r" b="b"/>
                <a:pathLst>
                  <a:path w="4" h="2">
                    <a:moveTo>
                      <a:pt x="4" y="2"/>
                    </a:moveTo>
                    <a:lnTo>
                      <a:pt x="0" y="0"/>
                    </a:lnTo>
                    <a:lnTo>
                      <a:pt x="0" y="0"/>
                    </a:lnTo>
                    <a:lnTo>
                      <a:pt x="4" y="2"/>
                    </a:lnTo>
                    <a:lnTo>
                      <a:pt x="4" y="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70" name="Freeform 1655"/>
              <p:cNvSpPr>
                <a:spLocks noEditPoints="1"/>
              </p:cNvSpPr>
              <p:nvPr/>
            </p:nvSpPr>
            <p:spPr bwMode="auto">
              <a:xfrm>
                <a:off x="6571" y="1504"/>
                <a:ext cx="90" cy="38"/>
              </a:xfrm>
              <a:custGeom>
                <a:avLst/>
                <a:gdLst>
                  <a:gd name="T0" fmla="*/ 1034 w 1034"/>
                  <a:gd name="T1" fmla="*/ 439 h 439"/>
                  <a:gd name="T2" fmla="*/ 199 w 1034"/>
                  <a:gd name="T3" fmla="*/ 108 h 439"/>
                  <a:gd name="T4" fmla="*/ 199 w 1034"/>
                  <a:gd name="T5" fmla="*/ 78 h 439"/>
                  <a:gd name="T6" fmla="*/ 1034 w 1034"/>
                  <a:gd name="T7" fmla="*/ 409 h 439"/>
                  <a:gd name="T8" fmla="*/ 1034 w 1034"/>
                  <a:gd name="T9" fmla="*/ 439 h 439"/>
                  <a:gd name="T10" fmla="*/ 149 w 1034"/>
                  <a:gd name="T11" fmla="*/ 89 h 439"/>
                  <a:gd name="T12" fmla="*/ 0 w 1034"/>
                  <a:gd name="T13" fmla="*/ 30 h 439"/>
                  <a:gd name="T14" fmla="*/ 0 w 1034"/>
                  <a:gd name="T15" fmla="*/ 0 h 439"/>
                  <a:gd name="T16" fmla="*/ 149 w 1034"/>
                  <a:gd name="T17" fmla="*/ 59 h 439"/>
                  <a:gd name="T18" fmla="*/ 149 w 1034"/>
                  <a:gd name="T19" fmla="*/ 89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439">
                    <a:moveTo>
                      <a:pt x="1034" y="439"/>
                    </a:moveTo>
                    <a:lnTo>
                      <a:pt x="199" y="108"/>
                    </a:lnTo>
                    <a:lnTo>
                      <a:pt x="199" y="78"/>
                    </a:lnTo>
                    <a:lnTo>
                      <a:pt x="1034" y="409"/>
                    </a:lnTo>
                    <a:lnTo>
                      <a:pt x="1034" y="439"/>
                    </a:lnTo>
                    <a:moveTo>
                      <a:pt x="149" y="89"/>
                    </a:moveTo>
                    <a:lnTo>
                      <a:pt x="0" y="30"/>
                    </a:lnTo>
                    <a:lnTo>
                      <a:pt x="0" y="0"/>
                    </a:lnTo>
                    <a:lnTo>
                      <a:pt x="149" y="59"/>
                    </a:lnTo>
                    <a:lnTo>
                      <a:pt x="149" y="89"/>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23" name="Group 1857"/>
            <p:cNvGrpSpPr>
              <a:grpSpLocks/>
            </p:cNvGrpSpPr>
            <p:nvPr/>
          </p:nvGrpSpPr>
          <p:grpSpPr bwMode="auto">
            <a:xfrm>
              <a:off x="8828088" y="1185863"/>
              <a:ext cx="1770063" cy="5387975"/>
              <a:chOff x="5561" y="747"/>
              <a:chExt cx="1115" cy="3394"/>
            </a:xfrm>
          </p:grpSpPr>
          <p:sp>
            <p:nvSpPr>
              <p:cNvPr id="1671" name="Freeform 1657"/>
              <p:cNvSpPr>
                <a:spLocks/>
              </p:cNvSpPr>
              <p:nvPr/>
            </p:nvSpPr>
            <p:spPr bwMode="auto">
              <a:xfrm>
                <a:off x="6584" y="1509"/>
                <a:ext cx="5" cy="4"/>
              </a:xfrm>
              <a:custGeom>
                <a:avLst/>
                <a:gdLst>
                  <a:gd name="T0" fmla="*/ 5 w 5"/>
                  <a:gd name="T1" fmla="*/ 4 h 4"/>
                  <a:gd name="T2" fmla="*/ 0 w 5"/>
                  <a:gd name="T3" fmla="*/ 2 h 4"/>
                  <a:gd name="T4" fmla="*/ 0 w 5"/>
                  <a:gd name="T5" fmla="*/ 0 h 4"/>
                  <a:gd name="T6" fmla="*/ 5 w 5"/>
                  <a:gd name="T7" fmla="*/ 1 h 4"/>
                  <a:gd name="T8" fmla="*/ 5 w 5"/>
                  <a:gd name="T9" fmla="*/ 4 h 4"/>
                </a:gdLst>
                <a:ahLst/>
                <a:cxnLst>
                  <a:cxn ang="0">
                    <a:pos x="T0" y="T1"/>
                  </a:cxn>
                  <a:cxn ang="0">
                    <a:pos x="T2" y="T3"/>
                  </a:cxn>
                  <a:cxn ang="0">
                    <a:pos x="T4" y="T5"/>
                  </a:cxn>
                  <a:cxn ang="0">
                    <a:pos x="T6" y="T7"/>
                  </a:cxn>
                  <a:cxn ang="0">
                    <a:pos x="T8" y="T9"/>
                  </a:cxn>
                </a:cxnLst>
                <a:rect l="0" t="0" r="r" b="b"/>
                <a:pathLst>
                  <a:path w="5" h="4">
                    <a:moveTo>
                      <a:pt x="5" y="4"/>
                    </a:moveTo>
                    <a:lnTo>
                      <a:pt x="0" y="2"/>
                    </a:lnTo>
                    <a:lnTo>
                      <a:pt x="0" y="0"/>
                    </a:lnTo>
                    <a:lnTo>
                      <a:pt x="5" y="1"/>
                    </a:lnTo>
                    <a:lnTo>
                      <a:pt x="5"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72" name="Freeform 1658"/>
              <p:cNvSpPr>
                <a:spLocks noEditPoints="1"/>
              </p:cNvSpPr>
              <p:nvPr/>
            </p:nvSpPr>
            <p:spPr bwMode="auto">
              <a:xfrm>
                <a:off x="6483" y="1436"/>
                <a:ext cx="193" cy="109"/>
              </a:xfrm>
              <a:custGeom>
                <a:avLst/>
                <a:gdLst>
                  <a:gd name="T0" fmla="*/ 2241 w 2241"/>
                  <a:gd name="T1" fmla="*/ 1271 h 1271"/>
                  <a:gd name="T2" fmla="*/ 2057 w 2241"/>
                  <a:gd name="T3" fmla="*/ 1198 h 1271"/>
                  <a:gd name="T4" fmla="*/ 2057 w 2241"/>
                  <a:gd name="T5" fmla="*/ 816 h 1271"/>
                  <a:gd name="T6" fmla="*/ 2241 w 2241"/>
                  <a:gd name="T7" fmla="*/ 888 h 1271"/>
                  <a:gd name="T8" fmla="*/ 2241 w 2241"/>
                  <a:gd name="T9" fmla="*/ 1271 h 1271"/>
                  <a:gd name="T10" fmla="*/ 1023 w 2241"/>
                  <a:gd name="T11" fmla="*/ 789 h 1271"/>
                  <a:gd name="T12" fmla="*/ 996 w 2241"/>
                  <a:gd name="T13" fmla="*/ 778 h 1271"/>
                  <a:gd name="T14" fmla="*/ 996 w 2241"/>
                  <a:gd name="T15" fmla="*/ 395 h 1271"/>
                  <a:gd name="T16" fmla="*/ 1023 w 2241"/>
                  <a:gd name="T17" fmla="*/ 406 h 1271"/>
                  <a:gd name="T18" fmla="*/ 1023 w 2241"/>
                  <a:gd name="T19" fmla="*/ 789 h 1271"/>
                  <a:gd name="T20" fmla="*/ 946 w 2241"/>
                  <a:gd name="T21" fmla="*/ 758 h 1271"/>
                  <a:gd name="T22" fmla="*/ 744 w 2241"/>
                  <a:gd name="T23" fmla="*/ 678 h 1271"/>
                  <a:gd name="T24" fmla="*/ 744 w 2241"/>
                  <a:gd name="T25" fmla="*/ 672 h 1271"/>
                  <a:gd name="T26" fmla="*/ 303 w 2241"/>
                  <a:gd name="T27" fmla="*/ 503 h 1271"/>
                  <a:gd name="T28" fmla="*/ 258 w 2241"/>
                  <a:gd name="T29" fmla="*/ 485 h 1271"/>
                  <a:gd name="T30" fmla="*/ 258 w 2241"/>
                  <a:gd name="T31" fmla="*/ 102 h 1271"/>
                  <a:gd name="T32" fmla="*/ 946 w 2241"/>
                  <a:gd name="T33" fmla="*/ 375 h 1271"/>
                  <a:gd name="T34" fmla="*/ 946 w 2241"/>
                  <a:gd name="T35" fmla="*/ 758 h 1271"/>
                  <a:gd name="T36" fmla="*/ 208 w 2241"/>
                  <a:gd name="T37" fmla="*/ 466 h 1271"/>
                  <a:gd name="T38" fmla="*/ 0 w 2241"/>
                  <a:gd name="T39" fmla="*/ 383 h 1271"/>
                  <a:gd name="T40" fmla="*/ 0 w 2241"/>
                  <a:gd name="T41" fmla="*/ 0 h 1271"/>
                  <a:gd name="T42" fmla="*/ 208 w 2241"/>
                  <a:gd name="T43" fmla="*/ 83 h 1271"/>
                  <a:gd name="T44" fmla="*/ 208 w 2241"/>
                  <a:gd name="T45" fmla="*/ 466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1" h="1271">
                    <a:moveTo>
                      <a:pt x="2241" y="1271"/>
                    </a:moveTo>
                    <a:lnTo>
                      <a:pt x="2057" y="1198"/>
                    </a:lnTo>
                    <a:lnTo>
                      <a:pt x="2057" y="816"/>
                    </a:lnTo>
                    <a:lnTo>
                      <a:pt x="2241" y="888"/>
                    </a:lnTo>
                    <a:lnTo>
                      <a:pt x="2241" y="1271"/>
                    </a:lnTo>
                    <a:moveTo>
                      <a:pt x="1023" y="789"/>
                    </a:moveTo>
                    <a:lnTo>
                      <a:pt x="996" y="778"/>
                    </a:lnTo>
                    <a:lnTo>
                      <a:pt x="996" y="395"/>
                    </a:lnTo>
                    <a:lnTo>
                      <a:pt x="1023" y="406"/>
                    </a:lnTo>
                    <a:lnTo>
                      <a:pt x="1023" y="789"/>
                    </a:lnTo>
                    <a:moveTo>
                      <a:pt x="946" y="758"/>
                    </a:moveTo>
                    <a:lnTo>
                      <a:pt x="744" y="678"/>
                    </a:lnTo>
                    <a:lnTo>
                      <a:pt x="744" y="672"/>
                    </a:lnTo>
                    <a:lnTo>
                      <a:pt x="303" y="503"/>
                    </a:lnTo>
                    <a:lnTo>
                      <a:pt x="258" y="485"/>
                    </a:lnTo>
                    <a:lnTo>
                      <a:pt x="258" y="102"/>
                    </a:lnTo>
                    <a:lnTo>
                      <a:pt x="946" y="375"/>
                    </a:lnTo>
                    <a:lnTo>
                      <a:pt x="946" y="758"/>
                    </a:lnTo>
                    <a:moveTo>
                      <a:pt x="208" y="466"/>
                    </a:moveTo>
                    <a:lnTo>
                      <a:pt x="0" y="383"/>
                    </a:lnTo>
                    <a:lnTo>
                      <a:pt x="0" y="0"/>
                    </a:lnTo>
                    <a:lnTo>
                      <a:pt x="208" y="83"/>
                    </a:lnTo>
                    <a:lnTo>
                      <a:pt x="208" y="466"/>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73" name="Freeform 1659"/>
              <p:cNvSpPr>
                <a:spLocks/>
              </p:cNvSpPr>
              <p:nvPr/>
            </p:nvSpPr>
            <p:spPr bwMode="auto">
              <a:xfrm>
                <a:off x="6565" y="1468"/>
                <a:ext cx="4" cy="35"/>
              </a:xfrm>
              <a:custGeom>
                <a:avLst/>
                <a:gdLst>
                  <a:gd name="T0" fmla="*/ 4 w 4"/>
                  <a:gd name="T1" fmla="*/ 35 h 35"/>
                  <a:gd name="T2" fmla="*/ 0 w 4"/>
                  <a:gd name="T3" fmla="*/ 33 h 35"/>
                  <a:gd name="T4" fmla="*/ 0 w 4"/>
                  <a:gd name="T5" fmla="*/ 0 h 35"/>
                  <a:gd name="T6" fmla="*/ 4 w 4"/>
                  <a:gd name="T7" fmla="*/ 2 h 35"/>
                  <a:gd name="T8" fmla="*/ 4 w 4"/>
                  <a:gd name="T9" fmla="*/ 35 h 35"/>
                </a:gdLst>
                <a:ahLst/>
                <a:cxnLst>
                  <a:cxn ang="0">
                    <a:pos x="T0" y="T1"/>
                  </a:cxn>
                  <a:cxn ang="0">
                    <a:pos x="T2" y="T3"/>
                  </a:cxn>
                  <a:cxn ang="0">
                    <a:pos x="T4" y="T5"/>
                  </a:cxn>
                  <a:cxn ang="0">
                    <a:pos x="T6" y="T7"/>
                  </a:cxn>
                  <a:cxn ang="0">
                    <a:pos x="T8" y="T9"/>
                  </a:cxn>
                </a:cxnLst>
                <a:rect l="0" t="0" r="r" b="b"/>
                <a:pathLst>
                  <a:path w="4" h="35">
                    <a:moveTo>
                      <a:pt x="4" y="35"/>
                    </a:moveTo>
                    <a:lnTo>
                      <a:pt x="0" y="33"/>
                    </a:lnTo>
                    <a:lnTo>
                      <a:pt x="0" y="0"/>
                    </a:lnTo>
                    <a:lnTo>
                      <a:pt x="4" y="2"/>
                    </a:lnTo>
                    <a:lnTo>
                      <a:pt x="4" y="3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74" name="Freeform 1660"/>
              <p:cNvSpPr>
                <a:spLocks/>
              </p:cNvSpPr>
              <p:nvPr/>
            </p:nvSpPr>
            <p:spPr bwMode="auto">
              <a:xfrm>
                <a:off x="6501" y="1443"/>
                <a:ext cx="4" cy="35"/>
              </a:xfrm>
              <a:custGeom>
                <a:avLst/>
                <a:gdLst>
                  <a:gd name="T0" fmla="*/ 4 w 4"/>
                  <a:gd name="T1" fmla="*/ 35 h 35"/>
                  <a:gd name="T2" fmla="*/ 0 w 4"/>
                  <a:gd name="T3" fmla="*/ 33 h 35"/>
                  <a:gd name="T4" fmla="*/ 0 w 4"/>
                  <a:gd name="T5" fmla="*/ 0 h 35"/>
                  <a:gd name="T6" fmla="*/ 4 w 4"/>
                  <a:gd name="T7" fmla="*/ 1 h 35"/>
                  <a:gd name="T8" fmla="*/ 4 w 4"/>
                  <a:gd name="T9" fmla="*/ 35 h 35"/>
                </a:gdLst>
                <a:ahLst/>
                <a:cxnLst>
                  <a:cxn ang="0">
                    <a:pos x="T0" y="T1"/>
                  </a:cxn>
                  <a:cxn ang="0">
                    <a:pos x="T2" y="T3"/>
                  </a:cxn>
                  <a:cxn ang="0">
                    <a:pos x="T4" y="T5"/>
                  </a:cxn>
                  <a:cxn ang="0">
                    <a:pos x="T6" y="T7"/>
                  </a:cxn>
                  <a:cxn ang="0">
                    <a:pos x="T8" y="T9"/>
                  </a:cxn>
                </a:cxnLst>
                <a:rect l="0" t="0" r="r" b="b"/>
                <a:pathLst>
                  <a:path w="4" h="35">
                    <a:moveTo>
                      <a:pt x="4" y="35"/>
                    </a:moveTo>
                    <a:lnTo>
                      <a:pt x="0" y="33"/>
                    </a:lnTo>
                    <a:lnTo>
                      <a:pt x="0" y="0"/>
                    </a:lnTo>
                    <a:lnTo>
                      <a:pt x="4" y="1"/>
                    </a:lnTo>
                    <a:lnTo>
                      <a:pt x="4" y="3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75" name="Freeform 1661"/>
              <p:cNvSpPr>
                <a:spLocks noEditPoints="1"/>
              </p:cNvSpPr>
              <p:nvPr/>
            </p:nvSpPr>
            <p:spPr bwMode="auto">
              <a:xfrm>
                <a:off x="6571" y="1471"/>
                <a:ext cx="90" cy="68"/>
              </a:xfrm>
              <a:custGeom>
                <a:avLst/>
                <a:gdLst>
                  <a:gd name="T0" fmla="*/ 1034 w 1034"/>
                  <a:gd name="T1" fmla="*/ 792 h 792"/>
                  <a:gd name="T2" fmla="*/ 199 w 1034"/>
                  <a:gd name="T3" fmla="*/ 461 h 792"/>
                  <a:gd name="T4" fmla="*/ 199 w 1034"/>
                  <a:gd name="T5" fmla="*/ 79 h 792"/>
                  <a:gd name="T6" fmla="*/ 1034 w 1034"/>
                  <a:gd name="T7" fmla="*/ 410 h 792"/>
                  <a:gd name="T8" fmla="*/ 1034 w 1034"/>
                  <a:gd name="T9" fmla="*/ 792 h 792"/>
                  <a:gd name="T10" fmla="*/ 149 w 1034"/>
                  <a:gd name="T11" fmla="*/ 442 h 792"/>
                  <a:gd name="T12" fmla="*/ 0 w 1034"/>
                  <a:gd name="T13" fmla="*/ 383 h 792"/>
                  <a:gd name="T14" fmla="*/ 0 w 1034"/>
                  <a:gd name="T15" fmla="*/ 0 h 792"/>
                  <a:gd name="T16" fmla="*/ 149 w 1034"/>
                  <a:gd name="T17" fmla="*/ 59 h 792"/>
                  <a:gd name="T18" fmla="*/ 149 w 1034"/>
                  <a:gd name="T19" fmla="*/ 44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792">
                    <a:moveTo>
                      <a:pt x="1034" y="792"/>
                    </a:moveTo>
                    <a:lnTo>
                      <a:pt x="199" y="461"/>
                    </a:lnTo>
                    <a:lnTo>
                      <a:pt x="199" y="79"/>
                    </a:lnTo>
                    <a:lnTo>
                      <a:pt x="1034" y="410"/>
                    </a:lnTo>
                    <a:lnTo>
                      <a:pt x="1034" y="792"/>
                    </a:lnTo>
                    <a:moveTo>
                      <a:pt x="149" y="442"/>
                    </a:moveTo>
                    <a:lnTo>
                      <a:pt x="0" y="383"/>
                    </a:lnTo>
                    <a:lnTo>
                      <a:pt x="0" y="0"/>
                    </a:lnTo>
                    <a:lnTo>
                      <a:pt x="149" y="59"/>
                    </a:lnTo>
                    <a:lnTo>
                      <a:pt x="149" y="442"/>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76" name="Freeform 1662"/>
              <p:cNvSpPr>
                <a:spLocks/>
              </p:cNvSpPr>
              <p:nvPr/>
            </p:nvSpPr>
            <p:spPr bwMode="auto">
              <a:xfrm>
                <a:off x="6584" y="1476"/>
                <a:ext cx="5" cy="34"/>
              </a:xfrm>
              <a:custGeom>
                <a:avLst/>
                <a:gdLst>
                  <a:gd name="T0" fmla="*/ 5 w 5"/>
                  <a:gd name="T1" fmla="*/ 34 h 34"/>
                  <a:gd name="T2" fmla="*/ 0 w 5"/>
                  <a:gd name="T3" fmla="*/ 33 h 34"/>
                  <a:gd name="T4" fmla="*/ 0 w 5"/>
                  <a:gd name="T5" fmla="*/ 0 h 34"/>
                  <a:gd name="T6" fmla="*/ 5 w 5"/>
                  <a:gd name="T7" fmla="*/ 2 h 34"/>
                  <a:gd name="T8" fmla="*/ 5 w 5"/>
                  <a:gd name="T9" fmla="*/ 34 h 34"/>
                </a:gdLst>
                <a:ahLst/>
                <a:cxnLst>
                  <a:cxn ang="0">
                    <a:pos x="T0" y="T1"/>
                  </a:cxn>
                  <a:cxn ang="0">
                    <a:pos x="T2" y="T3"/>
                  </a:cxn>
                  <a:cxn ang="0">
                    <a:pos x="T4" y="T5"/>
                  </a:cxn>
                  <a:cxn ang="0">
                    <a:pos x="T6" y="T7"/>
                  </a:cxn>
                  <a:cxn ang="0">
                    <a:pos x="T8" y="T9"/>
                  </a:cxn>
                </a:cxnLst>
                <a:rect l="0" t="0" r="r" b="b"/>
                <a:pathLst>
                  <a:path w="5" h="34">
                    <a:moveTo>
                      <a:pt x="5" y="34"/>
                    </a:moveTo>
                    <a:lnTo>
                      <a:pt x="0" y="33"/>
                    </a:lnTo>
                    <a:lnTo>
                      <a:pt x="0" y="0"/>
                    </a:lnTo>
                    <a:lnTo>
                      <a:pt x="5" y="2"/>
                    </a:lnTo>
                    <a:lnTo>
                      <a:pt x="5" y="3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77" name="Freeform 1663"/>
              <p:cNvSpPr>
                <a:spLocks noEditPoints="1"/>
              </p:cNvSpPr>
              <p:nvPr/>
            </p:nvSpPr>
            <p:spPr bwMode="auto">
              <a:xfrm>
                <a:off x="6483" y="1502"/>
                <a:ext cx="193" cy="87"/>
              </a:xfrm>
              <a:custGeom>
                <a:avLst/>
                <a:gdLst>
                  <a:gd name="T0" fmla="*/ 2241 w 2241"/>
                  <a:gd name="T1" fmla="*/ 1012 h 1012"/>
                  <a:gd name="T2" fmla="*/ 2057 w 2241"/>
                  <a:gd name="T3" fmla="*/ 939 h 1012"/>
                  <a:gd name="T4" fmla="*/ 2057 w 2241"/>
                  <a:gd name="T5" fmla="*/ 815 h 1012"/>
                  <a:gd name="T6" fmla="*/ 2241 w 2241"/>
                  <a:gd name="T7" fmla="*/ 888 h 1012"/>
                  <a:gd name="T8" fmla="*/ 2241 w 2241"/>
                  <a:gd name="T9" fmla="*/ 536 h 1012"/>
                  <a:gd name="T10" fmla="*/ 2241 w 2241"/>
                  <a:gd name="T11" fmla="*/ 1012 h 1012"/>
                  <a:gd name="T12" fmla="*/ 1023 w 2241"/>
                  <a:gd name="T13" fmla="*/ 529 h 1012"/>
                  <a:gd name="T14" fmla="*/ 996 w 2241"/>
                  <a:gd name="T15" fmla="*/ 518 h 1012"/>
                  <a:gd name="T16" fmla="*/ 996 w 2241"/>
                  <a:gd name="T17" fmla="*/ 395 h 1012"/>
                  <a:gd name="T18" fmla="*/ 1023 w 2241"/>
                  <a:gd name="T19" fmla="*/ 406 h 1012"/>
                  <a:gd name="T20" fmla="*/ 1023 w 2241"/>
                  <a:gd name="T21" fmla="*/ 529 h 1012"/>
                  <a:gd name="T22" fmla="*/ 946 w 2241"/>
                  <a:gd name="T23" fmla="*/ 499 h 1012"/>
                  <a:gd name="T24" fmla="*/ 258 w 2241"/>
                  <a:gd name="T25" fmla="*/ 226 h 1012"/>
                  <a:gd name="T26" fmla="*/ 258 w 2241"/>
                  <a:gd name="T27" fmla="*/ 102 h 1012"/>
                  <a:gd name="T28" fmla="*/ 946 w 2241"/>
                  <a:gd name="T29" fmla="*/ 375 h 1012"/>
                  <a:gd name="T30" fmla="*/ 946 w 2241"/>
                  <a:gd name="T31" fmla="*/ 499 h 1012"/>
                  <a:gd name="T32" fmla="*/ 0 w 2241"/>
                  <a:gd name="T33" fmla="*/ 342 h 1012"/>
                  <a:gd name="T34" fmla="*/ 0 w 2241"/>
                  <a:gd name="T35" fmla="*/ 0 h 1012"/>
                  <a:gd name="T36" fmla="*/ 208 w 2241"/>
                  <a:gd name="T37" fmla="*/ 83 h 1012"/>
                  <a:gd name="T38" fmla="*/ 208 w 2241"/>
                  <a:gd name="T39" fmla="*/ 206 h 1012"/>
                  <a:gd name="T40" fmla="*/ 0 w 2241"/>
                  <a:gd name="T41" fmla="*/ 124 h 1012"/>
                  <a:gd name="T42" fmla="*/ 0 w 2241"/>
                  <a:gd name="T43" fmla="*/ 342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41" h="1012">
                    <a:moveTo>
                      <a:pt x="2241" y="1012"/>
                    </a:moveTo>
                    <a:lnTo>
                      <a:pt x="2057" y="939"/>
                    </a:lnTo>
                    <a:lnTo>
                      <a:pt x="2057" y="815"/>
                    </a:lnTo>
                    <a:lnTo>
                      <a:pt x="2241" y="888"/>
                    </a:lnTo>
                    <a:lnTo>
                      <a:pt x="2241" y="536"/>
                    </a:lnTo>
                    <a:lnTo>
                      <a:pt x="2241" y="1012"/>
                    </a:lnTo>
                    <a:moveTo>
                      <a:pt x="1023" y="529"/>
                    </a:moveTo>
                    <a:lnTo>
                      <a:pt x="996" y="518"/>
                    </a:lnTo>
                    <a:lnTo>
                      <a:pt x="996" y="395"/>
                    </a:lnTo>
                    <a:lnTo>
                      <a:pt x="1023" y="406"/>
                    </a:lnTo>
                    <a:lnTo>
                      <a:pt x="1023" y="529"/>
                    </a:lnTo>
                    <a:moveTo>
                      <a:pt x="946" y="499"/>
                    </a:moveTo>
                    <a:lnTo>
                      <a:pt x="258" y="226"/>
                    </a:lnTo>
                    <a:lnTo>
                      <a:pt x="258" y="102"/>
                    </a:lnTo>
                    <a:lnTo>
                      <a:pt x="946" y="375"/>
                    </a:lnTo>
                    <a:lnTo>
                      <a:pt x="946" y="499"/>
                    </a:lnTo>
                    <a:moveTo>
                      <a:pt x="0" y="342"/>
                    </a:moveTo>
                    <a:lnTo>
                      <a:pt x="0" y="0"/>
                    </a:lnTo>
                    <a:lnTo>
                      <a:pt x="208" y="83"/>
                    </a:lnTo>
                    <a:lnTo>
                      <a:pt x="208" y="206"/>
                    </a:lnTo>
                    <a:lnTo>
                      <a:pt x="0" y="124"/>
                    </a:lnTo>
                    <a:lnTo>
                      <a:pt x="0" y="342"/>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78" name="Freeform 1664"/>
              <p:cNvSpPr>
                <a:spLocks/>
              </p:cNvSpPr>
              <p:nvPr/>
            </p:nvSpPr>
            <p:spPr bwMode="auto">
              <a:xfrm>
                <a:off x="6565" y="1534"/>
                <a:ext cx="4" cy="12"/>
              </a:xfrm>
              <a:custGeom>
                <a:avLst/>
                <a:gdLst>
                  <a:gd name="T0" fmla="*/ 4 w 4"/>
                  <a:gd name="T1" fmla="*/ 12 h 12"/>
                  <a:gd name="T2" fmla="*/ 0 w 4"/>
                  <a:gd name="T3" fmla="*/ 11 h 12"/>
                  <a:gd name="T4" fmla="*/ 0 w 4"/>
                  <a:gd name="T5" fmla="*/ 0 h 12"/>
                  <a:gd name="T6" fmla="*/ 4 w 4"/>
                  <a:gd name="T7" fmla="*/ 2 h 12"/>
                  <a:gd name="T8" fmla="*/ 4 w 4"/>
                  <a:gd name="T9" fmla="*/ 12 h 12"/>
                </a:gdLst>
                <a:ahLst/>
                <a:cxnLst>
                  <a:cxn ang="0">
                    <a:pos x="T0" y="T1"/>
                  </a:cxn>
                  <a:cxn ang="0">
                    <a:pos x="T2" y="T3"/>
                  </a:cxn>
                  <a:cxn ang="0">
                    <a:pos x="T4" y="T5"/>
                  </a:cxn>
                  <a:cxn ang="0">
                    <a:pos x="T6" y="T7"/>
                  </a:cxn>
                  <a:cxn ang="0">
                    <a:pos x="T8" y="T9"/>
                  </a:cxn>
                </a:cxnLst>
                <a:rect l="0" t="0" r="r" b="b"/>
                <a:pathLst>
                  <a:path w="4" h="12">
                    <a:moveTo>
                      <a:pt x="4" y="12"/>
                    </a:moveTo>
                    <a:lnTo>
                      <a:pt x="0" y="11"/>
                    </a:lnTo>
                    <a:lnTo>
                      <a:pt x="0" y="0"/>
                    </a:lnTo>
                    <a:lnTo>
                      <a:pt x="4" y="2"/>
                    </a:lnTo>
                    <a:lnTo>
                      <a:pt x="4" y="1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79" name="Freeform 1665"/>
              <p:cNvSpPr>
                <a:spLocks/>
              </p:cNvSpPr>
              <p:nvPr/>
            </p:nvSpPr>
            <p:spPr bwMode="auto">
              <a:xfrm>
                <a:off x="6501" y="1509"/>
                <a:ext cx="4" cy="12"/>
              </a:xfrm>
              <a:custGeom>
                <a:avLst/>
                <a:gdLst>
                  <a:gd name="T0" fmla="*/ 4 w 4"/>
                  <a:gd name="T1" fmla="*/ 12 h 12"/>
                  <a:gd name="T2" fmla="*/ 0 w 4"/>
                  <a:gd name="T3" fmla="*/ 10 h 12"/>
                  <a:gd name="T4" fmla="*/ 0 w 4"/>
                  <a:gd name="T5" fmla="*/ 0 h 12"/>
                  <a:gd name="T6" fmla="*/ 4 w 4"/>
                  <a:gd name="T7" fmla="*/ 1 h 12"/>
                  <a:gd name="T8" fmla="*/ 4 w 4"/>
                  <a:gd name="T9" fmla="*/ 12 h 12"/>
                </a:gdLst>
                <a:ahLst/>
                <a:cxnLst>
                  <a:cxn ang="0">
                    <a:pos x="T0" y="T1"/>
                  </a:cxn>
                  <a:cxn ang="0">
                    <a:pos x="T2" y="T3"/>
                  </a:cxn>
                  <a:cxn ang="0">
                    <a:pos x="T4" y="T5"/>
                  </a:cxn>
                  <a:cxn ang="0">
                    <a:pos x="T6" y="T7"/>
                  </a:cxn>
                  <a:cxn ang="0">
                    <a:pos x="T8" y="T9"/>
                  </a:cxn>
                </a:cxnLst>
                <a:rect l="0" t="0" r="r" b="b"/>
                <a:pathLst>
                  <a:path w="4" h="12">
                    <a:moveTo>
                      <a:pt x="4" y="12"/>
                    </a:moveTo>
                    <a:lnTo>
                      <a:pt x="0" y="10"/>
                    </a:lnTo>
                    <a:lnTo>
                      <a:pt x="0" y="0"/>
                    </a:lnTo>
                    <a:lnTo>
                      <a:pt x="4" y="1"/>
                    </a:lnTo>
                    <a:lnTo>
                      <a:pt x="4" y="1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80" name="Freeform 1666"/>
              <p:cNvSpPr>
                <a:spLocks noEditPoints="1"/>
              </p:cNvSpPr>
              <p:nvPr/>
            </p:nvSpPr>
            <p:spPr bwMode="auto">
              <a:xfrm>
                <a:off x="6571" y="1537"/>
                <a:ext cx="90" cy="46"/>
              </a:xfrm>
              <a:custGeom>
                <a:avLst/>
                <a:gdLst>
                  <a:gd name="T0" fmla="*/ 1034 w 1034"/>
                  <a:gd name="T1" fmla="*/ 533 h 533"/>
                  <a:gd name="T2" fmla="*/ 199 w 1034"/>
                  <a:gd name="T3" fmla="*/ 202 h 533"/>
                  <a:gd name="T4" fmla="*/ 199 w 1034"/>
                  <a:gd name="T5" fmla="*/ 78 h 533"/>
                  <a:gd name="T6" fmla="*/ 1034 w 1034"/>
                  <a:gd name="T7" fmla="*/ 409 h 533"/>
                  <a:gd name="T8" fmla="*/ 1034 w 1034"/>
                  <a:gd name="T9" fmla="*/ 533 h 533"/>
                  <a:gd name="T10" fmla="*/ 149 w 1034"/>
                  <a:gd name="T11" fmla="*/ 182 h 533"/>
                  <a:gd name="T12" fmla="*/ 0 w 1034"/>
                  <a:gd name="T13" fmla="*/ 123 h 533"/>
                  <a:gd name="T14" fmla="*/ 0 w 1034"/>
                  <a:gd name="T15" fmla="*/ 0 h 533"/>
                  <a:gd name="T16" fmla="*/ 149 w 1034"/>
                  <a:gd name="T17" fmla="*/ 59 h 533"/>
                  <a:gd name="T18" fmla="*/ 149 w 1034"/>
                  <a:gd name="T19" fmla="*/ 182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533">
                    <a:moveTo>
                      <a:pt x="1034" y="533"/>
                    </a:moveTo>
                    <a:lnTo>
                      <a:pt x="199" y="202"/>
                    </a:lnTo>
                    <a:lnTo>
                      <a:pt x="199" y="78"/>
                    </a:lnTo>
                    <a:lnTo>
                      <a:pt x="1034" y="409"/>
                    </a:lnTo>
                    <a:lnTo>
                      <a:pt x="1034" y="533"/>
                    </a:lnTo>
                    <a:moveTo>
                      <a:pt x="149" y="182"/>
                    </a:moveTo>
                    <a:lnTo>
                      <a:pt x="0" y="123"/>
                    </a:lnTo>
                    <a:lnTo>
                      <a:pt x="0" y="0"/>
                    </a:lnTo>
                    <a:lnTo>
                      <a:pt x="149" y="59"/>
                    </a:lnTo>
                    <a:lnTo>
                      <a:pt x="149" y="182"/>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81" name="Freeform 1667"/>
              <p:cNvSpPr>
                <a:spLocks/>
              </p:cNvSpPr>
              <p:nvPr/>
            </p:nvSpPr>
            <p:spPr bwMode="auto">
              <a:xfrm>
                <a:off x="6584" y="1542"/>
                <a:ext cx="5" cy="12"/>
              </a:xfrm>
              <a:custGeom>
                <a:avLst/>
                <a:gdLst>
                  <a:gd name="T0" fmla="*/ 5 w 5"/>
                  <a:gd name="T1" fmla="*/ 12 h 12"/>
                  <a:gd name="T2" fmla="*/ 0 w 5"/>
                  <a:gd name="T3" fmla="*/ 10 h 12"/>
                  <a:gd name="T4" fmla="*/ 0 w 5"/>
                  <a:gd name="T5" fmla="*/ 0 h 12"/>
                  <a:gd name="T6" fmla="*/ 5 w 5"/>
                  <a:gd name="T7" fmla="*/ 1 h 12"/>
                  <a:gd name="T8" fmla="*/ 5 w 5"/>
                  <a:gd name="T9" fmla="*/ 12 h 12"/>
                </a:gdLst>
                <a:ahLst/>
                <a:cxnLst>
                  <a:cxn ang="0">
                    <a:pos x="T0" y="T1"/>
                  </a:cxn>
                  <a:cxn ang="0">
                    <a:pos x="T2" y="T3"/>
                  </a:cxn>
                  <a:cxn ang="0">
                    <a:pos x="T4" y="T5"/>
                  </a:cxn>
                  <a:cxn ang="0">
                    <a:pos x="T6" y="T7"/>
                  </a:cxn>
                  <a:cxn ang="0">
                    <a:pos x="T8" y="T9"/>
                  </a:cxn>
                </a:cxnLst>
                <a:rect l="0" t="0" r="r" b="b"/>
                <a:pathLst>
                  <a:path w="5" h="12">
                    <a:moveTo>
                      <a:pt x="5" y="12"/>
                    </a:moveTo>
                    <a:lnTo>
                      <a:pt x="0" y="10"/>
                    </a:lnTo>
                    <a:lnTo>
                      <a:pt x="0" y="0"/>
                    </a:lnTo>
                    <a:lnTo>
                      <a:pt x="5" y="1"/>
                    </a:lnTo>
                    <a:lnTo>
                      <a:pt x="5" y="1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82" name="Freeform 1668"/>
              <p:cNvSpPr>
                <a:spLocks noEditPoints="1"/>
              </p:cNvSpPr>
              <p:nvPr/>
            </p:nvSpPr>
            <p:spPr bwMode="auto">
              <a:xfrm>
                <a:off x="6483" y="1484"/>
                <a:ext cx="193" cy="94"/>
              </a:xfrm>
              <a:custGeom>
                <a:avLst/>
                <a:gdLst>
                  <a:gd name="T0" fmla="*/ 2241 w 2241"/>
                  <a:gd name="T1" fmla="*/ 1096 h 1096"/>
                  <a:gd name="T2" fmla="*/ 2057 w 2241"/>
                  <a:gd name="T3" fmla="*/ 1023 h 1096"/>
                  <a:gd name="T4" fmla="*/ 2057 w 2241"/>
                  <a:gd name="T5" fmla="*/ 671 h 1096"/>
                  <a:gd name="T6" fmla="*/ 2241 w 2241"/>
                  <a:gd name="T7" fmla="*/ 744 h 1096"/>
                  <a:gd name="T8" fmla="*/ 2241 w 2241"/>
                  <a:gd name="T9" fmla="*/ 1096 h 1096"/>
                  <a:gd name="T10" fmla="*/ 1023 w 2241"/>
                  <a:gd name="T11" fmla="*/ 614 h 1096"/>
                  <a:gd name="T12" fmla="*/ 996 w 2241"/>
                  <a:gd name="T13" fmla="*/ 603 h 1096"/>
                  <a:gd name="T14" fmla="*/ 996 w 2241"/>
                  <a:gd name="T15" fmla="*/ 413 h 1096"/>
                  <a:gd name="T16" fmla="*/ 1023 w 2241"/>
                  <a:gd name="T17" fmla="*/ 425 h 1096"/>
                  <a:gd name="T18" fmla="*/ 1023 w 2241"/>
                  <a:gd name="T19" fmla="*/ 614 h 1096"/>
                  <a:gd name="T20" fmla="*/ 946 w 2241"/>
                  <a:gd name="T21" fmla="*/ 583 h 1096"/>
                  <a:gd name="T22" fmla="*/ 258 w 2241"/>
                  <a:gd name="T23" fmla="*/ 310 h 1096"/>
                  <a:gd name="T24" fmla="*/ 258 w 2241"/>
                  <a:gd name="T25" fmla="*/ 99 h 1096"/>
                  <a:gd name="T26" fmla="*/ 396 w 2241"/>
                  <a:gd name="T27" fmla="*/ 152 h 1096"/>
                  <a:gd name="T28" fmla="*/ 946 w 2241"/>
                  <a:gd name="T29" fmla="*/ 391 h 1096"/>
                  <a:gd name="T30" fmla="*/ 946 w 2241"/>
                  <a:gd name="T31" fmla="*/ 583 h 1096"/>
                  <a:gd name="T32" fmla="*/ 1023 w 2241"/>
                  <a:gd name="T33" fmla="*/ 370 h 1096"/>
                  <a:gd name="T34" fmla="*/ 996 w 2241"/>
                  <a:gd name="T35" fmla="*/ 358 h 1096"/>
                  <a:gd name="T36" fmla="*/ 996 w 2241"/>
                  <a:gd name="T37" fmla="*/ 251 h 1096"/>
                  <a:gd name="T38" fmla="*/ 1023 w 2241"/>
                  <a:gd name="T39" fmla="*/ 262 h 1096"/>
                  <a:gd name="T40" fmla="*/ 1023 w 2241"/>
                  <a:gd name="T41" fmla="*/ 370 h 1096"/>
                  <a:gd name="T42" fmla="*/ 946 w 2241"/>
                  <a:gd name="T43" fmla="*/ 337 h 1096"/>
                  <a:gd name="T44" fmla="*/ 744 w 2241"/>
                  <a:gd name="T45" fmla="*/ 249 h 1096"/>
                  <a:gd name="T46" fmla="*/ 744 w 2241"/>
                  <a:gd name="T47" fmla="*/ 151 h 1096"/>
                  <a:gd name="T48" fmla="*/ 946 w 2241"/>
                  <a:gd name="T49" fmla="*/ 231 h 1096"/>
                  <a:gd name="T50" fmla="*/ 946 w 2241"/>
                  <a:gd name="T51" fmla="*/ 337 h 1096"/>
                  <a:gd name="T52" fmla="*/ 208 w 2241"/>
                  <a:gd name="T53" fmla="*/ 291 h 1096"/>
                  <a:gd name="T54" fmla="*/ 0 w 2241"/>
                  <a:gd name="T55" fmla="*/ 208 h 1096"/>
                  <a:gd name="T56" fmla="*/ 0 w 2241"/>
                  <a:gd name="T57" fmla="*/ 0 h 1096"/>
                  <a:gd name="T58" fmla="*/ 208 w 2241"/>
                  <a:gd name="T59" fmla="*/ 79 h 1096"/>
                  <a:gd name="T60" fmla="*/ 208 w 2241"/>
                  <a:gd name="T61" fmla="*/ 291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41" h="1096">
                    <a:moveTo>
                      <a:pt x="2241" y="1096"/>
                    </a:moveTo>
                    <a:lnTo>
                      <a:pt x="2057" y="1023"/>
                    </a:lnTo>
                    <a:lnTo>
                      <a:pt x="2057" y="671"/>
                    </a:lnTo>
                    <a:lnTo>
                      <a:pt x="2241" y="744"/>
                    </a:lnTo>
                    <a:lnTo>
                      <a:pt x="2241" y="1096"/>
                    </a:lnTo>
                    <a:moveTo>
                      <a:pt x="1023" y="614"/>
                    </a:moveTo>
                    <a:lnTo>
                      <a:pt x="996" y="603"/>
                    </a:lnTo>
                    <a:lnTo>
                      <a:pt x="996" y="413"/>
                    </a:lnTo>
                    <a:lnTo>
                      <a:pt x="1023" y="425"/>
                    </a:lnTo>
                    <a:lnTo>
                      <a:pt x="1023" y="614"/>
                    </a:lnTo>
                    <a:moveTo>
                      <a:pt x="946" y="583"/>
                    </a:moveTo>
                    <a:lnTo>
                      <a:pt x="258" y="310"/>
                    </a:lnTo>
                    <a:lnTo>
                      <a:pt x="258" y="99"/>
                    </a:lnTo>
                    <a:lnTo>
                      <a:pt x="396" y="152"/>
                    </a:lnTo>
                    <a:lnTo>
                      <a:pt x="946" y="391"/>
                    </a:lnTo>
                    <a:lnTo>
                      <a:pt x="946" y="583"/>
                    </a:lnTo>
                    <a:moveTo>
                      <a:pt x="1023" y="370"/>
                    </a:moveTo>
                    <a:lnTo>
                      <a:pt x="996" y="358"/>
                    </a:lnTo>
                    <a:lnTo>
                      <a:pt x="996" y="251"/>
                    </a:lnTo>
                    <a:lnTo>
                      <a:pt x="1023" y="262"/>
                    </a:lnTo>
                    <a:lnTo>
                      <a:pt x="1023" y="370"/>
                    </a:lnTo>
                    <a:moveTo>
                      <a:pt x="946" y="337"/>
                    </a:moveTo>
                    <a:lnTo>
                      <a:pt x="744" y="249"/>
                    </a:lnTo>
                    <a:lnTo>
                      <a:pt x="744" y="151"/>
                    </a:lnTo>
                    <a:lnTo>
                      <a:pt x="946" y="231"/>
                    </a:lnTo>
                    <a:lnTo>
                      <a:pt x="946" y="337"/>
                    </a:lnTo>
                    <a:moveTo>
                      <a:pt x="208" y="291"/>
                    </a:moveTo>
                    <a:lnTo>
                      <a:pt x="0" y="208"/>
                    </a:lnTo>
                    <a:lnTo>
                      <a:pt x="0" y="0"/>
                    </a:lnTo>
                    <a:lnTo>
                      <a:pt x="208" y="79"/>
                    </a:lnTo>
                    <a:lnTo>
                      <a:pt x="208" y="291"/>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83" name="Freeform 1669"/>
              <p:cNvSpPr>
                <a:spLocks noEditPoints="1"/>
              </p:cNvSpPr>
              <p:nvPr/>
            </p:nvSpPr>
            <p:spPr bwMode="auto">
              <a:xfrm>
                <a:off x="6565" y="1504"/>
                <a:ext cx="4" cy="32"/>
              </a:xfrm>
              <a:custGeom>
                <a:avLst/>
                <a:gdLst>
                  <a:gd name="T0" fmla="*/ 50 w 50"/>
                  <a:gd name="T1" fmla="*/ 372 h 372"/>
                  <a:gd name="T2" fmla="*/ 0 w 50"/>
                  <a:gd name="T3" fmla="*/ 352 h 372"/>
                  <a:gd name="T4" fmla="*/ 0 w 50"/>
                  <a:gd name="T5" fmla="*/ 160 h 372"/>
                  <a:gd name="T6" fmla="*/ 50 w 50"/>
                  <a:gd name="T7" fmla="*/ 182 h 372"/>
                  <a:gd name="T8" fmla="*/ 50 w 50"/>
                  <a:gd name="T9" fmla="*/ 372 h 372"/>
                  <a:gd name="T10" fmla="*/ 50 w 50"/>
                  <a:gd name="T11" fmla="*/ 127 h 372"/>
                  <a:gd name="T12" fmla="*/ 0 w 50"/>
                  <a:gd name="T13" fmla="*/ 106 h 372"/>
                  <a:gd name="T14" fmla="*/ 0 w 50"/>
                  <a:gd name="T15" fmla="*/ 0 h 372"/>
                  <a:gd name="T16" fmla="*/ 50 w 50"/>
                  <a:gd name="T17" fmla="*/ 20 h 372"/>
                  <a:gd name="T18" fmla="*/ 50 w 50"/>
                  <a:gd name="T19" fmla="*/ 127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372">
                    <a:moveTo>
                      <a:pt x="50" y="372"/>
                    </a:moveTo>
                    <a:lnTo>
                      <a:pt x="0" y="352"/>
                    </a:lnTo>
                    <a:lnTo>
                      <a:pt x="0" y="160"/>
                    </a:lnTo>
                    <a:lnTo>
                      <a:pt x="50" y="182"/>
                    </a:lnTo>
                    <a:lnTo>
                      <a:pt x="50" y="372"/>
                    </a:lnTo>
                    <a:moveTo>
                      <a:pt x="50" y="127"/>
                    </a:moveTo>
                    <a:lnTo>
                      <a:pt x="0" y="106"/>
                    </a:lnTo>
                    <a:lnTo>
                      <a:pt x="0" y="0"/>
                    </a:lnTo>
                    <a:lnTo>
                      <a:pt x="50" y="20"/>
                    </a:lnTo>
                    <a:lnTo>
                      <a:pt x="50" y="127"/>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84" name="Freeform 1670"/>
              <p:cNvSpPr>
                <a:spLocks/>
              </p:cNvSpPr>
              <p:nvPr/>
            </p:nvSpPr>
            <p:spPr bwMode="auto">
              <a:xfrm>
                <a:off x="6501" y="1491"/>
                <a:ext cx="4" cy="19"/>
              </a:xfrm>
              <a:custGeom>
                <a:avLst/>
                <a:gdLst>
                  <a:gd name="T0" fmla="*/ 4 w 4"/>
                  <a:gd name="T1" fmla="*/ 19 h 19"/>
                  <a:gd name="T2" fmla="*/ 0 w 4"/>
                  <a:gd name="T3" fmla="*/ 18 h 19"/>
                  <a:gd name="T4" fmla="*/ 0 w 4"/>
                  <a:gd name="T5" fmla="*/ 0 h 19"/>
                  <a:gd name="T6" fmla="*/ 4 w 4"/>
                  <a:gd name="T7" fmla="*/ 1 h 19"/>
                  <a:gd name="T8" fmla="*/ 4 w 4"/>
                  <a:gd name="T9" fmla="*/ 19 h 19"/>
                </a:gdLst>
                <a:ahLst/>
                <a:cxnLst>
                  <a:cxn ang="0">
                    <a:pos x="T0" y="T1"/>
                  </a:cxn>
                  <a:cxn ang="0">
                    <a:pos x="T2" y="T3"/>
                  </a:cxn>
                  <a:cxn ang="0">
                    <a:pos x="T4" y="T5"/>
                  </a:cxn>
                  <a:cxn ang="0">
                    <a:pos x="T6" y="T7"/>
                  </a:cxn>
                  <a:cxn ang="0">
                    <a:pos x="T8" y="T9"/>
                  </a:cxn>
                </a:cxnLst>
                <a:rect l="0" t="0" r="r" b="b"/>
                <a:pathLst>
                  <a:path w="4" h="19">
                    <a:moveTo>
                      <a:pt x="4" y="19"/>
                    </a:moveTo>
                    <a:lnTo>
                      <a:pt x="0" y="18"/>
                    </a:lnTo>
                    <a:lnTo>
                      <a:pt x="0" y="0"/>
                    </a:lnTo>
                    <a:lnTo>
                      <a:pt x="4" y="1"/>
                    </a:lnTo>
                    <a:lnTo>
                      <a:pt x="4" y="1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85" name="Freeform 1671"/>
              <p:cNvSpPr>
                <a:spLocks/>
              </p:cNvSpPr>
              <p:nvPr/>
            </p:nvSpPr>
            <p:spPr bwMode="auto">
              <a:xfrm>
                <a:off x="6517" y="1497"/>
                <a:ext cx="54" cy="23"/>
              </a:xfrm>
              <a:custGeom>
                <a:avLst/>
                <a:gdLst>
                  <a:gd name="T0" fmla="*/ 54 w 54"/>
                  <a:gd name="T1" fmla="*/ 23 h 23"/>
                  <a:gd name="T2" fmla="*/ 52 w 54"/>
                  <a:gd name="T3" fmla="*/ 22 h 23"/>
                  <a:gd name="T4" fmla="*/ 48 w 54"/>
                  <a:gd name="T5" fmla="*/ 20 h 23"/>
                  <a:gd name="T6" fmla="*/ 0 w 54"/>
                  <a:gd name="T7" fmla="*/ 0 h 23"/>
                  <a:gd name="T8" fmla="*/ 30 w 54"/>
                  <a:gd name="T9" fmla="*/ 11 h 23"/>
                  <a:gd name="T10" fmla="*/ 30 w 54"/>
                  <a:gd name="T11" fmla="*/ 8 h 23"/>
                  <a:gd name="T12" fmla="*/ 48 w 54"/>
                  <a:gd name="T13" fmla="*/ 16 h 23"/>
                  <a:gd name="T14" fmla="*/ 52 w 54"/>
                  <a:gd name="T15" fmla="*/ 18 h 23"/>
                  <a:gd name="T16" fmla="*/ 54 w 54"/>
                  <a:gd name="T17" fmla="*/ 19 h 23"/>
                  <a:gd name="T18" fmla="*/ 54 w 54"/>
                  <a:gd name="T1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3">
                    <a:moveTo>
                      <a:pt x="54" y="23"/>
                    </a:moveTo>
                    <a:lnTo>
                      <a:pt x="52" y="22"/>
                    </a:lnTo>
                    <a:lnTo>
                      <a:pt x="48" y="20"/>
                    </a:lnTo>
                    <a:lnTo>
                      <a:pt x="0" y="0"/>
                    </a:lnTo>
                    <a:lnTo>
                      <a:pt x="30" y="11"/>
                    </a:lnTo>
                    <a:lnTo>
                      <a:pt x="30" y="8"/>
                    </a:lnTo>
                    <a:lnTo>
                      <a:pt x="48" y="16"/>
                    </a:lnTo>
                    <a:lnTo>
                      <a:pt x="52" y="18"/>
                    </a:lnTo>
                    <a:lnTo>
                      <a:pt x="54" y="19"/>
                    </a:lnTo>
                    <a:lnTo>
                      <a:pt x="54"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86" name="Freeform 1672"/>
              <p:cNvSpPr>
                <a:spLocks noEditPoints="1"/>
              </p:cNvSpPr>
              <p:nvPr/>
            </p:nvSpPr>
            <p:spPr bwMode="auto">
              <a:xfrm>
                <a:off x="6571" y="1506"/>
                <a:ext cx="90" cy="66"/>
              </a:xfrm>
              <a:custGeom>
                <a:avLst/>
                <a:gdLst>
                  <a:gd name="T0" fmla="*/ 1034 w 1034"/>
                  <a:gd name="T1" fmla="*/ 761 h 761"/>
                  <a:gd name="T2" fmla="*/ 199 w 1034"/>
                  <a:gd name="T3" fmla="*/ 430 h 761"/>
                  <a:gd name="T4" fmla="*/ 199 w 1034"/>
                  <a:gd name="T5" fmla="*/ 250 h 761"/>
                  <a:gd name="T6" fmla="*/ 314 w 1034"/>
                  <a:gd name="T7" fmla="*/ 299 h 761"/>
                  <a:gd name="T8" fmla="*/ 333 w 1034"/>
                  <a:gd name="T9" fmla="*/ 254 h 761"/>
                  <a:gd name="T10" fmla="*/ 199 w 1034"/>
                  <a:gd name="T11" fmla="*/ 195 h 761"/>
                  <a:gd name="T12" fmla="*/ 199 w 1034"/>
                  <a:gd name="T13" fmla="*/ 78 h 761"/>
                  <a:gd name="T14" fmla="*/ 1034 w 1034"/>
                  <a:gd name="T15" fmla="*/ 409 h 761"/>
                  <a:gd name="T16" fmla="*/ 1034 w 1034"/>
                  <a:gd name="T17" fmla="*/ 761 h 761"/>
                  <a:gd name="T18" fmla="*/ 149 w 1034"/>
                  <a:gd name="T19" fmla="*/ 411 h 761"/>
                  <a:gd name="T20" fmla="*/ 0 w 1034"/>
                  <a:gd name="T21" fmla="*/ 352 h 761"/>
                  <a:gd name="T22" fmla="*/ 0 w 1034"/>
                  <a:gd name="T23" fmla="*/ 163 h 761"/>
                  <a:gd name="T24" fmla="*/ 149 w 1034"/>
                  <a:gd name="T25" fmla="*/ 228 h 761"/>
                  <a:gd name="T26" fmla="*/ 149 w 1034"/>
                  <a:gd name="T27" fmla="*/ 411 h 761"/>
                  <a:gd name="T28" fmla="*/ 149 w 1034"/>
                  <a:gd name="T29" fmla="*/ 173 h 761"/>
                  <a:gd name="T30" fmla="*/ 0 w 1034"/>
                  <a:gd name="T31" fmla="*/ 108 h 761"/>
                  <a:gd name="T32" fmla="*/ 0 w 1034"/>
                  <a:gd name="T33" fmla="*/ 0 h 761"/>
                  <a:gd name="T34" fmla="*/ 149 w 1034"/>
                  <a:gd name="T35" fmla="*/ 59 h 761"/>
                  <a:gd name="T36" fmla="*/ 149 w 1034"/>
                  <a:gd name="T37" fmla="*/ 173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34" h="761">
                    <a:moveTo>
                      <a:pt x="1034" y="761"/>
                    </a:moveTo>
                    <a:lnTo>
                      <a:pt x="199" y="430"/>
                    </a:lnTo>
                    <a:lnTo>
                      <a:pt x="199" y="250"/>
                    </a:lnTo>
                    <a:lnTo>
                      <a:pt x="314" y="299"/>
                    </a:lnTo>
                    <a:lnTo>
                      <a:pt x="333" y="254"/>
                    </a:lnTo>
                    <a:lnTo>
                      <a:pt x="199" y="195"/>
                    </a:lnTo>
                    <a:lnTo>
                      <a:pt x="199" y="78"/>
                    </a:lnTo>
                    <a:lnTo>
                      <a:pt x="1034" y="409"/>
                    </a:lnTo>
                    <a:lnTo>
                      <a:pt x="1034" y="761"/>
                    </a:lnTo>
                    <a:moveTo>
                      <a:pt x="149" y="411"/>
                    </a:moveTo>
                    <a:lnTo>
                      <a:pt x="0" y="352"/>
                    </a:lnTo>
                    <a:lnTo>
                      <a:pt x="0" y="163"/>
                    </a:lnTo>
                    <a:lnTo>
                      <a:pt x="149" y="228"/>
                    </a:lnTo>
                    <a:lnTo>
                      <a:pt x="149" y="411"/>
                    </a:lnTo>
                    <a:moveTo>
                      <a:pt x="149" y="173"/>
                    </a:moveTo>
                    <a:lnTo>
                      <a:pt x="0" y="108"/>
                    </a:lnTo>
                    <a:lnTo>
                      <a:pt x="0" y="0"/>
                    </a:lnTo>
                    <a:lnTo>
                      <a:pt x="149" y="59"/>
                    </a:lnTo>
                    <a:lnTo>
                      <a:pt x="149" y="173"/>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87" name="Freeform 1673"/>
              <p:cNvSpPr>
                <a:spLocks noEditPoints="1"/>
              </p:cNvSpPr>
              <p:nvPr/>
            </p:nvSpPr>
            <p:spPr bwMode="auto">
              <a:xfrm>
                <a:off x="6584" y="1511"/>
                <a:ext cx="5" cy="32"/>
              </a:xfrm>
              <a:custGeom>
                <a:avLst/>
                <a:gdLst>
                  <a:gd name="T0" fmla="*/ 50 w 50"/>
                  <a:gd name="T1" fmla="*/ 371 h 371"/>
                  <a:gd name="T2" fmla="*/ 0 w 50"/>
                  <a:gd name="T3" fmla="*/ 352 h 371"/>
                  <a:gd name="T4" fmla="*/ 0 w 50"/>
                  <a:gd name="T5" fmla="*/ 169 h 371"/>
                  <a:gd name="T6" fmla="*/ 50 w 50"/>
                  <a:gd name="T7" fmla="*/ 191 h 371"/>
                  <a:gd name="T8" fmla="*/ 50 w 50"/>
                  <a:gd name="T9" fmla="*/ 371 h 371"/>
                  <a:gd name="T10" fmla="*/ 50 w 50"/>
                  <a:gd name="T11" fmla="*/ 136 h 371"/>
                  <a:gd name="T12" fmla="*/ 0 w 50"/>
                  <a:gd name="T13" fmla="*/ 114 h 371"/>
                  <a:gd name="T14" fmla="*/ 0 w 50"/>
                  <a:gd name="T15" fmla="*/ 0 h 371"/>
                  <a:gd name="T16" fmla="*/ 50 w 50"/>
                  <a:gd name="T17" fmla="*/ 19 h 371"/>
                  <a:gd name="T18" fmla="*/ 50 w 50"/>
                  <a:gd name="T19" fmla="*/ 136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371">
                    <a:moveTo>
                      <a:pt x="50" y="371"/>
                    </a:moveTo>
                    <a:lnTo>
                      <a:pt x="0" y="352"/>
                    </a:lnTo>
                    <a:lnTo>
                      <a:pt x="0" y="169"/>
                    </a:lnTo>
                    <a:lnTo>
                      <a:pt x="50" y="191"/>
                    </a:lnTo>
                    <a:lnTo>
                      <a:pt x="50" y="371"/>
                    </a:lnTo>
                    <a:moveTo>
                      <a:pt x="50" y="136"/>
                    </a:moveTo>
                    <a:lnTo>
                      <a:pt x="0" y="114"/>
                    </a:lnTo>
                    <a:lnTo>
                      <a:pt x="0" y="0"/>
                    </a:lnTo>
                    <a:lnTo>
                      <a:pt x="50" y="19"/>
                    </a:lnTo>
                    <a:lnTo>
                      <a:pt x="50" y="13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88" name="Freeform 1674"/>
              <p:cNvSpPr>
                <a:spLocks/>
              </p:cNvSpPr>
              <p:nvPr/>
            </p:nvSpPr>
            <p:spPr bwMode="auto">
              <a:xfrm>
                <a:off x="6571" y="1516"/>
                <a:ext cx="29" cy="16"/>
              </a:xfrm>
              <a:custGeom>
                <a:avLst/>
                <a:gdLst>
                  <a:gd name="T0" fmla="*/ 27 w 29"/>
                  <a:gd name="T1" fmla="*/ 16 h 16"/>
                  <a:gd name="T2" fmla="*/ 18 w 29"/>
                  <a:gd name="T3" fmla="*/ 12 h 16"/>
                  <a:gd name="T4" fmla="*/ 13 w 29"/>
                  <a:gd name="T5" fmla="*/ 10 h 16"/>
                  <a:gd name="T6" fmla="*/ 0 w 29"/>
                  <a:gd name="T7" fmla="*/ 4 h 16"/>
                  <a:gd name="T8" fmla="*/ 0 w 29"/>
                  <a:gd name="T9" fmla="*/ 0 h 16"/>
                  <a:gd name="T10" fmla="*/ 13 w 29"/>
                  <a:gd name="T11" fmla="*/ 5 h 16"/>
                  <a:gd name="T12" fmla="*/ 18 w 29"/>
                  <a:gd name="T13" fmla="*/ 7 h 16"/>
                  <a:gd name="T14" fmla="*/ 29 w 29"/>
                  <a:gd name="T15" fmla="*/ 12 h 16"/>
                  <a:gd name="T16" fmla="*/ 27 w 29"/>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6">
                    <a:moveTo>
                      <a:pt x="27" y="16"/>
                    </a:moveTo>
                    <a:lnTo>
                      <a:pt x="18" y="12"/>
                    </a:lnTo>
                    <a:lnTo>
                      <a:pt x="13" y="10"/>
                    </a:lnTo>
                    <a:lnTo>
                      <a:pt x="0" y="4"/>
                    </a:lnTo>
                    <a:lnTo>
                      <a:pt x="0" y="0"/>
                    </a:lnTo>
                    <a:lnTo>
                      <a:pt x="13" y="5"/>
                    </a:lnTo>
                    <a:lnTo>
                      <a:pt x="18" y="7"/>
                    </a:lnTo>
                    <a:lnTo>
                      <a:pt x="29" y="12"/>
                    </a:lnTo>
                    <a:lnTo>
                      <a:pt x="27"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89" name="Freeform 1675"/>
              <p:cNvSpPr>
                <a:spLocks noEditPoints="1"/>
              </p:cNvSpPr>
              <p:nvPr/>
            </p:nvSpPr>
            <p:spPr bwMode="auto">
              <a:xfrm>
                <a:off x="6483" y="1537"/>
                <a:ext cx="193" cy="118"/>
              </a:xfrm>
              <a:custGeom>
                <a:avLst/>
                <a:gdLst>
                  <a:gd name="T0" fmla="*/ 2241 w 2241"/>
                  <a:gd name="T1" fmla="*/ 1363 h 1363"/>
                  <a:gd name="T2" fmla="*/ 2057 w 2241"/>
                  <a:gd name="T3" fmla="*/ 1291 h 1363"/>
                  <a:gd name="T4" fmla="*/ 2057 w 2241"/>
                  <a:gd name="T5" fmla="*/ 815 h 1363"/>
                  <a:gd name="T6" fmla="*/ 2241 w 2241"/>
                  <a:gd name="T7" fmla="*/ 888 h 1363"/>
                  <a:gd name="T8" fmla="*/ 2241 w 2241"/>
                  <a:gd name="T9" fmla="*/ 599 h 1363"/>
                  <a:gd name="T10" fmla="*/ 2241 w 2241"/>
                  <a:gd name="T11" fmla="*/ 1363 h 1363"/>
                  <a:gd name="T12" fmla="*/ 1023 w 2241"/>
                  <a:gd name="T13" fmla="*/ 881 h 1363"/>
                  <a:gd name="T14" fmla="*/ 996 w 2241"/>
                  <a:gd name="T15" fmla="*/ 870 h 1363"/>
                  <a:gd name="T16" fmla="*/ 996 w 2241"/>
                  <a:gd name="T17" fmla="*/ 398 h 1363"/>
                  <a:gd name="T18" fmla="*/ 1023 w 2241"/>
                  <a:gd name="T19" fmla="*/ 410 h 1363"/>
                  <a:gd name="T20" fmla="*/ 1023 w 2241"/>
                  <a:gd name="T21" fmla="*/ 881 h 1363"/>
                  <a:gd name="T22" fmla="*/ 946 w 2241"/>
                  <a:gd name="T23" fmla="*/ 850 h 1363"/>
                  <a:gd name="T24" fmla="*/ 258 w 2241"/>
                  <a:gd name="T25" fmla="*/ 578 h 1363"/>
                  <a:gd name="T26" fmla="*/ 258 w 2241"/>
                  <a:gd name="T27" fmla="*/ 102 h 1363"/>
                  <a:gd name="T28" fmla="*/ 818 w 2241"/>
                  <a:gd name="T29" fmla="*/ 324 h 1363"/>
                  <a:gd name="T30" fmla="*/ 946 w 2241"/>
                  <a:gd name="T31" fmla="*/ 377 h 1363"/>
                  <a:gd name="T32" fmla="*/ 946 w 2241"/>
                  <a:gd name="T33" fmla="*/ 850 h 1363"/>
                  <a:gd name="T34" fmla="*/ 208 w 2241"/>
                  <a:gd name="T35" fmla="*/ 558 h 1363"/>
                  <a:gd name="T36" fmla="*/ 0 w 2241"/>
                  <a:gd name="T37" fmla="*/ 475 h 1363"/>
                  <a:gd name="T38" fmla="*/ 0 w 2241"/>
                  <a:gd name="T39" fmla="*/ 0 h 1363"/>
                  <a:gd name="T40" fmla="*/ 208 w 2241"/>
                  <a:gd name="T41" fmla="*/ 82 h 1363"/>
                  <a:gd name="T42" fmla="*/ 208 w 2241"/>
                  <a:gd name="T43" fmla="*/ 55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41" h="1363">
                    <a:moveTo>
                      <a:pt x="2241" y="1363"/>
                    </a:moveTo>
                    <a:lnTo>
                      <a:pt x="2057" y="1291"/>
                    </a:lnTo>
                    <a:lnTo>
                      <a:pt x="2057" y="815"/>
                    </a:lnTo>
                    <a:lnTo>
                      <a:pt x="2241" y="888"/>
                    </a:lnTo>
                    <a:lnTo>
                      <a:pt x="2241" y="599"/>
                    </a:lnTo>
                    <a:lnTo>
                      <a:pt x="2241" y="1363"/>
                    </a:lnTo>
                    <a:moveTo>
                      <a:pt x="1023" y="881"/>
                    </a:moveTo>
                    <a:lnTo>
                      <a:pt x="996" y="870"/>
                    </a:lnTo>
                    <a:lnTo>
                      <a:pt x="996" y="398"/>
                    </a:lnTo>
                    <a:lnTo>
                      <a:pt x="1023" y="410"/>
                    </a:lnTo>
                    <a:lnTo>
                      <a:pt x="1023" y="881"/>
                    </a:lnTo>
                    <a:moveTo>
                      <a:pt x="946" y="850"/>
                    </a:moveTo>
                    <a:lnTo>
                      <a:pt x="258" y="578"/>
                    </a:lnTo>
                    <a:lnTo>
                      <a:pt x="258" y="102"/>
                    </a:lnTo>
                    <a:lnTo>
                      <a:pt x="818" y="324"/>
                    </a:lnTo>
                    <a:lnTo>
                      <a:pt x="946" y="377"/>
                    </a:lnTo>
                    <a:lnTo>
                      <a:pt x="946" y="850"/>
                    </a:lnTo>
                    <a:moveTo>
                      <a:pt x="208" y="558"/>
                    </a:moveTo>
                    <a:lnTo>
                      <a:pt x="0" y="475"/>
                    </a:lnTo>
                    <a:lnTo>
                      <a:pt x="0" y="0"/>
                    </a:lnTo>
                    <a:lnTo>
                      <a:pt x="208" y="82"/>
                    </a:lnTo>
                    <a:lnTo>
                      <a:pt x="208" y="558"/>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0" name="Freeform 1676"/>
              <p:cNvSpPr>
                <a:spLocks/>
              </p:cNvSpPr>
              <p:nvPr/>
            </p:nvSpPr>
            <p:spPr bwMode="auto">
              <a:xfrm>
                <a:off x="6565" y="1570"/>
                <a:ext cx="4" cy="42"/>
              </a:xfrm>
              <a:custGeom>
                <a:avLst/>
                <a:gdLst>
                  <a:gd name="T0" fmla="*/ 4 w 4"/>
                  <a:gd name="T1" fmla="*/ 42 h 42"/>
                  <a:gd name="T2" fmla="*/ 0 w 4"/>
                  <a:gd name="T3" fmla="*/ 41 h 42"/>
                  <a:gd name="T4" fmla="*/ 0 w 4"/>
                  <a:gd name="T5" fmla="*/ 0 h 42"/>
                  <a:gd name="T6" fmla="*/ 4 w 4"/>
                  <a:gd name="T7" fmla="*/ 2 h 42"/>
                  <a:gd name="T8" fmla="*/ 4 w 4"/>
                  <a:gd name="T9" fmla="*/ 42 h 42"/>
                </a:gdLst>
                <a:ahLst/>
                <a:cxnLst>
                  <a:cxn ang="0">
                    <a:pos x="T0" y="T1"/>
                  </a:cxn>
                  <a:cxn ang="0">
                    <a:pos x="T2" y="T3"/>
                  </a:cxn>
                  <a:cxn ang="0">
                    <a:pos x="T4" y="T5"/>
                  </a:cxn>
                  <a:cxn ang="0">
                    <a:pos x="T6" y="T7"/>
                  </a:cxn>
                  <a:cxn ang="0">
                    <a:pos x="T8" y="T9"/>
                  </a:cxn>
                </a:cxnLst>
                <a:rect l="0" t="0" r="r" b="b"/>
                <a:pathLst>
                  <a:path w="4" h="42">
                    <a:moveTo>
                      <a:pt x="4" y="42"/>
                    </a:moveTo>
                    <a:lnTo>
                      <a:pt x="0" y="41"/>
                    </a:lnTo>
                    <a:lnTo>
                      <a:pt x="0" y="0"/>
                    </a:lnTo>
                    <a:lnTo>
                      <a:pt x="4" y="2"/>
                    </a:lnTo>
                    <a:lnTo>
                      <a:pt x="4" y="4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1" name="Freeform 1677"/>
              <p:cNvSpPr>
                <a:spLocks/>
              </p:cNvSpPr>
              <p:nvPr/>
            </p:nvSpPr>
            <p:spPr bwMode="auto">
              <a:xfrm>
                <a:off x="6501" y="1544"/>
                <a:ext cx="4" cy="43"/>
              </a:xfrm>
              <a:custGeom>
                <a:avLst/>
                <a:gdLst>
                  <a:gd name="T0" fmla="*/ 4 w 4"/>
                  <a:gd name="T1" fmla="*/ 43 h 43"/>
                  <a:gd name="T2" fmla="*/ 0 w 4"/>
                  <a:gd name="T3" fmla="*/ 42 h 43"/>
                  <a:gd name="T4" fmla="*/ 0 w 4"/>
                  <a:gd name="T5" fmla="*/ 0 h 43"/>
                  <a:gd name="T6" fmla="*/ 4 w 4"/>
                  <a:gd name="T7" fmla="*/ 2 h 43"/>
                  <a:gd name="T8" fmla="*/ 4 w 4"/>
                  <a:gd name="T9" fmla="*/ 43 h 43"/>
                </a:gdLst>
                <a:ahLst/>
                <a:cxnLst>
                  <a:cxn ang="0">
                    <a:pos x="T0" y="T1"/>
                  </a:cxn>
                  <a:cxn ang="0">
                    <a:pos x="T2" y="T3"/>
                  </a:cxn>
                  <a:cxn ang="0">
                    <a:pos x="T4" y="T5"/>
                  </a:cxn>
                  <a:cxn ang="0">
                    <a:pos x="T6" y="T7"/>
                  </a:cxn>
                  <a:cxn ang="0">
                    <a:pos x="T8" y="T9"/>
                  </a:cxn>
                </a:cxnLst>
                <a:rect l="0" t="0" r="r" b="b"/>
                <a:pathLst>
                  <a:path w="4" h="43">
                    <a:moveTo>
                      <a:pt x="4" y="43"/>
                    </a:moveTo>
                    <a:lnTo>
                      <a:pt x="0" y="42"/>
                    </a:lnTo>
                    <a:lnTo>
                      <a:pt x="0" y="0"/>
                    </a:lnTo>
                    <a:lnTo>
                      <a:pt x="4" y="2"/>
                    </a:lnTo>
                    <a:lnTo>
                      <a:pt x="4" y="4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2" name="Freeform 1678"/>
              <p:cNvSpPr>
                <a:spLocks/>
              </p:cNvSpPr>
              <p:nvPr/>
            </p:nvSpPr>
            <p:spPr bwMode="auto">
              <a:xfrm>
                <a:off x="6554" y="1565"/>
                <a:ext cx="17" cy="8"/>
              </a:xfrm>
              <a:custGeom>
                <a:avLst/>
                <a:gdLst>
                  <a:gd name="T0" fmla="*/ 17 w 17"/>
                  <a:gd name="T1" fmla="*/ 8 h 8"/>
                  <a:gd name="T2" fmla="*/ 15 w 17"/>
                  <a:gd name="T3" fmla="*/ 7 h 8"/>
                  <a:gd name="T4" fmla="*/ 11 w 17"/>
                  <a:gd name="T5" fmla="*/ 5 h 8"/>
                  <a:gd name="T6" fmla="*/ 0 w 17"/>
                  <a:gd name="T7" fmla="*/ 0 h 8"/>
                  <a:gd name="T8" fmla="*/ 17 w 17"/>
                  <a:gd name="T9" fmla="*/ 7 h 8"/>
                  <a:gd name="T10" fmla="*/ 17 w 17"/>
                  <a:gd name="T11" fmla="*/ 8 h 8"/>
                </a:gdLst>
                <a:ahLst/>
                <a:cxnLst>
                  <a:cxn ang="0">
                    <a:pos x="T0" y="T1"/>
                  </a:cxn>
                  <a:cxn ang="0">
                    <a:pos x="T2" y="T3"/>
                  </a:cxn>
                  <a:cxn ang="0">
                    <a:pos x="T4" y="T5"/>
                  </a:cxn>
                  <a:cxn ang="0">
                    <a:pos x="T6" y="T7"/>
                  </a:cxn>
                  <a:cxn ang="0">
                    <a:pos x="T8" y="T9"/>
                  </a:cxn>
                  <a:cxn ang="0">
                    <a:pos x="T10" y="T11"/>
                  </a:cxn>
                </a:cxnLst>
                <a:rect l="0" t="0" r="r" b="b"/>
                <a:pathLst>
                  <a:path w="17" h="8">
                    <a:moveTo>
                      <a:pt x="17" y="8"/>
                    </a:moveTo>
                    <a:lnTo>
                      <a:pt x="15" y="7"/>
                    </a:lnTo>
                    <a:lnTo>
                      <a:pt x="11" y="5"/>
                    </a:lnTo>
                    <a:lnTo>
                      <a:pt x="0" y="0"/>
                    </a:lnTo>
                    <a:lnTo>
                      <a:pt x="17" y="7"/>
                    </a:lnTo>
                    <a:lnTo>
                      <a:pt x="17"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3" name="Freeform 1679"/>
              <p:cNvSpPr>
                <a:spLocks noEditPoints="1"/>
              </p:cNvSpPr>
              <p:nvPr/>
            </p:nvSpPr>
            <p:spPr bwMode="auto">
              <a:xfrm>
                <a:off x="6571" y="1573"/>
                <a:ext cx="90" cy="76"/>
              </a:xfrm>
              <a:custGeom>
                <a:avLst/>
                <a:gdLst>
                  <a:gd name="T0" fmla="*/ 1034 w 1034"/>
                  <a:gd name="T1" fmla="*/ 881 h 881"/>
                  <a:gd name="T2" fmla="*/ 199 w 1034"/>
                  <a:gd name="T3" fmla="*/ 550 h 881"/>
                  <a:gd name="T4" fmla="*/ 199 w 1034"/>
                  <a:gd name="T5" fmla="*/ 82 h 881"/>
                  <a:gd name="T6" fmla="*/ 314 w 1034"/>
                  <a:gd name="T7" fmla="*/ 130 h 881"/>
                  <a:gd name="T8" fmla="*/ 318 w 1034"/>
                  <a:gd name="T9" fmla="*/ 121 h 881"/>
                  <a:gd name="T10" fmla="*/ 1034 w 1034"/>
                  <a:gd name="T11" fmla="*/ 405 h 881"/>
                  <a:gd name="T12" fmla="*/ 1034 w 1034"/>
                  <a:gd name="T13" fmla="*/ 881 h 881"/>
                  <a:gd name="T14" fmla="*/ 149 w 1034"/>
                  <a:gd name="T15" fmla="*/ 530 h 881"/>
                  <a:gd name="T16" fmla="*/ 0 w 1034"/>
                  <a:gd name="T17" fmla="*/ 471 h 881"/>
                  <a:gd name="T18" fmla="*/ 0 w 1034"/>
                  <a:gd name="T19" fmla="*/ 0 h 881"/>
                  <a:gd name="T20" fmla="*/ 149 w 1034"/>
                  <a:gd name="T21" fmla="*/ 61 h 881"/>
                  <a:gd name="T22" fmla="*/ 149 w 1034"/>
                  <a:gd name="T23" fmla="*/ 530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4" h="881">
                    <a:moveTo>
                      <a:pt x="1034" y="881"/>
                    </a:moveTo>
                    <a:lnTo>
                      <a:pt x="199" y="550"/>
                    </a:lnTo>
                    <a:lnTo>
                      <a:pt x="199" y="82"/>
                    </a:lnTo>
                    <a:lnTo>
                      <a:pt x="314" y="130"/>
                    </a:lnTo>
                    <a:lnTo>
                      <a:pt x="318" y="121"/>
                    </a:lnTo>
                    <a:lnTo>
                      <a:pt x="1034" y="405"/>
                    </a:lnTo>
                    <a:lnTo>
                      <a:pt x="1034" y="881"/>
                    </a:lnTo>
                    <a:moveTo>
                      <a:pt x="149" y="530"/>
                    </a:moveTo>
                    <a:lnTo>
                      <a:pt x="0" y="471"/>
                    </a:lnTo>
                    <a:lnTo>
                      <a:pt x="0" y="0"/>
                    </a:lnTo>
                    <a:lnTo>
                      <a:pt x="149" y="61"/>
                    </a:lnTo>
                    <a:lnTo>
                      <a:pt x="149" y="530"/>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4" name="Freeform 1680"/>
              <p:cNvSpPr>
                <a:spLocks/>
              </p:cNvSpPr>
              <p:nvPr/>
            </p:nvSpPr>
            <p:spPr bwMode="auto">
              <a:xfrm>
                <a:off x="6584" y="1578"/>
                <a:ext cx="5" cy="42"/>
              </a:xfrm>
              <a:custGeom>
                <a:avLst/>
                <a:gdLst>
                  <a:gd name="T0" fmla="*/ 5 w 5"/>
                  <a:gd name="T1" fmla="*/ 42 h 42"/>
                  <a:gd name="T2" fmla="*/ 0 w 5"/>
                  <a:gd name="T3" fmla="*/ 41 h 42"/>
                  <a:gd name="T4" fmla="*/ 0 w 5"/>
                  <a:gd name="T5" fmla="*/ 0 h 42"/>
                  <a:gd name="T6" fmla="*/ 5 w 5"/>
                  <a:gd name="T7" fmla="*/ 2 h 42"/>
                  <a:gd name="T8" fmla="*/ 5 w 5"/>
                  <a:gd name="T9" fmla="*/ 42 h 42"/>
                </a:gdLst>
                <a:ahLst/>
                <a:cxnLst>
                  <a:cxn ang="0">
                    <a:pos x="T0" y="T1"/>
                  </a:cxn>
                  <a:cxn ang="0">
                    <a:pos x="T2" y="T3"/>
                  </a:cxn>
                  <a:cxn ang="0">
                    <a:pos x="T4" y="T5"/>
                  </a:cxn>
                  <a:cxn ang="0">
                    <a:pos x="T6" y="T7"/>
                  </a:cxn>
                  <a:cxn ang="0">
                    <a:pos x="T8" y="T9"/>
                  </a:cxn>
                </a:cxnLst>
                <a:rect l="0" t="0" r="r" b="b"/>
                <a:pathLst>
                  <a:path w="5" h="42">
                    <a:moveTo>
                      <a:pt x="5" y="42"/>
                    </a:moveTo>
                    <a:lnTo>
                      <a:pt x="0" y="41"/>
                    </a:lnTo>
                    <a:lnTo>
                      <a:pt x="0" y="0"/>
                    </a:lnTo>
                    <a:lnTo>
                      <a:pt x="5" y="2"/>
                    </a:lnTo>
                    <a:lnTo>
                      <a:pt x="5" y="4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5" name="Freeform 1681"/>
              <p:cNvSpPr>
                <a:spLocks/>
              </p:cNvSpPr>
              <p:nvPr/>
            </p:nvSpPr>
            <p:spPr bwMode="auto">
              <a:xfrm>
                <a:off x="6571" y="1572"/>
                <a:ext cx="28" cy="12"/>
              </a:xfrm>
              <a:custGeom>
                <a:avLst/>
                <a:gdLst>
                  <a:gd name="T0" fmla="*/ 27 w 28"/>
                  <a:gd name="T1" fmla="*/ 12 h 12"/>
                  <a:gd name="T2" fmla="*/ 18 w 28"/>
                  <a:gd name="T3" fmla="*/ 8 h 12"/>
                  <a:gd name="T4" fmla="*/ 13 w 28"/>
                  <a:gd name="T5" fmla="*/ 6 h 12"/>
                  <a:gd name="T6" fmla="*/ 0 w 28"/>
                  <a:gd name="T7" fmla="*/ 1 h 12"/>
                  <a:gd name="T8" fmla="*/ 0 w 28"/>
                  <a:gd name="T9" fmla="*/ 0 h 12"/>
                  <a:gd name="T10" fmla="*/ 28 w 28"/>
                  <a:gd name="T11" fmla="*/ 11 h 12"/>
                  <a:gd name="T12" fmla="*/ 27 w 2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8" h="12">
                    <a:moveTo>
                      <a:pt x="27" y="12"/>
                    </a:moveTo>
                    <a:lnTo>
                      <a:pt x="18" y="8"/>
                    </a:lnTo>
                    <a:lnTo>
                      <a:pt x="13" y="6"/>
                    </a:lnTo>
                    <a:lnTo>
                      <a:pt x="0" y="1"/>
                    </a:lnTo>
                    <a:lnTo>
                      <a:pt x="0" y="0"/>
                    </a:lnTo>
                    <a:lnTo>
                      <a:pt x="28" y="11"/>
                    </a:lnTo>
                    <a:lnTo>
                      <a:pt x="27" y="1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6" name="Freeform 1682"/>
              <p:cNvSpPr>
                <a:spLocks noEditPoints="1"/>
              </p:cNvSpPr>
              <p:nvPr/>
            </p:nvSpPr>
            <p:spPr bwMode="auto">
              <a:xfrm>
                <a:off x="6483" y="1512"/>
                <a:ext cx="193" cy="102"/>
              </a:xfrm>
              <a:custGeom>
                <a:avLst/>
                <a:gdLst>
                  <a:gd name="T0" fmla="*/ 2241 w 2241"/>
                  <a:gd name="T1" fmla="*/ 1177 h 1177"/>
                  <a:gd name="T2" fmla="*/ 2057 w 2241"/>
                  <a:gd name="T3" fmla="*/ 1104 h 1177"/>
                  <a:gd name="T4" fmla="*/ 2057 w 2241"/>
                  <a:gd name="T5" fmla="*/ 815 h 1177"/>
                  <a:gd name="T6" fmla="*/ 2241 w 2241"/>
                  <a:gd name="T7" fmla="*/ 888 h 1177"/>
                  <a:gd name="T8" fmla="*/ 2241 w 2241"/>
                  <a:gd name="T9" fmla="*/ 1177 h 1177"/>
                  <a:gd name="T10" fmla="*/ 1023 w 2241"/>
                  <a:gd name="T11" fmla="*/ 644 h 1177"/>
                  <a:gd name="T12" fmla="*/ 996 w 2241"/>
                  <a:gd name="T13" fmla="*/ 633 h 1177"/>
                  <a:gd name="T14" fmla="*/ 996 w 2241"/>
                  <a:gd name="T15" fmla="*/ 394 h 1177"/>
                  <a:gd name="T16" fmla="*/ 1023 w 2241"/>
                  <a:gd name="T17" fmla="*/ 405 h 1177"/>
                  <a:gd name="T18" fmla="*/ 1023 w 2241"/>
                  <a:gd name="T19" fmla="*/ 644 h 1177"/>
                  <a:gd name="T20" fmla="*/ 818 w 2241"/>
                  <a:gd name="T21" fmla="*/ 613 h 1177"/>
                  <a:gd name="T22" fmla="*/ 258 w 2241"/>
                  <a:gd name="T23" fmla="*/ 391 h 1177"/>
                  <a:gd name="T24" fmla="*/ 258 w 2241"/>
                  <a:gd name="T25" fmla="*/ 380 h 1177"/>
                  <a:gd name="T26" fmla="*/ 818 w 2241"/>
                  <a:gd name="T27" fmla="*/ 613 h 1177"/>
                  <a:gd name="T28" fmla="*/ 946 w 2241"/>
                  <a:gd name="T29" fmla="*/ 612 h 1177"/>
                  <a:gd name="T30" fmla="*/ 258 w 2241"/>
                  <a:gd name="T31" fmla="*/ 326 h 1177"/>
                  <a:gd name="T32" fmla="*/ 258 w 2241"/>
                  <a:gd name="T33" fmla="*/ 102 h 1177"/>
                  <a:gd name="T34" fmla="*/ 946 w 2241"/>
                  <a:gd name="T35" fmla="*/ 375 h 1177"/>
                  <a:gd name="T36" fmla="*/ 946 w 2241"/>
                  <a:gd name="T37" fmla="*/ 612 h 1177"/>
                  <a:gd name="T38" fmla="*/ 208 w 2241"/>
                  <a:gd name="T39" fmla="*/ 371 h 1177"/>
                  <a:gd name="T40" fmla="*/ 0 w 2241"/>
                  <a:gd name="T41" fmla="*/ 289 h 1177"/>
                  <a:gd name="T42" fmla="*/ 0 w 2241"/>
                  <a:gd name="T43" fmla="*/ 273 h 1177"/>
                  <a:gd name="T44" fmla="*/ 208 w 2241"/>
                  <a:gd name="T45" fmla="*/ 359 h 1177"/>
                  <a:gd name="T46" fmla="*/ 208 w 2241"/>
                  <a:gd name="T47" fmla="*/ 371 h 1177"/>
                  <a:gd name="T48" fmla="*/ 208 w 2241"/>
                  <a:gd name="T49" fmla="*/ 305 h 1177"/>
                  <a:gd name="T50" fmla="*/ 0 w 2241"/>
                  <a:gd name="T51" fmla="*/ 218 h 1177"/>
                  <a:gd name="T52" fmla="*/ 0 w 2241"/>
                  <a:gd name="T53" fmla="*/ 0 h 1177"/>
                  <a:gd name="T54" fmla="*/ 208 w 2241"/>
                  <a:gd name="T55" fmla="*/ 82 h 1177"/>
                  <a:gd name="T56" fmla="*/ 208 w 2241"/>
                  <a:gd name="T57" fmla="*/ 305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41" h="1177">
                    <a:moveTo>
                      <a:pt x="2241" y="1177"/>
                    </a:moveTo>
                    <a:lnTo>
                      <a:pt x="2057" y="1104"/>
                    </a:lnTo>
                    <a:lnTo>
                      <a:pt x="2057" y="815"/>
                    </a:lnTo>
                    <a:lnTo>
                      <a:pt x="2241" y="888"/>
                    </a:lnTo>
                    <a:lnTo>
                      <a:pt x="2241" y="1177"/>
                    </a:lnTo>
                    <a:moveTo>
                      <a:pt x="1023" y="644"/>
                    </a:moveTo>
                    <a:lnTo>
                      <a:pt x="996" y="633"/>
                    </a:lnTo>
                    <a:lnTo>
                      <a:pt x="996" y="394"/>
                    </a:lnTo>
                    <a:lnTo>
                      <a:pt x="1023" y="405"/>
                    </a:lnTo>
                    <a:lnTo>
                      <a:pt x="1023" y="644"/>
                    </a:lnTo>
                    <a:moveTo>
                      <a:pt x="818" y="613"/>
                    </a:moveTo>
                    <a:lnTo>
                      <a:pt x="258" y="391"/>
                    </a:lnTo>
                    <a:lnTo>
                      <a:pt x="258" y="380"/>
                    </a:lnTo>
                    <a:lnTo>
                      <a:pt x="818" y="613"/>
                    </a:lnTo>
                    <a:moveTo>
                      <a:pt x="946" y="612"/>
                    </a:moveTo>
                    <a:lnTo>
                      <a:pt x="258" y="326"/>
                    </a:lnTo>
                    <a:lnTo>
                      <a:pt x="258" y="102"/>
                    </a:lnTo>
                    <a:lnTo>
                      <a:pt x="946" y="375"/>
                    </a:lnTo>
                    <a:lnTo>
                      <a:pt x="946" y="612"/>
                    </a:lnTo>
                    <a:moveTo>
                      <a:pt x="208" y="371"/>
                    </a:moveTo>
                    <a:lnTo>
                      <a:pt x="0" y="289"/>
                    </a:lnTo>
                    <a:lnTo>
                      <a:pt x="0" y="273"/>
                    </a:lnTo>
                    <a:lnTo>
                      <a:pt x="208" y="359"/>
                    </a:lnTo>
                    <a:lnTo>
                      <a:pt x="208" y="371"/>
                    </a:lnTo>
                    <a:moveTo>
                      <a:pt x="208" y="305"/>
                    </a:moveTo>
                    <a:lnTo>
                      <a:pt x="0" y="218"/>
                    </a:lnTo>
                    <a:lnTo>
                      <a:pt x="0" y="0"/>
                    </a:lnTo>
                    <a:lnTo>
                      <a:pt x="208" y="82"/>
                    </a:lnTo>
                    <a:lnTo>
                      <a:pt x="208" y="305"/>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7" name="Freeform 1683"/>
              <p:cNvSpPr>
                <a:spLocks/>
              </p:cNvSpPr>
              <p:nvPr/>
            </p:nvSpPr>
            <p:spPr bwMode="auto">
              <a:xfrm>
                <a:off x="6565" y="1545"/>
                <a:ext cx="4" cy="22"/>
              </a:xfrm>
              <a:custGeom>
                <a:avLst/>
                <a:gdLst>
                  <a:gd name="T0" fmla="*/ 4 w 4"/>
                  <a:gd name="T1" fmla="*/ 22 h 22"/>
                  <a:gd name="T2" fmla="*/ 0 w 4"/>
                  <a:gd name="T3" fmla="*/ 20 h 22"/>
                  <a:gd name="T4" fmla="*/ 0 w 4"/>
                  <a:gd name="T5" fmla="*/ 0 h 22"/>
                  <a:gd name="T6" fmla="*/ 4 w 4"/>
                  <a:gd name="T7" fmla="*/ 1 h 22"/>
                  <a:gd name="T8" fmla="*/ 4 w 4"/>
                  <a:gd name="T9" fmla="*/ 22 h 22"/>
                </a:gdLst>
                <a:ahLst/>
                <a:cxnLst>
                  <a:cxn ang="0">
                    <a:pos x="T0" y="T1"/>
                  </a:cxn>
                  <a:cxn ang="0">
                    <a:pos x="T2" y="T3"/>
                  </a:cxn>
                  <a:cxn ang="0">
                    <a:pos x="T4" y="T5"/>
                  </a:cxn>
                  <a:cxn ang="0">
                    <a:pos x="T6" y="T7"/>
                  </a:cxn>
                  <a:cxn ang="0">
                    <a:pos x="T8" y="T9"/>
                  </a:cxn>
                </a:cxnLst>
                <a:rect l="0" t="0" r="r" b="b"/>
                <a:pathLst>
                  <a:path w="4" h="22">
                    <a:moveTo>
                      <a:pt x="4" y="22"/>
                    </a:moveTo>
                    <a:lnTo>
                      <a:pt x="0" y="20"/>
                    </a:lnTo>
                    <a:lnTo>
                      <a:pt x="0" y="0"/>
                    </a:lnTo>
                    <a:lnTo>
                      <a:pt x="4" y="1"/>
                    </a:lnTo>
                    <a:lnTo>
                      <a:pt x="4" y="2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8" name="Freeform 1684"/>
              <p:cNvSpPr>
                <a:spLocks noEditPoints="1"/>
              </p:cNvSpPr>
              <p:nvPr/>
            </p:nvSpPr>
            <p:spPr bwMode="auto">
              <a:xfrm>
                <a:off x="6501" y="1519"/>
                <a:ext cx="4" cy="27"/>
              </a:xfrm>
              <a:custGeom>
                <a:avLst/>
                <a:gdLst>
                  <a:gd name="T0" fmla="*/ 50 w 50"/>
                  <a:gd name="T1" fmla="*/ 309 h 309"/>
                  <a:gd name="T2" fmla="*/ 0 w 50"/>
                  <a:gd name="T3" fmla="*/ 289 h 309"/>
                  <a:gd name="T4" fmla="*/ 0 w 50"/>
                  <a:gd name="T5" fmla="*/ 277 h 309"/>
                  <a:gd name="T6" fmla="*/ 50 w 50"/>
                  <a:gd name="T7" fmla="*/ 298 h 309"/>
                  <a:gd name="T8" fmla="*/ 50 w 50"/>
                  <a:gd name="T9" fmla="*/ 309 h 309"/>
                  <a:gd name="T10" fmla="*/ 50 w 50"/>
                  <a:gd name="T11" fmla="*/ 244 h 309"/>
                  <a:gd name="T12" fmla="*/ 0 w 50"/>
                  <a:gd name="T13" fmla="*/ 223 h 309"/>
                  <a:gd name="T14" fmla="*/ 0 w 50"/>
                  <a:gd name="T15" fmla="*/ 0 h 309"/>
                  <a:gd name="T16" fmla="*/ 50 w 50"/>
                  <a:gd name="T17" fmla="*/ 20 h 309"/>
                  <a:gd name="T18" fmla="*/ 50 w 50"/>
                  <a:gd name="T19" fmla="*/ 24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309">
                    <a:moveTo>
                      <a:pt x="50" y="309"/>
                    </a:moveTo>
                    <a:lnTo>
                      <a:pt x="0" y="289"/>
                    </a:lnTo>
                    <a:lnTo>
                      <a:pt x="0" y="277"/>
                    </a:lnTo>
                    <a:lnTo>
                      <a:pt x="50" y="298"/>
                    </a:lnTo>
                    <a:lnTo>
                      <a:pt x="50" y="309"/>
                    </a:lnTo>
                    <a:moveTo>
                      <a:pt x="50" y="244"/>
                    </a:moveTo>
                    <a:lnTo>
                      <a:pt x="0" y="223"/>
                    </a:lnTo>
                    <a:lnTo>
                      <a:pt x="0" y="0"/>
                    </a:lnTo>
                    <a:lnTo>
                      <a:pt x="50" y="20"/>
                    </a:lnTo>
                    <a:lnTo>
                      <a:pt x="50" y="244"/>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9" name="Freeform 1685"/>
              <p:cNvSpPr>
                <a:spLocks/>
              </p:cNvSpPr>
              <p:nvPr/>
            </p:nvSpPr>
            <p:spPr bwMode="auto">
              <a:xfrm>
                <a:off x="6483" y="1531"/>
                <a:ext cx="88" cy="41"/>
              </a:xfrm>
              <a:custGeom>
                <a:avLst/>
                <a:gdLst>
                  <a:gd name="T0" fmla="*/ 88 w 88"/>
                  <a:gd name="T1" fmla="*/ 41 h 41"/>
                  <a:gd name="T2" fmla="*/ 71 w 88"/>
                  <a:gd name="T3" fmla="*/ 34 h 41"/>
                  <a:gd name="T4" fmla="*/ 22 w 88"/>
                  <a:gd name="T5" fmla="*/ 14 h 41"/>
                  <a:gd name="T6" fmla="*/ 18 w 88"/>
                  <a:gd name="T7" fmla="*/ 12 h 41"/>
                  <a:gd name="T8" fmla="*/ 0 w 88"/>
                  <a:gd name="T9" fmla="*/ 5 h 41"/>
                  <a:gd name="T10" fmla="*/ 0 w 88"/>
                  <a:gd name="T11" fmla="*/ 0 h 41"/>
                  <a:gd name="T12" fmla="*/ 18 w 88"/>
                  <a:gd name="T13" fmla="*/ 8 h 41"/>
                  <a:gd name="T14" fmla="*/ 22 w 88"/>
                  <a:gd name="T15" fmla="*/ 10 h 41"/>
                  <a:gd name="T16" fmla="*/ 82 w 88"/>
                  <a:gd name="T17" fmla="*/ 34 h 41"/>
                  <a:gd name="T18" fmla="*/ 86 w 88"/>
                  <a:gd name="T19" fmla="*/ 36 h 41"/>
                  <a:gd name="T20" fmla="*/ 88 w 88"/>
                  <a:gd name="T21" fmla="*/ 37 h 41"/>
                  <a:gd name="T22" fmla="*/ 88 w 88"/>
                  <a:gd name="T23"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41">
                    <a:moveTo>
                      <a:pt x="88" y="41"/>
                    </a:moveTo>
                    <a:lnTo>
                      <a:pt x="71" y="34"/>
                    </a:lnTo>
                    <a:lnTo>
                      <a:pt x="22" y="14"/>
                    </a:lnTo>
                    <a:lnTo>
                      <a:pt x="18" y="12"/>
                    </a:lnTo>
                    <a:lnTo>
                      <a:pt x="0" y="5"/>
                    </a:lnTo>
                    <a:lnTo>
                      <a:pt x="0" y="0"/>
                    </a:lnTo>
                    <a:lnTo>
                      <a:pt x="18" y="8"/>
                    </a:lnTo>
                    <a:lnTo>
                      <a:pt x="22" y="10"/>
                    </a:lnTo>
                    <a:lnTo>
                      <a:pt x="82" y="34"/>
                    </a:lnTo>
                    <a:lnTo>
                      <a:pt x="86" y="36"/>
                    </a:lnTo>
                    <a:lnTo>
                      <a:pt x="88" y="37"/>
                    </a:lnTo>
                    <a:lnTo>
                      <a:pt x="88" y="4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0" name="Freeform 1686"/>
              <p:cNvSpPr>
                <a:spLocks noEditPoints="1"/>
              </p:cNvSpPr>
              <p:nvPr/>
            </p:nvSpPr>
            <p:spPr bwMode="auto">
              <a:xfrm>
                <a:off x="6571" y="1547"/>
                <a:ext cx="90" cy="61"/>
              </a:xfrm>
              <a:custGeom>
                <a:avLst/>
                <a:gdLst>
                  <a:gd name="T0" fmla="*/ 1034 w 1034"/>
                  <a:gd name="T1" fmla="*/ 699 h 699"/>
                  <a:gd name="T2" fmla="*/ 318 w 1034"/>
                  <a:gd name="T3" fmla="*/ 415 h 699"/>
                  <a:gd name="T4" fmla="*/ 333 w 1034"/>
                  <a:gd name="T5" fmla="*/ 378 h 699"/>
                  <a:gd name="T6" fmla="*/ 199 w 1034"/>
                  <a:gd name="T7" fmla="*/ 322 h 699"/>
                  <a:gd name="T8" fmla="*/ 199 w 1034"/>
                  <a:gd name="T9" fmla="*/ 79 h 699"/>
                  <a:gd name="T10" fmla="*/ 1034 w 1034"/>
                  <a:gd name="T11" fmla="*/ 410 h 699"/>
                  <a:gd name="T12" fmla="*/ 1034 w 1034"/>
                  <a:gd name="T13" fmla="*/ 699 h 699"/>
                  <a:gd name="T14" fmla="*/ 149 w 1034"/>
                  <a:gd name="T15" fmla="*/ 301 h 699"/>
                  <a:gd name="T16" fmla="*/ 0 w 1034"/>
                  <a:gd name="T17" fmla="*/ 239 h 699"/>
                  <a:gd name="T18" fmla="*/ 0 w 1034"/>
                  <a:gd name="T19" fmla="*/ 0 h 699"/>
                  <a:gd name="T20" fmla="*/ 149 w 1034"/>
                  <a:gd name="T21" fmla="*/ 59 h 699"/>
                  <a:gd name="T22" fmla="*/ 149 w 1034"/>
                  <a:gd name="T23" fmla="*/ 301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4" h="699">
                    <a:moveTo>
                      <a:pt x="1034" y="699"/>
                    </a:moveTo>
                    <a:lnTo>
                      <a:pt x="318" y="415"/>
                    </a:lnTo>
                    <a:lnTo>
                      <a:pt x="333" y="378"/>
                    </a:lnTo>
                    <a:lnTo>
                      <a:pt x="199" y="322"/>
                    </a:lnTo>
                    <a:lnTo>
                      <a:pt x="199" y="79"/>
                    </a:lnTo>
                    <a:lnTo>
                      <a:pt x="1034" y="410"/>
                    </a:lnTo>
                    <a:lnTo>
                      <a:pt x="1034" y="699"/>
                    </a:lnTo>
                    <a:moveTo>
                      <a:pt x="149" y="301"/>
                    </a:moveTo>
                    <a:lnTo>
                      <a:pt x="0" y="239"/>
                    </a:lnTo>
                    <a:lnTo>
                      <a:pt x="0" y="0"/>
                    </a:lnTo>
                    <a:lnTo>
                      <a:pt x="149" y="59"/>
                    </a:lnTo>
                    <a:lnTo>
                      <a:pt x="149" y="301"/>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1" name="Freeform 1687"/>
              <p:cNvSpPr>
                <a:spLocks/>
              </p:cNvSpPr>
              <p:nvPr/>
            </p:nvSpPr>
            <p:spPr bwMode="auto">
              <a:xfrm>
                <a:off x="6584" y="1552"/>
                <a:ext cx="5" cy="23"/>
              </a:xfrm>
              <a:custGeom>
                <a:avLst/>
                <a:gdLst>
                  <a:gd name="T0" fmla="*/ 5 w 5"/>
                  <a:gd name="T1" fmla="*/ 23 h 23"/>
                  <a:gd name="T2" fmla="*/ 0 w 5"/>
                  <a:gd name="T3" fmla="*/ 21 h 23"/>
                  <a:gd name="T4" fmla="*/ 0 w 5"/>
                  <a:gd name="T5" fmla="*/ 0 h 23"/>
                  <a:gd name="T6" fmla="*/ 5 w 5"/>
                  <a:gd name="T7" fmla="*/ 2 h 23"/>
                  <a:gd name="T8" fmla="*/ 5 w 5"/>
                  <a:gd name="T9" fmla="*/ 23 h 23"/>
                </a:gdLst>
                <a:ahLst/>
                <a:cxnLst>
                  <a:cxn ang="0">
                    <a:pos x="T0" y="T1"/>
                  </a:cxn>
                  <a:cxn ang="0">
                    <a:pos x="T2" y="T3"/>
                  </a:cxn>
                  <a:cxn ang="0">
                    <a:pos x="T4" y="T5"/>
                  </a:cxn>
                  <a:cxn ang="0">
                    <a:pos x="T6" y="T7"/>
                  </a:cxn>
                  <a:cxn ang="0">
                    <a:pos x="T8" y="T9"/>
                  </a:cxn>
                </a:cxnLst>
                <a:rect l="0" t="0" r="r" b="b"/>
                <a:pathLst>
                  <a:path w="5" h="23">
                    <a:moveTo>
                      <a:pt x="5" y="23"/>
                    </a:moveTo>
                    <a:lnTo>
                      <a:pt x="0" y="21"/>
                    </a:lnTo>
                    <a:lnTo>
                      <a:pt x="0" y="0"/>
                    </a:lnTo>
                    <a:lnTo>
                      <a:pt x="5" y="2"/>
                    </a:lnTo>
                    <a:lnTo>
                      <a:pt x="5"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2" name="Freeform 1688"/>
              <p:cNvSpPr>
                <a:spLocks/>
              </p:cNvSpPr>
              <p:nvPr/>
            </p:nvSpPr>
            <p:spPr bwMode="auto">
              <a:xfrm>
                <a:off x="6571" y="1568"/>
                <a:ext cx="29" cy="15"/>
              </a:xfrm>
              <a:custGeom>
                <a:avLst/>
                <a:gdLst>
                  <a:gd name="T0" fmla="*/ 28 w 29"/>
                  <a:gd name="T1" fmla="*/ 15 h 15"/>
                  <a:gd name="T2" fmla="*/ 0 w 29"/>
                  <a:gd name="T3" fmla="*/ 4 h 15"/>
                  <a:gd name="T4" fmla="*/ 0 w 29"/>
                  <a:gd name="T5" fmla="*/ 0 h 15"/>
                  <a:gd name="T6" fmla="*/ 13 w 29"/>
                  <a:gd name="T7" fmla="*/ 5 h 15"/>
                  <a:gd name="T8" fmla="*/ 18 w 29"/>
                  <a:gd name="T9" fmla="*/ 7 h 15"/>
                  <a:gd name="T10" fmla="*/ 29 w 29"/>
                  <a:gd name="T11" fmla="*/ 12 h 15"/>
                  <a:gd name="T12" fmla="*/ 28 w 29"/>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29" h="15">
                    <a:moveTo>
                      <a:pt x="28" y="15"/>
                    </a:moveTo>
                    <a:lnTo>
                      <a:pt x="0" y="4"/>
                    </a:lnTo>
                    <a:lnTo>
                      <a:pt x="0" y="0"/>
                    </a:lnTo>
                    <a:lnTo>
                      <a:pt x="13" y="5"/>
                    </a:lnTo>
                    <a:lnTo>
                      <a:pt x="18" y="7"/>
                    </a:lnTo>
                    <a:lnTo>
                      <a:pt x="29" y="12"/>
                    </a:lnTo>
                    <a:lnTo>
                      <a:pt x="28" y="1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3" name="Freeform 1689"/>
              <p:cNvSpPr>
                <a:spLocks noEditPoints="1"/>
              </p:cNvSpPr>
              <p:nvPr/>
            </p:nvSpPr>
            <p:spPr bwMode="auto">
              <a:xfrm>
                <a:off x="6483" y="1598"/>
                <a:ext cx="193" cy="143"/>
              </a:xfrm>
              <a:custGeom>
                <a:avLst/>
                <a:gdLst>
                  <a:gd name="T0" fmla="*/ 2241 w 2241"/>
                  <a:gd name="T1" fmla="*/ 1653 h 1653"/>
                  <a:gd name="T2" fmla="*/ 2057 w 2241"/>
                  <a:gd name="T3" fmla="*/ 1580 h 1653"/>
                  <a:gd name="T4" fmla="*/ 2057 w 2241"/>
                  <a:gd name="T5" fmla="*/ 815 h 1653"/>
                  <a:gd name="T6" fmla="*/ 2241 w 2241"/>
                  <a:gd name="T7" fmla="*/ 888 h 1653"/>
                  <a:gd name="T8" fmla="*/ 2241 w 2241"/>
                  <a:gd name="T9" fmla="*/ 1653 h 1653"/>
                  <a:gd name="T10" fmla="*/ 1023 w 2241"/>
                  <a:gd name="T11" fmla="*/ 1170 h 1653"/>
                  <a:gd name="T12" fmla="*/ 996 w 2241"/>
                  <a:gd name="T13" fmla="*/ 1159 h 1653"/>
                  <a:gd name="T14" fmla="*/ 996 w 2241"/>
                  <a:gd name="T15" fmla="*/ 984 h 1653"/>
                  <a:gd name="T16" fmla="*/ 1023 w 2241"/>
                  <a:gd name="T17" fmla="*/ 995 h 1653"/>
                  <a:gd name="T18" fmla="*/ 1023 w 2241"/>
                  <a:gd name="T19" fmla="*/ 1170 h 1653"/>
                  <a:gd name="T20" fmla="*/ 946 w 2241"/>
                  <a:gd name="T21" fmla="*/ 1139 h 1653"/>
                  <a:gd name="T22" fmla="*/ 258 w 2241"/>
                  <a:gd name="T23" fmla="*/ 867 h 1653"/>
                  <a:gd name="T24" fmla="*/ 258 w 2241"/>
                  <a:gd name="T25" fmla="*/ 672 h 1653"/>
                  <a:gd name="T26" fmla="*/ 946 w 2241"/>
                  <a:gd name="T27" fmla="*/ 963 h 1653"/>
                  <a:gd name="T28" fmla="*/ 946 w 2241"/>
                  <a:gd name="T29" fmla="*/ 1139 h 1653"/>
                  <a:gd name="T30" fmla="*/ 1023 w 2241"/>
                  <a:gd name="T31" fmla="*/ 941 h 1653"/>
                  <a:gd name="T32" fmla="*/ 996 w 2241"/>
                  <a:gd name="T33" fmla="*/ 930 h 1653"/>
                  <a:gd name="T34" fmla="*/ 996 w 2241"/>
                  <a:gd name="T35" fmla="*/ 395 h 1653"/>
                  <a:gd name="T36" fmla="*/ 1023 w 2241"/>
                  <a:gd name="T37" fmla="*/ 405 h 1653"/>
                  <a:gd name="T38" fmla="*/ 1023 w 2241"/>
                  <a:gd name="T39" fmla="*/ 941 h 1653"/>
                  <a:gd name="T40" fmla="*/ 946 w 2241"/>
                  <a:gd name="T41" fmla="*/ 909 h 1653"/>
                  <a:gd name="T42" fmla="*/ 258 w 2241"/>
                  <a:gd name="T43" fmla="*/ 617 h 1653"/>
                  <a:gd name="T44" fmla="*/ 258 w 2241"/>
                  <a:gd name="T45" fmla="*/ 102 h 1653"/>
                  <a:gd name="T46" fmla="*/ 946 w 2241"/>
                  <a:gd name="T47" fmla="*/ 375 h 1653"/>
                  <a:gd name="T48" fmla="*/ 946 w 2241"/>
                  <a:gd name="T49" fmla="*/ 909 h 1653"/>
                  <a:gd name="T50" fmla="*/ 208 w 2241"/>
                  <a:gd name="T51" fmla="*/ 847 h 1653"/>
                  <a:gd name="T52" fmla="*/ 0 w 2241"/>
                  <a:gd name="T53" fmla="*/ 765 h 1653"/>
                  <a:gd name="T54" fmla="*/ 0 w 2241"/>
                  <a:gd name="T55" fmla="*/ 562 h 1653"/>
                  <a:gd name="T56" fmla="*/ 208 w 2241"/>
                  <a:gd name="T57" fmla="*/ 650 h 1653"/>
                  <a:gd name="T58" fmla="*/ 208 w 2241"/>
                  <a:gd name="T59" fmla="*/ 847 h 1653"/>
                  <a:gd name="T60" fmla="*/ 208 w 2241"/>
                  <a:gd name="T61" fmla="*/ 596 h 1653"/>
                  <a:gd name="T62" fmla="*/ 0 w 2241"/>
                  <a:gd name="T63" fmla="*/ 508 h 1653"/>
                  <a:gd name="T64" fmla="*/ 0 w 2241"/>
                  <a:gd name="T65" fmla="*/ 0 h 1653"/>
                  <a:gd name="T66" fmla="*/ 208 w 2241"/>
                  <a:gd name="T67" fmla="*/ 82 h 1653"/>
                  <a:gd name="T68" fmla="*/ 208 w 2241"/>
                  <a:gd name="T69" fmla="*/ 596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41" h="1653">
                    <a:moveTo>
                      <a:pt x="2241" y="1653"/>
                    </a:moveTo>
                    <a:lnTo>
                      <a:pt x="2057" y="1580"/>
                    </a:lnTo>
                    <a:lnTo>
                      <a:pt x="2057" y="815"/>
                    </a:lnTo>
                    <a:lnTo>
                      <a:pt x="2241" y="888"/>
                    </a:lnTo>
                    <a:lnTo>
                      <a:pt x="2241" y="1653"/>
                    </a:lnTo>
                    <a:moveTo>
                      <a:pt x="1023" y="1170"/>
                    </a:moveTo>
                    <a:lnTo>
                      <a:pt x="996" y="1159"/>
                    </a:lnTo>
                    <a:lnTo>
                      <a:pt x="996" y="984"/>
                    </a:lnTo>
                    <a:lnTo>
                      <a:pt x="1023" y="995"/>
                    </a:lnTo>
                    <a:lnTo>
                      <a:pt x="1023" y="1170"/>
                    </a:lnTo>
                    <a:moveTo>
                      <a:pt x="946" y="1139"/>
                    </a:moveTo>
                    <a:lnTo>
                      <a:pt x="258" y="867"/>
                    </a:lnTo>
                    <a:lnTo>
                      <a:pt x="258" y="672"/>
                    </a:lnTo>
                    <a:lnTo>
                      <a:pt x="946" y="963"/>
                    </a:lnTo>
                    <a:lnTo>
                      <a:pt x="946" y="1139"/>
                    </a:lnTo>
                    <a:moveTo>
                      <a:pt x="1023" y="941"/>
                    </a:moveTo>
                    <a:lnTo>
                      <a:pt x="996" y="930"/>
                    </a:lnTo>
                    <a:lnTo>
                      <a:pt x="996" y="395"/>
                    </a:lnTo>
                    <a:lnTo>
                      <a:pt x="1023" y="405"/>
                    </a:lnTo>
                    <a:lnTo>
                      <a:pt x="1023" y="941"/>
                    </a:lnTo>
                    <a:moveTo>
                      <a:pt x="946" y="909"/>
                    </a:moveTo>
                    <a:lnTo>
                      <a:pt x="258" y="617"/>
                    </a:lnTo>
                    <a:lnTo>
                      <a:pt x="258" y="102"/>
                    </a:lnTo>
                    <a:lnTo>
                      <a:pt x="946" y="375"/>
                    </a:lnTo>
                    <a:lnTo>
                      <a:pt x="946" y="909"/>
                    </a:lnTo>
                    <a:moveTo>
                      <a:pt x="208" y="847"/>
                    </a:moveTo>
                    <a:lnTo>
                      <a:pt x="0" y="765"/>
                    </a:lnTo>
                    <a:lnTo>
                      <a:pt x="0" y="562"/>
                    </a:lnTo>
                    <a:lnTo>
                      <a:pt x="208" y="650"/>
                    </a:lnTo>
                    <a:lnTo>
                      <a:pt x="208" y="847"/>
                    </a:lnTo>
                    <a:moveTo>
                      <a:pt x="208" y="596"/>
                    </a:moveTo>
                    <a:lnTo>
                      <a:pt x="0" y="508"/>
                    </a:lnTo>
                    <a:lnTo>
                      <a:pt x="0" y="0"/>
                    </a:lnTo>
                    <a:lnTo>
                      <a:pt x="208" y="82"/>
                    </a:lnTo>
                    <a:lnTo>
                      <a:pt x="208" y="596"/>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4" name="Freeform 1690"/>
              <p:cNvSpPr>
                <a:spLocks noEditPoints="1"/>
              </p:cNvSpPr>
              <p:nvPr/>
            </p:nvSpPr>
            <p:spPr bwMode="auto">
              <a:xfrm>
                <a:off x="6565" y="1631"/>
                <a:ext cx="4" cy="67"/>
              </a:xfrm>
              <a:custGeom>
                <a:avLst/>
                <a:gdLst>
                  <a:gd name="T0" fmla="*/ 50 w 50"/>
                  <a:gd name="T1" fmla="*/ 784 h 784"/>
                  <a:gd name="T2" fmla="*/ 0 w 50"/>
                  <a:gd name="T3" fmla="*/ 764 h 784"/>
                  <a:gd name="T4" fmla="*/ 0 w 50"/>
                  <a:gd name="T5" fmla="*/ 588 h 784"/>
                  <a:gd name="T6" fmla="*/ 50 w 50"/>
                  <a:gd name="T7" fmla="*/ 609 h 784"/>
                  <a:gd name="T8" fmla="*/ 50 w 50"/>
                  <a:gd name="T9" fmla="*/ 784 h 784"/>
                  <a:gd name="T10" fmla="*/ 50 w 50"/>
                  <a:gd name="T11" fmla="*/ 555 h 784"/>
                  <a:gd name="T12" fmla="*/ 0 w 50"/>
                  <a:gd name="T13" fmla="*/ 534 h 784"/>
                  <a:gd name="T14" fmla="*/ 0 w 50"/>
                  <a:gd name="T15" fmla="*/ 0 h 784"/>
                  <a:gd name="T16" fmla="*/ 50 w 50"/>
                  <a:gd name="T17" fmla="*/ 20 h 784"/>
                  <a:gd name="T18" fmla="*/ 50 w 50"/>
                  <a:gd name="T19" fmla="*/ 555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784">
                    <a:moveTo>
                      <a:pt x="50" y="784"/>
                    </a:moveTo>
                    <a:lnTo>
                      <a:pt x="0" y="764"/>
                    </a:lnTo>
                    <a:lnTo>
                      <a:pt x="0" y="588"/>
                    </a:lnTo>
                    <a:lnTo>
                      <a:pt x="50" y="609"/>
                    </a:lnTo>
                    <a:lnTo>
                      <a:pt x="50" y="784"/>
                    </a:lnTo>
                    <a:moveTo>
                      <a:pt x="50" y="555"/>
                    </a:moveTo>
                    <a:lnTo>
                      <a:pt x="0" y="534"/>
                    </a:lnTo>
                    <a:lnTo>
                      <a:pt x="0" y="0"/>
                    </a:lnTo>
                    <a:lnTo>
                      <a:pt x="50" y="20"/>
                    </a:lnTo>
                    <a:lnTo>
                      <a:pt x="50" y="55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5" name="Freeform 1691"/>
              <p:cNvSpPr>
                <a:spLocks noEditPoints="1"/>
              </p:cNvSpPr>
              <p:nvPr/>
            </p:nvSpPr>
            <p:spPr bwMode="auto">
              <a:xfrm>
                <a:off x="6501" y="1605"/>
                <a:ext cx="4" cy="68"/>
              </a:xfrm>
              <a:custGeom>
                <a:avLst/>
                <a:gdLst>
                  <a:gd name="T0" fmla="*/ 50 w 50"/>
                  <a:gd name="T1" fmla="*/ 785 h 785"/>
                  <a:gd name="T2" fmla="*/ 0 w 50"/>
                  <a:gd name="T3" fmla="*/ 765 h 785"/>
                  <a:gd name="T4" fmla="*/ 0 w 50"/>
                  <a:gd name="T5" fmla="*/ 568 h 785"/>
                  <a:gd name="T6" fmla="*/ 50 w 50"/>
                  <a:gd name="T7" fmla="*/ 590 h 785"/>
                  <a:gd name="T8" fmla="*/ 50 w 50"/>
                  <a:gd name="T9" fmla="*/ 785 h 785"/>
                  <a:gd name="T10" fmla="*/ 50 w 50"/>
                  <a:gd name="T11" fmla="*/ 535 h 785"/>
                  <a:gd name="T12" fmla="*/ 0 w 50"/>
                  <a:gd name="T13" fmla="*/ 514 h 785"/>
                  <a:gd name="T14" fmla="*/ 0 w 50"/>
                  <a:gd name="T15" fmla="*/ 0 h 785"/>
                  <a:gd name="T16" fmla="*/ 50 w 50"/>
                  <a:gd name="T17" fmla="*/ 20 h 785"/>
                  <a:gd name="T18" fmla="*/ 50 w 50"/>
                  <a:gd name="T19" fmla="*/ 535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785">
                    <a:moveTo>
                      <a:pt x="50" y="785"/>
                    </a:moveTo>
                    <a:lnTo>
                      <a:pt x="0" y="765"/>
                    </a:lnTo>
                    <a:lnTo>
                      <a:pt x="0" y="568"/>
                    </a:lnTo>
                    <a:lnTo>
                      <a:pt x="50" y="590"/>
                    </a:lnTo>
                    <a:lnTo>
                      <a:pt x="50" y="785"/>
                    </a:lnTo>
                    <a:moveTo>
                      <a:pt x="50" y="535"/>
                    </a:moveTo>
                    <a:lnTo>
                      <a:pt x="0" y="514"/>
                    </a:lnTo>
                    <a:lnTo>
                      <a:pt x="0" y="0"/>
                    </a:lnTo>
                    <a:lnTo>
                      <a:pt x="50" y="20"/>
                    </a:lnTo>
                    <a:lnTo>
                      <a:pt x="50" y="53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6" name="Freeform 1692"/>
              <p:cNvSpPr>
                <a:spLocks/>
              </p:cNvSpPr>
              <p:nvPr/>
            </p:nvSpPr>
            <p:spPr bwMode="auto">
              <a:xfrm>
                <a:off x="6483" y="1642"/>
                <a:ext cx="88" cy="42"/>
              </a:xfrm>
              <a:custGeom>
                <a:avLst/>
                <a:gdLst>
                  <a:gd name="T0" fmla="*/ 88 w 88"/>
                  <a:gd name="T1" fmla="*/ 42 h 42"/>
                  <a:gd name="T2" fmla="*/ 86 w 88"/>
                  <a:gd name="T3" fmla="*/ 41 h 42"/>
                  <a:gd name="T4" fmla="*/ 82 w 88"/>
                  <a:gd name="T5" fmla="*/ 40 h 42"/>
                  <a:gd name="T6" fmla="*/ 22 w 88"/>
                  <a:gd name="T7" fmla="*/ 14 h 42"/>
                  <a:gd name="T8" fmla="*/ 18 w 88"/>
                  <a:gd name="T9" fmla="*/ 13 h 42"/>
                  <a:gd name="T10" fmla="*/ 0 w 88"/>
                  <a:gd name="T11" fmla="*/ 5 h 42"/>
                  <a:gd name="T12" fmla="*/ 0 w 88"/>
                  <a:gd name="T13" fmla="*/ 0 h 42"/>
                  <a:gd name="T14" fmla="*/ 18 w 88"/>
                  <a:gd name="T15" fmla="*/ 8 h 42"/>
                  <a:gd name="T16" fmla="*/ 22 w 88"/>
                  <a:gd name="T17" fmla="*/ 10 h 42"/>
                  <a:gd name="T18" fmla="*/ 82 w 88"/>
                  <a:gd name="T19" fmla="*/ 35 h 42"/>
                  <a:gd name="T20" fmla="*/ 86 w 88"/>
                  <a:gd name="T21" fmla="*/ 37 h 42"/>
                  <a:gd name="T22" fmla="*/ 88 w 88"/>
                  <a:gd name="T23" fmla="*/ 38 h 42"/>
                  <a:gd name="T24" fmla="*/ 88 w 88"/>
                  <a:gd name="T25"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42">
                    <a:moveTo>
                      <a:pt x="88" y="42"/>
                    </a:moveTo>
                    <a:lnTo>
                      <a:pt x="86" y="41"/>
                    </a:lnTo>
                    <a:lnTo>
                      <a:pt x="82" y="40"/>
                    </a:lnTo>
                    <a:lnTo>
                      <a:pt x="22" y="14"/>
                    </a:lnTo>
                    <a:lnTo>
                      <a:pt x="18" y="13"/>
                    </a:lnTo>
                    <a:lnTo>
                      <a:pt x="0" y="5"/>
                    </a:lnTo>
                    <a:lnTo>
                      <a:pt x="0" y="0"/>
                    </a:lnTo>
                    <a:lnTo>
                      <a:pt x="18" y="8"/>
                    </a:lnTo>
                    <a:lnTo>
                      <a:pt x="22" y="10"/>
                    </a:lnTo>
                    <a:lnTo>
                      <a:pt x="82" y="35"/>
                    </a:lnTo>
                    <a:lnTo>
                      <a:pt x="86" y="37"/>
                    </a:lnTo>
                    <a:lnTo>
                      <a:pt x="88" y="38"/>
                    </a:lnTo>
                    <a:lnTo>
                      <a:pt x="88" y="4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7" name="Freeform 1693"/>
              <p:cNvSpPr>
                <a:spLocks noEditPoints="1"/>
              </p:cNvSpPr>
              <p:nvPr/>
            </p:nvSpPr>
            <p:spPr bwMode="auto">
              <a:xfrm>
                <a:off x="6571" y="1633"/>
                <a:ext cx="90" cy="102"/>
              </a:xfrm>
              <a:custGeom>
                <a:avLst/>
                <a:gdLst>
                  <a:gd name="T0" fmla="*/ 1034 w 1034"/>
                  <a:gd name="T1" fmla="*/ 1175 h 1175"/>
                  <a:gd name="T2" fmla="*/ 199 w 1034"/>
                  <a:gd name="T3" fmla="*/ 844 h 1175"/>
                  <a:gd name="T4" fmla="*/ 199 w 1034"/>
                  <a:gd name="T5" fmla="*/ 675 h 1175"/>
                  <a:gd name="T6" fmla="*/ 314 w 1034"/>
                  <a:gd name="T7" fmla="*/ 723 h 1175"/>
                  <a:gd name="T8" fmla="*/ 333 w 1034"/>
                  <a:gd name="T9" fmla="*/ 677 h 1175"/>
                  <a:gd name="T10" fmla="*/ 199 w 1034"/>
                  <a:gd name="T11" fmla="*/ 620 h 1175"/>
                  <a:gd name="T12" fmla="*/ 199 w 1034"/>
                  <a:gd name="T13" fmla="*/ 79 h 1175"/>
                  <a:gd name="T14" fmla="*/ 1034 w 1034"/>
                  <a:gd name="T15" fmla="*/ 410 h 1175"/>
                  <a:gd name="T16" fmla="*/ 1034 w 1034"/>
                  <a:gd name="T17" fmla="*/ 1175 h 1175"/>
                  <a:gd name="T18" fmla="*/ 149 w 1034"/>
                  <a:gd name="T19" fmla="*/ 824 h 1175"/>
                  <a:gd name="T20" fmla="*/ 0 w 1034"/>
                  <a:gd name="T21" fmla="*/ 765 h 1175"/>
                  <a:gd name="T22" fmla="*/ 0 w 1034"/>
                  <a:gd name="T23" fmla="*/ 590 h 1175"/>
                  <a:gd name="T24" fmla="*/ 149 w 1034"/>
                  <a:gd name="T25" fmla="*/ 653 h 1175"/>
                  <a:gd name="T26" fmla="*/ 149 w 1034"/>
                  <a:gd name="T27" fmla="*/ 824 h 1175"/>
                  <a:gd name="T28" fmla="*/ 149 w 1034"/>
                  <a:gd name="T29" fmla="*/ 599 h 1175"/>
                  <a:gd name="T30" fmla="*/ 0 w 1034"/>
                  <a:gd name="T31" fmla="*/ 536 h 1175"/>
                  <a:gd name="T32" fmla="*/ 0 w 1034"/>
                  <a:gd name="T33" fmla="*/ 0 h 1175"/>
                  <a:gd name="T34" fmla="*/ 149 w 1034"/>
                  <a:gd name="T35" fmla="*/ 59 h 1175"/>
                  <a:gd name="T36" fmla="*/ 149 w 1034"/>
                  <a:gd name="T37" fmla="*/ 599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34" h="1175">
                    <a:moveTo>
                      <a:pt x="1034" y="1175"/>
                    </a:moveTo>
                    <a:lnTo>
                      <a:pt x="199" y="844"/>
                    </a:lnTo>
                    <a:lnTo>
                      <a:pt x="199" y="675"/>
                    </a:lnTo>
                    <a:lnTo>
                      <a:pt x="314" y="723"/>
                    </a:lnTo>
                    <a:lnTo>
                      <a:pt x="333" y="677"/>
                    </a:lnTo>
                    <a:lnTo>
                      <a:pt x="199" y="620"/>
                    </a:lnTo>
                    <a:lnTo>
                      <a:pt x="199" y="79"/>
                    </a:lnTo>
                    <a:lnTo>
                      <a:pt x="1034" y="410"/>
                    </a:lnTo>
                    <a:lnTo>
                      <a:pt x="1034" y="1175"/>
                    </a:lnTo>
                    <a:moveTo>
                      <a:pt x="149" y="824"/>
                    </a:moveTo>
                    <a:lnTo>
                      <a:pt x="0" y="765"/>
                    </a:lnTo>
                    <a:lnTo>
                      <a:pt x="0" y="590"/>
                    </a:lnTo>
                    <a:lnTo>
                      <a:pt x="149" y="653"/>
                    </a:lnTo>
                    <a:lnTo>
                      <a:pt x="149" y="824"/>
                    </a:lnTo>
                    <a:moveTo>
                      <a:pt x="149" y="599"/>
                    </a:moveTo>
                    <a:lnTo>
                      <a:pt x="0" y="536"/>
                    </a:lnTo>
                    <a:lnTo>
                      <a:pt x="0" y="0"/>
                    </a:lnTo>
                    <a:lnTo>
                      <a:pt x="149" y="59"/>
                    </a:lnTo>
                    <a:lnTo>
                      <a:pt x="149" y="599"/>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8" name="Freeform 1694"/>
              <p:cNvSpPr>
                <a:spLocks noEditPoints="1"/>
              </p:cNvSpPr>
              <p:nvPr/>
            </p:nvSpPr>
            <p:spPr bwMode="auto">
              <a:xfrm>
                <a:off x="6584" y="1638"/>
                <a:ext cx="5" cy="68"/>
              </a:xfrm>
              <a:custGeom>
                <a:avLst/>
                <a:gdLst>
                  <a:gd name="T0" fmla="*/ 50 w 50"/>
                  <a:gd name="T1" fmla="*/ 785 h 785"/>
                  <a:gd name="T2" fmla="*/ 0 w 50"/>
                  <a:gd name="T3" fmla="*/ 765 h 785"/>
                  <a:gd name="T4" fmla="*/ 0 w 50"/>
                  <a:gd name="T5" fmla="*/ 594 h 785"/>
                  <a:gd name="T6" fmla="*/ 50 w 50"/>
                  <a:gd name="T7" fmla="*/ 616 h 785"/>
                  <a:gd name="T8" fmla="*/ 50 w 50"/>
                  <a:gd name="T9" fmla="*/ 785 h 785"/>
                  <a:gd name="T10" fmla="*/ 50 w 50"/>
                  <a:gd name="T11" fmla="*/ 561 h 785"/>
                  <a:gd name="T12" fmla="*/ 0 w 50"/>
                  <a:gd name="T13" fmla="*/ 540 h 785"/>
                  <a:gd name="T14" fmla="*/ 0 w 50"/>
                  <a:gd name="T15" fmla="*/ 0 h 785"/>
                  <a:gd name="T16" fmla="*/ 50 w 50"/>
                  <a:gd name="T17" fmla="*/ 20 h 785"/>
                  <a:gd name="T18" fmla="*/ 50 w 50"/>
                  <a:gd name="T19" fmla="*/ 561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785">
                    <a:moveTo>
                      <a:pt x="50" y="785"/>
                    </a:moveTo>
                    <a:lnTo>
                      <a:pt x="0" y="765"/>
                    </a:lnTo>
                    <a:lnTo>
                      <a:pt x="0" y="594"/>
                    </a:lnTo>
                    <a:lnTo>
                      <a:pt x="50" y="616"/>
                    </a:lnTo>
                    <a:lnTo>
                      <a:pt x="50" y="785"/>
                    </a:lnTo>
                    <a:moveTo>
                      <a:pt x="50" y="561"/>
                    </a:moveTo>
                    <a:lnTo>
                      <a:pt x="0" y="540"/>
                    </a:lnTo>
                    <a:lnTo>
                      <a:pt x="0" y="0"/>
                    </a:lnTo>
                    <a:lnTo>
                      <a:pt x="50" y="20"/>
                    </a:lnTo>
                    <a:lnTo>
                      <a:pt x="50" y="56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9" name="Freeform 1695"/>
              <p:cNvSpPr>
                <a:spLocks/>
              </p:cNvSpPr>
              <p:nvPr/>
            </p:nvSpPr>
            <p:spPr bwMode="auto">
              <a:xfrm>
                <a:off x="6571" y="1680"/>
                <a:ext cx="29" cy="16"/>
              </a:xfrm>
              <a:custGeom>
                <a:avLst/>
                <a:gdLst>
                  <a:gd name="T0" fmla="*/ 27 w 29"/>
                  <a:gd name="T1" fmla="*/ 16 h 16"/>
                  <a:gd name="T2" fmla="*/ 18 w 29"/>
                  <a:gd name="T3" fmla="*/ 12 h 16"/>
                  <a:gd name="T4" fmla="*/ 13 w 29"/>
                  <a:gd name="T5" fmla="*/ 10 h 16"/>
                  <a:gd name="T6" fmla="*/ 0 w 29"/>
                  <a:gd name="T7" fmla="*/ 4 h 16"/>
                  <a:gd name="T8" fmla="*/ 0 w 29"/>
                  <a:gd name="T9" fmla="*/ 0 h 16"/>
                  <a:gd name="T10" fmla="*/ 13 w 29"/>
                  <a:gd name="T11" fmla="*/ 5 h 16"/>
                  <a:gd name="T12" fmla="*/ 18 w 29"/>
                  <a:gd name="T13" fmla="*/ 7 h 16"/>
                  <a:gd name="T14" fmla="*/ 29 w 29"/>
                  <a:gd name="T15" fmla="*/ 12 h 16"/>
                  <a:gd name="T16" fmla="*/ 27 w 29"/>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6">
                    <a:moveTo>
                      <a:pt x="27" y="16"/>
                    </a:moveTo>
                    <a:lnTo>
                      <a:pt x="18" y="12"/>
                    </a:lnTo>
                    <a:lnTo>
                      <a:pt x="13" y="10"/>
                    </a:lnTo>
                    <a:lnTo>
                      <a:pt x="0" y="4"/>
                    </a:lnTo>
                    <a:lnTo>
                      <a:pt x="0" y="0"/>
                    </a:lnTo>
                    <a:lnTo>
                      <a:pt x="13" y="5"/>
                    </a:lnTo>
                    <a:lnTo>
                      <a:pt x="18" y="7"/>
                    </a:lnTo>
                    <a:lnTo>
                      <a:pt x="29" y="12"/>
                    </a:lnTo>
                    <a:lnTo>
                      <a:pt x="27"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0" name="Freeform 1696"/>
              <p:cNvSpPr>
                <a:spLocks noEditPoints="1"/>
              </p:cNvSpPr>
              <p:nvPr/>
            </p:nvSpPr>
            <p:spPr bwMode="auto">
              <a:xfrm>
                <a:off x="6246" y="747"/>
                <a:ext cx="20" cy="606"/>
              </a:xfrm>
              <a:custGeom>
                <a:avLst/>
                <a:gdLst>
                  <a:gd name="T0" fmla="*/ 0 w 232"/>
                  <a:gd name="T1" fmla="*/ 7023 h 7023"/>
                  <a:gd name="T2" fmla="*/ 0 w 232"/>
                  <a:gd name="T3" fmla="*/ 6565 h 7023"/>
                  <a:gd name="T4" fmla="*/ 211 w 232"/>
                  <a:gd name="T5" fmla="*/ 6660 h 7023"/>
                  <a:gd name="T6" fmla="*/ 0 w 232"/>
                  <a:gd name="T7" fmla="*/ 7023 h 7023"/>
                  <a:gd name="T8" fmla="*/ 232 w 232"/>
                  <a:gd name="T9" fmla="*/ 6614 h 7023"/>
                  <a:gd name="T10" fmla="*/ 0 w 232"/>
                  <a:gd name="T11" fmla="*/ 6511 h 7023"/>
                  <a:gd name="T12" fmla="*/ 0 w 232"/>
                  <a:gd name="T13" fmla="*/ 6416 h 7023"/>
                  <a:gd name="T14" fmla="*/ 232 w 232"/>
                  <a:gd name="T15" fmla="*/ 6525 h 7023"/>
                  <a:gd name="T16" fmla="*/ 232 w 232"/>
                  <a:gd name="T17" fmla="*/ 6614 h 7023"/>
                  <a:gd name="T18" fmla="*/ 232 w 232"/>
                  <a:gd name="T19" fmla="*/ 6469 h 7023"/>
                  <a:gd name="T20" fmla="*/ 0 w 232"/>
                  <a:gd name="T21" fmla="*/ 6361 h 7023"/>
                  <a:gd name="T22" fmla="*/ 0 w 232"/>
                  <a:gd name="T23" fmla="*/ 5626 h 7023"/>
                  <a:gd name="T24" fmla="*/ 232 w 232"/>
                  <a:gd name="T25" fmla="*/ 5736 h 7023"/>
                  <a:gd name="T26" fmla="*/ 232 w 232"/>
                  <a:gd name="T27" fmla="*/ 6469 h 7023"/>
                  <a:gd name="T28" fmla="*/ 232 w 232"/>
                  <a:gd name="T29" fmla="*/ 5681 h 7023"/>
                  <a:gd name="T30" fmla="*/ 0 w 232"/>
                  <a:gd name="T31" fmla="*/ 5570 h 7023"/>
                  <a:gd name="T32" fmla="*/ 0 w 232"/>
                  <a:gd name="T33" fmla="*/ 5437 h 7023"/>
                  <a:gd name="T34" fmla="*/ 232 w 232"/>
                  <a:gd name="T35" fmla="*/ 5555 h 7023"/>
                  <a:gd name="T36" fmla="*/ 232 w 232"/>
                  <a:gd name="T37" fmla="*/ 5681 h 7023"/>
                  <a:gd name="T38" fmla="*/ 232 w 232"/>
                  <a:gd name="T39" fmla="*/ 5499 h 7023"/>
                  <a:gd name="T40" fmla="*/ 0 w 232"/>
                  <a:gd name="T41" fmla="*/ 5381 h 7023"/>
                  <a:gd name="T42" fmla="*/ 0 w 232"/>
                  <a:gd name="T43" fmla="*/ 4953 h 7023"/>
                  <a:gd name="T44" fmla="*/ 232 w 232"/>
                  <a:gd name="T45" fmla="*/ 5070 h 7023"/>
                  <a:gd name="T46" fmla="*/ 232 w 232"/>
                  <a:gd name="T47" fmla="*/ 5499 h 7023"/>
                  <a:gd name="T48" fmla="*/ 232 w 232"/>
                  <a:gd name="T49" fmla="*/ 5014 h 7023"/>
                  <a:gd name="T50" fmla="*/ 0 w 232"/>
                  <a:gd name="T51" fmla="*/ 4897 h 7023"/>
                  <a:gd name="T52" fmla="*/ 0 w 232"/>
                  <a:gd name="T53" fmla="*/ 4773 h 7023"/>
                  <a:gd name="T54" fmla="*/ 232 w 232"/>
                  <a:gd name="T55" fmla="*/ 4883 h 7023"/>
                  <a:gd name="T56" fmla="*/ 232 w 232"/>
                  <a:gd name="T57" fmla="*/ 5014 h 7023"/>
                  <a:gd name="T58" fmla="*/ 232 w 232"/>
                  <a:gd name="T59" fmla="*/ 4828 h 7023"/>
                  <a:gd name="T60" fmla="*/ 0 w 232"/>
                  <a:gd name="T61" fmla="*/ 4718 h 7023"/>
                  <a:gd name="T62" fmla="*/ 0 w 232"/>
                  <a:gd name="T63" fmla="*/ 4569 h 7023"/>
                  <a:gd name="T64" fmla="*/ 232 w 232"/>
                  <a:gd name="T65" fmla="*/ 4687 h 7023"/>
                  <a:gd name="T66" fmla="*/ 232 w 232"/>
                  <a:gd name="T67" fmla="*/ 4828 h 7023"/>
                  <a:gd name="T68" fmla="*/ 232 w 232"/>
                  <a:gd name="T69" fmla="*/ 4631 h 7023"/>
                  <a:gd name="T70" fmla="*/ 0 w 232"/>
                  <a:gd name="T71" fmla="*/ 4513 h 7023"/>
                  <a:gd name="T72" fmla="*/ 0 w 232"/>
                  <a:gd name="T73" fmla="*/ 4085 h 7023"/>
                  <a:gd name="T74" fmla="*/ 232 w 232"/>
                  <a:gd name="T75" fmla="*/ 4202 h 7023"/>
                  <a:gd name="T76" fmla="*/ 232 w 232"/>
                  <a:gd name="T77" fmla="*/ 4631 h 7023"/>
                  <a:gd name="T78" fmla="*/ 232 w 232"/>
                  <a:gd name="T79" fmla="*/ 4146 h 7023"/>
                  <a:gd name="T80" fmla="*/ 0 w 232"/>
                  <a:gd name="T81" fmla="*/ 4029 h 7023"/>
                  <a:gd name="T82" fmla="*/ 0 w 232"/>
                  <a:gd name="T83" fmla="*/ 3880 h 7023"/>
                  <a:gd name="T84" fmla="*/ 232 w 232"/>
                  <a:gd name="T85" fmla="*/ 4000 h 7023"/>
                  <a:gd name="T86" fmla="*/ 232 w 232"/>
                  <a:gd name="T87" fmla="*/ 4146 h 7023"/>
                  <a:gd name="T88" fmla="*/ 232 w 232"/>
                  <a:gd name="T89" fmla="*/ 3944 h 7023"/>
                  <a:gd name="T90" fmla="*/ 0 w 232"/>
                  <a:gd name="T91" fmla="*/ 3824 h 7023"/>
                  <a:gd name="T92" fmla="*/ 0 w 232"/>
                  <a:gd name="T93" fmla="*/ 3248 h 7023"/>
                  <a:gd name="T94" fmla="*/ 232 w 232"/>
                  <a:gd name="T95" fmla="*/ 3369 h 7023"/>
                  <a:gd name="T96" fmla="*/ 232 w 232"/>
                  <a:gd name="T97" fmla="*/ 3944 h 7023"/>
                  <a:gd name="T98" fmla="*/ 232 w 232"/>
                  <a:gd name="T99" fmla="*/ 3313 h 7023"/>
                  <a:gd name="T100" fmla="*/ 0 w 232"/>
                  <a:gd name="T101" fmla="*/ 3192 h 7023"/>
                  <a:gd name="T102" fmla="*/ 0 w 232"/>
                  <a:gd name="T103" fmla="*/ 1292 h 7023"/>
                  <a:gd name="T104" fmla="*/ 111 w 232"/>
                  <a:gd name="T105" fmla="*/ 1219 h 7023"/>
                  <a:gd name="T106" fmla="*/ 111 w 232"/>
                  <a:gd name="T107" fmla="*/ 102 h 7023"/>
                  <a:gd name="T108" fmla="*/ 126 w 232"/>
                  <a:gd name="T109" fmla="*/ 91 h 7023"/>
                  <a:gd name="T110" fmla="*/ 116 w 232"/>
                  <a:gd name="T111" fmla="*/ 78 h 7023"/>
                  <a:gd name="T112" fmla="*/ 232 w 232"/>
                  <a:gd name="T113" fmla="*/ 0 h 7023"/>
                  <a:gd name="T114" fmla="*/ 232 w 232"/>
                  <a:gd name="T115" fmla="*/ 2949 h 7023"/>
                  <a:gd name="T116" fmla="*/ 123 w 232"/>
                  <a:gd name="T117" fmla="*/ 2891 h 7023"/>
                  <a:gd name="T118" fmla="*/ 99 w 232"/>
                  <a:gd name="T119" fmla="*/ 2935 h 7023"/>
                  <a:gd name="T120" fmla="*/ 232 w 232"/>
                  <a:gd name="T121" fmla="*/ 3006 h 7023"/>
                  <a:gd name="T122" fmla="*/ 232 w 232"/>
                  <a:gd name="T123" fmla="*/ 3313 h 7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2" h="7023">
                    <a:moveTo>
                      <a:pt x="0" y="7023"/>
                    </a:moveTo>
                    <a:lnTo>
                      <a:pt x="0" y="6565"/>
                    </a:lnTo>
                    <a:lnTo>
                      <a:pt x="211" y="6660"/>
                    </a:lnTo>
                    <a:lnTo>
                      <a:pt x="0" y="7023"/>
                    </a:lnTo>
                    <a:moveTo>
                      <a:pt x="232" y="6614"/>
                    </a:moveTo>
                    <a:lnTo>
                      <a:pt x="0" y="6511"/>
                    </a:lnTo>
                    <a:lnTo>
                      <a:pt x="0" y="6416"/>
                    </a:lnTo>
                    <a:lnTo>
                      <a:pt x="232" y="6525"/>
                    </a:lnTo>
                    <a:lnTo>
                      <a:pt x="232" y="6614"/>
                    </a:lnTo>
                    <a:moveTo>
                      <a:pt x="232" y="6469"/>
                    </a:moveTo>
                    <a:lnTo>
                      <a:pt x="0" y="6361"/>
                    </a:lnTo>
                    <a:lnTo>
                      <a:pt x="0" y="5626"/>
                    </a:lnTo>
                    <a:lnTo>
                      <a:pt x="232" y="5736"/>
                    </a:lnTo>
                    <a:lnTo>
                      <a:pt x="232" y="6469"/>
                    </a:lnTo>
                    <a:moveTo>
                      <a:pt x="232" y="5681"/>
                    </a:moveTo>
                    <a:lnTo>
                      <a:pt x="0" y="5570"/>
                    </a:lnTo>
                    <a:lnTo>
                      <a:pt x="0" y="5437"/>
                    </a:lnTo>
                    <a:lnTo>
                      <a:pt x="232" y="5555"/>
                    </a:lnTo>
                    <a:lnTo>
                      <a:pt x="232" y="5681"/>
                    </a:lnTo>
                    <a:moveTo>
                      <a:pt x="232" y="5499"/>
                    </a:moveTo>
                    <a:lnTo>
                      <a:pt x="0" y="5381"/>
                    </a:lnTo>
                    <a:lnTo>
                      <a:pt x="0" y="4953"/>
                    </a:lnTo>
                    <a:lnTo>
                      <a:pt x="232" y="5070"/>
                    </a:lnTo>
                    <a:lnTo>
                      <a:pt x="232" y="5499"/>
                    </a:lnTo>
                    <a:moveTo>
                      <a:pt x="232" y="5014"/>
                    </a:moveTo>
                    <a:lnTo>
                      <a:pt x="0" y="4897"/>
                    </a:lnTo>
                    <a:lnTo>
                      <a:pt x="0" y="4773"/>
                    </a:lnTo>
                    <a:lnTo>
                      <a:pt x="232" y="4883"/>
                    </a:lnTo>
                    <a:lnTo>
                      <a:pt x="232" y="5014"/>
                    </a:lnTo>
                    <a:moveTo>
                      <a:pt x="232" y="4828"/>
                    </a:moveTo>
                    <a:lnTo>
                      <a:pt x="0" y="4718"/>
                    </a:lnTo>
                    <a:lnTo>
                      <a:pt x="0" y="4569"/>
                    </a:lnTo>
                    <a:lnTo>
                      <a:pt x="232" y="4687"/>
                    </a:lnTo>
                    <a:lnTo>
                      <a:pt x="232" y="4828"/>
                    </a:lnTo>
                    <a:moveTo>
                      <a:pt x="232" y="4631"/>
                    </a:moveTo>
                    <a:lnTo>
                      <a:pt x="0" y="4513"/>
                    </a:lnTo>
                    <a:lnTo>
                      <a:pt x="0" y="4085"/>
                    </a:lnTo>
                    <a:lnTo>
                      <a:pt x="232" y="4202"/>
                    </a:lnTo>
                    <a:lnTo>
                      <a:pt x="232" y="4631"/>
                    </a:lnTo>
                    <a:moveTo>
                      <a:pt x="232" y="4146"/>
                    </a:moveTo>
                    <a:lnTo>
                      <a:pt x="0" y="4029"/>
                    </a:lnTo>
                    <a:lnTo>
                      <a:pt x="0" y="3880"/>
                    </a:lnTo>
                    <a:lnTo>
                      <a:pt x="232" y="4000"/>
                    </a:lnTo>
                    <a:lnTo>
                      <a:pt x="232" y="4146"/>
                    </a:lnTo>
                    <a:moveTo>
                      <a:pt x="232" y="3944"/>
                    </a:moveTo>
                    <a:lnTo>
                      <a:pt x="0" y="3824"/>
                    </a:lnTo>
                    <a:lnTo>
                      <a:pt x="0" y="3248"/>
                    </a:lnTo>
                    <a:lnTo>
                      <a:pt x="232" y="3369"/>
                    </a:lnTo>
                    <a:lnTo>
                      <a:pt x="232" y="3944"/>
                    </a:lnTo>
                    <a:moveTo>
                      <a:pt x="232" y="3313"/>
                    </a:moveTo>
                    <a:lnTo>
                      <a:pt x="0" y="3192"/>
                    </a:lnTo>
                    <a:lnTo>
                      <a:pt x="0" y="1292"/>
                    </a:lnTo>
                    <a:lnTo>
                      <a:pt x="111" y="1219"/>
                    </a:lnTo>
                    <a:lnTo>
                      <a:pt x="111" y="102"/>
                    </a:lnTo>
                    <a:lnTo>
                      <a:pt x="126" y="91"/>
                    </a:lnTo>
                    <a:lnTo>
                      <a:pt x="116" y="78"/>
                    </a:lnTo>
                    <a:lnTo>
                      <a:pt x="232" y="0"/>
                    </a:lnTo>
                    <a:lnTo>
                      <a:pt x="232" y="2949"/>
                    </a:lnTo>
                    <a:lnTo>
                      <a:pt x="123" y="2891"/>
                    </a:lnTo>
                    <a:lnTo>
                      <a:pt x="99" y="2935"/>
                    </a:lnTo>
                    <a:lnTo>
                      <a:pt x="232" y="3006"/>
                    </a:lnTo>
                    <a:lnTo>
                      <a:pt x="232" y="3313"/>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1" name="Freeform 1697"/>
              <p:cNvSpPr>
                <a:spLocks noEditPoints="1"/>
              </p:cNvSpPr>
              <p:nvPr/>
            </p:nvSpPr>
            <p:spPr bwMode="auto">
              <a:xfrm>
                <a:off x="6245" y="858"/>
                <a:ext cx="1" cy="497"/>
              </a:xfrm>
              <a:custGeom>
                <a:avLst/>
                <a:gdLst>
                  <a:gd name="T0" fmla="*/ 0 w 10"/>
                  <a:gd name="T1" fmla="*/ 5749 h 5749"/>
                  <a:gd name="T2" fmla="*/ 0 w 10"/>
                  <a:gd name="T3" fmla="*/ 5269 h 5749"/>
                  <a:gd name="T4" fmla="*/ 10 w 10"/>
                  <a:gd name="T5" fmla="*/ 5273 h 5749"/>
                  <a:gd name="T6" fmla="*/ 10 w 10"/>
                  <a:gd name="T7" fmla="*/ 5731 h 5749"/>
                  <a:gd name="T8" fmla="*/ 0 w 10"/>
                  <a:gd name="T9" fmla="*/ 5749 h 5749"/>
                  <a:gd name="T10" fmla="*/ 10 w 10"/>
                  <a:gd name="T11" fmla="*/ 5219 h 5749"/>
                  <a:gd name="T12" fmla="*/ 0 w 10"/>
                  <a:gd name="T13" fmla="*/ 5214 h 5749"/>
                  <a:gd name="T14" fmla="*/ 0 w 10"/>
                  <a:gd name="T15" fmla="*/ 5119 h 5749"/>
                  <a:gd name="T16" fmla="*/ 10 w 10"/>
                  <a:gd name="T17" fmla="*/ 5124 h 5749"/>
                  <a:gd name="T18" fmla="*/ 10 w 10"/>
                  <a:gd name="T19" fmla="*/ 5219 h 5749"/>
                  <a:gd name="T20" fmla="*/ 10 w 10"/>
                  <a:gd name="T21" fmla="*/ 5069 h 5749"/>
                  <a:gd name="T22" fmla="*/ 0 w 10"/>
                  <a:gd name="T23" fmla="*/ 5064 h 5749"/>
                  <a:gd name="T24" fmla="*/ 0 w 10"/>
                  <a:gd name="T25" fmla="*/ 4329 h 5749"/>
                  <a:gd name="T26" fmla="*/ 10 w 10"/>
                  <a:gd name="T27" fmla="*/ 4334 h 5749"/>
                  <a:gd name="T28" fmla="*/ 10 w 10"/>
                  <a:gd name="T29" fmla="*/ 5069 h 5749"/>
                  <a:gd name="T30" fmla="*/ 10 w 10"/>
                  <a:gd name="T31" fmla="*/ 4278 h 5749"/>
                  <a:gd name="T32" fmla="*/ 0 w 10"/>
                  <a:gd name="T33" fmla="*/ 4273 h 5749"/>
                  <a:gd name="T34" fmla="*/ 0 w 10"/>
                  <a:gd name="T35" fmla="*/ 4140 h 5749"/>
                  <a:gd name="T36" fmla="*/ 10 w 10"/>
                  <a:gd name="T37" fmla="*/ 4145 h 5749"/>
                  <a:gd name="T38" fmla="*/ 10 w 10"/>
                  <a:gd name="T39" fmla="*/ 4278 h 5749"/>
                  <a:gd name="T40" fmla="*/ 10 w 10"/>
                  <a:gd name="T41" fmla="*/ 4089 h 5749"/>
                  <a:gd name="T42" fmla="*/ 0 w 10"/>
                  <a:gd name="T43" fmla="*/ 4084 h 5749"/>
                  <a:gd name="T44" fmla="*/ 0 w 10"/>
                  <a:gd name="T45" fmla="*/ 3655 h 5749"/>
                  <a:gd name="T46" fmla="*/ 10 w 10"/>
                  <a:gd name="T47" fmla="*/ 3661 h 5749"/>
                  <a:gd name="T48" fmla="*/ 10 w 10"/>
                  <a:gd name="T49" fmla="*/ 4089 h 5749"/>
                  <a:gd name="T50" fmla="*/ 10 w 10"/>
                  <a:gd name="T51" fmla="*/ 3605 h 5749"/>
                  <a:gd name="T52" fmla="*/ 0 w 10"/>
                  <a:gd name="T53" fmla="*/ 3599 h 5749"/>
                  <a:gd name="T54" fmla="*/ 0 w 10"/>
                  <a:gd name="T55" fmla="*/ 3476 h 5749"/>
                  <a:gd name="T56" fmla="*/ 10 w 10"/>
                  <a:gd name="T57" fmla="*/ 3481 h 5749"/>
                  <a:gd name="T58" fmla="*/ 10 w 10"/>
                  <a:gd name="T59" fmla="*/ 3605 h 5749"/>
                  <a:gd name="T60" fmla="*/ 10 w 10"/>
                  <a:gd name="T61" fmla="*/ 3426 h 5749"/>
                  <a:gd name="T62" fmla="*/ 0 w 10"/>
                  <a:gd name="T63" fmla="*/ 3421 h 5749"/>
                  <a:gd name="T64" fmla="*/ 0 w 10"/>
                  <a:gd name="T65" fmla="*/ 3272 h 5749"/>
                  <a:gd name="T66" fmla="*/ 10 w 10"/>
                  <a:gd name="T67" fmla="*/ 3277 h 5749"/>
                  <a:gd name="T68" fmla="*/ 10 w 10"/>
                  <a:gd name="T69" fmla="*/ 3426 h 5749"/>
                  <a:gd name="T70" fmla="*/ 10 w 10"/>
                  <a:gd name="T71" fmla="*/ 3221 h 5749"/>
                  <a:gd name="T72" fmla="*/ 0 w 10"/>
                  <a:gd name="T73" fmla="*/ 3216 h 5749"/>
                  <a:gd name="T74" fmla="*/ 0 w 10"/>
                  <a:gd name="T75" fmla="*/ 2788 h 5749"/>
                  <a:gd name="T76" fmla="*/ 10 w 10"/>
                  <a:gd name="T77" fmla="*/ 2793 h 5749"/>
                  <a:gd name="T78" fmla="*/ 10 w 10"/>
                  <a:gd name="T79" fmla="*/ 3221 h 5749"/>
                  <a:gd name="T80" fmla="*/ 10 w 10"/>
                  <a:gd name="T81" fmla="*/ 2737 h 5749"/>
                  <a:gd name="T82" fmla="*/ 0 w 10"/>
                  <a:gd name="T83" fmla="*/ 2732 h 5749"/>
                  <a:gd name="T84" fmla="*/ 0 w 10"/>
                  <a:gd name="T85" fmla="*/ 2582 h 5749"/>
                  <a:gd name="T86" fmla="*/ 10 w 10"/>
                  <a:gd name="T87" fmla="*/ 2588 h 5749"/>
                  <a:gd name="T88" fmla="*/ 10 w 10"/>
                  <a:gd name="T89" fmla="*/ 2737 h 5749"/>
                  <a:gd name="T90" fmla="*/ 10 w 10"/>
                  <a:gd name="T91" fmla="*/ 2532 h 5749"/>
                  <a:gd name="T92" fmla="*/ 0 w 10"/>
                  <a:gd name="T93" fmla="*/ 2526 h 5749"/>
                  <a:gd name="T94" fmla="*/ 0 w 10"/>
                  <a:gd name="T95" fmla="*/ 1951 h 5749"/>
                  <a:gd name="T96" fmla="*/ 10 w 10"/>
                  <a:gd name="T97" fmla="*/ 1956 h 5749"/>
                  <a:gd name="T98" fmla="*/ 10 w 10"/>
                  <a:gd name="T99" fmla="*/ 2532 h 5749"/>
                  <a:gd name="T100" fmla="*/ 10 w 10"/>
                  <a:gd name="T101" fmla="*/ 1900 h 5749"/>
                  <a:gd name="T102" fmla="*/ 0 w 10"/>
                  <a:gd name="T103" fmla="*/ 1894 h 5749"/>
                  <a:gd name="T104" fmla="*/ 0 w 10"/>
                  <a:gd name="T105" fmla="*/ 8 h 5749"/>
                  <a:gd name="T106" fmla="*/ 10 w 10"/>
                  <a:gd name="T107" fmla="*/ 0 h 5749"/>
                  <a:gd name="T108" fmla="*/ 10 w 10"/>
                  <a:gd name="T109" fmla="*/ 1900 h 5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 h="5749">
                    <a:moveTo>
                      <a:pt x="0" y="5749"/>
                    </a:moveTo>
                    <a:lnTo>
                      <a:pt x="0" y="5269"/>
                    </a:lnTo>
                    <a:lnTo>
                      <a:pt x="10" y="5273"/>
                    </a:lnTo>
                    <a:lnTo>
                      <a:pt x="10" y="5731"/>
                    </a:lnTo>
                    <a:lnTo>
                      <a:pt x="0" y="5749"/>
                    </a:lnTo>
                    <a:moveTo>
                      <a:pt x="10" y="5219"/>
                    </a:moveTo>
                    <a:lnTo>
                      <a:pt x="0" y="5214"/>
                    </a:lnTo>
                    <a:lnTo>
                      <a:pt x="0" y="5119"/>
                    </a:lnTo>
                    <a:lnTo>
                      <a:pt x="10" y="5124"/>
                    </a:lnTo>
                    <a:lnTo>
                      <a:pt x="10" y="5219"/>
                    </a:lnTo>
                    <a:moveTo>
                      <a:pt x="10" y="5069"/>
                    </a:moveTo>
                    <a:lnTo>
                      <a:pt x="0" y="5064"/>
                    </a:lnTo>
                    <a:lnTo>
                      <a:pt x="0" y="4329"/>
                    </a:lnTo>
                    <a:lnTo>
                      <a:pt x="10" y="4334"/>
                    </a:lnTo>
                    <a:lnTo>
                      <a:pt x="10" y="5069"/>
                    </a:lnTo>
                    <a:moveTo>
                      <a:pt x="10" y="4278"/>
                    </a:moveTo>
                    <a:lnTo>
                      <a:pt x="0" y="4273"/>
                    </a:lnTo>
                    <a:lnTo>
                      <a:pt x="0" y="4140"/>
                    </a:lnTo>
                    <a:lnTo>
                      <a:pt x="10" y="4145"/>
                    </a:lnTo>
                    <a:lnTo>
                      <a:pt x="10" y="4278"/>
                    </a:lnTo>
                    <a:moveTo>
                      <a:pt x="10" y="4089"/>
                    </a:moveTo>
                    <a:lnTo>
                      <a:pt x="0" y="4084"/>
                    </a:lnTo>
                    <a:lnTo>
                      <a:pt x="0" y="3655"/>
                    </a:lnTo>
                    <a:lnTo>
                      <a:pt x="10" y="3661"/>
                    </a:lnTo>
                    <a:lnTo>
                      <a:pt x="10" y="4089"/>
                    </a:lnTo>
                    <a:moveTo>
                      <a:pt x="10" y="3605"/>
                    </a:moveTo>
                    <a:lnTo>
                      <a:pt x="0" y="3599"/>
                    </a:lnTo>
                    <a:lnTo>
                      <a:pt x="0" y="3476"/>
                    </a:lnTo>
                    <a:lnTo>
                      <a:pt x="10" y="3481"/>
                    </a:lnTo>
                    <a:lnTo>
                      <a:pt x="10" y="3605"/>
                    </a:lnTo>
                    <a:moveTo>
                      <a:pt x="10" y="3426"/>
                    </a:moveTo>
                    <a:lnTo>
                      <a:pt x="0" y="3421"/>
                    </a:lnTo>
                    <a:lnTo>
                      <a:pt x="0" y="3272"/>
                    </a:lnTo>
                    <a:lnTo>
                      <a:pt x="10" y="3277"/>
                    </a:lnTo>
                    <a:lnTo>
                      <a:pt x="10" y="3426"/>
                    </a:lnTo>
                    <a:moveTo>
                      <a:pt x="10" y="3221"/>
                    </a:moveTo>
                    <a:lnTo>
                      <a:pt x="0" y="3216"/>
                    </a:lnTo>
                    <a:lnTo>
                      <a:pt x="0" y="2788"/>
                    </a:lnTo>
                    <a:lnTo>
                      <a:pt x="10" y="2793"/>
                    </a:lnTo>
                    <a:lnTo>
                      <a:pt x="10" y="3221"/>
                    </a:lnTo>
                    <a:moveTo>
                      <a:pt x="10" y="2737"/>
                    </a:moveTo>
                    <a:lnTo>
                      <a:pt x="0" y="2732"/>
                    </a:lnTo>
                    <a:lnTo>
                      <a:pt x="0" y="2582"/>
                    </a:lnTo>
                    <a:lnTo>
                      <a:pt x="10" y="2588"/>
                    </a:lnTo>
                    <a:lnTo>
                      <a:pt x="10" y="2737"/>
                    </a:lnTo>
                    <a:moveTo>
                      <a:pt x="10" y="2532"/>
                    </a:moveTo>
                    <a:lnTo>
                      <a:pt x="0" y="2526"/>
                    </a:lnTo>
                    <a:lnTo>
                      <a:pt x="0" y="1951"/>
                    </a:lnTo>
                    <a:lnTo>
                      <a:pt x="10" y="1956"/>
                    </a:lnTo>
                    <a:lnTo>
                      <a:pt x="10" y="2532"/>
                    </a:lnTo>
                    <a:moveTo>
                      <a:pt x="10" y="1900"/>
                    </a:moveTo>
                    <a:lnTo>
                      <a:pt x="0" y="1894"/>
                    </a:lnTo>
                    <a:lnTo>
                      <a:pt x="0" y="8"/>
                    </a:lnTo>
                    <a:lnTo>
                      <a:pt x="10" y="0"/>
                    </a:lnTo>
                    <a:lnTo>
                      <a:pt x="10" y="190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2" name="Freeform 1698"/>
              <p:cNvSpPr>
                <a:spLocks/>
              </p:cNvSpPr>
              <p:nvPr/>
            </p:nvSpPr>
            <p:spPr bwMode="auto">
              <a:xfrm>
                <a:off x="6256" y="754"/>
                <a:ext cx="1" cy="2"/>
              </a:xfrm>
              <a:custGeom>
                <a:avLst/>
                <a:gdLst>
                  <a:gd name="T0" fmla="*/ 0 w 1"/>
                  <a:gd name="T1" fmla="*/ 2 h 2"/>
                  <a:gd name="T2" fmla="*/ 0 w 1"/>
                  <a:gd name="T3" fmla="*/ 0 h 2"/>
                  <a:gd name="T4" fmla="*/ 0 w 1"/>
                  <a:gd name="T5" fmla="*/ 0 h 2"/>
                  <a:gd name="T6" fmla="*/ 1 w 1"/>
                  <a:gd name="T7" fmla="*/ 1 h 2"/>
                  <a:gd name="T8" fmla="*/ 0 w 1"/>
                  <a:gd name="T9" fmla="*/ 2 h 2"/>
                </a:gdLst>
                <a:ahLst/>
                <a:cxnLst>
                  <a:cxn ang="0">
                    <a:pos x="T0" y="T1"/>
                  </a:cxn>
                  <a:cxn ang="0">
                    <a:pos x="T2" y="T3"/>
                  </a:cxn>
                  <a:cxn ang="0">
                    <a:pos x="T4" y="T5"/>
                  </a:cxn>
                  <a:cxn ang="0">
                    <a:pos x="T6" y="T7"/>
                  </a:cxn>
                  <a:cxn ang="0">
                    <a:pos x="T8" y="T9"/>
                  </a:cxn>
                </a:cxnLst>
                <a:rect l="0" t="0" r="r" b="b"/>
                <a:pathLst>
                  <a:path w="1" h="2">
                    <a:moveTo>
                      <a:pt x="0" y="2"/>
                    </a:moveTo>
                    <a:lnTo>
                      <a:pt x="0" y="0"/>
                    </a:lnTo>
                    <a:lnTo>
                      <a:pt x="0" y="0"/>
                    </a:lnTo>
                    <a:lnTo>
                      <a:pt x="1" y="1"/>
                    </a:lnTo>
                    <a:lnTo>
                      <a:pt x="0" y="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3" name="Freeform 1699"/>
              <p:cNvSpPr>
                <a:spLocks/>
              </p:cNvSpPr>
              <p:nvPr/>
            </p:nvSpPr>
            <p:spPr bwMode="auto">
              <a:xfrm>
                <a:off x="6245" y="1022"/>
                <a:ext cx="21" cy="16"/>
              </a:xfrm>
              <a:custGeom>
                <a:avLst/>
                <a:gdLst>
                  <a:gd name="T0" fmla="*/ 21 w 21"/>
                  <a:gd name="T1" fmla="*/ 16 h 16"/>
                  <a:gd name="T2" fmla="*/ 1 w 21"/>
                  <a:gd name="T3" fmla="*/ 5 h 16"/>
                  <a:gd name="T4" fmla="*/ 0 w 21"/>
                  <a:gd name="T5" fmla="*/ 5 h 16"/>
                  <a:gd name="T6" fmla="*/ 0 w 21"/>
                  <a:gd name="T7" fmla="*/ 0 h 16"/>
                  <a:gd name="T8" fmla="*/ 1 w 21"/>
                  <a:gd name="T9" fmla="*/ 0 h 16"/>
                  <a:gd name="T10" fmla="*/ 21 w 21"/>
                  <a:gd name="T11" fmla="*/ 11 h 16"/>
                  <a:gd name="T12" fmla="*/ 21 w 21"/>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21" h="16">
                    <a:moveTo>
                      <a:pt x="21" y="16"/>
                    </a:moveTo>
                    <a:lnTo>
                      <a:pt x="1" y="5"/>
                    </a:lnTo>
                    <a:lnTo>
                      <a:pt x="0" y="5"/>
                    </a:lnTo>
                    <a:lnTo>
                      <a:pt x="0" y="0"/>
                    </a:lnTo>
                    <a:lnTo>
                      <a:pt x="1" y="0"/>
                    </a:lnTo>
                    <a:lnTo>
                      <a:pt x="21" y="11"/>
                    </a:lnTo>
                    <a:lnTo>
                      <a:pt x="21"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4" name="Freeform 1700"/>
              <p:cNvSpPr>
                <a:spLocks/>
              </p:cNvSpPr>
              <p:nvPr/>
            </p:nvSpPr>
            <p:spPr bwMode="auto">
              <a:xfrm>
                <a:off x="6245" y="1077"/>
                <a:ext cx="21" cy="15"/>
              </a:xfrm>
              <a:custGeom>
                <a:avLst/>
                <a:gdLst>
                  <a:gd name="T0" fmla="*/ 21 w 21"/>
                  <a:gd name="T1" fmla="*/ 15 h 15"/>
                  <a:gd name="T2" fmla="*/ 1 w 21"/>
                  <a:gd name="T3" fmla="*/ 5 h 15"/>
                  <a:gd name="T4" fmla="*/ 0 w 21"/>
                  <a:gd name="T5" fmla="*/ 4 h 15"/>
                  <a:gd name="T6" fmla="*/ 0 w 21"/>
                  <a:gd name="T7" fmla="*/ 0 h 15"/>
                  <a:gd name="T8" fmla="*/ 1 w 21"/>
                  <a:gd name="T9" fmla="*/ 0 h 15"/>
                  <a:gd name="T10" fmla="*/ 21 w 21"/>
                  <a:gd name="T11" fmla="*/ 10 h 15"/>
                  <a:gd name="T12" fmla="*/ 21 w 21"/>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21" h="15">
                    <a:moveTo>
                      <a:pt x="21" y="15"/>
                    </a:moveTo>
                    <a:lnTo>
                      <a:pt x="1" y="5"/>
                    </a:lnTo>
                    <a:lnTo>
                      <a:pt x="0" y="4"/>
                    </a:lnTo>
                    <a:lnTo>
                      <a:pt x="0" y="0"/>
                    </a:lnTo>
                    <a:lnTo>
                      <a:pt x="1" y="0"/>
                    </a:lnTo>
                    <a:lnTo>
                      <a:pt x="21" y="10"/>
                    </a:lnTo>
                    <a:lnTo>
                      <a:pt x="21" y="1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5" name="Freeform 1701"/>
              <p:cNvSpPr>
                <a:spLocks/>
              </p:cNvSpPr>
              <p:nvPr/>
            </p:nvSpPr>
            <p:spPr bwMode="auto">
              <a:xfrm>
                <a:off x="6245" y="1154"/>
                <a:ext cx="21" cy="14"/>
              </a:xfrm>
              <a:custGeom>
                <a:avLst/>
                <a:gdLst>
                  <a:gd name="T0" fmla="*/ 21 w 21"/>
                  <a:gd name="T1" fmla="*/ 14 h 14"/>
                  <a:gd name="T2" fmla="*/ 1 w 21"/>
                  <a:gd name="T3" fmla="*/ 5 h 14"/>
                  <a:gd name="T4" fmla="*/ 0 w 21"/>
                  <a:gd name="T5" fmla="*/ 5 h 14"/>
                  <a:gd name="T6" fmla="*/ 0 w 21"/>
                  <a:gd name="T7" fmla="*/ 0 h 14"/>
                  <a:gd name="T8" fmla="*/ 1 w 21"/>
                  <a:gd name="T9" fmla="*/ 0 h 14"/>
                  <a:gd name="T10" fmla="*/ 21 w 21"/>
                  <a:gd name="T11" fmla="*/ 10 h 14"/>
                  <a:gd name="T12" fmla="*/ 21 w 21"/>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21" h="14">
                    <a:moveTo>
                      <a:pt x="21" y="14"/>
                    </a:moveTo>
                    <a:lnTo>
                      <a:pt x="1" y="5"/>
                    </a:lnTo>
                    <a:lnTo>
                      <a:pt x="0" y="5"/>
                    </a:lnTo>
                    <a:lnTo>
                      <a:pt x="0" y="0"/>
                    </a:lnTo>
                    <a:lnTo>
                      <a:pt x="1" y="0"/>
                    </a:lnTo>
                    <a:lnTo>
                      <a:pt x="21" y="10"/>
                    </a:lnTo>
                    <a:lnTo>
                      <a:pt x="21" y="1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6" name="Freeform 1702"/>
              <p:cNvSpPr>
                <a:spLocks/>
              </p:cNvSpPr>
              <p:nvPr/>
            </p:nvSpPr>
            <p:spPr bwMode="auto">
              <a:xfrm>
                <a:off x="6245" y="1227"/>
                <a:ext cx="21" cy="15"/>
              </a:xfrm>
              <a:custGeom>
                <a:avLst/>
                <a:gdLst>
                  <a:gd name="T0" fmla="*/ 21 w 21"/>
                  <a:gd name="T1" fmla="*/ 15 h 15"/>
                  <a:gd name="T2" fmla="*/ 1 w 21"/>
                  <a:gd name="T3" fmla="*/ 6 h 15"/>
                  <a:gd name="T4" fmla="*/ 0 w 21"/>
                  <a:gd name="T5" fmla="*/ 5 h 15"/>
                  <a:gd name="T6" fmla="*/ 0 w 21"/>
                  <a:gd name="T7" fmla="*/ 0 h 15"/>
                  <a:gd name="T8" fmla="*/ 1 w 21"/>
                  <a:gd name="T9" fmla="*/ 1 h 15"/>
                  <a:gd name="T10" fmla="*/ 21 w 21"/>
                  <a:gd name="T11" fmla="*/ 10 h 15"/>
                  <a:gd name="T12" fmla="*/ 21 w 21"/>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21" h="15">
                    <a:moveTo>
                      <a:pt x="21" y="15"/>
                    </a:moveTo>
                    <a:lnTo>
                      <a:pt x="1" y="6"/>
                    </a:lnTo>
                    <a:lnTo>
                      <a:pt x="0" y="5"/>
                    </a:lnTo>
                    <a:lnTo>
                      <a:pt x="0" y="0"/>
                    </a:lnTo>
                    <a:lnTo>
                      <a:pt x="1" y="1"/>
                    </a:lnTo>
                    <a:lnTo>
                      <a:pt x="21" y="10"/>
                    </a:lnTo>
                    <a:lnTo>
                      <a:pt x="21" y="1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7" name="Freeform 1703"/>
              <p:cNvSpPr>
                <a:spLocks/>
              </p:cNvSpPr>
              <p:nvPr/>
            </p:nvSpPr>
            <p:spPr bwMode="auto">
              <a:xfrm>
                <a:off x="6245" y="1309"/>
                <a:ext cx="21" cy="13"/>
              </a:xfrm>
              <a:custGeom>
                <a:avLst/>
                <a:gdLst>
                  <a:gd name="T0" fmla="*/ 19 w 21"/>
                  <a:gd name="T1" fmla="*/ 13 h 13"/>
                  <a:gd name="T2" fmla="*/ 1 w 21"/>
                  <a:gd name="T3" fmla="*/ 5 h 13"/>
                  <a:gd name="T4" fmla="*/ 0 w 21"/>
                  <a:gd name="T5" fmla="*/ 4 h 13"/>
                  <a:gd name="T6" fmla="*/ 0 w 21"/>
                  <a:gd name="T7" fmla="*/ 0 h 13"/>
                  <a:gd name="T8" fmla="*/ 1 w 21"/>
                  <a:gd name="T9" fmla="*/ 0 h 13"/>
                  <a:gd name="T10" fmla="*/ 21 w 21"/>
                  <a:gd name="T11" fmla="*/ 9 h 13"/>
                  <a:gd name="T12" fmla="*/ 21 w 21"/>
                  <a:gd name="T13" fmla="*/ 10 h 13"/>
                  <a:gd name="T14" fmla="*/ 19 w 2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3">
                    <a:moveTo>
                      <a:pt x="19" y="13"/>
                    </a:moveTo>
                    <a:lnTo>
                      <a:pt x="1" y="5"/>
                    </a:lnTo>
                    <a:lnTo>
                      <a:pt x="0" y="4"/>
                    </a:lnTo>
                    <a:lnTo>
                      <a:pt x="0" y="0"/>
                    </a:lnTo>
                    <a:lnTo>
                      <a:pt x="1" y="0"/>
                    </a:lnTo>
                    <a:lnTo>
                      <a:pt x="21" y="9"/>
                    </a:lnTo>
                    <a:lnTo>
                      <a:pt x="21" y="10"/>
                    </a:lnTo>
                    <a:lnTo>
                      <a:pt x="19" y="1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8" name="Freeform 1704"/>
              <p:cNvSpPr>
                <a:spLocks/>
              </p:cNvSpPr>
              <p:nvPr/>
            </p:nvSpPr>
            <p:spPr bwMode="auto">
              <a:xfrm>
                <a:off x="6255" y="996"/>
                <a:ext cx="11" cy="10"/>
              </a:xfrm>
              <a:custGeom>
                <a:avLst/>
                <a:gdLst>
                  <a:gd name="T0" fmla="*/ 11 w 11"/>
                  <a:gd name="T1" fmla="*/ 10 h 10"/>
                  <a:gd name="T2" fmla="*/ 0 w 11"/>
                  <a:gd name="T3" fmla="*/ 4 h 10"/>
                  <a:gd name="T4" fmla="*/ 2 w 11"/>
                  <a:gd name="T5" fmla="*/ 0 h 10"/>
                  <a:gd name="T6" fmla="*/ 11 w 11"/>
                  <a:gd name="T7" fmla="*/ 5 h 10"/>
                  <a:gd name="T8" fmla="*/ 11 w 11"/>
                  <a:gd name="T9" fmla="*/ 10 h 10"/>
                </a:gdLst>
                <a:ahLst/>
                <a:cxnLst>
                  <a:cxn ang="0">
                    <a:pos x="T0" y="T1"/>
                  </a:cxn>
                  <a:cxn ang="0">
                    <a:pos x="T2" y="T3"/>
                  </a:cxn>
                  <a:cxn ang="0">
                    <a:pos x="T4" y="T5"/>
                  </a:cxn>
                  <a:cxn ang="0">
                    <a:pos x="T6" y="T7"/>
                  </a:cxn>
                  <a:cxn ang="0">
                    <a:pos x="T8" y="T9"/>
                  </a:cxn>
                </a:cxnLst>
                <a:rect l="0" t="0" r="r" b="b"/>
                <a:pathLst>
                  <a:path w="11" h="10">
                    <a:moveTo>
                      <a:pt x="11" y="10"/>
                    </a:moveTo>
                    <a:lnTo>
                      <a:pt x="0" y="4"/>
                    </a:lnTo>
                    <a:lnTo>
                      <a:pt x="2" y="0"/>
                    </a:lnTo>
                    <a:lnTo>
                      <a:pt x="11" y="5"/>
                    </a:lnTo>
                    <a:lnTo>
                      <a:pt x="11" y="1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9" name="Freeform 1705"/>
              <p:cNvSpPr>
                <a:spLocks/>
              </p:cNvSpPr>
              <p:nvPr/>
            </p:nvSpPr>
            <p:spPr bwMode="auto">
              <a:xfrm>
                <a:off x="6245" y="1296"/>
                <a:ext cx="21" cy="14"/>
              </a:xfrm>
              <a:custGeom>
                <a:avLst/>
                <a:gdLst>
                  <a:gd name="T0" fmla="*/ 21 w 21"/>
                  <a:gd name="T1" fmla="*/ 14 h 14"/>
                  <a:gd name="T2" fmla="*/ 1 w 21"/>
                  <a:gd name="T3" fmla="*/ 5 h 14"/>
                  <a:gd name="T4" fmla="*/ 0 w 21"/>
                  <a:gd name="T5" fmla="*/ 4 h 14"/>
                  <a:gd name="T6" fmla="*/ 0 w 21"/>
                  <a:gd name="T7" fmla="*/ 0 h 14"/>
                  <a:gd name="T8" fmla="*/ 1 w 21"/>
                  <a:gd name="T9" fmla="*/ 0 h 14"/>
                  <a:gd name="T10" fmla="*/ 21 w 21"/>
                  <a:gd name="T11" fmla="*/ 9 h 14"/>
                  <a:gd name="T12" fmla="*/ 21 w 21"/>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21" h="14">
                    <a:moveTo>
                      <a:pt x="21" y="14"/>
                    </a:moveTo>
                    <a:lnTo>
                      <a:pt x="1" y="5"/>
                    </a:lnTo>
                    <a:lnTo>
                      <a:pt x="0" y="4"/>
                    </a:lnTo>
                    <a:lnTo>
                      <a:pt x="0" y="0"/>
                    </a:lnTo>
                    <a:lnTo>
                      <a:pt x="1" y="0"/>
                    </a:lnTo>
                    <a:lnTo>
                      <a:pt x="21" y="9"/>
                    </a:lnTo>
                    <a:lnTo>
                      <a:pt x="21" y="1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20" name="Freeform 1706"/>
              <p:cNvSpPr>
                <a:spLocks/>
              </p:cNvSpPr>
              <p:nvPr/>
            </p:nvSpPr>
            <p:spPr bwMode="auto">
              <a:xfrm>
                <a:off x="6245" y="1094"/>
                <a:ext cx="21" cy="16"/>
              </a:xfrm>
              <a:custGeom>
                <a:avLst/>
                <a:gdLst>
                  <a:gd name="T0" fmla="*/ 21 w 21"/>
                  <a:gd name="T1" fmla="*/ 16 h 16"/>
                  <a:gd name="T2" fmla="*/ 1 w 21"/>
                  <a:gd name="T3" fmla="*/ 6 h 16"/>
                  <a:gd name="T4" fmla="*/ 0 w 21"/>
                  <a:gd name="T5" fmla="*/ 5 h 16"/>
                  <a:gd name="T6" fmla="*/ 0 w 21"/>
                  <a:gd name="T7" fmla="*/ 0 h 16"/>
                  <a:gd name="T8" fmla="*/ 1 w 21"/>
                  <a:gd name="T9" fmla="*/ 1 h 16"/>
                  <a:gd name="T10" fmla="*/ 21 w 21"/>
                  <a:gd name="T11" fmla="*/ 11 h 16"/>
                  <a:gd name="T12" fmla="*/ 21 w 21"/>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21" h="16">
                    <a:moveTo>
                      <a:pt x="21" y="16"/>
                    </a:moveTo>
                    <a:lnTo>
                      <a:pt x="1" y="6"/>
                    </a:lnTo>
                    <a:lnTo>
                      <a:pt x="0" y="5"/>
                    </a:lnTo>
                    <a:lnTo>
                      <a:pt x="0" y="0"/>
                    </a:lnTo>
                    <a:lnTo>
                      <a:pt x="1" y="1"/>
                    </a:lnTo>
                    <a:lnTo>
                      <a:pt x="21" y="11"/>
                    </a:lnTo>
                    <a:lnTo>
                      <a:pt x="21"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21" name="Freeform 1707"/>
              <p:cNvSpPr>
                <a:spLocks/>
              </p:cNvSpPr>
              <p:nvPr/>
            </p:nvSpPr>
            <p:spPr bwMode="auto">
              <a:xfrm>
                <a:off x="6245" y="1136"/>
                <a:ext cx="21" cy="16"/>
              </a:xfrm>
              <a:custGeom>
                <a:avLst/>
                <a:gdLst>
                  <a:gd name="T0" fmla="*/ 21 w 21"/>
                  <a:gd name="T1" fmla="*/ 16 h 16"/>
                  <a:gd name="T2" fmla="*/ 1 w 21"/>
                  <a:gd name="T3" fmla="*/ 5 h 16"/>
                  <a:gd name="T4" fmla="*/ 0 w 21"/>
                  <a:gd name="T5" fmla="*/ 5 h 16"/>
                  <a:gd name="T6" fmla="*/ 0 w 21"/>
                  <a:gd name="T7" fmla="*/ 0 h 16"/>
                  <a:gd name="T8" fmla="*/ 1 w 21"/>
                  <a:gd name="T9" fmla="*/ 1 h 16"/>
                  <a:gd name="T10" fmla="*/ 21 w 21"/>
                  <a:gd name="T11" fmla="*/ 11 h 16"/>
                  <a:gd name="T12" fmla="*/ 21 w 21"/>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21" h="16">
                    <a:moveTo>
                      <a:pt x="21" y="16"/>
                    </a:moveTo>
                    <a:lnTo>
                      <a:pt x="1" y="5"/>
                    </a:lnTo>
                    <a:lnTo>
                      <a:pt x="0" y="5"/>
                    </a:lnTo>
                    <a:lnTo>
                      <a:pt x="0" y="0"/>
                    </a:lnTo>
                    <a:lnTo>
                      <a:pt x="1" y="1"/>
                    </a:lnTo>
                    <a:lnTo>
                      <a:pt x="21" y="11"/>
                    </a:lnTo>
                    <a:lnTo>
                      <a:pt x="21"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22" name="Freeform 1708"/>
              <p:cNvSpPr>
                <a:spLocks/>
              </p:cNvSpPr>
              <p:nvPr/>
            </p:nvSpPr>
            <p:spPr bwMode="auto">
              <a:xfrm>
                <a:off x="6245" y="1169"/>
                <a:ext cx="21" cy="16"/>
              </a:xfrm>
              <a:custGeom>
                <a:avLst/>
                <a:gdLst>
                  <a:gd name="T0" fmla="*/ 21 w 21"/>
                  <a:gd name="T1" fmla="*/ 16 h 16"/>
                  <a:gd name="T2" fmla="*/ 1 w 21"/>
                  <a:gd name="T3" fmla="*/ 6 h 16"/>
                  <a:gd name="T4" fmla="*/ 0 w 21"/>
                  <a:gd name="T5" fmla="*/ 5 h 16"/>
                  <a:gd name="T6" fmla="*/ 0 w 21"/>
                  <a:gd name="T7" fmla="*/ 0 h 16"/>
                  <a:gd name="T8" fmla="*/ 1 w 21"/>
                  <a:gd name="T9" fmla="*/ 1 h 16"/>
                  <a:gd name="T10" fmla="*/ 21 w 21"/>
                  <a:gd name="T11" fmla="*/ 11 h 16"/>
                  <a:gd name="T12" fmla="*/ 21 w 21"/>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21" h="16">
                    <a:moveTo>
                      <a:pt x="21" y="16"/>
                    </a:moveTo>
                    <a:lnTo>
                      <a:pt x="1" y="6"/>
                    </a:lnTo>
                    <a:lnTo>
                      <a:pt x="0" y="5"/>
                    </a:lnTo>
                    <a:lnTo>
                      <a:pt x="0" y="0"/>
                    </a:lnTo>
                    <a:lnTo>
                      <a:pt x="1" y="1"/>
                    </a:lnTo>
                    <a:lnTo>
                      <a:pt x="21" y="11"/>
                    </a:lnTo>
                    <a:lnTo>
                      <a:pt x="21"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23" name="Freeform 1709"/>
              <p:cNvSpPr>
                <a:spLocks/>
              </p:cNvSpPr>
              <p:nvPr/>
            </p:nvSpPr>
            <p:spPr bwMode="auto">
              <a:xfrm>
                <a:off x="6245" y="1211"/>
                <a:ext cx="21" cy="16"/>
              </a:xfrm>
              <a:custGeom>
                <a:avLst/>
                <a:gdLst>
                  <a:gd name="T0" fmla="*/ 21 w 21"/>
                  <a:gd name="T1" fmla="*/ 16 h 16"/>
                  <a:gd name="T2" fmla="*/ 1 w 21"/>
                  <a:gd name="T3" fmla="*/ 5 h 16"/>
                  <a:gd name="T4" fmla="*/ 0 w 21"/>
                  <a:gd name="T5" fmla="*/ 5 h 16"/>
                  <a:gd name="T6" fmla="*/ 0 w 21"/>
                  <a:gd name="T7" fmla="*/ 0 h 16"/>
                  <a:gd name="T8" fmla="*/ 1 w 21"/>
                  <a:gd name="T9" fmla="*/ 0 h 16"/>
                  <a:gd name="T10" fmla="*/ 21 w 21"/>
                  <a:gd name="T11" fmla="*/ 11 h 16"/>
                  <a:gd name="T12" fmla="*/ 21 w 21"/>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21" h="16">
                    <a:moveTo>
                      <a:pt x="21" y="16"/>
                    </a:moveTo>
                    <a:lnTo>
                      <a:pt x="1" y="5"/>
                    </a:lnTo>
                    <a:lnTo>
                      <a:pt x="0" y="5"/>
                    </a:lnTo>
                    <a:lnTo>
                      <a:pt x="0" y="0"/>
                    </a:lnTo>
                    <a:lnTo>
                      <a:pt x="1" y="0"/>
                    </a:lnTo>
                    <a:lnTo>
                      <a:pt x="21" y="11"/>
                    </a:lnTo>
                    <a:lnTo>
                      <a:pt x="21"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24" name="Freeform 1710"/>
              <p:cNvSpPr>
                <a:spLocks noEditPoints="1"/>
              </p:cNvSpPr>
              <p:nvPr/>
            </p:nvSpPr>
            <p:spPr bwMode="auto">
              <a:xfrm>
                <a:off x="5981" y="927"/>
                <a:ext cx="13" cy="108"/>
              </a:xfrm>
              <a:custGeom>
                <a:avLst/>
                <a:gdLst>
                  <a:gd name="T0" fmla="*/ 0 w 146"/>
                  <a:gd name="T1" fmla="*/ 1250 h 1250"/>
                  <a:gd name="T2" fmla="*/ 0 w 146"/>
                  <a:gd name="T3" fmla="*/ 573 h 1250"/>
                  <a:gd name="T4" fmla="*/ 0 w 146"/>
                  <a:gd name="T5" fmla="*/ 578 h 1250"/>
                  <a:gd name="T6" fmla="*/ 146 w 146"/>
                  <a:gd name="T7" fmla="*/ 488 h 1250"/>
                  <a:gd name="T8" fmla="*/ 146 w 146"/>
                  <a:gd name="T9" fmla="*/ 1153 h 1250"/>
                  <a:gd name="T10" fmla="*/ 0 w 146"/>
                  <a:gd name="T11" fmla="*/ 1250 h 1250"/>
                  <a:gd name="T12" fmla="*/ 0 w 146"/>
                  <a:gd name="T13" fmla="*/ 299 h 1250"/>
                  <a:gd name="T14" fmla="*/ 0 w 146"/>
                  <a:gd name="T15" fmla="*/ 98 h 1250"/>
                  <a:gd name="T16" fmla="*/ 146 w 146"/>
                  <a:gd name="T17" fmla="*/ 0 h 1250"/>
                  <a:gd name="T18" fmla="*/ 146 w 146"/>
                  <a:gd name="T19" fmla="*/ 191 h 1250"/>
                  <a:gd name="T20" fmla="*/ 0 w 146"/>
                  <a:gd name="T21" fmla="*/ 299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1250">
                    <a:moveTo>
                      <a:pt x="0" y="1250"/>
                    </a:moveTo>
                    <a:lnTo>
                      <a:pt x="0" y="573"/>
                    </a:lnTo>
                    <a:lnTo>
                      <a:pt x="0" y="578"/>
                    </a:lnTo>
                    <a:lnTo>
                      <a:pt x="146" y="488"/>
                    </a:lnTo>
                    <a:lnTo>
                      <a:pt x="146" y="1153"/>
                    </a:lnTo>
                    <a:lnTo>
                      <a:pt x="0" y="1250"/>
                    </a:lnTo>
                    <a:moveTo>
                      <a:pt x="0" y="299"/>
                    </a:moveTo>
                    <a:lnTo>
                      <a:pt x="0" y="98"/>
                    </a:lnTo>
                    <a:lnTo>
                      <a:pt x="146" y="0"/>
                    </a:lnTo>
                    <a:lnTo>
                      <a:pt x="146" y="191"/>
                    </a:lnTo>
                    <a:lnTo>
                      <a:pt x="0" y="299"/>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25" name="Freeform 1711"/>
              <p:cNvSpPr>
                <a:spLocks/>
              </p:cNvSpPr>
              <p:nvPr/>
            </p:nvSpPr>
            <p:spPr bwMode="auto">
              <a:xfrm>
                <a:off x="5981" y="944"/>
                <a:ext cx="13" cy="14"/>
              </a:xfrm>
              <a:custGeom>
                <a:avLst/>
                <a:gdLst>
                  <a:gd name="T0" fmla="*/ 0 w 13"/>
                  <a:gd name="T1" fmla="*/ 14 h 14"/>
                  <a:gd name="T2" fmla="*/ 0 w 13"/>
                  <a:gd name="T3" fmla="*/ 9 h 14"/>
                  <a:gd name="T4" fmla="*/ 13 w 13"/>
                  <a:gd name="T5" fmla="*/ 0 h 14"/>
                  <a:gd name="T6" fmla="*/ 13 w 13"/>
                  <a:gd name="T7" fmla="*/ 3 h 14"/>
                  <a:gd name="T8" fmla="*/ 0 w 13"/>
                  <a:gd name="T9" fmla="*/ 11 h 14"/>
                  <a:gd name="T10" fmla="*/ 0 w 13"/>
                  <a:gd name="T11" fmla="*/ 14 h 14"/>
                </a:gdLst>
                <a:ahLst/>
                <a:cxnLst>
                  <a:cxn ang="0">
                    <a:pos x="T0" y="T1"/>
                  </a:cxn>
                  <a:cxn ang="0">
                    <a:pos x="T2" y="T3"/>
                  </a:cxn>
                  <a:cxn ang="0">
                    <a:pos x="T4" y="T5"/>
                  </a:cxn>
                  <a:cxn ang="0">
                    <a:pos x="T6" y="T7"/>
                  </a:cxn>
                  <a:cxn ang="0">
                    <a:pos x="T8" y="T9"/>
                  </a:cxn>
                  <a:cxn ang="0">
                    <a:pos x="T10" y="T11"/>
                  </a:cxn>
                </a:cxnLst>
                <a:rect l="0" t="0" r="r" b="b"/>
                <a:pathLst>
                  <a:path w="13" h="14">
                    <a:moveTo>
                      <a:pt x="0" y="14"/>
                    </a:moveTo>
                    <a:lnTo>
                      <a:pt x="0" y="9"/>
                    </a:lnTo>
                    <a:lnTo>
                      <a:pt x="13" y="0"/>
                    </a:lnTo>
                    <a:lnTo>
                      <a:pt x="13" y="3"/>
                    </a:lnTo>
                    <a:lnTo>
                      <a:pt x="0" y="11"/>
                    </a:lnTo>
                    <a:lnTo>
                      <a:pt x="0" y="1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26" name="Freeform 1712"/>
              <p:cNvSpPr>
                <a:spLocks noEditPoints="1"/>
              </p:cNvSpPr>
              <p:nvPr/>
            </p:nvSpPr>
            <p:spPr bwMode="auto">
              <a:xfrm>
                <a:off x="6033" y="753"/>
                <a:ext cx="223" cy="247"/>
              </a:xfrm>
              <a:custGeom>
                <a:avLst/>
                <a:gdLst>
                  <a:gd name="T0" fmla="*/ 0 w 2582"/>
                  <a:gd name="T1" fmla="*/ 2870 h 2870"/>
                  <a:gd name="T2" fmla="*/ 0 w 2582"/>
                  <a:gd name="T3" fmla="*/ 2227 h 2870"/>
                  <a:gd name="T4" fmla="*/ 1559 w 2582"/>
                  <a:gd name="T5" fmla="*/ 1266 h 2870"/>
                  <a:gd name="T6" fmla="*/ 1559 w 2582"/>
                  <a:gd name="T7" fmla="*/ 1011 h 2870"/>
                  <a:gd name="T8" fmla="*/ 0 w 2582"/>
                  <a:gd name="T9" fmla="*/ 1973 h 2870"/>
                  <a:gd name="T10" fmla="*/ 0 w 2582"/>
                  <a:gd name="T11" fmla="*/ 1938 h 2870"/>
                  <a:gd name="T12" fmla="*/ 2212 w 2582"/>
                  <a:gd name="T13" fmla="*/ 308 h 2870"/>
                  <a:gd name="T14" fmla="*/ 2212 w 2582"/>
                  <a:gd name="T15" fmla="*/ 453 h 2870"/>
                  <a:gd name="T16" fmla="*/ 2024 w 2582"/>
                  <a:gd name="T17" fmla="*/ 577 h 2870"/>
                  <a:gd name="T18" fmla="*/ 2024 w 2582"/>
                  <a:gd name="T19" fmla="*/ 1523 h 2870"/>
                  <a:gd name="T20" fmla="*/ 0 w 2582"/>
                  <a:gd name="T21" fmla="*/ 2870 h 2870"/>
                  <a:gd name="T22" fmla="*/ 0 w 2582"/>
                  <a:gd name="T23" fmla="*/ 1876 h 2870"/>
                  <a:gd name="T24" fmla="*/ 0 w 2582"/>
                  <a:gd name="T25" fmla="*/ 1718 h 2870"/>
                  <a:gd name="T26" fmla="*/ 2212 w 2582"/>
                  <a:gd name="T27" fmla="*/ 246 h 2870"/>
                  <a:gd name="T28" fmla="*/ 2212 w 2582"/>
                  <a:gd name="T29" fmla="*/ 246 h 2870"/>
                  <a:gd name="T30" fmla="*/ 0 w 2582"/>
                  <a:gd name="T31" fmla="*/ 1876 h 2870"/>
                  <a:gd name="T32" fmla="*/ 2262 w 2582"/>
                  <a:gd name="T33" fmla="*/ 420 h 2870"/>
                  <a:gd name="T34" fmla="*/ 2262 w 2582"/>
                  <a:gd name="T35" fmla="*/ 271 h 2870"/>
                  <a:gd name="T36" fmla="*/ 2422 w 2582"/>
                  <a:gd name="T37" fmla="*/ 153 h 2870"/>
                  <a:gd name="T38" fmla="*/ 2422 w 2582"/>
                  <a:gd name="T39" fmla="*/ 316 h 2870"/>
                  <a:gd name="T40" fmla="*/ 2262 w 2582"/>
                  <a:gd name="T41" fmla="*/ 420 h 2870"/>
                  <a:gd name="T42" fmla="*/ 2582 w 2582"/>
                  <a:gd name="T43" fmla="*/ 4 h 2870"/>
                  <a:gd name="T44" fmla="*/ 2580 w 2582"/>
                  <a:gd name="T45" fmla="*/ 1 h 2870"/>
                  <a:gd name="T46" fmla="*/ 2582 w 2582"/>
                  <a:gd name="T47" fmla="*/ 0 h 2870"/>
                  <a:gd name="T48" fmla="*/ 2582 w 2582"/>
                  <a:gd name="T49" fmla="*/ 4 h 2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82" h="2870">
                    <a:moveTo>
                      <a:pt x="0" y="2870"/>
                    </a:moveTo>
                    <a:lnTo>
                      <a:pt x="0" y="2227"/>
                    </a:lnTo>
                    <a:lnTo>
                      <a:pt x="1559" y="1266"/>
                    </a:lnTo>
                    <a:lnTo>
                      <a:pt x="1559" y="1011"/>
                    </a:lnTo>
                    <a:lnTo>
                      <a:pt x="0" y="1973"/>
                    </a:lnTo>
                    <a:lnTo>
                      <a:pt x="0" y="1938"/>
                    </a:lnTo>
                    <a:lnTo>
                      <a:pt x="2212" y="308"/>
                    </a:lnTo>
                    <a:lnTo>
                      <a:pt x="2212" y="453"/>
                    </a:lnTo>
                    <a:lnTo>
                      <a:pt x="2024" y="577"/>
                    </a:lnTo>
                    <a:lnTo>
                      <a:pt x="2024" y="1523"/>
                    </a:lnTo>
                    <a:lnTo>
                      <a:pt x="0" y="2870"/>
                    </a:lnTo>
                    <a:moveTo>
                      <a:pt x="0" y="1876"/>
                    </a:moveTo>
                    <a:lnTo>
                      <a:pt x="0" y="1718"/>
                    </a:lnTo>
                    <a:lnTo>
                      <a:pt x="2212" y="246"/>
                    </a:lnTo>
                    <a:lnTo>
                      <a:pt x="2212" y="246"/>
                    </a:lnTo>
                    <a:lnTo>
                      <a:pt x="0" y="1876"/>
                    </a:lnTo>
                    <a:moveTo>
                      <a:pt x="2262" y="420"/>
                    </a:moveTo>
                    <a:lnTo>
                      <a:pt x="2262" y="271"/>
                    </a:lnTo>
                    <a:lnTo>
                      <a:pt x="2422" y="153"/>
                    </a:lnTo>
                    <a:lnTo>
                      <a:pt x="2422" y="316"/>
                    </a:lnTo>
                    <a:lnTo>
                      <a:pt x="2262" y="420"/>
                    </a:lnTo>
                    <a:moveTo>
                      <a:pt x="2582" y="4"/>
                    </a:moveTo>
                    <a:lnTo>
                      <a:pt x="2580" y="1"/>
                    </a:lnTo>
                    <a:lnTo>
                      <a:pt x="2582" y="0"/>
                    </a:lnTo>
                    <a:lnTo>
                      <a:pt x="2582" y="4"/>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27" name="Freeform 1713"/>
              <p:cNvSpPr>
                <a:spLocks noEditPoints="1"/>
              </p:cNvSpPr>
              <p:nvPr/>
            </p:nvSpPr>
            <p:spPr bwMode="auto">
              <a:xfrm>
                <a:off x="6224" y="774"/>
                <a:ext cx="4" cy="18"/>
              </a:xfrm>
              <a:custGeom>
                <a:avLst/>
                <a:gdLst>
                  <a:gd name="T0" fmla="*/ 0 w 50"/>
                  <a:gd name="T1" fmla="*/ 208 h 208"/>
                  <a:gd name="T2" fmla="*/ 0 w 50"/>
                  <a:gd name="T3" fmla="*/ 63 h 208"/>
                  <a:gd name="T4" fmla="*/ 50 w 50"/>
                  <a:gd name="T5" fmla="*/ 26 h 208"/>
                  <a:gd name="T6" fmla="*/ 50 w 50"/>
                  <a:gd name="T7" fmla="*/ 175 h 208"/>
                  <a:gd name="T8" fmla="*/ 0 w 50"/>
                  <a:gd name="T9" fmla="*/ 208 h 208"/>
                  <a:gd name="T10" fmla="*/ 0 w 50"/>
                  <a:gd name="T11" fmla="*/ 1 h 208"/>
                  <a:gd name="T12" fmla="*/ 0 w 50"/>
                  <a:gd name="T13" fmla="*/ 1 h 208"/>
                  <a:gd name="T14" fmla="*/ 1 w 50"/>
                  <a:gd name="T15" fmla="*/ 0 h 208"/>
                  <a:gd name="T16" fmla="*/ 0 w 50"/>
                  <a:gd name="T17" fmla="*/ 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208">
                    <a:moveTo>
                      <a:pt x="0" y="208"/>
                    </a:moveTo>
                    <a:lnTo>
                      <a:pt x="0" y="63"/>
                    </a:lnTo>
                    <a:lnTo>
                      <a:pt x="50" y="26"/>
                    </a:lnTo>
                    <a:lnTo>
                      <a:pt x="50" y="175"/>
                    </a:lnTo>
                    <a:lnTo>
                      <a:pt x="0" y="208"/>
                    </a:lnTo>
                    <a:moveTo>
                      <a:pt x="0" y="1"/>
                    </a:moveTo>
                    <a:lnTo>
                      <a:pt x="0" y="1"/>
                    </a:lnTo>
                    <a:lnTo>
                      <a:pt x="1" y="0"/>
                    </a:lnTo>
                    <a:lnTo>
                      <a:pt x="0" y="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28" name="Freeform 1714"/>
              <p:cNvSpPr>
                <a:spLocks/>
              </p:cNvSpPr>
              <p:nvPr/>
            </p:nvSpPr>
            <p:spPr bwMode="auto">
              <a:xfrm>
                <a:off x="6242" y="763"/>
                <a:ext cx="3" cy="98"/>
              </a:xfrm>
              <a:custGeom>
                <a:avLst/>
                <a:gdLst>
                  <a:gd name="T0" fmla="*/ 1 w 3"/>
                  <a:gd name="T1" fmla="*/ 98 h 98"/>
                  <a:gd name="T2" fmla="*/ 1 w 3"/>
                  <a:gd name="T3" fmla="*/ 16 h 98"/>
                  <a:gd name="T4" fmla="*/ 0 w 3"/>
                  <a:gd name="T5" fmla="*/ 17 h 98"/>
                  <a:gd name="T6" fmla="*/ 0 w 3"/>
                  <a:gd name="T7" fmla="*/ 3 h 98"/>
                  <a:gd name="T8" fmla="*/ 3 w 3"/>
                  <a:gd name="T9" fmla="*/ 0 h 98"/>
                  <a:gd name="T10" fmla="*/ 3 w 3"/>
                  <a:gd name="T11" fmla="*/ 96 h 98"/>
                  <a:gd name="T12" fmla="*/ 1 w 3"/>
                  <a:gd name="T13" fmla="*/ 98 h 98"/>
                </a:gdLst>
                <a:ahLst/>
                <a:cxnLst>
                  <a:cxn ang="0">
                    <a:pos x="T0" y="T1"/>
                  </a:cxn>
                  <a:cxn ang="0">
                    <a:pos x="T2" y="T3"/>
                  </a:cxn>
                  <a:cxn ang="0">
                    <a:pos x="T4" y="T5"/>
                  </a:cxn>
                  <a:cxn ang="0">
                    <a:pos x="T6" y="T7"/>
                  </a:cxn>
                  <a:cxn ang="0">
                    <a:pos x="T8" y="T9"/>
                  </a:cxn>
                  <a:cxn ang="0">
                    <a:pos x="T10" y="T11"/>
                  </a:cxn>
                  <a:cxn ang="0">
                    <a:pos x="T12" y="T13"/>
                  </a:cxn>
                </a:cxnLst>
                <a:rect l="0" t="0" r="r" b="b"/>
                <a:pathLst>
                  <a:path w="3" h="98">
                    <a:moveTo>
                      <a:pt x="1" y="98"/>
                    </a:moveTo>
                    <a:lnTo>
                      <a:pt x="1" y="16"/>
                    </a:lnTo>
                    <a:lnTo>
                      <a:pt x="0" y="17"/>
                    </a:lnTo>
                    <a:lnTo>
                      <a:pt x="0" y="3"/>
                    </a:lnTo>
                    <a:lnTo>
                      <a:pt x="3" y="0"/>
                    </a:lnTo>
                    <a:lnTo>
                      <a:pt x="3" y="96"/>
                    </a:lnTo>
                    <a:lnTo>
                      <a:pt x="1" y="9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29" name="Freeform 1715"/>
              <p:cNvSpPr>
                <a:spLocks/>
              </p:cNvSpPr>
              <p:nvPr/>
            </p:nvSpPr>
            <p:spPr bwMode="auto">
              <a:xfrm>
                <a:off x="6033" y="753"/>
                <a:ext cx="223" cy="167"/>
              </a:xfrm>
              <a:custGeom>
                <a:avLst/>
                <a:gdLst>
                  <a:gd name="T0" fmla="*/ 0 w 223"/>
                  <a:gd name="T1" fmla="*/ 167 h 167"/>
                  <a:gd name="T2" fmla="*/ 0 w 223"/>
                  <a:gd name="T3" fmla="*/ 162 h 167"/>
                  <a:gd name="T4" fmla="*/ 191 w 223"/>
                  <a:gd name="T5" fmla="*/ 21 h 167"/>
                  <a:gd name="T6" fmla="*/ 191 w 223"/>
                  <a:gd name="T7" fmla="*/ 21 h 167"/>
                  <a:gd name="T8" fmla="*/ 223 w 223"/>
                  <a:gd name="T9" fmla="*/ 0 h 167"/>
                  <a:gd name="T10" fmla="*/ 223 w 223"/>
                  <a:gd name="T11" fmla="*/ 0 h 167"/>
                  <a:gd name="T12" fmla="*/ 223 w 223"/>
                  <a:gd name="T13" fmla="*/ 1 h 167"/>
                  <a:gd name="T14" fmla="*/ 212 w 223"/>
                  <a:gd name="T15" fmla="*/ 8 h 167"/>
                  <a:gd name="T16" fmla="*/ 212 w 223"/>
                  <a:gd name="T17" fmla="*/ 10 h 167"/>
                  <a:gd name="T18" fmla="*/ 209 w 223"/>
                  <a:gd name="T19" fmla="*/ 13 h 167"/>
                  <a:gd name="T20" fmla="*/ 195 w 223"/>
                  <a:gd name="T21" fmla="*/ 23 h 167"/>
                  <a:gd name="T22" fmla="*/ 191 w 223"/>
                  <a:gd name="T23" fmla="*/ 26 h 167"/>
                  <a:gd name="T24" fmla="*/ 0 w 223"/>
                  <a:gd name="T25"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3" h="167">
                    <a:moveTo>
                      <a:pt x="0" y="167"/>
                    </a:moveTo>
                    <a:lnTo>
                      <a:pt x="0" y="162"/>
                    </a:lnTo>
                    <a:lnTo>
                      <a:pt x="191" y="21"/>
                    </a:lnTo>
                    <a:lnTo>
                      <a:pt x="191" y="21"/>
                    </a:lnTo>
                    <a:lnTo>
                      <a:pt x="223" y="0"/>
                    </a:lnTo>
                    <a:lnTo>
                      <a:pt x="223" y="0"/>
                    </a:lnTo>
                    <a:lnTo>
                      <a:pt x="223" y="1"/>
                    </a:lnTo>
                    <a:lnTo>
                      <a:pt x="212" y="8"/>
                    </a:lnTo>
                    <a:lnTo>
                      <a:pt x="212" y="10"/>
                    </a:lnTo>
                    <a:lnTo>
                      <a:pt x="209" y="13"/>
                    </a:lnTo>
                    <a:lnTo>
                      <a:pt x="195" y="23"/>
                    </a:lnTo>
                    <a:lnTo>
                      <a:pt x="191" y="26"/>
                    </a:lnTo>
                    <a:lnTo>
                      <a:pt x="0" y="16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30" name="Freeform 1716"/>
              <p:cNvSpPr>
                <a:spLocks/>
              </p:cNvSpPr>
              <p:nvPr/>
            </p:nvSpPr>
            <p:spPr bwMode="auto">
              <a:xfrm>
                <a:off x="6246" y="756"/>
                <a:ext cx="10" cy="102"/>
              </a:xfrm>
              <a:custGeom>
                <a:avLst/>
                <a:gdLst>
                  <a:gd name="T0" fmla="*/ 0 w 10"/>
                  <a:gd name="T1" fmla="*/ 102 h 102"/>
                  <a:gd name="T2" fmla="*/ 0 w 10"/>
                  <a:gd name="T3" fmla="*/ 7 h 102"/>
                  <a:gd name="T4" fmla="*/ 10 w 10"/>
                  <a:gd name="T5" fmla="*/ 0 h 102"/>
                  <a:gd name="T6" fmla="*/ 10 w 10"/>
                  <a:gd name="T7" fmla="*/ 96 h 102"/>
                  <a:gd name="T8" fmla="*/ 0 w 10"/>
                  <a:gd name="T9" fmla="*/ 102 h 102"/>
                </a:gdLst>
                <a:ahLst/>
                <a:cxnLst>
                  <a:cxn ang="0">
                    <a:pos x="T0" y="T1"/>
                  </a:cxn>
                  <a:cxn ang="0">
                    <a:pos x="T2" y="T3"/>
                  </a:cxn>
                  <a:cxn ang="0">
                    <a:pos x="T4" y="T5"/>
                  </a:cxn>
                  <a:cxn ang="0">
                    <a:pos x="T6" y="T7"/>
                  </a:cxn>
                  <a:cxn ang="0">
                    <a:pos x="T8" y="T9"/>
                  </a:cxn>
                </a:cxnLst>
                <a:rect l="0" t="0" r="r" b="b"/>
                <a:pathLst>
                  <a:path w="10" h="102">
                    <a:moveTo>
                      <a:pt x="0" y="102"/>
                    </a:moveTo>
                    <a:lnTo>
                      <a:pt x="0" y="7"/>
                    </a:lnTo>
                    <a:lnTo>
                      <a:pt x="10" y="0"/>
                    </a:lnTo>
                    <a:lnTo>
                      <a:pt x="10" y="96"/>
                    </a:lnTo>
                    <a:lnTo>
                      <a:pt x="0" y="102"/>
                    </a:lnTo>
                    <a:close/>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31" name="Freeform 1717"/>
              <p:cNvSpPr>
                <a:spLocks/>
              </p:cNvSpPr>
              <p:nvPr/>
            </p:nvSpPr>
            <p:spPr bwMode="auto">
              <a:xfrm>
                <a:off x="6245" y="763"/>
                <a:ext cx="1" cy="96"/>
              </a:xfrm>
              <a:custGeom>
                <a:avLst/>
                <a:gdLst>
                  <a:gd name="T0" fmla="*/ 0 w 1"/>
                  <a:gd name="T1" fmla="*/ 96 h 96"/>
                  <a:gd name="T2" fmla="*/ 0 w 1"/>
                  <a:gd name="T3" fmla="*/ 0 h 96"/>
                  <a:gd name="T4" fmla="*/ 1 w 1"/>
                  <a:gd name="T5" fmla="*/ 0 h 96"/>
                  <a:gd name="T6" fmla="*/ 1 w 1"/>
                  <a:gd name="T7" fmla="*/ 95 h 96"/>
                  <a:gd name="T8" fmla="*/ 0 w 1"/>
                  <a:gd name="T9" fmla="*/ 96 h 96"/>
                </a:gdLst>
                <a:ahLst/>
                <a:cxnLst>
                  <a:cxn ang="0">
                    <a:pos x="T0" y="T1"/>
                  </a:cxn>
                  <a:cxn ang="0">
                    <a:pos x="T2" y="T3"/>
                  </a:cxn>
                  <a:cxn ang="0">
                    <a:pos x="T4" y="T5"/>
                  </a:cxn>
                  <a:cxn ang="0">
                    <a:pos x="T6" y="T7"/>
                  </a:cxn>
                  <a:cxn ang="0">
                    <a:pos x="T8" y="T9"/>
                  </a:cxn>
                </a:cxnLst>
                <a:rect l="0" t="0" r="r" b="b"/>
                <a:pathLst>
                  <a:path w="1" h="96">
                    <a:moveTo>
                      <a:pt x="0" y="96"/>
                    </a:moveTo>
                    <a:lnTo>
                      <a:pt x="0" y="0"/>
                    </a:lnTo>
                    <a:lnTo>
                      <a:pt x="1" y="0"/>
                    </a:lnTo>
                    <a:lnTo>
                      <a:pt x="1" y="95"/>
                    </a:lnTo>
                    <a:lnTo>
                      <a:pt x="0" y="9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32" name="Freeform 1718"/>
              <p:cNvSpPr>
                <a:spLocks/>
              </p:cNvSpPr>
              <p:nvPr/>
            </p:nvSpPr>
            <p:spPr bwMode="auto">
              <a:xfrm>
                <a:off x="6245" y="754"/>
                <a:ext cx="11" cy="9"/>
              </a:xfrm>
              <a:custGeom>
                <a:avLst/>
                <a:gdLst>
                  <a:gd name="T0" fmla="*/ 0 w 11"/>
                  <a:gd name="T1" fmla="*/ 9 h 9"/>
                  <a:gd name="T2" fmla="*/ 0 w 11"/>
                  <a:gd name="T3" fmla="*/ 7 h 9"/>
                  <a:gd name="T4" fmla="*/ 11 w 11"/>
                  <a:gd name="T5" fmla="*/ 0 h 9"/>
                  <a:gd name="T6" fmla="*/ 11 w 11"/>
                  <a:gd name="T7" fmla="*/ 2 h 9"/>
                  <a:gd name="T8" fmla="*/ 1 w 11"/>
                  <a:gd name="T9" fmla="*/ 9 h 9"/>
                  <a:gd name="T10" fmla="*/ 0 w 11"/>
                  <a:gd name="T11" fmla="*/ 9 h 9"/>
                </a:gdLst>
                <a:ahLst/>
                <a:cxnLst>
                  <a:cxn ang="0">
                    <a:pos x="T0" y="T1"/>
                  </a:cxn>
                  <a:cxn ang="0">
                    <a:pos x="T2" y="T3"/>
                  </a:cxn>
                  <a:cxn ang="0">
                    <a:pos x="T4" y="T5"/>
                  </a:cxn>
                  <a:cxn ang="0">
                    <a:pos x="T6" y="T7"/>
                  </a:cxn>
                  <a:cxn ang="0">
                    <a:pos x="T8" y="T9"/>
                  </a:cxn>
                  <a:cxn ang="0">
                    <a:pos x="T10" y="T11"/>
                  </a:cxn>
                </a:cxnLst>
                <a:rect l="0" t="0" r="r" b="b"/>
                <a:pathLst>
                  <a:path w="11" h="9">
                    <a:moveTo>
                      <a:pt x="0" y="9"/>
                    </a:moveTo>
                    <a:lnTo>
                      <a:pt x="0" y="7"/>
                    </a:lnTo>
                    <a:lnTo>
                      <a:pt x="11" y="0"/>
                    </a:lnTo>
                    <a:lnTo>
                      <a:pt x="11" y="2"/>
                    </a:lnTo>
                    <a:lnTo>
                      <a:pt x="1" y="9"/>
                    </a:lnTo>
                    <a:lnTo>
                      <a:pt x="0"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33" name="Freeform 1719"/>
              <p:cNvSpPr>
                <a:spLocks noEditPoints="1"/>
              </p:cNvSpPr>
              <p:nvPr/>
            </p:nvSpPr>
            <p:spPr bwMode="auto">
              <a:xfrm>
                <a:off x="5994" y="1000"/>
                <a:ext cx="39" cy="151"/>
              </a:xfrm>
              <a:custGeom>
                <a:avLst/>
                <a:gdLst>
                  <a:gd name="T0" fmla="*/ 0 w 454"/>
                  <a:gd name="T1" fmla="*/ 1744 h 1744"/>
                  <a:gd name="T2" fmla="*/ 0 w 454"/>
                  <a:gd name="T3" fmla="*/ 303 h 1744"/>
                  <a:gd name="T4" fmla="*/ 16 w 454"/>
                  <a:gd name="T5" fmla="*/ 292 h 1744"/>
                  <a:gd name="T6" fmla="*/ 16 w 454"/>
                  <a:gd name="T7" fmla="*/ 1733 h 1744"/>
                  <a:gd name="T8" fmla="*/ 0 w 454"/>
                  <a:gd name="T9" fmla="*/ 1744 h 1744"/>
                  <a:gd name="T10" fmla="*/ 66 w 454"/>
                  <a:gd name="T11" fmla="*/ 1700 h 1744"/>
                  <a:gd name="T12" fmla="*/ 66 w 454"/>
                  <a:gd name="T13" fmla="*/ 259 h 1744"/>
                  <a:gd name="T14" fmla="*/ 143 w 454"/>
                  <a:gd name="T15" fmla="*/ 208 h 1744"/>
                  <a:gd name="T16" fmla="*/ 143 w 454"/>
                  <a:gd name="T17" fmla="*/ 1107 h 1744"/>
                  <a:gd name="T18" fmla="*/ 193 w 454"/>
                  <a:gd name="T19" fmla="*/ 1107 h 1744"/>
                  <a:gd name="T20" fmla="*/ 193 w 454"/>
                  <a:gd name="T21" fmla="*/ 174 h 1744"/>
                  <a:gd name="T22" fmla="*/ 454 w 454"/>
                  <a:gd name="T23" fmla="*/ 0 h 1744"/>
                  <a:gd name="T24" fmla="*/ 454 w 454"/>
                  <a:gd name="T25" fmla="*/ 1440 h 1744"/>
                  <a:gd name="T26" fmla="*/ 247 w 454"/>
                  <a:gd name="T27" fmla="*/ 1579 h 1744"/>
                  <a:gd name="T28" fmla="*/ 247 w 454"/>
                  <a:gd name="T29" fmla="*/ 1413 h 1744"/>
                  <a:gd name="T30" fmla="*/ 196 w 454"/>
                  <a:gd name="T31" fmla="*/ 1413 h 1744"/>
                  <a:gd name="T32" fmla="*/ 196 w 454"/>
                  <a:gd name="T33" fmla="*/ 1612 h 1744"/>
                  <a:gd name="T34" fmla="*/ 66 w 454"/>
                  <a:gd name="T35" fmla="*/ 1700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4" h="1744">
                    <a:moveTo>
                      <a:pt x="0" y="1744"/>
                    </a:moveTo>
                    <a:lnTo>
                      <a:pt x="0" y="303"/>
                    </a:lnTo>
                    <a:lnTo>
                      <a:pt x="16" y="292"/>
                    </a:lnTo>
                    <a:lnTo>
                      <a:pt x="16" y="1733"/>
                    </a:lnTo>
                    <a:lnTo>
                      <a:pt x="0" y="1744"/>
                    </a:lnTo>
                    <a:moveTo>
                      <a:pt x="66" y="1700"/>
                    </a:moveTo>
                    <a:lnTo>
                      <a:pt x="66" y="259"/>
                    </a:lnTo>
                    <a:lnTo>
                      <a:pt x="143" y="208"/>
                    </a:lnTo>
                    <a:lnTo>
                      <a:pt x="143" y="1107"/>
                    </a:lnTo>
                    <a:lnTo>
                      <a:pt x="193" y="1107"/>
                    </a:lnTo>
                    <a:lnTo>
                      <a:pt x="193" y="174"/>
                    </a:lnTo>
                    <a:lnTo>
                      <a:pt x="454" y="0"/>
                    </a:lnTo>
                    <a:lnTo>
                      <a:pt x="454" y="1440"/>
                    </a:lnTo>
                    <a:lnTo>
                      <a:pt x="247" y="1579"/>
                    </a:lnTo>
                    <a:lnTo>
                      <a:pt x="247" y="1413"/>
                    </a:lnTo>
                    <a:lnTo>
                      <a:pt x="196" y="1413"/>
                    </a:lnTo>
                    <a:lnTo>
                      <a:pt x="196" y="1612"/>
                    </a:lnTo>
                    <a:lnTo>
                      <a:pt x="66" y="1700"/>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34" name="Freeform 1720"/>
              <p:cNvSpPr>
                <a:spLocks/>
              </p:cNvSpPr>
              <p:nvPr/>
            </p:nvSpPr>
            <p:spPr bwMode="auto">
              <a:xfrm>
                <a:off x="5995" y="1023"/>
                <a:ext cx="4" cy="127"/>
              </a:xfrm>
              <a:custGeom>
                <a:avLst/>
                <a:gdLst>
                  <a:gd name="T0" fmla="*/ 0 w 4"/>
                  <a:gd name="T1" fmla="*/ 127 h 127"/>
                  <a:gd name="T2" fmla="*/ 0 w 4"/>
                  <a:gd name="T3" fmla="*/ 3 h 127"/>
                  <a:gd name="T4" fmla="*/ 4 w 4"/>
                  <a:gd name="T5" fmla="*/ 0 h 127"/>
                  <a:gd name="T6" fmla="*/ 4 w 4"/>
                  <a:gd name="T7" fmla="*/ 124 h 127"/>
                  <a:gd name="T8" fmla="*/ 0 w 4"/>
                  <a:gd name="T9" fmla="*/ 127 h 127"/>
                </a:gdLst>
                <a:ahLst/>
                <a:cxnLst>
                  <a:cxn ang="0">
                    <a:pos x="T0" y="T1"/>
                  </a:cxn>
                  <a:cxn ang="0">
                    <a:pos x="T2" y="T3"/>
                  </a:cxn>
                  <a:cxn ang="0">
                    <a:pos x="T4" y="T5"/>
                  </a:cxn>
                  <a:cxn ang="0">
                    <a:pos x="T6" y="T7"/>
                  </a:cxn>
                  <a:cxn ang="0">
                    <a:pos x="T8" y="T9"/>
                  </a:cxn>
                </a:cxnLst>
                <a:rect l="0" t="0" r="r" b="b"/>
                <a:pathLst>
                  <a:path w="4" h="127">
                    <a:moveTo>
                      <a:pt x="0" y="127"/>
                    </a:moveTo>
                    <a:lnTo>
                      <a:pt x="0" y="3"/>
                    </a:lnTo>
                    <a:lnTo>
                      <a:pt x="4" y="0"/>
                    </a:lnTo>
                    <a:lnTo>
                      <a:pt x="4" y="124"/>
                    </a:lnTo>
                    <a:lnTo>
                      <a:pt x="0" y="1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35" name="Freeform 1721"/>
              <p:cNvSpPr>
                <a:spLocks/>
              </p:cNvSpPr>
              <p:nvPr/>
            </p:nvSpPr>
            <p:spPr bwMode="auto">
              <a:xfrm>
                <a:off x="6011" y="1122"/>
                <a:ext cx="4" cy="18"/>
              </a:xfrm>
              <a:custGeom>
                <a:avLst/>
                <a:gdLst>
                  <a:gd name="T0" fmla="*/ 0 w 4"/>
                  <a:gd name="T1" fmla="*/ 18 h 18"/>
                  <a:gd name="T2" fmla="*/ 0 w 4"/>
                  <a:gd name="T3" fmla="*/ 0 h 18"/>
                  <a:gd name="T4" fmla="*/ 4 w 4"/>
                  <a:gd name="T5" fmla="*/ 0 h 18"/>
                  <a:gd name="T6" fmla="*/ 4 w 4"/>
                  <a:gd name="T7" fmla="*/ 15 h 18"/>
                  <a:gd name="T8" fmla="*/ 0 w 4"/>
                  <a:gd name="T9" fmla="*/ 18 h 18"/>
                </a:gdLst>
                <a:ahLst/>
                <a:cxnLst>
                  <a:cxn ang="0">
                    <a:pos x="T0" y="T1"/>
                  </a:cxn>
                  <a:cxn ang="0">
                    <a:pos x="T2" y="T3"/>
                  </a:cxn>
                  <a:cxn ang="0">
                    <a:pos x="T4" y="T5"/>
                  </a:cxn>
                  <a:cxn ang="0">
                    <a:pos x="T6" y="T7"/>
                  </a:cxn>
                  <a:cxn ang="0">
                    <a:pos x="T8" y="T9"/>
                  </a:cxn>
                </a:cxnLst>
                <a:rect l="0" t="0" r="r" b="b"/>
                <a:pathLst>
                  <a:path w="4" h="18">
                    <a:moveTo>
                      <a:pt x="0" y="18"/>
                    </a:moveTo>
                    <a:lnTo>
                      <a:pt x="0" y="0"/>
                    </a:lnTo>
                    <a:lnTo>
                      <a:pt x="4" y="0"/>
                    </a:lnTo>
                    <a:lnTo>
                      <a:pt x="4" y="15"/>
                    </a:lnTo>
                    <a:lnTo>
                      <a:pt x="0" y="1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36" name="Freeform 1722"/>
              <p:cNvSpPr>
                <a:spLocks/>
              </p:cNvSpPr>
              <p:nvPr/>
            </p:nvSpPr>
            <p:spPr bwMode="auto">
              <a:xfrm>
                <a:off x="6006" y="1015"/>
                <a:ext cx="4" cy="81"/>
              </a:xfrm>
              <a:custGeom>
                <a:avLst/>
                <a:gdLst>
                  <a:gd name="T0" fmla="*/ 4 w 4"/>
                  <a:gd name="T1" fmla="*/ 81 h 81"/>
                  <a:gd name="T2" fmla="*/ 0 w 4"/>
                  <a:gd name="T3" fmla="*/ 81 h 81"/>
                  <a:gd name="T4" fmla="*/ 0 w 4"/>
                  <a:gd name="T5" fmla="*/ 3 h 81"/>
                  <a:gd name="T6" fmla="*/ 4 w 4"/>
                  <a:gd name="T7" fmla="*/ 0 h 81"/>
                  <a:gd name="T8" fmla="*/ 4 w 4"/>
                  <a:gd name="T9" fmla="*/ 81 h 81"/>
                </a:gdLst>
                <a:ahLst/>
                <a:cxnLst>
                  <a:cxn ang="0">
                    <a:pos x="T0" y="T1"/>
                  </a:cxn>
                  <a:cxn ang="0">
                    <a:pos x="T2" y="T3"/>
                  </a:cxn>
                  <a:cxn ang="0">
                    <a:pos x="T4" y="T5"/>
                  </a:cxn>
                  <a:cxn ang="0">
                    <a:pos x="T6" y="T7"/>
                  </a:cxn>
                  <a:cxn ang="0">
                    <a:pos x="T8" y="T9"/>
                  </a:cxn>
                </a:cxnLst>
                <a:rect l="0" t="0" r="r" b="b"/>
                <a:pathLst>
                  <a:path w="4" h="81">
                    <a:moveTo>
                      <a:pt x="4" y="81"/>
                    </a:moveTo>
                    <a:lnTo>
                      <a:pt x="0" y="81"/>
                    </a:lnTo>
                    <a:lnTo>
                      <a:pt x="0" y="3"/>
                    </a:lnTo>
                    <a:lnTo>
                      <a:pt x="4" y="0"/>
                    </a:lnTo>
                    <a:lnTo>
                      <a:pt x="4" y="8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37" name="Freeform 1723"/>
              <p:cNvSpPr>
                <a:spLocks noEditPoints="1"/>
              </p:cNvSpPr>
              <p:nvPr/>
            </p:nvSpPr>
            <p:spPr bwMode="auto">
              <a:xfrm>
                <a:off x="5994" y="945"/>
                <a:ext cx="39" cy="82"/>
              </a:xfrm>
              <a:custGeom>
                <a:avLst/>
                <a:gdLst>
                  <a:gd name="T0" fmla="*/ 0 w 454"/>
                  <a:gd name="T1" fmla="*/ 946 h 946"/>
                  <a:gd name="T2" fmla="*/ 0 w 454"/>
                  <a:gd name="T3" fmla="*/ 281 h 946"/>
                  <a:gd name="T4" fmla="*/ 16 w 454"/>
                  <a:gd name="T5" fmla="*/ 271 h 946"/>
                  <a:gd name="T6" fmla="*/ 16 w 454"/>
                  <a:gd name="T7" fmla="*/ 935 h 946"/>
                  <a:gd name="T8" fmla="*/ 0 w 454"/>
                  <a:gd name="T9" fmla="*/ 946 h 946"/>
                  <a:gd name="T10" fmla="*/ 66 w 454"/>
                  <a:gd name="T11" fmla="*/ 902 h 946"/>
                  <a:gd name="T12" fmla="*/ 66 w 454"/>
                  <a:gd name="T13" fmla="*/ 240 h 946"/>
                  <a:gd name="T14" fmla="*/ 143 w 454"/>
                  <a:gd name="T15" fmla="*/ 193 h 946"/>
                  <a:gd name="T16" fmla="*/ 143 w 454"/>
                  <a:gd name="T17" fmla="*/ 851 h 946"/>
                  <a:gd name="T18" fmla="*/ 66 w 454"/>
                  <a:gd name="T19" fmla="*/ 902 h 946"/>
                  <a:gd name="T20" fmla="*/ 193 w 454"/>
                  <a:gd name="T21" fmla="*/ 817 h 946"/>
                  <a:gd name="T22" fmla="*/ 193 w 454"/>
                  <a:gd name="T23" fmla="*/ 162 h 946"/>
                  <a:gd name="T24" fmla="*/ 454 w 454"/>
                  <a:gd name="T25" fmla="*/ 0 h 946"/>
                  <a:gd name="T26" fmla="*/ 454 w 454"/>
                  <a:gd name="T27" fmla="*/ 643 h 946"/>
                  <a:gd name="T28" fmla="*/ 193 w 454"/>
                  <a:gd name="T29" fmla="*/ 81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4" h="946">
                    <a:moveTo>
                      <a:pt x="0" y="946"/>
                    </a:moveTo>
                    <a:lnTo>
                      <a:pt x="0" y="281"/>
                    </a:lnTo>
                    <a:lnTo>
                      <a:pt x="16" y="271"/>
                    </a:lnTo>
                    <a:lnTo>
                      <a:pt x="16" y="935"/>
                    </a:lnTo>
                    <a:lnTo>
                      <a:pt x="0" y="946"/>
                    </a:lnTo>
                    <a:moveTo>
                      <a:pt x="66" y="902"/>
                    </a:moveTo>
                    <a:lnTo>
                      <a:pt x="66" y="240"/>
                    </a:lnTo>
                    <a:lnTo>
                      <a:pt x="143" y="193"/>
                    </a:lnTo>
                    <a:lnTo>
                      <a:pt x="143" y="851"/>
                    </a:lnTo>
                    <a:lnTo>
                      <a:pt x="66" y="902"/>
                    </a:lnTo>
                    <a:moveTo>
                      <a:pt x="193" y="817"/>
                    </a:moveTo>
                    <a:lnTo>
                      <a:pt x="193" y="162"/>
                    </a:lnTo>
                    <a:lnTo>
                      <a:pt x="454" y="0"/>
                    </a:lnTo>
                    <a:lnTo>
                      <a:pt x="454" y="643"/>
                    </a:lnTo>
                    <a:lnTo>
                      <a:pt x="193" y="817"/>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38" name="Freeform 1724"/>
              <p:cNvSpPr>
                <a:spLocks/>
              </p:cNvSpPr>
              <p:nvPr/>
            </p:nvSpPr>
            <p:spPr bwMode="auto">
              <a:xfrm>
                <a:off x="5995" y="966"/>
                <a:ext cx="4" cy="60"/>
              </a:xfrm>
              <a:custGeom>
                <a:avLst/>
                <a:gdLst>
                  <a:gd name="T0" fmla="*/ 0 w 4"/>
                  <a:gd name="T1" fmla="*/ 60 h 60"/>
                  <a:gd name="T2" fmla="*/ 0 w 4"/>
                  <a:gd name="T3" fmla="*/ 2 h 60"/>
                  <a:gd name="T4" fmla="*/ 4 w 4"/>
                  <a:gd name="T5" fmla="*/ 0 h 60"/>
                  <a:gd name="T6" fmla="*/ 4 w 4"/>
                  <a:gd name="T7" fmla="*/ 57 h 60"/>
                  <a:gd name="T8" fmla="*/ 0 w 4"/>
                  <a:gd name="T9" fmla="*/ 60 h 60"/>
                </a:gdLst>
                <a:ahLst/>
                <a:cxnLst>
                  <a:cxn ang="0">
                    <a:pos x="T0" y="T1"/>
                  </a:cxn>
                  <a:cxn ang="0">
                    <a:pos x="T2" y="T3"/>
                  </a:cxn>
                  <a:cxn ang="0">
                    <a:pos x="T4" y="T5"/>
                  </a:cxn>
                  <a:cxn ang="0">
                    <a:pos x="T6" y="T7"/>
                  </a:cxn>
                  <a:cxn ang="0">
                    <a:pos x="T8" y="T9"/>
                  </a:cxn>
                </a:cxnLst>
                <a:rect l="0" t="0" r="r" b="b"/>
                <a:pathLst>
                  <a:path w="4" h="60">
                    <a:moveTo>
                      <a:pt x="0" y="60"/>
                    </a:moveTo>
                    <a:lnTo>
                      <a:pt x="0" y="2"/>
                    </a:lnTo>
                    <a:lnTo>
                      <a:pt x="4" y="0"/>
                    </a:lnTo>
                    <a:lnTo>
                      <a:pt x="4" y="57"/>
                    </a:lnTo>
                    <a:lnTo>
                      <a:pt x="0" y="6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39" name="Freeform 1725"/>
              <p:cNvSpPr>
                <a:spLocks/>
              </p:cNvSpPr>
              <p:nvPr/>
            </p:nvSpPr>
            <p:spPr bwMode="auto">
              <a:xfrm>
                <a:off x="6006" y="959"/>
                <a:ext cx="4" cy="59"/>
              </a:xfrm>
              <a:custGeom>
                <a:avLst/>
                <a:gdLst>
                  <a:gd name="T0" fmla="*/ 0 w 4"/>
                  <a:gd name="T1" fmla="*/ 59 h 59"/>
                  <a:gd name="T2" fmla="*/ 0 w 4"/>
                  <a:gd name="T3" fmla="*/ 3 h 59"/>
                  <a:gd name="T4" fmla="*/ 4 w 4"/>
                  <a:gd name="T5" fmla="*/ 0 h 59"/>
                  <a:gd name="T6" fmla="*/ 4 w 4"/>
                  <a:gd name="T7" fmla="*/ 56 h 59"/>
                  <a:gd name="T8" fmla="*/ 0 w 4"/>
                  <a:gd name="T9" fmla="*/ 59 h 59"/>
                </a:gdLst>
                <a:ahLst/>
                <a:cxnLst>
                  <a:cxn ang="0">
                    <a:pos x="T0" y="T1"/>
                  </a:cxn>
                  <a:cxn ang="0">
                    <a:pos x="T2" y="T3"/>
                  </a:cxn>
                  <a:cxn ang="0">
                    <a:pos x="T4" y="T5"/>
                  </a:cxn>
                  <a:cxn ang="0">
                    <a:pos x="T6" y="T7"/>
                  </a:cxn>
                  <a:cxn ang="0">
                    <a:pos x="T8" y="T9"/>
                  </a:cxn>
                </a:cxnLst>
                <a:rect l="0" t="0" r="r" b="b"/>
                <a:pathLst>
                  <a:path w="4" h="59">
                    <a:moveTo>
                      <a:pt x="0" y="59"/>
                    </a:moveTo>
                    <a:lnTo>
                      <a:pt x="0" y="3"/>
                    </a:lnTo>
                    <a:lnTo>
                      <a:pt x="4" y="0"/>
                    </a:lnTo>
                    <a:lnTo>
                      <a:pt x="4" y="56"/>
                    </a:lnTo>
                    <a:lnTo>
                      <a:pt x="0" y="5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40" name="Freeform 1726"/>
              <p:cNvSpPr>
                <a:spLocks/>
              </p:cNvSpPr>
              <p:nvPr/>
            </p:nvSpPr>
            <p:spPr bwMode="auto">
              <a:xfrm>
                <a:off x="5994" y="901"/>
                <a:ext cx="39" cy="26"/>
              </a:xfrm>
              <a:custGeom>
                <a:avLst/>
                <a:gdLst>
                  <a:gd name="T0" fmla="*/ 0 w 39"/>
                  <a:gd name="T1" fmla="*/ 26 h 26"/>
                  <a:gd name="T2" fmla="*/ 0 w 39"/>
                  <a:gd name="T3" fmla="*/ 26 h 26"/>
                  <a:gd name="T4" fmla="*/ 39 w 39"/>
                  <a:gd name="T5" fmla="*/ 0 h 26"/>
                  <a:gd name="T6" fmla="*/ 39 w 39"/>
                  <a:gd name="T7" fmla="*/ 0 h 26"/>
                  <a:gd name="T8" fmla="*/ 0 w 39"/>
                  <a:gd name="T9" fmla="*/ 26 h 26"/>
                </a:gdLst>
                <a:ahLst/>
                <a:cxnLst>
                  <a:cxn ang="0">
                    <a:pos x="T0" y="T1"/>
                  </a:cxn>
                  <a:cxn ang="0">
                    <a:pos x="T2" y="T3"/>
                  </a:cxn>
                  <a:cxn ang="0">
                    <a:pos x="T4" y="T5"/>
                  </a:cxn>
                  <a:cxn ang="0">
                    <a:pos x="T6" y="T7"/>
                  </a:cxn>
                  <a:cxn ang="0">
                    <a:pos x="T8" y="T9"/>
                  </a:cxn>
                </a:cxnLst>
                <a:rect l="0" t="0" r="r" b="b"/>
                <a:pathLst>
                  <a:path w="39" h="26">
                    <a:moveTo>
                      <a:pt x="0" y="26"/>
                    </a:moveTo>
                    <a:lnTo>
                      <a:pt x="0" y="26"/>
                    </a:lnTo>
                    <a:lnTo>
                      <a:pt x="39" y="0"/>
                    </a:lnTo>
                    <a:lnTo>
                      <a:pt x="39" y="0"/>
                    </a:lnTo>
                    <a:lnTo>
                      <a:pt x="0" y="26"/>
                    </a:lnTo>
                    <a:close/>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41" name="Freeform 1727"/>
              <p:cNvSpPr>
                <a:spLocks noEditPoints="1"/>
              </p:cNvSpPr>
              <p:nvPr/>
            </p:nvSpPr>
            <p:spPr bwMode="auto">
              <a:xfrm>
                <a:off x="5994" y="901"/>
                <a:ext cx="39" cy="43"/>
              </a:xfrm>
              <a:custGeom>
                <a:avLst/>
                <a:gdLst>
                  <a:gd name="T0" fmla="*/ 0 w 454"/>
                  <a:gd name="T1" fmla="*/ 493 h 493"/>
                  <a:gd name="T2" fmla="*/ 0 w 454"/>
                  <a:gd name="T3" fmla="*/ 302 h 493"/>
                  <a:gd name="T4" fmla="*/ 454 w 454"/>
                  <a:gd name="T5" fmla="*/ 0 h 493"/>
                  <a:gd name="T6" fmla="*/ 454 w 454"/>
                  <a:gd name="T7" fmla="*/ 158 h 493"/>
                  <a:gd name="T8" fmla="*/ 193 w 454"/>
                  <a:gd name="T9" fmla="*/ 351 h 493"/>
                  <a:gd name="T10" fmla="*/ 193 w 454"/>
                  <a:gd name="T11" fmla="*/ 246 h 493"/>
                  <a:gd name="T12" fmla="*/ 143 w 454"/>
                  <a:gd name="T13" fmla="*/ 246 h 493"/>
                  <a:gd name="T14" fmla="*/ 143 w 454"/>
                  <a:gd name="T15" fmla="*/ 387 h 493"/>
                  <a:gd name="T16" fmla="*/ 66 w 454"/>
                  <a:gd name="T17" fmla="*/ 444 h 493"/>
                  <a:gd name="T18" fmla="*/ 66 w 454"/>
                  <a:gd name="T19" fmla="*/ 318 h 493"/>
                  <a:gd name="T20" fmla="*/ 16 w 454"/>
                  <a:gd name="T21" fmla="*/ 318 h 493"/>
                  <a:gd name="T22" fmla="*/ 16 w 454"/>
                  <a:gd name="T23" fmla="*/ 481 h 493"/>
                  <a:gd name="T24" fmla="*/ 0 w 454"/>
                  <a:gd name="T25" fmla="*/ 493 h 493"/>
                  <a:gd name="T26" fmla="*/ 193 w 454"/>
                  <a:gd name="T27" fmla="*/ 416 h 493"/>
                  <a:gd name="T28" fmla="*/ 193 w 454"/>
                  <a:gd name="T29" fmla="*/ 413 h 493"/>
                  <a:gd name="T30" fmla="*/ 454 w 454"/>
                  <a:gd name="T31" fmla="*/ 220 h 493"/>
                  <a:gd name="T32" fmla="*/ 454 w 454"/>
                  <a:gd name="T33" fmla="*/ 255 h 493"/>
                  <a:gd name="T34" fmla="*/ 193 w 454"/>
                  <a:gd name="T35" fmla="*/ 416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4" h="493">
                    <a:moveTo>
                      <a:pt x="0" y="493"/>
                    </a:moveTo>
                    <a:lnTo>
                      <a:pt x="0" y="302"/>
                    </a:lnTo>
                    <a:lnTo>
                      <a:pt x="454" y="0"/>
                    </a:lnTo>
                    <a:lnTo>
                      <a:pt x="454" y="158"/>
                    </a:lnTo>
                    <a:lnTo>
                      <a:pt x="193" y="351"/>
                    </a:lnTo>
                    <a:lnTo>
                      <a:pt x="193" y="246"/>
                    </a:lnTo>
                    <a:lnTo>
                      <a:pt x="143" y="246"/>
                    </a:lnTo>
                    <a:lnTo>
                      <a:pt x="143" y="387"/>
                    </a:lnTo>
                    <a:lnTo>
                      <a:pt x="66" y="444"/>
                    </a:lnTo>
                    <a:lnTo>
                      <a:pt x="66" y="318"/>
                    </a:lnTo>
                    <a:lnTo>
                      <a:pt x="16" y="318"/>
                    </a:lnTo>
                    <a:lnTo>
                      <a:pt x="16" y="481"/>
                    </a:lnTo>
                    <a:lnTo>
                      <a:pt x="0" y="493"/>
                    </a:lnTo>
                    <a:moveTo>
                      <a:pt x="193" y="416"/>
                    </a:moveTo>
                    <a:lnTo>
                      <a:pt x="193" y="413"/>
                    </a:lnTo>
                    <a:lnTo>
                      <a:pt x="454" y="220"/>
                    </a:lnTo>
                    <a:lnTo>
                      <a:pt x="454" y="255"/>
                    </a:lnTo>
                    <a:lnTo>
                      <a:pt x="193" y="416"/>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42" name="Freeform 1728"/>
              <p:cNvSpPr>
                <a:spLocks noEditPoints="1"/>
              </p:cNvSpPr>
              <p:nvPr/>
            </p:nvSpPr>
            <p:spPr bwMode="auto">
              <a:xfrm>
                <a:off x="5994" y="915"/>
                <a:ext cx="39" cy="32"/>
              </a:xfrm>
              <a:custGeom>
                <a:avLst/>
                <a:gdLst>
                  <a:gd name="T0" fmla="*/ 0 w 454"/>
                  <a:gd name="T1" fmla="*/ 377 h 377"/>
                  <a:gd name="T2" fmla="*/ 0 w 454"/>
                  <a:gd name="T3" fmla="*/ 335 h 377"/>
                  <a:gd name="T4" fmla="*/ 16 w 454"/>
                  <a:gd name="T5" fmla="*/ 323 h 377"/>
                  <a:gd name="T6" fmla="*/ 16 w 454"/>
                  <a:gd name="T7" fmla="*/ 367 h 377"/>
                  <a:gd name="T8" fmla="*/ 0 w 454"/>
                  <a:gd name="T9" fmla="*/ 377 h 377"/>
                  <a:gd name="T10" fmla="*/ 66 w 454"/>
                  <a:gd name="T11" fmla="*/ 337 h 377"/>
                  <a:gd name="T12" fmla="*/ 66 w 454"/>
                  <a:gd name="T13" fmla="*/ 286 h 377"/>
                  <a:gd name="T14" fmla="*/ 143 w 454"/>
                  <a:gd name="T15" fmla="*/ 229 h 377"/>
                  <a:gd name="T16" fmla="*/ 143 w 454"/>
                  <a:gd name="T17" fmla="*/ 289 h 377"/>
                  <a:gd name="T18" fmla="*/ 66 w 454"/>
                  <a:gd name="T19" fmla="*/ 337 h 377"/>
                  <a:gd name="T20" fmla="*/ 193 w 454"/>
                  <a:gd name="T21" fmla="*/ 255 h 377"/>
                  <a:gd name="T22" fmla="*/ 193 w 454"/>
                  <a:gd name="T23" fmla="*/ 193 h 377"/>
                  <a:gd name="T24" fmla="*/ 454 w 454"/>
                  <a:gd name="T25" fmla="*/ 0 h 377"/>
                  <a:gd name="T26" fmla="*/ 454 w 454"/>
                  <a:gd name="T27" fmla="*/ 62 h 377"/>
                  <a:gd name="T28" fmla="*/ 193 w 454"/>
                  <a:gd name="T29" fmla="*/ 255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4" h="377">
                    <a:moveTo>
                      <a:pt x="0" y="377"/>
                    </a:moveTo>
                    <a:lnTo>
                      <a:pt x="0" y="335"/>
                    </a:lnTo>
                    <a:lnTo>
                      <a:pt x="16" y="323"/>
                    </a:lnTo>
                    <a:lnTo>
                      <a:pt x="16" y="367"/>
                    </a:lnTo>
                    <a:lnTo>
                      <a:pt x="0" y="377"/>
                    </a:lnTo>
                    <a:moveTo>
                      <a:pt x="66" y="337"/>
                    </a:moveTo>
                    <a:lnTo>
                      <a:pt x="66" y="286"/>
                    </a:lnTo>
                    <a:lnTo>
                      <a:pt x="143" y="229"/>
                    </a:lnTo>
                    <a:lnTo>
                      <a:pt x="143" y="289"/>
                    </a:lnTo>
                    <a:lnTo>
                      <a:pt x="66" y="337"/>
                    </a:lnTo>
                    <a:moveTo>
                      <a:pt x="193" y="255"/>
                    </a:moveTo>
                    <a:lnTo>
                      <a:pt x="193" y="193"/>
                    </a:lnTo>
                    <a:lnTo>
                      <a:pt x="454" y="0"/>
                    </a:lnTo>
                    <a:lnTo>
                      <a:pt x="454" y="62"/>
                    </a:lnTo>
                    <a:lnTo>
                      <a:pt x="193" y="25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43" name="Freeform 1729"/>
              <p:cNvSpPr>
                <a:spLocks/>
              </p:cNvSpPr>
              <p:nvPr/>
            </p:nvSpPr>
            <p:spPr bwMode="auto">
              <a:xfrm>
                <a:off x="5995" y="928"/>
                <a:ext cx="4" cy="18"/>
              </a:xfrm>
              <a:custGeom>
                <a:avLst/>
                <a:gdLst>
                  <a:gd name="T0" fmla="*/ 0 w 4"/>
                  <a:gd name="T1" fmla="*/ 18 h 18"/>
                  <a:gd name="T2" fmla="*/ 0 w 4"/>
                  <a:gd name="T3" fmla="*/ 0 h 18"/>
                  <a:gd name="T4" fmla="*/ 4 w 4"/>
                  <a:gd name="T5" fmla="*/ 0 h 18"/>
                  <a:gd name="T6" fmla="*/ 4 w 4"/>
                  <a:gd name="T7" fmla="*/ 16 h 18"/>
                  <a:gd name="T8" fmla="*/ 0 w 4"/>
                  <a:gd name="T9" fmla="*/ 18 h 18"/>
                </a:gdLst>
                <a:ahLst/>
                <a:cxnLst>
                  <a:cxn ang="0">
                    <a:pos x="T0" y="T1"/>
                  </a:cxn>
                  <a:cxn ang="0">
                    <a:pos x="T2" y="T3"/>
                  </a:cxn>
                  <a:cxn ang="0">
                    <a:pos x="T4" y="T5"/>
                  </a:cxn>
                  <a:cxn ang="0">
                    <a:pos x="T6" y="T7"/>
                  </a:cxn>
                  <a:cxn ang="0">
                    <a:pos x="T8" y="T9"/>
                  </a:cxn>
                </a:cxnLst>
                <a:rect l="0" t="0" r="r" b="b"/>
                <a:pathLst>
                  <a:path w="4" h="18">
                    <a:moveTo>
                      <a:pt x="0" y="18"/>
                    </a:moveTo>
                    <a:lnTo>
                      <a:pt x="0" y="0"/>
                    </a:lnTo>
                    <a:lnTo>
                      <a:pt x="4" y="0"/>
                    </a:lnTo>
                    <a:lnTo>
                      <a:pt x="4" y="16"/>
                    </a:lnTo>
                    <a:lnTo>
                      <a:pt x="0" y="1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44" name="Freeform 1730"/>
              <p:cNvSpPr>
                <a:spLocks/>
              </p:cNvSpPr>
              <p:nvPr/>
            </p:nvSpPr>
            <p:spPr bwMode="auto">
              <a:xfrm>
                <a:off x="6006" y="922"/>
                <a:ext cx="4" cy="18"/>
              </a:xfrm>
              <a:custGeom>
                <a:avLst/>
                <a:gdLst>
                  <a:gd name="T0" fmla="*/ 0 w 4"/>
                  <a:gd name="T1" fmla="*/ 18 h 18"/>
                  <a:gd name="T2" fmla="*/ 0 w 4"/>
                  <a:gd name="T3" fmla="*/ 0 h 18"/>
                  <a:gd name="T4" fmla="*/ 4 w 4"/>
                  <a:gd name="T5" fmla="*/ 0 h 18"/>
                  <a:gd name="T6" fmla="*/ 4 w 4"/>
                  <a:gd name="T7" fmla="*/ 15 h 18"/>
                  <a:gd name="T8" fmla="*/ 0 w 4"/>
                  <a:gd name="T9" fmla="*/ 18 h 18"/>
                </a:gdLst>
                <a:ahLst/>
                <a:cxnLst>
                  <a:cxn ang="0">
                    <a:pos x="T0" y="T1"/>
                  </a:cxn>
                  <a:cxn ang="0">
                    <a:pos x="T2" y="T3"/>
                  </a:cxn>
                  <a:cxn ang="0">
                    <a:pos x="T4" y="T5"/>
                  </a:cxn>
                  <a:cxn ang="0">
                    <a:pos x="T6" y="T7"/>
                  </a:cxn>
                  <a:cxn ang="0">
                    <a:pos x="T8" y="T9"/>
                  </a:cxn>
                </a:cxnLst>
                <a:rect l="0" t="0" r="r" b="b"/>
                <a:pathLst>
                  <a:path w="4" h="18">
                    <a:moveTo>
                      <a:pt x="0" y="18"/>
                    </a:moveTo>
                    <a:lnTo>
                      <a:pt x="0" y="0"/>
                    </a:lnTo>
                    <a:lnTo>
                      <a:pt x="4" y="0"/>
                    </a:lnTo>
                    <a:lnTo>
                      <a:pt x="4" y="15"/>
                    </a:lnTo>
                    <a:lnTo>
                      <a:pt x="0" y="1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45" name="Freeform 1731"/>
              <p:cNvSpPr>
                <a:spLocks noEditPoints="1"/>
              </p:cNvSpPr>
              <p:nvPr/>
            </p:nvSpPr>
            <p:spPr bwMode="auto">
              <a:xfrm>
                <a:off x="5963" y="1099"/>
                <a:ext cx="143" cy="97"/>
              </a:xfrm>
              <a:custGeom>
                <a:avLst/>
                <a:gdLst>
                  <a:gd name="T0" fmla="*/ 0 w 1665"/>
                  <a:gd name="T1" fmla="*/ 1130 h 1130"/>
                  <a:gd name="T2" fmla="*/ 0 w 1665"/>
                  <a:gd name="T3" fmla="*/ 1006 h 1130"/>
                  <a:gd name="T4" fmla="*/ 221 w 1665"/>
                  <a:gd name="T5" fmla="*/ 870 h 1130"/>
                  <a:gd name="T6" fmla="*/ 233 w 1665"/>
                  <a:gd name="T7" fmla="*/ 864 h 1130"/>
                  <a:gd name="T8" fmla="*/ 233 w 1665"/>
                  <a:gd name="T9" fmla="*/ 862 h 1130"/>
                  <a:gd name="T10" fmla="*/ 555 w 1665"/>
                  <a:gd name="T11" fmla="*/ 664 h 1130"/>
                  <a:gd name="T12" fmla="*/ 555 w 1665"/>
                  <a:gd name="T13" fmla="*/ 845 h 1130"/>
                  <a:gd name="T14" fmla="*/ 0 w 1665"/>
                  <a:gd name="T15" fmla="*/ 1130 h 1130"/>
                  <a:gd name="T16" fmla="*/ 606 w 1665"/>
                  <a:gd name="T17" fmla="*/ 819 h 1130"/>
                  <a:gd name="T18" fmla="*/ 606 w 1665"/>
                  <a:gd name="T19" fmla="*/ 634 h 1130"/>
                  <a:gd name="T20" fmla="*/ 1546 w 1665"/>
                  <a:gd name="T21" fmla="*/ 55 h 1130"/>
                  <a:gd name="T22" fmla="*/ 1655 w 1665"/>
                  <a:gd name="T23" fmla="*/ 0 h 1130"/>
                  <a:gd name="T24" fmla="*/ 1665 w 1665"/>
                  <a:gd name="T25" fmla="*/ 6 h 1130"/>
                  <a:gd name="T26" fmla="*/ 1665 w 1665"/>
                  <a:gd name="T27" fmla="*/ 275 h 1130"/>
                  <a:gd name="T28" fmla="*/ 606 w 1665"/>
                  <a:gd name="T29" fmla="*/ 819 h 1130"/>
                  <a:gd name="T30" fmla="*/ 233 w 1665"/>
                  <a:gd name="T31" fmla="*/ 804 h 1130"/>
                  <a:gd name="T32" fmla="*/ 233 w 1665"/>
                  <a:gd name="T33" fmla="*/ 745 h 1130"/>
                  <a:gd name="T34" fmla="*/ 375 w 1665"/>
                  <a:gd name="T35" fmla="*/ 658 h 1130"/>
                  <a:gd name="T36" fmla="*/ 375 w 1665"/>
                  <a:gd name="T37" fmla="*/ 675 h 1130"/>
                  <a:gd name="T38" fmla="*/ 425 w 1665"/>
                  <a:gd name="T39" fmla="*/ 675 h 1130"/>
                  <a:gd name="T40" fmla="*/ 425 w 1665"/>
                  <a:gd name="T41" fmla="*/ 631 h 1130"/>
                  <a:gd name="T42" fmla="*/ 555 w 1665"/>
                  <a:gd name="T43" fmla="*/ 564 h 1130"/>
                  <a:gd name="T44" fmla="*/ 555 w 1665"/>
                  <a:gd name="T45" fmla="*/ 606 h 1130"/>
                  <a:gd name="T46" fmla="*/ 233 w 1665"/>
                  <a:gd name="T47" fmla="*/ 804 h 1130"/>
                  <a:gd name="T48" fmla="*/ 606 w 1665"/>
                  <a:gd name="T49" fmla="*/ 575 h 1130"/>
                  <a:gd name="T50" fmla="*/ 606 w 1665"/>
                  <a:gd name="T51" fmla="*/ 538 h 1130"/>
                  <a:gd name="T52" fmla="*/ 968 w 1665"/>
                  <a:gd name="T53" fmla="*/ 352 h 1130"/>
                  <a:gd name="T54" fmla="*/ 606 w 1665"/>
                  <a:gd name="T55" fmla="*/ 575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65" h="1130">
                    <a:moveTo>
                      <a:pt x="0" y="1130"/>
                    </a:moveTo>
                    <a:lnTo>
                      <a:pt x="0" y="1006"/>
                    </a:lnTo>
                    <a:lnTo>
                      <a:pt x="221" y="870"/>
                    </a:lnTo>
                    <a:lnTo>
                      <a:pt x="233" y="864"/>
                    </a:lnTo>
                    <a:lnTo>
                      <a:pt x="233" y="862"/>
                    </a:lnTo>
                    <a:lnTo>
                      <a:pt x="555" y="664"/>
                    </a:lnTo>
                    <a:lnTo>
                      <a:pt x="555" y="845"/>
                    </a:lnTo>
                    <a:lnTo>
                      <a:pt x="0" y="1130"/>
                    </a:lnTo>
                    <a:moveTo>
                      <a:pt x="606" y="819"/>
                    </a:moveTo>
                    <a:lnTo>
                      <a:pt x="606" y="634"/>
                    </a:lnTo>
                    <a:lnTo>
                      <a:pt x="1546" y="55"/>
                    </a:lnTo>
                    <a:lnTo>
                      <a:pt x="1655" y="0"/>
                    </a:lnTo>
                    <a:lnTo>
                      <a:pt x="1665" y="6"/>
                    </a:lnTo>
                    <a:lnTo>
                      <a:pt x="1665" y="275"/>
                    </a:lnTo>
                    <a:lnTo>
                      <a:pt x="606" y="819"/>
                    </a:lnTo>
                    <a:moveTo>
                      <a:pt x="233" y="804"/>
                    </a:moveTo>
                    <a:lnTo>
                      <a:pt x="233" y="745"/>
                    </a:lnTo>
                    <a:lnTo>
                      <a:pt x="375" y="658"/>
                    </a:lnTo>
                    <a:lnTo>
                      <a:pt x="375" y="675"/>
                    </a:lnTo>
                    <a:lnTo>
                      <a:pt x="425" y="675"/>
                    </a:lnTo>
                    <a:lnTo>
                      <a:pt x="425" y="631"/>
                    </a:lnTo>
                    <a:lnTo>
                      <a:pt x="555" y="564"/>
                    </a:lnTo>
                    <a:lnTo>
                      <a:pt x="555" y="606"/>
                    </a:lnTo>
                    <a:lnTo>
                      <a:pt x="233" y="804"/>
                    </a:lnTo>
                    <a:moveTo>
                      <a:pt x="606" y="575"/>
                    </a:moveTo>
                    <a:lnTo>
                      <a:pt x="606" y="538"/>
                    </a:lnTo>
                    <a:lnTo>
                      <a:pt x="968" y="352"/>
                    </a:lnTo>
                    <a:lnTo>
                      <a:pt x="606" y="575"/>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46" name="Freeform 1732"/>
              <p:cNvSpPr>
                <a:spLocks/>
              </p:cNvSpPr>
              <p:nvPr/>
            </p:nvSpPr>
            <p:spPr bwMode="auto">
              <a:xfrm>
                <a:off x="5995" y="1153"/>
                <a:ext cx="4" cy="4"/>
              </a:xfrm>
              <a:custGeom>
                <a:avLst/>
                <a:gdLst>
                  <a:gd name="T0" fmla="*/ 4 w 4"/>
                  <a:gd name="T1" fmla="*/ 4 h 4"/>
                  <a:gd name="T2" fmla="*/ 0 w 4"/>
                  <a:gd name="T3" fmla="*/ 4 h 4"/>
                  <a:gd name="T4" fmla="*/ 0 w 4"/>
                  <a:gd name="T5" fmla="*/ 3 h 4"/>
                  <a:gd name="T6" fmla="*/ 2 w 4"/>
                  <a:gd name="T7" fmla="*/ 2 h 4"/>
                  <a:gd name="T8" fmla="*/ 4 w 4"/>
                  <a:gd name="T9" fmla="*/ 0 h 4"/>
                  <a:gd name="T10" fmla="*/ 4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4" y="4"/>
                    </a:moveTo>
                    <a:lnTo>
                      <a:pt x="0" y="4"/>
                    </a:lnTo>
                    <a:lnTo>
                      <a:pt x="0" y="3"/>
                    </a:lnTo>
                    <a:lnTo>
                      <a:pt x="2" y="2"/>
                    </a:lnTo>
                    <a:lnTo>
                      <a:pt x="4" y="0"/>
                    </a:lnTo>
                    <a:lnTo>
                      <a:pt x="4"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47" name="Freeform 1733"/>
              <p:cNvSpPr>
                <a:spLocks noEditPoints="1"/>
              </p:cNvSpPr>
              <p:nvPr/>
            </p:nvSpPr>
            <p:spPr bwMode="auto">
              <a:xfrm>
                <a:off x="5963" y="1104"/>
                <a:ext cx="133" cy="82"/>
              </a:xfrm>
              <a:custGeom>
                <a:avLst/>
                <a:gdLst>
                  <a:gd name="T0" fmla="*/ 0 w 1546"/>
                  <a:gd name="T1" fmla="*/ 951 h 951"/>
                  <a:gd name="T2" fmla="*/ 0 w 1546"/>
                  <a:gd name="T3" fmla="*/ 931 h 951"/>
                  <a:gd name="T4" fmla="*/ 221 w 1546"/>
                  <a:gd name="T5" fmla="*/ 815 h 951"/>
                  <a:gd name="T6" fmla="*/ 0 w 1546"/>
                  <a:gd name="T7" fmla="*/ 951 h 951"/>
                  <a:gd name="T8" fmla="*/ 233 w 1546"/>
                  <a:gd name="T9" fmla="*/ 807 h 951"/>
                  <a:gd name="T10" fmla="*/ 233 w 1546"/>
                  <a:gd name="T11" fmla="*/ 749 h 951"/>
                  <a:gd name="T12" fmla="*/ 555 w 1546"/>
                  <a:gd name="T13" fmla="*/ 551 h 951"/>
                  <a:gd name="T14" fmla="*/ 555 w 1546"/>
                  <a:gd name="T15" fmla="*/ 609 h 951"/>
                  <a:gd name="T16" fmla="*/ 233 w 1546"/>
                  <a:gd name="T17" fmla="*/ 807 h 951"/>
                  <a:gd name="T18" fmla="*/ 606 w 1546"/>
                  <a:gd name="T19" fmla="*/ 579 h 951"/>
                  <a:gd name="T20" fmla="*/ 606 w 1546"/>
                  <a:gd name="T21" fmla="*/ 520 h 951"/>
                  <a:gd name="T22" fmla="*/ 968 w 1546"/>
                  <a:gd name="T23" fmla="*/ 297 h 951"/>
                  <a:gd name="T24" fmla="*/ 1546 w 1546"/>
                  <a:gd name="T25" fmla="*/ 0 h 951"/>
                  <a:gd name="T26" fmla="*/ 606 w 1546"/>
                  <a:gd name="T27" fmla="*/ 579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46" h="951">
                    <a:moveTo>
                      <a:pt x="0" y="951"/>
                    </a:moveTo>
                    <a:lnTo>
                      <a:pt x="0" y="931"/>
                    </a:lnTo>
                    <a:lnTo>
                      <a:pt x="221" y="815"/>
                    </a:lnTo>
                    <a:lnTo>
                      <a:pt x="0" y="951"/>
                    </a:lnTo>
                    <a:moveTo>
                      <a:pt x="233" y="807"/>
                    </a:moveTo>
                    <a:lnTo>
                      <a:pt x="233" y="749"/>
                    </a:lnTo>
                    <a:lnTo>
                      <a:pt x="555" y="551"/>
                    </a:lnTo>
                    <a:lnTo>
                      <a:pt x="555" y="609"/>
                    </a:lnTo>
                    <a:lnTo>
                      <a:pt x="233" y="807"/>
                    </a:lnTo>
                    <a:moveTo>
                      <a:pt x="606" y="579"/>
                    </a:moveTo>
                    <a:lnTo>
                      <a:pt x="606" y="520"/>
                    </a:lnTo>
                    <a:lnTo>
                      <a:pt x="968" y="297"/>
                    </a:lnTo>
                    <a:lnTo>
                      <a:pt x="1546" y="0"/>
                    </a:lnTo>
                    <a:lnTo>
                      <a:pt x="606" y="57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48" name="Freeform 1734"/>
              <p:cNvSpPr>
                <a:spLocks/>
              </p:cNvSpPr>
              <p:nvPr/>
            </p:nvSpPr>
            <p:spPr bwMode="auto">
              <a:xfrm>
                <a:off x="6106" y="1098"/>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49" name="Freeform 1735"/>
              <p:cNvSpPr>
                <a:spLocks/>
              </p:cNvSpPr>
              <p:nvPr/>
            </p:nvSpPr>
            <p:spPr bwMode="auto">
              <a:xfrm>
                <a:off x="6011" y="1145"/>
                <a:ext cx="4" cy="27"/>
              </a:xfrm>
              <a:custGeom>
                <a:avLst/>
                <a:gdLst>
                  <a:gd name="T0" fmla="*/ 0 w 4"/>
                  <a:gd name="T1" fmla="*/ 27 h 27"/>
                  <a:gd name="T2" fmla="*/ 0 w 4"/>
                  <a:gd name="T3" fmla="*/ 3 h 27"/>
                  <a:gd name="T4" fmla="*/ 4 w 4"/>
                  <a:gd name="T5" fmla="*/ 0 h 27"/>
                  <a:gd name="T6" fmla="*/ 4 w 4"/>
                  <a:gd name="T7" fmla="*/ 25 h 27"/>
                  <a:gd name="T8" fmla="*/ 0 w 4"/>
                  <a:gd name="T9" fmla="*/ 27 h 27"/>
                </a:gdLst>
                <a:ahLst/>
                <a:cxnLst>
                  <a:cxn ang="0">
                    <a:pos x="T0" y="T1"/>
                  </a:cxn>
                  <a:cxn ang="0">
                    <a:pos x="T2" y="T3"/>
                  </a:cxn>
                  <a:cxn ang="0">
                    <a:pos x="T4" y="T5"/>
                  </a:cxn>
                  <a:cxn ang="0">
                    <a:pos x="T6" y="T7"/>
                  </a:cxn>
                  <a:cxn ang="0">
                    <a:pos x="T8" y="T9"/>
                  </a:cxn>
                </a:cxnLst>
                <a:rect l="0" t="0" r="r" b="b"/>
                <a:pathLst>
                  <a:path w="4" h="27">
                    <a:moveTo>
                      <a:pt x="0" y="27"/>
                    </a:moveTo>
                    <a:lnTo>
                      <a:pt x="0" y="3"/>
                    </a:lnTo>
                    <a:lnTo>
                      <a:pt x="4" y="0"/>
                    </a:lnTo>
                    <a:lnTo>
                      <a:pt x="4" y="25"/>
                    </a:lnTo>
                    <a:lnTo>
                      <a:pt x="0"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50" name="Freeform 1736"/>
              <p:cNvSpPr>
                <a:spLocks/>
              </p:cNvSpPr>
              <p:nvPr/>
            </p:nvSpPr>
            <p:spPr bwMode="auto">
              <a:xfrm>
                <a:off x="5983" y="1155"/>
                <a:ext cx="14" cy="8"/>
              </a:xfrm>
              <a:custGeom>
                <a:avLst/>
                <a:gdLst>
                  <a:gd name="T0" fmla="*/ 0 w 14"/>
                  <a:gd name="T1" fmla="*/ 8 h 8"/>
                  <a:gd name="T2" fmla="*/ 0 w 14"/>
                  <a:gd name="T3" fmla="*/ 7 h 8"/>
                  <a:gd name="T4" fmla="*/ 14 w 14"/>
                  <a:gd name="T5" fmla="*/ 0 h 8"/>
                  <a:gd name="T6" fmla="*/ 12 w 14"/>
                  <a:gd name="T7" fmla="*/ 1 h 8"/>
                  <a:gd name="T8" fmla="*/ 0 w 14"/>
                  <a:gd name="T9" fmla="*/ 8 h 8"/>
                </a:gdLst>
                <a:ahLst/>
                <a:cxnLst>
                  <a:cxn ang="0">
                    <a:pos x="T0" y="T1"/>
                  </a:cxn>
                  <a:cxn ang="0">
                    <a:pos x="T2" y="T3"/>
                  </a:cxn>
                  <a:cxn ang="0">
                    <a:pos x="T4" y="T5"/>
                  </a:cxn>
                  <a:cxn ang="0">
                    <a:pos x="T6" y="T7"/>
                  </a:cxn>
                  <a:cxn ang="0">
                    <a:pos x="T8" y="T9"/>
                  </a:cxn>
                </a:cxnLst>
                <a:rect l="0" t="0" r="r" b="b"/>
                <a:pathLst>
                  <a:path w="14" h="8">
                    <a:moveTo>
                      <a:pt x="0" y="8"/>
                    </a:moveTo>
                    <a:lnTo>
                      <a:pt x="0" y="7"/>
                    </a:lnTo>
                    <a:lnTo>
                      <a:pt x="14" y="0"/>
                    </a:lnTo>
                    <a:lnTo>
                      <a:pt x="12" y="1"/>
                    </a:lnTo>
                    <a:lnTo>
                      <a:pt x="0"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51" name="Freeform 1737"/>
              <p:cNvSpPr>
                <a:spLocks/>
              </p:cNvSpPr>
              <p:nvPr/>
            </p:nvSpPr>
            <p:spPr bwMode="auto">
              <a:xfrm>
                <a:off x="6110" y="1096"/>
                <a:ext cx="1" cy="1"/>
              </a:xfrm>
              <a:custGeom>
                <a:avLst/>
                <a:gdLst>
                  <a:gd name="T0" fmla="*/ 1 w 1"/>
                  <a:gd name="T1" fmla="*/ 1 h 1"/>
                  <a:gd name="T2" fmla="*/ 0 w 1"/>
                  <a:gd name="T3" fmla="*/ 1 h 1"/>
                  <a:gd name="T4" fmla="*/ 1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0" y="1"/>
                    </a:lnTo>
                    <a:lnTo>
                      <a:pt x="1" y="0"/>
                    </a:lnTo>
                    <a:lnTo>
                      <a:pt x="1" y="1"/>
                    </a:lnTo>
                    <a:close/>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52" name="Freeform 1738"/>
              <p:cNvSpPr>
                <a:spLocks/>
              </p:cNvSpPr>
              <p:nvPr/>
            </p:nvSpPr>
            <p:spPr bwMode="auto">
              <a:xfrm>
                <a:off x="6109" y="1097"/>
                <a:ext cx="2" cy="1"/>
              </a:xfrm>
              <a:custGeom>
                <a:avLst/>
                <a:gdLst>
                  <a:gd name="T0" fmla="*/ 2 w 2"/>
                  <a:gd name="T1" fmla="*/ 1 h 1"/>
                  <a:gd name="T2" fmla="*/ 0 w 2"/>
                  <a:gd name="T3" fmla="*/ 0 h 1"/>
                  <a:gd name="T4" fmla="*/ 1 w 2"/>
                  <a:gd name="T5" fmla="*/ 0 h 1"/>
                  <a:gd name="T6" fmla="*/ 2 w 2"/>
                  <a:gd name="T7" fmla="*/ 0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lnTo>
                      <a:pt x="0" y="0"/>
                    </a:lnTo>
                    <a:lnTo>
                      <a:pt x="1" y="0"/>
                    </a:lnTo>
                    <a:lnTo>
                      <a:pt x="2" y="0"/>
                    </a:lnTo>
                    <a:lnTo>
                      <a:pt x="2" y="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53" name="Freeform 1739"/>
              <p:cNvSpPr>
                <a:spLocks noEditPoints="1"/>
              </p:cNvSpPr>
              <p:nvPr/>
            </p:nvSpPr>
            <p:spPr bwMode="auto">
              <a:xfrm>
                <a:off x="5963" y="1135"/>
                <a:ext cx="143" cy="97"/>
              </a:xfrm>
              <a:custGeom>
                <a:avLst/>
                <a:gdLst>
                  <a:gd name="T0" fmla="*/ 0 w 1665"/>
                  <a:gd name="T1" fmla="*/ 1125 h 1125"/>
                  <a:gd name="T2" fmla="*/ 0 w 1665"/>
                  <a:gd name="T3" fmla="*/ 1071 h 1125"/>
                  <a:gd name="T4" fmla="*/ 233 w 1665"/>
                  <a:gd name="T5" fmla="*/ 949 h 1125"/>
                  <a:gd name="T6" fmla="*/ 233 w 1665"/>
                  <a:gd name="T7" fmla="*/ 895 h 1125"/>
                  <a:gd name="T8" fmla="*/ 555 w 1665"/>
                  <a:gd name="T9" fmla="*/ 711 h 1125"/>
                  <a:gd name="T10" fmla="*/ 555 w 1665"/>
                  <a:gd name="T11" fmla="*/ 840 h 1125"/>
                  <a:gd name="T12" fmla="*/ 0 w 1665"/>
                  <a:gd name="T13" fmla="*/ 1125 h 1125"/>
                  <a:gd name="T14" fmla="*/ 0 w 1665"/>
                  <a:gd name="T15" fmla="*/ 883 h 1125"/>
                  <a:gd name="T16" fmla="*/ 0 w 1665"/>
                  <a:gd name="T17" fmla="*/ 845 h 1125"/>
                  <a:gd name="T18" fmla="*/ 555 w 1665"/>
                  <a:gd name="T19" fmla="*/ 560 h 1125"/>
                  <a:gd name="T20" fmla="*/ 555 w 1665"/>
                  <a:gd name="T21" fmla="*/ 653 h 1125"/>
                  <a:gd name="T22" fmla="*/ 233 w 1665"/>
                  <a:gd name="T23" fmla="*/ 837 h 1125"/>
                  <a:gd name="T24" fmla="*/ 233 w 1665"/>
                  <a:gd name="T25" fmla="*/ 761 h 1125"/>
                  <a:gd name="T26" fmla="*/ 0 w 1665"/>
                  <a:gd name="T27" fmla="*/ 883 h 1125"/>
                  <a:gd name="T28" fmla="*/ 606 w 1665"/>
                  <a:gd name="T29" fmla="*/ 815 h 1125"/>
                  <a:gd name="T30" fmla="*/ 606 w 1665"/>
                  <a:gd name="T31" fmla="*/ 682 h 1125"/>
                  <a:gd name="T32" fmla="*/ 1665 w 1665"/>
                  <a:gd name="T33" fmla="*/ 75 h 1125"/>
                  <a:gd name="T34" fmla="*/ 1665 w 1665"/>
                  <a:gd name="T35" fmla="*/ 271 h 1125"/>
                  <a:gd name="T36" fmla="*/ 606 w 1665"/>
                  <a:gd name="T37" fmla="*/ 815 h 1125"/>
                  <a:gd name="T38" fmla="*/ 606 w 1665"/>
                  <a:gd name="T39" fmla="*/ 624 h 1125"/>
                  <a:gd name="T40" fmla="*/ 606 w 1665"/>
                  <a:gd name="T41" fmla="*/ 534 h 1125"/>
                  <a:gd name="T42" fmla="*/ 1646 w 1665"/>
                  <a:gd name="T43" fmla="*/ 0 h 1125"/>
                  <a:gd name="T44" fmla="*/ 1665 w 1665"/>
                  <a:gd name="T45" fmla="*/ 10 h 1125"/>
                  <a:gd name="T46" fmla="*/ 1665 w 1665"/>
                  <a:gd name="T47" fmla="*/ 17 h 1125"/>
                  <a:gd name="T48" fmla="*/ 606 w 1665"/>
                  <a:gd name="T49" fmla="*/ 624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65" h="1125">
                    <a:moveTo>
                      <a:pt x="0" y="1125"/>
                    </a:moveTo>
                    <a:lnTo>
                      <a:pt x="0" y="1071"/>
                    </a:lnTo>
                    <a:lnTo>
                      <a:pt x="233" y="949"/>
                    </a:lnTo>
                    <a:lnTo>
                      <a:pt x="233" y="895"/>
                    </a:lnTo>
                    <a:lnTo>
                      <a:pt x="555" y="711"/>
                    </a:lnTo>
                    <a:lnTo>
                      <a:pt x="555" y="840"/>
                    </a:lnTo>
                    <a:lnTo>
                      <a:pt x="0" y="1125"/>
                    </a:lnTo>
                    <a:moveTo>
                      <a:pt x="0" y="883"/>
                    </a:moveTo>
                    <a:lnTo>
                      <a:pt x="0" y="845"/>
                    </a:lnTo>
                    <a:lnTo>
                      <a:pt x="555" y="560"/>
                    </a:lnTo>
                    <a:lnTo>
                      <a:pt x="555" y="653"/>
                    </a:lnTo>
                    <a:lnTo>
                      <a:pt x="233" y="837"/>
                    </a:lnTo>
                    <a:lnTo>
                      <a:pt x="233" y="761"/>
                    </a:lnTo>
                    <a:lnTo>
                      <a:pt x="0" y="883"/>
                    </a:lnTo>
                    <a:moveTo>
                      <a:pt x="606" y="815"/>
                    </a:moveTo>
                    <a:lnTo>
                      <a:pt x="606" y="682"/>
                    </a:lnTo>
                    <a:lnTo>
                      <a:pt x="1665" y="75"/>
                    </a:lnTo>
                    <a:lnTo>
                      <a:pt x="1665" y="271"/>
                    </a:lnTo>
                    <a:lnTo>
                      <a:pt x="606" y="815"/>
                    </a:lnTo>
                    <a:moveTo>
                      <a:pt x="606" y="624"/>
                    </a:moveTo>
                    <a:lnTo>
                      <a:pt x="606" y="534"/>
                    </a:lnTo>
                    <a:lnTo>
                      <a:pt x="1646" y="0"/>
                    </a:lnTo>
                    <a:lnTo>
                      <a:pt x="1665" y="10"/>
                    </a:lnTo>
                    <a:lnTo>
                      <a:pt x="1665" y="17"/>
                    </a:lnTo>
                    <a:lnTo>
                      <a:pt x="606" y="624"/>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54" name="Freeform 1740"/>
              <p:cNvSpPr>
                <a:spLocks noEditPoints="1"/>
              </p:cNvSpPr>
              <p:nvPr/>
            </p:nvSpPr>
            <p:spPr bwMode="auto">
              <a:xfrm>
                <a:off x="6011" y="1181"/>
                <a:ext cx="4" cy="26"/>
              </a:xfrm>
              <a:custGeom>
                <a:avLst/>
                <a:gdLst>
                  <a:gd name="T0" fmla="*/ 0 w 51"/>
                  <a:gd name="T1" fmla="*/ 306 h 306"/>
                  <a:gd name="T2" fmla="*/ 0 w 51"/>
                  <a:gd name="T3" fmla="*/ 177 h 306"/>
                  <a:gd name="T4" fmla="*/ 51 w 51"/>
                  <a:gd name="T5" fmla="*/ 148 h 306"/>
                  <a:gd name="T6" fmla="*/ 51 w 51"/>
                  <a:gd name="T7" fmla="*/ 281 h 306"/>
                  <a:gd name="T8" fmla="*/ 0 w 51"/>
                  <a:gd name="T9" fmla="*/ 306 h 306"/>
                  <a:gd name="T10" fmla="*/ 0 w 51"/>
                  <a:gd name="T11" fmla="*/ 119 h 306"/>
                  <a:gd name="T12" fmla="*/ 0 w 51"/>
                  <a:gd name="T13" fmla="*/ 26 h 306"/>
                  <a:gd name="T14" fmla="*/ 51 w 51"/>
                  <a:gd name="T15" fmla="*/ 0 h 306"/>
                  <a:gd name="T16" fmla="*/ 51 w 51"/>
                  <a:gd name="T17" fmla="*/ 90 h 306"/>
                  <a:gd name="T18" fmla="*/ 0 w 51"/>
                  <a:gd name="T19" fmla="*/ 119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306">
                    <a:moveTo>
                      <a:pt x="0" y="306"/>
                    </a:moveTo>
                    <a:lnTo>
                      <a:pt x="0" y="177"/>
                    </a:lnTo>
                    <a:lnTo>
                      <a:pt x="51" y="148"/>
                    </a:lnTo>
                    <a:lnTo>
                      <a:pt x="51" y="281"/>
                    </a:lnTo>
                    <a:lnTo>
                      <a:pt x="0" y="306"/>
                    </a:lnTo>
                    <a:moveTo>
                      <a:pt x="0" y="119"/>
                    </a:moveTo>
                    <a:lnTo>
                      <a:pt x="0" y="26"/>
                    </a:lnTo>
                    <a:lnTo>
                      <a:pt x="51" y="0"/>
                    </a:lnTo>
                    <a:lnTo>
                      <a:pt x="51" y="90"/>
                    </a:lnTo>
                    <a:lnTo>
                      <a:pt x="0" y="11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55" name="Freeform 1741"/>
              <p:cNvSpPr>
                <a:spLocks/>
              </p:cNvSpPr>
              <p:nvPr/>
            </p:nvSpPr>
            <p:spPr bwMode="auto">
              <a:xfrm>
                <a:off x="6105" y="1134"/>
                <a:ext cx="1" cy="2"/>
              </a:xfrm>
              <a:custGeom>
                <a:avLst/>
                <a:gdLst>
                  <a:gd name="T0" fmla="*/ 1 w 1"/>
                  <a:gd name="T1" fmla="*/ 2 h 2"/>
                  <a:gd name="T2" fmla="*/ 0 w 1"/>
                  <a:gd name="T3" fmla="*/ 1 h 2"/>
                  <a:gd name="T4" fmla="*/ 1 w 1"/>
                  <a:gd name="T5" fmla="*/ 0 h 2"/>
                  <a:gd name="T6" fmla="*/ 1 w 1"/>
                  <a:gd name="T7" fmla="*/ 2 h 2"/>
                </a:gdLst>
                <a:ahLst/>
                <a:cxnLst>
                  <a:cxn ang="0">
                    <a:pos x="T0" y="T1"/>
                  </a:cxn>
                  <a:cxn ang="0">
                    <a:pos x="T2" y="T3"/>
                  </a:cxn>
                  <a:cxn ang="0">
                    <a:pos x="T4" y="T5"/>
                  </a:cxn>
                  <a:cxn ang="0">
                    <a:pos x="T6" y="T7"/>
                  </a:cxn>
                </a:cxnLst>
                <a:rect l="0" t="0" r="r" b="b"/>
                <a:pathLst>
                  <a:path w="1" h="2">
                    <a:moveTo>
                      <a:pt x="1" y="2"/>
                    </a:moveTo>
                    <a:lnTo>
                      <a:pt x="0" y="1"/>
                    </a:lnTo>
                    <a:lnTo>
                      <a:pt x="1" y="0"/>
                    </a:lnTo>
                    <a:lnTo>
                      <a:pt x="1" y="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56" name="Freeform 1742"/>
              <p:cNvSpPr>
                <a:spLocks/>
              </p:cNvSpPr>
              <p:nvPr/>
            </p:nvSpPr>
            <p:spPr bwMode="auto">
              <a:xfrm>
                <a:off x="5983" y="1136"/>
                <a:ext cx="123" cy="76"/>
              </a:xfrm>
              <a:custGeom>
                <a:avLst/>
                <a:gdLst>
                  <a:gd name="T0" fmla="*/ 0 w 123"/>
                  <a:gd name="T1" fmla="*/ 76 h 76"/>
                  <a:gd name="T2" fmla="*/ 0 w 123"/>
                  <a:gd name="T3" fmla="*/ 71 h 76"/>
                  <a:gd name="T4" fmla="*/ 28 w 123"/>
                  <a:gd name="T5" fmla="*/ 55 h 76"/>
                  <a:gd name="T6" fmla="*/ 32 w 123"/>
                  <a:gd name="T7" fmla="*/ 53 h 76"/>
                  <a:gd name="T8" fmla="*/ 123 w 123"/>
                  <a:gd name="T9" fmla="*/ 0 h 76"/>
                  <a:gd name="T10" fmla="*/ 123 w 123"/>
                  <a:gd name="T11" fmla="*/ 5 h 76"/>
                  <a:gd name="T12" fmla="*/ 32 w 123"/>
                  <a:gd name="T13" fmla="*/ 58 h 76"/>
                  <a:gd name="T14" fmla="*/ 28 w 123"/>
                  <a:gd name="T15" fmla="*/ 60 h 76"/>
                  <a:gd name="T16" fmla="*/ 0 w 123"/>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76">
                    <a:moveTo>
                      <a:pt x="0" y="76"/>
                    </a:moveTo>
                    <a:lnTo>
                      <a:pt x="0" y="71"/>
                    </a:lnTo>
                    <a:lnTo>
                      <a:pt x="28" y="55"/>
                    </a:lnTo>
                    <a:lnTo>
                      <a:pt x="32" y="53"/>
                    </a:lnTo>
                    <a:lnTo>
                      <a:pt x="123" y="0"/>
                    </a:lnTo>
                    <a:lnTo>
                      <a:pt x="123" y="5"/>
                    </a:lnTo>
                    <a:lnTo>
                      <a:pt x="32" y="58"/>
                    </a:lnTo>
                    <a:lnTo>
                      <a:pt x="28" y="60"/>
                    </a:lnTo>
                    <a:lnTo>
                      <a:pt x="0" y="7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57" name="Freeform 1743"/>
              <p:cNvSpPr>
                <a:spLocks noEditPoints="1"/>
              </p:cNvSpPr>
              <p:nvPr/>
            </p:nvSpPr>
            <p:spPr bwMode="auto">
              <a:xfrm>
                <a:off x="5963" y="1123"/>
                <a:ext cx="143" cy="85"/>
              </a:xfrm>
              <a:custGeom>
                <a:avLst/>
                <a:gdLst>
                  <a:gd name="T0" fmla="*/ 0 w 1665"/>
                  <a:gd name="T1" fmla="*/ 987 h 987"/>
                  <a:gd name="T2" fmla="*/ 0 w 1665"/>
                  <a:gd name="T3" fmla="*/ 855 h 987"/>
                  <a:gd name="T4" fmla="*/ 555 w 1665"/>
                  <a:gd name="T5" fmla="*/ 570 h 987"/>
                  <a:gd name="T6" fmla="*/ 555 w 1665"/>
                  <a:gd name="T7" fmla="*/ 702 h 987"/>
                  <a:gd name="T8" fmla="*/ 0 w 1665"/>
                  <a:gd name="T9" fmla="*/ 987 h 987"/>
                  <a:gd name="T10" fmla="*/ 606 w 1665"/>
                  <a:gd name="T11" fmla="*/ 676 h 987"/>
                  <a:gd name="T12" fmla="*/ 606 w 1665"/>
                  <a:gd name="T13" fmla="*/ 544 h 987"/>
                  <a:gd name="T14" fmla="*/ 1665 w 1665"/>
                  <a:gd name="T15" fmla="*/ 0 h 987"/>
                  <a:gd name="T16" fmla="*/ 1665 w 1665"/>
                  <a:gd name="T17" fmla="*/ 95 h 987"/>
                  <a:gd name="T18" fmla="*/ 1598 w 1665"/>
                  <a:gd name="T19" fmla="*/ 61 h 987"/>
                  <a:gd name="T20" fmla="*/ 1575 w 1665"/>
                  <a:gd name="T21" fmla="*/ 105 h 987"/>
                  <a:gd name="T22" fmla="*/ 1646 w 1665"/>
                  <a:gd name="T23" fmla="*/ 142 h 987"/>
                  <a:gd name="T24" fmla="*/ 606 w 1665"/>
                  <a:gd name="T25" fmla="*/ 676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5" h="987">
                    <a:moveTo>
                      <a:pt x="0" y="987"/>
                    </a:moveTo>
                    <a:lnTo>
                      <a:pt x="0" y="855"/>
                    </a:lnTo>
                    <a:lnTo>
                      <a:pt x="555" y="570"/>
                    </a:lnTo>
                    <a:lnTo>
                      <a:pt x="555" y="702"/>
                    </a:lnTo>
                    <a:lnTo>
                      <a:pt x="0" y="987"/>
                    </a:lnTo>
                    <a:moveTo>
                      <a:pt x="606" y="676"/>
                    </a:moveTo>
                    <a:lnTo>
                      <a:pt x="606" y="544"/>
                    </a:lnTo>
                    <a:lnTo>
                      <a:pt x="1665" y="0"/>
                    </a:lnTo>
                    <a:lnTo>
                      <a:pt x="1665" y="95"/>
                    </a:lnTo>
                    <a:lnTo>
                      <a:pt x="1598" y="61"/>
                    </a:lnTo>
                    <a:lnTo>
                      <a:pt x="1575" y="105"/>
                    </a:lnTo>
                    <a:lnTo>
                      <a:pt x="1646" y="142"/>
                    </a:lnTo>
                    <a:lnTo>
                      <a:pt x="606" y="676"/>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58" name="Freeform 1744"/>
              <p:cNvSpPr>
                <a:spLocks/>
              </p:cNvSpPr>
              <p:nvPr/>
            </p:nvSpPr>
            <p:spPr bwMode="auto">
              <a:xfrm>
                <a:off x="6011" y="1170"/>
                <a:ext cx="4" cy="13"/>
              </a:xfrm>
              <a:custGeom>
                <a:avLst/>
                <a:gdLst>
                  <a:gd name="T0" fmla="*/ 0 w 4"/>
                  <a:gd name="T1" fmla="*/ 13 h 13"/>
                  <a:gd name="T2" fmla="*/ 0 w 4"/>
                  <a:gd name="T3" fmla="*/ 2 h 13"/>
                  <a:gd name="T4" fmla="*/ 4 w 4"/>
                  <a:gd name="T5" fmla="*/ 0 h 13"/>
                  <a:gd name="T6" fmla="*/ 4 w 4"/>
                  <a:gd name="T7" fmla="*/ 11 h 13"/>
                  <a:gd name="T8" fmla="*/ 0 w 4"/>
                  <a:gd name="T9" fmla="*/ 13 h 13"/>
                </a:gdLst>
                <a:ahLst/>
                <a:cxnLst>
                  <a:cxn ang="0">
                    <a:pos x="T0" y="T1"/>
                  </a:cxn>
                  <a:cxn ang="0">
                    <a:pos x="T2" y="T3"/>
                  </a:cxn>
                  <a:cxn ang="0">
                    <a:pos x="T4" y="T5"/>
                  </a:cxn>
                  <a:cxn ang="0">
                    <a:pos x="T6" y="T7"/>
                  </a:cxn>
                  <a:cxn ang="0">
                    <a:pos x="T8" y="T9"/>
                  </a:cxn>
                </a:cxnLst>
                <a:rect l="0" t="0" r="r" b="b"/>
                <a:pathLst>
                  <a:path w="4" h="13">
                    <a:moveTo>
                      <a:pt x="0" y="13"/>
                    </a:moveTo>
                    <a:lnTo>
                      <a:pt x="0" y="2"/>
                    </a:lnTo>
                    <a:lnTo>
                      <a:pt x="4" y="0"/>
                    </a:lnTo>
                    <a:lnTo>
                      <a:pt x="4" y="11"/>
                    </a:lnTo>
                    <a:lnTo>
                      <a:pt x="0" y="1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59" name="Freeform 1745"/>
              <p:cNvSpPr>
                <a:spLocks/>
              </p:cNvSpPr>
              <p:nvPr/>
            </p:nvSpPr>
            <p:spPr bwMode="auto">
              <a:xfrm>
                <a:off x="6099" y="1128"/>
                <a:ext cx="7" cy="7"/>
              </a:xfrm>
              <a:custGeom>
                <a:avLst/>
                <a:gdLst>
                  <a:gd name="T0" fmla="*/ 6 w 7"/>
                  <a:gd name="T1" fmla="*/ 7 h 7"/>
                  <a:gd name="T2" fmla="*/ 0 w 7"/>
                  <a:gd name="T3" fmla="*/ 4 h 7"/>
                  <a:gd name="T4" fmla="*/ 2 w 7"/>
                  <a:gd name="T5" fmla="*/ 0 h 7"/>
                  <a:gd name="T6" fmla="*/ 7 w 7"/>
                  <a:gd name="T7" fmla="*/ 3 h 7"/>
                  <a:gd name="T8" fmla="*/ 7 w 7"/>
                  <a:gd name="T9" fmla="*/ 6 h 7"/>
                  <a:gd name="T10" fmla="*/ 6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6" y="7"/>
                    </a:moveTo>
                    <a:lnTo>
                      <a:pt x="0" y="4"/>
                    </a:lnTo>
                    <a:lnTo>
                      <a:pt x="2" y="0"/>
                    </a:lnTo>
                    <a:lnTo>
                      <a:pt x="7" y="3"/>
                    </a:lnTo>
                    <a:lnTo>
                      <a:pt x="7" y="6"/>
                    </a:lnTo>
                    <a:lnTo>
                      <a:pt x="6"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60" name="Freeform 1746"/>
              <p:cNvSpPr>
                <a:spLocks noEditPoints="1"/>
              </p:cNvSpPr>
              <p:nvPr/>
            </p:nvSpPr>
            <p:spPr bwMode="auto">
              <a:xfrm>
                <a:off x="5963" y="1162"/>
                <a:ext cx="143" cy="135"/>
              </a:xfrm>
              <a:custGeom>
                <a:avLst/>
                <a:gdLst>
                  <a:gd name="T0" fmla="*/ 0 w 1665"/>
                  <a:gd name="T1" fmla="*/ 1561 h 1561"/>
                  <a:gd name="T2" fmla="*/ 0 w 1665"/>
                  <a:gd name="T3" fmla="*/ 1204 h 1561"/>
                  <a:gd name="T4" fmla="*/ 262 w 1665"/>
                  <a:gd name="T5" fmla="*/ 1067 h 1561"/>
                  <a:gd name="T6" fmla="*/ 262 w 1665"/>
                  <a:gd name="T7" fmla="*/ 1042 h 1561"/>
                  <a:gd name="T8" fmla="*/ 555 w 1665"/>
                  <a:gd name="T9" fmla="*/ 875 h 1561"/>
                  <a:gd name="T10" fmla="*/ 555 w 1665"/>
                  <a:gd name="T11" fmla="*/ 1276 h 1561"/>
                  <a:gd name="T12" fmla="*/ 0 w 1665"/>
                  <a:gd name="T13" fmla="*/ 1561 h 1561"/>
                  <a:gd name="T14" fmla="*/ 606 w 1665"/>
                  <a:gd name="T15" fmla="*/ 1250 h 1561"/>
                  <a:gd name="T16" fmla="*/ 606 w 1665"/>
                  <a:gd name="T17" fmla="*/ 846 h 1561"/>
                  <a:gd name="T18" fmla="*/ 1665 w 1665"/>
                  <a:gd name="T19" fmla="*/ 239 h 1561"/>
                  <a:gd name="T20" fmla="*/ 1665 w 1665"/>
                  <a:gd name="T21" fmla="*/ 569 h 1561"/>
                  <a:gd name="T22" fmla="*/ 1598 w 1665"/>
                  <a:gd name="T23" fmla="*/ 534 h 1561"/>
                  <a:gd name="T24" fmla="*/ 1575 w 1665"/>
                  <a:gd name="T25" fmla="*/ 578 h 1561"/>
                  <a:gd name="T26" fmla="*/ 1665 w 1665"/>
                  <a:gd name="T27" fmla="*/ 625 h 1561"/>
                  <a:gd name="T28" fmla="*/ 1665 w 1665"/>
                  <a:gd name="T29" fmla="*/ 706 h 1561"/>
                  <a:gd name="T30" fmla="*/ 606 w 1665"/>
                  <a:gd name="T31" fmla="*/ 1250 h 1561"/>
                  <a:gd name="T32" fmla="*/ 0 w 1665"/>
                  <a:gd name="T33" fmla="*/ 1017 h 1561"/>
                  <a:gd name="T34" fmla="*/ 0 w 1665"/>
                  <a:gd name="T35" fmla="*/ 854 h 1561"/>
                  <a:gd name="T36" fmla="*/ 555 w 1665"/>
                  <a:gd name="T37" fmla="*/ 569 h 1561"/>
                  <a:gd name="T38" fmla="*/ 555 w 1665"/>
                  <a:gd name="T39" fmla="*/ 817 h 1561"/>
                  <a:gd name="T40" fmla="*/ 262 w 1665"/>
                  <a:gd name="T41" fmla="*/ 985 h 1561"/>
                  <a:gd name="T42" fmla="*/ 262 w 1665"/>
                  <a:gd name="T43" fmla="*/ 880 h 1561"/>
                  <a:gd name="T44" fmla="*/ 0 w 1665"/>
                  <a:gd name="T45" fmla="*/ 1017 h 1561"/>
                  <a:gd name="T46" fmla="*/ 606 w 1665"/>
                  <a:gd name="T47" fmla="*/ 788 h 1561"/>
                  <a:gd name="T48" fmla="*/ 606 w 1665"/>
                  <a:gd name="T49" fmla="*/ 543 h 1561"/>
                  <a:gd name="T50" fmla="*/ 1665 w 1665"/>
                  <a:gd name="T51" fmla="*/ 0 h 1561"/>
                  <a:gd name="T52" fmla="*/ 1665 w 1665"/>
                  <a:gd name="T53" fmla="*/ 118 h 1561"/>
                  <a:gd name="T54" fmla="*/ 1598 w 1665"/>
                  <a:gd name="T55" fmla="*/ 83 h 1561"/>
                  <a:gd name="T56" fmla="*/ 1575 w 1665"/>
                  <a:gd name="T57" fmla="*/ 127 h 1561"/>
                  <a:gd name="T58" fmla="*/ 1665 w 1665"/>
                  <a:gd name="T59" fmla="*/ 174 h 1561"/>
                  <a:gd name="T60" fmla="*/ 1665 w 1665"/>
                  <a:gd name="T61" fmla="*/ 182 h 1561"/>
                  <a:gd name="T62" fmla="*/ 606 w 1665"/>
                  <a:gd name="T63" fmla="*/ 788 h 1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65" h="1561">
                    <a:moveTo>
                      <a:pt x="0" y="1561"/>
                    </a:moveTo>
                    <a:lnTo>
                      <a:pt x="0" y="1204"/>
                    </a:lnTo>
                    <a:lnTo>
                      <a:pt x="262" y="1067"/>
                    </a:lnTo>
                    <a:lnTo>
                      <a:pt x="262" y="1042"/>
                    </a:lnTo>
                    <a:lnTo>
                      <a:pt x="555" y="875"/>
                    </a:lnTo>
                    <a:lnTo>
                      <a:pt x="555" y="1276"/>
                    </a:lnTo>
                    <a:lnTo>
                      <a:pt x="0" y="1561"/>
                    </a:lnTo>
                    <a:moveTo>
                      <a:pt x="606" y="1250"/>
                    </a:moveTo>
                    <a:lnTo>
                      <a:pt x="606" y="846"/>
                    </a:lnTo>
                    <a:lnTo>
                      <a:pt x="1665" y="239"/>
                    </a:lnTo>
                    <a:lnTo>
                      <a:pt x="1665" y="569"/>
                    </a:lnTo>
                    <a:lnTo>
                      <a:pt x="1598" y="534"/>
                    </a:lnTo>
                    <a:lnTo>
                      <a:pt x="1575" y="578"/>
                    </a:lnTo>
                    <a:lnTo>
                      <a:pt x="1665" y="625"/>
                    </a:lnTo>
                    <a:lnTo>
                      <a:pt x="1665" y="706"/>
                    </a:lnTo>
                    <a:lnTo>
                      <a:pt x="606" y="1250"/>
                    </a:lnTo>
                    <a:moveTo>
                      <a:pt x="0" y="1017"/>
                    </a:moveTo>
                    <a:lnTo>
                      <a:pt x="0" y="854"/>
                    </a:lnTo>
                    <a:lnTo>
                      <a:pt x="555" y="569"/>
                    </a:lnTo>
                    <a:lnTo>
                      <a:pt x="555" y="817"/>
                    </a:lnTo>
                    <a:lnTo>
                      <a:pt x="262" y="985"/>
                    </a:lnTo>
                    <a:lnTo>
                      <a:pt x="262" y="880"/>
                    </a:lnTo>
                    <a:lnTo>
                      <a:pt x="0" y="1017"/>
                    </a:lnTo>
                    <a:moveTo>
                      <a:pt x="606" y="788"/>
                    </a:moveTo>
                    <a:lnTo>
                      <a:pt x="606" y="543"/>
                    </a:lnTo>
                    <a:lnTo>
                      <a:pt x="1665" y="0"/>
                    </a:lnTo>
                    <a:lnTo>
                      <a:pt x="1665" y="118"/>
                    </a:lnTo>
                    <a:lnTo>
                      <a:pt x="1598" y="83"/>
                    </a:lnTo>
                    <a:lnTo>
                      <a:pt x="1575" y="127"/>
                    </a:lnTo>
                    <a:lnTo>
                      <a:pt x="1665" y="174"/>
                    </a:lnTo>
                    <a:lnTo>
                      <a:pt x="1665" y="182"/>
                    </a:lnTo>
                    <a:lnTo>
                      <a:pt x="606" y="788"/>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61" name="Freeform 1747"/>
              <p:cNvSpPr>
                <a:spLocks noEditPoints="1"/>
              </p:cNvSpPr>
              <p:nvPr/>
            </p:nvSpPr>
            <p:spPr bwMode="auto">
              <a:xfrm>
                <a:off x="6011" y="1209"/>
                <a:ext cx="4" cy="64"/>
              </a:xfrm>
              <a:custGeom>
                <a:avLst/>
                <a:gdLst>
                  <a:gd name="T0" fmla="*/ 0 w 51"/>
                  <a:gd name="T1" fmla="*/ 733 h 733"/>
                  <a:gd name="T2" fmla="*/ 0 w 51"/>
                  <a:gd name="T3" fmla="*/ 332 h 733"/>
                  <a:gd name="T4" fmla="*/ 51 w 51"/>
                  <a:gd name="T5" fmla="*/ 303 h 733"/>
                  <a:gd name="T6" fmla="*/ 51 w 51"/>
                  <a:gd name="T7" fmla="*/ 707 h 733"/>
                  <a:gd name="T8" fmla="*/ 0 w 51"/>
                  <a:gd name="T9" fmla="*/ 733 h 733"/>
                  <a:gd name="T10" fmla="*/ 0 w 51"/>
                  <a:gd name="T11" fmla="*/ 274 h 733"/>
                  <a:gd name="T12" fmla="*/ 0 w 51"/>
                  <a:gd name="T13" fmla="*/ 26 h 733"/>
                  <a:gd name="T14" fmla="*/ 51 w 51"/>
                  <a:gd name="T15" fmla="*/ 0 h 733"/>
                  <a:gd name="T16" fmla="*/ 51 w 51"/>
                  <a:gd name="T17" fmla="*/ 245 h 733"/>
                  <a:gd name="T18" fmla="*/ 0 w 51"/>
                  <a:gd name="T19" fmla="*/ 274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733">
                    <a:moveTo>
                      <a:pt x="0" y="733"/>
                    </a:moveTo>
                    <a:lnTo>
                      <a:pt x="0" y="332"/>
                    </a:lnTo>
                    <a:lnTo>
                      <a:pt x="51" y="303"/>
                    </a:lnTo>
                    <a:lnTo>
                      <a:pt x="51" y="707"/>
                    </a:lnTo>
                    <a:lnTo>
                      <a:pt x="0" y="733"/>
                    </a:lnTo>
                    <a:moveTo>
                      <a:pt x="0" y="274"/>
                    </a:moveTo>
                    <a:lnTo>
                      <a:pt x="0" y="26"/>
                    </a:lnTo>
                    <a:lnTo>
                      <a:pt x="51" y="0"/>
                    </a:lnTo>
                    <a:lnTo>
                      <a:pt x="51" y="245"/>
                    </a:lnTo>
                    <a:lnTo>
                      <a:pt x="0" y="274"/>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62" name="Freeform 1748"/>
              <p:cNvSpPr>
                <a:spLocks/>
              </p:cNvSpPr>
              <p:nvPr/>
            </p:nvSpPr>
            <p:spPr bwMode="auto">
              <a:xfrm>
                <a:off x="6099" y="1170"/>
                <a:ext cx="7" cy="7"/>
              </a:xfrm>
              <a:custGeom>
                <a:avLst/>
                <a:gdLst>
                  <a:gd name="T0" fmla="*/ 7 w 7"/>
                  <a:gd name="T1" fmla="*/ 7 h 7"/>
                  <a:gd name="T2" fmla="*/ 0 w 7"/>
                  <a:gd name="T3" fmla="*/ 3 h 7"/>
                  <a:gd name="T4" fmla="*/ 2 w 7"/>
                  <a:gd name="T5" fmla="*/ 0 h 7"/>
                  <a:gd name="T6" fmla="*/ 7 w 7"/>
                  <a:gd name="T7" fmla="*/ 3 h 7"/>
                  <a:gd name="T8" fmla="*/ 7 w 7"/>
                  <a:gd name="T9" fmla="*/ 7 h 7"/>
                </a:gdLst>
                <a:ahLst/>
                <a:cxnLst>
                  <a:cxn ang="0">
                    <a:pos x="T0" y="T1"/>
                  </a:cxn>
                  <a:cxn ang="0">
                    <a:pos x="T2" y="T3"/>
                  </a:cxn>
                  <a:cxn ang="0">
                    <a:pos x="T4" y="T5"/>
                  </a:cxn>
                  <a:cxn ang="0">
                    <a:pos x="T6" y="T7"/>
                  </a:cxn>
                  <a:cxn ang="0">
                    <a:pos x="T8" y="T9"/>
                  </a:cxn>
                </a:cxnLst>
                <a:rect l="0" t="0" r="r" b="b"/>
                <a:pathLst>
                  <a:path w="7" h="7">
                    <a:moveTo>
                      <a:pt x="7" y="7"/>
                    </a:moveTo>
                    <a:lnTo>
                      <a:pt x="0" y="3"/>
                    </a:lnTo>
                    <a:lnTo>
                      <a:pt x="2" y="0"/>
                    </a:lnTo>
                    <a:lnTo>
                      <a:pt x="7" y="3"/>
                    </a:lnTo>
                    <a:lnTo>
                      <a:pt x="7"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63" name="Freeform 1749"/>
              <p:cNvSpPr>
                <a:spLocks/>
              </p:cNvSpPr>
              <p:nvPr/>
            </p:nvSpPr>
            <p:spPr bwMode="auto">
              <a:xfrm>
                <a:off x="6099" y="1208"/>
                <a:ext cx="7" cy="8"/>
              </a:xfrm>
              <a:custGeom>
                <a:avLst/>
                <a:gdLst>
                  <a:gd name="T0" fmla="*/ 7 w 7"/>
                  <a:gd name="T1" fmla="*/ 8 h 8"/>
                  <a:gd name="T2" fmla="*/ 0 w 7"/>
                  <a:gd name="T3" fmla="*/ 4 h 8"/>
                  <a:gd name="T4" fmla="*/ 2 w 7"/>
                  <a:gd name="T5" fmla="*/ 0 h 8"/>
                  <a:gd name="T6" fmla="*/ 7 w 7"/>
                  <a:gd name="T7" fmla="*/ 3 h 8"/>
                  <a:gd name="T8" fmla="*/ 7 w 7"/>
                  <a:gd name="T9" fmla="*/ 8 h 8"/>
                </a:gdLst>
                <a:ahLst/>
                <a:cxnLst>
                  <a:cxn ang="0">
                    <a:pos x="T0" y="T1"/>
                  </a:cxn>
                  <a:cxn ang="0">
                    <a:pos x="T2" y="T3"/>
                  </a:cxn>
                  <a:cxn ang="0">
                    <a:pos x="T4" y="T5"/>
                  </a:cxn>
                  <a:cxn ang="0">
                    <a:pos x="T6" y="T7"/>
                  </a:cxn>
                  <a:cxn ang="0">
                    <a:pos x="T8" y="T9"/>
                  </a:cxn>
                </a:cxnLst>
                <a:rect l="0" t="0" r="r" b="b"/>
                <a:pathLst>
                  <a:path w="7" h="8">
                    <a:moveTo>
                      <a:pt x="7" y="8"/>
                    </a:moveTo>
                    <a:lnTo>
                      <a:pt x="0" y="4"/>
                    </a:lnTo>
                    <a:lnTo>
                      <a:pt x="2" y="0"/>
                    </a:lnTo>
                    <a:lnTo>
                      <a:pt x="7" y="3"/>
                    </a:lnTo>
                    <a:lnTo>
                      <a:pt x="7"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64" name="Freeform 1750"/>
              <p:cNvSpPr>
                <a:spLocks/>
              </p:cNvSpPr>
              <p:nvPr/>
            </p:nvSpPr>
            <p:spPr bwMode="auto">
              <a:xfrm>
                <a:off x="5985" y="1178"/>
                <a:ext cx="121" cy="74"/>
              </a:xfrm>
              <a:custGeom>
                <a:avLst/>
                <a:gdLst>
                  <a:gd name="T0" fmla="*/ 0 w 121"/>
                  <a:gd name="T1" fmla="*/ 74 h 74"/>
                  <a:gd name="T2" fmla="*/ 0 w 121"/>
                  <a:gd name="T3" fmla="*/ 69 h 74"/>
                  <a:gd name="T4" fmla="*/ 26 w 121"/>
                  <a:gd name="T5" fmla="*/ 55 h 74"/>
                  <a:gd name="T6" fmla="*/ 30 w 121"/>
                  <a:gd name="T7" fmla="*/ 52 h 74"/>
                  <a:gd name="T8" fmla="*/ 121 w 121"/>
                  <a:gd name="T9" fmla="*/ 0 h 74"/>
                  <a:gd name="T10" fmla="*/ 121 w 121"/>
                  <a:gd name="T11" fmla="*/ 5 h 74"/>
                  <a:gd name="T12" fmla="*/ 30 w 121"/>
                  <a:gd name="T13" fmla="*/ 57 h 74"/>
                  <a:gd name="T14" fmla="*/ 26 w 121"/>
                  <a:gd name="T15" fmla="*/ 60 h 74"/>
                  <a:gd name="T16" fmla="*/ 0 w 121"/>
                  <a:gd name="T17"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74">
                    <a:moveTo>
                      <a:pt x="0" y="74"/>
                    </a:moveTo>
                    <a:lnTo>
                      <a:pt x="0" y="69"/>
                    </a:lnTo>
                    <a:lnTo>
                      <a:pt x="26" y="55"/>
                    </a:lnTo>
                    <a:lnTo>
                      <a:pt x="30" y="52"/>
                    </a:lnTo>
                    <a:lnTo>
                      <a:pt x="121" y="0"/>
                    </a:lnTo>
                    <a:lnTo>
                      <a:pt x="121" y="5"/>
                    </a:lnTo>
                    <a:lnTo>
                      <a:pt x="30" y="57"/>
                    </a:lnTo>
                    <a:lnTo>
                      <a:pt x="26" y="60"/>
                    </a:lnTo>
                    <a:lnTo>
                      <a:pt x="0" y="7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65" name="Freeform 1751"/>
              <p:cNvSpPr>
                <a:spLocks noEditPoints="1"/>
              </p:cNvSpPr>
              <p:nvPr/>
            </p:nvSpPr>
            <p:spPr bwMode="auto">
              <a:xfrm>
                <a:off x="5963" y="1243"/>
                <a:ext cx="146" cy="136"/>
              </a:xfrm>
              <a:custGeom>
                <a:avLst/>
                <a:gdLst>
                  <a:gd name="T0" fmla="*/ 0 w 1696"/>
                  <a:gd name="T1" fmla="*/ 1577 h 1577"/>
                  <a:gd name="T2" fmla="*/ 0 w 1696"/>
                  <a:gd name="T3" fmla="*/ 977 h 1577"/>
                  <a:gd name="T4" fmla="*/ 555 w 1696"/>
                  <a:gd name="T5" fmla="*/ 659 h 1577"/>
                  <a:gd name="T6" fmla="*/ 555 w 1696"/>
                  <a:gd name="T7" fmla="*/ 1292 h 1577"/>
                  <a:gd name="T8" fmla="*/ 0 w 1696"/>
                  <a:gd name="T9" fmla="*/ 1577 h 1577"/>
                  <a:gd name="T10" fmla="*/ 606 w 1696"/>
                  <a:gd name="T11" fmla="*/ 1266 h 1577"/>
                  <a:gd name="T12" fmla="*/ 606 w 1696"/>
                  <a:gd name="T13" fmla="*/ 631 h 1577"/>
                  <a:gd name="T14" fmla="*/ 741 w 1696"/>
                  <a:gd name="T15" fmla="*/ 553 h 1577"/>
                  <a:gd name="T16" fmla="*/ 741 w 1696"/>
                  <a:gd name="T17" fmla="*/ 719 h 1577"/>
                  <a:gd name="T18" fmla="*/ 1696 w 1696"/>
                  <a:gd name="T19" fmla="*/ 220 h 1577"/>
                  <a:gd name="T20" fmla="*/ 1696 w 1696"/>
                  <a:gd name="T21" fmla="*/ 707 h 1577"/>
                  <a:gd name="T22" fmla="*/ 606 w 1696"/>
                  <a:gd name="T23" fmla="*/ 1266 h 1577"/>
                  <a:gd name="T24" fmla="*/ 0 w 1696"/>
                  <a:gd name="T25" fmla="*/ 920 h 1577"/>
                  <a:gd name="T26" fmla="*/ 0 w 1696"/>
                  <a:gd name="T27" fmla="*/ 870 h 1577"/>
                  <a:gd name="T28" fmla="*/ 555 w 1696"/>
                  <a:gd name="T29" fmla="*/ 585 h 1577"/>
                  <a:gd name="T30" fmla="*/ 555 w 1696"/>
                  <a:gd name="T31" fmla="*/ 602 h 1577"/>
                  <a:gd name="T32" fmla="*/ 0 w 1696"/>
                  <a:gd name="T33" fmla="*/ 920 h 1577"/>
                  <a:gd name="T34" fmla="*/ 606 w 1696"/>
                  <a:gd name="T35" fmla="*/ 573 h 1577"/>
                  <a:gd name="T36" fmla="*/ 606 w 1696"/>
                  <a:gd name="T37" fmla="*/ 559 h 1577"/>
                  <a:gd name="T38" fmla="*/ 833 w 1696"/>
                  <a:gd name="T39" fmla="*/ 443 h 1577"/>
                  <a:gd name="T40" fmla="*/ 606 w 1696"/>
                  <a:gd name="T41" fmla="*/ 573 h 1577"/>
                  <a:gd name="T42" fmla="*/ 927 w 1696"/>
                  <a:gd name="T43" fmla="*/ 434 h 1577"/>
                  <a:gd name="T44" fmla="*/ 910 w 1696"/>
                  <a:gd name="T45" fmla="*/ 403 h 1577"/>
                  <a:gd name="T46" fmla="*/ 1696 w 1696"/>
                  <a:gd name="T47" fmla="*/ 0 h 1577"/>
                  <a:gd name="T48" fmla="*/ 1696 w 1696"/>
                  <a:gd name="T49" fmla="*/ 32 h 1577"/>
                  <a:gd name="T50" fmla="*/ 1626 w 1696"/>
                  <a:gd name="T51" fmla="*/ 69 h 1577"/>
                  <a:gd name="T52" fmla="*/ 1598 w 1696"/>
                  <a:gd name="T53" fmla="*/ 55 h 1577"/>
                  <a:gd name="T54" fmla="*/ 1578 w 1696"/>
                  <a:gd name="T55" fmla="*/ 94 h 1577"/>
                  <a:gd name="T56" fmla="*/ 927 w 1696"/>
                  <a:gd name="T57" fmla="*/ 434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96" h="1577">
                    <a:moveTo>
                      <a:pt x="0" y="1577"/>
                    </a:moveTo>
                    <a:lnTo>
                      <a:pt x="0" y="977"/>
                    </a:lnTo>
                    <a:lnTo>
                      <a:pt x="555" y="659"/>
                    </a:lnTo>
                    <a:lnTo>
                      <a:pt x="555" y="1292"/>
                    </a:lnTo>
                    <a:lnTo>
                      <a:pt x="0" y="1577"/>
                    </a:lnTo>
                    <a:moveTo>
                      <a:pt x="606" y="1266"/>
                    </a:moveTo>
                    <a:lnTo>
                      <a:pt x="606" y="631"/>
                    </a:lnTo>
                    <a:lnTo>
                      <a:pt x="741" y="553"/>
                    </a:lnTo>
                    <a:lnTo>
                      <a:pt x="741" y="719"/>
                    </a:lnTo>
                    <a:lnTo>
                      <a:pt x="1696" y="220"/>
                    </a:lnTo>
                    <a:lnTo>
                      <a:pt x="1696" y="707"/>
                    </a:lnTo>
                    <a:lnTo>
                      <a:pt x="606" y="1266"/>
                    </a:lnTo>
                    <a:moveTo>
                      <a:pt x="0" y="920"/>
                    </a:moveTo>
                    <a:lnTo>
                      <a:pt x="0" y="870"/>
                    </a:lnTo>
                    <a:lnTo>
                      <a:pt x="555" y="585"/>
                    </a:lnTo>
                    <a:lnTo>
                      <a:pt x="555" y="602"/>
                    </a:lnTo>
                    <a:lnTo>
                      <a:pt x="0" y="920"/>
                    </a:lnTo>
                    <a:moveTo>
                      <a:pt x="606" y="573"/>
                    </a:moveTo>
                    <a:lnTo>
                      <a:pt x="606" y="559"/>
                    </a:lnTo>
                    <a:lnTo>
                      <a:pt x="833" y="443"/>
                    </a:lnTo>
                    <a:lnTo>
                      <a:pt x="606" y="573"/>
                    </a:lnTo>
                    <a:moveTo>
                      <a:pt x="927" y="434"/>
                    </a:moveTo>
                    <a:lnTo>
                      <a:pt x="910" y="403"/>
                    </a:lnTo>
                    <a:lnTo>
                      <a:pt x="1696" y="0"/>
                    </a:lnTo>
                    <a:lnTo>
                      <a:pt x="1696" y="32"/>
                    </a:lnTo>
                    <a:lnTo>
                      <a:pt x="1626" y="69"/>
                    </a:lnTo>
                    <a:lnTo>
                      <a:pt x="1598" y="55"/>
                    </a:lnTo>
                    <a:lnTo>
                      <a:pt x="1578" y="94"/>
                    </a:lnTo>
                    <a:lnTo>
                      <a:pt x="927" y="434"/>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66" name="Freeform 1752"/>
              <p:cNvSpPr>
                <a:spLocks noEditPoints="1"/>
              </p:cNvSpPr>
              <p:nvPr/>
            </p:nvSpPr>
            <p:spPr bwMode="auto">
              <a:xfrm>
                <a:off x="6011" y="1291"/>
                <a:ext cx="4" cy="63"/>
              </a:xfrm>
              <a:custGeom>
                <a:avLst/>
                <a:gdLst>
                  <a:gd name="T0" fmla="*/ 0 w 51"/>
                  <a:gd name="T1" fmla="*/ 733 h 733"/>
                  <a:gd name="T2" fmla="*/ 0 w 51"/>
                  <a:gd name="T3" fmla="*/ 100 h 733"/>
                  <a:gd name="T4" fmla="*/ 51 w 51"/>
                  <a:gd name="T5" fmla="*/ 72 h 733"/>
                  <a:gd name="T6" fmla="*/ 51 w 51"/>
                  <a:gd name="T7" fmla="*/ 707 h 733"/>
                  <a:gd name="T8" fmla="*/ 0 w 51"/>
                  <a:gd name="T9" fmla="*/ 733 h 733"/>
                  <a:gd name="T10" fmla="*/ 0 w 51"/>
                  <a:gd name="T11" fmla="*/ 43 h 733"/>
                  <a:gd name="T12" fmla="*/ 0 w 51"/>
                  <a:gd name="T13" fmla="*/ 26 h 733"/>
                  <a:gd name="T14" fmla="*/ 51 w 51"/>
                  <a:gd name="T15" fmla="*/ 0 h 733"/>
                  <a:gd name="T16" fmla="*/ 51 w 51"/>
                  <a:gd name="T17" fmla="*/ 14 h 733"/>
                  <a:gd name="T18" fmla="*/ 0 w 51"/>
                  <a:gd name="T19" fmla="*/ 4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733">
                    <a:moveTo>
                      <a:pt x="0" y="733"/>
                    </a:moveTo>
                    <a:lnTo>
                      <a:pt x="0" y="100"/>
                    </a:lnTo>
                    <a:lnTo>
                      <a:pt x="51" y="72"/>
                    </a:lnTo>
                    <a:lnTo>
                      <a:pt x="51" y="707"/>
                    </a:lnTo>
                    <a:lnTo>
                      <a:pt x="0" y="733"/>
                    </a:lnTo>
                    <a:moveTo>
                      <a:pt x="0" y="43"/>
                    </a:moveTo>
                    <a:lnTo>
                      <a:pt x="0" y="26"/>
                    </a:lnTo>
                    <a:lnTo>
                      <a:pt x="51" y="0"/>
                    </a:lnTo>
                    <a:lnTo>
                      <a:pt x="51" y="14"/>
                    </a:lnTo>
                    <a:lnTo>
                      <a:pt x="0" y="43"/>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67" name="Freeform 1753"/>
              <p:cNvSpPr>
                <a:spLocks/>
              </p:cNvSpPr>
              <p:nvPr/>
            </p:nvSpPr>
            <p:spPr bwMode="auto">
              <a:xfrm>
                <a:off x="6099" y="1247"/>
                <a:ext cx="4" cy="4"/>
              </a:xfrm>
              <a:custGeom>
                <a:avLst/>
                <a:gdLst>
                  <a:gd name="T0" fmla="*/ 0 w 4"/>
                  <a:gd name="T1" fmla="*/ 4 h 4"/>
                  <a:gd name="T2" fmla="*/ 2 w 4"/>
                  <a:gd name="T3" fmla="*/ 0 h 4"/>
                  <a:gd name="T4" fmla="*/ 4 w 4"/>
                  <a:gd name="T5" fmla="*/ 2 h 4"/>
                  <a:gd name="T6" fmla="*/ 0 w 4"/>
                  <a:gd name="T7" fmla="*/ 4 h 4"/>
                </a:gdLst>
                <a:ahLst/>
                <a:cxnLst>
                  <a:cxn ang="0">
                    <a:pos x="T0" y="T1"/>
                  </a:cxn>
                  <a:cxn ang="0">
                    <a:pos x="T2" y="T3"/>
                  </a:cxn>
                  <a:cxn ang="0">
                    <a:pos x="T4" y="T5"/>
                  </a:cxn>
                  <a:cxn ang="0">
                    <a:pos x="T6" y="T7"/>
                  </a:cxn>
                </a:cxnLst>
                <a:rect l="0" t="0" r="r" b="b"/>
                <a:pathLst>
                  <a:path w="4" h="4">
                    <a:moveTo>
                      <a:pt x="0" y="4"/>
                    </a:moveTo>
                    <a:lnTo>
                      <a:pt x="2" y="0"/>
                    </a:lnTo>
                    <a:lnTo>
                      <a:pt x="4" y="2"/>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68" name="Freeform 1754"/>
              <p:cNvSpPr>
                <a:spLocks/>
              </p:cNvSpPr>
              <p:nvPr/>
            </p:nvSpPr>
            <p:spPr bwMode="auto">
              <a:xfrm>
                <a:off x="5963" y="1278"/>
                <a:ext cx="80" cy="49"/>
              </a:xfrm>
              <a:custGeom>
                <a:avLst/>
                <a:gdLst>
                  <a:gd name="T0" fmla="*/ 0 w 80"/>
                  <a:gd name="T1" fmla="*/ 49 h 49"/>
                  <a:gd name="T2" fmla="*/ 0 w 80"/>
                  <a:gd name="T3" fmla="*/ 44 h 49"/>
                  <a:gd name="T4" fmla="*/ 48 w 80"/>
                  <a:gd name="T5" fmla="*/ 17 h 49"/>
                  <a:gd name="T6" fmla="*/ 52 w 80"/>
                  <a:gd name="T7" fmla="*/ 14 h 49"/>
                  <a:gd name="T8" fmla="*/ 72 w 80"/>
                  <a:gd name="T9" fmla="*/ 3 h 49"/>
                  <a:gd name="T10" fmla="*/ 78 w 80"/>
                  <a:gd name="T11" fmla="*/ 0 h 49"/>
                  <a:gd name="T12" fmla="*/ 80 w 80"/>
                  <a:gd name="T13" fmla="*/ 2 h 49"/>
                  <a:gd name="T14" fmla="*/ 64 w 80"/>
                  <a:gd name="T15" fmla="*/ 11 h 49"/>
                  <a:gd name="T16" fmla="*/ 64 w 80"/>
                  <a:gd name="T17" fmla="*/ 12 h 49"/>
                  <a:gd name="T18" fmla="*/ 52 w 80"/>
                  <a:gd name="T19" fmla="*/ 19 h 49"/>
                  <a:gd name="T20" fmla="*/ 48 w 80"/>
                  <a:gd name="T21" fmla="*/ 22 h 49"/>
                  <a:gd name="T22" fmla="*/ 0 w 80"/>
                  <a:gd name="T2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0" h="49">
                    <a:moveTo>
                      <a:pt x="0" y="49"/>
                    </a:moveTo>
                    <a:lnTo>
                      <a:pt x="0" y="44"/>
                    </a:lnTo>
                    <a:lnTo>
                      <a:pt x="48" y="17"/>
                    </a:lnTo>
                    <a:lnTo>
                      <a:pt x="52" y="14"/>
                    </a:lnTo>
                    <a:lnTo>
                      <a:pt x="72" y="3"/>
                    </a:lnTo>
                    <a:lnTo>
                      <a:pt x="78" y="0"/>
                    </a:lnTo>
                    <a:lnTo>
                      <a:pt x="80" y="2"/>
                    </a:lnTo>
                    <a:lnTo>
                      <a:pt x="64" y="11"/>
                    </a:lnTo>
                    <a:lnTo>
                      <a:pt x="64" y="12"/>
                    </a:lnTo>
                    <a:lnTo>
                      <a:pt x="52" y="19"/>
                    </a:lnTo>
                    <a:lnTo>
                      <a:pt x="48" y="22"/>
                    </a:lnTo>
                    <a:lnTo>
                      <a:pt x="0" y="4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69" name="Freeform 1755"/>
              <p:cNvSpPr>
                <a:spLocks noEditPoints="1"/>
              </p:cNvSpPr>
              <p:nvPr/>
            </p:nvSpPr>
            <p:spPr bwMode="auto">
              <a:xfrm>
                <a:off x="5963" y="1223"/>
                <a:ext cx="146" cy="95"/>
              </a:xfrm>
              <a:custGeom>
                <a:avLst/>
                <a:gdLst>
                  <a:gd name="T0" fmla="*/ 0 w 1696"/>
                  <a:gd name="T1" fmla="*/ 1095 h 1095"/>
                  <a:gd name="T2" fmla="*/ 0 w 1696"/>
                  <a:gd name="T3" fmla="*/ 855 h 1095"/>
                  <a:gd name="T4" fmla="*/ 555 w 1696"/>
                  <a:gd name="T5" fmla="*/ 570 h 1095"/>
                  <a:gd name="T6" fmla="*/ 555 w 1696"/>
                  <a:gd name="T7" fmla="*/ 810 h 1095"/>
                  <a:gd name="T8" fmla="*/ 0 w 1696"/>
                  <a:gd name="T9" fmla="*/ 1095 h 1095"/>
                  <a:gd name="T10" fmla="*/ 606 w 1696"/>
                  <a:gd name="T11" fmla="*/ 784 h 1095"/>
                  <a:gd name="T12" fmla="*/ 606 w 1696"/>
                  <a:gd name="T13" fmla="*/ 544 h 1095"/>
                  <a:gd name="T14" fmla="*/ 1665 w 1696"/>
                  <a:gd name="T15" fmla="*/ 0 h 1095"/>
                  <a:gd name="T16" fmla="*/ 1665 w 1696"/>
                  <a:gd name="T17" fmla="*/ 7 h 1095"/>
                  <a:gd name="T18" fmla="*/ 1696 w 1696"/>
                  <a:gd name="T19" fmla="*/ 21 h 1095"/>
                  <a:gd name="T20" fmla="*/ 1696 w 1696"/>
                  <a:gd name="T21" fmla="*/ 225 h 1095"/>
                  <a:gd name="T22" fmla="*/ 910 w 1696"/>
                  <a:gd name="T23" fmla="*/ 628 h 1095"/>
                  <a:gd name="T24" fmla="*/ 908 w 1696"/>
                  <a:gd name="T25" fmla="*/ 625 h 1095"/>
                  <a:gd name="T26" fmla="*/ 833 w 1696"/>
                  <a:gd name="T27" fmla="*/ 668 h 1095"/>
                  <a:gd name="T28" fmla="*/ 606 w 1696"/>
                  <a:gd name="T29" fmla="*/ 784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96" h="1095">
                    <a:moveTo>
                      <a:pt x="0" y="1095"/>
                    </a:moveTo>
                    <a:lnTo>
                      <a:pt x="0" y="855"/>
                    </a:lnTo>
                    <a:lnTo>
                      <a:pt x="555" y="570"/>
                    </a:lnTo>
                    <a:lnTo>
                      <a:pt x="555" y="810"/>
                    </a:lnTo>
                    <a:lnTo>
                      <a:pt x="0" y="1095"/>
                    </a:lnTo>
                    <a:moveTo>
                      <a:pt x="606" y="784"/>
                    </a:moveTo>
                    <a:lnTo>
                      <a:pt x="606" y="544"/>
                    </a:lnTo>
                    <a:lnTo>
                      <a:pt x="1665" y="0"/>
                    </a:lnTo>
                    <a:lnTo>
                      <a:pt x="1665" y="7"/>
                    </a:lnTo>
                    <a:lnTo>
                      <a:pt x="1696" y="21"/>
                    </a:lnTo>
                    <a:lnTo>
                      <a:pt x="1696" y="225"/>
                    </a:lnTo>
                    <a:lnTo>
                      <a:pt x="910" y="628"/>
                    </a:lnTo>
                    <a:lnTo>
                      <a:pt x="908" y="625"/>
                    </a:lnTo>
                    <a:lnTo>
                      <a:pt x="833" y="668"/>
                    </a:lnTo>
                    <a:lnTo>
                      <a:pt x="606" y="784"/>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70" name="Freeform 1756"/>
              <p:cNvSpPr>
                <a:spLocks/>
              </p:cNvSpPr>
              <p:nvPr/>
            </p:nvSpPr>
            <p:spPr bwMode="auto">
              <a:xfrm>
                <a:off x="6011" y="1270"/>
                <a:ext cx="4" cy="23"/>
              </a:xfrm>
              <a:custGeom>
                <a:avLst/>
                <a:gdLst>
                  <a:gd name="T0" fmla="*/ 0 w 4"/>
                  <a:gd name="T1" fmla="*/ 23 h 23"/>
                  <a:gd name="T2" fmla="*/ 0 w 4"/>
                  <a:gd name="T3" fmla="*/ 3 h 23"/>
                  <a:gd name="T4" fmla="*/ 4 w 4"/>
                  <a:gd name="T5" fmla="*/ 0 h 23"/>
                  <a:gd name="T6" fmla="*/ 4 w 4"/>
                  <a:gd name="T7" fmla="*/ 21 h 23"/>
                  <a:gd name="T8" fmla="*/ 0 w 4"/>
                  <a:gd name="T9" fmla="*/ 23 h 23"/>
                </a:gdLst>
                <a:ahLst/>
                <a:cxnLst>
                  <a:cxn ang="0">
                    <a:pos x="T0" y="T1"/>
                  </a:cxn>
                  <a:cxn ang="0">
                    <a:pos x="T2" y="T3"/>
                  </a:cxn>
                  <a:cxn ang="0">
                    <a:pos x="T4" y="T5"/>
                  </a:cxn>
                  <a:cxn ang="0">
                    <a:pos x="T6" y="T7"/>
                  </a:cxn>
                  <a:cxn ang="0">
                    <a:pos x="T8" y="T9"/>
                  </a:cxn>
                </a:cxnLst>
                <a:rect l="0" t="0" r="r" b="b"/>
                <a:pathLst>
                  <a:path w="4" h="23">
                    <a:moveTo>
                      <a:pt x="0" y="23"/>
                    </a:moveTo>
                    <a:lnTo>
                      <a:pt x="0" y="3"/>
                    </a:lnTo>
                    <a:lnTo>
                      <a:pt x="4" y="0"/>
                    </a:lnTo>
                    <a:lnTo>
                      <a:pt x="4" y="21"/>
                    </a:lnTo>
                    <a:lnTo>
                      <a:pt x="0"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71" name="Freeform 1757"/>
              <p:cNvSpPr>
                <a:spLocks/>
              </p:cNvSpPr>
              <p:nvPr/>
            </p:nvSpPr>
            <p:spPr bwMode="auto">
              <a:xfrm>
                <a:off x="6035" y="1277"/>
                <a:ext cx="6" cy="4"/>
              </a:xfrm>
              <a:custGeom>
                <a:avLst/>
                <a:gdLst>
                  <a:gd name="T0" fmla="*/ 0 w 6"/>
                  <a:gd name="T1" fmla="*/ 4 h 4"/>
                  <a:gd name="T2" fmla="*/ 6 w 6"/>
                  <a:gd name="T3" fmla="*/ 0 h 4"/>
                  <a:gd name="T4" fmla="*/ 6 w 6"/>
                  <a:gd name="T5" fmla="*/ 1 h 4"/>
                  <a:gd name="T6" fmla="*/ 0 w 6"/>
                  <a:gd name="T7" fmla="*/ 4 h 4"/>
                </a:gdLst>
                <a:ahLst/>
                <a:cxnLst>
                  <a:cxn ang="0">
                    <a:pos x="T0" y="T1"/>
                  </a:cxn>
                  <a:cxn ang="0">
                    <a:pos x="T2" y="T3"/>
                  </a:cxn>
                  <a:cxn ang="0">
                    <a:pos x="T4" y="T5"/>
                  </a:cxn>
                  <a:cxn ang="0">
                    <a:pos x="T6" y="T7"/>
                  </a:cxn>
                </a:cxnLst>
                <a:rect l="0" t="0" r="r" b="b"/>
                <a:pathLst>
                  <a:path w="6" h="4">
                    <a:moveTo>
                      <a:pt x="0" y="4"/>
                    </a:moveTo>
                    <a:lnTo>
                      <a:pt x="6" y="0"/>
                    </a:lnTo>
                    <a:lnTo>
                      <a:pt x="6" y="1"/>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72" name="Freeform 1758"/>
              <p:cNvSpPr>
                <a:spLocks noEditPoints="1"/>
              </p:cNvSpPr>
              <p:nvPr/>
            </p:nvSpPr>
            <p:spPr bwMode="auto">
              <a:xfrm>
                <a:off x="5903" y="1379"/>
                <a:ext cx="60" cy="2639"/>
              </a:xfrm>
              <a:custGeom>
                <a:avLst/>
                <a:gdLst>
                  <a:gd name="T0" fmla="*/ 362 w 687"/>
                  <a:gd name="T1" fmla="*/ 30560 h 30560"/>
                  <a:gd name="T2" fmla="*/ 500 w 687"/>
                  <a:gd name="T3" fmla="*/ 8575 h 30560"/>
                  <a:gd name="T4" fmla="*/ 362 w 687"/>
                  <a:gd name="T5" fmla="*/ 8565 h 30560"/>
                  <a:gd name="T6" fmla="*/ 500 w 687"/>
                  <a:gd name="T7" fmla="*/ 7877 h 30560"/>
                  <a:gd name="T8" fmla="*/ 362 w 687"/>
                  <a:gd name="T9" fmla="*/ 7867 h 30560"/>
                  <a:gd name="T10" fmla="*/ 442 w 687"/>
                  <a:gd name="T11" fmla="*/ 6522 h 30560"/>
                  <a:gd name="T12" fmla="*/ 362 w 687"/>
                  <a:gd name="T13" fmla="*/ 6496 h 30560"/>
                  <a:gd name="T14" fmla="*/ 442 w 687"/>
                  <a:gd name="T15" fmla="*/ 6322 h 30560"/>
                  <a:gd name="T16" fmla="*/ 362 w 687"/>
                  <a:gd name="T17" fmla="*/ 6296 h 30560"/>
                  <a:gd name="T18" fmla="*/ 468 w 687"/>
                  <a:gd name="T19" fmla="*/ 5552 h 30560"/>
                  <a:gd name="T20" fmla="*/ 362 w 687"/>
                  <a:gd name="T21" fmla="*/ 5537 h 30560"/>
                  <a:gd name="T22" fmla="*/ 501 w 687"/>
                  <a:gd name="T23" fmla="*/ 5305 h 30560"/>
                  <a:gd name="T24" fmla="*/ 362 w 687"/>
                  <a:gd name="T25" fmla="*/ 5303 h 30560"/>
                  <a:gd name="T26" fmla="*/ 496 w 687"/>
                  <a:gd name="T27" fmla="*/ 230 h 30560"/>
                  <a:gd name="T28" fmla="*/ 546 w 687"/>
                  <a:gd name="T29" fmla="*/ 3240 h 30560"/>
                  <a:gd name="T30" fmla="*/ 687 w 687"/>
                  <a:gd name="T31" fmla="*/ 121 h 30560"/>
                  <a:gd name="T32" fmla="*/ 312 w 687"/>
                  <a:gd name="T33" fmla="*/ 30560 h 30560"/>
                  <a:gd name="T34" fmla="*/ 0 w 687"/>
                  <a:gd name="T35" fmla="*/ 10504 h 30560"/>
                  <a:gd name="T36" fmla="*/ 312 w 687"/>
                  <a:gd name="T37" fmla="*/ 30560 h 30560"/>
                  <a:gd name="T38" fmla="*/ 0 w 687"/>
                  <a:gd name="T39" fmla="*/ 9737 h 30560"/>
                  <a:gd name="T40" fmla="*/ 30 w 687"/>
                  <a:gd name="T41" fmla="*/ 9570 h 30560"/>
                  <a:gd name="T42" fmla="*/ 312 w 687"/>
                  <a:gd name="T43" fmla="*/ 10361 h 30560"/>
                  <a:gd name="T44" fmla="*/ 30 w 687"/>
                  <a:gd name="T45" fmla="*/ 9518 h 30560"/>
                  <a:gd name="T46" fmla="*/ 312 w 687"/>
                  <a:gd name="T47" fmla="*/ 8632 h 30560"/>
                  <a:gd name="T48" fmla="*/ 30 w 687"/>
                  <a:gd name="T49" fmla="*/ 9518 h 30560"/>
                  <a:gd name="T50" fmla="*/ 30 w 687"/>
                  <a:gd name="T51" fmla="*/ 8019 h 30560"/>
                  <a:gd name="T52" fmla="*/ 312 w 687"/>
                  <a:gd name="T53" fmla="*/ 8580 h 30560"/>
                  <a:gd name="T54" fmla="*/ 30 w 687"/>
                  <a:gd name="T55" fmla="*/ 7967 h 30560"/>
                  <a:gd name="T56" fmla="*/ 0 w 687"/>
                  <a:gd name="T57" fmla="*/ 6948 h 30560"/>
                  <a:gd name="T58" fmla="*/ 312 w 687"/>
                  <a:gd name="T59" fmla="*/ 6757 h 30560"/>
                  <a:gd name="T60" fmla="*/ 30 w 687"/>
                  <a:gd name="T61" fmla="*/ 7967 h 30560"/>
                  <a:gd name="T62" fmla="*/ 92 w 687"/>
                  <a:gd name="T63" fmla="*/ 6638 h 30560"/>
                  <a:gd name="T64" fmla="*/ 312 w 687"/>
                  <a:gd name="T65" fmla="*/ 6704 h 30560"/>
                  <a:gd name="T66" fmla="*/ 0 w 687"/>
                  <a:gd name="T67" fmla="*/ 6612 h 30560"/>
                  <a:gd name="T68" fmla="*/ 312 w 687"/>
                  <a:gd name="T69" fmla="*/ 6365 h 30560"/>
                  <a:gd name="T70" fmla="*/ 92 w 687"/>
                  <a:gd name="T71" fmla="*/ 6586 h 30560"/>
                  <a:gd name="T72" fmla="*/ 0 w 687"/>
                  <a:gd name="T73" fmla="*/ 6612 h 30560"/>
                  <a:gd name="T74" fmla="*/ 0 w 687"/>
                  <a:gd name="T75" fmla="*/ 5718 h 30560"/>
                  <a:gd name="T76" fmla="*/ 312 w 687"/>
                  <a:gd name="T77" fmla="*/ 6312 h 30560"/>
                  <a:gd name="T78" fmla="*/ 0 w 687"/>
                  <a:gd name="T79" fmla="*/ 5665 h 30560"/>
                  <a:gd name="T80" fmla="*/ 312 w 687"/>
                  <a:gd name="T81" fmla="*/ 5375 h 30560"/>
                  <a:gd name="T82" fmla="*/ 0 w 687"/>
                  <a:gd name="T83" fmla="*/ 5665 h 30560"/>
                  <a:gd name="T84" fmla="*/ 0 w 687"/>
                  <a:gd name="T85" fmla="*/ 353 h 30560"/>
                  <a:gd name="T86" fmla="*/ 267 w 687"/>
                  <a:gd name="T87" fmla="*/ 3716 h 30560"/>
                  <a:gd name="T88" fmla="*/ 312 w 687"/>
                  <a:gd name="T89" fmla="*/ 336 h 30560"/>
                  <a:gd name="T90" fmla="*/ 0 w 687"/>
                  <a:gd name="T91" fmla="*/ 5437 h 30560"/>
                  <a:gd name="T92" fmla="*/ 267 w 687"/>
                  <a:gd name="T93" fmla="*/ 215 h 30560"/>
                  <a:gd name="T94" fmla="*/ 312 w 687"/>
                  <a:gd name="T95" fmla="*/ 278 h 30560"/>
                  <a:gd name="T96" fmla="*/ 362 w 687"/>
                  <a:gd name="T97" fmla="*/ 250 h 30560"/>
                  <a:gd name="T98" fmla="*/ 496 w 687"/>
                  <a:gd name="T99" fmla="*/ 97 h 30560"/>
                  <a:gd name="T100" fmla="*/ 362 w 687"/>
                  <a:gd name="T101" fmla="*/ 250 h 30560"/>
                  <a:gd name="T102" fmla="*/ 546 w 687"/>
                  <a:gd name="T103" fmla="*/ 72 h 30560"/>
                  <a:gd name="T104" fmla="*/ 687 w 687"/>
                  <a:gd name="T105" fmla="*/ 64 h 30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7" h="30560">
                    <a:moveTo>
                      <a:pt x="687" y="30560"/>
                    </a:moveTo>
                    <a:lnTo>
                      <a:pt x="362" y="30560"/>
                    </a:lnTo>
                    <a:lnTo>
                      <a:pt x="362" y="8617"/>
                    </a:lnTo>
                    <a:lnTo>
                      <a:pt x="500" y="8575"/>
                    </a:lnTo>
                    <a:lnTo>
                      <a:pt x="486" y="8527"/>
                    </a:lnTo>
                    <a:lnTo>
                      <a:pt x="362" y="8565"/>
                    </a:lnTo>
                    <a:lnTo>
                      <a:pt x="362" y="7919"/>
                    </a:lnTo>
                    <a:lnTo>
                      <a:pt x="500" y="7877"/>
                    </a:lnTo>
                    <a:lnTo>
                      <a:pt x="486" y="7829"/>
                    </a:lnTo>
                    <a:lnTo>
                      <a:pt x="362" y="7867"/>
                    </a:lnTo>
                    <a:lnTo>
                      <a:pt x="362" y="6549"/>
                    </a:lnTo>
                    <a:lnTo>
                      <a:pt x="442" y="6522"/>
                    </a:lnTo>
                    <a:lnTo>
                      <a:pt x="426" y="6475"/>
                    </a:lnTo>
                    <a:lnTo>
                      <a:pt x="362" y="6496"/>
                    </a:lnTo>
                    <a:lnTo>
                      <a:pt x="362" y="6348"/>
                    </a:lnTo>
                    <a:lnTo>
                      <a:pt x="442" y="6322"/>
                    </a:lnTo>
                    <a:lnTo>
                      <a:pt x="426" y="6275"/>
                    </a:lnTo>
                    <a:lnTo>
                      <a:pt x="362" y="6296"/>
                    </a:lnTo>
                    <a:lnTo>
                      <a:pt x="362" y="5590"/>
                    </a:lnTo>
                    <a:lnTo>
                      <a:pt x="468" y="5552"/>
                    </a:lnTo>
                    <a:lnTo>
                      <a:pt x="451" y="5505"/>
                    </a:lnTo>
                    <a:lnTo>
                      <a:pt x="362" y="5537"/>
                    </a:lnTo>
                    <a:lnTo>
                      <a:pt x="362" y="5357"/>
                    </a:lnTo>
                    <a:lnTo>
                      <a:pt x="501" y="5305"/>
                    </a:lnTo>
                    <a:lnTo>
                      <a:pt x="484" y="5258"/>
                    </a:lnTo>
                    <a:lnTo>
                      <a:pt x="362" y="5303"/>
                    </a:lnTo>
                    <a:lnTo>
                      <a:pt x="362" y="307"/>
                    </a:lnTo>
                    <a:lnTo>
                      <a:pt x="496" y="230"/>
                    </a:lnTo>
                    <a:lnTo>
                      <a:pt x="496" y="3240"/>
                    </a:lnTo>
                    <a:lnTo>
                      <a:pt x="546" y="3240"/>
                    </a:lnTo>
                    <a:lnTo>
                      <a:pt x="546" y="202"/>
                    </a:lnTo>
                    <a:lnTo>
                      <a:pt x="687" y="121"/>
                    </a:lnTo>
                    <a:lnTo>
                      <a:pt x="687" y="30560"/>
                    </a:lnTo>
                    <a:moveTo>
                      <a:pt x="312" y="30560"/>
                    </a:moveTo>
                    <a:lnTo>
                      <a:pt x="0" y="30560"/>
                    </a:lnTo>
                    <a:lnTo>
                      <a:pt x="0" y="10504"/>
                    </a:lnTo>
                    <a:lnTo>
                      <a:pt x="312" y="10413"/>
                    </a:lnTo>
                    <a:lnTo>
                      <a:pt x="312" y="30560"/>
                    </a:lnTo>
                    <a:moveTo>
                      <a:pt x="0" y="10452"/>
                    </a:moveTo>
                    <a:lnTo>
                      <a:pt x="0" y="9737"/>
                    </a:lnTo>
                    <a:lnTo>
                      <a:pt x="30" y="9729"/>
                    </a:lnTo>
                    <a:lnTo>
                      <a:pt x="30" y="9570"/>
                    </a:lnTo>
                    <a:lnTo>
                      <a:pt x="312" y="9489"/>
                    </a:lnTo>
                    <a:lnTo>
                      <a:pt x="312" y="10361"/>
                    </a:lnTo>
                    <a:lnTo>
                      <a:pt x="0" y="10452"/>
                    </a:lnTo>
                    <a:moveTo>
                      <a:pt x="30" y="9518"/>
                    </a:moveTo>
                    <a:lnTo>
                      <a:pt x="30" y="8718"/>
                    </a:lnTo>
                    <a:lnTo>
                      <a:pt x="312" y="8632"/>
                    </a:lnTo>
                    <a:lnTo>
                      <a:pt x="312" y="9437"/>
                    </a:lnTo>
                    <a:lnTo>
                      <a:pt x="30" y="9518"/>
                    </a:lnTo>
                    <a:moveTo>
                      <a:pt x="30" y="8666"/>
                    </a:moveTo>
                    <a:lnTo>
                      <a:pt x="30" y="8019"/>
                    </a:lnTo>
                    <a:lnTo>
                      <a:pt x="312" y="7934"/>
                    </a:lnTo>
                    <a:lnTo>
                      <a:pt x="312" y="8580"/>
                    </a:lnTo>
                    <a:lnTo>
                      <a:pt x="30" y="8666"/>
                    </a:lnTo>
                    <a:moveTo>
                      <a:pt x="30" y="7967"/>
                    </a:moveTo>
                    <a:lnTo>
                      <a:pt x="30" y="6940"/>
                    </a:lnTo>
                    <a:lnTo>
                      <a:pt x="0" y="6948"/>
                    </a:lnTo>
                    <a:lnTo>
                      <a:pt x="0" y="6862"/>
                    </a:lnTo>
                    <a:lnTo>
                      <a:pt x="312" y="6757"/>
                    </a:lnTo>
                    <a:lnTo>
                      <a:pt x="312" y="7882"/>
                    </a:lnTo>
                    <a:lnTo>
                      <a:pt x="30" y="7967"/>
                    </a:lnTo>
                    <a:moveTo>
                      <a:pt x="92" y="6778"/>
                    </a:moveTo>
                    <a:lnTo>
                      <a:pt x="92" y="6638"/>
                    </a:lnTo>
                    <a:lnTo>
                      <a:pt x="312" y="6565"/>
                    </a:lnTo>
                    <a:lnTo>
                      <a:pt x="312" y="6704"/>
                    </a:lnTo>
                    <a:lnTo>
                      <a:pt x="92" y="6778"/>
                    </a:lnTo>
                    <a:moveTo>
                      <a:pt x="0" y="6612"/>
                    </a:moveTo>
                    <a:lnTo>
                      <a:pt x="0" y="6467"/>
                    </a:lnTo>
                    <a:lnTo>
                      <a:pt x="312" y="6365"/>
                    </a:lnTo>
                    <a:lnTo>
                      <a:pt x="312" y="6512"/>
                    </a:lnTo>
                    <a:lnTo>
                      <a:pt x="92" y="6586"/>
                    </a:lnTo>
                    <a:lnTo>
                      <a:pt x="92" y="6581"/>
                    </a:lnTo>
                    <a:lnTo>
                      <a:pt x="0" y="6612"/>
                    </a:lnTo>
                    <a:moveTo>
                      <a:pt x="0" y="6414"/>
                    </a:moveTo>
                    <a:lnTo>
                      <a:pt x="0" y="5718"/>
                    </a:lnTo>
                    <a:lnTo>
                      <a:pt x="312" y="5607"/>
                    </a:lnTo>
                    <a:lnTo>
                      <a:pt x="312" y="6312"/>
                    </a:lnTo>
                    <a:lnTo>
                      <a:pt x="0" y="6414"/>
                    </a:lnTo>
                    <a:moveTo>
                      <a:pt x="0" y="5665"/>
                    </a:moveTo>
                    <a:lnTo>
                      <a:pt x="0" y="5490"/>
                    </a:lnTo>
                    <a:lnTo>
                      <a:pt x="312" y="5375"/>
                    </a:lnTo>
                    <a:lnTo>
                      <a:pt x="312" y="5554"/>
                    </a:lnTo>
                    <a:lnTo>
                      <a:pt x="0" y="5665"/>
                    </a:lnTo>
                    <a:moveTo>
                      <a:pt x="0" y="5437"/>
                    </a:moveTo>
                    <a:lnTo>
                      <a:pt x="0" y="353"/>
                    </a:lnTo>
                    <a:lnTo>
                      <a:pt x="0" y="3857"/>
                    </a:lnTo>
                    <a:lnTo>
                      <a:pt x="267" y="3716"/>
                    </a:lnTo>
                    <a:lnTo>
                      <a:pt x="267" y="362"/>
                    </a:lnTo>
                    <a:lnTo>
                      <a:pt x="312" y="336"/>
                    </a:lnTo>
                    <a:lnTo>
                      <a:pt x="312" y="5322"/>
                    </a:lnTo>
                    <a:lnTo>
                      <a:pt x="0" y="5437"/>
                    </a:lnTo>
                    <a:moveTo>
                      <a:pt x="267" y="304"/>
                    </a:moveTo>
                    <a:lnTo>
                      <a:pt x="267" y="215"/>
                    </a:lnTo>
                    <a:lnTo>
                      <a:pt x="312" y="192"/>
                    </a:lnTo>
                    <a:lnTo>
                      <a:pt x="312" y="278"/>
                    </a:lnTo>
                    <a:lnTo>
                      <a:pt x="267" y="304"/>
                    </a:lnTo>
                    <a:moveTo>
                      <a:pt x="362" y="250"/>
                    </a:moveTo>
                    <a:lnTo>
                      <a:pt x="362" y="166"/>
                    </a:lnTo>
                    <a:lnTo>
                      <a:pt x="496" y="97"/>
                    </a:lnTo>
                    <a:lnTo>
                      <a:pt x="496" y="173"/>
                    </a:lnTo>
                    <a:lnTo>
                      <a:pt x="362" y="250"/>
                    </a:lnTo>
                    <a:moveTo>
                      <a:pt x="546" y="144"/>
                    </a:moveTo>
                    <a:lnTo>
                      <a:pt x="546" y="72"/>
                    </a:lnTo>
                    <a:lnTo>
                      <a:pt x="687" y="0"/>
                    </a:lnTo>
                    <a:lnTo>
                      <a:pt x="687" y="64"/>
                    </a:lnTo>
                    <a:lnTo>
                      <a:pt x="546" y="144"/>
                    </a:lnTo>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73" name="Freeform 1759"/>
              <p:cNvSpPr>
                <a:spLocks noEditPoints="1"/>
              </p:cNvSpPr>
              <p:nvPr/>
            </p:nvSpPr>
            <p:spPr bwMode="auto">
              <a:xfrm>
                <a:off x="5930" y="1393"/>
                <a:ext cx="5" cy="2625"/>
              </a:xfrm>
              <a:custGeom>
                <a:avLst/>
                <a:gdLst>
                  <a:gd name="T0" fmla="*/ 50 w 50"/>
                  <a:gd name="T1" fmla="*/ 30394 h 30394"/>
                  <a:gd name="T2" fmla="*/ 0 w 50"/>
                  <a:gd name="T3" fmla="*/ 30394 h 30394"/>
                  <a:gd name="T4" fmla="*/ 0 w 50"/>
                  <a:gd name="T5" fmla="*/ 10247 h 30394"/>
                  <a:gd name="T6" fmla="*/ 32 w 50"/>
                  <a:gd name="T7" fmla="*/ 10238 h 30394"/>
                  <a:gd name="T8" fmla="*/ 18 w 50"/>
                  <a:gd name="T9" fmla="*/ 10190 h 30394"/>
                  <a:gd name="T10" fmla="*/ 0 w 50"/>
                  <a:gd name="T11" fmla="*/ 10195 h 30394"/>
                  <a:gd name="T12" fmla="*/ 0 w 50"/>
                  <a:gd name="T13" fmla="*/ 9323 h 30394"/>
                  <a:gd name="T14" fmla="*/ 32 w 50"/>
                  <a:gd name="T15" fmla="*/ 9314 h 30394"/>
                  <a:gd name="T16" fmla="*/ 18 w 50"/>
                  <a:gd name="T17" fmla="*/ 9266 h 30394"/>
                  <a:gd name="T18" fmla="*/ 0 w 50"/>
                  <a:gd name="T19" fmla="*/ 9271 h 30394"/>
                  <a:gd name="T20" fmla="*/ 0 w 50"/>
                  <a:gd name="T21" fmla="*/ 8466 h 30394"/>
                  <a:gd name="T22" fmla="*/ 50 w 50"/>
                  <a:gd name="T23" fmla="*/ 8451 h 30394"/>
                  <a:gd name="T24" fmla="*/ 50 w 50"/>
                  <a:gd name="T25" fmla="*/ 30394 h 30394"/>
                  <a:gd name="T26" fmla="*/ 0 w 50"/>
                  <a:gd name="T27" fmla="*/ 8414 h 30394"/>
                  <a:gd name="T28" fmla="*/ 0 w 50"/>
                  <a:gd name="T29" fmla="*/ 7768 h 30394"/>
                  <a:gd name="T30" fmla="*/ 50 w 50"/>
                  <a:gd name="T31" fmla="*/ 7753 h 30394"/>
                  <a:gd name="T32" fmla="*/ 50 w 50"/>
                  <a:gd name="T33" fmla="*/ 8399 h 30394"/>
                  <a:gd name="T34" fmla="*/ 0 w 50"/>
                  <a:gd name="T35" fmla="*/ 8414 h 30394"/>
                  <a:gd name="T36" fmla="*/ 0 w 50"/>
                  <a:gd name="T37" fmla="*/ 7716 h 30394"/>
                  <a:gd name="T38" fmla="*/ 0 w 50"/>
                  <a:gd name="T39" fmla="*/ 6591 h 30394"/>
                  <a:gd name="T40" fmla="*/ 33 w 50"/>
                  <a:gd name="T41" fmla="*/ 6580 h 30394"/>
                  <a:gd name="T42" fmla="*/ 17 w 50"/>
                  <a:gd name="T43" fmla="*/ 6532 h 30394"/>
                  <a:gd name="T44" fmla="*/ 0 w 50"/>
                  <a:gd name="T45" fmla="*/ 6538 h 30394"/>
                  <a:gd name="T46" fmla="*/ 0 w 50"/>
                  <a:gd name="T47" fmla="*/ 6399 h 30394"/>
                  <a:gd name="T48" fmla="*/ 50 w 50"/>
                  <a:gd name="T49" fmla="*/ 6383 h 30394"/>
                  <a:gd name="T50" fmla="*/ 50 w 50"/>
                  <a:gd name="T51" fmla="*/ 7701 h 30394"/>
                  <a:gd name="T52" fmla="*/ 0 w 50"/>
                  <a:gd name="T53" fmla="*/ 7716 h 30394"/>
                  <a:gd name="T54" fmla="*/ 0 w 50"/>
                  <a:gd name="T55" fmla="*/ 6346 h 30394"/>
                  <a:gd name="T56" fmla="*/ 0 w 50"/>
                  <a:gd name="T57" fmla="*/ 6199 h 30394"/>
                  <a:gd name="T58" fmla="*/ 50 w 50"/>
                  <a:gd name="T59" fmla="*/ 6182 h 30394"/>
                  <a:gd name="T60" fmla="*/ 50 w 50"/>
                  <a:gd name="T61" fmla="*/ 6330 h 30394"/>
                  <a:gd name="T62" fmla="*/ 0 w 50"/>
                  <a:gd name="T63" fmla="*/ 6346 h 30394"/>
                  <a:gd name="T64" fmla="*/ 0 w 50"/>
                  <a:gd name="T65" fmla="*/ 6146 h 30394"/>
                  <a:gd name="T66" fmla="*/ 0 w 50"/>
                  <a:gd name="T67" fmla="*/ 5441 h 30394"/>
                  <a:gd name="T68" fmla="*/ 50 w 50"/>
                  <a:gd name="T69" fmla="*/ 5424 h 30394"/>
                  <a:gd name="T70" fmla="*/ 50 w 50"/>
                  <a:gd name="T71" fmla="*/ 6130 h 30394"/>
                  <a:gd name="T72" fmla="*/ 0 w 50"/>
                  <a:gd name="T73" fmla="*/ 6146 h 30394"/>
                  <a:gd name="T74" fmla="*/ 0 w 50"/>
                  <a:gd name="T75" fmla="*/ 5388 h 30394"/>
                  <a:gd name="T76" fmla="*/ 0 w 50"/>
                  <a:gd name="T77" fmla="*/ 5209 h 30394"/>
                  <a:gd name="T78" fmla="*/ 50 w 50"/>
                  <a:gd name="T79" fmla="*/ 5191 h 30394"/>
                  <a:gd name="T80" fmla="*/ 50 w 50"/>
                  <a:gd name="T81" fmla="*/ 5371 h 30394"/>
                  <a:gd name="T82" fmla="*/ 0 w 50"/>
                  <a:gd name="T83" fmla="*/ 5388 h 30394"/>
                  <a:gd name="T84" fmla="*/ 0 w 50"/>
                  <a:gd name="T85" fmla="*/ 5156 h 30394"/>
                  <a:gd name="T86" fmla="*/ 0 w 50"/>
                  <a:gd name="T87" fmla="*/ 170 h 30394"/>
                  <a:gd name="T88" fmla="*/ 50 w 50"/>
                  <a:gd name="T89" fmla="*/ 141 h 30394"/>
                  <a:gd name="T90" fmla="*/ 50 w 50"/>
                  <a:gd name="T91" fmla="*/ 5137 h 30394"/>
                  <a:gd name="T92" fmla="*/ 0 w 50"/>
                  <a:gd name="T93" fmla="*/ 5156 h 30394"/>
                  <a:gd name="T94" fmla="*/ 0 w 50"/>
                  <a:gd name="T95" fmla="*/ 112 h 30394"/>
                  <a:gd name="T96" fmla="*/ 0 w 50"/>
                  <a:gd name="T97" fmla="*/ 26 h 30394"/>
                  <a:gd name="T98" fmla="*/ 50 w 50"/>
                  <a:gd name="T99" fmla="*/ 0 h 30394"/>
                  <a:gd name="T100" fmla="*/ 50 w 50"/>
                  <a:gd name="T101" fmla="*/ 84 h 30394"/>
                  <a:gd name="T102" fmla="*/ 0 w 50"/>
                  <a:gd name="T103" fmla="*/ 112 h 30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 h="30394">
                    <a:moveTo>
                      <a:pt x="50" y="30394"/>
                    </a:moveTo>
                    <a:lnTo>
                      <a:pt x="0" y="30394"/>
                    </a:lnTo>
                    <a:lnTo>
                      <a:pt x="0" y="10247"/>
                    </a:lnTo>
                    <a:lnTo>
                      <a:pt x="32" y="10238"/>
                    </a:lnTo>
                    <a:lnTo>
                      <a:pt x="18" y="10190"/>
                    </a:lnTo>
                    <a:lnTo>
                      <a:pt x="0" y="10195"/>
                    </a:lnTo>
                    <a:lnTo>
                      <a:pt x="0" y="9323"/>
                    </a:lnTo>
                    <a:lnTo>
                      <a:pt x="32" y="9314"/>
                    </a:lnTo>
                    <a:lnTo>
                      <a:pt x="18" y="9266"/>
                    </a:lnTo>
                    <a:lnTo>
                      <a:pt x="0" y="9271"/>
                    </a:lnTo>
                    <a:lnTo>
                      <a:pt x="0" y="8466"/>
                    </a:lnTo>
                    <a:lnTo>
                      <a:pt x="50" y="8451"/>
                    </a:lnTo>
                    <a:lnTo>
                      <a:pt x="50" y="30394"/>
                    </a:lnTo>
                    <a:moveTo>
                      <a:pt x="0" y="8414"/>
                    </a:moveTo>
                    <a:lnTo>
                      <a:pt x="0" y="7768"/>
                    </a:lnTo>
                    <a:lnTo>
                      <a:pt x="50" y="7753"/>
                    </a:lnTo>
                    <a:lnTo>
                      <a:pt x="50" y="8399"/>
                    </a:lnTo>
                    <a:lnTo>
                      <a:pt x="0" y="8414"/>
                    </a:lnTo>
                    <a:moveTo>
                      <a:pt x="0" y="7716"/>
                    </a:moveTo>
                    <a:lnTo>
                      <a:pt x="0" y="6591"/>
                    </a:lnTo>
                    <a:lnTo>
                      <a:pt x="33" y="6580"/>
                    </a:lnTo>
                    <a:lnTo>
                      <a:pt x="17" y="6532"/>
                    </a:lnTo>
                    <a:lnTo>
                      <a:pt x="0" y="6538"/>
                    </a:lnTo>
                    <a:lnTo>
                      <a:pt x="0" y="6399"/>
                    </a:lnTo>
                    <a:lnTo>
                      <a:pt x="50" y="6383"/>
                    </a:lnTo>
                    <a:lnTo>
                      <a:pt x="50" y="7701"/>
                    </a:lnTo>
                    <a:lnTo>
                      <a:pt x="0" y="7716"/>
                    </a:lnTo>
                    <a:moveTo>
                      <a:pt x="0" y="6346"/>
                    </a:moveTo>
                    <a:lnTo>
                      <a:pt x="0" y="6199"/>
                    </a:lnTo>
                    <a:lnTo>
                      <a:pt x="50" y="6182"/>
                    </a:lnTo>
                    <a:lnTo>
                      <a:pt x="50" y="6330"/>
                    </a:lnTo>
                    <a:lnTo>
                      <a:pt x="0" y="6346"/>
                    </a:lnTo>
                    <a:moveTo>
                      <a:pt x="0" y="6146"/>
                    </a:moveTo>
                    <a:lnTo>
                      <a:pt x="0" y="5441"/>
                    </a:lnTo>
                    <a:lnTo>
                      <a:pt x="50" y="5424"/>
                    </a:lnTo>
                    <a:lnTo>
                      <a:pt x="50" y="6130"/>
                    </a:lnTo>
                    <a:lnTo>
                      <a:pt x="0" y="6146"/>
                    </a:lnTo>
                    <a:moveTo>
                      <a:pt x="0" y="5388"/>
                    </a:moveTo>
                    <a:lnTo>
                      <a:pt x="0" y="5209"/>
                    </a:lnTo>
                    <a:lnTo>
                      <a:pt x="50" y="5191"/>
                    </a:lnTo>
                    <a:lnTo>
                      <a:pt x="50" y="5371"/>
                    </a:lnTo>
                    <a:lnTo>
                      <a:pt x="0" y="5388"/>
                    </a:lnTo>
                    <a:moveTo>
                      <a:pt x="0" y="5156"/>
                    </a:moveTo>
                    <a:lnTo>
                      <a:pt x="0" y="170"/>
                    </a:lnTo>
                    <a:lnTo>
                      <a:pt x="50" y="141"/>
                    </a:lnTo>
                    <a:lnTo>
                      <a:pt x="50" y="5137"/>
                    </a:lnTo>
                    <a:lnTo>
                      <a:pt x="0" y="5156"/>
                    </a:lnTo>
                    <a:moveTo>
                      <a:pt x="0" y="112"/>
                    </a:moveTo>
                    <a:lnTo>
                      <a:pt x="0" y="26"/>
                    </a:lnTo>
                    <a:lnTo>
                      <a:pt x="50" y="0"/>
                    </a:lnTo>
                    <a:lnTo>
                      <a:pt x="50" y="84"/>
                    </a:lnTo>
                    <a:lnTo>
                      <a:pt x="0" y="112"/>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74" name="Freeform 1760"/>
              <p:cNvSpPr>
                <a:spLocks noEditPoints="1"/>
              </p:cNvSpPr>
              <p:nvPr/>
            </p:nvSpPr>
            <p:spPr bwMode="auto">
              <a:xfrm>
                <a:off x="5926" y="1384"/>
                <a:ext cx="37" cy="26"/>
              </a:xfrm>
              <a:custGeom>
                <a:avLst/>
                <a:gdLst>
                  <a:gd name="T0" fmla="*/ 0 w 420"/>
                  <a:gd name="T1" fmla="*/ 298 h 298"/>
                  <a:gd name="T2" fmla="*/ 0 w 420"/>
                  <a:gd name="T3" fmla="*/ 240 h 298"/>
                  <a:gd name="T4" fmla="*/ 45 w 420"/>
                  <a:gd name="T5" fmla="*/ 214 h 298"/>
                  <a:gd name="T6" fmla="*/ 95 w 420"/>
                  <a:gd name="T7" fmla="*/ 186 h 298"/>
                  <a:gd name="T8" fmla="*/ 229 w 420"/>
                  <a:gd name="T9" fmla="*/ 109 h 298"/>
                  <a:gd name="T10" fmla="*/ 229 w 420"/>
                  <a:gd name="T11" fmla="*/ 166 h 298"/>
                  <a:gd name="T12" fmla="*/ 95 w 420"/>
                  <a:gd name="T13" fmla="*/ 243 h 298"/>
                  <a:gd name="T14" fmla="*/ 45 w 420"/>
                  <a:gd name="T15" fmla="*/ 272 h 298"/>
                  <a:gd name="T16" fmla="*/ 0 w 420"/>
                  <a:gd name="T17" fmla="*/ 298 h 298"/>
                  <a:gd name="T18" fmla="*/ 279 w 420"/>
                  <a:gd name="T19" fmla="*/ 138 h 298"/>
                  <a:gd name="T20" fmla="*/ 279 w 420"/>
                  <a:gd name="T21" fmla="*/ 80 h 298"/>
                  <a:gd name="T22" fmla="*/ 420 w 420"/>
                  <a:gd name="T23" fmla="*/ 0 h 298"/>
                  <a:gd name="T24" fmla="*/ 420 w 420"/>
                  <a:gd name="T25" fmla="*/ 57 h 298"/>
                  <a:gd name="T26" fmla="*/ 279 w 420"/>
                  <a:gd name="T27" fmla="*/ 13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98">
                    <a:moveTo>
                      <a:pt x="0" y="298"/>
                    </a:moveTo>
                    <a:lnTo>
                      <a:pt x="0" y="240"/>
                    </a:lnTo>
                    <a:lnTo>
                      <a:pt x="45" y="214"/>
                    </a:lnTo>
                    <a:lnTo>
                      <a:pt x="95" y="186"/>
                    </a:lnTo>
                    <a:lnTo>
                      <a:pt x="229" y="109"/>
                    </a:lnTo>
                    <a:lnTo>
                      <a:pt x="229" y="166"/>
                    </a:lnTo>
                    <a:lnTo>
                      <a:pt x="95" y="243"/>
                    </a:lnTo>
                    <a:lnTo>
                      <a:pt x="45" y="272"/>
                    </a:lnTo>
                    <a:lnTo>
                      <a:pt x="0" y="298"/>
                    </a:lnTo>
                    <a:moveTo>
                      <a:pt x="279" y="138"/>
                    </a:moveTo>
                    <a:lnTo>
                      <a:pt x="279" y="80"/>
                    </a:lnTo>
                    <a:lnTo>
                      <a:pt x="420" y="0"/>
                    </a:lnTo>
                    <a:lnTo>
                      <a:pt x="420" y="57"/>
                    </a:lnTo>
                    <a:lnTo>
                      <a:pt x="279" y="138"/>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75" name="Freeform 1761"/>
              <p:cNvSpPr>
                <a:spLocks/>
              </p:cNvSpPr>
              <p:nvPr/>
            </p:nvSpPr>
            <p:spPr bwMode="auto">
              <a:xfrm>
                <a:off x="5903" y="1833"/>
                <a:ext cx="44" cy="20"/>
              </a:xfrm>
              <a:custGeom>
                <a:avLst/>
                <a:gdLst>
                  <a:gd name="T0" fmla="*/ 0 w 44"/>
                  <a:gd name="T1" fmla="*/ 20 h 20"/>
                  <a:gd name="T2" fmla="*/ 0 w 44"/>
                  <a:gd name="T3" fmla="*/ 15 h 20"/>
                  <a:gd name="T4" fmla="*/ 27 w 44"/>
                  <a:gd name="T5" fmla="*/ 5 h 20"/>
                  <a:gd name="T6" fmla="*/ 32 w 44"/>
                  <a:gd name="T7" fmla="*/ 4 h 20"/>
                  <a:gd name="T8" fmla="*/ 42 w 44"/>
                  <a:gd name="T9" fmla="*/ 0 h 20"/>
                  <a:gd name="T10" fmla="*/ 44 w 44"/>
                  <a:gd name="T11" fmla="*/ 4 h 20"/>
                  <a:gd name="T12" fmla="*/ 32 w 44"/>
                  <a:gd name="T13" fmla="*/ 8 h 20"/>
                  <a:gd name="T14" fmla="*/ 27 w 44"/>
                  <a:gd name="T15" fmla="*/ 10 h 20"/>
                  <a:gd name="T16" fmla="*/ 0 w 44"/>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0">
                    <a:moveTo>
                      <a:pt x="0" y="20"/>
                    </a:moveTo>
                    <a:lnTo>
                      <a:pt x="0" y="15"/>
                    </a:lnTo>
                    <a:lnTo>
                      <a:pt x="27" y="5"/>
                    </a:lnTo>
                    <a:lnTo>
                      <a:pt x="32" y="4"/>
                    </a:lnTo>
                    <a:lnTo>
                      <a:pt x="42" y="0"/>
                    </a:lnTo>
                    <a:lnTo>
                      <a:pt x="44" y="4"/>
                    </a:lnTo>
                    <a:lnTo>
                      <a:pt x="32" y="8"/>
                    </a:lnTo>
                    <a:lnTo>
                      <a:pt x="27" y="10"/>
                    </a:lnTo>
                    <a:lnTo>
                      <a:pt x="0" y="2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76" name="Freeform 1762"/>
              <p:cNvSpPr>
                <a:spLocks/>
              </p:cNvSpPr>
              <p:nvPr/>
            </p:nvSpPr>
            <p:spPr bwMode="auto">
              <a:xfrm>
                <a:off x="5911" y="1938"/>
                <a:ext cx="31" cy="14"/>
              </a:xfrm>
              <a:custGeom>
                <a:avLst/>
                <a:gdLst>
                  <a:gd name="T0" fmla="*/ 0 w 31"/>
                  <a:gd name="T1" fmla="*/ 14 h 14"/>
                  <a:gd name="T2" fmla="*/ 0 w 31"/>
                  <a:gd name="T3" fmla="*/ 10 h 14"/>
                  <a:gd name="T4" fmla="*/ 19 w 31"/>
                  <a:gd name="T5" fmla="*/ 3 h 14"/>
                  <a:gd name="T6" fmla="*/ 24 w 31"/>
                  <a:gd name="T7" fmla="*/ 2 h 14"/>
                  <a:gd name="T8" fmla="*/ 29 w 31"/>
                  <a:gd name="T9" fmla="*/ 0 h 14"/>
                  <a:gd name="T10" fmla="*/ 31 w 31"/>
                  <a:gd name="T11" fmla="*/ 4 h 14"/>
                  <a:gd name="T12" fmla="*/ 24 w 31"/>
                  <a:gd name="T13" fmla="*/ 6 h 14"/>
                  <a:gd name="T14" fmla="*/ 19 w 31"/>
                  <a:gd name="T15" fmla="*/ 8 h 14"/>
                  <a:gd name="T16" fmla="*/ 0 w 31"/>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4">
                    <a:moveTo>
                      <a:pt x="0" y="14"/>
                    </a:moveTo>
                    <a:lnTo>
                      <a:pt x="0" y="10"/>
                    </a:lnTo>
                    <a:lnTo>
                      <a:pt x="19" y="3"/>
                    </a:lnTo>
                    <a:lnTo>
                      <a:pt x="24" y="2"/>
                    </a:lnTo>
                    <a:lnTo>
                      <a:pt x="29" y="0"/>
                    </a:lnTo>
                    <a:lnTo>
                      <a:pt x="31" y="4"/>
                    </a:lnTo>
                    <a:lnTo>
                      <a:pt x="24" y="6"/>
                    </a:lnTo>
                    <a:lnTo>
                      <a:pt x="19" y="8"/>
                    </a:lnTo>
                    <a:lnTo>
                      <a:pt x="0" y="1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77" name="Freeform 1763"/>
              <p:cNvSpPr>
                <a:spLocks/>
              </p:cNvSpPr>
              <p:nvPr/>
            </p:nvSpPr>
            <p:spPr bwMode="auto">
              <a:xfrm>
                <a:off x="5903" y="1957"/>
                <a:ext cx="30" cy="14"/>
              </a:xfrm>
              <a:custGeom>
                <a:avLst/>
                <a:gdLst>
                  <a:gd name="T0" fmla="*/ 0 w 30"/>
                  <a:gd name="T1" fmla="*/ 14 h 14"/>
                  <a:gd name="T2" fmla="*/ 0 w 30"/>
                  <a:gd name="T3" fmla="*/ 13 h 14"/>
                  <a:gd name="T4" fmla="*/ 8 w 30"/>
                  <a:gd name="T5" fmla="*/ 10 h 14"/>
                  <a:gd name="T6" fmla="*/ 8 w 30"/>
                  <a:gd name="T7" fmla="*/ 7 h 14"/>
                  <a:gd name="T8" fmla="*/ 27 w 30"/>
                  <a:gd name="T9" fmla="*/ 1 h 14"/>
                  <a:gd name="T10" fmla="*/ 29 w 30"/>
                  <a:gd name="T11" fmla="*/ 0 h 14"/>
                  <a:gd name="T12" fmla="*/ 30 w 30"/>
                  <a:gd name="T13" fmla="*/ 4 h 14"/>
                  <a:gd name="T14" fmla="*/ 27 w 30"/>
                  <a:gd name="T15" fmla="*/ 5 h 14"/>
                  <a:gd name="T16" fmla="*/ 0 w 30"/>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4">
                    <a:moveTo>
                      <a:pt x="0" y="14"/>
                    </a:moveTo>
                    <a:lnTo>
                      <a:pt x="0" y="13"/>
                    </a:lnTo>
                    <a:lnTo>
                      <a:pt x="8" y="10"/>
                    </a:lnTo>
                    <a:lnTo>
                      <a:pt x="8" y="7"/>
                    </a:lnTo>
                    <a:lnTo>
                      <a:pt x="27" y="1"/>
                    </a:lnTo>
                    <a:lnTo>
                      <a:pt x="29" y="0"/>
                    </a:lnTo>
                    <a:lnTo>
                      <a:pt x="30" y="4"/>
                    </a:lnTo>
                    <a:lnTo>
                      <a:pt x="27" y="5"/>
                    </a:lnTo>
                    <a:lnTo>
                      <a:pt x="0" y="1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78" name="Freeform 1764"/>
              <p:cNvSpPr>
                <a:spLocks/>
              </p:cNvSpPr>
              <p:nvPr/>
            </p:nvSpPr>
            <p:spPr bwMode="auto">
              <a:xfrm>
                <a:off x="5906" y="2115"/>
                <a:ext cx="41" cy="17"/>
              </a:xfrm>
              <a:custGeom>
                <a:avLst/>
                <a:gdLst>
                  <a:gd name="T0" fmla="*/ 0 w 41"/>
                  <a:gd name="T1" fmla="*/ 17 h 17"/>
                  <a:gd name="T2" fmla="*/ 0 w 41"/>
                  <a:gd name="T3" fmla="*/ 12 h 17"/>
                  <a:gd name="T4" fmla="*/ 24 w 41"/>
                  <a:gd name="T5" fmla="*/ 5 h 17"/>
                  <a:gd name="T6" fmla="*/ 29 w 41"/>
                  <a:gd name="T7" fmla="*/ 3 h 17"/>
                  <a:gd name="T8" fmla="*/ 39 w 41"/>
                  <a:gd name="T9" fmla="*/ 0 h 17"/>
                  <a:gd name="T10" fmla="*/ 41 w 41"/>
                  <a:gd name="T11" fmla="*/ 4 h 17"/>
                  <a:gd name="T12" fmla="*/ 29 w 41"/>
                  <a:gd name="T13" fmla="*/ 8 h 17"/>
                  <a:gd name="T14" fmla="*/ 24 w 41"/>
                  <a:gd name="T15" fmla="*/ 9 h 17"/>
                  <a:gd name="T16" fmla="*/ 0 w 41"/>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7">
                    <a:moveTo>
                      <a:pt x="0" y="17"/>
                    </a:moveTo>
                    <a:lnTo>
                      <a:pt x="0" y="12"/>
                    </a:lnTo>
                    <a:lnTo>
                      <a:pt x="24" y="5"/>
                    </a:lnTo>
                    <a:lnTo>
                      <a:pt x="29" y="3"/>
                    </a:lnTo>
                    <a:lnTo>
                      <a:pt x="39" y="0"/>
                    </a:lnTo>
                    <a:lnTo>
                      <a:pt x="41" y="4"/>
                    </a:lnTo>
                    <a:lnTo>
                      <a:pt x="29" y="8"/>
                    </a:lnTo>
                    <a:lnTo>
                      <a:pt x="24" y="9"/>
                    </a:lnTo>
                    <a:lnTo>
                      <a:pt x="0" y="1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79" name="Freeform 1765"/>
              <p:cNvSpPr>
                <a:spLocks/>
              </p:cNvSpPr>
              <p:nvPr/>
            </p:nvSpPr>
            <p:spPr bwMode="auto">
              <a:xfrm>
                <a:off x="5906" y="2055"/>
                <a:ext cx="41" cy="16"/>
              </a:xfrm>
              <a:custGeom>
                <a:avLst/>
                <a:gdLst>
                  <a:gd name="T0" fmla="*/ 0 w 41"/>
                  <a:gd name="T1" fmla="*/ 16 h 16"/>
                  <a:gd name="T2" fmla="*/ 0 w 41"/>
                  <a:gd name="T3" fmla="*/ 12 h 16"/>
                  <a:gd name="T4" fmla="*/ 24 w 41"/>
                  <a:gd name="T5" fmla="*/ 4 h 16"/>
                  <a:gd name="T6" fmla="*/ 29 w 41"/>
                  <a:gd name="T7" fmla="*/ 3 h 16"/>
                  <a:gd name="T8" fmla="*/ 39 w 41"/>
                  <a:gd name="T9" fmla="*/ 0 h 16"/>
                  <a:gd name="T10" fmla="*/ 41 w 41"/>
                  <a:gd name="T11" fmla="*/ 4 h 16"/>
                  <a:gd name="T12" fmla="*/ 29 w 41"/>
                  <a:gd name="T13" fmla="*/ 8 h 16"/>
                  <a:gd name="T14" fmla="*/ 24 w 41"/>
                  <a:gd name="T15" fmla="*/ 9 h 16"/>
                  <a:gd name="T16" fmla="*/ 0 w 41"/>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6">
                    <a:moveTo>
                      <a:pt x="0" y="16"/>
                    </a:moveTo>
                    <a:lnTo>
                      <a:pt x="0" y="12"/>
                    </a:lnTo>
                    <a:lnTo>
                      <a:pt x="24" y="4"/>
                    </a:lnTo>
                    <a:lnTo>
                      <a:pt x="29" y="3"/>
                    </a:lnTo>
                    <a:lnTo>
                      <a:pt x="39" y="0"/>
                    </a:lnTo>
                    <a:lnTo>
                      <a:pt x="41" y="4"/>
                    </a:lnTo>
                    <a:lnTo>
                      <a:pt x="29" y="8"/>
                    </a:lnTo>
                    <a:lnTo>
                      <a:pt x="24" y="9"/>
                    </a:lnTo>
                    <a:lnTo>
                      <a:pt x="0"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80" name="Freeform 1766"/>
              <p:cNvSpPr>
                <a:spLocks/>
              </p:cNvSpPr>
              <p:nvPr/>
            </p:nvSpPr>
            <p:spPr bwMode="auto">
              <a:xfrm>
                <a:off x="5903" y="1854"/>
                <a:ext cx="41" cy="19"/>
              </a:xfrm>
              <a:custGeom>
                <a:avLst/>
                <a:gdLst>
                  <a:gd name="T0" fmla="*/ 0 w 41"/>
                  <a:gd name="T1" fmla="*/ 19 h 19"/>
                  <a:gd name="T2" fmla="*/ 0 w 41"/>
                  <a:gd name="T3" fmla="*/ 14 h 19"/>
                  <a:gd name="T4" fmla="*/ 27 w 41"/>
                  <a:gd name="T5" fmla="*/ 4 h 19"/>
                  <a:gd name="T6" fmla="*/ 32 w 41"/>
                  <a:gd name="T7" fmla="*/ 3 h 19"/>
                  <a:gd name="T8" fmla="*/ 39 w 41"/>
                  <a:gd name="T9" fmla="*/ 0 h 19"/>
                  <a:gd name="T10" fmla="*/ 41 w 41"/>
                  <a:gd name="T11" fmla="*/ 4 h 19"/>
                  <a:gd name="T12" fmla="*/ 32 w 41"/>
                  <a:gd name="T13" fmla="*/ 8 h 19"/>
                  <a:gd name="T14" fmla="*/ 27 w 41"/>
                  <a:gd name="T15" fmla="*/ 9 h 19"/>
                  <a:gd name="T16" fmla="*/ 0 w 41"/>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9">
                    <a:moveTo>
                      <a:pt x="0" y="19"/>
                    </a:moveTo>
                    <a:lnTo>
                      <a:pt x="0" y="14"/>
                    </a:lnTo>
                    <a:lnTo>
                      <a:pt x="27" y="4"/>
                    </a:lnTo>
                    <a:lnTo>
                      <a:pt x="32" y="3"/>
                    </a:lnTo>
                    <a:lnTo>
                      <a:pt x="39" y="0"/>
                    </a:lnTo>
                    <a:lnTo>
                      <a:pt x="41" y="4"/>
                    </a:lnTo>
                    <a:lnTo>
                      <a:pt x="32" y="8"/>
                    </a:lnTo>
                    <a:lnTo>
                      <a:pt x="27" y="9"/>
                    </a:lnTo>
                    <a:lnTo>
                      <a:pt x="0" y="1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81" name="Freeform 1767"/>
              <p:cNvSpPr>
                <a:spLocks/>
              </p:cNvSpPr>
              <p:nvPr/>
            </p:nvSpPr>
            <p:spPr bwMode="auto">
              <a:xfrm>
                <a:off x="5903" y="1921"/>
                <a:ext cx="39" cy="16"/>
              </a:xfrm>
              <a:custGeom>
                <a:avLst/>
                <a:gdLst>
                  <a:gd name="T0" fmla="*/ 0 w 39"/>
                  <a:gd name="T1" fmla="*/ 16 h 16"/>
                  <a:gd name="T2" fmla="*/ 0 w 39"/>
                  <a:gd name="T3" fmla="*/ 12 h 16"/>
                  <a:gd name="T4" fmla="*/ 27 w 39"/>
                  <a:gd name="T5" fmla="*/ 3 h 16"/>
                  <a:gd name="T6" fmla="*/ 32 w 39"/>
                  <a:gd name="T7" fmla="*/ 2 h 16"/>
                  <a:gd name="T8" fmla="*/ 37 w 39"/>
                  <a:gd name="T9" fmla="*/ 0 h 16"/>
                  <a:gd name="T10" fmla="*/ 39 w 39"/>
                  <a:gd name="T11" fmla="*/ 4 h 16"/>
                  <a:gd name="T12" fmla="*/ 32 w 39"/>
                  <a:gd name="T13" fmla="*/ 6 h 16"/>
                  <a:gd name="T14" fmla="*/ 27 w 39"/>
                  <a:gd name="T15" fmla="*/ 8 h 16"/>
                  <a:gd name="T16" fmla="*/ 0 w 39"/>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6">
                    <a:moveTo>
                      <a:pt x="0" y="16"/>
                    </a:moveTo>
                    <a:lnTo>
                      <a:pt x="0" y="12"/>
                    </a:lnTo>
                    <a:lnTo>
                      <a:pt x="27" y="3"/>
                    </a:lnTo>
                    <a:lnTo>
                      <a:pt x="32" y="2"/>
                    </a:lnTo>
                    <a:lnTo>
                      <a:pt x="37" y="0"/>
                    </a:lnTo>
                    <a:lnTo>
                      <a:pt x="39" y="4"/>
                    </a:lnTo>
                    <a:lnTo>
                      <a:pt x="32" y="6"/>
                    </a:lnTo>
                    <a:lnTo>
                      <a:pt x="27" y="8"/>
                    </a:lnTo>
                    <a:lnTo>
                      <a:pt x="0"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82" name="Freeform 1768"/>
              <p:cNvSpPr>
                <a:spLocks/>
              </p:cNvSpPr>
              <p:nvPr/>
            </p:nvSpPr>
            <p:spPr bwMode="auto">
              <a:xfrm>
                <a:off x="5946" y="1385"/>
                <a:ext cx="4" cy="274"/>
              </a:xfrm>
              <a:custGeom>
                <a:avLst/>
                <a:gdLst>
                  <a:gd name="T0" fmla="*/ 4 w 4"/>
                  <a:gd name="T1" fmla="*/ 274 h 274"/>
                  <a:gd name="T2" fmla="*/ 0 w 4"/>
                  <a:gd name="T3" fmla="*/ 274 h 274"/>
                  <a:gd name="T4" fmla="*/ 0 w 4"/>
                  <a:gd name="T5" fmla="*/ 2 h 274"/>
                  <a:gd name="T6" fmla="*/ 4 w 4"/>
                  <a:gd name="T7" fmla="*/ 0 h 274"/>
                  <a:gd name="T8" fmla="*/ 4 w 4"/>
                  <a:gd name="T9" fmla="*/ 274 h 274"/>
                </a:gdLst>
                <a:ahLst/>
                <a:cxnLst>
                  <a:cxn ang="0">
                    <a:pos x="T0" y="T1"/>
                  </a:cxn>
                  <a:cxn ang="0">
                    <a:pos x="T2" y="T3"/>
                  </a:cxn>
                  <a:cxn ang="0">
                    <a:pos x="T4" y="T5"/>
                  </a:cxn>
                  <a:cxn ang="0">
                    <a:pos x="T6" y="T7"/>
                  </a:cxn>
                  <a:cxn ang="0">
                    <a:pos x="T8" y="T9"/>
                  </a:cxn>
                </a:cxnLst>
                <a:rect l="0" t="0" r="r" b="b"/>
                <a:pathLst>
                  <a:path w="4" h="274">
                    <a:moveTo>
                      <a:pt x="4" y="274"/>
                    </a:moveTo>
                    <a:lnTo>
                      <a:pt x="0" y="274"/>
                    </a:lnTo>
                    <a:lnTo>
                      <a:pt x="0" y="2"/>
                    </a:lnTo>
                    <a:lnTo>
                      <a:pt x="4" y="0"/>
                    </a:lnTo>
                    <a:lnTo>
                      <a:pt x="4" y="27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83" name="Freeform 1769"/>
              <p:cNvSpPr>
                <a:spLocks/>
              </p:cNvSpPr>
              <p:nvPr/>
            </p:nvSpPr>
            <p:spPr bwMode="auto">
              <a:xfrm>
                <a:off x="5906" y="2193"/>
                <a:ext cx="27" cy="12"/>
              </a:xfrm>
              <a:custGeom>
                <a:avLst/>
                <a:gdLst>
                  <a:gd name="T0" fmla="*/ 0 w 27"/>
                  <a:gd name="T1" fmla="*/ 12 h 12"/>
                  <a:gd name="T2" fmla="*/ 0 w 27"/>
                  <a:gd name="T3" fmla="*/ 8 h 12"/>
                  <a:gd name="T4" fmla="*/ 24 w 27"/>
                  <a:gd name="T5" fmla="*/ 1 h 12"/>
                  <a:gd name="T6" fmla="*/ 26 w 27"/>
                  <a:gd name="T7" fmla="*/ 0 h 12"/>
                  <a:gd name="T8" fmla="*/ 27 w 27"/>
                  <a:gd name="T9" fmla="*/ 4 h 12"/>
                  <a:gd name="T10" fmla="*/ 24 w 27"/>
                  <a:gd name="T11" fmla="*/ 5 h 12"/>
                  <a:gd name="T12" fmla="*/ 0 w 27"/>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7" h="12">
                    <a:moveTo>
                      <a:pt x="0" y="12"/>
                    </a:moveTo>
                    <a:lnTo>
                      <a:pt x="0" y="8"/>
                    </a:lnTo>
                    <a:lnTo>
                      <a:pt x="24" y="1"/>
                    </a:lnTo>
                    <a:lnTo>
                      <a:pt x="26" y="0"/>
                    </a:lnTo>
                    <a:lnTo>
                      <a:pt x="27" y="4"/>
                    </a:lnTo>
                    <a:lnTo>
                      <a:pt x="24" y="5"/>
                    </a:lnTo>
                    <a:lnTo>
                      <a:pt x="0" y="1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84" name="Freeform 1770"/>
              <p:cNvSpPr>
                <a:spLocks/>
              </p:cNvSpPr>
              <p:nvPr/>
            </p:nvSpPr>
            <p:spPr bwMode="auto">
              <a:xfrm>
                <a:off x="5903" y="2273"/>
                <a:ext cx="30" cy="13"/>
              </a:xfrm>
              <a:custGeom>
                <a:avLst/>
                <a:gdLst>
                  <a:gd name="T0" fmla="*/ 0 w 30"/>
                  <a:gd name="T1" fmla="*/ 13 h 13"/>
                  <a:gd name="T2" fmla="*/ 0 w 30"/>
                  <a:gd name="T3" fmla="*/ 8 h 13"/>
                  <a:gd name="T4" fmla="*/ 27 w 30"/>
                  <a:gd name="T5" fmla="*/ 1 h 13"/>
                  <a:gd name="T6" fmla="*/ 29 w 30"/>
                  <a:gd name="T7" fmla="*/ 0 h 13"/>
                  <a:gd name="T8" fmla="*/ 30 w 30"/>
                  <a:gd name="T9" fmla="*/ 4 h 13"/>
                  <a:gd name="T10" fmla="*/ 27 w 30"/>
                  <a:gd name="T11" fmla="*/ 5 h 13"/>
                  <a:gd name="T12" fmla="*/ 0 w 30"/>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30" h="13">
                    <a:moveTo>
                      <a:pt x="0" y="13"/>
                    </a:moveTo>
                    <a:lnTo>
                      <a:pt x="0" y="8"/>
                    </a:lnTo>
                    <a:lnTo>
                      <a:pt x="27" y="1"/>
                    </a:lnTo>
                    <a:lnTo>
                      <a:pt x="29" y="0"/>
                    </a:lnTo>
                    <a:lnTo>
                      <a:pt x="30" y="4"/>
                    </a:lnTo>
                    <a:lnTo>
                      <a:pt x="27" y="5"/>
                    </a:lnTo>
                    <a:lnTo>
                      <a:pt x="0" y="1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85" name="Freeform 1771"/>
              <p:cNvSpPr>
                <a:spLocks noEditPoints="1"/>
              </p:cNvSpPr>
              <p:nvPr/>
            </p:nvSpPr>
            <p:spPr bwMode="auto">
              <a:xfrm>
                <a:off x="5903" y="4061"/>
                <a:ext cx="60" cy="77"/>
              </a:xfrm>
              <a:custGeom>
                <a:avLst/>
                <a:gdLst>
                  <a:gd name="T0" fmla="*/ 66 w 687"/>
                  <a:gd name="T1" fmla="*/ 888 h 888"/>
                  <a:gd name="T2" fmla="*/ 66 w 687"/>
                  <a:gd name="T3" fmla="*/ 476 h 888"/>
                  <a:gd name="T4" fmla="*/ 0 w 687"/>
                  <a:gd name="T5" fmla="*/ 476 h 888"/>
                  <a:gd name="T6" fmla="*/ 0 w 687"/>
                  <a:gd name="T7" fmla="*/ 0 h 888"/>
                  <a:gd name="T8" fmla="*/ 312 w 687"/>
                  <a:gd name="T9" fmla="*/ 0 h 888"/>
                  <a:gd name="T10" fmla="*/ 312 w 687"/>
                  <a:gd name="T11" fmla="*/ 758 h 888"/>
                  <a:gd name="T12" fmla="*/ 66 w 687"/>
                  <a:gd name="T13" fmla="*/ 888 h 888"/>
                  <a:gd name="T14" fmla="*/ 362 w 687"/>
                  <a:gd name="T15" fmla="*/ 731 h 888"/>
                  <a:gd name="T16" fmla="*/ 362 w 687"/>
                  <a:gd name="T17" fmla="*/ 0 h 888"/>
                  <a:gd name="T18" fmla="*/ 687 w 687"/>
                  <a:gd name="T19" fmla="*/ 0 h 888"/>
                  <a:gd name="T20" fmla="*/ 687 w 687"/>
                  <a:gd name="T21" fmla="*/ 560 h 888"/>
                  <a:gd name="T22" fmla="*/ 362 w 687"/>
                  <a:gd name="T23" fmla="*/ 731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7" h="888">
                    <a:moveTo>
                      <a:pt x="66" y="888"/>
                    </a:moveTo>
                    <a:lnTo>
                      <a:pt x="66" y="476"/>
                    </a:lnTo>
                    <a:lnTo>
                      <a:pt x="0" y="476"/>
                    </a:lnTo>
                    <a:lnTo>
                      <a:pt x="0" y="0"/>
                    </a:lnTo>
                    <a:lnTo>
                      <a:pt x="312" y="0"/>
                    </a:lnTo>
                    <a:lnTo>
                      <a:pt x="312" y="758"/>
                    </a:lnTo>
                    <a:lnTo>
                      <a:pt x="66" y="888"/>
                    </a:lnTo>
                    <a:moveTo>
                      <a:pt x="362" y="731"/>
                    </a:moveTo>
                    <a:lnTo>
                      <a:pt x="362" y="0"/>
                    </a:lnTo>
                    <a:lnTo>
                      <a:pt x="687" y="0"/>
                    </a:lnTo>
                    <a:lnTo>
                      <a:pt x="687" y="560"/>
                    </a:lnTo>
                    <a:lnTo>
                      <a:pt x="362" y="731"/>
                    </a:lnTo>
                  </a:path>
                </a:pathLst>
              </a:custGeom>
              <a:solidFill>
                <a:srgbClr val="535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86" name="Freeform 1772"/>
              <p:cNvSpPr>
                <a:spLocks/>
              </p:cNvSpPr>
              <p:nvPr/>
            </p:nvSpPr>
            <p:spPr bwMode="auto">
              <a:xfrm>
                <a:off x="5930" y="4061"/>
                <a:ext cx="5" cy="65"/>
              </a:xfrm>
              <a:custGeom>
                <a:avLst/>
                <a:gdLst>
                  <a:gd name="T0" fmla="*/ 0 w 5"/>
                  <a:gd name="T1" fmla="*/ 65 h 65"/>
                  <a:gd name="T2" fmla="*/ 0 w 5"/>
                  <a:gd name="T3" fmla="*/ 0 h 65"/>
                  <a:gd name="T4" fmla="*/ 5 w 5"/>
                  <a:gd name="T5" fmla="*/ 0 h 65"/>
                  <a:gd name="T6" fmla="*/ 5 w 5"/>
                  <a:gd name="T7" fmla="*/ 63 h 65"/>
                  <a:gd name="T8" fmla="*/ 0 w 5"/>
                  <a:gd name="T9" fmla="*/ 65 h 65"/>
                </a:gdLst>
                <a:ahLst/>
                <a:cxnLst>
                  <a:cxn ang="0">
                    <a:pos x="T0" y="T1"/>
                  </a:cxn>
                  <a:cxn ang="0">
                    <a:pos x="T2" y="T3"/>
                  </a:cxn>
                  <a:cxn ang="0">
                    <a:pos x="T4" y="T5"/>
                  </a:cxn>
                  <a:cxn ang="0">
                    <a:pos x="T6" y="T7"/>
                  </a:cxn>
                  <a:cxn ang="0">
                    <a:pos x="T8" y="T9"/>
                  </a:cxn>
                </a:cxnLst>
                <a:rect l="0" t="0" r="r" b="b"/>
                <a:pathLst>
                  <a:path w="5" h="65">
                    <a:moveTo>
                      <a:pt x="0" y="65"/>
                    </a:moveTo>
                    <a:lnTo>
                      <a:pt x="0" y="0"/>
                    </a:lnTo>
                    <a:lnTo>
                      <a:pt x="5" y="0"/>
                    </a:lnTo>
                    <a:lnTo>
                      <a:pt x="5" y="63"/>
                    </a:lnTo>
                    <a:lnTo>
                      <a:pt x="0" y="6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87" name="Freeform 1773"/>
              <p:cNvSpPr>
                <a:spLocks/>
              </p:cNvSpPr>
              <p:nvPr/>
            </p:nvSpPr>
            <p:spPr bwMode="auto">
              <a:xfrm>
                <a:off x="5903" y="4102"/>
                <a:ext cx="6" cy="39"/>
              </a:xfrm>
              <a:custGeom>
                <a:avLst/>
                <a:gdLst>
                  <a:gd name="T0" fmla="*/ 0 w 6"/>
                  <a:gd name="T1" fmla="*/ 39 h 39"/>
                  <a:gd name="T2" fmla="*/ 0 w 6"/>
                  <a:gd name="T3" fmla="*/ 0 h 39"/>
                  <a:gd name="T4" fmla="*/ 6 w 6"/>
                  <a:gd name="T5" fmla="*/ 0 h 39"/>
                  <a:gd name="T6" fmla="*/ 6 w 6"/>
                  <a:gd name="T7" fmla="*/ 36 h 39"/>
                  <a:gd name="T8" fmla="*/ 0 w 6"/>
                  <a:gd name="T9" fmla="*/ 39 h 39"/>
                </a:gdLst>
                <a:ahLst/>
                <a:cxnLst>
                  <a:cxn ang="0">
                    <a:pos x="T0" y="T1"/>
                  </a:cxn>
                  <a:cxn ang="0">
                    <a:pos x="T2" y="T3"/>
                  </a:cxn>
                  <a:cxn ang="0">
                    <a:pos x="T4" y="T5"/>
                  </a:cxn>
                  <a:cxn ang="0">
                    <a:pos x="T6" y="T7"/>
                  </a:cxn>
                  <a:cxn ang="0">
                    <a:pos x="T8" y="T9"/>
                  </a:cxn>
                </a:cxnLst>
                <a:rect l="0" t="0" r="r" b="b"/>
                <a:pathLst>
                  <a:path w="6" h="39">
                    <a:moveTo>
                      <a:pt x="0" y="39"/>
                    </a:moveTo>
                    <a:lnTo>
                      <a:pt x="0" y="0"/>
                    </a:lnTo>
                    <a:lnTo>
                      <a:pt x="6" y="0"/>
                    </a:lnTo>
                    <a:lnTo>
                      <a:pt x="6" y="36"/>
                    </a:lnTo>
                    <a:lnTo>
                      <a:pt x="0" y="39"/>
                    </a:lnTo>
                    <a:close/>
                  </a:path>
                </a:pathLst>
              </a:custGeom>
              <a:solidFill>
                <a:srgbClr val="2A2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88" name="Freeform 1774"/>
              <p:cNvSpPr>
                <a:spLocks noEditPoints="1"/>
              </p:cNvSpPr>
              <p:nvPr/>
            </p:nvSpPr>
            <p:spPr bwMode="auto">
              <a:xfrm>
                <a:off x="5903" y="4018"/>
                <a:ext cx="60" cy="42"/>
              </a:xfrm>
              <a:custGeom>
                <a:avLst/>
                <a:gdLst>
                  <a:gd name="T0" fmla="*/ 687 w 687"/>
                  <a:gd name="T1" fmla="*/ 490 h 490"/>
                  <a:gd name="T2" fmla="*/ 362 w 687"/>
                  <a:gd name="T3" fmla="*/ 490 h 490"/>
                  <a:gd name="T4" fmla="*/ 362 w 687"/>
                  <a:gd name="T5" fmla="*/ 0 h 490"/>
                  <a:gd name="T6" fmla="*/ 687 w 687"/>
                  <a:gd name="T7" fmla="*/ 0 h 490"/>
                  <a:gd name="T8" fmla="*/ 687 w 687"/>
                  <a:gd name="T9" fmla="*/ 490 h 490"/>
                  <a:gd name="T10" fmla="*/ 312 w 687"/>
                  <a:gd name="T11" fmla="*/ 490 h 490"/>
                  <a:gd name="T12" fmla="*/ 0 w 687"/>
                  <a:gd name="T13" fmla="*/ 490 h 490"/>
                  <a:gd name="T14" fmla="*/ 0 w 687"/>
                  <a:gd name="T15" fmla="*/ 0 h 490"/>
                  <a:gd name="T16" fmla="*/ 312 w 687"/>
                  <a:gd name="T17" fmla="*/ 0 h 490"/>
                  <a:gd name="T18" fmla="*/ 312 w 687"/>
                  <a:gd name="T19" fmla="*/ 49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7" h="490">
                    <a:moveTo>
                      <a:pt x="687" y="490"/>
                    </a:moveTo>
                    <a:lnTo>
                      <a:pt x="362" y="490"/>
                    </a:lnTo>
                    <a:lnTo>
                      <a:pt x="362" y="0"/>
                    </a:lnTo>
                    <a:lnTo>
                      <a:pt x="687" y="0"/>
                    </a:lnTo>
                    <a:lnTo>
                      <a:pt x="687" y="490"/>
                    </a:lnTo>
                    <a:moveTo>
                      <a:pt x="312" y="490"/>
                    </a:moveTo>
                    <a:lnTo>
                      <a:pt x="0" y="490"/>
                    </a:lnTo>
                    <a:lnTo>
                      <a:pt x="0" y="0"/>
                    </a:lnTo>
                    <a:lnTo>
                      <a:pt x="312" y="0"/>
                    </a:lnTo>
                    <a:lnTo>
                      <a:pt x="312" y="490"/>
                    </a:lnTo>
                  </a:path>
                </a:pathLst>
              </a:custGeom>
              <a:solidFill>
                <a:srgbClr val="3231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89" name="Rectangle 1775"/>
              <p:cNvSpPr>
                <a:spLocks noChangeArrowheads="1"/>
              </p:cNvSpPr>
              <p:nvPr/>
            </p:nvSpPr>
            <p:spPr bwMode="auto">
              <a:xfrm>
                <a:off x="5930" y="4018"/>
                <a:ext cx="5" cy="4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90" name="Freeform 1776"/>
              <p:cNvSpPr>
                <a:spLocks noEditPoints="1"/>
              </p:cNvSpPr>
              <p:nvPr/>
            </p:nvSpPr>
            <p:spPr bwMode="auto">
              <a:xfrm>
                <a:off x="5903" y="4060"/>
                <a:ext cx="60" cy="1"/>
              </a:xfrm>
              <a:custGeom>
                <a:avLst/>
                <a:gdLst>
                  <a:gd name="T0" fmla="*/ 687 w 687"/>
                  <a:gd name="T1" fmla="*/ 10 h 10"/>
                  <a:gd name="T2" fmla="*/ 362 w 687"/>
                  <a:gd name="T3" fmla="*/ 10 h 10"/>
                  <a:gd name="T4" fmla="*/ 362 w 687"/>
                  <a:gd name="T5" fmla="*/ 0 h 10"/>
                  <a:gd name="T6" fmla="*/ 687 w 687"/>
                  <a:gd name="T7" fmla="*/ 0 h 10"/>
                  <a:gd name="T8" fmla="*/ 687 w 687"/>
                  <a:gd name="T9" fmla="*/ 10 h 10"/>
                  <a:gd name="T10" fmla="*/ 312 w 687"/>
                  <a:gd name="T11" fmla="*/ 10 h 10"/>
                  <a:gd name="T12" fmla="*/ 0 w 687"/>
                  <a:gd name="T13" fmla="*/ 10 h 10"/>
                  <a:gd name="T14" fmla="*/ 0 w 687"/>
                  <a:gd name="T15" fmla="*/ 0 h 10"/>
                  <a:gd name="T16" fmla="*/ 312 w 687"/>
                  <a:gd name="T17" fmla="*/ 0 h 10"/>
                  <a:gd name="T18" fmla="*/ 312 w 687"/>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7" h="10">
                    <a:moveTo>
                      <a:pt x="687" y="10"/>
                    </a:moveTo>
                    <a:lnTo>
                      <a:pt x="362" y="10"/>
                    </a:lnTo>
                    <a:lnTo>
                      <a:pt x="362" y="0"/>
                    </a:lnTo>
                    <a:lnTo>
                      <a:pt x="687" y="0"/>
                    </a:lnTo>
                    <a:lnTo>
                      <a:pt x="687" y="10"/>
                    </a:lnTo>
                    <a:moveTo>
                      <a:pt x="312" y="10"/>
                    </a:moveTo>
                    <a:lnTo>
                      <a:pt x="0" y="10"/>
                    </a:lnTo>
                    <a:lnTo>
                      <a:pt x="0" y="0"/>
                    </a:lnTo>
                    <a:lnTo>
                      <a:pt x="312" y="0"/>
                    </a:lnTo>
                    <a:lnTo>
                      <a:pt x="312" y="10"/>
                    </a:lnTo>
                  </a:path>
                </a:pathLst>
              </a:custGeom>
              <a:solidFill>
                <a:srgbClr val="1F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91" name="Rectangle 1777"/>
              <p:cNvSpPr>
                <a:spLocks noChangeArrowheads="1"/>
              </p:cNvSpPr>
              <p:nvPr/>
            </p:nvSpPr>
            <p:spPr bwMode="auto">
              <a:xfrm>
                <a:off x="5930" y="4060"/>
                <a:ext cx="5" cy="1"/>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92" name="Freeform 1778"/>
              <p:cNvSpPr>
                <a:spLocks noEditPoints="1"/>
              </p:cNvSpPr>
              <p:nvPr/>
            </p:nvSpPr>
            <p:spPr bwMode="auto">
              <a:xfrm>
                <a:off x="5926" y="1232"/>
                <a:ext cx="37" cy="23"/>
              </a:xfrm>
              <a:custGeom>
                <a:avLst/>
                <a:gdLst>
                  <a:gd name="T0" fmla="*/ 0 w 420"/>
                  <a:gd name="T1" fmla="*/ 263 h 263"/>
                  <a:gd name="T2" fmla="*/ 0 w 420"/>
                  <a:gd name="T3" fmla="*/ 216 h 263"/>
                  <a:gd name="T4" fmla="*/ 45 w 420"/>
                  <a:gd name="T5" fmla="*/ 193 h 263"/>
                  <a:gd name="T6" fmla="*/ 45 w 420"/>
                  <a:gd name="T7" fmla="*/ 240 h 263"/>
                  <a:gd name="T8" fmla="*/ 0 w 420"/>
                  <a:gd name="T9" fmla="*/ 263 h 263"/>
                  <a:gd name="T10" fmla="*/ 95 w 420"/>
                  <a:gd name="T11" fmla="*/ 214 h 263"/>
                  <a:gd name="T12" fmla="*/ 95 w 420"/>
                  <a:gd name="T13" fmla="*/ 167 h 263"/>
                  <a:gd name="T14" fmla="*/ 229 w 420"/>
                  <a:gd name="T15" fmla="*/ 98 h 263"/>
                  <a:gd name="T16" fmla="*/ 229 w 420"/>
                  <a:gd name="T17" fmla="*/ 145 h 263"/>
                  <a:gd name="T18" fmla="*/ 95 w 420"/>
                  <a:gd name="T19" fmla="*/ 214 h 263"/>
                  <a:gd name="T20" fmla="*/ 279 w 420"/>
                  <a:gd name="T21" fmla="*/ 119 h 263"/>
                  <a:gd name="T22" fmla="*/ 279 w 420"/>
                  <a:gd name="T23" fmla="*/ 73 h 263"/>
                  <a:gd name="T24" fmla="*/ 420 w 420"/>
                  <a:gd name="T25" fmla="*/ 0 h 263"/>
                  <a:gd name="T26" fmla="*/ 420 w 420"/>
                  <a:gd name="T27" fmla="*/ 47 h 263"/>
                  <a:gd name="T28" fmla="*/ 279 w 420"/>
                  <a:gd name="T29" fmla="*/ 119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263">
                    <a:moveTo>
                      <a:pt x="0" y="263"/>
                    </a:moveTo>
                    <a:lnTo>
                      <a:pt x="0" y="216"/>
                    </a:lnTo>
                    <a:lnTo>
                      <a:pt x="45" y="193"/>
                    </a:lnTo>
                    <a:lnTo>
                      <a:pt x="45" y="240"/>
                    </a:lnTo>
                    <a:lnTo>
                      <a:pt x="0" y="263"/>
                    </a:lnTo>
                    <a:moveTo>
                      <a:pt x="95" y="214"/>
                    </a:moveTo>
                    <a:lnTo>
                      <a:pt x="95" y="167"/>
                    </a:lnTo>
                    <a:lnTo>
                      <a:pt x="229" y="98"/>
                    </a:lnTo>
                    <a:lnTo>
                      <a:pt x="229" y="145"/>
                    </a:lnTo>
                    <a:lnTo>
                      <a:pt x="95" y="214"/>
                    </a:lnTo>
                    <a:moveTo>
                      <a:pt x="279" y="119"/>
                    </a:moveTo>
                    <a:lnTo>
                      <a:pt x="279" y="73"/>
                    </a:lnTo>
                    <a:lnTo>
                      <a:pt x="420" y="0"/>
                    </a:lnTo>
                    <a:lnTo>
                      <a:pt x="420" y="47"/>
                    </a:lnTo>
                    <a:lnTo>
                      <a:pt x="279" y="119"/>
                    </a:lnTo>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93" name="Freeform 1779"/>
              <p:cNvSpPr>
                <a:spLocks/>
              </p:cNvSpPr>
              <p:nvPr/>
            </p:nvSpPr>
            <p:spPr bwMode="auto">
              <a:xfrm>
                <a:off x="5930" y="1246"/>
                <a:ext cx="5" cy="7"/>
              </a:xfrm>
              <a:custGeom>
                <a:avLst/>
                <a:gdLst>
                  <a:gd name="T0" fmla="*/ 0 w 5"/>
                  <a:gd name="T1" fmla="*/ 7 h 7"/>
                  <a:gd name="T2" fmla="*/ 0 w 5"/>
                  <a:gd name="T3" fmla="*/ 3 h 7"/>
                  <a:gd name="T4" fmla="*/ 5 w 5"/>
                  <a:gd name="T5" fmla="*/ 0 h 7"/>
                  <a:gd name="T6" fmla="*/ 5 w 5"/>
                  <a:gd name="T7" fmla="*/ 5 h 7"/>
                  <a:gd name="T8" fmla="*/ 0 w 5"/>
                  <a:gd name="T9" fmla="*/ 7 h 7"/>
                </a:gdLst>
                <a:ahLst/>
                <a:cxnLst>
                  <a:cxn ang="0">
                    <a:pos x="T0" y="T1"/>
                  </a:cxn>
                  <a:cxn ang="0">
                    <a:pos x="T2" y="T3"/>
                  </a:cxn>
                  <a:cxn ang="0">
                    <a:pos x="T4" y="T5"/>
                  </a:cxn>
                  <a:cxn ang="0">
                    <a:pos x="T6" y="T7"/>
                  </a:cxn>
                  <a:cxn ang="0">
                    <a:pos x="T8" y="T9"/>
                  </a:cxn>
                </a:cxnLst>
                <a:rect l="0" t="0" r="r" b="b"/>
                <a:pathLst>
                  <a:path w="5" h="7">
                    <a:moveTo>
                      <a:pt x="0" y="7"/>
                    </a:moveTo>
                    <a:lnTo>
                      <a:pt x="0" y="3"/>
                    </a:lnTo>
                    <a:lnTo>
                      <a:pt x="5" y="0"/>
                    </a:lnTo>
                    <a:lnTo>
                      <a:pt x="5" y="5"/>
                    </a:lnTo>
                    <a:lnTo>
                      <a:pt x="0"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94" name="Freeform 1780"/>
              <p:cNvSpPr>
                <a:spLocks/>
              </p:cNvSpPr>
              <p:nvPr/>
            </p:nvSpPr>
            <p:spPr bwMode="auto">
              <a:xfrm>
                <a:off x="5946" y="1238"/>
                <a:ext cx="4" cy="7"/>
              </a:xfrm>
              <a:custGeom>
                <a:avLst/>
                <a:gdLst>
                  <a:gd name="T0" fmla="*/ 0 w 4"/>
                  <a:gd name="T1" fmla="*/ 7 h 7"/>
                  <a:gd name="T2" fmla="*/ 0 w 4"/>
                  <a:gd name="T3" fmla="*/ 2 h 7"/>
                  <a:gd name="T4" fmla="*/ 4 w 4"/>
                  <a:gd name="T5" fmla="*/ 0 h 7"/>
                  <a:gd name="T6" fmla="*/ 4 w 4"/>
                  <a:gd name="T7" fmla="*/ 4 h 7"/>
                  <a:gd name="T8" fmla="*/ 0 w 4"/>
                  <a:gd name="T9" fmla="*/ 7 h 7"/>
                </a:gdLst>
                <a:ahLst/>
                <a:cxnLst>
                  <a:cxn ang="0">
                    <a:pos x="T0" y="T1"/>
                  </a:cxn>
                  <a:cxn ang="0">
                    <a:pos x="T2" y="T3"/>
                  </a:cxn>
                  <a:cxn ang="0">
                    <a:pos x="T4" y="T5"/>
                  </a:cxn>
                  <a:cxn ang="0">
                    <a:pos x="T6" y="T7"/>
                  </a:cxn>
                  <a:cxn ang="0">
                    <a:pos x="T8" y="T9"/>
                  </a:cxn>
                </a:cxnLst>
                <a:rect l="0" t="0" r="r" b="b"/>
                <a:pathLst>
                  <a:path w="4" h="7">
                    <a:moveTo>
                      <a:pt x="0" y="7"/>
                    </a:moveTo>
                    <a:lnTo>
                      <a:pt x="0" y="2"/>
                    </a:lnTo>
                    <a:lnTo>
                      <a:pt x="4" y="0"/>
                    </a:lnTo>
                    <a:lnTo>
                      <a:pt x="4" y="4"/>
                    </a:lnTo>
                    <a:lnTo>
                      <a:pt x="0"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95" name="Freeform 1781"/>
              <p:cNvSpPr>
                <a:spLocks noEditPoints="1"/>
              </p:cNvSpPr>
              <p:nvPr/>
            </p:nvSpPr>
            <p:spPr bwMode="auto">
              <a:xfrm>
                <a:off x="5926" y="1186"/>
                <a:ext cx="37" cy="29"/>
              </a:xfrm>
              <a:custGeom>
                <a:avLst/>
                <a:gdLst>
                  <a:gd name="T0" fmla="*/ 0 w 420"/>
                  <a:gd name="T1" fmla="*/ 339 h 339"/>
                  <a:gd name="T2" fmla="*/ 0 w 420"/>
                  <a:gd name="T3" fmla="*/ 258 h 339"/>
                  <a:gd name="T4" fmla="*/ 45 w 420"/>
                  <a:gd name="T5" fmla="*/ 230 h 339"/>
                  <a:gd name="T6" fmla="*/ 45 w 420"/>
                  <a:gd name="T7" fmla="*/ 316 h 339"/>
                  <a:gd name="T8" fmla="*/ 0 w 420"/>
                  <a:gd name="T9" fmla="*/ 339 h 339"/>
                  <a:gd name="T10" fmla="*/ 95 w 420"/>
                  <a:gd name="T11" fmla="*/ 290 h 339"/>
                  <a:gd name="T12" fmla="*/ 95 w 420"/>
                  <a:gd name="T13" fmla="*/ 200 h 339"/>
                  <a:gd name="T14" fmla="*/ 420 w 420"/>
                  <a:gd name="T15" fmla="*/ 0 h 339"/>
                  <a:gd name="T16" fmla="*/ 420 w 420"/>
                  <a:gd name="T17" fmla="*/ 124 h 339"/>
                  <a:gd name="T18" fmla="*/ 279 w 420"/>
                  <a:gd name="T19" fmla="*/ 196 h 339"/>
                  <a:gd name="T20" fmla="*/ 279 w 420"/>
                  <a:gd name="T21" fmla="*/ 185 h 339"/>
                  <a:gd name="T22" fmla="*/ 229 w 420"/>
                  <a:gd name="T23" fmla="*/ 185 h 339"/>
                  <a:gd name="T24" fmla="*/ 229 w 420"/>
                  <a:gd name="T25" fmla="*/ 221 h 339"/>
                  <a:gd name="T26" fmla="*/ 95 w 420"/>
                  <a:gd name="T27" fmla="*/ 290 h 339"/>
                  <a:gd name="T28" fmla="*/ 0 w 420"/>
                  <a:gd name="T29" fmla="*/ 199 h 339"/>
                  <a:gd name="T30" fmla="*/ 0 w 420"/>
                  <a:gd name="T31" fmla="*/ 199 h 339"/>
                  <a:gd name="T32" fmla="*/ 3 w 420"/>
                  <a:gd name="T33" fmla="*/ 198 h 339"/>
                  <a:gd name="T34" fmla="*/ 0 w 420"/>
                  <a:gd name="T35" fmla="*/ 19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0" h="339">
                    <a:moveTo>
                      <a:pt x="0" y="339"/>
                    </a:moveTo>
                    <a:lnTo>
                      <a:pt x="0" y="258"/>
                    </a:lnTo>
                    <a:lnTo>
                      <a:pt x="45" y="230"/>
                    </a:lnTo>
                    <a:lnTo>
                      <a:pt x="45" y="316"/>
                    </a:lnTo>
                    <a:lnTo>
                      <a:pt x="0" y="339"/>
                    </a:lnTo>
                    <a:moveTo>
                      <a:pt x="95" y="290"/>
                    </a:moveTo>
                    <a:lnTo>
                      <a:pt x="95" y="200"/>
                    </a:lnTo>
                    <a:lnTo>
                      <a:pt x="420" y="0"/>
                    </a:lnTo>
                    <a:lnTo>
                      <a:pt x="420" y="124"/>
                    </a:lnTo>
                    <a:lnTo>
                      <a:pt x="279" y="196"/>
                    </a:lnTo>
                    <a:lnTo>
                      <a:pt x="279" y="185"/>
                    </a:lnTo>
                    <a:lnTo>
                      <a:pt x="229" y="185"/>
                    </a:lnTo>
                    <a:lnTo>
                      <a:pt x="229" y="221"/>
                    </a:lnTo>
                    <a:lnTo>
                      <a:pt x="95" y="290"/>
                    </a:lnTo>
                    <a:moveTo>
                      <a:pt x="0" y="199"/>
                    </a:moveTo>
                    <a:lnTo>
                      <a:pt x="0" y="199"/>
                    </a:lnTo>
                    <a:lnTo>
                      <a:pt x="3" y="198"/>
                    </a:lnTo>
                    <a:lnTo>
                      <a:pt x="0" y="199"/>
                    </a:lnTo>
                  </a:path>
                </a:pathLst>
              </a:custGeom>
              <a:solidFill>
                <a:srgbClr val="7475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96" name="Freeform 1782"/>
              <p:cNvSpPr>
                <a:spLocks noEditPoints="1"/>
              </p:cNvSpPr>
              <p:nvPr/>
            </p:nvSpPr>
            <p:spPr bwMode="auto">
              <a:xfrm>
                <a:off x="5926" y="1184"/>
                <a:ext cx="37" cy="24"/>
              </a:xfrm>
              <a:custGeom>
                <a:avLst/>
                <a:gdLst>
                  <a:gd name="T0" fmla="*/ 0 w 420"/>
                  <a:gd name="T1" fmla="*/ 278 h 278"/>
                  <a:gd name="T2" fmla="*/ 0 w 420"/>
                  <a:gd name="T3" fmla="*/ 219 h 278"/>
                  <a:gd name="T4" fmla="*/ 3 w 420"/>
                  <a:gd name="T5" fmla="*/ 218 h 278"/>
                  <a:gd name="T6" fmla="*/ 45 w 420"/>
                  <a:gd name="T7" fmla="*/ 196 h 278"/>
                  <a:gd name="T8" fmla="*/ 45 w 420"/>
                  <a:gd name="T9" fmla="*/ 250 h 278"/>
                  <a:gd name="T10" fmla="*/ 0 w 420"/>
                  <a:gd name="T11" fmla="*/ 278 h 278"/>
                  <a:gd name="T12" fmla="*/ 95 w 420"/>
                  <a:gd name="T13" fmla="*/ 220 h 278"/>
                  <a:gd name="T14" fmla="*/ 95 w 420"/>
                  <a:gd name="T15" fmla="*/ 170 h 278"/>
                  <a:gd name="T16" fmla="*/ 420 w 420"/>
                  <a:gd name="T17" fmla="*/ 0 h 278"/>
                  <a:gd name="T18" fmla="*/ 420 w 420"/>
                  <a:gd name="T19" fmla="*/ 20 h 278"/>
                  <a:gd name="T20" fmla="*/ 95 w 420"/>
                  <a:gd name="T21" fmla="*/ 22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0" h="278">
                    <a:moveTo>
                      <a:pt x="0" y="278"/>
                    </a:moveTo>
                    <a:lnTo>
                      <a:pt x="0" y="219"/>
                    </a:lnTo>
                    <a:lnTo>
                      <a:pt x="3" y="218"/>
                    </a:lnTo>
                    <a:lnTo>
                      <a:pt x="45" y="196"/>
                    </a:lnTo>
                    <a:lnTo>
                      <a:pt x="45" y="250"/>
                    </a:lnTo>
                    <a:lnTo>
                      <a:pt x="0" y="278"/>
                    </a:lnTo>
                    <a:moveTo>
                      <a:pt x="95" y="220"/>
                    </a:moveTo>
                    <a:lnTo>
                      <a:pt x="95" y="170"/>
                    </a:lnTo>
                    <a:lnTo>
                      <a:pt x="420" y="0"/>
                    </a:lnTo>
                    <a:lnTo>
                      <a:pt x="420" y="20"/>
                    </a:lnTo>
                    <a:lnTo>
                      <a:pt x="95" y="22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97" name="Freeform 1783"/>
              <p:cNvSpPr>
                <a:spLocks/>
              </p:cNvSpPr>
              <p:nvPr/>
            </p:nvSpPr>
            <p:spPr bwMode="auto">
              <a:xfrm>
                <a:off x="5930" y="1199"/>
                <a:ext cx="5" cy="14"/>
              </a:xfrm>
              <a:custGeom>
                <a:avLst/>
                <a:gdLst>
                  <a:gd name="T0" fmla="*/ 0 w 5"/>
                  <a:gd name="T1" fmla="*/ 14 h 14"/>
                  <a:gd name="T2" fmla="*/ 0 w 5"/>
                  <a:gd name="T3" fmla="*/ 2 h 14"/>
                  <a:gd name="T4" fmla="*/ 5 w 5"/>
                  <a:gd name="T5" fmla="*/ 0 h 14"/>
                  <a:gd name="T6" fmla="*/ 5 w 5"/>
                  <a:gd name="T7" fmla="*/ 12 h 14"/>
                  <a:gd name="T8" fmla="*/ 0 w 5"/>
                  <a:gd name="T9" fmla="*/ 14 h 14"/>
                </a:gdLst>
                <a:ahLst/>
                <a:cxnLst>
                  <a:cxn ang="0">
                    <a:pos x="T0" y="T1"/>
                  </a:cxn>
                  <a:cxn ang="0">
                    <a:pos x="T2" y="T3"/>
                  </a:cxn>
                  <a:cxn ang="0">
                    <a:pos x="T4" y="T5"/>
                  </a:cxn>
                  <a:cxn ang="0">
                    <a:pos x="T6" y="T7"/>
                  </a:cxn>
                  <a:cxn ang="0">
                    <a:pos x="T8" y="T9"/>
                  </a:cxn>
                </a:cxnLst>
                <a:rect l="0" t="0" r="r" b="b"/>
                <a:pathLst>
                  <a:path w="5" h="14">
                    <a:moveTo>
                      <a:pt x="0" y="14"/>
                    </a:moveTo>
                    <a:lnTo>
                      <a:pt x="0" y="2"/>
                    </a:lnTo>
                    <a:lnTo>
                      <a:pt x="5" y="0"/>
                    </a:lnTo>
                    <a:lnTo>
                      <a:pt x="5" y="12"/>
                    </a:lnTo>
                    <a:lnTo>
                      <a:pt x="0" y="1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98" name="Freeform 1784"/>
              <p:cNvSpPr>
                <a:spLocks/>
              </p:cNvSpPr>
              <p:nvPr/>
            </p:nvSpPr>
            <p:spPr bwMode="auto">
              <a:xfrm>
                <a:off x="5946" y="1202"/>
                <a:ext cx="4" cy="3"/>
              </a:xfrm>
              <a:custGeom>
                <a:avLst/>
                <a:gdLst>
                  <a:gd name="T0" fmla="*/ 0 w 4"/>
                  <a:gd name="T1" fmla="*/ 3 h 3"/>
                  <a:gd name="T2" fmla="*/ 0 w 4"/>
                  <a:gd name="T3" fmla="*/ 0 h 3"/>
                  <a:gd name="T4" fmla="*/ 4 w 4"/>
                  <a:gd name="T5" fmla="*/ 0 h 3"/>
                  <a:gd name="T6" fmla="*/ 4 w 4"/>
                  <a:gd name="T7" fmla="*/ 1 h 3"/>
                  <a:gd name="T8" fmla="*/ 0 w 4"/>
                  <a:gd name="T9" fmla="*/ 3 h 3"/>
                </a:gdLst>
                <a:ahLst/>
                <a:cxnLst>
                  <a:cxn ang="0">
                    <a:pos x="T0" y="T1"/>
                  </a:cxn>
                  <a:cxn ang="0">
                    <a:pos x="T2" y="T3"/>
                  </a:cxn>
                  <a:cxn ang="0">
                    <a:pos x="T4" y="T5"/>
                  </a:cxn>
                  <a:cxn ang="0">
                    <a:pos x="T6" y="T7"/>
                  </a:cxn>
                  <a:cxn ang="0">
                    <a:pos x="T8" y="T9"/>
                  </a:cxn>
                </a:cxnLst>
                <a:rect l="0" t="0" r="r" b="b"/>
                <a:pathLst>
                  <a:path w="4" h="3">
                    <a:moveTo>
                      <a:pt x="0" y="3"/>
                    </a:moveTo>
                    <a:lnTo>
                      <a:pt x="0" y="0"/>
                    </a:lnTo>
                    <a:lnTo>
                      <a:pt x="4" y="0"/>
                    </a:lnTo>
                    <a:lnTo>
                      <a:pt x="4" y="1"/>
                    </a:lnTo>
                    <a:lnTo>
                      <a:pt x="0"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99" name="Freeform 1785"/>
              <p:cNvSpPr>
                <a:spLocks noEditPoints="1"/>
              </p:cNvSpPr>
              <p:nvPr/>
            </p:nvSpPr>
            <p:spPr bwMode="auto">
              <a:xfrm>
                <a:off x="5926" y="1227"/>
                <a:ext cx="37" cy="24"/>
              </a:xfrm>
              <a:custGeom>
                <a:avLst/>
                <a:gdLst>
                  <a:gd name="T0" fmla="*/ 0 w 420"/>
                  <a:gd name="T1" fmla="*/ 270 h 270"/>
                  <a:gd name="T2" fmla="*/ 0 w 420"/>
                  <a:gd name="T3" fmla="*/ 219 h 270"/>
                  <a:gd name="T4" fmla="*/ 45 w 420"/>
                  <a:gd name="T5" fmla="*/ 196 h 270"/>
                  <a:gd name="T6" fmla="*/ 45 w 420"/>
                  <a:gd name="T7" fmla="*/ 247 h 270"/>
                  <a:gd name="T8" fmla="*/ 0 w 420"/>
                  <a:gd name="T9" fmla="*/ 270 h 270"/>
                  <a:gd name="T10" fmla="*/ 95 w 420"/>
                  <a:gd name="T11" fmla="*/ 221 h 270"/>
                  <a:gd name="T12" fmla="*/ 95 w 420"/>
                  <a:gd name="T13" fmla="*/ 170 h 270"/>
                  <a:gd name="T14" fmla="*/ 229 w 420"/>
                  <a:gd name="T15" fmla="*/ 99 h 270"/>
                  <a:gd name="T16" fmla="*/ 229 w 420"/>
                  <a:gd name="T17" fmla="*/ 152 h 270"/>
                  <a:gd name="T18" fmla="*/ 95 w 420"/>
                  <a:gd name="T19" fmla="*/ 221 h 270"/>
                  <a:gd name="T20" fmla="*/ 279 w 420"/>
                  <a:gd name="T21" fmla="*/ 127 h 270"/>
                  <a:gd name="T22" fmla="*/ 279 w 420"/>
                  <a:gd name="T23" fmla="*/ 73 h 270"/>
                  <a:gd name="T24" fmla="*/ 420 w 420"/>
                  <a:gd name="T25" fmla="*/ 0 h 270"/>
                  <a:gd name="T26" fmla="*/ 420 w 420"/>
                  <a:gd name="T27" fmla="*/ 54 h 270"/>
                  <a:gd name="T28" fmla="*/ 279 w 420"/>
                  <a:gd name="T29" fmla="*/ 12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270">
                    <a:moveTo>
                      <a:pt x="0" y="270"/>
                    </a:moveTo>
                    <a:lnTo>
                      <a:pt x="0" y="219"/>
                    </a:lnTo>
                    <a:lnTo>
                      <a:pt x="45" y="196"/>
                    </a:lnTo>
                    <a:lnTo>
                      <a:pt x="45" y="247"/>
                    </a:lnTo>
                    <a:lnTo>
                      <a:pt x="0" y="270"/>
                    </a:lnTo>
                    <a:moveTo>
                      <a:pt x="95" y="221"/>
                    </a:moveTo>
                    <a:lnTo>
                      <a:pt x="95" y="170"/>
                    </a:lnTo>
                    <a:lnTo>
                      <a:pt x="229" y="99"/>
                    </a:lnTo>
                    <a:lnTo>
                      <a:pt x="229" y="152"/>
                    </a:lnTo>
                    <a:lnTo>
                      <a:pt x="95" y="221"/>
                    </a:lnTo>
                    <a:moveTo>
                      <a:pt x="279" y="127"/>
                    </a:moveTo>
                    <a:lnTo>
                      <a:pt x="279" y="73"/>
                    </a:lnTo>
                    <a:lnTo>
                      <a:pt x="420" y="0"/>
                    </a:lnTo>
                    <a:lnTo>
                      <a:pt x="420" y="54"/>
                    </a:lnTo>
                    <a:lnTo>
                      <a:pt x="279" y="127"/>
                    </a:lnTo>
                  </a:path>
                </a:pathLst>
              </a:custGeom>
              <a:solidFill>
                <a:srgbClr val="7475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00" name="Freeform 1786"/>
              <p:cNvSpPr>
                <a:spLocks/>
              </p:cNvSpPr>
              <p:nvPr/>
            </p:nvSpPr>
            <p:spPr bwMode="auto">
              <a:xfrm>
                <a:off x="5930" y="1242"/>
                <a:ext cx="5" cy="7"/>
              </a:xfrm>
              <a:custGeom>
                <a:avLst/>
                <a:gdLst>
                  <a:gd name="T0" fmla="*/ 0 w 5"/>
                  <a:gd name="T1" fmla="*/ 7 h 7"/>
                  <a:gd name="T2" fmla="*/ 0 w 5"/>
                  <a:gd name="T3" fmla="*/ 2 h 7"/>
                  <a:gd name="T4" fmla="*/ 5 w 5"/>
                  <a:gd name="T5" fmla="*/ 0 h 7"/>
                  <a:gd name="T6" fmla="*/ 5 w 5"/>
                  <a:gd name="T7" fmla="*/ 4 h 7"/>
                  <a:gd name="T8" fmla="*/ 0 w 5"/>
                  <a:gd name="T9" fmla="*/ 7 h 7"/>
                </a:gdLst>
                <a:ahLst/>
                <a:cxnLst>
                  <a:cxn ang="0">
                    <a:pos x="T0" y="T1"/>
                  </a:cxn>
                  <a:cxn ang="0">
                    <a:pos x="T2" y="T3"/>
                  </a:cxn>
                  <a:cxn ang="0">
                    <a:pos x="T4" y="T5"/>
                  </a:cxn>
                  <a:cxn ang="0">
                    <a:pos x="T6" y="T7"/>
                  </a:cxn>
                  <a:cxn ang="0">
                    <a:pos x="T8" y="T9"/>
                  </a:cxn>
                </a:cxnLst>
                <a:rect l="0" t="0" r="r" b="b"/>
                <a:pathLst>
                  <a:path w="5" h="7">
                    <a:moveTo>
                      <a:pt x="0" y="7"/>
                    </a:moveTo>
                    <a:lnTo>
                      <a:pt x="0" y="2"/>
                    </a:lnTo>
                    <a:lnTo>
                      <a:pt x="5" y="0"/>
                    </a:lnTo>
                    <a:lnTo>
                      <a:pt x="5" y="4"/>
                    </a:lnTo>
                    <a:lnTo>
                      <a:pt x="0"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01" name="Freeform 1787"/>
              <p:cNvSpPr>
                <a:spLocks/>
              </p:cNvSpPr>
              <p:nvPr/>
            </p:nvSpPr>
            <p:spPr bwMode="auto">
              <a:xfrm>
                <a:off x="5946" y="1234"/>
                <a:ext cx="4" cy="6"/>
              </a:xfrm>
              <a:custGeom>
                <a:avLst/>
                <a:gdLst>
                  <a:gd name="T0" fmla="*/ 0 w 4"/>
                  <a:gd name="T1" fmla="*/ 6 h 6"/>
                  <a:gd name="T2" fmla="*/ 0 w 4"/>
                  <a:gd name="T3" fmla="*/ 2 h 6"/>
                  <a:gd name="T4" fmla="*/ 4 w 4"/>
                  <a:gd name="T5" fmla="*/ 0 h 6"/>
                  <a:gd name="T6" fmla="*/ 4 w 4"/>
                  <a:gd name="T7" fmla="*/ 4 h 6"/>
                  <a:gd name="T8" fmla="*/ 0 w 4"/>
                  <a:gd name="T9" fmla="*/ 6 h 6"/>
                </a:gdLst>
                <a:ahLst/>
                <a:cxnLst>
                  <a:cxn ang="0">
                    <a:pos x="T0" y="T1"/>
                  </a:cxn>
                  <a:cxn ang="0">
                    <a:pos x="T2" y="T3"/>
                  </a:cxn>
                  <a:cxn ang="0">
                    <a:pos x="T4" y="T5"/>
                  </a:cxn>
                  <a:cxn ang="0">
                    <a:pos x="T6" y="T7"/>
                  </a:cxn>
                  <a:cxn ang="0">
                    <a:pos x="T8" y="T9"/>
                  </a:cxn>
                </a:cxnLst>
                <a:rect l="0" t="0" r="r" b="b"/>
                <a:pathLst>
                  <a:path w="4" h="6">
                    <a:moveTo>
                      <a:pt x="0" y="6"/>
                    </a:moveTo>
                    <a:lnTo>
                      <a:pt x="0" y="2"/>
                    </a:lnTo>
                    <a:lnTo>
                      <a:pt x="4" y="0"/>
                    </a:lnTo>
                    <a:lnTo>
                      <a:pt x="4" y="4"/>
                    </a:lnTo>
                    <a:lnTo>
                      <a:pt x="0" y="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02" name="Freeform 1788"/>
              <p:cNvSpPr>
                <a:spLocks noEditPoints="1"/>
              </p:cNvSpPr>
              <p:nvPr/>
            </p:nvSpPr>
            <p:spPr bwMode="auto">
              <a:xfrm>
                <a:off x="5926" y="1208"/>
                <a:ext cx="37" cy="22"/>
              </a:xfrm>
              <a:custGeom>
                <a:avLst/>
                <a:gdLst>
                  <a:gd name="T0" fmla="*/ 0 w 420"/>
                  <a:gd name="T1" fmla="*/ 258 h 258"/>
                  <a:gd name="T2" fmla="*/ 0 w 420"/>
                  <a:gd name="T3" fmla="*/ 215 h 258"/>
                  <a:gd name="T4" fmla="*/ 45 w 420"/>
                  <a:gd name="T5" fmla="*/ 192 h 258"/>
                  <a:gd name="T6" fmla="*/ 45 w 420"/>
                  <a:gd name="T7" fmla="*/ 234 h 258"/>
                  <a:gd name="T8" fmla="*/ 0 w 420"/>
                  <a:gd name="T9" fmla="*/ 258 h 258"/>
                  <a:gd name="T10" fmla="*/ 95 w 420"/>
                  <a:gd name="T11" fmla="*/ 208 h 258"/>
                  <a:gd name="T12" fmla="*/ 95 w 420"/>
                  <a:gd name="T13" fmla="*/ 166 h 258"/>
                  <a:gd name="T14" fmla="*/ 229 w 420"/>
                  <a:gd name="T15" fmla="*/ 98 h 258"/>
                  <a:gd name="T16" fmla="*/ 229 w 420"/>
                  <a:gd name="T17" fmla="*/ 138 h 258"/>
                  <a:gd name="T18" fmla="*/ 95 w 420"/>
                  <a:gd name="T19" fmla="*/ 208 h 258"/>
                  <a:gd name="T20" fmla="*/ 279 w 420"/>
                  <a:gd name="T21" fmla="*/ 112 h 258"/>
                  <a:gd name="T22" fmla="*/ 279 w 420"/>
                  <a:gd name="T23" fmla="*/ 72 h 258"/>
                  <a:gd name="T24" fmla="*/ 420 w 420"/>
                  <a:gd name="T25" fmla="*/ 0 h 258"/>
                  <a:gd name="T26" fmla="*/ 420 w 420"/>
                  <a:gd name="T27" fmla="*/ 38 h 258"/>
                  <a:gd name="T28" fmla="*/ 279 w 420"/>
                  <a:gd name="T29" fmla="*/ 112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258">
                    <a:moveTo>
                      <a:pt x="0" y="258"/>
                    </a:moveTo>
                    <a:lnTo>
                      <a:pt x="0" y="215"/>
                    </a:lnTo>
                    <a:lnTo>
                      <a:pt x="45" y="192"/>
                    </a:lnTo>
                    <a:lnTo>
                      <a:pt x="45" y="234"/>
                    </a:lnTo>
                    <a:lnTo>
                      <a:pt x="0" y="258"/>
                    </a:lnTo>
                    <a:moveTo>
                      <a:pt x="95" y="208"/>
                    </a:moveTo>
                    <a:lnTo>
                      <a:pt x="95" y="166"/>
                    </a:lnTo>
                    <a:lnTo>
                      <a:pt x="229" y="98"/>
                    </a:lnTo>
                    <a:lnTo>
                      <a:pt x="229" y="138"/>
                    </a:lnTo>
                    <a:lnTo>
                      <a:pt x="95" y="208"/>
                    </a:lnTo>
                    <a:moveTo>
                      <a:pt x="279" y="112"/>
                    </a:moveTo>
                    <a:lnTo>
                      <a:pt x="279" y="72"/>
                    </a:lnTo>
                    <a:lnTo>
                      <a:pt x="420" y="0"/>
                    </a:lnTo>
                    <a:lnTo>
                      <a:pt x="420" y="38"/>
                    </a:lnTo>
                    <a:lnTo>
                      <a:pt x="279" y="112"/>
                    </a:lnTo>
                  </a:path>
                </a:pathLst>
              </a:custGeom>
              <a:solidFill>
                <a:srgbClr val="7475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03" name="Freeform 1789"/>
              <p:cNvSpPr>
                <a:spLocks/>
              </p:cNvSpPr>
              <p:nvPr/>
            </p:nvSpPr>
            <p:spPr bwMode="auto">
              <a:xfrm>
                <a:off x="5930" y="1222"/>
                <a:ext cx="5" cy="6"/>
              </a:xfrm>
              <a:custGeom>
                <a:avLst/>
                <a:gdLst>
                  <a:gd name="T0" fmla="*/ 0 w 5"/>
                  <a:gd name="T1" fmla="*/ 6 h 6"/>
                  <a:gd name="T2" fmla="*/ 0 w 5"/>
                  <a:gd name="T3" fmla="*/ 2 h 6"/>
                  <a:gd name="T4" fmla="*/ 5 w 5"/>
                  <a:gd name="T5" fmla="*/ 0 h 6"/>
                  <a:gd name="T6" fmla="*/ 5 w 5"/>
                  <a:gd name="T7" fmla="*/ 4 h 6"/>
                  <a:gd name="T8" fmla="*/ 0 w 5"/>
                  <a:gd name="T9" fmla="*/ 6 h 6"/>
                </a:gdLst>
                <a:ahLst/>
                <a:cxnLst>
                  <a:cxn ang="0">
                    <a:pos x="T0" y="T1"/>
                  </a:cxn>
                  <a:cxn ang="0">
                    <a:pos x="T2" y="T3"/>
                  </a:cxn>
                  <a:cxn ang="0">
                    <a:pos x="T4" y="T5"/>
                  </a:cxn>
                  <a:cxn ang="0">
                    <a:pos x="T6" y="T7"/>
                  </a:cxn>
                  <a:cxn ang="0">
                    <a:pos x="T8" y="T9"/>
                  </a:cxn>
                </a:cxnLst>
                <a:rect l="0" t="0" r="r" b="b"/>
                <a:pathLst>
                  <a:path w="5" h="6">
                    <a:moveTo>
                      <a:pt x="0" y="6"/>
                    </a:moveTo>
                    <a:lnTo>
                      <a:pt x="0" y="2"/>
                    </a:lnTo>
                    <a:lnTo>
                      <a:pt x="5" y="0"/>
                    </a:lnTo>
                    <a:lnTo>
                      <a:pt x="5" y="4"/>
                    </a:lnTo>
                    <a:lnTo>
                      <a:pt x="0" y="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04" name="Freeform 1790"/>
              <p:cNvSpPr>
                <a:spLocks/>
              </p:cNvSpPr>
              <p:nvPr/>
            </p:nvSpPr>
            <p:spPr bwMode="auto">
              <a:xfrm>
                <a:off x="5946" y="1214"/>
                <a:ext cx="4" cy="6"/>
              </a:xfrm>
              <a:custGeom>
                <a:avLst/>
                <a:gdLst>
                  <a:gd name="T0" fmla="*/ 0 w 4"/>
                  <a:gd name="T1" fmla="*/ 6 h 6"/>
                  <a:gd name="T2" fmla="*/ 0 w 4"/>
                  <a:gd name="T3" fmla="*/ 2 h 6"/>
                  <a:gd name="T4" fmla="*/ 4 w 4"/>
                  <a:gd name="T5" fmla="*/ 0 h 6"/>
                  <a:gd name="T6" fmla="*/ 4 w 4"/>
                  <a:gd name="T7" fmla="*/ 4 h 6"/>
                  <a:gd name="T8" fmla="*/ 0 w 4"/>
                  <a:gd name="T9" fmla="*/ 6 h 6"/>
                </a:gdLst>
                <a:ahLst/>
                <a:cxnLst>
                  <a:cxn ang="0">
                    <a:pos x="T0" y="T1"/>
                  </a:cxn>
                  <a:cxn ang="0">
                    <a:pos x="T2" y="T3"/>
                  </a:cxn>
                  <a:cxn ang="0">
                    <a:pos x="T4" y="T5"/>
                  </a:cxn>
                  <a:cxn ang="0">
                    <a:pos x="T6" y="T7"/>
                  </a:cxn>
                  <a:cxn ang="0">
                    <a:pos x="T8" y="T9"/>
                  </a:cxn>
                </a:cxnLst>
                <a:rect l="0" t="0" r="r" b="b"/>
                <a:pathLst>
                  <a:path w="4" h="6">
                    <a:moveTo>
                      <a:pt x="0" y="6"/>
                    </a:moveTo>
                    <a:lnTo>
                      <a:pt x="0" y="2"/>
                    </a:lnTo>
                    <a:lnTo>
                      <a:pt x="4" y="0"/>
                    </a:lnTo>
                    <a:lnTo>
                      <a:pt x="4" y="4"/>
                    </a:lnTo>
                    <a:lnTo>
                      <a:pt x="0" y="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05" name="Freeform 1791"/>
              <p:cNvSpPr>
                <a:spLocks noEditPoints="1"/>
              </p:cNvSpPr>
              <p:nvPr/>
            </p:nvSpPr>
            <p:spPr bwMode="auto">
              <a:xfrm>
                <a:off x="5926" y="1196"/>
                <a:ext cx="37" cy="30"/>
              </a:xfrm>
              <a:custGeom>
                <a:avLst/>
                <a:gdLst>
                  <a:gd name="T0" fmla="*/ 0 w 420"/>
                  <a:gd name="T1" fmla="*/ 347 h 347"/>
                  <a:gd name="T2" fmla="*/ 0 w 420"/>
                  <a:gd name="T3" fmla="*/ 215 h 347"/>
                  <a:gd name="T4" fmla="*/ 45 w 420"/>
                  <a:gd name="T5" fmla="*/ 192 h 347"/>
                  <a:gd name="T6" fmla="*/ 45 w 420"/>
                  <a:gd name="T7" fmla="*/ 324 h 347"/>
                  <a:gd name="T8" fmla="*/ 0 w 420"/>
                  <a:gd name="T9" fmla="*/ 347 h 347"/>
                  <a:gd name="T10" fmla="*/ 95 w 420"/>
                  <a:gd name="T11" fmla="*/ 298 h 347"/>
                  <a:gd name="T12" fmla="*/ 95 w 420"/>
                  <a:gd name="T13" fmla="*/ 166 h 347"/>
                  <a:gd name="T14" fmla="*/ 229 w 420"/>
                  <a:gd name="T15" fmla="*/ 97 h 347"/>
                  <a:gd name="T16" fmla="*/ 229 w 420"/>
                  <a:gd name="T17" fmla="*/ 230 h 347"/>
                  <a:gd name="T18" fmla="*/ 95 w 420"/>
                  <a:gd name="T19" fmla="*/ 298 h 347"/>
                  <a:gd name="T20" fmla="*/ 279 w 420"/>
                  <a:gd name="T21" fmla="*/ 204 h 347"/>
                  <a:gd name="T22" fmla="*/ 279 w 420"/>
                  <a:gd name="T23" fmla="*/ 72 h 347"/>
                  <a:gd name="T24" fmla="*/ 420 w 420"/>
                  <a:gd name="T25" fmla="*/ 0 h 347"/>
                  <a:gd name="T26" fmla="*/ 420 w 420"/>
                  <a:gd name="T27" fmla="*/ 132 h 347"/>
                  <a:gd name="T28" fmla="*/ 279 w 420"/>
                  <a:gd name="T29" fmla="*/ 20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47">
                    <a:moveTo>
                      <a:pt x="0" y="347"/>
                    </a:moveTo>
                    <a:lnTo>
                      <a:pt x="0" y="215"/>
                    </a:lnTo>
                    <a:lnTo>
                      <a:pt x="45" y="192"/>
                    </a:lnTo>
                    <a:lnTo>
                      <a:pt x="45" y="324"/>
                    </a:lnTo>
                    <a:lnTo>
                      <a:pt x="0" y="347"/>
                    </a:lnTo>
                    <a:moveTo>
                      <a:pt x="95" y="298"/>
                    </a:moveTo>
                    <a:lnTo>
                      <a:pt x="95" y="166"/>
                    </a:lnTo>
                    <a:lnTo>
                      <a:pt x="229" y="97"/>
                    </a:lnTo>
                    <a:lnTo>
                      <a:pt x="229" y="230"/>
                    </a:lnTo>
                    <a:lnTo>
                      <a:pt x="95" y="298"/>
                    </a:lnTo>
                    <a:moveTo>
                      <a:pt x="279" y="204"/>
                    </a:moveTo>
                    <a:lnTo>
                      <a:pt x="279" y="72"/>
                    </a:lnTo>
                    <a:lnTo>
                      <a:pt x="420" y="0"/>
                    </a:lnTo>
                    <a:lnTo>
                      <a:pt x="420" y="132"/>
                    </a:lnTo>
                    <a:lnTo>
                      <a:pt x="279" y="204"/>
                    </a:lnTo>
                  </a:path>
                </a:pathLst>
              </a:custGeom>
              <a:solidFill>
                <a:srgbClr val="5A5B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06" name="Freeform 1792"/>
              <p:cNvSpPr>
                <a:spLocks/>
              </p:cNvSpPr>
              <p:nvPr/>
            </p:nvSpPr>
            <p:spPr bwMode="auto">
              <a:xfrm>
                <a:off x="5930" y="1211"/>
                <a:ext cx="5" cy="13"/>
              </a:xfrm>
              <a:custGeom>
                <a:avLst/>
                <a:gdLst>
                  <a:gd name="T0" fmla="*/ 0 w 5"/>
                  <a:gd name="T1" fmla="*/ 13 h 13"/>
                  <a:gd name="T2" fmla="*/ 0 w 5"/>
                  <a:gd name="T3" fmla="*/ 2 h 13"/>
                  <a:gd name="T4" fmla="*/ 5 w 5"/>
                  <a:gd name="T5" fmla="*/ 0 h 13"/>
                  <a:gd name="T6" fmla="*/ 5 w 5"/>
                  <a:gd name="T7" fmla="*/ 11 h 13"/>
                  <a:gd name="T8" fmla="*/ 0 w 5"/>
                  <a:gd name="T9" fmla="*/ 13 h 13"/>
                </a:gdLst>
                <a:ahLst/>
                <a:cxnLst>
                  <a:cxn ang="0">
                    <a:pos x="T0" y="T1"/>
                  </a:cxn>
                  <a:cxn ang="0">
                    <a:pos x="T2" y="T3"/>
                  </a:cxn>
                  <a:cxn ang="0">
                    <a:pos x="T4" y="T5"/>
                  </a:cxn>
                  <a:cxn ang="0">
                    <a:pos x="T6" y="T7"/>
                  </a:cxn>
                  <a:cxn ang="0">
                    <a:pos x="T8" y="T9"/>
                  </a:cxn>
                </a:cxnLst>
                <a:rect l="0" t="0" r="r" b="b"/>
                <a:pathLst>
                  <a:path w="5" h="13">
                    <a:moveTo>
                      <a:pt x="0" y="13"/>
                    </a:moveTo>
                    <a:lnTo>
                      <a:pt x="0" y="2"/>
                    </a:lnTo>
                    <a:lnTo>
                      <a:pt x="5" y="0"/>
                    </a:lnTo>
                    <a:lnTo>
                      <a:pt x="5" y="11"/>
                    </a:lnTo>
                    <a:lnTo>
                      <a:pt x="0" y="1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07" name="Freeform 1793"/>
              <p:cNvSpPr>
                <a:spLocks/>
              </p:cNvSpPr>
              <p:nvPr/>
            </p:nvSpPr>
            <p:spPr bwMode="auto">
              <a:xfrm>
                <a:off x="5946" y="1203"/>
                <a:ext cx="4" cy="13"/>
              </a:xfrm>
              <a:custGeom>
                <a:avLst/>
                <a:gdLst>
                  <a:gd name="T0" fmla="*/ 0 w 4"/>
                  <a:gd name="T1" fmla="*/ 13 h 13"/>
                  <a:gd name="T2" fmla="*/ 0 w 4"/>
                  <a:gd name="T3" fmla="*/ 2 h 13"/>
                  <a:gd name="T4" fmla="*/ 4 w 4"/>
                  <a:gd name="T5" fmla="*/ 0 h 13"/>
                  <a:gd name="T6" fmla="*/ 4 w 4"/>
                  <a:gd name="T7" fmla="*/ 11 h 13"/>
                  <a:gd name="T8" fmla="*/ 0 w 4"/>
                  <a:gd name="T9" fmla="*/ 13 h 13"/>
                </a:gdLst>
                <a:ahLst/>
                <a:cxnLst>
                  <a:cxn ang="0">
                    <a:pos x="T0" y="T1"/>
                  </a:cxn>
                  <a:cxn ang="0">
                    <a:pos x="T2" y="T3"/>
                  </a:cxn>
                  <a:cxn ang="0">
                    <a:pos x="T4" y="T5"/>
                  </a:cxn>
                  <a:cxn ang="0">
                    <a:pos x="T6" y="T7"/>
                  </a:cxn>
                  <a:cxn ang="0">
                    <a:pos x="T8" y="T9"/>
                  </a:cxn>
                </a:cxnLst>
                <a:rect l="0" t="0" r="r" b="b"/>
                <a:pathLst>
                  <a:path w="4" h="13">
                    <a:moveTo>
                      <a:pt x="0" y="13"/>
                    </a:moveTo>
                    <a:lnTo>
                      <a:pt x="0" y="2"/>
                    </a:lnTo>
                    <a:lnTo>
                      <a:pt x="4" y="0"/>
                    </a:lnTo>
                    <a:lnTo>
                      <a:pt x="4" y="11"/>
                    </a:lnTo>
                    <a:lnTo>
                      <a:pt x="0" y="1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08" name="Freeform 1794"/>
              <p:cNvSpPr>
                <a:spLocks noEditPoints="1"/>
              </p:cNvSpPr>
              <p:nvPr/>
            </p:nvSpPr>
            <p:spPr bwMode="auto">
              <a:xfrm>
                <a:off x="5926" y="1266"/>
                <a:ext cx="37" cy="50"/>
              </a:xfrm>
              <a:custGeom>
                <a:avLst/>
                <a:gdLst>
                  <a:gd name="T0" fmla="*/ 0 w 420"/>
                  <a:gd name="T1" fmla="*/ 572 h 572"/>
                  <a:gd name="T2" fmla="*/ 0 w 420"/>
                  <a:gd name="T3" fmla="*/ 229 h 572"/>
                  <a:gd name="T4" fmla="*/ 45 w 420"/>
                  <a:gd name="T5" fmla="*/ 203 h 572"/>
                  <a:gd name="T6" fmla="*/ 45 w 420"/>
                  <a:gd name="T7" fmla="*/ 549 h 572"/>
                  <a:gd name="T8" fmla="*/ 0 w 420"/>
                  <a:gd name="T9" fmla="*/ 572 h 572"/>
                  <a:gd name="T10" fmla="*/ 95 w 420"/>
                  <a:gd name="T11" fmla="*/ 523 h 572"/>
                  <a:gd name="T12" fmla="*/ 95 w 420"/>
                  <a:gd name="T13" fmla="*/ 175 h 572"/>
                  <a:gd name="T14" fmla="*/ 190 w 420"/>
                  <a:gd name="T15" fmla="*/ 121 h 572"/>
                  <a:gd name="T16" fmla="*/ 229 w 420"/>
                  <a:gd name="T17" fmla="*/ 100 h 572"/>
                  <a:gd name="T18" fmla="*/ 229 w 420"/>
                  <a:gd name="T19" fmla="*/ 454 h 572"/>
                  <a:gd name="T20" fmla="*/ 95 w 420"/>
                  <a:gd name="T21" fmla="*/ 523 h 572"/>
                  <a:gd name="T22" fmla="*/ 279 w 420"/>
                  <a:gd name="T23" fmla="*/ 429 h 572"/>
                  <a:gd name="T24" fmla="*/ 279 w 420"/>
                  <a:gd name="T25" fmla="*/ 74 h 572"/>
                  <a:gd name="T26" fmla="*/ 420 w 420"/>
                  <a:gd name="T27" fmla="*/ 0 h 572"/>
                  <a:gd name="T28" fmla="*/ 420 w 420"/>
                  <a:gd name="T29" fmla="*/ 357 h 572"/>
                  <a:gd name="T30" fmla="*/ 279 w 420"/>
                  <a:gd name="T31" fmla="*/ 429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0" h="572">
                    <a:moveTo>
                      <a:pt x="0" y="572"/>
                    </a:moveTo>
                    <a:lnTo>
                      <a:pt x="0" y="229"/>
                    </a:lnTo>
                    <a:lnTo>
                      <a:pt x="45" y="203"/>
                    </a:lnTo>
                    <a:lnTo>
                      <a:pt x="45" y="549"/>
                    </a:lnTo>
                    <a:lnTo>
                      <a:pt x="0" y="572"/>
                    </a:lnTo>
                    <a:moveTo>
                      <a:pt x="95" y="523"/>
                    </a:moveTo>
                    <a:lnTo>
                      <a:pt x="95" y="175"/>
                    </a:lnTo>
                    <a:lnTo>
                      <a:pt x="190" y="121"/>
                    </a:lnTo>
                    <a:lnTo>
                      <a:pt x="229" y="100"/>
                    </a:lnTo>
                    <a:lnTo>
                      <a:pt x="229" y="454"/>
                    </a:lnTo>
                    <a:lnTo>
                      <a:pt x="95" y="523"/>
                    </a:lnTo>
                    <a:moveTo>
                      <a:pt x="279" y="429"/>
                    </a:moveTo>
                    <a:lnTo>
                      <a:pt x="279" y="74"/>
                    </a:lnTo>
                    <a:lnTo>
                      <a:pt x="420" y="0"/>
                    </a:lnTo>
                    <a:lnTo>
                      <a:pt x="420" y="357"/>
                    </a:lnTo>
                    <a:lnTo>
                      <a:pt x="279" y="429"/>
                    </a:lnTo>
                  </a:path>
                </a:pathLst>
              </a:custGeom>
              <a:solidFill>
                <a:srgbClr val="7475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09" name="Freeform 1795"/>
              <p:cNvSpPr>
                <a:spLocks/>
              </p:cNvSpPr>
              <p:nvPr/>
            </p:nvSpPr>
            <p:spPr bwMode="auto">
              <a:xfrm>
                <a:off x="5930" y="1281"/>
                <a:ext cx="5" cy="33"/>
              </a:xfrm>
              <a:custGeom>
                <a:avLst/>
                <a:gdLst>
                  <a:gd name="T0" fmla="*/ 0 w 5"/>
                  <a:gd name="T1" fmla="*/ 33 h 33"/>
                  <a:gd name="T2" fmla="*/ 0 w 5"/>
                  <a:gd name="T3" fmla="*/ 3 h 33"/>
                  <a:gd name="T4" fmla="*/ 5 w 5"/>
                  <a:gd name="T5" fmla="*/ 0 h 33"/>
                  <a:gd name="T6" fmla="*/ 5 w 5"/>
                  <a:gd name="T7" fmla="*/ 30 h 33"/>
                  <a:gd name="T8" fmla="*/ 0 w 5"/>
                  <a:gd name="T9" fmla="*/ 33 h 33"/>
                </a:gdLst>
                <a:ahLst/>
                <a:cxnLst>
                  <a:cxn ang="0">
                    <a:pos x="T0" y="T1"/>
                  </a:cxn>
                  <a:cxn ang="0">
                    <a:pos x="T2" y="T3"/>
                  </a:cxn>
                  <a:cxn ang="0">
                    <a:pos x="T4" y="T5"/>
                  </a:cxn>
                  <a:cxn ang="0">
                    <a:pos x="T6" y="T7"/>
                  </a:cxn>
                  <a:cxn ang="0">
                    <a:pos x="T8" y="T9"/>
                  </a:cxn>
                </a:cxnLst>
                <a:rect l="0" t="0" r="r" b="b"/>
                <a:pathLst>
                  <a:path w="5" h="33">
                    <a:moveTo>
                      <a:pt x="0" y="33"/>
                    </a:moveTo>
                    <a:lnTo>
                      <a:pt x="0" y="3"/>
                    </a:lnTo>
                    <a:lnTo>
                      <a:pt x="5" y="0"/>
                    </a:lnTo>
                    <a:lnTo>
                      <a:pt x="5" y="30"/>
                    </a:lnTo>
                    <a:lnTo>
                      <a:pt x="0" y="3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10" name="Freeform 1796"/>
              <p:cNvSpPr>
                <a:spLocks/>
              </p:cNvSpPr>
              <p:nvPr/>
            </p:nvSpPr>
            <p:spPr bwMode="auto">
              <a:xfrm>
                <a:off x="5926" y="1277"/>
                <a:ext cx="17" cy="9"/>
              </a:xfrm>
              <a:custGeom>
                <a:avLst/>
                <a:gdLst>
                  <a:gd name="T0" fmla="*/ 0 w 17"/>
                  <a:gd name="T1" fmla="*/ 9 h 9"/>
                  <a:gd name="T2" fmla="*/ 0 w 17"/>
                  <a:gd name="T3" fmla="*/ 8 h 9"/>
                  <a:gd name="T4" fmla="*/ 17 w 17"/>
                  <a:gd name="T5" fmla="*/ 0 h 9"/>
                  <a:gd name="T6" fmla="*/ 9 w 17"/>
                  <a:gd name="T7" fmla="*/ 4 h 9"/>
                  <a:gd name="T8" fmla="*/ 4 w 17"/>
                  <a:gd name="T9" fmla="*/ 7 h 9"/>
                  <a:gd name="T10" fmla="*/ 0 w 17"/>
                  <a:gd name="T11" fmla="*/ 9 h 9"/>
                </a:gdLst>
                <a:ahLst/>
                <a:cxnLst>
                  <a:cxn ang="0">
                    <a:pos x="T0" y="T1"/>
                  </a:cxn>
                  <a:cxn ang="0">
                    <a:pos x="T2" y="T3"/>
                  </a:cxn>
                  <a:cxn ang="0">
                    <a:pos x="T4" y="T5"/>
                  </a:cxn>
                  <a:cxn ang="0">
                    <a:pos x="T6" y="T7"/>
                  </a:cxn>
                  <a:cxn ang="0">
                    <a:pos x="T8" y="T9"/>
                  </a:cxn>
                  <a:cxn ang="0">
                    <a:pos x="T10" y="T11"/>
                  </a:cxn>
                </a:cxnLst>
                <a:rect l="0" t="0" r="r" b="b"/>
                <a:pathLst>
                  <a:path w="17" h="9">
                    <a:moveTo>
                      <a:pt x="0" y="9"/>
                    </a:moveTo>
                    <a:lnTo>
                      <a:pt x="0" y="8"/>
                    </a:lnTo>
                    <a:lnTo>
                      <a:pt x="17" y="0"/>
                    </a:lnTo>
                    <a:lnTo>
                      <a:pt x="9" y="4"/>
                    </a:lnTo>
                    <a:lnTo>
                      <a:pt x="4" y="7"/>
                    </a:lnTo>
                    <a:lnTo>
                      <a:pt x="0"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11" name="Freeform 1797"/>
              <p:cNvSpPr>
                <a:spLocks/>
              </p:cNvSpPr>
              <p:nvPr/>
            </p:nvSpPr>
            <p:spPr bwMode="auto">
              <a:xfrm>
                <a:off x="5946" y="1273"/>
                <a:ext cx="4" cy="33"/>
              </a:xfrm>
              <a:custGeom>
                <a:avLst/>
                <a:gdLst>
                  <a:gd name="T0" fmla="*/ 0 w 4"/>
                  <a:gd name="T1" fmla="*/ 33 h 33"/>
                  <a:gd name="T2" fmla="*/ 0 w 4"/>
                  <a:gd name="T3" fmla="*/ 2 h 33"/>
                  <a:gd name="T4" fmla="*/ 4 w 4"/>
                  <a:gd name="T5" fmla="*/ 0 h 33"/>
                  <a:gd name="T6" fmla="*/ 4 w 4"/>
                  <a:gd name="T7" fmla="*/ 30 h 33"/>
                  <a:gd name="T8" fmla="*/ 0 w 4"/>
                  <a:gd name="T9" fmla="*/ 33 h 33"/>
                </a:gdLst>
                <a:ahLst/>
                <a:cxnLst>
                  <a:cxn ang="0">
                    <a:pos x="T0" y="T1"/>
                  </a:cxn>
                  <a:cxn ang="0">
                    <a:pos x="T2" y="T3"/>
                  </a:cxn>
                  <a:cxn ang="0">
                    <a:pos x="T4" y="T5"/>
                  </a:cxn>
                  <a:cxn ang="0">
                    <a:pos x="T6" y="T7"/>
                  </a:cxn>
                  <a:cxn ang="0">
                    <a:pos x="T8" y="T9"/>
                  </a:cxn>
                </a:cxnLst>
                <a:rect l="0" t="0" r="r" b="b"/>
                <a:pathLst>
                  <a:path w="4" h="33">
                    <a:moveTo>
                      <a:pt x="0" y="33"/>
                    </a:moveTo>
                    <a:lnTo>
                      <a:pt x="0" y="2"/>
                    </a:lnTo>
                    <a:lnTo>
                      <a:pt x="4" y="0"/>
                    </a:lnTo>
                    <a:lnTo>
                      <a:pt x="4" y="30"/>
                    </a:lnTo>
                    <a:lnTo>
                      <a:pt x="0" y="3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12" name="Freeform 1798"/>
              <p:cNvSpPr>
                <a:spLocks noEditPoints="1"/>
              </p:cNvSpPr>
              <p:nvPr/>
            </p:nvSpPr>
            <p:spPr bwMode="auto">
              <a:xfrm>
                <a:off x="5926" y="1236"/>
                <a:ext cx="37" cy="33"/>
              </a:xfrm>
              <a:custGeom>
                <a:avLst/>
                <a:gdLst>
                  <a:gd name="T0" fmla="*/ 0 w 420"/>
                  <a:gd name="T1" fmla="*/ 382 h 382"/>
                  <a:gd name="T2" fmla="*/ 0 w 420"/>
                  <a:gd name="T3" fmla="*/ 216 h 382"/>
                  <a:gd name="T4" fmla="*/ 45 w 420"/>
                  <a:gd name="T5" fmla="*/ 193 h 382"/>
                  <a:gd name="T6" fmla="*/ 45 w 420"/>
                  <a:gd name="T7" fmla="*/ 359 h 382"/>
                  <a:gd name="T8" fmla="*/ 0 w 420"/>
                  <a:gd name="T9" fmla="*/ 382 h 382"/>
                  <a:gd name="T10" fmla="*/ 95 w 420"/>
                  <a:gd name="T11" fmla="*/ 333 h 382"/>
                  <a:gd name="T12" fmla="*/ 95 w 420"/>
                  <a:gd name="T13" fmla="*/ 167 h 382"/>
                  <a:gd name="T14" fmla="*/ 229 w 420"/>
                  <a:gd name="T15" fmla="*/ 98 h 382"/>
                  <a:gd name="T16" fmla="*/ 229 w 420"/>
                  <a:gd name="T17" fmla="*/ 263 h 382"/>
                  <a:gd name="T18" fmla="*/ 95 w 420"/>
                  <a:gd name="T19" fmla="*/ 333 h 382"/>
                  <a:gd name="T20" fmla="*/ 279 w 420"/>
                  <a:gd name="T21" fmla="*/ 236 h 382"/>
                  <a:gd name="T22" fmla="*/ 279 w 420"/>
                  <a:gd name="T23" fmla="*/ 72 h 382"/>
                  <a:gd name="T24" fmla="*/ 420 w 420"/>
                  <a:gd name="T25" fmla="*/ 0 h 382"/>
                  <a:gd name="T26" fmla="*/ 420 w 420"/>
                  <a:gd name="T27" fmla="*/ 163 h 382"/>
                  <a:gd name="T28" fmla="*/ 279 w 420"/>
                  <a:gd name="T29" fmla="*/ 23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82">
                    <a:moveTo>
                      <a:pt x="0" y="382"/>
                    </a:moveTo>
                    <a:lnTo>
                      <a:pt x="0" y="216"/>
                    </a:lnTo>
                    <a:lnTo>
                      <a:pt x="45" y="193"/>
                    </a:lnTo>
                    <a:lnTo>
                      <a:pt x="45" y="359"/>
                    </a:lnTo>
                    <a:lnTo>
                      <a:pt x="0" y="382"/>
                    </a:lnTo>
                    <a:moveTo>
                      <a:pt x="95" y="333"/>
                    </a:moveTo>
                    <a:lnTo>
                      <a:pt x="95" y="167"/>
                    </a:lnTo>
                    <a:lnTo>
                      <a:pt x="229" y="98"/>
                    </a:lnTo>
                    <a:lnTo>
                      <a:pt x="229" y="263"/>
                    </a:lnTo>
                    <a:lnTo>
                      <a:pt x="95" y="333"/>
                    </a:lnTo>
                    <a:moveTo>
                      <a:pt x="279" y="236"/>
                    </a:moveTo>
                    <a:lnTo>
                      <a:pt x="279" y="72"/>
                    </a:lnTo>
                    <a:lnTo>
                      <a:pt x="420" y="0"/>
                    </a:lnTo>
                    <a:lnTo>
                      <a:pt x="420" y="163"/>
                    </a:lnTo>
                    <a:lnTo>
                      <a:pt x="279" y="236"/>
                    </a:lnTo>
                  </a:path>
                </a:pathLst>
              </a:custGeom>
              <a:solidFill>
                <a:srgbClr val="7475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13" name="Freeform 1799"/>
              <p:cNvSpPr>
                <a:spLocks/>
              </p:cNvSpPr>
              <p:nvPr/>
            </p:nvSpPr>
            <p:spPr bwMode="auto">
              <a:xfrm>
                <a:off x="5930" y="1251"/>
                <a:ext cx="5" cy="16"/>
              </a:xfrm>
              <a:custGeom>
                <a:avLst/>
                <a:gdLst>
                  <a:gd name="T0" fmla="*/ 0 w 5"/>
                  <a:gd name="T1" fmla="*/ 16 h 16"/>
                  <a:gd name="T2" fmla="*/ 0 w 5"/>
                  <a:gd name="T3" fmla="*/ 2 h 16"/>
                  <a:gd name="T4" fmla="*/ 5 w 5"/>
                  <a:gd name="T5" fmla="*/ 0 h 16"/>
                  <a:gd name="T6" fmla="*/ 5 w 5"/>
                  <a:gd name="T7" fmla="*/ 14 h 16"/>
                  <a:gd name="T8" fmla="*/ 0 w 5"/>
                  <a:gd name="T9" fmla="*/ 16 h 16"/>
                </a:gdLst>
                <a:ahLst/>
                <a:cxnLst>
                  <a:cxn ang="0">
                    <a:pos x="T0" y="T1"/>
                  </a:cxn>
                  <a:cxn ang="0">
                    <a:pos x="T2" y="T3"/>
                  </a:cxn>
                  <a:cxn ang="0">
                    <a:pos x="T4" y="T5"/>
                  </a:cxn>
                  <a:cxn ang="0">
                    <a:pos x="T6" y="T7"/>
                  </a:cxn>
                  <a:cxn ang="0">
                    <a:pos x="T8" y="T9"/>
                  </a:cxn>
                </a:cxnLst>
                <a:rect l="0" t="0" r="r" b="b"/>
                <a:pathLst>
                  <a:path w="5" h="16">
                    <a:moveTo>
                      <a:pt x="0" y="16"/>
                    </a:moveTo>
                    <a:lnTo>
                      <a:pt x="0" y="2"/>
                    </a:lnTo>
                    <a:lnTo>
                      <a:pt x="5" y="0"/>
                    </a:lnTo>
                    <a:lnTo>
                      <a:pt x="5" y="14"/>
                    </a:lnTo>
                    <a:lnTo>
                      <a:pt x="0"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14" name="Freeform 1800"/>
              <p:cNvSpPr>
                <a:spLocks/>
              </p:cNvSpPr>
              <p:nvPr/>
            </p:nvSpPr>
            <p:spPr bwMode="auto">
              <a:xfrm>
                <a:off x="5946" y="1242"/>
                <a:ext cx="4" cy="17"/>
              </a:xfrm>
              <a:custGeom>
                <a:avLst/>
                <a:gdLst>
                  <a:gd name="T0" fmla="*/ 0 w 4"/>
                  <a:gd name="T1" fmla="*/ 17 h 17"/>
                  <a:gd name="T2" fmla="*/ 0 w 4"/>
                  <a:gd name="T3" fmla="*/ 3 h 17"/>
                  <a:gd name="T4" fmla="*/ 4 w 4"/>
                  <a:gd name="T5" fmla="*/ 0 h 17"/>
                  <a:gd name="T6" fmla="*/ 4 w 4"/>
                  <a:gd name="T7" fmla="*/ 14 h 17"/>
                  <a:gd name="T8" fmla="*/ 0 w 4"/>
                  <a:gd name="T9" fmla="*/ 17 h 17"/>
                </a:gdLst>
                <a:ahLst/>
                <a:cxnLst>
                  <a:cxn ang="0">
                    <a:pos x="T0" y="T1"/>
                  </a:cxn>
                  <a:cxn ang="0">
                    <a:pos x="T2" y="T3"/>
                  </a:cxn>
                  <a:cxn ang="0">
                    <a:pos x="T4" y="T5"/>
                  </a:cxn>
                  <a:cxn ang="0">
                    <a:pos x="T6" y="T7"/>
                  </a:cxn>
                  <a:cxn ang="0">
                    <a:pos x="T8" y="T9"/>
                  </a:cxn>
                </a:cxnLst>
                <a:rect l="0" t="0" r="r" b="b"/>
                <a:pathLst>
                  <a:path w="4" h="17">
                    <a:moveTo>
                      <a:pt x="0" y="17"/>
                    </a:moveTo>
                    <a:lnTo>
                      <a:pt x="0" y="3"/>
                    </a:lnTo>
                    <a:lnTo>
                      <a:pt x="4" y="0"/>
                    </a:lnTo>
                    <a:lnTo>
                      <a:pt x="4" y="14"/>
                    </a:lnTo>
                    <a:lnTo>
                      <a:pt x="0" y="1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15" name="Freeform 1801"/>
              <p:cNvSpPr>
                <a:spLocks noEditPoints="1"/>
              </p:cNvSpPr>
              <p:nvPr/>
            </p:nvSpPr>
            <p:spPr bwMode="auto">
              <a:xfrm>
                <a:off x="5926" y="1318"/>
                <a:ext cx="37" cy="79"/>
              </a:xfrm>
              <a:custGeom>
                <a:avLst/>
                <a:gdLst>
                  <a:gd name="T0" fmla="*/ 0 w 420"/>
                  <a:gd name="T1" fmla="*/ 922 h 922"/>
                  <a:gd name="T2" fmla="*/ 0 w 420"/>
                  <a:gd name="T3" fmla="*/ 348 h 922"/>
                  <a:gd name="T4" fmla="*/ 45 w 420"/>
                  <a:gd name="T5" fmla="*/ 322 h 922"/>
                  <a:gd name="T6" fmla="*/ 45 w 420"/>
                  <a:gd name="T7" fmla="*/ 899 h 922"/>
                  <a:gd name="T8" fmla="*/ 0 w 420"/>
                  <a:gd name="T9" fmla="*/ 922 h 922"/>
                  <a:gd name="T10" fmla="*/ 95 w 420"/>
                  <a:gd name="T11" fmla="*/ 873 h 922"/>
                  <a:gd name="T12" fmla="*/ 95 w 420"/>
                  <a:gd name="T13" fmla="*/ 293 h 922"/>
                  <a:gd name="T14" fmla="*/ 229 w 420"/>
                  <a:gd name="T15" fmla="*/ 216 h 922"/>
                  <a:gd name="T16" fmla="*/ 229 w 420"/>
                  <a:gd name="T17" fmla="*/ 804 h 922"/>
                  <a:gd name="T18" fmla="*/ 95 w 420"/>
                  <a:gd name="T19" fmla="*/ 873 h 922"/>
                  <a:gd name="T20" fmla="*/ 279 w 420"/>
                  <a:gd name="T21" fmla="*/ 779 h 922"/>
                  <a:gd name="T22" fmla="*/ 279 w 420"/>
                  <a:gd name="T23" fmla="*/ 188 h 922"/>
                  <a:gd name="T24" fmla="*/ 420 w 420"/>
                  <a:gd name="T25" fmla="*/ 107 h 922"/>
                  <a:gd name="T26" fmla="*/ 420 w 420"/>
                  <a:gd name="T27" fmla="*/ 707 h 922"/>
                  <a:gd name="T28" fmla="*/ 279 w 420"/>
                  <a:gd name="T29" fmla="*/ 779 h 922"/>
                  <a:gd name="T30" fmla="*/ 0 w 420"/>
                  <a:gd name="T31" fmla="*/ 290 h 922"/>
                  <a:gd name="T32" fmla="*/ 0 w 420"/>
                  <a:gd name="T33" fmla="*/ 216 h 922"/>
                  <a:gd name="T34" fmla="*/ 45 w 420"/>
                  <a:gd name="T35" fmla="*/ 193 h 922"/>
                  <a:gd name="T36" fmla="*/ 45 w 420"/>
                  <a:gd name="T37" fmla="*/ 264 h 922"/>
                  <a:gd name="T38" fmla="*/ 0 w 420"/>
                  <a:gd name="T39" fmla="*/ 290 h 922"/>
                  <a:gd name="T40" fmla="*/ 95 w 420"/>
                  <a:gd name="T41" fmla="*/ 236 h 922"/>
                  <a:gd name="T42" fmla="*/ 95 w 420"/>
                  <a:gd name="T43" fmla="*/ 167 h 922"/>
                  <a:gd name="T44" fmla="*/ 229 w 420"/>
                  <a:gd name="T45" fmla="*/ 98 h 922"/>
                  <a:gd name="T46" fmla="*/ 229 w 420"/>
                  <a:gd name="T47" fmla="*/ 159 h 922"/>
                  <a:gd name="T48" fmla="*/ 95 w 420"/>
                  <a:gd name="T49" fmla="*/ 236 h 922"/>
                  <a:gd name="T50" fmla="*/ 279 w 420"/>
                  <a:gd name="T51" fmla="*/ 130 h 922"/>
                  <a:gd name="T52" fmla="*/ 279 w 420"/>
                  <a:gd name="T53" fmla="*/ 72 h 922"/>
                  <a:gd name="T54" fmla="*/ 420 w 420"/>
                  <a:gd name="T55" fmla="*/ 0 h 922"/>
                  <a:gd name="T56" fmla="*/ 420 w 420"/>
                  <a:gd name="T57" fmla="*/ 50 h 922"/>
                  <a:gd name="T58" fmla="*/ 279 w 420"/>
                  <a:gd name="T59" fmla="*/ 130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0" h="922">
                    <a:moveTo>
                      <a:pt x="0" y="922"/>
                    </a:moveTo>
                    <a:lnTo>
                      <a:pt x="0" y="348"/>
                    </a:lnTo>
                    <a:lnTo>
                      <a:pt x="45" y="322"/>
                    </a:lnTo>
                    <a:lnTo>
                      <a:pt x="45" y="899"/>
                    </a:lnTo>
                    <a:lnTo>
                      <a:pt x="0" y="922"/>
                    </a:lnTo>
                    <a:moveTo>
                      <a:pt x="95" y="873"/>
                    </a:moveTo>
                    <a:lnTo>
                      <a:pt x="95" y="293"/>
                    </a:lnTo>
                    <a:lnTo>
                      <a:pt x="229" y="216"/>
                    </a:lnTo>
                    <a:lnTo>
                      <a:pt x="229" y="804"/>
                    </a:lnTo>
                    <a:lnTo>
                      <a:pt x="95" y="873"/>
                    </a:lnTo>
                    <a:moveTo>
                      <a:pt x="279" y="779"/>
                    </a:moveTo>
                    <a:lnTo>
                      <a:pt x="279" y="188"/>
                    </a:lnTo>
                    <a:lnTo>
                      <a:pt x="420" y="107"/>
                    </a:lnTo>
                    <a:lnTo>
                      <a:pt x="420" y="707"/>
                    </a:lnTo>
                    <a:lnTo>
                      <a:pt x="279" y="779"/>
                    </a:lnTo>
                    <a:moveTo>
                      <a:pt x="0" y="290"/>
                    </a:moveTo>
                    <a:lnTo>
                      <a:pt x="0" y="216"/>
                    </a:lnTo>
                    <a:lnTo>
                      <a:pt x="45" y="193"/>
                    </a:lnTo>
                    <a:lnTo>
                      <a:pt x="45" y="264"/>
                    </a:lnTo>
                    <a:lnTo>
                      <a:pt x="0" y="290"/>
                    </a:lnTo>
                    <a:moveTo>
                      <a:pt x="95" y="236"/>
                    </a:moveTo>
                    <a:lnTo>
                      <a:pt x="95" y="167"/>
                    </a:lnTo>
                    <a:lnTo>
                      <a:pt x="229" y="98"/>
                    </a:lnTo>
                    <a:lnTo>
                      <a:pt x="229" y="159"/>
                    </a:lnTo>
                    <a:lnTo>
                      <a:pt x="95" y="236"/>
                    </a:lnTo>
                    <a:moveTo>
                      <a:pt x="279" y="130"/>
                    </a:moveTo>
                    <a:lnTo>
                      <a:pt x="279" y="72"/>
                    </a:lnTo>
                    <a:lnTo>
                      <a:pt x="420" y="0"/>
                    </a:lnTo>
                    <a:lnTo>
                      <a:pt x="420" y="50"/>
                    </a:lnTo>
                    <a:lnTo>
                      <a:pt x="279" y="130"/>
                    </a:lnTo>
                  </a:path>
                </a:pathLst>
              </a:custGeom>
              <a:solidFill>
                <a:srgbClr val="7475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16" name="Freeform 1802"/>
              <p:cNvSpPr>
                <a:spLocks noEditPoints="1"/>
              </p:cNvSpPr>
              <p:nvPr/>
            </p:nvSpPr>
            <p:spPr bwMode="auto">
              <a:xfrm>
                <a:off x="5930" y="1332"/>
                <a:ext cx="5" cy="63"/>
              </a:xfrm>
              <a:custGeom>
                <a:avLst/>
                <a:gdLst>
                  <a:gd name="T0" fmla="*/ 0 w 50"/>
                  <a:gd name="T1" fmla="*/ 732 h 732"/>
                  <a:gd name="T2" fmla="*/ 0 w 50"/>
                  <a:gd name="T3" fmla="*/ 155 h 732"/>
                  <a:gd name="T4" fmla="*/ 50 w 50"/>
                  <a:gd name="T5" fmla="*/ 126 h 732"/>
                  <a:gd name="T6" fmla="*/ 50 w 50"/>
                  <a:gd name="T7" fmla="*/ 706 h 732"/>
                  <a:gd name="T8" fmla="*/ 0 w 50"/>
                  <a:gd name="T9" fmla="*/ 732 h 732"/>
                  <a:gd name="T10" fmla="*/ 0 w 50"/>
                  <a:gd name="T11" fmla="*/ 97 h 732"/>
                  <a:gd name="T12" fmla="*/ 0 w 50"/>
                  <a:gd name="T13" fmla="*/ 26 h 732"/>
                  <a:gd name="T14" fmla="*/ 50 w 50"/>
                  <a:gd name="T15" fmla="*/ 0 h 732"/>
                  <a:gd name="T16" fmla="*/ 50 w 50"/>
                  <a:gd name="T17" fmla="*/ 69 h 732"/>
                  <a:gd name="T18" fmla="*/ 0 w 50"/>
                  <a:gd name="T19" fmla="*/ 97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732">
                    <a:moveTo>
                      <a:pt x="0" y="732"/>
                    </a:moveTo>
                    <a:lnTo>
                      <a:pt x="0" y="155"/>
                    </a:lnTo>
                    <a:lnTo>
                      <a:pt x="50" y="126"/>
                    </a:lnTo>
                    <a:lnTo>
                      <a:pt x="50" y="706"/>
                    </a:lnTo>
                    <a:lnTo>
                      <a:pt x="0" y="732"/>
                    </a:lnTo>
                    <a:moveTo>
                      <a:pt x="0" y="97"/>
                    </a:moveTo>
                    <a:lnTo>
                      <a:pt x="0" y="26"/>
                    </a:lnTo>
                    <a:lnTo>
                      <a:pt x="50" y="0"/>
                    </a:lnTo>
                    <a:lnTo>
                      <a:pt x="50" y="69"/>
                    </a:lnTo>
                    <a:lnTo>
                      <a:pt x="0" y="97"/>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17" name="Freeform 1803"/>
              <p:cNvSpPr>
                <a:spLocks noEditPoints="1"/>
              </p:cNvSpPr>
              <p:nvPr/>
            </p:nvSpPr>
            <p:spPr bwMode="auto">
              <a:xfrm>
                <a:off x="5926" y="1322"/>
                <a:ext cx="37" cy="26"/>
              </a:xfrm>
              <a:custGeom>
                <a:avLst/>
                <a:gdLst>
                  <a:gd name="T0" fmla="*/ 0 w 420"/>
                  <a:gd name="T1" fmla="*/ 298 h 298"/>
                  <a:gd name="T2" fmla="*/ 0 w 420"/>
                  <a:gd name="T3" fmla="*/ 240 h 298"/>
                  <a:gd name="T4" fmla="*/ 45 w 420"/>
                  <a:gd name="T5" fmla="*/ 214 h 298"/>
                  <a:gd name="T6" fmla="*/ 95 w 420"/>
                  <a:gd name="T7" fmla="*/ 186 h 298"/>
                  <a:gd name="T8" fmla="*/ 229 w 420"/>
                  <a:gd name="T9" fmla="*/ 109 h 298"/>
                  <a:gd name="T10" fmla="*/ 229 w 420"/>
                  <a:gd name="T11" fmla="*/ 166 h 298"/>
                  <a:gd name="T12" fmla="*/ 95 w 420"/>
                  <a:gd name="T13" fmla="*/ 243 h 298"/>
                  <a:gd name="T14" fmla="*/ 45 w 420"/>
                  <a:gd name="T15" fmla="*/ 272 h 298"/>
                  <a:gd name="T16" fmla="*/ 0 w 420"/>
                  <a:gd name="T17" fmla="*/ 298 h 298"/>
                  <a:gd name="T18" fmla="*/ 279 w 420"/>
                  <a:gd name="T19" fmla="*/ 138 h 298"/>
                  <a:gd name="T20" fmla="*/ 279 w 420"/>
                  <a:gd name="T21" fmla="*/ 80 h 298"/>
                  <a:gd name="T22" fmla="*/ 420 w 420"/>
                  <a:gd name="T23" fmla="*/ 0 h 298"/>
                  <a:gd name="T24" fmla="*/ 420 w 420"/>
                  <a:gd name="T25" fmla="*/ 57 h 298"/>
                  <a:gd name="T26" fmla="*/ 279 w 420"/>
                  <a:gd name="T27" fmla="*/ 13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98">
                    <a:moveTo>
                      <a:pt x="0" y="298"/>
                    </a:moveTo>
                    <a:lnTo>
                      <a:pt x="0" y="240"/>
                    </a:lnTo>
                    <a:lnTo>
                      <a:pt x="45" y="214"/>
                    </a:lnTo>
                    <a:lnTo>
                      <a:pt x="95" y="186"/>
                    </a:lnTo>
                    <a:lnTo>
                      <a:pt x="229" y="109"/>
                    </a:lnTo>
                    <a:lnTo>
                      <a:pt x="229" y="166"/>
                    </a:lnTo>
                    <a:lnTo>
                      <a:pt x="95" y="243"/>
                    </a:lnTo>
                    <a:lnTo>
                      <a:pt x="45" y="272"/>
                    </a:lnTo>
                    <a:lnTo>
                      <a:pt x="0" y="298"/>
                    </a:lnTo>
                    <a:moveTo>
                      <a:pt x="279" y="138"/>
                    </a:moveTo>
                    <a:lnTo>
                      <a:pt x="279" y="80"/>
                    </a:lnTo>
                    <a:lnTo>
                      <a:pt x="420" y="0"/>
                    </a:lnTo>
                    <a:lnTo>
                      <a:pt x="420" y="57"/>
                    </a:lnTo>
                    <a:lnTo>
                      <a:pt x="279" y="138"/>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18" name="Freeform 1804"/>
              <p:cNvSpPr>
                <a:spLocks/>
              </p:cNvSpPr>
              <p:nvPr/>
            </p:nvSpPr>
            <p:spPr bwMode="auto">
              <a:xfrm>
                <a:off x="5946" y="1324"/>
                <a:ext cx="4" cy="63"/>
              </a:xfrm>
              <a:custGeom>
                <a:avLst/>
                <a:gdLst>
                  <a:gd name="T0" fmla="*/ 0 w 4"/>
                  <a:gd name="T1" fmla="*/ 63 h 63"/>
                  <a:gd name="T2" fmla="*/ 0 w 4"/>
                  <a:gd name="T3" fmla="*/ 2 h 63"/>
                  <a:gd name="T4" fmla="*/ 4 w 4"/>
                  <a:gd name="T5" fmla="*/ 0 h 63"/>
                  <a:gd name="T6" fmla="*/ 4 w 4"/>
                  <a:gd name="T7" fmla="*/ 61 h 63"/>
                  <a:gd name="T8" fmla="*/ 0 w 4"/>
                  <a:gd name="T9" fmla="*/ 63 h 63"/>
                </a:gdLst>
                <a:ahLst/>
                <a:cxnLst>
                  <a:cxn ang="0">
                    <a:pos x="T0" y="T1"/>
                  </a:cxn>
                  <a:cxn ang="0">
                    <a:pos x="T2" y="T3"/>
                  </a:cxn>
                  <a:cxn ang="0">
                    <a:pos x="T4" y="T5"/>
                  </a:cxn>
                  <a:cxn ang="0">
                    <a:pos x="T6" y="T7"/>
                  </a:cxn>
                  <a:cxn ang="0">
                    <a:pos x="T8" y="T9"/>
                  </a:cxn>
                </a:cxnLst>
                <a:rect l="0" t="0" r="r" b="b"/>
                <a:pathLst>
                  <a:path w="4" h="63">
                    <a:moveTo>
                      <a:pt x="0" y="63"/>
                    </a:moveTo>
                    <a:lnTo>
                      <a:pt x="0" y="2"/>
                    </a:lnTo>
                    <a:lnTo>
                      <a:pt x="4" y="0"/>
                    </a:lnTo>
                    <a:lnTo>
                      <a:pt x="4" y="61"/>
                    </a:lnTo>
                    <a:lnTo>
                      <a:pt x="0" y="6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19" name="Freeform 1805"/>
              <p:cNvSpPr>
                <a:spLocks noEditPoints="1"/>
              </p:cNvSpPr>
              <p:nvPr/>
            </p:nvSpPr>
            <p:spPr bwMode="auto">
              <a:xfrm>
                <a:off x="5926" y="1297"/>
                <a:ext cx="37" cy="40"/>
              </a:xfrm>
              <a:custGeom>
                <a:avLst/>
                <a:gdLst>
                  <a:gd name="T0" fmla="*/ 0 w 420"/>
                  <a:gd name="T1" fmla="*/ 456 h 456"/>
                  <a:gd name="T2" fmla="*/ 0 w 420"/>
                  <a:gd name="T3" fmla="*/ 215 h 456"/>
                  <a:gd name="T4" fmla="*/ 45 w 420"/>
                  <a:gd name="T5" fmla="*/ 192 h 456"/>
                  <a:gd name="T6" fmla="*/ 45 w 420"/>
                  <a:gd name="T7" fmla="*/ 433 h 456"/>
                  <a:gd name="T8" fmla="*/ 0 w 420"/>
                  <a:gd name="T9" fmla="*/ 456 h 456"/>
                  <a:gd name="T10" fmla="*/ 95 w 420"/>
                  <a:gd name="T11" fmla="*/ 407 h 456"/>
                  <a:gd name="T12" fmla="*/ 95 w 420"/>
                  <a:gd name="T13" fmla="*/ 166 h 456"/>
                  <a:gd name="T14" fmla="*/ 229 w 420"/>
                  <a:gd name="T15" fmla="*/ 97 h 456"/>
                  <a:gd name="T16" fmla="*/ 229 w 420"/>
                  <a:gd name="T17" fmla="*/ 338 h 456"/>
                  <a:gd name="T18" fmla="*/ 95 w 420"/>
                  <a:gd name="T19" fmla="*/ 407 h 456"/>
                  <a:gd name="T20" fmla="*/ 279 w 420"/>
                  <a:gd name="T21" fmla="*/ 312 h 456"/>
                  <a:gd name="T22" fmla="*/ 279 w 420"/>
                  <a:gd name="T23" fmla="*/ 72 h 456"/>
                  <a:gd name="T24" fmla="*/ 420 w 420"/>
                  <a:gd name="T25" fmla="*/ 0 h 456"/>
                  <a:gd name="T26" fmla="*/ 420 w 420"/>
                  <a:gd name="T27" fmla="*/ 240 h 456"/>
                  <a:gd name="T28" fmla="*/ 279 w 420"/>
                  <a:gd name="T29" fmla="*/ 312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456">
                    <a:moveTo>
                      <a:pt x="0" y="456"/>
                    </a:moveTo>
                    <a:lnTo>
                      <a:pt x="0" y="215"/>
                    </a:lnTo>
                    <a:lnTo>
                      <a:pt x="45" y="192"/>
                    </a:lnTo>
                    <a:lnTo>
                      <a:pt x="45" y="433"/>
                    </a:lnTo>
                    <a:lnTo>
                      <a:pt x="0" y="456"/>
                    </a:lnTo>
                    <a:moveTo>
                      <a:pt x="95" y="407"/>
                    </a:moveTo>
                    <a:lnTo>
                      <a:pt x="95" y="166"/>
                    </a:lnTo>
                    <a:lnTo>
                      <a:pt x="229" y="97"/>
                    </a:lnTo>
                    <a:lnTo>
                      <a:pt x="229" y="338"/>
                    </a:lnTo>
                    <a:lnTo>
                      <a:pt x="95" y="407"/>
                    </a:lnTo>
                    <a:moveTo>
                      <a:pt x="279" y="312"/>
                    </a:moveTo>
                    <a:lnTo>
                      <a:pt x="279" y="72"/>
                    </a:lnTo>
                    <a:lnTo>
                      <a:pt x="420" y="0"/>
                    </a:lnTo>
                    <a:lnTo>
                      <a:pt x="420" y="240"/>
                    </a:lnTo>
                    <a:lnTo>
                      <a:pt x="279" y="312"/>
                    </a:lnTo>
                  </a:path>
                </a:pathLst>
              </a:custGeom>
              <a:solidFill>
                <a:srgbClr val="5A5B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20" name="Freeform 1806"/>
              <p:cNvSpPr>
                <a:spLocks/>
              </p:cNvSpPr>
              <p:nvPr/>
            </p:nvSpPr>
            <p:spPr bwMode="auto">
              <a:xfrm>
                <a:off x="5930" y="1311"/>
                <a:ext cx="5" cy="24"/>
              </a:xfrm>
              <a:custGeom>
                <a:avLst/>
                <a:gdLst>
                  <a:gd name="T0" fmla="*/ 0 w 5"/>
                  <a:gd name="T1" fmla="*/ 24 h 24"/>
                  <a:gd name="T2" fmla="*/ 0 w 5"/>
                  <a:gd name="T3" fmla="*/ 3 h 24"/>
                  <a:gd name="T4" fmla="*/ 5 w 5"/>
                  <a:gd name="T5" fmla="*/ 0 h 24"/>
                  <a:gd name="T6" fmla="*/ 5 w 5"/>
                  <a:gd name="T7" fmla="*/ 21 h 24"/>
                  <a:gd name="T8" fmla="*/ 0 w 5"/>
                  <a:gd name="T9" fmla="*/ 24 h 24"/>
                </a:gdLst>
                <a:ahLst/>
                <a:cxnLst>
                  <a:cxn ang="0">
                    <a:pos x="T0" y="T1"/>
                  </a:cxn>
                  <a:cxn ang="0">
                    <a:pos x="T2" y="T3"/>
                  </a:cxn>
                  <a:cxn ang="0">
                    <a:pos x="T4" y="T5"/>
                  </a:cxn>
                  <a:cxn ang="0">
                    <a:pos x="T6" y="T7"/>
                  </a:cxn>
                  <a:cxn ang="0">
                    <a:pos x="T8" y="T9"/>
                  </a:cxn>
                </a:cxnLst>
                <a:rect l="0" t="0" r="r" b="b"/>
                <a:pathLst>
                  <a:path w="5" h="24">
                    <a:moveTo>
                      <a:pt x="0" y="24"/>
                    </a:moveTo>
                    <a:lnTo>
                      <a:pt x="0" y="3"/>
                    </a:lnTo>
                    <a:lnTo>
                      <a:pt x="5" y="0"/>
                    </a:lnTo>
                    <a:lnTo>
                      <a:pt x="5" y="21"/>
                    </a:lnTo>
                    <a:lnTo>
                      <a:pt x="0" y="2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21" name="Freeform 1807"/>
              <p:cNvSpPr>
                <a:spLocks/>
              </p:cNvSpPr>
              <p:nvPr/>
            </p:nvSpPr>
            <p:spPr bwMode="auto">
              <a:xfrm>
                <a:off x="5946" y="1303"/>
                <a:ext cx="4" cy="23"/>
              </a:xfrm>
              <a:custGeom>
                <a:avLst/>
                <a:gdLst>
                  <a:gd name="T0" fmla="*/ 0 w 4"/>
                  <a:gd name="T1" fmla="*/ 23 h 23"/>
                  <a:gd name="T2" fmla="*/ 0 w 4"/>
                  <a:gd name="T3" fmla="*/ 3 h 23"/>
                  <a:gd name="T4" fmla="*/ 4 w 4"/>
                  <a:gd name="T5" fmla="*/ 0 h 23"/>
                  <a:gd name="T6" fmla="*/ 4 w 4"/>
                  <a:gd name="T7" fmla="*/ 21 h 23"/>
                  <a:gd name="T8" fmla="*/ 0 w 4"/>
                  <a:gd name="T9" fmla="*/ 23 h 23"/>
                </a:gdLst>
                <a:ahLst/>
                <a:cxnLst>
                  <a:cxn ang="0">
                    <a:pos x="T0" y="T1"/>
                  </a:cxn>
                  <a:cxn ang="0">
                    <a:pos x="T2" y="T3"/>
                  </a:cxn>
                  <a:cxn ang="0">
                    <a:pos x="T4" y="T5"/>
                  </a:cxn>
                  <a:cxn ang="0">
                    <a:pos x="T6" y="T7"/>
                  </a:cxn>
                  <a:cxn ang="0">
                    <a:pos x="T8" y="T9"/>
                  </a:cxn>
                </a:cxnLst>
                <a:rect l="0" t="0" r="r" b="b"/>
                <a:pathLst>
                  <a:path w="4" h="23">
                    <a:moveTo>
                      <a:pt x="0" y="23"/>
                    </a:moveTo>
                    <a:lnTo>
                      <a:pt x="0" y="3"/>
                    </a:lnTo>
                    <a:lnTo>
                      <a:pt x="4" y="0"/>
                    </a:lnTo>
                    <a:lnTo>
                      <a:pt x="4" y="21"/>
                    </a:lnTo>
                    <a:lnTo>
                      <a:pt x="0"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22" name="Freeform 1808"/>
              <p:cNvSpPr>
                <a:spLocks/>
              </p:cNvSpPr>
              <p:nvPr/>
            </p:nvSpPr>
            <p:spPr bwMode="auto">
              <a:xfrm>
                <a:off x="5903" y="1397"/>
                <a:ext cx="23" cy="315"/>
              </a:xfrm>
              <a:custGeom>
                <a:avLst/>
                <a:gdLst>
                  <a:gd name="T0" fmla="*/ 0 w 23"/>
                  <a:gd name="T1" fmla="*/ 315 h 315"/>
                  <a:gd name="T2" fmla="*/ 0 w 23"/>
                  <a:gd name="T3" fmla="*/ 12 h 315"/>
                  <a:gd name="T4" fmla="*/ 23 w 23"/>
                  <a:gd name="T5" fmla="*/ 0 h 315"/>
                  <a:gd name="T6" fmla="*/ 23 w 23"/>
                  <a:gd name="T7" fmla="*/ 8 h 315"/>
                  <a:gd name="T8" fmla="*/ 17 w 23"/>
                  <a:gd name="T9" fmla="*/ 12 h 315"/>
                  <a:gd name="T10" fmla="*/ 19 w 23"/>
                  <a:gd name="T11" fmla="*/ 16 h 315"/>
                  <a:gd name="T12" fmla="*/ 23 w 23"/>
                  <a:gd name="T13" fmla="*/ 13 h 315"/>
                  <a:gd name="T14" fmla="*/ 23 w 23"/>
                  <a:gd name="T15" fmla="*/ 303 h 315"/>
                  <a:gd name="T16" fmla="*/ 0 w 23"/>
                  <a:gd name="T17" fmla="*/ 31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315">
                    <a:moveTo>
                      <a:pt x="0" y="315"/>
                    </a:moveTo>
                    <a:lnTo>
                      <a:pt x="0" y="12"/>
                    </a:lnTo>
                    <a:lnTo>
                      <a:pt x="23" y="0"/>
                    </a:lnTo>
                    <a:lnTo>
                      <a:pt x="23" y="8"/>
                    </a:lnTo>
                    <a:lnTo>
                      <a:pt x="17" y="12"/>
                    </a:lnTo>
                    <a:lnTo>
                      <a:pt x="19" y="16"/>
                    </a:lnTo>
                    <a:lnTo>
                      <a:pt x="23" y="13"/>
                    </a:lnTo>
                    <a:lnTo>
                      <a:pt x="23" y="303"/>
                    </a:lnTo>
                    <a:lnTo>
                      <a:pt x="0" y="315"/>
                    </a:lnTo>
                    <a:close/>
                  </a:path>
                </a:pathLst>
              </a:custGeom>
              <a:solidFill>
                <a:srgbClr val="7475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23" name="Freeform 1809"/>
              <p:cNvSpPr>
                <a:spLocks/>
              </p:cNvSpPr>
              <p:nvPr/>
            </p:nvSpPr>
            <p:spPr bwMode="auto">
              <a:xfrm>
                <a:off x="5920" y="1405"/>
                <a:ext cx="6" cy="8"/>
              </a:xfrm>
              <a:custGeom>
                <a:avLst/>
                <a:gdLst>
                  <a:gd name="T0" fmla="*/ 2 w 6"/>
                  <a:gd name="T1" fmla="*/ 8 h 8"/>
                  <a:gd name="T2" fmla="*/ 0 w 6"/>
                  <a:gd name="T3" fmla="*/ 4 h 8"/>
                  <a:gd name="T4" fmla="*/ 6 w 6"/>
                  <a:gd name="T5" fmla="*/ 0 h 8"/>
                  <a:gd name="T6" fmla="*/ 6 w 6"/>
                  <a:gd name="T7" fmla="*/ 5 h 8"/>
                  <a:gd name="T8" fmla="*/ 2 w 6"/>
                  <a:gd name="T9" fmla="*/ 8 h 8"/>
                </a:gdLst>
                <a:ahLst/>
                <a:cxnLst>
                  <a:cxn ang="0">
                    <a:pos x="T0" y="T1"/>
                  </a:cxn>
                  <a:cxn ang="0">
                    <a:pos x="T2" y="T3"/>
                  </a:cxn>
                  <a:cxn ang="0">
                    <a:pos x="T4" y="T5"/>
                  </a:cxn>
                  <a:cxn ang="0">
                    <a:pos x="T6" y="T7"/>
                  </a:cxn>
                  <a:cxn ang="0">
                    <a:pos x="T8" y="T9"/>
                  </a:cxn>
                </a:cxnLst>
                <a:rect l="0" t="0" r="r" b="b"/>
                <a:pathLst>
                  <a:path w="6" h="8">
                    <a:moveTo>
                      <a:pt x="2" y="8"/>
                    </a:moveTo>
                    <a:lnTo>
                      <a:pt x="0" y="4"/>
                    </a:lnTo>
                    <a:lnTo>
                      <a:pt x="6" y="0"/>
                    </a:lnTo>
                    <a:lnTo>
                      <a:pt x="6" y="5"/>
                    </a:lnTo>
                    <a:lnTo>
                      <a:pt x="2"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24" name="Freeform 1810"/>
              <p:cNvSpPr>
                <a:spLocks/>
              </p:cNvSpPr>
              <p:nvPr/>
            </p:nvSpPr>
            <p:spPr bwMode="auto">
              <a:xfrm>
                <a:off x="5903" y="1251"/>
                <a:ext cx="23" cy="16"/>
              </a:xfrm>
              <a:custGeom>
                <a:avLst/>
                <a:gdLst>
                  <a:gd name="T0" fmla="*/ 0 w 23"/>
                  <a:gd name="T1" fmla="*/ 16 h 16"/>
                  <a:gd name="T2" fmla="*/ 0 w 23"/>
                  <a:gd name="T3" fmla="*/ 12 h 16"/>
                  <a:gd name="T4" fmla="*/ 23 w 23"/>
                  <a:gd name="T5" fmla="*/ 0 h 16"/>
                  <a:gd name="T6" fmla="*/ 23 w 23"/>
                  <a:gd name="T7" fmla="*/ 4 h 16"/>
                  <a:gd name="T8" fmla="*/ 0 w 23"/>
                  <a:gd name="T9" fmla="*/ 16 h 16"/>
                </a:gdLst>
                <a:ahLst/>
                <a:cxnLst>
                  <a:cxn ang="0">
                    <a:pos x="T0" y="T1"/>
                  </a:cxn>
                  <a:cxn ang="0">
                    <a:pos x="T2" y="T3"/>
                  </a:cxn>
                  <a:cxn ang="0">
                    <a:pos x="T4" y="T5"/>
                  </a:cxn>
                  <a:cxn ang="0">
                    <a:pos x="T6" y="T7"/>
                  </a:cxn>
                  <a:cxn ang="0">
                    <a:pos x="T8" y="T9"/>
                  </a:cxn>
                </a:cxnLst>
                <a:rect l="0" t="0" r="r" b="b"/>
                <a:pathLst>
                  <a:path w="23" h="16">
                    <a:moveTo>
                      <a:pt x="0" y="16"/>
                    </a:moveTo>
                    <a:lnTo>
                      <a:pt x="0" y="12"/>
                    </a:lnTo>
                    <a:lnTo>
                      <a:pt x="23" y="0"/>
                    </a:lnTo>
                    <a:lnTo>
                      <a:pt x="23" y="4"/>
                    </a:lnTo>
                    <a:lnTo>
                      <a:pt x="0" y="16"/>
                    </a:lnTo>
                    <a:close/>
                  </a:path>
                </a:pathLst>
              </a:custGeom>
              <a:solidFill>
                <a:srgbClr val="7475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25" name="Freeform 1811"/>
              <p:cNvSpPr>
                <a:spLocks/>
              </p:cNvSpPr>
              <p:nvPr/>
            </p:nvSpPr>
            <p:spPr bwMode="auto">
              <a:xfrm>
                <a:off x="5903" y="1203"/>
                <a:ext cx="23" cy="24"/>
              </a:xfrm>
              <a:custGeom>
                <a:avLst/>
                <a:gdLst>
                  <a:gd name="T0" fmla="*/ 0 w 23"/>
                  <a:gd name="T1" fmla="*/ 24 h 24"/>
                  <a:gd name="T2" fmla="*/ 0 w 23"/>
                  <a:gd name="T3" fmla="*/ 12 h 24"/>
                  <a:gd name="T4" fmla="*/ 23 w 23"/>
                  <a:gd name="T5" fmla="*/ 0 h 24"/>
                  <a:gd name="T6" fmla="*/ 23 w 23"/>
                  <a:gd name="T7" fmla="*/ 0 h 24"/>
                  <a:gd name="T8" fmla="*/ 16 w 23"/>
                  <a:gd name="T9" fmla="*/ 4 h 24"/>
                  <a:gd name="T10" fmla="*/ 19 w 23"/>
                  <a:gd name="T11" fmla="*/ 8 h 24"/>
                  <a:gd name="T12" fmla="*/ 23 w 23"/>
                  <a:gd name="T13" fmla="*/ 5 h 24"/>
                  <a:gd name="T14" fmla="*/ 23 w 23"/>
                  <a:gd name="T15" fmla="*/ 12 h 24"/>
                  <a:gd name="T16" fmla="*/ 0 w 23"/>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4">
                    <a:moveTo>
                      <a:pt x="0" y="24"/>
                    </a:moveTo>
                    <a:lnTo>
                      <a:pt x="0" y="12"/>
                    </a:lnTo>
                    <a:lnTo>
                      <a:pt x="23" y="0"/>
                    </a:lnTo>
                    <a:lnTo>
                      <a:pt x="23" y="0"/>
                    </a:lnTo>
                    <a:lnTo>
                      <a:pt x="16" y="4"/>
                    </a:lnTo>
                    <a:lnTo>
                      <a:pt x="19" y="8"/>
                    </a:lnTo>
                    <a:lnTo>
                      <a:pt x="23" y="5"/>
                    </a:lnTo>
                    <a:lnTo>
                      <a:pt x="23" y="12"/>
                    </a:lnTo>
                    <a:lnTo>
                      <a:pt x="0" y="24"/>
                    </a:lnTo>
                    <a:close/>
                  </a:path>
                </a:pathLst>
              </a:custGeom>
              <a:solidFill>
                <a:srgbClr val="5A5B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26" name="Freeform 1812"/>
              <p:cNvSpPr>
                <a:spLocks/>
              </p:cNvSpPr>
              <p:nvPr/>
            </p:nvSpPr>
            <p:spPr bwMode="auto">
              <a:xfrm>
                <a:off x="5919" y="1203"/>
                <a:ext cx="7" cy="8"/>
              </a:xfrm>
              <a:custGeom>
                <a:avLst/>
                <a:gdLst>
                  <a:gd name="T0" fmla="*/ 3 w 7"/>
                  <a:gd name="T1" fmla="*/ 8 h 8"/>
                  <a:gd name="T2" fmla="*/ 0 w 7"/>
                  <a:gd name="T3" fmla="*/ 4 h 8"/>
                  <a:gd name="T4" fmla="*/ 7 w 7"/>
                  <a:gd name="T5" fmla="*/ 0 h 8"/>
                  <a:gd name="T6" fmla="*/ 7 w 7"/>
                  <a:gd name="T7" fmla="*/ 5 h 8"/>
                  <a:gd name="T8" fmla="*/ 3 w 7"/>
                  <a:gd name="T9" fmla="*/ 8 h 8"/>
                </a:gdLst>
                <a:ahLst/>
                <a:cxnLst>
                  <a:cxn ang="0">
                    <a:pos x="T0" y="T1"/>
                  </a:cxn>
                  <a:cxn ang="0">
                    <a:pos x="T2" y="T3"/>
                  </a:cxn>
                  <a:cxn ang="0">
                    <a:pos x="T4" y="T5"/>
                  </a:cxn>
                  <a:cxn ang="0">
                    <a:pos x="T6" y="T7"/>
                  </a:cxn>
                  <a:cxn ang="0">
                    <a:pos x="T8" y="T9"/>
                  </a:cxn>
                </a:cxnLst>
                <a:rect l="0" t="0" r="r" b="b"/>
                <a:pathLst>
                  <a:path w="7" h="8">
                    <a:moveTo>
                      <a:pt x="3" y="8"/>
                    </a:moveTo>
                    <a:lnTo>
                      <a:pt x="0" y="4"/>
                    </a:lnTo>
                    <a:lnTo>
                      <a:pt x="7" y="0"/>
                    </a:lnTo>
                    <a:lnTo>
                      <a:pt x="7" y="5"/>
                    </a:lnTo>
                    <a:lnTo>
                      <a:pt x="3"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27" name="Freeform 1813"/>
              <p:cNvSpPr>
                <a:spLocks noEditPoints="1"/>
              </p:cNvSpPr>
              <p:nvPr/>
            </p:nvSpPr>
            <p:spPr bwMode="auto">
              <a:xfrm>
                <a:off x="5903" y="1226"/>
                <a:ext cx="23" cy="37"/>
              </a:xfrm>
              <a:custGeom>
                <a:avLst/>
                <a:gdLst>
                  <a:gd name="T0" fmla="*/ 0 w 267"/>
                  <a:gd name="T1" fmla="*/ 418 h 418"/>
                  <a:gd name="T2" fmla="*/ 0 w 267"/>
                  <a:gd name="T3" fmla="*/ 370 h 418"/>
                  <a:gd name="T4" fmla="*/ 267 w 267"/>
                  <a:gd name="T5" fmla="*/ 230 h 418"/>
                  <a:gd name="T6" fmla="*/ 267 w 267"/>
                  <a:gd name="T7" fmla="*/ 281 h 418"/>
                  <a:gd name="T8" fmla="*/ 0 w 267"/>
                  <a:gd name="T9" fmla="*/ 418 h 418"/>
                  <a:gd name="T10" fmla="*/ 0 w 267"/>
                  <a:gd name="T11" fmla="*/ 183 h 418"/>
                  <a:gd name="T12" fmla="*/ 0 w 267"/>
                  <a:gd name="T13" fmla="*/ 138 h 418"/>
                  <a:gd name="T14" fmla="*/ 267 w 267"/>
                  <a:gd name="T15" fmla="*/ 0 h 418"/>
                  <a:gd name="T16" fmla="*/ 267 w 267"/>
                  <a:gd name="T17" fmla="*/ 43 h 418"/>
                  <a:gd name="T18" fmla="*/ 0 w 267"/>
                  <a:gd name="T19" fmla="*/ 183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7" h="418">
                    <a:moveTo>
                      <a:pt x="0" y="418"/>
                    </a:moveTo>
                    <a:lnTo>
                      <a:pt x="0" y="370"/>
                    </a:lnTo>
                    <a:lnTo>
                      <a:pt x="267" y="230"/>
                    </a:lnTo>
                    <a:lnTo>
                      <a:pt x="267" y="281"/>
                    </a:lnTo>
                    <a:lnTo>
                      <a:pt x="0" y="418"/>
                    </a:lnTo>
                    <a:moveTo>
                      <a:pt x="0" y="183"/>
                    </a:moveTo>
                    <a:lnTo>
                      <a:pt x="0" y="138"/>
                    </a:lnTo>
                    <a:lnTo>
                      <a:pt x="267" y="0"/>
                    </a:lnTo>
                    <a:lnTo>
                      <a:pt x="267" y="43"/>
                    </a:lnTo>
                    <a:lnTo>
                      <a:pt x="0" y="183"/>
                    </a:lnTo>
                  </a:path>
                </a:pathLst>
              </a:custGeom>
              <a:solidFill>
                <a:srgbClr val="5A5B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28" name="Freeform 1814"/>
              <p:cNvSpPr>
                <a:spLocks/>
              </p:cNvSpPr>
              <p:nvPr/>
            </p:nvSpPr>
            <p:spPr bwMode="auto">
              <a:xfrm>
                <a:off x="5903" y="1215"/>
                <a:ext cx="23" cy="23"/>
              </a:xfrm>
              <a:custGeom>
                <a:avLst/>
                <a:gdLst>
                  <a:gd name="T0" fmla="*/ 0 w 23"/>
                  <a:gd name="T1" fmla="*/ 23 h 23"/>
                  <a:gd name="T2" fmla="*/ 0 w 23"/>
                  <a:gd name="T3" fmla="*/ 12 h 23"/>
                  <a:gd name="T4" fmla="*/ 23 w 23"/>
                  <a:gd name="T5" fmla="*/ 0 h 23"/>
                  <a:gd name="T6" fmla="*/ 23 w 23"/>
                  <a:gd name="T7" fmla="*/ 11 h 23"/>
                  <a:gd name="T8" fmla="*/ 0 w 23"/>
                  <a:gd name="T9" fmla="*/ 23 h 23"/>
                </a:gdLst>
                <a:ahLst/>
                <a:cxnLst>
                  <a:cxn ang="0">
                    <a:pos x="T0" y="T1"/>
                  </a:cxn>
                  <a:cxn ang="0">
                    <a:pos x="T2" y="T3"/>
                  </a:cxn>
                  <a:cxn ang="0">
                    <a:pos x="T4" y="T5"/>
                  </a:cxn>
                  <a:cxn ang="0">
                    <a:pos x="T6" y="T7"/>
                  </a:cxn>
                  <a:cxn ang="0">
                    <a:pos x="T8" y="T9"/>
                  </a:cxn>
                </a:cxnLst>
                <a:rect l="0" t="0" r="r" b="b"/>
                <a:pathLst>
                  <a:path w="23" h="23">
                    <a:moveTo>
                      <a:pt x="0" y="23"/>
                    </a:moveTo>
                    <a:lnTo>
                      <a:pt x="0" y="12"/>
                    </a:lnTo>
                    <a:lnTo>
                      <a:pt x="23" y="0"/>
                    </a:lnTo>
                    <a:lnTo>
                      <a:pt x="23" y="11"/>
                    </a:lnTo>
                    <a:lnTo>
                      <a:pt x="0" y="23"/>
                    </a:lnTo>
                    <a:close/>
                  </a:path>
                </a:pathLst>
              </a:custGeom>
              <a:solidFill>
                <a:srgbClr val="4747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29" name="Freeform 1815"/>
              <p:cNvSpPr>
                <a:spLocks/>
              </p:cNvSpPr>
              <p:nvPr/>
            </p:nvSpPr>
            <p:spPr bwMode="auto">
              <a:xfrm>
                <a:off x="5903" y="1286"/>
                <a:ext cx="23" cy="42"/>
              </a:xfrm>
              <a:custGeom>
                <a:avLst/>
                <a:gdLst>
                  <a:gd name="T0" fmla="*/ 0 w 23"/>
                  <a:gd name="T1" fmla="*/ 42 h 42"/>
                  <a:gd name="T2" fmla="*/ 0 w 23"/>
                  <a:gd name="T3" fmla="*/ 11 h 42"/>
                  <a:gd name="T4" fmla="*/ 18 w 23"/>
                  <a:gd name="T5" fmla="*/ 2 h 42"/>
                  <a:gd name="T6" fmla="*/ 19 w 23"/>
                  <a:gd name="T7" fmla="*/ 3 h 42"/>
                  <a:gd name="T8" fmla="*/ 23 w 23"/>
                  <a:gd name="T9" fmla="*/ 0 h 42"/>
                  <a:gd name="T10" fmla="*/ 23 w 23"/>
                  <a:gd name="T11" fmla="*/ 30 h 42"/>
                  <a:gd name="T12" fmla="*/ 0 w 23"/>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3" h="42">
                    <a:moveTo>
                      <a:pt x="0" y="42"/>
                    </a:moveTo>
                    <a:lnTo>
                      <a:pt x="0" y="11"/>
                    </a:lnTo>
                    <a:lnTo>
                      <a:pt x="18" y="2"/>
                    </a:lnTo>
                    <a:lnTo>
                      <a:pt x="19" y="3"/>
                    </a:lnTo>
                    <a:lnTo>
                      <a:pt x="23" y="0"/>
                    </a:lnTo>
                    <a:lnTo>
                      <a:pt x="23" y="30"/>
                    </a:lnTo>
                    <a:lnTo>
                      <a:pt x="0" y="42"/>
                    </a:lnTo>
                    <a:close/>
                  </a:path>
                </a:pathLst>
              </a:custGeom>
              <a:solidFill>
                <a:srgbClr val="5A5B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30" name="Freeform 1816"/>
              <p:cNvSpPr>
                <a:spLocks/>
              </p:cNvSpPr>
              <p:nvPr/>
            </p:nvSpPr>
            <p:spPr bwMode="auto">
              <a:xfrm>
                <a:off x="5921" y="1285"/>
                <a:ext cx="5" cy="4"/>
              </a:xfrm>
              <a:custGeom>
                <a:avLst/>
                <a:gdLst>
                  <a:gd name="T0" fmla="*/ 1 w 5"/>
                  <a:gd name="T1" fmla="*/ 4 h 4"/>
                  <a:gd name="T2" fmla="*/ 0 w 5"/>
                  <a:gd name="T3" fmla="*/ 3 h 4"/>
                  <a:gd name="T4" fmla="*/ 5 w 5"/>
                  <a:gd name="T5" fmla="*/ 0 h 4"/>
                  <a:gd name="T6" fmla="*/ 5 w 5"/>
                  <a:gd name="T7" fmla="*/ 1 h 4"/>
                  <a:gd name="T8" fmla="*/ 1 w 5"/>
                  <a:gd name="T9" fmla="*/ 4 h 4"/>
                </a:gdLst>
                <a:ahLst/>
                <a:cxnLst>
                  <a:cxn ang="0">
                    <a:pos x="T0" y="T1"/>
                  </a:cxn>
                  <a:cxn ang="0">
                    <a:pos x="T2" y="T3"/>
                  </a:cxn>
                  <a:cxn ang="0">
                    <a:pos x="T4" y="T5"/>
                  </a:cxn>
                  <a:cxn ang="0">
                    <a:pos x="T6" y="T7"/>
                  </a:cxn>
                  <a:cxn ang="0">
                    <a:pos x="T8" y="T9"/>
                  </a:cxn>
                </a:cxnLst>
                <a:rect l="0" t="0" r="r" b="b"/>
                <a:pathLst>
                  <a:path w="5" h="4">
                    <a:moveTo>
                      <a:pt x="1" y="4"/>
                    </a:moveTo>
                    <a:lnTo>
                      <a:pt x="0" y="3"/>
                    </a:lnTo>
                    <a:lnTo>
                      <a:pt x="5" y="0"/>
                    </a:lnTo>
                    <a:lnTo>
                      <a:pt x="5" y="1"/>
                    </a:lnTo>
                    <a:lnTo>
                      <a:pt x="1"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31" name="Freeform 1817"/>
              <p:cNvSpPr>
                <a:spLocks/>
              </p:cNvSpPr>
              <p:nvPr/>
            </p:nvSpPr>
            <p:spPr bwMode="auto">
              <a:xfrm>
                <a:off x="5903" y="1255"/>
                <a:ext cx="23" cy="26"/>
              </a:xfrm>
              <a:custGeom>
                <a:avLst/>
                <a:gdLst>
                  <a:gd name="T0" fmla="*/ 0 w 23"/>
                  <a:gd name="T1" fmla="*/ 26 h 26"/>
                  <a:gd name="T2" fmla="*/ 0 w 23"/>
                  <a:gd name="T3" fmla="*/ 12 h 26"/>
                  <a:gd name="T4" fmla="*/ 23 w 23"/>
                  <a:gd name="T5" fmla="*/ 0 h 26"/>
                  <a:gd name="T6" fmla="*/ 23 w 23"/>
                  <a:gd name="T7" fmla="*/ 14 h 26"/>
                  <a:gd name="T8" fmla="*/ 0 w 23"/>
                  <a:gd name="T9" fmla="*/ 26 h 26"/>
                </a:gdLst>
                <a:ahLst/>
                <a:cxnLst>
                  <a:cxn ang="0">
                    <a:pos x="T0" y="T1"/>
                  </a:cxn>
                  <a:cxn ang="0">
                    <a:pos x="T2" y="T3"/>
                  </a:cxn>
                  <a:cxn ang="0">
                    <a:pos x="T4" y="T5"/>
                  </a:cxn>
                  <a:cxn ang="0">
                    <a:pos x="T6" y="T7"/>
                  </a:cxn>
                  <a:cxn ang="0">
                    <a:pos x="T8" y="T9"/>
                  </a:cxn>
                </a:cxnLst>
                <a:rect l="0" t="0" r="r" b="b"/>
                <a:pathLst>
                  <a:path w="23" h="26">
                    <a:moveTo>
                      <a:pt x="0" y="26"/>
                    </a:moveTo>
                    <a:lnTo>
                      <a:pt x="0" y="12"/>
                    </a:lnTo>
                    <a:lnTo>
                      <a:pt x="23" y="0"/>
                    </a:lnTo>
                    <a:lnTo>
                      <a:pt x="23" y="14"/>
                    </a:lnTo>
                    <a:lnTo>
                      <a:pt x="0" y="26"/>
                    </a:lnTo>
                    <a:close/>
                  </a:path>
                </a:pathLst>
              </a:custGeom>
              <a:solidFill>
                <a:srgbClr val="5A5B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32" name="Freeform 1818"/>
              <p:cNvSpPr>
                <a:spLocks/>
              </p:cNvSpPr>
              <p:nvPr/>
            </p:nvSpPr>
            <p:spPr bwMode="auto">
              <a:xfrm>
                <a:off x="5903" y="1337"/>
                <a:ext cx="23" cy="72"/>
              </a:xfrm>
              <a:custGeom>
                <a:avLst/>
                <a:gdLst>
                  <a:gd name="T0" fmla="*/ 0 w 23"/>
                  <a:gd name="T1" fmla="*/ 72 h 72"/>
                  <a:gd name="T2" fmla="*/ 0 w 23"/>
                  <a:gd name="T3" fmla="*/ 11 h 72"/>
                  <a:gd name="T4" fmla="*/ 23 w 23"/>
                  <a:gd name="T5" fmla="*/ 0 h 72"/>
                  <a:gd name="T6" fmla="*/ 23 w 23"/>
                  <a:gd name="T7" fmla="*/ 6 h 72"/>
                  <a:gd name="T8" fmla="*/ 17 w 23"/>
                  <a:gd name="T9" fmla="*/ 10 h 72"/>
                  <a:gd name="T10" fmla="*/ 19 w 23"/>
                  <a:gd name="T11" fmla="*/ 14 h 72"/>
                  <a:gd name="T12" fmla="*/ 23 w 23"/>
                  <a:gd name="T13" fmla="*/ 11 h 72"/>
                  <a:gd name="T14" fmla="*/ 23 w 23"/>
                  <a:gd name="T15" fmla="*/ 60 h 72"/>
                  <a:gd name="T16" fmla="*/ 0 w 23"/>
                  <a:gd name="T1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72">
                    <a:moveTo>
                      <a:pt x="0" y="72"/>
                    </a:moveTo>
                    <a:lnTo>
                      <a:pt x="0" y="11"/>
                    </a:lnTo>
                    <a:lnTo>
                      <a:pt x="23" y="0"/>
                    </a:lnTo>
                    <a:lnTo>
                      <a:pt x="23" y="6"/>
                    </a:lnTo>
                    <a:lnTo>
                      <a:pt x="17" y="10"/>
                    </a:lnTo>
                    <a:lnTo>
                      <a:pt x="19" y="14"/>
                    </a:lnTo>
                    <a:lnTo>
                      <a:pt x="23" y="11"/>
                    </a:lnTo>
                    <a:lnTo>
                      <a:pt x="23" y="60"/>
                    </a:lnTo>
                    <a:lnTo>
                      <a:pt x="0" y="72"/>
                    </a:lnTo>
                    <a:close/>
                  </a:path>
                </a:pathLst>
              </a:custGeom>
              <a:solidFill>
                <a:srgbClr val="5A5B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33" name="Freeform 1819"/>
              <p:cNvSpPr>
                <a:spLocks/>
              </p:cNvSpPr>
              <p:nvPr/>
            </p:nvSpPr>
            <p:spPr bwMode="auto">
              <a:xfrm>
                <a:off x="5920" y="1343"/>
                <a:ext cx="6" cy="8"/>
              </a:xfrm>
              <a:custGeom>
                <a:avLst/>
                <a:gdLst>
                  <a:gd name="T0" fmla="*/ 2 w 6"/>
                  <a:gd name="T1" fmla="*/ 8 h 8"/>
                  <a:gd name="T2" fmla="*/ 0 w 6"/>
                  <a:gd name="T3" fmla="*/ 4 h 8"/>
                  <a:gd name="T4" fmla="*/ 6 w 6"/>
                  <a:gd name="T5" fmla="*/ 0 h 8"/>
                  <a:gd name="T6" fmla="*/ 6 w 6"/>
                  <a:gd name="T7" fmla="*/ 5 h 8"/>
                  <a:gd name="T8" fmla="*/ 2 w 6"/>
                  <a:gd name="T9" fmla="*/ 8 h 8"/>
                </a:gdLst>
                <a:ahLst/>
                <a:cxnLst>
                  <a:cxn ang="0">
                    <a:pos x="T0" y="T1"/>
                  </a:cxn>
                  <a:cxn ang="0">
                    <a:pos x="T2" y="T3"/>
                  </a:cxn>
                  <a:cxn ang="0">
                    <a:pos x="T4" y="T5"/>
                  </a:cxn>
                  <a:cxn ang="0">
                    <a:pos x="T6" y="T7"/>
                  </a:cxn>
                  <a:cxn ang="0">
                    <a:pos x="T8" y="T9"/>
                  </a:cxn>
                </a:cxnLst>
                <a:rect l="0" t="0" r="r" b="b"/>
                <a:pathLst>
                  <a:path w="6" h="8">
                    <a:moveTo>
                      <a:pt x="2" y="8"/>
                    </a:moveTo>
                    <a:lnTo>
                      <a:pt x="0" y="4"/>
                    </a:lnTo>
                    <a:lnTo>
                      <a:pt x="6" y="0"/>
                    </a:lnTo>
                    <a:lnTo>
                      <a:pt x="6" y="5"/>
                    </a:lnTo>
                    <a:lnTo>
                      <a:pt x="2"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34" name="Freeform 1820"/>
              <p:cNvSpPr>
                <a:spLocks/>
              </p:cNvSpPr>
              <p:nvPr/>
            </p:nvSpPr>
            <p:spPr bwMode="auto">
              <a:xfrm>
                <a:off x="5903" y="1316"/>
                <a:ext cx="23" cy="32"/>
              </a:xfrm>
              <a:custGeom>
                <a:avLst/>
                <a:gdLst>
                  <a:gd name="T0" fmla="*/ 0 w 23"/>
                  <a:gd name="T1" fmla="*/ 32 h 32"/>
                  <a:gd name="T2" fmla="*/ 0 w 23"/>
                  <a:gd name="T3" fmla="*/ 12 h 32"/>
                  <a:gd name="T4" fmla="*/ 23 w 23"/>
                  <a:gd name="T5" fmla="*/ 0 h 32"/>
                  <a:gd name="T6" fmla="*/ 23 w 23"/>
                  <a:gd name="T7" fmla="*/ 21 h 32"/>
                  <a:gd name="T8" fmla="*/ 0 w 23"/>
                  <a:gd name="T9" fmla="*/ 32 h 32"/>
                </a:gdLst>
                <a:ahLst/>
                <a:cxnLst>
                  <a:cxn ang="0">
                    <a:pos x="T0" y="T1"/>
                  </a:cxn>
                  <a:cxn ang="0">
                    <a:pos x="T2" y="T3"/>
                  </a:cxn>
                  <a:cxn ang="0">
                    <a:pos x="T4" y="T5"/>
                  </a:cxn>
                  <a:cxn ang="0">
                    <a:pos x="T6" y="T7"/>
                  </a:cxn>
                  <a:cxn ang="0">
                    <a:pos x="T8" y="T9"/>
                  </a:cxn>
                </a:cxnLst>
                <a:rect l="0" t="0" r="r" b="b"/>
                <a:pathLst>
                  <a:path w="23" h="32">
                    <a:moveTo>
                      <a:pt x="0" y="32"/>
                    </a:moveTo>
                    <a:lnTo>
                      <a:pt x="0" y="12"/>
                    </a:lnTo>
                    <a:lnTo>
                      <a:pt x="23" y="0"/>
                    </a:lnTo>
                    <a:lnTo>
                      <a:pt x="23" y="21"/>
                    </a:lnTo>
                    <a:lnTo>
                      <a:pt x="0" y="32"/>
                    </a:lnTo>
                    <a:close/>
                  </a:path>
                </a:pathLst>
              </a:custGeom>
              <a:solidFill>
                <a:srgbClr val="4747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35" name="Freeform 1821"/>
              <p:cNvSpPr>
                <a:spLocks noEditPoints="1"/>
              </p:cNvSpPr>
              <p:nvPr/>
            </p:nvSpPr>
            <p:spPr bwMode="auto">
              <a:xfrm>
                <a:off x="6154" y="1130"/>
                <a:ext cx="54" cy="63"/>
              </a:xfrm>
              <a:custGeom>
                <a:avLst/>
                <a:gdLst>
                  <a:gd name="T0" fmla="*/ 619 w 619"/>
                  <a:gd name="T1" fmla="*/ 728 h 728"/>
                  <a:gd name="T2" fmla="*/ 599 w 619"/>
                  <a:gd name="T3" fmla="*/ 719 h 728"/>
                  <a:gd name="T4" fmla="*/ 599 w 619"/>
                  <a:gd name="T5" fmla="*/ 582 h 728"/>
                  <a:gd name="T6" fmla="*/ 457 w 619"/>
                  <a:gd name="T7" fmla="*/ 510 h 728"/>
                  <a:gd name="T8" fmla="*/ 457 w 619"/>
                  <a:gd name="T9" fmla="*/ 246 h 728"/>
                  <a:gd name="T10" fmla="*/ 608 w 619"/>
                  <a:gd name="T11" fmla="*/ 335 h 728"/>
                  <a:gd name="T12" fmla="*/ 618 w 619"/>
                  <a:gd name="T13" fmla="*/ 316 h 728"/>
                  <a:gd name="T14" fmla="*/ 619 w 619"/>
                  <a:gd name="T15" fmla="*/ 317 h 728"/>
                  <a:gd name="T16" fmla="*/ 619 w 619"/>
                  <a:gd name="T17" fmla="*/ 728 h 728"/>
                  <a:gd name="T18" fmla="*/ 407 w 619"/>
                  <a:gd name="T19" fmla="*/ 484 h 728"/>
                  <a:gd name="T20" fmla="*/ 20 w 619"/>
                  <a:gd name="T21" fmla="*/ 288 h 728"/>
                  <a:gd name="T22" fmla="*/ 20 w 619"/>
                  <a:gd name="T23" fmla="*/ 302 h 728"/>
                  <a:gd name="T24" fmla="*/ 0 w 619"/>
                  <a:gd name="T25" fmla="*/ 292 h 728"/>
                  <a:gd name="T26" fmla="*/ 0 w 619"/>
                  <a:gd name="T27" fmla="*/ 94 h 728"/>
                  <a:gd name="T28" fmla="*/ 26 w 619"/>
                  <a:gd name="T29" fmla="*/ 107 h 728"/>
                  <a:gd name="T30" fmla="*/ 26 w 619"/>
                  <a:gd name="T31" fmla="*/ 0 h 728"/>
                  <a:gd name="T32" fmla="*/ 199 w 619"/>
                  <a:gd name="T33" fmla="*/ 92 h 728"/>
                  <a:gd name="T34" fmla="*/ 407 w 619"/>
                  <a:gd name="T35" fmla="*/ 216 h 728"/>
                  <a:gd name="T36" fmla="*/ 407 w 619"/>
                  <a:gd name="T37" fmla="*/ 484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9" h="728">
                    <a:moveTo>
                      <a:pt x="619" y="728"/>
                    </a:moveTo>
                    <a:lnTo>
                      <a:pt x="599" y="719"/>
                    </a:lnTo>
                    <a:lnTo>
                      <a:pt x="599" y="582"/>
                    </a:lnTo>
                    <a:lnTo>
                      <a:pt x="457" y="510"/>
                    </a:lnTo>
                    <a:lnTo>
                      <a:pt x="457" y="246"/>
                    </a:lnTo>
                    <a:lnTo>
                      <a:pt x="608" y="335"/>
                    </a:lnTo>
                    <a:lnTo>
                      <a:pt x="618" y="316"/>
                    </a:lnTo>
                    <a:lnTo>
                      <a:pt x="619" y="317"/>
                    </a:lnTo>
                    <a:lnTo>
                      <a:pt x="619" y="728"/>
                    </a:lnTo>
                    <a:moveTo>
                      <a:pt x="407" y="484"/>
                    </a:moveTo>
                    <a:lnTo>
                      <a:pt x="20" y="288"/>
                    </a:lnTo>
                    <a:lnTo>
                      <a:pt x="20" y="302"/>
                    </a:lnTo>
                    <a:lnTo>
                      <a:pt x="0" y="292"/>
                    </a:lnTo>
                    <a:lnTo>
                      <a:pt x="0" y="94"/>
                    </a:lnTo>
                    <a:lnTo>
                      <a:pt x="26" y="107"/>
                    </a:lnTo>
                    <a:lnTo>
                      <a:pt x="26" y="0"/>
                    </a:lnTo>
                    <a:lnTo>
                      <a:pt x="199" y="92"/>
                    </a:lnTo>
                    <a:lnTo>
                      <a:pt x="407" y="216"/>
                    </a:lnTo>
                    <a:lnTo>
                      <a:pt x="407" y="484"/>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36" name="Freeform 1822"/>
              <p:cNvSpPr>
                <a:spLocks noEditPoints="1"/>
              </p:cNvSpPr>
              <p:nvPr/>
            </p:nvSpPr>
            <p:spPr bwMode="auto">
              <a:xfrm>
                <a:off x="6171" y="1138"/>
                <a:ext cx="37" cy="21"/>
              </a:xfrm>
              <a:custGeom>
                <a:avLst/>
                <a:gdLst>
                  <a:gd name="T0" fmla="*/ 409 w 419"/>
                  <a:gd name="T1" fmla="*/ 243 h 243"/>
                  <a:gd name="T2" fmla="*/ 258 w 419"/>
                  <a:gd name="T3" fmla="*/ 154 h 243"/>
                  <a:gd name="T4" fmla="*/ 258 w 419"/>
                  <a:gd name="T5" fmla="*/ 138 h 243"/>
                  <a:gd name="T6" fmla="*/ 419 w 419"/>
                  <a:gd name="T7" fmla="*/ 224 h 243"/>
                  <a:gd name="T8" fmla="*/ 409 w 419"/>
                  <a:gd name="T9" fmla="*/ 243 h 243"/>
                  <a:gd name="T10" fmla="*/ 208 w 419"/>
                  <a:gd name="T11" fmla="*/ 124 h 243"/>
                  <a:gd name="T12" fmla="*/ 0 w 419"/>
                  <a:gd name="T13" fmla="*/ 0 h 243"/>
                  <a:gd name="T14" fmla="*/ 208 w 419"/>
                  <a:gd name="T15" fmla="*/ 111 h 243"/>
                  <a:gd name="T16" fmla="*/ 208 w 419"/>
                  <a:gd name="T17" fmla="*/ 124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243">
                    <a:moveTo>
                      <a:pt x="409" y="243"/>
                    </a:moveTo>
                    <a:lnTo>
                      <a:pt x="258" y="154"/>
                    </a:lnTo>
                    <a:lnTo>
                      <a:pt x="258" y="138"/>
                    </a:lnTo>
                    <a:lnTo>
                      <a:pt x="419" y="224"/>
                    </a:lnTo>
                    <a:lnTo>
                      <a:pt x="409" y="243"/>
                    </a:lnTo>
                    <a:moveTo>
                      <a:pt x="208" y="124"/>
                    </a:moveTo>
                    <a:lnTo>
                      <a:pt x="0" y="0"/>
                    </a:lnTo>
                    <a:lnTo>
                      <a:pt x="208" y="111"/>
                    </a:lnTo>
                    <a:lnTo>
                      <a:pt x="208" y="124"/>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37" name="Freeform 1823"/>
              <p:cNvSpPr>
                <a:spLocks/>
              </p:cNvSpPr>
              <p:nvPr/>
            </p:nvSpPr>
            <p:spPr bwMode="auto">
              <a:xfrm>
                <a:off x="6189" y="1148"/>
                <a:ext cx="5" cy="26"/>
              </a:xfrm>
              <a:custGeom>
                <a:avLst/>
                <a:gdLst>
                  <a:gd name="T0" fmla="*/ 5 w 5"/>
                  <a:gd name="T1" fmla="*/ 26 h 26"/>
                  <a:gd name="T2" fmla="*/ 0 w 5"/>
                  <a:gd name="T3" fmla="*/ 24 h 26"/>
                  <a:gd name="T4" fmla="*/ 0 w 5"/>
                  <a:gd name="T5" fmla="*/ 0 h 26"/>
                  <a:gd name="T6" fmla="*/ 5 w 5"/>
                  <a:gd name="T7" fmla="*/ 2 h 26"/>
                  <a:gd name="T8" fmla="*/ 5 w 5"/>
                  <a:gd name="T9" fmla="*/ 26 h 26"/>
                </a:gdLst>
                <a:ahLst/>
                <a:cxnLst>
                  <a:cxn ang="0">
                    <a:pos x="T0" y="T1"/>
                  </a:cxn>
                  <a:cxn ang="0">
                    <a:pos x="T2" y="T3"/>
                  </a:cxn>
                  <a:cxn ang="0">
                    <a:pos x="T4" y="T5"/>
                  </a:cxn>
                  <a:cxn ang="0">
                    <a:pos x="T6" y="T7"/>
                  </a:cxn>
                  <a:cxn ang="0">
                    <a:pos x="T8" y="T9"/>
                  </a:cxn>
                </a:cxnLst>
                <a:rect l="0" t="0" r="r" b="b"/>
                <a:pathLst>
                  <a:path w="5" h="26">
                    <a:moveTo>
                      <a:pt x="5" y="26"/>
                    </a:moveTo>
                    <a:lnTo>
                      <a:pt x="0" y="24"/>
                    </a:lnTo>
                    <a:lnTo>
                      <a:pt x="0" y="0"/>
                    </a:lnTo>
                    <a:lnTo>
                      <a:pt x="5" y="2"/>
                    </a:lnTo>
                    <a:lnTo>
                      <a:pt x="5" y="2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38" name="Freeform 1824"/>
              <p:cNvSpPr>
                <a:spLocks/>
              </p:cNvSpPr>
              <p:nvPr/>
            </p:nvSpPr>
            <p:spPr bwMode="auto">
              <a:xfrm>
                <a:off x="6106" y="1103"/>
                <a:ext cx="3" cy="20"/>
              </a:xfrm>
              <a:custGeom>
                <a:avLst/>
                <a:gdLst>
                  <a:gd name="T0" fmla="*/ 0 w 3"/>
                  <a:gd name="T1" fmla="*/ 20 h 20"/>
                  <a:gd name="T2" fmla="*/ 0 w 3"/>
                  <a:gd name="T3" fmla="*/ 0 h 20"/>
                  <a:gd name="T4" fmla="*/ 0 w 3"/>
                  <a:gd name="T5" fmla="*/ 11 h 20"/>
                  <a:gd name="T6" fmla="*/ 3 w 3"/>
                  <a:gd name="T7" fmla="*/ 12 h 20"/>
                  <a:gd name="T8" fmla="*/ 3 w 3"/>
                  <a:gd name="T9" fmla="*/ 18 h 20"/>
                  <a:gd name="T10" fmla="*/ 0 w 3"/>
                  <a:gd name="T11" fmla="*/ 20 h 20"/>
                </a:gdLst>
                <a:ahLst/>
                <a:cxnLst>
                  <a:cxn ang="0">
                    <a:pos x="T0" y="T1"/>
                  </a:cxn>
                  <a:cxn ang="0">
                    <a:pos x="T2" y="T3"/>
                  </a:cxn>
                  <a:cxn ang="0">
                    <a:pos x="T4" y="T5"/>
                  </a:cxn>
                  <a:cxn ang="0">
                    <a:pos x="T6" y="T7"/>
                  </a:cxn>
                  <a:cxn ang="0">
                    <a:pos x="T8" y="T9"/>
                  </a:cxn>
                  <a:cxn ang="0">
                    <a:pos x="T10" y="T11"/>
                  </a:cxn>
                </a:cxnLst>
                <a:rect l="0" t="0" r="r" b="b"/>
                <a:pathLst>
                  <a:path w="3" h="20">
                    <a:moveTo>
                      <a:pt x="0" y="20"/>
                    </a:moveTo>
                    <a:lnTo>
                      <a:pt x="0" y="0"/>
                    </a:lnTo>
                    <a:lnTo>
                      <a:pt x="0" y="11"/>
                    </a:lnTo>
                    <a:lnTo>
                      <a:pt x="3" y="12"/>
                    </a:lnTo>
                    <a:lnTo>
                      <a:pt x="3" y="18"/>
                    </a:lnTo>
                    <a:lnTo>
                      <a:pt x="0" y="20"/>
                    </a:lnTo>
                    <a:close/>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39" name="Freeform 1825"/>
              <p:cNvSpPr>
                <a:spLocks noEditPoints="1"/>
              </p:cNvSpPr>
              <p:nvPr/>
            </p:nvSpPr>
            <p:spPr bwMode="auto">
              <a:xfrm>
                <a:off x="6106" y="1136"/>
                <a:ext cx="3" cy="5"/>
              </a:xfrm>
              <a:custGeom>
                <a:avLst/>
                <a:gdLst>
                  <a:gd name="T0" fmla="*/ 31 w 31"/>
                  <a:gd name="T1" fmla="*/ 57 h 57"/>
                  <a:gd name="T2" fmla="*/ 22 w 31"/>
                  <a:gd name="T3" fmla="*/ 53 h 57"/>
                  <a:gd name="T4" fmla="*/ 31 w 31"/>
                  <a:gd name="T5" fmla="*/ 48 h 57"/>
                  <a:gd name="T6" fmla="*/ 31 w 31"/>
                  <a:gd name="T7" fmla="*/ 57 h 57"/>
                  <a:gd name="T8" fmla="*/ 0 w 31"/>
                  <a:gd name="T9" fmla="*/ 7 h 57"/>
                  <a:gd name="T10" fmla="*/ 0 w 31"/>
                  <a:gd name="T11" fmla="*/ 0 h 57"/>
                  <a:gd name="T12" fmla="*/ 7 w 31"/>
                  <a:gd name="T13" fmla="*/ 4 h 57"/>
                  <a:gd name="T14" fmla="*/ 0 w 31"/>
                  <a:gd name="T15" fmla="*/ 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57">
                    <a:moveTo>
                      <a:pt x="31" y="57"/>
                    </a:moveTo>
                    <a:lnTo>
                      <a:pt x="22" y="53"/>
                    </a:lnTo>
                    <a:lnTo>
                      <a:pt x="31" y="48"/>
                    </a:lnTo>
                    <a:lnTo>
                      <a:pt x="31" y="57"/>
                    </a:lnTo>
                    <a:moveTo>
                      <a:pt x="0" y="7"/>
                    </a:moveTo>
                    <a:lnTo>
                      <a:pt x="0" y="0"/>
                    </a:lnTo>
                    <a:lnTo>
                      <a:pt x="7" y="4"/>
                    </a:lnTo>
                    <a:lnTo>
                      <a:pt x="0" y="7"/>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40" name="Freeform 1826"/>
              <p:cNvSpPr>
                <a:spLocks/>
              </p:cNvSpPr>
              <p:nvPr/>
            </p:nvSpPr>
            <p:spPr bwMode="auto">
              <a:xfrm>
                <a:off x="6106" y="1133"/>
                <a:ext cx="3" cy="3"/>
              </a:xfrm>
              <a:custGeom>
                <a:avLst/>
                <a:gdLst>
                  <a:gd name="T0" fmla="*/ 1 w 3"/>
                  <a:gd name="T1" fmla="*/ 3 h 3"/>
                  <a:gd name="T2" fmla="*/ 0 w 3"/>
                  <a:gd name="T3" fmla="*/ 3 h 3"/>
                  <a:gd name="T4" fmla="*/ 0 w 3"/>
                  <a:gd name="T5" fmla="*/ 1 h 3"/>
                  <a:gd name="T6" fmla="*/ 3 w 3"/>
                  <a:gd name="T7" fmla="*/ 0 h 3"/>
                  <a:gd name="T8" fmla="*/ 3 w 3"/>
                  <a:gd name="T9" fmla="*/ 2 h 3"/>
                  <a:gd name="T10" fmla="*/ 1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1" y="3"/>
                    </a:moveTo>
                    <a:lnTo>
                      <a:pt x="0" y="3"/>
                    </a:lnTo>
                    <a:lnTo>
                      <a:pt x="0" y="1"/>
                    </a:lnTo>
                    <a:lnTo>
                      <a:pt x="3" y="0"/>
                    </a:lnTo>
                    <a:lnTo>
                      <a:pt x="3" y="2"/>
                    </a:lnTo>
                    <a:lnTo>
                      <a:pt x="1"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41" name="Freeform 1827"/>
              <p:cNvSpPr>
                <a:spLocks/>
              </p:cNvSpPr>
              <p:nvPr/>
            </p:nvSpPr>
            <p:spPr bwMode="auto">
              <a:xfrm>
                <a:off x="6106" y="1135"/>
                <a:ext cx="3" cy="6"/>
              </a:xfrm>
              <a:custGeom>
                <a:avLst/>
                <a:gdLst>
                  <a:gd name="T0" fmla="*/ 0 w 3"/>
                  <a:gd name="T1" fmla="*/ 6 h 6"/>
                  <a:gd name="T2" fmla="*/ 0 w 3"/>
                  <a:gd name="T3" fmla="*/ 1 h 6"/>
                  <a:gd name="T4" fmla="*/ 1 w 3"/>
                  <a:gd name="T5" fmla="*/ 1 h 6"/>
                  <a:gd name="T6" fmla="*/ 3 w 3"/>
                  <a:gd name="T7" fmla="*/ 0 h 6"/>
                  <a:gd name="T8" fmla="*/ 3 w 3"/>
                  <a:gd name="T9" fmla="*/ 5 h 6"/>
                  <a:gd name="T10" fmla="*/ 2 w 3"/>
                  <a:gd name="T11" fmla="*/ 5 h 6"/>
                  <a:gd name="T12" fmla="*/ 0 w 3"/>
                  <a:gd name="T13" fmla="*/ 4 h 6"/>
                  <a:gd name="T14" fmla="*/ 0 w 3"/>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0" y="6"/>
                    </a:moveTo>
                    <a:lnTo>
                      <a:pt x="0" y="1"/>
                    </a:lnTo>
                    <a:lnTo>
                      <a:pt x="1" y="1"/>
                    </a:lnTo>
                    <a:lnTo>
                      <a:pt x="3" y="0"/>
                    </a:lnTo>
                    <a:lnTo>
                      <a:pt x="3" y="5"/>
                    </a:lnTo>
                    <a:lnTo>
                      <a:pt x="2" y="5"/>
                    </a:lnTo>
                    <a:lnTo>
                      <a:pt x="0" y="4"/>
                    </a:lnTo>
                    <a:lnTo>
                      <a:pt x="0" y="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42" name="Freeform 1828"/>
              <p:cNvSpPr>
                <a:spLocks/>
              </p:cNvSpPr>
              <p:nvPr/>
            </p:nvSpPr>
            <p:spPr bwMode="auto">
              <a:xfrm>
                <a:off x="6106" y="1121"/>
                <a:ext cx="3" cy="11"/>
              </a:xfrm>
              <a:custGeom>
                <a:avLst/>
                <a:gdLst>
                  <a:gd name="T0" fmla="*/ 3 w 3"/>
                  <a:gd name="T1" fmla="*/ 11 h 11"/>
                  <a:gd name="T2" fmla="*/ 0 w 3"/>
                  <a:gd name="T3" fmla="*/ 10 h 11"/>
                  <a:gd name="T4" fmla="*/ 0 w 3"/>
                  <a:gd name="T5" fmla="*/ 2 h 11"/>
                  <a:gd name="T6" fmla="*/ 3 w 3"/>
                  <a:gd name="T7" fmla="*/ 0 h 11"/>
                  <a:gd name="T8" fmla="*/ 3 w 3"/>
                  <a:gd name="T9" fmla="*/ 11 h 11"/>
                </a:gdLst>
                <a:ahLst/>
                <a:cxnLst>
                  <a:cxn ang="0">
                    <a:pos x="T0" y="T1"/>
                  </a:cxn>
                  <a:cxn ang="0">
                    <a:pos x="T2" y="T3"/>
                  </a:cxn>
                  <a:cxn ang="0">
                    <a:pos x="T4" y="T5"/>
                  </a:cxn>
                  <a:cxn ang="0">
                    <a:pos x="T6" y="T7"/>
                  </a:cxn>
                  <a:cxn ang="0">
                    <a:pos x="T8" y="T9"/>
                  </a:cxn>
                </a:cxnLst>
                <a:rect l="0" t="0" r="r" b="b"/>
                <a:pathLst>
                  <a:path w="3" h="11">
                    <a:moveTo>
                      <a:pt x="3" y="11"/>
                    </a:moveTo>
                    <a:lnTo>
                      <a:pt x="0" y="10"/>
                    </a:lnTo>
                    <a:lnTo>
                      <a:pt x="0" y="2"/>
                    </a:lnTo>
                    <a:lnTo>
                      <a:pt x="3" y="0"/>
                    </a:lnTo>
                    <a:lnTo>
                      <a:pt x="3" y="11"/>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43" name="Freeform 1829"/>
              <p:cNvSpPr>
                <a:spLocks/>
              </p:cNvSpPr>
              <p:nvPr/>
            </p:nvSpPr>
            <p:spPr bwMode="auto">
              <a:xfrm>
                <a:off x="6106" y="1131"/>
                <a:ext cx="3" cy="3"/>
              </a:xfrm>
              <a:custGeom>
                <a:avLst/>
                <a:gdLst>
                  <a:gd name="T0" fmla="*/ 0 w 3"/>
                  <a:gd name="T1" fmla="*/ 3 h 3"/>
                  <a:gd name="T2" fmla="*/ 0 w 3"/>
                  <a:gd name="T3" fmla="*/ 0 h 3"/>
                  <a:gd name="T4" fmla="*/ 3 w 3"/>
                  <a:gd name="T5" fmla="*/ 1 h 3"/>
                  <a:gd name="T6" fmla="*/ 3 w 3"/>
                  <a:gd name="T7" fmla="*/ 2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lnTo>
                      <a:pt x="0" y="0"/>
                    </a:lnTo>
                    <a:lnTo>
                      <a:pt x="3" y="1"/>
                    </a:lnTo>
                    <a:lnTo>
                      <a:pt x="3" y="2"/>
                    </a:lnTo>
                    <a:lnTo>
                      <a:pt x="0"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44" name="Freeform 1830"/>
              <p:cNvSpPr>
                <a:spLocks noEditPoints="1"/>
              </p:cNvSpPr>
              <p:nvPr/>
            </p:nvSpPr>
            <p:spPr bwMode="auto">
              <a:xfrm>
                <a:off x="6154" y="1173"/>
                <a:ext cx="54" cy="99"/>
              </a:xfrm>
              <a:custGeom>
                <a:avLst/>
                <a:gdLst>
                  <a:gd name="T0" fmla="*/ 619 w 619"/>
                  <a:gd name="T1" fmla="*/ 1148 h 1148"/>
                  <a:gd name="T2" fmla="*/ 457 w 619"/>
                  <a:gd name="T3" fmla="*/ 1071 h 1148"/>
                  <a:gd name="T4" fmla="*/ 457 w 619"/>
                  <a:gd name="T5" fmla="*/ 1029 h 1148"/>
                  <a:gd name="T6" fmla="*/ 501 w 619"/>
                  <a:gd name="T7" fmla="*/ 1052 h 1148"/>
                  <a:gd name="T8" fmla="*/ 524 w 619"/>
                  <a:gd name="T9" fmla="*/ 1008 h 1148"/>
                  <a:gd name="T10" fmla="*/ 457 w 619"/>
                  <a:gd name="T11" fmla="*/ 972 h 1148"/>
                  <a:gd name="T12" fmla="*/ 457 w 619"/>
                  <a:gd name="T13" fmla="*/ 577 h 1148"/>
                  <a:gd name="T14" fmla="*/ 501 w 619"/>
                  <a:gd name="T15" fmla="*/ 600 h 1148"/>
                  <a:gd name="T16" fmla="*/ 524 w 619"/>
                  <a:gd name="T17" fmla="*/ 556 h 1148"/>
                  <a:gd name="T18" fmla="*/ 457 w 619"/>
                  <a:gd name="T19" fmla="*/ 521 h 1148"/>
                  <a:gd name="T20" fmla="*/ 457 w 619"/>
                  <a:gd name="T21" fmla="*/ 218 h 1148"/>
                  <a:gd name="T22" fmla="*/ 599 w 619"/>
                  <a:gd name="T23" fmla="*/ 291 h 1148"/>
                  <a:gd name="T24" fmla="*/ 599 w 619"/>
                  <a:gd name="T25" fmla="*/ 225 h 1148"/>
                  <a:gd name="T26" fmla="*/ 619 w 619"/>
                  <a:gd name="T27" fmla="*/ 235 h 1148"/>
                  <a:gd name="T28" fmla="*/ 619 w 619"/>
                  <a:gd name="T29" fmla="*/ 1148 h 1148"/>
                  <a:gd name="T30" fmla="*/ 407 w 619"/>
                  <a:gd name="T31" fmla="*/ 1047 h 1148"/>
                  <a:gd name="T32" fmla="*/ 0 w 619"/>
                  <a:gd name="T33" fmla="*/ 852 h 1148"/>
                  <a:gd name="T34" fmla="*/ 0 w 619"/>
                  <a:gd name="T35" fmla="*/ 790 h 1148"/>
                  <a:gd name="T36" fmla="*/ 407 w 619"/>
                  <a:gd name="T37" fmla="*/ 1003 h 1148"/>
                  <a:gd name="T38" fmla="*/ 407 w 619"/>
                  <a:gd name="T39" fmla="*/ 1047 h 1148"/>
                  <a:gd name="T40" fmla="*/ 407 w 619"/>
                  <a:gd name="T41" fmla="*/ 946 h 1148"/>
                  <a:gd name="T42" fmla="*/ 0 w 619"/>
                  <a:gd name="T43" fmla="*/ 734 h 1148"/>
                  <a:gd name="T44" fmla="*/ 0 w 619"/>
                  <a:gd name="T45" fmla="*/ 488 h 1148"/>
                  <a:gd name="T46" fmla="*/ 28 w 619"/>
                  <a:gd name="T47" fmla="*/ 502 h 1148"/>
                  <a:gd name="T48" fmla="*/ 28 w 619"/>
                  <a:gd name="T49" fmla="*/ 353 h 1148"/>
                  <a:gd name="T50" fmla="*/ 407 w 619"/>
                  <a:gd name="T51" fmla="*/ 551 h 1148"/>
                  <a:gd name="T52" fmla="*/ 407 w 619"/>
                  <a:gd name="T53" fmla="*/ 946 h 1148"/>
                  <a:gd name="T54" fmla="*/ 407 w 619"/>
                  <a:gd name="T55" fmla="*/ 495 h 1148"/>
                  <a:gd name="T56" fmla="*/ 28 w 619"/>
                  <a:gd name="T57" fmla="*/ 297 h 1148"/>
                  <a:gd name="T58" fmla="*/ 28 w 619"/>
                  <a:gd name="T59" fmla="*/ 296 h 1148"/>
                  <a:gd name="T60" fmla="*/ 0 w 619"/>
                  <a:gd name="T61" fmla="*/ 282 h 1148"/>
                  <a:gd name="T62" fmla="*/ 0 w 619"/>
                  <a:gd name="T63" fmla="*/ 0 h 1148"/>
                  <a:gd name="T64" fmla="*/ 154 w 619"/>
                  <a:gd name="T65" fmla="*/ 79 h 1148"/>
                  <a:gd name="T66" fmla="*/ 154 w 619"/>
                  <a:gd name="T67" fmla="*/ 64 h 1148"/>
                  <a:gd name="T68" fmla="*/ 407 w 619"/>
                  <a:gd name="T69" fmla="*/ 193 h 1148"/>
                  <a:gd name="T70" fmla="*/ 407 w 619"/>
                  <a:gd name="T71" fmla="*/ 495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9" h="1148">
                    <a:moveTo>
                      <a:pt x="619" y="1148"/>
                    </a:moveTo>
                    <a:lnTo>
                      <a:pt x="457" y="1071"/>
                    </a:lnTo>
                    <a:lnTo>
                      <a:pt x="457" y="1029"/>
                    </a:lnTo>
                    <a:lnTo>
                      <a:pt x="501" y="1052"/>
                    </a:lnTo>
                    <a:lnTo>
                      <a:pt x="524" y="1008"/>
                    </a:lnTo>
                    <a:lnTo>
                      <a:pt x="457" y="972"/>
                    </a:lnTo>
                    <a:lnTo>
                      <a:pt x="457" y="577"/>
                    </a:lnTo>
                    <a:lnTo>
                      <a:pt x="501" y="600"/>
                    </a:lnTo>
                    <a:lnTo>
                      <a:pt x="524" y="556"/>
                    </a:lnTo>
                    <a:lnTo>
                      <a:pt x="457" y="521"/>
                    </a:lnTo>
                    <a:lnTo>
                      <a:pt x="457" y="218"/>
                    </a:lnTo>
                    <a:lnTo>
                      <a:pt x="599" y="291"/>
                    </a:lnTo>
                    <a:lnTo>
                      <a:pt x="599" y="225"/>
                    </a:lnTo>
                    <a:lnTo>
                      <a:pt x="619" y="235"/>
                    </a:lnTo>
                    <a:lnTo>
                      <a:pt x="619" y="1148"/>
                    </a:lnTo>
                    <a:moveTo>
                      <a:pt x="407" y="1047"/>
                    </a:moveTo>
                    <a:lnTo>
                      <a:pt x="0" y="852"/>
                    </a:lnTo>
                    <a:lnTo>
                      <a:pt x="0" y="790"/>
                    </a:lnTo>
                    <a:lnTo>
                      <a:pt x="407" y="1003"/>
                    </a:lnTo>
                    <a:lnTo>
                      <a:pt x="407" y="1047"/>
                    </a:lnTo>
                    <a:moveTo>
                      <a:pt x="407" y="946"/>
                    </a:moveTo>
                    <a:lnTo>
                      <a:pt x="0" y="734"/>
                    </a:lnTo>
                    <a:lnTo>
                      <a:pt x="0" y="488"/>
                    </a:lnTo>
                    <a:lnTo>
                      <a:pt x="28" y="502"/>
                    </a:lnTo>
                    <a:lnTo>
                      <a:pt x="28" y="353"/>
                    </a:lnTo>
                    <a:lnTo>
                      <a:pt x="407" y="551"/>
                    </a:lnTo>
                    <a:lnTo>
                      <a:pt x="407" y="946"/>
                    </a:lnTo>
                    <a:moveTo>
                      <a:pt x="407" y="495"/>
                    </a:moveTo>
                    <a:lnTo>
                      <a:pt x="28" y="297"/>
                    </a:lnTo>
                    <a:lnTo>
                      <a:pt x="28" y="296"/>
                    </a:lnTo>
                    <a:lnTo>
                      <a:pt x="0" y="282"/>
                    </a:lnTo>
                    <a:lnTo>
                      <a:pt x="0" y="0"/>
                    </a:lnTo>
                    <a:lnTo>
                      <a:pt x="154" y="79"/>
                    </a:lnTo>
                    <a:lnTo>
                      <a:pt x="154" y="64"/>
                    </a:lnTo>
                    <a:lnTo>
                      <a:pt x="407" y="193"/>
                    </a:lnTo>
                    <a:lnTo>
                      <a:pt x="407" y="495"/>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45" name="Freeform 1831"/>
              <p:cNvSpPr>
                <a:spLocks noEditPoints="1"/>
              </p:cNvSpPr>
              <p:nvPr/>
            </p:nvSpPr>
            <p:spPr bwMode="auto">
              <a:xfrm>
                <a:off x="6189" y="1190"/>
                <a:ext cx="5" cy="76"/>
              </a:xfrm>
              <a:custGeom>
                <a:avLst/>
                <a:gdLst>
                  <a:gd name="T0" fmla="*/ 50 w 50"/>
                  <a:gd name="T1" fmla="*/ 878 h 878"/>
                  <a:gd name="T2" fmla="*/ 0 w 50"/>
                  <a:gd name="T3" fmla="*/ 854 h 878"/>
                  <a:gd name="T4" fmla="*/ 0 w 50"/>
                  <a:gd name="T5" fmla="*/ 810 h 878"/>
                  <a:gd name="T6" fmla="*/ 50 w 50"/>
                  <a:gd name="T7" fmla="*/ 836 h 878"/>
                  <a:gd name="T8" fmla="*/ 50 w 50"/>
                  <a:gd name="T9" fmla="*/ 878 h 878"/>
                  <a:gd name="T10" fmla="*/ 50 w 50"/>
                  <a:gd name="T11" fmla="*/ 779 h 878"/>
                  <a:gd name="T12" fmla="*/ 0 w 50"/>
                  <a:gd name="T13" fmla="*/ 753 h 878"/>
                  <a:gd name="T14" fmla="*/ 0 w 50"/>
                  <a:gd name="T15" fmla="*/ 358 h 878"/>
                  <a:gd name="T16" fmla="*/ 50 w 50"/>
                  <a:gd name="T17" fmla="*/ 384 h 878"/>
                  <a:gd name="T18" fmla="*/ 50 w 50"/>
                  <a:gd name="T19" fmla="*/ 779 h 878"/>
                  <a:gd name="T20" fmla="*/ 50 w 50"/>
                  <a:gd name="T21" fmla="*/ 328 h 878"/>
                  <a:gd name="T22" fmla="*/ 0 w 50"/>
                  <a:gd name="T23" fmla="*/ 302 h 878"/>
                  <a:gd name="T24" fmla="*/ 0 w 50"/>
                  <a:gd name="T25" fmla="*/ 0 h 878"/>
                  <a:gd name="T26" fmla="*/ 50 w 50"/>
                  <a:gd name="T27" fmla="*/ 25 h 878"/>
                  <a:gd name="T28" fmla="*/ 50 w 50"/>
                  <a:gd name="T29" fmla="*/ 328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878">
                    <a:moveTo>
                      <a:pt x="50" y="878"/>
                    </a:moveTo>
                    <a:lnTo>
                      <a:pt x="0" y="854"/>
                    </a:lnTo>
                    <a:lnTo>
                      <a:pt x="0" y="810"/>
                    </a:lnTo>
                    <a:lnTo>
                      <a:pt x="50" y="836"/>
                    </a:lnTo>
                    <a:lnTo>
                      <a:pt x="50" y="878"/>
                    </a:lnTo>
                    <a:moveTo>
                      <a:pt x="50" y="779"/>
                    </a:moveTo>
                    <a:lnTo>
                      <a:pt x="0" y="753"/>
                    </a:lnTo>
                    <a:lnTo>
                      <a:pt x="0" y="358"/>
                    </a:lnTo>
                    <a:lnTo>
                      <a:pt x="50" y="384"/>
                    </a:lnTo>
                    <a:lnTo>
                      <a:pt x="50" y="779"/>
                    </a:lnTo>
                    <a:moveTo>
                      <a:pt x="50" y="328"/>
                    </a:moveTo>
                    <a:lnTo>
                      <a:pt x="0" y="302"/>
                    </a:lnTo>
                    <a:lnTo>
                      <a:pt x="0" y="0"/>
                    </a:lnTo>
                    <a:lnTo>
                      <a:pt x="50" y="25"/>
                    </a:lnTo>
                    <a:lnTo>
                      <a:pt x="50" y="328"/>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46" name="Freeform 1832"/>
              <p:cNvSpPr>
                <a:spLocks/>
              </p:cNvSpPr>
              <p:nvPr/>
            </p:nvSpPr>
            <p:spPr bwMode="auto">
              <a:xfrm>
                <a:off x="6157" y="1199"/>
                <a:ext cx="42" cy="26"/>
              </a:xfrm>
              <a:custGeom>
                <a:avLst/>
                <a:gdLst>
                  <a:gd name="T0" fmla="*/ 40 w 42"/>
                  <a:gd name="T1" fmla="*/ 26 h 26"/>
                  <a:gd name="T2" fmla="*/ 37 w 42"/>
                  <a:gd name="T3" fmla="*/ 24 h 26"/>
                  <a:gd name="T4" fmla="*/ 32 w 42"/>
                  <a:gd name="T5" fmla="*/ 22 h 26"/>
                  <a:gd name="T6" fmla="*/ 0 w 42"/>
                  <a:gd name="T7" fmla="*/ 5 h 26"/>
                  <a:gd name="T8" fmla="*/ 0 w 42"/>
                  <a:gd name="T9" fmla="*/ 0 h 26"/>
                  <a:gd name="T10" fmla="*/ 32 w 42"/>
                  <a:gd name="T11" fmla="*/ 17 h 26"/>
                  <a:gd name="T12" fmla="*/ 37 w 42"/>
                  <a:gd name="T13" fmla="*/ 19 h 26"/>
                  <a:gd name="T14" fmla="*/ 42 w 42"/>
                  <a:gd name="T15" fmla="*/ 22 h 26"/>
                  <a:gd name="T16" fmla="*/ 40 w 42"/>
                  <a:gd name="T1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26">
                    <a:moveTo>
                      <a:pt x="40" y="26"/>
                    </a:moveTo>
                    <a:lnTo>
                      <a:pt x="37" y="24"/>
                    </a:lnTo>
                    <a:lnTo>
                      <a:pt x="32" y="22"/>
                    </a:lnTo>
                    <a:lnTo>
                      <a:pt x="0" y="5"/>
                    </a:lnTo>
                    <a:lnTo>
                      <a:pt x="0" y="0"/>
                    </a:lnTo>
                    <a:lnTo>
                      <a:pt x="32" y="17"/>
                    </a:lnTo>
                    <a:lnTo>
                      <a:pt x="37" y="19"/>
                    </a:lnTo>
                    <a:lnTo>
                      <a:pt x="42" y="22"/>
                    </a:lnTo>
                    <a:lnTo>
                      <a:pt x="40" y="2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47" name="Freeform 1833"/>
              <p:cNvSpPr>
                <a:spLocks/>
              </p:cNvSpPr>
              <p:nvPr/>
            </p:nvSpPr>
            <p:spPr bwMode="auto">
              <a:xfrm>
                <a:off x="6154" y="1236"/>
                <a:ext cx="45" cy="28"/>
              </a:xfrm>
              <a:custGeom>
                <a:avLst/>
                <a:gdLst>
                  <a:gd name="T0" fmla="*/ 43 w 45"/>
                  <a:gd name="T1" fmla="*/ 28 h 28"/>
                  <a:gd name="T2" fmla="*/ 40 w 45"/>
                  <a:gd name="T3" fmla="*/ 26 h 28"/>
                  <a:gd name="T4" fmla="*/ 35 w 45"/>
                  <a:gd name="T5" fmla="*/ 24 h 28"/>
                  <a:gd name="T6" fmla="*/ 0 w 45"/>
                  <a:gd name="T7" fmla="*/ 5 h 28"/>
                  <a:gd name="T8" fmla="*/ 0 w 45"/>
                  <a:gd name="T9" fmla="*/ 0 h 28"/>
                  <a:gd name="T10" fmla="*/ 35 w 45"/>
                  <a:gd name="T11" fmla="*/ 19 h 28"/>
                  <a:gd name="T12" fmla="*/ 40 w 45"/>
                  <a:gd name="T13" fmla="*/ 21 h 28"/>
                  <a:gd name="T14" fmla="*/ 45 w 45"/>
                  <a:gd name="T15" fmla="*/ 24 h 28"/>
                  <a:gd name="T16" fmla="*/ 43 w 45"/>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28">
                    <a:moveTo>
                      <a:pt x="43" y="28"/>
                    </a:moveTo>
                    <a:lnTo>
                      <a:pt x="40" y="26"/>
                    </a:lnTo>
                    <a:lnTo>
                      <a:pt x="35" y="24"/>
                    </a:lnTo>
                    <a:lnTo>
                      <a:pt x="0" y="5"/>
                    </a:lnTo>
                    <a:lnTo>
                      <a:pt x="0" y="0"/>
                    </a:lnTo>
                    <a:lnTo>
                      <a:pt x="35" y="19"/>
                    </a:lnTo>
                    <a:lnTo>
                      <a:pt x="40" y="21"/>
                    </a:lnTo>
                    <a:lnTo>
                      <a:pt x="45" y="24"/>
                    </a:lnTo>
                    <a:lnTo>
                      <a:pt x="43" y="2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48" name="Freeform 1834"/>
              <p:cNvSpPr>
                <a:spLocks/>
              </p:cNvSpPr>
              <p:nvPr/>
            </p:nvSpPr>
            <p:spPr bwMode="auto">
              <a:xfrm>
                <a:off x="6106" y="1157"/>
                <a:ext cx="3" cy="5"/>
              </a:xfrm>
              <a:custGeom>
                <a:avLst/>
                <a:gdLst>
                  <a:gd name="T0" fmla="*/ 0 w 3"/>
                  <a:gd name="T1" fmla="*/ 5 h 5"/>
                  <a:gd name="T2" fmla="*/ 0 w 3"/>
                  <a:gd name="T3" fmla="*/ 1 h 5"/>
                  <a:gd name="T4" fmla="*/ 3 w 3"/>
                  <a:gd name="T5" fmla="*/ 0 h 5"/>
                  <a:gd name="T6" fmla="*/ 3 w 3"/>
                  <a:gd name="T7" fmla="*/ 4 h 5"/>
                  <a:gd name="T8" fmla="*/ 0 w 3"/>
                  <a:gd name="T9" fmla="*/ 5 h 5"/>
                </a:gdLst>
                <a:ahLst/>
                <a:cxnLst>
                  <a:cxn ang="0">
                    <a:pos x="T0" y="T1"/>
                  </a:cxn>
                  <a:cxn ang="0">
                    <a:pos x="T2" y="T3"/>
                  </a:cxn>
                  <a:cxn ang="0">
                    <a:pos x="T4" y="T5"/>
                  </a:cxn>
                  <a:cxn ang="0">
                    <a:pos x="T6" y="T7"/>
                  </a:cxn>
                  <a:cxn ang="0">
                    <a:pos x="T8" y="T9"/>
                  </a:cxn>
                </a:cxnLst>
                <a:rect l="0" t="0" r="r" b="b"/>
                <a:pathLst>
                  <a:path w="3" h="5">
                    <a:moveTo>
                      <a:pt x="0" y="5"/>
                    </a:moveTo>
                    <a:lnTo>
                      <a:pt x="0" y="1"/>
                    </a:lnTo>
                    <a:lnTo>
                      <a:pt x="3" y="0"/>
                    </a:lnTo>
                    <a:lnTo>
                      <a:pt x="3" y="4"/>
                    </a:lnTo>
                    <a:lnTo>
                      <a:pt x="0" y="5"/>
                    </a:lnTo>
                    <a:close/>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49" name="Freeform 1835"/>
              <p:cNvSpPr>
                <a:spLocks/>
              </p:cNvSpPr>
              <p:nvPr/>
            </p:nvSpPr>
            <p:spPr bwMode="auto">
              <a:xfrm>
                <a:off x="6106" y="1145"/>
                <a:ext cx="3" cy="13"/>
              </a:xfrm>
              <a:custGeom>
                <a:avLst/>
                <a:gdLst>
                  <a:gd name="T0" fmla="*/ 0 w 3"/>
                  <a:gd name="T1" fmla="*/ 13 h 13"/>
                  <a:gd name="T2" fmla="*/ 0 w 3"/>
                  <a:gd name="T3" fmla="*/ 0 h 13"/>
                  <a:gd name="T4" fmla="*/ 3 w 3"/>
                  <a:gd name="T5" fmla="*/ 1 h 13"/>
                  <a:gd name="T6" fmla="*/ 3 w 3"/>
                  <a:gd name="T7" fmla="*/ 12 h 13"/>
                  <a:gd name="T8" fmla="*/ 0 w 3"/>
                  <a:gd name="T9" fmla="*/ 13 h 13"/>
                </a:gdLst>
                <a:ahLst/>
                <a:cxnLst>
                  <a:cxn ang="0">
                    <a:pos x="T0" y="T1"/>
                  </a:cxn>
                  <a:cxn ang="0">
                    <a:pos x="T2" y="T3"/>
                  </a:cxn>
                  <a:cxn ang="0">
                    <a:pos x="T4" y="T5"/>
                  </a:cxn>
                  <a:cxn ang="0">
                    <a:pos x="T6" y="T7"/>
                  </a:cxn>
                  <a:cxn ang="0">
                    <a:pos x="T8" y="T9"/>
                  </a:cxn>
                </a:cxnLst>
                <a:rect l="0" t="0" r="r" b="b"/>
                <a:pathLst>
                  <a:path w="3" h="13">
                    <a:moveTo>
                      <a:pt x="0" y="13"/>
                    </a:moveTo>
                    <a:lnTo>
                      <a:pt x="0" y="0"/>
                    </a:lnTo>
                    <a:lnTo>
                      <a:pt x="3" y="1"/>
                    </a:lnTo>
                    <a:lnTo>
                      <a:pt x="3" y="12"/>
                    </a:lnTo>
                    <a:lnTo>
                      <a:pt x="0" y="13"/>
                    </a:lnTo>
                    <a:close/>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50" name="Freeform 1836"/>
              <p:cNvSpPr>
                <a:spLocks noEditPoints="1"/>
              </p:cNvSpPr>
              <p:nvPr/>
            </p:nvSpPr>
            <p:spPr bwMode="auto">
              <a:xfrm>
                <a:off x="6106" y="1161"/>
                <a:ext cx="3" cy="62"/>
              </a:xfrm>
              <a:custGeom>
                <a:avLst/>
                <a:gdLst>
                  <a:gd name="T0" fmla="*/ 0 w 31"/>
                  <a:gd name="T1" fmla="*/ 722 h 722"/>
                  <a:gd name="T2" fmla="*/ 0 w 31"/>
                  <a:gd name="T3" fmla="*/ 641 h 722"/>
                  <a:gd name="T4" fmla="*/ 31 w 31"/>
                  <a:gd name="T5" fmla="*/ 657 h 722"/>
                  <a:gd name="T6" fmla="*/ 31 w 31"/>
                  <a:gd name="T7" fmla="*/ 706 h 722"/>
                  <a:gd name="T8" fmla="*/ 0 w 31"/>
                  <a:gd name="T9" fmla="*/ 722 h 722"/>
                  <a:gd name="T10" fmla="*/ 31 w 31"/>
                  <a:gd name="T11" fmla="*/ 601 h 722"/>
                  <a:gd name="T12" fmla="*/ 0 w 31"/>
                  <a:gd name="T13" fmla="*/ 585 h 722"/>
                  <a:gd name="T14" fmla="*/ 0 w 31"/>
                  <a:gd name="T15" fmla="*/ 255 h 722"/>
                  <a:gd name="T16" fmla="*/ 2 w 31"/>
                  <a:gd name="T17" fmla="*/ 254 h 722"/>
                  <a:gd name="T18" fmla="*/ 2 w 31"/>
                  <a:gd name="T19" fmla="*/ 348 h 722"/>
                  <a:gd name="T20" fmla="*/ 31 w 31"/>
                  <a:gd name="T21" fmla="*/ 362 h 722"/>
                  <a:gd name="T22" fmla="*/ 31 w 31"/>
                  <a:gd name="T23" fmla="*/ 601 h 722"/>
                  <a:gd name="T24" fmla="*/ 0 w 31"/>
                  <a:gd name="T25" fmla="*/ 198 h 722"/>
                  <a:gd name="T26" fmla="*/ 0 w 31"/>
                  <a:gd name="T27" fmla="*/ 190 h 722"/>
                  <a:gd name="T28" fmla="*/ 2 w 31"/>
                  <a:gd name="T29" fmla="*/ 191 h 722"/>
                  <a:gd name="T30" fmla="*/ 2 w 31"/>
                  <a:gd name="T31" fmla="*/ 196 h 722"/>
                  <a:gd name="T32" fmla="*/ 0 w 31"/>
                  <a:gd name="T33" fmla="*/ 198 h 722"/>
                  <a:gd name="T34" fmla="*/ 31 w 31"/>
                  <a:gd name="T35" fmla="*/ 149 h 722"/>
                  <a:gd name="T36" fmla="*/ 0 w 31"/>
                  <a:gd name="T37" fmla="*/ 134 h 722"/>
                  <a:gd name="T38" fmla="*/ 0 w 31"/>
                  <a:gd name="T39" fmla="*/ 16 h 722"/>
                  <a:gd name="T40" fmla="*/ 31 w 31"/>
                  <a:gd name="T41" fmla="*/ 0 h 722"/>
                  <a:gd name="T42" fmla="*/ 31 w 31"/>
                  <a:gd name="T43" fmla="*/ 149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22">
                    <a:moveTo>
                      <a:pt x="0" y="722"/>
                    </a:moveTo>
                    <a:lnTo>
                      <a:pt x="0" y="641"/>
                    </a:lnTo>
                    <a:lnTo>
                      <a:pt x="31" y="657"/>
                    </a:lnTo>
                    <a:lnTo>
                      <a:pt x="31" y="706"/>
                    </a:lnTo>
                    <a:lnTo>
                      <a:pt x="0" y="722"/>
                    </a:lnTo>
                    <a:moveTo>
                      <a:pt x="31" y="601"/>
                    </a:moveTo>
                    <a:lnTo>
                      <a:pt x="0" y="585"/>
                    </a:lnTo>
                    <a:lnTo>
                      <a:pt x="0" y="255"/>
                    </a:lnTo>
                    <a:lnTo>
                      <a:pt x="2" y="254"/>
                    </a:lnTo>
                    <a:lnTo>
                      <a:pt x="2" y="348"/>
                    </a:lnTo>
                    <a:lnTo>
                      <a:pt x="31" y="362"/>
                    </a:lnTo>
                    <a:lnTo>
                      <a:pt x="31" y="601"/>
                    </a:lnTo>
                    <a:moveTo>
                      <a:pt x="0" y="198"/>
                    </a:moveTo>
                    <a:lnTo>
                      <a:pt x="0" y="190"/>
                    </a:lnTo>
                    <a:lnTo>
                      <a:pt x="2" y="191"/>
                    </a:lnTo>
                    <a:lnTo>
                      <a:pt x="2" y="196"/>
                    </a:lnTo>
                    <a:lnTo>
                      <a:pt x="0" y="198"/>
                    </a:lnTo>
                    <a:moveTo>
                      <a:pt x="31" y="149"/>
                    </a:moveTo>
                    <a:lnTo>
                      <a:pt x="0" y="134"/>
                    </a:lnTo>
                    <a:lnTo>
                      <a:pt x="0" y="16"/>
                    </a:lnTo>
                    <a:lnTo>
                      <a:pt x="31" y="0"/>
                    </a:lnTo>
                    <a:lnTo>
                      <a:pt x="31" y="149"/>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51" name="Freeform 1837"/>
              <p:cNvSpPr>
                <a:spLocks/>
              </p:cNvSpPr>
              <p:nvPr/>
            </p:nvSpPr>
            <p:spPr bwMode="auto">
              <a:xfrm>
                <a:off x="6106" y="1173"/>
                <a:ext cx="3" cy="4"/>
              </a:xfrm>
              <a:custGeom>
                <a:avLst/>
                <a:gdLst>
                  <a:gd name="T0" fmla="*/ 1 w 3"/>
                  <a:gd name="T1" fmla="*/ 4 h 4"/>
                  <a:gd name="T2" fmla="*/ 0 w 3"/>
                  <a:gd name="T3" fmla="*/ 4 h 4"/>
                  <a:gd name="T4" fmla="*/ 0 w 3"/>
                  <a:gd name="T5" fmla="*/ 0 h 4"/>
                  <a:gd name="T6" fmla="*/ 3 w 3"/>
                  <a:gd name="T7" fmla="*/ 1 h 4"/>
                  <a:gd name="T8" fmla="*/ 3 w 3"/>
                  <a:gd name="T9" fmla="*/ 1 h 4"/>
                  <a:gd name="T10" fmla="*/ 1 w 3"/>
                  <a:gd name="T11" fmla="*/ 0 h 4"/>
                  <a:gd name="T12" fmla="*/ 1 w 3"/>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1" y="4"/>
                    </a:moveTo>
                    <a:lnTo>
                      <a:pt x="0" y="4"/>
                    </a:lnTo>
                    <a:lnTo>
                      <a:pt x="0" y="0"/>
                    </a:lnTo>
                    <a:lnTo>
                      <a:pt x="3" y="1"/>
                    </a:lnTo>
                    <a:lnTo>
                      <a:pt x="3" y="1"/>
                    </a:lnTo>
                    <a:lnTo>
                      <a:pt x="1" y="0"/>
                    </a:lnTo>
                    <a:lnTo>
                      <a:pt x="1"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52" name="Freeform 1838"/>
              <p:cNvSpPr>
                <a:spLocks/>
              </p:cNvSpPr>
              <p:nvPr/>
            </p:nvSpPr>
            <p:spPr bwMode="auto">
              <a:xfrm>
                <a:off x="6106" y="1211"/>
                <a:ext cx="3" cy="7"/>
              </a:xfrm>
              <a:custGeom>
                <a:avLst/>
                <a:gdLst>
                  <a:gd name="T0" fmla="*/ 3 w 3"/>
                  <a:gd name="T1" fmla="*/ 7 h 7"/>
                  <a:gd name="T2" fmla="*/ 0 w 3"/>
                  <a:gd name="T3" fmla="*/ 5 h 7"/>
                  <a:gd name="T4" fmla="*/ 0 w 3"/>
                  <a:gd name="T5" fmla="*/ 0 h 7"/>
                  <a:gd name="T6" fmla="*/ 3 w 3"/>
                  <a:gd name="T7" fmla="*/ 2 h 7"/>
                  <a:gd name="T8" fmla="*/ 3 w 3"/>
                  <a:gd name="T9" fmla="*/ 7 h 7"/>
                </a:gdLst>
                <a:ahLst/>
                <a:cxnLst>
                  <a:cxn ang="0">
                    <a:pos x="T0" y="T1"/>
                  </a:cxn>
                  <a:cxn ang="0">
                    <a:pos x="T2" y="T3"/>
                  </a:cxn>
                  <a:cxn ang="0">
                    <a:pos x="T4" y="T5"/>
                  </a:cxn>
                  <a:cxn ang="0">
                    <a:pos x="T6" y="T7"/>
                  </a:cxn>
                  <a:cxn ang="0">
                    <a:pos x="T8" y="T9"/>
                  </a:cxn>
                </a:cxnLst>
                <a:rect l="0" t="0" r="r" b="b"/>
                <a:pathLst>
                  <a:path w="3" h="7">
                    <a:moveTo>
                      <a:pt x="3" y="7"/>
                    </a:moveTo>
                    <a:lnTo>
                      <a:pt x="0" y="5"/>
                    </a:lnTo>
                    <a:lnTo>
                      <a:pt x="0" y="0"/>
                    </a:lnTo>
                    <a:lnTo>
                      <a:pt x="3" y="2"/>
                    </a:lnTo>
                    <a:lnTo>
                      <a:pt x="3"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53" name="Rectangle 1839"/>
              <p:cNvSpPr>
                <a:spLocks noChangeArrowheads="1"/>
              </p:cNvSpPr>
              <p:nvPr/>
            </p:nvSpPr>
            <p:spPr bwMode="auto">
              <a:xfrm>
                <a:off x="6106" y="1178"/>
                <a:ext cx="1" cy="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54" name="Freeform 1840"/>
              <p:cNvSpPr>
                <a:spLocks/>
              </p:cNvSpPr>
              <p:nvPr/>
            </p:nvSpPr>
            <p:spPr bwMode="auto">
              <a:xfrm>
                <a:off x="6106" y="1222"/>
                <a:ext cx="3" cy="3"/>
              </a:xfrm>
              <a:custGeom>
                <a:avLst/>
                <a:gdLst>
                  <a:gd name="T0" fmla="*/ 3 w 3"/>
                  <a:gd name="T1" fmla="*/ 3 h 3"/>
                  <a:gd name="T2" fmla="*/ 0 w 3"/>
                  <a:gd name="T3" fmla="*/ 2 h 3"/>
                  <a:gd name="T4" fmla="*/ 0 w 3"/>
                  <a:gd name="T5" fmla="*/ 1 h 3"/>
                  <a:gd name="T6" fmla="*/ 3 w 3"/>
                  <a:gd name="T7" fmla="*/ 0 h 3"/>
                  <a:gd name="T8" fmla="*/ 3 w 3"/>
                  <a:gd name="T9" fmla="*/ 3 h 3"/>
                </a:gdLst>
                <a:ahLst/>
                <a:cxnLst>
                  <a:cxn ang="0">
                    <a:pos x="T0" y="T1"/>
                  </a:cxn>
                  <a:cxn ang="0">
                    <a:pos x="T2" y="T3"/>
                  </a:cxn>
                  <a:cxn ang="0">
                    <a:pos x="T4" y="T5"/>
                  </a:cxn>
                  <a:cxn ang="0">
                    <a:pos x="T6" y="T7"/>
                  </a:cxn>
                  <a:cxn ang="0">
                    <a:pos x="T8" y="T9"/>
                  </a:cxn>
                </a:cxnLst>
                <a:rect l="0" t="0" r="r" b="b"/>
                <a:pathLst>
                  <a:path w="3" h="3">
                    <a:moveTo>
                      <a:pt x="3" y="3"/>
                    </a:moveTo>
                    <a:lnTo>
                      <a:pt x="0" y="2"/>
                    </a:lnTo>
                    <a:lnTo>
                      <a:pt x="0" y="1"/>
                    </a:lnTo>
                    <a:lnTo>
                      <a:pt x="3" y="0"/>
                    </a:lnTo>
                    <a:lnTo>
                      <a:pt x="3" y="3"/>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55" name="Freeform 1841"/>
              <p:cNvSpPr>
                <a:spLocks/>
              </p:cNvSpPr>
              <p:nvPr/>
            </p:nvSpPr>
            <p:spPr bwMode="auto">
              <a:xfrm>
                <a:off x="6106" y="1140"/>
                <a:ext cx="3" cy="6"/>
              </a:xfrm>
              <a:custGeom>
                <a:avLst/>
                <a:gdLst>
                  <a:gd name="T0" fmla="*/ 3 w 3"/>
                  <a:gd name="T1" fmla="*/ 6 h 6"/>
                  <a:gd name="T2" fmla="*/ 0 w 3"/>
                  <a:gd name="T3" fmla="*/ 5 h 6"/>
                  <a:gd name="T4" fmla="*/ 0 w 3"/>
                  <a:gd name="T5" fmla="*/ 1 h 6"/>
                  <a:gd name="T6" fmla="*/ 2 w 3"/>
                  <a:gd name="T7" fmla="*/ 0 h 6"/>
                  <a:gd name="T8" fmla="*/ 3 w 3"/>
                  <a:gd name="T9" fmla="*/ 1 h 6"/>
                  <a:gd name="T10" fmla="*/ 3 w 3"/>
                  <a:gd name="T11" fmla="*/ 6 h 6"/>
                </a:gdLst>
                <a:ahLst/>
                <a:cxnLst>
                  <a:cxn ang="0">
                    <a:pos x="T0" y="T1"/>
                  </a:cxn>
                  <a:cxn ang="0">
                    <a:pos x="T2" y="T3"/>
                  </a:cxn>
                  <a:cxn ang="0">
                    <a:pos x="T4" y="T5"/>
                  </a:cxn>
                  <a:cxn ang="0">
                    <a:pos x="T6" y="T7"/>
                  </a:cxn>
                  <a:cxn ang="0">
                    <a:pos x="T8" y="T9"/>
                  </a:cxn>
                  <a:cxn ang="0">
                    <a:pos x="T10" y="T11"/>
                  </a:cxn>
                </a:cxnLst>
                <a:rect l="0" t="0" r="r" b="b"/>
                <a:pathLst>
                  <a:path w="3" h="6">
                    <a:moveTo>
                      <a:pt x="3" y="6"/>
                    </a:moveTo>
                    <a:lnTo>
                      <a:pt x="0" y="5"/>
                    </a:lnTo>
                    <a:lnTo>
                      <a:pt x="0" y="1"/>
                    </a:lnTo>
                    <a:lnTo>
                      <a:pt x="2" y="0"/>
                    </a:lnTo>
                    <a:lnTo>
                      <a:pt x="3" y="1"/>
                    </a:lnTo>
                    <a:lnTo>
                      <a:pt x="3" y="6"/>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56" name="Freeform 1842"/>
              <p:cNvSpPr>
                <a:spLocks/>
              </p:cNvSpPr>
              <p:nvPr/>
            </p:nvSpPr>
            <p:spPr bwMode="auto">
              <a:xfrm>
                <a:off x="6106" y="1139"/>
                <a:ext cx="2" cy="2"/>
              </a:xfrm>
              <a:custGeom>
                <a:avLst/>
                <a:gdLst>
                  <a:gd name="T0" fmla="*/ 0 w 2"/>
                  <a:gd name="T1" fmla="*/ 2 h 2"/>
                  <a:gd name="T2" fmla="*/ 0 w 2"/>
                  <a:gd name="T3" fmla="*/ 0 h 2"/>
                  <a:gd name="T4" fmla="*/ 2 w 2"/>
                  <a:gd name="T5" fmla="*/ 1 h 2"/>
                  <a:gd name="T6" fmla="*/ 0 w 2"/>
                  <a:gd name="T7" fmla="*/ 2 h 2"/>
                </a:gdLst>
                <a:ahLst/>
                <a:cxnLst>
                  <a:cxn ang="0">
                    <a:pos x="T0" y="T1"/>
                  </a:cxn>
                  <a:cxn ang="0">
                    <a:pos x="T2" y="T3"/>
                  </a:cxn>
                  <a:cxn ang="0">
                    <a:pos x="T4" y="T5"/>
                  </a:cxn>
                  <a:cxn ang="0">
                    <a:pos x="T6" y="T7"/>
                  </a:cxn>
                </a:cxnLst>
                <a:rect l="0" t="0" r="r" b="b"/>
                <a:pathLst>
                  <a:path w="2" h="2">
                    <a:moveTo>
                      <a:pt x="0" y="2"/>
                    </a:moveTo>
                    <a:lnTo>
                      <a:pt x="0" y="0"/>
                    </a:lnTo>
                    <a:lnTo>
                      <a:pt x="2" y="1"/>
                    </a:lnTo>
                    <a:lnTo>
                      <a:pt x="0" y="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57" name="Freeform 1843"/>
              <p:cNvSpPr>
                <a:spLocks noEditPoints="1"/>
              </p:cNvSpPr>
              <p:nvPr/>
            </p:nvSpPr>
            <p:spPr bwMode="auto">
              <a:xfrm>
                <a:off x="5561" y="1979"/>
                <a:ext cx="342" cy="139"/>
              </a:xfrm>
              <a:custGeom>
                <a:avLst/>
                <a:gdLst>
                  <a:gd name="T0" fmla="*/ 0 w 3969"/>
                  <a:gd name="T1" fmla="*/ 1612 h 1612"/>
                  <a:gd name="T2" fmla="*/ 0 w 3969"/>
                  <a:gd name="T3" fmla="*/ 1087 h 1612"/>
                  <a:gd name="T4" fmla="*/ 280 w 3969"/>
                  <a:gd name="T5" fmla="*/ 1010 h 1612"/>
                  <a:gd name="T6" fmla="*/ 280 w 3969"/>
                  <a:gd name="T7" fmla="*/ 1506 h 1612"/>
                  <a:gd name="T8" fmla="*/ 0 w 3969"/>
                  <a:gd name="T9" fmla="*/ 1612 h 1612"/>
                  <a:gd name="T10" fmla="*/ 330 w 3969"/>
                  <a:gd name="T11" fmla="*/ 1544 h 1612"/>
                  <a:gd name="T12" fmla="*/ 330 w 3969"/>
                  <a:gd name="T13" fmla="*/ 1540 h 1612"/>
                  <a:gd name="T14" fmla="*/ 359 w 3969"/>
                  <a:gd name="T15" fmla="*/ 1529 h 1612"/>
                  <a:gd name="T16" fmla="*/ 342 w 3969"/>
                  <a:gd name="T17" fmla="*/ 1483 h 1612"/>
                  <a:gd name="T18" fmla="*/ 330 w 3969"/>
                  <a:gd name="T19" fmla="*/ 1487 h 1612"/>
                  <a:gd name="T20" fmla="*/ 330 w 3969"/>
                  <a:gd name="T21" fmla="*/ 996 h 1612"/>
                  <a:gd name="T22" fmla="*/ 840 w 3969"/>
                  <a:gd name="T23" fmla="*/ 857 h 1612"/>
                  <a:gd name="T24" fmla="*/ 840 w 3969"/>
                  <a:gd name="T25" fmla="*/ 1405 h 1612"/>
                  <a:gd name="T26" fmla="*/ 330 w 3969"/>
                  <a:gd name="T27" fmla="*/ 1544 h 1612"/>
                  <a:gd name="T28" fmla="*/ 890 w 3969"/>
                  <a:gd name="T29" fmla="*/ 1391 h 1612"/>
                  <a:gd name="T30" fmla="*/ 890 w 3969"/>
                  <a:gd name="T31" fmla="*/ 843 h 1612"/>
                  <a:gd name="T32" fmla="*/ 2223 w 3969"/>
                  <a:gd name="T33" fmla="*/ 478 h 1612"/>
                  <a:gd name="T34" fmla="*/ 2231 w 3969"/>
                  <a:gd name="T35" fmla="*/ 501 h 1612"/>
                  <a:gd name="T36" fmla="*/ 2624 w 3969"/>
                  <a:gd name="T37" fmla="*/ 368 h 1612"/>
                  <a:gd name="T38" fmla="*/ 3969 w 3969"/>
                  <a:gd name="T39" fmla="*/ 0 h 1612"/>
                  <a:gd name="T40" fmla="*/ 3969 w 3969"/>
                  <a:gd name="T41" fmla="*/ 548 h 1612"/>
                  <a:gd name="T42" fmla="*/ 3041 w 3969"/>
                  <a:gd name="T43" fmla="*/ 802 h 1612"/>
                  <a:gd name="T44" fmla="*/ 3041 w 3969"/>
                  <a:gd name="T45" fmla="*/ 457 h 1612"/>
                  <a:gd name="T46" fmla="*/ 2991 w 3969"/>
                  <a:gd name="T47" fmla="*/ 457 h 1612"/>
                  <a:gd name="T48" fmla="*/ 2991 w 3969"/>
                  <a:gd name="T49" fmla="*/ 816 h 1612"/>
                  <a:gd name="T50" fmla="*/ 890 w 3969"/>
                  <a:gd name="T51" fmla="*/ 1391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69" h="1612">
                    <a:moveTo>
                      <a:pt x="0" y="1612"/>
                    </a:moveTo>
                    <a:lnTo>
                      <a:pt x="0" y="1087"/>
                    </a:lnTo>
                    <a:lnTo>
                      <a:pt x="280" y="1010"/>
                    </a:lnTo>
                    <a:lnTo>
                      <a:pt x="280" y="1506"/>
                    </a:lnTo>
                    <a:lnTo>
                      <a:pt x="0" y="1612"/>
                    </a:lnTo>
                    <a:moveTo>
                      <a:pt x="330" y="1544"/>
                    </a:moveTo>
                    <a:lnTo>
                      <a:pt x="330" y="1540"/>
                    </a:lnTo>
                    <a:lnTo>
                      <a:pt x="359" y="1529"/>
                    </a:lnTo>
                    <a:lnTo>
                      <a:pt x="342" y="1483"/>
                    </a:lnTo>
                    <a:lnTo>
                      <a:pt x="330" y="1487"/>
                    </a:lnTo>
                    <a:lnTo>
                      <a:pt x="330" y="996"/>
                    </a:lnTo>
                    <a:lnTo>
                      <a:pt x="840" y="857"/>
                    </a:lnTo>
                    <a:lnTo>
                      <a:pt x="840" y="1405"/>
                    </a:lnTo>
                    <a:lnTo>
                      <a:pt x="330" y="1544"/>
                    </a:lnTo>
                    <a:moveTo>
                      <a:pt x="890" y="1391"/>
                    </a:moveTo>
                    <a:lnTo>
                      <a:pt x="890" y="843"/>
                    </a:lnTo>
                    <a:lnTo>
                      <a:pt x="2223" y="478"/>
                    </a:lnTo>
                    <a:lnTo>
                      <a:pt x="2231" y="501"/>
                    </a:lnTo>
                    <a:lnTo>
                      <a:pt x="2624" y="368"/>
                    </a:lnTo>
                    <a:lnTo>
                      <a:pt x="3969" y="0"/>
                    </a:lnTo>
                    <a:lnTo>
                      <a:pt x="3969" y="548"/>
                    </a:lnTo>
                    <a:lnTo>
                      <a:pt x="3041" y="802"/>
                    </a:lnTo>
                    <a:lnTo>
                      <a:pt x="3041" y="457"/>
                    </a:lnTo>
                    <a:lnTo>
                      <a:pt x="2991" y="457"/>
                    </a:lnTo>
                    <a:lnTo>
                      <a:pt x="2991" y="816"/>
                    </a:lnTo>
                    <a:lnTo>
                      <a:pt x="890" y="1391"/>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58" name="Freeform 1844"/>
              <p:cNvSpPr>
                <a:spLocks noEditPoints="1"/>
              </p:cNvSpPr>
              <p:nvPr/>
            </p:nvSpPr>
            <p:spPr bwMode="auto">
              <a:xfrm>
                <a:off x="5585" y="2065"/>
                <a:ext cx="4" cy="48"/>
              </a:xfrm>
              <a:custGeom>
                <a:avLst/>
                <a:gdLst>
                  <a:gd name="T0" fmla="*/ 14 w 50"/>
                  <a:gd name="T1" fmla="*/ 558 h 558"/>
                  <a:gd name="T2" fmla="*/ 50 w 50"/>
                  <a:gd name="T3" fmla="*/ 544 h 558"/>
                  <a:gd name="T4" fmla="*/ 50 w 50"/>
                  <a:gd name="T5" fmla="*/ 548 h 558"/>
                  <a:gd name="T6" fmla="*/ 14 w 50"/>
                  <a:gd name="T7" fmla="*/ 558 h 558"/>
                  <a:gd name="T8" fmla="*/ 0 w 50"/>
                  <a:gd name="T9" fmla="*/ 510 h 558"/>
                  <a:gd name="T10" fmla="*/ 0 w 50"/>
                  <a:gd name="T11" fmla="*/ 14 h 558"/>
                  <a:gd name="T12" fmla="*/ 50 w 50"/>
                  <a:gd name="T13" fmla="*/ 0 h 558"/>
                  <a:gd name="T14" fmla="*/ 50 w 50"/>
                  <a:gd name="T15" fmla="*/ 491 h 558"/>
                  <a:gd name="T16" fmla="*/ 0 w 50"/>
                  <a:gd name="T17" fmla="*/ 510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58">
                    <a:moveTo>
                      <a:pt x="14" y="558"/>
                    </a:moveTo>
                    <a:lnTo>
                      <a:pt x="50" y="544"/>
                    </a:lnTo>
                    <a:lnTo>
                      <a:pt x="50" y="548"/>
                    </a:lnTo>
                    <a:lnTo>
                      <a:pt x="14" y="558"/>
                    </a:lnTo>
                    <a:moveTo>
                      <a:pt x="0" y="510"/>
                    </a:moveTo>
                    <a:lnTo>
                      <a:pt x="0" y="14"/>
                    </a:lnTo>
                    <a:lnTo>
                      <a:pt x="50" y="0"/>
                    </a:lnTo>
                    <a:lnTo>
                      <a:pt x="50" y="491"/>
                    </a:lnTo>
                    <a:lnTo>
                      <a:pt x="0" y="51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59" name="Freeform 1845"/>
              <p:cNvSpPr>
                <a:spLocks/>
              </p:cNvSpPr>
              <p:nvPr/>
            </p:nvSpPr>
            <p:spPr bwMode="auto">
              <a:xfrm>
                <a:off x="5753" y="2011"/>
                <a:ext cx="34" cy="11"/>
              </a:xfrm>
              <a:custGeom>
                <a:avLst/>
                <a:gdLst>
                  <a:gd name="T0" fmla="*/ 0 w 34"/>
                  <a:gd name="T1" fmla="*/ 11 h 11"/>
                  <a:gd name="T2" fmla="*/ 0 w 34"/>
                  <a:gd name="T3" fmla="*/ 9 h 11"/>
                  <a:gd name="T4" fmla="*/ 34 w 34"/>
                  <a:gd name="T5" fmla="*/ 0 h 11"/>
                  <a:gd name="T6" fmla="*/ 0 w 34"/>
                  <a:gd name="T7" fmla="*/ 11 h 11"/>
                </a:gdLst>
                <a:ahLst/>
                <a:cxnLst>
                  <a:cxn ang="0">
                    <a:pos x="T0" y="T1"/>
                  </a:cxn>
                  <a:cxn ang="0">
                    <a:pos x="T2" y="T3"/>
                  </a:cxn>
                  <a:cxn ang="0">
                    <a:pos x="T4" y="T5"/>
                  </a:cxn>
                  <a:cxn ang="0">
                    <a:pos x="T6" y="T7"/>
                  </a:cxn>
                </a:cxnLst>
                <a:rect l="0" t="0" r="r" b="b"/>
                <a:pathLst>
                  <a:path w="34" h="11">
                    <a:moveTo>
                      <a:pt x="0" y="11"/>
                    </a:moveTo>
                    <a:lnTo>
                      <a:pt x="0" y="9"/>
                    </a:lnTo>
                    <a:lnTo>
                      <a:pt x="34" y="0"/>
                    </a:lnTo>
                    <a:lnTo>
                      <a:pt x="0"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60" name="Freeform 1846"/>
              <p:cNvSpPr>
                <a:spLocks/>
              </p:cNvSpPr>
              <p:nvPr/>
            </p:nvSpPr>
            <p:spPr bwMode="auto">
              <a:xfrm>
                <a:off x="5633" y="2052"/>
                <a:ext cx="5" cy="48"/>
              </a:xfrm>
              <a:custGeom>
                <a:avLst/>
                <a:gdLst>
                  <a:gd name="T0" fmla="*/ 0 w 5"/>
                  <a:gd name="T1" fmla="*/ 48 h 48"/>
                  <a:gd name="T2" fmla="*/ 0 w 5"/>
                  <a:gd name="T3" fmla="*/ 1 h 48"/>
                  <a:gd name="T4" fmla="*/ 5 w 5"/>
                  <a:gd name="T5" fmla="*/ 0 h 48"/>
                  <a:gd name="T6" fmla="*/ 5 w 5"/>
                  <a:gd name="T7" fmla="*/ 47 h 48"/>
                  <a:gd name="T8" fmla="*/ 0 w 5"/>
                  <a:gd name="T9" fmla="*/ 48 h 48"/>
                </a:gdLst>
                <a:ahLst/>
                <a:cxnLst>
                  <a:cxn ang="0">
                    <a:pos x="T0" y="T1"/>
                  </a:cxn>
                  <a:cxn ang="0">
                    <a:pos x="T2" y="T3"/>
                  </a:cxn>
                  <a:cxn ang="0">
                    <a:pos x="T4" y="T5"/>
                  </a:cxn>
                  <a:cxn ang="0">
                    <a:pos x="T6" y="T7"/>
                  </a:cxn>
                  <a:cxn ang="0">
                    <a:pos x="T8" y="T9"/>
                  </a:cxn>
                </a:cxnLst>
                <a:rect l="0" t="0" r="r" b="b"/>
                <a:pathLst>
                  <a:path w="5" h="48">
                    <a:moveTo>
                      <a:pt x="0" y="48"/>
                    </a:moveTo>
                    <a:lnTo>
                      <a:pt x="0" y="1"/>
                    </a:lnTo>
                    <a:lnTo>
                      <a:pt x="5" y="0"/>
                    </a:lnTo>
                    <a:lnTo>
                      <a:pt x="5" y="47"/>
                    </a:lnTo>
                    <a:lnTo>
                      <a:pt x="0" y="4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61" name="Freeform 1847"/>
              <p:cNvSpPr>
                <a:spLocks/>
              </p:cNvSpPr>
              <p:nvPr/>
            </p:nvSpPr>
            <p:spPr bwMode="auto">
              <a:xfrm>
                <a:off x="5561" y="2107"/>
                <a:ext cx="31" cy="16"/>
              </a:xfrm>
              <a:custGeom>
                <a:avLst/>
                <a:gdLst>
                  <a:gd name="T0" fmla="*/ 0 w 31"/>
                  <a:gd name="T1" fmla="*/ 16 h 16"/>
                  <a:gd name="T2" fmla="*/ 0 w 31"/>
                  <a:gd name="T3" fmla="*/ 11 h 16"/>
                  <a:gd name="T4" fmla="*/ 24 w 31"/>
                  <a:gd name="T5" fmla="*/ 2 h 16"/>
                  <a:gd name="T6" fmla="*/ 28 w 31"/>
                  <a:gd name="T7" fmla="*/ 0 h 16"/>
                  <a:gd name="T8" fmla="*/ 29 w 31"/>
                  <a:gd name="T9" fmla="*/ 0 h 16"/>
                  <a:gd name="T10" fmla="*/ 31 w 31"/>
                  <a:gd name="T11" fmla="*/ 4 h 16"/>
                  <a:gd name="T12" fmla="*/ 28 w 31"/>
                  <a:gd name="T13" fmla="*/ 5 h 16"/>
                  <a:gd name="T14" fmla="*/ 25 w 31"/>
                  <a:gd name="T15" fmla="*/ 6 h 16"/>
                  <a:gd name="T16" fmla="*/ 0 w 31"/>
                  <a:gd name="T17" fmla="*/ 13 h 16"/>
                  <a:gd name="T18" fmla="*/ 0 w 31"/>
                  <a:gd name="T1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6">
                    <a:moveTo>
                      <a:pt x="0" y="16"/>
                    </a:moveTo>
                    <a:lnTo>
                      <a:pt x="0" y="11"/>
                    </a:lnTo>
                    <a:lnTo>
                      <a:pt x="24" y="2"/>
                    </a:lnTo>
                    <a:lnTo>
                      <a:pt x="28" y="0"/>
                    </a:lnTo>
                    <a:lnTo>
                      <a:pt x="29" y="0"/>
                    </a:lnTo>
                    <a:lnTo>
                      <a:pt x="31" y="4"/>
                    </a:lnTo>
                    <a:lnTo>
                      <a:pt x="28" y="5"/>
                    </a:lnTo>
                    <a:lnTo>
                      <a:pt x="25" y="6"/>
                    </a:lnTo>
                    <a:lnTo>
                      <a:pt x="0" y="13"/>
                    </a:lnTo>
                    <a:lnTo>
                      <a:pt x="0"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62" name="Freeform 1848"/>
              <p:cNvSpPr>
                <a:spLocks/>
              </p:cNvSpPr>
              <p:nvPr/>
            </p:nvSpPr>
            <p:spPr bwMode="auto">
              <a:xfrm>
                <a:off x="5819" y="2018"/>
                <a:ext cx="4" cy="31"/>
              </a:xfrm>
              <a:custGeom>
                <a:avLst/>
                <a:gdLst>
                  <a:gd name="T0" fmla="*/ 0 w 4"/>
                  <a:gd name="T1" fmla="*/ 31 h 31"/>
                  <a:gd name="T2" fmla="*/ 0 w 4"/>
                  <a:gd name="T3" fmla="*/ 0 h 31"/>
                  <a:gd name="T4" fmla="*/ 4 w 4"/>
                  <a:gd name="T5" fmla="*/ 0 h 31"/>
                  <a:gd name="T6" fmla="*/ 4 w 4"/>
                  <a:gd name="T7" fmla="*/ 30 h 31"/>
                  <a:gd name="T8" fmla="*/ 0 w 4"/>
                  <a:gd name="T9" fmla="*/ 31 h 31"/>
                </a:gdLst>
                <a:ahLst/>
                <a:cxnLst>
                  <a:cxn ang="0">
                    <a:pos x="T0" y="T1"/>
                  </a:cxn>
                  <a:cxn ang="0">
                    <a:pos x="T2" y="T3"/>
                  </a:cxn>
                  <a:cxn ang="0">
                    <a:pos x="T4" y="T5"/>
                  </a:cxn>
                  <a:cxn ang="0">
                    <a:pos x="T6" y="T7"/>
                  </a:cxn>
                  <a:cxn ang="0">
                    <a:pos x="T8" y="T9"/>
                  </a:cxn>
                </a:cxnLst>
                <a:rect l="0" t="0" r="r" b="b"/>
                <a:pathLst>
                  <a:path w="4" h="31">
                    <a:moveTo>
                      <a:pt x="0" y="31"/>
                    </a:moveTo>
                    <a:lnTo>
                      <a:pt x="0" y="0"/>
                    </a:lnTo>
                    <a:lnTo>
                      <a:pt x="4" y="0"/>
                    </a:lnTo>
                    <a:lnTo>
                      <a:pt x="4" y="30"/>
                    </a:lnTo>
                    <a:lnTo>
                      <a:pt x="0" y="3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63" name="Freeform 1849"/>
              <p:cNvSpPr>
                <a:spLocks/>
              </p:cNvSpPr>
              <p:nvPr/>
            </p:nvSpPr>
            <p:spPr bwMode="auto">
              <a:xfrm>
                <a:off x="5903" y="1978"/>
                <a:ext cx="3" cy="48"/>
              </a:xfrm>
              <a:custGeom>
                <a:avLst/>
                <a:gdLst>
                  <a:gd name="T0" fmla="*/ 0 w 3"/>
                  <a:gd name="T1" fmla="*/ 48 h 48"/>
                  <a:gd name="T2" fmla="*/ 0 w 3"/>
                  <a:gd name="T3" fmla="*/ 1 h 48"/>
                  <a:gd name="T4" fmla="*/ 3 w 3"/>
                  <a:gd name="T5" fmla="*/ 0 h 48"/>
                  <a:gd name="T6" fmla="*/ 3 w 3"/>
                  <a:gd name="T7" fmla="*/ 47 h 48"/>
                  <a:gd name="T8" fmla="*/ 0 w 3"/>
                  <a:gd name="T9" fmla="*/ 48 h 48"/>
                </a:gdLst>
                <a:ahLst/>
                <a:cxnLst>
                  <a:cxn ang="0">
                    <a:pos x="T0" y="T1"/>
                  </a:cxn>
                  <a:cxn ang="0">
                    <a:pos x="T2" y="T3"/>
                  </a:cxn>
                  <a:cxn ang="0">
                    <a:pos x="T4" y="T5"/>
                  </a:cxn>
                  <a:cxn ang="0">
                    <a:pos x="T6" y="T7"/>
                  </a:cxn>
                  <a:cxn ang="0">
                    <a:pos x="T8" y="T9"/>
                  </a:cxn>
                </a:cxnLst>
                <a:rect l="0" t="0" r="r" b="b"/>
                <a:pathLst>
                  <a:path w="3" h="48">
                    <a:moveTo>
                      <a:pt x="0" y="48"/>
                    </a:moveTo>
                    <a:lnTo>
                      <a:pt x="0" y="1"/>
                    </a:lnTo>
                    <a:lnTo>
                      <a:pt x="3" y="0"/>
                    </a:lnTo>
                    <a:lnTo>
                      <a:pt x="3" y="47"/>
                    </a:lnTo>
                    <a:lnTo>
                      <a:pt x="0" y="48"/>
                    </a:lnTo>
                    <a:close/>
                  </a:path>
                </a:pathLst>
              </a:custGeom>
              <a:solidFill>
                <a:srgbClr val="7475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64" name="Freeform 1850"/>
              <p:cNvSpPr>
                <a:spLocks noEditPoints="1"/>
              </p:cNvSpPr>
              <p:nvPr/>
            </p:nvSpPr>
            <p:spPr bwMode="auto">
              <a:xfrm>
                <a:off x="5576" y="2084"/>
                <a:ext cx="327" cy="120"/>
              </a:xfrm>
              <a:custGeom>
                <a:avLst/>
                <a:gdLst>
                  <a:gd name="T0" fmla="*/ 0 w 3789"/>
                  <a:gd name="T1" fmla="*/ 1396 h 1396"/>
                  <a:gd name="T2" fmla="*/ 0 w 3789"/>
                  <a:gd name="T3" fmla="*/ 1231 h 1396"/>
                  <a:gd name="T4" fmla="*/ 100 w 3789"/>
                  <a:gd name="T5" fmla="*/ 1193 h 1396"/>
                  <a:gd name="T6" fmla="*/ 100 w 3789"/>
                  <a:gd name="T7" fmla="*/ 1369 h 1396"/>
                  <a:gd name="T8" fmla="*/ 0 w 3789"/>
                  <a:gd name="T9" fmla="*/ 1396 h 1396"/>
                  <a:gd name="T10" fmla="*/ 150 w 3789"/>
                  <a:gd name="T11" fmla="*/ 1355 h 1396"/>
                  <a:gd name="T12" fmla="*/ 150 w 3789"/>
                  <a:gd name="T13" fmla="*/ 996 h 1396"/>
                  <a:gd name="T14" fmla="*/ 660 w 3789"/>
                  <a:gd name="T15" fmla="*/ 857 h 1396"/>
                  <a:gd name="T16" fmla="*/ 660 w 3789"/>
                  <a:gd name="T17" fmla="*/ 1216 h 1396"/>
                  <a:gd name="T18" fmla="*/ 150 w 3789"/>
                  <a:gd name="T19" fmla="*/ 1355 h 1396"/>
                  <a:gd name="T20" fmla="*/ 710 w 3789"/>
                  <a:gd name="T21" fmla="*/ 1202 h 1396"/>
                  <a:gd name="T22" fmla="*/ 710 w 3789"/>
                  <a:gd name="T23" fmla="*/ 843 h 1396"/>
                  <a:gd name="T24" fmla="*/ 2811 w 3789"/>
                  <a:gd name="T25" fmla="*/ 268 h 1396"/>
                  <a:gd name="T26" fmla="*/ 2811 w 3789"/>
                  <a:gd name="T27" fmla="*/ 627 h 1396"/>
                  <a:gd name="T28" fmla="*/ 710 w 3789"/>
                  <a:gd name="T29" fmla="*/ 1202 h 1396"/>
                  <a:gd name="T30" fmla="*/ 2156 w 3789"/>
                  <a:gd name="T31" fmla="*/ 535 h 1396"/>
                  <a:gd name="T32" fmla="*/ 818 w 3789"/>
                  <a:gd name="T33" fmla="*/ 927 h 1396"/>
                  <a:gd name="T34" fmla="*/ 818 w 3789"/>
                  <a:gd name="T35" fmla="*/ 1155 h 1396"/>
                  <a:gd name="T36" fmla="*/ 2156 w 3789"/>
                  <a:gd name="T37" fmla="*/ 763 h 1396"/>
                  <a:gd name="T38" fmla="*/ 2156 w 3789"/>
                  <a:gd name="T39" fmla="*/ 535 h 1396"/>
                  <a:gd name="T40" fmla="*/ 0 w 3789"/>
                  <a:gd name="T41" fmla="*/ 1178 h 1396"/>
                  <a:gd name="T42" fmla="*/ 0 w 3789"/>
                  <a:gd name="T43" fmla="*/ 1037 h 1396"/>
                  <a:gd name="T44" fmla="*/ 100 w 3789"/>
                  <a:gd name="T45" fmla="*/ 1010 h 1396"/>
                  <a:gd name="T46" fmla="*/ 100 w 3789"/>
                  <a:gd name="T47" fmla="*/ 1140 h 1396"/>
                  <a:gd name="T48" fmla="*/ 0 w 3789"/>
                  <a:gd name="T49" fmla="*/ 1178 h 1396"/>
                  <a:gd name="T50" fmla="*/ 2861 w 3789"/>
                  <a:gd name="T51" fmla="*/ 613 h 1396"/>
                  <a:gd name="T52" fmla="*/ 2861 w 3789"/>
                  <a:gd name="T53" fmla="*/ 254 h 1396"/>
                  <a:gd name="T54" fmla="*/ 3789 w 3789"/>
                  <a:gd name="T55" fmla="*/ 0 h 1396"/>
                  <a:gd name="T56" fmla="*/ 3789 w 3789"/>
                  <a:gd name="T57" fmla="*/ 359 h 1396"/>
                  <a:gd name="T58" fmla="*/ 2861 w 3789"/>
                  <a:gd name="T59" fmla="*/ 613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89" h="1396">
                    <a:moveTo>
                      <a:pt x="0" y="1396"/>
                    </a:moveTo>
                    <a:lnTo>
                      <a:pt x="0" y="1231"/>
                    </a:lnTo>
                    <a:lnTo>
                      <a:pt x="100" y="1193"/>
                    </a:lnTo>
                    <a:lnTo>
                      <a:pt x="100" y="1369"/>
                    </a:lnTo>
                    <a:lnTo>
                      <a:pt x="0" y="1396"/>
                    </a:lnTo>
                    <a:moveTo>
                      <a:pt x="150" y="1355"/>
                    </a:moveTo>
                    <a:lnTo>
                      <a:pt x="150" y="996"/>
                    </a:lnTo>
                    <a:lnTo>
                      <a:pt x="660" y="857"/>
                    </a:lnTo>
                    <a:lnTo>
                      <a:pt x="660" y="1216"/>
                    </a:lnTo>
                    <a:lnTo>
                      <a:pt x="150" y="1355"/>
                    </a:lnTo>
                    <a:moveTo>
                      <a:pt x="710" y="1202"/>
                    </a:moveTo>
                    <a:lnTo>
                      <a:pt x="710" y="843"/>
                    </a:lnTo>
                    <a:lnTo>
                      <a:pt x="2811" y="268"/>
                    </a:lnTo>
                    <a:lnTo>
                      <a:pt x="2811" y="627"/>
                    </a:lnTo>
                    <a:lnTo>
                      <a:pt x="710" y="1202"/>
                    </a:lnTo>
                    <a:moveTo>
                      <a:pt x="2156" y="535"/>
                    </a:moveTo>
                    <a:lnTo>
                      <a:pt x="818" y="927"/>
                    </a:lnTo>
                    <a:lnTo>
                      <a:pt x="818" y="1155"/>
                    </a:lnTo>
                    <a:lnTo>
                      <a:pt x="2156" y="763"/>
                    </a:lnTo>
                    <a:lnTo>
                      <a:pt x="2156" y="535"/>
                    </a:lnTo>
                    <a:moveTo>
                      <a:pt x="0" y="1178"/>
                    </a:moveTo>
                    <a:lnTo>
                      <a:pt x="0" y="1037"/>
                    </a:lnTo>
                    <a:lnTo>
                      <a:pt x="100" y="1010"/>
                    </a:lnTo>
                    <a:lnTo>
                      <a:pt x="100" y="1140"/>
                    </a:lnTo>
                    <a:lnTo>
                      <a:pt x="0" y="1178"/>
                    </a:lnTo>
                    <a:moveTo>
                      <a:pt x="2861" y="613"/>
                    </a:moveTo>
                    <a:lnTo>
                      <a:pt x="2861" y="254"/>
                    </a:lnTo>
                    <a:lnTo>
                      <a:pt x="3789" y="0"/>
                    </a:lnTo>
                    <a:lnTo>
                      <a:pt x="3789" y="359"/>
                    </a:lnTo>
                    <a:lnTo>
                      <a:pt x="2861" y="613"/>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65" name="Freeform 1851"/>
              <p:cNvSpPr>
                <a:spLocks/>
              </p:cNvSpPr>
              <p:nvPr/>
            </p:nvSpPr>
            <p:spPr bwMode="auto">
              <a:xfrm>
                <a:off x="5585" y="2170"/>
                <a:ext cx="4" cy="32"/>
              </a:xfrm>
              <a:custGeom>
                <a:avLst/>
                <a:gdLst>
                  <a:gd name="T0" fmla="*/ 0 w 4"/>
                  <a:gd name="T1" fmla="*/ 32 h 32"/>
                  <a:gd name="T2" fmla="*/ 0 w 4"/>
                  <a:gd name="T3" fmla="*/ 17 h 32"/>
                  <a:gd name="T4" fmla="*/ 3 w 4"/>
                  <a:gd name="T5" fmla="*/ 16 h 32"/>
                  <a:gd name="T6" fmla="*/ 1 w 4"/>
                  <a:gd name="T7" fmla="*/ 12 h 32"/>
                  <a:gd name="T8" fmla="*/ 0 w 4"/>
                  <a:gd name="T9" fmla="*/ 12 h 32"/>
                  <a:gd name="T10" fmla="*/ 0 w 4"/>
                  <a:gd name="T11" fmla="*/ 1 h 32"/>
                  <a:gd name="T12" fmla="*/ 4 w 4"/>
                  <a:gd name="T13" fmla="*/ 0 h 32"/>
                  <a:gd name="T14" fmla="*/ 4 w 4"/>
                  <a:gd name="T15" fmla="*/ 31 h 32"/>
                  <a:gd name="T16" fmla="*/ 0 w 4"/>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2">
                    <a:moveTo>
                      <a:pt x="0" y="32"/>
                    </a:moveTo>
                    <a:lnTo>
                      <a:pt x="0" y="17"/>
                    </a:lnTo>
                    <a:lnTo>
                      <a:pt x="3" y="16"/>
                    </a:lnTo>
                    <a:lnTo>
                      <a:pt x="1" y="12"/>
                    </a:lnTo>
                    <a:lnTo>
                      <a:pt x="0" y="12"/>
                    </a:lnTo>
                    <a:lnTo>
                      <a:pt x="0" y="1"/>
                    </a:lnTo>
                    <a:lnTo>
                      <a:pt x="4" y="0"/>
                    </a:lnTo>
                    <a:lnTo>
                      <a:pt x="4" y="31"/>
                    </a:lnTo>
                    <a:lnTo>
                      <a:pt x="0" y="3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66" name="Freeform 1852"/>
              <p:cNvSpPr>
                <a:spLocks/>
              </p:cNvSpPr>
              <p:nvPr/>
            </p:nvSpPr>
            <p:spPr bwMode="auto">
              <a:xfrm>
                <a:off x="5633" y="2157"/>
                <a:ext cx="5" cy="32"/>
              </a:xfrm>
              <a:custGeom>
                <a:avLst/>
                <a:gdLst>
                  <a:gd name="T0" fmla="*/ 0 w 5"/>
                  <a:gd name="T1" fmla="*/ 32 h 32"/>
                  <a:gd name="T2" fmla="*/ 0 w 5"/>
                  <a:gd name="T3" fmla="*/ 1 h 32"/>
                  <a:gd name="T4" fmla="*/ 5 w 5"/>
                  <a:gd name="T5" fmla="*/ 0 h 32"/>
                  <a:gd name="T6" fmla="*/ 5 w 5"/>
                  <a:gd name="T7" fmla="*/ 31 h 32"/>
                  <a:gd name="T8" fmla="*/ 0 w 5"/>
                  <a:gd name="T9" fmla="*/ 32 h 32"/>
                </a:gdLst>
                <a:ahLst/>
                <a:cxnLst>
                  <a:cxn ang="0">
                    <a:pos x="T0" y="T1"/>
                  </a:cxn>
                  <a:cxn ang="0">
                    <a:pos x="T2" y="T3"/>
                  </a:cxn>
                  <a:cxn ang="0">
                    <a:pos x="T4" y="T5"/>
                  </a:cxn>
                  <a:cxn ang="0">
                    <a:pos x="T6" y="T7"/>
                  </a:cxn>
                  <a:cxn ang="0">
                    <a:pos x="T8" y="T9"/>
                  </a:cxn>
                </a:cxnLst>
                <a:rect l="0" t="0" r="r" b="b"/>
                <a:pathLst>
                  <a:path w="5" h="32">
                    <a:moveTo>
                      <a:pt x="0" y="32"/>
                    </a:moveTo>
                    <a:lnTo>
                      <a:pt x="0" y="1"/>
                    </a:lnTo>
                    <a:lnTo>
                      <a:pt x="5" y="0"/>
                    </a:lnTo>
                    <a:lnTo>
                      <a:pt x="5" y="31"/>
                    </a:lnTo>
                    <a:lnTo>
                      <a:pt x="0" y="3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67" name="Freeform 1853"/>
              <p:cNvSpPr>
                <a:spLocks/>
              </p:cNvSpPr>
              <p:nvPr/>
            </p:nvSpPr>
            <p:spPr bwMode="auto">
              <a:xfrm>
                <a:off x="5576" y="2182"/>
                <a:ext cx="12" cy="8"/>
              </a:xfrm>
              <a:custGeom>
                <a:avLst/>
                <a:gdLst>
                  <a:gd name="T0" fmla="*/ 0 w 12"/>
                  <a:gd name="T1" fmla="*/ 8 h 8"/>
                  <a:gd name="T2" fmla="*/ 0 w 12"/>
                  <a:gd name="T3" fmla="*/ 3 h 8"/>
                  <a:gd name="T4" fmla="*/ 9 w 12"/>
                  <a:gd name="T5" fmla="*/ 0 h 8"/>
                  <a:gd name="T6" fmla="*/ 10 w 12"/>
                  <a:gd name="T7" fmla="*/ 0 h 8"/>
                  <a:gd name="T8" fmla="*/ 12 w 12"/>
                  <a:gd name="T9" fmla="*/ 4 h 8"/>
                  <a:gd name="T10" fmla="*/ 9 w 12"/>
                  <a:gd name="T11" fmla="*/ 5 h 8"/>
                  <a:gd name="T12" fmla="*/ 0 w 12"/>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0" y="8"/>
                    </a:moveTo>
                    <a:lnTo>
                      <a:pt x="0" y="3"/>
                    </a:lnTo>
                    <a:lnTo>
                      <a:pt x="9" y="0"/>
                    </a:lnTo>
                    <a:lnTo>
                      <a:pt x="10" y="0"/>
                    </a:lnTo>
                    <a:lnTo>
                      <a:pt x="12" y="4"/>
                    </a:lnTo>
                    <a:lnTo>
                      <a:pt x="9" y="5"/>
                    </a:lnTo>
                    <a:lnTo>
                      <a:pt x="0"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68" name="Freeform 1854"/>
              <p:cNvSpPr>
                <a:spLocks/>
              </p:cNvSpPr>
              <p:nvPr/>
            </p:nvSpPr>
            <p:spPr bwMode="auto">
              <a:xfrm>
                <a:off x="5819" y="2106"/>
                <a:ext cx="4" cy="32"/>
              </a:xfrm>
              <a:custGeom>
                <a:avLst/>
                <a:gdLst>
                  <a:gd name="T0" fmla="*/ 0 w 4"/>
                  <a:gd name="T1" fmla="*/ 32 h 32"/>
                  <a:gd name="T2" fmla="*/ 0 w 4"/>
                  <a:gd name="T3" fmla="*/ 1 h 32"/>
                  <a:gd name="T4" fmla="*/ 4 w 4"/>
                  <a:gd name="T5" fmla="*/ 0 h 32"/>
                  <a:gd name="T6" fmla="*/ 4 w 4"/>
                  <a:gd name="T7" fmla="*/ 31 h 32"/>
                  <a:gd name="T8" fmla="*/ 0 w 4"/>
                  <a:gd name="T9" fmla="*/ 32 h 32"/>
                </a:gdLst>
                <a:ahLst/>
                <a:cxnLst>
                  <a:cxn ang="0">
                    <a:pos x="T0" y="T1"/>
                  </a:cxn>
                  <a:cxn ang="0">
                    <a:pos x="T2" y="T3"/>
                  </a:cxn>
                  <a:cxn ang="0">
                    <a:pos x="T4" y="T5"/>
                  </a:cxn>
                  <a:cxn ang="0">
                    <a:pos x="T6" y="T7"/>
                  </a:cxn>
                  <a:cxn ang="0">
                    <a:pos x="T8" y="T9"/>
                  </a:cxn>
                </a:cxnLst>
                <a:rect l="0" t="0" r="r" b="b"/>
                <a:pathLst>
                  <a:path w="4" h="32">
                    <a:moveTo>
                      <a:pt x="0" y="32"/>
                    </a:moveTo>
                    <a:lnTo>
                      <a:pt x="0" y="1"/>
                    </a:lnTo>
                    <a:lnTo>
                      <a:pt x="4" y="0"/>
                    </a:lnTo>
                    <a:lnTo>
                      <a:pt x="4" y="31"/>
                    </a:lnTo>
                    <a:lnTo>
                      <a:pt x="0" y="3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69" name="Freeform 1855"/>
              <p:cNvSpPr>
                <a:spLocks/>
              </p:cNvSpPr>
              <p:nvPr/>
            </p:nvSpPr>
            <p:spPr bwMode="auto">
              <a:xfrm>
                <a:off x="5903" y="2071"/>
                <a:ext cx="3" cy="44"/>
              </a:xfrm>
              <a:custGeom>
                <a:avLst/>
                <a:gdLst>
                  <a:gd name="T0" fmla="*/ 0 w 3"/>
                  <a:gd name="T1" fmla="*/ 44 h 44"/>
                  <a:gd name="T2" fmla="*/ 0 w 3"/>
                  <a:gd name="T3" fmla="*/ 13 h 44"/>
                  <a:gd name="T4" fmla="*/ 3 w 3"/>
                  <a:gd name="T5" fmla="*/ 12 h 44"/>
                  <a:gd name="T6" fmla="*/ 3 w 3"/>
                  <a:gd name="T7" fmla="*/ 0 h 44"/>
                  <a:gd name="T8" fmla="*/ 3 w 3"/>
                  <a:gd name="T9" fmla="*/ 43 h 44"/>
                  <a:gd name="T10" fmla="*/ 0 w 3"/>
                  <a:gd name="T11" fmla="*/ 44 h 44"/>
                </a:gdLst>
                <a:ahLst/>
                <a:cxnLst>
                  <a:cxn ang="0">
                    <a:pos x="T0" y="T1"/>
                  </a:cxn>
                  <a:cxn ang="0">
                    <a:pos x="T2" y="T3"/>
                  </a:cxn>
                  <a:cxn ang="0">
                    <a:pos x="T4" y="T5"/>
                  </a:cxn>
                  <a:cxn ang="0">
                    <a:pos x="T6" y="T7"/>
                  </a:cxn>
                  <a:cxn ang="0">
                    <a:pos x="T8" y="T9"/>
                  </a:cxn>
                  <a:cxn ang="0">
                    <a:pos x="T10" y="T11"/>
                  </a:cxn>
                </a:cxnLst>
                <a:rect l="0" t="0" r="r" b="b"/>
                <a:pathLst>
                  <a:path w="3" h="44">
                    <a:moveTo>
                      <a:pt x="0" y="44"/>
                    </a:moveTo>
                    <a:lnTo>
                      <a:pt x="0" y="13"/>
                    </a:lnTo>
                    <a:lnTo>
                      <a:pt x="3" y="12"/>
                    </a:lnTo>
                    <a:lnTo>
                      <a:pt x="3" y="0"/>
                    </a:lnTo>
                    <a:lnTo>
                      <a:pt x="3" y="43"/>
                    </a:lnTo>
                    <a:lnTo>
                      <a:pt x="0" y="44"/>
                    </a:lnTo>
                    <a:close/>
                  </a:path>
                </a:pathLst>
              </a:custGeom>
              <a:solidFill>
                <a:srgbClr val="7475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70" name="Freeform 1856"/>
              <p:cNvSpPr>
                <a:spLocks noEditPoints="1"/>
              </p:cNvSpPr>
              <p:nvPr/>
            </p:nvSpPr>
            <p:spPr bwMode="auto">
              <a:xfrm>
                <a:off x="5561" y="2026"/>
                <a:ext cx="342" cy="147"/>
              </a:xfrm>
              <a:custGeom>
                <a:avLst/>
                <a:gdLst>
                  <a:gd name="T0" fmla="*/ 180 w 3969"/>
                  <a:gd name="T1" fmla="*/ 1704 h 1704"/>
                  <a:gd name="T2" fmla="*/ 180 w 3969"/>
                  <a:gd name="T3" fmla="*/ 1557 h 1704"/>
                  <a:gd name="T4" fmla="*/ 280 w 3969"/>
                  <a:gd name="T5" fmla="*/ 1519 h 1704"/>
                  <a:gd name="T6" fmla="*/ 280 w 3969"/>
                  <a:gd name="T7" fmla="*/ 1677 h 1704"/>
                  <a:gd name="T8" fmla="*/ 180 w 3969"/>
                  <a:gd name="T9" fmla="*/ 1704 h 1704"/>
                  <a:gd name="T10" fmla="*/ 330 w 3969"/>
                  <a:gd name="T11" fmla="*/ 1663 h 1704"/>
                  <a:gd name="T12" fmla="*/ 330 w 3969"/>
                  <a:gd name="T13" fmla="*/ 996 h 1704"/>
                  <a:gd name="T14" fmla="*/ 840 w 3969"/>
                  <a:gd name="T15" fmla="*/ 857 h 1704"/>
                  <a:gd name="T16" fmla="*/ 840 w 3969"/>
                  <a:gd name="T17" fmla="*/ 1427 h 1704"/>
                  <a:gd name="T18" fmla="*/ 733 w 3969"/>
                  <a:gd name="T19" fmla="*/ 1459 h 1704"/>
                  <a:gd name="T20" fmla="*/ 747 w 3969"/>
                  <a:gd name="T21" fmla="*/ 1507 h 1704"/>
                  <a:gd name="T22" fmla="*/ 840 w 3969"/>
                  <a:gd name="T23" fmla="*/ 1479 h 1704"/>
                  <a:gd name="T24" fmla="*/ 840 w 3969"/>
                  <a:gd name="T25" fmla="*/ 1524 h 1704"/>
                  <a:gd name="T26" fmla="*/ 330 w 3969"/>
                  <a:gd name="T27" fmla="*/ 1663 h 1704"/>
                  <a:gd name="T28" fmla="*/ 890 w 3969"/>
                  <a:gd name="T29" fmla="*/ 1510 h 1704"/>
                  <a:gd name="T30" fmla="*/ 890 w 3969"/>
                  <a:gd name="T31" fmla="*/ 1464 h 1704"/>
                  <a:gd name="T32" fmla="*/ 2991 w 3969"/>
                  <a:gd name="T33" fmla="*/ 828 h 1704"/>
                  <a:gd name="T34" fmla="*/ 2991 w 3969"/>
                  <a:gd name="T35" fmla="*/ 935 h 1704"/>
                  <a:gd name="T36" fmla="*/ 890 w 3969"/>
                  <a:gd name="T37" fmla="*/ 1510 h 1704"/>
                  <a:gd name="T38" fmla="*/ 180 w 3969"/>
                  <a:gd name="T39" fmla="*/ 1504 h 1704"/>
                  <a:gd name="T40" fmla="*/ 180 w 3969"/>
                  <a:gd name="T41" fmla="*/ 1368 h 1704"/>
                  <a:gd name="T42" fmla="*/ 173 w 3969"/>
                  <a:gd name="T43" fmla="*/ 1370 h 1704"/>
                  <a:gd name="T44" fmla="*/ 173 w 3969"/>
                  <a:gd name="T45" fmla="*/ 1219 h 1704"/>
                  <a:gd name="T46" fmla="*/ 280 w 3969"/>
                  <a:gd name="T47" fmla="*/ 1178 h 1704"/>
                  <a:gd name="T48" fmla="*/ 280 w 3969"/>
                  <a:gd name="T49" fmla="*/ 1466 h 1704"/>
                  <a:gd name="T50" fmla="*/ 180 w 3969"/>
                  <a:gd name="T51" fmla="*/ 1504 h 1704"/>
                  <a:gd name="T52" fmla="*/ 0 w 3969"/>
                  <a:gd name="T53" fmla="*/ 1429 h 1704"/>
                  <a:gd name="T54" fmla="*/ 0 w 3969"/>
                  <a:gd name="T55" fmla="*/ 1285 h 1704"/>
                  <a:gd name="T56" fmla="*/ 124 w 3969"/>
                  <a:gd name="T57" fmla="*/ 1238 h 1704"/>
                  <a:gd name="T58" fmla="*/ 124 w 3969"/>
                  <a:gd name="T59" fmla="*/ 1387 h 1704"/>
                  <a:gd name="T60" fmla="*/ 0 w 3969"/>
                  <a:gd name="T61" fmla="*/ 1429 h 1704"/>
                  <a:gd name="T62" fmla="*/ 890 w 3969"/>
                  <a:gd name="T63" fmla="*/ 1411 h 1704"/>
                  <a:gd name="T64" fmla="*/ 890 w 3969"/>
                  <a:gd name="T65" fmla="*/ 843 h 1704"/>
                  <a:gd name="T66" fmla="*/ 2991 w 3969"/>
                  <a:gd name="T67" fmla="*/ 268 h 1704"/>
                  <a:gd name="T68" fmla="*/ 2991 w 3969"/>
                  <a:gd name="T69" fmla="*/ 776 h 1704"/>
                  <a:gd name="T70" fmla="*/ 890 w 3969"/>
                  <a:gd name="T71" fmla="*/ 1411 h 1704"/>
                  <a:gd name="T72" fmla="*/ 0 w 3969"/>
                  <a:gd name="T73" fmla="*/ 1231 h 1704"/>
                  <a:gd name="T74" fmla="*/ 0 w 3969"/>
                  <a:gd name="T75" fmla="*/ 1198 h 1704"/>
                  <a:gd name="T76" fmla="*/ 22 w 3969"/>
                  <a:gd name="T77" fmla="*/ 1189 h 1704"/>
                  <a:gd name="T78" fmla="*/ 5 w 3969"/>
                  <a:gd name="T79" fmla="*/ 1142 h 1704"/>
                  <a:gd name="T80" fmla="*/ 0 w 3969"/>
                  <a:gd name="T81" fmla="*/ 1144 h 1704"/>
                  <a:gd name="T82" fmla="*/ 0 w 3969"/>
                  <a:gd name="T83" fmla="*/ 1118 h 1704"/>
                  <a:gd name="T84" fmla="*/ 280 w 3969"/>
                  <a:gd name="T85" fmla="*/ 1011 h 1704"/>
                  <a:gd name="T86" fmla="*/ 280 w 3969"/>
                  <a:gd name="T87" fmla="*/ 1125 h 1704"/>
                  <a:gd name="T88" fmla="*/ 0 w 3969"/>
                  <a:gd name="T89" fmla="*/ 1231 h 1704"/>
                  <a:gd name="T90" fmla="*/ 3041 w 3969"/>
                  <a:gd name="T91" fmla="*/ 921 h 1704"/>
                  <a:gd name="T92" fmla="*/ 3041 w 3969"/>
                  <a:gd name="T93" fmla="*/ 813 h 1704"/>
                  <a:gd name="T94" fmla="*/ 3969 w 3969"/>
                  <a:gd name="T95" fmla="*/ 533 h 1704"/>
                  <a:gd name="T96" fmla="*/ 3969 w 3969"/>
                  <a:gd name="T97" fmla="*/ 667 h 1704"/>
                  <a:gd name="T98" fmla="*/ 3041 w 3969"/>
                  <a:gd name="T99" fmla="*/ 921 h 1704"/>
                  <a:gd name="T100" fmla="*/ 3041 w 3969"/>
                  <a:gd name="T101" fmla="*/ 761 h 1704"/>
                  <a:gd name="T102" fmla="*/ 3041 w 3969"/>
                  <a:gd name="T103" fmla="*/ 254 h 1704"/>
                  <a:gd name="T104" fmla="*/ 3969 w 3969"/>
                  <a:gd name="T105" fmla="*/ 0 h 1704"/>
                  <a:gd name="T106" fmla="*/ 3969 w 3969"/>
                  <a:gd name="T107" fmla="*/ 480 h 1704"/>
                  <a:gd name="T108" fmla="*/ 3041 w 3969"/>
                  <a:gd name="T109" fmla="*/ 761 h 1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69" h="1704">
                    <a:moveTo>
                      <a:pt x="180" y="1704"/>
                    </a:moveTo>
                    <a:lnTo>
                      <a:pt x="180" y="1557"/>
                    </a:lnTo>
                    <a:lnTo>
                      <a:pt x="280" y="1519"/>
                    </a:lnTo>
                    <a:lnTo>
                      <a:pt x="280" y="1677"/>
                    </a:lnTo>
                    <a:lnTo>
                      <a:pt x="180" y="1704"/>
                    </a:lnTo>
                    <a:moveTo>
                      <a:pt x="330" y="1663"/>
                    </a:moveTo>
                    <a:lnTo>
                      <a:pt x="330" y="996"/>
                    </a:lnTo>
                    <a:lnTo>
                      <a:pt x="840" y="857"/>
                    </a:lnTo>
                    <a:lnTo>
                      <a:pt x="840" y="1427"/>
                    </a:lnTo>
                    <a:lnTo>
                      <a:pt x="733" y="1459"/>
                    </a:lnTo>
                    <a:lnTo>
                      <a:pt x="747" y="1507"/>
                    </a:lnTo>
                    <a:lnTo>
                      <a:pt x="840" y="1479"/>
                    </a:lnTo>
                    <a:lnTo>
                      <a:pt x="840" y="1524"/>
                    </a:lnTo>
                    <a:lnTo>
                      <a:pt x="330" y="1663"/>
                    </a:lnTo>
                    <a:moveTo>
                      <a:pt x="890" y="1510"/>
                    </a:moveTo>
                    <a:lnTo>
                      <a:pt x="890" y="1464"/>
                    </a:lnTo>
                    <a:lnTo>
                      <a:pt x="2991" y="828"/>
                    </a:lnTo>
                    <a:lnTo>
                      <a:pt x="2991" y="935"/>
                    </a:lnTo>
                    <a:lnTo>
                      <a:pt x="890" y="1510"/>
                    </a:lnTo>
                    <a:moveTo>
                      <a:pt x="180" y="1504"/>
                    </a:moveTo>
                    <a:lnTo>
                      <a:pt x="180" y="1368"/>
                    </a:lnTo>
                    <a:lnTo>
                      <a:pt x="173" y="1370"/>
                    </a:lnTo>
                    <a:lnTo>
                      <a:pt x="173" y="1219"/>
                    </a:lnTo>
                    <a:lnTo>
                      <a:pt x="280" y="1178"/>
                    </a:lnTo>
                    <a:lnTo>
                      <a:pt x="280" y="1466"/>
                    </a:lnTo>
                    <a:lnTo>
                      <a:pt x="180" y="1504"/>
                    </a:lnTo>
                    <a:moveTo>
                      <a:pt x="0" y="1429"/>
                    </a:moveTo>
                    <a:lnTo>
                      <a:pt x="0" y="1285"/>
                    </a:lnTo>
                    <a:lnTo>
                      <a:pt x="124" y="1238"/>
                    </a:lnTo>
                    <a:lnTo>
                      <a:pt x="124" y="1387"/>
                    </a:lnTo>
                    <a:lnTo>
                      <a:pt x="0" y="1429"/>
                    </a:lnTo>
                    <a:moveTo>
                      <a:pt x="890" y="1411"/>
                    </a:moveTo>
                    <a:lnTo>
                      <a:pt x="890" y="843"/>
                    </a:lnTo>
                    <a:lnTo>
                      <a:pt x="2991" y="268"/>
                    </a:lnTo>
                    <a:lnTo>
                      <a:pt x="2991" y="776"/>
                    </a:lnTo>
                    <a:lnTo>
                      <a:pt x="890" y="1411"/>
                    </a:lnTo>
                    <a:moveTo>
                      <a:pt x="0" y="1231"/>
                    </a:moveTo>
                    <a:lnTo>
                      <a:pt x="0" y="1198"/>
                    </a:lnTo>
                    <a:lnTo>
                      <a:pt x="22" y="1189"/>
                    </a:lnTo>
                    <a:lnTo>
                      <a:pt x="5" y="1142"/>
                    </a:lnTo>
                    <a:lnTo>
                      <a:pt x="0" y="1144"/>
                    </a:lnTo>
                    <a:lnTo>
                      <a:pt x="0" y="1118"/>
                    </a:lnTo>
                    <a:lnTo>
                      <a:pt x="280" y="1011"/>
                    </a:lnTo>
                    <a:lnTo>
                      <a:pt x="280" y="1125"/>
                    </a:lnTo>
                    <a:lnTo>
                      <a:pt x="0" y="1231"/>
                    </a:lnTo>
                    <a:moveTo>
                      <a:pt x="3041" y="921"/>
                    </a:moveTo>
                    <a:lnTo>
                      <a:pt x="3041" y="813"/>
                    </a:lnTo>
                    <a:lnTo>
                      <a:pt x="3969" y="533"/>
                    </a:lnTo>
                    <a:lnTo>
                      <a:pt x="3969" y="667"/>
                    </a:lnTo>
                    <a:lnTo>
                      <a:pt x="3041" y="921"/>
                    </a:lnTo>
                    <a:moveTo>
                      <a:pt x="3041" y="761"/>
                    </a:moveTo>
                    <a:lnTo>
                      <a:pt x="3041" y="254"/>
                    </a:lnTo>
                    <a:lnTo>
                      <a:pt x="3969" y="0"/>
                    </a:lnTo>
                    <a:lnTo>
                      <a:pt x="3969" y="480"/>
                    </a:lnTo>
                    <a:lnTo>
                      <a:pt x="3041" y="761"/>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24" name="Group 2058"/>
            <p:cNvGrpSpPr>
              <a:grpSpLocks/>
            </p:cNvGrpSpPr>
            <p:nvPr/>
          </p:nvGrpSpPr>
          <p:grpSpPr bwMode="auto">
            <a:xfrm>
              <a:off x="8689975" y="2882900"/>
              <a:ext cx="2689225" cy="2832100"/>
              <a:chOff x="5474" y="1816"/>
              <a:chExt cx="1694" cy="1784"/>
            </a:xfrm>
          </p:grpSpPr>
          <p:sp>
            <p:nvSpPr>
              <p:cNvPr id="1471" name="Freeform 1858"/>
              <p:cNvSpPr>
                <a:spLocks/>
              </p:cNvSpPr>
              <p:nvPr/>
            </p:nvSpPr>
            <p:spPr bwMode="auto">
              <a:xfrm>
                <a:off x="5585" y="2112"/>
                <a:ext cx="4" cy="59"/>
              </a:xfrm>
              <a:custGeom>
                <a:avLst/>
                <a:gdLst>
                  <a:gd name="T0" fmla="*/ 0 w 4"/>
                  <a:gd name="T1" fmla="*/ 59 h 59"/>
                  <a:gd name="T2" fmla="*/ 0 w 4"/>
                  <a:gd name="T3" fmla="*/ 45 h 59"/>
                  <a:gd name="T4" fmla="*/ 3 w 4"/>
                  <a:gd name="T5" fmla="*/ 44 h 59"/>
                  <a:gd name="T6" fmla="*/ 1 w 4"/>
                  <a:gd name="T7" fmla="*/ 40 h 59"/>
                  <a:gd name="T8" fmla="*/ 0 w 4"/>
                  <a:gd name="T9" fmla="*/ 41 h 59"/>
                  <a:gd name="T10" fmla="*/ 0 w 4"/>
                  <a:gd name="T11" fmla="*/ 16 h 59"/>
                  <a:gd name="T12" fmla="*/ 3 w 4"/>
                  <a:gd name="T13" fmla="*/ 15 h 59"/>
                  <a:gd name="T14" fmla="*/ 1 w 4"/>
                  <a:gd name="T15" fmla="*/ 11 h 59"/>
                  <a:gd name="T16" fmla="*/ 0 w 4"/>
                  <a:gd name="T17" fmla="*/ 11 h 59"/>
                  <a:gd name="T18" fmla="*/ 0 w 4"/>
                  <a:gd name="T19" fmla="*/ 1 h 59"/>
                  <a:gd name="T20" fmla="*/ 1 w 4"/>
                  <a:gd name="T21" fmla="*/ 1 h 59"/>
                  <a:gd name="T22" fmla="*/ 4 w 4"/>
                  <a:gd name="T23" fmla="*/ 0 h 59"/>
                  <a:gd name="T24" fmla="*/ 4 w 4"/>
                  <a:gd name="T25" fmla="*/ 58 h 59"/>
                  <a:gd name="T26" fmla="*/ 0 w 4"/>
                  <a:gd name="T2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59">
                    <a:moveTo>
                      <a:pt x="0" y="59"/>
                    </a:moveTo>
                    <a:lnTo>
                      <a:pt x="0" y="45"/>
                    </a:lnTo>
                    <a:lnTo>
                      <a:pt x="3" y="44"/>
                    </a:lnTo>
                    <a:lnTo>
                      <a:pt x="1" y="40"/>
                    </a:lnTo>
                    <a:lnTo>
                      <a:pt x="0" y="41"/>
                    </a:lnTo>
                    <a:lnTo>
                      <a:pt x="0" y="16"/>
                    </a:lnTo>
                    <a:lnTo>
                      <a:pt x="3" y="15"/>
                    </a:lnTo>
                    <a:lnTo>
                      <a:pt x="1" y="11"/>
                    </a:lnTo>
                    <a:lnTo>
                      <a:pt x="0" y="11"/>
                    </a:lnTo>
                    <a:lnTo>
                      <a:pt x="0" y="1"/>
                    </a:lnTo>
                    <a:lnTo>
                      <a:pt x="1" y="1"/>
                    </a:lnTo>
                    <a:lnTo>
                      <a:pt x="4" y="0"/>
                    </a:lnTo>
                    <a:lnTo>
                      <a:pt x="4" y="58"/>
                    </a:lnTo>
                    <a:lnTo>
                      <a:pt x="0" y="5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72" name="Freeform 1859"/>
              <p:cNvSpPr>
                <a:spLocks noEditPoints="1"/>
              </p:cNvSpPr>
              <p:nvPr/>
            </p:nvSpPr>
            <p:spPr bwMode="auto">
              <a:xfrm>
                <a:off x="5633" y="2099"/>
                <a:ext cx="5" cy="59"/>
              </a:xfrm>
              <a:custGeom>
                <a:avLst/>
                <a:gdLst>
                  <a:gd name="T0" fmla="*/ 0 w 50"/>
                  <a:gd name="T1" fmla="*/ 681 h 681"/>
                  <a:gd name="T2" fmla="*/ 0 w 50"/>
                  <a:gd name="T3" fmla="*/ 636 h 681"/>
                  <a:gd name="T4" fmla="*/ 50 w 50"/>
                  <a:gd name="T5" fmla="*/ 621 h 681"/>
                  <a:gd name="T6" fmla="*/ 50 w 50"/>
                  <a:gd name="T7" fmla="*/ 667 h 681"/>
                  <a:gd name="T8" fmla="*/ 0 w 50"/>
                  <a:gd name="T9" fmla="*/ 681 h 681"/>
                  <a:gd name="T10" fmla="*/ 0 w 50"/>
                  <a:gd name="T11" fmla="*/ 584 h 681"/>
                  <a:gd name="T12" fmla="*/ 0 w 50"/>
                  <a:gd name="T13" fmla="*/ 14 h 681"/>
                  <a:gd name="T14" fmla="*/ 50 w 50"/>
                  <a:gd name="T15" fmla="*/ 0 h 681"/>
                  <a:gd name="T16" fmla="*/ 50 w 50"/>
                  <a:gd name="T17" fmla="*/ 568 h 681"/>
                  <a:gd name="T18" fmla="*/ 0 w 50"/>
                  <a:gd name="T19" fmla="*/ 58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681">
                    <a:moveTo>
                      <a:pt x="0" y="681"/>
                    </a:moveTo>
                    <a:lnTo>
                      <a:pt x="0" y="636"/>
                    </a:lnTo>
                    <a:lnTo>
                      <a:pt x="50" y="621"/>
                    </a:lnTo>
                    <a:lnTo>
                      <a:pt x="50" y="667"/>
                    </a:lnTo>
                    <a:lnTo>
                      <a:pt x="0" y="681"/>
                    </a:lnTo>
                    <a:moveTo>
                      <a:pt x="0" y="584"/>
                    </a:moveTo>
                    <a:lnTo>
                      <a:pt x="0" y="14"/>
                    </a:lnTo>
                    <a:lnTo>
                      <a:pt x="50" y="0"/>
                    </a:lnTo>
                    <a:lnTo>
                      <a:pt x="50" y="568"/>
                    </a:lnTo>
                    <a:lnTo>
                      <a:pt x="0" y="584"/>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73" name="Freeform 1860"/>
              <p:cNvSpPr>
                <a:spLocks noEditPoints="1"/>
              </p:cNvSpPr>
              <p:nvPr/>
            </p:nvSpPr>
            <p:spPr bwMode="auto">
              <a:xfrm>
                <a:off x="5624" y="2068"/>
                <a:ext cx="279" cy="88"/>
              </a:xfrm>
              <a:custGeom>
                <a:avLst/>
                <a:gdLst>
                  <a:gd name="T0" fmla="*/ 14 w 3236"/>
                  <a:gd name="T1" fmla="*/ 1027 h 1027"/>
                  <a:gd name="T2" fmla="*/ 0 w 3236"/>
                  <a:gd name="T3" fmla="*/ 979 h 1027"/>
                  <a:gd name="T4" fmla="*/ 107 w 3236"/>
                  <a:gd name="T5" fmla="*/ 947 h 1027"/>
                  <a:gd name="T6" fmla="*/ 157 w 3236"/>
                  <a:gd name="T7" fmla="*/ 931 h 1027"/>
                  <a:gd name="T8" fmla="*/ 2258 w 3236"/>
                  <a:gd name="T9" fmla="*/ 296 h 1027"/>
                  <a:gd name="T10" fmla="*/ 2258 w 3236"/>
                  <a:gd name="T11" fmla="*/ 348 h 1027"/>
                  <a:gd name="T12" fmla="*/ 157 w 3236"/>
                  <a:gd name="T13" fmla="*/ 984 h 1027"/>
                  <a:gd name="T14" fmla="*/ 107 w 3236"/>
                  <a:gd name="T15" fmla="*/ 999 h 1027"/>
                  <a:gd name="T16" fmla="*/ 14 w 3236"/>
                  <a:gd name="T17" fmla="*/ 1027 h 1027"/>
                  <a:gd name="T18" fmla="*/ 2308 w 3236"/>
                  <a:gd name="T19" fmla="*/ 333 h 1027"/>
                  <a:gd name="T20" fmla="*/ 2308 w 3236"/>
                  <a:gd name="T21" fmla="*/ 281 h 1027"/>
                  <a:gd name="T22" fmla="*/ 3236 w 3236"/>
                  <a:gd name="T23" fmla="*/ 0 h 1027"/>
                  <a:gd name="T24" fmla="*/ 3236 w 3236"/>
                  <a:gd name="T25" fmla="*/ 53 h 1027"/>
                  <a:gd name="T26" fmla="*/ 2308 w 3236"/>
                  <a:gd name="T27" fmla="*/ 333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36" h="1027">
                    <a:moveTo>
                      <a:pt x="14" y="1027"/>
                    </a:moveTo>
                    <a:lnTo>
                      <a:pt x="0" y="979"/>
                    </a:lnTo>
                    <a:lnTo>
                      <a:pt x="107" y="947"/>
                    </a:lnTo>
                    <a:lnTo>
                      <a:pt x="157" y="931"/>
                    </a:lnTo>
                    <a:lnTo>
                      <a:pt x="2258" y="296"/>
                    </a:lnTo>
                    <a:lnTo>
                      <a:pt x="2258" y="348"/>
                    </a:lnTo>
                    <a:lnTo>
                      <a:pt x="157" y="984"/>
                    </a:lnTo>
                    <a:lnTo>
                      <a:pt x="107" y="999"/>
                    </a:lnTo>
                    <a:lnTo>
                      <a:pt x="14" y="1027"/>
                    </a:lnTo>
                    <a:moveTo>
                      <a:pt x="2308" y="333"/>
                    </a:moveTo>
                    <a:lnTo>
                      <a:pt x="2308" y="281"/>
                    </a:lnTo>
                    <a:lnTo>
                      <a:pt x="3236" y="0"/>
                    </a:lnTo>
                    <a:lnTo>
                      <a:pt x="3236" y="53"/>
                    </a:lnTo>
                    <a:lnTo>
                      <a:pt x="2308" y="333"/>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74" name="Freeform 1861"/>
              <p:cNvSpPr>
                <a:spLocks/>
              </p:cNvSpPr>
              <p:nvPr/>
            </p:nvSpPr>
            <p:spPr bwMode="auto">
              <a:xfrm>
                <a:off x="5561" y="2123"/>
                <a:ext cx="27" cy="14"/>
              </a:xfrm>
              <a:custGeom>
                <a:avLst/>
                <a:gdLst>
                  <a:gd name="T0" fmla="*/ 0 w 27"/>
                  <a:gd name="T1" fmla="*/ 14 h 14"/>
                  <a:gd name="T2" fmla="*/ 0 w 27"/>
                  <a:gd name="T3" fmla="*/ 9 h 14"/>
                  <a:gd name="T4" fmla="*/ 24 w 27"/>
                  <a:gd name="T5" fmla="*/ 0 h 14"/>
                  <a:gd name="T6" fmla="*/ 25 w 27"/>
                  <a:gd name="T7" fmla="*/ 0 h 14"/>
                  <a:gd name="T8" fmla="*/ 27 w 27"/>
                  <a:gd name="T9" fmla="*/ 4 h 14"/>
                  <a:gd name="T10" fmla="*/ 24 w 27"/>
                  <a:gd name="T11" fmla="*/ 5 h 14"/>
                  <a:gd name="T12" fmla="*/ 15 w 27"/>
                  <a:gd name="T13" fmla="*/ 8 h 14"/>
                  <a:gd name="T14" fmla="*/ 15 w 27"/>
                  <a:gd name="T15" fmla="*/ 7 h 14"/>
                  <a:gd name="T16" fmla="*/ 10 w 27"/>
                  <a:gd name="T17" fmla="*/ 7 h 14"/>
                  <a:gd name="T18" fmla="*/ 10 w 27"/>
                  <a:gd name="T19" fmla="*/ 10 h 14"/>
                  <a:gd name="T20" fmla="*/ 0 w 27"/>
                  <a:gd name="T2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14">
                    <a:moveTo>
                      <a:pt x="0" y="14"/>
                    </a:moveTo>
                    <a:lnTo>
                      <a:pt x="0" y="9"/>
                    </a:lnTo>
                    <a:lnTo>
                      <a:pt x="24" y="0"/>
                    </a:lnTo>
                    <a:lnTo>
                      <a:pt x="25" y="0"/>
                    </a:lnTo>
                    <a:lnTo>
                      <a:pt x="27" y="4"/>
                    </a:lnTo>
                    <a:lnTo>
                      <a:pt x="24" y="5"/>
                    </a:lnTo>
                    <a:lnTo>
                      <a:pt x="15" y="8"/>
                    </a:lnTo>
                    <a:lnTo>
                      <a:pt x="15" y="7"/>
                    </a:lnTo>
                    <a:lnTo>
                      <a:pt x="10" y="7"/>
                    </a:lnTo>
                    <a:lnTo>
                      <a:pt x="10" y="10"/>
                    </a:lnTo>
                    <a:lnTo>
                      <a:pt x="0" y="1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75" name="Freeform 1862"/>
              <p:cNvSpPr>
                <a:spLocks/>
              </p:cNvSpPr>
              <p:nvPr/>
            </p:nvSpPr>
            <p:spPr bwMode="auto">
              <a:xfrm>
                <a:off x="5561" y="2125"/>
                <a:ext cx="2" cy="5"/>
              </a:xfrm>
              <a:custGeom>
                <a:avLst/>
                <a:gdLst>
                  <a:gd name="T0" fmla="*/ 0 w 2"/>
                  <a:gd name="T1" fmla="*/ 5 h 5"/>
                  <a:gd name="T2" fmla="*/ 0 w 2"/>
                  <a:gd name="T3" fmla="*/ 0 h 5"/>
                  <a:gd name="T4" fmla="*/ 0 w 2"/>
                  <a:gd name="T5" fmla="*/ 0 h 5"/>
                  <a:gd name="T6" fmla="*/ 2 w 2"/>
                  <a:gd name="T7" fmla="*/ 4 h 5"/>
                  <a:gd name="T8" fmla="*/ 0 w 2"/>
                  <a:gd name="T9" fmla="*/ 5 h 5"/>
                </a:gdLst>
                <a:ahLst/>
                <a:cxnLst>
                  <a:cxn ang="0">
                    <a:pos x="T0" y="T1"/>
                  </a:cxn>
                  <a:cxn ang="0">
                    <a:pos x="T2" y="T3"/>
                  </a:cxn>
                  <a:cxn ang="0">
                    <a:pos x="T4" y="T5"/>
                  </a:cxn>
                  <a:cxn ang="0">
                    <a:pos x="T6" y="T7"/>
                  </a:cxn>
                  <a:cxn ang="0">
                    <a:pos x="T8" y="T9"/>
                  </a:cxn>
                </a:cxnLst>
                <a:rect l="0" t="0" r="r" b="b"/>
                <a:pathLst>
                  <a:path w="2" h="5">
                    <a:moveTo>
                      <a:pt x="0" y="5"/>
                    </a:moveTo>
                    <a:lnTo>
                      <a:pt x="0" y="0"/>
                    </a:lnTo>
                    <a:lnTo>
                      <a:pt x="0" y="0"/>
                    </a:lnTo>
                    <a:lnTo>
                      <a:pt x="2" y="4"/>
                    </a:lnTo>
                    <a:lnTo>
                      <a:pt x="0" y="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76" name="Freeform 1863"/>
              <p:cNvSpPr>
                <a:spLocks/>
              </p:cNvSpPr>
              <p:nvPr/>
            </p:nvSpPr>
            <p:spPr bwMode="auto">
              <a:xfrm>
                <a:off x="5561" y="2113"/>
                <a:ext cx="25" cy="10"/>
              </a:xfrm>
              <a:custGeom>
                <a:avLst/>
                <a:gdLst>
                  <a:gd name="T0" fmla="*/ 0 w 25"/>
                  <a:gd name="T1" fmla="*/ 10 h 10"/>
                  <a:gd name="T2" fmla="*/ 0 w 25"/>
                  <a:gd name="T3" fmla="*/ 7 h 10"/>
                  <a:gd name="T4" fmla="*/ 25 w 25"/>
                  <a:gd name="T5" fmla="*/ 0 h 10"/>
                  <a:gd name="T6" fmla="*/ 24 w 25"/>
                  <a:gd name="T7" fmla="*/ 0 h 10"/>
                  <a:gd name="T8" fmla="*/ 0 w 25"/>
                  <a:gd name="T9" fmla="*/ 10 h 10"/>
                </a:gdLst>
                <a:ahLst/>
                <a:cxnLst>
                  <a:cxn ang="0">
                    <a:pos x="T0" y="T1"/>
                  </a:cxn>
                  <a:cxn ang="0">
                    <a:pos x="T2" y="T3"/>
                  </a:cxn>
                  <a:cxn ang="0">
                    <a:pos x="T4" y="T5"/>
                  </a:cxn>
                  <a:cxn ang="0">
                    <a:pos x="T6" y="T7"/>
                  </a:cxn>
                  <a:cxn ang="0">
                    <a:pos x="T8" y="T9"/>
                  </a:cxn>
                </a:cxnLst>
                <a:rect l="0" t="0" r="r" b="b"/>
                <a:pathLst>
                  <a:path w="25" h="10">
                    <a:moveTo>
                      <a:pt x="0" y="10"/>
                    </a:moveTo>
                    <a:lnTo>
                      <a:pt x="0" y="7"/>
                    </a:lnTo>
                    <a:lnTo>
                      <a:pt x="25" y="0"/>
                    </a:lnTo>
                    <a:lnTo>
                      <a:pt x="24" y="0"/>
                    </a:lnTo>
                    <a:lnTo>
                      <a:pt x="0" y="1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77" name="Freeform 1864"/>
              <p:cNvSpPr>
                <a:spLocks/>
              </p:cNvSpPr>
              <p:nvPr/>
            </p:nvSpPr>
            <p:spPr bwMode="auto">
              <a:xfrm>
                <a:off x="5576" y="2152"/>
                <a:ext cx="12" cy="9"/>
              </a:xfrm>
              <a:custGeom>
                <a:avLst/>
                <a:gdLst>
                  <a:gd name="T0" fmla="*/ 0 w 12"/>
                  <a:gd name="T1" fmla="*/ 9 h 9"/>
                  <a:gd name="T2" fmla="*/ 0 w 12"/>
                  <a:gd name="T3" fmla="*/ 4 h 9"/>
                  <a:gd name="T4" fmla="*/ 9 w 12"/>
                  <a:gd name="T5" fmla="*/ 1 h 9"/>
                  <a:gd name="T6" fmla="*/ 10 w 12"/>
                  <a:gd name="T7" fmla="*/ 0 h 9"/>
                  <a:gd name="T8" fmla="*/ 12 w 12"/>
                  <a:gd name="T9" fmla="*/ 4 h 9"/>
                  <a:gd name="T10" fmla="*/ 9 w 12"/>
                  <a:gd name="T11" fmla="*/ 5 h 9"/>
                  <a:gd name="T12" fmla="*/ 0 w 1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0" y="9"/>
                    </a:moveTo>
                    <a:lnTo>
                      <a:pt x="0" y="4"/>
                    </a:lnTo>
                    <a:lnTo>
                      <a:pt x="9" y="1"/>
                    </a:lnTo>
                    <a:lnTo>
                      <a:pt x="10" y="0"/>
                    </a:lnTo>
                    <a:lnTo>
                      <a:pt x="12" y="4"/>
                    </a:lnTo>
                    <a:lnTo>
                      <a:pt x="9" y="5"/>
                    </a:lnTo>
                    <a:lnTo>
                      <a:pt x="0"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78" name="Freeform 1865"/>
              <p:cNvSpPr>
                <a:spLocks/>
              </p:cNvSpPr>
              <p:nvPr/>
            </p:nvSpPr>
            <p:spPr bwMode="auto">
              <a:xfrm>
                <a:off x="5571" y="2130"/>
                <a:ext cx="5" cy="16"/>
              </a:xfrm>
              <a:custGeom>
                <a:avLst/>
                <a:gdLst>
                  <a:gd name="T0" fmla="*/ 0 w 5"/>
                  <a:gd name="T1" fmla="*/ 16 h 16"/>
                  <a:gd name="T2" fmla="*/ 0 w 5"/>
                  <a:gd name="T3" fmla="*/ 0 h 16"/>
                  <a:gd name="T4" fmla="*/ 5 w 5"/>
                  <a:gd name="T5" fmla="*/ 0 h 16"/>
                  <a:gd name="T6" fmla="*/ 5 w 5"/>
                  <a:gd name="T7" fmla="*/ 14 h 16"/>
                  <a:gd name="T8" fmla="*/ 0 w 5"/>
                  <a:gd name="T9" fmla="*/ 16 h 16"/>
                </a:gdLst>
                <a:ahLst/>
                <a:cxnLst>
                  <a:cxn ang="0">
                    <a:pos x="T0" y="T1"/>
                  </a:cxn>
                  <a:cxn ang="0">
                    <a:pos x="T2" y="T3"/>
                  </a:cxn>
                  <a:cxn ang="0">
                    <a:pos x="T4" y="T5"/>
                  </a:cxn>
                  <a:cxn ang="0">
                    <a:pos x="T6" y="T7"/>
                  </a:cxn>
                  <a:cxn ang="0">
                    <a:pos x="T8" y="T9"/>
                  </a:cxn>
                </a:cxnLst>
                <a:rect l="0" t="0" r="r" b="b"/>
                <a:pathLst>
                  <a:path w="5" h="16">
                    <a:moveTo>
                      <a:pt x="0" y="16"/>
                    </a:moveTo>
                    <a:lnTo>
                      <a:pt x="0" y="0"/>
                    </a:lnTo>
                    <a:lnTo>
                      <a:pt x="5" y="0"/>
                    </a:lnTo>
                    <a:lnTo>
                      <a:pt x="5" y="14"/>
                    </a:lnTo>
                    <a:lnTo>
                      <a:pt x="0"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79" name="Freeform 1866"/>
              <p:cNvSpPr>
                <a:spLocks/>
              </p:cNvSpPr>
              <p:nvPr/>
            </p:nvSpPr>
            <p:spPr bwMode="auto">
              <a:xfrm>
                <a:off x="5819" y="2048"/>
                <a:ext cx="4" cy="59"/>
              </a:xfrm>
              <a:custGeom>
                <a:avLst/>
                <a:gdLst>
                  <a:gd name="T0" fmla="*/ 0 w 4"/>
                  <a:gd name="T1" fmla="*/ 59 h 59"/>
                  <a:gd name="T2" fmla="*/ 0 w 4"/>
                  <a:gd name="T3" fmla="*/ 1 h 59"/>
                  <a:gd name="T4" fmla="*/ 4 w 4"/>
                  <a:gd name="T5" fmla="*/ 0 h 59"/>
                  <a:gd name="T6" fmla="*/ 4 w 4"/>
                  <a:gd name="T7" fmla="*/ 58 h 59"/>
                  <a:gd name="T8" fmla="*/ 0 w 4"/>
                  <a:gd name="T9" fmla="*/ 59 h 59"/>
                </a:gdLst>
                <a:ahLst/>
                <a:cxnLst>
                  <a:cxn ang="0">
                    <a:pos x="T0" y="T1"/>
                  </a:cxn>
                  <a:cxn ang="0">
                    <a:pos x="T2" y="T3"/>
                  </a:cxn>
                  <a:cxn ang="0">
                    <a:pos x="T4" y="T5"/>
                  </a:cxn>
                  <a:cxn ang="0">
                    <a:pos x="T6" y="T7"/>
                  </a:cxn>
                  <a:cxn ang="0">
                    <a:pos x="T8" y="T9"/>
                  </a:cxn>
                </a:cxnLst>
                <a:rect l="0" t="0" r="r" b="b"/>
                <a:pathLst>
                  <a:path w="4" h="59">
                    <a:moveTo>
                      <a:pt x="0" y="59"/>
                    </a:moveTo>
                    <a:lnTo>
                      <a:pt x="0" y="1"/>
                    </a:lnTo>
                    <a:lnTo>
                      <a:pt x="4" y="0"/>
                    </a:lnTo>
                    <a:lnTo>
                      <a:pt x="4" y="58"/>
                    </a:lnTo>
                    <a:lnTo>
                      <a:pt x="0" y="5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80" name="Freeform 1867"/>
              <p:cNvSpPr>
                <a:spLocks noEditPoints="1"/>
              </p:cNvSpPr>
              <p:nvPr/>
            </p:nvSpPr>
            <p:spPr bwMode="auto">
              <a:xfrm>
                <a:off x="5903" y="2025"/>
                <a:ext cx="3" cy="59"/>
              </a:xfrm>
              <a:custGeom>
                <a:avLst/>
                <a:gdLst>
                  <a:gd name="T0" fmla="*/ 0 w 30"/>
                  <a:gd name="T1" fmla="*/ 675 h 675"/>
                  <a:gd name="T2" fmla="*/ 0 w 30"/>
                  <a:gd name="T3" fmla="*/ 541 h 675"/>
                  <a:gd name="T4" fmla="*/ 30 w 30"/>
                  <a:gd name="T5" fmla="*/ 531 h 675"/>
                  <a:gd name="T6" fmla="*/ 30 w 30"/>
                  <a:gd name="T7" fmla="*/ 667 h 675"/>
                  <a:gd name="T8" fmla="*/ 0 w 30"/>
                  <a:gd name="T9" fmla="*/ 675 h 675"/>
                  <a:gd name="T10" fmla="*/ 0 w 30"/>
                  <a:gd name="T11" fmla="*/ 488 h 675"/>
                  <a:gd name="T12" fmla="*/ 0 w 30"/>
                  <a:gd name="T13" fmla="*/ 8 h 675"/>
                  <a:gd name="T14" fmla="*/ 30 w 30"/>
                  <a:gd name="T15" fmla="*/ 0 h 675"/>
                  <a:gd name="T16" fmla="*/ 30 w 30"/>
                  <a:gd name="T17" fmla="*/ 479 h 675"/>
                  <a:gd name="T18" fmla="*/ 0 w 30"/>
                  <a:gd name="T19" fmla="*/ 488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675">
                    <a:moveTo>
                      <a:pt x="0" y="675"/>
                    </a:moveTo>
                    <a:lnTo>
                      <a:pt x="0" y="541"/>
                    </a:lnTo>
                    <a:lnTo>
                      <a:pt x="30" y="531"/>
                    </a:lnTo>
                    <a:lnTo>
                      <a:pt x="30" y="667"/>
                    </a:lnTo>
                    <a:lnTo>
                      <a:pt x="0" y="675"/>
                    </a:lnTo>
                    <a:moveTo>
                      <a:pt x="0" y="488"/>
                    </a:moveTo>
                    <a:lnTo>
                      <a:pt x="0" y="8"/>
                    </a:lnTo>
                    <a:lnTo>
                      <a:pt x="30" y="0"/>
                    </a:lnTo>
                    <a:lnTo>
                      <a:pt x="30" y="479"/>
                    </a:lnTo>
                    <a:lnTo>
                      <a:pt x="0" y="488"/>
                    </a:lnTo>
                  </a:path>
                </a:pathLst>
              </a:custGeom>
              <a:solidFill>
                <a:srgbClr val="5A5B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81" name="Freeform 1868"/>
              <p:cNvSpPr>
                <a:spLocks/>
              </p:cNvSpPr>
              <p:nvPr/>
            </p:nvSpPr>
            <p:spPr bwMode="auto">
              <a:xfrm>
                <a:off x="5903" y="2067"/>
                <a:ext cx="3" cy="5"/>
              </a:xfrm>
              <a:custGeom>
                <a:avLst/>
                <a:gdLst>
                  <a:gd name="T0" fmla="*/ 0 w 3"/>
                  <a:gd name="T1" fmla="*/ 5 h 5"/>
                  <a:gd name="T2" fmla="*/ 0 w 3"/>
                  <a:gd name="T3" fmla="*/ 1 h 5"/>
                  <a:gd name="T4" fmla="*/ 3 w 3"/>
                  <a:gd name="T5" fmla="*/ 0 h 5"/>
                  <a:gd name="T6" fmla="*/ 3 w 3"/>
                  <a:gd name="T7" fmla="*/ 4 h 5"/>
                  <a:gd name="T8" fmla="*/ 0 w 3"/>
                  <a:gd name="T9" fmla="*/ 5 h 5"/>
                </a:gdLst>
                <a:ahLst/>
                <a:cxnLst>
                  <a:cxn ang="0">
                    <a:pos x="T0" y="T1"/>
                  </a:cxn>
                  <a:cxn ang="0">
                    <a:pos x="T2" y="T3"/>
                  </a:cxn>
                  <a:cxn ang="0">
                    <a:pos x="T4" y="T5"/>
                  </a:cxn>
                  <a:cxn ang="0">
                    <a:pos x="T6" y="T7"/>
                  </a:cxn>
                  <a:cxn ang="0">
                    <a:pos x="T8" y="T9"/>
                  </a:cxn>
                </a:cxnLst>
                <a:rect l="0" t="0" r="r" b="b"/>
                <a:pathLst>
                  <a:path w="3" h="5">
                    <a:moveTo>
                      <a:pt x="0" y="5"/>
                    </a:moveTo>
                    <a:lnTo>
                      <a:pt x="0" y="1"/>
                    </a:lnTo>
                    <a:lnTo>
                      <a:pt x="3" y="0"/>
                    </a:lnTo>
                    <a:lnTo>
                      <a:pt x="3" y="4"/>
                    </a:lnTo>
                    <a:lnTo>
                      <a:pt x="0" y="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82" name="Freeform 1869"/>
              <p:cNvSpPr>
                <a:spLocks noEditPoints="1"/>
              </p:cNvSpPr>
              <p:nvPr/>
            </p:nvSpPr>
            <p:spPr bwMode="auto">
              <a:xfrm>
                <a:off x="5576" y="2132"/>
                <a:ext cx="327" cy="177"/>
              </a:xfrm>
              <a:custGeom>
                <a:avLst/>
                <a:gdLst>
                  <a:gd name="T0" fmla="*/ 0 w 3789"/>
                  <a:gd name="T1" fmla="*/ 2047 h 2047"/>
                  <a:gd name="T2" fmla="*/ 0 w 3789"/>
                  <a:gd name="T3" fmla="*/ 1557 h 2047"/>
                  <a:gd name="T4" fmla="*/ 100 w 3789"/>
                  <a:gd name="T5" fmla="*/ 1519 h 2047"/>
                  <a:gd name="T6" fmla="*/ 100 w 3789"/>
                  <a:gd name="T7" fmla="*/ 2020 h 2047"/>
                  <a:gd name="T8" fmla="*/ 0 w 3789"/>
                  <a:gd name="T9" fmla="*/ 2047 h 2047"/>
                  <a:gd name="T10" fmla="*/ 150 w 3789"/>
                  <a:gd name="T11" fmla="*/ 2006 h 2047"/>
                  <a:gd name="T12" fmla="*/ 150 w 3789"/>
                  <a:gd name="T13" fmla="*/ 1504 h 2047"/>
                  <a:gd name="T14" fmla="*/ 660 w 3789"/>
                  <a:gd name="T15" fmla="*/ 1355 h 2047"/>
                  <a:gd name="T16" fmla="*/ 660 w 3789"/>
                  <a:gd name="T17" fmla="*/ 1867 h 2047"/>
                  <a:gd name="T18" fmla="*/ 150 w 3789"/>
                  <a:gd name="T19" fmla="*/ 2006 h 2047"/>
                  <a:gd name="T20" fmla="*/ 710 w 3789"/>
                  <a:gd name="T21" fmla="*/ 1853 h 2047"/>
                  <a:gd name="T22" fmla="*/ 710 w 3789"/>
                  <a:gd name="T23" fmla="*/ 1340 h 2047"/>
                  <a:gd name="T24" fmla="*/ 1185 w 3789"/>
                  <a:gd name="T25" fmla="*/ 1201 h 2047"/>
                  <a:gd name="T26" fmla="*/ 1185 w 3789"/>
                  <a:gd name="T27" fmla="*/ 973 h 2047"/>
                  <a:gd name="T28" fmla="*/ 710 w 3789"/>
                  <a:gd name="T29" fmla="*/ 1112 h 2047"/>
                  <a:gd name="T30" fmla="*/ 710 w 3789"/>
                  <a:gd name="T31" fmla="*/ 938 h 2047"/>
                  <a:gd name="T32" fmla="*/ 2811 w 3789"/>
                  <a:gd name="T33" fmla="*/ 298 h 2047"/>
                  <a:gd name="T34" fmla="*/ 2811 w 3789"/>
                  <a:gd name="T35" fmla="*/ 1083 h 2047"/>
                  <a:gd name="T36" fmla="*/ 1851 w 3789"/>
                  <a:gd name="T37" fmla="*/ 1360 h 2047"/>
                  <a:gd name="T38" fmla="*/ 1866 w 3789"/>
                  <a:gd name="T39" fmla="*/ 1408 h 2047"/>
                  <a:gd name="T40" fmla="*/ 2811 w 3789"/>
                  <a:gd name="T41" fmla="*/ 1135 h 2047"/>
                  <a:gd name="T42" fmla="*/ 2811 w 3789"/>
                  <a:gd name="T43" fmla="*/ 1278 h 2047"/>
                  <a:gd name="T44" fmla="*/ 710 w 3789"/>
                  <a:gd name="T45" fmla="*/ 1853 h 2047"/>
                  <a:gd name="T46" fmla="*/ 0 w 3789"/>
                  <a:gd name="T47" fmla="*/ 1320 h 2047"/>
                  <a:gd name="T48" fmla="*/ 0 w 3789"/>
                  <a:gd name="T49" fmla="*/ 1021 h 2047"/>
                  <a:gd name="T50" fmla="*/ 100 w 3789"/>
                  <a:gd name="T51" fmla="*/ 994 h 2047"/>
                  <a:gd name="T52" fmla="*/ 100 w 3789"/>
                  <a:gd name="T53" fmla="*/ 1291 h 2047"/>
                  <a:gd name="T54" fmla="*/ 0 w 3789"/>
                  <a:gd name="T55" fmla="*/ 1320 h 2047"/>
                  <a:gd name="T56" fmla="*/ 150 w 3789"/>
                  <a:gd name="T57" fmla="*/ 1276 h 2047"/>
                  <a:gd name="T58" fmla="*/ 150 w 3789"/>
                  <a:gd name="T59" fmla="*/ 980 h 2047"/>
                  <a:gd name="T60" fmla="*/ 660 w 3789"/>
                  <a:gd name="T61" fmla="*/ 841 h 2047"/>
                  <a:gd name="T62" fmla="*/ 660 w 3789"/>
                  <a:gd name="T63" fmla="*/ 901 h 2047"/>
                  <a:gd name="T64" fmla="*/ 553 w 3789"/>
                  <a:gd name="T65" fmla="*/ 934 h 2047"/>
                  <a:gd name="T66" fmla="*/ 567 w 3789"/>
                  <a:gd name="T67" fmla="*/ 982 h 2047"/>
                  <a:gd name="T68" fmla="*/ 660 w 3789"/>
                  <a:gd name="T69" fmla="*/ 954 h 2047"/>
                  <a:gd name="T70" fmla="*/ 660 w 3789"/>
                  <a:gd name="T71" fmla="*/ 1127 h 2047"/>
                  <a:gd name="T72" fmla="*/ 150 w 3789"/>
                  <a:gd name="T73" fmla="*/ 1276 h 2047"/>
                  <a:gd name="T74" fmla="*/ 2861 w 3789"/>
                  <a:gd name="T75" fmla="*/ 1264 h 2047"/>
                  <a:gd name="T76" fmla="*/ 2861 w 3789"/>
                  <a:gd name="T77" fmla="*/ 1120 h 2047"/>
                  <a:gd name="T78" fmla="*/ 3789 w 3789"/>
                  <a:gd name="T79" fmla="*/ 852 h 2047"/>
                  <a:gd name="T80" fmla="*/ 3789 w 3789"/>
                  <a:gd name="T81" fmla="*/ 1010 h 2047"/>
                  <a:gd name="T82" fmla="*/ 2861 w 3789"/>
                  <a:gd name="T83" fmla="*/ 1264 h 2047"/>
                  <a:gd name="T84" fmla="*/ 2861 w 3789"/>
                  <a:gd name="T85" fmla="*/ 1068 h 2047"/>
                  <a:gd name="T86" fmla="*/ 2861 w 3789"/>
                  <a:gd name="T87" fmla="*/ 283 h 2047"/>
                  <a:gd name="T88" fmla="*/ 3789 w 3789"/>
                  <a:gd name="T89" fmla="*/ 0 h 2047"/>
                  <a:gd name="T90" fmla="*/ 3789 w 3789"/>
                  <a:gd name="T91" fmla="*/ 800 h 2047"/>
                  <a:gd name="T92" fmla="*/ 2861 w 3789"/>
                  <a:gd name="T93" fmla="*/ 1068 h 2047"/>
                  <a:gd name="T94" fmla="*/ 710 w 3789"/>
                  <a:gd name="T95" fmla="*/ 886 h 2047"/>
                  <a:gd name="T96" fmla="*/ 710 w 3789"/>
                  <a:gd name="T97" fmla="*/ 827 h 2047"/>
                  <a:gd name="T98" fmla="*/ 2624 w 3789"/>
                  <a:gd name="T99" fmla="*/ 303 h 2047"/>
                  <a:gd name="T100" fmla="*/ 710 w 3789"/>
                  <a:gd name="T101" fmla="*/ 886 h 2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89" h="2047">
                    <a:moveTo>
                      <a:pt x="0" y="2047"/>
                    </a:moveTo>
                    <a:lnTo>
                      <a:pt x="0" y="1557"/>
                    </a:lnTo>
                    <a:lnTo>
                      <a:pt x="100" y="1519"/>
                    </a:lnTo>
                    <a:lnTo>
                      <a:pt x="100" y="2020"/>
                    </a:lnTo>
                    <a:lnTo>
                      <a:pt x="0" y="2047"/>
                    </a:lnTo>
                    <a:moveTo>
                      <a:pt x="150" y="2006"/>
                    </a:moveTo>
                    <a:lnTo>
                      <a:pt x="150" y="1504"/>
                    </a:lnTo>
                    <a:lnTo>
                      <a:pt x="660" y="1355"/>
                    </a:lnTo>
                    <a:lnTo>
                      <a:pt x="660" y="1867"/>
                    </a:lnTo>
                    <a:lnTo>
                      <a:pt x="150" y="2006"/>
                    </a:lnTo>
                    <a:moveTo>
                      <a:pt x="710" y="1853"/>
                    </a:moveTo>
                    <a:lnTo>
                      <a:pt x="710" y="1340"/>
                    </a:lnTo>
                    <a:lnTo>
                      <a:pt x="1185" y="1201"/>
                    </a:lnTo>
                    <a:lnTo>
                      <a:pt x="1185" y="973"/>
                    </a:lnTo>
                    <a:lnTo>
                      <a:pt x="710" y="1112"/>
                    </a:lnTo>
                    <a:lnTo>
                      <a:pt x="710" y="938"/>
                    </a:lnTo>
                    <a:lnTo>
                      <a:pt x="2811" y="298"/>
                    </a:lnTo>
                    <a:lnTo>
                      <a:pt x="2811" y="1083"/>
                    </a:lnTo>
                    <a:lnTo>
                      <a:pt x="1851" y="1360"/>
                    </a:lnTo>
                    <a:lnTo>
                      <a:pt x="1866" y="1408"/>
                    </a:lnTo>
                    <a:lnTo>
                      <a:pt x="2811" y="1135"/>
                    </a:lnTo>
                    <a:lnTo>
                      <a:pt x="2811" y="1278"/>
                    </a:lnTo>
                    <a:lnTo>
                      <a:pt x="710" y="1853"/>
                    </a:lnTo>
                    <a:moveTo>
                      <a:pt x="0" y="1320"/>
                    </a:moveTo>
                    <a:lnTo>
                      <a:pt x="0" y="1021"/>
                    </a:lnTo>
                    <a:lnTo>
                      <a:pt x="100" y="994"/>
                    </a:lnTo>
                    <a:lnTo>
                      <a:pt x="100" y="1291"/>
                    </a:lnTo>
                    <a:lnTo>
                      <a:pt x="0" y="1320"/>
                    </a:lnTo>
                    <a:moveTo>
                      <a:pt x="150" y="1276"/>
                    </a:moveTo>
                    <a:lnTo>
                      <a:pt x="150" y="980"/>
                    </a:lnTo>
                    <a:lnTo>
                      <a:pt x="660" y="841"/>
                    </a:lnTo>
                    <a:lnTo>
                      <a:pt x="660" y="901"/>
                    </a:lnTo>
                    <a:lnTo>
                      <a:pt x="553" y="934"/>
                    </a:lnTo>
                    <a:lnTo>
                      <a:pt x="567" y="982"/>
                    </a:lnTo>
                    <a:lnTo>
                      <a:pt x="660" y="954"/>
                    </a:lnTo>
                    <a:lnTo>
                      <a:pt x="660" y="1127"/>
                    </a:lnTo>
                    <a:lnTo>
                      <a:pt x="150" y="1276"/>
                    </a:lnTo>
                    <a:moveTo>
                      <a:pt x="2861" y="1264"/>
                    </a:moveTo>
                    <a:lnTo>
                      <a:pt x="2861" y="1120"/>
                    </a:lnTo>
                    <a:lnTo>
                      <a:pt x="3789" y="852"/>
                    </a:lnTo>
                    <a:lnTo>
                      <a:pt x="3789" y="1010"/>
                    </a:lnTo>
                    <a:lnTo>
                      <a:pt x="2861" y="1264"/>
                    </a:lnTo>
                    <a:moveTo>
                      <a:pt x="2861" y="1068"/>
                    </a:moveTo>
                    <a:lnTo>
                      <a:pt x="2861" y="283"/>
                    </a:lnTo>
                    <a:lnTo>
                      <a:pt x="3789" y="0"/>
                    </a:lnTo>
                    <a:lnTo>
                      <a:pt x="3789" y="800"/>
                    </a:lnTo>
                    <a:lnTo>
                      <a:pt x="2861" y="1068"/>
                    </a:lnTo>
                    <a:moveTo>
                      <a:pt x="710" y="886"/>
                    </a:moveTo>
                    <a:lnTo>
                      <a:pt x="710" y="827"/>
                    </a:lnTo>
                    <a:lnTo>
                      <a:pt x="2624" y="303"/>
                    </a:lnTo>
                    <a:lnTo>
                      <a:pt x="710" y="886"/>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83" name="Freeform 1870"/>
              <p:cNvSpPr>
                <a:spLocks noEditPoints="1"/>
              </p:cNvSpPr>
              <p:nvPr/>
            </p:nvSpPr>
            <p:spPr bwMode="auto">
              <a:xfrm>
                <a:off x="5585" y="2217"/>
                <a:ext cx="4" cy="90"/>
              </a:xfrm>
              <a:custGeom>
                <a:avLst/>
                <a:gdLst>
                  <a:gd name="T0" fmla="*/ 0 w 50"/>
                  <a:gd name="T1" fmla="*/ 1040 h 1040"/>
                  <a:gd name="T2" fmla="*/ 0 w 50"/>
                  <a:gd name="T3" fmla="*/ 539 h 1040"/>
                  <a:gd name="T4" fmla="*/ 3 w 50"/>
                  <a:gd name="T5" fmla="*/ 538 h 1040"/>
                  <a:gd name="T6" fmla="*/ 50 w 50"/>
                  <a:gd name="T7" fmla="*/ 524 h 1040"/>
                  <a:gd name="T8" fmla="*/ 50 w 50"/>
                  <a:gd name="T9" fmla="*/ 1026 h 1040"/>
                  <a:gd name="T10" fmla="*/ 0 w 50"/>
                  <a:gd name="T11" fmla="*/ 1040 h 1040"/>
                  <a:gd name="T12" fmla="*/ 0 w 50"/>
                  <a:gd name="T13" fmla="*/ 311 h 1040"/>
                  <a:gd name="T14" fmla="*/ 0 w 50"/>
                  <a:gd name="T15" fmla="*/ 14 h 1040"/>
                  <a:gd name="T16" fmla="*/ 50 w 50"/>
                  <a:gd name="T17" fmla="*/ 0 h 1040"/>
                  <a:gd name="T18" fmla="*/ 50 w 50"/>
                  <a:gd name="T19" fmla="*/ 296 h 1040"/>
                  <a:gd name="T20" fmla="*/ 0 w 50"/>
                  <a:gd name="T21" fmla="*/ 31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1040">
                    <a:moveTo>
                      <a:pt x="0" y="1040"/>
                    </a:moveTo>
                    <a:lnTo>
                      <a:pt x="0" y="539"/>
                    </a:lnTo>
                    <a:lnTo>
                      <a:pt x="3" y="538"/>
                    </a:lnTo>
                    <a:lnTo>
                      <a:pt x="50" y="524"/>
                    </a:lnTo>
                    <a:lnTo>
                      <a:pt x="50" y="1026"/>
                    </a:lnTo>
                    <a:lnTo>
                      <a:pt x="0" y="1040"/>
                    </a:lnTo>
                    <a:moveTo>
                      <a:pt x="0" y="311"/>
                    </a:moveTo>
                    <a:lnTo>
                      <a:pt x="0" y="14"/>
                    </a:lnTo>
                    <a:lnTo>
                      <a:pt x="50" y="0"/>
                    </a:lnTo>
                    <a:lnTo>
                      <a:pt x="50" y="296"/>
                    </a:lnTo>
                    <a:lnTo>
                      <a:pt x="0" y="31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84" name="Freeform 1871"/>
              <p:cNvSpPr>
                <a:spLocks noEditPoints="1"/>
              </p:cNvSpPr>
              <p:nvPr/>
            </p:nvSpPr>
            <p:spPr bwMode="auto">
              <a:xfrm>
                <a:off x="5624" y="2131"/>
                <a:ext cx="279" cy="86"/>
              </a:xfrm>
              <a:custGeom>
                <a:avLst/>
                <a:gdLst>
                  <a:gd name="T0" fmla="*/ 14 w 3236"/>
                  <a:gd name="T1" fmla="*/ 998 h 998"/>
                  <a:gd name="T2" fmla="*/ 0 w 3236"/>
                  <a:gd name="T3" fmla="*/ 950 h 998"/>
                  <a:gd name="T4" fmla="*/ 107 w 3236"/>
                  <a:gd name="T5" fmla="*/ 917 h 998"/>
                  <a:gd name="T6" fmla="*/ 107 w 3236"/>
                  <a:gd name="T7" fmla="*/ 970 h 998"/>
                  <a:gd name="T8" fmla="*/ 14 w 3236"/>
                  <a:gd name="T9" fmla="*/ 998 h 998"/>
                  <a:gd name="T10" fmla="*/ 157 w 3236"/>
                  <a:gd name="T11" fmla="*/ 954 h 998"/>
                  <a:gd name="T12" fmla="*/ 157 w 3236"/>
                  <a:gd name="T13" fmla="*/ 902 h 998"/>
                  <a:gd name="T14" fmla="*/ 2071 w 3236"/>
                  <a:gd name="T15" fmla="*/ 319 h 998"/>
                  <a:gd name="T16" fmla="*/ 2258 w 3236"/>
                  <a:gd name="T17" fmla="*/ 268 h 998"/>
                  <a:gd name="T18" fmla="*/ 2258 w 3236"/>
                  <a:gd name="T19" fmla="*/ 314 h 998"/>
                  <a:gd name="T20" fmla="*/ 157 w 3236"/>
                  <a:gd name="T21" fmla="*/ 954 h 998"/>
                  <a:gd name="T22" fmla="*/ 2308 w 3236"/>
                  <a:gd name="T23" fmla="*/ 299 h 998"/>
                  <a:gd name="T24" fmla="*/ 2308 w 3236"/>
                  <a:gd name="T25" fmla="*/ 254 h 998"/>
                  <a:gd name="T26" fmla="*/ 3236 w 3236"/>
                  <a:gd name="T27" fmla="*/ 0 h 998"/>
                  <a:gd name="T28" fmla="*/ 3236 w 3236"/>
                  <a:gd name="T29" fmla="*/ 16 h 998"/>
                  <a:gd name="T30" fmla="*/ 2308 w 3236"/>
                  <a:gd name="T31" fmla="*/ 299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36" h="998">
                    <a:moveTo>
                      <a:pt x="14" y="998"/>
                    </a:moveTo>
                    <a:lnTo>
                      <a:pt x="0" y="950"/>
                    </a:lnTo>
                    <a:lnTo>
                      <a:pt x="107" y="917"/>
                    </a:lnTo>
                    <a:lnTo>
                      <a:pt x="107" y="970"/>
                    </a:lnTo>
                    <a:lnTo>
                      <a:pt x="14" y="998"/>
                    </a:lnTo>
                    <a:moveTo>
                      <a:pt x="157" y="954"/>
                    </a:moveTo>
                    <a:lnTo>
                      <a:pt x="157" y="902"/>
                    </a:lnTo>
                    <a:lnTo>
                      <a:pt x="2071" y="319"/>
                    </a:lnTo>
                    <a:lnTo>
                      <a:pt x="2258" y="268"/>
                    </a:lnTo>
                    <a:lnTo>
                      <a:pt x="2258" y="314"/>
                    </a:lnTo>
                    <a:lnTo>
                      <a:pt x="157" y="954"/>
                    </a:lnTo>
                    <a:moveTo>
                      <a:pt x="2308" y="299"/>
                    </a:moveTo>
                    <a:lnTo>
                      <a:pt x="2308" y="254"/>
                    </a:lnTo>
                    <a:lnTo>
                      <a:pt x="3236" y="0"/>
                    </a:lnTo>
                    <a:lnTo>
                      <a:pt x="3236" y="16"/>
                    </a:lnTo>
                    <a:lnTo>
                      <a:pt x="2308" y="29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85" name="Freeform 1872"/>
              <p:cNvSpPr>
                <a:spLocks noEditPoints="1"/>
              </p:cNvSpPr>
              <p:nvPr/>
            </p:nvSpPr>
            <p:spPr bwMode="auto">
              <a:xfrm>
                <a:off x="5633" y="2204"/>
                <a:ext cx="5" cy="90"/>
              </a:xfrm>
              <a:custGeom>
                <a:avLst/>
                <a:gdLst>
                  <a:gd name="T0" fmla="*/ 0 w 50"/>
                  <a:gd name="T1" fmla="*/ 1040 h 1040"/>
                  <a:gd name="T2" fmla="*/ 0 w 50"/>
                  <a:gd name="T3" fmla="*/ 528 h 1040"/>
                  <a:gd name="T4" fmla="*/ 50 w 50"/>
                  <a:gd name="T5" fmla="*/ 513 h 1040"/>
                  <a:gd name="T6" fmla="*/ 50 w 50"/>
                  <a:gd name="T7" fmla="*/ 1026 h 1040"/>
                  <a:gd name="T8" fmla="*/ 0 w 50"/>
                  <a:gd name="T9" fmla="*/ 1040 h 1040"/>
                  <a:gd name="T10" fmla="*/ 0 w 50"/>
                  <a:gd name="T11" fmla="*/ 300 h 1040"/>
                  <a:gd name="T12" fmla="*/ 0 w 50"/>
                  <a:gd name="T13" fmla="*/ 14 h 1040"/>
                  <a:gd name="T14" fmla="*/ 50 w 50"/>
                  <a:gd name="T15" fmla="*/ 0 h 1040"/>
                  <a:gd name="T16" fmla="*/ 50 w 50"/>
                  <a:gd name="T17" fmla="*/ 285 h 1040"/>
                  <a:gd name="T18" fmla="*/ 0 w 50"/>
                  <a:gd name="T19" fmla="*/ 300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040">
                    <a:moveTo>
                      <a:pt x="0" y="1040"/>
                    </a:moveTo>
                    <a:lnTo>
                      <a:pt x="0" y="528"/>
                    </a:lnTo>
                    <a:lnTo>
                      <a:pt x="50" y="513"/>
                    </a:lnTo>
                    <a:lnTo>
                      <a:pt x="50" y="1026"/>
                    </a:lnTo>
                    <a:lnTo>
                      <a:pt x="0" y="1040"/>
                    </a:lnTo>
                    <a:moveTo>
                      <a:pt x="0" y="300"/>
                    </a:moveTo>
                    <a:lnTo>
                      <a:pt x="0" y="14"/>
                    </a:lnTo>
                    <a:lnTo>
                      <a:pt x="50" y="0"/>
                    </a:lnTo>
                    <a:lnTo>
                      <a:pt x="50" y="285"/>
                    </a:lnTo>
                    <a:lnTo>
                      <a:pt x="0" y="30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86" name="Freeform 1873"/>
              <p:cNvSpPr>
                <a:spLocks/>
              </p:cNvSpPr>
              <p:nvPr/>
            </p:nvSpPr>
            <p:spPr bwMode="auto">
              <a:xfrm>
                <a:off x="5576" y="2264"/>
                <a:ext cx="9" cy="3"/>
              </a:xfrm>
              <a:custGeom>
                <a:avLst/>
                <a:gdLst>
                  <a:gd name="T0" fmla="*/ 0 w 9"/>
                  <a:gd name="T1" fmla="*/ 3 h 3"/>
                  <a:gd name="T2" fmla="*/ 0 w 9"/>
                  <a:gd name="T3" fmla="*/ 2 h 3"/>
                  <a:gd name="T4" fmla="*/ 9 w 9"/>
                  <a:gd name="T5" fmla="*/ 0 h 3"/>
                  <a:gd name="T6" fmla="*/ 9 w 9"/>
                  <a:gd name="T7" fmla="*/ 0 h 3"/>
                  <a:gd name="T8" fmla="*/ 0 w 9"/>
                  <a:gd name="T9" fmla="*/ 3 h 3"/>
                </a:gdLst>
                <a:ahLst/>
                <a:cxnLst>
                  <a:cxn ang="0">
                    <a:pos x="T0" y="T1"/>
                  </a:cxn>
                  <a:cxn ang="0">
                    <a:pos x="T2" y="T3"/>
                  </a:cxn>
                  <a:cxn ang="0">
                    <a:pos x="T4" y="T5"/>
                  </a:cxn>
                  <a:cxn ang="0">
                    <a:pos x="T6" y="T7"/>
                  </a:cxn>
                  <a:cxn ang="0">
                    <a:pos x="T8" y="T9"/>
                  </a:cxn>
                </a:cxnLst>
                <a:rect l="0" t="0" r="r" b="b"/>
                <a:pathLst>
                  <a:path w="9" h="3">
                    <a:moveTo>
                      <a:pt x="0" y="3"/>
                    </a:moveTo>
                    <a:lnTo>
                      <a:pt x="0" y="2"/>
                    </a:lnTo>
                    <a:lnTo>
                      <a:pt x="9" y="0"/>
                    </a:lnTo>
                    <a:lnTo>
                      <a:pt x="9" y="0"/>
                    </a:lnTo>
                    <a:lnTo>
                      <a:pt x="0"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87" name="Freeform 1874"/>
              <p:cNvSpPr>
                <a:spLocks noEditPoints="1"/>
              </p:cNvSpPr>
              <p:nvPr/>
            </p:nvSpPr>
            <p:spPr bwMode="auto">
              <a:xfrm>
                <a:off x="5819" y="2153"/>
                <a:ext cx="4" cy="90"/>
              </a:xfrm>
              <a:custGeom>
                <a:avLst/>
                <a:gdLst>
                  <a:gd name="T0" fmla="*/ 0 w 50"/>
                  <a:gd name="T1" fmla="*/ 1040 h 1040"/>
                  <a:gd name="T2" fmla="*/ 0 w 50"/>
                  <a:gd name="T3" fmla="*/ 897 h 1040"/>
                  <a:gd name="T4" fmla="*/ 50 w 50"/>
                  <a:gd name="T5" fmla="*/ 882 h 1040"/>
                  <a:gd name="T6" fmla="*/ 50 w 50"/>
                  <a:gd name="T7" fmla="*/ 1026 h 1040"/>
                  <a:gd name="T8" fmla="*/ 0 w 50"/>
                  <a:gd name="T9" fmla="*/ 1040 h 1040"/>
                  <a:gd name="T10" fmla="*/ 0 w 50"/>
                  <a:gd name="T11" fmla="*/ 845 h 1040"/>
                  <a:gd name="T12" fmla="*/ 0 w 50"/>
                  <a:gd name="T13" fmla="*/ 14 h 1040"/>
                  <a:gd name="T14" fmla="*/ 50 w 50"/>
                  <a:gd name="T15" fmla="*/ 0 h 1040"/>
                  <a:gd name="T16" fmla="*/ 50 w 50"/>
                  <a:gd name="T17" fmla="*/ 830 h 1040"/>
                  <a:gd name="T18" fmla="*/ 0 w 50"/>
                  <a:gd name="T19" fmla="*/ 845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040">
                    <a:moveTo>
                      <a:pt x="0" y="1040"/>
                    </a:moveTo>
                    <a:lnTo>
                      <a:pt x="0" y="897"/>
                    </a:lnTo>
                    <a:lnTo>
                      <a:pt x="50" y="882"/>
                    </a:lnTo>
                    <a:lnTo>
                      <a:pt x="50" y="1026"/>
                    </a:lnTo>
                    <a:lnTo>
                      <a:pt x="0" y="1040"/>
                    </a:lnTo>
                    <a:moveTo>
                      <a:pt x="0" y="845"/>
                    </a:moveTo>
                    <a:lnTo>
                      <a:pt x="0" y="14"/>
                    </a:lnTo>
                    <a:lnTo>
                      <a:pt x="50" y="0"/>
                    </a:lnTo>
                    <a:lnTo>
                      <a:pt x="50" y="830"/>
                    </a:lnTo>
                    <a:lnTo>
                      <a:pt x="0" y="84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88" name="Freeform 1875"/>
              <p:cNvSpPr>
                <a:spLocks/>
              </p:cNvSpPr>
              <p:nvPr/>
            </p:nvSpPr>
            <p:spPr bwMode="auto">
              <a:xfrm>
                <a:off x="5736" y="2202"/>
                <a:ext cx="167" cy="52"/>
              </a:xfrm>
              <a:custGeom>
                <a:avLst/>
                <a:gdLst>
                  <a:gd name="T0" fmla="*/ 1 w 167"/>
                  <a:gd name="T1" fmla="*/ 52 h 52"/>
                  <a:gd name="T2" fmla="*/ 0 w 167"/>
                  <a:gd name="T3" fmla="*/ 48 h 52"/>
                  <a:gd name="T4" fmla="*/ 83 w 167"/>
                  <a:gd name="T5" fmla="*/ 24 h 52"/>
                  <a:gd name="T6" fmla="*/ 87 w 167"/>
                  <a:gd name="T7" fmla="*/ 23 h 52"/>
                  <a:gd name="T8" fmla="*/ 167 w 167"/>
                  <a:gd name="T9" fmla="*/ 0 h 52"/>
                  <a:gd name="T10" fmla="*/ 167 w 167"/>
                  <a:gd name="T11" fmla="*/ 4 h 52"/>
                  <a:gd name="T12" fmla="*/ 87 w 167"/>
                  <a:gd name="T13" fmla="*/ 27 h 52"/>
                  <a:gd name="T14" fmla="*/ 83 w 167"/>
                  <a:gd name="T15" fmla="*/ 28 h 52"/>
                  <a:gd name="T16" fmla="*/ 1 w 167"/>
                  <a:gd name="T1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52">
                    <a:moveTo>
                      <a:pt x="1" y="52"/>
                    </a:moveTo>
                    <a:lnTo>
                      <a:pt x="0" y="48"/>
                    </a:lnTo>
                    <a:lnTo>
                      <a:pt x="83" y="24"/>
                    </a:lnTo>
                    <a:lnTo>
                      <a:pt x="87" y="23"/>
                    </a:lnTo>
                    <a:lnTo>
                      <a:pt x="167" y="0"/>
                    </a:lnTo>
                    <a:lnTo>
                      <a:pt x="167" y="4"/>
                    </a:lnTo>
                    <a:lnTo>
                      <a:pt x="87" y="27"/>
                    </a:lnTo>
                    <a:lnTo>
                      <a:pt x="83" y="28"/>
                    </a:lnTo>
                    <a:lnTo>
                      <a:pt x="1" y="5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89" name="Freeform 1876"/>
              <p:cNvSpPr>
                <a:spLocks noEditPoints="1"/>
              </p:cNvSpPr>
              <p:nvPr/>
            </p:nvSpPr>
            <p:spPr bwMode="auto">
              <a:xfrm>
                <a:off x="5903" y="2132"/>
                <a:ext cx="3" cy="88"/>
              </a:xfrm>
              <a:custGeom>
                <a:avLst/>
                <a:gdLst>
                  <a:gd name="T0" fmla="*/ 0 w 30"/>
                  <a:gd name="T1" fmla="*/ 1019 h 1019"/>
                  <a:gd name="T2" fmla="*/ 0 w 30"/>
                  <a:gd name="T3" fmla="*/ 861 h 1019"/>
                  <a:gd name="T4" fmla="*/ 30 w 30"/>
                  <a:gd name="T5" fmla="*/ 852 h 1019"/>
                  <a:gd name="T6" fmla="*/ 30 w 30"/>
                  <a:gd name="T7" fmla="*/ 1011 h 1019"/>
                  <a:gd name="T8" fmla="*/ 0 w 30"/>
                  <a:gd name="T9" fmla="*/ 1019 h 1019"/>
                  <a:gd name="T10" fmla="*/ 0 w 30"/>
                  <a:gd name="T11" fmla="*/ 809 h 1019"/>
                  <a:gd name="T12" fmla="*/ 0 w 30"/>
                  <a:gd name="T13" fmla="*/ 9 h 1019"/>
                  <a:gd name="T14" fmla="*/ 30 w 30"/>
                  <a:gd name="T15" fmla="*/ 0 h 1019"/>
                  <a:gd name="T16" fmla="*/ 30 w 30"/>
                  <a:gd name="T17" fmla="*/ 800 h 1019"/>
                  <a:gd name="T18" fmla="*/ 0 w 30"/>
                  <a:gd name="T19" fmla="*/ 809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019">
                    <a:moveTo>
                      <a:pt x="0" y="1019"/>
                    </a:moveTo>
                    <a:lnTo>
                      <a:pt x="0" y="861"/>
                    </a:lnTo>
                    <a:lnTo>
                      <a:pt x="30" y="852"/>
                    </a:lnTo>
                    <a:lnTo>
                      <a:pt x="30" y="1011"/>
                    </a:lnTo>
                    <a:lnTo>
                      <a:pt x="0" y="1019"/>
                    </a:lnTo>
                    <a:moveTo>
                      <a:pt x="0" y="809"/>
                    </a:moveTo>
                    <a:lnTo>
                      <a:pt x="0" y="9"/>
                    </a:lnTo>
                    <a:lnTo>
                      <a:pt x="30" y="0"/>
                    </a:lnTo>
                    <a:lnTo>
                      <a:pt x="30" y="800"/>
                    </a:lnTo>
                    <a:lnTo>
                      <a:pt x="0" y="809"/>
                    </a:lnTo>
                  </a:path>
                </a:pathLst>
              </a:custGeom>
              <a:solidFill>
                <a:srgbClr val="7475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90" name="Freeform 1877"/>
              <p:cNvSpPr>
                <a:spLocks/>
              </p:cNvSpPr>
              <p:nvPr/>
            </p:nvSpPr>
            <p:spPr bwMode="auto">
              <a:xfrm>
                <a:off x="5903" y="2127"/>
                <a:ext cx="3" cy="5"/>
              </a:xfrm>
              <a:custGeom>
                <a:avLst/>
                <a:gdLst>
                  <a:gd name="T0" fmla="*/ 0 w 3"/>
                  <a:gd name="T1" fmla="*/ 5 h 5"/>
                  <a:gd name="T2" fmla="*/ 0 w 3"/>
                  <a:gd name="T3" fmla="*/ 4 h 5"/>
                  <a:gd name="T4" fmla="*/ 3 w 3"/>
                  <a:gd name="T5" fmla="*/ 3 h 5"/>
                  <a:gd name="T6" fmla="*/ 3 w 3"/>
                  <a:gd name="T7" fmla="*/ 0 h 5"/>
                  <a:gd name="T8" fmla="*/ 3 w 3"/>
                  <a:gd name="T9" fmla="*/ 5 h 5"/>
                  <a:gd name="T10" fmla="*/ 0 w 3"/>
                  <a:gd name="T11" fmla="*/ 5 h 5"/>
                </a:gdLst>
                <a:ahLst/>
                <a:cxnLst>
                  <a:cxn ang="0">
                    <a:pos x="T0" y="T1"/>
                  </a:cxn>
                  <a:cxn ang="0">
                    <a:pos x="T2" y="T3"/>
                  </a:cxn>
                  <a:cxn ang="0">
                    <a:pos x="T4" y="T5"/>
                  </a:cxn>
                  <a:cxn ang="0">
                    <a:pos x="T6" y="T7"/>
                  </a:cxn>
                  <a:cxn ang="0">
                    <a:pos x="T8" y="T9"/>
                  </a:cxn>
                  <a:cxn ang="0">
                    <a:pos x="T10" y="T11"/>
                  </a:cxn>
                </a:cxnLst>
                <a:rect l="0" t="0" r="r" b="b"/>
                <a:pathLst>
                  <a:path w="3" h="5">
                    <a:moveTo>
                      <a:pt x="0" y="5"/>
                    </a:moveTo>
                    <a:lnTo>
                      <a:pt x="0" y="4"/>
                    </a:lnTo>
                    <a:lnTo>
                      <a:pt x="3" y="3"/>
                    </a:lnTo>
                    <a:lnTo>
                      <a:pt x="3" y="0"/>
                    </a:lnTo>
                    <a:lnTo>
                      <a:pt x="3" y="5"/>
                    </a:lnTo>
                    <a:lnTo>
                      <a:pt x="0" y="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91" name="Freeform 1878"/>
              <p:cNvSpPr>
                <a:spLocks/>
              </p:cNvSpPr>
              <p:nvPr/>
            </p:nvSpPr>
            <p:spPr bwMode="auto">
              <a:xfrm>
                <a:off x="5903" y="2201"/>
                <a:ext cx="3" cy="5"/>
              </a:xfrm>
              <a:custGeom>
                <a:avLst/>
                <a:gdLst>
                  <a:gd name="T0" fmla="*/ 0 w 3"/>
                  <a:gd name="T1" fmla="*/ 5 h 5"/>
                  <a:gd name="T2" fmla="*/ 0 w 3"/>
                  <a:gd name="T3" fmla="*/ 1 h 5"/>
                  <a:gd name="T4" fmla="*/ 3 w 3"/>
                  <a:gd name="T5" fmla="*/ 0 h 5"/>
                  <a:gd name="T6" fmla="*/ 3 w 3"/>
                  <a:gd name="T7" fmla="*/ 4 h 5"/>
                  <a:gd name="T8" fmla="*/ 0 w 3"/>
                  <a:gd name="T9" fmla="*/ 5 h 5"/>
                </a:gdLst>
                <a:ahLst/>
                <a:cxnLst>
                  <a:cxn ang="0">
                    <a:pos x="T0" y="T1"/>
                  </a:cxn>
                  <a:cxn ang="0">
                    <a:pos x="T2" y="T3"/>
                  </a:cxn>
                  <a:cxn ang="0">
                    <a:pos x="T4" y="T5"/>
                  </a:cxn>
                  <a:cxn ang="0">
                    <a:pos x="T6" y="T7"/>
                  </a:cxn>
                  <a:cxn ang="0">
                    <a:pos x="T8" y="T9"/>
                  </a:cxn>
                </a:cxnLst>
                <a:rect l="0" t="0" r="r" b="b"/>
                <a:pathLst>
                  <a:path w="3" h="5">
                    <a:moveTo>
                      <a:pt x="0" y="5"/>
                    </a:moveTo>
                    <a:lnTo>
                      <a:pt x="0" y="1"/>
                    </a:lnTo>
                    <a:lnTo>
                      <a:pt x="3" y="0"/>
                    </a:lnTo>
                    <a:lnTo>
                      <a:pt x="3" y="4"/>
                    </a:lnTo>
                    <a:lnTo>
                      <a:pt x="0" y="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92" name="Freeform 1879"/>
              <p:cNvSpPr>
                <a:spLocks noEditPoints="1"/>
              </p:cNvSpPr>
              <p:nvPr/>
            </p:nvSpPr>
            <p:spPr bwMode="auto">
              <a:xfrm>
                <a:off x="5576" y="2115"/>
                <a:ext cx="327" cy="106"/>
              </a:xfrm>
              <a:custGeom>
                <a:avLst/>
                <a:gdLst>
                  <a:gd name="T0" fmla="*/ 0 w 3789"/>
                  <a:gd name="T1" fmla="*/ 1226 h 1226"/>
                  <a:gd name="T2" fmla="*/ 0 w 3789"/>
                  <a:gd name="T3" fmla="*/ 1213 h 1226"/>
                  <a:gd name="T4" fmla="*/ 100 w 3789"/>
                  <a:gd name="T5" fmla="*/ 1175 h 1226"/>
                  <a:gd name="T6" fmla="*/ 100 w 3789"/>
                  <a:gd name="T7" fmla="*/ 1199 h 1226"/>
                  <a:gd name="T8" fmla="*/ 0 w 3789"/>
                  <a:gd name="T9" fmla="*/ 1226 h 1226"/>
                  <a:gd name="T10" fmla="*/ 150 w 3789"/>
                  <a:gd name="T11" fmla="*/ 1185 h 1226"/>
                  <a:gd name="T12" fmla="*/ 150 w 3789"/>
                  <a:gd name="T13" fmla="*/ 996 h 1226"/>
                  <a:gd name="T14" fmla="*/ 660 w 3789"/>
                  <a:gd name="T15" fmla="*/ 857 h 1226"/>
                  <a:gd name="T16" fmla="*/ 660 w 3789"/>
                  <a:gd name="T17" fmla="*/ 1046 h 1226"/>
                  <a:gd name="T18" fmla="*/ 150 w 3789"/>
                  <a:gd name="T19" fmla="*/ 1185 h 1226"/>
                  <a:gd name="T20" fmla="*/ 0 w 3789"/>
                  <a:gd name="T21" fmla="*/ 1160 h 1226"/>
                  <a:gd name="T22" fmla="*/ 0 w 3789"/>
                  <a:gd name="T23" fmla="*/ 1037 h 1226"/>
                  <a:gd name="T24" fmla="*/ 100 w 3789"/>
                  <a:gd name="T25" fmla="*/ 1010 h 1226"/>
                  <a:gd name="T26" fmla="*/ 100 w 3789"/>
                  <a:gd name="T27" fmla="*/ 1122 h 1226"/>
                  <a:gd name="T28" fmla="*/ 0 w 3789"/>
                  <a:gd name="T29" fmla="*/ 1160 h 1226"/>
                  <a:gd name="T30" fmla="*/ 710 w 3789"/>
                  <a:gd name="T31" fmla="*/ 1032 h 1226"/>
                  <a:gd name="T32" fmla="*/ 710 w 3789"/>
                  <a:gd name="T33" fmla="*/ 843 h 1226"/>
                  <a:gd name="T34" fmla="*/ 2811 w 3789"/>
                  <a:gd name="T35" fmla="*/ 268 h 1226"/>
                  <a:gd name="T36" fmla="*/ 2811 w 3789"/>
                  <a:gd name="T37" fmla="*/ 451 h 1226"/>
                  <a:gd name="T38" fmla="*/ 2624 w 3789"/>
                  <a:gd name="T39" fmla="*/ 508 h 1226"/>
                  <a:gd name="T40" fmla="*/ 710 w 3789"/>
                  <a:gd name="T41" fmla="*/ 1032 h 1226"/>
                  <a:gd name="T42" fmla="*/ 2861 w 3789"/>
                  <a:gd name="T43" fmla="*/ 436 h 1226"/>
                  <a:gd name="T44" fmla="*/ 2861 w 3789"/>
                  <a:gd name="T45" fmla="*/ 254 h 1226"/>
                  <a:gd name="T46" fmla="*/ 3789 w 3789"/>
                  <a:gd name="T47" fmla="*/ 0 h 1226"/>
                  <a:gd name="T48" fmla="*/ 3789 w 3789"/>
                  <a:gd name="T49" fmla="*/ 153 h 1226"/>
                  <a:gd name="T50" fmla="*/ 2861 w 3789"/>
                  <a:gd name="T51" fmla="*/ 436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89" h="1226">
                    <a:moveTo>
                      <a:pt x="0" y="1226"/>
                    </a:moveTo>
                    <a:lnTo>
                      <a:pt x="0" y="1213"/>
                    </a:lnTo>
                    <a:lnTo>
                      <a:pt x="100" y="1175"/>
                    </a:lnTo>
                    <a:lnTo>
                      <a:pt x="100" y="1199"/>
                    </a:lnTo>
                    <a:lnTo>
                      <a:pt x="0" y="1226"/>
                    </a:lnTo>
                    <a:moveTo>
                      <a:pt x="150" y="1185"/>
                    </a:moveTo>
                    <a:lnTo>
                      <a:pt x="150" y="996"/>
                    </a:lnTo>
                    <a:lnTo>
                      <a:pt x="660" y="857"/>
                    </a:lnTo>
                    <a:lnTo>
                      <a:pt x="660" y="1046"/>
                    </a:lnTo>
                    <a:lnTo>
                      <a:pt x="150" y="1185"/>
                    </a:lnTo>
                    <a:moveTo>
                      <a:pt x="0" y="1160"/>
                    </a:moveTo>
                    <a:lnTo>
                      <a:pt x="0" y="1037"/>
                    </a:lnTo>
                    <a:lnTo>
                      <a:pt x="100" y="1010"/>
                    </a:lnTo>
                    <a:lnTo>
                      <a:pt x="100" y="1122"/>
                    </a:lnTo>
                    <a:lnTo>
                      <a:pt x="0" y="1160"/>
                    </a:lnTo>
                    <a:moveTo>
                      <a:pt x="710" y="1032"/>
                    </a:moveTo>
                    <a:lnTo>
                      <a:pt x="710" y="843"/>
                    </a:lnTo>
                    <a:lnTo>
                      <a:pt x="2811" y="268"/>
                    </a:lnTo>
                    <a:lnTo>
                      <a:pt x="2811" y="451"/>
                    </a:lnTo>
                    <a:lnTo>
                      <a:pt x="2624" y="508"/>
                    </a:lnTo>
                    <a:lnTo>
                      <a:pt x="710" y="1032"/>
                    </a:lnTo>
                    <a:moveTo>
                      <a:pt x="2861" y="436"/>
                    </a:moveTo>
                    <a:lnTo>
                      <a:pt x="2861" y="254"/>
                    </a:lnTo>
                    <a:lnTo>
                      <a:pt x="3789" y="0"/>
                    </a:lnTo>
                    <a:lnTo>
                      <a:pt x="3789" y="153"/>
                    </a:lnTo>
                    <a:lnTo>
                      <a:pt x="2861" y="436"/>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93" name="Freeform 1880"/>
              <p:cNvSpPr>
                <a:spLocks/>
              </p:cNvSpPr>
              <p:nvPr/>
            </p:nvSpPr>
            <p:spPr bwMode="auto">
              <a:xfrm>
                <a:off x="5585" y="2201"/>
                <a:ext cx="4" cy="17"/>
              </a:xfrm>
              <a:custGeom>
                <a:avLst/>
                <a:gdLst>
                  <a:gd name="T0" fmla="*/ 0 w 4"/>
                  <a:gd name="T1" fmla="*/ 17 h 17"/>
                  <a:gd name="T2" fmla="*/ 0 w 4"/>
                  <a:gd name="T3" fmla="*/ 15 h 17"/>
                  <a:gd name="T4" fmla="*/ 3 w 4"/>
                  <a:gd name="T5" fmla="*/ 14 h 17"/>
                  <a:gd name="T6" fmla="*/ 1 w 4"/>
                  <a:gd name="T7" fmla="*/ 10 h 17"/>
                  <a:gd name="T8" fmla="*/ 0 w 4"/>
                  <a:gd name="T9" fmla="*/ 11 h 17"/>
                  <a:gd name="T10" fmla="*/ 0 w 4"/>
                  <a:gd name="T11" fmla="*/ 1 h 17"/>
                  <a:gd name="T12" fmla="*/ 4 w 4"/>
                  <a:gd name="T13" fmla="*/ 0 h 17"/>
                  <a:gd name="T14" fmla="*/ 4 w 4"/>
                  <a:gd name="T15" fmla="*/ 16 h 17"/>
                  <a:gd name="T16" fmla="*/ 0 w 4"/>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7">
                    <a:moveTo>
                      <a:pt x="0" y="17"/>
                    </a:moveTo>
                    <a:lnTo>
                      <a:pt x="0" y="15"/>
                    </a:lnTo>
                    <a:lnTo>
                      <a:pt x="3" y="14"/>
                    </a:lnTo>
                    <a:lnTo>
                      <a:pt x="1" y="10"/>
                    </a:lnTo>
                    <a:lnTo>
                      <a:pt x="0" y="11"/>
                    </a:lnTo>
                    <a:lnTo>
                      <a:pt x="0" y="1"/>
                    </a:lnTo>
                    <a:lnTo>
                      <a:pt x="4" y="0"/>
                    </a:lnTo>
                    <a:lnTo>
                      <a:pt x="4" y="16"/>
                    </a:lnTo>
                    <a:lnTo>
                      <a:pt x="0" y="1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94" name="Freeform 1881"/>
              <p:cNvSpPr>
                <a:spLocks noEditPoints="1"/>
              </p:cNvSpPr>
              <p:nvPr/>
            </p:nvSpPr>
            <p:spPr bwMode="auto">
              <a:xfrm>
                <a:off x="5803" y="2128"/>
                <a:ext cx="100" cy="31"/>
              </a:xfrm>
              <a:custGeom>
                <a:avLst/>
                <a:gdLst>
                  <a:gd name="T0" fmla="*/ 0 w 1165"/>
                  <a:gd name="T1" fmla="*/ 355 h 355"/>
                  <a:gd name="T2" fmla="*/ 187 w 1165"/>
                  <a:gd name="T3" fmla="*/ 298 h 355"/>
                  <a:gd name="T4" fmla="*/ 187 w 1165"/>
                  <a:gd name="T5" fmla="*/ 304 h 355"/>
                  <a:gd name="T6" fmla="*/ 0 w 1165"/>
                  <a:gd name="T7" fmla="*/ 355 h 355"/>
                  <a:gd name="T8" fmla="*/ 237 w 1165"/>
                  <a:gd name="T9" fmla="*/ 290 h 355"/>
                  <a:gd name="T10" fmla="*/ 237 w 1165"/>
                  <a:gd name="T11" fmla="*/ 283 h 355"/>
                  <a:gd name="T12" fmla="*/ 1165 w 1165"/>
                  <a:gd name="T13" fmla="*/ 0 h 355"/>
                  <a:gd name="T14" fmla="*/ 1165 w 1165"/>
                  <a:gd name="T15" fmla="*/ 36 h 355"/>
                  <a:gd name="T16" fmla="*/ 237 w 1165"/>
                  <a:gd name="T17" fmla="*/ 29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5" h="355">
                    <a:moveTo>
                      <a:pt x="0" y="355"/>
                    </a:moveTo>
                    <a:lnTo>
                      <a:pt x="187" y="298"/>
                    </a:lnTo>
                    <a:lnTo>
                      <a:pt x="187" y="304"/>
                    </a:lnTo>
                    <a:lnTo>
                      <a:pt x="0" y="355"/>
                    </a:lnTo>
                    <a:moveTo>
                      <a:pt x="237" y="290"/>
                    </a:moveTo>
                    <a:lnTo>
                      <a:pt x="237" y="283"/>
                    </a:lnTo>
                    <a:lnTo>
                      <a:pt x="1165" y="0"/>
                    </a:lnTo>
                    <a:lnTo>
                      <a:pt x="1165" y="36"/>
                    </a:lnTo>
                    <a:lnTo>
                      <a:pt x="237" y="29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95" name="Freeform 1882"/>
              <p:cNvSpPr>
                <a:spLocks/>
              </p:cNvSpPr>
              <p:nvPr/>
            </p:nvSpPr>
            <p:spPr bwMode="auto">
              <a:xfrm>
                <a:off x="5633" y="2188"/>
                <a:ext cx="5" cy="17"/>
              </a:xfrm>
              <a:custGeom>
                <a:avLst/>
                <a:gdLst>
                  <a:gd name="T0" fmla="*/ 0 w 5"/>
                  <a:gd name="T1" fmla="*/ 17 h 17"/>
                  <a:gd name="T2" fmla="*/ 0 w 5"/>
                  <a:gd name="T3" fmla="*/ 1 h 17"/>
                  <a:gd name="T4" fmla="*/ 5 w 5"/>
                  <a:gd name="T5" fmla="*/ 0 h 17"/>
                  <a:gd name="T6" fmla="*/ 5 w 5"/>
                  <a:gd name="T7" fmla="*/ 16 h 17"/>
                  <a:gd name="T8" fmla="*/ 0 w 5"/>
                  <a:gd name="T9" fmla="*/ 17 h 17"/>
                </a:gdLst>
                <a:ahLst/>
                <a:cxnLst>
                  <a:cxn ang="0">
                    <a:pos x="T0" y="T1"/>
                  </a:cxn>
                  <a:cxn ang="0">
                    <a:pos x="T2" y="T3"/>
                  </a:cxn>
                  <a:cxn ang="0">
                    <a:pos x="T4" y="T5"/>
                  </a:cxn>
                  <a:cxn ang="0">
                    <a:pos x="T6" y="T7"/>
                  </a:cxn>
                  <a:cxn ang="0">
                    <a:pos x="T8" y="T9"/>
                  </a:cxn>
                </a:cxnLst>
                <a:rect l="0" t="0" r="r" b="b"/>
                <a:pathLst>
                  <a:path w="5" h="17">
                    <a:moveTo>
                      <a:pt x="0" y="17"/>
                    </a:moveTo>
                    <a:lnTo>
                      <a:pt x="0" y="1"/>
                    </a:lnTo>
                    <a:lnTo>
                      <a:pt x="5" y="0"/>
                    </a:lnTo>
                    <a:lnTo>
                      <a:pt x="5" y="16"/>
                    </a:lnTo>
                    <a:lnTo>
                      <a:pt x="0" y="1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96" name="Freeform 1883"/>
              <p:cNvSpPr>
                <a:spLocks/>
              </p:cNvSpPr>
              <p:nvPr/>
            </p:nvSpPr>
            <p:spPr bwMode="auto">
              <a:xfrm>
                <a:off x="5576" y="2211"/>
                <a:ext cx="12" cy="8"/>
              </a:xfrm>
              <a:custGeom>
                <a:avLst/>
                <a:gdLst>
                  <a:gd name="T0" fmla="*/ 0 w 12"/>
                  <a:gd name="T1" fmla="*/ 8 h 8"/>
                  <a:gd name="T2" fmla="*/ 0 w 12"/>
                  <a:gd name="T3" fmla="*/ 4 h 8"/>
                  <a:gd name="T4" fmla="*/ 9 w 12"/>
                  <a:gd name="T5" fmla="*/ 1 h 8"/>
                  <a:gd name="T6" fmla="*/ 10 w 12"/>
                  <a:gd name="T7" fmla="*/ 0 h 8"/>
                  <a:gd name="T8" fmla="*/ 12 w 12"/>
                  <a:gd name="T9" fmla="*/ 4 h 8"/>
                  <a:gd name="T10" fmla="*/ 9 w 12"/>
                  <a:gd name="T11" fmla="*/ 5 h 8"/>
                  <a:gd name="T12" fmla="*/ 0 w 12"/>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0" y="8"/>
                    </a:moveTo>
                    <a:lnTo>
                      <a:pt x="0" y="4"/>
                    </a:lnTo>
                    <a:lnTo>
                      <a:pt x="9" y="1"/>
                    </a:lnTo>
                    <a:lnTo>
                      <a:pt x="10" y="0"/>
                    </a:lnTo>
                    <a:lnTo>
                      <a:pt x="12" y="4"/>
                    </a:lnTo>
                    <a:lnTo>
                      <a:pt x="9" y="5"/>
                    </a:lnTo>
                    <a:lnTo>
                      <a:pt x="0"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97" name="Freeform 1884"/>
              <p:cNvSpPr>
                <a:spLocks/>
              </p:cNvSpPr>
              <p:nvPr/>
            </p:nvSpPr>
            <p:spPr bwMode="auto">
              <a:xfrm>
                <a:off x="5819" y="2137"/>
                <a:ext cx="4" cy="17"/>
              </a:xfrm>
              <a:custGeom>
                <a:avLst/>
                <a:gdLst>
                  <a:gd name="T0" fmla="*/ 0 w 4"/>
                  <a:gd name="T1" fmla="*/ 17 h 17"/>
                  <a:gd name="T2" fmla="*/ 0 w 4"/>
                  <a:gd name="T3" fmla="*/ 1 h 17"/>
                  <a:gd name="T4" fmla="*/ 4 w 4"/>
                  <a:gd name="T5" fmla="*/ 0 h 17"/>
                  <a:gd name="T6" fmla="*/ 4 w 4"/>
                  <a:gd name="T7" fmla="*/ 16 h 17"/>
                  <a:gd name="T8" fmla="*/ 0 w 4"/>
                  <a:gd name="T9" fmla="*/ 17 h 17"/>
                </a:gdLst>
                <a:ahLst/>
                <a:cxnLst>
                  <a:cxn ang="0">
                    <a:pos x="T0" y="T1"/>
                  </a:cxn>
                  <a:cxn ang="0">
                    <a:pos x="T2" y="T3"/>
                  </a:cxn>
                  <a:cxn ang="0">
                    <a:pos x="T4" y="T5"/>
                  </a:cxn>
                  <a:cxn ang="0">
                    <a:pos x="T6" y="T7"/>
                  </a:cxn>
                  <a:cxn ang="0">
                    <a:pos x="T8" y="T9"/>
                  </a:cxn>
                </a:cxnLst>
                <a:rect l="0" t="0" r="r" b="b"/>
                <a:pathLst>
                  <a:path w="4" h="17">
                    <a:moveTo>
                      <a:pt x="0" y="17"/>
                    </a:moveTo>
                    <a:lnTo>
                      <a:pt x="0" y="1"/>
                    </a:lnTo>
                    <a:lnTo>
                      <a:pt x="4" y="0"/>
                    </a:lnTo>
                    <a:lnTo>
                      <a:pt x="4" y="16"/>
                    </a:lnTo>
                    <a:lnTo>
                      <a:pt x="0" y="1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98" name="Freeform 1885"/>
              <p:cNvSpPr>
                <a:spLocks/>
              </p:cNvSpPr>
              <p:nvPr/>
            </p:nvSpPr>
            <p:spPr bwMode="auto">
              <a:xfrm>
                <a:off x="5903" y="2114"/>
                <a:ext cx="3" cy="14"/>
              </a:xfrm>
              <a:custGeom>
                <a:avLst/>
                <a:gdLst>
                  <a:gd name="T0" fmla="*/ 0 w 3"/>
                  <a:gd name="T1" fmla="*/ 14 h 14"/>
                  <a:gd name="T2" fmla="*/ 0 w 3"/>
                  <a:gd name="T3" fmla="*/ 1 h 14"/>
                  <a:gd name="T4" fmla="*/ 3 w 3"/>
                  <a:gd name="T5" fmla="*/ 0 h 14"/>
                  <a:gd name="T6" fmla="*/ 3 w 3"/>
                  <a:gd name="T7" fmla="*/ 13 h 14"/>
                  <a:gd name="T8" fmla="*/ 0 w 3"/>
                  <a:gd name="T9" fmla="*/ 14 h 14"/>
                </a:gdLst>
                <a:ahLst/>
                <a:cxnLst>
                  <a:cxn ang="0">
                    <a:pos x="T0" y="T1"/>
                  </a:cxn>
                  <a:cxn ang="0">
                    <a:pos x="T2" y="T3"/>
                  </a:cxn>
                  <a:cxn ang="0">
                    <a:pos x="T4" y="T5"/>
                  </a:cxn>
                  <a:cxn ang="0">
                    <a:pos x="T6" y="T7"/>
                  </a:cxn>
                  <a:cxn ang="0">
                    <a:pos x="T8" y="T9"/>
                  </a:cxn>
                </a:cxnLst>
                <a:rect l="0" t="0" r="r" b="b"/>
                <a:pathLst>
                  <a:path w="3" h="14">
                    <a:moveTo>
                      <a:pt x="0" y="14"/>
                    </a:moveTo>
                    <a:lnTo>
                      <a:pt x="0" y="1"/>
                    </a:lnTo>
                    <a:lnTo>
                      <a:pt x="3" y="0"/>
                    </a:lnTo>
                    <a:lnTo>
                      <a:pt x="3" y="13"/>
                    </a:lnTo>
                    <a:lnTo>
                      <a:pt x="0" y="14"/>
                    </a:lnTo>
                    <a:close/>
                  </a:path>
                </a:pathLst>
              </a:custGeom>
              <a:solidFill>
                <a:srgbClr val="5A5B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99" name="Freeform 1886"/>
              <p:cNvSpPr>
                <a:spLocks/>
              </p:cNvSpPr>
              <p:nvPr/>
            </p:nvSpPr>
            <p:spPr bwMode="auto">
              <a:xfrm>
                <a:off x="5903" y="2127"/>
                <a:ext cx="3" cy="4"/>
              </a:xfrm>
              <a:custGeom>
                <a:avLst/>
                <a:gdLst>
                  <a:gd name="T0" fmla="*/ 0 w 3"/>
                  <a:gd name="T1" fmla="*/ 4 h 4"/>
                  <a:gd name="T2" fmla="*/ 0 w 3"/>
                  <a:gd name="T3" fmla="*/ 1 h 4"/>
                  <a:gd name="T4" fmla="*/ 3 w 3"/>
                  <a:gd name="T5" fmla="*/ 0 h 4"/>
                  <a:gd name="T6" fmla="*/ 3 w 3"/>
                  <a:gd name="T7" fmla="*/ 3 h 4"/>
                  <a:gd name="T8" fmla="*/ 0 w 3"/>
                  <a:gd name="T9" fmla="*/ 4 h 4"/>
                </a:gdLst>
                <a:ahLst/>
                <a:cxnLst>
                  <a:cxn ang="0">
                    <a:pos x="T0" y="T1"/>
                  </a:cxn>
                  <a:cxn ang="0">
                    <a:pos x="T2" y="T3"/>
                  </a:cxn>
                  <a:cxn ang="0">
                    <a:pos x="T4" y="T5"/>
                  </a:cxn>
                  <a:cxn ang="0">
                    <a:pos x="T6" y="T7"/>
                  </a:cxn>
                  <a:cxn ang="0">
                    <a:pos x="T8" y="T9"/>
                  </a:cxn>
                </a:cxnLst>
                <a:rect l="0" t="0" r="r" b="b"/>
                <a:pathLst>
                  <a:path w="3" h="4">
                    <a:moveTo>
                      <a:pt x="0" y="4"/>
                    </a:moveTo>
                    <a:lnTo>
                      <a:pt x="0" y="1"/>
                    </a:lnTo>
                    <a:lnTo>
                      <a:pt x="3" y="0"/>
                    </a:lnTo>
                    <a:lnTo>
                      <a:pt x="3" y="3"/>
                    </a:lnTo>
                    <a:lnTo>
                      <a:pt x="0"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00" name="Freeform 1887"/>
              <p:cNvSpPr>
                <a:spLocks noEditPoints="1"/>
              </p:cNvSpPr>
              <p:nvPr/>
            </p:nvSpPr>
            <p:spPr bwMode="auto">
              <a:xfrm>
                <a:off x="5488" y="2253"/>
                <a:ext cx="72" cy="1347"/>
              </a:xfrm>
              <a:custGeom>
                <a:avLst/>
                <a:gdLst>
                  <a:gd name="T0" fmla="*/ 0 w 826"/>
                  <a:gd name="T1" fmla="*/ 15597 h 15597"/>
                  <a:gd name="T2" fmla="*/ 0 w 826"/>
                  <a:gd name="T3" fmla="*/ 8576 h 15597"/>
                  <a:gd name="T4" fmla="*/ 116 w 826"/>
                  <a:gd name="T5" fmla="*/ 8658 h 15597"/>
                  <a:gd name="T6" fmla="*/ 145 w 826"/>
                  <a:gd name="T7" fmla="*/ 8617 h 15597"/>
                  <a:gd name="T8" fmla="*/ 0 w 826"/>
                  <a:gd name="T9" fmla="*/ 8514 h 15597"/>
                  <a:gd name="T10" fmla="*/ 0 w 826"/>
                  <a:gd name="T11" fmla="*/ 8356 h 15597"/>
                  <a:gd name="T12" fmla="*/ 116 w 826"/>
                  <a:gd name="T13" fmla="*/ 8437 h 15597"/>
                  <a:gd name="T14" fmla="*/ 145 w 826"/>
                  <a:gd name="T15" fmla="*/ 8396 h 15597"/>
                  <a:gd name="T16" fmla="*/ 0 w 826"/>
                  <a:gd name="T17" fmla="*/ 8294 h 15597"/>
                  <a:gd name="T18" fmla="*/ 0 w 826"/>
                  <a:gd name="T19" fmla="*/ 63 h 15597"/>
                  <a:gd name="T20" fmla="*/ 191 w 826"/>
                  <a:gd name="T21" fmla="*/ 0 h 15597"/>
                  <a:gd name="T22" fmla="*/ 191 w 826"/>
                  <a:gd name="T23" fmla="*/ 15022 h 15597"/>
                  <a:gd name="T24" fmla="*/ 402 w 826"/>
                  <a:gd name="T25" fmla="*/ 14950 h 15597"/>
                  <a:gd name="T26" fmla="*/ 402 w 826"/>
                  <a:gd name="T27" fmla="*/ 15461 h 15597"/>
                  <a:gd name="T28" fmla="*/ 0 w 826"/>
                  <a:gd name="T29" fmla="*/ 15597 h 15597"/>
                  <a:gd name="T30" fmla="*/ 452 w 826"/>
                  <a:gd name="T31" fmla="*/ 15444 h 15597"/>
                  <a:gd name="T32" fmla="*/ 452 w 826"/>
                  <a:gd name="T33" fmla="*/ 14933 h 15597"/>
                  <a:gd name="T34" fmla="*/ 517 w 826"/>
                  <a:gd name="T35" fmla="*/ 14912 h 15597"/>
                  <a:gd name="T36" fmla="*/ 517 w 826"/>
                  <a:gd name="T37" fmla="*/ 15422 h 15597"/>
                  <a:gd name="T38" fmla="*/ 452 w 826"/>
                  <a:gd name="T39" fmla="*/ 15444 h 15597"/>
                  <a:gd name="T40" fmla="*/ 566 w 826"/>
                  <a:gd name="T41" fmla="*/ 15405 h 15597"/>
                  <a:gd name="T42" fmla="*/ 566 w 826"/>
                  <a:gd name="T43" fmla="*/ 14895 h 15597"/>
                  <a:gd name="T44" fmla="*/ 826 w 826"/>
                  <a:gd name="T45" fmla="*/ 14807 h 15597"/>
                  <a:gd name="T46" fmla="*/ 826 w 826"/>
                  <a:gd name="T47" fmla="*/ 15318 h 15597"/>
                  <a:gd name="T48" fmla="*/ 566 w 826"/>
                  <a:gd name="T49" fmla="*/ 15405 h 15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26" h="15597">
                    <a:moveTo>
                      <a:pt x="0" y="15597"/>
                    </a:moveTo>
                    <a:lnTo>
                      <a:pt x="0" y="8576"/>
                    </a:lnTo>
                    <a:lnTo>
                      <a:pt x="116" y="8658"/>
                    </a:lnTo>
                    <a:lnTo>
                      <a:pt x="145" y="8617"/>
                    </a:lnTo>
                    <a:lnTo>
                      <a:pt x="0" y="8514"/>
                    </a:lnTo>
                    <a:lnTo>
                      <a:pt x="0" y="8356"/>
                    </a:lnTo>
                    <a:lnTo>
                      <a:pt x="116" y="8437"/>
                    </a:lnTo>
                    <a:lnTo>
                      <a:pt x="145" y="8396"/>
                    </a:lnTo>
                    <a:lnTo>
                      <a:pt x="0" y="8294"/>
                    </a:lnTo>
                    <a:lnTo>
                      <a:pt x="0" y="63"/>
                    </a:lnTo>
                    <a:lnTo>
                      <a:pt x="191" y="0"/>
                    </a:lnTo>
                    <a:lnTo>
                      <a:pt x="191" y="15022"/>
                    </a:lnTo>
                    <a:lnTo>
                      <a:pt x="402" y="14950"/>
                    </a:lnTo>
                    <a:lnTo>
                      <a:pt x="402" y="15461"/>
                    </a:lnTo>
                    <a:lnTo>
                      <a:pt x="0" y="15597"/>
                    </a:lnTo>
                    <a:moveTo>
                      <a:pt x="452" y="15444"/>
                    </a:moveTo>
                    <a:lnTo>
                      <a:pt x="452" y="14933"/>
                    </a:lnTo>
                    <a:lnTo>
                      <a:pt x="517" y="14912"/>
                    </a:lnTo>
                    <a:lnTo>
                      <a:pt x="517" y="15422"/>
                    </a:lnTo>
                    <a:lnTo>
                      <a:pt x="452" y="15444"/>
                    </a:lnTo>
                    <a:moveTo>
                      <a:pt x="566" y="15405"/>
                    </a:moveTo>
                    <a:lnTo>
                      <a:pt x="566" y="14895"/>
                    </a:lnTo>
                    <a:lnTo>
                      <a:pt x="826" y="14807"/>
                    </a:lnTo>
                    <a:lnTo>
                      <a:pt x="826" y="15318"/>
                    </a:lnTo>
                    <a:lnTo>
                      <a:pt x="566" y="15405"/>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01" name="Freeform 1888"/>
              <p:cNvSpPr>
                <a:spLocks/>
              </p:cNvSpPr>
              <p:nvPr/>
            </p:nvSpPr>
            <p:spPr bwMode="auto">
              <a:xfrm>
                <a:off x="5488" y="2988"/>
                <a:ext cx="13" cy="13"/>
              </a:xfrm>
              <a:custGeom>
                <a:avLst/>
                <a:gdLst>
                  <a:gd name="T0" fmla="*/ 10 w 13"/>
                  <a:gd name="T1" fmla="*/ 13 h 13"/>
                  <a:gd name="T2" fmla="*/ 0 w 13"/>
                  <a:gd name="T3" fmla="*/ 6 h 13"/>
                  <a:gd name="T4" fmla="*/ 0 w 13"/>
                  <a:gd name="T5" fmla="*/ 0 h 13"/>
                  <a:gd name="T6" fmla="*/ 13 w 13"/>
                  <a:gd name="T7" fmla="*/ 9 h 13"/>
                  <a:gd name="T8" fmla="*/ 10 w 13"/>
                  <a:gd name="T9" fmla="*/ 13 h 13"/>
                </a:gdLst>
                <a:ahLst/>
                <a:cxnLst>
                  <a:cxn ang="0">
                    <a:pos x="T0" y="T1"/>
                  </a:cxn>
                  <a:cxn ang="0">
                    <a:pos x="T2" y="T3"/>
                  </a:cxn>
                  <a:cxn ang="0">
                    <a:pos x="T4" y="T5"/>
                  </a:cxn>
                  <a:cxn ang="0">
                    <a:pos x="T6" y="T7"/>
                  </a:cxn>
                  <a:cxn ang="0">
                    <a:pos x="T8" y="T9"/>
                  </a:cxn>
                </a:cxnLst>
                <a:rect l="0" t="0" r="r" b="b"/>
                <a:pathLst>
                  <a:path w="13" h="13">
                    <a:moveTo>
                      <a:pt x="10" y="13"/>
                    </a:moveTo>
                    <a:lnTo>
                      <a:pt x="0" y="6"/>
                    </a:lnTo>
                    <a:lnTo>
                      <a:pt x="0" y="0"/>
                    </a:lnTo>
                    <a:lnTo>
                      <a:pt x="13" y="9"/>
                    </a:lnTo>
                    <a:lnTo>
                      <a:pt x="10" y="1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02" name="Freeform 1889"/>
              <p:cNvSpPr>
                <a:spLocks/>
              </p:cNvSpPr>
              <p:nvPr/>
            </p:nvSpPr>
            <p:spPr bwMode="auto">
              <a:xfrm>
                <a:off x="5488" y="2969"/>
                <a:ext cx="13" cy="13"/>
              </a:xfrm>
              <a:custGeom>
                <a:avLst/>
                <a:gdLst>
                  <a:gd name="T0" fmla="*/ 10 w 13"/>
                  <a:gd name="T1" fmla="*/ 13 h 13"/>
                  <a:gd name="T2" fmla="*/ 0 w 13"/>
                  <a:gd name="T3" fmla="*/ 6 h 13"/>
                  <a:gd name="T4" fmla="*/ 0 w 13"/>
                  <a:gd name="T5" fmla="*/ 0 h 13"/>
                  <a:gd name="T6" fmla="*/ 13 w 13"/>
                  <a:gd name="T7" fmla="*/ 9 h 13"/>
                  <a:gd name="T8" fmla="*/ 10 w 13"/>
                  <a:gd name="T9" fmla="*/ 13 h 13"/>
                </a:gdLst>
                <a:ahLst/>
                <a:cxnLst>
                  <a:cxn ang="0">
                    <a:pos x="T0" y="T1"/>
                  </a:cxn>
                  <a:cxn ang="0">
                    <a:pos x="T2" y="T3"/>
                  </a:cxn>
                  <a:cxn ang="0">
                    <a:pos x="T4" y="T5"/>
                  </a:cxn>
                  <a:cxn ang="0">
                    <a:pos x="T6" y="T7"/>
                  </a:cxn>
                  <a:cxn ang="0">
                    <a:pos x="T8" y="T9"/>
                  </a:cxn>
                </a:cxnLst>
                <a:rect l="0" t="0" r="r" b="b"/>
                <a:pathLst>
                  <a:path w="13" h="13">
                    <a:moveTo>
                      <a:pt x="10" y="13"/>
                    </a:moveTo>
                    <a:lnTo>
                      <a:pt x="0" y="6"/>
                    </a:lnTo>
                    <a:lnTo>
                      <a:pt x="0" y="0"/>
                    </a:lnTo>
                    <a:lnTo>
                      <a:pt x="13" y="9"/>
                    </a:lnTo>
                    <a:lnTo>
                      <a:pt x="10" y="1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03" name="Freeform 1890"/>
              <p:cNvSpPr>
                <a:spLocks/>
              </p:cNvSpPr>
              <p:nvPr/>
            </p:nvSpPr>
            <p:spPr bwMode="auto">
              <a:xfrm>
                <a:off x="5523" y="3543"/>
                <a:ext cx="4" cy="45"/>
              </a:xfrm>
              <a:custGeom>
                <a:avLst/>
                <a:gdLst>
                  <a:gd name="T0" fmla="*/ 0 w 4"/>
                  <a:gd name="T1" fmla="*/ 45 h 45"/>
                  <a:gd name="T2" fmla="*/ 0 w 4"/>
                  <a:gd name="T3" fmla="*/ 1 h 45"/>
                  <a:gd name="T4" fmla="*/ 4 w 4"/>
                  <a:gd name="T5" fmla="*/ 0 h 45"/>
                  <a:gd name="T6" fmla="*/ 4 w 4"/>
                  <a:gd name="T7" fmla="*/ 44 h 45"/>
                  <a:gd name="T8" fmla="*/ 0 w 4"/>
                  <a:gd name="T9" fmla="*/ 45 h 45"/>
                </a:gdLst>
                <a:ahLst/>
                <a:cxnLst>
                  <a:cxn ang="0">
                    <a:pos x="T0" y="T1"/>
                  </a:cxn>
                  <a:cxn ang="0">
                    <a:pos x="T2" y="T3"/>
                  </a:cxn>
                  <a:cxn ang="0">
                    <a:pos x="T4" y="T5"/>
                  </a:cxn>
                  <a:cxn ang="0">
                    <a:pos x="T6" y="T7"/>
                  </a:cxn>
                  <a:cxn ang="0">
                    <a:pos x="T8" y="T9"/>
                  </a:cxn>
                </a:cxnLst>
                <a:rect l="0" t="0" r="r" b="b"/>
                <a:pathLst>
                  <a:path w="4" h="45">
                    <a:moveTo>
                      <a:pt x="0" y="45"/>
                    </a:moveTo>
                    <a:lnTo>
                      <a:pt x="0" y="1"/>
                    </a:lnTo>
                    <a:lnTo>
                      <a:pt x="4" y="0"/>
                    </a:lnTo>
                    <a:lnTo>
                      <a:pt x="4" y="44"/>
                    </a:lnTo>
                    <a:lnTo>
                      <a:pt x="0" y="4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04" name="Freeform 1891"/>
              <p:cNvSpPr>
                <a:spLocks/>
              </p:cNvSpPr>
              <p:nvPr/>
            </p:nvSpPr>
            <p:spPr bwMode="auto">
              <a:xfrm>
                <a:off x="5533" y="3539"/>
                <a:ext cx="4" cy="46"/>
              </a:xfrm>
              <a:custGeom>
                <a:avLst/>
                <a:gdLst>
                  <a:gd name="T0" fmla="*/ 0 w 4"/>
                  <a:gd name="T1" fmla="*/ 46 h 46"/>
                  <a:gd name="T2" fmla="*/ 0 w 4"/>
                  <a:gd name="T3" fmla="*/ 2 h 46"/>
                  <a:gd name="T4" fmla="*/ 4 w 4"/>
                  <a:gd name="T5" fmla="*/ 0 h 46"/>
                  <a:gd name="T6" fmla="*/ 4 w 4"/>
                  <a:gd name="T7" fmla="*/ 44 h 46"/>
                  <a:gd name="T8" fmla="*/ 0 w 4"/>
                  <a:gd name="T9" fmla="*/ 46 h 46"/>
                </a:gdLst>
                <a:ahLst/>
                <a:cxnLst>
                  <a:cxn ang="0">
                    <a:pos x="T0" y="T1"/>
                  </a:cxn>
                  <a:cxn ang="0">
                    <a:pos x="T2" y="T3"/>
                  </a:cxn>
                  <a:cxn ang="0">
                    <a:pos x="T4" y="T5"/>
                  </a:cxn>
                  <a:cxn ang="0">
                    <a:pos x="T6" y="T7"/>
                  </a:cxn>
                  <a:cxn ang="0">
                    <a:pos x="T8" y="T9"/>
                  </a:cxn>
                </a:cxnLst>
                <a:rect l="0" t="0" r="r" b="b"/>
                <a:pathLst>
                  <a:path w="4" h="46">
                    <a:moveTo>
                      <a:pt x="0" y="46"/>
                    </a:moveTo>
                    <a:lnTo>
                      <a:pt x="0" y="2"/>
                    </a:lnTo>
                    <a:lnTo>
                      <a:pt x="4" y="0"/>
                    </a:lnTo>
                    <a:lnTo>
                      <a:pt x="4" y="44"/>
                    </a:lnTo>
                    <a:lnTo>
                      <a:pt x="0" y="4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05" name="Freeform 1892"/>
              <p:cNvSpPr>
                <a:spLocks noEditPoints="1"/>
              </p:cNvSpPr>
              <p:nvPr/>
            </p:nvSpPr>
            <p:spPr bwMode="auto">
              <a:xfrm>
                <a:off x="5505" y="2150"/>
                <a:ext cx="71" cy="1382"/>
              </a:xfrm>
              <a:custGeom>
                <a:avLst/>
                <a:gdLst>
                  <a:gd name="T0" fmla="*/ 635 w 826"/>
                  <a:gd name="T1" fmla="*/ 16007 h 16007"/>
                  <a:gd name="T2" fmla="*/ 635 w 826"/>
                  <a:gd name="T3" fmla="*/ 3333 h 16007"/>
                  <a:gd name="T4" fmla="*/ 826 w 826"/>
                  <a:gd name="T5" fmla="*/ 3260 h 16007"/>
                  <a:gd name="T6" fmla="*/ 826 w 826"/>
                  <a:gd name="T7" fmla="*/ 15942 h 16007"/>
                  <a:gd name="T8" fmla="*/ 635 w 826"/>
                  <a:gd name="T9" fmla="*/ 16007 h 16007"/>
                  <a:gd name="T10" fmla="*/ 635 w 826"/>
                  <a:gd name="T11" fmla="*/ 3279 h 16007"/>
                  <a:gd name="T12" fmla="*/ 635 w 826"/>
                  <a:gd name="T13" fmla="*/ 2249 h 16007"/>
                  <a:gd name="T14" fmla="*/ 770 w 826"/>
                  <a:gd name="T15" fmla="*/ 2198 h 16007"/>
                  <a:gd name="T16" fmla="*/ 770 w 826"/>
                  <a:gd name="T17" fmla="*/ 2599 h 16007"/>
                  <a:gd name="T18" fmla="*/ 819 w 826"/>
                  <a:gd name="T19" fmla="*/ 2599 h 16007"/>
                  <a:gd name="T20" fmla="*/ 819 w 826"/>
                  <a:gd name="T21" fmla="*/ 2179 h 16007"/>
                  <a:gd name="T22" fmla="*/ 826 w 826"/>
                  <a:gd name="T23" fmla="*/ 2176 h 16007"/>
                  <a:gd name="T24" fmla="*/ 826 w 826"/>
                  <a:gd name="T25" fmla="*/ 3207 h 16007"/>
                  <a:gd name="T26" fmla="*/ 635 w 826"/>
                  <a:gd name="T27" fmla="*/ 3279 h 16007"/>
                  <a:gd name="T28" fmla="*/ 635 w 826"/>
                  <a:gd name="T29" fmla="*/ 2195 h 16007"/>
                  <a:gd name="T30" fmla="*/ 635 w 826"/>
                  <a:gd name="T31" fmla="*/ 1431 h 16007"/>
                  <a:gd name="T32" fmla="*/ 646 w 826"/>
                  <a:gd name="T33" fmla="*/ 1427 h 16007"/>
                  <a:gd name="T34" fmla="*/ 646 w 826"/>
                  <a:gd name="T35" fmla="*/ 1899 h 16007"/>
                  <a:gd name="T36" fmla="*/ 770 w 826"/>
                  <a:gd name="T37" fmla="*/ 1865 h 16007"/>
                  <a:gd name="T38" fmla="*/ 770 w 826"/>
                  <a:gd name="T39" fmla="*/ 2144 h 16007"/>
                  <a:gd name="T40" fmla="*/ 635 w 826"/>
                  <a:gd name="T41" fmla="*/ 2195 h 16007"/>
                  <a:gd name="T42" fmla="*/ 819 w 826"/>
                  <a:gd name="T43" fmla="*/ 2125 h 16007"/>
                  <a:gd name="T44" fmla="*/ 819 w 826"/>
                  <a:gd name="T45" fmla="*/ 1851 h 16007"/>
                  <a:gd name="T46" fmla="*/ 826 w 826"/>
                  <a:gd name="T47" fmla="*/ 1849 h 16007"/>
                  <a:gd name="T48" fmla="*/ 826 w 826"/>
                  <a:gd name="T49" fmla="*/ 2123 h 16007"/>
                  <a:gd name="T50" fmla="*/ 819 w 826"/>
                  <a:gd name="T51" fmla="*/ 2125 h 16007"/>
                  <a:gd name="T52" fmla="*/ 635 w 826"/>
                  <a:gd name="T53" fmla="*/ 1378 h 16007"/>
                  <a:gd name="T54" fmla="*/ 635 w 826"/>
                  <a:gd name="T55" fmla="*/ 883 h 16007"/>
                  <a:gd name="T56" fmla="*/ 646 w 826"/>
                  <a:gd name="T57" fmla="*/ 879 h 16007"/>
                  <a:gd name="T58" fmla="*/ 646 w 826"/>
                  <a:gd name="T59" fmla="*/ 1374 h 16007"/>
                  <a:gd name="T60" fmla="*/ 635 w 826"/>
                  <a:gd name="T61" fmla="*/ 1378 h 16007"/>
                  <a:gd name="T62" fmla="*/ 635 w 826"/>
                  <a:gd name="T63" fmla="*/ 829 h 16007"/>
                  <a:gd name="T64" fmla="*/ 635 w 826"/>
                  <a:gd name="T65" fmla="*/ 542 h 16007"/>
                  <a:gd name="T66" fmla="*/ 646 w 826"/>
                  <a:gd name="T67" fmla="*/ 538 h 16007"/>
                  <a:gd name="T68" fmla="*/ 646 w 826"/>
                  <a:gd name="T69" fmla="*/ 825 h 16007"/>
                  <a:gd name="T70" fmla="*/ 635 w 826"/>
                  <a:gd name="T71" fmla="*/ 829 h 16007"/>
                  <a:gd name="T72" fmla="*/ 0 w 826"/>
                  <a:gd name="T73" fmla="*/ 707 h 16007"/>
                  <a:gd name="T74" fmla="*/ 0 w 826"/>
                  <a:gd name="T75" fmla="*/ 219 h 16007"/>
                  <a:gd name="T76" fmla="*/ 211 w 826"/>
                  <a:gd name="T77" fmla="*/ 147 h 16007"/>
                  <a:gd name="T78" fmla="*/ 211 w 826"/>
                  <a:gd name="T79" fmla="*/ 308 h 16007"/>
                  <a:gd name="T80" fmla="*/ 44 w 826"/>
                  <a:gd name="T81" fmla="*/ 372 h 16007"/>
                  <a:gd name="T82" fmla="*/ 62 w 826"/>
                  <a:gd name="T83" fmla="*/ 418 h 16007"/>
                  <a:gd name="T84" fmla="*/ 211 w 826"/>
                  <a:gd name="T85" fmla="*/ 362 h 16007"/>
                  <a:gd name="T86" fmla="*/ 211 w 826"/>
                  <a:gd name="T87" fmla="*/ 638 h 16007"/>
                  <a:gd name="T88" fmla="*/ 0 w 826"/>
                  <a:gd name="T89" fmla="*/ 707 h 16007"/>
                  <a:gd name="T90" fmla="*/ 261 w 826"/>
                  <a:gd name="T91" fmla="*/ 621 h 16007"/>
                  <a:gd name="T92" fmla="*/ 261 w 826"/>
                  <a:gd name="T93" fmla="*/ 343 h 16007"/>
                  <a:gd name="T94" fmla="*/ 646 w 826"/>
                  <a:gd name="T95" fmla="*/ 197 h 16007"/>
                  <a:gd name="T96" fmla="*/ 646 w 826"/>
                  <a:gd name="T97" fmla="*/ 484 h 16007"/>
                  <a:gd name="T98" fmla="*/ 429 w 826"/>
                  <a:gd name="T99" fmla="*/ 567 h 16007"/>
                  <a:gd name="T100" fmla="*/ 261 w 826"/>
                  <a:gd name="T101" fmla="*/ 621 h 16007"/>
                  <a:gd name="T102" fmla="*/ 261 w 826"/>
                  <a:gd name="T103" fmla="*/ 289 h 16007"/>
                  <a:gd name="T104" fmla="*/ 261 w 826"/>
                  <a:gd name="T105" fmla="*/ 130 h 16007"/>
                  <a:gd name="T106" fmla="*/ 646 w 826"/>
                  <a:gd name="T107" fmla="*/ 0 h 16007"/>
                  <a:gd name="T108" fmla="*/ 646 w 826"/>
                  <a:gd name="T109" fmla="*/ 143 h 16007"/>
                  <a:gd name="T110" fmla="*/ 261 w 826"/>
                  <a:gd name="T111" fmla="*/ 289 h 16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6" h="16007">
                    <a:moveTo>
                      <a:pt x="635" y="16007"/>
                    </a:moveTo>
                    <a:lnTo>
                      <a:pt x="635" y="3333"/>
                    </a:lnTo>
                    <a:lnTo>
                      <a:pt x="826" y="3260"/>
                    </a:lnTo>
                    <a:lnTo>
                      <a:pt x="826" y="15942"/>
                    </a:lnTo>
                    <a:lnTo>
                      <a:pt x="635" y="16007"/>
                    </a:lnTo>
                    <a:moveTo>
                      <a:pt x="635" y="3279"/>
                    </a:moveTo>
                    <a:lnTo>
                      <a:pt x="635" y="2249"/>
                    </a:lnTo>
                    <a:lnTo>
                      <a:pt x="770" y="2198"/>
                    </a:lnTo>
                    <a:lnTo>
                      <a:pt x="770" y="2599"/>
                    </a:lnTo>
                    <a:lnTo>
                      <a:pt x="819" y="2599"/>
                    </a:lnTo>
                    <a:lnTo>
                      <a:pt x="819" y="2179"/>
                    </a:lnTo>
                    <a:lnTo>
                      <a:pt x="826" y="2176"/>
                    </a:lnTo>
                    <a:lnTo>
                      <a:pt x="826" y="3207"/>
                    </a:lnTo>
                    <a:lnTo>
                      <a:pt x="635" y="3279"/>
                    </a:lnTo>
                    <a:moveTo>
                      <a:pt x="635" y="2195"/>
                    </a:moveTo>
                    <a:lnTo>
                      <a:pt x="635" y="1431"/>
                    </a:lnTo>
                    <a:lnTo>
                      <a:pt x="646" y="1427"/>
                    </a:lnTo>
                    <a:lnTo>
                      <a:pt x="646" y="1899"/>
                    </a:lnTo>
                    <a:lnTo>
                      <a:pt x="770" y="1865"/>
                    </a:lnTo>
                    <a:lnTo>
                      <a:pt x="770" y="2144"/>
                    </a:lnTo>
                    <a:lnTo>
                      <a:pt x="635" y="2195"/>
                    </a:lnTo>
                    <a:moveTo>
                      <a:pt x="819" y="2125"/>
                    </a:moveTo>
                    <a:lnTo>
                      <a:pt x="819" y="1851"/>
                    </a:lnTo>
                    <a:lnTo>
                      <a:pt x="826" y="1849"/>
                    </a:lnTo>
                    <a:lnTo>
                      <a:pt x="826" y="2123"/>
                    </a:lnTo>
                    <a:lnTo>
                      <a:pt x="819" y="2125"/>
                    </a:lnTo>
                    <a:moveTo>
                      <a:pt x="635" y="1378"/>
                    </a:moveTo>
                    <a:lnTo>
                      <a:pt x="635" y="883"/>
                    </a:lnTo>
                    <a:lnTo>
                      <a:pt x="646" y="879"/>
                    </a:lnTo>
                    <a:lnTo>
                      <a:pt x="646" y="1374"/>
                    </a:lnTo>
                    <a:lnTo>
                      <a:pt x="635" y="1378"/>
                    </a:lnTo>
                    <a:moveTo>
                      <a:pt x="635" y="829"/>
                    </a:moveTo>
                    <a:lnTo>
                      <a:pt x="635" y="542"/>
                    </a:lnTo>
                    <a:lnTo>
                      <a:pt x="646" y="538"/>
                    </a:lnTo>
                    <a:lnTo>
                      <a:pt x="646" y="825"/>
                    </a:lnTo>
                    <a:lnTo>
                      <a:pt x="635" y="829"/>
                    </a:lnTo>
                    <a:moveTo>
                      <a:pt x="0" y="707"/>
                    </a:moveTo>
                    <a:lnTo>
                      <a:pt x="0" y="219"/>
                    </a:lnTo>
                    <a:lnTo>
                      <a:pt x="211" y="147"/>
                    </a:lnTo>
                    <a:lnTo>
                      <a:pt x="211" y="308"/>
                    </a:lnTo>
                    <a:lnTo>
                      <a:pt x="44" y="372"/>
                    </a:lnTo>
                    <a:lnTo>
                      <a:pt x="62" y="418"/>
                    </a:lnTo>
                    <a:lnTo>
                      <a:pt x="211" y="362"/>
                    </a:lnTo>
                    <a:lnTo>
                      <a:pt x="211" y="638"/>
                    </a:lnTo>
                    <a:lnTo>
                      <a:pt x="0" y="707"/>
                    </a:lnTo>
                    <a:moveTo>
                      <a:pt x="261" y="621"/>
                    </a:moveTo>
                    <a:lnTo>
                      <a:pt x="261" y="343"/>
                    </a:lnTo>
                    <a:lnTo>
                      <a:pt x="646" y="197"/>
                    </a:lnTo>
                    <a:lnTo>
                      <a:pt x="646" y="484"/>
                    </a:lnTo>
                    <a:lnTo>
                      <a:pt x="429" y="567"/>
                    </a:lnTo>
                    <a:lnTo>
                      <a:pt x="261" y="621"/>
                    </a:lnTo>
                    <a:moveTo>
                      <a:pt x="261" y="289"/>
                    </a:moveTo>
                    <a:lnTo>
                      <a:pt x="261" y="130"/>
                    </a:lnTo>
                    <a:lnTo>
                      <a:pt x="646" y="0"/>
                    </a:lnTo>
                    <a:lnTo>
                      <a:pt x="646" y="143"/>
                    </a:lnTo>
                    <a:lnTo>
                      <a:pt x="261" y="289"/>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06" name="Freeform 1893"/>
              <p:cNvSpPr>
                <a:spLocks noEditPoints="1"/>
              </p:cNvSpPr>
              <p:nvPr/>
            </p:nvSpPr>
            <p:spPr bwMode="auto">
              <a:xfrm>
                <a:off x="5509" y="2162"/>
                <a:ext cx="52" cy="24"/>
              </a:xfrm>
              <a:custGeom>
                <a:avLst/>
                <a:gdLst>
                  <a:gd name="T0" fmla="*/ 18 w 602"/>
                  <a:gd name="T1" fmla="*/ 275 h 275"/>
                  <a:gd name="T2" fmla="*/ 0 w 602"/>
                  <a:gd name="T3" fmla="*/ 229 h 275"/>
                  <a:gd name="T4" fmla="*/ 167 w 602"/>
                  <a:gd name="T5" fmla="*/ 165 h 275"/>
                  <a:gd name="T6" fmla="*/ 167 w 602"/>
                  <a:gd name="T7" fmla="*/ 219 h 275"/>
                  <a:gd name="T8" fmla="*/ 18 w 602"/>
                  <a:gd name="T9" fmla="*/ 275 h 275"/>
                  <a:gd name="T10" fmla="*/ 217 w 602"/>
                  <a:gd name="T11" fmla="*/ 200 h 275"/>
                  <a:gd name="T12" fmla="*/ 217 w 602"/>
                  <a:gd name="T13" fmla="*/ 146 h 275"/>
                  <a:gd name="T14" fmla="*/ 602 w 602"/>
                  <a:gd name="T15" fmla="*/ 0 h 275"/>
                  <a:gd name="T16" fmla="*/ 602 w 602"/>
                  <a:gd name="T17" fmla="*/ 54 h 275"/>
                  <a:gd name="T18" fmla="*/ 217 w 602"/>
                  <a:gd name="T19" fmla="*/ 20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2" h="275">
                    <a:moveTo>
                      <a:pt x="18" y="275"/>
                    </a:moveTo>
                    <a:lnTo>
                      <a:pt x="0" y="229"/>
                    </a:lnTo>
                    <a:lnTo>
                      <a:pt x="167" y="165"/>
                    </a:lnTo>
                    <a:lnTo>
                      <a:pt x="167" y="219"/>
                    </a:lnTo>
                    <a:lnTo>
                      <a:pt x="18" y="275"/>
                    </a:lnTo>
                    <a:moveTo>
                      <a:pt x="217" y="200"/>
                    </a:moveTo>
                    <a:lnTo>
                      <a:pt x="217" y="146"/>
                    </a:lnTo>
                    <a:lnTo>
                      <a:pt x="602" y="0"/>
                    </a:lnTo>
                    <a:lnTo>
                      <a:pt x="602" y="54"/>
                    </a:lnTo>
                    <a:lnTo>
                      <a:pt x="217" y="20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07" name="Freeform 1894"/>
              <p:cNvSpPr>
                <a:spLocks/>
              </p:cNvSpPr>
              <p:nvPr/>
            </p:nvSpPr>
            <p:spPr bwMode="auto">
              <a:xfrm>
                <a:off x="5542" y="2191"/>
                <a:ext cx="19" cy="8"/>
              </a:xfrm>
              <a:custGeom>
                <a:avLst/>
                <a:gdLst>
                  <a:gd name="T0" fmla="*/ 2 w 19"/>
                  <a:gd name="T1" fmla="*/ 8 h 8"/>
                  <a:gd name="T2" fmla="*/ 2 w 19"/>
                  <a:gd name="T3" fmla="*/ 7 h 8"/>
                  <a:gd name="T4" fmla="*/ 0 w 19"/>
                  <a:gd name="T5" fmla="*/ 8 h 8"/>
                  <a:gd name="T6" fmla="*/ 19 w 19"/>
                  <a:gd name="T7" fmla="*/ 0 h 8"/>
                  <a:gd name="T8" fmla="*/ 19 w 19"/>
                  <a:gd name="T9" fmla="*/ 5 h 8"/>
                  <a:gd name="T10" fmla="*/ 18 w 19"/>
                  <a:gd name="T11" fmla="*/ 5 h 8"/>
                  <a:gd name="T12" fmla="*/ 18 w 19"/>
                  <a:gd name="T13" fmla="*/ 3 h 8"/>
                  <a:gd name="T14" fmla="*/ 2 w 19"/>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8">
                    <a:moveTo>
                      <a:pt x="2" y="8"/>
                    </a:moveTo>
                    <a:lnTo>
                      <a:pt x="2" y="7"/>
                    </a:lnTo>
                    <a:lnTo>
                      <a:pt x="0" y="8"/>
                    </a:lnTo>
                    <a:lnTo>
                      <a:pt x="19" y="0"/>
                    </a:lnTo>
                    <a:lnTo>
                      <a:pt x="19" y="5"/>
                    </a:lnTo>
                    <a:lnTo>
                      <a:pt x="18" y="5"/>
                    </a:lnTo>
                    <a:lnTo>
                      <a:pt x="18" y="3"/>
                    </a:lnTo>
                    <a:lnTo>
                      <a:pt x="2"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08" name="Freeform 1895"/>
              <p:cNvSpPr>
                <a:spLocks/>
              </p:cNvSpPr>
              <p:nvPr/>
            </p:nvSpPr>
            <p:spPr bwMode="auto">
              <a:xfrm>
                <a:off x="5560" y="2221"/>
                <a:ext cx="1" cy="5"/>
              </a:xfrm>
              <a:custGeom>
                <a:avLst/>
                <a:gdLst>
                  <a:gd name="T0" fmla="*/ 0 w 1"/>
                  <a:gd name="T1" fmla="*/ 5 h 5"/>
                  <a:gd name="T2" fmla="*/ 0 w 1"/>
                  <a:gd name="T3" fmla="*/ 0 h 5"/>
                  <a:gd name="T4" fmla="*/ 1 w 1"/>
                  <a:gd name="T5" fmla="*/ 0 h 5"/>
                  <a:gd name="T6" fmla="*/ 1 w 1"/>
                  <a:gd name="T7" fmla="*/ 4 h 5"/>
                  <a:gd name="T8" fmla="*/ 0 w 1"/>
                  <a:gd name="T9" fmla="*/ 5 h 5"/>
                </a:gdLst>
                <a:ahLst/>
                <a:cxnLst>
                  <a:cxn ang="0">
                    <a:pos x="T0" y="T1"/>
                  </a:cxn>
                  <a:cxn ang="0">
                    <a:pos x="T2" y="T3"/>
                  </a:cxn>
                  <a:cxn ang="0">
                    <a:pos x="T4" y="T5"/>
                  </a:cxn>
                  <a:cxn ang="0">
                    <a:pos x="T6" y="T7"/>
                  </a:cxn>
                  <a:cxn ang="0">
                    <a:pos x="T8" y="T9"/>
                  </a:cxn>
                </a:cxnLst>
                <a:rect l="0" t="0" r="r" b="b"/>
                <a:pathLst>
                  <a:path w="1" h="5">
                    <a:moveTo>
                      <a:pt x="0" y="5"/>
                    </a:moveTo>
                    <a:lnTo>
                      <a:pt x="0" y="0"/>
                    </a:lnTo>
                    <a:lnTo>
                      <a:pt x="1" y="0"/>
                    </a:lnTo>
                    <a:lnTo>
                      <a:pt x="1" y="4"/>
                    </a:lnTo>
                    <a:lnTo>
                      <a:pt x="0" y="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09" name="Freeform 1896"/>
              <p:cNvSpPr>
                <a:spLocks/>
              </p:cNvSpPr>
              <p:nvPr/>
            </p:nvSpPr>
            <p:spPr bwMode="auto">
              <a:xfrm>
                <a:off x="5560" y="2268"/>
                <a:ext cx="1" cy="5"/>
              </a:xfrm>
              <a:custGeom>
                <a:avLst/>
                <a:gdLst>
                  <a:gd name="T0" fmla="*/ 0 w 1"/>
                  <a:gd name="T1" fmla="*/ 5 h 5"/>
                  <a:gd name="T2" fmla="*/ 0 w 1"/>
                  <a:gd name="T3" fmla="*/ 1 h 5"/>
                  <a:gd name="T4" fmla="*/ 1 w 1"/>
                  <a:gd name="T5" fmla="*/ 0 h 5"/>
                  <a:gd name="T6" fmla="*/ 1 w 1"/>
                  <a:gd name="T7" fmla="*/ 5 h 5"/>
                  <a:gd name="T8" fmla="*/ 0 w 1"/>
                  <a:gd name="T9" fmla="*/ 5 h 5"/>
                </a:gdLst>
                <a:ahLst/>
                <a:cxnLst>
                  <a:cxn ang="0">
                    <a:pos x="T0" y="T1"/>
                  </a:cxn>
                  <a:cxn ang="0">
                    <a:pos x="T2" y="T3"/>
                  </a:cxn>
                  <a:cxn ang="0">
                    <a:pos x="T4" y="T5"/>
                  </a:cxn>
                  <a:cxn ang="0">
                    <a:pos x="T6" y="T7"/>
                  </a:cxn>
                  <a:cxn ang="0">
                    <a:pos x="T8" y="T9"/>
                  </a:cxn>
                </a:cxnLst>
                <a:rect l="0" t="0" r="r" b="b"/>
                <a:pathLst>
                  <a:path w="1" h="5">
                    <a:moveTo>
                      <a:pt x="0" y="5"/>
                    </a:moveTo>
                    <a:lnTo>
                      <a:pt x="0" y="1"/>
                    </a:lnTo>
                    <a:lnTo>
                      <a:pt x="1" y="0"/>
                    </a:lnTo>
                    <a:lnTo>
                      <a:pt x="1" y="5"/>
                    </a:lnTo>
                    <a:lnTo>
                      <a:pt x="0" y="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10" name="Freeform 1897"/>
              <p:cNvSpPr>
                <a:spLocks noEditPoints="1"/>
              </p:cNvSpPr>
              <p:nvPr/>
            </p:nvSpPr>
            <p:spPr bwMode="auto">
              <a:xfrm>
                <a:off x="5560" y="2333"/>
                <a:ext cx="16" cy="11"/>
              </a:xfrm>
              <a:custGeom>
                <a:avLst/>
                <a:gdLst>
                  <a:gd name="T0" fmla="*/ 0 w 191"/>
                  <a:gd name="T1" fmla="*/ 126 h 126"/>
                  <a:gd name="T2" fmla="*/ 0 w 191"/>
                  <a:gd name="T3" fmla="*/ 72 h 126"/>
                  <a:gd name="T4" fmla="*/ 135 w 191"/>
                  <a:gd name="T5" fmla="*/ 21 h 126"/>
                  <a:gd name="T6" fmla="*/ 135 w 191"/>
                  <a:gd name="T7" fmla="*/ 75 h 126"/>
                  <a:gd name="T8" fmla="*/ 0 w 191"/>
                  <a:gd name="T9" fmla="*/ 126 h 126"/>
                  <a:gd name="T10" fmla="*/ 184 w 191"/>
                  <a:gd name="T11" fmla="*/ 56 h 126"/>
                  <a:gd name="T12" fmla="*/ 184 w 191"/>
                  <a:gd name="T13" fmla="*/ 2 h 126"/>
                  <a:gd name="T14" fmla="*/ 191 w 191"/>
                  <a:gd name="T15" fmla="*/ 0 h 126"/>
                  <a:gd name="T16" fmla="*/ 191 w 191"/>
                  <a:gd name="T17" fmla="*/ 53 h 126"/>
                  <a:gd name="T18" fmla="*/ 184 w 191"/>
                  <a:gd name="T19"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 h="126">
                    <a:moveTo>
                      <a:pt x="0" y="126"/>
                    </a:moveTo>
                    <a:lnTo>
                      <a:pt x="0" y="72"/>
                    </a:lnTo>
                    <a:lnTo>
                      <a:pt x="135" y="21"/>
                    </a:lnTo>
                    <a:lnTo>
                      <a:pt x="135" y="75"/>
                    </a:lnTo>
                    <a:lnTo>
                      <a:pt x="0" y="126"/>
                    </a:lnTo>
                    <a:moveTo>
                      <a:pt x="184" y="56"/>
                    </a:moveTo>
                    <a:lnTo>
                      <a:pt x="184" y="2"/>
                    </a:lnTo>
                    <a:lnTo>
                      <a:pt x="191" y="0"/>
                    </a:lnTo>
                    <a:lnTo>
                      <a:pt x="191" y="53"/>
                    </a:lnTo>
                    <a:lnTo>
                      <a:pt x="184" y="5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11" name="Freeform 1898"/>
              <p:cNvSpPr>
                <a:spLocks/>
              </p:cNvSpPr>
              <p:nvPr/>
            </p:nvSpPr>
            <p:spPr bwMode="auto">
              <a:xfrm>
                <a:off x="5560" y="2426"/>
                <a:ext cx="16" cy="11"/>
              </a:xfrm>
              <a:custGeom>
                <a:avLst/>
                <a:gdLst>
                  <a:gd name="T0" fmla="*/ 0 w 16"/>
                  <a:gd name="T1" fmla="*/ 11 h 11"/>
                  <a:gd name="T2" fmla="*/ 0 w 16"/>
                  <a:gd name="T3" fmla="*/ 7 h 11"/>
                  <a:gd name="T4" fmla="*/ 16 w 16"/>
                  <a:gd name="T5" fmla="*/ 0 h 11"/>
                  <a:gd name="T6" fmla="*/ 16 w 16"/>
                  <a:gd name="T7" fmla="*/ 5 h 11"/>
                  <a:gd name="T8" fmla="*/ 0 w 16"/>
                  <a:gd name="T9" fmla="*/ 11 h 11"/>
                </a:gdLst>
                <a:ahLst/>
                <a:cxnLst>
                  <a:cxn ang="0">
                    <a:pos x="T0" y="T1"/>
                  </a:cxn>
                  <a:cxn ang="0">
                    <a:pos x="T2" y="T3"/>
                  </a:cxn>
                  <a:cxn ang="0">
                    <a:pos x="T4" y="T5"/>
                  </a:cxn>
                  <a:cxn ang="0">
                    <a:pos x="T6" y="T7"/>
                  </a:cxn>
                  <a:cxn ang="0">
                    <a:pos x="T8" y="T9"/>
                  </a:cxn>
                </a:cxnLst>
                <a:rect l="0" t="0" r="r" b="b"/>
                <a:pathLst>
                  <a:path w="16" h="11">
                    <a:moveTo>
                      <a:pt x="0" y="11"/>
                    </a:moveTo>
                    <a:lnTo>
                      <a:pt x="0" y="7"/>
                    </a:lnTo>
                    <a:lnTo>
                      <a:pt x="16" y="0"/>
                    </a:lnTo>
                    <a:lnTo>
                      <a:pt x="16" y="5"/>
                    </a:lnTo>
                    <a:lnTo>
                      <a:pt x="0"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12" name="Freeform 1899"/>
              <p:cNvSpPr>
                <a:spLocks/>
              </p:cNvSpPr>
              <p:nvPr/>
            </p:nvSpPr>
            <p:spPr bwMode="auto">
              <a:xfrm>
                <a:off x="5523" y="2161"/>
                <a:ext cx="4" cy="44"/>
              </a:xfrm>
              <a:custGeom>
                <a:avLst/>
                <a:gdLst>
                  <a:gd name="T0" fmla="*/ 0 w 4"/>
                  <a:gd name="T1" fmla="*/ 44 h 44"/>
                  <a:gd name="T2" fmla="*/ 0 w 4"/>
                  <a:gd name="T3" fmla="*/ 1 h 44"/>
                  <a:gd name="T4" fmla="*/ 4 w 4"/>
                  <a:gd name="T5" fmla="*/ 0 h 44"/>
                  <a:gd name="T6" fmla="*/ 4 w 4"/>
                  <a:gd name="T7" fmla="*/ 42 h 44"/>
                  <a:gd name="T8" fmla="*/ 0 w 4"/>
                  <a:gd name="T9" fmla="*/ 44 h 44"/>
                </a:gdLst>
                <a:ahLst/>
                <a:cxnLst>
                  <a:cxn ang="0">
                    <a:pos x="T0" y="T1"/>
                  </a:cxn>
                  <a:cxn ang="0">
                    <a:pos x="T2" y="T3"/>
                  </a:cxn>
                  <a:cxn ang="0">
                    <a:pos x="T4" y="T5"/>
                  </a:cxn>
                  <a:cxn ang="0">
                    <a:pos x="T6" y="T7"/>
                  </a:cxn>
                  <a:cxn ang="0">
                    <a:pos x="T8" y="T9"/>
                  </a:cxn>
                </a:cxnLst>
                <a:rect l="0" t="0" r="r" b="b"/>
                <a:pathLst>
                  <a:path w="4" h="44">
                    <a:moveTo>
                      <a:pt x="0" y="44"/>
                    </a:moveTo>
                    <a:lnTo>
                      <a:pt x="0" y="1"/>
                    </a:lnTo>
                    <a:lnTo>
                      <a:pt x="4" y="0"/>
                    </a:lnTo>
                    <a:lnTo>
                      <a:pt x="4" y="42"/>
                    </a:lnTo>
                    <a:lnTo>
                      <a:pt x="0" y="4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13" name="Freeform 1900"/>
              <p:cNvSpPr>
                <a:spLocks/>
              </p:cNvSpPr>
              <p:nvPr/>
            </p:nvSpPr>
            <p:spPr bwMode="auto">
              <a:xfrm>
                <a:off x="5571" y="2309"/>
                <a:ext cx="5" cy="65"/>
              </a:xfrm>
              <a:custGeom>
                <a:avLst/>
                <a:gdLst>
                  <a:gd name="T0" fmla="*/ 5 w 5"/>
                  <a:gd name="T1" fmla="*/ 65 h 65"/>
                  <a:gd name="T2" fmla="*/ 0 w 5"/>
                  <a:gd name="T3" fmla="*/ 65 h 65"/>
                  <a:gd name="T4" fmla="*/ 0 w 5"/>
                  <a:gd name="T5" fmla="*/ 2 h 65"/>
                  <a:gd name="T6" fmla="*/ 5 w 5"/>
                  <a:gd name="T7" fmla="*/ 0 h 65"/>
                  <a:gd name="T8" fmla="*/ 5 w 5"/>
                  <a:gd name="T9" fmla="*/ 65 h 65"/>
                </a:gdLst>
                <a:ahLst/>
                <a:cxnLst>
                  <a:cxn ang="0">
                    <a:pos x="T0" y="T1"/>
                  </a:cxn>
                  <a:cxn ang="0">
                    <a:pos x="T2" y="T3"/>
                  </a:cxn>
                  <a:cxn ang="0">
                    <a:pos x="T4" y="T5"/>
                  </a:cxn>
                  <a:cxn ang="0">
                    <a:pos x="T6" y="T7"/>
                  </a:cxn>
                  <a:cxn ang="0">
                    <a:pos x="T8" y="T9"/>
                  </a:cxn>
                </a:cxnLst>
                <a:rect l="0" t="0" r="r" b="b"/>
                <a:pathLst>
                  <a:path w="5" h="65">
                    <a:moveTo>
                      <a:pt x="5" y="65"/>
                    </a:moveTo>
                    <a:lnTo>
                      <a:pt x="0" y="65"/>
                    </a:lnTo>
                    <a:lnTo>
                      <a:pt x="0" y="2"/>
                    </a:lnTo>
                    <a:lnTo>
                      <a:pt x="5" y="0"/>
                    </a:lnTo>
                    <a:lnTo>
                      <a:pt x="5" y="6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14" name="Freeform 1901"/>
              <p:cNvSpPr>
                <a:spLocks noEditPoints="1"/>
              </p:cNvSpPr>
              <p:nvPr/>
            </p:nvSpPr>
            <p:spPr bwMode="auto">
              <a:xfrm>
                <a:off x="5561" y="2173"/>
                <a:ext cx="15" cy="48"/>
              </a:xfrm>
              <a:custGeom>
                <a:avLst/>
                <a:gdLst>
                  <a:gd name="T0" fmla="*/ 0 w 180"/>
                  <a:gd name="T1" fmla="*/ 550 h 550"/>
                  <a:gd name="T2" fmla="*/ 0 w 180"/>
                  <a:gd name="T3" fmla="*/ 263 h 550"/>
                  <a:gd name="T4" fmla="*/ 124 w 180"/>
                  <a:gd name="T5" fmla="*/ 216 h 550"/>
                  <a:gd name="T6" fmla="*/ 124 w 180"/>
                  <a:gd name="T7" fmla="*/ 375 h 550"/>
                  <a:gd name="T8" fmla="*/ 0 w 180"/>
                  <a:gd name="T9" fmla="*/ 409 h 550"/>
                  <a:gd name="T10" fmla="*/ 0 w 180"/>
                  <a:gd name="T11" fmla="*/ 550 h 550"/>
                  <a:gd name="T12" fmla="*/ 173 w 180"/>
                  <a:gd name="T13" fmla="*/ 361 h 550"/>
                  <a:gd name="T14" fmla="*/ 173 w 180"/>
                  <a:gd name="T15" fmla="*/ 197 h 550"/>
                  <a:gd name="T16" fmla="*/ 180 w 180"/>
                  <a:gd name="T17" fmla="*/ 194 h 550"/>
                  <a:gd name="T18" fmla="*/ 180 w 180"/>
                  <a:gd name="T19" fmla="*/ 359 h 550"/>
                  <a:gd name="T20" fmla="*/ 173 w 180"/>
                  <a:gd name="T21" fmla="*/ 361 h 550"/>
                  <a:gd name="T22" fmla="*/ 0 w 180"/>
                  <a:gd name="T23" fmla="*/ 209 h 550"/>
                  <a:gd name="T24" fmla="*/ 0 w 180"/>
                  <a:gd name="T25" fmla="*/ 50 h 550"/>
                  <a:gd name="T26" fmla="*/ 124 w 180"/>
                  <a:gd name="T27" fmla="*/ 16 h 550"/>
                  <a:gd name="T28" fmla="*/ 124 w 180"/>
                  <a:gd name="T29" fmla="*/ 162 h 550"/>
                  <a:gd name="T30" fmla="*/ 0 w 180"/>
                  <a:gd name="T31" fmla="*/ 209 h 550"/>
                  <a:gd name="T32" fmla="*/ 173 w 180"/>
                  <a:gd name="T33" fmla="*/ 143 h 550"/>
                  <a:gd name="T34" fmla="*/ 173 w 180"/>
                  <a:gd name="T35" fmla="*/ 2 h 550"/>
                  <a:gd name="T36" fmla="*/ 180 w 180"/>
                  <a:gd name="T37" fmla="*/ 0 h 550"/>
                  <a:gd name="T38" fmla="*/ 180 w 180"/>
                  <a:gd name="T39" fmla="*/ 141 h 550"/>
                  <a:gd name="T40" fmla="*/ 173 w 180"/>
                  <a:gd name="T41" fmla="*/ 143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0" h="550">
                    <a:moveTo>
                      <a:pt x="0" y="550"/>
                    </a:moveTo>
                    <a:lnTo>
                      <a:pt x="0" y="263"/>
                    </a:lnTo>
                    <a:lnTo>
                      <a:pt x="124" y="216"/>
                    </a:lnTo>
                    <a:lnTo>
                      <a:pt x="124" y="375"/>
                    </a:lnTo>
                    <a:lnTo>
                      <a:pt x="0" y="409"/>
                    </a:lnTo>
                    <a:lnTo>
                      <a:pt x="0" y="550"/>
                    </a:lnTo>
                    <a:moveTo>
                      <a:pt x="173" y="361"/>
                    </a:moveTo>
                    <a:lnTo>
                      <a:pt x="173" y="197"/>
                    </a:lnTo>
                    <a:lnTo>
                      <a:pt x="180" y="194"/>
                    </a:lnTo>
                    <a:lnTo>
                      <a:pt x="180" y="359"/>
                    </a:lnTo>
                    <a:lnTo>
                      <a:pt x="173" y="361"/>
                    </a:lnTo>
                    <a:moveTo>
                      <a:pt x="0" y="209"/>
                    </a:moveTo>
                    <a:lnTo>
                      <a:pt x="0" y="50"/>
                    </a:lnTo>
                    <a:lnTo>
                      <a:pt x="124" y="16"/>
                    </a:lnTo>
                    <a:lnTo>
                      <a:pt x="124" y="162"/>
                    </a:lnTo>
                    <a:lnTo>
                      <a:pt x="0" y="209"/>
                    </a:lnTo>
                    <a:moveTo>
                      <a:pt x="173" y="143"/>
                    </a:moveTo>
                    <a:lnTo>
                      <a:pt x="173" y="2"/>
                    </a:lnTo>
                    <a:lnTo>
                      <a:pt x="180" y="0"/>
                    </a:lnTo>
                    <a:lnTo>
                      <a:pt x="180" y="141"/>
                    </a:lnTo>
                    <a:lnTo>
                      <a:pt x="173" y="143"/>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15" name="Freeform 1902"/>
              <p:cNvSpPr>
                <a:spLocks noEditPoints="1"/>
              </p:cNvSpPr>
              <p:nvPr/>
            </p:nvSpPr>
            <p:spPr bwMode="auto">
              <a:xfrm>
                <a:off x="5561" y="2185"/>
                <a:ext cx="15" cy="11"/>
              </a:xfrm>
              <a:custGeom>
                <a:avLst/>
                <a:gdLst>
                  <a:gd name="T0" fmla="*/ 0 w 180"/>
                  <a:gd name="T1" fmla="*/ 122 h 122"/>
                  <a:gd name="T2" fmla="*/ 0 w 180"/>
                  <a:gd name="T3" fmla="*/ 68 h 122"/>
                  <a:gd name="T4" fmla="*/ 124 w 180"/>
                  <a:gd name="T5" fmla="*/ 21 h 122"/>
                  <a:gd name="T6" fmla="*/ 124 w 180"/>
                  <a:gd name="T7" fmla="*/ 75 h 122"/>
                  <a:gd name="T8" fmla="*/ 0 w 180"/>
                  <a:gd name="T9" fmla="*/ 122 h 122"/>
                  <a:gd name="T10" fmla="*/ 173 w 180"/>
                  <a:gd name="T11" fmla="*/ 56 h 122"/>
                  <a:gd name="T12" fmla="*/ 173 w 180"/>
                  <a:gd name="T13" fmla="*/ 2 h 122"/>
                  <a:gd name="T14" fmla="*/ 180 w 180"/>
                  <a:gd name="T15" fmla="*/ 0 h 122"/>
                  <a:gd name="T16" fmla="*/ 180 w 180"/>
                  <a:gd name="T17" fmla="*/ 53 h 122"/>
                  <a:gd name="T18" fmla="*/ 173 w 180"/>
                  <a:gd name="T19" fmla="*/ 5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122">
                    <a:moveTo>
                      <a:pt x="0" y="122"/>
                    </a:moveTo>
                    <a:lnTo>
                      <a:pt x="0" y="68"/>
                    </a:lnTo>
                    <a:lnTo>
                      <a:pt x="124" y="21"/>
                    </a:lnTo>
                    <a:lnTo>
                      <a:pt x="124" y="75"/>
                    </a:lnTo>
                    <a:lnTo>
                      <a:pt x="0" y="122"/>
                    </a:lnTo>
                    <a:moveTo>
                      <a:pt x="173" y="56"/>
                    </a:moveTo>
                    <a:lnTo>
                      <a:pt x="173" y="2"/>
                    </a:lnTo>
                    <a:lnTo>
                      <a:pt x="180" y="0"/>
                    </a:lnTo>
                    <a:lnTo>
                      <a:pt x="180" y="53"/>
                    </a:lnTo>
                    <a:lnTo>
                      <a:pt x="173" y="5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16" name="Freeform 1903"/>
              <p:cNvSpPr>
                <a:spLocks/>
              </p:cNvSpPr>
              <p:nvPr/>
            </p:nvSpPr>
            <p:spPr bwMode="auto">
              <a:xfrm>
                <a:off x="5571" y="2173"/>
                <a:ext cx="5" cy="33"/>
              </a:xfrm>
              <a:custGeom>
                <a:avLst/>
                <a:gdLst>
                  <a:gd name="T0" fmla="*/ 0 w 5"/>
                  <a:gd name="T1" fmla="*/ 33 h 33"/>
                  <a:gd name="T2" fmla="*/ 0 w 5"/>
                  <a:gd name="T3" fmla="*/ 2 h 33"/>
                  <a:gd name="T4" fmla="*/ 5 w 5"/>
                  <a:gd name="T5" fmla="*/ 0 h 33"/>
                  <a:gd name="T6" fmla="*/ 5 w 5"/>
                  <a:gd name="T7" fmla="*/ 31 h 33"/>
                  <a:gd name="T8" fmla="*/ 0 w 5"/>
                  <a:gd name="T9" fmla="*/ 33 h 33"/>
                </a:gdLst>
                <a:ahLst/>
                <a:cxnLst>
                  <a:cxn ang="0">
                    <a:pos x="T0" y="T1"/>
                  </a:cxn>
                  <a:cxn ang="0">
                    <a:pos x="T2" y="T3"/>
                  </a:cxn>
                  <a:cxn ang="0">
                    <a:pos x="T4" y="T5"/>
                  </a:cxn>
                  <a:cxn ang="0">
                    <a:pos x="T6" y="T7"/>
                  </a:cxn>
                  <a:cxn ang="0">
                    <a:pos x="T8" y="T9"/>
                  </a:cxn>
                </a:cxnLst>
                <a:rect l="0" t="0" r="r" b="b"/>
                <a:pathLst>
                  <a:path w="5" h="33">
                    <a:moveTo>
                      <a:pt x="0" y="33"/>
                    </a:moveTo>
                    <a:lnTo>
                      <a:pt x="0" y="2"/>
                    </a:lnTo>
                    <a:lnTo>
                      <a:pt x="5" y="0"/>
                    </a:lnTo>
                    <a:lnTo>
                      <a:pt x="5" y="31"/>
                    </a:lnTo>
                    <a:lnTo>
                      <a:pt x="0" y="3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17" name="Freeform 1904"/>
              <p:cNvSpPr>
                <a:spLocks noEditPoints="1"/>
              </p:cNvSpPr>
              <p:nvPr/>
            </p:nvSpPr>
            <p:spPr bwMode="auto">
              <a:xfrm>
                <a:off x="5561" y="2144"/>
                <a:ext cx="15" cy="34"/>
              </a:xfrm>
              <a:custGeom>
                <a:avLst/>
                <a:gdLst>
                  <a:gd name="T0" fmla="*/ 0 w 180"/>
                  <a:gd name="T1" fmla="*/ 386 h 386"/>
                  <a:gd name="T2" fmla="*/ 0 w 180"/>
                  <a:gd name="T3" fmla="*/ 258 h 386"/>
                  <a:gd name="T4" fmla="*/ 124 w 180"/>
                  <a:gd name="T5" fmla="*/ 211 h 386"/>
                  <a:gd name="T6" fmla="*/ 124 w 180"/>
                  <a:gd name="T7" fmla="*/ 352 h 386"/>
                  <a:gd name="T8" fmla="*/ 0 w 180"/>
                  <a:gd name="T9" fmla="*/ 386 h 386"/>
                  <a:gd name="T10" fmla="*/ 173 w 180"/>
                  <a:gd name="T11" fmla="*/ 338 h 386"/>
                  <a:gd name="T12" fmla="*/ 173 w 180"/>
                  <a:gd name="T13" fmla="*/ 192 h 386"/>
                  <a:gd name="T14" fmla="*/ 180 w 180"/>
                  <a:gd name="T15" fmla="*/ 189 h 386"/>
                  <a:gd name="T16" fmla="*/ 180 w 180"/>
                  <a:gd name="T17" fmla="*/ 336 h 386"/>
                  <a:gd name="T18" fmla="*/ 173 w 180"/>
                  <a:gd name="T19" fmla="*/ 338 h 386"/>
                  <a:gd name="T20" fmla="*/ 0 w 180"/>
                  <a:gd name="T21" fmla="*/ 204 h 386"/>
                  <a:gd name="T22" fmla="*/ 0 w 180"/>
                  <a:gd name="T23" fmla="*/ 61 h 386"/>
                  <a:gd name="T24" fmla="*/ 124 w 180"/>
                  <a:gd name="T25" fmla="*/ 19 h 386"/>
                  <a:gd name="T26" fmla="*/ 124 w 180"/>
                  <a:gd name="T27" fmla="*/ 157 h 386"/>
                  <a:gd name="T28" fmla="*/ 0 w 180"/>
                  <a:gd name="T29" fmla="*/ 204 h 386"/>
                  <a:gd name="T30" fmla="*/ 173 w 180"/>
                  <a:gd name="T31" fmla="*/ 138 h 386"/>
                  <a:gd name="T32" fmla="*/ 173 w 180"/>
                  <a:gd name="T33" fmla="*/ 2 h 386"/>
                  <a:gd name="T34" fmla="*/ 180 w 180"/>
                  <a:gd name="T35" fmla="*/ 0 h 386"/>
                  <a:gd name="T36" fmla="*/ 180 w 180"/>
                  <a:gd name="T37" fmla="*/ 136 h 386"/>
                  <a:gd name="T38" fmla="*/ 173 w 180"/>
                  <a:gd name="T39" fmla="*/ 138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386">
                    <a:moveTo>
                      <a:pt x="0" y="386"/>
                    </a:moveTo>
                    <a:lnTo>
                      <a:pt x="0" y="258"/>
                    </a:lnTo>
                    <a:lnTo>
                      <a:pt x="124" y="211"/>
                    </a:lnTo>
                    <a:lnTo>
                      <a:pt x="124" y="352"/>
                    </a:lnTo>
                    <a:lnTo>
                      <a:pt x="0" y="386"/>
                    </a:lnTo>
                    <a:moveTo>
                      <a:pt x="173" y="338"/>
                    </a:moveTo>
                    <a:lnTo>
                      <a:pt x="173" y="192"/>
                    </a:lnTo>
                    <a:lnTo>
                      <a:pt x="180" y="189"/>
                    </a:lnTo>
                    <a:lnTo>
                      <a:pt x="180" y="336"/>
                    </a:lnTo>
                    <a:lnTo>
                      <a:pt x="173" y="338"/>
                    </a:lnTo>
                    <a:moveTo>
                      <a:pt x="0" y="204"/>
                    </a:moveTo>
                    <a:lnTo>
                      <a:pt x="0" y="61"/>
                    </a:lnTo>
                    <a:lnTo>
                      <a:pt x="124" y="19"/>
                    </a:lnTo>
                    <a:lnTo>
                      <a:pt x="124" y="157"/>
                    </a:lnTo>
                    <a:lnTo>
                      <a:pt x="0" y="204"/>
                    </a:lnTo>
                    <a:moveTo>
                      <a:pt x="173" y="138"/>
                    </a:moveTo>
                    <a:lnTo>
                      <a:pt x="173" y="2"/>
                    </a:lnTo>
                    <a:lnTo>
                      <a:pt x="180" y="0"/>
                    </a:lnTo>
                    <a:lnTo>
                      <a:pt x="180" y="136"/>
                    </a:lnTo>
                    <a:lnTo>
                      <a:pt x="173" y="138"/>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18" name="Freeform 1905"/>
              <p:cNvSpPr>
                <a:spLocks noEditPoints="1"/>
              </p:cNvSpPr>
              <p:nvPr/>
            </p:nvSpPr>
            <p:spPr bwMode="auto">
              <a:xfrm>
                <a:off x="5561" y="2156"/>
                <a:ext cx="15" cy="11"/>
              </a:xfrm>
              <a:custGeom>
                <a:avLst/>
                <a:gdLst>
                  <a:gd name="T0" fmla="*/ 0 w 180"/>
                  <a:gd name="T1" fmla="*/ 122 h 122"/>
                  <a:gd name="T2" fmla="*/ 0 w 180"/>
                  <a:gd name="T3" fmla="*/ 68 h 122"/>
                  <a:gd name="T4" fmla="*/ 124 w 180"/>
                  <a:gd name="T5" fmla="*/ 21 h 122"/>
                  <a:gd name="T6" fmla="*/ 124 w 180"/>
                  <a:gd name="T7" fmla="*/ 75 h 122"/>
                  <a:gd name="T8" fmla="*/ 0 w 180"/>
                  <a:gd name="T9" fmla="*/ 122 h 122"/>
                  <a:gd name="T10" fmla="*/ 173 w 180"/>
                  <a:gd name="T11" fmla="*/ 56 h 122"/>
                  <a:gd name="T12" fmla="*/ 173 w 180"/>
                  <a:gd name="T13" fmla="*/ 2 h 122"/>
                  <a:gd name="T14" fmla="*/ 180 w 180"/>
                  <a:gd name="T15" fmla="*/ 0 h 122"/>
                  <a:gd name="T16" fmla="*/ 180 w 180"/>
                  <a:gd name="T17" fmla="*/ 53 h 122"/>
                  <a:gd name="T18" fmla="*/ 173 w 180"/>
                  <a:gd name="T19" fmla="*/ 5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122">
                    <a:moveTo>
                      <a:pt x="0" y="122"/>
                    </a:moveTo>
                    <a:lnTo>
                      <a:pt x="0" y="68"/>
                    </a:lnTo>
                    <a:lnTo>
                      <a:pt x="124" y="21"/>
                    </a:lnTo>
                    <a:lnTo>
                      <a:pt x="124" y="75"/>
                    </a:lnTo>
                    <a:lnTo>
                      <a:pt x="0" y="122"/>
                    </a:lnTo>
                    <a:moveTo>
                      <a:pt x="173" y="56"/>
                    </a:moveTo>
                    <a:lnTo>
                      <a:pt x="173" y="2"/>
                    </a:lnTo>
                    <a:lnTo>
                      <a:pt x="180" y="0"/>
                    </a:lnTo>
                    <a:lnTo>
                      <a:pt x="180" y="53"/>
                    </a:lnTo>
                    <a:lnTo>
                      <a:pt x="173" y="5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19" name="Freeform 1906"/>
              <p:cNvSpPr>
                <a:spLocks/>
              </p:cNvSpPr>
              <p:nvPr/>
            </p:nvSpPr>
            <p:spPr bwMode="auto">
              <a:xfrm>
                <a:off x="5571" y="2144"/>
                <a:ext cx="5" cy="31"/>
              </a:xfrm>
              <a:custGeom>
                <a:avLst/>
                <a:gdLst>
                  <a:gd name="T0" fmla="*/ 0 w 5"/>
                  <a:gd name="T1" fmla="*/ 31 h 31"/>
                  <a:gd name="T2" fmla="*/ 0 w 5"/>
                  <a:gd name="T3" fmla="*/ 2 h 31"/>
                  <a:gd name="T4" fmla="*/ 5 w 5"/>
                  <a:gd name="T5" fmla="*/ 0 h 31"/>
                  <a:gd name="T6" fmla="*/ 5 w 5"/>
                  <a:gd name="T7" fmla="*/ 29 h 31"/>
                  <a:gd name="T8" fmla="*/ 0 w 5"/>
                  <a:gd name="T9" fmla="*/ 31 h 31"/>
                </a:gdLst>
                <a:ahLst/>
                <a:cxnLst>
                  <a:cxn ang="0">
                    <a:pos x="T0" y="T1"/>
                  </a:cxn>
                  <a:cxn ang="0">
                    <a:pos x="T2" y="T3"/>
                  </a:cxn>
                  <a:cxn ang="0">
                    <a:pos x="T4" y="T5"/>
                  </a:cxn>
                  <a:cxn ang="0">
                    <a:pos x="T6" y="T7"/>
                  </a:cxn>
                  <a:cxn ang="0">
                    <a:pos x="T8" y="T9"/>
                  </a:cxn>
                </a:cxnLst>
                <a:rect l="0" t="0" r="r" b="b"/>
                <a:pathLst>
                  <a:path w="5" h="31">
                    <a:moveTo>
                      <a:pt x="0" y="31"/>
                    </a:moveTo>
                    <a:lnTo>
                      <a:pt x="0" y="2"/>
                    </a:lnTo>
                    <a:lnTo>
                      <a:pt x="5" y="0"/>
                    </a:lnTo>
                    <a:lnTo>
                      <a:pt x="5" y="29"/>
                    </a:lnTo>
                    <a:lnTo>
                      <a:pt x="0" y="3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20" name="Freeform 1907"/>
              <p:cNvSpPr>
                <a:spLocks noEditPoints="1"/>
              </p:cNvSpPr>
              <p:nvPr/>
            </p:nvSpPr>
            <p:spPr bwMode="auto">
              <a:xfrm>
                <a:off x="5561" y="2221"/>
                <a:ext cx="15" cy="93"/>
              </a:xfrm>
              <a:custGeom>
                <a:avLst/>
                <a:gdLst>
                  <a:gd name="T0" fmla="*/ 0 w 180"/>
                  <a:gd name="T1" fmla="*/ 1076 h 1076"/>
                  <a:gd name="T2" fmla="*/ 0 w 180"/>
                  <a:gd name="T3" fmla="*/ 604 h 1076"/>
                  <a:gd name="T4" fmla="*/ 124 w 180"/>
                  <a:gd name="T5" fmla="*/ 557 h 1076"/>
                  <a:gd name="T6" fmla="*/ 124 w 180"/>
                  <a:gd name="T7" fmla="*/ 1042 h 1076"/>
                  <a:gd name="T8" fmla="*/ 0 w 180"/>
                  <a:gd name="T9" fmla="*/ 1076 h 1076"/>
                  <a:gd name="T10" fmla="*/ 173 w 180"/>
                  <a:gd name="T11" fmla="*/ 1028 h 1076"/>
                  <a:gd name="T12" fmla="*/ 173 w 180"/>
                  <a:gd name="T13" fmla="*/ 538 h 1076"/>
                  <a:gd name="T14" fmla="*/ 180 w 180"/>
                  <a:gd name="T15" fmla="*/ 536 h 1076"/>
                  <a:gd name="T16" fmla="*/ 180 w 180"/>
                  <a:gd name="T17" fmla="*/ 1026 h 1076"/>
                  <a:gd name="T18" fmla="*/ 173 w 180"/>
                  <a:gd name="T19" fmla="*/ 1028 h 1076"/>
                  <a:gd name="T20" fmla="*/ 0 w 180"/>
                  <a:gd name="T21" fmla="*/ 551 h 1076"/>
                  <a:gd name="T22" fmla="*/ 0 w 180"/>
                  <a:gd name="T23" fmla="*/ 56 h 1076"/>
                  <a:gd name="T24" fmla="*/ 59 w 180"/>
                  <a:gd name="T25" fmla="*/ 33 h 1076"/>
                  <a:gd name="T26" fmla="*/ 124 w 180"/>
                  <a:gd name="T27" fmla="*/ 16 h 1076"/>
                  <a:gd name="T28" fmla="*/ 124 w 180"/>
                  <a:gd name="T29" fmla="*/ 315 h 1076"/>
                  <a:gd name="T30" fmla="*/ 27 w 180"/>
                  <a:gd name="T31" fmla="*/ 344 h 1076"/>
                  <a:gd name="T32" fmla="*/ 27 w 180"/>
                  <a:gd name="T33" fmla="*/ 540 h 1076"/>
                  <a:gd name="T34" fmla="*/ 0 w 180"/>
                  <a:gd name="T35" fmla="*/ 551 h 1076"/>
                  <a:gd name="T36" fmla="*/ 173 w 180"/>
                  <a:gd name="T37" fmla="*/ 301 h 1076"/>
                  <a:gd name="T38" fmla="*/ 173 w 180"/>
                  <a:gd name="T39" fmla="*/ 2 h 1076"/>
                  <a:gd name="T40" fmla="*/ 180 w 180"/>
                  <a:gd name="T41" fmla="*/ 0 h 1076"/>
                  <a:gd name="T42" fmla="*/ 180 w 180"/>
                  <a:gd name="T43" fmla="*/ 299 h 1076"/>
                  <a:gd name="T44" fmla="*/ 173 w 180"/>
                  <a:gd name="T45" fmla="*/ 301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0" h="1076">
                    <a:moveTo>
                      <a:pt x="0" y="1076"/>
                    </a:moveTo>
                    <a:lnTo>
                      <a:pt x="0" y="604"/>
                    </a:lnTo>
                    <a:lnTo>
                      <a:pt x="124" y="557"/>
                    </a:lnTo>
                    <a:lnTo>
                      <a:pt x="124" y="1042"/>
                    </a:lnTo>
                    <a:lnTo>
                      <a:pt x="0" y="1076"/>
                    </a:lnTo>
                    <a:moveTo>
                      <a:pt x="173" y="1028"/>
                    </a:moveTo>
                    <a:lnTo>
                      <a:pt x="173" y="538"/>
                    </a:lnTo>
                    <a:lnTo>
                      <a:pt x="180" y="536"/>
                    </a:lnTo>
                    <a:lnTo>
                      <a:pt x="180" y="1026"/>
                    </a:lnTo>
                    <a:lnTo>
                      <a:pt x="173" y="1028"/>
                    </a:lnTo>
                    <a:moveTo>
                      <a:pt x="0" y="551"/>
                    </a:moveTo>
                    <a:lnTo>
                      <a:pt x="0" y="56"/>
                    </a:lnTo>
                    <a:lnTo>
                      <a:pt x="59" y="33"/>
                    </a:lnTo>
                    <a:lnTo>
                      <a:pt x="124" y="16"/>
                    </a:lnTo>
                    <a:lnTo>
                      <a:pt x="124" y="315"/>
                    </a:lnTo>
                    <a:lnTo>
                      <a:pt x="27" y="344"/>
                    </a:lnTo>
                    <a:lnTo>
                      <a:pt x="27" y="540"/>
                    </a:lnTo>
                    <a:lnTo>
                      <a:pt x="0" y="551"/>
                    </a:lnTo>
                    <a:moveTo>
                      <a:pt x="173" y="301"/>
                    </a:moveTo>
                    <a:lnTo>
                      <a:pt x="173" y="2"/>
                    </a:lnTo>
                    <a:lnTo>
                      <a:pt x="180" y="0"/>
                    </a:lnTo>
                    <a:lnTo>
                      <a:pt x="180" y="299"/>
                    </a:lnTo>
                    <a:lnTo>
                      <a:pt x="173" y="301"/>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21" name="Freeform 1908"/>
              <p:cNvSpPr>
                <a:spLocks/>
              </p:cNvSpPr>
              <p:nvPr/>
            </p:nvSpPr>
            <p:spPr bwMode="auto">
              <a:xfrm>
                <a:off x="5561" y="2223"/>
                <a:ext cx="5" cy="2"/>
              </a:xfrm>
              <a:custGeom>
                <a:avLst/>
                <a:gdLst>
                  <a:gd name="T0" fmla="*/ 0 w 5"/>
                  <a:gd name="T1" fmla="*/ 2 h 2"/>
                  <a:gd name="T2" fmla="*/ 0 w 5"/>
                  <a:gd name="T3" fmla="*/ 2 h 2"/>
                  <a:gd name="T4" fmla="*/ 5 w 5"/>
                  <a:gd name="T5" fmla="*/ 0 h 2"/>
                  <a:gd name="T6" fmla="*/ 0 w 5"/>
                  <a:gd name="T7" fmla="*/ 2 h 2"/>
                </a:gdLst>
                <a:ahLst/>
                <a:cxnLst>
                  <a:cxn ang="0">
                    <a:pos x="T0" y="T1"/>
                  </a:cxn>
                  <a:cxn ang="0">
                    <a:pos x="T2" y="T3"/>
                  </a:cxn>
                  <a:cxn ang="0">
                    <a:pos x="T4" y="T5"/>
                  </a:cxn>
                  <a:cxn ang="0">
                    <a:pos x="T6" y="T7"/>
                  </a:cxn>
                </a:cxnLst>
                <a:rect l="0" t="0" r="r" b="b"/>
                <a:pathLst>
                  <a:path w="5" h="2">
                    <a:moveTo>
                      <a:pt x="0" y="2"/>
                    </a:moveTo>
                    <a:lnTo>
                      <a:pt x="0" y="2"/>
                    </a:lnTo>
                    <a:lnTo>
                      <a:pt x="5" y="0"/>
                    </a:lnTo>
                    <a:lnTo>
                      <a:pt x="0" y="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22" name="Freeform 1909"/>
              <p:cNvSpPr>
                <a:spLocks noEditPoints="1"/>
              </p:cNvSpPr>
              <p:nvPr/>
            </p:nvSpPr>
            <p:spPr bwMode="auto">
              <a:xfrm>
                <a:off x="5561" y="2266"/>
                <a:ext cx="15" cy="7"/>
              </a:xfrm>
              <a:custGeom>
                <a:avLst/>
                <a:gdLst>
                  <a:gd name="T0" fmla="*/ 0 w 180"/>
                  <a:gd name="T1" fmla="*/ 77 h 77"/>
                  <a:gd name="T2" fmla="*/ 0 w 180"/>
                  <a:gd name="T3" fmla="*/ 24 h 77"/>
                  <a:gd name="T4" fmla="*/ 27 w 180"/>
                  <a:gd name="T5" fmla="*/ 13 h 77"/>
                  <a:gd name="T6" fmla="*/ 27 w 180"/>
                  <a:gd name="T7" fmla="*/ 45 h 77"/>
                  <a:gd name="T8" fmla="*/ 124 w 180"/>
                  <a:gd name="T9" fmla="*/ 16 h 77"/>
                  <a:gd name="T10" fmla="*/ 124 w 180"/>
                  <a:gd name="T11" fmla="*/ 30 h 77"/>
                  <a:gd name="T12" fmla="*/ 0 w 180"/>
                  <a:gd name="T13" fmla="*/ 77 h 77"/>
                  <a:gd name="T14" fmla="*/ 173 w 180"/>
                  <a:gd name="T15" fmla="*/ 11 h 77"/>
                  <a:gd name="T16" fmla="*/ 173 w 180"/>
                  <a:gd name="T17" fmla="*/ 2 h 77"/>
                  <a:gd name="T18" fmla="*/ 180 w 180"/>
                  <a:gd name="T19" fmla="*/ 0 h 77"/>
                  <a:gd name="T20" fmla="*/ 180 w 180"/>
                  <a:gd name="T21" fmla="*/ 9 h 77"/>
                  <a:gd name="T22" fmla="*/ 173 w 180"/>
                  <a:gd name="T23" fmla="*/ 1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0" h="77">
                    <a:moveTo>
                      <a:pt x="0" y="77"/>
                    </a:moveTo>
                    <a:lnTo>
                      <a:pt x="0" y="24"/>
                    </a:lnTo>
                    <a:lnTo>
                      <a:pt x="27" y="13"/>
                    </a:lnTo>
                    <a:lnTo>
                      <a:pt x="27" y="45"/>
                    </a:lnTo>
                    <a:lnTo>
                      <a:pt x="124" y="16"/>
                    </a:lnTo>
                    <a:lnTo>
                      <a:pt x="124" y="30"/>
                    </a:lnTo>
                    <a:lnTo>
                      <a:pt x="0" y="77"/>
                    </a:lnTo>
                    <a:moveTo>
                      <a:pt x="173" y="11"/>
                    </a:moveTo>
                    <a:lnTo>
                      <a:pt x="173" y="2"/>
                    </a:lnTo>
                    <a:lnTo>
                      <a:pt x="180" y="0"/>
                    </a:lnTo>
                    <a:lnTo>
                      <a:pt x="180" y="9"/>
                    </a:lnTo>
                    <a:lnTo>
                      <a:pt x="173" y="1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23" name="Freeform 1910"/>
              <p:cNvSpPr>
                <a:spLocks noEditPoints="1"/>
              </p:cNvSpPr>
              <p:nvPr/>
            </p:nvSpPr>
            <p:spPr bwMode="auto">
              <a:xfrm>
                <a:off x="5571" y="2221"/>
                <a:ext cx="5" cy="90"/>
              </a:xfrm>
              <a:custGeom>
                <a:avLst/>
                <a:gdLst>
                  <a:gd name="T0" fmla="*/ 0 w 49"/>
                  <a:gd name="T1" fmla="*/ 1040 h 1040"/>
                  <a:gd name="T2" fmla="*/ 0 w 49"/>
                  <a:gd name="T3" fmla="*/ 541 h 1040"/>
                  <a:gd name="T4" fmla="*/ 49 w 49"/>
                  <a:gd name="T5" fmla="*/ 527 h 1040"/>
                  <a:gd name="T6" fmla="*/ 49 w 49"/>
                  <a:gd name="T7" fmla="*/ 1026 h 1040"/>
                  <a:gd name="T8" fmla="*/ 0 w 49"/>
                  <a:gd name="T9" fmla="*/ 1040 h 1040"/>
                  <a:gd name="T10" fmla="*/ 0 w 49"/>
                  <a:gd name="T11" fmla="*/ 313 h 1040"/>
                  <a:gd name="T12" fmla="*/ 0 w 49"/>
                  <a:gd name="T13" fmla="*/ 14 h 1040"/>
                  <a:gd name="T14" fmla="*/ 49 w 49"/>
                  <a:gd name="T15" fmla="*/ 0 h 1040"/>
                  <a:gd name="T16" fmla="*/ 49 w 49"/>
                  <a:gd name="T17" fmla="*/ 299 h 1040"/>
                  <a:gd name="T18" fmla="*/ 0 w 49"/>
                  <a:gd name="T19" fmla="*/ 313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1040">
                    <a:moveTo>
                      <a:pt x="0" y="1040"/>
                    </a:moveTo>
                    <a:lnTo>
                      <a:pt x="0" y="541"/>
                    </a:lnTo>
                    <a:lnTo>
                      <a:pt x="49" y="527"/>
                    </a:lnTo>
                    <a:lnTo>
                      <a:pt x="49" y="1026"/>
                    </a:lnTo>
                    <a:lnTo>
                      <a:pt x="0" y="1040"/>
                    </a:lnTo>
                    <a:moveTo>
                      <a:pt x="0" y="313"/>
                    </a:moveTo>
                    <a:lnTo>
                      <a:pt x="0" y="14"/>
                    </a:lnTo>
                    <a:lnTo>
                      <a:pt x="49" y="0"/>
                    </a:lnTo>
                    <a:lnTo>
                      <a:pt x="49" y="299"/>
                    </a:lnTo>
                    <a:lnTo>
                      <a:pt x="0" y="313"/>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24" name="Freeform 1911"/>
              <p:cNvSpPr>
                <a:spLocks noEditPoints="1"/>
              </p:cNvSpPr>
              <p:nvPr/>
            </p:nvSpPr>
            <p:spPr bwMode="auto">
              <a:xfrm>
                <a:off x="5561" y="2204"/>
                <a:ext cx="15" cy="19"/>
              </a:xfrm>
              <a:custGeom>
                <a:avLst/>
                <a:gdLst>
                  <a:gd name="T0" fmla="*/ 59 w 180"/>
                  <a:gd name="T1" fmla="*/ 222 h 222"/>
                  <a:gd name="T2" fmla="*/ 124 w 180"/>
                  <a:gd name="T3" fmla="*/ 198 h 222"/>
                  <a:gd name="T4" fmla="*/ 124 w 180"/>
                  <a:gd name="T5" fmla="*/ 205 h 222"/>
                  <a:gd name="T6" fmla="*/ 59 w 180"/>
                  <a:gd name="T7" fmla="*/ 222 h 222"/>
                  <a:gd name="T8" fmla="*/ 0 w 180"/>
                  <a:gd name="T9" fmla="*/ 191 h 222"/>
                  <a:gd name="T10" fmla="*/ 0 w 180"/>
                  <a:gd name="T11" fmla="*/ 50 h 222"/>
                  <a:gd name="T12" fmla="*/ 124 w 180"/>
                  <a:gd name="T13" fmla="*/ 16 h 222"/>
                  <a:gd name="T14" fmla="*/ 124 w 180"/>
                  <a:gd name="T15" fmla="*/ 144 h 222"/>
                  <a:gd name="T16" fmla="*/ 0 w 180"/>
                  <a:gd name="T17" fmla="*/ 191 h 222"/>
                  <a:gd name="T18" fmla="*/ 173 w 180"/>
                  <a:gd name="T19" fmla="*/ 191 h 222"/>
                  <a:gd name="T20" fmla="*/ 173 w 180"/>
                  <a:gd name="T21" fmla="*/ 179 h 222"/>
                  <a:gd name="T22" fmla="*/ 180 w 180"/>
                  <a:gd name="T23" fmla="*/ 176 h 222"/>
                  <a:gd name="T24" fmla="*/ 180 w 180"/>
                  <a:gd name="T25" fmla="*/ 189 h 222"/>
                  <a:gd name="T26" fmla="*/ 173 w 180"/>
                  <a:gd name="T27" fmla="*/ 191 h 222"/>
                  <a:gd name="T28" fmla="*/ 173 w 180"/>
                  <a:gd name="T29" fmla="*/ 125 h 222"/>
                  <a:gd name="T30" fmla="*/ 173 w 180"/>
                  <a:gd name="T31" fmla="*/ 2 h 222"/>
                  <a:gd name="T32" fmla="*/ 180 w 180"/>
                  <a:gd name="T33" fmla="*/ 0 h 222"/>
                  <a:gd name="T34" fmla="*/ 180 w 180"/>
                  <a:gd name="T35" fmla="*/ 123 h 222"/>
                  <a:gd name="T36" fmla="*/ 173 w 180"/>
                  <a:gd name="T37" fmla="*/ 12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222">
                    <a:moveTo>
                      <a:pt x="59" y="222"/>
                    </a:moveTo>
                    <a:lnTo>
                      <a:pt x="124" y="198"/>
                    </a:lnTo>
                    <a:lnTo>
                      <a:pt x="124" y="205"/>
                    </a:lnTo>
                    <a:lnTo>
                      <a:pt x="59" y="222"/>
                    </a:lnTo>
                    <a:moveTo>
                      <a:pt x="0" y="191"/>
                    </a:moveTo>
                    <a:lnTo>
                      <a:pt x="0" y="50"/>
                    </a:lnTo>
                    <a:lnTo>
                      <a:pt x="124" y="16"/>
                    </a:lnTo>
                    <a:lnTo>
                      <a:pt x="124" y="144"/>
                    </a:lnTo>
                    <a:lnTo>
                      <a:pt x="0" y="191"/>
                    </a:lnTo>
                    <a:moveTo>
                      <a:pt x="173" y="191"/>
                    </a:moveTo>
                    <a:lnTo>
                      <a:pt x="173" y="179"/>
                    </a:lnTo>
                    <a:lnTo>
                      <a:pt x="180" y="176"/>
                    </a:lnTo>
                    <a:lnTo>
                      <a:pt x="180" y="189"/>
                    </a:lnTo>
                    <a:lnTo>
                      <a:pt x="173" y="191"/>
                    </a:lnTo>
                    <a:moveTo>
                      <a:pt x="173" y="125"/>
                    </a:moveTo>
                    <a:lnTo>
                      <a:pt x="173" y="2"/>
                    </a:lnTo>
                    <a:lnTo>
                      <a:pt x="180" y="0"/>
                    </a:lnTo>
                    <a:lnTo>
                      <a:pt x="180" y="123"/>
                    </a:lnTo>
                    <a:lnTo>
                      <a:pt x="173" y="125"/>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25" name="Freeform 1912"/>
              <p:cNvSpPr>
                <a:spLocks noEditPoints="1"/>
              </p:cNvSpPr>
              <p:nvPr/>
            </p:nvSpPr>
            <p:spPr bwMode="auto">
              <a:xfrm>
                <a:off x="5561" y="2215"/>
                <a:ext cx="15" cy="10"/>
              </a:xfrm>
              <a:custGeom>
                <a:avLst/>
                <a:gdLst>
                  <a:gd name="T0" fmla="*/ 0 w 180"/>
                  <a:gd name="T1" fmla="*/ 115 h 115"/>
                  <a:gd name="T2" fmla="*/ 0 w 180"/>
                  <a:gd name="T3" fmla="*/ 68 h 115"/>
                  <a:gd name="T4" fmla="*/ 124 w 180"/>
                  <a:gd name="T5" fmla="*/ 21 h 115"/>
                  <a:gd name="T6" fmla="*/ 124 w 180"/>
                  <a:gd name="T7" fmla="*/ 75 h 115"/>
                  <a:gd name="T8" fmla="*/ 59 w 180"/>
                  <a:gd name="T9" fmla="*/ 99 h 115"/>
                  <a:gd name="T10" fmla="*/ 0 w 180"/>
                  <a:gd name="T11" fmla="*/ 115 h 115"/>
                  <a:gd name="T12" fmla="*/ 173 w 180"/>
                  <a:gd name="T13" fmla="*/ 56 h 115"/>
                  <a:gd name="T14" fmla="*/ 173 w 180"/>
                  <a:gd name="T15" fmla="*/ 2 h 115"/>
                  <a:gd name="T16" fmla="*/ 180 w 180"/>
                  <a:gd name="T17" fmla="*/ 0 h 115"/>
                  <a:gd name="T18" fmla="*/ 180 w 180"/>
                  <a:gd name="T19" fmla="*/ 53 h 115"/>
                  <a:gd name="T20" fmla="*/ 173 w 180"/>
                  <a:gd name="T21" fmla="*/ 5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15">
                    <a:moveTo>
                      <a:pt x="0" y="115"/>
                    </a:moveTo>
                    <a:lnTo>
                      <a:pt x="0" y="68"/>
                    </a:lnTo>
                    <a:lnTo>
                      <a:pt x="124" y="21"/>
                    </a:lnTo>
                    <a:lnTo>
                      <a:pt x="124" y="75"/>
                    </a:lnTo>
                    <a:lnTo>
                      <a:pt x="59" y="99"/>
                    </a:lnTo>
                    <a:lnTo>
                      <a:pt x="0" y="115"/>
                    </a:lnTo>
                    <a:moveTo>
                      <a:pt x="173" y="56"/>
                    </a:moveTo>
                    <a:lnTo>
                      <a:pt x="173" y="2"/>
                    </a:lnTo>
                    <a:lnTo>
                      <a:pt x="180" y="0"/>
                    </a:lnTo>
                    <a:lnTo>
                      <a:pt x="180" y="53"/>
                    </a:lnTo>
                    <a:lnTo>
                      <a:pt x="173" y="5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26" name="Freeform 1913"/>
              <p:cNvSpPr>
                <a:spLocks/>
              </p:cNvSpPr>
              <p:nvPr/>
            </p:nvSpPr>
            <p:spPr bwMode="auto">
              <a:xfrm>
                <a:off x="5571" y="2204"/>
                <a:ext cx="5" cy="18"/>
              </a:xfrm>
              <a:custGeom>
                <a:avLst/>
                <a:gdLst>
                  <a:gd name="T0" fmla="*/ 0 w 5"/>
                  <a:gd name="T1" fmla="*/ 18 h 18"/>
                  <a:gd name="T2" fmla="*/ 0 w 5"/>
                  <a:gd name="T3" fmla="*/ 2 h 18"/>
                  <a:gd name="T4" fmla="*/ 5 w 5"/>
                  <a:gd name="T5" fmla="*/ 0 h 18"/>
                  <a:gd name="T6" fmla="*/ 5 w 5"/>
                  <a:gd name="T7" fmla="*/ 17 h 18"/>
                  <a:gd name="T8" fmla="*/ 0 w 5"/>
                  <a:gd name="T9" fmla="*/ 18 h 18"/>
                </a:gdLst>
                <a:ahLst/>
                <a:cxnLst>
                  <a:cxn ang="0">
                    <a:pos x="T0" y="T1"/>
                  </a:cxn>
                  <a:cxn ang="0">
                    <a:pos x="T2" y="T3"/>
                  </a:cxn>
                  <a:cxn ang="0">
                    <a:pos x="T4" y="T5"/>
                  </a:cxn>
                  <a:cxn ang="0">
                    <a:pos x="T6" y="T7"/>
                  </a:cxn>
                  <a:cxn ang="0">
                    <a:pos x="T8" y="T9"/>
                  </a:cxn>
                </a:cxnLst>
                <a:rect l="0" t="0" r="r" b="b"/>
                <a:pathLst>
                  <a:path w="5" h="18">
                    <a:moveTo>
                      <a:pt x="0" y="18"/>
                    </a:moveTo>
                    <a:lnTo>
                      <a:pt x="0" y="2"/>
                    </a:lnTo>
                    <a:lnTo>
                      <a:pt x="5" y="0"/>
                    </a:lnTo>
                    <a:lnTo>
                      <a:pt x="5" y="17"/>
                    </a:lnTo>
                    <a:lnTo>
                      <a:pt x="0" y="1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27" name="Freeform 1914"/>
              <p:cNvSpPr>
                <a:spLocks noEditPoints="1"/>
              </p:cNvSpPr>
              <p:nvPr/>
            </p:nvSpPr>
            <p:spPr bwMode="auto">
              <a:xfrm>
                <a:off x="5505" y="2226"/>
                <a:ext cx="55" cy="1324"/>
              </a:xfrm>
              <a:custGeom>
                <a:avLst/>
                <a:gdLst>
                  <a:gd name="T0" fmla="*/ 0 w 635"/>
                  <a:gd name="T1" fmla="*/ 15339 h 15339"/>
                  <a:gd name="T2" fmla="*/ 0 w 635"/>
                  <a:gd name="T3" fmla="*/ 317 h 15339"/>
                  <a:gd name="T4" fmla="*/ 211 w 635"/>
                  <a:gd name="T5" fmla="*/ 248 h 15339"/>
                  <a:gd name="T6" fmla="*/ 211 w 635"/>
                  <a:gd name="T7" fmla="*/ 656 h 15339"/>
                  <a:gd name="T8" fmla="*/ 44 w 635"/>
                  <a:gd name="T9" fmla="*/ 719 h 15339"/>
                  <a:gd name="T10" fmla="*/ 62 w 635"/>
                  <a:gd name="T11" fmla="*/ 766 h 15339"/>
                  <a:gd name="T12" fmla="*/ 211 w 635"/>
                  <a:gd name="T13" fmla="*/ 709 h 15339"/>
                  <a:gd name="T14" fmla="*/ 211 w 635"/>
                  <a:gd name="T15" fmla="*/ 2557 h 15339"/>
                  <a:gd name="T16" fmla="*/ 44 w 635"/>
                  <a:gd name="T17" fmla="*/ 2621 h 15339"/>
                  <a:gd name="T18" fmla="*/ 62 w 635"/>
                  <a:gd name="T19" fmla="*/ 2668 h 15339"/>
                  <a:gd name="T20" fmla="*/ 211 w 635"/>
                  <a:gd name="T21" fmla="*/ 2611 h 15339"/>
                  <a:gd name="T22" fmla="*/ 211 w 635"/>
                  <a:gd name="T23" fmla="*/ 4144 h 15339"/>
                  <a:gd name="T24" fmla="*/ 44 w 635"/>
                  <a:gd name="T25" fmla="*/ 4208 h 15339"/>
                  <a:gd name="T26" fmla="*/ 62 w 635"/>
                  <a:gd name="T27" fmla="*/ 4255 h 15339"/>
                  <a:gd name="T28" fmla="*/ 211 w 635"/>
                  <a:gd name="T29" fmla="*/ 4198 h 15339"/>
                  <a:gd name="T30" fmla="*/ 211 w 635"/>
                  <a:gd name="T31" fmla="*/ 15267 h 15339"/>
                  <a:gd name="T32" fmla="*/ 0 w 635"/>
                  <a:gd name="T33" fmla="*/ 15339 h 15339"/>
                  <a:gd name="T34" fmla="*/ 261 w 635"/>
                  <a:gd name="T35" fmla="*/ 15250 h 15339"/>
                  <a:gd name="T36" fmla="*/ 261 w 635"/>
                  <a:gd name="T37" fmla="*/ 4179 h 15339"/>
                  <a:gd name="T38" fmla="*/ 597 w 635"/>
                  <a:gd name="T39" fmla="*/ 4052 h 15339"/>
                  <a:gd name="T40" fmla="*/ 579 w 635"/>
                  <a:gd name="T41" fmla="*/ 4005 h 15339"/>
                  <a:gd name="T42" fmla="*/ 261 w 635"/>
                  <a:gd name="T43" fmla="*/ 4125 h 15339"/>
                  <a:gd name="T44" fmla="*/ 261 w 635"/>
                  <a:gd name="T45" fmla="*/ 2592 h 15339"/>
                  <a:gd name="T46" fmla="*/ 635 w 635"/>
                  <a:gd name="T47" fmla="*/ 2450 h 15339"/>
                  <a:gd name="T48" fmla="*/ 635 w 635"/>
                  <a:gd name="T49" fmla="*/ 15124 h 15339"/>
                  <a:gd name="T50" fmla="*/ 375 w 635"/>
                  <a:gd name="T51" fmla="*/ 15212 h 15339"/>
                  <a:gd name="T52" fmla="*/ 375 w 635"/>
                  <a:gd name="T53" fmla="*/ 13549 h 15339"/>
                  <a:gd name="T54" fmla="*/ 326 w 635"/>
                  <a:gd name="T55" fmla="*/ 13549 h 15339"/>
                  <a:gd name="T56" fmla="*/ 326 w 635"/>
                  <a:gd name="T57" fmla="*/ 15229 h 15339"/>
                  <a:gd name="T58" fmla="*/ 261 w 635"/>
                  <a:gd name="T59" fmla="*/ 15250 h 15339"/>
                  <a:gd name="T60" fmla="*/ 261 w 635"/>
                  <a:gd name="T61" fmla="*/ 2538 h 15339"/>
                  <a:gd name="T62" fmla="*/ 261 w 635"/>
                  <a:gd name="T63" fmla="*/ 1508 h 15339"/>
                  <a:gd name="T64" fmla="*/ 635 w 635"/>
                  <a:gd name="T65" fmla="*/ 1366 h 15339"/>
                  <a:gd name="T66" fmla="*/ 635 w 635"/>
                  <a:gd name="T67" fmla="*/ 2396 h 15339"/>
                  <a:gd name="T68" fmla="*/ 261 w 635"/>
                  <a:gd name="T69" fmla="*/ 2538 h 15339"/>
                  <a:gd name="T70" fmla="*/ 261 w 635"/>
                  <a:gd name="T71" fmla="*/ 1454 h 15339"/>
                  <a:gd name="T72" fmla="*/ 261 w 635"/>
                  <a:gd name="T73" fmla="*/ 691 h 15339"/>
                  <a:gd name="T74" fmla="*/ 635 w 635"/>
                  <a:gd name="T75" fmla="*/ 548 h 15339"/>
                  <a:gd name="T76" fmla="*/ 635 w 635"/>
                  <a:gd name="T77" fmla="*/ 1312 h 15339"/>
                  <a:gd name="T78" fmla="*/ 261 w 635"/>
                  <a:gd name="T79" fmla="*/ 1454 h 15339"/>
                  <a:gd name="T80" fmla="*/ 261 w 635"/>
                  <a:gd name="T81" fmla="*/ 637 h 15339"/>
                  <a:gd name="T82" fmla="*/ 261 w 635"/>
                  <a:gd name="T83" fmla="*/ 231 h 15339"/>
                  <a:gd name="T84" fmla="*/ 476 w 635"/>
                  <a:gd name="T85" fmla="*/ 161 h 15339"/>
                  <a:gd name="T86" fmla="*/ 476 w 635"/>
                  <a:gd name="T87" fmla="*/ 60 h 15339"/>
                  <a:gd name="T88" fmla="*/ 635 w 635"/>
                  <a:gd name="T89" fmla="*/ 0 h 15339"/>
                  <a:gd name="T90" fmla="*/ 635 w 635"/>
                  <a:gd name="T91" fmla="*/ 495 h 15339"/>
                  <a:gd name="T92" fmla="*/ 261 w 635"/>
                  <a:gd name="T93" fmla="*/ 637 h 15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5" h="15339">
                    <a:moveTo>
                      <a:pt x="0" y="15339"/>
                    </a:moveTo>
                    <a:lnTo>
                      <a:pt x="0" y="317"/>
                    </a:lnTo>
                    <a:lnTo>
                      <a:pt x="211" y="248"/>
                    </a:lnTo>
                    <a:lnTo>
                      <a:pt x="211" y="656"/>
                    </a:lnTo>
                    <a:lnTo>
                      <a:pt x="44" y="719"/>
                    </a:lnTo>
                    <a:lnTo>
                      <a:pt x="62" y="766"/>
                    </a:lnTo>
                    <a:lnTo>
                      <a:pt x="211" y="709"/>
                    </a:lnTo>
                    <a:lnTo>
                      <a:pt x="211" y="2557"/>
                    </a:lnTo>
                    <a:lnTo>
                      <a:pt x="44" y="2621"/>
                    </a:lnTo>
                    <a:lnTo>
                      <a:pt x="62" y="2668"/>
                    </a:lnTo>
                    <a:lnTo>
                      <a:pt x="211" y="2611"/>
                    </a:lnTo>
                    <a:lnTo>
                      <a:pt x="211" y="4144"/>
                    </a:lnTo>
                    <a:lnTo>
                      <a:pt x="44" y="4208"/>
                    </a:lnTo>
                    <a:lnTo>
                      <a:pt x="62" y="4255"/>
                    </a:lnTo>
                    <a:lnTo>
                      <a:pt x="211" y="4198"/>
                    </a:lnTo>
                    <a:lnTo>
                      <a:pt x="211" y="15267"/>
                    </a:lnTo>
                    <a:lnTo>
                      <a:pt x="0" y="15339"/>
                    </a:lnTo>
                    <a:moveTo>
                      <a:pt x="261" y="15250"/>
                    </a:moveTo>
                    <a:lnTo>
                      <a:pt x="261" y="4179"/>
                    </a:lnTo>
                    <a:lnTo>
                      <a:pt x="597" y="4052"/>
                    </a:lnTo>
                    <a:lnTo>
                      <a:pt x="579" y="4005"/>
                    </a:lnTo>
                    <a:lnTo>
                      <a:pt x="261" y="4125"/>
                    </a:lnTo>
                    <a:lnTo>
                      <a:pt x="261" y="2592"/>
                    </a:lnTo>
                    <a:lnTo>
                      <a:pt x="635" y="2450"/>
                    </a:lnTo>
                    <a:lnTo>
                      <a:pt x="635" y="15124"/>
                    </a:lnTo>
                    <a:lnTo>
                      <a:pt x="375" y="15212"/>
                    </a:lnTo>
                    <a:lnTo>
                      <a:pt x="375" y="13549"/>
                    </a:lnTo>
                    <a:lnTo>
                      <a:pt x="326" y="13549"/>
                    </a:lnTo>
                    <a:lnTo>
                      <a:pt x="326" y="15229"/>
                    </a:lnTo>
                    <a:lnTo>
                      <a:pt x="261" y="15250"/>
                    </a:lnTo>
                    <a:moveTo>
                      <a:pt x="261" y="2538"/>
                    </a:moveTo>
                    <a:lnTo>
                      <a:pt x="261" y="1508"/>
                    </a:lnTo>
                    <a:lnTo>
                      <a:pt x="635" y="1366"/>
                    </a:lnTo>
                    <a:lnTo>
                      <a:pt x="635" y="2396"/>
                    </a:lnTo>
                    <a:lnTo>
                      <a:pt x="261" y="2538"/>
                    </a:lnTo>
                    <a:moveTo>
                      <a:pt x="261" y="1454"/>
                    </a:moveTo>
                    <a:lnTo>
                      <a:pt x="261" y="691"/>
                    </a:lnTo>
                    <a:lnTo>
                      <a:pt x="635" y="548"/>
                    </a:lnTo>
                    <a:lnTo>
                      <a:pt x="635" y="1312"/>
                    </a:lnTo>
                    <a:lnTo>
                      <a:pt x="261" y="1454"/>
                    </a:lnTo>
                    <a:moveTo>
                      <a:pt x="261" y="637"/>
                    </a:moveTo>
                    <a:lnTo>
                      <a:pt x="261" y="231"/>
                    </a:lnTo>
                    <a:lnTo>
                      <a:pt x="476" y="161"/>
                    </a:lnTo>
                    <a:lnTo>
                      <a:pt x="476" y="60"/>
                    </a:lnTo>
                    <a:lnTo>
                      <a:pt x="635" y="0"/>
                    </a:lnTo>
                    <a:lnTo>
                      <a:pt x="635" y="495"/>
                    </a:lnTo>
                    <a:lnTo>
                      <a:pt x="261" y="637"/>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28" name="Freeform 1915"/>
              <p:cNvSpPr>
                <a:spLocks/>
              </p:cNvSpPr>
              <p:nvPr/>
            </p:nvSpPr>
            <p:spPr bwMode="auto">
              <a:xfrm>
                <a:off x="5546" y="2225"/>
                <a:ext cx="14" cy="6"/>
              </a:xfrm>
              <a:custGeom>
                <a:avLst/>
                <a:gdLst>
                  <a:gd name="T0" fmla="*/ 0 w 14"/>
                  <a:gd name="T1" fmla="*/ 6 h 6"/>
                  <a:gd name="T2" fmla="*/ 0 w 14"/>
                  <a:gd name="T3" fmla="*/ 5 h 6"/>
                  <a:gd name="T4" fmla="*/ 14 w 14"/>
                  <a:gd name="T5" fmla="*/ 0 h 6"/>
                  <a:gd name="T6" fmla="*/ 14 w 14"/>
                  <a:gd name="T7" fmla="*/ 1 h 6"/>
                  <a:gd name="T8" fmla="*/ 0 w 14"/>
                  <a:gd name="T9" fmla="*/ 6 h 6"/>
                </a:gdLst>
                <a:ahLst/>
                <a:cxnLst>
                  <a:cxn ang="0">
                    <a:pos x="T0" y="T1"/>
                  </a:cxn>
                  <a:cxn ang="0">
                    <a:pos x="T2" y="T3"/>
                  </a:cxn>
                  <a:cxn ang="0">
                    <a:pos x="T4" y="T5"/>
                  </a:cxn>
                  <a:cxn ang="0">
                    <a:pos x="T6" y="T7"/>
                  </a:cxn>
                  <a:cxn ang="0">
                    <a:pos x="T8" y="T9"/>
                  </a:cxn>
                </a:cxnLst>
                <a:rect l="0" t="0" r="r" b="b"/>
                <a:pathLst>
                  <a:path w="14" h="6">
                    <a:moveTo>
                      <a:pt x="0" y="6"/>
                    </a:moveTo>
                    <a:lnTo>
                      <a:pt x="0" y="5"/>
                    </a:lnTo>
                    <a:lnTo>
                      <a:pt x="14" y="0"/>
                    </a:lnTo>
                    <a:lnTo>
                      <a:pt x="14" y="1"/>
                    </a:lnTo>
                    <a:lnTo>
                      <a:pt x="0" y="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29" name="Freeform 1916"/>
              <p:cNvSpPr>
                <a:spLocks noEditPoints="1"/>
              </p:cNvSpPr>
              <p:nvPr/>
            </p:nvSpPr>
            <p:spPr bwMode="auto">
              <a:xfrm>
                <a:off x="5509" y="2269"/>
                <a:ext cx="51" cy="23"/>
              </a:xfrm>
              <a:custGeom>
                <a:avLst/>
                <a:gdLst>
                  <a:gd name="T0" fmla="*/ 18 w 591"/>
                  <a:gd name="T1" fmla="*/ 271 h 271"/>
                  <a:gd name="T2" fmla="*/ 0 w 591"/>
                  <a:gd name="T3" fmla="*/ 224 h 271"/>
                  <a:gd name="T4" fmla="*/ 167 w 591"/>
                  <a:gd name="T5" fmla="*/ 161 h 271"/>
                  <a:gd name="T6" fmla="*/ 167 w 591"/>
                  <a:gd name="T7" fmla="*/ 214 h 271"/>
                  <a:gd name="T8" fmla="*/ 18 w 591"/>
                  <a:gd name="T9" fmla="*/ 271 h 271"/>
                  <a:gd name="T10" fmla="*/ 217 w 591"/>
                  <a:gd name="T11" fmla="*/ 196 h 271"/>
                  <a:gd name="T12" fmla="*/ 217 w 591"/>
                  <a:gd name="T13" fmla="*/ 142 h 271"/>
                  <a:gd name="T14" fmla="*/ 591 w 591"/>
                  <a:gd name="T15" fmla="*/ 0 h 271"/>
                  <a:gd name="T16" fmla="*/ 591 w 591"/>
                  <a:gd name="T17" fmla="*/ 53 h 271"/>
                  <a:gd name="T18" fmla="*/ 217 w 591"/>
                  <a:gd name="T19" fmla="*/ 196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1" h="271">
                    <a:moveTo>
                      <a:pt x="18" y="271"/>
                    </a:moveTo>
                    <a:lnTo>
                      <a:pt x="0" y="224"/>
                    </a:lnTo>
                    <a:lnTo>
                      <a:pt x="167" y="161"/>
                    </a:lnTo>
                    <a:lnTo>
                      <a:pt x="167" y="214"/>
                    </a:lnTo>
                    <a:lnTo>
                      <a:pt x="18" y="271"/>
                    </a:lnTo>
                    <a:moveTo>
                      <a:pt x="217" y="196"/>
                    </a:moveTo>
                    <a:lnTo>
                      <a:pt x="217" y="142"/>
                    </a:lnTo>
                    <a:lnTo>
                      <a:pt x="591" y="0"/>
                    </a:lnTo>
                    <a:lnTo>
                      <a:pt x="591" y="53"/>
                    </a:lnTo>
                    <a:lnTo>
                      <a:pt x="217" y="19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30" name="Freeform 1917"/>
              <p:cNvSpPr>
                <a:spLocks/>
              </p:cNvSpPr>
              <p:nvPr/>
            </p:nvSpPr>
            <p:spPr bwMode="auto">
              <a:xfrm>
                <a:off x="5527" y="2339"/>
                <a:ext cx="33" cy="17"/>
              </a:xfrm>
              <a:custGeom>
                <a:avLst/>
                <a:gdLst>
                  <a:gd name="T0" fmla="*/ 0 w 33"/>
                  <a:gd name="T1" fmla="*/ 17 h 17"/>
                  <a:gd name="T2" fmla="*/ 0 w 33"/>
                  <a:gd name="T3" fmla="*/ 12 h 17"/>
                  <a:gd name="T4" fmla="*/ 33 w 33"/>
                  <a:gd name="T5" fmla="*/ 0 h 17"/>
                  <a:gd name="T6" fmla="*/ 33 w 33"/>
                  <a:gd name="T7" fmla="*/ 5 h 17"/>
                  <a:gd name="T8" fmla="*/ 0 w 33"/>
                  <a:gd name="T9" fmla="*/ 17 h 17"/>
                </a:gdLst>
                <a:ahLst/>
                <a:cxnLst>
                  <a:cxn ang="0">
                    <a:pos x="T0" y="T1"/>
                  </a:cxn>
                  <a:cxn ang="0">
                    <a:pos x="T2" y="T3"/>
                  </a:cxn>
                  <a:cxn ang="0">
                    <a:pos x="T4" y="T5"/>
                  </a:cxn>
                  <a:cxn ang="0">
                    <a:pos x="T6" y="T7"/>
                  </a:cxn>
                  <a:cxn ang="0">
                    <a:pos x="T8" y="T9"/>
                  </a:cxn>
                </a:cxnLst>
                <a:rect l="0" t="0" r="r" b="b"/>
                <a:pathLst>
                  <a:path w="33" h="17">
                    <a:moveTo>
                      <a:pt x="0" y="17"/>
                    </a:moveTo>
                    <a:lnTo>
                      <a:pt x="0" y="12"/>
                    </a:lnTo>
                    <a:lnTo>
                      <a:pt x="33" y="0"/>
                    </a:lnTo>
                    <a:lnTo>
                      <a:pt x="33" y="5"/>
                    </a:lnTo>
                    <a:lnTo>
                      <a:pt x="0" y="1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31" name="Freeform 1918"/>
              <p:cNvSpPr>
                <a:spLocks noEditPoints="1"/>
              </p:cNvSpPr>
              <p:nvPr/>
            </p:nvSpPr>
            <p:spPr bwMode="auto">
              <a:xfrm>
                <a:off x="5509" y="2433"/>
                <a:ext cx="51" cy="23"/>
              </a:xfrm>
              <a:custGeom>
                <a:avLst/>
                <a:gdLst>
                  <a:gd name="T0" fmla="*/ 18 w 591"/>
                  <a:gd name="T1" fmla="*/ 272 h 272"/>
                  <a:gd name="T2" fmla="*/ 0 w 591"/>
                  <a:gd name="T3" fmla="*/ 225 h 272"/>
                  <a:gd name="T4" fmla="*/ 167 w 591"/>
                  <a:gd name="T5" fmla="*/ 161 h 272"/>
                  <a:gd name="T6" fmla="*/ 167 w 591"/>
                  <a:gd name="T7" fmla="*/ 215 h 272"/>
                  <a:gd name="T8" fmla="*/ 18 w 591"/>
                  <a:gd name="T9" fmla="*/ 272 h 272"/>
                  <a:gd name="T10" fmla="*/ 217 w 591"/>
                  <a:gd name="T11" fmla="*/ 196 h 272"/>
                  <a:gd name="T12" fmla="*/ 217 w 591"/>
                  <a:gd name="T13" fmla="*/ 142 h 272"/>
                  <a:gd name="T14" fmla="*/ 591 w 591"/>
                  <a:gd name="T15" fmla="*/ 0 h 272"/>
                  <a:gd name="T16" fmla="*/ 591 w 591"/>
                  <a:gd name="T17" fmla="*/ 54 h 272"/>
                  <a:gd name="T18" fmla="*/ 217 w 591"/>
                  <a:gd name="T19" fmla="*/ 19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1" h="272">
                    <a:moveTo>
                      <a:pt x="18" y="272"/>
                    </a:moveTo>
                    <a:lnTo>
                      <a:pt x="0" y="225"/>
                    </a:lnTo>
                    <a:lnTo>
                      <a:pt x="167" y="161"/>
                    </a:lnTo>
                    <a:lnTo>
                      <a:pt x="167" y="215"/>
                    </a:lnTo>
                    <a:lnTo>
                      <a:pt x="18" y="272"/>
                    </a:lnTo>
                    <a:moveTo>
                      <a:pt x="217" y="196"/>
                    </a:moveTo>
                    <a:lnTo>
                      <a:pt x="217" y="142"/>
                    </a:lnTo>
                    <a:lnTo>
                      <a:pt x="591" y="0"/>
                    </a:lnTo>
                    <a:lnTo>
                      <a:pt x="591" y="54"/>
                    </a:lnTo>
                    <a:lnTo>
                      <a:pt x="217" y="19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32" name="Freeform 1919"/>
              <p:cNvSpPr>
                <a:spLocks noEditPoints="1"/>
              </p:cNvSpPr>
              <p:nvPr/>
            </p:nvSpPr>
            <p:spPr bwMode="auto">
              <a:xfrm>
                <a:off x="5509" y="2572"/>
                <a:ext cx="47" cy="21"/>
              </a:xfrm>
              <a:custGeom>
                <a:avLst/>
                <a:gdLst>
                  <a:gd name="T0" fmla="*/ 18 w 553"/>
                  <a:gd name="T1" fmla="*/ 250 h 250"/>
                  <a:gd name="T2" fmla="*/ 0 w 553"/>
                  <a:gd name="T3" fmla="*/ 203 h 250"/>
                  <a:gd name="T4" fmla="*/ 167 w 553"/>
                  <a:gd name="T5" fmla="*/ 139 h 250"/>
                  <a:gd name="T6" fmla="*/ 167 w 553"/>
                  <a:gd name="T7" fmla="*/ 193 h 250"/>
                  <a:gd name="T8" fmla="*/ 18 w 553"/>
                  <a:gd name="T9" fmla="*/ 250 h 250"/>
                  <a:gd name="T10" fmla="*/ 217 w 553"/>
                  <a:gd name="T11" fmla="*/ 174 h 250"/>
                  <a:gd name="T12" fmla="*/ 217 w 553"/>
                  <a:gd name="T13" fmla="*/ 120 h 250"/>
                  <a:gd name="T14" fmla="*/ 535 w 553"/>
                  <a:gd name="T15" fmla="*/ 0 h 250"/>
                  <a:gd name="T16" fmla="*/ 553 w 553"/>
                  <a:gd name="T17" fmla="*/ 47 h 250"/>
                  <a:gd name="T18" fmla="*/ 217 w 553"/>
                  <a:gd name="T19" fmla="*/ 174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3" h="250">
                    <a:moveTo>
                      <a:pt x="18" y="250"/>
                    </a:moveTo>
                    <a:lnTo>
                      <a:pt x="0" y="203"/>
                    </a:lnTo>
                    <a:lnTo>
                      <a:pt x="167" y="139"/>
                    </a:lnTo>
                    <a:lnTo>
                      <a:pt x="167" y="193"/>
                    </a:lnTo>
                    <a:lnTo>
                      <a:pt x="18" y="250"/>
                    </a:lnTo>
                    <a:moveTo>
                      <a:pt x="217" y="174"/>
                    </a:moveTo>
                    <a:lnTo>
                      <a:pt x="217" y="120"/>
                    </a:lnTo>
                    <a:lnTo>
                      <a:pt x="535" y="0"/>
                    </a:lnTo>
                    <a:lnTo>
                      <a:pt x="553" y="47"/>
                    </a:lnTo>
                    <a:lnTo>
                      <a:pt x="217" y="174"/>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33" name="Freeform 1920"/>
              <p:cNvSpPr>
                <a:spLocks/>
              </p:cNvSpPr>
              <p:nvPr/>
            </p:nvSpPr>
            <p:spPr bwMode="auto">
              <a:xfrm>
                <a:off x="5523" y="2246"/>
                <a:ext cx="4" cy="1298"/>
              </a:xfrm>
              <a:custGeom>
                <a:avLst/>
                <a:gdLst>
                  <a:gd name="T0" fmla="*/ 0 w 4"/>
                  <a:gd name="T1" fmla="*/ 1298 h 1298"/>
                  <a:gd name="T2" fmla="*/ 0 w 4"/>
                  <a:gd name="T3" fmla="*/ 1 h 1298"/>
                  <a:gd name="T4" fmla="*/ 4 w 4"/>
                  <a:gd name="T5" fmla="*/ 0 h 1298"/>
                  <a:gd name="T6" fmla="*/ 4 w 4"/>
                  <a:gd name="T7" fmla="*/ 1297 h 1298"/>
                  <a:gd name="T8" fmla="*/ 0 w 4"/>
                  <a:gd name="T9" fmla="*/ 1298 h 1298"/>
                </a:gdLst>
                <a:ahLst/>
                <a:cxnLst>
                  <a:cxn ang="0">
                    <a:pos x="T0" y="T1"/>
                  </a:cxn>
                  <a:cxn ang="0">
                    <a:pos x="T2" y="T3"/>
                  </a:cxn>
                  <a:cxn ang="0">
                    <a:pos x="T4" y="T5"/>
                  </a:cxn>
                  <a:cxn ang="0">
                    <a:pos x="T6" y="T7"/>
                  </a:cxn>
                  <a:cxn ang="0">
                    <a:pos x="T8" y="T9"/>
                  </a:cxn>
                </a:cxnLst>
                <a:rect l="0" t="0" r="r" b="b"/>
                <a:pathLst>
                  <a:path w="4" h="1298">
                    <a:moveTo>
                      <a:pt x="0" y="1298"/>
                    </a:moveTo>
                    <a:lnTo>
                      <a:pt x="0" y="1"/>
                    </a:lnTo>
                    <a:lnTo>
                      <a:pt x="4" y="0"/>
                    </a:lnTo>
                    <a:lnTo>
                      <a:pt x="4" y="1297"/>
                    </a:lnTo>
                    <a:lnTo>
                      <a:pt x="0" y="129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34" name="Freeform 1921"/>
              <p:cNvSpPr>
                <a:spLocks/>
              </p:cNvSpPr>
              <p:nvPr/>
            </p:nvSpPr>
            <p:spPr bwMode="auto">
              <a:xfrm>
                <a:off x="5533" y="3396"/>
                <a:ext cx="4" cy="145"/>
              </a:xfrm>
              <a:custGeom>
                <a:avLst/>
                <a:gdLst>
                  <a:gd name="T0" fmla="*/ 0 w 4"/>
                  <a:gd name="T1" fmla="*/ 145 h 145"/>
                  <a:gd name="T2" fmla="*/ 0 w 4"/>
                  <a:gd name="T3" fmla="*/ 0 h 145"/>
                  <a:gd name="T4" fmla="*/ 4 w 4"/>
                  <a:gd name="T5" fmla="*/ 0 h 145"/>
                  <a:gd name="T6" fmla="*/ 4 w 4"/>
                  <a:gd name="T7" fmla="*/ 143 h 145"/>
                  <a:gd name="T8" fmla="*/ 0 w 4"/>
                  <a:gd name="T9" fmla="*/ 145 h 145"/>
                </a:gdLst>
                <a:ahLst/>
                <a:cxnLst>
                  <a:cxn ang="0">
                    <a:pos x="T0" y="T1"/>
                  </a:cxn>
                  <a:cxn ang="0">
                    <a:pos x="T2" y="T3"/>
                  </a:cxn>
                  <a:cxn ang="0">
                    <a:pos x="T4" y="T5"/>
                  </a:cxn>
                  <a:cxn ang="0">
                    <a:pos x="T6" y="T7"/>
                  </a:cxn>
                  <a:cxn ang="0">
                    <a:pos x="T8" y="T9"/>
                  </a:cxn>
                </a:cxnLst>
                <a:rect l="0" t="0" r="r" b="b"/>
                <a:pathLst>
                  <a:path w="4" h="145">
                    <a:moveTo>
                      <a:pt x="0" y="145"/>
                    </a:moveTo>
                    <a:lnTo>
                      <a:pt x="0" y="0"/>
                    </a:lnTo>
                    <a:lnTo>
                      <a:pt x="4" y="0"/>
                    </a:lnTo>
                    <a:lnTo>
                      <a:pt x="4" y="143"/>
                    </a:lnTo>
                    <a:lnTo>
                      <a:pt x="0" y="14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35" name="Freeform 1922"/>
              <p:cNvSpPr>
                <a:spLocks/>
              </p:cNvSpPr>
              <p:nvPr/>
            </p:nvSpPr>
            <p:spPr bwMode="auto">
              <a:xfrm>
                <a:off x="5544" y="2196"/>
                <a:ext cx="16" cy="21"/>
              </a:xfrm>
              <a:custGeom>
                <a:avLst/>
                <a:gdLst>
                  <a:gd name="T0" fmla="*/ 2 w 16"/>
                  <a:gd name="T1" fmla="*/ 21 h 21"/>
                  <a:gd name="T2" fmla="*/ 2 w 16"/>
                  <a:gd name="T3" fmla="*/ 20 h 21"/>
                  <a:gd name="T4" fmla="*/ 0 w 16"/>
                  <a:gd name="T5" fmla="*/ 20 h 21"/>
                  <a:gd name="T6" fmla="*/ 0 w 16"/>
                  <a:gd name="T7" fmla="*/ 6 h 21"/>
                  <a:gd name="T8" fmla="*/ 16 w 16"/>
                  <a:gd name="T9" fmla="*/ 0 h 21"/>
                  <a:gd name="T10" fmla="*/ 16 w 16"/>
                  <a:gd name="T11" fmla="*/ 17 h 21"/>
                  <a:gd name="T12" fmla="*/ 2 w 1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 h="21">
                    <a:moveTo>
                      <a:pt x="2" y="21"/>
                    </a:moveTo>
                    <a:lnTo>
                      <a:pt x="2" y="20"/>
                    </a:lnTo>
                    <a:lnTo>
                      <a:pt x="0" y="20"/>
                    </a:lnTo>
                    <a:lnTo>
                      <a:pt x="0" y="6"/>
                    </a:lnTo>
                    <a:lnTo>
                      <a:pt x="16" y="0"/>
                    </a:lnTo>
                    <a:lnTo>
                      <a:pt x="16" y="17"/>
                    </a:lnTo>
                    <a:lnTo>
                      <a:pt x="2" y="21"/>
                    </a:lnTo>
                    <a:close/>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36" name="Freeform 1923"/>
              <p:cNvSpPr>
                <a:spLocks/>
              </p:cNvSpPr>
              <p:nvPr/>
            </p:nvSpPr>
            <p:spPr bwMode="auto">
              <a:xfrm>
                <a:off x="5544" y="2194"/>
                <a:ext cx="16" cy="8"/>
              </a:xfrm>
              <a:custGeom>
                <a:avLst/>
                <a:gdLst>
                  <a:gd name="T0" fmla="*/ 0 w 16"/>
                  <a:gd name="T1" fmla="*/ 8 h 8"/>
                  <a:gd name="T2" fmla="*/ 0 w 16"/>
                  <a:gd name="T3" fmla="*/ 5 h 8"/>
                  <a:gd name="T4" fmla="*/ 16 w 16"/>
                  <a:gd name="T5" fmla="*/ 0 h 8"/>
                  <a:gd name="T6" fmla="*/ 16 w 16"/>
                  <a:gd name="T7" fmla="*/ 2 h 8"/>
                  <a:gd name="T8" fmla="*/ 0 w 16"/>
                  <a:gd name="T9" fmla="*/ 8 h 8"/>
                </a:gdLst>
                <a:ahLst/>
                <a:cxnLst>
                  <a:cxn ang="0">
                    <a:pos x="T0" y="T1"/>
                  </a:cxn>
                  <a:cxn ang="0">
                    <a:pos x="T2" y="T3"/>
                  </a:cxn>
                  <a:cxn ang="0">
                    <a:pos x="T4" y="T5"/>
                  </a:cxn>
                  <a:cxn ang="0">
                    <a:pos x="T6" y="T7"/>
                  </a:cxn>
                  <a:cxn ang="0">
                    <a:pos x="T8" y="T9"/>
                  </a:cxn>
                </a:cxnLst>
                <a:rect l="0" t="0" r="r" b="b"/>
                <a:pathLst>
                  <a:path w="16" h="8">
                    <a:moveTo>
                      <a:pt x="0" y="8"/>
                    </a:moveTo>
                    <a:lnTo>
                      <a:pt x="0" y="5"/>
                    </a:lnTo>
                    <a:lnTo>
                      <a:pt x="16" y="0"/>
                    </a:lnTo>
                    <a:lnTo>
                      <a:pt x="16" y="2"/>
                    </a:lnTo>
                    <a:lnTo>
                      <a:pt x="0"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37" name="Freeform 1924"/>
              <p:cNvSpPr>
                <a:spLocks noEditPoints="1"/>
              </p:cNvSpPr>
              <p:nvPr/>
            </p:nvSpPr>
            <p:spPr bwMode="auto">
              <a:xfrm>
                <a:off x="5584" y="1819"/>
                <a:ext cx="191" cy="144"/>
              </a:xfrm>
              <a:custGeom>
                <a:avLst/>
                <a:gdLst>
                  <a:gd name="T0" fmla="*/ 2215 w 2215"/>
                  <a:gd name="T1" fmla="*/ 1663 h 1663"/>
                  <a:gd name="T2" fmla="*/ 1772 w 2215"/>
                  <a:gd name="T3" fmla="*/ 1445 h 1663"/>
                  <a:gd name="T4" fmla="*/ 2215 w 2215"/>
                  <a:gd name="T5" fmla="*/ 1298 h 1663"/>
                  <a:gd name="T6" fmla="*/ 2215 w 2215"/>
                  <a:gd name="T7" fmla="*/ 1663 h 1663"/>
                  <a:gd name="T8" fmla="*/ 1553 w 2215"/>
                  <a:gd name="T9" fmla="*/ 1326 h 1663"/>
                  <a:gd name="T10" fmla="*/ 1553 w 2215"/>
                  <a:gd name="T11" fmla="*/ 1202 h 1663"/>
                  <a:gd name="T12" fmla="*/ 1506 w 2215"/>
                  <a:gd name="T13" fmla="*/ 1202 h 1663"/>
                  <a:gd name="T14" fmla="*/ 2079 w 2215"/>
                  <a:gd name="T15" fmla="*/ 991 h 1663"/>
                  <a:gd name="T16" fmla="*/ 2215 w 2215"/>
                  <a:gd name="T17" fmla="*/ 1058 h 1663"/>
                  <a:gd name="T18" fmla="*/ 2215 w 2215"/>
                  <a:gd name="T19" fmla="*/ 1070 h 1663"/>
                  <a:gd name="T20" fmla="*/ 1600 w 2215"/>
                  <a:gd name="T21" fmla="*/ 1274 h 1663"/>
                  <a:gd name="T22" fmla="*/ 1600 w 2215"/>
                  <a:gd name="T23" fmla="*/ 1310 h 1663"/>
                  <a:gd name="T24" fmla="*/ 1553 w 2215"/>
                  <a:gd name="T25" fmla="*/ 1326 h 1663"/>
                  <a:gd name="T26" fmla="*/ 1504 w 2215"/>
                  <a:gd name="T27" fmla="*/ 1313 h 1663"/>
                  <a:gd name="T28" fmla="*/ 1381 w 2215"/>
                  <a:gd name="T29" fmla="*/ 1252 h 1663"/>
                  <a:gd name="T30" fmla="*/ 1381 w 2215"/>
                  <a:gd name="T31" fmla="*/ 1248 h 1663"/>
                  <a:gd name="T32" fmla="*/ 1504 w 2215"/>
                  <a:gd name="T33" fmla="*/ 1202 h 1663"/>
                  <a:gd name="T34" fmla="*/ 1504 w 2215"/>
                  <a:gd name="T35" fmla="*/ 1313 h 1663"/>
                  <a:gd name="T36" fmla="*/ 1314 w 2215"/>
                  <a:gd name="T37" fmla="*/ 1219 h 1663"/>
                  <a:gd name="T38" fmla="*/ 61 w 2215"/>
                  <a:gd name="T39" fmla="*/ 602 h 1663"/>
                  <a:gd name="T40" fmla="*/ 61 w 2215"/>
                  <a:gd name="T41" fmla="*/ 203 h 1663"/>
                  <a:gd name="T42" fmla="*/ 1391 w 2215"/>
                  <a:gd name="T43" fmla="*/ 894 h 1663"/>
                  <a:gd name="T44" fmla="*/ 1391 w 2215"/>
                  <a:gd name="T45" fmla="*/ 701 h 1663"/>
                  <a:gd name="T46" fmla="*/ 1952 w 2215"/>
                  <a:gd name="T47" fmla="*/ 984 h 1663"/>
                  <a:gd name="T48" fmla="*/ 1381 w 2215"/>
                  <a:gd name="T49" fmla="*/ 1194 h 1663"/>
                  <a:gd name="T50" fmla="*/ 1381 w 2215"/>
                  <a:gd name="T51" fmla="*/ 1087 h 1663"/>
                  <a:gd name="T52" fmla="*/ 1331 w 2215"/>
                  <a:gd name="T53" fmla="*/ 1087 h 1663"/>
                  <a:gd name="T54" fmla="*/ 1331 w 2215"/>
                  <a:gd name="T55" fmla="*/ 1213 h 1663"/>
                  <a:gd name="T56" fmla="*/ 1314 w 2215"/>
                  <a:gd name="T57" fmla="*/ 1219 h 1663"/>
                  <a:gd name="T58" fmla="*/ 11 w 2215"/>
                  <a:gd name="T59" fmla="*/ 578 h 1663"/>
                  <a:gd name="T60" fmla="*/ 0 w 2215"/>
                  <a:gd name="T61" fmla="*/ 572 h 1663"/>
                  <a:gd name="T62" fmla="*/ 0 w 2215"/>
                  <a:gd name="T63" fmla="*/ 0 h 1663"/>
                  <a:gd name="T64" fmla="*/ 11 w 2215"/>
                  <a:gd name="T65" fmla="*/ 5 h 1663"/>
                  <a:gd name="T66" fmla="*/ 11 w 2215"/>
                  <a:gd name="T67" fmla="*/ 578 h 1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15" h="1663">
                    <a:moveTo>
                      <a:pt x="2215" y="1663"/>
                    </a:moveTo>
                    <a:lnTo>
                      <a:pt x="1772" y="1445"/>
                    </a:lnTo>
                    <a:lnTo>
                      <a:pt x="2215" y="1298"/>
                    </a:lnTo>
                    <a:lnTo>
                      <a:pt x="2215" y="1663"/>
                    </a:lnTo>
                    <a:moveTo>
                      <a:pt x="1553" y="1326"/>
                    </a:moveTo>
                    <a:lnTo>
                      <a:pt x="1553" y="1202"/>
                    </a:lnTo>
                    <a:lnTo>
                      <a:pt x="1506" y="1202"/>
                    </a:lnTo>
                    <a:lnTo>
                      <a:pt x="2079" y="991"/>
                    </a:lnTo>
                    <a:lnTo>
                      <a:pt x="2215" y="1058"/>
                    </a:lnTo>
                    <a:lnTo>
                      <a:pt x="2215" y="1070"/>
                    </a:lnTo>
                    <a:lnTo>
                      <a:pt x="1600" y="1274"/>
                    </a:lnTo>
                    <a:lnTo>
                      <a:pt x="1600" y="1310"/>
                    </a:lnTo>
                    <a:lnTo>
                      <a:pt x="1553" y="1326"/>
                    </a:lnTo>
                    <a:moveTo>
                      <a:pt x="1504" y="1313"/>
                    </a:moveTo>
                    <a:lnTo>
                      <a:pt x="1381" y="1252"/>
                    </a:lnTo>
                    <a:lnTo>
                      <a:pt x="1381" y="1248"/>
                    </a:lnTo>
                    <a:lnTo>
                      <a:pt x="1504" y="1202"/>
                    </a:lnTo>
                    <a:lnTo>
                      <a:pt x="1504" y="1313"/>
                    </a:lnTo>
                    <a:moveTo>
                      <a:pt x="1314" y="1219"/>
                    </a:moveTo>
                    <a:lnTo>
                      <a:pt x="61" y="602"/>
                    </a:lnTo>
                    <a:lnTo>
                      <a:pt x="61" y="203"/>
                    </a:lnTo>
                    <a:lnTo>
                      <a:pt x="1391" y="894"/>
                    </a:lnTo>
                    <a:lnTo>
                      <a:pt x="1391" y="701"/>
                    </a:lnTo>
                    <a:lnTo>
                      <a:pt x="1952" y="984"/>
                    </a:lnTo>
                    <a:lnTo>
                      <a:pt x="1381" y="1194"/>
                    </a:lnTo>
                    <a:lnTo>
                      <a:pt x="1381" y="1087"/>
                    </a:lnTo>
                    <a:lnTo>
                      <a:pt x="1331" y="1087"/>
                    </a:lnTo>
                    <a:lnTo>
                      <a:pt x="1331" y="1213"/>
                    </a:lnTo>
                    <a:lnTo>
                      <a:pt x="1314" y="1219"/>
                    </a:lnTo>
                    <a:moveTo>
                      <a:pt x="11" y="578"/>
                    </a:moveTo>
                    <a:lnTo>
                      <a:pt x="0" y="572"/>
                    </a:lnTo>
                    <a:lnTo>
                      <a:pt x="0" y="0"/>
                    </a:lnTo>
                    <a:lnTo>
                      <a:pt x="11" y="5"/>
                    </a:lnTo>
                    <a:lnTo>
                      <a:pt x="11" y="578"/>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38" name="Freeform 1925"/>
              <p:cNvSpPr>
                <a:spLocks noEditPoints="1"/>
              </p:cNvSpPr>
              <p:nvPr/>
            </p:nvSpPr>
            <p:spPr bwMode="auto">
              <a:xfrm>
                <a:off x="5697" y="1902"/>
                <a:ext cx="66" cy="25"/>
              </a:xfrm>
              <a:custGeom>
                <a:avLst/>
                <a:gdLst>
                  <a:gd name="T0" fmla="*/ 67 w 765"/>
                  <a:gd name="T1" fmla="*/ 285 h 285"/>
                  <a:gd name="T2" fmla="*/ 67 w 765"/>
                  <a:gd name="T3" fmla="*/ 231 h 285"/>
                  <a:gd name="T4" fmla="*/ 638 w 765"/>
                  <a:gd name="T5" fmla="*/ 21 h 285"/>
                  <a:gd name="T6" fmla="*/ 690 w 765"/>
                  <a:gd name="T7" fmla="*/ 47 h 285"/>
                  <a:gd name="T8" fmla="*/ 712 w 765"/>
                  <a:gd name="T9" fmla="*/ 2 h 285"/>
                  <a:gd name="T10" fmla="*/ 709 w 765"/>
                  <a:gd name="T11" fmla="*/ 0 h 285"/>
                  <a:gd name="T12" fmla="*/ 765 w 765"/>
                  <a:gd name="T13" fmla="*/ 28 h 285"/>
                  <a:gd name="T14" fmla="*/ 192 w 765"/>
                  <a:gd name="T15" fmla="*/ 239 h 285"/>
                  <a:gd name="T16" fmla="*/ 190 w 765"/>
                  <a:gd name="T17" fmla="*/ 239 h 285"/>
                  <a:gd name="T18" fmla="*/ 190 w 765"/>
                  <a:gd name="T19" fmla="*/ 239 h 285"/>
                  <a:gd name="T20" fmla="*/ 67 w 765"/>
                  <a:gd name="T21" fmla="*/ 285 h 285"/>
                  <a:gd name="T22" fmla="*/ 17 w 765"/>
                  <a:gd name="T23" fmla="*/ 265 h 285"/>
                  <a:gd name="T24" fmla="*/ 0 w 765"/>
                  <a:gd name="T25" fmla="*/ 256 h 285"/>
                  <a:gd name="T26" fmla="*/ 17 w 765"/>
                  <a:gd name="T27" fmla="*/ 250 h 285"/>
                  <a:gd name="T28" fmla="*/ 17 w 765"/>
                  <a:gd name="T29" fmla="*/ 26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5" h="285">
                    <a:moveTo>
                      <a:pt x="67" y="285"/>
                    </a:moveTo>
                    <a:lnTo>
                      <a:pt x="67" y="231"/>
                    </a:lnTo>
                    <a:lnTo>
                      <a:pt x="638" y="21"/>
                    </a:lnTo>
                    <a:lnTo>
                      <a:pt x="690" y="47"/>
                    </a:lnTo>
                    <a:lnTo>
                      <a:pt x="712" y="2"/>
                    </a:lnTo>
                    <a:lnTo>
                      <a:pt x="709" y="0"/>
                    </a:lnTo>
                    <a:lnTo>
                      <a:pt x="765" y="28"/>
                    </a:lnTo>
                    <a:lnTo>
                      <a:pt x="192" y="239"/>
                    </a:lnTo>
                    <a:lnTo>
                      <a:pt x="190" y="239"/>
                    </a:lnTo>
                    <a:lnTo>
                      <a:pt x="190" y="239"/>
                    </a:lnTo>
                    <a:lnTo>
                      <a:pt x="67" y="285"/>
                    </a:lnTo>
                    <a:moveTo>
                      <a:pt x="17" y="265"/>
                    </a:moveTo>
                    <a:lnTo>
                      <a:pt x="0" y="256"/>
                    </a:lnTo>
                    <a:lnTo>
                      <a:pt x="17" y="250"/>
                    </a:lnTo>
                    <a:lnTo>
                      <a:pt x="17" y="26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39" name="Freeform 1926"/>
              <p:cNvSpPr>
                <a:spLocks noEditPoints="1"/>
              </p:cNvSpPr>
              <p:nvPr/>
            </p:nvSpPr>
            <p:spPr bwMode="auto">
              <a:xfrm>
                <a:off x="5584" y="1816"/>
                <a:ext cx="175" cy="90"/>
              </a:xfrm>
              <a:custGeom>
                <a:avLst/>
                <a:gdLst>
                  <a:gd name="T0" fmla="*/ 2004 w 2026"/>
                  <a:gd name="T1" fmla="*/ 1043 h 1043"/>
                  <a:gd name="T2" fmla="*/ 1952 w 2026"/>
                  <a:gd name="T3" fmla="*/ 1017 h 1043"/>
                  <a:gd name="T4" fmla="*/ 1391 w 2026"/>
                  <a:gd name="T5" fmla="*/ 734 h 1043"/>
                  <a:gd name="T6" fmla="*/ 1391 w 2026"/>
                  <a:gd name="T7" fmla="*/ 699 h 1043"/>
                  <a:gd name="T8" fmla="*/ 866 w 2026"/>
                  <a:gd name="T9" fmla="*/ 426 h 1043"/>
                  <a:gd name="T10" fmla="*/ 2023 w 2026"/>
                  <a:gd name="T11" fmla="*/ 996 h 1043"/>
                  <a:gd name="T12" fmla="*/ 2026 w 2026"/>
                  <a:gd name="T13" fmla="*/ 998 h 1043"/>
                  <a:gd name="T14" fmla="*/ 2004 w 2026"/>
                  <a:gd name="T15" fmla="*/ 1043 h 1043"/>
                  <a:gd name="T16" fmla="*/ 11 w 2026"/>
                  <a:gd name="T17" fmla="*/ 38 h 1043"/>
                  <a:gd name="T18" fmla="*/ 0 w 2026"/>
                  <a:gd name="T19" fmla="*/ 33 h 1043"/>
                  <a:gd name="T20" fmla="*/ 0 w 2026"/>
                  <a:gd name="T21" fmla="*/ 0 h 1043"/>
                  <a:gd name="T22" fmla="*/ 11 w 2026"/>
                  <a:gd name="T23" fmla="*/ 5 h 1043"/>
                  <a:gd name="T24" fmla="*/ 11 w 2026"/>
                  <a:gd name="T25" fmla="*/ 38 h 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6" h="1043">
                    <a:moveTo>
                      <a:pt x="2004" y="1043"/>
                    </a:moveTo>
                    <a:lnTo>
                      <a:pt x="1952" y="1017"/>
                    </a:lnTo>
                    <a:lnTo>
                      <a:pt x="1391" y="734"/>
                    </a:lnTo>
                    <a:lnTo>
                      <a:pt x="1391" y="699"/>
                    </a:lnTo>
                    <a:lnTo>
                      <a:pt x="866" y="426"/>
                    </a:lnTo>
                    <a:lnTo>
                      <a:pt x="2023" y="996"/>
                    </a:lnTo>
                    <a:lnTo>
                      <a:pt x="2026" y="998"/>
                    </a:lnTo>
                    <a:lnTo>
                      <a:pt x="2004" y="1043"/>
                    </a:lnTo>
                    <a:moveTo>
                      <a:pt x="11" y="38"/>
                    </a:moveTo>
                    <a:lnTo>
                      <a:pt x="0" y="33"/>
                    </a:lnTo>
                    <a:lnTo>
                      <a:pt x="0" y="0"/>
                    </a:lnTo>
                    <a:lnTo>
                      <a:pt x="11" y="5"/>
                    </a:lnTo>
                    <a:lnTo>
                      <a:pt x="11" y="38"/>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40" name="Freeform 1927"/>
              <p:cNvSpPr>
                <a:spLocks/>
              </p:cNvSpPr>
              <p:nvPr/>
            </p:nvSpPr>
            <p:spPr bwMode="auto">
              <a:xfrm>
                <a:off x="5585" y="1817"/>
                <a:ext cx="4" cy="54"/>
              </a:xfrm>
              <a:custGeom>
                <a:avLst/>
                <a:gdLst>
                  <a:gd name="T0" fmla="*/ 4 w 4"/>
                  <a:gd name="T1" fmla="*/ 54 h 54"/>
                  <a:gd name="T2" fmla="*/ 0 w 4"/>
                  <a:gd name="T3" fmla="*/ 52 h 54"/>
                  <a:gd name="T4" fmla="*/ 0 w 4"/>
                  <a:gd name="T5" fmla="*/ 0 h 54"/>
                  <a:gd name="T6" fmla="*/ 4 w 4"/>
                  <a:gd name="T7" fmla="*/ 1 h 54"/>
                  <a:gd name="T8" fmla="*/ 4 w 4"/>
                  <a:gd name="T9" fmla="*/ 19 h 54"/>
                  <a:gd name="T10" fmla="*/ 4 w 4"/>
                  <a:gd name="T11" fmla="*/ 20 h 54"/>
                  <a:gd name="T12" fmla="*/ 4 w 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4" h="54">
                    <a:moveTo>
                      <a:pt x="4" y="54"/>
                    </a:moveTo>
                    <a:lnTo>
                      <a:pt x="0" y="52"/>
                    </a:lnTo>
                    <a:lnTo>
                      <a:pt x="0" y="0"/>
                    </a:lnTo>
                    <a:lnTo>
                      <a:pt x="4" y="1"/>
                    </a:lnTo>
                    <a:lnTo>
                      <a:pt x="4" y="19"/>
                    </a:lnTo>
                    <a:lnTo>
                      <a:pt x="4" y="20"/>
                    </a:lnTo>
                    <a:lnTo>
                      <a:pt x="4" y="5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41" name="Freeform 1928"/>
              <p:cNvSpPr>
                <a:spLocks/>
              </p:cNvSpPr>
              <p:nvPr/>
            </p:nvSpPr>
            <p:spPr bwMode="auto">
              <a:xfrm>
                <a:off x="5699" y="1913"/>
                <a:ext cx="4" cy="14"/>
              </a:xfrm>
              <a:custGeom>
                <a:avLst/>
                <a:gdLst>
                  <a:gd name="T0" fmla="*/ 4 w 4"/>
                  <a:gd name="T1" fmla="*/ 14 h 14"/>
                  <a:gd name="T2" fmla="*/ 0 w 4"/>
                  <a:gd name="T3" fmla="*/ 12 h 14"/>
                  <a:gd name="T4" fmla="*/ 0 w 4"/>
                  <a:gd name="T5" fmla="*/ 0 h 14"/>
                  <a:gd name="T6" fmla="*/ 4 w 4"/>
                  <a:gd name="T7" fmla="*/ 0 h 14"/>
                  <a:gd name="T8" fmla="*/ 4 w 4"/>
                  <a:gd name="T9" fmla="*/ 14 h 14"/>
                </a:gdLst>
                <a:ahLst/>
                <a:cxnLst>
                  <a:cxn ang="0">
                    <a:pos x="T0" y="T1"/>
                  </a:cxn>
                  <a:cxn ang="0">
                    <a:pos x="T2" y="T3"/>
                  </a:cxn>
                  <a:cxn ang="0">
                    <a:pos x="T4" y="T5"/>
                  </a:cxn>
                  <a:cxn ang="0">
                    <a:pos x="T6" y="T7"/>
                  </a:cxn>
                  <a:cxn ang="0">
                    <a:pos x="T8" y="T9"/>
                  </a:cxn>
                </a:cxnLst>
                <a:rect l="0" t="0" r="r" b="b"/>
                <a:pathLst>
                  <a:path w="4" h="14">
                    <a:moveTo>
                      <a:pt x="4" y="14"/>
                    </a:moveTo>
                    <a:lnTo>
                      <a:pt x="0" y="12"/>
                    </a:lnTo>
                    <a:lnTo>
                      <a:pt x="0" y="0"/>
                    </a:lnTo>
                    <a:lnTo>
                      <a:pt x="4" y="0"/>
                    </a:lnTo>
                    <a:lnTo>
                      <a:pt x="4" y="1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42" name="Freeform 1929"/>
              <p:cNvSpPr>
                <a:spLocks/>
              </p:cNvSpPr>
              <p:nvPr/>
            </p:nvSpPr>
            <p:spPr bwMode="auto">
              <a:xfrm>
                <a:off x="5718" y="1932"/>
                <a:ext cx="4" cy="4"/>
              </a:xfrm>
              <a:custGeom>
                <a:avLst/>
                <a:gdLst>
                  <a:gd name="T0" fmla="*/ 4 w 4"/>
                  <a:gd name="T1" fmla="*/ 4 h 4"/>
                  <a:gd name="T2" fmla="*/ 0 w 4"/>
                  <a:gd name="T3" fmla="*/ 2 h 4"/>
                  <a:gd name="T4" fmla="*/ 0 w 4"/>
                  <a:gd name="T5" fmla="*/ 2 h 4"/>
                  <a:gd name="T6" fmla="*/ 4 w 4"/>
                  <a:gd name="T7" fmla="*/ 0 h 4"/>
                  <a:gd name="T8" fmla="*/ 4 w 4"/>
                  <a:gd name="T9" fmla="*/ 4 h 4"/>
                </a:gdLst>
                <a:ahLst/>
                <a:cxnLst>
                  <a:cxn ang="0">
                    <a:pos x="T0" y="T1"/>
                  </a:cxn>
                  <a:cxn ang="0">
                    <a:pos x="T2" y="T3"/>
                  </a:cxn>
                  <a:cxn ang="0">
                    <a:pos x="T4" y="T5"/>
                  </a:cxn>
                  <a:cxn ang="0">
                    <a:pos x="T6" y="T7"/>
                  </a:cxn>
                  <a:cxn ang="0">
                    <a:pos x="T8" y="T9"/>
                  </a:cxn>
                </a:cxnLst>
                <a:rect l="0" t="0" r="r" b="b"/>
                <a:pathLst>
                  <a:path w="4" h="4">
                    <a:moveTo>
                      <a:pt x="4" y="4"/>
                    </a:moveTo>
                    <a:lnTo>
                      <a:pt x="0" y="2"/>
                    </a:lnTo>
                    <a:lnTo>
                      <a:pt x="0" y="2"/>
                    </a:lnTo>
                    <a:lnTo>
                      <a:pt x="4" y="0"/>
                    </a:lnTo>
                    <a:lnTo>
                      <a:pt x="4"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43" name="Freeform 1930"/>
              <p:cNvSpPr>
                <a:spLocks/>
              </p:cNvSpPr>
              <p:nvPr/>
            </p:nvSpPr>
            <p:spPr bwMode="auto">
              <a:xfrm>
                <a:off x="5714" y="1923"/>
                <a:ext cx="4" cy="11"/>
              </a:xfrm>
              <a:custGeom>
                <a:avLst/>
                <a:gdLst>
                  <a:gd name="T0" fmla="*/ 4 w 4"/>
                  <a:gd name="T1" fmla="*/ 11 h 11"/>
                  <a:gd name="T2" fmla="*/ 0 w 4"/>
                  <a:gd name="T3" fmla="*/ 9 h 11"/>
                  <a:gd name="T4" fmla="*/ 0 w 4"/>
                  <a:gd name="T5" fmla="*/ 0 h 11"/>
                  <a:gd name="T6" fmla="*/ 4 w 4"/>
                  <a:gd name="T7" fmla="*/ 0 h 11"/>
                  <a:gd name="T8" fmla="*/ 4 w 4"/>
                  <a:gd name="T9" fmla="*/ 11 h 11"/>
                </a:gdLst>
                <a:ahLst/>
                <a:cxnLst>
                  <a:cxn ang="0">
                    <a:pos x="T0" y="T1"/>
                  </a:cxn>
                  <a:cxn ang="0">
                    <a:pos x="T2" y="T3"/>
                  </a:cxn>
                  <a:cxn ang="0">
                    <a:pos x="T4" y="T5"/>
                  </a:cxn>
                  <a:cxn ang="0">
                    <a:pos x="T6" y="T7"/>
                  </a:cxn>
                  <a:cxn ang="0">
                    <a:pos x="T8" y="T9"/>
                  </a:cxn>
                </a:cxnLst>
                <a:rect l="0" t="0" r="r" b="b"/>
                <a:pathLst>
                  <a:path w="4" h="11">
                    <a:moveTo>
                      <a:pt x="4" y="11"/>
                    </a:moveTo>
                    <a:lnTo>
                      <a:pt x="0" y="9"/>
                    </a:lnTo>
                    <a:lnTo>
                      <a:pt x="0" y="0"/>
                    </a:lnTo>
                    <a:lnTo>
                      <a:pt x="4" y="0"/>
                    </a:lnTo>
                    <a:lnTo>
                      <a:pt x="4"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44" name="Freeform 1931"/>
              <p:cNvSpPr>
                <a:spLocks/>
              </p:cNvSpPr>
              <p:nvPr/>
            </p:nvSpPr>
            <p:spPr bwMode="auto">
              <a:xfrm>
                <a:off x="5474" y="2211"/>
                <a:ext cx="31" cy="34"/>
              </a:xfrm>
              <a:custGeom>
                <a:avLst/>
                <a:gdLst>
                  <a:gd name="T0" fmla="*/ 0 w 31"/>
                  <a:gd name="T1" fmla="*/ 34 h 34"/>
                  <a:gd name="T2" fmla="*/ 0 w 31"/>
                  <a:gd name="T3" fmla="*/ 10 h 34"/>
                  <a:gd name="T4" fmla="*/ 31 w 31"/>
                  <a:gd name="T5" fmla="*/ 0 h 34"/>
                  <a:gd name="T6" fmla="*/ 31 w 31"/>
                  <a:gd name="T7" fmla="*/ 2 h 34"/>
                  <a:gd name="T8" fmla="*/ 14 w 31"/>
                  <a:gd name="T9" fmla="*/ 7 h 34"/>
                  <a:gd name="T10" fmla="*/ 14 w 31"/>
                  <a:gd name="T11" fmla="*/ 24 h 34"/>
                  <a:gd name="T12" fmla="*/ 2 w 31"/>
                  <a:gd name="T13" fmla="*/ 28 h 34"/>
                  <a:gd name="T14" fmla="*/ 2 w 31"/>
                  <a:gd name="T15" fmla="*/ 33 h 34"/>
                  <a:gd name="T16" fmla="*/ 0 w 31"/>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4">
                    <a:moveTo>
                      <a:pt x="0" y="34"/>
                    </a:moveTo>
                    <a:lnTo>
                      <a:pt x="0" y="10"/>
                    </a:lnTo>
                    <a:lnTo>
                      <a:pt x="31" y="0"/>
                    </a:lnTo>
                    <a:lnTo>
                      <a:pt x="31" y="2"/>
                    </a:lnTo>
                    <a:lnTo>
                      <a:pt x="14" y="7"/>
                    </a:lnTo>
                    <a:lnTo>
                      <a:pt x="14" y="24"/>
                    </a:lnTo>
                    <a:lnTo>
                      <a:pt x="2" y="28"/>
                    </a:lnTo>
                    <a:lnTo>
                      <a:pt x="2" y="33"/>
                    </a:lnTo>
                    <a:lnTo>
                      <a:pt x="0" y="34"/>
                    </a:lnTo>
                    <a:close/>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45" name="Freeform 1932"/>
              <p:cNvSpPr>
                <a:spLocks/>
              </p:cNvSpPr>
              <p:nvPr/>
            </p:nvSpPr>
            <p:spPr bwMode="auto">
              <a:xfrm>
                <a:off x="5488" y="2213"/>
                <a:ext cx="17" cy="22"/>
              </a:xfrm>
              <a:custGeom>
                <a:avLst/>
                <a:gdLst>
                  <a:gd name="T0" fmla="*/ 0 w 17"/>
                  <a:gd name="T1" fmla="*/ 22 h 22"/>
                  <a:gd name="T2" fmla="*/ 0 w 17"/>
                  <a:gd name="T3" fmla="*/ 5 h 22"/>
                  <a:gd name="T4" fmla="*/ 17 w 17"/>
                  <a:gd name="T5" fmla="*/ 0 h 22"/>
                  <a:gd name="T6" fmla="*/ 17 w 17"/>
                  <a:gd name="T7" fmla="*/ 16 h 22"/>
                  <a:gd name="T8" fmla="*/ 0 w 17"/>
                  <a:gd name="T9" fmla="*/ 22 h 22"/>
                </a:gdLst>
                <a:ahLst/>
                <a:cxnLst>
                  <a:cxn ang="0">
                    <a:pos x="T0" y="T1"/>
                  </a:cxn>
                  <a:cxn ang="0">
                    <a:pos x="T2" y="T3"/>
                  </a:cxn>
                  <a:cxn ang="0">
                    <a:pos x="T4" y="T5"/>
                  </a:cxn>
                  <a:cxn ang="0">
                    <a:pos x="T6" y="T7"/>
                  </a:cxn>
                  <a:cxn ang="0">
                    <a:pos x="T8" y="T9"/>
                  </a:cxn>
                </a:cxnLst>
                <a:rect l="0" t="0" r="r" b="b"/>
                <a:pathLst>
                  <a:path w="17" h="22">
                    <a:moveTo>
                      <a:pt x="0" y="22"/>
                    </a:moveTo>
                    <a:lnTo>
                      <a:pt x="0" y="5"/>
                    </a:lnTo>
                    <a:lnTo>
                      <a:pt x="17" y="0"/>
                    </a:lnTo>
                    <a:lnTo>
                      <a:pt x="17" y="16"/>
                    </a:lnTo>
                    <a:lnTo>
                      <a:pt x="0" y="22"/>
                    </a:lnTo>
                    <a:close/>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46" name="Freeform 1933"/>
              <p:cNvSpPr>
                <a:spLocks noEditPoints="1"/>
              </p:cNvSpPr>
              <p:nvPr/>
            </p:nvSpPr>
            <p:spPr bwMode="auto">
              <a:xfrm>
                <a:off x="5505" y="2199"/>
                <a:ext cx="37" cy="14"/>
              </a:xfrm>
              <a:custGeom>
                <a:avLst/>
                <a:gdLst>
                  <a:gd name="T0" fmla="*/ 0 w 429"/>
                  <a:gd name="T1" fmla="*/ 162 h 162"/>
                  <a:gd name="T2" fmla="*/ 0 w 429"/>
                  <a:gd name="T3" fmla="*/ 140 h 162"/>
                  <a:gd name="T4" fmla="*/ 211 w 429"/>
                  <a:gd name="T5" fmla="*/ 71 h 162"/>
                  <a:gd name="T6" fmla="*/ 211 w 429"/>
                  <a:gd name="T7" fmla="*/ 91 h 162"/>
                  <a:gd name="T8" fmla="*/ 0 w 429"/>
                  <a:gd name="T9" fmla="*/ 162 h 162"/>
                  <a:gd name="T10" fmla="*/ 261 w 429"/>
                  <a:gd name="T11" fmla="*/ 63 h 162"/>
                  <a:gd name="T12" fmla="*/ 261 w 429"/>
                  <a:gd name="T13" fmla="*/ 54 h 162"/>
                  <a:gd name="T14" fmla="*/ 429 w 429"/>
                  <a:gd name="T15" fmla="*/ 0 h 162"/>
                  <a:gd name="T16" fmla="*/ 261 w 429"/>
                  <a:gd name="T17" fmla="*/ 6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9" h="162">
                    <a:moveTo>
                      <a:pt x="0" y="162"/>
                    </a:moveTo>
                    <a:lnTo>
                      <a:pt x="0" y="140"/>
                    </a:lnTo>
                    <a:lnTo>
                      <a:pt x="211" y="71"/>
                    </a:lnTo>
                    <a:lnTo>
                      <a:pt x="211" y="91"/>
                    </a:lnTo>
                    <a:lnTo>
                      <a:pt x="0" y="162"/>
                    </a:lnTo>
                    <a:moveTo>
                      <a:pt x="261" y="63"/>
                    </a:moveTo>
                    <a:lnTo>
                      <a:pt x="261" y="54"/>
                    </a:lnTo>
                    <a:lnTo>
                      <a:pt x="429" y="0"/>
                    </a:lnTo>
                    <a:lnTo>
                      <a:pt x="261" y="63"/>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47" name="Freeform 1934"/>
              <p:cNvSpPr>
                <a:spLocks/>
              </p:cNvSpPr>
              <p:nvPr/>
            </p:nvSpPr>
            <p:spPr bwMode="auto">
              <a:xfrm>
                <a:off x="5527" y="2198"/>
                <a:ext cx="17" cy="7"/>
              </a:xfrm>
              <a:custGeom>
                <a:avLst/>
                <a:gdLst>
                  <a:gd name="T0" fmla="*/ 0 w 17"/>
                  <a:gd name="T1" fmla="*/ 7 h 7"/>
                  <a:gd name="T2" fmla="*/ 0 w 17"/>
                  <a:gd name="T3" fmla="*/ 6 h 7"/>
                  <a:gd name="T4" fmla="*/ 15 w 17"/>
                  <a:gd name="T5" fmla="*/ 1 h 7"/>
                  <a:gd name="T6" fmla="*/ 17 w 17"/>
                  <a:gd name="T7" fmla="*/ 0 h 7"/>
                  <a:gd name="T8" fmla="*/ 17 w 17"/>
                  <a:gd name="T9" fmla="*/ 1 h 7"/>
                  <a:gd name="T10" fmla="*/ 0 w 17"/>
                  <a:gd name="T11" fmla="*/ 7 h 7"/>
                </a:gdLst>
                <a:ahLst/>
                <a:cxnLst>
                  <a:cxn ang="0">
                    <a:pos x="T0" y="T1"/>
                  </a:cxn>
                  <a:cxn ang="0">
                    <a:pos x="T2" y="T3"/>
                  </a:cxn>
                  <a:cxn ang="0">
                    <a:pos x="T4" y="T5"/>
                  </a:cxn>
                  <a:cxn ang="0">
                    <a:pos x="T6" y="T7"/>
                  </a:cxn>
                  <a:cxn ang="0">
                    <a:pos x="T8" y="T9"/>
                  </a:cxn>
                  <a:cxn ang="0">
                    <a:pos x="T10" y="T11"/>
                  </a:cxn>
                </a:cxnLst>
                <a:rect l="0" t="0" r="r" b="b"/>
                <a:pathLst>
                  <a:path w="17" h="7">
                    <a:moveTo>
                      <a:pt x="0" y="7"/>
                    </a:moveTo>
                    <a:lnTo>
                      <a:pt x="0" y="6"/>
                    </a:lnTo>
                    <a:lnTo>
                      <a:pt x="15" y="1"/>
                    </a:lnTo>
                    <a:lnTo>
                      <a:pt x="17" y="0"/>
                    </a:lnTo>
                    <a:lnTo>
                      <a:pt x="17" y="1"/>
                    </a:lnTo>
                    <a:lnTo>
                      <a:pt x="0"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48" name="Freeform 1935"/>
              <p:cNvSpPr>
                <a:spLocks/>
              </p:cNvSpPr>
              <p:nvPr/>
            </p:nvSpPr>
            <p:spPr bwMode="auto">
              <a:xfrm>
                <a:off x="5523" y="2203"/>
                <a:ext cx="4" cy="3"/>
              </a:xfrm>
              <a:custGeom>
                <a:avLst/>
                <a:gdLst>
                  <a:gd name="T0" fmla="*/ 0 w 4"/>
                  <a:gd name="T1" fmla="*/ 3 h 3"/>
                  <a:gd name="T2" fmla="*/ 0 w 4"/>
                  <a:gd name="T3" fmla="*/ 2 h 3"/>
                  <a:gd name="T4" fmla="*/ 4 w 4"/>
                  <a:gd name="T5" fmla="*/ 0 h 3"/>
                  <a:gd name="T6" fmla="*/ 4 w 4"/>
                  <a:gd name="T7" fmla="*/ 2 h 3"/>
                  <a:gd name="T8" fmla="*/ 0 w 4"/>
                  <a:gd name="T9" fmla="*/ 3 h 3"/>
                </a:gdLst>
                <a:ahLst/>
                <a:cxnLst>
                  <a:cxn ang="0">
                    <a:pos x="T0" y="T1"/>
                  </a:cxn>
                  <a:cxn ang="0">
                    <a:pos x="T2" y="T3"/>
                  </a:cxn>
                  <a:cxn ang="0">
                    <a:pos x="T4" y="T5"/>
                  </a:cxn>
                  <a:cxn ang="0">
                    <a:pos x="T6" y="T7"/>
                  </a:cxn>
                  <a:cxn ang="0">
                    <a:pos x="T8" y="T9"/>
                  </a:cxn>
                </a:cxnLst>
                <a:rect l="0" t="0" r="r" b="b"/>
                <a:pathLst>
                  <a:path w="4" h="3">
                    <a:moveTo>
                      <a:pt x="0" y="3"/>
                    </a:moveTo>
                    <a:lnTo>
                      <a:pt x="0" y="2"/>
                    </a:lnTo>
                    <a:lnTo>
                      <a:pt x="4" y="0"/>
                    </a:lnTo>
                    <a:lnTo>
                      <a:pt x="4" y="2"/>
                    </a:lnTo>
                    <a:lnTo>
                      <a:pt x="0"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49" name="Freeform 1936"/>
              <p:cNvSpPr>
                <a:spLocks noEditPoints="1"/>
              </p:cNvSpPr>
              <p:nvPr/>
            </p:nvSpPr>
            <p:spPr bwMode="auto">
              <a:xfrm>
                <a:off x="5505" y="2202"/>
                <a:ext cx="39" cy="27"/>
              </a:xfrm>
              <a:custGeom>
                <a:avLst/>
                <a:gdLst>
                  <a:gd name="T0" fmla="*/ 0 w 454"/>
                  <a:gd name="T1" fmla="*/ 313 h 313"/>
                  <a:gd name="T2" fmla="*/ 0 w 454"/>
                  <a:gd name="T3" fmla="*/ 119 h 313"/>
                  <a:gd name="T4" fmla="*/ 211 w 454"/>
                  <a:gd name="T5" fmla="*/ 48 h 313"/>
                  <a:gd name="T6" fmla="*/ 211 w 454"/>
                  <a:gd name="T7" fmla="*/ 244 h 313"/>
                  <a:gd name="T8" fmla="*/ 0 w 454"/>
                  <a:gd name="T9" fmla="*/ 313 h 313"/>
                  <a:gd name="T10" fmla="*/ 261 w 454"/>
                  <a:gd name="T11" fmla="*/ 228 h 313"/>
                  <a:gd name="T12" fmla="*/ 261 w 454"/>
                  <a:gd name="T13" fmla="*/ 74 h 313"/>
                  <a:gd name="T14" fmla="*/ 454 w 454"/>
                  <a:gd name="T15" fmla="*/ 0 h 313"/>
                  <a:gd name="T16" fmla="*/ 454 w 454"/>
                  <a:gd name="T17" fmla="*/ 164 h 313"/>
                  <a:gd name="T18" fmla="*/ 261 w 454"/>
                  <a:gd name="T19" fmla="*/ 22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4" h="313">
                    <a:moveTo>
                      <a:pt x="0" y="313"/>
                    </a:moveTo>
                    <a:lnTo>
                      <a:pt x="0" y="119"/>
                    </a:lnTo>
                    <a:lnTo>
                      <a:pt x="211" y="48"/>
                    </a:lnTo>
                    <a:lnTo>
                      <a:pt x="211" y="244"/>
                    </a:lnTo>
                    <a:lnTo>
                      <a:pt x="0" y="313"/>
                    </a:lnTo>
                    <a:moveTo>
                      <a:pt x="261" y="228"/>
                    </a:moveTo>
                    <a:lnTo>
                      <a:pt x="261" y="74"/>
                    </a:lnTo>
                    <a:lnTo>
                      <a:pt x="454" y="0"/>
                    </a:lnTo>
                    <a:lnTo>
                      <a:pt x="454" y="164"/>
                    </a:lnTo>
                    <a:lnTo>
                      <a:pt x="261" y="228"/>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50" name="Freeform 1937"/>
              <p:cNvSpPr>
                <a:spLocks/>
              </p:cNvSpPr>
              <p:nvPr/>
            </p:nvSpPr>
            <p:spPr bwMode="auto">
              <a:xfrm>
                <a:off x="5527" y="2199"/>
                <a:ext cx="17" cy="10"/>
              </a:xfrm>
              <a:custGeom>
                <a:avLst/>
                <a:gdLst>
                  <a:gd name="T0" fmla="*/ 0 w 17"/>
                  <a:gd name="T1" fmla="*/ 10 h 10"/>
                  <a:gd name="T2" fmla="*/ 0 w 17"/>
                  <a:gd name="T3" fmla="*/ 6 h 10"/>
                  <a:gd name="T4" fmla="*/ 17 w 17"/>
                  <a:gd name="T5" fmla="*/ 0 h 10"/>
                  <a:gd name="T6" fmla="*/ 17 w 17"/>
                  <a:gd name="T7" fmla="*/ 3 h 10"/>
                  <a:gd name="T8" fmla="*/ 0 w 17"/>
                  <a:gd name="T9" fmla="*/ 10 h 10"/>
                </a:gdLst>
                <a:ahLst/>
                <a:cxnLst>
                  <a:cxn ang="0">
                    <a:pos x="T0" y="T1"/>
                  </a:cxn>
                  <a:cxn ang="0">
                    <a:pos x="T2" y="T3"/>
                  </a:cxn>
                  <a:cxn ang="0">
                    <a:pos x="T4" y="T5"/>
                  </a:cxn>
                  <a:cxn ang="0">
                    <a:pos x="T6" y="T7"/>
                  </a:cxn>
                  <a:cxn ang="0">
                    <a:pos x="T8" y="T9"/>
                  </a:cxn>
                </a:cxnLst>
                <a:rect l="0" t="0" r="r" b="b"/>
                <a:pathLst>
                  <a:path w="17" h="10">
                    <a:moveTo>
                      <a:pt x="0" y="10"/>
                    </a:moveTo>
                    <a:lnTo>
                      <a:pt x="0" y="6"/>
                    </a:lnTo>
                    <a:lnTo>
                      <a:pt x="17" y="0"/>
                    </a:lnTo>
                    <a:lnTo>
                      <a:pt x="17" y="3"/>
                    </a:lnTo>
                    <a:lnTo>
                      <a:pt x="0" y="1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51" name="Freeform 1938"/>
              <p:cNvSpPr>
                <a:spLocks/>
              </p:cNvSpPr>
              <p:nvPr/>
            </p:nvSpPr>
            <p:spPr bwMode="auto">
              <a:xfrm>
                <a:off x="5523" y="2205"/>
                <a:ext cx="4" cy="18"/>
              </a:xfrm>
              <a:custGeom>
                <a:avLst/>
                <a:gdLst>
                  <a:gd name="T0" fmla="*/ 0 w 4"/>
                  <a:gd name="T1" fmla="*/ 18 h 18"/>
                  <a:gd name="T2" fmla="*/ 0 w 4"/>
                  <a:gd name="T3" fmla="*/ 1 h 18"/>
                  <a:gd name="T4" fmla="*/ 4 w 4"/>
                  <a:gd name="T5" fmla="*/ 0 h 18"/>
                  <a:gd name="T6" fmla="*/ 4 w 4"/>
                  <a:gd name="T7" fmla="*/ 17 h 18"/>
                  <a:gd name="T8" fmla="*/ 0 w 4"/>
                  <a:gd name="T9" fmla="*/ 18 h 18"/>
                </a:gdLst>
                <a:ahLst/>
                <a:cxnLst>
                  <a:cxn ang="0">
                    <a:pos x="T0" y="T1"/>
                  </a:cxn>
                  <a:cxn ang="0">
                    <a:pos x="T2" y="T3"/>
                  </a:cxn>
                  <a:cxn ang="0">
                    <a:pos x="T4" y="T5"/>
                  </a:cxn>
                  <a:cxn ang="0">
                    <a:pos x="T6" y="T7"/>
                  </a:cxn>
                  <a:cxn ang="0">
                    <a:pos x="T8" y="T9"/>
                  </a:cxn>
                </a:cxnLst>
                <a:rect l="0" t="0" r="r" b="b"/>
                <a:pathLst>
                  <a:path w="4" h="18">
                    <a:moveTo>
                      <a:pt x="0" y="18"/>
                    </a:moveTo>
                    <a:lnTo>
                      <a:pt x="0" y="1"/>
                    </a:lnTo>
                    <a:lnTo>
                      <a:pt x="4" y="0"/>
                    </a:lnTo>
                    <a:lnTo>
                      <a:pt x="4" y="17"/>
                    </a:lnTo>
                    <a:lnTo>
                      <a:pt x="0" y="1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52" name="Freeform 1939"/>
              <p:cNvSpPr>
                <a:spLocks/>
              </p:cNvSpPr>
              <p:nvPr/>
            </p:nvSpPr>
            <p:spPr bwMode="auto">
              <a:xfrm>
                <a:off x="5476" y="2240"/>
                <a:ext cx="12" cy="22"/>
              </a:xfrm>
              <a:custGeom>
                <a:avLst/>
                <a:gdLst>
                  <a:gd name="T0" fmla="*/ 0 w 12"/>
                  <a:gd name="T1" fmla="*/ 22 h 22"/>
                  <a:gd name="T2" fmla="*/ 0 w 12"/>
                  <a:gd name="T3" fmla="*/ 4 h 22"/>
                  <a:gd name="T4" fmla="*/ 12 w 12"/>
                  <a:gd name="T5" fmla="*/ 0 h 22"/>
                  <a:gd name="T6" fmla="*/ 12 w 12"/>
                  <a:gd name="T7" fmla="*/ 8 h 22"/>
                  <a:gd name="T8" fmla="*/ 12 w 12"/>
                  <a:gd name="T9" fmla="*/ 7 h 22"/>
                  <a:gd name="T10" fmla="*/ 12 w 12"/>
                  <a:gd name="T11" fmla="*/ 19 h 22"/>
                  <a:gd name="T12" fmla="*/ 0 w 12"/>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12" h="22">
                    <a:moveTo>
                      <a:pt x="0" y="22"/>
                    </a:moveTo>
                    <a:lnTo>
                      <a:pt x="0" y="4"/>
                    </a:lnTo>
                    <a:lnTo>
                      <a:pt x="12" y="0"/>
                    </a:lnTo>
                    <a:lnTo>
                      <a:pt x="12" y="8"/>
                    </a:lnTo>
                    <a:lnTo>
                      <a:pt x="12" y="7"/>
                    </a:lnTo>
                    <a:lnTo>
                      <a:pt x="12" y="19"/>
                    </a:lnTo>
                    <a:lnTo>
                      <a:pt x="0" y="22"/>
                    </a:lnTo>
                    <a:close/>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53" name="Freeform 1940"/>
              <p:cNvSpPr>
                <a:spLocks/>
              </p:cNvSpPr>
              <p:nvPr/>
            </p:nvSpPr>
            <p:spPr bwMode="auto">
              <a:xfrm>
                <a:off x="5488" y="2242"/>
                <a:ext cx="17" cy="17"/>
              </a:xfrm>
              <a:custGeom>
                <a:avLst/>
                <a:gdLst>
                  <a:gd name="T0" fmla="*/ 0 w 17"/>
                  <a:gd name="T1" fmla="*/ 17 h 17"/>
                  <a:gd name="T2" fmla="*/ 0 w 17"/>
                  <a:gd name="T3" fmla="*/ 5 h 17"/>
                  <a:gd name="T4" fmla="*/ 17 w 17"/>
                  <a:gd name="T5" fmla="*/ 0 h 17"/>
                  <a:gd name="T6" fmla="*/ 17 w 17"/>
                  <a:gd name="T7" fmla="*/ 11 h 17"/>
                  <a:gd name="T8" fmla="*/ 0 w 17"/>
                  <a:gd name="T9" fmla="*/ 17 h 17"/>
                </a:gdLst>
                <a:ahLst/>
                <a:cxnLst>
                  <a:cxn ang="0">
                    <a:pos x="T0" y="T1"/>
                  </a:cxn>
                  <a:cxn ang="0">
                    <a:pos x="T2" y="T3"/>
                  </a:cxn>
                  <a:cxn ang="0">
                    <a:pos x="T4" y="T5"/>
                  </a:cxn>
                  <a:cxn ang="0">
                    <a:pos x="T6" y="T7"/>
                  </a:cxn>
                  <a:cxn ang="0">
                    <a:pos x="T8" y="T9"/>
                  </a:cxn>
                </a:cxnLst>
                <a:rect l="0" t="0" r="r" b="b"/>
                <a:pathLst>
                  <a:path w="17" h="17">
                    <a:moveTo>
                      <a:pt x="0" y="17"/>
                    </a:moveTo>
                    <a:lnTo>
                      <a:pt x="0" y="5"/>
                    </a:lnTo>
                    <a:lnTo>
                      <a:pt x="17" y="0"/>
                    </a:lnTo>
                    <a:lnTo>
                      <a:pt x="17" y="11"/>
                    </a:lnTo>
                    <a:lnTo>
                      <a:pt x="0" y="17"/>
                    </a:lnTo>
                    <a:close/>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54" name="Freeform 1941"/>
              <p:cNvSpPr>
                <a:spLocks noEditPoints="1"/>
              </p:cNvSpPr>
              <p:nvPr/>
            </p:nvSpPr>
            <p:spPr bwMode="auto">
              <a:xfrm>
                <a:off x="5505" y="2231"/>
                <a:ext cx="41" cy="22"/>
              </a:xfrm>
              <a:custGeom>
                <a:avLst/>
                <a:gdLst>
                  <a:gd name="T0" fmla="*/ 0 w 476"/>
                  <a:gd name="T1" fmla="*/ 257 h 257"/>
                  <a:gd name="T2" fmla="*/ 0 w 476"/>
                  <a:gd name="T3" fmla="*/ 132 h 257"/>
                  <a:gd name="T4" fmla="*/ 211 w 476"/>
                  <a:gd name="T5" fmla="*/ 66 h 257"/>
                  <a:gd name="T6" fmla="*/ 211 w 476"/>
                  <a:gd name="T7" fmla="*/ 188 h 257"/>
                  <a:gd name="T8" fmla="*/ 0 w 476"/>
                  <a:gd name="T9" fmla="*/ 257 h 257"/>
                  <a:gd name="T10" fmla="*/ 261 w 476"/>
                  <a:gd name="T11" fmla="*/ 171 h 257"/>
                  <a:gd name="T12" fmla="*/ 261 w 476"/>
                  <a:gd name="T13" fmla="*/ 82 h 257"/>
                  <a:gd name="T14" fmla="*/ 476 w 476"/>
                  <a:gd name="T15" fmla="*/ 0 h 257"/>
                  <a:gd name="T16" fmla="*/ 476 w 476"/>
                  <a:gd name="T17" fmla="*/ 101 h 257"/>
                  <a:gd name="T18" fmla="*/ 261 w 476"/>
                  <a:gd name="T19" fmla="*/ 17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6" h="257">
                    <a:moveTo>
                      <a:pt x="0" y="257"/>
                    </a:moveTo>
                    <a:lnTo>
                      <a:pt x="0" y="132"/>
                    </a:lnTo>
                    <a:lnTo>
                      <a:pt x="211" y="66"/>
                    </a:lnTo>
                    <a:lnTo>
                      <a:pt x="211" y="188"/>
                    </a:lnTo>
                    <a:lnTo>
                      <a:pt x="0" y="257"/>
                    </a:lnTo>
                    <a:moveTo>
                      <a:pt x="261" y="171"/>
                    </a:moveTo>
                    <a:lnTo>
                      <a:pt x="261" y="82"/>
                    </a:lnTo>
                    <a:lnTo>
                      <a:pt x="476" y="0"/>
                    </a:lnTo>
                    <a:lnTo>
                      <a:pt x="476" y="101"/>
                    </a:lnTo>
                    <a:lnTo>
                      <a:pt x="261" y="171"/>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55" name="Freeform 1942"/>
              <p:cNvSpPr>
                <a:spLocks/>
              </p:cNvSpPr>
              <p:nvPr/>
            </p:nvSpPr>
            <p:spPr bwMode="auto">
              <a:xfrm>
                <a:off x="5527" y="2230"/>
                <a:ext cx="19" cy="8"/>
              </a:xfrm>
              <a:custGeom>
                <a:avLst/>
                <a:gdLst>
                  <a:gd name="T0" fmla="*/ 0 w 19"/>
                  <a:gd name="T1" fmla="*/ 8 h 8"/>
                  <a:gd name="T2" fmla="*/ 0 w 19"/>
                  <a:gd name="T3" fmla="*/ 5 h 8"/>
                  <a:gd name="T4" fmla="*/ 19 w 19"/>
                  <a:gd name="T5" fmla="*/ 0 h 8"/>
                  <a:gd name="T6" fmla="*/ 19 w 19"/>
                  <a:gd name="T7" fmla="*/ 1 h 8"/>
                  <a:gd name="T8" fmla="*/ 0 w 19"/>
                  <a:gd name="T9" fmla="*/ 8 h 8"/>
                </a:gdLst>
                <a:ahLst/>
                <a:cxnLst>
                  <a:cxn ang="0">
                    <a:pos x="T0" y="T1"/>
                  </a:cxn>
                  <a:cxn ang="0">
                    <a:pos x="T2" y="T3"/>
                  </a:cxn>
                  <a:cxn ang="0">
                    <a:pos x="T4" y="T5"/>
                  </a:cxn>
                  <a:cxn ang="0">
                    <a:pos x="T6" y="T7"/>
                  </a:cxn>
                  <a:cxn ang="0">
                    <a:pos x="T8" y="T9"/>
                  </a:cxn>
                </a:cxnLst>
                <a:rect l="0" t="0" r="r" b="b"/>
                <a:pathLst>
                  <a:path w="19" h="8">
                    <a:moveTo>
                      <a:pt x="0" y="8"/>
                    </a:moveTo>
                    <a:lnTo>
                      <a:pt x="0" y="5"/>
                    </a:lnTo>
                    <a:lnTo>
                      <a:pt x="19" y="0"/>
                    </a:lnTo>
                    <a:lnTo>
                      <a:pt x="19" y="1"/>
                    </a:lnTo>
                    <a:lnTo>
                      <a:pt x="0"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56" name="Freeform 1943"/>
              <p:cNvSpPr>
                <a:spLocks/>
              </p:cNvSpPr>
              <p:nvPr/>
            </p:nvSpPr>
            <p:spPr bwMode="auto">
              <a:xfrm>
                <a:off x="5523" y="2235"/>
                <a:ext cx="4" cy="12"/>
              </a:xfrm>
              <a:custGeom>
                <a:avLst/>
                <a:gdLst>
                  <a:gd name="T0" fmla="*/ 0 w 4"/>
                  <a:gd name="T1" fmla="*/ 12 h 12"/>
                  <a:gd name="T2" fmla="*/ 0 w 4"/>
                  <a:gd name="T3" fmla="*/ 2 h 12"/>
                  <a:gd name="T4" fmla="*/ 4 w 4"/>
                  <a:gd name="T5" fmla="*/ 0 h 12"/>
                  <a:gd name="T6" fmla="*/ 4 w 4"/>
                  <a:gd name="T7" fmla="*/ 11 h 12"/>
                  <a:gd name="T8" fmla="*/ 0 w 4"/>
                  <a:gd name="T9" fmla="*/ 12 h 12"/>
                </a:gdLst>
                <a:ahLst/>
                <a:cxnLst>
                  <a:cxn ang="0">
                    <a:pos x="T0" y="T1"/>
                  </a:cxn>
                  <a:cxn ang="0">
                    <a:pos x="T2" y="T3"/>
                  </a:cxn>
                  <a:cxn ang="0">
                    <a:pos x="T4" y="T5"/>
                  </a:cxn>
                  <a:cxn ang="0">
                    <a:pos x="T6" y="T7"/>
                  </a:cxn>
                  <a:cxn ang="0">
                    <a:pos x="T8" y="T9"/>
                  </a:cxn>
                </a:cxnLst>
                <a:rect l="0" t="0" r="r" b="b"/>
                <a:pathLst>
                  <a:path w="4" h="12">
                    <a:moveTo>
                      <a:pt x="0" y="12"/>
                    </a:moveTo>
                    <a:lnTo>
                      <a:pt x="0" y="2"/>
                    </a:lnTo>
                    <a:lnTo>
                      <a:pt x="4" y="0"/>
                    </a:lnTo>
                    <a:lnTo>
                      <a:pt x="4" y="11"/>
                    </a:lnTo>
                    <a:lnTo>
                      <a:pt x="0" y="1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57" name="Freeform 1944"/>
              <p:cNvSpPr>
                <a:spLocks/>
              </p:cNvSpPr>
              <p:nvPr/>
            </p:nvSpPr>
            <p:spPr bwMode="auto">
              <a:xfrm>
                <a:off x="5544" y="2216"/>
                <a:ext cx="2" cy="2"/>
              </a:xfrm>
              <a:custGeom>
                <a:avLst/>
                <a:gdLst>
                  <a:gd name="T0" fmla="*/ 0 w 2"/>
                  <a:gd name="T1" fmla="*/ 2 h 2"/>
                  <a:gd name="T2" fmla="*/ 0 w 2"/>
                  <a:gd name="T3" fmla="*/ 0 h 2"/>
                  <a:gd name="T4" fmla="*/ 2 w 2"/>
                  <a:gd name="T5" fmla="*/ 0 h 2"/>
                  <a:gd name="T6" fmla="*/ 2 w 2"/>
                  <a:gd name="T7" fmla="*/ 1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lnTo>
                      <a:pt x="0" y="0"/>
                    </a:lnTo>
                    <a:lnTo>
                      <a:pt x="2" y="0"/>
                    </a:lnTo>
                    <a:lnTo>
                      <a:pt x="2" y="1"/>
                    </a:lnTo>
                    <a:lnTo>
                      <a:pt x="0" y="2"/>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58" name="Freeform 1945"/>
              <p:cNvSpPr>
                <a:spLocks/>
              </p:cNvSpPr>
              <p:nvPr/>
            </p:nvSpPr>
            <p:spPr bwMode="auto">
              <a:xfrm>
                <a:off x="5476" y="2235"/>
                <a:ext cx="12" cy="9"/>
              </a:xfrm>
              <a:custGeom>
                <a:avLst/>
                <a:gdLst>
                  <a:gd name="T0" fmla="*/ 0 w 12"/>
                  <a:gd name="T1" fmla="*/ 9 h 9"/>
                  <a:gd name="T2" fmla="*/ 0 w 12"/>
                  <a:gd name="T3" fmla="*/ 4 h 9"/>
                  <a:gd name="T4" fmla="*/ 12 w 12"/>
                  <a:gd name="T5" fmla="*/ 0 h 9"/>
                  <a:gd name="T6" fmla="*/ 12 w 12"/>
                  <a:gd name="T7" fmla="*/ 0 h 9"/>
                  <a:gd name="T8" fmla="*/ 12 w 12"/>
                  <a:gd name="T9" fmla="*/ 0 h 9"/>
                  <a:gd name="T10" fmla="*/ 12 w 12"/>
                  <a:gd name="T11" fmla="*/ 5 h 9"/>
                  <a:gd name="T12" fmla="*/ 0 w 1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0" y="9"/>
                    </a:moveTo>
                    <a:lnTo>
                      <a:pt x="0" y="4"/>
                    </a:lnTo>
                    <a:lnTo>
                      <a:pt x="12" y="0"/>
                    </a:lnTo>
                    <a:lnTo>
                      <a:pt x="12" y="0"/>
                    </a:lnTo>
                    <a:lnTo>
                      <a:pt x="12" y="0"/>
                    </a:lnTo>
                    <a:lnTo>
                      <a:pt x="12" y="5"/>
                    </a:lnTo>
                    <a:lnTo>
                      <a:pt x="0" y="9"/>
                    </a:lnTo>
                    <a:close/>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59" name="Freeform 1946"/>
              <p:cNvSpPr>
                <a:spLocks/>
              </p:cNvSpPr>
              <p:nvPr/>
            </p:nvSpPr>
            <p:spPr bwMode="auto">
              <a:xfrm>
                <a:off x="5488" y="2229"/>
                <a:ext cx="17" cy="6"/>
              </a:xfrm>
              <a:custGeom>
                <a:avLst/>
                <a:gdLst>
                  <a:gd name="T0" fmla="*/ 0 w 17"/>
                  <a:gd name="T1" fmla="*/ 6 h 6"/>
                  <a:gd name="T2" fmla="*/ 0 w 17"/>
                  <a:gd name="T3" fmla="*/ 6 h 6"/>
                  <a:gd name="T4" fmla="*/ 17 w 17"/>
                  <a:gd name="T5" fmla="*/ 0 h 6"/>
                  <a:gd name="T6" fmla="*/ 17 w 17"/>
                  <a:gd name="T7" fmla="*/ 1 h 6"/>
                  <a:gd name="T8" fmla="*/ 0 w 17"/>
                  <a:gd name="T9" fmla="*/ 6 h 6"/>
                </a:gdLst>
                <a:ahLst/>
                <a:cxnLst>
                  <a:cxn ang="0">
                    <a:pos x="T0" y="T1"/>
                  </a:cxn>
                  <a:cxn ang="0">
                    <a:pos x="T2" y="T3"/>
                  </a:cxn>
                  <a:cxn ang="0">
                    <a:pos x="T4" y="T5"/>
                  </a:cxn>
                  <a:cxn ang="0">
                    <a:pos x="T6" y="T7"/>
                  </a:cxn>
                  <a:cxn ang="0">
                    <a:pos x="T8" y="T9"/>
                  </a:cxn>
                </a:cxnLst>
                <a:rect l="0" t="0" r="r" b="b"/>
                <a:pathLst>
                  <a:path w="17" h="6">
                    <a:moveTo>
                      <a:pt x="0" y="6"/>
                    </a:moveTo>
                    <a:lnTo>
                      <a:pt x="0" y="6"/>
                    </a:lnTo>
                    <a:lnTo>
                      <a:pt x="17" y="0"/>
                    </a:lnTo>
                    <a:lnTo>
                      <a:pt x="17" y="1"/>
                    </a:lnTo>
                    <a:lnTo>
                      <a:pt x="0" y="6"/>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60" name="Freeform 1947"/>
              <p:cNvSpPr>
                <a:spLocks noEditPoints="1"/>
              </p:cNvSpPr>
              <p:nvPr/>
            </p:nvSpPr>
            <p:spPr bwMode="auto">
              <a:xfrm>
                <a:off x="5505" y="2216"/>
                <a:ext cx="39" cy="14"/>
              </a:xfrm>
              <a:custGeom>
                <a:avLst/>
                <a:gdLst>
                  <a:gd name="T0" fmla="*/ 0 w 454"/>
                  <a:gd name="T1" fmla="*/ 159 h 159"/>
                  <a:gd name="T2" fmla="*/ 0 w 454"/>
                  <a:gd name="T3" fmla="*/ 149 h 159"/>
                  <a:gd name="T4" fmla="*/ 211 w 454"/>
                  <a:gd name="T5" fmla="*/ 80 h 159"/>
                  <a:gd name="T6" fmla="*/ 211 w 454"/>
                  <a:gd name="T7" fmla="*/ 93 h 159"/>
                  <a:gd name="T8" fmla="*/ 0 w 454"/>
                  <a:gd name="T9" fmla="*/ 159 h 159"/>
                  <a:gd name="T10" fmla="*/ 261 w 454"/>
                  <a:gd name="T11" fmla="*/ 78 h 159"/>
                  <a:gd name="T12" fmla="*/ 261 w 454"/>
                  <a:gd name="T13" fmla="*/ 64 h 159"/>
                  <a:gd name="T14" fmla="*/ 454 w 454"/>
                  <a:gd name="T15" fmla="*/ 0 h 159"/>
                  <a:gd name="T16" fmla="*/ 454 w 454"/>
                  <a:gd name="T17" fmla="*/ 18 h 159"/>
                  <a:gd name="T18" fmla="*/ 261 w 454"/>
                  <a:gd name="T19" fmla="*/ 7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4" h="159">
                    <a:moveTo>
                      <a:pt x="0" y="159"/>
                    </a:moveTo>
                    <a:lnTo>
                      <a:pt x="0" y="149"/>
                    </a:lnTo>
                    <a:lnTo>
                      <a:pt x="211" y="80"/>
                    </a:lnTo>
                    <a:lnTo>
                      <a:pt x="211" y="93"/>
                    </a:lnTo>
                    <a:lnTo>
                      <a:pt x="0" y="159"/>
                    </a:lnTo>
                    <a:moveTo>
                      <a:pt x="261" y="78"/>
                    </a:moveTo>
                    <a:lnTo>
                      <a:pt x="261" y="64"/>
                    </a:lnTo>
                    <a:lnTo>
                      <a:pt x="454" y="0"/>
                    </a:lnTo>
                    <a:lnTo>
                      <a:pt x="454" y="18"/>
                    </a:lnTo>
                    <a:lnTo>
                      <a:pt x="261" y="78"/>
                    </a:lnTo>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61" name="Freeform 1948"/>
              <p:cNvSpPr>
                <a:spLocks/>
              </p:cNvSpPr>
              <p:nvPr/>
            </p:nvSpPr>
            <p:spPr bwMode="auto">
              <a:xfrm>
                <a:off x="5523" y="2222"/>
                <a:ext cx="4" cy="2"/>
              </a:xfrm>
              <a:custGeom>
                <a:avLst/>
                <a:gdLst>
                  <a:gd name="T0" fmla="*/ 0 w 4"/>
                  <a:gd name="T1" fmla="*/ 2 h 2"/>
                  <a:gd name="T2" fmla="*/ 0 w 4"/>
                  <a:gd name="T3" fmla="*/ 1 h 2"/>
                  <a:gd name="T4" fmla="*/ 4 w 4"/>
                  <a:gd name="T5" fmla="*/ 0 h 2"/>
                  <a:gd name="T6" fmla="*/ 4 w 4"/>
                  <a:gd name="T7" fmla="*/ 1 h 2"/>
                  <a:gd name="T8" fmla="*/ 0 w 4"/>
                  <a:gd name="T9" fmla="*/ 2 h 2"/>
                </a:gdLst>
                <a:ahLst/>
                <a:cxnLst>
                  <a:cxn ang="0">
                    <a:pos x="T0" y="T1"/>
                  </a:cxn>
                  <a:cxn ang="0">
                    <a:pos x="T2" y="T3"/>
                  </a:cxn>
                  <a:cxn ang="0">
                    <a:pos x="T4" y="T5"/>
                  </a:cxn>
                  <a:cxn ang="0">
                    <a:pos x="T6" y="T7"/>
                  </a:cxn>
                  <a:cxn ang="0">
                    <a:pos x="T8" y="T9"/>
                  </a:cxn>
                </a:cxnLst>
                <a:rect l="0" t="0" r="r" b="b"/>
                <a:pathLst>
                  <a:path w="4" h="2">
                    <a:moveTo>
                      <a:pt x="0" y="2"/>
                    </a:moveTo>
                    <a:lnTo>
                      <a:pt x="0" y="1"/>
                    </a:lnTo>
                    <a:lnTo>
                      <a:pt x="4" y="0"/>
                    </a:lnTo>
                    <a:lnTo>
                      <a:pt x="4" y="1"/>
                    </a:lnTo>
                    <a:lnTo>
                      <a:pt x="0" y="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62" name="Freeform 1949"/>
              <p:cNvSpPr>
                <a:spLocks noEditPoints="1"/>
              </p:cNvSpPr>
              <p:nvPr/>
            </p:nvSpPr>
            <p:spPr bwMode="auto">
              <a:xfrm>
                <a:off x="6661" y="2504"/>
                <a:ext cx="507" cy="252"/>
              </a:xfrm>
              <a:custGeom>
                <a:avLst/>
                <a:gdLst>
                  <a:gd name="T0" fmla="*/ 5633 w 5874"/>
                  <a:gd name="T1" fmla="*/ 2824 h 2914"/>
                  <a:gd name="T2" fmla="*/ 5874 w 5874"/>
                  <a:gd name="T3" fmla="*/ 1571 h 2914"/>
                  <a:gd name="T4" fmla="*/ 5583 w 5874"/>
                  <a:gd name="T5" fmla="*/ 2805 h 2914"/>
                  <a:gd name="T6" fmla="*/ 5424 w 5874"/>
                  <a:gd name="T7" fmla="*/ 1403 h 2914"/>
                  <a:gd name="T8" fmla="*/ 5583 w 5874"/>
                  <a:gd name="T9" fmla="*/ 2805 h 2914"/>
                  <a:gd name="T10" fmla="*/ 5023 w 5874"/>
                  <a:gd name="T11" fmla="*/ 2596 h 2914"/>
                  <a:gd name="T12" fmla="*/ 5374 w 5874"/>
                  <a:gd name="T13" fmla="*/ 1385 h 2914"/>
                  <a:gd name="T14" fmla="*/ 4973 w 5874"/>
                  <a:gd name="T15" fmla="*/ 2577 h 2914"/>
                  <a:gd name="T16" fmla="*/ 4532 w 5874"/>
                  <a:gd name="T17" fmla="*/ 1070 h 2914"/>
                  <a:gd name="T18" fmla="*/ 4973 w 5874"/>
                  <a:gd name="T19" fmla="*/ 2577 h 2914"/>
                  <a:gd name="T20" fmla="*/ 3205 w 5874"/>
                  <a:gd name="T21" fmla="*/ 1916 h 2914"/>
                  <a:gd name="T22" fmla="*/ 3511 w 5874"/>
                  <a:gd name="T23" fmla="*/ 688 h 2914"/>
                  <a:gd name="T24" fmla="*/ 4482 w 5874"/>
                  <a:gd name="T25" fmla="*/ 2393 h 2914"/>
                  <a:gd name="T26" fmla="*/ 2954 w 5874"/>
                  <a:gd name="T27" fmla="*/ 1822 h 2914"/>
                  <a:gd name="T28" fmla="*/ 3033 w 5874"/>
                  <a:gd name="T29" fmla="*/ 594 h 2914"/>
                  <a:gd name="T30" fmla="*/ 3083 w 5874"/>
                  <a:gd name="T31" fmla="*/ 1246 h 2914"/>
                  <a:gd name="T32" fmla="*/ 3155 w 5874"/>
                  <a:gd name="T33" fmla="*/ 618 h 2914"/>
                  <a:gd name="T34" fmla="*/ 2904 w 5874"/>
                  <a:gd name="T35" fmla="*/ 1804 h 2914"/>
                  <a:gd name="T36" fmla="*/ 2645 w 5874"/>
                  <a:gd name="T37" fmla="*/ 1314 h 2914"/>
                  <a:gd name="T38" fmla="*/ 2904 w 5874"/>
                  <a:gd name="T39" fmla="*/ 1804 h 2914"/>
                  <a:gd name="T40" fmla="*/ 2024 w 5874"/>
                  <a:gd name="T41" fmla="*/ 1474 h 2914"/>
                  <a:gd name="T42" fmla="*/ 2595 w 5874"/>
                  <a:gd name="T43" fmla="*/ 1298 h 2914"/>
                  <a:gd name="T44" fmla="*/ 1974 w 5874"/>
                  <a:gd name="T45" fmla="*/ 1456 h 2914"/>
                  <a:gd name="T46" fmla="*/ 0 w 5874"/>
                  <a:gd name="T47" fmla="*/ 630 h 2914"/>
                  <a:gd name="T48" fmla="*/ 1270 w 5874"/>
                  <a:gd name="T49" fmla="*/ 1007 h 2914"/>
                  <a:gd name="T50" fmla="*/ 0 w 5874"/>
                  <a:gd name="T51" fmla="*/ 435 h 2914"/>
                  <a:gd name="T52" fmla="*/ 1974 w 5874"/>
                  <a:gd name="T53" fmla="*/ 1456 h 2914"/>
                  <a:gd name="T54" fmla="*/ 2645 w 5874"/>
                  <a:gd name="T55" fmla="*/ 1262 h 2914"/>
                  <a:gd name="T56" fmla="*/ 2691 w 5874"/>
                  <a:gd name="T57" fmla="*/ 1130 h 2914"/>
                  <a:gd name="T58" fmla="*/ 2715 w 5874"/>
                  <a:gd name="T59" fmla="*/ 1138 h 2914"/>
                  <a:gd name="T60" fmla="*/ 2832 w 5874"/>
                  <a:gd name="T61" fmla="*/ 1246 h 2914"/>
                  <a:gd name="T62" fmla="*/ 2882 w 5874"/>
                  <a:gd name="T63" fmla="*/ 1192 h 2914"/>
                  <a:gd name="T64" fmla="*/ 2899 w 5874"/>
                  <a:gd name="T65" fmla="*/ 1145 h 2914"/>
                  <a:gd name="T66" fmla="*/ 2882 w 5874"/>
                  <a:gd name="T67" fmla="*/ 565 h 2914"/>
                  <a:gd name="T68" fmla="*/ 2904 w 5874"/>
                  <a:gd name="T69" fmla="*/ 1348 h 2914"/>
                  <a:gd name="T70" fmla="*/ 2024 w 5874"/>
                  <a:gd name="T71" fmla="*/ 1055 h 2914"/>
                  <a:gd name="T72" fmla="*/ 2595 w 5874"/>
                  <a:gd name="T73" fmla="*/ 1099 h 2914"/>
                  <a:gd name="T74" fmla="*/ 2832 w 5874"/>
                  <a:gd name="T75" fmla="*/ 1123 h 2914"/>
                  <a:gd name="T76" fmla="*/ 2742 w 5874"/>
                  <a:gd name="T77" fmla="*/ 537 h 2914"/>
                  <a:gd name="T78" fmla="*/ 2832 w 5874"/>
                  <a:gd name="T79" fmla="*/ 1123 h 2914"/>
                  <a:gd name="T80" fmla="*/ 2024 w 5874"/>
                  <a:gd name="T81" fmla="*/ 859 h 2914"/>
                  <a:gd name="T82" fmla="*/ 2691 w 5874"/>
                  <a:gd name="T83" fmla="*/ 528 h 2914"/>
                  <a:gd name="T84" fmla="*/ 1974 w 5874"/>
                  <a:gd name="T85" fmla="*/ 1038 h 2914"/>
                  <a:gd name="T86" fmla="*/ 1885 w 5874"/>
                  <a:gd name="T87" fmla="*/ 370 h 2914"/>
                  <a:gd name="T88" fmla="*/ 1974 w 5874"/>
                  <a:gd name="T89" fmla="*/ 843 h 2914"/>
                  <a:gd name="T90" fmla="*/ 1911 w 5874"/>
                  <a:gd name="T91" fmla="*/ 875 h 2914"/>
                  <a:gd name="T92" fmla="*/ 1974 w 5874"/>
                  <a:gd name="T93" fmla="*/ 1038 h 2914"/>
                  <a:gd name="T94" fmla="*/ 920 w 5874"/>
                  <a:gd name="T95" fmla="*/ 688 h 2914"/>
                  <a:gd name="T96" fmla="*/ 1663 w 5874"/>
                  <a:gd name="T97" fmla="*/ 326 h 2914"/>
                  <a:gd name="T98" fmla="*/ 1041 w 5874"/>
                  <a:gd name="T99" fmla="*/ 516 h 2914"/>
                  <a:gd name="T100" fmla="*/ 1835 w 5874"/>
                  <a:gd name="T101" fmla="*/ 838 h 2914"/>
                  <a:gd name="T102" fmla="*/ 1835 w 5874"/>
                  <a:gd name="T103" fmla="*/ 785 h 2914"/>
                  <a:gd name="T104" fmla="*/ 1713 w 5874"/>
                  <a:gd name="T105" fmla="*/ 743 h 2914"/>
                  <a:gd name="T106" fmla="*/ 1835 w 5874"/>
                  <a:gd name="T107" fmla="*/ 360 h 2914"/>
                  <a:gd name="T108" fmla="*/ 870 w 5874"/>
                  <a:gd name="T109" fmla="*/ 671 h 2914"/>
                  <a:gd name="T110" fmla="*/ 0 w 5874"/>
                  <a:gd name="T111" fmla="*/ 0 h 2914"/>
                  <a:gd name="T112" fmla="*/ 709 w 5874"/>
                  <a:gd name="T113" fmla="*/ 409 h 2914"/>
                  <a:gd name="T114" fmla="*/ 758 w 5874"/>
                  <a:gd name="T115" fmla="*/ 149 h 2914"/>
                  <a:gd name="T116" fmla="*/ 870 w 5874"/>
                  <a:gd name="T117" fmla="*/ 477 h 2914"/>
                  <a:gd name="T118" fmla="*/ 46 w 5874"/>
                  <a:gd name="T119" fmla="*/ 257 h 2914"/>
                  <a:gd name="T120" fmla="*/ 870 w 5874"/>
                  <a:gd name="T121" fmla="*/ 671 h 2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74" h="2914">
                    <a:moveTo>
                      <a:pt x="5874" y="2914"/>
                    </a:moveTo>
                    <a:lnTo>
                      <a:pt x="5633" y="2824"/>
                    </a:lnTo>
                    <a:lnTo>
                      <a:pt x="5633" y="1481"/>
                    </a:lnTo>
                    <a:lnTo>
                      <a:pt x="5874" y="1571"/>
                    </a:lnTo>
                    <a:lnTo>
                      <a:pt x="5874" y="2914"/>
                    </a:lnTo>
                    <a:moveTo>
                      <a:pt x="5583" y="2805"/>
                    </a:moveTo>
                    <a:lnTo>
                      <a:pt x="5424" y="2745"/>
                    </a:lnTo>
                    <a:lnTo>
                      <a:pt x="5424" y="1403"/>
                    </a:lnTo>
                    <a:lnTo>
                      <a:pt x="5583" y="1463"/>
                    </a:lnTo>
                    <a:lnTo>
                      <a:pt x="5583" y="2805"/>
                    </a:lnTo>
                    <a:moveTo>
                      <a:pt x="5374" y="2727"/>
                    </a:moveTo>
                    <a:lnTo>
                      <a:pt x="5023" y="2596"/>
                    </a:lnTo>
                    <a:lnTo>
                      <a:pt x="5023" y="1253"/>
                    </a:lnTo>
                    <a:lnTo>
                      <a:pt x="5374" y="1385"/>
                    </a:lnTo>
                    <a:lnTo>
                      <a:pt x="5374" y="2727"/>
                    </a:lnTo>
                    <a:moveTo>
                      <a:pt x="4973" y="2577"/>
                    </a:moveTo>
                    <a:lnTo>
                      <a:pt x="4532" y="2412"/>
                    </a:lnTo>
                    <a:lnTo>
                      <a:pt x="4532" y="1070"/>
                    </a:lnTo>
                    <a:lnTo>
                      <a:pt x="4973" y="1235"/>
                    </a:lnTo>
                    <a:lnTo>
                      <a:pt x="4973" y="2577"/>
                    </a:lnTo>
                    <a:moveTo>
                      <a:pt x="4482" y="2393"/>
                    </a:moveTo>
                    <a:lnTo>
                      <a:pt x="3205" y="1916"/>
                    </a:lnTo>
                    <a:lnTo>
                      <a:pt x="3205" y="628"/>
                    </a:lnTo>
                    <a:lnTo>
                      <a:pt x="3511" y="688"/>
                    </a:lnTo>
                    <a:lnTo>
                      <a:pt x="4482" y="1051"/>
                    </a:lnTo>
                    <a:lnTo>
                      <a:pt x="4482" y="2393"/>
                    </a:lnTo>
                    <a:moveTo>
                      <a:pt x="3155" y="1897"/>
                    </a:moveTo>
                    <a:lnTo>
                      <a:pt x="2954" y="1822"/>
                    </a:lnTo>
                    <a:lnTo>
                      <a:pt x="2954" y="579"/>
                    </a:lnTo>
                    <a:lnTo>
                      <a:pt x="3033" y="594"/>
                    </a:lnTo>
                    <a:lnTo>
                      <a:pt x="3033" y="1246"/>
                    </a:lnTo>
                    <a:lnTo>
                      <a:pt x="3083" y="1246"/>
                    </a:lnTo>
                    <a:lnTo>
                      <a:pt x="3083" y="604"/>
                    </a:lnTo>
                    <a:lnTo>
                      <a:pt x="3155" y="618"/>
                    </a:lnTo>
                    <a:lnTo>
                      <a:pt x="3155" y="1897"/>
                    </a:lnTo>
                    <a:moveTo>
                      <a:pt x="2904" y="1804"/>
                    </a:moveTo>
                    <a:lnTo>
                      <a:pt x="2645" y="1707"/>
                    </a:lnTo>
                    <a:lnTo>
                      <a:pt x="2645" y="1314"/>
                    </a:lnTo>
                    <a:lnTo>
                      <a:pt x="2904" y="1400"/>
                    </a:lnTo>
                    <a:lnTo>
                      <a:pt x="2904" y="1804"/>
                    </a:lnTo>
                    <a:moveTo>
                      <a:pt x="2595" y="1688"/>
                    </a:moveTo>
                    <a:lnTo>
                      <a:pt x="2024" y="1474"/>
                    </a:lnTo>
                    <a:lnTo>
                      <a:pt x="2024" y="1108"/>
                    </a:lnTo>
                    <a:lnTo>
                      <a:pt x="2595" y="1298"/>
                    </a:lnTo>
                    <a:lnTo>
                      <a:pt x="2595" y="1688"/>
                    </a:lnTo>
                    <a:moveTo>
                      <a:pt x="1974" y="1456"/>
                    </a:moveTo>
                    <a:lnTo>
                      <a:pt x="0" y="718"/>
                    </a:lnTo>
                    <a:lnTo>
                      <a:pt x="0" y="630"/>
                    </a:lnTo>
                    <a:lnTo>
                      <a:pt x="1255" y="1054"/>
                    </a:lnTo>
                    <a:lnTo>
                      <a:pt x="1270" y="1007"/>
                    </a:lnTo>
                    <a:lnTo>
                      <a:pt x="0" y="578"/>
                    </a:lnTo>
                    <a:lnTo>
                      <a:pt x="0" y="435"/>
                    </a:lnTo>
                    <a:lnTo>
                      <a:pt x="1974" y="1091"/>
                    </a:lnTo>
                    <a:lnTo>
                      <a:pt x="1974" y="1456"/>
                    </a:lnTo>
                    <a:moveTo>
                      <a:pt x="2904" y="1348"/>
                    </a:moveTo>
                    <a:lnTo>
                      <a:pt x="2645" y="1262"/>
                    </a:lnTo>
                    <a:lnTo>
                      <a:pt x="2645" y="1115"/>
                    </a:lnTo>
                    <a:lnTo>
                      <a:pt x="2691" y="1130"/>
                    </a:lnTo>
                    <a:lnTo>
                      <a:pt x="2691" y="1138"/>
                    </a:lnTo>
                    <a:lnTo>
                      <a:pt x="2715" y="1138"/>
                    </a:lnTo>
                    <a:lnTo>
                      <a:pt x="2832" y="1176"/>
                    </a:lnTo>
                    <a:lnTo>
                      <a:pt x="2832" y="1246"/>
                    </a:lnTo>
                    <a:lnTo>
                      <a:pt x="2882" y="1246"/>
                    </a:lnTo>
                    <a:lnTo>
                      <a:pt x="2882" y="1192"/>
                    </a:lnTo>
                    <a:lnTo>
                      <a:pt x="2883" y="1193"/>
                    </a:lnTo>
                    <a:lnTo>
                      <a:pt x="2899" y="1145"/>
                    </a:lnTo>
                    <a:lnTo>
                      <a:pt x="2882" y="1140"/>
                    </a:lnTo>
                    <a:lnTo>
                      <a:pt x="2882" y="565"/>
                    </a:lnTo>
                    <a:lnTo>
                      <a:pt x="2904" y="569"/>
                    </a:lnTo>
                    <a:lnTo>
                      <a:pt x="2904" y="1348"/>
                    </a:lnTo>
                    <a:moveTo>
                      <a:pt x="2595" y="1245"/>
                    </a:moveTo>
                    <a:lnTo>
                      <a:pt x="2024" y="1055"/>
                    </a:lnTo>
                    <a:lnTo>
                      <a:pt x="2024" y="912"/>
                    </a:lnTo>
                    <a:lnTo>
                      <a:pt x="2595" y="1099"/>
                    </a:lnTo>
                    <a:lnTo>
                      <a:pt x="2595" y="1245"/>
                    </a:lnTo>
                    <a:moveTo>
                      <a:pt x="2832" y="1123"/>
                    </a:moveTo>
                    <a:lnTo>
                      <a:pt x="2742" y="1094"/>
                    </a:lnTo>
                    <a:lnTo>
                      <a:pt x="2742" y="537"/>
                    </a:lnTo>
                    <a:lnTo>
                      <a:pt x="2832" y="555"/>
                    </a:lnTo>
                    <a:lnTo>
                      <a:pt x="2832" y="1123"/>
                    </a:lnTo>
                    <a:moveTo>
                      <a:pt x="2691" y="1077"/>
                    </a:moveTo>
                    <a:lnTo>
                      <a:pt x="2024" y="859"/>
                    </a:lnTo>
                    <a:lnTo>
                      <a:pt x="2024" y="397"/>
                    </a:lnTo>
                    <a:lnTo>
                      <a:pt x="2691" y="528"/>
                    </a:lnTo>
                    <a:lnTo>
                      <a:pt x="2691" y="1077"/>
                    </a:lnTo>
                    <a:moveTo>
                      <a:pt x="1974" y="1038"/>
                    </a:moveTo>
                    <a:lnTo>
                      <a:pt x="1885" y="1009"/>
                    </a:lnTo>
                    <a:lnTo>
                      <a:pt x="1885" y="370"/>
                    </a:lnTo>
                    <a:lnTo>
                      <a:pt x="1974" y="387"/>
                    </a:lnTo>
                    <a:lnTo>
                      <a:pt x="1974" y="843"/>
                    </a:lnTo>
                    <a:lnTo>
                      <a:pt x="1926" y="827"/>
                    </a:lnTo>
                    <a:lnTo>
                      <a:pt x="1911" y="875"/>
                    </a:lnTo>
                    <a:lnTo>
                      <a:pt x="1974" y="895"/>
                    </a:lnTo>
                    <a:lnTo>
                      <a:pt x="1974" y="1038"/>
                    </a:lnTo>
                    <a:moveTo>
                      <a:pt x="1835" y="992"/>
                    </a:moveTo>
                    <a:lnTo>
                      <a:pt x="920" y="688"/>
                    </a:lnTo>
                    <a:lnTo>
                      <a:pt x="920" y="181"/>
                    </a:lnTo>
                    <a:lnTo>
                      <a:pt x="1663" y="326"/>
                    </a:lnTo>
                    <a:lnTo>
                      <a:pt x="1663" y="726"/>
                    </a:lnTo>
                    <a:lnTo>
                      <a:pt x="1041" y="516"/>
                    </a:lnTo>
                    <a:lnTo>
                      <a:pt x="1025" y="563"/>
                    </a:lnTo>
                    <a:lnTo>
                      <a:pt x="1835" y="838"/>
                    </a:lnTo>
                    <a:lnTo>
                      <a:pt x="1835" y="992"/>
                    </a:lnTo>
                    <a:moveTo>
                      <a:pt x="1835" y="785"/>
                    </a:moveTo>
                    <a:lnTo>
                      <a:pt x="1712" y="743"/>
                    </a:lnTo>
                    <a:lnTo>
                      <a:pt x="1713" y="743"/>
                    </a:lnTo>
                    <a:lnTo>
                      <a:pt x="1713" y="336"/>
                    </a:lnTo>
                    <a:lnTo>
                      <a:pt x="1835" y="360"/>
                    </a:lnTo>
                    <a:lnTo>
                      <a:pt x="1835" y="785"/>
                    </a:lnTo>
                    <a:moveTo>
                      <a:pt x="870" y="671"/>
                    </a:moveTo>
                    <a:lnTo>
                      <a:pt x="0" y="382"/>
                    </a:lnTo>
                    <a:lnTo>
                      <a:pt x="0" y="0"/>
                    </a:lnTo>
                    <a:lnTo>
                      <a:pt x="709" y="139"/>
                    </a:lnTo>
                    <a:lnTo>
                      <a:pt x="709" y="409"/>
                    </a:lnTo>
                    <a:lnTo>
                      <a:pt x="758" y="409"/>
                    </a:lnTo>
                    <a:lnTo>
                      <a:pt x="758" y="149"/>
                    </a:lnTo>
                    <a:lnTo>
                      <a:pt x="870" y="171"/>
                    </a:lnTo>
                    <a:lnTo>
                      <a:pt x="870" y="477"/>
                    </a:lnTo>
                    <a:lnTo>
                      <a:pt x="62" y="210"/>
                    </a:lnTo>
                    <a:lnTo>
                      <a:pt x="46" y="257"/>
                    </a:lnTo>
                    <a:lnTo>
                      <a:pt x="870" y="530"/>
                    </a:lnTo>
                    <a:lnTo>
                      <a:pt x="870" y="671"/>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63" name="Freeform 1950"/>
              <p:cNvSpPr>
                <a:spLocks/>
              </p:cNvSpPr>
              <p:nvPr/>
            </p:nvSpPr>
            <p:spPr bwMode="auto">
              <a:xfrm>
                <a:off x="6933" y="2558"/>
                <a:ext cx="4" cy="112"/>
              </a:xfrm>
              <a:custGeom>
                <a:avLst/>
                <a:gdLst>
                  <a:gd name="T0" fmla="*/ 4 w 4"/>
                  <a:gd name="T1" fmla="*/ 112 h 112"/>
                  <a:gd name="T2" fmla="*/ 0 w 4"/>
                  <a:gd name="T3" fmla="*/ 110 h 112"/>
                  <a:gd name="T4" fmla="*/ 0 w 4"/>
                  <a:gd name="T5" fmla="*/ 0 h 112"/>
                  <a:gd name="T6" fmla="*/ 4 w 4"/>
                  <a:gd name="T7" fmla="*/ 1 h 112"/>
                  <a:gd name="T8" fmla="*/ 4 w 4"/>
                  <a:gd name="T9" fmla="*/ 112 h 112"/>
                </a:gdLst>
                <a:ahLst/>
                <a:cxnLst>
                  <a:cxn ang="0">
                    <a:pos x="T0" y="T1"/>
                  </a:cxn>
                  <a:cxn ang="0">
                    <a:pos x="T2" y="T3"/>
                  </a:cxn>
                  <a:cxn ang="0">
                    <a:pos x="T4" y="T5"/>
                  </a:cxn>
                  <a:cxn ang="0">
                    <a:pos x="T6" y="T7"/>
                  </a:cxn>
                  <a:cxn ang="0">
                    <a:pos x="T8" y="T9"/>
                  </a:cxn>
                </a:cxnLst>
                <a:rect l="0" t="0" r="r" b="b"/>
                <a:pathLst>
                  <a:path w="4" h="112">
                    <a:moveTo>
                      <a:pt x="4" y="112"/>
                    </a:moveTo>
                    <a:lnTo>
                      <a:pt x="0" y="110"/>
                    </a:lnTo>
                    <a:lnTo>
                      <a:pt x="0" y="0"/>
                    </a:lnTo>
                    <a:lnTo>
                      <a:pt x="4" y="1"/>
                    </a:lnTo>
                    <a:lnTo>
                      <a:pt x="4" y="11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64" name="Freeform 1951"/>
              <p:cNvSpPr>
                <a:spLocks noEditPoints="1"/>
              </p:cNvSpPr>
              <p:nvPr/>
            </p:nvSpPr>
            <p:spPr bwMode="auto">
              <a:xfrm>
                <a:off x="6905" y="2552"/>
                <a:ext cx="4" cy="60"/>
              </a:xfrm>
              <a:custGeom>
                <a:avLst/>
                <a:gdLst>
                  <a:gd name="T0" fmla="*/ 50 w 50"/>
                  <a:gd name="T1" fmla="*/ 691 h 691"/>
                  <a:gd name="T2" fmla="*/ 0 w 50"/>
                  <a:gd name="T3" fmla="*/ 691 h 691"/>
                  <a:gd name="T4" fmla="*/ 0 w 50"/>
                  <a:gd name="T5" fmla="*/ 621 h 691"/>
                  <a:gd name="T6" fmla="*/ 50 w 50"/>
                  <a:gd name="T7" fmla="*/ 637 h 691"/>
                  <a:gd name="T8" fmla="*/ 50 w 50"/>
                  <a:gd name="T9" fmla="*/ 691 h 691"/>
                  <a:gd name="T10" fmla="*/ 50 w 50"/>
                  <a:gd name="T11" fmla="*/ 585 h 691"/>
                  <a:gd name="T12" fmla="*/ 0 w 50"/>
                  <a:gd name="T13" fmla="*/ 568 h 691"/>
                  <a:gd name="T14" fmla="*/ 0 w 50"/>
                  <a:gd name="T15" fmla="*/ 0 h 691"/>
                  <a:gd name="T16" fmla="*/ 50 w 50"/>
                  <a:gd name="T17" fmla="*/ 10 h 691"/>
                  <a:gd name="T18" fmla="*/ 50 w 50"/>
                  <a:gd name="T19" fmla="*/ 585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691">
                    <a:moveTo>
                      <a:pt x="50" y="691"/>
                    </a:moveTo>
                    <a:lnTo>
                      <a:pt x="0" y="691"/>
                    </a:lnTo>
                    <a:lnTo>
                      <a:pt x="0" y="621"/>
                    </a:lnTo>
                    <a:lnTo>
                      <a:pt x="50" y="637"/>
                    </a:lnTo>
                    <a:lnTo>
                      <a:pt x="50" y="691"/>
                    </a:lnTo>
                    <a:moveTo>
                      <a:pt x="50" y="585"/>
                    </a:moveTo>
                    <a:lnTo>
                      <a:pt x="0" y="568"/>
                    </a:lnTo>
                    <a:lnTo>
                      <a:pt x="0" y="0"/>
                    </a:lnTo>
                    <a:lnTo>
                      <a:pt x="50" y="10"/>
                    </a:lnTo>
                    <a:lnTo>
                      <a:pt x="50" y="58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65" name="Freeform 1952"/>
              <p:cNvSpPr>
                <a:spLocks noEditPoints="1"/>
              </p:cNvSpPr>
              <p:nvPr/>
            </p:nvSpPr>
            <p:spPr bwMode="auto">
              <a:xfrm>
                <a:off x="6661" y="2537"/>
                <a:ext cx="250" cy="88"/>
              </a:xfrm>
              <a:custGeom>
                <a:avLst/>
                <a:gdLst>
                  <a:gd name="T0" fmla="*/ 2904 w 2904"/>
                  <a:gd name="T1" fmla="*/ 1018 h 1018"/>
                  <a:gd name="T2" fmla="*/ 2645 w 2904"/>
                  <a:gd name="T3" fmla="*/ 932 h 1018"/>
                  <a:gd name="T4" fmla="*/ 2645 w 2904"/>
                  <a:gd name="T5" fmla="*/ 880 h 1018"/>
                  <a:gd name="T6" fmla="*/ 2904 w 2904"/>
                  <a:gd name="T7" fmla="*/ 966 h 1018"/>
                  <a:gd name="T8" fmla="*/ 2904 w 2904"/>
                  <a:gd name="T9" fmla="*/ 1018 h 1018"/>
                  <a:gd name="T10" fmla="*/ 2595 w 2904"/>
                  <a:gd name="T11" fmla="*/ 916 h 1018"/>
                  <a:gd name="T12" fmla="*/ 2024 w 2904"/>
                  <a:gd name="T13" fmla="*/ 726 h 1018"/>
                  <a:gd name="T14" fmla="*/ 2024 w 2904"/>
                  <a:gd name="T15" fmla="*/ 673 h 1018"/>
                  <a:gd name="T16" fmla="*/ 2595 w 2904"/>
                  <a:gd name="T17" fmla="*/ 863 h 1018"/>
                  <a:gd name="T18" fmla="*/ 2595 w 2904"/>
                  <a:gd name="T19" fmla="*/ 916 h 1018"/>
                  <a:gd name="T20" fmla="*/ 1974 w 2904"/>
                  <a:gd name="T21" fmla="*/ 709 h 1018"/>
                  <a:gd name="T22" fmla="*/ 0 w 2904"/>
                  <a:gd name="T23" fmla="*/ 53 h 1018"/>
                  <a:gd name="T24" fmla="*/ 0 w 2904"/>
                  <a:gd name="T25" fmla="*/ 0 h 1018"/>
                  <a:gd name="T26" fmla="*/ 870 w 2904"/>
                  <a:gd name="T27" fmla="*/ 290 h 1018"/>
                  <a:gd name="T28" fmla="*/ 870 w 2904"/>
                  <a:gd name="T29" fmla="*/ 333 h 1018"/>
                  <a:gd name="T30" fmla="*/ 920 w 2904"/>
                  <a:gd name="T31" fmla="*/ 333 h 1018"/>
                  <a:gd name="T32" fmla="*/ 920 w 2904"/>
                  <a:gd name="T33" fmla="*/ 306 h 1018"/>
                  <a:gd name="T34" fmla="*/ 1835 w 2904"/>
                  <a:gd name="T35" fmla="*/ 610 h 1018"/>
                  <a:gd name="T36" fmla="*/ 1835 w 2904"/>
                  <a:gd name="T37" fmla="*/ 648 h 1018"/>
                  <a:gd name="T38" fmla="*/ 1885 w 2904"/>
                  <a:gd name="T39" fmla="*/ 648 h 1018"/>
                  <a:gd name="T40" fmla="*/ 1885 w 2904"/>
                  <a:gd name="T41" fmla="*/ 627 h 1018"/>
                  <a:gd name="T42" fmla="*/ 1974 w 2904"/>
                  <a:gd name="T43" fmla="*/ 656 h 1018"/>
                  <a:gd name="T44" fmla="*/ 1974 w 2904"/>
                  <a:gd name="T45" fmla="*/ 709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04" h="1018">
                    <a:moveTo>
                      <a:pt x="2904" y="1018"/>
                    </a:moveTo>
                    <a:lnTo>
                      <a:pt x="2645" y="932"/>
                    </a:lnTo>
                    <a:lnTo>
                      <a:pt x="2645" y="880"/>
                    </a:lnTo>
                    <a:lnTo>
                      <a:pt x="2904" y="966"/>
                    </a:lnTo>
                    <a:lnTo>
                      <a:pt x="2904" y="1018"/>
                    </a:lnTo>
                    <a:moveTo>
                      <a:pt x="2595" y="916"/>
                    </a:moveTo>
                    <a:lnTo>
                      <a:pt x="2024" y="726"/>
                    </a:lnTo>
                    <a:lnTo>
                      <a:pt x="2024" y="673"/>
                    </a:lnTo>
                    <a:lnTo>
                      <a:pt x="2595" y="863"/>
                    </a:lnTo>
                    <a:lnTo>
                      <a:pt x="2595" y="916"/>
                    </a:lnTo>
                    <a:moveTo>
                      <a:pt x="1974" y="709"/>
                    </a:moveTo>
                    <a:lnTo>
                      <a:pt x="0" y="53"/>
                    </a:lnTo>
                    <a:lnTo>
                      <a:pt x="0" y="0"/>
                    </a:lnTo>
                    <a:lnTo>
                      <a:pt x="870" y="290"/>
                    </a:lnTo>
                    <a:lnTo>
                      <a:pt x="870" y="333"/>
                    </a:lnTo>
                    <a:lnTo>
                      <a:pt x="920" y="333"/>
                    </a:lnTo>
                    <a:lnTo>
                      <a:pt x="920" y="306"/>
                    </a:lnTo>
                    <a:lnTo>
                      <a:pt x="1835" y="610"/>
                    </a:lnTo>
                    <a:lnTo>
                      <a:pt x="1835" y="648"/>
                    </a:lnTo>
                    <a:lnTo>
                      <a:pt x="1885" y="648"/>
                    </a:lnTo>
                    <a:lnTo>
                      <a:pt x="1885" y="627"/>
                    </a:lnTo>
                    <a:lnTo>
                      <a:pt x="1974" y="656"/>
                    </a:lnTo>
                    <a:lnTo>
                      <a:pt x="1974" y="70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66" name="Freeform 1953"/>
              <p:cNvSpPr>
                <a:spLocks/>
              </p:cNvSpPr>
              <p:nvPr/>
            </p:nvSpPr>
            <p:spPr bwMode="auto">
              <a:xfrm>
                <a:off x="6819" y="2536"/>
                <a:ext cx="4" cy="57"/>
              </a:xfrm>
              <a:custGeom>
                <a:avLst/>
                <a:gdLst>
                  <a:gd name="T0" fmla="*/ 4 w 4"/>
                  <a:gd name="T1" fmla="*/ 57 h 57"/>
                  <a:gd name="T2" fmla="*/ 0 w 4"/>
                  <a:gd name="T3" fmla="*/ 57 h 57"/>
                  <a:gd name="T4" fmla="*/ 0 w 4"/>
                  <a:gd name="T5" fmla="*/ 41 h 57"/>
                  <a:gd name="T6" fmla="*/ 2 w 4"/>
                  <a:gd name="T7" fmla="*/ 41 h 57"/>
                  <a:gd name="T8" fmla="*/ 3 w 4"/>
                  <a:gd name="T9" fmla="*/ 37 h 57"/>
                  <a:gd name="T10" fmla="*/ 0 w 4"/>
                  <a:gd name="T11" fmla="*/ 36 h 57"/>
                  <a:gd name="T12" fmla="*/ 0 w 4"/>
                  <a:gd name="T13" fmla="*/ 0 h 57"/>
                  <a:gd name="T14" fmla="*/ 4 w 4"/>
                  <a:gd name="T15" fmla="*/ 0 h 57"/>
                  <a:gd name="T16" fmla="*/ 4 w 4"/>
                  <a:gd name="T1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57">
                    <a:moveTo>
                      <a:pt x="4" y="57"/>
                    </a:moveTo>
                    <a:lnTo>
                      <a:pt x="0" y="57"/>
                    </a:lnTo>
                    <a:lnTo>
                      <a:pt x="0" y="41"/>
                    </a:lnTo>
                    <a:lnTo>
                      <a:pt x="2" y="41"/>
                    </a:lnTo>
                    <a:lnTo>
                      <a:pt x="3" y="37"/>
                    </a:lnTo>
                    <a:lnTo>
                      <a:pt x="0" y="36"/>
                    </a:lnTo>
                    <a:lnTo>
                      <a:pt x="0" y="0"/>
                    </a:lnTo>
                    <a:lnTo>
                      <a:pt x="4" y="0"/>
                    </a:lnTo>
                    <a:lnTo>
                      <a:pt x="4" y="5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67" name="Freeform 1954"/>
              <p:cNvSpPr>
                <a:spLocks/>
              </p:cNvSpPr>
              <p:nvPr/>
            </p:nvSpPr>
            <p:spPr bwMode="auto">
              <a:xfrm>
                <a:off x="6736" y="2519"/>
                <a:ext cx="4" cy="47"/>
              </a:xfrm>
              <a:custGeom>
                <a:avLst/>
                <a:gdLst>
                  <a:gd name="T0" fmla="*/ 4 w 4"/>
                  <a:gd name="T1" fmla="*/ 47 h 47"/>
                  <a:gd name="T2" fmla="*/ 0 w 4"/>
                  <a:gd name="T3" fmla="*/ 47 h 47"/>
                  <a:gd name="T4" fmla="*/ 0 w 4"/>
                  <a:gd name="T5" fmla="*/ 31 h 47"/>
                  <a:gd name="T6" fmla="*/ 0 w 4"/>
                  <a:gd name="T7" fmla="*/ 31 h 47"/>
                  <a:gd name="T8" fmla="*/ 2 w 4"/>
                  <a:gd name="T9" fmla="*/ 27 h 47"/>
                  <a:gd name="T10" fmla="*/ 0 w 4"/>
                  <a:gd name="T11" fmla="*/ 27 h 47"/>
                  <a:gd name="T12" fmla="*/ 0 w 4"/>
                  <a:gd name="T13" fmla="*/ 0 h 47"/>
                  <a:gd name="T14" fmla="*/ 4 w 4"/>
                  <a:gd name="T15" fmla="*/ 1 h 47"/>
                  <a:gd name="T16" fmla="*/ 4 w 4"/>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7">
                    <a:moveTo>
                      <a:pt x="4" y="47"/>
                    </a:moveTo>
                    <a:lnTo>
                      <a:pt x="0" y="47"/>
                    </a:lnTo>
                    <a:lnTo>
                      <a:pt x="0" y="31"/>
                    </a:lnTo>
                    <a:lnTo>
                      <a:pt x="0" y="31"/>
                    </a:lnTo>
                    <a:lnTo>
                      <a:pt x="2" y="27"/>
                    </a:lnTo>
                    <a:lnTo>
                      <a:pt x="0" y="27"/>
                    </a:lnTo>
                    <a:lnTo>
                      <a:pt x="0" y="0"/>
                    </a:lnTo>
                    <a:lnTo>
                      <a:pt x="4" y="1"/>
                    </a:lnTo>
                    <a:lnTo>
                      <a:pt x="4" y="4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68" name="Freeform 1955"/>
              <p:cNvSpPr>
                <a:spLocks/>
              </p:cNvSpPr>
              <p:nvPr/>
            </p:nvSpPr>
            <p:spPr bwMode="auto">
              <a:xfrm>
                <a:off x="6661" y="2554"/>
                <a:ext cx="109" cy="41"/>
              </a:xfrm>
              <a:custGeom>
                <a:avLst/>
                <a:gdLst>
                  <a:gd name="T0" fmla="*/ 108 w 109"/>
                  <a:gd name="T1" fmla="*/ 41 h 41"/>
                  <a:gd name="T2" fmla="*/ 0 w 109"/>
                  <a:gd name="T3" fmla="*/ 5 h 41"/>
                  <a:gd name="T4" fmla="*/ 0 w 109"/>
                  <a:gd name="T5" fmla="*/ 0 h 41"/>
                  <a:gd name="T6" fmla="*/ 109 w 109"/>
                  <a:gd name="T7" fmla="*/ 37 h 41"/>
                  <a:gd name="T8" fmla="*/ 108 w 109"/>
                  <a:gd name="T9" fmla="*/ 41 h 41"/>
                </a:gdLst>
                <a:ahLst/>
                <a:cxnLst>
                  <a:cxn ang="0">
                    <a:pos x="T0" y="T1"/>
                  </a:cxn>
                  <a:cxn ang="0">
                    <a:pos x="T2" y="T3"/>
                  </a:cxn>
                  <a:cxn ang="0">
                    <a:pos x="T4" y="T5"/>
                  </a:cxn>
                  <a:cxn ang="0">
                    <a:pos x="T6" y="T7"/>
                  </a:cxn>
                  <a:cxn ang="0">
                    <a:pos x="T8" y="T9"/>
                  </a:cxn>
                </a:cxnLst>
                <a:rect l="0" t="0" r="r" b="b"/>
                <a:pathLst>
                  <a:path w="109" h="41">
                    <a:moveTo>
                      <a:pt x="108" y="41"/>
                    </a:moveTo>
                    <a:lnTo>
                      <a:pt x="0" y="5"/>
                    </a:lnTo>
                    <a:lnTo>
                      <a:pt x="0" y="0"/>
                    </a:lnTo>
                    <a:lnTo>
                      <a:pt x="109" y="37"/>
                    </a:lnTo>
                    <a:lnTo>
                      <a:pt x="108" y="4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69" name="Freeform 1956"/>
              <p:cNvSpPr>
                <a:spLocks/>
              </p:cNvSpPr>
              <p:nvPr/>
            </p:nvSpPr>
            <p:spPr bwMode="auto">
              <a:xfrm>
                <a:off x="6885" y="2599"/>
                <a:ext cx="4" cy="53"/>
              </a:xfrm>
              <a:custGeom>
                <a:avLst/>
                <a:gdLst>
                  <a:gd name="T0" fmla="*/ 4 w 4"/>
                  <a:gd name="T1" fmla="*/ 53 h 53"/>
                  <a:gd name="T2" fmla="*/ 0 w 4"/>
                  <a:gd name="T3" fmla="*/ 51 h 53"/>
                  <a:gd name="T4" fmla="*/ 0 w 4"/>
                  <a:gd name="T5" fmla="*/ 0 h 53"/>
                  <a:gd name="T6" fmla="*/ 4 w 4"/>
                  <a:gd name="T7" fmla="*/ 2 h 53"/>
                  <a:gd name="T8" fmla="*/ 4 w 4"/>
                  <a:gd name="T9" fmla="*/ 53 h 53"/>
                </a:gdLst>
                <a:ahLst/>
                <a:cxnLst>
                  <a:cxn ang="0">
                    <a:pos x="T0" y="T1"/>
                  </a:cxn>
                  <a:cxn ang="0">
                    <a:pos x="T2" y="T3"/>
                  </a:cxn>
                  <a:cxn ang="0">
                    <a:pos x="T4" y="T5"/>
                  </a:cxn>
                  <a:cxn ang="0">
                    <a:pos x="T6" y="T7"/>
                  </a:cxn>
                  <a:cxn ang="0">
                    <a:pos x="T8" y="T9"/>
                  </a:cxn>
                </a:cxnLst>
                <a:rect l="0" t="0" r="r" b="b"/>
                <a:pathLst>
                  <a:path w="4" h="53">
                    <a:moveTo>
                      <a:pt x="4" y="53"/>
                    </a:moveTo>
                    <a:lnTo>
                      <a:pt x="0" y="51"/>
                    </a:lnTo>
                    <a:lnTo>
                      <a:pt x="0" y="0"/>
                    </a:lnTo>
                    <a:lnTo>
                      <a:pt x="4" y="2"/>
                    </a:lnTo>
                    <a:lnTo>
                      <a:pt x="4" y="5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70" name="Freeform 1957"/>
              <p:cNvSpPr>
                <a:spLocks noEditPoints="1"/>
              </p:cNvSpPr>
              <p:nvPr/>
            </p:nvSpPr>
            <p:spPr bwMode="auto">
              <a:xfrm>
                <a:off x="6893" y="2550"/>
                <a:ext cx="4" cy="53"/>
              </a:xfrm>
              <a:custGeom>
                <a:avLst/>
                <a:gdLst>
                  <a:gd name="T0" fmla="*/ 24 w 51"/>
                  <a:gd name="T1" fmla="*/ 610 h 610"/>
                  <a:gd name="T2" fmla="*/ 0 w 51"/>
                  <a:gd name="T3" fmla="*/ 610 h 610"/>
                  <a:gd name="T4" fmla="*/ 0 w 51"/>
                  <a:gd name="T5" fmla="*/ 602 h 610"/>
                  <a:gd name="T6" fmla="*/ 24 w 51"/>
                  <a:gd name="T7" fmla="*/ 610 h 610"/>
                  <a:gd name="T8" fmla="*/ 51 w 51"/>
                  <a:gd name="T9" fmla="*/ 566 h 610"/>
                  <a:gd name="T10" fmla="*/ 0 w 51"/>
                  <a:gd name="T11" fmla="*/ 549 h 610"/>
                  <a:gd name="T12" fmla="*/ 0 w 51"/>
                  <a:gd name="T13" fmla="*/ 0 h 610"/>
                  <a:gd name="T14" fmla="*/ 51 w 51"/>
                  <a:gd name="T15" fmla="*/ 9 h 610"/>
                  <a:gd name="T16" fmla="*/ 51 w 51"/>
                  <a:gd name="T17" fmla="*/ 566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610">
                    <a:moveTo>
                      <a:pt x="24" y="610"/>
                    </a:moveTo>
                    <a:lnTo>
                      <a:pt x="0" y="610"/>
                    </a:lnTo>
                    <a:lnTo>
                      <a:pt x="0" y="602"/>
                    </a:lnTo>
                    <a:lnTo>
                      <a:pt x="24" y="610"/>
                    </a:lnTo>
                    <a:moveTo>
                      <a:pt x="51" y="566"/>
                    </a:moveTo>
                    <a:lnTo>
                      <a:pt x="0" y="549"/>
                    </a:lnTo>
                    <a:lnTo>
                      <a:pt x="0" y="0"/>
                    </a:lnTo>
                    <a:lnTo>
                      <a:pt x="51" y="9"/>
                    </a:lnTo>
                    <a:lnTo>
                      <a:pt x="51" y="56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71" name="Freeform 1958"/>
              <p:cNvSpPr>
                <a:spLocks noEditPoints="1"/>
              </p:cNvSpPr>
              <p:nvPr/>
            </p:nvSpPr>
            <p:spPr bwMode="auto">
              <a:xfrm>
                <a:off x="6826" y="2576"/>
                <a:ext cx="85" cy="31"/>
              </a:xfrm>
              <a:custGeom>
                <a:avLst/>
                <a:gdLst>
                  <a:gd name="T0" fmla="*/ 972 w 988"/>
                  <a:gd name="T1" fmla="*/ 366 h 366"/>
                  <a:gd name="T2" fmla="*/ 971 w 988"/>
                  <a:gd name="T3" fmla="*/ 365 h 366"/>
                  <a:gd name="T4" fmla="*/ 921 w 988"/>
                  <a:gd name="T5" fmla="*/ 349 h 366"/>
                  <a:gd name="T6" fmla="*/ 804 w 988"/>
                  <a:gd name="T7" fmla="*/ 311 h 366"/>
                  <a:gd name="T8" fmla="*/ 780 w 988"/>
                  <a:gd name="T9" fmla="*/ 303 h 366"/>
                  <a:gd name="T10" fmla="*/ 734 w 988"/>
                  <a:gd name="T11" fmla="*/ 288 h 366"/>
                  <a:gd name="T12" fmla="*/ 684 w 988"/>
                  <a:gd name="T13" fmla="*/ 272 h 366"/>
                  <a:gd name="T14" fmla="*/ 113 w 988"/>
                  <a:gd name="T15" fmla="*/ 85 h 366"/>
                  <a:gd name="T16" fmla="*/ 113 w 988"/>
                  <a:gd name="T17" fmla="*/ 32 h 366"/>
                  <a:gd name="T18" fmla="*/ 780 w 988"/>
                  <a:gd name="T19" fmla="*/ 250 h 366"/>
                  <a:gd name="T20" fmla="*/ 831 w 988"/>
                  <a:gd name="T21" fmla="*/ 267 h 366"/>
                  <a:gd name="T22" fmla="*/ 921 w 988"/>
                  <a:gd name="T23" fmla="*/ 296 h 366"/>
                  <a:gd name="T24" fmla="*/ 971 w 988"/>
                  <a:gd name="T25" fmla="*/ 313 h 366"/>
                  <a:gd name="T26" fmla="*/ 988 w 988"/>
                  <a:gd name="T27" fmla="*/ 318 h 366"/>
                  <a:gd name="T28" fmla="*/ 972 w 988"/>
                  <a:gd name="T29" fmla="*/ 366 h 366"/>
                  <a:gd name="T30" fmla="*/ 63 w 988"/>
                  <a:gd name="T31" fmla="*/ 68 h 366"/>
                  <a:gd name="T32" fmla="*/ 0 w 988"/>
                  <a:gd name="T33" fmla="*/ 48 h 366"/>
                  <a:gd name="T34" fmla="*/ 15 w 988"/>
                  <a:gd name="T35" fmla="*/ 0 h 366"/>
                  <a:gd name="T36" fmla="*/ 63 w 988"/>
                  <a:gd name="T37" fmla="*/ 16 h 366"/>
                  <a:gd name="T38" fmla="*/ 63 w 988"/>
                  <a:gd name="T39" fmla="*/ 68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88" h="366">
                    <a:moveTo>
                      <a:pt x="972" y="366"/>
                    </a:moveTo>
                    <a:lnTo>
                      <a:pt x="971" y="365"/>
                    </a:lnTo>
                    <a:lnTo>
                      <a:pt x="921" y="349"/>
                    </a:lnTo>
                    <a:lnTo>
                      <a:pt x="804" y="311"/>
                    </a:lnTo>
                    <a:lnTo>
                      <a:pt x="780" y="303"/>
                    </a:lnTo>
                    <a:lnTo>
                      <a:pt x="734" y="288"/>
                    </a:lnTo>
                    <a:lnTo>
                      <a:pt x="684" y="272"/>
                    </a:lnTo>
                    <a:lnTo>
                      <a:pt x="113" y="85"/>
                    </a:lnTo>
                    <a:lnTo>
                      <a:pt x="113" y="32"/>
                    </a:lnTo>
                    <a:lnTo>
                      <a:pt x="780" y="250"/>
                    </a:lnTo>
                    <a:lnTo>
                      <a:pt x="831" y="267"/>
                    </a:lnTo>
                    <a:lnTo>
                      <a:pt x="921" y="296"/>
                    </a:lnTo>
                    <a:lnTo>
                      <a:pt x="971" y="313"/>
                    </a:lnTo>
                    <a:lnTo>
                      <a:pt x="988" y="318"/>
                    </a:lnTo>
                    <a:lnTo>
                      <a:pt x="972" y="366"/>
                    </a:lnTo>
                    <a:moveTo>
                      <a:pt x="63" y="68"/>
                    </a:moveTo>
                    <a:lnTo>
                      <a:pt x="0" y="48"/>
                    </a:lnTo>
                    <a:lnTo>
                      <a:pt x="15" y="0"/>
                    </a:lnTo>
                    <a:lnTo>
                      <a:pt x="63" y="16"/>
                    </a:lnTo>
                    <a:lnTo>
                      <a:pt x="63" y="68"/>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72" name="Freeform 1959"/>
              <p:cNvSpPr>
                <a:spLocks/>
              </p:cNvSpPr>
              <p:nvPr/>
            </p:nvSpPr>
            <p:spPr bwMode="auto">
              <a:xfrm>
                <a:off x="6804" y="2533"/>
                <a:ext cx="4" cy="36"/>
              </a:xfrm>
              <a:custGeom>
                <a:avLst/>
                <a:gdLst>
                  <a:gd name="T0" fmla="*/ 4 w 4"/>
                  <a:gd name="T1" fmla="*/ 36 h 36"/>
                  <a:gd name="T2" fmla="*/ 4 w 4"/>
                  <a:gd name="T3" fmla="*/ 36 h 36"/>
                  <a:gd name="T4" fmla="*/ 0 w 4"/>
                  <a:gd name="T5" fmla="*/ 34 h 36"/>
                  <a:gd name="T6" fmla="*/ 0 w 4"/>
                  <a:gd name="T7" fmla="*/ 0 h 36"/>
                  <a:gd name="T8" fmla="*/ 4 w 4"/>
                  <a:gd name="T9" fmla="*/ 0 h 36"/>
                  <a:gd name="T10" fmla="*/ 4 w 4"/>
                  <a:gd name="T11" fmla="*/ 36 h 36"/>
                </a:gdLst>
                <a:ahLst/>
                <a:cxnLst>
                  <a:cxn ang="0">
                    <a:pos x="T0" y="T1"/>
                  </a:cxn>
                  <a:cxn ang="0">
                    <a:pos x="T2" y="T3"/>
                  </a:cxn>
                  <a:cxn ang="0">
                    <a:pos x="T4" y="T5"/>
                  </a:cxn>
                  <a:cxn ang="0">
                    <a:pos x="T6" y="T7"/>
                  </a:cxn>
                  <a:cxn ang="0">
                    <a:pos x="T8" y="T9"/>
                  </a:cxn>
                  <a:cxn ang="0">
                    <a:pos x="T10" y="T11"/>
                  </a:cxn>
                </a:cxnLst>
                <a:rect l="0" t="0" r="r" b="b"/>
                <a:pathLst>
                  <a:path w="4" h="36">
                    <a:moveTo>
                      <a:pt x="4" y="36"/>
                    </a:moveTo>
                    <a:lnTo>
                      <a:pt x="4" y="36"/>
                    </a:lnTo>
                    <a:lnTo>
                      <a:pt x="0" y="34"/>
                    </a:lnTo>
                    <a:lnTo>
                      <a:pt x="0" y="0"/>
                    </a:lnTo>
                    <a:lnTo>
                      <a:pt x="4" y="0"/>
                    </a:lnTo>
                    <a:lnTo>
                      <a:pt x="4"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73" name="Freeform 1960"/>
              <p:cNvSpPr>
                <a:spLocks/>
              </p:cNvSpPr>
              <p:nvPr/>
            </p:nvSpPr>
            <p:spPr bwMode="auto">
              <a:xfrm>
                <a:off x="6749" y="2549"/>
                <a:ext cx="73" cy="28"/>
              </a:xfrm>
              <a:custGeom>
                <a:avLst/>
                <a:gdLst>
                  <a:gd name="T0" fmla="*/ 72 w 73"/>
                  <a:gd name="T1" fmla="*/ 28 h 28"/>
                  <a:gd name="T2" fmla="*/ 70 w 73"/>
                  <a:gd name="T3" fmla="*/ 28 h 28"/>
                  <a:gd name="T4" fmla="*/ 0 w 73"/>
                  <a:gd name="T5" fmla="*/ 4 h 28"/>
                  <a:gd name="T6" fmla="*/ 1 w 73"/>
                  <a:gd name="T7" fmla="*/ 0 h 28"/>
                  <a:gd name="T8" fmla="*/ 55 w 73"/>
                  <a:gd name="T9" fmla="*/ 18 h 28"/>
                  <a:gd name="T10" fmla="*/ 59 w 73"/>
                  <a:gd name="T11" fmla="*/ 20 h 28"/>
                  <a:gd name="T12" fmla="*/ 70 w 73"/>
                  <a:gd name="T13" fmla="*/ 23 h 28"/>
                  <a:gd name="T14" fmla="*/ 73 w 73"/>
                  <a:gd name="T15" fmla="*/ 24 h 28"/>
                  <a:gd name="T16" fmla="*/ 72 w 73"/>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28">
                    <a:moveTo>
                      <a:pt x="72" y="28"/>
                    </a:moveTo>
                    <a:lnTo>
                      <a:pt x="70" y="28"/>
                    </a:lnTo>
                    <a:lnTo>
                      <a:pt x="0" y="4"/>
                    </a:lnTo>
                    <a:lnTo>
                      <a:pt x="1" y="0"/>
                    </a:lnTo>
                    <a:lnTo>
                      <a:pt x="55" y="18"/>
                    </a:lnTo>
                    <a:lnTo>
                      <a:pt x="59" y="20"/>
                    </a:lnTo>
                    <a:lnTo>
                      <a:pt x="70" y="23"/>
                    </a:lnTo>
                    <a:lnTo>
                      <a:pt x="73" y="24"/>
                    </a:lnTo>
                    <a:lnTo>
                      <a:pt x="72" y="2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74" name="Freeform 1961"/>
              <p:cNvSpPr>
                <a:spLocks/>
              </p:cNvSpPr>
              <p:nvPr/>
            </p:nvSpPr>
            <p:spPr bwMode="auto">
              <a:xfrm>
                <a:off x="6722" y="2516"/>
                <a:ext cx="4" cy="24"/>
              </a:xfrm>
              <a:custGeom>
                <a:avLst/>
                <a:gdLst>
                  <a:gd name="T0" fmla="*/ 4 w 4"/>
                  <a:gd name="T1" fmla="*/ 24 h 24"/>
                  <a:gd name="T2" fmla="*/ 0 w 4"/>
                  <a:gd name="T3" fmla="*/ 24 h 24"/>
                  <a:gd name="T4" fmla="*/ 0 w 4"/>
                  <a:gd name="T5" fmla="*/ 0 h 24"/>
                  <a:gd name="T6" fmla="*/ 4 w 4"/>
                  <a:gd name="T7" fmla="*/ 1 h 24"/>
                  <a:gd name="T8" fmla="*/ 4 w 4"/>
                  <a:gd name="T9" fmla="*/ 24 h 24"/>
                </a:gdLst>
                <a:ahLst/>
                <a:cxnLst>
                  <a:cxn ang="0">
                    <a:pos x="T0" y="T1"/>
                  </a:cxn>
                  <a:cxn ang="0">
                    <a:pos x="T2" y="T3"/>
                  </a:cxn>
                  <a:cxn ang="0">
                    <a:pos x="T4" y="T5"/>
                  </a:cxn>
                  <a:cxn ang="0">
                    <a:pos x="T6" y="T7"/>
                  </a:cxn>
                  <a:cxn ang="0">
                    <a:pos x="T8" y="T9"/>
                  </a:cxn>
                </a:cxnLst>
                <a:rect l="0" t="0" r="r" b="b"/>
                <a:pathLst>
                  <a:path w="4" h="24">
                    <a:moveTo>
                      <a:pt x="4" y="24"/>
                    </a:moveTo>
                    <a:lnTo>
                      <a:pt x="0" y="24"/>
                    </a:lnTo>
                    <a:lnTo>
                      <a:pt x="0" y="0"/>
                    </a:lnTo>
                    <a:lnTo>
                      <a:pt x="4" y="1"/>
                    </a:lnTo>
                    <a:lnTo>
                      <a:pt x="4" y="2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75" name="Freeform 1962"/>
              <p:cNvSpPr>
                <a:spLocks/>
              </p:cNvSpPr>
              <p:nvPr/>
            </p:nvSpPr>
            <p:spPr bwMode="auto">
              <a:xfrm>
                <a:off x="6665" y="2523"/>
                <a:ext cx="73" cy="27"/>
              </a:xfrm>
              <a:custGeom>
                <a:avLst/>
                <a:gdLst>
                  <a:gd name="T0" fmla="*/ 71 w 73"/>
                  <a:gd name="T1" fmla="*/ 27 h 27"/>
                  <a:gd name="T2" fmla="*/ 71 w 73"/>
                  <a:gd name="T3" fmla="*/ 27 h 27"/>
                  <a:gd name="T4" fmla="*/ 0 w 73"/>
                  <a:gd name="T5" fmla="*/ 4 h 27"/>
                  <a:gd name="T6" fmla="*/ 1 w 73"/>
                  <a:gd name="T7" fmla="*/ 0 h 27"/>
                  <a:gd name="T8" fmla="*/ 71 w 73"/>
                  <a:gd name="T9" fmla="*/ 23 h 27"/>
                  <a:gd name="T10" fmla="*/ 73 w 73"/>
                  <a:gd name="T11" fmla="*/ 23 h 27"/>
                  <a:gd name="T12" fmla="*/ 71 w 73"/>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73" h="27">
                    <a:moveTo>
                      <a:pt x="71" y="27"/>
                    </a:moveTo>
                    <a:lnTo>
                      <a:pt x="71" y="27"/>
                    </a:lnTo>
                    <a:lnTo>
                      <a:pt x="0" y="4"/>
                    </a:lnTo>
                    <a:lnTo>
                      <a:pt x="1" y="0"/>
                    </a:lnTo>
                    <a:lnTo>
                      <a:pt x="71" y="23"/>
                    </a:lnTo>
                    <a:lnTo>
                      <a:pt x="73" y="23"/>
                    </a:lnTo>
                    <a:lnTo>
                      <a:pt x="71"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76" name="Freeform 1963"/>
              <p:cNvSpPr>
                <a:spLocks/>
              </p:cNvSpPr>
              <p:nvPr/>
            </p:nvSpPr>
            <p:spPr bwMode="auto">
              <a:xfrm>
                <a:off x="6922" y="2556"/>
                <a:ext cx="5" cy="56"/>
              </a:xfrm>
              <a:custGeom>
                <a:avLst/>
                <a:gdLst>
                  <a:gd name="T0" fmla="*/ 5 w 5"/>
                  <a:gd name="T1" fmla="*/ 56 h 56"/>
                  <a:gd name="T2" fmla="*/ 0 w 5"/>
                  <a:gd name="T3" fmla="*/ 56 h 56"/>
                  <a:gd name="T4" fmla="*/ 0 w 5"/>
                  <a:gd name="T5" fmla="*/ 0 h 56"/>
                  <a:gd name="T6" fmla="*/ 5 w 5"/>
                  <a:gd name="T7" fmla="*/ 1 h 56"/>
                  <a:gd name="T8" fmla="*/ 5 w 5"/>
                  <a:gd name="T9" fmla="*/ 56 h 56"/>
                </a:gdLst>
                <a:ahLst/>
                <a:cxnLst>
                  <a:cxn ang="0">
                    <a:pos x="T0" y="T1"/>
                  </a:cxn>
                  <a:cxn ang="0">
                    <a:pos x="T2" y="T3"/>
                  </a:cxn>
                  <a:cxn ang="0">
                    <a:pos x="T4" y="T5"/>
                  </a:cxn>
                  <a:cxn ang="0">
                    <a:pos x="T6" y="T7"/>
                  </a:cxn>
                  <a:cxn ang="0">
                    <a:pos x="T8" y="T9"/>
                  </a:cxn>
                </a:cxnLst>
                <a:rect l="0" t="0" r="r" b="b"/>
                <a:pathLst>
                  <a:path w="5" h="56">
                    <a:moveTo>
                      <a:pt x="5" y="56"/>
                    </a:moveTo>
                    <a:lnTo>
                      <a:pt x="0" y="56"/>
                    </a:lnTo>
                    <a:lnTo>
                      <a:pt x="0" y="0"/>
                    </a:lnTo>
                    <a:lnTo>
                      <a:pt x="5" y="1"/>
                    </a:lnTo>
                    <a:lnTo>
                      <a:pt x="5" y="5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77" name="Freeform 1964"/>
              <p:cNvSpPr>
                <a:spLocks/>
              </p:cNvSpPr>
              <p:nvPr/>
            </p:nvSpPr>
            <p:spPr bwMode="auto">
              <a:xfrm>
                <a:off x="7125" y="2624"/>
                <a:ext cx="4" cy="117"/>
              </a:xfrm>
              <a:custGeom>
                <a:avLst/>
                <a:gdLst>
                  <a:gd name="T0" fmla="*/ 4 w 4"/>
                  <a:gd name="T1" fmla="*/ 117 h 117"/>
                  <a:gd name="T2" fmla="*/ 0 w 4"/>
                  <a:gd name="T3" fmla="*/ 116 h 117"/>
                  <a:gd name="T4" fmla="*/ 0 w 4"/>
                  <a:gd name="T5" fmla="*/ 0 h 117"/>
                  <a:gd name="T6" fmla="*/ 4 w 4"/>
                  <a:gd name="T7" fmla="*/ 2 h 117"/>
                  <a:gd name="T8" fmla="*/ 4 w 4"/>
                  <a:gd name="T9" fmla="*/ 117 h 117"/>
                </a:gdLst>
                <a:ahLst/>
                <a:cxnLst>
                  <a:cxn ang="0">
                    <a:pos x="T0" y="T1"/>
                  </a:cxn>
                  <a:cxn ang="0">
                    <a:pos x="T2" y="T3"/>
                  </a:cxn>
                  <a:cxn ang="0">
                    <a:pos x="T4" y="T5"/>
                  </a:cxn>
                  <a:cxn ang="0">
                    <a:pos x="T6" y="T7"/>
                  </a:cxn>
                  <a:cxn ang="0">
                    <a:pos x="T8" y="T9"/>
                  </a:cxn>
                </a:cxnLst>
                <a:rect l="0" t="0" r="r" b="b"/>
                <a:pathLst>
                  <a:path w="4" h="117">
                    <a:moveTo>
                      <a:pt x="4" y="117"/>
                    </a:moveTo>
                    <a:lnTo>
                      <a:pt x="0" y="116"/>
                    </a:lnTo>
                    <a:lnTo>
                      <a:pt x="0" y="0"/>
                    </a:lnTo>
                    <a:lnTo>
                      <a:pt x="4" y="2"/>
                    </a:lnTo>
                    <a:lnTo>
                      <a:pt x="4" y="117"/>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78" name="Freeform 1965"/>
              <p:cNvSpPr>
                <a:spLocks/>
              </p:cNvSpPr>
              <p:nvPr/>
            </p:nvSpPr>
            <p:spPr bwMode="auto">
              <a:xfrm>
                <a:off x="7143" y="2631"/>
                <a:ext cx="4" cy="117"/>
              </a:xfrm>
              <a:custGeom>
                <a:avLst/>
                <a:gdLst>
                  <a:gd name="T0" fmla="*/ 4 w 4"/>
                  <a:gd name="T1" fmla="*/ 117 h 117"/>
                  <a:gd name="T2" fmla="*/ 0 w 4"/>
                  <a:gd name="T3" fmla="*/ 116 h 117"/>
                  <a:gd name="T4" fmla="*/ 0 w 4"/>
                  <a:gd name="T5" fmla="*/ 0 h 117"/>
                  <a:gd name="T6" fmla="*/ 4 w 4"/>
                  <a:gd name="T7" fmla="*/ 1 h 117"/>
                  <a:gd name="T8" fmla="*/ 4 w 4"/>
                  <a:gd name="T9" fmla="*/ 117 h 117"/>
                </a:gdLst>
                <a:ahLst/>
                <a:cxnLst>
                  <a:cxn ang="0">
                    <a:pos x="T0" y="T1"/>
                  </a:cxn>
                  <a:cxn ang="0">
                    <a:pos x="T2" y="T3"/>
                  </a:cxn>
                  <a:cxn ang="0">
                    <a:pos x="T4" y="T5"/>
                  </a:cxn>
                  <a:cxn ang="0">
                    <a:pos x="T6" y="T7"/>
                  </a:cxn>
                  <a:cxn ang="0">
                    <a:pos x="T8" y="T9"/>
                  </a:cxn>
                </a:cxnLst>
                <a:rect l="0" t="0" r="r" b="b"/>
                <a:pathLst>
                  <a:path w="4" h="117">
                    <a:moveTo>
                      <a:pt x="4" y="117"/>
                    </a:moveTo>
                    <a:lnTo>
                      <a:pt x="0" y="116"/>
                    </a:lnTo>
                    <a:lnTo>
                      <a:pt x="0" y="0"/>
                    </a:lnTo>
                    <a:lnTo>
                      <a:pt x="4" y="1"/>
                    </a:lnTo>
                    <a:lnTo>
                      <a:pt x="4" y="117"/>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79" name="Freeform 1966"/>
              <p:cNvSpPr>
                <a:spLocks/>
              </p:cNvSpPr>
              <p:nvPr/>
            </p:nvSpPr>
            <p:spPr bwMode="auto">
              <a:xfrm>
                <a:off x="7090" y="2611"/>
                <a:ext cx="4" cy="118"/>
              </a:xfrm>
              <a:custGeom>
                <a:avLst/>
                <a:gdLst>
                  <a:gd name="T0" fmla="*/ 4 w 4"/>
                  <a:gd name="T1" fmla="*/ 118 h 118"/>
                  <a:gd name="T2" fmla="*/ 0 w 4"/>
                  <a:gd name="T3" fmla="*/ 116 h 118"/>
                  <a:gd name="T4" fmla="*/ 0 w 4"/>
                  <a:gd name="T5" fmla="*/ 0 h 118"/>
                  <a:gd name="T6" fmla="*/ 4 w 4"/>
                  <a:gd name="T7" fmla="*/ 2 h 118"/>
                  <a:gd name="T8" fmla="*/ 4 w 4"/>
                  <a:gd name="T9" fmla="*/ 118 h 118"/>
                </a:gdLst>
                <a:ahLst/>
                <a:cxnLst>
                  <a:cxn ang="0">
                    <a:pos x="T0" y="T1"/>
                  </a:cxn>
                  <a:cxn ang="0">
                    <a:pos x="T2" y="T3"/>
                  </a:cxn>
                  <a:cxn ang="0">
                    <a:pos x="T4" y="T5"/>
                  </a:cxn>
                  <a:cxn ang="0">
                    <a:pos x="T6" y="T7"/>
                  </a:cxn>
                  <a:cxn ang="0">
                    <a:pos x="T8" y="T9"/>
                  </a:cxn>
                </a:cxnLst>
                <a:rect l="0" t="0" r="r" b="b"/>
                <a:pathLst>
                  <a:path w="4" h="118">
                    <a:moveTo>
                      <a:pt x="4" y="118"/>
                    </a:moveTo>
                    <a:lnTo>
                      <a:pt x="0" y="116"/>
                    </a:lnTo>
                    <a:lnTo>
                      <a:pt x="0" y="0"/>
                    </a:lnTo>
                    <a:lnTo>
                      <a:pt x="4" y="2"/>
                    </a:lnTo>
                    <a:lnTo>
                      <a:pt x="4" y="118"/>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80" name="Freeform 1967"/>
              <p:cNvSpPr>
                <a:spLocks/>
              </p:cNvSpPr>
              <p:nvPr/>
            </p:nvSpPr>
            <p:spPr bwMode="auto">
              <a:xfrm>
                <a:off x="6831" y="2538"/>
                <a:ext cx="4" cy="94"/>
              </a:xfrm>
              <a:custGeom>
                <a:avLst/>
                <a:gdLst>
                  <a:gd name="T0" fmla="*/ 4 w 4"/>
                  <a:gd name="T1" fmla="*/ 94 h 94"/>
                  <a:gd name="T2" fmla="*/ 0 w 4"/>
                  <a:gd name="T3" fmla="*/ 92 h 94"/>
                  <a:gd name="T4" fmla="*/ 0 w 4"/>
                  <a:gd name="T5" fmla="*/ 0 h 94"/>
                  <a:gd name="T6" fmla="*/ 4 w 4"/>
                  <a:gd name="T7" fmla="*/ 1 h 94"/>
                  <a:gd name="T8" fmla="*/ 4 w 4"/>
                  <a:gd name="T9" fmla="*/ 94 h 94"/>
                </a:gdLst>
                <a:ahLst/>
                <a:cxnLst>
                  <a:cxn ang="0">
                    <a:pos x="T0" y="T1"/>
                  </a:cxn>
                  <a:cxn ang="0">
                    <a:pos x="T2" y="T3"/>
                  </a:cxn>
                  <a:cxn ang="0">
                    <a:pos x="T4" y="T5"/>
                  </a:cxn>
                  <a:cxn ang="0">
                    <a:pos x="T6" y="T7"/>
                  </a:cxn>
                  <a:cxn ang="0">
                    <a:pos x="T8" y="T9"/>
                  </a:cxn>
                </a:cxnLst>
                <a:rect l="0" t="0" r="r" b="b"/>
                <a:pathLst>
                  <a:path w="4" h="94">
                    <a:moveTo>
                      <a:pt x="4" y="94"/>
                    </a:moveTo>
                    <a:lnTo>
                      <a:pt x="0" y="92"/>
                    </a:lnTo>
                    <a:lnTo>
                      <a:pt x="0" y="0"/>
                    </a:lnTo>
                    <a:lnTo>
                      <a:pt x="4" y="1"/>
                    </a:lnTo>
                    <a:lnTo>
                      <a:pt x="4" y="94"/>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81" name="Freeform 1968"/>
              <p:cNvSpPr>
                <a:spLocks/>
              </p:cNvSpPr>
              <p:nvPr/>
            </p:nvSpPr>
            <p:spPr bwMode="auto">
              <a:xfrm>
                <a:off x="6911" y="2554"/>
                <a:ext cx="5" cy="108"/>
              </a:xfrm>
              <a:custGeom>
                <a:avLst/>
                <a:gdLst>
                  <a:gd name="T0" fmla="*/ 5 w 5"/>
                  <a:gd name="T1" fmla="*/ 108 h 108"/>
                  <a:gd name="T2" fmla="*/ 0 w 5"/>
                  <a:gd name="T3" fmla="*/ 106 h 108"/>
                  <a:gd name="T4" fmla="*/ 0 w 5"/>
                  <a:gd name="T5" fmla="*/ 0 h 108"/>
                  <a:gd name="T6" fmla="*/ 5 w 5"/>
                  <a:gd name="T7" fmla="*/ 0 h 108"/>
                  <a:gd name="T8" fmla="*/ 5 w 5"/>
                  <a:gd name="T9" fmla="*/ 108 h 108"/>
                </a:gdLst>
                <a:ahLst/>
                <a:cxnLst>
                  <a:cxn ang="0">
                    <a:pos x="T0" y="T1"/>
                  </a:cxn>
                  <a:cxn ang="0">
                    <a:pos x="T2" y="T3"/>
                  </a:cxn>
                  <a:cxn ang="0">
                    <a:pos x="T4" y="T5"/>
                  </a:cxn>
                  <a:cxn ang="0">
                    <a:pos x="T6" y="T7"/>
                  </a:cxn>
                  <a:cxn ang="0">
                    <a:pos x="T8" y="T9"/>
                  </a:cxn>
                </a:cxnLst>
                <a:rect l="0" t="0" r="r" b="b"/>
                <a:pathLst>
                  <a:path w="5" h="108">
                    <a:moveTo>
                      <a:pt x="5" y="108"/>
                    </a:moveTo>
                    <a:lnTo>
                      <a:pt x="0" y="106"/>
                    </a:lnTo>
                    <a:lnTo>
                      <a:pt x="0" y="0"/>
                    </a:lnTo>
                    <a:lnTo>
                      <a:pt x="5" y="0"/>
                    </a:lnTo>
                    <a:lnTo>
                      <a:pt x="5" y="108"/>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82" name="Freeform 1969"/>
              <p:cNvSpPr>
                <a:spLocks/>
              </p:cNvSpPr>
              <p:nvPr/>
            </p:nvSpPr>
            <p:spPr bwMode="auto">
              <a:xfrm>
                <a:off x="7048" y="2595"/>
                <a:ext cx="4" cy="118"/>
              </a:xfrm>
              <a:custGeom>
                <a:avLst/>
                <a:gdLst>
                  <a:gd name="T0" fmla="*/ 4 w 4"/>
                  <a:gd name="T1" fmla="*/ 118 h 118"/>
                  <a:gd name="T2" fmla="*/ 0 w 4"/>
                  <a:gd name="T3" fmla="*/ 116 h 118"/>
                  <a:gd name="T4" fmla="*/ 0 w 4"/>
                  <a:gd name="T5" fmla="*/ 0 h 118"/>
                  <a:gd name="T6" fmla="*/ 4 w 4"/>
                  <a:gd name="T7" fmla="*/ 2 h 118"/>
                  <a:gd name="T8" fmla="*/ 4 w 4"/>
                  <a:gd name="T9" fmla="*/ 118 h 118"/>
                </a:gdLst>
                <a:ahLst/>
                <a:cxnLst>
                  <a:cxn ang="0">
                    <a:pos x="T0" y="T1"/>
                  </a:cxn>
                  <a:cxn ang="0">
                    <a:pos x="T2" y="T3"/>
                  </a:cxn>
                  <a:cxn ang="0">
                    <a:pos x="T4" y="T5"/>
                  </a:cxn>
                  <a:cxn ang="0">
                    <a:pos x="T6" y="T7"/>
                  </a:cxn>
                  <a:cxn ang="0">
                    <a:pos x="T8" y="T9"/>
                  </a:cxn>
                </a:cxnLst>
                <a:rect l="0" t="0" r="r" b="b"/>
                <a:pathLst>
                  <a:path w="4" h="118">
                    <a:moveTo>
                      <a:pt x="4" y="118"/>
                    </a:moveTo>
                    <a:lnTo>
                      <a:pt x="0" y="116"/>
                    </a:lnTo>
                    <a:lnTo>
                      <a:pt x="0" y="0"/>
                    </a:lnTo>
                    <a:lnTo>
                      <a:pt x="4" y="2"/>
                    </a:lnTo>
                    <a:lnTo>
                      <a:pt x="4" y="118"/>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83" name="Freeform 1970"/>
              <p:cNvSpPr>
                <a:spLocks noEditPoints="1"/>
              </p:cNvSpPr>
              <p:nvPr/>
            </p:nvSpPr>
            <p:spPr bwMode="auto">
              <a:xfrm>
                <a:off x="6661" y="2451"/>
                <a:ext cx="177" cy="66"/>
              </a:xfrm>
              <a:custGeom>
                <a:avLst/>
                <a:gdLst>
                  <a:gd name="T0" fmla="*/ 2056 w 2056"/>
                  <a:gd name="T1" fmla="*/ 768 h 768"/>
                  <a:gd name="T2" fmla="*/ 2034 w 2056"/>
                  <a:gd name="T3" fmla="*/ 764 h 768"/>
                  <a:gd name="T4" fmla="*/ 2024 w 2056"/>
                  <a:gd name="T5" fmla="*/ 760 h 768"/>
                  <a:gd name="T6" fmla="*/ 2024 w 2056"/>
                  <a:gd name="T7" fmla="*/ 756 h 768"/>
                  <a:gd name="T8" fmla="*/ 2056 w 2056"/>
                  <a:gd name="T9" fmla="*/ 768 h 768"/>
                  <a:gd name="T10" fmla="*/ 1974 w 2056"/>
                  <a:gd name="T11" fmla="*/ 752 h 768"/>
                  <a:gd name="T12" fmla="*/ 1885 w 2056"/>
                  <a:gd name="T13" fmla="*/ 735 h 768"/>
                  <a:gd name="T14" fmla="*/ 1885 w 2056"/>
                  <a:gd name="T15" fmla="*/ 704 h 768"/>
                  <a:gd name="T16" fmla="*/ 1974 w 2056"/>
                  <a:gd name="T17" fmla="*/ 737 h 768"/>
                  <a:gd name="T18" fmla="*/ 1974 w 2056"/>
                  <a:gd name="T19" fmla="*/ 752 h 768"/>
                  <a:gd name="T20" fmla="*/ 1835 w 2056"/>
                  <a:gd name="T21" fmla="*/ 725 h 768"/>
                  <a:gd name="T22" fmla="*/ 1803 w 2056"/>
                  <a:gd name="T23" fmla="*/ 719 h 768"/>
                  <a:gd name="T24" fmla="*/ 1808 w 2056"/>
                  <a:gd name="T25" fmla="*/ 703 h 768"/>
                  <a:gd name="T26" fmla="*/ 1713 w 2056"/>
                  <a:gd name="T27" fmla="*/ 670 h 768"/>
                  <a:gd name="T28" fmla="*/ 1713 w 2056"/>
                  <a:gd name="T29" fmla="*/ 640 h 768"/>
                  <a:gd name="T30" fmla="*/ 1835 w 2056"/>
                  <a:gd name="T31" fmla="*/ 686 h 768"/>
                  <a:gd name="T32" fmla="*/ 1835 w 2056"/>
                  <a:gd name="T33" fmla="*/ 725 h 768"/>
                  <a:gd name="T34" fmla="*/ 1574 w 2056"/>
                  <a:gd name="T35" fmla="*/ 674 h 768"/>
                  <a:gd name="T36" fmla="*/ 920 w 2056"/>
                  <a:gd name="T37" fmla="*/ 546 h 768"/>
                  <a:gd name="T38" fmla="*/ 920 w 2056"/>
                  <a:gd name="T39" fmla="*/ 443 h 768"/>
                  <a:gd name="T40" fmla="*/ 1574 w 2056"/>
                  <a:gd name="T41" fmla="*/ 674 h 768"/>
                  <a:gd name="T42" fmla="*/ 1663 w 2056"/>
                  <a:gd name="T43" fmla="*/ 652 h 768"/>
                  <a:gd name="T44" fmla="*/ 920 w 2056"/>
                  <a:gd name="T45" fmla="*/ 390 h 768"/>
                  <a:gd name="T46" fmla="*/ 920 w 2056"/>
                  <a:gd name="T47" fmla="*/ 344 h 768"/>
                  <a:gd name="T48" fmla="*/ 1663 w 2056"/>
                  <a:gd name="T49" fmla="*/ 621 h 768"/>
                  <a:gd name="T50" fmla="*/ 1663 w 2056"/>
                  <a:gd name="T51" fmla="*/ 652 h 768"/>
                  <a:gd name="T52" fmla="*/ 870 w 2056"/>
                  <a:gd name="T53" fmla="*/ 536 h 768"/>
                  <a:gd name="T54" fmla="*/ 758 w 2056"/>
                  <a:gd name="T55" fmla="*/ 514 h 768"/>
                  <a:gd name="T56" fmla="*/ 758 w 2056"/>
                  <a:gd name="T57" fmla="*/ 385 h 768"/>
                  <a:gd name="T58" fmla="*/ 870 w 2056"/>
                  <a:gd name="T59" fmla="*/ 425 h 768"/>
                  <a:gd name="T60" fmla="*/ 870 w 2056"/>
                  <a:gd name="T61" fmla="*/ 536 h 768"/>
                  <a:gd name="T62" fmla="*/ 709 w 2056"/>
                  <a:gd name="T63" fmla="*/ 504 h 768"/>
                  <a:gd name="T64" fmla="*/ 0 w 2056"/>
                  <a:gd name="T65" fmla="*/ 365 h 768"/>
                  <a:gd name="T66" fmla="*/ 0 w 2056"/>
                  <a:gd name="T67" fmla="*/ 118 h 768"/>
                  <a:gd name="T68" fmla="*/ 709 w 2056"/>
                  <a:gd name="T69" fmla="*/ 368 h 768"/>
                  <a:gd name="T70" fmla="*/ 709 w 2056"/>
                  <a:gd name="T71" fmla="*/ 504 h 768"/>
                  <a:gd name="T72" fmla="*/ 870 w 2056"/>
                  <a:gd name="T73" fmla="*/ 372 h 768"/>
                  <a:gd name="T74" fmla="*/ 758 w 2056"/>
                  <a:gd name="T75" fmla="*/ 332 h 768"/>
                  <a:gd name="T76" fmla="*/ 758 w 2056"/>
                  <a:gd name="T77" fmla="*/ 283 h 768"/>
                  <a:gd name="T78" fmla="*/ 870 w 2056"/>
                  <a:gd name="T79" fmla="*/ 325 h 768"/>
                  <a:gd name="T80" fmla="*/ 870 w 2056"/>
                  <a:gd name="T81" fmla="*/ 372 h 768"/>
                  <a:gd name="T82" fmla="*/ 709 w 2056"/>
                  <a:gd name="T83" fmla="*/ 315 h 768"/>
                  <a:gd name="T84" fmla="*/ 0 w 2056"/>
                  <a:gd name="T85" fmla="*/ 65 h 768"/>
                  <a:gd name="T86" fmla="*/ 0 w 2056"/>
                  <a:gd name="T87" fmla="*/ 0 h 768"/>
                  <a:gd name="T88" fmla="*/ 709 w 2056"/>
                  <a:gd name="T89" fmla="*/ 264 h 768"/>
                  <a:gd name="T90" fmla="*/ 709 w 2056"/>
                  <a:gd name="T91" fmla="*/ 315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56" h="768">
                    <a:moveTo>
                      <a:pt x="2056" y="768"/>
                    </a:moveTo>
                    <a:lnTo>
                      <a:pt x="2034" y="764"/>
                    </a:lnTo>
                    <a:lnTo>
                      <a:pt x="2024" y="760"/>
                    </a:lnTo>
                    <a:lnTo>
                      <a:pt x="2024" y="756"/>
                    </a:lnTo>
                    <a:lnTo>
                      <a:pt x="2056" y="768"/>
                    </a:lnTo>
                    <a:moveTo>
                      <a:pt x="1974" y="752"/>
                    </a:moveTo>
                    <a:lnTo>
                      <a:pt x="1885" y="735"/>
                    </a:lnTo>
                    <a:lnTo>
                      <a:pt x="1885" y="704"/>
                    </a:lnTo>
                    <a:lnTo>
                      <a:pt x="1974" y="737"/>
                    </a:lnTo>
                    <a:lnTo>
                      <a:pt x="1974" y="752"/>
                    </a:lnTo>
                    <a:moveTo>
                      <a:pt x="1835" y="725"/>
                    </a:moveTo>
                    <a:lnTo>
                      <a:pt x="1803" y="719"/>
                    </a:lnTo>
                    <a:lnTo>
                      <a:pt x="1808" y="703"/>
                    </a:lnTo>
                    <a:lnTo>
                      <a:pt x="1713" y="670"/>
                    </a:lnTo>
                    <a:lnTo>
                      <a:pt x="1713" y="640"/>
                    </a:lnTo>
                    <a:lnTo>
                      <a:pt x="1835" y="686"/>
                    </a:lnTo>
                    <a:lnTo>
                      <a:pt x="1835" y="725"/>
                    </a:lnTo>
                    <a:moveTo>
                      <a:pt x="1574" y="674"/>
                    </a:moveTo>
                    <a:lnTo>
                      <a:pt x="920" y="546"/>
                    </a:lnTo>
                    <a:lnTo>
                      <a:pt x="920" y="443"/>
                    </a:lnTo>
                    <a:lnTo>
                      <a:pt x="1574" y="674"/>
                    </a:lnTo>
                    <a:moveTo>
                      <a:pt x="1663" y="652"/>
                    </a:moveTo>
                    <a:lnTo>
                      <a:pt x="920" y="390"/>
                    </a:lnTo>
                    <a:lnTo>
                      <a:pt x="920" y="344"/>
                    </a:lnTo>
                    <a:lnTo>
                      <a:pt x="1663" y="621"/>
                    </a:lnTo>
                    <a:lnTo>
                      <a:pt x="1663" y="652"/>
                    </a:lnTo>
                    <a:moveTo>
                      <a:pt x="870" y="536"/>
                    </a:moveTo>
                    <a:lnTo>
                      <a:pt x="758" y="514"/>
                    </a:lnTo>
                    <a:lnTo>
                      <a:pt x="758" y="385"/>
                    </a:lnTo>
                    <a:lnTo>
                      <a:pt x="870" y="425"/>
                    </a:lnTo>
                    <a:lnTo>
                      <a:pt x="870" y="536"/>
                    </a:lnTo>
                    <a:moveTo>
                      <a:pt x="709" y="504"/>
                    </a:moveTo>
                    <a:lnTo>
                      <a:pt x="0" y="365"/>
                    </a:lnTo>
                    <a:lnTo>
                      <a:pt x="0" y="118"/>
                    </a:lnTo>
                    <a:lnTo>
                      <a:pt x="709" y="368"/>
                    </a:lnTo>
                    <a:lnTo>
                      <a:pt x="709" y="504"/>
                    </a:lnTo>
                    <a:moveTo>
                      <a:pt x="870" y="372"/>
                    </a:moveTo>
                    <a:lnTo>
                      <a:pt x="758" y="332"/>
                    </a:lnTo>
                    <a:lnTo>
                      <a:pt x="758" y="283"/>
                    </a:lnTo>
                    <a:lnTo>
                      <a:pt x="870" y="325"/>
                    </a:lnTo>
                    <a:lnTo>
                      <a:pt x="870" y="372"/>
                    </a:lnTo>
                    <a:moveTo>
                      <a:pt x="709" y="315"/>
                    </a:moveTo>
                    <a:lnTo>
                      <a:pt x="0" y="65"/>
                    </a:lnTo>
                    <a:lnTo>
                      <a:pt x="0" y="0"/>
                    </a:lnTo>
                    <a:lnTo>
                      <a:pt x="709" y="264"/>
                    </a:lnTo>
                    <a:lnTo>
                      <a:pt x="709" y="315"/>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84" name="Freeform 1971"/>
              <p:cNvSpPr>
                <a:spLocks/>
              </p:cNvSpPr>
              <p:nvPr/>
            </p:nvSpPr>
            <p:spPr bwMode="auto">
              <a:xfrm>
                <a:off x="6819" y="2510"/>
                <a:ext cx="4" cy="4"/>
              </a:xfrm>
              <a:custGeom>
                <a:avLst/>
                <a:gdLst>
                  <a:gd name="T0" fmla="*/ 4 w 4"/>
                  <a:gd name="T1" fmla="*/ 4 h 4"/>
                  <a:gd name="T2" fmla="*/ 0 w 4"/>
                  <a:gd name="T3" fmla="*/ 3 h 4"/>
                  <a:gd name="T4" fmla="*/ 0 w 4"/>
                  <a:gd name="T5" fmla="*/ 0 h 4"/>
                  <a:gd name="T6" fmla="*/ 4 w 4"/>
                  <a:gd name="T7" fmla="*/ 1 h 4"/>
                  <a:gd name="T8" fmla="*/ 4 w 4"/>
                  <a:gd name="T9" fmla="*/ 4 h 4"/>
                </a:gdLst>
                <a:ahLst/>
                <a:cxnLst>
                  <a:cxn ang="0">
                    <a:pos x="T0" y="T1"/>
                  </a:cxn>
                  <a:cxn ang="0">
                    <a:pos x="T2" y="T3"/>
                  </a:cxn>
                  <a:cxn ang="0">
                    <a:pos x="T4" y="T5"/>
                  </a:cxn>
                  <a:cxn ang="0">
                    <a:pos x="T6" y="T7"/>
                  </a:cxn>
                  <a:cxn ang="0">
                    <a:pos x="T8" y="T9"/>
                  </a:cxn>
                </a:cxnLst>
                <a:rect l="0" t="0" r="r" b="b"/>
                <a:pathLst>
                  <a:path w="4" h="4">
                    <a:moveTo>
                      <a:pt x="4" y="4"/>
                    </a:moveTo>
                    <a:lnTo>
                      <a:pt x="0" y="3"/>
                    </a:lnTo>
                    <a:lnTo>
                      <a:pt x="0" y="0"/>
                    </a:lnTo>
                    <a:lnTo>
                      <a:pt x="4" y="1"/>
                    </a:lnTo>
                    <a:lnTo>
                      <a:pt x="4"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85" name="Freeform 1972"/>
              <p:cNvSpPr>
                <a:spLocks noEditPoints="1"/>
              </p:cNvSpPr>
              <p:nvPr/>
            </p:nvSpPr>
            <p:spPr bwMode="auto">
              <a:xfrm>
                <a:off x="6736" y="2479"/>
                <a:ext cx="4" cy="19"/>
              </a:xfrm>
              <a:custGeom>
                <a:avLst/>
                <a:gdLst>
                  <a:gd name="T0" fmla="*/ 50 w 50"/>
                  <a:gd name="T1" fmla="*/ 221 h 221"/>
                  <a:gd name="T2" fmla="*/ 0 w 50"/>
                  <a:gd name="T3" fmla="*/ 211 h 221"/>
                  <a:gd name="T4" fmla="*/ 0 w 50"/>
                  <a:gd name="T5" fmla="*/ 100 h 221"/>
                  <a:gd name="T6" fmla="*/ 50 w 50"/>
                  <a:gd name="T7" fmla="*/ 118 h 221"/>
                  <a:gd name="T8" fmla="*/ 50 w 50"/>
                  <a:gd name="T9" fmla="*/ 221 h 221"/>
                  <a:gd name="T10" fmla="*/ 50 w 50"/>
                  <a:gd name="T11" fmla="*/ 65 h 221"/>
                  <a:gd name="T12" fmla="*/ 0 w 50"/>
                  <a:gd name="T13" fmla="*/ 47 h 221"/>
                  <a:gd name="T14" fmla="*/ 0 w 50"/>
                  <a:gd name="T15" fmla="*/ 0 h 221"/>
                  <a:gd name="T16" fmla="*/ 50 w 50"/>
                  <a:gd name="T17" fmla="*/ 19 h 221"/>
                  <a:gd name="T18" fmla="*/ 50 w 50"/>
                  <a:gd name="T19" fmla="*/ 65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21">
                    <a:moveTo>
                      <a:pt x="50" y="221"/>
                    </a:moveTo>
                    <a:lnTo>
                      <a:pt x="0" y="211"/>
                    </a:lnTo>
                    <a:lnTo>
                      <a:pt x="0" y="100"/>
                    </a:lnTo>
                    <a:lnTo>
                      <a:pt x="50" y="118"/>
                    </a:lnTo>
                    <a:lnTo>
                      <a:pt x="50" y="221"/>
                    </a:lnTo>
                    <a:moveTo>
                      <a:pt x="50" y="65"/>
                    </a:moveTo>
                    <a:lnTo>
                      <a:pt x="0" y="47"/>
                    </a:lnTo>
                    <a:lnTo>
                      <a:pt x="0" y="0"/>
                    </a:lnTo>
                    <a:lnTo>
                      <a:pt x="50" y="19"/>
                    </a:lnTo>
                    <a:lnTo>
                      <a:pt x="50" y="6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86" name="Freeform 1973"/>
              <p:cNvSpPr>
                <a:spLocks noEditPoints="1"/>
              </p:cNvSpPr>
              <p:nvPr/>
            </p:nvSpPr>
            <p:spPr bwMode="auto">
              <a:xfrm>
                <a:off x="6661" y="2456"/>
                <a:ext cx="156" cy="57"/>
              </a:xfrm>
              <a:custGeom>
                <a:avLst/>
                <a:gdLst>
                  <a:gd name="T0" fmla="*/ 1803 w 1808"/>
                  <a:gd name="T1" fmla="*/ 654 h 654"/>
                  <a:gd name="T2" fmla="*/ 1713 w 1808"/>
                  <a:gd name="T3" fmla="*/ 636 h 654"/>
                  <a:gd name="T4" fmla="*/ 1713 w 1808"/>
                  <a:gd name="T5" fmla="*/ 605 h 654"/>
                  <a:gd name="T6" fmla="*/ 1808 w 1808"/>
                  <a:gd name="T7" fmla="*/ 638 h 654"/>
                  <a:gd name="T8" fmla="*/ 1803 w 1808"/>
                  <a:gd name="T9" fmla="*/ 654 h 654"/>
                  <a:gd name="T10" fmla="*/ 1663 w 1808"/>
                  <a:gd name="T11" fmla="*/ 626 h 654"/>
                  <a:gd name="T12" fmla="*/ 1574 w 1808"/>
                  <a:gd name="T13" fmla="*/ 609 h 654"/>
                  <a:gd name="T14" fmla="*/ 920 w 1808"/>
                  <a:gd name="T15" fmla="*/ 378 h 654"/>
                  <a:gd name="T16" fmla="*/ 870 w 1808"/>
                  <a:gd name="T17" fmla="*/ 360 h 654"/>
                  <a:gd name="T18" fmla="*/ 758 w 1808"/>
                  <a:gd name="T19" fmla="*/ 320 h 654"/>
                  <a:gd name="T20" fmla="*/ 758 w 1808"/>
                  <a:gd name="T21" fmla="*/ 267 h 654"/>
                  <a:gd name="T22" fmla="*/ 870 w 1808"/>
                  <a:gd name="T23" fmla="*/ 307 h 654"/>
                  <a:gd name="T24" fmla="*/ 920 w 1808"/>
                  <a:gd name="T25" fmla="*/ 325 h 654"/>
                  <a:gd name="T26" fmla="*/ 1663 w 1808"/>
                  <a:gd name="T27" fmla="*/ 587 h 654"/>
                  <a:gd name="T28" fmla="*/ 1663 w 1808"/>
                  <a:gd name="T29" fmla="*/ 626 h 654"/>
                  <a:gd name="T30" fmla="*/ 709 w 1808"/>
                  <a:gd name="T31" fmla="*/ 303 h 654"/>
                  <a:gd name="T32" fmla="*/ 0 w 1808"/>
                  <a:gd name="T33" fmla="*/ 53 h 654"/>
                  <a:gd name="T34" fmla="*/ 0 w 1808"/>
                  <a:gd name="T35" fmla="*/ 0 h 654"/>
                  <a:gd name="T36" fmla="*/ 709 w 1808"/>
                  <a:gd name="T37" fmla="*/ 250 h 654"/>
                  <a:gd name="T38" fmla="*/ 709 w 1808"/>
                  <a:gd name="T39" fmla="*/ 303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8" h="654">
                    <a:moveTo>
                      <a:pt x="1803" y="654"/>
                    </a:moveTo>
                    <a:lnTo>
                      <a:pt x="1713" y="636"/>
                    </a:lnTo>
                    <a:lnTo>
                      <a:pt x="1713" y="605"/>
                    </a:lnTo>
                    <a:lnTo>
                      <a:pt x="1808" y="638"/>
                    </a:lnTo>
                    <a:lnTo>
                      <a:pt x="1803" y="654"/>
                    </a:lnTo>
                    <a:moveTo>
                      <a:pt x="1663" y="626"/>
                    </a:moveTo>
                    <a:lnTo>
                      <a:pt x="1574" y="609"/>
                    </a:lnTo>
                    <a:lnTo>
                      <a:pt x="920" y="378"/>
                    </a:lnTo>
                    <a:lnTo>
                      <a:pt x="870" y="360"/>
                    </a:lnTo>
                    <a:lnTo>
                      <a:pt x="758" y="320"/>
                    </a:lnTo>
                    <a:lnTo>
                      <a:pt x="758" y="267"/>
                    </a:lnTo>
                    <a:lnTo>
                      <a:pt x="870" y="307"/>
                    </a:lnTo>
                    <a:lnTo>
                      <a:pt x="920" y="325"/>
                    </a:lnTo>
                    <a:lnTo>
                      <a:pt x="1663" y="587"/>
                    </a:lnTo>
                    <a:lnTo>
                      <a:pt x="1663" y="626"/>
                    </a:lnTo>
                    <a:moveTo>
                      <a:pt x="709" y="303"/>
                    </a:moveTo>
                    <a:lnTo>
                      <a:pt x="0" y="53"/>
                    </a:lnTo>
                    <a:lnTo>
                      <a:pt x="0" y="0"/>
                    </a:lnTo>
                    <a:lnTo>
                      <a:pt x="709" y="250"/>
                    </a:lnTo>
                    <a:lnTo>
                      <a:pt x="709" y="303"/>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87" name="Freeform 1974"/>
              <p:cNvSpPr>
                <a:spLocks/>
              </p:cNvSpPr>
              <p:nvPr/>
            </p:nvSpPr>
            <p:spPr bwMode="auto">
              <a:xfrm>
                <a:off x="6835" y="2516"/>
                <a:ext cx="1" cy="1"/>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0" y="0"/>
                    </a:lnTo>
                    <a:lnTo>
                      <a:pt x="0" y="0"/>
                    </a:lnTo>
                    <a:lnTo>
                      <a:pt x="1" y="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88" name="Freeform 1975"/>
              <p:cNvSpPr>
                <a:spLocks/>
              </p:cNvSpPr>
              <p:nvPr/>
            </p:nvSpPr>
            <p:spPr bwMode="auto">
              <a:xfrm>
                <a:off x="6804" y="2504"/>
                <a:ext cx="4" cy="7"/>
              </a:xfrm>
              <a:custGeom>
                <a:avLst/>
                <a:gdLst>
                  <a:gd name="T0" fmla="*/ 4 w 4"/>
                  <a:gd name="T1" fmla="*/ 7 h 7"/>
                  <a:gd name="T2" fmla="*/ 0 w 4"/>
                  <a:gd name="T3" fmla="*/ 6 h 7"/>
                  <a:gd name="T4" fmla="*/ 0 w 4"/>
                  <a:gd name="T5" fmla="*/ 0 h 7"/>
                  <a:gd name="T6" fmla="*/ 4 w 4"/>
                  <a:gd name="T7" fmla="*/ 2 h 7"/>
                  <a:gd name="T8" fmla="*/ 4 w 4"/>
                  <a:gd name="T9" fmla="*/ 7 h 7"/>
                </a:gdLst>
                <a:ahLst/>
                <a:cxnLst>
                  <a:cxn ang="0">
                    <a:pos x="T0" y="T1"/>
                  </a:cxn>
                  <a:cxn ang="0">
                    <a:pos x="T2" y="T3"/>
                  </a:cxn>
                  <a:cxn ang="0">
                    <a:pos x="T4" y="T5"/>
                  </a:cxn>
                  <a:cxn ang="0">
                    <a:pos x="T6" y="T7"/>
                  </a:cxn>
                  <a:cxn ang="0">
                    <a:pos x="T8" y="T9"/>
                  </a:cxn>
                </a:cxnLst>
                <a:rect l="0" t="0" r="r" b="b"/>
                <a:pathLst>
                  <a:path w="4" h="7">
                    <a:moveTo>
                      <a:pt x="4" y="7"/>
                    </a:moveTo>
                    <a:lnTo>
                      <a:pt x="0" y="6"/>
                    </a:lnTo>
                    <a:lnTo>
                      <a:pt x="0" y="0"/>
                    </a:lnTo>
                    <a:lnTo>
                      <a:pt x="4" y="2"/>
                    </a:lnTo>
                    <a:lnTo>
                      <a:pt x="4"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89" name="Freeform 1976"/>
              <p:cNvSpPr>
                <a:spLocks/>
              </p:cNvSpPr>
              <p:nvPr/>
            </p:nvSpPr>
            <p:spPr bwMode="auto">
              <a:xfrm>
                <a:off x="6722" y="2473"/>
                <a:ext cx="4" cy="22"/>
              </a:xfrm>
              <a:custGeom>
                <a:avLst/>
                <a:gdLst>
                  <a:gd name="T0" fmla="*/ 4 w 4"/>
                  <a:gd name="T1" fmla="*/ 22 h 22"/>
                  <a:gd name="T2" fmla="*/ 0 w 4"/>
                  <a:gd name="T3" fmla="*/ 21 h 22"/>
                  <a:gd name="T4" fmla="*/ 0 w 4"/>
                  <a:gd name="T5" fmla="*/ 0 h 22"/>
                  <a:gd name="T6" fmla="*/ 4 w 4"/>
                  <a:gd name="T7" fmla="*/ 2 h 22"/>
                  <a:gd name="T8" fmla="*/ 4 w 4"/>
                  <a:gd name="T9" fmla="*/ 22 h 22"/>
                </a:gdLst>
                <a:ahLst/>
                <a:cxnLst>
                  <a:cxn ang="0">
                    <a:pos x="T0" y="T1"/>
                  </a:cxn>
                  <a:cxn ang="0">
                    <a:pos x="T2" y="T3"/>
                  </a:cxn>
                  <a:cxn ang="0">
                    <a:pos x="T4" y="T5"/>
                  </a:cxn>
                  <a:cxn ang="0">
                    <a:pos x="T6" y="T7"/>
                  </a:cxn>
                  <a:cxn ang="0">
                    <a:pos x="T8" y="T9"/>
                  </a:cxn>
                </a:cxnLst>
                <a:rect l="0" t="0" r="r" b="b"/>
                <a:pathLst>
                  <a:path w="4" h="22">
                    <a:moveTo>
                      <a:pt x="4" y="22"/>
                    </a:moveTo>
                    <a:lnTo>
                      <a:pt x="0" y="21"/>
                    </a:lnTo>
                    <a:lnTo>
                      <a:pt x="0" y="0"/>
                    </a:lnTo>
                    <a:lnTo>
                      <a:pt x="4" y="2"/>
                    </a:lnTo>
                    <a:lnTo>
                      <a:pt x="4" y="2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90" name="Freeform 1977"/>
              <p:cNvSpPr>
                <a:spLocks/>
              </p:cNvSpPr>
              <p:nvPr/>
            </p:nvSpPr>
            <p:spPr bwMode="auto">
              <a:xfrm>
                <a:off x="6831" y="2514"/>
                <a:ext cx="4" cy="2"/>
              </a:xfrm>
              <a:custGeom>
                <a:avLst/>
                <a:gdLst>
                  <a:gd name="T0" fmla="*/ 4 w 4"/>
                  <a:gd name="T1" fmla="*/ 2 h 2"/>
                  <a:gd name="T2" fmla="*/ 0 w 4"/>
                  <a:gd name="T3" fmla="*/ 1 h 2"/>
                  <a:gd name="T4" fmla="*/ 0 w 4"/>
                  <a:gd name="T5" fmla="*/ 0 h 2"/>
                  <a:gd name="T6" fmla="*/ 4 w 4"/>
                  <a:gd name="T7" fmla="*/ 2 h 2"/>
                  <a:gd name="T8" fmla="*/ 4 w 4"/>
                  <a:gd name="T9" fmla="*/ 2 h 2"/>
                </a:gdLst>
                <a:ahLst/>
                <a:cxnLst>
                  <a:cxn ang="0">
                    <a:pos x="T0" y="T1"/>
                  </a:cxn>
                  <a:cxn ang="0">
                    <a:pos x="T2" y="T3"/>
                  </a:cxn>
                  <a:cxn ang="0">
                    <a:pos x="T4" y="T5"/>
                  </a:cxn>
                  <a:cxn ang="0">
                    <a:pos x="T6" y="T7"/>
                  </a:cxn>
                  <a:cxn ang="0">
                    <a:pos x="T8" y="T9"/>
                  </a:cxn>
                </a:cxnLst>
                <a:rect l="0" t="0" r="r" b="b"/>
                <a:pathLst>
                  <a:path w="4" h="2">
                    <a:moveTo>
                      <a:pt x="4" y="2"/>
                    </a:moveTo>
                    <a:lnTo>
                      <a:pt x="0" y="1"/>
                    </a:lnTo>
                    <a:lnTo>
                      <a:pt x="0" y="0"/>
                    </a:lnTo>
                    <a:lnTo>
                      <a:pt x="4" y="2"/>
                    </a:lnTo>
                    <a:lnTo>
                      <a:pt x="4" y="2"/>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91" name="Freeform 1978"/>
              <p:cNvSpPr>
                <a:spLocks noEditPoints="1"/>
              </p:cNvSpPr>
              <p:nvPr/>
            </p:nvSpPr>
            <p:spPr bwMode="auto">
              <a:xfrm>
                <a:off x="6621" y="2436"/>
                <a:ext cx="40" cy="130"/>
              </a:xfrm>
              <a:custGeom>
                <a:avLst/>
                <a:gdLst>
                  <a:gd name="T0" fmla="*/ 461 w 461"/>
                  <a:gd name="T1" fmla="*/ 1515 h 1515"/>
                  <a:gd name="T2" fmla="*/ 0 w 461"/>
                  <a:gd name="T3" fmla="*/ 1343 h 1515"/>
                  <a:gd name="T4" fmla="*/ 0 w 461"/>
                  <a:gd name="T5" fmla="*/ 1272 h 1515"/>
                  <a:gd name="T6" fmla="*/ 461 w 461"/>
                  <a:gd name="T7" fmla="*/ 1427 h 1515"/>
                  <a:gd name="T8" fmla="*/ 461 w 461"/>
                  <a:gd name="T9" fmla="*/ 1515 h 1515"/>
                  <a:gd name="T10" fmla="*/ 461 w 461"/>
                  <a:gd name="T11" fmla="*/ 1375 h 1515"/>
                  <a:gd name="T12" fmla="*/ 0 w 461"/>
                  <a:gd name="T13" fmla="*/ 1219 h 1515"/>
                  <a:gd name="T14" fmla="*/ 0 w 461"/>
                  <a:gd name="T15" fmla="*/ 1078 h 1515"/>
                  <a:gd name="T16" fmla="*/ 461 w 461"/>
                  <a:gd name="T17" fmla="*/ 1232 h 1515"/>
                  <a:gd name="T18" fmla="*/ 461 w 461"/>
                  <a:gd name="T19" fmla="*/ 1375 h 1515"/>
                  <a:gd name="T20" fmla="*/ 461 w 461"/>
                  <a:gd name="T21" fmla="*/ 1179 h 1515"/>
                  <a:gd name="T22" fmla="*/ 0 w 461"/>
                  <a:gd name="T23" fmla="*/ 1026 h 1515"/>
                  <a:gd name="T24" fmla="*/ 0 w 461"/>
                  <a:gd name="T25" fmla="*/ 128 h 1515"/>
                  <a:gd name="T26" fmla="*/ 461 w 461"/>
                  <a:gd name="T27" fmla="*/ 291 h 1515"/>
                  <a:gd name="T28" fmla="*/ 461 w 461"/>
                  <a:gd name="T29" fmla="*/ 538 h 1515"/>
                  <a:gd name="T30" fmla="*/ 439 w 461"/>
                  <a:gd name="T31" fmla="*/ 534 h 1515"/>
                  <a:gd name="T32" fmla="*/ 439 w 461"/>
                  <a:gd name="T33" fmla="*/ 793 h 1515"/>
                  <a:gd name="T34" fmla="*/ 461 w 461"/>
                  <a:gd name="T35" fmla="*/ 797 h 1515"/>
                  <a:gd name="T36" fmla="*/ 461 w 461"/>
                  <a:gd name="T37" fmla="*/ 1179 h 1515"/>
                  <a:gd name="T38" fmla="*/ 461 w 461"/>
                  <a:gd name="T39" fmla="*/ 238 h 1515"/>
                  <a:gd name="T40" fmla="*/ 0 w 461"/>
                  <a:gd name="T41" fmla="*/ 75 h 1515"/>
                  <a:gd name="T42" fmla="*/ 0 w 461"/>
                  <a:gd name="T43" fmla="*/ 0 h 1515"/>
                  <a:gd name="T44" fmla="*/ 461 w 461"/>
                  <a:gd name="T45" fmla="*/ 173 h 1515"/>
                  <a:gd name="T46" fmla="*/ 461 w 461"/>
                  <a:gd name="T47" fmla="*/ 238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1" h="1515">
                    <a:moveTo>
                      <a:pt x="461" y="1515"/>
                    </a:moveTo>
                    <a:lnTo>
                      <a:pt x="0" y="1343"/>
                    </a:lnTo>
                    <a:lnTo>
                      <a:pt x="0" y="1272"/>
                    </a:lnTo>
                    <a:lnTo>
                      <a:pt x="461" y="1427"/>
                    </a:lnTo>
                    <a:lnTo>
                      <a:pt x="461" y="1515"/>
                    </a:lnTo>
                    <a:moveTo>
                      <a:pt x="461" y="1375"/>
                    </a:moveTo>
                    <a:lnTo>
                      <a:pt x="0" y="1219"/>
                    </a:lnTo>
                    <a:lnTo>
                      <a:pt x="0" y="1078"/>
                    </a:lnTo>
                    <a:lnTo>
                      <a:pt x="461" y="1232"/>
                    </a:lnTo>
                    <a:lnTo>
                      <a:pt x="461" y="1375"/>
                    </a:lnTo>
                    <a:moveTo>
                      <a:pt x="461" y="1179"/>
                    </a:moveTo>
                    <a:lnTo>
                      <a:pt x="0" y="1026"/>
                    </a:lnTo>
                    <a:lnTo>
                      <a:pt x="0" y="128"/>
                    </a:lnTo>
                    <a:lnTo>
                      <a:pt x="461" y="291"/>
                    </a:lnTo>
                    <a:lnTo>
                      <a:pt x="461" y="538"/>
                    </a:lnTo>
                    <a:lnTo>
                      <a:pt x="439" y="534"/>
                    </a:lnTo>
                    <a:lnTo>
                      <a:pt x="439" y="793"/>
                    </a:lnTo>
                    <a:lnTo>
                      <a:pt x="461" y="797"/>
                    </a:lnTo>
                    <a:lnTo>
                      <a:pt x="461" y="1179"/>
                    </a:lnTo>
                    <a:moveTo>
                      <a:pt x="461" y="238"/>
                    </a:moveTo>
                    <a:lnTo>
                      <a:pt x="0" y="75"/>
                    </a:lnTo>
                    <a:lnTo>
                      <a:pt x="0" y="0"/>
                    </a:lnTo>
                    <a:lnTo>
                      <a:pt x="461" y="173"/>
                    </a:lnTo>
                    <a:lnTo>
                      <a:pt x="461" y="238"/>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92" name="Freeform 1979"/>
              <p:cNvSpPr>
                <a:spLocks/>
              </p:cNvSpPr>
              <p:nvPr/>
            </p:nvSpPr>
            <p:spPr bwMode="auto">
              <a:xfrm>
                <a:off x="6621" y="2524"/>
                <a:ext cx="40" cy="18"/>
              </a:xfrm>
              <a:custGeom>
                <a:avLst/>
                <a:gdLst>
                  <a:gd name="T0" fmla="*/ 40 w 40"/>
                  <a:gd name="T1" fmla="*/ 18 h 18"/>
                  <a:gd name="T2" fmla="*/ 0 w 40"/>
                  <a:gd name="T3" fmla="*/ 5 h 18"/>
                  <a:gd name="T4" fmla="*/ 0 w 40"/>
                  <a:gd name="T5" fmla="*/ 0 h 18"/>
                  <a:gd name="T6" fmla="*/ 40 w 40"/>
                  <a:gd name="T7" fmla="*/ 13 h 18"/>
                  <a:gd name="T8" fmla="*/ 40 w 40"/>
                  <a:gd name="T9" fmla="*/ 18 h 18"/>
                </a:gdLst>
                <a:ahLst/>
                <a:cxnLst>
                  <a:cxn ang="0">
                    <a:pos x="T0" y="T1"/>
                  </a:cxn>
                  <a:cxn ang="0">
                    <a:pos x="T2" y="T3"/>
                  </a:cxn>
                  <a:cxn ang="0">
                    <a:pos x="T4" y="T5"/>
                  </a:cxn>
                  <a:cxn ang="0">
                    <a:pos x="T6" y="T7"/>
                  </a:cxn>
                  <a:cxn ang="0">
                    <a:pos x="T8" y="T9"/>
                  </a:cxn>
                </a:cxnLst>
                <a:rect l="0" t="0" r="r" b="b"/>
                <a:pathLst>
                  <a:path w="40" h="18">
                    <a:moveTo>
                      <a:pt x="40" y="18"/>
                    </a:moveTo>
                    <a:lnTo>
                      <a:pt x="0" y="5"/>
                    </a:lnTo>
                    <a:lnTo>
                      <a:pt x="0" y="0"/>
                    </a:lnTo>
                    <a:lnTo>
                      <a:pt x="40" y="13"/>
                    </a:lnTo>
                    <a:lnTo>
                      <a:pt x="40" y="1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93" name="Freeform 1980"/>
              <p:cNvSpPr>
                <a:spLocks/>
              </p:cNvSpPr>
              <p:nvPr/>
            </p:nvSpPr>
            <p:spPr bwMode="auto">
              <a:xfrm>
                <a:off x="6621" y="2541"/>
                <a:ext cx="40" cy="18"/>
              </a:xfrm>
              <a:custGeom>
                <a:avLst/>
                <a:gdLst>
                  <a:gd name="T0" fmla="*/ 40 w 40"/>
                  <a:gd name="T1" fmla="*/ 18 h 18"/>
                  <a:gd name="T2" fmla="*/ 0 w 40"/>
                  <a:gd name="T3" fmla="*/ 4 h 18"/>
                  <a:gd name="T4" fmla="*/ 0 w 40"/>
                  <a:gd name="T5" fmla="*/ 0 h 18"/>
                  <a:gd name="T6" fmla="*/ 40 w 40"/>
                  <a:gd name="T7" fmla="*/ 13 h 18"/>
                  <a:gd name="T8" fmla="*/ 40 w 40"/>
                  <a:gd name="T9" fmla="*/ 18 h 18"/>
                </a:gdLst>
                <a:ahLst/>
                <a:cxnLst>
                  <a:cxn ang="0">
                    <a:pos x="T0" y="T1"/>
                  </a:cxn>
                  <a:cxn ang="0">
                    <a:pos x="T2" y="T3"/>
                  </a:cxn>
                  <a:cxn ang="0">
                    <a:pos x="T4" y="T5"/>
                  </a:cxn>
                  <a:cxn ang="0">
                    <a:pos x="T6" y="T7"/>
                  </a:cxn>
                  <a:cxn ang="0">
                    <a:pos x="T8" y="T9"/>
                  </a:cxn>
                </a:cxnLst>
                <a:rect l="0" t="0" r="r" b="b"/>
                <a:pathLst>
                  <a:path w="40" h="18">
                    <a:moveTo>
                      <a:pt x="40" y="18"/>
                    </a:moveTo>
                    <a:lnTo>
                      <a:pt x="0" y="4"/>
                    </a:lnTo>
                    <a:lnTo>
                      <a:pt x="0" y="0"/>
                    </a:lnTo>
                    <a:lnTo>
                      <a:pt x="40" y="13"/>
                    </a:lnTo>
                    <a:lnTo>
                      <a:pt x="40" y="1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94" name="Freeform 1981"/>
              <p:cNvSpPr>
                <a:spLocks/>
              </p:cNvSpPr>
              <p:nvPr/>
            </p:nvSpPr>
            <p:spPr bwMode="auto">
              <a:xfrm>
                <a:off x="6621" y="2442"/>
                <a:ext cx="40" cy="19"/>
              </a:xfrm>
              <a:custGeom>
                <a:avLst/>
                <a:gdLst>
                  <a:gd name="T0" fmla="*/ 40 w 40"/>
                  <a:gd name="T1" fmla="*/ 19 h 19"/>
                  <a:gd name="T2" fmla="*/ 0 w 40"/>
                  <a:gd name="T3" fmla="*/ 5 h 19"/>
                  <a:gd name="T4" fmla="*/ 0 w 40"/>
                  <a:gd name="T5" fmla="*/ 0 h 19"/>
                  <a:gd name="T6" fmla="*/ 40 w 40"/>
                  <a:gd name="T7" fmla="*/ 14 h 19"/>
                  <a:gd name="T8" fmla="*/ 40 w 40"/>
                  <a:gd name="T9" fmla="*/ 19 h 19"/>
                </a:gdLst>
                <a:ahLst/>
                <a:cxnLst>
                  <a:cxn ang="0">
                    <a:pos x="T0" y="T1"/>
                  </a:cxn>
                  <a:cxn ang="0">
                    <a:pos x="T2" y="T3"/>
                  </a:cxn>
                  <a:cxn ang="0">
                    <a:pos x="T4" y="T5"/>
                  </a:cxn>
                  <a:cxn ang="0">
                    <a:pos x="T6" y="T7"/>
                  </a:cxn>
                  <a:cxn ang="0">
                    <a:pos x="T8" y="T9"/>
                  </a:cxn>
                </a:cxnLst>
                <a:rect l="0" t="0" r="r" b="b"/>
                <a:pathLst>
                  <a:path w="40" h="19">
                    <a:moveTo>
                      <a:pt x="40" y="19"/>
                    </a:moveTo>
                    <a:lnTo>
                      <a:pt x="0" y="5"/>
                    </a:lnTo>
                    <a:lnTo>
                      <a:pt x="0" y="0"/>
                    </a:lnTo>
                    <a:lnTo>
                      <a:pt x="40" y="14"/>
                    </a:lnTo>
                    <a:lnTo>
                      <a:pt x="40" y="1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95" name="Freeform 1982"/>
              <p:cNvSpPr>
                <a:spLocks noEditPoints="1"/>
              </p:cNvSpPr>
              <p:nvPr/>
            </p:nvSpPr>
            <p:spPr bwMode="auto">
              <a:xfrm>
                <a:off x="6668" y="2660"/>
                <a:ext cx="422" cy="171"/>
              </a:xfrm>
              <a:custGeom>
                <a:avLst/>
                <a:gdLst>
                  <a:gd name="T0" fmla="*/ 4446 w 4887"/>
                  <a:gd name="T1" fmla="*/ 1829 h 1975"/>
                  <a:gd name="T2" fmla="*/ 4887 w 4887"/>
                  <a:gd name="T3" fmla="*/ 1579 h 1975"/>
                  <a:gd name="T4" fmla="*/ 4396 w 4887"/>
                  <a:gd name="T5" fmla="*/ 1813 h 1975"/>
                  <a:gd name="T6" fmla="*/ 3834 w 4887"/>
                  <a:gd name="T7" fmla="*/ 1230 h 1975"/>
                  <a:gd name="T8" fmla="*/ 4396 w 4887"/>
                  <a:gd name="T9" fmla="*/ 1813 h 1975"/>
                  <a:gd name="T10" fmla="*/ 3750 w 4887"/>
                  <a:gd name="T11" fmla="*/ 1598 h 1975"/>
                  <a:gd name="T12" fmla="*/ 3784 w 4887"/>
                  <a:gd name="T13" fmla="*/ 1408 h 1975"/>
                  <a:gd name="T14" fmla="*/ 3700 w 4887"/>
                  <a:gd name="T15" fmla="*/ 1582 h 1975"/>
                  <a:gd name="T16" fmla="*/ 3276 w 4887"/>
                  <a:gd name="T17" fmla="*/ 1214 h 1975"/>
                  <a:gd name="T18" fmla="*/ 3700 w 4887"/>
                  <a:gd name="T19" fmla="*/ 1582 h 1975"/>
                  <a:gd name="T20" fmla="*/ 3119 w 4887"/>
                  <a:gd name="T21" fmla="*/ 1389 h 1975"/>
                  <a:gd name="T22" fmla="*/ 3226 w 4887"/>
                  <a:gd name="T23" fmla="*/ 1195 h 1975"/>
                  <a:gd name="T24" fmla="*/ 3069 w 4887"/>
                  <a:gd name="T25" fmla="*/ 1373 h 1975"/>
                  <a:gd name="T26" fmla="*/ 2868 w 4887"/>
                  <a:gd name="T27" fmla="*/ 910 h 1975"/>
                  <a:gd name="T28" fmla="*/ 3069 w 4887"/>
                  <a:gd name="T29" fmla="*/ 1373 h 1975"/>
                  <a:gd name="T30" fmla="*/ 3750 w 4887"/>
                  <a:gd name="T31" fmla="*/ 1341 h 1975"/>
                  <a:gd name="T32" fmla="*/ 3784 w 4887"/>
                  <a:gd name="T33" fmla="*/ 1214 h 1975"/>
                  <a:gd name="T34" fmla="*/ 3700 w 4887"/>
                  <a:gd name="T35" fmla="*/ 1322 h 1975"/>
                  <a:gd name="T36" fmla="*/ 3276 w 4887"/>
                  <a:gd name="T37" fmla="*/ 1045 h 1975"/>
                  <a:gd name="T38" fmla="*/ 3700 w 4887"/>
                  <a:gd name="T39" fmla="*/ 1322 h 1975"/>
                  <a:gd name="T40" fmla="*/ 2559 w 4887"/>
                  <a:gd name="T41" fmla="*/ 1204 h 1975"/>
                  <a:gd name="T42" fmla="*/ 2818 w 4887"/>
                  <a:gd name="T43" fmla="*/ 894 h 1975"/>
                  <a:gd name="T44" fmla="*/ 2509 w 4887"/>
                  <a:gd name="T45" fmla="*/ 1187 h 1975"/>
                  <a:gd name="T46" fmla="*/ 1938 w 4887"/>
                  <a:gd name="T47" fmla="*/ 602 h 1975"/>
                  <a:gd name="T48" fmla="*/ 2509 w 4887"/>
                  <a:gd name="T49" fmla="*/ 1187 h 1975"/>
                  <a:gd name="T50" fmla="*/ 3119 w 4887"/>
                  <a:gd name="T51" fmla="*/ 1101 h 1975"/>
                  <a:gd name="T52" fmla="*/ 3226 w 4887"/>
                  <a:gd name="T53" fmla="*/ 1029 h 1975"/>
                  <a:gd name="T54" fmla="*/ 1888 w 4887"/>
                  <a:gd name="T55" fmla="*/ 981 h 1975"/>
                  <a:gd name="T56" fmla="*/ 1342 w 4887"/>
                  <a:gd name="T57" fmla="*/ 611 h 1975"/>
                  <a:gd name="T58" fmla="*/ 1888 w 4887"/>
                  <a:gd name="T59" fmla="*/ 585 h 1975"/>
                  <a:gd name="T60" fmla="*/ 1291 w 4887"/>
                  <a:gd name="T61" fmla="*/ 784 h 1975"/>
                  <a:gd name="T62" fmla="*/ 1175 w 4887"/>
                  <a:gd name="T63" fmla="*/ 670 h 1975"/>
                  <a:gd name="T64" fmla="*/ 1291 w 4887"/>
                  <a:gd name="T65" fmla="*/ 784 h 1975"/>
                  <a:gd name="T66" fmla="*/ 1065 w 4887"/>
                  <a:gd name="T67" fmla="*/ 709 h 1975"/>
                  <a:gd name="T68" fmla="*/ 1125 w 4887"/>
                  <a:gd name="T69" fmla="*/ 728 h 1975"/>
                  <a:gd name="T70" fmla="*/ 751 w 4887"/>
                  <a:gd name="T71" fmla="*/ 604 h 1975"/>
                  <a:gd name="T72" fmla="*/ 1125 w 4887"/>
                  <a:gd name="T73" fmla="*/ 634 h 1975"/>
                  <a:gd name="T74" fmla="*/ 0 w 4887"/>
                  <a:gd name="T75" fmla="*/ 647 h 1975"/>
                  <a:gd name="T76" fmla="*/ 358 w 4887"/>
                  <a:gd name="T77" fmla="*/ 108 h 1975"/>
                  <a:gd name="T78" fmla="*/ 0 w 4887"/>
                  <a:gd name="T79" fmla="*/ 356 h 1975"/>
                  <a:gd name="T80" fmla="*/ 1175 w 4887"/>
                  <a:gd name="T81" fmla="*/ 617 h 1975"/>
                  <a:gd name="T82" fmla="*/ 1291 w 4887"/>
                  <a:gd name="T83" fmla="*/ 405 h 1975"/>
                  <a:gd name="T84" fmla="*/ 1175 w 4887"/>
                  <a:gd name="T85" fmla="*/ 617 h 1975"/>
                  <a:gd name="T86" fmla="*/ 408 w 4887"/>
                  <a:gd name="T87" fmla="*/ 491 h 1975"/>
                  <a:gd name="T88" fmla="*/ 1125 w 4887"/>
                  <a:gd name="T89" fmla="*/ 340 h 1975"/>
                  <a:gd name="T90" fmla="*/ 675 w 4887"/>
                  <a:gd name="T91" fmla="*/ 579 h 1975"/>
                  <a:gd name="T92" fmla="*/ 1342 w 4887"/>
                  <a:gd name="T93" fmla="*/ 405 h 1975"/>
                  <a:gd name="T94" fmla="*/ 1566 w 4887"/>
                  <a:gd name="T95" fmla="*/ 479 h 1975"/>
                  <a:gd name="T96" fmla="*/ 1175 w 4887"/>
                  <a:gd name="T97" fmla="*/ 395 h 1975"/>
                  <a:gd name="T98" fmla="*/ 1235 w 4887"/>
                  <a:gd name="T99" fmla="*/ 373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87" h="1975">
                    <a:moveTo>
                      <a:pt x="4887" y="1975"/>
                    </a:moveTo>
                    <a:lnTo>
                      <a:pt x="4446" y="1829"/>
                    </a:lnTo>
                    <a:lnTo>
                      <a:pt x="4446" y="1433"/>
                    </a:lnTo>
                    <a:lnTo>
                      <a:pt x="4887" y="1579"/>
                    </a:lnTo>
                    <a:lnTo>
                      <a:pt x="4887" y="1975"/>
                    </a:lnTo>
                    <a:moveTo>
                      <a:pt x="4396" y="1813"/>
                    </a:moveTo>
                    <a:lnTo>
                      <a:pt x="3834" y="1626"/>
                    </a:lnTo>
                    <a:lnTo>
                      <a:pt x="3834" y="1230"/>
                    </a:lnTo>
                    <a:lnTo>
                      <a:pt x="4396" y="1417"/>
                    </a:lnTo>
                    <a:lnTo>
                      <a:pt x="4396" y="1813"/>
                    </a:lnTo>
                    <a:moveTo>
                      <a:pt x="3784" y="1610"/>
                    </a:moveTo>
                    <a:lnTo>
                      <a:pt x="3750" y="1598"/>
                    </a:lnTo>
                    <a:lnTo>
                      <a:pt x="3750" y="1394"/>
                    </a:lnTo>
                    <a:lnTo>
                      <a:pt x="3784" y="1408"/>
                    </a:lnTo>
                    <a:lnTo>
                      <a:pt x="3784" y="1610"/>
                    </a:lnTo>
                    <a:moveTo>
                      <a:pt x="3700" y="1582"/>
                    </a:moveTo>
                    <a:lnTo>
                      <a:pt x="3276" y="1441"/>
                    </a:lnTo>
                    <a:lnTo>
                      <a:pt x="3276" y="1214"/>
                    </a:lnTo>
                    <a:lnTo>
                      <a:pt x="3700" y="1375"/>
                    </a:lnTo>
                    <a:lnTo>
                      <a:pt x="3700" y="1582"/>
                    </a:lnTo>
                    <a:moveTo>
                      <a:pt x="3226" y="1425"/>
                    </a:moveTo>
                    <a:lnTo>
                      <a:pt x="3119" y="1389"/>
                    </a:lnTo>
                    <a:lnTo>
                      <a:pt x="3119" y="1155"/>
                    </a:lnTo>
                    <a:lnTo>
                      <a:pt x="3226" y="1195"/>
                    </a:lnTo>
                    <a:lnTo>
                      <a:pt x="3226" y="1425"/>
                    </a:lnTo>
                    <a:moveTo>
                      <a:pt x="3069" y="1373"/>
                    </a:moveTo>
                    <a:lnTo>
                      <a:pt x="2868" y="1306"/>
                    </a:lnTo>
                    <a:lnTo>
                      <a:pt x="2868" y="910"/>
                    </a:lnTo>
                    <a:lnTo>
                      <a:pt x="3069" y="977"/>
                    </a:lnTo>
                    <a:lnTo>
                      <a:pt x="3069" y="1373"/>
                    </a:lnTo>
                    <a:moveTo>
                      <a:pt x="3784" y="1354"/>
                    </a:moveTo>
                    <a:lnTo>
                      <a:pt x="3750" y="1341"/>
                    </a:lnTo>
                    <a:lnTo>
                      <a:pt x="3750" y="1202"/>
                    </a:lnTo>
                    <a:lnTo>
                      <a:pt x="3784" y="1214"/>
                    </a:lnTo>
                    <a:lnTo>
                      <a:pt x="3784" y="1354"/>
                    </a:lnTo>
                    <a:moveTo>
                      <a:pt x="3700" y="1322"/>
                    </a:moveTo>
                    <a:lnTo>
                      <a:pt x="3276" y="1161"/>
                    </a:lnTo>
                    <a:lnTo>
                      <a:pt x="3276" y="1045"/>
                    </a:lnTo>
                    <a:lnTo>
                      <a:pt x="3700" y="1186"/>
                    </a:lnTo>
                    <a:lnTo>
                      <a:pt x="3700" y="1322"/>
                    </a:lnTo>
                    <a:moveTo>
                      <a:pt x="2818" y="1289"/>
                    </a:moveTo>
                    <a:lnTo>
                      <a:pt x="2559" y="1204"/>
                    </a:lnTo>
                    <a:lnTo>
                      <a:pt x="2559" y="808"/>
                    </a:lnTo>
                    <a:lnTo>
                      <a:pt x="2818" y="894"/>
                    </a:lnTo>
                    <a:lnTo>
                      <a:pt x="2818" y="1289"/>
                    </a:lnTo>
                    <a:moveTo>
                      <a:pt x="2509" y="1187"/>
                    </a:moveTo>
                    <a:lnTo>
                      <a:pt x="1938" y="998"/>
                    </a:lnTo>
                    <a:lnTo>
                      <a:pt x="1938" y="602"/>
                    </a:lnTo>
                    <a:lnTo>
                      <a:pt x="2509" y="791"/>
                    </a:lnTo>
                    <a:lnTo>
                      <a:pt x="2509" y="1187"/>
                    </a:lnTo>
                    <a:moveTo>
                      <a:pt x="3226" y="1142"/>
                    </a:moveTo>
                    <a:lnTo>
                      <a:pt x="3119" y="1101"/>
                    </a:lnTo>
                    <a:lnTo>
                      <a:pt x="3119" y="993"/>
                    </a:lnTo>
                    <a:lnTo>
                      <a:pt x="3226" y="1029"/>
                    </a:lnTo>
                    <a:lnTo>
                      <a:pt x="3226" y="1142"/>
                    </a:lnTo>
                    <a:moveTo>
                      <a:pt x="1888" y="981"/>
                    </a:moveTo>
                    <a:lnTo>
                      <a:pt x="1342" y="800"/>
                    </a:lnTo>
                    <a:lnTo>
                      <a:pt x="1342" y="611"/>
                    </a:lnTo>
                    <a:lnTo>
                      <a:pt x="1643" y="504"/>
                    </a:lnTo>
                    <a:lnTo>
                      <a:pt x="1888" y="585"/>
                    </a:lnTo>
                    <a:lnTo>
                      <a:pt x="1888" y="981"/>
                    </a:lnTo>
                    <a:moveTo>
                      <a:pt x="1291" y="784"/>
                    </a:moveTo>
                    <a:lnTo>
                      <a:pt x="1175" y="745"/>
                    </a:lnTo>
                    <a:lnTo>
                      <a:pt x="1175" y="670"/>
                    </a:lnTo>
                    <a:lnTo>
                      <a:pt x="1291" y="628"/>
                    </a:lnTo>
                    <a:lnTo>
                      <a:pt x="1291" y="784"/>
                    </a:lnTo>
                    <a:moveTo>
                      <a:pt x="1125" y="728"/>
                    </a:moveTo>
                    <a:lnTo>
                      <a:pt x="1065" y="709"/>
                    </a:lnTo>
                    <a:lnTo>
                      <a:pt x="1125" y="687"/>
                    </a:lnTo>
                    <a:lnTo>
                      <a:pt x="1125" y="728"/>
                    </a:lnTo>
                    <a:moveTo>
                      <a:pt x="988" y="683"/>
                    </a:moveTo>
                    <a:lnTo>
                      <a:pt x="751" y="604"/>
                    </a:lnTo>
                    <a:lnTo>
                      <a:pt x="1125" y="467"/>
                    </a:lnTo>
                    <a:lnTo>
                      <a:pt x="1125" y="634"/>
                    </a:lnTo>
                    <a:lnTo>
                      <a:pt x="988" y="683"/>
                    </a:lnTo>
                    <a:moveTo>
                      <a:pt x="0" y="647"/>
                    </a:moveTo>
                    <a:lnTo>
                      <a:pt x="0" y="0"/>
                    </a:lnTo>
                    <a:lnTo>
                      <a:pt x="358" y="108"/>
                    </a:lnTo>
                    <a:lnTo>
                      <a:pt x="358" y="474"/>
                    </a:lnTo>
                    <a:lnTo>
                      <a:pt x="0" y="356"/>
                    </a:lnTo>
                    <a:lnTo>
                      <a:pt x="0" y="647"/>
                    </a:lnTo>
                    <a:moveTo>
                      <a:pt x="1175" y="617"/>
                    </a:moveTo>
                    <a:lnTo>
                      <a:pt x="1175" y="448"/>
                    </a:lnTo>
                    <a:lnTo>
                      <a:pt x="1291" y="405"/>
                    </a:lnTo>
                    <a:lnTo>
                      <a:pt x="1291" y="575"/>
                    </a:lnTo>
                    <a:lnTo>
                      <a:pt x="1175" y="617"/>
                    </a:lnTo>
                    <a:moveTo>
                      <a:pt x="675" y="579"/>
                    </a:moveTo>
                    <a:lnTo>
                      <a:pt x="408" y="491"/>
                    </a:lnTo>
                    <a:lnTo>
                      <a:pt x="408" y="123"/>
                    </a:lnTo>
                    <a:lnTo>
                      <a:pt x="1125" y="340"/>
                    </a:lnTo>
                    <a:lnTo>
                      <a:pt x="1125" y="413"/>
                    </a:lnTo>
                    <a:lnTo>
                      <a:pt x="675" y="579"/>
                    </a:lnTo>
                    <a:moveTo>
                      <a:pt x="1342" y="558"/>
                    </a:moveTo>
                    <a:lnTo>
                      <a:pt x="1342" y="405"/>
                    </a:lnTo>
                    <a:lnTo>
                      <a:pt x="1374" y="415"/>
                    </a:lnTo>
                    <a:lnTo>
                      <a:pt x="1566" y="479"/>
                    </a:lnTo>
                    <a:lnTo>
                      <a:pt x="1342" y="558"/>
                    </a:lnTo>
                    <a:moveTo>
                      <a:pt x="1175" y="395"/>
                    </a:moveTo>
                    <a:lnTo>
                      <a:pt x="1175" y="355"/>
                    </a:lnTo>
                    <a:lnTo>
                      <a:pt x="1235" y="373"/>
                    </a:lnTo>
                    <a:lnTo>
                      <a:pt x="1175" y="395"/>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96" name="Freeform 1983"/>
              <p:cNvSpPr>
                <a:spLocks/>
              </p:cNvSpPr>
              <p:nvPr/>
            </p:nvSpPr>
            <p:spPr bwMode="auto">
              <a:xfrm>
                <a:off x="6933" y="2745"/>
                <a:ext cx="4" cy="35"/>
              </a:xfrm>
              <a:custGeom>
                <a:avLst/>
                <a:gdLst>
                  <a:gd name="T0" fmla="*/ 4 w 4"/>
                  <a:gd name="T1" fmla="*/ 35 h 35"/>
                  <a:gd name="T2" fmla="*/ 0 w 4"/>
                  <a:gd name="T3" fmla="*/ 34 h 35"/>
                  <a:gd name="T4" fmla="*/ 0 w 4"/>
                  <a:gd name="T5" fmla="*/ 0 h 35"/>
                  <a:gd name="T6" fmla="*/ 4 w 4"/>
                  <a:gd name="T7" fmla="*/ 1 h 35"/>
                  <a:gd name="T8" fmla="*/ 4 w 4"/>
                  <a:gd name="T9" fmla="*/ 10 h 35"/>
                  <a:gd name="T10" fmla="*/ 3 w 4"/>
                  <a:gd name="T11" fmla="*/ 10 h 35"/>
                  <a:gd name="T12" fmla="*/ 1 w 4"/>
                  <a:gd name="T13" fmla="*/ 14 h 35"/>
                  <a:gd name="T14" fmla="*/ 4 w 4"/>
                  <a:gd name="T15" fmla="*/ 15 h 35"/>
                  <a:gd name="T16" fmla="*/ 4 w 4"/>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5">
                    <a:moveTo>
                      <a:pt x="4" y="35"/>
                    </a:moveTo>
                    <a:lnTo>
                      <a:pt x="0" y="34"/>
                    </a:lnTo>
                    <a:lnTo>
                      <a:pt x="0" y="0"/>
                    </a:lnTo>
                    <a:lnTo>
                      <a:pt x="4" y="1"/>
                    </a:lnTo>
                    <a:lnTo>
                      <a:pt x="4" y="10"/>
                    </a:lnTo>
                    <a:lnTo>
                      <a:pt x="3" y="10"/>
                    </a:lnTo>
                    <a:lnTo>
                      <a:pt x="1" y="14"/>
                    </a:lnTo>
                    <a:lnTo>
                      <a:pt x="4" y="15"/>
                    </a:lnTo>
                    <a:lnTo>
                      <a:pt x="4" y="3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97" name="Freeform 1984"/>
              <p:cNvSpPr>
                <a:spLocks/>
              </p:cNvSpPr>
              <p:nvPr/>
            </p:nvSpPr>
            <p:spPr bwMode="auto">
              <a:xfrm>
                <a:off x="6885" y="2729"/>
                <a:ext cx="4" cy="35"/>
              </a:xfrm>
              <a:custGeom>
                <a:avLst/>
                <a:gdLst>
                  <a:gd name="T0" fmla="*/ 4 w 4"/>
                  <a:gd name="T1" fmla="*/ 35 h 35"/>
                  <a:gd name="T2" fmla="*/ 0 w 4"/>
                  <a:gd name="T3" fmla="*/ 34 h 35"/>
                  <a:gd name="T4" fmla="*/ 0 w 4"/>
                  <a:gd name="T5" fmla="*/ 0 h 35"/>
                  <a:gd name="T6" fmla="*/ 4 w 4"/>
                  <a:gd name="T7" fmla="*/ 1 h 35"/>
                  <a:gd name="T8" fmla="*/ 4 w 4"/>
                  <a:gd name="T9" fmla="*/ 35 h 35"/>
                </a:gdLst>
                <a:ahLst/>
                <a:cxnLst>
                  <a:cxn ang="0">
                    <a:pos x="T0" y="T1"/>
                  </a:cxn>
                  <a:cxn ang="0">
                    <a:pos x="T2" y="T3"/>
                  </a:cxn>
                  <a:cxn ang="0">
                    <a:pos x="T4" y="T5"/>
                  </a:cxn>
                  <a:cxn ang="0">
                    <a:pos x="T6" y="T7"/>
                  </a:cxn>
                  <a:cxn ang="0">
                    <a:pos x="T8" y="T9"/>
                  </a:cxn>
                </a:cxnLst>
                <a:rect l="0" t="0" r="r" b="b"/>
                <a:pathLst>
                  <a:path w="4" h="35">
                    <a:moveTo>
                      <a:pt x="4" y="35"/>
                    </a:moveTo>
                    <a:lnTo>
                      <a:pt x="0" y="34"/>
                    </a:lnTo>
                    <a:lnTo>
                      <a:pt x="0" y="0"/>
                    </a:lnTo>
                    <a:lnTo>
                      <a:pt x="4" y="1"/>
                    </a:lnTo>
                    <a:lnTo>
                      <a:pt x="4" y="3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98" name="Freeform 1985"/>
              <p:cNvSpPr>
                <a:spLocks noEditPoints="1"/>
              </p:cNvSpPr>
              <p:nvPr/>
            </p:nvSpPr>
            <p:spPr bwMode="auto">
              <a:xfrm>
                <a:off x="6668" y="2657"/>
                <a:ext cx="119" cy="39"/>
              </a:xfrm>
              <a:custGeom>
                <a:avLst/>
                <a:gdLst>
                  <a:gd name="T0" fmla="*/ 1374 w 1374"/>
                  <a:gd name="T1" fmla="*/ 455 h 455"/>
                  <a:gd name="T2" fmla="*/ 1342 w 1374"/>
                  <a:gd name="T3" fmla="*/ 445 h 455"/>
                  <a:gd name="T4" fmla="*/ 1342 w 1374"/>
                  <a:gd name="T5" fmla="*/ 444 h 455"/>
                  <a:gd name="T6" fmla="*/ 1374 w 1374"/>
                  <a:gd name="T7" fmla="*/ 455 h 455"/>
                  <a:gd name="T8" fmla="*/ 1235 w 1374"/>
                  <a:gd name="T9" fmla="*/ 413 h 455"/>
                  <a:gd name="T10" fmla="*/ 1175 w 1374"/>
                  <a:gd name="T11" fmla="*/ 395 h 455"/>
                  <a:gd name="T12" fmla="*/ 1175 w 1374"/>
                  <a:gd name="T13" fmla="*/ 389 h 455"/>
                  <a:gd name="T14" fmla="*/ 1240 w 1374"/>
                  <a:gd name="T15" fmla="*/ 411 h 455"/>
                  <a:gd name="T16" fmla="*/ 1235 w 1374"/>
                  <a:gd name="T17" fmla="*/ 413 h 455"/>
                  <a:gd name="T18" fmla="*/ 1125 w 1374"/>
                  <a:gd name="T19" fmla="*/ 380 h 455"/>
                  <a:gd name="T20" fmla="*/ 408 w 1374"/>
                  <a:gd name="T21" fmla="*/ 163 h 455"/>
                  <a:gd name="T22" fmla="*/ 408 w 1374"/>
                  <a:gd name="T23" fmla="*/ 135 h 455"/>
                  <a:gd name="T24" fmla="*/ 1125 w 1374"/>
                  <a:gd name="T25" fmla="*/ 373 h 455"/>
                  <a:gd name="T26" fmla="*/ 1125 w 1374"/>
                  <a:gd name="T27" fmla="*/ 380 h 455"/>
                  <a:gd name="T28" fmla="*/ 358 w 1374"/>
                  <a:gd name="T29" fmla="*/ 148 h 455"/>
                  <a:gd name="T30" fmla="*/ 0 w 1374"/>
                  <a:gd name="T31" fmla="*/ 40 h 455"/>
                  <a:gd name="T32" fmla="*/ 0 w 1374"/>
                  <a:gd name="T33" fmla="*/ 0 h 455"/>
                  <a:gd name="T34" fmla="*/ 358 w 1374"/>
                  <a:gd name="T35" fmla="*/ 118 h 455"/>
                  <a:gd name="T36" fmla="*/ 358 w 1374"/>
                  <a:gd name="T37" fmla="*/ 14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74" h="455">
                    <a:moveTo>
                      <a:pt x="1374" y="455"/>
                    </a:moveTo>
                    <a:lnTo>
                      <a:pt x="1342" y="445"/>
                    </a:lnTo>
                    <a:lnTo>
                      <a:pt x="1342" y="444"/>
                    </a:lnTo>
                    <a:lnTo>
                      <a:pt x="1374" y="455"/>
                    </a:lnTo>
                    <a:moveTo>
                      <a:pt x="1235" y="413"/>
                    </a:moveTo>
                    <a:lnTo>
                      <a:pt x="1175" y="395"/>
                    </a:lnTo>
                    <a:lnTo>
                      <a:pt x="1175" y="389"/>
                    </a:lnTo>
                    <a:lnTo>
                      <a:pt x="1240" y="411"/>
                    </a:lnTo>
                    <a:lnTo>
                      <a:pt x="1235" y="413"/>
                    </a:lnTo>
                    <a:moveTo>
                      <a:pt x="1125" y="380"/>
                    </a:moveTo>
                    <a:lnTo>
                      <a:pt x="408" y="163"/>
                    </a:lnTo>
                    <a:lnTo>
                      <a:pt x="408" y="135"/>
                    </a:lnTo>
                    <a:lnTo>
                      <a:pt x="1125" y="373"/>
                    </a:lnTo>
                    <a:lnTo>
                      <a:pt x="1125" y="380"/>
                    </a:lnTo>
                    <a:moveTo>
                      <a:pt x="358" y="148"/>
                    </a:moveTo>
                    <a:lnTo>
                      <a:pt x="0" y="40"/>
                    </a:lnTo>
                    <a:lnTo>
                      <a:pt x="0" y="0"/>
                    </a:lnTo>
                    <a:lnTo>
                      <a:pt x="358" y="118"/>
                    </a:lnTo>
                    <a:lnTo>
                      <a:pt x="358" y="148"/>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99" name="Freeform 1986"/>
              <p:cNvSpPr>
                <a:spLocks noEditPoints="1"/>
              </p:cNvSpPr>
              <p:nvPr/>
            </p:nvSpPr>
            <p:spPr bwMode="auto">
              <a:xfrm>
                <a:off x="6934" y="2755"/>
                <a:ext cx="61" cy="27"/>
              </a:xfrm>
              <a:custGeom>
                <a:avLst/>
                <a:gdLst>
                  <a:gd name="T0" fmla="*/ 699 w 699"/>
                  <a:gd name="T1" fmla="*/ 313 h 313"/>
                  <a:gd name="T2" fmla="*/ 665 w 699"/>
                  <a:gd name="T3" fmla="*/ 299 h 313"/>
                  <a:gd name="T4" fmla="*/ 665 w 699"/>
                  <a:gd name="T5" fmla="*/ 246 h 313"/>
                  <a:gd name="T6" fmla="*/ 699 w 699"/>
                  <a:gd name="T7" fmla="*/ 259 h 313"/>
                  <a:gd name="T8" fmla="*/ 699 w 699"/>
                  <a:gd name="T9" fmla="*/ 313 h 313"/>
                  <a:gd name="T10" fmla="*/ 615 w 699"/>
                  <a:gd name="T11" fmla="*/ 280 h 313"/>
                  <a:gd name="T12" fmla="*/ 191 w 699"/>
                  <a:gd name="T13" fmla="*/ 119 h 313"/>
                  <a:gd name="T14" fmla="*/ 191 w 699"/>
                  <a:gd name="T15" fmla="*/ 66 h 313"/>
                  <a:gd name="T16" fmla="*/ 615 w 699"/>
                  <a:gd name="T17" fmla="*/ 227 h 313"/>
                  <a:gd name="T18" fmla="*/ 615 w 699"/>
                  <a:gd name="T19" fmla="*/ 280 h 313"/>
                  <a:gd name="T20" fmla="*/ 141 w 699"/>
                  <a:gd name="T21" fmla="*/ 100 h 313"/>
                  <a:gd name="T22" fmla="*/ 34 w 699"/>
                  <a:gd name="T23" fmla="*/ 60 h 313"/>
                  <a:gd name="T24" fmla="*/ 0 w 699"/>
                  <a:gd name="T25" fmla="*/ 47 h 313"/>
                  <a:gd name="T26" fmla="*/ 18 w 699"/>
                  <a:gd name="T27" fmla="*/ 0 h 313"/>
                  <a:gd name="T28" fmla="*/ 34 w 699"/>
                  <a:gd name="T29" fmla="*/ 6 h 313"/>
                  <a:gd name="T30" fmla="*/ 141 w 699"/>
                  <a:gd name="T31" fmla="*/ 47 h 313"/>
                  <a:gd name="T32" fmla="*/ 141 w 699"/>
                  <a:gd name="T33" fmla="*/ 10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9" h="313">
                    <a:moveTo>
                      <a:pt x="699" y="313"/>
                    </a:moveTo>
                    <a:lnTo>
                      <a:pt x="665" y="299"/>
                    </a:lnTo>
                    <a:lnTo>
                      <a:pt x="665" y="246"/>
                    </a:lnTo>
                    <a:lnTo>
                      <a:pt x="699" y="259"/>
                    </a:lnTo>
                    <a:lnTo>
                      <a:pt x="699" y="313"/>
                    </a:lnTo>
                    <a:moveTo>
                      <a:pt x="615" y="280"/>
                    </a:moveTo>
                    <a:lnTo>
                      <a:pt x="191" y="119"/>
                    </a:lnTo>
                    <a:lnTo>
                      <a:pt x="191" y="66"/>
                    </a:lnTo>
                    <a:lnTo>
                      <a:pt x="615" y="227"/>
                    </a:lnTo>
                    <a:lnTo>
                      <a:pt x="615" y="280"/>
                    </a:lnTo>
                    <a:moveTo>
                      <a:pt x="141" y="100"/>
                    </a:moveTo>
                    <a:lnTo>
                      <a:pt x="34" y="60"/>
                    </a:lnTo>
                    <a:lnTo>
                      <a:pt x="0" y="47"/>
                    </a:lnTo>
                    <a:lnTo>
                      <a:pt x="18" y="0"/>
                    </a:lnTo>
                    <a:lnTo>
                      <a:pt x="34" y="6"/>
                    </a:lnTo>
                    <a:lnTo>
                      <a:pt x="141" y="47"/>
                    </a:lnTo>
                    <a:lnTo>
                      <a:pt x="141" y="10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00" name="Freeform 1987"/>
              <p:cNvSpPr>
                <a:spLocks/>
              </p:cNvSpPr>
              <p:nvPr/>
            </p:nvSpPr>
            <p:spPr bwMode="auto">
              <a:xfrm>
                <a:off x="6995" y="2765"/>
                <a:ext cx="4" cy="36"/>
              </a:xfrm>
              <a:custGeom>
                <a:avLst/>
                <a:gdLst>
                  <a:gd name="T0" fmla="*/ 4 w 4"/>
                  <a:gd name="T1" fmla="*/ 36 h 36"/>
                  <a:gd name="T2" fmla="*/ 0 w 4"/>
                  <a:gd name="T3" fmla="*/ 34 h 36"/>
                  <a:gd name="T4" fmla="*/ 0 w 4"/>
                  <a:gd name="T5" fmla="*/ 0 h 36"/>
                  <a:gd name="T6" fmla="*/ 4 w 4"/>
                  <a:gd name="T7" fmla="*/ 2 h 36"/>
                  <a:gd name="T8" fmla="*/ 4 w 4"/>
                  <a:gd name="T9" fmla="*/ 36 h 36"/>
                </a:gdLst>
                <a:ahLst/>
                <a:cxnLst>
                  <a:cxn ang="0">
                    <a:pos x="T0" y="T1"/>
                  </a:cxn>
                  <a:cxn ang="0">
                    <a:pos x="T2" y="T3"/>
                  </a:cxn>
                  <a:cxn ang="0">
                    <a:pos x="T4" y="T5"/>
                  </a:cxn>
                  <a:cxn ang="0">
                    <a:pos x="T6" y="T7"/>
                  </a:cxn>
                  <a:cxn ang="0">
                    <a:pos x="T8" y="T9"/>
                  </a:cxn>
                </a:cxnLst>
                <a:rect l="0" t="0" r="r" b="b"/>
                <a:pathLst>
                  <a:path w="4" h="36">
                    <a:moveTo>
                      <a:pt x="4" y="36"/>
                    </a:moveTo>
                    <a:lnTo>
                      <a:pt x="0" y="34"/>
                    </a:lnTo>
                    <a:lnTo>
                      <a:pt x="0" y="0"/>
                    </a:lnTo>
                    <a:lnTo>
                      <a:pt x="4" y="2"/>
                    </a:lnTo>
                    <a:lnTo>
                      <a:pt x="4"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01" name="Freeform 1988"/>
              <p:cNvSpPr>
                <a:spLocks/>
              </p:cNvSpPr>
              <p:nvPr/>
            </p:nvSpPr>
            <p:spPr bwMode="auto">
              <a:xfrm>
                <a:off x="6947" y="2749"/>
                <a:ext cx="4" cy="36"/>
              </a:xfrm>
              <a:custGeom>
                <a:avLst/>
                <a:gdLst>
                  <a:gd name="T0" fmla="*/ 4 w 4"/>
                  <a:gd name="T1" fmla="*/ 36 h 36"/>
                  <a:gd name="T2" fmla="*/ 0 w 4"/>
                  <a:gd name="T3" fmla="*/ 34 h 36"/>
                  <a:gd name="T4" fmla="*/ 0 w 4"/>
                  <a:gd name="T5" fmla="*/ 0 h 36"/>
                  <a:gd name="T6" fmla="*/ 4 w 4"/>
                  <a:gd name="T7" fmla="*/ 2 h 36"/>
                  <a:gd name="T8" fmla="*/ 4 w 4"/>
                  <a:gd name="T9" fmla="*/ 36 h 36"/>
                </a:gdLst>
                <a:ahLst/>
                <a:cxnLst>
                  <a:cxn ang="0">
                    <a:pos x="T0" y="T1"/>
                  </a:cxn>
                  <a:cxn ang="0">
                    <a:pos x="T2" y="T3"/>
                  </a:cxn>
                  <a:cxn ang="0">
                    <a:pos x="T4" y="T5"/>
                  </a:cxn>
                  <a:cxn ang="0">
                    <a:pos x="T6" y="T7"/>
                  </a:cxn>
                  <a:cxn ang="0">
                    <a:pos x="T8" y="T9"/>
                  </a:cxn>
                </a:cxnLst>
                <a:rect l="0" t="0" r="r" b="b"/>
                <a:pathLst>
                  <a:path w="4" h="36">
                    <a:moveTo>
                      <a:pt x="4" y="36"/>
                    </a:moveTo>
                    <a:lnTo>
                      <a:pt x="0" y="34"/>
                    </a:lnTo>
                    <a:lnTo>
                      <a:pt x="0" y="0"/>
                    </a:lnTo>
                    <a:lnTo>
                      <a:pt x="4" y="2"/>
                    </a:lnTo>
                    <a:lnTo>
                      <a:pt x="4"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02" name="Freeform 1989"/>
              <p:cNvSpPr>
                <a:spLocks/>
              </p:cNvSpPr>
              <p:nvPr/>
            </p:nvSpPr>
            <p:spPr bwMode="auto">
              <a:xfrm>
                <a:off x="6699" y="2667"/>
                <a:ext cx="4" cy="36"/>
              </a:xfrm>
              <a:custGeom>
                <a:avLst/>
                <a:gdLst>
                  <a:gd name="T0" fmla="*/ 4 w 4"/>
                  <a:gd name="T1" fmla="*/ 36 h 36"/>
                  <a:gd name="T2" fmla="*/ 0 w 4"/>
                  <a:gd name="T3" fmla="*/ 34 h 36"/>
                  <a:gd name="T4" fmla="*/ 0 w 4"/>
                  <a:gd name="T5" fmla="*/ 0 h 36"/>
                  <a:gd name="T6" fmla="*/ 4 w 4"/>
                  <a:gd name="T7" fmla="*/ 2 h 36"/>
                  <a:gd name="T8" fmla="*/ 4 w 4"/>
                  <a:gd name="T9" fmla="*/ 36 h 36"/>
                </a:gdLst>
                <a:ahLst/>
                <a:cxnLst>
                  <a:cxn ang="0">
                    <a:pos x="T0" y="T1"/>
                  </a:cxn>
                  <a:cxn ang="0">
                    <a:pos x="T2" y="T3"/>
                  </a:cxn>
                  <a:cxn ang="0">
                    <a:pos x="T4" y="T5"/>
                  </a:cxn>
                  <a:cxn ang="0">
                    <a:pos x="T6" y="T7"/>
                  </a:cxn>
                  <a:cxn ang="0">
                    <a:pos x="T8" y="T9"/>
                  </a:cxn>
                </a:cxnLst>
                <a:rect l="0" t="0" r="r" b="b"/>
                <a:pathLst>
                  <a:path w="4" h="36">
                    <a:moveTo>
                      <a:pt x="4" y="36"/>
                    </a:moveTo>
                    <a:lnTo>
                      <a:pt x="0" y="34"/>
                    </a:lnTo>
                    <a:lnTo>
                      <a:pt x="0" y="0"/>
                    </a:lnTo>
                    <a:lnTo>
                      <a:pt x="4" y="2"/>
                    </a:lnTo>
                    <a:lnTo>
                      <a:pt x="4"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03" name="Freeform 1990"/>
              <p:cNvSpPr>
                <a:spLocks/>
              </p:cNvSpPr>
              <p:nvPr/>
            </p:nvSpPr>
            <p:spPr bwMode="auto">
              <a:xfrm>
                <a:off x="6987" y="2763"/>
                <a:ext cx="5" cy="35"/>
              </a:xfrm>
              <a:custGeom>
                <a:avLst/>
                <a:gdLst>
                  <a:gd name="T0" fmla="*/ 5 w 5"/>
                  <a:gd name="T1" fmla="*/ 35 h 35"/>
                  <a:gd name="T2" fmla="*/ 0 w 5"/>
                  <a:gd name="T3" fmla="*/ 34 h 35"/>
                  <a:gd name="T4" fmla="*/ 0 w 5"/>
                  <a:gd name="T5" fmla="*/ 0 h 35"/>
                  <a:gd name="T6" fmla="*/ 5 w 5"/>
                  <a:gd name="T7" fmla="*/ 1 h 35"/>
                  <a:gd name="T8" fmla="*/ 5 w 5"/>
                  <a:gd name="T9" fmla="*/ 35 h 35"/>
                </a:gdLst>
                <a:ahLst/>
                <a:cxnLst>
                  <a:cxn ang="0">
                    <a:pos x="T0" y="T1"/>
                  </a:cxn>
                  <a:cxn ang="0">
                    <a:pos x="T2" y="T3"/>
                  </a:cxn>
                  <a:cxn ang="0">
                    <a:pos x="T4" y="T5"/>
                  </a:cxn>
                  <a:cxn ang="0">
                    <a:pos x="T6" y="T7"/>
                  </a:cxn>
                  <a:cxn ang="0">
                    <a:pos x="T8" y="T9"/>
                  </a:cxn>
                </a:cxnLst>
                <a:rect l="0" t="0" r="r" b="b"/>
                <a:pathLst>
                  <a:path w="5" h="35">
                    <a:moveTo>
                      <a:pt x="5" y="35"/>
                    </a:moveTo>
                    <a:lnTo>
                      <a:pt x="0" y="34"/>
                    </a:lnTo>
                    <a:lnTo>
                      <a:pt x="0" y="0"/>
                    </a:lnTo>
                    <a:lnTo>
                      <a:pt x="5" y="1"/>
                    </a:lnTo>
                    <a:lnTo>
                      <a:pt x="5" y="3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04" name="Freeform 1991"/>
              <p:cNvSpPr>
                <a:spLocks/>
              </p:cNvSpPr>
              <p:nvPr/>
            </p:nvSpPr>
            <p:spPr bwMode="auto">
              <a:xfrm>
                <a:off x="7090" y="2797"/>
                <a:ext cx="2" cy="35"/>
              </a:xfrm>
              <a:custGeom>
                <a:avLst/>
                <a:gdLst>
                  <a:gd name="T0" fmla="*/ 2 w 2"/>
                  <a:gd name="T1" fmla="*/ 35 h 35"/>
                  <a:gd name="T2" fmla="*/ 0 w 2"/>
                  <a:gd name="T3" fmla="*/ 34 h 35"/>
                  <a:gd name="T4" fmla="*/ 0 w 2"/>
                  <a:gd name="T5" fmla="*/ 0 h 35"/>
                  <a:gd name="T6" fmla="*/ 2 w 2"/>
                  <a:gd name="T7" fmla="*/ 0 h 35"/>
                  <a:gd name="T8" fmla="*/ 2 w 2"/>
                  <a:gd name="T9" fmla="*/ 35 h 35"/>
                </a:gdLst>
                <a:ahLst/>
                <a:cxnLst>
                  <a:cxn ang="0">
                    <a:pos x="T0" y="T1"/>
                  </a:cxn>
                  <a:cxn ang="0">
                    <a:pos x="T2" y="T3"/>
                  </a:cxn>
                  <a:cxn ang="0">
                    <a:pos x="T4" y="T5"/>
                  </a:cxn>
                  <a:cxn ang="0">
                    <a:pos x="T6" y="T7"/>
                  </a:cxn>
                  <a:cxn ang="0">
                    <a:pos x="T8" y="T9"/>
                  </a:cxn>
                </a:cxnLst>
                <a:rect l="0" t="0" r="r" b="b"/>
                <a:pathLst>
                  <a:path w="2" h="35">
                    <a:moveTo>
                      <a:pt x="2" y="35"/>
                    </a:moveTo>
                    <a:lnTo>
                      <a:pt x="0" y="34"/>
                    </a:lnTo>
                    <a:lnTo>
                      <a:pt x="0" y="0"/>
                    </a:lnTo>
                    <a:lnTo>
                      <a:pt x="2" y="0"/>
                    </a:lnTo>
                    <a:lnTo>
                      <a:pt x="2" y="35"/>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05" name="Freeform 1992"/>
              <p:cNvSpPr>
                <a:spLocks/>
              </p:cNvSpPr>
              <p:nvPr/>
            </p:nvSpPr>
            <p:spPr bwMode="auto">
              <a:xfrm>
                <a:off x="6831" y="2711"/>
                <a:ext cx="4" cy="36"/>
              </a:xfrm>
              <a:custGeom>
                <a:avLst/>
                <a:gdLst>
                  <a:gd name="T0" fmla="*/ 4 w 4"/>
                  <a:gd name="T1" fmla="*/ 36 h 36"/>
                  <a:gd name="T2" fmla="*/ 0 w 4"/>
                  <a:gd name="T3" fmla="*/ 34 h 36"/>
                  <a:gd name="T4" fmla="*/ 0 w 4"/>
                  <a:gd name="T5" fmla="*/ 0 h 36"/>
                  <a:gd name="T6" fmla="*/ 4 w 4"/>
                  <a:gd name="T7" fmla="*/ 1 h 36"/>
                  <a:gd name="T8" fmla="*/ 4 w 4"/>
                  <a:gd name="T9" fmla="*/ 36 h 36"/>
                </a:gdLst>
                <a:ahLst/>
                <a:cxnLst>
                  <a:cxn ang="0">
                    <a:pos x="T0" y="T1"/>
                  </a:cxn>
                  <a:cxn ang="0">
                    <a:pos x="T2" y="T3"/>
                  </a:cxn>
                  <a:cxn ang="0">
                    <a:pos x="T4" y="T5"/>
                  </a:cxn>
                  <a:cxn ang="0">
                    <a:pos x="T6" y="T7"/>
                  </a:cxn>
                  <a:cxn ang="0">
                    <a:pos x="T8" y="T9"/>
                  </a:cxn>
                </a:cxnLst>
                <a:rect l="0" t="0" r="r" b="b"/>
                <a:pathLst>
                  <a:path w="4" h="36">
                    <a:moveTo>
                      <a:pt x="4" y="36"/>
                    </a:moveTo>
                    <a:lnTo>
                      <a:pt x="0" y="34"/>
                    </a:lnTo>
                    <a:lnTo>
                      <a:pt x="0" y="0"/>
                    </a:lnTo>
                    <a:lnTo>
                      <a:pt x="4" y="1"/>
                    </a:lnTo>
                    <a:lnTo>
                      <a:pt x="4" y="36"/>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06" name="Freeform 1993"/>
              <p:cNvSpPr>
                <a:spLocks/>
              </p:cNvSpPr>
              <p:nvPr/>
            </p:nvSpPr>
            <p:spPr bwMode="auto">
              <a:xfrm>
                <a:off x="6911" y="2738"/>
                <a:ext cx="5" cy="35"/>
              </a:xfrm>
              <a:custGeom>
                <a:avLst/>
                <a:gdLst>
                  <a:gd name="T0" fmla="*/ 5 w 5"/>
                  <a:gd name="T1" fmla="*/ 35 h 35"/>
                  <a:gd name="T2" fmla="*/ 0 w 5"/>
                  <a:gd name="T3" fmla="*/ 34 h 35"/>
                  <a:gd name="T4" fmla="*/ 0 w 5"/>
                  <a:gd name="T5" fmla="*/ 0 h 35"/>
                  <a:gd name="T6" fmla="*/ 5 w 5"/>
                  <a:gd name="T7" fmla="*/ 1 h 35"/>
                  <a:gd name="T8" fmla="*/ 5 w 5"/>
                  <a:gd name="T9" fmla="*/ 35 h 35"/>
                </a:gdLst>
                <a:ahLst/>
                <a:cxnLst>
                  <a:cxn ang="0">
                    <a:pos x="T0" y="T1"/>
                  </a:cxn>
                  <a:cxn ang="0">
                    <a:pos x="T2" y="T3"/>
                  </a:cxn>
                  <a:cxn ang="0">
                    <a:pos x="T4" y="T5"/>
                  </a:cxn>
                  <a:cxn ang="0">
                    <a:pos x="T6" y="T7"/>
                  </a:cxn>
                  <a:cxn ang="0">
                    <a:pos x="T8" y="T9"/>
                  </a:cxn>
                </a:cxnLst>
                <a:rect l="0" t="0" r="r" b="b"/>
                <a:pathLst>
                  <a:path w="5" h="35">
                    <a:moveTo>
                      <a:pt x="5" y="35"/>
                    </a:moveTo>
                    <a:lnTo>
                      <a:pt x="0" y="34"/>
                    </a:lnTo>
                    <a:lnTo>
                      <a:pt x="0" y="0"/>
                    </a:lnTo>
                    <a:lnTo>
                      <a:pt x="5" y="1"/>
                    </a:lnTo>
                    <a:lnTo>
                      <a:pt x="5" y="35"/>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07" name="Freeform 1994"/>
              <p:cNvSpPr>
                <a:spLocks noEditPoints="1"/>
              </p:cNvSpPr>
              <p:nvPr/>
            </p:nvSpPr>
            <p:spPr bwMode="auto">
              <a:xfrm>
                <a:off x="6726" y="2692"/>
                <a:ext cx="53" cy="21"/>
              </a:xfrm>
              <a:custGeom>
                <a:avLst/>
                <a:gdLst>
                  <a:gd name="T0" fmla="*/ 76 w 616"/>
                  <a:gd name="T1" fmla="*/ 233 h 233"/>
                  <a:gd name="T2" fmla="*/ 0 w 616"/>
                  <a:gd name="T3" fmla="*/ 208 h 233"/>
                  <a:gd name="T4" fmla="*/ 450 w 616"/>
                  <a:gd name="T5" fmla="*/ 42 h 233"/>
                  <a:gd name="T6" fmla="*/ 450 w 616"/>
                  <a:gd name="T7" fmla="*/ 96 h 233"/>
                  <a:gd name="T8" fmla="*/ 76 w 616"/>
                  <a:gd name="T9" fmla="*/ 233 h 233"/>
                  <a:gd name="T10" fmla="*/ 500 w 616"/>
                  <a:gd name="T11" fmla="*/ 77 h 233"/>
                  <a:gd name="T12" fmla="*/ 500 w 616"/>
                  <a:gd name="T13" fmla="*/ 24 h 233"/>
                  <a:gd name="T14" fmla="*/ 560 w 616"/>
                  <a:gd name="T15" fmla="*/ 2 h 233"/>
                  <a:gd name="T16" fmla="*/ 565 w 616"/>
                  <a:gd name="T17" fmla="*/ 0 h 233"/>
                  <a:gd name="T18" fmla="*/ 616 w 616"/>
                  <a:gd name="T19" fmla="*/ 17 h 233"/>
                  <a:gd name="T20" fmla="*/ 616 w 616"/>
                  <a:gd name="T21" fmla="*/ 34 h 233"/>
                  <a:gd name="T22" fmla="*/ 500 w 616"/>
                  <a:gd name="T23" fmla="*/ 7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6" h="233">
                    <a:moveTo>
                      <a:pt x="76" y="233"/>
                    </a:moveTo>
                    <a:lnTo>
                      <a:pt x="0" y="208"/>
                    </a:lnTo>
                    <a:lnTo>
                      <a:pt x="450" y="42"/>
                    </a:lnTo>
                    <a:lnTo>
                      <a:pt x="450" y="96"/>
                    </a:lnTo>
                    <a:lnTo>
                      <a:pt x="76" y="233"/>
                    </a:lnTo>
                    <a:moveTo>
                      <a:pt x="500" y="77"/>
                    </a:moveTo>
                    <a:lnTo>
                      <a:pt x="500" y="24"/>
                    </a:lnTo>
                    <a:lnTo>
                      <a:pt x="560" y="2"/>
                    </a:lnTo>
                    <a:lnTo>
                      <a:pt x="565" y="0"/>
                    </a:lnTo>
                    <a:lnTo>
                      <a:pt x="616" y="17"/>
                    </a:lnTo>
                    <a:lnTo>
                      <a:pt x="616" y="34"/>
                    </a:lnTo>
                    <a:lnTo>
                      <a:pt x="500" y="77"/>
                    </a:lnTo>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08" name="Freeform 1995"/>
              <p:cNvSpPr>
                <a:spLocks noEditPoints="1"/>
              </p:cNvSpPr>
              <p:nvPr/>
            </p:nvSpPr>
            <p:spPr bwMode="auto">
              <a:xfrm>
                <a:off x="6765" y="2689"/>
                <a:ext cx="4" cy="36"/>
              </a:xfrm>
              <a:custGeom>
                <a:avLst/>
                <a:gdLst>
                  <a:gd name="T0" fmla="*/ 50 w 50"/>
                  <a:gd name="T1" fmla="*/ 412 h 412"/>
                  <a:gd name="T2" fmla="*/ 0 w 50"/>
                  <a:gd name="T3" fmla="*/ 395 h 412"/>
                  <a:gd name="T4" fmla="*/ 0 w 50"/>
                  <a:gd name="T5" fmla="*/ 354 h 412"/>
                  <a:gd name="T6" fmla="*/ 50 w 50"/>
                  <a:gd name="T7" fmla="*/ 337 h 412"/>
                  <a:gd name="T8" fmla="*/ 50 w 50"/>
                  <a:gd name="T9" fmla="*/ 412 h 412"/>
                  <a:gd name="T10" fmla="*/ 0 w 50"/>
                  <a:gd name="T11" fmla="*/ 301 h 412"/>
                  <a:gd name="T12" fmla="*/ 0 w 50"/>
                  <a:gd name="T13" fmla="*/ 0 h 412"/>
                  <a:gd name="T14" fmla="*/ 50 w 50"/>
                  <a:gd name="T15" fmla="*/ 16 h 412"/>
                  <a:gd name="T16" fmla="*/ 50 w 50"/>
                  <a:gd name="T17" fmla="*/ 284 h 412"/>
                  <a:gd name="T18" fmla="*/ 0 w 50"/>
                  <a:gd name="T19" fmla="*/ 301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412">
                    <a:moveTo>
                      <a:pt x="50" y="412"/>
                    </a:moveTo>
                    <a:lnTo>
                      <a:pt x="0" y="395"/>
                    </a:lnTo>
                    <a:lnTo>
                      <a:pt x="0" y="354"/>
                    </a:lnTo>
                    <a:lnTo>
                      <a:pt x="50" y="337"/>
                    </a:lnTo>
                    <a:lnTo>
                      <a:pt x="50" y="412"/>
                    </a:lnTo>
                    <a:moveTo>
                      <a:pt x="0" y="301"/>
                    </a:moveTo>
                    <a:lnTo>
                      <a:pt x="0" y="0"/>
                    </a:lnTo>
                    <a:lnTo>
                      <a:pt x="50" y="16"/>
                    </a:lnTo>
                    <a:lnTo>
                      <a:pt x="50" y="284"/>
                    </a:lnTo>
                    <a:lnTo>
                      <a:pt x="0" y="301"/>
                    </a:lnTo>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09" name="Freeform 1996"/>
              <p:cNvSpPr>
                <a:spLocks noEditPoints="1"/>
              </p:cNvSpPr>
              <p:nvPr/>
            </p:nvSpPr>
            <p:spPr bwMode="auto">
              <a:xfrm>
                <a:off x="6753" y="2702"/>
                <a:ext cx="57" cy="20"/>
              </a:xfrm>
              <a:custGeom>
                <a:avLst/>
                <a:gdLst>
                  <a:gd name="T0" fmla="*/ 77 w 655"/>
                  <a:gd name="T1" fmla="*/ 230 h 230"/>
                  <a:gd name="T2" fmla="*/ 0 w 655"/>
                  <a:gd name="T3" fmla="*/ 204 h 230"/>
                  <a:gd name="T4" fmla="*/ 137 w 655"/>
                  <a:gd name="T5" fmla="*/ 155 h 230"/>
                  <a:gd name="T6" fmla="*/ 187 w 655"/>
                  <a:gd name="T7" fmla="*/ 138 h 230"/>
                  <a:gd name="T8" fmla="*/ 303 w 655"/>
                  <a:gd name="T9" fmla="*/ 96 h 230"/>
                  <a:gd name="T10" fmla="*/ 303 w 655"/>
                  <a:gd name="T11" fmla="*/ 149 h 230"/>
                  <a:gd name="T12" fmla="*/ 187 w 655"/>
                  <a:gd name="T13" fmla="*/ 191 h 230"/>
                  <a:gd name="T14" fmla="*/ 137 w 655"/>
                  <a:gd name="T15" fmla="*/ 208 h 230"/>
                  <a:gd name="T16" fmla="*/ 77 w 655"/>
                  <a:gd name="T17" fmla="*/ 230 h 230"/>
                  <a:gd name="T18" fmla="*/ 354 w 655"/>
                  <a:gd name="T19" fmla="*/ 132 h 230"/>
                  <a:gd name="T20" fmla="*/ 354 w 655"/>
                  <a:gd name="T21" fmla="*/ 79 h 230"/>
                  <a:gd name="T22" fmla="*/ 578 w 655"/>
                  <a:gd name="T23" fmla="*/ 0 h 230"/>
                  <a:gd name="T24" fmla="*/ 655 w 655"/>
                  <a:gd name="T25" fmla="*/ 25 h 230"/>
                  <a:gd name="T26" fmla="*/ 354 w 655"/>
                  <a:gd name="T27" fmla="*/ 13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5" h="230">
                    <a:moveTo>
                      <a:pt x="77" y="230"/>
                    </a:moveTo>
                    <a:lnTo>
                      <a:pt x="0" y="204"/>
                    </a:lnTo>
                    <a:lnTo>
                      <a:pt x="137" y="155"/>
                    </a:lnTo>
                    <a:lnTo>
                      <a:pt x="187" y="138"/>
                    </a:lnTo>
                    <a:lnTo>
                      <a:pt x="303" y="96"/>
                    </a:lnTo>
                    <a:lnTo>
                      <a:pt x="303" y="149"/>
                    </a:lnTo>
                    <a:lnTo>
                      <a:pt x="187" y="191"/>
                    </a:lnTo>
                    <a:lnTo>
                      <a:pt x="137" y="208"/>
                    </a:lnTo>
                    <a:lnTo>
                      <a:pt x="77" y="230"/>
                    </a:lnTo>
                    <a:moveTo>
                      <a:pt x="354" y="132"/>
                    </a:moveTo>
                    <a:lnTo>
                      <a:pt x="354" y="79"/>
                    </a:lnTo>
                    <a:lnTo>
                      <a:pt x="578" y="0"/>
                    </a:lnTo>
                    <a:lnTo>
                      <a:pt x="655" y="25"/>
                    </a:lnTo>
                    <a:lnTo>
                      <a:pt x="354" y="132"/>
                    </a:lnTo>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10" name="Freeform 1997"/>
              <p:cNvSpPr>
                <a:spLocks/>
              </p:cNvSpPr>
              <p:nvPr/>
            </p:nvSpPr>
            <p:spPr bwMode="auto">
              <a:xfrm>
                <a:off x="6779" y="2694"/>
                <a:ext cx="5" cy="35"/>
              </a:xfrm>
              <a:custGeom>
                <a:avLst/>
                <a:gdLst>
                  <a:gd name="T0" fmla="*/ 5 w 5"/>
                  <a:gd name="T1" fmla="*/ 35 h 35"/>
                  <a:gd name="T2" fmla="*/ 0 w 5"/>
                  <a:gd name="T3" fmla="*/ 34 h 35"/>
                  <a:gd name="T4" fmla="*/ 0 w 5"/>
                  <a:gd name="T5" fmla="*/ 0 h 35"/>
                  <a:gd name="T6" fmla="*/ 5 w 5"/>
                  <a:gd name="T7" fmla="*/ 1 h 35"/>
                  <a:gd name="T8" fmla="*/ 5 w 5"/>
                  <a:gd name="T9" fmla="*/ 35 h 35"/>
                </a:gdLst>
                <a:ahLst/>
                <a:cxnLst>
                  <a:cxn ang="0">
                    <a:pos x="T0" y="T1"/>
                  </a:cxn>
                  <a:cxn ang="0">
                    <a:pos x="T2" y="T3"/>
                  </a:cxn>
                  <a:cxn ang="0">
                    <a:pos x="T4" y="T5"/>
                  </a:cxn>
                  <a:cxn ang="0">
                    <a:pos x="T6" y="T7"/>
                  </a:cxn>
                  <a:cxn ang="0">
                    <a:pos x="T8" y="T9"/>
                  </a:cxn>
                </a:cxnLst>
                <a:rect l="0" t="0" r="r" b="b"/>
                <a:pathLst>
                  <a:path w="5" h="35">
                    <a:moveTo>
                      <a:pt x="5" y="35"/>
                    </a:moveTo>
                    <a:lnTo>
                      <a:pt x="0" y="34"/>
                    </a:lnTo>
                    <a:lnTo>
                      <a:pt x="0" y="0"/>
                    </a:lnTo>
                    <a:lnTo>
                      <a:pt x="5" y="1"/>
                    </a:lnTo>
                    <a:lnTo>
                      <a:pt x="5" y="35"/>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11" name="Freeform 1998"/>
              <p:cNvSpPr>
                <a:spLocks/>
              </p:cNvSpPr>
              <p:nvPr/>
            </p:nvSpPr>
            <p:spPr bwMode="auto">
              <a:xfrm>
                <a:off x="7048" y="2783"/>
                <a:ext cx="4" cy="35"/>
              </a:xfrm>
              <a:custGeom>
                <a:avLst/>
                <a:gdLst>
                  <a:gd name="T0" fmla="*/ 4 w 4"/>
                  <a:gd name="T1" fmla="*/ 35 h 35"/>
                  <a:gd name="T2" fmla="*/ 0 w 4"/>
                  <a:gd name="T3" fmla="*/ 34 h 35"/>
                  <a:gd name="T4" fmla="*/ 0 w 4"/>
                  <a:gd name="T5" fmla="*/ 0 h 35"/>
                  <a:gd name="T6" fmla="*/ 4 w 4"/>
                  <a:gd name="T7" fmla="*/ 1 h 35"/>
                  <a:gd name="T8" fmla="*/ 4 w 4"/>
                  <a:gd name="T9" fmla="*/ 35 h 35"/>
                </a:gdLst>
                <a:ahLst/>
                <a:cxnLst>
                  <a:cxn ang="0">
                    <a:pos x="T0" y="T1"/>
                  </a:cxn>
                  <a:cxn ang="0">
                    <a:pos x="T2" y="T3"/>
                  </a:cxn>
                  <a:cxn ang="0">
                    <a:pos x="T4" y="T5"/>
                  </a:cxn>
                  <a:cxn ang="0">
                    <a:pos x="T6" y="T7"/>
                  </a:cxn>
                  <a:cxn ang="0">
                    <a:pos x="T8" y="T9"/>
                  </a:cxn>
                </a:cxnLst>
                <a:rect l="0" t="0" r="r" b="b"/>
                <a:pathLst>
                  <a:path w="4" h="35">
                    <a:moveTo>
                      <a:pt x="4" y="35"/>
                    </a:moveTo>
                    <a:lnTo>
                      <a:pt x="0" y="34"/>
                    </a:lnTo>
                    <a:lnTo>
                      <a:pt x="0" y="0"/>
                    </a:lnTo>
                    <a:lnTo>
                      <a:pt x="4" y="1"/>
                    </a:lnTo>
                    <a:lnTo>
                      <a:pt x="4" y="35"/>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12" name="Freeform 1999"/>
              <p:cNvSpPr>
                <a:spLocks noEditPoints="1"/>
              </p:cNvSpPr>
              <p:nvPr/>
            </p:nvSpPr>
            <p:spPr bwMode="auto">
              <a:xfrm>
                <a:off x="6668" y="2691"/>
                <a:ext cx="422" cy="212"/>
              </a:xfrm>
              <a:custGeom>
                <a:avLst/>
                <a:gdLst>
                  <a:gd name="T0" fmla="*/ 4446 w 4887"/>
                  <a:gd name="T1" fmla="*/ 1473 h 2450"/>
                  <a:gd name="T2" fmla="*/ 4396 w 4887"/>
                  <a:gd name="T3" fmla="*/ 2288 h 2450"/>
                  <a:gd name="T4" fmla="*/ 3983 w 4887"/>
                  <a:gd name="T5" fmla="*/ 2017 h 2450"/>
                  <a:gd name="T6" fmla="*/ 3834 w 4887"/>
                  <a:gd name="T7" fmla="*/ 1270 h 2450"/>
                  <a:gd name="T8" fmla="*/ 3784 w 4887"/>
                  <a:gd name="T9" fmla="*/ 2085 h 2450"/>
                  <a:gd name="T10" fmla="*/ 3784 w 4887"/>
                  <a:gd name="T11" fmla="*/ 1941 h 2450"/>
                  <a:gd name="T12" fmla="*/ 3119 w 4887"/>
                  <a:gd name="T13" fmla="*/ 1864 h 2450"/>
                  <a:gd name="T14" fmla="*/ 3226 w 4887"/>
                  <a:gd name="T15" fmla="*/ 1900 h 2450"/>
                  <a:gd name="T16" fmla="*/ 3276 w 4887"/>
                  <a:gd name="T17" fmla="*/ 1200 h 2450"/>
                  <a:gd name="T18" fmla="*/ 3750 w 4887"/>
                  <a:gd name="T19" fmla="*/ 1652 h 2450"/>
                  <a:gd name="T20" fmla="*/ 3784 w 4887"/>
                  <a:gd name="T21" fmla="*/ 1888 h 2450"/>
                  <a:gd name="T22" fmla="*/ 2868 w 4887"/>
                  <a:gd name="T23" fmla="*/ 950 h 2450"/>
                  <a:gd name="T24" fmla="*/ 2818 w 4887"/>
                  <a:gd name="T25" fmla="*/ 1765 h 2450"/>
                  <a:gd name="T26" fmla="*/ 2652 w 4887"/>
                  <a:gd name="T27" fmla="*/ 1152 h 2450"/>
                  <a:gd name="T28" fmla="*/ 2559 w 4887"/>
                  <a:gd name="T29" fmla="*/ 848 h 2450"/>
                  <a:gd name="T30" fmla="*/ 3226 w 4887"/>
                  <a:gd name="T31" fmla="*/ 1676 h 2450"/>
                  <a:gd name="T32" fmla="*/ 3226 w 4887"/>
                  <a:gd name="T33" fmla="*/ 1181 h 2450"/>
                  <a:gd name="T34" fmla="*/ 1938 w 4887"/>
                  <a:gd name="T35" fmla="*/ 1473 h 2450"/>
                  <a:gd name="T36" fmla="*/ 2011 w 4887"/>
                  <a:gd name="T37" fmla="*/ 956 h 2450"/>
                  <a:gd name="T38" fmla="*/ 1888 w 4887"/>
                  <a:gd name="T39" fmla="*/ 1456 h 2450"/>
                  <a:gd name="T40" fmla="*/ 1888 w 4887"/>
                  <a:gd name="T41" fmla="*/ 1456 h 2450"/>
                  <a:gd name="T42" fmla="*/ 3750 w 4887"/>
                  <a:gd name="T43" fmla="*/ 1242 h 2450"/>
                  <a:gd name="T44" fmla="*/ 1442 w 4887"/>
                  <a:gd name="T45" fmla="*/ 1309 h 2450"/>
                  <a:gd name="T46" fmla="*/ 1888 w 4887"/>
                  <a:gd name="T47" fmla="*/ 1158 h 2450"/>
                  <a:gd name="T48" fmla="*/ 3276 w 4887"/>
                  <a:gd name="T49" fmla="*/ 1146 h 2450"/>
                  <a:gd name="T50" fmla="*/ 3700 w 4887"/>
                  <a:gd name="T51" fmla="*/ 1307 h 2450"/>
                  <a:gd name="T52" fmla="*/ 1729 w 4887"/>
                  <a:gd name="T53" fmla="*/ 871 h 2450"/>
                  <a:gd name="T54" fmla="*/ 1175 w 4887"/>
                  <a:gd name="T55" fmla="*/ 1204 h 2450"/>
                  <a:gd name="T56" fmla="*/ 1045 w 4887"/>
                  <a:gd name="T57" fmla="*/ 1107 h 2450"/>
                  <a:gd name="T58" fmla="*/ 408 w 4887"/>
                  <a:gd name="T59" fmla="*/ 966 h 2450"/>
                  <a:gd name="T60" fmla="*/ 1125 w 4887"/>
                  <a:gd name="T61" fmla="*/ 687 h 2450"/>
                  <a:gd name="T62" fmla="*/ 3119 w 4887"/>
                  <a:gd name="T63" fmla="*/ 1086 h 2450"/>
                  <a:gd name="T64" fmla="*/ 3226 w 4887"/>
                  <a:gd name="T65" fmla="*/ 1127 h 2450"/>
                  <a:gd name="T66" fmla="*/ 1938 w 4887"/>
                  <a:gd name="T67" fmla="*/ 803 h 2450"/>
                  <a:gd name="T68" fmla="*/ 1938 w 4887"/>
                  <a:gd name="T69" fmla="*/ 750 h 2450"/>
                  <a:gd name="T70" fmla="*/ 2509 w 4887"/>
                  <a:gd name="T71" fmla="*/ 1056 h 2450"/>
                  <a:gd name="T72" fmla="*/ 1291 w 4887"/>
                  <a:gd name="T73" fmla="*/ 737 h 2450"/>
                  <a:gd name="T74" fmla="*/ 1175 w 4887"/>
                  <a:gd name="T75" fmla="*/ 999 h 2450"/>
                  <a:gd name="T76" fmla="*/ 1963 w 4887"/>
                  <a:gd name="T77" fmla="*/ 942 h 2450"/>
                  <a:gd name="T78" fmla="*/ 0 w 4887"/>
                  <a:gd name="T79" fmla="*/ 729 h 2450"/>
                  <a:gd name="T80" fmla="*/ 0 w 4887"/>
                  <a:gd name="T81" fmla="*/ 831 h 2450"/>
                  <a:gd name="T82" fmla="*/ 1342 w 4887"/>
                  <a:gd name="T83" fmla="*/ 752 h 2450"/>
                  <a:gd name="T84" fmla="*/ 333 w 4887"/>
                  <a:gd name="T85" fmla="*/ 941 h 2450"/>
                  <a:gd name="T86" fmla="*/ 333 w 4887"/>
                  <a:gd name="T87" fmla="*/ 611 h 2450"/>
                  <a:gd name="T88" fmla="*/ 1812 w 4887"/>
                  <a:gd name="T89" fmla="*/ 844 h 2450"/>
                  <a:gd name="T90" fmla="*/ 1729 w 4887"/>
                  <a:gd name="T91" fmla="*/ 818 h 2450"/>
                  <a:gd name="T92" fmla="*/ 1888 w 4887"/>
                  <a:gd name="T93" fmla="*/ 625 h 2450"/>
                  <a:gd name="T94" fmla="*/ 1291 w 4887"/>
                  <a:gd name="T95" fmla="*/ 685 h 2450"/>
                  <a:gd name="T96" fmla="*/ 1291 w 4887"/>
                  <a:gd name="T97" fmla="*/ 428 h 2450"/>
                  <a:gd name="T98" fmla="*/ 0 w 4887"/>
                  <a:gd name="T99" fmla="*/ 525 h 2450"/>
                  <a:gd name="T100" fmla="*/ 0 w 4887"/>
                  <a:gd name="T101" fmla="*/ 676 h 2450"/>
                  <a:gd name="T102" fmla="*/ 1065 w 4887"/>
                  <a:gd name="T103" fmla="*/ 353 h 2450"/>
                  <a:gd name="T104" fmla="*/ 221 w 4887"/>
                  <a:gd name="T105" fmla="*/ 598 h 2450"/>
                  <a:gd name="T106" fmla="*/ 333 w 4887"/>
                  <a:gd name="T107" fmla="*/ 445 h 2450"/>
                  <a:gd name="T108" fmla="*/ 408 w 4887"/>
                  <a:gd name="T109" fmla="*/ 532 h 2450"/>
                  <a:gd name="T110" fmla="*/ 408 w 4887"/>
                  <a:gd name="T111" fmla="*/ 532 h 2450"/>
                  <a:gd name="T112" fmla="*/ 190 w 4887"/>
                  <a:gd name="T113" fmla="*/ 402 h 2450"/>
                  <a:gd name="T114" fmla="*/ 408 w 4887"/>
                  <a:gd name="T115" fmla="*/ 416 h 2450"/>
                  <a:gd name="T116" fmla="*/ 988 w 4887"/>
                  <a:gd name="T117" fmla="*/ 327 h 2450"/>
                  <a:gd name="T118" fmla="*/ 0 w 4887"/>
                  <a:gd name="T119" fmla="*/ 291 h 2450"/>
                  <a:gd name="T120" fmla="*/ 358 w 4887"/>
                  <a:gd name="T121" fmla="*/ 340 h 2450"/>
                  <a:gd name="T122" fmla="*/ 408 w 4887"/>
                  <a:gd name="T123" fmla="*/ 135 h 2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87" h="2450">
                    <a:moveTo>
                      <a:pt x="4887" y="2450"/>
                    </a:moveTo>
                    <a:lnTo>
                      <a:pt x="4446" y="2304"/>
                    </a:lnTo>
                    <a:lnTo>
                      <a:pt x="4446" y="1473"/>
                    </a:lnTo>
                    <a:lnTo>
                      <a:pt x="4887" y="1619"/>
                    </a:lnTo>
                    <a:lnTo>
                      <a:pt x="4887" y="2450"/>
                    </a:lnTo>
                    <a:moveTo>
                      <a:pt x="4396" y="2288"/>
                    </a:moveTo>
                    <a:lnTo>
                      <a:pt x="3834" y="2101"/>
                    </a:lnTo>
                    <a:lnTo>
                      <a:pt x="3834" y="1960"/>
                    </a:lnTo>
                    <a:lnTo>
                      <a:pt x="3983" y="2017"/>
                    </a:lnTo>
                    <a:lnTo>
                      <a:pt x="4001" y="1970"/>
                    </a:lnTo>
                    <a:lnTo>
                      <a:pt x="3834" y="1907"/>
                    </a:lnTo>
                    <a:lnTo>
                      <a:pt x="3834" y="1270"/>
                    </a:lnTo>
                    <a:lnTo>
                      <a:pt x="4396" y="1457"/>
                    </a:lnTo>
                    <a:lnTo>
                      <a:pt x="4396" y="2288"/>
                    </a:lnTo>
                    <a:moveTo>
                      <a:pt x="3784" y="2085"/>
                    </a:moveTo>
                    <a:lnTo>
                      <a:pt x="3276" y="1916"/>
                    </a:lnTo>
                    <a:lnTo>
                      <a:pt x="3276" y="1748"/>
                    </a:lnTo>
                    <a:lnTo>
                      <a:pt x="3784" y="1941"/>
                    </a:lnTo>
                    <a:lnTo>
                      <a:pt x="3784" y="2085"/>
                    </a:lnTo>
                    <a:moveTo>
                      <a:pt x="3226" y="1900"/>
                    </a:moveTo>
                    <a:lnTo>
                      <a:pt x="3119" y="1864"/>
                    </a:lnTo>
                    <a:lnTo>
                      <a:pt x="3119" y="1689"/>
                    </a:lnTo>
                    <a:lnTo>
                      <a:pt x="3226" y="1729"/>
                    </a:lnTo>
                    <a:lnTo>
                      <a:pt x="3226" y="1900"/>
                    </a:lnTo>
                    <a:moveTo>
                      <a:pt x="3784" y="1888"/>
                    </a:moveTo>
                    <a:lnTo>
                      <a:pt x="3276" y="1695"/>
                    </a:lnTo>
                    <a:lnTo>
                      <a:pt x="3276" y="1200"/>
                    </a:lnTo>
                    <a:lnTo>
                      <a:pt x="3700" y="1361"/>
                    </a:lnTo>
                    <a:lnTo>
                      <a:pt x="3700" y="1652"/>
                    </a:lnTo>
                    <a:lnTo>
                      <a:pt x="3750" y="1652"/>
                    </a:lnTo>
                    <a:lnTo>
                      <a:pt x="3750" y="1380"/>
                    </a:lnTo>
                    <a:lnTo>
                      <a:pt x="3784" y="1392"/>
                    </a:lnTo>
                    <a:lnTo>
                      <a:pt x="3784" y="1888"/>
                    </a:lnTo>
                    <a:moveTo>
                      <a:pt x="3069" y="1848"/>
                    </a:moveTo>
                    <a:lnTo>
                      <a:pt x="2868" y="1781"/>
                    </a:lnTo>
                    <a:lnTo>
                      <a:pt x="2868" y="950"/>
                    </a:lnTo>
                    <a:lnTo>
                      <a:pt x="3069" y="1017"/>
                    </a:lnTo>
                    <a:lnTo>
                      <a:pt x="3069" y="1848"/>
                    </a:lnTo>
                    <a:moveTo>
                      <a:pt x="2818" y="1765"/>
                    </a:moveTo>
                    <a:lnTo>
                      <a:pt x="2559" y="1679"/>
                    </a:lnTo>
                    <a:lnTo>
                      <a:pt x="2559" y="1124"/>
                    </a:lnTo>
                    <a:lnTo>
                      <a:pt x="2652" y="1152"/>
                    </a:lnTo>
                    <a:lnTo>
                      <a:pt x="2666" y="1104"/>
                    </a:lnTo>
                    <a:lnTo>
                      <a:pt x="2559" y="1071"/>
                    </a:lnTo>
                    <a:lnTo>
                      <a:pt x="2559" y="848"/>
                    </a:lnTo>
                    <a:lnTo>
                      <a:pt x="2818" y="933"/>
                    </a:lnTo>
                    <a:lnTo>
                      <a:pt x="2818" y="1765"/>
                    </a:lnTo>
                    <a:moveTo>
                      <a:pt x="3226" y="1676"/>
                    </a:moveTo>
                    <a:lnTo>
                      <a:pt x="3119" y="1635"/>
                    </a:lnTo>
                    <a:lnTo>
                      <a:pt x="3119" y="1140"/>
                    </a:lnTo>
                    <a:lnTo>
                      <a:pt x="3226" y="1181"/>
                    </a:lnTo>
                    <a:lnTo>
                      <a:pt x="3226" y="1676"/>
                    </a:lnTo>
                    <a:moveTo>
                      <a:pt x="2509" y="1662"/>
                    </a:moveTo>
                    <a:lnTo>
                      <a:pt x="1938" y="1473"/>
                    </a:lnTo>
                    <a:lnTo>
                      <a:pt x="1938" y="1003"/>
                    </a:lnTo>
                    <a:lnTo>
                      <a:pt x="2017" y="976"/>
                    </a:lnTo>
                    <a:lnTo>
                      <a:pt x="2011" y="956"/>
                    </a:lnTo>
                    <a:lnTo>
                      <a:pt x="2509" y="1108"/>
                    </a:lnTo>
                    <a:lnTo>
                      <a:pt x="2509" y="1662"/>
                    </a:lnTo>
                    <a:moveTo>
                      <a:pt x="1888" y="1456"/>
                    </a:moveTo>
                    <a:lnTo>
                      <a:pt x="1521" y="1335"/>
                    </a:lnTo>
                    <a:lnTo>
                      <a:pt x="1888" y="1211"/>
                    </a:lnTo>
                    <a:lnTo>
                      <a:pt x="1888" y="1456"/>
                    </a:lnTo>
                    <a:moveTo>
                      <a:pt x="3784" y="1339"/>
                    </a:moveTo>
                    <a:lnTo>
                      <a:pt x="3750" y="1326"/>
                    </a:lnTo>
                    <a:lnTo>
                      <a:pt x="3750" y="1242"/>
                    </a:lnTo>
                    <a:lnTo>
                      <a:pt x="3784" y="1254"/>
                    </a:lnTo>
                    <a:lnTo>
                      <a:pt x="3784" y="1339"/>
                    </a:lnTo>
                    <a:moveTo>
                      <a:pt x="1442" y="1309"/>
                    </a:moveTo>
                    <a:lnTo>
                      <a:pt x="1230" y="1238"/>
                    </a:lnTo>
                    <a:lnTo>
                      <a:pt x="1888" y="1020"/>
                    </a:lnTo>
                    <a:lnTo>
                      <a:pt x="1888" y="1158"/>
                    </a:lnTo>
                    <a:lnTo>
                      <a:pt x="1442" y="1309"/>
                    </a:lnTo>
                    <a:moveTo>
                      <a:pt x="3700" y="1307"/>
                    </a:moveTo>
                    <a:lnTo>
                      <a:pt x="3276" y="1146"/>
                    </a:lnTo>
                    <a:lnTo>
                      <a:pt x="3276" y="1085"/>
                    </a:lnTo>
                    <a:lnTo>
                      <a:pt x="3700" y="1226"/>
                    </a:lnTo>
                    <a:lnTo>
                      <a:pt x="3700" y="1307"/>
                    </a:lnTo>
                    <a:moveTo>
                      <a:pt x="1175" y="1204"/>
                    </a:moveTo>
                    <a:lnTo>
                      <a:pt x="1175" y="1052"/>
                    </a:lnTo>
                    <a:lnTo>
                      <a:pt x="1729" y="871"/>
                    </a:lnTo>
                    <a:lnTo>
                      <a:pt x="1888" y="919"/>
                    </a:lnTo>
                    <a:lnTo>
                      <a:pt x="1888" y="967"/>
                    </a:lnTo>
                    <a:lnTo>
                      <a:pt x="1175" y="1204"/>
                    </a:lnTo>
                    <a:moveTo>
                      <a:pt x="1125" y="1203"/>
                    </a:moveTo>
                    <a:lnTo>
                      <a:pt x="940" y="1142"/>
                    </a:lnTo>
                    <a:lnTo>
                      <a:pt x="1045" y="1107"/>
                    </a:lnTo>
                    <a:lnTo>
                      <a:pt x="1029" y="1060"/>
                    </a:lnTo>
                    <a:lnTo>
                      <a:pt x="860" y="1116"/>
                    </a:lnTo>
                    <a:lnTo>
                      <a:pt x="408" y="966"/>
                    </a:lnTo>
                    <a:lnTo>
                      <a:pt x="408" y="585"/>
                    </a:lnTo>
                    <a:lnTo>
                      <a:pt x="585" y="522"/>
                    </a:lnTo>
                    <a:lnTo>
                      <a:pt x="1125" y="687"/>
                    </a:lnTo>
                    <a:lnTo>
                      <a:pt x="1125" y="1203"/>
                    </a:lnTo>
                    <a:moveTo>
                      <a:pt x="3226" y="1127"/>
                    </a:moveTo>
                    <a:lnTo>
                      <a:pt x="3119" y="1086"/>
                    </a:lnTo>
                    <a:lnTo>
                      <a:pt x="3119" y="1033"/>
                    </a:lnTo>
                    <a:lnTo>
                      <a:pt x="3226" y="1069"/>
                    </a:lnTo>
                    <a:lnTo>
                      <a:pt x="3226" y="1127"/>
                    </a:lnTo>
                    <a:moveTo>
                      <a:pt x="2509" y="1056"/>
                    </a:moveTo>
                    <a:lnTo>
                      <a:pt x="1938" y="882"/>
                    </a:lnTo>
                    <a:lnTo>
                      <a:pt x="1938" y="803"/>
                    </a:lnTo>
                    <a:lnTo>
                      <a:pt x="2017" y="777"/>
                    </a:lnTo>
                    <a:lnTo>
                      <a:pt x="2002" y="729"/>
                    </a:lnTo>
                    <a:lnTo>
                      <a:pt x="1938" y="750"/>
                    </a:lnTo>
                    <a:lnTo>
                      <a:pt x="1938" y="642"/>
                    </a:lnTo>
                    <a:lnTo>
                      <a:pt x="2509" y="831"/>
                    </a:lnTo>
                    <a:lnTo>
                      <a:pt x="2509" y="1056"/>
                    </a:lnTo>
                    <a:moveTo>
                      <a:pt x="1175" y="999"/>
                    </a:moveTo>
                    <a:lnTo>
                      <a:pt x="1175" y="702"/>
                    </a:lnTo>
                    <a:lnTo>
                      <a:pt x="1291" y="737"/>
                    </a:lnTo>
                    <a:lnTo>
                      <a:pt x="1291" y="953"/>
                    </a:lnTo>
                    <a:lnTo>
                      <a:pt x="1316" y="953"/>
                    </a:lnTo>
                    <a:lnTo>
                      <a:pt x="1175" y="999"/>
                    </a:lnTo>
                    <a:moveTo>
                      <a:pt x="1938" y="950"/>
                    </a:moveTo>
                    <a:lnTo>
                      <a:pt x="1938" y="934"/>
                    </a:lnTo>
                    <a:lnTo>
                      <a:pt x="1963" y="942"/>
                    </a:lnTo>
                    <a:lnTo>
                      <a:pt x="1938" y="950"/>
                    </a:lnTo>
                    <a:moveTo>
                      <a:pt x="0" y="946"/>
                    </a:moveTo>
                    <a:lnTo>
                      <a:pt x="0" y="729"/>
                    </a:lnTo>
                    <a:lnTo>
                      <a:pt x="171" y="668"/>
                    </a:lnTo>
                    <a:lnTo>
                      <a:pt x="171" y="887"/>
                    </a:lnTo>
                    <a:lnTo>
                      <a:pt x="0" y="831"/>
                    </a:lnTo>
                    <a:lnTo>
                      <a:pt x="0" y="946"/>
                    </a:lnTo>
                    <a:moveTo>
                      <a:pt x="1342" y="945"/>
                    </a:moveTo>
                    <a:lnTo>
                      <a:pt x="1342" y="752"/>
                    </a:lnTo>
                    <a:lnTo>
                      <a:pt x="1646" y="845"/>
                    </a:lnTo>
                    <a:lnTo>
                      <a:pt x="1342" y="945"/>
                    </a:lnTo>
                    <a:moveTo>
                      <a:pt x="333" y="941"/>
                    </a:moveTo>
                    <a:lnTo>
                      <a:pt x="221" y="904"/>
                    </a:lnTo>
                    <a:lnTo>
                      <a:pt x="221" y="651"/>
                    </a:lnTo>
                    <a:lnTo>
                      <a:pt x="333" y="611"/>
                    </a:lnTo>
                    <a:lnTo>
                      <a:pt x="333" y="941"/>
                    </a:lnTo>
                    <a:moveTo>
                      <a:pt x="1888" y="867"/>
                    </a:moveTo>
                    <a:lnTo>
                      <a:pt x="1812" y="844"/>
                    </a:lnTo>
                    <a:lnTo>
                      <a:pt x="1888" y="819"/>
                    </a:lnTo>
                    <a:lnTo>
                      <a:pt x="1888" y="867"/>
                    </a:lnTo>
                    <a:moveTo>
                      <a:pt x="1729" y="818"/>
                    </a:moveTo>
                    <a:lnTo>
                      <a:pt x="1342" y="700"/>
                    </a:lnTo>
                    <a:lnTo>
                      <a:pt x="1342" y="444"/>
                    </a:lnTo>
                    <a:lnTo>
                      <a:pt x="1888" y="625"/>
                    </a:lnTo>
                    <a:lnTo>
                      <a:pt x="1888" y="766"/>
                    </a:lnTo>
                    <a:lnTo>
                      <a:pt x="1729" y="818"/>
                    </a:lnTo>
                    <a:moveTo>
                      <a:pt x="1291" y="685"/>
                    </a:moveTo>
                    <a:lnTo>
                      <a:pt x="1175" y="650"/>
                    </a:lnTo>
                    <a:lnTo>
                      <a:pt x="1175" y="389"/>
                    </a:lnTo>
                    <a:lnTo>
                      <a:pt x="1291" y="428"/>
                    </a:lnTo>
                    <a:lnTo>
                      <a:pt x="1291" y="685"/>
                    </a:lnTo>
                    <a:moveTo>
                      <a:pt x="0" y="676"/>
                    </a:moveTo>
                    <a:lnTo>
                      <a:pt x="0" y="525"/>
                    </a:lnTo>
                    <a:lnTo>
                      <a:pt x="171" y="462"/>
                    </a:lnTo>
                    <a:lnTo>
                      <a:pt x="171" y="615"/>
                    </a:lnTo>
                    <a:lnTo>
                      <a:pt x="0" y="676"/>
                    </a:lnTo>
                    <a:moveTo>
                      <a:pt x="1125" y="634"/>
                    </a:moveTo>
                    <a:lnTo>
                      <a:pt x="665" y="494"/>
                    </a:lnTo>
                    <a:lnTo>
                      <a:pt x="1065" y="353"/>
                    </a:lnTo>
                    <a:lnTo>
                      <a:pt x="1125" y="372"/>
                    </a:lnTo>
                    <a:lnTo>
                      <a:pt x="1125" y="634"/>
                    </a:lnTo>
                    <a:moveTo>
                      <a:pt x="221" y="598"/>
                    </a:moveTo>
                    <a:lnTo>
                      <a:pt x="221" y="443"/>
                    </a:lnTo>
                    <a:lnTo>
                      <a:pt x="269" y="426"/>
                    </a:lnTo>
                    <a:lnTo>
                      <a:pt x="333" y="445"/>
                    </a:lnTo>
                    <a:lnTo>
                      <a:pt x="333" y="558"/>
                    </a:lnTo>
                    <a:lnTo>
                      <a:pt x="221" y="598"/>
                    </a:lnTo>
                    <a:moveTo>
                      <a:pt x="408" y="532"/>
                    </a:moveTo>
                    <a:lnTo>
                      <a:pt x="408" y="468"/>
                    </a:lnTo>
                    <a:lnTo>
                      <a:pt x="505" y="497"/>
                    </a:lnTo>
                    <a:lnTo>
                      <a:pt x="408" y="532"/>
                    </a:lnTo>
                    <a:moveTo>
                      <a:pt x="0" y="472"/>
                    </a:moveTo>
                    <a:lnTo>
                      <a:pt x="0" y="344"/>
                    </a:lnTo>
                    <a:lnTo>
                      <a:pt x="190" y="402"/>
                    </a:lnTo>
                    <a:lnTo>
                      <a:pt x="0" y="472"/>
                    </a:lnTo>
                    <a:moveTo>
                      <a:pt x="585" y="469"/>
                    </a:moveTo>
                    <a:lnTo>
                      <a:pt x="408" y="416"/>
                    </a:lnTo>
                    <a:lnTo>
                      <a:pt x="408" y="375"/>
                    </a:lnTo>
                    <a:lnTo>
                      <a:pt x="751" y="248"/>
                    </a:lnTo>
                    <a:lnTo>
                      <a:pt x="988" y="327"/>
                    </a:lnTo>
                    <a:lnTo>
                      <a:pt x="585" y="469"/>
                    </a:lnTo>
                    <a:moveTo>
                      <a:pt x="268" y="373"/>
                    </a:moveTo>
                    <a:lnTo>
                      <a:pt x="0" y="291"/>
                    </a:lnTo>
                    <a:lnTo>
                      <a:pt x="0" y="0"/>
                    </a:lnTo>
                    <a:lnTo>
                      <a:pt x="358" y="118"/>
                    </a:lnTo>
                    <a:lnTo>
                      <a:pt x="358" y="340"/>
                    </a:lnTo>
                    <a:lnTo>
                      <a:pt x="268" y="373"/>
                    </a:lnTo>
                    <a:moveTo>
                      <a:pt x="408" y="321"/>
                    </a:moveTo>
                    <a:lnTo>
                      <a:pt x="408" y="135"/>
                    </a:lnTo>
                    <a:lnTo>
                      <a:pt x="675" y="223"/>
                    </a:lnTo>
                    <a:lnTo>
                      <a:pt x="408" y="321"/>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13" name="Freeform 2000"/>
              <p:cNvSpPr>
                <a:spLocks/>
              </p:cNvSpPr>
              <p:nvPr/>
            </p:nvSpPr>
            <p:spPr bwMode="auto">
              <a:xfrm>
                <a:off x="6933" y="2779"/>
                <a:ext cx="4" cy="73"/>
              </a:xfrm>
              <a:custGeom>
                <a:avLst/>
                <a:gdLst>
                  <a:gd name="T0" fmla="*/ 4 w 4"/>
                  <a:gd name="T1" fmla="*/ 73 h 73"/>
                  <a:gd name="T2" fmla="*/ 0 w 4"/>
                  <a:gd name="T3" fmla="*/ 72 h 73"/>
                  <a:gd name="T4" fmla="*/ 0 w 4"/>
                  <a:gd name="T5" fmla="*/ 0 h 73"/>
                  <a:gd name="T6" fmla="*/ 4 w 4"/>
                  <a:gd name="T7" fmla="*/ 1 h 73"/>
                  <a:gd name="T8" fmla="*/ 4 w 4"/>
                  <a:gd name="T9" fmla="*/ 6 h 73"/>
                  <a:gd name="T10" fmla="*/ 3 w 4"/>
                  <a:gd name="T11" fmla="*/ 5 h 73"/>
                  <a:gd name="T12" fmla="*/ 1 w 4"/>
                  <a:gd name="T13" fmla="*/ 9 h 73"/>
                  <a:gd name="T14" fmla="*/ 4 w 4"/>
                  <a:gd name="T15" fmla="*/ 11 h 73"/>
                  <a:gd name="T16" fmla="*/ 4 w 4"/>
                  <a:gd name="T17" fmla="*/ 53 h 73"/>
                  <a:gd name="T18" fmla="*/ 3 w 4"/>
                  <a:gd name="T19" fmla="*/ 53 h 73"/>
                  <a:gd name="T20" fmla="*/ 1 w 4"/>
                  <a:gd name="T21" fmla="*/ 57 h 73"/>
                  <a:gd name="T22" fmla="*/ 4 w 4"/>
                  <a:gd name="T23" fmla="*/ 58 h 73"/>
                  <a:gd name="T24" fmla="*/ 4 w 4"/>
                  <a:gd name="T25"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73">
                    <a:moveTo>
                      <a:pt x="4" y="73"/>
                    </a:moveTo>
                    <a:lnTo>
                      <a:pt x="0" y="72"/>
                    </a:lnTo>
                    <a:lnTo>
                      <a:pt x="0" y="0"/>
                    </a:lnTo>
                    <a:lnTo>
                      <a:pt x="4" y="1"/>
                    </a:lnTo>
                    <a:lnTo>
                      <a:pt x="4" y="6"/>
                    </a:lnTo>
                    <a:lnTo>
                      <a:pt x="3" y="5"/>
                    </a:lnTo>
                    <a:lnTo>
                      <a:pt x="1" y="9"/>
                    </a:lnTo>
                    <a:lnTo>
                      <a:pt x="4" y="11"/>
                    </a:lnTo>
                    <a:lnTo>
                      <a:pt x="4" y="53"/>
                    </a:lnTo>
                    <a:lnTo>
                      <a:pt x="3" y="53"/>
                    </a:lnTo>
                    <a:lnTo>
                      <a:pt x="1" y="57"/>
                    </a:lnTo>
                    <a:lnTo>
                      <a:pt x="4" y="58"/>
                    </a:lnTo>
                    <a:lnTo>
                      <a:pt x="4" y="7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14" name="Freeform 2001"/>
              <p:cNvSpPr>
                <a:spLocks noEditPoints="1"/>
              </p:cNvSpPr>
              <p:nvPr/>
            </p:nvSpPr>
            <p:spPr bwMode="auto">
              <a:xfrm>
                <a:off x="6668" y="2716"/>
                <a:ext cx="230" cy="75"/>
              </a:xfrm>
              <a:custGeom>
                <a:avLst/>
                <a:gdLst>
                  <a:gd name="T0" fmla="*/ 2652 w 2666"/>
                  <a:gd name="T1" fmla="*/ 861 h 861"/>
                  <a:gd name="T2" fmla="*/ 2559 w 2666"/>
                  <a:gd name="T3" fmla="*/ 833 h 861"/>
                  <a:gd name="T4" fmla="*/ 2559 w 2666"/>
                  <a:gd name="T5" fmla="*/ 780 h 861"/>
                  <a:gd name="T6" fmla="*/ 2666 w 2666"/>
                  <a:gd name="T7" fmla="*/ 813 h 861"/>
                  <a:gd name="T8" fmla="*/ 2652 w 2666"/>
                  <a:gd name="T9" fmla="*/ 861 h 861"/>
                  <a:gd name="T10" fmla="*/ 2509 w 2666"/>
                  <a:gd name="T11" fmla="*/ 817 h 861"/>
                  <a:gd name="T12" fmla="*/ 2011 w 2666"/>
                  <a:gd name="T13" fmla="*/ 665 h 861"/>
                  <a:gd name="T14" fmla="*/ 2002 w 2666"/>
                  <a:gd name="T15" fmla="*/ 638 h 861"/>
                  <a:gd name="T16" fmla="*/ 1963 w 2666"/>
                  <a:gd name="T17" fmla="*/ 651 h 861"/>
                  <a:gd name="T18" fmla="*/ 1938 w 2666"/>
                  <a:gd name="T19" fmla="*/ 643 h 861"/>
                  <a:gd name="T20" fmla="*/ 1938 w 2666"/>
                  <a:gd name="T21" fmla="*/ 591 h 861"/>
                  <a:gd name="T22" fmla="*/ 2509 w 2666"/>
                  <a:gd name="T23" fmla="*/ 765 h 861"/>
                  <a:gd name="T24" fmla="*/ 2509 w 2666"/>
                  <a:gd name="T25" fmla="*/ 817 h 861"/>
                  <a:gd name="T26" fmla="*/ 1888 w 2666"/>
                  <a:gd name="T27" fmla="*/ 628 h 861"/>
                  <a:gd name="T28" fmla="*/ 1729 w 2666"/>
                  <a:gd name="T29" fmla="*/ 580 h 861"/>
                  <a:gd name="T30" fmla="*/ 1812 w 2666"/>
                  <a:gd name="T31" fmla="*/ 553 h 861"/>
                  <a:gd name="T32" fmla="*/ 1888 w 2666"/>
                  <a:gd name="T33" fmla="*/ 576 h 861"/>
                  <a:gd name="T34" fmla="*/ 1888 w 2666"/>
                  <a:gd name="T35" fmla="*/ 628 h 861"/>
                  <a:gd name="T36" fmla="*/ 1646 w 2666"/>
                  <a:gd name="T37" fmla="*/ 554 h 861"/>
                  <a:gd name="T38" fmla="*/ 1342 w 2666"/>
                  <a:gd name="T39" fmla="*/ 461 h 861"/>
                  <a:gd name="T40" fmla="*/ 1342 w 2666"/>
                  <a:gd name="T41" fmla="*/ 409 h 861"/>
                  <a:gd name="T42" fmla="*/ 1729 w 2666"/>
                  <a:gd name="T43" fmla="*/ 527 h 861"/>
                  <a:gd name="T44" fmla="*/ 1646 w 2666"/>
                  <a:gd name="T45" fmla="*/ 554 h 861"/>
                  <a:gd name="T46" fmla="*/ 1291 w 2666"/>
                  <a:gd name="T47" fmla="*/ 446 h 861"/>
                  <a:gd name="T48" fmla="*/ 1175 w 2666"/>
                  <a:gd name="T49" fmla="*/ 411 h 861"/>
                  <a:gd name="T50" fmla="*/ 1175 w 2666"/>
                  <a:gd name="T51" fmla="*/ 359 h 861"/>
                  <a:gd name="T52" fmla="*/ 1291 w 2666"/>
                  <a:gd name="T53" fmla="*/ 394 h 861"/>
                  <a:gd name="T54" fmla="*/ 1291 w 2666"/>
                  <a:gd name="T55" fmla="*/ 446 h 861"/>
                  <a:gd name="T56" fmla="*/ 1125 w 2666"/>
                  <a:gd name="T57" fmla="*/ 396 h 861"/>
                  <a:gd name="T58" fmla="*/ 585 w 2666"/>
                  <a:gd name="T59" fmla="*/ 231 h 861"/>
                  <a:gd name="T60" fmla="*/ 665 w 2666"/>
                  <a:gd name="T61" fmla="*/ 203 h 861"/>
                  <a:gd name="T62" fmla="*/ 1125 w 2666"/>
                  <a:gd name="T63" fmla="*/ 343 h 861"/>
                  <a:gd name="T64" fmla="*/ 1125 w 2666"/>
                  <a:gd name="T65" fmla="*/ 396 h 861"/>
                  <a:gd name="T66" fmla="*/ 505 w 2666"/>
                  <a:gd name="T67" fmla="*/ 206 h 861"/>
                  <a:gd name="T68" fmla="*/ 408 w 2666"/>
                  <a:gd name="T69" fmla="*/ 177 h 861"/>
                  <a:gd name="T70" fmla="*/ 408 w 2666"/>
                  <a:gd name="T71" fmla="*/ 125 h 861"/>
                  <a:gd name="T72" fmla="*/ 585 w 2666"/>
                  <a:gd name="T73" fmla="*/ 178 h 861"/>
                  <a:gd name="T74" fmla="*/ 505 w 2666"/>
                  <a:gd name="T75" fmla="*/ 206 h 861"/>
                  <a:gd name="T76" fmla="*/ 333 w 2666"/>
                  <a:gd name="T77" fmla="*/ 154 h 861"/>
                  <a:gd name="T78" fmla="*/ 269 w 2666"/>
                  <a:gd name="T79" fmla="*/ 135 h 861"/>
                  <a:gd name="T80" fmla="*/ 333 w 2666"/>
                  <a:gd name="T81" fmla="*/ 111 h 861"/>
                  <a:gd name="T82" fmla="*/ 333 w 2666"/>
                  <a:gd name="T83" fmla="*/ 154 h 861"/>
                  <a:gd name="T84" fmla="*/ 190 w 2666"/>
                  <a:gd name="T85" fmla="*/ 111 h 861"/>
                  <a:gd name="T86" fmla="*/ 0 w 2666"/>
                  <a:gd name="T87" fmla="*/ 53 h 861"/>
                  <a:gd name="T88" fmla="*/ 0 w 2666"/>
                  <a:gd name="T89" fmla="*/ 0 h 861"/>
                  <a:gd name="T90" fmla="*/ 268 w 2666"/>
                  <a:gd name="T91" fmla="*/ 82 h 861"/>
                  <a:gd name="T92" fmla="*/ 190 w 2666"/>
                  <a:gd name="T93" fmla="*/ 111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66" h="861">
                    <a:moveTo>
                      <a:pt x="2652" y="861"/>
                    </a:moveTo>
                    <a:lnTo>
                      <a:pt x="2559" y="833"/>
                    </a:lnTo>
                    <a:lnTo>
                      <a:pt x="2559" y="780"/>
                    </a:lnTo>
                    <a:lnTo>
                      <a:pt x="2666" y="813"/>
                    </a:lnTo>
                    <a:lnTo>
                      <a:pt x="2652" y="861"/>
                    </a:lnTo>
                    <a:moveTo>
                      <a:pt x="2509" y="817"/>
                    </a:moveTo>
                    <a:lnTo>
                      <a:pt x="2011" y="665"/>
                    </a:lnTo>
                    <a:lnTo>
                      <a:pt x="2002" y="638"/>
                    </a:lnTo>
                    <a:lnTo>
                      <a:pt x="1963" y="651"/>
                    </a:lnTo>
                    <a:lnTo>
                      <a:pt x="1938" y="643"/>
                    </a:lnTo>
                    <a:lnTo>
                      <a:pt x="1938" y="591"/>
                    </a:lnTo>
                    <a:lnTo>
                      <a:pt x="2509" y="765"/>
                    </a:lnTo>
                    <a:lnTo>
                      <a:pt x="2509" y="817"/>
                    </a:lnTo>
                    <a:moveTo>
                      <a:pt x="1888" y="628"/>
                    </a:moveTo>
                    <a:lnTo>
                      <a:pt x="1729" y="580"/>
                    </a:lnTo>
                    <a:lnTo>
                      <a:pt x="1812" y="553"/>
                    </a:lnTo>
                    <a:lnTo>
                      <a:pt x="1888" y="576"/>
                    </a:lnTo>
                    <a:lnTo>
                      <a:pt x="1888" y="628"/>
                    </a:lnTo>
                    <a:moveTo>
                      <a:pt x="1646" y="554"/>
                    </a:moveTo>
                    <a:lnTo>
                      <a:pt x="1342" y="461"/>
                    </a:lnTo>
                    <a:lnTo>
                      <a:pt x="1342" y="409"/>
                    </a:lnTo>
                    <a:lnTo>
                      <a:pt x="1729" y="527"/>
                    </a:lnTo>
                    <a:lnTo>
                      <a:pt x="1646" y="554"/>
                    </a:lnTo>
                    <a:moveTo>
                      <a:pt x="1291" y="446"/>
                    </a:moveTo>
                    <a:lnTo>
                      <a:pt x="1175" y="411"/>
                    </a:lnTo>
                    <a:lnTo>
                      <a:pt x="1175" y="359"/>
                    </a:lnTo>
                    <a:lnTo>
                      <a:pt x="1291" y="394"/>
                    </a:lnTo>
                    <a:lnTo>
                      <a:pt x="1291" y="446"/>
                    </a:lnTo>
                    <a:moveTo>
                      <a:pt x="1125" y="396"/>
                    </a:moveTo>
                    <a:lnTo>
                      <a:pt x="585" y="231"/>
                    </a:lnTo>
                    <a:lnTo>
                      <a:pt x="665" y="203"/>
                    </a:lnTo>
                    <a:lnTo>
                      <a:pt x="1125" y="343"/>
                    </a:lnTo>
                    <a:lnTo>
                      <a:pt x="1125" y="396"/>
                    </a:lnTo>
                    <a:moveTo>
                      <a:pt x="505" y="206"/>
                    </a:moveTo>
                    <a:lnTo>
                      <a:pt x="408" y="177"/>
                    </a:lnTo>
                    <a:lnTo>
                      <a:pt x="408" y="125"/>
                    </a:lnTo>
                    <a:lnTo>
                      <a:pt x="585" y="178"/>
                    </a:lnTo>
                    <a:lnTo>
                      <a:pt x="505" y="206"/>
                    </a:lnTo>
                    <a:moveTo>
                      <a:pt x="333" y="154"/>
                    </a:moveTo>
                    <a:lnTo>
                      <a:pt x="269" y="135"/>
                    </a:lnTo>
                    <a:lnTo>
                      <a:pt x="333" y="111"/>
                    </a:lnTo>
                    <a:lnTo>
                      <a:pt x="333" y="154"/>
                    </a:lnTo>
                    <a:moveTo>
                      <a:pt x="190" y="111"/>
                    </a:moveTo>
                    <a:lnTo>
                      <a:pt x="0" y="53"/>
                    </a:lnTo>
                    <a:lnTo>
                      <a:pt x="0" y="0"/>
                    </a:lnTo>
                    <a:lnTo>
                      <a:pt x="268" y="82"/>
                    </a:lnTo>
                    <a:lnTo>
                      <a:pt x="190" y="11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15" name="Freeform 2002"/>
              <p:cNvSpPr>
                <a:spLocks/>
              </p:cNvSpPr>
              <p:nvPr/>
            </p:nvSpPr>
            <p:spPr bwMode="auto">
              <a:xfrm>
                <a:off x="6885" y="2763"/>
                <a:ext cx="4" cy="73"/>
              </a:xfrm>
              <a:custGeom>
                <a:avLst/>
                <a:gdLst>
                  <a:gd name="T0" fmla="*/ 4 w 4"/>
                  <a:gd name="T1" fmla="*/ 73 h 73"/>
                  <a:gd name="T2" fmla="*/ 0 w 4"/>
                  <a:gd name="T3" fmla="*/ 72 h 73"/>
                  <a:gd name="T4" fmla="*/ 0 w 4"/>
                  <a:gd name="T5" fmla="*/ 0 h 73"/>
                  <a:gd name="T6" fmla="*/ 4 w 4"/>
                  <a:gd name="T7" fmla="*/ 1 h 73"/>
                  <a:gd name="T8" fmla="*/ 4 w 4"/>
                  <a:gd name="T9" fmla="*/ 73 h 73"/>
                </a:gdLst>
                <a:ahLst/>
                <a:cxnLst>
                  <a:cxn ang="0">
                    <a:pos x="T0" y="T1"/>
                  </a:cxn>
                  <a:cxn ang="0">
                    <a:pos x="T2" y="T3"/>
                  </a:cxn>
                  <a:cxn ang="0">
                    <a:pos x="T4" y="T5"/>
                  </a:cxn>
                  <a:cxn ang="0">
                    <a:pos x="T6" y="T7"/>
                  </a:cxn>
                  <a:cxn ang="0">
                    <a:pos x="T8" y="T9"/>
                  </a:cxn>
                </a:cxnLst>
                <a:rect l="0" t="0" r="r" b="b"/>
                <a:pathLst>
                  <a:path w="4" h="73">
                    <a:moveTo>
                      <a:pt x="4" y="73"/>
                    </a:moveTo>
                    <a:lnTo>
                      <a:pt x="0" y="72"/>
                    </a:lnTo>
                    <a:lnTo>
                      <a:pt x="0" y="0"/>
                    </a:lnTo>
                    <a:lnTo>
                      <a:pt x="4" y="1"/>
                    </a:lnTo>
                    <a:lnTo>
                      <a:pt x="4" y="7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16" name="Freeform 2003"/>
              <p:cNvSpPr>
                <a:spLocks noEditPoints="1"/>
              </p:cNvSpPr>
              <p:nvPr/>
            </p:nvSpPr>
            <p:spPr bwMode="auto">
              <a:xfrm>
                <a:off x="6934" y="2784"/>
                <a:ext cx="61" cy="27"/>
              </a:xfrm>
              <a:custGeom>
                <a:avLst/>
                <a:gdLst>
                  <a:gd name="T0" fmla="*/ 699 w 699"/>
                  <a:gd name="T1" fmla="*/ 312 h 312"/>
                  <a:gd name="T2" fmla="*/ 665 w 699"/>
                  <a:gd name="T3" fmla="*/ 300 h 312"/>
                  <a:gd name="T4" fmla="*/ 665 w 699"/>
                  <a:gd name="T5" fmla="*/ 246 h 312"/>
                  <a:gd name="T6" fmla="*/ 699 w 699"/>
                  <a:gd name="T7" fmla="*/ 259 h 312"/>
                  <a:gd name="T8" fmla="*/ 699 w 699"/>
                  <a:gd name="T9" fmla="*/ 312 h 312"/>
                  <a:gd name="T10" fmla="*/ 615 w 699"/>
                  <a:gd name="T11" fmla="*/ 281 h 312"/>
                  <a:gd name="T12" fmla="*/ 191 w 699"/>
                  <a:gd name="T13" fmla="*/ 120 h 312"/>
                  <a:gd name="T14" fmla="*/ 191 w 699"/>
                  <a:gd name="T15" fmla="*/ 66 h 312"/>
                  <a:gd name="T16" fmla="*/ 615 w 699"/>
                  <a:gd name="T17" fmla="*/ 227 h 312"/>
                  <a:gd name="T18" fmla="*/ 615 w 699"/>
                  <a:gd name="T19" fmla="*/ 281 h 312"/>
                  <a:gd name="T20" fmla="*/ 141 w 699"/>
                  <a:gd name="T21" fmla="*/ 101 h 312"/>
                  <a:gd name="T22" fmla="*/ 34 w 699"/>
                  <a:gd name="T23" fmla="*/ 60 h 312"/>
                  <a:gd name="T24" fmla="*/ 0 w 699"/>
                  <a:gd name="T25" fmla="*/ 47 h 312"/>
                  <a:gd name="T26" fmla="*/ 18 w 699"/>
                  <a:gd name="T27" fmla="*/ 0 h 312"/>
                  <a:gd name="T28" fmla="*/ 34 w 699"/>
                  <a:gd name="T29" fmla="*/ 6 h 312"/>
                  <a:gd name="T30" fmla="*/ 141 w 699"/>
                  <a:gd name="T31" fmla="*/ 47 h 312"/>
                  <a:gd name="T32" fmla="*/ 141 w 699"/>
                  <a:gd name="T33" fmla="*/ 101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9" h="312">
                    <a:moveTo>
                      <a:pt x="699" y="312"/>
                    </a:moveTo>
                    <a:lnTo>
                      <a:pt x="665" y="300"/>
                    </a:lnTo>
                    <a:lnTo>
                      <a:pt x="665" y="246"/>
                    </a:lnTo>
                    <a:lnTo>
                      <a:pt x="699" y="259"/>
                    </a:lnTo>
                    <a:lnTo>
                      <a:pt x="699" y="312"/>
                    </a:lnTo>
                    <a:moveTo>
                      <a:pt x="615" y="281"/>
                    </a:moveTo>
                    <a:lnTo>
                      <a:pt x="191" y="120"/>
                    </a:lnTo>
                    <a:lnTo>
                      <a:pt x="191" y="66"/>
                    </a:lnTo>
                    <a:lnTo>
                      <a:pt x="615" y="227"/>
                    </a:lnTo>
                    <a:lnTo>
                      <a:pt x="615" y="281"/>
                    </a:lnTo>
                    <a:moveTo>
                      <a:pt x="141" y="101"/>
                    </a:moveTo>
                    <a:lnTo>
                      <a:pt x="34" y="60"/>
                    </a:lnTo>
                    <a:lnTo>
                      <a:pt x="0" y="47"/>
                    </a:lnTo>
                    <a:lnTo>
                      <a:pt x="18" y="0"/>
                    </a:lnTo>
                    <a:lnTo>
                      <a:pt x="34" y="6"/>
                    </a:lnTo>
                    <a:lnTo>
                      <a:pt x="141" y="47"/>
                    </a:lnTo>
                    <a:lnTo>
                      <a:pt x="141" y="10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17" name="Freeform 2004"/>
              <p:cNvSpPr>
                <a:spLocks noEditPoints="1"/>
              </p:cNvSpPr>
              <p:nvPr/>
            </p:nvSpPr>
            <p:spPr bwMode="auto">
              <a:xfrm>
                <a:off x="6934" y="2832"/>
                <a:ext cx="79" cy="33"/>
              </a:xfrm>
              <a:custGeom>
                <a:avLst/>
                <a:gdLst>
                  <a:gd name="T0" fmla="*/ 898 w 916"/>
                  <a:gd name="T1" fmla="*/ 388 h 388"/>
                  <a:gd name="T2" fmla="*/ 749 w 916"/>
                  <a:gd name="T3" fmla="*/ 331 h 388"/>
                  <a:gd name="T4" fmla="*/ 749 w 916"/>
                  <a:gd name="T5" fmla="*/ 278 h 388"/>
                  <a:gd name="T6" fmla="*/ 916 w 916"/>
                  <a:gd name="T7" fmla="*/ 341 h 388"/>
                  <a:gd name="T8" fmla="*/ 898 w 916"/>
                  <a:gd name="T9" fmla="*/ 388 h 388"/>
                  <a:gd name="T10" fmla="*/ 699 w 916"/>
                  <a:gd name="T11" fmla="*/ 312 h 388"/>
                  <a:gd name="T12" fmla="*/ 191 w 916"/>
                  <a:gd name="T13" fmla="*/ 119 h 388"/>
                  <a:gd name="T14" fmla="*/ 191 w 916"/>
                  <a:gd name="T15" fmla="*/ 66 h 388"/>
                  <a:gd name="T16" fmla="*/ 699 w 916"/>
                  <a:gd name="T17" fmla="*/ 259 h 388"/>
                  <a:gd name="T18" fmla="*/ 699 w 916"/>
                  <a:gd name="T19" fmla="*/ 312 h 388"/>
                  <a:gd name="T20" fmla="*/ 141 w 916"/>
                  <a:gd name="T21" fmla="*/ 100 h 388"/>
                  <a:gd name="T22" fmla="*/ 34 w 916"/>
                  <a:gd name="T23" fmla="*/ 60 h 388"/>
                  <a:gd name="T24" fmla="*/ 0 w 916"/>
                  <a:gd name="T25" fmla="*/ 47 h 388"/>
                  <a:gd name="T26" fmla="*/ 18 w 916"/>
                  <a:gd name="T27" fmla="*/ 0 h 388"/>
                  <a:gd name="T28" fmla="*/ 34 w 916"/>
                  <a:gd name="T29" fmla="*/ 6 h 388"/>
                  <a:gd name="T30" fmla="*/ 141 w 916"/>
                  <a:gd name="T31" fmla="*/ 47 h 388"/>
                  <a:gd name="T32" fmla="*/ 141 w 916"/>
                  <a:gd name="T33" fmla="*/ 10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6" h="388">
                    <a:moveTo>
                      <a:pt x="898" y="388"/>
                    </a:moveTo>
                    <a:lnTo>
                      <a:pt x="749" y="331"/>
                    </a:lnTo>
                    <a:lnTo>
                      <a:pt x="749" y="278"/>
                    </a:lnTo>
                    <a:lnTo>
                      <a:pt x="916" y="341"/>
                    </a:lnTo>
                    <a:lnTo>
                      <a:pt x="898" y="388"/>
                    </a:lnTo>
                    <a:moveTo>
                      <a:pt x="699" y="312"/>
                    </a:moveTo>
                    <a:lnTo>
                      <a:pt x="191" y="119"/>
                    </a:lnTo>
                    <a:lnTo>
                      <a:pt x="191" y="66"/>
                    </a:lnTo>
                    <a:lnTo>
                      <a:pt x="699" y="259"/>
                    </a:lnTo>
                    <a:lnTo>
                      <a:pt x="699" y="312"/>
                    </a:lnTo>
                    <a:moveTo>
                      <a:pt x="141" y="100"/>
                    </a:moveTo>
                    <a:lnTo>
                      <a:pt x="34" y="60"/>
                    </a:lnTo>
                    <a:lnTo>
                      <a:pt x="0" y="47"/>
                    </a:lnTo>
                    <a:lnTo>
                      <a:pt x="18" y="0"/>
                    </a:lnTo>
                    <a:lnTo>
                      <a:pt x="34" y="6"/>
                    </a:lnTo>
                    <a:lnTo>
                      <a:pt x="141" y="47"/>
                    </a:lnTo>
                    <a:lnTo>
                      <a:pt x="141" y="10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18" name="Freeform 2005"/>
              <p:cNvSpPr>
                <a:spLocks/>
              </p:cNvSpPr>
              <p:nvPr/>
            </p:nvSpPr>
            <p:spPr bwMode="auto">
              <a:xfrm>
                <a:off x="6995" y="2799"/>
                <a:ext cx="4" cy="74"/>
              </a:xfrm>
              <a:custGeom>
                <a:avLst/>
                <a:gdLst>
                  <a:gd name="T0" fmla="*/ 4 w 4"/>
                  <a:gd name="T1" fmla="*/ 74 h 74"/>
                  <a:gd name="T2" fmla="*/ 0 w 4"/>
                  <a:gd name="T3" fmla="*/ 72 h 74"/>
                  <a:gd name="T4" fmla="*/ 0 w 4"/>
                  <a:gd name="T5" fmla="*/ 0 h 74"/>
                  <a:gd name="T6" fmla="*/ 4 w 4"/>
                  <a:gd name="T7" fmla="*/ 2 h 74"/>
                  <a:gd name="T8" fmla="*/ 4 w 4"/>
                  <a:gd name="T9" fmla="*/ 74 h 74"/>
                </a:gdLst>
                <a:ahLst/>
                <a:cxnLst>
                  <a:cxn ang="0">
                    <a:pos x="T0" y="T1"/>
                  </a:cxn>
                  <a:cxn ang="0">
                    <a:pos x="T2" y="T3"/>
                  </a:cxn>
                  <a:cxn ang="0">
                    <a:pos x="T4" y="T5"/>
                  </a:cxn>
                  <a:cxn ang="0">
                    <a:pos x="T6" y="T7"/>
                  </a:cxn>
                  <a:cxn ang="0">
                    <a:pos x="T8" y="T9"/>
                  </a:cxn>
                </a:cxnLst>
                <a:rect l="0" t="0" r="r" b="b"/>
                <a:pathLst>
                  <a:path w="4" h="74">
                    <a:moveTo>
                      <a:pt x="4" y="74"/>
                    </a:moveTo>
                    <a:lnTo>
                      <a:pt x="0" y="72"/>
                    </a:lnTo>
                    <a:lnTo>
                      <a:pt x="0" y="0"/>
                    </a:lnTo>
                    <a:lnTo>
                      <a:pt x="4" y="2"/>
                    </a:lnTo>
                    <a:lnTo>
                      <a:pt x="4" y="7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19" name="Freeform 2006"/>
              <p:cNvSpPr>
                <a:spLocks/>
              </p:cNvSpPr>
              <p:nvPr/>
            </p:nvSpPr>
            <p:spPr bwMode="auto">
              <a:xfrm>
                <a:off x="6947" y="2783"/>
                <a:ext cx="4" cy="74"/>
              </a:xfrm>
              <a:custGeom>
                <a:avLst/>
                <a:gdLst>
                  <a:gd name="T0" fmla="*/ 4 w 4"/>
                  <a:gd name="T1" fmla="*/ 74 h 74"/>
                  <a:gd name="T2" fmla="*/ 0 w 4"/>
                  <a:gd name="T3" fmla="*/ 72 h 74"/>
                  <a:gd name="T4" fmla="*/ 0 w 4"/>
                  <a:gd name="T5" fmla="*/ 0 h 74"/>
                  <a:gd name="T6" fmla="*/ 4 w 4"/>
                  <a:gd name="T7" fmla="*/ 2 h 74"/>
                  <a:gd name="T8" fmla="*/ 4 w 4"/>
                  <a:gd name="T9" fmla="*/ 74 h 74"/>
                </a:gdLst>
                <a:ahLst/>
                <a:cxnLst>
                  <a:cxn ang="0">
                    <a:pos x="T0" y="T1"/>
                  </a:cxn>
                  <a:cxn ang="0">
                    <a:pos x="T2" y="T3"/>
                  </a:cxn>
                  <a:cxn ang="0">
                    <a:pos x="T4" y="T5"/>
                  </a:cxn>
                  <a:cxn ang="0">
                    <a:pos x="T6" y="T7"/>
                  </a:cxn>
                  <a:cxn ang="0">
                    <a:pos x="T8" y="T9"/>
                  </a:cxn>
                </a:cxnLst>
                <a:rect l="0" t="0" r="r" b="b"/>
                <a:pathLst>
                  <a:path w="4" h="74">
                    <a:moveTo>
                      <a:pt x="4" y="74"/>
                    </a:moveTo>
                    <a:lnTo>
                      <a:pt x="0" y="72"/>
                    </a:lnTo>
                    <a:lnTo>
                      <a:pt x="0" y="0"/>
                    </a:lnTo>
                    <a:lnTo>
                      <a:pt x="4" y="2"/>
                    </a:lnTo>
                    <a:lnTo>
                      <a:pt x="4" y="7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20" name="Freeform 2007"/>
              <p:cNvSpPr>
                <a:spLocks noEditPoints="1"/>
              </p:cNvSpPr>
              <p:nvPr/>
            </p:nvSpPr>
            <p:spPr bwMode="auto">
              <a:xfrm>
                <a:off x="6699" y="2701"/>
                <a:ext cx="4" cy="74"/>
              </a:xfrm>
              <a:custGeom>
                <a:avLst/>
                <a:gdLst>
                  <a:gd name="T0" fmla="*/ 50 w 50"/>
                  <a:gd name="T1" fmla="*/ 848 h 848"/>
                  <a:gd name="T2" fmla="*/ 25 w 50"/>
                  <a:gd name="T3" fmla="*/ 840 h 848"/>
                  <a:gd name="T4" fmla="*/ 25 w 50"/>
                  <a:gd name="T5" fmla="*/ 476 h 848"/>
                  <a:gd name="T6" fmla="*/ 50 w 50"/>
                  <a:gd name="T7" fmla="*/ 467 h 848"/>
                  <a:gd name="T8" fmla="*/ 50 w 50"/>
                  <a:gd name="T9" fmla="*/ 848 h 848"/>
                  <a:gd name="T10" fmla="*/ 25 w 50"/>
                  <a:gd name="T11" fmla="*/ 423 h 848"/>
                  <a:gd name="T12" fmla="*/ 25 w 50"/>
                  <a:gd name="T13" fmla="*/ 266 h 848"/>
                  <a:gd name="T14" fmla="*/ 50 w 50"/>
                  <a:gd name="T15" fmla="*/ 257 h 848"/>
                  <a:gd name="T16" fmla="*/ 50 w 50"/>
                  <a:gd name="T17" fmla="*/ 414 h 848"/>
                  <a:gd name="T18" fmla="*/ 25 w 50"/>
                  <a:gd name="T19" fmla="*/ 423 h 848"/>
                  <a:gd name="T20" fmla="*/ 0 w 50"/>
                  <a:gd name="T21" fmla="*/ 222 h 848"/>
                  <a:gd name="T22" fmla="*/ 0 w 50"/>
                  <a:gd name="T23" fmla="*/ 0 h 848"/>
                  <a:gd name="T24" fmla="*/ 50 w 50"/>
                  <a:gd name="T25" fmla="*/ 17 h 848"/>
                  <a:gd name="T26" fmla="*/ 50 w 50"/>
                  <a:gd name="T27" fmla="*/ 203 h 848"/>
                  <a:gd name="T28" fmla="*/ 0 w 50"/>
                  <a:gd name="T29" fmla="*/ 222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848">
                    <a:moveTo>
                      <a:pt x="50" y="848"/>
                    </a:moveTo>
                    <a:lnTo>
                      <a:pt x="25" y="840"/>
                    </a:lnTo>
                    <a:lnTo>
                      <a:pt x="25" y="476"/>
                    </a:lnTo>
                    <a:lnTo>
                      <a:pt x="50" y="467"/>
                    </a:lnTo>
                    <a:lnTo>
                      <a:pt x="50" y="848"/>
                    </a:lnTo>
                    <a:moveTo>
                      <a:pt x="25" y="423"/>
                    </a:moveTo>
                    <a:lnTo>
                      <a:pt x="25" y="266"/>
                    </a:lnTo>
                    <a:lnTo>
                      <a:pt x="50" y="257"/>
                    </a:lnTo>
                    <a:lnTo>
                      <a:pt x="50" y="414"/>
                    </a:lnTo>
                    <a:lnTo>
                      <a:pt x="25" y="423"/>
                    </a:lnTo>
                    <a:moveTo>
                      <a:pt x="0" y="222"/>
                    </a:moveTo>
                    <a:lnTo>
                      <a:pt x="0" y="0"/>
                    </a:lnTo>
                    <a:lnTo>
                      <a:pt x="50" y="17"/>
                    </a:lnTo>
                    <a:lnTo>
                      <a:pt x="50" y="203"/>
                    </a:lnTo>
                    <a:lnTo>
                      <a:pt x="0" y="222"/>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21" name="Freeform 2008"/>
              <p:cNvSpPr>
                <a:spLocks/>
              </p:cNvSpPr>
              <p:nvPr/>
            </p:nvSpPr>
            <p:spPr bwMode="auto">
              <a:xfrm>
                <a:off x="6987" y="2797"/>
                <a:ext cx="5" cy="37"/>
              </a:xfrm>
              <a:custGeom>
                <a:avLst/>
                <a:gdLst>
                  <a:gd name="T0" fmla="*/ 5 w 5"/>
                  <a:gd name="T1" fmla="*/ 37 h 37"/>
                  <a:gd name="T2" fmla="*/ 0 w 5"/>
                  <a:gd name="T3" fmla="*/ 37 h 37"/>
                  <a:gd name="T4" fmla="*/ 0 w 5"/>
                  <a:gd name="T5" fmla="*/ 0 h 37"/>
                  <a:gd name="T6" fmla="*/ 5 w 5"/>
                  <a:gd name="T7" fmla="*/ 1 h 37"/>
                  <a:gd name="T8" fmla="*/ 5 w 5"/>
                  <a:gd name="T9" fmla="*/ 37 h 37"/>
                </a:gdLst>
                <a:ahLst/>
                <a:cxnLst>
                  <a:cxn ang="0">
                    <a:pos x="T0" y="T1"/>
                  </a:cxn>
                  <a:cxn ang="0">
                    <a:pos x="T2" y="T3"/>
                  </a:cxn>
                  <a:cxn ang="0">
                    <a:pos x="T4" y="T5"/>
                  </a:cxn>
                  <a:cxn ang="0">
                    <a:pos x="T6" y="T7"/>
                  </a:cxn>
                  <a:cxn ang="0">
                    <a:pos x="T8" y="T9"/>
                  </a:cxn>
                </a:cxnLst>
                <a:rect l="0" t="0" r="r" b="b"/>
                <a:pathLst>
                  <a:path w="5" h="37">
                    <a:moveTo>
                      <a:pt x="5" y="37"/>
                    </a:moveTo>
                    <a:lnTo>
                      <a:pt x="0" y="37"/>
                    </a:lnTo>
                    <a:lnTo>
                      <a:pt x="0" y="0"/>
                    </a:lnTo>
                    <a:lnTo>
                      <a:pt x="5" y="1"/>
                    </a:lnTo>
                    <a:lnTo>
                      <a:pt x="5" y="3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22" name="Freeform 2009"/>
              <p:cNvSpPr>
                <a:spLocks/>
              </p:cNvSpPr>
              <p:nvPr/>
            </p:nvSpPr>
            <p:spPr bwMode="auto">
              <a:xfrm>
                <a:off x="7090" y="2831"/>
                <a:ext cx="2" cy="72"/>
              </a:xfrm>
              <a:custGeom>
                <a:avLst/>
                <a:gdLst>
                  <a:gd name="T0" fmla="*/ 2 w 2"/>
                  <a:gd name="T1" fmla="*/ 72 h 72"/>
                  <a:gd name="T2" fmla="*/ 0 w 2"/>
                  <a:gd name="T3" fmla="*/ 72 h 72"/>
                  <a:gd name="T4" fmla="*/ 0 w 2"/>
                  <a:gd name="T5" fmla="*/ 0 h 72"/>
                  <a:gd name="T6" fmla="*/ 2 w 2"/>
                  <a:gd name="T7" fmla="*/ 1 h 72"/>
                  <a:gd name="T8" fmla="*/ 2 w 2"/>
                  <a:gd name="T9" fmla="*/ 72 h 72"/>
                </a:gdLst>
                <a:ahLst/>
                <a:cxnLst>
                  <a:cxn ang="0">
                    <a:pos x="T0" y="T1"/>
                  </a:cxn>
                  <a:cxn ang="0">
                    <a:pos x="T2" y="T3"/>
                  </a:cxn>
                  <a:cxn ang="0">
                    <a:pos x="T4" y="T5"/>
                  </a:cxn>
                  <a:cxn ang="0">
                    <a:pos x="T6" y="T7"/>
                  </a:cxn>
                  <a:cxn ang="0">
                    <a:pos x="T8" y="T9"/>
                  </a:cxn>
                </a:cxnLst>
                <a:rect l="0" t="0" r="r" b="b"/>
                <a:pathLst>
                  <a:path w="2" h="72">
                    <a:moveTo>
                      <a:pt x="2" y="72"/>
                    </a:moveTo>
                    <a:lnTo>
                      <a:pt x="0" y="72"/>
                    </a:lnTo>
                    <a:lnTo>
                      <a:pt x="0" y="0"/>
                    </a:lnTo>
                    <a:lnTo>
                      <a:pt x="2" y="1"/>
                    </a:lnTo>
                    <a:lnTo>
                      <a:pt x="2" y="72"/>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23" name="Freeform 2010"/>
              <p:cNvSpPr>
                <a:spLocks noEditPoints="1"/>
              </p:cNvSpPr>
              <p:nvPr/>
            </p:nvSpPr>
            <p:spPr bwMode="auto">
              <a:xfrm>
                <a:off x="6831" y="2745"/>
                <a:ext cx="4" cy="73"/>
              </a:xfrm>
              <a:custGeom>
                <a:avLst/>
                <a:gdLst>
                  <a:gd name="T0" fmla="*/ 50 w 50"/>
                  <a:gd name="T1" fmla="*/ 848 h 848"/>
                  <a:gd name="T2" fmla="*/ 0 w 50"/>
                  <a:gd name="T3" fmla="*/ 831 h 848"/>
                  <a:gd name="T4" fmla="*/ 0 w 50"/>
                  <a:gd name="T5" fmla="*/ 586 h 848"/>
                  <a:gd name="T6" fmla="*/ 33 w 50"/>
                  <a:gd name="T7" fmla="*/ 575 h 848"/>
                  <a:gd name="T8" fmla="*/ 17 w 50"/>
                  <a:gd name="T9" fmla="*/ 528 h 848"/>
                  <a:gd name="T10" fmla="*/ 0 w 50"/>
                  <a:gd name="T11" fmla="*/ 533 h 848"/>
                  <a:gd name="T12" fmla="*/ 0 w 50"/>
                  <a:gd name="T13" fmla="*/ 395 h 848"/>
                  <a:gd name="T14" fmla="*/ 50 w 50"/>
                  <a:gd name="T15" fmla="*/ 378 h 848"/>
                  <a:gd name="T16" fmla="*/ 50 w 50"/>
                  <a:gd name="T17" fmla="*/ 848 h 848"/>
                  <a:gd name="T18" fmla="*/ 0 w 50"/>
                  <a:gd name="T19" fmla="*/ 342 h 848"/>
                  <a:gd name="T20" fmla="*/ 0 w 50"/>
                  <a:gd name="T21" fmla="*/ 194 h 848"/>
                  <a:gd name="T22" fmla="*/ 50 w 50"/>
                  <a:gd name="T23" fmla="*/ 178 h 848"/>
                  <a:gd name="T24" fmla="*/ 50 w 50"/>
                  <a:gd name="T25" fmla="*/ 325 h 848"/>
                  <a:gd name="T26" fmla="*/ 0 w 50"/>
                  <a:gd name="T27" fmla="*/ 342 h 848"/>
                  <a:gd name="T28" fmla="*/ 0 w 50"/>
                  <a:gd name="T29" fmla="*/ 141 h 848"/>
                  <a:gd name="T30" fmla="*/ 0 w 50"/>
                  <a:gd name="T31" fmla="*/ 0 h 848"/>
                  <a:gd name="T32" fmla="*/ 50 w 50"/>
                  <a:gd name="T33" fmla="*/ 17 h 848"/>
                  <a:gd name="T34" fmla="*/ 50 w 50"/>
                  <a:gd name="T35" fmla="*/ 125 h 848"/>
                  <a:gd name="T36" fmla="*/ 0 w 50"/>
                  <a:gd name="T37" fmla="*/ 14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848">
                    <a:moveTo>
                      <a:pt x="50" y="848"/>
                    </a:moveTo>
                    <a:lnTo>
                      <a:pt x="0" y="831"/>
                    </a:lnTo>
                    <a:lnTo>
                      <a:pt x="0" y="586"/>
                    </a:lnTo>
                    <a:lnTo>
                      <a:pt x="33" y="575"/>
                    </a:lnTo>
                    <a:lnTo>
                      <a:pt x="17" y="528"/>
                    </a:lnTo>
                    <a:lnTo>
                      <a:pt x="0" y="533"/>
                    </a:lnTo>
                    <a:lnTo>
                      <a:pt x="0" y="395"/>
                    </a:lnTo>
                    <a:lnTo>
                      <a:pt x="50" y="378"/>
                    </a:lnTo>
                    <a:lnTo>
                      <a:pt x="50" y="848"/>
                    </a:lnTo>
                    <a:moveTo>
                      <a:pt x="0" y="342"/>
                    </a:moveTo>
                    <a:lnTo>
                      <a:pt x="0" y="194"/>
                    </a:lnTo>
                    <a:lnTo>
                      <a:pt x="50" y="178"/>
                    </a:lnTo>
                    <a:lnTo>
                      <a:pt x="50" y="325"/>
                    </a:lnTo>
                    <a:lnTo>
                      <a:pt x="0" y="342"/>
                    </a:lnTo>
                    <a:moveTo>
                      <a:pt x="0" y="141"/>
                    </a:moveTo>
                    <a:lnTo>
                      <a:pt x="0" y="0"/>
                    </a:lnTo>
                    <a:lnTo>
                      <a:pt x="50" y="17"/>
                    </a:lnTo>
                    <a:lnTo>
                      <a:pt x="50" y="125"/>
                    </a:lnTo>
                    <a:lnTo>
                      <a:pt x="0" y="141"/>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24" name="Freeform 2011"/>
              <p:cNvSpPr>
                <a:spLocks/>
              </p:cNvSpPr>
              <p:nvPr/>
            </p:nvSpPr>
            <p:spPr bwMode="auto">
              <a:xfrm>
                <a:off x="6911" y="2772"/>
                <a:ext cx="5" cy="73"/>
              </a:xfrm>
              <a:custGeom>
                <a:avLst/>
                <a:gdLst>
                  <a:gd name="T0" fmla="*/ 5 w 5"/>
                  <a:gd name="T1" fmla="*/ 73 h 73"/>
                  <a:gd name="T2" fmla="*/ 0 w 5"/>
                  <a:gd name="T3" fmla="*/ 72 h 73"/>
                  <a:gd name="T4" fmla="*/ 0 w 5"/>
                  <a:gd name="T5" fmla="*/ 0 h 73"/>
                  <a:gd name="T6" fmla="*/ 5 w 5"/>
                  <a:gd name="T7" fmla="*/ 1 h 73"/>
                  <a:gd name="T8" fmla="*/ 5 w 5"/>
                  <a:gd name="T9" fmla="*/ 73 h 73"/>
                </a:gdLst>
                <a:ahLst/>
                <a:cxnLst>
                  <a:cxn ang="0">
                    <a:pos x="T0" y="T1"/>
                  </a:cxn>
                  <a:cxn ang="0">
                    <a:pos x="T2" y="T3"/>
                  </a:cxn>
                  <a:cxn ang="0">
                    <a:pos x="T4" y="T5"/>
                  </a:cxn>
                  <a:cxn ang="0">
                    <a:pos x="T6" y="T7"/>
                  </a:cxn>
                  <a:cxn ang="0">
                    <a:pos x="T8" y="T9"/>
                  </a:cxn>
                </a:cxnLst>
                <a:rect l="0" t="0" r="r" b="b"/>
                <a:pathLst>
                  <a:path w="5" h="73">
                    <a:moveTo>
                      <a:pt x="5" y="73"/>
                    </a:moveTo>
                    <a:lnTo>
                      <a:pt x="0" y="72"/>
                    </a:lnTo>
                    <a:lnTo>
                      <a:pt x="0" y="0"/>
                    </a:lnTo>
                    <a:lnTo>
                      <a:pt x="5" y="1"/>
                    </a:lnTo>
                    <a:lnTo>
                      <a:pt x="5" y="73"/>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25" name="Freeform 2012"/>
              <p:cNvSpPr>
                <a:spLocks/>
              </p:cNvSpPr>
              <p:nvPr/>
            </p:nvSpPr>
            <p:spPr bwMode="auto">
              <a:xfrm>
                <a:off x="6668" y="2710"/>
                <a:ext cx="65" cy="26"/>
              </a:xfrm>
              <a:custGeom>
                <a:avLst/>
                <a:gdLst>
                  <a:gd name="T0" fmla="*/ 0 w 65"/>
                  <a:gd name="T1" fmla="*/ 26 h 26"/>
                  <a:gd name="T2" fmla="*/ 0 w 65"/>
                  <a:gd name="T3" fmla="*/ 22 h 26"/>
                  <a:gd name="T4" fmla="*/ 16 w 65"/>
                  <a:gd name="T5" fmla="*/ 16 h 26"/>
                  <a:gd name="T6" fmla="*/ 23 w 65"/>
                  <a:gd name="T7" fmla="*/ 13 h 26"/>
                  <a:gd name="T8" fmla="*/ 31 w 65"/>
                  <a:gd name="T9" fmla="*/ 10 h 26"/>
                  <a:gd name="T10" fmla="*/ 35 w 65"/>
                  <a:gd name="T11" fmla="*/ 9 h 26"/>
                  <a:gd name="T12" fmla="*/ 58 w 65"/>
                  <a:gd name="T13" fmla="*/ 0 h 26"/>
                  <a:gd name="T14" fmla="*/ 65 w 65"/>
                  <a:gd name="T15" fmla="*/ 3 h 26"/>
                  <a:gd name="T16" fmla="*/ 35 w 65"/>
                  <a:gd name="T17" fmla="*/ 14 h 26"/>
                  <a:gd name="T18" fmla="*/ 33 w 65"/>
                  <a:gd name="T19" fmla="*/ 14 h 26"/>
                  <a:gd name="T20" fmla="*/ 33 w 65"/>
                  <a:gd name="T21" fmla="*/ 13 h 26"/>
                  <a:gd name="T22" fmla="*/ 29 w 65"/>
                  <a:gd name="T23" fmla="*/ 13 h 26"/>
                  <a:gd name="T24" fmla="*/ 29 w 65"/>
                  <a:gd name="T25" fmla="*/ 16 h 26"/>
                  <a:gd name="T26" fmla="*/ 23 w 65"/>
                  <a:gd name="T27" fmla="*/ 18 h 26"/>
                  <a:gd name="T28" fmla="*/ 19 w 65"/>
                  <a:gd name="T29" fmla="*/ 19 h 26"/>
                  <a:gd name="T30" fmla="*/ 19 w 65"/>
                  <a:gd name="T31" fmla="*/ 18 h 26"/>
                  <a:gd name="T32" fmla="*/ 15 w 65"/>
                  <a:gd name="T33" fmla="*/ 18 h 26"/>
                  <a:gd name="T34" fmla="*/ 15 w 65"/>
                  <a:gd name="T35" fmla="*/ 21 h 26"/>
                  <a:gd name="T36" fmla="*/ 0 w 65"/>
                  <a:gd name="T3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26">
                    <a:moveTo>
                      <a:pt x="0" y="26"/>
                    </a:moveTo>
                    <a:lnTo>
                      <a:pt x="0" y="22"/>
                    </a:lnTo>
                    <a:lnTo>
                      <a:pt x="16" y="16"/>
                    </a:lnTo>
                    <a:lnTo>
                      <a:pt x="23" y="13"/>
                    </a:lnTo>
                    <a:lnTo>
                      <a:pt x="31" y="10"/>
                    </a:lnTo>
                    <a:lnTo>
                      <a:pt x="35" y="9"/>
                    </a:lnTo>
                    <a:lnTo>
                      <a:pt x="58" y="0"/>
                    </a:lnTo>
                    <a:lnTo>
                      <a:pt x="65" y="3"/>
                    </a:lnTo>
                    <a:lnTo>
                      <a:pt x="35" y="14"/>
                    </a:lnTo>
                    <a:lnTo>
                      <a:pt x="33" y="14"/>
                    </a:lnTo>
                    <a:lnTo>
                      <a:pt x="33" y="13"/>
                    </a:lnTo>
                    <a:lnTo>
                      <a:pt x="29" y="13"/>
                    </a:lnTo>
                    <a:lnTo>
                      <a:pt x="29" y="16"/>
                    </a:lnTo>
                    <a:lnTo>
                      <a:pt x="23" y="18"/>
                    </a:lnTo>
                    <a:lnTo>
                      <a:pt x="19" y="19"/>
                    </a:lnTo>
                    <a:lnTo>
                      <a:pt x="19" y="18"/>
                    </a:lnTo>
                    <a:lnTo>
                      <a:pt x="15" y="18"/>
                    </a:lnTo>
                    <a:lnTo>
                      <a:pt x="15" y="21"/>
                    </a:lnTo>
                    <a:lnTo>
                      <a:pt x="0" y="26"/>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26" name="Freeform 2013"/>
              <p:cNvSpPr>
                <a:spLocks/>
              </p:cNvSpPr>
              <p:nvPr/>
            </p:nvSpPr>
            <p:spPr bwMode="auto">
              <a:xfrm>
                <a:off x="6769" y="2771"/>
                <a:ext cx="73" cy="27"/>
              </a:xfrm>
              <a:custGeom>
                <a:avLst/>
                <a:gdLst>
                  <a:gd name="T0" fmla="*/ 5 w 73"/>
                  <a:gd name="T1" fmla="*/ 27 h 27"/>
                  <a:gd name="T2" fmla="*/ 0 w 73"/>
                  <a:gd name="T3" fmla="*/ 25 h 27"/>
                  <a:gd name="T4" fmla="*/ 0 w 73"/>
                  <a:gd name="T5" fmla="*/ 24 h 27"/>
                  <a:gd name="T6" fmla="*/ 62 w 73"/>
                  <a:gd name="T7" fmla="*/ 4 h 27"/>
                  <a:gd name="T8" fmla="*/ 66 w 73"/>
                  <a:gd name="T9" fmla="*/ 2 h 27"/>
                  <a:gd name="T10" fmla="*/ 68 w 73"/>
                  <a:gd name="T11" fmla="*/ 1 h 27"/>
                  <a:gd name="T12" fmla="*/ 72 w 73"/>
                  <a:gd name="T13" fmla="*/ 0 h 27"/>
                  <a:gd name="T14" fmla="*/ 73 w 73"/>
                  <a:gd name="T15" fmla="*/ 3 h 27"/>
                  <a:gd name="T16" fmla="*/ 73 w 73"/>
                  <a:gd name="T17" fmla="*/ 4 h 27"/>
                  <a:gd name="T18" fmla="*/ 66 w 73"/>
                  <a:gd name="T19" fmla="*/ 7 h 27"/>
                  <a:gd name="T20" fmla="*/ 62 w 73"/>
                  <a:gd name="T21" fmla="*/ 8 h 27"/>
                  <a:gd name="T22" fmla="*/ 5 w 73"/>
                  <a:gd name="T2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27">
                    <a:moveTo>
                      <a:pt x="5" y="27"/>
                    </a:moveTo>
                    <a:lnTo>
                      <a:pt x="0" y="25"/>
                    </a:lnTo>
                    <a:lnTo>
                      <a:pt x="0" y="24"/>
                    </a:lnTo>
                    <a:lnTo>
                      <a:pt x="62" y="4"/>
                    </a:lnTo>
                    <a:lnTo>
                      <a:pt x="66" y="2"/>
                    </a:lnTo>
                    <a:lnTo>
                      <a:pt x="68" y="1"/>
                    </a:lnTo>
                    <a:lnTo>
                      <a:pt x="72" y="0"/>
                    </a:lnTo>
                    <a:lnTo>
                      <a:pt x="73" y="3"/>
                    </a:lnTo>
                    <a:lnTo>
                      <a:pt x="73" y="4"/>
                    </a:lnTo>
                    <a:lnTo>
                      <a:pt x="66" y="7"/>
                    </a:lnTo>
                    <a:lnTo>
                      <a:pt x="62" y="8"/>
                    </a:lnTo>
                    <a:lnTo>
                      <a:pt x="5" y="27"/>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27" name="Freeform 2014"/>
              <p:cNvSpPr>
                <a:spLocks noEditPoints="1"/>
              </p:cNvSpPr>
              <p:nvPr/>
            </p:nvSpPr>
            <p:spPr bwMode="auto">
              <a:xfrm>
                <a:off x="6683" y="2728"/>
                <a:ext cx="4" cy="41"/>
              </a:xfrm>
              <a:custGeom>
                <a:avLst/>
                <a:gdLst>
                  <a:gd name="T0" fmla="*/ 50 w 50"/>
                  <a:gd name="T1" fmla="*/ 478 h 478"/>
                  <a:gd name="T2" fmla="*/ 0 w 50"/>
                  <a:gd name="T3" fmla="*/ 461 h 478"/>
                  <a:gd name="T4" fmla="*/ 0 w 50"/>
                  <a:gd name="T5" fmla="*/ 242 h 478"/>
                  <a:gd name="T6" fmla="*/ 50 w 50"/>
                  <a:gd name="T7" fmla="*/ 225 h 478"/>
                  <a:gd name="T8" fmla="*/ 50 w 50"/>
                  <a:gd name="T9" fmla="*/ 478 h 478"/>
                  <a:gd name="T10" fmla="*/ 0 w 50"/>
                  <a:gd name="T11" fmla="*/ 189 h 478"/>
                  <a:gd name="T12" fmla="*/ 0 w 50"/>
                  <a:gd name="T13" fmla="*/ 0 h 478"/>
                  <a:gd name="T14" fmla="*/ 50 w 50"/>
                  <a:gd name="T15" fmla="*/ 0 h 478"/>
                  <a:gd name="T16" fmla="*/ 50 w 50"/>
                  <a:gd name="T17" fmla="*/ 172 h 478"/>
                  <a:gd name="T18" fmla="*/ 0 w 50"/>
                  <a:gd name="T19" fmla="*/ 18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478">
                    <a:moveTo>
                      <a:pt x="50" y="478"/>
                    </a:moveTo>
                    <a:lnTo>
                      <a:pt x="0" y="461"/>
                    </a:lnTo>
                    <a:lnTo>
                      <a:pt x="0" y="242"/>
                    </a:lnTo>
                    <a:lnTo>
                      <a:pt x="50" y="225"/>
                    </a:lnTo>
                    <a:lnTo>
                      <a:pt x="50" y="478"/>
                    </a:lnTo>
                    <a:moveTo>
                      <a:pt x="0" y="189"/>
                    </a:moveTo>
                    <a:lnTo>
                      <a:pt x="0" y="0"/>
                    </a:lnTo>
                    <a:lnTo>
                      <a:pt x="50" y="0"/>
                    </a:lnTo>
                    <a:lnTo>
                      <a:pt x="50" y="172"/>
                    </a:lnTo>
                    <a:lnTo>
                      <a:pt x="0" y="189"/>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28" name="Freeform 2015"/>
              <p:cNvSpPr>
                <a:spLocks/>
              </p:cNvSpPr>
              <p:nvPr/>
            </p:nvSpPr>
            <p:spPr bwMode="auto">
              <a:xfrm>
                <a:off x="6765" y="2723"/>
                <a:ext cx="4" cy="73"/>
              </a:xfrm>
              <a:custGeom>
                <a:avLst/>
                <a:gdLst>
                  <a:gd name="T0" fmla="*/ 4 w 4"/>
                  <a:gd name="T1" fmla="*/ 73 h 73"/>
                  <a:gd name="T2" fmla="*/ 0 w 4"/>
                  <a:gd name="T3" fmla="*/ 72 h 73"/>
                  <a:gd name="T4" fmla="*/ 0 w 4"/>
                  <a:gd name="T5" fmla="*/ 0 h 73"/>
                  <a:gd name="T6" fmla="*/ 4 w 4"/>
                  <a:gd name="T7" fmla="*/ 2 h 73"/>
                  <a:gd name="T8" fmla="*/ 4 w 4"/>
                  <a:gd name="T9" fmla="*/ 54 h 73"/>
                  <a:gd name="T10" fmla="*/ 2 w 4"/>
                  <a:gd name="T11" fmla="*/ 55 h 73"/>
                  <a:gd name="T12" fmla="*/ 3 w 4"/>
                  <a:gd name="T13" fmla="*/ 59 h 73"/>
                  <a:gd name="T14" fmla="*/ 4 w 4"/>
                  <a:gd name="T15" fmla="*/ 59 h 73"/>
                  <a:gd name="T16" fmla="*/ 4 w 4"/>
                  <a:gd name="T1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3">
                    <a:moveTo>
                      <a:pt x="4" y="73"/>
                    </a:moveTo>
                    <a:lnTo>
                      <a:pt x="0" y="72"/>
                    </a:lnTo>
                    <a:lnTo>
                      <a:pt x="0" y="0"/>
                    </a:lnTo>
                    <a:lnTo>
                      <a:pt x="4" y="2"/>
                    </a:lnTo>
                    <a:lnTo>
                      <a:pt x="4" y="54"/>
                    </a:lnTo>
                    <a:lnTo>
                      <a:pt x="2" y="55"/>
                    </a:lnTo>
                    <a:lnTo>
                      <a:pt x="3" y="59"/>
                    </a:lnTo>
                    <a:lnTo>
                      <a:pt x="4" y="59"/>
                    </a:lnTo>
                    <a:lnTo>
                      <a:pt x="4" y="73"/>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29" name="Freeform 2016"/>
              <p:cNvSpPr>
                <a:spLocks/>
              </p:cNvSpPr>
              <p:nvPr/>
            </p:nvSpPr>
            <p:spPr bwMode="auto">
              <a:xfrm>
                <a:off x="6793" y="2791"/>
                <a:ext cx="41" cy="15"/>
              </a:xfrm>
              <a:custGeom>
                <a:avLst/>
                <a:gdLst>
                  <a:gd name="T0" fmla="*/ 6 w 41"/>
                  <a:gd name="T1" fmla="*/ 15 h 15"/>
                  <a:gd name="T2" fmla="*/ 0 w 41"/>
                  <a:gd name="T3" fmla="*/ 13 h 15"/>
                  <a:gd name="T4" fmla="*/ 38 w 41"/>
                  <a:gd name="T5" fmla="*/ 0 h 15"/>
                  <a:gd name="T6" fmla="*/ 39 w 41"/>
                  <a:gd name="T7" fmla="*/ 0 h 15"/>
                  <a:gd name="T8" fmla="*/ 41 w 41"/>
                  <a:gd name="T9" fmla="*/ 4 h 15"/>
                  <a:gd name="T10" fmla="*/ 38 w 41"/>
                  <a:gd name="T11" fmla="*/ 5 h 15"/>
                  <a:gd name="T12" fmla="*/ 6 w 41"/>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41" h="15">
                    <a:moveTo>
                      <a:pt x="6" y="15"/>
                    </a:moveTo>
                    <a:lnTo>
                      <a:pt x="0" y="13"/>
                    </a:lnTo>
                    <a:lnTo>
                      <a:pt x="38" y="0"/>
                    </a:lnTo>
                    <a:lnTo>
                      <a:pt x="39" y="0"/>
                    </a:lnTo>
                    <a:lnTo>
                      <a:pt x="41" y="4"/>
                    </a:lnTo>
                    <a:lnTo>
                      <a:pt x="38" y="5"/>
                    </a:lnTo>
                    <a:lnTo>
                      <a:pt x="6" y="15"/>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30" name="Freeform 2017"/>
              <p:cNvSpPr>
                <a:spLocks noEditPoints="1"/>
              </p:cNvSpPr>
              <p:nvPr/>
            </p:nvSpPr>
            <p:spPr bwMode="auto">
              <a:xfrm>
                <a:off x="6668" y="2719"/>
                <a:ext cx="92" cy="35"/>
              </a:xfrm>
              <a:custGeom>
                <a:avLst/>
                <a:gdLst>
                  <a:gd name="T0" fmla="*/ 0 w 1065"/>
                  <a:gd name="T1" fmla="*/ 402 h 402"/>
                  <a:gd name="T2" fmla="*/ 0 w 1065"/>
                  <a:gd name="T3" fmla="*/ 349 h 402"/>
                  <a:gd name="T4" fmla="*/ 171 w 1065"/>
                  <a:gd name="T5" fmla="*/ 288 h 402"/>
                  <a:gd name="T6" fmla="*/ 221 w 1065"/>
                  <a:gd name="T7" fmla="*/ 271 h 402"/>
                  <a:gd name="T8" fmla="*/ 333 w 1065"/>
                  <a:gd name="T9" fmla="*/ 231 h 402"/>
                  <a:gd name="T10" fmla="*/ 333 w 1065"/>
                  <a:gd name="T11" fmla="*/ 284 h 402"/>
                  <a:gd name="T12" fmla="*/ 221 w 1065"/>
                  <a:gd name="T13" fmla="*/ 324 h 402"/>
                  <a:gd name="T14" fmla="*/ 171 w 1065"/>
                  <a:gd name="T15" fmla="*/ 341 h 402"/>
                  <a:gd name="T16" fmla="*/ 0 w 1065"/>
                  <a:gd name="T17" fmla="*/ 402 h 402"/>
                  <a:gd name="T18" fmla="*/ 383 w 1065"/>
                  <a:gd name="T19" fmla="*/ 267 h 402"/>
                  <a:gd name="T20" fmla="*/ 383 w 1065"/>
                  <a:gd name="T21" fmla="*/ 214 h 402"/>
                  <a:gd name="T22" fmla="*/ 408 w 1065"/>
                  <a:gd name="T23" fmla="*/ 205 h 402"/>
                  <a:gd name="T24" fmla="*/ 505 w 1065"/>
                  <a:gd name="T25" fmla="*/ 170 h 402"/>
                  <a:gd name="T26" fmla="*/ 585 w 1065"/>
                  <a:gd name="T27" fmla="*/ 142 h 402"/>
                  <a:gd name="T28" fmla="*/ 988 w 1065"/>
                  <a:gd name="T29" fmla="*/ 0 h 402"/>
                  <a:gd name="T30" fmla="*/ 1065 w 1065"/>
                  <a:gd name="T31" fmla="*/ 26 h 402"/>
                  <a:gd name="T32" fmla="*/ 665 w 1065"/>
                  <a:gd name="T33" fmla="*/ 167 h 402"/>
                  <a:gd name="T34" fmla="*/ 585 w 1065"/>
                  <a:gd name="T35" fmla="*/ 195 h 402"/>
                  <a:gd name="T36" fmla="*/ 408 w 1065"/>
                  <a:gd name="T37" fmla="*/ 258 h 402"/>
                  <a:gd name="T38" fmla="*/ 383 w 1065"/>
                  <a:gd name="T39" fmla="*/ 267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5" h="402">
                    <a:moveTo>
                      <a:pt x="0" y="402"/>
                    </a:moveTo>
                    <a:lnTo>
                      <a:pt x="0" y="349"/>
                    </a:lnTo>
                    <a:lnTo>
                      <a:pt x="171" y="288"/>
                    </a:lnTo>
                    <a:lnTo>
                      <a:pt x="221" y="271"/>
                    </a:lnTo>
                    <a:lnTo>
                      <a:pt x="333" y="231"/>
                    </a:lnTo>
                    <a:lnTo>
                      <a:pt x="333" y="284"/>
                    </a:lnTo>
                    <a:lnTo>
                      <a:pt x="221" y="324"/>
                    </a:lnTo>
                    <a:lnTo>
                      <a:pt x="171" y="341"/>
                    </a:lnTo>
                    <a:lnTo>
                      <a:pt x="0" y="402"/>
                    </a:lnTo>
                    <a:moveTo>
                      <a:pt x="383" y="267"/>
                    </a:moveTo>
                    <a:lnTo>
                      <a:pt x="383" y="214"/>
                    </a:lnTo>
                    <a:lnTo>
                      <a:pt x="408" y="205"/>
                    </a:lnTo>
                    <a:lnTo>
                      <a:pt x="505" y="170"/>
                    </a:lnTo>
                    <a:lnTo>
                      <a:pt x="585" y="142"/>
                    </a:lnTo>
                    <a:lnTo>
                      <a:pt x="988" y="0"/>
                    </a:lnTo>
                    <a:lnTo>
                      <a:pt x="1065" y="26"/>
                    </a:lnTo>
                    <a:lnTo>
                      <a:pt x="665" y="167"/>
                    </a:lnTo>
                    <a:lnTo>
                      <a:pt x="585" y="195"/>
                    </a:lnTo>
                    <a:lnTo>
                      <a:pt x="408" y="258"/>
                    </a:lnTo>
                    <a:lnTo>
                      <a:pt x="383" y="267"/>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31" name="Freeform 2018"/>
              <p:cNvSpPr>
                <a:spLocks/>
              </p:cNvSpPr>
              <p:nvPr/>
            </p:nvSpPr>
            <p:spPr bwMode="auto">
              <a:xfrm>
                <a:off x="6697" y="2723"/>
                <a:ext cx="4" cy="51"/>
              </a:xfrm>
              <a:custGeom>
                <a:avLst/>
                <a:gdLst>
                  <a:gd name="T0" fmla="*/ 4 w 4"/>
                  <a:gd name="T1" fmla="*/ 51 h 51"/>
                  <a:gd name="T2" fmla="*/ 0 w 4"/>
                  <a:gd name="T3" fmla="*/ 49 h 51"/>
                  <a:gd name="T4" fmla="*/ 0 w 4"/>
                  <a:gd name="T5" fmla="*/ 0 h 51"/>
                  <a:gd name="T6" fmla="*/ 4 w 4"/>
                  <a:gd name="T7" fmla="*/ 0 h 51"/>
                  <a:gd name="T8" fmla="*/ 4 w 4"/>
                  <a:gd name="T9" fmla="*/ 51 h 51"/>
                </a:gdLst>
                <a:ahLst/>
                <a:cxnLst>
                  <a:cxn ang="0">
                    <a:pos x="T0" y="T1"/>
                  </a:cxn>
                  <a:cxn ang="0">
                    <a:pos x="T2" y="T3"/>
                  </a:cxn>
                  <a:cxn ang="0">
                    <a:pos x="T4" y="T5"/>
                  </a:cxn>
                  <a:cxn ang="0">
                    <a:pos x="T6" y="T7"/>
                  </a:cxn>
                  <a:cxn ang="0">
                    <a:pos x="T8" y="T9"/>
                  </a:cxn>
                </a:cxnLst>
                <a:rect l="0" t="0" r="r" b="b"/>
                <a:pathLst>
                  <a:path w="4" h="51">
                    <a:moveTo>
                      <a:pt x="4" y="51"/>
                    </a:moveTo>
                    <a:lnTo>
                      <a:pt x="0" y="49"/>
                    </a:lnTo>
                    <a:lnTo>
                      <a:pt x="0" y="0"/>
                    </a:lnTo>
                    <a:lnTo>
                      <a:pt x="4" y="0"/>
                    </a:lnTo>
                    <a:lnTo>
                      <a:pt x="4" y="51"/>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32" name="Freeform 2019"/>
              <p:cNvSpPr>
                <a:spLocks/>
              </p:cNvSpPr>
              <p:nvPr/>
            </p:nvSpPr>
            <p:spPr bwMode="auto">
              <a:xfrm>
                <a:off x="6742" y="2783"/>
                <a:ext cx="16" cy="7"/>
              </a:xfrm>
              <a:custGeom>
                <a:avLst/>
                <a:gdLst>
                  <a:gd name="T0" fmla="*/ 7 w 16"/>
                  <a:gd name="T1" fmla="*/ 7 h 7"/>
                  <a:gd name="T2" fmla="*/ 0 w 16"/>
                  <a:gd name="T3" fmla="*/ 4 h 7"/>
                  <a:gd name="T4" fmla="*/ 15 w 16"/>
                  <a:gd name="T5" fmla="*/ 0 h 7"/>
                  <a:gd name="T6" fmla="*/ 16 w 16"/>
                  <a:gd name="T7" fmla="*/ 4 h 7"/>
                  <a:gd name="T8" fmla="*/ 7 w 16"/>
                  <a:gd name="T9" fmla="*/ 7 h 7"/>
                </a:gdLst>
                <a:ahLst/>
                <a:cxnLst>
                  <a:cxn ang="0">
                    <a:pos x="T0" y="T1"/>
                  </a:cxn>
                  <a:cxn ang="0">
                    <a:pos x="T2" y="T3"/>
                  </a:cxn>
                  <a:cxn ang="0">
                    <a:pos x="T4" y="T5"/>
                  </a:cxn>
                  <a:cxn ang="0">
                    <a:pos x="T6" y="T7"/>
                  </a:cxn>
                  <a:cxn ang="0">
                    <a:pos x="T8" y="T9"/>
                  </a:cxn>
                </a:cxnLst>
                <a:rect l="0" t="0" r="r" b="b"/>
                <a:pathLst>
                  <a:path w="16" h="7">
                    <a:moveTo>
                      <a:pt x="7" y="7"/>
                    </a:moveTo>
                    <a:lnTo>
                      <a:pt x="0" y="4"/>
                    </a:lnTo>
                    <a:lnTo>
                      <a:pt x="15" y="0"/>
                    </a:lnTo>
                    <a:lnTo>
                      <a:pt x="16" y="4"/>
                    </a:lnTo>
                    <a:lnTo>
                      <a:pt x="7" y="7"/>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33" name="Freeform 2020"/>
              <p:cNvSpPr>
                <a:spLocks/>
              </p:cNvSpPr>
              <p:nvPr/>
            </p:nvSpPr>
            <p:spPr bwMode="auto">
              <a:xfrm>
                <a:off x="6779" y="2728"/>
                <a:ext cx="5" cy="45"/>
              </a:xfrm>
              <a:custGeom>
                <a:avLst/>
                <a:gdLst>
                  <a:gd name="T0" fmla="*/ 3 w 5"/>
                  <a:gd name="T1" fmla="*/ 45 h 45"/>
                  <a:gd name="T2" fmla="*/ 0 w 5"/>
                  <a:gd name="T3" fmla="*/ 45 h 45"/>
                  <a:gd name="T4" fmla="*/ 0 w 5"/>
                  <a:gd name="T5" fmla="*/ 0 h 45"/>
                  <a:gd name="T6" fmla="*/ 5 w 5"/>
                  <a:gd name="T7" fmla="*/ 1 h 45"/>
                  <a:gd name="T8" fmla="*/ 5 w 5"/>
                  <a:gd name="T9" fmla="*/ 45 h 45"/>
                  <a:gd name="T10" fmla="*/ 3 w 5"/>
                  <a:gd name="T11" fmla="*/ 45 h 45"/>
                </a:gdLst>
                <a:ahLst/>
                <a:cxnLst>
                  <a:cxn ang="0">
                    <a:pos x="T0" y="T1"/>
                  </a:cxn>
                  <a:cxn ang="0">
                    <a:pos x="T2" y="T3"/>
                  </a:cxn>
                  <a:cxn ang="0">
                    <a:pos x="T4" y="T5"/>
                  </a:cxn>
                  <a:cxn ang="0">
                    <a:pos x="T6" y="T7"/>
                  </a:cxn>
                  <a:cxn ang="0">
                    <a:pos x="T8" y="T9"/>
                  </a:cxn>
                  <a:cxn ang="0">
                    <a:pos x="T10" y="T11"/>
                  </a:cxn>
                </a:cxnLst>
                <a:rect l="0" t="0" r="r" b="b"/>
                <a:pathLst>
                  <a:path w="5" h="45">
                    <a:moveTo>
                      <a:pt x="3" y="45"/>
                    </a:moveTo>
                    <a:lnTo>
                      <a:pt x="0" y="45"/>
                    </a:lnTo>
                    <a:lnTo>
                      <a:pt x="0" y="0"/>
                    </a:lnTo>
                    <a:lnTo>
                      <a:pt x="5" y="1"/>
                    </a:lnTo>
                    <a:lnTo>
                      <a:pt x="5" y="45"/>
                    </a:lnTo>
                    <a:lnTo>
                      <a:pt x="3" y="45"/>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34" name="Freeform 2021"/>
              <p:cNvSpPr>
                <a:spLocks/>
              </p:cNvSpPr>
              <p:nvPr/>
            </p:nvSpPr>
            <p:spPr bwMode="auto">
              <a:xfrm>
                <a:off x="6767" y="2754"/>
                <a:ext cx="75" cy="28"/>
              </a:xfrm>
              <a:custGeom>
                <a:avLst/>
                <a:gdLst>
                  <a:gd name="T0" fmla="*/ 1 w 75"/>
                  <a:gd name="T1" fmla="*/ 28 h 28"/>
                  <a:gd name="T2" fmla="*/ 0 w 75"/>
                  <a:gd name="T3" fmla="*/ 24 h 28"/>
                  <a:gd name="T4" fmla="*/ 2 w 75"/>
                  <a:gd name="T5" fmla="*/ 23 h 28"/>
                  <a:gd name="T6" fmla="*/ 15 w 75"/>
                  <a:gd name="T7" fmla="*/ 19 h 28"/>
                  <a:gd name="T8" fmla="*/ 17 w 75"/>
                  <a:gd name="T9" fmla="*/ 19 h 28"/>
                  <a:gd name="T10" fmla="*/ 43 w 75"/>
                  <a:gd name="T11" fmla="*/ 10 h 28"/>
                  <a:gd name="T12" fmla="*/ 50 w 75"/>
                  <a:gd name="T13" fmla="*/ 8 h 28"/>
                  <a:gd name="T14" fmla="*/ 64 w 75"/>
                  <a:gd name="T15" fmla="*/ 3 h 28"/>
                  <a:gd name="T16" fmla="*/ 68 w 75"/>
                  <a:gd name="T17" fmla="*/ 2 h 28"/>
                  <a:gd name="T18" fmla="*/ 74 w 75"/>
                  <a:gd name="T19" fmla="*/ 0 h 28"/>
                  <a:gd name="T20" fmla="*/ 75 w 75"/>
                  <a:gd name="T21" fmla="*/ 4 h 28"/>
                  <a:gd name="T22" fmla="*/ 68 w 75"/>
                  <a:gd name="T23" fmla="*/ 6 h 28"/>
                  <a:gd name="T24" fmla="*/ 64 w 75"/>
                  <a:gd name="T25" fmla="*/ 8 h 28"/>
                  <a:gd name="T26" fmla="*/ 57 w 75"/>
                  <a:gd name="T27" fmla="*/ 10 h 28"/>
                  <a:gd name="T28" fmla="*/ 50 w 75"/>
                  <a:gd name="T29" fmla="*/ 12 h 28"/>
                  <a:gd name="T30" fmla="*/ 2 w 75"/>
                  <a:gd name="T31" fmla="*/ 28 h 28"/>
                  <a:gd name="T32" fmla="*/ 1 w 75"/>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28">
                    <a:moveTo>
                      <a:pt x="1" y="28"/>
                    </a:moveTo>
                    <a:lnTo>
                      <a:pt x="0" y="24"/>
                    </a:lnTo>
                    <a:lnTo>
                      <a:pt x="2" y="23"/>
                    </a:lnTo>
                    <a:lnTo>
                      <a:pt x="15" y="19"/>
                    </a:lnTo>
                    <a:lnTo>
                      <a:pt x="17" y="19"/>
                    </a:lnTo>
                    <a:lnTo>
                      <a:pt x="43" y="10"/>
                    </a:lnTo>
                    <a:lnTo>
                      <a:pt x="50" y="8"/>
                    </a:lnTo>
                    <a:lnTo>
                      <a:pt x="64" y="3"/>
                    </a:lnTo>
                    <a:lnTo>
                      <a:pt x="68" y="2"/>
                    </a:lnTo>
                    <a:lnTo>
                      <a:pt x="74" y="0"/>
                    </a:lnTo>
                    <a:lnTo>
                      <a:pt x="75" y="4"/>
                    </a:lnTo>
                    <a:lnTo>
                      <a:pt x="68" y="6"/>
                    </a:lnTo>
                    <a:lnTo>
                      <a:pt x="64" y="8"/>
                    </a:lnTo>
                    <a:lnTo>
                      <a:pt x="57" y="10"/>
                    </a:lnTo>
                    <a:lnTo>
                      <a:pt x="50" y="12"/>
                    </a:lnTo>
                    <a:lnTo>
                      <a:pt x="2" y="28"/>
                    </a:lnTo>
                    <a:lnTo>
                      <a:pt x="1" y="28"/>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35" name="Freeform 2022"/>
              <p:cNvSpPr>
                <a:spLocks/>
              </p:cNvSpPr>
              <p:nvPr/>
            </p:nvSpPr>
            <p:spPr bwMode="auto">
              <a:xfrm>
                <a:off x="7048" y="2817"/>
                <a:ext cx="4" cy="73"/>
              </a:xfrm>
              <a:custGeom>
                <a:avLst/>
                <a:gdLst>
                  <a:gd name="T0" fmla="*/ 4 w 4"/>
                  <a:gd name="T1" fmla="*/ 73 h 73"/>
                  <a:gd name="T2" fmla="*/ 0 w 4"/>
                  <a:gd name="T3" fmla="*/ 72 h 73"/>
                  <a:gd name="T4" fmla="*/ 0 w 4"/>
                  <a:gd name="T5" fmla="*/ 0 h 73"/>
                  <a:gd name="T6" fmla="*/ 4 w 4"/>
                  <a:gd name="T7" fmla="*/ 1 h 73"/>
                  <a:gd name="T8" fmla="*/ 4 w 4"/>
                  <a:gd name="T9" fmla="*/ 73 h 73"/>
                </a:gdLst>
                <a:ahLst/>
                <a:cxnLst>
                  <a:cxn ang="0">
                    <a:pos x="T0" y="T1"/>
                  </a:cxn>
                  <a:cxn ang="0">
                    <a:pos x="T2" y="T3"/>
                  </a:cxn>
                  <a:cxn ang="0">
                    <a:pos x="T4" y="T5"/>
                  </a:cxn>
                  <a:cxn ang="0">
                    <a:pos x="T6" y="T7"/>
                  </a:cxn>
                  <a:cxn ang="0">
                    <a:pos x="T8" y="T9"/>
                  </a:cxn>
                </a:cxnLst>
                <a:rect l="0" t="0" r="r" b="b"/>
                <a:pathLst>
                  <a:path w="4" h="73">
                    <a:moveTo>
                      <a:pt x="4" y="73"/>
                    </a:moveTo>
                    <a:lnTo>
                      <a:pt x="0" y="72"/>
                    </a:lnTo>
                    <a:lnTo>
                      <a:pt x="0" y="0"/>
                    </a:lnTo>
                    <a:lnTo>
                      <a:pt x="4" y="1"/>
                    </a:lnTo>
                    <a:lnTo>
                      <a:pt x="4" y="73"/>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36" name="Freeform 2023"/>
              <p:cNvSpPr>
                <a:spLocks noEditPoints="1"/>
              </p:cNvSpPr>
              <p:nvPr/>
            </p:nvSpPr>
            <p:spPr bwMode="auto">
              <a:xfrm>
                <a:off x="6668" y="2807"/>
                <a:ext cx="422" cy="212"/>
              </a:xfrm>
              <a:custGeom>
                <a:avLst/>
                <a:gdLst>
                  <a:gd name="T0" fmla="*/ 4446 w 4887"/>
                  <a:gd name="T1" fmla="*/ 2304 h 2451"/>
                  <a:gd name="T2" fmla="*/ 4887 w 4887"/>
                  <a:gd name="T3" fmla="*/ 1620 h 2451"/>
                  <a:gd name="T4" fmla="*/ 4396 w 4887"/>
                  <a:gd name="T5" fmla="*/ 2288 h 2451"/>
                  <a:gd name="T6" fmla="*/ 3834 w 4887"/>
                  <a:gd name="T7" fmla="*/ 1270 h 2451"/>
                  <a:gd name="T8" fmla="*/ 4396 w 4887"/>
                  <a:gd name="T9" fmla="*/ 2288 h 2451"/>
                  <a:gd name="T10" fmla="*/ 3119 w 4887"/>
                  <a:gd name="T11" fmla="*/ 1865 h 2451"/>
                  <a:gd name="T12" fmla="*/ 3226 w 4887"/>
                  <a:gd name="T13" fmla="*/ 1204 h 2451"/>
                  <a:gd name="T14" fmla="*/ 3276 w 4887"/>
                  <a:gd name="T15" fmla="*/ 1625 h 2451"/>
                  <a:gd name="T16" fmla="*/ 3784 w 4887"/>
                  <a:gd name="T17" fmla="*/ 1416 h 2451"/>
                  <a:gd name="T18" fmla="*/ 3069 w 4887"/>
                  <a:gd name="T19" fmla="*/ 1848 h 2451"/>
                  <a:gd name="T20" fmla="*/ 2868 w 4887"/>
                  <a:gd name="T21" fmla="*/ 950 h 2451"/>
                  <a:gd name="T22" fmla="*/ 3069 w 4887"/>
                  <a:gd name="T23" fmla="*/ 1848 h 2451"/>
                  <a:gd name="T24" fmla="*/ 2559 w 4887"/>
                  <a:gd name="T25" fmla="*/ 1679 h 2451"/>
                  <a:gd name="T26" fmla="*/ 2818 w 4887"/>
                  <a:gd name="T27" fmla="*/ 934 h 2451"/>
                  <a:gd name="T28" fmla="*/ 2509 w 4887"/>
                  <a:gd name="T29" fmla="*/ 1663 h 2451"/>
                  <a:gd name="T30" fmla="*/ 1938 w 4887"/>
                  <a:gd name="T31" fmla="*/ 1031 h 2451"/>
                  <a:gd name="T32" fmla="*/ 2061 w 4887"/>
                  <a:gd name="T33" fmla="*/ 942 h 2451"/>
                  <a:gd name="T34" fmla="*/ 1938 w 4887"/>
                  <a:gd name="T35" fmla="*/ 642 h 2451"/>
                  <a:gd name="T36" fmla="*/ 2509 w 4887"/>
                  <a:gd name="T37" fmla="*/ 1663 h 2451"/>
                  <a:gd name="T38" fmla="*/ 1241 w 4887"/>
                  <a:gd name="T39" fmla="*/ 1242 h 2451"/>
                  <a:gd name="T40" fmla="*/ 1888 w 4887"/>
                  <a:gd name="T41" fmla="*/ 1457 h 2451"/>
                  <a:gd name="T42" fmla="*/ 3276 w 4887"/>
                  <a:gd name="T43" fmla="*/ 1170 h 2451"/>
                  <a:gd name="T44" fmla="*/ 3784 w 4887"/>
                  <a:gd name="T45" fmla="*/ 1254 h 2451"/>
                  <a:gd name="T46" fmla="*/ 1159 w 4887"/>
                  <a:gd name="T47" fmla="*/ 1215 h 2451"/>
                  <a:gd name="T48" fmla="*/ 648 w 4887"/>
                  <a:gd name="T49" fmla="*/ 956 h 2451"/>
                  <a:gd name="T50" fmla="*/ 928 w 4887"/>
                  <a:gd name="T51" fmla="*/ 985 h 2451"/>
                  <a:gd name="T52" fmla="*/ 648 w 4887"/>
                  <a:gd name="T53" fmla="*/ 518 h 2451"/>
                  <a:gd name="T54" fmla="*/ 598 w 4887"/>
                  <a:gd name="T55" fmla="*/ 890 h 2451"/>
                  <a:gd name="T56" fmla="*/ 408 w 4887"/>
                  <a:gd name="T57" fmla="*/ 369 h 2451"/>
                  <a:gd name="T58" fmla="*/ 1888 w 4887"/>
                  <a:gd name="T59" fmla="*/ 626 h 2451"/>
                  <a:gd name="T60" fmla="*/ 1159 w 4887"/>
                  <a:gd name="T61" fmla="*/ 1215 h 2451"/>
                  <a:gd name="T62" fmla="*/ 3119 w 4887"/>
                  <a:gd name="T63" fmla="*/ 1110 h 2451"/>
                  <a:gd name="T64" fmla="*/ 3226 w 4887"/>
                  <a:gd name="T65" fmla="*/ 1069 h 2451"/>
                  <a:gd name="T66" fmla="*/ 598 w 4887"/>
                  <a:gd name="T67" fmla="*/ 1029 h 2451"/>
                  <a:gd name="T68" fmla="*/ 408 w 4887"/>
                  <a:gd name="T69" fmla="*/ 887 h 2451"/>
                  <a:gd name="T70" fmla="*/ 598 w 4887"/>
                  <a:gd name="T71" fmla="*/ 1029 h 2451"/>
                  <a:gd name="T72" fmla="*/ 0 w 4887"/>
                  <a:gd name="T73" fmla="*/ 831 h 2451"/>
                  <a:gd name="T74" fmla="*/ 358 w 4887"/>
                  <a:gd name="T75" fmla="*/ 873 h 2451"/>
                  <a:gd name="T76" fmla="*/ 358 w 4887"/>
                  <a:gd name="T77" fmla="*/ 820 h 2451"/>
                  <a:gd name="T78" fmla="*/ 0 w 4887"/>
                  <a:gd name="T79" fmla="*/ 507 h 2451"/>
                  <a:gd name="T80" fmla="*/ 358 w 4887"/>
                  <a:gd name="T81" fmla="*/ 820 h 2451"/>
                  <a:gd name="T82" fmla="*/ 0 w 4887"/>
                  <a:gd name="T83" fmla="*/ 305 h 2451"/>
                  <a:gd name="T84" fmla="*/ 358 w 4887"/>
                  <a:gd name="T85" fmla="*/ 333 h 2451"/>
                  <a:gd name="T86" fmla="*/ 408 w 4887"/>
                  <a:gd name="T87" fmla="*/ 316 h 2451"/>
                  <a:gd name="T88" fmla="*/ 460 w 4887"/>
                  <a:gd name="T89" fmla="*/ 152 h 2451"/>
                  <a:gd name="T90" fmla="*/ 408 w 4887"/>
                  <a:gd name="T91" fmla="*/ 316 h 2451"/>
                  <a:gd name="T92" fmla="*/ 0 w 4887"/>
                  <a:gd name="T93" fmla="*/ 93 h 2451"/>
                  <a:gd name="T94" fmla="*/ 50 w 4887"/>
                  <a:gd name="T95" fmla="*/ 23 h 2451"/>
                  <a:gd name="T96" fmla="*/ 0 w 4887"/>
                  <a:gd name="T97" fmla="*/ 0 h 2451"/>
                  <a:gd name="T98" fmla="*/ 171 w 4887"/>
                  <a:gd name="T99" fmla="*/ 196 h 2451"/>
                  <a:gd name="T100" fmla="*/ 221 w 4887"/>
                  <a:gd name="T101" fmla="*/ 179 h 2451"/>
                  <a:gd name="T102" fmla="*/ 358 w 4887"/>
                  <a:gd name="T103" fmla="*/ 119 h 2451"/>
                  <a:gd name="T104" fmla="*/ 221 w 4887"/>
                  <a:gd name="T105" fmla="*/ 179 h 2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87" h="2451">
                    <a:moveTo>
                      <a:pt x="4887" y="2451"/>
                    </a:moveTo>
                    <a:lnTo>
                      <a:pt x="4446" y="2304"/>
                    </a:lnTo>
                    <a:lnTo>
                      <a:pt x="4446" y="1473"/>
                    </a:lnTo>
                    <a:lnTo>
                      <a:pt x="4887" y="1620"/>
                    </a:lnTo>
                    <a:lnTo>
                      <a:pt x="4887" y="2451"/>
                    </a:lnTo>
                    <a:moveTo>
                      <a:pt x="4396" y="2288"/>
                    </a:moveTo>
                    <a:lnTo>
                      <a:pt x="3834" y="2101"/>
                    </a:lnTo>
                    <a:lnTo>
                      <a:pt x="3834" y="1270"/>
                    </a:lnTo>
                    <a:lnTo>
                      <a:pt x="4396" y="1457"/>
                    </a:lnTo>
                    <a:lnTo>
                      <a:pt x="4396" y="2288"/>
                    </a:lnTo>
                    <a:moveTo>
                      <a:pt x="3784" y="2085"/>
                    </a:moveTo>
                    <a:lnTo>
                      <a:pt x="3119" y="1865"/>
                    </a:lnTo>
                    <a:lnTo>
                      <a:pt x="3119" y="1164"/>
                    </a:lnTo>
                    <a:lnTo>
                      <a:pt x="3226" y="1204"/>
                    </a:lnTo>
                    <a:lnTo>
                      <a:pt x="3226" y="1625"/>
                    </a:lnTo>
                    <a:lnTo>
                      <a:pt x="3276" y="1625"/>
                    </a:lnTo>
                    <a:lnTo>
                      <a:pt x="3276" y="1223"/>
                    </a:lnTo>
                    <a:lnTo>
                      <a:pt x="3784" y="1416"/>
                    </a:lnTo>
                    <a:lnTo>
                      <a:pt x="3784" y="2085"/>
                    </a:lnTo>
                    <a:moveTo>
                      <a:pt x="3069" y="1848"/>
                    </a:moveTo>
                    <a:lnTo>
                      <a:pt x="2868" y="1782"/>
                    </a:lnTo>
                    <a:lnTo>
                      <a:pt x="2868" y="950"/>
                    </a:lnTo>
                    <a:lnTo>
                      <a:pt x="3069" y="1017"/>
                    </a:lnTo>
                    <a:lnTo>
                      <a:pt x="3069" y="1848"/>
                    </a:lnTo>
                    <a:moveTo>
                      <a:pt x="2818" y="1765"/>
                    </a:moveTo>
                    <a:lnTo>
                      <a:pt x="2559" y="1679"/>
                    </a:lnTo>
                    <a:lnTo>
                      <a:pt x="2559" y="848"/>
                    </a:lnTo>
                    <a:lnTo>
                      <a:pt x="2818" y="934"/>
                    </a:lnTo>
                    <a:lnTo>
                      <a:pt x="2818" y="1765"/>
                    </a:lnTo>
                    <a:moveTo>
                      <a:pt x="2509" y="1663"/>
                    </a:moveTo>
                    <a:lnTo>
                      <a:pt x="1938" y="1473"/>
                    </a:lnTo>
                    <a:lnTo>
                      <a:pt x="1938" y="1031"/>
                    </a:lnTo>
                    <a:lnTo>
                      <a:pt x="2075" y="990"/>
                    </a:lnTo>
                    <a:lnTo>
                      <a:pt x="2061" y="942"/>
                    </a:lnTo>
                    <a:lnTo>
                      <a:pt x="1938" y="979"/>
                    </a:lnTo>
                    <a:lnTo>
                      <a:pt x="1938" y="642"/>
                    </a:lnTo>
                    <a:lnTo>
                      <a:pt x="2509" y="832"/>
                    </a:lnTo>
                    <a:lnTo>
                      <a:pt x="2509" y="1663"/>
                    </a:lnTo>
                    <a:moveTo>
                      <a:pt x="1888" y="1457"/>
                    </a:moveTo>
                    <a:lnTo>
                      <a:pt x="1241" y="1242"/>
                    </a:lnTo>
                    <a:lnTo>
                      <a:pt x="1888" y="1047"/>
                    </a:lnTo>
                    <a:lnTo>
                      <a:pt x="1888" y="1457"/>
                    </a:lnTo>
                    <a:moveTo>
                      <a:pt x="3784" y="1363"/>
                    </a:moveTo>
                    <a:lnTo>
                      <a:pt x="3276" y="1170"/>
                    </a:lnTo>
                    <a:lnTo>
                      <a:pt x="3276" y="1085"/>
                    </a:lnTo>
                    <a:lnTo>
                      <a:pt x="3784" y="1254"/>
                    </a:lnTo>
                    <a:lnTo>
                      <a:pt x="3784" y="1363"/>
                    </a:lnTo>
                    <a:moveTo>
                      <a:pt x="1159" y="1215"/>
                    </a:moveTo>
                    <a:lnTo>
                      <a:pt x="648" y="1046"/>
                    </a:lnTo>
                    <a:lnTo>
                      <a:pt x="648" y="956"/>
                    </a:lnTo>
                    <a:lnTo>
                      <a:pt x="914" y="1033"/>
                    </a:lnTo>
                    <a:lnTo>
                      <a:pt x="928" y="985"/>
                    </a:lnTo>
                    <a:lnTo>
                      <a:pt x="648" y="904"/>
                    </a:lnTo>
                    <a:lnTo>
                      <a:pt x="648" y="518"/>
                    </a:lnTo>
                    <a:lnTo>
                      <a:pt x="598" y="518"/>
                    </a:lnTo>
                    <a:lnTo>
                      <a:pt x="598" y="890"/>
                    </a:lnTo>
                    <a:lnTo>
                      <a:pt x="408" y="835"/>
                    </a:lnTo>
                    <a:lnTo>
                      <a:pt x="408" y="369"/>
                    </a:lnTo>
                    <a:lnTo>
                      <a:pt x="757" y="251"/>
                    </a:lnTo>
                    <a:lnTo>
                      <a:pt x="1888" y="626"/>
                    </a:lnTo>
                    <a:lnTo>
                      <a:pt x="1888" y="994"/>
                    </a:lnTo>
                    <a:lnTo>
                      <a:pt x="1159" y="1215"/>
                    </a:lnTo>
                    <a:moveTo>
                      <a:pt x="3226" y="1151"/>
                    </a:moveTo>
                    <a:lnTo>
                      <a:pt x="3119" y="1110"/>
                    </a:lnTo>
                    <a:lnTo>
                      <a:pt x="3119" y="1034"/>
                    </a:lnTo>
                    <a:lnTo>
                      <a:pt x="3226" y="1069"/>
                    </a:lnTo>
                    <a:lnTo>
                      <a:pt x="3226" y="1151"/>
                    </a:lnTo>
                    <a:moveTo>
                      <a:pt x="598" y="1029"/>
                    </a:moveTo>
                    <a:lnTo>
                      <a:pt x="408" y="966"/>
                    </a:lnTo>
                    <a:lnTo>
                      <a:pt x="408" y="887"/>
                    </a:lnTo>
                    <a:lnTo>
                      <a:pt x="598" y="942"/>
                    </a:lnTo>
                    <a:lnTo>
                      <a:pt x="598" y="1029"/>
                    </a:lnTo>
                    <a:moveTo>
                      <a:pt x="358" y="950"/>
                    </a:moveTo>
                    <a:lnTo>
                      <a:pt x="0" y="831"/>
                    </a:lnTo>
                    <a:lnTo>
                      <a:pt x="0" y="769"/>
                    </a:lnTo>
                    <a:lnTo>
                      <a:pt x="358" y="873"/>
                    </a:lnTo>
                    <a:lnTo>
                      <a:pt x="358" y="950"/>
                    </a:lnTo>
                    <a:moveTo>
                      <a:pt x="358" y="820"/>
                    </a:moveTo>
                    <a:lnTo>
                      <a:pt x="0" y="717"/>
                    </a:lnTo>
                    <a:lnTo>
                      <a:pt x="0" y="507"/>
                    </a:lnTo>
                    <a:lnTo>
                      <a:pt x="358" y="386"/>
                    </a:lnTo>
                    <a:lnTo>
                      <a:pt x="358" y="820"/>
                    </a:lnTo>
                    <a:moveTo>
                      <a:pt x="0" y="454"/>
                    </a:moveTo>
                    <a:lnTo>
                      <a:pt x="0" y="305"/>
                    </a:lnTo>
                    <a:lnTo>
                      <a:pt x="358" y="186"/>
                    </a:lnTo>
                    <a:lnTo>
                      <a:pt x="358" y="333"/>
                    </a:lnTo>
                    <a:lnTo>
                      <a:pt x="0" y="454"/>
                    </a:lnTo>
                    <a:moveTo>
                      <a:pt x="408" y="316"/>
                    </a:moveTo>
                    <a:lnTo>
                      <a:pt x="408" y="170"/>
                    </a:lnTo>
                    <a:lnTo>
                      <a:pt x="460" y="152"/>
                    </a:lnTo>
                    <a:lnTo>
                      <a:pt x="678" y="225"/>
                    </a:lnTo>
                    <a:lnTo>
                      <a:pt x="408" y="316"/>
                    </a:lnTo>
                    <a:moveTo>
                      <a:pt x="0" y="253"/>
                    </a:moveTo>
                    <a:lnTo>
                      <a:pt x="0" y="93"/>
                    </a:lnTo>
                    <a:lnTo>
                      <a:pt x="67" y="71"/>
                    </a:lnTo>
                    <a:lnTo>
                      <a:pt x="50" y="23"/>
                    </a:lnTo>
                    <a:lnTo>
                      <a:pt x="0" y="40"/>
                    </a:lnTo>
                    <a:lnTo>
                      <a:pt x="0" y="0"/>
                    </a:lnTo>
                    <a:lnTo>
                      <a:pt x="171" y="57"/>
                    </a:lnTo>
                    <a:lnTo>
                      <a:pt x="171" y="196"/>
                    </a:lnTo>
                    <a:lnTo>
                      <a:pt x="0" y="253"/>
                    </a:lnTo>
                    <a:moveTo>
                      <a:pt x="221" y="179"/>
                    </a:moveTo>
                    <a:lnTo>
                      <a:pt x="221" y="73"/>
                    </a:lnTo>
                    <a:lnTo>
                      <a:pt x="358" y="119"/>
                    </a:lnTo>
                    <a:lnTo>
                      <a:pt x="358" y="134"/>
                    </a:lnTo>
                    <a:lnTo>
                      <a:pt x="221" y="179"/>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37" name="Freeform 2024"/>
              <p:cNvSpPr>
                <a:spLocks/>
              </p:cNvSpPr>
              <p:nvPr/>
            </p:nvSpPr>
            <p:spPr bwMode="auto">
              <a:xfrm>
                <a:off x="6933" y="2895"/>
                <a:ext cx="4" cy="73"/>
              </a:xfrm>
              <a:custGeom>
                <a:avLst/>
                <a:gdLst>
                  <a:gd name="T0" fmla="*/ 4 w 4"/>
                  <a:gd name="T1" fmla="*/ 73 h 73"/>
                  <a:gd name="T2" fmla="*/ 0 w 4"/>
                  <a:gd name="T3" fmla="*/ 72 h 73"/>
                  <a:gd name="T4" fmla="*/ 0 w 4"/>
                  <a:gd name="T5" fmla="*/ 0 h 73"/>
                  <a:gd name="T6" fmla="*/ 4 w 4"/>
                  <a:gd name="T7" fmla="*/ 1 h 73"/>
                  <a:gd name="T8" fmla="*/ 4 w 4"/>
                  <a:gd name="T9" fmla="*/ 8 h 73"/>
                  <a:gd name="T10" fmla="*/ 3 w 4"/>
                  <a:gd name="T11" fmla="*/ 7 h 73"/>
                  <a:gd name="T12" fmla="*/ 1 w 4"/>
                  <a:gd name="T13" fmla="*/ 11 h 73"/>
                  <a:gd name="T14" fmla="*/ 4 w 4"/>
                  <a:gd name="T15" fmla="*/ 13 h 73"/>
                  <a:gd name="T16" fmla="*/ 4 w 4"/>
                  <a:gd name="T1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3">
                    <a:moveTo>
                      <a:pt x="4" y="73"/>
                    </a:moveTo>
                    <a:lnTo>
                      <a:pt x="0" y="72"/>
                    </a:lnTo>
                    <a:lnTo>
                      <a:pt x="0" y="0"/>
                    </a:lnTo>
                    <a:lnTo>
                      <a:pt x="4" y="1"/>
                    </a:lnTo>
                    <a:lnTo>
                      <a:pt x="4" y="8"/>
                    </a:lnTo>
                    <a:lnTo>
                      <a:pt x="3" y="7"/>
                    </a:lnTo>
                    <a:lnTo>
                      <a:pt x="1" y="11"/>
                    </a:lnTo>
                    <a:lnTo>
                      <a:pt x="4" y="13"/>
                    </a:lnTo>
                    <a:lnTo>
                      <a:pt x="4" y="7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38" name="Freeform 2025"/>
              <p:cNvSpPr>
                <a:spLocks/>
              </p:cNvSpPr>
              <p:nvPr/>
            </p:nvSpPr>
            <p:spPr bwMode="auto">
              <a:xfrm>
                <a:off x="6885" y="2879"/>
                <a:ext cx="4" cy="73"/>
              </a:xfrm>
              <a:custGeom>
                <a:avLst/>
                <a:gdLst>
                  <a:gd name="T0" fmla="*/ 4 w 4"/>
                  <a:gd name="T1" fmla="*/ 73 h 73"/>
                  <a:gd name="T2" fmla="*/ 0 w 4"/>
                  <a:gd name="T3" fmla="*/ 72 h 73"/>
                  <a:gd name="T4" fmla="*/ 0 w 4"/>
                  <a:gd name="T5" fmla="*/ 0 h 73"/>
                  <a:gd name="T6" fmla="*/ 4 w 4"/>
                  <a:gd name="T7" fmla="*/ 1 h 73"/>
                  <a:gd name="T8" fmla="*/ 4 w 4"/>
                  <a:gd name="T9" fmla="*/ 73 h 73"/>
                </a:gdLst>
                <a:ahLst/>
                <a:cxnLst>
                  <a:cxn ang="0">
                    <a:pos x="T0" y="T1"/>
                  </a:cxn>
                  <a:cxn ang="0">
                    <a:pos x="T2" y="T3"/>
                  </a:cxn>
                  <a:cxn ang="0">
                    <a:pos x="T4" y="T5"/>
                  </a:cxn>
                  <a:cxn ang="0">
                    <a:pos x="T6" y="T7"/>
                  </a:cxn>
                  <a:cxn ang="0">
                    <a:pos x="T8" y="T9"/>
                  </a:cxn>
                </a:cxnLst>
                <a:rect l="0" t="0" r="r" b="b"/>
                <a:pathLst>
                  <a:path w="4" h="73">
                    <a:moveTo>
                      <a:pt x="4" y="73"/>
                    </a:moveTo>
                    <a:lnTo>
                      <a:pt x="0" y="72"/>
                    </a:lnTo>
                    <a:lnTo>
                      <a:pt x="0" y="0"/>
                    </a:lnTo>
                    <a:lnTo>
                      <a:pt x="4" y="1"/>
                    </a:lnTo>
                    <a:lnTo>
                      <a:pt x="4" y="7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39" name="Freeform 2026"/>
              <p:cNvSpPr>
                <a:spLocks noEditPoints="1"/>
              </p:cNvSpPr>
              <p:nvPr/>
            </p:nvSpPr>
            <p:spPr bwMode="auto">
              <a:xfrm>
                <a:off x="6934" y="2902"/>
                <a:ext cx="61" cy="27"/>
              </a:xfrm>
              <a:custGeom>
                <a:avLst/>
                <a:gdLst>
                  <a:gd name="T0" fmla="*/ 699 w 699"/>
                  <a:gd name="T1" fmla="*/ 311 h 311"/>
                  <a:gd name="T2" fmla="*/ 191 w 699"/>
                  <a:gd name="T3" fmla="*/ 118 h 311"/>
                  <a:gd name="T4" fmla="*/ 191 w 699"/>
                  <a:gd name="T5" fmla="*/ 65 h 311"/>
                  <a:gd name="T6" fmla="*/ 699 w 699"/>
                  <a:gd name="T7" fmla="*/ 258 h 311"/>
                  <a:gd name="T8" fmla="*/ 699 w 699"/>
                  <a:gd name="T9" fmla="*/ 311 h 311"/>
                  <a:gd name="T10" fmla="*/ 141 w 699"/>
                  <a:gd name="T11" fmla="*/ 99 h 311"/>
                  <a:gd name="T12" fmla="*/ 34 w 699"/>
                  <a:gd name="T13" fmla="*/ 59 h 311"/>
                  <a:gd name="T14" fmla="*/ 0 w 699"/>
                  <a:gd name="T15" fmla="*/ 46 h 311"/>
                  <a:gd name="T16" fmla="*/ 18 w 699"/>
                  <a:gd name="T17" fmla="*/ 0 h 311"/>
                  <a:gd name="T18" fmla="*/ 34 w 699"/>
                  <a:gd name="T19" fmla="*/ 5 h 311"/>
                  <a:gd name="T20" fmla="*/ 141 w 699"/>
                  <a:gd name="T21" fmla="*/ 46 h 311"/>
                  <a:gd name="T22" fmla="*/ 141 w 699"/>
                  <a:gd name="T23" fmla="*/ 99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9" h="311">
                    <a:moveTo>
                      <a:pt x="699" y="311"/>
                    </a:moveTo>
                    <a:lnTo>
                      <a:pt x="191" y="118"/>
                    </a:lnTo>
                    <a:lnTo>
                      <a:pt x="191" y="65"/>
                    </a:lnTo>
                    <a:lnTo>
                      <a:pt x="699" y="258"/>
                    </a:lnTo>
                    <a:lnTo>
                      <a:pt x="699" y="311"/>
                    </a:lnTo>
                    <a:moveTo>
                      <a:pt x="141" y="99"/>
                    </a:moveTo>
                    <a:lnTo>
                      <a:pt x="34" y="59"/>
                    </a:lnTo>
                    <a:lnTo>
                      <a:pt x="0" y="46"/>
                    </a:lnTo>
                    <a:lnTo>
                      <a:pt x="18" y="0"/>
                    </a:lnTo>
                    <a:lnTo>
                      <a:pt x="34" y="5"/>
                    </a:lnTo>
                    <a:lnTo>
                      <a:pt x="141" y="46"/>
                    </a:lnTo>
                    <a:lnTo>
                      <a:pt x="141" y="9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40" name="Freeform 2027"/>
              <p:cNvSpPr>
                <a:spLocks/>
              </p:cNvSpPr>
              <p:nvPr/>
            </p:nvSpPr>
            <p:spPr bwMode="auto">
              <a:xfrm>
                <a:off x="6995" y="2915"/>
                <a:ext cx="4" cy="73"/>
              </a:xfrm>
              <a:custGeom>
                <a:avLst/>
                <a:gdLst>
                  <a:gd name="T0" fmla="*/ 4 w 4"/>
                  <a:gd name="T1" fmla="*/ 73 h 73"/>
                  <a:gd name="T2" fmla="*/ 0 w 4"/>
                  <a:gd name="T3" fmla="*/ 72 h 73"/>
                  <a:gd name="T4" fmla="*/ 0 w 4"/>
                  <a:gd name="T5" fmla="*/ 0 h 73"/>
                  <a:gd name="T6" fmla="*/ 4 w 4"/>
                  <a:gd name="T7" fmla="*/ 2 h 73"/>
                  <a:gd name="T8" fmla="*/ 4 w 4"/>
                  <a:gd name="T9" fmla="*/ 73 h 73"/>
                </a:gdLst>
                <a:ahLst/>
                <a:cxnLst>
                  <a:cxn ang="0">
                    <a:pos x="T0" y="T1"/>
                  </a:cxn>
                  <a:cxn ang="0">
                    <a:pos x="T2" y="T3"/>
                  </a:cxn>
                  <a:cxn ang="0">
                    <a:pos x="T4" y="T5"/>
                  </a:cxn>
                  <a:cxn ang="0">
                    <a:pos x="T6" y="T7"/>
                  </a:cxn>
                  <a:cxn ang="0">
                    <a:pos x="T8" y="T9"/>
                  </a:cxn>
                </a:cxnLst>
                <a:rect l="0" t="0" r="r" b="b"/>
                <a:pathLst>
                  <a:path w="4" h="73">
                    <a:moveTo>
                      <a:pt x="4" y="73"/>
                    </a:moveTo>
                    <a:lnTo>
                      <a:pt x="0" y="72"/>
                    </a:lnTo>
                    <a:lnTo>
                      <a:pt x="0" y="0"/>
                    </a:lnTo>
                    <a:lnTo>
                      <a:pt x="4" y="2"/>
                    </a:lnTo>
                    <a:lnTo>
                      <a:pt x="4" y="7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41" name="Freeform 2028"/>
              <p:cNvSpPr>
                <a:spLocks/>
              </p:cNvSpPr>
              <p:nvPr/>
            </p:nvSpPr>
            <p:spPr bwMode="auto">
              <a:xfrm>
                <a:off x="6947" y="2899"/>
                <a:ext cx="4" cy="48"/>
              </a:xfrm>
              <a:custGeom>
                <a:avLst/>
                <a:gdLst>
                  <a:gd name="T0" fmla="*/ 4 w 4"/>
                  <a:gd name="T1" fmla="*/ 48 h 48"/>
                  <a:gd name="T2" fmla="*/ 0 w 4"/>
                  <a:gd name="T3" fmla="*/ 48 h 48"/>
                  <a:gd name="T4" fmla="*/ 0 w 4"/>
                  <a:gd name="T5" fmla="*/ 0 h 48"/>
                  <a:gd name="T6" fmla="*/ 4 w 4"/>
                  <a:gd name="T7" fmla="*/ 2 h 48"/>
                  <a:gd name="T8" fmla="*/ 4 w 4"/>
                  <a:gd name="T9" fmla="*/ 48 h 48"/>
                </a:gdLst>
                <a:ahLst/>
                <a:cxnLst>
                  <a:cxn ang="0">
                    <a:pos x="T0" y="T1"/>
                  </a:cxn>
                  <a:cxn ang="0">
                    <a:pos x="T2" y="T3"/>
                  </a:cxn>
                  <a:cxn ang="0">
                    <a:pos x="T4" y="T5"/>
                  </a:cxn>
                  <a:cxn ang="0">
                    <a:pos x="T6" y="T7"/>
                  </a:cxn>
                  <a:cxn ang="0">
                    <a:pos x="T8" y="T9"/>
                  </a:cxn>
                </a:cxnLst>
                <a:rect l="0" t="0" r="r" b="b"/>
                <a:pathLst>
                  <a:path w="4" h="48">
                    <a:moveTo>
                      <a:pt x="4" y="48"/>
                    </a:moveTo>
                    <a:lnTo>
                      <a:pt x="0" y="48"/>
                    </a:lnTo>
                    <a:lnTo>
                      <a:pt x="0" y="0"/>
                    </a:lnTo>
                    <a:lnTo>
                      <a:pt x="4" y="2"/>
                    </a:lnTo>
                    <a:lnTo>
                      <a:pt x="4" y="4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42" name="Freeform 2029"/>
              <p:cNvSpPr>
                <a:spLocks noEditPoints="1"/>
              </p:cNvSpPr>
              <p:nvPr/>
            </p:nvSpPr>
            <p:spPr bwMode="auto">
              <a:xfrm>
                <a:off x="6699" y="2817"/>
                <a:ext cx="4" cy="73"/>
              </a:xfrm>
              <a:custGeom>
                <a:avLst/>
                <a:gdLst>
                  <a:gd name="T0" fmla="*/ 50 w 50"/>
                  <a:gd name="T1" fmla="*/ 847 h 847"/>
                  <a:gd name="T2" fmla="*/ 0 w 50"/>
                  <a:gd name="T3" fmla="*/ 831 h 847"/>
                  <a:gd name="T4" fmla="*/ 0 w 50"/>
                  <a:gd name="T5" fmla="*/ 754 h 847"/>
                  <a:gd name="T6" fmla="*/ 50 w 50"/>
                  <a:gd name="T7" fmla="*/ 768 h 847"/>
                  <a:gd name="T8" fmla="*/ 50 w 50"/>
                  <a:gd name="T9" fmla="*/ 847 h 847"/>
                  <a:gd name="T10" fmla="*/ 50 w 50"/>
                  <a:gd name="T11" fmla="*/ 716 h 847"/>
                  <a:gd name="T12" fmla="*/ 0 w 50"/>
                  <a:gd name="T13" fmla="*/ 701 h 847"/>
                  <a:gd name="T14" fmla="*/ 0 w 50"/>
                  <a:gd name="T15" fmla="*/ 267 h 847"/>
                  <a:gd name="T16" fmla="*/ 50 w 50"/>
                  <a:gd name="T17" fmla="*/ 250 h 847"/>
                  <a:gd name="T18" fmla="*/ 50 w 50"/>
                  <a:gd name="T19" fmla="*/ 716 h 847"/>
                  <a:gd name="T20" fmla="*/ 0 w 50"/>
                  <a:gd name="T21" fmla="*/ 214 h 847"/>
                  <a:gd name="T22" fmla="*/ 0 w 50"/>
                  <a:gd name="T23" fmla="*/ 67 h 847"/>
                  <a:gd name="T24" fmla="*/ 50 w 50"/>
                  <a:gd name="T25" fmla="*/ 51 h 847"/>
                  <a:gd name="T26" fmla="*/ 50 w 50"/>
                  <a:gd name="T27" fmla="*/ 197 h 847"/>
                  <a:gd name="T28" fmla="*/ 0 w 50"/>
                  <a:gd name="T29" fmla="*/ 214 h 847"/>
                  <a:gd name="T30" fmla="*/ 0 w 50"/>
                  <a:gd name="T31" fmla="*/ 15 h 847"/>
                  <a:gd name="T32" fmla="*/ 0 w 50"/>
                  <a:gd name="T33" fmla="*/ 0 h 847"/>
                  <a:gd name="T34" fmla="*/ 22 w 50"/>
                  <a:gd name="T35" fmla="*/ 7 h 847"/>
                  <a:gd name="T36" fmla="*/ 0 w 50"/>
                  <a:gd name="T37" fmla="*/ 1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847">
                    <a:moveTo>
                      <a:pt x="50" y="847"/>
                    </a:moveTo>
                    <a:lnTo>
                      <a:pt x="0" y="831"/>
                    </a:lnTo>
                    <a:lnTo>
                      <a:pt x="0" y="754"/>
                    </a:lnTo>
                    <a:lnTo>
                      <a:pt x="50" y="768"/>
                    </a:lnTo>
                    <a:lnTo>
                      <a:pt x="50" y="847"/>
                    </a:lnTo>
                    <a:moveTo>
                      <a:pt x="50" y="716"/>
                    </a:moveTo>
                    <a:lnTo>
                      <a:pt x="0" y="701"/>
                    </a:lnTo>
                    <a:lnTo>
                      <a:pt x="0" y="267"/>
                    </a:lnTo>
                    <a:lnTo>
                      <a:pt x="50" y="250"/>
                    </a:lnTo>
                    <a:lnTo>
                      <a:pt x="50" y="716"/>
                    </a:lnTo>
                    <a:moveTo>
                      <a:pt x="0" y="214"/>
                    </a:moveTo>
                    <a:lnTo>
                      <a:pt x="0" y="67"/>
                    </a:lnTo>
                    <a:lnTo>
                      <a:pt x="50" y="51"/>
                    </a:lnTo>
                    <a:lnTo>
                      <a:pt x="50" y="197"/>
                    </a:lnTo>
                    <a:lnTo>
                      <a:pt x="0" y="214"/>
                    </a:lnTo>
                    <a:moveTo>
                      <a:pt x="0" y="15"/>
                    </a:moveTo>
                    <a:lnTo>
                      <a:pt x="0" y="0"/>
                    </a:lnTo>
                    <a:lnTo>
                      <a:pt x="22" y="7"/>
                    </a:lnTo>
                    <a:lnTo>
                      <a:pt x="0" y="1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43" name="Freeform 2030"/>
              <p:cNvSpPr>
                <a:spLocks noEditPoints="1"/>
              </p:cNvSpPr>
              <p:nvPr/>
            </p:nvSpPr>
            <p:spPr bwMode="auto">
              <a:xfrm>
                <a:off x="6668" y="2869"/>
                <a:ext cx="80" cy="27"/>
              </a:xfrm>
              <a:custGeom>
                <a:avLst/>
                <a:gdLst>
                  <a:gd name="T0" fmla="*/ 914 w 928"/>
                  <a:gd name="T1" fmla="*/ 316 h 316"/>
                  <a:gd name="T2" fmla="*/ 648 w 928"/>
                  <a:gd name="T3" fmla="*/ 239 h 316"/>
                  <a:gd name="T4" fmla="*/ 648 w 928"/>
                  <a:gd name="T5" fmla="*/ 187 h 316"/>
                  <a:gd name="T6" fmla="*/ 928 w 928"/>
                  <a:gd name="T7" fmla="*/ 268 h 316"/>
                  <a:gd name="T8" fmla="*/ 914 w 928"/>
                  <a:gd name="T9" fmla="*/ 316 h 316"/>
                  <a:gd name="T10" fmla="*/ 598 w 928"/>
                  <a:gd name="T11" fmla="*/ 225 h 316"/>
                  <a:gd name="T12" fmla="*/ 408 w 928"/>
                  <a:gd name="T13" fmla="*/ 170 h 316"/>
                  <a:gd name="T14" fmla="*/ 358 w 928"/>
                  <a:gd name="T15" fmla="*/ 156 h 316"/>
                  <a:gd name="T16" fmla="*/ 0 w 928"/>
                  <a:gd name="T17" fmla="*/ 52 h 316"/>
                  <a:gd name="T18" fmla="*/ 0 w 928"/>
                  <a:gd name="T19" fmla="*/ 0 h 316"/>
                  <a:gd name="T20" fmla="*/ 358 w 928"/>
                  <a:gd name="T21" fmla="*/ 103 h 316"/>
                  <a:gd name="T22" fmla="*/ 408 w 928"/>
                  <a:gd name="T23" fmla="*/ 118 h 316"/>
                  <a:gd name="T24" fmla="*/ 598 w 928"/>
                  <a:gd name="T25" fmla="*/ 173 h 316"/>
                  <a:gd name="T26" fmla="*/ 598 w 928"/>
                  <a:gd name="T27" fmla="*/ 22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8" h="316">
                    <a:moveTo>
                      <a:pt x="914" y="316"/>
                    </a:moveTo>
                    <a:lnTo>
                      <a:pt x="648" y="239"/>
                    </a:lnTo>
                    <a:lnTo>
                      <a:pt x="648" y="187"/>
                    </a:lnTo>
                    <a:lnTo>
                      <a:pt x="928" y="268"/>
                    </a:lnTo>
                    <a:lnTo>
                      <a:pt x="914" y="316"/>
                    </a:lnTo>
                    <a:moveTo>
                      <a:pt x="598" y="225"/>
                    </a:moveTo>
                    <a:lnTo>
                      <a:pt x="408" y="170"/>
                    </a:lnTo>
                    <a:lnTo>
                      <a:pt x="358" y="156"/>
                    </a:lnTo>
                    <a:lnTo>
                      <a:pt x="0" y="52"/>
                    </a:lnTo>
                    <a:lnTo>
                      <a:pt x="0" y="0"/>
                    </a:lnTo>
                    <a:lnTo>
                      <a:pt x="358" y="103"/>
                    </a:lnTo>
                    <a:lnTo>
                      <a:pt x="408" y="118"/>
                    </a:lnTo>
                    <a:lnTo>
                      <a:pt x="598" y="173"/>
                    </a:lnTo>
                    <a:lnTo>
                      <a:pt x="598" y="22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44" name="Freeform 2031"/>
              <p:cNvSpPr>
                <a:spLocks/>
              </p:cNvSpPr>
              <p:nvPr/>
            </p:nvSpPr>
            <p:spPr bwMode="auto">
              <a:xfrm>
                <a:off x="7090" y="2903"/>
                <a:ext cx="2" cy="116"/>
              </a:xfrm>
              <a:custGeom>
                <a:avLst/>
                <a:gdLst>
                  <a:gd name="T0" fmla="*/ 2 w 2"/>
                  <a:gd name="T1" fmla="*/ 116 h 116"/>
                  <a:gd name="T2" fmla="*/ 0 w 2"/>
                  <a:gd name="T3" fmla="*/ 116 h 116"/>
                  <a:gd name="T4" fmla="*/ 0 w 2"/>
                  <a:gd name="T5" fmla="*/ 44 h 116"/>
                  <a:gd name="T6" fmla="*/ 2 w 2"/>
                  <a:gd name="T7" fmla="*/ 44 h 116"/>
                  <a:gd name="T8" fmla="*/ 2 w 2"/>
                  <a:gd name="T9" fmla="*/ 0 h 116"/>
                  <a:gd name="T10" fmla="*/ 2 w 2"/>
                  <a:gd name="T11" fmla="*/ 116 h 116"/>
                </a:gdLst>
                <a:ahLst/>
                <a:cxnLst>
                  <a:cxn ang="0">
                    <a:pos x="T0" y="T1"/>
                  </a:cxn>
                  <a:cxn ang="0">
                    <a:pos x="T2" y="T3"/>
                  </a:cxn>
                  <a:cxn ang="0">
                    <a:pos x="T4" y="T5"/>
                  </a:cxn>
                  <a:cxn ang="0">
                    <a:pos x="T6" y="T7"/>
                  </a:cxn>
                  <a:cxn ang="0">
                    <a:pos x="T8" y="T9"/>
                  </a:cxn>
                  <a:cxn ang="0">
                    <a:pos x="T10" y="T11"/>
                  </a:cxn>
                </a:cxnLst>
                <a:rect l="0" t="0" r="r" b="b"/>
                <a:pathLst>
                  <a:path w="2" h="116">
                    <a:moveTo>
                      <a:pt x="2" y="116"/>
                    </a:moveTo>
                    <a:lnTo>
                      <a:pt x="0" y="116"/>
                    </a:lnTo>
                    <a:lnTo>
                      <a:pt x="0" y="44"/>
                    </a:lnTo>
                    <a:lnTo>
                      <a:pt x="2" y="44"/>
                    </a:lnTo>
                    <a:lnTo>
                      <a:pt x="2" y="0"/>
                    </a:lnTo>
                    <a:lnTo>
                      <a:pt x="2" y="116"/>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45" name="Freeform 2032"/>
              <p:cNvSpPr>
                <a:spLocks noEditPoints="1"/>
              </p:cNvSpPr>
              <p:nvPr/>
            </p:nvSpPr>
            <p:spPr bwMode="auto">
              <a:xfrm>
                <a:off x="6831" y="2861"/>
                <a:ext cx="4" cy="73"/>
              </a:xfrm>
              <a:custGeom>
                <a:avLst/>
                <a:gdLst>
                  <a:gd name="T0" fmla="*/ 50 w 50"/>
                  <a:gd name="T1" fmla="*/ 847 h 847"/>
                  <a:gd name="T2" fmla="*/ 0 w 50"/>
                  <a:gd name="T3" fmla="*/ 831 h 847"/>
                  <a:gd name="T4" fmla="*/ 0 w 50"/>
                  <a:gd name="T5" fmla="*/ 421 h 847"/>
                  <a:gd name="T6" fmla="*/ 50 w 50"/>
                  <a:gd name="T7" fmla="*/ 405 h 847"/>
                  <a:gd name="T8" fmla="*/ 50 w 50"/>
                  <a:gd name="T9" fmla="*/ 847 h 847"/>
                  <a:gd name="T10" fmla="*/ 0 w 50"/>
                  <a:gd name="T11" fmla="*/ 368 h 847"/>
                  <a:gd name="T12" fmla="*/ 0 w 50"/>
                  <a:gd name="T13" fmla="*/ 0 h 847"/>
                  <a:gd name="T14" fmla="*/ 50 w 50"/>
                  <a:gd name="T15" fmla="*/ 16 h 847"/>
                  <a:gd name="T16" fmla="*/ 50 w 50"/>
                  <a:gd name="T17" fmla="*/ 353 h 847"/>
                  <a:gd name="T18" fmla="*/ 0 w 50"/>
                  <a:gd name="T19" fmla="*/ 368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847">
                    <a:moveTo>
                      <a:pt x="50" y="847"/>
                    </a:moveTo>
                    <a:lnTo>
                      <a:pt x="0" y="831"/>
                    </a:lnTo>
                    <a:lnTo>
                      <a:pt x="0" y="421"/>
                    </a:lnTo>
                    <a:lnTo>
                      <a:pt x="50" y="405"/>
                    </a:lnTo>
                    <a:lnTo>
                      <a:pt x="50" y="847"/>
                    </a:lnTo>
                    <a:moveTo>
                      <a:pt x="0" y="368"/>
                    </a:moveTo>
                    <a:lnTo>
                      <a:pt x="0" y="0"/>
                    </a:lnTo>
                    <a:lnTo>
                      <a:pt x="50" y="16"/>
                    </a:lnTo>
                    <a:lnTo>
                      <a:pt x="50" y="353"/>
                    </a:lnTo>
                    <a:lnTo>
                      <a:pt x="0" y="368"/>
                    </a:lnTo>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46" name="Freeform 2033"/>
              <p:cNvSpPr>
                <a:spLocks/>
              </p:cNvSpPr>
              <p:nvPr/>
            </p:nvSpPr>
            <p:spPr bwMode="auto">
              <a:xfrm>
                <a:off x="6911" y="2888"/>
                <a:ext cx="5" cy="73"/>
              </a:xfrm>
              <a:custGeom>
                <a:avLst/>
                <a:gdLst>
                  <a:gd name="T0" fmla="*/ 5 w 5"/>
                  <a:gd name="T1" fmla="*/ 73 h 73"/>
                  <a:gd name="T2" fmla="*/ 0 w 5"/>
                  <a:gd name="T3" fmla="*/ 71 h 73"/>
                  <a:gd name="T4" fmla="*/ 0 w 5"/>
                  <a:gd name="T5" fmla="*/ 0 h 73"/>
                  <a:gd name="T6" fmla="*/ 5 w 5"/>
                  <a:gd name="T7" fmla="*/ 1 h 73"/>
                  <a:gd name="T8" fmla="*/ 5 w 5"/>
                  <a:gd name="T9" fmla="*/ 73 h 73"/>
                </a:gdLst>
                <a:ahLst/>
                <a:cxnLst>
                  <a:cxn ang="0">
                    <a:pos x="T0" y="T1"/>
                  </a:cxn>
                  <a:cxn ang="0">
                    <a:pos x="T2" y="T3"/>
                  </a:cxn>
                  <a:cxn ang="0">
                    <a:pos x="T4" y="T5"/>
                  </a:cxn>
                  <a:cxn ang="0">
                    <a:pos x="T6" y="T7"/>
                  </a:cxn>
                  <a:cxn ang="0">
                    <a:pos x="T8" y="T9"/>
                  </a:cxn>
                </a:cxnLst>
                <a:rect l="0" t="0" r="r" b="b"/>
                <a:pathLst>
                  <a:path w="5" h="73">
                    <a:moveTo>
                      <a:pt x="5" y="73"/>
                    </a:moveTo>
                    <a:lnTo>
                      <a:pt x="0" y="71"/>
                    </a:lnTo>
                    <a:lnTo>
                      <a:pt x="0" y="0"/>
                    </a:lnTo>
                    <a:lnTo>
                      <a:pt x="5" y="1"/>
                    </a:lnTo>
                    <a:lnTo>
                      <a:pt x="5" y="73"/>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47" name="Freeform 2034"/>
              <p:cNvSpPr>
                <a:spLocks/>
              </p:cNvSpPr>
              <p:nvPr/>
            </p:nvSpPr>
            <p:spPr bwMode="auto">
              <a:xfrm>
                <a:off x="6668" y="2818"/>
                <a:ext cx="40" cy="15"/>
              </a:xfrm>
              <a:custGeom>
                <a:avLst/>
                <a:gdLst>
                  <a:gd name="T0" fmla="*/ 0 w 40"/>
                  <a:gd name="T1" fmla="*/ 15 h 15"/>
                  <a:gd name="T2" fmla="*/ 0 w 40"/>
                  <a:gd name="T3" fmla="*/ 11 h 15"/>
                  <a:gd name="T4" fmla="*/ 15 w 40"/>
                  <a:gd name="T5" fmla="*/ 6 h 15"/>
                  <a:gd name="T6" fmla="*/ 15 w 40"/>
                  <a:gd name="T7" fmla="*/ 8 h 15"/>
                  <a:gd name="T8" fmla="*/ 19 w 40"/>
                  <a:gd name="T9" fmla="*/ 8 h 15"/>
                  <a:gd name="T10" fmla="*/ 19 w 40"/>
                  <a:gd name="T11" fmla="*/ 4 h 15"/>
                  <a:gd name="T12" fmla="*/ 31 w 40"/>
                  <a:gd name="T13" fmla="*/ 1 h 15"/>
                  <a:gd name="T14" fmla="*/ 33 w 40"/>
                  <a:gd name="T15" fmla="*/ 0 h 15"/>
                  <a:gd name="T16" fmla="*/ 40 w 40"/>
                  <a:gd name="T17" fmla="*/ 2 h 15"/>
                  <a:gd name="T18" fmla="*/ 35 w 40"/>
                  <a:gd name="T19" fmla="*/ 4 h 15"/>
                  <a:gd name="T20" fmla="*/ 31 w 40"/>
                  <a:gd name="T21" fmla="*/ 5 h 15"/>
                  <a:gd name="T22" fmla="*/ 0 w 40"/>
                  <a:gd name="T2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15">
                    <a:moveTo>
                      <a:pt x="0" y="15"/>
                    </a:moveTo>
                    <a:lnTo>
                      <a:pt x="0" y="11"/>
                    </a:lnTo>
                    <a:lnTo>
                      <a:pt x="15" y="6"/>
                    </a:lnTo>
                    <a:lnTo>
                      <a:pt x="15" y="8"/>
                    </a:lnTo>
                    <a:lnTo>
                      <a:pt x="19" y="8"/>
                    </a:lnTo>
                    <a:lnTo>
                      <a:pt x="19" y="4"/>
                    </a:lnTo>
                    <a:lnTo>
                      <a:pt x="31" y="1"/>
                    </a:lnTo>
                    <a:lnTo>
                      <a:pt x="33" y="0"/>
                    </a:lnTo>
                    <a:lnTo>
                      <a:pt x="40" y="2"/>
                    </a:lnTo>
                    <a:lnTo>
                      <a:pt x="35" y="4"/>
                    </a:lnTo>
                    <a:lnTo>
                      <a:pt x="31" y="5"/>
                    </a:lnTo>
                    <a:lnTo>
                      <a:pt x="0" y="15"/>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48" name="Freeform 2035"/>
              <p:cNvSpPr>
                <a:spLocks/>
              </p:cNvSpPr>
              <p:nvPr/>
            </p:nvSpPr>
            <p:spPr bwMode="auto">
              <a:xfrm>
                <a:off x="6683" y="2812"/>
                <a:ext cx="4" cy="14"/>
              </a:xfrm>
              <a:custGeom>
                <a:avLst/>
                <a:gdLst>
                  <a:gd name="T0" fmla="*/ 4 w 4"/>
                  <a:gd name="T1" fmla="*/ 14 h 14"/>
                  <a:gd name="T2" fmla="*/ 0 w 4"/>
                  <a:gd name="T3" fmla="*/ 14 h 14"/>
                  <a:gd name="T4" fmla="*/ 0 w 4"/>
                  <a:gd name="T5" fmla="*/ 0 h 14"/>
                  <a:gd name="T6" fmla="*/ 4 w 4"/>
                  <a:gd name="T7" fmla="*/ 1 h 14"/>
                  <a:gd name="T8" fmla="*/ 4 w 4"/>
                  <a:gd name="T9" fmla="*/ 14 h 14"/>
                </a:gdLst>
                <a:ahLst/>
                <a:cxnLst>
                  <a:cxn ang="0">
                    <a:pos x="T0" y="T1"/>
                  </a:cxn>
                  <a:cxn ang="0">
                    <a:pos x="T2" y="T3"/>
                  </a:cxn>
                  <a:cxn ang="0">
                    <a:pos x="T4" y="T5"/>
                  </a:cxn>
                  <a:cxn ang="0">
                    <a:pos x="T6" y="T7"/>
                  </a:cxn>
                  <a:cxn ang="0">
                    <a:pos x="T8" y="T9"/>
                  </a:cxn>
                </a:cxnLst>
                <a:rect l="0" t="0" r="r" b="b"/>
                <a:pathLst>
                  <a:path w="4" h="14">
                    <a:moveTo>
                      <a:pt x="4" y="14"/>
                    </a:moveTo>
                    <a:lnTo>
                      <a:pt x="0" y="14"/>
                    </a:lnTo>
                    <a:lnTo>
                      <a:pt x="0" y="0"/>
                    </a:lnTo>
                    <a:lnTo>
                      <a:pt x="4" y="1"/>
                    </a:lnTo>
                    <a:lnTo>
                      <a:pt x="4" y="14"/>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49" name="Freeform 2036"/>
              <p:cNvSpPr>
                <a:spLocks/>
              </p:cNvSpPr>
              <p:nvPr/>
            </p:nvSpPr>
            <p:spPr bwMode="auto">
              <a:xfrm>
                <a:off x="6668" y="2826"/>
                <a:ext cx="65" cy="25"/>
              </a:xfrm>
              <a:custGeom>
                <a:avLst/>
                <a:gdLst>
                  <a:gd name="T0" fmla="*/ 0 w 65"/>
                  <a:gd name="T1" fmla="*/ 25 h 25"/>
                  <a:gd name="T2" fmla="*/ 0 w 65"/>
                  <a:gd name="T3" fmla="*/ 20 h 25"/>
                  <a:gd name="T4" fmla="*/ 31 w 65"/>
                  <a:gd name="T5" fmla="*/ 10 h 25"/>
                  <a:gd name="T6" fmla="*/ 35 w 65"/>
                  <a:gd name="T7" fmla="*/ 8 h 25"/>
                  <a:gd name="T8" fmla="*/ 59 w 65"/>
                  <a:gd name="T9" fmla="*/ 0 h 25"/>
                  <a:gd name="T10" fmla="*/ 65 w 65"/>
                  <a:gd name="T11" fmla="*/ 3 h 25"/>
                  <a:gd name="T12" fmla="*/ 35 w 65"/>
                  <a:gd name="T13" fmla="*/ 13 h 25"/>
                  <a:gd name="T14" fmla="*/ 31 w 65"/>
                  <a:gd name="T15" fmla="*/ 14 h 25"/>
                  <a:gd name="T16" fmla="*/ 0 w 65"/>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25">
                    <a:moveTo>
                      <a:pt x="0" y="25"/>
                    </a:moveTo>
                    <a:lnTo>
                      <a:pt x="0" y="20"/>
                    </a:lnTo>
                    <a:lnTo>
                      <a:pt x="31" y="10"/>
                    </a:lnTo>
                    <a:lnTo>
                      <a:pt x="35" y="8"/>
                    </a:lnTo>
                    <a:lnTo>
                      <a:pt x="59" y="0"/>
                    </a:lnTo>
                    <a:lnTo>
                      <a:pt x="65" y="3"/>
                    </a:lnTo>
                    <a:lnTo>
                      <a:pt x="35" y="13"/>
                    </a:lnTo>
                    <a:lnTo>
                      <a:pt x="31" y="14"/>
                    </a:lnTo>
                    <a:lnTo>
                      <a:pt x="0" y="25"/>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50" name="Freeform 2037"/>
              <p:cNvSpPr>
                <a:spLocks/>
              </p:cNvSpPr>
              <p:nvPr/>
            </p:nvSpPr>
            <p:spPr bwMode="auto">
              <a:xfrm>
                <a:off x="6768" y="2888"/>
                <a:ext cx="79" cy="26"/>
              </a:xfrm>
              <a:custGeom>
                <a:avLst/>
                <a:gdLst>
                  <a:gd name="T0" fmla="*/ 7 w 79"/>
                  <a:gd name="T1" fmla="*/ 26 h 26"/>
                  <a:gd name="T2" fmla="*/ 0 w 79"/>
                  <a:gd name="T3" fmla="*/ 24 h 26"/>
                  <a:gd name="T4" fmla="*/ 63 w 79"/>
                  <a:gd name="T5" fmla="*/ 5 h 26"/>
                  <a:gd name="T6" fmla="*/ 67 w 79"/>
                  <a:gd name="T7" fmla="*/ 4 h 26"/>
                  <a:gd name="T8" fmla="*/ 78 w 79"/>
                  <a:gd name="T9" fmla="*/ 0 h 26"/>
                  <a:gd name="T10" fmla="*/ 79 w 79"/>
                  <a:gd name="T11" fmla="*/ 4 h 26"/>
                  <a:gd name="T12" fmla="*/ 67 w 79"/>
                  <a:gd name="T13" fmla="*/ 8 h 26"/>
                  <a:gd name="T14" fmla="*/ 63 w 79"/>
                  <a:gd name="T15" fmla="*/ 9 h 26"/>
                  <a:gd name="T16" fmla="*/ 7 w 79"/>
                  <a:gd name="T1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26">
                    <a:moveTo>
                      <a:pt x="7" y="26"/>
                    </a:moveTo>
                    <a:lnTo>
                      <a:pt x="0" y="24"/>
                    </a:lnTo>
                    <a:lnTo>
                      <a:pt x="63" y="5"/>
                    </a:lnTo>
                    <a:lnTo>
                      <a:pt x="67" y="4"/>
                    </a:lnTo>
                    <a:lnTo>
                      <a:pt x="78" y="0"/>
                    </a:lnTo>
                    <a:lnTo>
                      <a:pt x="79" y="4"/>
                    </a:lnTo>
                    <a:lnTo>
                      <a:pt x="67" y="8"/>
                    </a:lnTo>
                    <a:lnTo>
                      <a:pt x="63" y="9"/>
                    </a:lnTo>
                    <a:lnTo>
                      <a:pt x="7" y="26"/>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51" name="Freeform 2038"/>
              <p:cNvSpPr>
                <a:spLocks/>
              </p:cNvSpPr>
              <p:nvPr/>
            </p:nvSpPr>
            <p:spPr bwMode="auto">
              <a:xfrm>
                <a:off x="6668" y="2809"/>
                <a:ext cx="6" cy="6"/>
              </a:xfrm>
              <a:custGeom>
                <a:avLst/>
                <a:gdLst>
                  <a:gd name="T0" fmla="*/ 0 w 6"/>
                  <a:gd name="T1" fmla="*/ 6 h 6"/>
                  <a:gd name="T2" fmla="*/ 0 w 6"/>
                  <a:gd name="T3" fmla="*/ 1 h 6"/>
                  <a:gd name="T4" fmla="*/ 4 w 6"/>
                  <a:gd name="T5" fmla="*/ 0 h 6"/>
                  <a:gd name="T6" fmla="*/ 6 w 6"/>
                  <a:gd name="T7" fmla="*/ 4 h 6"/>
                  <a:gd name="T8" fmla="*/ 0 w 6"/>
                  <a:gd name="T9" fmla="*/ 6 h 6"/>
                </a:gdLst>
                <a:ahLst/>
                <a:cxnLst>
                  <a:cxn ang="0">
                    <a:pos x="T0" y="T1"/>
                  </a:cxn>
                  <a:cxn ang="0">
                    <a:pos x="T2" y="T3"/>
                  </a:cxn>
                  <a:cxn ang="0">
                    <a:pos x="T4" y="T5"/>
                  </a:cxn>
                  <a:cxn ang="0">
                    <a:pos x="T6" y="T7"/>
                  </a:cxn>
                  <a:cxn ang="0">
                    <a:pos x="T8" y="T9"/>
                  </a:cxn>
                </a:cxnLst>
                <a:rect l="0" t="0" r="r" b="b"/>
                <a:pathLst>
                  <a:path w="6" h="6">
                    <a:moveTo>
                      <a:pt x="0" y="6"/>
                    </a:moveTo>
                    <a:lnTo>
                      <a:pt x="0" y="1"/>
                    </a:lnTo>
                    <a:lnTo>
                      <a:pt x="4" y="0"/>
                    </a:lnTo>
                    <a:lnTo>
                      <a:pt x="6" y="4"/>
                    </a:lnTo>
                    <a:lnTo>
                      <a:pt x="0" y="6"/>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52" name="Freeform 2039"/>
              <p:cNvSpPr>
                <a:spLocks/>
              </p:cNvSpPr>
              <p:nvPr/>
            </p:nvSpPr>
            <p:spPr bwMode="auto">
              <a:xfrm>
                <a:off x="7048" y="2933"/>
                <a:ext cx="4" cy="73"/>
              </a:xfrm>
              <a:custGeom>
                <a:avLst/>
                <a:gdLst>
                  <a:gd name="T0" fmla="*/ 4 w 4"/>
                  <a:gd name="T1" fmla="*/ 73 h 73"/>
                  <a:gd name="T2" fmla="*/ 0 w 4"/>
                  <a:gd name="T3" fmla="*/ 72 h 73"/>
                  <a:gd name="T4" fmla="*/ 0 w 4"/>
                  <a:gd name="T5" fmla="*/ 0 h 73"/>
                  <a:gd name="T6" fmla="*/ 4 w 4"/>
                  <a:gd name="T7" fmla="*/ 1 h 73"/>
                  <a:gd name="T8" fmla="*/ 4 w 4"/>
                  <a:gd name="T9" fmla="*/ 73 h 73"/>
                </a:gdLst>
                <a:ahLst/>
                <a:cxnLst>
                  <a:cxn ang="0">
                    <a:pos x="T0" y="T1"/>
                  </a:cxn>
                  <a:cxn ang="0">
                    <a:pos x="T2" y="T3"/>
                  </a:cxn>
                  <a:cxn ang="0">
                    <a:pos x="T4" y="T5"/>
                  </a:cxn>
                  <a:cxn ang="0">
                    <a:pos x="T6" y="T7"/>
                  </a:cxn>
                  <a:cxn ang="0">
                    <a:pos x="T8" y="T9"/>
                  </a:cxn>
                </a:cxnLst>
                <a:rect l="0" t="0" r="r" b="b"/>
                <a:pathLst>
                  <a:path w="4" h="73">
                    <a:moveTo>
                      <a:pt x="4" y="73"/>
                    </a:moveTo>
                    <a:lnTo>
                      <a:pt x="0" y="72"/>
                    </a:lnTo>
                    <a:lnTo>
                      <a:pt x="0" y="0"/>
                    </a:lnTo>
                    <a:lnTo>
                      <a:pt x="4" y="1"/>
                    </a:lnTo>
                    <a:lnTo>
                      <a:pt x="4" y="73"/>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53" name="Freeform 2040"/>
              <p:cNvSpPr>
                <a:spLocks/>
              </p:cNvSpPr>
              <p:nvPr/>
            </p:nvSpPr>
            <p:spPr bwMode="auto">
              <a:xfrm>
                <a:off x="6720" y="2852"/>
                <a:ext cx="4" cy="45"/>
              </a:xfrm>
              <a:custGeom>
                <a:avLst/>
                <a:gdLst>
                  <a:gd name="T0" fmla="*/ 4 w 4"/>
                  <a:gd name="T1" fmla="*/ 45 h 45"/>
                  <a:gd name="T2" fmla="*/ 0 w 4"/>
                  <a:gd name="T3" fmla="*/ 44 h 45"/>
                  <a:gd name="T4" fmla="*/ 0 w 4"/>
                  <a:gd name="T5" fmla="*/ 0 h 45"/>
                  <a:gd name="T6" fmla="*/ 4 w 4"/>
                  <a:gd name="T7" fmla="*/ 0 h 45"/>
                  <a:gd name="T8" fmla="*/ 4 w 4"/>
                  <a:gd name="T9" fmla="*/ 45 h 45"/>
                </a:gdLst>
                <a:ahLst/>
                <a:cxnLst>
                  <a:cxn ang="0">
                    <a:pos x="T0" y="T1"/>
                  </a:cxn>
                  <a:cxn ang="0">
                    <a:pos x="T2" y="T3"/>
                  </a:cxn>
                  <a:cxn ang="0">
                    <a:pos x="T4" y="T5"/>
                  </a:cxn>
                  <a:cxn ang="0">
                    <a:pos x="T6" y="T7"/>
                  </a:cxn>
                  <a:cxn ang="0">
                    <a:pos x="T8" y="T9"/>
                  </a:cxn>
                </a:cxnLst>
                <a:rect l="0" t="0" r="r" b="b"/>
                <a:pathLst>
                  <a:path w="4" h="45">
                    <a:moveTo>
                      <a:pt x="4" y="45"/>
                    </a:moveTo>
                    <a:lnTo>
                      <a:pt x="0" y="44"/>
                    </a:lnTo>
                    <a:lnTo>
                      <a:pt x="0" y="0"/>
                    </a:lnTo>
                    <a:lnTo>
                      <a:pt x="4" y="0"/>
                    </a:lnTo>
                    <a:lnTo>
                      <a:pt x="4" y="45"/>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54" name="Freeform 2041"/>
              <p:cNvSpPr>
                <a:spLocks noEditPoints="1"/>
              </p:cNvSpPr>
              <p:nvPr/>
            </p:nvSpPr>
            <p:spPr bwMode="auto">
              <a:xfrm>
                <a:off x="6668" y="2773"/>
                <a:ext cx="422" cy="174"/>
              </a:xfrm>
              <a:custGeom>
                <a:avLst/>
                <a:gdLst>
                  <a:gd name="T0" fmla="*/ 4446 w 4887"/>
                  <a:gd name="T1" fmla="*/ 1869 h 2016"/>
                  <a:gd name="T2" fmla="*/ 4887 w 4887"/>
                  <a:gd name="T3" fmla="*/ 1620 h 2016"/>
                  <a:gd name="T4" fmla="*/ 4396 w 4887"/>
                  <a:gd name="T5" fmla="*/ 1853 h 2016"/>
                  <a:gd name="T6" fmla="*/ 3834 w 4887"/>
                  <a:gd name="T7" fmla="*/ 1271 h 2016"/>
                  <a:gd name="T8" fmla="*/ 4396 w 4887"/>
                  <a:gd name="T9" fmla="*/ 1853 h 2016"/>
                  <a:gd name="T10" fmla="*/ 3276 w 4887"/>
                  <a:gd name="T11" fmla="*/ 1481 h 2016"/>
                  <a:gd name="T12" fmla="*/ 3784 w 4887"/>
                  <a:gd name="T13" fmla="*/ 1254 h 2016"/>
                  <a:gd name="T14" fmla="*/ 3226 w 4887"/>
                  <a:gd name="T15" fmla="*/ 1465 h 2016"/>
                  <a:gd name="T16" fmla="*/ 3119 w 4887"/>
                  <a:gd name="T17" fmla="*/ 1034 h 2016"/>
                  <a:gd name="T18" fmla="*/ 3226 w 4887"/>
                  <a:gd name="T19" fmla="*/ 1465 h 2016"/>
                  <a:gd name="T20" fmla="*/ 2868 w 4887"/>
                  <a:gd name="T21" fmla="*/ 1346 h 2016"/>
                  <a:gd name="T22" fmla="*/ 3069 w 4887"/>
                  <a:gd name="T23" fmla="*/ 1017 h 2016"/>
                  <a:gd name="T24" fmla="*/ 2818 w 4887"/>
                  <a:gd name="T25" fmla="*/ 1330 h 2016"/>
                  <a:gd name="T26" fmla="*/ 2559 w 4887"/>
                  <a:gd name="T27" fmla="*/ 848 h 2016"/>
                  <a:gd name="T28" fmla="*/ 2818 w 4887"/>
                  <a:gd name="T29" fmla="*/ 1330 h 2016"/>
                  <a:gd name="T30" fmla="*/ 1938 w 4887"/>
                  <a:gd name="T31" fmla="*/ 1038 h 2016"/>
                  <a:gd name="T32" fmla="*/ 2509 w 4887"/>
                  <a:gd name="T33" fmla="*/ 832 h 2016"/>
                  <a:gd name="T34" fmla="*/ 1888 w 4887"/>
                  <a:gd name="T35" fmla="*/ 1022 h 2016"/>
                  <a:gd name="T36" fmla="*/ 1057 w 4887"/>
                  <a:gd name="T37" fmla="*/ 546 h 2016"/>
                  <a:gd name="T38" fmla="*/ 1368 w 4887"/>
                  <a:gd name="T39" fmla="*/ 584 h 2016"/>
                  <a:gd name="T40" fmla="*/ 1349 w 4887"/>
                  <a:gd name="T41" fmla="*/ 447 h 2016"/>
                  <a:gd name="T42" fmla="*/ 1888 w 4887"/>
                  <a:gd name="T43" fmla="*/ 1022 h 2016"/>
                  <a:gd name="T44" fmla="*/ 460 w 4887"/>
                  <a:gd name="T45" fmla="*/ 548 h 2016"/>
                  <a:gd name="T46" fmla="*/ 973 w 4887"/>
                  <a:gd name="T47" fmla="*/ 521 h 2016"/>
                  <a:gd name="T48" fmla="*/ 358 w 4887"/>
                  <a:gd name="T49" fmla="*/ 515 h 2016"/>
                  <a:gd name="T50" fmla="*/ 221 w 4887"/>
                  <a:gd name="T51" fmla="*/ 434 h 2016"/>
                  <a:gd name="T52" fmla="*/ 358 w 4887"/>
                  <a:gd name="T53" fmla="*/ 515 h 2016"/>
                  <a:gd name="T54" fmla="*/ 408 w 4887"/>
                  <a:gd name="T55" fmla="*/ 372 h 2016"/>
                  <a:gd name="T56" fmla="*/ 657 w 4887"/>
                  <a:gd name="T57" fmla="*/ 430 h 2016"/>
                  <a:gd name="T58" fmla="*/ 1056 w 4887"/>
                  <a:gd name="T59" fmla="*/ 494 h 2016"/>
                  <a:gd name="T60" fmla="*/ 1056 w 4887"/>
                  <a:gd name="T61" fmla="*/ 350 h 2016"/>
                  <a:gd name="T62" fmla="*/ 1056 w 4887"/>
                  <a:gd name="T63" fmla="*/ 494 h 2016"/>
                  <a:gd name="T64" fmla="*/ 0 w 4887"/>
                  <a:gd name="T65" fmla="*/ 396 h 2016"/>
                  <a:gd name="T66" fmla="*/ 171 w 4887"/>
                  <a:gd name="T67" fmla="*/ 290 h 2016"/>
                  <a:gd name="T68" fmla="*/ 741 w 4887"/>
                  <a:gd name="T69" fmla="*/ 402 h 2016"/>
                  <a:gd name="T70" fmla="*/ 765 w 4887"/>
                  <a:gd name="T71" fmla="*/ 254 h 2016"/>
                  <a:gd name="T72" fmla="*/ 741 w 4887"/>
                  <a:gd name="T73" fmla="*/ 402 h 2016"/>
                  <a:gd name="T74" fmla="*/ 221 w 4887"/>
                  <a:gd name="T75" fmla="*/ 304 h 2016"/>
                  <a:gd name="T76" fmla="*/ 221 w 4887"/>
                  <a:gd name="T77" fmla="*/ 381 h 2016"/>
                  <a:gd name="T78" fmla="*/ 408 w 4887"/>
                  <a:gd name="T79" fmla="*/ 306 h 2016"/>
                  <a:gd name="T80" fmla="*/ 686 w 4887"/>
                  <a:gd name="T81" fmla="*/ 227 h 2016"/>
                  <a:gd name="T82" fmla="*/ 333 w 4887"/>
                  <a:gd name="T83" fmla="*/ 285 h 2016"/>
                  <a:gd name="T84" fmla="*/ 221 w 4887"/>
                  <a:gd name="T85" fmla="*/ 73 h 2016"/>
                  <a:gd name="T86" fmla="*/ 333 w 4887"/>
                  <a:gd name="T87" fmla="*/ 285 h 2016"/>
                  <a:gd name="T88" fmla="*/ 0 w 4887"/>
                  <a:gd name="T89" fmla="*/ 188 h 2016"/>
                  <a:gd name="T90" fmla="*/ 171 w 4887"/>
                  <a:gd name="T91" fmla="*/ 57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87" h="2016">
                    <a:moveTo>
                      <a:pt x="4887" y="2016"/>
                    </a:moveTo>
                    <a:lnTo>
                      <a:pt x="4446" y="1869"/>
                    </a:lnTo>
                    <a:lnTo>
                      <a:pt x="4446" y="1474"/>
                    </a:lnTo>
                    <a:lnTo>
                      <a:pt x="4887" y="1620"/>
                    </a:lnTo>
                    <a:lnTo>
                      <a:pt x="4887" y="2016"/>
                    </a:lnTo>
                    <a:moveTo>
                      <a:pt x="4396" y="1853"/>
                    </a:moveTo>
                    <a:lnTo>
                      <a:pt x="3834" y="1666"/>
                    </a:lnTo>
                    <a:lnTo>
                      <a:pt x="3834" y="1271"/>
                    </a:lnTo>
                    <a:lnTo>
                      <a:pt x="4396" y="1457"/>
                    </a:lnTo>
                    <a:lnTo>
                      <a:pt x="4396" y="1853"/>
                    </a:lnTo>
                    <a:moveTo>
                      <a:pt x="3784" y="1650"/>
                    </a:moveTo>
                    <a:lnTo>
                      <a:pt x="3276" y="1481"/>
                    </a:lnTo>
                    <a:lnTo>
                      <a:pt x="3276" y="1086"/>
                    </a:lnTo>
                    <a:lnTo>
                      <a:pt x="3784" y="1254"/>
                    </a:lnTo>
                    <a:lnTo>
                      <a:pt x="3784" y="1650"/>
                    </a:lnTo>
                    <a:moveTo>
                      <a:pt x="3226" y="1465"/>
                    </a:moveTo>
                    <a:lnTo>
                      <a:pt x="3119" y="1430"/>
                    </a:lnTo>
                    <a:lnTo>
                      <a:pt x="3119" y="1034"/>
                    </a:lnTo>
                    <a:lnTo>
                      <a:pt x="3226" y="1069"/>
                    </a:lnTo>
                    <a:lnTo>
                      <a:pt x="3226" y="1465"/>
                    </a:lnTo>
                    <a:moveTo>
                      <a:pt x="3069" y="1413"/>
                    </a:moveTo>
                    <a:lnTo>
                      <a:pt x="2868" y="1346"/>
                    </a:lnTo>
                    <a:lnTo>
                      <a:pt x="2868" y="951"/>
                    </a:lnTo>
                    <a:lnTo>
                      <a:pt x="3069" y="1017"/>
                    </a:lnTo>
                    <a:lnTo>
                      <a:pt x="3069" y="1413"/>
                    </a:lnTo>
                    <a:moveTo>
                      <a:pt x="2818" y="1330"/>
                    </a:moveTo>
                    <a:lnTo>
                      <a:pt x="2559" y="1244"/>
                    </a:lnTo>
                    <a:lnTo>
                      <a:pt x="2559" y="848"/>
                    </a:lnTo>
                    <a:lnTo>
                      <a:pt x="2818" y="934"/>
                    </a:lnTo>
                    <a:lnTo>
                      <a:pt x="2818" y="1330"/>
                    </a:lnTo>
                    <a:moveTo>
                      <a:pt x="2509" y="1228"/>
                    </a:moveTo>
                    <a:lnTo>
                      <a:pt x="1938" y="1038"/>
                    </a:lnTo>
                    <a:lnTo>
                      <a:pt x="1938" y="642"/>
                    </a:lnTo>
                    <a:lnTo>
                      <a:pt x="2509" y="832"/>
                    </a:lnTo>
                    <a:lnTo>
                      <a:pt x="2509" y="1228"/>
                    </a:lnTo>
                    <a:moveTo>
                      <a:pt x="1888" y="1022"/>
                    </a:moveTo>
                    <a:lnTo>
                      <a:pt x="757" y="647"/>
                    </a:lnTo>
                    <a:lnTo>
                      <a:pt x="1057" y="546"/>
                    </a:lnTo>
                    <a:lnTo>
                      <a:pt x="1354" y="632"/>
                    </a:lnTo>
                    <a:lnTo>
                      <a:pt x="1368" y="584"/>
                    </a:lnTo>
                    <a:lnTo>
                      <a:pt x="1140" y="518"/>
                    </a:lnTo>
                    <a:lnTo>
                      <a:pt x="1349" y="447"/>
                    </a:lnTo>
                    <a:lnTo>
                      <a:pt x="1888" y="626"/>
                    </a:lnTo>
                    <a:lnTo>
                      <a:pt x="1888" y="1022"/>
                    </a:lnTo>
                    <a:moveTo>
                      <a:pt x="678" y="621"/>
                    </a:moveTo>
                    <a:lnTo>
                      <a:pt x="460" y="548"/>
                    </a:lnTo>
                    <a:lnTo>
                      <a:pt x="742" y="455"/>
                    </a:lnTo>
                    <a:lnTo>
                      <a:pt x="973" y="521"/>
                    </a:lnTo>
                    <a:lnTo>
                      <a:pt x="678" y="621"/>
                    </a:lnTo>
                    <a:moveTo>
                      <a:pt x="358" y="515"/>
                    </a:moveTo>
                    <a:lnTo>
                      <a:pt x="221" y="469"/>
                    </a:lnTo>
                    <a:lnTo>
                      <a:pt x="221" y="434"/>
                    </a:lnTo>
                    <a:lnTo>
                      <a:pt x="358" y="388"/>
                    </a:lnTo>
                    <a:lnTo>
                      <a:pt x="358" y="515"/>
                    </a:lnTo>
                    <a:moveTo>
                      <a:pt x="408" y="513"/>
                    </a:moveTo>
                    <a:lnTo>
                      <a:pt x="408" y="372"/>
                    </a:lnTo>
                    <a:lnTo>
                      <a:pt x="430" y="365"/>
                    </a:lnTo>
                    <a:lnTo>
                      <a:pt x="657" y="430"/>
                    </a:lnTo>
                    <a:lnTo>
                      <a:pt x="408" y="513"/>
                    </a:lnTo>
                    <a:moveTo>
                      <a:pt x="1056" y="494"/>
                    </a:moveTo>
                    <a:lnTo>
                      <a:pt x="825" y="427"/>
                    </a:lnTo>
                    <a:lnTo>
                      <a:pt x="1056" y="350"/>
                    </a:lnTo>
                    <a:lnTo>
                      <a:pt x="1270" y="421"/>
                    </a:lnTo>
                    <a:lnTo>
                      <a:pt x="1056" y="494"/>
                    </a:lnTo>
                    <a:moveTo>
                      <a:pt x="171" y="453"/>
                    </a:moveTo>
                    <a:lnTo>
                      <a:pt x="0" y="396"/>
                    </a:lnTo>
                    <a:lnTo>
                      <a:pt x="0" y="241"/>
                    </a:lnTo>
                    <a:lnTo>
                      <a:pt x="171" y="290"/>
                    </a:lnTo>
                    <a:lnTo>
                      <a:pt x="171" y="453"/>
                    </a:lnTo>
                    <a:moveTo>
                      <a:pt x="741" y="402"/>
                    </a:moveTo>
                    <a:lnTo>
                      <a:pt x="514" y="337"/>
                    </a:lnTo>
                    <a:lnTo>
                      <a:pt x="765" y="254"/>
                    </a:lnTo>
                    <a:lnTo>
                      <a:pt x="977" y="324"/>
                    </a:lnTo>
                    <a:lnTo>
                      <a:pt x="741" y="402"/>
                    </a:lnTo>
                    <a:moveTo>
                      <a:pt x="221" y="381"/>
                    </a:moveTo>
                    <a:lnTo>
                      <a:pt x="221" y="304"/>
                    </a:lnTo>
                    <a:lnTo>
                      <a:pt x="345" y="340"/>
                    </a:lnTo>
                    <a:lnTo>
                      <a:pt x="221" y="381"/>
                    </a:lnTo>
                    <a:moveTo>
                      <a:pt x="429" y="312"/>
                    </a:moveTo>
                    <a:lnTo>
                      <a:pt x="408" y="306"/>
                    </a:lnTo>
                    <a:lnTo>
                      <a:pt x="408" y="135"/>
                    </a:lnTo>
                    <a:lnTo>
                      <a:pt x="686" y="227"/>
                    </a:lnTo>
                    <a:lnTo>
                      <a:pt x="429" y="312"/>
                    </a:lnTo>
                    <a:moveTo>
                      <a:pt x="333" y="285"/>
                    </a:moveTo>
                    <a:lnTo>
                      <a:pt x="221" y="252"/>
                    </a:lnTo>
                    <a:lnTo>
                      <a:pt x="221" y="73"/>
                    </a:lnTo>
                    <a:lnTo>
                      <a:pt x="333" y="110"/>
                    </a:lnTo>
                    <a:lnTo>
                      <a:pt x="333" y="285"/>
                    </a:lnTo>
                    <a:moveTo>
                      <a:pt x="171" y="238"/>
                    </a:moveTo>
                    <a:lnTo>
                      <a:pt x="0" y="188"/>
                    </a:lnTo>
                    <a:lnTo>
                      <a:pt x="0" y="0"/>
                    </a:lnTo>
                    <a:lnTo>
                      <a:pt x="171" y="57"/>
                    </a:lnTo>
                    <a:lnTo>
                      <a:pt x="171" y="238"/>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55" name="Freeform 2042"/>
              <p:cNvSpPr>
                <a:spLocks/>
              </p:cNvSpPr>
              <p:nvPr/>
            </p:nvSpPr>
            <p:spPr bwMode="auto">
              <a:xfrm>
                <a:off x="6933" y="2861"/>
                <a:ext cx="4" cy="35"/>
              </a:xfrm>
              <a:custGeom>
                <a:avLst/>
                <a:gdLst>
                  <a:gd name="T0" fmla="*/ 4 w 4"/>
                  <a:gd name="T1" fmla="*/ 35 h 35"/>
                  <a:gd name="T2" fmla="*/ 0 w 4"/>
                  <a:gd name="T3" fmla="*/ 34 h 35"/>
                  <a:gd name="T4" fmla="*/ 0 w 4"/>
                  <a:gd name="T5" fmla="*/ 0 h 35"/>
                  <a:gd name="T6" fmla="*/ 4 w 4"/>
                  <a:gd name="T7" fmla="*/ 1 h 35"/>
                  <a:gd name="T8" fmla="*/ 4 w 4"/>
                  <a:gd name="T9" fmla="*/ 35 h 35"/>
                </a:gdLst>
                <a:ahLst/>
                <a:cxnLst>
                  <a:cxn ang="0">
                    <a:pos x="T0" y="T1"/>
                  </a:cxn>
                  <a:cxn ang="0">
                    <a:pos x="T2" y="T3"/>
                  </a:cxn>
                  <a:cxn ang="0">
                    <a:pos x="T4" y="T5"/>
                  </a:cxn>
                  <a:cxn ang="0">
                    <a:pos x="T6" y="T7"/>
                  </a:cxn>
                  <a:cxn ang="0">
                    <a:pos x="T8" y="T9"/>
                  </a:cxn>
                </a:cxnLst>
                <a:rect l="0" t="0" r="r" b="b"/>
                <a:pathLst>
                  <a:path w="4" h="35">
                    <a:moveTo>
                      <a:pt x="4" y="35"/>
                    </a:moveTo>
                    <a:lnTo>
                      <a:pt x="0" y="34"/>
                    </a:lnTo>
                    <a:lnTo>
                      <a:pt x="0" y="0"/>
                    </a:lnTo>
                    <a:lnTo>
                      <a:pt x="4" y="1"/>
                    </a:lnTo>
                    <a:lnTo>
                      <a:pt x="4" y="3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56" name="Freeform 2043"/>
              <p:cNvSpPr>
                <a:spLocks/>
              </p:cNvSpPr>
              <p:nvPr/>
            </p:nvSpPr>
            <p:spPr bwMode="auto">
              <a:xfrm>
                <a:off x="6885" y="2845"/>
                <a:ext cx="4" cy="35"/>
              </a:xfrm>
              <a:custGeom>
                <a:avLst/>
                <a:gdLst>
                  <a:gd name="T0" fmla="*/ 4 w 4"/>
                  <a:gd name="T1" fmla="*/ 35 h 35"/>
                  <a:gd name="T2" fmla="*/ 0 w 4"/>
                  <a:gd name="T3" fmla="*/ 34 h 35"/>
                  <a:gd name="T4" fmla="*/ 0 w 4"/>
                  <a:gd name="T5" fmla="*/ 0 h 35"/>
                  <a:gd name="T6" fmla="*/ 4 w 4"/>
                  <a:gd name="T7" fmla="*/ 1 h 35"/>
                  <a:gd name="T8" fmla="*/ 4 w 4"/>
                  <a:gd name="T9" fmla="*/ 35 h 35"/>
                </a:gdLst>
                <a:ahLst/>
                <a:cxnLst>
                  <a:cxn ang="0">
                    <a:pos x="T0" y="T1"/>
                  </a:cxn>
                  <a:cxn ang="0">
                    <a:pos x="T2" y="T3"/>
                  </a:cxn>
                  <a:cxn ang="0">
                    <a:pos x="T4" y="T5"/>
                  </a:cxn>
                  <a:cxn ang="0">
                    <a:pos x="T6" y="T7"/>
                  </a:cxn>
                  <a:cxn ang="0">
                    <a:pos x="T8" y="T9"/>
                  </a:cxn>
                </a:cxnLst>
                <a:rect l="0" t="0" r="r" b="b"/>
                <a:pathLst>
                  <a:path w="4" h="35">
                    <a:moveTo>
                      <a:pt x="4" y="35"/>
                    </a:moveTo>
                    <a:lnTo>
                      <a:pt x="0" y="34"/>
                    </a:lnTo>
                    <a:lnTo>
                      <a:pt x="0" y="0"/>
                    </a:lnTo>
                    <a:lnTo>
                      <a:pt x="4" y="1"/>
                    </a:lnTo>
                    <a:lnTo>
                      <a:pt x="4" y="3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57" name="Freeform 2044"/>
              <p:cNvSpPr>
                <a:spLocks/>
              </p:cNvSpPr>
              <p:nvPr/>
            </p:nvSpPr>
            <p:spPr bwMode="auto">
              <a:xfrm>
                <a:off x="6995" y="2881"/>
                <a:ext cx="4" cy="36"/>
              </a:xfrm>
              <a:custGeom>
                <a:avLst/>
                <a:gdLst>
                  <a:gd name="T0" fmla="*/ 4 w 4"/>
                  <a:gd name="T1" fmla="*/ 36 h 36"/>
                  <a:gd name="T2" fmla="*/ 0 w 4"/>
                  <a:gd name="T3" fmla="*/ 34 h 36"/>
                  <a:gd name="T4" fmla="*/ 0 w 4"/>
                  <a:gd name="T5" fmla="*/ 0 h 36"/>
                  <a:gd name="T6" fmla="*/ 4 w 4"/>
                  <a:gd name="T7" fmla="*/ 2 h 36"/>
                  <a:gd name="T8" fmla="*/ 4 w 4"/>
                  <a:gd name="T9" fmla="*/ 36 h 36"/>
                </a:gdLst>
                <a:ahLst/>
                <a:cxnLst>
                  <a:cxn ang="0">
                    <a:pos x="T0" y="T1"/>
                  </a:cxn>
                  <a:cxn ang="0">
                    <a:pos x="T2" y="T3"/>
                  </a:cxn>
                  <a:cxn ang="0">
                    <a:pos x="T4" y="T5"/>
                  </a:cxn>
                  <a:cxn ang="0">
                    <a:pos x="T6" y="T7"/>
                  </a:cxn>
                  <a:cxn ang="0">
                    <a:pos x="T8" y="T9"/>
                  </a:cxn>
                </a:cxnLst>
                <a:rect l="0" t="0" r="r" b="b"/>
                <a:pathLst>
                  <a:path w="4" h="36">
                    <a:moveTo>
                      <a:pt x="4" y="36"/>
                    </a:moveTo>
                    <a:lnTo>
                      <a:pt x="0" y="34"/>
                    </a:lnTo>
                    <a:lnTo>
                      <a:pt x="0" y="0"/>
                    </a:lnTo>
                    <a:lnTo>
                      <a:pt x="4" y="2"/>
                    </a:lnTo>
                    <a:lnTo>
                      <a:pt x="4"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58" name="Freeform 2045"/>
              <p:cNvSpPr>
                <a:spLocks/>
              </p:cNvSpPr>
              <p:nvPr/>
            </p:nvSpPr>
            <p:spPr bwMode="auto">
              <a:xfrm>
                <a:off x="6947" y="2865"/>
                <a:ext cx="4" cy="36"/>
              </a:xfrm>
              <a:custGeom>
                <a:avLst/>
                <a:gdLst>
                  <a:gd name="T0" fmla="*/ 4 w 4"/>
                  <a:gd name="T1" fmla="*/ 36 h 36"/>
                  <a:gd name="T2" fmla="*/ 0 w 4"/>
                  <a:gd name="T3" fmla="*/ 34 h 36"/>
                  <a:gd name="T4" fmla="*/ 0 w 4"/>
                  <a:gd name="T5" fmla="*/ 0 h 36"/>
                  <a:gd name="T6" fmla="*/ 4 w 4"/>
                  <a:gd name="T7" fmla="*/ 2 h 36"/>
                  <a:gd name="T8" fmla="*/ 4 w 4"/>
                  <a:gd name="T9" fmla="*/ 36 h 36"/>
                </a:gdLst>
                <a:ahLst/>
                <a:cxnLst>
                  <a:cxn ang="0">
                    <a:pos x="T0" y="T1"/>
                  </a:cxn>
                  <a:cxn ang="0">
                    <a:pos x="T2" y="T3"/>
                  </a:cxn>
                  <a:cxn ang="0">
                    <a:pos x="T4" y="T5"/>
                  </a:cxn>
                  <a:cxn ang="0">
                    <a:pos x="T6" y="T7"/>
                  </a:cxn>
                  <a:cxn ang="0">
                    <a:pos x="T8" y="T9"/>
                  </a:cxn>
                </a:cxnLst>
                <a:rect l="0" t="0" r="r" b="b"/>
                <a:pathLst>
                  <a:path w="4" h="36">
                    <a:moveTo>
                      <a:pt x="4" y="36"/>
                    </a:moveTo>
                    <a:lnTo>
                      <a:pt x="0" y="34"/>
                    </a:lnTo>
                    <a:lnTo>
                      <a:pt x="0" y="0"/>
                    </a:lnTo>
                    <a:lnTo>
                      <a:pt x="4" y="2"/>
                    </a:lnTo>
                    <a:lnTo>
                      <a:pt x="4"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59" name="Freeform 2046"/>
              <p:cNvSpPr>
                <a:spLocks noEditPoints="1"/>
              </p:cNvSpPr>
              <p:nvPr/>
            </p:nvSpPr>
            <p:spPr bwMode="auto">
              <a:xfrm>
                <a:off x="6699" y="2784"/>
                <a:ext cx="4" cy="34"/>
              </a:xfrm>
              <a:custGeom>
                <a:avLst/>
                <a:gdLst>
                  <a:gd name="T0" fmla="*/ 22 w 50"/>
                  <a:gd name="T1" fmla="*/ 395 h 395"/>
                  <a:gd name="T2" fmla="*/ 0 w 50"/>
                  <a:gd name="T3" fmla="*/ 388 h 395"/>
                  <a:gd name="T4" fmla="*/ 0 w 50"/>
                  <a:gd name="T5" fmla="*/ 261 h 395"/>
                  <a:gd name="T6" fmla="*/ 50 w 50"/>
                  <a:gd name="T7" fmla="*/ 245 h 395"/>
                  <a:gd name="T8" fmla="*/ 50 w 50"/>
                  <a:gd name="T9" fmla="*/ 386 h 395"/>
                  <a:gd name="T10" fmla="*/ 22 w 50"/>
                  <a:gd name="T11" fmla="*/ 395 h 395"/>
                  <a:gd name="T12" fmla="*/ 50 w 50"/>
                  <a:gd name="T13" fmla="*/ 179 h 395"/>
                  <a:gd name="T14" fmla="*/ 25 w 50"/>
                  <a:gd name="T15" fmla="*/ 172 h 395"/>
                  <a:gd name="T16" fmla="*/ 25 w 50"/>
                  <a:gd name="T17" fmla="*/ 0 h 395"/>
                  <a:gd name="T18" fmla="*/ 50 w 50"/>
                  <a:gd name="T19" fmla="*/ 8 h 395"/>
                  <a:gd name="T20" fmla="*/ 50 w 50"/>
                  <a:gd name="T21" fmla="*/ 17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395">
                    <a:moveTo>
                      <a:pt x="22" y="395"/>
                    </a:moveTo>
                    <a:lnTo>
                      <a:pt x="0" y="388"/>
                    </a:lnTo>
                    <a:lnTo>
                      <a:pt x="0" y="261"/>
                    </a:lnTo>
                    <a:lnTo>
                      <a:pt x="50" y="245"/>
                    </a:lnTo>
                    <a:lnTo>
                      <a:pt x="50" y="386"/>
                    </a:lnTo>
                    <a:lnTo>
                      <a:pt x="22" y="395"/>
                    </a:lnTo>
                    <a:moveTo>
                      <a:pt x="50" y="179"/>
                    </a:moveTo>
                    <a:lnTo>
                      <a:pt x="25" y="172"/>
                    </a:lnTo>
                    <a:lnTo>
                      <a:pt x="25" y="0"/>
                    </a:lnTo>
                    <a:lnTo>
                      <a:pt x="50" y="8"/>
                    </a:lnTo>
                    <a:lnTo>
                      <a:pt x="50" y="17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60" name="Freeform 2047"/>
              <p:cNvSpPr>
                <a:spLocks noEditPoints="1"/>
              </p:cNvSpPr>
              <p:nvPr/>
            </p:nvSpPr>
            <p:spPr bwMode="auto">
              <a:xfrm>
                <a:off x="6668" y="2789"/>
                <a:ext cx="118" cy="38"/>
              </a:xfrm>
              <a:custGeom>
                <a:avLst/>
                <a:gdLst>
                  <a:gd name="T0" fmla="*/ 1354 w 1368"/>
                  <a:gd name="T1" fmla="*/ 444 h 444"/>
                  <a:gd name="T2" fmla="*/ 1057 w 1368"/>
                  <a:gd name="T3" fmla="*/ 358 h 444"/>
                  <a:gd name="T4" fmla="*/ 1140 w 1368"/>
                  <a:gd name="T5" fmla="*/ 330 h 444"/>
                  <a:gd name="T6" fmla="*/ 1368 w 1368"/>
                  <a:gd name="T7" fmla="*/ 396 h 444"/>
                  <a:gd name="T8" fmla="*/ 1354 w 1368"/>
                  <a:gd name="T9" fmla="*/ 444 h 444"/>
                  <a:gd name="T10" fmla="*/ 973 w 1368"/>
                  <a:gd name="T11" fmla="*/ 333 h 444"/>
                  <a:gd name="T12" fmla="*/ 742 w 1368"/>
                  <a:gd name="T13" fmla="*/ 267 h 444"/>
                  <a:gd name="T14" fmla="*/ 825 w 1368"/>
                  <a:gd name="T15" fmla="*/ 239 h 444"/>
                  <a:gd name="T16" fmla="*/ 1056 w 1368"/>
                  <a:gd name="T17" fmla="*/ 305 h 444"/>
                  <a:gd name="T18" fmla="*/ 973 w 1368"/>
                  <a:gd name="T19" fmla="*/ 333 h 444"/>
                  <a:gd name="T20" fmla="*/ 657 w 1368"/>
                  <a:gd name="T21" fmla="*/ 242 h 444"/>
                  <a:gd name="T22" fmla="*/ 430 w 1368"/>
                  <a:gd name="T23" fmla="*/ 177 h 444"/>
                  <a:gd name="T24" fmla="*/ 514 w 1368"/>
                  <a:gd name="T25" fmla="*/ 149 h 444"/>
                  <a:gd name="T26" fmla="*/ 741 w 1368"/>
                  <a:gd name="T27" fmla="*/ 214 h 444"/>
                  <a:gd name="T28" fmla="*/ 657 w 1368"/>
                  <a:gd name="T29" fmla="*/ 242 h 444"/>
                  <a:gd name="T30" fmla="*/ 345 w 1368"/>
                  <a:gd name="T31" fmla="*/ 152 h 444"/>
                  <a:gd name="T32" fmla="*/ 221 w 1368"/>
                  <a:gd name="T33" fmla="*/ 116 h 444"/>
                  <a:gd name="T34" fmla="*/ 221 w 1368"/>
                  <a:gd name="T35" fmla="*/ 64 h 444"/>
                  <a:gd name="T36" fmla="*/ 333 w 1368"/>
                  <a:gd name="T37" fmla="*/ 97 h 444"/>
                  <a:gd name="T38" fmla="*/ 333 w 1368"/>
                  <a:gd name="T39" fmla="*/ 125 h 444"/>
                  <a:gd name="T40" fmla="*/ 383 w 1368"/>
                  <a:gd name="T41" fmla="*/ 125 h 444"/>
                  <a:gd name="T42" fmla="*/ 383 w 1368"/>
                  <a:gd name="T43" fmla="*/ 111 h 444"/>
                  <a:gd name="T44" fmla="*/ 408 w 1368"/>
                  <a:gd name="T45" fmla="*/ 118 h 444"/>
                  <a:gd name="T46" fmla="*/ 429 w 1368"/>
                  <a:gd name="T47" fmla="*/ 124 h 444"/>
                  <a:gd name="T48" fmla="*/ 345 w 1368"/>
                  <a:gd name="T49" fmla="*/ 152 h 444"/>
                  <a:gd name="T50" fmla="*/ 171 w 1368"/>
                  <a:gd name="T51" fmla="*/ 102 h 444"/>
                  <a:gd name="T52" fmla="*/ 0 w 1368"/>
                  <a:gd name="T53" fmla="*/ 53 h 444"/>
                  <a:gd name="T54" fmla="*/ 0 w 1368"/>
                  <a:gd name="T55" fmla="*/ 0 h 444"/>
                  <a:gd name="T56" fmla="*/ 171 w 1368"/>
                  <a:gd name="T57" fmla="*/ 50 h 444"/>
                  <a:gd name="T58" fmla="*/ 171 w 1368"/>
                  <a:gd name="T59" fmla="*/ 102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8" h="444">
                    <a:moveTo>
                      <a:pt x="1354" y="444"/>
                    </a:moveTo>
                    <a:lnTo>
                      <a:pt x="1057" y="358"/>
                    </a:lnTo>
                    <a:lnTo>
                      <a:pt x="1140" y="330"/>
                    </a:lnTo>
                    <a:lnTo>
                      <a:pt x="1368" y="396"/>
                    </a:lnTo>
                    <a:lnTo>
                      <a:pt x="1354" y="444"/>
                    </a:lnTo>
                    <a:moveTo>
                      <a:pt x="973" y="333"/>
                    </a:moveTo>
                    <a:lnTo>
                      <a:pt x="742" y="267"/>
                    </a:lnTo>
                    <a:lnTo>
                      <a:pt x="825" y="239"/>
                    </a:lnTo>
                    <a:lnTo>
                      <a:pt x="1056" y="305"/>
                    </a:lnTo>
                    <a:lnTo>
                      <a:pt x="973" y="333"/>
                    </a:lnTo>
                    <a:moveTo>
                      <a:pt x="657" y="242"/>
                    </a:moveTo>
                    <a:lnTo>
                      <a:pt x="430" y="177"/>
                    </a:lnTo>
                    <a:lnTo>
                      <a:pt x="514" y="149"/>
                    </a:lnTo>
                    <a:lnTo>
                      <a:pt x="741" y="214"/>
                    </a:lnTo>
                    <a:lnTo>
                      <a:pt x="657" y="242"/>
                    </a:lnTo>
                    <a:moveTo>
                      <a:pt x="345" y="152"/>
                    </a:moveTo>
                    <a:lnTo>
                      <a:pt x="221" y="116"/>
                    </a:lnTo>
                    <a:lnTo>
                      <a:pt x="221" y="64"/>
                    </a:lnTo>
                    <a:lnTo>
                      <a:pt x="333" y="97"/>
                    </a:lnTo>
                    <a:lnTo>
                      <a:pt x="333" y="125"/>
                    </a:lnTo>
                    <a:lnTo>
                      <a:pt x="383" y="125"/>
                    </a:lnTo>
                    <a:lnTo>
                      <a:pt x="383" y="111"/>
                    </a:lnTo>
                    <a:lnTo>
                      <a:pt x="408" y="118"/>
                    </a:lnTo>
                    <a:lnTo>
                      <a:pt x="429" y="124"/>
                    </a:lnTo>
                    <a:lnTo>
                      <a:pt x="345" y="152"/>
                    </a:lnTo>
                    <a:moveTo>
                      <a:pt x="171" y="102"/>
                    </a:moveTo>
                    <a:lnTo>
                      <a:pt x="0" y="53"/>
                    </a:lnTo>
                    <a:lnTo>
                      <a:pt x="0" y="0"/>
                    </a:lnTo>
                    <a:lnTo>
                      <a:pt x="171" y="50"/>
                    </a:lnTo>
                    <a:lnTo>
                      <a:pt x="171" y="102"/>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61" name="Freeform 2048"/>
              <p:cNvSpPr>
                <a:spLocks/>
              </p:cNvSpPr>
              <p:nvPr/>
            </p:nvSpPr>
            <p:spPr bwMode="auto">
              <a:xfrm>
                <a:off x="7090" y="2903"/>
                <a:ext cx="2" cy="44"/>
              </a:xfrm>
              <a:custGeom>
                <a:avLst/>
                <a:gdLst>
                  <a:gd name="T0" fmla="*/ 2 w 2"/>
                  <a:gd name="T1" fmla="*/ 44 h 44"/>
                  <a:gd name="T2" fmla="*/ 0 w 2"/>
                  <a:gd name="T3" fmla="*/ 44 h 44"/>
                  <a:gd name="T4" fmla="*/ 0 w 2"/>
                  <a:gd name="T5" fmla="*/ 10 h 44"/>
                  <a:gd name="T6" fmla="*/ 2 w 2"/>
                  <a:gd name="T7" fmla="*/ 10 h 44"/>
                  <a:gd name="T8" fmla="*/ 2 w 2"/>
                  <a:gd name="T9" fmla="*/ 0 h 44"/>
                  <a:gd name="T10" fmla="*/ 2 w 2"/>
                  <a:gd name="T11" fmla="*/ 44 h 44"/>
                </a:gdLst>
                <a:ahLst/>
                <a:cxnLst>
                  <a:cxn ang="0">
                    <a:pos x="T0" y="T1"/>
                  </a:cxn>
                  <a:cxn ang="0">
                    <a:pos x="T2" y="T3"/>
                  </a:cxn>
                  <a:cxn ang="0">
                    <a:pos x="T4" y="T5"/>
                  </a:cxn>
                  <a:cxn ang="0">
                    <a:pos x="T6" y="T7"/>
                  </a:cxn>
                  <a:cxn ang="0">
                    <a:pos x="T8" y="T9"/>
                  </a:cxn>
                  <a:cxn ang="0">
                    <a:pos x="T10" y="T11"/>
                  </a:cxn>
                </a:cxnLst>
                <a:rect l="0" t="0" r="r" b="b"/>
                <a:pathLst>
                  <a:path w="2" h="44">
                    <a:moveTo>
                      <a:pt x="2" y="44"/>
                    </a:moveTo>
                    <a:lnTo>
                      <a:pt x="0" y="44"/>
                    </a:lnTo>
                    <a:lnTo>
                      <a:pt x="0" y="10"/>
                    </a:lnTo>
                    <a:lnTo>
                      <a:pt x="2" y="10"/>
                    </a:lnTo>
                    <a:lnTo>
                      <a:pt x="2" y="0"/>
                    </a:lnTo>
                    <a:lnTo>
                      <a:pt x="2" y="44"/>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62" name="Freeform 2049"/>
              <p:cNvSpPr>
                <a:spLocks/>
              </p:cNvSpPr>
              <p:nvPr/>
            </p:nvSpPr>
            <p:spPr bwMode="auto">
              <a:xfrm>
                <a:off x="6831" y="2827"/>
                <a:ext cx="4" cy="35"/>
              </a:xfrm>
              <a:custGeom>
                <a:avLst/>
                <a:gdLst>
                  <a:gd name="T0" fmla="*/ 4 w 4"/>
                  <a:gd name="T1" fmla="*/ 35 h 35"/>
                  <a:gd name="T2" fmla="*/ 0 w 4"/>
                  <a:gd name="T3" fmla="*/ 34 h 35"/>
                  <a:gd name="T4" fmla="*/ 0 w 4"/>
                  <a:gd name="T5" fmla="*/ 0 h 35"/>
                  <a:gd name="T6" fmla="*/ 4 w 4"/>
                  <a:gd name="T7" fmla="*/ 1 h 35"/>
                  <a:gd name="T8" fmla="*/ 4 w 4"/>
                  <a:gd name="T9" fmla="*/ 35 h 35"/>
                </a:gdLst>
                <a:ahLst/>
                <a:cxnLst>
                  <a:cxn ang="0">
                    <a:pos x="T0" y="T1"/>
                  </a:cxn>
                  <a:cxn ang="0">
                    <a:pos x="T2" y="T3"/>
                  </a:cxn>
                  <a:cxn ang="0">
                    <a:pos x="T4" y="T5"/>
                  </a:cxn>
                  <a:cxn ang="0">
                    <a:pos x="T6" y="T7"/>
                  </a:cxn>
                  <a:cxn ang="0">
                    <a:pos x="T8" y="T9"/>
                  </a:cxn>
                </a:cxnLst>
                <a:rect l="0" t="0" r="r" b="b"/>
                <a:pathLst>
                  <a:path w="4" h="35">
                    <a:moveTo>
                      <a:pt x="4" y="35"/>
                    </a:moveTo>
                    <a:lnTo>
                      <a:pt x="0" y="34"/>
                    </a:lnTo>
                    <a:lnTo>
                      <a:pt x="0" y="0"/>
                    </a:lnTo>
                    <a:lnTo>
                      <a:pt x="4" y="1"/>
                    </a:lnTo>
                    <a:lnTo>
                      <a:pt x="4" y="35"/>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63" name="Freeform 2050"/>
              <p:cNvSpPr>
                <a:spLocks/>
              </p:cNvSpPr>
              <p:nvPr/>
            </p:nvSpPr>
            <p:spPr bwMode="auto">
              <a:xfrm>
                <a:off x="6911" y="2853"/>
                <a:ext cx="5" cy="36"/>
              </a:xfrm>
              <a:custGeom>
                <a:avLst/>
                <a:gdLst>
                  <a:gd name="T0" fmla="*/ 5 w 5"/>
                  <a:gd name="T1" fmla="*/ 36 h 36"/>
                  <a:gd name="T2" fmla="*/ 0 w 5"/>
                  <a:gd name="T3" fmla="*/ 35 h 36"/>
                  <a:gd name="T4" fmla="*/ 0 w 5"/>
                  <a:gd name="T5" fmla="*/ 0 h 36"/>
                  <a:gd name="T6" fmla="*/ 5 w 5"/>
                  <a:gd name="T7" fmla="*/ 2 h 36"/>
                  <a:gd name="T8" fmla="*/ 5 w 5"/>
                  <a:gd name="T9" fmla="*/ 36 h 36"/>
                </a:gdLst>
                <a:ahLst/>
                <a:cxnLst>
                  <a:cxn ang="0">
                    <a:pos x="T0" y="T1"/>
                  </a:cxn>
                  <a:cxn ang="0">
                    <a:pos x="T2" y="T3"/>
                  </a:cxn>
                  <a:cxn ang="0">
                    <a:pos x="T4" y="T5"/>
                  </a:cxn>
                  <a:cxn ang="0">
                    <a:pos x="T6" y="T7"/>
                  </a:cxn>
                  <a:cxn ang="0">
                    <a:pos x="T8" y="T9"/>
                  </a:cxn>
                </a:cxnLst>
                <a:rect l="0" t="0" r="r" b="b"/>
                <a:pathLst>
                  <a:path w="5" h="36">
                    <a:moveTo>
                      <a:pt x="5" y="36"/>
                    </a:moveTo>
                    <a:lnTo>
                      <a:pt x="0" y="35"/>
                    </a:lnTo>
                    <a:lnTo>
                      <a:pt x="0" y="0"/>
                    </a:lnTo>
                    <a:lnTo>
                      <a:pt x="5" y="2"/>
                    </a:lnTo>
                    <a:lnTo>
                      <a:pt x="5" y="36"/>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64" name="Freeform 2051"/>
              <p:cNvSpPr>
                <a:spLocks/>
              </p:cNvSpPr>
              <p:nvPr/>
            </p:nvSpPr>
            <p:spPr bwMode="auto">
              <a:xfrm>
                <a:off x="6701" y="2801"/>
                <a:ext cx="58" cy="19"/>
              </a:xfrm>
              <a:custGeom>
                <a:avLst/>
                <a:gdLst>
                  <a:gd name="T0" fmla="*/ 7 w 58"/>
                  <a:gd name="T1" fmla="*/ 19 h 19"/>
                  <a:gd name="T2" fmla="*/ 0 w 58"/>
                  <a:gd name="T3" fmla="*/ 17 h 19"/>
                  <a:gd name="T4" fmla="*/ 2 w 58"/>
                  <a:gd name="T5" fmla="*/ 16 h 19"/>
                  <a:gd name="T6" fmla="*/ 24 w 58"/>
                  <a:gd name="T7" fmla="*/ 9 h 19"/>
                  <a:gd name="T8" fmla="*/ 31 w 58"/>
                  <a:gd name="T9" fmla="*/ 7 h 19"/>
                  <a:gd name="T10" fmla="*/ 51 w 58"/>
                  <a:gd name="T11" fmla="*/ 0 h 19"/>
                  <a:gd name="T12" fmla="*/ 58 w 58"/>
                  <a:gd name="T13" fmla="*/ 2 h 19"/>
                  <a:gd name="T14" fmla="*/ 38 w 58"/>
                  <a:gd name="T15" fmla="*/ 9 h 19"/>
                  <a:gd name="T16" fmla="*/ 31 w 58"/>
                  <a:gd name="T17" fmla="*/ 11 h 19"/>
                  <a:gd name="T18" fmla="*/ 7 w 58"/>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19">
                    <a:moveTo>
                      <a:pt x="7" y="19"/>
                    </a:moveTo>
                    <a:lnTo>
                      <a:pt x="0" y="17"/>
                    </a:lnTo>
                    <a:lnTo>
                      <a:pt x="2" y="16"/>
                    </a:lnTo>
                    <a:lnTo>
                      <a:pt x="24" y="9"/>
                    </a:lnTo>
                    <a:lnTo>
                      <a:pt x="31" y="7"/>
                    </a:lnTo>
                    <a:lnTo>
                      <a:pt x="51" y="0"/>
                    </a:lnTo>
                    <a:lnTo>
                      <a:pt x="58" y="2"/>
                    </a:lnTo>
                    <a:lnTo>
                      <a:pt x="38" y="9"/>
                    </a:lnTo>
                    <a:lnTo>
                      <a:pt x="31" y="11"/>
                    </a:lnTo>
                    <a:lnTo>
                      <a:pt x="7" y="19"/>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65" name="Freeform 2052"/>
              <p:cNvSpPr>
                <a:spLocks/>
              </p:cNvSpPr>
              <p:nvPr/>
            </p:nvSpPr>
            <p:spPr bwMode="auto">
              <a:xfrm>
                <a:off x="6683" y="2778"/>
                <a:ext cx="4" cy="35"/>
              </a:xfrm>
              <a:custGeom>
                <a:avLst/>
                <a:gdLst>
                  <a:gd name="T0" fmla="*/ 4 w 4"/>
                  <a:gd name="T1" fmla="*/ 35 h 35"/>
                  <a:gd name="T2" fmla="*/ 0 w 4"/>
                  <a:gd name="T3" fmla="*/ 34 h 35"/>
                  <a:gd name="T4" fmla="*/ 0 w 4"/>
                  <a:gd name="T5" fmla="*/ 0 h 35"/>
                  <a:gd name="T6" fmla="*/ 4 w 4"/>
                  <a:gd name="T7" fmla="*/ 1 h 35"/>
                  <a:gd name="T8" fmla="*/ 4 w 4"/>
                  <a:gd name="T9" fmla="*/ 28 h 35"/>
                  <a:gd name="T10" fmla="*/ 2 w 4"/>
                  <a:gd name="T11" fmla="*/ 28 h 35"/>
                  <a:gd name="T12" fmla="*/ 4 w 4"/>
                  <a:gd name="T13" fmla="*/ 32 h 35"/>
                  <a:gd name="T14" fmla="*/ 4 w 4"/>
                  <a:gd name="T15" fmla="*/ 32 h 35"/>
                  <a:gd name="T16" fmla="*/ 4 w 4"/>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5">
                    <a:moveTo>
                      <a:pt x="4" y="35"/>
                    </a:moveTo>
                    <a:lnTo>
                      <a:pt x="0" y="34"/>
                    </a:lnTo>
                    <a:lnTo>
                      <a:pt x="0" y="0"/>
                    </a:lnTo>
                    <a:lnTo>
                      <a:pt x="4" y="1"/>
                    </a:lnTo>
                    <a:lnTo>
                      <a:pt x="4" y="28"/>
                    </a:lnTo>
                    <a:lnTo>
                      <a:pt x="2" y="28"/>
                    </a:lnTo>
                    <a:lnTo>
                      <a:pt x="4" y="32"/>
                    </a:lnTo>
                    <a:lnTo>
                      <a:pt x="4" y="32"/>
                    </a:lnTo>
                    <a:lnTo>
                      <a:pt x="4" y="35"/>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66" name="Freeform 2053"/>
              <p:cNvSpPr>
                <a:spLocks/>
              </p:cNvSpPr>
              <p:nvPr/>
            </p:nvSpPr>
            <p:spPr bwMode="auto">
              <a:xfrm>
                <a:off x="6727" y="2809"/>
                <a:ext cx="57" cy="20"/>
              </a:xfrm>
              <a:custGeom>
                <a:avLst/>
                <a:gdLst>
                  <a:gd name="T0" fmla="*/ 6 w 57"/>
                  <a:gd name="T1" fmla="*/ 20 h 20"/>
                  <a:gd name="T2" fmla="*/ 0 w 57"/>
                  <a:gd name="T3" fmla="*/ 17 h 20"/>
                  <a:gd name="T4" fmla="*/ 25 w 57"/>
                  <a:gd name="T5" fmla="*/ 9 h 20"/>
                  <a:gd name="T6" fmla="*/ 32 w 57"/>
                  <a:gd name="T7" fmla="*/ 6 h 20"/>
                  <a:gd name="T8" fmla="*/ 51 w 57"/>
                  <a:gd name="T9" fmla="*/ 0 h 20"/>
                  <a:gd name="T10" fmla="*/ 57 w 57"/>
                  <a:gd name="T11" fmla="*/ 2 h 20"/>
                  <a:gd name="T12" fmla="*/ 39 w 57"/>
                  <a:gd name="T13" fmla="*/ 9 h 20"/>
                  <a:gd name="T14" fmla="*/ 32 w 57"/>
                  <a:gd name="T15" fmla="*/ 11 h 20"/>
                  <a:gd name="T16" fmla="*/ 6 w 57"/>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20">
                    <a:moveTo>
                      <a:pt x="6" y="20"/>
                    </a:moveTo>
                    <a:lnTo>
                      <a:pt x="0" y="17"/>
                    </a:lnTo>
                    <a:lnTo>
                      <a:pt x="25" y="9"/>
                    </a:lnTo>
                    <a:lnTo>
                      <a:pt x="32" y="6"/>
                    </a:lnTo>
                    <a:lnTo>
                      <a:pt x="51" y="0"/>
                    </a:lnTo>
                    <a:lnTo>
                      <a:pt x="57" y="2"/>
                    </a:lnTo>
                    <a:lnTo>
                      <a:pt x="39" y="9"/>
                    </a:lnTo>
                    <a:lnTo>
                      <a:pt x="32" y="11"/>
                    </a:lnTo>
                    <a:lnTo>
                      <a:pt x="6" y="20"/>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67" name="Freeform 2054"/>
              <p:cNvSpPr>
                <a:spLocks/>
              </p:cNvSpPr>
              <p:nvPr/>
            </p:nvSpPr>
            <p:spPr bwMode="auto">
              <a:xfrm>
                <a:off x="6697" y="2782"/>
                <a:ext cx="4" cy="18"/>
              </a:xfrm>
              <a:custGeom>
                <a:avLst/>
                <a:gdLst>
                  <a:gd name="T0" fmla="*/ 4 w 4"/>
                  <a:gd name="T1" fmla="*/ 18 h 18"/>
                  <a:gd name="T2" fmla="*/ 0 w 4"/>
                  <a:gd name="T3" fmla="*/ 18 h 18"/>
                  <a:gd name="T4" fmla="*/ 0 w 4"/>
                  <a:gd name="T5" fmla="*/ 0 h 18"/>
                  <a:gd name="T6" fmla="*/ 4 w 4"/>
                  <a:gd name="T7" fmla="*/ 2 h 18"/>
                  <a:gd name="T8" fmla="*/ 4 w 4"/>
                  <a:gd name="T9" fmla="*/ 18 h 18"/>
                </a:gdLst>
                <a:ahLst/>
                <a:cxnLst>
                  <a:cxn ang="0">
                    <a:pos x="T0" y="T1"/>
                  </a:cxn>
                  <a:cxn ang="0">
                    <a:pos x="T2" y="T3"/>
                  </a:cxn>
                  <a:cxn ang="0">
                    <a:pos x="T4" y="T5"/>
                  </a:cxn>
                  <a:cxn ang="0">
                    <a:pos x="T6" y="T7"/>
                  </a:cxn>
                  <a:cxn ang="0">
                    <a:pos x="T8" y="T9"/>
                  </a:cxn>
                </a:cxnLst>
                <a:rect l="0" t="0" r="r" b="b"/>
                <a:pathLst>
                  <a:path w="4" h="18">
                    <a:moveTo>
                      <a:pt x="4" y="18"/>
                    </a:moveTo>
                    <a:lnTo>
                      <a:pt x="0" y="18"/>
                    </a:lnTo>
                    <a:lnTo>
                      <a:pt x="0" y="0"/>
                    </a:lnTo>
                    <a:lnTo>
                      <a:pt x="4" y="2"/>
                    </a:lnTo>
                    <a:lnTo>
                      <a:pt x="4" y="18"/>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68" name="Freeform 2055"/>
              <p:cNvSpPr>
                <a:spLocks/>
              </p:cNvSpPr>
              <p:nvPr/>
            </p:nvSpPr>
            <p:spPr bwMode="auto">
              <a:xfrm>
                <a:off x="6685" y="2792"/>
                <a:ext cx="49" cy="18"/>
              </a:xfrm>
              <a:custGeom>
                <a:avLst/>
                <a:gdLst>
                  <a:gd name="T0" fmla="*/ 2 w 49"/>
                  <a:gd name="T1" fmla="*/ 18 h 18"/>
                  <a:gd name="T2" fmla="*/ 0 w 49"/>
                  <a:gd name="T3" fmla="*/ 14 h 18"/>
                  <a:gd name="T4" fmla="*/ 2 w 49"/>
                  <a:gd name="T5" fmla="*/ 14 h 18"/>
                  <a:gd name="T6" fmla="*/ 13 w 49"/>
                  <a:gd name="T7" fmla="*/ 10 h 18"/>
                  <a:gd name="T8" fmla="*/ 20 w 49"/>
                  <a:gd name="T9" fmla="*/ 8 h 18"/>
                  <a:gd name="T10" fmla="*/ 42 w 49"/>
                  <a:gd name="T11" fmla="*/ 0 h 18"/>
                  <a:gd name="T12" fmla="*/ 49 w 49"/>
                  <a:gd name="T13" fmla="*/ 3 h 18"/>
                  <a:gd name="T14" fmla="*/ 27 w 49"/>
                  <a:gd name="T15" fmla="*/ 10 h 18"/>
                  <a:gd name="T16" fmla="*/ 20 w 49"/>
                  <a:gd name="T17" fmla="*/ 12 h 18"/>
                  <a:gd name="T18" fmla="*/ 18 w 49"/>
                  <a:gd name="T19" fmla="*/ 13 h 18"/>
                  <a:gd name="T20" fmla="*/ 14 w 49"/>
                  <a:gd name="T21" fmla="*/ 14 h 18"/>
                  <a:gd name="T22" fmla="*/ 2 w 49"/>
                  <a:gd name="T23" fmla="*/ 18 h 18"/>
                  <a:gd name="T24" fmla="*/ 2 w 49"/>
                  <a:gd name="T2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18">
                    <a:moveTo>
                      <a:pt x="2" y="18"/>
                    </a:moveTo>
                    <a:lnTo>
                      <a:pt x="0" y="14"/>
                    </a:lnTo>
                    <a:lnTo>
                      <a:pt x="2" y="14"/>
                    </a:lnTo>
                    <a:lnTo>
                      <a:pt x="13" y="10"/>
                    </a:lnTo>
                    <a:lnTo>
                      <a:pt x="20" y="8"/>
                    </a:lnTo>
                    <a:lnTo>
                      <a:pt x="42" y="0"/>
                    </a:lnTo>
                    <a:lnTo>
                      <a:pt x="49" y="3"/>
                    </a:lnTo>
                    <a:lnTo>
                      <a:pt x="27" y="10"/>
                    </a:lnTo>
                    <a:lnTo>
                      <a:pt x="20" y="12"/>
                    </a:lnTo>
                    <a:lnTo>
                      <a:pt x="18" y="13"/>
                    </a:lnTo>
                    <a:lnTo>
                      <a:pt x="14" y="14"/>
                    </a:lnTo>
                    <a:lnTo>
                      <a:pt x="2" y="18"/>
                    </a:lnTo>
                    <a:lnTo>
                      <a:pt x="2" y="18"/>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69" name="Freeform 2056"/>
              <p:cNvSpPr>
                <a:spLocks/>
              </p:cNvSpPr>
              <p:nvPr/>
            </p:nvSpPr>
            <p:spPr bwMode="auto">
              <a:xfrm>
                <a:off x="7048" y="2899"/>
                <a:ext cx="4" cy="35"/>
              </a:xfrm>
              <a:custGeom>
                <a:avLst/>
                <a:gdLst>
                  <a:gd name="T0" fmla="*/ 4 w 4"/>
                  <a:gd name="T1" fmla="*/ 35 h 35"/>
                  <a:gd name="T2" fmla="*/ 0 w 4"/>
                  <a:gd name="T3" fmla="*/ 34 h 35"/>
                  <a:gd name="T4" fmla="*/ 0 w 4"/>
                  <a:gd name="T5" fmla="*/ 0 h 35"/>
                  <a:gd name="T6" fmla="*/ 4 w 4"/>
                  <a:gd name="T7" fmla="*/ 1 h 35"/>
                  <a:gd name="T8" fmla="*/ 4 w 4"/>
                  <a:gd name="T9" fmla="*/ 35 h 35"/>
                </a:gdLst>
                <a:ahLst/>
                <a:cxnLst>
                  <a:cxn ang="0">
                    <a:pos x="T0" y="T1"/>
                  </a:cxn>
                  <a:cxn ang="0">
                    <a:pos x="T2" y="T3"/>
                  </a:cxn>
                  <a:cxn ang="0">
                    <a:pos x="T4" y="T5"/>
                  </a:cxn>
                  <a:cxn ang="0">
                    <a:pos x="T6" y="T7"/>
                  </a:cxn>
                  <a:cxn ang="0">
                    <a:pos x="T8" y="T9"/>
                  </a:cxn>
                </a:cxnLst>
                <a:rect l="0" t="0" r="r" b="b"/>
                <a:pathLst>
                  <a:path w="4" h="35">
                    <a:moveTo>
                      <a:pt x="4" y="35"/>
                    </a:moveTo>
                    <a:lnTo>
                      <a:pt x="0" y="34"/>
                    </a:lnTo>
                    <a:lnTo>
                      <a:pt x="0" y="0"/>
                    </a:lnTo>
                    <a:lnTo>
                      <a:pt x="4" y="1"/>
                    </a:lnTo>
                    <a:lnTo>
                      <a:pt x="4" y="35"/>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70" name="Freeform 2057"/>
              <p:cNvSpPr>
                <a:spLocks noEditPoints="1"/>
              </p:cNvSpPr>
              <p:nvPr/>
            </p:nvSpPr>
            <p:spPr bwMode="auto">
              <a:xfrm>
                <a:off x="6668" y="2763"/>
                <a:ext cx="422" cy="150"/>
              </a:xfrm>
              <a:custGeom>
                <a:avLst/>
                <a:gdLst>
                  <a:gd name="T0" fmla="*/ 4446 w 4887"/>
                  <a:gd name="T1" fmla="*/ 1589 h 1735"/>
                  <a:gd name="T2" fmla="*/ 4887 w 4887"/>
                  <a:gd name="T3" fmla="*/ 1619 h 1735"/>
                  <a:gd name="T4" fmla="*/ 4396 w 4887"/>
                  <a:gd name="T5" fmla="*/ 1572 h 1735"/>
                  <a:gd name="T6" fmla="*/ 3834 w 4887"/>
                  <a:gd name="T7" fmla="*/ 1270 h 1735"/>
                  <a:gd name="T8" fmla="*/ 4396 w 4887"/>
                  <a:gd name="T9" fmla="*/ 1572 h 1735"/>
                  <a:gd name="T10" fmla="*/ 3276 w 4887"/>
                  <a:gd name="T11" fmla="*/ 1201 h 1735"/>
                  <a:gd name="T12" fmla="*/ 3784 w 4887"/>
                  <a:gd name="T13" fmla="*/ 1254 h 1735"/>
                  <a:gd name="T14" fmla="*/ 3226 w 4887"/>
                  <a:gd name="T15" fmla="*/ 1184 h 1735"/>
                  <a:gd name="T16" fmla="*/ 3119 w 4887"/>
                  <a:gd name="T17" fmla="*/ 1033 h 1735"/>
                  <a:gd name="T18" fmla="*/ 3226 w 4887"/>
                  <a:gd name="T19" fmla="*/ 1184 h 1735"/>
                  <a:gd name="T20" fmla="*/ 2868 w 4887"/>
                  <a:gd name="T21" fmla="*/ 1066 h 1735"/>
                  <a:gd name="T22" fmla="*/ 3069 w 4887"/>
                  <a:gd name="T23" fmla="*/ 1017 h 1735"/>
                  <a:gd name="T24" fmla="*/ 2818 w 4887"/>
                  <a:gd name="T25" fmla="*/ 1049 h 1735"/>
                  <a:gd name="T26" fmla="*/ 2559 w 4887"/>
                  <a:gd name="T27" fmla="*/ 848 h 1735"/>
                  <a:gd name="T28" fmla="*/ 2818 w 4887"/>
                  <a:gd name="T29" fmla="*/ 1049 h 1735"/>
                  <a:gd name="T30" fmla="*/ 1938 w 4887"/>
                  <a:gd name="T31" fmla="*/ 757 h 1735"/>
                  <a:gd name="T32" fmla="*/ 2509 w 4887"/>
                  <a:gd name="T33" fmla="*/ 831 h 1735"/>
                  <a:gd name="T34" fmla="*/ 1888 w 4887"/>
                  <a:gd name="T35" fmla="*/ 741 h 1735"/>
                  <a:gd name="T36" fmla="*/ 1521 w 4887"/>
                  <a:gd name="T37" fmla="*/ 504 h 1735"/>
                  <a:gd name="T38" fmla="*/ 1888 w 4887"/>
                  <a:gd name="T39" fmla="*/ 741 h 1735"/>
                  <a:gd name="T40" fmla="*/ 1056 w 4887"/>
                  <a:gd name="T41" fmla="*/ 465 h 1735"/>
                  <a:gd name="T42" fmla="*/ 1442 w 4887"/>
                  <a:gd name="T43" fmla="*/ 478 h 1735"/>
                  <a:gd name="T44" fmla="*/ 977 w 4887"/>
                  <a:gd name="T45" fmla="*/ 439 h 1735"/>
                  <a:gd name="T46" fmla="*/ 940 w 4887"/>
                  <a:gd name="T47" fmla="*/ 311 h 1735"/>
                  <a:gd name="T48" fmla="*/ 1125 w 4887"/>
                  <a:gd name="T49" fmla="*/ 390 h 1735"/>
                  <a:gd name="T50" fmla="*/ 686 w 4887"/>
                  <a:gd name="T51" fmla="*/ 342 h 1735"/>
                  <a:gd name="T52" fmla="*/ 408 w 4887"/>
                  <a:gd name="T53" fmla="*/ 135 h 1735"/>
                  <a:gd name="T54" fmla="*/ 686 w 4887"/>
                  <a:gd name="T55" fmla="*/ 342 h 1735"/>
                  <a:gd name="T56" fmla="*/ 221 w 4887"/>
                  <a:gd name="T57" fmla="*/ 188 h 1735"/>
                  <a:gd name="T58" fmla="*/ 333 w 4887"/>
                  <a:gd name="T59" fmla="*/ 110 h 1735"/>
                  <a:gd name="T60" fmla="*/ 171 w 4887"/>
                  <a:gd name="T61" fmla="*/ 172 h 1735"/>
                  <a:gd name="T62" fmla="*/ 0 w 4887"/>
                  <a:gd name="T63" fmla="*/ 0 h 1735"/>
                  <a:gd name="T64" fmla="*/ 171 w 4887"/>
                  <a:gd name="T65" fmla="*/ 172 h 1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87" h="1735">
                    <a:moveTo>
                      <a:pt x="4887" y="1735"/>
                    </a:moveTo>
                    <a:lnTo>
                      <a:pt x="4446" y="1589"/>
                    </a:lnTo>
                    <a:lnTo>
                      <a:pt x="4446" y="1473"/>
                    </a:lnTo>
                    <a:lnTo>
                      <a:pt x="4887" y="1619"/>
                    </a:lnTo>
                    <a:lnTo>
                      <a:pt x="4887" y="1735"/>
                    </a:lnTo>
                    <a:moveTo>
                      <a:pt x="4396" y="1572"/>
                    </a:moveTo>
                    <a:lnTo>
                      <a:pt x="3834" y="1386"/>
                    </a:lnTo>
                    <a:lnTo>
                      <a:pt x="3834" y="1270"/>
                    </a:lnTo>
                    <a:lnTo>
                      <a:pt x="4396" y="1457"/>
                    </a:lnTo>
                    <a:lnTo>
                      <a:pt x="4396" y="1572"/>
                    </a:lnTo>
                    <a:moveTo>
                      <a:pt x="3784" y="1369"/>
                    </a:moveTo>
                    <a:lnTo>
                      <a:pt x="3276" y="1201"/>
                    </a:lnTo>
                    <a:lnTo>
                      <a:pt x="3276" y="1085"/>
                    </a:lnTo>
                    <a:lnTo>
                      <a:pt x="3784" y="1254"/>
                    </a:lnTo>
                    <a:lnTo>
                      <a:pt x="3784" y="1369"/>
                    </a:lnTo>
                    <a:moveTo>
                      <a:pt x="3226" y="1184"/>
                    </a:moveTo>
                    <a:lnTo>
                      <a:pt x="3119" y="1149"/>
                    </a:lnTo>
                    <a:lnTo>
                      <a:pt x="3119" y="1033"/>
                    </a:lnTo>
                    <a:lnTo>
                      <a:pt x="3226" y="1069"/>
                    </a:lnTo>
                    <a:lnTo>
                      <a:pt x="3226" y="1184"/>
                    </a:lnTo>
                    <a:moveTo>
                      <a:pt x="3069" y="1132"/>
                    </a:moveTo>
                    <a:lnTo>
                      <a:pt x="2868" y="1066"/>
                    </a:lnTo>
                    <a:lnTo>
                      <a:pt x="2868" y="950"/>
                    </a:lnTo>
                    <a:lnTo>
                      <a:pt x="3069" y="1017"/>
                    </a:lnTo>
                    <a:lnTo>
                      <a:pt x="3069" y="1132"/>
                    </a:lnTo>
                    <a:moveTo>
                      <a:pt x="2818" y="1049"/>
                    </a:moveTo>
                    <a:lnTo>
                      <a:pt x="2559" y="963"/>
                    </a:lnTo>
                    <a:lnTo>
                      <a:pt x="2559" y="848"/>
                    </a:lnTo>
                    <a:lnTo>
                      <a:pt x="2818" y="934"/>
                    </a:lnTo>
                    <a:lnTo>
                      <a:pt x="2818" y="1049"/>
                    </a:lnTo>
                    <a:moveTo>
                      <a:pt x="2509" y="947"/>
                    </a:moveTo>
                    <a:lnTo>
                      <a:pt x="1938" y="757"/>
                    </a:lnTo>
                    <a:lnTo>
                      <a:pt x="1938" y="642"/>
                    </a:lnTo>
                    <a:lnTo>
                      <a:pt x="2509" y="831"/>
                    </a:lnTo>
                    <a:lnTo>
                      <a:pt x="2509" y="947"/>
                    </a:lnTo>
                    <a:moveTo>
                      <a:pt x="1888" y="741"/>
                    </a:moveTo>
                    <a:lnTo>
                      <a:pt x="1349" y="562"/>
                    </a:lnTo>
                    <a:lnTo>
                      <a:pt x="1521" y="504"/>
                    </a:lnTo>
                    <a:lnTo>
                      <a:pt x="1888" y="625"/>
                    </a:lnTo>
                    <a:lnTo>
                      <a:pt x="1888" y="741"/>
                    </a:lnTo>
                    <a:moveTo>
                      <a:pt x="1270" y="536"/>
                    </a:moveTo>
                    <a:lnTo>
                      <a:pt x="1056" y="465"/>
                    </a:lnTo>
                    <a:lnTo>
                      <a:pt x="1230" y="407"/>
                    </a:lnTo>
                    <a:lnTo>
                      <a:pt x="1442" y="478"/>
                    </a:lnTo>
                    <a:lnTo>
                      <a:pt x="1270" y="536"/>
                    </a:lnTo>
                    <a:moveTo>
                      <a:pt x="977" y="439"/>
                    </a:moveTo>
                    <a:lnTo>
                      <a:pt x="765" y="369"/>
                    </a:lnTo>
                    <a:lnTo>
                      <a:pt x="940" y="311"/>
                    </a:lnTo>
                    <a:lnTo>
                      <a:pt x="1125" y="372"/>
                    </a:lnTo>
                    <a:lnTo>
                      <a:pt x="1125" y="390"/>
                    </a:lnTo>
                    <a:lnTo>
                      <a:pt x="977" y="439"/>
                    </a:lnTo>
                    <a:moveTo>
                      <a:pt x="686" y="342"/>
                    </a:moveTo>
                    <a:lnTo>
                      <a:pt x="408" y="250"/>
                    </a:lnTo>
                    <a:lnTo>
                      <a:pt x="408" y="135"/>
                    </a:lnTo>
                    <a:lnTo>
                      <a:pt x="860" y="285"/>
                    </a:lnTo>
                    <a:lnTo>
                      <a:pt x="686" y="342"/>
                    </a:lnTo>
                    <a:moveTo>
                      <a:pt x="333" y="225"/>
                    </a:moveTo>
                    <a:lnTo>
                      <a:pt x="221" y="188"/>
                    </a:lnTo>
                    <a:lnTo>
                      <a:pt x="221" y="73"/>
                    </a:lnTo>
                    <a:lnTo>
                      <a:pt x="333" y="110"/>
                    </a:lnTo>
                    <a:lnTo>
                      <a:pt x="333" y="225"/>
                    </a:lnTo>
                    <a:moveTo>
                      <a:pt x="171" y="172"/>
                    </a:moveTo>
                    <a:lnTo>
                      <a:pt x="0" y="115"/>
                    </a:lnTo>
                    <a:lnTo>
                      <a:pt x="0" y="0"/>
                    </a:lnTo>
                    <a:lnTo>
                      <a:pt x="171" y="56"/>
                    </a:lnTo>
                    <a:lnTo>
                      <a:pt x="171" y="172"/>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25" name="Group 2259"/>
            <p:cNvGrpSpPr>
              <a:grpSpLocks/>
            </p:cNvGrpSpPr>
            <p:nvPr/>
          </p:nvGrpSpPr>
          <p:grpSpPr bwMode="auto">
            <a:xfrm>
              <a:off x="8175625" y="1333500"/>
              <a:ext cx="3082925" cy="5394325"/>
              <a:chOff x="5150" y="840"/>
              <a:chExt cx="1942" cy="3398"/>
            </a:xfrm>
          </p:grpSpPr>
          <p:sp>
            <p:nvSpPr>
              <p:cNvPr id="1271" name="Freeform 2059"/>
              <p:cNvSpPr>
                <a:spLocks/>
              </p:cNvSpPr>
              <p:nvPr/>
            </p:nvSpPr>
            <p:spPr bwMode="auto">
              <a:xfrm>
                <a:off x="6933" y="2851"/>
                <a:ext cx="4" cy="11"/>
              </a:xfrm>
              <a:custGeom>
                <a:avLst/>
                <a:gdLst>
                  <a:gd name="T0" fmla="*/ 4 w 4"/>
                  <a:gd name="T1" fmla="*/ 11 h 11"/>
                  <a:gd name="T2" fmla="*/ 0 w 4"/>
                  <a:gd name="T3" fmla="*/ 10 h 11"/>
                  <a:gd name="T4" fmla="*/ 0 w 4"/>
                  <a:gd name="T5" fmla="*/ 0 h 11"/>
                  <a:gd name="T6" fmla="*/ 4 w 4"/>
                  <a:gd name="T7" fmla="*/ 1 h 11"/>
                  <a:gd name="T8" fmla="*/ 4 w 4"/>
                  <a:gd name="T9" fmla="*/ 11 h 11"/>
                </a:gdLst>
                <a:ahLst/>
                <a:cxnLst>
                  <a:cxn ang="0">
                    <a:pos x="T0" y="T1"/>
                  </a:cxn>
                  <a:cxn ang="0">
                    <a:pos x="T2" y="T3"/>
                  </a:cxn>
                  <a:cxn ang="0">
                    <a:pos x="T4" y="T5"/>
                  </a:cxn>
                  <a:cxn ang="0">
                    <a:pos x="T6" y="T7"/>
                  </a:cxn>
                  <a:cxn ang="0">
                    <a:pos x="T8" y="T9"/>
                  </a:cxn>
                </a:cxnLst>
                <a:rect l="0" t="0" r="r" b="b"/>
                <a:pathLst>
                  <a:path w="4" h="11">
                    <a:moveTo>
                      <a:pt x="4" y="11"/>
                    </a:moveTo>
                    <a:lnTo>
                      <a:pt x="0" y="10"/>
                    </a:lnTo>
                    <a:lnTo>
                      <a:pt x="0" y="0"/>
                    </a:lnTo>
                    <a:lnTo>
                      <a:pt x="4" y="1"/>
                    </a:lnTo>
                    <a:lnTo>
                      <a:pt x="4"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72" name="Freeform 2060"/>
              <p:cNvSpPr>
                <a:spLocks/>
              </p:cNvSpPr>
              <p:nvPr/>
            </p:nvSpPr>
            <p:spPr bwMode="auto">
              <a:xfrm>
                <a:off x="6885" y="2835"/>
                <a:ext cx="4" cy="11"/>
              </a:xfrm>
              <a:custGeom>
                <a:avLst/>
                <a:gdLst>
                  <a:gd name="T0" fmla="*/ 4 w 4"/>
                  <a:gd name="T1" fmla="*/ 11 h 11"/>
                  <a:gd name="T2" fmla="*/ 0 w 4"/>
                  <a:gd name="T3" fmla="*/ 10 h 11"/>
                  <a:gd name="T4" fmla="*/ 0 w 4"/>
                  <a:gd name="T5" fmla="*/ 0 h 11"/>
                  <a:gd name="T6" fmla="*/ 4 w 4"/>
                  <a:gd name="T7" fmla="*/ 1 h 11"/>
                  <a:gd name="T8" fmla="*/ 4 w 4"/>
                  <a:gd name="T9" fmla="*/ 11 h 11"/>
                </a:gdLst>
                <a:ahLst/>
                <a:cxnLst>
                  <a:cxn ang="0">
                    <a:pos x="T0" y="T1"/>
                  </a:cxn>
                  <a:cxn ang="0">
                    <a:pos x="T2" y="T3"/>
                  </a:cxn>
                  <a:cxn ang="0">
                    <a:pos x="T4" y="T5"/>
                  </a:cxn>
                  <a:cxn ang="0">
                    <a:pos x="T6" y="T7"/>
                  </a:cxn>
                  <a:cxn ang="0">
                    <a:pos x="T8" y="T9"/>
                  </a:cxn>
                </a:cxnLst>
                <a:rect l="0" t="0" r="r" b="b"/>
                <a:pathLst>
                  <a:path w="4" h="11">
                    <a:moveTo>
                      <a:pt x="4" y="11"/>
                    </a:moveTo>
                    <a:lnTo>
                      <a:pt x="0" y="10"/>
                    </a:lnTo>
                    <a:lnTo>
                      <a:pt x="0" y="0"/>
                    </a:lnTo>
                    <a:lnTo>
                      <a:pt x="4" y="1"/>
                    </a:lnTo>
                    <a:lnTo>
                      <a:pt x="4"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73" name="Freeform 2061"/>
              <p:cNvSpPr>
                <a:spLocks/>
              </p:cNvSpPr>
              <p:nvPr/>
            </p:nvSpPr>
            <p:spPr bwMode="auto">
              <a:xfrm>
                <a:off x="6995" y="2871"/>
                <a:ext cx="4" cy="12"/>
              </a:xfrm>
              <a:custGeom>
                <a:avLst/>
                <a:gdLst>
                  <a:gd name="T0" fmla="*/ 4 w 4"/>
                  <a:gd name="T1" fmla="*/ 12 h 12"/>
                  <a:gd name="T2" fmla="*/ 0 w 4"/>
                  <a:gd name="T3" fmla="*/ 10 h 12"/>
                  <a:gd name="T4" fmla="*/ 0 w 4"/>
                  <a:gd name="T5" fmla="*/ 0 h 12"/>
                  <a:gd name="T6" fmla="*/ 4 w 4"/>
                  <a:gd name="T7" fmla="*/ 2 h 12"/>
                  <a:gd name="T8" fmla="*/ 4 w 4"/>
                  <a:gd name="T9" fmla="*/ 12 h 12"/>
                </a:gdLst>
                <a:ahLst/>
                <a:cxnLst>
                  <a:cxn ang="0">
                    <a:pos x="T0" y="T1"/>
                  </a:cxn>
                  <a:cxn ang="0">
                    <a:pos x="T2" y="T3"/>
                  </a:cxn>
                  <a:cxn ang="0">
                    <a:pos x="T4" y="T5"/>
                  </a:cxn>
                  <a:cxn ang="0">
                    <a:pos x="T6" y="T7"/>
                  </a:cxn>
                  <a:cxn ang="0">
                    <a:pos x="T8" y="T9"/>
                  </a:cxn>
                </a:cxnLst>
                <a:rect l="0" t="0" r="r" b="b"/>
                <a:pathLst>
                  <a:path w="4" h="12">
                    <a:moveTo>
                      <a:pt x="4" y="12"/>
                    </a:moveTo>
                    <a:lnTo>
                      <a:pt x="0" y="10"/>
                    </a:lnTo>
                    <a:lnTo>
                      <a:pt x="0" y="0"/>
                    </a:lnTo>
                    <a:lnTo>
                      <a:pt x="4" y="2"/>
                    </a:lnTo>
                    <a:lnTo>
                      <a:pt x="4" y="1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74" name="Freeform 2062"/>
              <p:cNvSpPr>
                <a:spLocks/>
              </p:cNvSpPr>
              <p:nvPr/>
            </p:nvSpPr>
            <p:spPr bwMode="auto">
              <a:xfrm>
                <a:off x="6947" y="2855"/>
                <a:ext cx="4" cy="12"/>
              </a:xfrm>
              <a:custGeom>
                <a:avLst/>
                <a:gdLst>
                  <a:gd name="T0" fmla="*/ 4 w 4"/>
                  <a:gd name="T1" fmla="*/ 12 h 12"/>
                  <a:gd name="T2" fmla="*/ 0 w 4"/>
                  <a:gd name="T3" fmla="*/ 10 h 12"/>
                  <a:gd name="T4" fmla="*/ 0 w 4"/>
                  <a:gd name="T5" fmla="*/ 0 h 12"/>
                  <a:gd name="T6" fmla="*/ 4 w 4"/>
                  <a:gd name="T7" fmla="*/ 2 h 12"/>
                  <a:gd name="T8" fmla="*/ 4 w 4"/>
                  <a:gd name="T9" fmla="*/ 12 h 12"/>
                </a:gdLst>
                <a:ahLst/>
                <a:cxnLst>
                  <a:cxn ang="0">
                    <a:pos x="T0" y="T1"/>
                  </a:cxn>
                  <a:cxn ang="0">
                    <a:pos x="T2" y="T3"/>
                  </a:cxn>
                  <a:cxn ang="0">
                    <a:pos x="T4" y="T5"/>
                  </a:cxn>
                  <a:cxn ang="0">
                    <a:pos x="T6" y="T7"/>
                  </a:cxn>
                  <a:cxn ang="0">
                    <a:pos x="T8" y="T9"/>
                  </a:cxn>
                </a:cxnLst>
                <a:rect l="0" t="0" r="r" b="b"/>
                <a:pathLst>
                  <a:path w="4" h="12">
                    <a:moveTo>
                      <a:pt x="4" y="12"/>
                    </a:moveTo>
                    <a:lnTo>
                      <a:pt x="0" y="10"/>
                    </a:lnTo>
                    <a:lnTo>
                      <a:pt x="0" y="0"/>
                    </a:lnTo>
                    <a:lnTo>
                      <a:pt x="4" y="2"/>
                    </a:lnTo>
                    <a:lnTo>
                      <a:pt x="4" y="1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75" name="Freeform 2063"/>
              <p:cNvSpPr>
                <a:spLocks/>
              </p:cNvSpPr>
              <p:nvPr/>
            </p:nvSpPr>
            <p:spPr bwMode="auto">
              <a:xfrm>
                <a:off x="6701" y="2774"/>
                <a:ext cx="2" cy="10"/>
              </a:xfrm>
              <a:custGeom>
                <a:avLst/>
                <a:gdLst>
                  <a:gd name="T0" fmla="*/ 2 w 2"/>
                  <a:gd name="T1" fmla="*/ 10 h 10"/>
                  <a:gd name="T2" fmla="*/ 0 w 2"/>
                  <a:gd name="T3" fmla="*/ 10 h 10"/>
                  <a:gd name="T4" fmla="*/ 0 w 2"/>
                  <a:gd name="T5" fmla="*/ 0 h 10"/>
                  <a:gd name="T6" fmla="*/ 2 w 2"/>
                  <a:gd name="T7" fmla="*/ 1 h 10"/>
                  <a:gd name="T8" fmla="*/ 2 w 2"/>
                  <a:gd name="T9" fmla="*/ 10 h 10"/>
                </a:gdLst>
                <a:ahLst/>
                <a:cxnLst>
                  <a:cxn ang="0">
                    <a:pos x="T0" y="T1"/>
                  </a:cxn>
                  <a:cxn ang="0">
                    <a:pos x="T2" y="T3"/>
                  </a:cxn>
                  <a:cxn ang="0">
                    <a:pos x="T4" y="T5"/>
                  </a:cxn>
                  <a:cxn ang="0">
                    <a:pos x="T6" y="T7"/>
                  </a:cxn>
                  <a:cxn ang="0">
                    <a:pos x="T8" y="T9"/>
                  </a:cxn>
                </a:cxnLst>
                <a:rect l="0" t="0" r="r" b="b"/>
                <a:pathLst>
                  <a:path w="2" h="10">
                    <a:moveTo>
                      <a:pt x="2" y="10"/>
                    </a:moveTo>
                    <a:lnTo>
                      <a:pt x="0" y="10"/>
                    </a:lnTo>
                    <a:lnTo>
                      <a:pt x="0" y="0"/>
                    </a:lnTo>
                    <a:lnTo>
                      <a:pt x="2" y="1"/>
                    </a:lnTo>
                    <a:lnTo>
                      <a:pt x="2" y="1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76" name="Rectangle 2064"/>
              <p:cNvSpPr>
                <a:spLocks noChangeArrowheads="1"/>
              </p:cNvSpPr>
              <p:nvPr/>
            </p:nvSpPr>
            <p:spPr bwMode="auto">
              <a:xfrm>
                <a:off x="7090" y="2903"/>
                <a:ext cx="2" cy="10"/>
              </a:xfrm>
              <a:prstGeom prst="rect">
                <a:avLst/>
              </a:prstGeom>
              <a:solidFill>
                <a:srgbClr val="6061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77" name="Freeform 2065"/>
              <p:cNvSpPr>
                <a:spLocks/>
              </p:cNvSpPr>
              <p:nvPr/>
            </p:nvSpPr>
            <p:spPr bwMode="auto">
              <a:xfrm>
                <a:off x="6831" y="2817"/>
                <a:ext cx="4" cy="11"/>
              </a:xfrm>
              <a:custGeom>
                <a:avLst/>
                <a:gdLst>
                  <a:gd name="T0" fmla="*/ 4 w 4"/>
                  <a:gd name="T1" fmla="*/ 11 h 11"/>
                  <a:gd name="T2" fmla="*/ 0 w 4"/>
                  <a:gd name="T3" fmla="*/ 10 h 11"/>
                  <a:gd name="T4" fmla="*/ 0 w 4"/>
                  <a:gd name="T5" fmla="*/ 0 h 11"/>
                  <a:gd name="T6" fmla="*/ 4 w 4"/>
                  <a:gd name="T7" fmla="*/ 1 h 11"/>
                  <a:gd name="T8" fmla="*/ 4 w 4"/>
                  <a:gd name="T9" fmla="*/ 11 h 11"/>
                </a:gdLst>
                <a:ahLst/>
                <a:cxnLst>
                  <a:cxn ang="0">
                    <a:pos x="T0" y="T1"/>
                  </a:cxn>
                  <a:cxn ang="0">
                    <a:pos x="T2" y="T3"/>
                  </a:cxn>
                  <a:cxn ang="0">
                    <a:pos x="T4" y="T5"/>
                  </a:cxn>
                  <a:cxn ang="0">
                    <a:pos x="T6" y="T7"/>
                  </a:cxn>
                  <a:cxn ang="0">
                    <a:pos x="T8" y="T9"/>
                  </a:cxn>
                </a:cxnLst>
                <a:rect l="0" t="0" r="r" b="b"/>
                <a:pathLst>
                  <a:path w="4" h="11">
                    <a:moveTo>
                      <a:pt x="4" y="11"/>
                    </a:moveTo>
                    <a:lnTo>
                      <a:pt x="0" y="10"/>
                    </a:lnTo>
                    <a:lnTo>
                      <a:pt x="0" y="0"/>
                    </a:lnTo>
                    <a:lnTo>
                      <a:pt x="4" y="1"/>
                    </a:lnTo>
                    <a:lnTo>
                      <a:pt x="4" y="11"/>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78" name="Freeform 2066"/>
              <p:cNvSpPr>
                <a:spLocks/>
              </p:cNvSpPr>
              <p:nvPr/>
            </p:nvSpPr>
            <p:spPr bwMode="auto">
              <a:xfrm>
                <a:off x="6911" y="2844"/>
                <a:ext cx="5" cy="11"/>
              </a:xfrm>
              <a:custGeom>
                <a:avLst/>
                <a:gdLst>
                  <a:gd name="T0" fmla="*/ 5 w 5"/>
                  <a:gd name="T1" fmla="*/ 11 h 11"/>
                  <a:gd name="T2" fmla="*/ 0 w 5"/>
                  <a:gd name="T3" fmla="*/ 9 h 11"/>
                  <a:gd name="T4" fmla="*/ 0 w 5"/>
                  <a:gd name="T5" fmla="*/ 0 h 11"/>
                  <a:gd name="T6" fmla="*/ 5 w 5"/>
                  <a:gd name="T7" fmla="*/ 1 h 11"/>
                  <a:gd name="T8" fmla="*/ 5 w 5"/>
                  <a:gd name="T9" fmla="*/ 11 h 11"/>
                </a:gdLst>
                <a:ahLst/>
                <a:cxnLst>
                  <a:cxn ang="0">
                    <a:pos x="T0" y="T1"/>
                  </a:cxn>
                  <a:cxn ang="0">
                    <a:pos x="T2" y="T3"/>
                  </a:cxn>
                  <a:cxn ang="0">
                    <a:pos x="T4" y="T5"/>
                  </a:cxn>
                  <a:cxn ang="0">
                    <a:pos x="T6" y="T7"/>
                  </a:cxn>
                  <a:cxn ang="0">
                    <a:pos x="T8" y="T9"/>
                  </a:cxn>
                </a:cxnLst>
                <a:rect l="0" t="0" r="r" b="b"/>
                <a:pathLst>
                  <a:path w="5" h="11">
                    <a:moveTo>
                      <a:pt x="5" y="11"/>
                    </a:moveTo>
                    <a:lnTo>
                      <a:pt x="0" y="9"/>
                    </a:lnTo>
                    <a:lnTo>
                      <a:pt x="0" y="0"/>
                    </a:lnTo>
                    <a:lnTo>
                      <a:pt x="5" y="1"/>
                    </a:lnTo>
                    <a:lnTo>
                      <a:pt x="5" y="11"/>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79" name="Freeform 2067"/>
              <p:cNvSpPr>
                <a:spLocks/>
              </p:cNvSpPr>
              <p:nvPr/>
            </p:nvSpPr>
            <p:spPr bwMode="auto">
              <a:xfrm>
                <a:off x="6752" y="2796"/>
                <a:ext cx="22" cy="7"/>
              </a:xfrm>
              <a:custGeom>
                <a:avLst/>
                <a:gdLst>
                  <a:gd name="T0" fmla="*/ 7 w 22"/>
                  <a:gd name="T1" fmla="*/ 7 h 7"/>
                  <a:gd name="T2" fmla="*/ 0 w 22"/>
                  <a:gd name="T3" fmla="*/ 5 h 7"/>
                  <a:gd name="T4" fmla="*/ 13 w 22"/>
                  <a:gd name="T5" fmla="*/ 1 h 7"/>
                  <a:gd name="T6" fmla="*/ 13 w 22"/>
                  <a:gd name="T7" fmla="*/ 2 h 7"/>
                  <a:gd name="T8" fmla="*/ 17 w 22"/>
                  <a:gd name="T9" fmla="*/ 2 h 7"/>
                  <a:gd name="T10" fmla="*/ 17 w 22"/>
                  <a:gd name="T11" fmla="*/ 0 h 7"/>
                  <a:gd name="T12" fmla="*/ 22 w 22"/>
                  <a:gd name="T13" fmla="*/ 2 h 7"/>
                  <a:gd name="T14" fmla="*/ 7 w 22"/>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7">
                    <a:moveTo>
                      <a:pt x="7" y="7"/>
                    </a:moveTo>
                    <a:lnTo>
                      <a:pt x="0" y="5"/>
                    </a:lnTo>
                    <a:lnTo>
                      <a:pt x="13" y="1"/>
                    </a:lnTo>
                    <a:lnTo>
                      <a:pt x="13" y="2"/>
                    </a:lnTo>
                    <a:lnTo>
                      <a:pt x="17" y="2"/>
                    </a:lnTo>
                    <a:lnTo>
                      <a:pt x="17" y="0"/>
                    </a:lnTo>
                    <a:lnTo>
                      <a:pt x="22" y="2"/>
                    </a:lnTo>
                    <a:lnTo>
                      <a:pt x="7" y="7"/>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80" name="Freeform 2068"/>
              <p:cNvSpPr>
                <a:spLocks/>
              </p:cNvSpPr>
              <p:nvPr/>
            </p:nvSpPr>
            <p:spPr bwMode="auto">
              <a:xfrm>
                <a:off x="6683" y="2768"/>
                <a:ext cx="4" cy="11"/>
              </a:xfrm>
              <a:custGeom>
                <a:avLst/>
                <a:gdLst>
                  <a:gd name="T0" fmla="*/ 4 w 4"/>
                  <a:gd name="T1" fmla="*/ 11 h 11"/>
                  <a:gd name="T2" fmla="*/ 0 w 4"/>
                  <a:gd name="T3" fmla="*/ 10 h 11"/>
                  <a:gd name="T4" fmla="*/ 0 w 4"/>
                  <a:gd name="T5" fmla="*/ 0 h 11"/>
                  <a:gd name="T6" fmla="*/ 4 w 4"/>
                  <a:gd name="T7" fmla="*/ 1 h 11"/>
                  <a:gd name="T8" fmla="*/ 4 w 4"/>
                  <a:gd name="T9" fmla="*/ 11 h 11"/>
                </a:gdLst>
                <a:ahLst/>
                <a:cxnLst>
                  <a:cxn ang="0">
                    <a:pos x="T0" y="T1"/>
                  </a:cxn>
                  <a:cxn ang="0">
                    <a:pos x="T2" y="T3"/>
                  </a:cxn>
                  <a:cxn ang="0">
                    <a:pos x="T4" y="T5"/>
                  </a:cxn>
                  <a:cxn ang="0">
                    <a:pos x="T6" y="T7"/>
                  </a:cxn>
                  <a:cxn ang="0">
                    <a:pos x="T8" y="T9"/>
                  </a:cxn>
                </a:cxnLst>
                <a:rect l="0" t="0" r="r" b="b"/>
                <a:pathLst>
                  <a:path w="4" h="11">
                    <a:moveTo>
                      <a:pt x="4" y="11"/>
                    </a:moveTo>
                    <a:lnTo>
                      <a:pt x="0" y="10"/>
                    </a:lnTo>
                    <a:lnTo>
                      <a:pt x="0" y="0"/>
                    </a:lnTo>
                    <a:lnTo>
                      <a:pt x="4" y="1"/>
                    </a:lnTo>
                    <a:lnTo>
                      <a:pt x="4" y="11"/>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81" name="Freeform 2069"/>
              <p:cNvSpPr>
                <a:spLocks/>
              </p:cNvSpPr>
              <p:nvPr/>
            </p:nvSpPr>
            <p:spPr bwMode="auto">
              <a:xfrm>
                <a:off x="6765" y="2795"/>
                <a:ext cx="4" cy="3"/>
              </a:xfrm>
              <a:custGeom>
                <a:avLst/>
                <a:gdLst>
                  <a:gd name="T0" fmla="*/ 4 w 4"/>
                  <a:gd name="T1" fmla="*/ 3 h 3"/>
                  <a:gd name="T2" fmla="*/ 0 w 4"/>
                  <a:gd name="T3" fmla="*/ 3 h 3"/>
                  <a:gd name="T4" fmla="*/ 0 w 4"/>
                  <a:gd name="T5" fmla="*/ 0 h 3"/>
                  <a:gd name="T6" fmla="*/ 4 w 4"/>
                  <a:gd name="T7" fmla="*/ 1 h 3"/>
                  <a:gd name="T8" fmla="*/ 4 w 4"/>
                  <a:gd name="T9" fmla="*/ 3 h 3"/>
                </a:gdLst>
                <a:ahLst/>
                <a:cxnLst>
                  <a:cxn ang="0">
                    <a:pos x="T0" y="T1"/>
                  </a:cxn>
                  <a:cxn ang="0">
                    <a:pos x="T2" y="T3"/>
                  </a:cxn>
                  <a:cxn ang="0">
                    <a:pos x="T4" y="T5"/>
                  </a:cxn>
                  <a:cxn ang="0">
                    <a:pos x="T6" y="T7"/>
                  </a:cxn>
                  <a:cxn ang="0">
                    <a:pos x="T8" y="T9"/>
                  </a:cxn>
                </a:cxnLst>
                <a:rect l="0" t="0" r="r" b="b"/>
                <a:pathLst>
                  <a:path w="4" h="3">
                    <a:moveTo>
                      <a:pt x="4" y="3"/>
                    </a:moveTo>
                    <a:lnTo>
                      <a:pt x="0" y="3"/>
                    </a:lnTo>
                    <a:lnTo>
                      <a:pt x="0" y="0"/>
                    </a:lnTo>
                    <a:lnTo>
                      <a:pt x="4" y="1"/>
                    </a:lnTo>
                    <a:lnTo>
                      <a:pt x="4" y="3"/>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82" name="Freeform 2070"/>
              <p:cNvSpPr>
                <a:spLocks/>
              </p:cNvSpPr>
              <p:nvPr/>
            </p:nvSpPr>
            <p:spPr bwMode="auto">
              <a:xfrm>
                <a:off x="6778" y="2804"/>
                <a:ext cx="21" cy="7"/>
              </a:xfrm>
              <a:custGeom>
                <a:avLst/>
                <a:gdLst>
                  <a:gd name="T0" fmla="*/ 6 w 21"/>
                  <a:gd name="T1" fmla="*/ 7 h 7"/>
                  <a:gd name="T2" fmla="*/ 0 w 21"/>
                  <a:gd name="T3" fmla="*/ 5 h 7"/>
                  <a:gd name="T4" fmla="*/ 15 w 21"/>
                  <a:gd name="T5" fmla="*/ 0 h 7"/>
                  <a:gd name="T6" fmla="*/ 21 w 21"/>
                  <a:gd name="T7" fmla="*/ 2 h 7"/>
                  <a:gd name="T8" fmla="*/ 6 w 21"/>
                  <a:gd name="T9" fmla="*/ 7 h 7"/>
                </a:gdLst>
                <a:ahLst/>
                <a:cxnLst>
                  <a:cxn ang="0">
                    <a:pos x="T0" y="T1"/>
                  </a:cxn>
                  <a:cxn ang="0">
                    <a:pos x="T2" y="T3"/>
                  </a:cxn>
                  <a:cxn ang="0">
                    <a:pos x="T4" y="T5"/>
                  </a:cxn>
                  <a:cxn ang="0">
                    <a:pos x="T6" y="T7"/>
                  </a:cxn>
                  <a:cxn ang="0">
                    <a:pos x="T8" y="T9"/>
                  </a:cxn>
                </a:cxnLst>
                <a:rect l="0" t="0" r="r" b="b"/>
                <a:pathLst>
                  <a:path w="21" h="7">
                    <a:moveTo>
                      <a:pt x="6" y="7"/>
                    </a:moveTo>
                    <a:lnTo>
                      <a:pt x="0" y="5"/>
                    </a:lnTo>
                    <a:lnTo>
                      <a:pt x="15" y="0"/>
                    </a:lnTo>
                    <a:lnTo>
                      <a:pt x="21" y="2"/>
                    </a:lnTo>
                    <a:lnTo>
                      <a:pt x="6" y="7"/>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83" name="Freeform 2071"/>
              <p:cNvSpPr>
                <a:spLocks/>
              </p:cNvSpPr>
              <p:nvPr/>
            </p:nvSpPr>
            <p:spPr bwMode="auto">
              <a:xfrm>
                <a:off x="6697" y="2772"/>
                <a:ext cx="4" cy="12"/>
              </a:xfrm>
              <a:custGeom>
                <a:avLst/>
                <a:gdLst>
                  <a:gd name="T0" fmla="*/ 4 w 4"/>
                  <a:gd name="T1" fmla="*/ 12 h 12"/>
                  <a:gd name="T2" fmla="*/ 0 w 4"/>
                  <a:gd name="T3" fmla="*/ 10 h 12"/>
                  <a:gd name="T4" fmla="*/ 0 w 4"/>
                  <a:gd name="T5" fmla="*/ 0 h 12"/>
                  <a:gd name="T6" fmla="*/ 4 w 4"/>
                  <a:gd name="T7" fmla="*/ 2 h 12"/>
                  <a:gd name="T8" fmla="*/ 4 w 4"/>
                  <a:gd name="T9" fmla="*/ 12 h 12"/>
                </a:gdLst>
                <a:ahLst/>
                <a:cxnLst>
                  <a:cxn ang="0">
                    <a:pos x="T0" y="T1"/>
                  </a:cxn>
                  <a:cxn ang="0">
                    <a:pos x="T2" y="T3"/>
                  </a:cxn>
                  <a:cxn ang="0">
                    <a:pos x="T4" y="T5"/>
                  </a:cxn>
                  <a:cxn ang="0">
                    <a:pos x="T6" y="T7"/>
                  </a:cxn>
                  <a:cxn ang="0">
                    <a:pos x="T8" y="T9"/>
                  </a:cxn>
                </a:cxnLst>
                <a:rect l="0" t="0" r="r" b="b"/>
                <a:pathLst>
                  <a:path w="4" h="12">
                    <a:moveTo>
                      <a:pt x="4" y="12"/>
                    </a:moveTo>
                    <a:lnTo>
                      <a:pt x="0" y="10"/>
                    </a:lnTo>
                    <a:lnTo>
                      <a:pt x="0" y="0"/>
                    </a:lnTo>
                    <a:lnTo>
                      <a:pt x="4" y="2"/>
                    </a:lnTo>
                    <a:lnTo>
                      <a:pt x="4" y="12"/>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84" name="Freeform 2072"/>
              <p:cNvSpPr>
                <a:spLocks/>
              </p:cNvSpPr>
              <p:nvPr/>
            </p:nvSpPr>
            <p:spPr bwMode="auto">
              <a:xfrm>
                <a:off x="6727" y="2787"/>
                <a:ext cx="22" cy="8"/>
              </a:xfrm>
              <a:custGeom>
                <a:avLst/>
                <a:gdLst>
                  <a:gd name="T0" fmla="*/ 7 w 22"/>
                  <a:gd name="T1" fmla="*/ 8 h 8"/>
                  <a:gd name="T2" fmla="*/ 0 w 22"/>
                  <a:gd name="T3" fmla="*/ 5 h 8"/>
                  <a:gd name="T4" fmla="*/ 15 w 22"/>
                  <a:gd name="T5" fmla="*/ 0 h 8"/>
                  <a:gd name="T6" fmla="*/ 22 w 22"/>
                  <a:gd name="T7" fmla="*/ 3 h 8"/>
                  <a:gd name="T8" fmla="*/ 7 w 22"/>
                  <a:gd name="T9" fmla="*/ 8 h 8"/>
                </a:gdLst>
                <a:ahLst/>
                <a:cxnLst>
                  <a:cxn ang="0">
                    <a:pos x="T0" y="T1"/>
                  </a:cxn>
                  <a:cxn ang="0">
                    <a:pos x="T2" y="T3"/>
                  </a:cxn>
                  <a:cxn ang="0">
                    <a:pos x="T4" y="T5"/>
                  </a:cxn>
                  <a:cxn ang="0">
                    <a:pos x="T6" y="T7"/>
                  </a:cxn>
                  <a:cxn ang="0">
                    <a:pos x="T8" y="T9"/>
                  </a:cxn>
                </a:cxnLst>
                <a:rect l="0" t="0" r="r" b="b"/>
                <a:pathLst>
                  <a:path w="22" h="8">
                    <a:moveTo>
                      <a:pt x="7" y="8"/>
                    </a:moveTo>
                    <a:lnTo>
                      <a:pt x="0" y="5"/>
                    </a:lnTo>
                    <a:lnTo>
                      <a:pt x="15" y="0"/>
                    </a:lnTo>
                    <a:lnTo>
                      <a:pt x="22" y="3"/>
                    </a:lnTo>
                    <a:lnTo>
                      <a:pt x="7" y="8"/>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85" name="Freeform 2073"/>
              <p:cNvSpPr>
                <a:spLocks/>
              </p:cNvSpPr>
              <p:nvPr/>
            </p:nvSpPr>
            <p:spPr bwMode="auto">
              <a:xfrm>
                <a:off x="7048" y="2889"/>
                <a:ext cx="4" cy="11"/>
              </a:xfrm>
              <a:custGeom>
                <a:avLst/>
                <a:gdLst>
                  <a:gd name="T0" fmla="*/ 4 w 4"/>
                  <a:gd name="T1" fmla="*/ 11 h 11"/>
                  <a:gd name="T2" fmla="*/ 0 w 4"/>
                  <a:gd name="T3" fmla="*/ 10 h 11"/>
                  <a:gd name="T4" fmla="*/ 0 w 4"/>
                  <a:gd name="T5" fmla="*/ 0 h 11"/>
                  <a:gd name="T6" fmla="*/ 4 w 4"/>
                  <a:gd name="T7" fmla="*/ 1 h 11"/>
                  <a:gd name="T8" fmla="*/ 4 w 4"/>
                  <a:gd name="T9" fmla="*/ 11 h 11"/>
                </a:gdLst>
                <a:ahLst/>
                <a:cxnLst>
                  <a:cxn ang="0">
                    <a:pos x="T0" y="T1"/>
                  </a:cxn>
                  <a:cxn ang="0">
                    <a:pos x="T2" y="T3"/>
                  </a:cxn>
                  <a:cxn ang="0">
                    <a:pos x="T4" y="T5"/>
                  </a:cxn>
                  <a:cxn ang="0">
                    <a:pos x="T6" y="T7"/>
                  </a:cxn>
                  <a:cxn ang="0">
                    <a:pos x="T8" y="T9"/>
                  </a:cxn>
                </a:cxnLst>
                <a:rect l="0" t="0" r="r" b="b"/>
                <a:pathLst>
                  <a:path w="4" h="11">
                    <a:moveTo>
                      <a:pt x="4" y="11"/>
                    </a:moveTo>
                    <a:lnTo>
                      <a:pt x="0" y="10"/>
                    </a:lnTo>
                    <a:lnTo>
                      <a:pt x="0" y="0"/>
                    </a:lnTo>
                    <a:lnTo>
                      <a:pt x="4" y="1"/>
                    </a:lnTo>
                    <a:lnTo>
                      <a:pt x="4" y="11"/>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86" name="Freeform 2074"/>
              <p:cNvSpPr>
                <a:spLocks/>
              </p:cNvSpPr>
              <p:nvPr/>
            </p:nvSpPr>
            <p:spPr bwMode="auto">
              <a:xfrm>
                <a:off x="5150" y="4233"/>
                <a:ext cx="216" cy="5"/>
              </a:xfrm>
              <a:custGeom>
                <a:avLst/>
                <a:gdLst>
                  <a:gd name="T0" fmla="*/ 216 w 216"/>
                  <a:gd name="T1" fmla="*/ 5 h 5"/>
                  <a:gd name="T2" fmla="*/ 0 w 216"/>
                  <a:gd name="T3" fmla="*/ 5 h 5"/>
                  <a:gd name="T4" fmla="*/ 0 w 216"/>
                  <a:gd name="T5" fmla="*/ 0 h 5"/>
                  <a:gd name="T6" fmla="*/ 151 w 216"/>
                  <a:gd name="T7" fmla="*/ 0 h 5"/>
                  <a:gd name="T8" fmla="*/ 151 w 216"/>
                  <a:gd name="T9" fmla="*/ 2 h 5"/>
                  <a:gd name="T10" fmla="*/ 155 w 216"/>
                  <a:gd name="T11" fmla="*/ 2 h 5"/>
                  <a:gd name="T12" fmla="*/ 155 w 216"/>
                  <a:gd name="T13" fmla="*/ 0 h 5"/>
                  <a:gd name="T14" fmla="*/ 216 w 216"/>
                  <a:gd name="T15" fmla="*/ 0 h 5"/>
                  <a:gd name="T16" fmla="*/ 216 w 216"/>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5">
                    <a:moveTo>
                      <a:pt x="216" y="5"/>
                    </a:moveTo>
                    <a:lnTo>
                      <a:pt x="0" y="5"/>
                    </a:lnTo>
                    <a:lnTo>
                      <a:pt x="0" y="0"/>
                    </a:lnTo>
                    <a:lnTo>
                      <a:pt x="151" y="0"/>
                    </a:lnTo>
                    <a:lnTo>
                      <a:pt x="151" y="2"/>
                    </a:lnTo>
                    <a:lnTo>
                      <a:pt x="155" y="2"/>
                    </a:lnTo>
                    <a:lnTo>
                      <a:pt x="155" y="0"/>
                    </a:lnTo>
                    <a:lnTo>
                      <a:pt x="216" y="0"/>
                    </a:lnTo>
                    <a:lnTo>
                      <a:pt x="216" y="5"/>
                    </a:lnTo>
                    <a:close/>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87" name="Rectangle 2075"/>
              <p:cNvSpPr>
                <a:spLocks noChangeArrowheads="1"/>
              </p:cNvSpPr>
              <p:nvPr/>
            </p:nvSpPr>
            <p:spPr bwMode="auto">
              <a:xfrm>
                <a:off x="5301" y="4233"/>
                <a:ext cx="4" cy="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88" name="Freeform 2076"/>
              <p:cNvSpPr>
                <a:spLocks noEditPoints="1"/>
              </p:cNvSpPr>
              <p:nvPr/>
            </p:nvSpPr>
            <p:spPr bwMode="auto">
              <a:xfrm>
                <a:off x="5150" y="2679"/>
                <a:ext cx="216" cy="1361"/>
              </a:xfrm>
              <a:custGeom>
                <a:avLst/>
                <a:gdLst>
                  <a:gd name="T0" fmla="*/ 226 w 2503"/>
                  <a:gd name="T1" fmla="*/ 4356 h 15756"/>
                  <a:gd name="T2" fmla="*/ 226 w 2503"/>
                  <a:gd name="T3" fmla="*/ 3358 h 15756"/>
                  <a:gd name="T4" fmla="*/ 1115 w 2503"/>
                  <a:gd name="T5" fmla="*/ 2509 h 15756"/>
                  <a:gd name="T6" fmla="*/ 565 w 2503"/>
                  <a:gd name="T7" fmla="*/ 2667 h 15756"/>
                  <a:gd name="T8" fmla="*/ 565 w 2503"/>
                  <a:gd name="T9" fmla="*/ 3245 h 15756"/>
                  <a:gd name="T10" fmla="*/ 1408 w 2503"/>
                  <a:gd name="T11" fmla="*/ 2705 h 15756"/>
                  <a:gd name="T12" fmla="*/ 1440 w 2503"/>
                  <a:gd name="T13" fmla="*/ 3071 h 15756"/>
                  <a:gd name="T14" fmla="*/ 1560 w 2503"/>
                  <a:gd name="T15" fmla="*/ 2807 h 15756"/>
                  <a:gd name="T16" fmla="*/ 1751 w 2503"/>
                  <a:gd name="T17" fmla="*/ 2935 h 15756"/>
                  <a:gd name="T18" fmla="*/ 0 w 2503"/>
                  <a:gd name="T19" fmla="*/ 15756 h 15756"/>
                  <a:gd name="T20" fmla="*/ 615 w 2503"/>
                  <a:gd name="T21" fmla="*/ 5949 h 15756"/>
                  <a:gd name="T22" fmla="*/ 1458 w 2503"/>
                  <a:gd name="T23" fmla="*/ 5647 h 15756"/>
                  <a:gd name="T24" fmla="*/ 615 w 2503"/>
                  <a:gd name="T25" fmla="*/ 5888 h 15756"/>
                  <a:gd name="T26" fmla="*/ 523 w 2503"/>
                  <a:gd name="T27" fmla="*/ 5975 h 15756"/>
                  <a:gd name="T28" fmla="*/ 523 w 2503"/>
                  <a:gd name="T29" fmla="*/ 5497 h 15756"/>
                  <a:gd name="T30" fmla="*/ 1458 w 2503"/>
                  <a:gd name="T31" fmla="*/ 4566 h 15756"/>
                  <a:gd name="T32" fmla="*/ 615 w 2503"/>
                  <a:gd name="T33" fmla="*/ 4807 h 15756"/>
                  <a:gd name="T34" fmla="*/ 523 w 2503"/>
                  <a:gd name="T35" fmla="*/ 4894 h 15756"/>
                  <a:gd name="T36" fmla="*/ 615 w 2503"/>
                  <a:gd name="T37" fmla="*/ 4868 h 15756"/>
                  <a:gd name="T38" fmla="*/ 509 w 2503"/>
                  <a:gd name="T39" fmla="*/ 4367 h 15756"/>
                  <a:gd name="T40" fmla="*/ 1458 w 2503"/>
                  <a:gd name="T41" fmla="*/ 4128 h 15756"/>
                  <a:gd name="T42" fmla="*/ 615 w 2503"/>
                  <a:gd name="T43" fmla="*/ 3734 h 15756"/>
                  <a:gd name="T44" fmla="*/ 509 w 2503"/>
                  <a:gd name="T45" fmla="*/ 3765 h 15756"/>
                  <a:gd name="T46" fmla="*/ 615 w 2503"/>
                  <a:gd name="T47" fmla="*/ 4326 h 15756"/>
                  <a:gd name="T48" fmla="*/ 2503 w 2503"/>
                  <a:gd name="T49" fmla="*/ 15503 h 15756"/>
                  <a:gd name="T50" fmla="*/ 1957 w 2503"/>
                  <a:gd name="T51" fmla="*/ 2249 h 15756"/>
                  <a:gd name="T52" fmla="*/ 2399 w 2503"/>
                  <a:gd name="T53" fmla="*/ 3016 h 15756"/>
                  <a:gd name="T54" fmla="*/ 2328 w 2503"/>
                  <a:gd name="T55" fmla="*/ 3072 h 15756"/>
                  <a:gd name="T56" fmla="*/ 2282 w 2503"/>
                  <a:gd name="T57" fmla="*/ 3652 h 15756"/>
                  <a:gd name="T58" fmla="*/ 2399 w 2503"/>
                  <a:gd name="T59" fmla="*/ 4007 h 15756"/>
                  <a:gd name="T60" fmla="*/ 2328 w 2503"/>
                  <a:gd name="T61" fmla="*/ 4063 h 15756"/>
                  <a:gd name="T62" fmla="*/ 2282 w 2503"/>
                  <a:gd name="T63" fmla="*/ 4644 h 15756"/>
                  <a:gd name="T64" fmla="*/ 2399 w 2503"/>
                  <a:gd name="T65" fmla="*/ 4999 h 15756"/>
                  <a:gd name="T66" fmla="*/ 2328 w 2503"/>
                  <a:gd name="T67" fmla="*/ 5055 h 15756"/>
                  <a:gd name="T68" fmla="*/ 2282 w 2503"/>
                  <a:gd name="T69" fmla="*/ 5635 h 15756"/>
                  <a:gd name="T70" fmla="*/ 2353 w 2503"/>
                  <a:gd name="T71" fmla="*/ 6681 h 15756"/>
                  <a:gd name="T72" fmla="*/ 2353 w 2503"/>
                  <a:gd name="T73" fmla="*/ 7673 h 15756"/>
                  <a:gd name="T74" fmla="*/ 2353 w 2503"/>
                  <a:gd name="T75" fmla="*/ 8664 h 15756"/>
                  <a:gd name="T76" fmla="*/ 2399 w 2503"/>
                  <a:gd name="T77" fmla="*/ 9079 h 15756"/>
                  <a:gd name="T78" fmla="*/ 2328 w 2503"/>
                  <a:gd name="T79" fmla="*/ 9135 h 15756"/>
                  <a:gd name="T80" fmla="*/ 2282 w 2503"/>
                  <a:gd name="T81" fmla="*/ 9716 h 15756"/>
                  <a:gd name="T82" fmla="*/ 2328 w 2503"/>
                  <a:gd name="T83" fmla="*/ 10194 h 15756"/>
                  <a:gd name="T84" fmla="*/ 2399 w 2503"/>
                  <a:gd name="T85" fmla="*/ 10194 h 15756"/>
                  <a:gd name="T86" fmla="*/ 2399 w 2503"/>
                  <a:gd name="T87" fmla="*/ 11221 h 15756"/>
                  <a:gd name="T88" fmla="*/ 2328 w 2503"/>
                  <a:gd name="T89" fmla="*/ 11299 h 15756"/>
                  <a:gd name="T90" fmla="*/ 2399 w 2503"/>
                  <a:gd name="T91" fmla="*/ 11299 h 15756"/>
                  <a:gd name="T92" fmla="*/ 2399 w 2503"/>
                  <a:gd name="T93" fmla="*/ 12251 h 15756"/>
                  <a:gd name="T94" fmla="*/ 2399 w 2503"/>
                  <a:gd name="T95" fmla="*/ 12350 h 15756"/>
                  <a:gd name="T96" fmla="*/ 2399 w 2503"/>
                  <a:gd name="T97" fmla="*/ 9666 h 15756"/>
                  <a:gd name="T98" fmla="*/ 2503 w 2503"/>
                  <a:gd name="T99" fmla="*/ 8614 h 15756"/>
                  <a:gd name="T100" fmla="*/ 2503 w 2503"/>
                  <a:gd name="T101" fmla="*/ 8614 h 15756"/>
                  <a:gd name="T102" fmla="*/ 2503 w 2503"/>
                  <a:gd name="T103" fmla="*/ 7032 h 15756"/>
                  <a:gd name="T104" fmla="*/ 2403 w 2503"/>
                  <a:gd name="T105" fmla="*/ 6041 h 15756"/>
                  <a:gd name="T106" fmla="*/ 2399 w 2503"/>
                  <a:gd name="T107" fmla="*/ 5585 h 15756"/>
                  <a:gd name="T108" fmla="*/ 2503 w 2503"/>
                  <a:gd name="T109" fmla="*/ 4594 h 15756"/>
                  <a:gd name="T110" fmla="*/ 2503 w 2503"/>
                  <a:gd name="T111" fmla="*/ 4594 h 15756"/>
                  <a:gd name="T112" fmla="*/ 2503 w 2503"/>
                  <a:gd name="T113" fmla="*/ 3072 h 15756"/>
                  <a:gd name="T114" fmla="*/ 1957 w 2503"/>
                  <a:gd name="T115" fmla="*/ 2046 h 15756"/>
                  <a:gd name="T116" fmla="*/ 0 w 2503"/>
                  <a:gd name="T117" fmla="*/ 2388 h 15756"/>
                  <a:gd name="T118" fmla="*/ 2503 w 2503"/>
                  <a:gd name="T119" fmla="*/ 2368 h 15756"/>
                  <a:gd name="T120" fmla="*/ 2503 w 2503"/>
                  <a:gd name="T121" fmla="*/ 2368 h 15756"/>
                  <a:gd name="T122" fmla="*/ 0 w 2503"/>
                  <a:gd name="T123" fmla="*/ 2336 h 15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03" h="15756">
                    <a:moveTo>
                      <a:pt x="0" y="15756"/>
                    </a:moveTo>
                    <a:lnTo>
                      <a:pt x="0" y="4467"/>
                    </a:lnTo>
                    <a:lnTo>
                      <a:pt x="239" y="4405"/>
                    </a:lnTo>
                    <a:lnTo>
                      <a:pt x="226" y="4356"/>
                    </a:lnTo>
                    <a:lnTo>
                      <a:pt x="0" y="4416"/>
                    </a:lnTo>
                    <a:lnTo>
                      <a:pt x="0" y="3469"/>
                    </a:lnTo>
                    <a:lnTo>
                      <a:pt x="239" y="3406"/>
                    </a:lnTo>
                    <a:lnTo>
                      <a:pt x="226" y="3358"/>
                    </a:lnTo>
                    <a:lnTo>
                      <a:pt x="0" y="3417"/>
                    </a:lnTo>
                    <a:lnTo>
                      <a:pt x="0" y="2564"/>
                    </a:lnTo>
                    <a:lnTo>
                      <a:pt x="845" y="2329"/>
                    </a:lnTo>
                    <a:lnTo>
                      <a:pt x="1115" y="2509"/>
                    </a:lnTo>
                    <a:lnTo>
                      <a:pt x="615" y="2653"/>
                    </a:lnTo>
                    <a:lnTo>
                      <a:pt x="615" y="2644"/>
                    </a:lnTo>
                    <a:lnTo>
                      <a:pt x="565" y="2644"/>
                    </a:lnTo>
                    <a:lnTo>
                      <a:pt x="565" y="2667"/>
                    </a:lnTo>
                    <a:lnTo>
                      <a:pt x="509" y="2683"/>
                    </a:lnTo>
                    <a:lnTo>
                      <a:pt x="523" y="2732"/>
                    </a:lnTo>
                    <a:lnTo>
                      <a:pt x="565" y="2719"/>
                    </a:lnTo>
                    <a:lnTo>
                      <a:pt x="565" y="3245"/>
                    </a:lnTo>
                    <a:lnTo>
                      <a:pt x="615" y="3245"/>
                    </a:lnTo>
                    <a:lnTo>
                      <a:pt x="615" y="2705"/>
                    </a:lnTo>
                    <a:lnTo>
                      <a:pt x="1170" y="2546"/>
                    </a:lnTo>
                    <a:lnTo>
                      <a:pt x="1408" y="2705"/>
                    </a:lnTo>
                    <a:lnTo>
                      <a:pt x="1408" y="3028"/>
                    </a:lnTo>
                    <a:lnTo>
                      <a:pt x="509" y="3286"/>
                    </a:lnTo>
                    <a:lnTo>
                      <a:pt x="523" y="3334"/>
                    </a:lnTo>
                    <a:lnTo>
                      <a:pt x="1440" y="3071"/>
                    </a:lnTo>
                    <a:lnTo>
                      <a:pt x="1433" y="3047"/>
                    </a:lnTo>
                    <a:lnTo>
                      <a:pt x="1458" y="3047"/>
                    </a:lnTo>
                    <a:lnTo>
                      <a:pt x="1458" y="2739"/>
                    </a:lnTo>
                    <a:lnTo>
                      <a:pt x="1560" y="2807"/>
                    </a:lnTo>
                    <a:lnTo>
                      <a:pt x="1560" y="7149"/>
                    </a:lnTo>
                    <a:lnTo>
                      <a:pt x="1610" y="7149"/>
                    </a:lnTo>
                    <a:lnTo>
                      <a:pt x="1610" y="2841"/>
                    </a:lnTo>
                    <a:lnTo>
                      <a:pt x="1751" y="2935"/>
                    </a:lnTo>
                    <a:lnTo>
                      <a:pt x="1751" y="15503"/>
                    </a:lnTo>
                    <a:lnTo>
                      <a:pt x="1022" y="15503"/>
                    </a:lnTo>
                    <a:lnTo>
                      <a:pt x="1022" y="15511"/>
                    </a:lnTo>
                    <a:lnTo>
                      <a:pt x="0" y="15756"/>
                    </a:lnTo>
                    <a:moveTo>
                      <a:pt x="565" y="5963"/>
                    </a:moveTo>
                    <a:lnTo>
                      <a:pt x="565" y="6489"/>
                    </a:lnTo>
                    <a:lnTo>
                      <a:pt x="615" y="6489"/>
                    </a:lnTo>
                    <a:lnTo>
                      <a:pt x="615" y="5949"/>
                    </a:lnTo>
                    <a:lnTo>
                      <a:pt x="1408" y="5721"/>
                    </a:lnTo>
                    <a:lnTo>
                      <a:pt x="1408" y="6291"/>
                    </a:lnTo>
                    <a:lnTo>
                      <a:pt x="1458" y="6291"/>
                    </a:lnTo>
                    <a:lnTo>
                      <a:pt x="1458" y="5647"/>
                    </a:lnTo>
                    <a:lnTo>
                      <a:pt x="1408" y="5647"/>
                    </a:lnTo>
                    <a:lnTo>
                      <a:pt x="1408" y="5669"/>
                    </a:lnTo>
                    <a:lnTo>
                      <a:pt x="615" y="5897"/>
                    </a:lnTo>
                    <a:lnTo>
                      <a:pt x="615" y="5888"/>
                    </a:lnTo>
                    <a:lnTo>
                      <a:pt x="565" y="5888"/>
                    </a:lnTo>
                    <a:lnTo>
                      <a:pt x="565" y="5911"/>
                    </a:lnTo>
                    <a:lnTo>
                      <a:pt x="509" y="5927"/>
                    </a:lnTo>
                    <a:lnTo>
                      <a:pt x="523" y="5975"/>
                    </a:lnTo>
                    <a:lnTo>
                      <a:pt x="565" y="5963"/>
                    </a:lnTo>
                    <a:moveTo>
                      <a:pt x="1408" y="5191"/>
                    </a:moveTo>
                    <a:lnTo>
                      <a:pt x="509" y="5449"/>
                    </a:lnTo>
                    <a:lnTo>
                      <a:pt x="523" y="5497"/>
                    </a:lnTo>
                    <a:lnTo>
                      <a:pt x="1440" y="5233"/>
                    </a:lnTo>
                    <a:lnTo>
                      <a:pt x="1433" y="5209"/>
                    </a:lnTo>
                    <a:lnTo>
                      <a:pt x="1458" y="5209"/>
                    </a:lnTo>
                    <a:lnTo>
                      <a:pt x="1458" y="4566"/>
                    </a:lnTo>
                    <a:lnTo>
                      <a:pt x="1408" y="4566"/>
                    </a:lnTo>
                    <a:lnTo>
                      <a:pt x="1408" y="4588"/>
                    </a:lnTo>
                    <a:lnTo>
                      <a:pt x="615" y="4816"/>
                    </a:lnTo>
                    <a:lnTo>
                      <a:pt x="615" y="4807"/>
                    </a:lnTo>
                    <a:lnTo>
                      <a:pt x="565" y="4807"/>
                    </a:lnTo>
                    <a:lnTo>
                      <a:pt x="565" y="4830"/>
                    </a:lnTo>
                    <a:lnTo>
                      <a:pt x="509" y="4846"/>
                    </a:lnTo>
                    <a:lnTo>
                      <a:pt x="523" y="4894"/>
                    </a:lnTo>
                    <a:lnTo>
                      <a:pt x="565" y="4882"/>
                    </a:lnTo>
                    <a:lnTo>
                      <a:pt x="565" y="5408"/>
                    </a:lnTo>
                    <a:lnTo>
                      <a:pt x="615" y="5408"/>
                    </a:lnTo>
                    <a:lnTo>
                      <a:pt x="615" y="4868"/>
                    </a:lnTo>
                    <a:lnTo>
                      <a:pt x="1408" y="4640"/>
                    </a:lnTo>
                    <a:lnTo>
                      <a:pt x="1408" y="5191"/>
                    </a:lnTo>
                    <a:moveTo>
                      <a:pt x="1408" y="4109"/>
                    </a:moveTo>
                    <a:lnTo>
                      <a:pt x="509" y="4367"/>
                    </a:lnTo>
                    <a:lnTo>
                      <a:pt x="523" y="4416"/>
                    </a:lnTo>
                    <a:lnTo>
                      <a:pt x="1440" y="4152"/>
                    </a:lnTo>
                    <a:lnTo>
                      <a:pt x="1433" y="4128"/>
                    </a:lnTo>
                    <a:lnTo>
                      <a:pt x="1458" y="4128"/>
                    </a:lnTo>
                    <a:lnTo>
                      <a:pt x="1458" y="3484"/>
                    </a:lnTo>
                    <a:lnTo>
                      <a:pt x="1408" y="3484"/>
                    </a:lnTo>
                    <a:lnTo>
                      <a:pt x="1408" y="3507"/>
                    </a:lnTo>
                    <a:lnTo>
                      <a:pt x="615" y="3734"/>
                    </a:lnTo>
                    <a:lnTo>
                      <a:pt x="615" y="3725"/>
                    </a:lnTo>
                    <a:lnTo>
                      <a:pt x="565" y="3725"/>
                    </a:lnTo>
                    <a:lnTo>
                      <a:pt x="565" y="3749"/>
                    </a:lnTo>
                    <a:lnTo>
                      <a:pt x="509" y="3765"/>
                    </a:lnTo>
                    <a:lnTo>
                      <a:pt x="523" y="3813"/>
                    </a:lnTo>
                    <a:lnTo>
                      <a:pt x="565" y="3801"/>
                    </a:lnTo>
                    <a:lnTo>
                      <a:pt x="565" y="4326"/>
                    </a:lnTo>
                    <a:lnTo>
                      <a:pt x="615" y="4326"/>
                    </a:lnTo>
                    <a:lnTo>
                      <a:pt x="615" y="3786"/>
                    </a:lnTo>
                    <a:lnTo>
                      <a:pt x="1408" y="3559"/>
                    </a:lnTo>
                    <a:lnTo>
                      <a:pt x="1408" y="4109"/>
                    </a:lnTo>
                    <a:moveTo>
                      <a:pt x="2503" y="15503"/>
                    </a:moveTo>
                    <a:lnTo>
                      <a:pt x="1801" y="15503"/>
                    </a:lnTo>
                    <a:lnTo>
                      <a:pt x="1801" y="2969"/>
                    </a:lnTo>
                    <a:lnTo>
                      <a:pt x="1957" y="3073"/>
                    </a:lnTo>
                    <a:lnTo>
                      <a:pt x="1957" y="2249"/>
                    </a:lnTo>
                    <a:lnTo>
                      <a:pt x="2503" y="2637"/>
                    </a:lnTo>
                    <a:lnTo>
                      <a:pt x="2503" y="3022"/>
                    </a:lnTo>
                    <a:lnTo>
                      <a:pt x="2399" y="3022"/>
                    </a:lnTo>
                    <a:lnTo>
                      <a:pt x="2399" y="3016"/>
                    </a:lnTo>
                    <a:lnTo>
                      <a:pt x="2349" y="3016"/>
                    </a:lnTo>
                    <a:lnTo>
                      <a:pt x="2349" y="3022"/>
                    </a:lnTo>
                    <a:lnTo>
                      <a:pt x="2328" y="3022"/>
                    </a:lnTo>
                    <a:lnTo>
                      <a:pt x="2328" y="3072"/>
                    </a:lnTo>
                    <a:lnTo>
                      <a:pt x="2349" y="3072"/>
                    </a:lnTo>
                    <a:lnTo>
                      <a:pt x="2349" y="3602"/>
                    </a:lnTo>
                    <a:lnTo>
                      <a:pt x="2282" y="3602"/>
                    </a:lnTo>
                    <a:lnTo>
                      <a:pt x="2282" y="3652"/>
                    </a:lnTo>
                    <a:lnTo>
                      <a:pt x="2503" y="3652"/>
                    </a:lnTo>
                    <a:lnTo>
                      <a:pt x="2503" y="4014"/>
                    </a:lnTo>
                    <a:lnTo>
                      <a:pt x="2399" y="4014"/>
                    </a:lnTo>
                    <a:lnTo>
                      <a:pt x="2399" y="4007"/>
                    </a:lnTo>
                    <a:lnTo>
                      <a:pt x="2349" y="4007"/>
                    </a:lnTo>
                    <a:lnTo>
                      <a:pt x="2349" y="4014"/>
                    </a:lnTo>
                    <a:lnTo>
                      <a:pt x="2328" y="4014"/>
                    </a:lnTo>
                    <a:lnTo>
                      <a:pt x="2328" y="4063"/>
                    </a:lnTo>
                    <a:lnTo>
                      <a:pt x="2349" y="4063"/>
                    </a:lnTo>
                    <a:lnTo>
                      <a:pt x="2349" y="4594"/>
                    </a:lnTo>
                    <a:lnTo>
                      <a:pt x="2282" y="4594"/>
                    </a:lnTo>
                    <a:lnTo>
                      <a:pt x="2282" y="4644"/>
                    </a:lnTo>
                    <a:lnTo>
                      <a:pt x="2503" y="4644"/>
                    </a:lnTo>
                    <a:lnTo>
                      <a:pt x="2503" y="5005"/>
                    </a:lnTo>
                    <a:lnTo>
                      <a:pt x="2399" y="5005"/>
                    </a:lnTo>
                    <a:lnTo>
                      <a:pt x="2399" y="4999"/>
                    </a:lnTo>
                    <a:lnTo>
                      <a:pt x="2349" y="4999"/>
                    </a:lnTo>
                    <a:lnTo>
                      <a:pt x="2349" y="5005"/>
                    </a:lnTo>
                    <a:lnTo>
                      <a:pt x="2328" y="5005"/>
                    </a:lnTo>
                    <a:lnTo>
                      <a:pt x="2328" y="5055"/>
                    </a:lnTo>
                    <a:lnTo>
                      <a:pt x="2349" y="5055"/>
                    </a:lnTo>
                    <a:lnTo>
                      <a:pt x="2349" y="5585"/>
                    </a:lnTo>
                    <a:lnTo>
                      <a:pt x="2282" y="5585"/>
                    </a:lnTo>
                    <a:lnTo>
                      <a:pt x="2282" y="5635"/>
                    </a:lnTo>
                    <a:lnTo>
                      <a:pt x="2503" y="5635"/>
                    </a:lnTo>
                    <a:lnTo>
                      <a:pt x="2503" y="5991"/>
                    </a:lnTo>
                    <a:lnTo>
                      <a:pt x="2353" y="5991"/>
                    </a:lnTo>
                    <a:lnTo>
                      <a:pt x="2353" y="6681"/>
                    </a:lnTo>
                    <a:lnTo>
                      <a:pt x="2503" y="6681"/>
                    </a:lnTo>
                    <a:lnTo>
                      <a:pt x="2503" y="6982"/>
                    </a:lnTo>
                    <a:lnTo>
                      <a:pt x="2353" y="6982"/>
                    </a:lnTo>
                    <a:lnTo>
                      <a:pt x="2353" y="7673"/>
                    </a:lnTo>
                    <a:lnTo>
                      <a:pt x="2503" y="7673"/>
                    </a:lnTo>
                    <a:lnTo>
                      <a:pt x="2503" y="7974"/>
                    </a:lnTo>
                    <a:lnTo>
                      <a:pt x="2353" y="7974"/>
                    </a:lnTo>
                    <a:lnTo>
                      <a:pt x="2353" y="8664"/>
                    </a:lnTo>
                    <a:lnTo>
                      <a:pt x="2503" y="8664"/>
                    </a:lnTo>
                    <a:lnTo>
                      <a:pt x="2503" y="9085"/>
                    </a:lnTo>
                    <a:lnTo>
                      <a:pt x="2399" y="9085"/>
                    </a:lnTo>
                    <a:lnTo>
                      <a:pt x="2399" y="9079"/>
                    </a:lnTo>
                    <a:lnTo>
                      <a:pt x="2349" y="9079"/>
                    </a:lnTo>
                    <a:lnTo>
                      <a:pt x="2349" y="9085"/>
                    </a:lnTo>
                    <a:lnTo>
                      <a:pt x="2328" y="9085"/>
                    </a:lnTo>
                    <a:lnTo>
                      <a:pt x="2328" y="9135"/>
                    </a:lnTo>
                    <a:lnTo>
                      <a:pt x="2349" y="9135"/>
                    </a:lnTo>
                    <a:lnTo>
                      <a:pt x="2349" y="9666"/>
                    </a:lnTo>
                    <a:lnTo>
                      <a:pt x="2282" y="9666"/>
                    </a:lnTo>
                    <a:lnTo>
                      <a:pt x="2282" y="9716"/>
                    </a:lnTo>
                    <a:lnTo>
                      <a:pt x="2503" y="9716"/>
                    </a:lnTo>
                    <a:lnTo>
                      <a:pt x="2503" y="10144"/>
                    </a:lnTo>
                    <a:lnTo>
                      <a:pt x="2328" y="10144"/>
                    </a:lnTo>
                    <a:lnTo>
                      <a:pt x="2328" y="10194"/>
                    </a:lnTo>
                    <a:lnTo>
                      <a:pt x="2349" y="10194"/>
                    </a:lnTo>
                    <a:lnTo>
                      <a:pt x="2349" y="10658"/>
                    </a:lnTo>
                    <a:lnTo>
                      <a:pt x="2399" y="10658"/>
                    </a:lnTo>
                    <a:lnTo>
                      <a:pt x="2399" y="10194"/>
                    </a:lnTo>
                    <a:lnTo>
                      <a:pt x="2503" y="10194"/>
                    </a:lnTo>
                    <a:lnTo>
                      <a:pt x="2503" y="11249"/>
                    </a:lnTo>
                    <a:lnTo>
                      <a:pt x="2399" y="11249"/>
                    </a:lnTo>
                    <a:lnTo>
                      <a:pt x="2399" y="11221"/>
                    </a:lnTo>
                    <a:lnTo>
                      <a:pt x="2349" y="11221"/>
                    </a:lnTo>
                    <a:lnTo>
                      <a:pt x="2349" y="11249"/>
                    </a:lnTo>
                    <a:lnTo>
                      <a:pt x="2328" y="11249"/>
                    </a:lnTo>
                    <a:lnTo>
                      <a:pt x="2328" y="11299"/>
                    </a:lnTo>
                    <a:lnTo>
                      <a:pt x="2349" y="11299"/>
                    </a:lnTo>
                    <a:lnTo>
                      <a:pt x="2349" y="11837"/>
                    </a:lnTo>
                    <a:lnTo>
                      <a:pt x="2399" y="11837"/>
                    </a:lnTo>
                    <a:lnTo>
                      <a:pt x="2399" y="11299"/>
                    </a:lnTo>
                    <a:lnTo>
                      <a:pt x="2503" y="11299"/>
                    </a:lnTo>
                    <a:lnTo>
                      <a:pt x="2503" y="12300"/>
                    </a:lnTo>
                    <a:lnTo>
                      <a:pt x="2399" y="12300"/>
                    </a:lnTo>
                    <a:lnTo>
                      <a:pt x="2399" y="12251"/>
                    </a:lnTo>
                    <a:lnTo>
                      <a:pt x="2349" y="12251"/>
                    </a:lnTo>
                    <a:lnTo>
                      <a:pt x="2349" y="12634"/>
                    </a:lnTo>
                    <a:lnTo>
                      <a:pt x="2399" y="12634"/>
                    </a:lnTo>
                    <a:lnTo>
                      <a:pt x="2399" y="12350"/>
                    </a:lnTo>
                    <a:lnTo>
                      <a:pt x="2503" y="12350"/>
                    </a:lnTo>
                    <a:lnTo>
                      <a:pt x="2503" y="15503"/>
                    </a:lnTo>
                    <a:moveTo>
                      <a:pt x="2503" y="9666"/>
                    </a:moveTo>
                    <a:lnTo>
                      <a:pt x="2399" y="9666"/>
                    </a:lnTo>
                    <a:lnTo>
                      <a:pt x="2399" y="9135"/>
                    </a:lnTo>
                    <a:lnTo>
                      <a:pt x="2503" y="9135"/>
                    </a:lnTo>
                    <a:lnTo>
                      <a:pt x="2503" y="9666"/>
                    </a:lnTo>
                    <a:moveTo>
                      <a:pt x="2503" y="8614"/>
                    </a:moveTo>
                    <a:lnTo>
                      <a:pt x="2403" y="8614"/>
                    </a:lnTo>
                    <a:lnTo>
                      <a:pt x="2403" y="8024"/>
                    </a:lnTo>
                    <a:lnTo>
                      <a:pt x="2503" y="8024"/>
                    </a:lnTo>
                    <a:lnTo>
                      <a:pt x="2503" y="8614"/>
                    </a:lnTo>
                    <a:moveTo>
                      <a:pt x="2503" y="7623"/>
                    </a:moveTo>
                    <a:lnTo>
                      <a:pt x="2403" y="7623"/>
                    </a:lnTo>
                    <a:lnTo>
                      <a:pt x="2403" y="7032"/>
                    </a:lnTo>
                    <a:lnTo>
                      <a:pt x="2503" y="7032"/>
                    </a:lnTo>
                    <a:lnTo>
                      <a:pt x="2503" y="7623"/>
                    </a:lnTo>
                    <a:moveTo>
                      <a:pt x="2503" y="6631"/>
                    </a:moveTo>
                    <a:lnTo>
                      <a:pt x="2403" y="6631"/>
                    </a:lnTo>
                    <a:lnTo>
                      <a:pt x="2403" y="6041"/>
                    </a:lnTo>
                    <a:lnTo>
                      <a:pt x="2503" y="6041"/>
                    </a:lnTo>
                    <a:lnTo>
                      <a:pt x="2503" y="6631"/>
                    </a:lnTo>
                    <a:moveTo>
                      <a:pt x="2503" y="5585"/>
                    </a:moveTo>
                    <a:lnTo>
                      <a:pt x="2399" y="5585"/>
                    </a:lnTo>
                    <a:lnTo>
                      <a:pt x="2399" y="5055"/>
                    </a:lnTo>
                    <a:lnTo>
                      <a:pt x="2503" y="5055"/>
                    </a:lnTo>
                    <a:lnTo>
                      <a:pt x="2503" y="5585"/>
                    </a:lnTo>
                    <a:moveTo>
                      <a:pt x="2503" y="4594"/>
                    </a:moveTo>
                    <a:lnTo>
                      <a:pt x="2399" y="4594"/>
                    </a:lnTo>
                    <a:lnTo>
                      <a:pt x="2399" y="4063"/>
                    </a:lnTo>
                    <a:lnTo>
                      <a:pt x="2503" y="4063"/>
                    </a:lnTo>
                    <a:lnTo>
                      <a:pt x="2503" y="4594"/>
                    </a:lnTo>
                    <a:moveTo>
                      <a:pt x="2503" y="3602"/>
                    </a:moveTo>
                    <a:lnTo>
                      <a:pt x="2399" y="3602"/>
                    </a:lnTo>
                    <a:lnTo>
                      <a:pt x="2399" y="3072"/>
                    </a:lnTo>
                    <a:lnTo>
                      <a:pt x="2503" y="3072"/>
                    </a:lnTo>
                    <a:lnTo>
                      <a:pt x="2503" y="3602"/>
                    </a:lnTo>
                    <a:moveTo>
                      <a:pt x="2503" y="2576"/>
                    </a:moveTo>
                    <a:lnTo>
                      <a:pt x="1957" y="2188"/>
                    </a:lnTo>
                    <a:lnTo>
                      <a:pt x="1957" y="2046"/>
                    </a:lnTo>
                    <a:lnTo>
                      <a:pt x="2503" y="2429"/>
                    </a:lnTo>
                    <a:lnTo>
                      <a:pt x="2503" y="2576"/>
                    </a:lnTo>
                    <a:moveTo>
                      <a:pt x="0" y="2512"/>
                    </a:moveTo>
                    <a:lnTo>
                      <a:pt x="0" y="2388"/>
                    </a:lnTo>
                    <a:lnTo>
                      <a:pt x="658" y="2203"/>
                    </a:lnTo>
                    <a:lnTo>
                      <a:pt x="791" y="2292"/>
                    </a:lnTo>
                    <a:lnTo>
                      <a:pt x="0" y="2512"/>
                    </a:lnTo>
                    <a:moveTo>
                      <a:pt x="2503" y="2368"/>
                    </a:moveTo>
                    <a:lnTo>
                      <a:pt x="1957" y="1985"/>
                    </a:lnTo>
                    <a:lnTo>
                      <a:pt x="1957" y="0"/>
                    </a:lnTo>
                    <a:lnTo>
                      <a:pt x="2503" y="349"/>
                    </a:lnTo>
                    <a:lnTo>
                      <a:pt x="2503" y="2368"/>
                    </a:lnTo>
                    <a:moveTo>
                      <a:pt x="0" y="2336"/>
                    </a:moveTo>
                    <a:lnTo>
                      <a:pt x="0" y="1762"/>
                    </a:lnTo>
                    <a:lnTo>
                      <a:pt x="603" y="2166"/>
                    </a:lnTo>
                    <a:lnTo>
                      <a:pt x="0" y="2336"/>
                    </a:ln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89" name="Freeform 2077"/>
              <p:cNvSpPr>
                <a:spLocks/>
              </p:cNvSpPr>
              <p:nvPr/>
            </p:nvSpPr>
            <p:spPr bwMode="auto">
              <a:xfrm>
                <a:off x="5150" y="2877"/>
                <a:ext cx="73" cy="23"/>
              </a:xfrm>
              <a:custGeom>
                <a:avLst/>
                <a:gdLst>
                  <a:gd name="T0" fmla="*/ 0 w 73"/>
                  <a:gd name="T1" fmla="*/ 23 h 23"/>
                  <a:gd name="T2" fmla="*/ 0 w 73"/>
                  <a:gd name="T3" fmla="*/ 19 h 23"/>
                  <a:gd name="T4" fmla="*/ 68 w 73"/>
                  <a:gd name="T5" fmla="*/ 0 h 23"/>
                  <a:gd name="T6" fmla="*/ 73 w 73"/>
                  <a:gd name="T7" fmla="*/ 3 h 23"/>
                  <a:gd name="T8" fmla="*/ 0 w 73"/>
                  <a:gd name="T9" fmla="*/ 23 h 23"/>
                </a:gdLst>
                <a:ahLst/>
                <a:cxnLst>
                  <a:cxn ang="0">
                    <a:pos x="T0" y="T1"/>
                  </a:cxn>
                  <a:cxn ang="0">
                    <a:pos x="T2" y="T3"/>
                  </a:cxn>
                  <a:cxn ang="0">
                    <a:pos x="T4" y="T5"/>
                  </a:cxn>
                  <a:cxn ang="0">
                    <a:pos x="T6" y="T7"/>
                  </a:cxn>
                  <a:cxn ang="0">
                    <a:pos x="T8" y="T9"/>
                  </a:cxn>
                </a:cxnLst>
                <a:rect l="0" t="0" r="r" b="b"/>
                <a:pathLst>
                  <a:path w="73" h="23">
                    <a:moveTo>
                      <a:pt x="0" y="23"/>
                    </a:moveTo>
                    <a:lnTo>
                      <a:pt x="0" y="19"/>
                    </a:lnTo>
                    <a:lnTo>
                      <a:pt x="68" y="0"/>
                    </a:lnTo>
                    <a:lnTo>
                      <a:pt x="73" y="3"/>
                    </a:lnTo>
                    <a:lnTo>
                      <a:pt x="0"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90" name="Freeform 2078"/>
              <p:cNvSpPr>
                <a:spLocks/>
              </p:cNvSpPr>
              <p:nvPr/>
            </p:nvSpPr>
            <p:spPr bwMode="auto">
              <a:xfrm>
                <a:off x="5150" y="2866"/>
                <a:ext cx="57" cy="19"/>
              </a:xfrm>
              <a:custGeom>
                <a:avLst/>
                <a:gdLst>
                  <a:gd name="T0" fmla="*/ 0 w 57"/>
                  <a:gd name="T1" fmla="*/ 19 h 19"/>
                  <a:gd name="T2" fmla="*/ 0 w 57"/>
                  <a:gd name="T3" fmla="*/ 15 h 19"/>
                  <a:gd name="T4" fmla="*/ 52 w 57"/>
                  <a:gd name="T5" fmla="*/ 0 h 19"/>
                  <a:gd name="T6" fmla="*/ 57 w 57"/>
                  <a:gd name="T7" fmla="*/ 3 h 19"/>
                  <a:gd name="T8" fmla="*/ 0 w 57"/>
                  <a:gd name="T9" fmla="*/ 19 h 19"/>
                </a:gdLst>
                <a:ahLst/>
                <a:cxnLst>
                  <a:cxn ang="0">
                    <a:pos x="T0" y="T1"/>
                  </a:cxn>
                  <a:cxn ang="0">
                    <a:pos x="T2" y="T3"/>
                  </a:cxn>
                  <a:cxn ang="0">
                    <a:pos x="T4" y="T5"/>
                  </a:cxn>
                  <a:cxn ang="0">
                    <a:pos x="T6" y="T7"/>
                  </a:cxn>
                  <a:cxn ang="0">
                    <a:pos x="T8" y="T9"/>
                  </a:cxn>
                </a:cxnLst>
                <a:rect l="0" t="0" r="r" b="b"/>
                <a:pathLst>
                  <a:path w="57" h="19">
                    <a:moveTo>
                      <a:pt x="0" y="19"/>
                    </a:moveTo>
                    <a:lnTo>
                      <a:pt x="0" y="15"/>
                    </a:lnTo>
                    <a:lnTo>
                      <a:pt x="52" y="0"/>
                    </a:lnTo>
                    <a:lnTo>
                      <a:pt x="57" y="3"/>
                    </a:lnTo>
                    <a:lnTo>
                      <a:pt x="0" y="1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91" name="Freeform 2079"/>
              <p:cNvSpPr>
                <a:spLocks/>
              </p:cNvSpPr>
              <p:nvPr/>
            </p:nvSpPr>
            <p:spPr bwMode="auto">
              <a:xfrm>
                <a:off x="5319" y="2868"/>
                <a:ext cx="47" cy="39"/>
              </a:xfrm>
              <a:custGeom>
                <a:avLst/>
                <a:gdLst>
                  <a:gd name="T0" fmla="*/ 47 w 47"/>
                  <a:gd name="T1" fmla="*/ 39 h 39"/>
                  <a:gd name="T2" fmla="*/ 0 w 47"/>
                  <a:gd name="T3" fmla="*/ 5 h 39"/>
                  <a:gd name="T4" fmla="*/ 0 w 47"/>
                  <a:gd name="T5" fmla="*/ 0 h 39"/>
                  <a:gd name="T6" fmla="*/ 47 w 47"/>
                  <a:gd name="T7" fmla="*/ 33 h 39"/>
                  <a:gd name="T8" fmla="*/ 47 w 47"/>
                  <a:gd name="T9" fmla="*/ 39 h 39"/>
                </a:gdLst>
                <a:ahLst/>
                <a:cxnLst>
                  <a:cxn ang="0">
                    <a:pos x="T0" y="T1"/>
                  </a:cxn>
                  <a:cxn ang="0">
                    <a:pos x="T2" y="T3"/>
                  </a:cxn>
                  <a:cxn ang="0">
                    <a:pos x="T4" y="T5"/>
                  </a:cxn>
                  <a:cxn ang="0">
                    <a:pos x="T6" y="T7"/>
                  </a:cxn>
                  <a:cxn ang="0">
                    <a:pos x="T8" y="T9"/>
                  </a:cxn>
                </a:cxnLst>
                <a:rect l="0" t="0" r="r" b="b"/>
                <a:pathLst>
                  <a:path w="47" h="39">
                    <a:moveTo>
                      <a:pt x="47" y="39"/>
                    </a:moveTo>
                    <a:lnTo>
                      <a:pt x="0" y="5"/>
                    </a:lnTo>
                    <a:lnTo>
                      <a:pt x="0" y="0"/>
                    </a:lnTo>
                    <a:lnTo>
                      <a:pt x="47" y="33"/>
                    </a:lnTo>
                    <a:lnTo>
                      <a:pt x="47" y="3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92" name="Freeform 2080"/>
              <p:cNvSpPr>
                <a:spLocks/>
              </p:cNvSpPr>
              <p:nvPr/>
            </p:nvSpPr>
            <p:spPr bwMode="auto">
              <a:xfrm>
                <a:off x="5319" y="2850"/>
                <a:ext cx="47" cy="39"/>
              </a:xfrm>
              <a:custGeom>
                <a:avLst/>
                <a:gdLst>
                  <a:gd name="T0" fmla="*/ 47 w 47"/>
                  <a:gd name="T1" fmla="*/ 39 h 39"/>
                  <a:gd name="T2" fmla="*/ 0 w 47"/>
                  <a:gd name="T3" fmla="*/ 6 h 39"/>
                  <a:gd name="T4" fmla="*/ 0 w 47"/>
                  <a:gd name="T5" fmla="*/ 0 h 39"/>
                  <a:gd name="T6" fmla="*/ 47 w 47"/>
                  <a:gd name="T7" fmla="*/ 34 h 39"/>
                  <a:gd name="T8" fmla="*/ 47 w 47"/>
                  <a:gd name="T9" fmla="*/ 39 h 39"/>
                </a:gdLst>
                <a:ahLst/>
                <a:cxnLst>
                  <a:cxn ang="0">
                    <a:pos x="T0" y="T1"/>
                  </a:cxn>
                  <a:cxn ang="0">
                    <a:pos x="T2" y="T3"/>
                  </a:cxn>
                  <a:cxn ang="0">
                    <a:pos x="T4" y="T5"/>
                  </a:cxn>
                  <a:cxn ang="0">
                    <a:pos x="T6" y="T7"/>
                  </a:cxn>
                  <a:cxn ang="0">
                    <a:pos x="T8" y="T9"/>
                  </a:cxn>
                </a:cxnLst>
                <a:rect l="0" t="0" r="r" b="b"/>
                <a:pathLst>
                  <a:path w="47" h="39">
                    <a:moveTo>
                      <a:pt x="47" y="39"/>
                    </a:moveTo>
                    <a:lnTo>
                      <a:pt x="0" y="6"/>
                    </a:lnTo>
                    <a:lnTo>
                      <a:pt x="0" y="0"/>
                    </a:lnTo>
                    <a:lnTo>
                      <a:pt x="47" y="34"/>
                    </a:lnTo>
                    <a:lnTo>
                      <a:pt x="47" y="3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93" name="Freeform 2081"/>
              <p:cNvSpPr>
                <a:spLocks/>
              </p:cNvSpPr>
              <p:nvPr/>
            </p:nvSpPr>
            <p:spPr bwMode="auto">
              <a:xfrm>
                <a:off x="5301" y="2932"/>
                <a:ext cx="4" cy="1086"/>
              </a:xfrm>
              <a:custGeom>
                <a:avLst/>
                <a:gdLst>
                  <a:gd name="T0" fmla="*/ 4 w 4"/>
                  <a:gd name="T1" fmla="*/ 1086 h 1086"/>
                  <a:gd name="T2" fmla="*/ 0 w 4"/>
                  <a:gd name="T3" fmla="*/ 1086 h 1086"/>
                  <a:gd name="T4" fmla="*/ 0 w 4"/>
                  <a:gd name="T5" fmla="*/ 0 h 1086"/>
                  <a:gd name="T6" fmla="*/ 4 w 4"/>
                  <a:gd name="T7" fmla="*/ 3 h 1086"/>
                  <a:gd name="T8" fmla="*/ 4 w 4"/>
                  <a:gd name="T9" fmla="*/ 1086 h 1086"/>
                </a:gdLst>
                <a:ahLst/>
                <a:cxnLst>
                  <a:cxn ang="0">
                    <a:pos x="T0" y="T1"/>
                  </a:cxn>
                  <a:cxn ang="0">
                    <a:pos x="T2" y="T3"/>
                  </a:cxn>
                  <a:cxn ang="0">
                    <a:pos x="T4" y="T5"/>
                  </a:cxn>
                  <a:cxn ang="0">
                    <a:pos x="T6" y="T7"/>
                  </a:cxn>
                  <a:cxn ang="0">
                    <a:pos x="T8" y="T9"/>
                  </a:cxn>
                </a:cxnLst>
                <a:rect l="0" t="0" r="r" b="b"/>
                <a:pathLst>
                  <a:path w="4" h="1086">
                    <a:moveTo>
                      <a:pt x="4" y="1086"/>
                    </a:moveTo>
                    <a:lnTo>
                      <a:pt x="0" y="1086"/>
                    </a:lnTo>
                    <a:lnTo>
                      <a:pt x="0" y="0"/>
                    </a:lnTo>
                    <a:lnTo>
                      <a:pt x="4" y="3"/>
                    </a:lnTo>
                    <a:lnTo>
                      <a:pt x="4" y="108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94" name="Freeform 2082"/>
              <p:cNvSpPr>
                <a:spLocks/>
              </p:cNvSpPr>
              <p:nvPr/>
            </p:nvSpPr>
            <p:spPr bwMode="auto">
              <a:xfrm>
                <a:off x="5353" y="3196"/>
                <a:ext cx="13" cy="60"/>
              </a:xfrm>
              <a:custGeom>
                <a:avLst/>
                <a:gdLst>
                  <a:gd name="T0" fmla="*/ 13 w 13"/>
                  <a:gd name="T1" fmla="*/ 60 h 60"/>
                  <a:gd name="T2" fmla="*/ 0 w 13"/>
                  <a:gd name="T3" fmla="*/ 60 h 60"/>
                  <a:gd name="T4" fmla="*/ 0 w 13"/>
                  <a:gd name="T5" fmla="*/ 0 h 60"/>
                  <a:gd name="T6" fmla="*/ 13 w 13"/>
                  <a:gd name="T7" fmla="*/ 0 h 60"/>
                  <a:gd name="T8" fmla="*/ 13 w 13"/>
                  <a:gd name="T9" fmla="*/ 5 h 60"/>
                  <a:gd name="T10" fmla="*/ 4 w 13"/>
                  <a:gd name="T11" fmla="*/ 5 h 60"/>
                  <a:gd name="T12" fmla="*/ 4 w 13"/>
                  <a:gd name="T13" fmla="*/ 56 h 60"/>
                  <a:gd name="T14" fmla="*/ 13 w 13"/>
                  <a:gd name="T15" fmla="*/ 56 h 60"/>
                  <a:gd name="T16" fmla="*/ 13 w 13"/>
                  <a:gd name="T1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60">
                    <a:moveTo>
                      <a:pt x="13" y="60"/>
                    </a:moveTo>
                    <a:lnTo>
                      <a:pt x="0" y="60"/>
                    </a:lnTo>
                    <a:lnTo>
                      <a:pt x="0" y="0"/>
                    </a:lnTo>
                    <a:lnTo>
                      <a:pt x="13" y="0"/>
                    </a:lnTo>
                    <a:lnTo>
                      <a:pt x="13" y="5"/>
                    </a:lnTo>
                    <a:lnTo>
                      <a:pt x="4" y="5"/>
                    </a:lnTo>
                    <a:lnTo>
                      <a:pt x="4" y="56"/>
                    </a:lnTo>
                    <a:lnTo>
                      <a:pt x="13" y="56"/>
                    </a:lnTo>
                    <a:lnTo>
                      <a:pt x="13" y="6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95" name="Freeform 2083"/>
              <p:cNvSpPr>
                <a:spLocks/>
              </p:cNvSpPr>
              <p:nvPr/>
            </p:nvSpPr>
            <p:spPr bwMode="auto">
              <a:xfrm>
                <a:off x="5353" y="3282"/>
                <a:ext cx="13" cy="60"/>
              </a:xfrm>
              <a:custGeom>
                <a:avLst/>
                <a:gdLst>
                  <a:gd name="T0" fmla="*/ 13 w 13"/>
                  <a:gd name="T1" fmla="*/ 60 h 60"/>
                  <a:gd name="T2" fmla="*/ 0 w 13"/>
                  <a:gd name="T3" fmla="*/ 60 h 60"/>
                  <a:gd name="T4" fmla="*/ 0 w 13"/>
                  <a:gd name="T5" fmla="*/ 0 h 60"/>
                  <a:gd name="T6" fmla="*/ 13 w 13"/>
                  <a:gd name="T7" fmla="*/ 0 h 60"/>
                  <a:gd name="T8" fmla="*/ 13 w 13"/>
                  <a:gd name="T9" fmla="*/ 4 h 60"/>
                  <a:gd name="T10" fmla="*/ 4 w 13"/>
                  <a:gd name="T11" fmla="*/ 4 h 60"/>
                  <a:gd name="T12" fmla="*/ 4 w 13"/>
                  <a:gd name="T13" fmla="*/ 55 h 60"/>
                  <a:gd name="T14" fmla="*/ 13 w 13"/>
                  <a:gd name="T15" fmla="*/ 55 h 60"/>
                  <a:gd name="T16" fmla="*/ 13 w 13"/>
                  <a:gd name="T1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60">
                    <a:moveTo>
                      <a:pt x="13" y="60"/>
                    </a:moveTo>
                    <a:lnTo>
                      <a:pt x="0" y="60"/>
                    </a:lnTo>
                    <a:lnTo>
                      <a:pt x="0" y="0"/>
                    </a:lnTo>
                    <a:lnTo>
                      <a:pt x="13" y="0"/>
                    </a:lnTo>
                    <a:lnTo>
                      <a:pt x="13" y="4"/>
                    </a:lnTo>
                    <a:lnTo>
                      <a:pt x="4" y="4"/>
                    </a:lnTo>
                    <a:lnTo>
                      <a:pt x="4" y="55"/>
                    </a:lnTo>
                    <a:lnTo>
                      <a:pt x="13" y="55"/>
                    </a:lnTo>
                    <a:lnTo>
                      <a:pt x="13" y="6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96" name="Freeform 2084"/>
              <p:cNvSpPr>
                <a:spLocks/>
              </p:cNvSpPr>
              <p:nvPr/>
            </p:nvSpPr>
            <p:spPr bwMode="auto">
              <a:xfrm>
                <a:off x="5353" y="3368"/>
                <a:ext cx="13" cy="59"/>
              </a:xfrm>
              <a:custGeom>
                <a:avLst/>
                <a:gdLst>
                  <a:gd name="T0" fmla="*/ 13 w 13"/>
                  <a:gd name="T1" fmla="*/ 59 h 59"/>
                  <a:gd name="T2" fmla="*/ 0 w 13"/>
                  <a:gd name="T3" fmla="*/ 59 h 59"/>
                  <a:gd name="T4" fmla="*/ 0 w 13"/>
                  <a:gd name="T5" fmla="*/ 0 h 59"/>
                  <a:gd name="T6" fmla="*/ 13 w 13"/>
                  <a:gd name="T7" fmla="*/ 0 h 59"/>
                  <a:gd name="T8" fmla="*/ 13 w 13"/>
                  <a:gd name="T9" fmla="*/ 4 h 59"/>
                  <a:gd name="T10" fmla="*/ 4 w 13"/>
                  <a:gd name="T11" fmla="*/ 4 h 59"/>
                  <a:gd name="T12" fmla="*/ 4 w 13"/>
                  <a:gd name="T13" fmla="*/ 55 h 59"/>
                  <a:gd name="T14" fmla="*/ 13 w 13"/>
                  <a:gd name="T15" fmla="*/ 55 h 59"/>
                  <a:gd name="T16" fmla="*/ 13 w 13"/>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59">
                    <a:moveTo>
                      <a:pt x="13" y="59"/>
                    </a:moveTo>
                    <a:lnTo>
                      <a:pt x="0" y="59"/>
                    </a:lnTo>
                    <a:lnTo>
                      <a:pt x="0" y="0"/>
                    </a:lnTo>
                    <a:lnTo>
                      <a:pt x="13" y="0"/>
                    </a:lnTo>
                    <a:lnTo>
                      <a:pt x="13" y="4"/>
                    </a:lnTo>
                    <a:lnTo>
                      <a:pt x="4" y="4"/>
                    </a:lnTo>
                    <a:lnTo>
                      <a:pt x="4" y="55"/>
                    </a:lnTo>
                    <a:lnTo>
                      <a:pt x="13" y="55"/>
                    </a:lnTo>
                    <a:lnTo>
                      <a:pt x="13" y="5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97" name="Freeform 2085"/>
              <p:cNvSpPr>
                <a:spLocks noEditPoints="1"/>
              </p:cNvSpPr>
              <p:nvPr/>
            </p:nvSpPr>
            <p:spPr bwMode="auto">
              <a:xfrm>
                <a:off x="5353" y="2939"/>
                <a:ext cx="4" cy="51"/>
              </a:xfrm>
              <a:custGeom>
                <a:avLst/>
                <a:gdLst>
                  <a:gd name="T0" fmla="*/ 50 w 50"/>
                  <a:gd name="T1" fmla="*/ 586 h 586"/>
                  <a:gd name="T2" fmla="*/ 0 w 50"/>
                  <a:gd name="T3" fmla="*/ 586 h 586"/>
                  <a:gd name="T4" fmla="*/ 0 w 50"/>
                  <a:gd name="T5" fmla="*/ 56 h 586"/>
                  <a:gd name="T6" fmla="*/ 50 w 50"/>
                  <a:gd name="T7" fmla="*/ 56 h 586"/>
                  <a:gd name="T8" fmla="*/ 50 w 50"/>
                  <a:gd name="T9" fmla="*/ 586 h 586"/>
                  <a:gd name="T10" fmla="*/ 50 w 50"/>
                  <a:gd name="T11" fmla="*/ 6 h 586"/>
                  <a:gd name="T12" fmla="*/ 0 w 50"/>
                  <a:gd name="T13" fmla="*/ 6 h 586"/>
                  <a:gd name="T14" fmla="*/ 0 w 50"/>
                  <a:gd name="T15" fmla="*/ 0 h 586"/>
                  <a:gd name="T16" fmla="*/ 50 w 50"/>
                  <a:gd name="T17" fmla="*/ 0 h 586"/>
                  <a:gd name="T18" fmla="*/ 50 w 50"/>
                  <a:gd name="T19" fmla="*/ 6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86">
                    <a:moveTo>
                      <a:pt x="50" y="586"/>
                    </a:moveTo>
                    <a:lnTo>
                      <a:pt x="0" y="586"/>
                    </a:lnTo>
                    <a:lnTo>
                      <a:pt x="0" y="56"/>
                    </a:lnTo>
                    <a:lnTo>
                      <a:pt x="50" y="56"/>
                    </a:lnTo>
                    <a:lnTo>
                      <a:pt x="50" y="586"/>
                    </a:lnTo>
                    <a:moveTo>
                      <a:pt x="50" y="6"/>
                    </a:moveTo>
                    <a:lnTo>
                      <a:pt x="0" y="6"/>
                    </a:lnTo>
                    <a:lnTo>
                      <a:pt x="0" y="0"/>
                    </a:lnTo>
                    <a:lnTo>
                      <a:pt x="50" y="0"/>
                    </a:lnTo>
                    <a:lnTo>
                      <a:pt x="50" y="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98" name="Rectangle 2086"/>
              <p:cNvSpPr>
                <a:spLocks noChangeArrowheads="1"/>
              </p:cNvSpPr>
              <p:nvPr/>
            </p:nvSpPr>
            <p:spPr bwMode="auto">
              <a:xfrm>
                <a:off x="5351" y="2940"/>
                <a:ext cx="15"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99" name="Rectangle 2087"/>
              <p:cNvSpPr>
                <a:spLocks noChangeArrowheads="1"/>
              </p:cNvSpPr>
              <p:nvPr/>
            </p:nvSpPr>
            <p:spPr bwMode="auto">
              <a:xfrm>
                <a:off x="5347" y="2990"/>
                <a:ext cx="19"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00" name="Freeform 2088"/>
              <p:cNvSpPr>
                <a:spLocks noEditPoints="1"/>
              </p:cNvSpPr>
              <p:nvPr/>
            </p:nvSpPr>
            <p:spPr bwMode="auto">
              <a:xfrm>
                <a:off x="5353" y="3025"/>
                <a:ext cx="4" cy="51"/>
              </a:xfrm>
              <a:custGeom>
                <a:avLst/>
                <a:gdLst>
                  <a:gd name="T0" fmla="*/ 50 w 50"/>
                  <a:gd name="T1" fmla="*/ 587 h 587"/>
                  <a:gd name="T2" fmla="*/ 0 w 50"/>
                  <a:gd name="T3" fmla="*/ 587 h 587"/>
                  <a:gd name="T4" fmla="*/ 0 w 50"/>
                  <a:gd name="T5" fmla="*/ 56 h 587"/>
                  <a:gd name="T6" fmla="*/ 50 w 50"/>
                  <a:gd name="T7" fmla="*/ 56 h 587"/>
                  <a:gd name="T8" fmla="*/ 50 w 50"/>
                  <a:gd name="T9" fmla="*/ 587 h 587"/>
                  <a:gd name="T10" fmla="*/ 50 w 50"/>
                  <a:gd name="T11" fmla="*/ 7 h 587"/>
                  <a:gd name="T12" fmla="*/ 0 w 50"/>
                  <a:gd name="T13" fmla="*/ 7 h 587"/>
                  <a:gd name="T14" fmla="*/ 0 w 50"/>
                  <a:gd name="T15" fmla="*/ 0 h 587"/>
                  <a:gd name="T16" fmla="*/ 50 w 50"/>
                  <a:gd name="T17" fmla="*/ 0 h 587"/>
                  <a:gd name="T18" fmla="*/ 50 w 50"/>
                  <a:gd name="T19" fmla="*/ 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87">
                    <a:moveTo>
                      <a:pt x="50" y="587"/>
                    </a:moveTo>
                    <a:lnTo>
                      <a:pt x="0" y="587"/>
                    </a:lnTo>
                    <a:lnTo>
                      <a:pt x="0" y="56"/>
                    </a:lnTo>
                    <a:lnTo>
                      <a:pt x="50" y="56"/>
                    </a:lnTo>
                    <a:lnTo>
                      <a:pt x="50" y="587"/>
                    </a:lnTo>
                    <a:moveTo>
                      <a:pt x="50" y="7"/>
                    </a:moveTo>
                    <a:lnTo>
                      <a:pt x="0" y="7"/>
                    </a:lnTo>
                    <a:lnTo>
                      <a:pt x="0" y="0"/>
                    </a:lnTo>
                    <a:lnTo>
                      <a:pt x="50" y="0"/>
                    </a:lnTo>
                    <a:lnTo>
                      <a:pt x="50" y="7"/>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01" name="Rectangle 2089"/>
              <p:cNvSpPr>
                <a:spLocks noChangeArrowheads="1"/>
              </p:cNvSpPr>
              <p:nvPr/>
            </p:nvSpPr>
            <p:spPr bwMode="auto">
              <a:xfrm>
                <a:off x="5351" y="3026"/>
                <a:ext cx="15"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02" name="Rectangle 2090"/>
              <p:cNvSpPr>
                <a:spLocks noChangeArrowheads="1"/>
              </p:cNvSpPr>
              <p:nvPr/>
            </p:nvSpPr>
            <p:spPr bwMode="auto">
              <a:xfrm>
                <a:off x="5347" y="3076"/>
                <a:ext cx="19"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03" name="Freeform 2091"/>
              <p:cNvSpPr>
                <a:spLocks noEditPoints="1"/>
              </p:cNvSpPr>
              <p:nvPr/>
            </p:nvSpPr>
            <p:spPr bwMode="auto">
              <a:xfrm>
                <a:off x="5353" y="3111"/>
                <a:ext cx="4" cy="50"/>
              </a:xfrm>
              <a:custGeom>
                <a:avLst/>
                <a:gdLst>
                  <a:gd name="T0" fmla="*/ 50 w 50"/>
                  <a:gd name="T1" fmla="*/ 586 h 586"/>
                  <a:gd name="T2" fmla="*/ 0 w 50"/>
                  <a:gd name="T3" fmla="*/ 586 h 586"/>
                  <a:gd name="T4" fmla="*/ 0 w 50"/>
                  <a:gd name="T5" fmla="*/ 56 h 586"/>
                  <a:gd name="T6" fmla="*/ 50 w 50"/>
                  <a:gd name="T7" fmla="*/ 56 h 586"/>
                  <a:gd name="T8" fmla="*/ 50 w 50"/>
                  <a:gd name="T9" fmla="*/ 586 h 586"/>
                  <a:gd name="T10" fmla="*/ 50 w 50"/>
                  <a:gd name="T11" fmla="*/ 6 h 586"/>
                  <a:gd name="T12" fmla="*/ 0 w 50"/>
                  <a:gd name="T13" fmla="*/ 6 h 586"/>
                  <a:gd name="T14" fmla="*/ 0 w 50"/>
                  <a:gd name="T15" fmla="*/ 0 h 586"/>
                  <a:gd name="T16" fmla="*/ 50 w 50"/>
                  <a:gd name="T17" fmla="*/ 0 h 586"/>
                  <a:gd name="T18" fmla="*/ 50 w 50"/>
                  <a:gd name="T19" fmla="*/ 6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86">
                    <a:moveTo>
                      <a:pt x="50" y="586"/>
                    </a:moveTo>
                    <a:lnTo>
                      <a:pt x="0" y="586"/>
                    </a:lnTo>
                    <a:lnTo>
                      <a:pt x="0" y="56"/>
                    </a:lnTo>
                    <a:lnTo>
                      <a:pt x="50" y="56"/>
                    </a:lnTo>
                    <a:lnTo>
                      <a:pt x="50" y="586"/>
                    </a:lnTo>
                    <a:moveTo>
                      <a:pt x="50" y="6"/>
                    </a:moveTo>
                    <a:lnTo>
                      <a:pt x="0" y="6"/>
                    </a:lnTo>
                    <a:lnTo>
                      <a:pt x="0" y="0"/>
                    </a:lnTo>
                    <a:lnTo>
                      <a:pt x="50" y="0"/>
                    </a:lnTo>
                    <a:lnTo>
                      <a:pt x="50" y="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04" name="Rectangle 2092"/>
              <p:cNvSpPr>
                <a:spLocks noChangeArrowheads="1"/>
              </p:cNvSpPr>
              <p:nvPr/>
            </p:nvSpPr>
            <p:spPr bwMode="auto">
              <a:xfrm>
                <a:off x="5351" y="3111"/>
                <a:ext cx="15" cy="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05" name="Rectangle 2093"/>
              <p:cNvSpPr>
                <a:spLocks noChangeArrowheads="1"/>
              </p:cNvSpPr>
              <p:nvPr/>
            </p:nvSpPr>
            <p:spPr bwMode="auto">
              <a:xfrm>
                <a:off x="5347" y="3161"/>
                <a:ext cx="19" cy="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06" name="Freeform 2094"/>
              <p:cNvSpPr>
                <a:spLocks noEditPoints="1"/>
              </p:cNvSpPr>
              <p:nvPr/>
            </p:nvSpPr>
            <p:spPr bwMode="auto">
              <a:xfrm>
                <a:off x="5353" y="3463"/>
                <a:ext cx="4" cy="51"/>
              </a:xfrm>
              <a:custGeom>
                <a:avLst/>
                <a:gdLst>
                  <a:gd name="T0" fmla="*/ 50 w 50"/>
                  <a:gd name="T1" fmla="*/ 587 h 587"/>
                  <a:gd name="T2" fmla="*/ 0 w 50"/>
                  <a:gd name="T3" fmla="*/ 587 h 587"/>
                  <a:gd name="T4" fmla="*/ 0 w 50"/>
                  <a:gd name="T5" fmla="*/ 56 h 587"/>
                  <a:gd name="T6" fmla="*/ 50 w 50"/>
                  <a:gd name="T7" fmla="*/ 56 h 587"/>
                  <a:gd name="T8" fmla="*/ 50 w 50"/>
                  <a:gd name="T9" fmla="*/ 587 h 587"/>
                  <a:gd name="T10" fmla="*/ 50 w 50"/>
                  <a:gd name="T11" fmla="*/ 6 h 587"/>
                  <a:gd name="T12" fmla="*/ 0 w 50"/>
                  <a:gd name="T13" fmla="*/ 6 h 587"/>
                  <a:gd name="T14" fmla="*/ 0 w 50"/>
                  <a:gd name="T15" fmla="*/ 0 h 587"/>
                  <a:gd name="T16" fmla="*/ 50 w 50"/>
                  <a:gd name="T17" fmla="*/ 0 h 587"/>
                  <a:gd name="T18" fmla="*/ 50 w 50"/>
                  <a:gd name="T19" fmla="*/ 6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87">
                    <a:moveTo>
                      <a:pt x="50" y="587"/>
                    </a:moveTo>
                    <a:lnTo>
                      <a:pt x="0" y="587"/>
                    </a:lnTo>
                    <a:lnTo>
                      <a:pt x="0" y="56"/>
                    </a:lnTo>
                    <a:lnTo>
                      <a:pt x="50" y="56"/>
                    </a:lnTo>
                    <a:lnTo>
                      <a:pt x="50" y="587"/>
                    </a:lnTo>
                    <a:moveTo>
                      <a:pt x="50" y="6"/>
                    </a:moveTo>
                    <a:lnTo>
                      <a:pt x="0" y="6"/>
                    </a:lnTo>
                    <a:lnTo>
                      <a:pt x="0" y="0"/>
                    </a:lnTo>
                    <a:lnTo>
                      <a:pt x="50" y="0"/>
                    </a:lnTo>
                    <a:lnTo>
                      <a:pt x="50" y="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07" name="Rectangle 2095"/>
              <p:cNvSpPr>
                <a:spLocks noChangeArrowheads="1"/>
              </p:cNvSpPr>
              <p:nvPr/>
            </p:nvSpPr>
            <p:spPr bwMode="auto">
              <a:xfrm>
                <a:off x="5351" y="3463"/>
                <a:ext cx="15" cy="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08" name="Rectangle 2096"/>
              <p:cNvSpPr>
                <a:spLocks noChangeArrowheads="1"/>
              </p:cNvSpPr>
              <p:nvPr/>
            </p:nvSpPr>
            <p:spPr bwMode="auto">
              <a:xfrm>
                <a:off x="5347" y="3514"/>
                <a:ext cx="19"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09" name="Rectangle 2097"/>
              <p:cNvSpPr>
                <a:spLocks noChangeArrowheads="1"/>
              </p:cNvSpPr>
              <p:nvPr/>
            </p:nvSpPr>
            <p:spPr bwMode="auto">
              <a:xfrm>
                <a:off x="5353" y="3559"/>
                <a:ext cx="4" cy="40"/>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10" name="Rectangle 2098"/>
              <p:cNvSpPr>
                <a:spLocks noChangeArrowheads="1"/>
              </p:cNvSpPr>
              <p:nvPr/>
            </p:nvSpPr>
            <p:spPr bwMode="auto">
              <a:xfrm>
                <a:off x="5351" y="3555"/>
                <a:ext cx="15"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11" name="Freeform 2099"/>
              <p:cNvSpPr>
                <a:spLocks noEditPoints="1"/>
              </p:cNvSpPr>
              <p:nvPr/>
            </p:nvSpPr>
            <p:spPr bwMode="auto">
              <a:xfrm>
                <a:off x="5353" y="3648"/>
                <a:ext cx="4" cy="53"/>
              </a:xfrm>
              <a:custGeom>
                <a:avLst/>
                <a:gdLst>
                  <a:gd name="T0" fmla="*/ 50 w 50"/>
                  <a:gd name="T1" fmla="*/ 616 h 616"/>
                  <a:gd name="T2" fmla="*/ 0 w 50"/>
                  <a:gd name="T3" fmla="*/ 616 h 616"/>
                  <a:gd name="T4" fmla="*/ 0 w 50"/>
                  <a:gd name="T5" fmla="*/ 78 h 616"/>
                  <a:gd name="T6" fmla="*/ 50 w 50"/>
                  <a:gd name="T7" fmla="*/ 78 h 616"/>
                  <a:gd name="T8" fmla="*/ 50 w 50"/>
                  <a:gd name="T9" fmla="*/ 616 h 616"/>
                  <a:gd name="T10" fmla="*/ 50 w 50"/>
                  <a:gd name="T11" fmla="*/ 28 h 616"/>
                  <a:gd name="T12" fmla="*/ 0 w 50"/>
                  <a:gd name="T13" fmla="*/ 28 h 616"/>
                  <a:gd name="T14" fmla="*/ 0 w 50"/>
                  <a:gd name="T15" fmla="*/ 0 h 616"/>
                  <a:gd name="T16" fmla="*/ 50 w 50"/>
                  <a:gd name="T17" fmla="*/ 0 h 616"/>
                  <a:gd name="T18" fmla="*/ 50 w 50"/>
                  <a:gd name="T19" fmla="*/ 28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616">
                    <a:moveTo>
                      <a:pt x="50" y="616"/>
                    </a:moveTo>
                    <a:lnTo>
                      <a:pt x="0" y="616"/>
                    </a:lnTo>
                    <a:lnTo>
                      <a:pt x="0" y="78"/>
                    </a:lnTo>
                    <a:lnTo>
                      <a:pt x="50" y="78"/>
                    </a:lnTo>
                    <a:lnTo>
                      <a:pt x="50" y="616"/>
                    </a:lnTo>
                    <a:moveTo>
                      <a:pt x="50" y="28"/>
                    </a:moveTo>
                    <a:lnTo>
                      <a:pt x="0" y="28"/>
                    </a:lnTo>
                    <a:lnTo>
                      <a:pt x="0" y="0"/>
                    </a:lnTo>
                    <a:lnTo>
                      <a:pt x="50" y="0"/>
                    </a:lnTo>
                    <a:lnTo>
                      <a:pt x="50" y="28"/>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12" name="Rectangle 2100"/>
              <p:cNvSpPr>
                <a:spLocks noChangeArrowheads="1"/>
              </p:cNvSpPr>
              <p:nvPr/>
            </p:nvSpPr>
            <p:spPr bwMode="auto">
              <a:xfrm>
                <a:off x="5351" y="3650"/>
                <a:ext cx="15" cy="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13" name="Rectangle 2101"/>
              <p:cNvSpPr>
                <a:spLocks noChangeArrowheads="1"/>
              </p:cNvSpPr>
              <p:nvPr/>
            </p:nvSpPr>
            <p:spPr bwMode="auto">
              <a:xfrm>
                <a:off x="5357" y="3741"/>
                <a:ext cx="9"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14" name="Rectangle 2102"/>
              <p:cNvSpPr>
                <a:spLocks noChangeArrowheads="1"/>
              </p:cNvSpPr>
              <p:nvPr/>
            </p:nvSpPr>
            <p:spPr bwMode="auto">
              <a:xfrm>
                <a:off x="5353" y="3737"/>
                <a:ext cx="4" cy="3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15" name="Freeform 2103"/>
              <p:cNvSpPr>
                <a:spLocks/>
              </p:cNvSpPr>
              <p:nvPr/>
            </p:nvSpPr>
            <p:spPr bwMode="auto">
              <a:xfrm>
                <a:off x="5284" y="2921"/>
                <a:ext cx="5" cy="375"/>
              </a:xfrm>
              <a:custGeom>
                <a:avLst/>
                <a:gdLst>
                  <a:gd name="T0" fmla="*/ 5 w 5"/>
                  <a:gd name="T1" fmla="*/ 375 h 375"/>
                  <a:gd name="T2" fmla="*/ 0 w 5"/>
                  <a:gd name="T3" fmla="*/ 375 h 375"/>
                  <a:gd name="T4" fmla="*/ 0 w 5"/>
                  <a:gd name="T5" fmla="*/ 0 h 375"/>
                  <a:gd name="T6" fmla="*/ 5 w 5"/>
                  <a:gd name="T7" fmla="*/ 3 h 375"/>
                  <a:gd name="T8" fmla="*/ 5 w 5"/>
                  <a:gd name="T9" fmla="*/ 375 h 375"/>
                </a:gdLst>
                <a:ahLst/>
                <a:cxnLst>
                  <a:cxn ang="0">
                    <a:pos x="T0" y="T1"/>
                  </a:cxn>
                  <a:cxn ang="0">
                    <a:pos x="T2" y="T3"/>
                  </a:cxn>
                  <a:cxn ang="0">
                    <a:pos x="T4" y="T5"/>
                  </a:cxn>
                  <a:cxn ang="0">
                    <a:pos x="T6" y="T7"/>
                  </a:cxn>
                  <a:cxn ang="0">
                    <a:pos x="T8" y="T9"/>
                  </a:cxn>
                </a:cxnLst>
                <a:rect l="0" t="0" r="r" b="b"/>
                <a:pathLst>
                  <a:path w="5" h="375">
                    <a:moveTo>
                      <a:pt x="5" y="375"/>
                    </a:moveTo>
                    <a:lnTo>
                      <a:pt x="0" y="375"/>
                    </a:lnTo>
                    <a:lnTo>
                      <a:pt x="0" y="0"/>
                    </a:lnTo>
                    <a:lnTo>
                      <a:pt x="5" y="3"/>
                    </a:lnTo>
                    <a:lnTo>
                      <a:pt x="5" y="37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16" name="Freeform 2104"/>
              <p:cNvSpPr>
                <a:spLocks noEditPoints="1"/>
              </p:cNvSpPr>
              <p:nvPr/>
            </p:nvSpPr>
            <p:spPr bwMode="auto">
              <a:xfrm>
                <a:off x="5194" y="2896"/>
                <a:ext cx="57" cy="19"/>
              </a:xfrm>
              <a:custGeom>
                <a:avLst/>
                <a:gdLst>
                  <a:gd name="T0" fmla="*/ 14 w 661"/>
                  <a:gd name="T1" fmla="*/ 223 h 223"/>
                  <a:gd name="T2" fmla="*/ 0 w 661"/>
                  <a:gd name="T3" fmla="*/ 174 h 223"/>
                  <a:gd name="T4" fmla="*/ 56 w 661"/>
                  <a:gd name="T5" fmla="*/ 158 h 223"/>
                  <a:gd name="T6" fmla="*/ 56 w 661"/>
                  <a:gd name="T7" fmla="*/ 210 h 223"/>
                  <a:gd name="T8" fmla="*/ 14 w 661"/>
                  <a:gd name="T9" fmla="*/ 223 h 223"/>
                  <a:gd name="T10" fmla="*/ 106 w 661"/>
                  <a:gd name="T11" fmla="*/ 196 h 223"/>
                  <a:gd name="T12" fmla="*/ 106 w 661"/>
                  <a:gd name="T13" fmla="*/ 144 h 223"/>
                  <a:gd name="T14" fmla="*/ 606 w 661"/>
                  <a:gd name="T15" fmla="*/ 0 h 223"/>
                  <a:gd name="T16" fmla="*/ 661 w 661"/>
                  <a:gd name="T17" fmla="*/ 37 h 223"/>
                  <a:gd name="T18" fmla="*/ 106 w 661"/>
                  <a:gd name="T19" fmla="*/ 19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1" h="223">
                    <a:moveTo>
                      <a:pt x="14" y="223"/>
                    </a:moveTo>
                    <a:lnTo>
                      <a:pt x="0" y="174"/>
                    </a:lnTo>
                    <a:lnTo>
                      <a:pt x="56" y="158"/>
                    </a:lnTo>
                    <a:lnTo>
                      <a:pt x="56" y="210"/>
                    </a:lnTo>
                    <a:lnTo>
                      <a:pt x="14" y="223"/>
                    </a:lnTo>
                    <a:moveTo>
                      <a:pt x="106" y="196"/>
                    </a:moveTo>
                    <a:lnTo>
                      <a:pt x="106" y="144"/>
                    </a:lnTo>
                    <a:lnTo>
                      <a:pt x="606" y="0"/>
                    </a:lnTo>
                    <a:lnTo>
                      <a:pt x="661" y="37"/>
                    </a:lnTo>
                    <a:lnTo>
                      <a:pt x="106" y="19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17" name="Freeform 2105"/>
              <p:cNvSpPr>
                <a:spLocks/>
              </p:cNvSpPr>
              <p:nvPr/>
            </p:nvSpPr>
            <p:spPr bwMode="auto">
              <a:xfrm>
                <a:off x="5194" y="2940"/>
                <a:ext cx="80" cy="27"/>
              </a:xfrm>
              <a:custGeom>
                <a:avLst/>
                <a:gdLst>
                  <a:gd name="T0" fmla="*/ 1 w 80"/>
                  <a:gd name="T1" fmla="*/ 27 h 27"/>
                  <a:gd name="T2" fmla="*/ 0 w 80"/>
                  <a:gd name="T3" fmla="*/ 23 h 27"/>
                  <a:gd name="T4" fmla="*/ 77 w 80"/>
                  <a:gd name="T5" fmla="*/ 0 h 27"/>
                  <a:gd name="T6" fmla="*/ 77 w 80"/>
                  <a:gd name="T7" fmla="*/ 2 h 27"/>
                  <a:gd name="T8" fmla="*/ 79 w 80"/>
                  <a:gd name="T9" fmla="*/ 2 h 27"/>
                  <a:gd name="T10" fmla="*/ 80 w 80"/>
                  <a:gd name="T11" fmla="*/ 4 h 27"/>
                  <a:gd name="T12" fmla="*/ 1 w 80"/>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80" h="27">
                    <a:moveTo>
                      <a:pt x="1" y="27"/>
                    </a:moveTo>
                    <a:lnTo>
                      <a:pt x="0" y="23"/>
                    </a:lnTo>
                    <a:lnTo>
                      <a:pt x="77" y="0"/>
                    </a:lnTo>
                    <a:lnTo>
                      <a:pt x="77" y="2"/>
                    </a:lnTo>
                    <a:lnTo>
                      <a:pt x="79" y="2"/>
                    </a:lnTo>
                    <a:lnTo>
                      <a:pt x="80" y="4"/>
                    </a:lnTo>
                    <a:lnTo>
                      <a:pt x="1"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18" name="Freeform 2106"/>
              <p:cNvSpPr>
                <a:spLocks/>
              </p:cNvSpPr>
              <p:nvPr/>
            </p:nvSpPr>
            <p:spPr bwMode="auto">
              <a:xfrm>
                <a:off x="5271" y="2913"/>
                <a:ext cx="5" cy="29"/>
              </a:xfrm>
              <a:custGeom>
                <a:avLst/>
                <a:gdLst>
                  <a:gd name="T0" fmla="*/ 5 w 5"/>
                  <a:gd name="T1" fmla="*/ 29 h 29"/>
                  <a:gd name="T2" fmla="*/ 0 w 5"/>
                  <a:gd name="T3" fmla="*/ 29 h 29"/>
                  <a:gd name="T4" fmla="*/ 0 w 5"/>
                  <a:gd name="T5" fmla="*/ 0 h 29"/>
                  <a:gd name="T6" fmla="*/ 5 w 5"/>
                  <a:gd name="T7" fmla="*/ 3 h 29"/>
                  <a:gd name="T8" fmla="*/ 5 w 5"/>
                  <a:gd name="T9" fmla="*/ 29 h 29"/>
                </a:gdLst>
                <a:ahLst/>
                <a:cxnLst>
                  <a:cxn ang="0">
                    <a:pos x="T0" y="T1"/>
                  </a:cxn>
                  <a:cxn ang="0">
                    <a:pos x="T2" y="T3"/>
                  </a:cxn>
                  <a:cxn ang="0">
                    <a:pos x="T4" y="T5"/>
                  </a:cxn>
                  <a:cxn ang="0">
                    <a:pos x="T6" y="T7"/>
                  </a:cxn>
                  <a:cxn ang="0">
                    <a:pos x="T8" y="T9"/>
                  </a:cxn>
                </a:cxnLst>
                <a:rect l="0" t="0" r="r" b="b"/>
                <a:pathLst>
                  <a:path w="5" h="29">
                    <a:moveTo>
                      <a:pt x="5" y="29"/>
                    </a:moveTo>
                    <a:lnTo>
                      <a:pt x="0" y="29"/>
                    </a:lnTo>
                    <a:lnTo>
                      <a:pt x="0" y="0"/>
                    </a:lnTo>
                    <a:lnTo>
                      <a:pt x="5" y="3"/>
                    </a:lnTo>
                    <a:lnTo>
                      <a:pt x="5" y="2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19" name="Rectangle 2107"/>
              <p:cNvSpPr>
                <a:spLocks noChangeArrowheads="1"/>
              </p:cNvSpPr>
              <p:nvPr/>
            </p:nvSpPr>
            <p:spPr bwMode="auto">
              <a:xfrm>
                <a:off x="5199" y="2907"/>
                <a:ext cx="4" cy="5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20" name="Freeform 2108"/>
              <p:cNvSpPr>
                <a:spLocks noEditPoints="1"/>
              </p:cNvSpPr>
              <p:nvPr/>
            </p:nvSpPr>
            <p:spPr bwMode="auto">
              <a:xfrm>
                <a:off x="5194" y="2982"/>
                <a:ext cx="77" cy="26"/>
              </a:xfrm>
              <a:custGeom>
                <a:avLst/>
                <a:gdLst>
                  <a:gd name="T0" fmla="*/ 14 w 899"/>
                  <a:gd name="T1" fmla="*/ 306 h 306"/>
                  <a:gd name="T2" fmla="*/ 0 w 899"/>
                  <a:gd name="T3" fmla="*/ 258 h 306"/>
                  <a:gd name="T4" fmla="*/ 56 w 899"/>
                  <a:gd name="T5" fmla="*/ 242 h 306"/>
                  <a:gd name="T6" fmla="*/ 56 w 899"/>
                  <a:gd name="T7" fmla="*/ 294 h 306"/>
                  <a:gd name="T8" fmla="*/ 14 w 899"/>
                  <a:gd name="T9" fmla="*/ 306 h 306"/>
                  <a:gd name="T10" fmla="*/ 106 w 899"/>
                  <a:gd name="T11" fmla="*/ 279 h 306"/>
                  <a:gd name="T12" fmla="*/ 106 w 899"/>
                  <a:gd name="T13" fmla="*/ 227 h 306"/>
                  <a:gd name="T14" fmla="*/ 899 w 899"/>
                  <a:gd name="T15" fmla="*/ 0 h 306"/>
                  <a:gd name="T16" fmla="*/ 899 w 899"/>
                  <a:gd name="T17" fmla="*/ 52 h 306"/>
                  <a:gd name="T18" fmla="*/ 106 w 899"/>
                  <a:gd name="T19" fmla="*/ 279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9" h="306">
                    <a:moveTo>
                      <a:pt x="14" y="306"/>
                    </a:moveTo>
                    <a:lnTo>
                      <a:pt x="0" y="258"/>
                    </a:lnTo>
                    <a:lnTo>
                      <a:pt x="56" y="242"/>
                    </a:lnTo>
                    <a:lnTo>
                      <a:pt x="56" y="294"/>
                    </a:lnTo>
                    <a:lnTo>
                      <a:pt x="14" y="306"/>
                    </a:lnTo>
                    <a:moveTo>
                      <a:pt x="106" y="279"/>
                    </a:moveTo>
                    <a:lnTo>
                      <a:pt x="106" y="227"/>
                    </a:lnTo>
                    <a:lnTo>
                      <a:pt x="899" y="0"/>
                    </a:lnTo>
                    <a:lnTo>
                      <a:pt x="899" y="52"/>
                    </a:lnTo>
                    <a:lnTo>
                      <a:pt x="106" y="27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21" name="Freeform 2109"/>
              <p:cNvSpPr>
                <a:spLocks/>
              </p:cNvSpPr>
              <p:nvPr/>
            </p:nvSpPr>
            <p:spPr bwMode="auto">
              <a:xfrm>
                <a:off x="5194" y="3034"/>
                <a:ext cx="80" cy="26"/>
              </a:xfrm>
              <a:custGeom>
                <a:avLst/>
                <a:gdLst>
                  <a:gd name="T0" fmla="*/ 1 w 80"/>
                  <a:gd name="T1" fmla="*/ 26 h 26"/>
                  <a:gd name="T2" fmla="*/ 0 w 80"/>
                  <a:gd name="T3" fmla="*/ 22 h 26"/>
                  <a:gd name="T4" fmla="*/ 77 w 80"/>
                  <a:gd name="T5" fmla="*/ 0 h 26"/>
                  <a:gd name="T6" fmla="*/ 77 w 80"/>
                  <a:gd name="T7" fmla="*/ 1 h 26"/>
                  <a:gd name="T8" fmla="*/ 79 w 80"/>
                  <a:gd name="T9" fmla="*/ 1 h 26"/>
                  <a:gd name="T10" fmla="*/ 80 w 80"/>
                  <a:gd name="T11" fmla="*/ 4 h 26"/>
                  <a:gd name="T12" fmla="*/ 1 w 80"/>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80" h="26">
                    <a:moveTo>
                      <a:pt x="1" y="26"/>
                    </a:moveTo>
                    <a:lnTo>
                      <a:pt x="0" y="22"/>
                    </a:lnTo>
                    <a:lnTo>
                      <a:pt x="77" y="0"/>
                    </a:lnTo>
                    <a:lnTo>
                      <a:pt x="77" y="1"/>
                    </a:lnTo>
                    <a:lnTo>
                      <a:pt x="79" y="1"/>
                    </a:lnTo>
                    <a:lnTo>
                      <a:pt x="80" y="4"/>
                    </a:lnTo>
                    <a:lnTo>
                      <a:pt x="1" y="2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22" name="Rectangle 2110"/>
              <p:cNvSpPr>
                <a:spLocks noChangeArrowheads="1"/>
              </p:cNvSpPr>
              <p:nvPr/>
            </p:nvSpPr>
            <p:spPr bwMode="auto">
              <a:xfrm>
                <a:off x="5271" y="2980"/>
                <a:ext cx="5" cy="5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23" name="Rectangle 2111"/>
              <p:cNvSpPr>
                <a:spLocks noChangeArrowheads="1"/>
              </p:cNvSpPr>
              <p:nvPr/>
            </p:nvSpPr>
            <p:spPr bwMode="auto">
              <a:xfrm>
                <a:off x="5199" y="3001"/>
                <a:ext cx="4" cy="5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24" name="Freeform 2112"/>
              <p:cNvSpPr>
                <a:spLocks noEditPoints="1"/>
              </p:cNvSpPr>
              <p:nvPr/>
            </p:nvSpPr>
            <p:spPr bwMode="auto">
              <a:xfrm>
                <a:off x="5194" y="3075"/>
                <a:ext cx="77" cy="27"/>
              </a:xfrm>
              <a:custGeom>
                <a:avLst/>
                <a:gdLst>
                  <a:gd name="T0" fmla="*/ 14 w 899"/>
                  <a:gd name="T1" fmla="*/ 306 h 306"/>
                  <a:gd name="T2" fmla="*/ 0 w 899"/>
                  <a:gd name="T3" fmla="*/ 258 h 306"/>
                  <a:gd name="T4" fmla="*/ 56 w 899"/>
                  <a:gd name="T5" fmla="*/ 242 h 306"/>
                  <a:gd name="T6" fmla="*/ 56 w 899"/>
                  <a:gd name="T7" fmla="*/ 294 h 306"/>
                  <a:gd name="T8" fmla="*/ 14 w 899"/>
                  <a:gd name="T9" fmla="*/ 306 h 306"/>
                  <a:gd name="T10" fmla="*/ 106 w 899"/>
                  <a:gd name="T11" fmla="*/ 280 h 306"/>
                  <a:gd name="T12" fmla="*/ 106 w 899"/>
                  <a:gd name="T13" fmla="*/ 228 h 306"/>
                  <a:gd name="T14" fmla="*/ 899 w 899"/>
                  <a:gd name="T15" fmla="*/ 0 h 306"/>
                  <a:gd name="T16" fmla="*/ 899 w 899"/>
                  <a:gd name="T17" fmla="*/ 52 h 306"/>
                  <a:gd name="T18" fmla="*/ 106 w 899"/>
                  <a:gd name="T19" fmla="*/ 28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9" h="306">
                    <a:moveTo>
                      <a:pt x="14" y="306"/>
                    </a:moveTo>
                    <a:lnTo>
                      <a:pt x="0" y="258"/>
                    </a:lnTo>
                    <a:lnTo>
                      <a:pt x="56" y="242"/>
                    </a:lnTo>
                    <a:lnTo>
                      <a:pt x="56" y="294"/>
                    </a:lnTo>
                    <a:lnTo>
                      <a:pt x="14" y="306"/>
                    </a:lnTo>
                    <a:moveTo>
                      <a:pt x="106" y="280"/>
                    </a:moveTo>
                    <a:lnTo>
                      <a:pt x="106" y="228"/>
                    </a:lnTo>
                    <a:lnTo>
                      <a:pt x="899" y="0"/>
                    </a:lnTo>
                    <a:lnTo>
                      <a:pt x="899" y="52"/>
                    </a:lnTo>
                    <a:lnTo>
                      <a:pt x="106" y="28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25" name="Freeform 2113"/>
              <p:cNvSpPr>
                <a:spLocks/>
              </p:cNvSpPr>
              <p:nvPr/>
            </p:nvSpPr>
            <p:spPr bwMode="auto">
              <a:xfrm>
                <a:off x="5194" y="3127"/>
                <a:ext cx="80" cy="27"/>
              </a:xfrm>
              <a:custGeom>
                <a:avLst/>
                <a:gdLst>
                  <a:gd name="T0" fmla="*/ 1 w 80"/>
                  <a:gd name="T1" fmla="*/ 27 h 27"/>
                  <a:gd name="T2" fmla="*/ 0 w 80"/>
                  <a:gd name="T3" fmla="*/ 23 h 27"/>
                  <a:gd name="T4" fmla="*/ 77 w 80"/>
                  <a:gd name="T5" fmla="*/ 0 h 27"/>
                  <a:gd name="T6" fmla="*/ 77 w 80"/>
                  <a:gd name="T7" fmla="*/ 2 h 27"/>
                  <a:gd name="T8" fmla="*/ 79 w 80"/>
                  <a:gd name="T9" fmla="*/ 2 h 27"/>
                  <a:gd name="T10" fmla="*/ 80 w 80"/>
                  <a:gd name="T11" fmla="*/ 4 h 27"/>
                  <a:gd name="T12" fmla="*/ 1 w 80"/>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80" h="27">
                    <a:moveTo>
                      <a:pt x="1" y="27"/>
                    </a:moveTo>
                    <a:lnTo>
                      <a:pt x="0" y="23"/>
                    </a:lnTo>
                    <a:lnTo>
                      <a:pt x="77" y="0"/>
                    </a:lnTo>
                    <a:lnTo>
                      <a:pt x="77" y="2"/>
                    </a:lnTo>
                    <a:lnTo>
                      <a:pt x="79" y="2"/>
                    </a:lnTo>
                    <a:lnTo>
                      <a:pt x="80" y="4"/>
                    </a:lnTo>
                    <a:lnTo>
                      <a:pt x="1"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26" name="Rectangle 2114"/>
              <p:cNvSpPr>
                <a:spLocks noChangeArrowheads="1"/>
              </p:cNvSpPr>
              <p:nvPr/>
            </p:nvSpPr>
            <p:spPr bwMode="auto">
              <a:xfrm>
                <a:off x="5271" y="3073"/>
                <a:ext cx="5" cy="56"/>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27" name="Rectangle 2115"/>
              <p:cNvSpPr>
                <a:spLocks noChangeArrowheads="1"/>
              </p:cNvSpPr>
              <p:nvPr/>
            </p:nvSpPr>
            <p:spPr bwMode="auto">
              <a:xfrm>
                <a:off x="5199" y="3094"/>
                <a:ext cx="4" cy="5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28" name="Freeform 2116"/>
              <p:cNvSpPr>
                <a:spLocks noEditPoints="1"/>
              </p:cNvSpPr>
              <p:nvPr/>
            </p:nvSpPr>
            <p:spPr bwMode="auto">
              <a:xfrm>
                <a:off x="5194" y="3169"/>
                <a:ext cx="77" cy="26"/>
              </a:xfrm>
              <a:custGeom>
                <a:avLst/>
                <a:gdLst>
                  <a:gd name="T0" fmla="*/ 14 w 899"/>
                  <a:gd name="T1" fmla="*/ 306 h 306"/>
                  <a:gd name="T2" fmla="*/ 0 w 899"/>
                  <a:gd name="T3" fmla="*/ 258 h 306"/>
                  <a:gd name="T4" fmla="*/ 56 w 899"/>
                  <a:gd name="T5" fmla="*/ 242 h 306"/>
                  <a:gd name="T6" fmla="*/ 56 w 899"/>
                  <a:gd name="T7" fmla="*/ 294 h 306"/>
                  <a:gd name="T8" fmla="*/ 14 w 899"/>
                  <a:gd name="T9" fmla="*/ 306 h 306"/>
                  <a:gd name="T10" fmla="*/ 106 w 899"/>
                  <a:gd name="T11" fmla="*/ 280 h 306"/>
                  <a:gd name="T12" fmla="*/ 106 w 899"/>
                  <a:gd name="T13" fmla="*/ 228 h 306"/>
                  <a:gd name="T14" fmla="*/ 899 w 899"/>
                  <a:gd name="T15" fmla="*/ 0 h 306"/>
                  <a:gd name="T16" fmla="*/ 899 w 899"/>
                  <a:gd name="T17" fmla="*/ 52 h 306"/>
                  <a:gd name="T18" fmla="*/ 106 w 899"/>
                  <a:gd name="T19" fmla="*/ 28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9" h="306">
                    <a:moveTo>
                      <a:pt x="14" y="306"/>
                    </a:moveTo>
                    <a:lnTo>
                      <a:pt x="0" y="258"/>
                    </a:lnTo>
                    <a:lnTo>
                      <a:pt x="56" y="242"/>
                    </a:lnTo>
                    <a:lnTo>
                      <a:pt x="56" y="294"/>
                    </a:lnTo>
                    <a:lnTo>
                      <a:pt x="14" y="306"/>
                    </a:lnTo>
                    <a:moveTo>
                      <a:pt x="106" y="280"/>
                    </a:moveTo>
                    <a:lnTo>
                      <a:pt x="106" y="228"/>
                    </a:lnTo>
                    <a:lnTo>
                      <a:pt x="899" y="0"/>
                    </a:lnTo>
                    <a:lnTo>
                      <a:pt x="899" y="52"/>
                    </a:lnTo>
                    <a:lnTo>
                      <a:pt x="106" y="28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29" name="Rectangle 2117"/>
              <p:cNvSpPr>
                <a:spLocks noChangeArrowheads="1"/>
              </p:cNvSpPr>
              <p:nvPr/>
            </p:nvSpPr>
            <p:spPr bwMode="auto">
              <a:xfrm>
                <a:off x="5271" y="3167"/>
                <a:ext cx="5" cy="5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30" name="Rectangle 2118"/>
              <p:cNvSpPr>
                <a:spLocks noChangeArrowheads="1"/>
              </p:cNvSpPr>
              <p:nvPr/>
            </p:nvSpPr>
            <p:spPr bwMode="auto">
              <a:xfrm>
                <a:off x="5199" y="3187"/>
                <a:ext cx="4" cy="5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31" name="Freeform 2119"/>
              <p:cNvSpPr>
                <a:spLocks/>
              </p:cNvSpPr>
              <p:nvPr/>
            </p:nvSpPr>
            <p:spPr bwMode="auto">
              <a:xfrm>
                <a:off x="5150" y="2969"/>
                <a:ext cx="20" cy="10"/>
              </a:xfrm>
              <a:custGeom>
                <a:avLst/>
                <a:gdLst>
                  <a:gd name="T0" fmla="*/ 0 w 20"/>
                  <a:gd name="T1" fmla="*/ 10 h 10"/>
                  <a:gd name="T2" fmla="*/ 0 w 20"/>
                  <a:gd name="T3" fmla="*/ 5 h 10"/>
                  <a:gd name="T4" fmla="*/ 19 w 20"/>
                  <a:gd name="T5" fmla="*/ 0 h 10"/>
                  <a:gd name="T6" fmla="*/ 20 w 20"/>
                  <a:gd name="T7" fmla="*/ 4 h 10"/>
                  <a:gd name="T8" fmla="*/ 0 w 20"/>
                  <a:gd name="T9" fmla="*/ 10 h 10"/>
                </a:gdLst>
                <a:ahLst/>
                <a:cxnLst>
                  <a:cxn ang="0">
                    <a:pos x="T0" y="T1"/>
                  </a:cxn>
                  <a:cxn ang="0">
                    <a:pos x="T2" y="T3"/>
                  </a:cxn>
                  <a:cxn ang="0">
                    <a:pos x="T4" y="T5"/>
                  </a:cxn>
                  <a:cxn ang="0">
                    <a:pos x="T6" y="T7"/>
                  </a:cxn>
                  <a:cxn ang="0">
                    <a:pos x="T8" y="T9"/>
                  </a:cxn>
                </a:cxnLst>
                <a:rect l="0" t="0" r="r" b="b"/>
                <a:pathLst>
                  <a:path w="20" h="10">
                    <a:moveTo>
                      <a:pt x="0" y="10"/>
                    </a:moveTo>
                    <a:lnTo>
                      <a:pt x="0" y="5"/>
                    </a:lnTo>
                    <a:lnTo>
                      <a:pt x="19" y="0"/>
                    </a:lnTo>
                    <a:lnTo>
                      <a:pt x="20" y="4"/>
                    </a:lnTo>
                    <a:lnTo>
                      <a:pt x="0" y="1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32" name="Freeform 2120"/>
              <p:cNvSpPr>
                <a:spLocks/>
              </p:cNvSpPr>
              <p:nvPr/>
            </p:nvSpPr>
            <p:spPr bwMode="auto">
              <a:xfrm>
                <a:off x="5150" y="3055"/>
                <a:ext cx="20" cy="10"/>
              </a:xfrm>
              <a:custGeom>
                <a:avLst/>
                <a:gdLst>
                  <a:gd name="T0" fmla="*/ 0 w 20"/>
                  <a:gd name="T1" fmla="*/ 10 h 10"/>
                  <a:gd name="T2" fmla="*/ 0 w 20"/>
                  <a:gd name="T3" fmla="*/ 5 h 10"/>
                  <a:gd name="T4" fmla="*/ 19 w 20"/>
                  <a:gd name="T5" fmla="*/ 0 h 10"/>
                  <a:gd name="T6" fmla="*/ 20 w 20"/>
                  <a:gd name="T7" fmla="*/ 4 h 10"/>
                  <a:gd name="T8" fmla="*/ 0 w 20"/>
                  <a:gd name="T9" fmla="*/ 10 h 10"/>
                </a:gdLst>
                <a:ahLst/>
                <a:cxnLst>
                  <a:cxn ang="0">
                    <a:pos x="T0" y="T1"/>
                  </a:cxn>
                  <a:cxn ang="0">
                    <a:pos x="T2" y="T3"/>
                  </a:cxn>
                  <a:cxn ang="0">
                    <a:pos x="T4" y="T5"/>
                  </a:cxn>
                  <a:cxn ang="0">
                    <a:pos x="T6" y="T7"/>
                  </a:cxn>
                  <a:cxn ang="0">
                    <a:pos x="T8" y="T9"/>
                  </a:cxn>
                </a:cxnLst>
                <a:rect l="0" t="0" r="r" b="b"/>
                <a:pathLst>
                  <a:path w="20" h="10">
                    <a:moveTo>
                      <a:pt x="0" y="10"/>
                    </a:moveTo>
                    <a:lnTo>
                      <a:pt x="0" y="5"/>
                    </a:lnTo>
                    <a:lnTo>
                      <a:pt x="19" y="0"/>
                    </a:lnTo>
                    <a:lnTo>
                      <a:pt x="20" y="4"/>
                    </a:lnTo>
                    <a:lnTo>
                      <a:pt x="0" y="1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33" name="Freeform 2121"/>
              <p:cNvSpPr>
                <a:spLocks noEditPoints="1"/>
              </p:cNvSpPr>
              <p:nvPr/>
            </p:nvSpPr>
            <p:spPr bwMode="auto">
              <a:xfrm>
                <a:off x="5150" y="2505"/>
                <a:ext cx="216" cy="156"/>
              </a:xfrm>
              <a:custGeom>
                <a:avLst/>
                <a:gdLst>
                  <a:gd name="T0" fmla="*/ 2503 w 2503"/>
                  <a:gd name="T1" fmla="*/ 1804 h 1804"/>
                  <a:gd name="T2" fmla="*/ 192 w 2503"/>
                  <a:gd name="T3" fmla="*/ 327 h 1804"/>
                  <a:gd name="T4" fmla="*/ 0 w 2503"/>
                  <a:gd name="T5" fmla="*/ 187 h 1804"/>
                  <a:gd name="T6" fmla="*/ 0 w 2503"/>
                  <a:gd name="T7" fmla="*/ 0 h 1804"/>
                  <a:gd name="T8" fmla="*/ 2503 w 2503"/>
                  <a:gd name="T9" fmla="*/ 1640 h 1804"/>
                  <a:gd name="T10" fmla="*/ 2503 w 2503"/>
                  <a:gd name="T11" fmla="*/ 1804 h 1804"/>
                  <a:gd name="T12" fmla="*/ 39 w 2503"/>
                  <a:gd name="T13" fmla="*/ 589 h 1804"/>
                  <a:gd name="T14" fmla="*/ 0 w 2503"/>
                  <a:gd name="T15" fmla="*/ 563 h 1804"/>
                  <a:gd name="T16" fmla="*/ 0 w 2503"/>
                  <a:gd name="T17" fmla="*/ 441 h 1804"/>
                  <a:gd name="T18" fmla="*/ 39 w 2503"/>
                  <a:gd name="T19" fmla="*/ 469 h 1804"/>
                  <a:gd name="T20" fmla="*/ 39 w 2503"/>
                  <a:gd name="T21" fmla="*/ 589 h 1804"/>
                  <a:gd name="T22" fmla="*/ 39 w 2503"/>
                  <a:gd name="T23" fmla="*/ 407 h 1804"/>
                  <a:gd name="T24" fmla="*/ 0 w 2503"/>
                  <a:gd name="T25" fmla="*/ 379 h 1804"/>
                  <a:gd name="T26" fmla="*/ 0 w 2503"/>
                  <a:gd name="T27" fmla="*/ 249 h 1804"/>
                  <a:gd name="T28" fmla="*/ 39 w 2503"/>
                  <a:gd name="T29" fmla="*/ 277 h 1804"/>
                  <a:gd name="T30" fmla="*/ 39 w 2503"/>
                  <a:gd name="T31" fmla="*/ 407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03" h="1804">
                    <a:moveTo>
                      <a:pt x="2503" y="1804"/>
                    </a:moveTo>
                    <a:lnTo>
                      <a:pt x="192" y="327"/>
                    </a:lnTo>
                    <a:lnTo>
                      <a:pt x="0" y="187"/>
                    </a:lnTo>
                    <a:lnTo>
                      <a:pt x="0" y="0"/>
                    </a:lnTo>
                    <a:lnTo>
                      <a:pt x="2503" y="1640"/>
                    </a:lnTo>
                    <a:lnTo>
                      <a:pt x="2503" y="1804"/>
                    </a:lnTo>
                    <a:moveTo>
                      <a:pt x="39" y="589"/>
                    </a:moveTo>
                    <a:lnTo>
                      <a:pt x="0" y="563"/>
                    </a:lnTo>
                    <a:lnTo>
                      <a:pt x="0" y="441"/>
                    </a:lnTo>
                    <a:lnTo>
                      <a:pt x="39" y="469"/>
                    </a:lnTo>
                    <a:lnTo>
                      <a:pt x="39" y="589"/>
                    </a:lnTo>
                    <a:moveTo>
                      <a:pt x="39" y="407"/>
                    </a:moveTo>
                    <a:lnTo>
                      <a:pt x="0" y="379"/>
                    </a:lnTo>
                    <a:lnTo>
                      <a:pt x="0" y="249"/>
                    </a:lnTo>
                    <a:lnTo>
                      <a:pt x="39" y="277"/>
                    </a:lnTo>
                    <a:lnTo>
                      <a:pt x="39" y="407"/>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34" name="Freeform 2122"/>
              <p:cNvSpPr>
                <a:spLocks/>
              </p:cNvSpPr>
              <p:nvPr/>
            </p:nvSpPr>
            <p:spPr bwMode="auto">
              <a:xfrm>
                <a:off x="5150" y="2538"/>
                <a:ext cx="3" cy="8"/>
              </a:xfrm>
              <a:custGeom>
                <a:avLst/>
                <a:gdLst>
                  <a:gd name="T0" fmla="*/ 3 w 3"/>
                  <a:gd name="T1" fmla="*/ 8 h 8"/>
                  <a:gd name="T2" fmla="*/ 0 w 3"/>
                  <a:gd name="T3" fmla="*/ 5 h 8"/>
                  <a:gd name="T4" fmla="*/ 0 w 3"/>
                  <a:gd name="T5" fmla="*/ 0 h 8"/>
                  <a:gd name="T6" fmla="*/ 3 w 3"/>
                  <a:gd name="T7" fmla="*/ 2 h 8"/>
                  <a:gd name="T8" fmla="*/ 3 w 3"/>
                  <a:gd name="T9" fmla="*/ 8 h 8"/>
                </a:gdLst>
                <a:ahLst/>
                <a:cxnLst>
                  <a:cxn ang="0">
                    <a:pos x="T0" y="T1"/>
                  </a:cxn>
                  <a:cxn ang="0">
                    <a:pos x="T2" y="T3"/>
                  </a:cxn>
                  <a:cxn ang="0">
                    <a:pos x="T4" y="T5"/>
                  </a:cxn>
                  <a:cxn ang="0">
                    <a:pos x="T6" y="T7"/>
                  </a:cxn>
                  <a:cxn ang="0">
                    <a:pos x="T8" y="T9"/>
                  </a:cxn>
                </a:cxnLst>
                <a:rect l="0" t="0" r="r" b="b"/>
                <a:pathLst>
                  <a:path w="3" h="8">
                    <a:moveTo>
                      <a:pt x="3" y="8"/>
                    </a:moveTo>
                    <a:lnTo>
                      <a:pt x="0" y="5"/>
                    </a:lnTo>
                    <a:lnTo>
                      <a:pt x="0" y="0"/>
                    </a:lnTo>
                    <a:lnTo>
                      <a:pt x="3" y="2"/>
                    </a:lnTo>
                    <a:lnTo>
                      <a:pt x="3"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35" name="Freeform 2123"/>
              <p:cNvSpPr>
                <a:spLocks/>
              </p:cNvSpPr>
              <p:nvPr/>
            </p:nvSpPr>
            <p:spPr bwMode="auto">
              <a:xfrm>
                <a:off x="5150" y="2521"/>
                <a:ext cx="16" cy="13"/>
              </a:xfrm>
              <a:custGeom>
                <a:avLst/>
                <a:gdLst>
                  <a:gd name="T0" fmla="*/ 16 w 16"/>
                  <a:gd name="T1" fmla="*/ 13 h 13"/>
                  <a:gd name="T2" fmla="*/ 3 w 16"/>
                  <a:gd name="T3" fmla="*/ 4 h 13"/>
                  <a:gd name="T4" fmla="*/ 3 w 16"/>
                  <a:gd name="T5" fmla="*/ 8 h 13"/>
                  <a:gd name="T6" fmla="*/ 0 w 16"/>
                  <a:gd name="T7" fmla="*/ 6 h 13"/>
                  <a:gd name="T8" fmla="*/ 0 w 16"/>
                  <a:gd name="T9" fmla="*/ 0 h 13"/>
                  <a:gd name="T10" fmla="*/ 16 w 16"/>
                  <a:gd name="T11" fmla="*/ 13 h 13"/>
                </a:gdLst>
                <a:ahLst/>
                <a:cxnLst>
                  <a:cxn ang="0">
                    <a:pos x="T0" y="T1"/>
                  </a:cxn>
                  <a:cxn ang="0">
                    <a:pos x="T2" y="T3"/>
                  </a:cxn>
                  <a:cxn ang="0">
                    <a:pos x="T4" y="T5"/>
                  </a:cxn>
                  <a:cxn ang="0">
                    <a:pos x="T6" y="T7"/>
                  </a:cxn>
                  <a:cxn ang="0">
                    <a:pos x="T8" y="T9"/>
                  </a:cxn>
                  <a:cxn ang="0">
                    <a:pos x="T10" y="T11"/>
                  </a:cxn>
                </a:cxnLst>
                <a:rect l="0" t="0" r="r" b="b"/>
                <a:pathLst>
                  <a:path w="16" h="13">
                    <a:moveTo>
                      <a:pt x="16" y="13"/>
                    </a:moveTo>
                    <a:lnTo>
                      <a:pt x="3" y="4"/>
                    </a:lnTo>
                    <a:lnTo>
                      <a:pt x="3" y="8"/>
                    </a:lnTo>
                    <a:lnTo>
                      <a:pt x="0" y="6"/>
                    </a:lnTo>
                    <a:lnTo>
                      <a:pt x="0" y="0"/>
                    </a:lnTo>
                    <a:lnTo>
                      <a:pt x="16" y="1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36" name="Freeform 2124"/>
              <p:cNvSpPr>
                <a:spLocks noEditPoints="1"/>
              </p:cNvSpPr>
              <p:nvPr/>
            </p:nvSpPr>
            <p:spPr bwMode="auto">
              <a:xfrm>
                <a:off x="5238" y="4018"/>
                <a:ext cx="128" cy="215"/>
              </a:xfrm>
              <a:custGeom>
                <a:avLst/>
                <a:gdLst>
                  <a:gd name="T0" fmla="*/ 1481 w 1481"/>
                  <a:gd name="T1" fmla="*/ 2496 h 2496"/>
                  <a:gd name="T2" fmla="*/ 779 w 1481"/>
                  <a:gd name="T3" fmla="*/ 2496 h 2496"/>
                  <a:gd name="T4" fmla="*/ 779 w 1481"/>
                  <a:gd name="T5" fmla="*/ 0 h 2496"/>
                  <a:gd name="T6" fmla="*/ 1481 w 1481"/>
                  <a:gd name="T7" fmla="*/ 0 h 2496"/>
                  <a:gd name="T8" fmla="*/ 1481 w 1481"/>
                  <a:gd name="T9" fmla="*/ 604 h 2496"/>
                  <a:gd name="T10" fmla="*/ 1186 w 1481"/>
                  <a:gd name="T11" fmla="*/ 604 h 2496"/>
                  <a:gd name="T12" fmla="*/ 1186 w 1481"/>
                  <a:gd name="T13" fmla="*/ 1901 h 2496"/>
                  <a:gd name="T14" fmla="*/ 1481 w 1481"/>
                  <a:gd name="T15" fmla="*/ 1901 h 2496"/>
                  <a:gd name="T16" fmla="*/ 1481 w 1481"/>
                  <a:gd name="T17" fmla="*/ 2496 h 2496"/>
                  <a:gd name="T18" fmla="*/ 729 w 1481"/>
                  <a:gd name="T19" fmla="*/ 2496 h 2496"/>
                  <a:gd name="T20" fmla="*/ 32 w 1481"/>
                  <a:gd name="T21" fmla="*/ 2496 h 2496"/>
                  <a:gd name="T22" fmla="*/ 32 w 1481"/>
                  <a:gd name="T23" fmla="*/ 0 h 2496"/>
                  <a:gd name="T24" fmla="*/ 0 w 1481"/>
                  <a:gd name="T25" fmla="*/ 8 h 2496"/>
                  <a:gd name="T26" fmla="*/ 0 w 1481"/>
                  <a:gd name="T27" fmla="*/ 0 h 2496"/>
                  <a:gd name="T28" fmla="*/ 729 w 1481"/>
                  <a:gd name="T29" fmla="*/ 0 h 2496"/>
                  <a:gd name="T30" fmla="*/ 729 w 1481"/>
                  <a:gd name="T31" fmla="*/ 2496 h 2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81" h="2496">
                    <a:moveTo>
                      <a:pt x="1481" y="2496"/>
                    </a:moveTo>
                    <a:lnTo>
                      <a:pt x="779" y="2496"/>
                    </a:lnTo>
                    <a:lnTo>
                      <a:pt x="779" y="0"/>
                    </a:lnTo>
                    <a:lnTo>
                      <a:pt x="1481" y="0"/>
                    </a:lnTo>
                    <a:lnTo>
                      <a:pt x="1481" y="604"/>
                    </a:lnTo>
                    <a:lnTo>
                      <a:pt x="1186" y="604"/>
                    </a:lnTo>
                    <a:lnTo>
                      <a:pt x="1186" y="1901"/>
                    </a:lnTo>
                    <a:lnTo>
                      <a:pt x="1481" y="1901"/>
                    </a:lnTo>
                    <a:lnTo>
                      <a:pt x="1481" y="2496"/>
                    </a:lnTo>
                    <a:moveTo>
                      <a:pt x="729" y="2496"/>
                    </a:moveTo>
                    <a:lnTo>
                      <a:pt x="32" y="2496"/>
                    </a:lnTo>
                    <a:lnTo>
                      <a:pt x="32" y="0"/>
                    </a:lnTo>
                    <a:lnTo>
                      <a:pt x="0" y="8"/>
                    </a:lnTo>
                    <a:lnTo>
                      <a:pt x="0" y="0"/>
                    </a:lnTo>
                    <a:lnTo>
                      <a:pt x="729" y="0"/>
                    </a:lnTo>
                    <a:lnTo>
                      <a:pt x="729" y="2496"/>
                    </a:lnTo>
                  </a:path>
                </a:pathLst>
              </a:custGeom>
              <a:solidFill>
                <a:srgbClr val="72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37" name="Rectangle 2125"/>
              <p:cNvSpPr>
                <a:spLocks noChangeArrowheads="1"/>
              </p:cNvSpPr>
              <p:nvPr/>
            </p:nvSpPr>
            <p:spPr bwMode="auto">
              <a:xfrm>
                <a:off x="5301" y="4018"/>
                <a:ext cx="4" cy="21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38" name="Freeform 2126"/>
              <p:cNvSpPr>
                <a:spLocks noEditPoints="1"/>
              </p:cNvSpPr>
              <p:nvPr/>
            </p:nvSpPr>
            <p:spPr bwMode="auto">
              <a:xfrm>
                <a:off x="5150" y="4018"/>
                <a:ext cx="91" cy="215"/>
              </a:xfrm>
              <a:custGeom>
                <a:avLst/>
                <a:gdLst>
                  <a:gd name="T0" fmla="*/ 1054 w 1054"/>
                  <a:gd name="T1" fmla="*/ 2496 h 2496"/>
                  <a:gd name="T2" fmla="*/ 0 w 1054"/>
                  <a:gd name="T3" fmla="*/ 2496 h 2496"/>
                  <a:gd name="T4" fmla="*/ 0 w 1054"/>
                  <a:gd name="T5" fmla="*/ 253 h 2496"/>
                  <a:gd name="T6" fmla="*/ 1022 w 1054"/>
                  <a:gd name="T7" fmla="*/ 8 h 2496"/>
                  <a:gd name="T8" fmla="*/ 1054 w 1054"/>
                  <a:gd name="T9" fmla="*/ 0 h 2496"/>
                  <a:gd name="T10" fmla="*/ 1054 w 1054"/>
                  <a:gd name="T11" fmla="*/ 2496 h 2496"/>
                  <a:gd name="T12" fmla="*/ 756 w 1054"/>
                  <a:gd name="T13" fmla="*/ 604 h 2496"/>
                  <a:gd name="T14" fmla="*/ 397 w 1054"/>
                  <a:gd name="T15" fmla="*/ 729 h 2496"/>
                  <a:gd name="T16" fmla="*/ 397 w 1054"/>
                  <a:gd name="T17" fmla="*/ 1901 h 2496"/>
                  <a:gd name="T18" fmla="*/ 756 w 1054"/>
                  <a:gd name="T19" fmla="*/ 1901 h 2496"/>
                  <a:gd name="T20" fmla="*/ 756 w 1054"/>
                  <a:gd name="T21" fmla="*/ 604 h 2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4" h="2496">
                    <a:moveTo>
                      <a:pt x="1054" y="2496"/>
                    </a:moveTo>
                    <a:lnTo>
                      <a:pt x="0" y="2496"/>
                    </a:lnTo>
                    <a:lnTo>
                      <a:pt x="0" y="253"/>
                    </a:lnTo>
                    <a:lnTo>
                      <a:pt x="1022" y="8"/>
                    </a:lnTo>
                    <a:lnTo>
                      <a:pt x="1054" y="0"/>
                    </a:lnTo>
                    <a:lnTo>
                      <a:pt x="1054" y="2496"/>
                    </a:lnTo>
                    <a:moveTo>
                      <a:pt x="756" y="604"/>
                    </a:moveTo>
                    <a:lnTo>
                      <a:pt x="397" y="729"/>
                    </a:lnTo>
                    <a:lnTo>
                      <a:pt x="397" y="1901"/>
                    </a:lnTo>
                    <a:lnTo>
                      <a:pt x="756" y="1901"/>
                    </a:lnTo>
                    <a:lnTo>
                      <a:pt x="756" y="604"/>
                    </a:lnTo>
                  </a:path>
                </a:pathLst>
              </a:custGeom>
              <a:solidFill>
                <a:srgbClr val="B9B8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39" name="Freeform 2127"/>
              <p:cNvSpPr>
                <a:spLocks/>
              </p:cNvSpPr>
              <p:nvPr/>
            </p:nvSpPr>
            <p:spPr bwMode="auto">
              <a:xfrm>
                <a:off x="5184" y="4070"/>
                <a:ext cx="31" cy="112"/>
              </a:xfrm>
              <a:custGeom>
                <a:avLst/>
                <a:gdLst>
                  <a:gd name="T0" fmla="*/ 31 w 31"/>
                  <a:gd name="T1" fmla="*/ 112 h 112"/>
                  <a:gd name="T2" fmla="*/ 0 w 31"/>
                  <a:gd name="T3" fmla="*/ 112 h 112"/>
                  <a:gd name="T4" fmla="*/ 0 w 31"/>
                  <a:gd name="T5" fmla="*/ 11 h 112"/>
                  <a:gd name="T6" fmla="*/ 31 w 31"/>
                  <a:gd name="T7" fmla="*/ 0 h 112"/>
                  <a:gd name="T8" fmla="*/ 31 w 31"/>
                  <a:gd name="T9" fmla="*/ 112 h 112"/>
                </a:gdLst>
                <a:ahLst/>
                <a:cxnLst>
                  <a:cxn ang="0">
                    <a:pos x="T0" y="T1"/>
                  </a:cxn>
                  <a:cxn ang="0">
                    <a:pos x="T2" y="T3"/>
                  </a:cxn>
                  <a:cxn ang="0">
                    <a:pos x="T4" y="T5"/>
                  </a:cxn>
                  <a:cxn ang="0">
                    <a:pos x="T6" y="T7"/>
                  </a:cxn>
                  <a:cxn ang="0">
                    <a:pos x="T8" y="T9"/>
                  </a:cxn>
                </a:cxnLst>
                <a:rect l="0" t="0" r="r" b="b"/>
                <a:pathLst>
                  <a:path w="31" h="112">
                    <a:moveTo>
                      <a:pt x="31" y="112"/>
                    </a:moveTo>
                    <a:lnTo>
                      <a:pt x="0" y="112"/>
                    </a:lnTo>
                    <a:lnTo>
                      <a:pt x="0" y="11"/>
                    </a:lnTo>
                    <a:lnTo>
                      <a:pt x="31" y="0"/>
                    </a:lnTo>
                    <a:lnTo>
                      <a:pt x="31" y="112"/>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40" name="Rectangle 2128"/>
              <p:cNvSpPr>
                <a:spLocks noChangeArrowheads="1"/>
              </p:cNvSpPr>
              <p:nvPr/>
            </p:nvSpPr>
            <p:spPr bwMode="auto">
              <a:xfrm>
                <a:off x="5340" y="4070"/>
                <a:ext cx="26" cy="112"/>
              </a:xfrm>
              <a:prstGeom prst="rect">
                <a:avLst/>
              </a:prstGeom>
              <a:solidFill>
                <a:srgbClr val="5E60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41" name="Freeform 2129"/>
              <p:cNvSpPr>
                <a:spLocks noEditPoints="1"/>
              </p:cNvSpPr>
              <p:nvPr/>
            </p:nvSpPr>
            <p:spPr bwMode="auto">
              <a:xfrm>
                <a:off x="5150" y="2554"/>
                <a:ext cx="169" cy="390"/>
              </a:xfrm>
              <a:custGeom>
                <a:avLst/>
                <a:gdLst>
                  <a:gd name="T0" fmla="*/ 1801 w 1957"/>
                  <a:gd name="T1" fmla="*/ 3588 h 4522"/>
                  <a:gd name="T2" fmla="*/ 1751 w 1957"/>
                  <a:gd name="T3" fmla="*/ 4384 h 4522"/>
                  <a:gd name="T4" fmla="*/ 1723 w 1957"/>
                  <a:gd name="T5" fmla="*/ 3533 h 4522"/>
                  <a:gd name="T6" fmla="*/ 1560 w 1957"/>
                  <a:gd name="T7" fmla="*/ 4256 h 4522"/>
                  <a:gd name="T8" fmla="*/ 1408 w 1957"/>
                  <a:gd name="T9" fmla="*/ 3852 h 4522"/>
                  <a:gd name="T10" fmla="*/ 845 w 1957"/>
                  <a:gd name="T11" fmla="*/ 3778 h 4522"/>
                  <a:gd name="T12" fmla="*/ 1373 w 1957"/>
                  <a:gd name="T13" fmla="*/ 3655 h 4522"/>
                  <a:gd name="T14" fmla="*/ 1560 w 1957"/>
                  <a:gd name="T15" fmla="*/ 4256 h 4522"/>
                  <a:gd name="T16" fmla="*/ 1408 w 1957"/>
                  <a:gd name="T17" fmla="*/ 3926 h 4522"/>
                  <a:gd name="T18" fmla="*/ 658 w 1957"/>
                  <a:gd name="T19" fmla="*/ 3652 h 4522"/>
                  <a:gd name="T20" fmla="*/ 791 w 1957"/>
                  <a:gd name="T21" fmla="*/ 3741 h 4522"/>
                  <a:gd name="T22" fmla="*/ 1801 w 1957"/>
                  <a:gd name="T23" fmla="*/ 3502 h 4522"/>
                  <a:gd name="T24" fmla="*/ 1957 w 1957"/>
                  <a:gd name="T25" fmla="*/ 3495 h 4522"/>
                  <a:gd name="T26" fmla="*/ 0 w 1957"/>
                  <a:gd name="T27" fmla="*/ 3211 h 4522"/>
                  <a:gd name="T28" fmla="*/ 39 w 1957"/>
                  <a:gd name="T29" fmla="*/ 224 h 4522"/>
                  <a:gd name="T30" fmla="*/ 112 w 1957"/>
                  <a:gd name="T31" fmla="*/ 999 h 4522"/>
                  <a:gd name="T32" fmla="*/ 847 w 1957"/>
                  <a:gd name="T33" fmla="*/ 740 h 4522"/>
                  <a:gd name="T34" fmla="*/ 897 w 1957"/>
                  <a:gd name="T35" fmla="*/ 2590 h 4522"/>
                  <a:gd name="T36" fmla="*/ 1323 w 1957"/>
                  <a:gd name="T37" fmla="*/ 3244 h 4522"/>
                  <a:gd name="T38" fmla="*/ 45 w 1957"/>
                  <a:gd name="T39" fmla="*/ 2933 h 4522"/>
                  <a:gd name="T40" fmla="*/ 420 w 1957"/>
                  <a:gd name="T41" fmla="*/ 2933 h 4522"/>
                  <a:gd name="T42" fmla="*/ 293 w 1957"/>
                  <a:gd name="T43" fmla="*/ 2323 h 4522"/>
                  <a:gd name="T44" fmla="*/ 162 w 1957"/>
                  <a:gd name="T45" fmla="*/ 2346 h 4522"/>
                  <a:gd name="T46" fmla="*/ 92 w 1957"/>
                  <a:gd name="T47" fmla="*/ 2352 h 4522"/>
                  <a:gd name="T48" fmla="*/ 112 w 1957"/>
                  <a:gd name="T49" fmla="*/ 2933 h 4522"/>
                  <a:gd name="T50" fmla="*/ 45 w 1957"/>
                  <a:gd name="T51" fmla="*/ 1938 h 4522"/>
                  <a:gd name="T52" fmla="*/ 343 w 1957"/>
                  <a:gd name="T53" fmla="*/ 1888 h 4522"/>
                  <a:gd name="T54" fmla="*/ 293 w 1957"/>
                  <a:gd name="T55" fmla="*/ 1308 h 4522"/>
                  <a:gd name="T56" fmla="*/ 112 w 1957"/>
                  <a:gd name="T57" fmla="*/ 1302 h 4522"/>
                  <a:gd name="T58" fmla="*/ 92 w 1957"/>
                  <a:gd name="T59" fmla="*/ 1358 h 4522"/>
                  <a:gd name="T60" fmla="*/ 45 w 1957"/>
                  <a:gd name="T61" fmla="*/ 1888 h 4522"/>
                  <a:gd name="T62" fmla="*/ 1592 w 1957"/>
                  <a:gd name="T63" fmla="*/ 3390 h 4522"/>
                  <a:gd name="T64" fmla="*/ 1560 w 1957"/>
                  <a:gd name="T65" fmla="*/ 3404 h 4522"/>
                  <a:gd name="T66" fmla="*/ 1610 w 1957"/>
                  <a:gd name="T67" fmla="*/ 3512 h 4522"/>
                  <a:gd name="T68" fmla="*/ 1610 w 1957"/>
                  <a:gd name="T69" fmla="*/ 3512 h 4522"/>
                  <a:gd name="T70" fmla="*/ 1748 w 1957"/>
                  <a:gd name="T71" fmla="*/ 3474 h 4522"/>
                  <a:gd name="T72" fmla="*/ 1898 w 1957"/>
                  <a:gd name="T73" fmla="*/ 3393 h 4522"/>
                  <a:gd name="T74" fmla="*/ 1373 w 1957"/>
                  <a:gd name="T75" fmla="*/ 2603 h 4522"/>
                  <a:gd name="T76" fmla="*/ 1898 w 1957"/>
                  <a:gd name="T77" fmla="*/ 2935 h 4522"/>
                  <a:gd name="T78" fmla="*/ 1447 w 1957"/>
                  <a:gd name="T79" fmla="*/ 2026 h 4522"/>
                  <a:gd name="T80" fmla="*/ 1898 w 1957"/>
                  <a:gd name="T81" fmla="*/ 2190 h 4522"/>
                  <a:gd name="T82" fmla="*/ 1957 w 1957"/>
                  <a:gd name="T83" fmla="*/ 3434 h 4522"/>
                  <a:gd name="T84" fmla="*/ 1529 w 1957"/>
                  <a:gd name="T85" fmla="*/ 3355 h 4522"/>
                  <a:gd name="T86" fmla="*/ 162 w 1957"/>
                  <a:gd name="T87" fmla="*/ 2933 h 4522"/>
                  <a:gd name="T88" fmla="*/ 293 w 1957"/>
                  <a:gd name="T89" fmla="*/ 2933 h 4522"/>
                  <a:gd name="T90" fmla="*/ 897 w 1957"/>
                  <a:gd name="T91" fmla="*/ 2285 h 4522"/>
                  <a:gd name="T92" fmla="*/ 1322 w 1957"/>
                  <a:gd name="T93" fmla="*/ 2686 h 4522"/>
                  <a:gd name="T94" fmla="*/ 897 w 1957"/>
                  <a:gd name="T95" fmla="*/ 2225 h 4522"/>
                  <a:gd name="T96" fmla="*/ 1322 w 1957"/>
                  <a:gd name="T97" fmla="*/ 2509 h 4522"/>
                  <a:gd name="T98" fmla="*/ 897 w 1957"/>
                  <a:gd name="T99" fmla="*/ 1719 h 4522"/>
                  <a:gd name="T100" fmla="*/ 1323 w 1957"/>
                  <a:gd name="T101" fmla="*/ 1943 h 4522"/>
                  <a:gd name="T102" fmla="*/ 1322 w 1957"/>
                  <a:gd name="T103" fmla="*/ 1741 h 4522"/>
                  <a:gd name="T104" fmla="*/ 1323 w 1957"/>
                  <a:gd name="T105" fmla="*/ 1943 h 4522"/>
                  <a:gd name="T106" fmla="*/ 162 w 1957"/>
                  <a:gd name="T107" fmla="*/ 1358 h 4522"/>
                  <a:gd name="T108" fmla="*/ 1322 w 1957"/>
                  <a:gd name="T109" fmla="*/ 1681 h 4522"/>
                  <a:gd name="T110" fmla="*/ 1322 w 1957"/>
                  <a:gd name="T111" fmla="*/ 1523 h 4522"/>
                  <a:gd name="T112" fmla="*/ 897 w 1957"/>
                  <a:gd name="T113" fmla="*/ 1179 h 4522"/>
                  <a:gd name="T114" fmla="*/ 1322 w 1957"/>
                  <a:gd name="T115" fmla="*/ 1463 h 4522"/>
                  <a:gd name="T116" fmla="*/ 897 w 1957"/>
                  <a:gd name="T117" fmla="*/ 803 h 4522"/>
                  <a:gd name="T118" fmla="*/ 293 w 1957"/>
                  <a:gd name="T119" fmla="*/ 949 h 4522"/>
                  <a:gd name="T120" fmla="*/ 250 w 1957"/>
                  <a:gd name="T121" fmla="*/ 359 h 4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57" h="4522">
                    <a:moveTo>
                      <a:pt x="1957" y="4522"/>
                    </a:moveTo>
                    <a:lnTo>
                      <a:pt x="1801" y="4418"/>
                    </a:lnTo>
                    <a:lnTo>
                      <a:pt x="1801" y="3588"/>
                    </a:lnTo>
                    <a:lnTo>
                      <a:pt x="1957" y="3698"/>
                    </a:lnTo>
                    <a:lnTo>
                      <a:pt x="1957" y="4522"/>
                    </a:lnTo>
                    <a:moveTo>
                      <a:pt x="1751" y="4384"/>
                    </a:moveTo>
                    <a:lnTo>
                      <a:pt x="1610" y="4290"/>
                    </a:lnTo>
                    <a:lnTo>
                      <a:pt x="1610" y="3564"/>
                    </a:lnTo>
                    <a:lnTo>
                      <a:pt x="1723" y="3533"/>
                    </a:lnTo>
                    <a:lnTo>
                      <a:pt x="1751" y="3552"/>
                    </a:lnTo>
                    <a:lnTo>
                      <a:pt x="1751" y="4384"/>
                    </a:lnTo>
                    <a:moveTo>
                      <a:pt x="1560" y="4256"/>
                    </a:moveTo>
                    <a:lnTo>
                      <a:pt x="1458" y="4188"/>
                    </a:lnTo>
                    <a:lnTo>
                      <a:pt x="1458" y="3852"/>
                    </a:lnTo>
                    <a:lnTo>
                      <a:pt x="1408" y="3852"/>
                    </a:lnTo>
                    <a:lnTo>
                      <a:pt x="1408" y="3874"/>
                    </a:lnTo>
                    <a:lnTo>
                      <a:pt x="1115" y="3958"/>
                    </a:lnTo>
                    <a:lnTo>
                      <a:pt x="845" y="3778"/>
                    </a:lnTo>
                    <a:lnTo>
                      <a:pt x="1323" y="3644"/>
                    </a:lnTo>
                    <a:lnTo>
                      <a:pt x="1323" y="3655"/>
                    </a:lnTo>
                    <a:lnTo>
                      <a:pt x="1373" y="3655"/>
                    </a:lnTo>
                    <a:lnTo>
                      <a:pt x="1373" y="3630"/>
                    </a:lnTo>
                    <a:lnTo>
                      <a:pt x="1560" y="3578"/>
                    </a:lnTo>
                    <a:lnTo>
                      <a:pt x="1560" y="4256"/>
                    </a:lnTo>
                    <a:moveTo>
                      <a:pt x="1408" y="4154"/>
                    </a:moveTo>
                    <a:lnTo>
                      <a:pt x="1170" y="3995"/>
                    </a:lnTo>
                    <a:lnTo>
                      <a:pt x="1408" y="3926"/>
                    </a:lnTo>
                    <a:lnTo>
                      <a:pt x="1408" y="4154"/>
                    </a:lnTo>
                    <a:moveTo>
                      <a:pt x="791" y="3741"/>
                    </a:moveTo>
                    <a:lnTo>
                      <a:pt x="658" y="3652"/>
                    </a:lnTo>
                    <a:lnTo>
                      <a:pt x="1323" y="3465"/>
                    </a:lnTo>
                    <a:lnTo>
                      <a:pt x="1323" y="3592"/>
                    </a:lnTo>
                    <a:lnTo>
                      <a:pt x="791" y="3741"/>
                    </a:lnTo>
                    <a:moveTo>
                      <a:pt x="1957" y="3637"/>
                    </a:moveTo>
                    <a:lnTo>
                      <a:pt x="1801" y="3527"/>
                    </a:lnTo>
                    <a:lnTo>
                      <a:pt x="1801" y="3502"/>
                    </a:lnTo>
                    <a:lnTo>
                      <a:pt x="1898" y="3554"/>
                    </a:lnTo>
                    <a:lnTo>
                      <a:pt x="1898" y="3454"/>
                    </a:lnTo>
                    <a:lnTo>
                      <a:pt x="1957" y="3495"/>
                    </a:lnTo>
                    <a:lnTo>
                      <a:pt x="1957" y="3637"/>
                    </a:lnTo>
                    <a:moveTo>
                      <a:pt x="603" y="3615"/>
                    </a:moveTo>
                    <a:lnTo>
                      <a:pt x="0" y="3211"/>
                    </a:lnTo>
                    <a:lnTo>
                      <a:pt x="0" y="0"/>
                    </a:lnTo>
                    <a:lnTo>
                      <a:pt x="39" y="26"/>
                    </a:lnTo>
                    <a:lnTo>
                      <a:pt x="39" y="224"/>
                    </a:lnTo>
                    <a:lnTo>
                      <a:pt x="172" y="309"/>
                    </a:lnTo>
                    <a:lnTo>
                      <a:pt x="112" y="309"/>
                    </a:lnTo>
                    <a:lnTo>
                      <a:pt x="112" y="999"/>
                    </a:lnTo>
                    <a:lnTo>
                      <a:pt x="343" y="999"/>
                    </a:lnTo>
                    <a:lnTo>
                      <a:pt x="343" y="418"/>
                    </a:lnTo>
                    <a:lnTo>
                      <a:pt x="847" y="740"/>
                    </a:lnTo>
                    <a:lnTo>
                      <a:pt x="847" y="3492"/>
                    </a:lnTo>
                    <a:lnTo>
                      <a:pt x="897" y="3492"/>
                    </a:lnTo>
                    <a:lnTo>
                      <a:pt x="897" y="2590"/>
                    </a:lnTo>
                    <a:lnTo>
                      <a:pt x="1322" y="2873"/>
                    </a:lnTo>
                    <a:lnTo>
                      <a:pt x="1322" y="3244"/>
                    </a:lnTo>
                    <a:lnTo>
                      <a:pt x="1323" y="3244"/>
                    </a:lnTo>
                    <a:lnTo>
                      <a:pt x="1323" y="3413"/>
                    </a:lnTo>
                    <a:lnTo>
                      <a:pt x="603" y="3615"/>
                    </a:lnTo>
                    <a:moveTo>
                      <a:pt x="45" y="2933"/>
                    </a:moveTo>
                    <a:lnTo>
                      <a:pt x="45" y="2983"/>
                    </a:lnTo>
                    <a:lnTo>
                      <a:pt x="420" y="2983"/>
                    </a:lnTo>
                    <a:lnTo>
                      <a:pt x="420" y="2933"/>
                    </a:lnTo>
                    <a:lnTo>
                      <a:pt x="343" y="2933"/>
                    </a:lnTo>
                    <a:lnTo>
                      <a:pt x="343" y="2323"/>
                    </a:lnTo>
                    <a:lnTo>
                      <a:pt x="293" y="2323"/>
                    </a:lnTo>
                    <a:lnTo>
                      <a:pt x="293" y="2352"/>
                    </a:lnTo>
                    <a:lnTo>
                      <a:pt x="162" y="2352"/>
                    </a:lnTo>
                    <a:lnTo>
                      <a:pt x="162" y="2346"/>
                    </a:lnTo>
                    <a:lnTo>
                      <a:pt x="112" y="2346"/>
                    </a:lnTo>
                    <a:lnTo>
                      <a:pt x="112" y="2352"/>
                    </a:lnTo>
                    <a:lnTo>
                      <a:pt x="92" y="2352"/>
                    </a:lnTo>
                    <a:lnTo>
                      <a:pt x="92" y="2402"/>
                    </a:lnTo>
                    <a:lnTo>
                      <a:pt x="112" y="2402"/>
                    </a:lnTo>
                    <a:lnTo>
                      <a:pt x="112" y="2933"/>
                    </a:lnTo>
                    <a:lnTo>
                      <a:pt x="45" y="2933"/>
                    </a:lnTo>
                    <a:moveTo>
                      <a:pt x="45" y="1888"/>
                    </a:moveTo>
                    <a:lnTo>
                      <a:pt x="45" y="1938"/>
                    </a:lnTo>
                    <a:lnTo>
                      <a:pt x="420" y="1938"/>
                    </a:lnTo>
                    <a:lnTo>
                      <a:pt x="420" y="1888"/>
                    </a:lnTo>
                    <a:lnTo>
                      <a:pt x="343" y="1888"/>
                    </a:lnTo>
                    <a:lnTo>
                      <a:pt x="343" y="1278"/>
                    </a:lnTo>
                    <a:lnTo>
                      <a:pt x="293" y="1278"/>
                    </a:lnTo>
                    <a:lnTo>
                      <a:pt x="293" y="1308"/>
                    </a:lnTo>
                    <a:lnTo>
                      <a:pt x="162" y="1308"/>
                    </a:lnTo>
                    <a:lnTo>
                      <a:pt x="162" y="1302"/>
                    </a:lnTo>
                    <a:lnTo>
                      <a:pt x="112" y="1302"/>
                    </a:lnTo>
                    <a:lnTo>
                      <a:pt x="112" y="1308"/>
                    </a:lnTo>
                    <a:lnTo>
                      <a:pt x="92" y="1308"/>
                    </a:lnTo>
                    <a:lnTo>
                      <a:pt x="92" y="1358"/>
                    </a:lnTo>
                    <a:lnTo>
                      <a:pt x="112" y="1358"/>
                    </a:lnTo>
                    <a:lnTo>
                      <a:pt x="112" y="1888"/>
                    </a:lnTo>
                    <a:lnTo>
                      <a:pt x="45" y="1888"/>
                    </a:lnTo>
                    <a:moveTo>
                      <a:pt x="1373" y="3578"/>
                    </a:moveTo>
                    <a:lnTo>
                      <a:pt x="1373" y="3451"/>
                    </a:lnTo>
                    <a:lnTo>
                      <a:pt x="1592" y="3390"/>
                    </a:lnTo>
                    <a:lnTo>
                      <a:pt x="1594" y="3391"/>
                    </a:lnTo>
                    <a:lnTo>
                      <a:pt x="1585" y="3404"/>
                    </a:lnTo>
                    <a:lnTo>
                      <a:pt x="1560" y="3404"/>
                    </a:lnTo>
                    <a:lnTo>
                      <a:pt x="1560" y="3526"/>
                    </a:lnTo>
                    <a:lnTo>
                      <a:pt x="1373" y="3578"/>
                    </a:lnTo>
                    <a:moveTo>
                      <a:pt x="1610" y="3512"/>
                    </a:moveTo>
                    <a:lnTo>
                      <a:pt x="1610" y="3452"/>
                    </a:lnTo>
                    <a:lnTo>
                      <a:pt x="1671" y="3495"/>
                    </a:lnTo>
                    <a:lnTo>
                      <a:pt x="1610" y="3512"/>
                    </a:lnTo>
                    <a:moveTo>
                      <a:pt x="1733" y="3478"/>
                    </a:moveTo>
                    <a:lnTo>
                      <a:pt x="1656" y="3424"/>
                    </a:lnTo>
                    <a:lnTo>
                      <a:pt x="1748" y="3474"/>
                    </a:lnTo>
                    <a:lnTo>
                      <a:pt x="1733" y="3478"/>
                    </a:lnTo>
                    <a:moveTo>
                      <a:pt x="1957" y="3434"/>
                    </a:moveTo>
                    <a:lnTo>
                      <a:pt x="1898" y="3393"/>
                    </a:lnTo>
                    <a:lnTo>
                      <a:pt x="1898" y="3067"/>
                    </a:lnTo>
                    <a:lnTo>
                      <a:pt x="1373" y="2720"/>
                    </a:lnTo>
                    <a:lnTo>
                      <a:pt x="1373" y="2603"/>
                    </a:lnTo>
                    <a:lnTo>
                      <a:pt x="1419" y="2633"/>
                    </a:lnTo>
                    <a:lnTo>
                      <a:pt x="1426" y="2623"/>
                    </a:lnTo>
                    <a:lnTo>
                      <a:pt x="1898" y="2935"/>
                    </a:lnTo>
                    <a:lnTo>
                      <a:pt x="1898" y="2377"/>
                    </a:lnTo>
                    <a:lnTo>
                      <a:pt x="1422" y="2063"/>
                    </a:lnTo>
                    <a:lnTo>
                      <a:pt x="1447" y="2026"/>
                    </a:lnTo>
                    <a:lnTo>
                      <a:pt x="1373" y="1977"/>
                    </a:lnTo>
                    <a:lnTo>
                      <a:pt x="1373" y="1843"/>
                    </a:lnTo>
                    <a:lnTo>
                      <a:pt x="1898" y="2190"/>
                    </a:lnTo>
                    <a:lnTo>
                      <a:pt x="1898" y="1412"/>
                    </a:lnTo>
                    <a:lnTo>
                      <a:pt x="1957" y="1449"/>
                    </a:lnTo>
                    <a:lnTo>
                      <a:pt x="1957" y="3434"/>
                    </a:lnTo>
                    <a:moveTo>
                      <a:pt x="1373" y="3399"/>
                    </a:moveTo>
                    <a:lnTo>
                      <a:pt x="1373" y="3271"/>
                    </a:lnTo>
                    <a:lnTo>
                      <a:pt x="1529" y="3355"/>
                    </a:lnTo>
                    <a:lnTo>
                      <a:pt x="1373" y="3399"/>
                    </a:lnTo>
                    <a:moveTo>
                      <a:pt x="293" y="2933"/>
                    </a:moveTo>
                    <a:lnTo>
                      <a:pt x="162" y="2933"/>
                    </a:lnTo>
                    <a:lnTo>
                      <a:pt x="162" y="2402"/>
                    </a:lnTo>
                    <a:lnTo>
                      <a:pt x="293" y="2402"/>
                    </a:lnTo>
                    <a:lnTo>
                      <a:pt x="293" y="2933"/>
                    </a:lnTo>
                    <a:moveTo>
                      <a:pt x="1322" y="2813"/>
                    </a:moveTo>
                    <a:lnTo>
                      <a:pt x="897" y="2530"/>
                    </a:lnTo>
                    <a:lnTo>
                      <a:pt x="897" y="2285"/>
                    </a:lnTo>
                    <a:lnTo>
                      <a:pt x="1323" y="2570"/>
                    </a:lnTo>
                    <a:lnTo>
                      <a:pt x="1323" y="2687"/>
                    </a:lnTo>
                    <a:lnTo>
                      <a:pt x="1322" y="2686"/>
                    </a:lnTo>
                    <a:lnTo>
                      <a:pt x="1322" y="2813"/>
                    </a:lnTo>
                    <a:moveTo>
                      <a:pt x="1322" y="2509"/>
                    </a:moveTo>
                    <a:lnTo>
                      <a:pt x="897" y="2225"/>
                    </a:lnTo>
                    <a:lnTo>
                      <a:pt x="897" y="1980"/>
                    </a:lnTo>
                    <a:lnTo>
                      <a:pt x="1322" y="2264"/>
                    </a:lnTo>
                    <a:lnTo>
                      <a:pt x="1322" y="2509"/>
                    </a:lnTo>
                    <a:moveTo>
                      <a:pt x="1322" y="2204"/>
                    </a:moveTo>
                    <a:lnTo>
                      <a:pt x="897" y="1920"/>
                    </a:lnTo>
                    <a:lnTo>
                      <a:pt x="897" y="1719"/>
                    </a:lnTo>
                    <a:lnTo>
                      <a:pt x="1322" y="2003"/>
                    </a:lnTo>
                    <a:lnTo>
                      <a:pt x="1322" y="2204"/>
                    </a:lnTo>
                    <a:moveTo>
                      <a:pt x="1323" y="1943"/>
                    </a:moveTo>
                    <a:lnTo>
                      <a:pt x="897" y="1659"/>
                    </a:lnTo>
                    <a:lnTo>
                      <a:pt x="897" y="1458"/>
                    </a:lnTo>
                    <a:lnTo>
                      <a:pt x="1322" y="1741"/>
                    </a:lnTo>
                    <a:lnTo>
                      <a:pt x="1322" y="1809"/>
                    </a:lnTo>
                    <a:lnTo>
                      <a:pt x="1323" y="1810"/>
                    </a:lnTo>
                    <a:lnTo>
                      <a:pt x="1323" y="1943"/>
                    </a:lnTo>
                    <a:moveTo>
                      <a:pt x="293" y="1888"/>
                    </a:moveTo>
                    <a:lnTo>
                      <a:pt x="162" y="1888"/>
                    </a:lnTo>
                    <a:lnTo>
                      <a:pt x="162" y="1358"/>
                    </a:lnTo>
                    <a:lnTo>
                      <a:pt x="293" y="1358"/>
                    </a:lnTo>
                    <a:lnTo>
                      <a:pt x="293" y="1888"/>
                    </a:lnTo>
                    <a:moveTo>
                      <a:pt x="1322" y="1681"/>
                    </a:moveTo>
                    <a:lnTo>
                      <a:pt x="897" y="1398"/>
                    </a:lnTo>
                    <a:lnTo>
                      <a:pt x="897" y="1239"/>
                    </a:lnTo>
                    <a:lnTo>
                      <a:pt x="1322" y="1523"/>
                    </a:lnTo>
                    <a:lnTo>
                      <a:pt x="1322" y="1681"/>
                    </a:lnTo>
                    <a:moveTo>
                      <a:pt x="1322" y="1463"/>
                    </a:moveTo>
                    <a:lnTo>
                      <a:pt x="897" y="1179"/>
                    </a:lnTo>
                    <a:lnTo>
                      <a:pt x="897" y="1021"/>
                    </a:lnTo>
                    <a:lnTo>
                      <a:pt x="1322" y="1304"/>
                    </a:lnTo>
                    <a:lnTo>
                      <a:pt x="1322" y="1463"/>
                    </a:lnTo>
                    <a:moveTo>
                      <a:pt x="1322" y="1244"/>
                    </a:moveTo>
                    <a:lnTo>
                      <a:pt x="897" y="961"/>
                    </a:lnTo>
                    <a:lnTo>
                      <a:pt x="897" y="803"/>
                    </a:lnTo>
                    <a:lnTo>
                      <a:pt x="1322" y="1086"/>
                    </a:lnTo>
                    <a:lnTo>
                      <a:pt x="1322" y="1244"/>
                    </a:lnTo>
                    <a:moveTo>
                      <a:pt x="293" y="949"/>
                    </a:moveTo>
                    <a:lnTo>
                      <a:pt x="162" y="949"/>
                    </a:lnTo>
                    <a:lnTo>
                      <a:pt x="162" y="359"/>
                    </a:lnTo>
                    <a:lnTo>
                      <a:pt x="250" y="359"/>
                    </a:lnTo>
                    <a:lnTo>
                      <a:pt x="293" y="386"/>
                    </a:lnTo>
                    <a:lnTo>
                      <a:pt x="293" y="949"/>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42" name="Freeform 2130"/>
              <p:cNvSpPr>
                <a:spLocks noEditPoints="1"/>
              </p:cNvSpPr>
              <p:nvPr/>
            </p:nvSpPr>
            <p:spPr bwMode="auto">
              <a:xfrm>
                <a:off x="5218" y="2854"/>
                <a:ext cx="83" cy="26"/>
              </a:xfrm>
              <a:custGeom>
                <a:avLst/>
                <a:gdLst>
                  <a:gd name="T0" fmla="*/ 54 w 960"/>
                  <a:gd name="T1" fmla="*/ 304 h 304"/>
                  <a:gd name="T2" fmla="*/ 0 w 960"/>
                  <a:gd name="T3" fmla="*/ 267 h 304"/>
                  <a:gd name="T4" fmla="*/ 532 w 960"/>
                  <a:gd name="T5" fmla="*/ 118 h 304"/>
                  <a:gd name="T6" fmla="*/ 532 w 960"/>
                  <a:gd name="T7" fmla="*/ 170 h 304"/>
                  <a:gd name="T8" fmla="*/ 54 w 960"/>
                  <a:gd name="T9" fmla="*/ 304 h 304"/>
                  <a:gd name="T10" fmla="*/ 582 w 960"/>
                  <a:gd name="T11" fmla="*/ 156 h 304"/>
                  <a:gd name="T12" fmla="*/ 582 w 960"/>
                  <a:gd name="T13" fmla="*/ 104 h 304"/>
                  <a:gd name="T14" fmla="*/ 769 w 960"/>
                  <a:gd name="T15" fmla="*/ 52 h 304"/>
                  <a:gd name="T16" fmla="*/ 769 w 960"/>
                  <a:gd name="T17" fmla="*/ 104 h 304"/>
                  <a:gd name="T18" fmla="*/ 582 w 960"/>
                  <a:gd name="T19" fmla="*/ 156 h 304"/>
                  <a:gd name="T20" fmla="*/ 819 w 960"/>
                  <a:gd name="T21" fmla="*/ 90 h 304"/>
                  <a:gd name="T22" fmla="*/ 819 w 960"/>
                  <a:gd name="T23" fmla="*/ 38 h 304"/>
                  <a:gd name="T24" fmla="*/ 880 w 960"/>
                  <a:gd name="T25" fmla="*/ 21 h 304"/>
                  <a:gd name="T26" fmla="*/ 932 w 960"/>
                  <a:gd name="T27" fmla="*/ 59 h 304"/>
                  <a:gd name="T28" fmla="*/ 819 w 960"/>
                  <a:gd name="T29" fmla="*/ 90 h 304"/>
                  <a:gd name="T30" fmla="*/ 960 w 960"/>
                  <a:gd name="T31" fmla="*/ 17 h 304"/>
                  <a:gd name="T32" fmla="*/ 942 w 960"/>
                  <a:gd name="T33" fmla="*/ 4 h 304"/>
                  <a:gd name="T34" fmla="*/ 957 w 960"/>
                  <a:gd name="T35" fmla="*/ 0 h 304"/>
                  <a:gd name="T36" fmla="*/ 960 w 960"/>
                  <a:gd name="T37" fmla="*/ 1 h 304"/>
                  <a:gd name="T38" fmla="*/ 960 w 960"/>
                  <a:gd name="T39" fmla="*/ 17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0" h="304">
                    <a:moveTo>
                      <a:pt x="54" y="304"/>
                    </a:moveTo>
                    <a:lnTo>
                      <a:pt x="0" y="267"/>
                    </a:lnTo>
                    <a:lnTo>
                      <a:pt x="532" y="118"/>
                    </a:lnTo>
                    <a:lnTo>
                      <a:pt x="532" y="170"/>
                    </a:lnTo>
                    <a:lnTo>
                      <a:pt x="54" y="304"/>
                    </a:lnTo>
                    <a:moveTo>
                      <a:pt x="582" y="156"/>
                    </a:moveTo>
                    <a:lnTo>
                      <a:pt x="582" y="104"/>
                    </a:lnTo>
                    <a:lnTo>
                      <a:pt x="769" y="52"/>
                    </a:lnTo>
                    <a:lnTo>
                      <a:pt x="769" y="104"/>
                    </a:lnTo>
                    <a:lnTo>
                      <a:pt x="582" y="156"/>
                    </a:lnTo>
                    <a:moveTo>
                      <a:pt x="819" y="90"/>
                    </a:moveTo>
                    <a:lnTo>
                      <a:pt x="819" y="38"/>
                    </a:lnTo>
                    <a:lnTo>
                      <a:pt x="880" y="21"/>
                    </a:lnTo>
                    <a:lnTo>
                      <a:pt x="932" y="59"/>
                    </a:lnTo>
                    <a:lnTo>
                      <a:pt x="819" y="90"/>
                    </a:lnTo>
                    <a:moveTo>
                      <a:pt x="960" y="17"/>
                    </a:moveTo>
                    <a:lnTo>
                      <a:pt x="942" y="4"/>
                    </a:lnTo>
                    <a:lnTo>
                      <a:pt x="957" y="0"/>
                    </a:lnTo>
                    <a:lnTo>
                      <a:pt x="960" y="1"/>
                    </a:lnTo>
                    <a:lnTo>
                      <a:pt x="960" y="17"/>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43" name="Freeform 2131"/>
              <p:cNvSpPr>
                <a:spLocks noEditPoints="1"/>
              </p:cNvSpPr>
              <p:nvPr/>
            </p:nvSpPr>
            <p:spPr bwMode="auto">
              <a:xfrm>
                <a:off x="5202" y="2844"/>
                <a:ext cx="85" cy="25"/>
              </a:xfrm>
              <a:custGeom>
                <a:avLst/>
                <a:gdLst>
                  <a:gd name="T0" fmla="*/ 55 w 989"/>
                  <a:gd name="T1" fmla="*/ 297 h 297"/>
                  <a:gd name="T2" fmla="*/ 0 w 989"/>
                  <a:gd name="T3" fmla="*/ 260 h 297"/>
                  <a:gd name="T4" fmla="*/ 720 w 989"/>
                  <a:gd name="T5" fmla="*/ 58 h 297"/>
                  <a:gd name="T6" fmla="*/ 720 w 989"/>
                  <a:gd name="T7" fmla="*/ 110 h 297"/>
                  <a:gd name="T8" fmla="*/ 55 w 989"/>
                  <a:gd name="T9" fmla="*/ 297 h 297"/>
                  <a:gd name="T10" fmla="*/ 770 w 989"/>
                  <a:gd name="T11" fmla="*/ 96 h 297"/>
                  <a:gd name="T12" fmla="*/ 770 w 989"/>
                  <a:gd name="T13" fmla="*/ 44 h 297"/>
                  <a:gd name="T14" fmla="*/ 926 w 989"/>
                  <a:gd name="T15" fmla="*/ 0 h 297"/>
                  <a:gd name="T16" fmla="*/ 989 w 989"/>
                  <a:gd name="T17" fmla="*/ 35 h 297"/>
                  <a:gd name="T18" fmla="*/ 770 w 989"/>
                  <a:gd name="T19" fmla="*/ 9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9" h="297">
                    <a:moveTo>
                      <a:pt x="55" y="297"/>
                    </a:moveTo>
                    <a:lnTo>
                      <a:pt x="0" y="260"/>
                    </a:lnTo>
                    <a:lnTo>
                      <a:pt x="720" y="58"/>
                    </a:lnTo>
                    <a:lnTo>
                      <a:pt x="720" y="110"/>
                    </a:lnTo>
                    <a:lnTo>
                      <a:pt x="55" y="297"/>
                    </a:lnTo>
                    <a:moveTo>
                      <a:pt x="770" y="96"/>
                    </a:moveTo>
                    <a:lnTo>
                      <a:pt x="770" y="44"/>
                    </a:lnTo>
                    <a:lnTo>
                      <a:pt x="926" y="0"/>
                    </a:lnTo>
                    <a:lnTo>
                      <a:pt x="989" y="35"/>
                    </a:lnTo>
                    <a:lnTo>
                      <a:pt x="770" y="9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44" name="Freeform 2132"/>
              <p:cNvSpPr>
                <a:spLocks noEditPoints="1"/>
              </p:cNvSpPr>
              <p:nvPr/>
            </p:nvSpPr>
            <p:spPr bwMode="auto">
              <a:xfrm>
                <a:off x="5287" y="2847"/>
                <a:ext cx="32" cy="26"/>
              </a:xfrm>
              <a:custGeom>
                <a:avLst/>
                <a:gdLst>
                  <a:gd name="T0" fmla="*/ 372 w 372"/>
                  <a:gd name="T1" fmla="*/ 307 h 307"/>
                  <a:gd name="T2" fmla="*/ 216 w 372"/>
                  <a:gd name="T3" fmla="*/ 197 h 307"/>
                  <a:gd name="T4" fmla="*/ 216 w 372"/>
                  <a:gd name="T5" fmla="*/ 136 h 307"/>
                  <a:gd name="T6" fmla="*/ 372 w 372"/>
                  <a:gd name="T7" fmla="*/ 246 h 307"/>
                  <a:gd name="T8" fmla="*/ 372 w 372"/>
                  <a:gd name="T9" fmla="*/ 307 h 307"/>
                  <a:gd name="T10" fmla="*/ 166 w 372"/>
                  <a:gd name="T11" fmla="*/ 161 h 307"/>
                  <a:gd name="T12" fmla="*/ 138 w 372"/>
                  <a:gd name="T13" fmla="*/ 142 h 307"/>
                  <a:gd name="T14" fmla="*/ 86 w 372"/>
                  <a:gd name="T15" fmla="*/ 104 h 307"/>
                  <a:gd name="T16" fmla="*/ 25 w 372"/>
                  <a:gd name="T17" fmla="*/ 61 h 307"/>
                  <a:gd name="T18" fmla="*/ 25 w 372"/>
                  <a:gd name="T19" fmla="*/ 13 h 307"/>
                  <a:gd name="T20" fmla="*/ 0 w 372"/>
                  <a:gd name="T21" fmla="*/ 13 h 307"/>
                  <a:gd name="T22" fmla="*/ 9 w 372"/>
                  <a:gd name="T23" fmla="*/ 0 h 307"/>
                  <a:gd name="T24" fmla="*/ 71 w 372"/>
                  <a:gd name="T25" fmla="*/ 33 h 307"/>
                  <a:gd name="T26" fmla="*/ 148 w 372"/>
                  <a:gd name="T27" fmla="*/ 87 h 307"/>
                  <a:gd name="T28" fmla="*/ 166 w 372"/>
                  <a:gd name="T29" fmla="*/ 100 h 307"/>
                  <a:gd name="T30" fmla="*/ 166 w 372"/>
                  <a:gd name="T31" fmla="*/ 16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2" h="307">
                    <a:moveTo>
                      <a:pt x="372" y="307"/>
                    </a:moveTo>
                    <a:lnTo>
                      <a:pt x="216" y="197"/>
                    </a:lnTo>
                    <a:lnTo>
                      <a:pt x="216" y="136"/>
                    </a:lnTo>
                    <a:lnTo>
                      <a:pt x="372" y="246"/>
                    </a:lnTo>
                    <a:lnTo>
                      <a:pt x="372" y="307"/>
                    </a:lnTo>
                    <a:moveTo>
                      <a:pt x="166" y="161"/>
                    </a:moveTo>
                    <a:lnTo>
                      <a:pt x="138" y="142"/>
                    </a:lnTo>
                    <a:lnTo>
                      <a:pt x="86" y="104"/>
                    </a:lnTo>
                    <a:lnTo>
                      <a:pt x="25" y="61"/>
                    </a:lnTo>
                    <a:lnTo>
                      <a:pt x="25" y="13"/>
                    </a:lnTo>
                    <a:lnTo>
                      <a:pt x="0" y="13"/>
                    </a:lnTo>
                    <a:lnTo>
                      <a:pt x="9" y="0"/>
                    </a:lnTo>
                    <a:lnTo>
                      <a:pt x="71" y="33"/>
                    </a:lnTo>
                    <a:lnTo>
                      <a:pt x="148" y="87"/>
                    </a:lnTo>
                    <a:lnTo>
                      <a:pt x="166" y="100"/>
                    </a:lnTo>
                    <a:lnTo>
                      <a:pt x="166" y="16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45" name="Freeform 2133"/>
              <p:cNvSpPr>
                <a:spLocks/>
              </p:cNvSpPr>
              <p:nvPr/>
            </p:nvSpPr>
            <p:spPr bwMode="auto">
              <a:xfrm>
                <a:off x="5314" y="2847"/>
                <a:ext cx="5" cy="9"/>
              </a:xfrm>
              <a:custGeom>
                <a:avLst/>
                <a:gdLst>
                  <a:gd name="T0" fmla="*/ 5 w 5"/>
                  <a:gd name="T1" fmla="*/ 9 h 9"/>
                  <a:gd name="T2" fmla="*/ 0 w 5"/>
                  <a:gd name="T3" fmla="*/ 5 h 9"/>
                  <a:gd name="T4" fmla="*/ 0 w 5"/>
                  <a:gd name="T5" fmla="*/ 0 h 9"/>
                  <a:gd name="T6" fmla="*/ 5 w 5"/>
                  <a:gd name="T7" fmla="*/ 3 h 9"/>
                  <a:gd name="T8" fmla="*/ 5 w 5"/>
                  <a:gd name="T9" fmla="*/ 9 h 9"/>
                </a:gdLst>
                <a:ahLst/>
                <a:cxnLst>
                  <a:cxn ang="0">
                    <a:pos x="T0" y="T1"/>
                  </a:cxn>
                  <a:cxn ang="0">
                    <a:pos x="T2" y="T3"/>
                  </a:cxn>
                  <a:cxn ang="0">
                    <a:pos x="T4" y="T5"/>
                  </a:cxn>
                  <a:cxn ang="0">
                    <a:pos x="T6" y="T7"/>
                  </a:cxn>
                  <a:cxn ang="0">
                    <a:pos x="T8" y="T9"/>
                  </a:cxn>
                </a:cxnLst>
                <a:rect l="0" t="0" r="r" b="b"/>
                <a:pathLst>
                  <a:path w="5" h="9">
                    <a:moveTo>
                      <a:pt x="5" y="9"/>
                    </a:moveTo>
                    <a:lnTo>
                      <a:pt x="0" y="5"/>
                    </a:lnTo>
                    <a:lnTo>
                      <a:pt x="0" y="0"/>
                    </a:lnTo>
                    <a:lnTo>
                      <a:pt x="5" y="3"/>
                    </a:lnTo>
                    <a:lnTo>
                      <a:pt x="5"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46" name="Freeform 2134"/>
              <p:cNvSpPr>
                <a:spLocks/>
              </p:cNvSpPr>
              <p:nvPr/>
            </p:nvSpPr>
            <p:spPr bwMode="auto">
              <a:xfrm>
                <a:off x="5301" y="2854"/>
                <a:ext cx="4" cy="81"/>
              </a:xfrm>
              <a:custGeom>
                <a:avLst/>
                <a:gdLst>
                  <a:gd name="T0" fmla="*/ 4 w 4"/>
                  <a:gd name="T1" fmla="*/ 81 h 81"/>
                  <a:gd name="T2" fmla="*/ 0 w 4"/>
                  <a:gd name="T3" fmla="*/ 78 h 81"/>
                  <a:gd name="T4" fmla="*/ 0 w 4"/>
                  <a:gd name="T5" fmla="*/ 0 h 81"/>
                  <a:gd name="T6" fmla="*/ 4 w 4"/>
                  <a:gd name="T7" fmla="*/ 2 h 81"/>
                  <a:gd name="T8" fmla="*/ 4 w 4"/>
                  <a:gd name="T9" fmla="*/ 81 h 81"/>
                </a:gdLst>
                <a:ahLst/>
                <a:cxnLst>
                  <a:cxn ang="0">
                    <a:pos x="T0" y="T1"/>
                  </a:cxn>
                  <a:cxn ang="0">
                    <a:pos x="T2" y="T3"/>
                  </a:cxn>
                  <a:cxn ang="0">
                    <a:pos x="T4" y="T5"/>
                  </a:cxn>
                  <a:cxn ang="0">
                    <a:pos x="T6" y="T7"/>
                  </a:cxn>
                  <a:cxn ang="0">
                    <a:pos x="T8" y="T9"/>
                  </a:cxn>
                </a:cxnLst>
                <a:rect l="0" t="0" r="r" b="b"/>
                <a:pathLst>
                  <a:path w="4" h="81">
                    <a:moveTo>
                      <a:pt x="4" y="81"/>
                    </a:moveTo>
                    <a:lnTo>
                      <a:pt x="0" y="78"/>
                    </a:lnTo>
                    <a:lnTo>
                      <a:pt x="0" y="0"/>
                    </a:lnTo>
                    <a:lnTo>
                      <a:pt x="4" y="2"/>
                    </a:lnTo>
                    <a:lnTo>
                      <a:pt x="4" y="8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47" name="Freeform 2135"/>
              <p:cNvSpPr>
                <a:spLocks noEditPoints="1"/>
              </p:cNvSpPr>
              <p:nvPr/>
            </p:nvSpPr>
            <p:spPr bwMode="auto">
              <a:xfrm>
                <a:off x="5264" y="2710"/>
                <a:ext cx="4" cy="160"/>
              </a:xfrm>
              <a:custGeom>
                <a:avLst/>
                <a:gdLst>
                  <a:gd name="T0" fmla="*/ 50 w 50"/>
                  <a:gd name="T1" fmla="*/ 1845 h 1845"/>
                  <a:gd name="T2" fmla="*/ 0 w 50"/>
                  <a:gd name="T3" fmla="*/ 1845 h 1845"/>
                  <a:gd name="T4" fmla="*/ 0 w 50"/>
                  <a:gd name="T5" fmla="*/ 1434 h 1845"/>
                  <a:gd name="T6" fmla="*/ 50 w 50"/>
                  <a:gd name="T7" fmla="*/ 1461 h 1845"/>
                  <a:gd name="T8" fmla="*/ 50 w 50"/>
                  <a:gd name="T9" fmla="*/ 1845 h 1845"/>
                  <a:gd name="T10" fmla="*/ 50 w 50"/>
                  <a:gd name="T11" fmla="*/ 910 h 1845"/>
                  <a:gd name="T12" fmla="*/ 0 w 50"/>
                  <a:gd name="T13" fmla="*/ 877 h 1845"/>
                  <a:gd name="T14" fmla="*/ 0 w 50"/>
                  <a:gd name="T15" fmla="*/ 760 h 1845"/>
                  <a:gd name="T16" fmla="*/ 50 w 50"/>
                  <a:gd name="T17" fmla="*/ 793 h 1845"/>
                  <a:gd name="T18" fmla="*/ 50 w 50"/>
                  <a:gd name="T19" fmla="*/ 910 h 1845"/>
                  <a:gd name="T20" fmla="*/ 50 w 50"/>
                  <a:gd name="T21" fmla="*/ 167 h 1845"/>
                  <a:gd name="T22" fmla="*/ 0 w 50"/>
                  <a:gd name="T23" fmla="*/ 133 h 1845"/>
                  <a:gd name="T24" fmla="*/ 0 w 50"/>
                  <a:gd name="T25" fmla="*/ 0 h 1845"/>
                  <a:gd name="T26" fmla="*/ 50 w 50"/>
                  <a:gd name="T27" fmla="*/ 33 h 1845"/>
                  <a:gd name="T28" fmla="*/ 50 w 50"/>
                  <a:gd name="T29" fmla="*/ 167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1845">
                    <a:moveTo>
                      <a:pt x="50" y="1845"/>
                    </a:moveTo>
                    <a:lnTo>
                      <a:pt x="0" y="1845"/>
                    </a:lnTo>
                    <a:lnTo>
                      <a:pt x="0" y="1434"/>
                    </a:lnTo>
                    <a:lnTo>
                      <a:pt x="50" y="1461"/>
                    </a:lnTo>
                    <a:lnTo>
                      <a:pt x="50" y="1845"/>
                    </a:lnTo>
                    <a:moveTo>
                      <a:pt x="50" y="910"/>
                    </a:moveTo>
                    <a:lnTo>
                      <a:pt x="0" y="877"/>
                    </a:lnTo>
                    <a:lnTo>
                      <a:pt x="0" y="760"/>
                    </a:lnTo>
                    <a:lnTo>
                      <a:pt x="50" y="793"/>
                    </a:lnTo>
                    <a:lnTo>
                      <a:pt x="50" y="910"/>
                    </a:lnTo>
                    <a:moveTo>
                      <a:pt x="50" y="167"/>
                    </a:moveTo>
                    <a:lnTo>
                      <a:pt x="0" y="133"/>
                    </a:lnTo>
                    <a:lnTo>
                      <a:pt x="0" y="0"/>
                    </a:lnTo>
                    <a:lnTo>
                      <a:pt x="50" y="33"/>
                    </a:lnTo>
                    <a:lnTo>
                      <a:pt x="50" y="167"/>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48" name="Freeform 2136"/>
              <p:cNvSpPr>
                <a:spLocks/>
              </p:cNvSpPr>
              <p:nvPr/>
            </p:nvSpPr>
            <p:spPr bwMode="auto">
              <a:xfrm>
                <a:off x="5223" y="2618"/>
                <a:ext cx="4" cy="237"/>
              </a:xfrm>
              <a:custGeom>
                <a:avLst/>
                <a:gdLst>
                  <a:gd name="T0" fmla="*/ 4 w 4"/>
                  <a:gd name="T1" fmla="*/ 237 h 237"/>
                  <a:gd name="T2" fmla="*/ 0 w 4"/>
                  <a:gd name="T3" fmla="*/ 237 h 237"/>
                  <a:gd name="T4" fmla="*/ 0 w 4"/>
                  <a:gd name="T5" fmla="*/ 0 h 237"/>
                  <a:gd name="T6" fmla="*/ 2 w 4"/>
                  <a:gd name="T7" fmla="*/ 1 h 237"/>
                  <a:gd name="T8" fmla="*/ 1 w 4"/>
                  <a:gd name="T9" fmla="*/ 3 h 237"/>
                  <a:gd name="T10" fmla="*/ 4 w 4"/>
                  <a:gd name="T11" fmla="*/ 5 h 237"/>
                  <a:gd name="T12" fmla="*/ 4 w 4"/>
                  <a:gd name="T13" fmla="*/ 19 h 237"/>
                  <a:gd name="T14" fmla="*/ 3 w 4"/>
                  <a:gd name="T15" fmla="*/ 18 h 237"/>
                  <a:gd name="T16" fmla="*/ 1 w 4"/>
                  <a:gd name="T17" fmla="*/ 22 h 237"/>
                  <a:gd name="T18" fmla="*/ 4 w 4"/>
                  <a:gd name="T19" fmla="*/ 24 h 237"/>
                  <a:gd name="T20" fmla="*/ 4 w 4"/>
                  <a:gd name="T21" fmla="*/ 38 h 237"/>
                  <a:gd name="T22" fmla="*/ 3 w 4"/>
                  <a:gd name="T23" fmla="*/ 37 h 237"/>
                  <a:gd name="T24" fmla="*/ 1 w 4"/>
                  <a:gd name="T25" fmla="*/ 41 h 237"/>
                  <a:gd name="T26" fmla="*/ 4 w 4"/>
                  <a:gd name="T27" fmla="*/ 43 h 237"/>
                  <a:gd name="T28" fmla="*/ 4 w 4"/>
                  <a:gd name="T29" fmla="*/ 57 h 237"/>
                  <a:gd name="T30" fmla="*/ 3 w 4"/>
                  <a:gd name="T31" fmla="*/ 56 h 237"/>
                  <a:gd name="T32" fmla="*/ 1 w 4"/>
                  <a:gd name="T33" fmla="*/ 60 h 237"/>
                  <a:gd name="T34" fmla="*/ 4 w 4"/>
                  <a:gd name="T35" fmla="*/ 62 h 237"/>
                  <a:gd name="T36" fmla="*/ 4 w 4"/>
                  <a:gd name="T37" fmla="*/ 79 h 237"/>
                  <a:gd name="T38" fmla="*/ 3 w 4"/>
                  <a:gd name="T39" fmla="*/ 79 h 237"/>
                  <a:gd name="T40" fmla="*/ 1 w 4"/>
                  <a:gd name="T41" fmla="*/ 82 h 237"/>
                  <a:gd name="T42" fmla="*/ 4 w 4"/>
                  <a:gd name="T43" fmla="*/ 84 h 237"/>
                  <a:gd name="T44" fmla="*/ 4 w 4"/>
                  <a:gd name="T45" fmla="*/ 102 h 237"/>
                  <a:gd name="T46" fmla="*/ 3 w 4"/>
                  <a:gd name="T47" fmla="*/ 101 h 237"/>
                  <a:gd name="T48" fmla="*/ 1 w 4"/>
                  <a:gd name="T49" fmla="*/ 105 h 237"/>
                  <a:gd name="T50" fmla="*/ 4 w 4"/>
                  <a:gd name="T51" fmla="*/ 107 h 237"/>
                  <a:gd name="T52" fmla="*/ 4 w 4"/>
                  <a:gd name="T53" fmla="*/ 128 h 237"/>
                  <a:gd name="T54" fmla="*/ 3 w 4"/>
                  <a:gd name="T55" fmla="*/ 127 h 237"/>
                  <a:gd name="T56" fmla="*/ 1 w 4"/>
                  <a:gd name="T57" fmla="*/ 131 h 237"/>
                  <a:gd name="T58" fmla="*/ 4 w 4"/>
                  <a:gd name="T59" fmla="*/ 133 h 237"/>
                  <a:gd name="T60" fmla="*/ 4 w 4"/>
                  <a:gd name="T61" fmla="*/ 154 h 237"/>
                  <a:gd name="T62" fmla="*/ 3 w 4"/>
                  <a:gd name="T63" fmla="*/ 154 h 237"/>
                  <a:gd name="T64" fmla="*/ 1 w 4"/>
                  <a:gd name="T65" fmla="*/ 157 h 237"/>
                  <a:gd name="T66" fmla="*/ 4 w 4"/>
                  <a:gd name="T67" fmla="*/ 160 h 237"/>
                  <a:gd name="T68" fmla="*/ 4 w 4"/>
                  <a:gd name="T69"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 h="237">
                    <a:moveTo>
                      <a:pt x="4" y="237"/>
                    </a:moveTo>
                    <a:lnTo>
                      <a:pt x="0" y="237"/>
                    </a:lnTo>
                    <a:lnTo>
                      <a:pt x="0" y="0"/>
                    </a:lnTo>
                    <a:lnTo>
                      <a:pt x="2" y="1"/>
                    </a:lnTo>
                    <a:lnTo>
                      <a:pt x="1" y="3"/>
                    </a:lnTo>
                    <a:lnTo>
                      <a:pt x="4" y="5"/>
                    </a:lnTo>
                    <a:lnTo>
                      <a:pt x="4" y="19"/>
                    </a:lnTo>
                    <a:lnTo>
                      <a:pt x="3" y="18"/>
                    </a:lnTo>
                    <a:lnTo>
                      <a:pt x="1" y="22"/>
                    </a:lnTo>
                    <a:lnTo>
                      <a:pt x="4" y="24"/>
                    </a:lnTo>
                    <a:lnTo>
                      <a:pt x="4" y="38"/>
                    </a:lnTo>
                    <a:lnTo>
                      <a:pt x="3" y="37"/>
                    </a:lnTo>
                    <a:lnTo>
                      <a:pt x="1" y="41"/>
                    </a:lnTo>
                    <a:lnTo>
                      <a:pt x="4" y="43"/>
                    </a:lnTo>
                    <a:lnTo>
                      <a:pt x="4" y="57"/>
                    </a:lnTo>
                    <a:lnTo>
                      <a:pt x="3" y="56"/>
                    </a:lnTo>
                    <a:lnTo>
                      <a:pt x="1" y="60"/>
                    </a:lnTo>
                    <a:lnTo>
                      <a:pt x="4" y="62"/>
                    </a:lnTo>
                    <a:lnTo>
                      <a:pt x="4" y="79"/>
                    </a:lnTo>
                    <a:lnTo>
                      <a:pt x="3" y="79"/>
                    </a:lnTo>
                    <a:lnTo>
                      <a:pt x="1" y="82"/>
                    </a:lnTo>
                    <a:lnTo>
                      <a:pt x="4" y="84"/>
                    </a:lnTo>
                    <a:lnTo>
                      <a:pt x="4" y="102"/>
                    </a:lnTo>
                    <a:lnTo>
                      <a:pt x="3" y="101"/>
                    </a:lnTo>
                    <a:lnTo>
                      <a:pt x="1" y="105"/>
                    </a:lnTo>
                    <a:lnTo>
                      <a:pt x="4" y="107"/>
                    </a:lnTo>
                    <a:lnTo>
                      <a:pt x="4" y="128"/>
                    </a:lnTo>
                    <a:lnTo>
                      <a:pt x="3" y="127"/>
                    </a:lnTo>
                    <a:lnTo>
                      <a:pt x="1" y="131"/>
                    </a:lnTo>
                    <a:lnTo>
                      <a:pt x="4" y="133"/>
                    </a:lnTo>
                    <a:lnTo>
                      <a:pt x="4" y="154"/>
                    </a:lnTo>
                    <a:lnTo>
                      <a:pt x="3" y="154"/>
                    </a:lnTo>
                    <a:lnTo>
                      <a:pt x="1" y="157"/>
                    </a:lnTo>
                    <a:lnTo>
                      <a:pt x="4" y="160"/>
                    </a:lnTo>
                    <a:lnTo>
                      <a:pt x="4" y="23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49" name="Freeform 2137"/>
              <p:cNvSpPr>
                <a:spLocks noEditPoints="1"/>
              </p:cNvSpPr>
              <p:nvPr/>
            </p:nvSpPr>
            <p:spPr bwMode="auto">
              <a:xfrm>
                <a:off x="5159" y="2581"/>
                <a:ext cx="20" cy="59"/>
              </a:xfrm>
              <a:custGeom>
                <a:avLst/>
                <a:gdLst>
                  <a:gd name="T0" fmla="*/ 231 w 231"/>
                  <a:gd name="T1" fmla="*/ 690 h 690"/>
                  <a:gd name="T2" fmla="*/ 0 w 231"/>
                  <a:gd name="T3" fmla="*/ 690 h 690"/>
                  <a:gd name="T4" fmla="*/ 0 w 231"/>
                  <a:gd name="T5" fmla="*/ 0 h 690"/>
                  <a:gd name="T6" fmla="*/ 60 w 231"/>
                  <a:gd name="T7" fmla="*/ 0 h 690"/>
                  <a:gd name="T8" fmla="*/ 138 w 231"/>
                  <a:gd name="T9" fmla="*/ 50 h 690"/>
                  <a:gd name="T10" fmla="*/ 50 w 231"/>
                  <a:gd name="T11" fmla="*/ 50 h 690"/>
                  <a:gd name="T12" fmla="*/ 50 w 231"/>
                  <a:gd name="T13" fmla="*/ 640 h 690"/>
                  <a:gd name="T14" fmla="*/ 181 w 231"/>
                  <a:gd name="T15" fmla="*/ 640 h 690"/>
                  <a:gd name="T16" fmla="*/ 181 w 231"/>
                  <a:gd name="T17" fmla="*/ 77 h 690"/>
                  <a:gd name="T18" fmla="*/ 231 w 231"/>
                  <a:gd name="T19" fmla="*/ 109 h 690"/>
                  <a:gd name="T20" fmla="*/ 231 w 231"/>
                  <a:gd name="T21" fmla="*/ 690 h 690"/>
                  <a:gd name="T22" fmla="*/ 206 w 231"/>
                  <a:gd name="T23" fmla="*/ 665 h 690"/>
                  <a:gd name="T24" fmla="*/ 206 w 231"/>
                  <a:gd name="T25" fmla="*/ 640 h 690"/>
                  <a:gd name="T26" fmla="*/ 206 w 231"/>
                  <a:gd name="T27" fmla="*/ 665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1" h="690">
                    <a:moveTo>
                      <a:pt x="231" y="690"/>
                    </a:moveTo>
                    <a:lnTo>
                      <a:pt x="0" y="690"/>
                    </a:lnTo>
                    <a:lnTo>
                      <a:pt x="0" y="0"/>
                    </a:lnTo>
                    <a:lnTo>
                      <a:pt x="60" y="0"/>
                    </a:lnTo>
                    <a:lnTo>
                      <a:pt x="138" y="50"/>
                    </a:lnTo>
                    <a:lnTo>
                      <a:pt x="50" y="50"/>
                    </a:lnTo>
                    <a:lnTo>
                      <a:pt x="50" y="640"/>
                    </a:lnTo>
                    <a:lnTo>
                      <a:pt x="181" y="640"/>
                    </a:lnTo>
                    <a:lnTo>
                      <a:pt x="181" y="77"/>
                    </a:lnTo>
                    <a:lnTo>
                      <a:pt x="231" y="109"/>
                    </a:lnTo>
                    <a:lnTo>
                      <a:pt x="231" y="690"/>
                    </a:lnTo>
                    <a:moveTo>
                      <a:pt x="206" y="665"/>
                    </a:moveTo>
                    <a:lnTo>
                      <a:pt x="206" y="640"/>
                    </a:lnTo>
                    <a:lnTo>
                      <a:pt x="206" y="66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50" name="Freeform 2138"/>
              <p:cNvSpPr>
                <a:spLocks noEditPoints="1"/>
              </p:cNvSpPr>
              <p:nvPr/>
            </p:nvSpPr>
            <p:spPr bwMode="auto">
              <a:xfrm>
                <a:off x="5159" y="2666"/>
                <a:ext cx="5" cy="51"/>
              </a:xfrm>
              <a:custGeom>
                <a:avLst/>
                <a:gdLst>
                  <a:gd name="T0" fmla="*/ 50 w 50"/>
                  <a:gd name="T1" fmla="*/ 586 h 586"/>
                  <a:gd name="T2" fmla="*/ 0 w 50"/>
                  <a:gd name="T3" fmla="*/ 586 h 586"/>
                  <a:gd name="T4" fmla="*/ 0 w 50"/>
                  <a:gd name="T5" fmla="*/ 56 h 586"/>
                  <a:gd name="T6" fmla="*/ 50 w 50"/>
                  <a:gd name="T7" fmla="*/ 56 h 586"/>
                  <a:gd name="T8" fmla="*/ 50 w 50"/>
                  <a:gd name="T9" fmla="*/ 586 h 586"/>
                  <a:gd name="T10" fmla="*/ 50 w 50"/>
                  <a:gd name="T11" fmla="*/ 6 h 586"/>
                  <a:gd name="T12" fmla="*/ 0 w 50"/>
                  <a:gd name="T13" fmla="*/ 6 h 586"/>
                  <a:gd name="T14" fmla="*/ 0 w 50"/>
                  <a:gd name="T15" fmla="*/ 0 h 586"/>
                  <a:gd name="T16" fmla="*/ 50 w 50"/>
                  <a:gd name="T17" fmla="*/ 0 h 586"/>
                  <a:gd name="T18" fmla="*/ 50 w 50"/>
                  <a:gd name="T19" fmla="*/ 6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86">
                    <a:moveTo>
                      <a:pt x="50" y="586"/>
                    </a:moveTo>
                    <a:lnTo>
                      <a:pt x="0" y="586"/>
                    </a:lnTo>
                    <a:lnTo>
                      <a:pt x="0" y="56"/>
                    </a:lnTo>
                    <a:lnTo>
                      <a:pt x="50" y="56"/>
                    </a:lnTo>
                    <a:lnTo>
                      <a:pt x="50" y="586"/>
                    </a:lnTo>
                    <a:moveTo>
                      <a:pt x="50" y="6"/>
                    </a:moveTo>
                    <a:lnTo>
                      <a:pt x="0" y="6"/>
                    </a:lnTo>
                    <a:lnTo>
                      <a:pt x="0" y="0"/>
                    </a:lnTo>
                    <a:lnTo>
                      <a:pt x="50" y="0"/>
                    </a:lnTo>
                    <a:lnTo>
                      <a:pt x="50" y="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51" name="Rectangle 2139"/>
              <p:cNvSpPr>
                <a:spLocks noChangeArrowheads="1"/>
              </p:cNvSpPr>
              <p:nvPr/>
            </p:nvSpPr>
            <p:spPr bwMode="auto">
              <a:xfrm>
                <a:off x="5158" y="2667"/>
                <a:ext cx="17"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52" name="Rectangle 2140"/>
              <p:cNvSpPr>
                <a:spLocks noChangeArrowheads="1"/>
              </p:cNvSpPr>
              <p:nvPr/>
            </p:nvSpPr>
            <p:spPr bwMode="auto">
              <a:xfrm>
                <a:off x="5175" y="2664"/>
                <a:ext cx="4" cy="5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53" name="Rectangle 2141"/>
              <p:cNvSpPr>
                <a:spLocks noChangeArrowheads="1"/>
              </p:cNvSpPr>
              <p:nvPr/>
            </p:nvSpPr>
            <p:spPr bwMode="auto">
              <a:xfrm>
                <a:off x="5154" y="2717"/>
                <a:ext cx="32"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54" name="Freeform 2142"/>
              <p:cNvSpPr>
                <a:spLocks noEditPoints="1"/>
              </p:cNvSpPr>
              <p:nvPr/>
            </p:nvSpPr>
            <p:spPr bwMode="auto">
              <a:xfrm>
                <a:off x="5159" y="2756"/>
                <a:ext cx="5" cy="51"/>
              </a:xfrm>
              <a:custGeom>
                <a:avLst/>
                <a:gdLst>
                  <a:gd name="T0" fmla="*/ 50 w 50"/>
                  <a:gd name="T1" fmla="*/ 587 h 587"/>
                  <a:gd name="T2" fmla="*/ 0 w 50"/>
                  <a:gd name="T3" fmla="*/ 587 h 587"/>
                  <a:gd name="T4" fmla="*/ 0 w 50"/>
                  <a:gd name="T5" fmla="*/ 56 h 587"/>
                  <a:gd name="T6" fmla="*/ 50 w 50"/>
                  <a:gd name="T7" fmla="*/ 56 h 587"/>
                  <a:gd name="T8" fmla="*/ 50 w 50"/>
                  <a:gd name="T9" fmla="*/ 587 h 587"/>
                  <a:gd name="T10" fmla="*/ 50 w 50"/>
                  <a:gd name="T11" fmla="*/ 6 h 587"/>
                  <a:gd name="T12" fmla="*/ 0 w 50"/>
                  <a:gd name="T13" fmla="*/ 6 h 587"/>
                  <a:gd name="T14" fmla="*/ 0 w 50"/>
                  <a:gd name="T15" fmla="*/ 0 h 587"/>
                  <a:gd name="T16" fmla="*/ 50 w 50"/>
                  <a:gd name="T17" fmla="*/ 0 h 587"/>
                  <a:gd name="T18" fmla="*/ 50 w 50"/>
                  <a:gd name="T19" fmla="*/ 6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87">
                    <a:moveTo>
                      <a:pt x="50" y="587"/>
                    </a:moveTo>
                    <a:lnTo>
                      <a:pt x="0" y="587"/>
                    </a:lnTo>
                    <a:lnTo>
                      <a:pt x="0" y="56"/>
                    </a:lnTo>
                    <a:lnTo>
                      <a:pt x="50" y="56"/>
                    </a:lnTo>
                    <a:lnTo>
                      <a:pt x="50" y="587"/>
                    </a:lnTo>
                    <a:moveTo>
                      <a:pt x="50" y="6"/>
                    </a:moveTo>
                    <a:lnTo>
                      <a:pt x="0" y="6"/>
                    </a:lnTo>
                    <a:lnTo>
                      <a:pt x="0" y="0"/>
                    </a:lnTo>
                    <a:lnTo>
                      <a:pt x="50" y="0"/>
                    </a:lnTo>
                    <a:lnTo>
                      <a:pt x="50" y="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55" name="Rectangle 2143"/>
              <p:cNvSpPr>
                <a:spLocks noChangeArrowheads="1"/>
              </p:cNvSpPr>
              <p:nvPr/>
            </p:nvSpPr>
            <p:spPr bwMode="auto">
              <a:xfrm>
                <a:off x="5158" y="2757"/>
                <a:ext cx="17"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56" name="Rectangle 2144"/>
              <p:cNvSpPr>
                <a:spLocks noChangeArrowheads="1"/>
              </p:cNvSpPr>
              <p:nvPr/>
            </p:nvSpPr>
            <p:spPr bwMode="auto">
              <a:xfrm>
                <a:off x="5175" y="2755"/>
                <a:ext cx="4" cy="52"/>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57" name="Rectangle 2145"/>
              <p:cNvSpPr>
                <a:spLocks noChangeArrowheads="1"/>
              </p:cNvSpPr>
              <p:nvPr/>
            </p:nvSpPr>
            <p:spPr bwMode="auto">
              <a:xfrm>
                <a:off x="5154" y="2807"/>
                <a:ext cx="32" cy="4"/>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58" name="Freeform 2146"/>
              <p:cNvSpPr>
                <a:spLocks/>
              </p:cNvSpPr>
              <p:nvPr/>
            </p:nvSpPr>
            <p:spPr bwMode="auto">
              <a:xfrm>
                <a:off x="5224" y="2619"/>
                <a:ext cx="40" cy="29"/>
              </a:xfrm>
              <a:custGeom>
                <a:avLst/>
                <a:gdLst>
                  <a:gd name="T0" fmla="*/ 40 w 40"/>
                  <a:gd name="T1" fmla="*/ 29 h 29"/>
                  <a:gd name="T2" fmla="*/ 3 w 40"/>
                  <a:gd name="T3" fmla="*/ 4 h 29"/>
                  <a:gd name="T4" fmla="*/ 0 w 40"/>
                  <a:gd name="T5" fmla="*/ 2 h 29"/>
                  <a:gd name="T6" fmla="*/ 1 w 40"/>
                  <a:gd name="T7" fmla="*/ 0 h 29"/>
                  <a:gd name="T8" fmla="*/ 40 w 40"/>
                  <a:gd name="T9" fmla="*/ 25 h 29"/>
                  <a:gd name="T10" fmla="*/ 40 w 40"/>
                  <a:gd name="T11" fmla="*/ 29 h 29"/>
                </a:gdLst>
                <a:ahLst/>
                <a:cxnLst>
                  <a:cxn ang="0">
                    <a:pos x="T0" y="T1"/>
                  </a:cxn>
                  <a:cxn ang="0">
                    <a:pos x="T2" y="T3"/>
                  </a:cxn>
                  <a:cxn ang="0">
                    <a:pos x="T4" y="T5"/>
                  </a:cxn>
                  <a:cxn ang="0">
                    <a:pos x="T6" y="T7"/>
                  </a:cxn>
                  <a:cxn ang="0">
                    <a:pos x="T8" y="T9"/>
                  </a:cxn>
                  <a:cxn ang="0">
                    <a:pos x="T10" y="T11"/>
                  </a:cxn>
                </a:cxnLst>
                <a:rect l="0" t="0" r="r" b="b"/>
                <a:pathLst>
                  <a:path w="40" h="29">
                    <a:moveTo>
                      <a:pt x="40" y="29"/>
                    </a:moveTo>
                    <a:lnTo>
                      <a:pt x="3" y="4"/>
                    </a:lnTo>
                    <a:lnTo>
                      <a:pt x="0" y="2"/>
                    </a:lnTo>
                    <a:lnTo>
                      <a:pt x="1" y="0"/>
                    </a:lnTo>
                    <a:lnTo>
                      <a:pt x="40" y="25"/>
                    </a:lnTo>
                    <a:lnTo>
                      <a:pt x="40" y="2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59" name="Freeform 2147"/>
              <p:cNvSpPr>
                <a:spLocks/>
              </p:cNvSpPr>
              <p:nvPr/>
            </p:nvSpPr>
            <p:spPr bwMode="auto">
              <a:xfrm>
                <a:off x="5224" y="2636"/>
                <a:ext cx="40" cy="31"/>
              </a:xfrm>
              <a:custGeom>
                <a:avLst/>
                <a:gdLst>
                  <a:gd name="T0" fmla="*/ 40 w 40"/>
                  <a:gd name="T1" fmla="*/ 31 h 31"/>
                  <a:gd name="T2" fmla="*/ 3 w 40"/>
                  <a:gd name="T3" fmla="*/ 6 h 31"/>
                  <a:gd name="T4" fmla="*/ 0 w 40"/>
                  <a:gd name="T5" fmla="*/ 4 h 31"/>
                  <a:gd name="T6" fmla="*/ 2 w 40"/>
                  <a:gd name="T7" fmla="*/ 0 h 31"/>
                  <a:gd name="T8" fmla="*/ 3 w 40"/>
                  <a:gd name="T9" fmla="*/ 1 h 31"/>
                  <a:gd name="T10" fmla="*/ 40 w 40"/>
                  <a:gd name="T11" fmla="*/ 25 h 31"/>
                  <a:gd name="T12" fmla="*/ 40 w 40"/>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40" h="31">
                    <a:moveTo>
                      <a:pt x="40" y="31"/>
                    </a:moveTo>
                    <a:lnTo>
                      <a:pt x="3" y="6"/>
                    </a:lnTo>
                    <a:lnTo>
                      <a:pt x="0" y="4"/>
                    </a:lnTo>
                    <a:lnTo>
                      <a:pt x="2" y="0"/>
                    </a:lnTo>
                    <a:lnTo>
                      <a:pt x="3" y="1"/>
                    </a:lnTo>
                    <a:lnTo>
                      <a:pt x="40" y="25"/>
                    </a:lnTo>
                    <a:lnTo>
                      <a:pt x="40" y="3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60" name="Freeform 2148"/>
              <p:cNvSpPr>
                <a:spLocks/>
              </p:cNvSpPr>
              <p:nvPr/>
            </p:nvSpPr>
            <p:spPr bwMode="auto">
              <a:xfrm>
                <a:off x="5224" y="2655"/>
                <a:ext cx="40" cy="30"/>
              </a:xfrm>
              <a:custGeom>
                <a:avLst/>
                <a:gdLst>
                  <a:gd name="T0" fmla="*/ 40 w 40"/>
                  <a:gd name="T1" fmla="*/ 30 h 30"/>
                  <a:gd name="T2" fmla="*/ 3 w 40"/>
                  <a:gd name="T3" fmla="*/ 6 h 30"/>
                  <a:gd name="T4" fmla="*/ 0 w 40"/>
                  <a:gd name="T5" fmla="*/ 4 h 30"/>
                  <a:gd name="T6" fmla="*/ 2 w 40"/>
                  <a:gd name="T7" fmla="*/ 0 h 30"/>
                  <a:gd name="T8" fmla="*/ 3 w 40"/>
                  <a:gd name="T9" fmla="*/ 1 h 30"/>
                  <a:gd name="T10" fmla="*/ 40 w 40"/>
                  <a:gd name="T11" fmla="*/ 25 h 30"/>
                  <a:gd name="T12" fmla="*/ 40 w 4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40" h="30">
                    <a:moveTo>
                      <a:pt x="40" y="30"/>
                    </a:moveTo>
                    <a:lnTo>
                      <a:pt x="3" y="6"/>
                    </a:lnTo>
                    <a:lnTo>
                      <a:pt x="0" y="4"/>
                    </a:lnTo>
                    <a:lnTo>
                      <a:pt x="2" y="0"/>
                    </a:lnTo>
                    <a:lnTo>
                      <a:pt x="3" y="1"/>
                    </a:lnTo>
                    <a:lnTo>
                      <a:pt x="40" y="25"/>
                    </a:lnTo>
                    <a:lnTo>
                      <a:pt x="40" y="3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61" name="Freeform 2149"/>
              <p:cNvSpPr>
                <a:spLocks/>
              </p:cNvSpPr>
              <p:nvPr/>
            </p:nvSpPr>
            <p:spPr bwMode="auto">
              <a:xfrm>
                <a:off x="5224" y="2674"/>
                <a:ext cx="40" cy="30"/>
              </a:xfrm>
              <a:custGeom>
                <a:avLst/>
                <a:gdLst>
                  <a:gd name="T0" fmla="*/ 40 w 40"/>
                  <a:gd name="T1" fmla="*/ 30 h 30"/>
                  <a:gd name="T2" fmla="*/ 3 w 40"/>
                  <a:gd name="T3" fmla="*/ 6 h 30"/>
                  <a:gd name="T4" fmla="*/ 0 w 40"/>
                  <a:gd name="T5" fmla="*/ 4 h 30"/>
                  <a:gd name="T6" fmla="*/ 2 w 40"/>
                  <a:gd name="T7" fmla="*/ 0 h 30"/>
                  <a:gd name="T8" fmla="*/ 3 w 40"/>
                  <a:gd name="T9" fmla="*/ 1 h 30"/>
                  <a:gd name="T10" fmla="*/ 40 w 40"/>
                  <a:gd name="T11" fmla="*/ 25 h 30"/>
                  <a:gd name="T12" fmla="*/ 40 w 4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40" h="30">
                    <a:moveTo>
                      <a:pt x="40" y="30"/>
                    </a:moveTo>
                    <a:lnTo>
                      <a:pt x="3" y="6"/>
                    </a:lnTo>
                    <a:lnTo>
                      <a:pt x="0" y="4"/>
                    </a:lnTo>
                    <a:lnTo>
                      <a:pt x="2" y="0"/>
                    </a:lnTo>
                    <a:lnTo>
                      <a:pt x="3" y="1"/>
                    </a:lnTo>
                    <a:lnTo>
                      <a:pt x="40" y="25"/>
                    </a:lnTo>
                    <a:lnTo>
                      <a:pt x="40" y="3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62" name="Freeform 2150"/>
              <p:cNvSpPr>
                <a:spLocks/>
              </p:cNvSpPr>
              <p:nvPr/>
            </p:nvSpPr>
            <p:spPr bwMode="auto">
              <a:xfrm>
                <a:off x="5224" y="2697"/>
                <a:ext cx="51" cy="35"/>
              </a:xfrm>
              <a:custGeom>
                <a:avLst/>
                <a:gdLst>
                  <a:gd name="T0" fmla="*/ 49 w 51"/>
                  <a:gd name="T1" fmla="*/ 35 h 35"/>
                  <a:gd name="T2" fmla="*/ 40 w 51"/>
                  <a:gd name="T3" fmla="*/ 29 h 35"/>
                  <a:gd name="T4" fmla="*/ 40 w 51"/>
                  <a:gd name="T5" fmla="*/ 30 h 35"/>
                  <a:gd name="T6" fmla="*/ 3 w 51"/>
                  <a:gd name="T7" fmla="*/ 5 h 35"/>
                  <a:gd name="T8" fmla="*/ 0 w 51"/>
                  <a:gd name="T9" fmla="*/ 3 h 35"/>
                  <a:gd name="T10" fmla="*/ 2 w 51"/>
                  <a:gd name="T11" fmla="*/ 0 h 35"/>
                  <a:gd name="T12" fmla="*/ 3 w 51"/>
                  <a:gd name="T13" fmla="*/ 0 h 35"/>
                  <a:gd name="T14" fmla="*/ 40 w 51"/>
                  <a:gd name="T15" fmla="*/ 25 h 35"/>
                  <a:gd name="T16" fmla="*/ 44 w 51"/>
                  <a:gd name="T17" fmla="*/ 28 h 35"/>
                  <a:gd name="T18" fmla="*/ 51 w 51"/>
                  <a:gd name="T19" fmla="*/ 32 h 35"/>
                  <a:gd name="T20" fmla="*/ 49 w 51"/>
                  <a:gd name="T2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35">
                    <a:moveTo>
                      <a:pt x="49" y="35"/>
                    </a:moveTo>
                    <a:lnTo>
                      <a:pt x="40" y="29"/>
                    </a:lnTo>
                    <a:lnTo>
                      <a:pt x="40" y="30"/>
                    </a:lnTo>
                    <a:lnTo>
                      <a:pt x="3" y="5"/>
                    </a:lnTo>
                    <a:lnTo>
                      <a:pt x="0" y="3"/>
                    </a:lnTo>
                    <a:lnTo>
                      <a:pt x="2" y="0"/>
                    </a:lnTo>
                    <a:lnTo>
                      <a:pt x="3" y="0"/>
                    </a:lnTo>
                    <a:lnTo>
                      <a:pt x="40" y="25"/>
                    </a:lnTo>
                    <a:lnTo>
                      <a:pt x="44" y="28"/>
                    </a:lnTo>
                    <a:lnTo>
                      <a:pt x="51" y="32"/>
                    </a:lnTo>
                    <a:lnTo>
                      <a:pt x="49" y="3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63" name="Freeform 2151"/>
              <p:cNvSpPr>
                <a:spLocks/>
              </p:cNvSpPr>
              <p:nvPr/>
            </p:nvSpPr>
            <p:spPr bwMode="auto">
              <a:xfrm>
                <a:off x="5224" y="2719"/>
                <a:ext cx="40" cy="30"/>
              </a:xfrm>
              <a:custGeom>
                <a:avLst/>
                <a:gdLst>
                  <a:gd name="T0" fmla="*/ 40 w 40"/>
                  <a:gd name="T1" fmla="*/ 30 h 30"/>
                  <a:gd name="T2" fmla="*/ 3 w 40"/>
                  <a:gd name="T3" fmla="*/ 6 h 30"/>
                  <a:gd name="T4" fmla="*/ 0 w 40"/>
                  <a:gd name="T5" fmla="*/ 4 h 30"/>
                  <a:gd name="T6" fmla="*/ 2 w 40"/>
                  <a:gd name="T7" fmla="*/ 0 h 30"/>
                  <a:gd name="T8" fmla="*/ 3 w 40"/>
                  <a:gd name="T9" fmla="*/ 1 h 30"/>
                  <a:gd name="T10" fmla="*/ 40 w 40"/>
                  <a:gd name="T11" fmla="*/ 25 h 30"/>
                  <a:gd name="T12" fmla="*/ 40 w 4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40" h="30">
                    <a:moveTo>
                      <a:pt x="40" y="30"/>
                    </a:moveTo>
                    <a:lnTo>
                      <a:pt x="3" y="6"/>
                    </a:lnTo>
                    <a:lnTo>
                      <a:pt x="0" y="4"/>
                    </a:lnTo>
                    <a:lnTo>
                      <a:pt x="2" y="0"/>
                    </a:lnTo>
                    <a:lnTo>
                      <a:pt x="3" y="1"/>
                    </a:lnTo>
                    <a:lnTo>
                      <a:pt x="40" y="25"/>
                    </a:lnTo>
                    <a:lnTo>
                      <a:pt x="40" y="3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64" name="Freeform 2152"/>
              <p:cNvSpPr>
                <a:spLocks/>
              </p:cNvSpPr>
              <p:nvPr/>
            </p:nvSpPr>
            <p:spPr bwMode="auto">
              <a:xfrm>
                <a:off x="5224" y="2745"/>
                <a:ext cx="49" cy="36"/>
              </a:xfrm>
              <a:custGeom>
                <a:avLst/>
                <a:gdLst>
                  <a:gd name="T0" fmla="*/ 48 w 49"/>
                  <a:gd name="T1" fmla="*/ 36 h 36"/>
                  <a:gd name="T2" fmla="*/ 44 w 49"/>
                  <a:gd name="T3" fmla="*/ 34 h 36"/>
                  <a:gd name="T4" fmla="*/ 40 w 49"/>
                  <a:gd name="T5" fmla="*/ 31 h 36"/>
                  <a:gd name="T6" fmla="*/ 3 w 49"/>
                  <a:gd name="T7" fmla="*/ 6 h 36"/>
                  <a:gd name="T8" fmla="*/ 0 w 49"/>
                  <a:gd name="T9" fmla="*/ 4 h 36"/>
                  <a:gd name="T10" fmla="*/ 2 w 49"/>
                  <a:gd name="T11" fmla="*/ 0 h 36"/>
                  <a:gd name="T12" fmla="*/ 3 w 49"/>
                  <a:gd name="T13" fmla="*/ 1 h 36"/>
                  <a:gd name="T14" fmla="*/ 40 w 49"/>
                  <a:gd name="T15" fmla="*/ 26 h 36"/>
                  <a:gd name="T16" fmla="*/ 40 w 49"/>
                  <a:gd name="T17" fmla="*/ 29 h 36"/>
                  <a:gd name="T18" fmla="*/ 49 w 49"/>
                  <a:gd name="T19" fmla="*/ 35 h 36"/>
                  <a:gd name="T20" fmla="*/ 48 w 49"/>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36">
                    <a:moveTo>
                      <a:pt x="48" y="36"/>
                    </a:moveTo>
                    <a:lnTo>
                      <a:pt x="44" y="34"/>
                    </a:lnTo>
                    <a:lnTo>
                      <a:pt x="40" y="31"/>
                    </a:lnTo>
                    <a:lnTo>
                      <a:pt x="3" y="6"/>
                    </a:lnTo>
                    <a:lnTo>
                      <a:pt x="0" y="4"/>
                    </a:lnTo>
                    <a:lnTo>
                      <a:pt x="2" y="0"/>
                    </a:lnTo>
                    <a:lnTo>
                      <a:pt x="3" y="1"/>
                    </a:lnTo>
                    <a:lnTo>
                      <a:pt x="40" y="26"/>
                    </a:lnTo>
                    <a:lnTo>
                      <a:pt x="40" y="29"/>
                    </a:lnTo>
                    <a:lnTo>
                      <a:pt x="49" y="35"/>
                    </a:lnTo>
                    <a:lnTo>
                      <a:pt x="48"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65" name="Freeform 2153"/>
              <p:cNvSpPr>
                <a:spLocks/>
              </p:cNvSpPr>
              <p:nvPr/>
            </p:nvSpPr>
            <p:spPr bwMode="auto">
              <a:xfrm>
                <a:off x="5224" y="2772"/>
                <a:ext cx="40" cy="30"/>
              </a:xfrm>
              <a:custGeom>
                <a:avLst/>
                <a:gdLst>
                  <a:gd name="T0" fmla="*/ 40 w 40"/>
                  <a:gd name="T1" fmla="*/ 30 h 30"/>
                  <a:gd name="T2" fmla="*/ 3 w 40"/>
                  <a:gd name="T3" fmla="*/ 6 h 30"/>
                  <a:gd name="T4" fmla="*/ 0 w 40"/>
                  <a:gd name="T5" fmla="*/ 3 h 30"/>
                  <a:gd name="T6" fmla="*/ 2 w 40"/>
                  <a:gd name="T7" fmla="*/ 0 h 30"/>
                  <a:gd name="T8" fmla="*/ 3 w 40"/>
                  <a:gd name="T9" fmla="*/ 0 h 30"/>
                  <a:gd name="T10" fmla="*/ 40 w 40"/>
                  <a:gd name="T11" fmla="*/ 25 h 30"/>
                  <a:gd name="T12" fmla="*/ 40 w 4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40" h="30">
                    <a:moveTo>
                      <a:pt x="40" y="30"/>
                    </a:moveTo>
                    <a:lnTo>
                      <a:pt x="3" y="6"/>
                    </a:lnTo>
                    <a:lnTo>
                      <a:pt x="0" y="3"/>
                    </a:lnTo>
                    <a:lnTo>
                      <a:pt x="2" y="0"/>
                    </a:lnTo>
                    <a:lnTo>
                      <a:pt x="3" y="0"/>
                    </a:lnTo>
                    <a:lnTo>
                      <a:pt x="40" y="25"/>
                    </a:lnTo>
                    <a:lnTo>
                      <a:pt x="40" y="3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66" name="Freeform 2154"/>
              <p:cNvSpPr>
                <a:spLocks/>
              </p:cNvSpPr>
              <p:nvPr/>
            </p:nvSpPr>
            <p:spPr bwMode="auto">
              <a:xfrm>
                <a:off x="5284" y="2848"/>
                <a:ext cx="5" cy="76"/>
              </a:xfrm>
              <a:custGeom>
                <a:avLst/>
                <a:gdLst>
                  <a:gd name="T0" fmla="*/ 5 w 5"/>
                  <a:gd name="T1" fmla="*/ 76 h 76"/>
                  <a:gd name="T2" fmla="*/ 0 w 5"/>
                  <a:gd name="T3" fmla="*/ 73 h 76"/>
                  <a:gd name="T4" fmla="*/ 0 w 5"/>
                  <a:gd name="T5" fmla="*/ 0 h 76"/>
                  <a:gd name="T6" fmla="*/ 5 w 5"/>
                  <a:gd name="T7" fmla="*/ 0 h 76"/>
                  <a:gd name="T8" fmla="*/ 5 w 5"/>
                  <a:gd name="T9" fmla="*/ 76 h 76"/>
                </a:gdLst>
                <a:ahLst/>
                <a:cxnLst>
                  <a:cxn ang="0">
                    <a:pos x="T0" y="T1"/>
                  </a:cxn>
                  <a:cxn ang="0">
                    <a:pos x="T2" y="T3"/>
                  </a:cxn>
                  <a:cxn ang="0">
                    <a:pos x="T4" y="T5"/>
                  </a:cxn>
                  <a:cxn ang="0">
                    <a:pos x="T6" y="T7"/>
                  </a:cxn>
                  <a:cxn ang="0">
                    <a:pos x="T8" y="T9"/>
                  </a:cxn>
                </a:cxnLst>
                <a:rect l="0" t="0" r="r" b="b"/>
                <a:pathLst>
                  <a:path w="5" h="76">
                    <a:moveTo>
                      <a:pt x="5" y="76"/>
                    </a:moveTo>
                    <a:lnTo>
                      <a:pt x="0" y="73"/>
                    </a:lnTo>
                    <a:lnTo>
                      <a:pt x="0" y="0"/>
                    </a:lnTo>
                    <a:lnTo>
                      <a:pt x="5" y="0"/>
                    </a:lnTo>
                    <a:lnTo>
                      <a:pt x="5" y="7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67" name="Freeform 2155"/>
              <p:cNvSpPr>
                <a:spLocks/>
              </p:cNvSpPr>
              <p:nvPr/>
            </p:nvSpPr>
            <p:spPr bwMode="auto">
              <a:xfrm>
                <a:off x="5246" y="2888"/>
                <a:ext cx="25" cy="11"/>
              </a:xfrm>
              <a:custGeom>
                <a:avLst/>
                <a:gdLst>
                  <a:gd name="T0" fmla="*/ 5 w 25"/>
                  <a:gd name="T1" fmla="*/ 11 h 11"/>
                  <a:gd name="T2" fmla="*/ 0 w 25"/>
                  <a:gd name="T3" fmla="*/ 8 h 11"/>
                  <a:gd name="T4" fmla="*/ 25 w 25"/>
                  <a:gd name="T5" fmla="*/ 0 h 11"/>
                  <a:gd name="T6" fmla="*/ 25 w 25"/>
                  <a:gd name="T7" fmla="*/ 5 h 11"/>
                  <a:gd name="T8" fmla="*/ 5 w 25"/>
                  <a:gd name="T9" fmla="*/ 11 h 11"/>
                </a:gdLst>
                <a:ahLst/>
                <a:cxnLst>
                  <a:cxn ang="0">
                    <a:pos x="T0" y="T1"/>
                  </a:cxn>
                  <a:cxn ang="0">
                    <a:pos x="T2" y="T3"/>
                  </a:cxn>
                  <a:cxn ang="0">
                    <a:pos x="T4" y="T5"/>
                  </a:cxn>
                  <a:cxn ang="0">
                    <a:pos x="T6" y="T7"/>
                  </a:cxn>
                  <a:cxn ang="0">
                    <a:pos x="T8" y="T9"/>
                  </a:cxn>
                </a:cxnLst>
                <a:rect l="0" t="0" r="r" b="b"/>
                <a:pathLst>
                  <a:path w="25" h="11">
                    <a:moveTo>
                      <a:pt x="5" y="11"/>
                    </a:moveTo>
                    <a:lnTo>
                      <a:pt x="0" y="8"/>
                    </a:lnTo>
                    <a:lnTo>
                      <a:pt x="25" y="0"/>
                    </a:lnTo>
                    <a:lnTo>
                      <a:pt x="25" y="5"/>
                    </a:lnTo>
                    <a:lnTo>
                      <a:pt x="5"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68" name="Freeform 2156"/>
              <p:cNvSpPr>
                <a:spLocks/>
              </p:cNvSpPr>
              <p:nvPr/>
            </p:nvSpPr>
            <p:spPr bwMode="auto">
              <a:xfrm>
                <a:off x="5271" y="2887"/>
                <a:ext cx="5" cy="29"/>
              </a:xfrm>
              <a:custGeom>
                <a:avLst/>
                <a:gdLst>
                  <a:gd name="T0" fmla="*/ 5 w 5"/>
                  <a:gd name="T1" fmla="*/ 29 h 29"/>
                  <a:gd name="T2" fmla="*/ 0 w 5"/>
                  <a:gd name="T3" fmla="*/ 26 h 29"/>
                  <a:gd name="T4" fmla="*/ 0 w 5"/>
                  <a:gd name="T5" fmla="*/ 0 h 29"/>
                  <a:gd name="T6" fmla="*/ 5 w 5"/>
                  <a:gd name="T7" fmla="*/ 0 h 29"/>
                  <a:gd name="T8" fmla="*/ 5 w 5"/>
                  <a:gd name="T9" fmla="*/ 29 h 29"/>
                </a:gdLst>
                <a:ahLst/>
                <a:cxnLst>
                  <a:cxn ang="0">
                    <a:pos x="T0" y="T1"/>
                  </a:cxn>
                  <a:cxn ang="0">
                    <a:pos x="T2" y="T3"/>
                  </a:cxn>
                  <a:cxn ang="0">
                    <a:pos x="T4" y="T5"/>
                  </a:cxn>
                  <a:cxn ang="0">
                    <a:pos x="T6" y="T7"/>
                  </a:cxn>
                  <a:cxn ang="0">
                    <a:pos x="T8" y="T9"/>
                  </a:cxn>
                </a:cxnLst>
                <a:rect l="0" t="0" r="r" b="b"/>
                <a:pathLst>
                  <a:path w="5" h="29">
                    <a:moveTo>
                      <a:pt x="5" y="29"/>
                    </a:moveTo>
                    <a:lnTo>
                      <a:pt x="0" y="26"/>
                    </a:lnTo>
                    <a:lnTo>
                      <a:pt x="0" y="0"/>
                    </a:lnTo>
                    <a:lnTo>
                      <a:pt x="5" y="0"/>
                    </a:lnTo>
                    <a:lnTo>
                      <a:pt x="5" y="2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69" name="Freeform 2157"/>
              <p:cNvSpPr>
                <a:spLocks noEditPoints="1"/>
              </p:cNvSpPr>
              <p:nvPr/>
            </p:nvSpPr>
            <p:spPr bwMode="auto">
              <a:xfrm>
                <a:off x="5896" y="1157"/>
                <a:ext cx="87" cy="62"/>
              </a:xfrm>
              <a:custGeom>
                <a:avLst/>
                <a:gdLst>
                  <a:gd name="T0" fmla="*/ 0 w 1002"/>
                  <a:gd name="T1" fmla="*/ 712 h 712"/>
                  <a:gd name="T2" fmla="*/ 0 w 1002"/>
                  <a:gd name="T3" fmla="*/ 525 h 712"/>
                  <a:gd name="T4" fmla="*/ 394 w 1002"/>
                  <a:gd name="T5" fmla="*/ 318 h 712"/>
                  <a:gd name="T6" fmla="*/ 394 w 1002"/>
                  <a:gd name="T7" fmla="*/ 360 h 712"/>
                  <a:gd name="T8" fmla="*/ 349 w 1002"/>
                  <a:gd name="T9" fmla="*/ 384 h 712"/>
                  <a:gd name="T10" fmla="*/ 349 w 1002"/>
                  <a:gd name="T11" fmla="*/ 384 h 712"/>
                  <a:gd name="T12" fmla="*/ 82 w 1002"/>
                  <a:gd name="T13" fmla="*/ 526 h 712"/>
                  <a:gd name="T14" fmla="*/ 82 w 1002"/>
                  <a:gd name="T15" fmla="*/ 669 h 712"/>
                  <a:gd name="T16" fmla="*/ 0 w 1002"/>
                  <a:gd name="T17" fmla="*/ 712 h 712"/>
                  <a:gd name="T18" fmla="*/ 444 w 1002"/>
                  <a:gd name="T19" fmla="*/ 334 h 712"/>
                  <a:gd name="T20" fmla="*/ 444 w 1002"/>
                  <a:gd name="T21" fmla="*/ 292 h 712"/>
                  <a:gd name="T22" fmla="*/ 1002 w 1002"/>
                  <a:gd name="T23" fmla="*/ 0 h 712"/>
                  <a:gd name="T24" fmla="*/ 1002 w 1002"/>
                  <a:gd name="T25" fmla="*/ 10 h 712"/>
                  <a:gd name="T26" fmla="*/ 649 w 1002"/>
                  <a:gd name="T27" fmla="*/ 226 h 712"/>
                  <a:gd name="T28" fmla="*/ 444 w 1002"/>
                  <a:gd name="T29" fmla="*/ 33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2" h="712">
                    <a:moveTo>
                      <a:pt x="0" y="712"/>
                    </a:moveTo>
                    <a:lnTo>
                      <a:pt x="0" y="525"/>
                    </a:lnTo>
                    <a:lnTo>
                      <a:pt x="394" y="318"/>
                    </a:lnTo>
                    <a:lnTo>
                      <a:pt x="394" y="360"/>
                    </a:lnTo>
                    <a:lnTo>
                      <a:pt x="349" y="384"/>
                    </a:lnTo>
                    <a:lnTo>
                      <a:pt x="349" y="384"/>
                    </a:lnTo>
                    <a:lnTo>
                      <a:pt x="82" y="526"/>
                    </a:lnTo>
                    <a:lnTo>
                      <a:pt x="82" y="669"/>
                    </a:lnTo>
                    <a:lnTo>
                      <a:pt x="0" y="712"/>
                    </a:lnTo>
                    <a:moveTo>
                      <a:pt x="444" y="334"/>
                    </a:moveTo>
                    <a:lnTo>
                      <a:pt x="444" y="292"/>
                    </a:lnTo>
                    <a:lnTo>
                      <a:pt x="1002" y="0"/>
                    </a:lnTo>
                    <a:lnTo>
                      <a:pt x="1002" y="10"/>
                    </a:lnTo>
                    <a:lnTo>
                      <a:pt x="649" y="226"/>
                    </a:lnTo>
                    <a:lnTo>
                      <a:pt x="444" y="334"/>
                    </a:lnTo>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70" name="Freeform 2158"/>
              <p:cNvSpPr>
                <a:spLocks/>
              </p:cNvSpPr>
              <p:nvPr/>
            </p:nvSpPr>
            <p:spPr bwMode="auto">
              <a:xfrm>
                <a:off x="5930" y="1182"/>
                <a:ext cx="5" cy="6"/>
              </a:xfrm>
              <a:custGeom>
                <a:avLst/>
                <a:gdLst>
                  <a:gd name="T0" fmla="*/ 0 w 5"/>
                  <a:gd name="T1" fmla="*/ 6 h 6"/>
                  <a:gd name="T2" fmla="*/ 0 w 5"/>
                  <a:gd name="T3" fmla="*/ 3 h 6"/>
                  <a:gd name="T4" fmla="*/ 5 w 5"/>
                  <a:gd name="T5" fmla="*/ 0 h 6"/>
                  <a:gd name="T6" fmla="*/ 5 w 5"/>
                  <a:gd name="T7" fmla="*/ 4 h 6"/>
                  <a:gd name="T8" fmla="*/ 0 w 5"/>
                  <a:gd name="T9" fmla="*/ 6 h 6"/>
                </a:gdLst>
                <a:ahLst/>
                <a:cxnLst>
                  <a:cxn ang="0">
                    <a:pos x="T0" y="T1"/>
                  </a:cxn>
                  <a:cxn ang="0">
                    <a:pos x="T2" y="T3"/>
                  </a:cxn>
                  <a:cxn ang="0">
                    <a:pos x="T4" y="T5"/>
                  </a:cxn>
                  <a:cxn ang="0">
                    <a:pos x="T6" y="T7"/>
                  </a:cxn>
                  <a:cxn ang="0">
                    <a:pos x="T8" y="T9"/>
                  </a:cxn>
                </a:cxnLst>
                <a:rect l="0" t="0" r="r" b="b"/>
                <a:pathLst>
                  <a:path w="5" h="6">
                    <a:moveTo>
                      <a:pt x="0" y="6"/>
                    </a:moveTo>
                    <a:lnTo>
                      <a:pt x="0" y="3"/>
                    </a:lnTo>
                    <a:lnTo>
                      <a:pt x="5" y="0"/>
                    </a:lnTo>
                    <a:lnTo>
                      <a:pt x="5" y="4"/>
                    </a:lnTo>
                    <a:lnTo>
                      <a:pt x="0" y="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71" name="Freeform 2159"/>
              <p:cNvSpPr>
                <a:spLocks/>
              </p:cNvSpPr>
              <p:nvPr/>
            </p:nvSpPr>
            <p:spPr bwMode="auto">
              <a:xfrm>
                <a:off x="5952" y="1158"/>
                <a:ext cx="31" cy="19"/>
              </a:xfrm>
              <a:custGeom>
                <a:avLst/>
                <a:gdLst>
                  <a:gd name="T0" fmla="*/ 0 w 31"/>
                  <a:gd name="T1" fmla="*/ 19 h 19"/>
                  <a:gd name="T2" fmla="*/ 31 w 31"/>
                  <a:gd name="T3" fmla="*/ 0 h 19"/>
                  <a:gd name="T4" fmla="*/ 31 w 31"/>
                  <a:gd name="T5" fmla="*/ 4 h 19"/>
                  <a:gd name="T6" fmla="*/ 11 w 31"/>
                  <a:gd name="T7" fmla="*/ 14 h 19"/>
                  <a:gd name="T8" fmla="*/ 11 w 31"/>
                  <a:gd name="T9" fmla="*/ 13 h 19"/>
                  <a:gd name="T10" fmla="*/ 0 w 31"/>
                  <a:gd name="T11" fmla="*/ 19 h 19"/>
                </a:gdLst>
                <a:ahLst/>
                <a:cxnLst>
                  <a:cxn ang="0">
                    <a:pos x="T0" y="T1"/>
                  </a:cxn>
                  <a:cxn ang="0">
                    <a:pos x="T2" y="T3"/>
                  </a:cxn>
                  <a:cxn ang="0">
                    <a:pos x="T4" y="T5"/>
                  </a:cxn>
                  <a:cxn ang="0">
                    <a:pos x="T6" y="T7"/>
                  </a:cxn>
                  <a:cxn ang="0">
                    <a:pos x="T8" y="T9"/>
                  </a:cxn>
                  <a:cxn ang="0">
                    <a:pos x="T10" y="T11"/>
                  </a:cxn>
                </a:cxnLst>
                <a:rect l="0" t="0" r="r" b="b"/>
                <a:pathLst>
                  <a:path w="31" h="19">
                    <a:moveTo>
                      <a:pt x="0" y="19"/>
                    </a:moveTo>
                    <a:lnTo>
                      <a:pt x="31" y="0"/>
                    </a:lnTo>
                    <a:lnTo>
                      <a:pt x="31" y="4"/>
                    </a:lnTo>
                    <a:lnTo>
                      <a:pt x="11" y="14"/>
                    </a:lnTo>
                    <a:lnTo>
                      <a:pt x="11" y="13"/>
                    </a:lnTo>
                    <a:lnTo>
                      <a:pt x="0" y="1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72" name="Freeform 2160"/>
              <p:cNvSpPr>
                <a:spLocks noEditPoints="1"/>
              </p:cNvSpPr>
              <p:nvPr/>
            </p:nvSpPr>
            <p:spPr bwMode="auto">
              <a:xfrm>
                <a:off x="5963" y="1163"/>
                <a:ext cx="20" cy="18"/>
              </a:xfrm>
              <a:custGeom>
                <a:avLst/>
                <a:gdLst>
                  <a:gd name="T0" fmla="*/ 0 w 233"/>
                  <a:gd name="T1" fmla="*/ 202 h 202"/>
                  <a:gd name="T2" fmla="*/ 0 w 233"/>
                  <a:gd name="T3" fmla="*/ 142 h 202"/>
                  <a:gd name="T4" fmla="*/ 233 w 233"/>
                  <a:gd name="T5" fmla="*/ 0 h 202"/>
                  <a:gd name="T6" fmla="*/ 233 w 233"/>
                  <a:gd name="T7" fmla="*/ 59 h 202"/>
                  <a:gd name="T8" fmla="*/ 0 w 233"/>
                  <a:gd name="T9" fmla="*/ 202 h 202"/>
                  <a:gd name="T10" fmla="*/ 221 w 233"/>
                  <a:gd name="T11" fmla="*/ 125 h 202"/>
                  <a:gd name="T12" fmla="*/ 233 w 233"/>
                  <a:gd name="T13" fmla="*/ 117 h 202"/>
                  <a:gd name="T14" fmla="*/ 233 w 233"/>
                  <a:gd name="T15" fmla="*/ 119 h 202"/>
                  <a:gd name="T16" fmla="*/ 221 w 233"/>
                  <a:gd name="T17" fmla="*/ 12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3" h="202">
                    <a:moveTo>
                      <a:pt x="0" y="202"/>
                    </a:moveTo>
                    <a:lnTo>
                      <a:pt x="0" y="142"/>
                    </a:lnTo>
                    <a:lnTo>
                      <a:pt x="233" y="0"/>
                    </a:lnTo>
                    <a:lnTo>
                      <a:pt x="233" y="59"/>
                    </a:lnTo>
                    <a:lnTo>
                      <a:pt x="0" y="202"/>
                    </a:lnTo>
                    <a:moveTo>
                      <a:pt x="221" y="125"/>
                    </a:moveTo>
                    <a:lnTo>
                      <a:pt x="233" y="117"/>
                    </a:lnTo>
                    <a:lnTo>
                      <a:pt x="233" y="119"/>
                    </a:lnTo>
                    <a:lnTo>
                      <a:pt x="221" y="125"/>
                    </a:lnTo>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73" name="Freeform 2161"/>
              <p:cNvSpPr>
                <a:spLocks/>
              </p:cNvSpPr>
              <p:nvPr/>
            </p:nvSpPr>
            <p:spPr bwMode="auto">
              <a:xfrm>
                <a:off x="5963" y="1168"/>
                <a:ext cx="20" cy="16"/>
              </a:xfrm>
              <a:custGeom>
                <a:avLst/>
                <a:gdLst>
                  <a:gd name="T0" fmla="*/ 0 w 20"/>
                  <a:gd name="T1" fmla="*/ 16 h 16"/>
                  <a:gd name="T2" fmla="*/ 0 w 20"/>
                  <a:gd name="T3" fmla="*/ 13 h 16"/>
                  <a:gd name="T4" fmla="*/ 20 w 20"/>
                  <a:gd name="T5" fmla="*/ 0 h 16"/>
                  <a:gd name="T6" fmla="*/ 20 w 20"/>
                  <a:gd name="T7" fmla="*/ 5 h 16"/>
                  <a:gd name="T8" fmla="*/ 19 w 20"/>
                  <a:gd name="T9" fmla="*/ 6 h 16"/>
                  <a:gd name="T10" fmla="*/ 0 w 20"/>
                  <a:gd name="T11" fmla="*/ 16 h 16"/>
                </a:gdLst>
                <a:ahLst/>
                <a:cxnLst>
                  <a:cxn ang="0">
                    <a:pos x="T0" y="T1"/>
                  </a:cxn>
                  <a:cxn ang="0">
                    <a:pos x="T2" y="T3"/>
                  </a:cxn>
                  <a:cxn ang="0">
                    <a:pos x="T4" y="T5"/>
                  </a:cxn>
                  <a:cxn ang="0">
                    <a:pos x="T6" y="T7"/>
                  </a:cxn>
                  <a:cxn ang="0">
                    <a:pos x="T8" y="T9"/>
                  </a:cxn>
                  <a:cxn ang="0">
                    <a:pos x="T10" y="T11"/>
                  </a:cxn>
                </a:cxnLst>
                <a:rect l="0" t="0" r="r" b="b"/>
                <a:pathLst>
                  <a:path w="20" h="16">
                    <a:moveTo>
                      <a:pt x="0" y="16"/>
                    </a:moveTo>
                    <a:lnTo>
                      <a:pt x="0" y="13"/>
                    </a:lnTo>
                    <a:lnTo>
                      <a:pt x="20" y="0"/>
                    </a:lnTo>
                    <a:lnTo>
                      <a:pt x="20" y="5"/>
                    </a:lnTo>
                    <a:lnTo>
                      <a:pt x="19" y="6"/>
                    </a:lnTo>
                    <a:lnTo>
                      <a:pt x="0"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74" name="Freeform 2162"/>
              <p:cNvSpPr>
                <a:spLocks/>
              </p:cNvSpPr>
              <p:nvPr/>
            </p:nvSpPr>
            <p:spPr bwMode="auto">
              <a:xfrm>
                <a:off x="5963" y="1162"/>
                <a:ext cx="20" cy="13"/>
              </a:xfrm>
              <a:custGeom>
                <a:avLst/>
                <a:gdLst>
                  <a:gd name="T0" fmla="*/ 0 w 20"/>
                  <a:gd name="T1" fmla="*/ 13 h 13"/>
                  <a:gd name="T2" fmla="*/ 0 w 20"/>
                  <a:gd name="T3" fmla="*/ 10 h 13"/>
                  <a:gd name="T4" fmla="*/ 20 w 20"/>
                  <a:gd name="T5" fmla="*/ 0 h 13"/>
                  <a:gd name="T6" fmla="*/ 20 w 20"/>
                  <a:gd name="T7" fmla="*/ 1 h 13"/>
                  <a:gd name="T8" fmla="*/ 0 w 20"/>
                  <a:gd name="T9" fmla="*/ 13 h 13"/>
                </a:gdLst>
                <a:ahLst/>
                <a:cxnLst>
                  <a:cxn ang="0">
                    <a:pos x="T0" y="T1"/>
                  </a:cxn>
                  <a:cxn ang="0">
                    <a:pos x="T2" y="T3"/>
                  </a:cxn>
                  <a:cxn ang="0">
                    <a:pos x="T4" y="T5"/>
                  </a:cxn>
                  <a:cxn ang="0">
                    <a:pos x="T6" y="T7"/>
                  </a:cxn>
                  <a:cxn ang="0">
                    <a:pos x="T8" y="T9"/>
                  </a:cxn>
                </a:cxnLst>
                <a:rect l="0" t="0" r="r" b="b"/>
                <a:pathLst>
                  <a:path w="20" h="13">
                    <a:moveTo>
                      <a:pt x="0" y="13"/>
                    </a:moveTo>
                    <a:lnTo>
                      <a:pt x="0" y="10"/>
                    </a:lnTo>
                    <a:lnTo>
                      <a:pt x="20" y="0"/>
                    </a:lnTo>
                    <a:lnTo>
                      <a:pt x="20" y="1"/>
                    </a:lnTo>
                    <a:lnTo>
                      <a:pt x="0" y="1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75" name="Freeform 2163"/>
              <p:cNvSpPr>
                <a:spLocks noEditPoints="1"/>
              </p:cNvSpPr>
              <p:nvPr/>
            </p:nvSpPr>
            <p:spPr bwMode="auto">
              <a:xfrm>
                <a:off x="5926" y="1177"/>
                <a:ext cx="26" cy="14"/>
              </a:xfrm>
              <a:custGeom>
                <a:avLst/>
                <a:gdLst>
                  <a:gd name="T0" fmla="*/ 0 w 300"/>
                  <a:gd name="T1" fmla="*/ 162 h 162"/>
                  <a:gd name="T2" fmla="*/ 0 w 300"/>
                  <a:gd name="T3" fmla="*/ 158 h 162"/>
                  <a:gd name="T4" fmla="*/ 45 w 300"/>
                  <a:gd name="T5" fmla="*/ 134 h 162"/>
                  <a:gd name="T6" fmla="*/ 45 w 300"/>
                  <a:gd name="T7" fmla="*/ 139 h 162"/>
                  <a:gd name="T8" fmla="*/ 0 w 300"/>
                  <a:gd name="T9" fmla="*/ 162 h 162"/>
                  <a:gd name="T10" fmla="*/ 95 w 300"/>
                  <a:gd name="T11" fmla="*/ 114 h 162"/>
                  <a:gd name="T12" fmla="*/ 95 w 300"/>
                  <a:gd name="T13" fmla="*/ 108 h 162"/>
                  <a:gd name="T14" fmla="*/ 300 w 300"/>
                  <a:gd name="T15" fmla="*/ 0 h 162"/>
                  <a:gd name="T16" fmla="*/ 210 w 300"/>
                  <a:gd name="T17" fmla="*/ 55 h 162"/>
                  <a:gd name="T18" fmla="*/ 95 w 300"/>
                  <a:gd name="T19" fmla="*/ 11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0" h="162">
                    <a:moveTo>
                      <a:pt x="0" y="162"/>
                    </a:moveTo>
                    <a:lnTo>
                      <a:pt x="0" y="158"/>
                    </a:lnTo>
                    <a:lnTo>
                      <a:pt x="45" y="134"/>
                    </a:lnTo>
                    <a:lnTo>
                      <a:pt x="45" y="139"/>
                    </a:lnTo>
                    <a:lnTo>
                      <a:pt x="0" y="162"/>
                    </a:lnTo>
                    <a:moveTo>
                      <a:pt x="95" y="114"/>
                    </a:moveTo>
                    <a:lnTo>
                      <a:pt x="95" y="108"/>
                    </a:lnTo>
                    <a:lnTo>
                      <a:pt x="300" y="0"/>
                    </a:lnTo>
                    <a:lnTo>
                      <a:pt x="210" y="55"/>
                    </a:lnTo>
                    <a:lnTo>
                      <a:pt x="95" y="114"/>
                    </a:lnTo>
                  </a:path>
                </a:pathLst>
              </a:custGeom>
              <a:solidFill>
                <a:srgbClr val="2A2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76" name="Freeform 2164"/>
              <p:cNvSpPr>
                <a:spLocks/>
              </p:cNvSpPr>
              <p:nvPr/>
            </p:nvSpPr>
            <p:spPr bwMode="auto">
              <a:xfrm>
                <a:off x="5930" y="1186"/>
                <a:ext cx="5" cy="3"/>
              </a:xfrm>
              <a:custGeom>
                <a:avLst/>
                <a:gdLst>
                  <a:gd name="T0" fmla="*/ 0 w 5"/>
                  <a:gd name="T1" fmla="*/ 3 h 3"/>
                  <a:gd name="T2" fmla="*/ 0 w 5"/>
                  <a:gd name="T3" fmla="*/ 2 h 3"/>
                  <a:gd name="T4" fmla="*/ 5 w 5"/>
                  <a:gd name="T5" fmla="*/ 0 h 3"/>
                  <a:gd name="T6" fmla="*/ 5 w 5"/>
                  <a:gd name="T7" fmla="*/ 1 h 3"/>
                  <a:gd name="T8" fmla="*/ 0 w 5"/>
                  <a:gd name="T9" fmla="*/ 3 h 3"/>
                </a:gdLst>
                <a:ahLst/>
                <a:cxnLst>
                  <a:cxn ang="0">
                    <a:pos x="T0" y="T1"/>
                  </a:cxn>
                  <a:cxn ang="0">
                    <a:pos x="T2" y="T3"/>
                  </a:cxn>
                  <a:cxn ang="0">
                    <a:pos x="T4" y="T5"/>
                  </a:cxn>
                  <a:cxn ang="0">
                    <a:pos x="T6" y="T7"/>
                  </a:cxn>
                  <a:cxn ang="0">
                    <a:pos x="T8" y="T9"/>
                  </a:cxn>
                </a:cxnLst>
                <a:rect l="0" t="0" r="r" b="b"/>
                <a:pathLst>
                  <a:path w="5" h="3">
                    <a:moveTo>
                      <a:pt x="0" y="3"/>
                    </a:moveTo>
                    <a:lnTo>
                      <a:pt x="0" y="2"/>
                    </a:lnTo>
                    <a:lnTo>
                      <a:pt x="5" y="0"/>
                    </a:lnTo>
                    <a:lnTo>
                      <a:pt x="5" y="1"/>
                    </a:lnTo>
                    <a:lnTo>
                      <a:pt x="0"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77" name="Freeform 2165"/>
              <p:cNvSpPr>
                <a:spLocks/>
              </p:cNvSpPr>
              <p:nvPr/>
            </p:nvSpPr>
            <p:spPr bwMode="auto">
              <a:xfrm>
                <a:off x="5945" y="1171"/>
                <a:ext cx="18" cy="11"/>
              </a:xfrm>
              <a:custGeom>
                <a:avLst/>
                <a:gdLst>
                  <a:gd name="T0" fmla="*/ 0 w 18"/>
                  <a:gd name="T1" fmla="*/ 11 h 11"/>
                  <a:gd name="T2" fmla="*/ 7 w 18"/>
                  <a:gd name="T3" fmla="*/ 6 h 11"/>
                  <a:gd name="T4" fmla="*/ 18 w 18"/>
                  <a:gd name="T5" fmla="*/ 0 h 11"/>
                  <a:gd name="T6" fmla="*/ 18 w 18"/>
                  <a:gd name="T7" fmla="*/ 1 h 11"/>
                  <a:gd name="T8" fmla="*/ 0 w 18"/>
                  <a:gd name="T9" fmla="*/ 11 h 11"/>
                </a:gdLst>
                <a:ahLst/>
                <a:cxnLst>
                  <a:cxn ang="0">
                    <a:pos x="T0" y="T1"/>
                  </a:cxn>
                  <a:cxn ang="0">
                    <a:pos x="T2" y="T3"/>
                  </a:cxn>
                  <a:cxn ang="0">
                    <a:pos x="T4" y="T5"/>
                  </a:cxn>
                  <a:cxn ang="0">
                    <a:pos x="T6" y="T7"/>
                  </a:cxn>
                  <a:cxn ang="0">
                    <a:pos x="T8" y="T9"/>
                  </a:cxn>
                </a:cxnLst>
                <a:rect l="0" t="0" r="r" b="b"/>
                <a:pathLst>
                  <a:path w="18" h="11">
                    <a:moveTo>
                      <a:pt x="0" y="11"/>
                    </a:moveTo>
                    <a:lnTo>
                      <a:pt x="7" y="6"/>
                    </a:lnTo>
                    <a:lnTo>
                      <a:pt x="18" y="0"/>
                    </a:lnTo>
                    <a:lnTo>
                      <a:pt x="18" y="1"/>
                    </a:lnTo>
                    <a:lnTo>
                      <a:pt x="0"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78" name="Freeform 2166"/>
              <p:cNvSpPr>
                <a:spLocks noEditPoints="1"/>
              </p:cNvSpPr>
              <p:nvPr/>
            </p:nvSpPr>
            <p:spPr bwMode="auto">
              <a:xfrm>
                <a:off x="5926" y="1175"/>
                <a:ext cx="37" cy="28"/>
              </a:xfrm>
              <a:custGeom>
                <a:avLst/>
                <a:gdLst>
                  <a:gd name="T0" fmla="*/ 0 w 420"/>
                  <a:gd name="T1" fmla="*/ 318 h 318"/>
                  <a:gd name="T2" fmla="*/ 0 w 420"/>
                  <a:gd name="T3" fmla="*/ 256 h 318"/>
                  <a:gd name="T4" fmla="*/ 45 w 420"/>
                  <a:gd name="T5" fmla="*/ 229 h 318"/>
                  <a:gd name="T6" fmla="*/ 45 w 420"/>
                  <a:gd name="T7" fmla="*/ 291 h 318"/>
                  <a:gd name="T8" fmla="*/ 3 w 420"/>
                  <a:gd name="T9" fmla="*/ 317 h 318"/>
                  <a:gd name="T10" fmla="*/ 0 w 420"/>
                  <a:gd name="T11" fmla="*/ 318 h 318"/>
                  <a:gd name="T12" fmla="*/ 95 w 420"/>
                  <a:gd name="T13" fmla="*/ 260 h 318"/>
                  <a:gd name="T14" fmla="*/ 95 w 420"/>
                  <a:gd name="T15" fmla="*/ 198 h 318"/>
                  <a:gd name="T16" fmla="*/ 420 w 420"/>
                  <a:gd name="T17" fmla="*/ 0 h 318"/>
                  <a:gd name="T18" fmla="*/ 420 w 420"/>
                  <a:gd name="T19" fmla="*/ 60 h 318"/>
                  <a:gd name="T20" fmla="*/ 95 w 420"/>
                  <a:gd name="T21" fmla="*/ 260 h 318"/>
                  <a:gd name="T22" fmla="*/ 0 w 420"/>
                  <a:gd name="T23" fmla="*/ 198 h 318"/>
                  <a:gd name="T24" fmla="*/ 0 w 420"/>
                  <a:gd name="T25" fmla="*/ 177 h 318"/>
                  <a:gd name="T26" fmla="*/ 45 w 420"/>
                  <a:gd name="T27" fmla="*/ 154 h 318"/>
                  <a:gd name="T28" fmla="*/ 45 w 420"/>
                  <a:gd name="T29" fmla="*/ 170 h 318"/>
                  <a:gd name="T30" fmla="*/ 0 w 420"/>
                  <a:gd name="T31" fmla="*/ 198 h 318"/>
                  <a:gd name="T32" fmla="*/ 95 w 420"/>
                  <a:gd name="T33" fmla="*/ 140 h 318"/>
                  <a:gd name="T34" fmla="*/ 95 w 420"/>
                  <a:gd name="T35" fmla="*/ 129 h 318"/>
                  <a:gd name="T36" fmla="*/ 210 w 420"/>
                  <a:gd name="T37" fmla="*/ 70 h 318"/>
                  <a:gd name="T38" fmla="*/ 95 w 420"/>
                  <a:gd name="T39" fmla="*/ 14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0" h="318">
                    <a:moveTo>
                      <a:pt x="0" y="318"/>
                    </a:moveTo>
                    <a:lnTo>
                      <a:pt x="0" y="256"/>
                    </a:lnTo>
                    <a:lnTo>
                      <a:pt x="45" y="229"/>
                    </a:lnTo>
                    <a:lnTo>
                      <a:pt x="45" y="291"/>
                    </a:lnTo>
                    <a:lnTo>
                      <a:pt x="3" y="317"/>
                    </a:lnTo>
                    <a:lnTo>
                      <a:pt x="0" y="318"/>
                    </a:lnTo>
                    <a:moveTo>
                      <a:pt x="95" y="260"/>
                    </a:moveTo>
                    <a:lnTo>
                      <a:pt x="95" y="198"/>
                    </a:lnTo>
                    <a:lnTo>
                      <a:pt x="420" y="0"/>
                    </a:lnTo>
                    <a:lnTo>
                      <a:pt x="420" y="60"/>
                    </a:lnTo>
                    <a:lnTo>
                      <a:pt x="95" y="260"/>
                    </a:lnTo>
                    <a:moveTo>
                      <a:pt x="0" y="198"/>
                    </a:moveTo>
                    <a:lnTo>
                      <a:pt x="0" y="177"/>
                    </a:lnTo>
                    <a:lnTo>
                      <a:pt x="45" y="154"/>
                    </a:lnTo>
                    <a:lnTo>
                      <a:pt x="45" y="170"/>
                    </a:lnTo>
                    <a:lnTo>
                      <a:pt x="0" y="198"/>
                    </a:lnTo>
                    <a:moveTo>
                      <a:pt x="95" y="140"/>
                    </a:moveTo>
                    <a:lnTo>
                      <a:pt x="95" y="129"/>
                    </a:lnTo>
                    <a:lnTo>
                      <a:pt x="210" y="70"/>
                    </a:lnTo>
                    <a:lnTo>
                      <a:pt x="95" y="140"/>
                    </a:lnTo>
                  </a:path>
                </a:pathLst>
              </a:custGeom>
              <a:solidFill>
                <a:srgbClr val="2321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79" name="Freeform 2167"/>
              <p:cNvSpPr>
                <a:spLocks noEditPoints="1"/>
              </p:cNvSpPr>
              <p:nvPr/>
            </p:nvSpPr>
            <p:spPr bwMode="auto">
              <a:xfrm>
                <a:off x="5927" y="1181"/>
                <a:ext cx="36" cy="22"/>
              </a:xfrm>
              <a:custGeom>
                <a:avLst/>
                <a:gdLst>
                  <a:gd name="T0" fmla="*/ 0 w 417"/>
                  <a:gd name="T1" fmla="*/ 257 h 257"/>
                  <a:gd name="T2" fmla="*/ 42 w 417"/>
                  <a:gd name="T3" fmla="*/ 231 h 257"/>
                  <a:gd name="T4" fmla="*/ 42 w 417"/>
                  <a:gd name="T5" fmla="*/ 235 h 257"/>
                  <a:gd name="T6" fmla="*/ 0 w 417"/>
                  <a:gd name="T7" fmla="*/ 257 h 257"/>
                  <a:gd name="T8" fmla="*/ 92 w 417"/>
                  <a:gd name="T9" fmla="*/ 209 h 257"/>
                  <a:gd name="T10" fmla="*/ 92 w 417"/>
                  <a:gd name="T11" fmla="*/ 200 h 257"/>
                  <a:gd name="T12" fmla="*/ 417 w 417"/>
                  <a:gd name="T13" fmla="*/ 0 h 257"/>
                  <a:gd name="T14" fmla="*/ 417 w 417"/>
                  <a:gd name="T15" fmla="*/ 39 h 257"/>
                  <a:gd name="T16" fmla="*/ 92 w 417"/>
                  <a:gd name="T17" fmla="*/ 20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7" h="257">
                    <a:moveTo>
                      <a:pt x="0" y="257"/>
                    </a:moveTo>
                    <a:lnTo>
                      <a:pt x="42" y="231"/>
                    </a:lnTo>
                    <a:lnTo>
                      <a:pt x="42" y="235"/>
                    </a:lnTo>
                    <a:lnTo>
                      <a:pt x="0" y="257"/>
                    </a:lnTo>
                    <a:moveTo>
                      <a:pt x="92" y="209"/>
                    </a:moveTo>
                    <a:lnTo>
                      <a:pt x="92" y="200"/>
                    </a:lnTo>
                    <a:lnTo>
                      <a:pt x="417" y="0"/>
                    </a:lnTo>
                    <a:lnTo>
                      <a:pt x="417" y="39"/>
                    </a:lnTo>
                    <a:lnTo>
                      <a:pt x="92" y="20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80" name="Freeform 2168"/>
              <p:cNvSpPr>
                <a:spLocks noEditPoints="1"/>
              </p:cNvSpPr>
              <p:nvPr/>
            </p:nvSpPr>
            <p:spPr bwMode="auto">
              <a:xfrm>
                <a:off x="5930" y="1187"/>
                <a:ext cx="5" cy="14"/>
              </a:xfrm>
              <a:custGeom>
                <a:avLst/>
                <a:gdLst>
                  <a:gd name="T0" fmla="*/ 0 w 50"/>
                  <a:gd name="T1" fmla="*/ 166 h 166"/>
                  <a:gd name="T2" fmla="*/ 0 w 50"/>
                  <a:gd name="T3" fmla="*/ 100 h 166"/>
                  <a:gd name="T4" fmla="*/ 50 w 50"/>
                  <a:gd name="T5" fmla="*/ 69 h 166"/>
                  <a:gd name="T6" fmla="*/ 50 w 50"/>
                  <a:gd name="T7" fmla="*/ 140 h 166"/>
                  <a:gd name="T8" fmla="*/ 0 w 50"/>
                  <a:gd name="T9" fmla="*/ 166 h 166"/>
                  <a:gd name="T10" fmla="*/ 0 w 50"/>
                  <a:gd name="T11" fmla="*/ 41 h 166"/>
                  <a:gd name="T12" fmla="*/ 0 w 50"/>
                  <a:gd name="T13" fmla="*/ 25 h 166"/>
                  <a:gd name="T14" fmla="*/ 50 w 50"/>
                  <a:gd name="T15" fmla="*/ 0 h 166"/>
                  <a:gd name="T16" fmla="*/ 50 w 50"/>
                  <a:gd name="T17" fmla="*/ 11 h 166"/>
                  <a:gd name="T18" fmla="*/ 0 w 50"/>
                  <a:gd name="T19" fmla="*/ 4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66">
                    <a:moveTo>
                      <a:pt x="0" y="166"/>
                    </a:moveTo>
                    <a:lnTo>
                      <a:pt x="0" y="100"/>
                    </a:lnTo>
                    <a:lnTo>
                      <a:pt x="50" y="69"/>
                    </a:lnTo>
                    <a:lnTo>
                      <a:pt x="50" y="140"/>
                    </a:lnTo>
                    <a:lnTo>
                      <a:pt x="0" y="166"/>
                    </a:lnTo>
                    <a:moveTo>
                      <a:pt x="0" y="41"/>
                    </a:moveTo>
                    <a:lnTo>
                      <a:pt x="0" y="25"/>
                    </a:lnTo>
                    <a:lnTo>
                      <a:pt x="50" y="0"/>
                    </a:lnTo>
                    <a:lnTo>
                      <a:pt x="50" y="11"/>
                    </a:lnTo>
                    <a:lnTo>
                      <a:pt x="0" y="4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81" name="Freeform 2169"/>
              <p:cNvSpPr>
                <a:spLocks/>
              </p:cNvSpPr>
              <p:nvPr/>
            </p:nvSpPr>
            <p:spPr bwMode="auto">
              <a:xfrm>
                <a:off x="5926" y="1172"/>
                <a:ext cx="37" cy="26"/>
              </a:xfrm>
              <a:custGeom>
                <a:avLst/>
                <a:gdLst>
                  <a:gd name="T0" fmla="*/ 0 w 37"/>
                  <a:gd name="T1" fmla="*/ 26 h 26"/>
                  <a:gd name="T2" fmla="*/ 0 w 37"/>
                  <a:gd name="T3" fmla="*/ 21 h 26"/>
                  <a:gd name="T4" fmla="*/ 4 w 37"/>
                  <a:gd name="T5" fmla="*/ 18 h 26"/>
                  <a:gd name="T6" fmla="*/ 9 w 37"/>
                  <a:gd name="T7" fmla="*/ 16 h 26"/>
                  <a:gd name="T8" fmla="*/ 19 w 37"/>
                  <a:gd name="T9" fmla="*/ 10 h 26"/>
                  <a:gd name="T10" fmla="*/ 37 w 37"/>
                  <a:gd name="T11" fmla="*/ 0 h 26"/>
                  <a:gd name="T12" fmla="*/ 37 w 37"/>
                  <a:gd name="T13" fmla="*/ 3 h 26"/>
                  <a:gd name="T14" fmla="*/ 9 w 37"/>
                  <a:gd name="T15" fmla="*/ 21 h 26"/>
                  <a:gd name="T16" fmla="*/ 4 w 37"/>
                  <a:gd name="T17" fmla="*/ 23 h 26"/>
                  <a:gd name="T18" fmla="*/ 0 w 37"/>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26">
                    <a:moveTo>
                      <a:pt x="0" y="26"/>
                    </a:moveTo>
                    <a:lnTo>
                      <a:pt x="0" y="21"/>
                    </a:lnTo>
                    <a:lnTo>
                      <a:pt x="4" y="18"/>
                    </a:lnTo>
                    <a:lnTo>
                      <a:pt x="9" y="16"/>
                    </a:lnTo>
                    <a:lnTo>
                      <a:pt x="19" y="10"/>
                    </a:lnTo>
                    <a:lnTo>
                      <a:pt x="37" y="0"/>
                    </a:lnTo>
                    <a:lnTo>
                      <a:pt x="37" y="3"/>
                    </a:lnTo>
                    <a:lnTo>
                      <a:pt x="9" y="21"/>
                    </a:lnTo>
                    <a:lnTo>
                      <a:pt x="4" y="23"/>
                    </a:lnTo>
                    <a:lnTo>
                      <a:pt x="0" y="2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82" name="Freeform 2170"/>
              <p:cNvSpPr>
                <a:spLocks/>
              </p:cNvSpPr>
              <p:nvPr/>
            </p:nvSpPr>
            <p:spPr bwMode="auto">
              <a:xfrm>
                <a:off x="5903" y="1190"/>
                <a:ext cx="23" cy="13"/>
              </a:xfrm>
              <a:custGeom>
                <a:avLst/>
                <a:gdLst>
                  <a:gd name="T0" fmla="*/ 0 w 23"/>
                  <a:gd name="T1" fmla="*/ 13 h 13"/>
                  <a:gd name="T2" fmla="*/ 0 w 23"/>
                  <a:gd name="T3" fmla="*/ 13 h 13"/>
                  <a:gd name="T4" fmla="*/ 23 w 23"/>
                  <a:gd name="T5" fmla="*/ 0 h 13"/>
                  <a:gd name="T6" fmla="*/ 23 w 23"/>
                  <a:gd name="T7" fmla="*/ 1 h 13"/>
                  <a:gd name="T8" fmla="*/ 0 w 23"/>
                  <a:gd name="T9" fmla="*/ 13 h 13"/>
                </a:gdLst>
                <a:ahLst/>
                <a:cxnLst>
                  <a:cxn ang="0">
                    <a:pos x="T0" y="T1"/>
                  </a:cxn>
                  <a:cxn ang="0">
                    <a:pos x="T2" y="T3"/>
                  </a:cxn>
                  <a:cxn ang="0">
                    <a:pos x="T4" y="T5"/>
                  </a:cxn>
                  <a:cxn ang="0">
                    <a:pos x="T6" y="T7"/>
                  </a:cxn>
                  <a:cxn ang="0">
                    <a:pos x="T8" y="T9"/>
                  </a:cxn>
                </a:cxnLst>
                <a:rect l="0" t="0" r="r" b="b"/>
                <a:pathLst>
                  <a:path w="23" h="13">
                    <a:moveTo>
                      <a:pt x="0" y="13"/>
                    </a:moveTo>
                    <a:lnTo>
                      <a:pt x="0" y="13"/>
                    </a:lnTo>
                    <a:lnTo>
                      <a:pt x="23" y="0"/>
                    </a:lnTo>
                    <a:lnTo>
                      <a:pt x="23" y="1"/>
                    </a:lnTo>
                    <a:lnTo>
                      <a:pt x="0" y="13"/>
                    </a:lnTo>
                    <a:close/>
                  </a:path>
                </a:pathLst>
              </a:custGeom>
              <a:solidFill>
                <a:srgbClr val="2321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83" name="Freeform 2171"/>
              <p:cNvSpPr>
                <a:spLocks/>
              </p:cNvSpPr>
              <p:nvPr/>
            </p:nvSpPr>
            <p:spPr bwMode="auto">
              <a:xfrm>
                <a:off x="5903" y="1191"/>
                <a:ext cx="23" cy="24"/>
              </a:xfrm>
              <a:custGeom>
                <a:avLst/>
                <a:gdLst>
                  <a:gd name="T0" fmla="*/ 0 w 23"/>
                  <a:gd name="T1" fmla="*/ 24 h 24"/>
                  <a:gd name="T2" fmla="*/ 0 w 23"/>
                  <a:gd name="T3" fmla="*/ 12 h 24"/>
                  <a:gd name="T4" fmla="*/ 23 w 23"/>
                  <a:gd name="T5" fmla="*/ 0 h 24"/>
                  <a:gd name="T6" fmla="*/ 23 w 23"/>
                  <a:gd name="T7" fmla="*/ 2 h 24"/>
                  <a:gd name="T8" fmla="*/ 16 w 23"/>
                  <a:gd name="T9" fmla="*/ 6 h 24"/>
                  <a:gd name="T10" fmla="*/ 19 w 23"/>
                  <a:gd name="T11" fmla="*/ 10 h 24"/>
                  <a:gd name="T12" fmla="*/ 23 w 23"/>
                  <a:gd name="T13" fmla="*/ 7 h 24"/>
                  <a:gd name="T14" fmla="*/ 23 w 23"/>
                  <a:gd name="T15" fmla="*/ 12 h 24"/>
                  <a:gd name="T16" fmla="*/ 0 w 23"/>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4">
                    <a:moveTo>
                      <a:pt x="0" y="24"/>
                    </a:moveTo>
                    <a:lnTo>
                      <a:pt x="0" y="12"/>
                    </a:lnTo>
                    <a:lnTo>
                      <a:pt x="23" y="0"/>
                    </a:lnTo>
                    <a:lnTo>
                      <a:pt x="23" y="2"/>
                    </a:lnTo>
                    <a:lnTo>
                      <a:pt x="16" y="6"/>
                    </a:lnTo>
                    <a:lnTo>
                      <a:pt x="19" y="10"/>
                    </a:lnTo>
                    <a:lnTo>
                      <a:pt x="23" y="7"/>
                    </a:lnTo>
                    <a:lnTo>
                      <a:pt x="23" y="12"/>
                    </a:lnTo>
                    <a:lnTo>
                      <a:pt x="0" y="24"/>
                    </a:lnTo>
                    <a:close/>
                  </a:path>
                </a:pathLst>
              </a:custGeom>
              <a:solidFill>
                <a:srgbClr val="1E1C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84" name="Freeform 2172"/>
              <p:cNvSpPr>
                <a:spLocks/>
              </p:cNvSpPr>
              <p:nvPr/>
            </p:nvSpPr>
            <p:spPr bwMode="auto">
              <a:xfrm>
                <a:off x="5919" y="1193"/>
                <a:ext cx="7" cy="8"/>
              </a:xfrm>
              <a:custGeom>
                <a:avLst/>
                <a:gdLst>
                  <a:gd name="T0" fmla="*/ 3 w 7"/>
                  <a:gd name="T1" fmla="*/ 8 h 8"/>
                  <a:gd name="T2" fmla="*/ 0 w 7"/>
                  <a:gd name="T3" fmla="*/ 4 h 8"/>
                  <a:gd name="T4" fmla="*/ 7 w 7"/>
                  <a:gd name="T5" fmla="*/ 0 h 8"/>
                  <a:gd name="T6" fmla="*/ 7 w 7"/>
                  <a:gd name="T7" fmla="*/ 5 h 8"/>
                  <a:gd name="T8" fmla="*/ 3 w 7"/>
                  <a:gd name="T9" fmla="*/ 8 h 8"/>
                </a:gdLst>
                <a:ahLst/>
                <a:cxnLst>
                  <a:cxn ang="0">
                    <a:pos x="T0" y="T1"/>
                  </a:cxn>
                  <a:cxn ang="0">
                    <a:pos x="T2" y="T3"/>
                  </a:cxn>
                  <a:cxn ang="0">
                    <a:pos x="T4" y="T5"/>
                  </a:cxn>
                  <a:cxn ang="0">
                    <a:pos x="T6" y="T7"/>
                  </a:cxn>
                  <a:cxn ang="0">
                    <a:pos x="T8" y="T9"/>
                  </a:cxn>
                </a:cxnLst>
                <a:rect l="0" t="0" r="r" b="b"/>
                <a:pathLst>
                  <a:path w="7" h="8">
                    <a:moveTo>
                      <a:pt x="3" y="8"/>
                    </a:moveTo>
                    <a:lnTo>
                      <a:pt x="0" y="4"/>
                    </a:lnTo>
                    <a:lnTo>
                      <a:pt x="7" y="0"/>
                    </a:lnTo>
                    <a:lnTo>
                      <a:pt x="7" y="5"/>
                    </a:lnTo>
                    <a:lnTo>
                      <a:pt x="3"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85" name="Freeform 2173"/>
              <p:cNvSpPr>
                <a:spLocks/>
              </p:cNvSpPr>
              <p:nvPr/>
            </p:nvSpPr>
            <p:spPr bwMode="auto">
              <a:xfrm>
                <a:off x="5896" y="1242"/>
                <a:ext cx="7" cy="20"/>
              </a:xfrm>
              <a:custGeom>
                <a:avLst/>
                <a:gdLst>
                  <a:gd name="T0" fmla="*/ 0 w 7"/>
                  <a:gd name="T1" fmla="*/ 20 h 20"/>
                  <a:gd name="T2" fmla="*/ 0 w 7"/>
                  <a:gd name="T3" fmla="*/ 4 h 20"/>
                  <a:gd name="T4" fmla="*/ 7 w 7"/>
                  <a:gd name="T5" fmla="*/ 0 h 20"/>
                  <a:gd name="T6" fmla="*/ 7 w 7"/>
                  <a:gd name="T7" fmla="*/ 16 h 20"/>
                  <a:gd name="T8" fmla="*/ 0 w 7"/>
                  <a:gd name="T9" fmla="*/ 20 h 20"/>
                </a:gdLst>
                <a:ahLst/>
                <a:cxnLst>
                  <a:cxn ang="0">
                    <a:pos x="T0" y="T1"/>
                  </a:cxn>
                  <a:cxn ang="0">
                    <a:pos x="T2" y="T3"/>
                  </a:cxn>
                  <a:cxn ang="0">
                    <a:pos x="T4" y="T5"/>
                  </a:cxn>
                  <a:cxn ang="0">
                    <a:pos x="T6" y="T7"/>
                  </a:cxn>
                  <a:cxn ang="0">
                    <a:pos x="T8" y="T9"/>
                  </a:cxn>
                </a:cxnLst>
                <a:rect l="0" t="0" r="r" b="b"/>
                <a:pathLst>
                  <a:path w="7" h="20">
                    <a:moveTo>
                      <a:pt x="0" y="20"/>
                    </a:moveTo>
                    <a:lnTo>
                      <a:pt x="0" y="4"/>
                    </a:lnTo>
                    <a:lnTo>
                      <a:pt x="7" y="0"/>
                    </a:lnTo>
                    <a:lnTo>
                      <a:pt x="7" y="16"/>
                    </a:lnTo>
                    <a:lnTo>
                      <a:pt x="0" y="20"/>
                    </a:lnTo>
                    <a:close/>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86" name="Freeform 2174"/>
              <p:cNvSpPr>
                <a:spLocks noEditPoints="1"/>
              </p:cNvSpPr>
              <p:nvPr/>
            </p:nvSpPr>
            <p:spPr bwMode="auto">
              <a:xfrm>
                <a:off x="5963" y="1201"/>
                <a:ext cx="20" cy="26"/>
              </a:xfrm>
              <a:custGeom>
                <a:avLst/>
                <a:gdLst>
                  <a:gd name="T0" fmla="*/ 0 w 233"/>
                  <a:gd name="T1" fmla="*/ 310 h 310"/>
                  <a:gd name="T2" fmla="*/ 0 w 233"/>
                  <a:gd name="T3" fmla="*/ 268 h 310"/>
                  <a:gd name="T4" fmla="*/ 233 w 233"/>
                  <a:gd name="T5" fmla="*/ 134 h 310"/>
                  <a:gd name="T6" fmla="*/ 233 w 233"/>
                  <a:gd name="T7" fmla="*/ 188 h 310"/>
                  <a:gd name="T8" fmla="*/ 0 w 233"/>
                  <a:gd name="T9" fmla="*/ 310 h 310"/>
                  <a:gd name="T10" fmla="*/ 0 w 233"/>
                  <a:gd name="T11" fmla="*/ 210 h 310"/>
                  <a:gd name="T12" fmla="*/ 0 w 233"/>
                  <a:gd name="T13" fmla="*/ 122 h 310"/>
                  <a:gd name="T14" fmla="*/ 233 w 233"/>
                  <a:gd name="T15" fmla="*/ 0 h 310"/>
                  <a:gd name="T16" fmla="*/ 233 w 233"/>
                  <a:gd name="T17" fmla="*/ 76 h 310"/>
                  <a:gd name="T18" fmla="*/ 0 w 233"/>
                  <a:gd name="T19" fmla="*/ 2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3" h="310">
                    <a:moveTo>
                      <a:pt x="0" y="310"/>
                    </a:moveTo>
                    <a:lnTo>
                      <a:pt x="0" y="268"/>
                    </a:lnTo>
                    <a:lnTo>
                      <a:pt x="233" y="134"/>
                    </a:lnTo>
                    <a:lnTo>
                      <a:pt x="233" y="188"/>
                    </a:lnTo>
                    <a:lnTo>
                      <a:pt x="0" y="310"/>
                    </a:lnTo>
                    <a:moveTo>
                      <a:pt x="0" y="210"/>
                    </a:moveTo>
                    <a:lnTo>
                      <a:pt x="0" y="122"/>
                    </a:lnTo>
                    <a:lnTo>
                      <a:pt x="233" y="0"/>
                    </a:lnTo>
                    <a:lnTo>
                      <a:pt x="233" y="76"/>
                    </a:lnTo>
                    <a:lnTo>
                      <a:pt x="0" y="210"/>
                    </a:lnTo>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87" name="Freeform 2175"/>
              <p:cNvSpPr>
                <a:spLocks/>
              </p:cNvSpPr>
              <p:nvPr/>
            </p:nvSpPr>
            <p:spPr bwMode="auto">
              <a:xfrm>
                <a:off x="5963" y="1207"/>
                <a:ext cx="20" cy="17"/>
              </a:xfrm>
              <a:custGeom>
                <a:avLst/>
                <a:gdLst>
                  <a:gd name="T0" fmla="*/ 0 w 20"/>
                  <a:gd name="T1" fmla="*/ 17 h 17"/>
                  <a:gd name="T2" fmla="*/ 0 w 20"/>
                  <a:gd name="T3" fmla="*/ 12 h 17"/>
                  <a:gd name="T4" fmla="*/ 20 w 20"/>
                  <a:gd name="T5" fmla="*/ 0 h 17"/>
                  <a:gd name="T6" fmla="*/ 20 w 20"/>
                  <a:gd name="T7" fmla="*/ 5 h 17"/>
                  <a:gd name="T8" fmla="*/ 0 w 20"/>
                  <a:gd name="T9" fmla="*/ 17 h 17"/>
                </a:gdLst>
                <a:ahLst/>
                <a:cxnLst>
                  <a:cxn ang="0">
                    <a:pos x="T0" y="T1"/>
                  </a:cxn>
                  <a:cxn ang="0">
                    <a:pos x="T2" y="T3"/>
                  </a:cxn>
                  <a:cxn ang="0">
                    <a:pos x="T4" y="T5"/>
                  </a:cxn>
                  <a:cxn ang="0">
                    <a:pos x="T6" y="T7"/>
                  </a:cxn>
                  <a:cxn ang="0">
                    <a:pos x="T8" y="T9"/>
                  </a:cxn>
                </a:cxnLst>
                <a:rect l="0" t="0" r="r" b="b"/>
                <a:pathLst>
                  <a:path w="20" h="17">
                    <a:moveTo>
                      <a:pt x="0" y="17"/>
                    </a:moveTo>
                    <a:lnTo>
                      <a:pt x="0" y="12"/>
                    </a:lnTo>
                    <a:lnTo>
                      <a:pt x="20" y="0"/>
                    </a:lnTo>
                    <a:lnTo>
                      <a:pt x="20" y="5"/>
                    </a:lnTo>
                    <a:lnTo>
                      <a:pt x="0" y="1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88" name="Freeform 2176"/>
              <p:cNvSpPr>
                <a:spLocks noEditPoints="1"/>
              </p:cNvSpPr>
              <p:nvPr/>
            </p:nvSpPr>
            <p:spPr bwMode="auto">
              <a:xfrm>
                <a:off x="5926" y="1211"/>
                <a:ext cx="37" cy="35"/>
              </a:xfrm>
              <a:custGeom>
                <a:avLst/>
                <a:gdLst>
                  <a:gd name="T0" fmla="*/ 0 w 420"/>
                  <a:gd name="T1" fmla="*/ 407 h 407"/>
                  <a:gd name="T2" fmla="*/ 0 w 420"/>
                  <a:gd name="T3" fmla="*/ 386 h 407"/>
                  <a:gd name="T4" fmla="*/ 45 w 420"/>
                  <a:gd name="T5" fmla="*/ 360 h 407"/>
                  <a:gd name="T6" fmla="*/ 45 w 420"/>
                  <a:gd name="T7" fmla="*/ 384 h 407"/>
                  <a:gd name="T8" fmla="*/ 0 w 420"/>
                  <a:gd name="T9" fmla="*/ 407 h 407"/>
                  <a:gd name="T10" fmla="*/ 95 w 420"/>
                  <a:gd name="T11" fmla="*/ 358 h 407"/>
                  <a:gd name="T12" fmla="*/ 95 w 420"/>
                  <a:gd name="T13" fmla="*/ 332 h 407"/>
                  <a:gd name="T14" fmla="*/ 229 w 420"/>
                  <a:gd name="T15" fmla="*/ 255 h 407"/>
                  <a:gd name="T16" fmla="*/ 229 w 420"/>
                  <a:gd name="T17" fmla="*/ 287 h 407"/>
                  <a:gd name="T18" fmla="*/ 95 w 420"/>
                  <a:gd name="T19" fmla="*/ 358 h 407"/>
                  <a:gd name="T20" fmla="*/ 0 w 420"/>
                  <a:gd name="T21" fmla="*/ 329 h 407"/>
                  <a:gd name="T22" fmla="*/ 0 w 420"/>
                  <a:gd name="T23" fmla="*/ 220 h 407"/>
                  <a:gd name="T24" fmla="*/ 45 w 420"/>
                  <a:gd name="T25" fmla="*/ 196 h 407"/>
                  <a:gd name="T26" fmla="*/ 45 w 420"/>
                  <a:gd name="T27" fmla="*/ 303 h 407"/>
                  <a:gd name="T28" fmla="*/ 0 w 420"/>
                  <a:gd name="T29" fmla="*/ 329 h 407"/>
                  <a:gd name="T30" fmla="*/ 95 w 420"/>
                  <a:gd name="T31" fmla="*/ 274 h 407"/>
                  <a:gd name="T32" fmla="*/ 95 w 420"/>
                  <a:gd name="T33" fmla="*/ 170 h 407"/>
                  <a:gd name="T34" fmla="*/ 229 w 420"/>
                  <a:gd name="T35" fmla="*/ 100 h 407"/>
                  <a:gd name="T36" fmla="*/ 229 w 420"/>
                  <a:gd name="T37" fmla="*/ 197 h 407"/>
                  <a:gd name="T38" fmla="*/ 95 w 420"/>
                  <a:gd name="T39" fmla="*/ 274 h 407"/>
                  <a:gd name="T40" fmla="*/ 279 w 420"/>
                  <a:gd name="T41" fmla="*/ 261 h 407"/>
                  <a:gd name="T42" fmla="*/ 279 w 420"/>
                  <a:gd name="T43" fmla="*/ 226 h 407"/>
                  <a:gd name="T44" fmla="*/ 420 w 420"/>
                  <a:gd name="T45" fmla="*/ 146 h 407"/>
                  <a:gd name="T46" fmla="*/ 420 w 420"/>
                  <a:gd name="T47" fmla="*/ 188 h 407"/>
                  <a:gd name="T48" fmla="*/ 279 w 420"/>
                  <a:gd name="T49" fmla="*/ 261 h 407"/>
                  <a:gd name="T50" fmla="*/ 279 w 420"/>
                  <a:gd name="T51" fmla="*/ 169 h 407"/>
                  <a:gd name="T52" fmla="*/ 279 w 420"/>
                  <a:gd name="T53" fmla="*/ 74 h 407"/>
                  <a:gd name="T54" fmla="*/ 420 w 420"/>
                  <a:gd name="T55" fmla="*/ 0 h 407"/>
                  <a:gd name="T56" fmla="*/ 420 w 420"/>
                  <a:gd name="T57" fmla="*/ 88 h 407"/>
                  <a:gd name="T58" fmla="*/ 279 w 420"/>
                  <a:gd name="T59" fmla="*/ 169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0" h="407">
                    <a:moveTo>
                      <a:pt x="0" y="407"/>
                    </a:moveTo>
                    <a:lnTo>
                      <a:pt x="0" y="386"/>
                    </a:lnTo>
                    <a:lnTo>
                      <a:pt x="45" y="360"/>
                    </a:lnTo>
                    <a:lnTo>
                      <a:pt x="45" y="384"/>
                    </a:lnTo>
                    <a:lnTo>
                      <a:pt x="0" y="407"/>
                    </a:lnTo>
                    <a:moveTo>
                      <a:pt x="95" y="358"/>
                    </a:moveTo>
                    <a:lnTo>
                      <a:pt x="95" y="332"/>
                    </a:lnTo>
                    <a:lnTo>
                      <a:pt x="229" y="255"/>
                    </a:lnTo>
                    <a:lnTo>
                      <a:pt x="229" y="287"/>
                    </a:lnTo>
                    <a:lnTo>
                      <a:pt x="95" y="358"/>
                    </a:lnTo>
                    <a:moveTo>
                      <a:pt x="0" y="329"/>
                    </a:moveTo>
                    <a:lnTo>
                      <a:pt x="0" y="220"/>
                    </a:lnTo>
                    <a:lnTo>
                      <a:pt x="45" y="196"/>
                    </a:lnTo>
                    <a:lnTo>
                      <a:pt x="45" y="303"/>
                    </a:lnTo>
                    <a:lnTo>
                      <a:pt x="0" y="329"/>
                    </a:lnTo>
                    <a:moveTo>
                      <a:pt x="95" y="274"/>
                    </a:moveTo>
                    <a:lnTo>
                      <a:pt x="95" y="170"/>
                    </a:lnTo>
                    <a:lnTo>
                      <a:pt x="229" y="100"/>
                    </a:lnTo>
                    <a:lnTo>
                      <a:pt x="229" y="197"/>
                    </a:lnTo>
                    <a:lnTo>
                      <a:pt x="95" y="274"/>
                    </a:lnTo>
                    <a:moveTo>
                      <a:pt x="279" y="261"/>
                    </a:moveTo>
                    <a:lnTo>
                      <a:pt x="279" y="226"/>
                    </a:lnTo>
                    <a:lnTo>
                      <a:pt x="420" y="146"/>
                    </a:lnTo>
                    <a:lnTo>
                      <a:pt x="420" y="188"/>
                    </a:lnTo>
                    <a:lnTo>
                      <a:pt x="279" y="261"/>
                    </a:lnTo>
                    <a:moveTo>
                      <a:pt x="279" y="169"/>
                    </a:moveTo>
                    <a:lnTo>
                      <a:pt x="279" y="74"/>
                    </a:lnTo>
                    <a:lnTo>
                      <a:pt x="420" y="0"/>
                    </a:lnTo>
                    <a:lnTo>
                      <a:pt x="420" y="88"/>
                    </a:lnTo>
                    <a:lnTo>
                      <a:pt x="279" y="169"/>
                    </a:lnTo>
                  </a:path>
                </a:pathLst>
              </a:custGeom>
              <a:solidFill>
                <a:srgbClr val="2321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89" name="Freeform 2177"/>
              <p:cNvSpPr>
                <a:spLocks noEditPoints="1"/>
              </p:cNvSpPr>
              <p:nvPr/>
            </p:nvSpPr>
            <p:spPr bwMode="auto">
              <a:xfrm>
                <a:off x="5930" y="1226"/>
                <a:ext cx="5" cy="18"/>
              </a:xfrm>
              <a:custGeom>
                <a:avLst/>
                <a:gdLst>
                  <a:gd name="T0" fmla="*/ 0 w 50"/>
                  <a:gd name="T1" fmla="*/ 214 h 214"/>
                  <a:gd name="T2" fmla="*/ 0 w 50"/>
                  <a:gd name="T3" fmla="*/ 190 h 214"/>
                  <a:gd name="T4" fmla="*/ 50 w 50"/>
                  <a:gd name="T5" fmla="*/ 162 h 214"/>
                  <a:gd name="T6" fmla="*/ 50 w 50"/>
                  <a:gd name="T7" fmla="*/ 188 h 214"/>
                  <a:gd name="T8" fmla="*/ 0 w 50"/>
                  <a:gd name="T9" fmla="*/ 214 h 214"/>
                  <a:gd name="T10" fmla="*/ 0 w 50"/>
                  <a:gd name="T11" fmla="*/ 133 h 214"/>
                  <a:gd name="T12" fmla="*/ 0 w 50"/>
                  <a:gd name="T13" fmla="*/ 26 h 214"/>
                  <a:gd name="T14" fmla="*/ 50 w 50"/>
                  <a:gd name="T15" fmla="*/ 0 h 214"/>
                  <a:gd name="T16" fmla="*/ 50 w 50"/>
                  <a:gd name="T17" fmla="*/ 104 h 214"/>
                  <a:gd name="T18" fmla="*/ 0 w 50"/>
                  <a:gd name="T19" fmla="*/ 1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14">
                    <a:moveTo>
                      <a:pt x="0" y="214"/>
                    </a:moveTo>
                    <a:lnTo>
                      <a:pt x="0" y="190"/>
                    </a:lnTo>
                    <a:lnTo>
                      <a:pt x="50" y="162"/>
                    </a:lnTo>
                    <a:lnTo>
                      <a:pt x="50" y="188"/>
                    </a:lnTo>
                    <a:lnTo>
                      <a:pt x="0" y="214"/>
                    </a:lnTo>
                    <a:moveTo>
                      <a:pt x="0" y="133"/>
                    </a:moveTo>
                    <a:lnTo>
                      <a:pt x="0" y="26"/>
                    </a:lnTo>
                    <a:lnTo>
                      <a:pt x="50" y="0"/>
                    </a:lnTo>
                    <a:lnTo>
                      <a:pt x="50" y="104"/>
                    </a:lnTo>
                    <a:lnTo>
                      <a:pt x="0" y="133"/>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90" name="Freeform 2178"/>
              <p:cNvSpPr>
                <a:spLocks noEditPoints="1"/>
              </p:cNvSpPr>
              <p:nvPr/>
            </p:nvSpPr>
            <p:spPr bwMode="auto">
              <a:xfrm>
                <a:off x="5926" y="1219"/>
                <a:ext cx="37" cy="25"/>
              </a:xfrm>
              <a:custGeom>
                <a:avLst/>
                <a:gdLst>
                  <a:gd name="T0" fmla="*/ 0 w 420"/>
                  <a:gd name="T1" fmla="*/ 298 h 298"/>
                  <a:gd name="T2" fmla="*/ 0 w 420"/>
                  <a:gd name="T3" fmla="*/ 241 h 298"/>
                  <a:gd name="T4" fmla="*/ 45 w 420"/>
                  <a:gd name="T5" fmla="*/ 215 h 298"/>
                  <a:gd name="T6" fmla="*/ 95 w 420"/>
                  <a:gd name="T7" fmla="*/ 186 h 298"/>
                  <a:gd name="T8" fmla="*/ 229 w 420"/>
                  <a:gd name="T9" fmla="*/ 109 h 298"/>
                  <a:gd name="T10" fmla="*/ 229 w 420"/>
                  <a:gd name="T11" fmla="*/ 167 h 298"/>
                  <a:gd name="T12" fmla="*/ 95 w 420"/>
                  <a:gd name="T13" fmla="*/ 244 h 298"/>
                  <a:gd name="T14" fmla="*/ 45 w 420"/>
                  <a:gd name="T15" fmla="*/ 272 h 298"/>
                  <a:gd name="T16" fmla="*/ 0 w 420"/>
                  <a:gd name="T17" fmla="*/ 298 h 298"/>
                  <a:gd name="T18" fmla="*/ 279 w 420"/>
                  <a:gd name="T19" fmla="*/ 138 h 298"/>
                  <a:gd name="T20" fmla="*/ 279 w 420"/>
                  <a:gd name="T21" fmla="*/ 81 h 298"/>
                  <a:gd name="T22" fmla="*/ 420 w 420"/>
                  <a:gd name="T23" fmla="*/ 0 h 298"/>
                  <a:gd name="T24" fmla="*/ 420 w 420"/>
                  <a:gd name="T25" fmla="*/ 58 h 298"/>
                  <a:gd name="T26" fmla="*/ 279 w 420"/>
                  <a:gd name="T27" fmla="*/ 13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98">
                    <a:moveTo>
                      <a:pt x="0" y="298"/>
                    </a:moveTo>
                    <a:lnTo>
                      <a:pt x="0" y="241"/>
                    </a:lnTo>
                    <a:lnTo>
                      <a:pt x="45" y="215"/>
                    </a:lnTo>
                    <a:lnTo>
                      <a:pt x="95" y="186"/>
                    </a:lnTo>
                    <a:lnTo>
                      <a:pt x="229" y="109"/>
                    </a:lnTo>
                    <a:lnTo>
                      <a:pt x="229" y="167"/>
                    </a:lnTo>
                    <a:lnTo>
                      <a:pt x="95" y="244"/>
                    </a:lnTo>
                    <a:lnTo>
                      <a:pt x="45" y="272"/>
                    </a:lnTo>
                    <a:lnTo>
                      <a:pt x="0" y="298"/>
                    </a:lnTo>
                    <a:moveTo>
                      <a:pt x="279" y="138"/>
                    </a:moveTo>
                    <a:lnTo>
                      <a:pt x="279" y="81"/>
                    </a:lnTo>
                    <a:lnTo>
                      <a:pt x="420" y="0"/>
                    </a:lnTo>
                    <a:lnTo>
                      <a:pt x="420" y="58"/>
                    </a:lnTo>
                    <a:lnTo>
                      <a:pt x="279" y="138"/>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91" name="Freeform 2179"/>
              <p:cNvSpPr>
                <a:spLocks/>
              </p:cNvSpPr>
              <p:nvPr/>
            </p:nvSpPr>
            <p:spPr bwMode="auto">
              <a:xfrm>
                <a:off x="5946" y="1218"/>
                <a:ext cx="4" cy="18"/>
              </a:xfrm>
              <a:custGeom>
                <a:avLst/>
                <a:gdLst>
                  <a:gd name="T0" fmla="*/ 0 w 4"/>
                  <a:gd name="T1" fmla="*/ 18 h 18"/>
                  <a:gd name="T2" fmla="*/ 0 w 4"/>
                  <a:gd name="T3" fmla="*/ 2 h 18"/>
                  <a:gd name="T4" fmla="*/ 4 w 4"/>
                  <a:gd name="T5" fmla="*/ 0 h 18"/>
                  <a:gd name="T6" fmla="*/ 4 w 4"/>
                  <a:gd name="T7" fmla="*/ 16 h 18"/>
                  <a:gd name="T8" fmla="*/ 0 w 4"/>
                  <a:gd name="T9" fmla="*/ 18 h 18"/>
                </a:gdLst>
                <a:ahLst/>
                <a:cxnLst>
                  <a:cxn ang="0">
                    <a:pos x="T0" y="T1"/>
                  </a:cxn>
                  <a:cxn ang="0">
                    <a:pos x="T2" y="T3"/>
                  </a:cxn>
                  <a:cxn ang="0">
                    <a:pos x="T4" y="T5"/>
                  </a:cxn>
                  <a:cxn ang="0">
                    <a:pos x="T6" y="T7"/>
                  </a:cxn>
                  <a:cxn ang="0">
                    <a:pos x="T8" y="T9"/>
                  </a:cxn>
                </a:cxnLst>
                <a:rect l="0" t="0" r="r" b="b"/>
                <a:pathLst>
                  <a:path w="4" h="18">
                    <a:moveTo>
                      <a:pt x="0" y="18"/>
                    </a:moveTo>
                    <a:lnTo>
                      <a:pt x="0" y="2"/>
                    </a:lnTo>
                    <a:lnTo>
                      <a:pt x="4" y="0"/>
                    </a:lnTo>
                    <a:lnTo>
                      <a:pt x="4" y="16"/>
                    </a:lnTo>
                    <a:lnTo>
                      <a:pt x="0" y="1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92" name="Freeform 2180"/>
              <p:cNvSpPr>
                <a:spLocks/>
              </p:cNvSpPr>
              <p:nvPr/>
            </p:nvSpPr>
            <p:spPr bwMode="auto">
              <a:xfrm>
                <a:off x="5903" y="1230"/>
                <a:ext cx="23" cy="28"/>
              </a:xfrm>
              <a:custGeom>
                <a:avLst/>
                <a:gdLst>
                  <a:gd name="T0" fmla="*/ 0 w 23"/>
                  <a:gd name="T1" fmla="*/ 28 h 28"/>
                  <a:gd name="T2" fmla="*/ 0 w 23"/>
                  <a:gd name="T3" fmla="*/ 12 h 28"/>
                  <a:gd name="T4" fmla="*/ 23 w 23"/>
                  <a:gd name="T5" fmla="*/ 0 h 28"/>
                  <a:gd name="T6" fmla="*/ 23 w 23"/>
                  <a:gd name="T7" fmla="*/ 10 h 28"/>
                  <a:gd name="T8" fmla="*/ 17 w 23"/>
                  <a:gd name="T9" fmla="*/ 14 h 28"/>
                  <a:gd name="T10" fmla="*/ 19 w 23"/>
                  <a:gd name="T11" fmla="*/ 17 h 28"/>
                  <a:gd name="T12" fmla="*/ 23 w 23"/>
                  <a:gd name="T13" fmla="*/ 14 h 28"/>
                  <a:gd name="T14" fmla="*/ 23 w 23"/>
                  <a:gd name="T15" fmla="*/ 16 h 28"/>
                  <a:gd name="T16" fmla="*/ 0 w 23"/>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8">
                    <a:moveTo>
                      <a:pt x="0" y="28"/>
                    </a:moveTo>
                    <a:lnTo>
                      <a:pt x="0" y="12"/>
                    </a:lnTo>
                    <a:lnTo>
                      <a:pt x="23" y="0"/>
                    </a:lnTo>
                    <a:lnTo>
                      <a:pt x="23" y="10"/>
                    </a:lnTo>
                    <a:lnTo>
                      <a:pt x="17" y="14"/>
                    </a:lnTo>
                    <a:lnTo>
                      <a:pt x="19" y="17"/>
                    </a:lnTo>
                    <a:lnTo>
                      <a:pt x="23" y="14"/>
                    </a:lnTo>
                    <a:lnTo>
                      <a:pt x="23" y="16"/>
                    </a:lnTo>
                    <a:lnTo>
                      <a:pt x="0" y="28"/>
                    </a:lnTo>
                    <a:close/>
                  </a:path>
                </a:pathLst>
              </a:custGeom>
              <a:solidFill>
                <a:srgbClr val="1E1C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93" name="Freeform 2181"/>
              <p:cNvSpPr>
                <a:spLocks/>
              </p:cNvSpPr>
              <p:nvPr/>
            </p:nvSpPr>
            <p:spPr bwMode="auto">
              <a:xfrm>
                <a:off x="5920" y="1240"/>
                <a:ext cx="6" cy="7"/>
              </a:xfrm>
              <a:custGeom>
                <a:avLst/>
                <a:gdLst>
                  <a:gd name="T0" fmla="*/ 2 w 6"/>
                  <a:gd name="T1" fmla="*/ 7 h 7"/>
                  <a:gd name="T2" fmla="*/ 0 w 6"/>
                  <a:gd name="T3" fmla="*/ 4 h 7"/>
                  <a:gd name="T4" fmla="*/ 6 w 6"/>
                  <a:gd name="T5" fmla="*/ 0 h 7"/>
                  <a:gd name="T6" fmla="*/ 6 w 6"/>
                  <a:gd name="T7" fmla="*/ 4 h 7"/>
                  <a:gd name="T8" fmla="*/ 2 w 6"/>
                  <a:gd name="T9" fmla="*/ 7 h 7"/>
                </a:gdLst>
                <a:ahLst/>
                <a:cxnLst>
                  <a:cxn ang="0">
                    <a:pos x="T0" y="T1"/>
                  </a:cxn>
                  <a:cxn ang="0">
                    <a:pos x="T2" y="T3"/>
                  </a:cxn>
                  <a:cxn ang="0">
                    <a:pos x="T4" y="T5"/>
                  </a:cxn>
                  <a:cxn ang="0">
                    <a:pos x="T6" y="T7"/>
                  </a:cxn>
                  <a:cxn ang="0">
                    <a:pos x="T8" y="T9"/>
                  </a:cxn>
                </a:cxnLst>
                <a:rect l="0" t="0" r="r" b="b"/>
                <a:pathLst>
                  <a:path w="6" h="7">
                    <a:moveTo>
                      <a:pt x="2" y="7"/>
                    </a:moveTo>
                    <a:lnTo>
                      <a:pt x="0" y="4"/>
                    </a:lnTo>
                    <a:lnTo>
                      <a:pt x="6" y="0"/>
                    </a:lnTo>
                    <a:lnTo>
                      <a:pt x="6" y="4"/>
                    </a:lnTo>
                    <a:lnTo>
                      <a:pt x="2"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94" name="Freeform 2182"/>
              <p:cNvSpPr>
                <a:spLocks/>
              </p:cNvSpPr>
              <p:nvPr/>
            </p:nvSpPr>
            <p:spPr bwMode="auto">
              <a:xfrm>
                <a:off x="5899" y="1281"/>
                <a:ext cx="4" cy="19"/>
              </a:xfrm>
              <a:custGeom>
                <a:avLst/>
                <a:gdLst>
                  <a:gd name="T0" fmla="*/ 0 w 4"/>
                  <a:gd name="T1" fmla="*/ 19 h 19"/>
                  <a:gd name="T2" fmla="*/ 0 w 4"/>
                  <a:gd name="T3" fmla="*/ 3 h 19"/>
                  <a:gd name="T4" fmla="*/ 4 w 4"/>
                  <a:gd name="T5" fmla="*/ 0 h 19"/>
                  <a:gd name="T6" fmla="*/ 4 w 4"/>
                  <a:gd name="T7" fmla="*/ 16 h 19"/>
                  <a:gd name="T8" fmla="*/ 0 w 4"/>
                  <a:gd name="T9" fmla="*/ 19 h 19"/>
                </a:gdLst>
                <a:ahLst/>
                <a:cxnLst>
                  <a:cxn ang="0">
                    <a:pos x="T0" y="T1"/>
                  </a:cxn>
                  <a:cxn ang="0">
                    <a:pos x="T2" y="T3"/>
                  </a:cxn>
                  <a:cxn ang="0">
                    <a:pos x="T4" y="T5"/>
                  </a:cxn>
                  <a:cxn ang="0">
                    <a:pos x="T6" y="T7"/>
                  </a:cxn>
                  <a:cxn ang="0">
                    <a:pos x="T8" y="T9"/>
                  </a:cxn>
                </a:cxnLst>
                <a:rect l="0" t="0" r="r" b="b"/>
                <a:pathLst>
                  <a:path w="4" h="19">
                    <a:moveTo>
                      <a:pt x="0" y="19"/>
                    </a:moveTo>
                    <a:lnTo>
                      <a:pt x="0" y="3"/>
                    </a:lnTo>
                    <a:lnTo>
                      <a:pt x="4" y="0"/>
                    </a:lnTo>
                    <a:lnTo>
                      <a:pt x="4" y="16"/>
                    </a:lnTo>
                    <a:lnTo>
                      <a:pt x="0" y="19"/>
                    </a:lnTo>
                    <a:close/>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95" name="Freeform 2183"/>
              <p:cNvSpPr>
                <a:spLocks noEditPoints="1"/>
              </p:cNvSpPr>
              <p:nvPr/>
            </p:nvSpPr>
            <p:spPr bwMode="auto">
              <a:xfrm>
                <a:off x="5963" y="1238"/>
                <a:ext cx="22" cy="28"/>
              </a:xfrm>
              <a:custGeom>
                <a:avLst/>
                <a:gdLst>
                  <a:gd name="T0" fmla="*/ 0 w 262"/>
                  <a:gd name="T1" fmla="*/ 324 h 324"/>
                  <a:gd name="T2" fmla="*/ 0 w 262"/>
                  <a:gd name="T3" fmla="*/ 313 h 324"/>
                  <a:gd name="T4" fmla="*/ 262 w 262"/>
                  <a:gd name="T5" fmla="*/ 162 h 324"/>
                  <a:gd name="T6" fmla="*/ 262 w 262"/>
                  <a:gd name="T7" fmla="*/ 187 h 324"/>
                  <a:gd name="T8" fmla="*/ 0 w 262"/>
                  <a:gd name="T9" fmla="*/ 324 h 324"/>
                  <a:gd name="T10" fmla="*/ 0 w 262"/>
                  <a:gd name="T11" fmla="*/ 255 h 324"/>
                  <a:gd name="T12" fmla="*/ 0 w 262"/>
                  <a:gd name="T13" fmla="*/ 137 h 324"/>
                  <a:gd name="T14" fmla="*/ 262 w 262"/>
                  <a:gd name="T15" fmla="*/ 0 h 324"/>
                  <a:gd name="T16" fmla="*/ 262 w 262"/>
                  <a:gd name="T17" fmla="*/ 105 h 324"/>
                  <a:gd name="T18" fmla="*/ 0 w 262"/>
                  <a:gd name="T19" fmla="*/ 25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 h="324">
                    <a:moveTo>
                      <a:pt x="0" y="324"/>
                    </a:moveTo>
                    <a:lnTo>
                      <a:pt x="0" y="313"/>
                    </a:lnTo>
                    <a:lnTo>
                      <a:pt x="262" y="162"/>
                    </a:lnTo>
                    <a:lnTo>
                      <a:pt x="262" y="187"/>
                    </a:lnTo>
                    <a:lnTo>
                      <a:pt x="0" y="324"/>
                    </a:lnTo>
                    <a:moveTo>
                      <a:pt x="0" y="255"/>
                    </a:moveTo>
                    <a:lnTo>
                      <a:pt x="0" y="137"/>
                    </a:lnTo>
                    <a:lnTo>
                      <a:pt x="262" y="0"/>
                    </a:lnTo>
                    <a:lnTo>
                      <a:pt x="262" y="105"/>
                    </a:lnTo>
                    <a:lnTo>
                      <a:pt x="0" y="255"/>
                    </a:lnTo>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96" name="Freeform 2184"/>
              <p:cNvSpPr>
                <a:spLocks/>
              </p:cNvSpPr>
              <p:nvPr/>
            </p:nvSpPr>
            <p:spPr bwMode="auto">
              <a:xfrm>
                <a:off x="5963" y="1247"/>
                <a:ext cx="22" cy="18"/>
              </a:xfrm>
              <a:custGeom>
                <a:avLst/>
                <a:gdLst>
                  <a:gd name="T0" fmla="*/ 0 w 22"/>
                  <a:gd name="T1" fmla="*/ 18 h 18"/>
                  <a:gd name="T2" fmla="*/ 0 w 22"/>
                  <a:gd name="T3" fmla="*/ 13 h 18"/>
                  <a:gd name="T4" fmla="*/ 22 w 22"/>
                  <a:gd name="T5" fmla="*/ 0 h 18"/>
                  <a:gd name="T6" fmla="*/ 22 w 22"/>
                  <a:gd name="T7" fmla="*/ 5 h 18"/>
                  <a:gd name="T8" fmla="*/ 0 w 22"/>
                  <a:gd name="T9" fmla="*/ 18 h 18"/>
                </a:gdLst>
                <a:ahLst/>
                <a:cxnLst>
                  <a:cxn ang="0">
                    <a:pos x="T0" y="T1"/>
                  </a:cxn>
                  <a:cxn ang="0">
                    <a:pos x="T2" y="T3"/>
                  </a:cxn>
                  <a:cxn ang="0">
                    <a:pos x="T4" y="T5"/>
                  </a:cxn>
                  <a:cxn ang="0">
                    <a:pos x="T6" y="T7"/>
                  </a:cxn>
                  <a:cxn ang="0">
                    <a:pos x="T8" y="T9"/>
                  </a:cxn>
                </a:cxnLst>
                <a:rect l="0" t="0" r="r" b="b"/>
                <a:pathLst>
                  <a:path w="22" h="18">
                    <a:moveTo>
                      <a:pt x="0" y="18"/>
                    </a:moveTo>
                    <a:lnTo>
                      <a:pt x="0" y="13"/>
                    </a:lnTo>
                    <a:lnTo>
                      <a:pt x="22" y="0"/>
                    </a:lnTo>
                    <a:lnTo>
                      <a:pt x="22" y="5"/>
                    </a:lnTo>
                    <a:lnTo>
                      <a:pt x="0" y="1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97" name="Freeform 2185"/>
              <p:cNvSpPr>
                <a:spLocks noEditPoints="1"/>
              </p:cNvSpPr>
              <p:nvPr/>
            </p:nvSpPr>
            <p:spPr bwMode="auto">
              <a:xfrm>
                <a:off x="5926" y="1250"/>
                <a:ext cx="37" cy="31"/>
              </a:xfrm>
              <a:custGeom>
                <a:avLst/>
                <a:gdLst>
                  <a:gd name="T0" fmla="*/ 0 w 420"/>
                  <a:gd name="T1" fmla="*/ 359 h 359"/>
                  <a:gd name="T2" fmla="*/ 0 w 420"/>
                  <a:gd name="T3" fmla="*/ 219 h 359"/>
                  <a:gd name="T4" fmla="*/ 45 w 420"/>
                  <a:gd name="T5" fmla="*/ 196 h 359"/>
                  <a:gd name="T6" fmla="*/ 45 w 420"/>
                  <a:gd name="T7" fmla="*/ 333 h 359"/>
                  <a:gd name="T8" fmla="*/ 0 w 420"/>
                  <a:gd name="T9" fmla="*/ 359 h 359"/>
                  <a:gd name="T10" fmla="*/ 190 w 420"/>
                  <a:gd name="T11" fmla="*/ 308 h 359"/>
                  <a:gd name="T12" fmla="*/ 229 w 420"/>
                  <a:gd name="T13" fmla="*/ 285 h 359"/>
                  <a:gd name="T14" fmla="*/ 229 w 420"/>
                  <a:gd name="T15" fmla="*/ 287 h 359"/>
                  <a:gd name="T16" fmla="*/ 190 w 420"/>
                  <a:gd name="T17" fmla="*/ 308 h 359"/>
                  <a:gd name="T18" fmla="*/ 95 w 420"/>
                  <a:gd name="T19" fmla="*/ 304 h 359"/>
                  <a:gd name="T20" fmla="*/ 95 w 420"/>
                  <a:gd name="T21" fmla="*/ 170 h 359"/>
                  <a:gd name="T22" fmla="*/ 229 w 420"/>
                  <a:gd name="T23" fmla="*/ 100 h 359"/>
                  <a:gd name="T24" fmla="*/ 229 w 420"/>
                  <a:gd name="T25" fmla="*/ 227 h 359"/>
                  <a:gd name="T26" fmla="*/ 95 w 420"/>
                  <a:gd name="T27" fmla="*/ 304 h 359"/>
                  <a:gd name="T28" fmla="*/ 279 w 420"/>
                  <a:gd name="T29" fmla="*/ 261 h 359"/>
                  <a:gd name="T30" fmla="*/ 279 w 420"/>
                  <a:gd name="T31" fmla="*/ 256 h 359"/>
                  <a:gd name="T32" fmla="*/ 420 w 420"/>
                  <a:gd name="T33" fmla="*/ 176 h 359"/>
                  <a:gd name="T34" fmla="*/ 420 w 420"/>
                  <a:gd name="T35" fmla="*/ 187 h 359"/>
                  <a:gd name="T36" fmla="*/ 279 w 420"/>
                  <a:gd name="T37" fmla="*/ 261 h 359"/>
                  <a:gd name="T38" fmla="*/ 279 w 420"/>
                  <a:gd name="T39" fmla="*/ 199 h 359"/>
                  <a:gd name="T40" fmla="*/ 279 w 420"/>
                  <a:gd name="T41" fmla="*/ 73 h 359"/>
                  <a:gd name="T42" fmla="*/ 420 w 420"/>
                  <a:gd name="T43" fmla="*/ 0 h 359"/>
                  <a:gd name="T44" fmla="*/ 420 w 420"/>
                  <a:gd name="T45" fmla="*/ 118 h 359"/>
                  <a:gd name="T46" fmla="*/ 279 w 420"/>
                  <a:gd name="T47" fmla="*/ 19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0" h="359">
                    <a:moveTo>
                      <a:pt x="0" y="359"/>
                    </a:moveTo>
                    <a:lnTo>
                      <a:pt x="0" y="219"/>
                    </a:lnTo>
                    <a:lnTo>
                      <a:pt x="45" y="196"/>
                    </a:lnTo>
                    <a:lnTo>
                      <a:pt x="45" y="333"/>
                    </a:lnTo>
                    <a:lnTo>
                      <a:pt x="0" y="359"/>
                    </a:lnTo>
                    <a:moveTo>
                      <a:pt x="190" y="308"/>
                    </a:moveTo>
                    <a:lnTo>
                      <a:pt x="229" y="285"/>
                    </a:lnTo>
                    <a:lnTo>
                      <a:pt x="229" y="287"/>
                    </a:lnTo>
                    <a:lnTo>
                      <a:pt x="190" y="308"/>
                    </a:lnTo>
                    <a:moveTo>
                      <a:pt x="95" y="304"/>
                    </a:moveTo>
                    <a:lnTo>
                      <a:pt x="95" y="170"/>
                    </a:lnTo>
                    <a:lnTo>
                      <a:pt x="229" y="100"/>
                    </a:lnTo>
                    <a:lnTo>
                      <a:pt x="229" y="227"/>
                    </a:lnTo>
                    <a:lnTo>
                      <a:pt x="95" y="304"/>
                    </a:lnTo>
                    <a:moveTo>
                      <a:pt x="279" y="261"/>
                    </a:moveTo>
                    <a:lnTo>
                      <a:pt x="279" y="256"/>
                    </a:lnTo>
                    <a:lnTo>
                      <a:pt x="420" y="176"/>
                    </a:lnTo>
                    <a:lnTo>
                      <a:pt x="420" y="187"/>
                    </a:lnTo>
                    <a:lnTo>
                      <a:pt x="279" y="261"/>
                    </a:lnTo>
                    <a:moveTo>
                      <a:pt x="279" y="199"/>
                    </a:moveTo>
                    <a:lnTo>
                      <a:pt x="279" y="73"/>
                    </a:lnTo>
                    <a:lnTo>
                      <a:pt x="420" y="0"/>
                    </a:lnTo>
                    <a:lnTo>
                      <a:pt x="420" y="118"/>
                    </a:lnTo>
                    <a:lnTo>
                      <a:pt x="279" y="199"/>
                    </a:lnTo>
                  </a:path>
                </a:pathLst>
              </a:custGeom>
              <a:solidFill>
                <a:srgbClr val="2321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98" name="Freeform 2186"/>
              <p:cNvSpPr>
                <a:spLocks/>
              </p:cNvSpPr>
              <p:nvPr/>
            </p:nvSpPr>
            <p:spPr bwMode="auto">
              <a:xfrm>
                <a:off x="5930" y="1265"/>
                <a:ext cx="5" cy="14"/>
              </a:xfrm>
              <a:custGeom>
                <a:avLst/>
                <a:gdLst>
                  <a:gd name="T0" fmla="*/ 0 w 5"/>
                  <a:gd name="T1" fmla="*/ 14 h 14"/>
                  <a:gd name="T2" fmla="*/ 0 w 5"/>
                  <a:gd name="T3" fmla="*/ 2 h 14"/>
                  <a:gd name="T4" fmla="*/ 5 w 5"/>
                  <a:gd name="T5" fmla="*/ 0 h 14"/>
                  <a:gd name="T6" fmla="*/ 5 w 5"/>
                  <a:gd name="T7" fmla="*/ 11 h 14"/>
                  <a:gd name="T8" fmla="*/ 0 w 5"/>
                  <a:gd name="T9" fmla="*/ 14 h 14"/>
                </a:gdLst>
                <a:ahLst/>
                <a:cxnLst>
                  <a:cxn ang="0">
                    <a:pos x="T0" y="T1"/>
                  </a:cxn>
                  <a:cxn ang="0">
                    <a:pos x="T2" y="T3"/>
                  </a:cxn>
                  <a:cxn ang="0">
                    <a:pos x="T4" y="T5"/>
                  </a:cxn>
                  <a:cxn ang="0">
                    <a:pos x="T6" y="T7"/>
                  </a:cxn>
                  <a:cxn ang="0">
                    <a:pos x="T8" y="T9"/>
                  </a:cxn>
                </a:cxnLst>
                <a:rect l="0" t="0" r="r" b="b"/>
                <a:pathLst>
                  <a:path w="5" h="14">
                    <a:moveTo>
                      <a:pt x="0" y="14"/>
                    </a:moveTo>
                    <a:lnTo>
                      <a:pt x="0" y="2"/>
                    </a:lnTo>
                    <a:lnTo>
                      <a:pt x="5" y="0"/>
                    </a:lnTo>
                    <a:lnTo>
                      <a:pt x="5" y="11"/>
                    </a:lnTo>
                    <a:lnTo>
                      <a:pt x="0" y="1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99" name="Freeform 2187"/>
              <p:cNvSpPr>
                <a:spLocks noEditPoints="1"/>
              </p:cNvSpPr>
              <p:nvPr/>
            </p:nvSpPr>
            <p:spPr bwMode="auto">
              <a:xfrm>
                <a:off x="5926" y="1260"/>
                <a:ext cx="37" cy="25"/>
              </a:xfrm>
              <a:custGeom>
                <a:avLst/>
                <a:gdLst>
                  <a:gd name="T0" fmla="*/ 0 w 420"/>
                  <a:gd name="T1" fmla="*/ 289 h 289"/>
                  <a:gd name="T2" fmla="*/ 0 w 420"/>
                  <a:gd name="T3" fmla="*/ 241 h 289"/>
                  <a:gd name="T4" fmla="*/ 45 w 420"/>
                  <a:gd name="T5" fmla="*/ 215 h 289"/>
                  <a:gd name="T6" fmla="*/ 95 w 420"/>
                  <a:gd name="T7" fmla="*/ 186 h 289"/>
                  <a:gd name="T8" fmla="*/ 229 w 420"/>
                  <a:gd name="T9" fmla="*/ 109 h 289"/>
                  <a:gd name="T10" fmla="*/ 229 w 420"/>
                  <a:gd name="T11" fmla="*/ 167 h 289"/>
                  <a:gd name="T12" fmla="*/ 190 w 420"/>
                  <a:gd name="T13" fmla="*/ 190 h 289"/>
                  <a:gd name="T14" fmla="*/ 0 w 420"/>
                  <a:gd name="T15" fmla="*/ 289 h 289"/>
                  <a:gd name="T16" fmla="*/ 279 w 420"/>
                  <a:gd name="T17" fmla="*/ 138 h 289"/>
                  <a:gd name="T18" fmla="*/ 279 w 420"/>
                  <a:gd name="T19" fmla="*/ 81 h 289"/>
                  <a:gd name="T20" fmla="*/ 420 w 420"/>
                  <a:gd name="T21" fmla="*/ 0 h 289"/>
                  <a:gd name="T22" fmla="*/ 420 w 420"/>
                  <a:gd name="T23" fmla="*/ 58 h 289"/>
                  <a:gd name="T24" fmla="*/ 279 w 420"/>
                  <a:gd name="T25" fmla="*/ 13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0" h="289">
                    <a:moveTo>
                      <a:pt x="0" y="289"/>
                    </a:moveTo>
                    <a:lnTo>
                      <a:pt x="0" y="241"/>
                    </a:lnTo>
                    <a:lnTo>
                      <a:pt x="45" y="215"/>
                    </a:lnTo>
                    <a:lnTo>
                      <a:pt x="95" y="186"/>
                    </a:lnTo>
                    <a:lnTo>
                      <a:pt x="229" y="109"/>
                    </a:lnTo>
                    <a:lnTo>
                      <a:pt x="229" y="167"/>
                    </a:lnTo>
                    <a:lnTo>
                      <a:pt x="190" y="190"/>
                    </a:lnTo>
                    <a:lnTo>
                      <a:pt x="0" y="289"/>
                    </a:lnTo>
                    <a:moveTo>
                      <a:pt x="279" y="138"/>
                    </a:moveTo>
                    <a:lnTo>
                      <a:pt x="279" y="81"/>
                    </a:lnTo>
                    <a:lnTo>
                      <a:pt x="420" y="0"/>
                    </a:lnTo>
                    <a:lnTo>
                      <a:pt x="420" y="58"/>
                    </a:lnTo>
                    <a:lnTo>
                      <a:pt x="279" y="138"/>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00" name="Freeform 2188"/>
              <p:cNvSpPr>
                <a:spLocks/>
              </p:cNvSpPr>
              <p:nvPr/>
            </p:nvSpPr>
            <p:spPr bwMode="auto">
              <a:xfrm>
                <a:off x="5946" y="1256"/>
                <a:ext cx="4" cy="19"/>
              </a:xfrm>
              <a:custGeom>
                <a:avLst/>
                <a:gdLst>
                  <a:gd name="T0" fmla="*/ 0 w 4"/>
                  <a:gd name="T1" fmla="*/ 19 h 19"/>
                  <a:gd name="T2" fmla="*/ 0 w 4"/>
                  <a:gd name="T3" fmla="*/ 3 h 19"/>
                  <a:gd name="T4" fmla="*/ 4 w 4"/>
                  <a:gd name="T5" fmla="*/ 0 h 19"/>
                  <a:gd name="T6" fmla="*/ 4 w 4"/>
                  <a:gd name="T7" fmla="*/ 17 h 19"/>
                  <a:gd name="T8" fmla="*/ 0 w 4"/>
                  <a:gd name="T9" fmla="*/ 19 h 19"/>
                </a:gdLst>
                <a:ahLst/>
                <a:cxnLst>
                  <a:cxn ang="0">
                    <a:pos x="T0" y="T1"/>
                  </a:cxn>
                  <a:cxn ang="0">
                    <a:pos x="T2" y="T3"/>
                  </a:cxn>
                  <a:cxn ang="0">
                    <a:pos x="T4" y="T5"/>
                  </a:cxn>
                  <a:cxn ang="0">
                    <a:pos x="T6" y="T7"/>
                  </a:cxn>
                  <a:cxn ang="0">
                    <a:pos x="T8" y="T9"/>
                  </a:cxn>
                </a:cxnLst>
                <a:rect l="0" t="0" r="r" b="b"/>
                <a:pathLst>
                  <a:path w="4" h="19">
                    <a:moveTo>
                      <a:pt x="0" y="19"/>
                    </a:moveTo>
                    <a:lnTo>
                      <a:pt x="0" y="3"/>
                    </a:lnTo>
                    <a:lnTo>
                      <a:pt x="4" y="0"/>
                    </a:lnTo>
                    <a:lnTo>
                      <a:pt x="4" y="17"/>
                    </a:lnTo>
                    <a:lnTo>
                      <a:pt x="0" y="1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01" name="Freeform 2189"/>
              <p:cNvSpPr>
                <a:spLocks/>
              </p:cNvSpPr>
              <p:nvPr/>
            </p:nvSpPr>
            <p:spPr bwMode="auto">
              <a:xfrm>
                <a:off x="5903" y="1269"/>
                <a:ext cx="23" cy="28"/>
              </a:xfrm>
              <a:custGeom>
                <a:avLst/>
                <a:gdLst>
                  <a:gd name="T0" fmla="*/ 0 w 23"/>
                  <a:gd name="T1" fmla="*/ 28 h 28"/>
                  <a:gd name="T2" fmla="*/ 0 w 23"/>
                  <a:gd name="T3" fmla="*/ 12 h 28"/>
                  <a:gd name="T4" fmla="*/ 23 w 23"/>
                  <a:gd name="T5" fmla="*/ 0 h 28"/>
                  <a:gd name="T6" fmla="*/ 23 w 23"/>
                  <a:gd name="T7" fmla="*/ 12 h 28"/>
                  <a:gd name="T8" fmla="*/ 17 w 23"/>
                  <a:gd name="T9" fmla="*/ 16 h 28"/>
                  <a:gd name="T10" fmla="*/ 18 w 23"/>
                  <a:gd name="T11" fmla="*/ 19 h 28"/>
                  <a:gd name="T12" fmla="*/ 0 w 23"/>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23" h="28">
                    <a:moveTo>
                      <a:pt x="0" y="28"/>
                    </a:moveTo>
                    <a:lnTo>
                      <a:pt x="0" y="12"/>
                    </a:lnTo>
                    <a:lnTo>
                      <a:pt x="23" y="0"/>
                    </a:lnTo>
                    <a:lnTo>
                      <a:pt x="23" y="12"/>
                    </a:lnTo>
                    <a:lnTo>
                      <a:pt x="17" y="16"/>
                    </a:lnTo>
                    <a:lnTo>
                      <a:pt x="18" y="19"/>
                    </a:lnTo>
                    <a:lnTo>
                      <a:pt x="0" y="28"/>
                    </a:lnTo>
                    <a:close/>
                  </a:path>
                </a:pathLst>
              </a:custGeom>
              <a:solidFill>
                <a:srgbClr val="1E1C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02" name="Freeform 2190"/>
              <p:cNvSpPr>
                <a:spLocks/>
              </p:cNvSpPr>
              <p:nvPr/>
            </p:nvSpPr>
            <p:spPr bwMode="auto">
              <a:xfrm>
                <a:off x="5920" y="1281"/>
                <a:ext cx="6" cy="7"/>
              </a:xfrm>
              <a:custGeom>
                <a:avLst/>
                <a:gdLst>
                  <a:gd name="T0" fmla="*/ 1 w 6"/>
                  <a:gd name="T1" fmla="*/ 7 h 7"/>
                  <a:gd name="T2" fmla="*/ 0 w 6"/>
                  <a:gd name="T3" fmla="*/ 4 h 7"/>
                  <a:gd name="T4" fmla="*/ 6 w 6"/>
                  <a:gd name="T5" fmla="*/ 0 h 7"/>
                  <a:gd name="T6" fmla="*/ 6 w 6"/>
                  <a:gd name="T7" fmla="*/ 4 h 7"/>
                  <a:gd name="T8" fmla="*/ 1 w 6"/>
                  <a:gd name="T9" fmla="*/ 7 h 7"/>
                </a:gdLst>
                <a:ahLst/>
                <a:cxnLst>
                  <a:cxn ang="0">
                    <a:pos x="T0" y="T1"/>
                  </a:cxn>
                  <a:cxn ang="0">
                    <a:pos x="T2" y="T3"/>
                  </a:cxn>
                  <a:cxn ang="0">
                    <a:pos x="T4" y="T5"/>
                  </a:cxn>
                  <a:cxn ang="0">
                    <a:pos x="T6" y="T7"/>
                  </a:cxn>
                  <a:cxn ang="0">
                    <a:pos x="T8" y="T9"/>
                  </a:cxn>
                </a:cxnLst>
                <a:rect l="0" t="0" r="r" b="b"/>
                <a:pathLst>
                  <a:path w="6" h="7">
                    <a:moveTo>
                      <a:pt x="1" y="7"/>
                    </a:moveTo>
                    <a:lnTo>
                      <a:pt x="0" y="4"/>
                    </a:lnTo>
                    <a:lnTo>
                      <a:pt x="6" y="0"/>
                    </a:lnTo>
                    <a:lnTo>
                      <a:pt x="6" y="4"/>
                    </a:lnTo>
                    <a:lnTo>
                      <a:pt x="1"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03" name="Freeform 2191"/>
              <p:cNvSpPr>
                <a:spLocks noEditPoints="1"/>
              </p:cNvSpPr>
              <p:nvPr/>
            </p:nvSpPr>
            <p:spPr bwMode="auto">
              <a:xfrm>
                <a:off x="6027" y="1246"/>
                <a:ext cx="82" cy="59"/>
              </a:xfrm>
              <a:custGeom>
                <a:avLst/>
                <a:gdLst>
                  <a:gd name="T0" fmla="*/ 0 w 955"/>
                  <a:gd name="T1" fmla="*/ 687 h 687"/>
                  <a:gd name="T2" fmla="*/ 0 w 955"/>
                  <a:gd name="T3" fmla="*/ 521 h 687"/>
                  <a:gd name="T4" fmla="*/ 192 w 955"/>
                  <a:gd name="T5" fmla="*/ 411 h 687"/>
                  <a:gd name="T6" fmla="*/ 186 w 955"/>
                  <a:gd name="T7" fmla="*/ 402 h 687"/>
                  <a:gd name="T8" fmla="*/ 837 w 955"/>
                  <a:gd name="T9" fmla="*/ 62 h 687"/>
                  <a:gd name="T10" fmla="*/ 834 w 955"/>
                  <a:gd name="T11" fmla="*/ 67 h 687"/>
                  <a:gd name="T12" fmla="*/ 955 w 955"/>
                  <a:gd name="T13" fmla="*/ 130 h 687"/>
                  <a:gd name="T14" fmla="*/ 955 w 955"/>
                  <a:gd name="T15" fmla="*/ 188 h 687"/>
                  <a:gd name="T16" fmla="*/ 0 w 955"/>
                  <a:gd name="T17" fmla="*/ 687 h 687"/>
                  <a:gd name="T18" fmla="*/ 955 w 955"/>
                  <a:gd name="T19" fmla="*/ 73 h 687"/>
                  <a:gd name="T20" fmla="*/ 885 w 955"/>
                  <a:gd name="T21" fmla="*/ 37 h 687"/>
                  <a:gd name="T22" fmla="*/ 955 w 955"/>
                  <a:gd name="T23" fmla="*/ 0 h 687"/>
                  <a:gd name="T24" fmla="*/ 955 w 955"/>
                  <a:gd name="T25" fmla="*/ 73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5" h="687">
                    <a:moveTo>
                      <a:pt x="0" y="687"/>
                    </a:moveTo>
                    <a:lnTo>
                      <a:pt x="0" y="521"/>
                    </a:lnTo>
                    <a:lnTo>
                      <a:pt x="192" y="411"/>
                    </a:lnTo>
                    <a:lnTo>
                      <a:pt x="186" y="402"/>
                    </a:lnTo>
                    <a:lnTo>
                      <a:pt x="837" y="62"/>
                    </a:lnTo>
                    <a:lnTo>
                      <a:pt x="834" y="67"/>
                    </a:lnTo>
                    <a:lnTo>
                      <a:pt x="955" y="130"/>
                    </a:lnTo>
                    <a:lnTo>
                      <a:pt x="955" y="188"/>
                    </a:lnTo>
                    <a:lnTo>
                      <a:pt x="0" y="687"/>
                    </a:lnTo>
                    <a:moveTo>
                      <a:pt x="955" y="73"/>
                    </a:moveTo>
                    <a:lnTo>
                      <a:pt x="885" y="37"/>
                    </a:lnTo>
                    <a:lnTo>
                      <a:pt x="955" y="0"/>
                    </a:lnTo>
                    <a:lnTo>
                      <a:pt x="955" y="73"/>
                    </a:lnTo>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04" name="Freeform 2192"/>
              <p:cNvSpPr>
                <a:spLocks/>
              </p:cNvSpPr>
              <p:nvPr/>
            </p:nvSpPr>
            <p:spPr bwMode="auto">
              <a:xfrm>
                <a:off x="6099" y="1249"/>
                <a:ext cx="10" cy="8"/>
              </a:xfrm>
              <a:custGeom>
                <a:avLst/>
                <a:gdLst>
                  <a:gd name="T0" fmla="*/ 10 w 10"/>
                  <a:gd name="T1" fmla="*/ 8 h 8"/>
                  <a:gd name="T2" fmla="*/ 0 w 10"/>
                  <a:gd name="T3" fmla="*/ 2 h 8"/>
                  <a:gd name="T4" fmla="*/ 0 w 10"/>
                  <a:gd name="T5" fmla="*/ 2 h 8"/>
                  <a:gd name="T6" fmla="*/ 4 w 10"/>
                  <a:gd name="T7" fmla="*/ 0 h 8"/>
                  <a:gd name="T8" fmla="*/ 10 w 10"/>
                  <a:gd name="T9" fmla="*/ 3 h 8"/>
                  <a:gd name="T10" fmla="*/ 10 w 10"/>
                  <a:gd name="T11" fmla="*/ 8 h 8"/>
                </a:gdLst>
                <a:ahLst/>
                <a:cxnLst>
                  <a:cxn ang="0">
                    <a:pos x="T0" y="T1"/>
                  </a:cxn>
                  <a:cxn ang="0">
                    <a:pos x="T2" y="T3"/>
                  </a:cxn>
                  <a:cxn ang="0">
                    <a:pos x="T4" y="T5"/>
                  </a:cxn>
                  <a:cxn ang="0">
                    <a:pos x="T6" y="T7"/>
                  </a:cxn>
                  <a:cxn ang="0">
                    <a:pos x="T8" y="T9"/>
                  </a:cxn>
                  <a:cxn ang="0">
                    <a:pos x="T10" y="T11"/>
                  </a:cxn>
                </a:cxnLst>
                <a:rect l="0" t="0" r="r" b="b"/>
                <a:pathLst>
                  <a:path w="10" h="8">
                    <a:moveTo>
                      <a:pt x="10" y="8"/>
                    </a:moveTo>
                    <a:lnTo>
                      <a:pt x="0" y="2"/>
                    </a:lnTo>
                    <a:lnTo>
                      <a:pt x="0" y="2"/>
                    </a:lnTo>
                    <a:lnTo>
                      <a:pt x="4" y="0"/>
                    </a:lnTo>
                    <a:lnTo>
                      <a:pt x="10" y="3"/>
                    </a:lnTo>
                    <a:lnTo>
                      <a:pt x="10"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05" name="Freeform 2193"/>
              <p:cNvSpPr>
                <a:spLocks/>
              </p:cNvSpPr>
              <p:nvPr/>
            </p:nvSpPr>
            <p:spPr bwMode="auto">
              <a:xfrm>
                <a:off x="6027" y="1280"/>
                <a:ext cx="16" cy="10"/>
              </a:xfrm>
              <a:custGeom>
                <a:avLst/>
                <a:gdLst>
                  <a:gd name="T0" fmla="*/ 0 w 16"/>
                  <a:gd name="T1" fmla="*/ 10 h 10"/>
                  <a:gd name="T2" fmla="*/ 0 w 16"/>
                  <a:gd name="T3" fmla="*/ 9 h 10"/>
                  <a:gd name="T4" fmla="*/ 16 w 16"/>
                  <a:gd name="T5" fmla="*/ 0 h 10"/>
                  <a:gd name="T6" fmla="*/ 16 w 16"/>
                  <a:gd name="T7" fmla="*/ 1 h 10"/>
                  <a:gd name="T8" fmla="*/ 0 w 16"/>
                  <a:gd name="T9" fmla="*/ 10 h 10"/>
                </a:gdLst>
                <a:ahLst/>
                <a:cxnLst>
                  <a:cxn ang="0">
                    <a:pos x="T0" y="T1"/>
                  </a:cxn>
                  <a:cxn ang="0">
                    <a:pos x="T2" y="T3"/>
                  </a:cxn>
                  <a:cxn ang="0">
                    <a:pos x="T4" y="T5"/>
                  </a:cxn>
                  <a:cxn ang="0">
                    <a:pos x="T6" y="T7"/>
                  </a:cxn>
                  <a:cxn ang="0">
                    <a:pos x="T8" y="T9"/>
                  </a:cxn>
                </a:cxnLst>
                <a:rect l="0" t="0" r="r" b="b"/>
                <a:pathLst>
                  <a:path w="16" h="10">
                    <a:moveTo>
                      <a:pt x="0" y="10"/>
                    </a:moveTo>
                    <a:lnTo>
                      <a:pt x="0" y="9"/>
                    </a:lnTo>
                    <a:lnTo>
                      <a:pt x="16" y="0"/>
                    </a:lnTo>
                    <a:lnTo>
                      <a:pt x="16" y="1"/>
                    </a:lnTo>
                    <a:lnTo>
                      <a:pt x="0" y="1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06" name="Freeform 2194"/>
              <p:cNvSpPr>
                <a:spLocks noEditPoints="1"/>
              </p:cNvSpPr>
              <p:nvPr/>
            </p:nvSpPr>
            <p:spPr bwMode="auto">
              <a:xfrm>
                <a:off x="6111" y="1102"/>
                <a:ext cx="45" cy="28"/>
              </a:xfrm>
              <a:custGeom>
                <a:avLst/>
                <a:gdLst>
                  <a:gd name="T0" fmla="*/ 525 w 525"/>
                  <a:gd name="T1" fmla="*/ 323 h 323"/>
                  <a:gd name="T2" fmla="*/ 499 w 525"/>
                  <a:gd name="T3" fmla="*/ 309 h 323"/>
                  <a:gd name="T4" fmla="*/ 499 w 525"/>
                  <a:gd name="T5" fmla="*/ 297 h 323"/>
                  <a:gd name="T6" fmla="*/ 525 w 525"/>
                  <a:gd name="T7" fmla="*/ 312 h 323"/>
                  <a:gd name="T8" fmla="*/ 525 w 525"/>
                  <a:gd name="T9" fmla="*/ 323 h 323"/>
                  <a:gd name="T10" fmla="*/ 525 w 525"/>
                  <a:gd name="T11" fmla="*/ 254 h 323"/>
                  <a:gd name="T12" fmla="*/ 169 w 525"/>
                  <a:gd name="T13" fmla="*/ 43 h 323"/>
                  <a:gd name="T14" fmla="*/ 525 w 525"/>
                  <a:gd name="T15" fmla="*/ 224 h 323"/>
                  <a:gd name="T16" fmla="*/ 525 w 525"/>
                  <a:gd name="T17" fmla="*/ 254 h 323"/>
                  <a:gd name="T18" fmla="*/ 294 w 525"/>
                  <a:gd name="T19" fmla="*/ 175 h 323"/>
                  <a:gd name="T20" fmla="*/ 0 w 525"/>
                  <a:gd name="T21" fmla="*/ 25 h 323"/>
                  <a:gd name="T22" fmla="*/ 0 w 525"/>
                  <a:gd name="T23" fmla="*/ 0 h 323"/>
                  <a:gd name="T24" fmla="*/ 294 w 525"/>
                  <a:gd name="T25" fmla="*/ 17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 h="323">
                    <a:moveTo>
                      <a:pt x="525" y="323"/>
                    </a:moveTo>
                    <a:lnTo>
                      <a:pt x="499" y="309"/>
                    </a:lnTo>
                    <a:lnTo>
                      <a:pt x="499" y="297"/>
                    </a:lnTo>
                    <a:lnTo>
                      <a:pt x="525" y="312"/>
                    </a:lnTo>
                    <a:lnTo>
                      <a:pt x="525" y="323"/>
                    </a:lnTo>
                    <a:moveTo>
                      <a:pt x="525" y="254"/>
                    </a:moveTo>
                    <a:lnTo>
                      <a:pt x="169" y="43"/>
                    </a:lnTo>
                    <a:lnTo>
                      <a:pt x="525" y="224"/>
                    </a:lnTo>
                    <a:lnTo>
                      <a:pt x="525" y="254"/>
                    </a:lnTo>
                    <a:moveTo>
                      <a:pt x="294" y="175"/>
                    </a:moveTo>
                    <a:lnTo>
                      <a:pt x="0" y="25"/>
                    </a:lnTo>
                    <a:lnTo>
                      <a:pt x="0" y="0"/>
                    </a:lnTo>
                    <a:lnTo>
                      <a:pt x="294" y="175"/>
                    </a:lnTo>
                  </a:path>
                </a:pathLst>
              </a:custGeom>
              <a:solidFill>
                <a:srgbClr val="5E6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07" name="Freeform 2195"/>
              <p:cNvSpPr>
                <a:spLocks noEditPoints="1"/>
              </p:cNvSpPr>
              <p:nvPr/>
            </p:nvSpPr>
            <p:spPr bwMode="auto">
              <a:xfrm>
                <a:off x="6106" y="1096"/>
                <a:ext cx="50" cy="33"/>
              </a:xfrm>
              <a:custGeom>
                <a:avLst/>
                <a:gdLst>
                  <a:gd name="T0" fmla="*/ 579 w 579"/>
                  <a:gd name="T1" fmla="*/ 383 h 383"/>
                  <a:gd name="T2" fmla="*/ 553 w 579"/>
                  <a:gd name="T3" fmla="*/ 368 h 383"/>
                  <a:gd name="T4" fmla="*/ 553 w 579"/>
                  <a:gd name="T5" fmla="*/ 350 h 383"/>
                  <a:gd name="T6" fmla="*/ 348 w 579"/>
                  <a:gd name="T7" fmla="*/ 246 h 383"/>
                  <a:gd name="T8" fmla="*/ 54 w 579"/>
                  <a:gd name="T9" fmla="*/ 71 h 383"/>
                  <a:gd name="T10" fmla="*/ 54 w 579"/>
                  <a:gd name="T11" fmla="*/ 27 h 383"/>
                  <a:gd name="T12" fmla="*/ 223 w 579"/>
                  <a:gd name="T13" fmla="*/ 114 h 383"/>
                  <a:gd name="T14" fmla="*/ 579 w 579"/>
                  <a:gd name="T15" fmla="*/ 325 h 383"/>
                  <a:gd name="T16" fmla="*/ 579 w 579"/>
                  <a:gd name="T17" fmla="*/ 383 h 383"/>
                  <a:gd name="T18" fmla="*/ 0 w 579"/>
                  <a:gd name="T19" fmla="*/ 27 h 383"/>
                  <a:gd name="T20" fmla="*/ 0 w 579"/>
                  <a:gd name="T21" fmla="*/ 0 h 383"/>
                  <a:gd name="T22" fmla="*/ 27 w 579"/>
                  <a:gd name="T23" fmla="*/ 14 h 383"/>
                  <a:gd name="T24" fmla="*/ 0 w 579"/>
                  <a:gd name="T25" fmla="*/ 2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9" h="383">
                    <a:moveTo>
                      <a:pt x="579" y="383"/>
                    </a:moveTo>
                    <a:lnTo>
                      <a:pt x="553" y="368"/>
                    </a:lnTo>
                    <a:lnTo>
                      <a:pt x="553" y="350"/>
                    </a:lnTo>
                    <a:lnTo>
                      <a:pt x="348" y="246"/>
                    </a:lnTo>
                    <a:lnTo>
                      <a:pt x="54" y="71"/>
                    </a:lnTo>
                    <a:lnTo>
                      <a:pt x="54" y="27"/>
                    </a:lnTo>
                    <a:lnTo>
                      <a:pt x="223" y="114"/>
                    </a:lnTo>
                    <a:lnTo>
                      <a:pt x="579" y="325"/>
                    </a:lnTo>
                    <a:lnTo>
                      <a:pt x="579" y="383"/>
                    </a:lnTo>
                    <a:moveTo>
                      <a:pt x="0" y="27"/>
                    </a:moveTo>
                    <a:lnTo>
                      <a:pt x="0" y="0"/>
                    </a:lnTo>
                    <a:lnTo>
                      <a:pt x="27" y="14"/>
                    </a:lnTo>
                    <a:lnTo>
                      <a:pt x="0" y="27"/>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08" name="Freeform 2196"/>
              <p:cNvSpPr>
                <a:spLocks/>
              </p:cNvSpPr>
              <p:nvPr/>
            </p:nvSpPr>
            <p:spPr bwMode="auto">
              <a:xfrm>
                <a:off x="6106" y="1099"/>
                <a:ext cx="5" cy="6"/>
              </a:xfrm>
              <a:custGeom>
                <a:avLst/>
                <a:gdLst>
                  <a:gd name="T0" fmla="*/ 3 w 5"/>
                  <a:gd name="T1" fmla="*/ 6 h 6"/>
                  <a:gd name="T2" fmla="*/ 0 w 5"/>
                  <a:gd name="T3" fmla="*/ 4 h 6"/>
                  <a:gd name="T4" fmla="*/ 0 w 5"/>
                  <a:gd name="T5" fmla="*/ 0 h 6"/>
                  <a:gd name="T6" fmla="*/ 5 w 5"/>
                  <a:gd name="T7" fmla="*/ 3 h 6"/>
                  <a:gd name="T8" fmla="*/ 5 w 5"/>
                  <a:gd name="T9" fmla="*/ 5 h 6"/>
                  <a:gd name="T10" fmla="*/ 3 w 5"/>
                  <a:gd name="T11" fmla="*/ 4 h 6"/>
                  <a:gd name="T12" fmla="*/ 3 w 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3" y="6"/>
                    </a:moveTo>
                    <a:lnTo>
                      <a:pt x="0" y="4"/>
                    </a:lnTo>
                    <a:lnTo>
                      <a:pt x="0" y="0"/>
                    </a:lnTo>
                    <a:lnTo>
                      <a:pt x="5" y="3"/>
                    </a:lnTo>
                    <a:lnTo>
                      <a:pt x="5" y="5"/>
                    </a:lnTo>
                    <a:lnTo>
                      <a:pt x="3" y="4"/>
                    </a:lnTo>
                    <a:lnTo>
                      <a:pt x="3" y="6"/>
                    </a:lnTo>
                    <a:close/>
                  </a:path>
                </a:pathLst>
              </a:custGeom>
              <a:solidFill>
                <a:srgbClr val="4A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09" name="Freeform 2197"/>
              <p:cNvSpPr>
                <a:spLocks/>
              </p:cNvSpPr>
              <p:nvPr/>
            </p:nvSpPr>
            <p:spPr bwMode="auto">
              <a:xfrm>
                <a:off x="6106" y="1097"/>
                <a:ext cx="5" cy="5"/>
              </a:xfrm>
              <a:custGeom>
                <a:avLst/>
                <a:gdLst>
                  <a:gd name="T0" fmla="*/ 5 w 5"/>
                  <a:gd name="T1" fmla="*/ 5 h 5"/>
                  <a:gd name="T2" fmla="*/ 0 w 5"/>
                  <a:gd name="T3" fmla="*/ 2 h 5"/>
                  <a:gd name="T4" fmla="*/ 0 w 5"/>
                  <a:gd name="T5" fmla="*/ 1 h 5"/>
                  <a:gd name="T6" fmla="*/ 3 w 5"/>
                  <a:gd name="T7" fmla="*/ 0 h 5"/>
                  <a:gd name="T8" fmla="*/ 5 w 5"/>
                  <a:gd name="T9" fmla="*/ 1 h 5"/>
                  <a:gd name="T10" fmla="*/ 5 w 5"/>
                  <a:gd name="T11" fmla="*/ 5 h 5"/>
                </a:gdLst>
                <a:ahLst/>
                <a:cxnLst>
                  <a:cxn ang="0">
                    <a:pos x="T0" y="T1"/>
                  </a:cxn>
                  <a:cxn ang="0">
                    <a:pos x="T2" y="T3"/>
                  </a:cxn>
                  <a:cxn ang="0">
                    <a:pos x="T4" y="T5"/>
                  </a:cxn>
                  <a:cxn ang="0">
                    <a:pos x="T6" y="T7"/>
                  </a:cxn>
                  <a:cxn ang="0">
                    <a:pos x="T8" y="T9"/>
                  </a:cxn>
                  <a:cxn ang="0">
                    <a:pos x="T10" y="T11"/>
                  </a:cxn>
                </a:cxnLst>
                <a:rect l="0" t="0" r="r" b="b"/>
                <a:pathLst>
                  <a:path w="5" h="5">
                    <a:moveTo>
                      <a:pt x="5" y="5"/>
                    </a:moveTo>
                    <a:lnTo>
                      <a:pt x="0" y="2"/>
                    </a:lnTo>
                    <a:lnTo>
                      <a:pt x="0" y="1"/>
                    </a:lnTo>
                    <a:lnTo>
                      <a:pt x="3" y="0"/>
                    </a:lnTo>
                    <a:lnTo>
                      <a:pt x="5" y="1"/>
                    </a:lnTo>
                    <a:lnTo>
                      <a:pt x="5" y="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10" name="Freeform 2198"/>
              <p:cNvSpPr>
                <a:spLocks/>
              </p:cNvSpPr>
              <p:nvPr/>
            </p:nvSpPr>
            <p:spPr bwMode="auto">
              <a:xfrm>
                <a:off x="6154" y="1129"/>
                <a:ext cx="2" cy="10"/>
              </a:xfrm>
              <a:custGeom>
                <a:avLst/>
                <a:gdLst>
                  <a:gd name="T0" fmla="*/ 2 w 2"/>
                  <a:gd name="T1" fmla="*/ 10 h 10"/>
                  <a:gd name="T2" fmla="*/ 0 w 2"/>
                  <a:gd name="T3" fmla="*/ 9 h 10"/>
                  <a:gd name="T4" fmla="*/ 0 w 2"/>
                  <a:gd name="T5" fmla="*/ 0 h 10"/>
                  <a:gd name="T6" fmla="*/ 2 w 2"/>
                  <a:gd name="T7" fmla="*/ 1 h 10"/>
                  <a:gd name="T8" fmla="*/ 2 w 2"/>
                  <a:gd name="T9" fmla="*/ 10 h 10"/>
                </a:gdLst>
                <a:ahLst/>
                <a:cxnLst>
                  <a:cxn ang="0">
                    <a:pos x="T0" y="T1"/>
                  </a:cxn>
                  <a:cxn ang="0">
                    <a:pos x="T2" y="T3"/>
                  </a:cxn>
                  <a:cxn ang="0">
                    <a:pos x="T4" y="T5"/>
                  </a:cxn>
                  <a:cxn ang="0">
                    <a:pos x="T6" y="T7"/>
                  </a:cxn>
                  <a:cxn ang="0">
                    <a:pos x="T8" y="T9"/>
                  </a:cxn>
                </a:cxnLst>
                <a:rect l="0" t="0" r="r" b="b"/>
                <a:pathLst>
                  <a:path w="2" h="10">
                    <a:moveTo>
                      <a:pt x="2" y="10"/>
                    </a:moveTo>
                    <a:lnTo>
                      <a:pt x="0" y="9"/>
                    </a:lnTo>
                    <a:lnTo>
                      <a:pt x="0" y="0"/>
                    </a:lnTo>
                    <a:lnTo>
                      <a:pt x="2" y="1"/>
                    </a:lnTo>
                    <a:lnTo>
                      <a:pt x="2" y="10"/>
                    </a:lnTo>
                    <a:close/>
                  </a:path>
                </a:pathLst>
              </a:custGeom>
              <a:solidFill>
                <a:srgbClr val="4A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11" name="Freeform 2199"/>
              <p:cNvSpPr>
                <a:spLocks/>
              </p:cNvSpPr>
              <p:nvPr/>
            </p:nvSpPr>
            <p:spPr bwMode="auto">
              <a:xfrm>
                <a:off x="6106" y="1103"/>
                <a:ext cx="3" cy="12"/>
              </a:xfrm>
              <a:custGeom>
                <a:avLst/>
                <a:gdLst>
                  <a:gd name="T0" fmla="*/ 3 w 3"/>
                  <a:gd name="T1" fmla="*/ 12 h 12"/>
                  <a:gd name="T2" fmla="*/ 0 w 3"/>
                  <a:gd name="T3" fmla="*/ 11 h 12"/>
                  <a:gd name="T4" fmla="*/ 0 w 3"/>
                  <a:gd name="T5" fmla="*/ 0 h 12"/>
                  <a:gd name="T6" fmla="*/ 3 w 3"/>
                  <a:gd name="T7" fmla="*/ 2 h 12"/>
                  <a:gd name="T8" fmla="*/ 3 w 3"/>
                  <a:gd name="T9" fmla="*/ 12 h 12"/>
                </a:gdLst>
                <a:ahLst/>
                <a:cxnLst>
                  <a:cxn ang="0">
                    <a:pos x="T0" y="T1"/>
                  </a:cxn>
                  <a:cxn ang="0">
                    <a:pos x="T2" y="T3"/>
                  </a:cxn>
                  <a:cxn ang="0">
                    <a:pos x="T4" y="T5"/>
                  </a:cxn>
                  <a:cxn ang="0">
                    <a:pos x="T6" y="T7"/>
                  </a:cxn>
                  <a:cxn ang="0">
                    <a:pos x="T8" y="T9"/>
                  </a:cxn>
                </a:cxnLst>
                <a:rect l="0" t="0" r="r" b="b"/>
                <a:pathLst>
                  <a:path w="3" h="12">
                    <a:moveTo>
                      <a:pt x="3" y="12"/>
                    </a:moveTo>
                    <a:lnTo>
                      <a:pt x="0" y="11"/>
                    </a:lnTo>
                    <a:lnTo>
                      <a:pt x="0" y="0"/>
                    </a:lnTo>
                    <a:lnTo>
                      <a:pt x="3" y="2"/>
                    </a:lnTo>
                    <a:lnTo>
                      <a:pt x="3" y="12"/>
                    </a:lnTo>
                    <a:close/>
                  </a:path>
                </a:pathLst>
              </a:custGeom>
              <a:solidFill>
                <a:srgbClr val="3B3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12" name="Freeform 2200"/>
              <p:cNvSpPr>
                <a:spLocks/>
              </p:cNvSpPr>
              <p:nvPr/>
            </p:nvSpPr>
            <p:spPr bwMode="auto">
              <a:xfrm>
                <a:off x="6200" y="1189"/>
                <a:ext cx="6" cy="3"/>
              </a:xfrm>
              <a:custGeom>
                <a:avLst/>
                <a:gdLst>
                  <a:gd name="T0" fmla="*/ 6 w 6"/>
                  <a:gd name="T1" fmla="*/ 3 h 3"/>
                  <a:gd name="T2" fmla="*/ 0 w 6"/>
                  <a:gd name="T3" fmla="*/ 0 h 3"/>
                  <a:gd name="T4" fmla="*/ 6 w 6"/>
                  <a:gd name="T5" fmla="*/ 3 h 3"/>
                  <a:gd name="T6" fmla="*/ 6 w 6"/>
                  <a:gd name="T7" fmla="*/ 3 h 3"/>
                </a:gdLst>
                <a:ahLst/>
                <a:cxnLst>
                  <a:cxn ang="0">
                    <a:pos x="T0" y="T1"/>
                  </a:cxn>
                  <a:cxn ang="0">
                    <a:pos x="T2" y="T3"/>
                  </a:cxn>
                  <a:cxn ang="0">
                    <a:pos x="T4" y="T5"/>
                  </a:cxn>
                  <a:cxn ang="0">
                    <a:pos x="T6" y="T7"/>
                  </a:cxn>
                </a:cxnLst>
                <a:rect l="0" t="0" r="r" b="b"/>
                <a:pathLst>
                  <a:path w="6" h="3">
                    <a:moveTo>
                      <a:pt x="6" y="3"/>
                    </a:moveTo>
                    <a:lnTo>
                      <a:pt x="0" y="0"/>
                    </a:lnTo>
                    <a:lnTo>
                      <a:pt x="6" y="3"/>
                    </a:lnTo>
                    <a:lnTo>
                      <a:pt x="6" y="3"/>
                    </a:lnTo>
                    <a:close/>
                  </a:path>
                </a:pathLst>
              </a:custGeom>
              <a:solidFill>
                <a:srgbClr val="5E6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13" name="Freeform 2201"/>
              <p:cNvSpPr>
                <a:spLocks noEditPoints="1"/>
              </p:cNvSpPr>
              <p:nvPr/>
            </p:nvSpPr>
            <p:spPr bwMode="auto">
              <a:xfrm>
                <a:off x="6156" y="1155"/>
                <a:ext cx="50" cy="37"/>
              </a:xfrm>
              <a:custGeom>
                <a:avLst/>
                <a:gdLst>
                  <a:gd name="T0" fmla="*/ 579 w 579"/>
                  <a:gd name="T1" fmla="*/ 431 h 431"/>
                  <a:gd name="T2" fmla="*/ 510 w 579"/>
                  <a:gd name="T3" fmla="*/ 398 h 431"/>
                  <a:gd name="T4" fmla="*/ 437 w 579"/>
                  <a:gd name="T5" fmla="*/ 359 h 431"/>
                  <a:gd name="T6" fmla="*/ 437 w 579"/>
                  <a:gd name="T7" fmla="*/ 305 h 431"/>
                  <a:gd name="T8" fmla="*/ 481 w 579"/>
                  <a:gd name="T9" fmla="*/ 328 h 431"/>
                  <a:gd name="T10" fmla="*/ 504 w 579"/>
                  <a:gd name="T11" fmla="*/ 284 h 431"/>
                  <a:gd name="T12" fmla="*/ 437 w 579"/>
                  <a:gd name="T13" fmla="*/ 249 h 431"/>
                  <a:gd name="T14" fmla="*/ 437 w 579"/>
                  <a:gd name="T15" fmla="*/ 222 h 431"/>
                  <a:gd name="T16" fmla="*/ 579 w 579"/>
                  <a:gd name="T17" fmla="*/ 294 h 431"/>
                  <a:gd name="T18" fmla="*/ 579 w 579"/>
                  <a:gd name="T19" fmla="*/ 431 h 431"/>
                  <a:gd name="T20" fmla="*/ 387 w 579"/>
                  <a:gd name="T21" fmla="*/ 332 h 431"/>
                  <a:gd name="T22" fmla="*/ 134 w 579"/>
                  <a:gd name="T23" fmla="*/ 197 h 431"/>
                  <a:gd name="T24" fmla="*/ 134 w 579"/>
                  <a:gd name="T25" fmla="*/ 147 h 431"/>
                  <a:gd name="T26" fmla="*/ 387 w 579"/>
                  <a:gd name="T27" fmla="*/ 279 h 431"/>
                  <a:gd name="T28" fmla="*/ 387 w 579"/>
                  <a:gd name="T29" fmla="*/ 332 h 431"/>
                  <a:gd name="T30" fmla="*/ 387 w 579"/>
                  <a:gd name="T31" fmla="*/ 223 h 431"/>
                  <a:gd name="T32" fmla="*/ 134 w 579"/>
                  <a:gd name="T33" fmla="*/ 91 h 431"/>
                  <a:gd name="T34" fmla="*/ 134 w 579"/>
                  <a:gd name="T35" fmla="*/ 82 h 431"/>
                  <a:gd name="T36" fmla="*/ 0 w 579"/>
                  <a:gd name="T37" fmla="*/ 14 h 431"/>
                  <a:gd name="T38" fmla="*/ 0 w 579"/>
                  <a:gd name="T39" fmla="*/ 0 h 431"/>
                  <a:gd name="T40" fmla="*/ 387 w 579"/>
                  <a:gd name="T41" fmla="*/ 196 h 431"/>
                  <a:gd name="T42" fmla="*/ 387 w 579"/>
                  <a:gd name="T43" fmla="*/ 223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9" h="431">
                    <a:moveTo>
                      <a:pt x="579" y="431"/>
                    </a:moveTo>
                    <a:lnTo>
                      <a:pt x="510" y="398"/>
                    </a:lnTo>
                    <a:lnTo>
                      <a:pt x="437" y="359"/>
                    </a:lnTo>
                    <a:lnTo>
                      <a:pt x="437" y="305"/>
                    </a:lnTo>
                    <a:lnTo>
                      <a:pt x="481" y="328"/>
                    </a:lnTo>
                    <a:lnTo>
                      <a:pt x="504" y="284"/>
                    </a:lnTo>
                    <a:lnTo>
                      <a:pt x="437" y="249"/>
                    </a:lnTo>
                    <a:lnTo>
                      <a:pt x="437" y="222"/>
                    </a:lnTo>
                    <a:lnTo>
                      <a:pt x="579" y="294"/>
                    </a:lnTo>
                    <a:lnTo>
                      <a:pt x="579" y="431"/>
                    </a:lnTo>
                    <a:moveTo>
                      <a:pt x="387" y="332"/>
                    </a:moveTo>
                    <a:lnTo>
                      <a:pt x="134" y="197"/>
                    </a:lnTo>
                    <a:lnTo>
                      <a:pt x="134" y="147"/>
                    </a:lnTo>
                    <a:lnTo>
                      <a:pt x="387" y="279"/>
                    </a:lnTo>
                    <a:lnTo>
                      <a:pt x="387" y="332"/>
                    </a:lnTo>
                    <a:moveTo>
                      <a:pt x="387" y="223"/>
                    </a:moveTo>
                    <a:lnTo>
                      <a:pt x="134" y="91"/>
                    </a:lnTo>
                    <a:lnTo>
                      <a:pt x="134" y="82"/>
                    </a:lnTo>
                    <a:lnTo>
                      <a:pt x="0" y="14"/>
                    </a:lnTo>
                    <a:lnTo>
                      <a:pt x="0" y="0"/>
                    </a:lnTo>
                    <a:lnTo>
                      <a:pt x="387" y="196"/>
                    </a:lnTo>
                    <a:lnTo>
                      <a:pt x="387" y="223"/>
                    </a:lnTo>
                  </a:path>
                </a:pathLst>
              </a:custGeom>
              <a:solidFill>
                <a:srgbClr val="4A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14" name="Freeform 2202"/>
              <p:cNvSpPr>
                <a:spLocks noEditPoints="1"/>
              </p:cNvSpPr>
              <p:nvPr/>
            </p:nvSpPr>
            <p:spPr bwMode="auto">
              <a:xfrm>
                <a:off x="6189" y="1172"/>
                <a:ext cx="5" cy="14"/>
              </a:xfrm>
              <a:custGeom>
                <a:avLst/>
                <a:gdLst>
                  <a:gd name="T0" fmla="*/ 50 w 50"/>
                  <a:gd name="T1" fmla="*/ 163 h 163"/>
                  <a:gd name="T2" fmla="*/ 0 w 50"/>
                  <a:gd name="T3" fmla="*/ 136 h 163"/>
                  <a:gd name="T4" fmla="*/ 0 w 50"/>
                  <a:gd name="T5" fmla="*/ 83 h 163"/>
                  <a:gd name="T6" fmla="*/ 50 w 50"/>
                  <a:gd name="T7" fmla="*/ 109 h 163"/>
                  <a:gd name="T8" fmla="*/ 50 w 50"/>
                  <a:gd name="T9" fmla="*/ 163 h 163"/>
                  <a:gd name="T10" fmla="*/ 50 w 50"/>
                  <a:gd name="T11" fmla="*/ 53 h 163"/>
                  <a:gd name="T12" fmla="*/ 0 w 50"/>
                  <a:gd name="T13" fmla="*/ 27 h 163"/>
                  <a:gd name="T14" fmla="*/ 0 w 50"/>
                  <a:gd name="T15" fmla="*/ 0 h 163"/>
                  <a:gd name="T16" fmla="*/ 50 w 50"/>
                  <a:gd name="T17" fmla="*/ 26 h 163"/>
                  <a:gd name="T18" fmla="*/ 50 w 50"/>
                  <a:gd name="T19" fmla="*/ 5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63">
                    <a:moveTo>
                      <a:pt x="50" y="163"/>
                    </a:moveTo>
                    <a:lnTo>
                      <a:pt x="0" y="136"/>
                    </a:lnTo>
                    <a:lnTo>
                      <a:pt x="0" y="83"/>
                    </a:lnTo>
                    <a:lnTo>
                      <a:pt x="50" y="109"/>
                    </a:lnTo>
                    <a:lnTo>
                      <a:pt x="50" y="163"/>
                    </a:lnTo>
                    <a:moveTo>
                      <a:pt x="50" y="53"/>
                    </a:moveTo>
                    <a:lnTo>
                      <a:pt x="0" y="27"/>
                    </a:lnTo>
                    <a:lnTo>
                      <a:pt x="0" y="0"/>
                    </a:lnTo>
                    <a:lnTo>
                      <a:pt x="50" y="26"/>
                    </a:lnTo>
                    <a:lnTo>
                      <a:pt x="50" y="53"/>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15" name="Freeform 2203"/>
              <p:cNvSpPr>
                <a:spLocks/>
              </p:cNvSpPr>
              <p:nvPr/>
            </p:nvSpPr>
            <p:spPr bwMode="auto">
              <a:xfrm>
                <a:off x="6167" y="1163"/>
                <a:ext cx="32" cy="20"/>
              </a:xfrm>
              <a:custGeom>
                <a:avLst/>
                <a:gdLst>
                  <a:gd name="T0" fmla="*/ 30 w 32"/>
                  <a:gd name="T1" fmla="*/ 20 h 20"/>
                  <a:gd name="T2" fmla="*/ 27 w 32"/>
                  <a:gd name="T3" fmla="*/ 18 h 20"/>
                  <a:gd name="T4" fmla="*/ 22 w 32"/>
                  <a:gd name="T5" fmla="*/ 16 h 20"/>
                  <a:gd name="T6" fmla="*/ 0 w 32"/>
                  <a:gd name="T7" fmla="*/ 5 h 20"/>
                  <a:gd name="T8" fmla="*/ 0 w 32"/>
                  <a:gd name="T9" fmla="*/ 0 h 20"/>
                  <a:gd name="T10" fmla="*/ 22 w 32"/>
                  <a:gd name="T11" fmla="*/ 11 h 20"/>
                  <a:gd name="T12" fmla="*/ 27 w 32"/>
                  <a:gd name="T13" fmla="*/ 13 h 20"/>
                  <a:gd name="T14" fmla="*/ 32 w 32"/>
                  <a:gd name="T15" fmla="*/ 16 h 20"/>
                  <a:gd name="T16" fmla="*/ 30 w 32"/>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0">
                    <a:moveTo>
                      <a:pt x="30" y="20"/>
                    </a:moveTo>
                    <a:lnTo>
                      <a:pt x="27" y="18"/>
                    </a:lnTo>
                    <a:lnTo>
                      <a:pt x="22" y="16"/>
                    </a:lnTo>
                    <a:lnTo>
                      <a:pt x="0" y="5"/>
                    </a:lnTo>
                    <a:lnTo>
                      <a:pt x="0" y="0"/>
                    </a:lnTo>
                    <a:lnTo>
                      <a:pt x="22" y="11"/>
                    </a:lnTo>
                    <a:lnTo>
                      <a:pt x="27" y="13"/>
                    </a:lnTo>
                    <a:lnTo>
                      <a:pt x="32" y="16"/>
                    </a:lnTo>
                    <a:lnTo>
                      <a:pt x="30" y="2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16" name="Freeform 2204"/>
              <p:cNvSpPr>
                <a:spLocks noEditPoints="1"/>
              </p:cNvSpPr>
              <p:nvPr/>
            </p:nvSpPr>
            <p:spPr bwMode="auto">
              <a:xfrm>
                <a:off x="6167" y="1174"/>
                <a:ext cx="39" cy="24"/>
              </a:xfrm>
              <a:custGeom>
                <a:avLst/>
                <a:gdLst>
                  <a:gd name="T0" fmla="*/ 445 w 445"/>
                  <a:gd name="T1" fmla="*/ 283 h 283"/>
                  <a:gd name="T2" fmla="*/ 303 w 445"/>
                  <a:gd name="T3" fmla="*/ 210 h 283"/>
                  <a:gd name="T4" fmla="*/ 303 w 445"/>
                  <a:gd name="T5" fmla="*/ 145 h 283"/>
                  <a:gd name="T6" fmla="*/ 376 w 445"/>
                  <a:gd name="T7" fmla="*/ 180 h 283"/>
                  <a:gd name="T8" fmla="*/ 445 w 445"/>
                  <a:gd name="T9" fmla="*/ 217 h 283"/>
                  <a:gd name="T10" fmla="*/ 445 w 445"/>
                  <a:gd name="T11" fmla="*/ 283 h 283"/>
                  <a:gd name="T12" fmla="*/ 253 w 445"/>
                  <a:gd name="T13" fmla="*/ 185 h 283"/>
                  <a:gd name="T14" fmla="*/ 0 w 445"/>
                  <a:gd name="T15" fmla="*/ 56 h 283"/>
                  <a:gd name="T16" fmla="*/ 0 w 445"/>
                  <a:gd name="T17" fmla="*/ 0 h 283"/>
                  <a:gd name="T18" fmla="*/ 253 w 445"/>
                  <a:gd name="T19" fmla="*/ 121 h 283"/>
                  <a:gd name="T20" fmla="*/ 253 w 445"/>
                  <a:gd name="T21" fmla="*/ 185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283">
                    <a:moveTo>
                      <a:pt x="445" y="283"/>
                    </a:moveTo>
                    <a:lnTo>
                      <a:pt x="303" y="210"/>
                    </a:lnTo>
                    <a:lnTo>
                      <a:pt x="303" y="145"/>
                    </a:lnTo>
                    <a:lnTo>
                      <a:pt x="376" y="180"/>
                    </a:lnTo>
                    <a:lnTo>
                      <a:pt x="445" y="217"/>
                    </a:lnTo>
                    <a:lnTo>
                      <a:pt x="445" y="283"/>
                    </a:lnTo>
                    <a:moveTo>
                      <a:pt x="253" y="185"/>
                    </a:moveTo>
                    <a:lnTo>
                      <a:pt x="0" y="56"/>
                    </a:lnTo>
                    <a:lnTo>
                      <a:pt x="0" y="0"/>
                    </a:lnTo>
                    <a:lnTo>
                      <a:pt x="253" y="121"/>
                    </a:lnTo>
                    <a:lnTo>
                      <a:pt x="253" y="185"/>
                    </a:lnTo>
                  </a:path>
                </a:pathLst>
              </a:custGeom>
              <a:solidFill>
                <a:srgbClr val="4A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17" name="Freeform 2205"/>
              <p:cNvSpPr>
                <a:spLocks/>
              </p:cNvSpPr>
              <p:nvPr/>
            </p:nvSpPr>
            <p:spPr bwMode="auto">
              <a:xfrm>
                <a:off x="6189" y="1184"/>
                <a:ext cx="5" cy="8"/>
              </a:xfrm>
              <a:custGeom>
                <a:avLst/>
                <a:gdLst>
                  <a:gd name="T0" fmla="*/ 5 w 5"/>
                  <a:gd name="T1" fmla="*/ 8 h 8"/>
                  <a:gd name="T2" fmla="*/ 0 w 5"/>
                  <a:gd name="T3" fmla="*/ 6 h 8"/>
                  <a:gd name="T4" fmla="*/ 0 w 5"/>
                  <a:gd name="T5" fmla="*/ 0 h 8"/>
                  <a:gd name="T6" fmla="*/ 5 w 5"/>
                  <a:gd name="T7" fmla="*/ 2 h 8"/>
                  <a:gd name="T8" fmla="*/ 5 w 5"/>
                  <a:gd name="T9" fmla="*/ 8 h 8"/>
                </a:gdLst>
                <a:ahLst/>
                <a:cxnLst>
                  <a:cxn ang="0">
                    <a:pos x="T0" y="T1"/>
                  </a:cxn>
                  <a:cxn ang="0">
                    <a:pos x="T2" y="T3"/>
                  </a:cxn>
                  <a:cxn ang="0">
                    <a:pos x="T4" y="T5"/>
                  </a:cxn>
                  <a:cxn ang="0">
                    <a:pos x="T6" y="T7"/>
                  </a:cxn>
                  <a:cxn ang="0">
                    <a:pos x="T8" y="T9"/>
                  </a:cxn>
                </a:cxnLst>
                <a:rect l="0" t="0" r="r" b="b"/>
                <a:pathLst>
                  <a:path w="5" h="8">
                    <a:moveTo>
                      <a:pt x="5" y="8"/>
                    </a:moveTo>
                    <a:lnTo>
                      <a:pt x="0" y="6"/>
                    </a:lnTo>
                    <a:lnTo>
                      <a:pt x="0" y="0"/>
                    </a:lnTo>
                    <a:lnTo>
                      <a:pt x="5" y="2"/>
                    </a:lnTo>
                    <a:lnTo>
                      <a:pt x="5"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18" name="Freeform 2206"/>
              <p:cNvSpPr>
                <a:spLocks noEditPoints="1"/>
              </p:cNvSpPr>
              <p:nvPr/>
            </p:nvSpPr>
            <p:spPr bwMode="auto">
              <a:xfrm>
                <a:off x="6167" y="1172"/>
                <a:ext cx="33" cy="17"/>
              </a:xfrm>
              <a:custGeom>
                <a:avLst/>
                <a:gdLst>
                  <a:gd name="T0" fmla="*/ 376 w 376"/>
                  <a:gd name="T1" fmla="*/ 201 h 201"/>
                  <a:gd name="T2" fmla="*/ 303 w 376"/>
                  <a:gd name="T3" fmla="*/ 166 h 201"/>
                  <a:gd name="T4" fmla="*/ 303 w 376"/>
                  <a:gd name="T5" fmla="*/ 162 h 201"/>
                  <a:gd name="T6" fmla="*/ 376 w 376"/>
                  <a:gd name="T7" fmla="*/ 201 h 201"/>
                  <a:gd name="T8" fmla="*/ 253 w 376"/>
                  <a:gd name="T9" fmla="*/ 142 h 201"/>
                  <a:gd name="T10" fmla="*/ 0 w 376"/>
                  <a:gd name="T11" fmla="*/ 21 h 201"/>
                  <a:gd name="T12" fmla="*/ 0 w 376"/>
                  <a:gd name="T13" fmla="*/ 0 h 201"/>
                  <a:gd name="T14" fmla="*/ 253 w 376"/>
                  <a:gd name="T15" fmla="*/ 135 h 201"/>
                  <a:gd name="T16" fmla="*/ 253 w 376"/>
                  <a:gd name="T17" fmla="*/ 142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6" h="201">
                    <a:moveTo>
                      <a:pt x="376" y="201"/>
                    </a:moveTo>
                    <a:lnTo>
                      <a:pt x="303" y="166"/>
                    </a:lnTo>
                    <a:lnTo>
                      <a:pt x="303" y="162"/>
                    </a:lnTo>
                    <a:lnTo>
                      <a:pt x="376" y="201"/>
                    </a:lnTo>
                    <a:moveTo>
                      <a:pt x="253" y="142"/>
                    </a:moveTo>
                    <a:lnTo>
                      <a:pt x="0" y="21"/>
                    </a:lnTo>
                    <a:lnTo>
                      <a:pt x="0" y="0"/>
                    </a:lnTo>
                    <a:lnTo>
                      <a:pt x="253" y="135"/>
                    </a:lnTo>
                    <a:lnTo>
                      <a:pt x="253" y="142"/>
                    </a:lnTo>
                  </a:path>
                </a:pathLst>
              </a:custGeom>
              <a:solidFill>
                <a:srgbClr val="3B3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19" name="Freeform 2207"/>
              <p:cNvSpPr>
                <a:spLocks/>
              </p:cNvSpPr>
              <p:nvPr/>
            </p:nvSpPr>
            <p:spPr bwMode="auto">
              <a:xfrm>
                <a:off x="6189" y="1184"/>
                <a:ext cx="5" cy="2"/>
              </a:xfrm>
              <a:custGeom>
                <a:avLst/>
                <a:gdLst>
                  <a:gd name="T0" fmla="*/ 5 w 5"/>
                  <a:gd name="T1" fmla="*/ 2 h 2"/>
                  <a:gd name="T2" fmla="*/ 0 w 5"/>
                  <a:gd name="T3" fmla="*/ 0 h 2"/>
                  <a:gd name="T4" fmla="*/ 0 w 5"/>
                  <a:gd name="T5" fmla="*/ 0 h 2"/>
                  <a:gd name="T6" fmla="*/ 5 w 5"/>
                  <a:gd name="T7" fmla="*/ 2 h 2"/>
                  <a:gd name="T8" fmla="*/ 5 w 5"/>
                  <a:gd name="T9" fmla="*/ 2 h 2"/>
                </a:gdLst>
                <a:ahLst/>
                <a:cxnLst>
                  <a:cxn ang="0">
                    <a:pos x="T0" y="T1"/>
                  </a:cxn>
                  <a:cxn ang="0">
                    <a:pos x="T2" y="T3"/>
                  </a:cxn>
                  <a:cxn ang="0">
                    <a:pos x="T4" y="T5"/>
                  </a:cxn>
                  <a:cxn ang="0">
                    <a:pos x="T6" y="T7"/>
                  </a:cxn>
                  <a:cxn ang="0">
                    <a:pos x="T8" y="T9"/>
                  </a:cxn>
                </a:cxnLst>
                <a:rect l="0" t="0" r="r" b="b"/>
                <a:pathLst>
                  <a:path w="5" h="2">
                    <a:moveTo>
                      <a:pt x="5" y="2"/>
                    </a:moveTo>
                    <a:lnTo>
                      <a:pt x="0" y="0"/>
                    </a:lnTo>
                    <a:lnTo>
                      <a:pt x="0" y="0"/>
                    </a:lnTo>
                    <a:lnTo>
                      <a:pt x="5" y="2"/>
                    </a:lnTo>
                    <a:lnTo>
                      <a:pt x="5" y="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20" name="Freeform 2208"/>
              <p:cNvSpPr>
                <a:spLocks noEditPoints="1"/>
              </p:cNvSpPr>
              <p:nvPr/>
            </p:nvSpPr>
            <p:spPr bwMode="auto">
              <a:xfrm>
                <a:off x="6154" y="1155"/>
                <a:ext cx="2" cy="11"/>
              </a:xfrm>
              <a:custGeom>
                <a:avLst/>
                <a:gdLst>
                  <a:gd name="T0" fmla="*/ 20 w 20"/>
                  <a:gd name="T1" fmla="*/ 121 h 121"/>
                  <a:gd name="T2" fmla="*/ 0 w 20"/>
                  <a:gd name="T3" fmla="*/ 110 h 121"/>
                  <a:gd name="T4" fmla="*/ 0 w 20"/>
                  <a:gd name="T5" fmla="*/ 63 h 121"/>
                  <a:gd name="T6" fmla="*/ 20 w 20"/>
                  <a:gd name="T7" fmla="*/ 73 h 121"/>
                  <a:gd name="T8" fmla="*/ 20 w 20"/>
                  <a:gd name="T9" fmla="*/ 121 h 121"/>
                  <a:gd name="T10" fmla="*/ 20 w 20"/>
                  <a:gd name="T11" fmla="*/ 17 h 121"/>
                  <a:gd name="T12" fmla="*/ 0 w 20"/>
                  <a:gd name="T13" fmla="*/ 6 h 121"/>
                  <a:gd name="T14" fmla="*/ 0 w 20"/>
                  <a:gd name="T15" fmla="*/ 0 h 121"/>
                  <a:gd name="T16" fmla="*/ 20 w 20"/>
                  <a:gd name="T17" fmla="*/ 10 h 121"/>
                  <a:gd name="T18" fmla="*/ 20 w 20"/>
                  <a:gd name="T1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21">
                    <a:moveTo>
                      <a:pt x="20" y="121"/>
                    </a:moveTo>
                    <a:lnTo>
                      <a:pt x="0" y="110"/>
                    </a:lnTo>
                    <a:lnTo>
                      <a:pt x="0" y="63"/>
                    </a:lnTo>
                    <a:lnTo>
                      <a:pt x="20" y="73"/>
                    </a:lnTo>
                    <a:lnTo>
                      <a:pt x="20" y="121"/>
                    </a:lnTo>
                    <a:moveTo>
                      <a:pt x="20" y="17"/>
                    </a:moveTo>
                    <a:lnTo>
                      <a:pt x="0" y="6"/>
                    </a:lnTo>
                    <a:lnTo>
                      <a:pt x="0" y="0"/>
                    </a:lnTo>
                    <a:lnTo>
                      <a:pt x="20" y="10"/>
                    </a:lnTo>
                    <a:lnTo>
                      <a:pt x="20" y="17"/>
                    </a:lnTo>
                  </a:path>
                </a:pathLst>
              </a:custGeom>
              <a:solidFill>
                <a:srgbClr val="4A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21" name="Freeform 2209"/>
              <p:cNvSpPr>
                <a:spLocks/>
              </p:cNvSpPr>
              <p:nvPr/>
            </p:nvSpPr>
            <p:spPr bwMode="auto">
              <a:xfrm>
                <a:off x="6154" y="1156"/>
                <a:ext cx="2" cy="6"/>
              </a:xfrm>
              <a:custGeom>
                <a:avLst/>
                <a:gdLst>
                  <a:gd name="T0" fmla="*/ 2 w 2"/>
                  <a:gd name="T1" fmla="*/ 6 h 6"/>
                  <a:gd name="T2" fmla="*/ 0 w 2"/>
                  <a:gd name="T3" fmla="*/ 5 h 6"/>
                  <a:gd name="T4" fmla="*/ 0 w 2"/>
                  <a:gd name="T5" fmla="*/ 0 h 6"/>
                  <a:gd name="T6" fmla="*/ 2 w 2"/>
                  <a:gd name="T7" fmla="*/ 1 h 6"/>
                  <a:gd name="T8" fmla="*/ 2 w 2"/>
                  <a:gd name="T9" fmla="*/ 6 h 6"/>
                </a:gdLst>
                <a:ahLst/>
                <a:cxnLst>
                  <a:cxn ang="0">
                    <a:pos x="T0" y="T1"/>
                  </a:cxn>
                  <a:cxn ang="0">
                    <a:pos x="T2" y="T3"/>
                  </a:cxn>
                  <a:cxn ang="0">
                    <a:pos x="T4" y="T5"/>
                  </a:cxn>
                  <a:cxn ang="0">
                    <a:pos x="T6" y="T7"/>
                  </a:cxn>
                  <a:cxn ang="0">
                    <a:pos x="T8" y="T9"/>
                  </a:cxn>
                </a:cxnLst>
                <a:rect l="0" t="0" r="r" b="b"/>
                <a:pathLst>
                  <a:path w="2" h="6">
                    <a:moveTo>
                      <a:pt x="2" y="6"/>
                    </a:moveTo>
                    <a:lnTo>
                      <a:pt x="0" y="5"/>
                    </a:lnTo>
                    <a:lnTo>
                      <a:pt x="0" y="0"/>
                    </a:lnTo>
                    <a:lnTo>
                      <a:pt x="2" y="1"/>
                    </a:lnTo>
                    <a:lnTo>
                      <a:pt x="2" y="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22" name="Freeform 2210"/>
              <p:cNvSpPr>
                <a:spLocks/>
              </p:cNvSpPr>
              <p:nvPr/>
            </p:nvSpPr>
            <p:spPr bwMode="auto">
              <a:xfrm>
                <a:off x="6154" y="1167"/>
                <a:ext cx="13" cy="13"/>
              </a:xfrm>
              <a:custGeom>
                <a:avLst/>
                <a:gdLst>
                  <a:gd name="T0" fmla="*/ 13 w 13"/>
                  <a:gd name="T1" fmla="*/ 13 h 13"/>
                  <a:gd name="T2" fmla="*/ 0 w 13"/>
                  <a:gd name="T3" fmla="*/ 6 h 13"/>
                  <a:gd name="T4" fmla="*/ 0 w 13"/>
                  <a:gd name="T5" fmla="*/ 0 h 13"/>
                  <a:gd name="T6" fmla="*/ 2 w 13"/>
                  <a:gd name="T7" fmla="*/ 1 h 13"/>
                  <a:gd name="T8" fmla="*/ 2 w 13"/>
                  <a:gd name="T9" fmla="*/ 6 h 13"/>
                  <a:gd name="T10" fmla="*/ 13 w 13"/>
                  <a:gd name="T11" fmla="*/ 12 h 13"/>
                  <a:gd name="T12" fmla="*/ 13 w 13"/>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13" h="13">
                    <a:moveTo>
                      <a:pt x="13" y="13"/>
                    </a:moveTo>
                    <a:lnTo>
                      <a:pt x="0" y="6"/>
                    </a:lnTo>
                    <a:lnTo>
                      <a:pt x="0" y="0"/>
                    </a:lnTo>
                    <a:lnTo>
                      <a:pt x="2" y="1"/>
                    </a:lnTo>
                    <a:lnTo>
                      <a:pt x="2" y="6"/>
                    </a:lnTo>
                    <a:lnTo>
                      <a:pt x="13" y="12"/>
                    </a:lnTo>
                    <a:lnTo>
                      <a:pt x="13" y="13"/>
                    </a:lnTo>
                    <a:close/>
                  </a:path>
                </a:pathLst>
              </a:custGeom>
              <a:solidFill>
                <a:srgbClr val="4A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23" name="Freeform 2211"/>
              <p:cNvSpPr>
                <a:spLocks/>
              </p:cNvSpPr>
              <p:nvPr/>
            </p:nvSpPr>
            <p:spPr bwMode="auto">
              <a:xfrm>
                <a:off x="6154" y="1165"/>
                <a:ext cx="2" cy="3"/>
              </a:xfrm>
              <a:custGeom>
                <a:avLst/>
                <a:gdLst>
                  <a:gd name="T0" fmla="*/ 2 w 2"/>
                  <a:gd name="T1" fmla="*/ 3 h 3"/>
                  <a:gd name="T2" fmla="*/ 0 w 2"/>
                  <a:gd name="T3" fmla="*/ 2 h 3"/>
                  <a:gd name="T4" fmla="*/ 0 w 2"/>
                  <a:gd name="T5" fmla="*/ 0 h 3"/>
                  <a:gd name="T6" fmla="*/ 2 w 2"/>
                  <a:gd name="T7" fmla="*/ 1 h 3"/>
                  <a:gd name="T8" fmla="*/ 2 w 2"/>
                  <a:gd name="T9" fmla="*/ 3 h 3"/>
                </a:gdLst>
                <a:ahLst/>
                <a:cxnLst>
                  <a:cxn ang="0">
                    <a:pos x="T0" y="T1"/>
                  </a:cxn>
                  <a:cxn ang="0">
                    <a:pos x="T2" y="T3"/>
                  </a:cxn>
                  <a:cxn ang="0">
                    <a:pos x="T4" y="T5"/>
                  </a:cxn>
                  <a:cxn ang="0">
                    <a:pos x="T6" y="T7"/>
                  </a:cxn>
                  <a:cxn ang="0">
                    <a:pos x="T8" y="T9"/>
                  </a:cxn>
                </a:cxnLst>
                <a:rect l="0" t="0" r="r" b="b"/>
                <a:pathLst>
                  <a:path w="2" h="3">
                    <a:moveTo>
                      <a:pt x="2" y="3"/>
                    </a:moveTo>
                    <a:lnTo>
                      <a:pt x="0" y="2"/>
                    </a:lnTo>
                    <a:lnTo>
                      <a:pt x="0" y="0"/>
                    </a:lnTo>
                    <a:lnTo>
                      <a:pt x="2" y="1"/>
                    </a:lnTo>
                    <a:lnTo>
                      <a:pt x="2" y="3"/>
                    </a:lnTo>
                    <a:close/>
                  </a:path>
                </a:pathLst>
              </a:custGeom>
              <a:solidFill>
                <a:srgbClr val="3B3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24" name="Freeform 2212"/>
              <p:cNvSpPr>
                <a:spLocks noEditPoints="1"/>
              </p:cNvSpPr>
              <p:nvPr/>
            </p:nvSpPr>
            <p:spPr bwMode="auto">
              <a:xfrm>
                <a:off x="6156" y="1156"/>
                <a:ext cx="11" cy="16"/>
              </a:xfrm>
              <a:custGeom>
                <a:avLst/>
                <a:gdLst>
                  <a:gd name="T0" fmla="*/ 134 w 134"/>
                  <a:gd name="T1" fmla="*/ 183 h 183"/>
                  <a:gd name="T2" fmla="*/ 0 w 134"/>
                  <a:gd name="T3" fmla="*/ 111 h 183"/>
                  <a:gd name="T4" fmla="*/ 0 w 134"/>
                  <a:gd name="T5" fmla="*/ 63 h 183"/>
                  <a:gd name="T6" fmla="*/ 134 w 134"/>
                  <a:gd name="T7" fmla="*/ 133 h 183"/>
                  <a:gd name="T8" fmla="*/ 134 w 134"/>
                  <a:gd name="T9" fmla="*/ 183 h 183"/>
                  <a:gd name="T10" fmla="*/ 134 w 134"/>
                  <a:gd name="T11" fmla="*/ 77 h 183"/>
                  <a:gd name="T12" fmla="*/ 0 w 134"/>
                  <a:gd name="T13" fmla="*/ 7 h 183"/>
                  <a:gd name="T14" fmla="*/ 0 w 134"/>
                  <a:gd name="T15" fmla="*/ 0 h 183"/>
                  <a:gd name="T16" fmla="*/ 134 w 134"/>
                  <a:gd name="T17" fmla="*/ 68 h 183"/>
                  <a:gd name="T18" fmla="*/ 134 w 134"/>
                  <a:gd name="T19" fmla="*/ 7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 h="183">
                    <a:moveTo>
                      <a:pt x="134" y="183"/>
                    </a:moveTo>
                    <a:lnTo>
                      <a:pt x="0" y="111"/>
                    </a:lnTo>
                    <a:lnTo>
                      <a:pt x="0" y="63"/>
                    </a:lnTo>
                    <a:lnTo>
                      <a:pt x="134" y="133"/>
                    </a:lnTo>
                    <a:lnTo>
                      <a:pt x="134" y="183"/>
                    </a:lnTo>
                    <a:moveTo>
                      <a:pt x="134" y="77"/>
                    </a:moveTo>
                    <a:lnTo>
                      <a:pt x="0" y="7"/>
                    </a:lnTo>
                    <a:lnTo>
                      <a:pt x="0" y="0"/>
                    </a:lnTo>
                    <a:lnTo>
                      <a:pt x="134" y="68"/>
                    </a:lnTo>
                    <a:lnTo>
                      <a:pt x="134" y="77"/>
                    </a:lnTo>
                  </a:path>
                </a:pathLst>
              </a:custGeom>
              <a:solidFill>
                <a:srgbClr val="20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25" name="Freeform 2213"/>
              <p:cNvSpPr>
                <a:spLocks/>
              </p:cNvSpPr>
              <p:nvPr/>
            </p:nvSpPr>
            <p:spPr bwMode="auto">
              <a:xfrm>
                <a:off x="6156" y="1157"/>
                <a:ext cx="11" cy="11"/>
              </a:xfrm>
              <a:custGeom>
                <a:avLst/>
                <a:gdLst>
                  <a:gd name="T0" fmla="*/ 11 w 11"/>
                  <a:gd name="T1" fmla="*/ 11 h 11"/>
                  <a:gd name="T2" fmla="*/ 0 w 11"/>
                  <a:gd name="T3" fmla="*/ 5 h 11"/>
                  <a:gd name="T4" fmla="*/ 0 w 11"/>
                  <a:gd name="T5" fmla="*/ 0 h 11"/>
                  <a:gd name="T6" fmla="*/ 11 w 11"/>
                  <a:gd name="T7" fmla="*/ 6 h 11"/>
                  <a:gd name="T8" fmla="*/ 11 w 11"/>
                  <a:gd name="T9" fmla="*/ 11 h 11"/>
                </a:gdLst>
                <a:ahLst/>
                <a:cxnLst>
                  <a:cxn ang="0">
                    <a:pos x="T0" y="T1"/>
                  </a:cxn>
                  <a:cxn ang="0">
                    <a:pos x="T2" y="T3"/>
                  </a:cxn>
                  <a:cxn ang="0">
                    <a:pos x="T4" y="T5"/>
                  </a:cxn>
                  <a:cxn ang="0">
                    <a:pos x="T6" y="T7"/>
                  </a:cxn>
                  <a:cxn ang="0">
                    <a:pos x="T8" y="T9"/>
                  </a:cxn>
                </a:cxnLst>
                <a:rect l="0" t="0" r="r" b="b"/>
                <a:pathLst>
                  <a:path w="11" h="11">
                    <a:moveTo>
                      <a:pt x="11" y="11"/>
                    </a:moveTo>
                    <a:lnTo>
                      <a:pt x="0" y="5"/>
                    </a:lnTo>
                    <a:lnTo>
                      <a:pt x="0" y="0"/>
                    </a:lnTo>
                    <a:lnTo>
                      <a:pt x="11" y="6"/>
                    </a:lnTo>
                    <a:lnTo>
                      <a:pt x="11"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26" name="Freeform 2214"/>
              <p:cNvSpPr>
                <a:spLocks/>
              </p:cNvSpPr>
              <p:nvPr/>
            </p:nvSpPr>
            <p:spPr bwMode="auto">
              <a:xfrm>
                <a:off x="6156" y="1168"/>
                <a:ext cx="11" cy="11"/>
              </a:xfrm>
              <a:custGeom>
                <a:avLst/>
                <a:gdLst>
                  <a:gd name="T0" fmla="*/ 11 w 11"/>
                  <a:gd name="T1" fmla="*/ 11 h 11"/>
                  <a:gd name="T2" fmla="*/ 0 w 11"/>
                  <a:gd name="T3" fmla="*/ 5 h 11"/>
                  <a:gd name="T4" fmla="*/ 0 w 11"/>
                  <a:gd name="T5" fmla="*/ 0 h 11"/>
                  <a:gd name="T6" fmla="*/ 11 w 11"/>
                  <a:gd name="T7" fmla="*/ 6 h 11"/>
                  <a:gd name="T8" fmla="*/ 11 w 11"/>
                  <a:gd name="T9" fmla="*/ 11 h 11"/>
                </a:gdLst>
                <a:ahLst/>
                <a:cxnLst>
                  <a:cxn ang="0">
                    <a:pos x="T0" y="T1"/>
                  </a:cxn>
                  <a:cxn ang="0">
                    <a:pos x="T2" y="T3"/>
                  </a:cxn>
                  <a:cxn ang="0">
                    <a:pos x="T4" y="T5"/>
                  </a:cxn>
                  <a:cxn ang="0">
                    <a:pos x="T6" y="T7"/>
                  </a:cxn>
                  <a:cxn ang="0">
                    <a:pos x="T8" y="T9"/>
                  </a:cxn>
                </a:cxnLst>
                <a:rect l="0" t="0" r="r" b="b"/>
                <a:pathLst>
                  <a:path w="11" h="11">
                    <a:moveTo>
                      <a:pt x="11" y="11"/>
                    </a:moveTo>
                    <a:lnTo>
                      <a:pt x="0" y="5"/>
                    </a:lnTo>
                    <a:lnTo>
                      <a:pt x="0" y="0"/>
                    </a:lnTo>
                    <a:lnTo>
                      <a:pt x="11" y="6"/>
                    </a:lnTo>
                    <a:lnTo>
                      <a:pt x="11" y="11"/>
                    </a:lnTo>
                    <a:close/>
                  </a:path>
                </a:pathLst>
              </a:custGeom>
              <a:solidFill>
                <a:srgbClr val="20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27" name="Freeform 2215"/>
              <p:cNvSpPr>
                <a:spLocks/>
              </p:cNvSpPr>
              <p:nvPr/>
            </p:nvSpPr>
            <p:spPr bwMode="auto">
              <a:xfrm>
                <a:off x="6156" y="1166"/>
                <a:ext cx="11" cy="8"/>
              </a:xfrm>
              <a:custGeom>
                <a:avLst/>
                <a:gdLst>
                  <a:gd name="T0" fmla="*/ 11 w 11"/>
                  <a:gd name="T1" fmla="*/ 8 h 8"/>
                  <a:gd name="T2" fmla="*/ 0 w 11"/>
                  <a:gd name="T3" fmla="*/ 2 h 8"/>
                  <a:gd name="T4" fmla="*/ 0 w 11"/>
                  <a:gd name="T5" fmla="*/ 0 h 8"/>
                  <a:gd name="T6" fmla="*/ 11 w 11"/>
                  <a:gd name="T7" fmla="*/ 6 h 8"/>
                  <a:gd name="T8" fmla="*/ 11 w 11"/>
                  <a:gd name="T9" fmla="*/ 8 h 8"/>
                </a:gdLst>
                <a:ahLst/>
                <a:cxnLst>
                  <a:cxn ang="0">
                    <a:pos x="T0" y="T1"/>
                  </a:cxn>
                  <a:cxn ang="0">
                    <a:pos x="T2" y="T3"/>
                  </a:cxn>
                  <a:cxn ang="0">
                    <a:pos x="T4" y="T5"/>
                  </a:cxn>
                  <a:cxn ang="0">
                    <a:pos x="T6" y="T7"/>
                  </a:cxn>
                  <a:cxn ang="0">
                    <a:pos x="T8" y="T9"/>
                  </a:cxn>
                </a:cxnLst>
                <a:rect l="0" t="0" r="r" b="b"/>
                <a:pathLst>
                  <a:path w="11" h="8">
                    <a:moveTo>
                      <a:pt x="11" y="8"/>
                    </a:moveTo>
                    <a:lnTo>
                      <a:pt x="0" y="2"/>
                    </a:lnTo>
                    <a:lnTo>
                      <a:pt x="0" y="0"/>
                    </a:lnTo>
                    <a:lnTo>
                      <a:pt x="11" y="6"/>
                    </a:lnTo>
                    <a:lnTo>
                      <a:pt x="11" y="8"/>
                    </a:lnTo>
                    <a:close/>
                  </a:path>
                </a:pathLst>
              </a:custGeom>
              <a:solidFill>
                <a:srgbClr val="1B19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28" name="Freeform 2216"/>
              <p:cNvSpPr>
                <a:spLocks noEditPoints="1"/>
              </p:cNvSpPr>
              <p:nvPr/>
            </p:nvSpPr>
            <p:spPr bwMode="auto">
              <a:xfrm>
                <a:off x="6154" y="1197"/>
                <a:ext cx="3" cy="19"/>
              </a:xfrm>
              <a:custGeom>
                <a:avLst/>
                <a:gdLst>
                  <a:gd name="T0" fmla="*/ 28 w 28"/>
                  <a:gd name="T1" fmla="*/ 220 h 220"/>
                  <a:gd name="T2" fmla="*/ 0 w 28"/>
                  <a:gd name="T3" fmla="*/ 206 h 220"/>
                  <a:gd name="T4" fmla="*/ 0 w 28"/>
                  <a:gd name="T5" fmla="*/ 57 h 220"/>
                  <a:gd name="T6" fmla="*/ 28 w 28"/>
                  <a:gd name="T7" fmla="*/ 71 h 220"/>
                  <a:gd name="T8" fmla="*/ 28 w 28"/>
                  <a:gd name="T9" fmla="*/ 220 h 220"/>
                  <a:gd name="T10" fmla="*/ 28 w 28"/>
                  <a:gd name="T11" fmla="*/ 15 h 220"/>
                  <a:gd name="T12" fmla="*/ 0 w 28"/>
                  <a:gd name="T13" fmla="*/ 0 h 220"/>
                  <a:gd name="T14" fmla="*/ 0 w 28"/>
                  <a:gd name="T15" fmla="*/ 0 h 220"/>
                  <a:gd name="T16" fmla="*/ 28 w 28"/>
                  <a:gd name="T17" fmla="*/ 14 h 220"/>
                  <a:gd name="T18" fmla="*/ 28 w 28"/>
                  <a:gd name="T19" fmla="*/ 15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20">
                    <a:moveTo>
                      <a:pt x="28" y="220"/>
                    </a:moveTo>
                    <a:lnTo>
                      <a:pt x="0" y="206"/>
                    </a:lnTo>
                    <a:lnTo>
                      <a:pt x="0" y="57"/>
                    </a:lnTo>
                    <a:lnTo>
                      <a:pt x="28" y="71"/>
                    </a:lnTo>
                    <a:lnTo>
                      <a:pt x="28" y="220"/>
                    </a:lnTo>
                    <a:moveTo>
                      <a:pt x="28" y="15"/>
                    </a:moveTo>
                    <a:lnTo>
                      <a:pt x="0" y="0"/>
                    </a:lnTo>
                    <a:lnTo>
                      <a:pt x="0" y="0"/>
                    </a:lnTo>
                    <a:lnTo>
                      <a:pt x="28" y="14"/>
                    </a:lnTo>
                    <a:lnTo>
                      <a:pt x="28" y="15"/>
                    </a:lnTo>
                  </a:path>
                </a:pathLst>
              </a:custGeom>
              <a:solidFill>
                <a:srgbClr val="4A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29" name="Freeform 2217"/>
              <p:cNvSpPr>
                <a:spLocks/>
              </p:cNvSpPr>
              <p:nvPr/>
            </p:nvSpPr>
            <p:spPr bwMode="auto">
              <a:xfrm>
                <a:off x="6154" y="1197"/>
                <a:ext cx="3" cy="7"/>
              </a:xfrm>
              <a:custGeom>
                <a:avLst/>
                <a:gdLst>
                  <a:gd name="T0" fmla="*/ 3 w 3"/>
                  <a:gd name="T1" fmla="*/ 7 h 7"/>
                  <a:gd name="T2" fmla="*/ 0 w 3"/>
                  <a:gd name="T3" fmla="*/ 5 h 7"/>
                  <a:gd name="T4" fmla="*/ 0 w 3"/>
                  <a:gd name="T5" fmla="*/ 0 h 7"/>
                  <a:gd name="T6" fmla="*/ 3 w 3"/>
                  <a:gd name="T7" fmla="*/ 2 h 7"/>
                  <a:gd name="T8" fmla="*/ 3 w 3"/>
                  <a:gd name="T9" fmla="*/ 7 h 7"/>
                </a:gdLst>
                <a:ahLst/>
                <a:cxnLst>
                  <a:cxn ang="0">
                    <a:pos x="T0" y="T1"/>
                  </a:cxn>
                  <a:cxn ang="0">
                    <a:pos x="T2" y="T3"/>
                  </a:cxn>
                  <a:cxn ang="0">
                    <a:pos x="T4" y="T5"/>
                  </a:cxn>
                  <a:cxn ang="0">
                    <a:pos x="T6" y="T7"/>
                  </a:cxn>
                  <a:cxn ang="0">
                    <a:pos x="T8" y="T9"/>
                  </a:cxn>
                </a:cxnLst>
                <a:rect l="0" t="0" r="r" b="b"/>
                <a:pathLst>
                  <a:path w="3" h="7">
                    <a:moveTo>
                      <a:pt x="3" y="7"/>
                    </a:moveTo>
                    <a:lnTo>
                      <a:pt x="0" y="5"/>
                    </a:lnTo>
                    <a:lnTo>
                      <a:pt x="0" y="0"/>
                    </a:lnTo>
                    <a:lnTo>
                      <a:pt x="3" y="2"/>
                    </a:lnTo>
                    <a:lnTo>
                      <a:pt x="3"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30" name="Freeform 2218"/>
              <p:cNvSpPr>
                <a:spLocks noEditPoints="1"/>
              </p:cNvSpPr>
              <p:nvPr/>
            </p:nvSpPr>
            <p:spPr bwMode="auto">
              <a:xfrm>
                <a:off x="6107" y="1177"/>
                <a:ext cx="2" cy="15"/>
              </a:xfrm>
              <a:custGeom>
                <a:avLst/>
                <a:gdLst>
                  <a:gd name="T0" fmla="*/ 29 w 29"/>
                  <a:gd name="T1" fmla="*/ 171 h 171"/>
                  <a:gd name="T2" fmla="*/ 0 w 29"/>
                  <a:gd name="T3" fmla="*/ 157 h 171"/>
                  <a:gd name="T4" fmla="*/ 0 w 29"/>
                  <a:gd name="T5" fmla="*/ 63 h 171"/>
                  <a:gd name="T6" fmla="*/ 29 w 29"/>
                  <a:gd name="T7" fmla="*/ 47 h 171"/>
                  <a:gd name="T8" fmla="*/ 29 w 29"/>
                  <a:gd name="T9" fmla="*/ 171 h 171"/>
                  <a:gd name="T10" fmla="*/ 0 w 29"/>
                  <a:gd name="T11" fmla="*/ 5 h 171"/>
                  <a:gd name="T12" fmla="*/ 0 w 29"/>
                  <a:gd name="T13" fmla="*/ 0 h 171"/>
                  <a:gd name="T14" fmla="*/ 5 w 29"/>
                  <a:gd name="T15" fmla="*/ 3 h 171"/>
                  <a:gd name="T16" fmla="*/ 0 w 29"/>
                  <a:gd name="T17" fmla="*/ 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71">
                    <a:moveTo>
                      <a:pt x="29" y="171"/>
                    </a:moveTo>
                    <a:lnTo>
                      <a:pt x="0" y="157"/>
                    </a:lnTo>
                    <a:lnTo>
                      <a:pt x="0" y="63"/>
                    </a:lnTo>
                    <a:lnTo>
                      <a:pt x="29" y="47"/>
                    </a:lnTo>
                    <a:lnTo>
                      <a:pt x="29" y="171"/>
                    </a:lnTo>
                    <a:moveTo>
                      <a:pt x="0" y="5"/>
                    </a:moveTo>
                    <a:lnTo>
                      <a:pt x="0" y="0"/>
                    </a:lnTo>
                    <a:lnTo>
                      <a:pt x="5" y="3"/>
                    </a:lnTo>
                    <a:lnTo>
                      <a:pt x="0" y="5"/>
                    </a:lnTo>
                  </a:path>
                </a:pathLst>
              </a:custGeom>
              <a:solidFill>
                <a:srgbClr val="3B3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31" name="Freeform 2219"/>
              <p:cNvSpPr>
                <a:spLocks/>
              </p:cNvSpPr>
              <p:nvPr/>
            </p:nvSpPr>
            <p:spPr bwMode="auto">
              <a:xfrm>
                <a:off x="6107" y="1173"/>
                <a:ext cx="2" cy="5"/>
              </a:xfrm>
              <a:custGeom>
                <a:avLst/>
                <a:gdLst>
                  <a:gd name="T0" fmla="*/ 0 w 2"/>
                  <a:gd name="T1" fmla="*/ 5 h 5"/>
                  <a:gd name="T2" fmla="*/ 0 w 2"/>
                  <a:gd name="T3" fmla="*/ 4 h 5"/>
                  <a:gd name="T4" fmla="*/ 0 w 2"/>
                  <a:gd name="T5" fmla="*/ 0 h 5"/>
                  <a:gd name="T6" fmla="*/ 2 w 2"/>
                  <a:gd name="T7" fmla="*/ 1 h 5"/>
                  <a:gd name="T8" fmla="*/ 2 w 2"/>
                  <a:gd name="T9" fmla="*/ 4 h 5"/>
                  <a:gd name="T10" fmla="*/ 0 w 2"/>
                  <a:gd name="T11" fmla="*/ 5 h 5"/>
                </a:gdLst>
                <a:ahLst/>
                <a:cxnLst>
                  <a:cxn ang="0">
                    <a:pos x="T0" y="T1"/>
                  </a:cxn>
                  <a:cxn ang="0">
                    <a:pos x="T2" y="T3"/>
                  </a:cxn>
                  <a:cxn ang="0">
                    <a:pos x="T4" y="T5"/>
                  </a:cxn>
                  <a:cxn ang="0">
                    <a:pos x="T6" y="T7"/>
                  </a:cxn>
                  <a:cxn ang="0">
                    <a:pos x="T8" y="T9"/>
                  </a:cxn>
                  <a:cxn ang="0">
                    <a:pos x="T10" y="T11"/>
                  </a:cxn>
                </a:cxnLst>
                <a:rect l="0" t="0" r="r" b="b"/>
                <a:pathLst>
                  <a:path w="2" h="5">
                    <a:moveTo>
                      <a:pt x="0" y="5"/>
                    </a:moveTo>
                    <a:lnTo>
                      <a:pt x="0" y="4"/>
                    </a:lnTo>
                    <a:lnTo>
                      <a:pt x="0" y="0"/>
                    </a:lnTo>
                    <a:lnTo>
                      <a:pt x="2" y="1"/>
                    </a:lnTo>
                    <a:lnTo>
                      <a:pt x="2" y="4"/>
                    </a:lnTo>
                    <a:lnTo>
                      <a:pt x="0" y="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32" name="Freeform 2220"/>
              <p:cNvSpPr>
                <a:spLocks/>
              </p:cNvSpPr>
              <p:nvPr/>
            </p:nvSpPr>
            <p:spPr bwMode="auto">
              <a:xfrm>
                <a:off x="6107" y="1177"/>
                <a:ext cx="2" cy="6"/>
              </a:xfrm>
              <a:custGeom>
                <a:avLst/>
                <a:gdLst>
                  <a:gd name="T0" fmla="*/ 0 w 2"/>
                  <a:gd name="T1" fmla="*/ 6 h 6"/>
                  <a:gd name="T2" fmla="*/ 0 w 2"/>
                  <a:gd name="T3" fmla="*/ 1 h 6"/>
                  <a:gd name="T4" fmla="*/ 0 w 2"/>
                  <a:gd name="T5" fmla="*/ 1 h 6"/>
                  <a:gd name="T6" fmla="*/ 2 w 2"/>
                  <a:gd name="T7" fmla="*/ 0 h 6"/>
                  <a:gd name="T8" fmla="*/ 2 w 2"/>
                  <a:gd name="T9" fmla="*/ 5 h 6"/>
                  <a:gd name="T10" fmla="*/ 0 w 2"/>
                  <a:gd name="T11" fmla="*/ 6 h 6"/>
                </a:gdLst>
                <a:ahLst/>
                <a:cxnLst>
                  <a:cxn ang="0">
                    <a:pos x="T0" y="T1"/>
                  </a:cxn>
                  <a:cxn ang="0">
                    <a:pos x="T2" y="T3"/>
                  </a:cxn>
                  <a:cxn ang="0">
                    <a:pos x="T4" y="T5"/>
                  </a:cxn>
                  <a:cxn ang="0">
                    <a:pos x="T6" y="T7"/>
                  </a:cxn>
                  <a:cxn ang="0">
                    <a:pos x="T8" y="T9"/>
                  </a:cxn>
                  <a:cxn ang="0">
                    <a:pos x="T10" y="T11"/>
                  </a:cxn>
                </a:cxnLst>
                <a:rect l="0" t="0" r="r" b="b"/>
                <a:pathLst>
                  <a:path w="2" h="6">
                    <a:moveTo>
                      <a:pt x="0" y="6"/>
                    </a:moveTo>
                    <a:lnTo>
                      <a:pt x="0" y="1"/>
                    </a:lnTo>
                    <a:lnTo>
                      <a:pt x="0" y="1"/>
                    </a:lnTo>
                    <a:lnTo>
                      <a:pt x="2" y="0"/>
                    </a:lnTo>
                    <a:lnTo>
                      <a:pt x="2" y="5"/>
                    </a:lnTo>
                    <a:lnTo>
                      <a:pt x="0" y="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33" name="Freeform 2221"/>
              <p:cNvSpPr>
                <a:spLocks noEditPoints="1"/>
              </p:cNvSpPr>
              <p:nvPr/>
            </p:nvSpPr>
            <p:spPr bwMode="auto">
              <a:xfrm>
                <a:off x="6156" y="1276"/>
                <a:ext cx="50" cy="43"/>
              </a:xfrm>
              <a:custGeom>
                <a:avLst/>
                <a:gdLst>
                  <a:gd name="T0" fmla="*/ 579 w 579"/>
                  <a:gd name="T1" fmla="*/ 502 h 502"/>
                  <a:gd name="T2" fmla="*/ 437 w 579"/>
                  <a:gd name="T3" fmla="*/ 429 h 502"/>
                  <a:gd name="T4" fmla="*/ 437 w 579"/>
                  <a:gd name="T5" fmla="*/ 292 h 502"/>
                  <a:gd name="T6" fmla="*/ 481 w 579"/>
                  <a:gd name="T7" fmla="*/ 315 h 502"/>
                  <a:gd name="T8" fmla="*/ 504 w 579"/>
                  <a:gd name="T9" fmla="*/ 271 h 502"/>
                  <a:gd name="T10" fmla="*/ 437 w 579"/>
                  <a:gd name="T11" fmla="*/ 236 h 502"/>
                  <a:gd name="T12" fmla="*/ 437 w 579"/>
                  <a:gd name="T13" fmla="*/ 223 h 502"/>
                  <a:gd name="T14" fmla="*/ 579 w 579"/>
                  <a:gd name="T15" fmla="*/ 295 h 502"/>
                  <a:gd name="T16" fmla="*/ 579 w 579"/>
                  <a:gd name="T17" fmla="*/ 502 h 502"/>
                  <a:gd name="T18" fmla="*/ 387 w 579"/>
                  <a:gd name="T19" fmla="*/ 404 h 502"/>
                  <a:gd name="T20" fmla="*/ 0 w 579"/>
                  <a:gd name="T21" fmla="*/ 207 h 502"/>
                  <a:gd name="T22" fmla="*/ 0 w 579"/>
                  <a:gd name="T23" fmla="*/ 64 h 502"/>
                  <a:gd name="T24" fmla="*/ 387 w 579"/>
                  <a:gd name="T25" fmla="*/ 266 h 502"/>
                  <a:gd name="T26" fmla="*/ 387 w 579"/>
                  <a:gd name="T27" fmla="*/ 404 h 502"/>
                  <a:gd name="T28" fmla="*/ 387 w 579"/>
                  <a:gd name="T29" fmla="*/ 210 h 502"/>
                  <a:gd name="T30" fmla="*/ 0 w 579"/>
                  <a:gd name="T31" fmla="*/ 8 h 502"/>
                  <a:gd name="T32" fmla="*/ 0 w 579"/>
                  <a:gd name="T33" fmla="*/ 0 h 502"/>
                  <a:gd name="T34" fmla="*/ 387 w 579"/>
                  <a:gd name="T35" fmla="*/ 197 h 502"/>
                  <a:gd name="T36" fmla="*/ 387 w 579"/>
                  <a:gd name="T37" fmla="*/ 21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9" h="502">
                    <a:moveTo>
                      <a:pt x="579" y="502"/>
                    </a:moveTo>
                    <a:lnTo>
                      <a:pt x="437" y="429"/>
                    </a:lnTo>
                    <a:lnTo>
                      <a:pt x="437" y="292"/>
                    </a:lnTo>
                    <a:lnTo>
                      <a:pt x="481" y="315"/>
                    </a:lnTo>
                    <a:lnTo>
                      <a:pt x="504" y="271"/>
                    </a:lnTo>
                    <a:lnTo>
                      <a:pt x="437" y="236"/>
                    </a:lnTo>
                    <a:lnTo>
                      <a:pt x="437" y="223"/>
                    </a:lnTo>
                    <a:lnTo>
                      <a:pt x="579" y="295"/>
                    </a:lnTo>
                    <a:lnTo>
                      <a:pt x="579" y="502"/>
                    </a:lnTo>
                    <a:moveTo>
                      <a:pt x="387" y="404"/>
                    </a:moveTo>
                    <a:lnTo>
                      <a:pt x="0" y="207"/>
                    </a:lnTo>
                    <a:lnTo>
                      <a:pt x="0" y="64"/>
                    </a:lnTo>
                    <a:lnTo>
                      <a:pt x="387" y="266"/>
                    </a:lnTo>
                    <a:lnTo>
                      <a:pt x="387" y="404"/>
                    </a:lnTo>
                    <a:moveTo>
                      <a:pt x="387" y="210"/>
                    </a:moveTo>
                    <a:lnTo>
                      <a:pt x="0" y="8"/>
                    </a:lnTo>
                    <a:lnTo>
                      <a:pt x="0" y="0"/>
                    </a:lnTo>
                    <a:lnTo>
                      <a:pt x="387" y="197"/>
                    </a:lnTo>
                    <a:lnTo>
                      <a:pt x="387" y="210"/>
                    </a:lnTo>
                  </a:path>
                </a:pathLst>
              </a:custGeom>
              <a:solidFill>
                <a:srgbClr val="5E6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34" name="Freeform 2222"/>
              <p:cNvSpPr>
                <a:spLocks noEditPoints="1"/>
              </p:cNvSpPr>
              <p:nvPr/>
            </p:nvSpPr>
            <p:spPr bwMode="auto">
              <a:xfrm>
                <a:off x="6189" y="1293"/>
                <a:ext cx="5" cy="20"/>
              </a:xfrm>
              <a:custGeom>
                <a:avLst/>
                <a:gdLst>
                  <a:gd name="T0" fmla="*/ 50 w 50"/>
                  <a:gd name="T1" fmla="*/ 232 h 232"/>
                  <a:gd name="T2" fmla="*/ 0 w 50"/>
                  <a:gd name="T3" fmla="*/ 207 h 232"/>
                  <a:gd name="T4" fmla="*/ 0 w 50"/>
                  <a:gd name="T5" fmla="*/ 69 h 232"/>
                  <a:gd name="T6" fmla="*/ 50 w 50"/>
                  <a:gd name="T7" fmla="*/ 95 h 232"/>
                  <a:gd name="T8" fmla="*/ 50 w 50"/>
                  <a:gd name="T9" fmla="*/ 232 h 232"/>
                  <a:gd name="T10" fmla="*/ 50 w 50"/>
                  <a:gd name="T11" fmla="*/ 39 h 232"/>
                  <a:gd name="T12" fmla="*/ 0 w 50"/>
                  <a:gd name="T13" fmla="*/ 13 h 232"/>
                  <a:gd name="T14" fmla="*/ 0 w 50"/>
                  <a:gd name="T15" fmla="*/ 0 h 232"/>
                  <a:gd name="T16" fmla="*/ 50 w 50"/>
                  <a:gd name="T17" fmla="*/ 26 h 232"/>
                  <a:gd name="T18" fmla="*/ 50 w 50"/>
                  <a:gd name="T19" fmla="*/ 39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32">
                    <a:moveTo>
                      <a:pt x="50" y="232"/>
                    </a:moveTo>
                    <a:lnTo>
                      <a:pt x="0" y="207"/>
                    </a:lnTo>
                    <a:lnTo>
                      <a:pt x="0" y="69"/>
                    </a:lnTo>
                    <a:lnTo>
                      <a:pt x="50" y="95"/>
                    </a:lnTo>
                    <a:lnTo>
                      <a:pt x="50" y="232"/>
                    </a:lnTo>
                    <a:moveTo>
                      <a:pt x="50" y="39"/>
                    </a:moveTo>
                    <a:lnTo>
                      <a:pt x="0" y="13"/>
                    </a:lnTo>
                    <a:lnTo>
                      <a:pt x="0" y="0"/>
                    </a:lnTo>
                    <a:lnTo>
                      <a:pt x="50" y="26"/>
                    </a:lnTo>
                    <a:lnTo>
                      <a:pt x="50" y="3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35" name="Freeform 2223"/>
              <p:cNvSpPr>
                <a:spLocks/>
              </p:cNvSpPr>
              <p:nvPr/>
            </p:nvSpPr>
            <p:spPr bwMode="auto">
              <a:xfrm>
                <a:off x="6156" y="1276"/>
                <a:ext cx="43" cy="27"/>
              </a:xfrm>
              <a:custGeom>
                <a:avLst/>
                <a:gdLst>
                  <a:gd name="T0" fmla="*/ 41 w 43"/>
                  <a:gd name="T1" fmla="*/ 27 h 27"/>
                  <a:gd name="T2" fmla="*/ 38 w 43"/>
                  <a:gd name="T3" fmla="*/ 25 h 27"/>
                  <a:gd name="T4" fmla="*/ 33 w 43"/>
                  <a:gd name="T5" fmla="*/ 23 h 27"/>
                  <a:gd name="T6" fmla="*/ 0 w 43"/>
                  <a:gd name="T7" fmla="*/ 5 h 27"/>
                  <a:gd name="T8" fmla="*/ 0 w 43"/>
                  <a:gd name="T9" fmla="*/ 0 h 27"/>
                  <a:gd name="T10" fmla="*/ 33 w 43"/>
                  <a:gd name="T11" fmla="*/ 18 h 27"/>
                  <a:gd name="T12" fmla="*/ 38 w 43"/>
                  <a:gd name="T13" fmla="*/ 20 h 27"/>
                  <a:gd name="T14" fmla="*/ 43 w 43"/>
                  <a:gd name="T15" fmla="*/ 23 h 27"/>
                  <a:gd name="T16" fmla="*/ 41 w 43"/>
                  <a:gd name="T1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41" y="27"/>
                    </a:moveTo>
                    <a:lnTo>
                      <a:pt x="38" y="25"/>
                    </a:lnTo>
                    <a:lnTo>
                      <a:pt x="33" y="23"/>
                    </a:lnTo>
                    <a:lnTo>
                      <a:pt x="0" y="5"/>
                    </a:lnTo>
                    <a:lnTo>
                      <a:pt x="0" y="0"/>
                    </a:lnTo>
                    <a:lnTo>
                      <a:pt x="33" y="18"/>
                    </a:lnTo>
                    <a:lnTo>
                      <a:pt x="38" y="20"/>
                    </a:lnTo>
                    <a:lnTo>
                      <a:pt x="43" y="23"/>
                    </a:lnTo>
                    <a:lnTo>
                      <a:pt x="41"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36" name="Freeform 2224"/>
              <p:cNvSpPr>
                <a:spLocks noEditPoints="1"/>
              </p:cNvSpPr>
              <p:nvPr/>
            </p:nvSpPr>
            <p:spPr bwMode="auto">
              <a:xfrm>
                <a:off x="5981" y="949"/>
                <a:ext cx="13" cy="28"/>
              </a:xfrm>
              <a:custGeom>
                <a:avLst/>
                <a:gdLst>
                  <a:gd name="T0" fmla="*/ 0 w 146"/>
                  <a:gd name="T1" fmla="*/ 325 h 325"/>
                  <a:gd name="T2" fmla="*/ 0 w 146"/>
                  <a:gd name="T3" fmla="*/ 320 h 325"/>
                  <a:gd name="T4" fmla="*/ 146 w 146"/>
                  <a:gd name="T5" fmla="*/ 217 h 325"/>
                  <a:gd name="T6" fmla="*/ 146 w 146"/>
                  <a:gd name="T7" fmla="*/ 235 h 325"/>
                  <a:gd name="T8" fmla="*/ 0 w 146"/>
                  <a:gd name="T9" fmla="*/ 325 h 325"/>
                  <a:gd name="T10" fmla="*/ 0 w 146"/>
                  <a:gd name="T11" fmla="*/ 259 h 325"/>
                  <a:gd name="T12" fmla="*/ 0 w 146"/>
                  <a:gd name="T13" fmla="*/ 108 h 325"/>
                  <a:gd name="T14" fmla="*/ 146 w 146"/>
                  <a:gd name="T15" fmla="*/ 0 h 325"/>
                  <a:gd name="T16" fmla="*/ 146 w 146"/>
                  <a:gd name="T17" fmla="*/ 155 h 325"/>
                  <a:gd name="T18" fmla="*/ 0 w 146"/>
                  <a:gd name="T19" fmla="*/ 259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325">
                    <a:moveTo>
                      <a:pt x="0" y="325"/>
                    </a:moveTo>
                    <a:lnTo>
                      <a:pt x="0" y="320"/>
                    </a:lnTo>
                    <a:lnTo>
                      <a:pt x="146" y="217"/>
                    </a:lnTo>
                    <a:lnTo>
                      <a:pt x="146" y="235"/>
                    </a:lnTo>
                    <a:lnTo>
                      <a:pt x="0" y="325"/>
                    </a:lnTo>
                    <a:moveTo>
                      <a:pt x="0" y="259"/>
                    </a:moveTo>
                    <a:lnTo>
                      <a:pt x="0" y="108"/>
                    </a:lnTo>
                    <a:lnTo>
                      <a:pt x="146" y="0"/>
                    </a:lnTo>
                    <a:lnTo>
                      <a:pt x="146" y="155"/>
                    </a:lnTo>
                    <a:lnTo>
                      <a:pt x="0" y="259"/>
                    </a:lnTo>
                  </a:path>
                </a:pathLst>
              </a:custGeom>
              <a:solidFill>
                <a:srgbClr val="4A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37" name="Freeform 2225"/>
              <p:cNvSpPr>
                <a:spLocks/>
              </p:cNvSpPr>
              <p:nvPr/>
            </p:nvSpPr>
            <p:spPr bwMode="auto">
              <a:xfrm>
                <a:off x="5981" y="947"/>
                <a:ext cx="13" cy="11"/>
              </a:xfrm>
              <a:custGeom>
                <a:avLst/>
                <a:gdLst>
                  <a:gd name="T0" fmla="*/ 0 w 13"/>
                  <a:gd name="T1" fmla="*/ 11 h 11"/>
                  <a:gd name="T2" fmla="*/ 0 w 13"/>
                  <a:gd name="T3" fmla="*/ 8 h 11"/>
                  <a:gd name="T4" fmla="*/ 13 w 13"/>
                  <a:gd name="T5" fmla="*/ 0 h 11"/>
                  <a:gd name="T6" fmla="*/ 13 w 13"/>
                  <a:gd name="T7" fmla="*/ 2 h 11"/>
                  <a:gd name="T8" fmla="*/ 0 w 13"/>
                  <a:gd name="T9" fmla="*/ 11 h 11"/>
                </a:gdLst>
                <a:ahLst/>
                <a:cxnLst>
                  <a:cxn ang="0">
                    <a:pos x="T0" y="T1"/>
                  </a:cxn>
                  <a:cxn ang="0">
                    <a:pos x="T2" y="T3"/>
                  </a:cxn>
                  <a:cxn ang="0">
                    <a:pos x="T4" y="T5"/>
                  </a:cxn>
                  <a:cxn ang="0">
                    <a:pos x="T6" y="T7"/>
                  </a:cxn>
                  <a:cxn ang="0">
                    <a:pos x="T8" y="T9"/>
                  </a:cxn>
                </a:cxnLst>
                <a:rect l="0" t="0" r="r" b="b"/>
                <a:pathLst>
                  <a:path w="13" h="11">
                    <a:moveTo>
                      <a:pt x="0" y="11"/>
                    </a:moveTo>
                    <a:lnTo>
                      <a:pt x="0" y="8"/>
                    </a:lnTo>
                    <a:lnTo>
                      <a:pt x="13" y="0"/>
                    </a:lnTo>
                    <a:lnTo>
                      <a:pt x="13" y="2"/>
                    </a:lnTo>
                    <a:lnTo>
                      <a:pt x="0"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38" name="Freeform 2226"/>
              <p:cNvSpPr>
                <a:spLocks/>
              </p:cNvSpPr>
              <p:nvPr/>
            </p:nvSpPr>
            <p:spPr bwMode="auto">
              <a:xfrm>
                <a:off x="5981" y="962"/>
                <a:ext cx="13" cy="15"/>
              </a:xfrm>
              <a:custGeom>
                <a:avLst/>
                <a:gdLst>
                  <a:gd name="T0" fmla="*/ 0 w 13"/>
                  <a:gd name="T1" fmla="*/ 15 h 15"/>
                  <a:gd name="T2" fmla="*/ 0 w 13"/>
                  <a:gd name="T3" fmla="*/ 9 h 15"/>
                  <a:gd name="T4" fmla="*/ 13 w 13"/>
                  <a:gd name="T5" fmla="*/ 0 h 15"/>
                  <a:gd name="T6" fmla="*/ 13 w 13"/>
                  <a:gd name="T7" fmla="*/ 6 h 15"/>
                  <a:gd name="T8" fmla="*/ 0 w 13"/>
                  <a:gd name="T9" fmla="*/ 15 h 15"/>
                </a:gdLst>
                <a:ahLst/>
                <a:cxnLst>
                  <a:cxn ang="0">
                    <a:pos x="T0" y="T1"/>
                  </a:cxn>
                  <a:cxn ang="0">
                    <a:pos x="T2" y="T3"/>
                  </a:cxn>
                  <a:cxn ang="0">
                    <a:pos x="T4" y="T5"/>
                  </a:cxn>
                  <a:cxn ang="0">
                    <a:pos x="T6" y="T7"/>
                  </a:cxn>
                  <a:cxn ang="0">
                    <a:pos x="T8" y="T9"/>
                  </a:cxn>
                </a:cxnLst>
                <a:rect l="0" t="0" r="r" b="b"/>
                <a:pathLst>
                  <a:path w="13" h="15">
                    <a:moveTo>
                      <a:pt x="0" y="15"/>
                    </a:moveTo>
                    <a:lnTo>
                      <a:pt x="0" y="9"/>
                    </a:lnTo>
                    <a:lnTo>
                      <a:pt x="13" y="0"/>
                    </a:lnTo>
                    <a:lnTo>
                      <a:pt x="13" y="6"/>
                    </a:lnTo>
                    <a:lnTo>
                      <a:pt x="0" y="1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39" name="Freeform 2227"/>
              <p:cNvSpPr>
                <a:spLocks/>
              </p:cNvSpPr>
              <p:nvPr/>
            </p:nvSpPr>
            <p:spPr bwMode="auto">
              <a:xfrm>
                <a:off x="6033" y="840"/>
                <a:ext cx="134" cy="105"/>
              </a:xfrm>
              <a:custGeom>
                <a:avLst/>
                <a:gdLst>
                  <a:gd name="T0" fmla="*/ 0 w 134"/>
                  <a:gd name="T1" fmla="*/ 105 h 105"/>
                  <a:gd name="T2" fmla="*/ 0 w 134"/>
                  <a:gd name="T3" fmla="*/ 100 h 105"/>
                  <a:gd name="T4" fmla="*/ 97 w 134"/>
                  <a:gd name="T5" fmla="*/ 31 h 105"/>
                  <a:gd name="T6" fmla="*/ 95 w 134"/>
                  <a:gd name="T7" fmla="*/ 27 h 105"/>
                  <a:gd name="T8" fmla="*/ 0 w 134"/>
                  <a:gd name="T9" fmla="*/ 95 h 105"/>
                  <a:gd name="T10" fmla="*/ 0 w 134"/>
                  <a:gd name="T11" fmla="*/ 83 h 105"/>
                  <a:gd name="T12" fmla="*/ 134 w 134"/>
                  <a:gd name="T13" fmla="*/ 0 h 105"/>
                  <a:gd name="T14" fmla="*/ 134 w 134"/>
                  <a:gd name="T15" fmla="*/ 22 h 105"/>
                  <a:gd name="T16" fmla="*/ 0 w 134"/>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05">
                    <a:moveTo>
                      <a:pt x="0" y="105"/>
                    </a:moveTo>
                    <a:lnTo>
                      <a:pt x="0" y="100"/>
                    </a:lnTo>
                    <a:lnTo>
                      <a:pt x="97" y="31"/>
                    </a:lnTo>
                    <a:lnTo>
                      <a:pt x="95" y="27"/>
                    </a:lnTo>
                    <a:lnTo>
                      <a:pt x="0" y="95"/>
                    </a:lnTo>
                    <a:lnTo>
                      <a:pt x="0" y="83"/>
                    </a:lnTo>
                    <a:lnTo>
                      <a:pt x="134" y="0"/>
                    </a:lnTo>
                    <a:lnTo>
                      <a:pt x="134" y="22"/>
                    </a:lnTo>
                    <a:lnTo>
                      <a:pt x="0" y="105"/>
                    </a:lnTo>
                    <a:close/>
                  </a:path>
                </a:pathLst>
              </a:custGeom>
              <a:solidFill>
                <a:srgbClr val="4A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40" name="Freeform 2228"/>
              <p:cNvSpPr>
                <a:spLocks/>
              </p:cNvSpPr>
              <p:nvPr/>
            </p:nvSpPr>
            <p:spPr bwMode="auto">
              <a:xfrm>
                <a:off x="6033" y="867"/>
                <a:ext cx="97" cy="73"/>
              </a:xfrm>
              <a:custGeom>
                <a:avLst/>
                <a:gdLst>
                  <a:gd name="T0" fmla="*/ 0 w 97"/>
                  <a:gd name="T1" fmla="*/ 73 h 73"/>
                  <a:gd name="T2" fmla="*/ 0 w 97"/>
                  <a:gd name="T3" fmla="*/ 68 h 73"/>
                  <a:gd name="T4" fmla="*/ 95 w 97"/>
                  <a:gd name="T5" fmla="*/ 0 h 73"/>
                  <a:gd name="T6" fmla="*/ 97 w 97"/>
                  <a:gd name="T7" fmla="*/ 4 h 73"/>
                  <a:gd name="T8" fmla="*/ 0 w 97"/>
                  <a:gd name="T9" fmla="*/ 73 h 73"/>
                </a:gdLst>
                <a:ahLst/>
                <a:cxnLst>
                  <a:cxn ang="0">
                    <a:pos x="T0" y="T1"/>
                  </a:cxn>
                  <a:cxn ang="0">
                    <a:pos x="T2" y="T3"/>
                  </a:cxn>
                  <a:cxn ang="0">
                    <a:pos x="T4" y="T5"/>
                  </a:cxn>
                  <a:cxn ang="0">
                    <a:pos x="T6" y="T7"/>
                  </a:cxn>
                  <a:cxn ang="0">
                    <a:pos x="T8" y="T9"/>
                  </a:cxn>
                </a:cxnLst>
                <a:rect l="0" t="0" r="r" b="b"/>
                <a:pathLst>
                  <a:path w="97" h="73">
                    <a:moveTo>
                      <a:pt x="0" y="73"/>
                    </a:moveTo>
                    <a:lnTo>
                      <a:pt x="0" y="68"/>
                    </a:lnTo>
                    <a:lnTo>
                      <a:pt x="95" y="0"/>
                    </a:lnTo>
                    <a:lnTo>
                      <a:pt x="97" y="4"/>
                    </a:lnTo>
                    <a:lnTo>
                      <a:pt x="0" y="7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41" name="Freeform 2229"/>
              <p:cNvSpPr>
                <a:spLocks noEditPoints="1"/>
              </p:cNvSpPr>
              <p:nvPr/>
            </p:nvSpPr>
            <p:spPr bwMode="auto">
              <a:xfrm>
                <a:off x="5994" y="923"/>
                <a:ext cx="39" cy="46"/>
              </a:xfrm>
              <a:custGeom>
                <a:avLst/>
                <a:gdLst>
                  <a:gd name="T0" fmla="*/ 0 w 454"/>
                  <a:gd name="T1" fmla="*/ 535 h 535"/>
                  <a:gd name="T2" fmla="*/ 0 w 454"/>
                  <a:gd name="T3" fmla="*/ 517 h 535"/>
                  <a:gd name="T4" fmla="*/ 16 w 454"/>
                  <a:gd name="T5" fmla="*/ 505 h 535"/>
                  <a:gd name="T6" fmla="*/ 16 w 454"/>
                  <a:gd name="T7" fmla="*/ 525 h 535"/>
                  <a:gd name="T8" fmla="*/ 0 w 454"/>
                  <a:gd name="T9" fmla="*/ 535 h 535"/>
                  <a:gd name="T10" fmla="*/ 66 w 454"/>
                  <a:gd name="T11" fmla="*/ 494 h 535"/>
                  <a:gd name="T12" fmla="*/ 66 w 454"/>
                  <a:gd name="T13" fmla="*/ 470 h 535"/>
                  <a:gd name="T14" fmla="*/ 143 w 454"/>
                  <a:gd name="T15" fmla="*/ 415 h 535"/>
                  <a:gd name="T16" fmla="*/ 143 w 454"/>
                  <a:gd name="T17" fmla="*/ 447 h 535"/>
                  <a:gd name="T18" fmla="*/ 66 w 454"/>
                  <a:gd name="T19" fmla="*/ 494 h 535"/>
                  <a:gd name="T20" fmla="*/ 0 w 454"/>
                  <a:gd name="T21" fmla="*/ 455 h 535"/>
                  <a:gd name="T22" fmla="*/ 0 w 454"/>
                  <a:gd name="T23" fmla="*/ 300 h 535"/>
                  <a:gd name="T24" fmla="*/ 16 w 454"/>
                  <a:gd name="T25" fmla="*/ 288 h 535"/>
                  <a:gd name="T26" fmla="*/ 16 w 454"/>
                  <a:gd name="T27" fmla="*/ 444 h 535"/>
                  <a:gd name="T28" fmla="*/ 0 w 454"/>
                  <a:gd name="T29" fmla="*/ 455 h 535"/>
                  <a:gd name="T30" fmla="*/ 193 w 454"/>
                  <a:gd name="T31" fmla="*/ 416 h 535"/>
                  <a:gd name="T32" fmla="*/ 193 w 454"/>
                  <a:gd name="T33" fmla="*/ 380 h 535"/>
                  <a:gd name="T34" fmla="*/ 454 w 454"/>
                  <a:gd name="T35" fmla="*/ 195 h 535"/>
                  <a:gd name="T36" fmla="*/ 454 w 454"/>
                  <a:gd name="T37" fmla="*/ 254 h 535"/>
                  <a:gd name="T38" fmla="*/ 193 w 454"/>
                  <a:gd name="T39" fmla="*/ 416 h 535"/>
                  <a:gd name="T40" fmla="*/ 66 w 454"/>
                  <a:gd name="T41" fmla="*/ 409 h 535"/>
                  <a:gd name="T42" fmla="*/ 66 w 454"/>
                  <a:gd name="T43" fmla="*/ 251 h 535"/>
                  <a:gd name="T44" fmla="*/ 143 w 454"/>
                  <a:gd name="T45" fmla="*/ 195 h 535"/>
                  <a:gd name="T46" fmla="*/ 143 w 454"/>
                  <a:gd name="T47" fmla="*/ 354 h 535"/>
                  <a:gd name="T48" fmla="*/ 66 w 454"/>
                  <a:gd name="T49" fmla="*/ 409 h 535"/>
                  <a:gd name="T50" fmla="*/ 193 w 454"/>
                  <a:gd name="T51" fmla="*/ 319 h 535"/>
                  <a:gd name="T52" fmla="*/ 193 w 454"/>
                  <a:gd name="T53" fmla="*/ 161 h 535"/>
                  <a:gd name="T54" fmla="*/ 454 w 454"/>
                  <a:gd name="T55" fmla="*/ 0 h 535"/>
                  <a:gd name="T56" fmla="*/ 454 w 454"/>
                  <a:gd name="T57" fmla="*/ 134 h 535"/>
                  <a:gd name="T58" fmla="*/ 193 w 454"/>
                  <a:gd name="T59" fmla="*/ 319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4" h="535">
                    <a:moveTo>
                      <a:pt x="0" y="535"/>
                    </a:moveTo>
                    <a:lnTo>
                      <a:pt x="0" y="517"/>
                    </a:lnTo>
                    <a:lnTo>
                      <a:pt x="16" y="505"/>
                    </a:lnTo>
                    <a:lnTo>
                      <a:pt x="16" y="525"/>
                    </a:lnTo>
                    <a:lnTo>
                      <a:pt x="0" y="535"/>
                    </a:lnTo>
                    <a:moveTo>
                      <a:pt x="66" y="494"/>
                    </a:moveTo>
                    <a:lnTo>
                      <a:pt x="66" y="470"/>
                    </a:lnTo>
                    <a:lnTo>
                      <a:pt x="143" y="415"/>
                    </a:lnTo>
                    <a:lnTo>
                      <a:pt x="143" y="447"/>
                    </a:lnTo>
                    <a:lnTo>
                      <a:pt x="66" y="494"/>
                    </a:lnTo>
                    <a:moveTo>
                      <a:pt x="0" y="455"/>
                    </a:moveTo>
                    <a:lnTo>
                      <a:pt x="0" y="300"/>
                    </a:lnTo>
                    <a:lnTo>
                      <a:pt x="16" y="288"/>
                    </a:lnTo>
                    <a:lnTo>
                      <a:pt x="16" y="444"/>
                    </a:lnTo>
                    <a:lnTo>
                      <a:pt x="0" y="455"/>
                    </a:lnTo>
                    <a:moveTo>
                      <a:pt x="193" y="416"/>
                    </a:moveTo>
                    <a:lnTo>
                      <a:pt x="193" y="380"/>
                    </a:lnTo>
                    <a:lnTo>
                      <a:pt x="454" y="195"/>
                    </a:lnTo>
                    <a:lnTo>
                      <a:pt x="454" y="254"/>
                    </a:lnTo>
                    <a:lnTo>
                      <a:pt x="193" y="416"/>
                    </a:lnTo>
                    <a:moveTo>
                      <a:pt x="66" y="409"/>
                    </a:moveTo>
                    <a:lnTo>
                      <a:pt x="66" y="251"/>
                    </a:lnTo>
                    <a:lnTo>
                      <a:pt x="143" y="195"/>
                    </a:lnTo>
                    <a:lnTo>
                      <a:pt x="143" y="354"/>
                    </a:lnTo>
                    <a:lnTo>
                      <a:pt x="66" y="409"/>
                    </a:lnTo>
                    <a:moveTo>
                      <a:pt x="193" y="319"/>
                    </a:moveTo>
                    <a:lnTo>
                      <a:pt x="193" y="161"/>
                    </a:lnTo>
                    <a:lnTo>
                      <a:pt x="454" y="0"/>
                    </a:lnTo>
                    <a:lnTo>
                      <a:pt x="454" y="134"/>
                    </a:lnTo>
                    <a:lnTo>
                      <a:pt x="193" y="319"/>
                    </a:lnTo>
                  </a:path>
                </a:pathLst>
              </a:custGeom>
              <a:solidFill>
                <a:srgbClr val="3B3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42" name="Freeform 2230"/>
              <p:cNvSpPr>
                <a:spLocks noEditPoints="1"/>
              </p:cNvSpPr>
              <p:nvPr/>
            </p:nvSpPr>
            <p:spPr bwMode="auto">
              <a:xfrm>
                <a:off x="5994" y="940"/>
                <a:ext cx="12" cy="9"/>
              </a:xfrm>
              <a:custGeom>
                <a:avLst/>
                <a:gdLst>
                  <a:gd name="T0" fmla="*/ 0 w 143"/>
                  <a:gd name="T1" fmla="*/ 108 h 108"/>
                  <a:gd name="T2" fmla="*/ 0 w 143"/>
                  <a:gd name="T3" fmla="*/ 88 h 108"/>
                  <a:gd name="T4" fmla="*/ 16 w 143"/>
                  <a:gd name="T5" fmla="*/ 78 h 108"/>
                  <a:gd name="T6" fmla="*/ 16 w 143"/>
                  <a:gd name="T7" fmla="*/ 96 h 108"/>
                  <a:gd name="T8" fmla="*/ 0 w 143"/>
                  <a:gd name="T9" fmla="*/ 108 h 108"/>
                  <a:gd name="T10" fmla="*/ 66 w 143"/>
                  <a:gd name="T11" fmla="*/ 59 h 108"/>
                  <a:gd name="T12" fmla="*/ 66 w 143"/>
                  <a:gd name="T13" fmla="*/ 48 h 108"/>
                  <a:gd name="T14" fmla="*/ 143 w 143"/>
                  <a:gd name="T15" fmla="*/ 0 h 108"/>
                  <a:gd name="T16" fmla="*/ 143 w 143"/>
                  <a:gd name="T17" fmla="*/ 3 h 108"/>
                  <a:gd name="T18" fmla="*/ 66 w 143"/>
                  <a:gd name="T19" fmla="*/ 5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08">
                    <a:moveTo>
                      <a:pt x="0" y="108"/>
                    </a:moveTo>
                    <a:lnTo>
                      <a:pt x="0" y="88"/>
                    </a:lnTo>
                    <a:lnTo>
                      <a:pt x="16" y="78"/>
                    </a:lnTo>
                    <a:lnTo>
                      <a:pt x="16" y="96"/>
                    </a:lnTo>
                    <a:lnTo>
                      <a:pt x="0" y="108"/>
                    </a:lnTo>
                    <a:moveTo>
                      <a:pt x="66" y="59"/>
                    </a:moveTo>
                    <a:lnTo>
                      <a:pt x="66" y="48"/>
                    </a:lnTo>
                    <a:lnTo>
                      <a:pt x="143" y="0"/>
                    </a:lnTo>
                    <a:lnTo>
                      <a:pt x="143" y="3"/>
                    </a:lnTo>
                    <a:lnTo>
                      <a:pt x="66" y="5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43" name="Freeform 2231"/>
              <p:cNvSpPr>
                <a:spLocks noEditPoints="1"/>
              </p:cNvSpPr>
              <p:nvPr/>
            </p:nvSpPr>
            <p:spPr bwMode="auto">
              <a:xfrm>
                <a:off x="5995" y="944"/>
                <a:ext cx="4" cy="24"/>
              </a:xfrm>
              <a:custGeom>
                <a:avLst/>
                <a:gdLst>
                  <a:gd name="T0" fmla="*/ 0 w 50"/>
                  <a:gd name="T1" fmla="*/ 285 h 285"/>
                  <a:gd name="T2" fmla="*/ 0 w 50"/>
                  <a:gd name="T3" fmla="*/ 265 h 285"/>
                  <a:gd name="T4" fmla="*/ 50 w 50"/>
                  <a:gd name="T5" fmla="*/ 230 h 285"/>
                  <a:gd name="T6" fmla="*/ 50 w 50"/>
                  <a:gd name="T7" fmla="*/ 254 h 285"/>
                  <a:gd name="T8" fmla="*/ 0 w 50"/>
                  <a:gd name="T9" fmla="*/ 285 h 285"/>
                  <a:gd name="T10" fmla="*/ 0 w 50"/>
                  <a:gd name="T11" fmla="*/ 204 h 285"/>
                  <a:gd name="T12" fmla="*/ 0 w 50"/>
                  <a:gd name="T13" fmla="*/ 30 h 285"/>
                  <a:gd name="T14" fmla="*/ 50 w 50"/>
                  <a:gd name="T15" fmla="*/ 0 h 285"/>
                  <a:gd name="T16" fmla="*/ 50 w 50"/>
                  <a:gd name="T17" fmla="*/ 169 h 285"/>
                  <a:gd name="T18" fmla="*/ 0 w 50"/>
                  <a:gd name="T19" fmla="*/ 20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85">
                    <a:moveTo>
                      <a:pt x="0" y="285"/>
                    </a:moveTo>
                    <a:lnTo>
                      <a:pt x="0" y="265"/>
                    </a:lnTo>
                    <a:lnTo>
                      <a:pt x="50" y="230"/>
                    </a:lnTo>
                    <a:lnTo>
                      <a:pt x="50" y="254"/>
                    </a:lnTo>
                    <a:lnTo>
                      <a:pt x="0" y="285"/>
                    </a:lnTo>
                    <a:moveTo>
                      <a:pt x="0" y="204"/>
                    </a:moveTo>
                    <a:lnTo>
                      <a:pt x="0" y="30"/>
                    </a:lnTo>
                    <a:lnTo>
                      <a:pt x="50" y="0"/>
                    </a:lnTo>
                    <a:lnTo>
                      <a:pt x="50" y="169"/>
                    </a:lnTo>
                    <a:lnTo>
                      <a:pt x="0" y="204"/>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44" name="Freeform 2232"/>
              <p:cNvSpPr>
                <a:spLocks noEditPoints="1"/>
              </p:cNvSpPr>
              <p:nvPr/>
            </p:nvSpPr>
            <p:spPr bwMode="auto">
              <a:xfrm>
                <a:off x="5994" y="935"/>
                <a:ext cx="39" cy="33"/>
              </a:xfrm>
              <a:custGeom>
                <a:avLst/>
                <a:gdLst>
                  <a:gd name="T0" fmla="*/ 0 w 454"/>
                  <a:gd name="T1" fmla="*/ 383 h 383"/>
                  <a:gd name="T2" fmla="*/ 0 w 454"/>
                  <a:gd name="T3" fmla="*/ 321 h 383"/>
                  <a:gd name="T4" fmla="*/ 16 w 454"/>
                  <a:gd name="T5" fmla="*/ 310 h 383"/>
                  <a:gd name="T6" fmla="*/ 66 w 454"/>
                  <a:gd name="T7" fmla="*/ 275 h 383"/>
                  <a:gd name="T8" fmla="*/ 143 w 454"/>
                  <a:gd name="T9" fmla="*/ 220 h 383"/>
                  <a:gd name="T10" fmla="*/ 143 w 454"/>
                  <a:gd name="T11" fmla="*/ 281 h 383"/>
                  <a:gd name="T12" fmla="*/ 66 w 454"/>
                  <a:gd name="T13" fmla="*/ 336 h 383"/>
                  <a:gd name="T14" fmla="*/ 16 w 454"/>
                  <a:gd name="T15" fmla="*/ 371 h 383"/>
                  <a:gd name="T16" fmla="*/ 0 w 454"/>
                  <a:gd name="T17" fmla="*/ 383 h 383"/>
                  <a:gd name="T18" fmla="*/ 193 w 454"/>
                  <a:gd name="T19" fmla="*/ 246 h 383"/>
                  <a:gd name="T20" fmla="*/ 193 w 454"/>
                  <a:gd name="T21" fmla="*/ 185 h 383"/>
                  <a:gd name="T22" fmla="*/ 454 w 454"/>
                  <a:gd name="T23" fmla="*/ 0 h 383"/>
                  <a:gd name="T24" fmla="*/ 454 w 454"/>
                  <a:gd name="T25" fmla="*/ 61 h 383"/>
                  <a:gd name="T26" fmla="*/ 193 w 454"/>
                  <a:gd name="T27" fmla="*/ 246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4" h="383">
                    <a:moveTo>
                      <a:pt x="0" y="383"/>
                    </a:moveTo>
                    <a:lnTo>
                      <a:pt x="0" y="321"/>
                    </a:lnTo>
                    <a:lnTo>
                      <a:pt x="16" y="310"/>
                    </a:lnTo>
                    <a:lnTo>
                      <a:pt x="66" y="275"/>
                    </a:lnTo>
                    <a:lnTo>
                      <a:pt x="143" y="220"/>
                    </a:lnTo>
                    <a:lnTo>
                      <a:pt x="143" y="281"/>
                    </a:lnTo>
                    <a:lnTo>
                      <a:pt x="66" y="336"/>
                    </a:lnTo>
                    <a:lnTo>
                      <a:pt x="16" y="371"/>
                    </a:lnTo>
                    <a:lnTo>
                      <a:pt x="0" y="383"/>
                    </a:lnTo>
                    <a:moveTo>
                      <a:pt x="193" y="246"/>
                    </a:moveTo>
                    <a:lnTo>
                      <a:pt x="193" y="185"/>
                    </a:lnTo>
                    <a:lnTo>
                      <a:pt x="454" y="0"/>
                    </a:lnTo>
                    <a:lnTo>
                      <a:pt x="454" y="61"/>
                    </a:lnTo>
                    <a:lnTo>
                      <a:pt x="193" y="24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45" name="Freeform 2233"/>
              <p:cNvSpPr>
                <a:spLocks/>
              </p:cNvSpPr>
              <p:nvPr/>
            </p:nvSpPr>
            <p:spPr bwMode="auto">
              <a:xfrm>
                <a:off x="6006" y="937"/>
                <a:ext cx="4" cy="25"/>
              </a:xfrm>
              <a:custGeom>
                <a:avLst/>
                <a:gdLst>
                  <a:gd name="T0" fmla="*/ 0 w 4"/>
                  <a:gd name="T1" fmla="*/ 25 h 25"/>
                  <a:gd name="T2" fmla="*/ 0 w 4"/>
                  <a:gd name="T3" fmla="*/ 3 h 25"/>
                  <a:gd name="T4" fmla="*/ 4 w 4"/>
                  <a:gd name="T5" fmla="*/ 0 h 25"/>
                  <a:gd name="T6" fmla="*/ 4 w 4"/>
                  <a:gd name="T7" fmla="*/ 22 h 25"/>
                  <a:gd name="T8" fmla="*/ 0 w 4"/>
                  <a:gd name="T9" fmla="*/ 25 h 25"/>
                </a:gdLst>
                <a:ahLst/>
                <a:cxnLst>
                  <a:cxn ang="0">
                    <a:pos x="T0" y="T1"/>
                  </a:cxn>
                  <a:cxn ang="0">
                    <a:pos x="T2" y="T3"/>
                  </a:cxn>
                  <a:cxn ang="0">
                    <a:pos x="T4" y="T5"/>
                  </a:cxn>
                  <a:cxn ang="0">
                    <a:pos x="T6" y="T7"/>
                  </a:cxn>
                  <a:cxn ang="0">
                    <a:pos x="T8" y="T9"/>
                  </a:cxn>
                </a:cxnLst>
                <a:rect l="0" t="0" r="r" b="b"/>
                <a:pathLst>
                  <a:path w="4" h="25">
                    <a:moveTo>
                      <a:pt x="0" y="25"/>
                    </a:moveTo>
                    <a:lnTo>
                      <a:pt x="0" y="3"/>
                    </a:lnTo>
                    <a:lnTo>
                      <a:pt x="4" y="0"/>
                    </a:lnTo>
                    <a:lnTo>
                      <a:pt x="4" y="22"/>
                    </a:lnTo>
                    <a:lnTo>
                      <a:pt x="0" y="2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46" name="Freeform 2234"/>
              <p:cNvSpPr>
                <a:spLocks/>
              </p:cNvSpPr>
              <p:nvPr/>
            </p:nvSpPr>
            <p:spPr bwMode="auto">
              <a:xfrm>
                <a:off x="6434" y="1079"/>
                <a:ext cx="117" cy="63"/>
              </a:xfrm>
              <a:custGeom>
                <a:avLst/>
                <a:gdLst>
                  <a:gd name="T0" fmla="*/ 117 w 117"/>
                  <a:gd name="T1" fmla="*/ 63 h 63"/>
                  <a:gd name="T2" fmla="*/ 0 w 117"/>
                  <a:gd name="T3" fmla="*/ 10 h 63"/>
                  <a:gd name="T4" fmla="*/ 0 w 117"/>
                  <a:gd name="T5" fmla="*/ 0 h 63"/>
                  <a:gd name="T6" fmla="*/ 117 w 117"/>
                  <a:gd name="T7" fmla="*/ 55 h 63"/>
                  <a:gd name="T8" fmla="*/ 117 w 117"/>
                  <a:gd name="T9" fmla="*/ 63 h 63"/>
                </a:gdLst>
                <a:ahLst/>
                <a:cxnLst>
                  <a:cxn ang="0">
                    <a:pos x="T0" y="T1"/>
                  </a:cxn>
                  <a:cxn ang="0">
                    <a:pos x="T2" y="T3"/>
                  </a:cxn>
                  <a:cxn ang="0">
                    <a:pos x="T4" y="T5"/>
                  </a:cxn>
                  <a:cxn ang="0">
                    <a:pos x="T6" y="T7"/>
                  </a:cxn>
                  <a:cxn ang="0">
                    <a:pos x="T8" y="T9"/>
                  </a:cxn>
                </a:cxnLst>
                <a:rect l="0" t="0" r="r" b="b"/>
                <a:pathLst>
                  <a:path w="117" h="63">
                    <a:moveTo>
                      <a:pt x="117" y="63"/>
                    </a:moveTo>
                    <a:lnTo>
                      <a:pt x="0" y="10"/>
                    </a:lnTo>
                    <a:lnTo>
                      <a:pt x="0" y="0"/>
                    </a:lnTo>
                    <a:lnTo>
                      <a:pt x="117" y="55"/>
                    </a:lnTo>
                    <a:lnTo>
                      <a:pt x="117" y="63"/>
                    </a:lnTo>
                    <a:close/>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47" name="Freeform 2235"/>
              <p:cNvSpPr>
                <a:spLocks/>
              </p:cNvSpPr>
              <p:nvPr/>
            </p:nvSpPr>
            <p:spPr bwMode="auto">
              <a:xfrm>
                <a:off x="6434" y="1089"/>
                <a:ext cx="117" cy="60"/>
              </a:xfrm>
              <a:custGeom>
                <a:avLst/>
                <a:gdLst>
                  <a:gd name="T0" fmla="*/ 117 w 117"/>
                  <a:gd name="T1" fmla="*/ 60 h 60"/>
                  <a:gd name="T2" fmla="*/ 65 w 117"/>
                  <a:gd name="T3" fmla="*/ 35 h 60"/>
                  <a:gd name="T4" fmla="*/ 65 w 117"/>
                  <a:gd name="T5" fmla="*/ 33 h 60"/>
                  <a:gd name="T6" fmla="*/ 61 w 117"/>
                  <a:gd name="T7" fmla="*/ 33 h 60"/>
                  <a:gd name="T8" fmla="*/ 32 w 117"/>
                  <a:gd name="T9" fmla="*/ 20 h 60"/>
                  <a:gd name="T10" fmla="*/ 32 w 117"/>
                  <a:gd name="T11" fmla="*/ 19 h 60"/>
                  <a:gd name="T12" fmla="*/ 0 w 117"/>
                  <a:gd name="T13" fmla="*/ 1 h 60"/>
                  <a:gd name="T14" fmla="*/ 0 w 117"/>
                  <a:gd name="T15" fmla="*/ 0 h 60"/>
                  <a:gd name="T16" fmla="*/ 117 w 117"/>
                  <a:gd name="T17" fmla="*/ 53 h 60"/>
                  <a:gd name="T18" fmla="*/ 117 w 117"/>
                  <a:gd name="T1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60">
                    <a:moveTo>
                      <a:pt x="117" y="60"/>
                    </a:moveTo>
                    <a:lnTo>
                      <a:pt x="65" y="35"/>
                    </a:lnTo>
                    <a:lnTo>
                      <a:pt x="65" y="33"/>
                    </a:lnTo>
                    <a:lnTo>
                      <a:pt x="61" y="33"/>
                    </a:lnTo>
                    <a:lnTo>
                      <a:pt x="32" y="20"/>
                    </a:lnTo>
                    <a:lnTo>
                      <a:pt x="32" y="19"/>
                    </a:lnTo>
                    <a:lnTo>
                      <a:pt x="0" y="1"/>
                    </a:lnTo>
                    <a:lnTo>
                      <a:pt x="0" y="0"/>
                    </a:lnTo>
                    <a:lnTo>
                      <a:pt x="117" y="53"/>
                    </a:lnTo>
                    <a:lnTo>
                      <a:pt x="117" y="60"/>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48" name="Freeform 2236"/>
              <p:cNvSpPr>
                <a:spLocks/>
              </p:cNvSpPr>
              <p:nvPr/>
            </p:nvSpPr>
            <p:spPr bwMode="auto">
              <a:xfrm>
                <a:off x="6434" y="1090"/>
                <a:ext cx="32" cy="19"/>
              </a:xfrm>
              <a:custGeom>
                <a:avLst/>
                <a:gdLst>
                  <a:gd name="T0" fmla="*/ 32 w 32"/>
                  <a:gd name="T1" fmla="*/ 19 h 19"/>
                  <a:gd name="T2" fmla="*/ 0 w 32"/>
                  <a:gd name="T3" fmla="*/ 4 h 19"/>
                  <a:gd name="T4" fmla="*/ 0 w 32"/>
                  <a:gd name="T5" fmla="*/ 0 h 19"/>
                  <a:gd name="T6" fmla="*/ 32 w 32"/>
                  <a:gd name="T7" fmla="*/ 18 h 19"/>
                  <a:gd name="T8" fmla="*/ 32 w 32"/>
                  <a:gd name="T9" fmla="*/ 19 h 19"/>
                </a:gdLst>
                <a:ahLst/>
                <a:cxnLst>
                  <a:cxn ang="0">
                    <a:pos x="T0" y="T1"/>
                  </a:cxn>
                  <a:cxn ang="0">
                    <a:pos x="T2" y="T3"/>
                  </a:cxn>
                  <a:cxn ang="0">
                    <a:pos x="T4" y="T5"/>
                  </a:cxn>
                  <a:cxn ang="0">
                    <a:pos x="T6" y="T7"/>
                  </a:cxn>
                  <a:cxn ang="0">
                    <a:pos x="T8" y="T9"/>
                  </a:cxn>
                </a:cxnLst>
                <a:rect l="0" t="0" r="r" b="b"/>
                <a:pathLst>
                  <a:path w="32" h="19">
                    <a:moveTo>
                      <a:pt x="32" y="19"/>
                    </a:moveTo>
                    <a:lnTo>
                      <a:pt x="0" y="4"/>
                    </a:lnTo>
                    <a:lnTo>
                      <a:pt x="0" y="0"/>
                    </a:lnTo>
                    <a:lnTo>
                      <a:pt x="32" y="18"/>
                    </a:lnTo>
                    <a:lnTo>
                      <a:pt x="32" y="1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49" name="Freeform 2237"/>
              <p:cNvSpPr>
                <a:spLocks/>
              </p:cNvSpPr>
              <p:nvPr/>
            </p:nvSpPr>
            <p:spPr bwMode="auto">
              <a:xfrm>
                <a:off x="6495" y="1122"/>
                <a:ext cx="4" cy="2"/>
              </a:xfrm>
              <a:custGeom>
                <a:avLst/>
                <a:gdLst>
                  <a:gd name="T0" fmla="*/ 4 w 4"/>
                  <a:gd name="T1" fmla="*/ 2 h 2"/>
                  <a:gd name="T2" fmla="*/ 0 w 4"/>
                  <a:gd name="T3" fmla="*/ 0 h 2"/>
                  <a:gd name="T4" fmla="*/ 4 w 4"/>
                  <a:gd name="T5" fmla="*/ 0 h 2"/>
                  <a:gd name="T6" fmla="*/ 4 w 4"/>
                  <a:gd name="T7" fmla="*/ 2 h 2"/>
                </a:gdLst>
                <a:ahLst/>
                <a:cxnLst>
                  <a:cxn ang="0">
                    <a:pos x="T0" y="T1"/>
                  </a:cxn>
                  <a:cxn ang="0">
                    <a:pos x="T2" y="T3"/>
                  </a:cxn>
                  <a:cxn ang="0">
                    <a:pos x="T4" y="T5"/>
                  </a:cxn>
                  <a:cxn ang="0">
                    <a:pos x="T6" y="T7"/>
                  </a:cxn>
                </a:cxnLst>
                <a:rect l="0" t="0" r="r" b="b"/>
                <a:pathLst>
                  <a:path w="4" h="2">
                    <a:moveTo>
                      <a:pt x="4" y="2"/>
                    </a:moveTo>
                    <a:lnTo>
                      <a:pt x="0" y="0"/>
                    </a:lnTo>
                    <a:lnTo>
                      <a:pt x="4" y="0"/>
                    </a:lnTo>
                    <a:lnTo>
                      <a:pt x="4" y="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50" name="Freeform 2238"/>
              <p:cNvSpPr>
                <a:spLocks/>
              </p:cNvSpPr>
              <p:nvPr/>
            </p:nvSpPr>
            <p:spPr bwMode="auto">
              <a:xfrm>
                <a:off x="6282" y="976"/>
                <a:ext cx="118" cy="73"/>
              </a:xfrm>
              <a:custGeom>
                <a:avLst/>
                <a:gdLst>
                  <a:gd name="T0" fmla="*/ 118 w 118"/>
                  <a:gd name="T1" fmla="*/ 73 h 73"/>
                  <a:gd name="T2" fmla="*/ 0 w 118"/>
                  <a:gd name="T3" fmla="*/ 15 h 73"/>
                  <a:gd name="T4" fmla="*/ 0 w 118"/>
                  <a:gd name="T5" fmla="*/ 0 h 73"/>
                  <a:gd name="T6" fmla="*/ 118 w 118"/>
                  <a:gd name="T7" fmla="*/ 58 h 73"/>
                  <a:gd name="T8" fmla="*/ 118 w 118"/>
                  <a:gd name="T9" fmla="*/ 73 h 73"/>
                </a:gdLst>
                <a:ahLst/>
                <a:cxnLst>
                  <a:cxn ang="0">
                    <a:pos x="T0" y="T1"/>
                  </a:cxn>
                  <a:cxn ang="0">
                    <a:pos x="T2" y="T3"/>
                  </a:cxn>
                  <a:cxn ang="0">
                    <a:pos x="T4" y="T5"/>
                  </a:cxn>
                  <a:cxn ang="0">
                    <a:pos x="T6" y="T7"/>
                  </a:cxn>
                  <a:cxn ang="0">
                    <a:pos x="T8" y="T9"/>
                  </a:cxn>
                </a:cxnLst>
                <a:rect l="0" t="0" r="r" b="b"/>
                <a:pathLst>
                  <a:path w="118" h="73">
                    <a:moveTo>
                      <a:pt x="118" y="73"/>
                    </a:moveTo>
                    <a:lnTo>
                      <a:pt x="0" y="15"/>
                    </a:lnTo>
                    <a:lnTo>
                      <a:pt x="0" y="0"/>
                    </a:lnTo>
                    <a:lnTo>
                      <a:pt x="118" y="58"/>
                    </a:lnTo>
                    <a:lnTo>
                      <a:pt x="118" y="73"/>
                    </a:lnTo>
                    <a:close/>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51" name="Freeform 2239"/>
              <p:cNvSpPr>
                <a:spLocks noEditPoints="1"/>
              </p:cNvSpPr>
              <p:nvPr/>
            </p:nvSpPr>
            <p:spPr bwMode="auto">
              <a:xfrm>
                <a:off x="6430" y="1164"/>
                <a:ext cx="118" cy="60"/>
              </a:xfrm>
              <a:custGeom>
                <a:avLst/>
                <a:gdLst>
                  <a:gd name="T0" fmla="*/ 1364 w 1364"/>
                  <a:gd name="T1" fmla="*/ 701 h 701"/>
                  <a:gd name="T2" fmla="*/ 789 w 1364"/>
                  <a:gd name="T3" fmla="*/ 419 h 701"/>
                  <a:gd name="T4" fmla="*/ 789 w 1364"/>
                  <a:gd name="T5" fmla="*/ 366 h 701"/>
                  <a:gd name="T6" fmla="*/ 1364 w 1364"/>
                  <a:gd name="T7" fmla="*/ 633 h 701"/>
                  <a:gd name="T8" fmla="*/ 1364 w 1364"/>
                  <a:gd name="T9" fmla="*/ 701 h 701"/>
                  <a:gd name="T10" fmla="*/ 739 w 1364"/>
                  <a:gd name="T11" fmla="*/ 395 h 701"/>
                  <a:gd name="T12" fmla="*/ 694 w 1364"/>
                  <a:gd name="T13" fmla="*/ 373 h 701"/>
                  <a:gd name="T14" fmla="*/ 694 w 1364"/>
                  <a:gd name="T15" fmla="*/ 322 h 701"/>
                  <a:gd name="T16" fmla="*/ 739 w 1364"/>
                  <a:gd name="T17" fmla="*/ 343 h 701"/>
                  <a:gd name="T18" fmla="*/ 739 w 1364"/>
                  <a:gd name="T19" fmla="*/ 395 h 701"/>
                  <a:gd name="T20" fmla="*/ 644 w 1364"/>
                  <a:gd name="T21" fmla="*/ 348 h 701"/>
                  <a:gd name="T22" fmla="*/ 0 w 1364"/>
                  <a:gd name="T23" fmla="*/ 32 h 701"/>
                  <a:gd name="T24" fmla="*/ 0 w 1364"/>
                  <a:gd name="T25" fmla="*/ 0 h 701"/>
                  <a:gd name="T26" fmla="*/ 644 w 1364"/>
                  <a:gd name="T27" fmla="*/ 299 h 701"/>
                  <a:gd name="T28" fmla="*/ 644 w 1364"/>
                  <a:gd name="T29" fmla="*/ 348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4" h="701">
                    <a:moveTo>
                      <a:pt x="1364" y="701"/>
                    </a:moveTo>
                    <a:lnTo>
                      <a:pt x="789" y="419"/>
                    </a:lnTo>
                    <a:lnTo>
                      <a:pt x="789" y="366"/>
                    </a:lnTo>
                    <a:lnTo>
                      <a:pt x="1364" y="633"/>
                    </a:lnTo>
                    <a:lnTo>
                      <a:pt x="1364" y="701"/>
                    </a:lnTo>
                    <a:moveTo>
                      <a:pt x="739" y="395"/>
                    </a:moveTo>
                    <a:lnTo>
                      <a:pt x="694" y="373"/>
                    </a:lnTo>
                    <a:lnTo>
                      <a:pt x="694" y="322"/>
                    </a:lnTo>
                    <a:lnTo>
                      <a:pt x="739" y="343"/>
                    </a:lnTo>
                    <a:lnTo>
                      <a:pt x="739" y="395"/>
                    </a:lnTo>
                    <a:moveTo>
                      <a:pt x="644" y="348"/>
                    </a:moveTo>
                    <a:lnTo>
                      <a:pt x="0" y="32"/>
                    </a:lnTo>
                    <a:lnTo>
                      <a:pt x="0" y="0"/>
                    </a:lnTo>
                    <a:lnTo>
                      <a:pt x="644" y="299"/>
                    </a:lnTo>
                    <a:lnTo>
                      <a:pt x="644" y="348"/>
                    </a:lnTo>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52" name="Freeform 2240"/>
              <p:cNvSpPr>
                <a:spLocks/>
              </p:cNvSpPr>
              <p:nvPr/>
            </p:nvSpPr>
            <p:spPr bwMode="auto">
              <a:xfrm>
                <a:off x="6486" y="1189"/>
                <a:ext cx="4" cy="7"/>
              </a:xfrm>
              <a:custGeom>
                <a:avLst/>
                <a:gdLst>
                  <a:gd name="T0" fmla="*/ 4 w 4"/>
                  <a:gd name="T1" fmla="*/ 7 h 7"/>
                  <a:gd name="T2" fmla="*/ 0 w 4"/>
                  <a:gd name="T3" fmla="*/ 5 h 7"/>
                  <a:gd name="T4" fmla="*/ 0 w 4"/>
                  <a:gd name="T5" fmla="*/ 0 h 7"/>
                  <a:gd name="T6" fmla="*/ 4 w 4"/>
                  <a:gd name="T7" fmla="*/ 2 h 7"/>
                  <a:gd name="T8" fmla="*/ 4 w 4"/>
                  <a:gd name="T9" fmla="*/ 7 h 7"/>
                </a:gdLst>
                <a:ahLst/>
                <a:cxnLst>
                  <a:cxn ang="0">
                    <a:pos x="T0" y="T1"/>
                  </a:cxn>
                  <a:cxn ang="0">
                    <a:pos x="T2" y="T3"/>
                  </a:cxn>
                  <a:cxn ang="0">
                    <a:pos x="T4" y="T5"/>
                  </a:cxn>
                  <a:cxn ang="0">
                    <a:pos x="T6" y="T7"/>
                  </a:cxn>
                  <a:cxn ang="0">
                    <a:pos x="T8" y="T9"/>
                  </a:cxn>
                </a:cxnLst>
                <a:rect l="0" t="0" r="r" b="b"/>
                <a:pathLst>
                  <a:path w="4" h="7">
                    <a:moveTo>
                      <a:pt x="4" y="7"/>
                    </a:moveTo>
                    <a:lnTo>
                      <a:pt x="0" y="5"/>
                    </a:lnTo>
                    <a:lnTo>
                      <a:pt x="0" y="0"/>
                    </a:lnTo>
                    <a:lnTo>
                      <a:pt x="4" y="2"/>
                    </a:lnTo>
                    <a:lnTo>
                      <a:pt x="4"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53" name="Freeform 2241"/>
              <p:cNvSpPr>
                <a:spLocks/>
              </p:cNvSpPr>
              <p:nvPr/>
            </p:nvSpPr>
            <p:spPr bwMode="auto">
              <a:xfrm>
                <a:off x="6494" y="1193"/>
                <a:ext cx="5" cy="7"/>
              </a:xfrm>
              <a:custGeom>
                <a:avLst/>
                <a:gdLst>
                  <a:gd name="T0" fmla="*/ 5 w 5"/>
                  <a:gd name="T1" fmla="*/ 7 h 7"/>
                  <a:gd name="T2" fmla="*/ 0 w 5"/>
                  <a:gd name="T3" fmla="*/ 5 h 7"/>
                  <a:gd name="T4" fmla="*/ 0 w 5"/>
                  <a:gd name="T5" fmla="*/ 0 h 7"/>
                  <a:gd name="T6" fmla="*/ 5 w 5"/>
                  <a:gd name="T7" fmla="*/ 2 h 7"/>
                  <a:gd name="T8" fmla="*/ 5 w 5"/>
                  <a:gd name="T9" fmla="*/ 7 h 7"/>
                </a:gdLst>
                <a:ahLst/>
                <a:cxnLst>
                  <a:cxn ang="0">
                    <a:pos x="T0" y="T1"/>
                  </a:cxn>
                  <a:cxn ang="0">
                    <a:pos x="T2" y="T3"/>
                  </a:cxn>
                  <a:cxn ang="0">
                    <a:pos x="T4" y="T5"/>
                  </a:cxn>
                  <a:cxn ang="0">
                    <a:pos x="T6" y="T7"/>
                  </a:cxn>
                  <a:cxn ang="0">
                    <a:pos x="T8" y="T9"/>
                  </a:cxn>
                </a:cxnLst>
                <a:rect l="0" t="0" r="r" b="b"/>
                <a:pathLst>
                  <a:path w="5" h="7">
                    <a:moveTo>
                      <a:pt x="5" y="7"/>
                    </a:moveTo>
                    <a:lnTo>
                      <a:pt x="0" y="5"/>
                    </a:lnTo>
                    <a:lnTo>
                      <a:pt x="0" y="0"/>
                    </a:lnTo>
                    <a:lnTo>
                      <a:pt x="5" y="2"/>
                    </a:lnTo>
                    <a:lnTo>
                      <a:pt x="5"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54" name="Freeform 2242"/>
              <p:cNvSpPr>
                <a:spLocks noEditPoints="1"/>
              </p:cNvSpPr>
              <p:nvPr/>
            </p:nvSpPr>
            <p:spPr bwMode="auto">
              <a:xfrm>
                <a:off x="6430" y="1152"/>
                <a:ext cx="118" cy="66"/>
              </a:xfrm>
              <a:custGeom>
                <a:avLst/>
                <a:gdLst>
                  <a:gd name="T0" fmla="*/ 1364 w 1364"/>
                  <a:gd name="T1" fmla="*/ 770 h 770"/>
                  <a:gd name="T2" fmla="*/ 789 w 1364"/>
                  <a:gd name="T3" fmla="*/ 503 h 770"/>
                  <a:gd name="T4" fmla="*/ 789 w 1364"/>
                  <a:gd name="T5" fmla="*/ 387 h 770"/>
                  <a:gd name="T6" fmla="*/ 1364 w 1364"/>
                  <a:gd name="T7" fmla="*/ 669 h 770"/>
                  <a:gd name="T8" fmla="*/ 1364 w 1364"/>
                  <a:gd name="T9" fmla="*/ 770 h 770"/>
                  <a:gd name="T10" fmla="*/ 739 w 1364"/>
                  <a:gd name="T11" fmla="*/ 480 h 770"/>
                  <a:gd name="T12" fmla="*/ 694 w 1364"/>
                  <a:gd name="T13" fmla="*/ 459 h 770"/>
                  <a:gd name="T14" fmla="*/ 694 w 1364"/>
                  <a:gd name="T15" fmla="*/ 340 h 770"/>
                  <a:gd name="T16" fmla="*/ 739 w 1364"/>
                  <a:gd name="T17" fmla="*/ 362 h 770"/>
                  <a:gd name="T18" fmla="*/ 739 w 1364"/>
                  <a:gd name="T19" fmla="*/ 480 h 770"/>
                  <a:gd name="T20" fmla="*/ 644 w 1364"/>
                  <a:gd name="T21" fmla="*/ 436 h 770"/>
                  <a:gd name="T22" fmla="*/ 0 w 1364"/>
                  <a:gd name="T23" fmla="*/ 137 h 770"/>
                  <a:gd name="T24" fmla="*/ 0 w 1364"/>
                  <a:gd name="T25" fmla="*/ 0 h 770"/>
                  <a:gd name="T26" fmla="*/ 644 w 1364"/>
                  <a:gd name="T27" fmla="*/ 316 h 770"/>
                  <a:gd name="T28" fmla="*/ 644 w 1364"/>
                  <a:gd name="T29" fmla="*/ 436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4" h="770">
                    <a:moveTo>
                      <a:pt x="1364" y="770"/>
                    </a:moveTo>
                    <a:lnTo>
                      <a:pt x="789" y="503"/>
                    </a:lnTo>
                    <a:lnTo>
                      <a:pt x="789" y="387"/>
                    </a:lnTo>
                    <a:lnTo>
                      <a:pt x="1364" y="669"/>
                    </a:lnTo>
                    <a:lnTo>
                      <a:pt x="1364" y="770"/>
                    </a:lnTo>
                    <a:moveTo>
                      <a:pt x="739" y="480"/>
                    </a:moveTo>
                    <a:lnTo>
                      <a:pt x="694" y="459"/>
                    </a:lnTo>
                    <a:lnTo>
                      <a:pt x="694" y="340"/>
                    </a:lnTo>
                    <a:lnTo>
                      <a:pt x="739" y="362"/>
                    </a:lnTo>
                    <a:lnTo>
                      <a:pt x="739" y="480"/>
                    </a:lnTo>
                    <a:moveTo>
                      <a:pt x="644" y="436"/>
                    </a:moveTo>
                    <a:lnTo>
                      <a:pt x="0" y="137"/>
                    </a:lnTo>
                    <a:lnTo>
                      <a:pt x="0" y="0"/>
                    </a:lnTo>
                    <a:lnTo>
                      <a:pt x="644" y="316"/>
                    </a:lnTo>
                    <a:lnTo>
                      <a:pt x="644" y="436"/>
                    </a:lnTo>
                  </a:path>
                </a:pathLst>
              </a:custGeom>
              <a:solidFill>
                <a:srgbClr val="2C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55" name="Freeform 2243"/>
              <p:cNvSpPr>
                <a:spLocks/>
              </p:cNvSpPr>
              <p:nvPr/>
            </p:nvSpPr>
            <p:spPr bwMode="auto">
              <a:xfrm>
                <a:off x="6486" y="1179"/>
                <a:ext cx="4" cy="12"/>
              </a:xfrm>
              <a:custGeom>
                <a:avLst/>
                <a:gdLst>
                  <a:gd name="T0" fmla="*/ 4 w 4"/>
                  <a:gd name="T1" fmla="*/ 12 h 12"/>
                  <a:gd name="T2" fmla="*/ 0 w 4"/>
                  <a:gd name="T3" fmla="*/ 10 h 12"/>
                  <a:gd name="T4" fmla="*/ 0 w 4"/>
                  <a:gd name="T5" fmla="*/ 0 h 12"/>
                  <a:gd name="T6" fmla="*/ 4 w 4"/>
                  <a:gd name="T7" fmla="*/ 2 h 12"/>
                  <a:gd name="T8" fmla="*/ 4 w 4"/>
                  <a:gd name="T9" fmla="*/ 12 h 12"/>
                </a:gdLst>
                <a:ahLst/>
                <a:cxnLst>
                  <a:cxn ang="0">
                    <a:pos x="T0" y="T1"/>
                  </a:cxn>
                  <a:cxn ang="0">
                    <a:pos x="T2" y="T3"/>
                  </a:cxn>
                  <a:cxn ang="0">
                    <a:pos x="T4" y="T5"/>
                  </a:cxn>
                  <a:cxn ang="0">
                    <a:pos x="T6" y="T7"/>
                  </a:cxn>
                  <a:cxn ang="0">
                    <a:pos x="T8" y="T9"/>
                  </a:cxn>
                </a:cxnLst>
                <a:rect l="0" t="0" r="r" b="b"/>
                <a:pathLst>
                  <a:path w="4" h="12">
                    <a:moveTo>
                      <a:pt x="4" y="12"/>
                    </a:moveTo>
                    <a:lnTo>
                      <a:pt x="0" y="10"/>
                    </a:lnTo>
                    <a:lnTo>
                      <a:pt x="0" y="0"/>
                    </a:lnTo>
                    <a:lnTo>
                      <a:pt x="4" y="2"/>
                    </a:lnTo>
                    <a:lnTo>
                      <a:pt x="4" y="1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56" name="Freeform 2244"/>
              <p:cNvSpPr>
                <a:spLocks/>
              </p:cNvSpPr>
              <p:nvPr/>
            </p:nvSpPr>
            <p:spPr bwMode="auto">
              <a:xfrm>
                <a:off x="6494" y="1183"/>
                <a:ext cx="5" cy="12"/>
              </a:xfrm>
              <a:custGeom>
                <a:avLst/>
                <a:gdLst>
                  <a:gd name="T0" fmla="*/ 5 w 5"/>
                  <a:gd name="T1" fmla="*/ 12 h 12"/>
                  <a:gd name="T2" fmla="*/ 0 w 5"/>
                  <a:gd name="T3" fmla="*/ 10 h 12"/>
                  <a:gd name="T4" fmla="*/ 0 w 5"/>
                  <a:gd name="T5" fmla="*/ 0 h 12"/>
                  <a:gd name="T6" fmla="*/ 5 w 5"/>
                  <a:gd name="T7" fmla="*/ 2 h 12"/>
                  <a:gd name="T8" fmla="*/ 5 w 5"/>
                  <a:gd name="T9" fmla="*/ 12 h 12"/>
                </a:gdLst>
                <a:ahLst/>
                <a:cxnLst>
                  <a:cxn ang="0">
                    <a:pos x="T0" y="T1"/>
                  </a:cxn>
                  <a:cxn ang="0">
                    <a:pos x="T2" y="T3"/>
                  </a:cxn>
                  <a:cxn ang="0">
                    <a:pos x="T4" y="T5"/>
                  </a:cxn>
                  <a:cxn ang="0">
                    <a:pos x="T6" y="T7"/>
                  </a:cxn>
                  <a:cxn ang="0">
                    <a:pos x="T8" y="T9"/>
                  </a:cxn>
                </a:cxnLst>
                <a:rect l="0" t="0" r="r" b="b"/>
                <a:pathLst>
                  <a:path w="5" h="12">
                    <a:moveTo>
                      <a:pt x="5" y="12"/>
                    </a:moveTo>
                    <a:lnTo>
                      <a:pt x="0" y="10"/>
                    </a:lnTo>
                    <a:lnTo>
                      <a:pt x="0" y="0"/>
                    </a:lnTo>
                    <a:lnTo>
                      <a:pt x="5" y="2"/>
                    </a:lnTo>
                    <a:lnTo>
                      <a:pt x="5" y="1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57" name="Freeform 2245"/>
              <p:cNvSpPr>
                <a:spLocks noEditPoints="1"/>
              </p:cNvSpPr>
              <p:nvPr/>
            </p:nvSpPr>
            <p:spPr bwMode="auto">
              <a:xfrm>
                <a:off x="6266" y="1170"/>
                <a:ext cx="118" cy="68"/>
              </a:xfrm>
              <a:custGeom>
                <a:avLst/>
                <a:gdLst>
                  <a:gd name="T0" fmla="*/ 1363 w 1363"/>
                  <a:gd name="T1" fmla="*/ 787 h 787"/>
                  <a:gd name="T2" fmla="*/ 1135 w 1363"/>
                  <a:gd name="T3" fmla="*/ 684 h 787"/>
                  <a:gd name="T4" fmla="*/ 606 w 1363"/>
                  <a:gd name="T5" fmla="*/ 416 h 787"/>
                  <a:gd name="T6" fmla="*/ 606 w 1363"/>
                  <a:gd name="T7" fmla="*/ 275 h 787"/>
                  <a:gd name="T8" fmla="*/ 947 w 1363"/>
                  <a:gd name="T9" fmla="*/ 429 h 787"/>
                  <a:gd name="T10" fmla="*/ 1363 w 1363"/>
                  <a:gd name="T11" fmla="*/ 628 h 787"/>
                  <a:gd name="T12" fmla="*/ 1363 w 1363"/>
                  <a:gd name="T13" fmla="*/ 787 h 787"/>
                  <a:gd name="T14" fmla="*/ 557 w 1363"/>
                  <a:gd name="T15" fmla="*/ 391 h 787"/>
                  <a:gd name="T16" fmla="*/ 403 w 1363"/>
                  <a:gd name="T17" fmla="*/ 313 h 787"/>
                  <a:gd name="T18" fmla="*/ 403 w 1363"/>
                  <a:gd name="T19" fmla="*/ 183 h 787"/>
                  <a:gd name="T20" fmla="*/ 557 w 1363"/>
                  <a:gd name="T21" fmla="*/ 252 h 787"/>
                  <a:gd name="T22" fmla="*/ 557 w 1363"/>
                  <a:gd name="T23" fmla="*/ 391 h 787"/>
                  <a:gd name="T24" fmla="*/ 353 w 1363"/>
                  <a:gd name="T25" fmla="*/ 287 h 787"/>
                  <a:gd name="T26" fmla="*/ 0 w 1363"/>
                  <a:gd name="T27" fmla="*/ 108 h 787"/>
                  <a:gd name="T28" fmla="*/ 0 w 1363"/>
                  <a:gd name="T29" fmla="*/ 0 h 787"/>
                  <a:gd name="T30" fmla="*/ 353 w 1363"/>
                  <a:gd name="T31" fmla="*/ 160 h 787"/>
                  <a:gd name="T32" fmla="*/ 353 w 1363"/>
                  <a:gd name="T33" fmla="*/ 287 h 787"/>
                  <a:gd name="T34" fmla="*/ 103 w 1363"/>
                  <a:gd name="T35" fmla="*/ 216 h 787"/>
                  <a:gd name="T36" fmla="*/ 0 w 1363"/>
                  <a:gd name="T37" fmla="*/ 170 h 787"/>
                  <a:gd name="T38" fmla="*/ 0 w 1363"/>
                  <a:gd name="T39" fmla="*/ 164 h 787"/>
                  <a:gd name="T40" fmla="*/ 103 w 1363"/>
                  <a:gd name="T41" fmla="*/ 216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63" h="787">
                    <a:moveTo>
                      <a:pt x="1363" y="787"/>
                    </a:moveTo>
                    <a:lnTo>
                      <a:pt x="1135" y="684"/>
                    </a:lnTo>
                    <a:lnTo>
                      <a:pt x="606" y="416"/>
                    </a:lnTo>
                    <a:lnTo>
                      <a:pt x="606" y="275"/>
                    </a:lnTo>
                    <a:lnTo>
                      <a:pt x="947" y="429"/>
                    </a:lnTo>
                    <a:lnTo>
                      <a:pt x="1363" y="628"/>
                    </a:lnTo>
                    <a:lnTo>
                      <a:pt x="1363" y="787"/>
                    </a:lnTo>
                    <a:moveTo>
                      <a:pt x="557" y="391"/>
                    </a:moveTo>
                    <a:lnTo>
                      <a:pt x="403" y="313"/>
                    </a:lnTo>
                    <a:lnTo>
                      <a:pt x="403" y="183"/>
                    </a:lnTo>
                    <a:lnTo>
                      <a:pt x="557" y="252"/>
                    </a:lnTo>
                    <a:lnTo>
                      <a:pt x="557" y="391"/>
                    </a:lnTo>
                    <a:moveTo>
                      <a:pt x="353" y="287"/>
                    </a:moveTo>
                    <a:lnTo>
                      <a:pt x="0" y="108"/>
                    </a:lnTo>
                    <a:lnTo>
                      <a:pt x="0" y="0"/>
                    </a:lnTo>
                    <a:lnTo>
                      <a:pt x="353" y="160"/>
                    </a:lnTo>
                    <a:lnTo>
                      <a:pt x="353" y="287"/>
                    </a:lnTo>
                    <a:moveTo>
                      <a:pt x="103" y="216"/>
                    </a:moveTo>
                    <a:lnTo>
                      <a:pt x="0" y="170"/>
                    </a:lnTo>
                    <a:lnTo>
                      <a:pt x="0" y="164"/>
                    </a:lnTo>
                    <a:lnTo>
                      <a:pt x="103" y="216"/>
                    </a:lnTo>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58" name="Freeform 2246"/>
              <p:cNvSpPr>
                <a:spLocks/>
              </p:cNvSpPr>
              <p:nvPr/>
            </p:nvSpPr>
            <p:spPr bwMode="auto">
              <a:xfrm>
                <a:off x="6348" y="1208"/>
                <a:ext cx="36" cy="17"/>
              </a:xfrm>
              <a:custGeom>
                <a:avLst/>
                <a:gdLst>
                  <a:gd name="T0" fmla="*/ 36 w 36"/>
                  <a:gd name="T1" fmla="*/ 17 h 17"/>
                  <a:gd name="T2" fmla="*/ 0 w 36"/>
                  <a:gd name="T3" fmla="*/ 0 h 17"/>
                  <a:gd name="T4" fmla="*/ 36 w 36"/>
                  <a:gd name="T5" fmla="*/ 16 h 17"/>
                  <a:gd name="T6" fmla="*/ 36 w 36"/>
                  <a:gd name="T7" fmla="*/ 17 h 17"/>
                </a:gdLst>
                <a:ahLst/>
                <a:cxnLst>
                  <a:cxn ang="0">
                    <a:pos x="T0" y="T1"/>
                  </a:cxn>
                  <a:cxn ang="0">
                    <a:pos x="T2" y="T3"/>
                  </a:cxn>
                  <a:cxn ang="0">
                    <a:pos x="T4" y="T5"/>
                  </a:cxn>
                  <a:cxn ang="0">
                    <a:pos x="T6" y="T7"/>
                  </a:cxn>
                </a:cxnLst>
                <a:rect l="0" t="0" r="r" b="b"/>
                <a:pathLst>
                  <a:path w="36" h="17">
                    <a:moveTo>
                      <a:pt x="36" y="17"/>
                    </a:moveTo>
                    <a:lnTo>
                      <a:pt x="0" y="0"/>
                    </a:lnTo>
                    <a:lnTo>
                      <a:pt x="36" y="16"/>
                    </a:lnTo>
                    <a:lnTo>
                      <a:pt x="36" y="1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59" name="Freeform 2247"/>
              <p:cNvSpPr>
                <a:spLocks/>
              </p:cNvSpPr>
              <p:nvPr/>
            </p:nvSpPr>
            <p:spPr bwMode="auto">
              <a:xfrm>
                <a:off x="6314" y="1192"/>
                <a:ext cx="5" cy="14"/>
              </a:xfrm>
              <a:custGeom>
                <a:avLst/>
                <a:gdLst>
                  <a:gd name="T0" fmla="*/ 5 w 5"/>
                  <a:gd name="T1" fmla="*/ 14 h 14"/>
                  <a:gd name="T2" fmla="*/ 0 w 5"/>
                  <a:gd name="T3" fmla="*/ 12 h 14"/>
                  <a:gd name="T4" fmla="*/ 0 w 5"/>
                  <a:gd name="T5" fmla="*/ 0 h 14"/>
                  <a:gd name="T6" fmla="*/ 5 w 5"/>
                  <a:gd name="T7" fmla="*/ 2 h 14"/>
                  <a:gd name="T8" fmla="*/ 5 w 5"/>
                  <a:gd name="T9" fmla="*/ 14 h 14"/>
                </a:gdLst>
                <a:ahLst/>
                <a:cxnLst>
                  <a:cxn ang="0">
                    <a:pos x="T0" y="T1"/>
                  </a:cxn>
                  <a:cxn ang="0">
                    <a:pos x="T2" y="T3"/>
                  </a:cxn>
                  <a:cxn ang="0">
                    <a:pos x="T4" y="T5"/>
                  </a:cxn>
                  <a:cxn ang="0">
                    <a:pos x="T6" y="T7"/>
                  </a:cxn>
                  <a:cxn ang="0">
                    <a:pos x="T8" y="T9"/>
                  </a:cxn>
                </a:cxnLst>
                <a:rect l="0" t="0" r="r" b="b"/>
                <a:pathLst>
                  <a:path w="5" h="14">
                    <a:moveTo>
                      <a:pt x="5" y="14"/>
                    </a:moveTo>
                    <a:lnTo>
                      <a:pt x="0" y="12"/>
                    </a:lnTo>
                    <a:lnTo>
                      <a:pt x="0" y="0"/>
                    </a:lnTo>
                    <a:lnTo>
                      <a:pt x="5" y="2"/>
                    </a:lnTo>
                    <a:lnTo>
                      <a:pt x="5" y="1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60" name="Freeform 2248"/>
              <p:cNvSpPr>
                <a:spLocks noEditPoints="1"/>
              </p:cNvSpPr>
              <p:nvPr/>
            </p:nvSpPr>
            <p:spPr bwMode="auto">
              <a:xfrm>
                <a:off x="6266" y="1180"/>
                <a:ext cx="98" cy="50"/>
              </a:xfrm>
              <a:custGeom>
                <a:avLst/>
                <a:gdLst>
                  <a:gd name="T0" fmla="*/ 1135 w 1135"/>
                  <a:gd name="T1" fmla="*/ 576 h 576"/>
                  <a:gd name="T2" fmla="*/ 403 w 1135"/>
                  <a:gd name="T3" fmla="*/ 245 h 576"/>
                  <a:gd name="T4" fmla="*/ 403 w 1135"/>
                  <a:gd name="T5" fmla="*/ 205 h 576"/>
                  <a:gd name="T6" fmla="*/ 557 w 1135"/>
                  <a:gd name="T7" fmla="*/ 283 h 576"/>
                  <a:gd name="T8" fmla="*/ 606 w 1135"/>
                  <a:gd name="T9" fmla="*/ 308 h 576"/>
                  <a:gd name="T10" fmla="*/ 1135 w 1135"/>
                  <a:gd name="T11" fmla="*/ 576 h 576"/>
                  <a:gd name="T12" fmla="*/ 353 w 1135"/>
                  <a:gd name="T13" fmla="*/ 222 h 576"/>
                  <a:gd name="T14" fmla="*/ 103 w 1135"/>
                  <a:gd name="T15" fmla="*/ 108 h 576"/>
                  <a:gd name="T16" fmla="*/ 0 w 1135"/>
                  <a:gd name="T17" fmla="*/ 56 h 576"/>
                  <a:gd name="T18" fmla="*/ 0 w 1135"/>
                  <a:gd name="T19" fmla="*/ 0 h 576"/>
                  <a:gd name="T20" fmla="*/ 353 w 1135"/>
                  <a:gd name="T21" fmla="*/ 179 h 576"/>
                  <a:gd name="T22" fmla="*/ 353 w 1135"/>
                  <a:gd name="T23" fmla="*/ 222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35" h="576">
                    <a:moveTo>
                      <a:pt x="1135" y="576"/>
                    </a:moveTo>
                    <a:lnTo>
                      <a:pt x="403" y="245"/>
                    </a:lnTo>
                    <a:lnTo>
                      <a:pt x="403" y="205"/>
                    </a:lnTo>
                    <a:lnTo>
                      <a:pt x="557" y="283"/>
                    </a:lnTo>
                    <a:lnTo>
                      <a:pt x="606" y="308"/>
                    </a:lnTo>
                    <a:lnTo>
                      <a:pt x="1135" y="576"/>
                    </a:lnTo>
                    <a:moveTo>
                      <a:pt x="353" y="222"/>
                    </a:moveTo>
                    <a:lnTo>
                      <a:pt x="103" y="108"/>
                    </a:lnTo>
                    <a:lnTo>
                      <a:pt x="0" y="56"/>
                    </a:lnTo>
                    <a:lnTo>
                      <a:pt x="0" y="0"/>
                    </a:lnTo>
                    <a:lnTo>
                      <a:pt x="353" y="179"/>
                    </a:lnTo>
                    <a:lnTo>
                      <a:pt x="353" y="222"/>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61" name="Freeform 2249"/>
              <p:cNvSpPr>
                <a:spLocks/>
              </p:cNvSpPr>
              <p:nvPr/>
            </p:nvSpPr>
            <p:spPr bwMode="auto">
              <a:xfrm>
                <a:off x="6297" y="1184"/>
                <a:ext cx="4" cy="17"/>
              </a:xfrm>
              <a:custGeom>
                <a:avLst/>
                <a:gdLst>
                  <a:gd name="T0" fmla="*/ 4 w 4"/>
                  <a:gd name="T1" fmla="*/ 17 h 17"/>
                  <a:gd name="T2" fmla="*/ 0 w 4"/>
                  <a:gd name="T3" fmla="*/ 15 h 17"/>
                  <a:gd name="T4" fmla="*/ 0 w 4"/>
                  <a:gd name="T5" fmla="*/ 0 h 17"/>
                  <a:gd name="T6" fmla="*/ 4 w 4"/>
                  <a:gd name="T7" fmla="*/ 2 h 17"/>
                  <a:gd name="T8" fmla="*/ 4 w 4"/>
                  <a:gd name="T9" fmla="*/ 17 h 17"/>
                </a:gdLst>
                <a:ahLst/>
                <a:cxnLst>
                  <a:cxn ang="0">
                    <a:pos x="T0" y="T1"/>
                  </a:cxn>
                  <a:cxn ang="0">
                    <a:pos x="T2" y="T3"/>
                  </a:cxn>
                  <a:cxn ang="0">
                    <a:pos x="T4" y="T5"/>
                  </a:cxn>
                  <a:cxn ang="0">
                    <a:pos x="T6" y="T7"/>
                  </a:cxn>
                  <a:cxn ang="0">
                    <a:pos x="T8" y="T9"/>
                  </a:cxn>
                </a:cxnLst>
                <a:rect l="0" t="0" r="r" b="b"/>
                <a:pathLst>
                  <a:path w="4" h="17">
                    <a:moveTo>
                      <a:pt x="4" y="17"/>
                    </a:moveTo>
                    <a:lnTo>
                      <a:pt x="0" y="15"/>
                    </a:lnTo>
                    <a:lnTo>
                      <a:pt x="0" y="0"/>
                    </a:lnTo>
                    <a:lnTo>
                      <a:pt x="4" y="2"/>
                    </a:lnTo>
                    <a:lnTo>
                      <a:pt x="4" y="1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62" name="Freeform 2250"/>
              <p:cNvSpPr>
                <a:spLocks noEditPoints="1"/>
              </p:cNvSpPr>
              <p:nvPr/>
            </p:nvSpPr>
            <p:spPr bwMode="auto">
              <a:xfrm>
                <a:off x="6416" y="1375"/>
                <a:ext cx="250" cy="100"/>
              </a:xfrm>
              <a:custGeom>
                <a:avLst/>
                <a:gdLst>
                  <a:gd name="T0" fmla="*/ 2889 w 2889"/>
                  <a:gd name="T1" fmla="*/ 1154 h 1154"/>
                  <a:gd name="T2" fmla="*/ 1997 w 2889"/>
                  <a:gd name="T3" fmla="*/ 801 h 1154"/>
                  <a:gd name="T4" fmla="*/ 1997 w 2889"/>
                  <a:gd name="T5" fmla="*/ 790 h 1154"/>
                  <a:gd name="T6" fmla="*/ 2889 w 2889"/>
                  <a:gd name="T7" fmla="*/ 1143 h 1154"/>
                  <a:gd name="T8" fmla="*/ 2889 w 2889"/>
                  <a:gd name="T9" fmla="*/ 1154 h 1154"/>
                  <a:gd name="T10" fmla="*/ 1947 w 2889"/>
                  <a:gd name="T11" fmla="*/ 781 h 1154"/>
                  <a:gd name="T12" fmla="*/ 1771 w 2889"/>
                  <a:gd name="T13" fmla="*/ 711 h 1154"/>
                  <a:gd name="T14" fmla="*/ 1771 w 2889"/>
                  <a:gd name="T15" fmla="*/ 701 h 1154"/>
                  <a:gd name="T16" fmla="*/ 1947 w 2889"/>
                  <a:gd name="T17" fmla="*/ 770 h 1154"/>
                  <a:gd name="T18" fmla="*/ 1947 w 2889"/>
                  <a:gd name="T19" fmla="*/ 781 h 1154"/>
                  <a:gd name="T20" fmla="*/ 1721 w 2889"/>
                  <a:gd name="T21" fmla="*/ 691 h 1154"/>
                  <a:gd name="T22" fmla="*/ 860 w 2889"/>
                  <a:gd name="T23" fmla="*/ 350 h 1154"/>
                  <a:gd name="T24" fmla="*/ 860 w 2889"/>
                  <a:gd name="T25" fmla="*/ 348 h 1154"/>
                  <a:gd name="T26" fmla="*/ 1273 w 2889"/>
                  <a:gd name="T27" fmla="*/ 503 h 1154"/>
                  <a:gd name="T28" fmla="*/ 1721 w 2889"/>
                  <a:gd name="T29" fmla="*/ 681 h 1154"/>
                  <a:gd name="T30" fmla="*/ 1721 w 2889"/>
                  <a:gd name="T31" fmla="*/ 691 h 1154"/>
                  <a:gd name="T32" fmla="*/ 775 w 2889"/>
                  <a:gd name="T33" fmla="*/ 464 h 1154"/>
                  <a:gd name="T34" fmla="*/ 0 w 2889"/>
                  <a:gd name="T35" fmla="*/ 116 h 1154"/>
                  <a:gd name="T36" fmla="*/ 0 w 2889"/>
                  <a:gd name="T37" fmla="*/ 0 h 1154"/>
                  <a:gd name="T38" fmla="*/ 398 w 2889"/>
                  <a:gd name="T39" fmla="*/ 157 h 1154"/>
                  <a:gd name="T40" fmla="*/ 398 w 2889"/>
                  <a:gd name="T41" fmla="*/ 174 h 1154"/>
                  <a:gd name="T42" fmla="*/ 810 w 2889"/>
                  <a:gd name="T43" fmla="*/ 329 h 1154"/>
                  <a:gd name="T44" fmla="*/ 810 w 2889"/>
                  <a:gd name="T45" fmla="*/ 330 h 1154"/>
                  <a:gd name="T46" fmla="*/ 775 w 2889"/>
                  <a:gd name="T47" fmla="*/ 316 h 1154"/>
                  <a:gd name="T48" fmla="*/ 775 w 2889"/>
                  <a:gd name="T49" fmla="*/ 46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89" h="1154">
                    <a:moveTo>
                      <a:pt x="2889" y="1154"/>
                    </a:moveTo>
                    <a:lnTo>
                      <a:pt x="1997" y="801"/>
                    </a:lnTo>
                    <a:lnTo>
                      <a:pt x="1997" y="790"/>
                    </a:lnTo>
                    <a:lnTo>
                      <a:pt x="2889" y="1143"/>
                    </a:lnTo>
                    <a:lnTo>
                      <a:pt x="2889" y="1154"/>
                    </a:lnTo>
                    <a:moveTo>
                      <a:pt x="1947" y="781"/>
                    </a:moveTo>
                    <a:lnTo>
                      <a:pt x="1771" y="711"/>
                    </a:lnTo>
                    <a:lnTo>
                      <a:pt x="1771" y="701"/>
                    </a:lnTo>
                    <a:lnTo>
                      <a:pt x="1947" y="770"/>
                    </a:lnTo>
                    <a:lnTo>
                      <a:pt x="1947" y="781"/>
                    </a:lnTo>
                    <a:moveTo>
                      <a:pt x="1721" y="691"/>
                    </a:moveTo>
                    <a:lnTo>
                      <a:pt x="860" y="350"/>
                    </a:lnTo>
                    <a:lnTo>
                      <a:pt x="860" y="348"/>
                    </a:lnTo>
                    <a:lnTo>
                      <a:pt x="1273" y="503"/>
                    </a:lnTo>
                    <a:lnTo>
                      <a:pt x="1721" y="681"/>
                    </a:lnTo>
                    <a:lnTo>
                      <a:pt x="1721" y="691"/>
                    </a:lnTo>
                    <a:moveTo>
                      <a:pt x="775" y="464"/>
                    </a:moveTo>
                    <a:lnTo>
                      <a:pt x="0" y="116"/>
                    </a:lnTo>
                    <a:lnTo>
                      <a:pt x="0" y="0"/>
                    </a:lnTo>
                    <a:lnTo>
                      <a:pt x="398" y="157"/>
                    </a:lnTo>
                    <a:lnTo>
                      <a:pt x="398" y="174"/>
                    </a:lnTo>
                    <a:lnTo>
                      <a:pt x="810" y="329"/>
                    </a:lnTo>
                    <a:lnTo>
                      <a:pt x="810" y="330"/>
                    </a:lnTo>
                    <a:lnTo>
                      <a:pt x="775" y="316"/>
                    </a:lnTo>
                    <a:lnTo>
                      <a:pt x="775" y="464"/>
                    </a:lnTo>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63" name="Freeform 2251"/>
              <p:cNvSpPr>
                <a:spLocks/>
              </p:cNvSpPr>
              <p:nvPr/>
            </p:nvSpPr>
            <p:spPr bwMode="auto">
              <a:xfrm>
                <a:off x="6486" y="1404"/>
                <a:ext cx="4" cy="2"/>
              </a:xfrm>
              <a:custGeom>
                <a:avLst/>
                <a:gdLst>
                  <a:gd name="T0" fmla="*/ 4 w 4"/>
                  <a:gd name="T1" fmla="*/ 2 h 2"/>
                  <a:gd name="T2" fmla="*/ 0 w 4"/>
                  <a:gd name="T3" fmla="*/ 0 h 2"/>
                  <a:gd name="T4" fmla="*/ 0 w 4"/>
                  <a:gd name="T5" fmla="*/ 0 h 2"/>
                  <a:gd name="T6" fmla="*/ 4 w 4"/>
                  <a:gd name="T7" fmla="*/ 1 h 2"/>
                  <a:gd name="T8" fmla="*/ 4 w 4"/>
                  <a:gd name="T9" fmla="*/ 2 h 2"/>
                </a:gdLst>
                <a:ahLst/>
                <a:cxnLst>
                  <a:cxn ang="0">
                    <a:pos x="T0" y="T1"/>
                  </a:cxn>
                  <a:cxn ang="0">
                    <a:pos x="T2" y="T3"/>
                  </a:cxn>
                  <a:cxn ang="0">
                    <a:pos x="T4" y="T5"/>
                  </a:cxn>
                  <a:cxn ang="0">
                    <a:pos x="T6" y="T7"/>
                  </a:cxn>
                  <a:cxn ang="0">
                    <a:pos x="T8" y="T9"/>
                  </a:cxn>
                </a:cxnLst>
                <a:rect l="0" t="0" r="r" b="b"/>
                <a:pathLst>
                  <a:path w="4" h="2">
                    <a:moveTo>
                      <a:pt x="4" y="2"/>
                    </a:moveTo>
                    <a:lnTo>
                      <a:pt x="0" y="0"/>
                    </a:lnTo>
                    <a:lnTo>
                      <a:pt x="0" y="0"/>
                    </a:lnTo>
                    <a:lnTo>
                      <a:pt x="4" y="1"/>
                    </a:lnTo>
                    <a:lnTo>
                      <a:pt x="4" y="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64" name="Freeform 2252"/>
              <p:cNvSpPr>
                <a:spLocks/>
              </p:cNvSpPr>
              <p:nvPr/>
            </p:nvSpPr>
            <p:spPr bwMode="auto">
              <a:xfrm>
                <a:off x="6416" y="1385"/>
                <a:ext cx="67" cy="31"/>
              </a:xfrm>
              <a:custGeom>
                <a:avLst/>
                <a:gdLst>
                  <a:gd name="T0" fmla="*/ 67 w 67"/>
                  <a:gd name="T1" fmla="*/ 31 h 31"/>
                  <a:gd name="T2" fmla="*/ 0 w 67"/>
                  <a:gd name="T3" fmla="*/ 5 h 31"/>
                  <a:gd name="T4" fmla="*/ 0 w 67"/>
                  <a:gd name="T5" fmla="*/ 0 h 31"/>
                  <a:gd name="T6" fmla="*/ 67 w 67"/>
                  <a:gd name="T7" fmla="*/ 30 h 31"/>
                  <a:gd name="T8" fmla="*/ 67 w 67"/>
                  <a:gd name="T9" fmla="*/ 31 h 31"/>
                </a:gdLst>
                <a:ahLst/>
                <a:cxnLst>
                  <a:cxn ang="0">
                    <a:pos x="T0" y="T1"/>
                  </a:cxn>
                  <a:cxn ang="0">
                    <a:pos x="T2" y="T3"/>
                  </a:cxn>
                  <a:cxn ang="0">
                    <a:pos x="T4" y="T5"/>
                  </a:cxn>
                  <a:cxn ang="0">
                    <a:pos x="T6" y="T7"/>
                  </a:cxn>
                  <a:cxn ang="0">
                    <a:pos x="T8" y="T9"/>
                  </a:cxn>
                </a:cxnLst>
                <a:rect l="0" t="0" r="r" b="b"/>
                <a:pathLst>
                  <a:path w="67" h="31">
                    <a:moveTo>
                      <a:pt x="67" y="31"/>
                    </a:moveTo>
                    <a:lnTo>
                      <a:pt x="0" y="5"/>
                    </a:lnTo>
                    <a:lnTo>
                      <a:pt x="0" y="0"/>
                    </a:lnTo>
                    <a:lnTo>
                      <a:pt x="67" y="30"/>
                    </a:lnTo>
                    <a:lnTo>
                      <a:pt x="67" y="3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65" name="Freeform 2253"/>
              <p:cNvSpPr>
                <a:spLocks/>
              </p:cNvSpPr>
              <p:nvPr/>
            </p:nvSpPr>
            <p:spPr bwMode="auto">
              <a:xfrm>
                <a:off x="6584" y="1442"/>
                <a:ext cx="5" cy="3"/>
              </a:xfrm>
              <a:custGeom>
                <a:avLst/>
                <a:gdLst>
                  <a:gd name="T0" fmla="*/ 5 w 5"/>
                  <a:gd name="T1" fmla="*/ 3 h 3"/>
                  <a:gd name="T2" fmla="*/ 0 w 5"/>
                  <a:gd name="T3" fmla="*/ 1 h 3"/>
                  <a:gd name="T4" fmla="*/ 0 w 5"/>
                  <a:gd name="T5" fmla="*/ 0 h 3"/>
                  <a:gd name="T6" fmla="*/ 5 w 5"/>
                  <a:gd name="T7" fmla="*/ 2 h 3"/>
                  <a:gd name="T8" fmla="*/ 5 w 5"/>
                  <a:gd name="T9" fmla="*/ 3 h 3"/>
                </a:gdLst>
                <a:ahLst/>
                <a:cxnLst>
                  <a:cxn ang="0">
                    <a:pos x="T0" y="T1"/>
                  </a:cxn>
                  <a:cxn ang="0">
                    <a:pos x="T2" y="T3"/>
                  </a:cxn>
                  <a:cxn ang="0">
                    <a:pos x="T4" y="T5"/>
                  </a:cxn>
                  <a:cxn ang="0">
                    <a:pos x="T6" y="T7"/>
                  </a:cxn>
                  <a:cxn ang="0">
                    <a:pos x="T8" y="T9"/>
                  </a:cxn>
                </a:cxnLst>
                <a:rect l="0" t="0" r="r" b="b"/>
                <a:pathLst>
                  <a:path w="5" h="3">
                    <a:moveTo>
                      <a:pt x="5" y="3"/>
                    </a:moveTo>
                    <a:lnTo>
                      <a:pt x="0" y="1"/>
                    </a:lnTo>
                    <a:lnTo>
                      <a:pt x="0" y="0"/>
                    </a:lnTo>
                    <a:lnTo>
                      <a:pt x="5" y="2"/>
                    </a:lnTo>
                    <a:lnTo>
                      <a:pt x="5"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66" name="Freeform 2254"/>
              <p:cNvSpPr>
                <a:spLocks/>
              </p:cNvSpPr>
              <p:nvPr/>
            </p:nvSpPr>
            <p:spPr bwMode="auto">
              <a:xfrm>
                <a:off x="6565" y="1434"/>
                <a:ext cx="4" cy="3"/>
              </a:xfrm>
              <a:custGeom>
                <a:avLst/>
                <a:gdLst>
                  <a:gd name="T0" fmla="*/ 4 w 4"/>
                  <a:gd name="T1" fmla="*/ 3 h 3"/>
                  <a:gd name="T2" fmla="*/ 0 w 4"/>
                  <a:gd name="T3" fmla="*/ 1 h 3"/>
                  <a:gd name="T4" fmla="*/ 0 w 4"/>
                  <a:gd name="T5" fmla="*/ 0 h 3"/>
                  <a:gd name="T6" fmla="*/ 4 w 4"/>
                  <a:gd name="T7" fmla="*/ 2 h 3"/>
                  <a:gd name="T8" fmla="*/ 4 w 4"/>
                  <a:gd name="T9" fmla="*/ 3 h 3"/>
                </a:gdLst>
                <a:ahLst/>
                <a:cxnLst>
                  <a:cxn ang="0">
                    <a:pos x="T0" y="T1"/>
                  </a:cxn>
                  <a:cxn ang="0">
                    <a:pos x="T2" y="T3"/>
                  </a:cxn>
                  <a:cxn ang="0">
                    <a:pos x="T4" y="T5"/>
                  </a:cxn>
                  <a:cxn ang="0">
                    <a:pos x="T6" y="T7"/>
                  </a:cxn>
                  <a:cxn ang="0">
                    <a:pos x="T8" y="T9"/>
                  </a:cxn>
                </a:cxnLst>
                <a:rect l="0" t="0" r="r" b="b"/>
                <a:pathLst>
                  <a:path w="4" h="3">
                    <a:moveTo>
                      <a:pt x="4" y="3"/>
                    </a:moveTo>
                    <a:lnTo>
                      <a:pt x="0" y="1"/>
                    </a:lnTo>
                    <a:lnTo>
                      <a:pt x="0" y="0"/>
                    </a:lnTo>
                    <a:lnTo>
                      <a:pt x="4" y="2"/>
                    </a:lnTo>
                    <a:lnTo>
                      <a:pt x="4"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67" name="Freeform 2255"/>
              <p:cNvSpPr>
                <a:spLocks noEditPoints="1"/>
              </p:cNvSpPr>
              <p:nvPr/>
            </p:nvSpPr>
            <p:spPr bwMode="auto">
              <a:xfrm>
                <a:off x="6450" y="1389"/>
                <a:ext cx="76" cy="30"/>
              </a:xfrm>
              <a:custGeom>
                <a:avLst/>
                <a:gdLst>
                  <a:gd name="T0" fmla="*/ 875 w 875"/>
                  <a:gd name="T1" fmla="*/ 346 h 346"/>
                  <a:gd name="T2" fmla="*/ 462 w 875"/>
                  <a:gd name="T3" fmla="*/ 191 h 346"/>
                  <a:gd name="T4" fmla="*/ 462 w 875"/>
                  <a:gd name="T5" fmla="*/ 183 h 346"/>
                  <a:gd name="T6" fmla="*/ 875 w 875"/>
                  <a:gd name="T7" fmla="*/ 346 h 346"/>
                  <a:gd name="T8" fmla="*/ 412 w 875"/>
                  <a:gd name="T9" fmla="*/ 172 h 346"/>
                  <a:gd name="T10" fmla="*/ 0 w 875"/>
                  <a:gd name="T11" fmla="*/ 17 h 346"/>
                  <a:gd name="T12" fmla="*/ 0 w 875"/>
                  <a:gd name="T13" fmla="*/ 0 h 346"/>
                  <a:gd name="T14" fmla="*/ 412 w 875"/>
                  <a:gd name="T15" fmla="*/ 163 h 346"/>
                  <a:gd name="T16" fmla="*/ 412 w 875"/>
                  <a:gd name="T17" fmla="*/ 17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5" h="346">
                    <a:moveTo>
                      <a:pt x="875" y="346"/>
                    </a:moveTo>
                    <a:lnTo>
                      <a:pt x="462" y="191"/>
                    </a:lnTo>
                    <a:lnTo>
                      <a:pt x="462" y="183"/>
                    </a:lnTo>
                    <a:lnTo>
                      <a:pt x="875" y="346"/>
                    </a:lnTo>
                    <a:moveTo>
                      <a:pt x="412" y="172"/>
                    </a:moveTo>
                    <a:lnTo>
                      <a:pt x="0" y="17"/>
                    </a:lnTo>
                    <a:lnTo>
                      <a:pt x="0" y="0"/>
                    </a:lnTo>
                    <a:lnTo>
                      <a:pt x="412" y="163"/>
                    </a:lnTo>
                    <a:lnTo>
                      <a:pt x="412" y="172"/>
                    </a:lnTo>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68" name="Freeform 2256"/>
              <p:cNvSpPr>
                <a:spLocks/>
              </p:cNvSpPr>
              <p:nvPr/>
            </p:nvSpPr>
            <p:spPr bwMode="auto">
              <a:xfrm>
                <a:off x="6486" y="1403"/>
                <a:ext cx="4" cy="2"/>
              </a:xfrm>
              <a:custGeom>
                <a:avLst/>
                <a:gdLst>
                  <a:gd name="T0" fmla="*/ 4 w 4"/>
                  <a:gd name="T1" fmla="*/ 2 h 2"/>
                  <a:gd name="T2" fmla="*/ 0 w 4"/>
                  <a:gd name="T3" fmla="*/ 1 h 2"/>
                  <a:gd name="T4" fmla="*/ 0 w 4"/>
                  <a:gd name="T5" fmla="*/ 0 h 2"/>
                  <a:gd name="T6" fmla="*/ 4 w 4"/>
                  <a:gd name="T7" fmla="*/ 2 h 2"/>
                  <a:gd name="T8" fmla="*/ 4 w 4"/>
                  <a:gd name="T9" fmla="*/ 2 h 2"/>
                </a:gdLst>
                <a:ahLst/>
                <a:cxnLst>
                  <a:cxn ang="0">
                    <a:pos x="T0" y="T1"/>
                  </a:cxn>
                  <a:cxn ang="0">
                    <a:pos x="T2" y="T3"/>
                  </a:cxn>
                  <a:cxn ang="0">
                    <a:pos x="T4" y="T5"/>
                  </a:cxn>
                  <a:cxn ang="0">
                    <a:pos x="T6" y="T7"/>
                  </a:cxn>
                  <a:cxn ang="0">
                    <a:pos x="T8" y="T9"/>
                  </a:cxn>
                </a:cxnLst>
                <a:rect l="0" t="0" r="r" b="b"/>
                <a:pathLst>
                  <a:path w="4" h="2">
                    <a:moveTo>
                      <a:pt x="4" y="2"/>
                    </a:moveTo>
                    <a:lnTo>
                      <a:pt x="0" y="1"/>
                    </a:lnTo>
                    <a:lnTo>
                      <a:pt x="0" y="0"/>
                    </a:lnTo>
                    <a:lnTo>
                      <a:pt x="4" y="2"/>
                    </a:lnTo>
                    <a:lnTo>
                      <a:pt x="4" y="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69" name="Freeform 2257"/>
              <p:cNvSpPr>
                <a:spLocks noEditPoints="1"/>
              </p:cNvSpPr>
              <p:nvPr/>
            </p:nvSpPr>
            <p:spPr bwMode="auto">
              <a:xfrm>
                <a:off x="6483" y="1403"/>
                <a:ext cx="183" cy="86"/>
              </a:xfrm>
              <a:custGeom>
                <a:avLst/>
                <a:gdLst>
                  <a:gd name="T0" fmla="*/ 2114 w 2114"/>
                  <a:gd name="T1" fmla="*/ 996 h 996"/>
                  <a:gd name="T2" fmla="*/ 1222 w 2114"/>
                  <a:gd name="T3" fmla="*/ 644 h 996"/>
                  <a:gd name="T4" fmla="*/ 1222 w 2114"/>
                  <a:gd name="T5" fmla="*/ 485 h 996"/>
                  <a:gd name="T6" fmla="*/ 2114 w 2114"/>
                  <a:gd name="T7" fmla="*/ 838 h 996"/>
                  <a:gd name="T8" fmla="*/ 2114 w 2114"/>
                  <a:gd name="T9" fmla="*/ 996 h 996"/>
                  <a:gd name="T10" fmla="*/ 1172 w 2114"/>
                  <a:gd name="T11" fmla="*/ 624 h 996"/>
                  <a:gd name="T12" fmla="*/ 996 w 2114"/>
                  <a:gd name="T13" fmla="*/ 554 h 996"/>
                  <a:gd name="T14" fmla="*/ 996 w 2114"/>
                  <a:gd name="T15" fmla="*/ 395 h 996"/>
                  <a:gd name="T16" fmla="*/ 1172 w 2114"/>
                  <a:gd name="T17" fmla="*/ 465 h 996"/>
                  <a:gd name="T18" fmla="*/ 1172 w 2114"/>
                  <a:gd name="T19" fmla="*/ 624 h 996"/>
                  <a:gd name="T20" fmla="*/ 946 w 2114"/>
                  <a:gd name="T21" fmla="*/ 534 h 996"/>
                  <a:gd name="T22" fmla="*/ 223 w 2114"/>
                  <a:gd name="T23" fmla="*/ 249 h 996"/>
                  <a:gd name="T24" fmla="*/ 85 w 2114"/>
                  <a:gd name="T25" fmla="*/ 186 h 996"/>
                  <a:gd name="T26" fmla="*/ 85 w 2114"/>
                  <a:gd name="T27" fmla="*/ 34 h 996"/>
                  <a:gd name="T28" fmla="*/ 946 w 2114"/>
                  <a:gd name="T29" fmla="*/ 375 h 996"/>
                  <a:gd name="T30" fmla="*/ 946 w 2114"/>
                  <a:gd name="T31" fmla="*/ 534 h 996"/>
                  <a:gd name="T32" fmla="*/ 35 w 2114"/>
                  <a:gd name="T33" fmla="*/ 164 h 996"/>
                  <a:gd name="T34" fmla="*/ 0 w 2114"/>
                  <a:gd name="T35" fmla="*/ 148 h 996"/>
                  <a:gd name="T36" fmla="*/ 0 w 2114"/>
                  <a:gd name="T37" fmla="*/ 0 h 996"/>
                  <a:gd name="T38" fmla="*/ 35 w 2114"/>
                  <a:gd name="T39" fmla="*/ 14 h 996"/>
                  <a:gd name="T40" fmla="*/ 35 w 2114"/>
                  <a:gd name="T41" fmla="*/ 164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14" h="996">
                    <a:moveTo>
                      <a:pt x="2114" y="996"/>
                    </a:moveTo>
                    <a:lnTo>
                      <a:pt x="1222" y="644"/>
                    </a:lnTo>
                    <a:lnTo>
                      <a:pt x="1222" y="485"/>
                    </a:lnTo>
                    <a:lnTo>
                      <a:pt x="2114" y="838"/>
                    </a:lnTo>
                    <a:lnTo>
                      <a:pt x="2114" y="996"/>
                    </a:lnTo>
                    <a:moveTo>
                      <a:pt x="1172" y="624"/>
                    </a:moveTo>
                    <a:lnTo>
                      <a:pt x="996" y="554"/>
                    </a:lnTo>
                    <a:lnTo>
                      <a:pt x="996" y="395"/>
                    </a:lnTo>
                    <a:lnTo>
                      <a:pt x="1172" y="465"/>
                    </a:lnTo>
                    <a:lnTo>
                      <a:pt x="1172" y="624"/>
                    </a:lnTo>
                    <a:moveTo>
                      <a:pt x="946" y="534"/>
                    </a:moveTo>
                    <a:lnTo>
                      <a:pt x="223" y="249"/>
                    </a:lnTo>
                    <a:lnTo>
                      <a:pt x="85" y="186"/>
                    </a:lnTo>
                    <a:lnTo>
                      <a:pt x="85" y="34"/>
                    </a:lnTo>
                    <a:lnTo>
                      <a:pt x="946" y="375"/>
                    </a:lnTo>
                    <a:lnTo>
                      <a:pt x="946" y="534"/>
                    </a:lnTo>
                    <a:moveTo>
                      <a:pt x="35" y="164"/>
                    </a:moveTo>
                    <a:lnTo>
                      <a:pt x="0" y="148"/>
                    </a:lnTo>
                    <a:lnTo>
                      <a:pt x="0" y="0"/>
                    </a:lnTo>
                    <a:lnTo>
                      <a:pt x="35" y="14"/>
                    </a:lnTo>
                    <a:lnTo>
                      <a:pt x="35" y="164"/>
                    </a:lnTo>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70" name="Freeform 2258"/>
              <p:cNvSpPr>
                <a:spLocks/>
              </p:cNvSpPr>
              <p:nvPr/>
            </p:nvSpPr>
            <p:spPr bwMode="auto">
              <a:xfrm>
                <a:off x="6486" y="1404"/>
                <a:ext cx="4" cy="15"/>
              </a:xfrm>
              <a:custGeom>
                <a:avLst/>
                <a:gdLst>
                  <a:gd name="T0" fmla="*/ 4 w 4"/>
                  <a:gd name="T1" fmla="*/ 15 h 15"/>
                  <a:gd name="T2" fmla="*/ 0 w 4"/>
                  <a:gd name="T3" fmla="*/ 13 h 15"/>
                  <a:gd name="T4" fmla="*/ 0 w 4"/>
                  <a:gd name="T5" fmla="*/ 0 h 15"/>
                  <a:gd name="T6" fmla="*/ 4 w 4"/>
                  <a:gd name="T7" fmla="*/ 2 h 15"/>
                  <a:gd name="T8" fmla="*/ 4 w 4"/>
                  <a:gd name="T9" fmla="*/ 15 h 15"/>
                </a:gdLst>
                <a:ahLst/>
                <a:cxnLst>
                  <a:cxn ang="0">
                    <a:pos x="T0" y="T1"/>
                  </a:cxn>
                  <a:cxn ang="0">
                    <a:pos x="T2" y="T3"/>
                  </a:cxn>
                  <a:cxn ang="0">
                    <a:pos x="T4" y="T5"/>
                  </a:cxn>
                  <a:cxn ang="0">
                    <a:pos x="T6" y="T7"/>
                  </a:cxn>
                  <a:cxn ang="0">
                    <a:pos x="T8" y="T9"/>
                  </a:cxn>
                </a:cxnLst>
                <a:rect l="0" t="0" r="r" b="b"/>
                <a:pathLst>
                  <a:path w="4" h="15">
                    <a:moveTo>
                      <a:pt x="4" y="15"/>
                    </a:moveTo>
                    <a:lnTo>
                      <a:pt x="0" y="13"/>
                    </a:lnTo>
                    <a:lnTo>
                      <a:pt x="0" y="0"/>
                    </a:lnTo>
                    <a:lnTo>
                      <a:pt x="4" y="2"/>
                    </a:lnTo>
                    <a:lnTo>
                      <a:pt x="4" y="1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26" name="Group 2460"/>
            <p:cNvGrpSpPr>
              <a:grpSpLocks/>
            </p:cNvGrpSpPr>
            <p:nvPr/>
          </p:nvGrpSpPr>
          <p:grpSpPr bwMode="auto">
            <a:xfrm>
              <a:off x="8180388" y="1751013"/>
              <a:ext cx="3221038" cy="4956175"/>
              <a:chOff x="5153" y="1103"/>
              <a:chExt cx="2029" cy="3122"/>
            </a:xfrm>
          </p:grpSpPr>
          <p:sp>
            <p:nvSpPr>
              <p:cNvPr id="1071" name="Freeform 2260"/>
              <p:cNvSpPr>
                <a:spLocks/>
              </p:cNvSpPr>
              <p:nvPr/>
            </p:nvSpPr>
            <p:spPr bwMode="auto">
              <a:xfrm>
                <a:off x="6483" y="1415"/>
                <a:ext cx="19" cy="9"/>
              </a:xfrm>
              <a:custGeom>
                <a:avLst/>
                <a:gdLst>
                  <a:gd name="T0" fmla="*/ 19 w 19"/>
                  <a:gd name="T1" fmla="*/ 9 h 9"/>
                  <a:gd name="T2" fmla="*/ 0 w 19"/>
                  <a:gd name="T3" fmla="*/ 1 h 9"/>
                  <a:gd name="T4" fmla="*/ 0 w 19"/>
                  <a:gd name="T5" fmla="*/ 0 h 9"/>
                  <a:gd name="T6" fmla="*/ 3 w 19"/>
                  <a:gd name="T7" fmla="*/ 2 h 9"/>
                  <a:gd name="T8" fmla="*/ 7 w 19"/>
                  <a:gd name="T9" fmla="*/ 4 h 9"/>
                  <a:gd name="T10" fmla="*/ 19 w 19"/>
                  <a:gd name="T11" fmla="*/ 9 h 9"/>
                </a:gdLst>
                <a:ahLst/>
                <a:cxnLst>
                  <a:cxn ang="0">
                    <a:pos x="T0" y="T1"/>
                  </a:cxn>
                  <a:cxn ang="0">
                    <a:pos x="T2" y="T3"/>
                  </a:cxn>
                  <a:cxn ang="0">
                    <a:pos x="T4" y="T5"/>
                  </a:cxn>
                  <a:cxn ang="0">
                    <a:pos x="T6" y="T7"/>
                  </a:cxn>
                  <a:cxn ang="0">
                    <a:pos x="T8" y="T9"/>
                  </a:cxn>
                  <a:cxn ang="0">
                    <a:pos x="T10" y="T11"/>
                  </a:cxn>
                </a:cxnLst>
                <a:rect l="0" t="0" r="r" b="b"/>
                <a:pathLst>
                  <a:path w="19" h="9">
                    <a:moveTo>
                      <a:pt x="19" y="9"/>
                    </a:moveTo>
                    <a:lnTo>
                      <a:pt x="0" y="1"/>
                    </a:lnTo>
                    <a:lnTo>
                      <a:pt x="0" y="0"/>
                    </a:lnTo>
                    <a:lnTo>
                      <a:pt x="3" y="2"/>
                    </a:lnTo>
                    <a:lnTo>
                      <a:pt x="7" y="4"/>
                    </a:lnTo>
                    <a:lnTo>
                      <a:pt x="19"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72" name="Freeform 2261"/>
              <p:cNvSpPr>
                <a:spLocks/>
              </p:cNvSpPr>
              <p:nvPr/>
            </p:nvSpPr>
            <p:spPr bwMode="auto">
              <a:xfrm>
                <a:off x="6584" y="1443"/>
                <a:ext cx="5" cy="15"/>
              </a:xfrm>
              <a:custGeom>
                <a:avLst/>
                <a:gdLst>
                  <a:gd name="T0" fmla="*/ 5 w 5"/>
                  <a:gd name="T1" fmla="*/ 15 h 15"/>
                  <a:gd name="T2" fmla="*/ 0 w 5"/>
                  <a:gd name="T3" fmla="*/ 14 h 15"/>
                  <a:gd name="T4" fmla="*/ 0 w 5"/>
                  <a:gd name="T5" fmla="*/ 0 h 15"/>
                  <a:gd name="T6" fmla="*/ 5 w 5"/>
                  <a:gd name="T7" fmla="*/ 2 h 15"/>
                  <a:gd name="T8" fmla="*/ 5 w 5"/>
                  <a:gd name="T9" fmla="*/ 15 h 15"/>
                </a:gdLst>
                <a:ahLst/>
                <a:cxnLst>
                  <a:cxn ang="0">
                    <a:pos x="T0" y="T1"/>
                  </a:cxn>
                  <a:cxn ang="0">
                    <a:pos x="T2" y="T3"/>
                  </a:cxn>
                  <a:cxn ang="0">
                    <a:pos x="T4" y="T5"/>
                  </a:cxn>
                  <a:cxn ang="0">
                    <a:pos x="T6" y="T7"/>
                  </a:cxn>
                  <a:cxn ang="0">
                    <a:pos x="T8" y="T9"/>
                  </a:cxn>
                </a:cxnLst>
                <a:rect l="0" t="0" r="r" b="b"/>
                <a:pathLst>
                  <a:path w="5" h="15">
                    <a:moveTo>
                      <a:pt x="5" y="15"/>
                    </a:moveTo>
                    <a:lnTo>
                      <a:pt x="0" y="14"/>
                    </a:lnTo>
                    <a:lnTo>
                      <a:pt x="0" y="0"/>
                    </a:lnTo>
                    <a:lnTo>
                      <a:pt x="5" y="2"/>
                    </a:lnTo>
                    <a:lnTo>
                      <a:pt x="5" y="1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73" name="Freeform 2262"/>
              <p:cNvSpPr>
                <a:spLocks/>
              </p:cNvSpPr>
              <p:nvPr/>
            </p:nvSpPr>
            <p:spPr bwMode="auto">
              <a:xfrm>
                <a:off x="6565" y="1435"/>
                <a:ext cx="4" cy="15"/>
              </a:xfrm>
              <a:custGeom>
                <a:avLst/>
                <a:gdLst>
                  <a:gd name="T0" fmla="*/ 4 w 4"/>
                  <a:gd name="T1" fmla="*/ 15 h 15"/>
                  <a:gd name="T2" fmla="*/ 0 w 4"/>
                  <a:gd name="T3" fmla="*/ 14 h 15"/>
                  <a:gd name="T4" fmla="*/ 0 w 4"/>
                  <a:gd name="T5" fmla="*/ 0 h 15"/>
                  <a:gd name="T6" fmla="*/ 4 w 4"/>
                  <a:gd name="T7" fmla="*/ 2 h 15"/>
                  <a:gd name="T8" fmla="*/ 4 w 4"/>
                  <a:gd name="T9" fmla="*/ 15 h 15"/>
                </a:gdLst>
                <a:ahLst/>
                <a:cxnLst>
                  <a:cxn ang="0">
                    <a:pos x="T0" y="T1"/>
                  </a:cxn>
                  <a:cxn ang="0">
                    <a:pos x="T2" y="T3"/>
                  </a:cxn>
                  <a:cxn ang="0">
                    <a:pos x="T4" y="T5"/>
                  </a:cxn>
                  <a:cxn ang="0">
                    <a:pos x="T6" y="T7"/>
                  </a:cxn>
                  <a:cxn ang="0">
                    <a:pos x="T8" y="T9"/>
                  </a:cxn>
                </a:cxnLst>
                <a:rect l="0" t="0" r="r" b="b"/>
                <a:pathLst>
                  <a:path w="4" h="15">
                    <a:moveTo>
                      <a:pt x="4" y="15"/>
                    </a:moveTo>
                    <a:lnTo>
                      <a:pt x="0" y="14"/>
                    </a:lnTo>
                    <a:lnTo>
                      <a:pt x="0" y="0"/>
                    </a:lnTo>
                    <a:lnTo>
                      <a:pt x="4" y="2"/>
                    </a:lnTo>
                    <a:lnTo>
                      <a:pt x="4" y="1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74" name="Freeform 2263"/>
              <p:cNvSpPr>
                <a:spLocks noEditPoints="1"/>
              </p:cNvSpPr>
              <p:nvPr/>
            </p:nvSpPr>
            <p:spPr bwMode="auto">
              <a:xfrm>
                <a:off x="6412" y="1442"/>
                <a:ext cx="71" cy="42"/>
              </a:xfrm>
              <a:custGeom>
                <a:avLst/>
                <a:gdLst>
                  <a:gd name="T0" fmla="*/ 820 w 820"/>
                  <a:gd name="T1" fmla="*/ 484 h 484"/>
                  <a:gd name="T2" fmla="*/ 0 w 820"/>
                  <a:gd name="T3" fmla="*/ 169 h 484"/>
                  <a:gd name="T4" fmla="*/ 0 w 820"/>
                  <a:gd name="T5" fmla="*/ 106 h 484"/>
                  <a:gd name="T6" fmla="*/ 820 w 820"/>
                  <a:gd name="T7" fmla="*/ 463 h 484"/>
                  <a:gd name="T8" fmla="*/ 820 w 820"/>
                  <a:gd name="T9" fmla="*/ 484 h 484"/>
                  <a:gd name="T10" fmla="*/ 820 w 820"/>
                  <a:gd name="T11" fmla="*/ 408 h 484"/>
                  <a:gd name="T12" fmla="*/ 0 w 820"/>
                  <a:gd name="T13" fmla="*/ 51 h 484"/>
                  <a:gd name="T14" fmla="*/ 0 w 820"/>
                  <a:gd name="T15" fmla="*/ 0 h 484"/>
                  <a:gd name="T16" fmla="*/ 820 w 820"/>
                  <a:gd name="T17" fmla="*/ 314 h 484"/>
                  <a:gd name="T18" fmla="*/ 820 w 820"/>
                  <a:gd name="T19" fmla="*/ 408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0" h="484">
                    <a:moveTo>
                      <a:pt x="820" y="484"/>
                    </a:moveTo>
                    <a:lnTo>
                      <a:pt x="0" y="169"/>
                    </a:lnTo>
                    <a:lnTo>
                      <a:pt x="0" y="106"/>
                    </a:lnTo>
                    <a:lnTo>
                      <a:pt x="820" y="463"/>
                    </a:lnTo>
                    <a:lnTo>
                      <a:pt x="820" y="484"/>
                    </a:lnTo>
                    <a:moveTo>
                      <a:pt x="820" y="408"/>
                    </a:moveTo>
                    <a:lnTo>
                      <a:pt x="0" y="51"/>
                    </a:lnTo>
                    <a:lnTo>
                      <a:pt x="0" y="0"/>
                    </a:lnTo>
                    <a:lnTo>
                      <a:pt x="820" y="314"/>
                    </a:lnTo>
                    <a:lnTo>
                      <a:pt x="820" y="408"/>
                    </a:lnTo>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75" name="Freeform 2264"/>
              <p:cNvSpPr>
                <a:spLocks/>
              </p:cNvSpPr>
              <p:nvPr/>
            </p:nvSpPr>
            <p:spPr bwMode="auto">
              <a:xfrm>
                <a:off x="6412" y="1446"/>
                <a:ext cx="71" cy="36"/>
              </a:xfrm>
              <a:custGeom>
                <a:avLst/>
                <a:gdLst>
                  <a:gd name="T0" fmla="*/ 71 w 71"/>
                  <a:gd name="T1" fmla="*/ 36 h 36"/>
                  <a:gd name="T2" fmla="*/ 0 w 71"/>
                  <a:gd name="T3" fmla="*/ 5 h 36"/>
                  <a:gd name="T4" fmla="*/ 0 w 71"/>
                  <a:gd name="T5" fmla="*/ 0 h 36"/>
                  <a:gd name="T6" fmla="*/ 71 w 71"/>
                  <a:gd name="T7" fmla="*/ 31 h 36"/>
                  <a:gd name="T8" fmla="*/ 71 w 71"/>
                  <a:gd name="T9" fmla="*/ 36 h 36"/>
                </a:gdLst>
                <a:ahLst/>
                <a:cxnLst>
                  <a:cxn ang="0">
                    <a:pos x="T0" y="T1"/>
                  </a:cxn>
                  <a:cxn ang="0">
                    <a:pos x="T2" y="T3"/>
                  </a:cxn>
                  <a:cxn ang="0">
                    <a:pos x="T4" y="T5"/>
                  </a:cxn>
                  <a:cxn ang="0">
                    <a:pos x="T6" y="T7"/>
                  </a:cxn>
                  <a:cxn ang="0">
                    <a:pos x="T8" y="T9"/>
                  </a:cxn>
                </a:cxnLst>
                <a:rect l="0" t="0" r="r" b="b"/>
                <a:pathLst>
                  <a:path w="71" h="36">
                    <a:moveTo>
                      <a:pt x="71" y="36"/>
                    </a:moveTo>
                    <a:lnTo>
                      <a:pt x="0" y="5"/>
                    </a:lnTo>
                    <a:lnTo>
                      <a:pt x="0" y="0"/>
                    </a:lnTo>
                    <a:lnTo>
                      <a:pt x="71" y="31"/>
                    </a:lnTo>
                    <a:lnTo>
                      <a:pt x="71"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76" name="Freeform 2265"/>
              <p:cNvSpPr>
                <a:spLocks noEditPoints="1"/>
              </p:cNvSpPr>
              <p:nvPr/>
            </p:nvSpPr>
            <p:spPr bwMode="auto">
              <a:xfrm>
                <a:off x="6306" y="1405"/>
                <a:ext cx="106" cy="52"/>
              </a:xfrm>
              <a:custGeom>
                <a:avLst/>
                <a:gdLst>
                  <a:gd name="T0" fmla="*/ 1232 w 1232"/>
                  <a:gd name="T1" fmla="*/ 600 h 600"/>
                  <a:gd name="T2" fmla="*/ 810 w 1232"/>
                  <a:gd name="T3" fmla="*/ 438 h 600"/>
                  <a:gd name="T4" fmla="*/ 810 w 1232"/>
                  <a:gd name="T5" fmla="*/ 352 h 600"/>
                  <a:gd name="T6" fmla="*/ 1232 w 1232"/>
                  <a:gd name="T7" fmla="*/ 537 h 600"/>
                  <a:gd name="T8" fmla="*/ 1232 w 1232"/>
                  <a:gd name="T9" fmla="*/ 600 h 600"/>
                  <a:gd name="T10" fmla="*/ 1232 w 1232"/>
                  <a:gd name="T11" fmla="*/ 482 h 600"/>
                  <a:gd name="T12" fmla="*/ 810 w 1232"/>
                  <a:gd name="T13" fmla="*/ 298 h 600"/>
                  <a:gd name="T14" fmla="*/ 810 w 1232"/>
                  <a:gd name="T15" fmla="*/ 268 h 600"/>
                  <a:gd name="T16" fmla="*/ 1232 w 1232"/>
                  <a:gd name="T17" fmla="*/ 431 h 600"/>
                  <a:gd name="T18" fmla="*/ 1232 w 1232"/>
                  <a:gd name="T19" fmla="*/ 482 h 600"/>
                  <a:gd name="T20" fmla="*/ 760 w 1232"/>
                  <a:gd name="T21" fmla="*/ 419 h 600"/>
                  <a:gd name="T22" fmla="*/ 0 w 1232"/>
                  <a:gd name="T23" fmla="*/ 127 h 600"/>
                  <a:gd name="T24" fmla="*/ 0 w 1232"/>
                  <a:gd name="T25" fmla="*/ 0 h 600"/>
                  <a:gd name="T26" fmla="*/ 760 w 1232"/>
                  <a:gd name="T27" fmla="*/ 331 h 600"/>
                  <a:gd name="T28" fmla="*/ 760 w 1232"/>
                  <a:gd name="T29" fmla="*/ 419 h 600"/>
                  <a:gd name="T30" fmla="*/ 760 w 1232"/>
                  <a:gd name="T31" fmla="*/ 276 h 600"/>
                  <a:gd name="T32" fmla="*/ 245 w 1232"/>
                  <a:gd name="T33" fmla="*/ 52 h 600"/>
                  <a:gd name="T34" fmla="*/ 760 w 1232"/>
                  <a:gd name="T35" fmla="*/ 249 h 600"/>
                  <a:gd name="T36" fmla="*/ 760 w 1232"/>
                  <a:gd name="T37" fmla="*/ 276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2" h="600">
                    <a:moveTo>
                      <a:pt x="1232" y="600"/>
                    </a:moveTo>
                    <a:lnTo>
                      <a:pt x="810" y="438"/>
                    </a:lnTo>
                    <a:lnTo>
                      <a:pt x="810" y="352"/>
                    </a:lnTo>
                    <a:lnTo>
                      <a:pt x="1232" y="537"/>
                    </a:lnTo>
                    <a:lnTo>
                      <a:pt x="1232" y="600"/>
                    </a:lnTo>
                    <a:moveTo>
                      <a:pt x="1232" y="482"/>
                    </a:moveTo>
                    <a:lnTo>
                      <a:pt x="810" y="298"/>
                    </a:lnTo>
                    <a:lnTo>
                      <a:pt x="810" y="268"/>
                    </a:lnTo>
                    <a:lnTo>
                      <a:pt x="1232" y="431"/>
                    </a:lnTo>
                    <a:lnTo>
                      <a:pt x="1232" y="482"/>
                    </a:lnTo>
                    <a:moveTo>
                      <a:pt x="760" y="419"/>
                    </a:moveTo>
                    <a:lnTo>
                      <a:pt x="0" y="127"/>
                    </a:lnTo>
                    <a:lnTo>
                      <a:pt x="0" y="0"/>
                    </a:lnTo>
                    <a:lnTo>
                      <a:pt x="760" y="331"/>
                    </a:lnTo>
                    <a:lnTo>
                      <a:pt x="760" y="419"/>
                    </a:lnTo>
                    <a:moveTo>
                      <a:pt x="760" y="276"/>
                    </a:moveTo>
                    <a:lnTo>
                      <a:pt x="245" y="52"/>
                    </a:lnTo>
                    <a:lnTo>
                      <a:pt x="760" y="249"/>
                    </a:lnTo>
                    <a:lnTo>
                      <a:pt x="760" y="276"/>
                    </a:lnTo>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77" name="Freeform 2266"/>
              <p:cNvSpPr>
                <a:spLocks noEditPoints="1"/>
              </p:cNvSpPr>
              <p:nvPr/>
            </p:nvSpPr>
            <p:spPr bwMode="auto">
              <a:xfrm>
                <a:off x="6371" y="1426"/>
                <a:ext cx="5" cy="17"/>
              </a:xfrm>
              <a:custGeom>
                <a:avLst/>
                <a:gdLst>
                  <a:gd name="T0" fmla="*/ 50 w 50"/>
                  <a:gd name="T1" fmla="*/ 189 h 189"/>
                  <a:gd name="T2" fmla="*/ 0 w 50"/>
                  <a:gd name="T3" fmla="*/ 170 h 189"/>
                  <a:gd name="T4" fmla="*/ 0 w 50"/>
                  <a:gd name="T5" fmla="*/ 82 h 189"/>
                  <a:gd name="T6" fmla="*/ 50 w 50"/>
                  <a:gd name="T7" fmla="*/ 103 h 189"/>
                  <a:gd name="T8" fmla="*/ 50 w 50"/>
                  <a:gd name="T9" fmla="*/ 189 h 189"/>
                  <a:gd name="T10" fmla="*/ 50 w 50"/>
                  <a:gd name="T11" fmla="*/ 49 h 189"/>
                  <a:gd name="T12" fmla="*/ 0 w 50"/>
                  <a:gd name="T13" fmla="*/ 27 h 189"/>
                  <a:gd name="T14" fmla="*/ 0 w 50"/>
                  <a:gd name="T15" fmla="*/ 0 h 189"/>
                  <a:gd name="T16" fmla="*/ 50 w 50"/>
                  <a:gd name="T17" fmla="*/ 19 h 189"/>
                  <a:gd name="T18" fmla="*/ 50 w 50"/>
                  <a:gd name="T19" fmla="*/ 4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89">
                    <a:moveTo>
                      <a:pt x="50" y="189"/>
                    </a:moveTo>
                    <a:lnTo>
                      <a:pt x="0" y="170"/>
                    </a:lnTo>
                    <a:lnTo>
                      <a:pt x="0" y="82"/>
                    </a:lnTo>
                    <a:lnTo>
                      <a:pt x="50" y="103"/>
                    </a:lnTo>
                    <a:lnTo>
                      <a:pt x="50" y="189"/>
                    </a:lnTo>
                    <a:moveTo>
                      <a:pt x="50" y="49"/>
                    </a:moveTo>
                    <a:lnTo>
                      <a:pt x="0" y="27"/>
                    </a:lnTo>
                    <a:lnTo>
                      <a:pt x="0" y="0"/>
                    </a:lnTo>
                    <a:lnTo>
                      <a:pt x="50" y="19"/>
                    </a:lnTo>
                    <a:lnTo>
                      <a:pt x="50" y="4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78" name="Freeform 2267"/>
              <p:cNvSpPr>
                <a:spLocks/>
              </p:cNvSpPr>
              <p:nvPr/>
            </p:nvSpPr>
            <p:spPr bwMode="auto">
              <a:xfrm>
                <a:off x="6306" y="1401"/>
                <a:ext cx="106" cy="50"/>
              </a:xfrm>
              <a:custGeom>
                <a:avLst/>
                <a:gdLst>
                  <a:gd name="T0" fmla="*/ 106 w 106"/>
                  <a:gd name="T1" fmla="*/ 50 h 50"/>
                  <a:gd name="T2" fmla="*/ 70 w 106"/>
                  <a:gd name="T3" fmla="*/ 34 h 50"/>
                  <a:gd name="T4" fmla="*/ 65 w 106"/>
                  <a:gd name="T5" fmla="*/ 32 h 50"/>
                  <a:gd name="T6" fmla="*/ 0 w 106"/>
                  <a:gd name="T7" fmla="*/ 4 h 50"/>
                  <a:gd name="T8" fmla="*/ 0 w 106"/>
                  <a:gd name="T9" fmla="*/ 0 h 50"/>
                  <a:gd name="T10" fmla="*/ 21 w 106"/>
                  <a:gd name="T11" fmla="*/ 8 h 50"/>
                  <a:gd name="T12" fmla="*/ 65 w 106"/>
                  <a:gd name="T13" fmla="*/ 28 h 50"/>
                  <a:gd name="T14" fmla="*/ 70 w 106"/>
                  <a:gd name="T15" fmla="*/ 29 h 50"/>
                  <a:gd name="T16" fmla="*/ 106 w 106"/>
                  <a:gd name="T17" fmla="*/ 45 h 50"/>
                  <a:gd name="T18" fmla="*/ 106 w 106"/>
                  <a:gd name="T1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50">
                    <a:moveTo>
                      <a:pt x="106" y="50"/>
                    </a:moveTo>
                    <a:lnTo>
                      <a:pt x="70" y="34"/>
                    </a:lnTo>
                    <a:lnTo>
                      <a:pt x="65" y="32"/>
                    </a:lnTo>
                    <a:lnTo>
                      <a:pt x="0" y="4"/>
                    </a:lnTo>
                    <a:lnTo>
                      <a:pt x="0" y="0"/>
                    </a:lnTo>
                    <a:lnTo>
                      <a:pt x="21" y="8"/>
                    </a:lnTo>
                    <a:lnTo>
                      <a:pt x="65" y="28"/>
                    </a:lnTo>
                    <a:lnTo>
                      <a:pt x="70" y="29"/>
                    </a:lnTo>
                    <a:lnTo>
                      <a:pt x="106" y="45"/>
                    </a:lnTo>
                    <a:lnTo>
                      <a:pt x="106" y="5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79" name="Freeform 2268"/>
              <p:cNvSpPr>
                <a:spLocks noEditPoints="1"/>
              </p:cNvSpPr>
              <p:nvPr/>
            </p:nvSpPr>
            <p:spPr bwMode="auto">
              <a:xfrm>
                <a:off x="6483" y="1469"/>
                <a:ext cx="64" cy="28"/>
              </a:xfrm>
              <a:custGeom>
                <a:avLst/>
                <a:gdLst>
                  <a:gd name="T0" fmla="*/ 744 w 744"/>
                  <a:gd name="T1" fmla="*/ 321 h 321"/>
                  <a:gd name="T2" fmla="*/ 258 w 744"/>
                  <a:gd name="T3" fmla="*/ 128 h 321"/>
                  <a:gd name="T4" fmla="*/ 258 w 744"/>
                  <a:gd name="T5" fmla="*/ 99 h 321"/>
                  <a:gd name="T6" fmla="*/ 303 w 744"/>
                  <a:gd name="T7" fmla="*/ 116 h 321"/>
                  <a:gd name="T8" fmla="*/ 744 w 744"/>
                  <a:gd name="T9" fmla="*/ 291 h 321"/>
                  <a:gd name="T10" fmla="*/ 744 w 744"/>
                  <a:gd name="T11" fmla="*/ 321 h 321"/>
                  <a:gd name="T12" fmla="*/ 208 w 744"/>
                  <a:gd name="T13" fmla="*/ 109 h 321"/>
                  <a:gd name="T14" fmla="*/ 0 w 744"/>
                  <a:gd name="T15" fmla="*/ 26 h 321"/>
                  <a:gd name="T16" fmla="*/ 0 w 744"/>
                  <a:gd name="T17" fmla="*/ 94 h 321"/>
                  <a:gd name="T18" fmla="*/ 0 w 744"/>
                  <a:gd name="T19" fmla="*/ 0 h 321"/>
                  <a:gd name="T20" fmla="*/ 208 w 744"/>
                  <a:gd name="T21" fmla="*/ 80 h 321"/>
                  <a:gd name="T22" fmla="*/ 208 w 744"/>
                  <a:gd name="T23" fmla="*/ 10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4" h="321">
                    <a:moveTo>
                      <a:pt x="744" y="321"/>
                    </a:moveTo>
                    <a:lnTo>
                      <a:pt x="258" y="128"/>
                    </a:lnTo>
                    <a:lnTo>
                      <a:pt x="258" y="99"/>
                    </a:lnTo>
                    <a:lnTo>
                      <a:pt x="303" y="116"/>
                    </a:lnTo>
                    <a:lnTo>
                      <a:pt x="744" y="291"/>
                    </a:lnTo>
                    <a:lnTo>
                      <a:pt x="744" y="321"/>
                    </a:lnTo>
                    <a:moveTo>
                      <a:pt x="208" y="109"/>
                    </a:moveTo>
                    <a:lnTo>
                      <a:pt x="0" y="26"/>
                    </a:lnTo>
                    <a:lnTo>
                      <a:pt x="0" y="94"/>
                    </a:lnTo>
                    <a:lnTo>
                      <a:pt x="0" y="0"/>
                    </a:lnTo>
                    <a:lnTo>
                      <a:pt x="208" y="80"/>
                    </a:lnTo>
                    <a:lnTo>
                      <a:pt x="208" y="109"/>
                    </a:lnTo>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80" name="Freeform 2269"/>
              <p:cNvSpPr>
                <a:spLocks/>
              </p:cNvSpPr>
              <p:nvPr/>
            </p:nvSpPr>
            <p:spPr bwMode="auto">
              <a:xfrm>
                <a:off x="6501" y="1476"/>
                <a:ext cx="4" cy="4"/>
              </a:xfrm>
              <a:custGeom>
                <a:avLst/>
                <a:gdLst>
                  <a:gd name="T0" fmla="*/ 4 w 4"/>
                  <a:gd name="T1" fmla="*/ 4 h 4"/>
                  <a:gd name="T2" fmla="*/ 0 w 4"/>
                  <a:gd name="T3" fmla="*/ 2 h 4"/>
                  <a:gd name="T4" fmla="*/ 0 w 4"/>
                  <a:gd name="T5" fmla="*/ 0 h 4"/>
                  <a:gd name="T6" fmla="*/ 4 w 4"/>
                  <a:gd name="T7" fmla="*/ 2 h 4"/>
                  <a:gd name="T8" fmla="*/ 4 w 4"/>
                  <a:gd name="T9" fmla="*/ 4 h 4"/>
                </a:gdLst>
                <a:ahLst/>
                <a:cxnLst>
                  <a:cxn ang="0">
                    <a:pos x="T0" y="T1"/>
                  </a:cxn>
                  <a:cxn ang="0">
                    <a:pos x="T2" y="T3"/>
                  </a:cxn>
                  <a:cxn ang="0">
                    <a:pos x="T4" y="T5"/>
                  </a:cxn>
                  <a:cxn ang="0">
                    <a:pos x="T6" y="T7"/>
                  </a:cxn>
                  <a:cxn ang="0">
                    <a:pos x="T8" y="T9"/>
                  </a:cxn>
                </a:cxnLst>
                <a:rect l="0" t="0" r="r" b="b"/>
                <a:pathLst>
                  <a:path w="4" h="4">
                    <a:moveTo>
                      <a:pt x="4" y="4"/>
                    </a:moveTo>
                    <a:lnTo>
                      <a:pt x="0" y="2"/>
                    </a:lnTo>
                    <a:lnTo>
                      <a:pt x="0" y="0"/>
                    </a:lnTo>
                    <a:lnTo>
                      <a:pt x="4" y="2"/>
                    </a:lnTo>
                    <a:lnTo>
                      <a:pt x="4"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81" name="Freeform 2270"/>
              <p:cNvSpPr>
                <a:spLocks/>
              </p:cNvSpPr>
              <p:nvPr/>
            </p:nvSpPr>
            <p:spPr bwMode="auto">
              <a:xfrm>
                <a:off x="6509" y="1479"/>
                <a:ext cx="38" cy="15"/>
              </a:xfrm>
              <a:custGeom>
                <a:avLst/>
                <a:gdLst>
                  <a:gd name="T0" fmla="*/ 38 w 38"/>
                  <a:gd name="T1" fmla="*/ 15 h 15"/>
                  <a:gd name="T2" fmla="*/ 0 w 38"/>
                  <a:gd name="T3" fmla="*/ 0 h 15"/>
                  <a:gd name="T4" fmla="*/ 38 w 38"/>
                  <a:gd name="T5" fmla="*/ 15 h 15"/>
                  <a:gd name="T6" fmla="*/ 38 w 38"/>
                  <a:gd name="T7" fmla="*/ 15 h 15"/>
                </a:gdLst>
                <a:ahLst/>
                <a:cxnLst>
                  <a:cxn ang="0">
                    <a:pos x="T0" y="T1"/>
                  </a:cxn>
                  <a:cxn ang="0">
                    <a:pos x="T2" y="T3"/>
                  </a:cxn>
                  <a:cxn ang="0">
                    <a:pos x="T4" y="T5"/>
                  </a:cxn>
                  <a:cxn ang="0">
                    <a:pos x="T6" y="T7"/>
                  </a:cxn>
                </a:cxnLst>
                <a:rect l="0" t="0" r="r" b="b"/>
                <a:pathLst>
                  <a:path w="38" h="15">
                    <a:moveTo>
                      <a:pt x="38" y="15"/>
                    </a:moveTo>
                    <a:lnTo>
                      <a:pt x="0" y="0"/>
                    </a:lnTo>
                    <a:lnTo>
                      <a:pt x="38" y="15"/>
                    </a:lnTo>
                    <a:lnTo>
                      <a:pt x="38" y="15"/>
                    </a:lnTo>
                    <a:close/>
                  </a:path>
                </a:pathLst>
              </a:custGeom>
              <a:solidFill>
                <a:srgbClr val="2C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82" name="Freeform 2271"/>
              <p:cNvSpPr>
                <a:spLocks noEditPoints="1"/>
              </p:cNvSpPr>
              <p:nvPr/>
            </p:nvSpPr>
            <p:spPr bwMode="auto">
              <a:xfrm>
                <a:off x="6483" y="1471"/>
                <a:ext cx="64" cy="34"/>
              </a:xfrm>
              <a:custGeom>
                <a:avLst/>
                <a:gdLst>
                  <a:gd name="T0" fmla="*/ 744 w 744"/>
                  <a:gd name="T1" fmla="*/ 393 h 393"/>
                  <a:gd name="T2" fmla="*/ 258 w 744"/>
                  <a:gd name="T3" fmla="*/ 181 h 393"/>
                  <a:gd name="T4" fmla="*/ 258 w 744"/>
                  <a:gd name="T5" fmla="*/ 102 h 393"/>
                  <a:gd name="T6" fmla="*/ 744 w 744"/>
                  <a:gd name="T7" fmla="*/ 295 h 393"/>
                  <a:gd name="T8" fmla="*/ 744 w 744"/>
                  <a:gd name="T9" fmla="*/ 393 h 393"/>
                  <a:gd name="T10" fmla="*/ 396 w 744"/>
                  <a:gd name="T11" fmla="*/ 296 h 393"/>
                  <a:gd name="T12" fmla="*/ 258 w 744"/>
                  <a:gd name="T13" fmla="*/ 243 h 393"/>
                  <a:gd name="T14" fmla="*/ 258 w 744"/>
                  <a:gd name="T15" fmla="*/ 235 h 393"/>
                  <a:gd name="T16" fmla="*/ 396 w 744"/>
                  <a:gd name="T17" fmla="*/ 296 h 393"/>
                  <a:gd name="T18" fmla="*/ 208 w 744"/>
                  <a:gd name="T19" fmla="*/ 223 h 393"/>
                  <a:gd name="T20" fmla="*/ 0 w 744"/>
                  <a:gd name="T21" fmla="*/ 144 h 393"/>
                  <a:gd name="T22" fmla="*/ 0 w 744"/>
                  <a:gd name="T23" fmla="*/ 123 h 393"/>
                  <a:gd name="T24" fmla="*/ 208 w 744"/>
                  <a:gd name="T25" fmla="*/ 214 h 393"/>
                  <a:gd name="T26" fmla="*/ 208 w 744"/>
                  <a:gd name="T27" fmla="*/ 223 h 393"/>
                  <a:gd name="T28" fmla="*/ 208 w 744"/>
                  <a:gd name="T29" fmla="*/ 159 h 393"/>
                  <a:gd name="T30" fmla="*/ 0 w 744"/>
                  <a:gd name="T31" fmla="*/ 68 h 393"/>
                  <a:gd name="T32" fmla="*/ 0 w 744"/>
                  <a:gd name="T33" fmla="*/ 0 h 393"/>
                  <a:gd name="T34" fmla="*/ 208 w 744"/>
                  <a:gd name="T35" fmla="*/ 83 h 393"/>
                  <a:gd name="T36" fmla="*/ 208 w 744"/>
                  <a:gd name="T37" fmla="*/ 159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4" h="393">
                    <a:moveTo>
                      <a:pt x="744" y="393"/>
                    </a:moveTo>
                    <a:lnTo>
                      <a:pt x="258" y="181"/>
                    </a:lnTo>
                    <a:lnTo>
                      <a:pt x="258" y="102"/>
                    </a:lnTo>
                    <a:lnTo>
                      <a:pt x="744" y="295"/>
                    </a:lnTo>
                    <a:lnTo>
                      <a:pt x="744" y="393"/>
                    </a:lnTo>
                    <a:moveTo>
                      <a:pt x="396" y="296"/>
                    </a:moveTo>
                    <a:lnTo>
                      <a:pt x="258" y="243"/>
                    </a:lnTo>
                    <a:lnTo>
                      <a:pt x="258" y="235"/>
                    </a:lnTo>
                    <a:lnTo>
                      <a:pt x="396" y="296"/>
                    </a:lnTo>
                    <a:moveTo>
                      <a:pt x="208" y="223"/>
                    </a:moveTo>
                    <a:lnTo>
                      <a:pt x="0" y="144"/>
                    </a:lnTo>
                    <a:lnTo>
                      <a:pt x="0" y="123"/>
                    </a:lnTo>
                    <a:lnTo>
                      <a:pt x="208" y="214"/>
                    </a:lnTo>
                    <a:lnTo>
                      <a:pt x="208" y="223"/>
                    </a:lnTo>
                    <a:moveTo>
                      <a:pt x="208" y="159"/>
                    </a:moveTo>
                    <a:lnTo>
                      <a:pt x="0" y="68"/>
                    </a:lnTo>
                    <a:lnTo>
                      <a:pt x="0" y="0"/>
                    </a:lnTo>
                    <a:lnTo>
                      <a:pt x="208" y="83"/>
                    </a:lnTo>
                    <a:lnTo>
                      <a:pt x="208" y="159"/>
                    </a:lnTo>
                  </a:path>
                </a:pathLst>
              </a:custGeom>
              <a:solidFill>
                <a:srgbClr val="2C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83" name="Freeform 2272"/>
              <p:cNvSpPr>
                <a:spLocks noEditPoints="1"/>
              </p:cNvSpPr>
              <p:nvPr/>
            </p:nvSpPr>
            <p:spPr bwMode="auto">
              <a:xfrm>
                <a:off x="6501" y="1478"/>
                <a:ext cx="4" cy="14"/>
              </a:xfrm>
              <a:custGeom>
                <a:avLst/>
                <a:gdLst>
                  <a:gd name="T0" fmla="*/ 50 w 50"/>
                  <a:gd name="T1" fmla="*/ 160 h 160"/>
                  <a:gd name="T2" fmla="*/ 0 w 50"/>
                  <a:gd name="T3" fmla="*/ 140 h 160"/>
                  <a:gd name="T4" fmla="*/ 0 w 50"/>
                  <a:gd name="T5" fmla="*/ 131 h 160"/>
                  <a:gd name="T6" fmla="*/ 50 w 50"/>
                  <a:gd name="T7" fmla="*/ 152 h 160"/>
                  <a:gd name="T8" fmla="*/ 50 w 50"/>
                  <a:gd name="T9" fmla="*/ 160 h 160"/>
                  <a:gd name="T10" fmla="*/ 50 w 50"/>
                  <a:gd name="T11" fmla="*/ 98 h 160"/>
                  <a:gd name="T12" fmla="*/ 0 w 50"/>
                  <a:gd name="T13" fmla="*/ 76 h 160"/>
                  <a:gd name="T14" fmla="*/ 0 w 50"/>
                  <a:gd name="T15" fmla="*/ 0 h 160"/>
                  <a:gd name="T16" fmla="*/ 50 w 50"/>
                  <a:gd name="T17" fmla="*/ 19 h 160"/>
                  <a:gd name="T18" fmla="*/ 50 w 50"/>
                  <a:gd name="T19" fmla="*/ 9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60">
                    <a:moveTo>
                      <a:pt x="50" y="160"/>
                    </a:moveTo>
                    <a:lnTo>
                      <a:pt x="0" y="140"/>
                    </a:lnTo>
                    <a:lnTo>
                      <a:pt x="0" y="131"/>
                    </a:lnTo>
                    <a:lnTo>
                      <a:pt x="50" y="152"/>
                    </a:lnTo>
                    <a:lnTo>
                      <a:pt x="50" y="160"/>
                    </a:lnTo>
                    <a:moveTo>
                      <a:pt x="50" y="98"/>
                    </a:moveTo>
                    <a:lnTo>
                      <a:pt x="0" y="76"/>
                    </a:lnTo>
                    <a:lnTo>
                      <a:pt x="0" y="0"/>
                    </a:lnTo>
                    <a:lnTo>
                      <a:pt x="50" y="19"/>
                    </a:lnTo>
                    <a:lnTo>
                      <a:pt x="50" y="98"/>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84" name="Freeform 2273"/>
              <p:cNvSpPr>
                <a:spLocks/>
              </p:cNvSpPr>
              <p:nvPr/>
            </p:nvSpPr>
            <p:spPr bwMode="auto">
              <a:xfrm>
                <a:off x="6483" y="1477"/>
                <a:ext cx="64" cy="31"/>
              </a:xfrm>
              <a:custGeom>
                <a:avLst/>
                <a:gdLst>
                  <a:gd name="T0" fmla="*/ 64 w 64"/>
                  <a:gd name="T1" fmla="*/ 31 h 31"/>
                  <a:gd name="T2" fmla="*/ 34 w 64"/>
                  <a:gd name="T3" fmla="*/ 20 h 31"/>
                  <a:gd name="T4" fmla="*/ 22 w 64"/>
                  <a:gd name="T5" fmla="*/ 15 h 31"/>
                  <a:gd name="T6" fmla="*/ 18 w 64"/>
                  <a:gd name="T7" fmla="*/ 13 h 31"/>
                  <a:gd name="T8" fmla="*/ 0 w 64"/>
                  <a:gd name="T9" fmla="*/ 5 h 31"/>
                  <a:gd name="T10" fmla="*/ 0 w 64"/>
                  <a:gd name="T11" fmla="*/ 0 h 31"/>
                  <a:gd name="T12" fmla="*/ 18 w 64"/>
                  <a:gd name="T13" fmla="*/ 8 h 31"/>
                  <a:gd name="T14" fmla="*/ 22 w 64"/>
                  <a:gd name="T15" fmla="*/ 10 h 31"/>
                  <a:gd name="T16" fmla="*/ 64 w 64"/>
                  <a:gd name="T17" fmla="*/ 28 h 31"/>
                  <a:gd name="T18" fmla="*/ 64 w 64"/>
                  <a:gd name="T1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31">
                    <a:moveTo>
                      <a:pt x="64" y="31"/>
                    </a:moveTo>
                    <a:lnTo>
                      <a:pt x="34" y="20"/>
                    </a:lnTo>
                    <a:lnTo>
                      <a:pt x="22" y="15"/>
                    </a:lnTo>
                    <a:lnTo>
                      <a:pt x="18" y="13"/>
                    </a:lnTo>
                    <a:lnTo>
                      <a:pt x="0" y="5"/>
                    </a:lnTo>
                    <a:lnTo>
                      <a:pt x="0" y="0"/>
                    </a:lnTo>
                    <a:lnTo>
                      <a:pt x="18" y="8"/>
                    </a:lnTo>
                    <a:lnTo>
                      <a:pt x="22" y="10"/>
                    </a:lnTo>
                    <a:lnTo>
                      <a:pt x="64" y="28"/>
                    </a:lnTo>
                    <a:lnTo>
                      <a:pt x="64" y="3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85" name="Freeform 2274"/>
              <p:cNvSpPr>
                <a:spLocks noEditPoints="1"/>
              </p:cNvSpPr>
              <p:nvPr/>
            </p:nvSpPr>
            <p:spPr bwMode="auto">
              <a:xfrm>
                <a:off x="6267" y="1310"/>
                <a:ext cx="39" cy="2750"/>
              </a:xfrm>
              <a:custGeom>
                <a:avLst/>
                <a:gdLst>
                  <a:gd name="T0" fmla="*/ 454 w 454"/>
                  <a:gd name="T1" fmla="*/ 31843 h 31843"/>
                  <a:gd name="T2" fmla="*/ 360 w 454"/>
                  <a:gd name="T3" fmla="*/ 31843 h 31843"/>
                  <a:gd name="T4" fmla="*/ 360 w 454"/>
                  <a:gd name="T5" fmla="*/ 30371 h 31843"/>
                  <a:gd name="T6" fmla="*/ 0 w 454"/>
                  <a:gd name="T7" fmla="*/ 30371 h 31843"/>
                  <a:gd name="T8" fmla="*/ 0 w 454"/>
                  <a:gd name="T9" fmla="*/ 145 h 31843"/>
                  <a:gd name="T10" fmla="*/ 454 w 454"/>
                  <a:gd name="T11" fmla="*/ 349 h 31843"/>
                  <a:gd name="T12" fmla="*/ 454 w 454"/>
                  <a:gd name="T13" fmla="*/ 1037 h 31843"/>
                  <a:gd name="T14" fmla="*/ 65 w 454"/>
                  <a:gd name="T15" fmla="*/ 868 h 31843"/>
                  <a:gd name="T16" fmla="*/ 45 w 454"/>
                  <a:gd name="T17" fmla="*/ 914 h 31843"/>
                  <a:gd name="T18" fmla="*/ 361 w 454"/>
                  <a:gd name="T19" fmla="*/ 1051 h 31843"/>
                  <a:gd name="T20" fmla="*/ 361 w 454"/>
                  <a:gd name="T21" fmla="*/ 1184 h 31843"/>
                  <a:gd name="T22" fmla="*/ 454 w 454"/>
                  <a:gd name="T23" fmla="*/ 1219 h 31843"/>
                  <a:gd name="T24" fmla="*/ 454 w 454"/>
                  <a:gd name="T25" fmla="*/ 31843 h 31843"/>
                  <a:gd name="T26" fmla="*/ 454 w 454"/>
                  <a:gd name="T27" fmla="*/ 294 h 31843"/>
                  <a:gd name="T28" fmla="*/ 0 w 454"/>
                  <a:gd name="T29" fmla="*/ 90 h 31843"/>
                  <a:gd name="T30" fmla="*/ 0 w 454"/>
                  <a:gd name="T31" fmla="*/ 0 h 31843"/>
                  <a:gd name="T32" fmla="*/ 454 w 454"/>
                  <a:gd name="T33" fmla="*/ 212 h 31843"/>
                  <a:gd name="T34" fmla="*/ 454 w 454"/>
                  <a:gd name="T35" fmla="*/ 294 h 3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4" h="31843">
                    <a:moveTo>
                      <a:pt x="454" y="31843"/>
                    </a:moveTo>
                    <a:lnTo>
                      <a:pt x="360" y="31843"/>
                    </a:lnTo>
                    <a:lnTo>
                      <a:pt x="360" y="30371"/>
                    </a:lnTo>
                    <a:lnTo>
                      <a:pt x="0" y="30371"/>
                    </a:lnTo>
                    <a:lnTo>
                      <a:pt x="0" y="145"/>
                    </a:lnTo>
                    <a:lnTo>
                      <a:pt x="454" y="349"/>
                    </a:lnTo>
                    <a:lnTo>
                      <a:pt x="454" y="1037"/>
                    </a:lnTo>
                    <a:lnTo>
                      <a:pt x="65" y="868"/>
                    </a:lnTo>
                    <a:lnTo>
                      <a:pt x="45" y="914"/>
                    </a:lnTo>
                    <a:lnTo>
                      <a:pt x="361" y="1051"/>
                    </a:lnTo>
                    <a:lnTo>
                      <a:pt x="361" y="1184"/>
                    </a:lnTo>
                    <a:lnTo>
                      <a:pt x="454" y="1219"/>
                    </a:lnTo>
                    <a:lnTo>
                      <a:pt x="454" y="31843"/>
                    </a:lnTo>
                    <a:moveTo>
                      <a:pt x="454" y="294"/>
                    </a:moveTo>
                    <a:lnTo>
                      <a:pt x="0" y="90"/>
                    </a:lnTo>
                    <a:lnTo>
                      <a:pt x="0" y="0"/>
                    </a:lnTo>
                    <a:lnTo>
                      <a:pt x="454" y="212"/>
                    </a:lnTo>
                    <a:lnTo>
                      <a:pt x="454" y="294"/>
                    </a:lnTo>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86" name="Freeform 2275"/>
              <p:cNvSpPr>
                <a:spLocks/>
              </p:cNvSpPr>
              <p:nvPr/>
            </p:nvSpPr>
            <p:spPr bwMode="auto">
              <a:xfrm>
                <a:off x="6267" y="1318"/>
                <a:ext cx="39" cy="23"/>
              </a:xfrm>
              <a:custGeom>
                <a:avLst/>
                <a:gdLst>
                  <a:gd name="T0" fmla="*/ 39 w 39"/>
                  <a:gd name="T1" fmla="*/ 23 h 23"/>
                  <a:gd name="T2" fmla="*/ 0 w 39"/>
                  <a:gd name="T3" fmla="*/ 5 h 23"/>
                  <a:gd name="T4" fmla="*/ 0 w 39"/>
                  <a:gd name="T5" fmla="*/ 0 h 23"/>
                  <a:gd name="T6" fmla="*/ 39 w 39"/>
                  <a:gd name="T7" fmla="*/ 18 h 23"/>
                  <a:gd name="T8" fmla="*/ 39 w 39"/>
                  <a:gd name="T9" fmla="*/ 23 h 23"/>
                </a:gdLst>
                <a:ahLst/>
                <a:cxnLst>
                  <a:cxn ang="0">
                    <a:pos x="T0" y="T1"/>
                  </a:cxn>
                  <a:cxn ang="0">
                    <a:pos x="T2" y="T3"/>
                  </a:cxn>
                  <a:cxn ang="0">
                    <a:pos x="T4" y="T5"/>
                  </a:cxn>
                  <a:cxn ang="0">
                    <a:pos x="T6" y="T7"/>
                  </a:cxn>
                  <a:cxn ang="0">
                    <a:pos x="T8" y="T9"/>
                  </a:cxn>
                </a:cxnLst>
                <a:rect l="0" t="0" r="r" b="b"/>
                <a:pathLst>
                  <a:path w="39" h="23">
                    <a:moveTo>
                      <a:pt x="39" y="23"/>
                    </a:moveTo>
                    <a:lnTo>
                      <a:pt x="0" y="5"/>
                    </a:lnTo>
                    <a:lnTo>
                      <a:pt x="0" y="0"/>
                    </a:lnTo>
                    <a:lnTo>
                      <a:pt x="39" y="18"/>
                    </a:lnTo>
                    <a:lnTo>
                      <a:pt x="39"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87" name="Freeform 2276"/>
              <p:cNvSpPr>
                <a:spLocks/>
              </p:cNvSpPr>
              <p:nvPr/>
            </p:nvSpPr>
            <p:spPr bwMode="auto">
              <a:xfrm>
                <a:off x="6267" y="1309"/>
                <a:ext cx="39" cy="20"/>
              </a:xfrm>
              <a:custGeom>
                <a:avLst/>
                <a:gdLst>
                  <a:gd name="T0" fmla="*/ 39 w 39"/>
                  <a:gd name="T1" fmla="*/ 20 h 20"/>
                  <a:gd name="T2" fmla="*/ 0 w 39"/>
                  <a:gd name="T3" fmla="*/ 1 h 20"/>
                  <a:gd name="T4" fmla="*/ 0 w 39"/>
                  <a:gd name="T5" fmla="*/ 0 h 20"/>
                  <a:gd name="T6" fmla="*/ 39 w 39"/>
                  <a:gd name="T7" fmla="*/ 19 h 20"/>
                  <a:gd name="T8" fmla="*/ 39 w 39"/>
                  <a:gd name="T9" fmla="*/ 20 h 20"/>
                </a:gdLst>
                <a:ahLst/>
                <a:cxnLst>
                  <a:cxn ang="0">
                    <a:pos x="T0" y="T1"/>
                  </a:cxn>
                  <a:cxn ang="0">
                    <a:pos x="T2" y="T3"/>
                  </a:cxn>
                  <a:cxn ang="0">
                    <a:pos x="T4" y="T5"/>
                  </a:cxn>
                  <a:cxn ang="0">
                    <a:pos x="T6" y="T7"/>
                  </a:cxn>
                  <a:cxn ang="0">
                    <a:pos x="T8" y="T9"/>
                  </a:cxn>
                </a:cxnLst>
                <a:rect l="0" t="0" r="r" b="b"/>
                <a:pathLst>
                  <a:path w="39" h="20">
                    <a:moveTo>
                      <a:pt x="39" y="20"/>
                    </a:moveTo>
                    <a:lnTo>
                      <a:pt x="0" y="1"/>
                    </a:lnTo>
                    <a:lnTo>
                      <a:pt x="0" y="0"/>
                    </a:lnTo>
                    <a:lnTo>
                      <a:pt x="39" y="19"/>
                    </a:lnTo>
                    <a:lnTo>
                      <a:pt x="39" y="2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88" name="Freeform 2277"/>
              <p:cNvSpPr>
                <a:spLocks/>
              </p:cNvSpPr>
              <p:nvPr/>
            </p:nvSpPr>
            <p:spPr bwMode="auto">
              <a:xfrm>
                <a:off x="6271" y="1385"/>
                <a:ext cx="35" cy="16"/>
              </a:xfrm>
              <a:custGeom>
                <a:avLst/>
                <a:gdLst>
                  <a:gd name="T0" fmla="*/ 27 w 35"/>
                  <a:gd name="T1" fmla="*/ 16 h 16"/>
                  <a:gd name="T2" fmla="*/ 0 w 35"/>
                  <a:gd name="T3" fmla="*/ 4 h 16"/>
                  <a:gd name="T4" fmla="*/ 1 w 35"/>
                  <a:gd name="T5" fmla="*/ 0 h 16"/>
                  <a:gd name="T6" fmla="*/ 35 w 35"/>
                  <a:gd name="T7" fmla="*/ 15 h 16"/>
                  <a:gd name="T8" fmla="*/ 35 w 35"/>
                  <a:gd name="T9" fmla="*/ 16 h 16"/>
                  <a:gd name="T10" fmla="*/ 27 w 35"/>
                  <a:gd name="T11" fmla="*/ 13 h 16"/>
                  <a:gd name="T12" fmla="*/ 27 w 35"/>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35" h="16">
                    <a:moveTo>
                      <a:pt x="27" y="16"/>
                    </a:moveTo>
                    <a:lnTo>
                      <a:pt x="0" y="4"/>
                    </a:lnTo>
                    <a:lnTo>
                      <a:pt x="1" y="0"/>
                    </a:lnTo>
                    <a:lnTo>
                      <a:pt x="35" y="15"/>
                    </a:lnTo>
                    <a:lnTo>
                      <a:pt x="35" y="16"/>
                    </a:lnTo>
                    <a:lnTo>
                      <a:pt x="27" y="13"/>
                    </a:lnTo>
                    <a:lnTo>
                      <a:pt x="27"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89" name="Freeform 2278"/>
              <p:cNvSpPr>
                <a:spLocks/>
              </p:cNvSpPr>
              <p:nvPr/>
            </p:nvSpPr>
            <p:spPr bwMode="auto">
              <a:xfrm>
                <a:off x="6267" y="3933"/>
                <a:ext cx="31" cy="199"/>
              </a:xfrm>
              <a:custGeom>
                <a:avLst/>
                <a:gdLst>
                  <a:gd name="T0" fmla="*/ 16 w 31"/>
                  <a:gd name="T1" fmla="*/ 199 h 199"/>
                  <a:gd name="T2" fmla="*/ 0 w 31"/>
                  <a:gd name="T3" fmla="*/ 199 h 199"/>
                  <a:gd name="T4" fmla="*/ 0 w 31"/>
                  <a:gd name="T5" fmla="*/ 0 h 199"/>
                  <a:gd name="T6" fmla="*/ 31 w 31"/>
                  <a:gd name="T7" fmla="*/ 0 h 199"/>
                  <a:gd name="T8" fmla="*/ 31 w 31"/>
                  <a:gd name="T9" fmla="*/ 127 h 199"/>
                  <a:gd name="T10" fmla="*/ 16 w 31"/>
                  <a:gd name="T11" fmla="*/ 127 h 199"/>
                  <a:gd name="T12" fmla="*/ 16 w 31"/>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31" h="199">
                    <a:moveTo>
                      <a:pt x="16" y="199"/>
                    </a:moveTo>
                    <a:lnTo>
                      <a:pt x="0" y="199"/>
                    </a:lnTo>
                    <a:lnTo>
                      <a:pt x="0" y="0"/>
                    </a:lnTo>
                    <a:lnTo>
                      <a:pt x="31" y="0"/>
                    </a:lnTo>
                    <a:lnTo>
                      <a:pt x="31" y="127"/>
                    </a:lnTo>
                    <a:lnTo>
                      <a:pt x="16" y="127"/>
                    </a:lnTo>
                    <a:lnTo>
                      <a:pt x="16" y="199"/>
                    </a:lnTo>
                    <a:close/>
                  </a:path>
                </a:pathLst>
              </a:custGeom>
              <a:solidFill>
                <a:srgbClr val="2321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90" name="Rectangle 2279"/>
              <p:cNvSpPr>
                <a:spLocks noChangeArrowheads="1"/>
              </p:cNvSpPr>
              <p:nvPr/>
            </p:nvSpPr>
            <p:spPr bwMode="auto">
              <a:xfrm>
                <a:off x="6298" y="4060"/>
                <a:ext cx="8" cy="72"/>
              </a:xfrm>
              <a:prstGeom prst="rect">
                <a:avLst/>
              </a:prstGeom>
              <a:solidFill>
                <a:srgbClr val="1A18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91" name="Rectangle 2280"/>
              <p:cNvSpPr>
                <a:spLocks noChangeArrowheads="1"/>
              </p:cNvSpPr>
              <p:nvPr/>
            </p:nvSpPr>
            <p:spPr bwMode="auto">
              <a:xfrm>
                <a:off x="6283" y="4060"/>
                <a:ext cx="15" cy="72"/>
              </a:xfrm>
              <a:prstGeom prst="rect">
                <a:avLst/>
              </a:prstGeom>
              <a:solidFill>
                <a:srgbClr val="1514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92" name="Rectangle 2281"/>
              <p:cNvSpPr>
                <a:spLocks noChangeArrowheads="1"/>
              </p:cNvSpPr>
              <p:nvPr/>
            </p:nvSpPr>
            <p:spPr bwMode="auto">
              <a:xfrm>
                <a:off x="6298" y="4211"/>
                <a:ext cx="8" cy="14"/>
              </a:xfrm>
              <a:prstGeom prst="rect">
                <a:avLst/>
              </a:prstGeom>
              <a:solidFill>
                <a:srgbClr val="2220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93" name="Freeform 2282"/>
              <p:cNvSpPr>
                <a:spLocks/>
              </p:cNvSpPr>
              <p:nvPr/>
            </p:nvSpPr>
            <p:spPr bwMode="auto">
              <a:xfrm>
                <a:off x="6267" y="4132"/>
                <a:ext cx="31" cy="93"/>
              </a:xfrm>
              <a:custGeom>
                <a:avLst/>
                <a:gdLst>
                  <a:gd name="T0" fmla="*/ 31 w 31"/>
                  <a:gd name="T1" fmla="*/ 93 h 93"/>
                  <a:gd name="T2" fmla="*/ 1 w 31"/>
                  <a:gd name="T3" fmla="*/ 93 h 93"/>
                  <a:gd name="T4" fmla="*/ 1 w 31"/>
                  <a:gd name="T5" fmla="*/ 0 h 93"/>
                  <a:gd name="T6" fmla="*/ 0 w 31"/>
                  <a:gd name="T7" fmla="*/ 1 h 93"/>
                  <a:gd name="T8" fmla="*/ 0 w 31"/>
                  <a:gd name="T9" fmla="*/ 0 h 93"/>
                  <a:gd name="T10" fmla="*/ 16 w 31"/>
                  <a:gd name="T11" fmla="*/ 0 h 93"/>
                  <a:gd name="T12" fmla="*/ 16 w 31"/>
                  <a:gd name="T13" fmla="*/ 77 h 93"/>
                  <a:gd name="T14" fmla="*/ 22 w 31"/>
                  <a:gd name="T15" fmla="*/ 77 h 93"/>
                  <a:gd name="T16" fmla="*/ 22 w 31"/>
                  <a:gd name="T17" fmla="*/ 79 h 93"/>
                  <a:gd name="T18" fmla="*/ 31 w 31"/>
                  <a:gd name="T19" fmla="*/ 79 h 93"/>
                  <a:gd name="T20" fmla="*/ 31 w 31"/>
                  <a:gd name="T21"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93">
                    <a:moveTo>
                      <a:pt x="31" y="93"/>
                    </a:moveTo>
                    <a:lnTo>
                      <a:pt x="1" y="93"/>
                    </a:lnTo>
                    <a:lnTo>
                      <a:pt x="1" y="0"/>
                    </a:lnTo>
                    <a:lnTo>
                      <a:pt x="0" y="1"/>
                    </a:lnTo>
                    <a:lnTo>
                      <a:pt x="0" y="0"/>
                    </a:lnTo>
                    <a:lnTo>
                      <a:pt x="16" y="0"/>
                    </a:lnTo>
                    <a:lnTo>
                      <a:pt x="16" y="77"/>
                    </a:lnTo>
                    <a:lnTo>
                      <a:pt x="22" y="77"/>
                    </a:lnTo>
                    <a:lnTo>
                      <a:pt x="22" y="79"/>
                    </a:lnTo>
                    <a:lnTo>
                      <a:pt x="31" y="79"/>
                    </a:lnTo>
                    <a:lnTo>
                      <a:pt x="31" y="93"/>
                    </a:lnTo>
                    <a:close/>
                  </a:path>
                </a:pathLst>
              </a:custGeom>
              <a:solidFill>
                <a:srgbClr val="191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94" name="Rectangle 2283"/>
              <p:cNvSpPr>
                <a:spLocks noChangeArrowheads="1"/>
              </p:cNvSpPr>
              <p:nvPr/>
            </p:nvSpPr>
            <p:spPr bwMode="auto">
              <a:xfrm>
                <a:off x="6298" y="4132"/>
                <a:ext cx="8" cy="25"/>
              </a:xfrm>
              <a:prstGeom prst="rect">
                <a:avLst/>
              </a:prstGeom>
              <a:solidFill>
                <a:srgbClr val="1514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95" name="Freeform 2284"/>
              <p:cNvSpPr>
                <a:spLocks/>
              </p:cNvSpPr>
              <p:nvPr/>
            </p:nvSpPr>
            <p:spPr bwMode="auto">
              <a:xfrm>
                <a:off x="6283" y="4132"/>
                <a:ext cx="15" cy="77"/>
              </a:xfrm>
              <a:custGeom>
                <a:avLst/>
                <a:gdLst>
                  <a:gd name="T0" fmla="*/ 6 w 15"/>
                  <a:gd name="T1" fmla="*/ 77 h 77"/>
                  <a:gd name="T2" fmla="*/ 0 w 15"/>
                  <a:gd name="T3" fmla="*/ 77 h 77"/>
                  <a:gd name="T4" fmla="*/ 0 w 15"/>
                  <a:gd name="T5" fmla="*/ 0 h 77"/>
                  <a:gd name="T6" fmla="*/ 15 w 15"/>
                  <a:gd name="T7" fmla="*/ 0 h 77"/>
                  <a:gd name="T8" fmla="*/ 15 w 15"/>
                  <a:gd name="T9" fmla="*/ 25 h 77"/>
                  <a:gd name="T10" fmla="*/ 6 w 15"/>
                  <a:gd name="T11" fmla="*/ 25 h 77"/>
                  <a:gd name="T12" fmla="*/ 6 w 15"/>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15" h="77">
                    <a:moveTo>
                      <a:pt x="6" y="77"/>
                    </a:moveTo>
                    <a:lnTo>
                      <a:pt x="0" y="77"/>
                    </a:lnTo>
                    <a:lnTo>
                      <a:pt x="0" y="0"/>
                    </a:lnTo>
                    <a:lnTo>
                      <a:pt x="15" y="0"/>
                    </a:lnTo>
                    <a:lnTo>
                      <a:pt x="15" y="25"/>
                    </a:lnTo>
                    <a:lnTo>
                      <a:pt x="6" y="25"/>
                    </a:lnTo>
                    <a:lnTo>
                      <a:pt x="6" y="77"/>
                    </a:lnTo>
                    <a:close/>
                  </a:path>
                </a:pathLst>
              </a:custGeom>
              <a:solidFill>
                <a:srgbClr val="1312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96" name="Freeform 2285"/>
              <p:cNvSpPr>
                <a:spLocks/>
              </p:cNvSpPr>
              <p:nvPr/>
            </p:nvSpPr>
            <p:spPr bwMode="auto">
              <a:xfrm>
                <a:off x="6267" y="4132"/>
                <a:ext cx="1" cy="93"/>
              </a:xfrm>
              <a:custGeom>
                <a:avLst/>
                <a:gdLst>
                  <a:gd name="T0" fmla="*/ 1 w 1"/>
                  <a:gd name="T1" fmla="*/ 93 h 93"/>
                  <a:gd name="T2" fmla="*/ 0 w 1"/>
                  <a:gd name="T3" fmla="*/ 93 h 93"/>
                  <a:gd name="T4" fmla="*/ 0 w 1"/>
                  <a:gd name="T5" fmla="*/ 1 h 93"/>
                  <a:gd name="T6" fmla="*/ 1 w 1"/>
                  <a:gd name="T7" fmla="*/ 0 h 93"/>
                  <a:gd name="T8" fmla="*/ 1 w 1"/>
                  <a:gd name="T9" fmla="*/ 93 h 93"/>
                </a:gdLst>
                <a:ahLst/>
                <a:cxnLst>
                  <a:cxn ang="0">
                    <a:pos x="T0" y="T1"/>
                  </a:cxn>
                  <a:cxn ang="0">
                    <a:pos x="T2" y="T3"/>
                  </a:cxn>
                  <a:cxn ang="0">
                    <a:pos x="T4" y="T5"/>
                  </a:cxn>
                  <a:cxn ang="0">
                    <a:pos x="T6" y="T7"/>
                  </a:cxn>
                  <a:cxn ang="0">
                    <a:pos x="T8" y="T9"/>
                  </a:cxn>
                </a:cxnLst>
                <a:rect l="0" t="0" r="r" b="b"/>
                <a:pathLst>
                  <a:path w="1" h="93">
                    <a:moveTo>
                      <a:pt x="1" y="93"/>
                    </a:moveTo>
                    <a:lnTo>
                      <a:pt x="0" y="93"/>
                    </a:lnTo>
                    <a:lnTo>
                      <a:pt x="0" y="1"/>
                    </a:lnTo>
                    <a:lnTo>
                      <a:pt x="1" y="0"/>
                    </a:lnTo>
                    <a:lnTo>
                      <a:pt x="1" y="93"/>
                    </a:lnTo>
                    <a:close/>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97" name="Rectangle 2286"/>
              <p:cNvSpPr>
                <a:spLocks noChangeArrowheads="1"/>
              </p:cNvSpPr>
              <p:nvPr/>
            </p:nvSpPr>
            <p:spPr bwMode="auto">
              <a:xfrm>
                <a:off x="6298" y="4209"/>
                <a:ext cx="8" cy="2"/>
              </a:xfrm>
              <a:prstGeom prst="rect">
                <a:avLst/>
              </a:prstGeom>
              <a:solidFill>
                <a:srgbClr val="1E1D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98" name="Rectangle 2287"/>
              <p:cNvSpPr>
                <a:spLocks noChangeArrowheads="1"/>
              </p:cNvSpPr>
              <p:nvPr/>
            </p:nvSpPr>
            <p:spPr bwMode="auto">
              <a:xfrm>
                <a:off x="6289" y="4209"/>
                <a:ext cx="9" cy="2"/>
              </a:xfrm>
              <a:prstGeom prst="rect">
                <a:avLst/>
              </a:prstGeom>
              <a:solidFill>
                <a:srgbClr val="1816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99" name="Rectangle 2288"/>
              <p:cNvSpPr>
                <a:spLocks noChangeArrowheads="1"/>
              </p:cNvSpPr>
              <p:nvPr/>
            </p:nvSpPr>
            <p:spPr bwMode="auto">
              <a:xfrm>
                <a:off x="6298" y="4157"/>
                <a:ext cx="8" cy="52"/>
              </a:xfrm>
              <a:prstGeom prst="rect">
                <a:avLst/>
              </a:prstGeom>
              <a:solidFill>
                <a:srgbClr val="1413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00" name="Rectangle 2289"/>
              <p:cNvSpPr>
                <a:spLocks noChangeArrowheads="1"/>
              </p:cNvSpPr>
              <p:nvPr/>
            </p:nvSpPr>
            <p:spPr bwMode="auto">
              <a:xfrm>
                <a:off x="6289" y="4157"/>
                <a:ext cx="9" cy="52"/>
              </a:xfrm>
              <a:prstGeom prst="rect">
                <a:avLst/>
              </a:prstGeom>
              <a:solidFill>
                <a:srgbClr val="1311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01" name="Freeform 2290"/>
              <p:cNvSpPr>
                <a:spLocks/>
              </p:cNvSpPr>
              <p:nvPr/>
            </p:nvSpPr>
            <p:spPr bwMode="auto">
              <a:xfrm>
                <a:off x="6298" y="1401"/>
                <a:ext cx="8" cy="15"/>
              </a:xfrm>
              <a:custGeom>
                <a:avLst/>
                <a:gdLst>
                  <a:gd name="T0" fmla="*/ 8 w 8"/>
                  <a:gd name="T1" fmla="*/ 15 h 15"/>
                  <a:gd name="T2" fmla="*/ 0 w 8"/>
                  <a:gd name="T3" fmla="*/ 12 h 15"/>
                  <a:gd name="T4" fmla="*/ 0 w 8"/>
                  <a:gd name="T5" fmla="*/ 0 h 15"/>
                  <a:gd name="T6" fmla="*/ 8 w 8"/>
                  <a:gd name="T7" fmla="*/ 4 h 15"/>
                  <a:gd name="T8" fmla="*/ 8 w 8"/>
                  <a:gd name="T9" fmla="*/ 15 h 15"/>
                </a:gdLst>
                <a:ahLst/>
                <a:cxnLst>
                  <a:cxn ang="0">
                    <a:pos x="T0" y="T1"/>
                  </a:cxn>
                  <a:cxn ang="0">
                    <a:pos x="T2" y="T3"/>
                  </a:cxn>
                  <a:cxn ang="0">
                    <a:pos x="T4" y="T5"/>
                  </a:cxn>
                  <a:cxn ang="0">
                    <a:pos x="T6" y="T7"/>
                  </a:cxn>
                  <a:cxn ang="0">
                    <a:pos x="T8" y="T9"/>
                  </a:cxn>
                </a:cxnLst>
                <a:rect l="0" t="0" r="r" b="b"/>
                <a:pathLst>
                  <a:path w="8" h="15">
                    <a:moveTo>
                      <a:pt x="8" y="15"/>
                    </a:moveTo>
                    <a:lnTo>
                      <a:pt x="0" y="12"/>
                    </a:lnTo>
                    <a:lnTo>
                      <a:pt x="0" y="0"/>
                    </a:lnTo>
                    <a:lnTo>
                      <a:pt x="8" y="4"/>
                    </a:lnTo>
                    <a:lnTo>
                      <a:pt x="8" y="15"/>
                    </a:lnTo>
                    <a:close/>
                  </a:path>
                </a:pathLst>
              </a:custGeom>
              <a:solidFill>
                <a:srgbClr val="1816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02" name="Freeform 2291"/>
              <p:cNvSpPr>
                <a:spLocks/>
              </p:cNvSpPr>
              <p:nvPr/>
            </p:nvSpPr>
            <p:spPr bwMode="auto">
              <a:xfrm>
                <a:off x="6298" y="1398"/>
                <a:ext cx="8" cy="7"/>
              </a:xfrm>
              <a:custGeom>
                <a:avLst/>
                <a:gdLst>
                  <a:gd name="T0" fmla="*/ 8 w 8"/>
                  <a:gd name="T1" fmla="*/ 7 h 7"/>
                  <a:gd name="T2" fmla="*/ 0 w 8"/>
                  <a:gd name="T3" fmla="*/ 3 h 7"/>
                  <a:gd name="T4" fmla="*/ 0 w 8"/>
                  <a:gd name="T5" fmla="*/ 0 h 7"/>
                  <a:gd name="T6" fmla="*/ 8 w 8"/>
                  <a:gd name="T7" fmla="*/ 3 h 7"/>
                  <a:gd name="T8" fmla="*/ 8 w 8"/>
                  <a:gd name="T9" fmla="*/ 7 h 7"/>
                </a:gdLst>
                <a:ahLst/>
                <a:cxnLst>
                  <a:cxn ang="0">
                    <a:pos x="T0" y="T1"/>
                  </a:cxn>
                  <a:cxn ang="0">
                    <a:pos x="T2" y="T3"/>
                  </a:cxn>
                  <a:cxn ang="0">
                    <a:pos x="T4" y="T5"/>
                  </a:cxn>
                  <a:cxn ang="0">
                    <a:pos x="T6" y="T7"/>
                  </a:cxn>
                  <a:cxn ang="0">
                    <a:pos x="T8" y="T9"/>
                  </a:cxn>
                </a:cxnLst>
                <a:rect l="0" t="0" r="r" b="b"/>
                <a:pathLst>
                  <a:path w="8" h="7">
                    <a:moveTo>
                      <a:pt x="8" y="7"/>
                    </a:moveTo>
                    <a:lnTo>
                      <a:pt x="0" y="3"/>
                    </a:lnTo>
                    <a:lnTo>
                      <a:pt x="0" y="0"/>
                    </a:lnTo>
                    <a:lnTo>
                      <a:pt x="8" y="3"/>
                    </a:lnTo>
                    <a:lnTo>
                      <a:pt x="8"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03" name="Freeform 2292"/>
              <p:cNvSpPr>
                <a:spLocks noEditPoints="1"/>
              </p:cNvSpPr>
              <p:nvPr/>
            </p:nvSpPr>
            <p:spPr bwMode="auto">
              <a:xfrm>
                <a:off x="6109" y="1226"/>
                <a:ext cx="45" cy="2707"/>
              </a:xfrm>
              <a:custGeom>
                <a:avLst/>
                <a:gdLst>
                  <a:gd name="T0" fmla="*/ 522 w 522"/>
                  <a:gd name="T1" fmla="*/ 31348 h 31348"/>
                  <a:gd name="T2" fmla="*/ 0 w 522"/>
                  <a:gd name="T3" fmla="*/ 31348 h 31348"/>
                  <a:gd name="T4" fmla="*/ 0 w 522"/>
                  <a:gd name="T5" fmla="*/ 900 h 31348"/>
                  <a:gd name="T6" fmla="*/ 23 w 522"/>
                  <a:gd name="T7" fmla="*/ 888 h 31348"/>
                  <a:gd name="T8" fmla="*/ 23 w 522"/>
                  <a:gd name="T9" fmla="*/ 401 h 31348"/>
                  <a:gd name="T10" fmla="*/ 48 w 522"/>
                  <a:gd name="T11" fmla="*/ 387 h 31348"/>
                  <a:gd name="T12" fmla="*/ 48 w 522"/>
                  <a:gd name="T13" fmla="*/ 380 h 31348"/>
                  <a:gd name="T14" fmla="*/ 438 w 522"/>
                  <a:gd name="T15" fmla="*/ 584 h 31348"/>
                  <a:gd name="T16" fmla="*/ 438 w 522"/>
                  <a:gd name="T17" fmla="*/ 12414 h 31348"/>
                  <a:gd name="T18" fmla="*/ 488 w 522"/>
                  <a:gd name="T19" fmla="*/ 12414 h 31348"/>
                  <a:gd name="T20" fmla="*/ 488 w 522"/>
                  <a:gd name="T21" fmla="*/ 610 h 31348"/>
                  <a:gd name="T22" fmla="*/ 522 w 522"/>
                  <a:gd name="T23" fmla="*/ 627 h 31348"/>
                  <a:gd name="T24" fmla="*/ 522 w 522"/>
                  <a:gd name="T25" fmla="*/ 31348 h 31348"/>
                  <a:gd name="T26" fmla="*/ 522 w 522"/>
                  <a:gd name="T27" fmla="*/ 571 h 31348"/>
                  <a:gd name="T28" fmla="*/ 488 w 522"/>
                  <a:gd name="T29" fmla="*/ 553 h 31348"/>
                  <a:gd name="T30" fmla="*/ 488 w 522"/>
                  <a:gd name="T31" fmla="*/ 222 h 31348"/>
                  <a:gd name="T32" fmla="*/ 522 w 522"/>
                  <a:gd name="T33" fmla="*/ 238 h 31348"/>
                  <a:gd name="T34" fmla="*/ 522 w 522"/>
                  <a:gd name="T35" fmla="*/ 571 h 31348"/>
                  <a:gd name="T36" fmla="*/ 438 w 522"/>
                  <a:gd name="T37" fmla="*/ 527 h 31348"/>
                  <a:gd name="T38" fmla="*/ 48 w 522"/>
                  <a:gd name="T39" fmla="*/ 324 h 31348"/>
                  <a:gd name="T40" fmla="*/ 48 w 522"/>
                  <a:gd name="T41" fmla="*/ 200 h 31348"/>
                  <a:gd name="T42" fmla="*/ 23 w 522"/>
                  <a:gd name="T43" fmla="*/ 213 h 31348"/>
                  <a:gd name="T44" fmla="*/ 23 w 522"/>
                  <a:gd name="T45" fmla="*/ 0 h 31348"/>
                  <a:gd name="T46" fmla="*/ 438 w 522"/>
                  <a:gd name="T47" fmla="*/ 198 h 31348"/>
                  <a:gd name="T48" fmla="*/ 438 w 522"/>
                  <a:gd name="T49" fmla="*/ 527 h 31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2" h="31348">
                    <a:moveTo>
                      <a:pt x="522" y="31348"/>
                    </a:moveTo>
                    <a:lnTo>
                      <a:pt x="0" y="31348"/>
                    </a:lnTo>
                    <a:lnTo>
                      <a:pt x="0" y="900"/>
                    </a:lnTo>
                    <a:lnTo>
                      <a:pt x="23" y="888"/>
                    </a:lnTo>
                    <a:lnTo>
                      <a:pt x="23" y="401"/>
                    </a:lnTo>
                    <a:lnTo>
                      <a:pt x="48" y="387"/>
                    </a:lnTo>
                    <a:lnTo>
                      <a:pt x="48" y="380"/>
                    </a:lnTo>
                    <a:lnTo>
                      <a:pt x="438" y="584"/>
                    </a:lnTo>
                    <a:lnTo>
                      <a:pt x="438" y="12414"/>
                    </a:lnTo>
                    <a:lnTo>
                      <a:pt x="488" y="12414"/>
                    </a:lnTo>
                    <a:lnTo>
                      <a:pt x="488" y="610"/>
                    </a:lnTo>
                    <a:lnTo>
                      <a:pt x="522" y="627"/>
                    </a:lnTo>
                    <a:lnTo>
                      <a:pt x="522" y="31348"/>
                    </a:lnTo>
                    <a:moveTo>
                      <a:pt x="522" y="571"/>
                    </a:moveTo>
                    <a:lnTo>
                      <a:pt x="488" y="553"/>
                    </a:lnTo>
                    <a:lnTo>
                      <a:pt x="488" y="222"/>
                    </a:lnTo>
                    <a:lnTo>
                      <a:pt x="522" y="238"/>
                    </a:lnTo>
                    <a:lnTo>
                      <a:pt x="522" y="571"/>
                    </a:lnTo>
                    <a:moveTo>
                      <a:pt x="438" y="527"/>
                    </a:moveTo>
                    <a:lnTo>
                      <a:pt x="48" y="324"/>
                    </a:lnTo>
                    <a:lnTo>
                      <a:pt x="48" y="200"/>
                    </a:lnTo>
                    <a:lnTo>
                      <a:pt x="23" y="213"/>
                    </a:lnTo>
                    <a:lnTo>
                      <a:pt x="23" y="0"/>
                    </a:lnTo>
                    <a:lnTo>
                      <a:pt x="438" y="198"/>
                    </a:lnTo>
                    <a:lnTo>
                      <a:pt x="438" y="527"/>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04" name="Freeform 2293"/>
              <p:cNvSpPr>
                <a:spLocks noEditPoints="1"/>
              </p:cNvSpPr>
              <p:nvPr/>
            </p:nvSpPr>
            <p:spPr bwMode="auto">
              <a:xfrm>
                <a:off x="6113" y="1254"/>
                <a:ext cx="41" cy="26"/>
              </a:xfrm>
              <a:custGeom>
                <a:avLst/>
                <a:gdLst>
                  <a:gd name="T0" fmla="*/ 474 w 474"/>
                  <a:gd name="T1" fmla="*/ 303 h 303"/>
                  <a:gd name="T2" fmla="*/ 440 w 474"/>
                  <a:gd name="T3" fmla="*/ 286 h 303"/>
                  <a:gd name="T4" fmla="*/ 440 w 474"/>
                  <a:gd name="T5" fmla="*/ 229 h 303"/>
                  <a:gd name="T6" fmla="*/ 474 w 474"/>
                  <a:gd name="T7" fmla="*/ 247 h 303"/>
                  <a:gd name="T8" fmla="*/ 474 w 474"/>
                  <a:gd name="T9" fmla="*/ 303 h 303"/>
                  <a:gd name="T10" fmla="*/ 390 w 474"/>
                  <a:gd name="T11" fmla="*/ 260 h 303"/>
                  <a:gd name="T12" fmla="*/ 0 w 474"/>
                  <a:gd name="T13" fmla="*/ 56 h 303"/>
                  <a:gd name="T14" fmla="*/ 0 w 474"/>
                  <a:gd name="T15" fmla="*/ 0 h 303"/>
                  <a:gd name="T16" fmla="*/ 390 w 474"/>
                  <a:gd name="T17" fmla="*/ 203 h 303"/>
                  <a:gd name="T18" fmla="*/ 390 w 474"/>
                  <a:gd name="T19" fmla="*/ 26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4" h="303">
                    <a:moveTo>
                      <a:pt x="474" y="303"/>
                    </a:moveTo>
                    <a:lnTo>
                      <a:pt x="440" y="286"/>
                    </a:lnTo>
                    <a:lnTo>
                      <a:pt x="440" y="229"/>
                    </a:lnTo>
                    <a:lnTo>
                      <a:pt x="474" y="247"/>
                    </a:lnTo>
                    <a:lnTo>
                      <a:pt x="474" y="303"/>
                    </a:lnTo>
                    <a:moveTo>
                      <a:pt x="390" y="260"/>
                    </a:moveTo>
                    <a:lnTo>
                      <a:pt x="0" y="56"/>
                    </a:lnTo>
                    <a:lnTo>
                      <a:pt x="0" y="0"/>
                    </a:lnTo>
                    <a:lnTo>
                      <a:pt x="390" y="203"/>
                    </a:lnTo>
                    <a:lnTo>
                      <a:pt x="390" y="26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05" name="Freeform 2294"/>
              <p:cNvSpPr>
                <a:spLocks/>
              </p:cNvSpPr>
              <p:nvPr/>
            </p:nvSpPr>
            <p:spPr bwMode="auto">
              <a:xfrm>
                <a:off x="6147" y="1243"/>
                <a:ext cx="4" cy="1055"/>
              </a:xfrm>
              <a:custGeom>
                <a:avLst/>
                <a:gdLst>
                  <a:gd name="T0" fmla="*/ 4 w 4"/>
                  <a:gd name="T1" fmla="*/ 1055 h 1055"/>
                  <a:gd name="T2" fmla="*/ 0 w 4"/>
                  <a:gd name="T3" fmla="*/ 1055 h 1055"/>
                  <a:gd name="T4" fmla="*/ 0 w 4"/>
                  <a:gd name="T5" fmla="*/ 0 h 1055"/>
                  <a:gd name="T6" fmla="*/ 4 w 4"/>
                  <a:gd name="T7" fmla="*/ 2 h 1055"/>
                  <a:gd name="T8" fmla="*/ 4 w 4"/>
                  <a:gd name="T9" fmla="*/ 1055 h 1055"/>
                </a:gdLst>
                <a:ahLst/>
                <a:cxnLst>
                  <a:cxn ang="0">
                    <a:pos x="T0" y="T1"/>
                  </a:cxn>
                  <a:cxn ang="0">
                    <a:pos x="T2" y="T3"/>
                  </a:cxn>
                  <a:cxn ang="0">
                    <a:pos x="T4" y="T5"/>
                  </a:cxn>
                  <a:cxn ang="0">
                    <a:pos x="T6" y="T7"/>
                  </a:cxn>
                  <a:cxn ang="0">
                    <a:pos x="T8" y="T9"/>
                  </a:cxn>
                </a:cxnLst>
                <a:rect l="0" t="0" r="r" b="b"/>
                <a:pathLst>
                  <a:path w="4" h="1055">
                    <a:moveTo>
                      <a:pt x="4" y="1055"/>
                    </a:moveTo>
                    <a:lnTo>
                      <a:pt x="0" y="1055"/>
                    </a:lnTo>
                    <a:lnTo>
                      <a:pt x="0" y="0"/>
                    </a:lnTo>
                    <a:lnTo>
                      <a:pt x="4" y="2"/>
                    </a:lnTo>
                    <a:lnTo>
                      <a:pt x="4" y="105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06" name="Freeform 2295"/>
              <p:cNvSpPr>
                <a:spLocks/>
              </p:cNvSpPr>
              <p:nvPr/>
            </p:nvSpPr>
            <p:spPr bwMode="auto">
              <a:xfrm>
                <a:off x="6109" y="3933"/>
                <a:ext cx="45" cy="270"/>
              </a:xfrm>
              <a:custGeom>
                <a:avLst/>
                <a:gdLst>
                  <a:gd name="T0" fmla="*/ 45 w 45"/>
                  <a:gd name="T1" fmla="*/ 270 h 270"/>
                  <a:gd name="T2" fmla="*/ 0 w 45"/>
                  <a:gd name="T3" fmla="*/ 270 h 270"/>
                  <a:gd name="T4" fmla="*/ 0 w 45"/>
                  <a:gd name="T5" fmla="*/ 0 h 270"/>
                  <a:gd name="T6" fmla="*/ 45 w 45"/>
                  <a:gd name="T7" fmla="*/ 0 h 270"/>
                  <a:gd name="T8" fmla="*/ 45 w 45"/>
                  <a:gd name="T9" fmla="*/ 73 h 270"/>
                  <a:gd name="T10" fmla="*/ 30 w 45"/>
                  <a:gd name="T11" fmla="*/ 73 h 270"/>
                  <a:gd name="T12" fmla="*/ 30 w 45"/>
                  <a:gd name="T13" fmla="*/ 230 h 270"/>
                  <a:gd name="T14" fmla="*/ 45 w 45"/>
                  <a:gd name="T15" fmla="*/ 230 h 270"/>
                  <a:gd name="T16" fmla="*/ 45 w 45"/>
                  <a:gd name="T17" fmla="*/ 27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270">
                    <a:moveTo>
                      <a:pt x="45" y="270"/>
                    </a:moveTo>
                    <a:lnTo>
                      <a:pt x="0" y="270"/>
                    </a:lnTo>
                    <a:lnTo>
                      <a:pt x="0" y="0"/>
                    </a:lnTo>
                    <a:lnTo>
                      <a:pt x="45" y="0"/>
                    </a:lnTo>
                    <a:lnTo>
                      <a:pt x="45" y="73"/>
                    </a:lnTo>
                    <a:lnTo>
                      <a:pt x="30" y="73"/>
                    </a:lnTo>
                    <a:lnTo>
                      <a:pt x="30" y="230"/>
                    </a:lnTo>
                    <a:lnTo>
                      <a:pt x="45" y="230"/>
                    </a:lnTo>
                    <a:lnTo>
                      <a:pt x="45" y="270"/>
                    </a:lnTo>
                    <a:close/>
                  </a:path>
                </a:pathLst>
              </a:custGeom>
              <a:solidFill>
                <a:srgbClr val="72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07" name="Rectangle 2296"/>
              <p:cNvSpPr>
                <a:spLocks noChangeArrowheads="1"/>
              </p:cNvSpPr>
              <p:nvPr/>
            </p:nvSpPr>
            <p:spPr bwMode="auto">
              <a:xfrm>
                <a:off x="6139" y="4006"/>
                <a:ext cx="15" cy="157"/>
              </a:xfrm>
              <a:prstGeom prst="rect">
                <a:avLst/>
              </a:prstGeom>
              <a:solidFill>
                <a:srgbClr val="5E60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08" name="Freeform 2297"/>
              <p:cNvSpPr>
                <a:spLocks noEditPoints="1"/>
              </p:cNvSpPr>
              <p:nvPr/>
            </p:nvSpPr>
            <p:spPr bwMode="auto">
              <a:xfrm>
                <a:off x="6109" y="1226"/>
                <a:ext cx="2" cy="78"/>
              </a:xfrm>
              <a:custGeom>
                <a:avLst/>
                <a:gdLst>
                  <a:gd name="T0" fmla="*/ 0 w 23"/>
                  <a:gd name="T1" fmla="*/ 900 h 900"/>
                  <a:gd name="T2" fmla="*/ 0 w 23"/>
                  <a:gd name="T3" fmla="*/ 413 h 900"/>
                  <a:gd name="T4" fmla="*/ 23 w 23"/>
                  <a:gd name="T5" fmla="*/ 401 h 900"/>
                  <a:gd name="T6" fmla="*/ 23 w 23"/>
                  <a:gd name="T7" fmla="*/ 888 h 900"/>
                  <a:gd name="T8" fmla="*/ 0 w 23"/>
                  <a:gd name="T9" fmla="*/ 900 h 900"/>
                  <a:gd name="T10" fmla="*/ 0 w 23"/>
                  <a:gd name="T11" fmla="*/ 225 h 900"/>
                  <a:gd name="T12" fmla="*/ 0 w 23"/>
                  <a:gd name="T13" fmla="*/ 193 h 900"/>
                  <a:gd name="T14" fmla="*/ 23 w 23"/>
                  <a:gd name="T15" fmla="*/ 181 h 900"/>
                  <a:gd name="T16" fmla="*/ 23 w 23"/>
                  <a:gd name="T17" fmla="*/ 0 h 900"/>
                  <a:gd name="T18" fmla="*/ 23 w 23"/>
                  <a:gd name="T19" fmla="*/ 213 h 900"/>
                  <a:gd name="T20" fmla="*/ 0 w 23"/>
                  <a:gd name="T21" fmla="*/ 225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900">
                    <a:moveTo>
                      <a:pt x="0" y="900"/>
                    </a:moveTo>
                    <a:lnTo>
                      <a:pt x="0" y="413"/>
                    </a:lnTo>
                    <a:lnTo>
                      <a:pt x="23" y="401"/>
                    </a:lnTo>
                    <a:lnTo>
                      <a:pt x="23" y="888"/>
                    </a:lnTo>
                    <a:lnTo>
                      <a:pt x="0" y="900"/>
                    </a:lnTo>
                    <a:moveTo>
                      <a:pt x="0" y="225"/>
                    </a:moveTo>
                    <a:lnTo>
                      <a:pt x="0" y="193"/>
                    </a:lnTo>
                    <a:lnTo>
                      <a:pt x="23" y="181"/>
                    </a:lnTo>
                    <a:lnTo>
                      <a:pt x="23" y="0"/>
                    </a:lnTo>
                    <a:lnTo>
                      <a:pt x="23" y="213"/>
                    </a:lnTo>
                    <a:lnTo>
                      <a:pt x="0" y="225"/>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09" name="Freeform 2298"/>
              <p:cNvSpPr>
                <a:spLocks/>
              </p:cNvSpPr>
              <p:nvPr/>
            </p:nvSpPr>
            <p:spPr bwMode="auto">
              <a:xfrm>
                <a:off x="6109" y="1225"/>
                <a:ext cx="2" cy="18"/>
              </a:xfrm>
              <a:custGeom>
                <a:avLst/>
                <a:gdLst>
                  <a:gd name="T0" fmla="*/ 0 w 2"/>
                  <a:gd name="T1" fmla="*/ 18 h 18"/>
                  <a:gd name="T2" fmla="*/ 0 w 2"/>
                  <a:gd name="T3" fmla="*/ 0 h 18"/>
                  <a:gd name="T4" fmla="*/ 2 w 2"/>
                  <a:gd name="T5" fmla="*/ 1 h 18"/>
                  <a:gd name="T6" fmla="*/ 2 w 2"/>
                  <a:gd name="T7" fmla="*/ 17 h 18"/>
                  <a:gd name="T8" fmla="*/ 0 w 2"/>
                  <a:gd name="T9" fmla="*/ 18 h 18"/>
                </a:gdLst>
                <a:ahLst/>
                <a:cxnLst>
                  <a:cxn ang="0">
                    <a:pos x="T0" y="T1"/>
                  </a:cxn>
                  <a:cxn ang="0">
                    <a:pos x="T2" y="T3"/>
                  </a:cxn>
                  <a:cxn ang="0">
                    <a:pos x="T4" y="T5"/>
                  </a:cxn>
                  <a:cxn ang="0">
                    <a:pos x="T6" y="T7"/>
                  </a:cxn>
                  <a:cxn ang="0">
                    <a:pos x="T8" y="T9"/>
                  </a:cxn>
                </a:cxnLst>
                <a:rect l="0" t="0" r="r" b="b"/>
                <a:pathLst>
                  <a:path w="2" h="18">
                    <a:moveTo>
                      <a:pt x="0" y="18"/>
                    </a:moveTo>
                    <a:lnTo>
                      <a:pt x="0" y="0"/>
                    </a:lnTo>
                    <a:lnTo>
                      <a:pt x="2" y="1"/>
                    </a:lnTo>
                    <a:lnTo>
                      <a:pt x="2" y="17"/>
                    </a:lnTo>
                    <a:lnTo>
                      <a:pt x="0" y="18"/>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10" name="Freeform 2299"/>
              <p:cNvSpPr>
                <a:spLocks noEditPoints="1"/>
              </p:cNvSpPr>
              <p:nvPr/>
            </p:nvSpPr>
            <p:spPr bwMode="auto">
              <a:xfrm>
                <a:off x="6111" y="1193"/>
                <a:ext cx="43" cy="54"/>
              </a:xfrm>
              <a:custGeom>
                <a:avLst/>
                <a:gdLst>
                  <a:gd name="T0" fmla="*/ 499 w 499"/>
                  <a:gd name="T1" fmla="*/ 618 h 618"/>
                  <a:gd name="T2" fmla="*/ 465 w 499"/>
                  <a:gd name="T3" fmla="*/ 602 h 618"/>
                  <a:gd name="T4" fmla="*/ 465 w 499"/>
                  <a:gd name="T5" fmla="*/ 538 h 618"/>
                  <a:gd name="T6" fmla="*/ 499 w 499"/>
                  <a:gd name="T7" fmla="*/ 556 h 618"/>
                  <a:gd name="T8" fmla="*/ 499 w 499"/>
                  <a:gd name="T9" fmla="*/ 618 h 618"/>
                  <a:gd name="T10" fmla="*/ 415 w 499"/>
                  <a:gd name="T11" fmla="*/ 578 h 618"/>
                  <a:gd name="T12" fmla="*/ 0 w 499"/>
                  <a:gd name="T13" fmla="*/ 380 h 618"/>
                  <a:gd name="T14" fmla="*/ 0 w 499"/>
                  <a:gd name="T15" fmla="*/ 295 h 618"/>
                  <a:gd name="T16" fmla="*/ 415 w 499"/>
                  <a:gd name="T17" fmla="*/ 512 h 618"/>
                  <a:gd name="T18" fmla="*/ 415 w 499"/>
                  <a:gd name="T19" fmla="*/ 578 h 618"/>
                  <a:gd name="T20" fmla="*/ 499 w 499"/>
                  <a:gd name="T21" fmla="*/ 500 h 618"/>
                  <a:gd name="T22" fmla="*/ 465 w 499"/>
                  <a:gd name="T23" fmla="*/ 482 h 618"/>
                  <a:gd name="T24" fmla="*/ 465 w 499"/>
                  <a:gd name="T25" fmla="*/ 237 h 618"/>
                  <a:gd name="T26" fmla="*/ 499 w 499"/>
                  <a:gd name="T27" fmla="*/ 254 h 618"/>
                  <a:gd name="T28" fmla="*/ 499 w 499"/>
                  <a:gd name="T29" fmla="*/ 500 h 618"/>
                  <a:gd name="T30" fmla="*/ 415 w 499"/>
                  <a:gd name="T31" fmla="*/ 456 h 618"/>
                  <a:gd name="T32" fmla="*/ 0 w 499"/>
                  <a:gd name="T33" fmla="*/ 239 h 618"/>
                  <a:gd name="T34" fmla="*/ 0 w 499"/>
                  <a:gd name="T35" fmla="*/ 0 h 618"/>
                  <a:gd name="T36" fmla="*/ 415 w 499"/>
                  <a:gd name="T37" fmla="*/ 211 h 618"/>
                  <a:gd name="T38" fmla="*/ 415 w 499"/>
                  <a:gd name="T39" fmla="*/ 45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9" h="618">
                    <a:moveTo>
                      <a:pt x="499" y="618"/>
                    </a:moveTo>
                    <a:lnTo>
                      <a:pt x="465" y="602"/>
                    </a:lnTo>
                    <a:lnTo>
                      <a:pt x="465" y="538"/>
                    </a:lnTo>
                    <a:lnTo>
                      <a:pt x="499" y="556"/>
                    </a:lnTo>
                    <a:lnTo>
                      <a:pt x="499" y="618"/>
                    </a:lnTo>
                    <a:moveTo>
                      <a:pt x="415" y="578"/>
                    </a:moveTo>
                    <a:lnTo>
                      <a:pt x="0" y="380"/>
                    </a:lnTo>
                    <a:lnTo>
                      <a:pt x="0" y="295"/>
                    </a:lnTo>
                    <a:lnTo>
                      <a:pt x="415" y="512"/>
                    </a:lnTo>
                    <a:lnTo>
                      <a:pt x="415" y="578"/>
                    </a:lnTo>
                    <a:moveTo>
                      <a:pt x="499" y="500"/>
                    </a:moveTo>
                    <a:lnTo>
                      <a:pt x="465" y="482"/>
                    </a:lnTo>
                    <a:lnTo>
                      <a:pt x="465" y="237"/>
                    </a:lnTo>
                    <a:lnTo>
                      <a:pt x="499" y="254"/>
                    </a:lnTo>
                    <a:lnTo>
                      <a:pt x="499" y="500"/>
                    </a:lnTo>
                    <a:moveTo>
                      <a:pt x="415" y="456"/>
                    </a:moveTo>
                    <a:lnTo>
                      <a:pt x="0" y="239"/>
                    </a:lnTo>
                    <a:lnTo>
                      <a:pt x="0" y="0"/>
                    </a:lnTo>
                    <a:lnTo>
                      <a:pt x="415" y="211"/>
                    </a:lnTo>
                    <a:lnTo>
                      <a:pt x="415" y="456"/>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11" name="Freeform 2300"/>
              <p:cNvSpPr>
                <a:spLocks noEditPoints="1"/>
              </p:cNvSpPr>
              <p:nvPr/>
            </p:nvSpPr>
            <p:spPr bwMode="auto">
              <a:xfrm>
                <a:off x="6111" y="1214"/>
                <a:ext cx="43" cy="27"/>
              </a:xfrm>
              <a:custGeom>
                <a:avLst/>
                <a:gdLst>
                  <a:gd name="T0" fmla="*/ 499 w 499"/>
                  <a:gd name="T1" fmla="*/ 317 h 317"/>
                  <a:gd name="T2" fmla="*/ 465 w 499"/>
                  <a:gd name="T3" fmla="*/ 299 h 317"/>
                  <a:gd name="T4" fmla="*/ 465 w 499"/>
                  <a:gd name="T5" fmla="*/ 243 h 317"/>
                  <a:gd name="T6" fmla="*/ 499 w 499"/>
                  <a:gd name="T7" fmla="*/ 261 h 317"/>
                  <a:gd name="T8" fmla="*/ 499 w 499"/>
                  <a:gd name="T9" fmla="*/ 317 h 317"/>
                  <a:gd name="T10" fmla="*/ 415 w 499"/>
                  <a:gd name="T11" fmla="*/ 273 h 317"/>
                  <a:gd name="T12" fmla="*/ 0 w 499"/>
                  <a:gd name="T13" fmla="*/ 56 h 317"/>
                  <a:gd name="T14" fmla="*/ 0 w 499"/>
                  <a:gd name="T15" fmla="*/ 0 h 317"/>
                  <a:gd name="T16" fmla="*/ 415 w 499"/>
                  <a:gd name="T17" fmla="*/ 217 h 317"/>
                  <a:gd name="T18" fmla="*/ 415 w 499"/>
                  <a:gd name="T19" fmla="*/ 273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9" h="317">
                    <a:moveTo>
                      <a:pt x="499" y="317"/>
                    </a:moveTo>
                    <a:lnTo>
                      <a:pt x="465" y="299"/>
                    </a:lnTo>
                    <a:lnTo>
                      <a:pt x="465" y="243"/>
                    </a:lnTo>
                    <a:lnTo>
                      <a:pt x="499" y="261"/>
                    </a:lnTo>
                    <a:lnTo>
                      <a:pt x="499" y="317"/>
                    </a:lnTo>
                    <a:moveTo>
                      <a:pt x="415" y="273"/>
                    </a:moveTo>
                    <a:lnTo>
                      <a:pt x="0" y="56"/>
                    </a:lnTo>
                    <a:lnTo>
                      <a:pt x="0" y="0"/>
                    </a:lnTo>
                    <a:lnTo>
                      <a:pt x="415" y="217"/>
                    </a:lnTo>
                    <a:lnTo>
                      <a:pt x="415" y="273"/>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12" name="Freeform 2301"/>
              <p:cNvSpPr>
                <a:spLocks/>
              </p:cNvSpPr>
              <p:nvPr/>
            </p:nvSpPr>
            <p:spPr bwMode="auto">
              <a:xfrm>
                <a:off x="6147" y="1211"/>
                <a:ext cx="4" cy="34"/>
              </a:xfrm>
              <a:custGeom>
                <a:avLst/>
                <a:gdLst>
                  <a:gd name="T0" fmla="*/ 4 w 4"/>
                  <a:gd name="T1" fmla="*/ 34 h 34"/>
                  <a:gd name="T2" fmla="*/ 0 w 4"/>
                  <a:gd name="T3" fmla="*/ 32 h 34"/>
                  <a:gd name="T4" fmla="*/ 0 w 4"/>
                  <a:gd name="T5" fmla="*/ 0 h 34"/>
                  <a:gd name="T6" fmla="*/ 4 w 4"/>
                  <a:gd name="T7" fmla="*/ 3 h 34"/>
                  <a:gd name="T8" fmla="*/ 4 w 4"/>
                  <a:gd name="T9" fmla="*/ 34 h 34"/>
                </a:gdLst>
                <a:ahLst/>
                <a:cxnLst>
                  <a:cxn ang="0">
                    <a:pos x="T0" y="T1"/>
                  </a:cxn>
                  <a:cxn ang="0">
                    <a:pos x="T2" y="T3"/>
                  </a:cxn>
                  <a:cxn ang="0">
                    <a:pos x="T4" y="T5"/>
                  </a:cxn>
                  <a:cxn ang="0">
                    <a:pos x="T6" y="T7"/>
                  </a:cxn>
                  <a:cxn ang="0">
                    <a:pos x="T8" y="T9"/>
                  </a:cxn>
                </a:cxnLst>
                <a:rect l="0" t="0" r="r" b="b"/>
                <a:pathLst>
                  <a:path w="4" h="34">
                    <a:moveTo>
                      <a:pt x="4" y="34"/>
                    </a:moveTo>
                    <a:lnTo>
                      <a:pt x="0" y="32"/>
                    </a:lnTo>
                    <a:lnTo>
                      <a:pt x="0" y="0"/>
                    </a:lnTo>
                    <a:lnTo>
                      <a:pt x="4" y="3"/>
                    </a:lnTo>
                    <a:lnTo>
                      <a:pt x="4" y="3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13" name="Freeform 2302"/>
              <p:cNvSpPr>
                <a:spLocks noEditPoints="1"/>
              </p:cNvSpPr>
              <p:nvPr/>
            </p:nvSpPr>
            <p:spPr bwMode="auto">
              <a:xfrm>
                <a:off x="6109" y="1192"/>
                <a:ext cx="2" cy="30"/>
              </a:xfrm>
              <a:custGeom>
                <a:avLst/>
                <a:gdLst>
                  <a:gd name="T0" fmla="*/ 0 w 23"/>
                  <a:gd name="T1" fmla="*/ 344 h 344"/>
                  <a:gd name="T2" fmla="*/ 0 w 23"/>
                  <a:gd name="T3" fmla="*/ 295 h 344"/>
                  <a:gd name="T4" fmla="*/ 23 w 23"/>
                  <a:gd name="T5" fmla="*/ 307 h 344"/>
                  <a:gd name="T6" fmla="*/ 23 w 23"/>
                  <a:gd name="T7" fmla="*/ 333 h 344"/>
                  <a:gd name="T8" fmla="*/ 0 w 23"/>
                  <a:gd name="T9" fmla="*/ 344 h 344"/>
                  <a:gd name="T10" fmla="*/ 23 w 23"/>
                  <a:gd name="T11" fmla="*/ 251 h 344"/>
                  <a:gd name="T12" fmla="*/ 0 w 23"/>
                  <a:gd name="T13" fmla="*/ 239 h 344"/>
                  <a:gd name="T14" fmla="*/ 0 w 23"/>
                  <a:gd name="T15" fmla="*/ 0 h 344"/>
                  <a:gd name="T16" fmla="*/ 23 w 23"/>
                  <a:gd name="T17" fmla="*/ 12 h 344"/>
                  <a:gd name="T18" fmla="*/ 23 w 23"/>
                  <a:gd name="T19" fmla="*/ 251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44">
                    <a:moveTo>
                      <a:pt x="0" y="344"/>
                    </a:moveTo>
                    <a:lnTo>
                      <a:pt x="0" y="295"/>
                    </a:lnTo>
                    <a:lnTo>
                      <a:pt x="23" y="307"/>
                    </a:lnTo>
                    <a:lnTo>
                      <a:pt x="23" y="333"/>
                    </a:lnTo>
                    <a:lnTo>
                      <a:pt x="0" y="344"/>
                    </a:lnTo>
                    <a:moveTo>
                      <a:pt x="23" y="251"/>
                    </a:moveTo>
                    <a:lnTo>
                      <a:pt x="0" y="239"/>
                    </a:lnTo>
                    <a:lnTo>
                      <a:pt x="0" y="0"/>
                    </a:lnTo>
                    <a:lnTo>
                      <a:pt x="23" y="12"/>
                    </a:lnTo>
                    <a:lnTo>
                      <a:pt x="23" y="251"/>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14" name="Freeform 2303"/>
              <p:cNvSpPr>
                <a:spLocks/>
              </p:cNvSpPr>
              <p:nvPr/>
            </p:nvSpPr>
            <p:spPr bwMode="auto">
              <a:xfrm>
                <a:off x="6109" y="1213"/>
                <a:ext cx="2" cy="6"/>
              </a:xfrm>
              <a:custGeom>
                <a:avLst/>
                <a:gdLst>
                  <a:gd name="T0" fmla="*/ 2 w 2"/>
                  <a:gd name="T1" fmla="*/ 6 h 6"/>
                  <a:gd name="T2" fmla="*/ 0 w 2"/>
                  <a:gd name="T3" fmla="*/ 5 h 6"/>
                  <a:gd name="T4" fmla="*/ 0 w 2"/>
                  <a:gd name="T5" fmla="*/ 0 h 6"/>
                  <a:gd name="T6" fmla="*/ 2 w 2"/>
                  <a:gd name="T7" fmla="*/ 1 h 6"/>
                  <a:gd name="T8" fmla="*/ 2 w 2"/>
                  <a:gd name="T9" fmla="*/ 6 h 6"/>
                </a:gdLst>
                <a:ahLst/>
                <a:cxnLst>
                  <a:cxn ang="0">
                    <a:pos x="T0" y="T1"/>
                  </a:cxn>
                  <a:cxn ang="0">
                    <a:pos x="T2" y="T3"/>
                  </a:cxn>
                  <a:cxn ang="0">
                    <a:pos x="T4" y="T5"/>
                  </a:cxn>
                  <a:cxn ang="0">
                    <a:pos x="T6" y="T7"/>
                  </a:cxn>
                  <a:cxn ang="0">
                    <a:pos x="T8" y="T9"/>
                  </a:cxn>
                </a:cxnLst>
                <a:rect l="0" t="0" r="r" b="b"/>
                <a:pathLst>
                  <a:path w="2" h="6">
                    <a:moveTo>
                      <a:pt x="2" y="6"/>
                    </a:moveTo>
                    <a:lnTo>
                      <a:pt x="0" y="5"/>
                    </a:lnTo>
                    <a:lnTo>
                      <a:pt x="0" y="0"/>
                    </a:lnTo>
                    <a:lnTo>
                      <a:pt x="2" y="1"/>
                    </a:lnTo>
                    <a:lnTo>
                      <a:pt x="2" y="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15" name="Freeform 2304"/>
              <p:cNvSpPr>
                <a:spLocks/>
              </p:cNvSpPr>
              <p:nvPr/>
            </p:nvSpPr>
            <p:spPr bwMode="auto">
              <a:xfrm>
                <a:off x="6109" y="1221"/>
                <a:ext cx="2" cy="5"/>
              </a:xfrm>
              <a:custGeom>
                <a:avLst/>
                <a:gdLst>
                  <a:gd name="T0" fmla="*/ 2 w 2"/>
                  <a:gd name="T1" fmla="*/ 5 h 5"/>
                  <a:gd name="T2" fmla="*/ 0 w 2"/>
                  <a:gd name="T3" fmla="*/ 4 h 5"/>
                  <a:gd name="T4" fmla="*/ 0 w 2"/>
                  <a:gd name="T5" fmla="*/ 1 h 5"/>
                  <a:gd name="T6" fmla="*/ 2 w 2"/>
                  <a:gd name="T7" fmla="*/ 0 h 5"/>
                  <a:gd name="T8" fmla="*/ 2 w 2"/>
                  <a:gd name="T9" fmla="*/ 5 h 5"/>
                </a:gdLst>
                <a:ahLst/>
                <a:cxnLst>
                  <a:cxn ang="0">
                    <a:pos x="T0" y="T1"/>
                  </a:cxn>
                  <a:cxn ang="0">
                    <a:pos x="T2" y="T3"/>
                  </a:cxn>
                  <a:cxn ang="0">
                    <a:pos x="T4" y="T5"/>
                  </a:cxn>
                  <a:cxn ang="0">
                    <a:pos x="T6" y="T7"/>
                  </a:cxn>
                  <a:cxn ang="0">
                    <a:pos x="T8" y="T9"/>
                  </a:cxn>
                </a:cxnLst>
                <a:rect l="0" t="0" r="r" b="b"/>
                <a:pathLst>
                  <a:path w="2" h="5">
                    <a:moveTo>
                      <a:pt x="2" y="5"/>
                    </a:moveTo>
                    <a:lnTo>
                      <a:pt x="0" y="4"/>
                    </a:lnTo>
                    <a:lnTo>
                      <a:pt x="0" y="1"/>
                    </a:lnTo>
                    <a:lnTo>
                      <a:pt x="2" y="0"/>
                    </a:lnTo>
                    <a:lnTo>
                      <a:pt x="2" y="5"/>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16" name="Freeform 2305"/>
              <p:cNvSpPr>
                <a:spLocks noEditPoints="1"/>
              </p:cNvSpPr>
              <p:nvPr/>
            </p:nvSpPr>
            <p:spPr bwMode="auto">
              <a:xfrm>
                <a:off x="6111" y="1116"/>
                <a:ext cx="43" cy="39"/>
              </a:xfrm>
              <a:custGeom>
                <a:avLst/>
                <a:gdLst>
                  <a:gd name="T0" fmla="*/ 499 w 499"/>
                  <a:gd name="T1" fmla="*/ 452 h 452"/>
                  <a:gd name="T2" fmla="*/ 465 w 499"/>
                  <a:gd name="T3" fmla="*/ 434 h 452"/>
                  <a:gd name="T4" fmla="*/ 465 w 499"/>
                  <a:gd name="T5" fmla="*/ 236 h 452"/>
                  <a:gd name="T6" fmla="*/ 499 w 499"/>
                  <a:gd name="T7" fmla="*/ 254 h 452"/>
                  <a:gd name="T8" fmla="*/ 499 w 499"/>
                  <a:gd name="T9" fmla="*/ 452 h 452"/>
                  <a:gd name="T10" fmla="*/ 415 w 499"/>
                  <a:gd name="T11" fmla="*/ 409 h 452"/>
                  <a:gd name="T12" fmla="*/ 74 w 499"/>
                  <a:gd name="T13" fmla="*/ 236 h 452"/>
                  <a:gd name="T14" fmla="*/ 74 w 499"/>
                  <a:gd name="T15" fmla="*/ 236 h 452"/>
                  <a:gd name="T16" fmla="*/ 57 w 499"/>
                  <a:gd name="T17" fmla="*/ 228 h 452"/>
                  <a:gd name="T18" fmla="*/ 143 w 499"/>
                  <a:gd name="T19" fmla="*/ 178 h 452"/>
                  <a:gd name="T20" fmla="*/ 118 w 499"/>
                  <a:gd name="T21" fmla="*/ 135 h 452"/>
                  <a:gd name="T22" fmla="*/ 4 w 499"/>
                  <a:gd name="T23" fmla="*/ 200 h 452"/>
                  <a:gd name="T24" fmla="*/ 0 w 499"/>
                  <a:gd name="T25" fmla="*/ 197 h 452"/>
                  <a:gd name="T26" fmla="*/ 0 w 499"/>
                  <a:gd name="T27" fmla="*/ 0 h 452"/>
                  <a:gd name="T28" fmla="*/ 415 w 499"/>
                  <a:gd name="T29" fmla="*/ 211 h 452"/>
                  <a:gd name="T30" fmla="*/ 415 w 499"/>
                  <a:gd name="T31" fmla="*/ 409 h 452"/>
                  <a:gd name="T32" fmla="*/ 74 w 499"/>
                  <a:gd name="T33" fmla="*/ 336 h 452"/>
                  <a:gd name="T34" fmla="*/ 0 w 499"/>
                  <a:gd name="T35" fmla="*/ 296 h 452"/>
                  <a:gd name="T36" fmla="*/ 0 w 499"/>
                  <a:gd name="T37" fmla="*/ 260 h 452"/>
                  <a:gd name="T38" fmla="*/ 6 w 499"/>
                  <a:gd name="T39" fmla="*/ 257 h 452"/>
                  <a:gd name="T40" fmla="*/ 74 w 499"/>
                  <a:gd name="T41" fmla="*/ 293 h 452"/>
                  <a:gd name="T42" fmla="*/ 74 w 499"/>
                  <a:gd name="T43" fmla="*/ 336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9" h="452">
                    <a:moveTo>
                      <a:pt x="499" y="452"/>
                    </a:moveTo>
                    <a:lnTo>
                      <a:pt x="465" y="434"/>
                    </a:lnTo>
                    <a:lnTo>
                      <a:pt x="465" y="236"/>
                    </a:lnTo>
                    <a:lnTo>
                      <a:pt x="499" y="254"/>
                    </a:lnTo>
                    <a:lnTo>
                      <a:pt x="499" y="452"/>
                    </a:lnTo>
                    <a:moveTo>
                      <a:pt x="415" y="409"/>
                    </a:moveTo>
                    <a:lnTo>
                      <a:pt x="74" y="236"/>
                    </a:lnTo>
                    <a:lnTo>
                      <a:pt x="74" y="236"/>
                    </a:lnTo>
                    <a:lnTo>
                      <a:pt x="57" y="228"/>
                    </a:lnTo>
                    <a:lnTo>
                      <a:pt x="143" y="178"/>
                    </a:lnTo>
                    <a:lnTo>
                      <a:pt x="118" y="135"/>
                    </a:lnTo>
                    <a:lnTo>
                      <a:pt x="4" y="200"/>
                    </a:lnTo>
                    <a:lnTo>
                      <a:pt x="0" y="197"/>
                    </a:lnTo>
                    <a:lnTo>
                      <a:pt x="0" y="0"/>
                    </a:lnTo>
                    <a:lnTo>
                      <a:pt x="415" y="211"/>
                    </a:lnTo>
                    <a:lnTo>
                      <a:pt x="415" y="409"/>
                    </a:lnTo>
                    <a:moveTo>
                      <a:pt x="74" y="336"/>
                    </a:moveTo>
                    <a:lnTo>
                      <a:pt x="0" y="296"/>
                    </a:lnTo>
                    <a:lnTo>
                      <a:pt x="0" y="260"/>
                    </a:lnTo>
                    <a:lnTo>
                      <a:pt x="6" y="257"/>
                    </a:lnTo>
                    <a:lnTo>
                      <a:pt x="74" y="293"/>
                    </a:lnTo>
                    <a:lnTo>
                      <a:pt x="74" y="336"/>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17" name="Freeform 2306"/>
              <p:cNvSpPr>
                <a:spLocks noEditPoints="1"/>
              </p:cNvSpPr>
              <p:nvPr/>
            </p:nvSpPr>
            <p:spPr bwMode="auto">
              <a:xfrm>
                <a:off x="6111" y="1133"/>
                <a:ext cx="6" cy="9"/>
              </a:xfrm>
              <a:custGeom>
                <a:avLst/>
                <a:gdLst>
                  <a:gd name="T0" fmla="*/ 74 w 74"/>
                  <a:gd name="T1" fmla="*/ 96 h 96"/>
                  <a:gd name="T2" fmla="*/ 6 w 74"/>
                  <a:gd name="T3" fmla="*/ 60 h 96"/>
                  <a:gd name="T4" fmla="*/ 57 w 74"/>
                  <a:gd name="T5" fmla="*/ 31 h 96"/>
                  <a:gd name="T6" fmla="*/ 74 w 74"/>
                  <a:gd name="T7" fmla="*/ 39 h 96"/>
                  <a:gd name="T8" fmla="*/ 74 w 74"/>
                  <a:gd name="T9" fmla="*/ 96 h 96"/>
                  <a:gd name="T10" fmla="*/ 0 w 74"/>
                  <a:gd name="T11" fmla="*/ 6 h 96"/>
                  <a:gd name="T12" fmla="*/ 0 w 74"/>
                  <a:gd name="T13" fmla="*/ 0 h 96"/>
                  <a:gd name="T14" fmla="*/ 4 w 74"/>
                  <a:gd name="T15" fmla="*/ 3 h 96"/>
                  <a:gd name="T16" fmla="*/ 0 w 74"/>
                  <a:gd name="T17" fmla="*/ 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96">
                    <a:moveTo>
                      <a:pt x="74" y="96"/>
                    </a:moveTo>
                    <a:lnTo>
                      <a:pt x="6" y="60"/>
                    </a:lnTo>
                    <a:lnTo>
                      <a:pt x="57" y="31"/>
                    </a:lnTo>
                    <a:lnTo>
                      <a:pt x="74" y="39"/>
                    </a:lnTo>
                    <a:lnTo>
                      <a:pt x="74" y="96"/>
                    </a:lnTo>
                    <a:moveTo>
                      <a:pt x="0" y="6"/>
                    </a:moveTo>
                    <a:lnTo>
                      <a:pt x="0" y="0"/>
                    </a:lnTo>
                    <a:lnTo>
                      <a:pt x="4" y="3"/>
                    </a:lnTo>
                    <a:lnTo>
                      <a:pt x="0" y="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18" name="Freeform 2307"/>
              <p:cNvSpPr>
                <a:spLocks/>
              </p:cNvSpPr>
              <p:nvPr/>
            </p:nvSpPr>
            <p:spPr bwMode="auto">
              <a:xfrm>
                <a:off x="6111" y="1128"/>
                <a:ext cx="12" cy="11"/>
              </a:xfrm>
              <a:custGeom>
                <a:avLst/>
                <a:gdLst>
                  <a:gd name="T0" fmla="*/ 0 w 12"/>
                  <a:gd name="T1" fmla="*/ 11 h 11"/>
                  <a:gd name="T2" fmla="*/ 0 w 12"/>
                  <a:gd name="T3" fmla="*/ 6 h 11"/>
                  <a:gd name="T4" fmla="*/ 0 w 12"/>
                  <a:gd name="T5" fmla="*/ 6 h 11"/>
                  <a:gd name="T6" fmla="*/ 10 w 12"/>
                  <a:gd name="T7" fmla="*/ 0 h 11"/>
                  <a:gd name="T8" fmla="*/ 12 w 12"/>
                  <a:gd name="T9" fmla="*/ 4 h 11"/>
                  <a:gd name="T10" fmla="*/ 5 w 12"/>
                  <a:gd name="T11" fmla="*/ 8 h 11"/>
                  <a:gd name="T12" fmla="*/ 1 w 12"/>
                  <a:gd name="T13" fmla="*/ 10 h 11"/>
                  <a:gd name="T14" fmla="*/ 0 w 12"/>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0" y="11"/>
                    </a:moveTo>
                    <a:lnTo>
                      <a:pt x="0" y="6"/>
                    </a:lnTo>
                    <a:lnTo>
                      <a:pt x="0" y="6"/>
                    </a:lnTo>
                    <a:lnTo>
                      <a:pt x="10" y="0"/>
                    </a:lnTo>
                    <a:lnTo>
                      <a:pt x="12" y="4"/>
                    </a:lnTo>
                    <a:lnTo>
                      <a:pt x="5" y="8"/>
                    </a:lnTo>
                    <a:lnTo>
                      <a:pt x="1" y="10"/>
                    </a:lnTo>
                    <a:lnTo>
                      <a:pt x="0"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19" name="Freeform 2308"/>
              <p:cNvSpPr>
                <a:spLocks/>
              </p:cNvSpPr>
              <p:nvPr/>
            </p:nvSpPr>
            <p:spPr bwMode="auto">
              <a:xfrm>
                <a:off x="6147" y="1134"/>
                <a:ext cx="4" cy="20"/>
              </a:xfrm>
              <a:custGeom>
                <a:avLst/>
                <a:gdLst>
                  <a:gd name="T0" fmla="*/ 4 w 4"/>
                  <a:gd name="T1" fmla="*/ 20 h 20"/>
                  <a:gd name="T2" fmla="*/ 0 w 4"/>
                  <a:gd name="T3" fmla="*/ 18 h 20"/>
                  <a:gd name="T4" fmla="*/ 0 w 4"/>
                  <a:gd name="T5" fmla="*/ 0 h 20"/>
                  <a:gd name="T6" fmla="*/ 4 w 4"/>
                  <a:gd name="T7" fmla="*/ 3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0" y="18"/>
                    </a:lnTo>
                    <a:lnTo>
                      <a:pt x="0" y="0"/>
                    </a:lnTo>
                    <a:lnTo>
                      <a:pt x="4" y="3"/>
                    </a:lnTo>
                    <a:lnTo>
                      <a:pt x="4" y="2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20" name="Freeform 2309"/>
              <p:cNvSpPr>
                <a:spLocks/>
              </p:cNvSpPr>
              <p:nvPr/>
            </p:nvSpPr>
            <p:spPr bwMode="auto">
              <a:xfrm>
                <a:off x="6109" y="1115"/>
                <a:ext cx="2" cy="6"/>
              </a:xfrm>
              <a:custGeom>
                <a:avLst/>
                <a:gdLst>
                  <a:gd name="T0" fmla="*/ 0 w 2"/>
                  <a:gd name="T1" fmla="*/ 6 h 6"/>
                  <a:gd name="T2" fmla="*/ 0 w 2"/>
                  <a:gd name="T3" fmla="*/ 0 h 6"/>
                  <a:gd name="T4" fmla="*/ 2 w 2"/>
                  <a:gd name="T5" fmla="*/ 1 h 6"/>
                  <a:gd name="T6" fmla="*/ 2 w 2"/>
                  <a:gd name="T7" fmla="*/ 5 h 6"/>
                  <a:gd name="T8" fmla="*/ 0 w 2"/>
                  <a:gd name="T9" fmla="*/ 6 h 6"/>
                </a:gdLst>
                <a:ahLst/>
                <a:cxnLst>
                  <a:cxn ang="0">
                    <a:pos x="T0" y="T1"/>
                  </a:cxn>
                  <a:cxn ang="0">
                    <a:pos x="T2" y="T3"/>
                  </a:cxn>
                  <a:cxn ang="0">
                    <a:pos x="T4" y="T5"/>
                  </a:cxn>
                  <a:cxn ang="0">
                    <a:pos x="T6" y="T7"/>
                  </a:cxn>
                  <a:cxn ang="0">
                    <a:pos x="T8" y="T9"/>
                  </a:cxn>
                </a:cxnLst>
                <a:rect l="0" t="0" r="r" b="b"/>
                <a:pathLst>
                  <a:path w="2" h="6">
                    <a:moveTo>
                      <a:pt x="0" y="6"/>
                    </a:moveTo>
                    <a:lnTo>
                      <a:pt x="0" y="0"/>
                    </a:lnTo>
                    <a:lnTo>
                      <a:pt x="2" y="1"/>
                    </a:lnTo>
                    <a:lnTo>
                      <a:pt x="2" y="5"/>
                    </a:lnTo>
                    <a:lnTo>
                      <a:pt x="0" y="6"/>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21" name="Freeform 2310"/>
              <p:cNvSpPr>
                <a:spLocks noEditPoints="1"/>
              </p:cNvSpPr>
              <p:nvPr/>
            </p:nvSpPr>
            <p:spPr bwMode="auto">
              <a:xfrm>
                <a:off x="6109" y="1120"/>
                <a:ext cx="2" cy="22"/>
              </a:xfrm>
              <a:custGeom>
                <a:avLst/>
                <a:gdLst>
                  <a:gd name="T0" fmla="*/ 23 w 23"/>
                  <a:gd name="T1" fmla="*/ 249 h 249"/>
                  <a:gd name="T2" fmla="*/ 0 w 23"/>
                  <a:gd name="T3" fmla="*/ 236 h 249"/>
                  <a:gd name="T4" fmla="*/ 0 w 23"/>
                  <a:gd name="T5" fmla="*/ 227 h 249"/>
                  <a:gd name="T6" fmla="*/ 23 w 23"/>
                  <a:gd name="T7" fmla="*/ 213 h 249"/>
                  <a:gd name="T8" fmla="*/ 23 w 23"/>
                  <a:gd name="T9" fmla="*/ 249 h 249"/>
                  <a:gd name="T10" fmla="*/ 23 w 23"/>
                  <a:gd name="T11" fmla="*/ 150 h 249"/>
                  <a:gd name="T12" fmla="*/ 5 w 23"/>
                  <a:gd name="T13" fmla="*/ 141 h 249"/>
                  <a:gd name="T14" fmla="*/ 23 w 23"/>
                  <a:gd name="T15" fmla="*/ 132 h 249"/>
                  <a:gd name="T16" fmla="*/ 23 w 23"/>
                  <a:gd name="T17" fmla="*/ 0 h 249"/>
                  <a:gd name="T18" fmla="*/ 23 w 23"/>
                  <a:gd name="T19" fmla="*/ 15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49">
                    <a:moveTo>
                      <a:pt x="23" y="249"/>
                    </a:moveTo>
                    <a:lnTo>
                      <a:pt x="0" y="236"/>
                    </a:lnTo>
                    <a:lnTo>
                      <a:pt x="0" y="227"/>
                    </a:lnTo>
                    <a:lnTo>
                      <a:pt x="23" y="213"/>
                    </a:lnTo>
                    <a:lnTo>
                      <a:pt x="23" y="249"/>
                    </a:lnTo>
                    <a:moveTo>
                      <a:pt x="23" y="150"/>
                    </a:moveTo>
                    <a:lnTo>
                      <a:pt x="5" y="141"/>
                    </a:lnTo>
                    <a:lnTo>
                      <a:pt x="23" y="132"/>
                    </a:lnTo>
                    <a:lnTo>
                      <a:pt x="23" y="0"/>
                    </a:lnTo>
                    <a:lnTo>
                      <a:pt x="23" y="150"/>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22" name="Freeform 2311"/>
              <p:cNvSpPr>
                <a:spLocks/>
              </p:cNvSpPr>
              <p:nvPr/>
            </p:nvSpPr>
            <p:spPr bwMode="auto">
              <a:xfrm>
                <a:off x="6109" y="1132"/>
                <a:ext cx="2" cy="3"/>
              </a:xfrm>
              <a:custGeom>
                <a:avLst/>
                <a:gdLst>
                  <a:gd name="T0" fmla="*/ 0 w 2"/>
                  <a:gd name="T1" fmla="*/ 3 h 3"/>
                  <a:gd name="T2" fmla="*/ 0 w 2"/>
                  <a:gd name="T3" fmla="*/ 1 h 3"/>
                  <a:gd name="T4" fmla="*/ 1 w 2"/>
                  <a:gd name="T5" fmla="*/ 0 h 3"/>
                  <a:gd name="T6" fmla="*/ 2 w 2"/>
                  <a:gd name="T7" fmla="*/ 1 h 3"/>
                  <a:gd name="T8" fmla="*/ 2 w 2"/>
                  <a:gd name="T9" fmla="*/ 2 h 3"/>
                  <a:gd name="T10" fmla="*/ 0 w 2"/>
                  <a:gd name="T11" fmla="*/ 3 h 3"/>
                </a:gdLst>
                <a:ahLst/>
                <a:cxnLst>
                  <a:cxn ang="0">
                    <a:pos x="T0" y="T1"/>
                  </a:cxn>
                  <a:cxn ang="0">
                    <a:pos x="T2" y="T3"/>
                  </a:cxn>
                  <a:cxn ang="0">
                    <a:pos x="T4" y="T5"/>
                  </a:cxn>
                  <a:cxn ang="0">
                    <a:pos x="T6" y="T7"/>
                  </a:cxn>
                  <a:cxn ang="0">
                    <a:pos x="T8" y="T9"/>
                  </a:cxn>
                  <a:cxn ang="0">
                    <a:pos x="T10" y="T11"/>
                  </a:cxn>
                </a:cxnLst>
                <a:rect l="0" t="0" r="r" b="b"/>
                <a:pathLst>
                  <a:path w="2" h="3">
                    <a:moveTo>
                      <a:pt x="0" y="3"/>
                    </a:moveTo>
                    <a:lnTo>
                      <a:pt x="0" y="1"/>
                    </a:lnTo>
                    <a:lnTo>
                      <a:pt x="1" y="0"/>
                    </a:lnTo>
                    <a:lnTo>
                      <a:pt x="2" y="1"/>
                    </a:lnTo>
                    <a:lnTo>
                      <a:pt x="2" y="2"/>
                    </a:lnTo>
                    <a:lnTo>
                      <a:pt x="0"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23" name="Freeform 2312"/>
              <p:cNvSpPr>
                <a:spLocks/>
              </p:cNvSpPr>
              <p:nvPr/>
            </p:nvSpPr>
            <p:spPr bwMode="auto">
              <a:xfrm>
                <a:off x="6109" y="1134"/>
                <a:ext cx="2" cy="6"/>
              </a:xfrm>
              <a:custGeom>
                <a:avLst/>
                <a:gdLst>
                  <a:gd name="T0" fmla="*/ 0 w 2"/>
                  <a:gd name="T1" fmla="*/ 6 h 6"/>
                  <a:gd name="T2" fmla="*/ 0 w 2"/>
                  <a:gd name="T3" fmla="*/ 1 h 6"/>
                  <a:gd name="T4" fmla="*/ 2 w 2"/>
                  <a:gd name="T5" fmla="*/ 0 h 6"/>
                  <a:gd name="T6" fmla="*/ 2 w 2"/>
                  <a:gd name="T7" fmla="*/ 5 h 6"/>
                  <a:gd name="T8" fmla="*/ 0 w 2"/>
                  <a:gd name="T9" fmla="*/ 6 h 6"/>
                </a:gdLst>
                <a:ahLst/>
                <a:cxnLst>
                  <a:cxn ang="0">
                    <a:pos x="T0" y="T1"/>
                  </a:cxn>
                  <a:cxn ang="0">
                    <a:pos x="T2" y="T3"/>
                  </a:cxn>
                  <a:cxn ang="0">
                    <a:pos x="T4" y="T5"/>
                  </a:cxn>
                  <a:cxn ang="0">
                    <a:pos x="T6" y="T7"/>
                  </a:cxn>
                  <a:cxn ang="0">
                    <a:pos x="T8" y="T9"/>
                  </a:cxn>
                </a:cxnLst>
                <a:rect l="0" t="0" r="r" b="b"/>
                <a:pathLst>
                  <a:path w="2" h="6">
                    <a:moveTo>
                      <a:pt x="0" y="6"/>
                    </a:moveTo>
                    <a:lnTo>
                      <a:pt x="0" y="1"/>
                    </a:lnTo>
                    <a:lnTo>
                      <a:pt x="2" y="0"/>
                    </a:lnTo>
                    <a:lnTo>
                      <a:pt x="2" y="5"/>
                    </a:lnTo>
                    <a:lnTo>
                      <a:pt x="0" y="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24" name="Freeform 2313"/>
              <p:cNvSpPr>
                <a:spLocks/>
              </p:cNvSpPr>
              <p:nvPr/>
            </p:nvSpPr>
            <p:spPr bwMode="auto">
              <a:xfrm>
                <a:off x="6109" y="1120"/>
                <a:ext cx="2" cy="12"/>
              </a:xfrm>
              <a:custGeom>
                <a:avLst/>
                <a:gdLst>
                  <a:gd name="T0" fmla="*/ 1 w 2"/>
                  <a:gd name="T1" fmla="*/ 12 h 12"/>
                  <a:gd name="T2" fmla="*/ 0 w 2"/>
                  <a:gd name="T3" fmla="*/ 12 h 12"/>
                  <a:gd name="T4" fmla="*/ 0 w 2"/>
                  <a:gd name="T5" fmla="*/ 1 h 12"/>
                  <a:gd name="T6" fmla="*/ 2 w 2"/>
                  <a:gd name="T7" fmla="*/ 0 h 12"/>
                  <a:gd name="T8" fmla="*/ 2 w 2"/>
                  <a:gd name="T9" fmla="*/ 12 h 12"/>
                  <a:gd name="T10" fmla="*/ 1 w 2"/>
                  <a:gd name="T11" fmla="*/ 12 h 12"/>
                </a:gdLst>
                <a:ahLst/>
                <a:cxnLst>
                  <a:cxn ang="0">
                    <a:pos x="T0" y="T1"/>
                  </a:cxn>
                  <a:cxn ang="0">
                    <a:pos x="T2" y="T3"/>
                  </a:cxn>
                  <a:cxn ang="0">
                    <a:pos x="T4" y="T5"/>
                  </a:cxn>
                  <a:cxn ang="0">
                    <a:pos x="T6" y="T7"/>
                  </a:cxn>
                  <a:cxn ang="0">
                    <a:pos x="T8" y="T9"/>
                  </a:cxn>
                  <a:cxn ang="0">
                    <a:pos x="T10" y="T11"/>
                  </a:cxn>
                </a:cxnLst>
                <a:rect l="0" t="0" r="r" b="b"/>
                <a:pathLst>
                  <a:path w="2" h="12">
                    <a:moveTo>
                      <a:pt x="1" y="12"/>
                    </a:moveTo>
                    <a:lnTo>
                      <a:pt x="0" y="12"/>
                    </a:lnTo>
                    <a:lnTo>
                      <a:pt x="0" y="1"/>
                    </a:lnTo>
                    <a:lnTo>
                      <a:pt x="2" y="0"/>
                    </a:lnTo>
                    <a:lnTo>
                      <a:pt x="2" y="12"/>
                    </a:lnTo>
                    <a:lnTo>
                      <a:pt x="1" y="12"/>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25" name="Freeform 2314"/>
              <p:cNvSpPr>
                <a:spLocks/>
              </p:cNvSpPr>
              <p:nvPr/>
            </p:nvSpPr>
            <p:spPr bwMode="auto">
              <a:xfrm>
                <a:off x="6109" y="1132"/>
                <a:ext cx="1" cy="1"/>
              </a:xfrm>
              <a:custGeom>
                <a:avLst/>
                <a:gdLst>
                  <a:gd name="T0" fmla="*/ 0 w 1"/>
                  <a:gd name="T1" fmla="*/ 1 h 1"/>
                  <a:gd name="T2" fmla="*/ 0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0" y="0"/>
                    </a:lnTo>
                    <a:lnTo>
                      <a:pt x="1" y="0"/>
                    </a:lnTo>
                    <a:lnTo>
                      <a:pt x="0" y="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26" name="Freeform 2315"/>
              <p:cNvSpPr>
                <a:spLocks noEditPoints="1"/>
              </p:cNvSpPr>
              <p:nvPr/>
            </p:nvSpPr>
            <p:spPr bwMode="auto">
              <a:xfrm>
                <a:off x="6109" y="1147"/>
                <a:ext cx="45" cy="50"/>
              </a:xfrm>
              <a:custGeom>
                <a:avLst/>
                <a:gdLst>
                  <a:gd name="T0" fmla="*/ 522 w 522"/>
                  <a:gd name="T1" fmla="*/ 586 h 586"/>
                  <a:gd name="T2" fmla="*/ 488 w 522"/>
                  <a:gd name="T3" fmla="*/ 568 h 586"/>
                  <a:gd name="T4" fmla="*/ 488 w 522"/>
                  <a:gd name="T5" fmla="*/ 287 h 586"/>
                  <a:gd name="T6" fmla="*/ 522 w 522"/>
                  <a:gd name="T7" fmla="*/ 304 h 586"/>
                  <a:gd name="T8" fmla="*/ 522 w 522"/>
                  <a:gd name="T9" fmla="*/ 586 h 586"/>
                  <a:gd name="T10" fmla="*/ 438 w 522"/>
                  <a:gd name="T11" fmla="*/ 542 h 586"/>
                  <a:gd name="T12" fmla="*/ 80 w 522"/>
                  <a:gd name="T13" fmla="*/ 356 h 586"/>
                  <a:gd name="T14" fmla="*/ 166 w 522"/>
                  <a:gd name="T15" fmla="*/ 307 h 586"/>
                  <a:gd name="T16" fmla="*/ 141 w 522"/>
                  <a:gd name="T17" fmla="*/ 263 h 586"/>
                  <a:gd name="T18" fmla="*/ 27 w 522"/>
                  <a:gd name="T19" fmla="*/ 328 h 586"/>
                  <a:gd name="T20" fmla="*/ 23 w 522"/>
                  <a:gd name="T21" fmla="*/ 325 h 586"/>
                  <a:gd name="T22" fmla="*/ 23 w 522"/>
                  <a:gd name="T23" fmla="*/ 152 h 586"/>
                  <a:gd name="T24" fmla="*/ 0 w 522"/>
                  <a:gd name="T25" fmla="*/ 164 h 586"/>
                  <a:gd name="T26" fmla="*/ 0 w 522"/>
                  <a:gd name="T27" fmla="*/ 117 h 586"/>
                  <a:gd name="T28" fmla="*/ 23 w 522"/>
                  <a:gd name="T29" fmla="*/ 105 h 586"/>
                  <a:gd name="T30" fmla="*/ 23 w 522"/>
                  <a:gd name="T31" fmla="*/ 0 h 586"/>
                  <a:gd name="T32" fmla="*/ 97 w 522"/>
                  <a:gd name="T33" fmla="*/ 36 h 586"/>
                  <a:gd name="T34" fmla="*/ 97 w 522"/>
                  <a:gd name="T35" fmla="*/ 88 h 586"/>
                  <a:gd name="T36" fmla="*/ 438 w 522"/>
                  <a:gd name="T37" fmla="*/ 261 h 586"/>
                  <a:gd name="T38" fmla="*/ 438 w 522"/>
                  <a:gd name="T39" fmla="*/ 54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2" h="586">
                    <a:moveTo>
                      <a:pt x="522" y="586"/>
                    </a:moveTo>
                    <a:lnTo>
                      <a:pt x="488" y="568"/>
                    </a:lnTo>
                    <a:lnTo>
                      <a:pt x="488" y="287"/>
                    </a:lnTo>
                    <a:lnTo>
                      <a:pt x="522" y="304"/>
                    </a:lnTo>
                    <a:lnTo>
                      <a:pt x="522" y="586"/>
                    </a:lnTo>
                    <a:moveTo>
                      <a:pt x="438" y="542"/>
                    </a:moveTo>
                    <a:lnTo>
                      <a:pt x="80" y="356"/>
                    </a:lnTo>
                    <a:lnTo>
                      <a:pt x="166" y="307"/>
                    </a:lnTo>
                    <a:lnTo>
                      <a:pt x="141" y="263"/>
                    </a:lnTo>
                    <a:lnTo>
                      <a:pt x="27" y="328"/>
                    </a:lnTo>
                    <a:lnTo>
                      <a:pt x="23" y="325"/>
                    </a:lnTo>
                    <a:lnTo>
                      <a:pt x="23" y="152"/>
                    </a:lnTo>
                    <a:lnTo>
                      <a:pt x="0" y="164"/>
                    </a:lnTo>
                    <a:lnTo>
                      <a:pt x="0" y="117"/>
                    </a:lnTo>
                    <a:lnTo>
                      <a:pt x="23" y="105"/>
                    </a:lnTo>
                    <a:lnTo>
                      <a:pt x="23" y="0"/>
                    </a:lnTo>
                    <a:lnTo>
                      <a:pt x="97" y="36"/>
                    </a:lnTo>
                    <a:lnTo>
                      <a:pt x="97" y="88"/>
                    </a:lnTo>
                    <a:lnTo>
                      <a:pt x="438" y="261"/>
                    </a:lnTo>
                    <a:lnTo>
                      <a:pt x="438" y="542"/>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27" name="Freeform 2316"/>
              <p:cNvSpPr>
                <a:spLocks noEditPoints="1"/>
              </p:cNvSpPr>
              <p:nvPr/>
            </p:nvSpPr>
            <p:spPr bwMode="auto">
              <a:xfrm>
                <a:off x="6111" y="1175"/>
                <a:ext cx="36" cy="19"/>
              </a:xfrm>
              <a:custGeom>
                <a:avLst/>
                <a:gdLst>
                  <a:gd name="T0" fmla="*/ 415 w 415"/>
                  <a:gd name="T1" fmla="*/ 218 h 218"/>
                  <a:gd name="T2" fmla="*/ 52 w 415"/>
                  <a:gd name="T3" fmla="*/ 33 h 218"/>
                  <a:gd name="T4" fmla="*/ 57 w 415"/>
                  <a:gd name="T5" fmla="*/ 31 h 218"/>
                  <a:gd name="T6" fmla="*/ 415 w 415"/>
                  <a:gd name="T7" fmla="*/ 217 h 218"/>
                  <a:gd name="T8" fmla="*/ 415 w 415"/>
                  <a:gd name="T9" fmla="*/ 218 h 218"/>
                  <a:gd name="T10" fmla="*/ 0 w 415"/>
                  <a:gd name="T11" fmla="*/ 6 h 218"/>
                  <a:gd name="T12" fmla="*/ 0 w 415"/>
                  <a:gd name="T13" fmla="*/ 0 h 218"/>
                  <a:gd name="T14" fmla="*/ 4 w 415"/>
                  <a:gd name="T15" fmla="*/ 3 h 218"/>
                  <a:gd name="T16" fmla="*/ 0 w 415"/>
                  <a:gd name="T17" fmla="*/ 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5" h="218">
                    <a:moveTo>
                      <a:pt x="415" y="218"/>
                    </a:moveTo>
                    <a:lnTo>
                      <a:pt x="52" y="33"/>
                    </a:lnTo>
                    <a:lnTo>
                      <a:pt x="57" y="31"/>
                    </a:lnTo>
                    <a:lnTo>
                      <a:pt x="415" y="217"/>
                    </a:lnTo>
                    <a:lnTo>
                      <a:pt x="415" y="218"/>
                    </a:lnTo>
                    <a:moveTo>
                      <a:pt x="0" y="6"/>
                    </a:moveTo>
                    <a:lnTo>
                      <a:pt x="0" y="0"/>
                    </a:lnTo>
                    <a:lnTo>
                      <a:pt x="4" y="3"/>
                    </a:lnTo>
                    <a:lnTo>
                      <a:pt x="0" y="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28" name="Freeform 2317"/>
              <p:cNvSpPr>
                <a:spLocks/>
              </p:cNvSpPr>
              <p:nvPr/>
            </p:nvSpPr>
            <p:spPr bwMode="auto">
              <a:xfrm>
                <a:off x="6111" y="1170"/>
                <a:ext cx="12" cy="8"/>
              </a:xfrm>
              <a:custGeom>
                <a:avLst/>
                <a:gdLst>
                  <a:gd name="T0" fmla="*/ 5 w 12"/>
                  <a:gd name="T1" fmla="*/ 8 h 8"/>
                  <a:gd name="T2" fmla="*/ 0 w 12"/>
                  <a:gd name="T3" fmla="*/ 5 h 8"/>
                  <a:gd name="T4" fmla="*/ 0 w 12"/>
                  <a:gd name="T5" fmla="*/ 5 h 8"/>
                  <a:gd name="T6" fmla="*/ 0 w 12"/>
                  <a:gd name="T7" fmla="*/ 5 h 8"/>
                  <a:gd name="T8" fmla="*/ 10 w 12"/>
                  <a:gd name="T9" fmla="*/ 0 h 8"/>
                  <a:gd name="T10" fmla="*/ 12 w 12"/>
                  <a:gd name="T11" fmla="*/ 3 h 8"/>
                  <a:gd name="T12" fmla="*/ 5 w 12"/>
                  <a:gd name="T13" fmla="*/ 8 h 8"/>
                  <a:gd name="T14" fmla="*/ 5 w 12"/>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5" y="8"/>
                    </a:moveTo>
                    <a:lnTo>
                      <a:pt x="0" y="5"/>
                    </a:lnTo>
                    <a:lnTo>
                      <a:pt x="0" y="5"/>
                    </a:lnTo>
                    <a:lnTo>
                      <a:pt x="0" y="5"/>
                    </a:lnTo>
                    <a:lnTo>
                      <a:pt x="10" y="0"/>
                    </a:lnTo>
                    <a:lnTo>
                      <a:pt x="12" y="3"/>
                    </a:lnTo>
                    <a:lnTo>
                      <a:pt x="5" y="8"/>
                    </a:lnTo>
                    <a:lnTo>
                      <a:pt x="5"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29" name="Freeform 2318"/>
              <p:cNvSpPr>
                <a:spLocks/>
              </p:cNvSpPr>
              <p:nvPr/>
            </p:nvSpPr>
            <p:spPr bwMode="auto">
              <a:xfrm>
                <a:off x="6147" y="1169"/>
                <a:ext cx="4" cy="27"/>
              </a:xfrm>
              <a:custGeom>
                <a:avLst/>
                <a:gdLst>
                  <a:gd name="T0" fmla="*/ 4 w 4"/>
                  <a:gd name="T1" fmla="*/ 27 h 27"/>
                  <a:gd name="T2" fmla="*/ 0 w 4"/>
                  <a:gd name="T3" fmla="*/ 25 h 27"/>
                  <a:gd name="T4" fmla="*/ 0 w 4"/>
                  <a:gd name="T5" fmla="*/ 0 h 27"/>
                  <a:gd name="T6" fmla="*/ 4 w 4"/>
                  <a:gd name="T7" fmla="*/ 3 h 27"/>
                  <a:gd name="T8" fmla="*/ 4 w 4"/>
                  <a:gd name="T9" fmla="*/ 27 h 27"/>
                </a:gdLst>
                <a:ahLst/>
                <a:cxnLst>
                  <a:cxn ang="0">
                    <a:pos x="T0" y="T1"/>
                  </a:cxn>
                  <a:cxn ang="0">
                    <a:pos x="T2" y="T3"/>
                  </a:cxn>
                  <a:cxn ang="0">
                    <a:pos x="T4" y="T5"/>
                  </a:cxn>
                  <a:cxn ang="0">
                    <a:pos x="T6" y="T7"/>
                  </a:cxn>
                  <a:cxn ang="0">
                    <a:pos x="T8" y="T9"/>
                  </a:cxn>
                </a:cxnLst>
                <a:rect l="0" t="0" r="r" b="b"/>
                <a:pathLst>
                  <a:path w="4" h="27">
                    <a:moveTo>
                      <a:pt x="4" y="27"/>
                    </a:moveTo>
                    <a:lnTo>
                      <a:pt x="0" y="25"/>
                    </a:lnTo>
                    <a:lnTo>
                      <a:pt x="0" y="0"/>
                    </a:lnTo>
                    <a:lnTo>
                      <a:pt x="4" y="3"/>
                    </a:lnTo>
                    <a:lnTo>
                      <a:pt x="4"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30" name="Freeform 2319"/>
              <p:cNvSpPr>
                <a:spLocks/>
              </p:cNvSpPr>
              <p:nvPr/>
            </p:nvSpPr>
            <p:spPr bwMode="auto">
              <a:xfrm>
                <a:off x="6109" y="1146"/>
                <a:ext cx="2" cy="11"/>
              </a:xfrm>
              <a:custGeom>
                <a:avLst/>
                <a:gdLst>
                  <a:gd name="T0" fmla="*/ 0 w 2"/>
                  <a:gd name="T1" fmla="*/ 11 h 11"/>
                  <a:gd name="T2" fmla="*/ 0 w 2"/>
                  <a:gd name="T3" fmla="*/ 0 h 11"/>
                  <a:gd name="T4" fmla="*/ 2 w 2"/>
                  <a:gd name="T5" fmla="*/ 1 h 11"/>
                  <a:gd name="T6" fmla="*/ 2 w 2"/>
                  <a:gd name="T7" fmla="*/ 10 h 11"/>
                  <a:gd name="T8" fmla="*/ 0 w 2"/>
                  <a:gd name="T9" fmla="*/ 11 h 11"/>
                </a:gdLst>
                <a:ahLst/>
                <a:cxnLst>
                  <a:cxn ang="0">
                    <a:pos x="T0" y="T1"/>
                  </a:cxn>
                  <a:cxn ang="0">
                    <a:pos x="T2" y="T3"/>
                  </a:cxn>
                  <a:cxn ang="0">
                    <a:pos x="T4" y="T5"/>
                  </a:cxn>
                  <a:cxn ang="0">
                    <a:pos x="T6" y="T7"/>
                  </a:cxn>
                  <a:cxn ang="0">
                    <a:pos x="T8" y="T9"/>
                  </a:cxn>
                </a:cxnLst>
                <a:rect l="0" t="0" r="r" b="b"/>
                <a:pathLst>
                  <a:path w="2" h="11">
                    <a:moveTo>
                      <a:pt x="0" y="11"/>
                    </a:moveTo>
                    <a:lnTo>
                      <a:pt x="0" y="0"/>
                    </a:lnTo>
                    <a:lnTo>
                      <a:pt x="2" y="1"/>
                    </a:lnTo>
                    <a:lnTo>
                      <a:pt x="2" y="10"/>
                    </a:lnTo>
                    <a:lnTo>
                      <a:pt x="0" y="11"/>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31" name="Freeform 2320"/>
              <p:cNvSpPr>
                <a:spLocks/>
              </p:cNvSpPr>
              <p:nvPr/>
            </p:nvSpPr>
            <p:spPr bwMode="auto">
              <a:xfrm>
                <a:off x="6109" y="1160"/>
                <a:ext cx="2" cy="15"/>
              </a:xfrm>
              <a:custGeom>
                <a:avLst/>
                <a:gdLst>
                  <a:gd name="T0" fmla="*/ 2 w 2"/>
                  <a:gd name="T1" fmla="*/ 15 h 15"/>
                  <a:gd name="T2" fmla="*/ 0 w 2"/>
                  <a:gd name="T3" fmla="*/ 14 h 15"/>
                  <a:gd name="T4" fmla="*/ 0 w 2"/>
                  <a:gd name="T5" fmla="*/ 1 h 15"/>
                  <a:gd name="T6" fmla="*/ 2 w 2"/>
                  <a:gd name="T7" fmla="*/ 0 h 15"/>
                  <a:gd name="T8" fmla="*/ 2 w 2"/>
                  <a:gd name="T9" fmla="*/ 15 h 15"/>
                </a:gdLst>
                <a:ahLst/>
                <a:cxnLst>
                  <a:cxn ang="0">
                    <a:pos x="T0" y="T1"/>
                  </a:cxn>
                  <a:cxn ang="0">
                    <a:pos x="T2" y="T3"/>
                  </a:cxn>
                  <a:cxn ang="0">
                    <a:pos x="T4" y="T5"/>
                  </a:cxn>
                  <a:cxn ang="0">
                    <a:pos x="T6" y="T7"/>
                  </a:cxn>
                  <a:cxn ang="0">
                    <a:pos x="T8" y="T9"/>
                  </a:cxn>
                </a:cxnLst>
                <a:rect l="0" t="0" r="r" b="b"/>
                <a:pathLst>
                  <a:path w="2" h="15">
                    <a:moveTo>
                      <a:pt x="2" y="15"/>
                    </a:moveTo>
                    <a:lnTo>
                      <a:pt x="0" y="14"/>
                    </a:lnTo>
                    <a:lnTo>
                      <a:pt x="0" y="1"/>
                    </a:lnTo>
                    <a:lnTo>
                      <a:pt x="2" y="0"/>
                    </a:lnTo>
                    <a:lnTo>
                      <a:pt x="2" y="15"/>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32" name="Freeform 2321"/>
              <p:cNvSpPr>
                <a:spLocks/>
              </p:cNvSpPr>
              <p:nvPr/>
            </p:nvSpPr>
            <p:spPr bwMode="auto">
              <a:xfrm>
                <a:off x="6109" y="1174"/>
                <a:ext cx="2" cy="1"/>
              </a:xfrm>
              <a:custGeom>
                <a:avLst/>
                <a:gdLst>
                  <a:gd name="T0" fmla="*/ 2 w 2"/>
                  <a:gd name="T1" fmla="*/ 1 h 1"/>
                  <a:gd name="T2" fmla="*/ 0 w 2"/>
                  <a:gd name="T3" fmla="*/ 0 h 1"/>
                  <a:gd name="T4" fmla="*/ 0 w 2"/>
                  <a:gd name="T5" fmla="*/ 0 h 1"/>
                  <a:gd name="T6" fmla="*/ 2 w 2"/>
                  <a:gd name="T7" fmla="*/ 1 h 1"/>
                  <a:gd name="T8" fmla="*/ 2 w 2"/>
                  <a:gd name="T9" fmla="*/ 1 h 1"/>
                  <a:gd name="T10" fmla="*/ 2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2" y="1"/>
                    </a:moveTo>
                    <a:lnTo>
                      <a:pt x="0" y="0"/>
                    </a:lnTo>
                    <a:lnTo>
                      <a:pt x="0" y="0"/>
                    </a:lnTo>
                    <a:lnTo>
                      <a:pt x="2" y="1"/>
                    </a:lnTo>
                    <a:lnTo>
                      <a:pt x="2" y="1"/>
                    </a:lnTo>
                    <a:lnTo>
                      <a:pt x="2" y="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33" name="Rectangle 2322"/>
              <p:cNvSpPr>
                <a:spLocks noChangeArrowheads="1"/>
              </p:cNvSpPr>
              <p:nvPr/>
            </p:nvSpPr>
            <p:spPr bwMode="auto">
              <a:xfrm>
                <a:off x="6111" y="1175"/>
                <a:ext cx="1" cy="1"/>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34" name="Freeform 2323"/>
              <p:cNvSpPr>
                <a:spLocks/>
              </p:cNvSpPr>
              <p:nvPr/>
            </p:nvSpPr>
            <p:spPr bwMode="auto">
              <a:xfrm>
                <a:off x="6111" y="1142"/>
                <a:ext cx="6" cy="8"/>
              </a:xfrm>
              <a:custGeom>
                <a:avLst/>
                <a:gdLst>
                  <a:gd name="T0" fmla="*/ 6 w 6"/>
                  <a:gd name="T1" fmla="*/ 8 h 8"/>
                  <a:gd name="T2" fmla="*/ 0 w 6"/>
                  <a:gd name="T3" fmla="*/ 5 h 8"/>
                  <a:gd name="T4" fmla="*/ 0 w 6"/>
                  <a:gd name="T5" fmla="*/ 0 h 8"/>
                  <a:gd name="T6" fmla="*/ 6 w 6"/>
                  <a:gd name="T7" fmla="*/ 3 h 8"/>
                  <a:gd name="T8" fmla="*/ 6 w 6"/>
                  <a:gd name="T9" fmla="*/ 8 h 8"/>
                </a:gdLst>
                <a:ahLst/>
                <a:cxnLst>
                  <a:cxn ang="0">
                    <a:pos x="T0" y="T1"/>
                  </a:cxn>
                  <a:cxn ang="0">
                    <a:pos x="T2" y="T3"/>
                  </a:cxn>
                  <a:cxn ang="0">
                    <a:pos x="T4" y="T5"/>
                  </a:cxn>
                  <a:cxn ang="0">
                    <a:pos x="T6" y="T7"/>
                  </a:cxn>
                  <a:cxn ang="0">
                    <a:pos x="T8" y="T9"/>
                  </a:cxn>
                </a:cxnLst>
                <a:rect l="0" t="0" r="r" b="b"/>
                <a:pathLst>
                  <a:path w="6" h="8">
                    <a:moveTo>
                      <a:pt x="6" y="8"/>
                    </a:moveTo>
                    <a:lnTo>
                      <a:pt x="0" y="5"/>
                    </a:lnTo>
                    <a:lnTo>
                      <a:pt x="0" y="0"/>
                    </a:lnTo>
                    <a:lnTo>
                      <a:pt x="6" y="3"/>
                    </a:lnTo>
                    <a:lnTo>
                      <a:pt x="6" y="8"/>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35" name="Freeform 2324"/>
              <p:cNvSpPr>
                <a:spLocks/>
              </p:cNvSpPr>
              <p:nvPr/>
            </p:nvSpPr>
            <p:spPr bwMode="auto">
              <a:xfrm>
                <a:off x="6109" y="1141"/>
                <a:ext cx="2" cy="6"/>
              </a:xfrm>
              <a:custGeom>
                <a:avLst/>
                <a:gdLst>
                  <a:gd name="T0" fmla="*/ 2 w 2"/>
                  <a:gd name="T1" fmla="*/ 6 h 6"/>
                  <a:gd name="T2" fmla="*/ 0 w 2"/>
                  <a:gd name="T3" fmla="*/ 5 h 6"/>
                  <a:gd name="T4" fmla="*/ 0 w 2"/>
                  <a:gd name="T5" fmla="*/ 0 h 6"/>
                  <a:gd name="T6" fmla="*/ 2 w 2"/>
                  <a:gd name="T7" fmla="*/ 1 h 6"/>
                  <a:gd name="T8" fmla="*/ 2 w 2"/>
                  <a:gd name="T9" fmla="*/ 6 h 6"/>
                </a:gdLst>
                <a:ahLst/>
                <a:cxnLst>
                  <a:cxn ang="0">
                    <a:pos x="T0" y="T1"/>
                  </a:cxn>
                  <a:cxn ang="0">
                    <a:pos x="T2" y="T3"/>
                  </a:cxn>
                  <a:cxn ang="0">
                    <a:pos x="T4" y="T5"/>
                  </a:cxn>
                  <a:cxn ang="0">
                    <a:pos x="T6" y="T7"/>
                  </a:cxn>
                  <a:cxn ang="0">
                    <a:pos x="T8" y="T9"/>
                  </a:cxn>
                </a:cxnLst>
                <a:rect l="0" t="0" r="r" b="b"/>
                <a:pathLst>
                  <a:path w="2" h="6">
                    <a:moveTo>
                      <a:pt x="2" y="6"/>
                    </a:moveTo>
                    <a:lnTo>
                      <a:pt x="0" y="5"/>
                    </a:lnTo>
                    <a:lnTo>
                      <a:pt x="0" y="0"/>
                    </a:lnTo>
                    <a:lnTo>
                      <a:pt x="2" y="1"/>
                    </a:lnTo>
                    <a:lnTo>
                      <a:pt x="2" y="6"/>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36" name="Freeform 2325"/>
              <p:cNvSpPr>
                <a:spLocks noEditPoints="1"/>
              </p:cNvSpPr>
              <p:nvPr/>
            </p:nvSpPr>
            <p:spPr bwMode="auto">
              <a:xfrm>
                <a:off x="6111" y="1243"/>
                <a:ext cx="2" cy="18"/>
              </a:xfrm>
              <a:custGeom>
                <a:avLst/>
                <a:gdLst>
                  <a:gd name="T0" fmla="*/ 0 w 25"/>
                  <a:gd name="T1" fmla="*/ 201 h 201"/>
                  <a:gd name="T2" fmla="*/ 0 w 25"/>
                  <a:gd name="T3" fmla="*/ 167 h 201"/>
                  <a:gd name="T4" fmla="*/ 25 w 25"/>
                  <a:gd name="T5" fmla="*/ 180 h 201"/>
                  <a:gd name="T6" fmla="*/ 25 w 25"/>
                  <a:gd name="T7" fmla="*/ 187 h 201"/>
                  <a:gd name="T8" fmla="*/ 0 w 25"/>
                  <a:gd name="T9" fmla="*/ 201 h 201"/>
                  <a:gd name="T10" fmla="*/ 25 w 25"/>
                  <a:gd name="T11" fmla="*/ 124 h 201"/>
                  <a:gd name="T12" fmla="*/ 0 w 25"/>
                  <a:gd name="T13" fmla="*/ 110 h 201"/>
                  <a:gd name="T14" fmla="*/ 0 w 25"/>
                  <a:gd name="T15" fmla="*/ 13 h 201"/>
                  <a:gd name="T16" fmla="*/ 25 w 25"/>
                  <a:gd name="T17" fmla="*/ 0 h 201"/>
                  <a:gd name="T18" fmla="*/ 25 w 25"/>
                  <a:gd name="T19" fmla="*/ 12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01">
                    <a:moveTo>
                      <a:pt x="0" y="201"/>
                    </a:moveTo>
                    <a:lnTo>
                      <a:pt x="0" y="167"/>
                    </a:lnTo>
                    <a:lnTo>
                      <a:pt x="25" y="180"/>
                    </a:lnTo>
                    <a:lnTo>
                      <a:pt x="25" y="187"/>
                    </a:lnTo>
                    <a:lnTo>
                      <a:pt x="0" y="201"/>
                    </a:lnTo>
                    <a:moveTo>
                      <a:pt x="25" y="124"/>
                    </a:moveTo>
                    <a:lnTo>
                      <a:pt x="0" y="110"/>
                    </a:lnTo>
                    <a:lnTo>
                      <a:pt x="0" y="13"/>
                    </a:lnTo>
                    <a:lnTo>
                      <a:pt x="25" y="0"/>
                    </a:lnTo>
                    <a:lnTo>
                      <a:pt x="25" y="124"/>
                    </a:lnTo>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37" name="Freeform 2326"/>
              <p:cNvSpPr>
                <a:spLocks/>
              </p:cNvSpPr>
              <p:nvPr/>
            </p:nvSpPr>
            <p:spPr bwMode="auto">
              <a:xfrm>
                <a:off x="6111" y="1253"/>
                <a:ext cx="2" cy="6"/>
              </a:xfrm>
              <a:custGeom>
                <a:avLst/>
                <a:gdLst>
                  <a:gd name="T0" fmla="*/ 2 w 2"/>
                  <a:gd name="T1" fmla="*/ 6 h 6"/>
                  <a:gd name="T2" fmla="*/ 0 w 2"/>
                  <a:gd name="T3" fmla="*/ 5 h 6"/>
                  <a:gd name="T4" fmla="*/ 0 w 2"/>
                  <a:gd name="T5" fmla="*/ 0 h 6"/>
                  <a:gd name="T6" fmla="*/ 2 w 2"/>
                  <a:gd name="T7" fmla="*/ 1 h 6"/>
                  <a:gd name="T8" fmla="*/ 2 w 2"/>
                  <a:gd name="T9" fmla="*/ 6 h 6"/>
                </a:gdLst>
                <a:ahLst/>
                <a:cxnLst>
                  <a:cxn ang="0">
                    <a:pos x="T0" y="T1"/>
                  </a:cxn>
                  <a:cxn ang="0">
                    <a:pos x="T2" y="T3"/>
                  </a:cxn>
                  <a:cxn ang="0">
                    <a:pos x="T4" y="T5"/>
                  </a:cxn>
                  <a:cxn ang="0">
                    <a:pos x="T6" y="T7"/>
                  </a:cxn>
                  <a:cxn ang="0">
                    <a:pos x="T8" y="T9"/>
                  </a:cxn>
                </a:cxnLst>
                <a:rect l="0" t="0" r="r" b="b"/>
                <a:pathLst>
                  <a:path w="2" h="6">
                    <a:moveTo>
                      <a:pt x="2" y="6"/>
                    </a:moveTo>
                    <a:lnTo>
                      <a:pt x="0" y="5"/>
                    </a:lnTo>
                    <a:lnTo>
                      <a:pt x="0" y="0"/>
                    </a:lnTo>
                    <a:lnTo>
                      <a:pt x="2" y="1"/>
                    </a:lnTo>
                    <a:lnTo>
                      <a:pt x="2" y="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38" name="Freeform 2327"/>
              <p:cNvSpPr>
                <a:spLocks noEditPoints="1"/>
              </p:cNvSpPr>
              <p:nvPr/>
            </p:nvSpPr>
            <p:spPr bwMode="auto">
              <a:xfrm>
                <a:off x="6109" y="1244"/>
                <a:ext cx="2" cy="18"/>
              </a:xfrm>
              <a:custGeom>
                <a:avLst/>
                <a:gdLst>
                  <a:gd name="T0" fmla="*/ 0 w 23"/>
                  <a:gd name="T1" fmla="*/ 200 h 200"/>
                  <a:gd name="T2" fmla="*/ 0 w 23"/>
                  <a:gd name="T3" fmla="*/ 142 h 200"/>
                  <a:gd name="T4" fmla="*/ 23 w 23"/>
                  <a:gd name="T5" fmla="*/ 154 h 200"/>
                  <a:gd name="T6" fmla="*/ 23 w 23"/>
                  <a:gd name="T7" fmla="*/ 188 h 200"/>
                  <a:gd name="T8" fmla="*/ 0 w 23"/>
                  <a:gd name="T9" fmla="*/ 200 h 200"/>
                  <a:gd name="T10" fmla="*/ 23 w 23"/>
                  <a:gd name="T11" fmla="*/ 97 h 200"/>
                  <a:gd name="T12" fmla="*/ 0 w 23"/>
                  <a:gd name="T13" fmla="*/ 85 h 200"/>
                  <a:gd name="T14" fmla="*/ 0 w 23"/>
                  <a:gd name="T15" fmla="*/ 12 h 200"/>
                  <a:gd name="T16" fmla="*/ 23 w 23"/>
                  <a:gd name="T17" fmla="*/ 0 h 200"/>
                  <a:gd name="T18" fmla="*/ 23 w 23"/>
                  <a:gd name="T19" fmla="*/ 9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00">
                    <a:moveTo>
                      <a:pt x="0" y="200"/>
                    </a:moveTo>
                    <a:lnTo>
                      <a:pt x="0" y="142"/>
                    </a:lnTo>
                    <a:lnTo>
                      <a:pt x="23" y="154"/>
                    </a:lnTo>
                    <a:lnTo>
                      <a:pt x="23" y="188"/>
                    </a:lnTo>
                    <a:lnTo>
                      <a:pt x="0" y="200"/>
                    </a:lnTo>
                    <a:moveTo>
                      <a:pt x="23" y="97"/>
                    </a:moveTo>
                    <a:lnTo>
                      <a:pt x="0" y="85"/>
                    </a:lnTo>
                    <a:lnTo>
                      <a:pt x="0" y="12"/>
                    </a:lnTo>
                    <a:lnTo>
                      <a:pt x="23" y="0"/>
                    </a:lnTo>
                    <a:lnTo>
                      <a:pt x="23" y="97"/>
                    </a:lnTo>
                  </a:path>
                </a:pathLst>
              </a:custGeom>
              <a:solidFill>
                <a:srgbClr val="2D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39" name="Freeform 2328"/>
              <p:cNvSpPr>
                <a:spLocks/>
              </p:cNvSpPr>
              <p:nvPr/>
            </p:nvSpPr>
            <p:spPr bwMode="auto">
              <a:xfrm>
                <a:off x="6109" y="1252"/>
                <a:ext cx="2" cy="6"/>
              </a:xfrm>
              <a:custGeom>
                <a:avLst/>
                <a:gdLst>
                  <a:gd name="T0" fmla="*/ 2 w 2"/>
                  <a:gd name="T1" fmla="*/ 6 h 6"/>
                  <a:gd name="T2" fmla="*/ 0 w 2"/>
                  <a:gd name="T3" fmla="*/ 5 h 6"/>
                  <a:gd name="T4" fmla="*/ 0 w 2"/>
                  <a:gd name="T5" fmla="*/ 0 h 6"/>
                  <a:gd name="T6" fmla="*/ 2 w 2"/>
                  <a:gd name="T7" fmla="*/ 1 h 6"/>
                  <a:gd name="T8" fmla="*/ 2 w 2"/>
                  <a:gd name="T9" fmla="*/ 6 h 6"/>
                </a:gdLst>
                <a:ahLst/>
                <a:cxnLst>
                  <a:cxn ang="0">
                    <a:pos x="T0" y="T1"/>
                  </a:cxn>
                  <a:cxn ang="0">
                    <a:pos x="T2" y="T3"/>
                  </a:cxn>
                  <a:cxn ang="0">
                    <a:pos x="T4" y="T5"/>
                  </a:cxn>
                  <a:cxn ang="0">
                    <a:pos x="T6" y="T7"/>
                  </a:cxn>
                  <a:cxn ang="0">
                    <a:pos x="T8" y="T9"/>
                  </a:cxn>
                </a:cxnLst>
                <a:rect l="0" t="0" r="r" b="b"/>
                <a:pathLst>
                  <a:path w="2" h="6">
                    <a:moveTo>
                      <a:pt x="2" y="6"/>
                    </a:moveTo>
                    <a:lnTo>
                      <a:pt x="0" y="5"/>
                    </a:lnTo>
                    <a:lnTo>
                      <a:pt x="0" y="0"/>
                    </a:lnTo>
                    <a:lnTo>
                      <a:pt x="2" y="1"/>
                    </a:lnTo>
                    <a:lnTo>
                      <a:pt x="2" y="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40" name="Freeform 2329"/>
              <p:cNvSpPr>
                <a:spLocks/>
              </p:cNvSpPr>
              <p:nvPr/>
            </p:nvSpPr>
            <p:spPr bwMode="auto">
              <a:xfrm>
                <a:off x="6111" y="1104"/>
                <a:ext cx="43" cy="25"/>
              </a:xfrm>
              <a:custGeom>
                <a:avLst/>
                <a:gdLst>
                  <a:gd name="T0" fmla="*/ 43 w 43"/>
                  <a:gd name="T1" fmla="*/ 25 h 25"/>
                  <a:gd name="T2" fmla="*/ 40 w 43"/>
                  <a:gd name="T3" fmla="*/ 23 h 25"/>
                  <a:gd name="T4" fmla="*/ 40 w 43"/>
                  <a:gd name="T5" fmla="*/ 23 h 25"/>
                  <a:gd name="T6" fmla="*/ 39 w 43"/>
                  <a:gd name="T7" fmla="*/ 23 h 25"/>
                  <a:gd name="T8" fmla="*/ 0 w 43"/>
                  <a:gd name="T9" fmla="*/ 2 h 25"/>
                  <a:gd name="T10" fmla="*/ 0 w 43"/>
                  <a:gd name="T11" fmla="*/ 0 h 25"/>
                  <a:gd name="T12" fmla="*/ 25 w 43"/>
                  <a:gd name="T13" fmla="*/ 13 h 25"/>
                  <a:gd name="T14" fmla="*/ 43 w 43"/>
                  <a:gd name="T15" fmla="*/ 24 h 25"/>
                  <a:gd name="T16" fmla="*/ 43 w 43"/>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3" y="25"/>
                    </a:moveTo>
                    <a:lnTo>
                      <a:pt x="40" y="23"/>
                    </a:lnTo>
                    <a:lnTo>
                      <a:pt x="40" y="23"/>
                    </a:lnTo>
                    <a:lnTo>
                      <a:pt x="39" y="23"/>
                    </a:lnTo>
                    <a:lnTo>
                      <a:pt x="0" y="2"/>
                    </a:lnTo>
                    <a:lnTo>
                      <a:pt x="0" y="0"/>
                    </a:lnTo>
                    <a:lnTo>
                      <a:pt x="25" y="13"/>
                    </a:lnTo>
                    <a:lnTo>
                      <a:pt x="43" y="24"/>
                    </a:lnTo>
                    <a:lnTo>
                      <a:pt x="43" y="25"/>
                    </a:lnTo>
                    <a:close/>
                  </a:path>
                </a:pathLst>
              </a:custGeom>
              <a:solidFill>
                <a:srgbClr val="4A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41" name="Freeform 2330"/>
              <p:cNvSpPr>
                <a:spLocks/>
              </p:cNvSpPr>
              <p:nvPr/>
            </p:nvSpPr>
            <p:spPr bwMode="auto">
              <a:xfrm>
                <a:off x="6136" y="1117"/>
                <a:ext cx="18" cy="11"/>
              </a:xfrm>
              <a:custGeom>
                <a:avLst/>
                <a:gdLst>
                  <a:gd name="T0" fmla="*/ 18 w 18"/>
                  <a:gd name="T1" fmla="*/ 11 h 11"/>
                  <a:gd name="T2" fmla="*/ 0 w 18"/>
                  <a:gd name="T3" fmla="*/ 0 h 11"/>
                  <a:gd name="T4" fmla="*/ 18 w 18"/>
                  <a:gd name="T5" fmla="*/ 9 h 11"/>
                  <a:gd name="T6" fmla="*/ 18 w 18"/>
                  <a:gd name="T7" fmla="*/ 11 h 11"/>
                </a:gdLst>
                <a:ahLst/>
                <a:cxnLst>
                  <a:cxn ang="0">
                    <a:pos x="T0" y="T1"/>
                  </a:cxn>
                  <a:cxn ang="0">
                    <a:pos x="T2" y="T3"/>
                  </a:cxn>
                  <a:cxn ang="0">
                    <a:pos x="T4" y="T5"/>
                  </a:cxn>
                  <a:cxn ang="0">
                    <a:pos x="T6" y="T7"/>
                  </a:cxn>
                </a:cxnLst>
                <a:rect l="0" t="0" r="r" b="b"/>
                <a:pathLst>
                  <a:path w="18" h="11">
                    <a:moveTo>
                      <a:pt x="18" y="11"/>
                    </a:moveTo>
                    <a:lnTo>
                      <a:pt x="0" y="0"/>
                    </a:lnTo>
                    <a:lnTo>
                      <a:pt x="18" y="9"/>
                    </a:lnTo>
                    <a:lnTo>
                      <a:pt x="18"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42" name="Freeform 2331"/>
              <p:cNvSpPr>
                <a:spLocks/>
              </p:cNvSpPr>
              <p:nvPr/>
            </p:nvSpPr>
            <p:spPr bwMode="auto">
              <a:xfrm>
                <a:off x="6150" y="1127"/>
                <a:ext cx="1"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lnTo>
                      <a:pt x="0" y="0"/>
                    </a:lnTo>
                    <a:lnTo>
                      <a:pt x="1" y="0"/>
                    </a:lnTo>
                    <a:lnTo>
                      <a:pt x="1" y="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43" name="Freeform 2332"/>
              <p:cNvSpPr>
                <a:spLocks/>
              </p:cNvSpPr>
              <p:nvPr/>
            </p:nvSpPr>
            <p:spPr bwMode="auto">
              <a:xfrm>
                <a:off x="6109" y="1103"/>
                <a:ext cx="2" cy="3"/>
              </a:xfrm>
              <a:custGeom>
                <a:avLst/>
                <a:gdLst>
                  <a:gd name="T0" fmla="*/ 2 w 2"/>
                  <a:gd name="T1" fmla="*/ 3 h 3"/>
                  <a:gd name="T2" fmla="*/ 0 w 2"/>
                  <a:gd name="T3" fmla="*/ 2 h 3"/>
                  <a:gd name="T4" fmla="*/ 0 w 2"/>
                  <a:gd name="T5" fmla="*/ 0 h 3"/>
                  <a:gd name="T6" fmla="*/ 2 w 2"/>
                  <a:gd name="T7" fmla="*/ 1 h 3"/>
                  <a:gd name="T8" fmla="*/ 2 w 2"/>
                  <a:gd name="T9" fmla="*/ 3 h 3"/>
                </a:gdLst>
                <a:ahLst/>
                <a:cxnLst>
                  <a:cxn ang="0">
                    <a:pos x="T0" y="T1"/>
                  </a:cxn>
                  <a:cxn ang="0">
                    <a:pos x="T2" y="T3"/>
                  </a:cxn>
                  <a:cxn ang="0">
                    <a:pos x="T4" y="T5"/>
                  </a:cxn>
                  <a:cxn ang="0">
                    <a:pos x="T6" y="T7"/>
                  </a:cxn>
                  <a:cxn ang="0">
                    <a:pos x="T8" y="T9"/>
                  </a:cxn>
                </a:cxnLst>
                <a:rect l="0" t="0" r="r" b="b"/>
                <a:pathLst>
                  <a:path w="2" h="3">
                    <a:moveTo>
                      <a:pt x="2" y="3"/>
                    </a:moveTo>
                    <a:lnTo>
                      <a:pt x="0" y="2"/>
                    </a:lnTo>
                    <a:lnTo>
                      <a:pt x="0" y="0"/>
                    </a:lnTo>
                    <a:lnTo>
                      <a:pt x="2" y="1"/>
                    </a:lnTo>
                    <a:lnTo>
                      <a:pt x="2" y="3"/>
                    </a:lnTo>
                    <a:close/>
                  </a:path>
                </a:pathLst>
              </a:custGeom>
              <a:solidFill>
                <a:srgbClr val="3C3B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44" name="Freeform 2333"/>
              <p:cNvSpPr>
                <a:spLocks noEditPoints="1"/>
              </p:cNvSpPr>
              <p:nvPr/>
            </p:nvSpPr>
            <p:spPr bwMode="auto">
              <a:xfrm>
                <a:off x="6111" y="1106"/>
                <a:ext cx="43" cy="32"/>
              </a:xfrm>
              <a:custGeom>
                <a:avLst/>
                <a:gdLst>
                  <a:gd name="T0" fmla="*/ 499 w 499"/>
                  <a:gd name="T1" fmla="*/ 375 h 375"/>
                  <a:gd name="T2" fmla="*/ 465 w 499"/>
                  <a:gd name="T3" fmla="*/ 357 h 375"/>
                  <a:gd name="T4" fmla="*/ 465 w 499"/>
                  <a:gd name="T5" fmla="*/ 249 h 375"/>
                  <a:gd name="T6" fmla="*/ 499 w 499"/>
                  <a:gd name="T7" fmla="*/ 267 h 375"/>
                  <a:gd name="T8" fmla="*/ 499 w 499"/>
                  <a:gd name="T9" fmla="*/ 375 h 375"/>
                  <a:gd name="T10" fmla="*/ 415 w 499"/>
                  <a:gd name="T11" fmla="*/ 332 h 375"/>
                  <a:gd name="T12" fmla="*/ 0 w 499"/>
                  <a:gd name="T13" fmla="*/ 121 h 375"/>
                  <a:gd name="T14" fmla="*/ 0 w 499"/>
                  <a:gd name="T15" fmla="*/ 0 h 375"/>
                  <a:gd name="T16" fmla="*/ 451 w 499"/>
                  <a:gd name="T17" fmla="*/ 241 h 375"/>
                  <a:gd name="T18" fmla="*/ 415 w 499"/>
                  <a:gd name="T19" fmla="*/ 241 h 375"/>
                  <a:gd name="T20" fmla="*/ 415 w 499"/>
                  <a:gd name="T21" fmla="*/ 332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9" h="375">
                    <a:moveTo>
                      <a:pt x="499" y="375"/>
                    </a:moveTo>
                    <a:lnTo>
                      <a:pt x="465" y="357"/>
                    </a:lnTo>
                    <a:lnTo>
                      <a:pt x="465" y="249"/>
                    </a:lnTo>
                    <a:lnTo>
                      <a:pt x="499" y="267"/>
                    </a:lnTo>
                    <a:lnTo>
                      <a:pt x="499" y="375"/>
                    </a:lnTo>
                    <a:moveTo>
                      <a:pt x="415" y="332"/>
                    </a:moveTo>
                    <a:lnTo>
                      <a:pt x="0" y="121"/>
                    </a:lnTo>
                    <a:lnTo>
                      <a:pt x="0" y="0"/>
                    </a:lnTo>
                    <a:lnTo>
                      <a:pt x="451" y="241"/>
                    </a:lnTo>
                    <a:lnTo>
                      <a:pt x="415" y="241"/>
                    </a:lnTo>
                    <a:lnTo>
                      <a:pt x="415" y="332"/>
                    </a:lnTo>
                  </a:path>
                </a:pathLst>
              </a:custGeom>
              <a:solidFill>
                <a:srgbClr val="3C3B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45" name="Freeform 2334"/>
              <p:cNvSpPr>
                <a:spLocks/>
              </p:cNvSpPr>
              <p:nvPr/>
            </p:nvSpPr>
            <p:spPr bwMode="auto">
              <a:xfrm>
                <a:off x="6147" y="1127"/>
                <a:ext cx="4" cy="10"/>
              </a:xfrm>
              <a:custGeom>
                <a:avLst/>
                <a:gdLst>
                  <a:gd name="T0" fmla="*/ 4 w 4"/>
                  <a:gd name="T1" fmla="*/ 10 h 10"/>
                  <a:gd name="T2" fmla="*/ 0 w 4"/>
                  <a:gd name="T3" fmla="*/ 7 h 10"/>
                  <a:gd name="T4" fmla="*/ 0 w 4"/>
                  <a:gd name="T5" fmla="*/ 0 h 10"/>
                  <a:gd name="T6" fmla="*/ 3 w 4"/>
                  <a:gd name="T7" fmla="*/ 0 h 10"/>
                  <a:gd name="T8" fmla="*/ 4 w 4"/>
                  <a:gd name="T9" fmla="*/ 0 h 10"/>
                  <a:gd name="T10" fmla="*/ 4 w 4"/>
                  <a:gd name="T11" fmla="*/ 10 h 10"/>
                </a:gdLst>
                <a:ahLst/>
                <a:cxnLst>
                  <a:cxn ang="0">
                    <a:pos x="T0" y="T1"/>
                  </a:cxn>
                  <a:cxn ang="0">
                    <a:pos x="T2" y="T3"/>
                  </a:cxn>
                  <a:cxn ang="0">
                    <a:pos x="T4" y="T5"/>
                  </a:cxn>
                  <a:cxn ang="0">
                    <a:pos x="T6" y="T7"/>
                  </a:cxn>
                  <a:cxn ang="0">
                    <a:pos x="T8" y="T9"/>
                  </a:cxn>
                  <a:cxn ang="0">
                    <a:pos x="T10" y="T11"/>
                  </a:cxn>
                </a:cxnLst>
                <a:rect l="0" t="0" r="r" b="b"/>
                <a:pathLst>
                  <a:path w="4" h="10">
                    <a:moveTo>
                      <a:pt x="4" y="10"/>
                    </a:moveTo>
                    <a:lnTo>
                      <a:pt x="0" y="7"/>
                    </a:lnTo>
                    <a:lnTo>
                      <a:pt x="0" y="0"/>
                    </a:lnTo>
                    <a:lnTo>
                      <a:pt x="3" y="0"/>
                    </a:lnTo>
                    <a:lnTo>
                      <a:pt x="4" y="0"/>
                    </a:lnTo>
                    <a:lnTo>
                      <a:pt x="4" y="1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46" name="Freeform 2335"/>
              <p:cNvSpPr>
                <a:spLocks/>
              </p:cNvSpPr>
              <p:nvPr/>
            </p:nvSpPr>
            <p:spPr bwMode="auto">
              <a:xfrm>
                <a:off x="6109" y="1105"/>
                <a:ext cx="2" cy="11"/>
              </a:xfrm>
              <a:custGeom>
                <a:avLst/>
                <a:gdLst>
                  <a:gd name="T0" fmla="*/ 2 w 2"/>
                  <a:gd name="T1" fmla="*/ 11 h 11"/>
                  <a:gd name="T2" fmla="*/ 0 w 2"/>
                  <a:gd name="T3" fmla="*/ 10 h 11"/>
                  <a:gd name="T4" fmla="*/ 0 w 2"/>
                  <a:gd name="T5" fmla="*/ 0 h 11"/>
                  <a:gd name="T6" fmla="*/ 2 w 2"/>
                  <a:gd name="T7" fmla="*/ 1 h 11"/>
                  <a:gd name="T8" fmla="*/ 2 w 2"/>
                  <a:gd name="T9" fmla="*/ 11 h 11"/>
                </a:gdLst>
                <a:ahLst/>
                <a:cxnLst>
                  <a:cxn ang="0">
                    <a:pos x="T0" y="T1"/>
                  </a:cxn>
                  <a:cxn ang="0">
                    <a:pos x="T2" y="T3"/>
                  </a:cxn>
                  <a:cxn ang="0">
                    <a:pos x="T4" y="T5"/>
                  </a:cxn>
                  <a:cxn ang="0">
                    <a:pos x="T6" y="T7"/>
                  </a:cxn>
                  <a:cxn ang="0">
                    <a:pos x="T8" y="T9"/>
                  </a:cxn>
                </a:cxnLst>
                <a:rect l="0" t="0" r="r" b="b"/>
                <a:pathLst>
                  <a:path w="2" h="11">
                    <a:moveTo>
                      <a:pt x="2" y="11"/>
                    </a:moveTo>
                    <a:lnTo>
                      <a:pt x="0" y="10"/>
                    </a:lnTo>
                    <a:lnTo>
                      <a:pt x="0" y="0"/>
                    </a:lnTo>
                    <a:lnTo>
                      <a:pt x="2" y="1"/>
                    </a:lnTo>
                    <a:lnTo>
                      <a:pt x="2" y="11"/>
                    </a:lnTo>
                    <a:close/>
                  </a:path>
                </a:pathLst>
              </a:custGeom>
              <a:solidFill>
                <a:srgbClr val="2F2E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47" name="Freeform 2336"/>
              <p:cNvSpPr>
                <a:spLocks noEditPoints="1"/>
              </p:cNvSpPr>
              <p:nvPr/>
            </p:nvSpPr>
            <p:spPr bwMode="auto">
              <a:xfrm>
                <a:off x="6117" y="1137"/>
                <a:ext cx="37" cy="28"/>
              </a:xfrm>
              <a:custGeom>
                <a:avLst/>
                <a:gdLst>
                  <a:gd name="T0" fmla="*/ 425 w 425"/>
                  <a:gd name="T1" fmla="*/ 326 h 326"/>
                  <a:gd name="T2" fmla="*/ 391 w 425"/>
                  <a:gd name="T3" fmla="*/ 308 h 326"/>
                  <a:gd name="T4" fmla="*/ 391 w 425"/>
                  <a:gd name="T5" fmla="*/ 261 h 326"/>
                  <a:gd name="T6" fmla="*/ 425 w 425"/>
                  <a:gd name="T7" fmla="*/ 279 h 326"/>
                  <a:gd name="T8" fmla="*/ 425 w 425"/>
                  <a:gd name="T9" fmla="*/ 326 h 326"/>
                  <a:gd name="T10" fmla="*/ 341 w 425"/>
                  <a:gd name="T11" fmla="*/ 281 h 326"/>
                  <a:gd name="T12" fmla="*/ 0 w 425"/>
                  <a:gd name="T13" fmla="*/ 100 h 326"/>
                  <a:gd name="T14" fmla="*/ 0 w 425"/>
                  <a:gd name="T15" fmla="*/ 57 h 326"/>
                  <a:gd name="T16" fmla="*/ 341 w 425"/>
                  <a:gd name="T17" fmla="*/ 235 h 326"/>
                  <a:gd name="T18" fmla="*/ 341 w 425"/>
                  <a:gd name="T19" fmla="*/ 281 h 326"/>
                  <a:gd name="T20" fmla="*/ 425 w 425"/>
                  <a:gd name="T21" fmla="*/ 222 h 326"/>
                  <a:gd name="T22" fmla="*/ 391 w 425"/>
                  <a:gd name="T23" fmla="*/ 204 h 326"/>
                  <a:gd name="T24" fmla="*/ 391 w 425"/>
                  <a:gd name="T25" fmla="*/ 198 h 326"/>
                  <a:gd name="T26" fmla="*/ 425 w 425"/>
                  <a:gd name="T27" fmla="*/ 216 h 326"/>
                  <a:gd name="T28" fmla="*/ 425 w 425"/>
                  <a:gd name="T29" fmla="*/ 222 h 326"/>
                  <a:gd name="T30" fmla="*/ 341 w 425"/>
                  <a:gd name="T31" fmla="*/ 178 h 326"/>
                  <a:gd name="T32" fmla="*/ 0 w 425"/>
                  <a:gd name="T33" fmla="*/ 0 h 326"/>
                  <a:gd name="T34" fmla="*/ 0 w 425"/>
                  <a:gd name="T35" fmla="*/ 0 h 326"/>
                  <a:gd name="T36" fmla="*/ 341 w 425"/>
                  <a:gd name="T37" fmla="*/ 173 h 326"/>
                  <a:gd name="T38" fmla="*/ 341 w 425"/>
                  <a:gd name="T39" fmla="*/ 17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5" h="326">
                    <a:moveTo>
                      <a:pt x="425" y="326"/>
                    </a:moveTo>
                    <a:lnTo>
                      <a:pt x="391" y="308"/>
                    </a:lnTo>
                    <a:lnTo>
                      <a:pt x="391" y="261"/>
                    </a:lnTo>
                    <a:lnTo>
                      <a:pt x="425" y="279"/>
                    </a:lnTo>
                    <a:lnTo>
                      <a:pt x="425" y="326"/>
                    </a:lnTo>
                    <a:moveTo>
                      <a:pt x="341" y="281"/>
                    </a:moveTo>
                    <a:lnTo>
                      <a:pt x="0" y="100"/>
                    </a:lnTo>
                    <a:lnTo>
                      <a:pt x="0" y="57"/>
                    </a:lnTo>
                    <a:lnTo>
                      <a:pt x="341" y="235"/>
                    </a:lnTo>
                    <a:lnTo>
                      <a:pt x="341" y="281"/>
                    </a:lnTo>
                    <a:moveTo>
                      <a:pt x="425" y="222"/>
                    </a:moveTo>
                    <a:lnTo>
                      <a:pt x="391" y="204"/>
                    </a:lnTo>
                    <a:lnTo>
                      <a:pt x="391" y="198"/>
                    </a:lnTo>
                    <a:lnTo>
                      <a:pt x="425" y="216"/>
                    </a:lnTo>
                    <a:lnTo>
                      <a:pt x="425" y="222"/>
                    </a:lnTo>
                    <a:moveTo>
                      <a:pt x="341" y="178"/>
                    </a:moveTo>
                    <a:lnTo>
                      <a:pt x="0" y="0"/>
                    </a:lnTo>
                    <a:lnTo>
                      <a:pt x="0" y="0"/>
                    </a:lnTo>
                    <a:lnTo>
                      <a:pt x="341" y="173"/>
                    </a:lnTo>
                    <a:lnTo>
                      <a:pt x="341" y="178"/>
                    </a:lnTo>
                  </a:path>
                </a:pathLst>
              </a:custGeom>
              <a:solidFill>
                <a:srgbClr val="3C3B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48" name="Freeform 2337"/>
              <p:cNvSpPr>
                <a:spLocks noEditPoints="1"/>
              </p:cNvSpPr>
              <p:nvPr/>
            </p:nvSpPr>
            <p:spPr bwMode="auto">
              <a:xfrm>
                <a:off x="6117" y="1137"/>
                <a:ext cx="37" cy="24"/>
              </a:xfrm>
              <a:custGeom>
                <a:avLst/>
                <a:gdLst>
                  <a:gd name="T0" fmla="*/ 425 w 425"/>
                  <a:gd name="T1" fmla="*/ 279 h 279"/>
                  <a:gd name="T2" fmla="*/ 391 w 425"/>
                  <a:gd name="T3" fmla="*/ 261 h 279"/>
                  <a:gd name="T4" fmla="*/ 391 w 425"/>
                  <a:gd name="T5" fmla="*/ 204 h 279"/>
                  <a:gd name="T6" fmla="*/ 425 w 425"/>
                  <a:gd name="T7" fmla="*/ 222 h 279"/>
                  <a:gd name="T8" fmla="*/ 425 w 425"/>
                  <a:gd name="T9" fmla="*/ 279 h 279"/>
                  <a:gd name="T10" fmla="*/ 341 w 425"/>
                  <a:gd name="T11" fmla="*/ 235 h 279"/>
                  <a:gd name="T12" fmla="*/ 0 w 425"/>
                  <a:gd name="T13" fmla="*/ 57 h 279"/>
                  <a:gd name="T14" fmla="*/ 0 w 425"/>
                  <a:gd name="T15" fmla="*/ 0 h 279"/>
                  <a:gd name="T16" fmla="*/ 341 w 425"/>
                  <a:gd name="T17" fmla="*/ 178 h 279"/>
                  <a:gd name="T18" fmla="*/ 341 w 425"/>
                  <a:gd name="T19" fmla="*/ 235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279">
                    <a:moveTo>
                      <a:pt x="425" y="279"/>
                    </a:moveTo>
                    <a:lnTo>
                      <a:pt x="391" y="261"/>
                    </a:lnTo>
                    <a:lnTo>
                      <a:pt x="391" y="204"/>
                    </a:lnTo>
                    <a:lnTo>
                      <a:pt x="425" y="222"/>
                    </a:lnTo>
                    <a:lnTo>
                      <a:pt x="425" y="279"/>
                    </a:lnTo>
                    <a:moveTo>
                      <a:pt x="341" y="235"/>
                    </a:moveTo>
                    <a:lnTo>
                      <a:pt x="0" y="57"/>
                    </a:lnTo>
                    <a:lnTo>
                      <a:pt x="0" y="0"/>
                    </a:lnTo>
                    <a:lnTo>
                      <a:pt x="341" y="178"/>
                    </a:lnTo>
                    <a:lnTo>
                      <a:pt x="341" y="23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49" name="Freeform 2338"/>
              <p:cNvSpPr>
                <a:spLocks/>
              </p:cNvSpPr>
              <p:nvPr/>
            </p:nvSpPr>
            <p:spPr bwMode="auto">
              <a:xfrm>
                <a:off x="6147" y="1152"/>
                <a:ext cx="4" cy="11"/>
              </a:xfrm>
              <a:custGeom>
                <a:avLst/>
                <a:gdLst>
                  <a:gd name="T0" fmla="*/ 4 w 4"/>
                  <a:gd name="T1" fmla="*/ 11 h 11"/>
                  <a:gd name="T2" fmla="*/ 0 w 4"/>
                  <a:gd name="T3" fmla="*/ 9 h 11"/>
                  <a:gd name="T4" fmla="*/ 0 w 4"/>
                  <a:gd name="T5" fmla="*/ 0 h 11"/>
                  <a:gd name="T6" fmla="*/ 4 w 4"/>
                  <a:gd name="T7" fmla="*/ 2 h 11"/>
                  <a:gd name="T8" fmla="*/ 4 w 4"/>
                  <a:gd name="T9" fmla="*/ 11 h 11"/>
                </a:gdLst>
                <a:ahLst/>
                <a:cxnLst>
                  <a:cxn ang="0">
                    <a:pos x="T0" y="T1"/>
                  </a:cxn>
                  <a:cxn ang="0">
                    <a:pos x="T2" y="T3"/>
                  </a:cxn>
                  <a:cxn ang="0">
                    <a:pos x="T4" y="T5"/>
                  </a:cxn>
                  <a:cxn ang="0">
                    <a:pos x="T6" y="T7"/>
                  </a:cxn>
                  <a:cxn ang="0">
                    <a:pos x="T8" y="T9"/>
                  </a:cxn>
                </a:cxnLst>
                <a:rect l="0" t="0" r="r" b="b"/>
                <a:pathLst>
                  <a:path w="4" h="11">
                    <a:moveTo>
                      <a:pt x="4" y="11"/>
                    </a:moveTo>
                    <a:lnTo>
                      <a:pt x="0" y="9"/>
                    </a:lnTo>
                    <a:lnTo>
                      <a:pt x="0" y="0"/>
                    </a:lnTo>
                    <a:lnTo>
                      <a:pt x="4" y="2"/>
                    </a:lnTo>
                    <a:lnTo>
                      <a:pt x="4"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50" name="Freeform 2339"/>
              <p:cNvSpPr>
                <a:spLocks noEditPoints="1"/>
              </p:cNvSpPr>
              <p:nvPr/>
            </p:nvSpPr>
            <p:spPr bwMode="auto">
              <a:xfrm>
                <a:off x="6117" y="1150"/>
                <a:ext cx="37" cy="23"/>
              </a:xfrm>
              <a:custGeom>
                <a:avLst/>
                <a:gdLst>
                  <a:gd name="T0" fmla="*/ 425 w 425"/>
                  <a:gd name="T1" fmla="*/ 268 h 268"/>
                  <a:gd name="T2" fmla="*/ 391 w 425"/>
                  <a:gd name="T3" fmla="*/ 251 h 268"/>
                  <a:gd name="T4" fmla="*/ 391 w 425"/>
                  <a:gd name="T5" fmla="*/ 186 h 268"/>
                  <a:gd name="T6" fmla="*/ 425 w 425"/>
                  <a:gd name="T7" fmla="*/ 202 h 268"/>
                  <a:gd name="T8" fmla="*/ 425 w 425"/>
                  <a:gd name="T9" fmla="*/ 268 h 268"/>
                  <a:gd name="T10" fmla="*/ 341 w 425"/>
                  <a:gd name="T11" fmla="*/ 225 h 268"/>
                  <a:gd name="T12" fmla="*/ 0 w 425"/>
                  <a:gd name="T13" fmla="*/ 52 h 268"/>
                  <a:gd name="T14" fmla="*/ 0 w 425"/>
                  <a:gd name="T15" fmla="*/ 0 h 268"/>
                  <a:gd name="T16" fmla="*/ 341 w 425"/>
                  <a:gd name="T17" fmla="*/ 162 h 268"/>
                  <a:gd name="T18" fmla="*/ 341 w 425"/>
                  <a:gd name="T19" fmla="*/ 225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268">
                    <a:moveTo>
                      <a:pt x="425" y="268"/>
                    </a:moveTo>
                    <a:lnTo>
                      <a:pt x="391" y="251"/>
                    </a:lnTo>
                    <a:lnTo>
                      <a:pt x="391" y="186"/>
                    </a:lnTo>
                    <a:lnTo>
                      <a:pt x="425" y="202"/>
                    </a:lnTo>
                    <a:lnTo>
                      <a:pt x="425" y="268"/>
                    </a:lnTo>
                    <a:moveTo>
                      <a:pt x="341" y="225"/>
                    </a:moveTo>
                    <a:lnTo>
                      <a:pt x="0" y="52"/>
                    </a:lnTo>
                    <a:lnTo>
                      <a:pt x="0" y="0"/>
                    </a:lnTo>
                    <a:lnTo>
                      <a:pt x="341" y="162"/>
                    </a:lnTo>
                    <a:lnTo>
                      <a:pt x="341" y="225"/>
                    </a:lnTo>
                  </a:path>
                </a:pathLst>
              </a:custGeom>
              <a:solidFill>
                <a:srgbClr val="3C3B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51" name="Freeform 2340"/>
              <p:cNvSpPr>
                <a:spLocks/>
              </p:cNvSpPr>
              <p:nvPr/>
            </p:nvSpPr>
            <p:spPr bwMode="auto">
              <a:xfrm>
                <a:off x="6147" y="1164"/>
                <a:ext cx="4" cy="8"/>
              </a:xfrm>
              <a:custGeom>
                <a:avLst/>
                <a:gdLst>
                  <a:gd name="T0" fmla="*/ 4 w 4"/>
                  <a:gd name="T1" fmla="*/ 8 h 8"/>
                  <a:gd name="T2" fmla="*/ 0 w 4"/>
                  <a:gd name="T3" fmla="*/ 5 h 8"/>
                  <a:gd name="T4" fmla="*/ 0 w 4"/>
                  <a:gd name="T5" fmla="*/ 0 h 8"/>
                  <a:gd name="T6" fmla="*/ 4 w 4"/>
                  <a:gd name="T7" fmla="*/ 2 h 8"/>
                  <a:gd name="T8" fmla="*/ 4 w 4"/>
                  <a:gd name="T9" fmla="*/ 8 h 8"/>
                </a:gdLst>
                <a:ahLst/>
                <a:cxnLst>
                  <a:cxn ang="0">
                    <a:pos x="T0" y="T1"/>
                  </a:cxn>
                  <a:cxn ang="0">
                    <a:pos x="T2" y="T3"/>
                  </a:cxn>
                  <a:cxn ang="0">
                    <a:pos x="T4" y="T5"/>
                  </a:cxn>
                  <a:cxn ang="0">
                    <a:pos x="T6" y="T7"/>
                  </a:cxn>
                  <a:cxn ang="0">
                    <a:pos x="T8" y="T9"/>
                  </a:cxn>
                </a:cxnLst>
                <a:rect l="0" t="0" r="r" b="b"/>
                <a:pathLst>
                  <a:path w="4" h="8">
                    <a:moveTo>
                      <a:pt x="4" y="8"/>
                    </a:moveTo>
                    <a:lnTo>
                      <a:pt x="0" y="5"/>
                    </a:lnTo>
                    <a:lnTo>
                      <a:pt x="0" y="0"/>
                    </a:lnTo>
                    <a:lnTo>
                      <a:pt x="4" y="2"/>
                    </a:lnTo>
                    <a:lnTo>
                      <a:pt x="4"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52" name="Freeform 2341"/>
              <p:cNvSpPr>
                <a:spLocks noEditPoints="1"/>
              </p:cNvSpPr>
              <p:nvPr/>
            </p:nvSpPr>
            <p:spPr bwMode="auto">
              <a:xfrm>
                <a:off x="6117" y="1145"/>
                <a:ext cx="37" cy="22"/>
              </a:xfrm>
              <a:custGeom>
                <a:avLst/>
                <a:gdLst>
                  <a:gd name="T0" fmla="*/ 425 w 425"/>
                  <a:gd name="T1" fmla="*/ 256 h 256"/>
                  <a:gd name="T2" fmla="*/ 391 w 425"/>
                  <a:gd name="T3" fmla="*/ 240 h 256"/>
                  <a:gd name="T4" fmla="*/ 391 w 425"/>
                  <a:gd name="T5" fmla="*/ 208 h 256"/>
                  <a:gd name="T6" fmla="*/ 425 w 425"/>
                  <a:gd name="T7" fmla="*/ 226 h 256"/>
                  <a:gd name="T8" fmla="*/ 425 w 425"/>
                  <a:gd name="T9" fmla="*/ 256 h 256"/>
                  <a:gd name="T10" fmla="*/ 341 w 425"/>
                  <a:gd name="T11" fmla="*/ 216 h 256"/>
                  <a:gd name="T12" fmla="*/ 0 w 425"/>
                  <a:gd name="T13" fmla="*/ 54 h 256"/>
                  <a:gd name="T14" fmla="*/ 0 w 425"/>
                  <a:gd name="T15" fmla="*/ 0 h 256"/>
                  <a:gd name="T16" fmla="*/ 341 w 425"/>
                  <a:gd name="T17" fmla="*/ 181 h 256"/>
                  <a:gd name="T18" fmla="*/ 341 w 425"/>
                  <a:gd name="T19" fmla="*/ 21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256">
                    <a:moveTo>
                      <a:pt x="425" y="256"/>
                    </a:moveTo>
                    <a:lnTo>
                      <a:pt x="391" y="240"/>
                    </a:lnTo>
                    <a:lnTo>
                      <a:pt x="391" y="208"/>
                    </a:lnTo>
                    <a:lnTo>
                      <a:pt x="425" y="226"/>
                    </a:lnTo>
                    <a:lnTo>
                      <a:pt x="425" y="256"/>
                    </a:lnTo>
                    <a:moveTo>
                      <a:pt x="341" y="216"/>
                    </a:moveTo>
                    <a:lnTo>
                      <a:pt x="0" y="54"/>
                    </a:lnTo>
                    <a:lnTo>
                      <a:pt x="0" y="0"/>
                    </a:lnTo>
                    <a:lnTo>
                      <a:pt x="341" y="181"/>
                    </a:lnTo>
                    <a:lnTo>
                      <a:pt x="341" y="216"/>
                    </a:lnTo>
                  </a:path>
                </a:pathLst>
              </a:custGeom>
              <a:solidFill>
                <a:srgbClr val="2F2E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53" name="Freeform 2342"/>
              <p:cNvSpPr>
                <a:spLocks/>
              </p:cNvSpPr>
              <p:nvPr/>
            </p:nvSpPr>
            <p:spPr bwMode="auto">
              <a:xfrm>
                <a:off x="6147" y="1161"/>
                <a:ext cx="4" cy="5"/>
              </a:xfrm>
              <a:custGeom>
                <a:avLst/>
                <a:gdLst>
                  <a:gd name="T0" fmla="*/ 4 w 4"/>
                  <a:gd name="T1" fmla="*/ 5 h 5"/>
                  <a:gd name="T2" fmla="*/ 0 w 4"/>
                  <a:gd name="T3" fmla="*/ 3 h 5"/>
                  <a:gd name="T4" fmla="*/ 0 w 4"/>
                  <a:gd name="T5" fmla="*/ 0 h 5"/>
                  <a:gd name="T6" fmla="*/ 4 w 4"/>
                  <a:gd name="T7" fmla="*/ 2 h 5"/>
                  <a:gd name="T8" fmla="*/ 4 w 4"/>
                  <a:gd name="T9" fmla="*/ 5 h 5"/>
                </a:gdLst>
                <a:ahLst/>
                <a:cxnLst>
                  <a:cxn ang="0">
                    <a:pos x="T0" y="T1"/>
                  </a:cxn>
                  <a:cxn ang="0">
                    <a:pos x="T2" y="T3"/>
                  </a:cxn>
                  <a:cxn ang="0">
                    <a:pos x="T4" y="T5"/>
                  </a:cxn>
                  <a:cxn ang="0">
                    <a:pos x="T6" y="T7"/>
                  </a:cxn>
                  <a:cxn ang="0">
                    <a:pos x="T8" y="T9"/>
                  </a:cxn>
                </a:cxnLst>
                <a:rect l="0" t="0" r="r" b="b"/>
                <a:pathLst>
                  <a:path w="4" h="5">
                    <a:moveTo>
                      <a:pt x="4" y="5"/>
                    </a:moveTo>
                    <a:lnTo>
                      <a:pt x="0" y="3"/>
                    </a:lnTo>
                    <a:lnTo>
                      <a:pt x="0" y="0"/>
                    </a:lnTo>
                    <a:lnTo>
                      <a:pt x="4" y="2"/>
                    </a:lnTo>
                    <a:lnTo>
                      <a:pt x="4" y="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54" name="Freeform 2343"/>
              <p:cNvSpPr>
                <a:spLocks noEditPoints="1"/>
              </p:cNvSpPr>
              <p:nvPr/>
            </p:nvSpPr>
            <p:spPr bwMode="auto">
              <a:xfrm>
                <a:off x="6111" y="1180"/>
                <a:ext cx="43" cy="35"/>
              </a:xfrm>
              <a:custGeom>
                <a:avLst/>
                <a:gdLst>
                  <a:gd name="T0" fmla="*/ 499 w 499"/>
                  <a:gd name="T1" fmla="*/ 407 h 407"/>
                  <a:gd name="T2" fmla="*/ 465 w 499"/>
                  <a:gd name="T3" fmla="*/ 390 h 407"/>
                  <a:gd name="T4" fmla="*/ 465 w 499"/>
                  <a:gd name="T5" fmla="*/ 240 h 407"/>
                  <a:gd name="T6" fmla="*/ 499 w 499"/>
                  <a:gd name="T7" fmla="*/ 258 h 407"/>
                  <a:gd name="T8" fmla="*/ 499 w 499"/>
                  <a:gd name="T9" fmla="*/ 407 h 407"/>
                  <a:gd name="T10" fmla="*/ 415 w 499"/>
                  <a:gd name="T11" fmla="*/ 364 h 407"/>
                  <a:gd name="T12" fmla="*/ 0 w 499"/>
                  <a:gd name="T13" fmla="*/ 153 h 407"/>
                  <a:gd name="T14" fmla="*/ 0 w 499"/>
                  <a:gd name="T15" fmla="*/ 4 h 407"/>
                  <a:gd name="T16" fmla="*/ 6 w 499"/>
                  <a:gd name="T17" fmla="*/ 0 h 407"/>
                  <a:gd name="T18" fmla="*/ 415 w 499"/>
                  <a:gd name="T19" fmla="*/ 214 h 407"/>
                  <a:gd name="T20" fmla="*/ 415 w 499"/>
                  <a:gd name="T21" fmla="*/ 364 h 407"/>
                  <a:gd name="T22" fmla="*/ 499 w 499"/>
                  <a:gd name="T23" fmla="*/ 201 h 407"/>
                  <a:gd name="T24" fmla="*/ 465 w 499"/>
                  <a:gd name="T25" fmla="*/ 183 h 407"/>
                  <a:gd name="T26" fmla="*/ 465 w 499"/>
                  <a:gd name="T27" fmla="*/ 183 h 407"/>
                  <a:gd name="T28" fmla="*/ 499 w 499"/>
                  <a:gd name="T29" fmla="*/ 201 h 407"/>
                  <a:gd name="T30" fmla="*/ 499 w 499"/>
                  <a:gd name="T31" fmla="*/ 201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9" h="407">
                    <a:moveTo>
                      <a:pt x="499" y="407"/>
                    </a:moveTo>
                    <a:lnTo>
                      <a:pt x="465" y="390"/>
                    </a:lnTo>
                    <a:lnTo>
                      <a:pt x="465" y="240"/>
                    </a:lnTo>
                    <a:lnTo>
                      <a:pt x="499" y="258"/>
                    </a:lnTo>
                    <a:lnTo>
                      <a:pt x="499" y="407"/>
                    </a:lnTo>
                    <a:moveTo>
                      <a:pt x="415" y="364"/>
                    </a:moveTo>
                    <a:lnTo>
                      <a:pt x="0" y="153"/>
                    </a:lnTo>
                    <a:lnTo>
                      <a:pt x="0" y="4"/>
                    </a:lnTo>
                    <a:lnTo>
                      <a:pt x="6" y="0"/>
                    </a:lnTo>
                    <a:lnTo>
                      <a:pt x="415" y="214"/>
                    </a:lnTo>
                    <a:lnTo>
                      <a:pt x="415" y="364"/>
                    </a:lnTo>
                    <a:moveTo>
                      <a:pt x="499" y="201"/>
                    </a:moveTo>
                    <a:lnTo>
                      <a:pt x="465" y="183"/>
                    </a:lnTo>
                    <a:lnTo>
                      <a:pt x="465" y="183"/>
                    </a:lnTo>
                    <a:lnTo>
                      <a:pt x="499" y="201"/>
                    </a:lnTo>
                    <a:lnTo>
                      <a:pt x="499" y="201"/>
                    </a:lnTo>
                  </a:path>
                </a:pathLst>
              </a:custGeom>
              <a:solidFill>
                <a:srgbClr val="3C3B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55" name="Freeform 2344"/>
              <p:cNvSpPr>
                <a:spLocks noEditPoints="1"/>
              </p:cNvSpPr>
              <p:nvPr/>
            </p:nvSpPr>
            <p:spPr bwMode="auto">
              <a:xfrm>
                <a:off x="6112" y="1178"/>
                <a:ext cx="42" cy="24"/>
              </a:xfrm>
              <a:custGeom>
                <a:avLst/>
                <a:gdLst>
                  <a:gd name="T0" fmla="*/ 493 w 493"/>
                  <a:gd name="T1" fmla="*/ 285 h 285"/>
                  <a:gd name="T2" fmla="*/ 459 w 493"/>
                  <a:gd name="T3" fmla="*/ 267 h 285"/>
                  <a:gd name="T4" fmla="*/ 459 w 493"/>
                  <a:gd name="T5" fmla="*/ 210 h 285"/>
                  <a:gd name="T6" fmla="*/ 493 w 493"/>
                  <a:gd name="T7" fmla="*/ 228 h 285"/>
                  <a:gd name="T8" fmla="*/ 493 w 493"/>
                  <a:gd name="T9" fmla="*/ 285 h 285"/>
                  <a:gd name="T10" fmla="*/ 409 w 493"/>
                  <a:gd name="T11" fmla="*/ 241 h 285"/>
                  <a:gd name="T12" fmla="*/ 0 w 493"/>
                  <a:gd name="T13" fmla="*/ 27 h 285"/>
                  <a:gd name="T14" fmla="*/ 46 w 493"/>
                  <a:gd name="T15" fmla="*/ 0 h 285"/>
                  <a:gd name="T16" fmla="*/ 409 w 493"/>
                  <a:gd name="T17" fmla="*/ 185 h 285"/>
                  <a:gd name="T18" fmla="*/ 409 w 493"/>
                  <a:gd name="T19" fmla="*/ 24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3" h="285">
                    <a:moveTo>
                      <a:pt x="493" y="285"/>
                    </a:moveTo>
                    <a:lnTo>
                      <a:pt x="459" y="267"/>
                    </a:lnTo>
                    <a:lnTo>
                      <a:pt x="459" y="210"/>
                    </a:lnTo>
                    <a:lnTo>
                      <a:pt x="493" y="228"/>
                    </a:lnTo>
                    <a:lnTo>
                      <a:pt x="493" y="285"/>
                    </a:lnTo>
                    <a:moveTo>
                      <a:pt x="409" y="241"/>
                    </a:moveTo>
                    <a:lnTo>
                      <a:pt x="0" y="27"/>
                    </a:lnTo>
                    <a:lnTo>
                      <a:pt x="46" y="0"/>
                    </a:lnTo>
                    <a:lnTo>
                      <a:pt x="409" y="185"/>
                    </a:lnTo>
                    <a:lnTo>
                      <a:pt x="409" y="24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56" name="Freeform 2345"/>
              <p:cNvSpPr>
                <a:spLocks/>
              </p:cNvSpPr>
              <p:nvPr/>
            </p:nvSpPr>
            <p:spPr bwMode="auto">
              <a:xfrm>
                <a:off x="6111" y="1175"/>
                <a:ext cx="5" cy="5"/>
              </a:xfrm>
              <a:custGeom>
                <a:avLst/>
                <a:gdLst>
                  <a:gd name="T0" fmla="*/ 0 w 5"/>
                  <a:gd name="T1" fmla="*/ 5 h 5"/>
                  <a:gd name="T2" fmla="*/ 0 w 5"/>
                  <a:gd name="T3" fmla="*/ 0 h 5"/>
                  <a:gd name="T4" fmla="*/ 5 w 5"/>
                  <a:gd name="T5" fmla="*/ 3 h 5"/>
                  <a:gd name="T6" fmla="*/ 1 w 5"/>
                  <a:gd name="T7" fmla="*/ 5 h 5"/>
                  <a:gd name="T8" fmla="*/ 0 w 5"/>
                  <a:gd name="T9" fmla="*/ 5 h 5"/>
                </a:gdLst>
                <a:ahLst/>
                <a:cxnLst>
                  <a:cxn ang="0">
                    <a:pos x="T0" y="T1"/>
                  </a:cxn>
                  <a:cxn ang="0">
                    <a:pos x="T2" y="T3"/>
                  </a:cxn>
                  <a:cxn ang="0">
                    <a:pos x="T4" y="T5"/>
                  </a:cxn>
                  <a:cxn ang="0">
                    <a:pos x="T6" y="T7"/>
                  </a:cxn>
                  <a:cxn ang="0">
                    <a:pos x="T8" y="T9"/>
                  </a:cxn>
                </a:cxnLst>
                <a:rect l="0" t="0" r="r" b="b"/>
                <a:pathLst>
                  <a:path w="5" h="5">
                    <a:moveTo>
                      <a:pt x="0" y="5"/>
                    </a:moveTo>
                    <a:lnTo>
                      <a:pt x="0" y="0"/>
                    </a:lnTo>
                    <a:lnTo>
                      <a:pt x="5" y="3"/>
                    </a:lnTo>
                    <a:lnTo>
                      <a:pt x="1" y="5"/>
                    </a:lnTo>
                    <a:lnTo>
                      <a:pt x="0" y="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57" name="Freeform 2346"/>
              <p:cNvSpPr>
                <a:spLocks/>
              </p:cNvSpPr>
              <p:nvPr/>
            </p:nvSpPr>
            <p:spPr bwMode="auto">
              <a:xfrm>
                <a:off x="6147" y="1194"/>
                <a:ext cx="4" cy="20"/>
              </a:xfrm>
              <a:custGeom>
                <a:avLst/>
                <a:gdLst>
                  <a:gd name="T0" fmla="*/ 4 w 4"/>
                  <a:gd name="T1" fmla="*/ 20 h 20"/>
                  <a:gd name="T2" fmla="*/ 0 w 4"/>
                  <a:gd name="T3" fmla="*/ 17 h 20"/>
                  <a:gd name="T4" fmla="*/ 0 w 4"/>
                  <a:gd name="T5" fmla="*/ 0 h 20"/>
                  <a:gd name="T6" fmla="*/ 4 w 4"/>
                  <a:gd name="T7" fmla="*/ 2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0" y="17"/>
                    </a:lnTo>
                    <a:lnTo>
                      <a:pt x="0" y="0"/>
                    </a:lnTo>
                    <a:lnTo>
                      <a:pt x="4" y="2"/>
                    </a:lnTo>
                    <a:lnTo>
                      <a:pt x="4" y="2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58" name="Freeform 2347"/>
              <p:cNvSpPr>
                <a:spLocks/>
              </p:cNvSpPr>
              <p:nvPr/>
            </p:nvSpPr>
            <p:spPr bwMode="auto">
              <a:xfrm>
                <a:off x="6109" y="1180"/>
                <a:ext cx="2" cy="13"/>
              </a:xfrm>
              <a:custGeom>
                <a:avLst/>
                <a:gdLst>
                  <a:gd name="T0" fmla="*/ 2 w 2"/>
                  <a:gd name="T1" fmla="*/ 13 h 13"/>
                  <a:gd name="T2" fmla="*/ 0 w 2"/>
                  <a:gd name="T3" fmla="*/ 12 h 13"/>
                  <a:gd name="T4" fmla="*/ 0 w 2"/>
                  <a:gd name="T5" fmla="*/ 2 h 13"/>
                  <a:gd name="T6" fmla="*/ 2 w 2"/>
                  <a:gd name="T7" fmla="*/ 0 h 13"/>
                  <a:gd name="T8" fmla="*/ 2 w 2"/>
                  <a:gd name="T9" fmla="*/ 13 h 13"/>
                </a:gdLst>
                <a:ahLst/>
                <a:cxnLst>
                  <a:cxn ang="0">
                    <a:pos x="T0" y="T1"/>
                  </a:cxn>
                  <a:cxn ang="0">
                    <a:pos x="T2" y="T3"/>
                  </a:cxn>
                  <a:cxn ang="0">
                    <a:pos x="T4" y="T5"/>
                  </a:cxn>
                  <a:cxn ang="0">
                    <a:pos x="T6" y="T7"/>
                  </a:cxn>
                  <a:cxn ang="0">
                    <a:pos x="T8" y="T9"/>
                  </a:cxn>
                </a:cxnLst>
                <a:rect l="0" t="0" r="r" b="b"/>
                <a:pathLst>
                  <a:path w="2" h="13">
                    <a:moveTo>
                      <a:pt x="2" y="13"/>
                    </a:moveTo>
                    <a:lnTo>
                      <a:pt x="0" y="12"/>
                    </a:lnTo>
                    <a:lnTo>
                      <a:pt x="0" y="2"/>
                    </a:lnTo>
                    <a:lnTo>
                      <a:pt x="2" y="0"/>
                    </a:lnTo>
                    <a:lnTo>
                      <a:pt x="2" y="13"/>
                    </a:lnTo>
                    <a:close/>
                  </a:path>
                </a:pathLst>
              </a:custGeom>
              <a:solidFill>
                <a:srgbClr val="2F2E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59" name="Freeform 2348"/>
              <p:cNvSpPr>
                <a:spLocks/>
              </p:cNvSpPr>
              <p:nvPr/>
            </p:nvSpPr>
            <p:spPr bwMode="auto">
              <a:xfrm>
                <a:off x="6109" y="1174"/>
                <a:ext cx="2" cy="3"/>
              </a:xfrm>
              <a:custGeom>
                <a:avLst/>
                <a:gdLst>
                  <a:gd name="T0" fmla="*/ 0 w 2"/>
                  <a:gd name="T1" fmla="*/ 3 h 3"/>
                  <a:gd name="T2" fmla="*/ 0 w 2"/>
                  <a:gd name="T3" fmla="*/ 0 h 3"/>
                  <a:gd name="T4" fmla="*/ 2 w 2"/>
                  <a:gd name="T5" fmla="*/ 1 h 3"/>
                  <a:gd name="T6" fmla="*/ 0 w 2"/>
                  <a:gd name="T7" fmla="*/ 3 h 3"/>
                </a:gdLst>
                <a:ahLst/>
                <a:cxnLst>
                  <a:cxn ang="0">
                    <a:pos x="T0" y="T1"/>
                  </a:cxn>
                  <a:cxn ang="0">
                    <a:pos x="T2" y="T3"/>
                  </a:cxn>
                  <a:cxn ang="0">
                    <a:pos x="T4" y="T5"/>
                  </a:cxn>
                  <a:cxn ang="0">
                    <a:pos x="T6" y="T7"/>
                  </a:cxn>
                </a:cxnLst>
                <a:rect l="0" t="0" r="r" b="b"/>
                <a:pathLst>
                  <a:path w="2" h="3">
                    <a:moveTo>
                      <a:pt x="0" y="3"/>
                    </a:moveTo>
                    <a:lnTo>
                      <a:pt x="0" y="0"/>
                    </a:lnTo>
                    <a:lnTo>
                      <a:pt x="2" y="1"/>
                    </a:lnTo>
                    <a:lnTo>
                      <a:pt x="0"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60" name="Freeform 2349"/>
              <p:cNvSpPr>
                <a:spLocks/>
              </p:cNvSpPr>
              <p:nvPr/>
            </p:nvSpPr>
            <p:spPr bwMode="auto">
              <a:xfrm>
                <a:off x="6109" y="1175"/>
                <a:ext cx="2" cy="7"/>
              </a:xfrm>
              <a:custGeom>
                <a:avLst/>
                <a:gdLst>
                  <a:gd name="T0" fmla="*/ 0 w 2"/>
                  <a:gd name="T1" fmla="*/ 7 h 7"/>
                  <a:gd name="T2" fmla="*/ 0 w 2"/>
                  <a:gd name="T3" fmla="*/ 2 h 7"/>
                  <a:gd name="T4" fmla="*/ 2 w 2"/>
                  <a:gd name="T5" fmla="*/ 0 h 7"/>
                  <a:gd name="T6" fmla="*/ 2 w 2"/>
                  <a:gd name="T7" fmla="*/ 0 h 7"/>
                  <a:gd name="T8" fmla="*/ 2 w 2"/>
                  <a:gd name="T9" fmla="*/ 5 h 7"/>
                  <a:gd name="T10" fmla="*/ 0 w 2"/>
                  <a:gd name="T11" fmla="*/ 7 h 7"/>
                </a:gdLst>
                <a:ahLst/>
                <a:cxnLst>
                  <a:cxn ang="0">
                    <a:pos x="T0" y="T1"/>
                  </a:cxn>
                  <a:cxn ang="0">
                    <a:pos x="T2" y="T3"/>
                  </a:cxn>
                  <a:cxn ang="0">
                    <a:pos x="T4" y="T5"/>
                  </a:cxn>
                  <a:cxn ang="0">
                    <a:pos x="T6" y="T7"/>
                  </a:cxn>
                  <a:cxn ang="0">
                    <a:pos x="T8" y="T9"/>
                  </a:cxn>
                  <a:cxn ang="0">
                    <a:pos x="T10" y="T11"/>
                  </a:cxn>
                </a:cxnLst>
                <a:rect l="0" t="0" r="r" b="b"/>
                <a:pathLst>
                  <a:path w="2" h="7">
                    <a:moveTo>
                      <a:pt x="0" y="7"/>
                    </a:moveTo>
                    <a:lnTo>
                      <a:pt x="0" y="2"/>
                    </a:lnTo>
                    <a:lnTo>
                      <a:pt x="2" y="0"/>
                    </a:lnTo>
                    <a:lnTo>
                      <a:pt x="2" y="0"/>
                    </a:lnTo>
                    <a:lnTo>
                      <a:pt x="2" y="5"/>
                    </a:lnTo>
                    <a:lnTo>
                      <a:pt x="0"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61" name="Freeform 2350"/>
              <p:cNvSpPr>
                <a:spLocks noEditPoints="1"/>
              </p:cNvSpPr>
              <p:nvPr/>
            </p:nvSpPr>
            <p:spPr bwMode="auto">
              <a:xfrm>
                <a:off x="6838" y="2517"/>
                <a:ext cx="129" cy="48"/>
              </a:xfrm>
              <a:custGeom>
                <a:avLst/>
                <a:gdLst>
                  <a:gd name="T0" fmla="*/ 1493 w 1493"/>
                  <a:gd name="T1" fmla="*/ 552 h 552"/>
                  <a:gd name="T2" fmla="*/ 1455 w 1493"/>
                  <a:gd name="T3" fmla="*/ 544 h 552"/>
                  <a:gd name="T4" fmla="*/ 1149 w 1493"/>
                  <a:gd name="T5" fmla="*/ 430 h 552"/>
                  <a:gd name="T6" fmla="*/ 1149 w 1493"/>
                  <a:gd name="T7" fmla="*/ 225 h 552"/>
                  <a:gd name="T8" fmla="*/ 1493 w 1493"/>
                  <a:gd name="T9" fmla="*/ 293 h 552"/>
                  <a:gd name="T10" fmla="*/ 1493 w 1493"/>
                  <a:gd name="T11" fmla="*/ 552 h 552"/>
                  <a:gd name="T12" fmla="*/ 1099 w 1493"/>
                  <a:gd name="T13" fmla="*/ 411 h 552"/>
                  <a:gd name="T14" fmla="*/ 1027 w 1493"/>
                  <a:gd name="T15" fmla="*/ 384 h 552"/>
                  <a:gd name="T16" fmla="*/ 1027 w 1493"/>
                  <a:gd name="T17" fmla="*/ 201 h 552"/>
                  <a:gd name="T18" fmla="*/ 1099 w 1493"/>
                  <a:gd name="T19" fmla="*/ 215 h 552"/>
                  <a:gd name="T20" fmla="*/ 1099 w 1493"/>
                  <a:gd name="T21" fmla="*/ 411 h 552"/>
                  <a:gd name="T22" fmla="*/ 977 w 1493"/>
                  <a:gd name="T23" fmla="*/ 365 h 552"/>
                  <a:gd name="T24" fmla="*/ 898 w 1493"/>
                  <a:gd name="T25" fmla="*/ 336 h 552"/>
                  <a:gd name="T26" fmla="*/ 898 w 1493"/>
                  <a:gd name="T27" fmla="*/ 176 h 552"/>
                  <a:gd name="T28" fmla="*/ 977 w 1493"/>
                  <a:gd name="T29" fmla="*/ 191 h 552"/>
                  <a:gd name="T30" fmla="*/ 977 w 1493"/>
                  <a:gd name="T31" fmla="*/ 365 h 552"/>
                  <a:gd name="T32" fmla="*/ 848 w 1493"/>
                  <a:gd name="T33" fmla="*/ 317 h 552"/>
                  <a:gd name="T34" fmla="*/ 826 w 1493"/>
                  <a:gd name="T35" fmla="*/ 309 h 552"/>
                  <a:gd name="T36" fmla="*/ 826 w 1493"/>
                  <a:gd name="T37" fmla="*/ 191 h 552"/>
                  <a:gd name="T38" fmla="*/ 848 w 1493"/>
                  <a:gd name="T39" fmla="*/ 199 h 552"/>
                  <a:gd name="T40" fmla="*/ 848 w 1493"/>
                  <a:gd name="T41" fmla="*/ 317 h 552"/>
                  <a:gd name="T42" fmla="*/ 776 w 1493"/>
                  <a:gd name="T43" fmla="*/ 273 h 552"/>
                  <a:gd name="T44" fmla="*/ 686 w 1493"/>
                  <a:gd name="T45" fmla="*/ 241 h 552"/>
                  <a:gd name="T46" fmla="*/ 686 w 1493"/>
                  <a:gd name="T47" fmla="*/ 146 h 552"/>
                  <a:gd name="T48" fmla="*/ 635 w 1493"/>
                  <a:gd name="T49" fmla="*/ 146 h 552"/>
                  <a:gd name="T50" fmla="*/ 635 w 1493"/>
                  <a:gd name="T51" fmla="*/ 224 h 552"/>
                  <a:gd name="T52" fmla="*/ 123 w 1493"/>
                  <a:gd name="T53" fmla="*/ 46 h 552"/>
                  <a:gd name="T54" fmla="*/ 0 w 1493"/>
                  <a:gd name="T55" fmla="*/ 0 h 552"/>
                  <a:gd name="T56" fmla="*/ 658 w 1493"/>
                  <a:gd name="T57" fmla="*/ 129 h 552"/>
                  <a:gd name="T58" fmla="*/ 776 w 1493"/>
                  <a:gd name="T59" fmla="*/ 173 h 552"/>
                  <a:gd name="T60" fmla="*/ 776 w 1493"/>
                  <a:gd name="T61" fmla="*/ 273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93" h="552">
                    <a:moveTo>
                      <a:pt x="1493" y="552"/>
                    </a:moveTo>
                    <a:lnTo>
                      <a:pt x="1455" y="544"/>
                    </a:lnTo>
                    <a:lnTo>
                      <a:pt x="1149" y="430"/>
                    </a:lnTo>
                    <a:lnTo>
                      <a:pt x="1149" y="225"/>
                    </a:lnTo>
                    <a:lnTo>
                      <a:pt x="1493" y="293"/>
                    </a:lnTo>
                    <a:lnTo>
                      <a:pt x="1493" y="552"/>
                    </a:lnTo>
                    <a:moveTo>
                      <a:pt x="1099" y="411"/>
                    </a:moveTo>
                    <a:lnTo>
                      <a:pt x="1027" y="384"/>
                    </a:lnTo>
                    <a:lnTo>
                      <a:pt x="1027" y="201"/>
                    </a:lnTo>
                    <a:lnTo>
                      <a:pt x="1099" y="215"/>
                    </a:lnTo>
                    <a:lnTo>
                      <a:pt x="1099" y="411"/>
                    </a:lnTo>
                    <a:moveTo>
                      <a:pt x="977" y="365"/>
                    </a:moveTo>
                    <a:lnTo>
                      <a:pt x="898" y="336"/>
                    </a:lnTo>
                    <a:lnTo>
                      <a:pt x="898" y="176"/>
                    </a:lnTo>
                    <a:lnTo>
                      <a:pt x="977" y="191"/>
                    </a:lnTo>
                    <a:lnTo>
                      <a:pt x="977" y="365"/>
                    </a:lnTo>
                    <a:moveTo>
                      <a:pt x="848" y="317"/>
                    </a:moveTo>
                    <a:lnTo>
                      <a:pt x="826" y="309"/>
                    </a:lnTo>
                    <a:lnTo>
                      <a:pt x="826" y="191"/>
                    </a:lnTo>
                    <a:lnTo>
                      <a:pt x="848" y="199"/>
                    </a:lnTo>
                    <a:lnTo>
                      <a:pt x="848" y="317"/>
                    </a:lnTo>
                    <a:moveTo>
                      <a:pt x="776" y="273"/>
                    </a:moveTo>
                    <a:lnTo>
                      <a:pt x="686" y="241"/>
                    </a:lnTo>
                    <a:lnTo>
                      <a:pt x="686" y="146"/>
                    </a:lnTo>
                    <a:lnTo>
                      <a:pt x="635" y="146"/>
                    </a:lnTo>
                    <a:lnTo>
                      <a:pt x="635" y="224"/>
                    </a:lnTo>
                    <a:lnTo>
                      <a:pt x="123" y="46"/>
                    </a:lnTo>
                    <a:lnTo>
                      <a:pt x="0" y="0"/>
                    </a:lnTo>
                    <a:lnTo>
                      <a:pt x="658" y="129"/>
                    </a:lnTo>
                    <a:lnTo>
                      <a:pt x="776" y="173"/>
                    </a:lnTo>
                    <a:lnTo>
                      <a:pt x="776" y="273"/>
                    </a:lnTo>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62" name="Freeform 2351"/>
              <p:cNvSpPr>
                <a:spLocks noEditPoints="1"/>
              </p:cNvSpPr>
              <p:nvPr/>
            </p:nvSpPr>
            <p:spPr bwMode="auto">
              <a:xfrm>
                <a:off x="6895" y="2528"/>
                <a:ext cx="16" cy="6"/>
              </a:xfrm>
              <a:custGeom>
                <a:avLst/>
                <a:gdLst>
                  <a:gd name="T0" fmla="*/ 190 w 190"/>
                  <a:gd name="T1" fmla="*/ 70 h 70"/>
                  <a:gd name="T2" fmla="*/ 168 w 190"/>
                  <a:gd name="T3" fmla="*/ 62 h 70"/>
                  <a:gd name="T4" fmla="*/ 168 w 190"/>
                  <a:gd name="T5" fmla="*/ 33 h 70"/>
                  <a:gd name="T6" fmla="*/ 190 w 190"/>
                  <a:gd name="T7" fmla="*/ 37 h 70"/>
                  <a:gd name="T8" fmla="*/ 190 w 190"/>
                  <a:gd name="T9" fmla="*/ 70 h 70"/>
                  <a:gd name="T10" fmla="*/ 118 w 190"/>
                  <a:gd name="T11" fmla="*/ 44 h 70"/>
                  <a:gd name="T12" fmla="*/ 0 w 190"/>
                  <a:gd name="T13" fmla="*/ 0 h 70"/>
                  <a:gd name="T14" fmla="*/ 118 w 190"/>
                  <a:gd name="T15" fmla="*/ 23 h 70"/>
                  <a:gd name="T16" fmla="*/ 118 w 190"/>
                  <a:gd name="T1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70">
                    <a:moveTo>
                      <a:pt x="190" y="70"/>
                    </a:moveTo>
                    <a:lnTo>
                      <a:pt x="168" y="62"/>
                    </a:lnTo>
                    <a:lnTo>
                      <a:pt x="168" y="33"/>
                    </a:lnTo>
                    <a:lnTo>
                      <a:pt x="190" y="37"/>
                    </a:lnTo>
                    <a:lnTo>
                      <a:pt x="190" y="70"/>
                    </a:lnTo>
                    <a:moveTo>
                      <a:pt x="118" y="44"/>
                    </a:moveTo>
                    <a:lnTo>
                      <a:pt x="0" y="0"/>
                    </a:lnTo>
                    <a:lnTo>
                      <a:pt x="118" y="23"/>
                    </a:lnTo>
                    <a:lnTo>
                      <a:pt x="118" y="44"/>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63" name="Freeform 2352"/>
              <p:cNvSpPr>
                <a:spLocks/>
              </p:cNvSpPr>
              <p:nvPr/>
            </p:nvSpPr>
            <p:spPr bwMode="auto">
              <a:xfrm>
                <a:off x="6933" y="2535"/>
                <a:ext cx="4" cy="19"/>
              </a:xfrm>
              <a:custGeom>
                <a:avLst/>
                <a:gdLst>
                  <a:gd name="T0" fmla="*/ 4 w 4"/>
                  <a:gd name="T1" fmla="*/ 19 h 19"/>
                  <a:gd name="T2" fmla="*/ 0 w 4"/>
                  <a:gd name="T3" fmla="*/ 17 h 19"/>
                  <a:gd name="T4" fmla="*/ 0 w 4"/>
                  <a:gd name="T5" fmla="*/ 0 h 19"/>
                  <a:gd name="T6" fmla="*/ 4 w 4"/>
                  <a:gd name="T7" fmla="*/ 1 h 19"/>
                  <a:gd name="T8" fmla="*/ 4 w 4"/>
                  <a:gd name="T9" fmla="*/ 19 h 19"/>
                </a:gdLst>
                <a:ahLst/>
                <a:cxnLst>
                  <a:cxn ang="0">
                    <a:pos x="T0" y="T1"/>
                  </a:cxn>
                  <a:cxn ang="0">
                    <a:pos x="T2" y="T3"/>
                  </a:cxn>
                  <a:cxn ang="0">
                    <a:pos x="T4" y="T5"/>
                  </a:cxn>
                  <a:cxn ang="0">
                    <a:pos x="T6" y="T7"/>
                  </a:cxn>
                  <a:cxn ang="0">
                    <a:pos x="T8" y="T9"/>
                  </a:cxn>
                </a:cxnLst>
                <a:rect l="0" t="0" r="r" b="b"/>
                <a:pathLst>
                  <a:path w="4" h="19">
                    <a:moveTo>
                      <a:pt x="4" y="19"/>
                    </a:moveTo>
                    <a:lnTo>
                      <a:pt x="0" y="17"/>
                    </a:lnTo>
                    <a:lnTo>
                      <a:pt x="0" y="0"/>
                    </a:lnTo>
                    <a:lnTo>
                      <a:pt x="4" y="1"/>
                    </a:lnTo>
                    <a:lnTo>
                      <a:pt x="4" y="1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64" name="Freeform 2353"/>
              <p:cNvSpPr>
                <a:spLocks/>
              </p:cNvSpPr>
              <p:nvPr/>
            </p:nvSpPr>
            <p:spPr bwMode="auto">
              <a:xfrm>
                <a:off x="6905" y="2530"/>
                <a:ext cx="4" cy="14"/>
              </a:xfrm>
              <a:custGeom>
                <a:avLst/>
                <a:gdLst>
                  <a:gd name="T0" fmla="*/ 4 w 4"/>
                  <a:gd name="T1" fmla="*/ 14 h 14"/>
                  <a:gd name="T2" fmla="*/ 3 w 4"/>
                  <a:gd name="T3" fmla="*/ 13 h 14"/>
                  <a:gd name="T4" fmla="*/ 3 w 4"/>
                  <a:gd name="T5" fmla="*/ 11 h 14"/>
                  <a:gd name="T6" fmla="*/ 0 w 4"/>
                  <a:gd name="T7" fmla="*/ 10 h 14"/>
                  <a:gd name="T8" fmla="*/ 0 w 4"/>
                  <a:gd name="T9" fmla="*/ 0 h 14"/>
                  <a:gd name="T10" fmla="*/ 4 w 4"/>
                  <a:gd name="T11" fmla="*/ 1 h 14"/>
                  <a:gd name="T12" fmla="*/ 4 w 4"/>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4" h="14">
                    <a:moveTo>
                      <a:pt x="4" y="14"/>
                    </a:moveTo>
                    <a:lnTo>
                      <a:pt x="3" y="13"/>
                    </a:lnTo>
                    <a:lnTo>
                      <a:pt x="3" y="11"/>
                    </a:lnTo>
                    <a:lnTo>
                      <a:pt x="0" y="10"/>
                    </a:lnTo>
                    <a:lnTo>
                      <a:pt x="0" y="0"/>
                    </a:lnTo>
                    <a:lnTo>
                      <a:pt x="4" y="1"/>
                    </a:lnTo>
                    <a:lnTo>
                      <a:pt x="4" y="1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65" name="Freeform 2354"/>
              <p:cNvSpPr>
                <a:spLocks/>
              </p:cNvSpPr>
              <p:nvPr/>
            </p:nvSpPr>
            <p:spPr bwMode="auto">
              <a:xfrm>
                <a:off x="6893" y="2529"/>
                <a:ext cx="4" cy="9"/>
              </a:xfrm>
              <a:custGeom>
                <a:avLst/>
                <a:gdLst>
                  <a:gd name="T0" fmla="*/ 4 w 4"/>
                  <a:gd name="T1" fmla="*/ 9 h 9"/>
                  <a:gd name="T2" fmla="*/ 0 w 4"/>
                  <a:gd name="T3" fmla="*/ 7 h 9"/>
                  <a:gd name="T4" fmla="*/ 0 w 4"/>
                  <a:gd name="T5" fmla="*/ 0 h 9"/>
                  <a:gd name="T6" fmla="*/ 4 w 4"/>
                  <a:gd name="T7" fmla="*/ 0 h 9"/>
                  <a:gd name="T8" fmla="*/ 4 w 4"/>
                  <a:gd name="T9" fmla="*/ 9 h 9"/>
                </a:gdLst>
                <a:ahLst/>
                <a:cxnLst>
                  <a:cxn ang="0">
                    <a:pos x="T0" y="T1"/>
                  </a:cxn>
                  <a:cxn ang="0">
                    <a:pos x="T2" y="T3"/>
                  </a:cxn>
                  <a:cxn ang="0">
                    <a:pos x="T4" y="T5"/>
                  </a:cxn>
                  <a:cxn ang="0">
                    <a:pos x="T6" y="T7"/>
                  </a:cxn>
                  <a:cxn ang="0">
                    <a:pos x="T8" y="T9"/>
                  </a:cxn>
                </a:cxnLst>
                <a:rect l="0" t="0" r="r" b="b"/>
                <a:pathLst>
                  <a:path w="4" h="9">
                    <a:moveTo>
                      <a:pt x="4" y="9"/>
                    </a:moveTo>
                    <a:lnTo>
                      <a:pt x="0" y="7"/>
                    </a:lnTo>
                    <a:lnTo>
                      <a:pt x="0" y="0"/>
                    </a:lnTo>
                    <a:lnTo>
                      <a:pt x="4" y="0"/>
                    </a:lnTo>
                    <a:lnTo>
                      <a:pt x="4"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66" name="Freeform 2355"/>
              <p:cNvSpPr>
                <a:spLocks/>
              </p:cNvSpPr>
              <p:nvPr/>
            </p:nvSpPr>
            <p:spPr bwMode="auto">
              <a:xfrm>
                <a:off x="6849" y="2521"/>
                <a:ext cx="59" cy="22"/>
              </a:xfrm>
              <a:custGeom>
                <a:avLst/>
                <a:gdLst>
                  <a:gd name="T0" fmla="*/ 59 w 59"/>
                  <a:gd name="T1" fmla="*/ 22 h 22"/>
                  <a:gd name="T2" fmla="*/ 0 w 59"/>
                  <a:gd name="T3" fmla="*/ 0 h 22"/>
                  <a:gd name="T4" fmla="*/ 44 w 59"/>
                  <a:gd name="T5" fmla="*/ 15 h 22"/>
                  <a:gd name="T6" fmla="*/ 48 w 59"/>
                  <a:gd name="T7" fmla="*/ 17 h 22"/>
                  <a:gd name="T8" fmla="*/ 56 w 59"/>
                  <a:gd name="T9" fmla="*/ 19 h 22"/>
                  <a:gd name="T10" fmla="*/ 59 w 59"/>
                  <a:gd name="T11" fmla="*/ 20 h 22"/>
                  <a:gd name="T12" fmla="*/ 59 w 59"/>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59" h="22">
                    <a:moveTo>
                      <a:pt x="59" y="22"/>
                    </a:moveTo>
                    <a:lnTo>
                      <a:pt x="0" y="0"/>
                    </a:lnTo>
                    <a:lnTo>
                      <a:pt x="44" y="15"/>
                    </a:lnTo>
                    <a:lnTo>
                      <a:pt x="48" y="17"/>
                    </a:lnTo>
                    <a:lnTo>
                      <a:pt x="56" y="19"/>
                    </a:lnTo>
                    <a:lnTo>
                      <a:pt x="59" y="20"/>
                    </a:lnTo>
                    <a:lnTo>
                      <a:pt x="59" y="2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67" name="Freeform 2356"/>
              <p:cNvSpPr>
                <a:spLocks/>
              </p:cNvSpPr>
              <p:nvPr/>
            </p:nvSpPr>
            <p:spPr bwMode="auto">
              <a:xfrm>
                <a:off x="6922" y="2533"/>
                <a:ext cx="5" cy="17"/>
              </a:xfrm>
              <a:custGeom>
                <a:avLst/>
                <a:gdLst>
                  <a:gd name="T0" fmla="*/ 5 w 5"/>
                  <a:gd name="T1" fmla="*/ 17 h 17"/>
                  <a:gd name="T2" fmla="*/ 0 w 5"/>
                  <a:gd name="T3" fmla="*/ 15 h 17"/>
                  <a:gd name="T4" fmla="*/ 0 w 5"/>
                  <a:gd name="T5" fmla="*/ 0 h 17"/>
                  <a:gd name="T6" fmla="*/ 5 w 5"/>
                  <a:gd name="T7" fmla="*/ 1 h 17"/>
                  <a:gd name="T8" fmla="*/ 5 w 5"/>
                  <a:gd name="T9" fmla="*/ 17 h 17"/>
                </a:gdLst>
                <a:ahLst/>
                <a:cxnLst>
                  <a:cxn ang="0">
                    <a:pos x="T0" y="T1"/>
                  </a:cxn>
                  <a:cxn ang="0">
                    <a:pos x="T2" y="T3"/>
                  </a:cxn>
                  <a:cxn ang="0">
                    <a:pos x="T4" y="T5"/>
                  </a:cxn>
                  <a:cxn ang="0">
                    <a:pos x="T6" y="T7"/>
                  </a:cxn>
                  <a:cxn ang="0">
                    <a:pos x="T8" y="T9"/>
                  </a:cxn>
                </a:cxnLst>
                <a:rect l="0" t="0" r="r" b="b"/>
                <a:pathLst>
                  <a:path w="5" h="17">
                    <a:moveTo>
                      <a:pt x="5" y="17"/>
                    </a:moveTo>
                    <a:lnTo>
                      <a:pt x="0" y="15"/>
                    </a:lnTo>
                    <a:lnTo>
                      <a:pt x="0" y="0"/>
                    </a:lnTo>
                    <a:lnTo>
                      <a:pt x="5" y="1"/>
                    </a:lnTo>
                    <a:lnTo>
                      <a:pt x="5" y="1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68" name="Freeform 2357"/>
              <p:cNvSpPr>
                <a:spLocks/>
              </p:cNvSpPr>
              <p:nvPr/>
            </p:nvSpPr>
            <p:spPr bwMode="auto">
              <a:xfrm>
                <a:off x="6911" y="2531"/>
                <a:ext cx="5" cy="15"/>
              </a:xfrm>
              <a:custGeom>
                <a:avLst/>
                <a:gdLst>
                  <a:gd name="T0" fmla="*/ 5 w 5"/>
                  <a:gd name="T1" fmla="*/ 15 h 15"/>
                  <a:gd name="T2" fmla="*/ 0 w 5"/>
                  <a:gd name="T3" fmla="*/ 13 h 15"/>
                  <a:gd name="T4" fmla="*/ 0 w 5"/>
                  <a:gd name="T5" fmla="*/ 0 h 15"/>
                  <a:gd name="T6" fmla="*/ 5 w 5"/>
                  <a:gd name="T7" fmla="*/ 1 h 15"/>
                  <a:gd name="T8" fmla="*/ 5 w 5"/>
                  <a:gd name="T9" fmla="*/ 15 h 15"/>
                </a:gdLst>
                <a:ahLst/>
                <a:cxnLst>
                  <a:cxn ang="0">
                    <a:pos x="T0" y="T1"/>
                  </a:cxn>
                  <a:cxn ang="0">
                    <a:pos x="T2" y="T3"/>
                  </a:cxn>
                  <a:cxn ang="0">
                    <a:pos x="T4" y="T5"/>
                  </a:cxn>
                  <a:cxn ang="0">
                    <a:pos x="T6" y="T7"/>
                  </a:cxn>
                  <a:cxn ang="0">
                    <a:pos x="T8" y="T9"/>
                  </a:cxn>
                </a:cxnLst>
                <a:rect l="0" t="0" r="r" b="b"/>
                <a:pathLst>
                  <a:path w="5" h="15">
                    <a:moveTo>
                      <a:pt x="5" y="15"/>
                    </a:moveTo>
                    <a:lnTo>
                      <a:pt x="0" y="13"/>
                    </a:lnTo>
                    <a:lnTo>
                      <a:pt x="0" y="0"/>
                    </a:lnTo>
                    <a:lnTo>
                      <a:pt x="5" y="1"/>
                    </a:lnTo>
                    <a:lnTo>
                      <a:pt x="5" y="15"/>
                    </a:lnTo>
                    <a:close/>
                  </a:path>
                </a:pathLst>
              </a:custGeom>
              <a:solidFill>
                <a:srgbClr val="3737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69" name="Freeform 2358"/>
              <p:cNvSpPr>
                <a:spLocks noEditPoints="1"/>
              </p:cNvSpPr>
              <p:nvPr/>
            </p:nvSpPr>
            <p:spPr bwMode="auto">
              <a:xfrm>
                <a:off x="6661" y="2482"/>
                <a:ext cx="303" cy="82"/>
              </a:xfrm>
              <a:custGeom>
                <a:avLst/>
                <a:gdLst>
                  <a:gd name="T0" fmla="*/ 3205 w 3511"/>
                  <a:gd name="T1" fmla="*/ 887 h 947"/>
                  <a:gd name="T2" fmla="*/ 3511 w 3511"/>
                  <a:gd name="T3" fmla="*/ 947 h 947"/>
                  <a:gd name="T4" fmla="*/ 3083 w 3511"/>
                  <a:gd name="T5" fmla="*/ 863 h 947"/>
                  <a:gd name="T6" fmla="*/ 3155 w 3511"/>
                  <a:gd name="T7" fmla="*/ 814 h 947"/>
                  <a:gd name="T8" fmla="*/ 3033 w 3511"/>
                  <a:gd name="T9" fmla="*/ 853 h 947"/>
                  <a:gd name="T10" fmla="*/ 2954 w 3511"/>
                  <a:gd name="T11" fmla="*/ 739 h 947"/>
                  <a:gd name="T12" fmla="*/ 3033 w 3511"/>
                  <a:gd name="T13" fmla="*/ 853 h 947"/>
                  <a:gd name="T14" fmla="*/ 2882 w 3511"/>
                  <a:gd name="T15" fmla="*/ 824 h 947"/>
                  <a:gd name="T16" fmla="*/ 2904 w 3511"/>
                  <a:gd name="T17" fmla="*/ 720 h 947"/>
                  <a:gd name="T18" fmla="*/ 2832 w 3511"/>
                  <a:gd name="T19" fmla="*/ 814 h 947"/>
                  <a:gd name="T20" fmla="*/ 2742 w 3511"/>
                  <a:gd name="T21" fmla="*/ 697 h 947"/>
                  <a:gd name="T22" fmla="*/ 2832 w 3511"/>
                  <a:gd name="T23" fmla="*/ 814 h 947"/>
                  <a:gd name="T24" fmla="*/ 2024 w 3511"/>
                  <a:gd name="T25" fmla="*/ 656 h 947"/>
                  <a:gd name="T26" fmla="*/ 2691 w 3511"/>
                  <a:gd name="T27" fmla="*/ 680 h 947"/>
                  <a:gd name="T28" fmla="*/ 1974 w 3511"/>
                  <a:gd name="T29" fmla="*/ 646 h 947"/>
                  <a:gd name="T30" fmla="*/ 1885 w 3511"/>
                  <a:gd name="T31" fmla="*/ 370 h 947"/>
                  <a:gd name="T32" fmla="*/ 1974 w 3511"/>
                  <a:gd name="T33" fmla="*/ 407 h 947"/>
                  <a:gd name="T34" fmla="*/ 1974 w 3511"/>
                  <a:gd name="T35" fmla="*/ 431 h 947"/>
                  <a:gd name="T36" fmla="*/ 1835 w 3511"/>
                  <a:gd name="T37" fmla="*/ 619 h 947"/>
                  <a:gd name="T38" fmla="*/ 1713 w 3511"/>
                  <a:gd name="T39" fmla="*/ 358 h 947"/>
                  <a:gd name="T40" fmla="*/ 1803 w 3511"/>
                  <a:gd name="T41" fmla="*/ 354 h 947"/>
                  <a:gd name="T42" fmla="*/ 1835 w 3511"/>
                  <a:gd name="T43" fmla="*/ 619 h 947"/>
                  <a:gd name="T44" fmla="*/ 920 w 3511"/>
                  <a:gd name="T45" fmla="*/ 440 h 947"/>
                  <a:gd name="T46" fmla="*/ 1574 w 3511"/>
                  <a:gd name="T47" fmla="*/ 309 h 947"/>
                  <a:gd name="T48" fmla="*/ 1663 w 3511"/>
                  <a:gd name="T49" fmla="*/ 585 h 947"/>
                  <a:gd name="T50" fmla="*/ 2034 w 3511"/>
                  <a:gd name="T51" fmla="*/ 399 h 947"/>
                  <a:gd name="T52" fmla="*/ 2179 w 3511"/>
                  <a:gd name="T53" fmla="*/ 449 h 947"/>
                  <a:gd name="T54" fmla="*/ 758 w 3511"/>
                  <a:gd name="T55" fmla="*/ 408 h 947"/>
                  <a:gd name="T56" fmla="*/ 870 w 3511"/>
                  <a:gd name="T57" fmla="*/ 171 h 947"/>
                  <a:gd name="T58" fmla="*/ 709 w 3511"/>
                  <a:gd name="T59" fmla="*/ 398 h 947"/>
                  <a:gd name="T60" fmla="*/ 0 w 3511"/>
                  <a:gd name="T61" fmla="*/ 0 h 947"/>
                  <a:gd name="T62" fmla="*/ 709 w 3511"/>
                  <a:gd name="T63" fmla="*/ 398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11" h="947">
                    <a:moveTo>
                      <a:pt x="3511" y="947"/>
                    </a:moveTo>
                    <a:lnTo>
                      <a:pt x="3205" y="887"/>
                    </a:lnTo>
                    <a:lnTo>
                      <a:pt x="3205" y="833"/>
                    </a:lnTo>
                    <a:lnTo>
                      <a:pt x="3511" y="947"/>
                    </a:lnTo>
                    <a:moveTo>
                      <a:pt x="3155" y="877"/>
                    </a:moveTo>
                    <a:lnTo>
                      <a:pt x="3083" y="863"/>
                    </a:lnTo>
                    <a:lnTo>
                      <a:pt x="3083" y="787"/>
                    </a:lnTo>
                    <a:lnTo>
                      <a:pt x="3155" y="814"/>
                    </a:lnTo>
                    <a:lnTo>
                      <a:pt x="3155" y="877"/>
                    </a:lnTo>
                    <a:moveTo>
                      <a:pt x="3033" y="853"/>
                    </a:moveTo>
                    <a:lnTo>
                      <a:pt x="2954" y="838"/>
                    </a:lnTo>
                    <a:lnTo>
                      <a:pt x="2954" y="739"/>
                    </a:lnTo>
                    <a:lnTo>
                      <a:pt x="3033" y="768"/>
                    </a:lnTo>
                    <a:lnTo>
                      <a:pt x="3033" y="853"/>
                    </a:lnTo>
                    <a:moveTo>
                      <a:pt x="2904" y="828"/>
                    </a:moveTo>
                    <a:lnTo>
                      <a:pt x="2882" y="824"/>
                    </a:lnTo>
                    <a:lnTo>
                      <a:pt x="2882" y="712"/>
                    </a:lnTo>
                    <a:lnTo>
                      <a:pt x="2904" y="720"/>
                    </a:lnTo>
                    <a:lnTo>
                      <a:pt x="2904" y="828"/>
                    </a:lnTo>
                    <a:moveTo>
                      <a:pt x="2832" y="814"/>
                    </a:moveTo>
                    <a:lnTo>
                      <a:pt x="2742" y="796"/>
                    </a:lnTo>
                    <a:lnTo>
                      <a:pt x="2742" y="697"/>
                    </a:lnTo>
                    <a:lnTo>
                      <a:pt x="2832" y="729"/>
                    </a:lnTo>
                    <a:lnTo>
                      <a:pt x="2832" y="814"/>
                    </a:lnTo>
                    <a:moveTo>
                      <a:pt x="2691" y="787"/>
                    </a:moveTo>
                    <a:lnTo>
                      <a:pt x="2024" y="656"/>
                    </a:lnTo>
                    <a:lnTo>
                      <a:pt x="2024" y="448"/>
                    </a:lnTo>
                    <a:lnTo>
                      <a:pt x="2691" y="680"/>
                    </a:lnTo>
                    <a:lnTo>
                      <a:pt x="2691" y="787"/>
                    </a:lnTo>
                    <a:moveTo>
                      <a:pt x="1974" y="646"/>
                    </a:moveTo>
                    <a:lnTo>
                      <a:pt x="1885" y="629"/>
                    </a:lnTo>
                    <a:lnTo>
                      <a:pt x="1885" y="370"/>
                    </a:lnTo>
                    <a:lnTo>
                      <a:pt x="1974" y="387"/>
                    </a:lnTo>
                    <a:lnTo>
                      <a:pt x="1974" y="407"/>
                    </a:lnTo>
                    <a:lnTo>
                      <a:pt x="1966" y="428"/>
                    </a:lnTo>
                    <a:lnTo>
                      <a:pt x="1974" y="431"/>
                    </a:lnTo>
                    <a:lnTo>
                      <a:pt x="1974" y="646"/>
                    </a:lnTo>
                    <a:moveTo>
                      <a:pt x="1835" y="619"/>
                    </a:moveTo>
                    <a:lnTo>
                      <a:pt x="1713" y="595"/>
                    </a:lnTo>
                    <a:lnTo>
                      <a:pt x="1713" y="358"/>
                    </a:lnTo>
                    <a:lnTo>
                      <a:pt x="1792" y="386"/>
                    </a:lnTo>
                    <a:lnTo>
                      <a:pt x="1803" y="354"/>
                    </a:lnTo>
                    <a:lnTo>
                      <a:pt x="1835" y="360"/>
                    </a:lnTo>
                    <a:lnTo>
                      <a:pt x="1835" y="619"/>
                    </a:lnTo>
                    <a:moveTo>
                      <a:pt x="1663" y="585"/>
                    </a:moveTo>
                    <a:lnTo>
                      <a:pt x="920" y="440"/>
                    </a:lnTo>
                    <a:lnTo>
                      <a:pt x="920" y="181"/>
                    </a:lnTo>
                    <a:lnTo>
                      <a:pt x="1574" y="309"/>
                    </a:lnTo>
                    <a:lnTo>
                      <a:pt x="1663" y="340"/>
                    </a:lnTo>
                    <a:lnTo>
                      <a:pt x="1663" y="585"/>
                    </a:lnTo>
                    <a:moveTo>
                      <a:pt x="2179" y="449"/>
                    </a:moveTo>
                    <a:lnTo>
                      <a:pt x="2034" y="399"/>
                    </a:lnTo>
                    <a:lnTo>
                      <a:pt x="2056" y="403"/>
                    </a:lnTo>
                    <a:lnTo>
                      <a:pt x="2179" y="449"/>
                    </a:lnTo>
                    <a:moveTo>
                      <a:pt x="870" y="430"/>
                    </a:moveTo>
                    <a:lnTo>
                      <a:pt x="758" y="408"/>
                    </a:lnTo>
                    <a:lnTo>
                      <a:pt x="758" y="149"/>
                    </a:lnTo>
                    <a:lnTo>
                      <a:pt x="870" y="171"/>
                    </a:lnTo>
                    <a:lnTo>
                      <a:pt x="870" y="430"/>
                    </a:lnTo>
                    <a:moveTo>
                      <a:pt x="709" y="398"/>
                    </a:moveTo>
                    <a:lnTo>
                      <a:pt x="0" y="259"/>
                    </a:lnTo>
                    <a:lnTo>
                      <a:pt x="0" y="0"/>
                    </a:lnTo>
                    <a:lnTo>
                      <a:pt x="709" y="139"/>
                    </a:lnTo>
                    <a:lnTo>
                      <a:pt x="709" y="398"/>
                    </a:lnTo>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70" name="Freeform 2359"/>
              <p:cNvSpPr>
                <a:spLocks/>
              </p:cNvSpPr>
              <p:nvPr/>
            </p:nvSpPr>
            <p:spPr bwMode="auto">
              <a:xfrm>
                <a:off x="6933" y="2552"/>
                <a:ext cx="4" cy="7"/>
              </a:xfrm>
              <a:custGeom>
                <a:avLst/>
                <a:gdLst>
                  <a:gd name="T0" fmla="*/ 4 w 4"/>
                  <a:gd name="T1" fmla="*/ 7 h 7"/>
                  <a:gd name="T2" fmla="*/ 0 w 4"/>
                  <a:gd name="T3" fmla="*/ 6 h 7"/>
                  <a:gd name="T4" fmla="*/ 0 w 4"/>
                  <a:gd name="T5" fmla="*/ 0 h 7"/>
                  <a:gd name="T6" fmla="*/ 4 w 4"/>
                  <a:gd name="T7" fmla="*/ 2 h 7"/>
                  <a:gd name="T8" fmla="*/ 4 w 4"/>
                  <a:gd name="T9" fmla="*/ 7 h 7"/>
                </a:gdLst>
                <a:ahLst/>
                <a:cxnLst>
                  <a:cxn ang="0">
                    <a:pos x="T0" y="T1"/>
                  </a:cxn>
                  <a:cxn ang="0">
                    <a:pos x="T2" y="T3"/>
                  </a:cxn>
                  <a:cxn ang="0">
                    <a:pos x="T4" y="T5"/>
                  </a:cxn>
                  <a:cxn ang="0">
                    <a:pos x="T6" y="T7"/>
                  </a:cxn>
                  <a:cxn ang="0">
                    <a:pos x="T8" y="T9"/>
                  </a:cxn>
                </a:cxnLst>
                <a:rect l="0" t="0" r="r" b="b"/>
                <a:pathLst>
                  <a:path w="4" h="7">
                    <a:moveTo>
                      <a:pt x="4" y="7"/>
                    </a:moveTo>
                    <a:lnTo>
                      <a:pt x="0" y="6"/>
                    </a:lnTo>
                    <a:lnTo>
                      <a:pt x="0" y="0"/>
                    </a:lnTo>
                    <a:lnTo>
                      <a:pt x="4" y="2"/>
                    </a:lnTo>
                    <a:lnTo>
                      <a:pt x="4"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71" name="Freeform 2360"/>
              <p:cNvSpPr>
                <a:spLocks/>
              </p:cNvSpPr>
              <p:nvPr/>
            </p:nvSpPr>
            <p:spPr bwMode="auto">
              <a:xfrm>
                <a:off x="6905" y="2543"/>
                <a:ext cx="4" cy="10"/>
              </a:xfrm>
              <a:custGeom>
                <a:avLst/>
                <a:gdLst>
                  <a:gd name="T0" fmla="*/ 4 w 4"/>
                  <a:gd name="T1" fmla="*/ 10 h 10"/>
                  <a:gd name="T2" fmla="*/ 0 w 4"/>
                  <a:gd name="T3" fmla="*/ 9 h 10"/>
                  <a:gd name="T4" fmla="*/ 0 w 4"/>
                  <a:gd name="T5" fmla="*/ 2 h 10"/>
                  <a:gd name="T6" fmla="*/ 2 w 4"/>
                  <a:gd name="T7" fmla="*/ 3 h 10"/>
                  <a:gd name="T8" fmla="*/ 3 w 4"/>
                  <a:gd name="T9" fmla="*/ 0 h 10"/>
                  <a:gd name="T10" fmla="*/ 4 w 4"/>
                  <a:gd name="T11" fmla="*/ 1 h 10"/>
                  <a:gd name="T12" fmla="*/ 4 w 4"/>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4" y="10"/>
                    </a:moveTo>
                    <a:lnTo>
                      <a:pt x="0" y="9"/>
                    </a:lnTo>
                    <a:lnTo>
                      <a:pt x="0" y="2"/>
                    </a:lnTo>
                    <a:lnTo>
                      <a:pt x="2" y="3"/>
                    </a:lnTo>
                    <a:lnTo>
                      <a:pt x="3" y="0"/>
                    </a:lnTo>
                    <a:lnTo>
                      <a:pt x="4" y="1"/>
                    </a:lnTo>
                    <a:lnTo>
                      <a:pt x="4" y="1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72" name="Freeform 2361"/>
              <p:cNvSpPr>
                <a:spLocks/>
              </p:cNvSpPr>
              <p:nvPr/>
            </p:nvSpPr>
            <p:spPr bwMode="auto">
              <a:xfrm>
                <a:off x="6819" y="2513"/>
                <a:ext cx="4" cy="23"/>
              </a:xfrm>
              <a:custGeom>
                <a:avLst/>
                <a:gdLst>
                  <a:gd name="T0" fmla="*/ 4 w 4"/>
                  <a:gd name="T1" fmla="*/ 23 h 23"/>
                  <a:gd name="T2" fmla="*/ 0 w 4"/>
                  <a:gd name="T3" fmla="*/ 23 h 23"/>
                  <a:gd name="T4" fmla="*/ 0 w 4"/>
                  <a:gd name="T5" fmla="*/ 0 h 23"/>
                  <a:gd name="T6" fmla="*/ 4 w 4"/>
                  <a:gd name="T7" fmla="*/ 1 h 23"/>
                  <a:gd name="T8" fmla="*/ 4 w 4"/>
                  <a:gd name="T9" fmla="*/ 23 h 23"/>
                </a:gdLst>
                <a:ahLst/>
                <a:cxnLst>
                  <a:cxn ang="0">
                    <a:pos x="T0" y="T1"/>
                  </a:cxn>
                  <a:cxn ang="0">
                    <a:pos x="T2" y="T3"/>
                  </a:cxn>
                  <a:cxn ang="0">
                    <a:pos x="T4" y="T5"/>
                  </a:cxn>
                  <a:cxn ang="0">
                    <a:pos x="T6" y="T7"/>
                  </a:cxn>
                  <a:cxn ang="0">
                    <a:pos x="T8" y="T9"/>
                  </a:cxn>
                </a:cxnLst>
                <a:rect l="0" t="0" r="r" b="b"/>
                <a:pathLst>
                  <a:path w="4" h="23">
                    <a:moveTo>
                      <a:pt x="4" y="23"/>
                    </a:moveTo>
                    <a:lnTo>
                      <a:pt x="0" y="23"/>
                    </a:lnTo>
                    <a:lnTo>
                      <a:pt x="0" y="0"/>
                    </a:lnTo>
                    <a:lnTo>
                      <a:pt x="4" y="1"/>
                    </a:lnTo>
                    <a:lnTo>
                      <a:pt x="4"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73" name="Freeform 2362"/>
              <p:cNvSpPr>
                <a:spLocks/>
              </p:cNvSpPr>
              <p:nvPr/>
            </p:nvSpPr>
            <p:spPr bwMode="auto">
              <a:xfrm>
                <a:off x="6736" y="2497"/>
                <a:ext cx="4" cy="23"/>
              </a:xfrm>
              <a:custGeom>
                <a:avLst/>
                <a:gdLst>
                  <a:gd name="T0" fmla="*/ 4 w 4"/>
                  <a:gd name="T1" fmla="*/ 23 h 23"/>
                  <a:gd name="T2" fmla="*/ 0 w 4"/>
                  <a:gd name="T3" fmla="*/ 22 h 23"/>
                  <a:gd name="T4" fmla="*/ 0 w 4"/>
                  <a:gd name="T5" fmla="*/ 0 h 23"/>
                  <a:gd name="T6" fmla="*/ 4 w 4"/>
                  <a:gd name="T7" fmla="*/ 1 h 23"/>
                  <a:gd name="T8" fmla="*/ 4 w 4"/>
                  <a:gd name="T9" fmla="*/ 23 h 23"/>
                </a:gdLst>
                <a:ahLst/>
                <a:cxnLst>
                  <a:cxn ang="0">
                    <a:pos x="T0" y="T1"/>
                  </a:cxn>
                  <a:cxn ang="0">
                    <a:pos x="T2" y="T3"/>
                  </a:cxn>
                  <a:cxn ang="0">
                    <a:pos x="T4" y="T5"/>
                  </a:cxn>
                  <a:cxn ang="0">
                    <a:pos x="T6" y="T7"/>
                  </a:cxn>
                  <a:cxn ang="0">
                    <a:pos x="T8" y="T9"/>
                  </a:cxn>
                </a:cxnLst>
                <a:rect l="0" t="0" r="r" b="b"/>
                <a:pathLst>
                  <a:path w="4" h="23">
                    <a:moveTo>
                      <a:pt x="4" y="23"/>
                    </a:moveTo>
                    <a:lnTo>
                      <a:pt x="0" y="22"/>
                    </a:lnTo>
                    <a:lnTo>
                      <a:pt x="0" y="0"/>
                    </a:lnTo>
                    <a:lnTo>
                      <a:pt x="4" y="1"/>
                    </a:lnTo>
                    <a:lnTo>
                      <a:pt x="4"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74" name="Freeform 2363"/>
              <p:cNvSpPr>
                <a:spLocks noEditPoints="1"/>
              </p:cNvSpPr>
              <p:nvPr/>
            </p:nvSpPr>
            <p:spPr bwMode="auto">
              <a:xfrm>
                <a:off x="6796" y="2509"/>
                <a:ext cx="20" cy="6"/>
              </a:xfrm>
              <a:custGeom>
                <a:avLst/>
                <a:gdLst>
                  <a:gd name="T0" fmla="*/ 218 w 229"/>
                  <a:gd name="T1" fmla="*/ 77 h 77"/>
                  <a:gd name="T2" fmla="*/ 139 w 229"/>
                  <a:gd name="T3" fmla="*/ 49 h 77"/>
                  <a:gd name="T4" fmla="*/ 139 w 229"/>
                  <a:gd name="T5" fmla="*/ 27 h 77"/>
                  <a:gd name="T6" fmla="*/ 229 w 229"/>
                  <a:gd name="T7" fmla="*/ 45 h 77"/>
                  <a:gd name="T8" fmla="*/ 218 w 229"/>
                  <a:gd name="T9" fmla="*/ 77 h 77"/>
                  <a:gd name="T10" fmla="*/ 89 w 229"/>
                  <a:gd name="T11" fmla="*/ 31 h 77"/>
                  <a:gd name="T12" fmla="*/ 0 w 229"/>
                  <a:gd name="T13" fmla="*/ 0 h 77"/>
                  <a:gd name="T14" fmla="*/ 89 w 229"/>
                  <a:gd name="T15" fmla="*/ 17 h 77"/>
                  <a:gd name="T16" fmla="*/ 89 w 229"/>
                  <a:gd name="T17" fmla="*/ 3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 h="77">
                    <a:moveTo>
                      <a:pt x="218" y="77"/>
                    </a:moveTo>
                    <a:lnTo>
                      <a:pt x="139" y="49"/>
                    </a:lnTo>
                    <a:lnTo>
                      <a:pt x="139" y="27"/>
                    </a:lnTo>
                    <a:lnTo>
                      <a:pt x="229" y="45"/>
                    </a:lnTo>
                    <a:lnTo>
                      <a:pt x="218" y="77"/>
                    </a:lnTo>
                    <a:moveTo>
                      <a:pt x="89" y="31"/>
                    </a:moveTo>
                    <a:lnTo>
                      <a:pt x="0" y="0"/>
                    </a:lnTo>
                    <a:lnTo>
                      <a:pt x="89" y="17"/>
                    </a:lnTo>
                    <a:lnTo>
                      <a:pt x="89" y="3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75" name="Freeform 2364"/>
              <p:cNvSpPr>
                <a:spLocks/>
              </p:cNvSpPr>
              <p:nvPr/>
            </p:nvSpPr>
            <p:spPr bwMode="auto">
              <a:xfrm>
                <a:off x="6893" y="2541"/>
                <a:ext cx="4" cy="10"/>
              </a:xfrm>
              <a:custGeom>
                <a:avLst/>
                <a:gdLst>
                  <a:gd name="T0" fmla="*/ 4 w 4"/>
                  <a:gd name="T1" fmla="*/ 10 h 10"/>
                  <a:gd name="T2" fmla="*/ 0 w 4"/>
                  <a:gd name="T3" fmla="*/ 9 h 10"/>
                  <a:gd name="T4" fmla="*/ 0 w 4"/>
                  <a:gd name="T5" fmla="*/ 0 h 10"/>
                  <a:gd name="T6" fmla="*/ 4 w 4"/>
                  <a:gd name="T7" fmla="*/ 1 h 10"/>
                  <a:gd name="T8" fmla="*/ 4 w 4"/>
                  <a:gd name="T9" fmla="*/ 10 h 10"/>
                </a:gdLst>
                <a:ahLst/>
                <a:cxnLst>
                  <a:cxn ang="0">
                    <a:pos x="T0" y="T1"/>
                  </a:cxn>
                  <a:cxn ang="0">
                    <a:pos x="T2" y="T3"/>
                  </a:cxn>
                  <a:cxn ang="0">
                    <a:pos x="T4" y="T5"/>
                  </a:cxn>
                  <a:cxn ang="0">
                    <a:pos x="T6" y="T7"/>
                  </a:cxn>
                  <a:cxn ang="0">
                    <a:pos x="T8" y="T9"/>
                  </a:cxn>
                </a:cxnLst>
                <a:rect l="0" t="0" r="r" b="b"/>
                <a:pathLst>
                  <a:path w="4" h="10">
                    <a:moveTo>
                      <a:pt x="4" y="10"/>
                    </a:moveTo>
                    <a:lnTo>
                      <a:pt x="0" y="9"/>
                    </a:lnTo>
                    <a:lnTo>
                      <a:pt x="0" y="0"/>
                    </a:lnTo>
                    <a:lnTo>
                      <a:pt x="4" y="1"/>
                    </a:lnTo>
                    <a:lnTo>
                      <a:pt x="4" y="1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76" name="Freeform 2365"/>
              <p:cNvSpPr>
                <a:spLocks noEditPoints="1"/>
              </p:cNvSpPr>
              <p:nvPr/>
            </p:nvSpPr>
            <p:spPr bwMode="auto">
              <a:xfrm>
                <a:off x="6830" y="2516"/>
                <a:ext cx="78" cy="30"/>
              </a:xfrm>
              <a:custGeom>
                <a:avLst/>
                <a:gdLst>
                  <a:gd name="T0" fmla="*/ 883 w 894"/>
                  <a:gd name="T1" fmla="*/ 338 h 338"/>
                  <a:gd name="T2" fmla="*/ 866 w 894"/>
                  <a:gd name="T3" fmla="*/ 332 h 338"/>
                  <a:gd name="T4" fmla="*/ 776 w 894"/>
                  <a:gd name="T5" fmla="*/ 300 h 338"/>
                  <a:gd name="T6" fmla="*/ 725 w 894"/>
                  <a:gd name="T7" fmla="*/ 283 h 338"/>
                  <a:gd name="T8" fmla="*/ 58 w 894"/>
                  <a:gd name="T9" fmla="*/ 51 h 338"/>
                  <a:gd name="T10" fmla="*/ 58 w 894"/>
                  <a:gd name="T11" fmla="*/ 0 h 338"/>
                  <a:gd name="T12" fmla="*/ 68 w 894"/>
                  <a:gd name="T13" fmla="*/ 2 h 338"/>
                  <a:gd name="T14" fmla="*/ 213 w 894"/>
                  <a:gd name="T15" fmla="*/ 52 h 338"/>
                  <a:gd name="T16" fmla="*/ 894 w 894"/>
                  <a:gd name="T17" fmla="*/ 307 h 338"/>
                  <a:gd name="T18" fmla="*/ 883 w 894"/>
                  <a:gd name="T19" fmla="*/ 338 h 338"/>
                  <a:gd name="T20" fmla="*/ 8 w 894"/>
                  <a:gd name="T21" fmla="*/ 34 h 338"/>
                  <a:gd name="T22" fmla="*/ 0 w 894"/>
                  <a:gd name="T23" fmla="*/ 31 h 338"/>
                  <a:gd name="T24" fmla="*/ 8 w 894"/>
                  <a:gd name="T25" fmla="*/ 10 h 338"/>
                  <a:gd name="T26" fmla="*/ 8 w 894"/>
                  <a:gd name="T27" fmla="*/ 3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4" h="338">
                    <a:moveTo>
                      <a:pt x="883" y="338"/>
                    </a:moveTo>
                    <a:lnTo>
                      <a:pt x="866" y="332"/>
                    </a:lnTo>
                    <a:lnTo>
                      <a:pt x="776" y="300"/>
                    </a:lnTo>
                    <a:lnTo>
                      <a:pt x="725" y="283"/>
                    </a:lnTo>
                    <a:lnTo>
                      <a:pt x="58" y="51"/>
                    </a:lnTo>
                    <a:lnTo>
                      <a:pt x="58" y="0"/>
                    </a:lnTo>
                    <a:lnTo>
                      <a:pt x="68" y="2"/>
                    </a:lnTo>
                    <a:lnTo>
                      <a:pt x="213" y="52"/>
                    </a:lnTo>
                    <a:lnTo>
                      <a:pt x="894" y="307"/>
                    </a:lnTo>
                    <a:lnTo>
                      <a:pt x="883" y="338"/>
                    </a:lnTo>
                    <a:moveTo>
                      <a:pt x="8" y="34"/>
                    </a:moveTo>
                    <a:lnTo>
                      <a:pt x="0" y="31"/>
                    </a:lnTo>
                    <a:lnTo>
                      <a:pt x="8" y="10"/>
                    </a:lnTo>
                    <a:lnTo>
                      <a:pt x="8" y="34"/>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77" name="Freeform 2366"/>
              <p:cNvSpPr>
                <a:spLocks/>
              </p:cNvSpPr>
              <p:nvPr/>
            </p:nvSpPr>
            <p:spPr bwMode="auto">
              <a:xfrm>
                <a:off x="6804" y="2510"/>
                <a:ext cx="4" cy="23"/>
              </a:xfrm>
              <a:custGeom>
                <a:avLst/>
                <a:gdLst>
                  <a:gd name="T0" fmla="*/ 4 w 4"/>
                  <a:gd name="T1" fmla="*/ 23 h 23"/>
                  <a:gd name="T2" fmla="*/ 0 w 4"/>
                  <a:gd name="T3" fmla="*/ 23 h 23"/>
                  <a:gd name="T4" fmla="*/ 0 w 4"/>
                  <a:gd name="T5" fmla="*/ 0 h 23"/>
                  <a:gd name="T6" fmla="*/ 4 w 4"/>
                  <a:gd name="T7" fmla="*/ 1 h 23"/>
                  <a:gd name="T8" fmla="*/ 4 w 4"/>
                  <a:gd name="T9" fmla="*/ 23 h 23"/>
                </a:gdLst>
                <a:ahLst/>
                <a:cxnLst>
                  <a:cxn ang="0">
                    <a:pos x="T0" y="T1"/>
                  </a:cxn>
                  <a:cxn ang="0">
                    <a:pos x="T2" y="T3"/>
                  </a:cxn>
                  <a:cxn ang="0">
                    <a:pos x="T4" y="T5"/>
                  </a:cxn>
                  <a:cxn ang="0">
                    <a:pos x="T6" y="T7"/>
                  </a:cxn>
                  <a:cxn ang="0">
                    <a:pos x="T8" y="T9"/>
                  </a:cxn>
                </a:cxnLst>
                <a:rect l="0" t="0" r="r" b="b"/>
                <a:pathLst>
                  <a:path w="4" h="23">
                    <a:moveTo>
                      <a:pt x="4" y="23"/>
                    </a:moveTo>
                    <a:lnTo>
                      <a:pt x="0" y="23"/>
                    </a:lnTo>
                    <a:lnTo>
                      <a:pt x="0" y="0"/>
                    </a:lnTo>
                    <a:lnTo>
                      <a:pt x="4" y="1"/>
                    </a:lnTo>
                    <a:lnTo>
                      <a:pt x="4"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78" name="Freeform 2367"/>
              <p:cNvSpPr>
                <a:spLocks/>
              </p:cNvSpPr>
              <p:nvPr/>
            </p:nvSpPr>
            <p:spPr bwMode="auto">
              <a:xfrm>
                <a:off x="6722" y="2494"/>
                <a:ext cx="4" cy="23"/>
              </a:xfrm>
              <a:custGeom>
                <a:avLst/>
                <a:gdLst>
                  <a:gd name="T0" fmla="*/ 4 w 4"/>
                  <a:gd name="T1" fmla="*/ 23 h 23"/>
                  <a:gd name="T2" fmla="*/ 0 w 4"/>
                  <a:gd name="T3" fmla="*/ 22 h 23"/>
                  <a:gd name="T4" fmla="*/ 0 w 4"/>
                  <a:gd name="T5" fmla="*/ 0 h 23"/>
                  <a:gd name="T6" fmla="*/ 4 w 4"/>
                  <a:gd name="T7" fmla="*/ 1 h 23"/>
                  <a:gd name="T8" fmla="*/ 4 w 4"/>
                  <a:gd name="T9" fmla="*/ 23 h 23"/>
                </a:gdLst>
                <a:ahLst/>
                <a:cxnLst>
                  <a:cxn ang="0">
                    <a:pos x="T0" y="T1"/>
                  </a:cxn>
                  <a:cxn ang="0">
                    <a:pos x="T2" y="T3"/>
                  </a:cxn>
                  <a:cxn ang="0">
                    <a:pos x="T4" y="T5"/>
                  </a:cxn>
                  <a:cxn ang="0">
                    <a:pos x="T6" y="T7"/>
                  </a:cxn>
                  <a:cxn ang="0">
                    <a:pos x="T8" y="T9"/>
                  </a:cxn>
                </a:cxnLst>
                <a:rect l="0" t="0" r="r" b="b"/>
                <a:pathLst>
                  <a:path w="4" h="23">
                    <a:moveTo>
                      <a:pt x="4" y="23"/>
                    </a:moveTo>
                    <a:lnTo>
                      <a:pt x="0" y="22"/>
                    </a:lnTo>
                    <a:lnTo>
                      <a:pt x="0" y="0"/>
                    </a:lnTo>
                    <a:lnTo>
                      <a:pt x="4" y="1"/>
                    </a:lnTo>
                    <a:lnTo>
                      <a:pt x="4"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79" name="Freeform 2368"/>
              <p:cNvSpPr>
                <a:spLocks/>
              </p:cNvSpPr>
              <p:nvPr/>
            </p:nvSpPr>
            <p:spPr bwMode="auto">
              <a:xfrm>
                <a:off x="6922" y="2548"/>
                <a:ext cx="5" cy="9"/>
              </a:xfrm>
              <a:custGeom>
                <a:avLst/>
                <a:gdLst>
                  <a:gd name="T0" fmla="*/ 5 w 5"/>
                  <a:gd name="T1" fmla="*/ 9 h 9"/>
                  <a:gd name="T2" fmla="*/ 0 w 5"/>
                  <a:gd name="T3" fmla="*/ 8 h 9"/>
                  <a:gd name="T4" fmla="*/ 0 w 5"/>
                  <a:gd name="T5" fmla="*/ 0 h 9"/>
                  <a:gd name="T6" fmla="*/ 5 w 5"/>
                  <a:gd name="T7" fmla="*/ 2 h 9"/>
                  <a:gd name="T8" fmla="*/ 5 w 5"/>
                  <a:gd name="T9" fmla="*/ 9 h 9"/>
                </a:gdLst>
                <a:ahLst/>
                <a:cxnLst>
                  <a:cxn ang="0">
                    <a:pos x="T0" y="T1"/>
                  </a:cxn>
                  <a:cxn ang="0">
                    <a:pos x="T2" y="T3"/>
                  </a:cxn>
                  <a:cxn ang="0">
                    <a:pos x="T4" y="T5"/>
                  </a:cxn>
                  <a:cxn ang="0">
                    <a:pos x="T6" y="T7"/>
                  </a:cxn>
                  <a:cxn ang="0">
                    <a:pos x="T8" y="T9"/>
                  </a:cxn>
                </a:cxnLst>
                <a:rect l="0" t="0" r="r" b="b"/>
                <a:pathLst>
                  <a:path w="5" h="9">
                    <a:moveTo>
                      <a:pt x="5" y="9"/>
                    </a:moveTo>
                    <a:lnTo>
                      <a:pt x="0" y="8"/>
                    </a:lnTo>
                    <a:lnTo>
                      <a:pt x="0" y="0"/>
                    </a:lnTo>
                    <a:lnTo>
                      <a:pt x="5" y="2"/>
                    </a:lnTo>
                    <a:lnTo>
                      <a:pt x="5"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80" name="Freeform 2369"/>
              <p:cNvSpPr>
                <a:spLocks/>
              </p:cNvSpPr>
              <p:nvPr/>
            </p:nvSpPr>
            <p:spPr bwMode="auto">
              <a:xfrm>
                <a:off x="6831" y="2515"/>
                <a:ext cx="4" cy="24"/>
              </a:xfrm>
              <a:custGeom>
                <a:avLst/>
                <a:gdLst>
                  <a:gd name="T0" fmla="*/ 4 w 4"/>
                  <a:gd name="T1" fmla="*/ 24 h 24"/>
                  <a:gd name="T2" fmla="*/ 0 w 4"/>
                  <a:gd name="T3" fmla="*/ 23 h 24"/>
                  <a:gd name="T4" fmla="*/ 0 w 4"/>
                  <a:gd name="T5" fmla="*/ 0 h 24"/>
                  <a:gd name="T6" fmla="*/ 4 w 4"/>
                  <a:gd name="T7" fmla="*/ 1 h 24"/>
                  <a:gd name="T8" fmla="*/ 4 w 4"/>
                  <a:gd name="T9" fmla="*/ 24 h 24"/>
                </a:gdLst>
                <a:ahLst/>
                <a:cxnLst>
                  <a:cxn ang="0">
                    <a:pos x="T0" y="T1"/>
                  </a:cxn>
                  <a:cxn ang="0">
                    <a:pos x="T2" y="T3"/>
                  </a:cxn>
                  <a:cxn ang="0">
                    <a:pos x="T4" y="T5"/>
                  </a:cxn>
                  <a:cxn ang="0">
                    <a:pos x="T6" y="T7"/>
                  </a:cxn>
                  <a:cxn ang="0">
                    <a:pos x="T8" y="T9"/>
                  </a:cxn>
                </a:cxnLst>
                <a:rect l="0" t="0" r="r" b="b"/>
                <a:pathLst>
                  <a:path w="4" h="24">
                    <a:moveTo>
                      <a:pt x="4" y="24"/>
                    </a:moveTo>
                    <a:lnTo>
                      <a:pt x="0" y="23"/>
                    </a:lnTo>
                    <a:lnTo>
                      <a:pt x="0" y="0"/>
                    </a:lnTo>
                    <a:lnTo>
                      <a:pt x="4" y="1"/>
                    </a:lnTo>
                    <a:lnTo>
                      <a:pt x="4" y="24"/>
                    </a:lnTo>
                    <a:close/>
                  </a:path>
                </a:pathLst>
              </a:custGeom>
              <a:solidFill>
                <a:srgbClr val="2C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81" name="Freeform 2370"/>
              <p:cNvSpPr>
                <a:spLocks/>
              </p:cNvSpPr>
              <p:nvPr/>
            </p:nvSpPr>
            <p:spPr bwMode="auto">
              <a:xfrm>
                <a:off x="6911" y="2544"/>
                <a:ext cx="5" cy="10"/>
              </a:xfrm>
              <a:custGeom>
                <a:avLst/>
                <a:gdLst>
                  <a:gd name="T0" fmla="*/ 5 w 5"/>
                  <a:gd name="T1" fmla="*/ 10 h 10"/>
                  <a:gd name="T2" fmla="*/ 0 w 5"/>
                  <a:gd name="T3" fmla="*/ 10 h 10"/>
                  <a:gd name="T4" fmla="*/ 0 w 5"/>
                  <a:gd name="T5" fmla="*/ 0 h 10"/>
                  <a:gd name="T6" fmla="*/ 5 w 5"/>
                  <a:gd name="T7" fmla="*/ 2 h 10"/>
                  <a:gd name="T8" fmla="*/ 5 w 5"/>
                  <a:gd name="T9" fmla="*/ 10 h 10"/>
                </a:gdLst>
                <a:ahLst/>
                <a:cxnLst>
                  <a:cxn ang="0">
                    <a:pos x="T0" y="T1"/>
                  </a:cxn>
                  <a:cxn ang="0">
                    <a:pos x="T2" y="T3"/>
                  </a:cxn>
                  <a:cxn ang="0">
                    <a:pos x="T4" y="T5"/>
                  </a:cxn>
                  <a:cxn ang="0">
                    <a:pos x="T6" y="T7"/>
                  </a:cxn>
                  <a:cxn ang="0">
                    <a:pos x="T8" y="T9"/>
                  </a:cxn>
                </a:cxnLst>
                <a:rect l="0" t="0" r="r" b="b"/>
                <a:pathLst>
                  <a:path w="5" h="10">
                    <a:moveTo>
                      <a:pt x="5" y="10"/>
                    </a:moveTo>
                    <a:lnTo>
                      <a:pt x="0" y="10"/>
                    </a:lnTo>
                    <a:lnTo>
                      <a:pt x="0" y="0"/>
                    </a:lnTo>
                    <a:lnTo>
                      <a:pt x="5" y="2"/>
                    </a:lnTo>
                    <a:lnTo>
                      <a:pt x="5" y="10"/>
                    </a:lnTo>
                    <a:close/>
                  </a:path>
                </a:pathLst>
              </a:custGeom>
              <a:solidFill>
                <a:srgbClr val="2C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82" name="Rectangle 2371"/>
              <p:cNvSpPr>
                <a:spLocks noChangeArrowheads="1"/>
              </p:cNvSpPr>
              <p:nvPr/>
            </p:nvSpPr>
            <p:spPr bwMode="auto">
              <a:xfrm>
                <a:off x="6659" y="2482"/>
                <a:ext cx="2" cy="22"/>
              </a:xfrm>
              <a:prstGeom prst="rect">
                <a:avLst/>
              </a:prstGeom>
              <a:solidFill>
                <a:srgbClr val="2C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83" name="Freeform 2372"/>
              <p:cNvSpPr>
                <a:spLocks noEditPoints="1"/>
              </p:cNvSpPr>
              <p:nvPr/>
            </p:nvSpPr>
            <p:spPr bwMode="auto">
              <a:xfrm>
                <a:off x="7157" y="2773"/>
                <a:ext cx="25" cy="1452"/>
              </a:xfrm>
              <a:custGeom>
                <a:avLst/>
                <a:gdLst>
                  <a:gd name="T0" fmla="*/ 296 w 296"/>
                  <a:gd name="T1" fmla="*/ 16815 h 16815"/>
                  <a:gd name="T2" fmla="*/ 177 w 296"/>
                  <a:gd name="T3" fmla="*/ 16815 h 16815"/>
                  <a:gd name="T4" fmla="*/ 177 w 296"/>
                  <a:gd name="T5" fmla="*/ 16364 h 16815"/>
                  <a:gd name="T6" fmla="*/ 0 w 296"/>
                  <a:gd name="T7" fmla="*/ 16364 h 16815"/>
                  <a:gd name="T8" fmla="*/ 0 w 296"/>
                  <a:gd name="T9" fmla="*/ 9673 h 16815"/>
                  <a:gd name="T10" fmla="*/ 296 w 296"/>
                  <a:gd name="T11" fmla="*/ 9794 h 16815"/>
                  <a:gd name="T12" fmla="*/ 296 w 296"/>
                  <a:gd name="T13" fmla="*/ 16815 h 16815"/>
                  <a:gd name="T14" fmla="*/ 296 w 296"/>
                  <a:gd name="T15" fmla="*/ 9740 h 16815"/>
                  <a:gd name="T16" fmla="*/ 0 w 296"/>
                  <a:gd name="T17" fmla="*/ 9619 h 16815"/>
                  <a:gd name="T18" fmla="*/ 0 w 296"/>
                  <a:gd name="T19" fmla="*/ 8110 h 16815"/>
                  <a:gd name="T20" fmla="*/ 296 w 296"/>
                  <a:gd name="T21" fmla="*/ 8231 h 16815"/>
                  <a:gd name="T22" fmla="*/ 296 w 296"/>
                  <a:gd name="T23" fmla="*/ 9740 h 16815"/>
                  <a:gd name="T24" fmla="*/ 296 w 296"/>
                  <a:gd name="T25" fmla="*/ 8177 h 16815"/>
                  <a:gd name="T26" fmla="*/ 0 w 296"/>
                  <a:gd name="T27" fmla="*/ 8056 h 16815"/>
                  <a:gd name="T28" fmla="*/ 0 w 296"/>
                  <a:gd name="T29" fmla="*/ 7812 h 16815"/>
                  <a:gd name="T30" fmla="*/ 296 w 296"/>
                  <a:gd name="T31" fmla="*/ 7933 h 16815"/>
                  <a:gd name="T32" fmla="*/ 296 w 296"/>
                  <a:gd name="T33" fmla="*/ 8177 h 16815"/>
                  <a:gd name="T34" fmla="*/ 296 w 296"/>
                  <a:gd name="T35" fmla="*/ 7879 h 16815"/>
                  <a:gd name="T36" fmla="*/ 0 w 296"/>
                  <a:gd name="T37" fmla="*/ 7758 h 16815"/>
                  <a:gd name="T38" fmla="*/ 0 w 296"/>
                  <a:gd name="T39" fmla="*/ 0 h 16815"/>
                  <a:gd name="T40" fmla="*/ 296 w 296"/>
                  <a:gd name="T41" fmla="*/ 69 h 16815"/>
                  <a:gd name="T42" fmla="*/ 296 w 296"/>
                  <a:gd name="T43" fmla="*/ 7879 h 16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6" h="16815">
                    <a:moveTo>
                      <a:pt x="296" y="16815"/>
                    </a:moveTo>
                    <a:lnTo>
                      <a:pt x="177" y="16815"/>
                    </a:lnTo>
                    <a:lnTo>
                      <a:pt x="177" y="16364"/>
                    </a:lnTo>
                    <a:lnTo>
                      <a:pt x="0" y="16364"/>
                    </a:lnTo>
                    <a:lnTo>
                      <a:pt x="0" y="9673"/>
                    </a:lnTo>
                    <a:lnTo>
                      <a:pt x="296" y="9794"/>
                    </a:lnTo>
                    <a:lnTo>
                      <a:pt x="296" y="16815"/>
                    </a:lnTo>
                    <a:moveTo>
                      <a:pt x="296" y="9740"/>
                    </a:moveTo>
                    <a:lnTo>
                      <a:pt x="0" y="9619"/>
                    </a:lnTo>
                    <a:lnTo>
                      <a:pt x="0" y="8110"/>
                    </a:lnTo>
                    <a:lnTo>
                      <a:pt x="296" y="8231"/>
                    </a:lnTo>
                    <a:lnTo>
                      <a:pt x="296" y="9740"/>
                    </a:lnTo>
                    <a:moveTo>
                      <a:pt x="296" y="8177"/>
                    </a:moveTo>
                    <a:lnTo>
                      <a:pt x="0" y="8056"/>
                    </a:lnTo>
                    <a:lnTo>
                      <a:pt x="0" y="7812"/>
                    </a:lnTo>
                    <a:lnTo>
                      <a:pt x="296" y="7933"/>
                    </a:lnTo>
                    <a:lnTo>
                      <a:pt x="296" y="8177"/>
                    </a:lnTo>
                    <a:moveTo>
                      <a:pt x="296" y="7879"/>
                    </a:moveTo>
                    <a:lnTo>
                      <a:pt x="0" y="7758"/>
                    </a:lnTo>
                    <a:lnTo>
                      <a:pt x="0" y="0"/>
                    </a:lnTo>
                    <a:lnTo>
                      <a:pt x="296" y="69"/>
                    </a:lnTo>
                    <a:lnTo>
                      <a:pt x="296" y="7879"/>
                    </a:lnTo>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84" name="Freeform 2373"/>
              <p:cNvSpPr>
                <a:spLocks/>
              </p:cNvSpPr>
              <p:nvPr/>
            </p:nvSpPr>
            <p:spPr bwMode="auto">
              <a:xfrm>
                <a:off x="7157" y="3469"/>
                <a:ext cx="25" cy="15"/>
              </a:xfrm>
              <a:custGeom>
                <a:avLst/>
                <a:gdLst>
                  <a:gd name="T0" fmla="*/ 25 w 25"/>
                  <a:gd name="T1" fmla="*/ 15 h 15"/>
                  <a:gd name="T2" fmla="*/ 0 w 25"/>
                  <a:gd name="T3" fmla="*/ 5 h 15"/>
                  <a:gd name="T4" fmla="*/ 0 w 25"/>
                  <a:gd name="T5" fmla="*/ 0 h 15"/>
                  <a:gd name="T6" fmla="*/ 25 w 25"/>
                  <a:gd name="T7" fmla="*/ 10 h 15"/>
                  <a:gd name="T8" fmla="*/ 25 w 25"/>
                  <a:gd name="T9" fmla="*/ 15 h 15"/>
                </a:gdLst>
                <a:ahLst/>
                <a:cxnLst>
                  <a:cxn ang="0">
                    <a:pos x="T0" y="T1"/>
                  </a:cxn>
                  <a:cxn ang="0">
                    <a:pos x="T2" y="T3"/>
                  </a:cxn>
                  <a:cxn ang="0">
                    <a:pos x="T4" y="T5"/>
                  </a:cxn>
                  <a:cxn ang="0">
                    <a:pos x="T6" y="T7"/>
                  </a:cxn>
                  <a:cxn ang="0">
                    <a:pos x="T8" y="T9"/>
                  </a:cxn>
                </a:cxnLst>
                <a:rect l="0" t="0" r="r" b="b"/>
                <a:pathLst>
                  <a:path w="25" h="15">
                    <a:moveTo>
                      <a:pt x="25" y="15"/>
                    </a:moveTo>
                    <a:lnTo>
                      <a:pt x="0" y="5"/>
                    </a:lnTo>
                    <a:lnTo>
                      <a:pt x="0" y="0"/>
                    </a:lnTo>
                    <a:lnTo>
                      <a:pt x="25" y="10"/>
                    </a:lnTo>
                    <a:lnTo>
                      <a:pt x="25" y="1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85" name="Freeform 2374"/>
              <p:cNvSpPr>
                <a:spLocks/>
              </p:cNvSpPr>
              <p:nvPr/>
            </p:nvSpPr>
            <p:spPr bwMode="auto">
              <a:xfrm>
                <a:off x="7157" y="3604"/>
                <a:ext cx="25" cy="15"/>
              </a:xfrm>
              <a:custGeom>
                <a:avLst/>
                <a:gdLst>
                  <a:gd name="T0" fmla="*/ 25 w 25"/>
                  <a:gd name="T1" fmla="*/ 15 h 15"/>
                  <a:gd name="T2" fmla="*/ 0 w 25"/>
                  <a:gd name="T3" fmla="*/ 4 h 15"/>
                  <a:gd name="T4" fmla="*/ 0 w 25"/>
                  <a:gd name="T5" fmla="*/ 0 h 15"/>
                  <a:gd name="T6" fmla="*/ 25 w 25"/>
                  <a:gd name="T7" fmla="*/ 10 h 15"/>
                  <a:gd name="T8" fmla="*/ 25 w 25"/>
                  <a:gd name="T9" fmla="*/ 15 h 15"/>
                </a:gdLst>
                <a:ahLst/>
                <a:cxnLst>
                  <a:cxn ang="0">
                    <a:pos x="T0" y="T1"/>
                  </a:cxn>
                  <a:cxn ang="0">
                    <a:pos x="T2" y="T3"/>
                  </a:cxn>
                  <a:cxn ang="0">
                    <a:pos x="T4" y="T5"/>
                  </a:cxn>
                  <a:cxn ang="0">
                    <a:pos x="T6" y="T7"/>
                  </a:cxn>
                  <a:cxn ang="0">
                    <a:pos x="T8" y="T9"/>
                  </a:cxn>
                </a:cxnLst>
                <a:rect l="0" t="0" r="r" b="b"/>
                <a:pathLst>
                  <a:path w="25" h="15">
                    <a:moveTo>
                      <a:pt x="25" y="15"/>
                    </a:moveTo>
                    <a:lnTo>
                      <a:pt x="0" y="4"/>
                    </a:lnTo>
                    <a:lnTo>
                      <a:pt x="0" y="0"/>
                    </a:lnTo>
                    <a:lnTo>
                      <a:pt x="25" y="10"/>
                    </a:lnTo>
                    <a:lnTo>
                      <a:pt x="25" y="1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86" name="Freeform 2375"/>
              <p:cNvSpPr>
                <a:spLocks/>
              </p:cNvSpPr>
              <p:nvPr/>
            </p:nvSpPr>
            <p:spPr bwMode="auto">
              <a:xfrm>
                <a:off x="7157" y="3443"/>
                <a:ext cx="25" cy="15"/>
              </a:xfrm>
              <a:custGeom>
                <a:avLst/>
                <a:gdLst>
                  <a:gd name="T0" fmla="*/ 25 w 25"/>
                  <a:gd name="T1" fmla="*/ 15 h 15"/>
                  <a:gd name="T2" fmla="*/ 0 w 25"/>
                  <a:gd name="T3" fmla="*/ 5 h 15"/>
                  <a:gd name="T4" fmla="*/ 0 w 25"/>
                  <a:gd name="T5" fmla="*/ 0 h 15"/>
                  <a:gd name="T6" fmla="*/ 25 w 25"/>
                  <a:gd name="T7" fmla="*/ 11 h 15"/>
                  <a:gd name="T8" fmla="*/ 25 w 25"/>
                  <a:gd name="T9" fmla="*/ 15 h 15"/>
                </a:gdLst>
                <a:ahLst/>
                <a:cxnLst>
                  <a:cxn ang="0">
                    <a:pos x="T0" y="T1"/>
                  </a:cxn>
                  <a:cxn ang="0">
                    <a:pos x="T2" y="T3"/>
                  </a:cxn>
                  <a:cxn ang="0">
                    <a:pos x="T4" y="T5"/>
                  </a:cxn>
                  <a:cxn ang="0">
                    <a:pos x="T6" y="T7"/>
                  </a:cxn>
                  <a:cxn ang="0">
                    <a:pos x="T8" y="T9"/>
                  </a:cxn>
                </a:cxnLst>
                <a:rect l="0" t="0" r="r" b="b"/>
                <a:pathLst>
                  <a:path w="25" h="15">
                    <a:moveTo>
                      <a:pt x="25" y="15"/>
                    </a:moveTo>
                    <a:lnTo>
                      <a:pt x="0" y="5"/>
                    </a:lnTo>
                    <a:lnTo>
                      <a:pt x="0" y="0"/>
                    </a:lnTo>
                    <a:lnTo>
                      <a:pt x="25" y="11"/>
                    </a:lnTo>
                    <a:lnTo>
                      <a:pt x="25" y="1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87" name="Rectangle 2376"/>
              <p:cNvSpPr>
                <a:spLocks noChangeArrowheads="1"/>
              </p:cNvSpPr>
              <p:nvPr/>
            </p:nvSpPr>
            <p:spPr bwMode="auto">
              <a:xfrm>
                <a:off x="7157" y="4186"/>
                <a:ext cx="15" cy="39"/>
              </a:xfrm>
              <a:prstGeom prst="rect">
                <a:avLst/>
              </a:prstGeom>
              <a:solidFill>
                <a:srgbClr val="1C1B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88" name="Freeform 2377"/>
              <p:cNvSpPr>
                <a:spLocks/>
              </p:cNvSpPr>
              <p:nvPr/>
            </p:nvSpPr>
            <p:spPr bwMode="auto">
              <a:xfrm>
                <a:off x="5589" y="1817"/>
                <a:ext cx="70" cy="36"/>
              </a:xfrm>
              <a:custGeom>
                <a:avLst/>
                <a:gdLst>
                  <a:gd name="T0" fmla="*/ 70 w 70"/>
                  <a:gd name="T1" fmla="*/ 36 h 36"/>
                  <a:gd name="T2" fmla="*/ 0 w 70"/>
                  <a:gd name="T3" fmla="*/ 2 h 36"/>
                  <a:gd name="T4" fmla="*/ 0 w 70"/>
                  <a:gd name="T5" fmla="*/ 0 h 36"/>
                  <a:gd name="T6" fmla="*/ 70 w 70"/>
                  <a:gd name="T7" fmla="*/ 36 h 36"/>
                </a:gdLst>
                <a:ahLst/>
                <a:cxnLst>
                  <a:cxn ang="0">
                    <a:pos x="T0" y="T1"/>
                  </a:cxn>
                  <a:cxn ang="0">
                    <a:pos x="T2" y="T3"/>
                  </a:cxn>
                  <a:cxn ang="0">
                    <a:pos x="T4" y="T5"/>
                  </a:cxn>
                  <a:cxn ang="0">
                    <a:pos x="T6" y="T7"/>
                  </a:cxn>
                </a:cxnLst>
                <a:rect l="0" t="0" r="r" b="b"/>
                <a:pathLst>
                  <a:path w="70" h="36">
                    <a:moveTo>
                      <a:pt x="70" y="36"/>
                    </a:moveTo>
                    <a:lnTo>
                      <a:pt x="0" y="2"/>
                    </a:lnTo>
                    <a:lnTo>
                      <a:pt x="0" y="0"/>
                    </a:lnTo>
                    <a:lnTo>
                      <a:pt x="70"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89" name="Freeform 2378"/>
              <p:cNvSpPr>
                <a:spLocks/>
              </p:cNvSpPr>
              <p:nvPr/>
            </p:nvSpPr>
            <p:spPr bwMode="auto">
              <a:xfrm>
                <a:off x="5589" y="1817"/>
                <a:ext cx="0" cy="2"/>
              </a:xfrm>
              <a:custGeom>
                <a:avLst/>
                <a:gdLst>
                  <a:gd name="T0" fmla="*/ 2 h 2"/>
                  <a:gd name="T1" fmla="*/ 1 h 2"/>
                  <a:gd name="T2" fmla="*/ 0 h 2"/>
                  <a:gd name="T3" fmla="*/ 0 h 2"/>
                  <a:gd name="T4" fmla="*/ 2 h 2"/>
                </a:gdLst>
                <a:ahLst/>
                <a:cxnLst>
                  <a:cxn ang="0">
                    <a:pos x="0" y="T0"/>
                  </a:cxn>
                  <a:cxn ang="0">
                    <a:pos x="0" y="T1"/>
                  </a:cxn>
                  <a:cxn ang="0">
                    <a:pos x="0" y="T2"/>
                  </a:cxn>
                  <a:cxn ang="0">
                    <a:pos x="0" y="T3"/>
                  </a:cxn>
                  <a:cxn ang="0">
                    <a:pos x="0" y="T4"/>
                  </a:cxn>
                </a:cxnLst>
                <a:rect l="0" t="0" r="r" b="b"/>
                <a:pathLst>
                  <a:path h="2">
                    <a:moveTo>
                      <a:pt x="0" y="2"/>
                    </a:moveTo>
                    <a:lnTo>
                      <a:pt x="0" y="1"/>
                    </a:lnTo>
                    <a:lnTo>
                      <a:pt x="0" y="0"/>
                    </a:lnTo>
                    <a:lnTo>
                      <a:pt x="0" y="0"/>
                    </a:lnTo>
                    <a:lnTo>
                      <a:pt x="0" y="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90" name="Freeform 2379"/>
              <p:cNvSpPr>
                <a:spLocks/>
              </p:cNvSpPr>
              <p:nvPr/>
            </p:nvSpPr>
            <p:spPr bwMode="auto">
              <a:xfrm>
                <a:off x="5589" y="1822"/>
                <a:ext cx="115" cy="74"/>
              </a:xfrm>
              <a:custGeom>
                <a:avLst/>
                <a:gdLst>
                  <a:gd name="T0" fmla="*/ 115 w 115"/>
                  <a:gd name="T1" fmla="*/ 74 h 74"/>
                  <a:gd name="T2" fmla="*/ 0 w 115"/>
                  <a:gd name="T3" fmla="*/ 15 h 74"/>
                  <a:gd name="T4" fmla="*/ 0 w 115"/>
                  <a:gd name="T5" fmla="*/ 0 h 74"/>
                  <a:gd name="T6" fmla="*/ 115 w 115"/>
                  <a:gd name="T7" fmla="*/ 58 h 74"/>
                  <a:gd name="T8" fmla="*/ 115 w 115"/>
                  <a:gd name="T9" fmla="*/ 74 h 74"/>
                </a:gdLst>
                <a:ahLst/>
                <a:cxnLst>
                  <a:cxn ang="0">
                    <a:pos x="T0" y="T1"/>
                  </a:cxn>
                  <a:cxn ang="0">
                    <a:pos x="T2" y="T3"/>
                  </a:cxn>
                  <a:cxn ang="0">
                    <a:pos x="T4" y="T5"/>
                  </a:cxn>
                  <a:cxn ang="0">
                    <a:pos x="T6" y="T7"/>
                  </a:cxn>
                  <a:cxn ang="0">
                    <a:pos x="T8" y="T9"/>
                  </a:cxn>
                </a:cxnLst>
                <a:rect l="0" t="0" r="r" b="b"/>
                <a:pathLst>
                  <a:path w="115" h="74">
                    <a:moveTo>
                      <a:pt x="115" y="74"/>
                    </a:moveTo>
                    <a:lnTo>
                      <a:pt x="0" y="15"/>
                    </a:lnTo>
                    <a:lnTo>
                      <a:pt x="0" y="0"/>
                    </a:lnTo>
                    <a:lnTo>
                      <a:pt x="115" y="58"/>
                    </a:lnTo>
                    <a:lnTo>
                      <a:pt x="115" y="74"/>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91" name="Freeform 2380"/>
              <p:cNvSpPr>
                <a:spLocks/>
              </p:cNvSpPr>
              <p:nvPr/>
            </p:nvSpPr>
            <p:spPr bwMode="auto">
              <a:xfrm>
                <a:off x="5589" y="1819"/>
                <a:ext cx="115" cy="61"/>
              </a:xfrm>
              <a:custGeom>
                <a:avLst/>
                <a:gdLst>
                  <a:gd name="T0" fmla="*/ 115 w 115"/>
                  <a:gd name="T1" fmla="*/ 61 h 61"/>
                  <a:gd name="T2" fmla="*/ 0 w 115"/>
                  <a:gd name="T3" fmla="*/ 3 h 61"/>
                  <a:gd name="T4" fmla="*/ 0 w 115"/>
                  <a:gd name="T5" fmla="*/ 0 h 61"/>
                  <a:gd name="T6" fmla="*/ 70 w 115"/>
                  <a:gd name="T7" fmla="*/ 34 h 61"/>
                  <a:gd name="T8" fmla="*/ 115 w 115"/>
                  <a:gd name="T9" fmla="*/ 58 h 61"/>
                  <a:gd name="T10" fmla="*/ 115 w 115"/>
                  <a:gd name="T11" fmla="*/ 61 h 61"/>
                </a:gdLst>
                <a:ahLst/>
                <a:cxnLst>
                  <a:cxn ang="0">
                    <a:pos x="T0" y="T1"/>
                  </a:cxn>
                  <a:cxn ang="0">
                    <a:pos x="T2" y="T3"/>
                  </a:cxn>
                  <a:cxn ang="0">
                    <a:pos x="T4" y="T5"/>
                  </a:cxn>
                  <a:cxn ang="0">
                    <a:pos x="T6" y="T7"/>
                  </a:cxn>
                  <a:cxn ang="0">
                    <a:pos x="T8" y="T9"/>
                  </a:cxn>
                  <a:cxn ang="0">
                    <a:pos x="T10" y="T11"/>
                  </a:cxn>
                </a:cxnLst>
                <a:rect l="0" t="0" r="r" b="b"/>
                <a:pathLst>
                  <a:path w="115" h="61">
                    <a:moveTo>
                      <a:pt x="115" y="61"/>
                    </a:moveTo>
                    <a:lnTo>
                      <a:pt x="0" y="3"/>
                    </a:lnTo>
                    <a:lnTo>
                      <a:pt x="0" y="0"/>
                    </a:lnTo>
                    <a:lnTo>
                      <a:pt x="70" y="34"/>
                    </a:lnTo>
                    <a:lnTo>
                      <a:pt x="115" y="58"/>
                    </a:lnTo>
                    <a:lnTo>
                      <a:pt x="115" y="6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92" name="Freeform 2381"/>
              <p:cNvSpPr>
                <a:spLocks/>
              </p:cNvSpPr>
              <p:nvPr/>
            </p:nvSpPr>
            <p:spPr bwMode="auto">
              <a:xfrm>
                <a:off x="5589" y="1818"/>
                <a:ext cx="0" cy="19"/>
              </a:xfrm>
              <a:custGeom>
                <a:avLst/>
                <a:gdLst>
                  <a:gd name="T0" fmla="*/ 19 h 19"/>
                  <a:gd name="T1" fmla="*/ 18 h 19"/>
                  <a:gd name="T2" fmla="*/ 0 h 19"/>
                  <a:gd name="T3" fmla="*/ 1 h 19"/>
                  <a:gd name="T4" fmla="*/ 19 h 19"/>
                </a:gdLst>
                <a:ahLst/>
                <a:cxnLst>
                  <a:cxn ang="0">
                    <a:pos x="0" y="T0"/>
                  </a:cxn>
                  <a:cxn ang="0">
                    <a:pos x="0" y="T1"/>
                  </a:cxn>
                  <a:cxn ang="0">
                    <a:pos x="0" y="T2"/>
                  </a:cxn>
                  <a:cxn ang="0">
                    <a:pos x="0" y="T3"/>
                  </a:cxn>
                  <a:cxn ang="0">
                    <a:pos x="0" y="T4"/>
                  </a:cxn>
                </a:cxnLst>
                <a:rect l="0" t="0" r="r" b="b"/>
                <a:pathLst>
                  <a:path h="19">
                    <a:moveTo>
                      <a:pt x="0" y="19"/>
                    </a:moveTo>
                    <a:lnTo>
                      <a:pt x="0" y="18"/>
                    </a:lnTo>
                    <a:lnTo>
                      <a:pt x="0" y="0"/>
                    </a:lnTo>
                    <a:lnTo>
                      <a:pt x="0" y="1"/>
                    </a:lnTo>
                    <a:lnTo>
                      <a:pt x="0" y="1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93" name="Freeform 2382"/>
              <p:cNvSpPr>
                <a:spLocks noEditPoints="1"/>
              </p:cNvSpPr>
              <p:nvPr/>
            </p:nvSpPr>
            <p:spPr bwMode="auto">
              <a:xfrm>
                <a:off x="5584" y="1929"/>
                <a:ext cx="115" cy="58"/>
              </a:xfrm>
              <a:custGeom>
                <a:avLst/>
                <a:gdLst>
                  <a:gd name="T0" fmla="*/ 0 w 1331"/>
                  <a:gd name="T1" fmla="*/ 669 h 669"/>
                  <a:gd name="T2" fmla="*/ 0 w 1331"/>
                  <a:gd name="T3" fmla="*/ 441 h 669"/>
                  <a:gd name="T4" fmla="*/ 11 w 1331"/>
                  <a:gd name="T5" fmla="*/ 437 h 669"/>
                  <a:gd name="T6" fmla="*/ 11 w 1331"/>
                  <a:gd name="T7" fmla="*/ 665 h 669"/>
                  <a:gd name="T8" fmla="*/ 0 w 1331"/>
                  <a:gd name="T9" fmla="*/ 669 h 669"/>
                  <a:gd name="T10" fmla="*/ 61 w 1331"/>
                  <a:gd name="T11" fmla="*/ 649 h 669"/>
                  <a:gd name="T12" fmla="*/ 61 w 1331"/>
                  <a:gd name="T13" fmla="*/ 421 h 669"/>
                  <a:gd name="T14" fmla="*/ 283 w 1331"/>
                  <a:gd name="T15" fmla="*/ 347 h 669"/>
                  <a:gd name="T16" fmla="*/ 293 w 1331"/>
                  <a:gd name="T17" fmla="*/ 373 h 669"/>
                  <a:gd name="T18" fmla="*/ 334 w 1331"/>
                  <a:gd name="T19" fmla="*/ 358 h 669"/>
                  <a:gd name="T20" fmla="*/ 334 w 1331"/>
                  <a:gd name="T21" fmla="*/ 558 h 669"/>
                  <a:gd name="T22" fmla="*/ 61 w 1331"/>
                  <a:gd name="T23" fmla="*/ 649 h 669"/>
                  <a:gd name="T24" fmla="*/ 384 w 1331"/>
                  <a:gd name="T25" fmla="*/ 542 h 669"/>
                  <a:gd name="T26" fmla="*/ 384 w 1331"/>
                  <a:gd name="T27" fmla="*/ 493 h 669"/>
                  <a:gd name="T28" fmla="*/ 474 w 1331"/>
                  <a:gd name="T29" fmla="*/ 462 h 669"/>
                  <a:gd name="T30" fmla="*/ 474 w 1331"/>
                  <a:gd name="T31" fmla="*/ 512 h 669"/>
                  <a:gd name="T32" fmla="*/ 384 w 1331"/>
                  <a:gd name="T33" fmla="*/ 542 h 669"/>
                  <a:gd name="T34" fmla="*/ 525 w 1331"/>
                  <a:gd name="T35" fmla="*/ 495 h 669"/>
                  <a:gd name="T36" fmla="*/ 525 w 1331"/>
                  <a:gd name="T37" fmla="*/ 444 h 669"/>
                  <a:gd name="T38" fmla="*/ 1250 w 1331"/>
                  <a:gd name="T39" fmla="*/ 193 h 669"/>
                  <a:gd name="T40" fmla="*/ 1233 w 1331"/>
                  <a:gd name="T41" fmla="*/ 145 h 669"/>
                  <a:gd name="T42" fmla="*/ 525 w 1331"/>
                  <a:gd name="T43" fmla="*/ 391 h 669"/>
                  <a:gd name="T44" fmla="*/ 525 w 1331"/>
                  <a:gd name="T45" fmla="*/ 313 h 669"/>
                  <a:gd name="T46" fmla="*/ 474 w 1331"/>
                  <a:gd name="T47" fmla="*/ 313 h 669"/>
                  <a:gd name="T48" fmla="*/ 474 w 1331"/>
                  <a:gd name="T49" fmla="*/ 409 h 669"/>
                  <a:gd name="T50" fmla="*/ 384 w 1331"/>
                  <a:gd name="T51" fmla="*/ 440 h 669"/>
                  <a:gd name="T52" fmla="*/ 384 w 1331"/>
                  <a:gd name="T53" fmla="*/ 340 h 669"/>
                  <a:gd name="T54" fmla="*/ 1084 w 1331"/>
                  <a:gd name="T55" fmla="*/ 82 h 669"/>
                  <a:gd name="T56" fmla="*/ 1331 w 1331"/>
                  <a:gd name="T57" fmla="*/ 0 h 669"/>
                  <a:gd name="T58" fmla="*/ 1331 w 1331"/>
                  <a:gd name="T59" fmla="*/ 228 h 669"/>
                  <a:gd name="T60" fmla="*/ 525 w 1331"/>
                  <a:gd name="T61" fmla="*/ 495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31" h="669">
                    <a:moveTo>
                      <a:pt x="0" y="669"/>
                    </a:moveTo>
                    <a:lnTo>
                      <a:pt x="0" y="441"/>
                    </a:lnTo>
                    <a:lnTo>
                      <a:pt x="11" y="437"/>
                    </a:lnTo>
                    <a:lnTo>
                      <a:pt x="11" y="665"/>
                    </a:lnTo>
                    <a:lnTo>
                      <a:pt x="0" y="669"/>
                    </a:lnTo>
                    <a:moveTo>
                      <a:pt x="61" y="649"/>
                    </a:moveTo>
                    <a:lnTo>
                      <a:pt x="61" y="421"/>
                    </a:lnTo>
                    <a:lnTo>
                      <a:pt x="283" y="347"/>
                    </a:lnTo>
                    <a:lnTo>
                      <a:pt x="293" y="373"/>
                    </a:lnTo>
                    <a:lnTo>
                      <a:pt x="334" y="358"/>
                    </a:lnTo>
                    <a:lnTo>
                      <a:pt x="334" y="558"/>
                    </a:lnTo>
                    <a:lnTo>
                      <a:pt x="61" y="649"/>
                    </a:lnTo>
                    <a:moveTo>
                      <a:pt x="384" y="542"/>
                    </a:moveTo>
                    <a:lnTo>
                      <a:pt x="384" y="493"/>
                    </a:lnTo>
                    <a:lnTo>
                      <a:pt x="474" y="462"/>
                    </a:lnTo>
                    <a:lnTo>
                      <a:pt x="474" y="512"/>
                    </a:lnTo>
                    <a:lnTo>
                      <a:pt x="384" y="542"/>
                    </a:lnTo>
                    <a:moveTo>
                      <a:pt x="525" y="495"/>
                    </a:moveTo>
                    <a:lnTo>
                      <a:pt x="525" y="444"/>
                    </a:lnTo>
                    <a:lnTo>
                      <a:pt x="1250" y="193"/>
                    </a:lnTo>
                    <a:lnTo>
                      <a:pt x="1233" y="145"/>
                    </a:lnTo>
                    <a:lnTo>
                      <a:pt x="525" y="391"/>
                    </a:lnTo>
                    <a:lnTo>
                      <a:pt x="525" y="313"/>
                    </a:lnTo>
                    <a:lnTo>
                      <a:pt x="474" y="313"/>
                    </a:lnTo>
                    <a:lnTo>
                      <a:pt x="474" y="409"/>
                    </a:lnTo>
                    <a:lnTo>
                      <a:pt x="384" y="440"/>
                    </a:lnTo>
                    <a:lnTo>
                      <a:pt x="384" y="340"/>
                    </a:lnTo>
                    <a:lnTo>
                      <a:pt x="1084" y="82"/>
                    </a:lnTo>
                    <a:lnTo>
                      <a:pt x="1331" y="0"/>
                    </a:lnTo>
                    <a:lnTo>
                      <a:pt x="1331" y="228"/>
                    </a:lnTo>
                    <a:lnTo>
                      <a:pt x="525" y="495"/>
                    </a:lnTo>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94" name="Freeform 2383"/>
              <p:cNvSpPr>
                <a:spLocks noEditPoints="1"/>
              </p:cNvSpPr>
              <p:nvPr/>
            </p:nvSpPr>
            <p:spPr bwMode="auto">
              <a:xfrm>
                <a:off x="5608" y="1936"/>
                <a:ext cx="70" cy="25"/>
              </a:xfrm>
              <a:custGeom>
                <a:avLst/>
                <a:gdLst>
                  <a:gd name="T0" fmla="*/ 10 w 801"/>
                  <a:gd name="T1" fmla="*/ 291 h 291"/>
                  <a:gd name="T2" fmla="*/ 0 w 801"/>
                  <a:gd name="T3" fmla="*/ 265 h 291"/>
                  <a:gd name="T4" fmla="*/ 51 w 801"/>
                  <a:gd name="T5" fmla="*/ 248 h 291"/>
                  <a:gd name="T6" fmla="*/ 51 w 801"/>
                  <a:gd name="T7" fmla="*/ 276 h 291"/>
                  <a:gd name="T8" fmla="*/ 10 w 801"/>
                  <a:gd name="T9" fmla="*/ 291 h 291"/>
                  <a:gd name="T10" fmla="*/ 101 w 801"/>
                  <a:gd name="T11" fmla="*/ 258 h 291"/>
                  <a:gd name="T12" fmla="*/ 101 w 801"/>
                  <a:gd name="T13" fmla="*/ 232 h 291"/>
                  <a:gd name="T14" fmla="*/ 801 w 801"/>
                  <a:gd name="T15" fmla="*/ 0 h 291"/>
                  <a:gd name="T16" fmla="*/ 101 w 801"/>
                  <a:gd name="T17" fmla="*/ 25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1" h="291">
                    <a:moveTo>
                      <a:pt x="10" y="291"/>
                    </a:moveTo>
                    <a:lnTo>
                      <a:pt x="0" y="265"/>
                    </a:lnTo>
                    <a:lnTo>
                      <a:pt x="51" y="248"/>
                    </a:lnTo>
                    <a:lnTo>
                      <a:pt x="51" y="276"/>
                    </a:lnTo>
                    <a:lnTo>
                      <a:pt x="10" y="291"/>
                    </a:lnTo>
                    <a:moveTo>
                      <a:pt x="101" y="258"/>
                    </a:moveTo>
                    <a:lnTo>
                      <a:pt x="101" y="232"/>
                    </a:lnTo>
                    <a:lnTo>
                      <a:pt x="801" y="0"/>
                    </a:lnTo>
                    <a:lnTo>
                      <a:pt x="101" y="258"/>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95" name="Freeform 2384"/>
              <p:cNvSpPr>
                <a:spLocks/>
              </p:cNvSpPr>
              <p:nvPr/>
            </p:nvSpPr>
            <p:spPr bwMode="auto">
              <a:xfrm>
                <a:off x="5585" y="1965"/>
                <a:ext cx="4" cy="22"/>
              </a:xfrm>
              <a:custGeom>
                <a:avLst/>
                <a:gdLst>
                  <a:gd name="T0" fmla="*/ 0 w 4"/>
                  <a:gd name="T1" fmla="*/ 22 h 22"/>
                  <a:gd name="T2" fmla="*/ 0 w 4"/>
                  <a:gd name="T3" fmla="*/ 2 h 22"/>
                  <a:gd name="T4" fmla="*/ 4 w 4"/>
                  <a:gd name="T5" fmla="*/ 0 h 22"/>
                  <a:gd name="T6" fmla="*/ 4 w 4"/>
                  <a:gd name="T7" fmla="*/ 20 h 22"/>
                  <a:gd name="T8" fmla="*/ 0 w 4"/>
                  <a:gd name="T9" fmla="*/ 22 h 22"/>
                </a:gdLst>
                <a:ahLst/>
                <a:cxnLst>
                  <a:cxn ang="0">
                    <a:pos x="T0" y="T1"/>
                  </a:cxn>
                  <a:cxn ang="0">
                    <a:pos x="T2" y="T3"/>
                  </a:cxn>
                  <a:cxn ang="0">
                    <a:pos x="T4" y="T5"/>
                  </a:cxn>
                  <a:cxn ang="0">
                    <a:pos x="T6" y="T7"/>
                  </a:cxn>
                  <a:cxn ang="0">
                    <a:pos x="T8" y="T9"/>
                  </a:cxn>
                </a:cxnLst>
                <a:rect l="0" t="0" r="r" b="b"/>
                <a:pathLst>
                  <a:path w="4" h="22">
                    <a:moveTo>
                      <a:pt x="0" y="22"/>
                    </a:moveTo>
                    <a:lnTo>
                      <a:pt x="0" y="2"/>
                    </a:lnTo>
                    <a:lnTo>
                      <a:pt x="4" y="0"/>
                    </a:lnTo>
                    <a:lnTo>
                      <a:pt x="4" y="20"/>
                    </a:lnTo>
                    <a:lnTo>
                      <a:pt x="0" y="2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96" name="Freeform 2385"/>
              <p:cNvSpPr>
                <a:spLocks/>
              </p:cNvSpPr>
              <p:nvPr/>
            </p:nvSpPr>
            <p:spPr bwMode="auto">
              <a:xfrm>
                <a:off x="5613" y="1956"/>
                <a:ext cx="4" cy="21"/>
              </a:xfrm>
              <a:custGeom>
                <a:avLst/>
                <a:gdLst>
                  <a:gd name="T0" fmla="*/ 0 w 4"/>
                  <a:gd name="T1" fmla="*/ 21 h 21"/>
                  <a:gd name="T2" fmla="*/ 0 w 4"/>
                  <a:gd name="T3" fmla="*/ 2 h 21"/>
                  <a:gd name="T4" fmla="*/ 4 w 4"/>
                  <a:gd name="T5" fmla="*/ 0 h 21"/>
                  <a:gd name="T6" fmla="*/ 4 w 4"/>
                  <a:gd name="T7" fmla="*/ 11 h 21"/>
                  <a:gd name="T8" fmla="*/ 1 w 4"/>
                  <a:gd name="T9" fmla="*/ 12 h 21"/>
                  <a:gd name="T10" fmla="*/ 3 w 4"/>
                  <a:gd name="T11" fmla="*/ 16 h 21"/>
                  <a:gd name="T12" fmla="*/ 4 w 4"/>
                  <a:gd name="T13" fmla="*/ 16 h 21"/>
                  <a:gd name="T14" fmla="*/ 4 w 4"/>
                  <a:gd name="T15" fmla="*/ 20 h 21"/>
                  <a:gd name="T16" fmla="*/ 0 w 4"/>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1">
                    <a:moveTo>
                      <a:pt x="0" y="21"/>
                    </a:moveTo>
                    <a:lnTo>
                      <a:pt x="0" y="2"/>
                    </a:lnTo>
                    <a:lnTo>
                      <a:pt x="4" y="0"/>
                    </a:lnTo>
                    <a:lnTo>
                      <a:pt x="4" y="11"/>
                    </a:lnTo>
                    <a:lnTo>
                      <a:pt x="1" y="12"/>
                    </a:lnTo>
                    <a:lnTo>
                      <a:pt x="3" y="16"/>
                    </a:lnTo>
                    <a:lnTo>
                      <a:pt x="4" y="16"/>
                    </a:lnTo>
                    <a:lnTo>
                      <a:pt x="4" y="20"/>
                    </a:lnTo>
                    <a:lnTo>
                      <a:pt x="0" y="2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97" name="Rectangle 2386"/>
              <p:cNvSpPr>
                <a:spLocks noChangeArrowheads="1"/>
              </p:cNvSpPr>
              <p:nvPr/>
            </p:nvSpPr>
            <p:spPr bwMode="auto">
              <a:xfrm>
                <a:off x="5699" y="1929"/>
                <a:ext cx="1" cy="20"/>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98" name="Freeform 2387"/>
              <p:cNvSpPr>
                <a:spLocks noEditPoints="1"/>
              </p:cNvSpPr>
              <p:nvPr/>
            </p:nvSpPr>
            <p:spPr bwMode="auto">
              <a:xfrm>
                <a:off x="5625" y="1956"/>
                <a:ext cx="4" cy="17"/>
              </a:xfrm>
              <a:custGeom>
                <a:avLst/>
                <a:gdLst>
                  <a:gd name="T0" fmla="*/ 0 w 51"/>
                  <a:gd name="T1" fmla="*/ 199 h 199"/>
                  <a:gd name="T2" fmla="*/ 0 w 51"/>
                  <a:gd name="T3" fmla="*/ 149 h 199"/>
                  <a:gd name="T4" fmla="*/ 51 w 51"/>
                  <a:gd name="T5" fmla="*/ 131 h 199"/>
                  <a:gd name="T6" fmla="*/ 51 w 51"/>
                  <a:gd name="T7" fmla="*/ 182 h 199"/>
                  <a:gd name="T8" fmla="*/ 0 w 51"/>
                  <a:gd name="T9" fmla="*/ 199 h 199"/>
                  <a:gd name="T10" fmla="*/ 0 w 51"/>
                  <a:gd name="T11" fmla="*/ 96 h 199"/>
                  <a:gd name="T12" fmla="*/ 0 w 51"/>
                  <a:gd name="T13" fmla="*/ 0 h 199"/>
                  <a:gd name="T14" fmla="*/ 51 w 51"/>
                  <a:gd name="T15" fmla="*/ 0 h 199"/>
                  <a:gd name="T16" fmla="*/ 51 w 51"/>
                  <a:gd name="T17" fmla="*/ 78 h 199"/>
                  <a:gd name="T18" fmla="*/ 0 w 51"/>
                  <a:gd name="T19" fmla="*/ 9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199">
                    <a:moveTo>
                      <a:pt x="0" y="199"/>
                    </a:moveTo>
                    <a:lnTo>
                      <a:pt x="0" y="149"/>
                    </a:lnTo>
                    <a:lnTo>
                      <a:pt x="51" y="131"/>
                    </a:lnTo>
                    <a:lnTo>
                      <a:pt x="51" y="182"/>
                    </a:lnTo>
                    <a:lnTo>
                      <a:pt x="0" y="199"/>
                    </a:lnTo>
                    <a:moveTo>
                      <a:pt x="0" y="96"/>
                    </a:moveTo>
                    <a:lnTo>
                      <a:pt x="0" y="0"/>
                    </a:lnTo>
                    <a:lnTo>
                      <a:pt x="51" y="0"/>
                    </a:lnTo>
                    <a:lnTo>
                      <a:pt x="51" y="78"/>
                    </a:lnTo>
                    <a:lnTo>
                      <a:pt x="0" y="9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99" name="Freeform 2388"/>
              <p:cNvSpPr>
                <a:spLocks/>
              </p:cNvSpPr>
              <p:nvPr/>
            </p:nvSpPr>
            <p:spPr bwMode="auto">
              <a:xfrm>
                <a:off x="5614" y="1942"/>
                <a:ext cx="78" cy="30"/>
              </a:xfrm>
              <a:custGeom>
                <a:avLst/>
                <a:gdLst>
                  <a:gd name="T0" fmla="*/ 2 w 78"/>
                  <a:gd name="T1" fmla="*/ 30 h 30"/>
                  <a:gd name="T2" fmla="*/ 0 w 78"/>
                  <a:gd name="T3" fmla="*/ 26 h 30"/>
                  <a:gd name="T4" fmla="*/ 3 w 78"/>
                  <a:gd name="T5" fmla="*/ 25 h 30"/>
                  <a:gd name="T6" fmla="*/ 11 w 78"/>
                  <a:gd name="T7" fmla="*/ 22 h 30"/>
                  <a:gd name="T8" fmla="*/ 15 w 78"/>
                  <a:gd name="T9" fmla="*/ 21 h 30"/>
                  <a:gd name="T10" fmla="*/ 76 w 78"/>
                  <a:gd name="T11" fmla="*/ 0 h 30"/>
                  <a:gd name="T12" fmla="*/ 78 w 78"/>
                  <a:gd name="T13" fmla="*/ 4 h 30"/>
                  <a:gd name="T14" fmla="*/ 15 w 78"/>
                  <a:gd name="T15" fmla="*/ 25 h 30"/>
                  <a:gd name="T16" fmla="*/ 11 w 78"/>
                  <a:gd name="T17" fmla="*/ 27 h 30"/>
                  <a:gd name="T18" fmla="*/ 3 w 78"/>
                  <a:gd name="T19" fmla="*/ 30 h 30"/>
                  <a:gd name="T20" fmla="*/ 2 w 78"/>
                  <a:gd name="T2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30">
                    <a:moveTo>
                      <a:pt x="2" y="30"/>
                    </a:moveTo>
                    <a:lnTo>
                      <a:pt x="0" y="26"/>
                    </a:lnTo>
                    <a:lnTo>
                      <a:pt x="3" y="25"/>
                    </a:lnTo>
                    <a:lnTo>
                      <a:pt x="11" y="22"/>
                    </a:lnTo>
                    <a:lnTo>
                      <a:pt x="15" y="21"/>
                    </a:lnTo>
                    <a:lnTo>
                      <a:pt x="76" y="0"/>
                    </a:lnTo>
                    <a:lnTo>
                      <a:pt x="78" y="4"/>
                    </a:lnTo>
                    <a:lnTo>
                      <a:pt x="15" y="25"/>
                    </a:lnTo>
                    <a:lnTo>
                      <a:pt x="11" y="27"/>
                    </a:lnTo>
                    <a:lnTo>
                      <a:pt x="3" y="30"/>
                    </a:lnTo>
                    <a:lnTo>
                      <a:pt x="2" y="3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00" name="Freeform 2389"/>
              <p:cNvSpPr>
                <a:spLocks noEditPoints="1"/>
              </p:cNvSpPr>
              <p:nvPr/>
            </p:nvSpPr>
            <p:spPr bwMode="auto">
              <a:xfrm>
                <a:off x="5796" y="1950"/>
                <a:ext cx="107" cy="53"/>
              </a:xfrm>
              <a:custGeom>
                <a:avLst/>
                <a:gdLst>
                  <a:gd name="T0" fmla="*/ 0 w 1246"/>
                  <a:gd name="T1" fmla="*/ 618 h 618"/>
                  <a:gd name="T2" fmla="*/ 0 w 1246"/>
                  <a:gd name="T3" fmla="*/ 472 h 618"/>
                  <a:gd name="T4" fmla="*/ 1246 w 1246"/>
                  <a:gd name="T5" fmla="*/ 57 h 618"/>
                  <a:gd name="T6" fmla="*/ 1246 w 1246"/>
                  <a:gd name="T7" fmla="*/ 198 h 618"/>
                  <a:gd name="T8" fmla="*/ 0 w 1246"/>
                  <a:gd name="T9" fmla="*/ 618 h 618"/>
                  <a:gd name="T10" fmla="*/ 0 w 1246"/>
                  <a:gd name="T11" fmla="*/ 419 h 618"/>
                  <a:gd name="T12" fmla="*/ 0 w 1246"/>
                  <a:gd name="T13" fmla="*/ 412 h 618"/>
                  <a:gd name="T14" fmla="*/ 795 w 1246"/>
                  <a:gd name="T15" fmla="*/ 149 h 618"/>
                  <a:gd name="T16" fmla="*/ 795 w 1246"/>
                  <a:gd name="T17" fmla="*/ 154 h 618"/>
                  <a:gd name="T18" fmla="*/ 0 w 1246"/>
                  <a:gd name="T19" fmla="*/ 419 h 618"/>
                  <a:gd name="T20" fmla="*/ 846 w 1246"/>
                  <a:gd name="T21" fmla="*/ 137 h 618"/>
                  <a:gd name="T22" fmla="*/ 846 w 1246"/>
                  <a:gd name="T23" fmla="*/ 132 h 618"/>
                  <a:gd name="T24" fmla="*/ 1246 w 1246"/>
                  <a:gd name="T25" fmla="*/ 0 h 618"/>
                  <a:gd name="T26" fmla="*/ 1246 w 1246"/>
                  <a:gd name="T27" fmla="*/ 4 h 618"/>
                  <a:gd name="T28" fmla="*/ 846 w 1246"/>
                  <a:gd name="T29" fmla="*/ 137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46" h="618">
                    <a:moveTo>
                      <a:pt x="0" y="618"/>
                    </a:moveTo>
                    <a:lnTo>
                      <a:pt x="0" y="472"/>
                    </a:lnTo>
                    <a:lnTo>
                      <a:pt x="1246" y="57"/>
                    </a:lnTo>
                    <a:lnTo>
                      <a:pt x="1246" y="198"/>
                    </a:lnTo>
                    <a:lnTo>
                      <a:pt x="0" y="618"/>
                    </a:lnTo>
                    <a:moveTo>
                      <a:pt x="0" y="419"/>
                    </a:moveTo>
                    <a:lnTo>
                      <a:pt x="0" y="412"/>
                    </a:lnTo>
                    <a:lnTo>
                      <a:pt x="795" y="149"/>
                    </a:lnTo>
                    <a:lnTo>
                      <a:pt x="795" y="154"/>
                    </a:lnTo>
                    <a:lnTo>
                      <a:pt x="0" y="419"/>
                    </a:lnTo>
                    <a:moveTo>
                      <a:pt x="846" y="137"/>
                    </a:moveTo>
                    <a:lnTo>
                      <a:pt x="846" y="132"/>
                    </a:lnTo>
                    <a:lnTo>
                      <a:pt x="1246" y="0"/>
                    </a:lnTo>
                    <a:lnTo>
                      <a:pt x="1246" y="4"/>
                    </a:lnTo>
                    <a:lnTo>
                      <a:pt x="846" y="137"/>
                    </a:lnTo>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01" name="Freeform 2390"/>
              <p:cNvSpPr>
                <a:spLocks/>
              </p:cNvSpPr>
              <p:nvPr/>
            </p:nvSpPr>
            <p:spPr bwMode="auto">
              <a:xfrm>
                <a:off x="5796" y="1950"/>
                <a:ext cx="107" cy="41"/>
              </a:xfrm>
              <a:custGeom>
                <a:avLst/>
                <a:gdLst>
                  <a:gd name="T0" fmla="*/ 0 w 107"/>
                  <a:gd name="T1" fmla="*/ 41 h 41"/>
                  <a:gd name="T2" fmla="*/ 0 w 107"/>
                  <a:gd name="T3" fmla="*/ 36 h 41"/>
                  <a:gd name="T4" fmla="*/ 68 w 107"/>
                  <a:gd name="T5" fmla="*/ 13 h 41"/>
                  <a:gd name="T6" fmla="*/ 68 w 107"/>
                  <a:gd name="T7" fmla="*/ 14 h 41"/>
                  <a:gd name="T8" fmla="*/ 73 w 107"/>
                  <a:gd name="T9" fmla="*/ 14 h 41"/>
                  <a:gd name="T10" fmla="*/ 73 w 107"/>
                  <a:gd name="T11" fmla="*/ 12 h 41"/>
                  <a:gd name="T12" fmla="*/ 107 w 107"/>
                  <a:gd name="T13" fmla="*/ 0 h 41"/>
                  <a:gd name="T14" fmla="*/ 107 w 107"/>
                  <a:gd name="T15" fmla="*/ 5 h 41"/>
                  <a:gd name="T16" fmla="*/ 0 w 107"/>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41">
                    <a:moveTo>
                      <a:pt x="0" y="41"/>
                    </a:moveTo>
                    <a:lnTo>
                      <a:pt x="0" y="36"/>
                    </a:lnTo>
                    <a:lnTo>
                      <a:pt x="68" y="13"/>
                    </a:lnTo>
                    <a:lnTo>
                      <a:pt x="68" y="14"/>
                    </a:lnTo>
                    <a:lnTo>
                      <a:pt x="73" y="14"/>
                    </a:lnTo>
                    <a:lnTo>
                      <a:pt x="73" y="12"/>
                    </a:lnTo>
                    <a:lnTo>
                      <a:pt x="107" y="0"/>
                    </a:lnTo>
                    <a:lnTo>
                      <a:pt x="107" y="5"/>
                    </a:lnTo>
                    <a:lnTo>
                      <a:pt x="0" y="4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02" name="Freeform 2391"/>
              <p:cNvSpPr>
                <a:spLocks/>
              </p:cNvSpPr>
              <p:nvPr/>
            </p:nvSpPr>
            <p:spPr bwMode="auto">
              <a:xfrm>
                <a:off x="5864" y="1961"/>
                <a:ext cx="5" cy="3"/>
              </a:xfrm>
              <a:custGeom>
                <a:avLst/>
                <a:gdLst>
                  <a:gd name="T0" fmla="*/ 5 w 5"/>
                  <a:gd name="T1" fmla="*/ 3 h 3"/>
                  <a:gd name="T2" fmla="*/ 0 w 5"/>
                  <a:gd name="T3" fmla="*/ 3 h 3"/>
                  <a:gd name="T4" fmla="*/ 0 w 5"/>
                  <a:gd name="T5" fmla="*/ 2 h 3"/>
                  <a:gd name="T6" fmla="*/ 5 w 5"/>
                  <a:gd name="T7" fmla="*/ 0 h 3"/>
                  <a:gd name="T8" fmla="*/ 5 w 5"/>
                  <a:gd name="T9" fmla="*/ 3 h 3"/>
                </a:gdLst>
                <a:ahLst/>
                <a:cxnLst>
                  <a:cxn ang="0">
                    <a:pos x="T0" y="T1"/>
                  </a:cxn>
                  <a:cxn ang="0">
                    <a:pos x="T2" y="T3"/>
                  </a:cxn>
                  <a:cxn ang="0">
                    <a:pos x="T4" y="T5"/>
                  </a:cxn>
                  <a:cxn ang="0">
                    <a:pos x="T6" y="T7"/>
                  </a:cxn>
                  <a:cxn ang="0">
                    <a:pos x="T8" y="T9"/>
                  </a:cxn>
                </a:cxnLst>
                <a:rect l="0" t="0" r="r" b="b"/>
                <a:pathLst>
                  <a:path w="5" h="3">
                    <a:moveTo>
                      <a:pt x="5" y="3"/>
                    </a:moveTo>
                    <a:lnTo>
                      <a:pt x="0" y="3"/>
                    </a:lnTo>
                    <a:lnTo>
                      <a:pt x="0" y="2"/>
                    </a:lnTo>
                    <a:lnTo>
                      <a:pt x="5" y="0"/>
                    </a:lnTo>
                    <a:lnTo>
                      <a:pt x="5"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03" name="Freeform 2392"/>
              <p:cNvSpPr>
                <a:spLocks/>
              </p:cNvSpPr>
              <p:nvPr/>
            </p:nvSpPr>
            <p:spPr bwMode="auto">
              <a:xfrm>
                <a:off x="5796" y="1967"/>
                <a:ext cx="107" cy="38"/>
              </a:xfrm>
              <a:custGeom>
                <a:avLst/>
                <a:gdLst>
                  <a:gd name="T0" fmla="*/ 0 w 107"/>
                  <a:gd name="T1" fmla="*/ 38 h 38"/>
                  <a:gd name="T2" fmla="*/ 0 w 107"/>
                  <a:gd name="T3" fmla="*/ 36 h 38"/>
                  <a:gd name="T4" fmla="*/ 107 w 107"/>
                  <a:gd name="T5" fmla="*/ 0 h 38"/>
                  <a:gd name="T6" fmla="*/ 107 w 107"/>
                  <a:gd name="T7" fmla="*/ 3 h 38"/>
                  <a:gd name="T8" fmla="*/ 0 w 107"/>
                  <a:gd name="T9" fmla="*/ 38 h 38"/>
                </a:gdLst>
                <a:ahLst/>
                <a:cxnLst>
                  <a:cxn ang="0">
                    <a:pos x="T0" y="T1"/>
                  </a:cxn>
                  <a:cxn ang="0">
                    <a:pos x="T2" y="T3"/>
                  </a:cxn>
                  <a:cxn ang="0">
                    <a:pos x="T4" y="T5"/>
                  </a:cxn>
                  <a:cxn ang="0">
                    <a:pos x="T6" y="T7"/>
                  </a:cxn>
                  <a:cxn ang="0">
                    <a:pos x="T8" y="T9"/>
                  </a:cxn>
                </a:cxnLst>
                <a:rect l="0" t="0" r="r" b="b"/>
                <a:pathLst>
                  <a:path w="107" h="38">
                    <a:moveTo>
                      <a:pt x="0" y="38"/>
                    </a:moveTo>
                    <a:lnTo>
                      <a:pt x="0" y="36"/>
                    </a:lnTo>
                    <a:lnTo>
                      <a:pt x="107" y="0"/>
                    </a:lnTo>
                    <a:lnTo>
                      <a:pt x="107" y="3"/>
                    </a:lnTo>
                    <a:lnTo>
                      <a:pt x="0" y="3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04" name="Freeform 2393"/>
              <p:cNvSpPr>
                <a:spLocks noEditPoints="1"/>
              </p:cNvSpPr>
              <p:nvPr/>
            </p:nvSpPr>
            <p:spPr bwMode="auto">
              <a:xfrm>
                <a:off x="5903" y="1947"/>
                <a:ext cx="8" cy="20"/>
              </a:xfrm>
              <a:custGeom>
                <a:avLst/>
                <a:gdLst>
                  <a:gd name="T0" fmla="*/ 0 w 92"/>
                  <a:gd name="T1" fmla="*/ 229 h 229"/>
                  <a:gd name="T2" fmla="*/ 0 w 92"/>
                  <a:gd name="T3" fmla="*/ 88 h 229"/>
                  <a:gd name="T4" fmla="*/ 92 w 92"/>
                  <a:gd name="T5" fmla="*/ 57 h 229"/>
                  <a:gd name="T6" fmla="*/ 92 w 92"/>
                  <a:gd name="T7" fmla="*/ 197 h 229"/>
                  <a:gd name="T8" fmla="*/ 0 w 92"/>
                  <a:gd name="T9" fmla="*/ 229 h 229"/>
                  <a:gd name="T10" fmla="*/ 0 w 92"/>
                  <a:gd name="T11" fmla="*/ 35 h 229"/>
                  <a:gd name="T12" fmla="*/ 0 w 92"/>
                  <a:gd name="T13" fmla="*/ 31 h 229"/>
                  <a:gd name="T14" fmla="*/ 92 w 92"/>
                  <a:gd name="T15" fmla="*/ 0 h 229"/>
                  <a:gd name="T16" fmla="*/ 92 w 92"/>
                  <a:gd name="T17" fmla="*/ 5 h 229"/>
                  <a:gd name="T18" fmla="*/ 0 w 92"/>
                  <a:gd name="T19" fmla="*/ 35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229">
                    <a:moveTo>
                      <a:pt x="0" y="229"/>
                    </a:moveTo>
                    <a:lnTo>
                      <a:pt x="0" y="88"/>
                    </a:lnTo>
                    <a:lnTo>
                      <a:pt x="92" y="57"/>
                    </a:lnTo>
                    <a:lnTo>
                      <a:pt x="92" y="197"/>
                    </a:lnTo>
                    <a:lnTo>
                      <a:pt x="0" y="229"/>
                    </a:lnTo>
                    <a:moveTo>
                      <a:pt x="0" y="35"/>
                    </a:moveTo>
                    <a:lnTo>
                      <a:pt x="0" y="31"/>
                    </a:lnTo>
                    <a:lnTo>
                      <a:pt x="92" y="0"/>
                    </a:lnTo>
                    <a:lnTo>
                      <a:pt x="92" y="5"/>
                    </a:lnTo>
                    <a:lnTo>
                      <a:pt x="0" y="35"/>
                    </a:lnTo>
                  </a:path>
                </a:pathLst>
              </a:custGeom>
              <a:solidFill>
                <a:srgbClr val="2A2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05" name="Freeform 2394"/>
              <p:cNvSpPr>
                <a:spLocks/>
              </p:cNvSpPr>
              <p:nvPr/>
            </p:nvSpPr>
            <p:spPr bwMode="auto">
              <a:xfrm>
                <a:off x="5903" y="1948"/>
                <a:ext cx="8" cy="7"/>
              </a:xfrm>
              <a:custGeom>
                <a:avLst/>
                <a:gdLst>
                  <a:gd name="T0" fmla="*/ 0 w 8"/>
                  <a:gd name="T1" fmla="*/ 7 h 7"/>
                  <a:gd name="T2" fmla="*/ 0 w 8"/>
                  <a:gd name="T3" fmla="*/ 2 h 7"/>
                  <a:gd name="T4" fmla="*/ 8 w 8"/>
                  <a:gd name="T5" fmla="*/ 0 h 7"/>
                  <a:gd name="T6" fmla="*/ 8 w 8"/>
                  <a:gd name="T7" fmla="*/ 4 h 7"/>
                  <a:gd name="T8" fmla="*/ 0 w 8"/>
                  <a:gd name="T9" fmla="*/ 7 h 7"/>
                </a:gdLst>
                <a:ahLst/>
                <a:cxnLst>
                  <a:cxn ang="0">
                    <a:pos x="T0" y="T1"/>
                  </a:cxn>
                  <a:cxn ang="0">
                    <a:pos x="T2" y="T3"/>
                  </a:cxn>
                  <a:cxn ang="0">
                    <a:pos x="T4" y="T5"/>
                  </a:cxn>
                  <a:cxn ang="0">
                    <a:pos x="T6" y="T7"/>
                  </a:cxn>
                  <a:cxn ang="0">
                    <a:pos x="T8" y="T9"/>
                  </a:cxn>
                </a:cxnLst>
                <a:rect l="0" t="0" r="r" b="b"/>
                <a:pathLst>
                  <a:path w="8" h="7">
                    <a:moveTo>
                      <a:pt x="0" y="7"/>
                    </a:moveTo>
                    <a:lnTo>
                      <a:pt x="0" y="2"/>
                    </a:lnTo>
                    <a:lnTo>
                      <a:pt x="8" y="0"/>
                    </a:lnTo>
                    <a:lnTo>
                      <a:pt x="8" y="4"/>
                    </a:lnTo>
                    <a:lnTo>
                      <a:pt x="0"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06" name="Freeform 2395"/>
              <p:cNvSpPr>
                <a:spLocks/>
              </p:cNvSpPr>
              <p:nvPr/>
            </p:nvSpPr>
            <p:spPr bwMode="auto">
              <a:xfrm>
                <a:off x="5903" y="1964"/>
                <a:ext cx="8" cy="6"/>
              </a:xfrm>
              <a:custGeom>
                <a:avLst/>
                <a:gdLst>
                  <a:gd name="T0" fmla="*/ 0 w 8"/>
                  <a:gd name="T1" fmla="*/ 6 h 6"/>
                  <a:gd name="T2" fmla="*/ 0 w 8"/>
                  <a:gd name="T3" fmla="*/ 3 h 6"/>
                  <a:gd name="T4" fmla="*/ 8 w 8"/>
                  <a:gd name="T5" fmla="*/ 0 h 6"/>
                  <a:gd name="T6" fmla="*/ 8 w 8"/>
                  <a:gd name="T7" fmla="*/ 3 h 6"/>
                  <a:gd name="T8" fmla="*/ 0 w 8"/>
                  <a:gd name="T9" fmla="*/ 6 h 6"/>
                </a:gdLst>
                <a:ahLst/>
                <a:cxnLst>
                  <a:cxn ang="0">
                    <a:pos x="T0" y="T1"/>
                  </a:cxn>
                  <a:cxn ang="0">
                    <a:pos x="T2" y="T3"/>
                  </a:cxn>
                  <a:cxn ang="0">
                    <a:pos x="T4" y="T5"/>
                  </a:cxn>
                  <a:cxn ang="0">
                    <a:pos x="T6" y="T7"/>
                  </a:cxn>
                  <a:cxn ang="0">
                    <a:pos x="T8" y="T9"/>
                  </a:cxn>
                </a:cxnLst>
                <a:rect l="0" t="0" r="r" b="b"/>
                <a:pathLst>
                  <a:path w="8" h="6">
                    <a:moveTo>
                      <a:pt x="0" y="6"/>
                    </a:moveTo>
                    <a:lnTo>
                      <a:pt x="0" y="3"/>
                    </a:lnTo>
                    <a:lnTo>
                      <a:pt x="8" y="0"/>
                    </a:lnTo>
                    <a:lnTo>
                      <a:pt x="8" y="3"/>
                    </a:lnTo>
                    <a:lnTo>
                      <a:pt x="0" y="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07" name="Freeform 2396"/>
              <p:cNvSpPr>
                <a:spLocks noEditPoints="1"/>
              </p:cNvSpPr>
              <p:nvPr/>
            </p:nvSpPr>
            <p:spPr bwMode="auto">
              <a:xfrm>
                <a:off x="5680" y="1976"/>
                <a:ext cx="115" cy="58"/>
              </a:xfrm>
              <a:custGeom>
                <a:avLst/>
                <a:gdLst>
                  <a:gd name="T0" fmla="*/ 0 w 1338"/>
                  <a:gd name="T1" fmla="*/ 671 h 671"/>
                  <a:gd name="T2" fmla="*/ 0 w 1338"/>
                  <a:gd name="T3" fmla="*/ 614 h 671"/>
                  <a:gd name="T4" fmla="*/ 1338 w 1338"/>
                  <a:gd name="T5" fmla="*/ 169 h 671"/>
                  <a:gd name="T6" fmla="*/ 1338 w 1338"/>
                  <a:gd name="T7" fmla="*/ 228 h 671"/>
                  <a:gd name="T8" fmla="*/ 0 w 1338"/>
                  <a:gd name="T9" fmla="*/ 671 h 671"/>
                  <a:gd name="T10" fmla="*/ 0 w 1338"/>
                  <a:gd name="T11" fmla="*/ 561 h 671"/>
                  <a:gd name="T12" fmla="*/ 0 w 1338"/>
                  <a:gd name="T13" fmla="*/ 443 h 671"/>
                  <a:gd name="T14" fmla="*/ 223 w 1338"/>
                  <a:gd name="T15" fmla="*/ 369 h 671"/>
                  <a:gd name="T16" fmla="*/ 223 w 1338"/>
                  <a:gd name="T17" fmla="*/ 487 h 671"/>
                  <a:gd name="T18" fmla="*/ 0 w 1338"/>
                  <a:gd name="T19" fmla="*/ 561 h 671"/>
                  <a:gd name="T20" fmla="*/ 273 w 1338"/>
                  <a:gd name="T21" fmla="*/ 471 h 671"/>
                  <a:gd name="T22" fmla="*/ 273 w 1338"/>
                  <a:gd name="T23" fmla="*/ 353 h 671"/>
                  <a:gd name="T24" fmla="*/ 1188 w 1338"/>
                  <a:gd name="T25" fmla="*/ 50 h 671"/>
                  <a:gd name="T26" fmla="*/ 1188 w 1338"/>
                  <a:gd name="T27" fmla="*/ 166 h 671"/>
                  <a:gd name="T28" fmla="*/ 273 w 1338"/>
                  <a:gd name="T29" fmla="*/ 471 h 671"/>
                  <a:gd name="T30" fmla="*/ 1238 w 1338"/>
                  <a:gd name="T31" fmla="*/ 150 h 671"/>
                  <a:gd name="T32" fmla="*/ 1238 w 1338"/>
                  <a:gd name="T33" fmla="*/ 33 h 671"/>
                  <a:gd name="T34" fmla="*/ 1338 w 1338"/>
                  <a:gd name="T35" fmla="*/ 0 h 671"/>
                  <a:gd name="T36" fmla="*/ 1338 w 1338"/>
                  <a:gd name="T37" fmla="*/ 116 h 671"/>
                  <a:gd name="T38" fmla="*/ 1238 w 1338"/>
                  <a:gd name="T39" fmla="*/ 15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38" h="671">
                    <a:moveTo>
                      <a:pt x="0" y="671"/>
                    </a:moveTo>
                    <a:lnTo>
                      <a:pt x="0" y="614"/>
                    </a:lnTo>
                    <a:lnTo>
                      <a:pt x="1338" y="169"/>
                    </a:lnTo>
                    <a:lnTo>
                      <a:pt x="1338" y="228"/>
                    </a:lnTo>
                    <a:lnTo>
                      <a:pt x="0" y="671"/>
                    </a:lnTo>
                    <a:moveTo>
                      <a:pt x="0" y="561"/>
                    </a:moveTo>
                    <a:lnTo>
                      <a:pt x="0" y="443"/>
                    </a:lnTo>
                    <a:lnTo>
                      <a:pt x="223" y="369"/>
                    </a:lnTo>
                    <a:lnTo>
                      <a:pt x="223" y="487"/>
                    </a:lnTo>
                    <a:lnTo>
                      <a:pt x="0" y="561"/>
                    </a:lnTo>
                    <a:moveTo>
                      <a:pt x="273" y="471"/>
                    </a:moveTo>
                    <a:lnTo>
                      <a:pt x="273" y="353"/>
                    </a:lnTo>
                    <a:lnTo>
                      <a:pt x="1188" y="50"/>
                    </a:lnTo>
                    <a:lnTo>
                      <a:pt x="1188" y="166"/>
                    </a:lnTo>
                    <a:lnTo>
                      <a:pt x="273" y="471"/>
                    </a:lnTo>
                    <a:moveTo>
                      <a:pt x="1238" y="150"/>
                    </a:moveTo>
                    <a:lnTo>
                      <a:pt x="1238" y="33"/>
                    </a:lnTo>
                    <a:lnTo>
                      <a:pt x="1338" y="0"/>
                    </a:lnTo>
                    <a:lnTo>
                      <a:pt x="1338" y="116"/>
                    </a:lnTo>
                    <a:lnTo>
                      <a:pt x="1238" y="150"/>
                    </a:lnTo>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08" name="Freeform 2397"/>
              <p:cNvSpPr>
                <a:spLocks/>
              </p:cNvSpPr>
              <p:nvPr/>
            </p:nvSpPr>
            <p:spPr bwMode="auto">
              <a:xfrm>
                <a:off x="5680" y="1986"/>
                <a:ext cx="115" cy="43"/>
              </a:xfrm>
              <a:custGeom>
                <a:avLst/>
                <a:gdLst>
                  <a:gd name="T0" fmla="*/ 0 w 115"/>
                  <a:gd name="T1" fmla="*/ 43 h 43"/>
                  <a:gd name="T2" fmla="*/ 0 w 115"/>
                  <a:gd name="T3" fmla="*/ 39 h 43"/>
                  <a:gd name="T4" fmla="*/ 19 w 115"/>
                  <a:gd name="T5" fmla="*/ 32 h 43"/>
                  <a:gd name="T6" fmla="*/ 19 w 115"/>
                  <a:gd name="T7" fmla="*/ 34 h 43"/>
                  <a:gd name="T8" fmla="*/ 23 w 115"/>
                  <a:gd name="T9" fmla="*/ 34 h 43"/>
                  <a:gd name="T10" fmla="*/ 23 w 115"/>
                  <a:gd name="T11" fmla="*/ 31 h 43"/>
                  <a:gd name="T12" fmla="*/ 102 w 115"/>
                  <a:gd name="T13" fmla="*/ 5 h 43"/>
                  <a:gd name="T14" fmla="*/ 102 w 115"/>
                  <a:gd name="T15" fmla="*/ 7 h 43"/>
                  <a:gd name="T16" fmla="*/ 106 w 115"/>
                  <a:gd name="T17" fmla="*/ 7 h 43"/>
                  <a:gd name="T18" fmla="*/ 106 w 115"/>
                  <a:gd name="T19" fmla="*/ 3 h 43"/>
                  <a:gd name="T20" fmla="*/ 115 w 115"/>
                  <a:gd name="T21" fmla="*/ 0 h 43"/>
                  <a:gd name="T22" fmla="*/ 115 w 115"/>
                  <a:gd name="T23" fmla="*/ 5 h 43"/>
                  <a:gd name="T24" fmla="*/ 0 w 115"/>
                  <a:gd name="T2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 h="43">
                    <a:moveTo>
                      <a:pt x="0" y="43"/>
                    </a:moveTo>
                    <a:lnTo>
                      <a:pt x="0" y="39"/>
                    </a:lnTo>
                    <a:lnTo>
                      <a:pt x="19" y="32"/>
                    </a:lnTo>
                    <a:lnTo>
                      <a:pt x="19" y="34"/>
                    </a:lnTo>
                    <a:lnTo>
                      <a:pt x="23" y="34"/>
                    </a:lnTo>
                    <a:lnTo>
                      <a:pt x="23" y="31"/>
                    </a:lnTo>
                    <a:lnTo>
                      <a:pt x="102" y="5"/>
                    </a:lnTo>
                    <a:lnTo>
                      <a:pt x="102" y="7"/>
                    </a:lnTo>
                    <a:lnTo>
                      <a:pt x="106" y="7"/>
                    </a:lnTo>
                    <a:lnTo>
                      <a:pt x="106" y="3"/>
                    </a:lnTo>
                    <a:lnTo>
                      <a:pt x="115" y="0"/>
                    </a:lnTo>
                    <a:lnTo>
                      <a:pt x="115" y="5"/>
                    </a:lnTo>
                    <a:lnTo>
                      <a:pt x="0" y="4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09" name="Freeform 2398"/>
              <p:cNvSpPr>
                <a:spLocks/>
              </p:cNvSpPr>
              <p:nvPr/>
            </p:nvSpPr>
            <p:spPr bwMode="auto">
              <a:xfrm>
                <a:off x="5699" y="2007"/>
                <a:ext cx="4" cy="13"/>
              </a:xfrm>
              <a:custGeom>
                <a:avLst/>
                <a:gdLst>
                  <a:gd name="T0" fmla="*/ 4 w 4"/>
                  <a:gd name="T1" fmla="*/ 13 h 13"/>
                  <a:gd name="T2" fmla="*/ 0 w 4"/>
                  <a:gd name="T3" fmla="*/ 13 h 13"/>
                  <a:gd name="T4" fmla="*/ 0 w 4"/>
                  <a:gd name="T5" fmla="*/ 1 h 13"/>
                  <a:gd name="T6" fmla="*/ 4 w 4"/>
                  <a:gd name="T7" fmla="*/ 0 h 13"/>
                  <a:gd name="T8" fmla="*/ 4 w 4"/>
                  <a:gd name="T9" fmla="*/ 13 h 13"/>
                </a:gdLst>
                <a:ahLst/>
                <a:cxnLst>
                  <a:cxn ang="0">
                    <a:pos x="T0" y="T1"/>
                  </a:cxn>
                  <a:cxn ang="0">
                    <a:pos x="T2" y="T3"/>
                  </a:cxn>
                  <a:cxn ang="0">
                    <a:pos x="T4" y="T5"/>
                  </a:cxn>
                  <a:cxn ang="0">
                    <a:pos x="T6" y="T7"/>
                  </a:cxn>
                  <a:cxn ang="0">
                    <a:pos x="T8" y="T9"/>
                  </a:cxn>
                </a:cxnLst>
                <a:rect l="0" t="0" r="r" b="b"/>
                <a:pathLst>
                  <a:path w="4" h="13">
                    <a:moveTo>
                      <a:pt x="4" y="13"/>
                    </a:moveTo>
                    <a:lnTo>
                      <a:pt x="0" y="13"/>
                    </a:lnTo>
                    <a:lnTo>
                      <a:pt x="0" y="1"/>
                    </a:lnTo>
                    <a:lnTo>
                      <a:pt x="4" y="0"/>
                    </a:lnTo>
                    <a:lnTo>
                      <a:pt x="4" y="1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10" name="Freeform 2399"/>
              <p:cNvSpPr>
                <a:spLocks/>
              </p:cNvSpPr>
              <p:nvPr/>
            </p:nvSpPr>
            <p:spPr bwMode="auto">
              <a:xfrm>
                <a:off x="5782" y="1979"/>
                <a:ext cx="4" cy="14"/>
              </a:xfrm>
              <a:custGeom>
                <a:avLst/>
                <a:gdLst>
                  <a:gd name="T0" fmla="*/ 4 w 4"/>
                  <a:gd name="T1" fmla="*/ 14 h 14"/>
                  <a:gd name="T2" fmla="*/ 0 w 4"/>
                  <a:gd name="T3" fmla="*/ 14 h 14"/>
                  <a:gd name="T4" fmla="*/ 0 w 4"/>
                  <a:gd name="T5" fmla="*/ 1 h 14"/>
                  <a:gd name="T6" fmla="*/ 4 w 4"/>
                  <a:gd name="T7" fmla="*/ 0 h 14"/>
                  <a:gd name="T8" fmla="*/ 4 w 4"/>
                  <a:gd name="T9" fmla="*/ 14 h 14"/>
                </a:gdLst>
                <a:ahLst/>
                <a:cxnLst>
                  <a:cxn ang="0">
                    <a:pos x="T0" y="T1"/>
                  </a:cxn>
                  <a:cxn ang="0">
                    <a:pos x="T2" y="T3"/>
                  </a:cxn>
                  <a:cxn ang="0">
                    <a:pos x="T4" y="T5"/>
                  </a:cxn>
                  <a:cxn ang="0">
                    <a:pos x="T6" y="T7"/>
                  </a:cxn>
                  <a:cxn ang="0">
                    <a:pos x="T8" y="T9"/>
                  </a:cxn>
                </a:cxnLst>
                <a:rect l="0" t="0" r="r" b="b"/>
                <a:pathLst>
                  <a:path w="4" h="14">
                    <a:moveTo>
                      <a:pt x="4" y="14"/>
                    </a:moveTo>
                    <a:lnTo>
                      <a:pt x="0" y="14"/>
                    </a:lnTo>
                    <a:lnTo>
                      <a:pt x="0" y="1"/>
                    </a:lnTo>
                    <a:lnTo>
                      <a:pt x="4" y="0"/>
                    </a:lnTo>
                    <a:lnTo>
                      <a:pt x="4" y="1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11" name="Freeform 2400"/>
              <p:cNvSpPr>
                <a:spLocks/>
              </p:cNvSpPr>
              <p:nvPr/>
            </p:nvSpPr>
            <p:spPr bwMode="auto">
              <a:xfrm>
                <a:off x="5722" y="1937"/>
                <a:ext cx="15" cy="12"/>
              </a:xfrm>
              <a:custGeom>
                <a:avLst/>
                <a:gdLst>
                  <a:gd name="T0" fmla="*/ 0 w 15"/>
                  <a:gd name="T1" fmla="*/ 12 h 12"/>
                  <a:gd name="T2" fmla="*/ 0 w 15"/>
                  <a:gd name="T3" fmla="*/ 0 h 12"/>
                  <a:gd name="T4" fmla="*/ 0 w 15"/>
                  <a:gd name="T5" fmla="*/ 0 h 12"/>
                  <a:gd name="T6" fmla="*/ 15 w 15"/>
                  <a:gd name="T7" fmla="*/ 7 h 12"/>
                  <a:gd name="T8" fmla="*/ 0 w 15"/>
                  <a:gd name="T9" fmla="*/ 12 h 12"/>
                </a:gdLst>
                <a:ahLst/>
                <a:cxnLst>
                  <a:cxn ang="0">
                    <a:pos x="T0" y="T1"/>
                  </a:cxn>
                  <a:cxn ang="0">
                    <a:pos x="T2" y="T3"/>
                  </a:cxn>
                  <a:cxn ang="0">
                    <a:pos x="T4" y="T5"/>
                  </a:cxn>
                  <a:cxn ang="0">
                    <a:pos x="T6" y="T7"/>
                  </a:cxn>
                  <a:cxn ang="0">
                    <a:pos x="T8" y="T9"/>
                  </a:cxn>
                </a:cxnLst>
                <a:rect l="0" t="0" r="r" b="b"/>
                <a:pathLst>
                  <a:path w="15" h="12">
                    <a:moveTo>
                      <a:pt x="0" y="12"/>
                    </a:moveTo>
                    <a:lnTo>
                      <a:pt x="0" y="0"/>
                    </a:lnTo>
                    <a:lnTo>
                      <a:pt x="0" y="0"/>
                    </a:lnTo>
                    <a:lnTo>
                      <a:pt x="15" y="7"/>
                    </a:lnTo>
                    <a:lnTo>
                      <a:pt x="0" y="12"/>
                    </a:lnTo>
                    <a:close/>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12" name="Freeform 2401"/>
              <p:cNvSpPr>
                <a:spLocks/>
              </p:cNvSpPr>
              <p:nvPr/>
            </p:nvSpPr>
            <p:spPr bwMode="auto">
              <a:xfrm>
                <a:off x="5722" y="1936"/>
                <a:ext cx="0" cy="1"/>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lnTo>
                      <a:pt x="0" y="0"/>
                    </a:lnTo>
                    <a:lnTo>
                      <a:pt x="0" y="1"/>
                    </a:lnTo>
                    <a:lnTo>
                      <a:pt x="0" y="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13" name="Freeform 2402"/>
              <p:cNvSpPr>
                <a:spLocks noEditPoints="1"/>
              </p:cNvSpPr>
              <p:nvPr/>
            </p:nvSpPr>
            <p:spPr bwMode="auto">
              <a:xfrm>
                <a:off x="5775" y="1891"/>
                <a:ext cx="63" cy="40"/>
              </a:xfrm>
              <a:custGeom>
                <a:avLst/>
                <a:gdLst>
                  <a:gd name="T0" fmla="*/ 0 w 723"/>
                  <a:gd name="T1" fmla="*/ 467 h 467"/>
                  <a:gd name="T2" fmla="*/ 0 w 723"/>
                  <a:gd name="T3" fmla="*/ 314 h 467"/>
                  <a:gd name="T4" fmla="*/ 81 w 723"/>
                  <a:gd name="T5" fmla="*/ 286 h 467"/>
                  <a:gd name="T6" fmla="*/ 81 w 723"/>
                  <a:gd name="T7" fmla="*/ 440 h 467"/>
                  <a:gd name="T8" fmla="*/ 0 w 723"/>
                  <a:gd name="T9" fmla="*/ 467 h 467"/>
                  <a:gd name="T10" fmla="*/ 131 w 723"/>
                  <a:gd name="T11" fmla="*/ 424 h 467"/>
                  <a:gd name="T12" fmla="*/ 131 w 723"/>
                  <a:gd name="T13" fmla="*/ 268 h 467"/>
                  <a:gd name="T14" fmla="*/ 243 w 723"/>
                  <a:gd name="T15" fmla="*/ 229 h 467"/>
                  <a:gd name="T16" fmla="*/ 243 w 723"/>
                  <a:gd name="T17" fmla="*/ 387 h 467"/>
                  <a:gd name="T18" fmla="*/ 131 w 723"/>
                  <a:gd name="T19" fmla="*/ 424 h 467"/>
                  <a:gd name="T20" fmla="*/ 292 w 723"/>
                  <a:gd name="T21" fmla="*/ 370 h 467"/>
                  <a:gd name="T22" fmla="*/ 292 w 723"/>
                  <a:gd name="T23" fmla="*/ 211 h 467"/>
                  <a:gd name="T24" fmla="*/ 723 w 723"/>
                  <a:gd name="T25" fmla="*/ 59 h 467"/>
                  <a:gd name="T26" fmla="*/ 723 w 723"/>
                  <a:gd name="T27" fmla="*/ 228 h 467"/>
                  <a:gd name="T28" fmla="*/ 292 w 723"/>
                  <a:gd name="T29" fmla="*/ 370 h 467"/>
                  <a:gd name="T30" fmla="*/ 0 w 723"/>
                  <a:gd name="T31" fmla="*/ 261 h 467"/>
                  <a:gd name="T32" fmla="*/ 0 w 723"/>
                  <a:gd name="T33" fmla="*/ 239 h 467"/>
                  <a:gd name="T34" fmla="*/ 81 w 723"/>
                  <a:gd name="T35" fmla="*/ 212 h 467"/>
                  <a:gd name="T36" fmla="*/ 81 w 723"/>
                  <a:gd name="T37" fmla="*/ 233 h 467"/>
                  <a:gd name="T38" fmla="*/ 0 w 723"/>
                  <a:gd name="T39" fmla="*/ 261 h 467"/>
                  <a:gd name="T40" fmla="*/ 131 w 723"/>
                  <a:gd name="T41" fmla="*/ 215 h 467"/>
                  <a:gd name="T42" fmla="*/ 131 w 723"/>
                  <a:gd name="T43" fmla="*/ 196 h 467"/>
                  <a:gd name="T44" fmla="*/ 243 w 723"/>
                  <a:gd name="T45" fmla="*/ 159 h 467"/>
                  <a:gd name="T46" fmla="*/ 243 w 723"/>
                  <a:gd name="T47" fmla="*/ 176 h 467"/>
                  <a:gd name="T48" fmla="*/ 131 w 723"/>
                  <a:gd name="T49" fmla="*/ 215 h 467"/>
                  <a:gd name="T50" fmla="*/ 292 w 723"/>
                  <a:gd name="T51" fmla="*/ 158 h 467"/>
                  <a:gd name="T52" fmla="*/ 292 w 723"/>
                  <a:gd name="T53" fmla="*/ 142 h 467"/>
                  <a:gd name="T54" fmla="*/ 723 w 723"/>
                  <a:gd name="T55" fmla="*/ 0 h 467"/>
                  <a:gd name="T56" fmla="*/ 723 w 723"/>
                  <a:gd name="T57" fmla="*/ 6 h 467"/>
                  <a:gd name="T58" fmla="*/ 292 w 723"/>
                  <a:gd name="T59" fmla="*/ 158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23" h="467">
                    <a:moveTo>
                      <a:pt x="0" y="467"/>
                    </a:moveTo>
                    <a:lnTo>
                      <a:pt x="0" y="314"/>
                    </a:lnTo>
                    <a:lnTo>
                      <a:pt x="81" y="286"/>
                    </a:lnTo>
                    <a:lnTo>
                      <a:pt x="81" y="440"/>
                    </a:lnTo>
                    <a:lnTo>
                      <a:pt x="0" y="467"/>
                    </a:lnTo>
                    <a:moveTo>
                      <a:pt x="131" y="424"/>
                    </a:moveTo>
                    <a:lnTo>
                      <a:pt x="131" y="268"/>
                    </a:lnTo>
                    <a:lnTo>
                      <a:pt x="243" y="229"/>
                    </a:lnTo>
                    <a:lnTo>
                      <a:pt x="243" y="387"/>
                    </a:lnTo>
                    <a:lnTo>
                      <a:pt x="131" y="424"/>
                    </a:lnTo>
                    <a:moveTo>
                      <a:pt x="292" y="370"/>
                    </a:moveTo>
                    <a:lnTo>
                      <a:pt x="292" y="211"/>
                    </a:lnTo>
                    <a:lnTo>
                      <a:pt x="723" y="59"/>
                    </a:lnTo>
                    <a:lnTo>
                      <a:pt x="723" y="228"/>
                    </a:lnTo>
                    <a:lnTo>
                      <a:pt x="292" y="370"/>
                    </a:lnTo>
                    <a:moveTo>
                      <a:pt x="0" y="261"/>
                    </a:moveTo>
                    <a:lnTo>
                      <a:pt x="0" y="239"/>
                    </a:lnTo>
                    <a:lnTo>
                      <a:pt x="81" y="212"/>
                    </a:lnTo>
                    <a:lnTo>
                      <a:pt x="81" y="233"/>
                    </a:lnTo>
                    <a:lnTo>
                      <a:pt x="0" y="261"/>
                    </a:lnTo>
                    <a:moveTo>
                      <a:pt x="131" y="215"/>
                    </a:moveTo>
                    <a:lnTo>
                      <a:pt x="131" y="196"/>
                    </a:lnTo>
                    <a:lnTo>
                      <a:pt x="243" y="159"/>
                    </a:lnTo>
                    <a:lnTo>
                      <a:pt x="243" y="176"/>
                    </a:lnTo>
                    <a:lnTo>
                      <a:pt x="131" y="215"/>
                    </a:lnTo>
                    <a:moveTo>
                      <a:pt x="292" y="158"/>
                    </a:moveTo>
                    <a:lnTo>
                      <a:pt x="292" y="142"/>
                    </a:lnTo>
                    <a:lnTo>
                      <a:pt x="723" y="0"/>
                    </a:lnTo>
                    <a:lnTo>
                      <a:pt x="723" y="6"/>
                    </a:lnTo>
                    <a:lnTo>
                      <a:pt x="292" y="158"/>
                    </a:lnTo>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14" name="Freeform 2403"/>
              <p:cNvSpPr>
                <a:spLocks noEditPoints="1"/>
              </p:cNvSpPr>
              <p:nvPr/>
            </p:nvSpPr>
            <p:spPr bwMode="auto">
              <a:xfrm>
                <a:off x="5782" y="1908"/>
                <a:ext cx="4" cy="21"/>
              </a:xfrm>
              <a:custGeom>
                <a:avLst/>
                <a:gdLst>
                  <a:gd name="T0" fmla="*/ 0 w 50"/>
                  <a:gd name="T1" fmla="*/ 244 h 244"/>
                  <a:gd name="T2" fmla="*/ 0 w 50"/>
                  <a:gd name="T3" fmla="*/ 90 h 244"/>
                  <a:gd name="T4" fmla="*/ 50 w 50"/>
                  <a:gd name="T5" fmla="*/ 72 h 244"/>
                  <a:gd name="T6" fmla="*/ 50 w 50"/>
                  <a:gd name="T7" fmla="*/ 228 h 244"/>
                  <a:gd name="T8" fmla="*/ 0 w 50"/>
                  <a:gd name="T9" fmla="*/ 244 h 244"/>
                  <a:gd name="T10" fmla="*/ 0 w 50"/>
                  <a:gd name="T11" fmla="*/ 37 h 244"/>
                  <a:gd name="T12" fmla="*/ 0 w 50"/>
                  <a:gd name="T13" fmla="*/ 16 h 244"/>
                  <a:gd name="T14" fmla="*/ 50 w 50"/>
                  <a:gd name="T15" fmla="*/ 0 h 244"/>
                  <a:gd name="T16" fmla="*/ 50 w 50"/>
                  <a:gd name="T17" fmla="*/ 19 h 244"/>
                  <a:gd name="T18" fmla="*/ 0 w 50"/>
                  <a:gd name="T19" fmla="*/ 3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44">
                    <a:moveTo>
                      <a:pt x="0" y="244"/>
                    </a:moveTo>
                    <a:lnTo>
                      <a:pt x="0" y="90"/>
                    </a:lnTo>
                    <a:lnTo>
                      <a:pt x="50" y="72"/>
                    </a:lnTo>
                    <a:lnTo>
                      <a:pt x="50" y="228"/>
                    </a:lnTo>
                    <a:lnTo>
                      <a:pt x="0" y="244"/>
                    </a:lnTo>
                    <a:moveTo>
                      <a:pt x="0" y="37"/>
                    </a:moveTo>
                    <a:lnTo>
                      <a:pt x="0" y="16"/>
                    </a:lnTo>
                    <a:lnTo>
                      <a:pt x="50" y="0"/>
                    </a:lnTo>
                    <a:lnTo>
                      <a:pt x="50" y="19"/>
                    </a:lnTo>
                    <a:lnTo>
                      <a:pt x="0" y="37"/>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15" name="Freeform 2404"/>
              <p:cNvSpPr>
                <a:spLocks noEditPoints="1"/>
              </p:cNvSpPr>
              <p:nvPr/>
            </p:nvSpPr>
            <p:spPr bwMode="auto">
              <a:xfrm>
                <a:off x="5775" y="1891"/>
                <a:ext cx="63" cy="27"/>
              </a:xfrm>
              <a:custGeom>
                <a:avLst/>
                <a:gdLst>
                  <a:gd name="T0" fmla="*/ 0 w 723"/>
                  <a:gd name="T1" fmla="*/ 308 h 308"/>
                  <a:gd name="T2" fmla="*/ 0 w 723"/>
                  <a:gd name="T3" fmla="*/ 255 h 308"/>
                  <a:gd name="T4" fmla="*/ 81 w 723"/>
                  <a:gd name="T5" fmla="*/ 227 h 308"/>
                  <a:gd name="T6" fmla="*/ 131 w 723"/>
                  <a:gd name="T7" fmla="*/ 209 h 308"/>
                  <a:gd name="T8" fmla="*/ 243 w 723"/>
                  <a:gd name="T9" fmla="*/ 170 h 308"/>
                  <a:gd name="T10" fmla="*/ 243 w 723"/>
                  <a:gd name="T11" fmla="*/ 223 h 308"/>
                  <a:gd name="T12" fmla="*/ 131 w 723"/>
                  <a:gd name="T13" fmla="*/ 262 h 308"/>
                  <a:gd name="T14" fmla="*/ 81 w 723"/>
                  <a:gd name="T15" fmla="*/ 280 h 308"/>
                  <a:gd name="T16" fmla="*/ 0 w 723"/>
                  <a:gd name="T17" fmla="*/ 308 h 308"/>
                  <a:gd name="T18" fmla="*/ 292 w 723"/>
                  <a:gd name="T19" fmla="*/ 205 h 308"/>
                  <a:gd name="T20" fmla="*/ 292 w 723"/>
                  <a:gd name="T21" fmla="*/ 152 h 308"/>
                  <a:gd name="T22" fmla="*/ 723 w 723"/>
                  <a:gd name="T23" fmla="*/ 0 h 308"/>
                  <a:gd name="T24" fmla="*/ 723 w 723"/>
                  <a:gd name="T25" fmla="*/ 53 h 308"/>
                  <a:gd name="T26" fmla="*/ 292 w 723"/>
                  <a:gd name="T27" fmla="*/ 20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3" h="308">
                    <a:moveTo>
                      <a:pt x="0" y="308"/>
                    </a:moveTo>
                    <a:lnTo>
                      <a:pt x="0" y="255"/>
                    </a:lnTo>
                    <a:lnTo>
                      <a:pt x="81" y="227"/>
                    </a:lnTo>
                    <a:lnTo>
                      <a:pt x="131" y="209"/>
                    </a:lnTo>
                    <a:lnTo>
                      <a:pt x="243" y="170"/>
                    </a:lnTo>
                    <a:lnTo>
                      <a:pt x="243" y="223"/>
                    </a:lnTo>
                    <a:lnTo>
                      <a:pt x="131" y="262"/>
                    </a:lnTo>
                    <a:lnTo>
                      <a:pt x="81" y="280"/>
                    </a:lnTo>
                    <a:lnTo>
                      <a:pt x="0" y="308"/>
                    </a:lnTo>
                    <a:moveTo>
                      <a:pt x="292" y="205"/>
                    </a:moveTo>
                    <a:lnTo>
                      <a:pt x="292" y="152"/>
                    </a:lnTo>
                    <a:lnTo>
                      <a:pt x="723" y="0"/>
                    </a:lnTo>
                    <a:lnTo>
                      <a:pt x="723" y="53"/>
                    </a:lnTo>
                    <a:lnTo>
                      <a:pt x="292" y="20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16" name="Freeform 2405"/>
              <p:cNvSpPr>
                <a:spLocks/>
              </p:cNvSpPr>
              <p:nvPr/>
            </p:nvSpPr>
            <p:spPr bwMode="auto">
              <a:xfrm>
                <a:off x="5796" y="1903"/>
                <a:ext cx="4" cy="21"/>
              </a:xfrm>
              <a:custGeom>
                <a:avLst/>
                <a:gdLst>
                  <a:gd name="T0" fmla="*/ 0 w 4"/>
                  <a:gd name="T1" fmla="*/ 21 h 21"/>
                  <a:gd name="T2" fmla="*/ 0 w 4"/>
                  <a:gd name="T3" fmla="*/ 2 h 21"/>
                  <a:gd name="T4" fmla="*/ 4 w 4"/>
                  <a:gd name="T5" fmla="*/ 0 h 21"/>
                  <a:gd name="T6" fmla="*/ 4 w 4"/>
                  <a:gd name="T7" fmla="*/ 20 h 21"/>
                  <a:gd name="T8" fmla="*/ 0 w 4"/>
                  <a:gd name="T9" fmla="*/ 21 h 21"/>
                </a:gdLst>
                <a:ahLst/>
                <a:cxnLst>
                  <a:cxn ang="0">
                    <a:pos x="T0" y="T1"/>
                  </a:cxn>
                  <a:cxn ang="0">
                    <a:pos x="T2" y="T3"/>
                  </a:cxn>
                  <a:cxn ang="0">
                    <a:pos x="T4" y="T5"/>
                  </a:cxn>
                  <a:cxn ang="0">
                    <a:pos x="T6" y="T7"/>
                  </a:cxn>
                  <a:cxn ang="0">
                    <a:pos x="T8" y="T9"/>
                  </a:cxn>
                </a:cxnLst>
                <a:rect l="0" t="0" r="r" b="b"/>
                <a:pathLst>
                  <a:path w="4" h="21">
                    <a:moveTo>
                      <a:pt x="0" y="21"/>
                    </a:moveTo>
                    <a:lnTo>
                      <a:pt x="0" y="2"/>
                    </a:lnTo>
                    <a:lnTo>
                      <a:pt x="4" y="0"/>
                    </a:lnTo>
                    <a:lnTo>
                      <a:pt x="4" y="20"/>
                    </a:lnTo>
                    <a:lnTo>
                      <a:pt x="0" y="2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17" name="Freeform 2406"/>
              <p:cNvSpPr>
                <a:spLocks noEditPoints="1"/>
              </p:cNvSpPr>
              <p:nvPr/>
            </p:nvSpPr>
            <p:spPr bwMode="auto">
              <a:xfrm>
                <a:off x="5722" y="1911"/>
                <a:ext cx="53" cy="33"/>
              </a:xfrm>
              <a:custGeom>
                <a:avLst/>
                <a:gdLst>
                  <a:gd name="T0" fmla="*/ 172 w 615"/>
                  <a:gd name="T1" fmla="*/ 375 h 375"/>
                  <a:gd name="T2" fmla="*/ 3 w 615"/>
                  <a:gd name="T3" fmla="*/ 292 h 375"/>
                  <a:gd name="T4" fmla="*/ 615 w 615"/>
                  <a:gd name="T5" fmla="*/ 75 h 375"/>
                  <a:gd name="T6" fmla="*/ 615 w 615"/>
                  <a:gd name="T7" fmla="*/ 228 h 375"/>
                  <a:gd name="T8" fmla="*/ 172 w 615"/>
                  <a:gd name="T9" fmla="*/ 375 h 375"/>
                  <a:gd name="T10" fmla="*/ 0 w 615"/>
                  <a:gd name="T11" fmla="*/ 240 h 375"/>
                  <a:gd name="T12" fmla="*/ 0 w 615"/>
                  <a:gd name="T13" fmla="*/ 204 h 375"/>
                  <a:gd name="T14" fmla="*/ 615 w 615"/>
                  <a:gd name="T15" fmla="*/ 0 h 375"/>
                  <a:gd name="T16" fmla="*/ 615 w 615"/>
                  <a:gd name="T17" fmla="*/ 22 h 375"/>
                  <a:gd name="T18" fmla="*/ 0 w 615"/>
                  <a:gd name="T19" fmla="*/ 24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5" h="375">
                    <a:moveTo>
                      <a:pt x="172" y="375"/>
                    </a:moveTo>
                    <a:lnTo>
                      <a:pt x="3" y="292"/>
                    </a:lnTo>
                    <a:lnTo>
                      <a:pt x="615" y="75"/>
                    </a:lnTo>
                    <a:lnTo>
                      <a:pt x="615" y="228"/>
                    </a:lnTo>
                    <a:lnTo>
                      <a:pt x="172" y="375"/>
                    </a:lnTo>
                    <a:moveTo>
                      <a:pt x="0" y="240"/>
                    </a:moveTo>
                    <a:lnTo>
                      <a:pt x="0" y="204"/>
                    </a:lnTo>
                    <a:lnTo>
                      <a:pt x="615" y="0"/>
                    </a:lnTo>
                    <a:lnTo>
                      <a:pt x="615" y="22"/>
                    </a:lnTo>
                    <a:lnTo>
                      <a:pt x="0" y="240"/>
                    </a:lnTo>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18" name="Freeform 2407"/>
              <p:cNvSpPr>
                <a:spLocks/>
              </p:cNvSpPr>
              <p:nvPr/>
            </p:nvSpPr>
            <p:spPr bwMode="auto">
              <a:xfrm>
                <a:off x="5722" y="1913"/>
                <a:ext cx="53" cy="24"/>
              </a:xfrm>
              <a:custGeom>
                <a:avLst/>
                <a:gdLst>
                  <a:gd name="T0" fmla="*/ 0 w 53"/>
                  <a:gd name="T1" fmla="*/ 24 h 24"/>
                  <a:gd name="T2" fmla="*/ 0 w 53"/>
                  <a:gd name="T3" fmla="*/ 23 h 24"/>
                  <a:gd name="T4" fmla="*/ 0 w 53"/>
                  <a:gd name="T5" fmla="*/ 19 h 24"/>
                  <a:gd name="T6" fmla="*/ 53 w 53"/>
                  <a:gd name="T7" fmla="*/ 0 h 24"/>
                  <a:gd name="T8" fmla="*/ 53 w 53"/>
                  <a:gd name="T9" fmla="*/ 5 h 24"/>
                  <a:gd name="T10" fmla="*/ 0 w 53"/>
                  <a:gd name="T11" fmla="*/ 24 h 24"/>
                </a:gdLst>
                <a:ahLst/>
                <a:cxnLst>
                  <a:cxn ang="0">
                    <a:pos x="T0" y="T1"/>
                  </a:cxn>
                  <a:cxn ang="0">
                    <a:pos x="T2" y="T3"/>
                  </a:cxn>
                  <a:cxn ang="0">
                    <a:pos x="T4" y="T5"/>
                  </a:cxn>
                  <a:cxn ang="0">
                    <a:pos x="T6" y="T7"/>
                  </a:cxn>
                  <a:cxn ang="0">
                    <a:pos x="T8" y="T9"/>
                  </a:cxn>
                  <a:cxn ang="0">
                    <a:pos x="T10" y="T11"/>
                  </a:cxn>
                </a:cxnLst>
                <a:rect l="0" t="0" r="r" b="b"/>
                <a:pathLst>
                  <a:path w="53" h="24">
                    <a:moveTo>
                      <a:pt x="0" y="24"/>
                    </a:moveTo>
                    <a:lnTo>
                      <a:pt x="0" y="23"/>
                    </a:lnTo>
                    <a:lnTo>
                      <a:pt x="0" y="19"/>
                    </a:lnTo>
                    <a:lnTo>
                      <a:pt x="53" y="0"/>
                    </a:lnTo>
                    <a:lnTo>
                      <a:pt x="53" y="5"/>
                    </a:lnTo>
                    <a:lnTo>
                      <a:pt x="0" y="2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19" name="Freeform 2408"/>
              <p:cNvSpPr>
                <a:spLocks/>
              </p:cNvSpPr>
              <p:nvPr/>
            </p:nvSpPr>
            <p:spPr bwMode="auto">
              <a:xfrm>
                <a:off x="5647" y="2130"/>
                <a:ext cx="115" cy="53"/>
              </a:xfrm>
              <a:custGeom>
                <a:avLst/>
                <a:gdLst>
                  <a:gd name="T0" fmla="*/ 0 w 115"/>
                  <a:gd name="T1" fmla="*/ 53 h 53"/>
                  <a:gd name="T2" fmla="*/ 0 w 115"/>
                  <a:gd name="T3" fmla="*/ 34 h 53"/>
                  <a:gd name="T4" fmla="*/ 115 w 115"/>
                  <a:gd name="T5" fmla="*/ 0 h 53"/>
                  <a:gd name="T6" fmla="*/ 115 w 115"/>
                  <a:gd name="T7" fmla="*/ 20 h 53"/>
                  <a:gd name="T8" fmla="*/ 0 w 115"/>
                  <a:gd name="T9" fmla="*/ 53 h 53"/>
                </a:gdLst>
                <a:ahLst/>
                <a:cxnLst>
                  <a:cxn ang="0">
                    <a:pos x="T0" y="T1"/>
                  </a:cxn>
                  <a:cxn ang="0">
                    <a:pos x="T2" y="T3"/>
                  </a:cxn>
                  <a:cxn ang="0">
                    <a:pos x="T4" y="T5"/>
                  </a:cxn>
                  <a:cxn ang="0">
                    <a:pos x="T6" y="T7"/>
                  </a:cxn>
                  <a:cxn ang="0">
                    <a:pos x="T8" y="T9"/>
                  </a:cxn>
                </a:cxnLst>
                <a:rect l="0" t="0" r="r" b="b"/>
                <a:pathLst>
                  <a:path w="115" h="53">
                    <a:moveTo>
                      <a:pt x="0" y="53"/>
                    </a:moveTo>
                    <a:lnTo>
                      <a:pt x="0" y="34"/>
                    </a:lnTo>
                    <a:lnTo>
                      <a:pt x="115" y="0"/>
                    </a:lnTo>
                    <a:lnTo>
                      <a:pt x="115" y="20"/>
                    </a:lnTo>
                    <a:lnTo>
                      <a:pt x="0" y="53"/>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20" name="Freeform 2409"/>
              <p:cNvSpPr>
                <a:spLocks noEditPoints="1"/>
              </p:cNvSpPr>
              <p:nvPr/>
            </p:nvSpPr>
            <p:spPr bwMode="auto">
              <a:xfrm>
                <a:off x="5576" y="2216"/>
                <a:ext cx="103" cy="46"/>
              </a:xfrm>
              <a:custGeom>
                <a:avLst/>
                <a:gdLst>
                  <a:gd name="T0" fmla="*/ 150 w 1185"/>
                  <a:gd name="T1" fmla="*/ 531 h 531"/>
                  <a:gd name="T2" fmla="*/ 150 w 1185"/>
                  <a:gd name="T3" fmla="*/ 303 h 531"/>
                  <a:gd name="T4" fmla="*/ 660 w 1185"/>
                  <a:gd name="T5" fmla="*/ 154 h 531"/>
                  <a:gd name="T6" fmla="*/ 660 w 1185"/>
                  <a:gd name="T7" fmla="*/ 382 h 531"/>
                  <a:gd name="T8" fmla="*/ 150 w 1185"/>
                  <a:gd name="T9" fmla="*/ 531 h 531"/>
                  <a:gd name="T10" fmla="*/ 0 w 1185"/>
                  <a:gd name="T11" fmla="*/ 531 h 531"/>
                  <a:gd name="T12" fmla="*/ 0 w 1185"/>
                  <a:gd name="T13" fmla="*/ 347 h 531"/>
                  <a:gd name="T14" fmla="*/ 100 w 1185"/>
                  <a:gd name="T15" fmla="*/ 318 h 531"/>
                  <a:gd name="T16" fmla="*/ 100 w 1185"/>
                  <a:gd name="T17" fmla="*/ 492 h 531"/>
                  <a:gd name="T18" fmla="*/ 0 w 1185"/>
                  <a:gd name="T19" fmla="*/ 531 h 531"/>
                  <a:gd name="T20" fmla="*/ 710 w 1185"/>
                  <a:gd name="T21" fmla="*/ 367 h 531"/>
                  <a:gd name="T22" fmla="*/ 710 w 1185"/>
                  <a:gd name="T23" fmla="*/ 139 h 531"/>
                  <a:gd name="T24" fmla="*/ 1185 w 1185"/>
                  <a:gd name="T25" fmla="*/ 0 h 531"/>
                  <a:gd name="T26" fmla="*/ 1185 w 1185"/>
                  <a:gd name="T27" fmla="*/ 228 h 531"/>
                  <a:gd name="T28" fmla="*/ 710 w 1185"/>
                  <a:gd name="T29" fmla="*/ 367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5" h="531">
                    <a:moveTo>
                      <a:pt x="150" y="531"/>
                    </a:moveTo>
                    <a:lnTo>
                      <a:pt x="150" y="303"/>
                    </a:lnTo>
                    <a:lnTo>
                      <a:pt x="660" y="154"/>
                    </a:lnTo>
                    <a:lnTo>
                      <a:pt x="660" y="382"/>
                    </a:lnTo>
                    <a:lnTo>
                      <a:pt x="150" y="531"/>
                    </a:lnTo>
                    <a:moveTo>
                      <a:pt x="0" y="531"/>
                    </a:moveTo>
                    <a:lnTo>
                      <a:pt x="0" y="347"/>
                    </a:lnTo>
                    <a:lnTo>
                      <a:pt x="100" y="318"/>
                    </a:lnTo>
                    <a:lnTo>
                      <a:pt x="100" y="492"/>
                    </a:lnTo>
                    <a:lnTo>
                      <a:pt x="0" y="531"/>
                    </a:lnTo>
                    <a:moveTo>
                      <a:pt x="710" y="367"/>
                    </a:moveTo>
                    <a:lnTo>
                      <a:pt x="710" y="139"/>
                    </a:lnTo>
                    <a:lnTo>
                      <a:pt x="1185" y="0"/>
                    </a:lnTo>
                    <a:lnTo>
                      <a:pt x="1185" y="228"/>
                    </a:lnTo>
                    <a:lnTo>
                      <a:pt x="710" y="367"/>
                    </a:lnTo>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21" name="Freeform 2410"/>
              <p:cNvSpPr>
                <a:spLocks/>
              </p:cNvSpPr>
              <p:nvPr/>
            </p:nvSpPr>
            <p:spPr bwMode="auto">
              <a:xfrm>
                <a:off x="5585" y="2243"/>
                <a:ext cx="4" cy="21"/>
              </a:xfrm>
              <a:custGeom>
                <a:avLst/>
                <a:gdLst>
                  <a:gd name="T0" fmla="*/ 0 w 4"/>
                  <a:gd name="T1" fmla="*/ 21 h 21"/>
                  <a:gd name="T2" fmla="*/ 3 w 4"/>
                  <a:gd name="T3" fmla="*/ 19 h 21"/>
                  <a:gd name="T4" fmla="*/ 1 w 4"/>
                  <a:gd name="T5" fmla="*/ 15 h 21"/>
                  <a:gd name="T6" fmla="*/ 0 w 4"/>
                  <a:gd name="T7" fmla="*/ 16 h 21"/>
                  <a:gd name="T8" fmla="*/ 0 w 4"/>
                  <a:gd name="T9" fmla="*/ 1 h 21"/>
                  <a:gd name="T10" fmla="*/ 4 w 4"/>
                  <a:gd name="T11" fmla="*/ 0 h 21"/>
                  <a:gd name="T12" fmla="*/ 4 w 4"/>
                  <a:gd name="T13" fmla="*/ 19 h 21"/>
                  <a:gd name="T14" fmla="*/ 0 w 4"/>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1">
                    <a:moveTo>
                      <a:pt x="0" y="21"/>
                    </a:moveTo>
                    <a:lnTo>
                      <a:pt x="3" y="19"/>
                    </a:lnTo>
                    <a:lnTo>
                      <a:pt x="1" y="15"/>
                    </a:lnTo>
                    <a:lnTo>
                      <a:pt x="0" y="16"/>
                    </a:lnTo>
                    <a:lnTo>
                      <a:pt x="0" y="1"/>
                    </a:lnTo>
                    <a:lnTo>
                      <a:pt x="4" y="0"/>
                    </a:lnTo>
                    <a:lnTo>
                      <a:pt x="4" y="19"/>
                    </a:lnTo>
                    <a:lnTo>
                      <a:pt x="0" y="2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22" name="Freeform 2411"/>
              <p:cNvSpPr>
                <a:spLocks/>
              </p:cNvSpPr>
              <p:nvPr/>
            </p:nvSpPr>
            <p:spPr bwMode="auto">
              <a:xfrm>
                <a:off x="5633" y="2228"/>
                <a:ext cx="5" cy="21"/>
              </a:xfrm>
              <a:custGeom>
                <a:avLst/>
                <a:gdLst>
                  <a:gd name="T0" fmla="*/ 0 w 5"/>
                  <a:gd name="T1" fmla="*/ 21 h 21"/>
                  <a:gd name="T2" fmla="*/ 0 w 5"/>
                  <a:gd name="T3" fmla="*/ 2 h 21"/>
                  <a:gd name="T4" fmla="*/ 5 w 5"/>
                  <a:gd name="T5" fmla="*/ 0 h 21"/>
                  <a:gd name="T6" fmla="*/ 5 w 5"/>
                  <a:gd name="T7" fmla="*/ 20 h 21"/>
                  <a:gd name="T8" fmla="*/ 0 w 5"/>
                  <a:gd name="T9" fmla="*/ 21 h 21"/>
                </a:gdLst>
                <a:ahLst/>
                <a:cxnLst>
                  <a:cxn ang="0">
                    <a:pos x="T0" y="T1"/>
                  </a:cxn>
                  <a:cxn ang="0">
                    <a:pos x="T2" y="T3"/>
                  </a:cxn>
                  <a:cxn ang="0">
                    <a:pos x="T4" y="T5"/>
                  </a:cxn>
                  <a:cxn ang="0">
                    <a:pos x="T6" y="T7"/>
                  </a:cxn>
                  <a:cxn ang="0">
                    <a:pos x="T8" y="T9"/>
                  </a:cxn>
                </a:cxnLst>
                <a:rect l="0" t="0" r="r" b="b"/>
                <a:pathLst>
                  <a:path w="5" h="21">
                    <a:moveTo>
                      <a:pt x="0" y="21"/>
                    </a:moveTo>
                    <a:lnTo>
                      <a:pt x="0" y="2"/>
                    </a:lnTo>
                    <a:lnTo>
                      <a:pt x="5" y="0"/>
                    </a:lnTo>
                    <a:lnTo>
                      <a:pt x="5" y="20"/>
                    </a:lnTo>
                    <a:lnTo>
                      <a:pt x="0" y="2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23" name="Freeform 2412"/>
              <p:cNvSpPr>
                <a:spLocks/>
              </p:cNvSpPr>
              <p:nvPr/>
            </p:nvSpPr>
            <p:spPr bwMode="auto">
              <a:xfrm>
                <a:off x="5576" y="2258"/>
                <a:ext cx="12" cy="8"/>
              </a:xfrm>
              <a:custGeom>
                <a:avLst/>
                <a:gdLst>
                  <a:gd name="T0" fmla="*/ 0 w 12"/>
                  <a:gd name="T1" fmla="*/ 8 h 8"/>
                  <a:gd name="T2" fmla="*/ 0 w 12"/>
                  <a:gd name="T3" fmla="*/ 4 h 8"/>
                  <a:gd name="T4" fmla="*/ 9 w 12"/>
                  <a:gd name="T5" fmla="*/ 1 h 8"/>
                  <a:gd name="T6" fmla="*/ 10 w 12"/>
                  <a:gd name="T7" fmla="*/ 0 h 8"/>
                  <a:gd name="T8" fmla="*/ 12 w 12"/>
                  <a:gd name="T9" fmla="*/ 4 h 8"/>
                  <a:gd name="T10" fmla="*/ 9 w 12"/>
                  <a:gd name="T11" fmla="*/ 6 h 8"/>
                  <a:gd name="T12" fmla="*/ 0 w 12"/>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0" y="8"/>
                    </a:moveTo>
                    <a:lnTo>
                      <a:pt x="0" y="4"/>
                    </a:lnTo>
                    <a:lnTo>
                      <a:pt x="9" y="1"/>
                    </a:lnTo>
                    <a:lnTo>
                      <a:pt x="10" y="0"/>
                    </a:lnTo>
                    <a:lnTo>
                      <a:pt x="12" y="4"/>
                    </a:lnTo>
                    <a:lnTo>
                      <a:pt x="9" y="6"/>
                    </a:lnTo>
                    <a:lnTo>
                      <a:pt x="0"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24" name="Freeform 2413"/>
              <p:cNvSpPr>
                <a:spLocks noEditPoints="1"/>
              </p:cNvSpPr>
              <p:nvPr/>
            </p:nvSpPr>
            <p:spPr bwMode="auto">
              <a:xfrm>
                <a:off x="5563" y="2246"/>
                <a:ext cx="13" cy="21"/>
              </a:xfrm>
              <a:custGeom>
                <a:avLst/>
                <a:gdLst>
                  <a:gd name="T0" fmla="*/ 0 w 153"/>
                  <a:gd name="T1" fmla="*/ 241 h 241"/>
                  <a:gd name="T2" fmla="*/ 0 w 153"/>
                  <a:gd name="T3" fmla="*/ 45 h 241"/>
                  <a:gd name="T4" fmla="*/ 97 w 153"/>
                  <a:gd name="T5" fmla="*/ 16 h 241"/>
                  <a:gd name="T6" fmla="*/ 97 w 153"/>
                  <a:gd name="T7" fmla="*/ 205 h 241"/>
                  <a:gd name="T8" fmla="*/ 0 w 153"/>
                  <a:gd name="T9" fmla="*/ 241 h 241"/>
                  <a:gd name="T10" fmla="*/ 146 w 153"/>
                  <a:gd name="T11" fmla="*/ 186 h 241"/>
                  <a:gd name="T12" fmla="*/ 146 w 153"/>
                  <a:gd name="T13" fmla="*/ 2 h 241"/>
                  <a:gd name="T14" fmla="*/ 153 w 153"/>
                  <a:gd name="T15" fmla="*/ 0 h 241"/>
                  <a:gd name="T16" fmla="*/ 153 w 153"/>
                  <a:gd name="T17" fmla="*/ 184 h 241"/>
                  <a:gd name="T18" fmla="*/ 146 w 153"/>
                  <a:gd name="T19" fmla="*/ 186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241">
                    <a:moveTo>
                      <a:pt x="0" y="241"/>
                    </a:moveTo>
                    <a:lnTo>
                      <a:pt x="0" y="45"/>
                    </a:lnTo>
                    <a:lnTo>
                      <a:pt x="97" y="16"/>
                    </a:lnTo>
                    <a:lnTo>
                      <a:pt x="97" y="205"/>
                    </a:lnTo>
                    <a:lnTo>
                      <a:pt x="0" y="241"/>
                    </a:lnTo>
                    <a:moveTo>
                      <a:pt x="146" y="186"/>
                    </a:moveTo>
                    <a:lnTo>
                      <a:pt x="146" y="2"/>
                    </a:lnTo>
                    <a:lnTo>
                      <a:pt x="153" y="0"/>
                    </a:lnTo>
                    <a:lnTo>
                      <a:pt x="153" y="184"/>
                    </a:lnTo>
                    <a:lnTo>
                      <a:pt x="146" y="186"/>
                    </a:lnTo>
                  </a:path>
                </a:pathLst>
              </a:custGeom>
              <a:solidFill>
                <a:srgbClr val="2C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25" name="Freeform 2414"/>
              <p:cNvSpPr>
                <a:spLocks noEditPoints="1"/>
              </p:cNvSpPr>
              <p:nvPr/>
            </p:nvSpPr>
            <p:spPr bwMode="auto">
              <a:xfrm>
                <a:off x="5563" y="2262"/>
                <a:ext cx="13" cy="8"/>
              </a:xfrm>
              <a:custGeom>
                <a:avLst/>
                <a:gdLst>
                  <a:gd name="T0" fmla="*/ 0 w 153"/>
                  <a:gd name="T1" fmla="*/ 89 h 89"/>
                  <a:gd name="T2" fmla="*/ 0 w 153"/>
                  <a:gd name="T3" fmla="*/ 57 h 89"/>
                  <a:gd name="T4" fmla="*/ 97 w 153"/>
                  <a:gd name="T5" fmla="*/ 21 h 89"/>
                  <a:gd name="T6" fmla="*/ 97 w 153"/>
                  <a:gd name="T7" fmla="*/ 60 h 89"/>
                  <a:gd name="T8" fmla="*/ 0 w 153"/>
                  <a:gd name="T9" fmla="*/ 89 h 89"/>
                  <a:gd name="T10" fmla="*/ 146 w 153"/>
                  <a:gd name="T11" fmla="*/ 46 h 89"/>
                  <a:gd name="T12" fmla="*/ 146 w 153"/>
                  <a:gd name="T13" fmla="*/ 2 h 89"/>
                  <a:gd name="T14" fmla="*/ 153 w 153"/>
                  <a:gd name="T15" fmla="*/ 0 h 89"/>
                  <a:gd name="T16" fmla="*/ 153 w 153"/>
                  <a:gd name="T17" fmla="*/ 44 h 89"/>
                  <a:gd name="T18" fmla="*/ 146 w 153"/>
                  <a:gd name="T19" fmla="*/ 4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89">
                    <a:moveTo>
                      <a:pt x="0" y="89"/>
                    </a:moveTo>
                    <a:lnTo>
                      <a:pt x="0" y="57"/>
                    </a:lnTo>
                    <a:lnTo>
                      <a:pt x="97" y="21"/>
                    </a:lnTo>
                    <a:lnTo>
                      <a:pt x="97" y="60"/>
                    </a:lnTo>
                    <a:lnTo>
                      <a:pt x="0" y="89"/>
                    </a:lnTo>
                    <a:moveTo>
                      <a:pt x="146" y="46"/>
                    </a:moveTo>
                    <a:lnTo>
                      <a:pt x="146" y="2"/>
                    </a:lnTo>
                    <a:lnTo>
                      <a:pt x="153" y="0"/>
                    </a:lnTo>
                    <a:lnTo>
                      <a:pt x="153" y="44"/>
                    </a:lnTo>
                    <a:lnTo>
                      <a:pt x="146" y="4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26" name="Freeform 2415"/>
              <p:cNvSpPr>
                <a:spLocks/>
              </p:cNvSpPr>
              <p:nvPr/>
            </p:nvSpPr>
            <p:spPr bwMode="auto">
              <a:xfrm>
                <a:off x="5571" y="2247"/>
                <a:ext cx="5" cy="21"/>
              </a:xfrm>
              <a:custGeom>
                <a:avLst/>
                <a:gdLst>
                  <a:gd name="T0" fmla="*/ 0 w 5"/>
                  <a:gd name="T1" fmla="*/ 21 h 21"/>
                  <a:gd name="T2" fmla="*/ 0 w 5"/>
                  <a:gd name="T3" fmla="*/ 1 h 21"/>
                  <a:gd name="T4" fmla="*/ 5 w 5"/>
                  <a:gd name="T5" fmla="*/ 0 h 21"/>
                  <a:gd name="T6" fmla="*/ 5 w 5"/>
                  <a:gd name="T7" fmla="*/ 19 h 21"/>
                  <a:gd name="T8" fmla="*/ 0 w 5"/>
                  <a:gd name="T9" fmla="*/ 21 h 21"/>
                </a:gdLst>
                <a:ahLst/>
                <a:cxnLst>
                  <a:cxn ang="0">
                    <a:pos x="T0" y="T1"/>
                  </a:cxn>
                  <a:cxn ang="0">
                    <a:pos x="T2" y="T3"/>
                  </a:cxn>
                  <a:cxn ang="0">
                    <a:pos x="T4" y="T5"/>
                  </a:cxn>
                  <a:cxn ang="0">
                    <a:pos x="T6" y="T7"/>
                  </a:cxn>
                  <a:cxn ang="0">
                    <a:pos x="T8" y="T9"/>
                  </a:cxn>
                </a:cxnLst>
                <a:rect l="0" t="0" r="r" b="b"/>
                <a:pathLst>
                  <a:path w="5" h="21">
                    <a:moveTo>
                      <a:pt x="0" y="21"/>
                    </a:moveTo>
                    <a:lnTo>
                      <a:pt x="0" y="1"/>
                    </a:lnTo>
                    <a:lnTo>
                      <a:pt x="5" y="0"/>
                    </a:lnTo>
                    <a:lnTo>
                      <a:pt x="5" y="19"/>
                    </a:lnTo>
                    <a:lnTo>
                      <a:pt x="0" y="2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27" name="Freeform 2416"/>
              <p:cNvSpPr>
                <a:spLocks/>
              </p:cNvSpPr>
              <p:nvPr/>
            </p:nvSpPr>
            <p:spPr bwMode="auto">
              <a:xfrm>
                <a:off x="5546" y="2213"/>
                <a:ext cx="14" cy="13"/>
              </a:xfrm>
              <a:custGeom>
                <a:avLst/>
                <a:gdLst>
                  <a:gd name="T0" fmla="*/ 0 w 14"/>
                  <a:gd name="T1" fmla="*/ 13 h 13"/>
                  <a:gd name="T2" fmla="*/ 0 w 14"/>
                  <a:gd name="T3" fmla="*/ 4 h 13"/>
                  <a:gd name="T4" fmla="*/ 14 w 14"/>
                  <a:gd name="T5" fmla="*/ 0 h 13"/>
                  <a:gd name="T6" fmla="*/ 14 w 14"/>
                  <a:gd name="T7" fmla="*/ 8 h 13"/>
                  <a:gd name="T8" fmla="*/ 0 w 14"/>
                  <a:gd name="T9" fmla="*/ 13 h 13"/>
                </a:gdLst>
                <a:ahLst/>
                <a:cxnLst>
                  <a:cxn ang="0">
                    <a:pos x="T0" y="T1"/>
                  </a:cxn>
                  <a:cxn ang="0">
                    <a:pos x="T2" y="T3"/>
                  </a:cxn>
                  <a:cxn ang="0">
                    <a:pos x="T4" y="T5"/>
                  </a:cxn>
                  <a:cxn ang="0">
                    <a:pos x="T6" y="T7"/>
                  </a:cxn>
                  <a:cxn ang="0">
                    <a:pos x="T8" y="T9"/>
                  </a:cxn>
                </a:cxnLst>
                <a:rect l="0" t="0" r="r" b="b"/>
                <a:pathLst>
                  <a:path w="14" h="13">
                    <a:moveTo>
                      <a:pt x="0" y="13"/>
                    </a:moveTo>
                    <a:lnTo>
                      <a:pt x="0" y="4"/>
                    </a:lnTo>
                    <a:lnTo>
                      <a:pt x="14" y="0"/>
                    </a:lnTo>
                    <a:lnTo>
                      <a:pt x="14" y="8"/>
                    </a:lnTo>
                    <a:lnTo>
                      <a:pt x="0" y="13"/>
                    </a:lnTo>
                    <a:close/>
                  </a:path>
                </a:pathLst>
              </a:custGeom>
              <a:solidFill>
                <a:srgbClr val="2C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28" name="Freeform 2417"/>
              <p:cNvSpPr>
                <a:spLocks/>
              </p:cNvSpPr>
              <p:nvPr/>
            </p:nvSpPr>
            <p:spPr bwMode="auto">
              <a:xfrm>
                <a:off x="5546" y="2221"/>
                <a:ext cx="14" cy="9"/>
              </a:xfrm>
              <a:custGeom>
                <a:avLst/>
                <a:gdLst>
                  <a:gd name="T0" fmla="*/ 0 w 14"/>
                  <a:gd name="T1" fmla="*/ 9 h 9"/>
                  <a:gd name="T2" fmla="*/ 0 w 14"/>
                  <a:gd name="T3" fmla="*/ 5 h 9"/>
                  <a:gd name="T4" fmla="*/ 14 w 14"/>
                  <a:gd name="T5" fmla="*/ 0 h 9"/>
                  <a:gd name="T6" fmla="*/ 14 w 14"/>
                  <a:gd name="T7" fmla="*/ 4 h 9"/>
                  <a:gd name="T8" fmla="*/ 0 w 14"/>
                  <a:gd name="T9" fmla="*/ 9 h 9"/>
                </a:gdLst>
                <a:ahLst/>
                <a:cxnLst>
                  <a:cxn ang="0">
                    <a:pos x="T0" y="T1"/>
                  </a:cxn>
                  <a:cxn ang="0">
                    <a:pos x="T2" y="T3"/>
                  </a:cxn>
                  <a:cxn ang="0">
                    <a:pos x="T4" y="T5"/>
                  </a:cxn>
                  <a:cxn ang="0">
                    <a:pos x="T6" y="T7"/>
                  </a:cxn>
                  <a:cxn ang="0">
                    <a:pos x="T8" y="T9"/>
                  </a:cxn>
                </a:cxnLst>
                <a:rect l="0" t="0" r="r" b="b"/>
                <a:pathLst>
                  <a:path w="14" h="9">
                    <a:moveTo>
                      <a:pt x="0" y="9"/>
                    </a:moveTo>
                    <a:lnTo>
                      <a:pt x="0" y="5"/>
                    </a:lnTo>
                    <a:lnTo>
                      <a:pt x="14" y="0"/>
                    </a:lnTo>
                    <a:lnTo>
                      <a:pt x="14" y="4"/>
                    </a:lnTo>
                    <a:lnTo>
                      <a:pt x="0"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29" name="Freeform 2418"/>
              <p:cNvSpPr>
                <a:spLocks/>
              </p:cNvSpPr>
              <p:nvPr/>
            </p:nvSpPr>
            <p:spPr bwMode="auto">
              <a:xfrm>
                <a:off x="5488" y="2240"/>
                <a:ext cx="0" cy="8"/>
              </a:xfrm>
              <a:custGeom>
                <a:avLst/>
                <a:gdLst>
                  <a:gd name="T0" fmla="*/ 8 h 8"/>
                  <a:gd name="T1" fmla="*/ 0 h 8"/>
                  <a:gd name="T2" fmla="*/ 0 h 8"/>
                  <a:gd name="T3" fmla="*/ 7 h 8"/>
                  <a:gd name="T4" fmla="*/ 8 h 8"/>
                </a:gdLst>
                <a:ahLst/>
                <a:cxnLst>
                  <a:cxn ang="0">
                    <a:pos x="0" y="T0"/>
                  </a:cxn>
                  <a:cxn ang="0">
                    <a:pos x="0" y="T1"/>
                  </a:cxn>
                  <a:cxn ang="0">
                    <a:pos x="0" y="T2"/>
                  </a:cxn>
                  <a:cxn ang="0">
                    <a:pos x="0" y="T3"/>
                  </a:cxn>
                  <a:cxn ang="0">
                    <a:pos x="0" y="T4"/>
                  </a:cxn>
                </a:cxnLst>
                <a:rect l="0" t="0" r="r" b="b"/>
                <a:pathLst>
                  <a:path h="8">
                    <a:moveTo>
                      <a:pt x="0" y="8"/>
                    </a:moveTo>
                    <a:lnTo>
                      <a:pt x="0" y="0"/>
                    </a:lnTo>
                    <a:lnTo>
                      <a:pt x="0" y="0"/>
                    </a:lnTo>
                    <a:lnTo>
                      <a:pt x="0" y="7"/>
                    </a:lnTo>
                    <a:lnTo>
                      <a:pt x="0" y="8"/>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30" name="Freeform 2419"/>
              <p:cNvSpPr>
                <a:spLocks/>
              </p:cNvSpPr>
              <p:nvPr/>
            </p:nvSpPr>
            <p:spPr bwMode="auto">
              <a:xfrm>
                <a:off x="5488" y="2235"/>
                <a:ext cx="17" cy="12"/>
              </a:xfrm>
              <a:custGeom>
                <a:avLst/>
                <a:gdLst>
                  <a:gd name="T0" fmla="*/ 0 w 17"/>
                  <a:gd name="T1" fmla="*/ 12 h 12"/>
                  <a:gd name="T2" fmla="*/ 0 w 17"/>
                  <a:gd name="T3" fmla="*/ 5 h 12"/>
                  <a:gd name="T4" fmla="*/ 17 w 17"/>
                  <a:gd name="T5" fmla="*/ 0 h 12"/>
                  <a:gd name="T6" fmla="*/ 17 w 17"/>
                  <a:gd name="T7" fmla="*/ 7 h 12"/>
                  <a:gd name="T8" fmla="*/ 0 w 17"/>
                  <a:gd name="T9" fmla="*/ 12 h 12"/>
                </a:gdLst>
                <a:ahLst/>
                <a:cxnLst>
                  <a:cxn ang="0">
                    <a:pos x="T0" y="T1"/>
                  </a:cxn>
                  <a:cxn ang="0">
                    <a:pos x="T2" y="T3"/>
                  </a:cxn>
                  <a:cxn ang="0">
                    <a:pos x="T4" y="T5"/>
                  </a:cxn>
                  <a:cxn ang="0">
                    <a:pos x="T6" y="T7"/>
                  </a:cxn>
                  <a:cxn ang="0">
                    <a:pos x="T8" y="T9"/>
                  </a:cxn>
                </a:cxnLst>
                <a:rect l="0" t="0" r="r" b="b"/>
                <a:pathLst>
                  <a:path w="17" h="12">
                    <a:moveTo>
                      <a:pt x="0" y="12"/>
                    </a:moveTo>
                    <a:lnTo>
                      <a:pt x="0" y="5"/>
                    </a:lnTo>
                    <a:lnTo>
                      <a:pt x="17" y="0"/>
                    </a:lnTo>
                    <a:lnTo>
                      <a:pt x="17" y="7"/>
                    </a:lnTo>
                    <a:lnTo>
                      <a:pt x="0" y="12"/>
                    </a:lnTo>
                    <a:close/>
                  </a:path>
                </a:pathLst>
              </a:custGeom>
              <a:solidFill>
                <a:srgbClr val="2C2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31" name="Freeform 2420"/>
              <p:cNvSpPr>
                <a:spLocks noEditPoints="1"/>
              </p:cNvSpPr>
              <p:nvPr/>
            </p:nvSpPr>
            <p:spPr bwMode="auto">
              <a:xfrm>
                <a:off x="5505" y="2217"/>
                <a:ext cx="41" cy="25"/>
              </a:xfrm>
              <a:custGeom>
                <a:avLst/>
                <a:gdLst>
                  <a:gd name="T0" fmla="*/ 0 w 476"/>
                  <a:gd name="T1" fmla="*/ 290 h 290"/>
                  <a:gd name="T2" fmla="*/ 0 w 476"/>
                  <a:gd name="T3" fmla="*/ 199 h 290"/>
                  <a:gd name="T4" fmla="*/ 211 w 476"/>
                  <a:gd name="T5" fmla="*/ 130 h 290"/>
                  <a:gd name="T6" fmla="*/ 211 w 476"/>
                  <a:gd name="T7" fmla="*/ 224 h 290"/>
                  <a:gd name="T8" fmla="*/ 0 w 476"/>
                  <a:gd name="T9" fmla="*/ 290 h 290"/>
                  <a:gd name="T10" fmla="*/ 261 w 476"/>
                  <a:gd name="T11" fmla="*/ 186 h 290"/>
                  <a:gd name="T12" fmla="*/ 261 w 476"/>
                  <a:gd name="T13" fmla="*/ 113 h 290"/>
                  <a:gd name="T14" fmla="*/ 454 w 476"/>
                  <a:gd name="T15" fmla="*/ 50 h 290"/>
                  <a:gd name="T16" fmla="*/ 454 w 476"/>
                  <a:gd name="T17" fmla="*/ 7 h 290"/>
                  <a:gd name="T18" fmla="*/ 476 w 476"/>
                  <a:gd name="T19" fmla="*/ 0 h 290"/>
                  <a:gd name="T20" fmla="*/ 476 w 476"/>
                  <a:gd name="T21" fmla="*/ 105 h 290"/>
                  <a:gd name="T22" fmla="*/ 261 w 476"/>
                  <a:gd name="T23" fmla="*/ 18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6" h="290">
                    <a:moveTo>
                      <a:pt x="0" y="290"/>
                    </a:moveTo>
                    <a:lnTo>
                      <a:pt x="0" y="199"/>
                    </a:lnTo>
                    <a:lnTo>
                      <a:pt x="211" y="130"/>
                    </a:lnTo>
                    <a:lnTo>
                      <a:pt x="211" y="224"/>
                    </a:lnTo>
                    <a:lnTo>
                      <a:pt x="0" y="290"/>
                    </a:lnTo>
                    <a:moveTo>
                      <a:pt x="261" y="186"/>
                    </a:moveTo>
                    <a:lnTo>
                      <a:pt x="261" y="113"/>
                    </a:lnTo>
                    <a:lnTo>
                      <a:pt x="454" y="50"/>
                    </a:lnTo>
                    <a:lnTo>
                      <a:pt x="454" y="7"/>
                    </a:lnTo>
                    <a:lnTo>
                      <a:pt x="476" y="0"/>
                    </a:lnTo>
                    <a:lnTo>
                      <a:pt x="476" y="105"/>
                    </a:lnTo>
                    <a:lnTo>
                      <a:pt x="261" y="186"/>
                    </a:lnTo>
                  </a:path>
                </a:pathLst>
              </a:custGeom>
              <a:solidFill>
                <a:srgbClr val="2423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32" name="Freeform 2421"/>
              <p:cNvSpPr>
                <a:spLocks/>
              </p:cNvSpPr>
              <p:nvPr/>
            </p:nvSpPr>
            <p:spPr bwMode="auto">
              <a:xfrm>
                <a:off x="5527" y="2226"/>
                <a:ext cx="19" cy="9"/>
              </a:xfrm>
              <a:custGeom>
                <a:avLst/>
                <a:gdLst>
                  <a:gd name="T0" fmla="*/ 0 w 19"/>
                  <a:gd name="T1" fmla="*/ 9 h 9"/>
                  <a:gd name="T2" fmla="*/ 0 w 19"/>
                  <a:gd name="T3" fmla="*/ 7 h 9"/>
                  <a:gd name="T4" fmla="*/ 19 w 19"/>
                  <a:gd name="T5" fmla="*/ 0 h 9"/>
                  <a:gd name="T6" fmla="*/ 19 w 19"/>
                  <a:gd name="T7" fmla="*/ 4 h 9"/>
                  <a:gd name="T8" fmla="*/ 0 w 19"/>
                  <a:gd name="T9" fmla="*/ 9 h 9"/>
                </a:gdLst>
                <a:ahLst/>
                <a:cxnLst>
                  <a:cxn ang="0">
                    <a:pos x="T0" y="T1"/>
                  </a:cxn>
                  <a:cxn ang="0">
                    <a:pos x="T2" y="T3"/>
                  </a:cxn>
                  <a:cxn ang="0">
                    <a:pos x="T4" y="T5"/>
                  </a:cxn>
                  <a:cxn ang="0">
                    <a:pos x="T6" y="T7"/>
                  </a:cxn>
                  <a:cxn ang="0">
                    <a:pos x="T8" y="T9"/>
                  </a:cxn>
                </a:cxnLst>
                <a:rect l="0" t="0" r="r" b="b"/>
                <a:pathLst>
                  <a:path w="19" h="9">
                    <a:moveTo>
                      <a:pt x="0" y="9"/>
                    </a:moveTo>
                    <a:lnTo>
                      <a:pt x="0" y="7"/>
                    </a:lnTo>
                    <a:lnTo>
                      <a:pt x="19" y="0"/>
                    </a:lnTo>
                    <a:lnTo>
                      <a:pt x="19" y="4"/>
                    </a:lnTo>
                    <a:lnTo>
                      <a:pt x="0"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33" name="Freeform 2422"/>
              <p:cNvSpPr>
                <a:spLocks/>
              </p:cNvSpPr>
              <p:nvPr/>
            </p:nvSpPr>
            <p:spPr bwMode="auto">
              <a:xfrm>
                <a:off x="5523" y="2227"/>
                <a:ext cx="4" cy="10"/>
              </a:xfrm>
              <a:custGeom>
                <a:avLst/>
                <a:gdLst>
                  <a:gd name="T0" fmla="*/ 0 w 4"/>
                  <a:gd name="T1" fmla="*/ 10 h 10"/>
                  <a:gd name="T2" fmla="*/ 0 w 4"/>
                  <a:gd name="T3" fmla="*/ 2 h 10"/>
                  <a:gd name="T4" fmla="*/ 4 w 4"/>
                  <a:gd name="T5" fmla="*/ 0 h 10"/>
                  <a:gd name="T6" fmla="*/ 4 w 4"/>
                  <a:gd name="T7" fmla="*/ 8 h 10"/>
                  <a:gd name="T8" fmla="*/ 0 w 4"/>
                  <a:gd name="T9" fmla="*/ 10 h 10"/>
                </a:gdLst>
                <a:ahLst/>
                <a:cxnLst>
                  <a:cxn ang="0">
                    <a:pos x="T0" y="T1"/>
                  </a:cxn>
                  <a:cxn ang="0">
                    <a:pos x="T2" y="T3"/>
                  </a:cxn>
                  <a:cxn ang="0">
                    <a:pos x="T4" y="T5"/>
                  </a:cxn>
                  <a:cxn ang="0">
                    <a:pos x="T6" y="T7"/>
                  </a:cxn>
                  <a:cxn ang="0">
                    <a:pos x="T8" y="T9"/>
                  </a:cxn>
                </a:cxnLst>
                <a:rect l="0" t="0" r="r" b="b"/>
                <a:pathLst>
                  <a:path w="4" h="10">
                    <a:moveTo>
                      <a:pt x="0" y="10"/>
                    </a:moveTo>
                    <a:lnTo>
                      <a:pt x="0" y="2"/>
                    </a:lnTo>
                    <a:lnTo>
                      <a:pt x="4" y="0"/>
                    </a:lnTo>
                    <a:lnTo>
                      <a:pt x="4" y="8"/>
                    </a:lnTo>
                    <a:lnTo>
                      <a:pt x="0" y="1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34" name="Rectangle 2423"/>
              <p:cNvSpPr>
                <a:spLocks noChangeArrowheads="1"/>
              </p:cNvSpPr>
              <p:nvPr/>
            </p:nvSpPr>
            <p:spPr bwMode="auto">
              <a:xfrm>
                <a:off x="5488" y="2235"/>
                <a:ext cx="1" cy="5"/>
              </a:xfrm>
              <a:prstGeom prst="rect">
                <a:avLst/>
              </a:prstGeom>
              <a:solidFill>
                <a:srgbClr val="2C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35" name="Freeform 2424"/>
              <p:cNvSpPr>
                <a:spLocks/>
              </p:cNvSpPr>
              <p:nvPr/>
            </p:nvSpPr>
            <p:spPr bwMode="auto">
              <a:xfrm>
                <a:off x="5488" y="2230"/>
                <a:ext cx="17" cy="10"/>
              </a:xfrm>
              <a:custGeom>
                <a:avLst/>
                <a:gdLst>
                  <a:gd name="T0" fmla="*/ 0 w 17"/>
                  <a:gd name="T1" fmla="*/ 10 h 10"/>
                  <a:gd name="T2" fmla="*/ 0 w 17"/>
                  <a:gd name="T3" fmla="*/ 5 h 10"/>
                  <a:gd name="T4" fmla="*/ 17 w 17"/>
                  <a:gd name="T5" fmla="*/ 0 h 10"/>
                  <a:gd name="T6" fmla="*/ 17 w 17"/>
                  <a:gd name="T7" fmla="*/ 5 h 10"/>
                  <a:gd name="T8" fmla="*/ 0 w 17"/>
                  <a:gd name="T9" fmla="*/ 10 h 10"/>
                </a:gdLst>
                <a:ahLst/>
                <a:cxnLst>
                  <a:cxn ang="0">
                    <a:pos x="T0" y="T1"/>
                  </a:cxn>
                  <a:cxn ang="0">
                    <a:pos x="T2" y="T3"/>
                  </a:cxn>
                  <a:cxn ang="0">
                    <a:pos x="T4" y="T5"/>
                  </a:cxn>
                  <a:cxn ang="0">
                    <a:pos x="T6" y="T7"/>
                  </a:cxn>
                  <a:cxn ang="0">
                    <a:pos x="T8" y="T9"/>
                  </a:cxn>
                </a:cxnLst>
                <a:rect l="0" t="0" r="r" b="b"/>
                <a:pathLst>
                  <a:path w="17" h="10">
                    <a:moveTo>
                      <a:pt x="0" y="10"/>
                    </a:moveTo>
                    <a:lnTo>
                      <a:pt x="0" y="5"/>
                    </a:lnTo>
                    <a:lnTo>
                      <a:pt x="17" y="0"/>
                    </a:lnTo>
                    <a:lnTo>
                      <a:pt x="17" y="5"/>
                    </a:lnTo>
                    <a:lnTo>
                      <a:pt x="0" y="10"/>
                    </a:lnTo>
                    <a:close/>
                  </a:path>
                </a:pathLst>
              </a:custGeom>
              <a:solidFill>
                <a:srgbClr val="2423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36" name="Freeform 2425"/>
              <p:cNvSpPr>
                <a:spLocks noEditPoints="1"/>
              </p:cNvSpPr>
              <p:nvPr/>
            </p:nvSpPr>
            <p:spPr bwMode="auto">
              <a:xfrm>
                <a:off x="5505" y="2218"/>
                <a:ext cx="39" cy="17"/>
              </a:xfrm>
              <a:custGeom>
                <a:avLst/>
                <a:gdLst>
                  <a:gd name="T0" fmla="*/ 0 w 454"/>
                  <a:gd name="T1" fmla="*/ 192 h 192"/>
                  <a:gd name="T2" fmla="*/ 0 w 454"/>
                  <a:gd name="T3" fmla="*/ 141 h 192"/>
                  <a:gd name="T4" fmla="*/ 211 w 454"/>
                  <a:gd name="T5" fmla="*/ 75 h 192"/>
                  <a:gd name="T6" fmla="*/ 211 w 454"/>
                  <a:gd name="T7" fmla="*/ 123 h 192"/>
                  <a:gd name="T8" fmla="*/ 0 w 454"/>
                  <a:gd name="T9" fmla="*/ 192 h 192"/>
                  <a:gd name="T10" fmla="*/ 261 w 454"/>
                  <a:gd name="T11" fmla="*/ 106 h 192"/>
                  <a:gd name="T12" fmla="*/ 261 w 454"/>
                  <a:gd name="T13" fmla="*/ 60 h 192"/>
                  <a:gd name="T14" fmla="*/ 454 w 454"/>
                  <a:gd name="T15" fmla="*/ 0 h 192"/>
                  <a:gd name="T16" fmla="*/ 454 w 454"/>
                  <a:gd name="T17" fmla="*/ 43 h 192"/>
                  <a:gd name="T18" fmla="*/ 261 w 454"/>
                  <a:gd name="T19" fmla="*/ 10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4" h="192">
                    <a:moveTo>
                      <a:pt x="0" y="192"/>
                    </a:moveTo>
                    <a:lnTo>
                      <a:pt x="0" y="141"/>
                    </a:lnTo>
                    <a:lnTo>
                      <a:pt x="211" y="75"/>
                    </a:lnTo>
                    <a:lnTo>
                      <a:pt x="211" y="123"/>
                    </a:lnTo>
                    <a:lnTo>
                      <a:pt x="0" y="192"/>
                    </a:lnTo>
                    <a:moveTo>
                      <a:pt x="261" y="106"/>
                    </a:moveTo>
                    <a:lnTo>
                      <a:pt x="261" y="60"/>
                    </a:lnTo>
                    <a:lnTo>
                      <a:pt x="454" y="0"/>
                    </a:lnTo>
                    <a:lnTo>
                      <a:pt x="454" y="43"/>
                    </a:lnTo>
                    <a:lnTo>
                      <a:pt x="261" y="106"/>
                    </a:lnTo>
                  </a:path>
                </a:pathLst>
              </a:custGeom>
              <a:solidFill>
                <a:srgbClr val="1E1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37" name="Freeform 2426"/>
              <p:cNvSpPr>
                <a:spLocks/>
              </p:cNvSpPr>
              <p:nvPr/>
            </p:nvSpPr>
            <p:spPr bwMode="auto">
              <a:xfrm>
                <a:off x="5523" y="2223"/>
                <a:ext cx="4" cy="6"/>
              </a:xfrm>
              <a:custGeom>
                <a:avLst/>
                <a:gdLst>
                  <a:gd name="T0" fmla="*/ 0 w 4"/>
                  <a:gd name="T1" fmla="*/ 6 h 6"/>
                  <a:gd name="T2" fmla="*/ 0 w 4"/>
                  <a:gd name="T3" fmla="*/ 1 h 6"/>
                  <a:gd name="T4" fmla="*/ 4 w 4"/>
                  <a:gd name="T5" fmla="*/ 0 h 6"/>
                  <a:gd name="T6" fmla="*/ 4 w 4"/>
                  <a:gd name="T7" fmla="*/ 4 h 6"/>
                  <a:gd name="T8" fmla="*/ 0 w 4"/>
                  <a:gd name="T9" fmla="*/ 6 h 6"/>
                </a:gdLst>
                <a:ahLst/>
                <a:cxnLst>
                  <a:cxn ang="0">
                    <a:pos x="T0" y="T1"/>
                  </a:cxn>
                  <a:cxn ang="0">
                    <a:pos x="T2" y="T3"/>
                  </a:cxn>
                  <a:cxn ang="0">
                    <a:pos x="T4" y="T5"/>
                  </a:cxn>
                  <a:cxn ang="0">
                    <a:pos x="T6" y="T7"/>
                  </a:cxn>
                  <a:cxn ang="0">
                    <a:pos x="T8" y="T9"/>
                  </a:cxn>
                </a:cxnLst>
                <a:rect l="0" t="0" r="r" b="b"/>
                <a:pathLst>
                  <a:path w="4" h="6">
                    <a:moveTo>
                      <a:pt x="0" y="6"/>
                    </a:moveTo>
                    <a:lnTo>
                      <a:pt x="0" y="1"/>
                    </a:lnTo>
                    <a:lnTo>
                      <a:pt x="4" y="0"/>
                    </a:lnTo>
                    <a:lnTo>
                      <a:pt x="4" y="4"/>
                    </a:lnTo>
                    <a:lnTo>
                      <a:pt x="0" y="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38" name="Freeform 2427"/>
              <p:cNvSpPr>
                <a:spLocks/>
              </p:cNvSpPr>
              <p:nvPr/>
            </p:nvSpPr>
            <p:spPr bwMode="auto">
              <a:xfrm>
                <a:off x="5366" y="2661"/>
                <a:ext cx="17" cy="59"/>
              </a:xfrm>
              <a:custGeom>
                <a:avLst/>
                <a:gdLst>
                  <a:gd name="T0" fmla="*/ 17 w 17"/>
                  <a:gd name="T1" fmla="*/ 59 h 59"/>
                  <a:gd name="T2" fmla="*/ 0 w 17"/>
                  <a:gd name="T3" fmla="*/ 48 h 59"/>
                  <a:gd name="T4" fmla="*/ 0 w 17"/>
                  <a:gd name="T5" fmla="*/ 0 h 59"/>
                  <a:gd name="T6" fmla="*/ 17 w 17"/>
                  <a:gd name="T7" fmla="*/ 11 h 59"/>
                  <a:gd name="T8" fmla="*/ 17 w 17"/>
                  <a:gd name="T9" fmla="*/ 59 h 59"/>
                </a:gdLst>
                <a:ahLst/>
                <a:cxnLst>
                  <a:cxn ang="0">
                    <a:pos x="T0" y="T1"/>
                  </a:cxn>
                  <a:cxn ang="0">
                    <a:pos x="T2" y="T3"/>
                  </a:cxn>
                  <a:cxn ang="0">
                    <a:pos x="T4" y="T5"/>
                  </a:cxn>
                  <a:cxn ang="0">
                    <a:pos x="T6" y="T7"/>
                  </a:cxn>
                  <a:cxn ang="0">
                    <a:pos x="T8" y="T9"/>
                  </a:cxn>
                </a:cxnLst>
                <a:rect l="0" t="0" r="r" b="b"/>
                <a:pathLst>
                  <a:path w="17" h="59">
                    <a:moveTo>
                      <a:pt x="17" y="59"/>
                    </a:moveTo>
                    <a:lnTo>
                      <a:pt x="0" y="48"/>
                    </a:lnTo>
                    <a:lnTo>
                      <a:pt x="0" y="0"/>
                    </a:lnTo>
                    <a:lnTo>
                      <a:pt x="17" y="11"/>
                    </a:lnTo>
                    <a:lnTo>
                      <a:pt x="17" y="59"/>
                    </a:lnTo>
                    <a:close/>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39" name="Freeform 2428"/>
              <p:cNvSpPr>
                <a:spLocks noEditPoints="1"/>
              </p:cNvSpPr>
              <p:nvPr/>
            </p:nvSpPr>
            <p:spPr bwMode="auto">
              <a:xfrm>
                <a:off x="5153" y="2529"/>
                <a:ext cx="213" cy="180"/>
              </a:xfrm>
              <a:custGeom>
                <a:avLst/>
                <a:gdLst>
                  <a:gd name="T0" fmla="*/ 2464 w 2464"/>
                  <a:gd name="T1" fmla="*/ 2084 h 2084"/>
                  <a:gd name="T2" fmla="*/ 1918 w 2464"/>
                  <a:gd name="T3" fmla="*/ 1735 h 2084"/>
                  <a:gd name="T4" fmla="*/ 1918 w 2464"/>
                  <a:gd name="T5" fmla="*/ 1597 h 2084"/>
                  <a:gd name="T6" fmla="*/ 1334 w 2464"/>
                  <a:gd name="T7" fmla="*/ 1206 h 2084"/>
                  <a:gd name="T8" fmla="*/ 1334 w 2464"/>
                  <a:gd name="T9" fmla="*/ 1170 h 2084"/>
                  <a:gd name="T10" fmla="*/ 1531 w 2464"/>
                  <a:gd name="T11" fmla="*/ 1315 h 2084"/>
                  <a:gd name="T12" fmla="*/ 1561 w 2464"/>
                  <a:gd name="T13" fmla="*/ 1274 h 2084"/>
                  <a:gd name="T14" fmla="*/ 1334 w 2464"/>
                  <a:gd name="T15" fmla="*/ 1108 h 2084"/>
                  <a:gd name="T16" fmla="*/ 1334 w 2464"/>
                  <a:gd name="T17" fmla="*/ 978 h 2084"/>
                  <a:gd name="T18" fmla="*/ 1642 w 2464"/>
                  <a:gd name="T19" fmla="*/ 1204 h 2084"/>
                  <a:gd name="T20" fmla="*/ 1671 w 2464"/>
                  <a:gd name="T21" fmla="*/ 1164 h 2084"/>
                  <a:gd name="T22" fmla="*/ 153 w 2464"/>
                  <a:gd name="T23" fmla="*/ 50 h 2084"/>
                  <a:gd name="T24" fmla="*/ 2464 w 2464"/>
                  <a:gd name="T25" fmla="*/ 1527 h 2084"/>
                  <a:gd name="T26" fmla="*/ 2464 w 2464"/>
                  <a:gd name="T27" fmla="*/ 2084 h 2084"/>
                  <a:gd name="T28" fmla="*/ 1284 w 2464"/>
                  <a:gd name="T29" fmla="*/ 1172 h 2084"/>
                  <a:gd name="T30" fmla="*/ 858 w 2464"/>
                  <a:gd name="T31" fmla="*/ 887 h 2084"/>
                  <a:gd name="T32" fmla="*/ 858 w 2464"/>
                  <a:gd name="T33" fmla="*/ 821 h 2084"/>
                  <a:gd name="T34" fmla="*/ 1284 w 2464"/>
                  <a:gd name="T35" fmla="*/ 1134 h 2084"/>
                  <a:gd name="T36" fmla="*/ 1284 w 2464"/>
                  <a:gd name="T37" fmla="*/ 1172 h 2084"/>
                  <a:gd name="T38" fmla="*/ 1284 w 2464"/>
                  <a:gd name="T39" fmla="*/ 1072 h 2084"/>
                  <a:gd name="T40" fmla="*/ 858 w 2464"/>
                  <a:gd name="T41" fmla="*/ 759 h 2084"/>
                  <a:gd name="T42" fmla="*/ 858 w 2464"/>
                  <a:gd name="T43" fmla="*/ 629 h 2084"/>
                  <a:gd name="T44" fmla="*/ 1332 w 2464"/>
                  <a:gd name="T45" fmla="*/ 977 h 2084"/>
                  <a:gd name="T46" fmla="*/ 1284 w 2464"/>
                  <a:gd name="T47" fmla="*/ 977 h 2084"/>
                  <a:gd name="T48" fmla="*/ 1284 w 2464"/>
                  <a:gd name="T49" fmla="*/ 1072 h 2084"/>
                  <a:gd name="T50" fmla="*/ 808 w 2464"/>
                  <a:gd name="T51" fmla="*/ 853 h 2084"/>
                  <a:gd name="T52" fmla="*/ 0 w 2464"/>
                  <a:gd name="T53" fmla="*/ 312 h 2084"/>
                  <a:gd name="T54" fmla="*/ 0 w 2464"/>
                  <a:gd name="T55" fmla="*/ 192 h 2084"/>
                  <a:gd name="T56" fmla="*/ 808 w 2464"/>
                  <a:gd name="T57" fmla="*/ 785 h 2084"/>
                  <a:gd name="T58" fmla="*/ 808 w 2464"/>
                  <a:gd name="T59" fmla="*/ 853 h 2084"/>
                  <a:gd name="T60" fmla="*/ 808 w 2464"/>
                  <a:gd name="T61" fmla="*/ 723 h 2084"/>
                  <a:gd name="T62" fmla="*/ 0 w 2464"/>
                  <a:gd name="T63" fmla="*/ 130 h 2084"/>
                  <a:gd name="T64" fmla="*/ 0 w 2464"/>
                  <a:gd name="T65" fmla="*/ 0 h 2084"/>
                  <a:gd name="T66" fmla="*/ 845 w 2464"/>
                  <a:gd name="T67" fmla="*/ 620 h 2084"/>
                  <a:gd name="T68" fmla="*/ 808 w 2464"/>
                  <a:gd name="T69" fmla="*/ 620 h 2084"/>
                  <a:gd name="T70" fmla="*/ 808 w 2464"/>
                  <a:gd name="T71" fmla="*/ 723 h 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64" h="2084">
                    <a:moveTo>
                      <a:pt x="2464" y="2084"/>
                    </a:moveTo>
                    <a:lnTo>
                      <a:pt x="1918" y="1735"/>
                    </a:lnTo>
                    <a:lnTo>
                      <a:pt x="1918" y="1597"/>
                    </a:lnTo>
                    <a:lnTo>
                      <a:pt x="1334" y="1206"/>
                    </a:lnTo>
                    <a:lnTo>
                      <a:pt x="1334" y="1170"/>
                    </a:lnTo>
                    <a:lnTo>
                      <a:pt x="1531" y="1315"/>
                    </a:lnTo>
                    <a:lnTo>
                      <a:pt x="1561" y="1274"/>
                    </a:lnTo>
                    <a:lnTo>
                      <a:pt x="1334" y="1108"/>
                    </a:lnTo>
                    <a:lnTo>
                      <a:pt x="1334" y="978"/>
                    </a:lnTo>
                    <a:lnTo>
                      <a:pt x="1642" y="1204"/>
                    </a:lnTo>
                    <a:lnTo>
                      <a:pt x="1671" y="1164"/>
                    </a:lnTo>
                    <a:lnTo>
                      <a:pt x="153" y="50"/>
                    </a:lnTo>
                    <a:lnTo>
                      <a:pt x="2464" y="1527"/>
                    </a:lnTo>
                    <a:lnTo>
                      <a:pt x="2464" y="2084"/>
                    </a:lnTo>
                    <a:moveTo>
                      <a:pt x="1284" y="1172"/>
                    </a:moveTo>
                    <a:lnTo>
                      <a:pt x="858" y="887"/>
                    </a:lnTo>
                    <a:lnTo>
                      <a:pt x="858" y="821"/>
                    </a:lnTo>
                    <a:lnTo>
                      <a:pt x="1284" y="1134"/>
                    </a:lnTo>
                    <a:lnTo>
                      <a:pt x="1284" y="1172"/>
                    </a:lnTo>
                    <a:moveTo>
                      <a:pt x="1284" y="1072"/>
                    </a:moveTo>
                    <a:lnTo>
                      <a:pt x="858" y="759"/>
                    </a:lnTo>
                    <a:lnTo>
                      <a:pt x="858" y="629"/>
                    </a:lnTo>
                    <a:lnTo>
                      <a:pt x="1332" y="977"/>
                    </a:lnTo>
                    <a:lnTo>
                      <a:pt x="1284" y="977"/>
                    </a:lnTo>
                    <a:lnTo>
                      <a:pt x="1284" y="1072"/>
                    </a:lnTo>
                    <a:moveTo>
                      <a:pt x="808" y="853"/>
                    </a:moveTo>
                    <a:lnTo>
                      <a:pt x="0" y="312"/>
                    </a:lnTo>
                    <a:lnTo>
                      <a:pt x="0" y="192"/>
                    </a:lnTo>
                    <a:lnTo>
                      <a:pt x="808" y="785"/>
                    </a:lnTo>
                    <a:lnTo>
                      <a:pt x="808" y="853"/>
                    </a:lnTo>
                    <a:moveTo>
                      <a:pt x="808" y="723"/>
                    </a:moveTo>
                    <a:lnTo>
                      <a:pt x="0" y="130"/>
                    </a:lnTo>
                    <a:lnTo>
                      <a:pt x="0" y="0"/>
                    </a:lnTo>
                    <a:lnTo>
                      <a:pt x="845" y="620"/>
                    </a:lnTo>
                    <a:lnTo>
                      <a:pt x="808" y="620"/>
                    </a:lnTo>
                    <a:lnTo>
                      <a:pt x="808" y="723"/>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40" name="Freeform 2429"/>
              <p:cNvSpPr>
                <a:spLocks noEditPoints="1"/>
              </p:cNvSpPr>
              <p:nvPr/>
            </p:nvSpPr>
            <p:spPr bwMode="auto">
              <a:xfrm>
                <a:off x="5153" y="2540"/>
                <a:ext cx="135" cy="103"/>
              </a:xfrm>
              <a:custGeom>
                <a:avLst/>
                <a:gdLst>
                  <a:gd name="T0" fmla="*/ 1531 w 1561"/>
                  <a:gd name="T1" fmla="*/ 1185 h 1185"/>
                  <a:gd name="T2" fmla="*/ 1334 w 1561"/>
                  <a:gd name="T3" fmla="*/ 1040 h 1185"/>
                  <a:gd name="T4" fmla="*/ 1334 w 1561"/>
                  <a:gd name="T5" fmla="*/ 978 h 1185"/>
                  <a:gd name="T6" fmla="*/ 1561 w 1561"/>
                  <a:gd name="T7" fmla="*/ 1144 h 1185"/>
                  <a:gd name="T8" fmla="*/ 1531 w 1561"/>
                  <a:gd name="T9" fmla="*/ 1185 h 1185"/>
                  <a:gd name="T10" fmla="*/ 1284 w 1561"/>
                  <a:gd name="T11" fmla="*/ 1004 h 1185"/>
                  <a:gd name="T12" fmla="*/ 858 w 1561"/>
                  <a:gd name="T13" fmla="*/ 691 h 1185"/>
                  <a:gd name="T14" fmla="*/ 858 w 1561"/>
                  <a:gd name="T15" fmla="*/ 629 h 1185"/>
                  <a:gd name="T16" fmla="*/ 1284 w 1561"/>
                  <a:gd name="T17" fmla="*/ 942 h 1185"/>
                  <a:gd name="T18" fmla="*/ 1284 w 1561"/>
                  <a:gd name="T19" fmla="*/ 1004 h 1185"/>
                  <a:gd name="T20" fmla="*/ 808 w 1561"/>
                  <a:gd name="T21" fmla="*/ 655 h 1185"/>
                  <a:gd name="T22" fmla="*/ 0 w 1561"/>
                  <a:gd name="T23" fmla="*/ 62 h 1185"/>
                  <a:gd name="T24" fmla="*/ 0 w 1561"/>
                  <a:gd name="T25" fmla="*/ 0 h 1185"/>
                  <a:gd name="T26" fmla="*/ 808 w 1561"/>
                  <a:gd name="T27" fmla="*/ 593 h 1185"/>
                  <a:gd name="T28" fmla="*/ 808 w 1561"/>
                  <a:gd name="T29" fmla="*/ 655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61" h="1185">
                    <a:moveTo>
                      <a:pt x="1531" y="1185"/>
                    </a:moveTo>
                    <a:lnTo>
                      <a:pt x="1334" y="1040"/>
                    </a:lnTo>
                    <a:lnTo>
                      <a:pt x="1334" y="978"/>
                    </a:lnTo>
                    <a:lnTo>
                      <a:pt x="1561" y="1144"/>
                    </a:lnTo>
                    <a:lnTo>
                      <a:pt x="1531" y="1185"/>
                    </a:lnTo>
                    <a:moveTo>
                      <a:pt x="1284" y="1004"/>
                    </a:moveTo>
                    <a:lnTo>
                      <a:pt x="858" y="691"/>
                    </a:lnTo>
                    <a:lnTo>
                      <a:pt x="858" y="629"/>
                    </a:lnTo>
                    <a:lnTo>
                      <a:pt x="1284" y="942"/>
                    </a:lnTo>
                    <a:lnTo>
                      <a:pt x="1284" y="1004"/>
                    </a:lnTo>
                    <a:moveTo>
                      <a:pt x="808" y="655"/>
                    </a:moveTo>
                    <a:lnTo>
                      <a:pt x="0" y="62"/>
                    </a:lnTo>
                    <a:lnTo>
                      <a:pt x="0" y="0"/>
                    </a:lnTo>
                    <a:lnTo>
                      <a:pt x="808" y="593"/>
                    </a:lnTo>
                    <a:lnTo>
                      <a:pt x="808" y="65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41" name="Freeform 2430"/>
              <p:cNvSpPr>
                <a:spLocks/>
              </p:cNvSpPr>
              <p:nvPr/>
            </p:nvSpPr>
            <p:spPr bwMode="auto">
              <a:xfrm>
                <a:off x="5153" y="2525"/>
                <a:ext cx="144" cy="108"/>
              </a:xfrm>
              <a:custGeom>
                <a:avLst/>
                <a:gdLst>
                  <a:gd name="T0" fmla="*/ 142 w 144"/>
                  <a:gd name="T1" fmla="*/ 108 h 108"/>
                  <a:gd name="T2" fmla="*/ 115 w 144"/>
                  <a:gd name="T3" fmla="*/ 89 h 108"/>
                  <a:gd name="T4" fmla="*/ 115 w 144"/>
                  <a:gd name="T5" fmla="*/ 89 h 108"/>
                  <a:gd name="T6" fmla="*/ 115 w 144"/>
                  <a:gd name="T7" fmla="*/ 89 h 108"/>
                  <a:gd name="T8" fmla="*/ 74 w 144"/>
                  <a:gd name="T9" fmla="*/ 59 h 108"/>
                  <a:gd name="T10" fmla="*/ 74 w 144"/>
                  <a:gd name="T11" fmla="*/ 58 h 108"/>
                  <a:gd name="T12" fmla="*/ 73 w 144"/>
                  <a:gd name="T13" fmla="*/ 58 h 108"/>
                  <a:gd name="T14" fmla="*/ 0 w 144"/>
                  <a:gd name="T15" fmla="*/ 4 h 108"/>
                  <a:gd name="T16" fmla="*/ 0 w 144"/>
                  <a:gd name="T17" fmla="*/ 0 h 108"/>
                  <a:gd name="T18" fmla="*/ 13 w 144"/>
                  <a:gd name="T19" fmla="*/ 9 h 108"/>
                  <a:gd name="T20" fmla="*/ 144 w 144"/>
                  <a:gd name="T21" fmla="*/ 105 h 108"/>
                  <a:gd name="T22" fmla="*/ 142 w 144"/>
                  <a:gd name="T23"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08">
                    <a:moveTo>
                      <a:pt x="142" y="108"/>
                    </a:moveTo>
                    <a:lnTo>
                      <a:pt x="115" y="89"/>
                    </a:lnTo>
                    <a:lnTo>
                      <a:pt x="115" y="89"/>
                    </a:lnTo>
                    <a:lnTo>
                      <a:pt x="115" y="89"/>
                    </a:lnTo>
                    <a:lnTo>
                      <a:pt x="74" y="59"/>
                    </a:lnTo>
                    <a:lnTo>
                      <a:pt x="74" y="58"/>
                    </a:lnTo>
                    <a:lnTo>
                      <a:pt x="73" y="58"/>
                    </a:lnTo>
                    <a:lnTo>
                      <a:pt x="0" y="4"/>
                    </a:lnTo>
                    <a:lnTo>
                      <a:pt x="0" y="0"/>
                    </a:lnTo>
                    <a:lnTo>
                      <a:pt x="13" y="9"/>
                    </a:lnTo>
                    <a:lnTo>
                      <a:pt x="144" y="105"/>
                    </a:lnTo>
                    <a:lnTo>
                      <a:pt x="142" y="10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42" name="Freeform 2431"/>
              <p:cNvSpPr>
                <a:spLocks/>
              </p:cNvSpPr>
              <p:nvPr/>
            </p:nvSpPr>
            <p:spPr bwMode="auto">
              <a:xfrm>
                <a:off x="5264" y="2614"/>
                <a:ext cx="4" cy="19"/>
              </a:xfrm>
              <a:custGeom>
                <a:avLst/>
                <a:gdLst>
                  <a:gd name="T0" fmla="*/ 4 w 4"/>
                  <a:gd name="T1" fmla="*/ 19 h 19"/>
                  <a:gd name="T2" fmla="*/ 0 w 4"/>
                  <a:gd name="T3" fmla="*/ 16 h 19"/>
                  <a:gd name="T4" fmla="*/ 0 w 4"/>
                  <a:gd name="T5" fmla="*/ 0 h 19"/>
                  <a:gd name="T6" fmla="*/ 4 w 4"/>
                  <a:gd name="T7" fmla="*/ 0 h 19"/>
                  <a:gd name="T8" fmla="*/ 4 w 4"/>
                  <a:gd name="T9" fmla="*/ 19 h 19"/>
                </a:gdLst>
                <a:ahLst/>
                <a:cxnLst>
                  <a:cxn ang="0">
                    <a:pos x="T0" y="T1"/>
                  </a:cxn>
                  <a:cxn ang="0">
                    <a:pos x="T2" y="T3"/>
                  </a:cxn>
                  <a:cxn ang="0">
                    <a:pos x="T4" y="T5"/>
                  </a:cxn>
                  <a:cxn ang="0">
                    <a:pos x="T6" y="T7"/>
                  </a:cxn>
                  <a:cxn ang="0">
                    <a:pos x="T8" y="T9"/>
                  </a:cxn>
                </a:cxnLst>
                <a:rect l="0" t="0" r="r" b="b"/>
                <a:pathLst>
                  <a:path w="4" h="19">
                    <a:moveTo>
                      <a:pt x="4" y="19"/>
                    </a:moveTo>
                    <a:lnTo>
                      <a:pt x="0" y="16"/>
                    </a:lnTo>
                    <a:lnTo>
                      <a:pt x="0" y="0"/>
                    </a:lnTo>
                    <a:lnTo>
                      <a:pt x="4" y="0"/>
                    </a:lnTo>
                    <a:lnTo>
                      <a:pt x="4" y="1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43" name="Freeform 2432"/>
              <p:cNvSpPr>
                <a:spLocks/>
              </p:cNvSpPr>
              <p:nvPr/>
            </p:nvSpPr>
            <p:spPr bwMode="auto">
              <a:xfrm>
                <a:off x="5223" y="2583"/>
                <a:ext cx="4" cy="23"/>
              </a:xfrm>
              <a:custGeom>
                <a:avLst/>
                <a:gdLst>
                  <a:gd name="T0" fmla="*/ 4 w 4"/>
                  <a:gd name="T1" fmla="*/ 23 h 23"/>
                  <a:gd name="T2" fmla="*/ 0 w 4"/>
                  <a:gd name="T3" fmla="*/ 20 h 23"/>
                  <a:gd name="T4" fmla="*/ 0 w 4"/>
                  <a:gd name="T5" fmla="*/ 0 h 23"/>
                  <a:gd name="T6" fmla="*/ 4 w 4"/>
                  <a:gd name="T7" fmla="*/ 0 h 23"/>
                  <a:gd name="T8" fmla="*/ 4 w 4"/>
                  <a:gd name="T9" fmla="*/ 23 h 23"/>
                </a:gdLst>
                <a:ahLst/>
                <a:cxnLst>
                  <a:cxn ang="0">
                    <a:pos x="T0" y="T1"/>
                  </a:cxn>
                  <a:cxn ang="0">
                    <a:pos x="T2" y="T3"/>
                  </a:cxn>
                  <a:cxn ang="0">
                    <a:pos x="T4" y="T5"/>
                  </a:cxn>
                  <a:cxn ang="0">
                    <a:pos x="T6" y="T7"/>
                  </a:cxn>
                  <a:cxn ang="0">
                    <a:pos x="T8" y="T9"/>
                  </a:cxn>
                </a:cxnLst>
                <a:rect l="0" t="0" r="r" b="b"/>
                <a:pathLst>
                  <a:path w="4" h="23">
                    <a:moveTo>
                      <a:pt x="4" y="23"/>
                    </a:moveTo>
                    <a:lnTo>
                      <a:pt x="0" y="20"/>
                    </a:lnTo>
                    <a:lnTo>
                      <a:pt x="0" y="0"/>
                    </a:lnTo>
                    <a:lnTo>
                      <a:pt x="4" y="0"/>
                    </a:lnTo>
                    <a:lnTo>
                      <a:pt x="4"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44" name="Freeform 2433"/>
              <p:cNvSpPr>
                <a:spLocks noEditPoints="1"/>
              </p:cNvSpPr>
              <p:nvPr/>
            </p:nvSpPr>
            <p:spPr bwMode="auto">
              <a:xfrm>
                <a:off x="5153" y="2556"/>
                <a:ext cx="166" cy="123"/>
              </a:xfrm>
              <a:custGeom>
                <a:avLst/>
                <a:gdLst>
                  <a:gd name="T0" fmla="*/ 1918 w 1918"/>
                  <a:gd name="T1" fmla="*/ 1423 h 1423"/>
                  <a:gd name="T2" fmla="*/ 1859 w 1918"/>
                  <a:gd name="T3" fmla="*/ 1386 h 1423"/>
                  <a:gd name="T4" fmla="*/ 1859 w 1918"/>
                  <a:gd name="T5" fmla="*/ 1310 h 1423"/>
                  <a:gd name="T6" fmla="*/ 1334 w 1918"/>
                  <a:gd name="T7" fmla="*/ 963 h 1423"/>
                  <a:gd name="T8" fmla="*/ 1334 w 1918"/>
                  <a:gd name="T9" fmla="*/ 894 h 1423"/>
                  <a:gd name="T10" fmla="*/ 1918 w 1918"/>
                  <a:gd name="T11" fmla="*/ 1285 h 1423"/>
                  <a:gd name="T12" fmla="*/ 1918 w 1918"/>
                  <a:gd name="T13" fmla="*/ 1423 h 1423"/>
                  <a:gd name="T14" fmla="*/ 1283 w 1918"/>
                  <a:gd name="T15" fmla="*/ 1000 h 1423"/>
                  <a:gd name="T16" fmla="*/ 858 w 1918"/>
                  <a:gd name="T17" fmla="*/ 717 h 1423"/>
                  <a:gd name="T18" fmla="*/ 858 w 1918"/>
                  <a:gd name="T19" fmla="*/ 575 h 1423"/>
                  <a:gd name="T20" fmla="*/ 1284 w 1918"/>
                  <a:gd name="T21" fmla="*/ 860 h 1423"/>
                  <a:gd name="T22" fmla="*/ 1284 w 1918"/>
                  <a:gd name="T23" fmla="*/ 930 h 1423"/>
                  <a:gd name="T24" fmla="*/ 1283 w 1918"/>
                  <a:gd name="T25" fmla="*/ 929 h 1423"/>
                  <a:gd name="T26" fmla="*/ 1283 w 1918"/>
                  <a:gd name="T27" fmla="*/ 1000 h 1423"/>
                  <a:gd name="T28" fmla="*/ 808 w 1918"/>
                  <a:gd name="T29" fmla="*/ 714 h 1423"/>
                  <a:gd name="T30" fmla="*/ 304 w 1918"/>
                  <a:gd name="T31" fmla="*/ 392 h 1423"/>
                  <a:gd name="T32" fmla="*/ 304 w 1918"/>
                  <a:gd name="T33" fmla="*/ 283 h 1423"/>
                  <a:gd name="T34" fmla="*/ 133 w 1918"/>
                  <a:gd name="T35" fmla="*/ 283 h 1423"/>
                  <a:gd name="T36" fmla="*/ 0 w 1918"/>
                  <a:gd name="T37" fmla="*/ 198 h 1423"/>
                  <a:gd name="T38" fmla="*/ 0 w 1918"/>
                  <a:gd name="T39" fmla="*/ 0 h 1423"/>
                  <a:gd name="T40" fmla="*/ 808 w 1918"/>
                  <a:gd name="T41" fmla="*/ 541 h 1423"/>
                  <a:gd name="T42" fmla="*/ 808 w 1918"/>
                  <a:gd name="T43" fmla="*/ 714 h 1423"/>
                  <a:gd name="T44" fmla="*/ 254 w 1918"/>
                  <a:gd name="T45" fmla="*/ 360 h 1423"/>
                  <a:gd name="T46" fmla="*/ 211 w 1918"/>
                  <a:gd name="T47" fmla="*/ 333 h 1423"/>
                  <a:gd name="T48" fmla="*/ 254 w 1918"/>
                  <a:gd name="T49" fmla="*/ 333 h 1423"/>
                  <a:gd name="T50" fmla="*/ 254 w 1918"/>
                  <a:gd name="T51" fmla="*/ 360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18" h="1423">
                    <a:moveTo>
                      <a:pt x="1918" y="1423"/>
                    </a:moveTo>
                    <a:lnTo>
                      <a:pt x="1859" y="1386"/>
                    </a:lnTo>
                    <a:lnTo>
                      <a:pt x="1859" y="1310"/>
                    </a:lnTo>
                    <a:lnTo>
                      <a:pt x="1334" y="963"/>
                    </a:lnTo>
                    <a:lnTo>
                      <a:pt x="1334" y="894"/>
                    </a:lnTo>
                    <a:lnTo>
                      <a:pt x="1918" y="1285"/>
                    </a:lnTo>
                    <a:lnTo>
                      <a:pt x="1918" y="1423"/>
                    </a:lnTo>
                    <a:moveTo>
                      <a:pt x="1283" y="1000"/>
                    </a:moveTo>
                    <a:lnTo>
                      <a:pt x="858" y="717"/>
                    </a:lnTo>
                    <a:lnTo>
                      <a:pt x="858" y="575"/>
                    </a:lnTo>
                    <a:lnTo>
                      <a:pt x="1284" y="860"/>
                    </a:lnTo>
                    <a:lnTo>
                      <a:pt x="1284" y="930"/>
                    </a:lnTo>
                    <a:lnTo>
                      <a:pt x="1283" y="929"/>
                    </a:lnTo>
                    <a:lnTo>
                      <a:pt x="1283" y="1000"/>
                    </a:lnTo>
                    <a:moveTo>
                      <a:pt x="808" y="714"/>
                    </a:moveTo>
                    <a:lnTo>
                      <a:pt x="304" y="392"/>
                    </a:lnTo>
                    <a:lnTo>
                      <a:pt x="304" y="283"/>
                    </a:lnTo>
                    <a:lnTo>
                      <a:pt x="133" y="283"/>
                    </a:lnTo>
                    <a:lnTo>
                      <a:pt x="0" y="198"/>
                    </a:lnTo>
                    <a:lnTo>
                      <a:pt x="0" y="0"/>
                    </a:lnTo>
                    <a:lnTo>
                      <a:pt x="808" y="541"/>
                    </a:lnTo>
                    <a:lnTo>
                      <a:pt x="808" y="714"/>
                    </a:lnTo>
                    <a:moveTo>
                      <a:pt x="254" y="360"/>
                    </a:moveTo>
                    <a:lnTo>
                      <a:pt x="211" y="333"/>
                    </a:lnTo>
                    <a:lnTo>
                      <a:pt x="254" y="333"/>
                    </a:lnTo>
                    <a:lnTo>
                      <a:pt x="254" y="360"/>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45" name="Freeform 2434"/>
              <p:cNvSpPr>
                <a:spLocks/>
              </p:cNvSpPr>
              <p:nvPr/>
            </p:nvSpPr>
            <p:spPr bwMode="auto">
              <a:xfrm>
                <a:off x="5264" y="2630"/>
                <a:ext cx="4" cy="9"/>
              </a:xfrm>
              <a:custGeom>
                <a:avLst/>
                <a:gdLst>
                  <a:gd name="T0" fmla="*/ 4 w 4"/>
                  <a:gd name="T1" fmla="*/ 9 h 9"/>
                  <a:gd name="T2" fmla="*/ 0 w 4"/>
                  <a:gd name="T3" fmla="*/ 6 h 9"/>
                  <a:gd name="T4" fmla="*/ 0 w 4"/>
                  <a:gd name="T5" fmla="*/ 0 h 9"/>
                  <a:gd name="T6" fmla="*/ 4 w 4"/>
                  <a:gd name="T7" fmla="*/ 3 h 9"/>
                  <a:gd name="T8" fmla="*/ 4 w 4"/>
                  <a:gd name="T9" fmla="*/ 9 h 9"/>
                </a:gdLst>
                <a:ahLst/>
                <a:cxnLst>
                  <a:cxn ang="0">
                    <a:pos x="T0" y="T1"/>
                  </a:cxn>
                  <a:cxn ang="0">
                    <a:pos x="T2" y="T3"/>
                  </a:cxn>
                  <a:cxn ang="0">
                    <a:pos x="T4" y="T5"/>
                  </a:cxn>
                  <a:cxn ang="0">
                    <a:pos x="T6" y="T7"/>
                  </a:cxn>
                  <a:cxn ang="0">
                    <a:pos x="T8" y="T9"/>
                  </a:cxn>
                </a:cxnLst>
                <a:rect l="0" t="0" r="r" b="b"/>
                <a:pathLst>
                  <a:path w="4" h="9">
                    <a:moveTo>
                      <a:pt x="4" y="9"/>
                    </a:moveTo>
                    <a:lnTo>
                      <a:pt x="0" y="6"/>
                    </a:lnTo>
                    <a:lnTo>
                      <a:pt x="0" y="0"/>
                    </a:lnTo>
                    <a:lnTo>
                      <a:pt x="4" y="3"/>
                    </a:lnTo>
                    <a:lnTo>
                      <a:pt x="4"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46" name="Freeform 2435"/>
              <p:cNvSpPr>
                <a:spLocks/>
              </p:cNvSpPr>
              <p:nvPr/>
            </p:nvSpPr>
            <p:spPr bwMode="auto">
              <a:xfrm>
                <a:off x="5223" y="2603"/>
                <a:ext cx="4" cy="16"/>
              </a:xfrm>
              <a:custGeom>
                <a:avLst/>
                <a:gdLst>
                  <a:gd name="T0" fmla="*/ 2 w 4"/>
                  <a:gd name="T1" fmla="*/ 16 h 16"/>
                  <a:gd name="T2" fmla="*/ 0 w 4"/>
                  <a:gd name="T3" fmla="*/ 15 h 16"/>
                  <a:gd name="T4" fmla="*/ 0 w 4"/>
                  <a:gd name="T5" fmla="*/ 0 h 16"/>
                  <a:gd name="T6" fmla="*/ 4 w 4"/>
                  <a:gd name="T7" fmla="*/ 3 h 16"/>
                  <a:gd name="T8" fmla="*/ 4 w 4"/>
                  <a:gd name="T9" fmla="*/ 15 h 16"/>
                  <a:gd name="T10" fmla="*/ 3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lnTo>
                      <a:pt x="0" y="15"/>
                    </a:lnTo>
                    <a:lnTo>
                      <a:pt x="0" y="0"/>
                    </a:lnTo>
                    <a:lnTo>
                      <a:pt x="4" y="3"/>
                    </a:lnTo>
                    <a:lnTo>
                      <a:pt x="4" y="15"/>
                    </a:lnTo>
                    <a:lnTo>
                      <a:pt x="3" y="14"/>
                    </a:lnTo>
                    <a:lnTo>
                      <a:pt x="2"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47" name="Freeform 2436"/>
              <p:cNvSpPr>
                <a:spLocks/>
              </p:cNvSpPr>
              <p:nvPr/>
            </p:nvSpPr>
            <p:spPr bwMode="auto">
              <a:xfrm>
                <a:off x="5165" y="2581"/>
                <a:ext cx="14" cy="9"/>
              </a:xfrm>
              <a:custGeom>
                <a:avLst/>
                <a:gdLst>
                  <a:gd name="T0" fmla="*/ 14 w 14"/>
                  <a:gd name="T1" fmla="*/ 9 h 9"/>
                  <a:gd name="T2" fmla="*/ 10 w 14"/>
                  <a:gd name="T3" fmla="*/ 6 h 9"/>
                  <a:gd name="T4" fmla="*/ 10 w 14"/>
                  <a:gd name="T5" fmla="*/ 4 h 9"/>
                  <a:gd name="T6" fmla="*/ 6 w 14"/>
                  <a:gd name="T7" fmla="*/ 4 h 9"/>
                  <a:gd name="T8" fmla="*/ 0 w 14"/>
                  <a:gd name="T9" fmla="*/ 0 h 9"/>
                  <a:gd name="T10" fmla="*/ 14 w 14"/>
                  <a:gd name="T11" fmla="*/ 0 h 9"/>
                  <a:gd name="T12" fmla="*/ 14 w 14"/>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4" h="9">
                    <a:moveTo>
                      <a:pt x="14" y="9"/>
                    </a:moveTo>
                    <a:lnTo>
                      <a:pt x="10" y="6"/>
                    </a:lnTo>
                    <a:lnTo>
                      <a:pt x="10" y="4"/>
                    </a:lnTo>
                    <a:lnTo>
                      <a:pt x="6" y="4"/>
                    </a:lnTo>
                    <a:lnTo>
                      <a:pt x="0" y="0"/>
                    </a:lnTo>
                    <a:lnTo>
                      <a:pt x="14" y="0"/>
                    </a:lnTo>
                    <a:lnTo>
                      <a:pt x="14"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48" name="Freeform 2437"/>
              <p:cNvSpPr>
                <a:spLocks/>
              </p:cNvSpPr>
              <p:nvPr/>
            </p:nvSpPr>
            <p:spPr bwMode="auto">
              <a:xfrm>
                <a:off x="5225" y="2617"/>
                <a:ext cx="39" cy="27"/>
              </a:xfrm>
              <a:custGeom>
                <a:avLst/>
                <a:gdLst>
                  <a:gd name="T0" fmla="*/ 39 w 39"/>
                  <a:gd name="T1" fmla="*/ 27 h 27"/>
                  <a:gd name="T2" fmla="*/ 0 w 39"/>
                  <a:gd name="T3" fmla="*/ 2 h 27"/>
                  <a:gd name="T4" fmla="*/ 1 w 39"/>
                  <a:gd name="T5" fmla="*/ 0 h 27"/>
                  <a:gd name="T6" fmla="*/ 2 w 39"/>
                  <a:gd name="T7" fmla="*/ 1 h 27"/>
                  <a:gd name="T8" fmla="*/ 39 w 39"/>
                  <a:gd name="T9" fmla="*/ 26 h 27"/>
                  <a:gd name="T10" fmla="*/ 39 w 39"/>
                  <a:gd name="T11" fmla="*/ 27 h 27"/>
                </a:gdLst>
                <a:ahLst/>
                <a:cxnLst>
                  <a:cxn ang="0">
                    <a:pos x="T0" y="T1"/>
                  </a:cxn>
                  <a:cxn ang="0">
                    <a:pos x="T2" y="T3"/>
                  </a:cxn>
                  <a:cxn ang="0">
                    <a:pos x="T4" y="T5"/>
                  </a:cxn>
                  <a:cxn ang="0">
                    <a:pos x="T6" y="T7"/>
                  </a:cxn>
                  <a:cxn ang="0">
                    <a:pos x="T8" y="T9"/>
                  </a:cxn>
                  <a:cxn ang="0">
                    <a:pos x="T10" y="T11"/>
                  </a:cxn>
                </a:cxnLst>
                <a:rect l="0" t="0" r="r" b="b"/>
                <a:pathLst>
                  <a:path w="39" h="27">
                    <a:moveTo>
                      <a:pt x="39" y="27"/>
                    </a:moveTo>
                    <a:lnTo>
                      <a:pt x="0" y="2"/>
                    </a:lnTo>
                    <a:lnTo>
                      <a:pt x="1" y="0"/>
                    </a:lnTo>
                    <a:lnTo>
                      <a:pt x="2" y="1"/>
                    </a:lnTo>
                    <a:lnTo>
                      <a:pt x="39" y="26"/>
                    </a:lnTo>
                    <a:lnTo>
                      <a:pt x="39"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49" name="Freeform 2438"/>
              <p:cNvSpPr>
                <a:spLocks noEditPoints="1"/>
              </p:cNvSpPr>
              <p:nvPr/>
            </p:nvSpPr>
            <p:spPr bwMode="auto">
              <a:xfrm>
                <a:off x="5264" y="2648"/>
                <a:ext cx="50" cy="47"/>
              </a:xfrm>
              <a:custGeom>
                <a:avLst/>
                <a:gdLst>
                  <a:gd name="T0" fmla="*/ 576 w 576"/>
                  <a:gd name="T1" fmla="*/ 546 h 546"/>
                  <a:gd name="T2" fmla="*/ 122 w 576"/>
                  <a:gd name="T3" fmla="*/ 246 h 546"/>
                  <a:gd name="T4" fmla="*/ 125 w 576"/>
                  <a:gd name="T5" fmla="*/ 242 h 546"/>
                  <a:gd name="T6" fmla="*/ 51 w 576"/>
                  <a:gd name="T7" fmla="*/ 192 h 546"/>
                  <a:gd name="T8" fmla="*/ 51 w 576"/>
                  <a:gd name="T9" fmla="*/ 34 h 546"/>
                  <a:gd name="T10" fmla="*/ 97 w 576"/>
                  <a:gd name="T11" fmla="*/ 65 h 546"/>
                  <a:gd name="T12" fmla="*/ 118 w 576"/>
                  <a:gd name="T13" fmla="*/ 33 h 546"/>
                  <a:gd name="T14" fmla="*/ 576 w 576"/>
                  <a:gd name="T15" fmla="*/ 326 h 546"/>
                  <a:gd name="T16" fmla="*/ 576 w 576"/>
                  <a:gd name="T17" fmla="*/ 546 h 546"/>
                  <a:gd name="T18" fmla="*/ 1 w 576"/>
                  <a:gd name="T19" fmla="*/ 159 h 546"/>
                  <a:gd name="T20" fmla="*/ 0 w 576"/>
                  <a:gd name="T21" fmla="*/ 158 h 546"/>
                  <a:gd name="T22" fmla="*/ 0 w 576"/>
                  <a:gd name="T23" fmla="*/ 0 h 546"/>
                  <a:gd name="T24" fmla="*/ 1 w 576"/>
                  <a:gd name="T25" fmla="*/ 1 h 546"/>
                  <a:gd name="T26" fmla="*/ 1 w 576"/>
                  <a:gd name="T27" fmla="*/ 159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6" h="546">
                    <a:moveTo>
                      <a:pt x="576" y="546"/>
                    </a:moveTo>
                    <a:lnTo>
                      <a:pt x="122" y="246"/>
                    </a:lnTo>
                    <a:lnTo>
                      <a:pt x="125" y="242"/>
                    </a:lnTo>
                    <a:lnTo>
                      <a:pt x="51" y="192"/>
                    </a:lnTo>
                    <a:lnTo>
                      <a:pt x="51" y="34"/>
                    </a:lnTo>
                    <a:lnTo>
                      <a:pt x="97" y="65"/>
                    </a:lnTo>
                    <a:lnTo>
                      <a:pt x="118" y="33"/>
                    </a:lnTo>
                    <a:lnTo>
                      <a:pt x="576" y="326"/>
                    </a:lnTo>
                    <a:lnTo>
                      <a:pt x="576" y="546"/>
                    </a:lnTo>
                    <a:moveTo>
                      <a:pt x="1" y="159"/>
                    </a:moveTo>
                    <a:lnTo>
                      <a:pt x="0" y="158"/>
                    </a:lnTo>
                    <a:lnTo>
                      <a:pt x="0" y="0"/>
                    </a:lnTo>
                    <a:lnTo>
                      <a:pt x="1" y="1"/>
                    </a:lnTo>
                    <a:lnTo>
                      <a:pt x="1" y="159"/>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50" name="Freeform 2439"/>
              <p:cNvSpPr>
                <a:spLocks/>
              </p:cNvSpPr>
              <p:nvPr/>
            </p:nvSpPr>
            <p:spPr bwMode="auto">
              <a:xfrm>
                <a:off x="5264" y="2648"/>
                <a:ext cx="4" cy="16"/>
              </a:xfrm>
              <a:custGeom>
                <a:avLst/>
                <a:gdLst>
                  <a:gd name="T0" fmla="*/ 4 w 4"/>
                  <a:gd name="T1" fmla="*/ 16 h 16"/>
                  <a:gd name="T2" fmla="*/ 0 w 4"/>
                  <a:gd name="T3" fmla="*/ 13 h 16"/>
                  <a:gd name="T4" fmla="*/ 0 w 4"/>
                  <a:gd name="T5" fmla="*/ 0 h 16"/>
                  <a:gd name="T6" fmla="*/ 4 w 4"/>
                  <a:gd name="T7" fmla="*/ 3 h 16"/>
                  <a:gd name="T8" fmla="*/ 4 w 4"/>
                  <a:gd name="T9" fmla="*/ 16 h 16"/>
                </a:gdLst>
                <a:ahLst/>
                <a:cxnLst>
                  <a:cxn ang="0">
                    <a:pos x="T0" y="T1"/>
                  </a:cxn>
                  <a:cxn ang="0">
                    <a:pos x="T2" y="T3"/>
                  </a:cxn>
                  <a:cxn ang="0">
                    <a:pos x="T4" y="T5"/>
                  </a:cxn>
                  <a:cxn ang="0">
                    <a:pos x="T6" y="T7"/>
                  </a:cxn>
                  <a:cxn ang="0">
                    <a:pos x="T8" y="T9"/>
                  </a:cxn>
                </a:cxnLst>
                <a:rect l="0" t="0" r="r" b="b"/>
                <a:pathLst>
                  <a:path w="4" h="16">
                    <a:moveTo>
                      <a:pt x="4" y="16"/>
                    </a:moveTo>
                    <a:lnTo>
                      <a:pt x="0" y="13"/>
                    </a:lnTo>
                    <a:lnTo>
                      <a:pt x="0" y="0"/>
                    </a:lnTo>
                    <a:lnTo>
                      <a:pt x="4" y="3"/>
                    </a:lnTo>
                    <a:lnTo>
                      <a:pt x="4"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51" name="Freeform 2440"/>
              <p:cNvSpPr>
                <a:spLocks/>
              </p:cNvSpPr>
              <p:nvPr/>
            </p:nvSpPr>
            <p:spPr bwMode="auto">
              <a:xfrm>
                <a:off x="5264" y="2644"/>
                <a:ext cx="10" cy="9"/>
              </a:xfrm>
              <a:custGeom>
                <a:avLst/>
                <a:gdLst>
                  <a:gd name="T0" fmla="*/ 8 w 10"/>
                  <a:gd name="T1" fmla="*/ 9 h 9"/>
                  <a:gd name="T2" fmla="*/ 4 w 10"/>
                  <a:gd name="T3" fmla="*/ 7 h 9"/>
                  <a:gd name="T4" fmla="*/ 0 w 10"/>
                  <a:gd name="T5" fmla="*/ 4 h 9"/>
                  <a:gd name="T6" fmla="*/ 0 w 10"/>
                  <a:gd name="T7" fmla="*/ 4 h 9"/>
                  <a:gd name="T8" fmla="*/ 0 w 10"/>
                  <a:gd name="T9" fmla="*/ 0 h 9"/>
                  <a:gd name="T10" fmla="*/ 10 w 10"/>
                  <a:gd name="T11" fmla="*/ 7 h 9"/>
                  <a:gd name="T12" fmla="*/ 8 w 10"/>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8" y="9"/>
                    </a:moveTo>
                    <a:lnTo>
                      <a:pt x="4" y="7"/>
                    </a:lnTo>
                    <a:lnTo>
                      <a:pt x="0" y="4"/>
                    </a:lnTo>
                    <a:lnTo>
                      <a:pt x="0" y="4"/>
                    </a:lnTo>
                    <a:lnTo>
                      <a:pt x="0" y="0"/>
                    </a:lnTo>
                    <a:lnTo>
                      <a:pt x="10" y="7"/>
                    </a:lnTo>
                    <a:lnTo>
                      <a:pt x="8"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52" name="Freeform 2441"/>
              <p:cNvSpPr>
                <a:spLocks/>
              </p:cNvSpPr>
              <p:nvPr/>
            </p:nvSpPr>
            <p:spPr bwMode="auto">
              <a:xfrm>
                <a:off x="5264" y="2661"/>
                <a:ext cx="11" cy="8"/>
              </a:xfrm>
              <a:custGeom>
                <a:avLst/>
                <a:gdLst>
                  <a:gd name="T0" fmla="*/ 10 w 11"/>
                  <a:gd name="T1" fmla="*/ 8 h 8"/>
                  <a:gd name="T2" fmla="*/ 0 w 11"/>
                  <a:gd name="T3" fmla="*/ 1 h 8"/>
                  <a:gd name="T4" fmla="*/ 0 w 11"/>
                  <a:gd name="T5" fmla="*/ 6 h 8"/>
                  <a:gd name="T6" fmla="*/ 0 w 11"/>
                  <a:gd name="T7" fmla="*/ 0 h 8"/>
                  <a:gd name="T8" fmla="*/ 0 w 11"/>
                  <a:gd name="T9" fmla="*/ 0 h 8"/>
                  <a:gd name="T10" fmla="*/ 4 w 11"/>
                  <a:gd name="T11" fmla="*/ 3 h 8"/>
                  <a:gd name="T12" fmla="*/ 11 w 11"/>
                  <a:gd name="T13" fmla="*/ 8 h 8"/>
                  <a:gd name="T14" fmla="*/ 10 w 11"/>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8">
                    <a:moveTo>
                      <a:pt x="10" y="8"/>
                    </a:moveTo>
                    <a:lnTo>
                      <a:pt x="0" y="1"/>
                    </a:lnTo>
                    <a:lnTo>
                      <a:pt x="0" y="6"/>
                    </a:lnTo>
                    <a:lnTo>
                      <a:pt x="0" y="0"/>
                    </a:lnTo>
                    <a:lnTo>
                      <a:pt x="0" y="0"/>
                    </a:lnTo>
                    <a:lnTo>
                      <a:pt x="4" y="3"/>
                    </a:lnTo>
                    <a:lnTo>
                      <a:pt x="11" y="8"/>
                    </a:lnTo>
                    <a:lnTo>
                      <a:pt x="10"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53" name="Freeform 2442"/>
              <p:cNvSpPr>
                <a:spLocks noEditPoints="1"/>
              </p:cNvSpPr>
              <p:nvPr/>
            </p:nvSpPr>
            <p:spPr bwMode="auto">
              <a:xfrm>
                <a:off x="5264" y="2636"/>
                <a:ext cx="50" cy="40"/>
              </a:xfrm>
              <a:custGeom>
                <a:avLst/>
                <a:gdLst>
                  <a:gd name="T0" fmla="*/ 576 w 576"/>
                  <a:gd name="T1" fmla="*/ 457 h 457"/>
                  <a:gd name="T2" fmla="*/ 118 w 576"/>
                  <a:gd name="T3" fmla="*/ 164 h 457"/>
                  <a:gd name="T4" fmla="*/ 125 w 576"/>
                  <a:gd name="T5" fmla="*/ 154 h 457"/>
                  <a:gd name="T6" fmla="*/ 51 w 576"/>
                  <a:gd name="T7" fmla="*/ 105 h 457"/>
                  <a:gd name="T8" fmla="*/ 51 w 576"/>
                  <a:gd name="T9" fmla="*/ 34 h 457"/>
                  <a:gd name="T10" fmla="*/ 576 w 576"/>
                  <a:gd name="T11" fmla="*/ 381 h 457"/>
                  <a:gd name="T12" fmla="*/ 576 w 576"/>
                  <a:gd name="T13" fmla="*/ 457 h 457"/>
                  <a:gd name="T14" fmla="*/ 1 w 576"/>
                  <a:gd name="T15" fmla="*/ 72 h 457"/>
                  <a:gd name="T16" fmla="*/ 0 w 576"/>
                  <a:gd name="T17" fmla="*/ 71 h 457"/>
                  <a:gd name="T18" fmla="*/ 0 w 576"/>
                  <a:gd name="T19" fmla="*/ 0 h 457"/>
                  <a:gd name="T20" fmla="*/ 1 w 576"/>
                  <a:gd name="T21" fmla="*/ 1 h 457"/>
                  <a:gd name="T22" fmla="*/ 1 w 576"/>
                  <a:gd name="T23" fmla="*/ 72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6" h="457">
                    <a:moveTo>
                      <a:pt x="576" y="457"/>
                    </a:moveTo>
                    <a:lnTo>
                      <a:pt x="118" y="164"/>
                    </a:lnTo>
                    <a:lnTo>
                      <a:pt x="125" y="154"/>
                    </a:lnTo>
                    <a:lnTo>
                      <a:pt x="51" y="105"/>
                    </a:lnTo>
                    <a:lnTo>
                      <a:pt x="51" y="34"/>
                    </a:lnTo>
                    <a:lnTo>
                      <a:pt x="576" y="381"/>
                    </a:lnTo>
                    <a:lnTo>
                      <a:pt x="576" y="457"/>
                    </a:lnTo>
                    <a:moveTo>
                      <a:pt x="1" y="72"/>
                    </a:moveTo>
                    <a:lnTo>
                      <a:pt x="0" y="71"/>
                    </a:lnTo>
                    <a:lnTo>
                      <a:pt x="0" y="0"/>
                    </a:lnTo>
                    <a:lnTo>
                      <a:pt x="1" y="1"/>
                    </a:lnTo>
                    <a:lnTo>
                      <a:pt x="1" y="72"/>
                    </a:lnTo>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54" name="Freeform 2443"/>
              <p:cNvSpPr>
                <a:spLocks/>
              </p:cNvSpPr>
              <p:nvPr/>
            </p:nvSpPr>
            <p:spPr bwMode="auto">
              <a:xfrm>
                <a:off x="5264" y="2636"/>
                <a:ext cx="4" cy="9"/>
              </a:xfrm>
              <a:custGeom>
                <a:avLst/>
                <a:gdLst>
                  <a:gd name="T0" fmla="*/ 4 w 4"/>
                  <a:gd name="T1" fmla="*/ 9 h 9"/>
                  <a:gd name="T2" fmla="*/ 0 w 4"/>
                  <a:gd name="T3" fmla="*/ 7 h 9"/>
                  <a:gd name="T4" fmla="*/ 0 w 4"/>
                  <a:gd name="T5" fmla="*/ 0 h 9"/>
                  <a:gd name="T6" fmla="*/ 4 w 4"/>
                  <a:gd name="T7" fmla="*/ 3 h 9"/>
                  <a:gd name="T8" fmla="*/ 4 w 4"/>
                  <a:gd name="T9" fmla="*/ 9 h 9"/>
                </a:gdLst>
                <a:ahLst/>
                <a:cxnLst>
                  <a:cxn ang="0">
                    <a:pos x="T0" y="T1"/>
                  </a:cxn>
                  <a:cxn ang="0">
                    <a:pos x="T2" y="T3"/>
                  </a:cxn>
                  <a:cxn ang="0">
                    <a:pos x="T4" y="T5"/>
                  </a:cxn>
                  <a:cxn ang="0">
                    <a:pos x="T6" y="T7"/>
                  </a:cxn>
                  <a:cxn ang="0">
                    <a:pos x="T8" y="T9"/>
                  </a:cxn>
                </a:cxnLst>
                <a:rect l="0" t="0" r="r" b="b"/>
                <a:pathLst>
                  <a:path w="4" h="9">
                    <a:moveTo>
                      <a:pt x="4" y="9"/>
                    </a:moveTo>
                    <a:lnTo>
                      <a:pt x="0" y="7"/>
                    </a:lnTo>
                    <a:lnTo>
                      <a:pt x="0" y="0"/>
                    </a:lnTo>
                    <a:lnTo>
                      <a:pt x="4" y="3"/>
                    </a:lnTo>
                    <a:lnTo>
                      <a:pt x="4"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55" name="Freeform 2444"/>
              <p:cNvSpPr>
                <a:spLocks/>
              </p:cNvSpPr>
              <p:nvPr/>
            </p:nvSpPr>
            <p:spPr bwMode="auto">
              <a:xfrm>
                <a:off x="5264" y="2643"/>
                <a:ext cx="11" cy="8"/>
              </a:xfrm>
              <a:custGeom>
                <a:avLst/>
                <a:gdLst>
                  <a:gd name="T0" fmla="*/ 10 w 11"/>
                  <a:gd name="T1" fmla="*/ 8 h 8"/>
                  <a:gd name="T2" fmla="*/ 0 w 11"/>
                  <a:gd name="T3" fmla="*/ 1 h 8"/>
                  <a:gd name="T4" fmla="*/ 0 w 11"/>
                  <a:gd name="T5" fmla="*/ 0 h 8"/>
                  <a:gd name="T6" fmla="*/ 0 w 11"/>
                  <a:gd name="T7" fmla="*/ 0 h 8"/>
                  <a:gd name="T8" fmla="*/ 4 w 11"/>
                  <a:gd name="T9" fmla="*/ 2 h 8"/>
                  <a:gd name="T10" fmla="*/ 11 w 11"/>
                  <a:gd name="T11" fmla="*/ 7 h 8"/>
                  <a:gd name="T12" fmla="*/ 10 w 11"/>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10" y="8"/>
                    </a:moveTo>
                    <a:lnTo>
                      <a:pt x="0" y="1"/>
                    </a:lnTo>
                    <a:lnTo>
                      <a:pt x="0" y="0"/>
                    </a:lnTo>
                    <a:lnTo>
                      <a:pt x="0" y="0"/>
                    </a:lnTo>
                    <a:lnTo>
                      <a:pt x="4" y="2"/>
                    </a:lnTo>
                    <a:lnTo>
                      <a:pt x="11" y="7"/>
                    </a:lnTo>
                    <a:lnTo>
                      <a:pt x="10"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56" name="Freeform 2445"/>
              <p:cNvSpPr>
                <a:spLocks noEditPoints="1"/>
              </p:cNvSpPr>
              <p:nvPr/>
            </p:nvSpPr>
            <p:spPr bwMode="auto">
              <a:xfrm>
                <a:off x="5264" y="2685"/>
                <a:ext cx="50" cy="58"/>
              </a:xfrm>
              <a:custGeom>
                <a:avLst/>
                <a:gdLst>
                  <a:gd name="T0" fmla="*/ 576 w 576"/>
                  <a:gd name="T1" fmla="*/ 667 h 667"/>
                  <a:gd name="T2" fmla="*/ 51 w 576"/>
                  <a:gd name="T3" fmla="*/ 320 h 667"/>
                  <a:gd name="T4" fmla="*/ 51 w 576"/>
                  <a:gd name="T5" fmla="*/ 252 h 667"/>
                  <a:gd name="T6" fmla="*/ 97 w 576"/>
                  <a:gd name="T7" fmla="*/ 283 h 667"/>
                  <a:gd name="T8" fmla="*/ 125 w 576"/>
                  <a:gd name="T9" fmla="*/ 241 h 667"/>
                  <a:gd name="T10" fmla="*/ 51 w 576"/>
                  <a:gd name="T11" fmla="*/ 192 h 667"/>
                  <a:gd name="T12" fmla="*/ 51 w 576"/>
                  <a:gd name="T13" fmla="*/ 34 h 667"/>
                  <a:gd name="T14" fmla="*/ 97 w 576"/>
                  <a:gd name="T15" fmla="*/ 64 h 667"/>
                  <a:gd name="T16" fmla="*/ 102 w 576"/>
                  <a:gd name="T17" fmla="*/ 57 h 667"/>
                  <a:gd name="T18" fmla="*/ 576 w 576"/>
                  <a:gd name="T19" fmla="*/ 370 h 667"/>
                  <a:gd name="T20" fmla="*/ 576 w 576"/>
                  <a:gd name="T21" fmla="*/ 109 h 667"/>
                  <a:gd name="T22" fmla="*/ 576 w 576"/>
                  <a:gd name="T23" fmla="*/ 667 h 667"/>
                  <a:gd name="T24" fmla="*/ 1 w 576"/>
                  <a:gd name="T25" fmla="*/ 287 h 667"/>
                  <a:gd name="T26" fmla="*/ 0 w 576"/>
                  <a:gd name="T27" fmla="*/ 286 h 667"/>
                  <a:gd name="T28" fmla="*/ 0 w 576"/>
                  <a:gd name="T29" fmla="*/ 218 h 667"/>
                  <a:gd name="T30" fmla="*/ 1 w 576"/>
                  <a:gd name="T31" fmla="*/ 219 h 667"/>
                  <a:gd name="T32" fmla="*/ 1 w 576"/>
                  <a:gd name="T33" fmla="*/ 287 h 667"/>
                  <a:gd name="T34" fmla="*/ 1 w 576"/>
                  <a:gd name="T35" fmla="*/ 159 h 667"/>
                  <a:gd name="T36" fmla="*/ 0 w 576"/>
                  <a:gd name="T37" fmla="*/ 158 h 667"/>
                  <a:gd name="T38" fmla="*/ 0 w 576"/>
                  <a:gd name="T39" fmla="*/ 0 h 667"/>
                  <a:gd name="T40" fmla="*/ 1 w 576"/>
                  <a:gd name="T41" fmla="*/ 0 h 667"/>
                  <a:gd name="T42" fmla="*/ 1 w 576"/>
                  <a:gd name="T43" fmla="*/ 15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6" h="667">
                    <a:moveTo>
                      <a:pt x="576" y="667"/>
                    </a:moveTo>
                    <a:lnTo>
                      <a:pt x="51" y="320"/>
                    </a:lnTo>
                    <a:lnTo>
                      <a:pt x="51" y="252"/>
                    </a:lnTo>
                    <a:lnTo>
                      <a:pt x="97" y="283"/>
                    </a:lnTo>
                    <a:lnTo>
                      <a:pt x="125" y="241"/>
                    </a:lnTo>
                    <a:lnTo>
                      <a:pt x="51" y="192"/>
                    </a:lnTo>
                    <a:lnTo>
                      <a:pt x="51" y="34"/>
                    </a:lnTo>
                    <a:lnTo>
                      <a:pt x="97" y="64"/>
                    </a:lnTo>
                    <a:lnTo>
                      <a:pt x="102" y="57"/>
                    </a:lnTo>
                    <a:lnTo>
                      <a:pt x="576" y="370"/>
                    </a:lnTo>
                    <a:lnTo>
                      <a:pt x="576" y="109"/>
                    </a:lnTo>
                    <a:lnTo>
                      <a:pt x="576" y="667"/>
                    </a:lnTo>
                    <a:moveTo>
                      <a:pt x="1" y="287"/>
                    </a:moveTo>
                    <a:lnTo>
                      <a:pt x="0" y="286"/>
                    </a:lnTo>
                    <a:lnTo>
                      <a:pt x="0" y="218"/>
                    </a:lnTo>
                    <a:lnTo>
                      <a:pt x="1" y="219"/>
                    </a:lnTo>
                    <a:lnTo>
                      <a:pt x="1" y="287"/>
                    </a:lnTo>
                    <a:moveTo>
                      <a:pt x="1" y="159"/>
                    </a:moveTo>
                    <a:lnTo>
                      <a:pt x="0" y="158"/>
                    </a:lnTo>
                    <a:lnTo>
                      <a:pt x="0" y="0"/>
                    </a:lnTo>
                    <a:lnTo>
                      <a:pt x="1" y="0"/>
                    </a:lnTo>
                    <a:lnTo>
                      <a:pt x="1" y="159"/>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57" name="Freeform 2446"/>
              <p:cNvSpPr>
                <a:spLocks noEditPoints="1"/>
              </p:cNvSpPr>
              <p:nvPr/>
            </p:nvSpPr>
            <p:spPr bwMode="auto">
              <a:xfrm>
                <a:off x="5264" y="2685"/>
                <a:ext cx="4" cy="28"/>
              </a:xfrm>
              <a:custGeom>
                <a:avLst/>
                <a:gdLst>
                  <a:gd name="T0" fmla="*/ 50 w 50"/>
                  <a:gd name="T1" fmla="*/ 320 h 320"/>
                  <a:gd name="T2" fmla="*/ 0 w 50"/>
                  <a:gd name="T3" fmla="*/ 287 h 320"/>
                  <a:gd name="T4" fmla="*/ 0 w 50"/>
                  <a:gd name="T5" fmla="*/ 219 h 320"/>
                  <a:gd name="T6" fmla="*/ 50 w 50"/>
                  <a:gd name="T7" fmla="*/ 252 h 320"/>
                  <a:gd name="T8" fmla="*/ 50 w 50"/>
                  <a:gd name="T9" fmla="*/ 320 h 320"/>
                  <a:gd name="T10" fmla="*/ 50 w 50"/>
                  <a:gd name="T11" fmla="*/ 192 h 320"/>
                  <a:gd name="T12" fmla="*/ 0 w 50"/>
                  <a:gd name="T13" fmla="*/ 159 h 320"/>
                  <a:gd name="T14" fmla="*/ 0 w 50"/>
                  <a:gd name="T15" fmla="*/ 0 h 320"/>
                  <a:gd name="T16" fmla="*/ 50 w 50"/>
                  <a:gd name="T17" fmla="*/ 34 h 320"/>
                  <a:gd name="T18" fmla="*/ 50 w 50"/>
                  <a:gd name="T19" fmla="*/ 19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320">
                    <a:moveTo>
                      <a:pt x="50" y="320"/>
                    </a:moveTo>
                    <a:lnTo>
                      <a:pt x="0" y="287"/>
                    </a:lnTo>
                    <a:lnTo>
                      <a:pt x="0" y="219"/>
                    </a:lnTo>
                    <a:lnTo>
                      <a:pt x="50" y="252"/>
                    </a:lnTo>
                    <a:lnTo>
                      <a:pt x="50" y="320"/>
                    </a:lnTo>
                    <a:moveTo>
                      <a:pt x="50" y="192"/>
                    </a:moveTo>
                    <a:lnTo>
                      <a:pt x="0" y="159"/>
                    </a:lnTo>
                    <a:lnTo>
                      <a:pt x="0" y="0"/>
                    </a:lnTo>
                    <a:lnTo>
                      <a:pt x="50" y="34"/>
                    </a:lnTo>
                    <a:lnTo>
                      <a:pt x="50" y="192"/>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58" name="Freeform 2447"/>
              <p:cNvSpPr>
                <a:spLocks/>
              </p:cNvSpPr>
              <p:nvPr/>
            </p:nvSpPr>
            <p:spPr bwMode="auto">
              <a:xfrm>
                <a:off x="5264" y="2684"/>
                <a:ext cx="9" cy="7"/>
              </a:xfrm>
              <a:custGeom>
                <a:avLst/>
                <a:gdLst>
                  <a:gd name="T0" fmla="*/ 8 w 9"/>
                  <a:gd name="T1" fmla="*/ 7 h 7"/>
                  <a:gd name="T2" fmla="*/ 4 w 9"/>
                  <a:gd name="T3" fmla="*/ 4 h 7"/>
                  <a:gd name="T4" fmla="*/ 0 w 9"/>
                  <a:gd name="T5" fmla="*/ 1 h 7"/>
                  <a:gd name="T6" fmla="*/ 0 w 9"/>
                  <a:gd name="T7" fmla="*/ 1 h 7"/>
                  <a:gd name="T8" fmla="*/ 0 w 9"/>
                  <a:gd name="T9" fmla="*/ 0 h 7"/>
                  <a:gd name="T10" fmla="*/ 9 w 9"/>
                  <a:gd name="T11" fmla="*/ 6 h 7"/>
                  <a:gd name="T12" fmla="*/ 8 w 9"/>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8" y="7"/>
                    </a:moveTo>
                    <a:lnTo>
                      <a:pt x="4" y="4"/>
                    </a:lnTo>
                    <a:lnTo>
                      <a:pt x="0" y="1"/>
                    </a:lnTo>
                    <a:lnTo>
                      <a:pt x="0" y="1"/>
                    </a:lnTo>
                    <a:lnTo>
                      <a:pt x="0" y="0"/>
                    </a:lnTo>
                    <a:lnTo>
                      <a:pt x="9" y="6"/>
                    </a:lnTo>
                    <a:lnTo>
                      <a:pt x="8"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59" name="Freeform 2448"/>
              <p:cNvSpPr>
                <a:spLocks/>
              </p:cNvSpPr>
              <p:nvPr/>
            </p:nvSpPr>
            <p:spPr bwMode="auto">
              <a:xfrm>
                <a:off x="5264" y="2699"/>
                <a:ext cx="11" cy="11"/>
              </a:xfrm>
              <a:custGeom>
                <a:avLst/>
                <a:gdLst>
                  <a:gd name="T0" fmla="*/ 8 w 11"/>
                  <a:gd name="T1" fmla="*/ 11 h 11"/>
                  <a:gd name="T2" fmla="*/ 4 w 11"/>
                  <a:gd name="T3" fmla="*/ 8 h 11"/>
                  <a:gd name="T4" fmla="*/ 0 w 11"/>
                  <a:gd name="T5" fmla="*/ 5 h 11"/>
                  <a:gd name="T6" fmla="*/ 0 w 11"/>
                  <a:gd name="T7" fmla="*/ 5 h 11"/>
                  <a:gd name="T8" fmla="*/ 0 w 11"/>
                  <a:gd name="T9" fmla="*/ 0 h 11"/>
                  <a:gd name="T10" fmla="*/ 0 w 11"/>
                  <a:gd name="T11" fmla="*/ 0 h 11"/>
                  <a:gd name="T12" fmla="*/ 4 w 11"/>
                  <a:gd name="T13" fmla="*/ 3 h 11"/>
                  <a:gd name="T14" fmla="*/ 11 w 11"/>
                  <a:gd name="T15" fmla="*/ 7 h 11"/>
                  <a:gd name="T16" fmla="*/ 8 w 11"/>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1">
                    <a:moveTo>
                      <a:pt x="8" y="11"/>
                    </a:moveTo>
                    <a:lnTo>
                      <a:pt x="4" y="8"/>
                    </a:lnTo>
                    <a:lnTo>
                      <a:pt x="0" y="5"/>
                    </a:lnTo>
                    <a:lnTo>
                      <a:pt x="0" y="5"/>
                    </a:lnTo>
                    <a:lnTo>
                      <a:pt x="0" y="0"/>
                    </a:lnTo>
                    <a:lnTo>
                      <a:pt x="0" y="0"/>
                    </a:lnTo>
                    <a:lnTo>
                      <a:pt x="4" y="3"/>
                    </a:lnTo>
                    <a:lnTo>
                      <a:pt x="11" y="7"/>
                    </a:lnTo>
                    <a:lnTo>
                      <a:pt x="8"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60" name="Freeform 2449"/>
              <p:cNvSpPr>
                <a:spLocks noEditPoints="1"/>
              </p:cNvSpPr>
              <p:nvPr/>
            </p:nvSpPr>
            <p:spPr bwMode="auto">
              <a:xfrm>
                <a:off x="5264" y="2667"/>
                <a:ext cx="50" cy="50"/>
              </a:xfrm>
              <a:custGeom>
                <a:avLst/>
                <a:gdLst>
                  <a:gd name="T0" fmla="*/ 576 w 576"/>
                  <a:gd name="T1" fmla="*/ 589 h 589"/>
                  <a:gd name="T2" fmla="*/ 102 w 576"/>
                  <a:gd name="T3" fmla="*/ 276 h 589"/>
                  <a:gd name="T4" fmla="*/ 125 w 576"/>
                  <a:gd name="T5" fmla="*/ 242 h 589"/>
                  <a:gd name="T6" fmla="*/ 51 w 576"/>
                  <a:gd name="T7" fmla="*/ 193 h 589"/>
                  <a:gd name="T8" fmla="*/ 51 w 576"/>
                  <a:gd name="T9" fmla="*/ 35 h 589"/>
                  <a:gd name="T10" fmla="*/ 97 w 576"/>
                  <a:gd name="T11" fmla="*/ 65 h 589"/>
                  <a:gd name="T12" fmla="*/ 122 w 576"/>
                  <a:gd name="T13" fmla="*/ 28 h 589"/>
                  <a:gd name="T14" fmla="*/ 576 w 576"/>
                  <a:gd name="T15" fmla="*/ 328 h 589"/>
                  <a:gd name="T16" fmla="*/ 576 w 576"/>
                  <a:gd name="T17" fmla="*/ 589 h 589"/>
                  <a:gd name="T18" fmla="*/ 1 w 576"/>
                  <a:gd name="T19" fmla="*/ 159 h 589"/>
                  <a:gd name="T20" fmla="*/ 0 w 576"/>
                  <a:gd name="T21" fmla="*/ 159 h 589"/>
                  <a:gd name="T22" fmla="*/ 0 w 576"/>
                  <a:gd name="T23" fmla="*/ 0 h 589"/>
                  <a:gd name="T24" fmla="*/ 1 w 576"/>
                  <a:gd name="T25" fmla="*/ 1 h 589"/>
                  <a:gd name="T26" fmla="*/ 1 w 576"/>
                  <a:gd name="T27" fmla="*/ 159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6" h="589">
                    <a:moveTo>
                      <a:pt x="576" y="589"/>
                    </a:moveTo>
                    <a:lnTo>
                      <a:pt x="102" y="276"/>
                    </a:lnTo>
                    <a:lnTo>
                      <a:pt x="125" y="242"/>
                    </a:lnTo>
                    <a:lnTo>
                      <a:pt x="51" y="193"/>
                    </a:lnTo>
                    <a:lnTo>
                      <a:pt x="51" y="35"/>
                    </a:lnTo>
                    <a:lnTo>
                      <a:pt x="97" y="65"/>
                    </a:lnTo>
                    <a:lnTo>
                      <a:pt x="122" y="28"/>
                    </a:lnTo>
                    <a:lnTo>
                      <a:pt x="576" y="328"/>
                    </a:lnTo>
                    <a:lnTo>
                      <a:pt x="576" y="589"/>
                    </a:lnTo>
                    <a:moveTo>
                      <a:pt x="1" y="159"/>
                    </a:moveTo>
                    <a:lnTo>
                      <a:pt x="0" y="159"/>
                    </a:lnTo>
                    <a:lnTo>
                      <a:pt x="0" y="0"/>
                    </a:lnTo>
                    <a:lnTo>
                      <a:pt x="1" y="1"/>
                    </a:lnTo>
                    <a:lnTo>
                      <a:pt x="1" y="159"/>
                    </a:lnTo>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61" name="Freeform 2450"/>
              <p:cNvSpPr>
                <a:spLocks/>
              </p:cNvSpPr>
              <p:nvPr/>
            </p:nvSpPr>
            <p:spPr bwMode="auto">
              <a:xfrm>
                <a:off x="5264" y="2667"/>
                <a:ext cx="4" cy="16"/>
              </a:xfrm>
              <a:custGeom>
                <a:avLst/>
                <a:gdLst>
                  <a:gd name="T0" fmla="*/ 4 w 4"/>
                  <a:gd name="T1" fmla="*/ 16 h 16"/>
                  <a:gd name="T2" fmla="*/ 0 w 4"/>
                  <a:gd name="T3" fmla="*/ 13 h 16"/>
                  <a:gd name="T4" fmla="*/ 0 w 4"/>
                  <a:gd name="T5" fmla="*/ 0 h 16"/>
                  <a:gd name="T6" fmla="*/ 4 w 4"/>
                  <a:gd name="T7" fmla="*/ 3 h 16"/>
                  <a:gd name="T8" fmla="*/ 4 w 4"/>
                  <a:gd name="T9" fmla="*/ 16 h 16"/>
                </a:gdLst>
                <a:ahLst/>
                <a:cxnLst>
                  <a:cxn ang="0">
                    <a:pos x="T0" y="T1"/>
                  </a:cxn>
                  <a:cxn ang="0">
                    <a:pos x="T2" y="T3"/>
                  </a:cxn>
                  <a:cxn ang="0">
                    <a:pos x="T4" y="T5"/>
                  </a:cxn>
                  <a:cxn ang="0">
                    <a:pos x="T6" y="T7"/>
                  </a:cxn>
                  <a:cxn ang="0">
                    <a:pos x="T8" y="T9"/>
                  </a:cxn>
                </a:cxnLst>
                <a:rect l="0" t="0" r="r" b="b"/>
                <a:pathLst>
                  <a:path w="4" h="16">
                    <a:moveTo>
                      <a:pt x="4" y="16"/>
                    </a:moveTo>
                    <a:lnTo>
                      <a:pt x="0" y="13"/>
                    </a:lnTo>
                    <a:lnTo>
                      <a:pt x="0" y="0"/>
                    </a:lnTo>
                    <a:lnTo>
                      <a:pt x="4" y="3"/>
                    </a:lnTo>
                    <a:lnTo>
                      <a:pt x="4"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62" name="Freeform 2451"/>
              <p:cNvSpPr>
                <a:spLocks/>
              </p:cNvSpPr>
              <p:nvPr/>
            </p:nvSpPr>
            <p:spPr bwMode="auto">
              <a:xfrm>
                <a:off x="5264" y="2662"/>
                <a:ext cx="10" cy="10"/>
              </a:xfrm>
              <a:custGeom>
                <a:avLst/>
                <a:gdLst>
                  <a:gd name="T0" fmla="*/ 8 w 10"/>
                  <a:gd name="T1" fmla="*/ 10 h 10"/>
                  <a:gd name="T2" fmla="*/ 4 w 10"/>
                  <a:gd name="T3" fmla="*/ 8 h 10"/>
                  <a:gd name="T4" fmla="*/ 0 w 10"/>
                  <a:gd name="T5" fmla="*/ 5 h 10"/>
                  <a:gd name="T6" fmla="*/ 0 w 10"/>
                  <a:gd name="T7" fmla="*/ 5 h 10"/>
                  <a:gd name="T8" fmla="*/ 0 w 10"/>
                  <a:gd name="T9" fmla="*/ 0 h 10"/>
                  <a:gd name="T10" fmla="*/ 10 w 10"/>
                  <a:gd name="T11" fmla="*/ 7 h 10"/>
                  <a:gd name="T12" fmla="*/ 8 w 10"/>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8" y="10"/>
                    </a:moveTo>
                    <a:lnTo>
                      <a:pt x="4" y="8"/>
                    </a:lnTo>
                    <a:lnTo>
                      <a:pt x="0" y="5"/>
                    </a:lnTo>
                    <a:lnTo>
                      <a:pt x="0" y="5"/>
                    </a:lnTo>
                    <a:lnTo>
                      <a:pt x="0" y="0"/>
                    </a:lnTo>
                    <a:lnTo>
                      <a:pt x="10" y="7"/>
                    </a:lnTo>
                    <a:lnTo>
                      <a:pt x="8" y="1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63" name="Freeform 2452"/>
              <p:cNvSpPr>
                <a:spLocks/>
              </p:cNvSpPr>
              <p:nvPr/>
            </p:nvSpPr>
            <p:spPr bwMode="auto">
              <a:xfrm>
                <a:off x="5264" y="2680"/>
                <a:ext cx="11" cy="10"/>
              </a:xfrm>
              <a:custGeom>
                <a:avLst/>
                <a:gdLst>
                  <a:gd name="T0" fmla="*/ 9 w 11"/>
                  <a:gd name="T1" fmla="*/ 10 h 10"/>
                  <a:gd name="T2" fmla="*/ 0 w 11"/>
                  <a:gd name="T3" fmla="*/ 4 h 10"/>
                  <a:gd name="T4" fmla="*/ 0 w 11"/>
                  <a:gd name="T5" fmla="*/ 0 h 10"/>
                  <a:gd name="T6" fmla="*/ 0 w 11"/>
                  <a:gd name="T7" fmla="*/ 0 h 10"/>
                  <a:gd name="T8" fmla="*/ 4 w 11"/>
                  <a:gd name="T9" fmla="*/ 3 h 10"/>
                  <a:gd name="T10" fmla="*/ 11 w 11"/>
                  <a:gd name="T11" fmla="*/ 7 h 10"/>
                  <a:gd name="T12" fmla="*/ 9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9" y="10"/>
                    </a:moveTo>
                    <a:lnTo>
                      <a:pt x="0" y="4"/>
                    </a:lnTo>
                    <a:lnTo>
                      <a:pt x="0" y="0"/>
                    </a:lnTo>
                    <a:lnTo>
                      <a:pt x="0" y="0"/>
                    </a:lnTo>
                    <a:lnTo>
                      <a:pt x="4" y="3"/>
                    </a:lnTo>
                    <a:lnTo>
                      <a:pt x="11" y="7"/>
                    </a:lnTo>
                    <a:lnTo>
                      <a:pt x="9" y="1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64" name="Freeform 2453"/>
              <p:cNvSpPr>
                <a:spLocks noEditPoints="1"/>
              </p:cNvSpPr>
              <p:nvPr/>
            </p:nvSpPr>
            <p:spPr bwMode="auto">
              <a:xfrm>
                <a:off x="5264" y="2727"/>
                <a:ext cx="50" cy="80"/>
              </a:xfrm>
              <a:custGeom>
                <a:avLst/>
                <a:gdLst>
                  <a:gd name="T0" fmla="*/ 576 w 576"/>
                  <a:gd name="T1" fmla="*/ 932 h 932"/>
                  <a:gd name="T2" fmla="*/ 104 w 576"/>
                  <a:gd name="T3" fmla="*/ 620 h 932"/>
                  <a:gd name="T4" fmla="*/ 125 w 576"/>
                  <a:gd name="T5" fmla="*/ 589 h 932"/>
                  <a:gd name="T6" fmla="*/ 51 w 576"/>
                  <a:gd name="T7" fmla="*/ 540 h 932"/>
                  <a:gd name="T8" fmla="*/ 51 w 576"/>
                  <a:gd name="T9" fmla="*/ 295 h 932"/>
                  <a:gd name="T10" fmla="*/ 97 w 576"/>
                  <a:gd name="T11" fmla="*/ 326 h 932"/>
                  <a:gd name="T12" fmla="*/ 125 w 576"/>
                  <a:gd name="T13" fmla="*/ 284 h 932"/>
                  <a:gd name="T14" fmla="*/ 51 w 576"/>
                  <a:gd name="T15" fmla="*/ 235 h 932"/>
                  <a:gd name="T16" fmla="*/ 51 w 576"/>
                  <a:gd name="T17" fmla="*/ 34 h 932"/>
                  <a:gd name="T18" fmla="*/ 97 w 576"/>
                  <a:gd name="T19" fmla="*/ 64 h 932"/>
                  <a:gd name="T20" fmla="*/ 100 w 576"/>
                  <a:gd name="T21" fmla="*/ 60 h 932"/>
                  <a:gd name="T22" fmla="*/ 576 w 576"/>
                  <a:gd name="T23" fmla="*/ 374 h 932"/>
                  <a:gd name="T24" fmla="*/ 576 w 576"/>
                  <a:gd name="T25" fmla="*/ 932 h 932"/>
                  <a:gd name="T26" fmla="*/ 1 w 576"/>
                  <a:gd name="T27" fmla="*/ 506 h 932"/>
                  <a:gd name="T28" fmla="*/ 0 w 576"/>
                  <a:gd name="T29" fmla="*/ 506 h 932"/>
                  <a:gd name="T30" fmla="*/ 0 w 576"/>
                  <a:gd name="T31" fmla="*/ 261 h 932"/>
                  <a:gd name="T32" fmla="*/ 1 w 576"/>
                  <a:gd name="T33" fmla="*/ 262 h 932"/>
                  <a:gd name="T34" fmla="*/ 1 w 576"/>
                  <a:gd name="T35" fmla="*/ 506 h 932"/>
                  <a:gd name="T36" fmla="*/ 1 w 576"/>
                  <a:gd name="T37" fmla="*/ 202 h 932"/>
                  <a:gd name="T38" fmla="*/ 0 w 576"/>
                  <a:gd name="T39" fmla="*/ 201 h 932"/>
                  <a:gd name="T40" fmla="*/ 0 w 576"/>
                  <a:gd name="T41" fmla="*/ 0 h 932"/>
                  <a:gd name="T42" fmla="*/ 1 w 576"/>
                  <a:gd name="T43" fmla="*/ 0 h 932"/>
                  <a:gd name="T44" fmla="*/ 1 w 576"/>
                  <a:gd name="T45" fmla="*/ 202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6" h="932">
                    <a:moveTo>
                      <a:pt x="576" y="932"/>
                    </a:moveTo>
                    <a:lnTo>
                      <a:pt x="104" y="620"/>
                    </a:lnTo>
                    <a:lnTo>
                      <a:pt x="125" y="589"/>
                    </a:lnTo>
                    <a:lnTo>
                      <a:pt x="51" y="540"/>
                    </a:lnTo>
                    <a:lnTo>
                      <a:pt x="51" y="295"/>
                    </a:lnTo>
                    <a:lnTo>
                      <a:pt x="97" y="326"/>
                    </a:lnTo>
                    <a:lnTo>
                      <a:pt x="125" y="284"/>
                    </a:lnTo>
                    <a:lnTo>
                      <a:pt x="51" y="235"/>
                    </a:lnTo>
                    <a:lnTo>
                      <a:pt x="51" y="34"/>
                    </a:lnTo>
                    <a:lnTo>
                      <a:pt x="97" y="64"/>
                    </a:lnTo>
                    <a:lnTo>
                      <a:pt x="100" y="60"/>
                    </a:lnTo>
                    <a:lnTo>
                      <a:pt x="576" y="374"/>
                    </a:lnTo>
                    <a:lnTo>
                      <a:pt x="576" y="932"/>
                    </a:lnTo>
                    <a:moveTo>
                      <a:pt x="1" y="506"/>
                    </a:moveTo>
                    <a:lnTo>
                      <a:pt x="0" y="506"/>
                    </a:lnTo>
                    <a:lnTo>
                      <a:pt x="0" y="261"/>
                    </a:lnTo>
                    <a:lnTo>
                      <a:pt x="1" y="262"/>
                    </a:lnTo>
                    <a:lnTo>
                      <a:pt x="1" y="506"/>
                    </a:lnTo>
                    <a:moveTo>
                      <a:pt x="1" y="202"/>
                    </a:moveTo>
                    <a:lnTo>
                      <a:pt x="0" y="201"/>
                    </a:lnTo>
                    <a:lnTo>
                      <a:pt x="0" y="0"/>
                    </a:lnTo>
                    <a:lnTo>
                      <a:pt x="1" y="0"/>
                    </a:lnTo>
                    <a:lnTo>
                      <a:pt x="1" y="202"/>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65" name="Freeform 2454"/>
              <p:cNvSpPr>
                <a:spLocks noEditPoints="1"/>
              </p:cNvSpPr>
              <p:nvPr/>
            </p:nvSpPr>
            <p:spPr bwMode="auto">
              <a:xfrm>
                <a:off x="5264" y="2727"/>
                <a:ext cx="4" cy="46"/>
              </a:xfrm>
              <a:custGeom>
                <a:avLst/>
                <a:gdLst>
                  <a:gd name="T0" fmla="*/ 50 w 50"/>
                  <a:gd name="T1" fmla="*/ 540 h 540"/>
                  <a:gd name="T2" fmla="*/ 0 w 50"/>
                  <a:gd name="T3" fmla="*/ 506 h 540"/>
                  <a:gd name="T4" fmla="*/ 0 w 50"/>
                  <a:gd name="T5" fmla="*/ 262 h 540"/>
                  <a:gd name="T6" fmla="*/ 50 w 50"/>
                  <a:gd name="T7" fmla="*/ 295 h 540"/>
                  <a:gd name="T8" fmla="*/ 50 w 50"/>
                  <a:gd name="T9" fmla="*/ 540 h 540"/>
                  <a:gd name="T10" fmla="*/ 50 w 50"/>
                  <a:gd name="T11" fmla="*/ 235 h 540"/>
                  <a:gd name="T12" fmla="*/ 0 w 50"/>
                  <a:gd name="T13" fmla="*/ 202 h 540"/>
                  <a:gd name="T14" fmla="*/ 0 w 50"/>
                  <a:gd name="T15" fmla="*/ 0 h 540"/>
                  <a:gd name="T16" fmla="*/ 50 w 50"/>
                  <a:gd name="T17" fmla="*/ 34 h 540"/>
                  <a:gd name="T18" fmla="*/ 50 w 50"/>
                  <a:gd name="T19" fmla="*/ 235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40">
                    <a:moveTo>
                      <a:pt x="50" y="540"/>
                    </a:moveTo>
                    <a:lnTo>
                      <a:pt x="0" y="506"/>
                    </a:lnTo>
                    <a:lnTo>
                      <a:pt x="0" y="262"/>
                    </a:lnTo>
                    <a:lnTo>
                      <a:pt x="50" y="295"/>
                    </a:lnTo>
                    <a:lnTo>
                      <a:pt x="50" y="540"/>
                    </a:lnTo>
                    <a:moveTo>
                      <a:pt x="50" y="235"/>
                    </a:moveTo>
                    <a:lnTo>
                      <a:pt x="0" y="202"/>
                    </a:lnTo>
                    <a:lnTo>
                      <a:pt x="0" y="0"/>
                    </a:lnTo>
                    <a:lnTo>
                      <a:pt x="50" y="34"/>
                    </a:lnTo>
                    <a:lnTo>
                      <a:pt x="50" y="235"/>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66" name="Freeform 2455"/>
              <p:cNvSpPr>
                <a:spLocks/>
              </p:cNvSpPr>
              <p:nvPr/>
            </p:nvSpPr>
            <p:spPr bwMode="auto">
              <a:xfrm>
                <a:off x="5264" y="2726"/>
                <a:ext cx="9" cy="6"/>
              </a:xfrm>
              <a:custGeom>
                <a:avLst/>
                <a:gdLst>
                  <a:gd name="T0" fmla="*/ 8 w 9"/>
                  <a:gd name="T1" fmla="*/ 6 h 6"/>
                  <a:gd name="T2" fmla="*/ 4 w 9"/>
                  <a:gd name="T3" fmla="*/ 4 h 6"/>
                  <a:gd name="T4" fmla="*/ 0 w 9"/>
                  <a:gd name="T5" fmla="*/ 1 h 6"/>
                  <a:gd name="T6" fmla="*/ 0 w 9"/>
                  <a:gd name="T7" fmla="*/ 1 h 6"/>
                  <a:gd name="T8" fmla="*/ 0 w 9"/>
                  <a:gd name="T9" fmla="*/ 0 h 6"/>
                  <a:gd name="T10" fmla="*/ 9 w 9"/>
                  <a:gd name="T11" fmla="*/ 6 h 6"/>
                  <a:gd name="T12" fmla="*/ 8 w 9"/>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8" y="6"/>
                    </a:moveTo>
                    <a:lnTo>
                      <a:pt x="4" y="4"/>
                    </a:lnTo>
                    <a:lnTo>
                      <a:pt x="0" y="1"/>
                    </a:lnTo>
                    <a:lnTo>
                      <a:pt x="0" y="1"/>
                    </a:lnTo>
                    <a:lnTo>
                      <a:pt x="0" y="0"/>
                    </a:lnTo>
                    <a:lnTo>
                      <a:pt x="9" y="6"/>
                    </a:lnTo>
                    <a:lnTo>
                      <a:pt x="8" y="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67" name="Freeform 2456"/>
              <p:cNvSpPr>
                <a:spLocks/>
              </p:cNvSpPr>
              <p:nvPr/>
            </p:nvSpPr>
            <p:spPr bwMode="auto">
              <a:xfrm>
                <a:off x="5264" y="2744"/>
                <a:ext cx="11" cy="11"/>
              </a:xfrm>
              <a:custGeom>
                <a:avLst/>
                <a:gdLst>
                  <a:gd name="T0" fmla="*/ 8 w 11"/>
                  <a:gd name="T1" fmla="*/ 11 h 11"/>
                  <a:gd name="T2" fmla="*/ 4 w 11"/>
                  <a:gd name="T3" fmla="*/ 8 h 11"/>
                  <a:gd name="T4" fmla="*/ 0 w 11"/>
                  <a:gd name="T5" fmla="*/ 5 h 11"/>
                  <a:gd name="T6" fmla="*/ 0 w 11"/>
                  <a:gd name="T7" fmla="*/ 5 h 11"/>
                  <a:gd name="T8" fmla="*/ 0 w 11"/>
                  <a:gd name="T9" fmla="*/ 0 h 11"/>
                  <a:gd name="T10" fmla="*/ 0 w 11"/>
                  <a:gd name="T11" fmla="*/ 0 h 11"/>
                  <a:gd name="T12" fmla="*/ 4 w 11"/>
                  <a:gd name="T13" fmla="*/ 3 h 11"/>
                  <a:gd name="T14" fmla="*/ 11 w 11"/>
                  <a:gd name="T15" fmla="*/ 7 h 11"/>
                  <a:gd name="T16" fmla="*/ 8 w 11"/>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1">
                    <a:moveTo>
                      <a:pt x="8" y="11"/>
                    </a:moveTo>
                    <a:lnTo>
                      <a:pt x="4" y="8"/>
                    </a:lnTo>
                    <a:lnTo>
                      <a:pt x="0" y="5"/>
                    </a:lnTo>
                    <a:lnTo>
                      <a:pt x="0" y="5"/>
                    </a:lnTo>
                    <a:lnTo>
                      <a:pt x="0" y="0"/>
                    </a:lnTo>
                    <a:lnTo>
                      <a:pt x="0" y="0"/>
                    </a:lnTo>
                    <a:lnTo>
                      <a:pt x="4" y="3"/>
                    </a:lnTo>
                    <a:lnTo>
                      <a:pt x="11" y="7"/>
                    </a:lnTo>
                    <a:lnTo>
                      <a:pt x="8"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68" name="Freeform 2457"/>
              <p:cNvSpPr>
                <a:spLocks/>
              </p:cNvSpPr>
              <p:nvPr/>
            </p:nvSpPr>
            <p:spPr bwMode="auto">
              <a:xfrm>
                <a:off x="5264" y="2771"/>
                <a:ext cx="11" cy="9"/>
              </a:xfrm>
              <a:custGeom>
                <a:avLst/>
                <a:gdLst>
                  <a:gd name="T0" fmla="*/ 9 w 11"/>
                  <a:gd name="T1" fmla="*/ 9 h 9"/>
                  <a:gd name="T2" fmla="*/ 0 w 11"/>
                  <a:gd name="T3" fmla="*/ 3 h 9"/>
                  <a:gd name="T4" fmla="*/ 0 w 11"/>
                  <a:gd name="T5" fmla="*/ 0 h 9"/>
                  <a:gd name="T6" fmla="*/ 0 w 11"/>
                  <a:gd name="T7" fmla="*/ 0 h 9"/>
                  <a:gd name="T8" fmla="*/ 4 w 11"/>
                  <a:gd name="T9" fmla="*/ 2 h 9"/>
                  <a:gd name="T10" fmla="*/ 11 w 11"/>
                  <a:gd name="T11" fmla="*/ 7 h 9"/>
                  <a:gd name="T12" fmla="*/ 9 w 11"/>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9" y="9"/>
                    </a:moveTo>
                    <a:lnTo>
                      <a:pt x="0" y="3"/>
                    </a:lnTo>
                    <a:lnTo>
                      <a:pt x="0" y="0"/>
                    </a:lnTo>
                    <a:lnTo>
                      <a:pt x="0" y="0"/>
                    </a:lnTo>
                    <a:lnTo>
                      <a:pt x="4" y="2"/>
                    </a:lnTo>
                    <a:lnTo>
                      <a:pt x="11" y="7"/>
                    </a:lnTo>
                    <a:lnTo>
                      <a:pt x="9"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69" name="Freeform 2458"/>
              <p:cNvSpPr>
                <a:spLocks noEditPoints="1"/>
              </p:cNvSpPr>
              <p:nvPr/>
            </p:nvSpPr>
            <p:spPr bwMode="auto">
              <a:xfrm>
                <a:off x="5264" y="2786"/>
                <a:ext cx="50" cy="75"/>
              </a:xfrm>
              <a:custGeom>
                <a:avLst/>
                <a:gdLst>
                  <a:gd name="T0" fmla="*/ 576 w 576"/>
                  <a:gd name="T1" fmla="*/ 868 h 868"/>
                  <a:gd name="T2" fmla="*/ 479 w 576"/>
                  <a:gd name="T3" fmla="*/ 816 h 868"/>
                  <a:gd name="T4" fmla="*/ 479 w 576"/>
                  <a:gd name="T5" fmla="*/ 700 h 868"/>
                  <a:gd name="T6" fmla="*/ 576 w 576"/>
                  <a:gd name="T7" fmla="*/ 768 h 868"/>
                  <a:gd name="T8" fmla="*/ 576 w 576"/>
                  <a:gd name="T9" fmla="*/ 868 h 868"/>
                  <a:gd name="T10" fmla="*/ 426 w 576"/>
                  <a:gd name="T11" fmla="*/ 788 h 868"/>
                  <a:gd name="T12" fmla="*/ 334 w 576"/>
                  <a:gd name="T13" fmla="*/ 738 h 868"/>
                  <a:gd name="T14" fmla="*/ 281 w 576"/>
                  <a:gd name="T15" fmla="*/ 700 h 868"/>
                  <a:gd name="T16" fmla="*/ 423 w 576"/>
                  <a:gd name="T17" fmla="*/ 661 h 868"/>
                  <a:gd name="T18" fmla="*/ 429 w 576"/>
                  <a:gd name="T19" fmla="*/ 665 h 868"/>
                  <a:gd name="T20" fmla="*/ 429 w 576"/>
                  <a:gd name="T21" fmla="*/ 787 h 868"/>
                  <a:gd name="T22" fmla="*/ 426 w 576"/>
                  <a:gd name="T23" fmla="*/ 788 h 868"/>
                  <a:gd name="T24" fmla="*/ 576 w 576"/>
                  <a:gd name="T25" fmla="*/ 707 h 868"/>
                  <a:gd name="T26" fmla="*/ 479 w 576"/>
                  <a:gd name="T27" fmla="*/ 639 h 868"/>
                  <a:gd name="T28" fmla="*/ 479 w 576"/>
                  <a:gd name="T29" fmla="*/ 388 h 868"/>
                  <a:gd name="T30" fmla="*/ 429 w 576"/>
                  <a:gd name="T31" fmla="*/ 388 h 868"/>
                  <a:gd name="T32" fmla="*/ 429 w 576"/>
                  <a:gd name="T33" fmla="*/ 604 h 868"/>
                  <a:gd name="T34" fmla="*/ 369 w 576"/>
                  <a:gd name="T35" fmla="*/ 562 h 868"/>
                  <a:gd name="T36" fmla="*/ 341 w 576"/>
                  <a:gd name="T37" fmla="*/ 603 h 868"/>
                  <a:gd name="T38" fmla="*/ 370 w 576"/>
                  <a:gd name="T39" fmla="*/ 624 h 868"/>
                  <a:gd name="T40" fmla="*/ 207 w 576"/>
                  <a:gd name="T41" fmla="*/ 669 h 868"/>
                  <a:gd name="T42" fmla="*/ 51 w 576"/>
                  <a:gd name="T43" fmla="*/ 585 h 868"/>
                  <a:gd name="T44" fmla="*/ 51 w 576"/>
                  <a:gd name="T45" fmla="*/ 222 h 868"/>
                  <a:gd name="T46" fmla="*/ 97 w 576"/>
                  <a:gd name="T47" fmla="*/ 252 h 868"/>
                  <a:gd name="T48" fmla="*/ 125 w 576"/>
                  <a:gd name="T49" fmla="*/ 211 h 868"/>
                  <a:gd name="T50" fmla="*/ 51 w 576"/>
                  <a:gd name="T51" fmla="*/ 161 h 868"/>
                  <a:gd name="T52" fmla="*/ 51 w 576"/>
                  <a:gd name="T53" fmla="*/ 34 h 868"/>
                  <a:gd name="T54" fmla="*/ 576 w 576"/>
                  <a:gd name="T55" fmla="*/ 381 h 868"/>
                  <a:gd name="T56" fmla="*/ 576 w 576"/>
                  <a:gd name="T57" fmla="*/ 707 h 868"/>
                  <a:gd name="T58" fmla="*/ 272 w 576"/>
                  <a:gd name="T59" fmla="*/ 705 h 868"/>
                  <a:gd name="T60" fmla="*/ 270 w 576"/>
                  <a:gd name="T61" fmla="*/ 704 h 868"/>
                  <a:gd name="T62" fmla="*/ 274 w 576"/>
                  <a:gd name="T63" fmla="*/ 703 h 868"/>
                  <a:gd name="T64" fmla="*/ 272 w 576"/>
                  <a:gd name="T65" fmla="*/ 705 h 868"/>
                  <a:gd name="T66" fmla="*/ 1 w 576"/>
                  <a:gd name="T67" fmla="*/ 558 h 868"/>
                  <a:gd name="T68" fmla="*/ 0 w 576"/>
                  <a:gd name="T69" fmla="*/ 558 h 868"/>
                  <a:gd name="T70" fmla="*/ 0 w 576"/>
                  <a:gd name="T71" fmla="*/ 187 h 868"/>
                  <a:gd name="T72" fmla="*/ 1 w 576"/>
                  <a:gd name="T73" fmla="*/ 188 h 868"/>
                  <a:gd name="T74" fmla="*/ 1 w 576"/>
                  <a:gd name="T75" fmla="*/ 558 h 868"/>
                  <a:gd name="T76" fmla="*/ 1 w 576"/>
                  <a:gd name="T77" fmla="*/ 128 h 868"/>
                  <a:gd name="T78" fmla="*/ 0 w 576"/>
                  <a:gd name="T79" fmla="*/ 127 h 868"/>
                  <a:gd name="T80" fmla="*/ 0 w 576"/>
                  <a:gd name="T81" fmla="*/ 0 h 868"/>
                  <a:gd name="T82" fmla="*/ 1 w 576"/>
                  <a:gd name="T83" fmla="*/ 1 h 868"/>
                  <a:gd name="T84" fmla="*/ 1 w 576"/>
                  <a:gd name="T85" fmla="*/ 12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76" h="868">
                    <a:moveTo>
                      <a:pt x="576" y="868"/>
                    </a:moveTo>
                    <a:lnTo>
                      <a:pt x="479" y="816"/>
                    </a:lnTo>
                    <a:lnTo>
                      <a:pt x="479" y="700"/>
                    </a:lnTo>
                    <a:lnTo>
                      <a:pt x="576" y="768"/>
                    </a:lnTo>
                    <a:lnTo>
                      <a:pt x="576" y="868"/>
                    </a:lnTo>
                    <a:moveTo>
                      <a:pt x="426" y="788"/>
                    </a:moveTo>
                    <a:lnTo>
                      <a:pt x="334" y="738"/>
                    </a:lnTo>
                    <a:lnTo>
                      <a:pt x="281" y="700"/>
                    </a:lnTo>
                    <a:lnTo>
                      <a:pt x="423" y="661"/>
                    </a:lnTo>
                    <a:lnTo>
                      <a:pt x="429" y="665"/>
                    </a:lnTo>
                    <a:lnTo>
                      <a:pt x="429" y="787"/>
                    </a:lnTo>
                    <a:lnTo>
                      <a:pt x="426" y="788"/>
                    </a:lnTo>
                    <a:moveTo>
                      <a:pt x="576" y="707"/>
                    </a:moveTo>
                    <a:lnTo>
                      <a:pt x="479" y="639"/>
                    </a:lnTo>
                    <a:lnTo>
                      <a:pt x="479" y="388"/>
                    </a:lnTo>
                    <a:lnTo>
                      <a:pt x="429" y="388"/>
                    </a:lnTo>
                    <a:lnTo>
                      <a:pt x="429" y="604"/>
                    </a:lnTo>
                    <a:lnTo>
                      <a:pt x="369" y="562"/>
                    </a:lnTo>
                    <a:lnTo>
                      <a:pt x="341" y="603"/>
                    </a:lnTo>
                    <a:lnTo>
                      <a:pt x="370" y="624"/>
                    </a:lnTo>
                    <a:lnTo>
                      <a:pt x="207" y="669"/>
                    </a:lnTo>
                    <a:lnTo>
                      <a:pt x="51" y="585"/>
                    </a:lnTo>
                    <a:lnTo>
                      <a:pt x="51" y="222"/>
                    </a:lnTo>
                    <a:lnTo>
                      <a:pt x="97" y="252"/>
                    </a:lnTo>
                    <a:lnTo>
                      <a:pt x="125" y="211"/>
                    </a:lnTo>
                    <a:lnTo>
                      <a:pt x="51" y="161"/>
                    </a:lnTo>
                    <a:lnTo>
                      <a:pt x="51" y="34"/>
                    </a:lnTo>
                    <a:lnTo>
                      <a:pt x="576" y="381"/>
                    </a:lnTo>
                    <a:lnTo>
                      <a:pt x="576" y="707"/>
                    </a:lnTo>
                    <a:moveTo>
                      <a:pt x="272" y="705"/>
                    </a:moveTo>
                    <a:lnTo>
                      <a:pt x="270" y="704"/>
                    </a:lnTo>
                    <a:lnTo>
                      <a:pt x="274" y="703"/>
                    </a:lnTo>
                    <a:lnTo>
                      <a:pt x="272" y="705"/>
                    </a:lnTo>
                    <a:moveTo>
                      <a:pt x="1" y="558"/>
                    </a:moveTo>
                    <a:lnTo>
                      <a:pt x="0" y="558"/>
                    </a:lnTo>
                    <a:lnTo>
                      <a:pt x="0" y="187"/>
                    </a:lnTo>
                    <a:lnTo>
                      <a:pt x="1" y="188"/>
                    </a:lnTo>
                    <a:lnTo>
                      <a:pt x="1" y="558"/>
                    </a:lnTo>
                    <a:moveTo>
                      <a:pt x="1" y="128"/>
                    </a:moveTo>
                    <a:lnTo>
                      <a:pt x="0" y="127"/>
                    </a:lnTo>
                    <a:lnTo>
                      <a:pt x="0" y="0"/>
                    </a:lnTo>
                    <a:lnTo>
                      <a:pt x="1" y="1"/>
                    </a:lnTo>
                    <a:lnTo>
                      <a:pt x="1" y="128"/>
                    </a:lnTo>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70" name="Rectangle 2459"/>
              <p:cNvSpPr>
                <a:spLocks noChangeArrowheads="1"/>
              </p:cNvSpPr>
              <p:nvPr/>
            </p:nvSpPr>
            <p:spPr bwMode="auto">
              <a:xfrm>
                <a:off x="5301" y="2854"/>
                <a:ext cx="1" cy="1"/>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875" name="Freeform 2461"/>
            <p:cNvSpPr>
              <a:spLocks/>
            </p:cNvSpPr>
            <p:nvPr/>
          </p:nvSpPr>
          <p:spPr bwMode="auto">
            <a:xfrm>
              <a:off x="8385175" y="4508500"/>
              <a:ext cx="28575" cy="11113"/>
            </a:xfrm>
            <a:custGeom>
              <a:avLst/>
              <a:gdLst>
                <a:gd name="T0" fmla="*/ 5 w 18"/>
                <a:gd name="T1" fmla="*/ 7 h 7"/>
                <a:gd name="T2" fmla="*/ 0 w 18"/>
                <a:gd name="T3" fmla="*/ 4 h 7"/>
                <a:gd name="T4" fmla="*/ 14 w 18"/>
                <a:gd name="T5" fmla="*/ 0 h 7"/>
                <a:gd name="T6" fmla="*/ 18 w 18"/>
                <a:gd name="T7" fmla="*/ 3 h 7"/>
                <a:gd name="T8" fmla="*/ 6 w 18"/>
                <a:gd name="T9" fmla="*/ 6 h 7"/>
                <a:gd name="T10" fmla="*/ 6 w 18"/>
                <a:gd name="T11" fmla="*/ 6 h 7"/>
                <a:gd name="T12" fmla="*/ 6 w 18"/>
                <a:gd name="T13" fmla="*/ 7 h 7"/>
                <a:gd name="T14" fmla="*/ 5 w 18"/>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
                  <a:moveTo>
                    <a:pt x="5" y="7"/>
                  </a:moveTo>
                  <a:lnTo>
                    <a:pt x="0" y="4"/>
                  </a:lnTo>
                  <a:lnTo>
                    <a:pt x="14" y="0"/>
                  </a:lnTo>
                  <a:lnTo>
                    <a:pt x="18" y="3"/>
                  </a:lnTo>
                  <a:lnTo>
                    <a:pt x="6" y="6"/>
                  </a:lnTo>
                  <a:lnTo>
                    <a:pt x="6" y="6"/>
                  </a:lnTo>
                  <a:lnTo>
                    <a:pt x="6" y="7"/>
                  </a:lnTo>
                  <a:lnTo>
                    <a:pt x="5" y="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6" name="Freeform 2462"/>
            <p:cNvSpPr>
              <a:spLocks/>
            </p:cNvSpPr>
            <p:nvPr/>
          </p:nvSpPr>
          <p:spPr bwMode="auto">
            <a:xfrm>
              <a:off x="8393113" y="4518025"/>
              <a:ext cx="9525" cy="6350"/>
            </a:xfrm>
            <a:custGeom>
              <a:avLst/>
              <a:gdLst>
                <a:gd name="T0" fmla="*/ 6 w 6"/>
                <a:gd name="T1" fmla="*/ 4 h 4"/>
                <a:gd name="T2" fmla="*/ 0 w 6"/>
                <a:gd name="T3" fmla="*/ 1 h 4"/>
                <a:gd name="T4" fmla="*/ 1 w 6"/>
                <a:gd name="T5" fmla="*/ 1 h 4"/>
                <a:gd name="T6" fmla="*/ 1 w 6"/>
                <a:gd name="T7" fmla="*/ 0 h 4"/>
                <a:gd name="T8" fmla="*/ 1 w 6"/>
                <a:gd name="T9" fmla="*/ 0 h 4"/>
                <a:gd name="T10" fmla="*/ 6 w 6"/>
                <a:gd name="T11" fmla="*/ 4 h 4"/>
              </a:gdLst>
              <a:ahLst/>
              <a:cxnLst>
                <a:cxn ang="0">
                  <a:pos x="T0" y="T1"/>
                </a:cxn>
                <a:cxn ang="0">
                  <a:pos x="T2" y="T3"/>
                </a:cxn>
                <a:cxn ang="0">
                  <a:pos x="T4" y="T5"/>
                </a:cxn>
                <a:cxn ang="0">
                  <a:pos x="T6" y="T7"/>
                </a:cxn>
                <a:cxn ang="0">
                  <a:pos x="T8" y="T9"/>
                </a:cxn>
                <a:cxn ang="0">
                  <a:pos x="T10" y="T11"/>
                </a:cxn>
              </a:cxnLst>
              <a:rect l="0" t="0" r="r" b="b"/>
              <a:pathLst>
                <a:path w="6" h="4">
                  <a:moveTo>
                    <a:pt x="6" y="4"/>
                  </a:moveTo>
                  <a:lnTo>
                    <a:pt x="0" y="1"/>
                  </a:lnTo>
                  <a:lnTo>
                    <a:pt x="1" y="1"/>
                  </a:lnTo>
                  <a:lnTo>
                    <a:pt x="1" y="0"/>
                  </a:lnTo>
                  <a:lnTo>
                    <a:pt x="1" y="0"/>
                  </a:lnTo>
                  <a:lnTo>
                    <a:pt x="6" y="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7" name="Freeform 2463"/>
            <p:cNvSpPr>
              <a:spLocks noEditPoints="1"/>
            </p:cNvSpPr>
            <p:nvPr/>
          </p:nvSpPr>
          <p:spPr bwMode="auto">
            <a:xfrm>
              <a:off x="8402638" y="4498975"/>
              <a:ext cx="33338" cy="28575"/>
            </a:xfrm>
            <a:custGeom>
              <a:avLst/>
              <a:gdLst>
                <a:gd name="T0" fmla="*/ 235 w 235"/>
                <a:gd name="T1" fmla="*/ 206 h 206"/>
                <a:gd name="T2" fmla="*/ 138 w 235"/>
                <a:gd name="T3" fmla="*/ 138 h 206"/>
                <a:gd name="T4" fmla="*/ 138 w 235"/>
                <a:gd name="T5" fmla="*/ 77 h 206"/>
                <a:gd name="T6" fmla="*/ 235 w 235"/>
                <a:gd name="T7" fmla="*/ 145 h 206"/>
                <a:gd name="T8" fmla="*/ 235 w 235"/>
                <a:gd name="T9" fmla="*/ 206 h 206"/>
                <a:gd name="T10" fmla="*/ 88 w 235"/>
                <a:gd name="T11" fmla="*/ 103 h 206"/>
                <a:gd name="T12" fmla="*/ 82 w 235"/>
                <a:gd name="T13" fmla="*/ 99 h 206"/>
                <a:gd name="T14" fmla="*/ 29 w 235"/>
                <a:gd name="T15" fmla="*/ 62 h 206"/>
                <a:gd name="T16" fmla="*/ 0 w 235"/>
                <a:gd name="T17" fmla="*/ 41 h 206"/>
                <a:gd name="T18" fmla="*/ 28 w 235"/>
                <a:gd name="T19" fmla="*/ 0 h 206"/>
                <a:gd name="T20" fmla="*/ 88 w 235"/>
                <a:gd name="T21" fmla="*/ 42 h 206"/>
                <a:gd name="T22" fmla="*/ 88 w 235"/>
                <a:gd name="T23" fmla="*/ 10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 h="206">
                  <a:moveTo>
                    <a:pt x="235" y="206"/>
                  </a:moveTo>
                  <a:lnTo>
                    <a:pt x="138" y="138"/>
                  </a:lnTo>
                  <a:lnTo>
                    <a:pt x="138" y="77"/>
                  </a:lnTo>
                  <a:lnTo>
                    <a:pt x="235" y="145"/>
                  </a:lnTo>
                  <a:lnTo>
                    <a:pt x="235" y="206"/>
                  </a:lnTo>
                  <a:moveTo>
                    <a:pt x="88" y="103"/>
                  </a:moveTo>
                  <a:lnTo>
                    <a:pt x="82" y="99"/>
                  </a:lnTo>
                  <a:lnTo>
                    <a:pt x="29" y="62"/>
                  </a:lnTo>
                  <a:lnTo>
                    <a:pt x="0" y="41"/>
                  </a:lnTo>
                  <a:lnTo>
                    <a:pt x="28" y="0"/>
                  </a:lnTo>
                  <a:lnTo>
                    <a:pt x="88" y="42"/>
                  </a:lnTo>
                  <a:lnTo>
                    <a:pt x="88" y="103"/>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8" name="Freeform 2464"/>
            <p:cNvSpPr>
              <a:spLocks/>
            </p:cNvSpPr>
            <p:nvPr/>
          </p:nvSpPr>
          <p:spPr bwMode="auto">
            <a:xfrm>
              <a:off x="8415338" y="4475163"/>
              <a:ext cx="6350" cy="58738"/>
            </a:xfrm>
            <a:custGeom>
              <a:avLst/>
              <a:gdLst>
                <a:gd name="T0" fmla="*/ 4 w 4"/>
                <a:gd name="T1" fmla="*/ 37 h 37"/>
                <a:gd name="T2" fmla="*/ 0 w 4"/>
                <a:gd name="T3" fmla="*/ 35 h 37"/>
                <a:gd name="T4" fmla="*/ 0 w 4"/>
                <a:gd name="T5" fmla="*/ 0 h 37"/>
                <a:gd name="T6" fmla="*/ 4 w 4"/>
                <a:gd name="T7" fmla="*/ 0 h 37"/>
                <a:gd name="T8" fmla="*/ 4 w 4"/>
                <a:gd name="T9" fmla="*/ 37 h 37"/>
              </a:gdLst>
              <a:ahLst/>
              <a:cxnLst>
                <a:cxn ang="0">
                  <a:pos x="T0" y="T1"/>
                </a:cxn>
                <a:cxn ang="0">
                  <a:pos x="T2" y="T3"/>
                </a:cxn>
                <a:cxn ang="0">
                  <a:pos x="T4" y="T5"/>
                </a:cxn>
                <a:cxn ang="0">
                  <a:pos x="T6" y="T7"/>
                </a:cxn>
                <a:cxn ang="0">
                  <a:pos x="T8" y="T9"/>
                </a:cxn>
              </a:cxnLst>
              <a:rect l="0" t="0" r="r" b="b"/>
              <a:pathLst>
                <a:path w="4" h="37">
                  <a:moveTo>
                    <a:pt x="4" y="37"/>
                  </a:moveTo>
                  <a:lnTo>
                    <a:pt x="0" y="35"/>
                  </a:lnTo>
                  <a:lnTo>
                    <a:pt x="0" y="0"/>
                  </a:lnTo>
                  <a:lnTo>
                    <a:pt x="4" y="0"/>
                  </a:lnTo>
                  <a:lnTo>
                    <a:pt x="4" y="3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9" name="Freeform 2465"/>
            <p:cNvSpPr>
              <a:spLocks noEditPoints="1"/>
            </p:cNvSpPr>
            <p:nvPr/>
          </p:nvSpPr>
          <p:spPr bwMode="auto">
            <a:xfrm>
              <a:off x="8356600" y="4422775"/>
              <a:ext cx="6350" cy="79375"/>
            </a:xfrm>
            <a:custGeom>
              <a:avLst/>
              <a:gdLst>
                <a:gd name="T0" fmla="*/ 50 w 50"/>
                <a:gd name="T1" fmla="*/ 584 h 584"/>
                <a:gd name="T2" fmla="*/ 0 w 50"/>
                <a:gd name="T3" fmla="*/ 557 h 584"/>
                <a:gd name="T4" fmla="*/ 0 w 50"/>
                <a:gd name="T5" fmla="*/ 187 h 584"/>
                <a:gd name="T6" fmla="*/ 50 w 50"/>
                <a:gd name="T7" fmla="*/ 221 h 584"/>
                <a:gd name="T8" fmla="*/ 50 w 50"/>
                <a:gd name="T9" fmla="*/ 584 h 584"/>
                <a:gd name="T10" fmla="*/ 50 w 50"/>
                <a:gd name="T11" fmla="*/ 160 h 584"/>
                <a:gd name="T12" fmla="*/ 0 w 50"/>
                <a:gd name="T13" fmla="*/ 127 h 584"/>
                <a:gd name="T14" fmla="*/ 0 w 50"/>
                <a:gd name="T15" fmla="*/ 0 h 584"/>
                <a:gd name="T16" fmla="*/ 50 w 50"/>
                <a:gd name="T17" fmla="*/ 33 h 584"/>
                <a:gd name="T18" fmla="*/ 50 w 50"/>
                <a:gd name="T19" fmla="*/ 16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84">
                  <a:moveTo>
                    <a:pt x="50" y="584"/>
                  </a:moveTo>
                  <a:lnTo>
                    <a:pt x="0" y="557"/>
                  </a:lnTo>
                  <a:lnTo>
                    <a:pt x="0" y="187"/>
                  </a:lnTo>
                  <a:lnTo>
                    <a:pt x="50" y="221"/>
                  </a:lnTo>
                  <a:lnTo>
                    <a:pt x="50" y="584"/>
                  </a:lnTo>
                  <a:moveTo>
                    <a:pt x="50" y="160"/>
                  </a:moveTo>
                  <a:lnTo>
                    <a:pt x="0" y="127"/>
                  </a:lnTo>
                  <a:lnTo>
                    <a:pt x="0" y="0"/>
                  </a:lnTo>
                  <a:lnTo>
                    <a:pt x="50" y="33"/>
                  </a:lnTo>
                  <a:lnTo>
                    <a:pt x="50" y="16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0" name="Freeform 2466"/>
            <p:cNvSpPr>
              <a:spLocks/>
            </p:cNvSpPr>
            <p:nvPr/>
          </p:nvSpPr>
          <p:spPr bwMode="auto">
            <a:xfrm>
              <a:off x="8356600" y="4440238"/>
              <a:ext cx="17463" cy="17463"/>
            </a:xfrm>
            <a:custGeom>
              <a:avLst/>
              <a:gdLst>
                <a:gd name="T0" fmla="*/ 8 w 11"/>
                <a:gd name="T1" fmla="*/ 11 h 11"/>
                <a:gd name="T2" fmla="*/ 4 w 11"/>
                <a:gd name="T3" fmla="*/ 8 h 11"/>
                <a:gd name="T4" fmla="*/ 0 w 11"/>
                <a:gd name="T5" fmla="*/ 5 h 11"/>
                <a:gd name="T6" fmla="*/ 0 w 11"/>
                <a:gd name="T7" fmla="*/ 5 h 11"/>
                <a:gd name="T8" fmla="*/ 0 w 11"/>
                <a:gd name="T9" fmla="*/ 0 h 11"/>
                <a:gd name="T10" fmla="*/ 0 w 11"/>
                <a:gd name="T11" fmla="*/ 0 h 11"/>
                <a:gd name="T12" fmla="*/ 4 w 11"/>
                <a:gd name="T13" fmla="*/ 3 h 11"/>
                <a:gd name="T14" fmla="*/ 11 w 11"/>
                <a:gd name="T15" fmla="*/ 7 h 11"/>
                <a:gd name="T16" fmla="*/ 8 w 11"/>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1">
                  <a:moveTo>
                    <a:pt x="8" y="11"/>
                  </a:moveTo>
                  <a:lnTo>
                    <a:pt x="4" y="8"/>
                  </a:lnTo>
                  <a:lnTo>
                    <a:pt x="0" y="5"/>
                  </a:lnTo>
                  <a:lnTo>
                    <a:pt x="0" y="5"/>
                  </a:lnTo>
                  <a:lnTo>
                    <a:pt x="0" y="0"/>
                  </a:lnTo>
                  <a:lnTo>
                    <a:pt x="0" y="0"/>
                  </a:lnTo>
                  <a:lnTo>
                    <a:pt x="4" y="3"/>
                  </a:lnTo>
                  <a:lnTo>
                    <a:pt x="11" y="7"/>
                  </a:lnTo>
                  <a:lnTo>
                    <a:pt x="8" y="1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1" name="Freeform 2467"/>
            <p:cNvSpPr>
              <a:spLocks noEditPoints="1"/>
            </p:cNvSpPr>
            <p:nvPr/>
          </p:nvSpPr>
          <p:spPr bwMode="auto">
            <a:xfrm>
              <a:off x="7805738" y="3843338"/>
              <a:ext cx="322263" cy="298450"/>
            </a:xfrm>
            <a:custGeom>
              <a:avLst/>
              <a:gdLst>
                <a:gd name="T0" fmla="*/ 0 w 2358"/>
                <a:gd name="T1" fmla="*/ 2177 h 2177"/>
                <a:gd name="T2" fmla="*/ 0 w 2358"/>
                <a:gd name="T3" fmla="*/ 1768 h 2177"/>
                <a:gd name="T4" fmla="*/ 2 w 2358"/>
                <a:gd name="T5" fmla="*/ 1772 h 2177"/>
                <a:gd name="T6" fmla="*/ 28 w 2358"/>
                <a:gd name="T7" fmla="*/ 1753 h 2177"/>
                <a:gd name="T8" fmla="*/ 28 w 2358"/>
                <a:gd name="T9" fmla="*/ 2156 h 2177"/>
                <a:gd name="T10" fmla="*/ 0 w 2358"/>
                <a:gd name="T11" fmla="*/ 2177 h 2177"/>
                <a:gd name="T12" fmla="*/ 78 w 2358"/>
                <a:gd name="T13" fmla="*/ 2118 h 2177"/>
                <a:gd name="T14" fmla="*/ 78 w 2358"/>
                <a:gd name="T15" fmla="*/ 1714 h 2177"/>
                <a:gd name="T16" fmla="*/ 140 w 2358"/>
                <a:gd name="T17" fmla="*/ 1666 h 2177"/>
                <a:gd name="T18" fmla="*/ 140 w 2358"/>
                <a:gd name="T19" fmla="*/ 2071 h 2177"/>
                <a:gd name="T20" fmla="*/ 78 w 2358"/>
                <a:gd name="T21" fmla="*/ 2118 h 2177"/>
                <a:gd name="T22" fmla="*/ 190 w 2358"/>
                <a:gd name="T23" fmla="*/ 2033 h 2177"/>
                <a:gd name="T24" fmla="*/ 190 w 2358"/>
                <a:gd name="T25" fmla="*/ 1628 h 2177"/>
                <a:gd name="T26" fmla="*/ 779 w 2358"/>
                <a:gd name="T27" fmla="*/ 1178 h 2177"/>
                <a:gd name="T28" fmla="*/ 779 w 2358"/>
                <a:gd name="T29" fmla="*/ 1590 h 2177"/>
                <a:gd name="T30" fmla="*/ 190 w 2358"/>
                <a:gd name="T31" fmla="*/ 2033 h 2177"/>
                <a:gd name="T32" fmla="*/ 829 w 2358"/>
                <a:gd name="T33" fmla="*/ 1553 h 2177"/>
                <a:gd name="T34" fmla="*/ 829 w 2358"/>
                <a:gd name="T35" fmla="*/ 1140 h 2177"/>
                <a:gd name="T36" fmla="*/ 1468 w 2358"/>
                <a:gd name="T37" fmla="*/ 650 h 2177"/>
                <a:gd name="T38" fmla="*/ 1563 w 2358"/>
                <a:gd name="T39" fmla="*/ 581 h 2177"/>
                <a:gd name="T40" fmla="*/ 1595 w 2358"/>
                <a:gd name="T41" fmla="*/ 605 h 2177"/>
                <a:gd name="T42" fmla="*/ 1595 w 2358"/>
                <a:gd name="T43" fmla="*/ 1115 h 2177"/>
                <a:gd name="T44" fmla="*/ 1144 w 2358"/>
                <a:gd name="T45" fmla="*/ 1444 h 2177"/>
                <a:gd name="T46" fmla="*/ 1144 w 2358"/>
                <a:gd name="T47" fmla="*/ 1315 h 2177"/>
                <a:gd name="T48" fmla="*/ 829 w 2358"/>
                <a:gd name="T49" fmla="*/ 1553 h 2177"/>
                <a:gd name="T50" fmla="*/ 1645 w 2358"/>
                <a:gd name="T51" fmla="*/ 1078 h 2177"/>
                <a:gd name="T52" fmla="*/ 1645 w 2358"/>
                <a:gd name="T53" fmla="*/ 642 h 2177"/>
                <a:gd name="T54" fmla="*/ 1782 w 2358"/>
                <a:gd name="T55" fmla="*/ 742 h 2177"/>
                <a:gd name="T56" fmla="*/ 1782 w 2358"/>
                <a:gd name="T57" fmla="*/ 923 h 2177"/>
                <a:gd name="T58" fmla="*/ 1742 w 2358"/>
                <a:gd name="T59" fmla="*/ 896 h 2177"/>
                <a:gd name="T60" fmla="*/ 1742 w 2358"/>
                <a:gd name="T61" fmla="*/ 1007 h 2177"/>
                <a:gd name="T62" fmla="*/ 1645 w 2358"/>
                <a:gd name="T63" fmla="*/ 1078 h 2177"/>
                <a:gd name="T64" fmla="*/ 2005 w 2358"/>
                <a:gd name="T65" fmla="*/ 815 h 2177"/>
                <a:gd name="T66" fmla="*/ 1782 w 2358"/>
                <a:gd name="T67" fmla="*/ 677 h 2177"/>
                <a:gd name="T68" fmla="*/ 1782 w 2358"/>
                <a:gd name="T69" fmla="*/ 680 h 2177"/>
                <a:gd name="T70" fmla="*/ 1645 w 2358"/>
                <a:gd name="T71" fmla="*/ 580 h 2177"/>
                <a:gd name="T72" fmla="*/ 1645 w 2358"/>
                <a:gd name="T73" fmla="*/ 521 h 2177"/>
                <a:gd name="T74" fmla="*/ 1694 w 2358"/>
                <a:gd name="T75" fmla="*/ 485 h 2177"/>
                <a:gd name="T76" fmla="*/ 2074 w 2358"/>
                <a:gd name="T77" fmla="*/ 765 h 2177"/>
                <a:gd name="T78" fmla="*/ 2005 w 2358"/>
                <a:gd name="T79" fmla="*/ 815 h 2177"/>
                <a:gd name="T80" fmla="*/ 2117 w 2358"/>
                <a:gd name="T81" fmla="*/ 734 h 2177"/>
                <a:gd name="T82" fmla="*/ 1736 w 2358"/>
                <a:gd name="T83" fmla="*/ 454 h 2177"/>
                <a:gd name="T84" fmla="*/ 2358 w 2358"/>
                <a:gd name="T85" fmla="*/ 0 h 2177"/>
                <a:gd name="T86" fmla="*/ 2358 w 2358"/>
                <a:gd name="T87" fmla="*/ 557 h 2177"/>
                <a:gd name="T88" fmla="*/ 2117 w 2358"/>
                <a:gd name="T89" fmla="*/ 734 h 2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58" h="2177">
                  <a:moveTo>
                    <a:pt x="0" y="2177"/>
                  </a:moveTo>
                  <a:lnTo>
                    <a:pt x="0" y="1768"/>
                  </a:lnTo>
                  <a:lnTo>
                    <a:pt x="2" y="1772"/>
                  </a:lnTo>
                  <a:lnTo>
                    <a:pt x="28" y="1753"/>
                  </a:lnTo>
                  <a:lnTo>
                    <a:pt x="28" y="2156"/>
                  </a:lnTo>
                  <a:lnTo>
                    <a:pt x="0" y="2177"/>
                  </a:lnTo>
                  <a:moveTo>
                    <a:pt x="78" y="2118"/>
                  </a:moveTo>
                  <a:lnTo>
                    <a:pt x="78" y="1714"/>
                  </a:lnTo>
                  <a:lnTo>
                    <a:pt x="140" y="1666"/>
                  </a:lnTo>
                  <a:lnTo>
                    <a:pt x="140" y="2071"/>
                  </a:lnTo>
                  <a:lnTo>
                    <a:pt x="78" y="2118"/>
                  </a:lnTo>
                  <a:moveTo>
                    <a:pt x="190" y="2033"/>
                  </a:moveTo>
                  <a:lnTo>
                    <a:pt x="190" y="1628"/>
                  </a:lnTo>
                  <a:lnTo>
                    <a:pt x="779" y="1178"/>
                  </a:lnTo>
                  <a:lnTo>
                    <a:pt x="779" y="1590"/>
                  </a:lnTo>
                  <a:lnTo>
                    <a:pt x="190" y="2033"/>
                  </a:lnTo>
                  <a:moveTo>
                    <a:pt x="829" y="1553"/>
                  </a:moveTo>
                  <a:lnTo>
                    <a:pt x="829" y="1140"/>
                  </a:lnTo>
                  <a:lnTo>
                    <a:pt x="1468" y="650"/>
                  </a:lnTo>
                  <a:lnTo>
                    <a:pt x="1563" y="581"/>
                  </a:lnTo>
                  <a:lnTo>
                    <a:pt x="1595" y="605"/>
                  </a:lnTo>
                  <a:lnTo>
                    <a:pt x="1595" y="1115"/>
                  </a:lnTo>
                  <a:lnTo>
                    <a:pt x="1144" y="1444"/>
                  </a:lnTo>
                  <a:lnTo>
                    <a:pt x="1144" y="1315"/>
                  </a:lnTo>
                  <a:lnTo>
                    <a:pt x="829" y="1553"/>
                  </a:lnTo>
                  <a:moveTo>
                    <a:pt x="1645" y="1078"/>
                  </a:moveTo>
                  <a:lnTo>
                    <a:pt x="1645" y="642"/>
                  </a:lnTo>
                  <a:lnTo>
                    <a:pt x="1782" y="742"/>
                  </a:lnTo>
                  <a:lnTo>
                    <a:pt x="1782" y="923"/>
                  </a:lnTo>
                  <a:lnTo>
                    <a:pt x="1742" y="896"/>
                  </a:lnTo>
                  <a:lnTo>
                    <a:pt x="1742" y="1007"/>
                  </a:lnTo>
                  <a:lnTo>
                    <a:pt x="1645" y="1078"/>
                  </a:lnTo>
                  <a:moveTo>
                    <a:pt x="2005" y="815"/>
                  </a:moveTo>
                  <a:lnTo>
                    <a:pt x="1782" y="677"/>
                  </a:lnTo>
                  <a:lnTo>
                    <a:pt x="1782" y="680"/>
                  </a:lnTo>
                  <a:lnTo>
                    <a:pt x="1645" y="580"/>
                  </a:lnTo>
                  <a:lnTo>
                    <a:pt x="1645" y="521"/>
                  </a:lnTo>
                  <a:lnTo>
                    <a:pt x="1694" y="485"/>
                  </a:lnTo>
                  <a:lnTo>
                    <a:pt x="2074" y="765"/>
                  </a:lnTo>
                  <a:lnTo>
                    <a:pt x="2005" y="815"/>
                  </a:lnTo>
                  <a:moveTo>
                    <a:pt x="2117" y="734"/>
                  </a:moveTo>
                  <a:lnTo>
                    <a:pt x="1736" y="454"/>
                  </a:lnTo>
                  <a:lnTo>
                    <a:pt x="2358" y="0"/>
                  </a:lnTo>
                  <a:lnTo>
                    <a:pt x="2358" y="557"/>
                  </a:lnTo>
                  <a:lnTo>
                    <a:pt x="2117" y="734"/>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2" name="Freeform 2468"/>
            <p:cNvSpPr>
              <a:spLocks/>
            </p:cNvSpPr>
            <p:nvPr/>
          </p:nvSpPr>
          <p:spPr bwMode="auto">
            <a:xfrm>
              <a:off x="7824788" y="4067175"/>
              <a:ext cx="6350" cy="60325"/>
            </a:xfrm>
            <a:custGeom>
              <a:avLst/>
              <a:gdLst>
                <a:gd name="T0" fmla="*/ 0 w 4"/>
                <a:gd name="T1" fmla="*/ 38 h 38"/>
                <a:gd name="T2" fmla="*/ 0 w 4"/>
                <a:gd name="T3" fmla="*/ 3 h 38"/>
                <a:gd name="T4" fmla="*/ 4 w 4"/>
                <a:gd name="T5" fmla="*/ 0 h 38"/>
                <a:gd name="T6" fmla="*/ 4 w 4"/>
                <a:gd name="T7" fmla="*/ 35 h 38"/>
                <a:gd name="T8" fmla="*/ 0 w 4"/>
                <a:gd name="T9" fmla="*/ 38 h 38"/>
              </a:gdLst>
              <a:ahLst/>
              <a:cxnLst>
                <a:cxn ang="0">
                  <a:pos x="T0" y="T1"/>
                </a:cxn>
                <a:cxn ang="0">
                  <a:pos x="T2" y="T3"/>
                </a:cxn>
                <a:cxn ang="0">
                  <a:pos x="T4" y="T5"/>
                </a:cxn>
                <a:cxn ang="0">
                  <a:pos x="T6" y="T7"/>
                </a:cxn>
                <a:cxn ang="0">
                  <a:pos x="T8" y="T9"/>
                </a:cxn>
              </a:cxnLst>
              <a:rect l="0" t="0" r="r" b="b"/>
              <a:pathLst>
                <a:path w="4" h="38">
                  <a:moveTo>
                    <a:pt x="0" y="38"/>
                  </a:moveTo>
                  <a:lnTo>
                    <a:pt x="0" y="3"/>
                  </a:lnTo>
                  <a:lnTo>
                    <a:pt x="4" y="0"/>
                  </a:lnTo>
                  <a:lnTo>
                    <a:pt x="4" y="35"/>
                  </a:lnTo>
                  <a:lnTo>
                    <a:pt x="0" y="3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3" name="Freeform 2469"/>
            <p:cNvSpPr>
              <a:spLocks noEditPoints="1"/>
            </p:cNvSpPr>
            <p:nvPr/>
          </p:nvSpPr>
          <p:spPr bwMode="auto">
            <a:xfrm>
              <a:off x="8023225" y="3914775"/>
              <a:ext cx="7938" cy="80963"/>
            </a:xfrm>
            <a:custGeom>
              <a:avLst/>
              <a:gdLst>
                <a:gd name="T0" fmla="*/ 0 w 50"/>
                <a:gd name="T1" fmla="*/ 594 h 594"/>
                <a:gd name="T2" fmla="*/ 0 w 50"/>
                <a:gd name="T3" fmla="*/ 84 h 594"/>
                <a:gd name="T4" fmla="*/ 50 w 50"/>
                <a:gd name="T5" fmla="*/ 121 h 594"/>
                <a:gd name="T6" fmla="*/ 50 w 50"/>
                <a:gd name="T7" fmla="*/ 557 h 594"/>
                <a:gd name="T8" fmla="*/ 0 w 50"/>
                <a:gd name="T9" fmla="*/ 594 h 594"/>
                <a:gd name="T10" fmla="*/ 50 w 50"/>
                <a:gd name="T11" fmla="*/ 59 h 594"/>
                <a:gd name="T12" fmla="*/ 10 w 50"/>
                <a:gd name="T13" fmla="*/ 29 h 594"/>
                <a:gd name="T14" fmla="*/ 50 w 50"/>
                <a:gd name="T15" fmla="*/ 0 h 594"/>
                <a:gd name="T16" fmla="*/ 50 w 50"/>
                <a:gd name="T17" fmla="*/ 59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94">
                  <a:moveTo>
                    <a:pt x="0" y="594"/>
                  </a:moveTo>
                  <a:lnTo>
                    <a:pt x="0" y="84"/>
                  </a:lnTo>
                  <a:lnTo>
                    <a:pt x="50" y="121"/>
                  </a:lnTo>
                  <a:lnTo>
                    <a:pt x="50" y="557"/>
                  </a:lnTo>
                  <a:lnTo>
                    <a:pt x="0" y="594"/>
                  </a:lnTo>
                  <a:moveTo>
                    <a:pt x="50" y="59"/>
                  </a:moveTo>
                  <a:lnTo>
                    <a:pt x="10" y="29"/>
                  </a:lnTo>
                  <a:lnTo>
                    <a:pt x="50" y="0"/>
                  </a:lnTo>
                  <a:lnTo>
                    <a:pt x="50" y="5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4" name="Freeform 2470"/>
            <p:cNvSpPr>
              <a:spLocks/>
            </p:cNvSpPr>
            <p:nvPr/>
          </p:nvSpPr>
          <p:spPr bwMode="auto">
            <a:xfrm>
              <a:off x="8020050" y="3919538"/>
              <a:ext cx="30163" cy="25400"/>
            </a:xfrm>
            <a:custGeom>
              <a:avLst/>
              <a:gdLst>
                <a:gd name="T0" fmla="*/ 19 w 19"/>
                <a:gd name="T1" fmla="*/ 16 h 16"/>
                <a:gd name="T2" fmla="*/ 7 w 19"/>
                <a:gd name="T3" fmla="*/ 8 h 16"/>
                <a:gd name="T4" fmla="*/ 2 w 19"/>
                <a:gd name="T5" fmla="*/ 4 h 16"/>
                <a:gd name="T6" fmla="*/ 0 w 19"/>
                <a:gd name="T7" fmla="*/ 2 h 16"/>
                <a:gd name="T8" fmla="*/ 3 w 19"/>
                <a:gd name="T9" fmla="*/ 0 h 16"/>
                <a:gd name="T10" fmla="*/ 7 w 19"/>
                <a:gd name="T11" fmla="*/ 2 h 16"/>
                <a:gd name="T12" fmla="*/ 19 w 19"/>
                <a:gd name="T13" fmla="*/ 11 h 16"/>
                <a:gd name="T14" fmla="*/ 19 w 19"/>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6">
                  <a:moveTo>
                    <a:pt x="19" y="16"/>
                  </a:moveTo>
                  <a:lnTo>
                    <a:pt x="7" y="8"/>
                  </a:lnTo>
                  <a:lnTo>
                    <a:pt x="2" y="4"/>
                  </a:lnTo>
                  <a:lnTo>
                    <a:pt x="0" y="2"/>
                  </a:lnTo>
                  <a:lnTo>
                    <a:pt x="3" y="0"/>
                  </a:lnTo>
                  <a:lnTo>
                    <a:pt x="7" y="2"/>
                  </a:lnTo>
                  <a:lnTo>
                    <a:pt x="19" y="11"/>
                  </a:lnTo>
                  <a:lnTo>
                    <a:pt x="19" y="1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5" name="Freeform 2471"/>
            <p:cNvSpPr>
              <a:spLocks/>
            </p:cNvSpPr>
            <p:nvPr/>
          </p:nvSpPr>
          <p:spPr bwMode="auto">
            <a:xfrm>
              <a:off x="8037513" y="3905250"/>
              <a:ext cx="58738" cy="42863"/>
            </a:xfrm>
            <a:custGeom>
              <a:avLst/>
              <a:gdLst>
                <a:gd name="T0" fmla="*/ 33 w 37"/>
                <a:gd name="T1" fmla="*/ 27 h 27"/>
                <a:gd name="T2" fmla="*/ 0 w 37"/>
                <a:gd name="T3" fmla="*/ 3 h 27"/>
                <a:gd name="T4" fmla="*/ 4 w 37"/>
                <a:gd name="T5" fmla="*/ 0 h 27"/>
                <a:gd name="T6" fmla="*/ 37 w 37"/>
                <a:gd name="T7" fmla="*/ 25 h 27"/>
                <a:gd name="T8" fmla="*/ 33 w 37"/>
                <a:gd name="T9" fmla="*/ 27 h 27"/>
              </a:gdLst>
              <a:ahLst/>
              <a:cxnLst>
                <a:cxn ang="0">
                  <a:pos x="T0" y="T1"/>
                </a:cxn>
                <a:cxn ang="0">
                  <a:pos x="T2" y="T3"/>
                </a:cxn>
                <a:cxn ang="0">
                  <a:pos x="T4" y="T5"/>
                </a:cxn>
                <a:cxn ang="0">
                  <a:pos x="T6" y="T7"/>
                </a:cxn>
                <a:cxn ang="0">
                  <a:pos x="T8" y="T9"/>
                </a:cxn>
              </a:cxnLst>
              <a:rect l="0" t="0" r="r" b="b"/>
              <a:pathLst>
                <a:path w="37" h="27">
                  <a:moveTo>
                    <a:pt x="33" y="27"/>
                  </a:moveTo>
                  <a:lnTo>
                    <a:pt x="0" y="3"/>
                  </a:lnTo>
                  <a:lnTo>
                    <a:pt x="4" y="0"/>
                  </a:lnTo>
                  <a:lnTo>
                    <a:pt x="37" y="25"/>
                  </a:lnTo>
                  <a:lnTo>
                    <a:pt x="33"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6" name="Freeform 2472"/>
            <p:cNvSpPr>
              <a:spLocks noEditPoints="1"/>
            </p:cNvSpPr>
            <p:nvPr/>
          </p:nvSpPr>
          <p:spPr bwMode="auto">
            <a:xfrm>
              <a:off x="7805738" y="3932238"/>
              <a:ext cx="200025" cy="153988"/>
            </a:xfrm>
            <a:custGeom>
              <a:avLst/>
              <a:gdLst>
                <a:gd name="T0" fmla="*/ 2 w 1468"/>
                <a:gd name="T1" fmla="*/ 1122 h 1122"/>
                <a:gd name="T2" fmla="*/ 0 w 1468"/>
                <a:gd name="T3" fmla="*/ 1118 h 1122"/>
                <a:gd name="T4" fmla="*/ 0 w 1468"/>
                <a:gd name="T5" fmla="*/ 1073 h 1122"/>
                <a:gd name="T6" fmla="*/ 28 w 1468"/>
                <a:gd name="T7" fmla="*/ 1053 h 1122"/>
                <a:gd name="T8" fmla="*/ 28 w 1468"/>
                <a:gd name="T9" fmla="*/ 1103 h 1122"/>
                <a:gd name="T10" fmla="*/ 2 w 1468"/>
                <a:gd name="T11" fmla="*/ 1122 h 1122"/>
                <a:gd name="T12" fmla="*/ 78 w 1468"/>
                <a:gd name="T13" fmla="*/ 1064 h 1122"/>
                <a:gd name="T14" fmla="*/ 78 w 1468"/>
                <a:gd name="T15" fmla="*/ 1016 h 1122"/>
                <a:gd name="T16" fmla="*/ 779 w 1468"/>
                <a:gd name="T17" fmla="*/ 504 h 1122"/>
                <a:gd name="T18" fmla="*/ 779 w 1468"/>
                <a:gd name="T19" fmla="*/ 528 h 1122"/>
                <a:gd name="T20" fmla="*/ 190 w 1468"/>
                <a:gd name="T21" fmla="*/ 978 h 1122"/>
                <a:gd name="T22" fmla="*/ 140 w 1468"/>
                <a:gd name="T23" fmla="*/ 1016 h 1122"/>
                <a:gd name="T24" fmla="*/ 78 w 1468"/>
                <a:gd name="T25" fmla="*/ 1064 h 1122"/>
                <a:gd name="T26" fmla="*/ 829 w 1468"/>
                <a:gd name="T27" fmla="*/ 490 h 1122"/>
                <a:gd name="T28" fmla="*/ 829 w 1468"/>
                <a:gd name="T29" fmla="*/ 467 h 1122"/>
                <a:gd name="T30" fmla="*/ 1468 w 1468"/>
                <a:gd name="T31" fmla="*/ 0 h 1122"/>
                <a:gd name="T32" fmla="*/ 829 w 1468"/>
                <a:gd name="T33" fmla="*/ 49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8" h="1122">
                  <a:moveTo>
                    <a:pt x="2" y="1122"/>
                  </a:moveTo>
                  <a:lnTo>
                    <a:pt x="0" y="1118"/>
                  </a:lnTo>
                  <a:lnTo>
                    <a:pt x="0" y="1073"/>
                  </a:lnTo>
                  <a:lnTo>
                    <a:pt x="28" y="1053"/>
                  </a:lnTo>
                  <a:lnTo>
                    <a:pt x="28" y="1103"/>
                  </a:lnTo>
                  <a:lnTo>
                    <a:pt x="2" y="1122"/>
                  </a:lnTo>
                  <a:moveTo>
                    <a:pt x="78" y="1064"/>
                  </a:moveTo>
                  <a:lnTo>
                    <a:pt x="78" y="1016"/>
                  </a:lnTo>
                  <a:lnTo>
                    <a:pt x="779" y="504"/>
                  </a:lnTo>
                  <a:lnTo>
                    <a:pt x="779" y="528"/>
                  </a:lnTo>
                  <a:lnTo>
                    <a:pt x="190" y="978"/>
                  </a:lnTo>
                  <a:lnTo>
                    <a:pt x="140" y="1016"/>
                  </a:lnTo>
                  <a:lnTo>
                    <a:pt x="78" y="1064"/>
                  </a:lnTo>
                  <a:moveTo>
                    <a:pt x="829" y="490"/>
                  </a:moveTo>
                  <a:lnTo>
                    <a:pt x="829" y="467"/>
                  </a:lnTo>
                  <a:lnTo>
                    <a:pt x="1468" y="0"/>
                  </a:lnTo>
                  <a:lnTo>
                    <a:pt x="829" y="490"/>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7" name="Freeform 2473"/>
            <p:cNvSpPr>
              <a:spLocks/>
            </p:cNvSpPr>
            <p:nvPr/>
          </p:nvSpPr>
          <p:spPr bwMode="auto">
            <a:xfrm>
              <a:off x="7808913" y="4071938"/>
              <a:ext cx="6350" cy="66675"/>
            </a:xfrm>
            <a:custGeom>
              <a:avLst/>
              <a:gdLst>
                <a:gd name="T0" fmla="*/ 0 w 4"/>
                <a:gd name="T1" fmla="*/ 42 h 42"/>
                <a:gd name="T2" fmla="*/ 0 w 4"/>
                <a:gd name="T3" fmla="*/ 3 h 42"/>
                <a:gd name="T4" fmla="*/ 4 w 4"/>
                <a:gd name="T5" fmla="*/ 0 h 42"/>
                <a:gd name="T6" fmla="*/ 4 w 4"/>
                <a:gd name="T7" fmla="*/ 39 h 42"/>
                <a:gd name="T8" fmla="*/ 0 w 4"/>
                <a:gd name="T9" fmla="*/ 42 h 42"/>
              </a:gdLst>
              <a:ahLst/>
              <a:cxnLst>
                <a:cxn ang="0">
                  <a:pos x="T0" y="T1"/>
                </a:cxn>
                <a:cxn ang="0">
                  <a:pos x="T2" y="T3"/>
                </a:cxn>
                <a:cxn ang="0">
                  <a:pos x="T4" y="T5"/>
                </a:cxn>
                <a:cxn ang="0">
                  <a:pos x="T6" y="T7"/>
                </a:cxn>
                <a:cxn ang="0">
                  <a:pos x="T8" y="T9"/>
                </a:cxn>
              </a:cxnLst>
              <a:rect l="0" t="0" r="r" b="b"/>
              <a:pathLst>
                <a:path w="4" h="42">
                  <a:moveTo>
                    <a:pt x="0" y="42"/>
                  </a:moveTo>
                  <a:lnTo>
                    <a:pt x="0" y="3"/>
                  </a:lnTo>
                  <a:lnTo>
                    <a:pt x="4" y="0"/>
                  </a:lnTo>
                  <a:lnTo>
                    <a:pt x="4" y="39"/>
                  </a:lnTo>
                  <a:lnTo>
                    <a:pt x="0" y="4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8" name="Freeform 2474"/>
            <p:cNvSpPr>
              <a:spLocks/>
            </p:cNvSpPr>
            <p:nvPr/>
          </p:nvSpPr>
          <p:spPr bwMode="auto">
            <a:xfrm>
              <a:off x="7912100" y="3997325"/>
              <a:ext cx="6350" cy="63500"/>
            </a:xfrm>
            <a:custGeom>
              <a:avLst/>
              <a:gdLst>
                <a:gd name="T0" fmla="*/ 0 w 4"/>
                <a:gd name="T1" fmla="*/ 40 h 40"/>
                <a:gd name="T2" fmla="*/ 0 w 4"/>
                <a:gd name="T3" fmla="*/ 3 h 40"/>
                <a:gd name="T4" fmla="*/ 4 w 4"/>
                <a:gd name="T5" fmla="*/ 0 h 40"/>
                <a:gd name="T6" fmla="*/ 4 w 4"/>
                <a:gd name="T7" fmla="*/ 37 h 40"/>
                <a:gd name="T8" fmla="*/ 0 w 4"/>
                <a:gd name="T9" fmla="*/ 40 h 40"/>
              </a:gdLst>
              <a:ahLst/>
              <a:cxnLst>
                <a:cxn ang="0">
                  <a:pos x="T0" y="T1"/>
                </a:cxn>
                <a:cxn ang="0">
                  <a:pos x="T2" y="T3"/>
                </a:cxn>
                <a:cxn ang="0">
                  <a:pos x="T4" y="T5"/>
                </a:cxn>
                <a:cxn ang="0">
                  <a:pos x="T6" y="T7"/>
                </a:cxn>
                <a:cxn ang="0">
                  <a:pos x="T8" y="T9"/>
                </a:cxn>
              </a:cxnLst>
              <a:rect l="0" t="0" r="r" b="b"/>
              <a:pathLst>
                <a:path w="4" h="40">
                  <a:moveTo>
                    <a:pt x="0" y="40"/>
                  </a:moveTo>
                  <a:lnTo>
                    <a:pt x="0" y="3"/>
                  </a:lnTo>
                  <a:lnTo>
                    <a:pt x="4" y="0"/>
                  </a:lnTo>
                  <a:lnTo>
                    <a:pt x="4" y="37"/>
                  </a:lnTo>
                  <a:lnTo>
                    <a:pt x="0" y="4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9" name="Freeform 2475"/>
            <p:cNvSpPr>
              <a:spLocks/>
            </p:cNvSpPr>
            <p:nvPr/>
          </p:nvSpPr>
          <p:spPr bwMode="auto">
            <a:xfrm>
              <a:off x="8043863" y="3967163"/>
              <a:ext cx="6350" cy="14288"/>
            </a:xfrm>
            <a:custGeom>
              <a:avLst/>
              <a:gdLst>
                <a:gd name="T0" fmla="*/ 0 w 4"/>
                <a:gd name="T1" fmla="*/ 9 h 9"/>
                <a:gd name="T2" fmla="*/ 0 w 4"/>
                <a:gd name="T3" fmla="*/ 0 h 9"/>
                <a:gd name="T4" fmla="*/ 4 w 4"/>
                <a:gd name="T5" fmla="*/ 2 h 9"/>
                <a:gd name="T6" fmla="*/ 4 w 4"/>
                <a:gd name="T7" fmla="*/ 7 h 9"/>
                <a:gd name="T8" fmla="*/ 0 w 4"/>
                <a:gd name="T9" fmla="*/ 9 h 9"/>
              </a:gdLst>
              <a:ahLst/>
              <a:cxnLst>
                <a:cxn ang="0">
                  <a:pos x="T0" y="T1"/>
                </a:cxn>
                <a:cxn ang="0">
                  <a:pos x="T2" y="T3"/>
                </a:cxn>
                <a:cxn ang="0">
                  <a:pos x="T4" y="T5"/>
                </a:cxn>
                <a:cxn ang="0">
                  <a:pos x="T6" y="T7"/>
                </a:cxn>
                <a:cxn ang="0">
                  <a:pos x="T8" y="T9"/>
                </a:cxn>
              </a:cxnLst>
              <a:rect l="0" t="0" r="r" b="b"/>
              <a:pathLst>
                <a:path w="4" h="9">
                  <a:moveTo>
                    <a:pt x="0" y="9"/>
                  </a:moveTo>
                  <a:lnTo>
                    <a:pt x="0" y="0"/>
                  </a:lnTo>
                  <a:lnTo>
                    <a:pt x="4" y="2"/>
                  </a:lnTo>
                  <a:lnTo>
                    <a:pt x="4" y="7"/>
                  </a:lnTo>
                  <a:lnTo>
                    <a:pt x="0" y="9"/>
                  </a:lnTo>
                  <a:close/>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0" name="Freeform 2476"/>
            <p:cNvSpPr>
              <a:spLocks noEditPoints="1"/>
            </p:cNvSpPr>
            <p:nvPr/>
          </p:nvSpPr>
          <p:spPr bwMode="auto">
            <a:xfrm>
              <a:off x="7743825" y="4041775"/>
              <a:ext cx="219075" cy="222250"/>
            </a:xfrm>
            <a:custGeom>
              <a:avLst/>
              <a:gdLst>
                <a:gd name="T0" fmla="*/ 0 w 1587"/>
                <a:gd name="T1" fmla="*/ 1623 h 1623"/>
                <a:gd name="T2" fmla="*/ 0 w 1587"/>
                <a:gd name="T3" fmla="*/ 1066 h 1623"/>
                <a:gd name="T4" fmla="*/ 443 w 1587"/>
                <a:gd name="T5" fmla="*/ 733 h 1623"/>
                <a:gd name="T6" fmla="*/ 443 w 1587"/>
                <a:gd name="T7" fmla="*/ 837 h 1623"/>
                <a:gd name="T8" fmla="*/ 471 w 1587"/>
                <a:gd name="T9" fmla="*/ 816 h 1623"/>
                <a:gd name="T10" fmla="*/ 471 w 1587"/>
                <a:gd name="T11" fmla="*/ 894 h 1623"/>
                <a:gd name="T12" fmla="*/ 521 w 1587"/>
                <a:gd name="T13" fmla="*/ 894 h 1623"/>
                <a:gd name="T14" fmla="*/ 521 w 1587"/>
                <a:gd name="T15" fmla="*/ 780 h 1623"/>
                <a:gd name="T16" fmla="*/ 583 w 1587"/>
                <a:gd name="T17" fmla="*/ 734 h 1623"/>
                <a:gd name="T18" fmla="*/ 583 w 1587"/>
                <a:gd name="T19" fmla="*/ 1171 h 1623"/>
                <a:gd name="T20" fmla="*/ 415 w 1587"/>
                <a:gd name="T21" fmla="*/ 1300 h 1623"/>
                <a:gd name="T22" fmla="*/ 420 w 1587"/>
                <a:gd name="T23" fmla="*/ 1307 h 1623"/>
                <a:gd name="T24" fmla="*/ 0 w 1587"/>
                <a:gd name="T25" fmla="*/ 1623 h 1623"/>
                <a:gd name="T26" fmla="*/ 633 w 1587"/>
                <a:gd name="T27" fmla="*/ 1133 h 1623"/>
                <a:gd name="T28" fmla="*/ 633 w 1587"/>
                <a:gd name="T29" fmla="*/ 697 h 1623"/>
                <a:gd name="T30" fmla="*/ 1222 w 1587"/>
                <a:gd name="T31" fmla="*/ 267 h 1623"/>
                <a:gd name="T32" fmla="*/ 1222 w 1587"/>
                <a:gd name="T33" fmla="*/ 510 h 1623"/>
                <a:gd name="T34" fmla="*/ 998 w 1587"/>
                <a:gd name="T35" fmla="*/ 675 h 1623"/>
                <a:gd name="T36" fmla="*/ 1027 w 1587"/>
                <a:gd name="T37" fmla="*/ 715 h 1623"/>
                <a:gd name="T38" fmla="*/ 1222 w 1587"/>
                <a:gd name="T39" fmla="*/ 572 h 1623"/>
                <a:gd name="T40" fmla="*/ 1222 w 1587"/>
                <a:gd name="T41" fmla="*/ 683 h 1623"/>
                <a:gd name="T42" fmla="*/ 633 w 1587"/>
                <a:gd name="T43" fmla="*/ 1133 h 1623"/>
                <a:gd name="T44" fmla="*/ 1272 w 1587"/>
                <a:gd name="T45" fmla="*/ 644 h 1623"/>
                <a:gd name="T46" fmla="*/ 1272 w 1587"/>
                <a:gd name="T47" fmla="*/ 535 h 1623"/>
                <a:gd name="T48" fmla="*/ 1587 w 1587"/>
                <a:gd name="T49" fmla="*/ 303 h 1623"/>
                <a:gd name="T50" fmla="*/ 1587 w 1587"/>
                <a:gd name="T51" fmla="*/ 403 h 1623"/>
                <a:gd name="T52" fmla="*/ 1272 w 1587"/>
                <a:gd name="T53" fmla="*/ 644 h 1623"/>
                <a:gd name="T54" fmla="*/ 1272 w 1587"/>
                <a:gd name="T55" fmla="*/ 473 h 1623"/>
                <a:gd name="T56" fmla="*/ 1272 w 1587"/>
                <a:gd name="T57" fmla="*/ 231 h 1623"/>
                <a:gd name="T58" fmla="*/ 1587 w 1587"/>
                <a:gd name="T59" fmla="*/ 0 h 1623"/>
                <a:gd name="T60" fmla="*/ 1587 w 1587"/>
                <a:gd name="T61" fmla="*/ 241 h 1623"/>
                <a:gd name="T62" fmla="*/ 1272 w 1587"/>
                <a:gd name="T63" fmla="*/ 473 h 1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7" h="1623">
                  <a:moveTo>
                    <a:pt x="0" y="1623"/>
                  </a:moveTo>
                  <a:lnTo>
                    <a:pt x="0" y="1066"/>
                  </a:lnTo>
                  <a:lnTo>
                    <a:pt x="443" y="733"/>
                  </a:lnTo>
                  <a:lnTo>
                    <a:pt x="443" y="837"/>
                  </a:lnTo>
                  <a:lnTo>
                    <a:pt x="471" y="816"/>
                  </a:lnTo>
                  <a:lnTo>
                    <a:pt x="471" y="894"/>
                  </a:lnTo>
                  <a:lnTo>
                    <a:pt x="521" y="894"/>
                  </a:lnTo>
                  <a:lnTo>
                    <a:pt x="521" y="780"/>
                  </a:lnTo>
                  <a:lnTo>
                    <a:pt x="583" y="734"/>
                  </a:lnTo>
                  <a:lnTo>
                    <a:pt x="583" y="1171"/>
                  </a:lnTo>
                  <a:lnTo>
                    <a:pt x="415" y="1300"/>
                  </a:lnTo>
                  <a:lnTo>
                    <a:pt x="420" y="1307"/>
                  </a:lnTo>
                  <a:lnTo>
                    <a:pt x="0" y="1623"/>
                  </a:lnTo>
                  <a:moveTo>
                    <a:pt x="633" y="1133"/>
                  </a:moveTo>
                  <a:lnTo>
                    <a:pt x="633" y="697"/>
                  </a:lnTo>
                  <a:lnTo>
                    <a:pt x="1222" y="267"/>
                  </a:lnTo>
                  <a:lnTo>
                    <a:pt x="1222" y="510"/>
                  </a:lnTo>
                  <a:lnTo>
                    <a:pt x="998" y="675"/>
                  </a:lnTo>
                  <a:lnTo>
                    <a:pt x="1027" y="715"/>
                  </a:lnTo>
                  <a:lnTo>
                    <a:pt x="1222" y="572"/>
                  </a:lnTo>
                  <a:lnTo>
                    <a:pt x="1222" y="683"/>
                  </a:lnTo>
                  <a:lnTo>
                    <a:pt x="633" y="1133"/>
                  </a:lnTo>
                  <a:moveTo>
                    <a:pt x="1272" y="644"/>
                  </a:moveTo>
                  <a:lnTo>
                    <a:pt x="1272" y="535"/>
                  </a:lnTo>
                  <a:lnTo>
                    <a:pt x="1587" y="303"/>
                  </a:lnTo>
                  <a:lnTo>
                    <a:pt x="1587" y="403"/>
                  </a:lnTo>
                  <a:lnTo>
                    <a:pt x="1272" y="644"/>
                  </a:lnTo>
                  <a:moveTo>
                    <a:pt x="1272" y="473"/>
                  </a:moveTo>
                  <a:lnTo>
                    <a:pt x="1272" y="231"/>
                  </a:lnTo>
                  <a:lnTo>
                    <a:pt x="1587" y="0"/>
                  </a:lnTo>
                  <a:lnTo>
                    <a:pt x="1587" y="241"/>
                  </a:lnTo>
                  <a:lnTo>
                    <a:pt x="1272" y="473"/>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1" name="Freeform 2477"/>
            <p:cNvSpPr>
              <a:spLocks/>
            </p:cNvSpPr>
            <p:nvPr/>
          </p:nvSpPr>
          <p:spPr bwMode="auto">
            <a:xfrm>
              <a:off x="7824788" y="4137025"/>
              <a:ext cx="6350" cy="65088"/>
            </a:xfrm>
            <a:custGeom>
              <a:avLst/>
              <a:gdLst>
                <a:gd name="T0" fmla="*/ 0 w 4"/>
                <a:gd name="T1" fmla="*/ 41 h 41"/>
                <a:gd name="T2" fmla="*/ 0 w 4"/>
                <a:gd name="T3" fmla="*/ 3 h 41"/>
                <a:gd name="T4" fmla="*/ 4 w 4"/>
                <a:gd name="T5" fmla="*/ 0 h 41"/>
                <a:gd name="T6" fmla="*/ 4 w 4"/>
                <a:gd name="T7" fmla="*/ 38 h 41"/>
                <a:gd name="T8" fmla="*/ 0 w 4"/>
                <a:gd name="T9" fmla="*/ 41 h 41"/>
              </a:gdLst>
              <a:ahLst/>
              <a:cxnLst>
                <a:cxn ang="0">
                  <a:pos x="T0" y="T1"/>
                </a:cxn>
                <a:cxn ang="0">
                  <a:pos x="T2" y="T3"/>
                </a:cxn>
                <a:cxn ang="0">
                  <a:pos x="T4" y="T5"/>
                </a:cxn>
                <a:cxn ang="0">
                  <a:pos x="T6" y="T7"/>
                </a:cxn>
                <a:cxn ang="0">
                  <a:pos x="T8" y="T9"/>
                </a:cxn>
              </a:cxnLst>
              <a:rect l="0" t="0" r="r" b="b"/>
              <a:pathLst>
                <a:path w="4" h="41">
                  <a:moveTo>
                    <a:pt x="0" y="41"/>
                  </a:moveTo>
                  <a:lnTo>
                    <a:pt x="0" y="3"/>
                  </a:lnTo>
                  <a:lnTo>
                    <a:pt x="4" y="0"/>
                  </a:lnTo>
                  <a:lnTo>
                    <a:pt x="4" y="38"/>
                  </a:lnTo>
                  <a:lnTo>
                    <a:pt x="0" y="4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2" name="Freeform 2478"/>
            <p:cNvSpPr>
              <a:spLocks noEditPoints="1"/>
            </p:cNvSpPr>
            <p:nvPr/>
          </p:nvSpPr>
          <p:spPr bwMode="auto">
            <a:xfrm>
              <a:off x="7800975" y="4097338"/>
              <a:ext cx="161925" cy="123825"/>
            </a:xfrm>
            <a:custGeom>
              <a:avLst/>
              <a:gdLst>
                <a:gd name="T0" fmla="*/ 5 w 1172"/>
                <a:gd name="T1" fmla="*/ 904 h 904"/>
                <a:gd name="T2" fmla="*/ 0 w 1172"/>
                <a:gd name="T3" fmla="*/ 897 h 904"/>
                <a:gd name="T4" fmla="*/ 168 w 1172"/>
                <a:gd name="T5" fmla="*/ 768 h 904"/>
                <a:gd name="T6" fmla="*/ 218 w 1172"/>
                <a:gd name="T7" fmla="*/ 730 h 904"/>
                <a:gd name="T8" fmla="*/ 807 w 1172"/>
                <a:gd name="T9" fmla="*/ 280 h 904"/>
                <a:gd name="T10" fmla="*/ 807 w 1172"/>
                <a:gd name="T11" fmla="*/ 301 h 904"/>
                <a:gd name="T12" fmla="*/ 5 w 1172"/>
                <a:gd name="T13" fmla="*/ 904 h 904"/>
                <a:gd name="T14" fmla="*/ 857 w 1172"/>
                <a:gd name="T15" fmla="*/ 263 h 904"/>
                <a:gd name="T16" fmla="*/ 857 w 1172"/>
                <a:gd name="T17" fmla="*/ 241 h 904"/>
                <a:gd name="T18" fmla="*/ 1172 w 1172"/>
                <a:gd name="T19" fmla="*/ 0 h 904"/>
                <a:gd name="T20" fmla="*/ 1172 w 1172"/>
                <a:gd name="T21" fmla="*/ 26 h 904"/>
                <a:gd name="T22" fmla="*/ 857 w 1172"/>
                <a:gd name="T23" fmla="*/ 263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2" h="904">
                  <a:moveTo>
                    <a:pt x="5" y="904"/>
                  </a:moveTo>
                  <a:lnTo>
                    <a:pt x="0" y="897"/>
                  </a:lnTo>
                  <a:lnTo>
                    <a:pt x="168" y="768"/>
                  </a:lnTo>
                  <a:lnTo>
                    <a:pt x="218" y="730"/>
                  </a:lnTo>
                  <a:lnTo>
                    <a:pt x="807" y="280"/>
                  </a:lnTo>
                  <a:lnTo>
                    <a:pt x="807" y="301"/>
                  </a:lnTo>
                  <a:lnTo>
                    <a:pt x="5" y="904"/>
                  </a:lnTo>
                  <a:moveTo>
                    <a:pt x="857" y="263"/>
                  </a:moveTo>
                  <a:lnTo>
                    <a:pt x="857" y="241"/>
                  </a:lnTo>
                  <a:lnTo>
                    <a:pt x="1172" y="0"/>
                  </a:lnTo>
                  <a:lnTo>
                    <a:pt x="1172" y="26"/>
                  </a:lnTo>
                  <a:lnTo>
                    <a:pt x="857" y="263"/>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3" name="Freeform 2479"/>
            <p:cNvSpPr>
              <a:spLocks/>
            </p:cNvSpPr>
            <p:nvPr/>
          </p:nvSpPr>
          <p:spPr bwMode="auto">
            <a:xfrm>
              <a:off x="7808913" y="4148138"/>
              <a:ext cx="6350" cy="15875"/>
            </a:xfrm>
            <a:custGeom>
              <a:avLst/>
              <a:gdLst>
                <a:gd name="T0" fmla="*/ 4 w 4"/>
                <a:gd name="T1" fmla="*/ 10 h 10"/>
                <a:gd name="T2" fmla="*/ 0 w 4"/>
                <a:gd name="T3" fmla="*/ 10 h 10"/>
                <a:gd name="T4" fmla="*/ 0 w 4"/>
                <a:gd name="T5" fmla="*/ 3 h 10"/>
                <a:gd name="T6" fmla="*/ 4 w 4"/>
                <a:gd name="T7" fmla="*/ 0 h 10"/>
                <a:gd name="T8" fmla="*/ 4 w 4"/>
                <a:gd name="T9" fmla="*/ 10 h 10"/>
              </a:gdLst>
              <a:ahLst/>
              <a:cxnLst>
                <a:cxn ang="0">
                  <a:pos x="T0" y="T1"/>
                </a:cxn>
                <a:cxn ang="0">
                  <a:pos x="T2" y="T3"/>
                </a:cxn>
                <a:cxn ang="0">
                  <a:pos x="T4" y="T5"/>
                </a:cxn>
                <a:cxn ang="0">
                  <a:pos x="T6" y="T7"/>
                </a:cxn>
                <a:cxn ang="0">
                  <a:pos x="T8" y="T9"/>
                </a:cxn>
              </a:cxnLst>
              <a:rect l="0" t="0" r="r" b="b"/>
              <a:pathLst>
                <a:path w="4" h="10">
                  <a:moveTo>
                    <a:pt x="4" y="10"/>
                  </a:moveTo>
                  <a:lnTo>
                    <a:pt x="0" y="10"/>
                  </a:lnTo>
                  <a:lnTo>
                    <a:pt x="0" y="3"/>
                  </a:lnTo>
                  <a:lnTo>
                    <a:pt x="4" y="0"/>
                  </a:lnTo>
                  <a:lnTo>
                    <a:pt x="4" y="10"/>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4" name="Freeform 2480"/>
            <p:cNvSpPr>
              <a:spLocks noEditPoints="1"/>
            </p:cNvSpPr>
            <p:nvPr/>
          </p:nvSpPr>
          <p:spPr bwMode="auto">
            <a:xfrm>
              <a:off x="7912100" y="4073525"/>
              <a:ext cx="6350" cy="65088"/>
            </a:xfrm>
            <a:custGeom>
              <a:avLst/>
              <a:gdLst>
                <a:gd name="T0" fmla="*/ 0 w 50"/>
                <a:gd name="T1" fmla="*/ 473 h 473"/>
                <a:gd name="T2" fmla="*/ 0 w 50"/>
                <a:gd name="T3" fmla="*/ 341 h 473"/>
                <a:gd name="T4" fmla="*/ 50 w 50"/>
                <a:gd name="T5" fmla="*/ 304 h 473"/>
                <a:gd name="T6" fmla="*/ 50 w 50"/>
                <a:gd name="T7" fmla="*/ 435 h 473"/>
                <a:gd name="T8" fmla="*/ 0 w 50"/>
                <a:gd name="T9" fmla="*/ 473 h 473"/>
                <a:gd name="T10" fmla="*/ 0 w 50"/>
                <a:gd name="T11" fmla="*/ 279 h 473"/>
                <a:gd name="T12" fmla="*/ 0 w 50"/>
                <a:gd name="T13" fmla="*/ 36 h 473"/>
                <a:gd name="T14" fmla="*/ 50 w 50"/>
                <a:gd name="T15" fmla="*/ 0 h 473"/>
                <a:gd name="T16" fmla="*/ 50 w 50"/>
                <a:gd name="T17" fmla="*/ 242 h 473"/>
                <a:gd name="T18" fmla="*/ 0 w 50"/>
                <a:gd name="T19" fmla="*/ 2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473">
                  <a:moveTo>
                    <a:pt x="0" y="473"/>
                  </a:moveTo>
                  <a:lnTo>
                    <a:pt x="0" y="341"/>
                  </a:lnTo>
                  <a:lnTo>
                    <a:pt x="50" y="304"/>
                  </a:lnTo>
                  <a:lnTo>
                    <a:pt x="50" y="435"/>
                  </a:lnTo>
                  <a:lnTo>
                    <a:pt x="0" y="473"/>
                  </a:lnTo>
                  <a:moveTo>
                    <a:pt x="0" y="279"/>
                  </a:moveTo>
                  <a:lnTo>
                    <a:pt x="0" y="36"/>
                  </a:lnTo>
                  <a:lnTo>
                    <a:pt x="50" y="0"/>
                  </a:lnTo>
                  <a:lnTo>
                    <a:pt x="50" y="242"/>
                  </a:lnTo>
                  <a:lnTo>
                    <a:pt x="0" y="27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5" name="Freeform 2481"/>
            <p:cNvSpPr>
              <a:spLocks/>
            </p:cNvSpPr>
            <p:nvPr/>
          </p:nvSpPr>
          <p:spPr bwMode="auto">
            <a:xfrm>
              <a:off x="7881938" y="4075113"/>
              <a:ext cx="80963" cy="65088"/>
            </a:xfrm>
            <a:custGeom>
              <a:avLst/>
              <a:gdLst>
                <a:gd name="T0" fmla="*/ 2 w 51"/>
                <a:gd name="T1" fmla="*/ 41 h 41"/>
                <a:gd name="T2" fmla="*/ 0 w 51"/>
                <a:gd name="T3" fmla="*/ 37 h 41"/>
                <a:gd name="T4" fmla="*/ 19 w 51"/>
                <a:gd name="T5" fmla="*/ 23 h 41"/>
                <a:gd name="T6" fmla="*/ 23 w 51"/>
                <a:gd name="T7" fmla="*/ 20 h 41"/>
                <a:gd name="T8" fmla="*/ 51 w 51"/>
                <a:gd name="T9" fmla="*/ 0 h 41"/>
                <a:gd name="T10" fmla="*/ 51 w 51"/>
                <a:gd name="T11" fmla="*/ 5 h 41"/>
                <a:gd name="T12" fmla="*/ 23 w 51"/>
                <a:gd name="T13" fmla="*/ 25 h 41"/>
                <a:gd name="T14" fmla="*/ 19 w 51"/>
                <a:gd name="T15" fmla="*/ 28 h 41"/>
                <a:gd name="T16" fmla="*/ 2 w 51"/>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41">
                  <a:moveTo>
                    <a:pt x="2" y="41"/>
                  </a:moveTo>
                  <a:lnTo>
                    <a:pt x="0" y="37"/>
                  </a:lnTo>
                  <a:lnTo>
                    <a:pt x="19" y="23"/>
                  </a:lnTo>
                  <a:lnTo>
                    <a:pt x="23" y="20"/>
                  </a:lnTo>
                  <a:lnTo>
                    <a:pt x="51" y="0"/>
                  </a:lnTo>
                  <a:lnTo>
                    <a:pt x="51" y="5"/>
                  </a:lnTo>
                  <a:lnTo>
                    <a:pt x="23" y="25"/>
                  </a:lnTo>
                  <a:lnTo>
                    <a:pt x="19" y="28"/>
                  </a:lnTo>
                  <a:lnTo>
                    <a:pt x="2" y="4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6" name="Freeform 2482"/>
            <p:cNvSpPr>
              <a:spLocks noEditPoints="1"/>
            </p:cNvSpPr>
            <p:nvPr/>
          </p:nvSpPr>
          <p:spPr bwMode="auto">
            <a:xfrm>
              <a:off x="7805738" y="4024313"/>
              <a:ext cx="157163" cy="131763"/>
            </a:xfrm>
            <a:custGeom>
              <a:avLst/>
              <a:gdLst>
                <a:gd name="T0" fmla="*/ 0 w 1144"/>
                <a:gd name="T1" fmla="*/ 966 h 966"/>
                <a:gd name="T2" fmla="*/ 0 w 1144"/>
                <a:gd name="T3" fmla="*/ 862 h 966"/>
                <a:gd name="T4" fmla="*/ 28 w 1144"/>
                <a:gd name="T5" fmla="*/ 841 h 966"/>
                <a:gd name="T6" fmla="*/ 28 w 1144"/>
                <a:gd name="T7" fmla="*/ 945 h 966"/>
                <a:gd name="T8" fmla="*/ 0 w 1144"/>
                <a:gd name="T9" fmla="*/ 966 h 966"/>
                <a:gd name="T10" fmla="*/ 78 w 1144"/>
                <a:gd name="T11" fmla="*/ 909 h 966"/>
                <a:gd name="T12" fmla="*/ 78 w 1144"/>
                <a:gd name="T13" fmla="*/ 803 h 966"/>
                <a:gd name="T14" fmla="*/ 140 w 1144"/>
                <a:gd name="T15" fmla="*/ 756 h 966"/>
                <a:gd name="T16" fmla="*/ 140 w 1144"/>
                <a:gd name="T17" fmla="*/ 863 h 966"/>
                <a:gd name="T18" fmla="*/ 78 w 1144"/>
                <a:gd name="T19" fmla="*/ 909 h 966"/>
                <a:gd name="T20" fmla="*/ 190 w 1144"/>
                <a:gd name="T21" fmla="*/ 826 h 966"/>
                <a:gd name="T22" fmla="*/ 190 w 1144"/>
                <a:gd name="T23" fmla="*/ 718 h 966"/>
                <a:gd name="T24" fmla="*/ 779 w 1144"/>
                <a:gd name="T25" fmla="*/ 275 h 966"/>
                <a:gd name="T26" fmla="*/ 779 w 1144"/>
                <a:gd name="T27" fmla="*/ 396 h 966"/>
                <a:gd name="T28" fmla="*/ 190 w 1144"/>
                <a:gd name="T29" fmla="*/ 826 h 966"/>
                <a:gd name="T30" fmla="*/ 829 w 1144"/>
                <a:gd name="T31" fmla="*/ 360 h 966"/>
                <a:gd name="T32" fmla="*/ 829 w 1144"/>
                <a:gd name="T33" fmla="*/ 238 h 966"/>
                <a:gd name="T34" fmla="*/ 1144 w 1144"/>
                <a:gd name="T35" fmla="*/ 0 h 966"/>
                <a:gd name="T36" fmla="*/ 1144 w 1144"/>
                <a:gd name="T37" fmla="*/ 129 h 966"/>
                <a:gd name="T38" fmla="*/ 829 w 1144"/>
                <a:gd name="T39" fmla="*/ 36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44" h="966">
                  <a:moveTo>
                    <a:pt x="0" y="966"/>
                  </a:moveTo>
                  <a:lnTo>
                    <a:pt x="0" y="862"/>
                  </a:lnTo>
                  <a:lnTo>
                    <a:pt x="28" y="841"/>
                  </a:lnTo>
                  <a:lnTo>
                    <a:pt x="28" y="945"/>
                  </a:lnTo>
                  <a:lnTo>
                    <a:pt x="0" y="966"/>
                  </a:lnTo>
                  <a:moveTo>
                    <a:pt x="78" y="909"/>
                  </a:moveTo>
                  <a:lnTo>
                    <a:pt x="78" y="803"/>
                  </a:lnTo>
                  <a:lnTo>
                    <a:pt x="140" y="756"/>
                  </a:lnTo>
                  <a:lnTo>
                    <a:pt x="140" y="863"/>
                  </a:lnTo>
                  <a:lnTo>
                    <a:pt x="78" y="909"/>
                  </a:lnTo>
                  <a:moveTo>
                    <a:pt x="190" y="826"/>
                  </a:moveTo>
                  <a:lnTo>
                    <a:pt x="190" y="718"/>
                  </a:lnTo>
                  <a:lnTo>
                    <a:pt x="779" y="275"/>
                  </a:lnTo>
                  <a:lnTo>
                    <a:pt x="779" y="396"/>
                  </a:lnTo>
                  <a:lnTo>
                    <a:pt x="190" y="826"/>
                  </a:lnTo>
                  <a:moveTo>
                    <a:pt x="829" y="360"/>
                  </a:moveTo>
                  <a:lnTo>
                    <a:pt x="829" y="238"/>
                  </a:lnTo>
                  <a:lnTo>
                    <a:pt x="1144" y="0"/>
                  </a:lnTo>
                  <a:lnTo>
                    <a:pt x="1144" y="129"/>
                  </a:lnTo>
                  <a:lnTo>
                    <a:pt x="829" y="360"/>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7" name="Freeform 2483"/>
            <p:cNvSpPr>
              <a:spLocks/>
            </p:cNvSpPr>
            <p:nvPr/>
          </p:nvSpPr>
          <p:spPr bwMode="auto">
            <a:xfrm>
              <a:off x="7824788" y="4122738"/>
              <a:ext cx="6350" cy="19050"/>
            </a:xfrm>
            <a:custGeom>
              <a:avLst/>
              <a:gdLst>
                <a:gd name="T0" fmla="*/ 0 w 4"/>
                <a:gd name="T1" fmla="*/ 12 h 12"/>
                <a:gd name="T2" fmla="*/ 0 w 4"/>
                <a:gd name="T3" fmla="*/ 3 h 12"/>
                <a:gd name="T4" fmla="*/ 4 w 4"/>
                <a:gd name="T5" fmla="*/ 0 h 12"/>
                <a:gd name="T6" fmla="*/ 4 w 4"/>
                <a:gd name="T7" fmla="*/ 9 h 12"/>
                <a:gd name="T8" fmla="*/ 0 w 4"/>
                <a:gd name="T9" fmla="*/ 12 h 12"/>
              </a:gdLst>
              <a:ahLst/>
              <a:cxnLst>
                <a:cxn ang="0">
                  <a:pos x="T0" y="T1"/>
                </a:cxn>
                <a:cxn ang="0">
                  <a:pos x="T2" y="T3"/>
                </a:cxn>
                <a:cxn ang="0">
                  <a:pos x="T4" y="T5"/>
                </a:cxn>
                <a:cxn ang="0">
                  <a:pos x="T6" y="T7"/>
                </a:cxn>
                <a:cxn ang="0">
                  <a:pos x="T8" y="T9"/>
                </a:cxn>
              </a:cxnLst>
              <a:rect l="0" t="0" r="r" b="b"/>
              <a:pathLst>
                <a:path w="4" h="12">
                  <a:moveTo>
                    <a:pt x="0" y="12"/>
                  </a:moveTo>
                  <a:lnTo>
                    <a:pt x="0" y="3"/>
                  </a:lnTo>
                  <a:lnTo>
                    <a:pt x="4" y="0"/>
                  </a:lnTo>
                  <a:lnTo>
                    <a:pt x="4" y="9"/>
                  </a:lnTo>
                  <a:lnTo>
                    <a:pt x="0" y="1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8" name="Freeform 2484"/>
            <p:cNvSpPr>
              <a:spLocks/>
            </p:cNvSpPr>
            <p:nvPr/>
          </p:nvSpPr>
          <p:spPr bwMode="auto">
            <a:xfrm>
              <a:off x="7808913" y="4133850"/>
              <a:ext cx="6350" cy="19050"/>
            </a:xfrm>
            <a:custGeom>
              <a:avLst/>
              <a:gdLst>
                <a:gd name="T0" fmla="*/ 0 w 4"/>
                <a:gd name="T1" fmla="*/ 12 h 12"/>
                <a:gd name="T2" fmla="*/ 0 w 4"/>
                <a:gd name="T3" fmla="*/ 3 h 12"/>
                <a:gd name="T4" fmla="*/ 4 w 4"/>
                <a:gd name="T5" fmla="*/ 0 h 12"/>
                <a:gd name="T6" fmla="*/ 4 w 4"/>
                <a:gd name="T7" fmla="*/ 9 h 12"/>
                <a:gd name="T8" fmla="*/ 0 w 4"/>
                <a:gd name="T9" fmla="*/ 12 h 12"/>
              </a:gdLst>
              <a:ahLst/>
              <a:cxnLst>
                <a:cxn ang="0">
                  <a:pos x="T0" y="T1"/>
                </a:cxn>
                <a:cxn ang="0">
                  <a:pos x="T2" y="T3"/>
                </a:cxn>
                <a:cxn ang="0">
                  <a:pos x="T4" y="T5"/>
                </a:cxn>
                <a:cxn ang="0">
                  <a:pos x="T6" y="T7"/>
                </a:cxn>
                <a:cxn ang="0">
                  <a:pos x="T8" y="T9"/>
                </a:cxn>
              </a:cxnLst>
              <a:rect l="0" t="0" r="r" b="b"/>
              <a:pathLst>
                <a:path w="4" h="12">
                  <a:moveTo>
                    <a:pt x="0" y="12"/>
                  </a:moveTo>
                  <a:lnTo>
                    <a:pt x="0" y="3"/>
                  </a:lnTo>
                  <a:lnTo>
                    <a:pt x="4" y="0"/>
                  </a:lnTo>
                  <a:lnTo>
                    <a:pt x="4" y="9"/>
                  </a:lnTo>
                  <a:lnTo>
                    <a:pt x="0" y="1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9" name="Freeform 2485"/>
            <p:cNvSpPr>
              <a:spLocks/>
            </p:cNvSpPr>
            <p:nvPr/>
          </p:nvSpPr>
          <p:spPr bwMode="auto">
            <a:xfrm>
              <a:off x="7912100" y="4056063"/>
              <a:ext cx="6350" cy="22225"/>
            </a:xfrm>
            <a:custGeom>
              <a:avLst/>
              <a:gdLst>
                <a:gd name="T0" fmla="*/ 0 w 4"/>
                <a:gd name="T1" fmla="*/ 14 h 14"/>
                <a:gd name="T2" fmla="*/ 0 w 4"/>
                <a:gd name="T3" fmla="*/ 3 h 14"/>
                <a:gd name="T4" fmla="*/ 4 w 4"/>
                <a:gd name="T5" fmla="*/ 0 h 14"/>
                <a:gd name="T6" fmla="*/ 4 w 4"/>
                <a:gd name="T7" fmla="*/ 11 h 14"/>
                <a:gd name="T8" fmla="*/ 0 w 4"/>
                <a:gd name="T9" fmla="*/ 14 h 14"/>
              </a:gdLst>
              <a:ahLst/>
              <a:cxnLst>
                <a:cxn ang="0">
                  <a:pos x="T0" y="T1"/>
                </a:cxn>
                <a:cxn ang="0">
                  <a:pos x="T2" y="T3"/>
                </a:cxn>
                <a:cxn ang="0">
                  <a:pos x="T4" y="T5"/>
                </a:cxn>
                <a:cxn ang="0">
                  <a:pos x="T6" y="T7"/>
                </a:cxn>
                <a:cxn ang="0">
                  <a:pos x="T8" y="T9"/>
                </a:cxn>
              </a:cxnLst>
              <a:rect l="0" t="0" r="r" b="b"/>
              <a:pathLst>
                <a:path w="4" h="14">
                  <a:moveTo>
                    <a:pt x="0" y="14"/>
                  </a:moveTo>
                  <a:lnTo>
                    <a:pt x="0" y="3"/>
                  </a:lnTo>
                  <a:lnTo>
                    <a:pt x="4" y="0"/>
                  </a:lnTo>
                  <a:lnTo>
                    <a:pt x="4" y="11"/>
                  </a:lnTo>
                  <a:lnTo>
                    <a:pt x="0" y="1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0" name="Freeform 2486"/>
            <p:cNvSpPr>
              <a:spLocks noEditPoints="1"/>
            </p:cNvSpPr>
            <p:nvPr/>
          </p:nvSpPr>
          <p:spPr bwMode="auto">
            <a:xfrm>
              <a:off x="7489825" y="4946650"/>
              <a:ext cx="46038" cy="1744663"/>
            </a:xfrm>
            <a:custGeom>
              <a:avLst/>
              <a:gdLst>
                <a:gd name="T0" fmla="*/ 337 w 337"/>
                <a:gd name="T1" fmla="*/ 12735 h 12735"/>
                <a:gd name="T2" fmla="*/ 307 w 337"/>
                <a:gd name="T3" fmla="*/ 12735 h 12735"/>
                <a:gd name="T4" fmla="*/ 307 w 337"/>
                <a:gd name="T5" fmla="*/ 12499 h 12735"/>
                <a:gd name="T6" fmla="*/ 0 w 337"/>
                <a:gd name="T7" fmla="*/ 12499 h 12735"/>
                <a:gd name="T8" fmla="*/ 0 w 337"/>
                <a:gd name="T9" fmla="*/ 385 h 12735"/>
                <a:gd name="T10" fmla="*/ 337 w 337"/>
                <a:gd name="T11" fmla="*/ 138 h 12735"/>
                <a:gd name="T12" fmla="*/ 337 w 337"/>
                <a:gd name="T13" fmla="*/ 12735 h 12735"/>
                <a:gd name="T14" fmla="*/ 0 w 337"/>
                <a:gd name="T15" fmla="*/ 323 h 12735"/>
                <a:gd name="T16" fmla="*/ 0 w 337"/>
                <a:gd name="T17" fmla="*/ 233 h 12735"/>
                <a:gd name="T18" fmla="*/ 337 w 337"/>
                <a:gd name="T19" fmla="*/ 0 h 12735"/>
                <a:gd name="T20" fmla="*/ 337 w 337"/>
                <a:gd name="T21" fmla="*/ 76 h 12735"/>
                <a:gd name="T22" fmla="*/ 0 w 337"/>
                <a:gd name="T23" fmla="*/ 323 h 12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7" h="12735">
                  <a:moveTo>
                    <a:pt x="337" y="12735"/>
                  </a:moveTo>
                  <a:lnTo>
                    <a:pt x="307" y="12735"/>
                  </a:lnTo>
                  <a:lnTo>
                    <a:pt x="307" y="12499"/>
                  </a:lnTo>
                  <a:lnTo>
                    <a:pt x="0" y="12499"/>
                  </a:lnTo>
                  <a:lnTo>
                    <a:pt x="0" y="385"/>
                  </a:lnTo>
                  <a:lnTo>
                    <a:pt x="337" y="138"/>
                  </a:lnTo>
                  <a:lnTo>
                    <a:pt x="337" y="12735"/>
                  </a:lnTo>
                  <a:moveTo>
                    <a:pt x="0" y="323"/>
                  </a:moveTo>
                  <a:lnTo>
                    <a:pt x="0" y="233"/>
                  </a:lnTo>
                  <a:lnTo>
                    <a:pt x="337" y="0"/>
                  </a:lnTo>
                  <a:lnTo>
                    <a:pt x="337" y="76"/>
                  </a:lnTo>
                  <a:lnTo>
                    <a:pt x="0" y="323"/>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1" name="Freeform 2487"/>
            <p:cNvSpPr>
              <a:spLocks/>
            </p:cNvSpPr>
            <p:nvPr/>
          </p:nvSpPr>
          <p:spPr bwMode="auto">
            <a:xfrm>
              <a:off x="7489825" y="4956175"/>
              <a:ext cx="46038" cy="42863"/>
            </a:xfrm>
            <a:custGeom>
              <a:avLst/>
              <a:gdLst>
                <a:gd name="T0" fmla="*/ 0 w 29"/>
                <a:gd name="T1" fmla="*/ 27 h 27"/>
                <a:gd name="T2" fmla="*/ 0 w 29"/>
                <a:gd name="T3" fmla="*/ 21 h 27"/>
                <a:gd name="T4" fmla="*/ 29 w 29"/>
                <a:gd name="T5" fmla="*/ 0 h 27"/>
                <a:gd name="T6" fmla="*/ 29 w 29"/>
                <a:gd name="T7" fmla="*/ 6 h 27"/>
                <a:gd name="T8" fmla="*/ 0 w 29"/>
                <a:gd name="T9" fmla="*/ 27 h 27"/>
              </a:gdLst>
              <a:ahLst/>
              <a:cxnLst>
                <a:cxn ang="0">
                  <a:pos x="T0" y="T1"/>
                </a:cxn>
                <a:cxn ang="0">
                  <a:pos x="T2" y="T3"/>
                </a:cxn>
                <a:cxn ang="0">
                  <a:pos x="T4" y="T5"/>
                </a:cxn>
                <a:cxn ang="0">
                  <a:pos x="T6" y="T7"/>
                </a:cxn>
                <a:cxn ang="0">
                  <a:pos x="T8" y="T9"/>
                </a:cxn>
              </a:cxnLst>
              <a:rect l="0" t="0" r="r" b="b"/>
              <a:pathLst>
                <a:path w="29" h="27">
                  <a:moveTo>
                    <a:pt x="0" y="27"/>
                  </a:moveTo>
                  <a:lnTo>
                    <a:pt x="0" y="21"/>
                  </a:lnTo>
                  <a:lnTo>
                    <a:pt x="29" y="0"/>
                  </a:lnTo>
                  <a:lnTo>
                    <a:pt x="29" y="6"/>
                  </a:lnTo>
                  <a:lnTo>
                    <a:pt x="0" y="27"/>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2" name="Rectangle 2488"/>
            <p:cNvSpPr>
              <a:spLocks noChangeArrowheads="1"/>
            </p:cNvSpPr>
            <p:nvPr/>
          </p:nvSpPr>
          <p:spPr bwMode="auto">
            <a:xfrm>
              <a:off x="7531100" y="6691313"/>
              <a:ext cx="4763" cy="22225"/>
            </a:xfrm>
            <a:prstGeom prst="rect">
              <a:avLst/>
            </a:prstGeom>
            <a:solidFill>
              <a:srgbClr val="5556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3" name="Freeform 2489"/>
            <p:cNvSpPr>
              <a:spLocks/>
            </p:cNvSpPr>
            <p:nvPr/>
          </p:nvSpPr>
          <p:spPr bwMode="auto">
            <a:xfrm>
              <a:off x="7489825" y="6659563"/>
              <a:ext cx="41275" cy="53975"/>
            </a:xfrm>
            <a:custGeom>
              <a:avLst/>
              <a:gdLst>
                <a:gd name="T0" fmla="*/ 7 w 26"/>
                <a:gd name="T1" fmla="*/ 34 h 34"/>
                <a:gd name="T2" fmla="*/ 0 w 26"/>
                <a:gd name="T3" fmla="*/ 34 h 34"/>
                <a:gd name="T4" fmla="*/ 0 w 26"/>
                <a:gd name="T5" fmla="*/ 0 h 34"/>
                <a:gd name="T6" fmla="*/ 26 w 26"/>
                <a:gd name="T7" fmla="*/ 0 h 34"/>
                <a:gd name="T8" fmla="*/ 26 w 26"/>
                <a:gd name="T9" fmla="*/ 20 h 34"/>
                <a:gd name="T10" fmla="*/ 7 w 26"/>
                <a:gd name="T11" fmla="*/ 20 h 34"/>
                <a:gd name="T12" fmla="*/ 7 w 26"/>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26" h="34">
                  <a:moveTo>
                    <a:pt x="7" y="34"/>
                  </a:moveTo>
                  <a:lnTo>
                    <a:pt x="0" y="34"/>
                  </a:lnTo>
                  <a:lnTo>
                    <a:pt x="0" y="0"/>
                  </a:lnTo>
                  <a:lnTo>
                    <a:pt x="26" y="0"/>
                  </a:lnTo>
                  <a:lnTo>
                    <a:pt x="26" y="20"/>
                  </a:lnTo>
                  <a:lnTo>
                    <a:pt x="7" y="20"/>
                  </a:lnTo>
                  <a:lnTo>
                    <a:pt x="7" y="34"/>
                  </a:lnTo>
                  <a:close/>
                </a:path>
              </a:pathLst>
            </a:custGeom>
            <a:solidFill>
              <a:srgbClr val="5E6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4" name="Rectangle 2490"/>
            <p:cNvSpPr>
              <a:spLocks noChangeArrowheads="1"/>
            </p:cNvSpPr>
            <p:nvPr/>
          </p:nvSpPr>
          <p:spPr bwMode="auto">
            <a:xfrm>
              <a:off x="7500938" y="6691313"/>
              <a:ext cx="30163" cy="22225"/>
            </a:xfrm>
            <a:prstGeom prst="rect">
              <a:avLst/>
            </a:prstGeom>
            <a:solidFill>
              <a:srgbClr val="2A29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5" name="Freeform 2491"/>
            <p:cNvSpPr>
              <a:spLocks noEditPoints="1"/>
            </p:cNvSpPr>
            <p:nvPr/>
          </p:nvSpPr>
          <p:spPr bwMode="auto">
            <a:xfrm>
              <a:off x="8054975" y="3956050"/>
              <a:ext cx="52388" cy="52388"/>
            </a:xfrm>
            <a:custGeom>
              <a:avLst/>
              <a:gdLst>
                <a:gd name="T0" fmla="*/ 381 w 381"/>
                <a:gd name="T1" fmla="*/ 390 h 390"/>
                <a:gd name="T2" fmla="*/ 0 w 381"/>
                <a:gd name="T3" fmla="*/ 134 h 390"/>
                <a:gd name="T4" fmla="*/ 121 w 381"/>
                <a:gd name="T5" fmla="*/ 45 h 390"/>
                <a:gd name="T6" fmla="*/ 381 w 381"/>
                <a:gd name="T7" fmla="*/ 236 h 390"/>
                <a:gd name="T8" fmla="*/ 381 w 381"/>
                <a:gd name="T9" fmla="*/ 390 h 390"/>
                <a:gd name="T10" fmla="*/ 381 w 381"/>
                <a:gd name="T11" fmla="*/ 174 h 390"/>
                <a:gd name="T12" fmla="*/ 164 w 381"/>
                <a:gd name="T13" fmla="*/ 14 h 390"/>
                <a:gd name="T14" fmla="*/ 183 w 381"/>
                <a:gd name="T15" fmla="*/ 0 h 390"/>
                <a:gd name="T16" fmla="*/ 381 w 381"/>
                <a:gd name="T17" fmla="*/ 122 h 390"/>
                <a:gd name="T18" fmla="*/ 381 w 381"/>
                <a:gd name="T19" fmla="*/ 174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390">
                  <a:moveTo>
                    <a:pt x="381" y="390"/>
                  </a:moveTo>
                  <a:lnTo>
                    <a:pt x="0" y="134"/>
                  </a:lnTo>
                  <a:lnTo>
                    <a:pt x="121" y="45"/>
                  </a:lnTo>
                  <a:lnTo>
                    <a:pt x="381" y="236"/>
                  </a:lnTo>
                  <a:lnTo>
                    <a:pt x="381" y="390"/>
                  </a:lnTo>
                  <a:moveTo>
                    <a:pt x="381" y="174"/>
                  </a:moveTo>
                  <a:lnTo>
                    <a:pt x="164" y="14"/>
                  </a:lnTo>
                  <a:lnTo>
                    <a:pt x="183" y="0"/>
                  </a:lnTo>
                  <a:lnTo>
                    <a:pt x="381" y="122"/>
                  </a:lnTo>
                  <a:lnTo>
                    <a:pt x="381" y="174"/>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6" name="Freeform 2492"/>
            <p:cNvSpPr>
              <a:spLocks/>
            </p:cNvSpPr>
            <p:nvPr/>
          </p:nvSpPr>
          <p:spPr bwMode="auto">
            <a:xfrm>
              <a:off x="8070850" y="3957638"/>
              <a:ext cx="36513" cy="30163"/>
            </a:xfrm>
            <a:custGeom>
              <a:avLst/>
              <a:gdLst>
                <a:gd name="T0" fmla="*/ 23 w 23"/>
                <a:gd name="T1" fmla="*/ 19 h 19"/>
                <a:gd name="T2" fmla="*/ 0 w 23"/>
                <a:gd name="T3" fmla="*/ 2 h 19"/>
                <a:gd name="T4" fmla="*/ 4 w 23"/>
                <a:gd name="T5" fmla="*/ 0 h 19"/>
                <a:gd name="T6" fmla="*/ 23 w 23"/>
                <a:gd name="T7" fmla="*/ 14 h 19"/>
                <a:gd name="T8" fmla="*/ 23 w 23"/>
                <a:gd name="T9" fmla="*/ 19 h 19"/>
              </a:gdLst>
              <a:ahLst/>
              <a:cxnLst>
                <a:cxn ang="0">
                  <a:pos x="T0" y="T1"/>
                </a:cxn>
                <a:cxn ang="0">
                  <a:pos x="T2" y="T3"/>
                </a:cxn>
                <a:cxn ang="0">
                  <a:pos x="T4" y="T5"/>
                </a:cxn>
                <a:cxn ang="0">
                  <a:pos x="T6" y="T7"/>
                </a:cxn>
                <a:cxn ang="0">
                  <a:pos x="T8" y="T9"/>
                </a:cxn>
              </a:cxnLst>
              <a:rect l="0" t="0" r="r" b="b"/>
              <a:pathLst>
                <a:path w="23" h="19">
                  <a:moveTo>
                    <a:pt x="23" y="19"/>
                  </a:moveTo>
                  <a:lnTo>
                    <a:pt x="0" y="2"/>
                  </a:lnTo>
                  <a:lnTo>
                    <a:pt x="4" y="0"/>
                  </a:lnTo>
                  <a:lnTo>
                    <a:pt x="23" y="14"/>
                  </a:lnTo>
                  <a:lnTo>
                    <a:pt x="23" y="1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7" name="Freeform 2493"/>
            <p:cNvSpPr>
              <a:spLocks/>
            </p:cNvSpPr>
            <p:nvPr/>
          </p:nvSpPr>
          <p:spPr bwMode="auto">
            <a:xfrm>
              <a:off x="8050213" y="3973513"/>
              <a:ext cx="57150" cy="288925"/>
            </a:xfrm>
            <a:custGeom>
              <a:avLst/>
              <a:gdLst>
                <a:gd name="T0" fmla="*/ 36 w 36"/>
                <a:gd name="T1" fmla="*/ 182 h 182"/>
                <a:gd name="T2" fmla="*/ 0 w 36"/>
                <a:gd name="T3" fmla="*/ 160 h 182"/>
                <a:gd name="T4" fmla="*/ 0 w 36"/>
                <a:gd name="T5" fmla="*/ 3 h 182"/>
                <a:gd name="T6" fmla="*/ 3 w 36"/>
                <a:gd name="T7" fmla="*/ 0 h 182"/>
                <a:gd name="T8" fmla="*/ 36 w 36"/>
                <a:gd name="T9" fmla="*/ 22 h 182"/>
                <a:gd name="T10" fmla="*/ 36 w 36"/>
                <a:gd name="T11" fmla="*/ 182 h 182"/>
              </a:gdLst>
              <a:ahLst/>
              <a:cxnLst>
                <a:cxn ang="0">
                  <a:pos x="T0" y="T1"/>
                </a:cxn>
                <a:cxn ang="0">
                  <a:pos x="T2" y="T3"/>
                </a:cxn>
                <a:cxn ang="0">
                  <a:pos x="T4" y="T5"/>
                </a:cxn>
                <a:cxn ang="0">
                  <a:pos x="T6" y="T7"/>
                </a:cxn>
                <a:cxn ang="0">
                  <a:pos x="T8" y="T9"/>
                </a:cxn>
                <a:cxn ang="0">
                  <a:pos x="T10" y="T11"/>
                </a:cxn>
              </a:cxnLst>
              <a:rect l="0" t="0" r="r" b="b"/>
              <a:pathLst>
                <a:path w="36" h="182">
                  <a:moveTo>
                    <a:pt x="36" y="182"/>
                  </a:moveTo>
                  <a:lnTo>
                    <a:pt x="0" y="160"/>
                  </a:lnTo>
                  <a:lnTo>
                    <a:pt x="0" y="3"/>
                  </a:lnTo>
                  <a:lnTo>
                    <a:pt x="3" y="0"/>
                  </a:lnTo>
                  <a:lnTo>
                    <a:pt x="36" y="22"/>
                  </a:lnTo>
                  <a:lnTo>
                    <a:pt x="36" y="182"/>
                  </a:lnTo>
                  <a:close/>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8" name="Freeform 2494"/>
            <p:cNvSpPr>
              <a:spLocks noEditPoints="1"/>
            </p:cNvSpPr>
            <p:nvPr/>
          </p:nvSpPr>
          <p:spPr bwMode="auto">
            <a:xfrm>
              <a:off x="8050213" y="3937000"/>
              <a:ext cx="30163" cy="36513"/>
            </a:xfrm>
            <a:custGeom>
              <a:avLst/>
              <a:gdLst>
                <a:gd name="T0" fmla="*/ 40 w 223"/>
                <a:gd name="T1" fmla="*/ 272 h 272"/>
                <a:gd name="T2" fmla="*/ 0 w 223"/>
                <a:gd name="T3" fmla="*/ 246 h 272"/>
                <a:gd name="T4" fmla="*/ 0 w 223"/>
                <a:gd name="T5" fmla="*/ 65 h 272"/>
                <a:gd name="T6" fmla="*/ 161 w 223"/>
                <a:gd name="T7" fmla="*/ 183 h 272"/>
                <a:gd name="T8" fmla="*/ 40 w 223"/>
                <a:gd name="T9" fmla="*/ 272 h 272"/>
                <a:gd name="T10" fmla="*/ 204 w 223"/>
                <a:gd name="T11" fmla="*/ 153 h 272"/>
                <a:gd name="T12" fmla="*/ 0 w 223"/>
                <a:gd name="T13" fmla="*/ 3 h 272"/>
                <a:gd name="T14" fmla="*/ 0 w 223"/>
                <a:gd name="T15" fmla="*/ 0 h 272"/>
                <a:gd name="T16" fmla="*/ 223 w 223"/>
                <a:gd name="T17" fmla="*/ 138 h 272"/>
                <a:gd name="T18" fmla="*/ 204 w 223"/>
                <a:gd name="T19" fmla="*/ 15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3" h="272">
                  <a:moveTo>
                    <a:pt x="40" y="272"/>
                  </a:moveTo>
                  <a:lnTo>
                    <a:pt x="0" y="246"/>
                  </a:lnTo>
                  <a:lnTo>
                    <a:pt x="0" y="65"/>
                  </a:lnTo>
                  <a:lnTo>
                    <a:pt x="161" y="183"/>
                  </a:lnTo>
                  <a:lnTo>
                    <a:pt x="40" y="272"/>
                  </a:lnTo>
                  <a:moveTo>
                    <a:pt x="204" y="153"/>
                  </a:moveTo>
                  <a:lnTo>
                    <a:pt x="0" y="3"/>
                  </a:lnTo>
                  <a:lnTo>
                    <a:pt x="0" y="0"/>
                  </a:lnTo>
                  <a:lnTo>
                    <a:pt x="223" y="138"/>
                  </a:lnTo>
                  <a:lnTo>
                    <a:pt x="204" y="153"/>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9" name="Freeform 2495"/>
            <p:cNvSpPr>
              <a:spLocks/>
            </p:cNvSpPr>
            <p:nvPr/>
          </p:nvSpPr>
          <p:spPr bwMode="auto">
            <a:xfrm>
              <a:off x="8050213" y="3937000"/>
              <a:ext cx="26988" cy="23813"/>
            </a:xfrm>
            <a:custGeom>
              <a:avLst/>
              <a:gdLst>
                <a:gd name="T0" fmla="*/ 13 w 17"/>
                <a:gd name="T1" fmla="*/ 15 h 15"/>
                <a:gd name="T2" fmla="*/ 0 w 17"/>
                <a:gd name="T3" fmla="*/ 5 h 15"/>
                <a:gd name="T4" fmla="*/ 0 w 17"/>
                <a:gd name="T5" fmla="*/ 0 h 15"/>
                <a:gd name="T6" fmla="*/ 17 w 17"/>
                <a:gd name="T7" fmla="*/ 13 h 15"/>
                <a:gd name="T8" fmla="*/ 13 w 17"/>
                <a:gd name="T9" fmla="*/ 15 h 15"/>
              </a:gdLst>
              <a:ahLst/>
              <a:cxnLst>
                <a:cxn ang="0">
                  <a:pos x="T0" y="T1"/>
                </a:cxn>
                <a:cxn ang="0">
                  <a:pos x="T2" y="T3"/>
                </a:cxn>
                <a:cxn ang="0">
                  <a:pos x="T4" y="T5"/>
                </a:cxn>
                <a:cxn ang="0">
                  <a:pos x="T6" y="T7"/>
                </a:cxn>
                <a:cxn ang="0">
                  <a:pos x="T8" y="T9"/>
                </a:cxn>
              </a:cxnLst>
              <a:rect l="0" t="0" r="r" b="b"/>
              <a:pathLst>
                <a:path w="17" h="15">
                  <a:moveTo>
                    <a:pt x="13" y="15"/>
                  </a:moveTo>
                  <a:lnTo>
                    <a:pt x="0" y="5"/>
                  </a:lnTo>
                  <a:lnTo>
                    <a:pt x="0" y="0"/>
                  </a:lnTo>
                  <a:lnTo>
                    <a:pt x="17" y="13"/>
                  </a:lnTo>
                  <a:lnTo>
                    <a:pt x="13" y="1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10" name="Freeform 2496"/>
            <p:cNvSpPr>
              <a:spLocks/>
            </p:cNvSpPr>
            <p:nvPr/>
          </p:nvSpPr>
          <p:spPr bwMode="auto">
            <a:xfrm>
              <a:off x="8050213" y="3970338"/>
              <a:ext cx="4763" cy="7938"/>
            </a:xfrm>
            <a:custGeom>
              <a:avLst/>
              <a:gdLst>
                <a:gd name="T0" fmla="*/ 0 w 3"/>
                <a:gd name="T1" fmla="*/ 5 h 5"/>
                <a:gd name="T2" fmla="*/ 0 w 3"/>
                <a:gd name="T3" fmla="*/ 0 h 5"/>
                <a:gd name="T4" fmla="*/ 3 w 3"/>
                <a:gd name="T5" fmla="*/ 2 h 5"/>
                <a:gd name="T6" fmla="*/ 0 w 3"/>
                <a:gd name="T7" fmla="*/ 5 h 5"/>
              </a:gdLst>
              <a:ahLst/>
              <a:cxnLst>
                <a:cxn ang="0">
                  <a:pos x="T0" y="T1"/>
                </a:cxn>
                <a:cxn ang="0">
                  <a:pos x="T2" y="T3"/>
                </a:cxn>
                <a:cxn ang="0">
                  <a:pos x="T4" y="T5"/>
                </a:cxn>
                <a:cxn ang="0">
                  <a:pos x="T6" y="T7"/>
                </a:cxn>
              </a:cxnLst>
              <a:rect l="0" t="0" r="r" b="b"/>
              <a:pathLst>
                <a:path w="3" h="5">
                  <a:moveTo>
                    <a:pt x="0" y="5"/>
                  </a:moveTo>
                  <a:lnTo>
                    <a:pt x="0" y="0"/>
                  </a:lnTo>
                  <a:lnTo>
                    <a:pt x="3" y="2"/>
                  </a:lnTo>
                  <a:lnTo>
                    <a:pt x="0" y="5"/>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11" name="Freeform 2497"/>
            <p:cNvSpPr>
              <a:spLocks noEditPoints="1"/>
            </p:cNvSpPr>
            <p:nvPr/>
          </p:nvSpPr>
          <p:spPr bwMode="auto">
            <a:xfrm>
              <a:off x="7218363" y="5041900"/>
              <a:ext cx="127000" cy="1663700"/>
            </a:xfrm>
            <a:custGeom>
              <a:avLst/>
              <a:gdLst>
                <a:gd name="T0" fmla="*/ 800 w 932"/>
                <a:gd name="T1" fmla="*/ 551 h 12134"/>
                <a:gd name="T2" fmla="*/ 834 w 932"/>
                <a:gd name="T3" fmla="*/ 11490 h 12134"/>
                <a:gd name="T4" fmla="*/ 932 w 932"/>
                <a:gd name="T5" fmla="*/ 12134 h 12134"/>
                <a:gd name="T6" fmla="*/ 324 w 932"/>
                <a:gd name="T7" fmla="*/ 7083 h 12134"/>
                <a:gd name="T8" fmla="*/ 324 w 932"/>
                <a:gd name="T9" fmla="*/ 7027 h 12134"/>
                <a:gd name="T10" fmla="*/ 750 w 932"/>
                <a:gd name="T11" fmla="*/ 11490 h 12134"/>
                <a:gd name="T12" fmla="*/ 750 w 932"/>
                <a:gd name="T13" fmla="*/ 11628 h 12134"/>
                <a:gd name="T14" fmla="*/ 558 w 932"/>
                <a:gd name="T15" fmla="*/ 11628 h 12134"/>
                <a:gd name="T16" fmla="*/ 558 w 932"/>
                <a:gd name="T17" fmla="*/ 11490 h 12134"/>
                <a:gd name="T18" fmla="*/ 522 w 932"/>
                <a:gd name="T19" fmla="*/ 11628 h 12134"/>
                <a:gd name="T20" fmla="*/ 274 w 932"/>
                <a:gd name="T21" fmla="*/ 12134 h 12134"/>
                <a:gd name="T22" fmla="*/ 0 w 932"/>
                <a:gd name="T23" fmla="*/ 11530 h 12134"/>
                <a:gd name="T24" fmla="*/ 274 w 932"/>
                <a:gd name="T25" fmla="*/ 12134 h 12134"/>
                <a:gd name="T26" fmla="*/ 225 w 932"/>
                <a:gd name="T27" fmla="*/ 6313 h 12134"/>
                <a:gd name="T28" fmla="*/ 0 w 932"/>
                <a:gd name="T29" fmla="*/ 945 h 12134"/>
                <a:gd name="T30" fmla="*/ 48 w 932"/>
                <a:gd name="T31" fmla="*/ 1041 h 12134"/>
                <a:gd name="T32" fmla="*/ 274 w 932"/>
                <a:gd name="T33" fmla="*/ 1112 h 12134"/>
                <a:gd name="T34" fmla="*/ 274 w 932"/>
                <a:gd name="T35" fmla="*/ 1173 h 12134"/>
                <a:gd name="T36" fmla="*/ 228 w 932"/>
                <a:gd name="T37" fmla="*/ 1421 h 12134"/>
                <a:gd name="T38" fmla="*/ 201 w 932"/>
                <a:gd name="T39" fmla="*/ 1598 h 12134"/>
                <a:gd name="T40" fmla="*/ 274 w 932"/>
                <a:gd name="T41" fmla="*/ 1767 h 12134"/>
                <a:gd name="T42" fmla="*/ 274 w 932"/>
                <a:gd name="T43" fmla="*/ 1828 h 12134"/>
                <a:gd name="T44" fmla="*/ 228 w 932"/>
                <a:gd name="T45" fmla="*/ 2120 h 12134"/>
                <a:gd name="T46" fmla="*/ 201 w 932"/>
                <a:gd name="T47" fmla="*/ 2339 h 12134"/>
                <a:gd name="T48" fmla="*/ 274 w 932"/>
                <a:gd name="T49" fmla="*/ 2595 h 12134"/>
                <a:gd name="T50" fmla="*/ 274 w 932"/>
                <a:gd name="T51" fmla="*/ 2655 h 12134"/>
                <a:gd name="T52" fmla="*/ 228 w 932"/>
                <a:gd name="T53" fmla="*/ 2990 h 12134"/>
                <a:gd name="T54" fmla="*/ 0 w 932"/>
                <a:gd name="T55" fmla="*/ 7182 h 12134"/>
                <a:gd name="T56" fmla="*/ 750 w 932"/>
                <a:gd name="T57" fmla="*/ 2338 h 12134"/>
                <a:gd name="T58" fmla="*/ 324 w 932"/>
                <a:gd name="T59" fmla="*/ 2562 h 12134"/>
                <a:gd name="T60" fmla="*/ 750 w 932"/>
                <a:gd name="T61" fmla="*/ 2277 h 12134"/>
                <a:gd name="T62" fmla="*/ 324 w 932"/>
                <a:gd name="T63" fmla="*/ 2056 h 12134"/>
                <a:gd name="T64" fmla="*/ 324 w 932"/>
                <a:gd name="T65" fmla="*/ 2257 h 12134"/>
                <a:gd name="T66" fmla="*/ 750 w 932"/>
                <a:gd name="T67" fmla="*/ 1510 h 12134"/>
                <a:gd name="T68" fmla="*/ 324 w 932"/>
                <a:gd name="T69" fmla="*/ 1734 h 12134"/>
                <a:gd name="T70" fmla="*/ 750 w 932"/>
                <a:gd name="T71" fmla="*/ 1450 h 12134"/>
                <a:gd name="T72" fmla="*/ 324 w 932"/>
                <a:gd name="T73" fmla="*/ 1358 h 12134"/>
                <a:gd name="T74" fmla="*/ 324 w 932"/>
                <a:gd name="T75" fmla="*/ 1516 h 12134"/>
                <a:gd name="T76" fmla="*/ 750 w 932"/>
                <a:gd name="T77" fmla="*/ 855 h 12134"/>
                <a:gd name="T78" fmla="*/ 324 w 932"/>
                <a:gd name="T79" fmla="*/ 1079 h 12134"/>
                <a:gd name="T80" fmla="*/ 750 w 932"/>
                <a:gd name="T81" fmla="*/ 795 h 12134"/>
                <a:gd name="T82" fmla="*/ 0 w 932"/>
                <a:gd name="T83" fmla="*/ 662 h 12134"/>
                <a:gd name="T84" fmla="*/ 0 w 932"/>
                <a:gd name="T85" fmla="*/ 883 h 12134"/>
                <a:gd name="T86" fmla="*/ 276 w 932"/>
                <a:gd name="T87" fmla="*/ 743 h 12134"/>
                <a:gd name="T88" fmla="*/ 324 w 932"/>
                <a:gd name="T89" fmla="*/ 838 h 12134"/>
                <a:gd name="T90" fmla="*/ 763 w 932"/>
                <a:gd name="T91" fmla="*/ 386 h 12134"/>
                <a:gd name="T92" fmla="*/ 800 w 932"/>
                <a:gd name="T93" fmla="*/ 489 h 12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32" h="12134">
                  <a:moveTo>
                    <a:pt x="932" y="12134"/>
                  </a:moveTo>
                  <a:lnTo>
                    <a:pt x="800" y="12134"/>
                  </a:lnTo>
                  <a:lnTo>
                    <a:pt x="800" y="551"/>
                  </a:lnTo>
                  <a:lnTo>
                    <a:pt x="932" y="454"/>
                  </a:lnTo>
                  <a:lnTo>
                    <a:pt x="932" y="11490"/>
                  </a:lnTo>
                  <a:lnTo>
                    <a:pt x="834" y="11490"/>
                  </a:lnTo>
                  <a:lnTo>
                    <a:pt x="834" y="11628"/>
                  </a:lnTo>
                  <a:lnTo>
                    <a:pt x="932" y="11628"/>
                  </a:lnTo>
                  <a:lnTo>
                    <a:pt x="932" y="12134"/>
                  </a:lnTo>
                  <a:moveTo>
                    <a:pt x="750" y="12134"/>
                  </a:moveTo>
                  <a:lnTo>
                    <a:pt x="324" y="12134"/>
                  </a:lnTo>
                  <a:lnTo>
                    <a:pt x="324" y="7083"/>
                  </a:lnTo>
                  <a:lnTo>
                    <a:pt x="506" y="6996"/>
                  </a:lnTo>
                  <a:lnTo>
                    <a:pt x="484" y="6951"/>
                  </a:lnTo>
                  <a:lnTo>
                    <a:pt x="324" y="7027"/>
                  </a:lnTo>
                  <a:lnTo>
                    <a:pt x="324" y="2926"/>
                  </a:lnTo>
                  <a:lnTo>
                    <a:pt x="750" y="2642"/>
                  </a:lnTo>
                  <a:lnTo>
                    <a:pt x="750" y="11490"/>
                  </a:lnTo>
                  <a:lnTo>
                    <a:pt x="696" y="11490"/>
                  </a:lnTo>
                  <a:lnTo>
                    <a:pt x="696" y="11628"/>
                  </a:lnTo>
                  <a:lnTo>
                    <a:pt x="750" y="11628"/>
                  </a:lnTo>
                  <a:lnTo>
                    <a:pt x="750" y="12134"/>
                  </a:lnTo>
                  <a:moveTo>
                    <a:pt x="558" y="11490"/>
                  </a:moveTo>
                  <a:lnTo>
                    <a:pt x="558" y="11628"/>
                  </a:lnTo>
                  <a:lnTo>
                    <a:pt x="660" y="11628"/>
                  </a:lnTo>
                  <a:lnTo>
                    <a:pt x="660" y="11490"/>
                  </a:lnTo>
                  <a:lnTo>
                    <a:pt x="558" y="11490"/>
                  </a:lnTo>
                  <a:moveTo>
                    <a:pt x="420" y="11490"/>
                  </a:moveTo>
                  <a:lnTo>
                    <a:pt x="420" y="11628"/>
                  </a:lnTo>
                  <a:lnTo>
                    <a:pt x="522" y="11628"/>
                  </a:lnTo>
                  <a:lnTo>
                    <a:pt x="522" y="11490"/>
                  </a:lnTo>
                  <a:lnTo>
                    <a:pt x="420" y="11490"/>
                  </a:lnTo>
                  <a:moveTo>
                    <a:pt x="274" y="12134"/>
                  </a:moveTo>
                  <a:lnTo>
                    <a:pt x="271" y="12134"/>
                  </a:lnTo>
                  <a:lnTo>
                    <a:pt x="271" y="11442"/>
                  </a:lnTo>
                  <a:lnTo>
                    <a:pt x="0" y="11530"/>
                  </a:lnTo>
                  <a:lnTo>
                    <a:pt x="0" y="7237"/>
                  </a:lnTo>
                  <a:lnTo>
                    <a:pt x="274" y="7106"/>
                  </a:lnTo>
                  <a:lnTo>
                    <a:pt x="274" y="12134"/>
                  </a:lnTo>
                  <a:moveTo>
                    <a:pt x="0" y="7182"/>
                  </a:moveTo>
                  <a:lnTo>
                    <a:pt x="0" y="6420"/>
                  </a:lnTo>
                  <a:lnTo>
                    <a:pt x="225" y="6313"/>
                  </a:lnTo>
                  <a:lnTo>
                    <a:pt x="204" y="6267"/>
                  </a:lnTo>
                  <a:lnTo>
                    <a:pt x="0" y="6364"/>
                  </a:lnTo>
                  <a:lnTo>
                    <a:pt x="0" y="945"/>
                  </a:lnTo>
                  <a:lnTo>
                    <a:pt x="274" y="745"/>
                  </a:lnTo>
                  <a:lnTo>
                    <a:pt x="274" y="875"/>
                  </a:lnTo>
                  <a:lnTo>
                    <a:pt x="48" y="1041"/>
                  </a:lnTo>
                  <a:lnTo>
                    <a:pt x="77" y="1081"/>
                  </a:lnTo>
                  <a:lnTo>
                    <a:pt x="274" y="937"/>
                  </a:lnTo>
                  <a:lnTo>
                    <a:pt x="274" y="1112"/>
                  </a:lnTo>
                  <a:lnTo>
                    <a:pt x="201" y="1162"/>
                  </a:lnTo>
                  <a:lnTo>
                    <a:pt x="228" y="1203"/>
                  </a:lnTo>
                  <a:lnTo>
                    <a:pt x="274" y="1173"/>
                  </a:lnTo>
                  <a:lnTo>
                    <a:pt x="274" y="1331"/>
                  </a:lnTo>
                  <a:lnTo>
                    <a:pt x="201" y="1380"/>
                  </a:lnTo>
                  <a:lnTo>
                    <a:pt x="228" y="1421"/>
                  </a:lnTo>
                  <a:lnTo>
                    <a:pt x="274" y="1391"/>
                  </a:lnTo>
                  <a:lnTo>
                    <a:pt x="274" y="1549"/>
                  </a:lnTo>
                  <a:lnTo>
                    <a:pt x="201" y="1598"/>
                  </a:lnTo>
                  <a:lnTo>
                    <a:pt x="228" y="1640"/>
                  </a:lnTo>
                  <a:lnTo>
                    <a:pt x="274" y="1609"/>
                  </a:lnTo>
                  <a:lnTo>
                    <a:pt x="274" y="1767"/>
                  </a:lnTo>
                  <a:lnTo>
                    <a:pt x="201" y="1816"/>
                  </a:lnTo>
                  <a:lnTo>
                    <a:pt x="228" y="1858"/>
                  </a:lnTo>
                  <a:lnTo>
                    <a:pt x="274" y="1828"/>
                  </a:lnTo>
                  <a:lnTo>
                    <a:pt x="274" y="2029"/>
                  </a:lnTo>
                  <a:lnTo>
                    <a:pt x="201" y="2078"/>
                  </a:lnTo>
                  <a:lnTo>
                    <a:pt x="228" y="2120"/>
                  </a:lnTo>
                  <a:lnTo>
                    <a:pt x="274" y="2089"/>
                  </a:lnTo>
                  <a:lnTo>
                    <a:pt x="274" y="2290"/>
                  </a:lnTo>
                  <a:lnTo>
                    <a:pt x="201" y="2339"/>
                  </a:lnTo>
                  <a:lnTo>
                    <a:pt x="228" y="2381"/>
                  </a:lnTo>
                  <a:lnTo>
                    <a:pt x="274" y="2350"/>
                  </a:lnTo>
                  <a:lnTo>
                    <a:pt x="274" y="2595"/>
                  </a:lnTo>
                  <a:lnTo>
                    <a:pt x="201" y="2644"/>
                  </a:lnTo>
                  <a:lnTo>
                    <a:pt x="228" y="2686"/>
                  </a:lnTo>
                  <a:lnTo>
                    <a:pt x="274" y="2655"/>
                  </a:lnTo>
                  <a:lnTo>
                    <a:pt x="274" y="2900"/>
                  </a:lnTo>
                  <a:lnTo>
                    <a:pt x="201" y="2949"/>
                  </a:lnTo>
                  <a:lnTo>
                    <a:pt x="228" y="2990"/>
                  </a:lnTo>
                  <a:lnTo>
                    <a:pt x="274" y="2960"/>
                  </a:lnTo>
                  <a:lnTo>
                    <a:pt x="274" y="7051"/>
                  </a:lnTo>
                  <a:lnTo>
                    <a:pt x="0" y="7182"/>
                  </a:lnTo>
                  <a:moveTo>
                    <a:pt x="324" y="2866"/>
                  </a:moveTo>
                  <a:lnTo>
                    <a:pt x="324" y="2622"/>
                  </a:lnTo>
                  <a:lnTo>
                    <a:pt x="750" y="2338"/>
                  </a:lnTo>
                  <a:lnTo>
                    <a:pt x="750" y="2582"/>
                  </a:lnTo>
                  <a:lnTo>
                    <a:pt x="324" y="2866"/>
                  </a:lnTo>
                  <a:moveTo>
                    <a:pt x="324" y="2562"/>
                  </a:moveTo>
                  <a:lnTo>
                    <a:pt x="324" y="2317"/>
                  </a:lnTo>
                  <a:lnTo>
                    <a:pt x="750" y="2033"/>
                  </a:lnTo>
                  <a:lnTo>
                    <a:pt x="750" y="2277"/>
                  </a:lnTo>
                  <a:lnTo>
                    <a:pt x="324" y="2562"/>
                  </a:lnTo>
                  <a:moveTo>
                    <a:pt x="324" y="2257"/>
                  </a:moveTo>
                  <a:lnTo>
                    <a:pt x="324" y="2056"/>
                  </a:lnTo>
                  <a:lnTo>
                    <a:pt x="750" y="1771"/>
                  </a:lnTo>
                  <a:lnTo>
                    <a:pt x="750" y="1973"/>
                  </a:lnTo>
                  <a:lnTo>
                    <a:pt x="324" y="2257"/>
                  </a:lnTo>
                  <a:moveTo>
                    <a:pt x="324" y="1996"/>
                  </a:moveTo>
                  <a:lnTo>
                    <a:pt x="324" y="1794"/>
                  </a:lnTo>
                  <a:lnTo>
                    <a:pt x="750" y="1510"/>
                  </a:lnTo>
                  <a:lnTo>
                    <a:pt x="750" y="1711"/>
                  </a:lnTo>
                  <a:lnTo>
                    <a:pt x="324" y="1996"/>
                  </a:lnTo>
                  <a:moveTo>
                    <a:pt x="324" y="1734"/>
                  </a:moveTo>
                  <a:lnTo>
                    <a:pt x="324" y="1576"/>
                  </a:lnTo>
                  <a:lnTo>
                    <a:pt x="750" y="1292"/>
                  </a:lnTo>
                  <a:lnTo>
                    <a:pt x="750" y="1450"/>
                  </a:lnTo>
                  <a:lnTo>
                    <a:pt x="324" y="1734"/>
                  </a:lnTo>
                  <a:moveTo>
                    <a:pt x="324" y="1516"/>
                  </a:moveTo>
                  <a:lnTo>
                    <a:pt x="324" y="1358"/>
                  </a:lnTo>
                  <a:lnTo>
                    <a:pt x="750" y="1073"/>
                  </a:lnTo>
                  <a:lnTo>
                    <a:pt x="750" y="1231"/>
                  </a:lnTo>
                  <a:lnTo>
                    <a:pt x="324" y="1516"/>
                  </a:lnTo>
                  <a:moveTo>
                    <a:pt x="324" y="1297"/>
                  </a:moveTo>
                  <a:lnTo>
                    <a:pt x="324" y="1139"/>
                  </a:lnTo>
                  <a:lnTo>
                    <a:pt x="750" y="855"/>
                  </a:lnTo>
                  <a:lnTo>
                    <a:pt x="750" y="1013"/>
                  </a:lnTo>
                  <a:lnTo>
                    <a:pt x="324" y="1297"/>
                  </a:lnTo>
                  <a:moveTo>
                    <a:pt x="324" y="1079"/>
                  </a:moveTo>
                  <a:lnTo>
                    <a:pt x="324" y="900"/>
                  </a:lnTo>
                  <a:lnTo>
                    <a:pt x="750" y="588"/>
                  </a:lnTo>
                  <a:lnTo>
                    <a:pt x="750" y="795"/>
                  </a:lnTo>
                  <a:lnTo>
                    <a:pt x="324" y="1079"/>
                  </a:lnTo>
                  <a:moveTo>
                    <a:pt x="0" y="883"/>
                  </a:moveTo>
                  <a:lnTo>
                    <a:pt x="0" y="662"/>
                  </a:lnTo>
                  <a:lnTo>
                    <a:pt x="932" y="0"/>
                  </a:lnTo>
                  <a:lnTo>
                    <a:pt x="932" y="200"/>
                  </a:lnTo>
                  <a:lnTo>
                    <a:pt x="0" y="883"/>
                  </a:lnTo>
                  <a:moveTo>
                    <a:pt x="324" y="838"/>
                  </a:moveTo>
                  <a:lnTo>
                    <a:pt x="324" y="743"/>
                  </a:lnTo>
                  <a:lnTo>
                    <a:pt x="276" y="743"/>
                  </a:lnTo>
                  <a:lnTo>
                    <a:pt x="750" y="396"/>
                  </a:lnTo>
                  <a:lnTo>
                    <a:pt x="750" y="526"/>
                  </a:lnTo>
                  <a:lnTo>
                    <a:pt x="324" y="838"/>
                  </a:lnTo>
                  <a:moveTo>
                    <a:pt x="800" y="489"/>
                  </a:moveTo>
                  <a:lnTo>
                    <a:pt x="800" y="386"/>
                  </a:lnTo>
                  <a:lnTo>
                    <a:pt x="763" y="386"/>
                  </a:lnTo>
                  <a:lnTo>
                    <a:pt x="932" y="262"/>
                  </a:lnTo>
                  <a:lnTo>
                    <a:pt x="932" y="392"/>
                  </a:lnTo>
                  <a:lnTo>
                    <a:pt x="800" y="489"/>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12" name="Freeform 2498"/>
            <p:cNvSpPr>
              <a:spLocks noEditPoints="1"/>
            </p:cNvSpPr>
            <p:nvPr/>
          </p:nvSpPr>
          <p:spPr bwMode="auto">
            <a:xfrm>
              <a:off x="7224713" y="5095875"/>
              <a:ext cx="120650" cy="93663"/>
            </a:xfrm>
            <a:custGeom>
              <a:avLst/>
              <a:gdLst>
                <a:gd name="T0" fmla="*/ 29 w 884"/>
                <a:gd name="T1" fmla="*/ 689 h 689"/>
                <a:gd name="T2" fmla="*/ 0 w 884"/>
                <a:gd name="T3" fmla="*/ 649 h 689"/>
                <a:gd name="T4" fmla="*/ 226 w 884"/>
                <a:gd name="T5" fmla="*/ 483 h 689"/>
                <a:gd name="T6" fmla="*/ 226 w 884"/>
                <a:gd name="T7" fmla="*/ 545 h 689"/>
                <a:gd name="T8" fmla="*/ 29 w 884"/>
                <a:gd name="T9" fmla="*/ 689 h 689"/>
                <a:gd name="T10" fmla="*/ 276 w 884"/>
                <a:gd name="T11" fmla="*/ 508 h 689"/>
                <a:gd name="T12" fmla="*/ 276 w 884"/>
                <a:gd name="T13" fmla="*/ 446 h 689"/>
                <a:gd name="T14" fmla="*/ 702 w 884"/>
                <a:gd name="T15" fmla="*/ 134 h 689"/>
                <a:gd name="T16" fmla="*/ 702 w 884"/>
                <a:gd name="T17" fmla="*/ 196 h 689"/>
                <a:gd name="T18" fmla="*/ 276 w 884"/>
                <a:gd name="T19" fmla="*/ 508 h 689"/>
                <a:gd name="T20" fmla="*/ 752 w 884"/>
                <a:gd name="T21" fmla="*/ 159 h 689"/>
                <a:gd name="T22" fmla="*/ 752 w 884"/>
                <a:gd name="T23" fmla="*/ 97 h 689"/>
                <a:gd name="T24" fmla="*/ 884 w 884"/>
                <a:gd name="T25" fmla="*/ 0 h 689"/>
                <a:gd name="T26" fmla="*/ 884 w 884"/>
                <a:gd name="T27" fmla="*/ 62 h 689"/>
                <a:gd name="T28" fmla="*/ 752 w 884"/>
                <a:gd name="T29" fmla="*/ 159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4" h="689">
                  <a:moveTo>
                    <a:pt x="29" y="689"/>
                  </a:moveTo>
                  <a:lnTo>
                    <a:pt x="0" y="649"/>
                  </a:lnTo>
                  <a:lnTo>
                    <a:pt x="226" y="483"/>
                  </a:lnTo>
                  <a:lnTo>
                    <a:pt x="226" y="545"/>
                  </a:lnTo>
                  <a:lnTo>
                    <a:pt x="29" y="689"/>
                  </a:lnTo>
                  <a:moveTo>
                    <a:pt x="276" y="508"/>
                  </a:moveTo>
                  <a:lnTo>
                    <a:pt x="276" y="446"/>
                  </a:lnTo>
                  <a:lnTo>
                    <a:pt x="702" y="134"/>
                  </a:lnTo>
                  <a:lnTo>
                    <a:pt x="702" y="196"/>
                  </a:lnTo>
                  <a:lnTo>
                    <a:pt x="276" y="508"/>
                  </a:lnTo>
                  <a:moveTo>
                    <a:pt x="752" y="159"/>
                  </a:moveTo>
                  <a:lnTo>
                    <a:pt x="752" y="97"/>
                  </a:lnTo>
                  <a:lnTo>
                    <a:pt x="884" y="0"/>
                  </a:lnTo>
                  <a:lnTo>
                    <a:pt x="884" y="62"/>
                  </a:lnTo>
                  <a:lnTo>
                    <a:pt x="752" y="15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13" name="Freeform 2499"/>
            <p:cNvSpPr>
              <a:spLocks/>
            </p:cNvSpPr>
            <p:nvPr/>
          </p:nvSpPr>
          <p:spPr bwMode="auto">
            <a:xfrm>
              <a:off x="7218363" y="5068888"/>
              <a:ext cx="127000" cy="101600"/>
            </a:xfrm>
            <a:custGeom>
              <a:avLst/>
              <a:gdLst>
                <a:gd name="T0" fmla="*/ 0 w 80"/>
                <a:gd name="T1" fmla="*/ 64 h 64"/>
                <a:gd name="T2" fmla="*/ 0 w 80"/>
                <a:gd name="T3" fmla="*/ 59 h 64"/>
                <a:gd name="T4" fmla="*/ 80 w 80"/>
                <a:gd name="T5" fmla="*/ 0 h 64"/>
                <a:gd name="T6" fmla="*/ 80 w 80"/>
                <a:gd name="T7" fmla="*/ 5 h 64"/>
                <a:gd name="T8" fmla="*/ 66 w 80"/>
                <a:gd name="T9" fmla="*/ 16 h 64"/>
                <a:gd name="T10" fmla="*/ 65 w 80"/>
                <a:gd name="T11" fmla="*/ 16 h 64"/>
                <a:gd name="T12" fmla="*/ 65 w 80"/>
                <a:gd name="T13" fmla="*/ 17 h 64"/>
                <a:gd name="T14" fmla="*/ 24 w 80"/>
                <a:gd name="T15" fmla="*/ 47 h 64"/>
                <a:gd name="T16" fmla="*/ 24 w 80"/>
                <a:gd name="T17" fmla="*/ 47 h 64"/>
                <a:gd name="T18" fmla="*/ 24 w 80"/>
                <a:gd name="T19" fmla="*/ 47 h 64"/>
                <a:gd name="T20" fmla="*/ 0 w 80"/>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64">
                  <a:moveTo>
                    <a:pt x="0" y="64"/>
                  </a:moveTo>
                  <a:lnTo>
                    <a:pt x="0" y="59"/>
                  </a:lnTo>
                  <a:lnTo>
                    <a:pt x="80" y="0"/>
                  </a:lnTo>
                  <a:lnTo>
                    <a:pt x="80" y="5"/>
                  </a:lnTo>
                  <a:lnTo>
                    <a:pt x="66" y="16"/>
                  </a:lnTo>
                  <a:lnTo>
                    <a:pt x="65" y="16"/>
                  </a:lnTo>
                  <a:lnTo>
                    <a:pt x="65" y="17"/>
                  </a:lnTo>
                  <a:lnTo>
                    <a:pt x="24" y="47"/>
                  </a:lnTo>
                  <a:lnTo>
                    <a:pt x="24" y="47"/>
                  </a:lnTo>
                  <a:lnTo>
                    <a:pt x="24" y="47"/>
                  </a:lnTo>
                  <a:lnTo>
                    <a:pt x="0" y="6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14" name="Freeform 2500"/>
            <p:cNvSpPr>
              <a:spLocks noEditPoints="1"/>
            </p:cNvSpPr>
            <p:nvPr/>
          </p:nvSpPr>
          <p:spPr bwMode="auto">
            <a:xfrm>
              <a:off x="7256463" y="5143500"/>
              <a:ext cx="6350" cy="1562100"/>
            </a:xfrm>
            <a:custGeom>
              <a:avLst/>
              <a:gdLst>
                <a:gd name="T0" fmla="*/ 50 w 50"/>
                <a:gd name="T1" fmla="*/ 11391 h 11391"/>
                <a:gd name="T2" fmla="*/ 0 w 50"/>
                <a:gd name="T3" fmla="*/ 11391 h 11391"/>
                <a:gd name="T4" fmla="*/ 0 w 50"/>
                <a:gd name="T5" fmla="*/ 6363 h 11391"/>
                <a:gd name="T6" fmla="*/ 50 w 50"/>
                <a:gd name="T7" fmla="*/ 6340 h 11391"/>
                <a:gd name="T8" fmla="*/ 50 w 50"/>
                <a:gd name="T9" fmla="*/ 11391 h 11391"/>
                <a:gd name="T10" fmla="*/ 0 w 50"/>
                <a:gd name="T11" fmla="*/ 6308 h 11391"/>
                <a:gd name="T12" fmla="*/ 0 w 50"/>
                <a:gd name="T13" fmla="*/ 2217 h 11391"/>
                <a:gd name="T14" fmla="*/ 50 w 50"/>
                <a:gd name="T15" fmla="*/ 2183 h 11391"/>
                <a:gd name="T16" fmla="*/ 50 w 50"/>
                <a:gd name="T17" fmla="*/ 6284 h 11391"/>
                <a:gd name="T18" fmla="*/ 0 w 50"/>
                <a:gd name="T19" fmla="*/ 6308 h 11391"/>
                <a:gd name="T20" fmla="*/ 0 w 50"/>
                <a:gd name="T21" fmla="*/ 2157 h 11391"/>
                <a:gd name="T22" fmla="*/ 0 w 50"/>
                <a:gd name="T23" fmla="*/ 1912 h 11391"/>
                <a:gd name="T24" fmla="*/ 50 w 50"/>
                <a:gd name="T25" fmla="*/ 1879 h 11391"/>
                <a:gd name="T26" fmla="*/ 50 w 50"/>
                <a:gd name="T27" fmla="*/ 2123 h 11391"/>
                <a:gd name="T28" fmla="*/ 0 w 50"/>
                <a:gd name="T29" fmla="*/ 2157 h 11391"/>
                <a:gd name="T30" fmla="*/ 0 w 50"/>
                <a:gd name="T31" fmla="*/ 1852 h 11391"/>
                <a:gd name="T32" fmla="*/ 0 w 50"/>
                <a:gd name="T33" fmla="*/ 1607 h 11391"/>
                <a:gd name="T34" fmla="*/ 50 w 50"/>
                <a:gd name="T35" fmla="*/ 1574 h 11391"/>
                <a:gd name="T36" fmla="*/ 50 w 50"/>
                <a:gd name="T37" fmla="*/ 1819 h 11391"/>
                <a:gd name="T38" fmla="*/ 0 w 50"/>
                <a:gd name="T39" fmla="*/ 1852 h 11391"/>
                <a:gd name="T40" fmla="*/ 0 w 50"/>
                <a:gd name="T41" fmla="*/ 1547 h 11391"/>
                <a:gd name="T42" fmla="*/ 0 w 50"/>
                <a:gd name="T43" fmla="*/ 1346 h 11391"/>
                <a:gd name="T44" fmla="*/ 50 w 50"/>
                <a:gd name="T45" fmla="*/ 1313 h 11391"/>
                <a:gd name="T46" fmla="*/ 50 w 50"/>
                <a:gd name="T47" fmla="*/ 1514 h 11391"/>
                <a:gd name="T48" fmla="*/ 0 w 50"/>
                <a:gd name="T49" fmla="*/ 1547 h 11391"/>
                <a:gd name="T50" fmla="*/ 0 w 50"/>
                <a:gd name="T51" fmla="*/ 1286 h 11391"/>
                <a:gd name="T52" fmla="*/ 0 w 50"/>
                <a:gd name="T53" fmla="*/ 1085 h 11391"/>
                <a:gd name="T54" fmla="*/ 50 w 50"/>
                <a:gd name="T55" fmla="*/ 1051 h 11391"/>
                <a:gd name="T56" fmla="*/ 50 w 50"/>
                <a:gd name="T57" fmla="*/ 1253 h 11391"/>
                <a:gd name="T58" fmla="*/ 0 w 50"/>
                <a:gd name="T59" fmla="*/ 1286 h 11391"/>
                <a:gd name="T60" fmla="*/ 0 w 50"/>
                <a:gd name="T61" fmla="*/ 1024 h 11391"/>
                <a:gd name="T62" fmla="*/ 0 w 50"/>
                <a:gd name="T63" fmla="*/ 866 h 11391"/>
                <a:gd name="T64" fmla="*/ 50 w 50"/>
                <a:gd name="T65" fmla="*/ 833 h 11391"/>
                <a:gd name="T66" fmla="*/ 50 w 50"/>
                <a:gd name="T67" fmla="*/ 991 h 11391"/>
                <a:gd name="T68" fmla="*/ 0 w 50"/>
                <a:gd name="T69" fmla="*/ 1024 h 11391"/>
                <a:gd name="T70" fmla="*/ 0 w 50"/>
                <a:gd name="T71" fmla="*/ 806 h 11391"/>
                <a:gd name="T72" fmla="*/ 0 w 50"/>
                <a:gd name="T73" fmla="*/ 648 h 11391"/>
                <a:gd name="T74" fmla="*/ 50 w 50"/>
                <a:gd name="T75" fmla="*/ 615 h 11391"/>
                <a:gd name="T76" fmla="*/ 50 w 50"/>
                <a:gd name="T77" fmla="*/ 773 h 11391"/>
                <a:gd name="T78" fmla="*/ 0 w 50"/>
                <a:gd name="T79" fmla="*/ 806 h 11391"/>
                <a:gd name="T80" fmla="*/ 0 w 50"/>
                <a:gd name="T81" fmla="*/ 588 h 11391"/>
                <a:gd name="T82" fmla="*/ 0 w 50"/>
                <a:gd name="T83" fmla="*/ 430 h 11391"/>
                <a:gd name="T84" fmla="*/ 50 w 50"/>
                <a:gd name="T85" fmla="*/ 396 h 11391"/>
                <a:gd name="T86" fmla="*/ 50 w 50"/>
                <a:gd name="T87" fmla="*/ 554 h 11391"/>
                <a:gd name="T88" fmla="*/ 0 w 50"/>
                <a:gd name="T89" fmla="*/ 588 h 11391"/>
                <a:gd name="T90" fmla="*/ 0 w 50"/>
                <a:gd name="T91" fmla="*/ 369 h 11391"/>
                <a:gd name="T92" fmla="*/ 0 w 50"/>
                <a:gd name="T93" fmla="*/ 0 h 11391"/>
                <a:gd name="T94" fmla="*/ 50 w 50"/>
                <a:gd name="T95" fmla="*/ 0 h 11391"/>
                <a:gd name="T96" fmla="*/ 50 w 50"/>
                <a:gd name="T97" fmla="*/ 336 h 11391"/>
                <a:gd name="T98" fmla="*/ 0 w 50"/>
                <a:gd name="T99" fmla="*/ 369 h 11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 h="11391">
                  <a:moveTo>
                    <a:pt x="50" y="11391"/>
                  </a:moveTo>
                  <a:lnTo>
                    <a:pt x="0" y="11391"/>
                  </a:lnTo>
                  <a:lnTo>
                    <a:pt x="0" y="6363"/>
                  </a:lnTo>
                  <a:lnTo>
                    <a:pt x="50" y="6340"/>
                  </a:lnTo>
                  <a:lnTo>
                    <a:pt x="50" y="11391"/>
                  </a:lnTo>
                  <a:moveTo>
                    <a:pt x="0" y="6308"/>
                  </a:moveTo>
                  <a:lnTo>
                    <a:pt x="0" y="2217"/>
                  </a:lnTo>
                  <a:lnTo>
                    <a:pt x="50" y="2183"/>
                  </a:lnTo>
                  <a:lnTo>
                    <a:pt x="50" y="6284"/>
                  </a:lnTo>
                  <a:lnTo>
                    <a:pt x="0" y="6308"/>
                  </a:lnTo>
                  <a:moveTo>
                    <a:pt x="0" y="2157"/>
                  </a:moveTo>
                  <a:lnTo>
                    <a:pt x="0" y="1912"/>
                  </a:lnTo>
                  <a:lnTo>
                    <a:pt x="50" y="1879"/>
                  </a:lnTo>
                  <a:lnTo>
                    <a:pt x="50" y="2123"/>
                  </a:lnTo>
                  <a:lnTo>
                    <a:pt x="0" y="2157"/>
                  </a:lnTo>
                  <a:moveTo>
                    <a:pt x="0" y="1852"/>
                  </a:moveTo>
                  <a:lnTo>
                    <a:pt x="0" y="1607"/>
                  </a:lnTo>
                  <a:lnTo>
                    <a:pt x="50" y="1574"/>
                  </a:lnTo>
                  <a:lnTo>
                    <a:pt x="50" y="1819"/>
                  </a:lnTo>
                  <a:lnTo>
                    <a:pt x="0" y="1852"/>
                  </a:lnTo>
                  <a:moveTo>
                    <a:pt x="0" y="1547"/>
                  </a:moveTo>
                  <a:lnTo>
                    <a:pt x="0" y="1346"/>
                  </a:lnTo>
                  <a:lnTo>
                    <a:pt x="50" y="1313"/>
                  </a:lnTo>
                  <a:lnTo>
                    <a:pt x="50" y="1514"/>
                  </a:lnTo>
                  <a:lnTo>
                    <a:pt x="0" y="1547"/>
                  </a:lnTo>
                  <a:moveTo>
                    <a:pt x="0" y="1286"/>
                  </a:moveTo>
                  <a:lnTo>
                    <a:pt x="0" y="1085"/>
                  </a:lnTo>
                  <a:lnTo>
                    <a:pt x="50" y="1051"/>
                  </a:lnTo>
                  <a:lnTo>
                    <a:pt x="50" y="1253"/>
                  </a:lnTo>
                  <a:lnTo>
                    <a:pt x="0" y="1286"/>
                  </a:lnTo>
                  <a:moveTo>
                    <a:pt x="0" y="1024"/>
                  </a:moveTo>
                  <a:lnTo>
                    <a:pt x="0" y="866"/>
                  </a:lnTo>
                  <a:lnTo>
                    <a:pt x="50" y="833"/>
                  </a:lnTo>
                  <a:lnTo>
                    <a:pt x="50" y="991"/>
                  </a:lnTo>
                  <a:lnTo>
                    <a:pt x="0" y="1024"/>
                  </a:lnTo>
                  <a:moveTo>
                    <a:pt x="0" y="806"/>
                  </a:moveTo>
                  <a:lnTo>
                    <a:pt x="0" y="648"/>
                  </a:lnTo>
                  <a:lnTo>
                    <a:pt x="50" y="615"/>
                  </a:lnTo>
                  <a:lnTo>
                    <a:pt x="50" y="773"/>
                  </a:lnTo>
                  <a:lnTo>
                    <a:pt x="0" y="806"/>
                  </a:lnTo>
                  <a:moveTo>
                    <a:pt x="0" y="588"/>
                  </a:moveTo>
                  <a:lnTo>
                    <a:pt x="0" y="430"/>
                  </a:lnTo>
                  <a:lnTo>
                    <a:pt x="50" y="396"/>
                  </a:lnTo>
                  <a:lnTo>
                    <a:pt x="50" y="554"/>
                  </a:lnTo>
                  <a:lnTo>
                    <a:pt x="0" y="588"/>
                  </a:lnTo>
                  <a:moveTo>
                    <a:pt x="0" y="369"/>
                  </a:moveTo>
                  <a:lnTo>
                    <a:pt x="0" y="0"/>
                  </a:lnTo>
                  <a:lnTo>
                    <a:pt x="50" y="0"/>
                  </a:lnTo>
                  <a:lnTo>
                    <a:pt x="50" y="336"/>
                  </a:lnTo>
                  <a:lnTo>
                    <a:pt x="0" y="369"/>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15" name="Freeform 2501"/>
            <p:cNvSpPr>
              <a:spLocks/>
            </p:cNvSpPr>
            <p:nvPr/>
          </p:nvSpPr>
          <p:spPr bwMode="auto">
            <a:xfrm>
              <a:off x="7321550" y="5094288"/>
              <a:ext cx="6350" cy="1611313"/>
            </a:xfrm>
            <a:custGeom>
              <a:avLst/>
              <a:gdLst>
                <a:gd name="T0" fmla="*/ 4 w 4"/>
                <a:gd name="T1" fmla="*/ 1015 h 1015"/>
                <a:gd name="T2" fmla="*/ 0 w 4"/>
                <a:gd name="T3" fmla="*/ 1015 h 1015"/>
                <a:gd name="T4" fmla="*/ 0 w 4"/>
                <a:gd name="T5" fmla="*/ 971 h 1015"/>
                <a:gd name="T6" fmla="*/ 4 w 4"/>
                <a:gd name="T7" fmla="*/ 971 h 1015"/>
                <a:gd name="T8" fmla="*/ 4 w 4"/>
                <a:gd name="T9" fmla="*/ 959 h 1015"/>
                <a:gd name="T10" fmla="*/ 0 w 4"/>
                <a:gd name="T11" fmla="*/ 959 h 1015"/>
                <a:gd name="T12" fmla="*/ 0 w 4"/>
                <a:gd name="T13" fmla="*/ 195 h 1015"/>
                <a:gd name="T14" fmla="*/ 3 w 4"/>
                <a:gd name="T15" fmla="*/ 193 h 1015"/>
                <a:gd name="T16" fmla="*/ 1 w 4"/>
                <a:gd name="T17" fmla="*/ 189 h 1015"/>
                <a:gd name="T18" fmla="*/ 0 w 4"/>
                <a:gd name="T19" fmla="*/ 190 h 1015"/>
                <a:gd name="T20" fmla="*/ 0 w 4"/>
                <a:gd name="T21" fmla="*/ 169 h 1015"/>
                <a:gd name="T22" fmla="*/ 3 w 4"/>
                <a:gd name="T23" fmla="*/ 167 h 1015"/>
                <a:gd name="T24" fmla="*/ 1 w 4"/>
                <a:gd name="T25" fmla="*/ 163 h 1015"/>
                <a:gd name="T26" fmla="*/ 0 w 4"/>
                <a:gd name="T27" fmla="*/ 163 h 1015"/>
                <a:gd name="T28" fmla="*/ 0 w 4"/>
                <a:gd name="T29" fmla="*/ 142 h 1015"/>
                <a:gd name="T30" fmla="*/ 3 w 4"/>
                <a:gd name="T31" fmla="*/ 140 h 1015"/>
                <a:gd name="T32" fmla="*/ 1 w 4"/>
                <a:gd name="T33" fmla="*/ 137 h 1015"/>
                <a:gd name="T34" fmla="*/ 0 w 4"/>
                <a:gd name="T35" fmla="*/ 137 h 1015"/>
                <a:gd name="T36" fmla="*/ 0 w 4"/>
                <a:gd name="T37" fmla="*/ 120 h 1015"/>
                <a:gd name="T38" fmla="*/ 3 w 4"/>
                <a:gd name="T39" fmla="*/ 118 h 1015"/>
                <a:gd name="T40" fmla="*/ 1 w 4"/>
                <a:gd name="T41" fmla="*/ 114 h 1015"/>
                <a:gd name="T42" fmla="*/ 0 w 4"/>
                <a:gd name="T43" fmla="*/ 115 h 1015"/>
                <a:gd name="T44" fmla="*/ 0 w 4"/>
                <a:gd name="T45" fmla="*/ 97 h 1015"/>
                <a:gd name="T46" fmla="*/ 3 w 4"/>
                <a:gd name="T47" fmla="*/ 95 h 1015"/>
                <a:gd name="T48" fmla="*/ 1 w 4"/>
                <a:gd name="T49" fmla="*/ 91 h 1015"/>
                <a:gd name="T50" fmla="*/ 0 w 4"/>
                <a:gd name="T51" fmla="*/ 92 h 1015"/>
                <a:gd name="T52" fmla="*/ 0 w 4"/>
                <a:gd name="T53" fmla="*/ 78 h 1015"/>
                <a:gd name="T54" fmla="*/ 3 w 4"/>
                <a:gd name="T55" fmla="*/ 76 h 1015"/>
                <a:gd name="T56" fmla="*/ 1 w 4"/>
                <a:gd name="T57" fmla="*/ 73 h 1015"/>
                <a:gd name="T58" fmla="*/ 0 w 4"/>
                <a:gd name="T59" fmla="*/ 73 h 1015"/>
                <a:gd name="T60" fmla="*/ 0 w 4"/>
                <a:gd name="T61" fmla="*/ 60 h 1015"/>
                <a:gd name="T62" fmla="*/ 3 w 4"/>
                <a:gd name="T63" fmla="*/ 57 h 1015"/>
                <a:gd name="T64" fmla="*/ 1 w 4"/>
                <a:gd name="T65" fmla="*/ 54 h 1015"/>
                <a:gd name="T66" fmla="*/ 0 w 4"/>
                <a:gd name="T67" fmla="*/ 54 h 1015"/>
                <a:gd name="T68" fmla="*/ 0 w 4"/>
                <a:gd name="T69" fmla="*/ 41 h 1015"/>
                <a:gd name="T70" fmla="*/ 3 w 4"/>
                <a:gd name="T71" fmla="*/ 38 h 1015"/>
                <a:gd name="T72" fmla="*/ 1 w 4"/>
                <a:gd name="T73" fmla="*/ 35 h 1015"/>
                <a:gd name="T74" fmla="*/ 0 w 4"/>
                <a:gd name="T75" fmla="*/ 36 h 1015"/>
                <a:gd name="T76" fmla="*/ 0 w 4"/>
                <a:gd name="T77" fmla="*/ 0 h 1015"/>
                <a:gd name="T78" fmla="*/ 4 w 4"/>
                <a:gd name="T79" fmla="*/ 0 h 1015"/>
                <a:gd name="T80" fmla="*/ 4 w 4"/>
                <a:gd name="T81" fmla="*/ 1015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 h="1015">
                  <a:moveTo>
                    <a:pt x="4" y="1015"/>
                  </a:moveTo>
                  <a:lnTo>
                    <a:pt x="0" y="1015"/>
                  </a:lnTo>
                  <a:lnTo>
                    <a:pt x="0" y="971"/>
                  </a:lnTo>
                  <a:lnTo>
                    <a:pt x="4" y="971"/>
                  </a:lnTo>
                  <a:lnTo>
                    <a:pt x="4" y="959"/>
                  </a:lnTo>
                  <a:lnTo>
                    <a:pt x="0" y="959"/>
                  </a:lnTo>
                  <a:lnTo>
                    <a:pt x="0" y="195"/>
                  </a:lnTo>
                  <a:lnTo>
                    <a:pt x="3" y="193"/>
                  </a:lnTo>
                  <a:lnTo>
                    <a:pt x="1" y="189"/>
                  </a:lnTo>
                  <a:lnTo>
                    <a:pt x="0" y="190"/>
                  </a:lnTo>
                  <a:lnTo>
                    <a:pt x="0" y="169"/>
                  </a:lnTo>
                  <a:lnTo>
                    <a:pt x="3" y="167"/>
                  </a:lnTo>
                  <a:lnTo>
                    <a:pt x="1" y="163"/>
                  </a:lnTo>
                  <a:lnTo>
                    <a:pt x="0" y="163"/>
                  </a:lnTo>
                  <a:lnTo>
                    <a:pt x="0" y="142"/>
                  </a:lnTo>
                  <a:lnTo>
                    <a:pt x="3" y="140"/>
                  </a:lnTo>
                  <a:lnTo>
                    <a:pt x="1" y="137"/>
                  </a:lnTo>
                  <a:lnTo>
                    <a:pt x="0" y="137"/>
                  </a:lnTo>
                  <a:lnTo>
                    <a:pt x="0" y="120"/>
                  </a:lnTo>
                  <a:lnTo>
                    <a:pt x="3" y="118"/>
                  </a:lnTo>
                  <a:lnTo>
                    <a:pt x="1" y="114"/>
                  </a:lnTo>
                  <a:lnTo>
                    <a:pt x="0" y="115"/>
                  </a:lnTo>
                  <a:lnTo>
                    <a:pt x="0" y="97"/>
                  </a:lnTo>
                  <a:lnTo>
                    <a:pt x="3" y="95"/>
                  </a:lnTo>
                  <a:lnTo>
                    <a:pt x="1" y="91"/>
                  </a:lnTo>
                  <a:lnTo>
                    <a:pt x="0" y="92"/>
                  </a:lnTo>
                  <a:lnTo>
                    <a:pt x="0" y="78"/>
                  </a:lnTo>
                  <a:lnTo>
                    <a:pt x="3" y="76"/>
                  </a:lnTo>
                  <a:lnTo>
                    <a:pt x="1" y="73"/>
                  </a:lnTo>
                  <a:lnTo>
                    <a:pt x="0" y="73"/>
                  </a:lnTo>
                  <a:lnTo>
                    <a:pt x="0" y="60"/>
                  </a:lnTo>
                  <a:lnTo>
                    <a:pt x="3" y="57"/>
                  </a:lnTo>
                  <a:lnTo>
                    <a:pt x="1" y="54"/>
                  </a:lnTo>
                  <a:lnTo>
                    <a:pt x="0" y="54"/>
                  </a:lnTo>
                  <a:lnTo>
                    <a:pt x="0" y="41"/>
                  </a:lnTo>
                  <a:lnTo>
                    <a:pt x="3" y="38"/>
                  </a:lnTo>
                  <a:lnTo>
                    <a:pt x="1" y="35"/>
                  </a:lnTo>
                  <a:lnTo>
                    <a:pt x="0" y="36"/>
                  </a:lnTo>
                  <a:lnTo>
                    <a:pt x="0" y="0"/>
                  </a:lnTo>
                  <a:lnTo>
                    <a:pt x="4" y="0"/>
                  </a:lnTo>
                  <a:lnTo>
                    <a:pt x="4" y="101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16" name="Freeform 2502"/>
            <p:cNvSpPr>
              <a:spLocks/>
            </p:cNvSpPr>
            <p:nvPr/>
          </p:nvSpPr>
          <p:spPr bwMode="auto">
            <a:xfrm>
              <a:off x="7245350" y="5149850"/>
              <a:ext cx="80963" cy="57150"/>
            </a:xfrm>
            <a:custGeom>
              <a:avLst/>
              <a:gdLst>
                <a:gd name="T0" fmla="*/ 3 w 51"/>
                <a:gd name="T1" fmla="*/ 36 h 36"/>
                <a:gd name="T2" fmla="*/ 0 w 51"/>
                <a:gd name="T3" fmla="*/ 32 h 36"/>
                <a:gd name="T4" fmla="*/ 7 w 51"/>
                <a:gd name="T5" fmla="*/ 28 h 36"/>
                <a:gd name="T6" fmla="*/ 11 w 51"/>
                <a:gd name="T7" fmla="*/ 25 h 36"/>
                <a:gd name="T8" fmla="*/ 48 w 51"/>
                <a:gd name="T9" fmla="*/ 1 h 36"/>
                <a:gd name="T10" fmla="*/ 49 w 51"/>
                <a:gd name="T11" fmla="*/ 0 h 36"/>
                <a:gd name="T12" fmla="*/ 51 w 51"/>
                <a:gd name="T13" fmla="*/ 3 h 36"/>
                <a:gd name="T14" fmla="*/ 48 w 51"/>
                <a:gd name="T15" fmla="*/ 6 h 36"/>
                <a:gd name="T16" fmla="*/ 11 w 51"/>
                <a:gd name="T17" fmla="*/ 30 h 36"/>
                <a:gd name="T18" fmla="*/ 7 w 51"/>
                <a:gd name="T19" fmla="*/ 33 h 36"/>
                <a:gd name="T20" fmla="*/ 3 w 51"/>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36">
                  <a:moveTo>
                    <a:pt x="3" y="36"/>
                  </a:moveTo>
                  <a:lnTo>
                    <a:pt x="0" y="32"/>
                  </a:lnTo>
                  <a:lnTo>
                    <a:pt x="7" y="28"/>
                  </a:lnTo>
                  <a:lnTo>
                    <a:pt x="11" y="25"/>
                  </a:lnTo>
                  <a:lnTo>
                    <a:pt x="48" y="1"/>
                  </a:lnTo>
                  <a:lnTo>
                    <a:pt x="49" y="0"/>
                  </a:lnTo>
                  <a:lnTo>
                    <a:pt x="51" y="3"/>
                  </a:lnTo>
                  <a:lnTo>
                    <a:pt x="48" y="6"/>
                  </a:lnTo>
                  <a:lnTo>
                    <a:pt x="11" y="30"/>
                  </a:lnTo>
                  <a:lnTo>
                    <a:pt x="7" y="33"/>
                  </a:lnTo>
                  <a:lnTo>
                    <a:pt x="3"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17" name="Freeform 2503"/>
            <p:cNvSpPr>
              <a:spLocks/>
            </p:cNvSpPr>
            <p:nvPr/>
          </p:nvSpPr>
          <p:spPr bwMode="auto">
            <a:xfrm>
              <a:off x="7245350" y="5180013"/>
              <a:ext cx="80963" cy="57150"/>
            </a:xfrm>
            <a:custGeom>
              <a:avLst/>
              <a:gdLst>
                <a:gd name="T0" fmla="*/ 3 w 51"/>
                <a:gd name="T1" fmla="*/ 36 h 36"/>
                <a:gd name="T2" fmla="*/ 0 w 51"/>
                <a:gd name="T3" fmla="*/ 32 h 36"/>
                <a:gd name="T4" fmla="*/ 7 w 51"/>
                <a:gd name="T5" fmla="*/ 28 h 36"/>
                <a:gd name="T6" fmla="*/ 11 w 51"/>
                <a:gd name="T7" fmla="*/ 25 h 36"/>
                <a:gd name="T8" fmla="*/ 48 w 51"/>
                <a:gd name="T9" fmla="*/ 0 h 36"/>
                <a:gd name="T10" fmla="*/ 49 w 51"/>
                <a:gd name="T11" fmla="*/ 0 h 36"/>
                <a:gd name="T12" fmla="*/ 51 w 51"/>
                <a:gd name="T13" fmla="*/ 3 h 36"/>
                <a:gd name="T14" fmla="*/ 48 w 51"/>
                <a:gd name="T15" fmla="*/ 6 h 36"/>
                <a:gd name="T16" fmla="*/ 11 w 51"/>
                <a:gd name="T17" fmla="*/ 30 h 36"/>
                <a:gd name="T18" fmla="*/ 7 w 51"/>
                <a:gd name="T19" fmla="*/ 33 h 36"/>
                <a:gd name="T20" fmla="*/ 3 w 51"/>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36">
                  <a:moveTo>
                    <a:pt x="3" y="36"/>
                  </a:moveTo>
                  <a:lnTo>
                    <a:pt x="0" y="32"/>
                  </a:lnTo>
                  <a:lnTo>
                    <a:pt x="7" y="28"/>
                  </a:lnTo>
                  <a:lnTo>
                    <a:pt x="11" y="25"/>
                  </a:lnTo>
                  <a:lnTo>
                    <a:pt x="48" y="0"/>
                  </a:lnTo>
                  <a:lnTo>
                    <a:pt x="49" y="0"/>
                  </a:lnTo>
                  <a:lnTo>
                    <a:pt x="51" y="3"/>
                  </a:lnTo>
                  <a:lnTo>
                    <a:pt x="48" y="6"/>
                  </a:lnTo>
                  <a:lnTo>
                    <a:pt x="11" y="30"/>
                  </a:lnTo>
                  <a:lnTo>
                    <a:pt x="7" y="33"/>
                  </a:lnTo>
                  <a:lnTo>
                    <a:pt x="3"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18" name="Freeform 2504"/>
            <p:cNvSpPr>
              <a:spLocks/>
            </p:cNvSpPr>
            <p:nvPr/>
          </p:nvSpPr>
          <p:spPr bwMode="auto">
            <a:xfrm>
              <a:off x="7245350" y="5210175"/>
              <a:ext cx="80963" cy="55563"/>
            </a:xfrm>
            <a:custGeom>
              <a:avLst/>
              <a:gdLst>
                <a:gd name="T0" fmla="*/ 3 w 51"/>
                <a:gd name="T1" fmla="*/ 35 h 35"/>
                <a:gd name="T2" fmla="*/ 0 w 51"/>
                <a:gd name="T3" fmla="*/ 32 h 35"/>
                <a:gd name="T4" fmla="*/ 7 w 51"/>
                <a:gd name="T5" fmla="*/ 28 h 35"/>
                <a:gd name="T6" fmla="*/ 11 w 51"/>
                <a:gd name="T7" fmla="*/ 25 h 35"/>
                <a:gd name="T8" fmla="*/ 48 w 51"/>
                <a:gd name="T9" fmla="*/ 0 h 35"/>
                <a:gd name="T10" fmla="*/ 49 w 51"/>
                <a:gd name="T11" fmla="*/ 0 h 35"/>
                <a:gd name="T12" fmla="*/ 51 w 51"/>
                <a:gd name="T13" fmla="*/ 3 h 35"/>
                <a:gd name="T14" fmla="*/ 48 w 51"/>
                <a:gd name="T15" fmla="*/ 5 h 35"/>
                <a:gd name="T16" fmla="*/ 11 w 51"/>
                <a:gd name="T17" fmla="*/ 30 h 35"/>
                <a:gd name="T18" fmla="*/ 7 w 51"/>
                <a:gd name="T19" fmla="*/ 33 h 35"/>
                <a:gd name="T20" fmla="*/ 3 w 51"/>
                <a:gd name="T2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35">
                  <a:moveTo>
                    <a:pt x="3" y="35"/>
                  </a:moveTo>
                  <a:lnTo>
                    <a:pt x="0" y="32"/>
                  </a:lnTo>
                  <a:lnTo>
                    <a:pt x="7" y="28"/>
                  </a:lnTo>
                  <a:lnTo>
                    <a:pt x="11" y="25"/>
                  </a:lnTo>
                  <a:lnTo>
                    <a:pt x="48" y="0"/>
                  </a:lnTo>
                  <a:lnTo>
                    <a:pt x="49" y="0"/>
                  </a:lnTo>
                  <a:lnTo>
                    <a:pt x="51" y="3"/>
                  </a:lnTo>
                  <a:lnTo>
                    <a:pt x="48" y="5"/>
                  </a:lnTo>
                  <a:lnTo>
                    <a:pt x="11" y="30"/>
                  </a:lnTo>
                  <a:lnTo>
                    <a:pt x="7" y="33"/>
                  </a:lnTo>
                  <a:lnTo>
                    <a:pt x="3" y="3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19" name="Freeform 2505"/>
            <p:cNvSpPr>
              <a:spLocks/>
            </p:cNvSpPr>
            <p:nvPr/>
          </p:nvSpPr>
          <p:spPr bwMode="auto">
            <a:xfrm>
              <a:off x="7245350" y="5238750"/>
              <a:ext cx="80963" cy="57150"/>
            </a:xfrm>
            <a:custGeom>
              <a:avLst/>
              <a:gdLst>
                <a:gd name="T0" fmla="*/ 3 w 51"/>
                <a:gd name="T1" fmla="*/ 36 h 36"/>
                <a:gd name="T2" fmla="*/ 0 w 51"/>
                <a:gd name="T3" fmla="*/ 33 h 36"/>
                <a:gd name="T4" fmla="*/ 7 w 51"/>
                <a:gd name="T5" fmla="*/ 28 h 36"/>
                <a:gd name="T6" fmla="*/ 11 w 51"/>
                <a:gd name="T7" fmla="*/ 26 h 36"/>
                <a:gd name="T8" fmla="*/ 48 w 51"/>
                <a:gd name="T9" fmla="*/ 1 h 36"/>
                <a:gd name="T10" fmla="*/ 49 w 51"/>
                <a:gd name="T11" fmla="*/ 0 h 36"/>
                <a:gd name="T12" fmla="*/ 51 w 51"/>
                <a:gd name="T13" fmla="*/ 4 h 36"/>
                <a:gd name="T14" fmla="*/ 48 w 51"/>
                <a:gd name="T15" fmla="*/ 6 h 36"/>
                <a:gd name="T16" fmla="*/ 11 w 51"/>
                <a:gd name="T17" fmla="*/ 31 h 36"/>
                <a:gd name="T18" fmla="*/ 7 w 51"/>
                <a:gd name="T19" fmla="*/ 34 h 36"/>
                <a:gd name="T20" fmla="*/ 3 w 51"/>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36">
                  <a:moveTo>
                    <a:pt x="3" y="36"/>
                  </a:moveTo>
                  <a:lnTo>
                    <a:pt x="0" y="33"/>
                  </a:lnTo>
                  <a:lnTo>
                    <a:pt x="7" y="28"/>
                  </a:lnTo>
                  <a:lnTo>
                    <a:pt x="11" y="26"/>
                  </a:lnTo>
                  <a:lnTo>
                    <a:pt x="48" y="1"/>
                  </a:lnTo>
                  <a:lnTo>
                    <a:pt x="49" y="0"/>
                  </a:lnTo>
                  <a:lnTo>
                    <a:pt x="51" y="4"/>
                  </a:lnTo>
                  <a:lnTo>
                    <a:pt x="48" y="6"/>
                  </a:lnTo>
                  <a:lnTo>
                    <a:pt x="11" y="31"/>
                  </a:lnTo>
                  <a:lnTo>
                    <a:pt x="7" y="34"/>
                  </a:lnTo>
                  <a:lnTo>
                    <a:pt x="3"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20" name="Freeform 2506"/>
            <p:cNvSpPr>
              <a:spLocks/>
            </p:cNvSpPr>
            <p:nvPr/>
          </p:nvSpPr>
          <p:spPr bwMode="auto">
            <a:xfrm>
              <a:off x="7245350" y="5275263"/>
              <a:ext cx="80963" cy="57150"/>
            </a:xfrm>
            <a:custGeom>
              <a:avLst/>
              <a:gdLst>
                <a:gd name="T0" fmla="*/ 3 w 51"/>
                <a:gd name="T1" fmla="*/ 36 h 36"/>
                <a:gd name="T2" fmla="*/ 0 w 51"/>
                <a:gd name="T3" fmla="*/ 32 h 36"/>
                <a:gd name="T4" fmla="*/ 7 w 51"/>
                <a:gd name="T5" fmla="*/ 28 h 36"/>
                <a:gd name="T6" fmla="*/ 11 w 51"/>
                <a:gd name="T7" fmla="*/ 25 h 36"/>
                <a:gd name="T8" fmla="*/ 48 w 51"/>
                <a:gd name="T9" fmla="*/ 1 h 36"/>
                <a:gd name="T10" fmla="*/ 49 w 51"/>
                <a:gd name="T11" fmla="*/ 0 h 36"/>
                <a:gd name="T12" fmla="*/ 51 w 51"/>
                <a:gd name="T13" fmla="*/ 4 h 36"/>
                <a:gd name="T14" fmla="*/ 48 w 51"/>
                <a:gd name="T15" fmla="*/ 6 h 36"/>
                <a:gd name="T16" fmla="*/ 11 w 51"/>
                <a:gd name="T17" fmla="*/ 30 h 36"/>
                <a:gd name="T18" fmla="*/ 7 w 51"/>
                <a:gd name="T19" fmla="*/ 33 h 36"/>
                <a:gd name="T20" fmla="*/ 3 w 51"/>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36">
                  <a:moveTo>
                    <a:pt x="3" y="36"/>
                  </a:moveTo>
                  <a:lnTo>
                    <a:pt x="0" y="32"/>
                  </a:lnTo>
                  <a:lnTo>
                    <a:pt x="7" y="28"/>
                  </a:lnTo>
                  <a:lnTo>
                    <a:pt x="11" y="25"/>
                  </a:lnTo>
                  <a:lnTo>
                    <a:pt x="48" y="1"/>
                  </a:lnTo>
                  <a:lnTo>
                    <a:pt x="49" y="0"/>
                  </a:lnTo>
                  <a:lnTo>
                    <a:pt x="51" y="4"/>
                  </a:lnTo>
                  <a:lnTo>
                    <a:pt x="48" y="6"/>
                  </a:lnTo>
                  <a:lnTo>
                    <a:pt x="11" y="30"/>
                  </a:lnTo>
                  <a:lnTo>
                    <a:pt x="7" y="33"/>
                  </a:lnTo>
                  <a:lnTo>
                    <a:pt x="3"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21" name="Freeform 2507"/>
            <p:cNvSpPr>
              <a:spLocks/>
            </p:cNvSpPr>
            <p:nvPr/>
          </p:nvSpPr>
          <p:spPr bwMode="auto">
            <a:xfrm>
              <a:off x="7245350" y="5311775"/>
              <a:ext cx="80963" cy="55563"/>
            </a:xfrm>
            <a:custGeom>
              <a:avLst/>
              <a:gdLst>
                <a:gd name="T0" fmla="*/ 3 w 51"/>
                <a:gd name="T1" fmla="*/ 35 h 35"/>
                <a:gd name="T2" fmla="*/ 0 w 51"/>
                <a:gd name="T3" fmla="*/ 32 h 35"/>
                <a:gd name="T4" fmla="*/ 7 w 51"/>
                <a:gd name="T5" fmla="*/ 28 h 35"/>
                <a:gd name="T6" fmla="*/ 11 w 51"/>
                <a:gd name="T7" fmla="*/ 25 h 35"/>
                <a:gd name="T8" fmla="*/ 48 w 51"/>
                <a:gd name="T9" fmla="*/ 0 h 35"/>
                <a:gd name="T10" fmla="*/ 49 w 51"/>
                <a:gd name="T11" fmla="*/ 0 h 35"/>
                <a:gd name="T12" fmla="*/ 51 w 51"/>
                <a:gd name="T13" fmla="*/ 3 h 35"/>
                <a:gd name="T14" fmla="*/ 48 w 51"/>
                <a:gd name="T15" fmla="*/ 5 h 35"/>
                <a:gd name="T16" fmla="*/ 11 w 51"/>
                <a:gd name="T17" fmla="*/ 30 h 35"/>
                <a:gd name="T18" fmla="*/ 7 w 51"/>
                <a:gd name="T19" fmla="*/ 33 h 35"/>
                <a:gd name="T20" fmla="*/ 3 w 51"/>
                <a:gd name="T2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35">
                  <a:moveTo>
                    <a:pt x="3" y="35"/>
                  </a:moveTo>
                  <a:lnTo>
                    <a:pt x="0" y="32"/>
                  </a:lnTo>
                  <a:lnTo>
                    <a:pt x="7" y="28"/>
                  </a:lnTo>
                  <a:lnTo>
                    <a:pt x="11" y="25"/>
                  </a:lnTo>
                  <a:lnTo>
                    <a:pt x="48" y="0"/>
                  </a:lnTo>
                  <a:lnTo>
                    <a:pt x="49" y="0"/>
                  </a:lnTo>
                  <a:lnTo>
                    <a:pt x="51" y="3"/>
                  </a:lnTo>
                  <a:lnTo>
                    <a:pt x="48" y="5"/>
                  </a:lnTo>
                  <a:lnTo>
                    <a:pt x="11" y="30"/>
                  </a:lnTo>
                  <a:lnTo>
                    <a:pt x="7" y="33"/>
                  </a:lnTo>
                  <a:lnTo>
                    <a:pt x="3" y="3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22" name="Freeform 2508"/>
            <p:cNvSpPr>
              <a:spLocks/>
            </p:cNvSpPr>
            <p:nvPr/>
          </p:nvSpPr>
          <p:spPr bwMode="auto">
            <a:xfrm>
              <a:off x="7245350" y="5353050"/>
              <a:ext cx="80963" cy="57150"/>
            </a:xfrm>
            <a:custGeom>
              <a:avLst/>
              <a:gdLst>
                <a:gd name="T0" fmla="*/ 3 w 51"/>
                <a:gd name="T1" fmla="*/ 36 h 36"/>
                <a:gd name="T2" fmla="*/ 0 w 51"/>
                <a:gd name="T3" fmla="*/ 32 h 36"/>
                <a:gd name="T4" fmla="*/ 7 w 51"/>
                <a:gd name="T5" fmla="*/ 28 h 36"/>
                <a:gd name="T6" fmla="*/ 11 w 51"/>
                <a:gd name="T7" fmla="*/ 25 h 36"/>
                <a:gd name="T8" fmla="*/ 48 w 51"/>
                <a:gd name="T9" fmla="*/ 0 h 36"/>
                <a:gd name="T10" fmla="*/ 49 w 51"/>
                <a:gd name="T11" fmla="*/ 0 h 36"/>
                <a:gd name="T12" fmla="*/ 51 w 51"/>
                <a:gd name="T13" fmla="*/ 4 h 36"/>
                <a:gd name="T14" fmla="*/ 48 w 51"/>
                <a:gd name="T15" fmla="*/ 6 h 36"/>
                <a:gd name="T16" fmla="*/ 11 w 51"/>
                <a:gd name="T17" fmla="*/ 30 h 36"/>
                <a:gd name="T18" fmla="*/ 7 w 51"/>
                <a:gd name="T19" fmla="*/ 33 h 36"/>
                <a:gd name="T20" fmla="*/ 3 w 51"/>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36">
                  <a:moveTo>
                    <a:pt x="3" y="36"/>
                  </a:moveTo>
                  <a:lnTo>
                    <a:pt x="0" y="32"/>
                  </a:lnTo>
                  <a:lnTo>
                    <a:pt x="7" y="28"/>
                  </a:lnTo>
                  <a:lnTo>
                    <a:pt x="11" y="25"/>
                  </a:lnTo>
                  <a:lnTo>
                    <a:pt x="48" y="0"/>
                  </a:lnTo>
                  <a:lnTo>
                    <a:pt x="49" y="0"/>
                  </a:lnTo>
                  <a:lnTo>
                    <a:pt x="51" y="4"/>
                  </a:lnTo>
                  <a:lnTo>
                    <a:pt x="48" y="6"/>
                  </a:lnTo>
                  <a:lnTo>
                    <a:pt x="11" y="30"/>
                  </a:lnTo>
                  <a:lnTo>
                    <a:pt x="7" y="33"/>
                  </a:lnTo>
                  <a:lnTo>
                    <a:pt x="3"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23" name="Freeform 2509"/>
            <p:cNvSpPr>
              <a:spLocks/>
            </p:cNvSpPr>
            <p:nvPr/>
          </p:nvSpPr>
          <p:spPr bwMode="auto">
            <a:xfrm>
              <a:off x="7245350" y="5394325"/>
              <a:ext cx="80963" cy="57150"/>
            </a:xfrm>
            <a:custGeom>
              <a:avLst/>
              <a:gdLst>
                <a:gd name="T0" fmla="*/ 3 w 51"/>
                <a:gd name="T1" fmla="*/ 36 h 36"/>
                <a:gd name="T2" fmla="*/ 0 w 51"/>
                <a:gd name="T3" fmla="*/ 33 h 36"/>
                <a:gd name="T4" fmla="*/ 7 w 51"/>
                <a:gd name="T5" fmla="*/ 28 h 36"/>
                <a:gd name="T6" fmla="*/ 11 w 51"/>
                <a:gd name="T7" fmla="*/ 25 h 36"/>
                <a:gd name="T8" fmla="*/ 48 w 51"/>
                <a:gd name="T9" fmla="*/ 1 h 36"/>
                <a:gd name="T10" fmla="*/ 49 w 51"/>
                <a:gd name="T11" fmla="*/ 0 h 36"/>
                <a:gd name="T12" fmla="*/ 51 w 51"/>
                <a:gd name="T13" fmla="*/ 4 h 36"/>
                <a:gd name="T14" fmla="*/ 48 w 51"/>
                <a:gd name="T15" fmla="*/ 6 h 36"/>
                <a:gd name="T16" fmla="*/ 11 w 51"/>
                <a:gd name="T17" fmla="*/ 31 h 36"/>
                <a:gd name="T18" fmla="*/ 7 w 51"/>
                <a:gd name="T19" fmla="*/ 33 h 36"/>
                <a:gd name="T20" fmla="*/ 3 w 51"/>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36">
                  <a:moveTo>
                    <a:pt x="3" y="36"/>
                  </a:moveTo>
                  <a:lnTo>
                    <a:pt x="0" y="33"/>
                  </a:lnTo>
                  <a:lnTo>
                    <a:pt x="7" y="28"/>
                  </a:lnTo>
                  <a:lnTo>
                    <a:pt x="11" y="25"/>
                  </a:lnTo>
                  <a:lnTo>
                    <a:pt x="48" y="1"/>
                  </a:lnTo>
                  <a:lnTo>
                    <a:pt x="49" y="0"/>
                  </a:lnTo>
                  <a:lnTo>
                    <a:pt x="51" y="4"/>
                  </a:lnTo>
                  <a:lnTo>
                    <a:pt x="48" y="6"/>
                  </a:lnTo>
                  <a:lnTo>
                    <a:pt x="11" y="31"/>
                  </a:lnTo>
                  <a:lnTo>
                    <a:pt x="7" y="33"/>
                  </a:lnTo>
                  <a:lnTo>
                    <a:pt x="3" y="3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24" name="Freeform 2510"/>
            <p:cNvSpPr>
              <a:spLocks/>
            </p:cNvSpPr>
            <p:nvPr/>
          </p:nvSpPr>
          <p:spPr bwMode="auto">
            <a:xfrm>
              <a:off x="7218363" y="5900738"/>
              <a:ext cx="30163" cy="20638"/>
            </a:xfrm>
            <a:custGeom>
              <a:avLst/>
              <a:gdLst>
                <a:gd name="T0" fmla="*/ 0 w 19"/>
                <a:gd name="T1" fmla="*/ 13 h 13"/>
                <a:gd name="T2" fmla="*/ 0 w 19"/>
                <a:gd name="T3" fmla="*/ 8 h 13"/>
                <a:gd name="T4" fmla="*/ 18 w 19"/>
                <a:gd name="T5" fmla="*/ 0 h 13"/>
                <a:gd name="T6" fmla="*/ 19 w 19"/>
                <a:gd name="T7" fmla="*/ 4 h 13"/>
                <a:gd name="T8" fmla="*/ 0 w 19"/>
                <a:gd name="T9" fmla="*/ 13 h 13"/>
              </a:gdLst>
              <a:ahLst/>
              <a:cxnLst>
                <a:cxn ang="0">
                  <a:pos x="T0" y="T1"/>
                </a:cxn>
                <a:cxn ang="0">
                  <a:pos x="T2" y="T3"/>
                </a:cxn>
                <a:cxn ang="0">
                  <a:pos x="T4" y="T5"/>
                </a:cxn>
                <a:cxn ang="0">
                  <a:pos x="T6" y="T7"/>
                </a:cxn>
                <a:cxn ang="0">
                  <a:pos x="T8" y="T9"/>
                </a:cxn>
              </a:cxnLst>
              <a:rect l="0" t="0" r="r" b="b"/>
              <a:pathLst>
                <a:path w="19" h="13">
                  <a:moveTo>
                    <a:pt x="0" y="13"/>
                  </a:moveTo>
                  <a:lnTo>
                    <a:pt x="0" y="8"/>
                  </a:lnTo>
                  <a:lnTo>
                    <a:pt x="18" y="0"/>
                  </a:lnTo>
                  <a:lnTo>
                    <a:pt x="19" y="4"/>
                  </a:lnTo>
                  <a:lnTo>
                    <a:pt x="0" y="1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25" name="Freeform 2511"/>
            <p:cNvSpPr>
              <a:spLocks/>
            </p:cNvSpPr>
            <p:nvPr/>
          </p:nvSpPr>
          <p:spPr bwMode="auto">
            <a:xfrm>
              <a:off x="7218363" y="5994400"/>
              <a:ext cx="69850" cy="39688"/>
            </a:xfrm>
            <a:custGeom>
              <a:avLst/>
              <a:gdLst>
                <a:gd name="T0" fmla="*/ 0 w 44"/>
                <a:gd name="T1" fmla="*/ 25 h 25"/>
                <a:gd name="T2" fmla="*/ 0 w 44"/>
                <a:gd name="T3" fmla="*/ 20 h 25"/>
                <a:gd name="T4" fmla="*/ 24 w 44"/>
                <a:gd name="T5" fmla="*/ 9 h 25"/>
                <a:gd name="T6" fmla="*/ 28 w 44"/>
                <a:gd name="T7" fmla="*/ 7 h 25"/>
                <a:gd name="T8" fmla="*/ 42 w 44"/>
                <a:gd name="T9" fmla="*/ 0 h 25"/>
                <a:gd name="T10" fmla="*/ 44 w 44"/>
                <a:gd name="T11" fmla="*/ 4 h 25"/>
                <a:gd name="T12" fmla="*/ 28 w 44"/>
                <a:gd name="T13" fmla="*/ 11 h 25"/>
                <a:gd name="T14" fmla="*/ 24 w 44"/>
                <a:gd name="T15" fmla="*/ 13 h 25"/>
                <a:gd name="T16" fmla="*/ 0 w 44"/>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0" y="25"/>
                  </a:moveTo>
                  <a:lnTo>
                    <a:pt x="0" y="20"/>
                  </a:lnTo>
                  <a:lnTo>
                    <a:pt x="24" y="9"/>
                  </a:lnTo>
                  <a:lnTo>
                    <a:pt x="28" y="7"/>
                  </a:lnTo>
                  <a:lnTo>
                    <a:pt x="42" y="0"/>
                  </a:lnTo>
                  <a:lnTo>
                    <a:pt x="44" y="4"/>
                  </a:lnTo>
                  <a:lnTo>
                    <a:pt x="28" y="11"/>
                  </a:lnTo>
                  <a:lnTo>
                    <a:pt x="24" y="13"/>
                  </a:lnTo>
                  <a:lnTo>
                    <a:pt x="0" y="2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26" name="Freeform 2512"/>
            <p:cNvSpPr>
              <a:spLocks/>
            </p:cNvSpPr>
            <p:nvPr/>
          </p:nvSpPr>
          <p:spPr bwMode="auto">
            <a:xfrm>
              <a:off x="7218363" y="6610350"/>
              <a:ext cx="36513" cy="95250"/>
            </a:xfrm>
            <a:custGeom>
              <a:avLst/>
              <a:gdLst>
                <a:gd name="T0" fmla="*/ 23 w 23"/>
                <a:gd name="T1" fmla="*/ 60 h 60"/>
                <a:gd name="T2" fmla="*/ 16 w 23"/>
                <a:gd name="T3" fmla="*/ 60 h 60"/>
                <a:gd name="T4" fmla="*/ 16 w 23"/>
                <a:gd name="T5" fmla="*/ 55 h 60"/>
                <a:gd name="T6" fmla="*/ 17 w 23"/>
                <a:gd name="T7" fmla="*/ 55 h 60"/>
                <a:gd name="T8" fmla="*/ 17 w 23"/>
                <a:gd name="T9" fmla="*/ 17 h 60"/>
                <a:gd name="T10" fmla="*/ 9 w 23"/>
                <a:gd name="T11" fmla="*/ 19 h 60"/>
                <a:gd name="T12" fmla="*/ 9 w 23"/>
                <a:gd name="T13" fmla="*/ 47 h 60"/>
                <a:gd name="T14" fmla="*/ 4 w 23"/>
                <a:gd name="T15" fmla="*/ 47 h 60"/>
                <a:gd name="T16" fmla="*/ 4 w 23"/>
                <a:gd name="T17" fmla="*/ 20 h 60"/>
                <a:gd name="T18" fmla="*/ 0 w 23"/>
                <a:gd name="T19" fmla="*/ 21 h 60"/>
                <a:gd name="T20" fmla="*/ 0 w 23"/>
                <a:gd name="T21" fmla="*/ 7 h 60"/>
                <a:gd name="T22" fmla="*/ 23 w 23"/>
                <a:gd name="T23" fmla="*/ 0 h 60"/>
                <a:gd name="T24" fmla="*/ 23 w 23"/>
                <a:gd name="T2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60">
                  <a:moveTo>
                    <a:pt x="23" y="60"/>
                  </a:moveTo>
                  <a:lnTo>
                    <a:pt x="16" y="60"/>
                  </a:lnTo>
                  <a:lnTo>
                    <a:pt x="16" y="55"/>
                  </a:lnTo>
                  <a:lnTo>
                    <a:pt x="17" y="55"/>
                  </a:lnTo>
                  <a:lnTo>
                    <a:pt x="17" y="17"/>
                  </a:lnTo>
                  <a:lnTo>
                    <a:pt x="9" y="19"/>
                  </a:lnTo>
                  <a:lnTo>
                    <a:pt x="9" y="47"/>
                  </a:lnTo>
                  <a:lnTo>
                    <a:pt x="4" y="47"/>
                  </a:lnTo>
                  <a:lnTo>
                    <a:pt x="4" y="20"/>
                  </a:lnTo>
                  <a:lnTo>
                    <a:pt x="0" y="21"/>
                  </a:lnTo>
                  <a:lnTo>
                    <a:pt x="0" y="7"/>
                  </a:lnTo>
                  <a:lnTo>
                    <a:pt x="23" y="0"/>
                  </a:lnTo>
                  <a:lnTo>
                    <a:pt x="23" y="60"/>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27" name="Freeform 2513"/>
            <p:cNvSpPr>
              <a:spLocks noEditPoints="1"/>
            </p:cNvSpPr>
            <p:nvPr/>
          </p:nvSpPr>
          <p:spPr bwMode="auto">
            <a:xfrm>
              <a:off x="7218363" y="6684963"/>
              <a:ext cx="25400" cy="20638"/>
            </a:xfrm>
            <a:custGeom>
              <a:avLst/>
              <a:gdLst>
                <a:gd name="T0" fmla="*/ 188 w 188"/>
                <a:gd name="T1" fmla="*/ 146 h 146"/>
                <a:gd name="T2" fmla="*/ 136 w 188"/>
                <a:gd name="T3" fmla="*/ 146 h 146"/>
                <a:gd name="T4" fmla="*/ 136 w 188"/>
                <a:gd name="T5" fmla="*/ 87 h 146"/>
                <a:gd name="T6" fmla="*/ 188 w 188"/>
                <a:gd name="T7" fmla="*/ 87 h 146"/>
                <a:gd name="T8" fmla="*/ 188 w 188"/>
                <a:gd name="T9" fmla="*/ 146 h 146"/>
                <a:gd name="T10" fmla="*/ 9 w 188"/>
                <a:gd name="T11" fmla="*/ 146 h 146"/>
                <a:gd name="T12" fmla="*/ 0 w 188"/>
                <a:gd name="T13" fmla="*/ 146 h 146"/>
                <a:gd name="T14" fmla="*/ 0 w 188"/>
                <a:gd name="T15" fmla="*/ 87 h 146"/>
                <a:gd name="T16" fmla="*/ 9 w 188"/>
                <a:gd name="T17" fmla="*/ 87 h 146"/>
                <a:gd name="T18" fmla="*/ 9 w 188"/>
                <a:gd name="T19" fmla="*/ 146 h 146"/>
                <a:gd name="T20" fmla="*/ 110 w 188"/>
                <a:gd name="T21" fmla="*/ 69 h 146"/>
                <a:gd name="T22" fmla="*/ 52 w 188"/>
                <a:gd name="T23" fmla="*/ 69 h 146"/>
                <a:gd name="T24" fmla="*/ 52 w 188"/>
                <a:gd name="T25" fmla="*/ 0 h 146"/>
                <a:gd name="T26" fmla="*/ 110 w 188"/>
                <a:gd name="T27" fmla="*/ 0 h 146"/>
                <a:gd name="T28" fmla="*/ 110 w 188"/>
                <a:gd name="T29" fmla="*/ 6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46">
                  <a:moveTo>
                    <a:pt x="188" y="146"/>
                  </a:moveTo>
                  <a:lnTo>
                    <a:pt x="136" y="146"/>
                  </a:lnTo>
                  <a:lnTo>
                    <a:pt x="136" y="87"/>
                  </a:lnTo>
                  <a:lnTo>
                    <a:pt x="188" y="87"/>
                  </a:lnTo>
                  <a:lnTo>
                    <a:pt x="188" y="146"/>
                  </a:lnTo>
                  <a:moveTo>
                    <a:pt x="9" y="146"/>
                  </a:moveTo>
                  <a:lnTo>
                    <a:pt x="0" y="146"/>
                  </a:lnTo>
                  <a:lnTo>
                    <a:pt x="0" y="87"/>
                  </a:lnTo>
                  <a:lnTo>
                    <a:pt x="9" y="87"/>
                  </a:lnTo>
                  <a:lnTo>
                    <a:pt x="9" y="146"/>
                  </a:lnTo>
                  <a:moveTo>
                    <a:pt x="110" y="69"/>
                  </a:moveTo>
                  <a:lnTo>
                    <a:pt x="52" y="69"/>
                  </a:lnTo>
                  <a:lnTo>
                    <a:pt x="52" y="0"/>
                  </a:lnTo>
                  <a:lnTo>
                    <a:pt x="110" y="0"/>
                  </a:lnTo>
                  <a:lnTo>
                    <a:pt x="110" y="69"/>
                  </a:lnTo>
                </a:path>
              </a:pathLst>
            </a:custGeom>
            <a:solidFill>
              <a:srgbClr val="4646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28" name="Freeform 2514"/>
            <p:cNvSpPr>
              <a:spLocks/>
            </p:cNvSpPr>
            <p:nvPr/>
          </p:nvSpPr>
          <p:spPr bwMode="auto">
            <a:xfrm>
              <a:off x="7219950" y="6694488"/>
              <a:ext cx="17463" cy="11113"/>
            </a:xfrm>
            <a:custGeom>
              <a:avLst/>
              <a:gdLst>
                <a:gd name="T0" fmla="*/ 11 w 11"/>
                <a:gd name="T1" fmla="*/ 7 h 7"/>
                <a:gd name="T2" fmla="*/ 0 w 11"/>
                <a:gd name="T3" fmla="*/ 7 h 7"/>
                <a:gd name="T4" fmla="*/ 0 w 11"/>
                <a:gd name="T5" fmla="*/ 2 h 7"/>
                <a:gd name="T6" fmla="*/ 3 w 11"/>
                <a:gd name="T7" fmla="*/ 2 h 7"/>
                <a:gd name="T8" fmla="*/ 3 w 11"/>
                <a:gd name="T9" fmla="*/ 0 h 7"/>
                <a:gd name="T10" fmla="*/ 8 w 11"/>
                <a:gd name="T11" fmla="*/ 0 h 7"/>
                <a:gd name="T12" fmla="*/ 8 w 11"/>
                <a:gd name="T13" fmla="*/ 2 h 7"/>
                <a:gd name="T14" fmla="*/ 11 w 11"/>
                <a:gd name="T15" fmla="*/ 2 h 7"/>
                <a:gd name="T16" fmla="*/ 11 w 11"/>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11" y="7"/>
                  </a:moveTo>
                  <a:lnTo>
                    <a:pt x="0" y="7"/>
                  </a:lnTo>
                  <a:lnTo>
                    <a:pt x="0" y="2"/>
                  </a:lnTo>
                  <a:lnTo>
                    <a:pt x="3" y="2"/>
                  </a:lnTo>
                  <a:lnTo>
                    <a:pt x="3" y="0"/>
                  </a:lnTo>
                  <a:lnTo>
                    <a:pt x="8" y="0"/>
                  </a:lnTo>
                  <a:lnTo>
                    <a:pt x="8" y="2"/>
                  </a:lnTo>
                  <a:lnTo>
                    <a:pt x="11" y="2"/>
                  </a:lnTo>
                  <a:lnTo>
                    <a:pt x="11" y="7"/>
                  </a:lnTo>
                  <a:close/>
                </a:path>
              </a:pathLst>
            </a:custGeom>
            <a:solidFill>
              <a:srgbClr val="3B3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29" name="Freeform 2515"/>
            <p:cNvSpPr>
              <a:spLocks/>
            </p:cNvSpPr>
            <p:nvPr/>
          </p:nvSpPr>
          <p:spPr bwMode="auto">
            <a:xfrm>
              <a:off x="7232650" y="6637338"/>
              <a:ext cx="12700" cy="60325"/>
            </a:xfrm>
            <a:custGeom>
              <a:avLst/>
              <a:gdLst>
                <a:gd name="T0" fmla="*/ 8 w 8"/>
                <a:gd name="T1" fmla="*/ 38 h 38"/>
                <a:gd name="T2" fmla="*/ 7 w 8"/>
                <a:gd name="T3" fmla="*/ 38 h 38"/>
                <a:gd name="T4" fmla="*/ 7 w 8"/>
                <a:gd name="T5" fmla="*/ 30 h 38"/>
                <a:gd name="T6" fmla="*/ 0 w 8"/>
                <a:gd name="T7" fmla="*/ 30 h 38"/>
                <a:gd name="T8" fmla="*/ 0 w 8"/>
                <a:gd name="T9" fmla="*/ 2 h 38"/>
                <a:gd name="T10" fmla="*/ 8 w 8"/>
                <a:gd name="T11" fmla="*/ 0 h 38"/>
                <a:gd name="T12" fmla="*/ 8 w 8"/>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8" h="38">
                  <a:moveTo>
                    <a:pt x="8" y="38"/>
                  </a:moveTo>
                  <a:lnTo>
                    <a:pt x="7" y="38"/>
                  </a:lnTo>
                  <a:lnTo>
                    <a:pt x="7" y="30"/>
                  </a:lnTo>
                  <a:lnTo>
                    <a:pt x="0" y="30"/>
                  </a:lnTo>
                  <a:lnTo>
                    <a:pt x="0" y="2"/>
                  </a:lnTo>
                  <a:lnTo>
                    <a:pt x="8" y="0"/>
                  </a:lnTo>
                  <a:lnTo>
                    <a:pt x="8" y="38"/>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30" name="Freeform 2516"/>
            <p:cNvSpPr>
              <a:spLocks/>
            </p:cNvSpPr>
            <p:nvPr/>
          </p:nvSpPr>
          <p:spPr bwMode="auto">
            <a:xfrm>
              <a:off x="7232650" y="6684963"/>
              <a:ext cx="11113" cy="12700"/>
            </a:xfrm>
            <a:custGeom>
              <a:avLst/>
              <a:gdLst>
                <a:gd name="T0" fmla="*/ 7 w 7"/>
                <a:gd name="T1" fmla="*/ 8 h 8"/>
                <a:gd name="T2" fmla="*/ 3 w 7"/>
                <a:gd name="T3" fmla="*/ 8 h 8"/>
                <a:gd name="T4" fmla="*/ 3 w 7"/>
                <a:gd name="T5" fmla="*/ 6 h 8"/>
                <a:gd name="T6" fmla="*/ 0 w 7"/>
                <a:gd name="T7" fmla="*/ 6 h 8"/>
                <a:gd name="T8" fmla="*/ 0 w 7"/>
                <a:gd name="T9" fmla="*/ 0 h 8"/>
                <a:gd name="T10" fmla="*/ 7 w 7"/>
                <a:gd name="T11" fmla="*/ 0 h 8"/>
                <a:gd name="T12" fmla="*/ 7 w 7"/>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7" y="8"/>
                  </a:moveTo>
                  <a:lnTo>
                    <a:pt x="3" y="8"/>
                  </a:lnTo>
                  <a:lnTo>
                    <a:pt x="3" y="6"/>
                  </a:lnTo>
                  <a:lnTo>
                    <a:pt x="0" y="6"/>
                  </a:lnTo>
                  <a:lnTo>
                    <a:pt x="0" y="0"/>
                  </a:lnTo>
                  <a:lnTo>
                    <a:pt x="7" y="0"/>
                  </a:lnTo>
                  <a:lnTo>
                    <a:pt x="7" y="8"/>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31" name="Rectangle 2517"/>
            <p:cNvSpPr>
              <a:spLocks noChangeArrowheads="1"/>
            </p:cNvSpPr>
            <p:nvPr/>
          </p:nvSpPr>
          <p:spPr bwMode="auto">
            <a:xfrm>
              <a:off x="7232650" y="6694488"/>
              <a:ext cx="4763" cy="3175"/>
            </a:xfrm>
            <a:prstGeom prst="rect">
              <a:avLst/>
            </a:prstGeom>
            <a:solidFill>
              <a:srgbClr val="494A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32" name="Freeform 2518"/>
            <p:cNvSpPr>
              <a:spLocks/>
            </p:cNvSpPr>
            <p:nvPr/>
          </p:nvSpPr>
          <p:spPr bwMode="auto">
            <a:xfrm>
              <a:off x="7218363" y="6642100"/>
              <a:ext cx="6350" cy="42863"/>
            </a:xfrm>
            <a:custGeom>
              <a:avLst/>
              <a:gdLst>
                <a:gd name="T0" fmla="*/ 4 w 4"/>
                <a:gd name="T1" fmla="*/ 27 h 27"/>
                <a:gd name="T2" fmla="*/ 0 w 4"/>
                <a:gd name="T3" fmla="*/ 27 h 27"/>
                <a:gd name="T4" fmla="*/ 0 w 4"/>
                <a:gd name="T5" fmla="*/ 1 h 27"/>
                <a:gd name="T6" fmla="*/ 4 w 4"/>
                <a:gd name="T7" fmla="*/ 0 h 27"/>
                <a:gd name="T8" fmla="*/ 4 w 4"/>
                <a:gd name="T9" fmla="*/ 27 h 27"/>
              </a:gdLst>
              <a:ahLst/>
              <a:cxnLst>
                <a:cxn ang="0">
                  <a:pos x="T0" y="T1"/>
                </a:cxn>
                <a:cxn ang="0">
                  <a:pos x="T2" y="T3"/>
                </a:cxn>
                <a:cxn ang="0">
                  <a:pos x="T4" y="T5"/>
                </a:cxn>
                <a:cxn ang="0">
                  <a:pos x="T6" y="T7"/>
                </a:cxn>
                <a:cxn ang="0">
                  <a:pos x="T8" y="T9"/>
                </a:cxn>
              </a:cxnLst>
              <a:rect l="0" t="0" r="r" b="b"/>
              <a:pathLst>
                <a:path w="4" h="27">
                  <a:moveTo>
                    <a:pt x="4" y="27"/>
                  </a:moveTo>
                  <a:lnTo>
                    <a:pt x="0" y="27"/>
                  </a:lnTo>
                  <a:lnTo>
                    <a:pt x="0" y="1"/>
                  </a:lnTo>
                  <a:lnTo>
                    <a:pt x="4" y="0"/>
                  </a:lnTo>
                  <a:lnTo>
                    <a:pt x="4" y="27"/>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33" name="Freeform 2519"/>
            <p:cNvSpPr>
              <a:spLocks/>
            </p:cNvSpPr>
            <p:nvPr/>
          </p:nvSpPr>
          <p:spPr bwMode="auto">
            <a:xfrm>
              <a:off x="7218363" y="6684963"/>
              <a:ext cx="6350" cy="12700"/>
            </a:xfrm>
            <a:custGeom>
              <a:avLst/>
              <a:gdLst>
                <a:gd name="T0" fmla="*/ 1 w 4"/>
                <a:gd name="T1" fmla="*/ 8 h 8"/>
                <a:gd name="T2" fmla="*/ 0 w 4"/>
                <a:gd name="T3" fmla="*/ 8 h 8"/>
                <a:gd name="T4" fmla="*/ 0 w 4"/>
                <a:gd name="T5" fmla="*/ 0 h 8"/>
                <a:gd name="T6" fmla="*/ 4 w 4"/>
                <a:gd name="T7" fmla="*/ 0 h 8"/>
                <a:gd name="T8" fmla="*/ 4 w 4"/>
                <a:gd name="T9" fmla="*/ 6 h 8"/>
                <a:gd name="T10" fmla="*/ 1 w 4"/>
                <a:gd name="T11" fmla="*/ 6 h 8"/>
                <a:gd name="T12" fmla="*/ 1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1" y="8"/>
                  </a:moveTo>
                  <a:lnTo>
                    <a:pt x="0" y="8"/>
                  </a:lnTo>
                  <a:lnTo>
                    <a:pt x="0" y="0"/>
                  </a:lnTo>
                  <a:lnTo>
                    <a:pt x="4" y="0"/>
                  </a:lnTo>
                  <a:lnTo>
                    <a:pt x="4" y="6"/>
                  </a:lnTo>
                  <a:lnTo>
                    <a:pt x="1" y="6"/>
                  </a:lnTo>
                  <a:lnTo>
                    <a:pt x="1" y="8"/>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34" name="Rectangle 2520"/>
            <p:cNvSpPr>
              <a:spLocks noChangeArrowheads="1"/>
            </p:cNvSpPr>
            <p:nvPr/>
          </p:nvSpPr>
          <p:spPr bwMode="auto">
            <a:xfrm>
              <a:off x="7219950" y="6694488"/>
              <a:ext cx="4763" cy="3175"/>
            </a:xfrm>
            <a:prstGeom prst="rect">
              <a:avLst/>
            </a:prstGeom>
            <a:solidFill>
              <a:srgbClr val="494A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35" name="Rectangle 2521"/>
            <p:cNvSpPr>
              <a:spLocks noChangeArrowheads="1"/>
            </p:cNvSpPr>
            <p:nvPr/>
          </p:nvSpPr>
          <p:spPr bwMode="auto">
            <a:xfrm>
              <a:off x="7275513" y="6616700"/>
              <a:ext cx="14288" cy="19050"/>
            </a:xfrm>
            <a:prstGeom prst="rect">
              <a:avLst/>
            </a:prstGeom>
            <a:solidFill>
              <a:srgbClr val="5E60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36" name="Rectangle 2522"/>
            <p:cNvSpPr>
              <a:spLocks noChangeArrowheads="1"/>
            </p:cNvSpPr>
            <p:nvPr/>
          </p:nvSpPr>
          <p:spPr bwMode="auto">
            <a:xfrm>
              <a:off x="7294563" y="6616700"/>
              <a:ext cx="14288" cy="19050"/>
            </a:xfrm>
            <a:prstGeom prst="rect">
              <a:avLst/>
            </a:prstGeom>
            <a:solidFill>
              <a:srgbClr val="5E60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37" name="Rectangle 2523"/>
            <p:cNvSpPr>
              <a:spLocks noChangeArrowheads="1"/>
            </p:cNvSpPr>
            <p:nvPr/>
          </p:nvSpPr>
          <p:spPr bwMode="auto">
            <a:xfrm>
              <a:off x="7313613" y="6616700"/>
              <a:ext cx="7938" cy="19050"/>
            </a:xfrm>
            <a:prstGeom prst="rect">
              <a:avLst/>
            </a:prstGeom>
            <a:solidFill>
              <a:srgbClr val="5E60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38" name="Rectangle 2524"/>
            <p:cNvSpPr>
              <a:spLocks noChangeArrowheads="1"/>
            </p:cNvSpPr>
            <p:nvPr/>
          </p:nvSpPr>
          <p:spPr bwMode="auto">
            <a:xfrm>
              <a:off x="7321550" y="6616700"/>
              <a:ext cx="6350" cy="19050"/>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39" name="Rectangle 2525"/>
            <p:cNvSpPr>
              <a:spLocks noChangeArrowheads="1"/>
            </p:cNvSpPr>
            <p:nvPr/>
          </p:nvSpPr>
          <p:spPr bwMode="auto">
            <a:xfrm>
              <a:off x="7332663" y="6616700"/>
              <a:ext cx="12700" cy="19050"/>
            </a:xfrm>
            <a:prstGeom prst="rect">
              <a:avLst/>
            </a:prstGeom>
            <a:solidFill>
              <a:srgbClr val="5E60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40" name="Freeform 2526"/>
            <p:cNvSpPr>
              <a:spLocks noEditPoints="1"/>
            </p:cNvSpPr>
            <p:nvPr/>
          </p:nvSpPr>
          <p:spPr bwMode="auto">
            <a:xfrm>
              <a:off x="6932613" y="5575300"/>
              <a:ext cx="114300" cy="1050925"/>
            </a:xfrm>
            <a:custGeom>
              <a:avLst/>
              <a:gdLst>
                <a:gd name="T0" fmla="*/ 836 w 836"/>
                <a:gd name="T1" fmla="*/ 7669 h 7669"/>
                <a:gd name="T2" fmla="*/ 383 w 836"/>
                <a:gd name="T3" fmla="*/ 7669 h 7669"/>
                <a:gd name="T4" fmla="*/ 383 w 836"/>
                <a:gd name="T5" fmla="*/ 6925 h 7669"/>
                <a:gd name="T6" fmla="*/ 0 w 836"/>
                <a:gd name="T7" fmla="*/ 7144 h 7669"/>
                <a:gd name="T8" fmla="*/ 0 w 836"/>
                <a:gd name="T9" fmla="*/ 3703 h 7669"/>
                <a:gd name="T10" fmla="*/ 440 w 836"/>
                <a:gd name="T11" fmla="*/ 3499 h 7669"/>
                <a:gd name="T12" fmla="*/ 419 w 836"/>
                <a:gd name="T13" fmla="*/ 3453 h 7669"/>
                <a:gd name="T14" fmla="*/ 0 w 836"/>
                <a:gd name="T15" fmla="*/ 3648 h 7669"/>
                <a:gd name="T16" fmla="*/ 0 w 836"/>
                <a:gd name="T17" fmla="*/ 3520 h 7669"/>
                <a:gd name="T18" fmla="*/ 836 w 836"/>
                <a:gd name="T19" fmla="*/ 3120 h 7669"/>
                <a:gd name="T20" fmla="*/ 836 w 836"/>
                <a:gd name="T21" fmla="*/ 7669 h 7669"/>
                <a:gd name="T22" fmla="*/ 0 w 836"/>
                <a:gd name="T23" fmla="*/ 3464 h 7669"/>
                <a:gd name="T24" fmla="*/ 0 w 836"/>
                <a:gd name="T25" fmla="*/ 3302 h 7669"/>
                <a:gd name="T26" fmla="*/ 836 w 836"/>
                <a:gd name="T27" fmla="*/ 2913 h 7669"/>
                <a:gd name="T28" fmla="*/ 836 w 836"/>
                <a:gd name="T29" fmla="*/ 3065 h 7669"/>
                <a:gd name="T30" fmla="*/ 0 w 836"/>
                <a:gd name="T31" fmla="*/ 3464 h 7669"/>
                <a:gd name="T32" fmla="*/ 0 w 836"/>
                <a:gd name="T33" fmla="*/ 3247 h 7669"/>
                <a:gd name="T34" fmla="*/ 0 w 836"/>
                <a:gd name="T35" fmla="*/ 563 h 7669"/>
                <a:gd name="T36" fmla="*/ 836 w 836"/>
                <a:gd name="T37" fmla="*/ 0 h 7669"/>
                <a:gd name="T38" fmla="*/ 836 w 836"/>
                <a:gd name="T39" fmla="*/ 2858 h 7669"/>
                <a:gd name="T40" fmla="*/ 0 w 836"/>
                <a:gd name="T41" fmla="*/ 3247 h 7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6" h="7669">
                  <a:moveTo>
                    <a:pt x="836" y="7669"/>
                  </a:moveTo>
                  <a:lnTo>
                    <a:pt x="383" y="7669"/>
                  </a:lnTo>
                  <a:lnTo>
                    <a:pt x="383" y="6925"/>
                  </a:lnTo>
                  <a:lnTo>
                    <a:pt x="0" y="7144"/>
                  </a:lnTo>
                  <a:lnTo>
                    <a:pt x="0" y="3703"/>
                  </a:lnTo>
                  <a:lnTo>
                    <a:pt x="440" y="3499"/>
                  </a:lnTo>
                  <a:lnTo>
                    <a:pt x="419" y="3453"/>
                  </a:lnTo>
                  <a:lnTo>
                    <a:pt x="0" y="3648"/>
                  </a:lnTo>
                  <a:lnTo>
                    <a:pt x="0" y="3520"/>
                  </a:lnTo>
                  <a:lnTo>
                    <a:pt x="836" y="3120"/>
                  </a:lnTo>
                  <a:lnTo>
                    <a:pt x="836" y="7669"/>
                  </a:lnTo>
                  <a:moveTo>
                    <a:pt x="0" y="3464"/>
                  </a:moveTo>
                  <a:lnTo>
                    <a:pt x="0" y="3302"/>
                  </a:lnTo>
                  <a:lnTo>
                    <a:pt x="836" y="2913"/>
                  </a:lnTo>
                  <a:lnTo>
                    <a:pt x="836" y="3065"/>
                  </a:lnTo>
                  <a:lnTo>
                    <a:pt x="0" y="3464"/>
                  </a:lnTo>
                  <a:moveTo>
                    <a:pt x="0" y="3247"/>
                  </a:moveTo>
                  <a:lnTo>
                    <a:pt x="0" y="563"/>
                  </a:lnTo>
                  <a:lnTo>
                    <a:pt x="836" y="0"/>
                  </a:lnTo>
                  <a:lnTo>
                    <a:pt x="836" y="2858"/>
                  </a:lnTo>
                  <a:lnTo>
                    <a:pt x="0" y="3247"/>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41" name="Freeform 2527"/>
            <p:cNvSpPr>
              <a:spLocks/>
            </p:cNvSpPr>
            <p:nvPr/>
          </p:nvSpPr>
          <p:spPr bwMode="auto">
            <a:xfrm>
              <a:off x="6932613" y="5995988"/>
              <a:ext cx="114300" cy="61913"/>
            </a:xfrm>
            <a:custGeom>
              <a:avLst/>
              <a:gdLst>
                <a:gd name="T0" fmla="*/ 0 w 72"/>
                <a:gd name="T1" fmla="*/ 39 h 39"/>
                <a:gd name="T2" fmla="*/ 0 w 72"/>
                <a:gd name="T3" fmla="*/ 34 h 39"/>
                <a:gd name="T4" fmla="*/ 72 w 72"/>
                <a:gd name="T5" fmla="*/ 0 h 39"/>
                <a:gd name="T6" fmla="*/ 72 w 72"/>
                <a:gd name="T7" fmla="*/ 5 h 39"/>
                <a:gd name="T8" fmla="*/ 0 w 72"/>
                <a:gd name="T9" fmla="*/ 39 h 39"/>
              </a:gdLst>
              <a:ahLst/>
              <a:cxnLst>
                <a:cxn ang="0">
                  <a:pos x="T0" y="T1"/>
                </a:cxn>
                <a:cxn ang="0">
                  <a:pos x="T2" y="T3"/>
                </a:cxn>
                <a:cxn ang="0">
                  <a:pos x="T4" y="T5"/>
                </a:cxn>
                <a:cxn ang="0">
                  <a:pos x="T6" y="T7"/>
                </a:cxn>
                <a:cxn ang="0">
                  <a:pos x="T8" y="T9"/>
                </a:cxn>
              </a:cxnLst>
              <a:rect l="0" t="0" r="r" b="b"/>
              <a:pathLst>
                <a:path w="72" h="39">
                  <a:moveTo>
                    <a:pt x="0" y="39"/>
                  </a:moveTo>
                  <a:lnTo>
                    <a:pt x="0" y="34"/>
                  </a:lnTo>
                  <a:lnTo>
                    <a:pt x="72" y="0"/>
                  </a:lnTo>
                  <a:lnTo>
                    <a:pt x="72" y="5"/>
                  </a:lnTo>
                  <a:lnTo>
                    <a:pt x="0" y="3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42" name="Freeform 2528"/>
            <p:cNvSpPr>
              <a:spLocks/>
            </p:cNvSpPr>
            <p:nvPr/>
          </p:nvSpPr>
          <p:spPr bwMode="auto">
            <a:xfrm>
              <a:off x="6932613" y="5967413"/>
              <a:ext cx="114300" cy="60325"/>
            </a:xfrm>
            <a:custGeom>
              <a:avLst/>
              <a:gdLst>
                <a:gd name="T0" fmla="*/ 0 w 72"/>
                <a:gd name="T1" fmla="*/ 38 h 38"/>
                <a:gd name="T2" fmla="*/ 0 w 72"/>
                <a:gd name="T3" fmla="*/ 34 h 38"/>
                <a:gd name="T4" fmla="*/ 72 w 72"/>
                <a:gd name="T5" fmla="*/ 0 h 38"/>
                <a:gd name="T6" fmla="*/ 72 w 72"/>
                <a:gd name="T7" fmla="*/ 5 h 38"/>
                <a:gd name="T8" fmla="*/ 0 w 72"/>
                <a:gd name="T9" fmla="*/ 38 h 38"/>
              </a:gdLst>
              <a:ahLst/>
              <a:cxnLst>
                <a:cxn ang="0">
                  <a:pos x="T0" y="T1"/>
                </a:cxn>
                <a:cxn ang="0">
                  <a:pos x="T2" y="T3"/>
                </a:cxn>
                <a:cxn ang="0">
                  <a:pos x="T4" y="T5"/>
                </a:cxn>
                <a:cxn ang="0">
                  <a:pos x="T6" y="T7"/>
                </a:cxn>
                <a:cxn ang="0">
                  <a:pos x="T8" y="T9"/>
                </a:cxn>
              </a:cxnLst>
              <a:rect l="0" t="0" r="r" b="b"/>
              <a:pathLst>
                <a:path w="72" h="38">
                  <a:moveTo>
                    <a:pt x="0" y="38"/>
                  </a:moveTo>
                  <a:lnTo>
                    <a:pt x="0" y="34"/>
                  </a:lnTo>
                  <a:lnTo>
                    <a:pt x="72" y="0"/>
                  </a:lnTo>
                  <a:lnTo>
                    <a:pt x="72" y="5"/>
                  </a:lnTo>
                  <a:lnTo>
                    <a:pt x="0" y="3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43" name="Freeform 2529"/>
            <p:cNvSpPr>
              <a:spLocks/>
            </p:cNvSpPr>
            <p:nvPr/>
          </p:nvSpPr>
          <p:spPr bwMode="auto">
            <a:xfrm>
              <a:off x="6932613" y="6048375"/>
              <a:ext cx="60325" cy="34925"/>
            </a:xfrm>
            <a:custGeom>
              <a:avLst/>
              <a:gdLst>
                <a:gd name="T0" fmla="*/ 0 w 38"/>
                <a:gd name="T1" fmla="*/ 22 h 22"/>
                <a:gd name="T2" fmla="*/ 0 w 38"/>
                <a:gd name="T3" fmla="*/ 17 h 22"/>
                <a:gd name="T4" fmla="*/ 36 w 38"/>
                <a:gd name="T5" fmla="*/ 0 h 22"/>
                <a:gd name="T6" fmla="*/ 38 w 38"/>
                <a:gd name="T7" fmla="*/ 4 h 22"/>
                <a:gd name="T8" fmla="*/ 0 w 38"/>
                <a:gd name="T9" fmla="*/ 22 h 22"/>
              </a:gdLst>
              <a:ahLst/>
              <a:cxnLst>
                <a:cxn ang="0">
                  <a:pos x="T0" y="T1"/>
                </a:cxn>
                <a:cxn ang="0">
                  <a:pos x="T2" y="T3"/>
                </a:cxn>
                <a:cxn ang="0">
                  <a:pos x="T4" y="T5"/>
                </a:cxn>
                <a:cxn ang="0">
                  <a:pos x="T6" y="T7"/>
                </a:cxn>
                <a:cxn ang="0">
                  <a:pos x="T8" y="T9"/>
                </a:cxn>
              </a:cxnLst>
              <a:rect l="0" t="0" r="r" b="b"/>
              <a:pathLst>
                <a:path w="38" h="22">
                  <a:moveTo>
                    <a:pt x="0" y="22"/>
                  </a:moveTo>
                  <a:lnTo>
                    <a:pt x="0" y="17"/>
                  </a:lnTo>
                  <a:lnTo>
                    <a:pt x="36" y="0"/>
                  </a:lnTo>
                  <a:lnTo>
                    <a:pt x="38" y="4"/>
                  </a:lnTo>
                  <a:lnTo>
                    <a:pt x="0" y="2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44" name="Rectangle 2530"/>
            <p:cNvSpPr>
              <a:spLocks noChangeArrowheads="1"/>
            </p:cNvSpPr>
            <p:nvPr/>
          </p:nvSpPr>
          <p:spPr bwMode="auto">
            <a:xfrm>
              <a:off x="6985000" y="6626225"/>
              <a:ext cx="61913" cy="79375"/>
            </a:xfrm>
            <a:prstGeom prst="rect">
              <a:avLst/>
            </a:prstGeom>
            <a:solidFill>
              <a:srgbClr val="A8A8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45" name="Freeform 2531"/>
            <p:cNvSpPr>
              <a:spLocks/>
            </p:cNvSpPr>
            <p:nvPr/>
          </p:nvSpPr>
          <p:spPr bwMode="auto">
            <a:xfrm>
              <a:off x="6932613" y="6524625"/>
              <a:ext cx="52388" cy="101600"/>
            </a:xfrm>
            <a:custGeom>
              <a:avLst/>
              <a:gdLst>
                <a:gd name="T0" fmla="*/ 33 w 33"/>
                <a:gd name="T1" fmla="*/ 64 h 64"/>
                <a:gd name="T2" fmla="*/ 27 w 33"/>
                <a:gd name="T3" fmla="*/ 64 h 64"/>
                <a:gd name="T4" fmla="*/ 27 w 33"/>
                <a:gd name="T5" fmla="*/ 31 h 64"/>
                <a:gd name="T6" fmla="*/ 19 w 33"/>
                <a:gd name="T7" fmla="*/ 37 h 64"/>
                <a:gd name="T8" fmla="*/ 19 w 33"/>
                <a:gd name="T9" fmla="*/ 64 h 64"/>
                <a:gd name="T10" fmla="*/ 19 w 33"/>
                <a:gd name="T11" fmla="*/ 64 h 64"/>
                <a:gd name="T12" fmla="*/ 19 w 33"/>
                <a:gd name="T13" fmla="*/ 53 h 64"/>
                <a:gd name="T14" fmla="*/ 0 w 33"/>
                <a:gd name="T15" fmla="*/ 53 h 64"/>
                <a:gd name="T16" fmla="*/ 0 w 33"/>
                <a:gd name="T17" fmla="*/ 19 h 64"/>
                <a:gd name="T18" fmla="*/ 33 w 33"/>
                <a:gd name="T19" fmla="*/ 0 h 64"/>
                <a:gd name="T20" fmla="*/ 33 w 33"/>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64">
                  <a:moveTo>
                    <a:pt x="33" y="64"/>
                  </a:moveTo>
                  <a:lnTo>
                    <a:pt x="27" y="64"/>
                  </a:lnTo>
                  <a:lnTo>
                    <a:pt x="27" y="31"/>
                  </a:lnTo>
                  <a:lnTo>
                    <a:pt x="19" y="37"/>
                  </a:lnTo>
                  <a:lnTo>
                    <a:pt x="19" y="64"/>
                  </a:lnTo>
                  <a:lnTo>
                    <a:pt x="19" y="64"/>
                  </a:lnTo>
                  <a:lnTo>
                    <a:pt x="19" y="53"/>
                  </a:lnTo>
                  <a:lnTo>
                    <a:pt x="0" y="53"/>
                  </a:lnTo>
                  <a:lnTo>
                    <a:pt x="0" y="19"/>
                  </a:lnTo>
                  <a:lnTo>
                    <a:pt x="33" y="0"/>
                  </a:lnTo>
                  <a:lnTo>
                    <a:pt x="33" y="64"/>
                  </a:lnTo>
                  <a:close/>
                </a:path>
              </a:pathLst>
            </a:custGeom>
            <a:solidFill>
              <a:srgbClr val="B9B8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46" name="Freeform 2532"/>
            <p:cNvSpPr>
              <a:spLocks/>
            </p:cNvSpPr>
            <p:nvPr/>
          </p:nvSpPr>
          <p:spPr bwMode="auto">
            <a:xfrm>
              <a:off x="6962775" y="6626225"/>
              <a:ext cx="22225" cy="79375"/>
            </a:xfrm>
            <a:custGeom>
              <a:avLst/>
              <a:gdLst>
                <a:gd name="T0" fmla="*/ 14 w 14"/>
                <a:gd name="T1" fmla="*/ 50 h 50"/>
                <a:gd name="T2" fmla="*/ 0 w 14"/>
                <a:gd name="T3" fmla="*/ 50 h 50"/>
                <a:gd name="T4" fmla="*/ 0 w 14"/>
                <a:gd name="T5" fmla="*/ 0 h 50"/>
                <a:gd name="T6" fmla="*/ 0 w 14"/>
                <a:gd name="T7" fmla="*/ 0 h 50"/>
                <a:gd name="T8" fmla="*/ 0 w 14"/>
                <a:gd name="T9" fmla="*/ 32 h 50"/>
                <a:gd name="T10" fmla="*/ 8 w 14"/>
                <a:gd name="T11" fmla="*/ 32 h 50"/>
                <a:gd name="T12" fmla="*/ 8 w 14"/>
                <a:gd name="T13" fmla="*/ 0 h 50"/>
                <a:gd name="T14" fmla="*/ 14 w 14"/>
                <a:gd name="T15" fmla="*/ 0 h 50"/>
                <a:gd name="T16" fmla="*/ 14 w 14"/>
                <a:gd name="T1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4" y="50"/>
                  </a:moveTo>
                  <a:lnTo>
                    <a:pt x="0" y="50"/>
                  </a:lnTo>
                  <a:lnTo>
                    <a:pt x="0" y="0"/>
                  </a:lnTo>
                  <a:lnTo>
                    <a:pt x="0" y="0"/>
                  </a:lnTo>
                  <a:lnTo>
                    <a:pt x="0" y="32"/>
                  </a:lnTo>
                  <a:lnTo>
                    <a:pt x="8" y="32"/>
                  </a:lnTo>
                  <a:lnTo>
                    <a:pt x="8" y="0"/>
                  </a:lnTo>
                  <a:lnTo>
                    <a:pt x="14" y="0"/>
                  </a:lnTo>
                  <a:lnTo>
                    <a:pt x="14" y="50"/>
                  </a:lnTo>
                  <a:close/>
                </a:path>
              </a:pathLst>
            </a:custGeom>
            <a:solidFill>
              <a:srgbClr val="9697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47" name="Freeform 2533"/>
            <p:cNvSpPr>
              <a:spLocks/>
            </p:cNvSpPr>
            <p:nvPr/>
          </p:nvSpPr>
          <p:spPr bwMode="auto">
            <a:xfrm>
              <a:off x="6932613" y="6608763"/>
              <a:ext cx="30163" cy="96838"/>
            </a:xfrm>
            <a:custGeom>
              <a:avLst/>
              <a:gdLst>
                <a:gd name="T0" fmla="*/ 15 w 19"/>
                <a:gd name="T1" fmla="*/ 61 h 61"/>
                <a:gd name="T2" fmla="*/ 0 w 19"/>
                <a:gd name="T3" fmla="*/ 61 h 61"/>
                <a:gd name="T4" fmla="*/ 0 w 19"/>
                <a:gd name="T5" fmla="*/ 0 h 61"/>
                <a:gd name="T6" fmla="*/ 19 w 19"/>
                <a:gd name="T7" fmla="*/ 0 h 61"/>
                <a:gd name="T8" fmla="*/ 19 w 19"/>
                <a:gd name="T9" fmla="*/ 11 h 61"/>
                <a:gd name="T10" fmla="*/ 15 w 19"/>
                <a:gd name="T11" fmla="*/ 11 h 61"/>
                <a:gd name="T12" fmla="*/ 15 w 19"/>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19" h="61">
                  <a:moveTo>
                    <a:pt x="15" y="61"/>
                  </a:moveTo>
                  <a:lnTo>
                    <a:pt x="0" y="61"/>
                  </a:lnTo>
                  <a:lnTo>
                    <a:pt x="0" y="0"/>
                  </a:lnTo>
                  <a:lnTo>
                    <a:pt x="19" y="0"/>
                  </a:lnTo>
                  <a:lnTo>
                    <a:pt x="19" y="11"/>
                  </a:lnTo>
                  <a:lnTo>
                    <a:pt x="15" y="11"/>
                  </a:lnTo>
                  <a:lnTo>
                    <a:pt x="15" y="61"/>
                  </a:lnTo>
                  <a:close/>
                </a:path>
              </a:pathLst>
            </a:custGeom>
            <a:solidFill>
              <a:srgbClr val="6668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48" name="Rectangle 2534"/>
            <p:cNvSpPr>
              <a:spLocks noChangeArrowheads="1"/>
            </p:cNvSpPr>
            <p:nvPr/>
          </p:nvSpPr>
          <p:spPr bwMode="auto">
            <a:xfrm>
              <a:off x="6956425" y="6626225"/>
              <a:ext cx="6350" cy="79375"/>
            </a:xfrm>
            <a:prstGeom prst="rect">
              <a:avLst/>
            </a:prstGeom>
            <a:solidFill>
              <a:srgbClr val="5455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49" name="Freeform 2535"/>
            <p:cNvSpPr>
              <a:spLocks/>
            </p:cNvSpPr>
            <p:nvPr/>
          </p:nvSpPr>
          <p:spPr bwMode="auto">
            <a:xfrm>
              <a:off x="6962775" y="6573838"/>
              <a:ext cx="12700" cy="52388"/>
            </a:xfrm>
            <a:custGeom>
              <a:avLst/>
              <a:gdLst>
                <a:gd name="T0" fmla="*/ 8 w 8"/>
                <a:gd name="T1" fmla="*/ 33 h 33"/>
                <a:gd name="T2" fmla="*/ 0 w 8"/>
                <a:gd name="T3" fmla="*/ 33 h 33"/>
                <a:gd name="T4" fmla="*/ 0 w 8"/>
                <a:gd name="T5" fmla="*/ 6 h 33"/>
                <a:gd name="T6" fmla="*/ 8 w 8"/>
                <a:gd name="T7" fmla="*/ 0 h 33"/>
                <a:gd name="T8" fmla="*/ 8 w 8"/>
                <a:gd name="T9" fmla="*/ 33 h 33"/>
              </a:gdLst>
              <a:ahLst/>
              <a:cxnLst>
                <a:cxn ang="0">
                  <a:pos x="T0" y="T1"/>
                </a:cxn>
                <a:cxn ang="0">
                  <a:pos x="T2" y="T3"/>
                </a:cxn>
                <a:cxn ang="0">
                  <a:pos x="T4" y="T5"/>
                </a:cxn>
                <a:cxn ang="0">
                  <a:pos x="T6" y="T7"/>
                </a:cxn>
                <a:cxn ang="0">
                  <a:pos x="T8" y="T9"/>
                </a:cxn>
              </a:cxnLst>
              <a:rect l="0" t="0" r="r" b="b"/>
              <a:pathLst>
                <a:path w="8" h="33">
                  <a:moveTo>
                    <a:pt x="8" y="33"/>
                  </a:moveTo>
                  <a:lnTo>
                    <a:pt x="0" y="33"/>
                  </a:lnTo>
                  <a:lnTo>
                    <a:pt x="0" y="6"/>
                  </a:lnTo>
                  <a:lnTo>
                    <a:pt x="8" y="0"/>
                  </a:lnTo>
                  <a:lnTo>
                    <a:pt x="8" y="33"/>
                  </a:lnTo>
                  <a:close/>
                </a:path>
              </a:pathLst>
            </a:custGeom>
            <a:solidFill>
              <a:srgbClr val="9E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50" name="Rectangle 2536"/>
            <p:cNvSpPr>
              <a:spLocks noChangeArrowheads="1"/>
            </p:cNvSpPr>
            <p:nvPr/>
          </p:nvSpPr>
          <p:spPr bwMode="auto">
            <a:xfrm>
              <a:off x="6962775" y="6626225"/>
              <a:ext cx="12700" cy="50800"/>
            </a:xfrm>
            <a:prstGeom prst="rect">
              <a:avLst/>
            </a:prstGeom>
            <a:solidFill>
              <a:srgbClr val="8182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51" name="Freeform 2537"/>
            <p:cNvSpPr>
              <a:spLocks noEditPoints="1"/>
            </p:cNvSpPr>
            <p:nvPr/>
          </p:nvSpPr>
          <p:spPr bwMode="auto">
            <a:xfrm>
              <a:off x="6804025" y="5575300"/>
              <a:ext cx="128588" cy="1033463"/>
            </a:xfrm>
            <a:custGeom>
              <a:avLst/>
              <a:gdLst>
                <a:gd name="T0" fmla="*/ 439 w 932"/>
                <a:gd name="T1" fmla="*/ 7535 h 7535"/>
                <a:gd name="T2" fmla="*/ 618 w 932"/>
                <a:gd name="T3" fmla="*/ 3849 h 7535"/>
                <a:gd name="T4" fmla="*/ 668 w 932"/>
                <a:gd name="T5" fmla="*/ 5989 h 7535"/>
                <a:gd name="T6" fmla="*/ 836 w 932"/>
                <a:gd name="T7" fmla="*/ 3747 h 7535"/>
                <a:gd name="T8" fmla="*/ 451 w 932"/>
                <a:gd name="T9" fmla="*/ 7332 h 7535"/>
                <a:gd name="T10" fmla="*/ 389 w 932"/>
                <a:gd name="T11" fmla="*/ 7535 h 7535"/>
                <a:gd name="T12" fmla="*/ 0 w 932"/>
                <a:gd name="T13" fmla="*/ 5756 h 7535"/>
                <a:gd name="T14" fmla="*/ 66 w 932"/>
                <a:gd name="T15" fmla="*/ 6715 h 7535"/>
                <a:gd name="T16" fmla="*/ 116 w 932"/>
                <a:gd name="T17" fmla="*/ 5719 h 7535"/>
                <a:gd name="T18" fmla="*/ 268 w 932"/>
                <a:gd name="T19" fmla="*/ 5618 h 7535"/>
                <a:gd name="T20" fmla="*/ 116 w 932"/>
                <a:gd name="T21" fmla="*/ 5383 h 7535"/>
                <a:gd name="T22" fmla="*/ 66 w 932"/>
                <a:gd name="T23" fmla="*/ 5682 h 7535"/>
                <a:gd name="T24" fmla="*/ 0 w 932"/>
                <a:gd name="T25" fmla="*/ 3964 h 7535"/>
                <a:gd name="T26" fmla="*/ 389 w 932"/>
                <a:gd name="T27" fmla="*/ 7535 h 7535"/>
                <a:gd name="T28" fmla="*/ 0 w 932"/>
                <a:gd name="T29" fmla="*/ 627 h 7535"/>
                <a:gd name="T30" fmla="*/ 932 w 932"/>
                <a:gd name="T31" fmla="*/ 563 h 7535"/>
                <a:gd name="T32" fmla="*/ 875 w 932"/>
                <a:gd name="T33" fmla="*/ 585 h 7535"/>
                <a:gd name="T34" fmla="*/ 191 w 932"/>
                <a:gd name="T35" fmla="*/ 1286 h 7535"/>
                <a:gd name="T36" fmla="*/ 836 w 932"/>
                <a:gd name="T37" fmla="*/ 960 h 7535"/>
                <a:gd name="T38" fmla="*/ 191 w 932"/>
                <a:gd name="T39" fmla="*/ 1711 h 7535"/>
                <a:gd name="T40" fmla="*/ 836 w 932"/>
                <a:gd name="T41" fmla="*/ 1823 h 7535"/>
                <a:gd name="T42" fmla="*/ 191 w 932"/>
                <a:gd name="T43" fmla="*/ 2715 h 7535"/>
                <a:gd name="T44" fmla="*/ 836 w 932"/>
                <a:gd name="T45" fmla="*/ 3291 h 7535"/>
                <a:gd name="T46" fmla="*/ 668 w 932"/>
                <a:gd name="T47" fmla="*/ 3228 h 7535"/>
                <a:gd name="T48" fmla="*/ 618 w 932"/>
                <a:gd name="T49" fmla="*/ 3393 h 7535"/>
                <a:gd name="T50" fmla="*/ 439 w 932"/>
                <a:gd name="T51" fmla="*/ 2948 h 7535"/>
                <a:gd name="T52" fmla="*/ 389 w 932"/>
                <a:gd name="T53" fmla="*/ 3723 h 7535"/>
                <a:gd name="T54" fmla="*/ 439 w 932"/>
                <a:gd name="T55" fmla="*/ 3877 h 7535"/>
                <a:gd name="T56" fmla="*/ 618 w 932"/>
                <a:gd name="T57" fmla="*/ 3670 h 7535"/>
                <a:gd name="T58" fmla="*/ 439 w 932"/>
                <a:gd name="T59" fmla="*/ 3877 h 7535"/>
                <a:gd name="T60" fmla="*/ 668 w 932"/>
                <a:gd name="T61" fmla="*/ 3646 h 7535"/>
                <a:gd name="T62" fmla="*/ 836 w 932"/>
                <a:gd name="T63" fmla="*/ 3692 h 7535"/>
                <a:gd name="T64" fmla="*/ 439 w 932"/>
                <a:gd name="T65" fmla="*/ 3699 h 7535"/>
                <a:gd name="T66" fmla="*/ 618 w 932"/>
                <a:gd name="T67" fmla="*/ 3448 h 7535"/>
                <a:gd name="T68" fmla="*/ 439 w 932"/>
                <a:gd name="T69" fmla="*/ 3699 h 7535"/>
                <a:gd name="T70" fmla="*/ 668 w 932"/>
                <a:gd name="T71" fmla="*/ 3425 h 7535"/>
                <a:gd name="T72" fmla="*/ 836 w 932"/>
                <a:gd name="T73" fmla="*/ 3510 h 7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2" h="7535">
                  <a:moveTo>
                    <a:pt x="451" y="7535"/>
                  </a:moveTo>
                  <a:lnTo>
                    <a:pt x="439" y="7535"/>
                  </a:lnTo>
                  <a:lnTo>
                    <a:pt x="439" y="3932"/>
                  </a:lnTo>
                  <a:lnTo>
                    <a:pt x="618" y="3849"/>
                  </a:lnTo>
                  <a:lnTo>
                    <a:pt x="618" y="5989"/>
                  </a:lnTo>
                  <a:lnTo>
                    <a:pt x="668" y="5989"/>
                  </a:lnTo>
                  <a:lnTo>
                    <a:pt x="668" y="3826"/>
                  </a:lnTo>
                  <a:lnTo>
                    <a:pt x="836" y="3747"/>
                  </a:lnTo>
                  <a:lnTo>
                    <a:pt x="836" y="7332"/>
                  </a:lnTo>
                  <a:lnTo>
                    <a:pt x="451" y="7332"/>
                  </a:lnTo>
                  <a:lnTo>
                    <a:pt x="451" y="7535"/>
                  </a:lnTo>
                  <a:moveTo>
                    <a:pt x="389" y="7535"/>
                  </a:moveTo>
                  <a:lnTo>
                    <a:pt x="0" y="7535"/>
                  </a:lnTo>
                  <a:lnTo>
                    <a:pt x="0" y="5756"/>
                  </a:lnTo>
                  <a:lnTo>
                    <a:pt x="66" y="5735"/>
                  </a:lnTo>
                  <a:lnTo>
                    <a:pt x="66" y="6715"/>
                  </a:lnTo>
                  <a:lnTo>
                    <a:pt x="116" y="6715"/>
                  </a:lnTo>
                  <a:lnTo>
                    <a:pt x="116" y="5719"/>
                  </a:lnTo>
                  <a:lnTo>
                    <a:pt x="283" y="5666"/>
                  </a:lnTo>
                  <a:lnTo>
                    <a:pt x="268" y="5618"/>
                  </a:lnTo>
                  <a:lnTo>
                    <a:pt x="116" y="5667"/>
                  </a:lnTo>
                  <a:lnTo>
                    <a:pt x="116" y="5383"/>
                  </a:lnTo>
                  <a:lnTo>
                    <a:pt x="66" y="5383"/>
                  </a:lnTo>
                  <a:lnTo>
                    <a:pt x="66" y="5682"/>
                  </a:lnTo>
                  <a:lnTo>
                    <a:pt x="0" y="5704"/>
                  </a:lnTo>
                  <a:lnTo>
                    <a:pt x="0" y="3964"/>
                  </a:lnTo>
                  <a:lnTo>
                    <a:pt x="389" y="3779"/>
                  </a:lnTo>
                  <a:lnTo>
                    <a:pt x="389" y="7535"/>
                  </a:lnTo>
                  <a:moveTo>
                    <a:pt x="0" y="3909"/>
                  </a:moveTo>
                  <a:lnTo>
                    <a:pt x="0" y="627"/>
                  </a:lnTo>
                  <a:lnTo>
                    <a:pt x="932" y="0"/>
                  </a:lnTo>
                  <a:lnTo>
                    <a:pt x="932" y="563"/>
                  </a:lnTo>
                  <a:lnTo>
                    <a:pt x="875" y="601"/>
                  </a:lnTo>
                  <a:lnTo>
                    <a:pt x="875" y="585"/>
                  </a:lnTo>
                  <a:lnTo>
                    <a:pt x="191" y="1025"/>
                  </a:lnTo>
                  <a:lnTo>
                    <a:pt x="191" y="1286"/>
                  </a:lnTo>
                  <a:lnTo>
                    <a:pt x="836" y="871"/>
                  </a:lnTo>
                  <a:lnTo>
                    <a:pt x="836" y="960"/>
                  </a:lnTo>
                  <a:lnTo>
                    <a:pt x="191" y="1376"/>
                  </a:lnTo>
                  <a:lnTo>
                    <a:pt x="191" y="1711"/>
                  </a:lnTo>
                  <a:lnTo>
                    <a:pt x="836" y="1296"/>
                  </a:lnTo>
                  <a:lnTo>
                    <a:pt x="836" y="1823"/>
                  </a:lnTo>
                  <a:lnTo>
                    <a:pt x="191" y="2239"/>
                  </a:lnTo>
                  <a:lnTo>
                    <a:pt x="191" y="2715"/>
                  </a:lnTo>
                  <a:lnTo>
                    <a:pt x="836" y="2299"/>
                  </a:lnTo>
                  <a:lnTo>
                    <a:pt x="836" y="3291"/>
                  </a:lnTo>
                  <a:lnTo>
                    <a:pt x="668" y="3370"/>
                  </a:lnTo>
                  <a:lnTo>
                    <a:pt x="668" y="3228"/>
                  </a:lnTo>
                  <a:lnTo>
                    <a:pt x="618" y="3228"/>
                  </a:lnTo>
                  <a:lnTo>
                    <a:pt x="618" y="3393"/>
                  </a:lnTo>
                  <a:lnTo>
                    <a:pt x="439" y="3476"/>
                  </a:lnTo>
                  <a:lnTo>
                    <a:pt x="439" y="2948"/>
                  </a:lnTo>
                  <a:lnTo>
                    <a:pt x="389" y="2948"/>
                  </a:lnTo>
                  <a:lnTo>
                    <a:pt x="389" y="3723"/>
                  </a:lnTo>
                  <a:lnTo>
                    <a:pt x="0" y="3909"/>
                  </a:lnTo>
                  <a:moveTo>
                    <a:pt x="439" y="3877"/>
                  </a:moveTo>
                  <a:lnTo>
                    <a:pt x="439" y="3755"/>
                  </a:lnTo>
                  <a:lnTo>
                    <a:pt x="618" y="3670"/>
                  </a:lnTo>
                  <a:lnTo>
                    <a:pt x="618" y="3794"/>
                  </a:lnTo>
                  <a:lnTo>
                    <a:pt x="439" y="3877"/>
                  </a:lnTo>
                  <a:moveTo>
                    <a:pt x="668" y="3771"/>
                  </a:moveTo>
                  <a:lnTo>
                    <a:pt x="668" y="3646"/>
                  </a:lnTo>
                  <a:lnTo>
                    <a:pt x="836" y="3565"/>
                  </a:lnTo>
                  <a:lnTo>
                    <a:pt x="836" y="3692"/>
                  </a:lnTo>
                  <a:lnTo>
                    <a:pt x="668" y="3771"/>
                  </a:lnTo>
                  <a:moveTo>
                    <a:pt x="439" y="3699"/>
                  </a:moveTo>
                  <a:lnTo>
                    <a:pt x="439" y="3531"/>
                  </a:lnTo>
                  <a:lnTo>
                    <a:pt x="618" y="3448"/>
                  </a:lnTo>
                  <a:lnTo>
                    <a:pt x="618" y="3614"/>
                  </a:lnTo>
                  <a:lnTo>
                    <a:pt x="439" y="3699"/>
                  </a:lnTo>
                  <a:moveTo>
                    <a:pt x="668" y="3590"/>
                  </a:moveTo>
                  <a:lnTo>
                    <a:pt x="668" y="3425"/>
                  </a:lnTo>
                  <a:lnTo>
                    <a:pt x="836" y="3346"/>
                  </a:lnTo>
                  <a:lnTo>
                    <a:pt x="836" y="3510"/>
                  </a:lnTo>
                  <a:lnTo>
                    <a:pt x="668" y="3590"/>
                  </a:lnTo>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52" name="Freeform 2538"/>
            <p:cNvSpPr>
              <a:spLocks noEditPoints="1"/>
            </p:cNvSpPr>
            <p:nvPr/>
          </p:nvSpPr>
          <p:spPr bwMode="auto">
            <a:xfrm>
              <a:off x="6804025" y="6056313"/>
              <a:ext cx="115888" cy="63500"/>
            </a:xfrm>
            <a:custGeom>
              <a:avLst/>
              <a:gdLst>
                <a:gd name="T0" fmla="*/ 0 w 836"/>
                <a:gd name="T1" fmla="*/ 454 h 454"/>
                <a:gd name="T2" fmla="*/ 0 w 836"/>
                <a:gd name="T3" fmla="*/ 399 h 454"/>
                <a:gd name="T4" fmla="*/ 389 w 836"/>
                <a:gd name="T5" fmla="*/ 213 h 454"/>
                <a:gd name="T6" fmla="*/ 389 w 836"/>
                <a:gd name="T7" fmla="*/ 269 h 454"/>
                <a:gd name="T8" fmla="*/ 0 w 836"/>
                <a:gd name="T9" fmla="*/ 454 h 454"/>
                <a:gd name="T10" fmla="*/ 439 w 836"/>
                <a:gd name="T11" fmla="*/ 245 h 454"/>
                <a:gd name="T12" fmla="*/ 439 w 836"/>
                <a:gd name="T13" fmla="*/ 189 h 454"/>
                <a:gd name="T14" fmla="*/ 618 w 836"/>
                <a:gd name="T15" fmla="*/ 104 h 454"/>
                <a:gd name="T16" fmla="*/ 618 w 836"/>
                <a:gd name="T17" fmla="*/ 160 h 454"/>
                <a:gd name="T18" fmla="*/ 439 w 836"/>
                <a:gd name="T19" fmla="*/ 245 h 454"/>
                <a:gd name="T20" fmla="*/ 668 w 836"/>
                <a:gd name="T21" fmla="*/ 136 h 454"/>
                <a:gd name="T22" fmla="*/ 668 w 836"/>
                <a:gd name="T23" fmla="*/ 80 h 454"/>
                <a:gd name="T24" fmla="*/ 836 w 836"/>
                <a:gd name="T25" fmla="*/ 0 h 454"/>
                <a:gd name="T26" fmla="*/ 836 w 836"/>
                <a:gd name="T27" fmla="*/ 55 h 454"/>
                <a:gd name="T28" fmla="*/ 668 w 836"/>
                <a:gd name="T29" fmla="*/ 13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6" h="454">
                  <a:moveTo>
                    <a:pt x="0" y="454"/>
                  </a:moveTo>
                  <a:lnTo>
                    <a:pt x="0" y="399"/>
                  </a:lnTo>
                  <a:lnTo>
                    <a:pt x="389" y="213"/>
                  </a:lnTo>
                  <a:lnTo>
                    <a:pt x="389" y="269"/>
                  </a:lnTo>
                  <a:lnTo>
                    <a:pt x="0" y="454"/>
                  </a:lnTo>
                  <a:moveTo>
                    <a:pt x="439" y="245"/>
                  </a:moveTo>
                  <a:lnTo>
                    <a:pt x="439" y="189"/>
                  </a:lnTo>
                  <a:lnTo>
                    <a:pt x="618" y="104"/>
                  </a:lnTo>
                  <a:lnTo>
                    <a:pt x="618" y="160"/>
                  </a:lnTo>
                  <a:lnTo>
                    <a:pt x="439" y="245"/>
                  </a:lnTo>
                  <a:moveTo>
                    <a:pt x="668" y="136"/>
                  </a:moveTo>
                  <a:lnTo>
                    <a:pt x="668" y="80"/>
                  </a:lnTo>
                  <a:lnTo>
                    <a:pt x="836" y="0"/>
                  </a:lnTo>
                  <a:lnTo>
                    <a:pt x="836" y="55"/>
                  </a:lnTo>
                  <a:lnTo>
                    <a:pt x="668" y="13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53" name="Freeform 2539"/>
            <p:cNvSpPr>
              <a:spLocks/>
            </p:cNvSpPr>
            <p:nvPr/>
          </p:nvSpPr>
          <p:spPr bwMode="auto">
            <a:xfrm>
              <a:off x="6858000" y="5980113"/>
              <a:ext cx="6350" cy="628650"/>
            </a:xfrm>
            <a:custGeom>
              <a:avLst/>
              <a:gdLst>
                <a:gd name="T0" fmla="*/ 4 w 4"/>
                <a:gd name="T1" fmla="*/ 396 h 396"/>
                <a:gd name="T2" fmla="*/ 0 w 4"/>
                <a:gd name="T3" fmla="*/ 396 h 396"/>
                <a:gd name="T4" fmla="*/ 0 w 4"/>
                <a:gd name="T5" fmla="*/ 0 h 396"/>
                <a:gd name="T6" fmla="*/ 4 w 4"/>
                <a:gd name="T7" fmla="*/ 0 h 396"/>
                <a:gd name="T8" fmla="*/ 4 w 4"/>
                <a:gd name="T9" fmla="*/ 45 h 396"/>
                <a:gd name="T10" fmla="*/ 1 w 4"/>
                <a:gd name="T11" fmla="*/ 47 h 396"/>
                <a:gd name="T12" fmla="*/ 3 w 4"/>
                <a:gd name="T13" fmla="*/ 51 h 396"/>
                <a:gd name="T14" fmla="*/ 4 w 4"/>
                <a:gd name="T15" fmla="*/ 50 h 396"/>
                <a:gd name="T16" fmla="*/ 4 w 4"/>
                <a:gd name="T17" fmla="*/ 80 h 396"/>
                <a:gd name="T18" fmla="*/ 1 w 4"/>
                <a:gd name="T19" fmla="*/ 81 h 396"/>
                <a:gd name="T20" fmla="*/ 3 w 4"/>
                <a:gd name="T21" fmla="*/ 85 h 396"/>
                <a:gd name="T22" fmla="*/ 4 w 4"/>
                <a:gd name="T23" fmla="*/ 85 h 396"/>
                <a:gd name="T24" fmla="*/ 4 w 4"/>
                <a:gd name="T25" fmla="*/ 39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396">
                  <a:moveTo>
                    <a:pt x="4" y="396"/>
                  </a:moveTo>
                  <a:lnTo>
                    <a:pt x="0" y="396"/>
                  </a:lnTo>
                  <a:lnTo>
                    <a:pt x="0" y="0"/>
                  </a:lnTo>
                  <a:lnTo>
                    <a:pt x="4" y="0"/>
                  </a:lnTo>
                  <a:lnTo>
                    <a:pt x="4" y="45"/>
                  </a:lnTo>
                  <a:lnTo>
                    <a:pt x="1" y="47"/>
                  </a:lnTo>
                  <a:lnTo>
                    <a:pt x="3" y="51"/>
                  </a:lnTo>
                  <a:lnTo>
                    <a:pt x="4" y="50"/>
                  </a:lnTo>
                  <a:lnTo>
                    <a:pt x="4" y="80"/>
                  </a:lnTo>
                  <a:lnTo>
                    <a:pt x="1" y="81"/>
                  </a:lnTo>
                  <a:lnTo>
                    <a:pt x="3" y="85"/>
                  </a:lnTo>
                  <a:lnTo>
                    <a:pt x="4" y="85"/>
                  </a:lnTo>
                  <a:lnTo>
                    <a:pt x="4" y="396"/>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54" name="Freeform 2540"/>
            <p:cNvSpPr>
              <a:spLocks noEditPoints="1"/>
            </p:cNvSpPr>
            <p:nvPr/>
          </p:nvSpPr>
          <p:spPr bwMode="auto">
            <a:xfrm>
              <a:off x="6859588" y="6026150"/>
              <a:ext cx="60325" cy="34925"/>
            </a:xfrm>
            <a:custGeom>
              <a:avLst/>
              <a:gdLst>
                <a:gd name="T0" fmla="*/ 21 w 433"/>
                <a:gd name="T1" fmla="*/ 247 h 247"/>
                <a:gd name="T2" fmla="*/ 0 w 433"/>
                <a:gd name="T3" fmla="*/ 201 h 247"/>
                <a:gd name="T4" fmla="*/ 36 w 433"/>
                <a:gd name="T5" fmla="*/ 185 h 247"/>
                <a:gd name="T6" fmla="*/ 215 w 433"/>
                <a:gd name="T7" fmla="*/ 102 h 247"/>
                <a:gd name="T8" fmla="*/ 215 w 433"/>
                <a:gd name="T9" fmla="*/ 157 h 247"/>
                <a:gd name="T10" fmla="*/ 36 w 433"/>
                <a:gd name="T11" fmla="*/ 240 h 247"/>
                <a:gd name="T12" fmla="*/ 21 w 433"/>
                <a:gd name="T13" fmla="*/ 247 h 247"/>
                <a:gd name="T14" fmla="*/ 265 w 433"/>
                <a:gd name="T15" fmla="*/ 134 h 247"/>
                <a:gd name="T16" fmla="*/ 265 w 433"/>
                <a:gd name="T17" fmla="*/ 79 h 247"/>
                <a:gd name="T18" fmla="*/ 433 w 433"/>
                <a:gd name="T19" fmla="*/ 0 h 247"/>
                <a:gd name="T20" fmla="*/ 433 w 433"/>
                <a:gd name="T21" fmla="*/ 55 h 247"/>
                <a:gd name="T22" fmla="*/ 265 w 433"/>
                <a:gd name="T23" fmla="*/ 13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3" h="247">
                  <a:moveTo>
                    <a:pt x="21" y="247"/>
                  </a:moveTo>
                  <a:lnTo>
                    <a:pt x="0" y="201"/>
                  </a:lnTo>
                  <a:lnTo>
                    <a:pt x="36" y="185"/>
                  </a:lnTo>
                  <a:lnTo>
                    <a:pt x="215" y="102"/>
                  </a:lnTo>
                  <a:lnTo>
                    <a:pt x="215" y="157"/>
                  </a:lnTo>
                  <a:lnTo>
                    <a:pt x="36" y="240"/>
                  </a:lnTo>
                  <a:lnTo>
                    <a:pt x="21" y="247"/>
                  </a:lnTo>
                  <a:moveTo>
                    <a:pt x="265" y="134"/>
                  </a:moveTo>
                  <a:lnTo>
                    <a:pt x="265" y="79"/>
                  </a:lnTo>
                  <a:lnTo>
                    <a:pt x="433" y="0"/>
                  </a:lnTo>
                  <a:lnTo>
                    <a:pt x="433" y="55"/>
                  </a:lnTo>
                  <a:lnTo>
                    <a:pt x="265" y="134"/>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55" name="Freeform 2541"/>
            <p:cNvSpPr>
              <a:spLocks noEditPoints="1"/>
            </p:cNvSpPr>
            <p:nvPr/>
          </p:nvSpPr>
          <p:spPr bwMode="auto">
            <a:xfrm>
              <a:off x="6889750" y="6018213"/>
              <a:ext cx="6350" cy="377825"/>
            </a:xfrm>
            <a:custGeom>
              <a:avLst/>
              <a:gdLst>
                <a:gd name="T0" fmla="*/ 50 w 50"/>
                <a:gd name="T1" fmla="*/ 2761 h 2761"/>
                <a:gd name="T2" fmla="*/ 0 w 50"/>
                <a:gd name="T3" fmla="*/ 2761 h 2761"/>
                <a:gd name="T4" fmla="*/ 0 w 50"/>
                <a:gd name="T5" fmla="*/ 621 h 2761"/>
                <a:gd name="T6" fmla="*/ 50 w 50"/>
                <a:gd name="T7" fmla="*/ 598 h 2761"/>
                <a:gd name="T8" fmla="*/ 50 w 50"/>
                <a:gd name="T9" fmla="*/ 2761 h 2761"/>
                <a:gd name="T10" fmla="*/ 0 w 50"/>
                <a:gd name="T11" fmla="*/ 566 h 2761"/>
                <a:gd name="T12" fmla="*/ 0 w 50"/>
                <a:gd name="T13" fmla="*/ 0 h 2761"/>
                <a:gd name="T14" fmla="*/ 50 w 50"/>
                <a:gd name="T15" fmla="*/ 0 h 2761"/>
                <a:gd name="T16" fmla="*/ 50 w 50"/>
                <a:gd name="T17" fmla="*/ 543 h 2761"/>
                <a:gd name="T18" fmla="*/ 0 w 50"/>
                <a:gd name="T19" fmla="*/ 566 h 2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761">
                  <a:moveTo>
                    <a:pt x="50" y="2761"/>
                  </a:moveTo>
                  <a:lnTo>
                    <a:pt x="0" y="2761"/>
                  </a:lnTo>
                  <a:lnTo>
                    <a:pt x="0" y="621"/>
                  </a:lnTo>
                  <a:lnTo>
                    <a:pt x="50" y="598"/>
                  </a:lnTo>
                  <a:lnTo>
                    <a:pt x="50" y="2761"/>
                  </a:lnTo>
                  <a:moveTo>
                    <a:pt x="0" y="566"/>
                  </a:moveTo>
                  <a:lnTo>
                    <a:pt x="0" y="0"/>
                  </a:lnTo>
                  <a:lnTo>
                    <a:pt x="50" y="0"/>
                  </a:lnTo>
                  <a:lnTo>
                    <a:pt x="50" y="543"/>
                  </a:lnTo>
                  <a:lnTo>
                    <a:pt x="0" y="566"/>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56" name="Freeform 2542"/>
            <p:cNvSpPr>
              <a:spLocks/>
            </p:cNvSpPr>
            <p:nvPr/>
          </p:nvSpPr>
          <p:spPr bwMode="auto">
            <a:xfrm>
              <a:off x="6859588" y="6081713"/>
              <a:ext cx="60325" cy="33338"/>
            </a:xfrm>
            <a:custGeom>
              <a:avLst/>
              <a:gdLst>
                <a:gd name="T0" fmla="*/ 2 w 38"/>
                <a:gd name="T1" fmla="*/ 21 h 21"/>
                <a:gd name="T2" fmla="*/ 0 w 38"/>
                <a:gd name="T3" fmla="*/ 17 h 21"/>
                <a:gd name="T4" fmla="*/ 3 w 38"/>
                <a:gd name="T5" fmla="*/ 16 h 21"/>
                <a:gd name="T6" fmla="*/ 19 w 38"/>
                <a:gd name="T7" fmla="*/ 9 h 21"/>
                <a:gd name="T8" fmla="*/ 23 w 38"/>
                <a:gd name="T9" fmla="*/ 7 h 21"/>
                <a:gd name="T10" fmla="*/ 38 w 38"/>
                <a:gd name="T11" fmla="*/ 0 h 21"/>
                <a:gd name="T12" fmla="*/ 38 w 38"/>
                <a:gd name="T13" fmla="*/ 5 h 21"/>
                <a:gd name="T14" fmla="*/ 23 w 38"/>
                <a:gd name="T15" fmla="*/ 12 h 21"/>
                <a:gd name="T16" fmla="*/ 19 w 38"/>
                <a:gd name="T17" fmla="*/ 14 h 21"/>
                <a:gd name="T18" fmla="*/ 3 w 38"/>
                <a:gd name="T19" fmla="*/ 21 h 21"/>
                <a:gd name="T20" fmla="*/ 2 w 38"/>
                <a:gd name="T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21">
                  <a:moveTo>
                    <a:pt x="2" y="21"/>
                  </a:moveTo>
                  <a:lnTo>
                    <a:pt x="0" y="17"/>
                  </a:lnTo>
                  <a:lnTo>
                    <a:pt x="3" y="16"/>
                  </a:lnTo>
                  <a:lnTo>
                    <a:pt x="19" y="9"/>
                  </a:lnTo>
                  <a:lnTo>
                    <a:pt x="23" y="7"/>
                  </a:lnTo>
                  <a:lnTo>
                    <a:pt x="38" y="0"/>
                  </a:lnTo>
                  <a:lnTo>
                    <a:pt x="38" y="5"/>
                  </a:lnTo>
                  <a:lnTo>
                    <a:pt x="23" y="12"/>
                  </a:lnTo>
                  <a:lnTo>
                    <a:pt x="19" y="14"/>
                  </a:lnTo>
                  <a:lnTo>
                    <a:pt x="3" y="21"/>
                  </a:lnTo>
                  <a:lnTo>
                    <a:pt x="2" y="2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57" name="Freeform 2543"/>
            <p:cNvSpPr>
              <a:spLocks noEditPoints="1"/>
            </p:cNvSpPr>
            <p:nvPr/>
          </p:nvSpPr>
          <p:spPr bwMode="auto">
            <a:xfrm>
              <a:off x="6804025" y="6345238"/>
              <a:ext cx="39688" cy="19050"/>
            </a:xfrm>
            <a:custGeom>
              <a:avLst/>
              <a:gdLst>
                <a:gd name="T0" fmla="*/ 0 w 283"/>
                <a:gd name="T1" fmla="*/ 138 h 138"/>
                <a:gd name="T2" fmla="*/ 0 w 283"/>
                <a:gd name="T3" fmla="*/ 86 h 138"/>
                <a:gd name="T4" fmla="*/ 66 w 283"/>
                <a:gd name="T5" fmla="*/ 64 h 138"/>
                <a:gd name="T6" fmla="*/ 66 w 283"/>
                <a:gd name="T7" fmla="*/ 117 h 138"/>
                <a:gd name="T8" fmla="*/ 0 w 283"/>
                <a:gd name="T9" fmla="*/ 138 h 138"/>
                <a:gd name="T10" fmla="*/ 116 w 283"/>
                <a:gd name="T11" fmla="*/ 101 h 138"/>
                <a:gd name="T12" fmla="*/ 116 w 283"/>
                <a:gd name="T13" fmla="*/ 49 h 138"/>
                <a:gd name="T14" fmla="*/ 268 w 283"/>
                <a:gd name="T15" fmla="*/ 0 h 138"/>
                <a:gd name="T16" fmla="*/ 283 w 283"/>
                <a:gd name="T17" fmla="*/ 48 h 138"/>
                <a:gd name="T18" fmla="*/ 116 w 283"/>
                <a:gd name="T19" fmla="*/ 10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138">
                  <a:moveTo>
                    <a:pt x="0" y="138"/>
                  </a:moveTo>
                  <a:lnTo>
                    <a:pt x="0" y="86"/>
                  </a:lnTo>
                  <a:lnTo>
                    <a:pt x="66" y="64"/>
                  </a:lnTo>
                  <a:lnTo>
                    <a:pt x="66" y="117"/>
                  </a:lnTo>
                  <a:lnTo>
                    <a:pt x="0" y="138"/>
                  </a:lnTo>
                  <a:moveTo>
                    <a:pt x="116" y="101"/>
                  </a:moveTo>
                  <a:lnTo>
                    <a:pt x="116" y="49"/>
                  </a:lnTo>
                  <a:lnTo>
                    <a:pt x="268" y="0"/>
                  </a:lnTo>
                  <a:lnTo>
                    <a:pt x="283" y="48"/>
                  </a:lnTo>
                  <a:lnTo>
                    <a:pt x="116" y="101"/>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58" name="Rectangle 2544"/>
            <p:cNvSpPr>
              <a:spLocks noChangeArrowheads="1"/>
            </p:cNvSpPr>
            <p:nvPr/>
          </p:nvSpPr>
          <p:spPr bwMode="auto">
            <a:xfrm>
              <a:off x="6813550" y="6313488"/>
              <a:ext cx="6350" cy="18256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59" name="Freeform 2545"/>
            <p:cNvSpPr>
              <a:spLocks noEditPoints="1"/>
            </p:cNvSpPr>
            <p:nvPr/>
          </p:nvSpPr>
          <p:spPr bwMode="auto">
            <a:xfrm>
              <a:off x="6804025" y="6608763"/>
              <a:ext cx="127000" cy="96838"/>
            </a:xfrm>
            <a:custGeom>
              <a:avLst/>
              <a:gdLst>
                <a:gd name="T0" fmla="*/ 925 w 925"/>
                <a:gd name="T1" fmla="*/ 703 h 703"/>
                <a:gd name="T2" fmla="*/ 439 w 925"/>
                <a:gd name="T3" fmla="*/ 703 h 703"/>
                <a:gd name="T4" fmla="*/ 439 w 925"/>
                <a:gd name="T5" fmla="*/ 634 h 703"/>
                <a:gd name="T6" fmla="*/ 495 w 925"/>
                <a:gd name="T7" fmla="*/ 634 h 703"/>
                <a:gd name="T8" fmla="*/ 495 w 925"/>
                <a:gd name="T9" fmla="*/ 202 h 703"/>
                <a:gd name="T10" fmla="*/ 439 w 925"/>
                <a:gd name="T11" fmla="*/ 202 h 703"/>
                <a:gd name="T12" fmla="*/ 439 w 925"/>
                <a:gd name="T13" fmla="*/ 0 h 703"/>
                <a:gd name="T14" fmla="*/ 451 w 925"/>
                <a:gd name="T15" fmla="*/ 0 h 703"/>
                <a:gd name="T16" fmla="*/ 451 w 925"/>
                <a:gd name="T17" fmla="*/ 4 h 703"/>
                <a:gd name="T18" fmla="*/ 836 w 925"/>
                <a:gd name="T19" fmla="*/ 4 h 703"/>
                <a:gd name="T20" fmla="*/ 836 w 925"/>
                <a:gd name="T21" fmla="*/ 703 h 703"/>
                <a:gd name="T22" fmla="*/ 925 w 925"/>
                <a:gd name="T23" fmla="*/ 703 h 703"/>
                <a:gd name="T24" fmla="*/ 389 w 925"/>
                <a:gd name="T25" fmla="*/ 703 h 703"/>
                <a:gd name="T26" fmla="*/ 0 w 925"/>
                <a:gd name="T27" fmla="*/ 703 h 703"/>
                <a:gd name="T28" fmla="*/ 0 w 925"/>
                <a:gd name="T29" fmla="*/ 634 h 703"/>
                <a:gd name="T30" fmla="*/ 27 w 925"/>
                <a:gd name="T31" fmla="*/ 634 h 703"/>
                <a:gd name="T32" fmla="*/ 27 w 925"/>
                <a:gd name="T33" fmla="*/ 202 h 703"/>
                <a:gd name="T34" fmla="*/ 0 w 925"/>
                <a:gd name="T35" fmla="*/ 202 h 703"/>
                <a:gd name="T36" fmla="*/ 0 w 925"/>
                <a:gd name="T37" fmla="*/ 0 h 703"/>
                <a:gd name="T38" fmla="*/ 389 w 925"/>
                <a:gd name="T39" fmla="*/ 0 h 703"/>
                <a:gd name="T40" fmla="*/ 389 w 925"/>
                <a:gd name="T41" fmla="*/ 202 h 703"/>
                <a:gd name="T42" fmla="*/ 125 w 925"/>
                <a:gd name="T43" fmla="*/ 202 h 703"/>
                <a:gd name="T44" fmla="*/ 125 w 925"/>
                <a:gd name="T45" fmla="*/ 634 h 703"/>
                <a:gd name="T46" fmla="*/ 389 w 925"/>
                <a:gd name="T47" fmla="*/ 634 h 703"/>
                <a:gd name="T48" fmla="*/ 389 w 925"/>
                <a:gd name="T49" fmla="*/ 703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25" h="703">
                  <a:moveTo>
                    <a:pt x="925" y="703"/>
                  </a:moveTo>
                  <a:lnTo>
                    <a:pt x="439" y="703"/>
                  </a:lnTo>
                  <a:lnTo>
                    <a:pt x="439" y="634"/>
                  </a:lnTo>
                  <a:lnTo>
                    <a:pt x="495" y="634"/>
                  </a:lnTo>
                  <a:lnTo>
                    <a:pt x="495" y="202"/>
                  </a:lnTo>
                  <a:lnTo>
                    <a:pt x="439" y="202"/>
                  </a:lnTo>
                  <a:lnTo>
                    <a:pt x="439" y="0"/>
                  </a:lnTo>
                  <a:lnTo>
                    <a:pt x="451" y="0"/>
                  </a:lnTo>
                  <a:lnTo>
                    <a:pt x="451" y="4"/>
                  </a:lnTo>
                  <a:lnTo>
                    <a:pt x="836" y="4"/>
                  </a:lnTo>
                  <a:lnTo>
                    <a:pt x="836" y="703"/>
                  </a:lnTo>
                  <a:lnTo>
                    <a:pt x="925" y="703"/>
                  </a:lnTo>
                  <a:moveTo>
                    <a:pt x="389" y="703"/>
                  </a:moveTo>
                  <a:lnTo>
                    <a:pt x="0" y="703"/>
                  </a:lnTo>
                  <a:lnTo>
                    <a:pt x="0" y="634"/>
                  </a:lnTo>
                  <a:lnTo>
                    <a:pt x="27" y="634"/>
                  </a:lnTo>
                  <a:lnTo>
                    <a:pt x="27" y="202"/>
                  </a:lnTo>
                  <a:lnTo>
                    <a:pt x="0" y="202"/>
                  </a:lnTo>
                  <a:lnTo>
                    <a:pt x="0" y="0"/>
                  </a:lnTo>
                  <a:lnTo>
                    <a:pt x="389" y="0"/>
                  </a:lnTo>
                  <a:lnTo>
                    <a:pt x="389" y="202"/>
                  </a:lnTo>
                  <a:lnTo>
                    <a:pt x="125" y="202"/>
                  </a:lnTo>
                  <a:lnTo>
                    <a:pt x="125" y="634"/>
                  </a:lnTo>
                  <a:lnTo>
                    <a:pt x="389" y="634"/>
                  </a:lnTo>
                  <a:lnTo>
                    <a:pt x="389" y="703"/>
                  </a:lnTo>
                </a:path>
              </a:pathLst>
            </a:custGeom>
            <a:solidFill>
              <a:srgbClr val="72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60" name="Freeform 2546"/>
            <p:cNvSpPr>
              <a:spLocks noEditPoints="1"/>
            </p:cNvSpPr>
            <p:nvPr/>
          </p:nvSpPr>
          <p:spPr bwMode="auto">
            <a:xfrm>
              <a:off x="6858000" y="6608763"/>
              <a:ext cx="6350" cy="96838"/>
            </a:xfrm>
            <a:custGeom>
              <a:avLst/>
              <a:gdLst>
                <a:gd name="T0" fmla="*/ 50 w 50"/>
                <a:gd name="T1" fmla="*/ 703 h 703"/>
                <a:gd name="T2" fmla="*/ 0 w 50"/>
                <a:gd name="T3" fmla="*/ 703 h 703"/>
                <a:gd name="T4" fmla="*/ 0 w 50"/>
                <a:gd name="T5" fmla="*/ 634 h 703"/>
                <a:gd name="T6" fmla="*/ 50 w 50"/>
                <a:gd name="T7" fmla="*/ 634 h 703"/>
                <a:gd name="T8" fmla="*/ 50 w 50"/>
                <a:gd name="T9" fmla="*/ 703 h 703"/>
                <a:gd name="T10" fmla="*/ 50 w 50"/>
                <a:gd name="T11" fmla="*/ 202 h 703"/>
                <a:gd name="T12" fmla="*/ 0 w 50"/>
                <a:gd name="T13" fmla="*/ 202 h 703"/>
                <a:gd name="T14" fmla="*/ 0 w 50"/>
                <a:gd name="T15" fmla="*/ 0 h 703"/>
                <a:gd name="T16" fmla="*/ 50 w 50"/>
                <a:gd name="T17" fmla="*/ 0 h 703"/>
                <a:gd name="T18" fmla="*/ 50 w 50"/>
                <a:gd name="T19" fmla="*/ 202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703">
                  <a:moveTo>
                    <a:pt x="50" y="703"/>
                  </a:moveTo>
                  <a:lnTo>
                    <a:pt x="0" y="703"/>
                  </a:lnTo>
                  <a:lnTo>
                    <a:pt x="0" y="634"/>
                  </a:lnTo>
                  <a:lnTo>
                    <a:pt x="50" y="634"/>
                  </a:lnTo>
                  <a:lnTo>
                    <a:pt x="50" y="703"/>
                  </a:lnTo>
                  <a:moveTo>
                    <a:pt x="50" y="202"/>
                  </a:moveTo>
                  <a:lnTo>
                    <a:pt x="0" y="202"/>
                  </a:lnTo>
                  <a:lnTo>
                    <a:pt x="0" y="0"/>
                  </a:lnTo>
                  <a:lnTo>
                    <a:pt x="50" y="0"/>
                  </a:lnTo>
                  <a:lnTo>
                    <a:pt x="50" y="202"/>
                  </a:lnTo>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61" name="Rectangle 2547"/>
            <p:cNvSpPr>
              <a:spLocks noChangeArrowheads="1"/>
            </p:cNvSpPr>
            <p:nvPr/>
          </p:nvSpPr>
          <p:spPr bwMode="auto">
            <a:xfrm>
              <a:off x="6804025" y="6635750"/>
              <a:ext cx="4763" cy="60325"/>
            </a:xfrm>
            <a:prstGeom prst="rect">
              <a:avLst/>
            </a:prstGeom>
            <a:solidFill>
              <a:srgbClr val="3737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62" name="Freeform 2548"/>
            <p:cNvSpPr>
              <a:spLocks noEditPoints="1"/>
            </p:cNvSpPr>
            <p:nvPr/>
          </p:nvSpPr>
          <p:spPr bwMode="auto">
            <a:xfrm>
              <a:off x="6821488" y="6635750"/>
              <a:ext cx="50800" cy="60325"/>
            </a:xfrm>
            <a:custGeom>
              <a:avLst/>
              <a:gdLst>
                <a:gd name="T0" fmla="*/ 370 w 370"/>
                <a:gd name="T1" fmla="*/ 432 h 432"/>
                <a:gd name="T2" fmla="*/ 314 w 370"/>
                <a:gd name="T3" fmla="*/ 432 h 432"/>
                <a:gd name="T4" fmla="*/ 314 w 370"/>
                <a:gd name="T5" fmla="*/ 0 h 432"/>
                <a:gd name="T6" fmla="*/ 370 w 370"/>
                <a:gd name="T7" fmla="*/ 0 h 432"/>
                <a:gd name="T8" fmla="*/ 370 w 370"/>
                <a:gd name="T9" fmla="*/ 432 h 432"/>
                <a:gd name="T10" fmla="*/ 264 w 370"/>
                <a:gd name="T11" fmla="*/ 432 h 432"/>
                <a:gd name="T12" fmla="*/ 0 w 370"/>
                <a:gd name="T13" fmla="*/ 432 h 432"/>
                <a:gd name="T14" fmla="*/ 0 w 370"/>
                <a:gd name="T15" fmla="*/ 0 h 432"/>
                <a:gd name="T16" fmla="*/ 264 w 370"/>
                <a:gd name="T17" fmla="*/ 0 h 432"/>
                <a:gd name="T18" fmla="*/ 264 w 370"/>
                <a:gd name="T19"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0" h="432">
                  <a:moveTo>
                    <a:pt x="370" y="432"/>
                  </a:moveTo>
                  <a:lnTo>
                    <a:pt x="314" y="432"/>
                  </a:lnTo>
                  <a:lnTo>
                    <a:pt x="314" y="0"/>
                  </a:lnTo>
                  <a:lnTo>
                    <a:pt x="370" y="0"/>
                  </a:lnTo>
                  <a:lnTo>
                    <a:pt x="370" y="432"/>
                  </a:lnTo>
                  <a:moveTo>
                    <a:pt x="264" y="432"/>
                  </a:moveTo>
                  <a:lnTo>
                    <a:pt x="0" y="432"/>
                  </a:lnTo>
                  <a:lnTo>
                    <a:pt x="0" y="0"/>
                  </a:lnTo>
                  <a:lnTo>
                    <a:pt x="264" y="0"/>
                  </a:lnTo>
                  <a:lnTo>
                    <a:pt x="264" y="432"/>
                  </a:lnTo>
                </a:path>
              </a:pathLst>
            </a:custGeom>
            <a:solidFill>
              <a:srgbClr val="3737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63" name="Rectangle 2549"/>
            <p:cNvSpPr>
              <a:spLocks noChangeArrowheads="1"/>
            </p:cNvSpPr>
            <p:nvPr/>
          </p:nvSpPr>
          <p:spPr bwMode="auto">
            <a:xfrm>
              <a:off x="6858000" y="6635750"/>
              <a:ext cx="6350" cy="60325"/>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64" name="Rectangle 2550"/>
            <p:cNvSpPr>
              <a:spLocks noChangeArrowheads="1"/>
            </p:cNvSpPr>
            <p:nvPr/>
          </p:nvSpPr>
          <p:spPr bwMode="auto">
            <a:xfrm>
              <a:off x="6865938" y="6580188"/>
              <a:ext cx="53975" cy="28575"/>
            </a:xfrm>
            <a:prstGeom prst="rect">
              <a:avLst/>
            </a:prstGeom>
            <a:solidFill>
              <a:srgbClr val="4343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65" name="Rectangle 2551"/>
            <p:cNvSpPr>
              <a:spLocks noChangeArrowheads="1"/>
            </p:cNvSpPr>
            <p:nvPr/>
          </p:nvSpPr>
          <p:spPr bwMode="auto">
            <a:xfrm>
              <a:off x="6865938" y="6608763"/>
              <a:ext cx="53975" cy="1588"/>
            </a:xfrm>
            <a:prstGeom prst="rect">
              <a:avLst/>
            </a:prstGeom>
            <a:solidFill>
              <a:srgbClr val="27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66" name="Freeform 2552"/>
            <p:cNvSpPr>
              <a:spLocks noEditPoints="1"/>
            </p:cNvSpPr>
            <p:nvPr/>
          </p:nvSpPr>
          <p:spPr bwMode="auto">
            <a:xfrm>
              <a:off x="6919913" y="5653088"/>
              <a:ext cx="12700" cy="927100"/>
            </a:xfrm>
            <a:custGeom>
              <a:avLst/>
              <a:gdLst>
                <a:gd name="T0" fmla="*/ 89 w 96"/>
                <a:gd name="T1" fmla="*/ 6769 h 6769"/>
                <a:gd name="T2" fmla="*/ 0 w 96"/>
                <a:gd name="T3" fmla="*/ 6769 h 6769"/>
                <a:gd name="T4" fmla="*/ 0 w 96"/>
                <a:gd name="T5" fmla="*/ 3184 h 6769"/>
                <a:gd name="T6" fmla="*/ 96 w 96"/>
                <a:gd name="T7" fmla="*/ 3140 h 6769"/>
                <a:gd name="T8" fmla="*/ 96 w 96"/>
                <a:gd name="T9" fmla="*/ 6581 h 6769"/>
                <a:gd name="T10" fmla="*/ 89 w 96"/>
                <a:gd name="T11" fmla="*/ 6584 h 6769"/>
                <a:gd name="T12" fmla="*/ 89 w 96"/>
                <a:gd name="T13" fmla="*/ 6769 h 6769"/>
                <a:gd name="T14" fmla="*/ 0 w 96"/>
                <a:gd name="T15" fmla="*/ 3129 h 6769"/>
                <a:gd name="T16" fmla="*/ 0 w 96"/>
                <a:gd name="T17" fmla="*/ 3002 h 6769"/>
                <a:gd name="T18" fmla="*/ 96 w 96"/>
                <a:gd name="T19" fmla="*/ 2957 h 6769"/>
                <a:gd name="T20" fmla="*/ 96 w 96"/>
                <a:gd name="T21" fmla="*/ 3085 h 6769"/>
                <a:gd name="T22" fmla="*/ 0 w 96"/>
                <a:gd name="T23" fmla="*/ 3129 h 6769"/>
                <a:gd name="T24" fmla="*/ 0 w 96"/>
                <a:gd name="T25" fmla="*/ 2947 h 6769"/>
                <a:gd name="T26" fmla="*/ 0 w 96"/>
                <a:gd name="T27" fmla="*/ 2783 h 6769"/>
                <a:gd name="T28" fmla="*/ 96 w 96"/>
                <a:gd name="T29" fmla="*/ 2739 h 6769"/>
                <a:gd name="T30" fmla="*/ 96 w 96"/>
                <a:gd name="T31" fmla="*/ 2901 h 6769"/>
                <a:gd name="T32" fmla="*/ 0 w 96"/>
                <a:gd name="T33" fmla="*/ 2947 h 6769"/>
                <a:gd name="T34" fmla="*/ 0 w 96"/>
                <a:gd name="T35" fmla="*/ 2728 h 6769"/>
                <a:gd name="T36" fmla="*/ 0 w 96"/>
                <a:gd name="T37" fmla="*/ 1736 h 6769"/>
                <a:gd name="T38" fmla="*/ 39 w 96"/>
                <a:gd name="T39" fmla="*/ 1712 h 6769"/>
                <a:gd name="T40" fmla="*/ 39 w 96"/>
                <a:gd name="T41" fmla="*/ 1236 h 6769"/>
                <a:gd name="T42" fmla="*/ 0 w 96"/>
                <a:gd name="T43" fmla="*/ 1260 h 6769"/>
                <a:gd name="T44" fmla="*/ 0 w 96"/>
                <a:gd name="T45" fmla="*/ 733 h 6769"/>
                <a:gd name="T46" fmla="*/ 39 w 96"/>
                <a:gd name="T47" fmla="*/ 708 h 6769"/>
                <a:gd name="T48" fmla="*/ 39 w 96"/>
                <a:gd name="T49" fmla="*/ 372 h 6769"/>
                <a:gd name="T50" fmla="*/ 0 w 96"/>
                <a:gd name="T51" fmla="*/ 397 h 6769"/>
                <a:gd name="T52" fmla="*/ 0 w 96"/>
                <a:gd name="T53" fmla="*/ 308 h 6769"/>
                <a:gd name="T54" fmla="*/ 39 w 96"/>
                <a:gd name="T55" fmla="*/ 283 h 6769"/>
                <a:gd name="T56" fmla="*/ 39 w 96"/>
                <a:gd name="T57" fmla="*/ 38 h 6769"/>
                <a:gd name="T58" fmla="*/ 96 w 96"/>
                <a:gd name="T59" fmla="*/ 0 h 6769"/>
                <a:gd name="T60" fmla="*/ 96 w 96"/>
                <a:gd name="T61" fmla="*/ 2684 h 6769"/>
                <a:gd name="T62" fmla="*/ 0 w 96"/>
                <a:gd name="T63" fmla="*/ 2728 h 6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 h="6769">
                  <a:moveTo>
                    <a:pt x="89" y="6769"/>
                  </a:moveTo>
                  <a:lnTo>
                    <a:pt x="0" y="6769"/>
                  </a:lnTo>
                  <a:lnTo>
                    <a:pt x="0" y="3184"/>
                  </a:lnTo>
                  <a:lnTo>
                    <a:pt x="96" y="3140"/>
                  </a:lnTo>
                  <a:lnTo>
                    <a:pt x="96" y="6581"/>
                  </a:lnTo>
                  <a:lnTo>
                    <a:pt x="89" y="6584"/>
                  </a:lnTo>
                  <a:lnTo>
                    <a:pt x="89" y="6769"/>
                  </a:lnTo>
                  <a:moveTo>
                    <a:pt x="0" y="3129"/>
                  </a:moveTo>
                  <a:lnTo>
                    <a:pt x="0" y="3002"/>
                  </a:lnTo>
                  <a:lnTo>
                    <a:pt x="96" y="2957"/>
                  </a:lnTo>
                  <a:lnTo>
                    <a:pt x="96" y="3085"/>
                  </a:lnTo>
                  <a:lnTo>
                    <a:pt x="0" y="3129"/>
                  </a:lnTo>
                  <a:moveTo>
                    <a:pt x="0" y="2947"/>
                  </a:moveTo>
                  <a:lnTo>
                    <a:pt x="0" y="2783"/>
                  </a:lnTo>
                  <a:lnTo>
                    <a:pt x="96" y="2739"/>
                  </a:lnTo>
                  <a:lnTo>
                    <a:pt x="96" y="2901"/>
                  </a:lnTo>
                  <a:lnTo>
                    <a:pt x="0" y="2947"/>
                  </a:lnTo>
                  <a:moveTo>
                    <a:pt x="0" y="2728"/>
                  </a:moveTo>
                  <a:lnTo>
                    <a:pt x="0" y="1736"/>
                  </a:lnTo>
                  <a:lnTo>
                    <a:pt x="39" y="1712"/>
                  </a:lnTo>
                  <a:lnTo>
                    <a:pt x="39" y="1236"/>
                  </a:lnTo>
                  <a:lnTo>
                    <a:pt x="0" y="1260"/>
                  </a:lnTo>
                  <a:lnTo>
                    <a:pt x="0" y="733"/>
                  </a:lnTo>
                  <a:lnTo>
                    <a:pt x="39" y="708"/>
                  </a:lnTo>
                  <a:lnTo>
                    <a:pt x="39" y="372"/>
                  </a:lnTo>
                  <a:lnTo>
                    <a:pt x="0" y="397"/>
                  </a:lnTo>
                  <a:lnTo>
                    <a:pt x="0" y="308"/>
                  </a:lnTo>
                  <a:lnTo>
                    <a:pt x="39" y="283"/>
                  </a:lnTo>
                  <a:lnTo>
                    <a:pt x="39" y="38"/>
                  </a:lnTo>
                  <a:lnTo>
                    <a:pt x="96" y="0"/>
                  </a:lnTo>
                  <a:lnTo>
                    <a:pt x="96" y="2684"/>
                  </a:lnTo>
                  <a:lnTo>
                    <a:pt x="0" y="2728"/>
                  </a:lnTo>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67" name="Freeform 2553"/>
            <p:cNvSpPr>
              <a:spLocks/>
            </p:cNvSpPr>
            <p:nvPr/>
          </p:nvSpPr>
          <p:spPr bwMode="auto">
            <a:xfrm>
              <a:off x="6919913" y="6049963"/>
              <a:ext cx="12700" cy="14288"/>
            </a:xfrm>
            <a:custGeom>
              <a:avLst/>
              <a:gdLst>
                <a:gd name="T0" fmla="*/ 0 w 8"/>
                <a:gd name="T1" fmla="*/ 9 h 9"/>
                <a:gd name="T2" fmla="*/ 0 w 8"/>
                <a:gd name="T3" fmla="*/ 4 h 9"/>
                <a:gd name="T4" fmla="*/ 8 w 8"/>
                <a:gd name="T5" fmla="*/ 0 h 9"/>
                <a:gd name="T6" fmla="*/ 8 w 8"/>
                <a:gd name="T7" fmla="*/ 5 h 9"/>
                <a:gd name="T8" fmla="*/ 0 w 8"/>
                <a:gd name="T9" fmla="*/ 9 h 9"/>
              </a:gdLst>
              <a:ahLst/>
              <a:cxnLst>
                <a:cxn ang="0">
                  <a:pos x="T0" y="T1"/>
                </a:cxn>
                <a:cxn ang="0">
                  <a:pos x="T2" y="T3"/>
                </a:cxn>
                <a:cxn ang="0">
                  <a:pos x="T4" y="T5"/>
                </a:cxn>
                <a:cxn ang="0">
                  <a:pos x="T6" y="T7"/>
                </a:cxn>
                <a:cxn ang="0">
                  <a:pos x="T8" y="T9"/>
                </a:cxn>
              </a:cxnLst>
              <a:rect l="0" t="0" r="r" b="b"/>
              <a:pathLst>
                <a:path w="8" h="9">
                  <a:moveTo>
                    <a:pt x="0" y="9"/>
                  </a:moveTo>
                  <a:lnTo>
                    <a:pt x="0" y="4"/>
                  </a:lnTo>
                  <a:lnTo>
                    <a:pt x="8" y="0"/>
                  </a:lnTo>
                  <a:lnTo>
                    <a:pt x="8" y="5"/>
                  </a:lnTo>
                  <a:lnTo>
                    <a:pt x="0"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68" name="Freeform 2554"/>
            <p:cNvSpPr>
              <a:spLocks/>
            </p:cNvSpPr>
            <p:nvPr/>
          </p:nvSpPr>
          <p:spPr bwMode="auto">
            <a:xfrm>
              <a:off x="6919913" y="6021388"/>
              <a:ext cx="12700" cy="12700"/>
            </a:xfrm>
            <a:custGeom>
              <a:avLst/>
              <a:gdLst>
                <a:gd name="T0" fmla="*/ 0 w 8"/>
                <a:gd name="T1" fmla="*/ 8 h 8"/>
                <a:gd name="T2" fmla="*/ 0 w 8"/>
                <a:gd name="T3" fmla="*/ 3 h 8"/>
                <a:gd name="T4" fmla="*/ 8 w 8"/>
                <a:gd name="T5" fmla="*/ 0 h 8"/>
                <a:gd name="T6" fmla="*/ 8 w 8"/>
                <a:gd name="T7" fmla="*/ 4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3"/>
                  </a:lnTo>
                  <a:lnTo>
                    <a:pt x="8" y="0"/>
                  </a:lnTo>
                  <a:lnTo>
                    <a:pt x="8" y="4"/>
                  </a:lnTo>
                  <a:lnTo>
                    <a:pt x="0" y="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69" name="Freeform 2555"/>
            <p:cNvSpPr>
              <a:spLocks/>
            </p:cNvSpPr>
            <p:nvPr/>
          </p:nvSpPr>
          <p:spPr bwMode="auto">
            <a:xfrm>
              <a:off x="6919913" y="6075363"/>
              <a:ext cx="12700" cy="14288"/>
            </a:xfrm>
            <a:custGeom>
              <a:avLst/>
              <a:gdLst>
                <a:gd name="T0" fmla="*/ 0 w 8"/>
                <a:gd name="T1" fmla="*/ 9 h 9"/>
                <a:gd name="T2" fmla="*/ 0 w 8"/>
                <a:gd name="T3" fmla="*/ 4 h 9"/>
                <a:gd name="T4" fmla="*/ 8 w 8"/>
                <a:gd name="T5" fmla="*/ 0 h 9"/>
                <a:gd name="T6" fmla="*/ 8 w 8"/>
                <a:gd name="T7" fmla="*/ 5 h 9"/>
                <a:gd name="T8" fmla="*/ 0 w 8"/>
                <a:gd name="T9" fmla="*/ 9 h 9"/>
              </a:gdLst>
              <a:ahLst/>
              <a:cxnLst>
                <a:cxn ang="0">
                  <a:pos x="T0" y="T1"/>
                </a:cxn>
                <a:cxn ang="0">
                  <a:pos x="T2" y="T3"/>
                </a:cxn>
                <a:cxn ang="0">
                  <a:pos x="T4" y="T5"/>
                </a:cxn>
                <a:cxn ang="0">
                  <a:pos x="T6" y="T7"/>
                </a:cxn>
                <a:cxn ang="0">
                  <a:pos x="T8" y="T9"/>
                </a:cxn>
              </a:cxnLst>
              <a:rect l="0" t="0" r="r" b="b"/>
              <a:pathLst>
                <a:path w="8" h="9">
                  <a:moveTo>
                    <a:pt x="0" y="9"/>
                  </a:moveTo>
                  <a:lnTo>
                    <a:pt x="0" y="4"/>
                  </a:lnTo>
                  <a:lnTo>
                    <a:pt x="8" y="0"/>
                  </a:lnTo>
                  <a:lnTo>
                    <a:pt x="8" y="5"/>
                  </a:lnTo>
                  <a:lnTo>
                    <a:pt x="0" y="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70" name="Rectangle 2556"/>
            <p:cNvSpPr>
              <a:spLocks noChangeArrowheads="1"/>
            </p:cNvSpPr>
            <p:nvPr/>
          </p:nvSpPr>
          <p:spPr bwMode="auto">
            <a:xfrm>
              <a:off x="6919913" y="6608763"/>
              <a:ext cx="11113" cy="96838"/>
            </a:xfrm>
            <a:prstGeom prst="rect">
              <a:avLst/>
            </a:prstGeom>
            <a:solidFill>
              <a:srgbClr val="595A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71" name="Rectangle 2557"/>
            <p:cNvSpPr>
              <a:spLocks noChangeArrowheads="1"/>
            </p:cNvSpPr>
            <p:nvPr/>
          </p:nvSpPr>
          <p:spPr bwMode="auto">
            <a:xfrm>
              <a:off x="6931025" y="6554788"/>
              <a:ext cx="1588" cy="53975"/>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72" name="Rectangle 2558"/>
            <p:cNvSpPr>
              <a:spLocks noChangeArrowheads="1"/>
            </p:cNvSpPr>
            <p:nvPr/>
          </p:nvSpPr>
          <p:spPr bwMode="auto">
            <a:xfrm>
              <a:off x="6931025" y="6608763"/>
              <a:ext cx="1588" cy="96838"/>
            </a:xfrm>
            <a:prstGeom prst="rect">
              <a:avLst/>
            </a:prstGeom>
            <a:solidFill>
              <a:srgbClr val="5051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73" name="Rectangle 2559"/>
            <p:cNvSpPr>
              <a:spLocks noChangeArrowheads="1"/>
            </p:cNvSpPr>
            <p:nvPr/>
          </p:nvSpPr>
          <p:spPr bwMode="auto">
            <a:xfrm>
              <a:off x="6919913" y="6580188"/>
              <a:ext cx="11113" cy="28575"/>
            </a:xfrm>
            <a:prstGeom prst="rect">
              <a:avLst/>
            </a:prstGeom>
            <a:solidFill>
              <a:srgbClr val="3535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74" name="Rectangle 2560"/>
            <p:cNvSpPr>
              <a:spLocks noChangeArrowheads="1"/>
            </p:cNvSpPr>
            <p:nvPr/>
          </p:nvSpPr>
          <p:spPr bwMode="auto">
            <a:xfrm>
              <a:off x="6919913" y="6608763"/>
              <a:ext cx="11113" cy="1588"/>
            </a:xfrm>
            <a:prstGeom prst="rect">
              <a:avLst/>
            </a:prstGeom>
            <a:solidFill>
              <a:srgbClr val="201F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75" name="Freeform 2561"/>
            <p:cNvSpPr>
              <a:spLocks/>
            </p:cNvSpPr>
            <p:nvPr/>
          </p:nvSpPr>
          <p:spPr bwMode="auto">
            <a:xfrm>
              <a:off x="6831013" y="5656263"/>
              <a:ext cx="93663" cy="95250"/>
            </a:xfrm>
            <a:custGeom>
              <a:avLst/>
              <a:gdLst>
                <a:gd name="T0" fmla="*/ 0 w 59"/>
                <a:gd name="T1" fmla="*/ 60 h 60"/>
                <a:gd name="T2" fmla="*/ 0 w 59"/>
                <a:gd name="T3" fmla="*/ 38 h 60"/>
                <a:gd name="T4" fmla="*/ 59 w 59"/>
                <a:gd name="T5" fmla="*/ 0 h 60"/>
                <a:gd name="T6" fmla="*/ 59 w 59"/>
                <a:gd name="T7" fmla="*/ 1 h 60"/>
                <a:gd name="T8" fmla="*/ 56 w 59"/>
                <a:gd name="T9" fmla="*/ 3 h 60"/>
                <a:gd name="T10" fmla="*/ 56 w 59"/>
                <a:gd name="T11" fmla="*/ 24 h 60"/>
                <a:gd name="T12" fmla="*/ 0 w 59"/>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59" h="60">
                  <a:moveTo>
                    <a:pt x="0" y="60"/>
                  </a:moveTo>
                  <a:lnTo>
                    <a:pt x="0" y="38"/>
                  </a:lnTo>
                  <a:lnTo>
                    <a:pt x="59" y="0"/>
                  </a:lnTo>
                  <a:lnTo>
                    <a:pt x="59" y="1"/>
                  </a:lnTo>
                  <a:lnTo>
                    <a:pt x="56" y="3"/>
                  </a:lnTo>
                  <a:lnTo>
                    <a:pt x="56" y="24"/>
                  </a:lnTo>
                  <a:lnTo>
                    <a:pt x="0" y="60"/>
                  </a:lnTo>
                  <a:close/>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76" name="Freeform 2562"/>
            <p:cNvSpPr>
              <a:spLocks/>
            </p:cNvSpPr>
            <p:nvPr/>
          </p:nvSpPr>
          <p:spPr bwMode="auto">
            <a:xfrm>
              <a:off x="6919913" y="5657850"/>
              <a:ext cx="4763" cy="36513"/>
            </a:xfrm>
            <a:custGeom>
              <a:avLst/>
              <a:gdLst>
                <a:gd name="T0" fmla="*/ 0 w 3"/>
                <a:gd name="T1" fmla="*/ 23 h 23"/>
                <a:gd name="T2" fmla="*/ 0 w 3"/>
                <a:gd name="T3" fmla="*/ 2 h 23"/>
                <a:gd name="T4" fmla="*/ 3 w 3"/>
                <a:gd name="T5" fmla="*/ 0 h 23"/>
                <a:gd name="T6" fmla="*/ 3 w 3"/>
                <a:gd name="T7" fmla="*/ 21 h 23"/>
                <a:gd name="T8" fmla="*/ 0 w 3"/>
                <a:gd name="T9" fmla="*/ 23 h 23"/>
              </a:gdLst>
              <a:ahLst/>
              <a:cxnLst>
                <a:cxn ang="0">
                  <a:pos x="T0" y="T1"/>
                </a:cxn>
                <a:cxn ang="0">
                  <a:pos x="T2" y="T3"/>
                </a:cxn>
                <a:cxn ang="0">
                  <a:pos x="T4" y="T5"/>
                </a:cxn>
                <a:cxn ang="0">
                  <a:pos x="T6" y="T7"/>
                </a:cxn>
                <a:cxn ang="0">
                  <a:pos x="T8" y="T9"/>
                </a:cxn>
              </a:cxnLst>
              <a:rect l="0" t="0" r="r" b="b"/>
              <a:pathLst>
                <a:path w="3" h="23">
                  <a:moveTo>
                    <a:pt x="0" y="23"/>
                  </a:moveTo>
                  <a:lnTo>
                    <a:pt x="0" y="2"/>
                  </a:lnTo>
                  <a:lnTo>
                    <a:pt x="3" y="0"/>
                  </a:lnTo>
                  <a:lnTo>
                    <a:pt x="3" y="21"/>
                  </a:lnTo>
                  <a:lnTo>
                    <a:pt x="0" y="23"/>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77" name="Freeform 2563"/>
            <p:cNvSpPr>
              <a:spLocks/>
            </p:cNvSpPr>
            <p:nvPr/>
          </p:nvSpPr>
          <p:spPr bwMode="auto">
            <a:xfrm>
              <a:off x="6831013" y="5707063"/>
              <a:ext cx="88900" cy="93663"/>
            </a:xfrm>
            <a:custGeom>
              <a:avLst/>
              <a:gdLst>
                <a:gd name="T0" fmla="*/ 0 w 56"/>
                <a:gd name="T1" fmla="*/ 59 h 59"/>
                <a:gd name="T2" fmla="*/ 0 w 56"/>
                <a:gd name="T3" fmla="*/ 36 h 59"/>
                <a:gd name="T4" fmla="*/ 56 w 56"/>
                <a:gd name="T5" fmla="*/ 0 h 59"/>
                <a:gd name="T6" fmla="*/ 56 w 56"/>
                <a:gd name="T7" fmla="*/ 7 h 59"/>
                <a:gd name="T8" fmla="*/ 0 w 56"/>
                <a:gd name="T9" fmla="*/ 42 h 59"/>
                <a:gd name="T10" fmla="*/ 0 w 56"/>
                <a:gd name="T11" fmla="*/ 59 h 59"/>
              </a:gdLst>
              <a:ahLst/>
              <a:cxnLst>
                <a:cxn ang="0">
                  <a:pos x="T0" y="T1"/>
                </a:cxn>
                <a:cxn ang="0">
                  <a:pos x="T2" y="T3"/>
                </a:cxn>
                <a:cxn ang="0">
                  <a:pos x="T4" y="T5"/>
                </a:cxn>
                <a:cxn ang="0">
                  <a:pos x="T6" y="T7"/>
                </a:cxn>
                <a:cxn ang="0">
                  <a:pos x="T8" y="T9"/>
                </a:cxn>
                <a:cxn ang="0">
                  <a:pos x="T10" y="T11"/>
                </a:cxn>
              </a:cxnLst>
              <a:rect l="0" t="0" r="r" b="b"/>
              <a:pathLst>
                <a:path w="56" h="59">
                  <a:moveTo>
                    <a:pt x="0" y="59"/>
                  </a:moveTo>
                  <a:lnTo>
                    <a:pt x="0" y="36"/>
                  </a:lnTo>
                  <a:lnTo>
                    <a:pt x="56" y="0"/>
                  </a:lnTo>
                  <a:lnTo>
                    <a:pt x="56" y="7"/>
                  </a:lnTo>
                  <a:lnTo>
                    <a:pt x="0" y="42"/>
                  </a:lnTo>
                  <a:lnTo>
                    <a:pt x="0" y="59"/>
                  </a:lnTo>
                  <a:close/>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78" name="Freeform 2564"/>
            <p:cNvSpPr>
              <a:spLocks/>
            </p:cNvSpPr>
            <p:nvPr/>
          </p:nvSpPr>
          <p:spPr bwMode="auto">
            <a:xfrm>
              <a:off x="6919913" y="5703888"/>
              <a:ext cx="4763" cy="14288"/>
            </a:xfrm>
            <a:custGeom>
              <a:avLst/>
              <a:gdLst>
                <a:gd name="T0" fmla="*/ 0 w 3"/>
                <a:gd name="T1" fmla="*/ 9 h 9"/>
                <a:gd name="T2" fmla="*/ 0 w 3"/>
                <a:gd name="T3" fmla="*/ 2 h 9"/>
                <a:gd name="T4" fmla="*/ 3 w 3"/>
                <a:gd name="T5" fmla="*/ 0 h 9"/>
                <a:gd name="T6" fmla="*/ 3 w 3"/>
                <a:gd name="T7" fmla="*/ 7 h 9"/>
                <a:gd name="T8" fmla="*/ 0 w 3"/>
                <a:gd name="T9" fmla="*/ 9 h 9"/>
              </a:gdLst>
              <a:ahLst/>
              <a:cxnLst>
                <a:cxn ang="0">
                  <a:pos x="T0" y="T1"/>
                </a:cxn>
                <a:cxn ang="0">
                  <a:pos x="T2" y="T3"/>
                </a:cxn>
                <a:cxn ang="0">
                  <a:pos x="T4" y="T5"/>
                </a:cxn>
                <a:cxn ang="0">
                  <a:pos x="T6" y="T7"/>
                </a:cxn>
                <a:cxn ang="0">
                  <a:pos x="T8" y="T9"/>
                </a:cxn>
              </a:cxnLst>
              <a:rect l="0" t="0" r="r" b="b"/>
              <a:pathLst>
                <a:path w="3" h="9">
                  <a:moveTo>
                    <a:pt x="0" y="9"/>
                  </a:moveTo>
                  <a:lnTo>
                    <a:pt x="0" y="2"/>
                  </a:lnTo>
                  <a:lnTo>
                    <a:pt x="3" y="0"/>
                  </a:lnTo>
                  <a:lnTo>
                    <a:pt x="3" y="7"/>
                  </a:lnTo>
                  <a:lnTo>
                    <a:pt x="0" y="9"/>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79" name="Freeform 2565"/>
            <p:cNvSpPr>
              <a:spLocks/>
            </p:cNvSpPr>
            <p:nvPr/>
          </p:nvSpPr>
          <p:spPr bwMode="auto">
            <a:xfrm>
              <a:off x="6831013" y="5743575"/>
              <a:ext cx="88900" cy="66675"/>
            </a:xfrm>
            <a:custGeom>
              <a:avLst/>
              <a:gdLst>
                <a:gd name="T0" fmla="*/ 0 w 56"/>
                <a:gd name="T1" fmla="*/ 42 h 42"/>
                <a:gd name="T2" fmla="*/ 0 w 56"/>
                <a:gd name="T3" fmla="*/ 36 h 42"/>
                <a:gd name="T4" fmla="*/ 56 w 56"/>
                <a:gd name="T5" fmla="*/ 0 h 42"/>
                <a:gd name="T6" fmla="*/ 56 w 56"/>
                <a:gd name="T7" fmla="*/ 6 h 42"/>
                <a:gd name="T8" fmla="*/ 0 w 56"/>
                <a:gd name="T9" fmla="*/ 42 h 42"/>
              </a:gdLst>
              <a:ahLst/>
              <a:cxnLst>
                <a:cxn ang="0">
                  <a:pos x="T0" y="T1"/>
                </a:cxn>
                <a:cxn ang="0">
                  <a:pos x="T2" y="T3"/>
                </a:cxn>
                <a:cxn ang="0">
                  <a:pos x="T4" y="T5"/>
                </a:cxn>
                <a:cxn ang="0">
                  <a:pos x="T6" y="T7"/>
                </a:cxn>
                <a:cxn ang="0">
                  <a:pos x="T8" y="T9"/>
                </a:cxn>
              </a:cxnLst>
              <a:rect l="0" t="0" r="r" b="b"/>
              <a:pathLst>
                <a:path w="56" h="42">
                  <a:moveTo>
                    <a:pt x="0" y="42"/>
                  </a:moveTo>
                  <a:lnTo>
                    <a:pt x="0" y="36"/>
                  </a:lnTo>
                  <a:lnTo>
                    <a:pt x="56" y="0"/>
                  </a:lnTo>
                  <a:lnTo>
                    <a:pt x="56" y="6"/>
                  </a:lnTo>
                  <a:lnTo>
                    <a:pt x="0" y="42"/>
                  </a:lnTo>
                  <a:close/>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80" name="Freeform 2566"/>
            <p:cNvSpPr>
              <a:spLocks/>
            </p:cNvSpPr>
            <p:nvPr/>
          </p:nvSpPr>
          <p:spPr bwMode="auto">
            <a:xfrm>
              <a:off x="6919913" y="5715000"/>
              <a:ext cx="4763" cy="38100"/>
            </a:xfrm>
            <a:custGeom>
              <a:avLst/>
              <a:gdLst>
                <a:gd name="T0" fmla="*/ 0 w 3"/>
                <a:gd name="T1" fmla="*/ 24 h 24"/>
                <a:gd name="T2" fmla="*/ 0 w 3"/>
                <a:gd name="T3" fmla="*/ 18 h 24"/>
                <a:gd name="T4" fmla="*/ 3 w 3"/>
                <a:gd name="T5" fmla="*/ 16 h 24"/>
                <a:gd name="T6" fmla="*/ 3 w 3"/>
                <a:gd name="T7" fmla="*/ 0 h 24"/>
                <a:gd name="T8" fmla="*/ 3 w 3"/>
                <a:gd name="T9" fmla="*/ 22 h 24"/>
                <a:gd name="T10" fmla="*/ 0 w 3"/>
                <a:gd name="T11" fmla="*/ 24 h 24"/>
              </a:gdLst>
              <a:ahLst/>
              <a:cxnLst>
                <a:cxn ang="0">
                  <a:pos x="T0" y="T1"/>
                </a:cxn>
                <a:cxn ang="0">
                  <a:pos x="T2" y="T3"/>
                </a:cxn>
                <a:cxn ang="0">
                  <a:pos x="T4" y="T5"/>
                </a:cxn>
                <a:cxn ang="0">
                  <a:pos x="T6" y="T7"/>
                </a:cxn>
                <a:cxn ang="0">
                  <a:pos x="T8" y="T9"/>
                </a:cxn>
                <a:cxn ang="0">
                  <a:pos x="T10" y="T11"/>
                </a:cxn>
              </a:cxnLst>
              <a:rect l="0" t="0" r="r" b="b"/>
              <a:pathLst>
                <a:path w="3" h="24">
                  <a:moveTo>
                    <a:pt x="0" y="24"/>
                  </a:moveTo>
                  <a:lnTo>
                    <a:pt x="0" y="18"/>
                  </a:lnTo>
                  <a:lnTo>
                    <a:pt x="3" y="16"/>
                  </a:lnTo>
                  <a:lnTo>
                    <a:pt x="3" y="0"/>
                  </a:lnTo>
                  <a:lnTo>
                    <a:pt x="3" y="22"/>
                  </a:lnTo>
                  <a:lnTo>
                    <a:pt x="0" y="24"/>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81" name="Freeform 2567"/>
            <p:cNvSpPr>
              <a:spLocks/>
            </p:cNvSpPr>
            <p:nvPr/>
          </p:nvSpPr>
          <p:spPr bwMode="auto">
            <a:xfrm>
              <a:off x="6831013" y="5718175"/>
              <a:ext cx="88900" cy="82550"/>
            </a:xfrm>
            <a:custGeom>
              <a:avLst/>
              <a:gdLst>
                <a:gd name="T0" fmla="*/ 0 w 56"/>
                <a:gd name="T1" fmla="*/ 52 h 52"/>
                <a:gd name="T2" fmla="*/ 0 w 56"/>
                <a:gd name="T3" fmla="*/ 35 h 52"/>
                <a:gd name="T4" fmla="*/ 56 w 56"/>
                <a:gd name="T5" fmla="*/ 0 h 52"/>
                <a:gd name="T6" fmla="*/ 56 w 56"/>
                <a:gd name="T7" fmla="*/ 16 h 52"/>
                <a:gd name="T8" fmla="*/ 0 w 56"/>
                <a:gd name="T9" fmla="*/ 52 h 52"/>
              </a:gdLst>
              <a:ahLst/>
              <a:cxnLst>
                <a:cxn ang="0">
                  <a:pos x="T0" y="T1"/>
                </a:cxn>
                <a:cxn ang="0">
                  <a:pos x="T2" y="T3"/>
                </a:cxn>
                <a:cxn ang="0">
                  <a:pos x="T4" y="T5"/>
                </a:cxn>
                <a:cxn ang="0">
                  <a:pos x="T6" y="T7"/>
                </a:cxn>
                <a:cxn ang="0">
                  <a:pos x="T8" y="T9"/>
                </a:cxn>
              </a:cxnLst>
              <a:rect l="0" t="0" r="r" b="b"/>
              <a:pathLst>
                <a:path w="56" h="52">
                  <a:moveTo>
                    <a:pt x="0" y="52"/>
                  </a:moveTo>
                  <a:lnTo>
                    <a:pt x="0" y="35"/>
                  </a:lnTo>
                  <a:lnTo>
                    <a:pt x="56" y="0"/>
                  </a:lnTo>
                  <a:lnTo>
                    <a:pt x="56" y="16"/>
                  </a:lnTo>
                  <a:lnTo>
                    <a:pt x="0" y="52"/>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82" name="Freeform 2568"/>
            <p:cNvSpPr>
              <a:spLocks/>
            </p:cNvSpPr>
            <p:nvPr/>
          </p:nvSpPr>
          <p:spPr bwMode="auto">
            <a:xfrm>
              <a:off x="6919913" y="5715000"/>
              <a:ext cx="4763" cy="28575"/>
            </a:xfrm>
            <a:custGeom>
              <a:avLst/>
              <a:gdLst>
                <a:gd name="T0" fmla="*/ 0 w 3"/>
                <a:gd name="T1" fmla="*/ 18 h 18"/>
                <a:gd name="T2" fmla="*/ 0 w 3"/>
                <a:gd name="T3" fmla="*/ 2 h 18"/>
                <a:gd name="T4" fmla="*/ 3 w 3"/>
                <a:gd name="T5" fmla="*/ 0 h 18"/>
                <a:gd name="T6" fmla="*/ 3 w 3"/>
                <a:gd name="T7" fmla="*/ 16 h 18"/>
                <a:gd name="T8" fmla="*/ 0 w 3"/>
                <a:gd name="T9" fmla="*/ 18 h 18"/>
              </a:gdLst>
              <a:ahLst/>
              <a:cxnLst>
                <a:cxn ang="0">
                  <a:pos x="T0" y="T1"/>
                </a:cxn>
                <a:cxn ang="0">
                  <a:pos x="T2" y="T3"/>
                </a:cxn>
                <a:cxn ang="0">
                  <a:pos x="T4" y="T5"/>
                </a:cxn>
                <a:cxn ang="0">
                  <a:pos x="T6" y="T7"/>
                </a:cxn>
                <a:cxn ang="0">
                  <a:pos x="T8" y="T9"/>
                </a:cxn>
              </a:cxnLst>
              <a:rect l="0" t="0" r="r" b="b"/>
              <a:pathLst>
                <a:path w="3" h="18">
                  <a:moveTo>
                    <a:pt x="0" y="18"/>
                  </a:moveTo>
                  <a:lnTo>
                    <a:pt x="0" y="2"/>
                  </a:lnTo>
                  <a:lnTo>
                    <a:pt x="3" y="0"/>
                  </a:lnTo>
                  <a:lnTo>
                    <a:pt x="3" y="16"/>
                  </a:lnTo>
                  <a:lnTo>
                    <a:pt x="0" y="18"/>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83" name="Freeform 2569"/>
            <p:cNvSpPr>
              <a:spLocks/>
            </p:cNvSpPr>
            <p:nvPr/>
          </p:nvSpPr>
          <p:spPr bwMode="auto">
            <a:xfrm>
              <a:off x="6831013" y="5826125"/>
              <a:ext cx="88900" cy="92075"/>
            </a:xfrm>
            <a:custGeom>
              <a:avLst/>
              <a:gdLst>
                <a:gd name="T0" fmla="*/ 0 w 56"/>
                <a:gd name="T1" fmla="*/ 58 h 58"/>
                <a:gd name="T2" fmla="*/ 0 w 56"/>
                <a:gd name="T3" fmla="*/ 36 h 58"/>
                <a:gd name="T4" fmla="*/ 56 w 56"/>
                <a:gd name="T5" fmla="*/ 0 h 58"/>
                <a:gd name="T6" fmla="*/ 56 w 56"/>
                <a:gd name="T7" fmla="*/ 18 h 58"/>
                <a:gd name="T8" fmla="*/ 0 w 56"/>
                <a:gd name="T9" fmla="*/ 48 h 58"/>
                <a:gd name="T10" fmla="*/ 0 w 56"/>
                <a:gd name="T11" fmla="*/ 58 h 58"/>
              </a:gdLst>
              <a:ahLst/>
              <a:cxnLst>
                <a:cxn ang="0">
                  <a:pos x="T0" y="T1"/>
                </a:cxn>
                <a:cxn ang="0">
                  <a:pos x="T2" y="T3"/>
                </a:cxn>
                <a:cxn ang="0">
                  <a:pos x="T4" y="T5"/>
                </a:cxn>
                <a:cxn ang="0">
                  <a:pos x="T6" y="T7"/>
                </a:cxn>
                <a:cxn ang="0">
                  <a:pos x="T8" y="T9"/>
                </a:cxn>
                <a:cxn ang="0">
                  <a:pos x="T10" y="T11"/>
                </a:cxn>
              </a:cxnLst>
              <a:rect l="0" t="0" r="r" b="b"/>
              <a:pathLst>
                <a:path w="56" h="58">
                  <a:moveTo>
                    <a:pt x="0" y="58"/>
                  </a:moveTo>
                  <a:lnTo>
                    <a:pt x="0" y="36"/>
                  </a:lnTo>
                  <a:lnTo>
                    <a:pt x="56" y="0"/>
                  </a:lnTo>
                  <a:lnTo>
                    <a:pt x="56" y="18"/>
                  </a:lnTo>
                  <a:lnTo>
                    <a:pt x="0" y="48"/>
                  </a:lnTo>
                  <a:lnTo>
                    <a:pt x="0" y="58"/>
                  </a:lnTo>
                  <a:close/>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84" name="Freeform 2570"/>
            <p:cNvSpPr>
              <a:spLocks/>
            </p:cNvSpPr>
            <p:nvPr/>
          </p:nvSpPr>
          <p:spPr bwMode="auto">
            <a:xfrm>
              <a:off x="6919913" y="5822950"/>
              <a:ext cx="4763" cy="31750"/>
            </a:xfrm>
            <a:custGeom>
              <a:avLst/>
              <a:gdLst>
                <a:gd name="T0" fmla="*/ 0 w 3"/>
                <a:gd name="T1" fmla="*/ 20 h 20"/>
                <a:gd name="T2" fmla="*/ 0 w 3"/>
                <a:gd name="T3" fmla="*/ 2 h 20"/>
                <a:gd name="T4" fmla="*/ 3 w 3"/>
                <a:gd name="T5" fmla="*/ 0 h 20"/>
                <a:gd name="T6" fmla="*/ 3 w 3"/>
                <a:gd name="T7" fmla="*/ 18 h 20"/>
                <a:gd name="T8" fmla="*/ 0 w 3"/>
                <a:gd name="T9" fmla="*/ 20 h 20"/>
              </a:gdLst>
              <a:ahLst/>
              <a:cxnLst>
                <a:cxn ang="0">
                  <a:pos x="T0" y="T1"/>
                </a:cxn>
                <a:cxn ang="0">
                  <a:pos x="T2" y="T3"/>
                </a:cxn>
                <a:cxn ang="0">
                  <a:pos x="T4" y="T5"/>
                </a:cxn>
                <a:cxn ang="0">
                  <a:pos x="T6" y="T7"/>
                </a:cxn>
                <a:cxn ang="0">
                  <a:pos x="T8" y="T9"/>
                </a:cxn>
              </a:cxnLst>
              <a:rect l="0" t="0" r="r" b="b"/>
              <a:pathLst>
                <a:path w="3" h="20">
                  <a:moveTo>
                    <a:pt x="0" y="20"/>
                  </a:moveTo>
                  <a:lnTo>
                    <a:pt x="0" y="2"/>
                  </a:lnTo>
                  <a:lnTo>
                    <a:pt x="3" y="0"/>
                  </a:lnTo>
                  <a:lnTo>
                    <a:pt x="3" y="18"/>
                  </a:lnTo>
                  <a:lnTo>
                    <a:pt x="0" y="20"/>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85" name="Freeform 2571"/>
            <p:cNvSpPr>
              <a:spLocks/>
            </p:cNvSpPr>
            <p:nvPr/>
          </p:nvSpPr>
          <p:spPr bwMode="auto">
            <a:xfrm>
              <a:off x="6831013" y="5861050"/>
              <a:ext cx="88900" cy="87313"/>
            </a:xfrm>
            <a:custGeom>
              <a:avLst/>
              <a:gdLst>
                <a:gd name="T0" fmla="*/ 0 w 56"/>
                <a:gd name="T1" fmla="*/ 55 h 55"/>
                <a:gd name="T2" fmla="*/ 0 w 56"/>
                <a:gd name="T3" fmla="*/ 36 h 55"/>
                <a:gd name="T4" fmla="*/ 56 w 56"/>
                <a:gd name="T5" fmla="*/ 0 h 55"/>
                <a:gd name="T6" fmla="*/ 56 w 56"/>
                <a:gd name="T7" fmla="*/ 19 h 55"/>
                <a:gd name="T8" fmla="*/ 0 w 56"/>
                <a:gd name="T9" fmla="*/ 55 h 55"/>
              </a:gdLst>
              <a:ahLst/>
              <a:cxnLst>
                <a:cxn ang="0">
                  <a:pos x="T0" y="T1"/>
                </a:cxn>
                <a:cxn ang="0">
                  <a:pos x="T2" y="T3"/>
                </a:cxn>
                <a:cxn ang="0">
                  <a:pos x="T4" y="T5"/>
                </a:cxn>
                <a:cxn ang="0">
                  <a:pos x="T6" y="T7"/>
                </a:cxn>
                <a:cxn ang="0">
                  <a:pos x="T8" y="T9"/>
                </a:cxn>
              </a:cxnLst>
              <a:rect l="0" t="0" r="r" b="b"/>
              <a:pathLst>
                <a:path w="56" h="55">
                  <a:moveTo>
                    <a:pt x="0" y="55"/>
                  </a:moveTo>
                  <a:lnTo>
                    <a:pt x="0" y="36"/>
                  </a:lnTo>
                  <a:lnTo>
                    <a:pt x="56" y="0"/>
                  </a:lnTo>
                  <a:lnTo>
                    <a:pt x="56" y="19"/>
                  </a:lnTo>
                  <a:lnTo>
                    <a:pt x="0" y="55"/>
                  </a:lnTo>
                  <a:close/>
                </a:path>
              </a:pathLst>
            </a:custGeom>
            <a:solidFill>
              <a:srgbClr val="9F9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86" name="Freeform 2572"/>
            <p:cNvSpPr>
              <a:spLocks/>
            </p:cNvSpPr>
            <p:nvPr/>
          </p:nvSpPr>
          <p:spPr bwMode="auto">
            <a:xfrm>
              <a:off x="6919913" y="5851525"/>
              <a:ext cx="4763" cy="39688"/>
            </a:xfrm>
            <a:custGeom>
              <a:avLst/>
              <a:gdLst>
                <a:gd name="T0" fmla="*/ 0 w 3"/>
                <a:gd name="T1" fmla="*/ 25 h 25"/>
                <a:gd name="T2" fmla="*/ 0 w 3"/>
                <a:gd name="T3" fmla="*/ 6 h 25"/>
                <a:gd name="T4" fmla="*/ 3 w 3"/>
                <a:gd name="T5" fmla="*/ 4 h 25"/>
                <a:gd name="T6" fmla="*/ 3 w 3"/>
                <a:gd name="T7" fmla="*/ 0 h 25"/>
                <a:gd name="T8" fmla="*/ 3 w 3"/>
                <a:gd name="T9" fmla="*/ 23 h 25"/>
                <a:gd name="T10" fmla="*/ 0 w 3"/>
                <a:gd name="T11" fmla="*/ 25 h 25"/>
              </a:gdLst>
              <a:ahLst/>
              <a:cxnLst>
                <a:cxn ang="0">
                  <a:pos x="T0" y="T1"/>
                </a:cxn>
                <a:cxn ang="0">
                  <a:pos x="T2" y="T3"/>
                </a:cxn>
                <a:cxn ang="0">
                  <a:pos x="T4" y="T5"/>
                </a:cxn>
                <a:cxn ang="0">
                  <a:pos x="T6" y="T7"/>
                </a:cxn>
                <a:cxn ang="0">
                  <a:pos x="T8" y="T9"/>
                </a:cxn>
                <a:cxn ang="0">
                  <a:pos x="T10" y="T11"/>
                </a:cxn>
              </a:cxnLst>
              <a:rect l="0" t="0" r="r" b="b"/>
              <a:pathLst>
                <a:path w="3" h="25">
                  <a:moveTo>
                    <a:pt x="0" y="25"/>
                  </a:moveTo>
                  <a:lnTo>
                    <a:pt x="0" y="6"/>
                  </a:lnTo>
                  <a:lnTo>
                    <a:pt x="3" y="4"/>
                  </a:lnTo>
                  <a:lnTo>
                    <a:pt x="3" y="0"/>
                  </a:lnTo>
                  <a:lnTo>
                    <a:pt x="3" y="23"/>
                  </a:lnTo>
                  <a:lnTo>
                    <a:pt x="0" y="25"/>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87" name="Freeform 2573"/>
            <p:cNvSpPr>
              <a:spLocks/>
            </p:cNvSpPr>
            <p:nvPr/>
          </p:nvSpPr>
          <p:spPr bwMode="auto">
            <a:xfrm>
              <a:off x="6831013" y="5854700"/>
              <a:ext cx="88900" cy="63500"/>
            </a:xfrm>
            <a:custGeom>
              <a:avLst/>
              <a:gdLst>
                <a:gd name="T0" fmla="*/ 0 w 56"/>
                <a:gd name="T1" fmla="*/ 40 h 40"/>
                <a:gd name="T2" fmla="*/ 0 w 56"/>
                <a:gd name="T3" fmla="*/ 30 h 40"/>
                <a:gd name="T4" fmla="*/ 56 w 56"/>
                <a:gd name="T5" fmla="*/ 0 h 40"/>
                <a:gd name="T6" fmla="*/ 56 w 56"/>
                <a:gd name="T7" fmla="*/ 4 h 40"/>
                <a:gd name="T8" fmla="*/ 0 w 56"/>
                <a:gd name="T9" fmla="*/ 40 h 40"/>
              </a:gdLst>
              <a:ahLst/>
              <a:cxnLst>
                <a:cxn ang="0">
                  <a:pos x="T0" y="T1"/>
                </a:cxn>
                <a:cxn ang="0">
                  <a:pos x="T2" y="T3"/>
                </a:cxn>
                <a:cxn ang="0">
                  <a:pos x="T4" y="T5"/>
                </a:cxn>
                <a:cxn ang="0">
                  <a:pos x="T6" y="T7"/>
                </a:cxn>
                <a:cxn ang="0">
                  <a:pos x="T8" y="T9"/>
                </a:cxn>
              </a:cxnLst>
              <a:rect l="0" t="0" r="r" b="b"/>
              <a:pathLst>
                <a:path w="56" h="40">
                  <a:moveTo>
                    <a:pt x="0" y="40"/>
                  </a:moveTo>
                  <a:lnTo>
                    <a:pt x="0" y="30"/>
                  </a:lnTo>
                  <a:lnTo>
                    <a:pt x="56" y="0"/>
                  </a:lnTo>
                  <a:lnTo>
                    <a:pt x="56" y="4"/>
                  </a:lnTo>
                  <a:lnTo>
                    <a:pt x="0" y="40"/>
                  </a:lnTo>
                  <a:close/>
                </a:path>
              </a:pathLst>
            </a:custGeom>
            <a:solidFill>
              <a:srgbClr val="7C7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88" name="Freeform 2574"/>
            <p:cNvSpPr>
              <a:spLocks/>
            </p:cNvSpPr>
            <p:nvPr/>
          </p:nvSpPr>
          <p:spPr bwMode="auto">
            <a:xfrm>
              <a:off x="6919913" y="5851525"/>
              <a:ext cx="4763" cy="9525"/>
            </a:xfrm>
            <a:custGeom>
              <a:avLst/>
              <a:gdLst>
                <a:gd name="T0" fmla="*/ 0 w 3"/>
                <a:gd name="T1" fmla="*/ 6 h 6"/>
                <a:gd name="T2" fmla="*/ 0 w 3"/>
                <a:gd name="T3" fmla="*/ 2 h 6"/>
                <a:gd name="T4" fmla="*/ 3 w 3"/>
                <a:gd name="T5" fmla="*/ 0 h 6"/>
                <a:gd name="T6" fmla="*/ 3 w 3"/>
                <a:gd name="T7" fmla="*/ 4 h 6"/>
                <a:gd name="T8" fmla="*/ 0 w 3"/>
                <a:gd name="T9" fmla="*/ 6 h 6"/>
              </a:gdLst>
              <a:ahLst/>
              <a:cxnLst>
                <a:cxn ang="0">
                  <a:pos x="T0" y="T1"/>
                </a:cxn>
                <a:cxn ang="0">
                  <a:pos x="T2" y="T3"/>
                </a:cxn>
                <a:cxn ang="0">
                  <a:pos x="T4" y="T5"/>
                </a:cxn>
                <a:cxn ang="0">
                  <a:pos x="T6" y="T7"/>
                </a:cxn>
                <a:cxn ang="0">
                  <a:pos x="T8" y="T9"/>
                </a:cxn>
              </a:cxnLst>
              <a:rect l="0" t="0" r="r" b="b"/>
              <a:pathLst>
                <a:path w="3" h="6">
                  <a:moveTo>
                    <a:pt x="0" y="6"/>
                  </a:moveTo>
                  <a:lnTo>
                    <a:pt x="0" y="2"/>
                  </a:lnTo>
                  <a:lnTo>
                    <a:pt x="3" y="0"/>
                  </a:lnTo>
                  <a:lnTo>
                    <a:pt x="3" y="4"/>
                  </a:lnTo>
                  <a:lnTo>
                    <a:pt x="0" y="6"/>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89" name="Freeform 2575"/>
            <p:cNvSpPr>
              <a:spLocks noEditPoints="1"/>
            </p:cNvSpPr>
            <p:nvPr/>
          </p:nvSpPr>
          <p:spPr bwMode="auto">
            <a:xfrm>
              <a:off x="9855200" y="1366838"/>
              <a:ext cx="53975" cy="4876800"/>
            </a:xfrm>
            <a:custGeom>
              <a:avLst/>
              <a:gdLst>
                <a:gd name="T0" fmla="*/ 398 w 398"/>
                <a:gd name="T1" fmla="*/ 35572 h 35572"/>
                <a:gd name="T2" fmla="*/ 238 w 398"/>
                <a:gd name="T3" fmla="*/ 35572 h 35572"/>
                <a:gd name="T4" fmla="*/ 238 w 398"/>
                <a:gd name="T5" fmla="*/ 106 h 35572"/>
                <a:gd name="T6" fmla="*/ 398 w 398"/>
                <a:gd name="T7" fmla="*/ 0 h 35572"/>
                <a:gd name="T8" fmla="*/ 398 w 398"/>
                <a:gd name="T9" fmla="*/ 35572 h 35572"/>
                <a:gd name="T10" fmla="*/ 188 w 398"/>
                <a:gd name="T11" fmla="*/ 35572 h 35572"/>
                <a:gd name="T12" fmla="*/ 0 w 398"/>
                <a:gd name="T13" fmla="*/ 35572 h 35572"/>
                <a:gd name="T14" fmla="*/ 0 w 398"/>
                <a:gd name="T15" fmla="*/ 4758 h 35572"/>
                <a:gd name="T16" fmla="*/ 45 w 398"/>
                <a:gd name="T17" fmla="*/ 4780 h 35572"/>
                <a:gd name="T18" fmla="*/ 45 w 398"/>
                <a:gd name="T19" fmla="*/ 3869 h 35572"/>
                <a:gd name="T20" fmla="*/ 0 w 398"/>
                <a:gd name="T21" fmla="*/ 3845 h 35572"/>
                <a:gd name="T22" fmla="*/ 0 w 398"/>
                <a:gd name="T23" fmla="*/ 3840 h 35572"/>
                <a:gd name="T24" fmla="*/ 45 w 398"/>
                <a:gd name="T25" fmla="*/ 3862 h 35572"/>
                <a:gd name="T26" fmla="*/ 45 w 398"/>
                <a:gd name="T27" fmla="*/ 3453 h 35572"/>
                <a:gd name="T28" fmla="*/ 0 w 398"/>
                <a:gd name="T29" fmla="*/ 3429 h 35572"/>
                <a:gd name="T30" fmla="*/ 0 w 398"/>
                <a:gd name="T31" fmla="*/ 3427 h 35572"/>
                <a:gd name="T32" fmla="*/ 14 w 398"/>
                <a:gd name="T33" fmla="*/ 3404 h 35572"/>
                <a:gd name="T34" fmla="*/ 0 w 398"/>
                <a:gd name="T35" fmla="*/ 3396 h 35572"/>
                <a:gd name="T36" fmla="*/ 0 w 398"/>
                <a:gd name="T37" fmla="*/ 264 h 35572"/>
                <a:gd name="T38" fmla="*/ 188 w 398"/>
                <a:gd name="T39" fmla="*/ 139 h 35572"/>
                <a:gd name="T40" fmla="*/ 188 w 398"/>
                <a:gd name="T41" fmla="*/ 35572 h 35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8" h="35572">
                  <a:moveTo>
                    <a:pt x="398" y="35572"/>
                  </a:moveTo>
                  <a:lnTo>
                    <a:pt x="238" y="35572"/>
                  </a:lnTo>
                  <a:lnTo>
                    <a:pt x="238" y="106"/>
                  </a:lnTo>
                  <a:lnTo>
                    <a:pt x="398" y="0"/>
                  </a:lnTo>
                  <a:lnTo>
                    <a:pt x="398" y="35572"/>
                  </a:lnTo>
                  <a:moveTo>
                    <a:pt x="188" y="35572"/>
                  </a:moveTo>
                  <a:lnTo>
                    <a:pt x="0" y="35572"/>
                  </a:lnTo>
                  <a:lnTo>
                    <a:pt x="0" y="4758"/>
                  </a:lnTo>
                  <a:lnTo>
                    <a:pt x="45" y="4780"/>
                  </a:lnTo>
                  <a:lnTo>
                    <a:pt x="45" y="3869"/>
                  </a:lnTo>
                  <a:lnTo>
                    <a:pt x="0" y="3845"/>
                  </a:lnTo>
                  <a:lnTo>
                    <a:pt x="0" y="3840"/>
                  </a:lnTo>
                  <a:lnTo>
                    <a:pt x="45" y="3862"/>
                  </a:lnTo>
                  <a:lnTo>
                    <a:pt x="45" y="3453"/>
                  </a:lnTo>
                  <a:lnTo>
                    <a:pt x="0" y="3429"/>
                  </a:lnTo>
                  <a:lnTo>
                    <a:pt x="0" y="3427"/>
                  </a:lnTo>
                  <a:lnTo>
                    <a:pt x="14" y="3404"/>
                  </a:lnTo>
                  <a:lnTo>
                    <a:pt x="0" y="3396"/>
                  </a:lnTo>
                  <a:lnTo>
                    <a:pt x="0" y="264"/>
                  </a:lnTo>
                  <a:lnTo>
                    <a:pt x="188" y="139"/>
                  </a:lnTo>
                  <a:lnTo>
                    <a:pt x="188" y="35572"/>
                  </a:lnTo>
                </a:path>
              </a:pathLst>
            </a:custGeom>
            <a:solidFill>
              <a:srgbClr val="797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90" name="Freeform 2576"/>
            <p:cNvSpPr>
              <a:spLocks/>
            </p:cNvSpPr>
            <p:nvPr/>
          </p:nvSpPr>
          <p:spPr bwMode="auto">
            <a:xfrm>
              <a:off x="9880600" y="1381125"/>
              <a:ext cx="6350" cy="4862513"/>
            </a:xfrm>
            <a:custGeom>
              <a:avLst/>
              <a:gdLst>
                <a:gd name="T0" fmla="*/ 4 w 4"/>
                <a:gd name="T1" fmla="*/ 3063 h 3063"/>
                <a:gd name="T2" fmla="*/ 0 w 4"/>
                <a:gd name="T3" fmla="*/ 3063 h 3063"/>
                <a:gd name="T4" fmla="*/ 0 w 4"/>
                <a:gd name="T5" fmla="*/ 3 h 3063"/>
                <a:gd name="T6" fmla="*/ 4 w 4"/>
                <a:gd name="T7" fmla="*/ 0 h 3063"/>
                <a:gd name="T8" fmla="*/ 4 w 4"/>
                <a:gd name="T9" fmla="*/ 3063 h 3063"/>
              </a:gdLst>
              <a:ahLst/>
              <a:cxnLst>
                <a:cxn ang="0">
                  <a:pos x="T0" y="T1"/>
                </a:cxn>
                <a:cxn ang="0">
                  <a:pos x="T2" y="T3"/>
                </a:cxn>
                <a:cxn ang="0">
                  <a:pos x="T4" y="T5"/>
                </a:cxn>
                <a:cxn ang="0">
                  <a:pos x="T6" y="T7"/>
                </a:cxn>
                <a:cxn ang="0">
                  <a:pos x="T8" y="T9"/>
                </a:cxn>
              </a:cxnLst>
              <a:rect l="0" t="0" r="r" b="b"/>
              <a:pathLst>
                <a:path w="4" h="3063">
                  <a:moveTo>
                    <a:pt x="4" y="3063"/>
                  </a:moveTo>
                  <a:lnTo>
                    <a:pt x="0" y="3063"/>
                  </a:lnTo>
                  <a:lnTo>
                    <a:pt x="0" y="3"/>
                  </a:lnTo>
                  <a:lnTo>
                    <a:pt x="4" y="0"/>
                  </a:lnTo>
                  <a:lnTo>
                    <a:pt x="4" y="306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91" name="Rectangle 2577"/>
            <p:cNvSpPr>
              <a:spLocks noChangeArrowheads="1"/>
            </p:cNvSpPr>
            <p:nvPr/>
          </p:nvSpPr>
          <p:spPr bwMode="auto">
            <a:xfrm>
              <a:off x="9909175" y="1366838"/>
              <a:ext cx="1588" cy="4876800"/>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92" name="Freeform 2578"/>
            <p:cNvSpPr>
              <a:spLocks/>
            </p:cNvSpPr>
            <p:nvPr/>
          </p:nvSpPr>
          <p:spPr bwMode="auto">
            <a:xfrm>
              <a:off x="9855200" y="1833563"/>
              <a:ext cx="1588" cy="3175"/>
            </a:xfrm>
            <a:custGeom>
              <a:avLst/>
              <a:gdLst>
                <a:gd name="T0" fmla="*/ 0 w 1"/>
                <a:gd name="T1" fmla="*/ 2 h 2"/>
                <a:gd name="T2" fmla="*/ 0 w 1"/>
                <a:gd name="T3" fmla="*/ 0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0" y="0"/>
                  </a:lnTo>
                  <a:lnTo>
                    <a:pt x="1" y="0"/>
                  </a:lnTo>
                  <a:lnTo>
                    <a:pt x="0" y="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93" name="Freeform 2579"/>
            <p:cNvSpPr>
              <a:spLocks noEditPoints="1"/>
            </p:cNvSpPr>
            <p:nvPr/>
          </p:nvSpPr>
          <p:spPr bwMode="auto">
            <a:xfrm>
              <a:off x="9855200" y="6243638"/>
              <a:ext cx="53975" cy="115888"/>
            </a:xfrm>
            <a:custGeom>
              <a:avLst/>
              <a:gdLst>
                <a:gd name="T0" fmla="*/ 398 w 398"/>
                <a:gd name="T1" fmla="*/ 848 h 848"/>
                <a:gd name="T2" fmla="*/ 238 w 398"/>
                <a:gd name="T3" fmla="*/ 848 h 848"/>
                <a:gd name="T4" fmla="*/ 238 w 398"/>
                <a:gd name="T5" fmla="*/ 0 h 848"/>
                <a:gd name="T6" fmla="*/ 398 w 398"/>
                <a:gd name="T7" fmla="*/ 0 h 848"/>
                <a:gd name="T8" fmla="*/ 398 w 398"/>
                <a:gd name="T9" fmla="*/ 848 h 848"/>
                <a:gd name="T10" fmla="*/ 188 w 398"/>
                <a:gd name="T11" fmla="*/ 848 h 848"/>
                <a:gd name="T12" fmla="*/ 0 w 398"/>
                <a:gd name="T13" fmla="*/ 848 h 848"/>
                <a:gd name="T14" fmla="*/ 0 w 398"/>
                <a:gd name="T15" fmla="*/ 0 h 848"/>
                <a:gd name="T16" fmla="*/ 188 w 398"/>
                <a:gd name="T17" fmla="*/ 0 h 848"/>
                <a:gd name="T18" fmla="*/ 188 w 398"/>
                <a:gd name="T19" fmla="*/ 848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8" h="848">
                  <a:moveTo>
                    <a:pt x="398" y="848"/>
                  </a:moveTo>
                  <a:lnTo>
                    <a:pt x="238" y="848"/>
                  </a:lnTo>
                  <a:lnTo>
                    <a:pt x="238" y="0"/>
                  </a:lnTo>
                  <a:lnTo>
                    <a:pt x="398" y="0"/>
                  </a:lnTo>
                  <a:lnTo>
                    <a:pt x="398" y="848"/>
                  </a:lnTo>
                  <a:moveTo>
                    <a:pt x="188" y="848"/>
                  </a:moveTo>
                  <a:lnTo>
                    <a:pt x="0" y="848"/>
                  </a:lnTo>
                  <a:lnTo>
                    <a:pt x="0" y="0"/>
                  </a:lnTo>
                  <a:lnTo>
                    <a:pt x="188" y="0"/>
                  </a:lnTo>
                  <a:lnTo>
                    <a:pt x="188" y="848"/>
                  </a:lnTo>
                </a:path>
              </a:pathLst>
            </a:custGeom>
            <a:solidFill>
              <a:srgbClr val="444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94" name="Rectangle 2580"/>
            <p:cNvSpPr>
              <a:spLocks noChangeArrowheads="1"/>
            </p:cNvSpPr>
            <p:nvPr/>
          </p:nvSpPr>
          <p:spPr bwMode="auto">
            <a:xfrm>
              <a:off x="9880600" y="6243638"/>
              <a:ext cx="6350" cy="115888"/>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95" name="Rectangle 2581"/>
            <p:cNvSpPr>
              <a:spLocks noChangeArrowheads="1"/>
            </p:cNvSpPr>
            <p:nvPr/>
          </p:nvSpPr>
          <p:spPr bwMode="auto">
            <a:xfrm>
              <a:off x="9909175" y="6243638"/>
              <a:ext cx="1588" cy="115888"/>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96" name="Freeform 2582"/>
            <p:cNvSpPr>
              <a:spLocks noEditPoints="1"/>
            </p:cNvSpPr>
            <p:nvPr/>
          </p:nvSpPr>
          <p:spPr bwMode="auto">
            <a:xfrm>
              <a:off x="9855200" y="6359525"/>
              <a:ext cx="53975" cy="220663"/>
            </a:xfrm>
            <a:custGeom>
              <a:avLst/>
              <a:gdLst>
                <a:gd name="T0" fmla="*/ 0 w 398"/>
                <a:gd name="T1" fmla="*/ 1605 h 1605"/>
                <a:gd name="T2" fmla="*/ 0 w 398"/>
                <a:gd name="T3" fmla="*/ 0 h 1605"/>
                <a:gd name="T4" fmla="*/ 188 w 398"/>
                <a:gd name="T5" fmla="*/ 0 h 1605"/>
                <a:gd name="T6" fmla="*/ 188 w 398"/>
                <a:gd name="T7" fmla="*/ 1566 h 1605"/>
                <a:gd name="T8" fmla="*/ 0 w 398"/>
                <a:gd name="T9" fmla="*/ 1605 h 1605"/>
                <a:gd name="T10" fmla="*/ 238 w 398"/>
                <a:gd name="T11" fmla="*/ 1556 h 1605"/>
                <a:gd name="T12" fmla="*/ 238 w 398"/>
                <a:gd name="T13" fmla="*/ 0 h 1605"/>
                <a:gd name="T14" fmla="*/ 398 w 398"/>
                <a:gd name="T15" fmla="*/ 0 h 1605"/>
                <a:gd name="T16" fmla="*/ 398 w 398"/>
                <a:gd name="T17" fmla="*/ 1523 h 1605"/>
                <a:gd name="T18" fmla="*/ 238 w 398"/>
                <a:gd name="T19" fmla="*/ 1556 h 1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8" h="1605">
                  <a:moveTo>
                    <a:pt x="0" y="1605"/>
                  </a:moveTo>
                  <a:lnTo>
                    <a:pt x="0" y="0"/>
                  </a:lnTo>
                  <a:lnTo>
                    <a:pt x="188" y="0"/>
                  </a:lnTo>
                  <a:lnTo>
                    <a:pt x="188" y="1566"/>
                  </a:lnTo>
                  <a:lnTo>
                    <a:pt x="0" y="1605"/>
                  </a:lnTo>
                  <a:moveTo>
                    <a:pt x="238" y="1556"/>
                  </a:moveTo>
                  <a:lnTo>
                    <a:pt x="238" y="0"/>
                  </a:lnTo>
                  <a:lnTo>
                    <a:pt x="398" y="0"/>
                  </a:lnTo>
                  <a:lnTo>
                    <a:pt x="398" y="1523"/>
                  </a:lnTo>
                  <a:lnTo>
                    <a:pt x="238" y="1556"/>
                  </a:lnTo>
                </a:path>
              </a:pathLst>
            </a:custGeom>
            <a:solidFill>
              <a:srgbClr val="3A3A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97" name="Freeform 2583"/>
            <p:cNvSpPr>
              <a:spLocks/>
            </p:cNvSpPr>
            <p:nvPr/>
          </p:nvSpPr>
          <p:spPr bwMode="auto">
            <a:xfrm>
              <a:off x="9880600" y="6359525"/>
              <a:ext cx="6350" cy="214313"/>
            </a:xfrm>
            <a:custGeom>
              <a:avLst/>
              <a:gdLst>
                <a:gd name="T0" fmla="*/ 0 w 4"/>
                <a:gd name="T1" fmla="*/ 135 h 135"/>
                <a:gd name="T2" fmla="*/ 0 w 4"/>
                <a:gd name="T3" fmla="*/ 0 h 135"/>
                <a:gd name="T4" fmla="*/ 4 w 4"/>
                <a:gd name="T5" fmla="*/ 0 h 135"/>
                <a:gd name="T6" fmla="*/ 4 w 4"/>
                <a:gd name="T7" fmla="*/ 134 h 135"/>
                <a:gd name="T8" fmla="*/ 0 w 4"/>
                <a:gd name="T9" fmla="*/ 135 h 135"/>
              </a:gdLst>
              <a:ahLst/>
              <a:cxnLst>
                <a:cxn ang="0">
                  <a:pos x="T0" y="T1"/>
                </a:cxn>
                <a:cxn ang="0">
                  <a:pos x="T2" y="T3"/>
                </a:cxn>
                <a:cxn ang="0">
                  <a:pos x="T4" y="T5"/>
                </a:cxn>
                <a:cxn ang="0">
                  <a:pos x="T6" y="T7"/>
                </a:cxn>
                <a:cxn ang="0">
                  <a:pos x="T8" y="T9"/>
                </a:cxn>
              </a:cxnLst>
              <a:rect l="0" t="0" r="r" b="b"/>
              <a:pathLst>
                <a:path w="4" h="135">
                  <a:moveTo>
                    <a:pt x="0" y="135"/>
                  </a:moveTo>
                  <a:lnTo>
                    <a:pt x="0" y="0"/>
                  </a:lnTo>
                  <a:lnTo>
                    <a:pt x="4" y="0"/>
                  </a:lnTo>
                  <a:lnTo>
                    <a:pt x="4" y="134"/>
                  </a:lnTo>
                  <a:lnTo>
                    <a:pt x="0" y="135"/>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98" name="Freeform 2584"/>
            <p:cNvSpPr>
              <a:spLocks/>
            </p:cNvSpPr>
            <p:nvPr/>
          </p:nvSpPr>
          <p:spPr bwMode="auto">
            <a:xfrm>
              <a:off x="9909175" y="6359525"/>
              <a:ext cx="1588" cy="209550"/>
            </a:xfrm>
            <a:custGeom>
              <a:avLst/>
              <a:gdLst>
                <a:gd name="T0" fmla="*/ 0 w 1"/>
                <a:gd name="T1" fmla="*/ 132 h 132"/>
                <a:gd name="T2" fmla="*/ 0 w 1"/>
                <a:gd name="T3" fmla="*/ 0 h 132"/>
                <a:gd name="T4" fmla="*/ 1 w 1"/>
                <a:gd name="T5" fmla="*/ 0 h 132"/>
                <a:gd name="T6" fmla="*/ 1 w 1"/>
                <a:gd name="T7" fmla="*/ 131 h 132"/>
                <a:gd name="T8" fmla="*/ 0 w 1"/>
                <a:gd name="T9" fmla="*/ 132 h 132"/>
              </a:gdLst>
              <a:ahLst/>
              <a:cxnLst>
                <a:cxn ang="0">
                  <a:pos x="T0" y="T1"/>
                </a:cxn>
                <a:cxn ang="0">
                  <a:pos x="T2" y="T3"/>
                </a:cxn>
                <a:cxn ang="0">
                  <a:pos x="T4" y="T5"/>
                </a:cxn>
                <a:cxn ang="0">
                  <a:pos x="T6" y="T7"/>
                </a:cxn>
                <a:cxn ang="0">
                  <a:pos x="T8" y="T9"/>
                </a:cxn>
              </a:cxnLst>
              <a:rect l="0" t="0" r="r" b="b"/>
              <a:pathLst>
                <a:path w="1" h="132">
                  <a:moveTo>
                    <a:pt x="0" y="132"/>
                  </a:moveTo>
                  <a:lnTo>
                    <a:pt x="0" y="0"/>
                  </a:lnTo>
                  <a:lnTo>
                    <a:pt x="1" y="0"/>
                  </a:lnTo>
                  <a:lnTo>
                    <a:pt x="1" y="131"/>
                  </a:lnTo>
                  <a:lnTo>
                    <a:pt x="0" y="13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99" name="Freeform 2585"/>
            <p:cNvSpPr>
              <a:spLocks noEditPoints="1"/>
            </p:cNvSpPr>
            <p:nvPr/>
          </p:nvSpPr>
          <p:spPr bwMode="auto">
            <a:xfrm>
              <a:off x="9855200" y="6608763"/>
              <a:ext cx="53975" cy="106363"/>
            </a:xfrm>
            <a:custGeom>
              <a:avLst/>
              <a:gdLst>
                <a:gd name="T0" fmla="*/ 398 w 398"/>
                <a:gd name="T1" fmla="*/ 769 h 769"/>
                <a:gd name="T2" fmla="*/ 238 w 398"/>
                <a:gd name="T3" fmla="*/ 769 h 769"/>
                <a:gd name="T4" fmla="*/ 238 w 398"/>
                <a:gd name="T5" fmla="*/ 0 h 769"/>
                <a:gd name="T6" fmla="*/ 334 w 398"/>
                <a:gd name="T7" fmla="*/ 0 h 769"/>
                <a:gd name="T8" fmla="*/ 334 w 398"/>
                <a:gd name="T9" fmla="*/ 551 h 769"/>
                <a:gd name="T10" fmla="*/ 398 w 398"/>
                <a:gd name="T11" fmla="*/ 551 h 769"/>
                <a:gd name="T12" fmla="*/ 398 w 398"/>
                <a:gd name="T13" fmla="*/ 769 h 769"/>
                <a:gd name="T14" fmla="*/ 188 w 398"/>
                <a:gd name="T15" fmla="*/ 769 h 769"/>
                <a:gd name="T16" fmla="*/ 0 w 398"/>
                <a:gd name="T17" fmla="*/ 769 h 769"/>
                <a:gd name="T18" fmla="*/ 0 w 398"/>
                <a:gd name="T19" fmla="*/ 0 h 769"/>
                <a:gd name="T20" fmla="*/ 188 w 398"/>
                <a:gd name="T21" fmla="*/ 0 h 769"/>
                <a:gd name="T22" fmla="*/ 188 w 398"/>
                <a:gd name="T23" fmla="*/ 76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8" h="769">
                  <a:moveTo>
                    <a:pt x="398" y="769"/>
                  </a:moveTo>
                  <a:lnTo>
                    <a:pt x="238" y="769"/>
                  </a:lnTo>
                  <a:lnTo>
                    <a:pt x="238" y="0"/>
                  </a:lnTo>
                  <a:lnTo>
                    <a:pt x="334" y="0"/>
                  </a:lnTo>
                  <a:lnTo>
                    <a:pt x="334" y="551"/>
                  </a:lnTo>
                  <a:lnTo>
                    <a:pt x="398" y="551"/>
                  </a:lnTo>
                  <a:lnTo>
                    <a:pt x="398" y="769"/>
                  </a:lnTo>
                  <a:moveTo>
                    <a:pt x="188" y="769"/>
                  </a:moveTo>
                  <a:lnTo>
                    <a:pt x="0" y="769"/>
                  </a:lnTo>
                  <a:lnTo>
                    <a:pt x="0" y="0"/>
                  </a:lnTo>
                  <a:lnTo>
                    <a:pt x="188" y="0"/>
                  </a:lnTo>
                  <a:lnTo>
                    <a:pt x="188" y="769"/>
                  </a:lnTo>
                </a:path>
              </a:pathLst>
            </a:custGeom>
            <a:solidFill>
              <a:srgbClr val="2E2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00" name="Rectangle 2586"/>
            <p:cNvSpPr>
              <a:spLocks noChangeArrowheads="1"/>
            </p:cNvSpPr>
            <p:nvPr/>
          </p:nvSpPr>
          <p:spPr bwMode="auto">
            <a:xfrm>
              <a:off x="9880600" y="6608763"/>
              <a:ext cx="6350" cy="10636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01" name="Rectangle 2587"/>
            <p:cNvSpPr>
              <a:spLocks noChangeArrowheads="1"/>
            </p:cNvSpPr>
            <p:nvPr/>
          </p:nvSpPr>
          <p:spPr bwMode="auto">
            <a:xfrm>
              <a:off x="9909175" y="6684963"/>
              <a:ext cx="1588" cy="30163"/>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02" name="Freeform 2588"/>
            <p:cNvSpPr>
              <a:spLocks noEditPoints="1"/>
            </p:cNvSpPr>
            <p:nvPr/>
          </p:nvSpPr>
          <p:spPr bwMode="auto">
            <a:xfrm>
              <a:off x="9855200" y="6569075"/>
              <a:ext cx="53975" cy="39688"/>
            </a:xfrm>
            <a:custGeom>
              <a:avLst/>
              <a:gdLst>
                <a:gd name="T0" fmla="*/ 334 w 398"/>
                <a:gd name="T1" fmla="*/ 296 h 296"/>
                <a:gd name="T2" fmla="*/ 238 w 398"/>
                <a:gd name="T3" fmla="*/ 296 h 296"/>
                <a:gd name="T4" fmla="*/ 238 w 398"/>
                <a:gd name="T5" fmla="*/ 33 h 296"/>
                <a:gd name="T6" fmla="*/ 398 w 398"/>
                <a:gd name="T7" fmla="*/ 0 h 296"/>
                <a:gd name="T8" fmla="*/ 398 w 398"/>
                <a:gd name="T9" fmla="*/ 267 h 296"/>
                <a:gd name="T10" fmla="*/ 334 w 398"/>
                <a:gd name="T11" fmla="*/ 286 h 296"/>
                <a:gd name="T12" fmla="*/ 334 w 398"/>
                <a:gd name="T13" fmla="*/ 296 h 296"/>
                <a:gd name="T14" fmla="*/ 188 w 398"/>
                <a:gd name="T15" fmla="*/ 296 h 296"/>
                <a:gd name="T16" fmla="*/ 0 w 398"/>
                <a:gd name="T17" fmla="*/ 296 h 296"/>
                <a:gd name="T18" fmla="*/ 0 w 398"/>
                <a:gd name="T19" fmla="*/ 82 h 296"/>
                <a:gd name="T20" fmla="*/ 188 w 398"/>
                <a:gd name="T21" fmla="*/ 43 h 296"/>
                <a:gd name="T22" fmla="*/ 188 w 398"/>
                <a:gd name="T23" fmla="*/ 29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8" h="296">
                  <a:moveTo>
                    <a:pt x="334" y="296"/>
                  </a:moveTo>
                  <a:lnTo>
                    <a:pt x="238" y="296"/>
                  </a:lnTo>
                  <a:lnTo>
                    <a:pt x="238" y="33"/>
                  </a:lnTo>
                  <a:lnTo>
                    <a:pt x="398" y="0"/>
                  </a:lnTo>
                  <a:lnTo>
                    <a:pt x="398" y="267"/>
                  </a:lnTo>
                  <a:lnTo>
                    <a:pt x="334" y="286"/>
                  </a:lnTo>
                  <a:lnTo>
                    <a:pt x="334" y="296"/>
                  </a:lnTo>
                  <a:moveTo>
                    <a:pt x="188" y="296"/>
                  </a:moveTo>
                  <a:lnTo>
                    <a:pt x="0" y="296"/>
                  </a:lnTo>
                  <a:lnTo>
                    <a:pt x="0" y="82"/>
                  </a:lnTo>
                  <a:lnTo>
                    <a:pt x="188" y="43"/>
                  </a:lnTo>
                  <a:lnTo>
                    <a:pt x="188" y="296"/>
                  </a:lnTo>
                </a:path>
              </a:pathLst>
            </a:custGeom>
            <a:solidFill>
              <a:srgbClr val="2726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03" name="Freeform 2589"/>
            <p:cNvSpPr>
              <a:spLocks/>
            </p:cNvSpPr>
            <p:nvPr/>
          </p:nvSpPr>
          <p:spPr bwMode="auto">
            <a:xfrm>
              <a:off x="9880600" y="6572250"/>
              <a:ext cx="6350" cy="36513"/>
            </a:xfrm>
            <a:custGeom>
              <a:avLst/>
              <a:gdLst>
                <a:gd name="T0" fmla="*/ 4 w 4"/>
                <a:gd name="T1" fmla="*/ 23 h 23"/>
                <a:gd name="T2" fmla="*/ 0 w 4"/>
                <a:gd name="T3" fmla="*/ 23 h 23"/>
                <a:gd name="T4" fmla="*/ 0 w 4"/>
                <a:gd name="T5" fmla="*/ 1 h 23"/>
                <a:gd name="T6" fmla="*/ 4 w 4"/>
                <a:gd name="T7" fmla="*/ 0 h 23"/>
                <a:gd name="T8" fmla="*/ 4 w 4"/>
                <a:gd name="T9" fmla="*/ 23 h 23"/>
              </a:gdLst>
              <a:ahLst/>
              <a:cxnLst>
                <a:cxn ang="0">
                  <a:pos x="T0" y="T1"/>
                </a:cxn>
                <a:cxn ang="0">
                  <a:pos x="T2" y="T3"/>
                </a:cxn>
                <a:cxn ang="0">
                  <a:pos x="T4" y="T5"/>
                </a:cxn>
                <a:cxn ang="0">
                  <a:pos x="T6" y="T7"/>
                </a:cxn>
                <a:cxn ang="0">
                  <a:pos x="T8" y="T9"/>
                </a:cxn>
              </a:cxnLst>
              <a:rect l="0" t="0" r="r" b="b"/>
              <a:pathLst>
                <a:path w="4" h="23">
                  <a:moveTo>
                    <a:pt x="4" y="23"/>
                  </a:moveTo>
                  <a:lnTo>
                    <a:pt x="0" y="23"/>
                  </a:lnTo>
                  <a:lnTo>
                    <a:pt x="0" y="1"/>
                  </a:lnTo>
                  <a:lnTo>
                    <a:pt x="4" y="0"/>
                  </a:lnTo>
                  <a:lnTo>
                    <a:pt x="4" y="2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04" name="Freeform 2590"/>
            <p:cNvSpPr>
              <a:spLocks/>
            </p:cNvSpPr>
            <p:nvPr/>
          </p:nvSpPr>
          <p:spPr bwMode="auto">
            <a:xfrm>
              <a:off x="9909175" y="6567488"/>
              <a:ext cx="1588" cy="38100"/>
            </a:xfrm>
            <a:custGeom>
              <a:avLst/>
              <a:gdLst>
                <a:gd name="T0" fmla="*/ 0 w 1"/>
                <a:gd name="T1" fmla="*/ 24 h 24"/>
                <a:gd name="T2" fmla="*/ 0 w 1"/>
                <a:gd name="T3" fmla="*/ 1 h 24"/>
                <a:gd name="T4" fmla="*/ 1 w 1"/>
                <a:gd name="T5" fmla="*/ 0 h 24"/>
                <a:gd name="T6" fmla="*/ 1 w 1"/>
                <a:gd name="T7" fmla="*/ 23 h 24"/>
                <a:gd name="T8" fmla="*/ 0 w 1"/>
                <a:gd name="T9" fmla="*/ 24 h 24"/>
              </a:gdLst>
              <a:ahLst/>
              <a:cxnLst>
                <a:cxn ang="0">
                  <a:pos x="T0" y="T1"/>
                </a:cxn>
                <a:cxn ang="0">
                  <a:pos x="T2" y="T3"/>
                </a:cxn>
                <a:cxn ang="0">
                  <a:pos x="T4" y="T5"/>
                </a:cxn>
                <a:cxn ang="0">
                  <a:pos x="T6" y="T7"/>
                </a:cxn>
                <a:cxn ang="0">
                  <a:pos x="T8" y="T9"/>
                </a:cxn>
              </a:cxnLst>
              <a:rect l="0" t="0" r="r" b="b"/>
              <a:pathLst>
                <a:path w="1" h="24">
                  <a:moveTo>
                    <a:pt x="0" y="24"/>
                  </a:moveTo>
                  <a:lnTo>
                    <a:pt x="0" y="1"/>
                  </a:lnTo>
                  <a:lnTo>
                    <a:pt x="1" y="0"/>
                  </a:lnTo>
                  <a:lnTo>
                    <a:pt x="1" y="23"/>
                  </a:lnTo>
                  <a:lnTo>
                    <a:pt x="0" y="2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05" name="Rectangle 2591"/>
            <p:cNvSpPr>
              <a:spLocks noChangeArrowheads="1"/>
            </p:cNvSpPr>
            <p:nvPr/>
          </p:nvSpPr>
          <p:spPr bwMode="auto">
            <a:xfrm>
              <a:off x="9899650" y="6608763"/>
              <a:ext cx="9525" cy="76200"/>
            </a:xfrm>
            <a:prstGeom prst="rect">
              <a:avLst/>
            </a:prstGeom>
            <a:solidFill>
              <a:srgbClr val="2827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06" name="Rectangle 2592"/>
            <p:cNvSpPr>
              <a:spLocks noChangeArrowheads="1"/>
            </p:cNvSpPr>
            <p:nvPr/>
          </p:nvSpPr>
          <p:spPr bwMode="auto">
            <a:xfrm>
              <a:off x="9909175" y="6608763"/>
              <a:ext cx="1588" cy="76200"/>
            </a:xfrm>
            <a:prstGeom prst="rect">
              <a:avLst/>
            </a:prstGeom>
            <a:solidFill>
              <a:srgbClr val="100F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07" name="Freeform 2593"/>
            <p:cNvSpPr>
              <a:spLocks/>
            </p:cNvSpPr>
            <p:nvPr/>
          </p:nvSpPr>
          <p:spPr bwMode="auto">
            <a:xfrm>
              <a:off x="9899650" y="6605588"/>
              <a:ext cx="9525" cy="3175"/>
            </a:xfrm>
            <a:custGeom>
              <a:avLst/>
              <a:gdLst>
                <a:gd name="T0" fmla="*/ 6 w 6"/>
                <a:gd name="T1" fmla="*/ 2 h 2"/>
                <a:gd name="T2" fmla="*/ 0 w 6"/>
                <a:gd name="T3" fmla="*/ 2 h 2"/>
                <a:gd name="T4" fmla="*/ 0 w 6"/>
                <a:gd name="T5" fmla="*/ 1 h 2"/>
                <a:gd name="T6" fmla="*/ 6 w 6"/>
                <a:gd name="T7" fmla="*/ 0 h 2"/>
                <a:gd name="T8" fmla="*/ 6 w 6"/>
                <a:gd name="T9" fmla="*/ 2 h 2"/>
              </a:gdLst>
              <a:ahLst/>
              <a:cxnLst>
                <a:cxn ang="0">
                  <a:pos x="T0" y="T1"/>
                </a:cxn>
                <a:cxn ang="0">
                  <a:pos x="T2" y="T3"/>
                </a:cxn>
                <a:cxn ang="0">
                  <a:pos x="T4" y="T5"/>
                </a:cxn>
                <a:cxn ang="0">
                  <a:pos x="T6" y="T7"/>
                </a:cxn>
                <a:cxn ang="0">
                  <a:pos x="T8" y="T9"/>
                </a:cxn>
              </a:cxnLst>
              <a:rect l="0" t="0" r="r" b="b"/>
              <a:pathLst>
                <a:path w="6" h="2">
                  <a:moveTo>
                    <a:pt x="6" y="2"/>
                  </a:moveTo>
                  <a:lnTo>
                    <a:pt x="0" y="2"/>
                  </a:lnTo>
                  <a:lnTo>
                    <a:pt x="0" y="1"/>
                  </a:lnTo>
                  <a:lnTo>
                    <a:pt x="6" y="0"/>
                  </a:lnTo>
                  <a:lnTo>
                    <a:pt x="6" y="2"/>
                  </a:lnTo>
                  <a:close/>
                </a:path>
              </a:pathLst>
            </a:custGeom>
            <a:solidFill>
              <a:srgbClr val="2322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08" name="Freeform 2594"/>
            <p:cNvSpPr>
              <a:spLocks/>
            </p:cNvSpPr>
            <p:nvPr/>
          </p:nvSpPr>
          <p:spPr bwMode="auto">
            <a:xfrm>
              <a:off x="9909175" y="6604000"/>
              <a:ext cx="1588" cy="4763"/>
            </a:xfrm>
            <a:custGeom>
              <a:avLst/>
              <a:gdLst>
                <a:gd name="T0" fmla="*/ 1 w 1"/>
                <a:gd name="T1" fmla="*/ 3 h 3"/>
                <a:gd name="T2" fmla="*/ 0 w 1"/>
                <a:gd name="T3" fmla="*/ 3 h 3"/>
                <a:gd name="T4" fmla="*/ 0 w 1"/>
                <a:gd name="T5" fmla="*/ 1 h 3"/>
                <a:gd name="T6" fmla="*/ 1 w 1"/>
                <a:gd name="T7" fmla="*/ 0 h 3"/>
                <a:gd name="T8" fmla="*/ 1 w 1"/>
                <a:gd name="T9" fmla="*/ 3 h 3"/>
              </a:gdLst>
              <a:ahLst/>
              <a:cxnLst>
                <a:cxn ang="0">
                  <a:pos x="T0" y="T1"/>
                </a:cxn>
                <a:cxn ang="0">
                  <a:pos x="T2" y="T3"/>
                </a:cxn>
                <a:cxn ang="0">
                  <a:pos x="T4" y="T5"/>
                </a:cxn>
                <a:cxn ang="0">
                  <a:pos x="T6" y="T7"/>
                </a:cxn>
                <a:cxn ang="0">
                  <a:pos x="T8" y="T9"/>
                </a:cxn>
              </a:cxnLst>
              <a:rect l="0" t="0" r="r" b="b"/>
              <a:pathLst>
                <a:path w="1" h="3">
                  <a:moveTo>
                    <a:pt x="1" y="3"/>
                  </a:moveTo>
                  <a:lnTo>
                    <a:pt x="0" y="3"/>
                  </a:lnTo>
                  <a:lnTo>
                    <a:pt x="0" y="1"/>
                  </a:lnTo>
                  <a:lnTo>
                    <a:pt x="1" y="0"/>
                  </a:lnTo>
                  <a:lnTo>
                    <a:pt x="1" y="3"/>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09" name="Freeform 2595"/>
            <p:cNvSpPr>
              <a:spLocks noEditPoints="1"/>
            </p:cNvSpPr>
            <p:nvPr/>
          </p:nvSpPr>
          <p:spPr bwMode="auto">
            <a:xfrm>
              <a:off x="9855200" y="1238250"/>
              <a:ext cx="53975" cy="165100"/>
            </a:xfrm>
            <a:custGeom>
              <a:avLst/>
              <a:gdLst>
                <a:gd name="T0" fmla="*/ 0 w 398"/>
                <a:gd name="T1" fmla="*/ 1207 h 1207"/>
                <a:gd name="T2" fmla="*/ 0 w 398"/>
                <a:gd name="T3" fmla="*/ 261 h 1207"/>
                <a:gd name="T4" fmla="*/ 188 w 398"/>
                <a:gd name="T5" fmla="*/ 137 h 1207"/>
                <a:gd name="T6" fmla="*/ 188 w 398"/>
                <a:gd name="T7" fmla="*/ 1082 h 1207"/>
                <a:gd name="T8" fmla="*/ 0 w 398"/>
                <a:gd name="T9" fmla="*/ 1207 h 1207"/>
                <a:gd name="T10" fmla="*/ 238 w 398"/>
                <a:gd name="T11" fmla="*/ 1049 h 1207"/>
                <a:gd name="T12" fmla="*/ 238 w 398"/>
                <a:gd name="T13" fmla="*/ 104 h 1207"/>
                <a:gd name="T14" fmla="*/ 398 w 398"/>
                <a:gd name="T15" fmla="*/ 0 h 1207"/>
                <a:gd name="T16" fmla="*/ 398 w 398"/>
                <a:gd name="T17" fmla="*/ 943 h 1207"/>
                <a:gd name="T18" fmla="*/ 238 w 398"/>
                <a:gd name="T19" fmla="*/ 1049 h 1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8" h="1207">
                  <a:moveTo>
                    <a:pt x="0" y="1207"/>
                  </a:moveTo>
                  <a:lnTo>
                    <a:pt x="0" y="261"/>
                  </a:lnTo>
                  <a:lnTo>
                    <a:pt x="188" y="137"/>
                  </a:lnTo>
                  <a:lnTo>
                    <a:pt x="188" y="1082"/>
                  </a:lnTo>
                  <a:lnTo>
                    <a:pt x="0" y="1207"/>
                  </a:lnTo>
                  <a:moveTo>
                    <a:pt x="238" y="1049"/>
                  </a:moveTo>
                  <a:lnTo>
                    <a:pt x="238" y="104"/>
                  </a:lnTo>
                  <a:lnTo>
                    <a:pt x="398" y="0"/>
                  </a:lnTo>
                  <a:lnTo>
                    <a:pt x="398" y="943"/>
                  </a:lnTo>
                  <a:lnTo>
                    <a:pt x="238" y="1049"/>
                  </a:lnTo>
                </a:path>
              </a:pathLst>
            </a:custGeom>
            <a:solidFill>
              <a:srgbClr val="5E6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10" name="Freeform 2596"/>
            <p:cNvSpPr>
              <a:spLocks/>
            </p:cNvSpPr>
            <p:nvPr/>
          </p:nvSpPr>
          <p:spPr bwMode="auto">
            <a:xfrm>
              <a:off x="9880600" y="1252538"/>
              <a:ext cx="6350" cy="133350"/>
            </a:xfrm>
            <a:custGeom>
              <a:avLst/>
              <a:gdLst>
                <a:gd name="T0" fmla="*/ 0 w 4"/>
                <a:gd name="T1" fmla="*/ 84 h 84"/>
                <a:gd name="T2" fmla="*/ 0 w 4"/>
                <a:gd name="T3" fmla="*/ 3 h 84"/>
                <a:gd name="T4" fmla="*/ 4 w 4"/>
                <a:gd name="T5" fmla="*/ 0 h 84"/>
                <a:gd name="T6" fmla="*/ 4 w 4"/>
                <a:gd name="T7" fmla="*/ 81 h 84"/>
                <a:gd name="T8" fmla="*/ 0 w 4"/>
                <a:gd name="T9" fmla="*/ 84 h 84"/>
              </a:gdLst>
              <a:ahLst/>
              <a:cxnLst>
                <a:cxn ang="0">
                  <a:pos x="T0" y="T1"/>
                </a:cxn>
                <a:cxn ang="0">
                  <a:pos x="T2" y="T3"/>
                </a:cxn>
                <a:cxn ang="0">
                  <a:pos x="T4" y="T5"/>
                </a:cxn>
                <a:cxn ang="0">
                  <a:pos x="T6" y="T7"/>
                </a:cxn>
                <a:cxn ang="0">
                  <a:pos x="T8" y="T9"/>
                </a:cxn>
              </a:cxnLst>
              <a:rect l="0" t="0" r="r" b="b"/>
              <a:pathLst>
                <a:path w="4" h="84">
                  <a:moveTo>
                    <a:pt x="0" y="84"/>
                  </a:moveTo>
                  <a:lnTo>
                    <a:pt x="0" y="3"/>
                  </a:lnTo>
                  <a:lnTo>
                    <a:pt x="4" y="0"/>
                  </a:lnTo>
                  <a:lnTo>
                    <a:pt x="4" y="81"/>
                  </a:lnTo>
                  <a:lnTo>
                    <a:pt x="0" y="8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11" name="Freeform 2597"/>
            <p:cNvSpPr>
              <a:spLocks/>
            </p:cNvSpPr>
            <p:nvPr/>
          </p:nvSpPr>
          <p:spPr bwMode="auto">
            <a:xfrm>
              <a:off x="9909175" y="1236663"/>
              <a:ext cx="1588" cy="130175"/>
            </a:xfrm>
            <a:custGeom>
              <a:avLst/>
              <a:gdLst>
                <a:gd name="T0" fmla="*/ 0 w 1"/>
                <a:gd name="T1" fmla="*/ 82 h 82"/>
                <a:gd name="T2" fmla="*/ 0 w 1"/>
                <a:gd name="T3" fmla="*/ 1 h 82"/>
                <a:gd name="T4" fmla="*/ 1 w 1"/>
                <a:gd name="T5" fmla="*/ 0 h 82"/>
                <a:gd name="T6" fmla="*/ 1 w 1"/>
                <a:gd name="T7" fmla="*/ 82 h 82"/>
                <a:gd name="T8" fmla="*/ 0 w 1"/>
                <a:gd name="T9" fmla="*/ 82 h 82"/>
              </a:gdLst>
              <a:ahLst/>
              <a:cxnLst>
                <a:cxn ang="0">
                  <a:pos x="T0" y="T1"/>
                </a:cxn>
                <a:cxn ang="0">
                  <a:pos x="T2" y="T3"/>
                </a:cxn>
                <a:cxn ang="0">
                  <a:pos x="T4" y="T5"/>
                </a:cxn>
                <a:cxn ang="0">
                  <a:pos x="T6" y="T7"/>
                </a:cxn>
                <a:cxn ang="0">
                  <a:pos x="T8" y="T9"/>
                </a:cxn>
              </a:cxnLst>
              <a:rect l="0" t="0" r="r" b="b"/>
              <a:pathLst>
                <a:path w="1" h="82">
                  <a:moveTo>
                    <a:pt x="0" y="82"/>
                  </a:moveTo>
                  <a:lnTo>
                    <a:pt x="0" y="1"/>
                  </a:lnTo>
                  <a:lnTo>
                    <a:pt x="1" y="0"/>
                  </a:lnTo>
                  <a:lnTo>
                    <a:pt x="1" y="82"/>
                  </a:lnTo>
                  <a:lnTo>
                    <a:pt x="0" y="82"/>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12" name="Freeform 2598"/>
            <p:cNvSpPr>
              <a:spLocks/>
            </p:cNvSpPr>
            <p:nvPr/>
          </p:nvSpPr>
          <p:spPr bwMode="auto">
            <a:xfrm>
              <a:off x="9855200" y="1836738"/>
              <a:ext cx="4763" cy="60325"/>
            </a:xfrm>
            <a:custGeom>
              <a:avLst/>
              <a:gdLst>
                <a:gd name="T0" fmla="*/ 3 w 3"/>
                <a:gd name="T1" fmla="*/ 38 h 38"/>
                <a:gd name="T2" fmla="*/ 0 w 3"/>
                <a:gd name="T3" fmla="*/ 36 h 38"/>
                <a:gd name="T4" fmla="*/ 0 w 3"/>
                <a:gd name="T5" fmla="*/ 0 h 38"/>
                <a:gd name="T6" fmla="*/ 3 w 3"/>
                <a:gd name="T7" fmla="*/ 2 h 38"/>
                <a:gd name="T8" fmla="*/ 3 w 3"/>
                <a:gd name="T9" fmla="*/ 38 h 38"/>
              </a:gdLst>
              <a:ahLst/>
              <a:cxnLst>
                <a:cxn ang="0">
                  <a:pos x="T0" y="T1"/>
                </a:cxn>
                <a:cxn ang="0">
                  <a:pos x="T2" y="T3"/>
                </a:cxn>
                <a:cxn ang="0">
                  <a:pos x="T4" y="T5"/>
                </a:cxn>
                <a:cxn ang="0">
                  <a:pos x="T6" y="T7"/>
                </a:cxn>
                <a:cxn ang="0">
                  <a:pos x="T8" y="T9"/>
                </a:cxn>
              </a:cxnLst>
              <a:rect l="0" t="0" r="r" b="b"/>
              <a:pathLst>
                <a:path w="3" h="38">
                  <a:moveTo>
                    <a:pt x="3" y="38"/>
                  </a:moveTo>
                  <a:lnTo>
                    <a:pt x="0" y="36"/>
                  </a:lnTo>
                  <a:lnTo>
                    <a:pt x="0" y="0"/>
                  </a:lnTo>
                  <a:lnTo>
                    <a:pt x="3" y="2"/>
                  </a:lnTo>
                  <a:lnTo>
                    <a:pt x="3" y="38"/>
                  </a:lnTo>
                  <a:close/>
                </a:path>
              </a:pathLst>
            </a:custGeom>
            <a:solidFill>
              <a:srgbClr val="5E6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13" name="Freeform 2599"/>
            <p:cNvSpPr>
              <a:spLocks/>
            </p:cNvSpPr>
            <p:nvPr/>
          </p:nvSpPr>
          <p:spPr bwMode="auto">
            <a:xfrm>
              <a:off x="9855200" y="1893888"/>
              <a:ext cx="4763" cy="128588"/>
            </a:xfrm>
            <a:custGeom>
              <a:avLst/>
              <a:gdLst>
                <a:gd name="T0" fmla="*/ 3 w 3"/>
                <a:gd name="T1" fmla="*/ 81 h 81"/>
                <a:gd name="T2" fmla="*/ 0 w 3"/>
                <a:gd name="T3" fmla="*/ 79 h 81"/>
                <a:gd name="T4" fmla="*/ 0 w 3"/>
                <a:gd name="T5" fmla="*/ 0 h 81"/>
                <a:gd name="T6" fmla="*/ 3 w 3"/>
                <a:gd name="T7" fmla="*/ 2 h 81"/>
                <a:gd name="T8" fmla="*/ 3 w 3"/>
                <a:gd name="T9" fmla="*/ 81 h 81"/>
              </a:gdLst>
              <a:ahLst/>
              <a:cxnLst>
                <a:cxn ang="0">
                  <a:pos x="T0" y="T1"/>
                </a:cxn>
                <a:cxn ang="0">
                  <a:pos x="T2" y="T3"/>
                </a:cxn>
                <a:cxn ang="0">
                  <a:pos x="T4" y="T5"/>
                </a:cxn>
                <a:cxn ang="0">
                  <a:pos x="T6" y="T7"/>
                </a:cxn>
                <a:cxn ang="0">
                  <a:pos x="T8" y="T9"/>
                </a:cxn>
              </a:cxnLst>
              <a:rect l="0" t="0" r="r" b="b"/>
              <a:pathLst>
                <a:path w="3" h="81">
                  <a:moveTo>
                    <a:pt x="3" y="81"/>
                  </a:moveTo>
                  <a:lnTo>
                    <a:pt x="0" y="79"/>
                  </a:lnTo>
                  <a:lnTo>
                    <a:pt x="0" y="0"/>
                  </a:lnTo>
                  <a:lnTo>
                    <a:pt x="3" y="2"/>
                  </a:lnTo>
                  <a:lnTo>
                    <a:pt x="3" y="81"/>
                  </a:lnTo>
                  <a:close/>
                </a:path>
              </a:pathLst>
            </a:custGeom>
            <a:solidFill>
              <a:srgbClr val="5E6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14" name="Freeform 2600"/>
            <p:cNvSpPr>
              <a:spLocks/>
            </p:cNvSpPr>
            <p:nvPr/>
          </p:nvSpPr>
          <p:spPr bwMode="auto">
            <a:xfrm>
              <a:off x="6372225" y="6107113"/>
              <a:ext cx="7938" cy="44450"/>
            </a:xfrm>
            <a:custGeom>
              <a:avLst/>
              <a:gdLst>
                <a:gd name="T0" fmla="*/ 0 w 5"/>
                <a:gd name="T1" fmla="*/ 28 h 28"/>
                <a:gd name="T2" fmla="*/ 0 w 5"/>
                <a:gd name="T3" fmla="*/ 25 h 28"/>
                <a:gd name="T4" fmla="*/ 4 w 5"/>
                <a:gd name="T5" fmla="*/ 23 h 28"/>
                <a:gd name="T6" fmla="*/ 2 w 5"/>
                <a:gd name="T7" fmla="*/ 19 h 28"/>
                <a:gd name="T8" fmla="*/ 0 w 5"/>
                <a:gd name="T9" fmla="*/ 20 h 28"/>
                <a:gd name="T10" fmla="*/ 0 w 5"/>
                <a:gd name="T11" fmla="*/ 2 h 28"/>
                <a:gd name="T12" fmla="*/ 5 w 5"/>
                <a:gd name="T13" fmla="*/ 0 h 28"/>
                <a:gd name="T14" fmla="*/ 5 w 5"/>
                <a:gd name="T15" fmla="*/ 26 h 28"/>
                <a:gd name="T16" fmla="*/ 0 w 5"/>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28">
                  <a:moveTo>
                    <a:pt x="0" y="28"/>
                  </a:moveTo>
                  <a:lnTo>
                    <a:pt x="0" y="25"/>
                  </a:lnTo>
                  <a:lnTo>
                    <a:pt x="4" y="23"/>
                  </a:lnTo>
                  <a:lnTo>
                    <a:pt x="2" y="19"/>
                  </a:lnTo>
                  <a:lnTo>
                    <a:pt x="0" y="20"/>
                  </a:lnTo>
                  <a:lnTo>
                    <a:pt x="0" y="2"/>
                  </a:lnTo>
                  <a:lnTo>
                    <a:pt x="5" y="0"/>
                  </a:lnTo>
                  <a:lnTo>
                    <a:pt x="5" y="26"/>
                  </a:lnTo>
                  <a:lnTo>
                    <a:pt x="0" y="28"/>
                  </a:lnTo>
                  <a:close/>
                </a:path>
              </a:pathLst>
            </a:custGeom>
            <a:solidFill>
              <a:srgbClr val="E8E7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15" name="Freeform 2601"/>
            <p:cNvSpPr>
              <a:spLocks/>
            </p:cNvSpPr>
            <p:nvPr/>
          </p:nvSpPr>
          <p:spPr bwMode="auto">
            <a:xfrm>
              <a:off x="6372225" y="6137275"/>
              <a:ext cx="6350" cy="9525"/>
            </a:xfrm>
            <a:custGeom>
              <a:avLst/>
              <a:gdLst>
                <a:gd name="T0" fmla="*/ 0 w 4"/>
                <a:gd name="T1" fmla="*/ 6 h 6"/>
                <a:gd name="T2" fmla="*/ 0 w 4"/>
                <a:gd name="T3" fmla="*/ 1 h 6"/>
                <a:gd name="T4" fmla="*/ 2 w 4"/>
                <a:gd name="T5" fmla="*/ 0 h 6"/>
                <a:gd name="T6" fmla="*/ 4 w 4"/>
                <a:gd name="T7" fmla="*/ 4 h 6"/>
                <a:gd name="T8" fmla="*/ 0 w 4"/>
                <a:gd name="T9" fmla="*/ 6 h 6"/>
              </a:gdLst>
              <a:ahLst/>
              <a:cxnLst>
                <a:cxn ang="0">
                  <a:pos x="T0" y="T1"/>
                </a:cxn>
                <a:cxn ang="0">
                  <a:pos x="T2" y="T3"/>
                </a:cxn>
                <a:cxn ang="0">
                  <a:pos x="T4" y="T5"/>
                </a:cxn>
                <a:cxn ang="0">
                  <a:pos x="T6" y="T7"/>
                </a:cxn>
                <a:cxn ang="0">
                  <a:pos x="T8" y="T9"/>
                </a:cxn>
              </a:cxnLst>
              <a:rect l="0" t="0" r="r" b="b"/>
              <a:pathLst>
                <a:path w="4" h="6">
                  <a:moveTo>
                    <a:pt x="0" y="6"/>
                  </a:moveTo>
                  <a:lnTo>
                    <a:pt x="0" y="1"/>
                  </a:lnTo>
                  <a:lnTo>
                    <a:pt x="2" y="0"/>
                  </a:lnTo>
                  <a:lnTo>
                    <a:pt x="4" y="4"/>
                  </a:lnTo>
                  <a:lnTo>
                    <a:pt x="0" y="6"/>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16" name="Freeform 2602"/>
            <p:cNvSpPr>
              <a:spLocks noEditPoints="1"/>
            </p:cNvSpPr>
            <p:nvPr/>
          </p:nvSpPr>
          <p:spPr bwMode="auto">
            <a:xfrm>
              <a:off x="6451600" y="5922963"/>
              <a:ext cx="352425" cy="192088"/>
            </a:xfrm>
            <a:custGeom>
              <a:avLst/>
              <a:gdLst>
                <a:gd name="T0" fmla="*/ 0 w 2577"/>
                <a:gd name="T1" fmla="*/ 1411 h 1411"/>
                <a:gd name="T2" fmla="*/ 0 w 2577"/>
                <a:gd name="T3" fmla="*/ 1117 h 1411"/>
                <a:gd name="T4" fmla="*/ 83 w 2577"/>
                <a:gd name="T5" fmla="*/ 1081 h 1411"/>
                <a:gd name="T6" fmla="*/ 83 w 2577"/>
                <a:gd name="T7" fmla="*/ 1374 h 1411"/>
                <a:gd name="T8" fmla="*/ 0 w 2577"/>
                <a:gd name="T9" fmla="*/ 1411 h 1411"/>
                <a:gd name="T10" fmla="*/ 133 w 2577"/>
                <a:gd name="T11" fmla="*/ 1351 h 1411"/>
                <a:gd name="T12" fmla="*/ 133 w 2577"/>
                <a:gd name="T13" fmla="*/ 1059 h 1411"/>
                <a:gd name="T14" fmla="*/ 205 w 2577"/>
                <a:gd name="T15" fmla="*/ 1028 h 1411"/>
                <a:gd name="T16" fmla="*/ 205 w 2577"/>
                <a:gd name="T17" fmla="*/ 1318 h 1411"/>
                <a:gd name="T18" fmla="*/ 133 w 2577"/>
                <a:gd name="T19" fmla="*/ 1351 h 1411"/>
                <a:gd name="T20" fmla="*/ 255 w 2577"/>
                <a:gd name="T21" fmla="*/ 1296 h 1411"/>
                <a:gd name="T22" fmla="*/ 255 w 2577"/>
                <a:gd name="T23" fmla="*/ 1006 h 1411"/>
                <a:gd name="T24" fmla="*/ 440 w 2577"/>
                <a:gd name="T25" fmla="*/ 926 h 1411"/>
                <a:gd name="T26" fmla="*/ 440 w 2577"/>
                <a:gd name="T27" fmla="*/ 1212 h 1411"/>
                <a:gd name="T28" fmla="*/ 255 w 2577"/>
                <a:gd name="T29" fmla="*/ 1296 h 1411"/>
                <a:gd name="T30" fmla="*/ 490 w 2577"/>
                <a:gd name="T31" fmla="*/ 1190 h 1411"/>
                <a:gd name="T32" fmla="*/ 490 w 2577"/>
                <a:gd name="T33" fmla="*/ 904 h 1411"/>
                <a:gd name="T34" fmla="*/ 728 w 2577"/>
                <a:gd name="T35" fmla="*/ 801 h 1411"/>
                <a:gd name="T36" fmla="*/ 728 w 2577"/>
                <a:gd name="T37" fmla="*/ 1082 h 1411"/>
                <a:gd name="T38" fmla="*/ 490 w 2577"/>
                <a:gd name="T39" fmla="*/ 1190 h 1411"/>
                <a:gd name="T40" fmla="*/ 778 w 2577"/>
                <a:gd name="T41" fmla="*/ 1059 h 1411"/>
                <a:gd name="T42" fmla="*/ 778 w 2577"/>
                <a:gd name="T43" fmla="*/ 779 h 1411"/>
                <a:gd name="T44" fmla="*/ 1633 w 2577"/>
                <a:gd name="T45" fmla="*/ 409 h 1411"/>
                <a:gd name="T46" fmla="*/ 1624 w 2577"/>
                <a:gd name="T47" fmla="*/ 426 h 1411"/>
                <a:gd name="T48" fmla="*/ 1653 w 2577"/>
                <a:gd name="T49" fmla="*/ 443 h 1411"/>
                <a:gd name="T50" fmla="*/ 1653 w 2577"/>
                <a:gd name="T51" fmla="*/ 663 h 1411"/>
                <a:gd name="T52" fmla="*/ 778 w 2577"/>
                <a:gd name="T53" fmla="*/ 1059 h 1411"/>
                <a:gd name="T54" fmla="*/ 1703 w 2577"/>
                <a:gd name="T55" fmla="*/ 640 h 1411"/>
                <a:gd name="T56" fmla="*/ 1703 w 2577"/>
                <a:gd name="T57" fmla="*/ 471 h 1411"/>
                <a:gd name="T58" fmla="*/ 1867 w 2577"/>
                <a:gd name="T59" fmla="*/ 566 h 1411"/>
                <a:gd name="T60" fmla="*/ 1703 w 2577"/>
                <a:gd name="T61" fmla="*/ 640 h 1411"/>
                <a:gd name="T62" fmla="*/ 1923 w 2577"/>
                <a:gd name="T63" fmla="*/ 540 h 1411"/>
                <a:gd name="T64" fmla="*/ 1703 w 2577"/>
                <a:gd name="T65" fmla="*/ 414 h 1411"/>
                <a:gd name="T66" fmla="*/ 1703 w 2577"/>
                <a:gd name="T67" fmla="*/ 379 h 1411"/>
                <a:gd name="T68" fmla="*/ 2031 w 2577"/>
                <a:gd name="T69" fmla="*/ 237 h 1411"/>
                <a:gd name="T70" fmla="*/ 2090 w 2577"/>
                <a:gd name="T71" fmla="*/ 271 h 1411"/>
                <a:gd name="T72" fmla="*/ 2090 w 2577"/>
                <a:gd name="T73" fmla="*/ 465 h 1411"/>
                <a:gd name="T74" fmla="*/ 1923 w 2577"/>
                <a:gd name="T75" fmla="*/ 540 h 1411"/>
                <a:gd name="T76" fmla="*/ 2140 w 2577"/>
                <a:gd name="T77" fmla="*/ 442 h 1411"/>
                <a:gd name="T78" fmla="*/ 2140 w 2577"/>
                <a:gd name="T79" fmla="*/ 299 h 1411"/>
                <a:gd name="T80" fmla="*/ 2198 w 2577"/>
                <a:gd name="T81" fmla="*/ 333 h 1411"/>
                <a:gd name="T82" fmla="*/ 2198 w 2577"/>
                <a:gd name="T83" fmla="*/ 416 h 1411"/>
                <a:gd name="T84" fmla="*/ 2140 w 2577"/>
                <a:gd name="T85" fmla="*/ 442 h 1411"/>
                <a:gd name="T86" fmla="*/ 2248 w 2577"/>
                <a:gd name="T87" fmla="*/ 393 h 1411"/>
                <a:gd name="T88" fmla="*/ 2248 w 2577"/>
                <a:gd name="T89" fmla="*/ 361 h 1411"/>
                <a:gd name="T90" fmla="*/ 2279 w 2577"/>
                <a:gd name="T91" fmla="*/ 379 h 1411"/>
                <a:gd name="T92" fmla="*/ 2248 w 2577"/>
                <a:gd name="T93" fmla="*/ 393 h 1411"/>
                <a:gd name="T94" fmla="*/ 2302 w 2577"/>
                <a:gd name="T95" fmla="*/ 369 h 1411"/>
                <a:gd name="T96" fmla="*/ 2317 w 2577"/>
                <a:gd name="T97" fmla="*/ 343 h 1411"/>
                <a:gd name="T98" fmla="*/ 2248 w 2577"/>
                <a:gd name="T99" fmla="*/ 303 h 1411"/>
                <a:gd name="T100" fmla="*/ 2248 w 2577"/>
                <a:gd name="T101" fmla="*/ 143 h 1411"/>
                <a:gd name="T102" fmla="*/ 2577 w 2577"/>
                <a:gd name="T103" fmla="*/ 0 h 1411"/>
                <a:gd name="T104" fmla="*/ 2577 w 2577"/>
                <a:gd name="T105" fmla="*/ 244 h 1411"/>
                <a:gd name="T106" fmla="*/ 2302 w 2577"/>
                <a:gd name="T107" fmla="*/ 369 h 1411"/>
                <a:gd name="T108" fmla="*/ 2198 w 2577"/>
                <a:gd name="T109" fmla="*/ 275 h 1411"/>
                <a:gd name="T110" fmla="*/ 2140 w 2577"/>
                <a:gd name="T111" fmla="*/ 242 h 1411"/>
                <a:gd name="T112" fmla="*/ 2140 w 2577"/>
                <a:gd name="T113" fmla="*/ 189 h 1411"/>
                <a:gd name="T114" fmla="*/ 2198 w 2577"/>
                <a:gd name="T115" fmla="*/ 164 h 1411"/>
                <a:gd name="T116" fmla="*/ 2198 w 2577"/>
                <a:gd name="T117" fmla="*/ 275 h 1411"/>
                <a:gd name="T118" fmla="*/ 2090 w 2577"/>
                <a:gd name="T119" fmla="*/ 213 h 1411"/>
                <a:gd name="T120" fmla="*/ 2088 w 2577"/>
                <a:gd name="T121" fmla="*/ 212 h 1411"/>
                <a:gd name="T122" fmla="*/ 2090 w 2577"/>
                <a:gd name="T123" fmla="*/ 211 h 1411"/>
                <a:gd name="T124" fmla="*/ 2090 w 2577"/>
                <a:gd name="T125" fmla="*/ 213 h 1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77" h="1411">
                  <a:moveTo>
                    <a:pt x="0" y="1411"/>
                  </a:moveTo>
                  <a:lnTo>
                    <a:pt x="0" y="1117"/>
                  </a:lnTo>
                  <a:lnTo>
                    <a:pt x="83" y="1081"/>
                  </a:lnTo>
                  <a:lnTo>
                    <a:pt x="83" y="1374"/>
                  </a:lnTo>
                  <a:lnTo>
                    <a:pt x="0" y="1411"/>
                  </a:lnTo>
                  <a:moveTo>
                    <a:pt x="133" y="1351"/>
                  </a:moveTo>
                  <a:lnTo>
                    <a:pt x="133" y="1059"/>
                  </a:lnTo>
                  <a:lnTo>
                    <a:pt x="205" y="1028"/>
                  </a:lnTo>
                  <a:lnTo>
                    <a:pt x="205" y="1318"/>
                  </a:lnTo>
                  <a:lnTo>
                    <a:pt x="133" y="1351"/>
                  </a:lnTo>
                  <a:moveTo>
                    <a:pt x="255" y="1296"/>
                  </a:moveTo>
                  <a:lnTo>
                    <a:pt x="255" y="1006"/>
                  </a:lnTo>
                  <a:lnTo>
                    <a:pt x="440" y="926"/>
                  </a:lnTo>
                  <a:lnTo>
                    <a:pt x="440" y="1212"/>
                  </a:lnTo>
                  <a:lnTo>
                    <a:pt x="255" y="1296"/>
                  </a:lnTo>
                  <a:moveTo>
                    <a:pt x="490" y="1190"/>
                  </a:moveTo>
                  <a:lnTo>
                    <a:pt x="490" y="904"/>
                  </a:lnTo>
                  <a:lnTo>
                    <a:pt x="728" y="801"/>
                  </a:lnTo>
                  <a:lnTo>
                    <a:pt x="728" y="1082"/>
                  </a:lnTo>
                  <a:lnTo>
                    <a:pt x="490" y="1190"/>
                  </a:lnTo>
                  <a:moveTo>
                    <a:pt x="778" y="1059"/>
                  </a:moveTo>
                  <a:lnTo>
                    <a:pt x="778" y="779"/>
                  </a:lnTo>
                  <a:lnTo>
                    <a:pt x="1633" y="409"/>
                  </a:lnTo>
                  <a:lnTo>
                    <a:pt x="1624" y="426"/>
                  </a:lnTo>
                  <a:lnTo>
                    <a:pt x="1653" y="443"/>
                  </a:lnTo>
                  <a:lnTo>
                    <a:pt x="1653" y="663"/>
                  </a:lnTo>
                  <a:lnTo>
                    <a:pt x="778" y="1059"/>
                  </a:lnTo>
                  <a:moveTo>
                    <a:pt x="1703" y="640"/>
                  </a:moveTo>
                  <a:lnTo>
                    <a:pt x="1703" y="471"/>
                  </a:lnTo>
                  <a:lnTo>
                    <a:pt x="1867" y="566"/>
                  </a:lnTo>
                  <a:lnTo>
                    <a:pt x="1703" y="640"/>
                  </a:lnTo>
                  <a:moveTo>
                    <a:pt x="1923" y="540"/>
                  </a:moveTo>
                  <a:lnTo>
                    <a:pt x="1703" y="414"/>
                  </a:lnTo>
                  <a:lnTo>
                    <a:pt x="1703" y="379"/>
                  </a:lnTo>
                  <a:lnTo>
                    <a:pt x="2031" y="237"/>
                  </a:lnTo>
                  <a:lnTo>
                    <a:pt x="2090" y="271"/>
                  </a:lnTo>
                  <a:lnTo>
                    <a:pt x="2090" y="465"/>
                  </a:lnTo>
                  <a:lnTo>
                    <a:pt x="1923" y="540"/>
                  </a:lnTo>
                  <a:moveTo>
                    <a:pt x="2140" y="442"/>
                  </a:moveTo>
                  <a:lnTo>
                    <a:pt x="2140" y="299"/>
                  </a:lnTo>
                  <a:lnTo>
                    <a:pt x="2198" y="333"/>
                  </a:lnTo>
                  <a:lnTo>
                    <a:pt x="2198" y="416"/>
                  </a:lnTo>
                  <a:lnTo>
                    <a:pt x="2140" y="442"/>
                  </a:lnTo>
                  <a:moveTo>
                    <a:pt x="2248" y="393"/>
                  </a:moveTo>
                  <a:lnTo>
                    <a:pt x="2248" y="361"/>
                  </a:lnTo>
                  <a:lnTo>
                    <a:pt x="2279" y="379"/>
                  </a:lnTo>
                  <a:lnTo>
                    <a:pt x="2248" y="393"/>
                  </a:lnTo>
                  <a:moveTo>
                    <a:pt x="2302" y="369"/>
                  </a:moveTo>
                  <a:lnTo>
                    <a:pt x="2317" y="343"/>
                  </a:lnTo>
                  <a:lnTo>
                    <a:pt x="2248" y="303"/>
                  </a:lnTo>
                  <a:lnTo>
                    <a:pt x="2248" y="143"/>
                  </a:lnTo>
                  <a:lnTo>
                    <a:pt x="2577" y="0"/>
                  </a:lnTo>
                  <a:lnTo>
                    <a:pt x="2577" y="244"/>
                  </a:lnTo>
                  <a:lnTo>
                    <a:pt x="2302" y="369"/>
                  </a:lnTo>
                  <a:moveTo>
                    <a:pt x="2198" y="275"/>
                  </a:moveTo>
                  <a:lnTo>
                    <a:pt x="2140" y="242"/>
                  </a:lnTo>
                  <a:lnTo>
                    <a:pt x="2140" y="189"/>
                  </a:lnTo>
                  <a:lnTo>
                    <a:pt x="2198" y="164"/>
                  </a:lnTo>
                  <a:lnTo>
                    <a:pt x="2198" y="275"/>
                  </a:lnTo>
                  <a:moveTo>
                    <a:pt x="2090" y="213"/>
                  </a:moveTo>
                  <a:lnTo>
                    <a:pt x="2088" y="212"/>
                  </a:lnTo>
                  <a:lnTo>
                    <a:pt x="2090" y="211"/>
                  </a:lnTo>
                  <a:lnTo>
                    <a:pt x="2090" y="213"/>
                  </a:lnTo>
                </a:path>
              </a:pathLst>
            </a:custGeom>
            <a:solidFill>
              <a:srgbClr val="E8E7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17" name="Freeform 2603"/>
            <p:cNvSpPr>
              <a:spLocks/>
            </p:cNvSpPr>
            <p:nvPr/>
          </p:nvSpPr>
          <p:spPr bwMode="auto">
            <a:xfrm>
              <a:off x="6480175" y="6061075"/>
              <a:ext cx="6350" cy="41275"/>
            </a:xfrm>
            <a:custGeom>
              <a:avLst/>
              <a:gdLst>
                <a:gd name="T0" fmla="*/ 0 w 4"/>
                <a:gd name="T1" fmla="*/ 26 h 26"/>
                <a:gd name="T2" fmla="*/ 0 w 4"/>
                <a:gd name="T3" fmla="*/ 1 h 26"/>
                <a:gd name="T4" fmla="*/ 4 w 4"/>
                <a:gd name="T5" fmla="*/ 0 h 26"/>
                <a:gd name="T6" fmla="*/ 4 w 4"/>
                <a:gd name="T7" fmla="*/ 25 h 26"/>
                <a:gd name="T8" fmla="*/ 0 w 4"/>
                <a:gd name="T9" fmla="*/ 26 h 26"/>
              </a:gdLst>
              <a:ahLst/>
              <a:cxnLst>
                <a:cxn ang="0">
                  <a:pos x="T0" y="T1"/>
                </a:cxn>
                <a:cxn ang="0">
                  <a:pos x="T2" y="T3"/>
                </a:cxn>
                <a:cxn ang="0">
                  <a:pos x="T4" y="T5"/>
                </a:cxn>
                <a:cxn ang="0">
                  <a:pos x="T6" y="T7"/>
                </a:cxn>
                <a:cxn ang="0">
                  <a:pos x="T8" y="T9"/>
                </a:cxn>
              </a:cxnLst>
              <a:rect l="0" t="0" r="r" b="b"/>
              <a:pathLst>
                <a:path w="4" h="26">
                  <a:moveTo>
                    <a:pt x="0" y="26"/>
                  </a:moveTo>
                  <a:lnTo>
                    <a:pt x="0" y="1"/>
                  </a:lnTo>
                  <a:lnTo>
                    <a:pt x="4" y="0"/>
                  </a:lnTo>
                  <a:lnTo>
                    <a:pt x="4" y="25"/>
                  </a:lnTo>
                  <a:lnTo>
                    <a:pt x="0" y="26"/>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18" name="Freeform 2604"/>
            <p:cNvSpPr>
              <a:spLocks/>
            </p:cNvSpPr>
            <p:nvPr/>
          </p:nvSpPr>
          <p:spPr bwMode="auto">
            <a:xfrm>
              <a:off x="6462713" y="6067425"/>
              <a:ext cx="6350" cy="42863"/>
            </a:xfrm>
            <a:custGeom>
              <a:avLst/>
              <a:gdLst>
                <a:gd name="T0" fmla="*/ 0 w 4"/>
                <a:gd name="T1" fmla="*/ 27 h 27"/>
                <a:gd name="T2" fmla="*/ 0 w 4"/>
                <a:gd name="T3" fmla="*/ 2 h 27"/>
                <a:gd name="T4" fmla="*/ 4 w 4"/>
                <a:gd name="T5" fmla="*/ 0 h 27"/>
                <a:gd name="T6" fmla="*/ 4 w 4"/>
                <a:gd name="T7" fmla="*/ 25 h 27"/>
                <a:gd name="T8" fmla="*/ 0 w 4"/>
                <a:gd name="T9" fmla="*/ 27 h 27"/>
              </a:gdLst>
              <a:ahLst/>
              <a:cxnLst>
                <a:cxn ang="0">
                  <a:pos x="T0" y="T1"/>
                </a:cxn>
                <a:cxn ang="0">
                  <a:pos x="T2" y="T3"/>
                </a:cxn>
                <a:cxn ang="0">
                  <a:pos x="T4" y="T5"/>
                </a:cxn>
                <a:cxn ang="0">
                  <a:pos x="T6" y="T7"/>
                </a:cxn>
                <a:cxn ang="0">
                  <a:pos x="T8" y="T9"/>
                </a:cxn>
              </a:cxnLst>
              <a:rect l="0" t="0" r="r" b="b"/>
              <a:pathLst>
                <a:path w="4" h="27">
                  <a:moveTo>
                    <a:pt x="0" y="27"/>
                  </a:moveTo>
                  <a:lnTo>
                    <a:pt x="0" y="2"/>
                  </a:lnTo>
                  <a:lnTo>
                    <a:pt x="4" y="0"/>
                  </a:lnTo>
                  <a:lnTo>
                    <a:pt x="4" y="25"/>
                  </a:lnTo>
                  <a:lnTo>
                    <a:pt x="0" y="27"/>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19" name="Freeform 2605"/>
            <p:cNvSpPr>
              <a:spLocks/>
            </p:cNvSpPr>
            <p:nvPr/>
          </p:nvSpPr>
          <p:spPr bwMode="auto">
            <a:xfrm>
              <a:off x="6511925" y="6046788"/>
              <a:ext cx="6350" cy="41275"/>
            </a:xfrm>
            <a:custGeom>
              <a:avLst/>
              <a:gdLst>
                <a:gd name="T0" fmla="*/ 0 w 4"/>
                <a:gd name="T1" fmla="*/ 26 h 26"/>
                <a:gd name="T2" fmla="*/ 0 w 4"/>
                <a:gd name="T3" fmla="*/ 2 h 26"/>
                <a:gd name="T4" fmla="*/ 4 w 4"/>
                <a:gd name="T5" fmla="*/ 0 h 26"/>
                <a:gd name="T6" fmla="*/ 4 w 4"/>
                <a:gd name="T7" fmla="*/ 24 h 26"/>
                <a:gd name="T8" fmla="*/ 0 w 4"/>
                <a:gd name="T9" fmla="*/ 26 h 26"/>
              </a:gdLst>
              <a:ahLst/>
              <a:cxnLst>
                <a:cxn ang="0">
                  <a:pos x="T0" y="T1"/>
                </a:cxn>
                <a:cxn ang="0">
                  <a:pos x="T2" y="T3"/>
                </a:cxn>
                <a:cxn ang="0">
                  <a:pos x="T4" y="T5"/>
                </a:cxn>
                <a:cxn ang="0">
                  <a:pos x="T6" y="T7"/>
                </a:cxn>
                <a:cxn ang="0">
                  <a:pos x="T8" y="T9"/>
                </a:cxn>
              </a:cxnLst>
              <a:rect l="0" t="0" r="r" b="b"/>
              <a:pathLst>
                <a:path w="4" h="26">
                  <a:moveTo>
                    <a:pt x="0" y="26"/>
                  </a:moveTo>
                  <a:lnTo>
                    <a:pt x="0" y="2"/>
                  </a:lnTo>
                  <a:lnTo>
                    <a:pt x="4" y="0"/>
                  </a:lnTo>
                  <a:lnTo>
                    <a:pt x="4" y="24"/>
                  </a:lnTo>
                  <a:lnTo>
                    <a:pt x="0" y="26"/>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20" name="Freeform 2606"/>
            <p:cNvSpPr>
              <a:spLocks noEditPoints="1"/>
            </p:cNvSpPr>
            <p:nvPr/>
          </p:nvSpPr>
          <p:spPr bwMode="auto">
            <a:xfrm>
              <a:off x="6753225" y="5942013"/>
              <a:ext cx="6350" cy="38100"/>
            </a:xfrm>
            <a:custGeom>
              <a:avLst/>
              <a:gdLst>
                <a:gd name="T0" fmla="*/ 0 w 50"/>
                <a:gd name="T1" fmla="*/ 273 h 273"/>
                <a:gd name="T2" fmla="*/ 0 w 50"/>
                <a:gd name="T3" fmla="*/ 190 h 273"/>
                <a:gd name="T4" fmla="*/ 50 w 50"/>
                <a:gd name="T5" fmla="*/ 218 h 273"/>
                <a:gd name="T6" fmla="*/ 50 w 50"/>
                <a:gd name="T7" fmla="*/ 250 h 273"/>
                <a:gd name="T8" fmla="*/ 0 w 50"/>
                <a:gd name="T9" fmla="*/ 273 h 273"/>
                <a:gd name="T10" fmla="*/ 50 w 50"/>
                <a:gd name="T11" fmla="*/ 160 h 273"/>
                <a:gd name="T12" fmla="*/ 0 w 50"/>
                <a:gd name="T13" fmla="*/ 132 h 273"/>
                <a:gd name="T14" fmla="*/ 0 w 50"/>
                <a:gd name="T15" fmla="*/ 21 h 273"/>
                <a:gd name="T16" fmla="*/ 50 w 50"/>
                <a:gd name="T17" fmla="*/ 0 h 273"/>
                <a:gd name="T18" fmla="*/ 50 w 50"/>
                <a:gd name="T19" fmla="*/ 16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73">
                  <a:moveTo>
                    <a:pt x="0" y="273"/>
                  </a:moveTo>
                  <a:lnTo>
                    <a:pt x="0" y="190"/>
                  </a:lnTo>
                  <a:lnTo>
                    <a:pt x="50" y="218"/>
                  </a:lnTo>
                  <a:lnTo>
                    <a:pt x="50" y="250"/>
                  </a:lnTo>
                  <a:lnTo>
                    <a:pt x="0" y="273"/>
                  </a:lnTo>
                  <a:moveTo>
                    <a:pt x="50" y="160"/>
                  </a:moveTo>
                  <a:lnTo>
                    <a:pt x="0" y="132"/>
                  </a:lnTo>
                  <a:lnTo>
                    <a:pt x="0" y="21"/>
                  </a:lnTo>
                  <a:lnTo>
                    <a:pt x="50" y="0"/>
                  </a:lnTo>
                  <a:lnTo>
                    <a:pt x="50" y="160"/>
                  </a:lnTo>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21" name="Freeform 2607"/>
            <p:cNvSpPr>
              <a:spLocks noEditPoints="1"/>
            </p:cNvSpPr>
            <p:nvPr/>
          </p:nvSpPr>
          <p:spPr bwMode="auto">
            <a:xfrm>
              <a:off x="6678613" y="5973763"/>
              <a:ext cx="6350" cy="39688"/>
            </a:xfrm>
            <a:custGeom>
              <a:avLst/>
              <a:gdLst>
                <a:gd name="T0" fmla="*/ 0 w 50"/>
                <a:gd name="T1" fmla="*/ 284 h 284"/>
                <a:gd name="T2" fmla="*/ 0 w 50"/>
                <a:gd name="T3" fmla="*/ 64 h 284"/>
                <a:gd name="T4" fmla="*/ 50 w 50"/>
                <a:gd name="T5" fmla="*/ 92 h 284"/>
                <a:gd name="T6" fmla="*/ 50 w 50"/>
                <a:gd name="T7" fmla="*/ 261 h 284"/>
                <a:gd name="T8" fmla="*/ 0 w 50"/>
                <a:gd name="T9" fmla="*/ 284 h 284"/>
                <a:gd name="T10" fmla="*/ 50 w 50"/>
                <a:gd name="T11" fmla="*/ 35 h 284"/>
                <a:gd name="T12" fmla="*/ 15 w 50"/>
                <a:gd name="T13" fmla="*/ 15 h 284"/>
                <a:gd name="T14" fmla="*/ 50 w 50"/>
                <a:gd name="T15" fmla="*/ 0 h 284"/>
                <a:gd name="T16" fmla="*/ 50 w 50"/>
                <a:gd name="T17" fmla="*/ 35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284">
                  <a:moveTo>
                    <a:pt x="0" y="284"/>
                  </a:moveTo>
                  <a:lnTo>
                    <a:pt x="0" y="64"/>
                  </a:lnTo>
                  <a:lnTo>
                    <a:pt x="50" y="92"/>
                  </a:lnTo>
                  <a:lnTo>
                    <a:pt x="50" y="261"/>
                  </a:lnTo>
                  <a:lnTo>
                    <a:pt x="0" y="284"/>
                  </a:lnTo>
                  <a:moveTo>
                    <a:pt x="50" y="35"/>
                  </a:moveTo>
                  <a:lnTo>
                    <a:pt x="15" y="15"/>
                  </a:lnTo>
                  <a:lnTo>
                    <a:pt x="50" y="0"/>
                  </a:lnTo>
                  <a:lnTo>
                    <a:pt x="50" y="35"/>
                  </a:lnTo>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22" name="Freeform 2608"/>
            <p:cNvSpPr>
              <a:spLocks noEditPoints="1"/>
            </p:cNvSpPr>
            <p:nvPr/>
          </p:nvSpPr>
          <p:spPr bwMode="auto">
            <a:xfrm>
              <a:off x="6729413" y="5951538"/>
              <a:ext cx="39688" cy="22225"/>
            </a:xfrm>
            <a:custGeom>
              <a:avLst/>
              <a:gdLst>
                <a:gd name="T0" fmla="*/ 248 w 286"/>
                <a:gd name="T1" fmla="*/ 167 h 167"/>
                <a:gd name="T2" fmla="*/ 217 w 286"/>
                <a:gd name="T3" fmla="*/ 149 h 167"/>
                <a:gd name="T4" fmla="*/ 167 w 286"/>
                <a:gd name="T5" fmla="*/ 121 h 167"/>
                <a:gd name="T6" fmla="*/ 109 w 286"/>
                <a:gd name="T7" fmla="*/ 87 h 167"/>
                <a:gd name="T8" fmla="*/ 109 w 286"/>
                <a:gd name="T9" fmla="*/ 30 h 167"/>
                <a:gd name="T10" fmla="*/ 167 w 286"/>
                <a:gd name="T11" fmla="*/ 63 h 167"/>
                <a:gd name="T12" fmla="*/ 217 w 286"/>
                <a:gd name="T13" fmla="*/ 91 h 167"/>
                <a:gd name="T14" fmla="*/ 286 w 286"/>
                <a:gd name="T15" fmla="*/ 131 h 167"/>
                <a:gd name="T16" fmla="*/ 271 w 286"/>
                <a:gd name="T17" fmla="*/ 157 h 167"/>
                <a:gd name="T18" fmla="*/ 248 w 286"/>
                <a:gd name="T19" fmla="*/ 167 h 167"/>
                <a:gd name="T20" fmla="*/ 59 w 286"/>
                <a:gd name="T21" fmla="*/ 59 h 167"/>
                <a:gd name="T22" fmla="*/ 0 w 286"/>
                <a:gd name="T23" fmla="*/ 25 h 167"/>
                <a:gd name="T24" fmla="*/ 57 w 286"/>
                <a:gd name="T25" fmla="*/ 0 h 167"/>
                <a:gd name="T26" fmla="*/ 59 w 286"/>
                <a:gd name="T27" fmla="*/ 1 h 167"/>
                <a:gd name="T28" fmla="*/ 59 w 286"/>
                <a:gd name="T29" fmla="*/ 5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 h="167">
                  <a:moveTo>
                    <a:pt x="248" y="167"/>
                  </a:moveTo>
                  <a:lnTo>
                    <a:pt x="217" y="149"/>
                  </a:lnTo>
                  <a:lnTo>
                    <a:pt x="167" y="121"/>
                  </a:lnTo>
                  <a:lnTo>
                    <a:pt x="109" y="87"/>
                  </a:lnTo>
                  <a:lnTo>
                    <a:pt x="109" y="30"/>
                  </a:lnTo>
                  <a:lnTo>
                    <a:pt x="167" y="63"/>
                  </a:lnTo>
                  <a:lnTo>
                    <a:pt x="217" y="91"/>
                  </a:lnTo>
                  <a:lnTo>
                    <a:pt x="286" y="131"/>
                  </a:lnTo>
                  <a:lnTo>
                    <a:pt x="271" y="157"/>
                  </a:lnTo>
                  <a:lnTo>
                    <a:pt x="248" y="167"/>
                  </a:lnTo>
                  <a:moveTo>
                    <a:pt x="59" y="59"/>
                  </a:moveTo>
                  <a:lnTo>
                    <a:pt x="0" y="25"/>
                  </a:lnTo>
                  <a:lnTo>
                    <a:pt x="57" y="0"/>
                  </a:lnTo>
                  <a:lnTo>
                    <a:pt x="59" y="1"/>
                  </a:lnTo>
                  <a:lnTo>
                    <a:pt x="59" y="59"/>
                  </a:lnTo>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23" name="Freeform 2609"/>
            <p:cNvSpPr>
              <a:spLocks/>
            </p:cNvSpPr>
            <p:nvPr/>
          </p:nvSpPr>
          <p:spPr bwMode="auto">
            <a:xfrm>
              <a:off x="6673850" y="5976938"/>
              <a:ext cx="41275" cy="23813"/>
            </a:xfrm>
            <a:custGeom>
              <a:avLst/>
              <a:gdLst>
                <a:gd name="T0" fmla="*/ 21 w 26"/>
                <a:gd name="T1" fmla="*/ 15 h 15"/>
                <a:gd name="T2" fmla="*/ 7 w 26"/>
                <a:gd name="T3" fmla="*/ 6 h 15"/>
                <a:gd name="T4" fmla="*/ 3 w 26"/>
                <a:gd name="T5" fmla="*/ 4 h 15"/>
                <a:gd name="T6" fmla="*/ 0 w 26"/>
                <a:gd name="T7" fmla="*/ 2 h 15"/>
                <a:gd name="T8" fmla="*/ 1 w 26"/>
                <a:gd name="T9" fmla="*/ 1 h 15"/>
                <a:gd name="T10" fmla="*/ 4 w 26"/>
                <a:gd name="T11" fmla="*/ 0 h 15"/>
                <a:gd name="T12" fmla="*/ 7 w 26"/>
                <a:gd name="T13" fmla="*/ 1 h 15"/>
                <a:gd name="T14" fmla="*/ 26 w 26"/>
                <a:gd name="T15" fmla="*/ 12 h 15"/>
                <a:gd name="T16" fmla="*/ 21 w 26"/>
                <a:gd name="T1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5">
                  <a:moveTo>
                    <a:pt x="21" y="15"/>
                  </a:moveTo>
                  <a:lnTo>
                    <a:pt x="7" y="6"/>
                  </a:lnTo>
                  <a:lnTo>
                    <a:pt x="3" y="4"/>
                  </a:lnTo>
                  <a:lnTo>
                    <a:pt x="0" y="2"/>
                  </a:lnTo>
                  <a:lnTo>
                    <a:pt x="1" y="1"/>
                  </a:lnTo>
                  <a:lnTo>
                    <a:pt x="4" y="0"/>
                  </a:lnTo>
                  <a:lnTo>
                    <a:pt x="7" y="1"/>
                  </a:lnTo>
                  <a:lnTo>
                    <a:pt x="26" y="12"/>
                  </a:lnTo>
                  <a:lnTo>
                    <a:pt x="21" y="15"/>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24" name="Freeform 2610"/>
            <p:cNvSpPr>
              <a:spLocks/>
            </p:cNvSpPr>
            <p:nvPr/>
          </p:nvSpPr>
          <p:spPr bwMode="auto">
            <a:xfrm>
              <a:off x="6551613" y="6029325"/>
              <a:ext cx="6350" cy="41275"/>
            </a:xfrm>
            <a:custGeom>
              <a:avLst/>
              <a:gdLst>
                <a:gd name="T0" fmla="*/ 0 w 4"/>
                <a:gd name="T1" fmla="*/ 26 h 26"/>
                <a:gd name="T2" fmla="*/ 0 w 4"/>
                <a:gd name="T3" fmla="*/ 2 h 26"/>
                <a:gd name="T4" fmla="*/ 4 w 4"/>
                <a:gd name="T5" fmla="*/ 0 h 26"/>
                <a:gd name="T6" fmla="*/ 4 w 4"/>
                <a:gd name="T7" fmla="*/ 24 h 26"/>
                <a:gd name="T8" fmla="*/ 0 w 4"/>
                <a:gd name="T9" fmla="*/ 26 h 26"/>
              </a:gdLst>
              <a:ahLst/>
              <a:cxnLst>
                <a:cxn ang="0">
                  <a:pos x="T0" y="T1"/>
                </a:cxn>
                <a:cxn ang="0">
                  <a:pos x="T2" y="T3"/>
                </a:cxn>
                <a:cxn ang="0">
                  <a:pos x="T4" y="T5"/>
                </a:cxn>
                <a:cxn ang="0">
                  <a:pos x="T6" y="T7"/>
                </a:cxn>
                <a:cxn ang="0">
                  <a:pos x="T8" y="T9"/>
                </a:cxn>
              </a:cxnLst>
              <a:rect l="0" t="0" r="r" b="b"/>
              <a:pathLst>
                <a:path w="4" h="26">
                  <a:moveTo>
                    <a:pt x="0" y="26"/>
                  </a:moveTo>
                  <a:lnTo>
                    <a:pt x="0" y="2"/>
                  </a:lnTo>
                  <a:lnTo>
                    <a:pt x="4" y="0"/>
                  </a:lnTo>
                  <a:lnTo>
                    <a:pt x="4" y="24"/>
                  </a:lnTo>
                  <a:lnTo>
                    <a:pt x="0" y="26"/>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25" name="Freeform 2611"/>
            <p:cNvSpPr>
              <a:spLocks/>
            </p:cNvSpPr>
            <p:nvPr/>
          </p:nvSpPr>
          <p:spPr bwMode="auto">
            <a:xfrm>
              <a:off x="6737350" y="5948363"/>
              <a:ext cx="7938" cy="38100"/>
            </a:xfrm>
            <a:custGeom>
              <a:avLst/>
              <a:gdLst>
                <a:gd name="T0" fmla="*/ 0 w 5"/>
                <a:gd name="T1" fmla="*/ 24 h 24"/>
                <a:gd name="T2" fmla="*/ 0 w 5"/>
                <a:gd name="T3" fmla="*/ 2 h 24"/>
                <a:gd name="T4" fmla="*/ 5 w 5"/>
                <a:gd name="T5" fmla="*/ 0 h 24"/>
                <a:gd name="T6" fmla="*/ 5 w 5"/>
                <a:gd name="T7" fmla="*/ 22 h 24"/>
                <a:gd name="T8" fmla="*/ 0 w 5"/>
                <a:gd name="T9" fmla="*/ 24 h 24"/>
              </a:gdLst>
              <a:ahLst/>
              <a:cxnLst>
                <a:cxn ang="0">
                  <a:pos x="T0" y="T1"/>
                </a:cxn>
                <a:cxn ang="0">
                  <a:pos x="T2" y="T3"/>
                </a:cxn>
                <a:cxn ang="0">
                  <a:pos x="T4" y="T5"/>
                </a:cxn>
                <a:cxn ang="0">
                  <a:pos x="T6" y="T7"/>
                </a:cxn>
                <a:cxn ang="0">
                  <a:pos x="T8" y="T9"/>
                </a:cxn>
              </a:cxnLst>
              <a:rect l="0" t="0" r="r" b="b"/>
              <a:pathLst>
                <a:path w="5" h="24">
                  <a:moveTo>
                    <a:pt x="0" y="24"/>
                  </a:moveTo>
                  <a:lnTo>
                    <a:pt x="0" y="2"/>
                  </a:lnTo>
                  <a:lnTo>
                    <a:pt x="5" y="0"/>
                  </a:lnTo>
                  <a:lnTo>
                    <a:pt x="5" y="22"/>
                  </a:lnTo>
                  <a:lnTo>
                    <a:pt x="0" y="24"/>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26" name="Freeform 2612"/>
            <p:cNvSpPr>
              <a:spLocks noEditPoints="1"/>
            </p:cNvSpPr>
            <p:nvPr/>
          </p:nvSpPr>
          <p:spPr bwMode="auto">
            <a:xfrm>
              <a:off x="6321425" y="6005513"/>
              <a:ext cx="58738" cy="125413"/>
            </a:xfrm>
            <a:custGeom>
              <a:avLst/>
              <a:gdLst>
                <a:gd name="T0" fmla="*/ 0 w 424"/>
                <a:gd name="T1" fmla="*/ 921 h 921"/>
                <a:gd name="T2" fmla="*/ 0 w 424"/>
                <a:gd name="T3" fmla="*/ 804 h 921"/>
                <a:gd name="T4" fmla="*/ 148 w 424"/>
                <a:gd name="T5" fmla="*/ 742 h 921"/>
                <a:gd name="T6" fmla="*/ 148 w 424"/>
                <a:gd name="T7" fmla="*/ 857 h 921"/>
                <a:gd name="T8" fmla="*/ 0 w 424"/>
                <a:gd name="T9" fmla="*/ 921 h 921"/>
                <a:gd name="T10" fmla="*/ 198 w 424"/>
                <a:gd name="T11" fmla="*/ 835 h 921"/>
                <a:gd name="T12" fmla="*/ 198 w 424"/>
                <a:gd name="T13" fmla="*/ 722 h 921"/>
                <a:gd name="T14" fmla="*/ 372 w 424"/>
                <a:gd name="T15" fmla="*/ 649 h 921"/>
                <a:gd name="T16" fmla="*/ 372 w 424"/>
                <a:gd name="T17" fmla="*/ 760 h 921"/>
                <a:gd name="T18" fmla="*/ 198 w 424"/>
                <a:gd name="T19" fmla="*/ 835 h 921"/>
                <a:gd name="T20" fmla="*/ 0 w 424"/>
                <a:gd name="T21" fmla="*/ 750 h 921"/>
                <a:gd name="T22" fmla="*/ 0 w 424"/>
                <a:gd name="T23" fmla="*/ 426 h 921"/>
                <a:gd name="T24" fmla="*/ 148 w 424"/>
                <a:gd name="T25" fmla="*/ 362 h 921"/>
                <a:gd name="T26" fmla="*/ 148 w 424"/>
                <a:gd name="T27" fmla="*/ 688 h 921"/>
                <a:gd name="T28" fmla="*/ 0 w 424"/>
                <a:gd name="T29" fmla="*/ 750 h 921"/>
                <a:gd name="T30" fmla="*/ 198 w 424"/>
                <a:gd name="T31" fmla="*/ 667 h 921"/>
                <a:gd name="T32" fmla="*/ 198 w 424"/>
                <a:gd name="T33" fmla="*/ 340 h 921"/>
                <a:gd name="T34" fmla="*/ 424 w 424"/>
                <a:gd name="T35" fmla="*/ 241 h 921"/>
                <a:gd name="T36" fmla="*/ 424 w 424"/>
                <a:gd name="T37" fmla="*/ 305 h 921"/>
                <a:gd name="T38" fmla="*/ 372 w 424"/>
                <a:gd name="T39" fmla="*/ 329 h 921"/>
                <a:gd name="T40" fmla="*/ 372 w 424"/>
                <a:gd name="T41" fmla="*/ 595 h 921"/>
                <a:gd name="T42" fmla="*/ 198 w 424"/>
                <a:gd name="T43" fmla="*/ 667 h 921"/>
                <a:gd name="T44" fmla="*/ 0 w 424"/>
                <a:gd name="T45" fmla="*/ 372 h 921"/>
                <a:gd name="T46" fmla="*/ 0 w 424"/>
                <a:gd name="T47" fmla="*/ 184 h 921"/>
                <a:gd name="T48" fmla="*/ 148 w 424"/>
                <a:gd name="T49" fmla="*/ 119 h 921"/>
                <a:gd name="T50" fmla="*/ 148 w 424"/>
                <a:gd name="T51" fmla="*/ 307 h 921"/>
                <a:gd name="T52" fmla="*/ 0 w 424"/>
                <a:gd name="T53" fmla="*/ 372 h 921"/>
                <a:gd name="T54" fmla="*/ 198 w 424"/>
                <a:gd name="T55" fmla="*/ 285 h 921"/>
                <a:gd name="T56" fmla="*/ 198 w 424"/>
                <a:gd name="T57" fmla="*/ 98 h 921"/>
                <a:gd name="T58" fmla="*/ 424 w 424"/>
                <a:gd name="T59" fmla="*/ 0 h 921"/>
                <a:gd name="T60" fmla="*/ 424 w 424"/>
                <a:gd name="T61" fmla="*/ 187 h 921"/>
                <a:gd name="T62" fmla="*/ 198 w 424"/>
                <a:gd name="T63" fmla="*/ 285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4" h="921">
                  <a:moveTo>
                    <a:pt x="0" y="921"/>
                  </a:moveTo>
                  <a:lnTo>
                    <a:pt x="0" y="804"/>
                  </a:lnTo>
                  <a:lnTo>
                    <a:pt x="148" y="742"/>
                  </a:lnTo>
                  <a:lnTo>
                    <a:pt x="148" y="857"/>
                  </a:lnTo>
                  <a:lnTo>
                    <a:pt x="0" y="921"/>
                  </a:lnTo>
                  <a:moveTo>
                    <a:pt x="198" y="835"/>
                  </a:moveTo>
                  <a:lnTo>
                    <a:pt x="198" y="722"/>
                  </a:lnTo>
                  <a:lnTo>
                    <a:pt x="372" y="649"/>
                  </a:lnTo>
                  <a:lnTo>
                    <a:pt x="372" y="760"/>
                  </a:lnTo>
                  <a:lnTo>
                    <a:pt x="198" y="835"/>
                  </a:lnTo>
                  <a:moveTo>
                    <a:pt x="0" y="750"/>
                  </a:moveTo>
                  <a:lnTo>
                    <a:pt x="0" y="426"/>
                  </a:lnTo>
                  <a:lnTo>
                    <a:pt x="148" y="362"/>
                  </a:lnTo>
                  <a:lnTo>
                    <a:pt x="148" y="688"/>
                  </a:lnTo>
                  <a:lnTo>
                    <a:pt x="0" y="750"/>
                  </a:lnTo>
                  <a:moveTo>
                    <a:pt x="198" y="667"/>
                  </a:moveTo>
                  <a:lnTo>
                    <a:pt x="198" y="340"/>
                  </a:lnTo>
                  <a:lnTo>
                    <a:pt x="424" y="241"/>
                  </a:lnTo>
                  <a:lnTo>
                    <a:pt x="424" y="305"/>
                  </a:lnTo>
                  <a:lnTo>
                    <a:pt x="372" y="329"/>
                  </a:lnTo>
                  <a:lnTo>
                    <a:pt x="372" y="595"/>
                  </a:lnTo>
                  <a:lnTo>
                    <a:pt x="198" y="667"/>
                  </a:lnTo>
                  <a:moveTo>
                    <a:pt x="0" y="372"/>
                  </a:moveTo>
                  <a:lnTo>
                    <a:pt x="0" y="184"/>
                  </a:lnTo>
                  <a:lnTo>
                    <a:pt x="148" y="119"/>
                  </a:lnTo>
                  <a:lnTo>
                    <a:pt x="148" y="307"/>
                  </a:lnTo>
                  <a:lnTo>
                    <a:pt x="0" y="372"/>
                  </a:lnTo>
                  <a:moveTo>
                    <a:pt x="198" y="285"/>
                  </a:moveTo>
                  <a:lnTo>
                    <a:pt x="198" y="98"/>
                  </a:lnTo>
                  <a:lnTo>
                    <a:pt x="424" y="0"/>
                  </a:lnTo>
                  <a:lnTo>
                    <a:pt x="424" y="187"/>
                  </a:lnTo>
                  <a:lnTo>
                    <a:pt x="198" y="285"/>
                  </a:lnTo>
                </a:path>
              </a:pathLst>
            </a:custGeom>
            <a:solidFill>
              <a:srgbClr val="E8E7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27" name="Freeform 2613"/>
            <p:cNvSpPr>
              <a:spLocks noEditPoints="1"/>
            </p:cNvSpPr>
            <p:nvPr/>
          </p:nvSpPr>
          <p:spPr bwMode="auto">
            <a:xfrm>
              <a:off x="6342063" y="6018213"/>
              <a:ext cx="6350" cy="104775"/>
            </a:xfrm>
            <a:custGeom>
              <a:avLst/>
              <a:gdLst>
                <a:gd name="T0" fmla="*/ 0 w 50"/>
                <a:gd name="T1" fmla="*/ 759 h 759"/>
                <a:gd name="T2" fmla="*/ 0 w 50"/>
                <a:gd name="T3" fmla="*/ 644 h 759"/>
                <a:gd name="T4" fmla="*/ 50 w 50"/>
                <a:gd name="T5" fmla="*/ 624 h 759"/>
                <a:gd name="T6" fmla="*/ 50 w 50"/>
                <a:gd name="T7" fmla="*/ 737 h 759"/>
                <a:gd name="T8" fmla="*/ 0 w 50"/>
                <a:gd name="T9" fmla="*/ 759 h 759"/>
                <a:gd name="T10" fmla="*/ 0 w 50"/>
                <a:gd name="T11" fmla="*/ 590 h 759"/>
                <a:gd name="T12" fmla="*/ 0 w 50"/>
                <a:gd name="T13" fmla="*/ 264 h 759"/>
                <a:gd name="T14" fmla="*/ 50 w 50"/>
                <a:gd name="T15" fmla="*/ 242 h 759"/>
                <a:gd name="T16" fmla="*/ 50 w 50"/>
                <a:gd name="T17" fmla="*/ 569 h 759"/>
                <a:gd name="T18" fmla="*/ 0 w 50"/>
                <a:gd name="T19" fmla="*/ 590 h 759"/>
                <a:gd name="T20" fmla="*/ 0 w 50"/>
                <a:gd name="T21" fmla="*/ 209 h 759"/>
                <a:gd name="T22" fmla="*/ 0 w 50"/>
                <a:gd name="T23" fmla="*/ 21 h 759"/>
                <a:gd name="T24" fmla="*/ 50 w 50"/>
                <a:gd name="T25" fmla="*/ 0 h 759"/>
                <a:gd name="T26" fmla="*/ 50 w 50"/>
                <a:gd name="T27" fmla="*/ 187 h 759"/>
                <a:gd name="T28" fmla="*/ 0 w 50"/>
                <a:gd name="T29" fmla="*/ 209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759">
                  <a:moveTo>
                    <a:pt x="0" y="759"/>
                  </a:moveTo>
                  <a:lnTo>
                    <a:pt x="0" y="644"/>
                  </a:lnTo>
                  <a:lnTo>
                    <a:pt x="50" y="624"/>
                  </a:lnTo>
                  <a:lnTo>
                    <a:pt x="50" y="737"/>
                  </a:lnTo>
                  <a:lnTo>
                    <a:pt x="0" y="759"/>
                  </a:lnTo>
                  <a:moveTo>
                    <a:pt x="0" y="590"/>
                  </a:moveTo>
                  <a:lnTo>
                    <a:pt x="0" y="264"/>
                  </a:lnTo>
                  <a:lnTo>
                    <a:pt x="50" y="242"/>
                  </a:lnTo>
                  <a:lnTo>
                    <a:pt x="50" y="569"/>
                  </a:lnTo>
                  <a:lnTo>
                    <a:pt x="0" y="590"/>
                  </a:lnTo>
                  <a:moveTo>
                    <a:pt x="0" y="209"/>
                  </a:moveTo>
                  <a:lnTo>
                    <a:pt x="0" y="21"/>
                  </a:lnTo>
                  <a:lnTo>
                    <a:pt x="50" y="0"/>
                  </a:lnTo>
                  <a:lnTo>
                    <a:pt x="50" y="187"/>
                  </a:lnTo>
                  <a:lnTo>
                    <a:pt x="0" y="209"/>
                  </a:lnTo>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28" name="Freeform 2614"/>
            <p:cNvSpPr>
              <a:spLocks/>
            </p:cNvSpPr>
            <p:nvPr/>
          </p:nvSpPr>
          <p:spPr bwMode="auto">
            <a:xfrm>
              <a:off x="6321425" y="6030913"/>
              <a:ext cx="58738" cy="33338"/>
            </a:xfrm>
            <a:custGeom>
              <a:avLst/>
              <a:gdLst>
                <a:gd name="T0" fmla="*/ 0 w 37"/>
                <a:gd name="T1" fmla="*/ 21 h 21"/>
                <a:gd name="T2" fmla="*/ 0 w 37"/>
                <a:gd name="T3" fmla="*/ 16 h 21"/>
                <a:gd name="T4" fmla="*/ 13 w 37"/>
                <a:gd name="T5" fmla="*/ 10 h 21"/>
                <a:gd name="T6" fmla="*/ 17 w 37"/>
                <a:gd name="T7" fmla="*/ 9 h 21"/>
                <a:gd name="T8" fmla="*/ 37 w 37"/>
                <a:gd name="T9" fmla="*/ 0 h 21"/>
                <a:gd name="T10" fmla="*/ 37 w 37"/>
                <a:gd name="T11" fmla="*/ 5 h 21"/>
                <a:gd name="T12" fmla="*/ 17 w 37"/>
                <a:gd name="T13" fmla="*/ 13 h 21"/>
                <a:gd name="T14" fmla="*/ 13 w 37"/>
                <a:gd name="T15" fmla="*/ 15 h 21"/>
                <a:gd name="T16" fmla="*/ 0 w 37"/>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1">
                  <a:moveTo>
                    <a:pt x="0" y="21"/>
                  </a:moveTo>
                  <a:lnTo>
                    <a:pt x="0" y="16"/>
                  </a:lnTo>
                  <a:lnTo>
                    <a:pt x="13" y="10"/>
                  </a:lnTo>
                  <a:lnTo>
                    <a:pt x="17" y="9"/>
                  </a:lnTo>
                  <a:lnTo>
                    <a:pt x="37" y="0"/>
                  </a:lnTo>
                  <a:lnTo>
                    <a:pt x="37" y="5"/>
                  </a:lnTo>
                  <a:lnTo>
                    <a:pt x="17" y="13"/>
                  </a:lnTo>
                  <a:lnTo>
                    <a:pt x="13" y="15"/>
                  </a:lnTo>
                  <a:lnTo>
                    <a:pt x="0" y="21"/>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29" name="Freeform 2615"/>
            <p:cNvSpPr>
              <a:spLocks/>
            </p:cNvSpPr>
            <p:nvPr/>
          </p:nvSpPr>
          <p:spPr bwMode="auto">
            <a:xfrm>
              <a:off x="6321425" y="6086475"/>
              <a:ext cx="50800" cy="28575"/>
            </a:xfrm>
            <a:custGeom>
              <a:avLst/>
              <a:gdLst>
                <a:gd name="T0" fmla="*/ 0 w 32"/>
                <a:gd name="T1" fmla="*/ 18 h 18"/>
                <a:gd name="T2" fmla="*/ 0 w 32"/>
                <a:gd name="T3" fmla="*/ 14 h 18"/>
                <a:gd name="T4" fmla="*/ 13 w 32"/>
                <a:gd name="T5" fmla="*/ 8 h 18"/>
                <a:gd name="T6" fmla="*/ 17 w 32"/>
                <a:gd name="T7" fmla="*/ 6 h 18"/>
                <a:gd name="T8" fmla="*/ 32 w 32"/>
                <a:gd name="T9" fmla="*/ 0 h 18"/>
                <a:gd name="T10" fmla="*/ 32 w 32"/>
                <a:gd name="T11" fmla="*/ 5 h 18"/>
                <a:gd name="T12" fmla="*/ 17 w 32"/>
                <a:gd name="T13" fmla="*/ 11 h 18"/>
                <a:gd name="T14" fmla="*/ 13 w 32"/>
                <a:gd name="T15" fmla="*/ 13 h 18"/>
                <a:gd name="T16" fmla="*/ 0 w 32"/>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8">
                  <a:moveTo>
                    <a:pt x="0" y="18"/>
                  </a:moveTo>
                  <a:lnTo>
                    <a:pt x="0" y="14"/>
                  </a:lnTo>
                  <a:lnTo>
                    <a:pt x="13" y="8"/>
                  </a:lnTo>
                  <a:lnTo>
                    <a:pt x="17" y="6"/>
                  </a:lnTo>
                  <a:lnTo>
                    <a:pt x="32" y="0"/>
                  </a:lnTo>
                  <a:lnTo>
                    <a:pt x="32" y="5"/>
                  </a:lnTo>
                  <a:lnTo>
                    <a:pt x="17" y="11"/>
                  </a:lnTo>
                  <a:lnTo>
                    <a:pt x="13" y="13"/>
                  </a:lnTo>
                  <a:lnTo>
                    <a:pt x="0" y="18"/>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30" name="Freeform 2616"/>
            <p:cNvSpPr>
              <a:spLocks noEditPoints="1"/>
            </p:cNvSpPr>
            <p:nvPr/>
          </p:nvSpPr>
          <p:spPr bwMode="auto">
            <a:xfrm>
              <a:off x="6451600" y="5821363"/>
              <a:ext cx="352425" cy="193675"/>
            </a:xfrm>
            <a:custGeom>
              <a:avLst/>
              <a:gdLst>
                <a:gd name="T0" fmla="*/ 0 w 2577"/>
                <a:gd name="T1" fmla="*/ 1411 h 1411"/>
                <a:gd name="T2" fmla="*/ 0 w 2577"/>
                <a:gd name="T3" fmla="*/ 1116 h 1411"/>
                <a:gd name="T4" fmla="*/ 83 w 2577"/>
                <a:gd name="T5" fmla="*/ 1080 h 1411"/>
                <a:gd name="T6" fmla="*/ 83 w 2577"/>
                <a:gd name="T7" fmla="*/ 1374 h 1411"/>
                <a:gd name="T8" fmla="*/ 0 w 2577"/>
                <a:gd name="T9" fmla="*/ 1411 h 1411"/>
                <a:gd name="T10" fmla="*/ 133 w 2577"/>
                <a:gd name="T11" fmla="*/ 1351 h 1411"/>
                <a:gd name="T12" fmla="*/ 133 w 2577"/>
                <a:gd name="T13" fmla="*/ 1059 h 1411"/>
                <a:gd name="T14" fmla="*/ 205 w 2577"/>
                <a:gd name="T15" fmla="*/ 1027 h 1411"/>
                <a:gd name="T16" fmla="*/ 205 w 2577"/>
                <a:gd name="T17" fmla="*/ 1318 h 1411"/>
                <a:gd name="T18" fmla="*/ 133 w 2577"/>
                <a:gd name="T19" fmla="*/ 1351 h 1411"/>
                <a:gd name="T20" fmla="*/ 255 w 2577"/>
                <a:gd name="T21" fmla="*/ 1295 h 1411"/>
                <a:gd name="T22" fmla="*/ 255 w 2577"/>
                <a:gd name="T23" fmla="*/ 1006 h 1411"/>
                <a:gd name="T24" fmla="*/ 440 w 2577"/>
                <a:gd name="T25" fmla="*/ 926 h 1411"/>
                <a:gd name="T26" fmla="*/ 440 w 2577"/>
                <a:gd name="T27" fmla="*/ 1212 h 1411"/>
                <a:gd name="T28" fmla="*/ 255 w 2577"/>
                <a:gd name="T29" fmla="*/ 1295 h 1411"/>
                <a:gd name="T30" fmla="*/ 490 w 2577"/>
                <a:gd name="T31" fmla="*/ 1189 h 1411"/>
                <a:gd name="T32" fmla="*/ 490 w 2577"/>
                <a:gd name="T33" fmla="*/ 904 h 1411"/>
                <a:gd name="T34" fmla="*/ 728 w 2577"/>
                <a:gd name="T35" fmla="*/ 801 h 1411"/>
                <a:gd name="T36" fmla="*/ 728 w 2577"/>
                <a:gd name="T37" fmla="*/ 1081 h 1411"/>
                <a:gd name="T38" fmla="*/ 490 w 2577"/>
                <a:gd name="T39" fmla="*/ 1189 h 1411"/>
                <a:gd name="T40" fmla="*/ 778 w 2577"/>
                <a:gd name="T41" fmla="*/ 1059 h 1411"/>
                <a:gd name="T42" fmla="*/ 778 w 2577"/>
                <a:gd name="T43" fmla="*/ 779 h 1411"/>
                <a:gd name="T44" fmla="*/ 1653 w 2577"/>
                <a:gd name="T45" fmla="*/ 400 h 1411"/>
                <a:gd name="T46" fmla="*/ 1653 w 2577"/>
                <a:gd name="T47" fmla="*/ 663 h 1411"/>
                <a:gd name="T48" fmla="*/ 1617 w 2577"/>
                <a:gd name="T49" fmla="*/ 679 h 1411"/>
                <a:gd name="T50" fmla="*/ 1491 w 2577"/>
                <a:gd name="T51" fmla="*/ 607 h 1411"/>
                <a:gd name="T52" fmla="*/ 1466 w 2577"/>
                <a:gd name="T53" fmla="*/ 650 h 1411"/>
                <a:gd name="T54" fmla="*/ 1561 w 2577"/>
                <a:gd name="T55" fmla="*/ 704 h 1411"/>
                <a:gd name="T56" fmla="*/ 778 w 2577"/>
                <a:gd name="T57" fmla="*/ 1059 h 1411"/>
                <a:gd name="T58" fmla="*/ 1703 w 2577"/>
                <a:gd name="T59" fmla="*/ 640 h 1411"/>
                <a:gd name="T60" fmla="*/ 1703 w 2577"/>
                <a:gd name="T61" fmla="*/ 378 h 1411"/>
                <a:gd name="T62" fmla="*/ 1715 w 2577"/>
                <a:gd name="T63" fmla="*/ 373 h 1411"/>
                <a:gd name="T64" fmla="*/ 1970 w 2577"/>
                <a:gd name="T65" fmla="*/ 519 h 1411"/>
                <a:gd name="T66" fmla="*/ 1703 w 2577"/>
                <a:gd name="T67" fmla="*/ 640 h 1411"/>
                <a:gd name="T68" fmla="*/ 2026 w 2577"/>
                <a:gd name="T69" fmla="*/ 494 h 1411"/>
                <a:gd name="T70" fmla="*/ 1772 w 2577"/>
                <a:gd name="T71" fmla="*/ 348 h 1411"/>
                <a:gd name="T72" fmla="*/ 1996 w 2577"/>
                <a:gd name="T73" fmla="*/ 252 h 1411"/>
                <a:gd name="T74" fmla="*/ 2090 w 2577"/>
                <a:gd name="T75" fmla="*/ 306 h 1411"/>
                <a:gd name="T76" fmla="*/ 2090 w 2577"/>
                <a:gd name="T77" fmla="*/ 464 h 1411"/>
                <a:gd name="T78" fmla="*/ 2026 w 2577"/>
                <a:gd name="T79" fmla="*/ 494 h 1411"/>
                <a:gd name="T80" fmla="*/ 2140 w 2577"/>
                <a:gd name="T81" fmla="*/ 442 h 1411"/>
                <a:gd name="T82" fmla="*/ 2140 w 2577"/>
                <a:gd name="T83" fmla="*/ 334 h 1411"/>
                <a:gd name="T84" fmla="*/ 2198 w 2577"/>
                <a:gd name="T85" fmla="*/ 367 h 1411"/>
                <a:gd name="T86" fmla="*/ 2198 w 2577"/>
                <a:gd name="T87" fmla="*/ 415 h 1411"/>
                <a:gd name="T88" fmla="*/ 2140 w 2577"/>
                <a:gd name="T89" fmla="*/ 442 h 1411"/>
                <a:gd name="T90" fmla="*/ 2301 w 2577"/>
                <a:gd name="T91" fmla="*/ 369 h 1411"/>
                <a:gd name="T92" fmla="*/ 2248 w 2577"/>
                <a:gd name="T93" fmla="*/ 338 h 1411"/>
                <a:gd name="T94" fmla="*/ 2248 w 2577"/>
                <a:gd name="T95" fmla="*/ 148 h 1411"/>
                <a:gd name="T96" fmla="*/ 2291 w 2577"/>
                <a:gd name="T97" fmla="*/ 175 h 1411"/>
                <a:gd name="T98" fmla="*/ 2317 w 2577"/>
                <a:gd name="T99" fmla="*/ 132 h 1411"/>
                <a:gd name="T100" fmla="*/ 2298 w 2577"/>
                <a:gd name="T101" fmla="*/ 120 h 1411"/>
                <a:gd name="T102" fmla="*/ 2577 w 2577"/>
                <a:gd name="T103" fmla="*/ 0 h 1411"/>
                <a:gd name="T104" fmla="*/ 2577 w 2577"/>
                <a:gd name="T105" fmla="*/ 244 h 1411"/>
                <a:gd name="T106" fmla="*/ 2301 w 2577"/>
                <a:gd name="T107" fmla="*/ 369 h 1411"/>
                <a:gd name="T108" fmla="*/ 2198 w 2577"/>
                <a:gd name="T109" fmla="*/ 310 h 1411"/>
                <a:gd name="T110" fmla="*/ 2140 w 2577"/>
                <a:gd name="T111" fmla="*/ 277 h 1411"/>
                <a:gd name="T112" fmla="*/ 2140 w 2577"/>
                <a:gd name="T113" fmla="*/ 189 h 1411"/>
                <a:gd name="T114" fmla="*/ 2198 w 2577"/>
                <a:gd name="T115" fmla="*/ 164 h 1411"/>
                <a:gd name="T116" fmla="*/ 2198 w 2577"/>
                <a:gd name="T117" fmla="*/ 310 h 1411"/>
                <a:gd name="T118" fmla="*/ 2090 w 2577"/>
                <a:gd name="T119" fmla="*/ 248 h 1411"/>
                <a:gd name="T120" fmla="*/ 2053 w 2577"/>
                <a:gd name="T121" fmla="*/ 227 h 1411"/>
                <a:gd name="T122" fmla="*/ 2090 w 2577"/>
                <a:gd name="T123" fmla="*/ 211 h 1411"/>
                <a:gd name="T124" fmla="*/ 2090 w 2577"/>
                <a:gd name="T125" fmla="*/ 248 h 1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77" h="1411">
                  <a:moveTo>
                    <a:pt x="0" y="1411"/>
                  </a:moveTo>
                  <a:lnTo>
                    <a:pt x="0" y="1116"/>
                  </a:lnTo>
                  <a:lnTo>
                    <a:pt x="83" y="1080"/>
                  </a:lnTo>
                  <a:lnTo>
                    <a:pt x="83" y="1374"/>
                  </a:lnTo>
                  <a:lnTo>
                    <a:pt x="0" y="1411"/>
                  </a:lnTo>
                  <a:moveTo>
                    <a:pt x="133" y="1351"/>
                  </a:moveTo>
                  <a:lnTo>
                    <a:pt x="133" y="1059"/>
                  </a:lnTo>
                  <a:lnTo>
                    <a:pt x="205" y="1027"/>
                  </a:lnTo>
                  <a:lnTo>
                    <a:pt x="205" y="1318"/>
                  </a:lnTo>
                  <a:lnTo>
                    <a:pt x="133" y="1351"/>
                  </a:lnTo>
                  <a:moveTo>
                    <a:pt x="255" y="1295"/>
                  </a:moveTo>
                  <a:lnTo>
                    <a:pt x="255" y="1006"/>
                  </a:lnTo>
                  <a:lnTo>
                    <a:pt x="440" y="926"/>
                  </a:lnTo>
                  <a:lnTo>
                    <a:pt x="440" y="1212"/>
                  </a:lnTo>
                  <a:lnTo>
                    <a:pt x="255" y="1295"/>
                  </a:lnTo>
                  <a:moveTo>
                    <a:pt x="490" y="1189"/>
                  </a:moveTo>
                  <a:lnTo>
                    <a:pt x="490" y="904"/>
                  </a:lnTo>
                  <a:lnTo>
                    <a:pt x="728" y="801"/>
                  </a:lnTo>
                  <a:lnTo>
                    <a:pt x="728" y="1081"/>
                  </a:lnTo>
                  <a:lnTo>
                    <a:pt x="490" y="1189"/>
                  </a:lnTo>
                  <a:moveTo>
                    <a:pt x="778" y="1059"/>
                  </a:moveTo>
                  <a:lnTo>
                    <a:pt x="778" y="779"/>
                  </a:lnTo>
                  <a:lnTo>
                    <a:pt x="1653" y="400"/>
                  </a:lnTo>
                  <a:lnTo>
                    <a:pt x="1653" y="663"/>
                  </a:lnTo>
                  <a:lnTo>
                    <a:pt x="1617" y="679"/>
                  </a:lnTo>
                  <a:lnTo>
                    <a:pt x="1491" y="607"/>
                  </a:lnTo>
                  <a:lnTo>
                    <a:pt x="1466" y="650"/>
                  </a:lnTo>
                  <a:lnTo>
                    <a:pt x="1561" y="704"/>
                  </a:lnTo>
                  <a:lnTo>
                    <a:pt x="778" y="1059"/>
                  </a:lnTo>
                  <a:moveTo>
                    <a:pt x="1703" y="640"/>
                  </a:moveTo>
                  <a:lnTo>
                    <a:pt x="1703" y="378"/>
                  </a:lnTo>
                  <a:lnTo>
                    <a:pt x="1715" y="373"/>
                  </a:lnTo>
                  <a:lnTo>
                    <a:pt x="1970" y="519"/>
                  </a:lnTo>
                  <a:lnTo>
                    <a:pt x="1703" y="640"/>
                  </a:lnTo>
                  <a:moveTo>
                    <a:pt x="2026" y="494"/>
                  </a:moveTo>
                  <a:lnTo>
                    <a:pt x="1772" y="348"/>
                  </a:lnTo>
                  <a:lnTo>
                    <a:pt x="1996" y="252"/>
                  </a:lnTo>
                  <a:lnTo>
                    <a:pt x="2090" y="306"/>
                  </a:lnTo>
                  <a:lnTo>
                    <a:pt x="2090" y="464"/>
                  </a:lnTo>
                  <a:lnTo>
                    <a:pt x="2026" y="494"/>
                  </a:lnTo>
                  <a:moveTo>
                    <a:pt x="2140" y="442"/>
                  </a:moveTo>
                  <a:lnTo>
                    <a:pt x="2140" y="334"/>
                  </a:lnTo>
                  <a:lnTo>
                    <a:pt x="2198" y="367"/>
                  </a:lnTo>
                  <a:lnTo>
                    <a:pt x="2198" y="415"/>
                  </a:lnTo>
                  <a:lnTo>
                    <a:pt x="2140" y="442"/>
                  </a:lnTo>
                  <a:moveTo>
                    <a:pt x="2301" y="369"/>
                  </a:moveTo>
                  <a:lnTo>
                    <a:pt x="2248" y="338"/>
                  </a:lnTo>
                  <a:lnTo>
                    <a:pt x="2248" y="148"/>
                  </a:lnTo>
                  <a:lnTo>
                    <a:pt x="2291" y="175"/>
                  </a:lnTo>
                  <a:lnTo>
                    <a:pt x="2317" y="132"/>
                  </a:lnTo>
                  <a:lnTo>
                    <a:pt x="2298" y="120"/>
                  </a:lnTo>
                  <a:lnTo>
                    <a:pt x="2577" y="0"/>
                  </a:lnTo>
                  <a:lnTo>
                    <a:pt x="2577" y="244"/>
                  </a:lnTo>
                  <a:lnTo>
                    <a:pt x="2301" y="369"/>
                  </a:lnTo>
                  <a:moveTo>
                    <a:pt x="2198" y="310"/>
                  </a:moveTo>
                  <a:lnTo>
                    <a:pt x="2140" y="277"/>
                  </a:lnTo>
                  <a:lnTo>
                    <a:pt x="2140" y="189"/>
                  </a:lnTo>
                  <a:lnTo>
                    <a:pt x="2198" y="164"/>
                  </a:lnTo>
                  <a:lnTo>
                    <a:pt x="2198" y="310"/>
                  </a:lnTo>
                  <a:moveTo>
                    <a:pt x="2090" y="248"/>
                  </a:moveTo>
                  <a:lnTo>
                    <a:pt x="2053" y="227"/>
                  </a:lnTo>
                  <a:lnTo>
                    <a:pt x="2090" y="211"/>
                  </a:lnTo>
                  <a:lnTo>
                    <a:pt x="2090" y="248"/>
                  </a:lnTo>
                </a:path>
              </a:pathLst>
            </a:custGeom>
            <a:solidFill>
              <a:srgbClr val="E8E7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31" name="Freeform 2617"/>
            <p:cNvSpPr>
              <a:spLocks/>
            </p:cNvSpPr>
            <p:nvPr/>
          </p:nvSpPr>
          <p:spPr bwMode="auto">
            <a:xfrm>
              <a:off x="6480175" y="5959475"/>
              <a:ext cx="6350" cy="42863"/>
            </a:xfrm>
            <a:custGeom>
              <a:avLst/>
              <a:gdLst>
                <a:gd name="T0" fmla="*/ 0 w 4"/>
                <a:gd name="T1" fmla="*/ 27 h 27"/>
                <a:gd name="T2" fmla="*/ 0 w 4"/>
                <a:gd name="T3" fmla="*/ 2 h 27"/>
                <a:gd name="T4" fmla="*/ 4 w 4"/>
                <a:gd name="T5" fmla="*/ 0 h 27"/>
                <a:gd name="T6" fmla="*/ 4 w 4"/>
                <a:gd name="T7" fmla="*/ 25 h 27"/>
                <a:gd name="T8" fmla="*/ 0 w 4"/>
                <a:gd name="T9" fmla="*/ 27 h 27"/>
              </a:gdLst>
              <a:ahLst/>
              <a:cxnLst>
                <a:cxn ang="0">
                  <a:pos x="T0" y="T1"/>
                </a:cxn>
                <a:cxn ang="0">
                  <a:pos x="T2" y="T3"/>
                </a:cxn>
                <a:cxn ang="0">
                  <a:pos x="T4" y="T5"/>
                </a:cxn>
                <a:cxn ang="0">
                  <a:pos x="T6" y="T7"/>
                </a:cxn>
                <a:cxn ang="0">
                  <a:pos x="T8" y="T9"/>
                </a:cxn>
              </a:cxnLst>
              <a:rect l="0" t="0" r="r" b="b"/>
              <a:pathLst>
                <a:path w="4" h="27">
                  <a:moveTo>
                    <a:pt x="0" y="27"/>
                  </a:moveTo>
                  <a:lnTo>
                    <a:pt x="0" y="2"/>
                  </a:lnTo>
                  <a:lnTo>
                    <a:pt x="4" y="0"/>
                  </a:lnTo>
                  <a:lnTo>
                    <a:pt x="4" y="25"/>
                  </a:lnTo>
                  <a:lnTo>
                    <a:pt x="0" y="27"/>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32" name="Freeform 2618"/>
            <p:cNvSpPr>
              <a:spLocks/>
            </p:cNvSpPr>
            <p:nvPr/>
          </p:nvSpPr>
          <p:spPr bwMode="auto">
            <a:xfrm>
              <a:off x="6462713" y="5965825"/>
              <a:ext cx="6350" cy="44450"/>
            </a:xfrm>
            <a:custGeom>
              <a:avLst/>
              <a:gdLst>
                <a:gd name="T0" fmla="*/ 0 w 4"/>
                <a:gd name="T1" fmla="*/ 28 h 28"/>
                <a:gd name="T2" fmla="*/ 0 w 4"/>
                <a:gd name="T3" fmla="*/ 2 h 28"/>
                <a:gd name="T4" fmla="*/ 4 w 4"/>
                <a:gd name="T5" fmla="*/ 0 h 28"/>
                <a:gd name="T6" fmla="*/ 4 w 4"/>
                <a:gd name="T7" fmla="*/ 26 h 28"/>
                <a:gd name="T8" fmla="*/ 0 w 4"/>
                <a:gd name="T9" fmla="*/ 28 h 28"/>
              </a:gdLst>
              <a:ahLst/>
              <a:cxnLst>
                <a:cxn ang="0">
                  <a:pos x="T0" y="T1"/>
                </a:cxn>
                <a:cxn ang="0">
                  <a:pos x="T2" y="T3"/>
                </a:cxn>
                <a:cxn ang="0">
                  <a:pos x="T4" y="T5"/>
                </a:cxn>
                <a:cxn ang="0">
                  <a:pos x="T6" y="T7"/>
                </a:cxn>
                <a:cxn ang="0">
                  <a:pos x="T8" y="T9"/>
                </a:cxn>
              </a:cxnLst>
              <a:rect l="0" t="0" r="r" b="b"/>
              <a:pathLst>
                <a:path w="4" h="28">
                  <a:moveTo>
                    <a:pt x="0" y="28"/>
                  </a:moveTo>
                  <a:lnTo>
                    <a:pt x="0" y="2"/>
                  </a:lnTo>
                  <a:lnTo>
                    <a:pt x="4" y="0"/>
                  </a:lnTo>
                  <a:lnTo>
                    <a:pt x="4" y="26"/>
                  </a:lnTo>
                  <a:lnTo>
                    <a:pt x="0" y="28"/>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33" name="Freeform 2619"/>
            <p:cNvSpPr>
              <a:spLocks/>
            </p:cNvSpPr>
            <p:nvPr/>
          </p:nvSpPr>
          <p:spPr bwMode="auto">
            <a:xfrm>
              <a:off x="6759575" y="5837238"/>
              <a:ext cx="9525" cy="7938"/>
            </a:xfrm>
            <a:custGeom>
              <a:avLst/>
              <a:gdLst>
                <a:gd name="T0" fmla="*/ 4 w 6"/>
                <a:gd name="T1" fmla="*/ 5 h 5"/>
                <a:gd name="T2" fmla="*/ 0 w 6"/>
                <a:gd name="T3" fmla="*/ 3 h 5"/>
                <a:gd name="T4" fmla="*/ 0 w 6"/>
                <a:gd name="T5" fmla="*/ 2 h 5"/>
                <a:gd name="T6" fmla="*/ 4 w 6"/>
                <a:gd name="T7" fmla="*/ 0 h 5"/>
                <a:gd name="T8" fmla="*/ 6 w 6"/>
                <a:gd name="T9" fmla="*/ 1 h 5"/>
                <a:gd name="T10" fmla="*/ 4 w 6"/>
                <a:gd name="T11" fmla="*/ 5 h 5"/>
              </a:gdLst>
              <a:ahLst/>
              <a:cxnLst>
                <a:cxn ang="0">
                  <a:pos x="T0" y="T1"/>
                </a:cxn>
                <a:cxn ang="0">
                  <a:pos x="T2" y="T3"/>
                </a:cxn>
                <a:cxn ang="0">
                  <a:pos x="T4" y="T5"/>
                </a:cxn>
                <a:cxn ang="0">
                  <a:pos x="T6" y="T7"/>
                </a:cxn>
                <a:cxn ang="0">
                  <a:pos x="T8" y="T9"/>
                </a:cxn>
                <a:cxn ang="0">
                  <a:pos x="T10" y="T11"/>
                </a:cxn>
              </a:cxnLst>
              <a:rect l="0" t="0" r="r" b="b"/>
              <a:pathLst>
                <a:path w="6" h="5">
                  <a:moveTo>
                    <a:pt x="4" y="5"/>
                  </a:moveTo>
                  <a:lnTo>
                    <a:pt x="0" y="3"/>
                  </a:lnTo>
                  <a:lnTo>
                    <a:pt x="0" y="2"/>
                  </a:lnTo>
                  <a:lnTo>
                    <a:pt x="4" y="0"/>
                  </a:lnTo>
                  <a:lnTo>
                    <a:pt x="6" y="1"/>
                  </a:lnTo>
                  <a:lnTo>
                    <a:pt x="4" y="5"/>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34" name="Freeform 2620"/>
            <p:cNvSpPr>
              <a:spLocks/>
            </p:cNvSpPr>
            <p:nvPr/>
          </p:nvSpPr>
          <p:spPr bwMode="auto">
            <a:xfrm>
              <a:off x="6511925" y="5945188"/>
              <a:ext cx="6350" cy="42863"/>
            </a:xfrm>
            <a:custGeom>
              <a:avLst/>
              <a:gdLst>
                <a:gd name="T0" fmla="*/ 0 w 4"/>
                <a:gd name="T1" fmla="*/ 27 h 27"/>
                <a:gd name="T2" fmla="*/ 0 w 4"/>
                <a:gd name="T3" fmla="*/ 2 h 27"/>
                <a:gd name="T4" fmla="*/ 4 w 4"/>
                <a:gd name="T5" fmla="*/ 0 h 27"/>
                <a:gd name="T6" fmla="*/ 4 w 4"/>
                <a:gd name="T7" fmla="*/ 25 h 27"/>
                <a:gd name="T8" fmla="*/ 0 w 4"/>
                <a:gd name="T9" fmla="*/ 27 h 27"/>
              </a:gdLst>
              <a:ahLst/>
              <a:cxnLst>
                <a:cxn ang="0">
                  <a:pos x="T0" y="T1"/>
                </a:cxn>
                <a:cxn ang="0">
                  <a:pos x="T2" y="T3"/>
                </a:cxn>
                <a:cxn ang="0">
                  <a:pos x="T4" y="T5"/>
                </a:cxn>
                <a:cxn ang="0">
                  <a:pos x="T6" y="T7"/>
                </a:cxn>
                <a:cxn ang="0">
                  <a:pos x="T8" y="T9"/>
                </a:cxn>
              </a:cxnLst>
              <a:rect l="0" t="0" r="r" b="b"/>
              <a:pathLst>
                <a:path w="4" h="27">
                  <a:moveTo>
                    <a:pt x="0" y="27"/>
                  </a:moveTo>
                  <a:lnTo>
                    <a:pt x="0" y="2"/>
                  </a:lnTo>
                  <a:lnTo>
                    <a:pt x="4" y="0"/>
                  </a:lnTo>
                  <a:lnTo>
                    <a:pt x="4" y="25"/>
                  </a:lnTo>
                  <a:lnTo>
                    <a:pt x="0" y="27"/>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35" name="Freeform 2621"/>
            <p:cNvSpPr>
              <a:spLocks noEditPoints="1"/>
            </p:cNvSpPr>
            <p:nvPr/>
          </p:nvSpPr>
          <p:spPr bwMode="auto">
            <a:xfrm>
              <a:off x="6753225" y="5840413"/>
              <a:ext cx="6350" cy="38100"/>
            </a:xfrm>
            <a:custGeom>
              <a:avLst/>
              <a:gdLst>
                <a:gd name="T0" fmla="*/ 0 w 50"/>
                <a:gd name="T1" fmla="*/ 273 h 273"/>
                <a:gd name="T2" fmla="*/ 0 w 50"/>
                <a:gd name="T3" fmla="*/ 225 h 273"/>
                <a:gd name="T4" fmla="*/ 47 w 50"/>
                <a:gd name="T5" fmla="*/ 252 h 273"/>
                <a:gd name="T6" fmla="*/ 0 w 50"/>
                <a:gd name="T7" fmla="*/ 273 h 273"/>
                <a:gd name="T8" fmla="*/ 50 w 50"/>
                <a:gd name="T9" fmla="*/ 196 h 273"/>
                <a:gd name="T10" fmla="*/ 0 w 50"/>
                <a:gd name="T11" fmla="*/ 168 h 273"/>
                <a:gd name="T12" fmla="*/ 0 w 50"/>
                <a:gd name="T13" fmla="*/ 22 h 273"/>
                <a:gd name="T14" fmla="*/ 50 w 50"/>
                <a:gd name="T15" fmla="*/ 0 h 273"/>
                <a:gd name="T16" fmla="*/ 50 w 50"/>
                <a:gd name="T17" fmla="*/ 196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273">
                  <a:moveTo>
                    <a:pt x="0" y="273"/>
                  </a:moveTo>
                  <a:lnTo>
                    <a:pt x="0" y="225"/>
                  </a:lnTo>
                  <a:lnTo>
                    <a:pt x="47" y="252"/>
                  </a:lnTo>
                  <a:lnTo>
                    <a:pt x="0" y="273"/>
                  </a:lnTo>
                  <a:moveTo>
                    <a:pt x="50" y="196"/>
                  </a:moveTo>
                  <a:lnTo>
                    <a:pt x="0" y="168"/>
                  </a:lnTo>
                  <a:lnTo>
                    <a:pt x="0" y="22"/>
                  </a:lnTo>
                  <a:lnTo>
                    <a:pt x="50" y="0"/>
                  </a:lnTo>
                  <a:lnTo>
                    <a:pt x="50" y="196"/>
                  </a:lnTo>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36" name="Freeform 2622"/>
            <p:cNvSpPr>
              <a:spLocks/>
            </p:cNvSpPr>
            <p:nvPr/>
          </p:nvSpPr>
          <p:spPr bwMode="auto">
            <a:xfrm>
              <a:off x="6678613" y="5873750"/>
              <a:ext cx="6350" cy="38100"/>
            </a:xfrm>
            <a:custGeom>
              <a:avLst/>
              <a:gdLst>
                <a:gd name="T0" fmla="*/ 0 w 4"/>
                <a:gd name="T1" fmla="*/ 24 h 24"/>
                <a:gd name="T2" fmla="*/ 0 w 4"/>
                <a:gd name="T3" fmla="*/ 2 h 24"/>
                <a:gd name="T4" fmla="*/ 4 w 4"/>
                <a:gd name="T5" fmla="*/ 0 h 24"/>
                <a:gd name="T6" fmla="*/ 4 w 4"/>
                <a:gd name="T7" fmla="*/ 22 h 24"/>
                <a:gd name="T8" fmla="*/ 0 w 4"/>
                <a:gd name="T9" fmla="*/ 24 h 24"/>
              </a:gdLst>
              <a:ahLst/>
              <a:cxnLst>
                <a:cxn ang="0">
                  <a:pos x="T0" y="T1"/>
                </a:cxn>
                <a:cxn ang="0">
                  <a:pos x="T2" y="T3"/>
                </a:cxn>
                <a:cxn ang="0">
                  <a:pos x="T4" y="T5"/>
                </a:cxn>
                <a:cxn ang="0">
                  <a:pos x="T6" y="T7"/>
                </a:cxn>
                <a:cxn ang="0">
                  <a:pos x="T8" y="T9"/>
                </a:cxn>
              </a:cxnLst>
              <a:rect l="0" t="0" r="r" b="b"/>
              <a:pathLst>
                <a:path w="4" h="24">
                  <a:moveTo>
                    <a:pt x="0" y="24"/>
                  </a:moveTo>
                  <a:lnTo>
                    <a:pt x="0" y="2"/>
                  </a:lnTo>
                  <a:lnTo>
                    <a:pt x="4" y="0"/>
                  </a:lnTo>
                  <a:lnTo>
                    <a:pt x="4" y="22"/>
                  </a:lnTo>
                  <a:lnTo>
                    <a:pt x="0" y="24"/>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37" name="Freeform 2623"/>
            <p:cNvSpPr>
              <a:spLocks noEditPoints="1"/>
            </p:cNvSpPr>
            <p:nvPr/>
          </p:nvSpPr>
          <p:spPr bwMode="auto">
            <a:xfrm>
              <a:off x="6724650" y="5853113"/>
              <a:ext cx="42863" cy="22225"/>
            </a:xfrm>
            <a:custGeom>
              <a:avLst/>
              <a:gdLst>
                <a:gd name="T0" fmla="*/ 249 w 305"/>
                <a:gd name="T1" fmla="*/ 167 h 167"/>
                <a:gd name="T2" fmla="*/ 202 w 305"/>
                <a:gd name="T3" fmla="*/ 140 h 167"/>
                <a:gd name="T4" fmla="*/ 144 w 305"/>
                <a:gd name="T5" fmla="*/ 107 h 167"/>
                <a:gd name="T6" fmla="*/ 144 w 305"/>
                <a:gd name="T7" fmla="*/ 50 h 167"/>
                <a:gd name="T8" fmla="*/ 202 w 305"/>
                <a:gd name="T9" fmla="*/ 83 h 167"/>
                <a:gd name="T10" fmla="*/ 252 w 305"/>
                <a:gd name="T11" fmla="*/ 111 h 167"/>
                <a:gd name="T12" fmla="*/ 305 w 305"/>
                <a:gd name="T13" fmla="*/ 142 h 167"/>
                <a:gd name="T14" fmla="*/ 249 w 305"/>
                <a:gd name="T15" fmla="*/ 167 h 167"/>
                <a:gd name="T16" fmla="*/ 94 w 305"/>
                <a:gd name="T17" fmla="*/ 79 h 167"/>
                <a:gd name="T18" fmla="*/ 0 w 305"/>
                <a:gd name="T19" fmla="*/ 25 h 167"/>
                <a:gd name="T20" fmla="*/ 57 w 305"/>
                <a:gd name="T21" fmla="*/ 0 h 167"/>
                <a:gd name="T22" fmla="*/ 94 w 305"/>
                <a:gd name="T23" fmla="*/ 21 h 167"/>
                <a:gd name="T24" fmla="*/ 94 w 305"/>
                <a:gd name="T25" fmla="*/ 7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5" h="167">
                  <a:moveTo>
                    <a:pt x="249" y="167"/>
                  </a:moveTo>
                  <a:lnTo>
                    <a:pt x="202" y="140"/>
                  </a:lnTo>
                  <a:lnTo>
                    <a:pt x="144" y="107"/>
                  </a:lnTo>
                  <a:lnTo>
                    <a:pt x="144" y="50"/>
                  </a:lnTo>
                  <a:lnTo>
                    <a:pt x="202" y="83"/>
                  </a:lnTo>
                  <a:lnTo>
                    <a:pt x="252" y="111"/>
                  </a:lnTo>
                  <a:lnTo>
                    <a:pt x="305" y="142"/>
                  </a:lnTo>
                  <a:lnTo>
                    <a:pt x="249" y="167"/>
                  </a:lnTo>
                  <a:moveTo>
                    <a:pt x="94" y="79"/>
                  </a:moveTo>
                  <a:lnTo>
                    <a:pt x="0" y="25"/>
                  </a:lnTo>
                  <a:lnTo>
                    <a:pt x="57" y="0"/>
                  </a:lnTo>
                  <a:lnTo>
                    <a:pt x="94" y="21"/>
                  </a:lnTo>
                  <a:lnTo>
                    <a:pt x="94" y="79"/>
                  </a:lnTo>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38" name="Freeform 2624"/>
            <p:cNvSpPr>
              <a:spLocks/>
            </p:cNvSpPr>
            <p:nvPr/>
          </p:nvSpPr>
          <p:spPr bwMode="auto">
            <a:xfrm>
              <a:off x="6686550" y="5868988"/>
              <a:ext cx="42863" cy="23813"/>
            </a:xfrm>
            <a:custGeom>
              <a:avLst/>
              <a:gdLst>
                <a:gd name="T0" fmla="*/ 22 w 27"/>
                <a:gd name="T1" fmla="*/ 15 h 15"/>
                <a:gd name="T2" fmla="*/ 0 w 27"/>
                <a:gd name="T3" fmla="*/ 2 h 15"/>
                <a:gd name="T4" fmla="*/ 5 w 27"/>
                <a:gd name="T5" fmla="*/ 0 h 15"/>
                <a:gd name="T6" fmla="*/ 27 w 27"/>
                <a:gd name="T7" fmla="*/ 13 h 15"/>
                <a:gd name="T8" fmla="*/ 22 w 27"/>
                <a:gd name="T9" fmla="*/ 15 h 15"/>
              </a:gdLst>
              <a:ahLst/>
              <a:cxnLst>
                <a:cxn ang="0">
                  <a:pos x="T0" y="T1"/>
                </a:cxn>
                <a:cxn ang="0">
                  <a:pos x="T2" y="T3"/>
                </a:cxn>
                <a:cxn ang="0">
                  <a:pos x="T4" y="T5"/>
                </a:cxn>
                <a:cxn ang="0">
                  <a:pos x="T6" y="T7"/>
                </a:cxn>
                <a:cxn ang="0">
                  <a:pos x="T8" y="T9"/>
                </a:cxn>
              </a:cxnLst>
              <a:rect l="0" t="0" r="r" b="b"/>
              <a:pathLst>
                <a:path w="27" h="15">
                  <a:moveTo>
                    <a:pt x="22" y="15"/>
                  </a:moveTo>
                  <a:lnTo>
                    <a:pt x="0" y="2"/>
                  </a:lnTo>
                  <a:lnTo>
                    <a:pt x="5" y="0"/>
                  </a:lnTo>
                  <a:lnTo>
                    <a:pt x="27" y="13"/>
                  </a:lnTo>
                  <a:lnTo>
                    <a:pt x="22" y="15"/>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39" name="Freeform 2625"/>
            <p:cNvSpPr>
              <a:spLocks/>
            </p:cNvSpPr>
            <p:nvPr/>
          </p:nvSpPr>
          <p:spPr bwMode="auto">
            <a:xfrm>
              <a:off x="6651625" y="5903913"/>
              <a:ext cx="22225" cy="14288"/>
            </a:xfrm>
            <a:custGeom>
              <a:avLst/>
              <a:gdLst>
                <a:gd name="T0" fmla="*/ 9 w 14"/>
                <a:gd name="T1" fmla="*/ 9 h 9"/>
                <a:gd name="T2" fmla="*/ 0 w 14"/>
                <a:gd name="T3" fmla="*/ 4 h 9"/>
                <a:gd name="T4" fmla="*/ 3 w 14"/>
                <a:gd name="T5" fmla="*/ 0 h 9"/>
                <a:gd name="T6" fmla="*/ 14 w 14"/>
                <a:gd name="T7" fmla="*/ 7 h 9"/>
                <a:gd name="T8" fmla="*/ 9 w 14"/>
                <a:gd name="T9" fmla="*/ 9 h 9"/>
              </a:gdLst>
              <a:ahLst/>
              <a:cxnLst>
                <a:cxn ang="0">
                  <a:pos x="T0" y="T1"/>
                </a:cxn>
                <a:cxn ang="0">
                  <a:pos x="T2" y="T3"/>
                </a:cxn>
                <a:cxn ang="0">
                  <a:pos x="T4" y="T5"/>
                </a:cxn>
                <a:cxn ang="0">
                  <a:pos x="T6" y="T7"/>
                </a:cxn>
                <a:cxn ang="0">
                  <a:pos x="T8" y="T9"/>
                </a:cxn>
              </a:cxnLst>
              <a:rect l="0" t="0" r="r" b="b"/>
              <a:pathLst>
                <a:path w="14" h="9">
                  <a:moveTo>
                    <a:pt x="9" y="9"/>
                  </a:moveTo>
                  <a:lnTo>
                    <a:pt x="0" y="4"/>
                  </a:lnTo>
                  <a:lnTo>
                    <a:pt x="3" y="0"/>
                  </a:lnTo>
                  <a:lnTo>
                    <a:pt x="14" y="7"/>
                  </a:lnTo>
                  <a:lnTo>
                    <a:pt x="9" y="9"/>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40" name="Freeform 2626"/>
            <p:cNvSpPr>
              <a:spLocks/>
            </p:cNvSpPr>
            <p:nvPr/>
          </p:nvSpPr>
          <p:spPr bwMode="auto">
            <a:xfrm>
              <a:off x="6551613" y="5927725"/>
              <a:ext cx="6350" cy="41275"/>
            </a:xfrm>
            <a:custGeom>
              <a:avLst/>
              <a:gdLst>
                <a:gd name="T0" fmla="*/ 0 w 4"/>
                <a:gd name="T1" fmla="*/ 26 h 26"/>
                <a:gd name="T2" fmla="*/ 0 w 4"/>
                <a:gd name="T3" fmla="*/ 2 h 26"/>
                <a:gd name="T4" fmla="*/ 4 w 4"/>
                <a:gd name="T5" fmla="*/ 0 h 26"/>
                <a:gd name="T6" fmla="*/ 4 w 4"/>
                <a:gd name="T7" fmla="*/ 24 h 26"/>
                <a:gd name="T8" fmla="*/ 0 w 4"/>
                <a:gd name="T9" fmla="*/ 26 h 26"/>
              </a:gdLst>
              <a:ahLst/>
              <a:cxnLst>
                <a:cxn ang="0">
                  <a:pos x="T0" y="T1"/>
                </a:cxn>
                <a:cxn ang="0">
                  <a:pos x="T2" y="T3"/>
                </a:cxn>
                <a:cxn ang="0">
                  <a:pos x="T4" y="T5"/>
                </a:cxn>
                <a:cxn ang="0">
                  <a:pos x="T6" y="T7"/>
                </a:cxn>
                <a:cxn ang="0">
                  <a:pos x="T8" y="T9"/>
                </a:cxn>
              </a:cxnLst>
              <a:rect l="0" t="0" r="r" b="b"/>
              <a:pathLst>
                <a:path w="4" h="26">
                  <a:moveTo>
                    <a:pt x="0" y="26"/>
                  </a:moveTo>
                  <a:lnTo>
                    <a:pt x="0" y="2"/>
                  </a:lnTo>
                  <a:lnTo>
                    <a:pt x="4" y="0"/>
                  </a:lnTo>
                  <a:lnTo>
                    <a:pt x="4" y="24"/>
                  </a:lnTo>
                  <a:lnTo>
                    <a:pt x="0" y="26"/>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41" name="Freeform 2627"/>
            <p:cNvSpPr>
              <a:spLocks/>
            </p:cNvSpPr>
            <p:nvPr/>
          </p:nvSpPr>
          <p:spPr bwMode="auto">
            <a:xfrm>
              <a:off x="6737350" y="5846763"/>
              <a:ext cx="7938" cy="38100"/>
            </a:xfrm>
            <a:custGeom>
              <a:avLst/>
              <a:gdLst>
                <a:gd name="T0" fmla="*/ 0 w 5"/>
                <a:gd name="T1" fmla="*/ 24 h 24"/>
                <a:gd name="T2" fmla="*/ 0 w 5"/>
                <a:gd name="T3" fmla="*/ 2 h 24"/>
                <a:gd name="T4" fmla="*/ 5 w 5"/>
                <a:gd name="T5" fmla="*/ 0 h 24"/>
                <a:gd name="T6" fmla="*/ 5 w 5"/>
                <a:gd name="T7" fmla="*/ 22 h 24"/>
                <a:gd name="T8" fmla="*/ 0 w 5"/>
                <a:gd name="T9" fmla="*/ 24 h 24"/>
              </a:gdLst>
              <a:ahLst/>
              <a:cxnLst>
                <a:cxn ang="0">
                  <a:pos x="T0" y="T1"/>
                </a:cxn>
                <a:cxn ang="0">
                  <a:pos x="T2" y="T3"/>
                </a:cxn>
                <a:cxn ang="0">
                  <a:pos x="T4" y="T5"/>
                </a:cxn>
                <a:cxn ang="0">
                  <a:pos x="T6" y="T7"/>
                </a:cxn>
                <a:cxn ang="0">
                  <a:pos x="T8" y="T9"/>
                </a:cxn>
              </a:cxnLst>
              <a:rect l="0" t="0" r="r" b="b"/>
              <a:pathLst>
                <a:path w="5" h="24">
                  <a:moveTo>
                    <a:pt x="0" y="24"/>
                  </a:moveTo>
                  <a:lnTo>
                    <a:pt x="0" y="2"/>
                  </a:lnTo>
                  <a:lnTo>
                    <a:pt x="5" y="0"/>
                  </a:lnTo>
                  <a:lnTo>
                    <a:pt x="5" y="22"/>
                  </a:lnTo>
                  <a:lnTo>
                    <a:pt x="0" y="24"/>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42" name="Freeform 2628"/>
            <p:cNvSpPr>
              <a:spLocks/>
            </p:cNvSpPr>
            <p:nvPr/>
          </p:nvSpPr>
          <p:spPr bwMode="auto">
            <a:xfrm>
              <a:off x="6804025" y="5821363"/>
              <a:ext cx="0" cy="101600"/>
            </a:xfrm>
            <a:custGeom>
              <a:avLst/>
              <a:gdLst>
                <a:gd name="T0" fmla="*/ 64 h 64"/>
                <a:gd name="T1" fmla="*/ 0 h 64"/>
                <a:gd name="T2" fmla="*/ 64 h 64"/>
              </a:gdLst>
              <a:ahLst/>
              <a:cxnLst>
                <a:cxn ang="0">
                  <a:pos x="0" y="T0"/>
                </a:cxn>
                <a:cxn ang="0">
                  <a:pos x="0" y="T1"/>
                </a:cxn>
                <a:cxn ang="0">
                  <a:pos x="0" y="T2"/>
                </a:cxn>
              </a:cxnLst>
              <a:rect l="0" t="0" r="r" b="b"/>
              <a:pathLst>
                <a:path h="64">
                  <a:moveTo>
                    <a:pt x="0" y="64"/>
                  </a:moveTo>
                  <a:lnTo>
                    <a:pt x="0" y="0"/>
                  </a:lnTo>
                  <a:lnTo>
                    <a:pt x="0" y="64"/>
                  </a:lnTo>
                  <a:close/>
                </a:path>
              </a:pathLst>
            </a:custGeom>
            <a:solidFill>
              <a:srgbClr val="B6B5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43" name="Freeform 2629"/>
            <p:cNvSpPr>
              <a:spLocks noEditPoints="1"/>
            </p:cNvSpPr>
            <p:nvPr/>
          </p:nvSpPr>
          <p:spPr bwMode="auto">
            <a:xfrm>
              <a:off x="6372225" y="6046788"/>
              <a:ext cx="7938" cy="63500"/>
            </a:xfrm>
            <a:custGeom>
              <a:avLst/>
              <a:gdLst>
                <a:gd name="T0" fmla="*/ 0 w 52"/>
                <a:gd name="T1" fmla="*/ 455 h 455"/>
                <a:gd name="T2" fmla="*/ 0 w 52"/>
                <a:gd name="T3" fmla="*/ 344 h 455"/>
                <a:gd name="T4" fmla="*/ 52 w 52"/>
                <a:gd name="T5" fmla="*/ 323 h 455"/>
                <a:gd name="T6" fmla="*/ 52 w 52"/>
                <a:gd name="T7" fmla="*/ 432 h 455"/>
                <a:gd name="T8" fmla="*/ 0 w 52"/>
                <a:gd name="T9" fmla="*/ 455 h 455"/>
                <a:gd name="T10" fmla="*/ 0 w 52"/>
                <a:gd name="T11" fmla="*/ 290 h 455"/>
                <a:gd name="T12" fmla="*/ 0 w 52"/>
                <a:gd name="T13" fmla="*/ 24 h 455"/>
                <a:gd name="T14" fmla="*/ 52 w 52"/>
                <a:gd name="T15" fmla="*/ 0 h 455"/>
                <a:gd name="T16" fmla="*/ 52 w 52"/>
                <a:gd name="T17" fmla="*/ 269 h 455"/>
                <a:gd name="T18" fmla="*/ 0 w 52"/>
                <a:gd name="T19" fmla="*/ 29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455">
                  <a:moveTo>
                    <a:pt x="0" y="455"/>
                  </a:moveTo>
                  <a:lnTo>
                    <a:pt x="0" y="344"/>
                  </a:lnTo>
                  <a:lnTo>
                    <a:pt x="52" y="323"/>
                  </a:lnTo>
                  <a:lnTo>
                    <a:pt x="52" y="432"/>
                  </a:lnTo>
                  <a:lnTo>
                    <a:pt x="0" y="455"/>
                  </a:lnTo>
                  <a:moveTo>
                    <a:pt x="0" y="290"/>
                  </a:moveTo>
                  <a:lnTo>
                    <a:pt x="0" y="24"/>
                  </a:lnTo>
                  <a:lnTo>
                    <a:pt x="52" y="0"/>
                  </a:lnTo>
                  <a:lnTo>
                    <a:pt x="52" y="269"/>
                  </a:lnTo>
                  <a:lnTo>
                    <a:pt x="0" y="290"/>
                  </a:lnTo>
                </a:path>
              </a:pathLst>
            </a:custGeom>
            <a:solidFill>
              <a:srgbClr val="CFCE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44" name="Freeform 2630"/>
            <p:cNvSpPr>
              <a:spLocks/>
            </p:cNvSpPr>
            <p:nvPr/>
          </p:nvSpPr>
          <p:spPr bwMode="auto">
            <a:xfrm>
              <a:off x="6372225" y="6083300"/>
              <a:ext cx="7938" cy="11113"/>
            </a:xfrm>
            <a:custGeom>
              <a:avLst/>
              <a:gdLst>
                <a:gd name="T0" fmla="*/ 0 w 5"/>
                <a:gd name="T1" fmla="*/ 7 h 7"/>
                <a:gd name="T2" fmla="*/ 0 w 5"/>
                <a:gd name="T3" fmla="*/ 2 h 7"/>
                <a:gd name="T4" fmla="*/ 5 w 5"/>
                <a:gd name="T5" fmla="*/ 0 h 7"/>
                <a:gd name="T6" fmla="*/ 5 w 5"/>
                <a:gd name="T7" fmla="*/ 5 h 7"/>
                <a:gd name="T8" fmla="*/ 0 w 5"/>
                <a:gd name="T9" fmla="*/ 7 h 7"/>
              </a:gdLst>
              <a:ahLst/>
              <a:cxnLst>
                <a:cxn ang="0">
                  <a:pos x="T0" y="T1"/>
                </a:cxn>
                <a:cxn ang="0">
                  <a:pos x="T2" y="T3"/>
                </a:cxn>
                <a:cxn ang="0">
                  <a:pos x="T4" y="T5"/>
                </a:cxn>
                <a:cxn ang="0">
                  <a:pos x="T6" y="T7"/>
                </a:cxn>
                <a:cxn ang="0">
                  <a:pos x="T8" y="T9"/>
                </a:cxn>
              </a:cxnLst>
              <a:rect l="0" t="0" r="r" b="b"/>
              <a:pathLst>
                <a:path w="5" h="7">
                  <a:moveTo>
                    <a:pt x="0" y="7"/>
                  </a:moveTo>
                  <a:lnTo>
                    <a:pt x="0" y="2"/>
                  </a:lnTo>
                  <a:lnTo>
                    <a:pt x="5" y="0"/>
                  </a:lnTo>
                  <a:lnTo>
                    <a:pt x="5" y="5"/>
                  </a:lnTo>
                  <a:lnTo>
                    <a:pt x="0" y="7"/>
                  </a:lnTo>
                  <a:close/>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45" name="Freeform 2631"/>
            <p:cNvSpPr>
              <a:spLocks noEditPoints="1"/>
            </p:cNvSpPr>
            <p:nvPr/>
          </p:nvSpPr>
          <p:spPr bwMode="auto">
            <a:xfrm>
              <a:off x="6451600" y="5854700"/>
              <a:ext cx="352425" cy="220663"/>
            </a:xfrm>
            <a:custGeom>
              <a:avLst/>
              <a:gdLst>
                <a:gd name="T0" fmla="*/ 0 w 2577"/>
                <a:gd name="T1" fmla="*/ 1167 h 1610"/>
                <a:gd name="T2" fmla="*/ 83 w 2577"/>
                <a:gd name="T3" fmla="*/ 1574 h 1610"/>
                <a:gd name="T4" fmla="*/ 133 w 2577"/>
                <a:gd name="T5" fmla="*/ 1552 h 1610"/>
                <a:gd name="T6" fmla="*/ 205 w 2577"/>
                <a:gd name="T7" fmla="*/ 1074 h 1610"/>
                <a:gd name="T8" fmla="*/ 133 w 2577"/>
                <a:gd name="T9" fmla="*/ 1552 h 1610"/>
                <a:gd name="T10" fmla="*/ 255 w 2577"/>
                <a:gd name="T11" fmla="*/ 1051 h 1610"/>
                <a:gd name="T12" fmla="*/ 440 w 2577"/>
                <a:gd name="T13" fmla="*/ 1419 h 1610"/>
                <a:gd name="T14" fmla="*/ 490 w 2577"/>
                <a:gd name="T15" fmla="*/ 1397 h 1610"/>
                <a:gd name="T16" fmla="*/ 728 w 2577"/>
                <a:gd name="T17" fmla="*/ 837 h 1610"/>
                <a:gd name="T18" fmla="*/ 490 w 2577"/>
                <a:gd name="T19" fmla="*/ 1397 h 1610"/>
                <a:gd name="T20" fmla="*/ 778 w 2577"/>
                <a:gd name="T21" fmla="*/ 815 h 1610"/>
                <a:gd name="T22" fmla="*/ 1653 w 2577"/>
                <a:gd name="T23" fmla="*/ 513 h 1610"/>
                <a:gd name="T24" fmla="*/ 1648 w 2577"/>
                <a:gd name="T25" fmla="*/ 876 h 1610"/>
                <a:gd name="T26" fmla="*/ 778 w 2577"/>
                <a:gd name="T27" fmla="*/ 1272 h 1610"/>
                <a:gd name="T28" fmla="*/ 1703 w 2577"/>
                <a:gd name="T29" fmla="*/ 542 h 1610"/>
                <a:gd name="T30" fmla="*/ 1703 w 2577"/>
                <a:gd name="T31" fmla="*/ 872 h 1610"/>
                <a:gd name="T32" fmla="*/ 1703 w 2577"/>
                <a:gd name="T33" fmla="*/ 484 h 1610"/>
                <a:gd name="T34" fmla="*/ 1970 w 2577"/>
                <a:gd name="T35" fmla="*/ 275 h 1610"/>
                <a:gd name="T36" fmla="*/ 2090 w 2577"/>
                <a:gd name="T37" fmla="*/ 704 h 1610"/>
                <a:gd name="T38" fmla="*/ 2140 w 2577"/>
                <a:gd name="T39" fmla="*/ 682 h 1610"/>
                <a:gd name="T40" fmla="*/ 2198 w 2577"/>
                <a:gd name="T41" fmla="*/ 406 h 1610"/>
                <a:gd name="T42" fmla="*/ 2140 w 2577"/>
                <a:gd name="T43" fmla="*/ 682 h 1610"/>
                <a:gd name="T44" fmla="*/ 2248 w 2577"/>
                <a:gd name="T45" fmla="*/ 435 h 1610"/>
                <a:gd name="T46" fmla="*/ 2317 w 2577"/>
                <a:gd name="T47" fmla="*/ 416 h 1610"/>
                <a:gd name="T48" fmla="*/ 2248 w 2577"/>
                <a:gd name="T49" fmla="*/ 152 h 1610"/>
                <a:gd name="T50" fmla="*/ 2317 w 2577"/>
                <a:gd name="T51" fmla="*/ 134 h 1610"/>
                <a:gd name="T52" fmla="*/ 2577 w 2577"/>
                <a:gd name="T53" fmla="*/ 0 h 1610"/>
                <a:gd name="T54" fmla="*/ 2248 w 2577"/>
                <a:gd name="T55" fmla="*/ 636 h 1610"/>
                <a:gd name="T56" fmla="*/ 1617 w 2577"/>
                <a:gd name="T57" fmla="*/ 435 h 1610"/>
                <a:gd name="T58" fmla="*/ 1653 w 2577"/>
                <a:gd name="T59" fmla="*/ 456 h 1610"/>
                <a:gd name="T60" fmla="*/ 2140 w 2577"/>
                <a:gd name="T61" fmla="*/ 315 h 1610"/>
                <a:gd name="T62" fmla="*/ 2198 w 2577"/>
                <a:gd name="T63" fmla="*/ 171 h 1610"/>
                <a:gd name="T64" fmla="*/ 2090 w 2577"/>
                <a:gd name="T65" fmla="*/ 286 h 1610"/>
                <a:gd name="T66" fmla="*/ 2090 w 2577"/>
                <a:gd name="T67" fmla="*/ 220 h 1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77" h="1610">
                  <a:moveTo>
                    <a:pt x="0" y="1610"/>
                  </a:moveTo>
                  <a:lnTo>
                    <a:pt x="0" y="1167"/>
                  </a:lnTo>
                  <a:lnTo>
                    <a:pt x="83" y="1130"/>
                  </a:lnTo>
                  <a:lnTo>
                    <a:pt x="83" y="1574"/>
                  </a:lnTo>
                  <a:lnTo>
                    <a:pt x="0" y="1610"/>
                  </a:lnTo>
                  <a:moveTo>
                    <a:pt x="133" y="1552"/>
                  </a:moveTo>
                  <a:lnTo>
                    <a:pt x="133" y="1107"/>
                  </a:lnTo>
                  <a:lnTo>
                    <a:pt x="205" y="1074"/>
                  </a:lnTo>
                  <a:lnTo>
                    <a:pt x="205" y="1521"/>
                  </a:lnTo>
                  <a:lnTo>
                    <a:pt x="133" y="1552"/>
                  </a:lnTo>
                  <a:moveTo>
                    <a:pt x="255" y="1499"/>
                  </a:moveTo>
                  <a:lnTo>
                    <a:pt x="255" y="1051"/>
                  </a:lnTo>
                  <a:lnTo>
                    <a:pt x="440" y="968"/>
                  </a:lnTo>
                  <a:lnTo>
                    <a:pt x="440" y="1419"/>
                  </a:lnTo>
                  <a:lnTo>
                    <a:pt x="255" y="1499"/>
                  </a:lnTo>
                  <a:moveTo>
                    <a:pt x="490" y="1397"/>
                  </a:moveTo>
                  <a:lnTo>
                    <a:pt x="490" y="945"/>
                  </a:lnTo>
                  <a:lnTo>
                    <a:pt x="728" y="837"/>
                  </a:lnTo>
                  <a:lnTo>
                    <a:pt x="728" y="1294"/>
                  </a:lnTo>
                  <a:lnTo>
                    <a:pt x="490" y="1397"/>
                  </a:lnTo>
                  <a:moveTo>
                    <a:pt x="778" y="1272"/>
                  </a:moveTo>
                  <a:lnTo>
                    <a:pt x="778" y="815"/>
                  </a:lnTo>
                  <a:lnTo>
                    <a:pt x="1561" y="460"/>
                  </a:lnTo>
                  <a:lnTo>
                    <a:pt x="1653" y="513"/>
                  </a:lnTo>
                  <a:lnTo>
                    <a:pt x="1653" y="878"/>
                  </a:lnTo>
                  <a:lnTo>
                    <a:pt x="1648" y="876"/>
                  </a:lnTo>
                  <a:lnTo>
                    <a:pt x="1633" y="902"/>
                  </a:lnTo>
                  <a:lnTo>
                    <a:pt x="778" y="1272"/>
                  </a:lnTo>
                  <a:moveTo>
                    <a:pt x="1703" y="872"/>
                  </a:moveTo>
                  <a:lnTo>
                    <a:pt x="1703" y="542"/>
                  </a:lnTo>
                  <a:lnTo>
                    <a:pt x="2031" y="730"/>
                  </a:lnTo>
                  <a:lnTo>
                    <a:pt x="1703" y="872"/>
                  </a:lnTo>
                  <a:moveTo>
                    <a:pt x="2088" y="705"/>
                  </a:moveTo>
                  <a:lnTo>
                    <a:pt x="1703" y="484"/>
                  </a:lnTo>
                  <a:lnTo>
                    <a:pt x="1703" y="396"/>
                  </a:lnTo>
                  <a:lnTo>
                    <a:pt x="1970" y="275"/>
                  </a:lnTo>
                  <a:lnTo>
                    <a:pt x="2090" y="344"/>
                  </a:lnTo>
                  <a:lnTo>
                    <a:pt x="2090" y="704"/>
                  </a:lnTo>
                  <a:lnTo>
                    <a:pt x="2088" y="705"/>
                  </a:lnTo>
                  <a:moveTo>
                    <a:pt x="2140" y="682"/>
                  </a:moveTo>
                  <a:lnTo>
                    <a:pt x="2140" y="373"/>
                  </a:lnTo>
                  <a:lnTo>
                    <a:pt x="2198" y="406"/>
                  </a:lnTo>
                  <a:lnTo>
                    <a:pt x="2198" y="657"/>
                  </a:lnTo>
                  <a:lnTo>
                    <a:pt x="2140" y="682"/>
                  </a:lnTo>
                  <a:moveTo>
                    <a:pt x="2248" y="636"/>
                  </a:moveTo>
                  <a:lnTo>
                    <a:pt x="2248" y="435"/>
                  </a:lnTo>
                  <a:lnTo>
                    <a:pt x="2292" y="460"/>
                  </a:lnTo>
                  <a:lnTo>
                    <a:pt x="2317" y="416"/>
                  </a:lnTo>
                  <a:lnTo>
                    <a:pt x="2248" y="377"/>
                  </a:lnTo>
                  <a:lnTo>
                    <a:pt x="2248" y="152"/>
                  </a:lnTo>
                  <a:lnTo>
                    <a:pt x="2292" y="177"/>
                  </a:lnTo>
                  <a:lnTo>
                    <a:pt x="2317" y="134"/>
                  </a:lnTo>
                  <a:lnTo>
                    <a:pt x="2301" y="125"/>
                  </a:lnTo>
                  <a:lnTo>
                    <a:pt x="2577" y="0"/>
                  </a:lnTo>
                  <a:lnTo>
                    <a:pt x="2577" y="493"/>
                  </a:lnTo>
                  <a:lnTo>
                    <a:pt x="2248" y="636"/>
                  </a:lnTo>
                  <a:moveTo>
                    <a:pt x="1653" y="456"/>
                  </a:moveTo>
                  <a:lnTo>
                    <a:pt x="1617" y="435"/>
                  </a:lnTo>
                  <a:lnTo>
                    <a:pt x="1653" y="419"/>
                  </a:lnTo>
                  <a:lnTo>
                    <a:pt x="1653" y="456"/>
                  </a:lnTo>
                  <a:moveTo>
                    <a:pt x="2198" y="349"/>
                  </a:moveTo>
                  <a:lnTo>
                    <a:pt x="2140" y="315"/>
                  </a:lnTo>
                  <a:lnTo>
                    <a:pt x="2140" y="198"/>
                  </a:lnTo>
                  <a:lnTo>
                    <a:pt x="2198" y="171"/>
                  </a:lnTo>
                  <a:lnTo>
                    <a:pt x="2198" y="349"/>
                  </a:lnTo>
                  <a:moveTo>
                    <a:pt x="2090" y="286"/>
                  </a:moveTo>
                  <a:lnTo>
                    <a:pt x="2026" y="250"/>
                  </a:lnTo>
                  <a:lnTo>
                    <a:pt x="2090" y="220"/>
                  </a:lnTo>
                  <a:lnTo>
                    <a:pt x="2090" y="286"/>
                  </a:lnTo>
                </a:path>
              </a:pathLst>
            </a:custGeom>
            <a:solidFill>
              <a:srgbClr val="CFCE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46" name="Freeform 2632"/>
            <p:cNvSpPr>
              <a:spLocks/>
            </p:cNvSpPr>
            <p:nvPr/>
          </p:nvSpPr>
          <p:spPr bwMode="auto">
            <a:xfrm>
              <a:off x="6480175" y="5999163"/>
              <a:ext cx="6350" cy="63500"/>
            </a:xfrm>
            <a:custGeom>
              <a:avLst/>
              <a:gdLst>
                <a:gd name="T0" fmla="*/ 0 w 4"/>
                <a:gd name="T1" fmla="*/ 40 h 40"/>
                <a:gd name="T2" fmla="*/ 0 w 4"/>
                <a:gd name="T3" fmla="*/ 2 h 40"/>
                <a:gd name="T4" fmla="*/ 4 w 4"/>
                <a:gd name="T5" fmla="*/ 0 h 40"/>
                <a:gd name="T6" fmla="*/ 4 w 4"/>
                <a:gd name="T7" fmla="*/ 39 h 40"/>
                <a:gd name="T8" fmla="*/ 0 w 4"/>
                <a:gd name="T9" fmla="*/ 40 h 40"/>
              </a:gdLst>
              <a:ahLst/>
              <a:cxnLst>
                <a:cxn ang="0">
                  <a:pos x="T0" y="T1"/>
                </a:cxn>
                <a:cxn ang="0">
                  <a:pos x="T2" y="T3"/>
                </a:cxn>
                <a:cxn ang="0">
                  <a:pos x="T4" y="T5"/>
                </a:cxn>
                <a:cxn ang="0">
                  <a:pos x="T6" y="T7"/>
                </a:cxn>
                <a:cxn ang="0">
                  <a:pos x="T8" y="T9"/>
                </a:cxn>
              </a:cxnLst>
              <a:rect l="0" t="0" r="r" b="b"/>
              <a:pathLst>
                <a:path w="4" h="40">
                  <a:moveTo>
                    <a:pt x="0" y="40"/>
                  </a:moveTo>
                  <a:lnTo>
                    <a:pt x="0" y="2"/>
                  </a:lnTo>
                  <a:lnTo>
                    <a:pt x="4" y="0"/>
                  </a:lnTo>
                  <a:lnTo>
                    <a:pt x="4" y="39"/>
                  </a:lnTo>
                  <a:lnTo>
                    <a:pt x="0" y="40"/>
                  </a:lnTo>
                  <a:close/>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47" name="Freeform 2633"/>
            <p:cNvSpPr>
              <a:spLocks/>
            </p:cNvSpPr>
            <p:nvPr/>
          </p:nvSpPr>
          <p:spPr bwMode="auto">
            <a:xfrm>
              <a:off x="6462713" y="6007100"/>
              <a:ext cx="6350" cy="63500"/>
            </a:xfrm>
            <a:custGeom>
              <a:avLst/>
              <a:gdLst>
                <a:gd name="T0" fmla="*/ 0 w 4"/>
                <a:gd name="T1" fmla="*/ 40 h 40"/>
                <a:gd name="T2" fmla="*/ 0 w 4"/>
                <a:gd name="T3" fmla="*/ 2 h 40"/>
                <a:gd name="T4" fmla="*/ 4 w 4"/>
                <a:gd name="T5" fmla="*/ 0 h 40"/>
                <a:gd name="T6" fmla="*/ 4 w 4"/>
                <a:gd name="T7" fmla="*/ 38 h 40"/>
                <a:gd name="T8" fmla="*/ 0 w 4"/>
                <a:gd name="T9" fmla="*/ 40 h 40"/>
              </a:gdLst>
              <a:ahLst/>
              <a:cxnLst>
                <a:cxn ang="0">
                  <a:pos x="T0" y="T1"/>
                </a:cxn>
                <a:cxn ang="0">
                  <a:pos x="T2" y="T3"/>
                </a:cxn>
                <a:cxn ang="0">
                  <a:pos x="T4" y="T5"/>
                </a:cxn>
                <a:cxn ang="0">
                  <a:pos x="T6" y="T7"/>
                </a:cxn>
                <a:cxn ang="0">
                  <a:pos x="T8" y="T9"/>
                </a:cxn>
              </a:cxnLst>
              <a:rect l="0" t="0" r="r" b="b"/>
              <a:pathLst>
                <a:path w="4" h="40">
                  <a:moveTo>
                    <a:pt x="0" y="40"/>
                  </a:moveTo>
                  <a:lnTo>
                    <a:pt x="0" y="2"/>
                  </a:lnTo>
                  <a:lnTo>
                    <a:pt x="4" y="0"/>
                  </a:lnTo>
                  <a:lnTo>
                    <a:pt x="4" y="38"/>
                  </a:lnTo>
                  <a:lnTo>
                    <a:pt x="0" y="40"/>
                  </a:lnTo>
                  <a:close/>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48" name="Freeform 2634"/>
            <p:cNvSpPr>
              <a:spLocks/>
            </p:cNvSpPr>
            <p:nvPr/>
          </p:nvSpPr>
          <p:spPr bwMode="auto">
            <a:xfrm>
              <a:off x="6511925" y="5984875"/>
              <a:ext cx="6350" cy="65088"/>
            </a:xfrm>
            <a:custGeom>
              <a:avLst/>
              <a:gdLst>
                <a:gd name="T0" fmla="*/ 0 w 4"/>
                <a:gd name="T1" fmla="*/ 41 h 41"/>
                <a:gd name="T2" fmla="*/ 0 w 4"/>
                <a:gd name="T3" fmla="*/ 2 h 41"/>
                <a:gd name="T4" fmla="*/ 4 w 4"/>
                <a:gd name="T5" fmla="*/ 0 h 41"/>
                <a:gd name="T6" fmla="*/ 4 w 4"/>
                <a:gd name="T7" fmla="*/ 39 h 41"/>
                <a:gd name="T8" fmla="*/ 0 w 4"/>
                <a:gd name="T9" fmla="*/ 41 h 41"/>
              </a:gdLst>
              <a:ahLst/>
              <a:cxnLst>
                <a:cxn ang="0">
                  <a:pos x="T0" y="T1"/>
                </a:cxn>
                <a:cxn ang="0">
                  <a:pos x="T2" y="T3"/>
                </a:cxn>
                <a:cxn ang="0">
                  <a:pos x="T4" y="T5"/>
                </a:cxn>
                <a:cxn ang="0">
                  <a:pos x="T6" y="T7"/>
                </a:cxn>
                <a:cxn ang="0">
                  <a:pos x="T8" y="T9"/>
                </a:cxn>
              </a:cxnLst>
              <a:rect l="0" t="0" r="r" b="b"/>
              <a:pathLst>
                <a:path w="4" h="41">
                  <a:moveTo>
                    <a:pt x="0" y="41"/>
                  </a:moveTo>
                  <a:lnTo>
                    <a:pt x="0" y="2"/>
                  </a:lnTo>
                  <a:lnTo>
                    <a:pt x="4" y="0"/>
                  </a:lnTo>
                  <a:lnTo>
                    <a:pt x="4" y="39"/>
                  </a:lnTo>
                  <a:lnTo>
                    <a:pt x="0" y="41"/>
                  </a:lnTo>
                  <a:close/>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49" name="Freeform 2635"/>
            <p:cNvSpPr>
              <a:spLocks noEditPoints="1"/>
            </p:cNvSpPr>
            <p:nvPr/>
          </p:nvSpPr>
          <p:spPr bwMode="auto">
            <a:xfrm>
              <a:off x="6753225" y="5875338"/>
              <a:ext cx="6350" cy="69850"/>
            </a:xfrm>
            <a:custGeom>
              <a:avLst/>
              <a:gdLst>
                <a:gd name="T0" fmla="*/ 0 w 50"/>
                <a:gd name="T1" fmla="*/ 507 h 507"/>
                <a:gd name="T2" fmla="*/ 0 w 50"/>
                <a:gd name="T3" fmla="*/ 256 h 507"/>
                <a:gd name="T4" fmla="*/ 50 w 50"/>
                <a:gd name="T5" fmla="*/ 285 h 507"/>
                <a:gd name="T6" fmla="*/ 50 w 50"/>
                <a:gd name="T7" fmla="*/ 486 h 507"/>
                <a:gd name="T8" fmla="*/ 0 w 50"/>
                <a:gd name="T9" fmla="*/ 507 h 507"/>
                <a:gd name="T10" fmla="*/ 50 w 50"/>
                <a:gd name="T11" fmla="*/ 227 h 507"/>
                <a:gd name="T12" fmla="*/ 0 w 50"/>
                <a:gd name="T13" fmla="*/ 199 h 507"/>
                <a:gd name="T14" fmla="*/ 0 w 50"/>
                <a:gd name="T15" fmla="*/ 21 h 507"/>
                <a:gd name="T16" fmla="*/ 47 w 50"/>
                <a:gd name="T17" fmla="*/ 0 h 507"/>
                <a:gd name="T18" fmla="*/ 50 w 50"/>
                <a:gd name="T19" fmla="*/ 2 h 507"/>
                <a:gd name="T20" fmla="*/ 50 w 50"/>
                <a:gd name="T21" fmla="*/ 227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507">
                  <a:moveTo>
                    <a:pt x="0" y="507"/>
                  </a:moveTo>
                  <a:lnTo>
                    <a:pt x="0" y="256"/>
                  </a:lnTo>
                  <a:lnTo>
                    <a:pt x="50" y="285"/>
                  </a:lnTo>
                  <a:lnTo>
                    <a:pt x="50" y="486"/>
                  </a:lnTo>
                  <a:lnTo>
                    <a:pt x="0" y="507"/>
                  </a:lnTo>
                  <a:moveTo>
                    <a:pt x="50" y="227"/>
                  </a:moveTo>
                  <a:lnTo>
                    <a:pt x="0" y="199"/>
                  </a:lnTo>
                  <a:lnTo>
                    <a:pt x="0" y="21"/>
                  </a:lnTo>
                  <a:lnTo>
                    <a:pt x="47" y="0"/>
                  </a:lnTo>
                  <a:lnTo>
                    <a:pt x="50" y="2"/>
                  </a:lnTo>
                  <a:lnTo>
                    <a:pt x="50" y="227"/>
                  </a:lnTo>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50" name="Freeform 2636"/>
            <p:cNvSpPr>
              <a:spLocks noEditPoints="1"/>
            </p:cNvSpPr>
            <p:nvPr/>
          </p:nvSpPr>
          <p:spPr bwMode="auto">
            <a:xfrm>
              <a:off x="6678613" y="5908675"/>
              <a:ext cx="6350" cy="68263"/>
            </a:xfrm>
            <a:custGeom>
              <a:avLst/>
              <a:gdLst>
                <a:gd name="T0" fmla="*/ 15 w 50"/>
                <a:gd name="T1" fmla="*/ 491 h 491"/>
                <a:gd name="T2" fmla="*/ 0 w 50"/>
                <a:gd name="T3" fmla="*/ 482 h 491"/>
                <a:gd name="T4" fmla="*/ 0 w 50"/>
                <a:gd name="T5" fmla="*/ 117 h 491"/>
                <a:gd name="T6" fmla="*/ 50 w 50"/>
                <a:gd name="T7" fmla="*/ 146 h 491"/>
                <a:gd name="T8" fmla="*/ 50 w 50"/>
                <a:gd name="T9" fmla="*/ 476 h 491"/>
                <a:gd name="T10" fmla="*/ 15 w 50"/>
                <a:gd name="T11" fmla="*/ 491 h 491"/>
                <a:gd name="T12" fmla="*/ 50 w 50"/>
                <a:gd name="T13" fmla="*/ 88 h 491"/>
                <a:gd name="T14" fmla="*/ 0 w 50"/>
                <a:gd name="T15" fmla="*/ 60 h 491"/>
                <a:gd name="T16" fmla="*/ 0 w 50"/>
                <a:gd name="T17" fmla="*/ 23 h 491"/>
                <a:gd name="T18" fmla="*/ 50 w 50"/>
                <a:gd name="T19" fmla="*/ 0 h 491"/>
                <a:gd name="T20" fmla="*/ 50 w 50"/>
                <a:gd name="T21" fmla="*/ 8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91">
                  <a:moveTo>
                    <a:pt x="15" y="491"/>
                  </a:moveTo>
                  <a:lnTo>
                    <a:pt x="0" y="482"/>
                  </a:lnTo>
                  <a:lnTo>
                    <a:pt x="0" y="117"/>
                  </a:lnTo>
                  <a:lnTo>
                    <a:pt x="50" y="146"/>
                  </a:lnTo>
                  <a:lnTo>
                    <a:pt x="50" y="476"/>
                  </a:lnTo>
                  <a:lnTo>
                    <a:pt x="15" y="491"/>
                  </a:lnTo>
                  <a:moveTo>
                    <a:pt x="50" y="88"/>
                  </a:moveTo>
                  <a:lnTo>
                    <a:pt x="0" y="60"/>
                  </a:lnTo>
                  <a:lnTo>
                    <a:pt x="0" y="23"/>
                  </a:lnTo>
                  <a:lnTo>
                    <a:pt x="50" y="0"/>
                  </a:lnTo>
                  <a:lnTo>
                    <a:pt x="50" y="88"/>
                  </a:lnTo>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51" name="Freeform 2637"/>
            <p:cNvSpPr>
              <a:spLocks/>
            </p:cNvSpPr>
            <p:nvPr/>
          </p:nvSpPr>
          <p:spPr bwMode="auto">
            <a:xfrm>
              <a:off x="6759575" y="5872163"/>
              <a:ext cx="9525" cy="6350"/>
            </a:xfrm>
            <a:custGeom>
              <a:avLst/>
              <a:gdLst>
                <a:gd name="T0" fmla="*/ 4 w 6"/>
                <a:gd name="T1" fmla="*/ 4 h 4"/>
                <a:gd name="T2" fmla="*/ 0 w 6"/>
                <a:gd name="T3" fmla="*/ 2 h 4"/>
                <a:gd name="T4" fmla="*/ 0 w 6"/>
                <a:gd name="T5" fmla="*/ 2 h 4"/>
                <a:gd name="T6" fmla="*/ 5 w 6"/>
                <a:gd name="T7" fmla="*/ 0 h 4"/>
                <a:gd name="T8" fmla="*/ 6 w 6"/>
                <a:gd name="T9" fmla="*/ 1 h 4"/>
                <a:gd name="T10" fmla="*/ 4 w 6"/>
                <a:gd name="T11" fmla="*/ 4 h 4"/>
              </a:gdLst>
              <a:ahLst/>
              <a:cxnLst>
                <a:cxn ang="0">
                  <a:pos x="T0" y="T1"/>
                </a:cxn>
                <a:cxn ang="0">
                  <a:pos x="T2" y="T3"/>
                </a:cxn>
                <a:cxn ang="0">
                  <a:pos x="T4" y="T5"/>
                </a:cxn>
                <a:cxn ang="0">
                  <a:pos x="T6" y="T7"/>
                </a:cxn>
                <a:cxn ang="0">
                  <a:pos x="T8" y="T9"/>
                </a:cxn>
                <a:cxn ang="0">
                  <a:pos x="T10" y="T11"/>
                </a:cxn>
              </a:cxnLst>
              <a:rect l="0" t="0" r="r" b="b"/>
              <a:pathLst>
                <a:path w="6" h="4">
                  <a:moveTo>
                    <a:pt x="4" y="4"/>
                  </a:moveTo>
                  <a:lnTo>
                    <a:pt x="0" y="2"/>
                  </a:lnTo>
                  <a:lnTo>
                    <a:pt x="0" y="2"/>
                  </a:lnTo>
                  <a:lnTo>
                    <a:pt x="5" y="0"/>
                  </a:lnTo>
                  <a:lnTo>
                    <a:pt x="6" y="1"/>
                  </a:lnTo>
                  <a:lnTo>
                    <a:pt x="4" y="4"/>
                  </a:lnTo>
                  <a:close/>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52" name="Freeform 2638"/>
            <p:cNvSpPr>
              <a:spLocks noEditPoints="1"/>
            </p:cNvSpPr>
            <p:nvPr/>
          </p:nvSpPr>
          <p:spPr bwMode="auto">
            <a:xfrm>
              <a:off x="6721475" y="5889625"/>
              <a:ext cx="47625" cy="28575"/>
            </a:xfrm>
            <a:custGeom>
              <a:avLst/>
              <a:gdLst>
                <a:gd name="T0" fmla="*/ 322 w 347"/>
                <a:gd name="T1" fmla="*/ 210 h 210"/>
                <a:gd name="T2" fmla="*/ 278 w 347"/>
                <a:gd name="T3" fmla="*/ 185 h 210"/>
                <a:gd name="T4" fmla="*/ 228 w 347"/>
                <a:gd name="T5" fmla="*/ 156 h 210"/>
                <a:gd name="T6" fmla="*/ 170 w 347"/>
                <a:gd name="T7" fmla="*/ 123 h 210"/>
                <a:gd name="T8" fmla="*/ 170 w 347"/>
                <a:gd name="T9" fmla="*/ 65 h 210"/>
                <a:gd name="T10" fmla="*/ 228 w 347"/>
                <a:gd name="T11" fmla="*/ 99 h 210"/>
                <a:gd name="T12" fmla="*/ 278 w 347"/>
                <a:gd name="T13" fmla="*/ 127 h 210"/>
                <a:gd name="T14" fmla="*/ 347 w 347"/>
                <a:gd name="T15" fmla="*/ 166 h 210"/>
                <a:gd name="T16" fmla="*/ 322 w 347"/>
                <a:gd name="T17" fmla="*/ 210 h 210"/>
                <a:gd name="T18" fmla="*/ 120 w 347"/>
                <a:gd name="T19" fmla="*/ 94 h 210"/>
                <a:gd name="T20" fmla="*/ 0 w 347"/>
                <a:gd name="T21" fmla="*/ 25 h 210"/>
                <a:gd name="T22" fmla="*/ 56 w 347"/>
                <a:gd name="T23" fmla="*/ 0 h 210"/>
                <a:gd name="T24" fmla="*/ 120 w 347"/>
                <a:gd name="T25" fmla="*/ 36 h 210"/>
                <a:gd name="T26" fmla="*/ 120 w 347"/>
                <a:gd name="T27" fmla="*/ 9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7" h="210">
                  <a:moveTo>
                    <a:pt x="322" y="210"/>
                  </a:moveTo>
                  <a:lnTo>
                    <a:pt x="278" y="185"/>
                  </a:lnTo>
                  <a:lnTo>
                    <a:pt x="228" y="156"/>
                  </a:lnTo>
                  <a:lnTo>
                    <a:pt x="170" y="123"/>
                  </a:lnTo>
                  <a:lnTo>
                    <a:pt x="170" y="65"/>
                  </a:lnTo>
                  <a:lnTo>
                    <a:pt x="228" y="99"/>
                  </a:lnTo>
                  <a:lnTo>
                    <a:pt x="278" y="127"/>
                  </a:lnTo>
                  <a:lnTo>
                    <a:pt x="347" y="166"/>
                  </a:lnTo>
                  <a:lnTo>
                    <a:pt x="322" y="210"/>
                  </a:lnTo>
                  <a:moveTo>
                    <a:pt x="120" y="94"/>
                  </a:moveTo>
                  <a:lnTo>
                    <a:pt x="0" y="25"/>
                  </a:lnTo>
                  <a:lnTo>
                    <a:pt x="56" y="0"/>
                  </a:lnTo>
                  <a:lnTo>
                    <a:pt x="120" y="36"/>
                  </a:lnTo>
                  <a:lnTo>
                    <a:pt x="120" y="94"/>
                  </a:lnTo>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53" name="Freeform 2639"/>
            <p:cNvSpPr>
              <a:spLocks/>
            </p:cNvSpPr>
            <p:nvPr/>
          </p:nvSpPr>
          <p:spPr bwMode="auto">
            <a:xfrm>
              <a:off x="6665913" y="5915025"/>
              <a:ext cx="71438" cy="39688"/>
            </a:xfrm>
            <a:custGeom>
              <a:avLst/>
              <a:gdLst>
                <a:gd name="T0" fmla="*/ 40 w 45"/>
                <a:gd name="T1" fmla="*/ 25 h 25"/>
                <a:gd name="T2" fmla="*/ 12 w 45"/>
                <a:gd name="T3" fmla="*/ 9 h 25"/>
                <a:gd name="T4" fmla="*/ 8 w 45"/>
                <a:gd name="T5" fmla="*/ 6 h 25"/>
                <a:gd name="T6" fmla="*/ 0 w 45"/>
                <a:gd name="T7" fmla="*/ 2 h 25"/>
                <a:gd name="T8" fmla="*/ 5 w 45"/>
                <a:gd name="T9" fmla="*/ 0 h 25"/>
                <a:gd name="T10" fmla="*/ 8 w 45"/>
                <a:gd name="T11" fmla="*/ 1 h 25"/>
                <a:gd name="T12" fmla="*/ 12 w 45"/>
                <a:gd name="T13" fmla="*/ 4 h 25"/>
                <a:gd name="T14" fmla="*/ 45 w 45"/>
                <a:gd name="T15" fmla="*/ 23 h 25"/>
                <a:gd name="T16" fmla="*/ 40 w 45"/>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25">
                  <a:moveTo>
                    <a:pt x="40" y="25"/>
                  </a:moveTo>
                  <a:lnTo>
                    <a:pt x="12" y="9"/>
                  </a:lnTo>
                  <a:lnTo>
                    <a:pt x="8" y="6"/>
                  </a:lnTo>
                  <a:lnTo>
                    <a:pt x="0" y="2"/>
                  </a:lnTo>
                  <a:lnTo>
                    <a:pt x="5" y="0"/>
                  </a:lnTo>
                  <a:lnTo>
                    <a:pt x="8" y="1"/>
                  </a:lnTo>
                  <a:lnTo>
                    <a:pt x="12" y="4"/>
                  </a:lnTo>
                  <a:lnTo>
                    <a:pt x="45" y="23"/>
                  </a:lnTo>
                  <a:lnTo>
                    <a:pt x="40" y="25"/>
                  </a:lnTo>
                  <a:close/>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54" name="Freeform 2640"/>
            <p:cNvSpPr>
              <a:spLocks/>
            </p:cNvSpPr>
            <p:nvPr/>
          </p:nvSpPr>
          <p:spPr bwMode="auto">
            <a:xfrm>
              <a:off x="6675438" y="5975350"/>
              <a:ext cx="4763" cy="3175"/>
            </a:xfrm>
            <a:custGeom>
              <a:avLst/>
              <a:gdLst>
                <a:gd name="T0" fmla="*/ 0 w 3"/>
                <a:gd name="T1" fmla="*/ 2 h 2"/>
                <a:gd name="T2" fmla="*/ 1 w 3"/>
                <a:gd name="T3" fmla="*/ 0 h 2"/>
                <a:gd name="T4" fmla="*/ 2 w 3"/>
                <a:gd name="T5" fmla="*/ 0 h 2"/>
                <a:gd name="T6" fmla="*/ 3 w 3"/>
                <a:gd name="T7" fmla="*/ 1 h 2"/>
                <a:gd name="T8" fmla="*/ 0 w 3"/>
                <a:gd name="T9" fmla="*/ 2 h 2"/>
              </a:gdLst>
              <a:ahLst/>
              <a:cxnLst>
                <a:cxn ang="0">
                  <a:pos x="T0" y="T1"/>
                </a:cxn>
                <a:cxn ang="0">
                  <a:pos x="T2" y="T3"/>
                </a:cxn>
                <a:cxn ang="0">
                  <a:pos x="T4" y="T5"/>
                </a:cxn>
                <a:cxn ang="0">
                  <a:pos x="T6" y="T7"/>
                </a:cxn>
                <a:cxn ang="0">
                  <a:pos x="T8" y="T9"/>
                </a:cxn>
              </a:cxnLst>
              <a:rect l="0" t="0" r="r" b="b"/>
              <a:pathLst>
                <a:path w="3" h="2">
                  <a:moveTo>
                    <a:pt x="0" y="2"/>
                  </a:moveTo>
                  <a:lnTo>
                    <a:pt x="1" y="0"/>
                  </a:lnTo>
                  <a:lnTo>
                    <a:pt x="2" y="0"/>
                  </a:lnTo>
                  <a:lnTo>
                    <a:pt x="3" y="1"/>
                  </a:lnTo>
                  <a:lnTo>
                    <a:pt x="0" y="2"/>
                  </a:lnTo>
                  <a:close/>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55" name="Freeform 2641"/>
            <p:cNvSpPr>
              <a:spLocks/>
            </p:cNvSpPr>
            <p:nvPr/>
          </p:nvSpPr>
          <p:spPr bwMode="auto">
            <a:xfrm>
              <a:off x="6551613" y="5965825"/>
              <a:ext cx="6350" cy="66675"/>
            </a:xfrm>
            <a:custGeom>
              <a:avLst/>
              <a:gdLst>
                <a:gd name="T0" fmla="*/ 0 w 4"/>
                <a:gd name="T1" fmla="*/ 42 h 42"/>
                <a:gd name="T2" fmla="*/ 0 w 4"/>
                <a:gd name="T3" fmla="*/ 2 h 42"/>
                <a:gd name="T4" fmla="*/ 4 w 4"/>
                <a:gd name="T5" fmla="*/ 0 h 42"/>
                <a:gd name="T6" fmla="*/ 4 w 4"/>
                <a:gd name="T7" fmla="*/ 40 h 42"/>
                <a:gd name="T8" fmla="*/ 0 w 4"/>
                <a:gd name="T9" fmla="*/ 42 h 42"/>
              </a:gdLst>
              <a:ahLst/>
              <a:cxnLst>
                <a:cxn ang="0">
                  <a:pos x="T0" y="T1"/>
                </a:cxn>
                <a:cxn ang="0">
                  <a:pos x="T2" y="T3"/>
                </a:cxn>
                <a:cxn ang="0">
                  <a:pos x="T4" y="T5"/>
                </a:cxn>
                <a:cxn ang="0">
                  <a:pos x="T6" y="T7"/>
                </a:cxn>
                <a:cxn ang="0">
                  <a:pos x="T8" y="T9"/>
                </a:cxn>
              </a:cxnLst>
              <a:rect l="0" t="0" r="r" b="b"/>
              <a:pathLst>
                <a:path w="4" h="42">
                  <a:moveTo>
                    <a:pt x="0" y="42"/>
                  </a:moveTo>
                  <a:lnTo>
                    <a:pt x="0" y="2"/>
                  </a:lnTo>
                  <a:lnTo>
                    <a:pt x="4" y="0"/>
                  </a:lnTo>
                  <a:lnTo>
                    <a:pt x="4" y="40"/>
                  </a:lnTo>
                  <a:lnTo>
                    <a:pt x="0" y="42"/>
                  </a:lnTo>
                  <a:close/>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56" name="Freeform 2642"/>
            <p:cNvSpPr>
              <a:spLocks/>
            </p:cNvSpPr>
            <p:nvPr/>
          </p:nvSpPr>
          <p:spPr bwMode="auto">
            <a:xfrm>
              <a:off x="6737350" y="5881688"/>
              <a:ext cx="7938" cy="69850"/>
            </a:xfrm>
            <a:custGeom>
              <a:avLst/>
              <a:gdLst>
                <a:gd name="T0" fmla="*/ 0 w 5"/>
                <a:gd name="T1" fmla="*/ 44 h 44"/>
                <a:gd name="T2" fmla="*/ 0 w 5"/>
                <a:gd name="T3" fmla="*/ 2 h 44"/>
                <a:gd name="T4" fmla="*/ 5 w 5"/>
                <a:gd name="T5" fmla="*/ 0 h 44"/>
                <a:gd name="T6" fmla="*/ 5 w 5"/>
                <a:gd name="T7" fmla="*/ 42 h 44"/>
                <a:gd name="T8" fmla="*/ 0 w 5"/>
                <a:gd name="T9" fmla="*/ 44 h 44"/>
              </a:gdLst>
              <a:ahLst/>
              <a:cxnLst>
                <a:cxn ang="0">
                  <a:pos x="T0" y="T1"/>
                </a:cxn>
                <a:cxn ang="0">
                  <a:pos x="T2" y="T3"/>
                </a:cxn>
                <a:cxn ang="0">
                  <a:pos x="T4" y="T5"/>
                </a:cxn>
                <a:cxn ang="0">
                  <a:pos x="T6" y="T7"/>
                </a:cxn>
                <a:cxn ang="0">
                  <a:pos x="T8" y="T9"/>
                </a:cxn>
              </a:cxnLst>
              <a:rect l="0" t="0" r="r" b="b"/>
              <a:pathLst>
                <a:path w="5" h="44">
                  <a:moveTo>
                    <a:pt x="0" y="44"/>
                  </a:moveTo>
                  <a:lnTo>
                    <a:pt x="0" y="2"/>
                  </a:lnTo>
                  <a:lnTo>
                    <a:pt x="5" y="0"/>
                  </a:lnTo>
                  <a:lnTo>
                    <a:pt x="5" y="42"/>
                  </a:lnTo>
                  <a:lnTo>
                    <a:pt x="0" y="44"/>
                  </a:lnTo>
                  <a:close/>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57" name="Freeform 2643"/>
            <p:cNvSpPr>
              <a:spLocks noEditPoints="1"/>
            </p:cNvSpPr>
            <p:nvPr/>
          </p:nvSpPr>
          <p:spPr bwMode="auto">
            <a:xfrm>
              <a:off x="5951538" y="6323013"/>
              <a:ext cx="428625" cy="206375"/>
            </a:xfrm>
            <a:custGeom>
              <a:avLst/>
              <a:gdLst>
                <a:gd name="T0" fmla="*/ 0 w 3125"/>
                <a:gd name="T1" fmla="*/ 1506 h 1506"/>
                <a:gd name="T2" fmla="*/ 0 w 3125"/>
                <a:gd name="T3" fmla="*/ 769 h 1506"/>
                <a:gd name="T4" fmla="*/ 1405 w 3125"/>
                <a:gd name="T5" fmla="*/ 423 h 1506"/>
                <a:gd name="T6" fmla="*/ 1405 w 3125"/>
                <a:gd name="T7" fmla="*/ 1160 h 1506"/>
                <a:gd name="T8" fmla="*/ 0 w 3125"/>
                <a:gd name="T9" fmla="*/ 1506 h 1506"/>
                <a:gd name="T10" fmla="*/ 1455 w 3125"/>
                <a:gd name="T11" fmla="*/ 1148 h 1506"/>
                <a:gd name="T12" fmla="*/ 1455 w 3125"/>
                <a:gd name="T13" fmla="*/ 411 h 1506"/>
                <a:gd name="T14" fmla="*/ 1537 w 3125"/>
                <a:gd name="T15" fmla="*/ 390 h 1506"/>
                <a:gd name="T16" fmla="*/ 1537 w 3125"/>
                <a:gd name="T17" fmla="*/ 1128 h 1506"/>
                <a:gd name="T18" fmla="*/ 1455 w 3125"/>
                <a:gd name="T19" fmla="*/ 1148 h 1506"/>
                <a:gd name="T20" fmla="*/ 1587 w 3125"/>
                <a:gd name="T21" fmla="*/ 1115 h 1506"/>
                <a:gd name="T22" fmla="*/ 1587 w 3125"/>
                <a:gd name="T23" fmla="*/ 378 h 1506"/>
                <a:gd name="T24" fmla="*/ 1970 w 3125"/>
                <a:gd name="T25" fmla="*/ 284 h 1506"/>
                <a:gd name="T26" fmla="*/ 1970 w 3125"/>
                <a:gd name="T27" fmla="*/ 1021 h 1506"/>
                <a:gd name="T28" fmla="*/ 1587 w 3125"/>
                <a:gd name="T29" fmla="*/ 1115 h 1506"/>
                <a:gd name="T30" fmla="*/ 2020 w 3125"/>
                <a:gd name="T31" fmla="*/ 1009 h 1506"/>
                <a:gd name="T32" fmla="*/ 2020 w 3125"/>
                <a:gd name="T33" fmla="*/ 272 h 1506"/>
                <a:gd name="T34" fmla="*/ 2849 w 3125"/>
                <a:gd name="T35" fmla="*/ 68 h 1506"/>
                <a:gd name="T36" fmla="*/ 2849 w 3125"/>
                <a:gd name="T37" fmla="*/ 805 h 1506"/>
                <a:gd name="T38" fmla="*/ 2020 w 3125"/>
                <a:gd name="T39" fmla="*/ 1009 h 1506"/>
                <a:gd name="T40" fmla="*/ 2899 w 3125"/>
                <a:gd name="T41" fmla="*/ 792 h 1506"/>
                <a:gd name="T42" fmla="*/ 2899 w 3125"/>
                <a:gd name="T43" fmla="*/ 55 h 1506"/>
                <a:gd name="T44" fmla="*/ 3125 w 3125"/>
                <a:gd name="T45" fmla="*/ 0 h 1506"/>
                <a:gd name="T46" fmla="*/ 3125 w 3125"/>
                <a:gd name="T47" fmla="*/ 737 h 1506"/>
                <a:gd name="T48" fmla="*/ 2899 w 3125"/>
                <a:gd name="T49" fmla="*/ 792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25" h="1506">
                  <a:moveTo>
                    <a:pt x="0" y="1506"/>
                  </a:moveTo>
                  <a:lnTo>
                    <a:pt x="0" y="769"/>
                  </a:lnTo>
                  <a:lnTo>
                    <a:pt x="1405" y="423"/>
                  </a:lnTo>
                  <a:lnTo>
                    <a:pt x="1405" y="1160"/>
                  </a:lnTo>
                  <a:lnTo>
                    <a:pt x="0" y="1506"/>
                  </a:lnTo>
                  <a:moveTo>
                    <a:pt x="1455" y="1148"/>
                  </a:moveTo>
                  <a:lnTo>
                    <a:pt x="1455" y="411"/>
                  </a:lnTo>
                  <a:lnTo>
                    <a:pt x="1537" y="390"/>
                  </a:lnTo>
                  <a:lnTo>
                    <a:pt x="1537" y="1128"/>
                  </a:lnTo>
                  <a:lnTo>
                    <a:pt x="1455" y="1148"/>
                  </a:lnTo>
                  <a:moveTo>
                    <a:pt x="1587" y="1115"/>
                  </a:moveTo>
                  <a:lnTo>
                    <a:pt x="1587" y="378"/>
                  </a:lnTo>
                  <a:lnTo>
                    <a:pt x="1970" y="284"/>
                  </a:lnTo>
                  <a:lnTo>
                    <a:pt x="1970" y="1021"/>
                  </a:lnTo>
                  <a:lnTo>
                    <a:pt x="1587" y="1115"/>
                  </a:lnTo>
                  <a:moveTo>
                    <a:pt x="2020" y="1009"/>
                  </a:moveTo>
                  <a:lnTo>
                    <a:pt x="2020" y="272"/>
                  </a:lnTo>
                  <a:lnTo>
                    <a:pt x="2849" y="68"/>
                  </a:lnTo>
                  <a:lnTo>
                    <a:pt x="2849" y="805"/>
                  </a:lnTo>
                  <a:lnTo>
                    <a:pt x="2020" y="1009"/>
                  </a:lnTo>
                  <a:moveTo>
                    <a:pt x="2899" y="792"/>
                  </a:moveTo>
                  <a:lnTo>
                    <a:pt x="2899" y="55"/>
                  </a:lnTo>
                  <a:lnTo>
                    <a:pt x="3125" y="0"/>
                  </a:lnTo>
                  <a:lnTo>
                    <a:pt x="3125" y="737"/>
                  </a:lnTo>
                  <a:lnTo>
                    <a:pt x="2899" y="792"/>
                  </a:lnTo>
                </a:path>
              </a:pathLst>
            </a:custGeom>
            <a:solidFill>
              <a:srgbClr val="E8E7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58" name="Freeform 2644"/>
            <p:cNvSpPr>
              <a:spLocks/>
            </p:cNvSpPr>
            <p:nvPr/>
          </p:nvSpPr>
          <p:spPr bwMode="auto">
            <a:xfrm>
              <a:off x="6143625" y="6378575"/>
              <a:ext cx="7938" cy="103188"/>
            </a:xfrm>
            <a:custGeom>
              <a:avLst/>
              <a:gdLst>
                <a:gd name="T0" fmla="*/ 0 w 5"/>
                <a:gd name="T1" fmla="*/ 65 h 65"/>
                <a:gd name="T2" fmla="*/ 0 w 5"/>
                <a:gd name="T3" fmla="*/ 1 h 65"/>
                <a:gd name="T4" fmla="*/ 5 w 5"/>
                <a:gd name="T5" fmla="*/ 0 h 65"/>
                <a:gd name="T6" fmla="*/ 5 w 5"/>
                <a:gd name="T7" fmla="*/ 64 h 65"/>
                <a:gd name="T8" fmla="*/ 0 w 5"/>
                <a:gd name="T9" fmla="*/ 65 h 65"/>
              </a:gdLst>
              <a:ahLst/>
              <a:cxnLst>
                <a:cxn ang="0">
                  <a:pos x="T0" y="T1"/>
                </a:cxn>
                <a:cxn ang="0">
                  <a:pos x="T2" y="T3"/>
                </a:cxn>
                <a:cxn ang="0">
                  <a:pos x="T4" y="T5"/>
                </a:cxn>
                <a:cxn ang="0">
                  <a:pos x="T6" y="T7"/>
                </a:cxn>
                <a:cxn ang="0">
                  <a:pos x="T8" y="T9"/>
                </a:cxn>
              </a:cxnLst>
              <a:rect l="0" t="0" r="r" b="b"/>
              <a:pathLst>
                <a:path w="5" h="65">
                  <a:moveTo>
                    <a:pt x="0" y="65"/>
                  </a:moveTo>
                  <a:lnTo>
                    <a:pt x="0" y="1"/>
                  </a:lnTo>
                  <a:lnTo>
                    <a:pt x="5" y="0"/>
                  </a:lnTo>
                  <a:lnTo>
                    <a:pt x="5" y="64"/>
                  </a:lnTo>
                  <a:lnTo>
                    <a:pt x="0" y="65"/>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59" name="Freeform 2645"/>
            <p:cNvSpPr>
              <a:spLocks/>
            </p:cNvSpPr>
            <p:nvPr/>
          </p:nvSpPr>
          <p:spPr bwMode="auto">
            <a:xfrm>
              <a:off x="6162675" y="6373813"/>
              <a:ext cx="6350" cy="103188"/>
            </a:xfrm>
            <a:custGeom>
              <a:avLst/>
              <a:gdLst>
                <a:gd name="T0" fmla="*/ 0 w 4"/>
                <a:gd name="T1" fmla="*/ 65 h 65"/>
                <a:gd name="T2" fmla="*/ 0 w 4"/>
                <a:gd name="T3" fmla="*/ 1 h 65"/>
                <a:gd name="T4" fmla="*/ 4 w 4"/>
                <a:gd name="T5" fmla="*/ 0 h 65"/>
                <a:gd name="T6" fmla="*/ 4 w 4"/>
                <a:gd name="T7" fmla="*/ 64 h 65"/>
                <a:gd name="T8" fmla="*/ 0 w 4"/>
                <a:gd name="T9" fmla="*/ 65 h 65"/>
              </a:gdLst>
              <a:ahLst/>
              <a:cxnLst>
                <a:cxn ang="0">
                  <a:pos x="T0" y="T1"/>
                </a:cxn>
                <a:cxn ang="0">
                  <a:pos x="T2" y="T3"/>
                </a:cxn>
                <a:cxn ang="0">
                  <a:pos x="T4" y="T5"/>
                </a:cxn>
                <a:cxn ang="0">
                  <a:pos x="T6" y="T7"/>
                </a:cxn>
                <a:cxn ang="0">
                  <a:pos x="T8" y="T9"/>
                </a:cxn>
              </a:cxnLst>
              <a:rect l="0" t="0" r="r" b="b"/>
              <a:pathLst>
                <a:path w="4" h="65">
                  <a:moveTo>
                    <a:pt x="0" y="65"/>
                  </a:moveTo>
                  <a:lnTo>
                    <a:pt x="0" y="1"/>
                  </a:lnTo>
                  <a:lnTo>
                    <a:pt x="4" y="0"/>
                  </a:lnTo>
                  <a:lnTo>
                    <a:pt x="4" y="64"/>
                  </a:lnTo>
                  <a:lnTo>
                    <a:pt x="0" y="65"/>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60" name="Freeform 2646"/>
            <p:cNvSpPr>
              <a:spLocks/>
            </p:cNvSpPr>
            <p:nvPr/>
          </p:nvSpPr>
          <p:spPr bwMode="auto">
            <a:xfrm>
              <a:off x="6221413" y="6359525"/>
              <a:ext cx="7938" cy="103188"/>
            </a:xfrm>
            <a:custGeom>
              <a:avLst/>
              <a:gdLst>
                <a:gd name="T0" fmla="*/ 0 w 5"/>
                <a:gd name="T1" fmla="*/ 65 h 65"/>
                <a:gd name="T2" fmla="*/ 0 w 5"/>
                <a:gd name="T3" fmla="*/ 1 h 65"/>
                <a:gd name="T4" fmla="*/ 5 w 5"/>
                <a:gd name="T5" fmla="*/ 0 h 65"/>
                <a:gd name="T6" fmla="*/ 5 w 5"/>
                <a:gd name="T7" fmla="*/ 64 h 65"/>
                <a:gd name="T8" fmla="*/ 0 w 5"/>
                <a:gd name="T9" fmla="*/ 65 h 65"/>
              </a:gdLst>
              <a:ahLst/>
              <a:cxnLst>
                <a:cxn ang="0">
                  <a:pos x="T0" y="T1"/>
                </a:cxn>
                <a:cxn ang="0">
                  <a:pos x="T2" y="T3"/>
                </a:cxn>
                <a:cxn ang="0">
                  <a:pos x="T4" y="T5"/>
                </a:cxn>
                <a:cxn ang="0">
                  <a:pos x="T6" y="T7"/>
                </a:cxn>
                <a:cxn ang="0">
                  <a:pos x="T8" y="T9"/>
                </a:cxn>
              </a:cxnLst>
              <a:rect l="0" t="0" r="r" b="b"/>
              <a:pathLst>
                <a:path w="5" h="65">
                  <a:moveTo>
                    <a:pt x="0" y="65"/>
                  </a:moveTo>
                  <a:lnTo>
                    <a:pt x="0" y="1"/>
                  </a:lnTo>
                  <a:lnTo>
                    <a:pt x="5" y="0"/>
                  </a:lnTo>
                  <a:lnTo>
                    <a:pt x="5" y="64"/>
                  </a:lnTo>
                  <a:lnTo>
                    <a:pt x="0" y="65"/>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61" name="Freeform 2647"/>
            <p:cNvSpPr>
              <a:spLocks/>
            </p:cNvSpPr>
            <p:nvPr/>
          </p:nvSpPr>
          <p:spPr bwMode="auto">
            <a:xfrm>
              <a:off x="6342063" y="6329363"/>
              <a:ext cx="6350" cy="103188"/>
            </a:xfrm>
            <a:custGeom>
              <a:avLst/>
              <a:gdLst>
                <a:gd name="T0" fmla="*/ 0 w 4"/>
                <a:gd name="T1" fmla="*/ 65 h 65"/>
                <a:gd name="T2" fmla="*/ 0 w 4"/>
                <a:gd name="T3" fmla="*/ 1 h 65"/>
                <a:gd name="T4" fmla="*/ 4 w 4"/>
                <a:gd name="T5" fmla="*/ 0 h 65"/>
                <a:gd name="T6" fmla="*/ 4 w 4"/>
                <a:gd name="T7" fmla="*/ 64 h 65"/>
                <a:gd name="T8" fmla="*/ 0 w 4"/>
                <a:gd name="T9" fmla="*/ 65 h 65"/>
              </a:gdLst>
              <a:ahLst/>
              <a:cxnLst>
                <a:cxn ang="0">
                  <a:pos x="T0" y="T1"/>
                </a:cxn>
                <a:cxn ang="0">
                  <a:pos x="T2" y="T3"/>
                </a:cxn>
                <a:cxn ang="0">
                  <a:pos x="T4" y="T5"/>
                </a:cxn>
                <a:cxn ang="0">
                  <a:pos x="T6" y="T7"/>
                </a:cxn>
                <a:cxn ang="0">
                  <a:pos x="T8" y="T9"/>
                </a:cxn>
              </a:cxnLst>
              <a:rect l="0" t="0" r="r" b="b"/>
              <a:pathLst>
                <a:path w="4" h="65">
                  <a:moveTo>
                    <a:pt x="0" y="65"/>
                  </a:moveTo>
                  <a:lnTo>
                    <a:pt x="0" y="1"/>
                  </a:lnTo>
                  <a:lnTo>
                    <a:pt x="4" y="0"/>
                  </a:lnTo>
                  <a:lnTo>
                    <a:pt x="4" y="64"/>
                  </a:lnTo>
                  <a:lnTo>
                    <a:pt x="0" y="65"/>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62" name="Freeform 2648"/>
            <p:cNvSpPr>
              <a:spLocks noEditPoints="1"/>
            </p:cNvSpPr>
            <p:nvPr/>
          </p:nvSpPr>
          <p:spPr bwMode="auto">
            <a:xfrm>
              <a:off x="6380163" y="5935663"/>
              <a:ext cx="71438" cy="769938"/>
            </a:xfrm>
            <a:custGeom>
              <a:avLst/>
              <a:gdLst>
                <a:gd name="T0" fmla="*/ 521 w 521"/>
                <a:gd name="T1" fmla="*/ 5615 h 5615"/>
                <a:gd name="T2" fmla="*/ 0 w 521"/>
                <a:gd name="T3" fmla="*/ 5615 h 5615"/>
                <a:gd name="T4" fmla="*/ 0 w 521"/>
                <a:gd name="T5" fmla="*/ 3560 h 5615"/>
                <a:gd name="T6" fmla="*/ 25 w 521"/>
                <a:gd name="T7" fmla="*/ 3554 h 5615"/>
                <a:gd name="T8" fmla="*/ 25 w 521"/>
                <a:gd name="T9" fmla="*/ 2817 h 5615"/>
                <a:gd name="T10" fmla="*/ 0 w 521"/>
                <a:gd name="T11" fmla="*/ 2823 h 5615"/>
                <a:gd name="T12" fmla="*/ 0 w 521"/>
                <a:gd name="T13" fmla="*/ 1554 h 5615"/>
                <a:gd name="T14" fmla="*/ 521 w 521"/>
                <a:gd name="T15" fmla="*/ 1317 h 5615"/>
                <a:gd name="T16" fmla="*/ 521 w 521"/>
                <a:gd name="T17" fmla="*/ 5615 h 5615"/>
                <a:gd name="T18" fmla="*/ 0 w 521"/>
                <a:gd name="T19" fmla="*/ 511 h 5615"/>
                <a:gd name="T20" fmla="*/ 0 w 521"/>
                <a:gd name="T21" fmla="*/ 320 h 5615"/>
                <a:gd name="T22" fmla="*/ 521 w 521"/>
                <a:gd name="T23" fmla="*/ 86 h 5615"/>
                <a:gd name="T24" fmla="*/ 521 w 521"/>
                <a:gd name="T25" fmla="*/ 285 h 5615"/>
                <a:gd name="T26" fmla="*/ 0 w 521"/>
                <a:gd name="T27" fmla="*/ 511 h 5615"/>
                <a:gd name="T28" fmla="*/ 0 w 521"/>
                <a:gd name="T29" fmla="*/ 265 h 5615"/>
                <a:gd name="T30" fmla="*/ 0 w 521"/>
                <a:gd name="T31" fmla="*/ 244 h 5615"/>
                <a:gd name="T32" fmla="*/ 521 w 521"/>
                <a:gd name="T33" fmla="*/ 0 h 5615"/>
                <a:gd name="T34" fmla="*/ 521 w 521"/>
                <a:gd name="T35" fmla="*/ 31 h 5615"/>
                <a:gd name="T36" fmla="*/ 0 w 521"/>
                <a:gd name="T37" fmla="*/ 265 h 5615"/>
                <a:gd name="T38" fmla="*/ 0 w 521"/>
                <a:gd name="T39" fmla="*/ 189 h 5615"/>
                <a:gd name="T40" fmla="*/ 0 w 521"/>
                <a:gd name="T41" fmla="*/ 170 h 5615"/>
                <a:gd name="T42" fmla="*/ 184 w 521"/>
                <a:gd name="T43" fmla="*/ 103 h 5615"/>
                <a:gd name="T44" fmla="*/ 0 w 521"/>
                <a:gd name="T45" fmla="*/ 189 h 5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1" h="5615">
                  <a:moveTo>
                    <a:pt x="521" y="5615"/>
                  </a:moveTo>
                  <a:lnTo>
                    <a:pt x="0" y="5615"/>
                  </a:lnTo>
                  <a:lnTo>
                    <a:pt x="0" y="3560"/>
                  </a:lnTo>
                  <a:lnTo>
                    <a:pt x="25" y="3554"/>
                  </a:lnTo>
                  <a:lnTo>
                    <a:pt x="25" y="2817"/>
                  </a:lnTo>
                  <a:lnTo>
                    <a:pt x="0" y="2823"/>
                  </a:lnTo>
                  <a:lnTo>
                    <a:pt x="0" y="1554"/>
                  </a:lnTo>
                  <a:lnTo>
                    <a:pt x="521" y="1317"/>
                  </a:lnTo>
                  <a:lnTo>
                    <a:pt x="521" y="5615"/>
                  </a:lnTo>
                  <a:moveTo>
                    <a:pt x="0" y="511"/>
                  </a:moveTo>
                  <a:lnTo>
                    <a:pt x="0" y="320"/>
                  </a:lnTo>
                  <a:lnTo>
                    <a:pt x="521" y="86"/>
                  </a:lnTo>
                  <a:lnTo>
                    <a:pt x="521" y="285"/>
                  </a:lnTo>
                  <a:lnTo>
                    <a:pt x="0" y="511"/>
                  </a:lnTo>
                  <a:moveTo>
                    <a:pt x="0" y="265"/>
                  </a:moveTo>
                  <a:lnTo>
                    <a:pt x="0" y="244"/>
                  </a:lnTo>
                  <a:lnTo>
                    <a:pt x="521" y="0"/>
                  </a:lnTo>
                  <a:lnTo>
                    <a:pt x="521" y="31"/>
                  </a:lnTo>
                  <a:lnTo>
                    <a:pt x="0" y="265"/>
                  </a:lnTo>
                  <a:moveTo>
                    <a:pt x="0" y="189"/>
                  </a:moveTo>
                  <a:lnTo>
                    <a:pt x="0" y="170"/>
                  </a:lnTo>
                  <a:lnTo>
                    <a:pt x="184" y="103"/>
                  </a:lnTo>
                  <a:lnTo>
                    <a:pt x="0" y="189"/>
                  </a:lnTo>
                </a:path>
              </a:pathLst>
            </a:custGeom>
            <a:solidFill>
              <a:srgbClr val="E8E7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63" name="Freeform 2649"/>
            <p:cNvSpPr>
              <a:spLocks/>
            </p:cNvSpPr>
            <p:nvPr/>
          </p:nvSpPr>
          <p:spPr bwMode="auto">
            <a:xfrm>
              <a:off x="6380163" y="5938838"/>
              <a:ext cx="71438" cy="39688"/>
            </a:xfrm>
            <a:custGeom>
              <a:avLst/>
              <a:gdLst>
                <a:gd name="T0" fmla="*/ 0 w 45"/>
                <a:gd name="T1" fmla="*/ 25 h 25"/>
                <a:gd name="T2" fmla="*/ 0 w 45"/>
                <a:gd name="T3" fmla="*/ 21 h 25"/>
                <a:gd name="T4" fmla="*/ 45 w 45"/>
                <a:gd name="T5" fmla="*/ 0 h 25"/>
                <a:gd name="T6" fmla="*/ 45 w 45"/>
                <a:gd name="T7" fmla="*/ 5 h 25"/>
                <a:gd name="T8" fmla="*/ 0 w 45"/>
                <a:gd name="T9" fmla="*/ 25 h 25"/>
              </a:gdLst>
              <a:ahLst/>
              <a:cxnLst>
                <a:cxn ang="0">
                  <a:pos x="T0" y="T1"/>
                </a:cxn>
                <a:cxn ang="0">
                  <a:pos x="T2" y="T3"/>
                </a:cxn>
                <a:cxn ang="0">
                  <a:pos x="T4" y="T5"/>
                </a:cxn>
                <a:cxn ang="0">
                  <a:pos x="T6" y="T7"/>
                </a:cxn>
                <a:cxn ang="0">
                  <a:pos x="T8" y="T9"/>
                </a:cxn>
              </a:cxnLst>
              <a:rect l="0" t="0" r="r" b="b"/>
              <a:pathLst>
                <a:path w="45" h="25">
                  <a:moveTo>
                    <a:pt x="0" y="25"/>
                  </a:moveTo>
                  <a:lnTo>
                    <a:pt x="0" y="21"/>
                  </a:lnTo>
                  <a:lnTo>
                    <a:pt x="45" y="0"/>
                  </a:lnTo>
                  <a:lnTo>
                    <a:pt x="45" y="5"/>
                  </a:lnTo>
                  <a:lnTo>
                    <a:pt x="0" y="25"/>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64" name="Freeform 2650"/>
            <p:cNvSpPr>
              <a:spLocks/>
            </p:cNvSpPr>
            <p:nvPr/>
          </p:nvSpPr>
          <p:spPr bwMode="auto">
            <a:xfrm>
              <a:off x="6380163" y="5932488"/>
              <a:ext cx="71438" cy="36513"/>
            </a:xfrm>
            <a:custGeom>
              <a:avLst/>
              <a:gdLst>
                <a:gd name="T0" fmla="*/ 0 w 45"/>
                <a:gd name="T1" fmla="*/ 23 h 23"/>
                <a:gd name="T2" fmla="*/ 0 w 45"/>
                <a:gd name="T3" fmla="*/ 18 h 23"/>
                <a:gd name="T4" fmla="*/ 16 w 45"/>
                <a:gd name="T5" fmla="*/ 11 h 23"/>
                <a:gd name="T6" fmla="*/ 45 w 45"/>
                <a:gd name="T7" fmla="*/ 0 h 23"/>
                <a:gd name="T8" fmla="*/ 45 w 45"/>
                <a:gd name="T9" fmla="*/ 2 h 23"/>
                <a:gd name="T10" fmla="*/ 0 w 45"/>
                <a:gd name="T11" fmla="*/ 23 h 23"/>
              </a:gdLst>
              <a:ahLst/>
              <a:cxnLst>
                <a:cxn ang="0">
                  <a:pos x="T0" y="T1"/>
                </a:cxn>
                <a:cxn ang="0">
                  <a:pos x="T2" y="T3"/>
                </a:cxn>
                <a:cxn ang="0">
                  <a:pos x="T4" y="T5"/>
                </a:cxn>
                <a:cxn ang="0">
                  <a:pos x="T6" y="T7"/>
                </a:cxn>
                <a:cxn ang="0">
                  <a:pos x="T8" y="T9"/>
                </a:cxn>
                <a:cxn ang="0">
                  <a:pos x="T10" y="T11"/>
                </a:cxn>
              </a:cxnLst>
              <a:rect l="0" t="0" r="r" b="b"/>
              <a:pathLst>
                <a:path w="45" h="23">
                  <a:moveTo>
                    <a:pt x="0" y="23"/>
                  </a:moveTo>
                  <a:lnTo>
                    <a:pt x="0" y="18"/>
                  </a:lnTo>
                  <a:lnTo>
                    <a:pt x="16" y="11"/>
                  </a:lnTo>
                  <a:lnTo>
                    <a:pt x="45" y="0"/>
                  </a:lnTo>
                  <a:lnTo>
                    <a:pt x="45" y="2"/>
                  </a:lnTo>
                  <a:lnTo>
                    <a:pt x="0" y="23"/>
                  </a:lnTo>
                  <a:close/>
                </a:path>
              </a:pathLst>
            </a:custGeom>
            <a:solidFill>
              <a:srgbClr val="CEC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65" name="Freeform 2651"/>
            <p:cNvSpPr>
              <a:spLocks/>
            </p:cNvSpPr>
            <p:nvPr/>
          </p:nvSpPr>
          <p:spPr bwMode="auto">
            <a:xfrm>
              <a:off x="6380163" y="6075363"/>
              <a:ext cx="71438" cy="73025"/>
            </a:xfrm>
            <a:custGeom>
              <a:avLst/>
              <a:gdLst>
                <a:gd name="T0" fmla="*/ 0 w 45"/>
                <a:gd name="T1" fmla="*/ 46 h 46"/>
                <a:gd name="T2" fmla="*/ 0 w 45"/>
                <a:gd name="T3" fmla="*/ 20 h 46"/>
                <a:gd name="T4" fmla="*/ 45 w 45"/>
                <a:gd name="T5" fmla="*/ 0 h 46"/>
                <a:gd name="T6" fmla="*/ 45 w 45"/>
                <a:gd name="T7" fmla="*/ 25 h 46"/>
                <a:gd name="T8" fmla="*/ 0 w 45"/>
                <a:gd name="T9" fmla="*/ 46 h 46"/>
              </a:gdLst>
              <a:ahLst/>
              <a:cxnLst>
                <a:cxn ang="0">
                  <a:pos x="T0" y="T1"/>
                </a:cxn>
                <a:cxn ang="0">
                  <a:pos x="T2" y="T3"/>
                </a:cxn>
                <a:cxn ang="0">
                  <a:pos x="T4" y="T5"/>
                </a:cxn>
                <a:cxn ang="0">
                  <a:pos x="T6" y="T7"/>
                </a:cxn>
                <a:cxn ang="0">
                  <a:pos x="T8" y="T9"/>
                </a:cxn>
              </a:cxnLst>
              <a:rect l="0" t="0" r="r" b="b"/>
              <a:pathLst>
                <a:path w="45" h="46">
                  <a:moveTo>
                    <a:pt x="0" y="46"/>
                  </a:moveTo>
                  <a:lnTo>
                    <a:pt x="0" y="20"/>
                  </a:lnTo>
                  <a:lnTo>
                    <a:pt x="45" y="0"/>
                  </a:lnTo>
                  <a:lnTo>
                    <a:pt x="45" y="25"/>
                  </a:lnTo>
                  <a:lnTo>
                    <a:pt x="0" y="46"/>
                  </a:lnTo>
                  <a:close/>
                </a:path>
              </a:pathLst>
            </a:custGeom>
            <a:solidFill>
              <a:srgbClr val="CFCE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66" name="Freeform 2652"/>
            <p:cNvSpPr>
              <a:spLocks/>
            </p:cNvSpPr>
            <p:nvPr/>
          </p:nvSpPr>
          <p:spPr bwMode="auto">
            <a:xfrm>
              <a:off x="6380163" y="5973763"/>
              <a:ext cx="71438" cy="73025"/>
            </a:xfrm>
            <a:custGeom>
              <a:avLst/>
              <a:gdLst>
                <a:gd name="T0" fmla="*/ 0 w 45"/>
                <a:gd name="T1" fmla="*/ 46 h 46"/>
                <a:gd name="T2" fmla="*/ 0 w 45"/>
                <a:gd name="T3" fmla="*/ 41 h 46"/>
                <a:gd name="T4" fmla="*/ 39 w 45"/>
                <a:gd name="T5" fmla="*/ 24 h 46"/>
                <a:gd name="T6" fmla="*/ 37 w 45"/>
                <a:gd name="T7" fmla="*/ 20 h 46"/>
                <a:gd name="T8" fmla="*/ 0 w 45"/>
                <a:gd name="T9" fmla="*/ 36 h 46"/>
                <a:gd name="T10" fmla="*/ 0 w 45"/>
                <a:gd name="T11" fmla="*/ 20 h 46"/>
                <a:gd name="T12" fmla="*/ 45 w 45"/>
                <a:gd name="T13" fmla="*/ 0 h 46"/>
                <a:gd name="T14" fmla="*/ 45 w 45"/>
                <a:gd name="T15" fmla="*/ 26 h 46"/>
                <a:gd name="T16" fmla="*/ 0 w 45"/>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6">
                  <a:moveTo>
                    <a:pt x="0" y="46"/>
                  </a:moveTo>
                  <a:lnTo>
                    <a:pt x="0" y="41"/>
                  </a:lnTo>
                  <a:lnTo>
                    <a:pt x="39" y="24"/>
                  </a:lnTo>
                  <a:lnTo>
                    <a:pt x="37" y="20"/>
                  </a:lnTo>
                  <a:lnTo>
                    <a:pt x="0" y="36"/>
                  </a:lnTo>
                  <a:lnTo>
                    <a:pt x="0" y="20"/>
                  </a:lnTo>
                  <a:lnTo>
                    <a:pt x="45" y="0"/>
                  </a:lnTo>
                  <a:lnTo>
                    <a:pt x="45" y="26"/>
                  </a:lnTo>
                  <a:lnTo>
                    <a:pt x="0" y="46"/>
                  </a:lnTo>
                  <a:close/>
                </a:path>
              </a:pathLst>
            </a:custGeom>
            <a:solidFill>
              <a:srgbClr val="CFCE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67" name="Freeform 2653"/>
            <p:cNvSpPr>
              <a:spLocks/>
            </p:cNvSpPr>
            <p:nvPr/>
          </p:nvSpPr>
          <p:spPr bwMode="auto">
            <a:xfrm>
              <a:off x="6380163" y="6005513"/>
              <a:ext cx="61913" cy="33338"/>
            </a:xfrm>
            <a:custGeom>
              <a:avLst/>
              <a:gdLst>
                <a:gd name="T0" fmla="*/ 0 w 39"/>
                <a:gd name="T1" fmla="*/ 21 h 21"/>
                <a:gd name="T2" fmla="*/ 0 w 39"/>
                <a:gd name="T3" fmla="*/ 16 h 21"/>
                <a:gd name="T4" fmla="*/ 37 w 39"/>
                <a:gd name="T5" fmla="*/ 0 h 21"/>
                <a:gd name="T6" fmla="*/ 39 w 39"/>
                <a:gd name="T7" fmla="*/ 4 h 21"/>
                <a:gd name="T8" fmla="*/ 0 w 39"/>
                <a:gd name="T9" fmla="*/ 21 h 21"/>
              </a:gdLst>
              <a:ahLst/>
              <a:cxnLst>
                <a:cxn ang="0">
                  <a:pos x="T0" y="T1"/>
                </a:cxn>
                <a:cxn ang="0">
                  <a:pos x="T2" y="T3"/>
                </a:cxn>
                <a:cxn ang="0">
                  <a:pos x="T4" y="T5"/>
                </a:cxn>
                <a:cxn ang="0">
                  <a:pos x="T6" y="T7"/>
                </a:cxn>
                <a:cxn ang="0">
                  <a:pos x="T8" y="T9"/>
                </a:cxn>
              </a:cxnLst>
              <a:rect l="0" t="0" r="r" b="b"/>
              <a:pathLst>
                <a:path w="39" h="21">
                  <a:moveTo>
                    <a:pt x="0" y="21"/>
                  </a:moveTo>
                  <a:lnTo>
                    <a:pt x="0" y="16"/>
                  </a:lnTo>
                  <a:lnTo>
                    <a:pt x="37" y="0"/>
                  </a:lnTo>
                  <a:lnTo>
                    <a:pt x="39" y="4"/>
                  </a:lnTo>
                  <a:lnTo>
                    <a:pt x="0" y="21"/>
                  </a:lnTo>
                  <a:close/>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68" name="Freeform 2654"/>
            <p:cNvSpPr>
              <a:spLocks/>
            </p:cNvSpPr>
            <p:nvPr/>
          </p:nvSpPr>
          <p:spPr bwMode="auto">
            <a:xfrm>
              <a:off x="6380163" y="6015038"/>
              <a:ext cx="71438" cy="92075"/>
            </a:xfrm>
            <a:custGeom>
              <a:avLst/>
              <a:gdLst>
                <a:gd name="T0" fmla="*/ 0 w 45"/>
                <a:gd name="T1" fmla="*/ 58 h 58"/>
                <a:gd name="T2" fmla="*/ 0 w 45"/>
                <a:gd name="T3" fmla="*/ 48 h 58"/>
                <a:gd name="T4" fmla="*/ 13 w 45"/>
                <a:gd name="T5" fmla="*/ 43 h 58"/>
                <a:gd name="T6" fmla="*/ 11 w 45"/>
                <a:gd name="T7" fmla="*/ 39 h 58"/>
                <a:gd name="T8" fmla="*/ 0 w 45"/>
                <a:gd name="T9" fmla="*/ 43 h 58"/>
                <a:gd name="T10" fmla="*/ 0 w 45"/>
                <a:gd name="T11" fmla="*/ 20 h 58"/>
                <a:gd name="T12" fmla="*/ 45 w 45"/>
                <a:gd name="T13" fmla="*/ 0 h 58"/>
                <a:gd name="T14" fmla="*/ 45 w 45"/>
                <a:gd name="T15" fmla="*/ 38 h 58"/>
                <a:gd name="T16" fmla="*/ 0 w 45"/>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8">
                  <a:moveTo>
                    <a:pt x="0" y="58"/>
                  </a:moveTo>
                  <a:lnTo>
                    <a:pt x="0" y="48"/>
                  </a:lnTo>
                  <a:lnTo>
                    <a:pt x="13" y="43"/>
                  </a:lnTo>
                  <a:lnTo>
                    <a:pt x="11" y="39"/>
                  </a:lnTo>
                  <a:lnTo>
                    <a:pt x="0" y="43"/>
                  </a:lnTo>
                  <a:lnTo>
                    <a:pt x="0" y="20"/>
                  </a:lnTo>
                  <a:lnTo>
                    <a:pt x="45" y="0"/>
                  </a:lnTo>
                  <a:lnTo>
                    <a:pt x="45" y="38"/>
                  </a:lnTo>
                  <a:lnTo>
                    <a:pt x="0" y="58"/>
                  </a:lnTo>
                  <a:close/>
                </a:path>
              </a:pathLst>
            </a:custGeom>
            <a:solidFill>
              <a:srgbClr val="B8B7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69" name="Freeform 2655"/>
            <p:cNvSpPr>
              <a:spLocks/>
            </p:cNvSpPr>
            <p:nvPr/>
          </p:nvSpPr>
          <p:spPr bwMode="auto">
            <a:xfrm>
              <a:off x="6380163" y="6076950"/>
              <a:ext cx="20638" cy="14288"/>
            </a:xfrm>
            <a:custGeom>
              <a:avLst/>
              <a:gdLst>
                <a:gd name="T0" fmla="*/ 0 w 13"/>
                <a:gd name="T1" fmla="*/ 9 h 9"/>
                <a:gd name="T2" fmla="*/ 0 w 13"/>
                <a:gd name="T3" fmla="*/ 4 h 9"/>
                <a:gd name="T4" fmla="*/ 11 w 13"/>
                <a:gd name="T5" fmla="*/ 0 h 9"/>
                <a:gd name="T6" fmla="*/ 13 w 13"/>
                <a:gd name="T7" fmla="*/ 4 h 9"/>
                <a:gd name="T8" fmla="*/ 0 w 13"/>
                <a:gd name="T9" fmla="*/ 9 h 9"/>
              </a:gdLst>
              <a:ahLst/>
              <a:cxnLst>
                <a:cxn ang="0">
                  <a:pos x="T0" y="T1"/>
                </a:cxn>
                <a:cxn ang="0">
                  <a:pos x="T2" y="T3"/>
                </a:cxn>
                <a:cxn ang="0">
                  <a:pos x="T4" y="T5"/>
                </a:cxn>
                <a:cxn ang="0">
                  <a:pos x="T6" y="T7"/>
                </a:cxn>
                <a:cxn ang="0">
                  <a:pos x="T8" y="T9"/>
                </a:cxn>
              </a:cxnLst>
              <a:rect l="0" t="0" r="r" b="b"/>
              <a:pathLst>
                <a:path w="13" h="9">
                  <a:moveTo>
                    <a:pt x="0" y="9"/>
                  </a:moveTo>
                  <a:lnTo>
                    <a:pt x="0" y="4"/>
                  </a:lnTo>
                  <a:lnTo>
                    <a:pt x="11" y="0"/>
                  </a:lnTo>
                  <a:lnTo>
                    <a:pt x="13" y="4"/>
                  </a:lnTo>
                  <a:lnTo>
                    <a:pt x="0" y="9"/>
                  </a:lnTo>
                  <a:close/>
                </a:path>
              </a:pathLst>
            </a:custGeom>
            <a:solidFill>
              <a:srgbClr val="A1A1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70" name="Freeform 2656"/>
            <p:cNvSpPr>
              <a:spLocks/>
            </p:cNvSpPr>
            <p:nvPr/>
          </p:nvSpPr>
          <p:spPr bwMode="auto">
            <a:xfrm>
              <a:off x="6380163" y="6321425"/>
              <a:ext cx="3175" cy="101600"/>
            </a:xfrm>
            <a:custGeom>
              <a:avLst/>
              <a:gdLst>
                <a:gd name="T0" fmla="*/ 0 w 2"/>
                <a:gd name="T1" fmla="*/ 64 h 64"/>
                <a:gd name="T2" fmla="*/ 0 w 2"/>
                <a:gd name="T3" fmla="*/ 1 h 64"/>
                <a:gd name="T4" fmla="*/ 2 w 2"/>
                <a:gd name="T5" fmla="*/ 0 h 64"/>
                <a:gd name="T6" fmla="*/ 2 w 2"/>
                <a:gd name="T7" fmla="*/ 64 h 64"/>
                <a:gd name="T8" fmla="*/ 0 w 2"/>
                <a:gd name="T9" fmla="*/ 64 h 64"/>
              </a:gdLst>
              <a:ahLst/>
              <a:cxnLst>
                <a:cxn ang="0">
                  <a:pos x="T0" y="T1"/>
                </a:cxn>
                <a:cxn ang="0">
                  <a:pos x="T2" y="T3"/>
                </a:cxn>
                <a:cxn ang="0">
                  <a:pos x="T4" y="T5"/>
                </a:cxn>
                <a:cxn ang="0">
                  <a:pos x="T6" y="T7"/>
                </a:cxn>
                <a:cxn ang="0">
                  <a:pos x="T8" y="T9"/>
                </a:cxn>
              </a:cxnLst>
              <a:rect l="0" t="0" r="r" b="b"/>
              <a:pathLst>
                <a:path w="2" h="64">
                  <a:moveTo>
                    <a:pt x="0" y="64"/>
                  </a:moveTo>
                  <a:lnTo>
                    <a:pt x="0" y="1"/>
                  </a:lnTo>
                  <a:lnTo>
                    <a:pt x="2" y="0"/>
                  </a:lnTo>
                  <a:lnTo>
                    <a:pt x="2" y="64"/>
                  </a:lnTo>
                  <a:lnTo>
                    <a:pt x="0" y="64"/>
                  </a:lnTo>
                  <a:close/>
                </a:path>
              </a:pathLst>
            </a:custGeom>
            <a:solidFill>
              <a:srgbClr val="CFCE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pic>
        <p:nvPicPr>
          <p:cNvPr id="2673" name="Picture 2" descr="C:\Users\clinton.p\APPDATA\LOCAL\TEMP\wz3610\rmc images\logos\rmc logos\concrete logo.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963150" y="145035"/>
            <a:ext cx="2056838" cy="779656"/>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0"/>
          <p:cNvGrpSpPr/>
          <p:nvPr/>
        </p:nvGrpSpPr>
        <p:grpSpPr>
          <a:xfrm>
            <a:off x="273169" y="1425797"/>
            <a:ext cx="8944136" cy="739010"/>
            <a:chOff x="273169" y="1425797"/>
            <a:chExt cx="8944136" cy="739010"/>
          </a:xfrm>
        </p:grpSpPr>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73169" y="1427894"/>
              <a:ext cx="1538227" cy="734817"/>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123479" y="1426472"/>
              <a:ext cx="1547805" cy="737661"/>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983367" y="1428905"/>
              <a:ext cx="1535975" cy="732795"/>
            </a:xfrm>
            <a:prstGeom prst="rect">
              <a:avLst/>
            </a:prstGeom>
          </p:spPr>
        </p:pic>
        <p:pic>
          <p:nvPicPr>
            <p:cNvPr id="12" name="Picture 1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831425" y="1425797"/>
              <a:ext cx="1546586" cy="739010"/>
            </a:xfrm>
            <a:prstGeom prst="rect">
              <a:avLst/>
            </a:prstGeom>
          </p:spPr>
        </p:pic>
        <p:pic>
          <p:nvPicPr>
            <p:cNvPr id="10" name="Picture 9"/>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690094" y="1438577"/>
              <a:ext cx="1527211" cy="713451"/>
            </a:xfrm>
            <a:prstGeom prst="rect">
              <a:avLst/>
            </a:prstGeom>
          </p:spPr>
        </p:pic>
      </p:grpSp>
      <p:grpSp>
        <p:nvGrpSpPr>
          <p:cNvPr id="28" name="Group 21"/>
          <p:cNvGrpSpPr/>
          <p:nvPr/>
        </p:nvGrpSpPr>
        <p:grpSpPr>
          <a:xfrm>
            <a:off x="269540" y="2824473"/>
            <a:ext cx="7111998" cy="738158"/>
            <a:chOff x="269540" y="2603090"/>
            <a:chExt cx="7111998" cy="738158"/>
          </a:xfrm>
        </p:grpSpPr>
        <p:pic>
          <p:nvPicPr>
            <p:cNvPr id="14" name="Picture 13"/>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131614" y="2603311"/>
              <a:ext cx="1545694" cy="737717"/>
            </a:xfrm>
            <a:prstGeom prst="rect">
              <a:avLst/>
            </a:prstGeom>
          </p:spPr>
        </p:pic>
        <p:pic>
          <p:nvPicPr>
            <p:cNvPr id="15" name="Picture 14"/>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269540" y="2603090"/>
              <a:ext cx="1545484" cy="738158"/>
            </a:xfrm>
            <a:prstGeom prst="rect">
              <a:avLst/>
            </a:prstGeom>
          </p:spPr>
        </p:pic>
        <p:pic>
          <p:nvPicPr>
            <p:cNvPr id="16" name="Picture 15"/>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993898" y="2611923"/>
              <a:ext cx="1542779" cy="720492"/>
            </a:xfrm>
            <a:prstGeom prst="rect">
              <a:avLst/>
            </a:prstGeom>
          </p:spPr>
        </p:pic>
        <p:pic>
          <p:nvPicPr>
            <p:cNvPr id="17" name="Picture 16"/>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853266" y="2615027"/>
              <a:ext cx="1528272" cy="714284"/>
            </a:xfrm>
            <a:prstGeom prst="rect">
              <a:avLst/>
            </a:prstGeom>
          </p:spPr>
        </p:pic>
      </p:grpSp>
      <p:grpSp>
        <p:nvGrpSpPr>
          <p:cNvPr id="29" name="Group 22"/>
          <p:cNvGrpSpPr/>
          <p:nvPr/>
        </p:nvGrpSpPr>
        <p:grpSpPr>
          <a:xfrm>
            <a:off x="285075" y="4222297"/>
            <a:ext cx="7098071" cy="716143"/>
            <a:chOff x="285075" y="3855869"/>
            <a:chExt cx="7098071" cy="716143"/>
          </a:xfrm>
        </p:grpSpPr>
        <p:pic>
          <p:nvPicPr>
            <p:cNvPr id="3" name="Picture 2"/>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3991456" y="3858658"/>
              <a:ext cx="1519561" cy="710565"/>
            </a:xfrm>
            <a:prstGeom prst="rect">
              <a:avLst/>
            </a:prstGeom>
          </p:spPr>
        </p:pic>
        <p:pic>
          <p:nvPicPr>
            <p:cNvPr id="11" name="Picture 10"/>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2140133" y="3861077"/>
              <a:ext cx="1510680" cy="705727"/>
            </a:xfrm>
            <a:prstGeom prst="rect">
              <a:avLst/>
            </a:prstGeom>
          </p:spPr>
        </p:pic>
        <p:pic>
          <p:nvPicPr>
            <p:cNvPr id="13" name="Picture 12"/>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285075" y="3860318"/>
              <a:ext cx="1514415" cy="707245"/>
            </a:xfrm>
            <a:prstGeom prst="rect">
              <a:avLst/>
            </a:prstGeom>
          </p:spPr>
        </p:pic>
        <p:pic>
          <p:nvPicPr>
            <p:cNvPr id="4" name="Picture 3"/>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5851659" y="3855869"/>
              <a:ext cx="1531487" cy="716143"/>
            </a:xfrm>
            <a:prstGeom prst="rect">
              <a:avLst/>
            </a:prstGeom>
          </p:spPr>
        </p:pic>
      </p:grpSp>
      <p:grpSp>
        <p:nvGrpSpPr>
          <p:cNvPr id="30" name="Group 23"/>
          <p:cNvGrpSpPr/>
          <p:nvPr/>
        </p:nvGrpSpPr>
        <p:grpSpPr>
          <a:xfrm>
            <a:off x="269033" y="5598105"/>
            <a:ext cx="5252192" cy="736859"/>
            <a:chOff x="269033" y="5469769"/>
            <a:chExt cx="5252192" cy="736859"/>
          </a:xfrm>
        </p:grpSpPr>
        <p:pic>
          <p:nvPicPr>
            <p:cNvPr id="2" name="Picture 1"/>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3992405" y="5473255"/>
              <a:ext cx="1528820" cy="729887"/>
            </a:xfrm>
            <a:prstGeom prst="rect">
              <a:avLst/>
            </a:prstGeom>
          </p:spPr>
        </p:pic>
        <p:pic>
          <p:nvPicPr>
            <p:cNvPr id="5" name="Picture 4"/>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269033" y="5476937"/>
              <a:ext cx="1546499" cy="722523"/>
            </a:xfrm>
            <a:prstGeom prst="rect">
              <a:avLst/>
            </a:prstGeom>
          </p:spPr>
        </p:pic>
        <p:pic>
          <p:nvPicPr>
            <p:cNvPr id="6" name="Picture 5"/>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2132928" y="5469769"/>
              <a:ext cx="1542081" cy="736859"/>
            </a:xfrm>
            <a:prstGeom prst="rect">
              <a:avLst/>
            </a:prstGeom>
          </p:spPr>
        </p:pic>
      </p:grpSp>
    </p:spTree>
    <p:extLst>
      <p:ext uri="{BB962C8B-B14F-4D97-AF65-F5344CB8AC3E}">
        <p14:creationId xmlns:p14="http://schemas.microsoft.com/office/powerpoint/2010/main" val="37362107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Users\clinton.p\APPDATA\LOCAL\TEMP\wzac59\rmc images\hypercon\Free flow (1).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5671167" y="1"/>
            <a:ext cx="6520833" cy="6858000"/>
          </a:xfrm>
          <a:prstGeom prst="rect">
            <a:avLst/>
          </a:prstGeom>
          <a:noFill/>
          <a:extLst>
            <a:ext uri="{909E8E84-426E-40DD-AFC4-6F175D3DCCD1}">
              <a14:hiddenFill xmlns:a14="http://schemas.microsoft.com/office/drawing/2010/main">
                <a:solidFill>
                  <a:srgbClr val="FFFFFF"/>
                </a:solidFill>
              </a14:hiddenFill>
            </a:ext>
          </a:extLst>
        </p:spPr>
      </p:pic>
      <p:sp>
        <p:nvSpPr>
          <p:cNvPr id="862" name="Parallelogram 861"/>
          <p:cNvSpPr/>
          <p:nvPr/>
        </p:nvSpPr>
        <p:spPr>
          <a:xfrm>
            <a:off x="225162" y="1"/>
            <a:ext cx="584535" cy="982319"/>
          </a:xfrm>
          <a:prstGeom prst="parallelogram">
            <a:avLst>
              <a:gd name="adj" fmla="val 65707"/>
            </a:avLst>
          </a:prstGeom>
          <a:solidFill>
            <a:srgbClr val="131516"/>
          </a:solidFill>
          <a:ln w="12700" cap="flat" cmpd="sng" algn="ctr">
            <a:noFill/>
            <a:prstDash val="solid"/>
            <a:miter lim="800000"/>
          </a:ln>
          <a:effectLst/>
        </p:spPr>
        <p:txBody>
          <a:bodyPr lIns="91435" tIns="45718" rIns="91435" bIns="45718" rtlCol="0" anchor="ctr"/>
          <a:lstStyle/>
          <a:p>
            <a:pPr algn="ctr">
              <a:defRPr/>
            </a:pPr>
            <a:endParaRPr lang="en-GB" kern="0">
              <a:solidFill>
                <a:prstClr val="white"/>
              </a:solidFill>
              <a:latin typeface="Open Sans Light"/>
            </a:endParaRPr>
          </a:p>
        </p:txBody>
      </p:sp>
      <p:sp>
        <p:nvSpPr>
          <p:cNvPr id="2" name="Rectangle 1"/>
          <p:cNvSpPr/>
          <p:nvPr/>
        </p:nvSpPr>
        <p:spPr>
          <a:xfrm>
            <a:off x="6571666" y="331263"/>
            <a:ext cx="5207096" cy="1131075"/>
          </a:xfrm>
          <a:prstGeom prst="rect">
            <a:avLst/>
          </a:prstGeom>
        </p:spPr>
        <p:txBody>
          <a:bodyPr wrap="square" lIns="91435" tIns="45718" rIns="91435" bIns="45718">
            <a:spAutoFit/>
          </a:bodyPr>
          <a:lstStyle/>
          <a:p>
            <a:pPr>
              <a:lnSpc>
                <a:spcPct val="125000"/>
              </a:lnSpc>
            </a:pPr>
            <a:r>
              <a:rPr lang="en-IN" dirty="0">
                <a:solidFill>
                  <a:schemeClr val="tx1">
                    <a:lumMod val="85000"/>
                    <a:lumOff val="15000"/>
                  </a:schemeClr>
                </a:solidFill>
              </a:rPr>
              <a:t>A Self Compacting Concrete designed to flow freely irrespective of the dense reinforcement and complexity of the structure</a:t>
            </a:r>
          </a:p>
        </p:txBody>
      </p:sp>
      <p:pic>
        <p:nvPicPr>
          <p:cNvPr id="11" name="Picture 1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00332" y="186126"/>
            <a:ext cx="1700263" cy="811489"/>
          </a:xfrm>
          <a:prstGeom prst="rect">
            <a:avLst/>
          </a:prstGeom>
        </p:spPr>
      </p:pic>
      <p:grpSp>
        <p:nvGrpSpPr>
          <p:cNvPr id="3" name="Group 13"/>
          <p:cNvGrpSpPr/>
          <p:nvPr/>
        </p:nvGrpSpPr>
        <p:grpSpPr>
          <a:xfrm>
            <a:off x="0" y="6731209"/>
            <a:ext cx="12192000" cy="136478"/>
            <a:chOff x="0" y="6744272"/>
            <a:chExt cx="12192000" cy="136478"/>
          </a:xfrm>
        </p:grpSpPr>
        <p:sp>
          <p:nvSpPr>
            <p:cNvPr id="17" name="Rectangle 16"/>
            <p:cNvSpPr/>
            <p:nvPr/>
          </p:nvSpPr>
          <p:spPr>
            <a:xfrm>
              <a:off x="0" y="6744272"/>
              <a:ext cx="12192000" cy="136478"/>
            </a:xfrm>
            <a:prstGeom prst="rect">
              <a:avLst/>
            </a:prstGeom>
            <a:solidFill>
              <a:schemeClr val="accent1"/>
            </a:solidFill>
            <a:ln w="12700" cap="flat" cmpd="sng" algn="ctr">
              <a:noFill/>
              <a:prstDash val="solid"/>
              <a:miter lim="800000"/>
            </a:ln>
            <a:effectLst/>
          </p:spPr>
          <p:txBody>
            <a:bodyPr rtlCol="0" anchor="ctr"/>
            <a:lstStyle/>
            <a:p>
              <a:pPr algn="ctr">
                <a:defRPr/>
              </a:pPr>
              <a:endParaRPr lang="en-GB" kern="0">
                <a:solidFill>
                  <a:prstClr val="white"/>
                </a:solidFill>
                <a:latin typeface="Open Sans Light"/>
              </a:endParaRPr>
            </a:p>
          </p:txBody>
        </p:sp>
        <p:sp>
          <p:nvSpPr>
            <p:cNvPr id="18" name="Parallelogram 17"/>
            <p:cNvSpPr/>
            <p:nvPr/>
          </p:nvSpPr>
          <p:spPr>
            <a:xfrm>
              <a:off x="10198753" y="6744272"/>
              <a:ext cx="1512000" cy="136478"/>
            </a:xfrm>
            <a:prstGeom prst="parallelogram">
              <a:avLst>
                <a:gd name="adj" fmla="val 41281"/>
              </a:avLst>
            </a:prstGeom>
            <a:solidFill>
              <a:schemeClr val="accent2"/>
            </a:solidFill>
            <a:ln w="12700" cap="flat" cmpd="sng" algn="ctr">
              <a:noFill/>
              <a:prstDash val="solid"/>
              <a:miter lim="800000"/>
            </a:ln>
            <a:effectLst/>
          </p:spPr>
          <p:txBody>
            <a:bodyPr rtlCol="0" anchor="ctr"/>
            <a:lstStyle/>
            <a:p>
              <a:pPr algn="ctr">
                <a:defRPr/>
              </a:pPr>
              <a:endParaRPr lang="en-GB" kern="0">
                <a:solidFill>
                  <a:prstClr val="white"/>
                </a:solidFill>
                <a:latin typeface="Open Sans Light"/>
              </a:endParaRPr>
            </a:p>
          </p:txBody>
        </p:sp>
        <p:sp>
          <p:nvSpPr>
            <p:cNvPr id="19" name="Parallelogram 18"/>
            <p:cNvSpPr/>
            <p:nvPr/>
          </p:nvSpPr>
          <p:spPr>
            <a:xfrm>
              <a:off x="199489" y="6744272"/>
              <a:ext cx="144000" cy="136478"/>
            </a:xfrm>
            <a:prstGeom prst="parallelogram">
              <a:avLst>
                <a:gd name="adj" fmla="val 41281"/>
              </a:avLst>
            </a:prstGeom>
            <a:solidFill>
              <a:schemeClr val="accent2"/>
            </a:solidFill>
            <a:ln w="12700" cap="flat" cmpd="sng" algn="ctr">
              <a:noFill/>
              <a:prstDash val="solid"/>
              <a:miter lim="800000"/>
            </a:ln>
            <a:effectLst/>
          </p:spPr>
          <p:txBody>
            <a:bodyPr rtlCol="0" anchor="ctr"/>
            <a:lstStyle/>
            <a:p>
              <a:pPr algn="ctr">
                <a:defRPr/>
              </a:pPr>
              <a:endParaRPr lang="en-GB" kern="0">
                <a:solidFill>
                  <a:prstClr val="white"/>
                </a:solidFill>
                <a:latin typeface="Open Sans Light"/>
              </a:endParaRPr>
            </a:p>
          </p:txBody>
        </p:sp>
        <p:sp>
          <p:nvSpPr>
            <p:cNvPr id="20" name="Parallelogram 19"/>
            <p:cNvSpPr/>
            <p:nvPr/>
          </p:nvSpPr>
          <p:spPr>
            <a:xfrm>
              <a:off x="351889" y="6744272"/>
              <a:ext cx="144000" cy="136478"/>
            </a:xfrm>
            <a:prstGeom prst="parallelogram">
              <a:avLst>
                <a:gd name="adj" fmla="val 41281"/>
              </a:avLst>
            </a:prstGeom>
            <a:solidFill>
              <a:schemeClr val="accent2"/>
            </a:solidFill>
            <a:ln w="12700" cap="flat" cmpd="sng" algn="ctr">
              <a:noFill/>
              <a:prstDash val="solid"/>
              <a:miter lim="800000"/>
            </a:ln>
            <a:effectLst/>
          </p:spPr>
          <p:txBody>
            <a:bodyPr rtlCol="0" anchor="ctr"/>
            <a:lstStyle/>
            <a:p>
              <a:pPr algn="ctr">
                <a:defRPr/>
              </a:pPr>
              <a:endParaRPr lang="en-GB" kern="0">
                <a:solidFill>
                  <a:prstClr val="white"/>
                </a:solidFill>
                <a:latin typeface="Open Sans Light"/>
              </a:endParaRPr>
            </a:p>
          </p:txBody>
        </p:sp>
      </p:grpSp>
      <p:sp>
        <p:nvSpPr>
          <p:cNvPr id="4" name="Rectangle 3"/>
          <p:cNvSpPr/>
          <p:nvPr/>
        </p:nvSpPr>
        <p:spPr>
          <a:xfrm>
            <a:off x="189182" y="1280159"/>
            <a:ext cx="2427409" cy="1209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dirty="0">
                <a:solidFill>
                  <a:schemeClr val="accent2"/>
                </a:solidFill>
              </a:rPr>
              <a:t>M60 Freeflow in deck slab of Cable Stayed Bridge for Mumbai Metro over Western Express Highway</a:t>
            </a:r>
          </a:p>
        </p:txBody>
      </p:sp>
      <p:pic>
        <p:nvPicPr>
          <p:cNvPr id="2050" name="Picture 2" descr="D:\E2LCxe8.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796537" y="922117"/>
            <a:ext cx="2760201" cy="1833234"/>
          </a:xfrm>
          <a:prstGeom prst="rect">
            <a:avLst/>
          </a:prstGeom>
          <a:noFill/>
          <a:extLst>
            <a:ext uri="{909E8E84-426E-40DD-AFC4-6F175D3DCCD1}">
              <a14:hiddenFill xmlns:a14="http://schemas.microsoft.com/office/drawing/2010/main">
                <a:solidFill>
                  <a:srgbClr val="FFFFFF"/>
                </a:solidFill>
              </a14:hiddenFill>
            </a:ext>
          </a:extLst>
        </p:spPr>
      </p:pic>
      <p:pic>
        <p:nvPicPr>
          <p:cNvPr id="15" name="Successful SCC pour 1 - Lakhani 27122007036 (6).mp4">
            <a:hlinkClick r:id="" action="ppaction://media"/>
          </p:cNvPr>
          <p:cNvPicPr>
            <a:picLocks noRot="1" noChangeAspect="1"/>
          </p:cNvPicPr>
          <p:nvPr>
            <a:videoFile r:link="rId1"/>
          </p:nvPr>
        </p:nvPicPr>
        <p:blipFill>
          <a:blip r:embed="rId7"/>
          <a:stretch>
            <a:fillRect/>
          </a:stretch>
        </p:blipFill>
        <p:spPr>
          <a:xfrm>
            <a:off x="323555" y="3446586"/>
            <a:ext cx="4853355" cy="2913681"/>
          </a:xfrm>
          <a:prstGeom prst="rect">
            <a:avLst/>
          </a:prstGeom>
        </p:spPr>
      </p:pic>
    </p:spTree>
    <p:extLst>
      <p:ext uri="{BB962C8B-B14F-4D97-AF65-F5344CB8AC3E}">
        <p14:creationId xmlns:p14="http://schemas.microsoft.com/office/powerpoint/2010/main" val="245592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2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mute="1">
                <p:cTn id="12" fill="hold" display="0">
                  <p:stCondLst>
                    <p:cond delay="indefinite"/>
                  </p:stCondLst>
                  <p:endCondLst>
                    <p:cond evt="onNext" delay="0">
                      <p:tgtEl>
                        <p:sldTgt/>
                      </p:tgtEl>
                    </p:cond>
                    <p:cond evt="onPrev" delay="0">
                      <p:tgtEl>
                        <p:sldTgt/>
                      </p:tgtEl>
                    </p:cond>
                  </p:endCondLst>
                </p:cTn>
                <p:tgtEl>
                  <p:spTgt spid="15"/>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clinton.p\APPDATA\LOCAL\TEMP\wz34d9\rmc images\hypercon\shutterstock_270473453.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5678905" y="1"/>
            <a:ext cx="6529137" cy="6843993"/>
          </a:xfrm>
          <a:prstGeom prst="rect">
            <a:avLst/>
          </a:prstGeom>
          <a:noFill/>
          <a:extLst>
            <a:ext uri="{909E8E84-426E-40DD-AFC4-6F175D3DCCD1}">
              <a14:hiddenFill xmlns:a14="http://schemas.microsoft.com/office/drawing/2010/main">
                <a:solidFill>
                  <a:srgbClr val="FFFFFF"/>
                </a:solidFill>
              </a14:hiddenFill>
            </a:ext>
          </a:extLst>
        </p:spPr>
      </p:pic>
      <p:sp>
        <p:nvSpPr>
          <p:cNvPr id="862" name="Parallelogram 861"/>
          <p:cNvSpPr/>
          <p:nvPr/>
        </p:nvSpPr>
        <p:spPr>
          <a:xfrm>
            <a:off x="225162" y="1"/>
            <a:ext cx="584535" cy="982319"/>
          </a:xfrm>
          <a:prstGeom prst="parallelogram">
            <a:avLst>
              <a:gd name="adj" fmla="val 65707"/>
            </a:avLst>
          </a:prstGeom>
          <a:solidFill>
            <a:srgbClr val="131516"/>
          </a:solidFill>
          <a:ln w="12700" cap="flat" cmpd="sng" algn="ctr">
            <a:noFill/>
            <a:prstDash val="solid"/>
            <a:miter lim="800000"/>
          </a:ln>
          <a:effectLst/>
        </p:spPr>
        <p:txBody>
          <a:bodyPr lIns="91435" tIns="45718" rIns="91435" bIns="45718" rtlCol="0" anchor="ctr"/>
          <a:lstStyle/>
          <a:p>
            <a:pPr algn="ctr">
              <a:defRPr/>
            </a:pPr>
            <a:endParaRPr lang="en-GB" kern="0" dirty="0">
              <a:solidFill>
                <a:prstClr val="white"/>
              </a:solidFill>
              <a:latin typeface="Open Sans Light"/>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94416" y="183570"/>
            <a:ext cx="1692050" cy="808299"/>
          </a:xfrm>
          <a:prstGeom prst="rect">
            <a:avLst/>
          </a:prstGeom>
        </p:spPr>
      </p:pic>
      <p:pic>
        <p:nvPicPr>
          <p:cNvPr id="11" name="Picture 2" descr="C:\Users\clinton.p\APPDATA\LOCAL\TEMP\wz3610\rmc images\logos\rmc logos\concrete logo.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000726" y="164085"/>
            <a:ext cx="2019262" cy="76541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1"/>
          <p:cNvGrpSpPr/>
          <p:nvPr/>
        </p:nvGrpSpPr>
        <p:grpSpPr>
          <a:xfrm>
            <a:off x="0" y="6731209"/>
            <a:ext cx="12192000" cy="136478"/>
            <a:chOff x="0" y="6744272"/>
            <a:chExt cx="12192000" cy="136478"/>
          </a:xfrm>
        </p:grpSpPr>
        <p:sp>
          <p:nvSpPr>
            <p:cNvPr id="13" name="Rectangle 12"/>
            <p:cNvSpPr/>
            <p:nvPr/>
          </p:nvSpPr>
          <p:spPr>
            <a:xfrm>
              <a:off x="0" y="6744272"/>
              <a:ext cx="12192000" cy="136478"/>
            </a:xfrm>
            <a:prstGeom prst="rect">
              <a:avLst/>
            </a:prstGeom>
            <a:solidFill>
              <a:schemeClr val="accent1"/>
            </a:solidFill>
            <a:ln w="12700" cap="flat" cmpd="sng" algn="ctr">
              <a:noFill/>
              <a:prstDash val="solid"/>
              <a:miter lim="800000"/>
            </a:ln>
            <a:effectLst/>
          </p:spPr>
          <p:txBody>
            <a:bodyPr rtlCol="0" anchor="ctr"/>
            <a:lstStyle/>
            <a:p>
              <a:pPr algn="ctr">
                <a:defRPr/>
              </a:pPr>
              <a:endParaRPr lang="en-GB" kern="0" dirty="0">
                <a:solidFill>
                  <a:prstClr val="white"/>
                </a:solidFill>
                <a:latin typeface="Open Sans Light"/>
              </a:endParaRPr>
            </a:p>
          </p:txBody>
        </p:sp>
        <p:sp>
          <p:nvSpPr>
            <p:cNvPr id="14" name="Parallelogram 13"/>
            <p:cNvSpPr/>
            <p:nvPr/>
          </p:nvSpPr>
          <p:spPr>
            <a:xfrm>
              <a:off x="10198753" y="6744272"/>
              <a:ext cx="1512000" cy="136478"/>
            </a:xfrm>
            <a:prstGeom prst="parallelogram">
              <a:avLst>
                <a:gd name="adj" fmla="val 41281"/>
              </a:avLst>
            </a:prstGeom>
            <a:solidFill>
              <a:schemeClr val="accent2"/>
            </a:solidFill>
            <a:ln w="12700" cap="flat" cmpd="sng" algn="ctr">
              <a:noFill/>
              <a:prstDash val="solid"/>
              <a:miter lim="800000"/>
            </a:ln>
            <a:effectLst/>
          </p:spPr>
          <p:txBody>
            <a:bodyPr rtlCol="0" anchor="ctr"/>
            <a:lstStyle/>
            <a:p>
              <a:pPr algn="ctr">
                <a:defRPr/>
              </a:pPr>
              <a:endParaRPr lang="en-GB" kern="0" dirty="0">
                <a:solidFill>
                  <a:prstClr val="white"/>
                </a:solidFill>
                <a:latin typeface="Open Sans Light"/>
              </a:endParaRPr>
            </a:p>
          </p:txBody>
        </p:sp>
        <p:sp>
          <p:nvSpPr>
            <p:cNvPr id="17" name="Parallelogram 16"/>
            <p:cNvSpPr/>
            <p:nvPr/>
          </p:nvSpPr>
          <p:spPr>
            <a:xfrm>
              <a:off x="199489" y="6744272"/>
              <a:ext cx="144000" cy="136478"/>
            </a:xfrm>
            <a:prstGeom prst="parallelogram">
              <a:avLst>
                <a:gd name="adj" fmla="val 41281"/>
              </a:avLst>
            </a:prstGeom>
            <a:solidFill>
              <a:schemeClr val="accent2"/>
            </a:solidFill>
            <a:ln w="12700" cap="flat" cmpd="sng" algn="ctr">
              <a:noFill/>
              <a:prstDash val="solid"/>
              <a:miter lim="800000"/>
            </a:ln>
            <a:effectLst/>
          </p:spPr>
          <p:txBody>
            <a:bodyPr rtlCol="0" anchor="ctr"/>
            <a:lstStyle/>
            <a:p>
              <a:pPr algn="ctr">
                <a:defRPr/>
              </a:pPr>
              <a:endParaRPr lang="en-GB" kern="0" dirty="0">
                <a:solidFill>
                  <a:prstClr val="white"/>
                </a:solidFill>
                <a:latin typeface="Open Sans Light"/>
              </a:endParaRPr>
            </a:p>
          </p:txBody>
        </p:sp>
        <p:sp>
          <p:nvSpPr>
            <p:cNvPr id="18" name="Parallelogram 17"/>
            <p:cNvSpPr/>
            <p:nvPr/>
          </p:nvSpPr>
          <p:spPr>
            <a:xfrm>
              <a:off x="351889" y="6744272"/>
              <a:ext cx="144000" cy="136478"/>
            </a:xfrm>
            <a:prstGeom prst="parallelogram">
              <a:avLst>
                <a:gd name="adj" fmla="val 41281"/>
              </a:avLst>
            </a:prstGeom>
            <a:solidFill>
              <a:schemeClr val="accent2"/>
            </a:solidFill>
            <a:ln w="12700" cap="flat" cmpd="sng" algn="ctr">
              <a:noFill/>
              <a:prstDash val="solid"/>
              <a:miter lim="800000"/>
            </a:ln>
            <a:effectLst/>
          </p:spPr>
          <p:txBody>
            <a:bodyPr rtlCol="0" anchor="ctr"/>
            <a:lstStyle/>
            <a:p>
              <a:pPr algn="ctr">
                <a:defRPr/>
              </a:pPr>
              <a:endParaRPr lang="en-GB" kern="0" dirty="0">
                <a:solidFill>
                  <a:prstClr val="white"/>
                </a:solidFill>
                <a:latin typeface="Open Sans Light"/>
              </a:endParaRPr>
            </a:p>
          </p:txBody>
        </p:sp>
      </p:grpSp>
      <p:sp>
        <p:nvSpPr>
          <p:cNvPr id="19" name="Rectangle 18"/>
          <p:cNvSpPr/>
          <p:nvPr/>
        </p:nvSpPr>
        <p:spPr>
          <a:xfrm>
            <a:off x="231385" y="5437085"/>
            <a:ext cx="5212080" cy="1051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00"/>
              </a:spcBef>
            </a:pPr>
            <a:r>
              <a:rPr lang="it-IT" b="1" dirty="0">
                <a:solidFill>
                  <a:schemeClr val="accent2"/>
                </a:solidFill>
              </a:rPr>
              <a:t>Mumbai Metro</a:t>
            </a:r>
          </a:p>
          <a:p>
            <a:pPr algn="ctr">
              <a:spcBef>
                <a:spcPts val="400"/>
              </a:spcBef>
            </a:pPr>
            <a:r>
              <a:rPr lang="it-IT" sz="1600" b="1" dirty="0">
                <a:solidFill>
                  <a:schemeClr val="accent2"/>
                </a:solidFill>
              </a:rPr>
              <a:t>Average Strength-80 MPa </a:t>
            </a:r>
          </a:p>
          <a:p>
            <a:pPr algn="ctr">
              <a:spcBef>
                <a:spcPts val="400"/>
              </a:spcBef>
            </a:pPr>
            <a:r>
              <a:rPr lang="it-IT" sz="1600" b="1" dirty="0">
                <a:solidFill>
                  <a:schemeClr val="accent2"/>
                </a:solidFill>
              </a:rPr>
              <a:t>Standard Deviation-  4 MPa</a:t>
            </a:r>
          </a:p>
        </p:txBody>
      </p:sp>
      <p:pic>
        <p:nvPicPr>
          <p:cNvPr id="20" name="Picture 19"/>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248041" y="2178260"/>
            <a:ext cx="5178768" cy="2952286"/>
          </a:xfrm>
          <a:prstGeom prst="rect">
            <a:avLst/>
          </a:prstGeom>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21" name="Rectangle 20"/>
          <p:cNvSpPr/>
          <p:nvPr/>
        </p:nvSpPr>
        <p:spPr>
          <a:xfrm>
            <a:off x="241204" y="1217528"/>
            <a:ext cx="5207096" cy="750843"/>
          </a:xfrm>
          <a:prstGeom prst="rect">
            <a:avLst/>
          </a:prstGeom>
        </p:spPr>
        <p:txBody>
          <a:bodyPr wrap="square" lIns="91435" tIns="45718" rIns="91435" bIns="45718">
            <a:spAutoFit/>
          </a:bodyPr>
          <a:lstStyle/>
          <a:p>
            <a:pPr>
              <a:lnSpc>
                <a:spcPct val="125000"/>
              </a:lnSpc>
            </a:pPr>
            <a:r>
              <a:rPr lang="en-IN" dirty="0">
                <a:solidFill>
                  <a:schemeClr val="tx1">
                    <a:lumMod val="85000"/>
                    <a:lumOff val="15000"/>
                  </a:schemeClr>
                </a:solidFill>
              </a:rPr>
              <a:t>A special high performance concrete designed for slender structure which bear heavy loads</a:t>
            </a:r>
          </a:p>
        </p:txBody>
      </p:sp>
    </p:spTree>
    <p:extLst>
      <p:ext uri="{BB962C8B-B14F-4D97-AF65-F5344CB8AC3E}">
        <p14:creationId xmlns:p14="http://schemas.microsoft.com/office/powerpoint/2010/main" val="5486288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 name="Parallelogram 861"/>
          <p:cNvSpPr/>
          <p:nvPr/>
        </p:nvSpPr>
        <p:spPr>
          <a:xfrm>
            <a:off x="225162" y="1"/>
            <a:ext cx="584535" cy="982319"/>
          </a:xfrm>
          <a:prstGeom prst="parallelogram">
            <a:avLst>
              <a:gd name="adj" fmla="val 65707"/>
            </a:avLst>
          </a:prstGeom>
          <a:solidFill>
            <a:srgbClr val="131516"/>
          </a:solidFill>
          <a:ln w="12700" cap="flat" cmpd="sng" algn="ctr">
            <a:noFill/>
            <a:prstDash val="solid"/>
            <a:miter lim="800000"/>
          </a:ln>
          <a:effectLst/>
        </p:spPr>
        <p:txBody>
          <a:bodyPr lIns="91435" tIns="45718" rIns="91435" bIns="45718" rtlCol="0" anchor="ctr"/>
          <a:lstStyle/>
          <a:p>
            <a:pPr algn="ctr">
              <a:defRPr/>
            </a:pPr>
            <a:endParaRPr lang="en-GB" kern="0" dirty="0">
              <a:solidFill>
                <a:prstClr val="white"/>
              </a:solidFill>
              <a:latin typeface="Open Sans Light"/>
            </a:endParaRPr>
          </a:p>
        </p:txBody>
      </p:sp>
      <p:sp>
        <p:nvSpPr>
          <p:cNvPr id="11" name="Rectangle 10"/>
          <p:cNvSpPr/>
          <p:nvPr/>
        </p:nvSpPr>
        <p:spPr>
          <a:xfrm>
            <a:off x="537228" y="4475250"/>
            <a:ext cx="4835868" cy="118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07" tIns="45718" rIns="91435" bIns="45718" rtlCol="0" anchor="ctr"/>
          <a:lstStyle/>
          <a:p>
            <a:pPr>
              <a:lnSpc>
                <a:spcPct val="110000"/>
              </a:lnSpc>
              <a:spcBef>
                <a:spcPts val="400"/>
              </a:spcBef>
            </a:pPr>
            <a:r>
              <a:rPr lang="en-IN" b="1" dirty="0">
                <a:solidFill>
                  <a:schemeClr val="accent2"/>
                </a:solidFill>
                <a:ea typeface="Open Sans" panose="020B0606030504020204" pitchFamily="34" charset="0"/>
                <a:cs typeface="Open Sans" panose="020B0606030504020204" pitchFamily="34" charset="0"/>
              </a:rPr>
              <a:t>Mumbai Mono Rail</a:t>
            </a:r>
          </a:p>
          <a:p>
            <a:pPr marL="742928" lvl="1" indent="-285750">
              <a:lnSpc>
                <a:spcPct val="110000"/>
              </a:lnSpc>
              <a:spcBef>
                <a:spcPts val="400"/>
              </a:spcBef>
              <a:buFont typeface="Wingdings" panose="05000000000000000000" pitchFamily="2" charset="2"/>
              <a:buChar char="§"/>
            </a:pPr>
            <a:r>
              <a:rPr lang="en-IN" sz="1400" dirty="0">
                <a:solidFill>
                  <a:schemeClr val="accent2"/>
                </a:solidFill>
                <a:ea typeface="Open Sans" panose="020B0606030504020204" pitchFamily="34" charset="0"/>
                <a:cs typeface="Open Sans" panose="020B0606030504020204" pitchFamily="34" charset="0"/>
              </a:rPr>
              <a:t>Avg. RCPT Value- 900Coulombs @ 28 days</a:t>
            </a:r>
          </a:p>
          <a:p>
            <a:pPr marL="742928" lvl="1" indent="-285750">
              <a:lnSpc>
                <a:spcPct val="110000"/>
              </a:lnSpc>
              <a:spcBef>
                <a:spcPts val="400"/>
              </a:spcBef>
              <a:buFont typeface="Wingdings" panose="05000000000000000000" pitchFamily="2" charset="2"/>
              <a:buChar char="§"/>
            </a:pPr>
            <a:r>
              <a:rPr lang="en-IN" sz="1400" dirty="0">
                <a:solidFill>
                  <a:schemeClr val="accent2"/>
                </a:solidFill>
                <a:ea typeface="Open Sans" panose="020B0606030504020204" pitchFamily="34" charset="0"/>
                <a:cs typeface="Open Sans" panose="020B0606030504020204" pitchFamily="34" charset="0"/>
              </a:rPr>
              <a:t>Permeability- 10 mm @ 28 days</a:t>
            </a:r>
          </a:p>
        </p:txBody>
      </p:sp>
      <p:pic>
        <p:nvPicPr>
          <p:cNvPr id="4" name="Picture 2" descr="C:\Users\clinton.p\Desktop\Mumbai Monorail.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7228" y="1172887"/>
            <a:ext cx="4835867" cy="3225223"/>
          </a:xfrm>
          <a:prstGeom prst="rect">
            <a:avLst/>
          </a:prstGeom>
          <a:noFill/>
          <a:ln w="19050">
            <a:solidFill>
              <a:schemeClr val="accent2"/>
            </a:solidFill>
          </a:ln>
          <a:extLst>
            <a:ext uri="{909E8E84-426E-40DD-AFC4-6F175D3DCCD1}">
              <a14:hiddenFill xmlns:a14="http://schemas.microsoft.com/office/drawing/2010/main">
                <a:solidFill>
                  <a:srgbClr val="FFFFFF"/>
                </a:solidFill>
              </a14:hiddenFill>
            </a:ext>
          </a:extLst>
        </p:spPr>
      </p:pic>
      <p:pic>
        <p:nvPicPr>
          <p:cNvPr id="16" name="Picture 2" descr="C:\Users\clinton.p\APPDATA\LOCAL\TEMP\wz3610\rmc images\logos\rmc logos\concrete logo.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000726" y="164085"/>
            <a:ext cx="2019262" cy="76541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99114" y="182493"/>
            <a:ext cx="1701245" cy="812911"/>
          </a:xfrm>
          <a:prstGeom prst="rect">
            <a:avLst/>
          </a:prstGeom>
        </p:spPr>
      </p:pic>
      <p:cxnSp>
        <p:nvCxnSpPr>
          <p:cNvPr id="23" name="Straight Connector 22"/>
          <p:cNvCxnSpPr/>
          <p:nvPr/>
        </p:nvCxnSpPr>
        <p:spPr>
          <a:xfrm>
            <a:off x="217969" y="5839325"/>
            <a:ext cx="1174543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17969" y="6537158"/>
            <a:ext cx="1175004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34010" y="5959935"/>
            <a:ext cx="11729389" cy="461665"/>
          </a:xfrm>
          <a:prstGeom prst="rect">
            <a:avLst/>
          </a:prstGeom>
        </p:spPr>
        <p:txBody>
          <a:bodyPr wrap="square">
            <a:spAutoFit/>
          </a:bodyPr>
          <a:lstStyle/>
          <a:p>
            <a:pPr algn="ctr"/>
            <a:r>
              <a:rPr lang="en-IN" sz="2400" b="1" dirty="0">
                <a:solidFill>
                  <a:schemeClr val="tx1">
                    <a:lumMod val="85000"/>
                    <a:lumOff val="15000"/>
                  </a:schemeClr>
                </a:solidFill>
              </a:rPr>
              <a:t>A specially designed High Performance Concrete for extra durable structures</a:t>
            </a:r>
          </a:p>
        </p:txBody>
      </p:sp>
      <p:sp>
        <p:nvSpPr>
          <p:cNvPr id="26" name="Rectangle 25"/>
          <p:cNvSpPr/>
          <p:nvPr/>
        </p:nvSpPr>
        <p:spPr>
          <a:xfrm>
            <a:off x="6833750" y="4475250"/>
            <a:ext cx="4835868" cy="118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07" tIns="45718" rIns="91435" bIns="45718" rtlCol="0" anchor="ctr"/>
          <a:lstStyle/>
          <a:p>
            <a:pPr>
              <a:lnSpc>
                <a:spcPct val="110000"/>
              </a:lnSpc>
              <a:spcBef>
                <a:spcPts val="400"/>
              </a:spcBef>
            </a:pPr>
            <a:r>
              <a:rPr lang="en-IN" b="1" dirty="0">
                <a:solidFill>
                  <a:schemeClr val="accent2"/>
                </a:solidFill>
                <a:ea typeface="Open Sans" panose="020B0606030504020204" pitchFamily="34" charset="0"/>
                <a:cs typeface="Open Sans" panose="020B0606030504020204" pitchFamily="34" charset="0"/>
              </a:rPr>
              <a:t>Chennai Metro</a:t>
            </a:r>
          </a:p>
          <a:p>
            <a:pPr marL="742928" lvl="1" indent="-285750">
              <a:lnSpc>
                <a:spcPct val="110000"/>
              </a:lnSpc>
              <a:spcBef>
                <a:spcPts val="400"/>
              </a:spcBef>
              <a:buFont typeface="Wingdings" panose="05000000000000000000" pitchFamily="2" charset="2"/>
              <a:buChar char="§"/>
            </a:pPr>
            <a:r>
              <a:rPr lang="en-IN" sz="1400" dirty="0">
                <a:solidFill>
                  <a:schemeClr val="accent2"/>
                </a:solidFill>
                <a:ea typeface="Open Sans" panose="020B0606030504020204" pitchFamily="34" charset="0"/>
                <a:cs typeface="Open Sans" panose="020B0606030504020204" pitchFamily="34" charset="0"/>
              </a:rPr>
              <a:t>Avg. RCPT Value- 750 Coulombs @ 28 days</a:t>
            </a:r>
          </a:p>
          <a:p>
            <a:pPr marL="742928" lvl="1" indent="-285750">
              <a:lnSpc>
                <a:spcPct val="110000"/>
              </a:lnSpc>
              <a:spcBef>
                <a:spcPts val="400"/>
              </a:spcBef>
              <a:buFont typeface="Wingdings" panose="05000000000000000000" pitchFamily="2" charset="2"/>
              <a:buChar char="§"/>
            </a:pPr>
            <a:r>
              <a:rPr lang="en-IN" sz="1400" dirty="0">
                <a:solidFill>
                  <a:schemeClr val="accent2"/>
                </a:solidFill>
                <a:ea typeface="Open Sans" panose="020B0606030504020204" pitchFamily="34" charset="0"/>
                <a:cs typeface="Open Sans" panose="020B0606030504020204" pitchFamily="34" charset="0"/>
              </a:rPr>
              <a:t>Permeability- 8-9 mm @ 28 days</a:t>
            </a:r>
          </a:p>
        </p:txBody>
      </p:sp>
      <p:pic>
        <p:nvPicPr>
          <p:cNvPr id="2050" name="Picture 2" descr="D:\KAC Technical Services\Photographs- High resolution Key Accounts\Photographs\Metro &amp; Mono\Chennai Metro 01.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833750" y="1173542"/>
            <a:ext cx="4835867" cy="3223912"/>
          </a:xfrm>
          <a:prstGeom prst="rect">
            <a:avLst/>
          </a:prstGeom>
          <a:noFill/>
          <a:ln w="19050">
            <a:solidFill>
              <a:schemeClr val="accent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1636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8812"/>
            <a:ext cx="12192000" cy="667801"/>
          </a:xfrm>
        </p:spPr>
        <p:txBody>
          <a:bodyPr/>
          <a:lstStyle/>
          <a:p>
            <a:pPr algn="ctr"/>
            <a:r>
              <a:rPr lang="en-US" sz="2800" b="1" dirty="0"/>
              <a:t>Crystalline waterproofing for freedom from dampness</a:t>
            </a: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10615" y="836908"/>
            <a:ext cx="12192000" cy="6052487"/>
          </a:xfrm>
          <a:prstGeom prst="rect">
            <a:avLst/>
          </a:prstGeom>
        </p:spPr>
      </p:pic>
      <p:pic>
        <p:nvPicPr>
          <p:cNvPr id="5" name="Picture 4"/>
          <p:cNvPicPr>
            <a:picLocks noChangeAspect="1"/>
          </p:cNvPicPr>
          <p:nvPr/>
        </p:nvPicPr>
        <p:blipFill>
          <a:blip r:embed="rId4"/>
          <a:stretch>
            <a:fillRect/>
          </a:stretch>
        </p:blipFill>
        <p:spPr>
          <a:xfrm>
            <a:off x="9443251" y="5777639"/>
            <a:ext cx="2748749" cy="1080361"/>
          </a:xfrm>
          <a:prstGeom prst="rect">
            <a:avLst/>
          </a:prstGeom>
        </p:spPr>
      </p:pic>
      <p:pic>
        <p:nvPicPr>
          <p:cNvPr id="7" name="UltraTech_Aquaseal concrete.mp4">
            <a:hlinkClick r:id="" action="ppaction://media"/>
          </p:cNvPr>
          <p:cNvPicPr>
            <a:picLocks noRot="1" noChangeAspect="1"/>
          </p:cNvPicPr>
          <p:nvPr>
            <a:videoFile r:link="rId1"/>
          </p:nvPr>
        </p:nvPicPr>
        <p:blipFill>
          <a:blip r:embed="rId5" cstate="email"/>
          <a:stretch>
            <a:fillRect/>
          </a:stretch>
        </p:blipFill>
        <p:spPr>
          <a:xfrm>
            <a:off x="0" y="4618495"/>
            <a:ext cx="3984453" cy="2239505"/>
          </a:xfrm>
          <a:prstGeom prst="rect">
            <a:avLst/>
          </a:prstGeom>
          <a:ln>
            <a:noFill/>
          </a:ln>
          <a:effectLst>
            <a:softEdge rad="112500"/>
          </a:effectLst>
        </p:spPr>
      </p:pic>
    </p:spTree>
    <p:extLst>
      <p:ext uri="{BB962C8B-B14F-4D97-AF65-F5344CB8AC3E}">
        <p14:creationId xmlns:p14="http://schemas.microsoft.com/office/powerpoint/2010/main" val="247045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par>
                                <p:cTn id="8" presetID="1" presetClass="mediacall" presetSubtype="0" fill="hold" nodeType="withEffect">
                                  <p:stCondLst>
                                    <p:cond delay="0"/>
                                  </p:stCondLst>
                                  <p:childTnLst>
                                    <p:cmd type="call" cmd="playFrom(0.0)">
                                      <p:cBhvr>
                                        <p:cTn id="9" dur="504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after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vol="11000">
                <p:cTn id="15"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a:blip r:embed="rId5" cstate="print">
            <a:lum bright="33000" contrast="-35000"/>
          </a:blip>
          <a:srcRect/>
          <a:stretch>
            <a:fillRect/>
          </a:stretch>
        </p:blipFill>
        <p:spPr bwMode="auto">
          <a:xfrm rot="5400000">
            <a:off x="1308091" y="1192174"/>
            <a:ext cx="3289251" cy="3619500"/>
          </a:xfrm>
          <a:prstGeom prst="rect">
            <a:avLst/>
          </a:prstGeom>
          <a:ln>
            <a:noFill/>
          </a:ln>
          <a:effectLst>
            <a:softEdge rad="112500"/>
          </a:effectLst>
        </p:spPr>
      </p:pic>
      <p:sp>
        <p:nvSpPr>
          <p:cNvPr id="25603" name="Rectangle 7"/>
          <p:cNvSpPr>
            <a:spLocks noChangeArrowheads="1"/>
          </p:cNvSpPr>
          <p:nvPr/>
        </p:nvSpPr>
        <p:spPr bwMode="auto">
          <a:xfrm>
            <a:off x="304800" y="1219200"/>
            <a:ext cx="11430000" cy="1200150"/>
          </a:xfrm>
          <a:prstGeom prst="rect">
            <a:avLst/>
          </a:prstGeom>
          <a:noFill/>
          <a:ln w="9525">
            <a:noFill/>
            <a:miter lim="800000"/>
            <a:headEnd/>
            <a:tailEnd/>
          </a:ln>
        </p:spPr>
        <p:txBody>
          <a:bodyPr>
            <a:spAutoFit/>
          </a:bodyPr>
          <a:lstStyle/>
          <a:p>
            <a:r>
              <a:rPr lang="en-IN" dirty="0" err="1">
                <a:latin typeface="Calibri" pitchFamily="34" charset="0"/>
              </a:rPr>
              <a:t>Lite</a:t>
            </a:r>
            <a:r>
              <a:rPr lang="en-IN" dirty="0">
                <a:latin typeface="Calibri" pitchFamily="34" charset="0"/>
              </a:rPr>
              <a:t>  is light weight concrete which is 50-75% lighter than normal concrete. It has</a:t>
            </a:r>
          </a:p>
          <a:p>
            <a:r>
              <a:rPr lang="en-IN" dirty="0">
                <a:latin typeface="Calibri" pitchFamily="34" charset="0"/>
              </a:rPr>
              <a:t>thermal insulating properties &amp; sound insulation. It has improved thermal properties,</a:t>
            </a:r>
          </a:p>
          <a:p>
            <a:r>
              <a:rPr lang="en-IN" dirty="0">
                <a:latin typeface="Calibri" pitchFamily="34" charset="0"/>
              </a:rPr>
              <a:t>reduced structural loading and fire resistant.</a:t>
            </a:r>
          </a:p>
          <a:p>
            <a:endParaRPr lang="en-IN" dirty="0">
              <a:latin typeface="Calibri" pitchFamily="34" charset="0"/>
            </a:endParaRPr>
          </a:p>
        </p:txBody>
      </p:sp>
      <p:sp>
        <p:nvSpPr>
          <p:cNvPr id="25604" name="AutoShape 2" descr="data:image/jpeg;base64,/9j/4AAQSkZJRgABAQAAAQABAAD/2wCEAAkGBxMSEhMUExQWFBUUGBgVFRgXFRcVEhcYFxcYGBcYFBkZHCggGBsnHBQVITEhKSkrLi4uGB8zRDQsNygtLysBCgoKDg0OGxAQGzQmICQ0LDQsLSwsNDQ0LCwvNCw0LCwsLCw0LCwsLCwsLCwsLCwsLC8sLDQsLCwsLCwsLCwsLP/AABEIAQAAxQMBIgACEQEDEQH/xAAbAAEAAwEBAQEAAAAAAAAAAAAABAUGBwMCAf/EAEEQAAEEAAQDBgIFCwQCAwEAAAEAAgMRBBIhMQUiQQYTMlFhcSOBBxSRobEzQlJicnOys8HC0RUkNPCCk5Ki4Rb/xAAZAQEAAwEBAAAAAAAAAAAAAAAAAgMEAQX/xAAsEQACAgEDAwIFBAMAAAAAAAAAAQIRAwQhMRIyQRMzIiNRYcGBkbHwQnGh/9oADAMBAAIRAxEAPwDuKIiAIiIAiIgC4Bx3/lYn99L/ADHLv64Dx3/lYn99L/Mct2h5Zm1PCIK/V+Ui9EyBftr8RAerJKU+LGZBQ6hp+0A/1VWvXEbj9ln8IUGrdElwWkeNurKPxpzAqnBX33pToQtm44dLmaA4rT9jCM84HQM/vXLoeKuat39F+M7x+JJ6CL7zJ/hY8+JqDZfinckjfoiLzzWEREAREQBERAEREAREQBERAFwLjg/3OJ/fS/zHLvq4Jxwf7nEfvpf5jlu0PLM2p4RApKX3SUvRMh50vXDNt7QdrC/Mq98HHb2+4/FRn2s7HlEWNhJAAsnQAbkr0xDdR+y3+ELbdk+BiMtklHO78mP0RWrj6noqJ/DTJky/ogeuhKo9eLy9K+5Z6bUbKGkpXuK4DIzYZh5hSsH2Wke0u29OqteWCV2QUJN1RlyF0L6IBz4r2i/GRY7imAMTy3dbL6Ihz4r2i/GRV6hp4W19v5J4tsiOkoiLyDeEREAREQBERAEREAREQBERAFwjjbf9ziP30v8AMcu7rk+I4E6TETO6GWQgdTzuWzSTUW2zPqIt1Rl44CVYf6WdOpPRXzeBSM2BAXhbontJ1J0rqtby32mforkiSdm5A2wOln0U3s1wlpcHOF5dfSxtfzVtHxh2zgC2qI2s9aPTy8l+4SVohkkhcH24Fra5qBIdfnXp9yyS1LlFpl3pqLsl8amySYYiuZhv1o6Kh4QwhjHVQJIs7Ej1+a+uO8fjLsMXcrmtIIPUl2mU9Ujly4CE7XI+vsCz4u+iybTjZoDkposbjUbr6xGPZFY6f1WdbjDlvyVTjMcXk2dOi1xwtsqlmpE/i0bZrJ0q1ZfRMKfivaL8ZFmXz206/wDfVan6Khz4r2i/GRWZVWGS/wBfyQxu8iZ0NEReYbgiIgCIiAIiIAiIgCIiAIiIAqj6o1pcSB4ib9zat1n8bjA5zm3sSPsKlGzjJL5GkFY7jRZnzNFnbX768ldvna2wT6KhxsNuurAs6mhoL5j0Hn1V8IpXfBTkb8EGUtApz2xucLja/Zx6ZiPCPWj+Kr+N8Y7ru45S7CvAYQYx3kMgyt1jdYvLsQDqeugU0uh5jIBOH0XZtA0j9CtWu9elAdNa3ERPylsLo8TAdTFLlEjOoID+V3lmbR8xSyynbLFHbcqO0cglEUkgz09ojxEJuNxLhpO2ra4/rU4Hq5ajB5n4eFjvACSNNnEAEE/JZ7GYCPvORzuHzGg9lH6tKCdiweEHXVuZuuwUzC48QujHeOhc5oyl7bwstbtcQOVw8yHDUbbpGTi00QnC1SNfhOHANI+apuLYBo1aNTuP6rTYbibJrY/LHKGglzdWEHQGxtdH0VRxbh74rt3qD+FLdhy9T5K8sKjwZJ4IK3X0WjmxHtH+MixcrD1W7+jKqmHXkv8A+y06l/KZRg9xG5REXknohERAEREAREQBERAEREAREQBc8xHEMsso8pH/AMRXQ1yzjDKml/eP/iK06aKbaZRnk0lRJfOXUPNaTh/BWllOBNij/wDnks/wKHvHAaUFs+IYgxQPe0tBa3QuvKD61qfbqmeVbIYle7Ocdouz8eHcIWYlrbbbGyA5rJ2ke3of0qvz81QdrC2N8ZmMkD8sQD4qfhpWhjQcmY6OaBRAJBror5uJiBe6QDECT8oJOhG5bXhffXpQA0Gtc6KRoIw07HxO1dDiORwG4ykgsf70Csdqy53RUPx0rWAgMx2GDgQQCTHqNXs/KQH1HLpuVeRBxHdjJMAAHwPHirZ7A7Qn2IcK0tUvFsJCZGmZj8DOTYfCB3MosXmYDlcD5xkb6gq07SMjjmLpIpIo+UNxEXMwOI8E0Z0I1FEFp16rtWitv4kjSdl8N3jzG17GsAAyPB+sxlt20EgZ2i9LsizrprtJeERFoblsN2vX7VzeDCtlcDJnBa1mTERlwztNlttf4tAegI8107CSARsoucMo1d4j6m+q7BtMs5MX2j4AGkvbQaBt6qZ9HDaM/tH+L1Z8ZiMjSF4dioi104qtGf3LY8jeJplHQlkTRq0RFkNAREQBERAEREAREQBERAEREAVF2h4S2Rji1oz7gjQq9XhKL0UoycXaOSSapnOMNIYndRSvcNxkutpHKRR9joVZz8Bic4uI+wn7VU8X4P3VyMoADUEE160PF7LTLJCXJnUJx4Mr2k4LDG5scOIbEHMJbHJbgD0AeBbWnXVwcqXtg9kbmHEMljdljAmw5H1aUBjQQM1gOaBl0NGroK9glgaXd8WO76uXEXTj5gtHIf1iDtQpoBUTE8Lmgs4fEBkb92Tfk3dQGSx5mSa6agELE6svttFFDipgwnCyx4zD2HPikAErBfifC7Q0Nc7Cdui0/FZyMS7uphHLlaCx4qF7a2LtaO+jgQdNQs1x3CxFzXY3DOieXAtxGHy5HuseKvhyX/4uVz2jieZnOOFGIiAbboXZcZGa1Iy6uZtoQ4b7Lvgg+5fqXvZjGYaOV0cxMLzld3RI+rB1eNgBIbeh0oLdPeP+6hc24WxskfeFseIw7coZnDe+ZmslriwkxkEDruVd4jjIFNj5WgaN009Ap4oOXBKc1Hk0z2AhfvA8H3bpNbvL91/5Wf4Zxc7OOn3rTcHna7NXpf3qycXFNHIyUtyyREVJYEREAREQBERAEREAREQBERAFDfJqfdTFW4luq6jjJDXKv4vNljcazCjYAzE2Nq6qVALB9FG4nFcb6cG8p1IBA08iQPt0XeAc0wJovbHAJxlb3kZdTWsPhLG+CzW7t60GUBVsHdZZTBjHtYc3e4eQAOy65mMc3QuGoFgFWUUlP58R9X2Mbg+i5x3LhlNjbUkX0ptKPjBLq6bCRuOb4eLj7sDN+a97mbjYkEXoq2cRBikdvgcY0NJGeHEFosXs19Fjz6ODT6q449JEMVRlkw8oDckg5ozpsW6Gxrq03qNFTccBOV+Mwfe6gNxOGd1sVnfGKI9JG2tLxYSumexhhlY7LmglIBOg5mh4yn5EO0TwcfciGcS1riMRG4PkDXfWYWufG8DQZiQAdTrsbqwviflcQHB4Gzm3R+0Wp2H4hPC8MGDljjyjK6I5gKq2yNfYLv1XDNXUqHxJzTI4t0BN+Et168pJo3elrdoZN3F8GbVRWzPOOYhbfsDiS9099Az+/wDwsGtn9G3ixHtH+L1p1MV6bZTp2/USNyiIvKPSCIiAIiIAiIgCIiAIiIAiIgCp58QM5HqrhVU9Fx0F2pROMnx1SicXjBhktneDKeXl10/W09dV7sBA1XjxJ3wZOfu+U82mmn62i4dOU4SWnPyxCflaZGOkytDTsWishJ/Sf4ugDaVTA/DfE7jFTMJzCTDSEczaOaJjmC3E6gAgHVWrJadTsR9XFAscJS1znHcuGQ2NuZ9F3TKKXxjzi8pM8MErb5MVG5tg1yyPLN60JDvLdQZFFU2SMOvCY1+FcCA6KeyN/CJBzN6inNPur/tC2IYgmaCajlAniLx0HI40WH2IB13VTxZuIcGmfDQ8RY0ipojmlZqNXFtSs8+YEaK74pIRjHd1jBh5KZbHtPdltaOzNO++hFabp4OPuRXsmgbiuXGzwvyNsOb8N21OF2Wt6Vq3yIUviN9463Ncf0m5crvXl0sqQHYszgNfhJW5R8I0HturDMu4O9sNeYXjxBvxHcuTXVu4B61oNFs0PczPquEQ6Wy+jfxYj2j/ABesgQth9HI5sR7R/i9bNT7T/vkz4PcRt0RF5J6YREQBERAEREAREQBERAEREAVXC8Z3XWhI+9WizmIwrmvc4HUl2laakqcVZGTouy61E4i74T6aH8p5SQAdOpOgUHB4l45SNV78QlHdvtxZynmBykexo19iONBOzmUE1OeGx99ytMjHSljQ07ENcC0k680ht29AUqu8Jb+4lnhebD8NI45X6axNIGt7AEAc3spkuOc2TK18jQKIdFLkOY+I5SznHmXGzrtsPPiXGZc74p3QSFrizveeOZpHLmNNAeR5Em69VTaYpoqsX9UD25JcRw6YEXG7O+M6jQXUjPLTMNVseMwSPxB/2UeLjBbry98w0LuiHhu3mN1R4/649rADhuKRBwIzAGaP9YMfUjdP0SdlZcekwwxfxJp8PJy05lGNwrw0RofUHrsu+Dj5PF+HiMzHO4fKWuaMszHcztrzbBzgdNmurzUvGAZzRcR0zAhw9CCTttv0UZ+LjbiRfEZWSFrc4IPdO2ylpc2yK0IcN+qm43xmy0+rcoafIjLpqtmi7mZ9V2oh0tf9HY5p/aP8XrKZVrfo+HNP7M/F616h/KZnwe4jZoiLyj0wiIgCIiAIiIAiIgCIiAIiIAoc/VTFUYjFgF22hK6kcbPnENrZRZpei+ZMaCouLxDcrwQfCdW3m26Vrat6WQ6kRjw3AwEtkMb5T8RzpG2KcRrmApguvJfH/wDKYaZ75AyxIXF1ObNC4nW63H2rM9g3TOjmc1kbs7SM0t556dWRoDxloCtL1+xWONwLW/W3HCzYSYRh4khlyw5g15a8Foa7Wua7GgvzVPDOONrkzHbnshHh5IXwnI1xohrnDUOH5p6Uei1GOjxomLojGYSW2yUWA4NFuFg9CNqKpu1eKnuCMzd615Dvisje9hzAUyRlOA16gnRa9vGhh5O7dFK5r3GnR5Xi+7zEOjJDtmHXW13Zor3TpGOj4/IXNfkhELOS3RyfDJqwHsLnZXUT1GmwVliHBziQAAegNj5Ghor3DDAYg5WviabzZQTh5bbbdWPAH6Q2VLLCWktcCCNwd1q0a3ZXqXaWxHIWs7Ajmn9mf3rL0tV2DGs3sz+9adR7bKsHuI16Ii8s9IIiIAiIgCIiAIiIAiIgCIiALL8UwmryDrZNfPVahYnHYw55B+u7+Iq7Cm3sVZWktyEJSF9HEcrtaNHmPTTfUH8F4vfa+NdarY7+Hbc6jRbHFUY1N2Z3sRGx0eJJifOch7xxIArNp3Qcw83XWvZXXexNbjGMlxUfwvyEuYxNJY/wOzFoDq0ojw6UqnsPKO7mzTSAtaSBCHZIee84yOF2f0QfdXb55HnGw/WGva2NjW973TSTK2TKO8oG+XQG/mvNNjZS9rGnvMLd7N868TfMH8R8lfcaA7yLeu8dtv8A8aTawRape12Aka/DPLDlBaC6gW3mbQzAf1+1W/FXVJDeh7x+oq/+PJttftfy6rv+JXfxbn7wp75O6AdhcS0Ndo4d3i22dn0RZI35TzWvPFRU9wyltHZ2rh76BevDonTNj+HhsS0B/O12WYWb+I0ZuY7nTQ2vzEspzhRFHZ3iHutOj5ZXqeERsq0/YYazezP71nKWl7EjWb2Z/ctOf22VYPcRq0RF5h6QREQBERAEREAREQBERAEREAXPcf8AlZP23/xFdCXPsePiyftv/iK1ablmXU8IjUgbfTNodPPT2X1SOAo3dUdtzptqtb4Mi5KbsO9zY5wZIYeU03kcSc20xc13L05iFPxUZJ4veU3DBvqw8k/mCMvzr1Ch/R9A8Rz5IAA5jhby7NKM35NtOblPqG7qZiBzcXGUX3MAy6b5J9DVH7r915R6LKXtJh42GEdy+J7ywnu3M7qTUWXU5rs3/id1p8RO4TMDJ42EvPJLG1wPwnUYiQCX6agP2B2We7RyAMhaH4iOywmJ4e5jqI5mEOe0V5ab9Fo85M8bQ+A85JZJQmA7pwzxcwJN6VR0tPBBv4/3IGHb3z8K8wxFzvrGdrQ5ubK94JjzNc4HQOok/LdSsQ3mPi3/ADvF81F4fFYwnJn1xVjwv0ll8Gg1Bo7beSn4jxHxHX87xfNatLyynUcIjZVpOxY1l9mf3KhyrQ9kG0ZfZv8Acr87+WyvAvmI0qIi849EIiIAiIgCIiAIiIAiIgCIiALCY5nxJP23fxFbtY/HYN+d5DH6ucfCa3Oy0ad02Z86tIrMq/Mp1qxodrvbpWqkOgf1a7/4lRpcQY3blttcL21LSBd9FflyKMbM+OFyoznYgRGPEExSSchzFxbQGbQx2Hc/XVyt5Wgu4uKNdxBprdd3Pp1H9PZUXY7Enu5s2KlBAsBjZeT4mruUi78gOqlYiSv9UcHjaAl5ygkZZ97ya++vusBrkzz7VTkNw4+sCrZySsaJhzN1jL4Q4j2d5brUGJzpo6ZHIGyEm3ESR/CcM4AJDgby1l/O6rLdq5+8ZhnNdhpg0sBdcYniOZumVsmu2tt6LTyYbNNE4wCQMkJEgJDoz3LhmdyEFutbjVy74IPv/cg4BoIwltcaOK8BAcPiyatFj8Bp9ispxbjqTru7xfPUqs4c4EYUkO0OKNsdThc0mop4/wC9VrZcJG8hwOW73txOmhN9eisw5Iwe4yQc1sQMDw10mw06rR8K4d3ObW7r7r/yvfBQNY2h8zsSpAKZMrlt4J48Sjv5P1ERVFoREQBERAEREAREQBERAEREAVRjeL4dwki+sxMfTmH4jQ5jqI2sGwrdc87XxuhEj5SGsc8uYXYtzG6mgSDEWt1cOXN1XGC3wXDwC0NxrX6s0DtSG/V7GjzuIH/+z3u4xcBayRxkoZXanmAsijR08x81gODYiIGN/wBcwga05w3voXC60DiY7HTbX2Wyh4xFI1vd4iF96PLZ4y1p9AQc3tooJnTl/YovEcrQ/DMsCg8RW74n5xcDYA218lOIcf8AVfPLCbGYM2xGracRXtp6LaYzh7ZQIz9XLbGZ1x5ngEa5WtbR9A5eTeCwh0twx5JHRsOcd82QMzVbW5gKzmrrfVdTZBwsxfa6J7m4dzoA8Ax5ZQZQ1tubo4EFuu+6vD+UicYnuIe6pWOaGion6Sg0S0e+9bKN2pbh5SY48NHG+GUjM3I0PyEjmDW3vqrHsviTJZkbFEYxmc4SSgGzlFkOAOh6jop9VIq+FzpP6lfw14AwpJeK+tHOwu5bmlF6O1vbfr1W1wj32dWjXxOGt17+g69VT4bgD+R0eZpj7wtIeacJXOdmDstO8btOgrdX5gNBxjbfqX3dbGmmgoPcuiqKbH9rCwlrYiSN8xy2QSKaADfh0PqFK7Hdo34x0wfA6Huwwi3Zs2Yu/VFVlXhxPs6zeNuWSi5wzOLHUSSLrclx8lY9mmRNMgY5pkGXvMt5Rq4gAn59Sup7nS9REUgEREAREQBERAEREAREQBERAFyT6ROLCSLExME2ZsjRXfSuFtkOYtayyBVaAaegXW1x/tDw1odKInFrnzSOILyA4ve7QEag2dvVV5J9NBFLwNz2xAXiGny7/izB9jYS1X3D88gded9HcyYmWtNrnha4ewsequMhbFgj3zWiKQNnPevaDWXM00Oc0DofNfOE45HM/Jn7rK4ODtaewZrBLvPQV81W5U9y2SVLc/cPw97nuaxhNN8yOo/SZr9yu4eHvGGLXRvLi+wBzEaDUgPj03G6jY7tCyEB0b2uJDhyuzDV1tJB6UvXAdrmCF3eOb3ovIC7KJHHXK0nr6eil6kVLp8lVUZnF8DmM0x7mSi9xacmhBJ1vr081N4DwuSMuJZKy2tBIa9pPMbA7pwJ08/sX7jvpIfGMzsO0eXxbGo3PLsF9M+kQSRRHlie8nMA68uU62OgLddd1ZKaSKIYoqXUiF2vMjcY0gyMa6IZbLmg0CT+cNdr0VVDipw51Sv/APY7+rtFp+1fa+IRR5HxvkPjDT4QasVe/pajcJ7SxTfWBnjabaYsxjHKSRVO6ihYXFNE3h6m31URocVNv3klDXRz60/Zxp/Aq2+jXEte/EUboR/eZP8ACmwzYHMbdhay6fkN6bVVrvnVX9FTyXYmyDpHsK6yJFFsnbOhIiKZwIiIAiIgCIiAIiIAiIgCIiALkT8LJFippBqxs0kzs1bh7nNbTTZvWq8qK66uZdpOAumlkd3hbZc2mR9c5IdZdq7Ui9tdlCatbEo9N/EfOGxE8heZG4eSN+eR7WOfnD3McORriSdSOn2UqvjRjixHI0hndx5WtBokNAeaq/F9q9BwORji9r8Q06VkaQG0bJGZ5JzDlIJIrYBUvFcNijiJHiGYMDg5hyXY3IAF5QKrVVRi33k83pt/Lv8AWvwXeH4eZoy9r4xlJBaXlrgW702jfyUf/T5XNBynM1xcA/K1xI9XOBb01rZZ6Hj8+Fe2SaB7cxtuvdmy6yLykGrtabgfad+Lc7vGRl5PLmNghoGxynz9F2Sh1WkVdN8s8oI8BIWtnkzXcdAPY5rhd5uegNNzQ+1eHEuGYeKUiMh0dNa23MfzH81pPXr1A11VjjeJiOWNpw+Fyutz3NY1zgToxzbAF2bsg6BSoeJsh0DH1rYaWAab1QVyS8og8f0Pbh3DcJioczQ74RLHFscJzOvxC49eg0ATF9hISQ6HOHAWQQ3u3H1FCj7Kk4r25P1cZWvhkLhy5gQ5pB8tvXXdS+xfaKEt1hax2+rjRrQ1d9V1zxxpNEPRlJP4q+1fk8H9lZrBe4Qx6tIDWkkAnV1uBaOq2H0fcAfhTO5z2vbII8uWtKznWnHo4L04lNHiYJGueMpFANfZHTQEanVfXYPhYg74B7n5sp5qseLyA86+Sgp26SLvTSSd7/Stn+f+mtREUwEREAREQBERAf/Z"/>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endParaRPr lang="en-IN">
              <a:latin typeface="Calibri" pitchFamily="34" charset="0"/>
            </a:endParaRPr>
          </a:p>
        </p:txBody>
      </p:sp>
      <p:sp>
        <p:nvSpPr>
          <p:cNvPr id="25605" name="Rectangle 9"/>
          <p:cNvSpPr>
            <a:spLocks noChangeArrowheads="1"/>
          </p:cNvSpPr>
          <p:nvPr/>
        </p:nvSpPr>
        <p:spPr bwMode="auto">
          <a:xfrm>
            <a:off x="0" y="3714750"/>
            <a:ext cx="3359125" cy="369332"/>
          </a:xfrm>
          <a:prstGeom prst="rect">
            <a:avLst/>
          </a:prstGeom>
          <a:noFill/>
          <a:ln w="9525">
            <a:noFill/>
            <a:miter lim="800000"/>
            <a:headEnd/>
            <a:tailEnd/>
          </a:ln>
        </p:spPr>
        <p:txBody>
          <a:bodyPr wrap="none">
            <a:spAutoFit/>
          </a:bodyPr>
          <a:lstStyle/>
          <a:p>
            <a:r>
              <a:rPr lang="en-IN" b="1">
                <a:latin typeface="Calibri" pitchFamily="34" charset="0"/>
              </a:rPr>
              <a:t>Standard Concrete Specification:-</a:t>
            </a:r>
          </a:p>
        </p:txBody>
      </p:sp>
      <p:pic>
        <p:nvPicPr>
          <p:cNvPr id="41986" name="Picture 2"/>
          <p:cNvPicPr>
            <a:picLocks noChangeAspect="1" noChangeArrowheads="1"/>
          </p:cNvPicPr>
          <p:nvPr/>
        </p:nvPicPr>
        <p:blipFill>
          <a:blip r:embed="rId6" cstate="print"/>
          <a:srcRect/>
          <a:stretch>
            <a:fillRect/>
          </a:stretch>
        </p:blipFill>
        <p:spPr bwMode="auto">
          <a:xfrm rot="5400000">
            <a:off x="7435832" y="2101833"/>
            <a:ext cx="3124200" cy="6388135"/>
          </a:xfrm>
          <a:prstGeom prst="rect">
            <a:avLst/>
          </a:prstGeom>
          <a:ln>
            <a:noFill/>
          </a:ln>
          <a:effectLst>
            <a:softEdge rad="112500"/>
          </a:effectLst>
        </p:spPr>
      </p:pic>
      <p:graphicFrame>
        <p:nvGraphicFramePr>
          <p:cNvPr id="12" name="Table 11"/>
          <p:cNvGraphicFramePr>
            <a:graphicFrameLocks noGrp="1"/>
          </p:cNvGraphicFramePr>
          <p:nvPr/>
        </p:nvGraphicFramePr>
        <p:xfrm>
          <a:off x="190500" y="4286251"/>
          <a:ext cx="5524538" cy="1704977"/>
        </p:xfrm>
        <a:graphic>
          <a:graphicData uri="http://schemas.openxmlformats.org/drawingml/2006/table">
            <a:tbl>
              <a:tblPr/>
              <a:tblGrid>
                <a:gridCol w="3020081">
                  <a:extLst>
                    <a:ext uri="{9D8B030D-6E8A-4147-A177-3AD203B41FA5}">
                      <a16:colId xmlns:a16="http://schemas.microsoft.com/office/drawing/2014/main" val="20000"/>
                    </a:ext>
                  </a:extLst>
                </a:gridCol>
                <a:gridCol w="2504457">
                  <a:extLst>
                    <a:ext uri="{9D8B030D-6E8A-4147-A177-3AD203B41FA5}">
                      <a16:colId xmlns:a16="http://schemas.microsoft.com/office/drawing/2014/main" val="20001"/>
                    </a:ext>
                  </a:extLst>
                </a:gridCol>
              </a:tblGrid>
              <a:tr h="285752">
                <a:tc>
                  <a:txBody>
                    <a:bodyPr/>
                    <a:lstStyle/>
                    <a:p>
                      <a:pPr algn="l" fontAlgn="b"/>
                      <a:endParaRPr lang="en-IN" sz="1200" b="1" i="0" u="none" strike="noStrike" dirty="0">
                        <a:solidFill>
                          <a:srgbClr val="000000"/>
                        </a:solidFill>
                        <a:latin typeface="Calibri"/>
                      </a:endParaRPr>
                    </a:p>
                  </a:txBody>
                  <a:tcPr marL="12700" marR="1270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BACC6"/>
                    </a:solidFill>
                  </a:tcPr>
                </a:tc>
                <a:tc>
                  <a:txBody>
                    <a:bodyPr/>
                    <a:lstStyle/>
                    <a:p>
                      <a:pPr algn="l" fontAlgn="b"/>
                      <a:endParaRPr lang="en-IN" sz="1200" b="1" i="0" u="none" strike="noStrike" dirty="0">
                        <a:solidFill>
                          <a:srgbClr val="000000"/>
                        </a:solidFill>
                        <a:latin typeface="Calibri"/>
                      </a:endParaRPr>
                    </a:p>
                  </a:txBody>
                  <a:tcPr marL="12700" marR="1270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BACC6"/>
                    </a:solidFill>
                  </a:tcPr>
                </a:tc>
                <a:extLst>
                  <a:ext uri="{0D108BD9-81ED-4DB2-BD59-A6C34878D82A}">
                    <a16:rowId xmlns:a16="http://schemas.microsoft.com/office/drawing/2014/main" val="10000"/>
                  </a:ext>
                </a:extLst>
              </a:tr>
              <a:tr h="266700">
                <a:tc>
                  <a:txBody>
                    <a:bodyPr/>
                    <a:lstStyle/>
                    <a:p>
                      <a:pPr algn="l" fontAlgn="b"/>
                      <a:r>
                        <a:rPr lang="en-IN" sz="1200" b="0" i="0" u="none" strike="noStrike">
                          <a:solidFill>
                            <a:srgbClr val="000000"/>
                          </a:solidFill>
                          <a:latin typeface="Calibri"/>
                        </a:rPr>
                        <a:t> </a:t>
                      </a:r>
                      <a:r>
                        <a:rPr lang="en-IN" sz="1800" b="1" i="0" u="none" strike="noStrike">
                          <a:solidFill>
                            <a:srgbClr val="000000"/>
                          </a:solidFill>
                          <a:latin typeface="Calibri"/>
                        </a:rPr>
                        <a:t>Strength class </a:t>
                      </a:r>
                      <a:r>
                        <a:rPr lang="en-IN" sz="1200" b="0" i="0" u="none" strike="noStrike">
                          <a:solidFill>
                            <a:srgbClr val="000000"/>
                          </a:solidFill>
                          <a:latin typeface="Calibri"/>
                        </a:rPr>
                        <a:t> </a:t>
                      </a:r>
                    </a:p>
                  </a:txBody>
                  <a:tcPr marL="12700" marR="12700" marT="9525" marB="0" anchor="ctr">
                    <a:lnL>
                      <a:noFill/>
                    </a:lnL>
                    <a:lnR>
                      <a:noFill/>
                    </a:lnR>
                    <a:lnT w="12700" cap="flat" cmpd="sng" algn="ctr">
                      <a:solidFill>
                        <a:srgbClr val="000000"/>
                      </a:solidFill>
                      <a:prstDash val="solid"/>
                      <a:round/>
                      <a:headEnd type="none" w="med" len="med"/>
                      <a:tailEnd type="none" w="med" len="med"/>
                    </a:lnT>
                    <a:lnB>
                      <a:noFill/>
                    </a:lnB>
                    <a:solidFill>
                      <a:srgbClr val="D8D8D8"/>
                    </a:solidFill>
                  </a:tcPr>
                </a:tc>
                <a:tc>
                  <a:txBody>
                    <a:bodyPr/>
                    <a:lstStyle/>
                    <a:p>
                      <a:pPr algn="l" fontAlgn="b"/>
                      <a:r>
                        <a:rPr lang="en-IN" sz="1200" b="0" i="0" u="none" strike="noStrike">
                          <a:solidFill>
                            <a:srgbClr val="000000"/>
                          </a:solidFill>
                          <a:latin typeface="Calibri"/>
                        </a:rPr>
                        <a:t> </a:t>
                      </a:r>
                      <a:r>
                        <a:rPr lang="en-IN" sz="1800" b="1" i="0" u="none" strike="noStrike">
                          <a:solidFill>
                            <a:srgbClr val="000000"/>
                          </a:solidFill>
                          <a:latin typeface="Calibri"/>
                        </a:rPr>
                        <a:t>1-25 MPa </a:t>
                      </a:r>
                      <a:r>
                        <a:rPr lang="en-IN" sz="1200" b="0" i="0" u="none" strike="noStrike">
                          <a:solidFill>
                            <a:srgbClr val="000000"/>
                          </a:solidFill>
                          <a:latin typeface="Calibri"/>
                        </a:rPr>
                        <a:t> </a:t>
                      </a:r>
                    </a:p>
                  </a:txBody>
                  <a:tcPr marL="12700" marR="12700" marT="9525" marB="0" anchor="ctr">
                    <a:lnL>
                      <a:noFill/>
                    </a:lnL>
                    <a:lnR>
                      <a:noFill/>
                    </a:lnR>
                    <a:lnT w="12700" cap="flat" cmpd="sng" algn="ctr">
                      <a:solidFill>
                        <a:srgbClr val="000000"/>
                      </a:solidFill>
                      <a:prstDash val="solid"/>
                      <a:round/>
                      <a:headEnd type="none" w="med" len="med"/>
                      <a:tailEnd type="none" w="med" len="med"/>
                    </a:lnT>
                    <a:lnB>
                      <a:noFill/>
                    </a:lnB>
                    <a:solidFill>
                      <a:srgbClr val="D8D8D8"/>
                    </a:solidFill>
                  </a:tcPr>
                </a:tc>
                <a:extLst>
                  <a:ext uri="{0D108BD9-81ED-4DB2-BD59-A6C34878D82A}">
                    <a16:rowId xmlns:a16="http://schemas.microsoft.com/office/drawing/2014/main" val="10001"/>
                  </a:ext>
                </a:extLst>
              </a:tr>
              <a:tr h="266700">
                <a:tc>
                  <a:txBody>
                    <a:bodyPr/>
                    <a:lstStyle/>
                    <a:p>
                      <a:pPr algn="l" fontAlgn="b"/>
                      <a:r>
                        <a:rPr lang="en-IN" sz="1200" b="0" i="0" u="none" strike="noStrike">
                          <a:solidFill>
                            <a:srgbClr val="000000"/>
                          </a:solidFill>
                          <a:latin typeface="Calibri"/>
                        </a:rPr>
                        <a:t> </a:t>
                      </a:r>
                      <a:r>
                        <a:rPr lang="en-IN" sz="1800" b="1" i="0" u="none" strike="noStrike">
                          <a:solidFill>
                            <a:srgbClr val="000000"/>
                          </a:solidFill>
                          <a:latin typeface="Calibri"/>
                        </a:rPr>
                        <a:t>Viscosity </a:t>
                      </a:r>
                      <a:r>
                        <a:rPr lang="en-IN" sz="1200" b="0" i="0" u="none" strike="noStrike">
                          <a:solidFill>
                            <a:srgbClr val="000000"/>
                          </a:solidFill>
                          <a:latin typeface="Calibri"/>
                        </a:rPr>
                        <a:t> </a:t>
                      </a:r>
                    </a:p>
                  </a:txBody>
                  <a:tcPr marL="12700" marR="12700" marT="9525" marB="0" anchor="ctr">
                    <a:lnL>
                      <a:noFill/>
                    </a:lnL>
                    <a:lnR>
                      <a:noFill/>
                    </a:lnR>
                    <a:lnT>
                      <a:noFill/>
                    </a:lnT>
                    <a:lnB>
                      <a:noFill/>
                    </a:lnB>
                  </a:tcPr>
                </a:tc>
                <a:tc>
                  <a:txBody>
                    <a:bodyPr/>
                    <a:lstStyle/>
                    <a:p>
                      <a:pPr algn="l" fontAlgn="b"/>
                      <a:r>
                        <a:rPr lang="en-IN" sz="1200" b="0" i="0" u="none" strike="noStrike">
                          <a:solidFill>
                            <a:srgbClr val="000000"/>
                          </a:solidFill>
                          <a:latin typeface="Calibri"/>
                        </a:rPr>
                        <a:t> </a:t>
                      </a:r>
                      <a:r>
                        <a:rPr lang="en-IN" sz="1800" b="1" i="0" u="none" strike="noStrike">
                          <a:solidFill>
                            <a:srgbClr val="000000"/>
                          </a:solidFill>
                          <a:latin typeface="Calibri"/>
                        </a:rPr>
                        <a:t>Low </a:t>
                      </a:r>
                      <a:r>
                        <a:rPr lang="en-IN" sz="1200" b="0" i="0" u="none" strike="noStrike">
                          <a:solidFill>
                            <a:srgbClr val="000000"/>
                          </a:solidFill>
                          <a:latin typeface="Calibri"/>
                        </a:rPr>
                        <a:t> </a:t>
                      </a:r>
                    </a:p>
                  </a:txBody>
                  <a:tcPr marL="12700" marR="12700" marT="9525" marB="0" anchor="ctr">
                    <a:lnL>
                      <a:noFill/>
                    </a:lnL>
                    <a:lnR>
                      <a:noFill/>
                    </a:lnR>
                    <a:lnT>
                      <a:noFill/>
                    </a:lnT>
                    <a:lnB>
                      <a:noFill/>
                    </a:lnB>
                  </a:tcPr>
                </a:tc>
                <a:extLst>
                  <a:ext uri="{0D108BD9-81ED-4DB2-BD59-A6C34878D82A}">
                    <a16:rowId xmlns:a16="http://schemas.microsoft.com/office/drawing/2014/main" val="10002"/>
                  </a:ext>
                </a:extLst>
              </a:tr>
              <a:tr h="266700">
                <a:tc>
                  <a:txBody>
                    <a:bodyPr/>
                    <a:lstStyle/>
                    <a:p>
                      <a:pPr algn="l" fontAlgn="b"/>
                      <a:r>
                        <a:rPr lang="en-IN" sz="1200" b="0" i="0" u="none" strike="noStrike">
                          <a:solidFill>
                            <a:srgbClr val="000000"/>
                          </a:solidFill>
                          <a:latin typeface="Calibri"/>
                        </a:rPr>
                        <a:t> </a:t>
                      </a:r>
                      <a:r>
                        <a:rPr lang="en-IN" sz="1800" b="1" i="0" u="none" strike="noStrike">
                          <a:solidFill>
                            <a:srgbClr val="000000"/>
                          </a:solidFill>
                          <a:latin typeface="Calibri"/>
                        </a:rPr>
                        <a:t>Slump </a:t>
                      </a:r>
                      <a:r>
                        <a:rPr lang="en-IN" sz="1200" b="0" i="0" u="none" strike="noStrike">
                          <a:solidFill>
                            <a:srgbClr val="000000"/>
                          </a:solidFill>
                          <a:latin typeface="Calibri"/>
                        </a:rPr>
                        <a:t> </a:t>
                      </a:r>
                    </a:p>
                  </a:txBody>
                  <a:tcPr marL="12700" marR="12700" marT="9525" marB="0" anchor="ctr">
                    <a:lnL>
                      <a:noFill/>
                    </a:lnL>
                    <a:lnR>
                      <a:noFill/>
                    </a:lnR>
                    <a:lnT>
                      <a:noFill/>
                    </a:lnT>
                    <a:lnB>
                      <a:noFill/>
                    </a:lnB>
                    <a:solidFill>
                      <a:srgbClr val="D8D8D8"/>
                    </a:solidFill>
                  </a:tcPr>
                </a:tc>
                <a:tc>
                  <a:txBody>
                    <a:bodyPr/>
                    <a:lstStyle/>
                    <a:p>
                      <a:pPr algn="l" fontAlgn="b"/>
                      <a:r>
                        <a:rPr lang="en-IN" sz="1200" b="0" i="0" u="none" strike="noStrike">
                          <a:solidFill>
                            <a:srgbClr val="000000"/>
                          </a:solidFill>
                          <a:latin typeface="Calibri"/>
                        </a:rPr>
                        <a:t> </a:t>
                      </a:r>
                      <a:r>
                        <a:rPr lang="en-IN" sz="1800" b="1" i="0" u="none" strike="noStrike">
                          <a:solidFill>
                            <a:srgbClr val="000000"/>
                          </a:solidFill>
                          <a:latin typeface="Calibri"/>
                        </a:rPr>
                        <a:t>120 – 200mm </a:t>
                      </a:r>
                      <a:r>
                        <a:rPr lang="en-IN" sz="1200" b="0" i="0" u="none" strike="noStrike">
                          <a:solidFill>
                            <a:srgbClr val="000000"/>
                          </a:solidFill>
                          <a:latin typeface="Calibri"/>
                        </a:rPr>
                        <a:t> </a:t>
                      </a:r>
                    </a:p>
                  </a:txBody>
                  <a:tcPr marL="12700" marR="12700" marT="9525" marB="0" anchor="ctr">
                    <a:lnL>
                      <a:noFill/>
                    </a:lnL>
                    <a:lnR>
                      <a:noFill/>
                    </a:lnR>
                    <a:lnT>
                      <a:noFill/>
                    </a:lnT>
                    <a:lnB>
                      <a:noFill/>
                    </a:lnB>
                    <a:solidFill>
                      <a:srgbClr val="D8D8D8"/>
                    </a:solidFill>
                  </a:tcPr>
                </a:tc>
                <a:extLst>
                  <a:ext uri="{0D108BD9-81ED-4DB2-BD59-A6C34878D82A}">
                    <a16:rowId xmlns:a16="http://schemas.microsoft.com/office/drawing/2014/main" val="10003"/>
                  </a:ext>
                </a:extLst>
              </a:tr>
              <a:tr h="266700">
                <a:tc>
                  <a:txBody>
                    <a:bodyPr/>
                    <a:lstStyle/>
                    <a:p>
                      <a:pPr algn="l" fontAlgn="b"/>
                      <a:r>
                        <a:rPr lang="en-IN" sz="1200" b="0" i="0" u="none" strike="noStrike">
                          <a:solidFill>
                            <a:srgbClr val="000000"/>
                          </a:solidFill>
                          <a:latin typeface="Calibri"/>
                        </a:rPr>
                        <a:t> </a:t>
                      </a:r>
                      <a:r>
                        <a:rPr lang="en-IN" sz="1800" b="1" i="0" u="none" strike="noStrike">
                          <a:solidFill>
                            <a:srgbClr val="000000"/>
                          </a:solidFill>
                          <a:latin typeface="Calibri"/>
                        </a:rPr>
                        <a:t>Segregation resistance </a:t>
                      </a:r>
                      <a:r>
                        <a:rPr lang="en-IN" sz="1200" b="0" i="0" u="none" strike="noStrike">
                          <a:solidFill>
                            <a:srgbClr val="000000"/>
                          </a:solidFill>
                          <a:latin typeface="Calibri"/>
                        </a:rPr>
                        <a:t> </a:t>
                      </a:r>
                    </a:p>
                  </a:txBody>
                  <a:tcPr marL="12700" marR="12700" marT="9525" marB="0" anchor="ctr">
                    <a:lnL>
                      <a:noFill/>
                    </a:lnL>
                    <a:lnR>
                      <a:noFill/>
                    </a:lnR>
                    <a:lnT>
                      <a:noFill/>
                    </a:lnT>
                    <a:lnB>
                      <a:noFill/>
                    </a:lnB>
                  </a:tcPr>
                </a:tc>
                <a:tc>
                  <a:txBody>
                    <a:bodyPr/>
                    <a:lstStyle/>
                    <a:p>
                      <a:pPr algn="l" fontAlgn="b"/>
                      <a:r>
                        <a:rPr lang="en-IN" sz="1200" b="0" i="0" u="none" strike="noStrike">
                          <a:solidFill>
                            <a:srgbClr val="000000"/>
                          </a:solidFill>
                          <a:latin typeface="Calibri"/>
                        </a:rPr>
                        <a:t> </a:t>
                      </a:r>
                      <a:r>
                        <a:rPr lang="en-IN" sz="1800" b="1" i="0" u="none" strike="noStrike">
                          <a:solidFill>
                            <a:srgbClr val="000000"/>
                          </a:solidFill>
                          <a:latin typeface="Calibri"/>
                        </a:rPr>
                        <a:t>High </a:t>
                      </a:r>
                      <a:r>
                        <a:rPr lang="en-IN" sz="1200" b="0" i="0" u="none" strike="noStrike">
                          <a:solidFill>
                            <a:srgbClr val="000000"/>
                          </a:solidFill>
                          <a:latin typeface="Calibri"/>
                        </a:rPr>
                        <a:t> </a:t>
                      </a:r>
                    </a:p>
                  </a:txBody>
                  <a:tcPr marL="12700" marR="12700" marT="9525" marB="0" anchor="ctr">
                    <a:lnL>
                      <a:noFill/>
                    </a:lnL>
                    <a:lnR>
                      <a:noFill/>
                    </a:lnR>
                    <a:lnT>
                      <a:noFill/>
                    </a:lnT>
                    <a:lnB>
                      <a:noFill/>
                    </a:lnB>
                  </a:tcPr>
                </a:tc>
                <a:extLst>
                  <a:ext uri="{0D108BD9-81ED-4DB2-BD59-A6C34878D82A}">
                    <a16:rowId xmlns:a16="http://schemas.microsoft.com/office/drawing/2014/main" val="10004"/>
                  </a:ext>
                </a:extLst>
              </a:tr>
              <a:tr h="266700">
                <a:tc>
                  <a:txBody>
                    <a:bodyPr/>
                    <a:lstStyle/>
                    <a:p>
                      <a:pPr algn="l" fontAlgn="b"/>
                      <a:r>
                        <a:rPr lang="en-IN" sz="1200" b="0" i="0" u="none" strike="noStrike">
                          <a:solidFill>
                            <a:srgbClr val="000000"/>
                          </a:solidFill>
                          <a:latin typeface="Calibri"/>
                        </a:rPr>
                        <a:t> </a:t>
                      </a:r>
                      <a:r>
                        <a:rPr lang="en-IN" sz="1800" b="1" i="0" u="none" strike="noStrike">
                          <a:solidFill>
                            <a:srgbClr val="000000"/>
                          </a:solidFill>
                          <a:latin typeface="Calibri"/>
                        </a:rPr>
                        <a:t>Density </a:t>
                      </a:r>
                      <a:r>
                        <a:rPr lang="en-IN" sz="1200" b="0" i="0" u="none" strike="noStrike">
                          <a:solidFill>
                            <a:srgbClr val="000000"/>
                          </a:solidFill>
                          <a:latin typeface="Calibri"/>
                        </a:rPr>
                        <a:t> </a:t>
                      </a:r>
                    </a:p>
                  </a:txBody>
                  <a:tcPr marL="12700" marR="12700" marT="9525" marB="0" anchor="ctr">
                    <a:lnL>
                      <a:noFill/>
                    </a:lnL>
                    <a:lnR>
                      <a:noFill/>
                    </a:lnR>
                    <a:lnT>
                      <a:noFill/>
                    </a:lnT>
                    <a:lnB w="12700" cap="flat" cmpd="sng" algn="ctr">
                      <a:solidFill>
                        <a:srgbClr val="000000"/>
                      </a:solidFill>
                      <a:prstDash val="solid"/>
                      <a:round/>
                      <a:headEnd type="none" w="med" len="med"/>
                      <a:tailEnd type="none" w="med" len="med"/>
                    </a:lnB>
                    <a:solidFill>
                      <a:srgbClr val="D8D8D8"/>
                    </a:solidFill>
                  </a:tcPr>
                </a:tc>
                <a:tc>
                  <a:txBody>
                    <a:bodyPr/>
                    <a:lstStyle/>
                    <a:p>
                      <a:pPr algn="l" fontAlgn="b"/>
                      <a:r>
                        <a:rPr lang="en-IN" sz="1200" b="0" i="0" u="none" strike="noStrike" dirty="0">
                          <a:solidFill>
                            <a:srgbClr val="000000"/>
                          </a:solidFill>
                          <a:latin typeface="Calibri"/>
                        </a:rPr>
                        <a:t> </a:t>
                      </a:r>
                      <a:r>
                        <a:rPr lang="en-IN" sz="1800" b="1" i="0" u="none" strike="noStrike" dirty="0">
                          <a:solidFill>
                            <a:srgbClr val="000000"/>
                          </a:solidFill>
                          <a:latin typeface="Calibri"/>
                        </a:rPr>
                        <a:t>650 kg/m3 &amp; above </a:t>
                      </a:r>
                      <a:r>
                        <a:rPr lang="en-IN" sz="1200" b="0" i="0" u="none" strike="noStrike" dirty="0">
                          <a:solidFill>
                            <a:srgbClr val="000000"/>
                          </a:solidFill>
                          <a:latin typeface="Calibri"/>
                        </a:rPr>
                        <a:t> </a:t>
                      </a:r>
                    </a:p>
                  </a:txBody>
                  <a:tcPr marL="12700" marR="12700" marT="9525" marB="0" anchor="ctr">
                    <a:lnL>
                      <a:noFill/>
                    </a:lnL>
                    <a:lnR>
                      <a:noFill/>
                    </a:lnR>
                    <a:lnT>
                      <a:noFill/>
                    </a:lnT>
                    <a:lnB w="1270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5"/>
                  </a:ext>
                </a:extLst>
              </a:tr>
            </a:tbl>
          </a:graphicData>
        </a:graphic>
      </p:graphicFrame>
      <p:pic>
        <p:nvPicPr>
          <p:cNvPr id="13" name="Picture 12" descr="C:\Users\DEB\Desktop\Landscaping\logo_lite_icon.jpg"/>
          <p:cNvPicPr>
            <a:picLocks noChangeAspect="1" noChangeArrowheads="1"/>
          </p:cNvPicPr>
          <p:nvPr/>
        </p:nvPicPr>
        <p:blipFill>
          <a:blip r:embed="rId7"/>
          <a:srcRect/>
          <a:stretch>
            <a:fillRect/>
          </a:stretch>
        </p:blipFill>
        <p:spPr bwMode="auto">
          <a:xfrm>
            <a:off x="9459383" y="917891"/>
            <a:ext cx="2732617" cy="1073641"/>
          </a:xfrm>
          <a:prstGeom prst="rect">
            <a:avLst/>
          </a:prstGeom>
          <a:noFill/>
          <a:ln>
            <a:solidFill>
              <a:schemeClr val="bg1">
                <a:lumMod val="85000"/>
              </a:schemeClr>
            </a:solidFill>
          </a:ln>
        </p:spPr>
      </p:pic>
      <p:sp>
        <p:nvSpPr>
          <p:cNvPr id="25624" name="Rectangle 13"/>
          <p:cNvSpPr>
            <a:spLocks noChangeArrowheads="1"/>
          </p:cNvSpPr>
          <p:nvPr/>
        </p:nvSpPr>
        <p:spPr bwMode="auto">
          <a:xfrm>
            <a:off x="2707363" y="77490"/>
            <a:ext cx="7613303" cy="523220"/>
          </a:xfrm>
          <a:prstGeom prst="rect">
            <a:avLst/>
          </a:prstGeom>
          <a:noFill/>
          <a:ln w="9525">
            <a:noFill/>
            <a:miter lim="800000"/>
            <a:headEnd/>
            <a:tailEnd/>
          </a:ln>
        </p:spPr>
        <p:txBody>
          <a:bodyPr wrap="none">
            <a:spAutoFit/>
          </a:bodyPr>
          <a:lstStyle/>
          <a:p>
            <a:r>
              <a:rPr lang="en-IN" sz="2800" b="1" dirty="0">
                <a:latin typeface="Calibri" pitchFamily="34" charset="0"/>
              </a:rPr>
              <a:t>Light Weight Concrete for Insulating walls and fills</a:t>
            </a:r>
          </a:p>
        </p:txBody>
      </p:sp>
      <p:pic>
        <p:nvPicPr>
          <p:cNvPr id="15" name="20150423_102545.mp4">
            <a:hlinkClick r:id="" action="ppaction://media"/>
          </p:cNvPr>
          <p:cNvPicPr>
            <a:picLocks noRot="1" noChangeAspect="1"/>
          </p:cNvPicPr>
          <p:nvPr>
            <a:videoFile r:link="rId1"/>
          </p:nvPr>
        </p:nvPicPr>
        <p:blipFill>
          <a:blip r:embed="rId8" cstate="email"/>
          <a:stretch>
            <a:fillRect/>
          </a:stretch>
        </p:blipFill>
        <p:spPr>
          <a:xfrm>
            <a:off x="0" y="902777"/>
            <a:ext cx="4881966" cy="2929180"/>
          </a:xfrm>
          <a:prstGeom prst="rect">
            <a:avLst/>
          </a:prstGeom>
        </p:spPr>
      </p:pic>
      <p:pic>
        <p:nvPicPr>
          <p:cNvPr id="16" name="20150423_103609.mp4">
            <a:hlinkClick r:id="" action="ppaction://media"/>
          </p:cNvPr>
          <p:cNvPicPr>
            <a:picLocks noRot="1" noChangeAspect="1"/>
          </p:cNvPicPr>
          <p:nvPr>
            <a:videoFile r:link="rId2"/>
          </p:nvPr>
        </p:nvPicPr>
        <p:blipFill>
          <a:blip r:embed="rId9" cstate="email"/>
          <a:stretch>
            <a:fillRect/>
          </a:stretch>
        </p:blipFill>
        <p:spPr>
          <a:xfrm>
            <a:off x="4871634" y="914399"/>
            <a:ext cx="4830305" cy="2898183"/>
          </a:xfrm>
          <a:prstGeom prst="rect">
            <a:avLst/>
          </a:prstGeom>
        </p:spPr>
      </p:pic>
      <p:pic>
        <p:nvPicPr>
          <p:cNvPr id="17" name="UltraTech Concrete- ACETECH MUMBAI.mp4">
            <a:hlinkClick r:id="" action="ppaction://media"/>
          </p:cNvPr>
          <p:cNvPicPr>
            <a:picLocks noRot="1" noChangeAspect="1"/>
          </p:cNvPicPr>
          <p:nvPr>
            <a:videoFile r:link="rId3"/>
          </p:nvPr>
        </p:nvPicPr>
        <p:blipFill>
          <a:blip r:embed="rId10"/>
          <a:stretch>
            <a:fillRect/>
          </a:stretch>
        </p:blipFill>
        <p:spPr>
          <a:xfrm>
            <a:off x="185976" y="3735092"/>
            <a:ext cx="5543702" cy="3122908"/>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10)">
                                      <p:cBhvr>
                                        <p:cTn id="15" dur="8774" fill="hold"/>
                                        <p:tgtEl>
                                          <p:spTgt spid="15"/>
                                        </p:tgtEl>
                                      </p:cBhvr>
                                    </p:cmd>
                                  </p:childTnLst>
                                </p:cTn>
                              </p:par>
                              <p:par>
                                <p:cTn id="16" presetID="1" presetClass="mediacall" presetSubtype="0" fill="hold" nodeType="withEffect">
                                  <p:stCondLst>
                                    <p:cond delay="0"/>
                                  </p:stCondLst>
                                  <p:childTnLst>
                                    <p:cmd type="call" cmd="playFrom(0.0)">
                                      <p:cBhvr>
                                        <p:cTn id="17" dur="13270" fill="hold"/>
                                        <p:tgtEl>
                                          <p:spTgt spid="16"/>
                                        </p:tgtEl>
                                      </p:cBhvr>
                                    </p:cmd>
                                  </p:childTnLst>
                                </p:cTn>
                              </p:par>
                            </p:childTnLst>
                          </p:cTn>
                        </p:par>
                      </p:childTnLst>
                    </p:cTn>
                  </p:par>
                  <p:par>
                    <p:cTn id="18" fill="hold">
                      <p:stCondLst>
                        <p:cond delay="indefinite"/>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5"/>
                                        </p:tgtEl>
                                      </p:cBhvr>
                                    </p:cmd>
                                  </p:childTnLst>
                                </p:cTn>
                              </p:par>
                              <p:par>
                                <p:cTn id="22" presetID="2" presetClass="mediacall" presetSubtype="0" fill="hold" nodeType="withEffect">
                                  <p:stCondLst>
                                    <p:cond delay="0"/>
                                  </p:stCondLst>
                                  <p:childTnLst>
                                    <p:cmd type="call" cmd="togglePause">
                                      <p:cBhvr>
                                        <p:cTn id="23" dur="1" fill="hold"/>
                                        <p:tgtEl>
                                          <p:spTgt spid="16"/>
                                        </p:tgtEl>
                                      </p:cBhvr>
                                    </p:cmd>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10857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33" fill="hold" display="0">
                  <p:stCondLst>
                    <p:cond delay="indefinite"/>
                  </p:stCondLst>
                  <p:endCondLst>
                    <p:cond evt="onNext" delay="0">
                      <p:tgtEl>
                        <p:sldTgt/>
                      </p:tgtEl>
                    </p:cond>
                    <p:cond evt="onPrev" delay="0">
                      <p:tgtEl>
                        <p:sldTgt/>
                      </p:tgtEl>
                    </p:cond>
                  </p:endCondLst>
                </p:cTn>
                <p:tgtEl>
                  <p:spTgt spid="15"/>
                </p:tgtEl>
              </p:cMediaNode>
            </p:video>
            <p:video>
              <p:cMediaNode mute="1">
                <p:cTn id="34" fill="hold" display="0">
                  <p:stCondLst>
                    <p:cond delay="indefinite"/>
                  </p:stCondLst>
                  <p:endCondLst>
                    <p:cond evt="onNext" delay="0">
                      <p:tgtEl>
                        <p:sldTgt/>
                      </p:tgtEl>
                    </p:cond>
                    <p:cond evt="onPrev" delay="0">
                      <p:tgtEl>
                        <p:sldTgt/>
                      </p:tgtEl>
                    </p:cond>
                  </p:endCondLst>
                </p:cTn>
                <p:tgtEl>
                  <p:spTgt spid="16"/>
                </p:tgtEl>
              </p:cMediaNode>
            </p:video>
            <p:video>
              <p:cMediaNode mute="1">
                <p:cTn id="35" fill="hold" display="0">
                  <p:stCondLst>
                    <p:cond delay="indefinite"/>
                  </p:stCondLst>
                  <p:endCondLst>
                    <p:cond evt="onNext" delay="0">
                      <p:tgtEl>
                        <p:sldTgt/>
                      </p:tgtEl>
                    </p:cond>
                    <p:cond evt="onPrev" delay="0">
                      <p:tgtEl>
                        <p:sldTgt/>
                      </p:tgtEl>
                    </p:cond>
                  </p:endCondLst>
                </p:cTn>
                <p:tgtEl>
                  <p:spTgt spid="17"/>
                </p:tgtEl>
              </p:cMediaNode>
            </p:video>
            <p:seq concurrent="1" nextAc="seek">
              <p:cTn id="36" restart="whenNotActive" fill="hold" evtFilter="cancelBubble" nodeType="interactiveSeq">
                <p:stCondLst>
                  <p:cond evt="onClick" delay="0">
                    <p:tgtEl>
                      <p:spTgt spid="17"/>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2" descr="data:image/jpeg;base64,/9j/4AAQSkZJRgABAQAAAQABAAD/2wCEAAkGBxMSEhMUExQWFBUUGBgVFRgXFRcVEhcYFxcYGBcYFBkZHCggGBsnHBQVITEhKSkrLi4uGB8zRDQsNygtLysBCgoKDg0OGxAQGzQmICQ0LDQsLSwsNDQ0LCwvNCw0LCwsLCw0LCwsLCwsLCwsLCwsLC8sLDQsLCwsLCwsLCwsLP/AABEIAQAAxQMBIgACEQEDEQH/xAAbAAEAAwEBAQEAAAAAAAAAAAAABAUGBwMCAf/EAEEQAAEEAAQDBgIFCwQCAwEAAAEAAgMRBBIhMQUiQQYTMlFhcSOBBxSRobEzQlJicnOys8HC0RUkNPCCk5Ki4Rb/xAAZAQEAAwEBAAAAAAAAAAAAAAAAAgMEAQX/xAAsEQACAgEDAwIFBAMAAAAAAAAAAQIRAwQhMRIyQRMzIiNRYcGBkbHwQnGh/9oADAMBAAIRAxEAPwDuKIiAIiIAiIgC4Bx3/lYn99L/ADHLv64Dx3/lYn99L/Mct2h5Zm1PCIK/V+Ui9EyBftr8RAerJKU+LGZBQ6hp+0A/1VWvXEbj9ln8IUGrdElwWkeNurKPxpzAqnBX33pToQtm44dLmaA4rT9jCM84HQM/vXLoeKuat39F+M7x+JJ6CL7zJ/hY8+JqDZfinckjfoiLzzWEREAREQBERAEREAREQBERAFwLjg/3OJ/fS/zHLvq4Jxwf7nEfvpf5jlu0PLM2p4RApKX3SUvRMh50vXDNt7QdrC/Mq98HHb2+4/FRn2s7HlEWNhJAAsnQAbkr0xDdR+y3+ELbdk+BiMtklHO78mP0RWrj6noqJ/DTJky/ogeuhKo9eLy9K+5Z6bUbKGkpXuK4DIzYZh5hSsH2Wke0u29OqteWCV2QUJN1RlyF0L6IBz4r2i/GRY7imAMTy3dbL6Ihz4r2i/GRV6hp4W19v5J4tsiOkoiLyDeEREAREQBERAEREAREQBERAFwjjbf9ziP30v8AMcu7rk+I4E6TETO6GWQgdTzuWzSTUW2zPqIt1Rl44CVYf6WdOpPRXzeBSM2BAXhbontJ1J0rqtby32mforkiSdm5A2wOln0U3s1wlpcHOF5dfSxtfzVtHxh2zgC2qI2s9aPTy8l+4SVohkkhcH24Fra5qBIdfnXp9yyS1LlFpl3pqLsl8amySYYiuZhv1o6Kh4QwhjHVQJIs7Ej1+a+uO8fjLsMXcrmtIIPUl2mU9Ujly4CE7XI+vsCz4u+iybTjZoDkposbjUbr6xGPZFY6f1WdbjDlvyVTjMcXk2dOi1xwtsqlmpE/i0bZrJ0q1ZfRMKfivaL8ZFmXz206/wDfVan6Khz4r2i/GRWZVWGS/wBfyQxu8iZ0NEReYbgiIgCIiAIiIAiIgCIiAIiIAqj6o1pcSB4ib9zat1n8bjA5zm3sSPsKlGzjJL5GkFY7jRZnzNFnbX768ldvna2wT6KhxsNuurAs6mhoL5j0Hn1V8IpXfBTkb8EGUtApz2xucLja/Zx6ZiPCPWj+Kr+N8Y7ru45S7CvAYQYx3kMgyt1jdYvLsQDqeugU0uh5jIBOH0XZtA0j9CtWu9elAdNa3ERPylsLo8TAdTFLlEjOoID+V3lmbR8xSyynbLFHbcqO0cglEUkgz09ojxEJuNxLhpO2ra4/rU4Hq5ajB5n4eFjvACSNNnEAEE/JZ7GYCPvORzuHzGg9lH6tKCdiweEHXVuZuuwUzC48QujHeOhc5oyl7bwstbtcQOVw8yHDUbbpGTi00QnC1SNfhOHANI+apuLYBo1aNTuP6rTYbibJrY/LHKGglzdWEHQGxtdH0VRxbh74rt3qD+FLdhy9T5K8sKjwZJ4IK3X0WjmxHtH+MixcrD1W7+jKqmHXkv8A+y06l/KZRg9xG5REXknohERAEREAREQBERAEREAREQBc8xHEMsso8pH/AMRXQ1yzjDKml/eP/iK06aKbaZRnk0lRJfOXUPNaTh/BWllOBNij/wDnks/wKHvHAaUFs+IYgxQPe0tBa3QuvKD61qfbqmeVbIYle7Ocdouz8eHcIWYlrbbbGyA5rJ2ke3of0qvz81QdrC2N8ZmMkD8sQD4qfhpWhjQcmY6OaBRAJBror5uJiBe6QDECT8oJOhG5bXhffXpQA0Gtc6KRoIw07HxO1dDiORwG4ykgsf70Csdqy53RUPx0rWAgMx2GDgQQCTHqNXs/KQH1HLpuVeRBxHdjJMAAHwPHirZ7A7Qn2IcK0tUvFsJCZGmZj8DOTYfCB3MosXmYDlcD5xkb6gq07SMjjmLpIpIo+UNxEXMwOI8E0Z0I1FEFp16rtWitv4kjSdl8N3jzG17GsAAyPB+sxlt20EgZ2i9LsizrprtJeERFoblsN2vX7VzeDCtlcDJnBa1mTERlwztNlttf4tAegI8107CSARsoucMo1d4j6m+q7BtMs5MX2j4AGkvbQaBt6qZ9HDaM/tH+L1Z8ZiMjSF4dioi104qtGf3LY8jeJplHQlkTRq0RFkNAREQBERAEREAREQBERAEREAVF2h4S2Rji1oz7gjQq9XhKL0UoycXaOSSapnOMNIYndRSvcNxkutpHKRR9joVZz8Bic4uI+wn7VU8X4P3VyMoADUEE160PF7LTLJCXJnUJx4Mr2k4LDG5scOIbEHMJbHJbgD0AeBbWnXVwcqXtg9kbmHEMljdljAmw5H1aUBjQQM1gOaBl0NGroK9glgaXd8WO76uXEXTj5gtHIf1iDtQpoBUTE8Lmgs4fEBkb92Tfk3dQGSx5mSa6agELE6svttFFDipgwnCyx4zD2HPikAErBfifC7Q0Nc7Cdui0/FZyMS7uphHLlaCx4qF7a2LtaO+jgQdNQs1x3CxFzXY3DOieXAtxGHy5HuseKvhyX/4uVz2jieZnOOFGIiAbboXZcZGa1Iy6uZtoQ4b7Lvgg+5fqXvZjGYaOV0cxMLzld3RI+rB1eNgBIbeh0oLdPeP+6hc24WxskfeFseIw7coZnDe+ZmslriwkxkEDruVd4jjIFNj5WgaN009Ap4oOXBKc1Hk0z2AhfvA8H3bpNbvL91/5Wf4Zxc7OOn3rTcHna7NXpf3qycXFNHIyUtyyREVJYEREAREQBERAEREAREQBERAFDfJqfdTFW4luq6jjJDXKv4vNljcazCjYAzE2Nq6qVALB9FG4nFcb6cG8p1IBA08iQPt0XeAc0wJovbHAJxlb3kZdTWsPhLG+CzW7t60GUBVsHdZZTBjHtYc3e4eQAOy65mMc3QuGoFgFWUUlP58R9X2Mbg+i5x3LhlNjbUkX0ptKPjBLq6bCRuOb4eLj7sDN+a97mbjYkEXoq2cRBikdvgcY0NJGeHEFosXs19Fjz6ODT6q449JEMVRlkw8oDckg5ozpsW6Gxrq03qNFTccBOV+Mwfe6gNxOGd1sVnfGKI9JG2tLxYSumexhhlY7LmglIBOg5mh4yn5EO0TwcfciGcS1riMRG4PkDXfWYWufG8DQZiQAdTrsbqwviflcQHB4Gzm3R+0Wp2H4hPC8MGDljjyjK6I5gKq2yNfYLv1XDNXUqHxJzTI4t0BN+Et168pJo3elrdoZN3F8GbVRWzPOOYhbfsDiS9099Az+/wDwsGtn9G3ixHtH+L1p1MV6bZTp2/USNyiIvKPSCIiAIiIAiIgCIiAIiIAiIgCp58QM5HqrhVU9Fx0F2pROMnx1SicXjBhktneDKeXl10/W09dV7sBA1XjxJ3wZOfu+U82mmn62i4dOU4SWnPyxCflaZGOkytDTsWishJ/Sf4ugDaVTA/DfE7jFTMJzCTDSEczaOaJjmC3E6gAgHVWrJadTsR9XFAscJS1znHcuGQ2NuZ9F3TKKXxjzi8pM8MErb5MVG5tg1yyPLN60JDvLdQZFFU2SMOvCY1+FcCA6KeyN/CJBzN6inNPur/tC2IYgmaCajlAniLx0HI40WH2IB13VTxZuIcGmfDQ8RY0ipojmlZqNXFtSs8+YEaK74pIRjHd1jBh5KZbHtPdltaOzNO++hFabp4OPuRXsmgbiuXGzwvyNsOb8N21OF2Wt6Vq3yIUviN9463Ncf0m5crvXl0sqQHYszgNfhJW5R8I0HturDMu4O9sNeYXjxBvxHcuTXVu4B61oNFs0PczPquEQ6Wy+jfxYj2j/ABesgQth9HI5sR7R/i9bNT7T/vkz4PcRt0RF5J6YREQBERAEREAREQBERAEREAVXC8Z3XWhI+9WizmIwrmvc4HUl2laakqcVZGTouy61E4i74T6aH8p5SQAdOpOgUHB4l45SNV78QlHdvtxZynmBykexo19iONBOzmUE1OeGx99ytMjHSljQ07ENcC0k680ht29AUqu8Jb+4lnhebD8NI45X6axNIGt7AEAc3spkuOc2TK18jQKIdFLkOY+I5SznHmXGzrtsPPiXGZc74p3QSFrizveeOZpHLmNNAeR5Em69VTaYpoqsX9UD25JcRw6YEXG7O+M6jQXUjPLTMNVseMwSPxB/2UeLjBbry98w0LuiHhu3mN1R4/649rADhuKRBwIzAGaP9YMfUjdP0SdlZcekwwxfxJp8PJy05lGNwrw0RofUHrsu+Dj5PF+HiMzHO4fKWuaMszHcztrzbBzgdNmurzUvGAZzRcR0zAhw9CCTttv0UZ+LjbiRfEZWSFrc4IPdO2ylpc2yK0IcN+qm43xmy0+rcoafIjLpqtmi7mZ9V2oh0tf9HY5p/aP8XrKZVrfo+HNP7M/F616h/KZnwe4jZoiLyj0wiIgCIiAIiIAiIgCIiAIiIAoc/VTFUYjFgF22hK6kcbPnENrZRZpei+ZMaCouLxDcrwQfCdW3m26Vrat6WQ6kRjw3AwEtkMb5T8RzpG2KcRrmApguvJfH/wDKYaZ75AyxIXF1ObNC4nW63H2rM9g3TOjmc1kbs7SM0t556dWRoDxloCtL1+xWONwLW/W3HCzYSYRh4khlyw5g15a8Foa7Wua7GgvzVPDOONrkzHbnshHh5IXwnI1xohrnDUOH5p6Uei1GOjxomLojGYSW2yUWA4NFuFg9CNqKpu1eKnuCMzd615Dvisje9hzAUyRlOA16gnRa9vGhh5O7dFK5r3GnR5Xi+7zEOjJDtmHXW13Zor3TpGOj4/IXNfkhELOS3RyfDJqwHsLnZXUT1GmwVliHBziQAAegNj5Ghor3DDAYg5WviabzZQTh5bbbdWPAH6Q2VLLCWktcCCNwd1q0a3ZXqXaWxHIWs7Ajmn9mf3rL0tV2DGs3sz+9adR7bKsHuI16Ii8s9IIiIAiIgCIiAIiIAiIgCIiALL8UwmryDrZNfPVahYnHYw55B+u7+Iq7Cm3sVZWktyEJSF9HEcrtaNHmPTTfUH8F4vfa+NdarY7+Hbc6jRbHFUY1N2Z3sRGx0eJJifOch7xxIArNp3Qcw83XWvZXXexNbjGMlxUfwvyEuYxNJY/wOzFoDq0ojw6UqnsPKO7mzTSAtaSBCHZIee84yOF2f0QfdXb55HnGw/WGva2NjW973TSTK2TKO8oG+XQG/mvNNjZS9rGnvMLd7N868TfMH8R8lfcaA7yLeu8dtv8A8aTawRape12Aka/DPLDlBaC6gW3mbQzAf1+1W/FXVJDeh7x+oq/+PJttftfy6rv+JXfxbn7wp75O6AdhcS0Ndo4d3i22dn0RZI35TzWvPFRU9wyltHZ2rh76BevDonTNj+HhsS0B/O12WYWb+I0ZuY7nTQ2vzEspzhRFHZ3iHutOj5ZXqeERsq0/YYazezP71nKWl7EjWb2Z/ctOf22VYPcRq0RF5h6QREQBERAEREAREQBERAEREAXPcf8AlZP23/xFdCXPsePiyftv/iK1ablmXU8IjUgbfTNodPPT2X1SOAo3dUdtzptqtb4Mi5KbsO9zY5wZIYeU03kcSc20xc13L05iFPxUZJ4veU3DBvqw8k/mCMvzr1Ch/R9A8Rz5IAA5jhby7NKM35NtOblPqG7qZiBzcXGUX3MAy6b5J9DVH7r915R6LKXtJh42GEdy+J7ywnu3M7qTUWXU5rs3/id1p8RO4TMDJ42EvPJLG1wPwnUYiQCX6agP2B2We7RyAMhaH4iOywmJ4e5jqI5mEOe0V5ab9Fo85M8bQ+A85JZJQmA7pwzxcwJN6VR0tPBBv4/3IGHb3z8K8wxFzvrGdrQ5ubK94JjzNc4HQOok/LdSsQ3mPi3/ADvF81F4fFYwnJn1xVjwv0ll8Gg1Bo7beSn4jxHxHX87xfNatLyynUcIjZVpOxY1l9mf3KhyrQ9kG0ZfZv8Acr87+WyvAvmI0qIi849EIiIAiIgCIiAIiIAiIgCIiALCY5nxJP23fxFbtY/HYN+d5DH6ucfCa3Oy0ad02Z86tIrMq/Mp1qxodrvbpWqkOgf1a7/4lRpcQY3blttcL21LSBd9FflyKMbM+OFyoznYgRGPEExSSchzFxbQGbQx2Hc/XVyt5Wgu4uKNdxBprdd3Pp1H9PZUXY7Enu5s2KlBAsBjZeT4mruUi78gOqlYiSv9UcHjaAl5ygkZZ97ya++vusBrkzz7VTkNw4+sCrZySsaJhzN1jL4Q4j2d5brUGJzpo6ZHIGyEm3ESR/CcM4AJDgby1l/O6rLdq5+8ZhnNdhpg0sBdcYniOZumVsmu2tt6LTyYbNNE4wCQMkJEgJDoz3LhmdyEFutbjVy74IPv/cg4BoIwltcaOK8BAcPiyatFj8Bp9ispxbjqTru7xfPUqs4c4EYUkO0OKNsdThc0mop4/wC9VrZcJG8hwOW73txOmhN9eisw5Iwe4yQc1sQMDw10mw06rR8K4d3ObW7r7r/yvfBQNY2h8zsSpAKZMrlt4J48Sjv5P1ERVFoREQBERAEREAREQBERAEREAVRjeL4dwki+sxMfTmH4jQ5jqI2sGwrdc87XxuhEj5SGsc8uYXYtzG6mgSDEWt1cOXN1XGC3wXDwC0NxrX6s0DtSG/V7GjzuIH/+z3u4xcBayRxkoZXanmAsijR08x81gODYiIGN/wBcwga05w3voXC60DiY7HTbX2Wyh4xFI1vd4iF96PLZ4y1p9AQc3tooJnTl/YovEcrQ/DMsCg8RW74n5xcDYA218lOIcf8AVfPLCbGYM2xGracRXtp6LaYzh7ZQIz9XLbGZ1x5ngEa5WtbR9A5eTeCwh0twx5JHRsOcd82QMzVbW5gKzmrrfVdTZBwsxfa6J7m4dzoA8Ax5ZQZQ1tubo4EFuu+6vD+UicYnuIe6pWOaGion6Sg0S0e+9bKN2pbh5SY48NHG+GUjM3I0PyEjmDW3vqrHsviTJZkbFEYxmc4SSgGzlFkOAOh6jop9VIq+FzpP6lfw14AwpJeK+tHOwu5bmlF6O1vbfr1W1wj32dWjXxOGt17+g69VT4bgD+R0eZpj7wtIeacJXOdmDstO8btOgrdX5gNBxjbfqX3dbGmmgoPcuiqKbH9rCwlrYiSN8xy2QSKaADfh0PqFK7Hdo34x0wfA6Huwwi3Zs2Yu/VFVlXhxPs6zeNuWSi5wzOLHUSSLrclx8lY9mmRNMgY5pkGXvMt5Rq4gAn59Sup7nS9REUgEREAREQBERAEREAREQBERAFyT6ROLCSLExME2ZsjRXfSuFtkOYtayyBVaAaegXW1x/tDw1odKInFrnzSOILyA4ve7QEag2dvVV5J9NBFLwNz2xAXiGny7/izB9jYS1X3D88gded9HcyYmWtNrnha4ewsequMhbFgj3zWiKQNnPevaDWXM00Oc0DofNfOE45HM/Jn7rK4ODtaewZrBLvPQV81W5U9y2SVLc/cPw97nuaxhNN8yOo/SZr9yu4eHvGGLXRvLi+wBzEaDUgPj03G6jY7tCyEB0b2uJDhyuzDV1tJB6UvXAdrmCF3eOb3ovIC7KJHHXK0nr6eil6kVLp8lVUZnF8DmM0x7mSi9xacmhBJ1vr081N4DwuSMuJZKy2tBIa9pPMbA7pwJ08/sX7jvpIfGMzsO0eXxbGo3PLsF9M+kQSRRHlie8nMA68uU62OgLddd1ZKaSKIYoqXUiF2vMjcY0gyMa6IZbLmg0CT+cNdr0VVDipw51Sv/APY7+rtFp+1fa+IRR5HxvkPjDT4QasVe/pajcJ7SxTfWBnjabaYsxjHKSRVO6ihYXFNE3h6m31URocVNv3klDXRz60/Zxp/Aq2+jXEte/EUboR/eZP8ACmwzYHMbdhay6fkN6bVVrvnVX9FTyXYmyDpHsK6yJFFsnbOhIiKZwIiIAiIgCIiAIiIAiIgCIiALkT8LJFippBqxs0kzs1bh7nNbTTZvWq8qK66uZdpOAumlkd3hbZc2mR9c5IdZdq7Ui9tdlCatbEo9N/EfOGxE8heZG4eSN+eR7WOfnD3McORriSdSOn2UqvjRjixHI0hndx5WtBokNAeaq/F9q9BwORji9r8Q06VkaQG0bJGZ5JzDlIJIrYBUvFcNijiJHiGYMDg5hyXY3IAF5QKrVVRi33k83pt/Lv8AWvwXeH4eZoy9r4xlJBaXlrgW702jfyUf/T5XNBynM1xcA/K1xI9XOBb01rZZ6Hj8+Fe2SaB7cxtuvdmy6yLykGrtabgfad+Lc7vGRl5PLmNghoGxynz9F2Sh1WkVdN8s8oI8BIWtnkzXcdAPY5rhd5uegNNzQ+1eHEuGYeKUiMh0dNa23MfzH81pPXr1A11VjjeJiOWNpw+Fyutz3NY1zgToxzbAF2bsg6BSoeJsh0DH1rYaWAab1QVyS8og8f0Pbh3DcJioczQ74RLHFscJzOvxC49eg0ATF9hISQ6HOHAWQQ3u3H1FCj7Kk4r25P1cZWvhkLhy5gQ5pB8tvXXdS+xfaKEt1hax2+rjRrQ1d9V1zxxpNEPRlJP4q+1fk8H9lZrBe4Qx6tIDWkkAnV1uBaOq2H0fcAfhTO5z2vbII8uWtKznWnHo4L04lNHiYJGueMpFANfZHTQEanVfXYPhYg74B7n5sp5qseLyA86+Sgp26SLvTSSd7/Stn+f+mtREUwEREAREQBERAf/Z"/>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endParaRPr lang="en-IN">
              <a:latin typeface="Calibri" pitchFamily="34" charset="0"/>
            </a:endParaRPr>
          </a:p>
        </p:txBody>
      </p:sp>
      <p:sp>
        <p:nvSpPr>
          <p:cNvPr id="38915" name="Rectangle 4"/>
          <p:cNvSpPr>
            <a:spLocks noChangeArrowheads="1"/>
          </p:cNvSpPr>
          <p:nvPr/>
        </p:nvSpPr>
        <p:spPr bwMode="auto">
          <a:xfrm>
            <a:off x="3810001" y="71438"/>
            <a:ext cx="7549567" cy="707886"/>
          </a:xfrm>
          <a:prstGeom prst="rect">
            <a:avLst/>
          </a:prstGeom>
          <a:noFill/>
          <a:ln w="9525">
            <a:noFill/>
            <a:miter lim="800000"/>
            <a:headEnd/>
            <a:tailEnd/>
          </a:ln>
        </p:spPr>
        <p:txBody>
          <a:bodyPr wrap="none">
            <a:spAutoFit/>
          </a:bodyPr>
          <a:lstStyle/>
          <a:p>
            <a:r>
              <a:rPr lang="en-IN" sz="4000" b="1" dirty="0">
                <a:latin typeface="Calibri" pitchFamily="34" charset="0"/>
              </a:rPr>
              <a:t>Stamped Concrete for Landscaping</a:t>
            </a:r>
          </a:p>
        </p:txBody>
      </p:sp>
      <p:pic>
        <p:nvPicPr>
          <p:cNvPr id="11" name="Picture 10" descr="C:\Users\DEB\Desktop\Landscaping\decor_img.jpg"/>
          <p:cNvPicPr>
            <a:picLocks noChangeAspect="1" noChangeArrowheads="1"/>
          </p:cNvPicPr>
          <p:nvPr/>
        </p:nvPicPr>
        <p:blipFill>
          <a:blip r:embed="rId4"/>
          <a:srcRect/>
          <a:stretch>
            <a:fillRect/>
          </a:stretch>
        </p:blipFill>
        <p:spPr bwMode="auto">
          <a:xfrm>
            <a:off x="-1" y="0"/>
            <a:ext cx="2773681" cy="990600"/>
          </a:xfrm>
          <a:prstGeom prst="rect">
            <a:avLst/>
          </a:prstGeom>
          <a:noFill/>
          <a:ln>
            <a:solidFill>
              <a:schemeClr val="bg1">
                <a:lumMod val="85000"/>
              </a:schemeClr>
            </a:solidFill>
          </a:ln>
        </p:spPr>
      </p:pic>
      <p:sp>
        <p:nvSpPr>
          <p:cNvPr id="38917" name="Rectangle 11"/>
          <p:cNvSpPr>
            <a:spLocks noChangeArrowheads="1"/>
          </p:cNvSpPr>
          <p:nvPr/>
        </p:nvSpPr>
        <p:spPr bwMode="auto">
          <a:xfrm>
            <a:off x="190500" y="1143001"/>
            <a:ext cx="11525251" cy="1200329"/>
          </a:xfrm>
          <a:prstGeom prst="rect">
            <a:avLst/>
          </a:prstGeom>
          <a:blipFill dpi="0" rotWithShape="1">
            <a:blip r:embed="rId5"/>
            <a:srcRect/>
            <a:tile tx="0" ty="0" sx="100000" sy="100000" flip="none" algn="tl"/>
          </a:blipFill>
          <a:ln w="9525">
            <a:noFill/>
            <a:miter lim="800000"/>
            <a:headEnd/>
            <a:tailEnd/>
          </a:ln>
        </p:spPr>
        <p:txBody>
          <a:bodyPr>
            <a:spAutoFit/>
          </a:bodyPr>
          <a:lstStyle/>
          <a:p>
            <a:pPr algn="just"/>
            <a:r>
              <a:rPr lang="en-IN">
                <a:latin typeface="Calibri" pitchFamily="34" charset="0"/>
              </a:rPr>
              <a:t>Decor is a range of concrete to be printed or stamped for making decorative surfaces on porch, paving. It can be designed from M25 to M35 MPa compressive strength at 28 days as per the requirement. Higher grades are also available if required. The aesthetic results are achieved by affixing moulds or stencils on fresh concrete surface phase curing. The final appearance resembles that of natural materials such as stone and wood.</a:t>
            </a:r>
          </a:p>
        </p:txBody>
      </p:sp>
      <p:sp>
        <p:nvSpPr>
          <p:cNvPr id="38918" name="Rectangle 12"/>
          <p:cNvSpPr>
            <a:spLocks noChangeArrowheads="1"/>
          </p:cNvSpPr>
          <p:nvPr/>
        </p:nvSpPr>
        <p:spPr bwMode="auto">
          <a:xfrm>
            <a:off x="476251" y="3357564"/>
            <a:ext cx="3359125" cy="369332"/>
          </a:xfrm>
          <a:prstGeom prst="rect">
            <a:avLst/>
          </a:prstGeom>
          <a:noFill/>
          <a:ln w="9525">
            <a:noFill/>
            <a:miter lim="800000"/>
            <a:headEnd/>
            <a:tailEnd/>
          </a:ln>
        </p:spPr>
        <p:txBody>
          <a:bodyPr wrap="none">
            <a:spAutoFit/>
          </a:bodyPr>
          <a:lstStyle/>
          <a:p>
            <a:r>
              <a:rPr lang="en-IN" b="1">
                <a:latin typeface="Calibri" pitchFamily="34" charset="0"/>
              </a:rPr>
              <a:t>Standard Concrete Specification:-</a:t>
            </a:r>
          </a:p>
        </p:txBody>
      </p:sp>
      <p:graphicFrame>
        <p:nvGraphicFramePr>
          <p:cNvPr id="14" name="Table 13"/>
          <p:cNvGraphicFramePr>
            <a:graphicFrameLocks noGrp="1"/>
          </p:cNvGraphicFramePr>
          <p:nvPr/>
        </p:nvGraphicFramePr>
        <p:xfrm>
          <a:off x="476251" y="3929063"/>
          <a:ext cx="5143536" cy="1071570"/>
        </p:xfrm>
        <a:graphic>
          <a:graphicData uri="http://schemas.openxmlformats.org/drawingml/2006/table">
            <a:tbl>
              <a:tblPr/>
              <a:tblGrid>
                <a:gridCol w="1783381">
                  <a:extLst>
                    <a:ext uri="{9D8B030D-6E8A-4147-A177-3AD203B41FA5}">
                      <a16:colId xmlns:a16="http://schemas.microsoft.com/office/drawing/2014/main" val="20000"/>
                    </a:ext>
                  </a:extLst>
                </a:gridCol>
                <a:gridCol w="3360155">
                  <a:extLst>
                    <a:ext uri="{9D8B030D-6E8A-4147-A177-3AD203B41FA5}">
                      <a16:colId xmlns:a16="http://schemas.microsoft.com/office/drawing/2014/main" val="20001"/>
                    </a:ext>
                  </a:extLst>
                </a:gridCol>
              </a:tblGrid>
              <a:tr h="535785">
                <a:tc>
                  <a:txBody>
                    <a:bodyPr/>
                    <a:lstStyle/>
                    <a:p>
                      <a:pPr algn="ctr" fontAlgn="b"/>
                      <a:r>
                        <a:rPr lang="en-IN" sz="1100" b="1" i="0" u="none" strike="noStrike" dirty="0">
                          <a:solidFill>
                            <a:srgbClr val="000000"/>
                          </a:solidFill>
                          <a:latin typeface="Calibri"/>
                        </a:rPr>
                        <a:t> </a:t>
                      </a:r>
                      <a:r>
                        <a:rPr lang="en-IN" sz="1600" b="1" i="0" u="none" strike="noStrike" dirty="0">
                          <a:solidFill>
                            <a:srgbClr val="000000"/>
                          </a:solidFill>
                          <a:latin typeface="Calibri"/>
                        </a:rPr>
                        <a:t>Strength class </a:t>
                      </a:r>
                      <a:r>
                        <a:rPr lang="en-IN" sz="1100" b="0" i="0" u="none" strike="noStrike" dirty="0">
                          <a:solidFill>
                            <a:srgbClr val="000000"/>
                          </a:solidFill>
                          <a:latin typeface="Calibri"/>
                        </a:rPr>
                        <a:t> </a:t>
                      </a:r>
                      <a:endParaRPr lang="en-IN" sz="1100" b="1" i="0" u="none" strike="noStrike" dirty="0">
                        <a:solidFill>
                          <a:srgbClr val="000000"/>
                        </a:solidFill>
                        <a:latin typeface="Calibri"/>
                      </a:endParaRPr>
                    </a:p>
                  </a:txBody>
                  <a:tcPr marL="12700" marR="12700" marT="9525" marB="0" anchor="ctr">
                    <a:lnL w="6350" cap="flat" cmpd="sng" algn="ctr">
                      <a:solidFill>
                        <a:srgbClr val="C2D69A"/>
                      </a:solidFill>
                      <a:prstDash val="solid"/>
                      <a:round/>
                      <a:headEnd type="none" w="med" len="med"/>
                      <a:tailEnd type="none" w="med" len="med"/>
                    </a:lnL>
                    <a:lnR w="6350" cap="flat" cmpd="sng" algn="ctr">
                      <a:solidFill>
                        <a:srgbClr val="C2D69A"/>
                      </a:solidFill>
                      <a:prstDash val="solid"/>
                      <a:round/>
                      <a:headEnd type="none" w="med" len="med"/>
                      <a:tailEnd type="none" w="med" len="med"/>
                    </a:lnR>
                    <a:lnT w="6350" cap="flat" cmpd="sng" algn="ctr">
                      <a:solidFill>
                        <a:srgbClr val="C2D69A"/>
                      </a:solidFill>
                      <a:prstDash val="solid"/>
                      <a:round/>
                      <a:headEnd type="none" w="med" len="med"/>
                      <a:tailEnd type="none" w="med" len="med"/>
                    </a:lnT>
                    <a:lnB w="6350" cap="flat" cmpd="sng" algn="ctr">
                      <a:solidFill>
                        <a:srgbClr val="C2D69A"/>
                      </a:solidFill>
                      <a:prstDash val="solid"/>
                      <a:round/>
                      <a:headEnd type="none" w="med" len="med"/>
                      <a:tailEnd type="none" w="med" len="med"/>
                    </a:lnB>
                    <a:solidFill>
                      <a:srgbClr val="EAF1DD"/>
                    </a:solidFill>
                  </a:tcPr>
                </a:tc>
                <a:tc>
                  <a:txBody>
                    <a:bodyPr/>
                    <a:lstStyle/>
                    <a:p>
                      <a:pPr algn="ctr" fontAlgn="b"/>
                      <a:r>
                        <a:rPr lang="en-IN" sz="1100" b="1" i="0" u="none" strike="noStrike">
                          <a:solidFill>
                            <a:srgbClr val="000000"/>
                          </a:solidFill>
                          <a:latin typeface="Calibri"/>
                        </a:rPr>
                        <a:t> </a:t>
                      </a:r>
                      <a:r>
                        <a:rPr lang="en-IN" sz="1600" b="1" i="0" u="none" strike="noStrike">
                          <a:solidFill>
                            <a:srgbClr val="000000"/>
                          </a:solidFill>
                          <a:latin typeface="Calibri"/>
                        </a:rPr>
                        <a:t>25 – 35 MPa </a:t>
                      </a:r>
                      <a:r>
                        <a:rPr lang="en-IN" sz="1100" b="0" i="0" u="none" strike="noStrike">
                          <a:solidFill>
                            <a:srgbClr val="000000"/>
                          </a:solidFill>
                          <a:latin typeface="Calibri"/>
                        </a:rPr>
                        <a:t> </a:t>
                      </a:r>
                      <a:endParaRPr lang="en-IN" sz="1100" b="1" i="0" u="none" strike="noStrike">
                        <a:solidFill>
                          <a:srgbClr val="000000"/>
                        </a:solidFill>
                        <a:latin typeface="Calibri"/>
                      </a:endParaRPr>
                    </a:p>
                  </a:txBody>
                  <a:tcPr marL="12700" marR="12700" marT="9525" marB="0" anchor="ctr">
                    <a:lnL w="6350" cap="flat" cmpd="sng" algn="ctr">
                      <a:solidFill>
                        <a:srgbClr val="C2D69A"/>
                      </a:solidFill>
                      <a:prstDash val="solid"/>
                      <a:round/>
                      <a:headEnd type="none" w="med" len="med"/>
                      <a:tailEnd type="none" w="med" len="med"/>
                    </a:lnL>
                    <a:lnR w="6350" cap="flat" cmpd="sng" algn="ctr">
                      <a:solidFill>
                        <a:srgbClr val="C2D69A"/>
                      </a:solidFill>
                      <a:prstDash val="solid"/>
                      <a:round/>
                      <a:headEnd type="none" w="med" len="med"/>
                      <a:tailEnd type="none" w="med" len="med"/>
                    </a:lnR>
                    <a:lnT w="6350" cap="flat" cmpd="sng" algn="ctr">
                      <a:solidFill>
                        <a:srgbClr val="C2D69A"/>
                      </a:solidFill>
                      <a:prstDash val="solid"/>
                      <a:round/>
                      <a:headEnd type="none" w="med" len="med"/>
                      <a:tailEnd type="none" w="med" len="med"/>
                    </a:lnT>
                    <a:lnB w="6350" cap="flat" cmpd="sng" algn="ctr">
                      <a:solidFill>
                        <a:srgbClr val="C2D69A"/>
                      </a:solidFill>
                      <a:prstDash val="solid"/>
                      <a:round/>
                      <a:headEnd type="none" w="med" len="med"/>
                      <a:tailEnd type="none" w="med" len="med"/>
                    </a:lnB>
                    <a:solidFill>
                      <a:srgbClr val="EAF1DD"/>
                    </a:solidFill>
                  </a:tcPr>
                </a:tc>
                <a:extLst>
                  <a:ext uri="{0D108BD9-81ED-4DB2-BD59-A6C34878D82A}">
                    <a16:rowId xmlns:a16="http://schemas.microsoft.com/office/drawing/2014/main" val="10000"/>
                  </a:ext>
                </a:extLst>
              </a:tr>
              <a:tr h="535785">
                <a:tc>
                  <a:txBody>
                    <a:bodyPr/>
                    <a:lstStyle/>
                    <a:p>
                      <a:pPr algn="ctr" fontAlgn="b"/>
                      <a:r>
                        <a:rPr lang="en-IN" sz="1100" b="0" i="0" u="none" strike="noStrike">
                          <a:solidFill>
                            <a:srgbClr val="000000"/>
                          </a:solidFill>
                          <a:latin typeface="Calibri"/>
                        </a:rPr>
                        <a:t> </a:t>
                      </a:r>
                      <a:r>
                        <a:rPr lang="en-IN" sz="1600" b="1" i="0" u="none" strike="noStrike">
                          <a:solidFill>
                            <a:srgbClr val="000000"/>
                          </a:solidFill>
                          <a:latin typeface="Calibri"/>
                        </a:rPr>
                        <a:t>Workability </a:t>
                      </a:r>
                      <a:r>
                        <a:rPr lang="en-IN" sz="1100" b="0" i="0" u="none" strike="noStrike">
                          <a:solidFill>
                            <a:srgbClr val="000000"/>
                          </a:solidFill>
                          <a:latin typeface="Calibri"/>
                        </a:rPr>
                        <a:t> </a:t>
                      </a:r>
                    </a:p>
                  </a:txBody>
                  <a:tcPr marL="12700" marR="12700" marT="9525" marB="0" anchor="ctr">
                    <a:lnL w="6350" cap="flat" cmpd="sng" algn="ctr">
                      <a:solidFill>
                        <a:srgbClr val="C2D69A"/>
                      </a:solidFill>
                      <a:prstDash val="solid"/>
                      <a:round/>
                      <a:headEnd type="none" w="med" len="med"/>
                      <a:tailEnd type="none" w="med" len="med"/>
                    </a:lnL>
                    <a:lnR w="6350" cap="flat" cmpd="sng" algn="ctr">
                      <a:solidFill>
                        <a:srgbClr val="C2D69A"/>
                      </a:solidFill>
                      <a:prstDash val="solid"/>
                      <a:round/>
                      <a:headEnd type="none" w="med" len="med"/>
                      <a:tailEnd type="none" w="med" len="med"/>
                    </a:lnR>
                    <a:lnT w="6350" cap="flat" cmpd="sng" algn="ctr">
                      <a:solidFill>
                        <a:srgbClr val="C2D69A"/>
                      </a:solidFill>
                      <a:prstDash val="solid"/>
                      <a:round/>
                      <a:headEnd type="none" w="med" len="med"/>
                      <a:tailEnd type="none" w="med" len="med"/>
                    </a:lnT>
                    <a:lnB w="6350" cap="flat" cmpd="sng" algn="ctr">
                      <a:solidFill>
                        <a:srgbClr val="C2D69A"/>
                      </a:solidFill>
                      <a:prstDash val="solid"/>
                      <a:round/>
                      <a:headEnd type="none" w="med" len="med"/>
                      <a:tailEnd type="none" w="med" len="med"/>
                    </a:lnB>
                    <a:solidFill>
                      <a:srgbClr val="D7E4BC"/>
                    </a:solidFill>
                  </a:tcPr>
                </a:tc>
                <a:tc>
                  <a:txBody>
                    <a:bodyPr/>
                    <a:lstStyle/>
                    <a:p>
                      <a:pPr algn="ctr" fontAlgn="b"/>
                      <a:r>
                        <a:rPr lang="en-IN" sz="1100" b="0" i="0" u="none" strike="noStrike" dirty="0">
                          <a:solidFill>
                            <a:srgbClr val="000000"/>
                          </a:solidFill>
                          <a:latin typeface="Calibri"/>
                        </a:rPr>
                        <a:t> </a:t>
                      </a:r>
                      <a:r>
                        <a:rPr lang="en-IN" sz="1600" b="1" i="0" u="none" strike="noStrike" dirty="0">
                          <a:solidFill>
                            <a:srgbClr val="000000"/>
                          </a:solidFill>
                          <a:latin typeface="Calibri"/>
                        </a:rPr>
                        <a:t>Can be designed as per </a:t>
                      </a:r>
                      <a:r>
                        <a:rPr lang="en-IN" sz="1100" b="0" i="0" u="none" strike="noStrike" dirty="0">
                          <a:solidFill>
                            <a:srgbClr val="000000"/>
                          </a:solidFill>
                          <a:latin typeface="Calibri"/>
                        </a:rPr>
                        <a:t>  </a:t>
                      </a:r>
                      <a:r>
                        <a:rPr lang="en-IN" sz="1600" b="1" i="0" u="none" strike="noStrike" dirty="0">
                          <a:solidFill>
                            <a:srgbClr val="000000"/>
                          </a:solidFill>
                          <a:latin typeface="Calibri"/>
                        </a:rPr>
                        <a:t>the requirement</a:t>
                      </a:r>
                      <a:r>
                        <a:rPr lang="en-IN" sz="1100" b="0" i="0" u="none" strike="noStrike" dirty="0">
                          <a:solidFill>
                            <a:srgbClr val="000000"/>
                          </a:solidFill>
                          <a:latin typeface="Calibri"/>
                        </a:rPr>
                        <a:t> </a:t>
                      </a:r>
                    </a:p>
                  </a:txBody>
                  <a:tcPr marL="12700" marR="12700" marT="9525" marB="0" anchor="ctr">
                    <a:lnL w="6350" cap="flat" cmpd="sng" algn="ctr">
                      <a:solidFill>
                        <a:srgbClr val="C2D69A"/>
                      </a:solidFill>
                      <a:prstDash val="solid"/>
                      <a:round/>
                      <a:headEnd type="none" w="med" len="med"/>
                      <a:tailEnd type="none" w="med" len="med"/>
                    </a:lnL>
                    <a:lnR w="6350" cap="flat" cmpd="sng" algn="ctr">
                      <a:solidFill>
                        <a:srgbClr val="C2D69A"/>
                      </a:solidFill>
                      <a:prstDash val="solid"/>
                      <a:round/>
                      <a:headEnd type="none" w="med" len="med"/>
                      <a:tailEnd type="none" w="med" len="med"/>
                    </a:lnR>
                    <a:lnT w="6350" cap="flat" cmpd="sng" algn="ctr">
                      <a:solidFill>
                        <a:srgbClr val="C2D69A"/>
                      </a:solidFill>
                      <a:prstDash val="solid"/>
                      <a:round/>
                      <a:headEnd type="none" w="med" len="med"/>
                      <a:tailEnd type="none" w="med" len="med"/>
                    </a:lnT>
                    <a:lnB w="6350" cap="flat" cmpd="sng" algn="ctr">
                      <a:solidFill>
                        <a:srgbClr val="C2D69A"/>
                      </a:solidFill>
                      <a:prstDash val="solid"/>
                      <a:round/>
                      <a:headEnd type="none" w="med" len="med"/>
                      <a:tailEnd type="none" w="med" len="med"/>
                    </a:lnB>
                    <a:solidFill>
                      <a:srgbClr val="D7E4BC"/>
                    </a:solidFill>
                  </a:tcPr>
                </a:tc>
                <a:extLst>
                  <a:ext uri="{0D108BD9-81ED-4DB2-BD59-A6C34878D82A}">
                    <a16:rowId xmlns:a16="http://schemas.microsoft.com/office/drawing/2014/main" val="10001"/>
                  </a:ext>
                </a:extLst>
              </a:tr>
            </a:tbl>
          </a:graphicData>
        </a:graphic>
      </p:graphicFrame>
      <p:pic>
        <p:nvPicPr>
          <p:cNvPr id="56321" name="Picture 1"/>
          <p:cNvPicPr>
            <a:picLocks noChangeAspect="1" noChangeArrowheads="1"/>
          </p:cNvPicPr>
          <p:nvPr/>
        </p:nvPicPr>
        <p:blipFill>
          <a:blip r:embed="rId6" cstate="print"/>
          <a:srcRect/>
          <a:stretch>
            <a:fillRect/>
          </a:stretch>
        </p:blipFill>
        <p:spPr bwMode="auto">
          <a:xfrm rot="5400000">
            <a:off x="7593676" y="1931753"/>
            <a:ext cx="3100691" cy="47625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ULTRATECH - DECOR (2).mp4">
            <a:hlinkClick r:id="" action="ppaction://media"/>
          </p:cNvPr>
          <p:cNvPicPr>
            <a:picLocks noRot="1" noChangeAspect="1"/>
          </p:cNvPicPr>
          <p:nvPr>
            <a:videoFile r:link="rId1"/>
          </p:nvPr>
        </p:nvPicPr>
        <p:blipFill>
          <a:blip r:embed="rId7" cstate="email"/>
          <a:stretch>
            <a:fillRect/>
          </a:stretch>
        </p:blipFill>
        <p:spPr>
          <a:xfrm>
            <a:off x="1233055" y="1163781"/>
            <a:ext cx="9407236" cy="5291570"/>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1" presetClass="mediacall" presetSubtype="0" fill="hold" nodeType="withEffect">
                                  <p:stCondLst>
                                    <p:cond delay="0"/>
                                  </p:stCondLst>
                                  <p:childTnLst>
                                    <p:cmd type="call" cmd="playFrom(53)">
                                      <p:cBhvr>
                                        <p:cTn id="14" dur="1183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9"/>
                                        </p:tgtEl>
                                      </p:cBhvr>
                                    </p:cmd>
                                  </p:childTnLst>
                                </p:cTn>
                              </p:par>
                            </p:childTnLst>
                          </p:cTn>
                        </p:par>
                      </p:childTnLst>
                    </p:cTn>
                  </p:par>
                </p:childTnLst>
              </p:cTn>
              <p:nextCondLst>
                <p:cond evt="onClick" delay="0">
                  <p:tgtEl>
                    <p:spTgt spid="9"/>
                  </p:tgtEl>
                </p:cond>
              </p:nextCondLst>
            </p:seq>
            <p:video>
              <p:cMediaNode>
                <p:cTn id="20" fill="hold" display="0">
                  <p:stCondLst>
                    <p:cond delay="indefinite"/>
                  </p:stCondLst>
                  <p:endCondLst>
                    <p:cond evt="onPrev" delay="0">
                      <p:tgtEl>
                        <p:sldTgt/>
                      </p:tgtEl>
                    </p:cond>
                  </p:endCondLst>
                </p:cTn>
                <p:tgtEl>
                  <p:spTgt spid="9"/>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190459" y="71414"/>
            <a:ext cx="11696741" cy="511156"/>
          </a:xfrm>
        </p:spPr>
        <p:txBody>
          <a:bodyPr>
            <a:noAutofit/>
          </a:bodyPr>
          <a:lstStyle/>
          <a:p>
            <a:pPr algn="ctr" eaLnBrk="1" hangingPunct="1">
              <a:defRPr/>
            </a:pPr>
            <a:r>
              <a:rPr sz="3200"/>
              <a:t>Bucket Concrete for small usages, repair work</a:t>
            </a:r>
          </a:p>
        </p:txBody>
      </p:sp>
      <p:sp>
        <p:nvSpPr>
          <p:cNvPr id="7" name="Rectangle 6"/>
          <p:cNvSpPr/>
          <p:nvPr/>
        </p:nvSpPr>
        <p:spPr>
          <a:xfrm>
            <a:off x="285751" y="1000125"/>
            <a:ext cx="11620500" cy="707886"/>
          </a:xfrm>
          <a:prstGeom prst="rect">
            <a:avLst/>
          </a:prstGeom>
          <a:solidFill>
            <a:schemeClr val="accent3">
              <a:lumMod val="60000"/>
              <a:lumOff val="40000"/>
            </a:schemeClr>
          </a:solidFill>
        </p:spPr>
        <p:txBody>
          <a:bodyPr>
            <a:spAutoFit/>
          </a:bodyPr>
          <a:lstStyle/>
          <a:p>
            <a:pPr fontAlgn="auto">
              <a:spcBef>
                <a:spcPts val="0"/>
              </a:spcBef>
              <a:spcAft>
                <a:spcPts val="0"/>
              </a:spcAft>
              <a:defRPr/>
            </a:pPr>
            <a:r>
              <a:rPr lang="en-IN" sz="2000" b="1" dirty="0">
                <a:latin typeface="+mn-lt"/>
                <a:cs typeface="+mn-cs"/>
              </a:rPr>
              <a:t>Bucket concrete is the normal concrete (M15 to M35 grade) delivered in 15/10 litres bucket at the site or picked up at any of our plants. It can be transported on any vehicle.</a:t>
            </a:r>
          </a:p>
        </p:txBody>
      </p:sp>
      <p:pic>
        <p:nvPicPr>
          <p:cNvPr id="65539" name="Picture 3"/>
          <p:cNvPicPr>
            <a:picLocks noChangeAspect="1" noChangeArrowheads="1"/>
          </p:cNvPicPr>
          <p:nvPr/>
        </p:nvPicPr>
        <p:blipFill>
          <a:blip r:embed="rId2" cstate="print"/>
          <a:srcRect/>
          <a:stretch>
            <a:fillRect/>
          </a:stretch>
        </p:blipFill>
        <p:spPr bwMode="auto">
          <a:xfrm>
            <a:off x="8001013" y="2143116"/>
            <a:ext cx="3409955" cy="2143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5540" name="Picture 4"/>
          <p:cNvPicPr>
            <a:picLocks noChangeAspect="1" noChangeArrowheads="1"/>
          </p:cNvPicPr>
          <p:nvPr/>
        </p:nvPicPr>
        <p:blipFill>
          <a:blip r:embed="rId3" cstate="print"/>
          <a:srcRect/>
          <a:stretch>
            <a:fillRect/>
          </a:stretch>
        </p:blipFill>
        <p:spPr bwMode="auto">
          <a:xfrm>
            <a:off x="8096265" y="4500570"/>
            <a:ext cx="3397255" cy="2171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5541" name="Picture 5"/>
          <p:cNvPicPr>
            <a:picLocks noChangeAspect="1" noChangeArrowheads="1"/>
          </p:cNvPicPr>
          <p:nvPr/>
        </p:nvPicPr>
        <p:blipFill>
          <a:blip r:embed="rId4" cstate="print"/>
          <a:srcRect/>
          <a:stretch>
            <a:fillRect/>
          </a:stretch>
        </p:blipFill>
        <p:spPr bwMode="auto">
          <a:xfrm rot="5400000">
            <a:off x="4833936" y="3762370"/>
            <a:ext cx="2428875" cy="3333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16" name="Table 15"/>
          <p:cNvGraphicFramePr>
            <a:graphicFrameLocks noGrp="1"/>
          </p:cNvGraphicFramePr>
          <p:nvPr/>
        </p:nvGraphicFramePr>
        <p:xfrm>
          <a:off x="476251" y="2357439"/>
          <a:ext cx="5433493" cy="1479889"/>
        </p:xfrm>
        <a:graphic>
          <a:graphicData uri="http://schemas.openxmlformats.org/drawingml/2006/table">
            <a:tbl>
              <a:tblPr>
                <a:tableStyleId>{F5AB1C69-6EDB-4FF4-983F-18BD219EF322}</a:tableStyleId>
              </a:tblPr>
              <a:tblGrid>
                <a:gridCol w="1883917">
                  <a:extLst>
                    <a:ext uri="{9D8B030D-6E8A-4147-A177-3AD203B41FA5}">
                      <a16:colId xmlns:a16="http://schemas.microsoft.com/office/drawing/2014/main" val="20000"/>
                    </a:ext>
                  </a:extLst>
                </a:gridCol>
                <a:gridCol w="3549576">
                  <a:extLst>
                    <a:ext uri="{9D8B030D-6E8A-4147-A177-3AD203B41FA5}">
                      <a16:colId xmlns:a16="http://schemas.microsoft.com/office/drawing/2014/main" val="20001"/>
                    </a:ext>
                  </a:extLst>
                </a:gridCol>
              </a:tblGrid>
              <a:tr h="642942">
                <a:tc>
                  <a:txBody>
                    <a:bodyPr/>
                    <a:lstStyle/>
                    <a:p>
                      <a:pPr algn="ctr" fontAlgn="b"/>
                      <a:r>
                        <a:rPr lang="en-IN" sz="1200" b="1" u="none" strike="noStrike" dirty="0"/>
                        <a:t> </a:t>
                      </a:r>
                      <a:r>
                        <a:rPr lang="en-IN" sz="1800" b="1" u="none" strike="noStrike" dirty="0"/>
                        <a:t>Strength class </a:t>
                      </a:r>
                      <a:r>
                        <a:rPr lang="en-IN" sz="1200" b="1" u="none" strike="noStrike" dirty="0"/>
                        <a:t> </a:t>
                      </a:r>
                      <a:endParaRPr lang="en-IN" sz="1200" b="1" i="0" u="none" strike="noStrike" dirty="0">
                        <a:solidFill>
                          <a:srgbClr val="000000"/>
                        </a:solidFill>
                        <a:latin typeface="Calibri"/>
                      </a:endParaRPr>
                    </a:p>
                  </a:txBody>
                  <a:tcPr marL="12700" marR="12700" marT="9525" marB="0" anchor="ctr">
                    <a:solidFill>
                      <a:schemeClr val="tx2">
                        <a:lumMod val="40000"/>
                        <a:lumOff val="60000"/>
                      </a:schemeClr>
                    </a:solidFill>
                  </a:tcPr>
                </a:tc>
                <a:tc>
                  <a:txBody>
                    <a:bodyPr/>
                    <a:lstStyle/>
                    <a:p>
                      <a:pPr algn="ctr" fontAlgn="b"/>
                      <a:r>
                        <a:rPr lang="en-IN" sz="1200" b="1" u="none" strike="noStrike" dirty="0"/>
                        <a:t> </a:t>
                      </a:r>
                      <a:r>
                        <a:rPr lang="en-IN" sz="1800" b="1" u="none" strike="noStrike" dirty="0"/>
                        <a:t>5 – 40 </a:t>
                      </a:r>
                      <a:r>
                        <a:rPr lang="en-IN" sz="1800" b="1" u="none" strike="noStrike" dirty="0" err="1"/>
                        <a:t>MPa</a:t>
                      </a:r>
                      <a:r>
                        <a:rPr lang="en-IN" sz="1800" b="1" u="none" strike="noStrike" dirty="0"/>
                        <a:t> </a:t>
                      </a:r>
                      <a:r>
                        <a:rPr lang="en-IN" sz="1200" b="1" u="none" strike="noStrike" dirty="0"/>
                        <a:t> </a:t>
                      </a:r>
                      <a:endParaRPr lang="en-IN" sz="1200" b="1" i="0" u="none" strike="noStrike" dirty="0">
                        <a:solidFill>
                          <a:srgbClr val="000000"/>
                        </a:solidFill>
                        <a:latin typeface="Calibri"/>
                      </a:endParaRPr>
                    </a:p>
                  </a:txBody>
                  <a:tcPr marL="12700" marR="12700" marT="9525" marB="0" anchor="ctr">
                    <a:solidFill>
                      <a:schemeClr val="tx2">
                        <a:lumMod val="40000"/>
                        <a:lumOff val="60000"/>
                      </a:schemeClr>
                    </a:solidFill>
                  </a:tcPr>
                </a:tc>
                <a:extLst>
                  <a:ext uri="{0D108BD9-81ED-4DB2-BD59-A6C34878D82A}">
                    <a16:rowId xmlns:a16="http://schemas.microsoft.com/office/drawing/2014/main" val="10000"/>
                  </a:ext>
                </a:extLst>
              </a:tr>
              <a:tr h="836947">
                <a:tc>
                  <a:txBody>
                    <a:bodyPr/>
                    <a:lstStyle/>
                    <a:p>
                      <a:pPr algn="ctr" fontAlgn="b"/>
                      <a:r>
                        <a:rPr lang="en-IN" sz="1200" b="1" u="none" strike="noStrike"/>
                        <a:t> </a:t>
                      </a:r>
                      <a:r>
                        <a:rPr lang="en-IN" sz="1800" b="1" u="none" strike="noStrike"/>
                        <a:t>Workability </a:t>
                      </a:r>
                      <a:r>
                        <a:rPr lang="en-IN" sz="1200" b="1" u="none" strike="noStrike"/>
                        <a:t> </a:t>
                      </a:r>
                      <a:endParaRPr lang="en-IN" sz="1200" b="1" i="0" u="none" strike="noStrike">
                        <a:solidFill>
                          <a:srgbClr val="000000"/>
                        </a:solidFill>
                        <a:latin typeface="Calibri"/>
                      </a:endParaRPr>
                    </a:p>
                  </a:txBody>
                  <a:tcPr marL="12700" marR="12700" marT="9525" marB="0" anchor="ctr">
                    <a:solidFill>
                      <a:schemeClr val="tx2">
                        <a:lumMod val="40000"/>
                        <a:lumOff val="60000"/>
                      </a:schemeClr>
                    </a:solidFill>
                  </a:tcPr>
                </a:tc>
                <a:tc>
                  <a:txBody>
                    <a:bodyPr/>
                    <a:lstStyle/>
                    <a:p>
                      <a:pPr algn="ctr" fontAlgn="b"/>
                      <a:r>
                        <a:rPr lang="en-IN" sz="1200" b="1" u="none" strike="noStrike" dirty="0"/>
                        <a:t> </a:t>
                      </a:r>
                      <a:r>
                        <a:rPr lang="en-IN" sz="1800" b="1" u="none" strike="noStrike" dirty="0"/>
                        <a:t>Can be designed as per </a:t>
                      </a:r>
                      <a:r>
                        <a:rPr lang="en-IN" sz="1200" b="1" u="none" strike="noStrike" dirty="0"/>
                        <a:t>  </a:t>
                      </a:r>
                      <a:r>
                        <a:rPr lang="en-IN" sz="1800" b="1" u="none" strike="noStrike" dirty="0"/>
                        <a:t>the requirement</a:t>
                      </a:r>
                      <a:r>
                        <a:rPr lang="en-IN" sz="1200" b="1" u="none" strike="noStrike" dirty="0"/>
                        <a:t> </a:t>
                      </a:r>
                      <a:endParaRPr lang="en-IN" sz="1200" b="1" i="0" u="none" strike="noStrike" dirty="0">
                        <a:solidFill>
                          <a:srgbClr val="000000"/>
                        </a:solidFill>
                        <a:latin typeface="Calibri"/>
                      </a:endParaRPr>
                    </a:p>
                  </a:txBody>
                  <a:tcPr marL="12700" marR="12700" marT="9525" marB="0" anchor="ctr">
                    <a:solidFill>
                      <a:schemeClr val="tx2">
                        <a:lumMod val="40000"/>
                        <a:lumOff val="60000"/>
                      </a:schemeClr>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Parallelogram 356"/>
          <p:cNvSpPr/>
          <p:nvPr/>
        </p:nvSpPr>
        <p:spPr>
          <a:xfrm>
            <a:off x="739776" y="161111"/>
            <a:ext cx="6952795" cy="371152"/>
          </a:xfrm>
          <a:prstGeom prst="parallelogram">
            <a:avLst>
              <a:gd name="adj" fmla="val 386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GB"/>
          </a:p>
        </p:txBody>
      </p:sp>
      <p:sp>
        <p:nvSpPr>
          <p:cNvPr id="359" name="Parallelogram 358"/>
          <p:cNvSpPr/>
          <p:nvPr/>
        </p:nvSpPr>
        <p:spPr>
          <a:xfrm>
            <a:off x="225162" y="1"/>
            <a:ext cx="584535" cy="982319"/>
          </a:xfrm>
          <a:prstGeom prst="parallelogram">
            <a:avLst>
              <a:gd name="adj" fmla="val 65707"/>
            </a:avLst>
          </a:prstGeom>
          <a:solidFill>
            <a:srgbClr val="131516"/>
          </a:solidFill>
          <a:ln w="12700" cap="flat" cmpd="sng" algn="ctr">
            <a:noFill/>
            <a:prstDash val="solid"/>
            <a:miter lim="800000"/>
          </a:ln>
          <a:effectLst/>
        </p:spPr>
        <p:txBody>
          <a:bodyPr lIns="91435" tIns="45718" rIns="91435" bIns="45718" rtlCol="0" anchor="ctr"/>
          <a:lstStyle/>
          <a:p>
            <a:pPr algn="ctr">
              <a:defRPr/>
            </a:pPr>
            <a:endParaRPr lang="en-GB" kern="0">
              <a:solidFill>
                <a:prstClr val="white"/>
              </a:solidFill>
              <a:latin typeface="Open Sans Light"/>
            </a:endParaRPr>
          </a:p>
        </p:txBody>
      </p:sp>
      <p:sp>
        <p:nvSpPr>
          <p:cNvPr id="360" name="TextBox 359"/>
          <p:cNvSpPr txBox="1"/>
          <p:nvPr/>
        </p:nvSpPr>
        <p:spPr>
          <a:xfrm>
            <a:off x="828747" y="79027"/>
            <a:ext cx="6337617" cy="535527"/>
          </a:xfrm>
          <a:prstGeom prst="rect">
            <a:avLst/>
          </a:prstGeom>
          <a:noFill/>
        </p:spPr>
        <p:txBody>
          <a:bodyPr wrap="square" lIns="91435" tIns="45718" rIns="91435" bIns="45718" rtlCol="0">
            <a:spAutoFit/>
          </a:bodyPr>
          <a:lstStyle/>
          <a:p>
            <a:pPr>
              <a:lnSpc>
                <a:spcPct val="120000"/>
              </a:lnSpc>
            </a:pPr>
            <a:r>
              <a:rPr lang="en-IN" sz="2400" b="1" dirty="0">
                <a:solidFill>
                  <a:schemeClr val="accent2"/>
                </a:solidFill>
                <a:latin typeface="Century Gothic" panose="020B0502020202020204" pitchFamily="34" charset="0"/>
              </a:rPr>
              <a:t>UltraTech Concrete Advantage</a:t>
            </a:r>
          </a:p>
        </p:txBody>
      </p:sp>
      <p:sp>
        <p:nvSpPr>
          <p:cNvPr id="3" name="Rectangle 2"/>
          <p:cNvSpPr/>
          <p:nvPr/>
        </p:nvSpPr>
        <p:spPr>
          <a:xfrm>
            <a:off x="0" y="6049108"/>
            <a:ext cx="12192000" cy="7000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005792" tIns="45718" rIns="91435" bIns="45718" rtlCol="0" anchor="ctr"/>
          <a:lstStyle/>
          <a:p>
            <a:pPr lvl="0"/>
            <a:r>
              <a:rPr lang="en-IN" sz="3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IN" sz="3200" b="1" dirty="0">
                <a:solidFill>
                  <a:schemeClr val="accent2"/>
                </a:solidFill>
                <a:latin typeface="+mj-lt"/>
                <a:ea typeface="Open Sans" panose="020B0606030504020204" pitchFamily="34" charset="0"/>
                <a:cs typeface="Open Sans" panose="020B0606030504020204" pitchFamily="34" charset="0"/>
              </a:rPr>
              <a:t>Assured Quality Always</a:t>
            </a:r>
          </a:p>
        </p:txBody>
      </p:sp>
      <p:cxnSp>
        <p:nvCxnSpPr>
          <p:cNvPr id="6" name="Straight Connector 5"/>
          <p:cNvCxnSpPr/>
          <p:nvPr/>
        </p:nvCxnSpPr>
        <p:spPr>
          <a:xfrm>
            <a:off x="6455799" y="5889672"/>
            <a:ext cx="831409"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Freeform 10"/>
          <p:cNvSpPr>
            <a:spLocks/>
          </p:cNvSpPr>
          <p:nvPr/>
        </p:nvSpPr>
        <p:spPr bwMode="auto">
          <a:xfrm>
            <a:off x="1822504" y="5004823"/>
            <a:ext cx="1742941" cy="438045"/>
          </a:xfrm>
          <a:custGeom>
            <a:avLst/>
            <a:gdLst>
              <a:gd name="T0" fmla="*/ 897 w 943"/>
              <a:gd name="T1" fmla="*/ 0 h 237"/>
              <a:gd name="T2" fmla="*/ 0 w 943"/>
              <a:gd name="T3" fmla="*/ 237 h 237"/>
              <a:gd name="T4" fmla="*/ 277 w 943"/>
              <a:gd name="T5" fmla="*/ 237 h 237"/>
              <a:gd name="T6" fmla="*/ 943 w 943"/>
              <a:gd name="T7" fmla="*/ 0 h 237"/>
              <a:gd name="T8" fmla="*/ 897 w 943"/>
              <a:gd name="T9" fmla="*/ 0 h 237"/>
            </a:gdLst>
            <a:ahLst/>
            <a:cxnLst>
              <a:cxn ang="0">
                <a:pos x="T0" y="T1"/>
              </a:cxn>
              <a:cxn ang="0">
                <a:pos x="T2" y="T3"/>
              </a:cxn>
              <a:cxn ang="0">
                <a:pos x="T4" y="T5"/>
              </a:cxn>
              <a:cxn ang="0">
                <a:pos x="T6" y="T7"/>
              </a:cxn>
              <a:cxn ang="0">
                <a:pos x="T8" y="T9"/>
              </a:cxn>
            </a:cxnLst>
            <a:rect l="0" t="0" r="r" b="b"/>
            <a:pathLst>
              <a:path w="943" h="237">
                <a:moveTo>
                  <a:pt x="897" y="0"/>
                </a:moveTo>
                <a:lnTo>
                  <a:pt x="0" y="237"/>
                </a:lnTo>
                <a:lnTo>
                  <a:pt x="277" y="237"/>
                </a:lnTo>
                <a:lnTo>
                  <a:pt x="943" y="0"/>
                </a:lnTo>
                <a:lnTo>
                  <a:pt x="897" y="0"/>
                </a:lnTo>
                <a:close/>
              </a:path>
            </a:pathLst>
          </a:custGeom>
          <a:solidFill>
            <a:schemeClr val="accent1">
              <a:lumMod val="75000"/>
            </a:schemeClr>
          </a:solidFill>
          <a:ln>
            <a:noFill/>
          </a:ln>
        </p:spPr>
        <p:txBody>
          <a:bodyPr vert="horz" wrap="square" lIns="91435" tIns="45718" rIns="91435" bIns="45718" numCol="1" anchor="t" anchorCtr="0" compatLnSpc="1">
            <a:prstTxWarp prst="textNoShape">
              <a:avLst/>
            </a:prstTxWarp>
          </a:bodyPr>
          <a:lstStyle/>
          <a:p>
            <a:endParaRPr lang="en-IN"/>
          </a:p>
        </p:txBody>
      </p:sp>
      <p:sp>
        <p:nvSpPr>
          <p:cNvPr id="31" name="Freeform 11"/>
          <p:cNvSpPr>
            <a:spLocks/>
          </p:cNvSpPr>
          <p:nvPr/>
        </p:nvSpPr>
        <p:spPr bwMode="auto">
          <a:xfrm>
            <a:off x="2698594" y="4999277"/>
            <a:ext cx="1018410" cy="452831"/>
          </a:xfrm>
          <a:custGeom>
            <a:avLst/>
            <a:gdLst>
              <a:gd name="T0" fmla="*/ 505 w 551"/>
              <a:gd name="T1" fmla="*/ 0 h 245"/>
              <a:gd name="T2" fmla="*/ 0 w 551"/>
              <a:gd name="T3" fmla="*/ 245 h 245"/>
              <a:gd name="T4" fmla="*/ 284 w 551"/>
              <a:gd name="T5" fmla="*/ 245 h 245"/>
              <a:gd name="T6" fmla="*/ 551 w 551"/>
              <a:gd name="T7" fmla="*/ 0 h 245"/>
              <a:gd name="T8" fmla="*/ 505 w 551"/>
              <a:gd name="T9" fmla="*/ 0 h 245"/>
            </a:gdLst>
            <a:ahLst/>
            <a:cxnLst>
              <a:cxn ang="0">
                <a:pos x="T0" y="T1"/>
              </a:cxn>
              <a:cxn ang="0">
                <a:pos x="T2" y="T3"/>
              </a:cxn>
              <a:cxn ang="0">
                <a:pos x="T4" y="T5"/>
              </a:cxn>
              <a:cxn ang="0">
                <a:pos x="T6" y="T7"/>
              </a:cxn>
              <a:cxn ang="0">
                <a:pos x="T8" y="T9"/>
              </a:cxn>
            </a:cxnLst>
            <a:rect l="0" t="0" r="r" b="b"/>
            <a:pathLst>
              <a:path w="551" h="245">
                <a:moveTo>
                  <a:pt x="505" y="0"/>
                </a:moveTo>
                <a:lnTo>
                  <a:pt x="0" y="245"/>
                </a:lnTo>
                <a:lnTo>
                  <a:pt x="284" y="245"/>
                </a:lnTo>
                <a:lnTo>
                  <a:pt x="551" y="0"/>
                </a:lnTo>
                <a:lnTo>
                  <a:pt x="505" y="0"/>
                </a:lnTo>
                <a:close/>
              </a:path>
            </a:pathLst>
          </a:custGeom>
          <a:solidFill>
            <a:schemeClr val="tx1">
              <a:lumMod val="75000"/>
              <a:lumOff val="25000"/>
            </a:schemeClr>
          </a:solidFill>
          <a:ln>
            <a:noFill/>
          </a:ln>
        </p:spPr>
        <p:txBody>
          <a:bodyPr vert="horz" wrap="square" lIns="91435" tIns="45718" rIns="91435" bIns="45718" numCol="1" anchor="t" anchorCtr="0" compatLnSpc="1">
            <a:prstTxWarp prst="textNoShape">
              <a:avLst/>
            </a:prstTxWarp>
          </a:bodyPr>
          <a:lstStyle/>
          <a:p>
            <a:endParaRPr lang="en-IN"/>
          </a:p>
        </p:txBody>
      </p:sp>
      <p:sp>
        <p:nvSpPr>
          <p:cNvPr id="32" name="Freeform 12"/>
          <p:cNvSpPr>
            <a:spLocks/>
          </p:cNvSpPr>
          <p:nvPr/>
        </p:nvSpPr>
        <p:spPr bwMode="auto">
          <a:xfrm>
            <a:off x="3576534" y="5010367"/>
            <a:ext cx="517522" cy="441742"/>
          </a:xfrm>
          <a:custGeom>
            <a:avLst/>
            <a:gdLst>
              <a:gd name="T0" fmla="*/ 119 w 280"/>
              <a:gd name="T1" fmla="*/ 0 h 239"/>
              <a:gd name="T2" fmla="*/ 0 w 280"/>
              <a:gd name="T3" fmla="*/ 239 h 239"/>
              <a:gd name="T4" fmla="*/ 280 w 280"/>
              <a:gd name="T5" fmla="*/ 239 h 239"/>
              <a:gd name="T6" fmla="*/ 164 w 280"/>
              <a:gd name="T7" fmla="*/ 0 h 239"/>
              <a:gd name="T8" fmla="*/ 119 w 280"/>
              <a:gd name="T9" fmla="*/ 0 h 239"/>
            </a:gdLst>
            <a:ahLst/>
            <a:cxnLst>
              <a:cxn ang="0">
                <a:pos x="T0" y="T1"/>
              </a:cxn>
              <a:cxn ang="0">
                <a:pos x="T2" y="T3"/>
              </a:cxn>
              <a:cxn ang="0">
                <a:pos x="T4" y="T5"/>
              </a:cxn>
              <a:cxn ang="0">
                <a:pos x="T6" y="T7"/>
              </a:cxn>
              <a:cxn ang="0">
                <a:pos x="T8" y="T9"/>
              </a:cxn>
            </a:cxnLst>
            <a:rect l="0" t="0" r="r" b="b"/>
            <a:pathLst>
              <a:path w="280" h="239">
                <a:moveTo>
                  <a:pt x="119" y="0"/>
                </a:moveTo>
                <a:lnTo>
                  <a:pt x="0" y="239"/>
                </a:lnTo>
                <a:lnTo>
                  <a:pt x="280" y="239"/>
                </a:lnTo>
                <a:lnTo>
                  <a:pt x="164" y="0"/>
                </a:lnTo>
                <a:lnTo>
                  <a:pt x="119" y="0"/>
                </a:lnTo>
                <a:close/>
              </a:path>
            </a:pathLst>
          </a:custGeom>
          <a:solidFill>
            <a:schemeClr val="accent1">
              <a:lumMod val="75000"/>
            </a:schemeClr>
          </a:solidFill>
          <a:ln>
            <a:noFill/>
          </a:ln>
        </p:spPr>
        <p:txBody>
          <a:bodyPr vert="horz" wrap="square" lIns="91435" tIns="45718" rIns="91435" bIns="45718" numCol="1" anchor="t" anchorCtr="0" compatLnSpc="1">
            <a:prstTxWarp prst="textNoShape">
              <a:avLst/>
            </a:prstTxWarp>
          </a:bodyPr>
          <a:lstStyle/>
          <a:p>
            <a:endParaRPr lang="en-IN"/>
          </a:p>
        </p:txBody>
      </p:sp>
      <p:sp>
        <p:nvSpPr>
          <p:cNvPr id="33" name="Freeform 13"/>
          <p:cNvSpPr>
            <a:spLocks/>
          </p:cNvSpPr>
          <p:nvPr/>
        </p:nvSpPr>
        <p:spPr bwMode="auto">
          <a:xfrm>
            <a:off x="3959132" y="4999277"/>
            <a:ext cx="1018410" cy="456528"/>
          </a:xfrm>
          <a:custGeom>
            <a:avLst/>
            <a:gdLst>
              <a:gd name="T0" fmla="*/ 0 w 551"/>
              <a:gd name="T1" fmla="*/ 0 h 247"/>
              <a:gd name="T2" fmla="*/ 271 w 551"/>
              <a:gd name="T3" fmla="*/ 247 h 247"/>
              <a:gd name="T4" fmla="*/ 551 w 551"/>
              <a:gd name="T5" fmla="*/ 247 h 247"/>
              <a:gd name="T6" fmla="*/ 46 w 551"/>
              <a:gd name="T7" fmla="*/ 0 h 247"/>
              <a:gd name="T8" fmla="*/ 0 w 551"/>
              <a:gd name="T9" fmla="*/ 0 h 247"/>
            </a:gdLst>
            <a:ahLst/>
            <a:cxnLst>
              <a:cxn ang="0">
                <a:pos x="T0" y="T1"/>
              </a:cxn>
              <a:cxn ang="0">
                <a:pos x="T2" y="T3"/>
              </a:cxn>
              <a:cxn ang="0">
                <a:pos x="T4" y="T5"/>
              </a:cxn>
              <a:cxn ang="0">
                <a:pos x="T6" y="T7"/>
              </a:cxn>
              <a:cxn ang="0">
                <a:pos x="T8" y="T9"/>
              </a:cxn>
            </a:cxnLst>
            <a:rect l="0" t="0" r="r" b="b"/>
            <a:pathLst>
              <a:path w="551" h="247">
                <a:moveTo>
                  <a:pt x="0" y="0"/>
                </a:moveTo>
                <a:lnTo>
                  <a:pt x="271" y="247"/>
                </a:lnTo>
                <a:lnTo>
                  <a:pt x="551" y="247"/>
                </a:lnTo>
                <a:lnTo>
                  <a:pt x="46" y="0"/>
                </a:lnTo>
                <a:lnTo>
                  <a:pt x="0" y="0"/>
                </a:lnTo>
                <a:close/>
              </a:path>
            </a:pathLst>
          </a:custGeom>
          <a:solidFill>
            <a:schemeClr val="tx1">
              <a:lumMod val="75000"/>
              <a:lumOff val="25000"/>
            </a:schemeClr>
          </a:solidFill>
          <a:ln>
            <a:noFill/>
          </a:ln>
        </p:spPr>
        <p:txBody>
          <a:bodyPr vert="horz" wrap="square" lIns="91435" tIns="45718" rIns="91435" bIns="45718" numCol="1" anchor="t" anchorCtr="0" compatLnSpc="1">
            <a:prstTxWarp prst="textNoShape">
              <a:avLst/>
            </a:prstTxWarp>
          </a:bodyPr>
          <a:lstStyle/>
          <a:p>
            <a:endParaRPr lang="en-IN"/>
          </a:p>
        </p:txBody>
      </p:sp>
      <p:sp>
        <p:nvSpPr>
          <p:cNvPr id="34" name="Freeform 14"/>
          <p:cNvSpPr>
            <a:spLocks/>
          </p:cNvSpPr>
          <p:nvPr/>
        </p:nvSpPr>
        <p:spPr bwMode="auto">
          <a:xfrm>
            <a:off x="4106995" y="4995580"/>
            <a:ext cx="1750334" cy="462074"/>
          </a:xfrm>
          <a:custGeom>
            <a:avLst/>
            <a:gdLst>
              <a:gd name="T0" fmla="*/ 0 w 947"/>
              <a:gd name="T1" fmla="*/ 0 h 250"/>
              <a:gd name="T2" fmla="*/ 663 w 947"/>
              <a:gd name="T3" fmla="*/ 250 h 250"/>
              <a:gd name="T4" fmla="*/ 947 w 947"/>
              <a:gd name="T5" fmla="*/ 250 h 250"/>
              <a:gd name="T6" fmla="*/ 46 w 947"/>
              <a:gd name="T7" fmla="*/ 0 h 250"/>
              <a:gd name="T8" fmla="*/ 0 w 947"/>
              <a:gd name="T9" fmla="*/ 0 h 250"/>
            </a:gdLst>
            <a:ahLst/>
            <a:cxnLst>
              <a:cxn ang="0">
                <a:pos x="T0" y="T1"/>
              </a:cxn>
              <a:cxn ang="0">
                <a:pos x="T2" y="T3"/>
              </a:cxn>
              <a:cxn ang="0">
                <a:pos x="T4" y="T5"/>
              </a:cxn>
              <a:cxn ang="0">
                <a:pos x="T6" y="T7"/>
              </a:cxn>
              <a:cxn ang="0">
                <a:pos x="T8" y="T9"/>
              </a:cxn>
            </a:cxnLst>
            <a:rect l="0" t="0" r="r" b="b"/>
            <a:pathLst>
              <a:path w="947" h="250">
                <a:moveTo>
                  <a:pt x="0" y="0"/>
                </a:moveTo>
                <a:lnTo>
                  <a:pt x="663" y="250"/>
                </a:lnTo>
                <a:lnTo>
                  <a:pt x="947" y="250"/>
                </a:lnTo>
                <a:lnTo>
                  <a:pt x="46" y="0"/>
                </a:lnTo>
                <a:lnTo>
                  <a:pt x="0" y="0"/>
                </a:lnTo>
                <a:close/>
              </a:path>
            </a:pathLst>
          </a:custGeom>
          <a:solidFill>
            <a:schemeClr val="accent1">
              <a:lumMod val="75000"/>
            </a:schemeClr>
          </a:solidFill>
          <a:ln>
            <a:noFill/>
          </a:ln>
        </p:spPr>
        <p:txBody>
          <a:bodyPr vert="horz" wrap="square" lIns="91435" tIns="45718" rIns="91435" bIns="45718" numCol="1" anchor="t" anchorCtr="0" compatLnSpc="1">
            <a:prstTxWarp prst="textNoShape">
              <a:avLst/>
            </a:prstTxWarp>
          </a:bodyPr>
          <a:lstStyle/>
          <a:p>
            <a:endParaRPr lang="en-IN"/>
          </a:p>
        </p:txBody>
      </p:sp>
      <p:sp>
        <p:nvSpPr>
          <p:cNvPr id="35" name="Rectangle 15"/>
          <p:cNvSpPr>
            <a:spLocks noChangeArrowheads="1"/>
          </p:cNvSpPr>
          <p:nvPr/>
        </p:nvSpPr>
        <p:spPr bwMode="auto">
          <a:xfrm>
            <a:off x="1822504" y="5442867"/>
            <a:ext cx="508282" cy="606240"/>
          </a:xfrm>
          <a:prstGeom prst="rect">
            <a:avLst/>
          </a:prstGeom>
          <a:solidFill>
            <a:schemeClr val="accent1"/>
          </a:solidFill>
          <a:ln>
            <a:noFill/>
          </a:ln>
        </p:spPr>
        <p:txBody>
          <a:bodyPr vert="horz" wrap="square" lIns="91435" tIns="45718" rIns="91435" bIns="45718" numCol="1" anchor="t" anchorCtr="0" compatLnSpc="1">
            <a:prstTxWarp prst="textNoShape">
              <a:avLst/>
            </a:prstTxWarp>
          </a:bodyPr>
          <a:lstStyle/>
          <a:p>
            <a:endParaRPr lang="en-IN"/>
          </a:p>
        </p:txBody>
      </p:sp>
      <p:sp>
        <p:nvSpPr>
          <p:cNvPr id="39" name="Rectangle 16"/>
          <p:cNvSpPr>
            <a:spLocks noChangeArrowheads="1"/>
          </p:cNvSpPr>
          <p:nvPr/>
        </p:nvSpPr>
        <p:spPr bwMode="auto">
          <a:xfrm>
            <a:off x="2698594" y="5452109"/>
            <a:ext cx="521218" cy="596998"/>
          </a:xfrm>
          <a:prstGeom prst="rect">
            <a:avLst/>
          </a:prstGeom>
          <a:solidFill>
            <a:schemeClr val="tx1">
              <a:lumMod val="65000"/>
              <a:lumOff val="35000"/>
            </a:schemeClr>
          </a:solidFill>
          <a:ln>
            <a:noFill/>
          </a:ln>
        </p:spPr>
        <p:txBody>
          <a:bodyPr vert="horz" wrap="square" lIns="91435" tIns="45718" rIns="91435" bIns="45718" numCol="1" anchor="t" anchorCtr="0" compatLnSpc="1">
            <a:prstTxWarp prst="textNoShape">
              <a:avLst/>
            </a:prstTxWarp>
          </a:bodyPr>
          <a:lstStyle/>
          <a:p>
            <a:endParaRPr lang="en-IN"/>
          </a:p>
        </p:txBody>
      </p:sp>
      <p:sp>
        <p:nvSpPr>
          <p:cNvPr id="40" name="Rectangle 17"/>
          <p:cNvSpPr>
            <a:spLocks noChangeArrowheads="1"/>
          </p:cNvSpPr>
          <p:nvPr/>
        </p:nvSpPr>
        <p:spPr bwMode="auto">
          <a:xfrm>
            <a:off x="3576534" y="5452109"/>
            <a:ext cx="517522" cy="596998"/>
          </a:xfrm>
          <a:prstGeom prst="rect">
            <a:avLst/>
          </a:prstGeom>
          <a:solidFill>
            <a:schemeClr val="accent1"/>
          </a:solidFill>
          <a:ln>
            <a:noFill/>
          </a:ln>
        </p:spPr>
        <p:txBody>
          <a:bodyPr vert="horz" wrap="square" lIns="91435" tIns="45718" rIns="91435" bIns="45718" numCol="1" anchor="t" anchorCtr="0" compatLnSpc="1">
            <a:prstTxWarp prst="textNoShape">
              <a:avLst/>
            </a:prstTxWarp>
          </a:bodyPr>
          <a:lstStyle/>
          <a:p>
            <a:endParaRPr lang="en-IN"/>
          </a:p>
        </p:txBody>
      </p:sp>
      <p:sp>
        <p:nvSpPr>
          <p:cNvPr id="41" name="Rectangle 18"/>
          <p:cNvSpPr>
            <a:spLocks noChangeArrowheads="1"/>
          </p:cNvSpPr>
          <p:nvPr/>
        </p:nvSpPr>
        <p:spPr bwMode="auto">
          <a:xfrm>
            <a:off x="4456324" y="5448413"/>
            <a:ext cx="513825" cy="600694"/>
          </a:xfrm>
          <a:prstGeom prst="rect">
            <a:avLst/>
          </a:prstGeom>
          <a:solidFill>
            <a:schemeClr val="tx1">
              <a:lumMod val="65000"/>
              <a:lumOff val="35000"/>
            </a:schemeClr>
          </a:solidFill>
          <a:ln>
            <a:noFill/>
          </a:ln>
        </p:spPr>
        <p:txBody>
          <a:bodyPr vert="horz" wrap="square" lIns="91435" tIns="45718" rIns="91435" bIns="45718" numCol="1" anchor="t" anchorCtr="0" compatLnSpc="1">
            <a:prstTxWarp prst="textNoShape">
              <a:avLst/>
            </a:prstTxWarp>
          </a:bodyPr>
          <a:lstStyle/>
          <a:p>
            <a:endParaRPr lang="en-IN"/>
          </a:p>
        </p:txBody>
      </p:sp>
      <p:sp>
        <p:nvSpPr>
          <p:cNvPr id="42" name="Rectangle 19"/>
          <p:cNvSpPr>
            <a:spLocks noChangeArrowheads="1"/>
          </p:cNvSpPr>
          <p:nvPr/>
        </p:nvSpPr>
        <p:spPr bwMode="auto">
          <a:xfrm>
            <a:off x="5332414" y="5457653"/>
            <a:ext cx="528612" cy="591454"/>
          </a:xfrm>
          <a:prstGeom prst="rect">
            <a:avLst/>
          </a:prstGeom>
          <a:solidFill>
            <a:schemeClr val="accent1"/>
          </a:solidFill>
          <a:ln>
            <a:noFill/>
          </a:ln>
        </p:spPr>
        <p:txBody>
          <a:bodyPr vert="horz" wrap="square" lIns="91435" tIns="45718" rIns="91435" bIns="45718" numCol="1" anchor="t" anchorCtr="0" compatLnSpc="1">
            <a:prstTxWarp prst="textNoShape">
              <a:avLst/>
            </a:prstTxWarp>
          </a:bodyPr>
          <a:lstStyle/>
          <a:p>
            <a:endParaRPr lang="en-IN"/>
          </a:p>
        </p:txBody>
      </p:sp>
      <p:sp>
        <p:nvSpPr>
          <p:cNvPr id="44" name="Rectangle 43"/>
          <p:cNvSpPr/>
          <p:nvPr/>
        </p:nvSpPr>
        <p:spPr>
          <a:xfrm>
            <a:off x="794650" y="3641677"/>
            <a:ext cx="1343911" cy="630938"/>
          </a:xfrm>
          <a:prstGeom prst="rect">
            <a:avLst/>
          </a:prstGeom>
        </p:spPr>
        <p:txBody>
          <a:bodyPr wrap="square" lIns="91435" tIns="45718" rIns="91435" bIns="45718">
            <a:spAutoFit/>
          </a:bodyPr>
          <a:lstStyle/>
          <a:p>
            <a:pPr algn="r">
              <a:lnSpc>
                <a:spcPct val="125000"/>
              </a:lnSpc>
            </a:pPr>
            <a:r>
              <a:rPr lang="en-IN" sz="1400" dirty="0">
                <a:solidFill>
                  <a:schemeClr val="tx1">
                    <a:lumMod val="85000"/>
                    <a:lumOff val="15000"/>
                  </a:schemeClr>
                </a:solidFill>
              </a:rPr>
              <a:t>Centralized Mix Approval</a:t>
            </a:r>
          </a:p>
        </p:txBody>
      </p:sp>
      <p:sp>
        <p:nvSpPr>
          <p:cNvPr id="49" name="Rectangle 48"/>
          <p:cNvSpPr/>
          <p:nvPr/>
        </p:nvSpPr>
        <p:spPr>
          <a:xfrm>
            <a:off x="24838" y="2188559"/>
            <a:ext cx="2119037" cy="900242"/>
          </a:xfrm>
          <a:prstGeom prst="rect">
            <a:avLst/>
          </a:prstGeom>
        </p:spPr>
        <p:txBody>
          <a:bodyPr wrap="square" lIns="91435" tIns="45718" rIns="91435" bIns="45718">
            <a:spAutoFit/>
          </a:bodyPr>
          <a:lstStyle/>
          <a:p>
            <a:pPr algn="r">
              <a:lnSpc>
                <a:spcPct val="125000"/>
              </a:lnSpc>
            </a:pPr>
            <a:r>
              <a:rPr lang="en-IN" sz="1400" dirty="0">
                <a:solidFill>
                  <a:schemeClr val="tx1">
                    <a:lumMod val="85000"/>
                    <a:lumOff val="15000"/>
                  </a:schemeClr>
                </a:solidFill>
              </a:rPr>
              <a:t>Raw Material Characteristic database and Analysis</a:t>
            </a:r>
          </a:p>
        </p:txBody>
      </p:sp>
      <p:sp>
        <p:nvSpPr>
          <p:cNvPr id="50" name="Rectangle 49"/>
          <p:cNvSpPr/>
          <p:nvPr/>
        </p:nvSpPr>
        <p:spPr>
          <a:xfrm>
            <a:off x="24837" y="1039249"/>
            <a:ext cx="2143876" cy="630938"/>
          </a:xfrm>
          <a:prstGeom prst="rect">
            <a:avLst/>
          </a:prstGeom>
        </p:spPr>
        <p:txBody>
          <a:bodyPr wrap="square" lIns="91435" tIns="45718" rIns="91435" bIns="45718">
            <a:spAutoFit/>
          </a:bodyPr>
          <a:lstStyle/>
          <a:p>
            <a:pPr algn="r">
              <a:lnSpc>
                <a:spcPct val="125000"/>
              </a:lnSpc>
            </a:pPr>
            <a:r>
              <a:rPr lang="en-IN" sz="1400" dirty="0">
                <a:solidFill>
                  <a:schemeClr val="tx1">
                    <a:lumMod val="85000"/>
                    <a:lumOff val="15000"/>
                  </a:schemeClr>
                </a:solidFill>
              </a:rPr>
              <a:t>Mix Design: Flexibility in Design Methodology</a:t>
            </a:r>
          </a:p>
        </p:txBody>
      </p:sp>
      <p:sp>
        <p:nvSpPr>
          <p:cNvPr id="52" name="Rectangle 51"/>
          <p:cNvSpPr/>
          <p:nvPr/>
        </p:nvSpPr>
        <p:spPr>
          <a:xfrm>
            <a:off x="5533198" y="3024013"/>
            <a:ext cx="1560850" cy="630938"/>
          </a:xfrm>
          <a:prstGeom prst="rect">
            <a:avLst/>
          </a:prstGeom>
        </p:spPr>
        <p:txBody>
          <a:bodyPr wrap="square" lIns="91435" tIns="45718" rIns="91435" bIns="45718">
            <a:spAutoFit/>
          </a:bodyPr>
          <a:lstStyle/>
          <a:p>
            <a:pPr>
              <a:lnSpc>
                <a:spcPct val="125000"/>
              </a:lnSpc>
            </a:pPr>
            <a:r>
              <a:rPr lang="en-IN" sz="1400" dirty="0">
                <a:solidFill>
                  <a:schemeClr val="tx1">
                    <a:lumMod val="85000"/>
                    <a:lumOff val="15000"/>
                  </a:schemeClr>
                </a:solidFill>
              </a:rPr>
              <a:t>QCI Certified RMC plants</a:t>
            </a:r>
          </a:p>
        </p:txBody>
      </p:sp>
      <p:sp>
        <p:nvSpPr>
          <p:cNvPr id="53" name="Rectangle 52"/>
          <p:cNvSpPr/>
          <p:nvPr/>
        </p:nvSpPr>
        <p:spPr>
          <a:xfrm>
            <a:off x="5537807" y="1712600"/>
            <a:ext cx="1889935" cy="900242"/>
          </a:xfrm>
          <a:prstGeom prst="rect">
            <a:avLst/>
          </a:prstGeom>
        </p:spPr>
        <p:txBody>
          <a:bodyPr wrap="square" lIns="91435" tIns="45718" rIns="91435" bIns="45718">
            <a:spAutoFit/>
          </a:bodyPr>
          <a:lstStyle/>
          <a:p>
            <a:pPr>
              <a:lnSpc>
                <a:spcPct val="125000"/>
              </a:lnSpc>
            </a:pPr>
            <a:r>
              <a:rPr lang="en-IN" sz="1400" dirty="0">
                <a:solidFill>
                  <a:schemeClr val="tx1">
                    <a:lumMod val="85000"/>
                    <a:lumOff val="15000"/>
                  </a:schemeClr>
                </a:solidFill>
              </a:rPr>
              <a:t>Centralized Database: Concrete Strength </a:t>
            </a:r>
          </a:p>
        </p:txBody>
      </p:sp>
      <p:grpSp>
        <p:nvGrpSpPr>
          <p:cNvPr id="7" name="Group 53"/>
          <p:cNvGrpSpPr/>
          <p:nvPr/>
        </p:nvGrpSpPr>
        <p:grpSpPr>
          <a:xfrm>
            <a:off x="2149652" y="1071655"/>
            <a:ext cx="1730003" cy="3938712"/>
            <a:chOff x="1776590" y="1278504"/>
            <a:chExt cx="1658109" cy="3775030"/>
          </a:xfrm>
        </p:grpSpPr>
        <p:sp>
          <p:nvSpPr>
            <p:cNvPr id="12" name="Freeform 5"/>
            <p:cNvSpPr>
              <a:spLocks noEditPoints="1"/>
            </p:cNvSpPr>
            <p:nvPr/>
          </p:nvSpPr>
          <p:spPr bwMode="auto">
            <a:xfrm>
              <a:off x="1776590" y="1278504"/>
              <a:ext cx="1658109" cy="3775030"/>
            </a:xfrm>
            <a:custGeom>
              <a:avLst/>
              <a:gdLst>
                <a:gd name="T0" fmla="*/ 0 w 4192"/>
                <a:gd name="T1" fmla="*/ 610 h 9532"/>
                <a:gd name="T2" fmla="*/ 610 w 4192"/>
                <a:gd name="T3" fmla="*/ 1219 h 9532"/>
                <a:gd name="T4" fmla="*/ 610 w 4192"/>
                <a:gd name="T5" fmla="*/ 1219 h 9532"/>
                <a:gd name="T6" fmla="*/ 1211 w 4192"/>
                <a:gd name="T7" fmla="*/ 712 h 9532"/>
                <a:gd name="T8" fmla="*/ 1211 w 4192"/>
                <a:gd name="T9" fmla="*/ 712 h 9532"/>
                <a:gd name="T10" fmla="*/ 3032 w 4192"/>
                <a:gd name="T11" fmla="*/ 712 h 9532"/>
                <a:gd name="T12" fmla="*/ 3987 w 4192"/>
                <a:gd name="T13" fmla="*/ 1464 h 9532"/>
                <a:gd name="T14" fmla="*/ 3987 w 4192"/>
                <a:gd name="T15" fmla="*/ 1464 h 9532"/>
                <a:gd name="T16" fmla="*/ 3987 w 4192"/>
                <a:gd name="T17" fmla="*/ 9532 h 9532"/>
                <a:gd name="T18" fmla="*/ 4192 w 4192"/>
                <a:gd name="T19" fmla="*/ 9532 h 9532"/>
                <a:gd name="T20" fmla="*/ 4192 w 4192"/>
                <a:gd name="T21" fmla="*/ 1464 h 9532"/>
                <a:gd name="T22" fmla="*/ 3808 w 4192"/>
                <a:gd name="T23" fmla="*/ 707 h 9532"/>
                <a:gd name="T24" fmla="*/ 3808 w 4192"/>
                <a:gd name="T25" fmla="*/ 707 h 9532"/>
                <a:gd name="T26" fmla="*/ 3032 w 4192"/>
                <a:gd name="T27" fmla="*/ 507 h 9532"/>
                <a:gd name="T28" fmla="*/ 3032 w 4192"/>
                <a:gd name="T29" fmla="*/ 507 h 9532"/>
                <a:gd name="T30" fmla="*/ 1211 w 4192"/>
                <a:gd name="T31" fmla="*/ 507 h 9532"/>
                <a:gd name="T32" fmla="*/ 610 w 4192"/>
                <a:gd name="T33" fmla="*/ 0 h 9532"/>
                <a:gd name="T34" fmla="*/ 610 w 4192"/>
                <a:gd name="T35" fmla="*/ 0 h 9532"/>
                <a:gd name="T36" fmla="*/ 0 w 4192"/>
                <a:gd name="T37" fmla="*/ 610 h 9532"/>
                <a:gd name="T38" fmla="*/ 251 w 4192"/>
                <a:gd name="T39" fmla="*/ 610 h 9532"/>
                <a:gd name="T40" fmla="*/ 610 w 4192"/>
                <a:gd name="T41" fmla="*/ 251 h 9532"/>
                <a:gd name="T42" fmla="*/ 610 w 4192"/>
                <a:gd name="T43" fmla="*/ 251 h 9532"/>
                <a:gd name="T44" fmla="*/ 969 w 4192"/>
                <a:gd name="T45" fmla="*/ 610 h 9532"/>
                <a:gd name="T46" fmla="*/ 969 w 4192"/>
                <a:gd name="T47" fmla="*/ 610 h 9532"/>
                <a:gd name="T48" fmla="*/ 610 w 4192"/>
                <a:gd name="T49" fmla="*/ 969 h 9532"/>
                <a:gd name="T50" fmla="*/ 610 w 4192"/>
                <a:gd name="T51" fmla="*/ 969 h 9532"/>
                <a:gd name="T52" fmla="*/ 251 w 4192"/>
                <a:gd name="T53" fmla="*/ 610 h 9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92" h="9532">
                  <a:moveTo>
                    <a:pt x="0" y="610"/>
                  </a:moveTo>
                  <a:cubicBezTo>
                    <a:pt x="0" y="946"/>
                    <a:pt x="274" y="1219"/>
                    <a:pt x="610" y="1219"/>
                  </a:cubicBezTo>
                  <a:lnTo>
                    <a:pt x="610" y="1219"/>
                  </a:lnTo>
                  <a:cubicBezTo>
                    <a:pt x="911" y="1219"/>
                    <a:pt x="1162" y="1000"/>
                    <a:pt x="1211" y="712"/>
                  </a:cubicBezTo>
                  <a:lnTo>
                    <a:pt x="1211" y="712"/>
                  </a:lnTo>
                  <a:lnTo>
                    <a:pt x="3032" y="712"/>
                  </a:lnTo>
                  <a:cubicBezTo>
                    <a:pt x="3319" y="712"/>
                    <a:pt x="3987" y="786"/>
                    <a:pt x="3987" y="1464"/>
                  </a:cubicBezTo>
                  <a:lnTo>
                    <a:pt x="3987" y="1464"/>
                  </a:lnTo>
                  <a:lnTo>
                    <a:pt x="3987" y="9532"/>
                  </a:lnTo>
                  <a:lnTo>
                    <a:pt x="4192" y="9532"/>
                  </a:lnTo>
                  <a:lnTo>
                    <a:pt x="4192" y="1464"/>
                  </a:lnTo>
                  <a:cubicBezTo>
                    <a:pt x="4192" y="1134"/>
                    <a:pt x="4060" y="873"/>
                    <a:pt x="3808" y="707"/>
                  </a:cubicBezTo>
                  <a:lnTo>
                    <a:pt x="3808" y="707"/>
                  </a:lnTo>
                  <a:cubicBezTo>
                    <a:pt x="3557" y="542"/>
                    <a:pt x="3247" y="507"/>
                    <a:pt x="3032" y="507"/>
                  </a:cubicBezTo>
                  <a:lnTo>
                    <a:pt x="3032" y="507"/>
                  </a:lnTo>
                  <a:lnTo>
                    <a:pt x="1211" y="507"/>
                  </a:lnTo>
                  <a:cubicBezTo>
                    <a:pt x="1162" y="220"/>
                    <a:pt x="911" y="0"/>
                    <a:pt x="610" y="0"/>
                  </a:cubicBezTo>
                  <a:lnTo>
                    <a:pt x="610" y="0"/>
                  </a:lnTo>
                  <a:cubicBezTo>
                    <a:pt x="274" y="0"/>
                    <a:pt x="0" y="274"/>
                    <a:pt x="0" y="610"/>
                  </a:cubicBezTo>
                  <a:moveTo>
                    <a:pt x="251" y="610"/>
                  </a:moveTo>
                  <a:cubicBezTo>
                    <a:pt x="251" y="412"/>
                    <a:pt x="412" y="251"/>
                    <a:pt x="610" y="251"/>
                  </a:cubicBezTo>
                  <a:lnTo>
                    <a:pt x="610" y="251"/>
                  </a:lnTo>
                  <a:cubicBezTo>
                    <a:pt x="808" y="251"/>
                    <a:pt x="969" y="412"/>
                    <a:pt x="969" y="610"/>
                  </a:cubicBezTo>
                  <a:lnTo>
                    <a:pt x="969" y="610"/>
                  </a:lnTo>
                  <a:cubicBezTo>
                    <a:pt x="969" y="808"/>
                    <a:pt x="808" y="969"/>
                    <a:pt x="610" y="969"/>
                  </a:cubicBezTo>
                  <a:lnTo>
                    <a:pt x="610" y="969"/>
                  </a:lnTo>
                  <a:cubicBezTo>
                    <a:pt x="412" y="969"/>
                    <a:pt x="251" y="808"/>
                    <a:pt x="251" y="61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IN"/>
            </a:p>
          </p:txBody>
        </p:sp>
        <p:sp>
          <p:nvSpPr>
            <p:cNvPr id="46" name="Oval 45"/>
            <p:cNvSpPr/>
            <p:nvPr/>
          </p:nvSpPr>
          <p:spPr>
            <a:xfrm>
              <a:off x="1819274" y="1323977"/>
              <a:ext cx="390526" cy="3905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8" name="Group 60"/>
          <p:cNvGrpSpPr/>
          <p:nvPr/>
        </p:nvGrpSpPr>
        <p:grpSpPr>
          <a:xfrm>
            <a:off x="4106996" y="3041935"/>
            <a:ext cx="1415793" cy="1953645"/>
            <a:chOff x="3652591" y="3166905"/>
            <a:chExt cx="1356956" cy="1872457"/>
          </a:xfrm>
        </p:grpSpPr>
        <p:sp>
          <p:nvSpPr>
            <p:cNvPr id="29" name="Freeform 9"/>
            <p:cNvSpPr>
              <a:spLocks noEditPoints="1"/>
            </p:cNvSpPr>
            <p:nvPr/>
          </p:nvSpPr>
          <p:spPr bwMode="auto">
            <a:xfrm>
              <a:off x="3652591" y="3166905"/>
              <a:ext cx="1356956" cy="1872457"/>
            </a:xfrm>
            <a:custGeom>
              <a:avLst/>
              <a:gdLst>
                <a:gd name="T0" fmla="*/ 2217 w 3427"/>
                <a:gd name="T1" fmla="*/ 506 h 4727"/>
                <a:gd name="T2" fmla="*/ 842 w 3427"/>
                <a:gd name="T3" fmla="*/ 494 h 4727"/>
                <a:gd name="T4" fmla="*/ 842 w 3427"/>
                <a:gd name="T5" fmla="*/ 494 h 4727"/>
                <a:gd name="T6" fmla="*/ 0 w 3427"/>
                <a:gd name="T7" fmla="*/ 1387 h 4727"/>
                <a:gd name="T8" fmla="*/ 0 w 3427"/>
                <a:gd name="T9" fmla="*/ 1387 h 4727"/>
                <a:gd name="T10" fmla="*/ 0 w 3427"/>
                <a:gd name="T11" fmla="*/ 4727 h 4727"/>
                <a:gd name="T12" fmla="*/ 205 w 3427"/>
                <a:gd name="T13" fmla="*/ 4727 h 4727"/>
                <a:gd name="T14" fmla="*/ 205 w 3427"/>
                <a:gd name="T15" fmla="*/ 1387 h 4727"/>
                <a:gd name="T16" fmla="*/ 842 w 3427"/>
                <a:gd name="T17" fmla="*/ 700 h 4727"/>
                <a:gd name="T18" fmla="*/ 842 w 3427"/>
                <a:gd name="T19" fmla="*/ 700 h 4727"/>
                <a:gd name="T20" fmla="*/ 2217 w 3427"/>
                <a:gd name="T21" fmla="*/ 711 h 4727"/>
                <a:gd name="T22" fmla="*/ 2217 w 3427"/>
                <a:gd name="T23" fmla="*/ 711 h 4727"/>
                <a:gd name="T24" fmla="*/ 2818 w 3427"/>
                <a:gd name="T25" fmla="*/ 1219 h 4727"/>
                <a:gd name="T26" fmla="*/ 2818 w 3427"/>
                <a:gd name="T27" fmla="*/ 1219 h 4727"/>
                <a:gd name="T28" fmla="*/ 3427 w 3427"/>
                <a:gd name="T29" fmla="*/ 610 h 4727"/>
                <a:gd name="T30" fmla="*/ 3427 w 3427"/>
                <a:gd name="T31" fmla="*/ 610 h 4727"/>
                <a:gd name="T32" fmla="*/ 2818 w 3427"/>
                <a:gd name="T33" fmla="*/ 0 h 4727"/>
                <a:gd name="T34" fmla="*/ 2818 w 3427"/>
                <a:gd name="T35" fmla="*/ 0 h 4727"/>
                <a:gd name="T36" fmla="*/ 2217 w 3427"/>
                <a:gd name="T37" fmla="*/ 506 h 4727"/>
                <a:gd name="T38" fmla="*/ 2459 w 3427"/>
                <a:gd name="T39" fmla="*/ 610 h 4727"/>
                <a:gd name="T40" fmla="*/ 2818 w 3427"/>
                <a:gd name="T41" fmla="*/ 251 h 4727"/>
                <a:gd name="T42" fmla="*/ 2818 w 3427"/>
                <a:gd name="T43" fmla="*/ 251 h 4727"/>
                <a:gd name="T44" fmla="*/ 3177 w 3427"/>
                <a:gd name="T45" fmla="*/ 610 h 4727"/>
                <a:gd name="T46" fmla="*/ 3177 w 3427"/>
                <a:gd name="T47" fmla="*/ 610 h 4727"/>
                <a:gd name="T48" fmla="*/ 2818 w 3427"/>
                <a:gd name="T49" fmla="*/ 969 h 4727"/>
                <a:gd name="T50" fmla="*/ 2818 w 3427"/>
                <a:gd name="T51" fmla="*/ 969 h 4727"/>
                <a:gd name="T52" fmla="*/ 2459 w 3427"/>
                <a:gd name="T53" fmla="*/ 610 h 4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27" h="4727">
                  <a:moveTo>
                    <a:pt x="2217" y="506"/>
                  </a:moveTo>
                  <a:cubicBezTo>
                    <a:pt x="1927" y="503"/>
                    <a:pt x="1176" y="494"/>
                    <a:pt x="842" y="494"/>
                  </a:cubicBezTo>
                  <a:lnTo>
                    <a:pt x="842" y="494"/>
                  </a:lnTo>
                  <a:cubicBezTo>
                    <a:pt x="376" y="494"/>
                    <a:pt x="0" y="983"/>
                    <a:pt x="0" y="1387"/>
                  </a:cubicBezTo>
                  <a:lnTo>
                    <a:pt x="0" y="1387"/>
                  </a:lnTo>
                  <a:lnTo>
                    <a:pt x="0" y="4727"/>
                  </a:lnTo>
                  <a:lnTo>
                    <a:pt x="205" y="4727"/>
                  </a:lnTo>
                  <a:lnTo>
                    <a:pt x="205" y="1387"/>
                  </a:lnTo>
                  <a:cubicBezTo>
                    <a:pt x="205" y="1117"/>
                    <a:pt x="479" y="700"/>
                    <a:pt x="842" y="700"/>
                  </a:cubicBezTo>
                  <a:lnTo>
                    <a:pt x="842" y="700"/>
                  </a:lnTo>
                  <a:cubicBezTo>
                    <a:pt x="1176" y="700"/>
                    <a:pt x="1928" y="708"/>
                    <a:pt x="2217" y="711"/>
                  </a:cubicBezTo>
                  <a:lnTo>
                    <a:pt x="2217" y="711"/>
                  </a:lnTo>
                  <a:cubicBezTo>
                    <a:pt x="2265" y="999"/>
                    <a:pt x="2516" y="1219"/>
                    <a:pt x="2818" y="1219"/>
                  </a:cubicBezTo>
                  <a:lnTo>
                    <a:pt x="2818" y="1219"/>
                  </a:lnTo>
                  <a:cubicBezTo>
                    <a:pt x="3154" y="1219"/>
                    <a:pt x="3427" y="946"/>
                    <a:pt x="3427" y="610"/>
                  </a:cubicBezTo>
                  <a:lnTo>
                    <a:pt x="3427" y="610"/>
                  </a:lnTo>
                  <a:cubicBezTo>
                    <a:pt x="3427" y="274"/>
                    <a:pt x="3154" y="0"/>
                    <a:pt x="2818" y="0"/>
                  </a:cubicBezTo>
                  <a:lnTo>
                    <a:pt x="2818" y="0"/>
                  </a:lnTo>
                  <a:cubicBezTo>
                    <a:pt x="2517" y="0"/>
                    <a:pt x="2266" y="219"/>
                    <a:pt x="2217" y="506"/>
                  </a:cubicBezTo>
                  <a:moveTo>
                    <a:pt x="2459" y="610"/>
                  </a:moveTo>
                  <a:cubicBezTo>
                    <a:pt x="2459" y="412"/>
                    <a:pt x="2620" y="251"/>
                    <a:pt x="2818" y="251"/>
                  </a:cubicBezTo>
                  <a:lnTo>
                    <a:pt x="2818" y="251"/>
                  </a:lnTo>
                  <a:cubicBezTo>
                    <a:pt x="3016" y="251"/>
                    <a:pt x="3177" y="412"/>
                    <a:pt x="3177" y="610"/>
                  </a:cubicBezTo>
                  <a:lnTo>
                    <a:pt x="3177" y="610"/>
                  </a:lnTo>
                  <a:cubicBezTo>
                    <a:pt x="3177" y="808"/>
                    <a:pt x="3016" y="969"/>
                    <a:pt x="2818" y="969"/>
                  </a:cubicBezTo>
                  <a:lnTo>
                    <a:pt x="2818" y="969"/>
                  </a:lnTo>
                  <a:cubicBezTo>
                    <a:pt x="2620" y="969"/>
                    <a:pt x="2459" y="808"/>
                    <a:pt x="2459" y="61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IN"/>
            </a:p>
          </p:txBody>
        </p:sp>
        <p:sp>
          <p:nvSpPr>
            <p:cNvPr id="57" name="Oval 56"/>
            <p:cNvSpPr/>
            <p:nvPr/>
          </p:nvSpPr>
          <p:spPr>
            <a:xfrm>
              <a:off x="4580171" y="3214654"/>
              <a:ext cx="390526" cy="3905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9" name="Group 54"/>
          <p:cNvGrpSpPr/>
          <p:nvPr/>
        </p:nvGrpSpPr>
        <p:grpSpPr>
          <a:xfrm>
            <a:off x="2149653" y="3674052"/>
            <a:ext cx="1415793" cy="1330771"/>
            <a:chOff x="1776590" y="3772752"/>
            <a:chExt cx="1356956" cy="1275468"/>
          </a:xfrm>
        </p:grpSpPr>
        <p:sp>
          <p:nvSpPr>
            <p:cNvPr id="26" name="Freeform 7"/>
            <p:cNvSpPr>
              <a:spLocks noEditPoints="1"/>
            </p:cNvSpPr>
            <p:nvPr/>
          </p:nvSpPr>
          <p:spPr bwMode="auto">
            <a:xfrm>
              <a:off x="1776590" y="3772752"/>
              <a:ext cx="1356956" cy="1275468"/>
            </a:xfrm>
            <a:custGeom>
              <a:avLst/>
              <a:gdLst>
                <a:gd name="T0" fmla="*/ 0 w 3428"/>
                <a:gd name="T1" fmla="*/ 609 h 3222"/>
                <a:gd name="T2" fmla="*/ 610 w 3428"/>
                <a:gd name="T3" fmla="*/ 1219 h 3222"/>
                <a:gd name="T4" fmla="*/ 610 w 3428"/>
                <a:gd name="T5" fmla="*/ 1219 h 3222"/>
                <a:gd name="T6" fmla="*/ 1203 w 3428"/>
                <a:gd name="T7" fmla="*/ 750 h 3222"/>
                <a:gd name="T8" fmla="*/ 1203 w 3428"/>
                <a:gd name="T9" fmla="*/ 750 h 3222"/>
                <a:gd name="T10" fmla="*/ 2420 w 3428"/>
                <a:gd name="T11" fmla="*/ 750 h 3222"/>
                <a:gd name="T12" fmla="*/ 3222 w 3428"/>
                <a:gd name="T13" fmla="*/ 1374 h 3222"/>
                <a:gd name="T14" fmla="*/ 3222 w 3428"/>
                <a:gd name="T15" fmla="*/ 1374 h 3222"/>
                <a:gd name="T16" fmla="*/ 3222 w 3428"/>
                <a:gd name="T17" fmla="*/ 3222 h 3222"/>
                <a:gd name="T18" fmla="*/ 3428 w 3428"/>
                <a:gd name="T19" fmla="*/ 3222 h 3222"/>
                <a:gd name="T20" fmla="*/ 3428 w 3428"/>
                <a:gd name="T21" fmla="*/ 1374 h 3222"/>
                <a:gd name="T22" fmla="*/ 3241 w 3428"/>
                <a:gd name="T23" fmla="*/ 843 h 3222"/>
                <a:gd name="T24" fmla="*/ 3241 w 3428"/>
                <a:gd name="T25" fmla="*/ 843 h 3222"/>
                <a:gd name="T26" fmla="*/ 2420 w 3428"/>
                <a:gd name="T27" fmla="*/ 545 h 3222"/>
                <a:gd name="T28" fmla="*/ 2420 w 3428"/>
                <a:gd name="T29" fmla="*/ 545 h 3222"/>
                <a:gd name="T30" fmla="*/ 1216 w 3428"/>
                <a:gd name="T31" fmla="*/ 545 h 3222"/>
                <a:gd name="T32" fmla="*/ 610 w 3428"/>
                <a:gd name="T33" fmla="*/ 0 h 3222"/>
                <a:gd name="T34" fmla="*/ 610 w 3428"/>
                <a:gd name="T35" fmla="*/ 0 h 3222"/>
                <a:gd name="T36" fmla="*/ 0 w 3428"/>
                <a:gd name="T37" fmla="*/ 609 h 3222"/>
                <a:gd name="T38" fmla="*/ 251 w 3428"/>
                <a:gd name="T39" fmla="*/ 609 h 3222"/>
                <a:gd name="T40" fmla="*/ 610 w 3428"/>
                <a:gd name="T41" fmla="*/ 250 h 3222"/>
                <a:gd name="T42" fmla="*/ 610 w 3428"/>
                <a:gd name="T43" fmla="*/ 250 h 3222"/>
                <a:gd name="T44" fmla="*/ 969 w 3428"/>
                <a:gd name="T45" fmla="*/ 609 h 3222"/>
                <a:gd name="T46" fmla="*/ 969 w 3428"/>
                <a:gd name="T47" fmla="*/ 609 h 3222"/>
                <a:gd name="T48" fmla="*/ 610 w 3428"/>
                <a:gd name="T49" fmla="*/ 968 h 3222"/>
                <a:gd name="T50" fmla="*/ 610 w 3428"/>
                <a:gd name="T51" fmla="*/ 968 h 3222"/>
                <a:gd name="T52" fmla="*/ 251 w 3428"/>
                <a:gd name="T53" fmla="*/ 609 h 3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28" h="3222">
                  <a:moveTo>
                    <a:pt x="0" y="609"/>
                  </a:moveTo>
                  <a:cubicBezTo>
                    <a:pt x="0" y="945"/>
                    <a:pt x="274" y="1219"/>
                    <a:pt x="610" y="1219"/>
                  </a:cubicBezTo>
                  <a:lnTo>
                    <a:pt x="610" y="1219"/>
                  </a:lnTo>
                  <a:cubicBezTo>
                    <a:pt x="898" y="1219"/>
                    <a:pt x="1139" y="1019"/>
                    <a:pt x="1203" y="750"/>
                  </a:cubicBezTo>
                  <a:lnTo>
                    <a:pt x="1203" y="750"/>
                  </a:lnTo>
                  <a:lnTo>
                    <a:pt x="2420" y="750"/>
                  </a:lnTo>
                  <a:cubicBezTo>
                    <a:pt x="2720" y="750"/>
                    <a:pt x="3222" y="831"/>
                    <a:pt x="3222" y="1374"/>
                  </a:cubicBezTo>
                  <a:lnTo>
                    <a:pt x="3222" y="1374"/>
                  </a:lnTo>
                  <a:lnTo>
                    <a:pt x="3222" y="3222"/>
                  </a:lnTo>
                  <a:lnTo>
                    <a:pt x="3428" y="3222"/>
                  </a:lnTo>
                  <a:lnTo>
                    <a:pt x="3428" y="1374"/>
                  </a:lnTo>
                  <a:cubicBezTo>
                    <a:pt x="3428" y="1229"/>
                    <a:pt x="3395" y="1020"/>
                    <a:pt x="3241" y="843"/>
                  </a:cubicBezTo>
                  <a:lnTo>
                    <a:pt x="3241" y="843"/>
                  </a:lnTo>
                  <a:cubicBezTo>
                    <a:pt x="3069" y="645"/>
                    <a:pt x="2793" y="545"/>
                    <a:pt x="2420" y="545"/>
                  </a:cubicBezTo>
                  <a:lnTo>
                    <a:pt x="2420" y="545"/>
                  </a:lnTo>
                  <a:lnTo>
                    <a:pt x="1216" y="545"/>
                  </a:lnTo>
                  <a:cubicBezTo>
                    <a:pt x="1184" y="239"/>
                    <a:pt x="925" y="0"/>
                    <a:pt x="610" y="0"/>
                  </a:cubicBezTo>
                  <a:lnTo>
                    <a:pt x="610" y="0"/>
                  </a:lnTo>
                  <a:cubicBezTo>
                    <a:pt x="274" y="0"/>
                    <a:pt x="0" y="273"/>
                    <a:pt x="0" y="609"/>
                  </a:cubicBezTo>
                  <a:moveTo>
                    <a:pt x="251" y="609"/>
                  </a:moveTo>
                  <a:cubicBezTo>
                    <a:pt x="251" y="411"/>
                    <a:pt x="412" y="250"/>
                    <a:pt x="610" y="250"/>
                  </a:cubicBezTo>
                  <a:lnTo>
                    <a:pt x="610" y="250"/>
                  </a:lnTo>
                  <a:cubicBezTo>
                    <a:pt x="808" y="250"/>
                    <a:pt x="969" y="411"/>
                    <a:pt x="969" y="609"/>
                  </a:cubicBezTo>
                  <a:lnTo>
                    <a:pt x="969" y="609"/>
                  </a:lnTo>
                  <a:cubicBezTo>
                    <a:pt x="969" y="807"/>
                    <a:pt x="808" y="968"/>
                    <a:pt x="610" y="968"/>
                  </a:cubicBezTo>
                  <a:lnTo>
                    <a:pt x="610" y="968"/>
                  </a:lnTo>
                  <a:cubicBezTo>
                    <a:pt x="412" y="968"/>
                    <a:pt x="251" y="807"/>
                    <a:pt x="251" y="609"/>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IN"/>
            </a:p>
          </p:txBody>
        </p:sp>
        <p:sp>
          <p:nvSpPr>
            <p:cNvPr id="58" name="Oval 57"/>
            <p:cNvSpPr/>
            <p:nvPr/>
          </p:nvSpPr>
          <p:spPr>
            <a:xfrm>
              <a:off x="1831265" y="3814310"/>
              <a:ext cx="390526" cy="3905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0" name="Group 55"/>
          <p:cNvGrpSpPr/>
          <p:nvPr/>
        </p:nvGrpSpPr>
        <p:grpSpPr>
          <a:xfrm>
            <a:off x="3948041" y="1746281"/>
            <a:ext cx="1583988" cy="3252996"/>
            <a:chOff x="3500243" y="1925095"/>
            <a:chExt cx="1518162" cy="3117810"/>
          </a:xfrm>
        </p:grpSpPr>
        <p:sp>
          <p:nvSpPr>
            <p:cNvPr id="27" name="Freeform 8"/>
            <p:cNvSpPr>
              <a:spLocks noEditPoints="1"/>
            </p:cNvSpPr>
            <p:nvPr/>
          </p:nvSpPr>
          <p:spPr bwMode="auto">
            <a:xfrm>
              <a:off x="3500243" y="1925095"/>
              <a:ext cx="1518162" cy="3117810"/>
            </a:xfrm>
            <a:custGeom>
              <a:avLst/>
              <a:gdLst>
                <a:gd name="T0" fmla="*/ 2631 w 3837"/>
                <a:gd name="T1" fmla="*/ 481 h 7875"/>
                <a:gd name="T2" fmla="*/ 1048 w 3837"/>
                <a:gd name="T3" fmla="*/ 481 h 7875"/>
                <a:gd name="T4" fmla="*/ 28 w 3837"/>
                <a:gd name="T5" fmla="*/ 1227 h 7875"/>
                <a:gd name="T6" fmla="*/ 28 w 3837"/>
                <a:gd name="T7" fmla="*/ 1227 h 7875"/>
                <a:gd name="T8" fmla="*/ 27 w 3837"/>
                <a:gd name="T9" fmla="*/ 7875 h 7875"/>
                <a:gd name="T10" fmla="*/ 27 w 3837"/>
                <a:gd name="T11" fmla="*/ 7875 h 7875"/>
                <a:gd name="T12" fmla="*/ 232 w 3837"/>
                <a:gd name="T13" fmla="*/ 7874 h 7875"/>
                <a:gd name="T14" fmla="*/ 232 w 3837"/>
                <a:gd name="T15" fmla="*/ 1241 h 7875"/>
                <a:gd name="T16" fmla="*/ 232 w 3837"/>
                <a:gd name="T17" fmla="*/ 1241 h 7875"/>
                <a:gd name="T18" fmla="*/ 1048 w 3837"/>
                <a:gd name="T19" fmla="*/ 686 h 7875"/>
                <a:gd name="T20" fmla="*/ 1048 w 3837"/>
                <a:gd name="T21" fmla="*/ 686 h 7875"/>
                <a:gd name="T22" fmla="*/ 2622 w 3837"/>
                <a:gd name="T23" fmla="*/ 686 h 7875"/>
                <a:gd name="T24" fmla="*/ 3227 w 3837"/>
                <a:gd name="T25" fmla="*/ 1219 h 7875"/>
                <a:gd name="T26" fmla="*/ 3227 w 3837"/>
                <a:gd name="T27" fmla="*/ 1219 h 7875"/>
                <a:gd name="T28" fmla="*/ 3837 w 3837"/>
                <a:gd name="T29" fmla="*/ 609 h 7875"/>
                <a:gd name="T30" fmla="*/ 3837 w 3837"/>
                <a:gd name="T31" fmla="*/ 609 h 7875"/>
                <a:gd name="T32" fmla="*/ 3227 w 3837"/>
                <a:gd name="T33" fmla="*/ 0 h 7875"/>
                <a:gd name="T34" fmla="*/ 3227 w 3837"/>
                <a:gd name="T35" fmla="*/ 0 h 7875"/>
                <a:gd name="T36" fmla="*/ 2631 w 3837"/>
                <a:gd name="T37" fmla="*/ 481 h 7875"/>
                <a:gd name="T38" fmla="*/ 2868 w 3837"/>
                <a:gd name="T39" fmla="*/ 609 h 7875"/>
                <a:gd name="T40" fmla="*/ 3227 w 3837"/>
                <a:gd name="T41" fmla="*/ 250 h 7875"/>
                <a:gd name="T42" fmla="*/ 3227 w 3837"/>
                <a:gd name="T43" fmla="*/ 250 h 7875"/>
                <a:gd name="T44" fmla="*/ 3586 w 3837"/>
                <a:gd name="T45" fmla="*/ 609 h 7875"/>
                <a:gd name="T46" fmla="*/ 3586 w 3837"/>
                <a:gd name="T47" fmla="*/ 609 h 7875"/>
                <a:gd name="T48" fmla="*/ 3227 w 3837"/>
                <a:gd name="T49" fmla="*/ 968 h 7875"/>
                <a:gd name="T50" fmla="*/ 3227 w 3837"/>
                <a:gd name="T51" fmla="*/ 968 h 7875"/>
                <a:gd name="T52" fmla="*/ 2868 w 3837"/>
                <a:gd name="T53" fmla="*/ 609 h 7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37" h="7875">
                  <a:moveTo>
                    <a:pt x="2631" y="481"/>
                  </a:moveTo>
                  <a:lnTo>
                    <a:pt x="1048" y="481"/>
                  </a:lnTo>
                  <a:cubicBezTo>
                    <a:pt x="359" y="481"/>
                    <a:pt x="63" y="697"/>
                    <a:pt x="28" y="1227"/>
                  </a:cubicBezTo>
                  <a:lnTo>
                    <a:pt x="28" y="1227"/>
                  </a:lnTo>
                  <a:cubicBezTo>
                    <a:pt x="0" y="1641"/>
                    <a:pt x="26" y="7621"/>
                    <a:pt x="27" y="7875"/>
                  </a:cubicBezTo>
                  <a:lnTo>
                    <a:pt x="27" y="7875"/>
                  </a:lnTo>
                  <a:lnTo>
                    <a:pt x="232" y="7874"/>
                  </a:lnTo>
                  <a:cubicBezTo>
                    <a:pt x="232" y="7812"/>
                    <a:pt x="205" y="1647"/>
                    <a:pt x="232" y="1241"/>
                  </a:cubicBezTo>
                  <a:lnTo>
                    <a:pt x="232" y="1241"/>
                  </a:lnTo>
                  <a:cubicBezTo>
                    <a:pt x="252" y="949"/>
                    <a:pt x="329" y="686"/>
                    <a:pt x="1048" y="686"/>
                  </a:cubicBezTo>
                  <a:lnTo>
                    <a:pt x="1048" y="686"/>
                  </a:lnTo>
                  <a:lnTo>
                    <a:pt x="2622" y="686"/>
                  </a:lnTo>
                  <a:cubicBezTo>
                    <a:pt x="2660" y="986"/>
                    <a:pt x="2917" y="1219"/>
                    <a:pt x="3227" y="1219"/>
                  </a:cubicBezTo>
                  <a:lnTo>
                    <a:pt x="3227" y="1219"/>
                  </a:lnTo>
                  <a:cubicBezTo>
                    <a:pt x="3563" y="1219"/>
                    <a:pt x="3837" y="945"/>
                    <a:pt x="3837" y="609"/>
                  </a:cubicBezTo>
                  <a:lnTo>
                    <a:pt x="3837" y="609"/>
                  </a:lnTo>
                  <a:cubicBezTo>
                    <a:pt x="3837" y="273"/>
                    <a:pt x="3563" y="0"/>
                    <a:pt x="3227" y="0"/>
                  </a:cubicBezTo>
                  <a:lnTo>
                    <a:pt x="3227" y="0"/>
                  </a:lnTo>
                  <a:cubicBezTo>
                    <a:pt x="2935" y="0"/>
                    <a:pt x="2690" y="206"/>
                    <a:pt x="2631" y="481"/>
                  </a:cubicBezTo>
                  <a:moveTo>
                    <a:pt x="2868" y="609"/>
                  </a:moveTo>
                  <a:cubicBezTo>
                    <a:pt x="2868" y="411"/>
                    <a:pt x="3029" y="250"/>
                    <a:pt x="3227" y="250"/>
                  </a:cubicBezTo>
                  <a:lnTo>
                    <a:pt x="3227" y="250"/>
                  </a:lnTo>
                  <a:cubicBezTo>
                    <a:pt x="3425" y="250"/>
                    <a:pt x="3586" y="411"/>
                    <a:pt x="3586" y="609"/>
                  </a:cubicBezTo>
                  <a:lnTo>
                    <a:pt x="3586" y="609"/>
                  </a:lnTo>
                  <a:cubicBezTo>
                    <a:pt x="3586" y="807"/>
                    <a:pt x="3425" y="968"/>
                    <a:pt x="3227" y="968"/>
                  </a:cubicBezTo>
                  <a:lnTo>
                    <a:pt x="3227" y="968"/>
                  </a:lnTo>
                  <a:cubicBezTo>
                    <a:pt x="3029" y="968"/>
                    <a:pt x="2868" y="807"/>
                    <a:pt x="2868" y="609"/>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IN"/>
            </a:p>
          </p:txBody>
        </p:sp>
        <p:sp>
          <p:nvSpPr>
            <p:cNvPr id="59" name="Oval 58"/>
            <p:cNvSpPr/>
            <p:nvPr/>
          </p:nvSpPr>
          <p:spPr>
            <a:xfrm>
              <a:off x="4585485" y="1967636"/>
              <a:ext cx="390526" cy="390526"/>
            </a:xfrm>
            <a:prstGeom prst="ellipse">
              <a:avLst/>
            </a:prstGeom>
            <a:solidFill>
              <a:srgbClr val="1315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 name="Group 47"/>
          <p:cNvGrpSpPr/>
          <p:nvPr/>
        </p:nvGrpSpPr>
        <p:grpSpPr>
          <a:xfrm>
            <a:off x="2149653" y="2383943"/>
            <a:ext cx="1567353" cy="2615334"/>
            <a:chOff x="1776590" y="2536257"/>
            <a:chExt cx="1502218" cy="2506648"/>
          </a:xfrm>
        </p:grpSpPr>
        <p:sp>
          <p:nvSpPr>
            <p:cNvPr id="17" name="Freeform 6"/>
            <p:cNvSpPr>
              <a:spLocks noEditPoints="1"/>
            </p:cNvSpPr>
            <p:nvPr/>
          </p:nvSpPr>
          <p:spPr bwMode="auto">
            <a:xfrm>
              <a:off x="1776590" y="2536257"/>
              <a:ext cx="1502218" cy="2506648"/>
            </a:xfrm>
            <a:custGeom>
              <a:avLst/>
              <a:gdLst>
                <a:gd name="T0" fmla="*/ 0 w 3797"/>
                <a:gd name="T1" fmla="*/ 610 h 6332"/>
                <a:gd name="T2" fmla="*/ 610 w 3797"/>
                <a:gd name="T3" fmla="*/ 1219 h 6332"/>
                <a:gd name="T4" fmla="*/ 610 w 3797"/>
                <a:gd name="T5" fmla="*/ 1219 h 6332"/>
                <a:gd name="T6" fmla="*/ 1209 w 3797"/>
                <a:gd name="T7" fmla="*/ 725 h 6332"/>
                <a:gd name="T8" fmla="*/ 1209 w 3797"/>
                <a:gd name="T9" fmla="*/ 725 h 6332"/>
                <a:gd name="T10" fmla="*/ 2802 w 3797"/>
                <a:gd name="T11" fmla="*/ 725 h 6332"/>
                <a:gd name="T12" fmla="*/ 3592 w 3797"/>
                <a:gd name="T13" fmla="*/ 1323 h 6332"/>
                <a:gd name="T14" fmla="*/ 3592 w 3797"/>
                <a:gd name="T15" fmla="*/ 1323 h 6332"/>
                <a:gd name="T16" fmla="*/ 3592 w 3797"/>
                <a:gd name="T17" fmla="*/ 6332 h 6332"/>
                <a:gd name="T18" fmla="*/ 3797 w 3797"/>
                <a:gd name="T19" fmla="*/ 6332 h 6332"/>
                <a:gd name="T20" fmla="*/ 3797 w 3797"/>
                <a:gd name="T21" fmla="*/ 1323 h 6332"/>
                <a:gd name="T22" fmla="*/ 2802 w 3797"/>
                <a:gd name="T23" fmla="*/ 520 h 6332"/>
                <a:gd name="T24" fmla="*/ 2802 w 3797"/>
                <a:gd name="T25" fmla="*/ 520 h 6332"/>
                <a:gd name="T26" fmla="*/ 1213 w 3797"/>
                <a:gd name="T27" fmla="*/ 520 h 6332"/>
                <a:gd name="T28" fmla="*/ 610 w 3797"/>
                <a:gd name="T29" fmla="*/ 0 h 6332"/>
                <a:gd name="T30" fmla="*/ 610 w 3797"/>
                <a:gd name="T31" fmla="*/ 0 h 6332"/>
                <a:gd name="T32" fmla="*/ 0 w 3797"/>
                <a:gd name="T33" fmla="*/ 610 h 6332"/>
                <a:gd name="T34" fmla="*/ 251 w 3797"/>
                <a:gd name="T35" fmla="*/ 610 h 6332"/>
                <a:gd name="T36" fmla="*/ 610 w 3797"/>
                <a:gd name="T37" fmla="*/ 251 h 6332"/>
                <a:gd name="T38" fmla="*/ 610 w 3797"/>
                <a:gd name="T39" fmla="*/ 251 h 6332"/>
                <a:gd name="T40" fmla="*/ 969 w 3797"/>
                <a:gd name="T41" fmla="*/ 610 h 6332"/>
                <a:gd name="T42" fmla="*/ 969 w 3797"/>
                <a:gd name="T43" fmla="*/ 610 h 6332"/>
                <a:gd name="T44" fmla="*/ 610 w 3797"/>
                <a:gd name="T45" fmla="*/ 968 h 6332"/>
                <a:gd name="T46" fmla="*/ 610 w 3797"/>
                <a:gd name="T47" fmla="*/ 968 h 6332"/>
                <a:gd name="T48" fmla="*/ 251 w 3797"/>
                <a:gd name="T49" fmla="*/ 610 h 6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7" h="6332">
                  <a:moveTo>
                    <a:pt x="0" y="610"/>
                  </a:moveTo>
                  <a:cubicBezTo>
                    <a:pt x="0" y="946"/>
                    <a:pt x="274" y="1219"/>
                    <a:pt x="610" y="1219"/>
                  </a:cubicBezTo>
                  <a:lnTo>
                    <a:pt x="610" y="1219"/>
                  </a:lnTo>
                  <a:cubicBezTo>
                    <a:pt x="907" y="1219"/>
                    <a:pt x="1155" y="1006"/>
                    <a:pt x="1209" y="725"/>
                  </a:cubicBezTo>
                  <a:lnTo>
                    <a:pt x="1209" y="725"/>
                  </a:lnTo>
                  <a:lnTo>
                    <a:pt x="2802" y="725"/>
                  </a:lnTo>
                  <a:cubicBezTo>
                    <a:pt x="3515" y="725"/>
                    <a:pt x="3592" y="1143"/>
                    <a:pt x="3592" y="1323"/>
                  </a:cubicBezTo>
                  <a:lnTo>
                    <a:pt x="3592" y="1323"/>
                  </a:lnTo>
                  <a:lnTo>
                    <a:pt x="3592" y="6332"/>
                  </a:lnTo>
                  <a:lnTo>
                    <a:pt x="3797" y="6332"/>
                  </a:lnTo>
                  <a:lnTo>
                    <a:pt x="3797" y="1323"/>
                  </a:lnTo>
                  <a:cubicBezTo>
                    <a:pt x="3797" y="828"/>
                    <a:pt x="3416" y="520"/>
                    <a:pt x="2802" y="520"/>
                  </a:cubicBezTo>
                  <a:lnTo>
                    <a:pt x="2802" y="520"/>
                  </a:lnTo>
                  <a:lnTo>
                    <a:pt x="1213" y="520"/>
                  </a:lnTo>
                  <a:cubicBezTo>
                    <a:pt x="1170" y="226"/>
                    <a:pt x="916" y="0"/>
                    <a:pt x="610" y="0"/>
                  </a:cubicBezTo>
                  <a:lnTo>
                    <a:pt x="610" y="0"/>
                  </a:lnTo>
                  <a:cubicBezTo>
                    <a:pt x="274" y="0"/>
                    <a:pt x="0" y="273"/>
                    <a:pt x="0" y="610"/>
                  </a:cubicBezTo>
                  <a:moveTo>
                    <a:pt x="251" y="610"/>
                  </a:moveTo>
                  <a:cubicBezTo>
                    <a:pt x="251" y="412"/>
                    <a:pt x="412" y="251"/>
                    <a:pt x="610" y="251"/>
                  </a:cubicBezTo>
                  <a:lnTo>
                    <a:pt x="610" y="251"/>
                  </a:lnTo>
                  <a:cubicBezTo>
                    <a:pt x="808" y="251"/>
                    <a:pt x="969" y="412"/>
                    <a:pt x="969" y="610"/>
                  </a:cubicBezTo>
                  <a:lnTo>
                    <a:pt x="969" y="610"/>
                  </a:lnTo>
                  <a:cubicBezTo>
                    <a:pt x="969" y="807"/>
                    <a:pt x="808" y="968"/>
                    <a:pt x="610" y="968"/>
                  </a:cubicBezTo>
                  <a:lnTo>
                    <a:pt x="610" y="968"/>
                  </a:lnTo>
                  <a:cubicBezTo>
                    <a:pt x="412" y="968"/>
                    <a:pt x="251" y="807"/>
                    <a:pt x="251" y="61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IN"/>
            </a:p>
          </p:txBody>
        </p:sp>
        <p:sp>
          <p:nvSpPr>
            <p:cNvPr id="60" name="Oval 59"/>
            <p:cNvSpPr/>
            <p:nvPr/>
          </p:nvSpPr>
          <p:spPr>
            <a:xfrm>
              <a:off x="1818321" y="2596604"/>
              <a:ext cx="390526" cy="390526"/>
            </a:xfrm>
            <a:prstGeom prst="ellipse">
              <a:avLst/>
            </a:prstGeom>
            <a:solidFill>
              <a:srgbClr val="1315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63" name="Picture 6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27374" y="2443915"/>
            <a:ext cx="374271" cy="374271"/>
          </a:xfrm>
          <a:prstGeom prst="rect">
            <a:avLst/>
          </a:prstGeom>
        </p:spPr>
      </p:pic>
      <p:pic>
        <p:nvPicPr>
          <p:cNvPr id="69" name="Picture 6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796472" y="5561914"/>
            <a:ext cx="410063" cy="410063"/>
          </a:xfrm>
          <a:prstGeom prst="rect">
            <a:avLst/>
          </a:prstGeom>
        </p:spPr>
      </p:pic>
      <p:pic>
        <p:nvPicPr>
          <p:cNvPr id="66" name="Picture 6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143454" y="1838913"/>
            <a:ext cx="295490" cy="295490"/>
          </a:xfrm>
          <a:prstGeom prst="rect">
            <a:avLst/>
          </a:prstGeom>
        </p:spPr>
      </p:pic>
      <p:pic>
        <p:nvPicPr>
          <p:cNvPr id="75" name="Picture 7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561000" y="5604425"/>
            <a:ext cx="325039" cy="325039"/>
          </a:xfrm>
          <a:prstGeom prst="rect">
            <a:avLst/>
          </a:prstGeom>
        </p:spPr>
      </p:pic>
      <p:pic>
        <p:nvPicPr>
          <p:cNvPr id="51" name="Picture 50"/>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7008821" y="2329991"/>
            <a:ext cx="5183179" cy="4018891"/>
          </a:xfrm>
          <a:prstGeom prst="rect">
            <a:avLst/>
          </a:prstGeom>
        </p:spPr>
      </p:pic>
      <p:pic>
        <p:nvPicPr>
          <p:cNvPr id="2" name="Picture 1"/>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083699" y="3106422"/>
            <a:ext cx="390796" cy="455929"/>
          </a:xfrm>
          <a:prstGeom prst="rect">
            <a:avLst/>
          </a:prstGeom>
        </p:spPr>
      </p:pic>
      <p:pic>
        <p:nvPicPr>
          <p:cNvPr id="70" name="Picture 69"/>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5401061" y="5574618"/>
            <a:ext cx="390796" cy="384652"/>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72206" y="3776663"/>
            <a:ext cx="294265" cy="294265"/>
          </a:xfrm>
          <a:prstGeom prst="rect">
            <a:avLst/>
          </a:prstGeom>
        </p:spPr>
      </p:pic>
      <p:pic>
        <p:nvPicPr>
          <p:cNvPr id="5" name="Picture 4"/>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196722" y="1131081"/>
            <a:ext cx="393022" cy="393022"/>
          </a:xfrm>
          <a:prstGeom prst="rect">
            <a:avLst/>
          </a:prstGeom>
        </p:spPr>
      </p:pic>
      <p:pic>
        <p:nvPicPr>
          <p:cNvPr id="72" name="Picture 7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45839" y="5622987"/>
            <a:ext cx="287915" cy="287915"/>
          </a:xfrm>
          <a:prstGeom prst="rect">
            <a:avLst/>
          </a:prstGeom>
        </p:spPr>
      </p:pic>
      <p:pic>
        <p:nvPicPr>
          <p:cNvPr id="74" name="Picture 73"/>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3666176" y="5588299"/>
            <a:ext cx="357293" cy="357293"/>
          </a:xfrm>
          <a:prstGeom prst="rect">
            <a:avLst/>
          </a:prstGeom>
        </p:spPr>
      </p:pic>
      <p:pic>
        <p:nvPicPr>
          <p:cNvPr id="64" name="Picture 2" descr="C:\Users\clinton.p\APPDATA\LOCAL\TEMP\wz3610\rmc images\logos\rmc logos\concrete logo.jpg"/>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0000726" y="164085"/>
            <a:ext cx="2019262" cy="765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8038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flipH="1">
            <a:off x="5704644" y="0"/>
            <a:ext cx="6496455" cy="6858000"/>
          </a:xfrm>
          <a:prstGeom prst="rect">
            <a:avLst/>
          </a:prstGeom>
        </p:spPr>
      </p:pic>
      <p:sp>
        <p:nvSpPr>
          <p:cNvPr id="5" name="Parallelogram 4"/>
          <p:cNvSpPr/>
          <p:nvPr/>
        </p:nvSpPr>
        <p:spPr>
          <a:xfrm flipH="1">
            <a:off x="4203519" y="0"/>
            <a:ext cx="3886739" cy="6867687"/>
          </a:xfrm>
          <a:prstGeom prst="parallelogram">
            <a:avLst>
              <a:gd name="adj" fmla="val 316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a:solidFill>
                <a:prstClr val="white"/>
              </a:solidFill>
            </a:endParaRPr>
          </a:p>
        </p:txBody>
      </p:sp>
      <p:sp>
        <p:nvSpPr>
          <p:cNvPr id="13" name="Parallelogram 12"/>
          <p:cNvSpPr/>
          <p:nvPr/>
        </p:nvSpPr>
        <p:spPr>
          <a:xfrm>
            <a:off x="568087" y="611167"/>
            <a:ext cx="3703661" cy="371152"/>
          </a:xfrm>
          <a:prstGeom prst="parallelogram">
            <a:avLst>
              <a:gd name="adj" fmla="val 386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3" name="Parallelogram 2"/>
          <p:cNvSpPr/>
          <p:nvPr/>
        </p:nvSpPr>
        <p:spPr>
          <a:xfrm>
            <a:off x="739774" y="161111"/>
            <a:ext cx="5988572" cy="371152"/>
          </a:xfrm>
          <a:prstGeom prst="parallelogram">
            <a:avLst>
              <a:gd name="adj" fmla="val 386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21" name="Parallelogram 20"/>
          <p:cNvSpPr/>
          <p:nvPr/>
        </p:nvSpPr>
        <p:spPr>
          <a:xfrm>
            <a:off x="225161" y="0"/>
            <a:ext cx="584535" cy="982319"/>
          </a:xfrm>
          <a:prstGeom prst="parallelogram">
            <a:avLst>
              <a:gd name="adj" fmla="val 65707"/>
            </a:avLst>
          </a:prstGeom>
          <a:solidFill>
            <a:schemeClr val="accent2"/>
          </a:solidFill>
          <a:ln w="12700" cap="flat" cmpd="sng" algn="ctr">
            <a:noFill/>
            <a:prstDash val="solid"/>
            <a:miter lim="800000"/>
          </a:ln>
          <a:effectLst/>
        </p:spPr>
        <p:txBody>
          <a:bodyPr rtlCol="0" anchor="ctr"/>
          <a:lstStyle/>
          <a:p>
            <a:pPr algn="ctr" defTabSz="914400">
              <a:defRPr/>
            </a:pPr>
            <a:endParaRPr lang="en-GB" kern="0">
              <a:solidFill>
                <a:prstClr val="white"/>
              </a:solidFill>
            </a:endParaRPr>
          </a:p>
        </p:txBody>
      </p:sp>
      <p:sp>
        <p:nvSpPr>
          <p:cNvPr id="2" name="TextBox 1"/>
          <p:cNvSpPr txBox="1"/>
          <p:nvPr/>
        </p:nvSpPr>
        <p:spPr>
          <a:xfrm>
            <a:off x="828746" y="79026"/>
            <a:ext cx="5899600" cy="535531"/>
          </a:xfrm>
          <a:prstGeom prst="rect">
            <a:avLst/>
          </a:prstGeom>
          <a:noFill/>
        </p:spPr>
        <p:txBody>
          <a:bodyPr wrap="square" rtlCol="0">
            <a:spAutoFit/>
          </a:bodyPr>
          <a:lstStyle/>
          <a:p>
            <a:pPr defTabSz="914400">
              <a:lnSpc>
                <a:spcPct val="120000"/>
              </a:lnSpc>
            </a:pPr>
            <a:r>
              <a:rPr lang="en-IN" sz="2400" b="1" dirty="0">
                <a:solidFill>
                  <a:srgbClr val="131516"/>
                </a:solidFill>
                <a:latin typeface="Century Gothic" panose="020B0502020202020204" pitchFamily="34" charset="0"/>
              </a:rPr>
              <a:t>Glimpse Of Our Valued Customers</a:t>
            </a:r>
          </a:p>
        </p:txBody>
      </p:sp>
      <p:grpSp>
        <p:nvGrpSpPr>
          <p:cNvPr id="6" name="Group 6"/>
          <p:cNvGrpSpPr/>
          <p:nvPr/>
        </p:nvGrpSpPr>
        <p:grpSpPr>
          <a:xfrm>
            <a:off x="0" y="6731209"/>
            <a:ext cx="12192000" cy="136478"/>
            <a:chOff x="0" y="6744272"/>
            <a:chExt cx="12192000" cy="136478"/>
          </a:xfrm>
        </p:grpSpPr>
        <p:sp>
          <p:nvSpPr>
            <p:cNvPr id="8" name="Rectangle 7"/>
            <p:cNvSpPr/>
            <p:nvPr/>
          </p:nvSpPr>
          <p:spPr>
            <a:xfrm>
              <a:off x="0" y="6744272"/>
              <a:ext cx="12192000" cy="136478"/>
            </a:xfrm>
            <a:prstGeom prst="rect">
              <a:avLst/>
            </a:prstGeom>
            <a:solidFill>
              <a:srgbClr val="FDDE2E"/>
            </a:solidFill>
            <a:ln w="12700" cap="flat" cmpd="sng" algn="ctr">
              <a:noFill/>
              <a:prstDash val="solid"/>
              <a:miter lim="800000"/>
            </a:ln>
            <a:effectLst/>
          </p:spPr>
          <p:txBody>
            <a:bodyPr rtlCol="0" anchor="ctr"/>
            <a:lstStyle/>
            <a:p>
              <a:pPr algn="ctr" defTabSz="914400">
                <a:defRPr/>
              </a:pPr>
              <a:endParaRPr lang="en-GB" kern="0">
                <a:solidFill>
                  <a:prstClr val="white"/>
                </a:solidFill>
              </a:endParaRPr>
            </a:p>
          </p:txBody>
        </p:sp>
        <p:sp>
          <p:nvSpPr>
            <p:cNvPr id="9" name="Parallelogram 8"/>
            <p:cNvSpPr/>
            <p:nvPr/>
          </p:nvSpPr>
          <p:spPr>
            <a:xfrm>
              <a:off x="10198753" y="6744272"/>
              <a:ext cx="1512000" cy="136478"/>
            </a:xfrm>
            <a:prstGeom prst="parallelogram">
              <a:avLst>
                <a:gd name="adj" fmla="val 41281"/>
              </a:avLst>
            </a:prstGeom>
            <a:solidFill>
              <a:srgbClr val="131516"/>
            </a:solidFill>
            <a:ln w="12700" cap="flat" cmpd="sng" algn="ctr">
              <a:noFill/>
              <a:prstDash val="solid"/>
              <a:miter lim="800000"/>
            </a:ln>
            <a:effectLst/>
          </p:spPr>
          <p:txBody>
            <a:bodyPr rtlCol="0" anchor="ctr"/>
            <a:lstStyle/>
            <a:p>
              <a:pPr algn="ctr" defTabSz="914400">
                <a:defRPr/>
              </a:pPr>
              <a:endParaRPr lang="en-GB" kern="0">
                <a:solidFill>
                  <a:prstClr val="white"/>
                </a:solidFill>
              </a:endParaRPr>
            </a:p>
          </p:txBody>
        </p:sp>
        <p:sp>
          <p:nvSpPr>
            <p:cNvPr id="10" name="Parallelogram 9"/>
            <p:cNvSpPr/>
            <p:nvPr/>
          </p:nvSpPr>
          <p:spPr>
            <a:xfrm>
              <a:off x="199489" y="6744272"/>
              <a:ext cx="144000" cy="136478"/>
            </a:xfrm>
            <a:prstGeom prst="parallelogram">
              <a:avLst>
                <a:gd name="adj" fmla="val 41281"/>
              </a:avLst>
            </a:prstGeom>
            <a:solidFill>
              <a:srgbClr val="131516"/>
            </a:solidFill>
            <a:ln w="12700" cap="flat" cmpd="sng" algn="ctr">
              <a:noFill/>
              <a:prstDash val="solid"/>
              <a:miter lim="800000"/>
            </a:ln>
            <a:effectLst/>
          </p:spPr>
          <p:txBody>
            <a:bodyPr rtlCol="0" anchor="ctr"/>
            <a:lstStyle/>
            <a:p>
              <a:pPr algn="ctr" defTabSz="914400">
                <a:defRPr/>
              </a:pPr>
              <a:endParaRPr lang="en-GB" kern="0">
                <a:solidFill>
                  <a:prstClr val="white"/>
                </a:solidFill>
              </a:endParaRPr>
            </a:p>
          </p:txBody>
        </p:sp>
        <p:sp>
          <p:nvSpPr>
            <p:cNvPr id="11" name="Parallelogram 10"/>
            <p:cNvSpPr/>
            <p:nvPr/>
          </p:nvSpPr>
          <p:spPr>
            <a:xfrm>
              <a:off x="351889" y="6744272"/>
              <a:ext cx="144000" cy="136478"/>
            </a:xfrm>
            <a:prstGeom prst="parallelogram">
              <a:avLst>
                <a:gd name="adj" fmla="val 41281"/>
              </a:avLst>
            </a:prstGeom>
            <a:solidFill>
              <a:srgbClr val="131516"/>
            </a:solidFill>
            <a:ln w="12700" cap="flat" cmpd="sng" algn="ctr">
              <a:noFill/>
              <a:prstDash val="solid"/>
              <a:miter lim="800000"/>
            </a:ln>
            <a:effectLst/>
          </p:spPr>
          <p:txBody>
            <a:bodyPr rtlCol="0" anchor="ctr"/>
            <a:lstStyle/>
            <a:p>
              <a:pPr algn="ctr" defTabSz="914400">
                <a:defRPr/>
              </a:pPr>
              <a:endParaRPr lang="en-GB" kern="0">
                <a:solidFill>
                  <a:prstClr val="white"/>
                </a:solidFill>
              </a:endParaRPr>
            </a:p>
          </p:txBody>
        </p:sp>
      </p:grpSp>
      <p:pic>
        <p:nvPicPr>
          <p:cNvPr id="60" name="Picture 59" descr="D:\afcon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975" y="4837583"/>
            <a:ext cx="1166072" cy="21378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5" descr="D:\pratibha-industries_96053.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54593" y="4813792"/>
            <a:ext cx="1387491" cy="26136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D:\J-Kumar_1.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226182" y="3537932"/>
            <a:ext cx="1899095" cy="67282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27"/>
          <p:cNvGrpSpPr/>
          <p:nvPr/>
        </p:nvGrpSpPr>
        <p:grpSpPr>
          <a:xfrm>
            <a:off x="495324" y="2500343"/>
            <a:ext cx="6149460" cy="2773453"/>
            <a:chOff x="480810" y="2479505"/>
            <a:chExt cx="6149460" cy="2773453"/>
          </a:xfrm>
        </p:grpSpPr>
        <p:pic>
          <p:nvPicPr>
            <p:cNvPr id="51" name="Picture 2" descr="Reliance Infrastructure"/>
            <p:cNvPicPr>
              <a:picLocks noChangeAspect="1" noChangeArrowheads="1"/>
            </p:cNvPicPr>
            <p:nvPr/>
          </p:nvPicPr>
          <p:blipFill>
            <a:blip r:embed="rId6" cstate="email"/>
            <a:srcRect/>
            <a:stretch>
              <a:fillRect/>
            </a:stretch>
          </p:blipFill>
          <p:spPr bwMode="auto">
            <a:xfrm>
              <a:off x="2097474" y="2643129"/>
              <a:ext cx="1301846" cy="285945"/>
            </a:xfrm>
            <a:prstGeom prst="rect">
              <a:avLst/>
            </a:prstGeom>
            <a:noFill/>
          </p:spPr>
        </p:pic>
        <p:pic>
          <p:nvPicPr>
            <p:cNvPr id="49" name="Picture 18" descr="NCC Home">
              <a:hlinkClick r:id="rId7"/>
            </p:cNvPr>
            <p:cNvPicPr>
              <a:picLocks noChangeAspect="1" noChangeArrowheads="1"/>
            </p:cNvPicPr>
            <p:nvPr/>
          </p:nvPicPr>
          <p:blipFill>
            <a:blip r:embed="rId8" cstate="email"/>
            <a:srcRect/>
            <a:stretch>
              <a:fillRect/>
            </a:stretch>
          </p:blipFill>
          <p:spPr bwMode="auto">
            <a:xfrm>
              <a:off x="5451537" y="2479505"/>
              <a:ext cx="1178733" cy="481172"/>
            </a:xfrm>
            <a:prstGeom prst="rect">
              <a:avLst/>
            </a:prstGeom>
            <a:noFill/>
          </p:spPr>
        </p:pic>
        <p:pic>
          <p:nvPicPr>
            <p:cNvPr id="54" name="Picture 2" descr="Gammon India"/>
            <p:cNvPicPr>
              <a:picLocks noChangeAspect="1" noChangeArrowheads="1"/>
            </p:cNvPicPr>
            <p:nvPr/>
          </p:nvPicPr>
          <p:blipFill>
            <a:blip r:embed="rId9" cstate="print"/>
            <a:srcRect l="7921" r="4950" b="5455"/>
            <a:stretch>
              <a:fillRect/>
            </a:stretch>
          </p:blipFill>
          <p:spPr bwMode="auto">
            <a:xfrm>
              <a:off x="2164927" y="4594312"/>
              <a:ext cx="1124333" cy="658646"/>
            </a:xfrm>
            <a:prstGeom prst="rect">
              <a:avLst/>
            </a:prstGeom>
            <a:noFill/>
          </p:spPr>
        </p:pic>
        <p:pic>
          <p:nvPicPr>
            <p:cNvPr id="53" name="Picture 8" descr="soma">
              <a:hlinkClick r:id="rId10"/>
            </p:cNvPr>
            <p:cNvPicPr>
              <a:picLocks noChangeAspect="1" noChangeArrowheads="1"/>
            </p:cNvPicPr>
            <p:nvPr/>
          </p:nvPicPr>
          <p:blipFill>
            <a:blip r:embed="rId11" cstate="print"/>
            <a:srcRect/>
            <a:stretch>
              <a:fillRect/>
            </a:stretch>
          </p:blipFill>
          <p:spPr bwMode="auto">
            <a:xfrm>
              <a:off x="480810" y="2553746"/>
              <a:ext cx="1241944" cy="406931"/>
            </a:xfrm>
            <a:prstGeom prst="rect">
              <a:avLst/>
            </a:prstGeom>
            <a:noFill/>
          </p:spPr>
        </p:pic>
      </p:grpSp>
      <p:grpSp>
        <p:nvGrpSpPr>
          <p:cNvPr id="12" name="Group 28"/>
          <p:cNvGrpSpPr/>
          <p:nvPr/>
        </p:nvGrpSpPr>
        <p:grpSpPr>
          <a:xfrm>
            <a:off x="474816" y="1244757"/>
            <a:ext cx="6150627" cy="658646"/>
            <a:chOff x="460302" y="1230243"/>
            <a:chExt cx="6150627" cy="658646"/>
          </a:xfrm>
        </p:grpSpPr>
        <p:pic>
          <p:nvPicPr>
            <p:cNvPr id="46" name="Picture 2" descr="http://www.larsentoubro.com/lntcorporate/Common/images/l&amp;-T-logo.jpg"/>
            <p:cNvPicPr>
              <a:picLocks noChangeAspect="1" noChangeArrowheads="1"/>
            </p:cNvPicPr>
            <p:nvPr/>
          </p:nvPicPr>
          <p:blipFill>
            <a:blip r:embed="rId12" cstate="email"/>
            <a:srcRect/>
            <a:stretch>
              <a:fillRect/>
            </a:stretch>
          </p:blipFill>
          <p:spPr bwMode="auto">
            <a:xfrm>
              <a:off x="1674483" y="1287789"/>
              <a:ext cx="2204125" cy="486144"/>
            </a:xfrm>
            <a:prstGeom prst="rect">
              <a:avLst/>
            </a:prstGeom>
            <a:noFill/>
          </p:spPr>
        </p:pic>
        <p:pic>
          <p:nvPicPr>
            <p:cNvPr id="50" name="Picture 20" descr="logo">
              <a:hlinkClick r:id="rId13"/>
            </p:cNvPr>
            <p:cNvPicPr>
              <a:picLocks noChangeAspect="1" noChangeArrowheads="1"/>
            </p:cNvPicPr>
            <p:nvPr/>
          </p:nvPicPr>
          <p:blipFill>
            <a:blip r:embed="rId14" cstate="email"/>
            <a:srcRect/>
            <a:stretch>
              <a:fillRect/>
            </a:stretch>
          </p:blipFill>
          <p:spPr bwMode="auto">
            <a:xfrm>
              <a:off x="460302" y="1230243"/>
              <a:ext cx="1186391" cy="658646"/>
            </a:xfrm>
            <a:prstGeom prst="rect">
              <a:avLst/>
            </a:prstGeom>
            <a:noFill/>
          </p:spPr>
        </p:pic>
        <p:pic>
          <p:nvPicPr>
            <p:cNvPr id="58" name="Picture 4" descr="D:\tata%20projects.jpg"/>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3851655" y="1287788"/>
              <a:ext cx="1164338" cy="54355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5484618" y="1402249"/>
              <a:ext cx="1126311" cy="314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6" name="Picture 7" descr="http://www.jmcprojects.com/images/logo-jmc.gif">
            <a:hlinkClick r:id="rId17"/>
          </p:cNvPr>
          <p:cNvPicPr>
            <a:picLocks noChangeAspect="1" noChangeArrowheads="1"/>
          </p:cNvPicPr>
          <p:nvPr/>
        </p:nvPicPr>
        <p:blipFill>
          <a:blip r:embed="rId18" cstate="print"/>
          <a:srcRect l="5333" t="12903" r="12000" b="9678"/>
          <a:stretch>
            <a:fillRect/>
          </a:stretch>
        </p:blipFill>
        <p:spPr bwMode="auto">
          <a:xfrm>
            <a:off x="5499132" y="4888761"/>
            <a:ext cx="1289492" cy="247425"/>
          </a:xfrm>
          <a:prstGeom prst="rect">
            <a:avLst/>
          </a:prstGeom>
          <a:noFill/>
        </p:spPr>
      </p:pic>
      <p:pic>
        <p:nvPicPr>
          <p:cNvPr id="47" name="Picture 10" descr="http://www.simplexinfrastructures.com/images/logo-simplex.gif"/>
          <p:cNvPicPr>
            <a:picLocks noChangeAspect="1" noChangeArrowheads="1"/>
          </p:cNvPicPr>
          <p:nvPr/>
        </p:nvPicPr>
        <p:blipFill>
          <a:blip r:embed="rId19" cstate="print"/>
          <a:srcRect/>
          <a:stretch>
            <a:fillRect/>
          </a:stretch>
        </p:blipFill>
        <p:spPr bwMode="auto">
          <a:xfrm>
            <a:off x="2179441" y="3664123"/>
            <a:ext cx="1502452" cy="509272"/>
          </a:xfrm>
          <a:prstGeom prst="rect">
            <a:avLst/>
          </a:prstGeom>
          <a:noFill/>
        </p:spPr>
      </p:pic>
      <p:pic>
        <p:nvPicPr>
          <p:cNvPr id="62" name="Picture 4" descr="D:\SEW%20INFRASTRUCTURE%20HYDERABAD.jpg"/>
          <p:cNvPicPr>
            <a:picLocks noChangeAspect="1" noChangeArrowheads="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5466051" y="3750091"/>
            <a:ext cx="1192472" cy="35657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4" descr="Enter your slogan here">
            <a:hlinkClick r:id="rId21" tooltip="Enter your slogan here"/>
          </p:cNvPr>
          <p:cNvPicPr>
            <a:picLocks noChangeAspect="1" noChangeArrowheads="1"/>
          </p:cNvPicPr>
          <p:nvPr/>
        </p:nvPicPr>
        <p:blipFill>
          <a:blip r:embed="rId22" cstate="email"/>
          <a:srcRect/>
          <a:stretch>
            <a:fillRect/>
          </a:stretch>
        </p:blipFill>
        <p:spPr bwMode="auto">
          <a:xfrm>
            <a:off x="271489" y="5873287"/>
            <a:ext cx="2475167" cy="353844"/>
          </a:xfrm>
          <a:prstGeom prst="rect">
            <a:avLst/>
          </a:prstGeom>
          <a:noFill/>
        </p:spPr>
      </p:pic>
      <p:pic>
        <p:nvPicPr>
          <p:cNvPr id="52" name="Picture 10" descr="http://www.eragroup.co.in/images/logo.jpg">
            <a:hlinkClick r:id="rId23"/>
          </p:cNvPr>
          <p:cNvPicPr>
            <a:picLocks noChangeAspect="1" noChangeArrowheads="1"/>
          </p:cNvPicPr>
          <p:nvPr/>
        </p:nvPicPr>
        <p:blipFill>
          <a:blip r:embed="rId24" cstate="email"/>
          <a:srcRect/>
          <a:stretch>
            <a:fillRect/>
          </a:stretch>
        </p:blipFill>
        <p:spPr bwMode="auto">
          <a:xfrm>
            <a:off x="4127025" y="5818763"/>
            <a:ext cx="1230094" cy="493431"/>
          </a:xfrm>
          <a:prstGeom prst="rect">
            <a:avLst/>
          </a:prstGeom>
          <a:noFill/>
        </p:spPr>
      </p:pic>
      <p:pic>
        <p:nvPicPr>
          <p:cNvPr id="55" name="Picture 3" descr="http://www.necltd.com/images/necl-logo.gif"/>
          <p:cNvPicPr>
            <a:picLocks noChangeAspect="1" noChangeArrowheads="1"/>
          </p:cNvPicPr>
          <p:nvPr/>
        </p:nvPicPr>
        <p:blipFill>
          <a:blip r:embed="rId25" cstate="print"/>
          <a:srcRect/>
          <a:stretch>
            <a:fillRect/>
          </a:stretch>
        </p:blipFill>
        <p:spPr bwMode="auto">
          <a:xfrm>
            <a:off x="5704644" y="5818763"/>
            <a:ext cx="1275907" cy="602330"/>
          </a:xfrm>
          <a:prstGeom prst="rect">
            <a:avLst/>
          </a:prstGeom>
          <a:noFill/>
        </p:spPr>
      </p:pic>
      <p:pic>
        <p:nvPicPr>
          <p:cNvPr id="64" name="Picture 6" descr="D:\1141101_20091009071348.gif"/>
          <p:cNvPicPr>
            <a:picLocks noChangeAspect="1" noChangeArrowheads="1"/>
          </p:cNvPicPr>
          <p:nvPr/>
        </p:nvPicPr>
        <p:blipFill rotWithShape="1">
          <a:blip r:embed="rId26">
            <a:extLst>
              <a:ext uri="{28A0092B-C50C-407E-A947-70E740481C1C}">
                <a14:useLocalDpi xmlns:a14="http://schemas.microsoft.com/office/drawing/2010/main" val="0"/>
              </a:ext>
            </a:extLst>
          </a:blip>
          <a:srcRect l="21830" r="22272"/>
          <a:stretch/>
        </p:blipFill>
        <p:spPr bwMode="auto">
          <a:xfrm>
            <a:off x="2850498" y="5714874"/>
            <a:ext cx="928048" cy="75466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65" name="Picture 64"/>
          <p:cNvPicPr>
            <a:picLocks noChangeAspect="1"/>
          </p:cNvPicPr>
          <p:nvPr/>
        </p:nvPicPr>
        <p:blipFill>
          <a:blip r:embed="rId27" cstate="email">
            <a:extLst>
              <a:ext uri="{28A0092B-C50C-407E-A947-70E740481C1C}">
                <a14:useLocalDpi xmlns:a14="http://schemas.microsoft.com/office/drawing/2010/main" val="0"/>
              </a:ext>
            </a:extLst>
          </a:blip>
          <a:stretch>
            <a:fillRect/>
          </a:stretch>
        </p:blipFill>
        <p:spPr>
          <a:xfrm>
            <a:off x="10429097" y="158762"/>
            <a:ext cx="1591005" cy="769285"/>
          </a:xfrm>
          <a:prstGeom prst="rect">
            <a:avLst/>
          </a:prstGeom>
        </p:spPr>
      </p:pic>
      <p:pic>
        <p:nvPicPr>
          <p:cNvPr id="3074" name="Picture 2" descr="D:\logo.png"/>
          <p:cNvPicPr>
            <a:picLocks noChangeAspect="1" noChangeArrowheads="1"/>
          </p:cNvPicPr>
          <p:nvPr/>
        </p:nvPicPr>
        <p:blipFill>
          <a:blip r:embed="rId28" cstate="email">
            <a:extLst>
              <a:ext uri="{28A0092B-C50C-407E-A947-70E740481C1C}">
                <a14:useLocalDpi xmlns:a14="http://schemas.microsoft.com/office/drawing/2010/main" val="0"/>
              </a:ext>
            </a:extLst>
          </a:blip>
          <a:srcRect/>
          <a:stretch>
            <a:fillRect/>
          </a:stretch>
        </p:blipFill>
        <p:spPr bwMode="auto">
          <a:xfrm>
            <a:off x="3751184" y="2476602"/>
            <a:ext cx="1193242" cy="69328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URC_building_values_logo.jpg"/>
          <p:cNvPicPr>
            <a:picLocks noChangeAspect="1" noChangeArrowheads="1"/>
          </p:cNvPicPr>
          <p:nvPr/>
        </p:nvPicPr>
        <p:blipFill>
          <a:blip r:embed="rId29" cstate="email">
            <a:extLst>
              <a:ext uri="{28A0092B-C50C-407E-A947-70E740481C1C}">
                <a14:useLocalDpi xmlns:a14="http://schemas.microsoft.com/office/drawing/2010/main" val="0"/>
              </a:ext>
            </a:extLst>
          </a:blip>
          <a:srcRect/>
          <a:stretch>
            <a:fillRect/>
          </a:stretch>
        </p:blipFill>
        <p:spPr bwMode="auto">
          <a:xfrm>
            <a:off x="3964876" y="3684005"/>
            <a:ext cx="979550" cy="470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385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5349922"/>
          </a:xfrm>
          <a:prstGeom prst="rect">
            <a:avLst/>
          </a:prstGeom>
        </p:spPr>
      </p:pic>
      <p:sp>
        <p:nvSpPr>
          <p:cNvPr id="7" name="Parallelogram 6"/>
          <p:cNvSpPr/>
          <p:nvPr/>
        </p:nvSpPr>
        <p:spPr>
          <a:xfrm>
            <a:off x="745104" y="5594614"/>
            <a:ext cx="5259490" cy="821208"/>
          </a:xfrm>
          <a:prstGeom prst="parallelogram">
            <a:avLst>
              <a:gd name="adj" fmla="val 386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GB">
              <a:solidFill>
                <a:prstClr val="white"/>
              </a:solidFill>
            </a:endParaRPr>
          </a:p>
        </p:txBody>
      </p:sp>
      <p:sp>
        <p:nvSpPr>
          <p:cNvPr id="9" name="Parallelogram 8"/>
          <p:cNvSpPr/>
          <p:nvPr/>
        </p:nvSpPr>
        <p:spPr>
          <a:xfrm>
            <a:off x="11334467" y="5377233"/>
            <a:ext cx="584535" cy="982319"/>
          </a:xfrm>
          <a:prstGeom prst="parallelogram">
            <a:avLst>
              <a:gd name="adj" fmla="val 65707"/>
            </a:avLst>
          </a:prstGeom>
          <a:solidFill>
            <a:schemeClr val="accent2"/>
          </a:solidFill>
          <a:ln w="12700" cap="flat" cmpd="sng" algn="ctr">
            <a:noFill/>
            <a:prstDash val="solid"/>
            <a:miter lim="800000"/>
          </a:ln>
          <a:effectLst/>
        </p:spPr>
        <p:txBody>
          <a:bodyPr lIns="91435" tIns="45718" rIns="91435" bIns="45718" rtlCol="0" anchor="ctr"/>
          <a:lstStyle/>
          <a:p>
            <a:pPr algn="ctr">
              <a:defRPr/>
            </a:pPr>
            <a:endParaRPr lang="en-GB" kern="0">
              <a:solidFill>
                <a:prstClr val="white"/>
              </a:solidFill>
            </a:endParaRPr>
          </a:p>
        </p:txBody>
      </p:sp>
      <p:sp>
        <p:nvSpPr>
          <p:cNvPr id="10" name="TextBox 9"/>
          <p:cNvSpPr txBox="1"/>
          <p:nvPr/>
        </p:nvSpPr>
        <p:spPr>
          <a:xfrm>
            <a:off x="1118509" y="5497621"/>
            <a:ext cx="4145847" cy="978725"/>
          </a:xfrm>
          <a:prstGeom prst="rect">
            <a:avLst/>
          </a:prstGeom>
          <a:noFill/>
        </p:spPr>
        <p:txBody>
          <a:bodyPr wrap="square" lIns="91435" tIns="45718" rIns="91435" bIns="45718" rtlCol="0">
            <a:spAutoFit/>
          </a:bodyPr>
          <a:lstStyle/>
          <a:p>
            <a:pPr algn="r">
              <a:lnSpc>
                <a:spcPct val="120000"/>
              </a:lnSpc>
            </a:pPr>
            <a:r>
              <a:rPr lang="en-IN" sz="4800" b="1" dirty="0">
                <a:solidFill>
                  <a:srgbClr val="131516"/>
                </a:solidFill>
                <a:latin typeface="Century Gothic"/>
              </a:rPr>
              <a:t>Thank You !</a:t>
            </a:r>
          </a:p>
        </p:txBody>
      </p:sp>
      <p:grpSp>
        <p:nvGrpSpPr>
          <p:cNvPr id="2" name="Group 10"/>
          <p:cNvGrpSpPr/>
          <p:nvPr/>
        </p:nvGrpSpPr>
        <p:grpSpPr>
          <a:xfrm>
            <a:off x="1" y="5291940"/>
            <a:ext cx="12191999" cy="96331"/>
            <a:chOff x="0" y="3026400"/>
            <a:chExt cx="12191999" cy="96331"/>
          </a:xfrm>
        </p:grpSpPr>
        <p:sp>
          <p:nvSpPr>
            <p:cNvPr id="12" name="Rectangle 11"/>
            <p:cNvSpPr/>
            <p:nvPr/>
          </p:nvSpPr>
          <p:spPr>
            <a:xfrm>
              <a:off x="0" y="3049579"/>
              <a:ext cx="12191999" cy="73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prstClr val="white"/>
                </a:solidFill>
              </a:endParaRPr>
            </a:p>
          </p:txBody>
        </p:sp>
        <p:sp>
          <p:nvSpPr>
            <p:cNvPr id="14" name="Rectangle 13"/>
            <p:cNvSpPr/>
            <p:nvPr/>
          </p:nvSpPr>
          <p:spPr>
            <a:xfrm>
              <a:off x="2844" y="3026400"/>
              <a:ext cx="12188952" cy="3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prstClr val="white"/>
                </a:solidFill>
              </a:endParaRPr>
            </a:p>
          </p:txBody>
        </p:sp>
      </p:grpSp>
      <p:pic>
        <p:nvPicPr>
          <p:cNvPr id="13"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404993" y="254623"/>
            <a:ext cx="2615109" cy="1264461"/>
          </a:xfrm>
          <a:prstGeom prst="rect">
            <a:avLst/>
          </a:prstGeom>
        </p:spPr>
      </p:pic>
    </p:spTree>
    <p:extLst>
      <p:ext uri="{BB962C8B-B14F-4D97-AF65-F5344CB8AC3E}">
        <p14:creationId xmlns:p14="http://schemas.microsoft.com/office/powerpoint/2010/main" val="3031468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p:txBody>
          <a:bodyPr/>
          <a:lstStyle/>
          <a:p>
            <a:endParaRPr lang="en-US" dirty="0"/>
          </a:p>
        </p:txBody>
      </p:sp>
      <p:sp>
        <p:nvSpPr>
          <p:cNvPr id="2" name="Slide Number Placeholder 1"/>
          <p:cNvSpPr>
            <a:spLocks noGrp="1"/>
          </p:cNvSpPr>
          <p:nvPr>
            <p:ph type="sldNum" sz="quarter" idx="12"/>
          </p:nvPr>
        </p:nvSpPr>
        <p:spPr>
          <a:prstGeom prst="rect">
            <a:avLst/>
          </a:prstGeom>
        </p:spPr>
        <p:txBody>
          <a:bodyPr/>
          <a:lstStyle/>
          <a:p>
            <a:fld id="{C72E5ABB-5FA8-47AC-88F8-4C54B4550FEB}" type="slidenum">
              <a:rPr lang="en-US" smtClean="0"/>
              <a:pPr/>
              <a:t>6</a:t>
            </a:fld>
            <a:endParaRPr lang="en-US" dirty="0"/>
          </a:p>
        </p:txBody>
      </p:sp>
      <p:sp>
        <p:nvSpPr>
          <p:cNvPr id="3" name="Title 2"/>
          <p:cNvSpPr>
            <a:spLocks noGrp="1"/>
          </p:cNvSpPr>
          <p:nvPr>
            <p:ph type="title"/>
          </p:nvPr>
        </p:nvSpPr>
        <p:spPr>
          <a:xfrm>
            <a:off x="0" y="71438"/>
            <a:ext cx="9239250" cy="511175"/>
          </a:xfrm>
          <a:prstGeom prst="rect">
            <a:avLst/>
          </a:prstGeom>
        </p:spPr>
        <p:txBody>
          <a:bodyPr>
            <a:normAutofit fontScale="90000"/>
          </a:bodyPr>
          <a:lstStyle/>
          <a:p>
            <a:r>
              <a:rPr lang="en-US" dirty="0"/>
              <a:t>QC processes for consistent quality</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99894" y="932526"/>
            <a:ext cx="3400473" cy="1888874"/>
          </a:xfrm>
          <a:prstGeom prst="rect">
            <a:avLst/>
          </a:prstGeom>
          <a:noFill/>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894" y="3810000"/>
            <a:ext cx="340047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7811596" y="3837062"/>
            <a:ext cx="3567603" cy="1740779"/>
          </a:xfrm>
          <a:prstGeom prst="rect">
            <a:avLst/>
          </a:prstGeom>
          <a:noFill/>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3575" y="3810000"/>
            <a:ext cx="2516799"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14022008275"/>
          <p:cNvPicPr>
            <a:picLocks noGrp="1"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792019" y="957145"/>
            <a:ext cx="3587180" cy="1930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4323575" y="896281"/>
            <a:ext cx="2516799" cy="1991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ight Arrow 9"/>
          <p:cNvSpPr/>
          <p:nvPr/>
        </p:nvSpPr>
        <p:spPr>
          <a:xfrm>
            <a:off x="3860801" y="1752600"/>
            <a:ext cx="462775" cy="169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11"/>
          <p:cNvSpPr/>
          <p:nvPr/>
        </p:nvSpPr>
        <p:spPr>
          <a:xfrm>
            <a:off x="7055626" y="1752600"/>
            <a:ext cx="462775" cy="169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p:cNvSpPr/>
          <p:nvPr/>
        </p:nvSpPr>
        <p:spPr>
          <a:xfrm>
            <a:off x="3759201" y="4630684"/>
            <a:ext cx="462775" cy="169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a:off x="7157226" y="4630684"/>
            <a:ext cx="462775" cy="169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99894" y="3048000"/>
            <a:ext cx="3400473" cy="303929"/>
          </a:xfrm>
          <a:prstGeom prst="rect">
            <a:avLst/>
          </a:prstGeom>
          <a:ln w="12700"/>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25000"/>
              </a:lnSpc>
            </a:pPr>
            <a:r>
              <a:rPr lang="en-US" sz="1100" dirty="0">
                <a:latin typeface="Franklin Gothic Demi"/>
              </a:rPr>
              <a:t>Sourcing of the best quality raw material</a:t>
            </a:r>
          </a:p>
        </p:txBody>
      </p:sp>
      <p:sp>
        <p:nvSpPr>
          <p:cNvPr id="16" name="TextBox 15"/>
          <p:cNvSpPr txBox="1"/>
          <p:nvPr/>
        </p:nvSpPr>
        <p:spPr>
          <a:xfrm>
            <a:off x="3813128" y="3048000"/>
            <a:ext cx="3400473" cy="515526"/>
          </a:xfrm>
          <a:prstGeom prst="rect">
            <a:avLst/>
          </a:prstGeom>
          <a:ln w="12700"/>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25000"/>
              </a:lnSpc>
            </a:pPr>
            <a:r>
              <a:rPr lang="en-US" sz="1100" dirty="0">
                <a:latin typeface="Franklin Gothic Demi"/>
              </a:rPr>
              <a:t>Well documented and consistent raw material testing processes.</a:t>
            </a:r>
          </a:p>
        </p:txBody>
      </p:sp>
      <p:sp>
        <p:nvSpPr>
          <p:cNvPr id="17" name="TextBox 16"/>
          <p:cNvSpPr txBox="1"/>
          <p:nvPr/>
        </p:nvSpPr>
        <p:spPr>
          <a:xfrm>
            <a:off x="7823201" y="3048000"/>
            <a:ext cx="3400473" cy="515526"/>
          </a:xfrm>
          <a:prstGeom prst="rect">
            <a:avLst/>
          </a:prstGeom>
          <a:ln w="12700"/>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25000"/>
              </a:lnSpc>
            </a:pPr>
            <a:r>
              <a:rPr lang="en-US" sz="1100" dirty="0">
                <a:latin typeface="Franklin Gothic Demi"/>
              </a:rPr>
              <a:t>Centralized control of mix recipes integrated to the Batching system</a:t>
            </a:r>
          </a:p>
        </p:txBody>
      </p:sp>
      <p:sp>
        <p:nvSpPr>
          <p:cNvPr id="18" name="TextBox 17"/>
          <p:cNvSpPr txBox="1"/>
          <p:nvPr/>
        </p:nvSpPr>
        <p:spPr>
          <a:xfrm>
            <a:off x="203201" y="5753328"/>
            <a:ext cx="3400473" cy="515526"/>
          </a:xfrm>
          <a:prstGeom prst="rect">
            <a:avLst/>
          </a:prstGeom>
          <a:ln w="12700"/>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25000"/>
              </a:lnSpc>
            </a:pPr>
            <a:r>
              <a:rPr lang="en-US" sz="1100" dirty="0">
                <a:latin typeface="Franklin Gothic Demi"/>
              </a:rPr>
              <a:t>Tests in the plant prior to dispatch of concrete to customers sites.</a:t>
            </a:r>
          </a:p>
        </p:txBody>
      </p:sp>
      <p:sp>
        <p:nvSpPr>
          <p:cNvPr id="19" name="TextBox 18"/>
          <p:cNvSpPr txBox="1"/>
          <p:nvPr/>
        </p:nvSpPr>
        <p:spPr>
          <a:xfrm>
            <a:off x="3813128" y="5753328"/>
            <a:ext cx="3400473" cy="515526"/>
          </a:xfrm>
          <a:prstGeom prst="rect">
            <a:avLst/>
          </a:prstGeom>
          <a:ln w="12700"/>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25000"/>
              </a:lnSpc>
            </a:pPr>
            <a:r>
              <a:rPr lang="en-US" sz="1100" dirty="0">
                <a:latin typeface="Franklin Gothic Demi"/>
              </a:rPr>
              <a:t>Testing of concrete at site prior to pumping / application.</a:t>
            </a:r>
          </a:p>
        </p:txBody>
      </p:sp>
      <p:sp>
        <p:nvSpPr>
          <p:cNvPr id="20" name="TextBox 19"/>
          <p:cNvSpPr txBox="1"/>
          <p:nvPr/>
        </p:nvSpPr>
        <p:spPr>
          <a:xfrm>
            <a:off x="7877128" y="5753328"/>
            <a:ext cx="3400473" cy="515526"/>
          </a:xfrm>
          <a:prstGeom prst="rect">
            <a:avLst/>
          </a:prstGeom>
          <a:ln w="12700"/>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25000"/>
              </a:lnSpc>
            </a:pPr>
            <a:r>
              <a:rPr lang="en-US" sz="1100" dirty="0">
                <a:latin typeface="Franklin Gothic Demi"/>
              </a:rPr>
              <a:t>Pour card to maintain traceability of concrete poured at site.</a:t>
            </a:r>
          </a:p>
        </p:txBody>
      </p:sp>
    </p:spTree>
    <p:extLst>
      <p:ext uri="{BB962C8B-B14F-4D97-AF65-F5344CB8AC3E}">
        <p14:creationId xmlns:p14="http://schemas.microsoft.com/office/powerpoint/2010/main" val="3060493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endParaRPr lang="en-US"/>
          </a:p>
        </p:txBody>
      </p:sp>
      <p:pic>
        <p:nvPicPr>
          <p:cNvPr id="16388" name="Picture 4" descr="26022008"/>
          <p:cNvPicPr>
            <a:picLocks noChangeAspect="1" noChangeArrowheads="1"/>
          </p:cNvPicPr>
          <p:nvPr/>
        </p:nvPicPr>
        <p:blipFill>
          <a:blip r:embed="rId2" cstate="email"/>
          <a:srcRect/>
          <a:stretch>
            <a:fillRect/>
          </a:stretch>
        </p:blipFill>
        <p:spPr bwMode="auto">
          <a:xfrm>
            <a:off x="0" y="1"/>
            <a:ext cx="6197600" cy="3484563"/>
          </a:xfrm>
          <a:prstGeom prst="rect">
            <a:avLst/>
          </a:prstGeom>
          <a:noFill/>
          <a:ln w="9525">
            <a:noFill/>
            <a:miter lim="800000"/>
            <a:headEnd/>
            <a:tailEnd/>
          </a:ln>
        </p:spPr>
      </p:pic>
      <p:sp>
        <p:nvSpPr>
          <p:cNvPr id="16389" name="Oval 5"/>
          <p:cNvSpPr>
            <a:spLocks noChangeArrowheads="1"/>
          </p:cNvSpPr>
          <p:nvPr/>
        </p:nvSpPr>
        <p:spPr bwMode="auto">
          <a:xfrm>
            <a:off x="4165600" y="1143000"/>
            <a:ext cx="1117600" cy="762000"/>
          </a:xfrm>
          <a:prstGeom prst="ellipse">
            <a:avLst/>
          </a:prstGeom>
          <a:solidFill>
            <a:schemeClr val="accent1">
              <a:alpha val="0"/>
            </a:schemeClr>
          </a:solidFill>
          <a:ln w="41275">
            <a:solidFill>
              <a:srgbClr val="00FF00"/>
            </a:solidFill>
            <a:round/>
            <a:headEnd/>
            <a:tailEnd/>
          </a:ln>
        </p:spPr>
        <p:txBody>
          <a:bodyPr wrap="none" anchor="ctr"/>
          <a:lstStyle/>
          <a:p>
            <a:endParaRPr lang="en-US" dirty="0"/>
          </a:p>
        </p:txBody>
      </p:sp>
      <p:pic>
        <p:nvPicPr>
          <p:cNvPr id="16390" name="Picture 6" descr="Bulker Electronic weighment"/>
          <p:cNvPicPr>
            <a:picLocks noChangeAspect="1" noChangeArrowheads="1"/>
          </p:cNvPicPr>
          <p:nvPr/>
        </p:nvPicPr>
        <p:blipFill>
          <a:blip r:embed="rId3" cstate="email"/>
          <a:srcRect/>
          <a:stretch>
            <a:fillRect/>
          </a:stretch>
        </p:blipFill>
        <p:spPr bwMode="auto">
          <a:xfrm>
            <a:off x="6299200" y="3544888"/>
            <a:ext cx="5892800" cy="3313112"/>
          </a:xfrm>
          <a:prstGeom prst="rect">
            <a:avLst/>
          </a:prstGeom>
          <a:noFill/>
          <a:ln w="9525">
            <a:noFill/>
            <a:miter lim="800000"/>
            <a:headEnd/>
            <a:tailEnd/>
          </a:ln>
        </p:spPr>
      </p:pic>
      <p:pic>
        <p:nvPicPr>
          <p:cNvPr id="16391" name="Picture 7" descr="Surat filter at mixer"/>
          <p:cNvPicPr>
            <a:picLocks noChangeAspect="1" noChangeArrowheads="1"/>
          </p:cNvPicPr>
          <p:nvPr/>
        </p:nvPicPr>
        <p:blipFill>
          <a:blip r:embed="rId4" cstate="email"/>
          <a:srcRect/>
          <a:stretch>
            <a:fillRect/>
          </a:stretch>
        </p:blipFill>
        <p:spPr bwMode="auto">
          <a:xfrm>
            <a:off x="1" y="3932238"/>
            <a:ext cx="5202767" cy="2925762"/>
          </a:xfrm>
          <a:prstGeom prst="rect">
            <a:avLst/>
          </a:prstGeom>
          <a:noFill/>
          <a:ln w="9525">
            <a:noFill/>
            <a:miter lim="800000"/>
            <a:headEnd/>
            <a:tailEnd/>
          </a:ln>
        </p:spPr>
      </p:pic>
      <p:pic>
        <p:nvPicPr>
          <p:cNvPr id="16392" name="Picture 8" descr="Wakad Admix Storage"/>
          <p:cNvPicPr>
            <a:picLocks noChangeAspect="1" noChangeArrowheads="1"/>
          </p:cNvPicPr>
          <p:nvPr/>
        </p:nvPicPr>
        <p:blipFill>
          <a:blip r:embed="rId5" cstate="email"/>
          <a:srcRect/>
          <a:stretch>
            <a:fillRect/>
          </a:stretch>
        </p:blipFill>
        <p:spPr bwMode="auto">
          <a:xfrm>
            <a:off x="6604000" y="1"/>
            <a:ext cx="5588000" cy="3141663"/>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endParaRPr lang="en-US"/>
          </a:p>
        </p:txBody>
      </p:sp>
      <p:pic>
        <p:nvPicPr>
          <p:cNvPr id="15364" name="Picture 4" descr="Mv1"/>
          <p:cNvPicPr>
            <a:picLocks noChangeAspect="1" noChangeArrowheads="1"/>
          </p:cNvPicPr>
          <p:nvPr/>
        </p:nvPicPr>
        <p:blipFill>
          <a:blip r:embed="rId2" cstate="email"/>
          <a:srcRect/>
          <a:stretch>
            <a:fillRect/>
          </a:stretch>
        </p:blipFill>
        <p:spPr bwMode="auto">
          <a:xfrm>
            <a:off x="0" y="76200"/>
            <a:ext cx="5283200" cy="2971800"/>
          </a:xfrm>
          <a:prstGeom prst="rect">
            <a:avLst/>
          </a:prstGeom>
          <a:noFill/>
          <a:ln w="9525">
            <a:noFill/>
            <a:miter lim="800000"/>
            <a:headEnd/>
            <a:tailEnd/>
          </a:ln>
        </p:spPr>
      </p:pic>
      <p:pic>
        <p:nvPicPr>
          <p:cNvPr id="15365" name="Picture 5" descr="QC Lab6"/>
          <p:cNvPicPr>
            <a:picLocks noChangeAspect="1" noChangeArrowheads="1"/>
          </p:cNvPicPr>
          <p:nvPr/>
        </p:nvPicPr>
        <p:blipFill>
          <a:blip r:embed="rId3" cstate="email"/>
          <a:srcRect/>
          <a:stretch>
            <a:fillRect/>
          </a:stretch>
        </p:blipFill>
        <p:spPr bwMode="auto">
          <a:xfrm>
            <a:off x="6807200" y="3829050"/>
            <a:ext cx="5384800" cy="3028950"/>
          </a:xfrm>
          <a:prstGeom prst="rect">
            <a:avLst/>
          </a:prstGeom>
          <a:noFill/>
          <a:ln w="9525">
            <a:noFill/>
            <a:miter lim="800000"/>
            <a:headEnd/>
            <a:tailEnd/>
          </a:ln>
        </p:spPr>
      </p:pic>
      <p:pic>
        <p:nvPicPr>
          <p:cNvPr id="15366" name="Picture 6" descr="15022008279"/>
          <p:cNvPicPr>
            <a:picLocks noChangeAspect="1" noChangeArrowheads="1"/>
          </p:cNvPicPr>
          <p:nvPr/>
        </p:nvPicPr>
        <p:blipFill>
          <a:blip r:embed="rId4" cstate="email"/>
          <a:srcRect/>
          <a:stretch>
            <a:fillRect/>
          </a:stretch>
        </p:blipFill>
        <p:spPr bwMode="auto">
          <a:xfrm>
            <a:off x="0" y="3714750"/>
            <a:ext cx="5588000" cy="3143250"/>
          </a:xfrm>
          <a:prstGeom prst="rect">
            <a:avLst/>
          </a:prstGeom>
          <a:noFill/>
          <a:ln w="9525">
            <a:noFill/>
            <a:miter lim="800000"/>
            <a:headEnd/>
            <a:tailEnd/>
          </a:ln>
        </p:spPr>
      </p:pic>
      <p:pic>
        <p:nvPicPr>
          <p:cNvPr id="15367" name="Picture 7" descr="14022008275"/>
          <p:cNvPicPr>
            <a:picLocks noChangeAspect="1" noChangeArrowheads="1"/>
          </p:cNvPicPr>
          <p:nvPr/>
        </p:nvPicPr>
        <p:blipFill>
          <a:blip r:embed="rId5" cstate="email"/>
          <a:srcRect/>
          <a:stretch>
            <a:fillRect/>
          </a:stretch>
        </p:blipFill>
        <p:spPr bwMode="auto">
          <a:xfrm>
            <a:off x="5994400" y="0"/>
            <a:ext cx="6197600" cy="348615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idx="1"/>
          </p:nvPr>
        </p:nvSpPr>
        <p:spPr/>
        <p:txBody>
          <a:bodyPr/>
          <a:lstStyle/>
          <a:p>
            <a:endParaRPr lang="en-US"/>
          </a:p>
        </p:txBody>
      </p:sp>
      <p:sp>
        <p:nvSpPr>
          <p:cNvPr id="2" name="Slide Number Placeholder 1"/>
          <p:cNvSpPr>
            <a:spLocks noGrp="1"/>
          </p:cNvSpPr>
          <p:nvPr>
            <p:ph type="sldNum" sz="quarter" idx="12"/>
          </p:nvPr>
        </p:nvSpPr>
        <p:spPr>
          <a:prstGeom prst="rect">
            <a:avLst/>
          </a:prstGeom>
        </p:spPr>
        <p:txBody>
          <a:bodyPr/>
          <a:lstStyle/>
          <a:p>
            <a:fld id="{C72E5ABB-5FA8-47AC-88F8-4C54B4550FEB}" type="slidenum">
              <a:rPr lang="en-US" smtClean="0"/>
              <a:pPr/>
              <a:t>9</a:t>
            </a:fld>
            <a:endParaRPr lang="en-US" dirty="0"/>
          </a:p>
        </p:txBody>
      </p:sp>
      <p:sp>
        <p:nvSpPr>
          <p:cNvPr id="3" name="Title 2"/>
          <p:cNvSpPr>
            <a:spLocks noGrp="1"/>
          </p:cNvSpPr>
          <p:nvPr>
            <p:ph type="title"/>
          </p:nvPr>
        </p:nvSpPr>
        <p:spPr>
          <a:xfrm>
            <a:off x="0" y="71438"/>
            <a:ext cx="9239250" cy="511175"/>
          </a:xfrm>
          <a:prstGeom prst="rect">
            <a:avLst/>
          </a:prstGeom>
        </p:spPr>
        <p:txBody>
          <a:bodyPr>
            <a:normAutofit/>
          </a:bodyPr>
          <a:lstStyle/>
          <a:p>
            <a:r>
              <a:rPr lang="en-US" sz="2400" dirty="0"/>
              <a:t>Hardened concrete testing processes</a:t>
            </a:r>
          </a:p>
        </p:txBody>
      </p:sp>
      <p:grpSp>
        <p:nvGrpSpPr>
          <p:cNvPr id="4" name="Group 3"/>
          <p:cNvGrpSpPr>
            <a:grpSpLocks/>
          </p:cNvGrpSpPr>
          <p:nvPr/>
        </p:nvGrpSpPr>
        <p:grpSpPr bwMode="auto">
          <a:xfrm>
            <a:off x="406400" y="838200"/>
            <a:ext cx="4673600" cy="2946196"/>
            <a:chOff x="3024" y="2483"/>
            <a:chExt cx="2208" cy="1726"/>
          </a:xfrm>
        </p:grpSpPr>
        <p:pic>
          <p:nvPicPr>
            <p:cNvPr id="5" name="Picture 4" descr="Sampl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4" y="2483"/>
              <a:ext cx="2208" cy="1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83"/>
            <p:cNvSpPr txBox="1">
              <a:spLocks noChangeArrowheads="1"/>
            </p:cNvSpPr>
            <p:nvPr/>
          </p:nvSpPr>
          <p:spPr bwMode="auto">
            <a:xfrm>
              <a:off x="3096" y="3993"/>
              <a:ext cx="2136"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2300" b="1" kern="1200">
                  <a:solidFill>
                    <a:schemeClr val="tx1"/>
                  </a:solidFill>
                  <a:latin typeface="Century Gothic" pitchFamily="34" charset="0"/>
                  <a:ea typeface="+mn-ea"/>
                  <a:cs typeface="+mn-cs"/>
                </a:defRPr>
              </a:lvl1pPr>
              <a:lvl2pPr marL="457200" algn="l" rtl="0" fontAlgn="base">
                <a:spcBef>
                  <a:spcPct val="0"/>
                </a:spcBef>
                <a:spcAft>
                  <a:spcPct val="0"/>
                </a:spcAft>
                <a:defRPr sz="2300" b="1" kern="1200">
                  <a:solidFill>
                    <a:schemeClr val="tx1"/>
                  </a:solidFill>
                  <a:latin typeface="Century Gothic" pitchFamily="34" charset="0"/>
                  <a:ea typeface="+mn-ea"/>
                  <a:cs typeface="+mn-cs"/>
                </a:defRPr>
              </a:lvl2pPr>
              <a:lvl3pPr marL="914400" algn="l" rtl="0" fontAlgn="base">
                <a:spcBef>
                  <a:spcPct val="0"/>
                </a:spcBef>
                <a:spcAft>
                  <a:spcPct val="0"/>
                </a:spcAft>
                <a:defRPr sz="2300" b="1" kern="1200">
                  <a:solidFill>
                    <a:schemeClr val="tx1"/>
                  </a:solidFill>
                  <a:latin typeface="Century Gothic" pitchFamily="34" charset="0"/>
                  <a:ea typeface="+mn-ea"/>
                  <a:cs typeface="+mn-cs"/>
                </a:defRPr>
              </a:lvl3pPr>
              <a:lvl4pPr marL="1371600" algn="l" rtl="0" fontAlgn="base">
                <a:spcBef>
                  <a:spcPct val="0"/>
                </a:spcBef>
                <a:spcAft>
                  <a:spcPct val="0"/>
                </a:spcAft>
                <a:defRPr sz="2300" b="1" kern="1200">
                  <a:solidFill>
                    <a:schemeClr val="tx1"/>
                  </a:solidFill>
                  <a:latin typeface="Century Gothic" pitchFamily="34" charset="0"/>
                  <a:ea typeface="+mn-ea"/>
                  <a:cs typeface="+mn-cs"/>
                </a:defRPr>
              </a:lvl4pPr>
              <a:lvl5pPr marL="1828800" algn="l" rtl="0" fontAlgn="base">
                <a:spcBef>
                  <a:spcPct val="0"/>
                </a:spcBef>
                <a:spcAft>
                  <a:spcPct val="0"/>
                </a:spcAft>
                <a:defRPr sz="2300" b="1" kern="1200">
                  <a:solidFill>
                    <a:schemeClr val="tx1"/>
                  </a:solidFill>
                  <a:latin typeface="Century Gothic" pitchFamily="34" charset="0"/>
                  <a:ea typeface="+mn-ea"/>
                  <a:cs typeface="+mn-cs"/>
                </a:defRPr>
              </a:lvl5pPr>
              <a:lvl6pPr marL="2286000" algn="l" defTabSz="914400" rtl="0" eaLnBrk="1" latinLnBrk="0" hangingPunct="1">
                <a:defRPr sz="2300" b="1" kern="1200">
                  <a:solidFill>
                    <a:schemeClr val="tx1"/>
                  </a:solidFill>
                  <a:latin typeface="Century Gothic" pitchFamily="34" charset="0"/>
                  <a:ea typeface="+mn-ea"/>
                  <a:cs typeface="+mn-cs"/>
                </a:defRPr>
              </a:lvl6pPr>
              <a:lvl7pPr marL="2743200" algn="l" defTabSz="914400" rtl="0" eaLnBrk="1" latinLnBrk="0" hangingPunct="1">
                <a:defRPr sz="2300" b="1" kern="1200">
                  <a:solidFill>
                    <a:schemeClr val="tx1"/>
                  </a:solidFill>
                  <a:latin typeface="Century Gothic" pitchFamily="34" charset="0"/>
                  <a:ea typeface="+mn-ea"/>
                  <a:cs typeface="+mn-cs"/>
                </a:defRPr>
              </a:lvl7pPr>
              <a:lvl8pPr marL="3200400" algn="l" defTabSz="914400" rtl="0" eaLnBrk="1" latinLnBrk="0" hangingPunct="1">
                <a:defRPr sz="2300" b="1" kern="1200">
                  <a:solidFill>
                    <a:schemeClr val="tx1"/>
                  </a:solidFill>
                  <a:latin typeface="Century Gothic" pitchFamily="34" charset="0"/>
                  <a:ea typeface="+mn-ea"/>
                  <a:cs typeface="+mn-cs"/>
                </a:defRPr>
              </a:lvl8pPr>
              <a:lvl9pPr marL="3657600" algn="l" defTabSz="914400" rtl="0" eaLnBrk="1" latinLnBrk="0" hangingPunct="1">
                <a:defRPr sz="2300" b="1" kern="1200">
                  <a:solidFill>
                    <a:schemeClr val="tx1"/>
                  </a:solidFill>
                  <a:latin typeface="Century Gothic" pitchFamily="34" charset="0"/>
                  <a:ea typeface="+mn-ea"/>
                  <a:cs typeface="+mn-cs"/>
                </a:defRPr>
              </a:lvl9pPr>
            </a:lstStyle>
            <a:p>
              <a:pPr algn="ctr" eaLnBrk="1" hangingPunct="1">
                <a:spcBef>
                  <a:spcPct val="50000"/>
                </a:spcBef>
              </a:pPr>
              <a:r>
                <a:rPr lang="en-US" altLang="en-US" sz="1800" dirty="0"/>
                <a:t>Proper sampling &amp; mixing</a:t>
              </a:r>
            </a:p>
          </p:txBody>
        </p:sp>
      </p:grpSp>
      <p:pic>
        <p:nvPicPr>
          <p:cNvPr id="7"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77243" y="790013"/>
            <a:ext cx="1930400" cy="111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6077243" y="2270547"/>
            <a:ext cx="1978856" cy="1311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scn2"/>
          <p:cNvPicPr>
            <a:picLocks noChangeAspect="1" noChangeArrowheads="1"/>
          </p:cNvPicPr>
          <p:nvPr/>
        </p:nvPicPr>
        <p:blipFill>
          <a:blip r:embed="rId5" cstate="email">
            <a:lum contrast="18000"/>
            <a:extLst>
              <a:ext uri="{28A0092B-C50C-407E-A947-70E740481C1C}">
                <a14:useLocalDpi xmlns:a14="http://schemas.microsoft.com/office/drawing/2010/main" val="0"/>
              </a:ext>
            </a:extLst>
          </a:blip>
          <a:srcRect/>
          <a:stretch>
            <a:fillRect/>
          </a:stretch>
        </p:blipFill>
        <p:spPr bwMode="auto">
          <a:xfrm>
            <a:off x="8996458" y="790012"/>
            <a:ext cx="2890743" cy="301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406401" y="3846227"/>
            <a:ext cx="5163921"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ight Arrow 7"/>
          <p:cNvSpPr/>
          <p:nvPr/>
        </p:nvSpPr>
        <p:spPr>
          <a:xfrm rot="18685419">
            <a:off x="5346700" y="1727201"/>
            <a:ext cx="381000" cy="2031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11"/>
          <p:cNvSpPr/>
          <p:nvPr/>
        </p:nvSpPr>
        <p:spPr>
          <a:xfrm rot="1168468">
            <a:off x="5302541" y="2379251"/>
            <a:ext cx="508000" cy="1523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p:cNvSpPr/>
          <p:nvPr/>
        </p:nvSpPr>
        <p:spPr>
          <a:xfrm>
            <a:off x="8229600" y="1981201"/>
            <a:ext cx="508000" cy="1523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a:off x="6197600" y="4953000"/>
            <a:ext cx="508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3"/>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7416800" y="3846227"/>
            <a:ext cx="4470400" cy="255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416800" y="6477000"/>
            <a:ext cx="3860800" cy="303929"/>
          </a:xfrm>
          <a:prstGeom prst="rect">
            <a:avLst/>
          </a:prstGeom>
          <a:ln w="12700"/>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25000"/>
              </a:lnSpc>
            </a:pPr>
            <a:r>
              <a:rPr lang="en-US" sz="1100" dirty="0">
                <a:latin typeface="Franklin Gothic Demi"/>
              </a:rPr>
              <a:t>Interfaced migration of data into LABSYS</a:t>
            </a:r>
          </a:p>
        </p:txBody>
      </p:sp>
    </p:spTree>
    <p:extLst>
      <p:ext uri="{BB962C8B-B14F-4D97-AF65-F5344CB8AC3E}">
        <p14:creationId xmlns:p14="http://schemas.microsoft.com/office/powerpoint/2010/main" val="2584355926"/>
      </p:ext>
    </p:extLst>
  </p:cSld>
  <p:clrMapOvr>
    <a:masterClrMapping/>
  </p:clrMapOvr>
</p:sld>
</file>

<file path=ppt/theme/theme1.xml><?xml version="1.0" encoding="utf-8"?>
<a:theme xmlns:a="http://schemas.openxmlformats.org/drawingml/2006/main" name="4_Custom Design">
  <a:themeElements>
    <a:clrScheme name="Custom 8">
      <a:dk1>
        <a:sysClr val="windowText" lastClr="000000"/>
      </a:dk1>
      <a:lt1>
        <a:sysClr val="window" lastClr="FFFFFF"/>
      </a:lt1>
      <a:dk2>
        <a:srgbClr val="44546A"/>
      </a:dk2>
      <a:lt2>
        <a:srgbClr val="E7E6E6"/>
      </a:lt2>
      <a:accent1>
        <a:srgbClr val="FDDE2E"/>
      </a:accent1>
      <a:accent2>
        <a:srgbClr val="131516"/>
      </a:accent2>
      <a:accent3>
        <a:srgbClr val="434343"/>
      </a:accent3>
      <a:accent4>
        <a:srgbClr val="FFC000"/>
      </a:accent4>
      <a:accent5>
        <a:srgbClr val="4472C4"/>
      </a:accent5>
      <a:accent6>
        <a:srgbClr val="70AD47"/>
      </a:accent6>
      <a:hlink>
        <a:srgbClr val="0563C1"/>
      </a:hlink>
      <a:folHlink>
        <a:srgbClr val="954F72"/>
      </a:folHlink>
    </a:clrScheme>
    <a:fontScheme name="Custom 9">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19">
      <a:dk1>
        <a:sysClr val="windowText" lastClr="000000"/>
      </a:dk1>
      <a:lt1>
        <a:sysClr val="window" lastClr="FFFFFF"/>
      </a:lt1>
      <a:dk2>
        <a:srgbClr val="44546A"/>
      </a:dk2>
      <a:lt2>
        <a:srgbClr val="E7E6E6"/>
      </a:lt2>
      <a:accent1>
        <a:srgbClr val="FDDE2E"/>
      </a:accent1>
      <a:accent2>
        <a:srgbClr val="131516"/>
      </a:accent2>
      <a:accent3>
        <a:srgbClr val="434343"/>
      </a:accent3>
      <a:accent4>
        <a:srgbClr val="FFC000"/>
      </a:accent4>
      <a:accent5>
        <a:srgbClr val="4472C4"/>
      </a:accent5>
      <a:accent6>
        <a:srgbClr val="70AD47"/>
      </a:accent6>
      <a:hlink>
        <a:srgbClr val="0563C1"/>
      </a:hlink>
      <a:folHlink>
        <a:srgbClr val="954F72"/>
      </a:folHlink>
    </a:clrScheme>
    <a:fontScheme name="Custom 5">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17409</TotalTime>
  <Words>1624</Words>
  <Application>Microsoft Office PowerPoint</Application>
  <PresentationFormat>Widescreen</PresentationFormat>
  <Paragraphs>298</Paragraphs>
  <Slides>51</Slides>
  <Notes>11</Notes>
  <HiddenSlides>1</HiddenSlides>
  <MMClips>7</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2</vt:i4>
      </vt:variant>
      <vt:variant>
        <vt:lpstr>Slide Titles</vt:lpstr>
      </vt:variant>
      <vt:variant>
        <vt:i4>51</vt:i4>
      </vt:variant>
    </vt:vector>
  </HeadingPairs>
  <TitlesOfParts>
    <vt:vector size="70" baseType="lpstr">
      <vt:lpstr>Arial</vt:lpstr>
      <vt:lpstr>Arial Black</vt:lpstr>
      <vt:lpstr>Arial Unicode MS</vt:lpstr>
      <vt:lpstr>Bookman Old Style</vt:lpstr>
      <vt:lpstr>Calibri</vt:lpstr>
      <vt:lpstr>Calibri</vt:lpstr>
      <vt:lpstr>Century Gothic</vt:lpstr>
      <vt:lpstr>Copperplate Gothic Light</vt:lpstr>
      <vt:lpstr>Franklin Gothic Demi</vt:lpstr>
      <vt:lpstr>Lucida Sans Unicode</vt:lpstr>
      <vt:lpstr>Open Sans</vt:lpstr>
      <vt:lpstr>Open Sans Light</vt:lpstr>
      <vt:lpstr>Times New Roman</vt:lpstr>
      <vt:lpstr>Verdana</vt:lpstr>
      <vt:lpstr>Wingdings</vt:lpstr>
      <vt:lpstr>4_Custom Design</vt:lpstr>
      <vt:lpstr>Custom Design</vt:lpstr>
      <vt:lpstr>Photo Editor Photo</vt:lpstr>
      <vt:lpstr>Slide</vt:lpstr>
      <vt:lpstr>PowerPoint Presentation</vt:lpstr>
      <vt:lpstr>Ready Mixed Advantage  for BETTER Concrete Four legged approach</vt:lpstr>
      <vt:lpstr>PowerPoint Presentation</vt:lpstr>
      <vt:lpstr>PowerPoint Presentation</vt:lpstr>
      <vt:lpstr>PowerPoint Presentation</vt:lpstr>
      <vt:lpstr>QC processes for consistent quality</vt:lpstr>
      <vt:lpstr>PowerPoint Presentation</vt:lpstr>
      <vt:lpstr>PowerPoint Presentation</vt:lpstr>
      <vt:lpstr>Hardened concrete testing processes</vt:lpstr>
      <vt:lpstr>Ready Mixed Advantage  for BETTER Concrete Four legged approach</vt:lpstr>
      <vt:lpstr>Placing Concrete – Many methods!</vt:lpstr>
      <vt:lpstr>Concrete Pumping</vt:lpstr>
      <vt:lpstr>PowerPoint Presentation</vt:lpstr>
      <vt:lpstr>Workability works !!!</vt:lpstr>
      <vt:lpstr>Re-tempering of RMC</vt:lpstr>
      <vt:lpstr>PowerPoint Presentation</vt:lpstr>
      <vt:lpstr>COMPACTION OF CONCRETE</vt:lpstr>
      <vt:lpstr>PowerPoint Presentation</vt:lpstr>
      <vt:lpstr>PowerPoint Presentation</vt:lpstr>
      <vt:lpstr>Sampling             !!! This is a very important issue !!!  </vt:lpstr>
      <vt:lpstr>Point to Reflect  : Slump or Workability??</vt:lpstr>
      <vt:lpstr>Definition of ‘Sample’  (Clause 6.3.2 of IS 4926-2003)   </vt:lpstr>
      <vt:lpstr>Testing compressive strength</vt:lpstr>
      <vt:lpstr>Cube Strength Failures  POOR CONCRETE ? OR POOR TESTING ?</vt:lpstr>
      <vt:lpstr>PowerPoint Presentation</vt:lpstr>
      <vt:lpstr>Diagnostics – CBC count!</vt:lpstr>
      <vt:lpstr>CORRECTIVE ACTIONS</vt:lpstr>
      <vt:lpstr>Quality Control - Macro</vt:lpstr>
      <vt:lpstr>Ready Mixed Advantage  for BETTER Concrete Four legged approach</vt:lpstr>
      <vt:lpstr>PowerPoint Presentation</vt:lpstr>
      <vt:lpstr>PowerPoint Presentation</vt:lpstr>
      <vt:lpstr>PowerPoint Presentation</vt:lpstr>
      <vt:lpstr>Theory of Plastic Shrinkage Cracking</vt:lpstr>
      <vt:lpstr>Please Protect the Baby</vt:lpstr>
      <vt:lpstr>Prevention is the Real Cure</vt:lpstr>
      <vt:lpstr>Ready Mixed Advantage  for BETTER Concrete Four legged approach</vt:lpstr>
      <vt:lpstr>Are all plants same as RMC?</vt:lpstr>
      <vt:lpstr>Some queries to resolve!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Crystalline waterproofing for freedom from dampness</vt:lpstr>
      <vt:lpstr>PowerPoint Presentation</vt:lpstr>
      <vt:lpstr>PowerPoint Presentation</vt:lpstr>
      <vt:lpstr>Bucket Concrete for small usages, repair work</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devendra.pandey</dc:creator>
  <cp:lastModifiedBy>Naina Agarwal</cp:lastModifiedBy>
  <cp:revision>719</cp:revision>
  <cp:lastPrinted>2016-06-21T13:23:53Z</cp:lastPrinted>
  <dcterms:created xsi:type="dcterms:W3CDTF">2016-05-25T07:29:57Z</dcterms:created>
  <dcterms:modified xsi:type="dcterms:W3CDTF">2023-11-28T17:14:58Z</dcterms:modified>
</cp:coreProperties>
</file>